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5"/>
  </p:notesMasterIdLst>
  <p:sldIdLst>
    <p:sldId id="257" r:id="rId2"/>
    <p:sldId id="721" r:id="rId3"/>
    <p:sldId id="697" r:id="rId4"/>
    <p:sldId id="676" r:id="rId5"/>
    <p:sldId id="405" r:id="rId6"/>
    <p:sldId id="406" r:id="rId7"/>
    <p:sldId id="404" r:id="rId8"/>
    <p:sldId id="407" r:id="rId9"/>
    <p:sldId id="408" r:id="rId10"/>
    <p:sldId id="409" r:id="rId11"/>
    <p:sldId id="410" r:id="rId12"/>
    <p:sldId id="411" r:id="rId13"/>
    <p:sldId id="698" r:id="rId14"/>
    <p:sldId id="416" r:id="rId15"/>
    <p:sldId id="417" r:id="rId16"/>
    <p:sldId id="722" r:id="rId17"/>
    <p:sldId id="420" r:id="rId18"/>
    <p:sldId id="421" r:id="rId19"/>
    <p:sldId id="423" r:id="rId20"/>
    <p:sldId id="425" r:id="rId21"/>
    <p:sldId id="723" r:id="rId22"/>
    <p:sldId id="724" r:id="rId23"/>
    <p:sldId id="426" r:id="rId24"/>
    <p:sldId id="429" r:id="rId25"/>
    <p:sldId id="430" r:id="rId26"/>
    <p:sldId id="725" r:id="rId27"/>
    <p:sldId id="432" r:id="rId28"/>
    <p:sldId id="726" r:id="rId29"/>
    <p:sldId id="727" r:id="rId30"/>
    <p:sldId id="700" r:id="rId31"/>
    <p:sldId id="436" r:id="rId32"/>
    <p:sldId id="437" r:id="rId33"/>
    <p:sldId id="442" r:id="rId34"/>
    <p:sldId id="728" r:id="rId35"/>
    <p:sldId id="444" r:id="rId36"/>
    <p:sldId id="730" r:id="rId37"/>
    <p:sldId id="729" r:id="rId38"/>
    <p:sldId id="682" r:id="rId39"/>
    <p:sldId id="683" r:id="rId40"/>
    <p:sldId id="453" r:id="rId41"/>
    <p:sldId id="456" r:id="rId42"/>
    <p:sldId id="466" r:id="rId43"/>
    <p:sldId id="739" r:id="rId44"/>
    <p:sldId id="470" r:id="rId45"/>
    <p:sldId id="471" r:id="rId46"/>
    <p:sldId id="731" r:id="rId47"/>
    <p:sldId id="732" r:id="rId48"/>
    <p:sldId id="733" r:id="rId49"/>
    <p:sldId id="483" r:id="rId50"/>
    <p:sldId id="484" r:id="rId51"/>
    <p:sldId id="485" r:id="rId52"/>
    <p:sldId id="490" r:id="rId53"/>
    <p:sldId id="493" r:id="rId54"/>
    <p:sldId id="494" r:id="rId55"/>
    <p:sldId id="495" r:id="rId56"/>
    <p:sldId id="734" r:id="rId57"/>
    <p:sldId id="496" r:id="rId58"/>
    <p:sldId id="497" r:id="rId59"/>
    <p:sldId id="502" r:id="rId60"/>
    <p:sldId id="509" r:id="rId61"/>
    <p:sldId id="515" r:id="rId62"/>
    <p:sldId id="707" r:id="rId63"/>
    <p:sldId id="708" r:id="rId64"/>
    <p:sldId id="525" r:id="rId65"/>
    <p:sldId id="526" r:id="rId66"/>
    <p:sldId id="527" r:id="rId67"/>
    <p:sldId id="741" r:id="rId68"/>
    <p:sldId id="528" r:id="rId69"/>
    <p:sldId id="529" r:id="rId70"/>
    <p:sldId id="530" r:id="rId71"/>
    <p:sldId id="600" r:id="rId72"/>
    <p:sldId id="603" r:id="rId73"/>
    <p:sldId id="604" r:id="rId74"/>
    <p:sldId id="606" r:id="rId75"/>
    <p:sldId id="608" r:id="rId76"/>
    <p:sldId id="743" r:id="rId77"/>
    <p:sldId id="736" r:id="rId78"/>
    <p:sldId id="737" r:id="rId79"/>
    <p:sldId id="738" r:id="rId80"/>
    <p:sldId id="610" r:id="rId81"/>
    <p:sldId id="616" r:id="rId82"/>
    <p:sldId id="693" r:id="rId83"/>
    <p:sldId id="694" r:id="rId84"/>
    <p:sldId id="695" r:id="rId85"/>
    <p:sldId id="696" r:id="rId86"/>
    <p:sldId id="714" r:id="rId87"/>
    <p:sldId id="627" r:id="rId88"/>
    <p:sldId id="628" r:id="rId89"/>
    <p:sldId id="629" r:id="rId90"/>
    <p:sldId id="630" r:id="rId91"/>
    <p:sldId id="716" r:id="rId92"/>
    <p:sldId id="633" r:id="rId93"/>
    <p:sldId id="717" r:id="rId94"/>
    <p:sldId id="718" r:id="rId95"/>
    <p:sldId id="719" r:id="rId96"/>
    <p:sldId id="641" r:id="rId97"/>
    <p:sldId id="643" r:id="rId98"/>
    <p:sldId id="644" r:id="rId99"/>
    <p:sldId id="645" r:id="rId100"/>
    <p:sldId id="646" r:id="rId101"/>
    <p:sldId id="657" r:id="rId102"/>
    <p:sldId id="660" r:id="rId103"/>
    <p:sldId id="740" r:id="rId104"/>
  </p:sldIdLst>
  <p:sldSz cx="9144000" cy="5143500" type="screen16x9"/>
  <p:notesSz cx="6858000" cy="9144000"/>
  <p:embeddedFontLst>
    <p:embeddedFont>
      <p:font typeface="Calibri" panose="020F0502020204030204" pitchFamily="34" charset="0"/>
      <p:regular r:id="rId106"/>
      <p:bold r:id="rId107"/>
      <p:italic r:id="rId108"/>
      <p:boldItalic r:id="rId109"/>
    </p:embeddedFont>
    <p:embeddedFont>
      <p:font typeface="微软雅黑" panose="020B0503020204020204" pitchFamily="34" charset="-122"/>
      <p:regular r:id="rId110"/>
      <p:bold r:id="rId111"/>
    </p:embeddedFont>
    <p:embeddedFont>
      <p:font typeface="黑体" panose="02010609060101010101" pitchFamily="49" charset="-122"/>
      <p:regular r:id="rId112"/>
    </p:embeddedFont>
    <p:embeddedFont>
      <p:font typeface="Tahoma" panose="020B0604030504040204" pitchFamily="34" charset="0"/>
      <p:regular r:id="rId113"/>
      <p:bold r:id="rId11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00"/>
    <a:srgbClr val="C3E3F9"/>
    <a:srgbClr val="FFFF99"/>
    <a:srgbClr val="000099"/>
    <a:srgbClr val="9900CC"/>
    <a:srgbClr val="FFCC66"/>
    <a:srgbClr val="FF9933"/>
    <a:srgbClr val="FF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0116" autoAdjust="0"/>
  </p:normalViewPr>
  <p:slideViewPr>
    <p:cSldViewPr snapToGrid="0">
      <p:cViewPr varScale="1">
        <p:scale>
          <a:sx n="104" d="100"/>
          <a:sy n="104" d="100"/>
        </p:scale>
        <p:origin x="126"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7.fntdata"/><Relationship Id="rId16" Type="http://schemas.openxmlformats.org/officeDocument/2006/relationships/slide" Target="slides/slide15.xml"/><Relationship Id="rId107" Type="http://schemas.openxmlformats.org/officeDocument/2006/relationships/font" Target="fonts/font2.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font" Target="fonts/font5.fntdata"/><Relationship Id="rId115"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113" Type="http://schemas.openxmlformats.org/officeDocument/2006/relationships/font" Target="fonts/font8.fntdata"/><Relationship Id="rId11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font" Target="fonts/font3.fntdata"/><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font" Target="fonts/font1.fntdata"/><Relationship Id="rId114" Type="http://schemas.openxmlformats.org/officeDocument/2006/relationships/font" Target="fonts/font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4.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iagrams/_rels/data3.xml.rels><?xml version="1.0" encoding="UTF-8" standalone="yes"?>
<Relationships xmlns="http://schemas.openxmlformats.org/package/2006/relationships"><Relationship Id="rId1" Type="http://schemas.openxmlformats.org/officeDocument/2006/relationships/image" Target="../media/image33.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33.jpe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E09E93-5AB1-4261-AEAE-CB593B269BD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zh-CN" altLang="en-US"/>
        </a:p>
      </dgm:t>
    </dgm:pt>
    <dgm:pt modelId="{814DDA82-02C9-4ADF-8722-1E1CBBD0D5CE}">
      <dgm:prSet phldrT="[文本]" custT="1"/>
      <dgm:spPr/>
      <dgm:t>
        <a:bodyPr/>
        <a:lstStyle/>
        <a:p>
          <a:r>
            <a:rPr lang="zh-CN" altLang="zh-CN" sz="1800" b="1" dirty="0" smtClean="0">
              <a:solidFill>
                <a:srgbClr val="0000FF"/>
              </a:solidFill>
              <a:latin typeface="微软雅黑" panose="020B0503020204020204" pitchFamily="34" charset="-122"/>
              <a:ea typeface="微软雅黑" panose="020B0503020204020204" pitchFamily="34" charset="-122"/>
            </a:rPr>
            <a:t>单播 </a:t>
          </a:r>
          <a:r>
            <a:rPr lang="en-US" altLang="zh-CN" sz="1800" b="1" dirty="0" smtClean="0">
              <a:latin typeface="微软雅黑" panose="020B0503020204020204" pitchFamily="34" charset="-122"/>
              <a:ea typeface="微软雅黑" panose="020B0503020204020204" pitchFamily="34" charset="-122"/>
            </a:rPr>
            <a:t>(unicast) </a:t>
          </a:r>
          <a:r>
            <a:rPr lang="zh-CN" altLang="zh-CN" sz="1800" b="1" dirty="0" smtClean="0">
              <a:latin typeface="微软雅黑" panose="020B0503020204020204" pitchFamily="34" charset="-122"/>
              <a:ea typeface="微软雅黑" panose="020B0503020204020204" pitchFamily="34" charset="-122"/>
            </a:rPr>
            <a:t>帧（一对一）</a:t>
          </a:r>
          <a:endParaRPr lang="zh-CN" altLang="en-US" sz="1800" b="1" dirty="0">
            <a:latin typeface="微软雅黑" panose="020B0503020204020204" pitchFamily="34" charset="-122"/>
            <a:ea typeface="微软雅黑" panose="020B0503020204020204" pitchFamily="34" charset="-122"/>
          </a:endParaRPr>
        </a:p>
      </dgm:t>
    </dgm:pt>
    <dgm:pt modelId="{5431ADCE-8D4B-49DA-B071-51C35FDB9551}" type="parTrans" cxnId="{5CD593E9-1844-4D8A-BA5C-5AAE0AE8B0A4}">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24F1CDB1-D5B6-4328-B5C2-8A9757ED04D5}" type="sibTrans" cxnId="{5CD593E9-1844-4D8A-BA5C-5AAE0AE8B0A4}">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81E2DF3-F714-4132-99E0-7B247481705A}">
      <dgm:prSet phldrT="[文本]" custT="1"/>
      <dgm:spPr>
        <a:solidFill>
          <a:srgbClr val="0070C0"/>
        </a:solidFill>
      </dgm:spPr>
      <dgm:t>
        <a:bodyPr/>
        <a:lstStyle/>
        <a:p>
          <a:r>
            <a:rPr lang="zh-CN" altLang="en-US" sz="1800" b="1" dirty="0" smtClean="0">
              <a:latin typeface="微软雅黑" panose="020B0503020204020204" pitchFamily="34" charset="-122"/>
              <a:ea typeface="微软雅黑" panose="020B0503020204020204" pitchFamily="34" charset="-122"/>
            </a:rPr>
            <a:t>“发往本站的帧”包括以下 </a:t>
          </a:r>
          <a:r>
            <a:rPr lang="en-US" altLang="zh-CN" sz="1800" b="1" dirty="0" smtClean="0">
              <a:latin typeface="微软雅黑" panose="020B0503020204020204" pitchFamily="34" charset="-122"/>
              <a:ea typeface="微软雅黑" panose="020B0503020204020204" pitchFamily="34" charset="-122"/>
            </a:rPr>
            <a:t>3 </a:t>
          </a:r>
          <a:r>
            <a:rPr lang="zh-CN" altLang="en-US" sz="1800" b="1" dirty="0" smtClean="0">
              <a:latin typeface="微软雅黑" panose="020B0503020204020204" pitchFamily="34" charset="-122"/>
              <a:ea typeface="微软雅黑" panose="020B0503020204020204" pitchFamily="34" charset="-122"/>
            </a:rPr>
            <a:t>种帧： </a:t>
          </a:r>
          <a:endParaRPr lang="zh-CN" altLang="en-US" sz="1800" b="1" dirty="0">
            <a:latin typeface="微软雅黑" panose="020B0503020204020204" pitchFamily="34" charset="-122"/>
            <a:ea typeface="微软雅黑" panose="020B0503020204020204" pitchFamily="34" charset="-122"/>
          </a:endParaRPr>
        </a:p>
      </dgm:t>
    </dgm:pt>
    <dgm:pt modelId="{655199EF-37C3-4D4B-951C-30B68E8B9B33}" type="sibTrans" cxnId="{22A407D0-AE68-432F-86AA-AE9841E075D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92C60B28-42D6-4C66-936B-EE0A71B910CF}" type="parTrans" cxnId="{22A407D0-AE68-432F-86AA-AE9841E075D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ABF2317D-AD3C-4AD9-AE85-DBE5729F1846}">
      <dgm:prSet custT="1"/>
      <dgm:spPr/>
      <dgm:t>
        <a:bodyPr/>
        <a:lstStyle/>
        <a:p>
          <a:r>
            <a:rPr lang="zh-CN" altLang="zh-CN" sz="1800" b="1" dirty="0" smtClean="0">
              <a:solidFill>
                <a:srgbClr val="0000FF"/>
              </a:solidFill>
              <a:latin typeface="微软雅黑" panose="020B0503020204020204" pitchFamily="34" charset="-122"/>
              <a:ea typeface="微软雅黑" panose="020B0503020204020204" pitchFamily="34" charset="-122"/>
            </a:rPr>
            <a:t>广播</a:t>
          </a:r>
          <a:r>
            <a:rPr lang="zh-CN" altLang="zh-CN" sz="1800" b="1" dirty="0" smtClean="0">
              <a:latin typeface="微软雅黑" panose="020B0503020204020204" pitchFamily="34" charset="-122"/>
              <a:ea typeface="微软雅黑" panose="020B0503020204020204" pitchFamily="34" charset="-122"/>
            </a:rPr>
            <a:t> </a:t>
          </a:r>
          <a:r>
            <a:rPr lang="en-US" altLang="zh-CN" sz="1800" b="1" dirty="0" smtClean="0">
              <a:latin typeface="微软雅黑" panose="020B0503020204020204" pitchFamily="34" charset="-122"/>
              <a:ea typeface="微软雅黑" panose="020B0503020204020204" pitchFamily="34" charset="-122"/>
            </a:rPr>
            <a:t>(broadcast) </a:t>
          </a:r>
          <a:r>
            <a:rPr lang="zh-CN" altLang="zh-CN" sz="1800" b="1" dirty="0" smtClean="0">
              <a:latin typeface="微软雅黑" panose="020B0503020204020204" pitchFamily="34" charset="-122"/>
              <a:ea typeface="微软雅黑" panose="020B0503020204020204" pitchFamily="34" charset="-122"/>
            </a:rPr>
            <a:t>帧（一对全体）</a:t>
          </a:r>
        </a:p>
      </dgm:t>
    </dgm:pt>
    <dgm:pt modelId="{F7BAAF36-FE67-4405-9685-739F3659DB5F}" type="parTrans" cxnId="{E6D0FBD8-DDF4-4266-9A45-2EC5E574CAB6}">
      <dgm:prSet/>
      <dgm:spPr/>
      <dgm:t>
        <a:bodyPr/>
        <a:lstStyle/>
        <a:p>
          <a:endParaRPr lang="zh-CN" altLang="en-US"/>
        </a:p>
      </dgm:t>
    </dgm:pt>
    <dgm:pt modelId="{1EC0D9CC-79C7-4C3D-A786-B40C14115161}" type="sibTrans" cxnId="{E6D0FBD8-DDF4-4266-9A45-2EC5E574CAB6}">
      <dgm:prSet/>
      <dgm:spPr/>
      <dgm:t>
        <a:bodyPr/>
        <a:lstStyle/>
        <a:p>
          <a:endParaRPr lang="zh-CN" altLang="en-US"/>
        </a:p>
      </dgm:t>
    </dgm:pt>
    <dgm:pt modelId="{386FF01E-390A-44A6-A66D-EE71BD678925}">
      <dgm:prSet custT="1"/>
      <dgm:spPr/>
      <dgm:t>
        <a:bodyPr/>
        <a:lstStyle/>
        <a:p>
          <a:r>
            <a:rPr lang="zh-CN" altLang="zh-CN" sz="1800" b="1" dirty="0" smtClean="0">
              <a:solidFill>
                <a:srgbClr val="0000FF"/>
              </a:solidFill>
              <a:latin typeface="微软雅黑" panose="020B0503020204020204" pitchFamily="34" charset="-122"/>
              <a:ea typeface="微软雅黑" panose="020B0503020204020204" pitchFamily="34" charset="-122"/>
            </a:rPr>
            <a:t>多播 </a:t>
          </a:r>
          <a:r>
            <a:rPr lang="en-US" altLang="zh-CN" sz="1800" b="1" dirty="0" smtClean="0">
              <a:latin typeface="微软雅黑" panose="020B0503020204020204" pitchFamily="34" charset="-122"/>
              <a:ea typeface="微软雅黑" panose="020B0503020204020204" pitchFamily="34" charset="-122"/>
            </a:rPr>
            <a:t>(multicast) </a:t>
          </a:r>
          <a:r>
            <a:rPr lang="zh-CN" altLang="zh-CN" sz="1800" b="1" dirty="0" smtClean="0">
              <a:latin typeface="微软雅黑" panose="020B0503020204020204" pitchFamily="34" charset="-122"/>
              <a:ea typeface="微软雅黑" panose="020B0503020204020204" pitchFamily="34" charset="-122"/>
            </a:rPr>
            <a:t>帧（一对多）</a:t>
          </a:r>
        </a:p>
      </dgm:t>
    </dgm:pt>
    <dgm:pt modelId="{91B801CD-97E8-439B-AA5E-04C754F0DB58}" type="parTrans" cxnId="{3D06C642-BE45-46D0-A4D5-343FDA0F1C04}">
      <dgm:prSet/>
      <dgm:spPr/>
      <dgm:t>
        <a:bodyPr/>
        <a:lstStyle/>
        <a:p>
          <a:endParaRPr lang="zh-CN" altLang="en-US"/>
        </a:p>
      </dgm:t>
    </dgm:pt>
    <dgm:pt modelId="{8A64F0E4-6D3F-4682-8767-B036188D4E64}" type="sibTrans" cxnId="{3D06C642-BE45-46D0-A4D5-343FDA0F1C04}">
      <dgm:prSet/>
      <dgm:spPr/>
      <dgm:t>
        <a:bodyPr/>
        <a:lstStyle/>
        <a:p>
          <a:endParaRPr lang="zh-CN" altLang="en-US"/>
        </a:p>
      </dgm:t>
    </dgm:pt>
    <dgm:pt modelId="{7005B1A2-4915-4249-B479-F76E326A33A1}">
      <dgm:prSet custT="1"/>
      <dgm:spPr/>
      <dgm:t>
        <a:bodyPr/>
        <a:lstStyle/>
        <a:p>
          <a:endParaRPr lang="zh-CN" altLang="zh-CN" sz="1800" b="1" dirty="0" smtClean="0">
            <a:latin typeface="微软雅黑" panose="020B0503020204020204" pitchFamily="34" charset="-122"/>
            <a:ea typeface="微软雅黑" panose="020B0503020204020204" pitchFamily="34" charset="-122"/>
          </a:endParaRPr>
        </a:p>
      </dgm:t>
    </dgm:pt>
    <dgm:pt modelId="{E346561B-5429-41D5-AB9F-51E409A03B3D}" type="parTrans" cxnId="{F569808E-F0DD-4D5D-9813-079ED3F58845}">
      <dgm:prSet/>
      <dgm:spPr/>
      <dgm:t>
        <a:bodyPr/>
        <a:lstStyle/>
        <a:p>
          <a:endParaRPr lang="zh-CN" altLang="en-US"/>
        </a:p>
      </dgm:t>
    </dgm:pt>
    <dgm:pt modelId="{DD924269-C999-418F-BACE-8AF6966A5AED}" type="sibTrans" cxnId="{F569808E-F0DD-4D5D-9813-079ED3F58845}">
      <dgm:prSet/>
      <dgm:spPr/>
      <dgm:t>
        <a:bodyPr/>
        <a:lstStyle/>
        <a:p>
          <a:endParaRPr lang="zh-CN" altLang="en-US"/>
        </a:p>
      </dgm:t>
    </dgm:pt>
    <dgm:pt modelId="{5D25DB41-AB17-40CD-A5C8-D74BBC46D094}" type="pres">
      <dgm:prSet presAssocID="{60E09E93-5AB1-4261-AEAE-CB593B269BDB}" presName="linear" presStyleCnt="0">
        <dgm:presLayoutVars>
          <dgm:animLvl val="lvl"/>
          <dgm:resizeHandles val="exact"/>
        </dgm:presLayoutVars>
      </dgm:prSet>
      <dgm:spPr/>
      <dgm:t>
        <a:bodyPr/>
        <a:lstStyle/>
        <a:p>
          <a:endParaRPr lang="zh-CN" altLang="en-US"/>
        </a:p>
      </dgm:t>
    </dgm:pt>
    <dgm:pt modelId="{FCBF3E09-C6D2-4B4D-8FF3-4B7A8731524F}" type="pres">
      <dgm:prSet presAssocID="{E81E2DF3-F714-4132-99E0-7B247481705A}" presName="parentText" presStyleLbl="node1" presStyleIdx="0" presStyleCnt="1">
        <dgm:presLayoutVars>
          <dgm:chMax val="0"/>
          <dgm:bulletEnabled val="1"/>
        </dgm:presLayoutVars>
      </dgm:prSet>
      <dgm:spPr/>
      <dgm:t>
        <a:bodyPr/>
        <a:lstStyle/>
        <a:p>
          <a:endParaRPr lang="zh-CN" altLang="en-US"/>
        </a:p>
      </dgm:t>
    </dgm:pt>
    <dgm:pt modelId="{1F13495D-0B08-4550-9742-9E4B2CBA3D51}" type="pres">
      <dgm:prSet presAssocID="{E81E2DF3-F714-4132-99E0-7B247481705A}" presName="childText" presStyleLbl="revTx" presStyleIdx="0" presStyleCnt="1">
        <dgm:presLayoutVars>
          <dgm:bulletEnabled val="1"/>
        </dgm:presLayoutVars>
      </dgm:prSet>
      <dgm:spPr/>
      <dgm:t>
        <a:bodyPr/>
        <a:lstStyle/>
        <a:p>
          <a:endParaRPr lang="zh-CN" altLang="en-US"/>
        </a:p>
      </dgm:t>
    </dgm:pt>
  </dgm:ptLst>
  <dgm:cxnLst>
    <dgm:cxn modelId="{81779289-DA97-46ED-A707-02EC85C7D4CF}" type="presOf" srcId="{386FF01E-390A-44A6-A66D-EE71BD678925}" destId="{1F13495D-0B08-4550-9742-9E4B2CBA3D51}" srcOrd="0" destOrd="2" presId="urn:microsoft.com/office/officeart/2005/8/layout/vList2"/>
    <dgm:cxn modelId="{E6D0FBD8-DDF4-4266-9A45-2EC5E574CAB6}" srcId="{E81E2DF3-F714-4132-99E0-7B247481705A}" destId="{ABF2317D-AD3C-4AD9-AE85-DBE5729F1846}" srcOrd="1" destOrd="0" parTransId="{F7BAAF36-FE67-4405-9685-739F3659DB5F}" sibTransId="{1EC0D9CC-79C7-4C3D-A786-B40C14115161}"/>
    <dgm:cxn modelId="{3F0F825B-C835-44E7-8D0C-7EE8A3599830}" type="presOf" srcId="{60E09E93-5AB1-4261-AEAE-CB593B269BDB}" destId="{5D25DB41-AB17-40CD-A5C8-D74BBC46D094}" srcOrd="0" destOrd="0" presId="urn:microsoft.com/office/officeart/2005/8/layout/vList2"/>
    <dgm:cxn modelId="{B248C787-04BA-493A-9E5F-5675DBD70FFE}" type="presOf" srcId="{ABF2317D-AD3C-4AD9-AE85-DBE5729F1846}" destId="{1F13495D-0B08-4550-9742-9E4B2CBA3D51}" srcOrd="0" destOrd="1" presId="urn:microsoft.com/office/officeart/2005/8/layout/vList2"/>
    <dgm:cxn modelId="{4FC8115D-4049-4305-9653-B961D649BC02}" type="presOf" srcId="{E81E2DF3-F714-4132-99E0-7B247481705A}" destId="{FCBF3E09-C6D2-4B4D-8FF3-4B7A8731524F}" srcOrd="0" destOrd="0" presId="urn:microsoft.com/office/officeart/2005/8/layout/vList2"/>
    <dgm:cxn modelId="{0DEE3817-B42F-4773-8E6F-377F4BBF3650}" type="presOf" srcId="{814DDA82-02C9-4ADF-8722-1E1CBBD0D5CE}" destId="{1F13495D-0B08-4550-9742-9E4B2CBA3D51}" srcOrd="0" destOrd="0" presId="urn:microsoft.com/office/officeart/2005/8/layout/vList2"/>
    <dgm:cxn modelId="{F569808E-F0DD-4D5D-9813-079ED3F58845}" srcId="{E81E2DF3-F714-4132-99E0-7B247481705A}" destId="{7005B1A2-4915-4249-B479-F76E326A33A1}" srcOrd="3" destOrd="0" parTransId="{E346561B-5429-41D5-AB9F-51E409A03B3D}" sibTransId="{DD924269-C999-418F-BACE-8AF6966A5AED}"/>
    <dgm:cxn modelId="{3D06C642-BE45-46D0-A4D5-343FDA0F1C04}" srcId="{E81E2DF3-F714-4132-99E0-7B247481705A}" destId="{386FF01E-390A-44A6-A66D-EE71BD678925}" srcOrd="2" destOrd="0" parTransId="{91B801CD-97E8-439B-AA5E-04C754F0DB58}" sibTransId="{8A64F0E4-6D3F-4682-8767-B036188D4E64}"/>
    <dgm:cxn modelId="{ECF7CD60-75D6-4E7B-A722-F894DE16D276}" type="presOf" srcId="{7005B1A2-4915-4249-B479-F76E326A33A1}" destId="{1F13495D-0B08-4550-9742-9E4B2CBA3D51}" srcOrd="0" destOrd="3" presId="urn:microsoft.com/office/officeart/2005/8/layout/vList2"/>
    <dgm:cxn modelId="{5CD593E9-1844-4D8A-BA5C-5AAE0AE8B0A4}" srcId="{E81E2DF3-F714-4132-99E0-7B247481705A}" destId="{814DDA82-02C9-4ADF-8722-1E1CBBD0D5CE}" srcOrd="0" destOrd="0" parTransId="{5431ADCE-8D4B-49DA-B071-51C35FDB9551}" sibTransId="{24F1CDB1-D5B6-4328-B5C2-8A9757ED04D5}"/>
    <dgm:cxn modelId="{22A407D0-AE68-432F-86AA-AE9841E075D6}" srcId="{60E09E93-5AB1-4261-AEAE-CB593B269BDB}" destId="{E81E2DF3-F714-4132-99E0-7B247481705A}" srcOrd="0" destOrd="0" parTransId="{92C60B28-42D6-4C66-936B-EE0A71B910CF}" sibTransId="{655199EF-37C3-4D4B-951C-30B68E8B9B33}"/>
    <dgm:cxn modelId="{E7DC66BB-487F-4E80-A30E-DF78DB368140}" type="presParOf" srcId="{5D25DB41-AB17-40CD-A5C8-D74BBC46D094}" destId="{FCBF3E09-C6D2-4B4D-8FF3-4B7A8731524F}" srcOrd="0" destOrd="0" presId="urn:microsoft.com/office/officeart/2005/8/layout/vList2"/>
    <dgm:cxn modelId="{4311DF70-B61F-467D-B59D-4074370EC5D0}" type="presParOf" srcId="{5D25DB41-AB17-40CD-A5C8-D74BBC46D094}" destId="{1F13495D-0B08-4550-9742-9E4B2CBA3D51}"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9CC27A94-954A-4481-B3F6-B83EA60541B3}" type="doc">
      <dgm:prSet loTypeId="urn:microsoft.com/office/officeart/2005/8/layout/hierarchy3" loCatId="relationship" qsTypeId="urn:microsoft.com/office/officeart/2005/8/quickstyle/simple1" qsCatId="simple" csTypeId="urn:microsoft.com/office/officeart/2005/8/colors/colorful2" csCatId="colorful" phldr="1"/>
      <dgm:spPr/>
      <dgm:t>
        <a:bodyPr/>
        <a:lstStyle/>
        <a:p>
          <a:endParaRPr lang="zh-CN" altLang="en-US"/>
        </a:p>
      </dgm:t>
    </dgm:pt>
    <dgm:pt modelId="{40C0455D-1064-49E4-9A00-983B5767CA01}">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早期</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9270F241-DEC4-45A1-8F48-2E8EE913E24D}" type="parTrans" cxnId="{F64C3117-CF70-4429-91CD-12C70AB9B0B7}">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ED0F908-9F7D-4CFB-AD0A-9312A1B5543B}" type="sibTrans" cxnId="{F64C3117-CF70-4429-91CD-12C70AB9B0B7}">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6DCB5387-8A23-4403-AA53-ED0AAC4F56E3}">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采用无源的总线结构。</a:t>
          </a:r>
          <a:endParaRPr lang="zh-CN" altLang="en-US" sz="1600" b="1" dirty="0">
            <a:latin typeface="微软雅黑" panose="020B0503020204020204" pitchFamily="34" charset="-122"/>
            <a:ea typeface="微软雅黑" panose="020B0503020204020204" pitchFamily="34" charset="-122"/>
          </a:endParaRPr>
        </a:p>
      </dgm:t>
    </dgm:pt>
    <dgm:pt modelId="{1455E256-19AB-4BF8-88B2-38A6D002FD26}" type="parTrans" cxnId="{96F688E7-5334-454E-9EB5-36B21C3CAFD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2DB5380-26FF-4C9B-BC9B-69ED9090CD8A}" type="sibTrans" cxnId="{96F688E7-5334-454E-9EB5-36B21C3CAFD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C281F5AC-ACE7-413D-A360-E152D1ADBBA0}">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使用 </a:t>
          </a:r>
          <a:r>
            <a:rPr lang="en-US" altLang="en-US" sz="1600" b="1" dirty="0" smtClean="0">
              <a:latin typeface="微软雅黑" panose="020B0503020204020204" pitchFamily="34" charset="-122"/>
              <a:ea typeface="微软雅黑" panose="020B0503020204020204" pitchFamily="34" charset="-122"/>
            </a:rPr>
            <a:t>CSMA/CD </a:t>
          </a:r>
          <a:r>
            <a:rPr lang="zh-CN" altLang="en-US" sz="1600" b="1" dirty="0" smtClean="0">
              <a:latin typeface="微软雅黑" panose="020B0503020204020204" pitchFamily="34" charset="-122"/>
              <a:ea typeface="微软雅黑" panose="020B0503020204020204" pitchFamily="34" charset="-122"/>
            </a:rPr>
            <a:t>协议，以半双工方式工作。</a:t>
          </a:r>
          <a:endParaRPr lang="zh-CN" altLang="en-US" sz="1600" b="1" dirty="0">
            <a:latin typeface="微软雅黑" panose="020B0503020204020204" pitchFamily="34" charset="-122"/>
            <a:ea typeface="微软雅黑" panose="020B0503020204020204" pitchFamily="34" charset="-122"/>
          </a:endParaRPr>
        </a:p>
      </dgm:t>
    </dgm:pt>
    <dgm:pt modelId="{0B141FF8-619E-43C3-861C-D65B2AF7407B}" type="parTrans" cxnId="{CD8AEAFE-4DC4-4BAA-AF5A-A365173EF37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53734F9-9C96-4E12-AFBA-E5113155A612}" type="sibTrans" cxnId="{CD8AEAFE-4DC4-4BAA-AF5A-A365173EF37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3F0BA53-C6FA-410C-BBC4-1AC1D02879E4}">
      <dgm:prSet phldrT="[文本]" custT="1"/>
      <dgm:spPr/>
      <dgm:t>
        <a:bodyPr/>
        <a:lstStyle/>
        <a:p>
          <a:r>
            <a:rPr lang="zh-CN" altLang="en-US" sz="2000" b="1" dirty="0" smtClean="0">
              <a:solidFill>
                <a:schemeClr val="tx1"/>
              </a:solidFill>
              <a:latin typeface="微软雅黑" panose="020B0503020204020204" pitchFamily="34" charset="-122"/>
              <a:ea typeface="微软雅黑" panose="020B0503020204020204" pitchFamily="34" charset="-122"/>
            </a:rPr>
            <a:t>现在</a:t>
          </a:r>
          <a:endParaRPr lang="zh-CN" altLang="en-US" sz="2000" b="1" dirty="0">
            <a:solidFill>
              <a:schemeClr val="tx1"/>
            </a:solidFill>
            <a:latin typeface="微软雅黑" panose="020B0503020204020204" pitchFamily="34" charset="-122"/>
            <a:ea typeface="微软雅黑" panose="020B0503020204020204" pitchFamily="34" charset="-122"/>
          </a:endParaRPr>
        </a:p>
      </dgm:t>
    </dgm:pt>
    <dgm:pt modelId="{ED485591-0D13-4BB0-ACA3-A60D1D638C8D}" type="parTrans" cxnId="{BC5CD081-0762-4131-8C45-5576913AFE7A}">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454CFAF2-1BC3-4E27-88C6-BE56B27F6856}" type="sibTrans" cxnId="{BC5CD081-0762-4131-8C45-5576913AFE7A}">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2F70EC7-A9E3-4B72-B63F-A840A6D294D4}">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以太网交换机为中心的星形结构</a:t>
          </a:r>
          <a:endParaRPr lang="zh-CN" altLang="en-US" sz="1600" b="1" dirty="0">
            <a:latin typeface="微软雅黑" panose="020B0503020204020204" pitchFamily="34" charset="-122"/>
            <a:ea typeface="微软雅黑" panose="020B0503020204020204" pitchFamily="34" charset="-122"/>
          </a:endParaRPr>
        </a:p>
      </dgm:t>
    </dgm:pt>
    <dgm:pt modelId="{A9645F84-0C8B-412D-9939-024B1CD43472}" type="parTrans" cxnId="{7EDADEB5-7972-47EC-A6D1-D857E7A5686D}">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27C14EC-0644-4590-8A24-3CF9AA1E7052}" type="sibTrans" cxnId="{7EDADEB5-7972-47EC-A6D1-D857E7A5686D}">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47DCDF8E-1547-4F7A-8491-8BC7A9CC6377}">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不使用共享总线，没有碰撞问题，不使用 </a:t>
          </a:r>
          <a:r>
            <a:rPr lang="en-US" altLang="en-US" sz="1600" b="1" dirty="0" smtClean="0">
              <a:latin typeface="微软雅黑" panose="020B0503020204020204" pitchFamily="34" charset="-122"/>
              <a:ea typeface="微软雅黑" panose="020B0503020204020204" pitchFamily="34" charset="-122"/>
            </a:rPr>
            <a:t>CSMA/CD </a:t>
          </a:r>
          <a:r>
            <a:rPr lang="zh-CN" altLang="en-US" sz="1600" b="1" dirty="0" smtClean="0">
              <a:latin typeface="微软雅黑" panose="020B0503020204020204" pitchFamily="34" charset="-122"/>
              <a:ea typeface="微软雅黑" panose="020B0503020204020204" pitchFamily="34" charset="-122"/>
            </a:rPr>
            <a:t>协议，以全双工方式工作。但仍然采用以太网的帧结构。</a:t>
          </a:r>
          <a:endParaRPr lang="zh-CN" altLang="en-US" sz="1600" b="1" dirty="0">
            <a:latin typeface="微软雅黑" panose="020B0503020204020204" pitchFamily="34" charset="-122"/>
            <a:ea typeface="微软雅黑" panose="020B0503020204020204" pitchFamily="34" charset="-122"/>
          </a:endParaRPr>
        </a:p>
      </dgm:t>
    </dgm:pt>
    <dgm:pt modelId="{B61E462D-432B-487E-9ED1-CA5C6F17EB66}" type="parTrans" cxnId="{18781BDE-274E-4806-B567-665833A09241}">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BB18B872-5B8D-4E4C-B0F1-DD7FBA2067F0}" type="sibTrans" cxnId="{18781BDE-274E-4806-B567-665833A09241}">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18108C2C-254F-4821-A52D-ABC4FFE4C654}" type="pres">
      <dgm:prSet presAssocID="{9CC27A94-954A-4481-B3F6-B83EA60541B3}" presName="diagram" presStyleCnt="0">
        <dgm:presLayoutVars>
          <dgm:chPref val="1"/>
          <dgm:dir/>
          <dgm:animOne val="branch"/>
          <dgm:animLvl val="lvl"/>
          <dgm:resizeHandles/>
        </dgm:presLayoutVars>
      </dgm:prSet>
      <dgm:spPr/>
      <dgm:t>
        <a:bodyPr/>
        <a:lstStyle/>
        <a:p>
          <a:endParaRPr lang="zh-CN" altLang="en-US"/>
        </a:p>
      </dgm:t>
    </dgm:pt>
    <dgm:pt modelId="{4C245170-3BF4-45EA-8BB5-32DE6F52F1D7}" type="pres">
      <dgm:prSet presAssocID="{40C0455D-1064-49E4-9A00-983B5767CA01}" presName="root" presStyleCnt="0"/>
      <dgm:spPr/>
    </dgm:pt>
    <dgm:pt modelId="{BB30EBE4-29AF-4D48-A64B-3BF641F236A4}" type="pres">
      <dgm:prSet presAssocID="{40C0455D-1064-49E4-9A00-983B5767CA01}" presName="rootComposite" presStyleCnt="0"/>
      <dgm:spPr/>
    </dgm:pt>
    <dgm:pt modelId="{F85169B6-4EC1-4540-AA86-FA8B88FF50A0}" type="pres">
      <dgm:prSet presAssocID="{40C0455D-1064-49E4-9A00-983B5767CA01}" presName="rootText" presStyleLbl="node1" presStyleIdx="0" presStyleCnt="2"/>
      <dgm:spPr/>
      <dgm:t>
        <a:bodyPr/>
        <a:lstStyle/>
        <a:p>
          <a:endParaRPr lang="zh-CN" altLang="en-US"/>
        </a:p>
      </dgm:t>
    </dgm:pt>
    <dgm:pt modelId="{0425CC3C-0CCB-4691-A203-BE5A451AB0E3}" type="pres">
      <dgm:prSet presAssocID="{40C0455D-1064-49E4-9A00-983B5767CA01}" presName="rootConnector" presStyleLbl="node1" presStyleIdx="0" presStyleCnt="2"/>
      <dgm:spPr/>
      <dgm:t>
        <a:bodyPr/>
        <a:lstStyle/>
        <a:p>
          <a:endParaRPr lang="zh-CN" altLang="en-US"/>
        </a:p>
      </dgm:t>
    </dgm:pt>
    <dgm:pt modelId="{645A1321-FFAE-4BD0-B911-8B9C1810FD87}" type="pres">
      <dgm:prSet presAssocID="{40C0455D-1064-49E4-9A00-983B5767CA01}" presName="childShape" presStyleCnt="0"/>
      <dgm:spPr/>
    </dgm:pt>
    <dgm:pt modelId="{919FD86C-7BEC-4278-B7AD-1913682A2F37}" type="pres">
      <dgm:prSet presAssocID="{1455E256-19AB-4BF8-88B2-38A6D002FD26}" presName="Name13" presStyleLbl="parChTrans1D2" presStyleIdx="0" presStyleCnt="4"/>
      <dgm:spPr/>
      <dgm:t>
        <a:bodyPr/>
        <a:lstStyle/>
        <a:p>
          <a:endParaRPr lang="zh-CN" altLang="en-US"/>
        </a:p>
      </dgm:t>
    </dgm:pt>
    <dgm:pt modelId="{B13B4698-642A-467F-B72A-FD3C89710013}" type="pres">
      <dgm:prSet presAssocID="{6DCB5387-8A23-4403-AA53-ED0AAC4F56E3}" presName="childText" presStyleLbl="bgAcc1" presStyleIdx="0" presStyleCnt="4" custScaleX="556723" custScaleY="100913" custLinFactNeighborY="29368">
        <dgm:presLayoutVars>
          <dgm:bulletEnabled val="1"/>
        </dgm:presLayoutVars>
      </dgm:prSet>
      <dgm:spPr/>
      <dgm:t>
        <a:bodyPr/>
        <a:lstStyle/>
        <a:p>
          <a:endParaRPr lang="zh-CN" altLang="en-US"/>
        </a:p>
      </dgm:t>
    </dgm:pt>
    <dgm:pt modelId="{CA079974-B685-4555-B2E2-4F39DD6E80BF}" type="pres">
      <dgm:prSet presAssocID="{0B141FF8-619E-43C3-861C-D65B2AF7407B}" presName="Name13" presStyleLbl="parChTrans1D2" presStyleIdx="1" presStyleCnt="4"/>
      <dgm:spPr/>
      <dgm:t>
        <a:bodyPr/>
        <a:lstStyle/>
        <a:p>
          <a:endParaRPr lang="zh-CN" altLang="en-US"/>
        </a:p>
      </dgm:t>
    </dgm:pt>
    <dgm:pt modelId="{36FCCA39-B41D-47A5-A52E-DF17978138FB}" type="pres">
      <dgm:prSet presAssocID="{C281F5AC-ACE7-413D-A360-E152D1ADBBA0}" presName="childText" presStyleLbl="bgAcc1" presStyleIdx="1" presStyleCnt="4" custScaleX="556723" custScaleY="256870" custLinFactNeighborY="39937">
        <dgm:presLayoutVars>
          <dgm:bulletEnabled val="1"/>
        </dgm:presLayoutVars>
      </dgm:prSet>
      <dgm:spPr/>
      <dgm:t>
        <a:bodyPr/>
        <a:lstStyle/>
        <a:p>
          <a:endParaRPr lang="zh-CN" altLang="en-US"/>
        </a:p>
      </dgm:t>
    </dgm:pt>
    <dgm:pt modelId="{FAD24F39-3424-4080-9A4E-1B4E474EF911}" type="pres">
      <dgm:prSet presAssocID="{E3F0BA53-C6FA-410C-BBC4-1AC1D02879E4}" presName="root" presStyleCnt="0"/>
      <dgm:spPr/>
    </dgm:pt>
    <dgm:pt modelId="{789A283C-A483-45F9-9E23-DE4858FE30BC}" type="pres">
      <dgm:prSet presAssocID="{E3F0BA53-C6FA-410C-BBC4-1AC1D02879E4}" presName="rootComposite" presStyleCnt="0"/>
      <dgm:spPr/>
    </dgm:pt>
    <dgm:pt modelId="{D4267040-A3DC-45E3-9016-9C9CBF8A9C8F}" type="pres">
      <dgm:prSet presAssocID="{E3F0BA53-C6FA-410C-BBC4-1AC1D02879E4}" presName="rootText" presStyleLbl="node1" presStyleIdx="1" presStyleCnt="2"/>
      <dgm:spPr/>
      <dgm:t>
        <a:bodyPr/>
        <a:lstStyle/>
        <a:p>
          <a:endParaRPr lang="zh-CN" altLang="en-US"/>
        </a:p>
      </dgm:t>
    </dgm:pt>
    <dgm:pt modelId="{B04C9F55-A052-4CA7-9658-B5BC6AF0C82A}" type="pres">
      <dgm:prSet presAssocID="{E3F0BA53-C6FA-410C-BBC4-1AC1D02879E4}" presName="rootConnector" presStyleLbl="node1" presStyleIdx="1" presStyleCnt="2"/>
      <dgm:spPr/>
      <dgm:t>
        <a:bodyPr/>
        <a:lstStyle/>
        <a:p>
          <a:endParaRPr lang="zh-CN" altLang="en-US"/>
        </a:p>
      </dgm:t>
    </dgm:pt>
    <dgm:pt modelId="{3BACF1F0-26CD-443A-8A21-97BD07D6B88B}" type="pres">
      <dgm:prSet presAssocID="{E3F0BA53-C6FA-410C-BBC4-1AC1D02879E4}" presName="childShape" presStyleCnt="0"/>
      <dgm:spPr/>
    </dgm:pt>
    <dgm:pt modelId="{C3CC8B47-F884-4F30-BCE7-1832CF640A69}" type="pres">
      <dgm:prSet presAssocID="{A9645F84-0C8B-412D-9939-024B1CD43472}" presName="Name13" presStyleLbl="parChTrans1D2" presStyleIdx="2" presStyleCnt="4"/>
      <dgm:spPr/>
      <dgm:t>
        <a:bodyPr/>
        <a:lstStyle/>
        <a:p>
          <a:endParaRPr lang="zh-CN" altLang="en-US"/>
        </a:p>
      </dgm:t>
    </dgm:pt>
    <dgm:pt modelId="{36229D57-F712-4EBC-9B8C-05B74EB642B6}" type="pres">
      <dgm:prSet presAssocID="{52F70EC7-A9E3-4B72-B63F-A840A6D294D4}" presName="childText" presStyleLbl="bgAcc1" presStyleIdx="2" presStyleCnt="4" custScaleX="556723" custScaleY="100913" custLinFactNeighborY="29368">
        <dgm:presLayoutVars>
          <dgm:bulletEnabled val="1"/>
        </dgm:presLayoutVars>
      </dgm:prSet>
      <dgm:spPr/>
      <dgm:t>
        <a:bodyPr/>
        <a:lstStyle/>
        <a:p>
          <a:endParaRPr lang="zh-CN" altLang="en-US"/>
        </a:p>
      </dgm:t>
    </dgm:pt>
    <dgm:pt modelId="{150860FB-44A7-4B9F-8034-51864D54BB4B}" type="pres">
      <dgm:prSet presAssocID="{B61E462D-432B-487E-9ED1-CA5C6F17EB66}" presName="Name13" presStyleLbl="parChTrans1D2" presStyleIdx="3" presStyleCnt="4"/>
      <dgm:spPr/>
      <dgm:t>
        <a:bodyPr/>
        <a:lstStyle/>
        <a:p>
          <a:endParaRPr lang="zh-CN" altLang="en-US"/>
        </a:p>
      </dgm:t>
    </dgm:pt>
    <dgm:pt modelId="{ECA36131-525A-42DC-A052-C434DEDDC7FB}" type="pres">
      <dgm:prSet presAssocID="{47DCDF8E-1547-4F7A-8491-8BC7A9CC6377}" presName="childText" presStyleLbl="bgAcc1" presStyleIdx="3" presStyleCnt="4" custScaleX="556723" custScaleY="256870" custLinFactNeighborY="42245">
        <dgm:presLayoutVars>
          <dgm:bulletEnabled val="1"/>
        </dgm:presLayoutVars>
      </dgm:prSet>
      <dgm:spPr/>
      <dgm:t>
        <a:bodyPr/>
        <a:lstStyle/>
        <a:p>
          <a:endParaRPr lang="zh-CN" altLang="en-US"/>
        </a:p>
      </dgm:t>
    </dgm:pt>
  </dgm:ptLst>
  <dgm:cxnLst>
    <dgm:cxn modelId="{9CEB597B-C1CF-4FB4-B400-790E7F7523D9}" type="presOf" srcId="{52F70EC7-A9E3-4B72-B63F-A840A6D294D4}" destId="{36229D57-F712-4EBC-9B8C-05B74EB642B6}" srcOrd="0" destOrd="0" presId="urn:microsoft.com/office/officeart/2005/8/layout/hierarchy3"/>
    <dgm:cxn modelId="{04603072-B5A2-4655-AE42-4A59B68382E5}" type="presOf" srcId="{E3F0BA53-C6FA-410C-BBC4-1AC1D02879E4}" destId="{B04C9F55-A052-4CA7-9658-B5BC6AF0C82A}" srcOrd="1" destOrd="0" presId="urn:microsoft.com/office/officeart/2005/8/layout/hierarchy3"/>
    <dgm:cxn modelId="{BBA0A574-7335-4C76-9B4A-EDE3DB65A809}" type="presOf" srcId="{40C0455D-1064-49E4-9A00-983B5767CA01}" destId="{F85169B6-4EC1-4540-AA86-FA8B88FF50A0}" srcOrd="0" destOrd="0" presId="urn:microsoft.com/office/officeart/2005/8/layout/hierarchy3"/>
    <dgm:cxn modelId="{7EDADEB5-7972-47EC-A6D1-D857E7A5686D}" srcId="{E3F0BA53-C6FA-410C-BBC4-1AC1D02879E4}" destId="{52F70EC7-A9E3-4B72-B63F-A840A6D294D4}" srcOrd="0" destOrd="0" parTransId="{A9645F84-0C8B-412D-9939-024B1CD43472}" sibTransId="{E27C14EC-0644-4590-8A24-3CF9AA1E7052}"/>
    <dgm:cxn modelId="{18781BDE-274E-4806-B567-665833A09241}" srcId="{E3F0BA53-C6FA-410C-BBC4-1AC1D02879E4}" destId="{47DCDF8E-1547-4F7A-8491-8BC7A9CC6377}" srcOrd="1" destOrd="0" parTransId="{B61E462D-432B-487E-9ED1-CA5C6F17EB66}" sibTransId="{BB18B872-5B8D-4E4C-B0F1-DD7FBA2067F0}"/>
    <dgm:cxn modelId="{F64C3117-CF70-4429-91CD-12C70AB9B0B7}" srcId="{9CC27A94-954A-4481-B3F6-B83EA60541B3}" destId="{40C0455D-1064-49E4-9A00-983B5767CA01}" srcOrd="0" destOrd="0" parTransId="{9270F241-DEC4-45A1-8F48-2E8EE913E24D}" sibTransId="{5ED0F908-9F7D-4CFB-AD0A-9312A1B5543B}"/>
    <dgm:cxn modelId="{E8377A6C-21AA-4B9A-8261-180113802782}" type="presOf" srcId="{B61E462D-432B-487E-9ED1-CA5C6F17EB66}" destId="{150860FB-44A7-4B9F-8034-51864D54BB4B}" srcOrd="0" destOrd="0" presId="urn:microsoft.com/office/officeart/2005/8/layout/hierarchy3"/>
    <dgm:cxn modelId="{BC5CD081-0762-4131-8C45-5576913AFE7A}" srcId="{9CC27A94-954A-4481-B3F6-B83EA60541B3}" destId="{E3F0BA53-C6FA-410C-BBC4-1AC1D02879E4}" srcOrd="1" destOrd="0" parTransId="{ED485591-0D13-4BB0-ACA3-A60D1D638C8D}" sibTransId="{454CFAF2-1BC3-4E27-88C6-BE56B27F6856}"/>
    <dgm:cxn modelId="{3CB193C7-BCD2-4D40-82BD-E760890270DF}" type="presOf" srcId="{47DCDF8E-1547-4F7A-8491-8BC7A9CC6377}" destId="{ECA36131-525A-42DC-A052-C434DEDDC7FB}" srcOrd="0" destOrd="0" presId="urn:microsoft.com/office/officeart/2005/8/layout/hierarchy3"/>
    <dgm:cxn modelId="{59BEEB5B-2F36-473A-B9A2-625B0FA5431A}" type="presOf" srcId="{40C0455D-1064-49E4-9A00-983B5767CA01}" destId="{0425CC3C-0CCB-4691-A203-BE5A451AB0E3}" srcOrd="1" destOrd="0" presId="urn:microsoft.com/office/officeart/2005/8/layout/hierarchy3"/>
    <dgm:cxn modelId="{0D0BDD20-879A-45D5-B4CC-475FDF5F25B8}" type="presOf" srcId="{1455E256-19AB-4BF8-88B2-38A6D002FD26}" destId="{919FD86C-7BEC-4278-B7AD-1913682A2F37}" srcOrd="0" destOrd="0" presId="urn:microsoft.com/office/officeart/2005/8/layout/hierarchy3"/>
    <dgm:cxn modelId="{96F688E7-5334-454E-9EB5-36B21C3CAFD5}" srcId="{40C0455D-1064-49E4-9A00-983B5767CA01}" destId="{6DCB5387-8A23-4403-AA53-ED0AAC4F56E3}" srcOrd="0" destOrd="0" parTransId="{1455E256-19AB-4BF8-88B2-38A6D002FD26}" sibTransId="{D2DB5380-26FF-4C9B-BC9B-69ED9090CD8A}"/>
    <dgm:cxn modelId="{CD8AEAFE-4DC4-4BAA-AF5A-A365173EF378}" srcId="{40C0455D-1064-49E4-9A00-983B5767CA01}" destId="{C281F5AC-ACE7-413D-A360-E152D1ADBBA0}" srcOrd="1" destOrd="0" parTransId="{0B141FF8-619E-43C3-861C-D65B2AF7407B}" sibTransId="{E53734F9-9C96-4E12-AFBA-E5113155A612}"/>
    <dgm:cxn modelId="{D927FB32-BCD1-45FA-9F2B-B864F8424D5D}" type="presOf" srcId="{C281F5AC-ACE7-413D-A360-E152D1ADBBA0}" destId="{36FCCA39-B41D-47A5-A52E-DF17978138FB}" srcOrd="0" destOrd="0" presId="urn:microsoft.com/office/officeart/2005/8/layout/hierarchy3"/>
    <dgm:cxn modelId="{D336C69A-EC58-44DF-8D23-41F18260B332}" type="presOf" srcId="{A9645F84-0C8B-412D-9939-024B1CD43472}" destId="{C3CC8B47-F884-4F30-BCE7-1832CF640A69}" srcOrd="0" destOrd="0" presId="urn:microsoft.com/office/officeart/2005/8/layout/hierarchy3"/>
    <dgm:cxn modelId="{010BE159-0BD1-4DE7-804C-EF80E1C540C9}" type="presOf" srcId="{0B141FF8-619E-43C3-861C-D65B2AF7407B}" destId="{CA079974-B685-4555-B2E2-4F39DD6E80BF}" srcOrd="0" destOrd="0" presId="urn:microsoft.com/office/officeart/2005/8/layout/hierarchy3"/>
    <dgm:cxn modelId="{BBB6E45E-A189-472D-A111-E0718EF1A02B}" type="presOf" srcId="{9CC27A94-954A-4481-B3F6-B83EA60541B3}" destId="{18108C2C-254F-4821-A52D-ABC4FFE4C654}" srcOrd="0" destOrd="0" presId="urn:microsoft.com/office/officeart/2005/8/layout/hierarchy3"/>
    <dgm:cxn modelId="{D2BC289E-E153-4E48-86D6-7B36CB35AB9D}" type="presOf" srcId="{6DCB5387-8A23-4403-AA53-ED0AAC4F56E3}" destId="{B13B4698-642A-467F-B72A-FD3C89710013}" srcOrd="0" destOrd="0" presId="urn:microsoft.com/office/officeart/2005/8/layout/hierarchy3"/>
    <dgm:cxn modelId="{09DC199B-93BA-47F5-A542-6E682305D5EB}" type="presOf" srcId="{E3F0BA53-C6FA-410C-BBC4-1AC1D02879E4}" destId="{D4267040-A3DC-45E3-9016-9C9CBF8A9C8F}" srcOrd="0" destOrd="0" presId="urn:microsoft.com/office/officeart/2005/8/layout/hierarchy3"/>
    <dgm:cxn modelId="{EED22B5F-061D-414D-8838-AB97EDAC0C7B}" type="presParOf" srcId="{18108C2C-254F-4821-A52D-ABC4FFE4C654}" destId="{4C245170-3BF4-45EA-8BB5-32DE6F52F1D7}" srcOrd="0" destOrd="0" presId="urn:microsoft.com/office/officeart/2005/8/layout/hierarchy3"/>
    <dgm:cxn modelId="{09079DBD-8281-4AC1-B781-60B2AB08E333}" type="presParOf" srcId="{4C245170-3BF4-45EA-8BB5-32DE6F52F1D7}" destId="{BB30EBE4-29AF-4D48-A64B-3BF641F236A4}" srcOrd="0" destOrd="0" presId="urn:microsoft.com/office/officeart/2005/8/layout/hierarchy3"/>
    <dgm:cxn modelId="{973D5A60-0460-4781-8942-A15BCA45AE1C}" type="presParOf" srcId="{BB30EBE4-29AF-4D48-A64B-3BF641F236A4}" destId="{F85169B6-4EC1-4540-AA86-FA8B88FF50A0}" srcOrd="0" destOrd="0" presId="urn:microsoft.com/office/officeart/2005/8/layout/hierarchy3"/>
    <dgm:cxn modelId="{1FBC76EF-2AFA-4C3F-8697-D6AFAF489339}" type="presParOf" srcId="{BB30EBE4-29AF-4D48-A64B-3BF641F236A4}" destId="{0425CC3C-0CCB-4691-A203-BE5A451AB0E3}" srcOrd="1" destOrd="0" presId="urn:microsoft.com/office/officeart/2005/8/layout/hierarchy3"/>
    <dgm:cxn modelId="{F5E8574F-4E65-4FE5-8511-D15EF0085117}" type="presParOf" srcId="{4C245170-3BF4-45EA-8BB5-32DE6F52F1D7}" destId="{645A1321-FFAE-4BD0-B911-8B9C1810FD87}" srcOrd="1" destOrd="0" presId="urn:microsoft.com/office/officeart/2005/8/layout/hierarchy3"/>
    <dgm:cxn modelId="{AC8AF1C3-269E-49E4-A88C-8D9EE0F58B53}" type="presParOf" srcId="{645A1321-FFAE-4BD0-B911-8B9C1810FD87}" destId="{919FD86C-7BEC-4278-B7AD-1913682A2F37}" srcOrd="0" destOrd="0" presId="urn:microsoft.com/office/officeart/2005/8/layout/hierarchy3"/>
    <dgm:cxn modelId="{7F16B33B-FD35-4556-BC65-7D0B763E6979}" type="presParOf" srcId="{645A1321-FFAE-4BD0-B911-8B9C1810FD87}" destId="{B13B4698-642A-467F-B72A-FD3C89710013}" srcOrd="1" destOrd="0" presId="urn:microsoft.com/office/officeart/2005/8/layout/hierarchy3"/>
    <dgm:cxn modelId="{41B6DE02-E373-4F77-8559-1605CBAF5C54}" type="presParOf" srcId="{645A1321-FFAE-4BD0-B911-8B9C1810FD87}" destId="{CA079974-B685-4555-B2E2-4F39DD6E80BF}" srcOrd="2" destOrd="0" presId="urn:microsoft.com/office/officeart/2005/8/layout/hierarchy3"/>
    <dgm:cxn modelId="{ED0A62AE-46DA-4AA1-844B-E7F72634BC24}" type="presParOf" srcId="{645A1321-FFAE-4BD0-B911-8B9C1810FD87}" destId="{36FCCA39-B41D-47A5-A52E-DF17978138FB}" srcOrd="3" destOrd="0" presId="urn:microsoft.com/office/officeart/2005/8/layout/hierarchy3"/>
    <dgm:cxn modelId="{167BD0C0-47DE-4454-8F53-C9407B918A35}" type="presParOf" srcId="{18108C2C-254F-4821-A52D-ABC4FFE4C654}" destId="{FAD24F39-3424-4080-9A4E-1B4E474EF911}" srcOrd="1" destOrd="0" presId="urn:microsoft.com/office/officeart/2005/8/layout/hierarchy3"/>
    <dgm:cxn modelId="{19D8D2AA-6120-440A-BD17-4730DCE5F44B}" type="presParOf" srcId="{FAD24F39-3424-4080-9A4E-1B4E474EF911}" destId="{789A283C-A483-45F9-9E23-DE4858FE30BC}" srcOrd="0" destOrd="0" presId="urn:microsoft.com/office/officeart/2005/8/layout/hierarchy3"/>
    <dgm:cxn modelId="{F1117DC7-7967-470C-8EDC-F47C59B70ABE}" type="presParOf" srcId="{789A283C-A483-45F9-9E23-DE4858FE30BC}" destId="{D4267040-A3DC-45E3-9016-9C9CBF8A9C8F}" srcOrd="0" destOrd="0" presId="urn:microsoft.com/office/officeart/2005/8/layout/hierarchy3"/>
    <dgm:cxn modelId="{640386B1-9420-41C8-8042-564A0DA48743}" type="presParOf" srcId="{789A283C-A483-45F9-9E23-DE4858FE30BC}" destId="{B04C9F55-A052-4CA7-9658-B5BC6AF0C82A}" srcOrd="1" destOrd="0" presId="urn:microsoft.com/office/officeart/2005/8/layout/hierarchy3"/>
    <dgm:cxn modelId="{E0EFCC1A-75A9-4643-8EFD-AE21673D2F3D}" type="presParOf" srcId="{FAD24F39-3424-4080-9A4E-1B4E474EF911}" destId="{3BACF1F0-26CD-443A-8A21-97BD07D6B88B}" srcOrd="1" destOrd="0" presId="urn:microsoft.com/office/officeart/2005/8/layout/hierarchy3"/>
    <dgm:cxn modelId="{212BBA16-710F-491F-B84A-C3BBDA26B34E}" type="presParOf" srcId="{3BACF1F0-26CD-443A-8A21-97BD07D6B88B}" destId="{C3CC8B47-F884-4F30-BCE7-1832CF640A69}" srcOrd="0" destOrd="0" presId="urn:microsoft.com/office/officeart/2005/8/layout/hierarchy3"/>
    <dgm:cxn modelId="{BB969424-6A67-47EB-ABD7-A3ECAF63B4B6}" type="presParOf" srcId="{3BACF1F0-26CD-443A-8A21-97BD07D6B88B}" destId="{36229D57-F712-4EBC-9B8C-05B74EB642B6}" srcOrd="1" destOrd="0" presId="urn:microsoft.com/office/officeart/2005/8/layout/hierarchy3"/>
    <dgm:cxn modelId="{E9FB926C-599D-46D7-8540-B40A916CB5C8}" type="presParOf" srcId="{3BACF1F0-26CD-443A-8A21-97BD07D6B88B}" destId="{150860FB-44A7-4B9F-8034-51864D54BB4B}" srcOrd="2" destOrd="0" presId="urn:microsoft.com/office/officeart/2005/8/layout/hierarchy3"/>
    <dgm:cxn modelId="{EF6B00F7-3F34-4F9C-B452-D74D0781FEC8}" type="presParOf" srcId="{3BACF1F0-26CD-443A-8A21-97BD07D6B88B}" destId="{ECA36131-525A-42DC-A052-C434DEDDC7FB}"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6ED680-18EC-43E7-B724-4EC3EAF692AF}" type="doc">
      <dgm:prSet loTypeId="urn:microsoft.com/office/officeart/2008/layout/PictureAccentList" loCatId="list" qsTypeId="urn:microsoft.com/office/officeart/2005/8/quickstyle/simple1" qsCatId="simple" csTypeId="urn:microsoft.com/office/officeart/2005/8/colors/colorful4" csCatId="colorful" phldr="1"/>
      <dgm:spPr/>
      <dgm:t>
        <a:bodyPr/>
        <a:lstStyle/>
        <a:p>
          <a:endParaRPr lang="zh-CN" altLang="en-US"/>
        </a:p>
      </dgm:t>
    </dgm:pt>
    <dgm:pt modelId="{9C4D550C-952F-41F3-8AFD-1A5114351F84}">
      <dgm:prSet phldrT="[文本]" custT="1"/>
      <dgm:spPr/>
      <dgm:t>
        <a:bodyPr/>
        <a:lstStyle/>
        <a:p>
          <a:r>
            <a:rPr lang="zh-CN" altLang="en-US" sz="2000" b="1" dirty="0" smtClean="0">
              <a:solidFill>
                <a:schemeClr val="tx1"/>
              </a:solidFill>
              <a:latin typeface="微软雅黑" panose="020B0503020204020204" pitchFamily="34" charset="-122"/>
              <a:ea typeface="微软雅黑" panose="020B0503020204020204" pitchFamily="34" charset="-122"/>
            </a:rPr>
            <a:t>以太网存在的主要问题</a:t>
          </a:r>
          <a:endParaRPr lang="zh-CN" altLang="en-US" sz="2000" b="1" dirty="0">
            <a:solidFill>
              <a:schemeClr val="tx1"/>
            </a:solidFill>
            <a:latin typeface="微软雅黑" panose="020B0503020204020204" pitchFamily="34" charset="-122"/>
            <a:ea typeface="微软雅黑" panose="020B0503020204020204" pitchFamily="34" charset="-122"/>
          </a:endParaRPr>
        </a:p>
      </dgm:t>
    </dgm:pt>
    <dgm:pt modelId="{5A496ED4-914D-473E-B167-A03488A6A798}" type="parTrans" cxnId="{CC8B0642-A782-4EBC-B070-8B9E797C7BBE}">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24C9B543-4E31-455A-8177-B38A791E6442}" type="sibTrans" cxnId="{CC8B0642-A782-4EBC-B070-8B9E797C7BBE}">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01B1CED8-968B-46B9-9CA3-29F4A640EC64}">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广播风暴</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FC1F6C29-B248-4D27-8483-6FBEF4C09964}" type="parTrans" cxnId="{D66CFE62-B6A7-4810-BA12-6F2FD58D163D}">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76F71E51-8775-4246-91CC-34B522EBF644}" type="sibTrans" cxnId="{D66CFE62-B6A7-4810-BA12-6F2FD58D163D}">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5DE122D9-0EFD-4A0E-AD9B-558EA3DB6689}">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管理困难 等 </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7BCD9CB7-11CD-408A-9D13-E0C0261A3AFB}" type="parTrans" cxnId="{B2D28C54-4450-4029-B292-E7D17FEA6A02}">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82D0D590-9E76-48C3-8C71-49F6FF9D2593}" type="sibTrans" cxnId="{B2D28C54-4450-4029-B292-E7D17FEA6A02}">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70DF90B9-BB31-4832-9E88-471FA32447B7}">
      <dgm:prSet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安全问题</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10F25385-DE1A-44C7-878E-6797F5421568}" type="parTrans" cxnId="{0A5C9FFC-3EDC-4CB3-A3F0-6752C4FDDF42}">
      <dgm:prSet/>
      <dgm:spPr/>
      <dgm:t>
        <a:bodyPr/>
        <a:lstStyle/>
        <a:p>
          <a:endParaRPr lang="zh-CN" altLang="en-US">
            <a:solidFill>
              <a:schemeClr val="tx1"/>
            </a:solidFill>
          </a:endParaRPr>
        </a:p>
      </dgm:t>
    </dgm:pt>
    <dgm:pt modelId="{D33064F6-ACB6-4772-9009-6D745DAF31EF}" type="sibTrans" cxnId="{0A5C9FFC-3EDC-4CB3-A3F0-6752C4FDDF42}">
      <dgm:prSet/>
      <dgm:spPr/>
      <dgm:t>
        <a:bodyPr/>
        <a:lstStyle/>
        <a:p>
          <a:endParaRPr lang="zh-CN" altLang="en-US">
            <a:solidFill>
              <a:schemeClr val="tx1"/>
            </a:solidFill>
          </a:endParaRPr>
        </a:p>
      </dgm:t>
    </dgm:pt>
    <dgm:pt modelId="{A0E0D025-DCA6-425F-8E0B-8EA5BF59390A}" type="pres">
      <dgm:prSet presAssocID="{696ED680-18EC-43E7-B724-4EC3EAF692AF}" presName="layout" presStyleCnt="0">
        <dgm:presLayoutVars>
          <dgm:chMax/>
          <dgm:chPref/>
          <dgm:dir/>
          <dgm:animOne val="branch"/>
          <dgm:animLvl val="lvl"/>
          <dgm:resizeHandles/>
        </dgm:presLayoutVars>
      </dgm:prSet>
      <dgm:spPr/>
      <dgm:t>
        <a:bodyPr/>
        <a:lstStyle/>
        <a:p>
          <a:endParaRPr lang="zh-CN" altLang="en-US"/>
        </a:p>
      </dgm:t>
    </dgm:pt>
    <dgm:pt modelId="{9E5F89C5-C991-4647-8E03-02567A5B47C5}" type="pres">
      <dgm:prSet presAssocID="{9C4D550C-952F-41F3-8AFD-1A5114351F84}" presName="root" presStyleCnt="0">
        <dgm:presLayoutVars>
          <dgm:chMax/>
          <dgm:chPref val="4"/>
        </dgm:presLayoutVars>
      </dgm:prSet>
      <dgm:spPr/>
    </dgm:pt>
    <dgm:pt modelId="{21D66B4D-424B-43DD-97D8-E7DC36D2F88E}" type="pres">
      <dgm:prSet presAssocID="{9C4D550C-952F-41F3-8AFD-1A5114351F84}" presName="rootComposite" presStyleCnt="0">
        <dgm:presLayoutVars/>
      </dgm:prSet>
      <dgm:spPr/>
    </dgm:pt>
    <dgm:pt modelId="{1DB1E9D0-3339-4A9D-B405-729BDEBEF42B}" type="pres">
      <dgm:prSet presAssocID="{9C4D550C-952F-41F3-8AFD-1A5114351F84}" presName="rootText" presStyleLbl="node0" presStyleIdx="0" presStyleCnt="1">
        <dgm:presLayoutVars>
          <dgm:chMax/>
          <dgm:chPref val="4"/>
        </dgm:presLayoutVars>
      </dgm:prSet>
      <dgm:spPr/>
      <dgm:t>
        <a:bodyPr/>
        <a:lstStyle/>
        <a:p>
          <a:endParaRPr lang="zh-CN" altLang="en-US"/>
        </a:p>
      </dgm:t>
    </dgm:pt>
    <dgm:pt modelId="{93DC03D1-82A4-42CA-84E3-171835A27C76}" type="pres">
      <dgm:prSet presAssocID="{9C4D550C-952F-41F3-8AFD-1A5114351F84}" presName="childShape" presStyleCnt="0">
        <dgm:presLayoutVars>
          <dgm:chMax val="0"/>
          <dgm:chPref val="0"/>
        </dgm:presLayoutVars>
      </dgm:prSet>
      <dgm:spPr/>
    </dgm:pt>
    <dgm:pt modelId="{6EBC4C0D-CD50-4FE7-BE3F-DE01CF00D802}" type="pres">
      <dgm:prSet presAssocID="{01B1CED8-968B-46B9-9CA3-29F4A640EC64}" presName="childComposite" presStyleCnt="0">
        <dgm:presLayoutVars>
          <dgm:chMax val="0"/>
          <dgm:chPref val="0"/>
        </dgm:presLayoutVars>
      </dgm:prSet>
      <dgm:spPr/>
    </dgm:pt>
    <dgm:pt modelId="{CD749DB9-A3DA-4BAE-A943-A6CBF8D11D51}" type="pres">
      <dgm:prSet presAssocID="{01B1CED8-968B-46B9-9CA3-29F4A640EC64}" presName="Image"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00C2F456-D28D-4B2C-B6C1-C950F98B60F5}" type="pres">
      <dgm:prSet presAssocID="{01B1CED8-968B-46B9-9CA3-29F4A640EC64}" presName="childText" presStyleLbl="lnNode1" presStyleIdx="0" presStyleCnt="3">
        <dgm:presLayoutVars>
          <dgm:chMax val="0"/>
          <dgm:chPref val="0"/>
          <dgm:bulletEnabled val="1"/>
        </dgm:presLayoutVars>
      </dgm:prSet>
      <dgm:spPr/>
      <dgm:t>
        <a:bodyPr/>
        <a:lstStyle/>
        <a:p>
          <a:endParaRPr lang="zh-CN" altLang="en-US"/>
        </a:p>
      </dgm:t>
    </dgm:pt>
    <dgm:pt modelId="{64CF024C-F4A1-483B-B464-7122D4F00D95}" type="pres">
      <dgm:prSet presAssocID="{70DF90B9-BB31-4832-9E88-471FA32447B7}" presName="childComposite" presStyleCnt="0">
        <dgm:presLayoutVars>
          <dgm:chMax val="0"/>
          <dgm:chPref val="0"/>
        </dgm:presLayoutVars>
      </dgm:prSet>
      <dgm:spPr/>
    </dgm:pt>
    <dgm:pt modelId="{B5E1697C-B7F9-432F-8B8C-2C72CB3A8DB2}" type="pres">
      <dgm:prSet presAssocID="{70DF90B9-BB31-4832-9E88-471FA32447B7}" presName="Image" presStyleLbl="node1" presStyleIdx="1"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C7DA71B-6517-4DAC-B756-9D99ECEF317E}" type="pres">
      <dgm:prSet presAssocID="{70DF90B9-BB31-4832-9E88-471FA32447B7}" presName="childText" presStyleLbl="lnNode1" presStyleIdx="1" presStyleCnt="3">
        <dgm:presLayoutVars>
          <dgm:chMax val="0"/>
          <dgm:chPref val="0"/>
          <dgm:bulletEnabled val="1"/>
        </dgm:presLayoutVars>
      </dgm:prSet>
      <dgm:spPr/>
      <dgm:t>
        <a:bodyPr/>
        <a:lstStyle/>
        <a:p>
          <a:endParaRPr lang="zh-CN" altLang="en-US"/>
        </a:p>
      </dgm:t>
    </dgm:pt>
    <dgm:pt modelId="{D538157A-0694-48D5-9E5D-9DEFC0066D95}" type="pres">
      <dgm:prSet presAssocID="{5DE122D9-0EFD-4A0E-AD9B-558EA3DB6689}" presName="childComposite" presStyleCnt="0">
        <dgm:presLayoutVars>
          <dgm:chMax val="0"/>
          <dgm:chPref val="0"/>
        </dgm:presLayoutVars>
      </dgm:prSet>
      <dgm:spPr/>
    </dgm:pt>
    <dgm:pt modelId="{14191CB4-CBF2-4672-8D7E-4805CD0EC527}" type="pres">
      <dgm:prSet presAssocID="{5DE122D9-0EFD-4A0E-AD9B-558EA3DB6689}" presName="Image" presStyleLbl="node1" presStyleIdx="2"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FF45535F-D8E0-422C-ADEA-B4B65A834513}" type="pres">
      <dgm:prSet presAssocID="{5DE122D9-0EFD-4A0E-AD9B-558EA3DB6689}" presName="childText" presStyleLbl="lnNode1" presStyleIdx="2" presStyleCnt="3">
        <dgm:presLayoutVars>
          <dgm:chMax val="0"/>
          <dgm:chPref val="0"/>
          <dgm:bulletEnabled val="1"/>
        </dgm:presLayoutVars>
      </dgm:prSet>
      <dgm:spPr/>
      <dgm:t>
        <a:bodyPr/>
        <a:lstStyle/>
        <a:p>
          <a:endParaRPr lang="zh-CN" altLang="en-US"/>
        </a:p>
      </dgm:t>
    </dgm:pt>
  </dgm:ptLst>
  <dgm:cxnLst>
    <dgm:cxn modelId="{0A5C9FFC-3EDC-4CB3-A3F0-6752C4FDDF42}" srcId="{9C4D550C-952F-41F3-8AFD-1A5114351F84}" destId="{70DF90B9-BB31-4832-9E88-471FA32447B7}" srcOrd="1" destOrd="0" parTransId="{10F25385-DE1A-44C7-878E-6797F5421568}" sibTransId="{D33064F6-ACB6-4772-9009-6D745DAF31EF}"/>
    <dgm:cxn modelId="{39FB5AF3-32C2-49BF-9A75-D17EAA83D1FF}" type="presOf" srcId="{70DF90B9-BB31-4832-9E88-471FA32447B7}" destId="{CC7DA71B-6517-4DAC-B756-9D99ECEF317E}" srcOrd="0" destOrd="0" presId="urn:microsoft.com/office/officeart/2008/layout/PictureAccentList"/>
    <dgm:cxn modelId="{CC8B0642-A782-4EBC-B070-8B9E797C7BBE}" srcId="{696ED680-18EC-43E7-B724-4EC3EAF692AF}" destId="{9C4D550C-952F-41F3-8AFD-1A5114351F84}" srcOrd="0" destOrd="0" parTransId="{5A496ED4-914D-473E-B167-A03488A6A798}" sibTransId="{24C9B543-4E31-455A-8177-B38A791E6442}"/>
    <dgm:cxn modelId="{7F6C3970-45D9-4CCB-907A-61BFACA2604D}" type="presOf" srcId="{01B1CED8-968B-46B9-9CA3-29F4A640EC64}" destId="{00C2F456-D28D-4B2C-B6C1-C950F98B60F5}" srcOrd="0" destOrd="0" presId="urn:microsoft.com/office/officeart/2008/layout/PictureAccentList"/>
    <dgm:cxn modelId="{D66CFE62-B6A7-4810-BA12-6F2FD58D163D}" srcId="{9C4D550C-952F-41F3-8AFD-1A5114351F84}" destId="{01B1CED8-968B-46B9-9CA3-29F4A640EC64}" srcOrd="0" destOrd="0" parTransId="{FC1F6C29-B248-4D27-8483-6FBEF4C09964}" sibTransId="{76F71E51-8775-4246-91CC-34B522EBF644}"/>
    <dgm:cxn modelId="{9573A513-6738-42F3-B049-9E40CEAC3F7E}" type="presOf" srcId="{5DE122D9-0EFD-4A0E-AD9B-558EA3DB6689}" destId="{FF45535F-D8E0-422C-ADEA-B4B65A834513}" srcOrd="0" destOrd="0" presId="urn:microsoft.com/office/officeart/2008/layout/PictureAccentList"/>
    <dgm:cxn modelId="{B846E990-322F-4243-B232-6CCAEFD9D40A}" type="presOf" srcId="{9C4D550C-952F-41F3-8AFD-1A5114351F84}" destId="{1DB1E9D0-3339-4A9D-B405-729BDEBEF42B}" srcOrd="0" destOrd="0" presId="urn:microsoft.com/office/officeart/2008/layout/PictureAccentList"/>
    <dgm:cxn modelId="{B2D28C54-4450-4029-B292-E7D17FEA6A02}" srcId="{9C4D550C-952F-41F3-8AFD-1A5114351F84}" destId="{5DE122D9-0EFD-4A0E-AD9B-558EA3DB6689}" srcOrd="2" destOrd="0" parTransId="{7BCD9CB7-11CD-408A-9D13-E0C0261A3AFB}" sibTransId="{82D0D590-9E76-48C3-8C71-49F6FF9D2593}"/>
    <dgm:cxn modelId="{182E9B62-5127-419F-AD80-04071B938B1F}" type="presOf" srcId="{696ED680-18EC-43E7-B724-4EC3EAF692AF}" destId="{A0E0D025-DCA6-425F-8E0B-8EA5BF59390A}" srcOrd="0" destOrd="0" presId="urn:microsoft.com/office/officeart/2008/layout/PictureAccentList"/>
    <dgm:cxn modelId="{A7D65854-1CE7-44F7-B108-4B049E23B1BD}" type="presParOf" srcId="{A0E0D025-DCA6-425F-8E0B-8EA5BF59390A}" destId="{9E5F89C5-C991-4647-8E03-02567A5B47C5}" srcOrd="0" destOrd="0" presId="urn:microsoft.com/office/officeart/2008/layout/PictureAccentList"/>
    <dgm:cxn modelId="{6A5FEA5E-82E3-4F74-AA35-48F034BC38FC}" type="presParOf" srcId="{9E5F89C5-C991-4647-8E03-02567A5B47C5}" destId="{21D66B4D-424B-43DD-97D8-E7DC36D2F88E}" srcOrd="0" destOrd="0" presId="urn:microsoft.com/office/officeart/2008/layout/PictureAccentList"/>
    <dgm:cxn modelId="{D812BCC8-BD4F-4A73-A280-DD8205407045}" type="presParOf" srcId="{21D66B4D-424B-43DD-97D8-E7DC36D2F88E}" destId="{1DB1E9D0-3339-4A9D-B405-729BDEBEF42B}" srcOrd="0" destOrd="0" presId="urn:microsoft.com/office/officeart/2008/layout/PictureAccentList"/>
    <dgm:cxn modelId="{6CF3A7D8-3DFE-44AD-AFFC-8F9FF8BB039A}" type="presParOf" srcId="{9E5F89C5-C991-4647-8E03-02567A5B47C5}" destId="{93DC03D1-82A4-42CA-84E3-171835A27C76}" srcOrd="1" destOrd="0" presId="urn:microsoft.com/office/officeart/2008/layout/PictureAccentList"/>
    <dgm:cxn modelId="{DE93CFAC-3F29-419C-A482-BB4233E3AA36}" type="presParOf" srcId="{93DC03D1-82A4-42CA-84E3-171835A27C76}" destId="{6EBC4C0D-CD50-4FE7-BE3F-DE01CF00D802}" srcOrd="0" destOrd="0" presId="urn:microsoft.com/office/officeart/2008/layout/PictureAccentList"/>
    <dgm:cxn modelId="{0477ADDD-6DC1-405C-919E-D1A54FD2CFF0}" type="presParOf" srcId="{6EBC4C0D-CD50-4FE7-BE3F-DE01CF00D802}" destId="{CD749DB9-A3DA-4BAE-A943-A6CBF8D11D51}" srcOrd="0" destOrd="0" presId="urn:microsoft.com/office/officeart/2008/layout/PictureAccentList"/>
    <dgm:cxn modelId="{2E80B807-8DDE-4B4D-9D44-D7DDAF4E06FF}" type="presParOf" srcId="{6EBC4C0D-CD50-4FE7-BE3F-DE01CF00D802}" destId="{00C2F456-D28D-4B2C-B6C1-C950F98B60F5}" srcOrd="1" destOrd="0" presId="urn:microsoft.com/office/officeart/2008/layout/PictureAccentList"/>
    <dgm:cxn modelId="{890A0312-603E-47AC-92C9-9213D31F944D}" type="presParOf" srcId="{93DC03D1-82A4-42CA-84E3-171835A27C76}" destId="{64CF024C-F4A1-483B-B464-7122D4F00D95}" srcOrd="1" destOrd="0" presId="urn:microsoft.com/office/officeart/2008/layout/PictureAccentList"/>
    <dgm:cxn modelId="{3BB59801-491B-4ED3-9755-24C5FA9FD7A3}" type="presParOf" srcId="{64CF024C-F4A1-483B-B464-7122D4F00D95}" destId="{B5E1697C-B7F9-432F-8B8C-2C72CB3A8DB2}" srcOrd="0" destOrd="0" presId="urn:microsoft.com/office/officeart/2008/layout/PictureAccentList"/>
    <dgm:cxn modelId="{1BE2E497-67F5-408E-B664-1AE175812B81}" type="presParOf" srcId="{64CF024C-F4A1-483B-B464-7122D4F00D95}" destId="{CC7DA71B-6517-4DAC-B756-9D99ECEF317E}" srcOrd="1" destOrd="0" presId="urn:microsoft.com/office/officeart/2008/layout/PictureAccentList"/>
    <dgm:cxn modelId="{496B06E8-FAC2-4D87-BB55-90839E837D5E}" type="presParOf" srcId="{93DC03D1-82A4-42CA-84E3-171835A27C76}" destId="{D538157A-0694-48D5-9E5D-9DEFC0066D95}" srcOrd="2" destOrd="0" presId="urn:microsoft.com/office/officeart/2008/layout/PictureAccentList"/>
    <dgm:cxn modelId="{74A747A4-7CDE-4D9D-B76A-3AEDB33805EE}" type="presParOf" srcId="{D538157A-0694-48D5-9E5D-9DEFC0066D95}" destId="{14191CB4-CBF2-4672-8D7E-4805CD0EC527}" srcOrd="0" destOrd="0" presId="urn:microsoft.com/office/officeart/2008/layout/PictureAccentList"/>
    <dgm:cxn modelId="{46D7AD81-B44F-4AF8-BDCB-8594AB078C1C}" type="presParOf" srcId="{D538157A-0694-48D5-9E5D-9DEFC0066D95}" destId="{FF45535F-D8E0-422C-ADEA-B4B65A834513}"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169B6-4EC1-4540-AA86-FA8B88FF50A0}">
      <dsp:nvSpPr>
        <dsp:cNvPr id="0" name=""/>
        <dsp:cNvSpPr/>
      </dsp:nvSpPr>
      <dsp:spPr>
        <a:xfrm>
          <a:off x="1851" y="289654"/>
          <a:ext cx="784833" cy="39241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早期</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13344" y="301147"/>
        <a:ext cx="761847" cy="369430"/>
      </dsp:txXfrm>
    </dsp:sp>
    <dsp:sp modelId="{919FD86C-7BEC-4278-B7AD-1913682A2F37}">
      <dsp:nvSpPr>
        <dsp:cNvPr id="0" name=""/>
        <dsp:cNvSpPr/>
      </dsp:nvSpPr>
      <dsp:spPr>
        <a:xfrm>
          <a:off x="34614" y="682071"/>
          <a:ext cx="91440" cy="411348"/>
        </a:xfrm>
        <a:custGeom>
          <a:avLst/>
          <a:gdLst/>
          <a:ahLst/>
          <a:cxnLst/>
          <a:rect l="0" t="0" r="0" b="0"/>
          <a:pathLst>
            <a:path>
              <a:moveTo>
                <a:pt x="45720" y="0"/>
              </a:moveTo>
              <a:lnTo>
                <a:pt x="45720" y="411348"/>
              </a:lnTo>
              <a:lnTo>
                <a:pt x="124203" y="41134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3B4698-642A-467F-B72A-FD3C89710013}">
      <dsp:nvSpPr>
        <dsp:cNvPr id="0" name=""/>
        <dsp:cNvSpPr/>
      </dsp:nvSpPr>
      <dsp:spPr>
        <a:xfrm>
          <a:off x="158818" y="895420"/>
          <a:ext cx="3495479" cy="395999"/>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采用无源的总线结构。</a:t>
          </a:r>
          <a:endParaRPr lang="zh-CN" altLang="en-US" sz="1600" b="1" kern="1200" dirty="0">
            <a:latin typeface="微软雅黑" panose="020B0503020204020204" pitchFamily="34" charset="-122"/>
            <a:ea typeface="微软雅黑" panose="020B0503020204020204" pitchFamily="34" charset="-122"/>
          </a:endParaRPr>
        </a:p>
      </dsp:txBody>
      <dsp:txXfrm>
        <a:off x="170416" y="907018"/>
        <a:ext cx="3472283" cy="372803"/>
      </dsp:txXfrm>
    </dsp:sp>
    <dsp:sp modelId="{CA079974-B685-4555-B2E2-4F39DD6E80BF}">
      <dsp:nvSpPr>
        <dsp:cNvPr id="0" name=""/>
        <dsp:cNvSpPr/>
      </dsp:nvSpPr>
      <dsp:spPr>
        <a:xfrm>
          <a:off x="34614" y="682071"/>
          <a:ext cx="91440" cy="1252927"/>
        </a:xfrm>
        <a:custGeom>
          <a:avLst/>
          <a:gdLst/>
          <a:ahLst/>
          <a:cxnLst/>
          <a:rect l="0" t="0" r="0" b="0"/>
          <a:pathLst>
            <a:path>
              <a:moveTo>
                <a:pt x="45720" y="0"/>
              </a:moveTo>
              <a:lnTo>
                <a:pt x="45720" y="1252927"/>
              </a:lnTo>
              <a:lnTo>
                <a:pt x="124203" y="1252927"/>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FCCA39-B41D-47A5-A52E-DF17978138FB}">
      <dsp:nvSpPr>
        <dsp:cNvPr id="0" name=""/>
        <dsp:cNvSpPr/>
      </dsp:nvSpPr>
      <dsp:spPr>
        <a:xfrm>
          <a:off x="158818" y="1430998"/>
          <a:ext cx="3495479" cy="1008000"/>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1560506"/>
              <a:satOff val="-1946"/>
              <a:lumOff val="4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使用 </a:t>
          </a:r>
          <a:r>
            <a:rPr lang="en-US" altLang="en-US" sz="1600" b="1" kern="1200" dirty="0" smtClean="0">
              <a:latin typeface="微软雅黑" panose="020B0503020204020204" pitchFamily="34" charset="-122"/>
              <a:ea typeface="微软雅黑" panose="020B0503020204020204" pitchFamily="34" charset="-122"/>
            </a:rPr>
            <a:t>CSMA/CD </a:t>
          </a:r>
          <a:r>
            <a:rPr lang="zh-CN" altLang="en-US" sz="1600" b="1" kern="1200" dirty="0" smtClean="0">
              <a:latin typeface="微软雅黑" panose="020B0503020204020204" pitchFamily="34" charset="-122"/>
              <a:ea typeface="微软雅黑" panose="020B0503020204020204" pitchFamily="34" charset="-122"/>
            </a:rPr>
            <a:t>协议，以半双工方式工作。</a:t>
          </a:r>
          <a:endParaRPr lang="zh-CN" altLang="en-US" sz="1600" b="1" kern="1200" dirty="0">
            <a:latin typeface="微软雅黑" panose="020B0503020204020204" pitchFamily="34" charset="-122"/>
            <a:ea typeface="微软雅黑" panose="020B0503020204020204" pitchFamily="34" charset="-122"/>
          </a:endParaRPr>
        </a:p>
      </dsp:txBody>
      <dsp:txXfrm>
        <a:off x="188341" y="1460521"/>
        <a:ext cx="3436433" cy="948954"/>
      </dsp:txXfrm>
    </dsp:sp>
    <dsp:sp modelId="{D4267040-A3DC-45E3-9016-9C9CBF8A9C8F}">
      <dsp:nvSpPr>
        <dsp:cNvPr id="0" name=""/>
        <dsp:cNvSpPr/>
      </dsp:nvSpPr>
      <dsp:spPr>
        <a:xfrm>
          <a:off x="3693538" y="289654"/>
          <a:ext cx="784833" cy="392416"/>
        </a:xfrm>
        <a:prstGeom prst="roundRect">
          <a:avLst>
            <a:gd name="adj" fmla="val 100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tx1"/>
              </a:solidFill>
              <a:latin typeface="微软雅黑" panose="020B0503020204020204" pitchFamily="34" charset="-122"/>
              <a:ea typeface="微软雅黑" panose="020B0503020204020204" pitchFamily="34" charset="-122"/>
            </a:rPr>
            <a:t>现在</a:t>
          </a:r>
          <a:endParaRPr lang="zh-CN" altLang="en-US" sz="2000" b="1" kern="1200" dirty="0">
            <a:solidFill>
              <a:schemeClr val="tx1"/>
            </a:solidFill>
            <a:latin typeface="微软雅黑" panose="020B0503020204020204" pitchFamily="34" charset="-122"/>
            <a:ea typeface="微软雅黑" panose="020B0503020204020204" pitchFamily="34" charset="-122"/>
          </a:endParaRPr>
        </a:p>
      </dsp:txBody>
      <dsp:txXfrm>
        <a:off x="3705031" y="301147"/>
        <a:ext cx="761847" cy="369430"/>
      </dsp:txXfrm>
    </dsp:sp>
    <dsp:sp modelId="{C3CC8B47-F884-4F30-BCE7-1832CF640A69}">
      <dsp:nvSpPr>
        <dsp:cNvPr id="0" name=""/>
        <dsp:cNvSpPr/>
      </dsp:nvSpPr>
      <dsp:spPr>
        <a:xfrm>
          <a:off x="3726302" y="682071"/>
          <a:ext cx="91440" cy="411348"/>
        </a:xfrm>
        <a:custGeom>
          <a:avLst/>
          <a:gdLst/>
          <a:ahLst/>
          <a:cxnLst/>
          <a:rect l="0" t="0" r="0" b="0"/>
          <a:pathLst>
            <a:path>
              <a:moveTo>
                <a:pt x="45720" y="0"/>
              </a:moveTo>
              <a:lnTo>
                <a:pt x="45720" y="411348"/>
              </a:lnTo>
              <a:lnTo>
                <a:pt x="124203" y="41134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229D57-F712-4EBC-9B8C-05B74EB642B6}">
      <dsp:nvSpPr>
        <dsp:cNvPr id="0" name=""/>
        <dsp:cNvSpPr/>
      </dsp:nvSpPr>
      <dsp:spPr>
        <a:xfrm>
          <a:off x="3850505" y="895420"/>
          <a:ext cx="3495479" cy="395999"/>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3121013"/>
              <a:satOff val="-3893"/>
              <a:lumOff val="9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以太网交换机为中心的星形结构</a:t>
          </a:r>
          <a:endParaRPr lang="zh-CN" altLang="en-US" sz="1600" b="1" kern="1200" dirty="0">
            <a:latin typeface="微软雅黑" panose="020B0503020204020204" pitchFamily="34" charset="-122"/>
            <a:ea typeface="微软雅黑" panose="020B0503020204020204" pitchFamily="34" charset="-122"/>
          </a:endParaRPr>
        </a:p>
      </dsp:txBody>
      <dsp:txXfrm>
        <a:off x="3862103" y="907018"/>
        <a:ext cx="3472283" cy="372803"/>
      </dsp:txXfrm>
    </dsp:sp>
    <dsp:sp modelId="{150860FB-44A7-4B9F-8034-51864D54BB4B}">
      <dsp:nvSpPr>
        <dsp:cNvPr id="0" name=""/>
        <dsp:cNvSpPr/>
      </dsp:nvSpPr>
      <dsp:spPr>
        <a:xfrm>
          <a:off x="3726302" y="682071"/>
          <a:ext cx="91440" cy="1261984"/>
        </a:xfrm>
        <a:custGeom>
          <a:avLst/>
          <a:gdLst/>
          <a:ahLst/>
          <a:cxnLst/>
          <a:rect l="0" t="0" r="0" b="0"/>
          <a:pathLst>
            <a:path>
              <a:moveTo>
                <a:pt x="45720" y="0"/>
              </a:moveTo>
              <a:lnTo>
                <a:pt x="45720" y="1261984"/>
              </a:lnTo>
              <a:lnTo>
                <a:pt x="124203" y="126198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A36131-525A-42DC-A052-C434DEDDC7FB}">
      <dsp:nvSpPr>
        <dsp:cNvPr id="0" name=""/>
        <dsp:cNvSpPr/>
      </dsp:nvSpPr>
      <dsp:spPr>
        <a:xfrm>
          <a:off x="3850505" y="1440055"/>
          <a:ext cx="3495479" cy="1008000"/>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不使用共享总线，没有碰撞问题，不使用 </a:t>
          </a:r>
          <a:r>
            <a:rPr lang="en-US" altLang="en-US" sz="1600" b="1" kern="1200" dirty="0" smtClean="0">
              <a:latin typeface="微软雅黑" panose="020B0503020204020204" pitchFamily="34" charset="-122"/>
              <a:ea typeface="微软雅黑" panose="020B0503020204020204" pitchFamily="34" charset="-122"/>
            </a:rPr>
            <a:t>CSMA/CD </a:t>
          </a:r>
          <a:r>
            <a:rPr lang="zh-CN" altLang="en-US" sz="1600" b="1" kern="1200" dirty="0" smtClean="0">
              <a:latin typeface="微软雅黑" panose="020B0503020204020204" pitchFamily="34" charset="-122"/>
              <a:ea typeface="微软雅黑" panose="020B0503020204020204" pitchFamily="34" charset="-122"/>
            </a:rPr>
            <a:t>协议，以全双工方式工作。但仍然采用以太网的帧结构。</a:t>
          </a:r>
          <a:endParaRPr lang="zh-CN" altLang="en-US" sz="1600" b="1" kern="1200" dirty="0">
            <a:latin typeface="微软雅黑" panose="020B0503020204020204" pitchFamily="34" charset="-122"/>
            <a:ea typeface="微软雅黑" panose="020B0503020204020204" pitchFamily="34" charset="-122"/>
          </a:endParaRPr>
        </a:p>
      </dsp:txBody>
      <dsp:txXfrm>
        <a:off x="3880028" y="1469578"/>
        <a:ext cx="3436433" cy="9489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B1E9D0-3339-4A9D-B405-729BDEBEF42B}">
      <dsp:nvSpPr>
        <dsp:cNvPr id="0" name=""/>
        <dsp:cNvSpPr/>
      </dsp:nvSpPr>
      <dsp:spPr>
        <a:xfrm>
          <a:off x="246147" y="754"/>
          <a:ext cx="4651683" cy="45370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tx1"/>
              </a:solidFill>
              <a:latin typeface="微软雅黑" panose="020B0503020204020204" pitchFamily="34" charset="-122"/>
              <a:ea typeface="微软雅黑" panose="020B0503020204020204" pitchFamily="34" charset="-122"/>
            </a:rPr>
            <a:t>以太网存在的主要问题</a:t>
          </a:r>
          <a:endParaRPr lang="zh-CN" altLang="en-US" sz="2000" b="1" kern="1200" dirty="0">
            <a:solidFill>
              <a:schemeClr val="tx1"/>
            </a:solidFill>
            <a:latin typeface="微软雅黑" panose="020B0503020204020204" pitchFamily="34" charset="-122"/>
            <a:ea typeface="微软雅黑" panose="020B0503020204020204" pitchFamily="34" charset="-122"/>
          </a:endParaRPr>
        </a:p>
      </dsp:txBody>
      <dsp:txXfrm>
        <a:off x="259435" y="14042"/>
        <a:ext cx="4625107" cy="427126"/>
      </dsp:txXfrm>
    </dsp:sp>
    <dsp:sp modelId="{CD749DB9-A3DA-4BAE-A943-A6CBF8D11D51}">
      <dsp:nvSpPr>
        <dsp:cNvPr id="0" name=""/>
        <dsp:cNvSpPr/>
      </dsp:nvSpPr>
      <dsp:spPr>
        <a:xfrm>
          <a:off x="246147" y="536123"/>
          <a:ext cx="453702" cy="453702"/>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C2F456-D28D-4B2C-B6C1-C950F98B60F5}">
      <dsp:nvSpPr>
        <dsp:cNvPr id="0" name=""/>
        <dsp:cNvSpPr/>
      </dsp:nvSpPr>
      <dsp:spPr>
        <a:xfrm>
          <a:off x="727072" y="536123"/>
          <a:ext cx="4170758" cy="453702"/>
        </a:xfrm>
        <a:prstGeom prst="roundRect">
          <a:avLst>
            <a:gd name="adj" fmla="val 1667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广播风暴</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749224" y="558275"/>
        <a:ext cx="4126454" cy="409398"/>
      </dsp:txXfrm>
    </dsp:sp>
    <dsp:sp modelId="{B5E1697C-B7F9-432F-8B8C-2C72CB3A8DB2}">
      <dsp:nvSpPr>
        <dsp:cNvPr id="0" name=""/>
        <dsp:cNvSpPr/>
      </dsp:nvSpPr>
      <dsp:spPr>
        <a:xfrm>
          <a:off x="246147" y="1044270"/>
          <a:ext cx="453702" cy="453702"/>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7DA71B-6517-4DAC-B756-9D99ECEF317E}">
      <dsp:nvSpPr>
        <dsp:cNvPr id="0" name=""/>
        <dsp:cNvSpPr/>
      </dsp:nvSpPr>
      <dsp:spPr>
        <a:xfrm>
          <a:off x="727072" y="1044270"/>
          <a:ext cx="4170758" cy="453702"/>
        </a:xfrm>
        <a:prstGeom prst="roundRect">
          <a:avLst>
            <a:gd name="adj" fmla="val 16670"/>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安全问题</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749224" y="1066422"/>
        <a:ext cx="4126454" cy="409398"/>
      </dsp:txXfrm>
    </dsp:sp>
    <dsp:sp modelId="{14191CB4-CBF2-4672-8D7E-4805CD0EC527}">
      <dsp:nvSpPr>
        <dsp:cNvPr id="0" name=""/>
        <dsp:cNvSpPr/>
      </dsp:nvSpPr>
      <dsp:spPr>
        <a:xfrm>
          <a:off x="246147" y="1552417"/>
          <a:ext cx="453702" cy="453702"/>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45535F-D8E0-422C-ADEA-B4B65A834513}">
      <dsp:nvSpPr>
        <dsp:cNvPr id="0" name=""/>
        <dsp:cNvSpPr/>
      </dsp:nvSpPr>
      <dsp:spPr>
        <a:xfrm>
          <a:off x="727072" y="1552417"/>
          <a:ext cx="4170758" cy="453702"/>
        </a:xfrm>
        <a:prstGeom prst="roundRect">
          <a:avLst>
            <a:gd name="adj" fmla="val 16670"/>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管理困难 等 </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749224" y="1574569"/>
        <a:ext cx="4126454" cy="40939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F7A0F7-AD19-4993-8574-730EC50C92A6}" type="datetimeFigureOut">
              <a:rPr lang="zh-CN" altLang="en-US" smtClean="0"/>
              <a:pPr/>
              <a:t>2024/9/29 Sunday</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14BD24-89E3-4C51-B736-BCCE6C13A884}" type="slidenum">
              <a:rPr lang="zh-CN" altLang="en-US" smtClean="0"/>
              <a:pPr/>
              <a:t>‹#›</a:t>
            </a:fld>
            <a:endParaRPr lang="zh-CN" altLang="en-US"/>
          </a:p>
        </p:txBody>
      </p:sp>
    </p:spTree>
    <p:extLst>
      <p:ext uri="{BB962C8B-B14F-4D97-AF65-F5344CB8AC3E}">
        <p14:creationId xmlns:p14="http://schemas.microsoft.com/office/powerpoint/2010/main" val="2173373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13</a:t>
            </a:fld>
            <a:endParaRPr lang="zh-CN" altLang="en-US"/>
          </a:p>
        </p:txBody>
      </p:sp>
    </p:spTree>
    <p:extLst>
      <p:ext uri="{BB962C8B-B14F-4D97-AF65-F5344CB8AC3E}">
        <p14:creationId xmlns:p14="http://schemas.microsoft.com/office/powerpoint/2010/main" val="1284884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62</a:t>
            </a:fld>
            <a:endParaRPr lang="zh-CN" altLang="en-US"/>
          </a:p>
        </p:txBody>
      </p:sp>
    </p:spTree>
    <p:extLst>
      <p:ext uri="{BB962C8B-B14F-4D97-AF65-F5344CB8AC3E}">
        <p14:creationId xmlns:p14="http://schemas.microsoft.com/office/powerpoint/2010/main" val="3751727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67</a:t>
            </a:fld>
            <a:endParaRPr lang="zh-CN" altLang="en-US"/>
          </a:p>
        </p:txBody>
      </p:sp>
    </p:spTree>
    <p:extLst>
      <p:ext uri="{BB962C8B-B14F-4D97-AF65-F5344CB8AC3E}">
        <p14:creationId xmlns:p14="http://schemas.microsoft.com/office/powerpoint/2010/main" val="27819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81</a:t>
            </a:fld>
            <a:endParaRPr lang="zh-CN" altLang="en-US"/>
          </a:p>
        </p:txBody>
      </p:sp>
    </p:spTree>
    <p:extLst>
      <p:ext uri="{BB962C8B-B14F-4D97-AF65-F5344CB8AC3E}">
        <p14:creationId xmlns:p14="http://schemas.microsoft.com/office/powerpoint/2010/main" val="3626680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85</a:t>
            </a:fld>
            <a:endParaRPr lang="zh-CN" altLang="en-US"/>
          </a:p>
        </p:txBody>
      </p:sp>
    </p:spTree>
    <p:extLst>
      <p:ext uri="{BB962C8B-B14F-4D97-AF65-F5344CB8AC3E}">
        <p14:creationId xmlns:p14="http://schemas.microsoft.com/office/powerpoint/2010/main" val="4214178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86</a:t>
            </a:fld>
            <a:endParaRPr lang="zh-CN" altLang="en-US"/>
          </a:p>
        </p:txBody>
      </p:sp>
    </p:spTree>
    <p:extLst>
      <p:ext uri="{BB962C8B-B14F-4D97-AF65-F5344CB8AC3E}">
        <p14:creationId xmlns:p14="http://schemas.microsoft.com/office/powerpoint/2010/main" val="3808242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94</a:t>
            </a:fld>
            <a:endParaRPr lang="zh-CN" altLang="en-US"/>
          </a:p>
        </p:txBody>
      </p:sp>
    </p:spTree>
    <p:extLst>
      <p:ext uri="{BB962C8B-B14F-4D97-AF65-F5344CB8AC3E}">
        <p14:creationId xmlns:p14="http://schemas.microsoft.com/office/powerpoint/2010/main" val="149818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95</a:t>
            </a:fld>
            <a:endParaRPr lang="zh-CN" altLang="en-US"/>
          </a:p>
        </p:txBody>
      </p:sp>
    </p:spTree>
    <p:extLst>
      <p:ext uri="{BB962C8B-B14F-4D97-AF65-F5344CB8AC3E}">
        <p14:creationId xmlns:p14="http://schemas.microsoft.com/office/powerpoint/2010/main" val="41140483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101</a:t>
            </a:fld>
            <a:endParaRPr lang="zh-CN" altLang="en-US"/>
          </a:p>
        </p:txBody>
      </p:sp>
    </p:spTree>
    <p:extLst>
      <p:ext uri="{BB962C8B-B14F-4D97-AF65-F5344CB8AC3E}">
        <p14:creationId xmlns:p14="http://schemas.microsoft.com/office/powerpoint/2010/main" val="1029337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20</a:t>
            </a:fld>
            <a:endParaRPr lang="zh-CN" altLang="en-US"/>
          </a:p>
        </p:txBody>
      </p:sp>
    </p:spTree>
    <p:extLst>
      <p:ext uri="{BB962C8B-B14F-4D97-AF65-F5344CB8AC3E}">
        <p14:creationId xmlns:p14="http://schemas.microsoft.com/office/powerpoint/2010/main" val="4261207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21</a:t>
            </a:fld>
            <a:endParaRPr lang="zh-CN" altLang="en-US"/>
          </a:p>
        </p:txBody>
      </p:sp>
    </p:spTree>
    <p:extLst>
      <p:ext uri="{BB962C8B-B14F-4D97-AF65-F5344CB8AC3E}">
        <p14:creationId xmlns:p14="http://schemas.microsoft.com/office/powerpoint/2010/main" val="195571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24</a:t>
            </a:fld>
            <a:endParaRPr lang="zh-CN" altLang="en-US"/>
          </a:p>
        </p:txBody>
      </p:sp>
    </p:spTree>
    <p:extLst>
      <p:ext uri="{BB962C8B-B14F-4D97-AF65-F5344CB8AC3E}">
        <p14:creationId xmlns:p14="http://schemas.microsoft.com/office/powerpoint/2010/main" val="1263568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35</a:t>
            </a:fld>
            <a:endParaRPr lang="zh-CN" altLang="en-US"/>
          </a:p>
        </p:txBody>
      </p:sp>
    </p:spTree>
    <p:extLst>
      <p:ext uri="{BB962C8B-B14F-4D97-AF65-F5344CB8AC3E}">
        <p14:creationId xmlns:p14="http://schemas.microsoft.com/office/powerpoint/2010/main" val="1329560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36</a:t>
            </a:fld>
            <a:endParaRPr lang="zh-CN" altLang="en-US"/>
          </a:p>
        </p:txBody>
      </p:sp>
    </p:spTree>
    <p:extLst>
      <p:ext uri="{BB962C8B-B14F-4D97-AF65-F5344CB8AC3E}">
        <p14:creationId xmlns:p14="http://schemas.microsoft.com/office/powerpoint/2010/main" val="4269863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38</a:t>
            </a:fld>
            <a:endParaRPr lang="zh-CN" altLang="en-US"/>
          </a:p>
        </p:txBody>
      </p:sp>
    </p:spTree>
    <p:extLst>
      <p:ext uri="{BB962C8B-B14F-4D97-AF65-F5344CB8AC3E}">
        <p14:creationId xmlns:p14="http://schemas.microsoft.com/office/powerpoint/2010/main" val="1660636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39</a:t>
            </a:fld>
            <a:endParaRPr lang="zh-CN" altLang="en-US"/>
          </a:p>
        </p:txBody>
      </p:sp>
    </p:spTree>
    <p:extLst>
      <p:ext uri="{BB962C8B-B14F-4D97-AF65-F5344CB8AC3E}">
        <p14:creationId xmlns:p14="http://schemas.microsoft.com/office/powerpoint/2010/main" val="140776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48</a:t>
            </a:fld>
            <a:endParaRPr lang="zh-CN" altLang="en-US"/>
          </a:p>
        </p:txBody>
      </p:sp>
    </p:spTree>
    <p:extLst>
      <p:ext uri="{BB962C8B-B14F-4D97-AF65-F5344CB8AC3E}">
        <p14:creationId xmlns:p14="http://schemas.microsoft.com/office/powerpoint/2010/main" val="3952030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94605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2"/>
            <a:ext cx="8229600" cy="339447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2024/9/29 Sunday</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91694695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2024/9/29 Sunday</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3153080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4" name="AutoShape 5"/>
          <p:cNvSpPr>
            <a:spLocks noChangeArrowheads="1"/>
          </p:cNvSpPr>
          <p:nvPr/>
        </p:nvSpPr>
        <p:spPr bwMode="auto">
          <a:xfrm>
            <a:off x="466344" y="609273"/>
            <a:ext cx="8129016" cy="35401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
        <p:nvSpPr>
          <p:cNvPr id="8" name="内容占位符 7"/>
          <p:cNvSpPr>
            <a:spLocks noGrp="1"/>
          </p:cNvSpPr>
          <p:nvPr>
            <p:ph sz="quarter" idx="10"/>
          </p:nvPr>
        </p:nvSpPr>
        <p:spPr>
          <a:xfrm>
            <a:off x="466344" y="963190"/>
            <a:ext cx="8129016" cy="3376990"/>
          </a:xfrm>
          <a:prstGeom prst="rect">
            <a:avLst/>
          </a:prstGeom>
        </p:spPr>
        <p:txBody>
          <a:bodyPr/>
          <a:lstStyle>
            <a:lvl1pPr marL="342900" indent="-342900" algn="just">
              <a:lnSpc>
                <a:spcPts val="3000"/>
              </a:lnSpc>
              <a:spcBef>
                <a:spcPts val="0"/>
              </a:spcBef>
              <a:buClr>
                <a:srgbClr val="0066CC"/>
              </a:buClr>
              <a:buFont typeface="Wingdings" panose="05000000000000000000" pitchFamily="2" charset="2"/>
              <a:buChar char="l"/>
              <a:defRPr lang="zh-CN" altLang="en-US" sz="2000" b="1" kern="1200" dirty="0" smtClean="0">
                <a:solidFill>
                  <a:schemeClr val="tx1"/>
                </a:solidFill>
                <a:latin typeface="微软雅黑" pitchFamily="34" charset="-122"/>
                <a:ea typeface="微软雅黑" pitchFamily="34" charset="-122"/>
                <a:cs typeface="+mn-cs"/>
              </a:defRPr>
            </a:lvl1pPr>
            <a:lvl2pPr marL="742950" indent="-285750" algn="just">
              <a:lnSpc>
                <a:spcPts val="3000"/>
              </a:lnSpc>
              <a:spcBef>
                <a:spcPts val="0"/>
              </a:spcBef>
              <a:buClr>
                <a:schemeClr val="accent6">
                  <a:lumMod val="50000"/>
                </a:schemeClr>
              </a:buClr>
              <a:buFont typeface="Wingdings" panose="05000000000000000000" pitchFamily="2" charset="2"/>
              <a:buChar char="u"/>
              <a:defRPr sz="1800" b="1">
                <a:latin typeface="微软雅黑" panose="020B0503020204020204" pitchFamily="34" charset="-122"/>
                <a:ea typeface="微软雅黑" panose="020B0503020204020204" pitchFamily="34" charset="-122"/>
              </a:defRPr>
            </a:lvl2pPr>
            <a:lvl3pPr marL="1143000" indent="-228600" algn="just">
              <a:lnSpc>
                <a:spcPts val="3000"/>
              </a:lnSpc>
              <a:spcBef>
                <a:spcPts val="0"/>
              </a:spcBef>
              <a:buClr>
                <a:srgbClr val="006600"/>
              </a:buClr>
              <a:buFont typeface="Wingdings" panose="05000000000000000000" pitchFamily="2" charset="2"/>
              <a:buChar char="Ø"/>
              <a:defRPr sz="1600" b="1">
                <a:latin typeface="微软雅黑" panose="020B0503020204020204" pitchFamily="34" charset="-122"/>
                <a:ea typeface="微软雅黑" panose="020B0503020204020204" pitchFamily="34" charset="-122"/>
              </a:defRPr>
            </a:lvl3pPr>
            <a:lvl4pPr algn="just">
              <a:lnSpc>
                <a:spcPts val="3000"/>
              </a:lnSpc>
              <a:spcBef>
                <a:spcPts val="0"/>
              </a:spcBef>
              <a:defRPr sz="1400" b="1">
                <a:latin typeface="微软雅黑" panose="020B0503020204020204" pitchFamily="34" charset="-122"/>
                <a:ea typeface="微软雅黑" panose="020B0503020204020204" pitchFamily="34" charset="-122"/>
              </a:defRPr>
            </a:lvl4pPr>
            <a:lvl5pPr algn="just">
              <a:lnSpc>
                <a:spcPts val="3000"/>
              </a:lnSpc>
              <a:spcBef>
                <a:spcPts val="0"/>
              </a:spcBef>
              <a:defRPr sz="1400" b="1">
                <a:latin typeface="微软雅黑" panose="020B0503020204020204" pitchFamily="34" charset="-122"/>
                <a:ea typeface="微软雅黑" panose="020B0503020204020204" pitchFamily="34" charset="-122"/>
              </a:defRPr>
            </a:lvl5pPr>
          </a:lstStyle>
          <a:p>
            <a:pPr lvl="0"/>
            <a:r>
              <a:rPr lang="zh-CN" altLang="en-US" dirty="0" smtClean="0"/>
              <a:t>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文本占位符 11"/>
          <p:cNvSpPr>
            <a:spLocks noGrp="1"/>
          </p:cNvSpPr>
          <p:nvPr>
            <p:ph type="body" sz="quarter" idx="11"/>
          </p:nvPr>
        </p:nvSpPr>
        <p:spPr>
          <a:xfrm>
            <a:off x="1249591" y="609273"/>
            <a:ext cx="6632575" cy="354012"/>
          </a:xfrm>
          <a:prstGeom prst="rect">
            <a:avLst/>
          </a:prstGeom>
        </p:spPr>
        <p:txBody>
          <a:bodyPr anchor="ctr"/>
          <a:lstStyle>
            <a:lvl1pPr marL="0" indent="0" algn="ctr">
              <a:buFontTx/>
              <a:buNone/>
              <a:defRPr sz="2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smtClean="0"/>
              <a:t>编辑母版文本样式</a:t>
            </a:r>
          </a:p>
        </p:txBody>
      </p:sp>
    </p:spTree>
    <p:extLst>
      <p:ext uri="{BB962C8B-B14F-4D97-AF65-F5344CB8AC3E}">
        <p14:creationId xmlns:p14="http://schemas.microsoft.com/office/powerpoint/2010/main" val="708266888"/>
      </p:ext>
    </p:extLst>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标题幻灯片">
    <p:spTree>
      <p:nvGrpSpPr>
        <p:cNvPr id="1" name=""/>
        <p:cNvGrpSpPr/>
        <p:nvPr/>
      </p:nvGrpSpPr>
      <p:grpSpPr>
        <a:xfrm>
          <a:off x="0" y="0"/>
          <a:ext cx="0" cy="0"/>
          <a:chOff x="0" y="0"/>
          <a:chExt cx="0" cy="0"/>
        </a:xfrm>
      </p:grpSpPr>
      <p:sp>
        <p:nvSpPr>
          <p:cNvPr id="5" name="AutoShape 5"/>
          <p:cNvSpPr>
            <a:spLocks noChangeArrowheads="1"/>
          </p:cNvSpPr>
          <p:nvPr userDrawn="1"/>
        </p:nvSpPr>
        <p:spPr bwMode="auto">
          <a:xfrm>
            <a:off x="466344" y="609269"/>
            <a:ext cx="8129016" cy="35401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文本占位符 11"/>
          <p:cNvSpPr>
            <a:spLocks noGrp="1"/>
          </p:cNvSpPr>
          <p:nvPr>
            <p:ph type="body" sz="quarter" idx="11"/>
          </p:nvPr>
        </p:nvSpPr>
        <p:spPr>
          <a:xfrm>
            <a:off x="1249591" y="609269"/>
            <a:ext cx="6632575" cy="354012"/>
          </a:xfrm>
          <a:prstGeom prst="rect">
            <a:avLst/>
          </a:prstGeom>
        </p:spPr>
        <p:txBody>
          <a:bodyPr anchor="ctr"/>
          <a:lstStyle>
            <a:lvl1pPr marL="0" indent="0" algn="ctr">
              <a:buFontTx/>
              <a:buNone/>
              <a:defRPr sz="2000" b="1">
                <a:solidFill>
                  <a:schemeClr val="bg1"/>
                </a:solidFill>
                <a:latin typeface="微软雅黑" panose="020B0503020204020204" pitchFamily="34" charset="-122"/>
                <a:ea typeface="微软雅黑" panose="020B0503020204020204" pitchFamily="34" charset="-122"/>
              </a:defRPr>
            </a:lvl1pPr>
          </a:lstStyle>
          <a:p>
            <a:pPr lvl="0"/>
            <a:r>
              <a:rPr lang="zh-CN" altLang="en-US" dirty="0" smtClean="0"/>
              <a:t>编辑母版文本样式</a:t>
            </a:r>
          </a:p>
        </p:txBody>
      </p:sp>
    </p:spTree>
    <p:extLst>
      <p:ext uri="{BB962C8B-B14F-4D97-AF65-F5344CB8AC3E}">
        <p14:creationId xmlns:p14="http://schemas.microsoft.com/office/powerpoint/2010/main" val="36520501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6425886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2024/9/29 Sunday</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49966742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2024/9/29 Sunday</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0064001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6"/>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151336"/>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2024/9/29 Sunday</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9922684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2024/9/29 Sunday</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61718659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2024/9/29 Sunday</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59130246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2024/9/29 Sunday</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92285257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pPr/>
              <a:t>2024/9/29 Sunday</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71567477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4262908" y="123478"/>
            <a:ext cx="598868" cy="465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Line 3"/>
          <p:cNvSpPr>
            <a:spLocks noChangeShapeType="1"/>
          </p:cNvSpPr>
          <p:nvPr userDrawn="1"/>
        </p:nvSpPr>
        <p:spPr bwMode="auto">
          <a:xfrm>
            <a:off x="-1" y="301625"/>
            <a:ext cx="3439115"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Rectangle 5"/>
          <p:cNvSpPr>
            <a:spLocks noChangeArrowheads="1"/>
          </p:cNvSpPr>
          <p:nvPr userDrawn="1"/>
        </p:nvSpPr>
        <p:spPr bwMode="auto">
          <a:xfrm>
            <a:off x="3439114" y="167015"/>
            <a:ext cx="1431304"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fr-FR" sz="1100" b="1" dirty="0" smtClean="0">
                <a:solidFill>
                  <a:srgbClr val="0070C0"/>
                </a:solidFill>
                <a:latin typeface="微软雅黑" pitchFamily="34" charset="-122"/>
                <a:ea typeface="微软雅黑" pitchFamily="34" charset="-122"/>
              </a:rPr>
              <a:t>计算机网络</a:t>
            </a:r>
            <a:endParaRPr lang="fr-FR" altLang="zh-CN" sz="1100" b="1" dirty="0">
              <a:solidFill>
                <a:srgbClr val="0070C0"/>
              </a:solidFill>
              <a:latin typeface="微软雅黑" pitchFamily="34" charset="-122"/>
              <a:ea typeface="微软雅黑" pitchFamily="34" charset="-122"/>
            </a:endParaRPr>
          </a:p>
        </p:txBody>
      </p:sp>
      <p:sp>
        <p:nvSpPr>
          <p:cNvPr id="22" name="Line 3"/>
          <p:cNvSpPr>
            <a:spLocks noChangeShapeType="1"/>
          </p:cNvSpPr>
          <p:nvPr userDrawn="1"/>
        </p:nvSpPr>
        <p:spPr bwMode="auto">
          <a:xfrm>
            <a:off x="4870418" y="301625"/>
            <a:ext cx="4273582"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Line 3"/>
          <p:cNvSpPr>
            <a:spLocks noChangeShapeType="1"/>
          </p:cNvSpPr>
          <p:nvPr userDrawn="1"/>
        </p:nvSpPr>
        <p:spPr bwMode="auto">
          <a:xfrm>
            <a:off x="0" y="428625"/>
            <a:ext cx="9144000" cy="0"/>
          </a:xfrm>
          <a:prstGeom prst="line">
            <a:avLst/>
          </a:prstGeom>
          <a:noFill/>
          <a:ln w="2540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24" name="Picture 25" descr="20121030153931957"/>
          <p:cNvPicPr>
            <a:picLocks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0" y="0"/>
            <a:ext cx="347958" cy="347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1" descr="电院院标"/>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8800495" y="21620"/>
            <a:ext cx="343505" cy="343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Line 3"/>
          <p:cNvSpPr>
            <a:spLocks noChangeShapeType="1"/>
          </p:cNvSpPr>
          <p:nvPr userDrawn="1"/>
        </p:nvSpPr>
        <p:spPr bwMode="auto">
          <a:xfrm>
            <a:off x="0" y="4803775"/>
            <a:ext cx="9144000" cy="0"/>
          </a:xfrm>
          <a:prstGeom prst="line">
            <a:avLst/>
          </a:prstGeom>
          <a:noFill/>
          <a:ln w="1905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Text Box 24"/>
          <p:cNvSpPr txBox="1">
            <a:spLocks noChangeArrowheads="1"/>
          </p:cNvSpPr>
          <p:nvPr userDrawn="1"/>
        </p:nvSpPr>
        <p:spPr bwMode="auto">
          <a:xfrm>
            <a:off x="929700" y="4806950"/>
            <a:ext cx="69135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zh-CN" altLang="en-US" sz="1200" b="1" i="1" dirty="0" smtClean="0"/>
              <a:t>湖北汽车工业学院                        电气与信息工程学院</a:t>
            </a:r>
          </a:p>
        </p:txBody>
      </p:sp>
    </p:spTree>
    <p:extLst>
      <p:ext uri="{BB962C8B-B14F-4D97-AF65-F5344CB8AC3E}">
        <p14:creationId xmlns:p14="http://schemas.microsoft.com/office/powerpoint/2010/main" val="691602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wmf"/><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5.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28.wmf"/><Relationship Id="rId4" Type="http://schemas.openxmlformats.org/officeDocument/2006/relationships/image" Target="../media/image25.png"/></Relationships>
</file>

<file path=ppt/slides/_rels/slide7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2.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8.wmf"/></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矩形 6"/>
          <p:cNvSpPr/>
          <p:nvPr/>
        </p:nvSpPr>
        <p:spPr>
          <a:xfrm>
            <a:off x="4285818" y="2219222"/>
            <a:ext cx="3897221" cy="938719"/>
          </a:xfrm>
          <a:prstGeom prst="rect">
            <a:avLst/>
          </a:prstGeom>
        </p:spPr>
        <p:txBody>
          <a:bodyPr wrap="none">
            <a:spAutoFit/>
          </a:bodyPr>
          <a:lstStyle/>
          <a:p>
            <a:pPr algn="ctr" eaLnBrk="0" hangingPunct="0"/>
            <a:r>
              <a:rPr lang="zh-CN" altLang="en-US" sz="5500" b="1" dirty="0" smtClean="0">
                <a:solidFill>
                  <a:schemeClr val="bg1"/>
                </a:solidFill>
                <a:latin typeface="微软雅黑" pitchFamily="34" charset="-122"/>
                <a:ea typeface="微软雅黑" pitchFamily="34" charset="-122"/>
              </a:rPr>
              <a:t>数</a:t>
            </a:r>
            <a:r>
              <a:rPr lang="zh-CN" altLang="en-US" sz="12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据</a:t>
            </a:r>
            <a:r>
              <a:rPr lang="zh-CN" altLang="en-US" sz="12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链</a:t>
            </a:r>
            <a:r>
              <a:rPr lang="zh-CN" altLang="en-US" sz="12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路</a:t>
            </a:r>
            <a:r>
              <a:rPr lang="zh-CN" altLang="en-US" sz="1200" b="1" dirty="0" smtClean="0">
                <a:solidFill>
                  <a:schemeClr val="bg1"/>
                </a:solidFill>
                <a:latin typeface="微软雅黑" pitchFamily="34" charset="-122"/>
                <a:ea typeface="微软雅黑" pitchFamily="34" charset="-122"/>
              </a:rPr>
              <a:t> </a:t>
            </a:r>
            <a:r>
              <a:rPr lang="zh-CN" altLang="en-US" sz="5500" b="1" dirty="0" smtClean="0">
                <a:solidFill>
                  <a:schemeClr val="bg1"/>
                </a:solidFill>
                <a:latin typeface="微软雅黑" pitchFamily="34" charset="-122"/>
                <a:ea typeface="微软雅黑" pitchFamily="34" charset="-122"/>
              </a:rPr>
              <a:t>层</a:t>
            </a:r>
            <a:endParaRPr lang="fr-FR" altLang="zh-CN" sz="5500" b="1" dirty="0">
              <a:solidFill>
                <a:schemeClr val="bg1"/>
              </a:solidFill>
              <a:latin typeface="微软雅黑" pitchFamily="34" charset="-122"/>
              <a:ea typeface="微软雅黑" pitchFamily="34" charset="-122"/>
            </a:endParaRPr>
          </a:p>
        </p:txBody>
      </p:sp>
      <p:sp>
        <p:nvSpPr>
          <p:cNvPr id="8" name="矩形 7"/>
          <p:cNvSpPr/>
          <p:nvPr/>
        </p:nvSpPr>
        <p:spPr>
          <a:xfrm>
            <a:off x="5565012" y="1736604"/>
            <a:ext cx="1338828" cy="523220"/>
          </a:xfrm>
          <a:prstGeom prst="rect">
            <a:avLst/>
          </a:prstGeom>
        </p:spPr>
        <p:txBody>
          <a:bodyPr wrap="none">
            <a:spAutoFit/>
          </a:bodyPr>
          <a:lstStyle/>
          <a:p>
            <a:pPr algn="ctr" eaLnBrk="0" hangingPunct="0"/>
            <a:r>
              <a:rPr lang="fr-FR" altLang="zh-CN" sz="2800" b="1" dirty="0" smtClean="0">
                <a:solidFill>
                  <a:schemeClr val="bg1"/>
                </a:solidFill>
                <a:latin typeface="微软雅黑" pitchFamily="34" charset="-122"/>
                <a:ea typeface="微软雅黑" pitchFamily="34" charset="-122"/>
              </a:rPr>
              <a:t>第 </a:t>
            </a:r>
            <a:r>
              <a:rPr lang="fr-FR" altLang="zh-CN" sz="2800" b="1" dirty="0">
                <a:solidFill>
                  <a:schemeClr val="bg1"/>
                </a:solidFill>
                <a:latin typeface="微软雅黑" pitchFamily="34" charset="-122"/>
                <a:ea typeface="微软雅黑" pitchFamily="34" charset="-122"/>
              </a:rPr>
              <a:t>3</a:t>
            </a:r>
            <a:r>
              <a:rPr lang="fr-FR" altLang="zh-CN" sz="2800" b="1" dirty="0" smtClean="0">
                <a:solidFill>
                  <a:schemeClr val="bg1"/>
                </a:solidFill>
                <a:latin typeface="微软雅黑" pitchFamily="34" charset="-122"/>
                <a:ea typeface="微软雅黑" pitchFamily="34" charset="-122"/>
              </a:rPr>
              <a:t> 章</a:t>
            </a:r>
            <a:endParaRPr lang="fr-FR" altLang="zh-CN" sz="2800" b="1" dirty="0">
              <a:solidFill>
                <a:schemeClr val="bg1"/>
              </a:solidFill>
              <a:latin typeface="微软雅黑" pitchFamily="34" charset="-122"/>
              <a:ea typeface="微软雅黑" pitchFamily="34" charset="-122"/>
            </a:endParaRPr>
          </a:p>
        </p:txBody>
      </p:sp>
      <p:sp>
        <p:nvSpPr>
          <p:cNvPr id="11" name="Rectangle 4"/>
          <p:cNvSpPr>
            <a:spLocks noChangeArrowheads="1"/>
          </p:cNvSpPr>
          <p:nvPr/>
        </p:nvSpPr>
        <p:spPr bwMode="auto">
          <a:xfrm>
            <a:off x="663253" y="2583673"/>
            <a:ext cx="12065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fr-FR" sz="1200" b="1" dirty="0">
                <a:solidFill>
                  <a:srgbClr val="00B0F0"/>
                </a:solidFill>
                <a:latin typeface="微软雅黑" pitchFamily="34" charset="-122"/>
                <a:ea typeface="微软雅黑" pitchFamily="34" charset="-122"/>
              </a:rPr>
              <a:t>谢希仁  编著</a:t>
            </a:r>
          </a:p>
        </p:txBody>
      </p:sp>
      <p:sp>
        <p:nvSpPr>
          <p:cNvPr id="12" name="Rectangle 6"/>
          <p:cNvSpPr>
            <a:spLocks noChangeArrowheads="1"/>
          </p:cNvSpPr>
          <p:nvPr/>
        </p:nvSpPr>
        <p:spPr bwMode="auto">
          <a:xfrm>
            <a:off x="10302" y="2239963"/>
            <a:ext cx="2512403"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eaLnBrk="0" hangingPunct="0">
              <a:spcBef>
                <a:spcPts val="1000"/>
              </a:spcBef>
            </a:pPr>
            <a:r>
              <a:rPr lang="fr-FR" sz="1600" b="1" dirty="0">
                <a:solidFill>
                  <a:srgbClr val="00B0F0"/>
                </a:solidFill>
                <a:latin typeface="微软雅黑" pitchFamily="34" charset="-122"/>
                <a:ea typeface="微软雅黑" pitchFamily="34" charset="-122"/>
              </a:rPr>
              <a:t>计算机网络（</a:t>
            </a:r>
            <a:r>
              <a:rPr lang="fr-FR" sz="1600" b="1" dirty="0" smtClean="0">
                <a:solidFill>
                  <a:srgbClr val="00B0F0"/>
                </a:solidFill>
                <a:latin typeface="微软雅黑" pitchFamily="34" charset="-122"/>
                <a:ea typeface="微软雅黑" pitchFamily="34" charset="-122"/>
              </a:rPr>
              <a:t>第 8 版</a:t>
            </a:r>
            <a:r>
              <a:rPr lang="fr-FR" sz="1600" b="1" dirty="0">
                <a:solidFill>
                  <a:srgbClr val="00B0F0"/>
                </a:solidFill>
                <a:latin typeface="微软雅黑" pitchFamily="34" charset="-122"/>
                <a:ea typeface="微软雅黑" pitchFamily="34" charset="-122"/>
              </a:rPr>
              <a:t>）</a:t>
            </a:r>
          </a:p>
        </p:txBody>
      </p:sp>
      <p:cxnSp>
        <p:nvCxnSpPr>
          <p:cNvPr id="13" name="直接连接符 12"/>
          <p:cNvCxnSpPr/>
          <p:nvPr/>
        </p:nvCxnSpPr>
        <p:spPr>
          <a:xfrm>
            <a:off x="0" y="2236788"/>
            <a:ext cx="2749685" cy="3175"/>
          </a:xfrm>
          <a:prstGeom prst="line">
            <a:avLst/>
          </a:prstGeom>
          <a:ln w="19050">
            <a:solidFill>
              <a:srgbClr val="6DAAE1"/>
            </a:solidFill>
          </a:ln>
        </p:spPr>
        <p:style>
          <a:lnRef idx="1">
            <a:schemeClr val="accent1"/>
          </a:lnRef>
          <a:fillRef idx="0">
            <a:schemeClr val="accent1"/>
          </a:fillRef>
          <a:effectRef idx="0">
            <a:schemeClr val="accent1"/>
          </a:effectRef>
          <a:fontRef idx="minor">
            <a:schemeClr val="tx1"/>
          </a:fontRef>
        </p:style>
      </p:cxnSp>
      <p:pic>
        <p:nvPicPr>
          <p:cNvPr id="14" name="图片 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222" y="2955148"/>
            <a:ext cx="119856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056010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29" name="圆角矩形 128"/>
          <p:cNvSpPr/>
          <p:nvPr/>
        </p:nvSpPr>
        <p:spPr>
          <a:xfrm>
            <a:off x="505072" y="1096544"/>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9" name="组合 8"/>
          <p:cNvGrpSpPr/>
          <p:nvPr/>
        </p:nvGrpSpPr>
        <p:grpSpPr>
          <a:xfrm>
            <a:off x="1325390" y="1779956"/>
            <a:ext cx="2404444" cy="300252"/>
            <a:chOff x="1042371" y="1853844"/>
            <a:chExt cx="2404444" cy="300252"/>
          </a:xfrm>
          <a:solidFill>
            <a:srgbClr val="CC00CC"/>
          </a:solidFill>
        </p:grpSpPr>
        <p:sp>
          <p:nvSpPr>
            <p:cNvPr id="51" name="Line 6"/>
            <p:cNvSpPr>
              <a:spLocks noChangeShapeType="1"/>
            </p:cNvSpPr>
            <p:nvPr/>
          </p:nvSpPr>
          <p:spPr bwMode="auto">
            <a:xfrm>
              <a:off x="1192497" y="2003970"/>
              <a:ext cx="2104192" cy="0"/>
            </a:xfrm>
            <a:prstGeom prst="line">
              <a:avLst/>
            </a:prstGeom>
            <a:grpFill/>
            <a:ln w="57150">
              <a:solidFill>
                <a:srgbClr val="000000"/>
              </a:solidFill>
              <a:round/>
              <a:headEnd/>
              <a:tailEnd/>
            </a:ln>
            <a:extLst/>
          </p:spPr>
          <p:txBody>
            <a:bodyPr/>
            <a:lstStyle/>
            <a:p>
              <a:endParaRPr lang="zh-CN" altLang="en-US"/>
            </a:p>
          </p:txBody>
        </p:sp>
        <p:sp>
          <p:nvSpPr>
            <p:cNvPr id="2" name="椭圆 1"/>
            <p:cNvSpPr/>
            <p:nvPr/>
          </p:nvSpPr>
          <p:spPr>
            <a:xfrm>
              <a:off x="1042371"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074104" y="1375044"/>
            <a:ext cx="2811270" cy="1114568"/>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headEnd/>
              <a:tailEnd/>
            </a:ln>
            <a:extLst/>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3229632" y="620097"/>
            <a:ext cx="2492990" cy="400110"/>
          </a:xfrm>
          <a:prstGeom prst="rect">
            <a:avLst/>
          </a:prstGeom>
        </p:spPr>
        <p:txBody>
          <a:bodyPr wrap="none">
            <a:spAutoFit/>
          </a:bodyPr>
          <a:lstStyle/>
          <a:p>
            <a:pPr algn="ctr"/>
            <a:r>
              <a:rPr lang="zh-CN" altLang="en-US" sz="2000" b="1" dirty="0">
                <a:solidFill>
                  <a:schemeClr val="bg1"/>
                </a:solidFill>
                <a:ea typeface="微软雅黑" pitchFamily="34" charset="-122"/>
              </a:rPr>
              <a:t>数据链路层信道类型</a:t>
            </a:r>
          </a:p>
        </p:txBody>
      </p:sp>
      <p:grpSp>
        <p:nvGrpSpPr>
          <p:cNvPr id="15" name="组合 14"/>
          <p:cNvGrpSpPr/>
          <p:nvPr/>
        </p:nvGrpSpPr>
        <p:grpSpPr>
          <a:xfrm>
            <a:off x="6811108" y="1716603"/>
            <a:ext cx="400271" cy="332403"/>
            <a:chOff x="6811108" y="1790491"/>
            <a:chExt cx="400271" cy="332403"/>
          </a:xfrm>
        </p:grpSpPr>
        <p:cxnSp>
          <p:nvCxnSpPr>
            <p:cNvPr id="31" name="直接箭头连接符 30"/>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205364" y="1790491"/>
              <a:ext cx="0" cy="332403"/>
            </a:xfrm>
            <a:prstGeom prst="straightConnector1">
              <a:avLst/>
            </a:prstGeom>
            <a:ln w="12700">
              <a:solidFill>
                <a:srgbClr val="0000FF"/>
              </a:solidFill>
              <a:prstDash val="dash"/>
              <a:headEnd type="none" w="med" len="lg"/>
              <a:tailEnd type="stealth" w="med" len="lg"/>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5750242" y="1675296"/>
            <a:ext cx="967081" cy="545210"/>
            <a:chOff x="5750242" y="1749184"/>
            <a:chExt cx="967081" cy="545210"/>
          </a:xfrm>
        </p:grpSpPr>
        <p:cxnSp>
          <p:nvCxnSpPr>
            <p:cNvPr id="10" name="直接箭头连接符 9"/>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719426" y="1798475"/>
            <a:ext cx="1674579"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
        <p:nvSpPr>
          <p:cNvPr id="17" name="爆炸形 1 16"/>
          <p:cNvSpPr/>
          <p:nvPr/>
        </p:nvSpPr>
        <p:spPr>
          <a:xfrm>
            <a:off x="6664043" y="1965393"/>
            <a:ext cx="200135" cy="245660"/>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815726" y="2644924"/>
            <a:ext cx="3352673" cy="907941"/>
          </a:xfrm>
          <a:prstGeom prst="rect">
            <a:avLst/>
          </a:prstGeom>
        </p:spPr>
        <p:txBody>
          <a:bodyPr wrap="square">
            <a:spAutoFit/>
          </a:bodyPr>
          <a:lstStyle/>
          <a:p>
            <a:pPr algn="ctr" eaLnBrk="0" hangingPunct="0">
              <a:buClr>
                <a:srgbClr val="0070C0"/>
              </a:buClr>
            </a:pPr>
            <a:r>
              <a:rPr lang="en-US" altLang="zh-CN" sz="1600" b="1" dirty="0" smtClean="0">
                <a:latin typeface="微软雅黑" pitchFamily="34" charset="-122"/>
                <a:ea typeface="微软雅黑" pitchFamily="34" charset="-122"/>
              </a:rPr>
              <a:t>(a) </a:t>
            </a:r>
            <a:r>
              <a:rPr lang="zh-CN" altLang="en-US" sz="1600" b="1" dirty="0" smtClean="0">
                <a:latin typeface="微软雅黑" pitchFamily="34" charset="-122"/>
                <a:ea typeface="微软雅黑" pitchFamily="34" charset="-122"/>
              </a:rPr>
              <a:t>点对点信道</a:t>
            </a:r>
            <a:endParaRPr lang="en-US" altLang="zh-CN" sz="1600" b="1" dirty="0" smtClean="0">
              <a:latin typeface="微软雅黑" pitchFamily="34" charset="-122"/>
              <a:ea typeface="微软雅黑" pitchFamily="34" charset="-122"/>
            </a:endParaRPr>
          </a:p>
          <a:p>
            <a:pPr algn="ctr" eaLnBrk="0" hangingPunct="0">
              <a:buClr>
                <a:srgbClr val="0070C0"/>
              </a:buClr>
            </a:pPr>
            <a:endParaRPr lang="en-US" altLang="zh-CN" sz="1600" b="1" dirty="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smtClean="0">
                <a:latin typeface="微软雅黑" pitchFamily="34" charset="-122"/>
                <a:ea typeface="微软雅黑" pitchFamily="34" charset="-122"/>
              </a:rPr>
              <a:t>使用</a:t>
            </a:r>
            <a:r>
              <a:rPr lang="zh-CN" altLang="en-US" sz="1600" b="1" dirty="0">
                <a:latin typeface="微软雅黑" pitchFamily="34" charset="-122"/>
                <a:ea typeface="微软雅黑" pitchFamily="34" charset="-122"/>
              </a:rPr>
              <a:t>一对一的</a:t>
            </a:r>
            <a:r>
              <a:rPr lang="zh-CN" altLang="en-US" sz="1600" b="1" dirty="0">
                <a:solidFill>
                  <a:srgbClr val="C00000"/>
                </a:solidFill>
                <a:latin typeface="微软雅黑" pitchFamily="34" charset="-122"/>
                <a:ea typeface="微软雅黑" pitchFamily="34" charset="-122"/>
              </a:rPr>
              <a:t>点对点</a:t>
            </a:r>
            <a:r>
              <a:rPr lang="zh-CN" altLang="en-US" sz="1600" b="1" dirty="0">
                <a:latin typeface="微软雅黑" pitchFamily="34" charset="-122"/>
                <a:ea typeface="微软雅黑" pitchFamily="34" charset="-122"/>
              </a:rPr>
              <a:t>通信方式。</a:t>
            </a:r>
          </a:p>
        </p:txBody>
      </p:sp>
      <p:sp>
        <p:nvSpPr>
          <p:cNvPr id="34" name="矩形 33"/>
          <p:cNvSpPr/>
          <p:nvPr/>
        </p:nvSpPr>
        <p:spPr>
          <a:xfrm>
            <a:off x="4837824" y="2626728"/>
            <a:ext cx="3757536" cy="1477328"/>
          </a:xfrm>
          <a:prstGeom prst="rect">
            <a:avLst/>
          </a:prstGeom>
        </p:spPr>
        <p:txBody>
          <a:bodyPr wrap="square">
            <a:spAutoFit/>
          </a:bodyPr>
          <a:lstStyle/>
          <a:p>
            <a:pPr algn="ctr" eaLnBrk="0" hangingPunct="0">
              <a:buClr>
                <a:srgbClr val="0070C0"/>
              </a:buClr>
            </a:pPr>
            <a:r>
              <a:rPr lang="en-US" altLang="zh-CN" sz="1600" b="1" dirty="0" smtClean="0">
                <a:latin typeface="微软雅黑" pitchFamily="34" charset="-122"/>
                <a:ea typeface="微软雅黑" pitchFamily="34" charset="-122"/>
              </a:rPr>
              <a:t>(b) </a:t>
            </a:r>
            <a:r>
              <a:rPr lang="zh-CN" altLang="en-US" sz="1600" b="1" dirty="0" smtClean="0">
                <a:latin typeface="微软雅黑" pitchFamily="34" charset="-122"/>
                <a:ea typeface="微软雅黑" pitchFamily="34" charset="-122"/>
              </a:rPr>
              <a:t>广播信道</a:t>
            </a:r>
            <a:endParaRPr lang="en-US" altLang="zh-CN" sz="1600" b="1" dirty="0">
              <a:latin typeface="微软雅黑" pitchFamily="34" charset="-122"/>
              <a:ea typeface="微软雅黑" pitchFamily="34" charset="-122"/>
            </a:endParaRPr>
          </a:p>
          <a:p>
            <a:pPr algn="ctr" eaLnBrk="0" hangingPunct="0">
              <a:buClr>
                <a:srgbClr val="0070C0"/>
              </a:buClr>
            </a:pPr>
            <a:endParaRPr lang="en-US" altLang="zh-CN" sz="1600" b="1" dirty="0" smtClean="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smtClean="0">
                <a:latin typeface="微软雅黑" pitchFamily="34" charset="-122"/>
                <a:ea typeface="微软雅黑" pitchFamily="34" charset="-122"/>
              </a:rPr>
              <a:t>使用</a:t>
            </a:r>
            <a:r>
              <a:rPr lang="zh-CN" altLang="en-US" sz="1600" b="1" dirty="0">
                <a:latin typeface="微软雅黑" pitchFamily="34" charset="-122"/>
                <a:ea typeface="微软雅黑" pitchFamily="34" charset="-122"/>
              </a:rPr>
              <a:t>一对多的</a:t>
            </a:r>
            <a:r>
              <a:rPr lang="zh-CN" altLang="en-US" sz="1600" b="1" dirty="0">
                <a:solidFill>
                  <a:srgbClr val="C00000"/>
                </a:solidFill>
                <a:latin typeface="微软雅黑" pitchFamily="34" charset="-122"/>
                <a:ea typeface="微软雅黑" pitchFamily="34" charset="-122"/>
              </a:rPr>
              <a:t>广播通信</a:t>
            </a:r>
            <a:r>
              <a:rPr lang="zh-CN" altLang="en-US" sz="1600" b="1" dirty="0" smtClean="0">
                <a:latin typeface="微软雅黑" pitchFamily="34" charset="-122"/>
                <a:ea typeface="微软雅黑" pitchFamily="34" charset="-122"/>
              </a:rPr>
              <a:t>方式。</a:t>
            </a:r>
            <a:endParaRPr lang="en-US" altLang="zh-CN" sz="1600" b="1" dirty="0" smtClean="0">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smtClean="0">
                <a:latin typeface="微软雅黑" pitchFamily="34" charset="-122"/>
                <a:ea typeface="微软雅黑" pitchFamily="34" charset="-122"/>
              </a:rPr>
              <a:t>使用</a:t>
            </a:r>
            <a:r>
              <a:rPr lang="zh-CN" altLang="en-US" sz="1600" b="1" dirty="0">
                <a:latin typeface="微软雅黑" pitchFamily="34" charset="-122"/>
                <a:ea typeface="微软雅黑" pitchFamily="34" charset="-122"/>
              </a:rPr>
              <a:t>专用的</a:t>
            </a:r>
            <a:r>
              <a:rPr lang="zh-CN" altLang="en-US" sz="1600" b="1" dirty="0">
                <a:solidFill>
                  <a:srgbClr val="C00000"/>
                </a:solidFill>
                <a:latin typeface="微软雅黑" pitchFamily="34" charset="-122"/>
                <a:ea typeface="微软雅黑" pitchFamily="34" charset="-122"/>
              </a:rPr>
              <a:t>共享信道协议</a:t>
            </a:r>
            <a:r>
              <a:rPr lang="zh-CN" altLang="en-US" sz="1600" b="1" dirty="0">
                <a:latin typeface="微软雅黑" pitchFamily="34" charset="-122"/>
                <a:ea typeface="微软雅黑" pitchFamily="34" charset="-122"/>
              </a:rPr>
              <a:t>来</a:t>
            </a:r>
            <a:r>
              <a:rPr lang="zh-CN" altLang="en-US" sz="1600" b="1" dirty="0" smtClean="0">
                <a:latin typeface="微软雅黑" pitchFamily="34" charset="-122"/>
                <a:ea typeface="微软雅黑" pitchFamily="34" charset="-122"/>
              </a:rPr>
              <a:t>协调主机</a:t>
            </a:r>
            <a:r>
              <a:rPr lang="zh-CN" altLang="en-US" sz="1600" b="1" dirty="0">
                <a:latin typeface="微软雅黑" pitchFamily="34" charset="-122"/>
                <a:ea typeface="微软雅黑" pitchFamily="34" charset="-122"/>
              </a:rPr>
              <a:t>的数据发送。</a:t>
            </a:r>
          </a:p>
        </p:txBody>
      </p:sp>
    </p:spTree>
    <p:extLst>
      <p:ext uri="{BB962C8B-B14F-4D97-AF65-F5344CB8AC3E}">
        <p14:creationId xmlns:p14="http://schemas.microsoft.com/office/powerpoint/2010/main" val="191335546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500"/>
                                        <p:tgtEl>
                                          <p:spTgt spid="16"/>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right)">
                                      <p:cBhvr>
                                        <p:cTn id="10" dur="1500"/>
                                        <p:tgtEl>
                                          <p:spTgt spid="15"/>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圆角矩形 91"/>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Text Box 52"/>
          <p:cNvSpPr txBox="1">
            <a:spLocks noChangeArrowheads="1"/>
          </p:cNvSpPr>
          <p:nvPr/>
        </p:nvSpPr>
        <p:spPr bwMode="auto">
          <a:xfrm>
            <a:off x="3736190" y="3652866"/>
            <a:ext cx="4505767" cy="605294"/>
          </a:xfrm>
          <a:prstGeom prst="rect">
            <a:avLst/>
          </a:prstGeom>
          <a:solidFill>
            <a:srgbClr val="0000CC"/>
          </a:solidFill>
          <a:ln>
            <a:solidFill>
              <a:srgbClr val="000099"/>
            </a:solidFill>
          </a:ln>
          <a:effectLst/>
        </p:spPr>
        <p:txBody>
          <a:bodyPr wrap="square">
            <a:spAutoFit/>
          </a:bodyPr>
          <a:lstStyle>
            <a:defPPr>
              <a:defRPr lang="zh-CN"/>
            </a:defPPr>
            <a:lvl1pPr>
              <a:lnSpc>
                <a:spcPts val="2000"/>
              </a:lnSpc>
              <a:defRPr sz="1400" b="1">
                <a:solidFill>
                  <a:schemeClr val="bg1"/>
                </a:solidFill>
                <a:latin typeface="微软雅黑" pitchFamily="34" charset="-122"/>
                <a:ea typeface="微软雅黑" pitchFamily="34" charset="-122"/>
              </a:defRPr>
            </a:lvl1pPr>
          </a:lstStyle>
          <a:p>
            <a:r>
              <a:rPr lang="zh-CN" altLang="en-US" sz="1300" dirty="0"/>
              <a:t>虚拟局域网限制了接收广播信息的工作站数，使得网络不会因传播过多的广播</a:t>
            </a:r>
            <a:r>
              <a:rPr lang="zh-CN" altLang="en-US" sz="1300" dirty="0" smtClean="0"/>
              <a:t>信息 </a:t>
            </a:r>
            <a:r>
              <a:rPr lang="en-US" altLang="zh-CN" sz="1300" dirty="0" smtClean="0"/>
              <a:t>(</a:t>
            </a:r>
            <a:r>
              <a:rPr lang="zh-CN" altLang="en-US" sz="1300" dirty="0"/>
              <a:t>即“广播风暴”</a:t>
            </a:r>
            <a:r>
              <a:rPr lang="en-US" altLang="zh-CN" sz="1300" dirty="0" smtClean="0"/>
              <a:t>) </a:t>
            </a:r>
            <a:r>
              <a:rPr lang="zh-CN" altLang="en-US" sz="1300" dirty="0" smtClean="0"/>
              <a:t>而</a:t>
            </a:r>
            <a:r>
              <a:rPr lang="zh-CN" altLang="en-US" sz="1300" dirty="0"/>
              <a:t>引起性能恶化。 </a:t>
            </a:r>
          </a:p>
        </p:txBody>
      </p:sp>
      <p:sp>
        <p:nvSpPr>
          <p:cNvPr id="93"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4"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6"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7"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8"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9"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0"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1"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2"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3"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4"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5"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6"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7"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08"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09"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0"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1"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112"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3"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4"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5"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6"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117" name="组合 116"/>
          <p:cNvGrpSpPr/>
          <p:nvPr/>
        </p:nvGrpSpPr>
        <p:grpSpPr>
          <a:xfrm>
            <a:off x="5464599" y="839849"/>
            <a:ext cx="691856" cy="2377394"/>
            <a:chOff x="5479461" y="839849"/>
            <a:chExt cx="691856" cy="2377394"/>
          </a:xfrm>
        </p:grpSpPr>
        <p:sp>
          <p:nvSpPr>
            <p:cNvPr id="118"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9"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120" name="组合 119"/>
          <p:cNvGrpSpPr/>
          <p:nvPr/>
        </p:nvGrpSpPr>
        <p:grpSpPr>
          <a:xfrm>
            <a:off x="3785188" y="920551"/>
            <a:ext cx="875156" cy="2659849"/>
            <a:chOff x="3800050" y="920551"/>
            <a:chExt cx="875156" cy="2659849"/>
          </a:xfrm>
        </p:grpSpPr>
        <p:sp>
          <p:nvSpPr>
            <p:cNvPr id="121"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2"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123" name="组合 122"/>
          <p:cNvGrpSpPr/>
          <p:nvPr/>
        </p:nvGrpSpPr>
        <p:grpSpPr>
          <a:xfrm>
            <a:off x="4719691" y="920550"/>
            <a:ext cx="691856" cy="2377394"/>
            <a:chOff x="4734553" y="920550"/>
            <a:chExt cx="691856" cy="2377394"/>
          </a:xfrm>
        </p:grpSpPr>
        <p:sp>
          <p:nvSpPr>
            <p:cNvPr id="124"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5"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126" name="组合 125"/>
          <p:cNvGrpSpPr/>
          <p:nvPr/>
        </p:nvGrpSpPr>
        <p:grpSpPr>
          <a:xfrm>
            <a:off x="3845014" y="885681"/>
            <a:ext cx="2307061" cy="2675492"/>
            <a:chOff x="3845014" y="885681"/>
            <a:chExt cx="2307061" cy="2675492"/>
          </a:xfrm>
        </p:grpSpPr>
        <p:sp>
          <p:nvSpPr>
            <p:cNvPr id="127"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128"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29"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30"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131"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32"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33"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34"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35"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36"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3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47" name="直接连接符 146"/>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05643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147"/>
                                        </p:tgtEl>
                                        <p:attrNameLst>
                                          <p:attrName>style.visibility</p:attrName>
                                        </p:attrNameLst>
                                      </p:cBhvr>
                                      <p:to>
                                        <p:strVal val="visible"/>
                                      </p:to>
                                    </p:set>
                                    <p:animEffect transition="in" filter="wipe(right)">
                                      <p:cBhvr>
                                        <p:cTn id="7" dur="1000"/>
                                        <p:tgtEl>
                                          <p:spTgt spid="147"/>
                                        </p:tgtEl>
                                      </p:cBhvr>
                                    </p:animEffect>
                                  </p:childTnLst>
                                </p:cTn>
                              </p:par>
                            </p:childTnLst>
                          </p:cTn>
                        </p:par>
                        <p:par>
                          <p:cTn id="8" fill="hold">
                            <p:stCondLst>
                              <p:cond delay="3000"/>
                            </p:stCondLst>
                            <p:childTnLst>
                              <p:par>
                                <p:cTn id="9" presetID="22" presetClass="entr" presetSubtype="8" fill="hold" nodeType="afterEffect">
                                  <p:stCondLst>
                                    <p:cond delay="0"/>
                                  </p:stCondLst>
                                  <p:childTnLst>
                                    <p:set>
                                      <p:cBhvr>
                                        <p:cTn id="10" dur="1" fill="hold">
                                          <p:stCondLst>
                                            <p:cond delay="0"/>
                                          </p:stCondLst>
                                        </p:cTn>
                                        <p:tgtEl>
                                          <p:spTgt spid="148"/>
                                        </p:tgtEl>
                                        <p:attrNameLst>
                                          <p:attrName>style.visibility</p:attrName>
                                        </p:attrNameLst>
                                      </p:cBhvr>
                                      <p:to>
                                        <p:strVal val="visible"/>
                                      </p:to>
                                    </p:set>
                                    <p:animEffect transition="in" filter="wipe(left)">
                                      <p:cBhvr>
                                        <p:cTn id="11" dur="1000"/>
                                        <p:tgtEl>
                                          <p:spTgt spid="148"/>
                                        </p:tgtEl>
                                      </p:cBhvr>
                                    </p:animEffect>
                                  </p:childTnLst>
                                </p:cTn>
                              </p:par>
                              <p:par>
                                <p:cTn id="12" presetID="22" presetClass="entr" presetSubtype="8" fill="hold" nodeType="withEffect">
                                  <p:stCondLst>
                                    <p:cond delay="0"/>
                                  </p:stCondLst>
                                  <p:childTnLst>
                                    <p:set>
                                      <p:cBhvr>
                                        <p:cTn id="13" dur="1" fill="hold">
                                          <p:stCondLst>
                                            <p:cond delay="0"/>
                                          </p:stCondLst>
                                        </p:cTn>
                                        <p:tgtEl>
                                          <p:spTgt spid="149"/>
                                        </p:tgtEl>
                                        <p:attrNameLst>
                                          <p:attrName>style.visibility</p:attrName>
                                        </p:attrNameLst>
                                      </p:cBhvr>
                                      <p:to>
                                        <p:strVal val="visible"/>
                                      </p:to>
                                    </p:set>
                                    <p:animEffect transition="in" filter="wipe(left)">
                                      <p:cBhvr>
                                        <p:cTn id="14" dur="10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19" y="1050138"/>
            <a:ext cx="8129015" cy="293997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p:cNvSpPr/>
          <p:nvPr/>
        </p:nvSpPr>
        <p:spPr>
          <a:xfrm>
            <a:off x="5138169" y="1734692"/>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1482046" y="4034669"/>
            <a:ext cx="5837382" cy="584775"/>
          </a:xfrm>
          <a:prstGeom prst="rect">
            <a:avLst/>
          </a:prstGeom>
        </p:spPr>
        <p:txBody>
          <a:bodyPr wrap="square">
            <a:spAutoFit/>
          </a:bodyPr>
          <a:lstStyle/>
          <a:p>
            <a:pPr algn="ctr"/>
            <a:r>
              <a:rPr lang="zh-CN" altLang="en-US" sz="1600" b="1" dirty="0" smtClean="0">
                <a:latin typeface="微软雅黑" pitchFamily="34" charset="-122"/>
                <a:ea typeface="微软雅黑" pitchFamily="34" charset="-122"/>
              </a:rPr>
              <a:t>标准以太网帧插入 </a:t>
            </a:r>
            <a:r>
              <a:rPr lang="en-US" altLang="zh-CN" sz="1600" b="1" dirty="0" smtClean="0">
                <a:latin typeface="微软雅黑" pitchFamily="34" charset="-122"/>
                <a:ea typeface="微软雅黑" pitchFamily="34" charset="-122"/>
              </a:rPr>
              <a:t>4 </a:t>
            </a:r>
            <a:r>
              <a:rPr lang="zh-CN" altLang="en-US" sz="1600" b="1" dirty="0" smtClean="0">
                <a:latin typeface="微软雅黑" pitchFamily="34" charset="-122"/>
                <a:ea typeface="微软雅黑" pitchFamily="34" charset="-122"/>
              </a:rPr>
              <a:t>字节的 </a:t>
            </a:r>
            <a:r>
              <a:rPr lang="en-US" altLang="zh-CN" sz="1600" b="1" dirty="0" smtClean="0">
                <a:latin typeface="微软雅黑" pitchFamily="34" charset="-122"/>
                <a:ea typeface="微软雅黑" pitchFamily="34" charset="-122"/>
              </a:rPr>
              <a:t>VLAN </a:t>
            </a:r>
            <a:r>
              <a:rPr lang="zh-CN" altLang="en-US" sz="1600" b="1" dirty="0">
                <a:latin typeface="微软雅黑" pitchFamily="34" charset="-122"/>
                <a:ea typeface="微软雅黑" pitchFamily="34" charset="-122"/>
              </a:rPr>
              <a:t>标记后变成了 </a:t>
            </a:r>
            <a:r>
              <a:rPr lang="en-US" altLang="zh-CN" sz="1600" b="1" dirty="0">
                <a:latin typeface="微软雅黑" pitchFamily="34" charset="-122"/>
                <a:ea typeface="微软雅黑" pitchFamily="34" charset="-122"/>
              </a:rPr>
              <a:t>802.1Q </a:t>
            </a:r>
            <a:r>
              <a:rPr lang="zh-CN" altLang="en-US" sz="1600" b="1" dirty="0" smtClean="0">
                <a:latin typeface="微软雅黑" pitchFamily="34" charset="-122"/>
                <a:ea typeface="微软雅黑" pitchFamily="34" charset="-122"/>
              </a:rPr>
              <a:t>帧（或</a:t>
            </a:r>
            <a:r>
              <a:rPr lang="zh-CN" altLang="en-US" sz="1600" b="1" dirty="0">
                <a:solidFill>
                  <a:srgbClr val="C00000"/>
                </a:solidFill>
                <a:latin typeface="微软雅黑" pitchFamily="34" charset="-122"/>
                <a:ea typeface="微软雅黑" pitchFamily="34" charset="-122"/>
              </a:rPr>
              <a:t>带标记</a:t>
            </a:r>
            <a:r>
              <a:rPr lang="zh-CN" altLang="en-US" sz="1600" b="1" dirty="0">
                <a:latin typeface="微软雅黑" pitchFamily="34" charset="-122"/>
                <a:ea typeface="微软雅黑" pitchFamily="34" charset="-122"/>
              </a:rPr>
              <a:t>的以太网</a:t>
            </a:r>
            <a:r>
              <a:rPr lang="zh-CN" altLang="en-US" sz="1600" b="1" dirty="0" smtClean="0">
                <a:latin typeface="微软雅黑" pitchFamily="34" charset="-122"/>
                <a:ea typeface="微软雅黑" pitchFamily="34" charset="-122"/>
              </a:rPr>
              <a:t>帧）</a:t>
            </a:r>
            <a:endParaRPr lang="zh-CN" altLang="en-US" sz="1600" b="1" dirty="0">
              <a:latin typeface="微软雅黑" pitchFamily="34" charset="-122"/>
              <a:ea typeface="微软雅黑" pitchFamily="34" charset="-122"/>
            </a:endParaRPr>
          </a:p>
        </p:txBody>
      </p:sp>
      <p:grpSp>
        <p:nvGrpSpPr>
          <p:cNvPr id="32" name="组合 31"/>
          <p:cNvGrpSpPr/>
          <p:nvPr/>
        </p:nvGrpSpPr>
        <p:grpSpPr>
          <a:xfrm>
            <a:off x="1482046" y="1218689"/>
            <a:ext cx="6636717" cy="2614752"/>
            <a:chOff x="317356" y="1097692"/>
            <a:chExt cx="10724625" cy="4225323"/>
          </a:xfrm>
        </p:grpSpPr>
        <p:grpSp>
          <p:nvGrpSpPr>
            <p:cNvPr id="81" name="组合 80"/>
            <p:cNvGrpSpPr/>
            <p:nvPr/>
          </p:nvGrpSpPr>
          <p:grpSpPr>
            <a:xfrm>
              <a:off x="317356" y="1097692"/>
              <a:ext cx="9685685" cy="4225323"/>
              <a:chOff x="533380" y="1097692"/>
              <a:chExt cx="9685685" cy="4225323"/>
            </a:xfrm>
          </p:grpSpPr>
          <p:grpSp>
            <p:nvGrpSpPr>
              <p:cNvPr id="82" name="组合 81"/>
              <p:cNvGrpSpPr/>
              <p:nvPr/>
            </p:nvGrpSpPr>
            <p:grpSpPr>
              <a:xfrm>
                <a:off x="533380" y="1546339"/>
                <a:ext cx="9685685" cy="3776676"/>
                <a:chOff x="533380" y="1484784"/>
                <a:chExt cx="9685685" cy="3776676"/>
              </a:xfrm>
            </p:grpSpPr>
            <p:sp>
              <p:nvSpPr>
                <p:cNvPr id="86" name="Rectangle 4"/>
                <p:cNvSpPr>
                  <a:spLocks noChangeArrowheads="1"/>
                </p:cNvSpPr>
                <p:nvPr/>
              </p:nvSpPr>
              <p:spPr bwMode="auto">
                <a:xfrm>
                  <a:off x="533380" y="2030883"/>
                  <a:ext cx="1080189" cy="58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80000"/>
                    </a:lnSpc>
                  </a:pPr>
                  <a:r>
                    <a:rPr kumimoji="1" lang="zh-CN" altLang="en-US" sz="1100" b="1" dirty="0" smtClean="0">
                      <a:latin typeface="微软雅黑" pitchFamily="34" charset="-122"/>
                      <a:ea typeface="微软雅黑" pitchFamily="34" charset="-122"/>
                    </a:rPr>
                    <a:t>以太网</a:t>
                  </a:r>
                  <a:endParaRPr kumimoji="1" lang="en-US" altLang="zh-CN" sz="1100" b="1" dirty="0" smtClean="0">
                    <a:latin typeface="微软雅黑" pitchFamily="34" charset="-122"/>
                    <a:ea typeface="微软雅黑" pitchFamily="34" charset="-122"/>
                  </a:endParaRPr>
                </a:p>
                <a:p>
                  <a:pPr algn="ctr" defTabSz="762000">
                    <a:lnSpc>
                      <a:spcPct val="80000"/>
                    </a:lnSpc>
                  </a:pPr>
                  <a:r>
                    <a:rPr kumimoji="1" lang="en-US" altLang="zh-CN" sz="1100" b="1" dirty="0" smtClean="0">
                      <a:latin typeface="微软雅黑" pitchFamily="34" charset="-122"/>
                      <a:ea typeface="微软雅黑" pitchFamily="34" charset="-122"/>
                    </a:rPr>
                    <a:t>MAC</a:t>
                  </a:r>
                  <a:r>
                    <a:rPr kumimoji="1" lang="zh-CN" altLang="en-US" sz="1100" b="1" dirty="0" smtClean="0">
                      <a:latin typeface="微软雅黑" pitchFamily="34" charset="-122"/>
                      <a:ea typeface="微软雅黑" pitchFamily="34" charset="-122"/>
                    </a:rPr>
                    <a:t>帧</a:t>
                  </a:r>
                  <a:endParaRPr kumimoji="1" lang="zh-CN" altLang="en-US" sz="1100" b="1" dirty="0">
                    <a:latin typeface="微软雅黑" pitchFamily="34" charset="-122"/>
                    <a:ea typeface="微软雅黑" pitchFamily="34" charset="-122"/>
                  </a:endParaRPr>
                </a:p>
              </p:txBody>
            </p:sp>
            <p:sp>
              <p:nvSpPr>
                <p:cNvPr id="87" name="Rectangle 5"/>
                <p:cNvSpPr>
                  <a:spLocks noChangeArrowheads="1"/>
                </p:cNvSpPr>
                <p:nvPr/>
              </p:nvSpPr>
              <p:spPr bwMode="auto">
                <a:xfrm>
                  <a:off x="887526" y="1495238"/>
                  <a:ext cx="751211"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smtClean="0">
                      <a:latin typeface="微软雅黑" pitchFamily="34" charset="-122"/>
                      <a:ea typeface="微软雅黑" pitchFamily="34" charset="-122"/>
                    </a:rPr>
                    <a:t>字节</a:t>
                  </a:r>
                  <a:endParaRPr kumimoji="1" lang="en-US" altLang="zh-CN" sz="1100" b="1" dirty="0">
                    <a:latin typeface="微软雅黑" pitchFamily="34" charset="-122"/>
                    <a:ea typeface="微软雅黑" pitchFamily="34" charset="-122"/>
                  </a:endParaRPr>
                </a:p>
              </p:txBody>
            </p:sp>
            <p:sp>
              <p:nvSpPr>
                <p:cNvPr id="88" name="Rectangle 6"/>
                <p:cNvSpPr>
                  <a:spLocks noChangeArrowheads="1"/>
                </p:cNvSpPr>
                <p:nvPr/>
              </p:nvSpPr>
              <p:spPr bwMode="auto">
                <a:xfrm>
                  <a:off x="1963964"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6</a:t>
                  </a:r>
                </a:p>
              </p:txBody>
            </p:sp>
            <p:sp>
              <p:nvSpPr>
                <p:cNvPr id="89" name="Rectangle 7"/>
                <p:cNvSpPr>
                  <a:spLocks noChangeArrowheads="1"/>
                </p:cNvSpPr>
                <p:nvPr/>
              </p:nvSpPr>
              <p:spPr bwMode="auto">
                <a:xfrm>
                  <a:off x="3175444"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6</a:t>
                  </a:r>
                </a:p>
              </p:txBody>
            </p:sp>
            <p:sp>
              <p:nvSpPr>
                <p:cNvPr id="90" name="Rectangle 8"/>
                <p:cNvSpPr>
                  <a:spLocks noChangeArrowheads="1"/>
                </p:cNvSpPr>
                <p:nvPr/>
              </p:nvSpPr>
              <p:spPr bwMode="auto">
                <a:xfrm>
                  <a:off x="5537646"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2</a:t>
                  </a:r>
                </a:p>
              </p:txBody>
            </p:sp>
            <p:sp>
              <p:nvSpPr>
                <p:cNvPr id="91" name="Rectangle 9"/>
                <p:cNvSpPr>
                  <a:spLocks noChangeArrowheads="1"/>
                </p:cNvSpPr>
                <p:nvPr/>
              </p:nvSpPr>
              <p:spPr bwMode="auto">
                <a:xfrm>
                  <a:off x="6596894" y="1487959"/>
                  <a:ext cx="1442843"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smtClean="0">
                      <a:latin typeface="微软雅黑" pitchFamily="34" charset="-122"/>
                      <a:ea typeface="微软雅黑" pitchFamily="34" charset="-122"/>
                    </a:rPr>
                    <a:t>42 </a:t>
                  </a:r>
                  <a:r>
                    <a:rPr kumimoji="1" lang="en-US" altLang="zh-CN" sz="1100" b="1" dirty="0">
                      <a:latin typeface="微软雅黑" pitchFamily="34" charset="-122"/>
                      <a:ea typeface="微软雅黑" pitchFamily="34" charset="-122"/>
                    </a:rPr>
                    <a:t>~ 1500</a:t>
                  </a:r>
                </a:p>
              </p:txBody>
            </p:sp>
            <p:sp>
              <p:nvSpPr>
                <p:cNvPr id="92" name="Rectangle 10"/>
                <p:cNvSpPr>
                  <a:spLocks noChangeArrowheads="1"/>
                </p:cNvSpPr>
                <p:nvPr/>
              </p:nvSpPr>
              <p:spPr bwMode="auto">
                <a:xfrm>
                  <a:off x="8657653"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3" name="Freeform 11"/>
                <p:cNvSpPr>
                  <a:spLocks/>
                </p:cNvSpPr>
                <p:nvPr/>
              </p:nvSpPr>
              <p:spPr bwMode="auto">
                <a:xfrm>
                  <a:off x="1564134" y="2555776"/>
                  <a:ext cx="6302375" cy="604838"/>
                </a:xfrm>
                <a:custGeom>
                  <a:avLst/>
                  <a:gdLst>
                    <a:gd name="T0" fmla="*/ 2147483647 w 3970"/>
                    <a:gd name="T1" fmla="*/ 10080633 h 381"/>
                    <a:gd name="T2" fmla="*/ 2147483647 w 3970"/>
                    <a:gd name="T3" fmla="*/ 0 h 381"/>
                    <a:gd name="T4" fmla="*/ 2147483647 w 3970"/>
                    <a:gd name="T5" fmla="*/ 960181119 h 381"/>
                    <a:gd name="T6" fmla="*/ 0 w 3970"/>
                    <a:gd name="T7" fmla="*/ 960181119 h 381"/>
                    <a:gd name="T8" fmla="*/ 2147483647 w 3970"/>
                    <a:gd name="T9" fmla="*/ 10080633 h 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0" h="381">
                      <a:moveTo>
                        <a:pt x="1543" y="4"/>
                      </a:moveTo>
                      <a:lnTo>
                        <a:pt x="2242" y="0"/>
                      </a:lnTo>
                      <a:lnTo>
                        <a:pt x="3970" y="381"/>
                      </a:lnTo>
                      <a:lnTo>
                        <a:pt x="0" y="381"/>
                      </a:lnTo>
                      <a:lnTo>
                        <a:pt x="1543" y="4"/>
                      </a:lnTo>
                      <a:close/>
                    </a:path>
                  </a:pathLst>
                </a:custGeom>
                <a:gradFill rotWithShape="1">
                  <a:gsLst>
                    <a:gs pos="100000">
                      <a:srgbClr val="00FF99"/>
                    </a:gs>
                    <a:gs pos="0">
                      <a:srgbClr val="00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94" name="Rectangle 13"/>
                <p:cNvSpPr>
                  <a:spLocks noChangeArrowheads="1"/>
                </p:cNvSpPr>
                <p:nvPr/>
              </p:nvSpPr>
              <p:spPr bwMode="auto">
                <a:xfrm>
                  <a:off x="6209426" y="4519575"/>
                  <a:ext cx="4009639" cy="741885"/>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lang="en-US" altLang="zh-CN" sz="1200" b="1" dirty="0" smtClean="0">
                      <a:solidFill>
                        <a:srgbClr val="C00000"/>
                      </a:solidFill>
                      <a:latin typeface="微软雅黑" pitchFamily="34" charset="-122"/>
                      <a:ea typeface="微软雅黑" pitchFamily="34" charset="-122"/>
                    </a:rPr>
                    <a:t>VLAN </a:t>
                  </a:r>
                  <a:r>
                    <a:rPr lang="zh-CN" altLang="zh-CN" sz="1200" b="1" dirty="0" smtClean="0">
                      <a:solidFill>
                        <a:srgbClr val="C00000"/>
                      </a:solidFill>
                      <a:latin typeface="微软雅黑" pitchFamily="34" charset="-122"/>
                      <a:ea typeface="微软雅黑" pitchFamily="34" charset="-122"/>
                    </a:rPr>
                    <a:t>标识符</a:t>
                  </a:r>
                  <a:r>
                    <a:rPr lang="en-US" altLang="zh-CN" sz="1200" b="1" dirty="0" smtClean="0">
                      <a:solidFill>
                        <a:srgbClr val="C00000"/>
                      </a:solidFill>
                      <a:latin typeface="微软雅黑" pitchFamily="34" charset="-122"/>
                      <a:ea typeface="微软雅黑" pitchFamily="34" charset="-122"/>
                    </a:rPr>
                    <a:t> </a:t>
                  </a:r>
                  <a:r>
                    <a:rPr kumimoji="1" lang="en-US" altLang="zh-CN" sz="1200" b="1" dirty="0" smtClean="0">
                      <a:latin typeface="微软雅黑" pitchFamily="34" charset="-122"/>
                      <a:ea typeface="微软雅黑" pitchFamily="34" charset="-122"/>
                    </a:rPr>
                    <a:t>12 </a:t>
                  </a:r>
                  <a:r>
                    <a:rPr kumimoji="1" lang="zh-CN" altLang="en-US" sz="1200" b="1" dirty="0" smtClean="0">
                      <a:latin typeface="微软雅黑" pitchFamily="34" charset="-122"/>
                      <a:ea typeface="微软雅黑" pitchFamily="34" charset="-122"/>
                    </a:rPr>
                    <a:t>位</a:t>
                  </a:r>
                  <a:r>
                    <a:rPr kumimoji="1" lang="en-US" altLang="zh-CN" sz="1200" b="1" dirty="0" smtClean="0">
                      <a:latin typeface="微软雅黑" pitchFamily="34" charset="-122"/>
                      <a:ea typeface="微软雅黑" pitchFamily="34" charset="-122"/>
                    </a:rPr>
                    <a:t> </a:t>
                  </a:r>
                </a:p>
                <a:p>
                  <a:pPr algn="ctr" defTabSz="762000"/>
                  <a:r>
                    <a:rPr kumimoji="1" lang="en-US" altLang="zh-CN" sz="1200" b="1" dirty="0" smtClean="0">
                      <a:latin typeface="微软雅黑" pitchFamily="34" charset="-122"/>
                      <a:ea typeface="微软雅黑" pitchFamily="34" charset="-122"/>
                    </a:rPr>
                    <a:t>(</a:t>
                  </a:r>
                  <a:r>
                    <a:rPr kumimoji="1" lang="zh-CN" altLang="en-US" sz="1200" b="1" dirty="0" smtClean="0">
                      <a:latin typeface="微软雅黑" pitchFamily="34" charset="-122"/>
                      <a:ea typeface="微软雅黑" pitchFamily="34" charset="-122"/>
                    </a:rPr>
                    <a:t>最多允许 </a:t>
                  </a:r>
                  <a:r>
                    <a:rPr kumimoji="1" lang="en-US" altLang="zh-CN" sz="1200" b="1" dirty="0" smtClean="0">
                      <a:latin typeface="微软雅黑" pitchFamily="34" charset="-122"/>
                      <a:ea typeface="微软雅黑" pitchFamily="34" charset="-122"/>
                    </a:rPr>
                    <a:t>4096 </a:t>
                  </a:r>
                  <a:r>
                    <a:rPr kumimoji="1" lang="zh-CN" altLang="en-US" sz="1200" b="1" dirty="0" smtClean="0">
                      <a:latin typeface="微软雅黑" pitchFamily="34" charset="-122"/>
                      <a:ea typeface="微软雅黑" pitchFamily="34" charset="-122"/>
                    </a:rPr>
                    <a:t>个 </a:t>
                  </a:r>
                  <a:r>
                    <a:rPr kumimoji="1" lang="en-US" altLang="zh-CN" sz="1200" b="1" dirty="0" smtClean="0">
                      <a:latin typeface="微软雅黑" pitchFamily="34" charset="-122"/>
                      <a:ea typeface="微软雅黑" pitchFamily="34" charset="-122"/>
                    </a:rPr>
                    <a:t>VLAN)</a:t>
                  </a:r>
                  <a:endParaRPr kumimoji="1" lang="en-US" altLang="zh-CN" sz="1200" b="1" dirty="0">
                    <a:latin typeface="微软雅黑" pitchFamily="34" charset="-122"/>
                    <a:ea typeface="微软雅黑" pitchFamily="34" charset="-122"/>
                  </a:endParaRPr>
                </a:p>
              </p:txBody>
            </p:sp>
            <p:sp>
              <p:nvSpPr>
                <p:cNvPr id="95" name="Rectangle 14"/>
                <p:cNvSpPr>
                  <a:spLocks noChangeArrowheads="1"/>
                </p:cNvSpPr>
                <p:nvPr/>
              </p:nvSpPr>
              <p:spPr bwMode="auto">
                <a:xfrm>
                  <a:off x="4318447" y="1484784"/>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6" name="Rectangle 18"/>
                <p:cNvSpPr>
                  <a:spLocks noChangeArrowheads="1"/>
                </p:cNvSpPr>
                <p:nvPr/>
              </p:nvSpPr>
              <p:spPr bwMode="auto">
                <a:xfrm>
                  <a:off x="2460073" y="4388461"/>
                  <a:ext cx="2375794" cy="443473"/>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zh-CN" altLang="en-US" sz="1200" b="1" dirty="0" smtClean="0">
                      <a:latin typeface="微软雅黑" pitchFamily="34" charset="-122"/>
                      <a:ea typeface="微软雅黑" pitchFamily="34" charset="-122"/>
                    </a:rPr>
                    <a:t>用户优先级 </a:t>
                  </a:r>
                  <a:r>
                    <a:rPr kumimoji="1" lang="en-US" altLang="zh-CN" sz="1200" b="1" dirty="0" smtClean="0">
                      <a:latin typeface="微软雅黑" pitchFamily="34" charset="-122"/>
                      <a:ea typeface="微软雅黑" pitchFamily="34" charset="-122"/>
                    </a:rPr>
                    <a:t>3 </a:t>
                  </a:r>
                  <a:r>
                    <a:rPr kumimoji="1" lang="zh-CN" altLang="en-US" sz="1200" b="1" dirty="0" smtClean="0">
                      <a:latin typeface="微软雅黑" pitchFamily="34" charset="-122"/>
                      <a:ea typeface="微软雅黑" pitchFamily="34" charset="-122"/>
                    </a:rPr>
                    <a:t>位</a:t>
                  </a:r>
                  <a:endParaRPr kumimoji="1" lang="en-US" altLang="zh-CN" sz="1200" b="1" dirty="0">
                    <a:latin typeface="微软雅黑" pitchFamily="34" charset="-122"/>
                    <a:ea typeface="微软雅黑" pitchFamily="34" charset="-122"/>
                  </a:endParaRPr>
                </a:p>
              </p:txBody>
            </p:sp>
            <p:sp>
              <p:nvSpPr>
                <p:cNvPr id="97" name="Rectangle 21"/>
                <p:cNvSpPr>
                  <a:spLocks noChangeArrowheads="1"/>
                </p:cNvSpPr>
                <p:nvPr/>
              </p:nvSpPr>
              <p:spPr bwMode="auto">
                <a:xfrm>
                  <a:off x="2016382" y="4801987"/>
                  <a:ext cx="3326928" cy="443473"/>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lang="zh-CN" altLang="zh-CN" sz="1200" b="1" dirty="0">
                      <a:latin typeface="微软雅黑" pitchFamily="34" charset="-122"/>
                      <a:ea typeface="微软雅黑" pitchFamily="34" charset="-122"/>
                    </a:rPr>
                    <a:t>规范格式指示符</a:t>
                  </a:r>
                  <a:r>
                    <a:rPr kumimoji="1" lang="en-US" altLang="zh-CN" sz="1200" b="1" dirty="0" smtClean="0">
                      <a:latin typeface="微软雅黑" pitchFamily="34" charset="-122"/>
                      <a:ea typeface="微软雅黑" pitchFamily="34" charset="-122"/>
                    </a:rPr>
                    <a:t>( </a:t>
                  </a:r>
                  <a:r>
                    <a:rPr kumimoji="1" lang="en-US" altLang="zh-CN" sz="1200" b="1" dirty="0">
                      <a:latin typeface="微软雅黑" pitchFamily="34" charset="-122"/>
                      <a:ea typeface="微软雅黑" pitchFamily="34" charset="-122"/>
                    </a:rPr>
                    <a:t>CFI </a:t>
                  </a:r>
                  <a:r>
                    <a:rPr kumimoji="1" lang="en-US" altLang="zh-CN" sz="1200" b="1" dirty="0" smtClean="0">
                      <a:latin typeface="微软雅黑" pitchFamily="34" charset="-122"/>
                      <a:ea typeface="微软雅黑" pitchFamily="34" charset="-122"/>
                    </a:rPr>
                    <a:t>) 1 </a:t>
                  </a:r>
                  <a:r>
                    <a:rPr kumimoji="1" lang="zh-CN" altLang="en-US" sz="1200" b="1" dirty="0" smtClean="0">
                      <a:latin typeface="微软雅黑" pitchFamily="34" charset="-122"/>
                      <a:ea typeface="微软雅黑" pitchFamily="34" charset="-122"/>
                    </a:rPr>
                    <a:t>位</a:t>
                  </a:r>
                  <a:r>
                    <a:rPr kumimoji="1" lang="en-US" altLang="zh-CN" sz="1200" b="1" dirty="0" smtClean="0">
                      <a:latin typeface="微软雅黑" pitchFamily="34" charset="-122"/>
                      <a:ea typeface="微软雅黑" pitchFamily="34" charset="-122"/>
                    </a:rPr>
                    <a:t> </a:t>
                  </a:r>
                  <a:endParaRPr kumimoji="1" lang="en-US" altLang="zh-CN" sz="1200" b="1" dirty="0">
                    <a:latin typeface="微软雅黑" pitchFamily="34" charset="-122"/>
                    <a:ea typeface="微软雅黑" pitchFamily="34" charset="-122"/>
                  </a:endParaRPr>
                </a:p>
              </p:txBody>
            </p:sp>
            <p:sp>
              <p:nvSpPr>
                <p:cNvPr id="98" name="Rectangle 22"/>
                <p:cNvSpPr>
                  <a:spLocks noChangeArrowheads="1"/>
                </p:cNvSpPr>
                <p:nvPr/>
              </p:nvSpPr>
              <p:spPr bwMode="auto">
                <a:xfrm>
                  <a:off x="1590900" y="1869976"/>
                  <a:ext cx="1197197"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目地</a:t>
                  </a:r>
                  <a:r>
                    <a:rPr kumimoji="1" lang="zh-CN" altLang="en-US" sz="1200" b="1" dirty="0" smtClean="0">
                      <a:solidFill>
                        <a:schemeClr val="bg1"/>
                      </a:solidFill>
                      <a:latin typeface="微软雅黑" pitchFamily="34" charset="-122"/>
                      <a:ea typeface="微软雅黑" pitchFamily="34" charset="-122"/>
                    </a:rPr>
                    <a:t>地址  </a:t>
                  </a:r>
                  <a:endParaRPr kumimoji="1" lang="zh-CN" altLang="en-US" sz="1200" b="1" dirty="0">
                    <a:solidFill>
                      <a:schemeClr val="bg1"/>
                    </a:solidFill>
                    <a:latin typeface="微软雅黑" pitchFamily="34" charset="-122"/>
                    <a:ea typeface="微软雅黑" pitchFamily="34" charset="-122"/>
                  </a:endParaRPr>
                </a:p>
              </p:txBody>
            </p:sp>
            <p:sp>
              <p:nvSpPr>
                <p:cNvPr id="99" name="Rectangle 23"/>
                <p:cNvSpPr>
                  <a:spLocks noChangeArrowheads="1"/>
                </p:cNvSpPr>
                <p:nvPr/>
              </p:nvSpPr>
              <p:spPr bwMode="auto">
                <a:xfrm>
                  <a:off x="2788096" y="1869976"/>
                  <a:ext cx="1143000"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源地址</a:t>
                  </a:r>
                </a:p>
              </p:txBody>
            </p:sp>
            <p:sp>
              <p:nvSpPr>
                <p:cNvPr id="100" name="Rectangle 24"/>
                <p:cNvSpPr>
                  <a:spLocks noChangeArrowheads="1"/>
                </p:cNvSpPr>
                <p:nvPr/>
              </p:nvSpPr>
              <p:spPr bwMode="auto">
                <a:xfrm>
                  <a:off x="3931096" y="1869976"/>
                  <a:ext cx="1219200" cy="685800"/>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802.1Q</a:t>
                  </a:r>
                </a:p>
                <a:p>
                  <a:pPr algn="ctr"/>
                  <a:r>
                    <a:rPr lang="zh-CN" altLang="en-US" sz="1200" b="1" dirty="0" smtClean="0">
                      <a:latin typeface="微软雅黑" pitchFamily="34" charset="-122"/>
                      <a:ea typeface="微软雅黑" pitchFamily="34" charset="-122"/>
                    </a:rPr>
                    <a:t>标记</a:t>
                  </a:r>
                  <a:endParaRPr lang="en-US" altLang="zh-CN" sz="1200" b="1" dirty="0">
                    <a:latin typeface="微软雅黑" pitchFamily="34" charset="-122"/>
                    <a:ea typeface="微软雅黑" pitchFamily="34" charset="-122"/>
                  </a:endParaRPr>
                </a:p>
              </p:txBody>
            </p:sp>
            <p:sp>
              <p:nvSpPr>
                <p:cNvPr id="101" name="Rectangle 25"/>
                <p:cNvSpPr>
                  <a:spLocks noChangeArrowheads="1"/>
                </p:cNvSpPr>
                <p:nvPr/>
              </p:nvSpPr>
              <p:spPr bwMode="auto">
                <a:xfrm>
                  <a:off x="5150296" y="1869976"/>
                  <a:ext cx="1291208"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长度</a:t>
                  </a:r>
                  <a:r>
                    <a:rPr kumimoji="1" lang="en-US" altLang="zh-CN" sz="1200" b="1" dirty="0">
                      <a:solidFill>
                        <a:schemeClr val="bg1"/>
                      </a:solidFill>
                      <a:latin typeface="微软雅黑" pitchFamily="34" charset="-122"/>
                      <a:ea typeface="微软雅黑" pitchFamily="34" charset="-122"/>
                    </a:rPr>
                    <a:t>/</a:t>
                  </a:r>
                  <a:r>
                    <a:rPr kumimoji="1" lang="zh-CN" altLang="en-US" sz="1200" b="1" dirty="0">
                      <a:solidFill>
                        <a:schemeClr val="bg1"/>
                      </a:solidFill>
                      <a:latin typeface="微软雅黑" pitchFamily="34" charset="-122"/>
                      <a:ea typeface="微软雅黑" pitchFamily="34" charset="-122"/>
                    </a:rPr>
                    <a:t>类型</a:t>
                  </a:r>
                </a:p>
              </p:txBody>
            </p:sp>
            <p:sp>
              <p:nvSpPr>
                <p:cNvPr id="102" name="Rectangle 26"/>
                <p:cNvSpPr>
                  <a:spLocks noChangeArrowheads="1"/>
                </p:cNvSpPr>
                <p:nvPr/>
              </p:nvSpPr>
              <p:spPr bwMode="auto">
                <a:xfrm>
                  <a:off x="6441504" y="1869976"/>
                  <a:ext cx="1828800" cy="685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itchFamily="34" charset="-122"/>
                      <a:ea typeface="微软雅黑" pitchFamily="34" charset="-122"/>
                    </a:rPr>
                    <a:t>数      </a:t>
                  </a:r>
                  <a:r>
                    <a:rPr kumimoji="1" lang="zh-CN" altLang="en-US" sz="1200" b="1" dirty="0" smtClean="0">
                      <a:solidFill>
                        <a:schemeClr val="bg1"/>
                      </a:solidFill>
                      <a:latin typeface="微软雅黑" pitchFamily="34" charset="-122"/>
                      <a:ea typeface="微软雅黑" pitchFamily="34" charset="-122"/>
                    </a:rPr>
                    <a:t>据</a:t>
                  </a:r>
                  <a:endParaRPr kumimoji="1" lang="zh-CN" altLang="en-US" sz="1200" b="1" dirty="0">
                    <a:solidFill>
                      <a:schemeClr val="bg1"/>
                    </a:solidFill>
                    <a:latin typeface="微软雅黑" pitchFamily="34" charset="-122"/>
                    <a:ea typeface="微软雅黑" pitchFamily="34" charset="-122"/>
                  </a:endParaRPr>
                </a:p>
              </p:txBody>
            </p:sp>
            <p:sp>
              <p:nvSpPr>
                <p:cNvPr id="103" name="Rectangle 27"/>
                <p:cNvSpPr>
                  <a:spLocks noChangeArrowheads="1"/>
                </p:cNvSpPr>
                <p:nvPr/>
              </p:nvSpPr>
              <p:spPr bwMode="auto">
                <a:xfrm>
                  <a:off x="8270304" y="1869976"/>
                  <a:ext cx="1219200"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itchFamily="34" charset="-122"/>
                      <a:ea typeface="微软雅黑" pitchFamily="34" charset="-122"/>
                    </a:rPr>
                    <a:t>FCS</a:t>
                  </a:r>
                  <a:endParaRPr lang="en-US" altLang="zh-CN" sz="1200" b="1" dirty="0">
                    <a:solidFill>
                      <a:schemeClr val="bg1"/>
                    </a:solidFill>
                    <a:latin typeface="微软雅黑" pitchFamily="34" charset="-122"/>
                    <a:ea typeface="微软雅黑" pitchFamily="34" charset="-122"/>
                  </a:endParaRPr>
                </a:p>
              </p:txBody>
            </p:sp>
            <p:sp>
              <p:nvSpPr>
                <p:cNvPr id="104" name="Rectangle 33"/>
                <p:cNvSpPr>
                  <a:spLocks noChangeArrowheads="1"/>
                </p:cNvSpPr>
                <p:nvPr/>
              </p:nvSpPr>
              <p:spPr bwMode="auto">
                <a:xfrm>
                  <a:off x="2864768" y="2756326"/>
                  <a:ext cx="1034624" cy="4484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200" b="1" dirty="0">
                      <a:solidFill>
                        <a:srgbClr val="C00000"/>
                      </a:solidFill>
                      <a:latin typeface="微软雅黑" pitchFamily="34" charset="-122"/>
                      <a:ea typeface="微软雅黑" pitchFamily="34" charset="-122"/>
                    </a:rPr>
                    <a:t>2 </a:t>
                  </a:r>
                  <a:r>
                    <a:rPr kumimoji="1" lang="zh-CN" altLang="en-US" sz="1200" b="1" dirty="0" smtClean="0">
                      <a:solidFill>
                        <a:srgbClr val="C00000"/>
                      </a:solidFill>
                      <a:latin typeface="微软雅黑" pitchFamily="34" charset="-122"/>
                      <a:ea typeface="微软雅黑" pitchFamily="34" charset="-122"/>
                    </a:rPr>
                    <a:t>字节</a:t>
                  </a:r>
                  <a:endParaRPr kumimoji="1" lang="en-US" altLang="zh-CN" sz="1200" b="1" dirty="0">
                    <a:solidFill>
                      <a:srgbClr val="C00000"/>
                    </a:solidFill>
                    <a:latin typeface="微软雅黑" pitchFamily="34" charset="-122"/>
                    <a:ea typeface="微软雅黑" pitchFamily="34" charset="-122"/>
                  </a:endParaRPr>
                </a:p>
              </p:txBody>
            </p:sp>
            <p:sp>
              <p:nvSpPr>
                <p:cNvPr id="105" name="Rectangle 34"/>
                <p:cNvSpPr>
                  <a:spLocks noChangeArrowheads="1"/>
                </p:cNvSpPr>
                <p:nvPr/>
              </p:nvSpPr>
              <p:spPr bwMode="auto">
                <a:xfrm>
                  <a:off x="5743433" y="2756326"/>
                  <a:ext cx="1034624" cy="4484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200" b="1" dirty="0">
                      <a:solidFill>
                        <a:srgbClr val="C00000"/>
                      </a:solidFill>
                      <a:latin typeface="微软雅黑" pitchFamily="34" charset="-122"/>
                      <a:ea typeface="微软雅黑" pitchFamily="34" charset="-122"/>
                    </a:rPr>
                    <a:t>2 </a:t>
                  </a:r>
                  <a:r>
                    <a:rPr kumimoji="1" lang="zh-CN" altLang="en-US" sz="1200" b="1" dirty="0" smtClean="0">
                      <a:solidFill>
                        <a:srgbClr val="C00000"/>
                      </a:solidFill>
                      <a:latin typeface="微软雅黑" pitchFamily="34" charset="-122"/>
                      <a:ea typeface="微软雅黑" pitchFamily="34" charset="-122"/>
                    </a:rPr>
                    <a:t>字节</a:t>
                  </a:r>
                  <a:endParaRPr kumimoji="1" lang="en-US" altLang="zh-CN" sz="1200" b="1" dirty="0">
                    <a:solidFill>
                      <a:srgbClr val="C00000"/>
                    </a:solidFill>
                    <a:latin typeface="微软雅黑" pitchFamily="34" charset="-122"/>
                    <a:ea typeface="微软雅黑" pitchFamily="34" charset="-122"/>
                  </a:endParaRPr>
                </a:p>
              </p:txBody>
            </p:sp>
            <p:grpSp>
              <p:nvGrpSpPr>
                <p:cNvPr id="106" name="组合 105"/>
                <p:cNvGrpSpPr/>
                <p:nvPr/>
              </p:nvGrpSpPr>
              <p:grpSpPr>
                <a:xfrm>
                  <a:off x="1568896" y="3165376"/>
                  <a:ext cx="6296025" cy="1151075"/>
                  <a:chOff x="1568896" y="3165376"/>
                  <a:chExt cx="6296025" cy="1151075"/>
                </a:xfrm>
              </p:grpSpPr>
              <p:sp>
                <p:nvSpPr>
                  <p:cNvPr id="110" name="Rectangle 3"/>
                  <p:cNvSpPr>
                    <a:spLocks noChangeArrowheads="1"/>
                  </p:cNvSpPr>
                  <p:nvPr/>
                </p:nvSpPr>
                <p:spPr bwMode="auto">
                  <a:xfrm>
                    <a:off x="1568896" y="3165376"/>
                    <a:ext cx="6286500" cy="1066800"/>
                  </a:xfrm>
                  <a:prstGeom prst="rect">
                    <a:avLst/>
                  </a:prstGeom>
                  <a:solidFill>
                    <a:srgbClr val="99FFCC"/>
                  </a:solidFill>
                  <a:ln w="19050">
                    <a:solidFill>
                      <a:schemeClr val="tx1"/>
                    </a:solidFill>
                    <a:miter lim="800000"/>
                    <a:headEnd/>
                    <a:tailEnd/>
                  </a:ln>
                  <a:effectLst/>
                </p:spPr>
                <p:txBody>
                  <a:bodyPr wrap="none" anchor="ctr"/>
                  <a:lstStyle/>
                  <a:p>
                    <a:endParaRPr lang="zh-CN" altLang="en-US" sz="1200">
                      <a:latin typeface="微软雅黑" pitchFamily="34" charset="-122"/>
                      <a:ea typeface="微软雅黑" pitchFamily="34" charset="-122"/>
                    </a:endParaRPr>
                  </a:p>
                </p:txBody>
              </p:sp>
              <p:sp>
                <p:nvSpPr>
                  <p:cNvPr id="111" name="Line 12"/>
                  <p:cNvSpPr>
                    <a:spLocks noChangeShapeType="1"/>
                  </p:cNvSpPr>
                  <p:nvPr/>
                </p:nvSpPr>
                <p:spPr bwMode="auto">
                  <a:xfrm>
                    <a:off x="4816921" y="3165376"/>
                    <a:ext cx="0" cy="1066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2" name="Line 15"/>
                  <p:cNvSpPr>
                    <a:spLocks noChangeShapeType="1"/>
                  </p:cNvSpPr>
                  <p:nvPr/>
                </p:nvSpPr>
                <p:spPr bwMode="auto">
                  <a:xfrm>
                    <a:off x="1568896" y="3645024"/>
                    <a:ext cx="62960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3" name="Line 16"/>
                  <p:cNvSpPr>
                    <a:spLocks noChangeShapeType="1"/>
                  </p:cNvSpPr>
                  <p:nvPr/>
                </p:nvSpPr>
                <p:spPr bwMode="auto">
                  <a:xfrm flipH="1">
                    <a:off x="5534470" y="3645024"/>
                    <a:ext cx="3175"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4" name="Line 17"/>
                  <p:cNvSpPr>
                    <a:spLocks noChangeShapeType="1"/>
                  </p:cNvSpPr>
                  <p:nvPr/>
                </p:nvSpPr>
                <p:spPr bwMode="auto">
                  <a:xfrm>
                    <a:off x="5321746" y="3645024"/>
                    <a:ext cx="0"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5" name="Text Box 28"/>
                  <p:cNvSpPr txBox="1">
                    <a:spLocks noChangeArrowheads="1"/>
                  </p:cNvSpPr>
                  <p:nvPr/>
                </p:nvSpPr>
                <p:spPr bwMode="auto">
                  <a:xfrm>
                    <a:off x="2288703" y="3212976"/>
                    <a:ext cx="2292404"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200" b="1" dirty="0" smtClean="0">
                        <a:latin typeface="微软雅黑" pitchFamily="34" charset="-122"/>
                        <a:ea typeface="微软雅黑" pitchFamily="34" charset="-122"/>
                      </a:rPr>
                      <a:t>802.1Q </a:t>
                    </a:r>
                    <a:r>
                      <a:rPr lang="zh-CN" altLang="en-US" sz="1200" b="1" dirty="0" smtClean="0">
                        <a:latin typeface="微软雅黑" pitchFamily="34" charset="-122"/>
                        <a:ea typeface="微软雅黑" pitchFamily="34" charset="-122"/>
                      </a:rPr>
                      <a:t>标记类型</a:t>
                    </a:r>
                    <a:endParaRPr lang="en-US" altLang="zh-CN" sz="1200" b="1" dirty="0">
                      <a:latin typeface="微软雅黑" pitchFamily="34" charset="-122"/>
                      <a:ea typeface="微软雅黑" pitchFamily="34" charset="-122"/>
                    </a:endParaRPr>
                  </a:p>
                </p:txBody>
              </p:sp>
              <p:sp>
                <p:nvSpPr>
                  <p:cNvPr id="116" name="Text Box 29"/>
                  <p:cNvSpPr txBox="1">
                    <a:spLocks noChangeArrowheads="1"/>
                  </p:cNvSpPr>
                  <p:nvPr/>
                </p:nvSpPr>
                <p:spPr bwMode="auto">
                  <a:xfrm>
                    <a:off x="1590899" y="3645025"/>
                    <a:ext cx="3226022" cy="671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smtClean="0">
                        <a:latin typeface="微软雅黑" pitchFamily="34" charset="-122"/>
                        <a:ea typeface="微软雅黑" pitchFamily="34" charset="-122"/>
                      </a:rPr>
                      <a:t>0X8100</a:t>
                    </a:r>
                  </a:p>
                  <a:p>
                    <a:pPr algn="ctr"/>
                    <a:r>
                      <a:rPr kumimoji="1" lang="en-US" altLang="zh-CN" sz="900" b="1" dirty="0">
                        <a:latin typeface="微软雅黑" pitchFamily="34" charset="-122"/>
                        <a:ea typeface="微软雅黑" pitchFamily="34" charset="-122"/>
                      </a:rPr>
                      <a:t>(</a:t>
                    </a:r>
                    <a:r>
                      <a:rPr kumimoji="1" lang="en-US" altLang="zh-CN" sz="900" b="1" dirty="0" smtClean="0">
                        <a:latin typeface="微软雅黑" pitchFamily="34" charset="-122"/>
                        <a:ea typeface="微软雅黑" pitchFamily="34" charset="-122"/>
                      </a:rPr>
                      <a:t>1 </a:t>
                    </a:r>
                    <a:r>
                      <a:rPr kumimoji="1" lang="en-US" altLang="zh-CN" sz="900" b="1" dirty="0">
                        <a:latin typeface="微软雅黑" pitchFamily="34" charset="-122"/>
                        <a:ea typeface="微软雅黑" pitchFamily="34" charset="-122"/>
                      </a:rPr>
                      <a:t>0 0 0 0 0 0 1  0 0 0 0 0 0 0 </a:t>
                    </a:r>
                    <a:r>
                      <a:rPr kumimoji="1" lang="en-US" altLang="zh-CN" sz="900" b="1" dirty="0" smtClean="0">
                        <a:latin typeface="微软雅黑" pitchFamily="34" charset="-122"/>
                        <a:ea typeface="微软雅黑" pitchFamily="34" charset="-122"/>
                      </a:rPr>
                      <a:t>0)</a:t>
                    </a:r>
                    <a:endParaRPr lang="en-US" altLang="zh-CN" sz="900" b="1" dirty="0">
                      <a:latin typeface="微软雅黑" pitchFamily="34" charset="-122"/>
                      <a:ea typeface="微软雅黑" pitchFamily="34" charset="-122"/>
                    </a:endParaRPr>
                  </a:p>
                </p:txBody>
              </p:sp>
              <p:sp>
                <p:nvSpPr>
                  <p:cNvPr id="117" name="Text Box 30"/>
                  <p:cNvSpPr txBox="1">
                    <a:spLocks noChangeArrowheads="1"/>
                  </p:cNvSpPr>
                  <p:nvPr/>
                </p:nvSpPr>
                <p:spPr bwMode="auto">
                  <a:xfrm>
                    <a:off x="4707424" y="3717031"/>
                    <a:ext cx="718052" cy="447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200" b="1" dirty="0">
                        <a:latin typeface="微软雅黑" pitchFamily="34" charset="-122"/>
                        <a:ea typeface="微软雅黑" pitchFamily="34" charset="-122"/>
                      </a:rPr>
                      <a:t>PRI</a:t>
                    </a:r>
                  </a:p>
                </p:txBody>
              </p:sp>
              <p:sp>
                <p:nvSpPr>
                  <p:cNvPr id="118" name="Text Box 31"/>
                  <p:cNvSpPr txBox="1">
                    <a:spLocks noChangeArrowheads="1"/>
                  </p:cNvSpPr>
                  <p:nvPr/>
                </p:nvSpPr>
                <p:spPr bwMode="auto">
                  <a:xfrm>
                    <a:off x="5985755" y="3717031"/>
                    <a:ext cx="1367796"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200" b="1" dirty="0">
                        <a:latin typeface="微软雅黑" pitchFamily="34" charset="-122"/>
                        <a:ea typeface="微软雅黑" pitchFamily="34" charset="-122"/>
                      </a:rPr>
                      <a:t>VLAN ID</a:t>
                    </a:r>
                  </a:p>
                </p:txBody>
              </p:sp>
              <p:sp>
                <p:nvSpPr>
                  <p:cNvPr id="119" name="Text Box 35"/>
                  <p:cNvSpPr txBox="1">
                    <a:spLocks noChangeArrowheads="1"/>
                  </p:cNvSpPr>
                  <p:nvPr/>
                </p:nvSpPr>
                <p:spPr bwMode="auto">
                  <a:xfrm>
                    <a:off x="4921697" y="3212976"/>
                    <a:ext cx="2695600"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a:latin typeface="微软雅黑" pitchFamily="34" charset="-122"/>
                        <a:ea typeface="微软雅黑" pitchFamily="34" charset="-122"/>
                      </a:rPr>
                      <a:t>TCI (</a:t>
                    </a:r>
                    <a:r>
                      <a:rPr lang="zh-CN" altLang="en-US" sz="1200" b="1" dirty="0">
                        <a:latin typeface="微软雅黑" pitchFamily="34" charset="-122"/>
                        <a:ea typeface="微软雅黑" pitchFamily="34" charset="-122"/>
                      </a:rPr>
                      <a:t>标记控制信息</a:t>
                    </a:r>
                    <a:r>
                      <a:rPr lang="en-US" altLang="zh-CN" sz="1200" b="1" dirty="0">
                        <a:latin typeface="微软雅黑" pitchFamily="34" charset="-122"/>
                        <a:ea typeface="微软雅黑" pitchFamily="34" charset="-122"/>
                      </a:rPr>
                      <a:t>)</a:t>
                    </a:r>
                  </a:p>
                </p:txBody>
              </p:sp>
            </p:grpSp>
            <p:sp>
              <p:nvSpPr>
                <p:cNvPr id="107" name="Line 20"/>
                <p:cNvSpPr>
                  <a:spLocks noChangeShapeType="1"/>
                </p:cNvSpPr>
                <p:nvPr/>
              </p:nvSpPr>
              <p:spPr bwMode="auto">
                <a:xfrm flipV="1">
                  <a:off x="5118066" y="4084189"/>
                  <a:ext cx="318774" cy="747745"/>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08" name="Line 32"/>
                <p:cNvSpPr>
                  <a:spLocks noChangeShapeType="1"/>
                </p:cNvSpPr>
                <p:nvPr/>
              </p:nvSpPr>
              <p:spPr bwMode="auto">
                <a:xfrm flipH="1" flipV="1">
                  <a:off x="7308304" y="4015517"/>
                  <a:ext cx="381000" cy="533400"/>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09" name="Line 19"/>
                <p:cNvSpPr>
                  <a:spLocks noChangeShapeType="1"/>
                </p:cNvSpPr>
                <p:nvPr/>
              </p:nvSpPr>
              <p:spPr bwMode="auto">
                <a:xfrm flipV="1">
                  <a:off x="4540695" y="4077071"/>
                  <a:ext cx="439882" cy="533126"/>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grpSp>
          <p:grpSp>
            <p:nvGrpSpPr>
              <p:cNvPr id="83" name="组合 82"/>
              <p:cNvGrpSpPr/>
              <p:nvPr/>
            </p:nvGrpSpPr>
            <p:grpSpPr>
              <a:xfrm>
                <a:off x="1568624" y="1097692"/>
                <a:ext cx="7920880" cy="443473"/>
                <a:chOff x="1568624" y="1097692"/>
                <a:chExt cx="7920880" cy="443473"/>
              </a:xfrm>
            </p:grpSpPr>
            <p:cxnSp>
              <p:nvCxnSpPr>
                <p:cNvPr id="8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5" name="Rectangle 50"/>
                <p:cNvSpPr>
                  <a:spLocks noChangeArrowheads="1"/>
                </p:cNvSpPr>
                <p:nvPr/>
              </p:nvSpPr>
              <p:spPr bwMode="auto">
                <a:xfrm>
                  <a:off x="4625331" y="1097692"/>
                  <a:ext cx="1505012" cy="443473"/>
                </a:xfrm>
                <a:prstGeom prst="rect">
                  <a:avLst/>
                </a:prstGeom>
                <a:solidFill>
                  <a:srgbClr val="C3E3F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altLang="zh-CN" sz="1200" b="1" dirty="0">
                      <a:solidFill>
                        <a:srgbClr val="0000CC"/>
                      </a:solidFill>
                      <a:latin typeface="微软雅黑" pitchFamily="34" charset="-122"/>
                      <a:ea typeface="微软雅黑" pitchFamily="34" charset="-122"/>
                    </a:rPr>
                    <a:t>802.1Q </a:t>
                  </a:r>
                  <a:r>
                    <a:rPr lang="zh-CN" altLang="en-US" sz="1200" b="1" dirty="0">
                      <a:solidFill>
                        <a:srgbClr val="0000CC"/>
                      </a:solidFill>
                      <a:latin typeface="微软雅黑" pitchFamily="34" charset="-122"/>
                      <a:ea typeface="微软雅黑" pitchFamily="34" charset="-122"/>
                    </a:rPr>
                    <a:t>帧</a:t>
                  </a:r>
                </a:p>
              </p:txBody>
            </p:sp>
          </p:grpSp>
        </p:grpSp>
        <p:sp>
          <p:nvSpPr>
            <p:cNvPr id="120" name="矩形 119"/>
            <p:cNvSpPr/>
            <p:nvPr/>
          </p:nvSpPr>
          <p:spPr>
            <a:xfrm>
              <a:off x="7776862" y="2943466"/>
              <a:ext cx="3265119" cy="1392588"/>
            </a:xfrm>
            <a:prstGeom prst="rect">
              <a:avLst/>
            </a:prstGeom>
            <a:solidFill>
              <a:schemeClr val="bg1"/>
            </a:solidFill>
          </p:spPr>
          <p:txBody>
            <a:bodyPr wrap="square">
              <a:spAutoFit/>
            </a:bodyPr>
            <a:lstStyle/>
            <a:p>
              <a:pPr>
                <a:lnSpc>
                  <a:spcPts val="2000"/>
                </a:lnSpc>
              </a:pPr>
              <a:r>
                <a:rPr lang="zh-CN" altLang="zh-CN" sz="1200" b="1" dirty="0" smtClean="0">
                  <a:latin typeface="微软雅黑" pitchFamily="34" charset="-122"/>
                  <a:ea typeface="微软雅黑" pitchFamily="34" charset="-122"/>
                </a:rPr>
                <a:t>以太网</a:t>
              </a:r>
              <a:r>
                <a:rPr lang="en-US" altLang="zh-CN" sz="1200" b="1" dirty="0" smtClean="0">
                  <a:latin typeface="微软雅黑" pitchFamily="34" charset="-122"/>
                  <a:ea typeface="微软雅黑" pitchFamily="34" charset="-122"/>
                </a:rPr>
                <a:t> MAC </a:t>
              </a:r>
              <a:r>
                <a:rPr lang="zh-CN" altLang="en-US" sz="1200" b="1" dirty="0" smtClean="0">
                  <a:latin typeface="微软雅黑" pitchFamily="34" charset="-122"/>
                  <a:ea typeface="微软雅黑" pitchFamily="34" charset="-122"/>
                </a:rPr>
                <a:t>帧</a:t>
              </a:r>
              <a:r>
                <a:rPr lang="zh-CN" altLang="zh-CN" sz="1200" b="1" dirty="0" smtClean="0">
                  <a:latin typeface="微软雅黑" pitchFamily="34" charset="-122"/>
                  <a:ea typeface="微软雅黑" pitchFamily="34" charset="-122"/>
                </a:rPr>
                <a:t>的</a:t>
              </a:r>
              <a:r>
                <a:rPr lang="zh-CN" altLang="zh-CN" sz="1200" b="1" dirty="0">
                  <a:latin typeface="微软雅黑" pitchFamily="34" charset="-122"/>
                  <a:ea typeface="微软雅黑" pitchFamily="34" charset="-122"/>
                </a:rPr>
                <a:t>最大帧长从原来</a:t>
              </a:r>
              <a:r>
                <a:rPr lang="zh-CN" altLang="zh-CN" sz="1200" b="1" dirty="0" smtClean="0">
                  <a:latin typeface="微软雅黑" pitchFamily="34" charset="-122"/>
                  <a:ea typeface="微软雅黑" pitchFamily="34" charset="-122"/>
                </a:rPr>
                <a:t>的</a:t>
              </a:r>
              <a:r>
                <a:rPr lang="en-US" altLang="zh-CN" sz="1200" b="1" dirty="0" smtClean="0">
                  <a:latin typeface="微软雅黑" pitchFamily="34" charset="-122"/>
                  <a:ea typeface="微软雅黑" pitchFamily="34" charset="-122"/>
                </a:rPr>
                <a:t> 1518 </a:t>
              </a:r>
              <a:r>
                <a:rPr lang="zh-CN" altLang="zh-CN" sz="1200" b="1" dirty="0" smtClean="0">
                  <a:latin typeface="微软雅黑" pitchFamily="34" charset="-122"/>
                  <a:ea typeface="微软雅黑" pitchFamily="34" charset="-122"/>
                </a:rPr>
                <a:t>字节变为</a:t>
              </a:r>
              <a:r>
                <a:rPr lang="en-US" altLang="zh-CN" sz="1200" b="1" dirty="0" smtClean="0">
                  <a:latin typeface="微软雅黑" pitchFamily="34" charset="-122"/>
                  <a:ea typeface="微软雅黑" pitchFamily="34" charset="-122"/>
                </a:rPr>
                <a:t> 1522 </a:t>
              </a:r>
              <a:r>
                <a:rPr lang="zh-CN" altLang="zh-CN" sz="1200" b="1" dirty="0" smtClean="0">
                  <a:latin typeface="微软雅黑" pitchFamily="34" charset="-122"/>
                  <a:ea typeface="微软雅黑" pitchFamily="34" charset="-122"/>
                </a:rPr>
                <a:t>字节</a:t>
              </a:r>
              <a:r>
                <a:rPr lang="zh-CN" altLang="en-US" sz="1200" b="1" dirty="0" smtClean="0">
                  <a:latin typeface="微软雅黑" pitchFamily="34" charset="-122"/>
                  <a:ea typeface="微软雅黑" pitchFamily="34" charset="-122"/>
                </a:rPr>
                <a:t>。</a:t>
              </a:r>
              <a:endParaRPr lang="zh-CN" altLang="en-US" sz="1200" b="1" dirty="0">
                <a:latin typeface="微软雅黑" pitchFamily="34" charset="-122"/>
                <a:ea typeface="微软雅黑" pitchFamily="34" charset="-122"/>
              </a:endParaRPr>
            </a:p>
          </p:txBody>
        </p:sp>
      </p:grpSp>
      <p:sp>
        <p:nvSpPr>
          <p:cNvPr id="48" name="AutoShape 5"/>
          <p:cNvSpPr>
            <a:spLocks noChangeArrowheads="1"/>
          </p:cNvSpPr>
          <p:nvPr/>
        </p:nvSpPr>
        <p:spPr bwMode="auto">
          <a:xfrm>
            <a:off x="502919" y="6386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Rectangle 6"/>
          <p:cNvSpPr>
            <a:spLocks noChangeArrowheads="1"/>
          </p:cNvSpPr>
          <p:nvPr/>
        </p:nvSpPr>
        <p:spPr bwMode="auto">
          <a:xfrm>
            <a:off x="2679377" y="615526"/>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虚拟局域网使用的以太网帧格式</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78384044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27"/>
          <p:cNvSpPr>
            <a:spLocks noChangeArrowheads="1"/>
          </p:cNvSpPr>
          <p:nvPr/>
        </p:nvSpPr>
        <p:spPr bwMode="auto">
          <a:xfrm>
            <a:off x="639730" y="1304708"/>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42" name="Rectangle 29"/>
          <p:cNvSpPr>
            <a:spLocks noChangeArrowheads="1"/>
          </p:cNvSpPr>
          <p:nvPr/>
        </p:nvSpPr>
        <p:spPr bwMode="auto">
          <a:xfrm>
            <a:off x="648619" y="1399640"/>
            <a:ext cx="1627651"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3.5</a:t>
            </a:r>
          </a:p>
          <a:p>
            <a:pPr eaLnBrk="0" hangingPunct="0"/>
            <a:r>
              <a:rPr lang="zh-CN" altLang="en-US" sz="2000" b="1" dirty="0">
                <a:solidFill>
                  <a:schemeClr val="bg1"/>
                </a:solidFill>
                <a:latin typeface="微软雅黑" pitchFamily="34" charset="-122"/>
                <a:ea typeface="微软雅黑" pitchFamily="34" charset="-122"/>
              </a:rPr>
              <a:t>高速以太网</a:t>
            </a:r>
            <a:endParaRPr lang="zh-CN" altLang="fr-FR" sz="2000" b="1" dirty="0">
              <a:solidFill>
                <a:schemeClr val="bg1"/>
              </a:solidFill>
              <a:latin typeface="微软雅黑" pitchFamily="34" charset="-122"/>
              <a:ea typeface="微软雅黑" pitchFamily="34" charset="-122"/>
            </a:endParaRPr>
          </a:p>
        </p:txBody>
      </p:sp>
      <p:sp>
        <p:nvSpPr>
          <p:cNvPr id="2" name="矩形 1"/>
          <p:cNvSpPr/>
          <p:nvPr/>
        </p:nvSpPr>
        <p:spPr>
          <a:xfrm>
            <a:off x="4544552" y="1681969"/>
            <a:ext cx="1569660" cy="646331"/>
          </a:xfrm>
          <a:prstGeom prst="rect">
            <a:avLst/>
          </a:prstGeom>
        </p:spPr>
        <p:txBody>
          <a:bodyPr wrap="none">
            <a:spAutoFit/>
          </a:bodyPr>
          <a:lstStyle/>
          <a:p>
            <a:r>
              <a:rPr lang="zh-CN" altLang="en-US" sz="3600" b="1" dirty="0" smtClean="0">
                <a:solidFill>
                  <a:srgbClr val="0000FF"/>
                </a:solidFill>
                <a:latin typeface="微软雅黑" pitchFamily="34" charset="-122"/>
                <a:ea typeface="微软雅黑" pitchFamily="34" charset="-122"/>
              </a:rPr>
              <a:t>自学。</a:t>
            </a:r>
            <a:endParaRPr lang="zh-CN" altLang="en-US" sz="3600" dirty="0">
              <a:solidFill>
                <a:srgbClr val="0000FF"/>
              </a:solidFill>
            </a:endParaRPr>
          </a:p>
        </p:txBody>
      </p:sp>
    </p:spTree>
    <p:extLst>
      <p:ext uri="{BB962C8B-B14F-4D97-AF65-F5344CB8AC3E}">
        <p14:creationId xmlns:p14="http://schemas.microsoft.com/office/powerpoint/2010/main" val="70228041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zh-CN" altLang="en-US" dirty="0" smtClean="0"/>
              <a:t>作业</a:t>
            </a:r>
            <a:endParaRPr lang="zh-CN" altLang="en-US" dirty="0"/>
          </a:p>
        </p:txBody>
      </p:sp>
      <p:sp>
        <p:nvSpPr>
          <p:cNvPr id="63" name="内容占位符 1"/>
          <p:cNvSpPr txBox="1">
            <a:spLocks/>
          </p:cNvSpPr>
          <p:nvPr/>
        </p:nvSpPr>
        <p:spPr>
          <a:xfrm>
            <a:off x="466344" y="969626"/>
            <a:ext cx="8129016" cy="3858013"/>
          </a:xfrm>
          <a:prstGeom prst="rect">
            <a:avLst/>
          </a:prstGeom>
        </p:spPr>
        <p:txBody>
          <a:bodyPr/>
          <a:lst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altLang="zh-CN" dirty="0" smtClean="0">
                <a:latin typeface="微软雅黑" panose="020B0503020204020204" pitchFamily="34" charset="-122"/>
                <a:ea typeface="微软雅黑" panose="020B0503020204020204" pitchFamily="34" charset="-122"/>
              </a:rPr>
              <a:t>3-07,3-19,3-20,3-33</a:t>
            </a:r>
            <a:r>
              <a:rPr lang="zh-CN" altLang="en-US" dirty="0">
                <a:latin typeface="微软雅黑" panose="020B0503020204020204" pitchFamily="34" charset="-122"/>
                <a:ea typeface="微软雅黑" panose="020B0503020204020204" pitchFamily="34" charset="-122"/>
              </a:rPr>
              <a:t>（第</a:t>
            </a: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版和第</a:t>
            </a:r>
            <a:r>
              <a:rPr lang="en-US" altLang="zh-CN" dirty="0">
                <a:latin typeface="微软雅黑" panose="020B0503020204020204" pitchFamily="34" charset="-122"/>
                <a:ea typeface="微软雅黑" panose="020B0503020204020204" pitchFamily="34" charset="-122"/>
              </a:rPr>
              <a:t>8</a:t>
            </a:r>
            <a:r>
              <a:rPr lang="zh-CN" altLang="en-US">
                <a:latin typeface="微软雅黑" panose="020B0503020204020204" pitchFamily="34" charset="-122"/>
                <a:ea typeface="微软雅黑" panose="020B0503020204020204" pitchFamily="34" charset="-122"/>
              </a:rPr>
              <a:t>版相同）</a:t>
            </a:r>
            <a:endParaRPr lang="zh-CN" altLang="en-US">
              <a:solidFill>
                <a:srgbClr val="C00000"/>
              </a:solidFill>
              <a:latin typeface="微软雅黑" panose="020B0503020204020204" pitchFamily="34" charset="-122"/>
              <a:ea typeface="微软雅黑" panose="020B0503020204020204" pitchFamily="34" charset="-122"/>
            </a:endParaRPr>
          </a:p>
          <a:p>
            <a:pPr algn="just"/>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6447588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2629135" y="1363059"/>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3" name="Rectangle 10"/>
          <p:cNvSpPr>
            <a:spLocks noChangeArrowheads="1"/>
          </p:cNvSpPr>
          <p:nvPr/>
        </p:nvSpPr>
        <p:spPr bwMode="auto">
          <a:xfrm>
            <a:off x="2629135" y="1969484"/>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5" name="Line 16"/>
          <p:cNvSpPr>
            <a:spLocks noChangeShapeType="1"/>
          </p:cNvSpPr>
          <p:nvPr/>
        </p:nvSpPr>
        <p:spPr bwMode="auto">
          <a:xfrm>
            <a:off x="3637198" y="1291621"/>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8"/>
          <p:cNvSpPr>
            <a:spLocks noChangeArrowheads="1"/>
          </p:cNvSpPr>
          <p:nvPr/>
        </p:nvSpPr>
        <p:spPr bwMode="auto">
          <a:xfrm>
            <a:off x="2700573" y="1109059"/>
            <a:ext cx="563062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3.1.1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数据链路</a:t>
            </a:r>
            <a:r>
              <a:rPr lang="zh-CN" altLang="en-US" sz="2000" b="1" dirty="0">
                <a:solidFill>
                  <a:schemeClr val="bg1"/>
                </a:solidFill>
                <a:latin typeface="微软雅黑" pitchFamily="34" charset="-122"/>
                <a:ea typeface="微软雅黑" pitchFamily="34" charset="-122"/>
              </a:rPr>
              <a:t>和帧</a:t>
            </a:r>
          </a:p>
          <a:p>
            <a:pPr eaLnBrk="0" hangingPunct="0">
              <a:lnSpc>
                <a:spcPct val="200000"/>
              </a:lnSpc>
            </a:pPr>
            <a:r>
              <a:rPr lang="en-US" altLang="zh-CN" sz="2000" b="1" dirty="0">
                <a:solidFill>
                  <a:schemeClr val="bg1"/>
                </a:solidFill>
                <a:latin typeface="微软雅黑" pitchFamily="34" charset="-122"/>
                <a:ea typeface="微软雅黑" pitchFamily="34" charset="-122"/>
              </a:rPr>
              <a:t>3.1.2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三</a:t>
            </a:r>
            <a:r>
              <a:rPr lang="zh-CN" altLang="en-US" sz="2000" b="1" dirty="0">
                <a:solidFill>
                  <a:schemeClr val="bg1"/>
                </a:solidFill>
                <a:latin typeface="微软雅黑" pitchFamily="34" charset="-122"/>
                <a:ea typeface="微软雅黑" pitchFamily="34" charset="-122"/>
              </a:rPr>
              <a:t>个基本问题</a:t>
            </a:r>
          </a:p>
        </p:txBody>
      </p:sp>
      <p:sp>
        <p:nvSpPr>
          <p:cNvPr id="7" name="Rectangle 27"/>
          <p:cNvSpPr>
            <a:spLocks noChangeArrowheads="1"/>
          </p:cNvSpPr>
          <p:nvPr/>
        </p:nvSpPr>
        <p:spPr bwMode="auto">
          <a:xfrm>
            <a:off x="639730" y="1363059"/>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8" name="Rectangle 29"/>
          <p:cNvSpPr>
            <a:spLocks noChangeArrowheads="1"/>
          </p:cNvSpPr>
          <p:nvPr/>
        </p:nvSpPr>
        <p:spPr bwMode="auto">
          <a:xfrm>
            <a:off x="648619" y="1457991"/>
            <a:ext cx="1627651"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3.1</a:t>
            </a:r>
          </a:p>
          <a:p>
            <a:pPr eaLnBrk="0" hangingPunct="0"/>
            <a:r>
              <a:rPr lang="zh-CN" altLang="en-US" sz="2000" b="1" dirty="0">
                <a:solidFill>
                  <a:schemeClr val="bg1"/>
                </a:solidFill>
                <a:latin typeface="微软雅黑" pitchFamily="34" charset="-122"/>
                <a:ea typeface="微软雅黑" pitchFamily="34" charset="-122"/>
              </a:rPr>
              <a:t>使用点对点信道的数据链路层</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23546104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623028"/>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3093071" y="571613"/>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3.1.1  </a:t>
            </a:r>
            <a:r>
              <a:rPr lang="zh-CN" altLang="en-US" sz="2400" b="1" dirty="0">
                <a:solidFill>
                  <a:schemeClr val="bg1"/>
                </a:solidFill>
                <a:latin typeface="微软雅黑" pitchFamily="34" charset="-122"/>
                <a:ea typeface="微软雅黑" pitchFamily="34" charset="-122"/>
              </a:rPr>
              <a:t>数据链路和</a:t>
            </a:r>
            <a:r>
              <a:rPr lang="zh-CN" altLang="en-US" sz="2400" b="1" dirty="0" smtClean="0">
                <a:solidFill>
                  <a:schemeClr val="bg1"/>
                </a:solidFill>
                <a:latin typeface="微软雅黑" pitchFamily="34" charset="-122"/>
                <a:ea typeface="微软雅黑" pitchFamily="34" charset="-122"/>
              </a:rPr>
              <a:t>帧</a:t>
            </a:r>
            <a:endParaRPr lang="zh-CN" altLang="en-US" sz="2400" b="1" dirty="0">
              <a:solidFill>
                <a:schemeClr val="bg1"/>
              </a:solidFill>
              <a:latin typeface="微软雅黑" pitchFamily="34" charset="-122"/>
              <a:ea typeface="微软雅黑" pitchFamily="34" charset="-122"/>
            </a:endParaRPr>
          </a:p>
        </p:txBody>
      </p:sp>
      <p:sp>
        <p:nvSpPr>
          <p:cNvPr id="4" name="Rectangle 8"/>
          <p:cNvSpPr>
            <a:spLocks noChangeArrowheads="1"/>
          </p:cNvSpPr>
          <p:nvPr/>
        </p:nvSpPr>
        <p:spPr bwMode="auto">
          <a:xfrm>
            <a:off x="466345" y="999477"/>
            <a:ext cx="8129015"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链路 </a:t>
            </a:r>
            <a:r>
              <a:rPr lang="en-US" altLang="zh-CN" sz="2000" b="1" dirty="0">
                <a:solidFill>
                  <a:srgbClr val="C00000"/>
                </a:solidFill>
                <a:latin typeface="微软雅黑" pitchFamily="34" charset="-122"/>
                <a:ea typeface="微软雅黑" pitchFamily="34" charset="-122"/>
              </a:rPr>
              <a:t>(link) </a:t>
            </a:r>
            <a:r>
              <a:rPr lang="zh-CN" altLang="en-US" sz="2000" b="1" dirty="0" smtClean="0">
                <a:solidFill>
                  <a:srgbClr val="C00000"/>
                </a:solidFill>
                <a:latin typeface="微软雅黑" pitchFamily="34" charset="-122"/>
                <a:ea typeface="微软雅黑" pitchFamily="34" charset="-122"/>
              </a:rPr>
              <a:t>：</a:t>
            </a:r>
            <a:endParaRPr lang="en-US" altLang="zh-CN" sz="2000" b="1" dirty="0" smtClean="0">
              <a:solidFill>
                <a:srgbClr val="C00000"/>
              </a:solidFill>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一条无源的点到点的物理线路段，中间</a:t>
            </a:r>
            <a:r>
              <a:rPr lang="zh-CN" altLang="en-US" sz="2000" b="1" dirty="0" smtClean="0">
                <a:solidFill>
                  <a:srgbClr val="0000FF"/>
                </a:solidFill>
                <a:latin typeface="微软雅黑" pitchFamily="34" charset="-122"/>
                <a:ea typeface="微软雅黑" pitchFamily="34" charset="-122"/>
              </a:rPr>
              <a:t>没有</a:t>
            </a:r>
            <a:r>
              <a:rPr lang="zh-CN" altLang="en-US" sz="2000" b="1" dirty="0" smtClean="0">
                <a:latin typeface="微软雅黑" pitchFamily="34" charset="-122"/>
                <a:ea typeface="微软雅黑" pitchFamily="34" charset="-122"/>
              </a:rPr>
              <a:t>其他交换</a:t>
            </a:r>
            <a:r>
              <a:rPr lang="zh-CN" altLang="en-US" sz="2000" b="1" dirty="0">
                <a:latin typeface="微软雅黑" pitchFamily="34" charset="-122"/>
                <a:ea typeface="微软雅黑" pitchFamily="34" charset="-122"/>
              </a:rPr>
              <a:t>结点。</a:t>
            </a:r>
          </a:p>
          <a:p>
            <a:pPr marL="598488"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一条链路只是一条通路的一个组成部分</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smtClean="0">
                <a:latin typeface="微软雅黑" pitchFamily="34" charset="-122"/>
                <a:ea typeface="微软雅黑" pitchFamily="34" charset="-122"/>
              </a:rPr>
              <a:t>或</a:t>
            </a:r>
            <a:r>
              <a:rPr lang="zh-CN" altLang="en-US" sz="2000" b="1" dirty="0" smtClean="0">
                <a:solidFill>
                  <a:srgbClr val="0000FF"/>
                </a:solidFill>
                <a:latin typeface="微软雅黑" pitchFamily="34" charset="-122"/>
                <a:ea typeface="微软雅黑" pitchFamily="34" charset="-122"/>
              </a:rPr>
              <a:t>物理链路。</a:t>
            </a:r>
            <a:endParaRPr lang="en-US" altLang="zh-CN" sz="2000" b="1" dirty="0" smtClean="0">
              <a:solidFill>
                <a:srgbClr val="0000FF"/>
              </a:solidFill>
              <a:latin typeface="微软雅黑" pitchFamily="34" charset="-122"/>
              <a:ea typeface="微软雅黑" pitchFamily="34" charset="-122"/>
            </a:endParaRPr>
          </a:p>
          <a:p>
            <a:pPr marL="268288" indent="-268288">
              <a:lnSpc>
                <a:spcPts val="3000"/>
              </a:lnSpc>
              <a:buClr>
                <a:srgbClr val="0070C0"/>
              </a:buClr>
              <a:buSzPct val="75000"/>
              <a:buFont typeface="Wingdings" pitchFamily="2" charset="2"/>
              <a:buChar char="l"/>
            </a:pPr>
            <a:r>
              <a:rPr lang="zh-CN" altLang="en-US" sz="2000" b="1" dirty="0">
                <a:solidFill>
                  <a:srgbClr val="C00000"/>
                </a:solidFill>
                <a:latin typeface="微软雅黑" pitchFamily="34" charset="-122"/>
                <a:ea typeface="微软雅黑" pitchFamily="34" charset="-122"/>
              </a:rPr>
              <a:t>数据链路 </a:t>
            </a:r>
            <a:r>
              <a:rPr lang="en-US" altLang="zh-CN" sz="2000" b="1" dirty="0">
                <a:solidFill>
                  <a:srgbClr val="C00000"/>
                </a:solidFill>
                <a:latin typeface="微软雅黑" pitchFamily="34" charset="-122"/>
                <a:ea typeface="微软雅黑" pitchFamily="34" charset="-122"/>
              </a:rPr>
              <a:t>(data link)</a:t>
            </a:r>
            <a:r>
              <a:rPr lang="zh-CN" altLang="en-US" sz="2000" b="1" dirty="0">
                <a:solidFill>
                  <a:srgbClr val="C00000"/>
                </a:solidFill>
                <a:latin typeface="微软雅黑" pitchFamily="34" charset="-122"/>
                <a:ea typeface="微软雅黑" pitchFamily="34" charset="-122"/>
              </a:rPr>
              <a:t>：</a:t>
            </a:r>
            <a:endParaRPr lang="en-US" altLang="zh-CN" sz="2000" b="1" dirty="0">
              <a:solidFill>
                <a:srgbClr val="C00000"/>
              </a:solidFill>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把实现</a:t>
            </a:r>
            <a:r>
              <a:rPr lang="zh-CN" altLang="en-US" sz="2000" b="1" dirty="0" smtClean="0">
                <a:latin typeface="微软雅黑" pitchFamily="34" charset="-122"/>
                <a:ea typeface="微软雅黑" pitchFamily="34" charset="-122"/>
              </a:rPr>
              <a:t>控制数据传输的协议</a:t>
            </a:r>
            <a:r>
              <a:rPr lang="zh-CN" altLang="en-US" sz="2000" b="1" dirty="0">
                <a:latin typeface="微软雅黑" pitchFamily="34" charset="-122"/>
                <a:ea typeface="微软雅黑" pitchFamily="34" charset="-122"/>
              </a:rPr>
              <a:t>的硬件和软件加到链路</a:t>
            </a:r>
            <a:r>
              <a:rPr lang="zh-CN" altLang="en-US" sz="2000" b="1" dirty="0" smtClean="0">
                <a:latin typeface="微软雅黑" pitchFamily="34" charset="-122"/>
                <a:ea typeface="微软雅黑" pitchFamily="34" charset="-122"/>
              </a:rPr>
              <a:t>上：数据链路</a:t>
            </a:r>
            <a:r>
              <a:rPr lang="zh-CN" altLang="en-US" sz="2000" b="1" dirty="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smtClean="0">
                <a:latin typeface="微软雅黑" pitchFamily="34" charset="-122"/>
                <a:ea typeface="微软雅黑" pitchFamily="34" charset="-122"/>
              </a:rPr>
              <a:t>或</a:t>
            </a:r>
            <a:r>
              <a:rPr lang="zh-CN" altLang="en-US" sz="2000" b="1" dirty="0" smtClean="0">
                <a:solidFill>
                  <a:srgbClr val="0000FF"/>
                </a:solidFill>
                <a:latin typeface="微软雅黑" pitchFamily="34" charset="-122"/>
                <a:ea typeface="微软雅黑" pitchFamily="34" charset="-122"/>
              </a:rPr>
              <a:t>逻辑链路。</a:t>
            </a:r>
            <a:endParaRPr lang="zh-CN" altLang="en-US" sz="2000" b="1" dirty="0">
              <a:solidFill>
                <a:srgbClr val="0000FF"/>
              </a:solidFill>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smtClean="0">
                <a:latin typeface="微软雅黑" pitchFamily="34" charset="-122"/>
                <a:ea typeface="微软雅黑" pitchFamily="34" charset="-122"/>
              </a:rPr>
              <a:t>典型实现：</a:t>
            </a:r>
            <a:r>
              <a:rPr lang="zh-CN" altLang="en-US" sz="2000" b="1" dirty="0">
                <a:latin typeface="微软雅黑" pitchFamily="34" charset="-122"/>
                <a:ea typeface="微软雅黑" pitchFamily="34" charset="-122"/>
              </a:rPr>
              <a:t>适配器（即</a:t>
            </a:r>
            <a:r>
              <a:rPr lang="zh-CN" altLang="en-US" sz="2000" b="1" dirty="0" smtClean="0">
                <a:latin typeface="微软雅黑" pitchFamily="34" charset="-122"/>
                <a:ea typeface="微软雅黑" pitchFamily="34" charset="-122"/>
              </a:rPr>
              <a:t>网卡）。</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8725010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16547"/>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2407574" y="593457"/>
            <a:ext cx="43115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ea typeface="微软雅黑" pitchFamily="34" charset="-122"/>
              </a:rPr>
              <a:t>数据链路层协议数据单元：帧</a:t>
            </a:r>
            <a:r>
              <a:rPr lang="en-US" altLang="zh-CN" sz="2000" b="1" dirty="0" smtClean="0">
                <a:solidFill>
                  <a:schemeClr val="bg1"/>
                </a:solidFill>
                <a:ea typeface="微软雅黑" pitchFamily="34" charset="-122"/>
              </a:rPr>
              <a:t>(frame)</a:t>
            </a:r>
            <a:endParaRPr lang="zh-CN" altLang="en-US" sz="2000" b="1" dirty="0">
              <a:solidFill>
                <a:schemeClr val="bg1"/>
              </a:solidFill>
              <a:ea typeface="微软雅黑" pitchFamily="34" charset="-122"/>
            </a:endParaRPr>
          </a:p>
        </p:txBody>
      </p:sp>
      <p:sp>
        <p:nvSpPr>
          <p:cNvPr id="7" name="圆角矩形 6"/>
          <p:cNvSpPr/>
          <p:nvPr/>
        </p:nvSpPr>
        <p:spPr>
          <a:xfrm>
            <a:off x="466344" y="1064541"/>
            <a:ext cx="8129015" cy="31841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2643121" y="4242340"/>
            <a:ext cx="3861998" cy="369332"/>
          </a:xfrm>
          <a:prstGeom prst="rect">
            <a:avLst/>
          </a:prstGeom>
        </p:spPr>
        <p:txBody>
          <a:bodyPr wrap="square">
            <a:spAutoFit/>
          </a:bodyPr>
          <a:lstStyle/>
          <a:p>
            <a:pPr algn="ctr"/>
            <a:r>
              <a:rPr lang="zh-CN" altLang="en-US" b="1" dirty="0">
                <a:latin typeface="微软雅黑" pitchFamily="34" charset="-122"/>
                <a:ea typeface="微软雅黑" pitchFamily="34" charset="-122"/>
              </a:rPr>
              <a:t>使用点对点信道的数据链路层</a:t>
            </a:r>
          </a:p>
        </p:txBody>
      </p:sp>
      <p:grpSp>
        <p:nvGrpSpPr>
          <p:cNvPr id="132" name="组合 131"/>
          <p:cNvGrpSpPr/>
          <p:nvPr/>
        </p:nvGrpSpPr>
        <p:grpSpPr>
          <a:xfrm>
            <a:off x="1728464" y="3185056"/>
            <a:ext cx="5303095" cy="925407"/>
            <a:chOff x="301636" y="4509120"/>
            <a:chExt cx="9433361" cy="1646150"/>
          </a:xfrm>
        </p:grpSpPr>
        <p:sp>
          <p:nvSpPr>
            <p:cNvPr id="133" name="Freeform 19"/>
            <p:cNvSpPr>
              <a:spLocks/>
            </p:cNvSpPr>
            <p:nvPr/>
          </p:nvSpPr>
          <p:spPr bwMode="auto">
            <a:xfrm>
              <a:off x="3416482" y="5586241"/>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34" name="Rectangle 20"/>
            <p:cNvSpPr>
              <a:spLocks noChangeArrowheads="1"/>
            </p:cNvSpPr>
            <p:nvPr/>
          </p:nvSpPr>
          <p:spPr bwMode="auto">
            <a:xfrm>
              <a:off x="7556020" y="4971879"/>
              <a:ext cx="2178977" cy="758825"/>
            </a:xfrm>
            <a:prstGeom prst="rect">
              <a:avLst/>
            </a:prstGeom>
            <a:solidFill>
              <a:srgbClr val="0070C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35" name="Rectangle 47"/>
            <p:cNvSpPr>
              <a:spLocks noChangeArrowheads="1"/>
            </p:cNvSpPr>
            <p:nvPr/>
          </p:nvSpPr>
          <p:spPr bwMode="auto">
            <a:xfrm>
              <a:off x="301636" y="4948067"/>
              <a:ext cx="1077864" cy="76191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100" b="1" dirty="0">
                  <a:latin typeface="微软雅黑" pitchFamily="34" charset="-122"/>
                  <a:ea typeface="微软雅黑" pitchFamily="34" charset="-122"/>
                </a:rPr>
                <a:t>数据</a:t>
              </a:r>
            </a:p>
            <a:p>
              <a:pPr algn="ctr" defTabSz="762000" eaLnBrk="0" hangingPunct="0"/>
              <a:r>
                <a:rPr kumimoji="1" lang="zh-CN" altLang="en-US" sz="1100" b="1" dirty="0">
                  <a:latin typeface="微软雅黑" pitchFamily="34" charset="-122"/>
                  <a:ea typeface="微软雅黑" pitchFamily="34" charset="-122"/>
                </a:rPr>
                <a:t>链路层</a:t>
              </a:r>
            </a:p>
          </p:txBody>
        </p:sp>
        <p:sp>
          <p:nvSpPr>
            <p:cNvPr id="136" name="Rectangle 48"/>
            <p:cNvSpPr>
              <a:spLocks noChangeArrowheads="1"/>
            </p:cNvSpPr>
            <p:nvPr/>
          </p:nvSpPr>
          <p:spPr bwMode="auto">
            <a:xfrm>
              <a:off x="1344132" y="4971879"/>
              <a:ext cx="2178977" cy="758825"/>
            </a:xfrm>
            <a:prstGeom prst="rect">
              <a:avLst/>
            </a:prstGeom>
            <a:solidFill>
              <a:srgbClr val="00800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37" name="Rectangle 49"/>
            <p:cNvSpPr>
              <a:spLocks noChangeArrowheads="1"/>
            </p:cNvSpPr>
            <p:nvPr/>
          </p:nvSpPr>
          <p:spPr bwMode="auto">
            <a:xfrm>
              <a:off x="1928665" y="4509120"/>
              <a:ext cx="1160558"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A</a:t>
              </a:r>
            </a:p>
          </p:txBody>
        </p:sp>
        <p:sp>
          <p:nvSpPr>
            <p:cNvPr id="138" name="Rectangle 50"/>
            <p:cNvSpPr>
              <a:spLocks noChangeArrowheads="1"/>
            </p:cNvSpPr>
            <p:nvPr/>
          </p:nvSpPr>
          <p:spPr bwMode="auto">
            <a:xfrm>
              <a:off x="8121354" y="4509120"/>
              <a:ext cx="1143449"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B</a:t>
              </a:r>
            </a:p>
          </p:txBody>
        </p:sp>
        <p:grpSp>
          <p:nvGrpSpPr>
            <p:cNvPr id="139" name="Group 51"/>
            <p:cNvGrpSpPr>
              <a:grpSpLocks/>
            </p:cNvGrpSpPr>
            <p:nvPr/>
          </p:nvGrpSpPr>
          <p:grpSpPr bwMode="auto">
            <a:xfrm>
              <a:off x="2948698" y="5143335"/>
              <a:ext cx="1059392" cy="438150"/>
              <a:chOff x="1701" y="2652"/>
              <a:chExt cx="616" cy="276"/>
            </a:xfrm>
          </p:grpSpPr>
          <p:grpSp>
            <p:nvGrpSpPr>
              <p:cNvPr id="149" name="Group 52"/>
              <p:cNvGrpSpPr>
                <a:grpSpLocks/>
              </p:cNvGrpSpPr>
              <p:nvPr/>
            </p:nvGrpSpPr>
            <p:grpSpPr bwMode="auto">
              <a:xfrm>
                <a:off x="1701" y="2694"/>
                <a:ext cx="616" cy="192"/>
                <a:chOff x="1701" y="2694"/>
                <a:chExt cx="616" cy="192"/>
              </a:xfrm>
            </p:grpSpPr>
            <p:sp>
              <p:nvSpPr>
                <p:cNvPr id="151" name="AutoShape 53"/>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2" name="Rectangle 54"/>
                <p:cNvSpPr>
                  <a:spLocks noChangeArrowheads="1"/>
                </p:cNvSpPr>
                <p:nvPr/>
              </p:nvSpPr>
              <p:spPr bwMode="auto">
                <a:xfrm>
                  <a:off x="1701" y="2694"/>
                  <a:ext cx="408" cy="192"/>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grpSp>
          <p:sp>
            <p:nvSpPr>
              <p:cNvPr id="150" name="Text Box 55"/>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00" b="1" dirty="0">
                    <a:solidFill>
                      <a:srgbClr val="CC00CC"/>
                    </a:solidFill>
                    <a:latin typeface="微软雅黑" pitchFamily="34" charset="-122"/>
                    <a:ea typeface="微软雅黑" pitchFamily="34" charset="-122"/>
                  </a:rPr>
                  <a:t>帧</a:t>
                </a:r>
              </a:p>
            </p:txBody>
          </p:sp>
        </p:grpSp>
        <p:sp>
          <p:nvSpPr>
            <p:cNvPr id="140" name="Rectangle 57"/>
            <p:cNvSpPr>
              <a:spLocks noChangeArrowheads="1"/>
            </p:cNvSpPr>
            <p:nvPr/>
          </p:nvSpPr>
          <p:spPr bwMode="auto">
            <a:xfrm>
              <a:off x="3578899" y="5667096"/>
              <a:ext cx="390439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200" b="1" dirty="0">
                  <a:solidFill>
                    <a:srgbClr val="000099"/>
                  </a:solidFill>
                  <a:latin typeface="微软雅黑" pitchFamily="34" charset="-122"/>
                  <a:ea typeface="微软雅黑" pitchFamily="34" charset="-122"/>
                </a:rPr>
                <a:t>(b</a:t>
              </a:r>
              <a:r>
                <a:rPr kumimoji="1" lang="en-US" altLang="zh-CN" sz="1200" b="1" dirty="0" smtClean="0">
                  <a:solidFill>
                    <a:srgbClr val="000099"/>
                  </a:solidFill>
                  <a:latin typeface="微软雅黑" pitchFamily="34" charset="-122"/>
                  <a:ea typeface="微软雅黑" pitchFamily="34" charset="-122"/>
                </a:rPr>
                <a:t>) </a:t>
              </a:r>
              <a:r>
                <a:rPr kumimoji="1" lang="zh-CN" altLang="en-US" sz="1200" b="1" dirty="0" smtClean="0">
                  <a:solidFill>
                    <a:srgbClr val="000099"/>
                  </a:solidFill>
                  <a:latin typeface="微软雅黑" pitchFamily="34" charset="-122"/>
                  <a:ea typeface="微软雅黑" pitchFamily="34" charset="-122"/>
                </a:rPr>
                <a:t>只考虑数据链路层</a:t>
              </a:r>
              <a:endParaRPr kumimoji="1" lang="en-US" altLang="zh-CN" sz="1200" b="1" dirty="0">
                <a:solidFill>
                  <a:srgbClr val="000099"/>
                </a:solidFill>
                <a:latin typeface="微软雅黑" pitchFamily="34" charset="-122"/>
                <a:ea typeface="微软雅黑" pitchFamily="34" charset="-122"/>
              </a:endParaRPr>
            </a:p>
          </p:txBody>
        </p:sp>
        <p:sp>
          <p:nvSpPr>
            <p:cNvPr id="141" name="Rectangle 58"/>
            <p:cNvSpPr>
              <a:spLocks noChangeArrowheads="1"/>
            </p:cNvSpPr>
            <p:nvPr/>
          </p:nvSpPr>
          <p:spPr bwMode="auto">
            <a:xfrm>
              <a:off x="3572983" y="4832497"/>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发送</a:t>
              </a:r>
            </a:p>
          </p:txBody>
        </p:sp>
        <p:grpSp>
          <p:nvGrpSpPr>
            <p:cNvPr id="142" name="Group 59"/>
            <p:cNvGrpSpPr>
              <a:grpSpLocks/>
            </p:cNvGrpSpPr>
            <p:nvPr/>
          </p:nvGrpSpPr>
          <p:grpSpPr bwMode="auto">
            <a:xfrm>
              <a:off x="7115753" y="5143335"/>
              <a:ext cx="1059392" cy="438150"/>
              <a:chOff x="1701" y="2652"/>
              <a:chExt cx="616" cy="276"/>
            </a:xfrm>
          </p:grpSpPr>
          <p:grpSp>
            <p:nvGrpSpPr>
              <p:cNvPr id="145" name="Group 60"/>
              <p:cNvGrpSpPr>
                <a:grpSpLocks/>
              </p:cNvGrpSpPr>
              <p:nvPr/>
            </p:nvGrpSpPr>
            <p:grpSpPr bwMode="auto">
              <a:xfrm>
                <a:off x="1701" y="2694"/>
                <a:ext cx="616" cy="192"/>
                <a:chOff x="1701" y="2694"/>
                <a:chExt cx="616" cy="192"/>
              </a:xfrm>
            </p:grpSpPr>
            <p:sp>
              <p:nvSpPr>
                <p:cNvPr id="147" name="AutoShape 61"/>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48" name="Rectangle 62"/>
                <p:cNvSpPr>
                  <a:spLocks noChangeArrowheads="1"/>
                </p:cNvSpPr>
                <p:nvPr/>
              </p:nvSpPr>
              <p:spPr bwMode="auto">
                <a:xfrm>
                  <a:off x="1701" y="2694"/>
                  <a:ext cx="408" cy="192"/>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grpSp>
          <p:sp>
            <p:nvSpPr>
              <p:cNvPr id="146" name="Text Box 63"/>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00" b="1" dirty="0">
                    <a:solidFill>
                      <a:srgbClr val="CC00CC"/>
                    </a:solidFill>
                    <a:latin typeface="微软雅黑" pitchFamily="34" charset="-122"/>
                    <a:ea typeface="微软雅黑" pitchFamily="34" charset="-122"/>
                  </a:rPr>
                  <a:t>帧</a:t>
                </a:r>
              </a:p>
            </p:txBody>
          </p:sp>
        </p:grpSp>
        <p:sp>
          <p:nvSpPr>
            <p:cNvPr id="143" name="Rectangle 64"/>
            <p:cNvSpPr>
              <a:spLocks noChangeArrowheads="1"/>
            </p:cNvSpPr>
            <p:nvPr/>
          </p:nvSpPr>
          <p:spPr bwMode="auto">
            <a:xfrm>
              <a:off x="6756398" y="4797890"/>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接收</a:t>
              </a:r>
            </a:p>
          </p:txBody>
        </p:sp>
        <p:sp>
          <p:nvSpPr>
            <p:cNvPr id="144" name="Rectangle 65"/>
            <p:cNvSpPr>
              <a:spLocks noChangeArrowheads="1"/>
            </p:cNvSpPr>
            <p:nvPr/>
          </p:nvSpPr>
          <p:spPr bwMode="auto">
            <a:xfrm>
              <a:off x="5141008" y="5078099"/>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C00000"/>
                  </a:solidFill>
                  <a:latin typeface="微软雅黑" pitchFamily="34" charset="-122"/>
                  <a:ea typeface="微软雅黑" pitchFamily="34" charset="-122"/>
                </a:rPr>
                <a:t>链路</a:t>
              </a:r>
            </a:p>
          </p:txBody>
        </p:sp>
      </p:grpSp>
      <p:grpSp>
        <p:nvGrpSpPr>
          <p:cNvPr id="153" name="组合 152"/>
          <p:cNvGrpSpPr/>
          <p:nvPr/>
        </p:nvGrpSpPr>
        <p:grpSpPr>
          <a:xfrm>
            <a:off x="993305" y="1097960"/>
            <a:ext cx="6161831" cy="1943054"/>
            <a:chOff x="-601486" y="1052736"/>
            <a:chExt cx="10365718" cy="3268692"/>
          </a:xfrm>
        </p:grpSpPr>
        <p:sp>
          <p:nvSpPr>
            <p:cNvPr id="154" name="Rectangle 4"/>
            <p:cNvSpPr>
              <a:spLocks noChangeArrowheads="1"/>
            </p:cNvSpPr>
            <p:nvPr/>
          </p:nvSpPr>
          <p:spPr bwMode="auto">
            <a:xfrm>
              <a:off x="7411119" y="1498029"/>
              <a:ext cx="2353113" cy="1828800"/>
            </a:xfrm>
            <a:prstGeom prst="rect">
              <a:avLst/>
            </a:prstGeom>
            <a:solidFill>
              <a:srgbClr val="0070C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5" name="Rectangle 5"/>
            <p:cNvSpPr>
              <a:spLocks noChangeArrowheads="1"/>
            </p:cNvSpPr>
            <p:nvPr/>
          </p:nvSpPr>
          <p:spPr bwMode="auto">
            <a:xfrm>
              <a:off x="7426917" y="2107630"/>
              <a:ext cx="2325278" cy="609600"/>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6" name="Line 6"/>
            <p:cNvSpPr>
              <a:spLocks noChangeShapeType="1"/>
            </p:cNvSpPr>
            <p:nvPr/>
          </p:nvSpPr>
          <p:spPr bwMode="auto">
            <a:xfrm>
              <a:off x="7426917" y="2107630"/>
              <a:ext cx="23338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7" name="Rectangle 7"/>
            <p:cNvSpPr>
              <a:spLocks noChangeArrowheads="1"/>
            </p:cNvSpPr>
            <p:nvPr/>
          </p:nvSpPr>
          <p:spPr bwMode="auto">
            <a:xfrm>
              <a:off x="7917176" y="2260030"/>
              <a:ext cx="1506538" cy="304800"/>
            </a:xfrm>
            <a:prstGeom prst="rect">
              <a:avLst/>
            </a:prstGeom>
            <a:solidFill>
              <a:srgbClr val="0000FF"/>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58" name="Line 8"/>
            <p:cNvSpPr>
              <a:spLocks noChangeShapeType="1"/>
            </p:cNvSpPr>
            <p:nvPr/>
          </p:nvSpPr>
          <p:spPr bwMode="auto">
            <a:xfrm>
              <a:off x="7426917" y="2717230"/>
              <a:ext cx="23338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9" name="Rectangle 9"/>
            <p:cNvSpPr>
              <a:spLocks noChangeArrowheads="1"/>
            </p:cNvSpPr>
            <p:nvPr/>
          </p:nvSpPr>
          <p:spPr bwMode="auto">
            <a:xfrm>
              <a:off x="8128120" y="1650431"/>
              <a:ext cx="1073150" cy="304799"/>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r>
                <a:rPr kumimoji="1" lang="en-US" altLang="zh-CN" sz="900" b="1" dirty="0">
                  <a:latin typeface="微软雅黑" pitchFamily="34" charset="-122"/>
                  <a:ea typeface="微软雅黑" pitchFamily="34" charset="-122"/>
                </a:rPr>
                <a:t>IP </a:t>
              </a:r>
              <a:r>
                <a:rPr kumimoji="1" lang="zh-CN" altLang="en-US" sz="900" b="1" dirty="0">
                  <a:latin typeface="微软雅黑" pitchFamily="34" charset="-122"/>
                  <a:ea typeface="微软雅黑" pitchFamily="34" charset="-122"/>
                </a:rPr>
                <a:t>数据报</a:t>
              </a:r>
            </a:p>
          </p:txBody>
        </p:sp>
        <p:sp>
          <p:nvSpPr>
            <p:cNvPr id="160"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61" name="Rectangle 11"/>
            <p:cNvSpPr>
              <a:spLocks noChangeArrowheads="1"/>
            </p:cNvSpPr>
            <p:nvPr/>
          </p:nvSpPr>
          <p:spPr bwMode="auto">
            <a:xfrm>
              <a:off x="7808778" y="2871419"/>
              <a:ext cx="1742034" cy="349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900" b="1" dirty="0">
                  <a:latin typeface="微软雅黑" pitchFamily="34" charset="-122"/>
                  <a:ea typeface="微软雅黑" pitchFamily="34" charset="-122"/>
                </a:rPr>
                <a:t>1010…  …0110</a:t>
              </a:r>
            </a:p>
          </p:txBody>
        </p:sp>
        <p:sp>
          <p:nvSpPr>
            <p:cNvPr id="162" name="AutoShape 12"/>
            <p:cNvSpPr>
              <a:spLocks noChangeArrowheads="1"/>
            </p:cNvSpPr>
            <p:nvPr/>
          </p:nvSpPr>
          <p:spPr bwMode="auto">
            <a:xfrm flipV="1">
              <a:off x="8529422" y="2612455"/>
              <a:ext cx="330200" cy="334962"/>
            </a:xfrm>
            <a:prstGeom prst="downArrow">
              <a:avLst>
                <a:gd name="adj1" fmla="val 50000"/>
                <a:gd name="adj2" fmla="val 43231"/>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163" name="Rectangle 13"/>
            <p:cNvSpPr>
              <a:spLocks noChangeArrowheads="1"/>
            </p:cNvSpPr>
            <p:nvPr/>
          </p:nvSpPr>
          <p:spPr bwMode="auto">
            <a:xfrm>
              <a:off x="8132149" y="2280465"/>
              <a:ext cx="1073150" cy="280987"/>
            </a:xfrm>
            <a:prstGeom prst="rect">
              <a:avLst/>
            </a:prstGeom>
            <a:solidFill>
              <a:srgbClr val="00B05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64" name="AutoShape 14"/>
            <p:cNvSpPr>
              <a:spLocks noChangeArrowheads="1"/>
            </p:cNvSpPr>
            <p:nvPr/>
          </p:nvSpPr>
          <p:spPr bwMode="auto">
            <a:xfrm flipV="1">
              <a:off x="8128710" y="1901255"/>
              <a:ext cx="1073150" cy="369887"/>
            </a:xfrm>
            <a:prstGeom prst="downArrow">
              <a:avLst>
                <a:gd name="adj1" fmla="val 65389"/>
                <a:gd name="adj2" fmla="val 39394"/>
              </a:avLst>
            </a:prstGeom>
            <a:solidFill>
              <a:srgbClr val="FFFF00"/>
            </a:solidFill>
            <a:ln w="12700">
              <a:solidFill>
                <a:schemeClr val="tx1"/>
              </a:solidFill>
              <a:miter lim="800000"/>
              <a:headEnd/>
              <a:tailEnd/>
            </a:ln>
            <a:effec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165" name="Text Box 15"/>
            <p:cNvSpPr txBox="1">
              <a:spLocks noChangeArrowheads="1"/>
            </p:cNvSpPr>
            <p:nvPr/>
          </p:nvSpPr>
          <p:spPr bwMode="auto">
            <a:xfrm>
              <a:off x="7387220" y="2170355"/>
              <a:ext cx="569531" cy="46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200" b="1" dirty="0">
                  <a:solidFill>
                    <a:srgbClr val="CC00CC"/>
                  </a:solidFill>
                  <a:latin typeface="微软雅黑" pitchFamily="34" charset="-122"/>
                  <a:ea typeface="微软雅黑" pitchFamily="34" charset="-122"/>
                </a:rPr>
                <a:t>帧</a:t>
              </a:r>
            </a:p>
          </p:txBody>
        </p:sp>
        <p:sp>
          <p:nvSpPr>
            <p:cNvPr id="166" name="Rectangle 16"/>
            <p:cNvSpPr>
              <a:spLocks noChangeArrowheads="1"/>
            </p:cNvSpPr>
            <p:nvPr/>
          </p:nvSpPr>
          <p:spPr bwMode="auto">
            <a:xfrm>
              <a:off x="8309581" y="1905171"/>
              <a:ext cx="695736" cy="384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latin typeface="微软雅黑" pitchFamily="34" charset="-122"/>
                  <a:ea typeface="微软雅黑" pitchFamily="34" charset="-122"/>
                </a:rPr>
                <a:t>取出</a:t>
              </a:r>
            </a:p>
          </p:txBody>
        </p:sp>
        <p:sp>
          <p:nvSpPr>
            <p:cNvPr id="167" name="Line 17"/>
            <p:cNvSpPr>
              <a:spLocks noChangeShapeType="1"/>
            </p:cNvSpPr>
            <p:nvPr/>
          </p:nvSpPr>
          <p:spPr bwMode="auto">
            <a:xfrm>
              <a:off x="8126990" y="2264792"/>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68" name="Line 18"/>
            <p:cNvSpPr>
              <a:spLocks noChangeShapeType="1"/>
            </p:cNvSpPr>
            <p:nvPr/>
          </p:nvSpPr>
          <p:spPr bwMode="auto">
            <a:xfrm>
              <a:off x="9200140" y="2266380"/>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69" name="Freeform 21"/>
            <p:cNvSpPr>
              <a:spLocks/>
            </p:cNvSpPr>
            <p:nvPr/>
          </p:nvSpPr>
          <p:spPr bwMode="auto">
            <a:xfrm>
              <a:off x="2417281"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0" name="Rectangle 22"/>
            <p:cNvSpPr>
              <a:spLocks noChangeArrowheads="1"/>
            </p:cNvSpPr>
            <p:nvPr/>
          </p:nvSpPr>
          <p:spPr bwMode="auto">
            <a:xfrm>
              <a:off x="-601486" y="2169677"/>
              <a:ext cx="1674606" cy="435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100" b="1" dirty="0" smtClean="0">
                  <a:latin typeface="微软雅黑" pitchFamily="34" charset="-122"/>
                  <a:ea typeface="微软雅黑" pitchFamily="34" charset="-122"/>
                </a:rPr>
                <a:t>数据链路层</a:t>
              </a:r>
              <a:endParaRPr kumimoji="1" lang="zh-CN" altLang="en-US" sz="1100" b="1" dirty="0">
                <a:latin typeface="微软雅黑" pitchFamily="34" charset="-122"/>
                <a:ea typeface="微软雅黑" pitchFamily="34" charset="-122"/>
              </a:endParaRPr>
            </a:p>
          </p:txBody>
        </p:sp>
        <p:sp>
          <p:nvSpPr>
            <p:cNvPr id="171" name="Rectangle 23"/>
            <p:cNvSpPr>
              <a:spLocks noChangeArrowheads="1"/>
            </p:cNvSpPr>
            <p:nvPr/>
          </p:nvSpPr>
          <p:spPr bwMode="auto">
            <a:xfrm>
              <a:off x="53786" y="1634555"/>
              <a:ext cx="1019334" cy="39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lnSpc>
                  <a:spcPct val="85000"/>
                </a:lnSpc>
              </a:pPr>
              <a:r>
                <a:rPr kumimoji="1" lang="zh-CN" altLang="en-US" sz="1100" b="1" dirty="0">
                  <a:latin typeface="微软雅黑" pitchFamily="34" charset="-122"/>
                  <a:ea typeface="微软雅黑" pitchFamily="34" charset="-122"/>
                </a:rPr>
                <a:t>网络层</a:t>
              </a:r>
            </a:p>
          </p:txBody>
        </p:sp>
        <p:sp>
          <p:nvSpPr>
            <p:cNvPr id="172" name="Rectangle 24"/>
            <p:cNvSpPr>
              <a:spLocks noChangeArrowheads="1"/>
            </p:cNvSpPr>
            <p:nvPr/>
          </p:nvSpPr>
          <p:spPr bwMode="auto">
            <a:xfrm>
              <a:off x="5141432" y="3299135"/>
              <a:ext cx="8251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smtClean="0">
                  <a:solidFill>
                    <a:srgbClr val="C00000"/>
                  </a:solidFill>
                  <a:latin typeface="微软雅黑" pitchFamily="34" charset="-122"/>
                  <a:ea typeface="微软雅黑" pitchFamily="34" charset="-122"/>
                </a:rPr>
                <a:t>链路</a:t>
              </a:r>
              <a:endParaRPr kumimoji="1" lang="zh-CN" altLang="en-US" sz="1200" b="1" dirty="0">
                <a:solidFill>
                  <a:srgbClr val="C00000"/>
                </a:solidFill>
                <a:latin typeface="微软雅黑" pitchFamily="34" charset="-122"/>
                <a:ea typeface="微软雅黑" pitchFamily="34" charset="-122"/>
              </a:endParaRPr>
            </a:p>
          </p:txBody>
        </p:sp>
        <p:sp>
          <p:nvSpPr>
            <p:cNvPr id="173" name="Rectangle 25"/>
            <p:cNvSpPr>
              <a:spLocks noChangeArrowheads="1"/>
            </p:cNvSpPr>
            <p:nvPr/>
          </p:nvSpPr>
          <p:spPr bwMode="auto">
            <a:xfrm>
              <a:off x="1928666" y="1052736"/>
              <a:ext cx="10975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A</a:t>
              </a:r>
            </a:p>
          </p:txBody>
        </p:sp>
        <p:sp>
          <p:nvSpPr>
            <p:cNvPr id="174" name="Rectangle 26"/>
            <p:cNvSpPr>
              <a:spLocks noChangeArrowheads="1"/>
            </p:cNvSpPr>
            <p:nvPr/>
          </p:nvSpPr>
          <p:spPr bwMode="auto">
            <a:xfrm>
              <a:off x="8121353" y="1052736"/>
              <a:ext cx="10813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B</a:t>
              </a:r>
            </a:p>
          </p:txBody>
        </p:sp>
        <p:sp>
          <p:nvSpPr>
            <p:cNvPr id="175" name="Rectangle 27"/>
            <p:cNvSpPr>
              <a:spLocks noChangeArrowheads="1"/>
            </p:cNvSpPr>
            <p:nvPr/>
          </p:nvSpPr>
          <p:spPr bwMode="auto">
            <a:xfrm>
              <a:off x="53786" y="2853755"/>
              <a:ext cx="1019334" cy="39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lnSpc>
                  <a:spcPct val="85000"/>
                </a:lnSpc>
              </a:pPr>
              <a:r>
                <a:rPr kumimoji="1" lang="zh-CN" altLang="en-US" sz="1100" b="1" dirty="0">
                  <a:latin typeface="微软雅黑" pitchFamily="34" charset="-122"/>
                  <a:ea typeface="微软雅黑" pitchFamily="34" charset="-122"/>
                </a:rPr>
                <a:t>物理层</a:t>
              </a:r>
            </a:p>
          </p:txBody>
        </p:sp>
        <p:sp>
          <p:nvSpPr>
            <p:cNvPr id="176" name="Rectangle 28"/>
            <p:cNvSpPr>
              <a:spLocks noChangeArrowheads="1"/>
            </p:cNvSpPr>
            <p:nvPr/>
          </p:nvSpPr>
          <p:spPr bwMode="auto">
            <a:xfrm>
              <a:off x="24998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7" name="Rectangle 29"/>
            <p:cNvSpPr>
              <a:spLocks noChangeArrowheads="1"/>
            </p:cNvSpPr>
            <p:nvPr/>
          </p:nvSpPr>
          <p:spPr bwMode="auto">
            <a:xfrm>
              <a:off x="26649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8" name="Rectangle 30"/>
            <p:cNvSpPr>
              <a:spLocks noChangeArrowheads="1"/>
            </p:cNvSpPr>
            <p:nvPr/>
          </p:nvSpPr>
          <p:spPr bwMode="auto">
            <a:xfrm>
              <a:off x="41508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9" name="Rectangle 31"/>
            <p:cNvSpPr>
              <a:spLocks noChangeArrowheads="1"/>
            </p:cNvSpPr>
            <p:nvPr/>
          </p:nvSpPr>
          <p:spPr bwMode="auto">
            <a:xfrm>
              <a:off x="43159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0" name="Rectangle 32"/>
            <p:cNvSpPr>
              <a:spLocks noChangeArrowheads="1"/>
            </p:cNvSpPr>
            <p:nvPr/>
          </p:nvSpPr>
          <p:spPr bwMode="auto">
            <a:xfrm>
              <a:off x="62145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1" name="Rectangle 33"/>
            <p:cNvSpPr>
              <a:spLocks noChangeArrowheads="1"/>
            </p:cNvSpPr>
            <p:nvPr/>
          </p:nvSpPr>
          <p:spPr bwMode="auto">
            <a:xfrm>
              <a:off x="63796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2" name="Rectangle 34"/>
            <p:cNvSpPr>
              <a:spLocks noChangeArrowheads="1"/>
            </p:cNvSpPr>
            <p:nvPr/>
          </p:nvSpPr>
          <p:spPr bwMode="auto">
            <a:xfrm>
              <a:off x="80306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3" name="Rectangle 35"/>
            <p:cNvSpPr>
              <a:spLocks noChangeArrowheads="1"/>
            </p:cNvSpPr>
            <p:nvPr/>
          </p:nvSpPr>
          <p:spPr bwMode="auto">
            <a:xfrm>
              <a:off x="81957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4" name="Rectangle 36"/>
            <p:cNvSpPr>
              <a:spLocks noChangeArrowheads="1"/>
            </p:cNvSpPr>
            <p:nvPr/>
          </p:nvSpPr>
          <p:spPr bwMode="auto">
            <a:xfrm>
              <a:off x="83608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5" name="Rectangle 37"/>
            <p:cNvSpPr>
              <a:spLocks noChangeArrowheads="1"/>
            </p:cNvSpPr>
            <p:nvPr/>
          </p:nvSpPr>
          <p:spPr bwMode="auto">
            <a:xfrm>
              <a:off x="85259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6" name="Line 38"/>
            <p:cNvSpPr>
              <a:spLocks noChangeShapeType="1"/>
            </p:cNvSpPr>
            <p:nvPr/>
          </p:nvSpPr>
          <p:spPr bwMode="auto">
            <a:xfrm>
              <a:off x="4481032" y="3615755"/>
              <a:ext cx="3302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87" name="Line 39"/>
            <p:cNvSpPr>
              <a:spLocks noChangeShapeType="1"/>
            </p:cNvSpPr>
            <p:nvPr/>
          </p:nvSpPr>
          <p:spPr bwMode="auto">
            <a:xfrm rot="5400000">
              <a:off x="2388707" y="33490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88" name="Line 40"/>
            <p:cNvSpPr>
              <a:spLocks noChangeShapeType="1"/>
            </p:cNvSpPr>
            <p:nvPr/>
          </p:nvSpPr>
          <p:spPr bwMode="auto">
            <a:xfrm rot="16200000" flipV="1">
              <a:off x="8414857" y="33871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nvGrpSpPr>
            <p:cNvPr id="189" name="Group 41"/>
            <p:cNvGrpSpPr>
              <a:grpSpLocks/>
            </p:cNvGrpSpPr>
            <p:nvPr/>
          </p:nvGrpSpPr>
          <p:grpSpPr bwMode="auto">
            <a:xfrm>
              <a:off x="2830032" y="3539555"/>
              <a:ext cx="1155700" cy="152400"/>
              <a:chOff x="1344" y="912"/>
              <a:chExt cx="672" cy="96"/>
            </a:xfrm>
            <a:solidFill>
              <a:srgbClr val="FFC000"/>
            </a:solidFill>
          </p:grpSpPr>
          <p:sp>
            <p:nvSpPr>
              <p:cNvPr id="209"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10" name="Freeform 43"/>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grpSp>
          <p:nvGrpSpPr>
            <p:cNvPr id="190" name="Group 44"/>
            <p:cNvGrpSpPr>
              <a:grpSpLocks/>
            </p:cNvGrpSpPr>
            <p:nvPr/>
          </p:nvGrpSpPr>
          <p:grpSpPr bwMode="auto">
            <a:xfrm>
              <a:off x="6627332" y="3539555"/>
              <a:ext cx="1155700" cy="157162"/>
              <a:chOff x="4080" y="3676"/>
              <a:chExt cx="672" cy="99"/>
            </a:xfrm>
            <a:solidFill>
              <a:srgbClr val="FFC000"/>
            </a:solidFill>
          </p:grpSpPr>
          <p:sp>
            <p:nvSpPr>
              <p:cNvPr id="20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08" name="Freeform 46"/>
              <p:cNvSpPr>
                <a:spLocks/>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sp>
          <p:nvSpPr>
            <p:cNvPr id="191" name="Rectangle 56"/>
            <p:cNvSpPr>
              <a:spLocks noChangeArrowheads="1"/>
            </p:cNvSpPr>
            <p:nvPr/>
          </p:nvSpPr>
          <p:spPr bwMode="auto">
            <a:xfrm>
              <a:off x="3743124" y="3833254"/>
              <a:ext cx="3595018"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200" b="1" dirty="0">
                  <a:solidFill>
                    <a:srgbClr val="000099"/>
                  </a:solidFill>
                  <a:latin typeface="微软雅黑" pitchFamily="34" charset="-122"/>
                  <a:ea typeface="微软雅黑" pitchFamily="34" charset="-122"/>
                </a:rPr>
                <a:t>(a</a:t>
              </a:r>
              <a:r>
                <a:rPr kumimoji="1" lang="en-US" altLang="zh-CN" sz="1200" b="1" dirty="0" smtClean="0">
                  <a:solidFill>
                    <a:srgbClr val="000099"/>
                  </a:solidFill>
                  <a:latin typeface="微软雅黑" pitchFamily="34" charset="-122"/>
                  <a:ea typeface="微软雅黑" pitchFamily="34" charset="-122"/>
                </a:rPr>
                <a:t>) </a:t>
              </a:r>
              <a:r>
                <a:rPr kumimoji="1" lang="zh-CN" altLang="en-US" sz="1200" b="1" dirty="0" smtClean="0">
                  <a:solidFill>
                    <a:srgbClr val="000099"/>
                  </a:solidFill>
                  <a:latin typeface="微软雅黑" pitchFamily="34" charset="-122"/>
                  <a:ea typeface="微软雅黑" pitchFamily="34" charset="-122"/>
                </a:rPr>
                <a:t>三层的简化模型</a:t>
              </a:r>
              <a:endParaRPr kumimoji="1" lang="en-US" altLang="zh-CN" sz="1200" b="1" dirty="0">
                <a:solidFill>
                  <a:srgbClr val="000099"/>
                </a:solidFill>
                <a:latin typeface="微软雅黑" pitchFamily="34" charset="-122"/>
                <a:ea typeface="微软雅黑" pitchFamily="34" charset="-122"/>
              </a:endParaRPr>
            </a:p>
          </p:txBody>
        </p:sp>
        <p:sp>
          <p:nvSpPr>
            <p:cNvPr id="192" name="Rectangle 67"/>
            <p:cNvSpPr>
              <a:spLocks noChangeArrowheads="1"/>
            </p:cNvSpPr>
            <p:nvPr/>
          </p:nvSpPr>
          <p:spPr bwMode="auto">
            <a:xfrm>
              <a:off x="1054950" y="1482156"/>
              <a:ext cx="2468160" cy="1828800"/>
            </a:xfrm>
            <a:prstGeom prst="rect">
              <a:avLst/>
            </a:prstGeom>
            <a:solidFill>
              <a:srgbClr val="00800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3" name="Rectangle 68"/>
            <p:cNvSpPr>
              <a:spLocks noChangeArrowheads="1"/>
            </p:cNvSpPr>
            <p:nvPr/>
          </p:nvSpPr>
          <p:spPr bwMode="auto">
            <a:xfrm>
              <a:off x="1054952" y="2091756"/>
              <a:ext cx="2456121" cy="609600"/>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4" name="Line 69"/>
            <p:cNvSpPr>
              <a:spLocks noChangeShapeType="1"/>
            </p:cNvSpPr>
            <p:nvPr/>
          </p:nvSpPr>
          <p:spPr bwMode="auto">
            <a:xfrm>
              <a:off x="1054950" y="2091756"/>
              <a:ext cx="246471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5" name="Rectangle 70"/>
            <p:cNvSpPr>
              <a:spLocks noChangeArrowheads="1"/>
            </p:cNvSpPr>
            <p:nvPr/>
          </p:nvSpPr>
          <p:spPr bwMode="auto">
            <a:xfrm>
              <a:off x="1676052" y="2244155"/>
              <a:ext cx="1506538" cy="304800"/>
            </a:xfrm>
            <a:prstGeom prst="rect">
              <a:avLst/>
            </a:prstGeom>
            <a:solidFill>
              <a:srgbClr val="0000FF"/>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96" name="Line 71"/>
            <p:cNvSpPr>
              <a:spLocks noChangeShapeType="1"/>
            </p:cNvSpPr>
            <p:nvPr/>
          </p:nvSpPr>
          <p:spPr bwMode="auto">
            <a:xfrm>
              <a:off x="1054950" y="2701356"/>
              <a:ext cx="246471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7" name="Rectangle 72"/>
            <p:cNvSpPr>
              <a:spLocks noChangeArrowheads="1"/>
            </p:cNvSpPr>
            <p:nvPr/>
          </p:nvSpPr>
          <p:spPr bwMode="auto">
            <a:xfrm>
              <a:off x="1897905" y="1634555"/>
              <a:ext cx="1073150" cy="304800"/>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r>
                <a:rPr kumimoji="1" lang="en-US" altLang="zh-CN" sz="900" b="1" dirty="0">
                  <a:latin typeface="微软雅黑" pitchFamily="34" charset="-122"/>
                  <a:ea typeface="微软雅黑" pitchFamily="34" charset="-122"/>
                </a:rPr>
                <a:t>IP </a:t>
              </a:r>
              <a:r>
                <a:rPr kumimoji="1" lang="zh-CN" altLang="en-US" sz="900" b="1" dirty="0">
                  <a:latin typeface="微软雅黑" pitchFamily="34" charset="-122"/>
                  <a:ea typeface="微软雅黑" pitchFamily="34" charset="-122"/>
                </a:rPr>
                <a:t>数据报</a:t>
              </a:r>
            </a:p>
          </p:txBody>
        </p:sp>
        <p:sp>
          <p:nvSpPr>
            <p:cNvPr id="198" name="Rectangle 73"/>
            <p:cNvSpPr>
              <a:spLocks noChangeArrowheads="1"/>
            </p:cNvSpPr>
            <p:nvPr/>
          </p:nvSpPr>
          <p:spPr bwMode="auto">
            <a:xfrm>
              <a:off x="1669173" y="2853755"/>
              <a:ext cx="1520296" cy="304800"/>
            </a:xfrm>
            <a:prstGeom prst="rect">
              <a:avLst/>
            </a:prstGeom>
            <a:solidFill>
              <a:srgbClr val="99FFCC"/>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99" name="Rectangle 74"/>
            <p:cNvSpPr>
              <a:spLocks noChangeArrowheads="1"/>
            </p:cNvSpPr>
            <p:nvPr/>
          </p:nvSpPr>
          <p:spPr bwMode="auto">
            <a:xfrm>
              <a:off x="1529915" y="2855547"/>
              <a:ext cx="1842062" cy="369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defTabSz="762000" eaLnBrk="0" hangingPunct="0">
                <a:lnSpc>
                  <a:spcPct val="85000"/>
                </a:lnSpc>
              </a:pPr>
              <a:r>
                <a:rPr kumimoji="1" lang="en-US" altLang="zh-CN" sz="900" b="1" dirty="0">
                  <a:latin typeface="微软雅黑" pitchFamily="34" charset="-122"/>
                  <a:ea typeface="微软雅黑" pitchFamily="34" charset="-122"/>
                </a:rPr>
                <a:t>1010…  …0110</a:t>
              </a:r>
            </a:p>
          </p:txBody>
        </p:sp>
        <p:sp>
          <p:nvSpPr>
            <p:cNvPr id="200" name="AutoShape 75"/>
            <p:cNvSpPr>
              <a:spLocks noChangeArrowheads="1"/>
            </p:cNvSpPr>
            <p:nvPr/>
          </p:nvSpPr>
          <p:spPr bwMode="auto">
            <a:xfrm>
              <a:off x="2267661" y="2701355"/>
              <a:ext cx="330200" cy="334962"/>
            </a:xfrm>
            <a:prstGeom prst="downArrow">
              <a:avLst>
                <a:gd name="adj1" fmla="val 50000"/>
                <a:gd name="adj2" fmla="val 43231"/>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201" name="Rectangle 76"/>
            <p:cNvSpPr>
              <a:spLocks noChangeArrowheads="1"/>
            </p:cNvSpPr>
            <p:nvPr/>
          </p:nvSpPr>
          <p:spPr bwMode="auto">
            <a:xfrm>
              <a:off x="1891026" y="2269218"/>
              <a:ext cx="1073150" cy="280987"/>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202" name="AutoShape 77"/>
            <p:cNvSpPr>
              <a:spLocks noChangeArrowheads="1"/>
            </p:cNvSpPr>
            <p:nvPr/>
          </p:nvSpPr>
          <p:spPr bwMode="auto">
            <a:xfrm>
              <a:off x="1897905" y="1948881"/>
              <a:ext cx="1073150" cy="369887"/>
            </a:xfrm>
            <a:prstGeom prst="downArrow">
              <a:avLst>
                <a:gd name="adj1" fmla="val 65389"/>
                <a:gd name="adj2" fmla="val 39394"/>
              </a:avLst>
            </a:prstGeom>
            <a:solidFill>
              <a:srgbClr val="FFFF00"/>
            </a:solidFill>
            <a:ln w="12700">
              <a:solidFill>
                <a:schemeClr val="tx1"/>
              </a:solidFill>
              <a:miter lim="800000"/>
              <a:headEnd/>
              <a:tailEnd/>
            </a:ln>
            <a:effec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203" name="Text Box 78"/>
            <p:cNvSpPr txBox="1">
              <a:spLocks noChangeArrowheads="1"/>
            </p:cNvSpPr>
            <p:nvPr/>
          </p:nvSpPr>
          <p:spPr bwMode="auto">
            <a:xfrm>
              <a:off x="1047911" y="2165391"/>
              <a:ext cx="569531" cy="46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200" b="1" dirty="0">
                  <a:solidFill>
                    <a:srgbClr val="CC00CC"/>
                  </a:solidFill>
                  <a:latin typeface="微软雅黑" pitchFamily="34" charset="-122"/>
                  <a:ea typeface="微软雅黑" pitchFamily="34" charset="-122"/>
                </a:rPr>
                <a:t>帧</a:t>
              </a:r>
            </a:p>
          </p:txBody>
        </p:sp>
        <p:sp>
          <p:nvSpPr>
            <p:cNvPr id="204" name="Rectangle 79"/>
            <p:cNvSpPr>
              <a:spLocks noChangeArrowheads="1"/>
            </p:cNvSpPr>
            <p:nvPr/>
          </p:nvSpPr>
          <p:spPr bwMode="auto">
            <a:xfrm>
              <a:off x="2068457" y="1889294"/>
              <a:ext cx="695736" cy="384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latin typeface="微软雅黑" pitchFamily="34" charset="-122"/>
                  <a:ea typeface="微软雅黑" pitchFamily="34" charset="-122"/>
                </a:rPr>
                <a:t>装入</a:t>
              </a:r>
            </a:p>
          </p:txBody>
        </p:sp>
        <p:sp>
          <p:nvSpPr>
            <p:cNvPr id="205" name="Line 80"/>
            <p:cNvSpPr>
              <a:spLocks noChangeShapeType="1"/>
            </p:cNvSpPr>
            <p:nvPr/>
          </p:nvSpPr>
          <p:spPr bwMode="auto">
            <a:xfrm>
              <a:off x="1885867" y="2248917"/>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06" name="Line 81"/>
            <p:cNvSpPr>
              <a:spLocks noChangeShapeType="1"/>
            </p:cNvSpPr>
            <p:nvPr/>
          </p:nvSpPr>
          <p:spPr bwMode="auto">
            <a:xfrm>
              <a:off x="2959017" y="2250505"/>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spTree>
    <p:extLst>
      <p:ext uri="{BB962C8B-B14F-4D97-AF65-F5344CB8AC3E}">
        <p14:creationId xmlns:p14="http://schemas.microsoft.com/office/powerpoint/2010/main" val="273466255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endCondLst>
                                    <p:cond evt="onNext" delay="0">
                                      <p:tgtEl>
                                        <p:sldTgt/>
                                      </p:tgtEl>
                                    </p:cond>
                                  </p:endCondLst>
                                  <p:childTnLst>
                                    <p:set>
                                      <p:cBhvr rctx="PPT">
                                        <p:cTn id="6" dur="indefinite"/>
                                        <p:tgtEl>
                                          <p:spTgt spid="153"/>
                                        </p:tgtEl>
                                        <p:attrNameLst>
                                          <p:attrName>style.opacity</p:attrName>
                                        </p:attrNameLst>
                                      </p:cBhvr>
                                      <p:to>
                                        <p:strVal val="0.25"/>
                                      </p:to>
                                    </p:set>
                                    <p:animEffect filter="image" prLst="opacity: 0.25">
                                      <p:cBhvr rctx="IE">
                                        <p:cTn id="7" dur="indefinite"/>
                                        <p:tgtEl>
                                          <p:spTgt spid="153"/>
                                        </p:tgtEl>
                                      </p:cBhvr>
                                    </p:animEffect>
                                  </p:childTnLst>
                                </p:cTn>
                              </p:par>
                            </p:childTnLst>
                          </p:cTn>
                        </p:par>
                        <p:par>
                          <p:cTn id="8" fill="hold">
                            <p:stCondLst>
                              <p:cond delay="0"/>
                            </p:stCondLst>
                            <p:childTnLst>
                              <p:par>
                                <p:cTn id="9" presetID="22" presetClass="entr" presetSubtype="1" fill="hold" nodeType="afterEffect">
                                  <p:stCondLst>
                                    <p:cond delay="0"/>
                                  </p:stCondLst>
                                  <p:childTnLst>
                                    <p:set>
                                      <p:cBhvr>
                                        <p:cTn id="10" dur="1" fill="hold">
                                          <p:stCondLst>
                                            <p:cond delay="0"/>
                                          </p:stCondLst>
                                        </p:cTn>
                                        <p:tgtEl>
                                          <p:spTgt spid="132"/>
                                        </p:tgtEl>
                                        <p:attrNameLst>
                                          <p:attrName>style.visibility</p:attrName>
                                        </p:attrNameLst>
                                      </p:cBhvr>
                                      <p:to>
                                        <p:strVal val="visible"/>
                                      </p:to>
                                    </p:set>
                                    <p:animEffect transition="in" filter="wipe(up)">
                                      <p:cBhvr>
                                        <p:cTn id="11" dur="10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620823"/>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3047385" y="578552"/>
            <a:ext cx="30492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3.1.2  </a:t>
            </a:r>
            <a:r>
              <a:rPr lang="zh-CN" altLang="en-US" sz="2400" b="1" dirty="0">
                <a:solidFill>
                  <a:schemeClr val="bg1"/>
                </a:solidFill>
                <a:latin typeface="微软雅黑" pitchFamily="34" charset="-122"/>
                <a:ea typeface="微软雅黑" pitchFamily="34" charset="-122"/>
              </a:rPr>
              <a:t>三个基本问题 </a:t>
            </a:r>
          </a:p>
        </p:txBody>
      </p:sp>
      <p:sp>
        <p:nvSpPr>
          <p:cNvPr id="4" name="Rectangle 8"/>
          <p:cNvSpPr>
            <a:spLocks noChangeArrowheads="1"/>
          </p:cNvSpPr>
          <p:nvPr/>
        </p:nvSpPr>
        <p:spPr bwMode="auto">
          <a:xfrm>
            <a:off x="466345" y="1014452"/>
            <a:ext cx="8129015" cy="220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429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封装</a:t>
            </a:r>
            <a:r>
              <a:rPr lang="zh-CN" altLang="en-US" sz="2000" b="1" dirty="0">
                <a:latin typeface="微软雅黑" pitchFamily="34" charset="-122"/>
                <a:ea typeface="微软雅黑" pitchFamily="34" charset="-122"/>
              </a:rPr>
              <a:t>成</a:t>
            </a:r>
            <a:r>
              <a:rPr lang="zh-CN" altLang="en-US" sz="2000" b="1" dirty="0" smtClean="0">
                <a:latin typeface="微软雅黑" pitchFamily="34" charset="-122"/>
                <a:ea typeface="微软雅黑" pitchFamily="34" charset="-122"/>
              </a:rPr>
              <a:t>帧</a:t>
            </a:r>
            <a:endParaRPr lang="en-US" altLang="zh-CN" sz="2000" b="1" dirty="0" smtClean="0">
              <a:latin typeface="微软雅黑" pitchFamily="34" charset="-122"/>
              <a:ea typeface="微软雅黑" pitchFamily="34" charset="-122"/>
            </a:endParaRPr>
          </a:p>
          <a:p>
            <a:pPr marL="442913" indent="-342900">
              <a:lnSpc>
                <a:spcPts val="3300"/>
              </a:lnSpc>
              <a:buClr>
                <a:srgbClr val="7030A0"/>
              </a:buClr>
              <a:buFont typeface="+mj-lt"/>
              <a:buAutoNum type="arabicPeriod"/>
            </a:pPr>
            <a:endParaRPr lang="zh-CN" altLang="en-US" sz="2000" b="1" dirty="0">
              <a:latin typeface="微软雅黑" pitchFamily="34" charset="-122"/>
              <a:ea typeface="微软雅黑" pitchFamily="34" charset="-122"/>
            </a:endParaRPr>
          </a:p>
          <a:p>
            <a:pPr marL="4429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透明传输</a:t>
            </a:r>
            <a:endParaRPr lang="en-US" altLang="zh-CN" sz="2000" b="1" dirty="0" smtClean="0">
              <a:latin typeface="微软雅黑" pitchFamily="34" charset="-122"/>
              <a:ea typeface="微软雅黑" pitchFamily="34" charset="-122"/>
            </a:endParaRPr>
          </a:p>
          <a:p>
            <a:pPr marL="442913" indent="-342900">
              <a:lnSpc>
                <a:spcPts val="3300"/>
              </a:lnSpc>
              <a:buClr>
                <a:srgbClr val="7030A0"/>
              </a:buClr>
              <a:buFont typeface="+mj-lt"/>
              <a:buAutoNum type="arabicPeriod"/>
            </a:pPr>
            <a:endParaRPr lang="zh-CN" altLang="en-US" sz="2000" b="1" dirty="0">
              <a:latin typeface="微软雅黑" pitchFamily="34" charset="-122"/>
              <a:ea typeface="微软雅黑" pitchFamily="34" charset="-122"/>
            </a:endParaRPr>
          </a:p>
          <a:p>
            <a:pPr marL="442913" indent="-34290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差错控制 </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30006812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581891" y="1795399"/>
            <a:ext cx="5948218" cy="218548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46"/>
          <p:cNvSpPr>
            <a:spLocks noChangeArrowheads="1"/>
          </p:cNvSpPr>
          <p:nvPr/>
        </p:nvSpPr>
        <p:spPr bwMode="auto">
          <a:xfrm>
            <a:off x="466346" y="979840"/>
            <a:ext cx="8335910" cy="8104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800"/>
              </a:lnSpc>
              <a:buClr>
                <a:srgbClr val="0070C0"/>
              </a:buClr>
              <a:buFont typeface="Wingdings" pitchFamily="2" charset="2"/>
              <a:buChar char="l"/>
            </a:pPr>
            <a:r>
              <a:rPr lang="zh-CN" altLang="en-US" b="1" dirty="0">
                <a:solidFill>
                  <a:srgbClr val="C00000"/>
                </a:solidFill>
                <a:latin typeface="微软雅黑" pitchFamily="34" charset="-122"/>
                <a:ea typeface="微软雅黑" pitchFamily="34" charset="-122"/>
              </a:rPr>
              <a:t>封装成帧</a:t>
            </a:r>
            <a:r>
              <a:rPr lang="zh-CN" altLang="en-US" b="1" dirty="0">
                <a:solidFill>
                  <a:srgbClr val="0000FF"/>
                </a:solidFill>
                <a:latin typeface="微软雅黑" pitchFamily="34" charset="-122"/>
                <a:ea typeface="微软雅黑" pitchFamily="34" charset="-122"/>
              </a:rPr>
              <a:t> </a:t>
            </a:r>
            <a:r>
              <a:rPr lang="en-US" altLang="zh-CN" b="1" dirty="0">
                <a:latin typeface="微软雅黑" pitchFamily="34" charset="-122"/>
                <a:ea typeface="微软雅黑" pitchFamily="34" charset="-122"/>
              </a:rPr>
              <a:t>(framing</a:t>
            </a:r>
            <a:r>
              <a:rPr lang="en-US" altLang="zh-CN" b="1"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：在</a:t>
            </a:r>
            <a:r>
              <a:rPr lang="zh-CN" altLang="en-US" b="1" dirty="0">
                <a:latin typeface="微软雅黑" pitchFamily="34" charset="-122"/>
                <a:ea typeface="微软雅黑" pitchFamily="34" charset="-122"/>
              </a:rPr>
              <a:t>一段数据的前后分别添加</a:t>
            </a:r>
            <a:r>
              <a:rPr lang="zh-CN" altLang="en-US" b="1" dirty="0">
                <a:solidFill>
                  <a:srgbClr val="0000FF"/>
                </a:solidFill>
                <a:latin typeface="微软雅黑" pitchFamily="34" charset="-122"/>
                <a:ea typeface="微软雅黑" pitchFamily="34" charset="-122"/>
              </a:rPr>
              <a:t>首部</a:t>
            </a:r>
            <a:r>
              <a:rPr lang="zh-CN" altLang="en-US" b="1" dirty="0">
                <a:latin typeface="微软雅黑" pitchFamily="34" charset="-122"/>
                <a:ea typeface="微软雅黑" pitchFamily="34" charset="-122"/>
              </a:rPr>
              <a:t>和</a:t>
            </a:r>
            <a:r>
              <a:rPr lang="zh-CN" altLang="en-US" b="1" dirty="0">
                <a:solidFill>
                  <a:srgbClr val="0000FF"/>
                </a:solidFill>
                <a:latin typeface="微软雅黑" pitchFamily="34" charset="-122"/>
                <a:ea typeface="微软雅黑" pitchFamily="34" charset="-122"/>
              </a:rPr>
              <a:t>尾部</a:t>
            </a:r>
            <a:r>
              <a:rPr lang="zh-CN" altLang="en-US" b="1" dirty="0" smtClean="0">
                <a:latin typeface="微软雅黑" pitchFamily="34" charset="-122"/>
                <a:ea typeface="微软雅黑" pitchFamily="34" charset="-122"/>
              </a:rPr>
              <a:t>，构成一</a:t>
            </a:r>
            <a:r>
              <a:rPr lang="zh-CN" altLang="en-US" b="1" dirty="0">
                <a:latin typeface="微软雅黑" pitchFamily="34" charset="-122"/>
                <a:ea typeface="微软雅黑" pitchFamily="34" charset="-122"/>
              </a:rPr>
              <a:t>个帧</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342900" indent="-342900" eaLnBrk="0" hangingPunct="0">
              <a:lnSpc>
                <a:spcPts val="2800"/>
              </a:lnSpc>
              <a:buClr>
                <a:srgbClr val="0070C0"/>
              </a:buClr>
              <a:buFont typeface="Wingdings" pitchFamily="2" charset="2"/>
              <a:buChar char="l"/>
            </a:pPr>
            <a:r>
              <a:rPr lang="zh-CN" altLang="en-US" b="1" dirty="0" smtClean="0">
                <a:latin typeface="微软雅黑" pitchFamily="34" charset="-122"/>
                <a:ea typeface="微软雅黑" pitchFamily="34" charset="-122"/>
              </a:rPr>
              <a:t>首部</a:t>
            </a:r>
            <a:r>
              <a:rPr lang="zh-CN" altLang="en-US" b="1" dirty="0">
                <a:latin typeface="微软雅黑" pitchFamily="34" charset="-122"/>
                <a:ea typeface="微软雅黑" pitchFamily="34" charset="-122"/>
              </a:rPr>
              <a:t>和尾部</a:t>
            </a:r>
            <a:r>
              <a:rPr lang="zh-CN" altLang="en-US" b="1" dirty="0" smtClean="0">
                <a:latin typeface="微软雅黑" pitchFamily="34" charset="-122"/>
                <a:ea typeface="微软雅黑" pitchFamily="34" charset="-122"/>
              </a:rPr>
              <a:t>的重要作用：</a:t>
            </a:r>
            <a:r>
              <a:rPr lang="zh-CN" altLang="en-US" b="1" dirty="0" smtClean="0">
                <a:solidFill>
                  <a:srgbClr val="0000FF"/>
                </a:solidFill>
                <a:latin typeface="微软雅黑" pitchFamily="34" charset="-122"/>
                <a:ea typeface="微软雅黑" pitchFamily="34" charset="-122"/>
              </a:rPr>
              <a:t>帧</a:t>
            </a:r>
            <a:r>
              <a:rPr lang="zh-CN" altLang="en-US" b="1" dirty="0">
                <a:solidFill>
                  <a:srgbClr val="0000FF"/>
                </a:solidFill>
                <a:latin typeface="微软雅黑" pitchFamily="34" charset="-122"/>
                <a:ea typeface="微软雅黑" pitchFamily="34" charset="-122"/>
              </a:rPr>
              <a:t>定界</a:t>
            </a:r>
            <a:r>
              <a:rPr lang="zh-CN" altLang="en-US" b="1" dirty="0">
                <a:latin typeface="微软雅黑" pitchFamily="34" charset="-122"/>
                <a:ea typeface="微软雅黑" pitchFamily="34" charset="-122"/>
              </a:rPr>
              <a:t>（即确定帧的界限）</a:t>
            </a:r>
            <a:r>
              <a:rPr lang="zh-CN" altLang="en-US" b="1" dirty="0" smtClean="0">
                <a:latin typeface="微软雅黑" pitchFamily="34" charset="-122"/>
                <a:ea typeface="微软雅黑" pitchFamily="34" charset="-122"/>
              </a:rPr>
              <a:t>。 </a:t>
            </a:r>
            <a:endParaRPr lang="zh-CN" altLang="en-US" b="1" dirty="0">
              <a:latin typeface="微软雅黑" pitchFamily="34" charset="-122"/>
              <a:ea typeface="微软雅黑" pitchFamily="34" charset="-122"/>
            </a:endParaRPr>
          </a:p>
        </p:txBody>
      </p:sp>
      <p:sp>
        <p:nvSpPr>
          <p:cNvPr id="15" name="AutoShape 5"/>
          <p:cNvSpPr>
            <a:spLocks noChangeArrowheads="1"/>
          </p:cNvSpPr>
          <p:nvPr/>
        </p:nvSpPr>
        <p:spPr bwMode="auto">
          <a:xfrm>
            <a:off x="466345" y="6216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Rectangle 6"/>
          <p:cNvSpPr>
            <a:spLocks noChangeArrowheads="1"/>
          </p:cNvSpPr>
          <p:nvPr/>
        </p:nvSpPr>
        <p:spPr bwMode="auto">
          <a:xfrm>
            <a:off x="3768616" y="588430"/>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封装成帧</a:t>
            </a:r>
            <a:endParaRPr lang="fr-FR" altLang="zh-CN" sz="2000" b="1" dirty="0">
              <a:solidFill>
                <a:schemeClr val="bg1"/>
              </a:solidFill>
              <a:latin typeface="微软雅黑" pitchFamily="34" charset="-122"/>
              <a:ea typeface="微软雅黑" pitchFamily="34" charset="-122"/>
            </a:endParaRPr>
          </a:p>
        </p:txBody>
      </p:sp>
      <p:grpSp>
        <p:nvGrpSpPr>
          <p:cNvPr id="3" name="组合 2"/>
          <p:cNvGrpSpPr/>
          <p:nvPr/>
        </p:nvGrpSpPr>
        <p:grpSpPr>
          <a:xfrm>
            <a:off x="901643" y="1999692"/>
            <a:ext cx="5282492" cy="1789102"/>
            <a:chOff x="901643" y="1999692"/>
            <a:chExt cx="5282492" cy="1789102"/>
          </a:xfrm>
        </p:grpSpPr>
        <p:sp>
          <p:nvSpPr>
            <p:cNvPr id="28" name="Text Box 4"/>
            <p:cNvSpPr txBox="1">
              <a:spLocks noChangeArrowheads="1"/>
            </p:cNvSpPr>
            <p:nvPr/>
          </p:nvSpPr>
          <p:spPr bwMode="auto">
            <a:xfrm>
              <a:off x="5537804" y="2068003"/>
              <a:ext cx="646331" cy="276999"/>
            </a:xfrm>
            <a:prstGeom prst="rect">
              <a:avLst/>
            </a:prstGeom>
            <a:noFill/>
            <a:ln>
              <a:noFill/>
            </a:ln>
            <a:effectLst/>
            <a:extLst/>
          </p:spPr>
          <p:txBody>
            <a:bodyPr wrap="none">
              <a:spAutoFit/>
            </a:bodyPr>
            <a:lstStyle/>
            <a:p>
              <a:pPr algn="ctr"/>
              <a:r>
                <a:rPr kumimoji="1" lang="zh-CN" altLang="en-US" sz="1200" b="1">
                  <a:solidFill>
                    <a:srgbClr val="0000FF"/>
                  </a:solidFill>
                  <a:latin typeface="微软雅黑" pitchFamily="34" charset="-122"/>
                  <a:ea typeface="微软雅黑" pitchFamily="34" charset="-122"/>
                </a:rPr>
                <a:t>帧结束</a:t>
              </a:r>
            </a:p>
          </p:txBody>
        </p:sp>
        <p:sp>
          <p:nvSpPr>
            <p:cNvPr id="29" name="Rectangle 5"/>
            <p:cNvSpPr>
              <a:spLocks noChangeArrowheads="1"/>
            </p:cNvSpPr>
            <p:nvPr/>
          </p:nvSpPr>
          <p:spPr bwMode="auto">
            <a:xfrm>
              <a:off x="1880429" y="2591723"/>
              <a:ext cx="713473" cy="329295"/>
            </a:xfrm>
            <a:prstGeom prst="rect">
              <a:avLst/>
            </a:prstGeom>
            <a:solidFill>
              <a:srgbClr val="0000FF"/>
            </a:solidFill>
            <a:ln w="12700">
              <a:solidFill>
                <a:schemeClr val="tx1"/>
              </a:solidFill>
              <a:miter lim="800000"/>
              <a:headEnd/>
              <a:tailEnd/>
            </a:ln>
            <a:effectLst/>
          </p:spPr>
          <p:txBody>
            <a:bodyPr wrap="none" anchor="ctr"/>
            <a:lstStyle/>
            <a:p>
              <a:pPr algn="ctr"/>
              <a:r>
                <a:rPr kumimoji="1" lang="zh-CN" altLang="en-US" sz="1200" b="1">
                  <a:solidFill>
                    <a:schemeClr val="bg1"/>
                  </a:solidFill>
                  <a:latin typeface="微软雅黑" pitchFamily="34" charset="-122"/>
                  <a:ea typeface="微软雅黑" pitchFamily="34" charset="-122"/>
                </a:rPr>
                <a:t>帧首部</a:t>
              </a:r>
            </a:p>
          </p:txBody>
        </p:sp>
        <p:sp>
          <p:nvSpPr>
            <p:cNvPr id="30" name="Rectangle 6"/>
            <p:cNvSpPr>
              <a:spLocks noChangeArrowheads="1"/>
            </p:cNvSpPr>
            <p:nvPr/>
          </p:nvSpPr>
          <p:spPr bwMode="auto">
            <a:xfrm>
              <a:off x="2593903" y="1999692"/>
              <a:ext cx="2556929" cy="329295"/>
            </a:xfrm>
            <a:prstGeom prst="rect">
              <a:avLst/>
            </a:prstGeom>
            <a:solidFill>
              <a:srgbClr val="00FF99"/>
            </a:solidFill>
            <a:ln w="12700">
              <a:solidFill>
                <a:schemeClr val="tx1"/>
              </a:solidFill>
              <a:miter lim="800000"/>
              <a:headEnd/>
              <a:tailEnd/>
            </a:ln>
            <a:effectLst/>
          </p:spPr>
          <p:txBody>
            <a:bodyPr wrap="none" anchor="ctr"/>
            <a:lstStyle/>
            <a:p>
              <a:pPr algn="ctr"/>
              <a:r>
                <a:rPr kumimoji="1" lang="en-US" altLang="zh-CN" sz="1200" b="1">
                  <a:latin typeface="微软雅黑" pitchFamily="34" charset="-122"/>
                  <a:ea typeface="微软雅黑" pitchFamily="34" charset="-122"/>
                </a:rPr>
                <a:t>IP </a:t>
              </a:r>
              <a:r>
                <a:rPr kumimoji="1" lang="zh-CN" altLang="en-US" sz="1200" b="1">
                  <a:latin typeface="微软雅黑" pitchFamily="34" charset="-122"/>
                  <a:ea typeface="微软雅黑" pitchFamily="34" charset="-122"/>
                </a:rPr>
                <a:t>数据报</a:t>
              </a:r>
            </a:p>
          </p:txBody>
        </p:sp>
        <p:sp>
          <p:nvSpPr>
            <p:cNvPr id="31" name="Rectangle 7"/>
            <p:cNvSpPr>
              <a:spLocks noChangeArrowheads="1"/>
            </p:cNvSpPr>
            <p:nvPr/>
          </p:nvSpPr>
          <p:spPr bwMode="auto">
            <a:xfrm>
              <a:off x="2593903" y="2591723"/>
              <a:ext cx="2556929" cy="329295"/>
            </a:xfrm>
            <a:prstGeom prst="rect">
              <a:avLst/>
            </a:prstGeom>
            <a:solidFill>
              <a:srgbClr val="00FF99"/>
            </a:solidFill>
            <a:ln w="12700">
              <a:solidFill>
                <a:schemeClr val="tx1"/>
              </a:solidFill>
              <a:miter lim="800000"/>
              <a:headEnd/>
              <a:tailEnd/>
            </a:ln>
            <a:effectLst/>
          </p:spPr>
          <p:txBody>
            <a:bodyPr wrap="none" anchor="ctr"/>
            <a:lstStyle/>
            <a:p>
              <a:pPr algn="ctr"/>
              <a:r>
                <a:rPr kumimoji="1" lang="zh-CN" altLang="en-US" sz="1200" b="1" dirty="0">
                  <a:latin typeface="微软雅黑" pitchFamily="34" charset="-122"/>
                  <a:ea typeface="微软雅黑" pitchFamily="34" charset="-122"/>
                </a:rPr>
                <a:t>帧的数据部分</a:t>
              </a:r>
            </a:p>
          </p:txBody>
        </p:sp>
        <p:sp>
          <p:nvSpPr>
            <p:cNvPr id="32" name="Rectangle 8"/>
            <p:cNvSpPr>
              <a:spLocks noChangeArrowheads="1"/>
            </p:cNvSpPr>
            <p:nvPr/>
          </p:nvSpPr>
          <p:spPr bwMode="auto">
            <a:xfrm>
              <a:off x="5150832" y="2591723"/>
              <a:ext cx="713473" cy="329295"/>
            </a:xfrm>
            <a:prstGeom prst="rect">
              <a:avLst/>
            </a:prstGeom>
            <a:solidFill>
              <a:srgbClr val="0000FF"/>
            </a:solidFill>
            <a:ln w="12700">
              <a:solidFill>
                <a:schemeClr val="tx1"/>
              </a:solidFill>
              <a:miter lim="800000"/>
              <a:headEnd/>
              <a:tailEnd/>
            </a:ln>
            <a:effectLst/>
          </p:spPr>
          <p:txBody>
            <a:bodyPr wrap="none" anchor="ctr"/>
            <a:lstStyle/>
            <a:p>
              <a:pPr algn="ctr"/>
              <a:r>
                <a:rPr kumimoji="1" lang="zh-CN" altLang="en-US" sz="1200" b="1">
                  <a:solidFill>
                    <a:schemeClr val="bg1"/>
                  </a:solidFill>
                  <a:latin typeface="微软雅黑" pitchFamily="34" charset="-122"/>
                  <a:ea typeface="微软雅黑" pitchFamily="34" charset="-122"/>
                </a:rPr>
                <a:t>帧尾部</a:t>
              </a:r>
            </a:p>
          </p:txBody>
        </p:sp>
        <p:sp>
          <p:nvSpPr>
            <p:cNvPr id="33" name="Line 9"/>
            <p:cNvSpPr>
              <a:spLocks noChangeShapeType="1"/>
            </p:cNvSpPr>
            <p:nvPr/>
          </p:nvSpPr>
          <p:spPr bwMode="auto">
            <a:xfrm>
              <a:off x="2593903" y="3085645"/>
              <a:ext cx="255692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4" name="Line 10"/>
            <p:cNvSpPr>
              <a:spLocks noChangeShapeType="1"/>
            </p:cNvSpPr>
            <p:nvPr/>
          </p:nvSpPr>
          <p:spPr bwMode="auto">
            <a:xfrm>
              <a:off x="1880429" y="3414106"/>
              <a:ext cx="398387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5" name="Line 11"/>
            <p:cNvSpPr>
              <a:spLocks noChangeShapeType="1"/>
            </p:cNvSpPr>
            <p:nvPr/>
          </p:nvSpPr>
          <p:spPr bwMode="auto">
            <a:xfrm>
              <a:off x="1880429" y="2962128"/>
              <a:ext cx="0" cy="592031"/>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6" name="Line 12"/>
            <p:cNvSpPr>
              <a:spLocks noChangeShapeType="1"/>
            </p:cNvSpPr>
            <p:nvPr/>
          </p:nvSpPr>
          <p:spPr bwMode="auto">
            <a:xfrm>
              <a:off x="5864305" y="2986702"/>
              <a:ext cx="0" cy="5920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7" name="Line 13"/>
            <p:cNvSpPr>
              <a:spLocks noChangeShapeType="1"/>
            </p:cNvSpPr>
            <p:nvPr/>
          </p:nvSpPr>
          <p:spPr bwMode="auto">
            <a:xfrm>
              <a:off x="2593902" y="2954277"/>
              <a:ext cx="0" cy="263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8" name="Line 14"/>
            <p:cNvSpPr>
              <a:spLocks noChangeShapeType="1"/>
            </p:cNvSpPr>
            <p:nvPr/>
          </p:nvSpPr>
          <p:spPr bwMode="auto">
            <a:xfrm>
              <a:off x="5150831" y="2954277"/>
              <a:ext cx="0" cy="263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9" name="Text Box 15"/>
            <p:cNvSpPr txBox="1">
              <a:spLocks noChangeArrowheads="1"/>
            </p:cNvSpPr>
            <p:nvPr/>
          </p:nvSpPr>
          <p:spPr bwMode="auto">
            <a:xfrm>
              <a:off x="3564923" y="2949899"/>
              <a:ext cx="691215" cy="276999"/>
            </a:xfrm>
            <a:prstGeom prst="rect">
              <a:avLst/>
            </a:prstGeom>
            <a:solidFill>
              <a:srgbClr val="C3E3F9"/>
            </a:solidFill>
            <a:ln>
              <a:noFill/>
            </a:ln>
            <a:effectLst/>
            <a:extLst/>
          </p:spPr>
          <p:txBody>
            <a:bodyPr wrap="none">
              <a:spAutoFit/>
            </a:bodyPr>
            <a:lstStyle/>
            <a:p>
              <a:pPr algn="ctr"/>
              <a:r>
                <a:rPr kumimoji="1" lang="en-US" altLang="zh-CN" sz="1200" b="1" dirty="0">
                  <a:solidFill>
                    <a:srgbClr val="0000FF"/>
                  </a:solidFill>
                  <a:latin typeface="微软雅黑" pitchFamily="34" charset="-122"/>
                  <a:ea typeface="微软雅黑" pitchFamily="34" charset="-122"/>
                  <a:sym typeface="Symbol" pitchFamily="18" charset="2"/>
                </a:rPr>
                <a:t> </a:t>
              </a:r>
              <a:r>
                <a:rPr kumimoji="1" lang="en-US" altLang="zh-CN" sz="1200" b="1" dirty="0">
                  <a:solidFill>
                    <a:srgbClr val="0000FF"/>
                  </a:solidFill>
                  <a:latin typeface="微软雅黑" pitchFamily="34" charset="-122"/>
                  <a:ea typeface="微软雅黑" pitchFamily="34" charset="-122"/>
                </a:rPr>
                <a:t>MTU</a:t>
              </a:r>
            </a:p>
          </p:txBody>
        </p:sp>
        <p:sp>
          <p:nvSpPr>
            <p:cNvPr id="40" name="Text Box 16"/>
            <p:cNvSpPr txBox="1">
              <a:spLocks noChangeArrowheads="1"/>
            </p:cNvSpPr>
            <p:nvPr/>
          </p:nvSpPr>
          <p:spPr bwMode="auto">
            <a:xfrm>
              <a:off x="3223577" y="3292372"/>
              <a:ext cx="1415772" cy="276999"/>
            </a:xfrm>
            <a:prstGeom prst="rect">
              <a:avLst/>
            </a:prstGeom>
            <a:solidFill>
              <a:srgbClr val="C3E3F9"/>
            </a:solidFill>
            <a:ln>
              <a:noFill/>
            </a:ln>
            <a:effectLs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数据链路层的帧长</a:t>
              </a:r>
            </a:p>
          </p:txBody>
        </p:sp>
        <p:sp>
          <p:nvSpPr>
            <p:cNvPr id="41" name="AutoShape 17"/>
            <p:cNvSpPr>
              <a:spLocks noChangeArrowheads="1"/>
            </p:cNvSpPr>
            <p:nvPr/>
          </p:nvSpPr>
          <p:spPr bwMode="auto">
            <a:xfrm>
              <a:off x="3664113" y="2328987"/>
              <a:ext cx="416509" cy="328419"/>
            </a:xfrm>
            <a:prstGeom prst="downArrow">
              <a:avLst>
                <a:gd name="adj1" fmla="val 50000"/>
                <a:gd name="adj2" fmla="val 25000"/>
              </a:avLst>
            </a:prstGeom>
            <a:solidFill>
              <a:schemeClr val="accent6">
                <a:lumMod val="60000"/>
                <a:lumOff val="40000"/>
              </a:schemeClr>
            </a:solidFill>
            <a:ln w="12700">
              <a:solidFill>
                <a:schemeClr val="tx1"/>
              </a:solidFill>
              <a:miter lim="800000"/>
              <a:headEnd/>
              <a:tailEnd/>
            </a:ln>
            <a:effectLst/>
          </p:spPr>
          <p:txBody>
            <a:bodyPr vert="eaVert" wrap="none" anchor="ctr"/>
            <a:lstStyle/>
            <a:p>
              <a:endParaRPr lang="zh-CN" altLang="en-US" sz="1400" b="1">
                <a:latin typeface="微软雅黑" pitchFamily="34" charset="-122"/>
                <a:ea typeface="微软雅黑" pitchFamily="34" charset="-122"/>
              </a:endParaRPr>
            </a:p>
          </p:txBody>
        </p:sp>
        <p:sp>
          <p:nvSpPr>
            <p:cNvPr id="42" name="Text Box 18"/>
            <p:cNvSpPr txBox="1">
              <a:spLocks noChangeArrowheads="1"/>
            </p:cNvSpPr>
            <p:nvPr/>
          </p:nvSpPr>
          <p:spPr bwMode="auto">
            <a:xfrm>
              <a:off x="1223841" y="3511795"/>
              <a:ext cx="1315172" cy="276999"/>
            </a:xfrm>
            <a:prstGeom prst="rect">
              <a:avLst/>
            </a:prstGeom>
            <a:noFill/>
            <a:ln>
              <a:noFill/>
            </a:ln>
            <a:effectLst/>
            <a:extLst/>
          </p:spPr>
          <p:txBody>
            <a:bodyPr wrap="square">
              <a:spAutoFit/>
            </a:bodyPr>
            <a:lstStyle/>
            <a:p>
              <a:pPr algn="ctr"/>
              <a:r>
                <a:rPr kumimoji="1" lang="zh-CN" altLang="en-US" sz="1200" b="1" dirty="0" smtClean="0">
                  <a:solidFill>
                    <a:srgbClr val="0000FF"/>
                  </a:solidFill>
                  <a:latin typeface="微软雅黑" pitchFamily="34" charset="-122"/>
                  <a:ea typeface="微软雅黑" pitchFamily="34" charset="-122"/>
                </a:rPr>
                <a:t>从这里开始发送</a:t>
              </a:r>
              <a:endParaRPr kumimoji="1" lang="zh-CN" altLang="en-US" sz="1200" b="1" dirty="0">
                <a:solidFill>
                  <a:srgbClr val="0000FF"/>
                </a:solidFill>
                <a:latin typeface="微软雅黑" pitchFamily="34" charset="-122"/>
                <a:ea typeface="微软雅黑" pitchFamily="34" charset="-122"/>
              </a:endParaRPr>
            </a:p>
          </p:txBody>
        </p:sp>
        <p:sp>
          <p:nvSpPr>
            <p:cNvPr id="43" name="Line 19"/>
            <p:cNvSpPr>
              <a:spLocks noChangeShapeType="1"/>
            </p:cNvSpPr>
            <p:nvPr/>
          </p:nvSpPr>
          <p:spPr bwMode="auto">
            <a:xfrm flipV="1">
              <a:off x="1885173" y="2339497"/>
              <a:ext cx="0" cy="218946"/>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4" name="Line 20"/>
            <p:cNvSpPr>
              <a:spLocks noChangeShapeType="1"/>
            </p:cNvSpPr>
            <p:nvPr/>
          </p:nvSpPr>
          <p:spPr bwMode="auto">
            <a:xfrm flipV="1">
              <a:off x="5860510" y="2339497"/>
              <a:ext cx="0" cy="218946"/>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5" name="Text Box 21"/>
            <p:cNvSpPr txBox="1">
              <a:spLocks noChangeArrowheads="1"/>
            </p:cNvSpPr>
            <p:nvPr/>
          </p:nvSpPr>
          <p:spPr bwMode="auto">
            <a:xfrm>
              <a:off x="1567837" y="2068003"/>
              <a:ext cx="646331" cy="276999"/>
            </a:xfrm>
            <a:prstGeom prst="rect">
              <a:avLst/>
            </a:prstGeom>
            <a:noFill/>
            <a:ln>
              <a:noFill/>
            </a:ln>
            <a:effectLs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帧开始</a:t>
              </a:r>
            </a:p>
          </p:txBody>
        </p:sp>
        <p:sp>
          <p:nvSpPr>
            <p:cNvPr id="46" name="Line 11"/>
            <p:cNvSpPr>
              <a:spLocks noChangeShapeType="1"/>
            </p:cNvSpPr>
            <p:nvPr/>
          </p:nvSpPr>
          <p:spPr bwMode="auto">
            <a:xfrm rot="16200000">
              <a:off x="1601611" y="2505290"/>
              <a:ext cx="0" cy="516425"/>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7" name="Text Box 18"/>
            <p:cNvSpPr txBox="1">
              <a:spLocks noChangeArrowheads="1"/>
            </p:cNvSpPr>
            <p:nvPr/>
          </p:nvSpPr>
          <p:spPr bwMode="auto">
            <a:xfrm>
              <a:off x="901643" y="2627647"/>
              <a:ext cx="536024" cy="276999"/>
            </a:xfrm>
            <a:prstGeom prst="rect">
              <a:avLst/>
            </a:prstGeom>
            <a:noFill/>
            <a:ln>
              <a:noFill/>
            </a:ln>
            <a:effectLst/>
          </p:spPr>
          <p:txBody>
            <a:bodyPr wrap="square">
              <a:spAutoFit/>
            </a:bodyPr>
            <a:lstStyle/>
            <a:p>
              <a:pPr algn="ctr"/>
              <a:r>
                <a:rPr kumimoji="1" lang="zh-CN" altLang="en-US" sz="1200" b="1" dirty="0" smtClean="0">
                  <a:solidFill>
                    <a:srgbClr val="0000FF"/>
                  </a:solidFill>
                  <a:latin typeface="微软雅黑" pitchFamily="34" charset="-122"/>
                  <a:ea typeface="微软雅黑" pitchFamily="34" charset="-122"/>
                </a:rPr>
                <a:t>发送</a:t>
              </a:r>
              <a:endParaRPr kumimoji="1" lang="zh-CN" altLang="en-US" sz="1200" b="1" dirty="0">
                <a:solidFill>
                  <a:srgbClr val="0000FF"/>
                </a:solidFill>
                <a:latin typeface="微软雅黑" pitchFamily="34" charset="-122"/>
                <a:ea typeface="微软雅黑" pitchFamily="34" charset="-122"/>
              </a:endParaRPr>
            </a:p>
          </p:txBody>
        </p:sp>
      </p:grpSp>
      <p:sp>
        <p:nvSpPr>
          <p:cNvPr id="48" name="矩形 47"/>
          <p:cNvSpPr/>
          <p:nvPr/>
        </p:nvSpPr>
        <p:spPr>
          <a:xfrm>
            <a:off x="2085018" y="4007602"/>
            <a:ext cx="3158189" cy="369332"/>
          </a:xfrm>
          <a:prstGeom prst="rect">
            <a:avLst/>
          </a:prstGeom>
        </p:spPr>
        <p:txBody>
          <a:bodyPr wrap="square">
            <a:spAutoFit/>
          </a:bodyPr>
          <a:lstStyle/>
          <a:p>
            <a:pPr algn="ctr"/>
            <a:r>
              <a:rPr lang="zh-CN" altLang="zh-CN" b="1" dirty="0" smtClean="0">
                <a:latin typeface="微软雅黑" pitchFamily="34" charset="-122"/>
                <a:ea typeface="微软雅黑" pitchFamily="34" charset="-122"/>
              </a:rPr>
              <a:t>用</a:t>
            </a:r>
            <a:r>
              <a:rPr lang="zh-CN" altLang="zh-CN" b="1" dirty="0">
                <a:latin typeface="微软雅黑" pitchFamily="34" charset="-122"/>
                <a:ea typeface="微软雅黑" pitchFamily="34" charset="-122"/>
              </a:rPr>
              <a:t>帧首部和帧尾部封装成帧</a:t>
            </a:r>
            <a:endParaRPr lang="zh-CN" altLang="en-US" b="1" dirty="0">
              <a:latin typeface="微软雅黑" pitchFamily="34" charset="-122"/>
              <a:ea typeface="微软雅黑" pitchFamily="34" charset="-122"/>
            </a:endParaRPr>
          </a:p>
        </p:txBody>
      </p:sp>
      <p:sp>
        <p:nvSpPr>
          <p:cNvPr id="2" name="矩形 1"/>
          <p:cNvSpPr/>
          <p:nvPr/>
        </p:nvSpPr>
        <p:spPr>
          <a:xfrm>
            <a:off x="6715070" y="2164339"/>
            <a:ext cx="2079564" cy="1323439"/>
          </a:xfrm>
          <a:prstGeom prst="rect">
            <a:avLst/>
          </a:prstGeom>
          <a:ln w="19050"/>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1600" b="1" dirty="0" smtClean="0">
                <a:solidFill>
                  <a:srgbClr val="C00000"/>
                </a:solidFill>
                <a:latin typeface="微软雅黑" panose="020B0503020204020204" pitchFamily="34" charset="-122"/>
                <a:ea typeface="微软雅黑" panose="020B0503020204020204" pitchFamily="34" charset="-122"/>
              </a:rPr>
              <a:t>最大</a:t>
            </a:r>
            <a:r>
              <a:rPr lang="zh-CN" altLang="en-US" sz="1600" b="1" dirty="0">
                <a:solidFill>
                  <a:srgbClr val="C00000"/>
                </a:solidFill>
                <a:latin typeface="微软雅黑" panose="020B0503020204020204" pitchFamily="34" charset="-122"/>
                <a:ea typeface="微软雅黑" panose="020B0503020204020204" pitchFamily="34" charset="-122"/>
              </a:rPr>
              <a:t>传送</a:t>
            </a:r>
            <a:r>
              <a:rPr lang="zh-CN" altLang="en-US" sz="1600" b="1" dirty="0" smtClean="0">
                <a:solidFill>
                  <a:srgbClr val="C00000"/>
                </a:solidFill>
                <a:latin typeface="微软雅黑" panose="020B0503020204020204" pitchFamily="34" charset="-122"/>
                <a:ea typeface="微软雅黑" panose="020B0503020204020204" pitchFamily="34" charset="-122"/>
              </a:rPr>
              <a:t>单元 </a:t>
            </a:r>
            <a:r>
              <a:rPr lang="en-US" altLang="zh-CN" sz="1600" b="1" dirty="0" smtClean="0">
                <a:solidFill>
                  <a:srgbClr val="C00000"/>
                </a:solidFill>
                <a:latin typeface="微软雅黑" panose="020B0503020204020204" pitchFamily="34" charset="-122"/>
                <a:ea typeface="微软雅黑" panose="020B0503020204020204" pitchFamily="34" charset="-122"/>
              </a:rPr>
              <a:t>MTU </a:t>
            </a:r>
            <a:r>
              <a:rPr lang="en-US" altLang="zh-CN" sz="1600" b="1" dirty="0">
                <a:solidFill>
                  <a:srgbClr val="0000FF"/>
                </a:solidFill>
                <a:latin typeface="微软雅黑" panose="020B0503020204020204" pitchFamily="34" charset="-122"/>
                <a:ea typeface="微软雅黑" panose="020B0503020204020204" pitchFamily="34" charset="-122"/>
              </a:rPr>
              <a:t>(Maximum Transfer Unit</a:t>
            </a:r>
            <a:r>
              <a:rPr lang="en-US" altLang="zh-CN" sz="1600" b="1" dirty="0" smtClean="0">
                <a:solidFill>
                  <a:srgbClr val="0000FF"/>
                </a:solidFill>
                <a:latin typeface="微软雅黑" panose="020B0503020204020204" pitchFamily="34" charset="-122"/>
                <a:ea typeface="微软雅黑" panose="020B0503020204020204" pitchFamily="34" charset="-122"/>
              </a:rPr>
              <a:t>) </a:t>
            </a:r>
            <a:r>
              <a:rPr lang="zh-CN" altLang="en-US" sz="1600" b="1" dirty="0" smtClean="0">
                <a:solidFill>
                  <a:srgbClr val="0000FF"/>
                </a:solidFill>
                <a:latin typeface="微软雅黑" panose="020B0503020204020204" pitchFamily="34" charset="-122"/>
                <a:ea typeface="微软雅黑" panose="020B0503020204020204" pitchFamily="34" charset="-122"/>
              </a:rPr>
              <a:t>：</a:t>
            </a:r>
            <a:r>
              <a:rPr lang="zh-CN" altLang="en-US" sz="1600" b="1" dirty="0" smtClean="0">
                <a:latin typeface="微软雅黑" panose="020B0503020204020204" pitchFamily="34" charset="-122"/>
                <a:ea typeface="微软雅黑" panose="020B0503020204020204" pitchFamily="34" charset="-122"/>
              </a:rPr>
              <a:t>规定</a:t>
            </a:r>
            <a:r>
              <a:rPr lang="zh-CN" altLang="en-US" sz="1600" b="1" dirty="0">
                <a:latin typeface="微软雅黑" panose="020B0503020204020204" pitchFamily="34" charset="-122"/>
                <a:ea typeface="微软雅黑" panose="020B0503020204020204" pitchFamily="34" charset="-122"/>
              </a:rPr>
              <a:t>了所能传送的帧的数据部分长度上限</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2227484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27" descr="W0201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76" y="180052"/>
            <a:ext cx="3266065" cy="4878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3"/>
          <a:stretch>
            <a:fillRect/>
          </a:stretch>
        </p:blipFill>
        <p:spPr>
          <a:xfrm>
            <a:off x="4059578" y="2540830"/>
            <a:ext cx="4892739" cy="2517279"/>
          </a:xfrm>
          <a:prstGeom prst="rect">
            <a:avLst/>
          </a:prstGeom>
        </p:spPr>
      </p:pic>
      <p:pic>
        <p:nvPicPr>
          <p:cNvPr id="4" name="图片 3"/>
          <p:cNvPicPr>
            <a:picLocks noChangeAspect="1"/>
          </p:cNvPicPr>
          <p:nvPr/>
        </p:nvPicPr>
        <p:blipFill>
          <a:blip r:embed="rId4"/>
          <a:stretch>
            <a:fillRect/>
          </a:stretch>
        </p:blipFill>
        <p:spPr>
          <a:xfrm>
            <a:off x="4059578" y="435855"/>
            <a:ext cx="4778346" cy="1850478"/>
          </a:xfrm>
          <a:prstGeom prst="rect">
            <a:avLst/>
          </a:prstGeom>
        </p:spPr>
      </p:pic>
    </p:spTree>
    <p:extLst>
      <p:ext uri="{BB962C8B-B14F-4D97-AF65-F5344CB8AC3E}">
        <p14:creationId xmlns:p14="http://schemas.microsoft.com/office/powerpoint/2010/main" val="317143892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364971" y="2295322"/>
            <a:ext cx="5643133" cy="169007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AutoShape 5"/>
          <p:cNvSpPr>
            <a:spLocks noChangeArrowheads="1"/>
          </p:cNvSpPr>
          <p:nvPr/>
        </p:nvSpPr>
        <p:spPr bwMode="auto">
          <a:xfrm>
            <a:off x="466344" y="622522"/>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矩形 33"/>
          <p:cNvSpPr/>
          <p:nvPr/>
        </p:nvSpPr>
        <p:spPr>
          <a:xfrm>
            <a:off x="616085" y="561994"/>
            <a:ext cx="3005951" cy="400110"/>
          </a:xfrm>
          <a:prstGeom prst="rect">
            <a:avLst/>
          </a:prstGeom>
        </p:spPr>
        <p:txBody>
          <a:bodyPr wrap="none">
            <a:spAutoFit/>
          </a:bodyPr>
          <a:lstStyle/>
          <a:p>
            <a:r>
              <a:rPr lang="zh-CN" altLang="en-US" sz="2000" b="1" dirty="0">
                <a:latin typeface="微软雅黑" pitchFamily="34" charset="-122"/>
                <a:ea typeface="微软雅黑" pitchFamily="34" charset="-122"/>
              </a:rPr>
              <a:t>用</a:t>
            </a:r>
            <a:r>
              <a:rPr lang="zh-CN" altLang="en-US" sz="2000" b="1" dirty="0" smtClean="0">
                <a:latin typeface="微软雅黑" pitchFamily="34" charset="-122"/>
                <a:ea typeface="微软雅黑" pitchFamily="34" charset="-122"/>
              </a:rPr>
              <a:t>控制字符作为帧定界符</a:t>
            </a:r>
            <a:endParaRPr lang="zh-CN" altLang="en-US" sz="2000" b="1" dirty="0">
              <a:latin typeface="微软雅黑" pitchFamily="34" charset="-122"/>
              <a:ea typeface="微软雅黑" pitchFamily="34" charset="-122"/>
            </a:endParaRPr>
          </a:p>
        </p:txBody>
      </p:sp>
      <p:sp>
        <p:nvSpPr>
          <p:cNvPr id="35" name="矩形 34"/>
          <p:cNvSpPr/>
          <p:nvPr/>
        </p:nvSpPr>
        <p:spPr>
          <a:xfrm>
            <a:off x="466344" y="937899"/>
            <a:ext cx="8129015" cy="1131079"/>
          </a:xfrm>
          <a:prstGeom prst="rect">
            <a:avLst/>
          </a:prstGeom>
        </p:spPr>
        <p:txBody>
          <a:bodyPr wrap="square">
            <a:spAutoFit/>
          </a:bodyPr>
          <a:lstStyle/>
          <a:p>
            <a:pPr marL="285750" indent="-285750">
              <a:lnSpc>
                <a:spcPts val="2700"/>
              </a:lnSpc>
              <a:buClr>
                <a:srgbClr val="0070C0"/>
              </a:buClr>
              <a:buFont typeface="Wingdings" pitchFamily="2" charset="2"/>
              <a:buChar char="l"/>
            </a:pPr>
            <a:r>
              <a:rPr lang="zh-CN" altLang="en-US" b="1" dirty="0">
                <a:solidFill>
                  <a:srgbClr val="C00000"/>
                </a:solidFill>
                <a:latin typeface="微软雅黑" pitchFamily="34" charset="-122"/>
                <a:ea typeface="微软雅黑" pitchFamily="34" charset="-122"/>
              </a:rPr>
              <a:t>场合</a:t>
            </a:r>
            <a:r>
              <a:rPr lang="zh-CN" altLang="en-US" b="1" dirty="0">
                <a:latin typeface="微软雅黑" pitchFamily="34" charset="-122"/>
                <a:ea typeface="微软雅黑" pitchFamily="34" charset="-122"/>
              </a:rPr>
              <a:t>：数据由</a:t>
            </a:r>
            <a:r>
              <a:rPr lang="zh-CN" altLang="en-US" b="1" dirty="0">
                <a:solidFill>
                  <a:srgbClr val="0000FF"/>
                </a:solidFill>
                <a:latin typeface="微软雅黑" pitchFamily="34" charset="-122"/>
                <a:ea typeface="微软雅黑" pitchFamily="34" charset="-122"/>
              </a:rPr>
              <a:t>可打印的</a:t>
            </a:r>
            <a:r>
              <a:rPr lang="en-US" altLang="zh-CN" b="1" dirty="0">
                <a:solidFill>
                  <a:srgbClr val="0000FF"/>
                </a:solidFill>
                <a:latin typeface="微软雅黑" pitchFamily="34" charset="-122"/>
                <a:ea typeface="微软雅黑" pitchFamily="34" charset="-122"/>
              </a:rPr>
              <a:t>ASCII</a:t>
            </a:r>
            <a:r>
              <a:rPr lang="zh-CN" altLang="en-US" b="1" dirty="0">
                <a:solidFill>
                  <a:srgbClr val="0000FF"/>
                </a:solidFill>
                <a:latin typeface="微软雅黑" pitchFamily="34" charset="-122"/>
                <a:ea typeface="微软雅黑" pitchFamily="34" charset="-122"/>
              </a:rPr>
              <a:t>码文本</a:t>
            </a:r>
            <a:r>
              <a:rPr lang="zh-CN" altLang="en-US" b="1" dirty="0" smtClean="0">
                <a:latin typeface="微软雅黑" pitchFamily="34" charset="-122"/>
                <a:ea typeface="微软雅黑" pitchFamily="34" charset="-122"/>
              </a:rPr>
              <a:t>构成。（</a:t>
            </a:r>
            <a:r>
              <a:rPr lang="zh-CN" altLang="en-US" b="1" dirty="0" smtClean="0">
                <a:solidFill>
                  <a:srgbClr val="C00000"/>
                </a:solidFill>
                <a:latin typeface="微软雅黑" pitchFamily="34" charset="-122"/>
                <a:ea typeface="微软雅黑" pitchFamily="34" charset="-122"/>
              </a:rPr>
              <a:t>例：</a:t>
            </a:r>
            <a:r>
              <a:rPr lang="en-US" altLang="zh-CN" b="1" dirty="0" smtClean="0">
                <a:solidFill>
                  <a:srgbClr val="C00000"/>
                </a:solidFill>
                <a:latin typeface="微软雅黑" pitchFamily="34" charset="-122"/>
                <a:ea typeface="微软雅黑" pitchFamily="34" charset="-122"/>
              </a:rPr>
              <a:t>I like rabbits</a:t>
            </a:r>
            <a:r>
              <a:rPr lang="en-US" altLang="zh-CN" b="1" dirty="0">
                <a:solidFill>
                  <a:srgbClr val="C00000"/>
                </a:solidFill>
                <a:latin typeface="微软雅黑" pitchFamily="34" charset="-122"/>
                <a:ea typeface="微软雅黑" pitchFamily="34" charset="-122"/>
              </a:rPr>
              <a:t>.</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285750" indent="-285750">
              <a:lnSpc>
                <a:spcPts val="2700"/>
              </a:lnSpc>
              <a:buClr>
                <a:srgbClr val="0070C0"/>
              </a:buClr>
              <a:buFont typeface="Wingdings" pitchFamily="2" charset="2"/>
              <a:buChar char="l"/>
            </a:pPr>
            <a:r>
              <a:rPr lang="zh-CN" altLang="en-US" b="1" dirty="0" smtClean="0">
                <a:solidFill>
                  <a:srgbClr val="C00000"/>
                </a:solidFill>
                <a:latin typeface="微软雅黑" pitchFamily="34" charset="-122"/>
                <a:ea typeface="微软雅黑" pitchFamily="34" charset="-122"/>
              </a:rPr>
              <a:t>帧开始符</a:t>
            </a:r>
            <a:r>
              <a:rPr lang="zh-CN" altLang="en-US" b="1" dirty="0" smtClean="0">
                <a:latin typeface="微软雅黑" pitchFamily="34" charset="-122"/>
                <a:ea typeface="微软雅黑" pitchFamily="34" charset="-122"/>
              </a:rPr>
              <a:t>：控制字符 </a:t>
            </a:r>
            <a:r>
              <a:rPr lang="en-US" altLang="zh-CN" b="1" dirty="0">
                <a:solidFill>
                  <a:srgbClr val="0000FF"/>
                </a:solidFill>
                <a:latin typeface="微软雅黑" pitchFamily="34" charset="-122"/>
                <a:ea typeface="微软雅黑" pitchFamily="34" charset="-122"/>
              </a:rPr>
              <a:t>SOH </a:t>
            </a:r>
            <a:r>
              <a:rPr lang="en-US" altLang="zh-CN" b="1" dirty="0">
                <a:latin typeface="微软雅黑" pitchFamily="34" charset="-122"/>
                <a:ea typeface="微软雅黑" pitchFamily="34" charset="-122"/>
              </a:rPr>
              <a:t>(Start Of Header</a:t>
            </a:r>
            <a:r>
              <a:rPr lang="en-US" altLang="zh-CN" b="1"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放在一帧的最前面。</a:t>
            </a:r>
            <a:endParaRPr lang="en-US" altLang="zh-CN" b="1" dirty="0" smtClean="0">
              <a:latin typeface="微软雅黑" pitchFamily="34" charset="-122"/>
              <a:ea typeface="微软雅黑" pitchFamily="34" charset="-122"/>
            </a:endParaRPr>
          </a:p>
          <a:p>
            <a:pPr marL="285750" indent="-285750">
              <a:lnSpc>
                <a:spcPts val="2700"/>
              </a:lnSpc>
              <a:buClr>
                <a:srgbClr val="0070C0"/>
              </a:buClr>
              <a:buFont typeface="Wingdings" pitchFamily="2" charset="2"/>
              <a:buChar char="l"/>
            </a:pPr>
            <a:r>
              <a:rPr lang="zh-CN" altLang="en-US" b="1" dirty="0">
                <a:solidFill>
                  <a:srgbClr val="C00000"/>
                </a:solidFill>
                <a:latin typeface="微软雅黑" pitchFamily="34" charset="-122"/>
                <a:ea typeface="微软雅黑" pitchFamily="34" charset="-122"/>
              </a:rPr>
              <a:t>帧开始</a:t>
            </a:r>
            <a:r>
              <a:rPr lang="zh-CN" altLang="en-US" b="1" dirty="0" smtClean="0">
                <a:solidFill>
                  <a:srgbClr val="C00000"/>
                </a:solidFill>
                <a:latin typeface="微软雅黑" pitchFamily="34" charset="-122"/>
                <a:ea typeface="微软雅黑" pitchFamily="34" charset="-122"/>
              </a:rPr>
              <a:t>符</a:t>
            </a:r>
            <a:r>
              <a:rPr lang="zh-CN" altLang="en-US" b="1" dirty="0">
                <a:latin typeface="微软雅黑" pitchFamily="34" charset="-122"/>
                <a:ea typeface="微软雅黑" pitchFamily="34" charset="-122"/>
              </a:rPr>
              <a:t>：控制字符 </a:t>
            </a:r>
            <a:r>
              <a:rPr lang="en-US" altLang="zh-CN" b="1" dirty="0">
                <a:solidFill>
                  <a:srgbClr val="0000FF"/>
                </a:solidFill>
                <a:latin typeface="微软雅黑" pitchFamily="34" charset="-122"/>
                <a:ea typeface="微软雅黑" pitchFamily="34" charset="-122"/>
              </a:rPr>
              <a:t>EOT</a:t>
            </a:r>
            <a:r>
              <a:rPr lang="en-US" altLang="zh-CN" b="1" dirty="0">
                <a:latin typeface="微软雅黑" pitchFamily="34" charset="-122"/>
                <a:ea typeface="微软雅黑" pitchFamily="34" charset="-122"/>
              </a:rPr>
              <a:t> (End Of Transmission</a:t>
            </a:r>
            <a:r>
              <a:rPr lang="en-US" altLang="zh-CN" b="1" dirty="0" smtClean="0">
                <a:latin typeface="微软雅黑" pitchFamily="34" charset="-122"/>
                <a:ea typeface="微软雅黑" pitchFamily="34" charset="-122"/>
              </a:rPr>
              <a:t>) </a:t>
            </a:r>
            <a:r>
              <a:rPr lang="zh-CN" altLang="en-US" b="1" dirty="0" smtClean="0">
                <a:latin typeface="微软雅黑" pitchFamily="34" charset="-122"/>
                <a:ea typeface="微软雅黑" pitchFamily="34" charset="-122"/>
              </a:rPr>
              <a:t>放</a:t>
            </a:r>
            <a:r>
              <a:rPr lang="zh-CN" altLang="en-US" b="1" dirty="0">
                <a:latin typeface="微软雅黑" pitchFamily="34" charset="-122"/>
                <a:ea typeface="微软雅黑" pitchFamily="34" charset="-122"/>
              </a:rPr>
              <a:t>在一帧</a:t>
            </a:r>
            <a:r>
              <a:rPr lang="zh-CN" altLang="en-US" b="1" dirty="0" smtClean="0">
                <a:latin typeface="微软雅黑" pitchFamily="34" charset="-122"/>
                <a:ea typeface="微软雅黑" pitchFamily="34" charset="-122"/>
              </a:rPr>
              <a:t>的末尾。</a:t>
            </a:r>
            <a:endParaRPr lang="zh-CN" altLang="en-US" b="1" dirty="0">
              <a:latin typeface="微软雅黑" pitchFamily="34" charset="-122"/>
              <a:ea typeface="微软雅黑" pitchFamily="34" charset="-122"/>
            </a:endParaRPr>
          </a:p>
        </p:txBody>
      </p:sp>
      <p:grpSp>
        <p:nvGrpSpPr>
          <p:cNvPr id="2" name="组合 1"/>
          <p:cNvGrpSpPr/>
          <p:nvPr/>
        </p:nvGrpSpPr>
        <p:grpSpPr>
          <a:xfrm>
            <a:off x="328395" y="2419391"/>
            <a:ext cx="5679709" cy="1992168"/>
            <a:chOff x="354977" y="3827294"/>
            <a:chExt cx="9217800" cy="3233156"/>
          </a:xfrm>
        </p:grpSpPr>
        <p:sp>
          <p:nvSpPr>
            <p:cNvPr id="37" name="Rectangle 5"/>
            <p:cNvSpPr>
              <a:spLocks noChangeArrowheads="1"/>
            </p:cNvSpPr>
            <p:nvPr/>
          </p:nvSpPr>
          <p:spPr bwMode="auto">
            <a:xfrm>
              <a:off x="1571890" y="4590232"/>
              <a:ext cx="7071783" cy="549275"/>
            </a:xfrm>
            <a:prstGeom prst="rect">
              <a:avLst/>
            </a:prstGeom>
            <a:solidFill>
              <a:srgbClr val="00FFFF"/>
            </a:solidFill>
            <a:ln w="12700">
              <a:solidFill>
                <a:schemeClr val="tx1"/>
              </a:solidFill>
              <a:miter lim="800000"/>
              <a:headEnd/>
              <a:tailEnd/>
            </a:ln>
            <a:effectLst/>
          </p:spPr>
          <p:txBody>
            <a:bodyPr wrap="none" anchor="ctr"/>
            <a:lstStyle/>
            <a:p>
              <a:pPr algn="ctr"/>
              <a:r>
                <a:rPr kumimoji="1" lang="zh-CN" altLang="en-US" sz="1400" b="1" dirty="0">
                  <a:solidFill>
                    <a:srgbClr val="000099"/>
                  </a:solidFill>
                  <a:latin typeface="微软雅黑" pitchFamily="34" charset="-122"/>
                  <a:ea typeface="微软雅黑" pitchFamily="34" charset="-122"/>
                </a:rPr>
                <a:t>装在帧中的数据部分</a:t>
              </a:r>
            </a:p>
          </p:txBody>
        </p:sp>
        <p:sp>
          <p:nvSpPr>
            <p:cNvPr id="38" name="Line 6"/>
            <p:cNvSpPr>
              <a:spLocks noChangeShapeType="1"/>
            </p:cNvSpPr>
            <p:nvPr/>
          </p:nvSpPr>
          <p:spPr bwMode="auto">
            <a:xfrm>
              <a:off x="1035314" y="5506219"/>
              <a:ext cx="8146654"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9" name="Text Box 7"/>
            <p:cNvSpPr txBox="1">
              <a:spLocks noChangeArrowheads="1"/>
            </p:cNvSpPr>
            <p:nvPr/>
          </p:nvSpPr>
          <p:spPr bwMode="auto">
            <a:xfrm>
              <a:off x="4863394" y="5451146"/>
              <a:ext cx="632703" cy="5494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itchFamily="34" charset="-122"/>
                  <a:ea typeface="微软雅黑" pitchFamily="34" charset="-122"/>
                </a:rPr>
                <a:t>帧</a:t>
              </a:r>
            </a:p>
          </p:txBody>
        </p:sp>
        <p:sp>
          <p:nvSpPr>
            <p:cNvPr id="40" name="Line 8"/>
            <p:cNvSpPr>
              <a:spLocks noChangeShapeType="1"/>
            </p:cNvSpPr>
            <p:nvPr/>
          </p:nvSpPr>
          <p:spPr bwMode="auto">
            <a:xfrm>
              <a:off x="1303602" y="4225107"/>
              <a:ext cx="0" cy="365125"/>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Text Box 9"/>
            <p:cNvSpPr txBox="1">
              <a:spLocks noChangeArrowheads="1"/>
            </p:cNvSpPr>
            <p:nvPr/>
          </p:nvSpPr>
          <p:spPr bwMode="auto">
            <a:xfrm>
              <a:off x="731065" y="3827294"/>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帧开始符</a:t>
              </a:r>
            </a:p>
          </p:txBody>
        </p:sp>
        <p:sp>
          <p:nvSpPr>
            <p:cNvPr id="42" name="Text Box 10"/>
            <p:cNvSpPr txBox="1">
              <a:spLocks noChangeArrowheads="1"/>
            </p:cNvSpPr>
            <p:nvPr/>
          </p:nvSpPr>
          <p:spPr bwMode="auto">
            <a:xfrm>
              <a:off x="8274073" y="3827294"/>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帧结束符</a:t>
              </a:r>
            </a:p>
          </p:txBody>
        </p:sp>
        <p:sp>
          <p:nvSpPr>
            <p:cNvPr id="43" name="Line 11"/>
            <p:cNvSpPr>
              <a:spLocks noChangeShapeType="1"/>
            </p:cNvSpPr>
            <p:nvPr/>
          </p:nvSpPr>
          <p:spPr bwMode="auto">
            <a:xfrm>
              <a:off x="8913681" y="4225107"/>
              <a:ext cx="0" cy="365125"/>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 name="Line 12"/>
            <p:cNvSpPr>
              <a:spLocks noChangeShapeType="1"/>
            </p:cNvSpPr>
            <p:nvPr/>
          </p:nvSpPr>
          <p:spPr bwMode="auto">
            <a:xfrm flipV="1">
              <a:off x="1035315" y="5139507"/>
              <a:ext cx="0" cy="549275"/>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5" name="Text Box 13"/>
            <p:cNvSpPr txBox="1">
              <a:spLocks noChangeArrowheads="1"/>
            </p:cNvSpPr>
            <p:nvPr/>
          </p:nvSpPr>
          <p:spPr bwMode="auto">
            <a:xfrm>
              <a:off x="354977" y="5631629"/>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发送在前</a:t>
              </a:r>
            </a:p>
          </p:txBody>
        </p:sp>
        <p:sp>
          <p:nvSpPr>
            <p:cNvPr id="46" name="Rectangle 14"/>
            <p:cNvSpPr>
              <a:spLocks noChangeArrowheads="1"/>
            </p:cNvSpPr>
            <p:nvPr/>
          </p:nvSpPr>
          <p:spPr bwMode="auto">
            <a:xfrm>
              <a:off x="8451174" y="4590232"/>
              <a:ext cx="706717" cy="549276"/>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7" name="矩形 46"/>
            <p:cNvSpPr/>
            <p:nvPr/>
          </p:nvSpPr>
          <p:spPr>
            <a:xfrm>
              <a:off x="2111691" y="6461049"/>
              <a:ext cx="5865647" cy="599401"/>
            </a:xfrm>
            <a:prstGeom prst="rect">
              <a:avLst/>
            </a:prstGeom>
          </p:spPr>
          <p:txBody>
            <a:bodyPr wrap="square">
              <a:spAutoFit/>
            </a:bodyPr>
            <a:lstStyle/>
            <a:p>
              <a:pPr algn="ctr"/>
              <a:r>
                <a:rPr lang="zh-CN" altLang="zh-CN" b="1" dirty="0">
                  <a:latin typeface="微软雅黑" pitchFamily="34" charset="-122"/>
                  <a:ea typeface="微软雅黑" pitchFamily="34" charset="-122"/>
                </a:rPr>
                <a:t>用控制字符进行帧定</a:t>
              </a:r>
              <a:r>
                <a:rPr lang="zh-CN" altLang="zh-CN" b="1" dirty="0" smtClean="0">
                  <a:latin typeface="微软雅黑" pitchFamily="34" charset="-122"/>
                  <a:ea typeface="微软雅黑" pitchFamily="34" charset="-122"/>
                </a:rPr>
                <a:t>界的方法举例</a:t>
              </a:r>
              <a:endParaRPr lang="zh-CN" altLang="en-US" b="1" dirty="0">
                <a:latin typeface="微软雅黑" pitchFamily="34" charset="-122"/>
                <a:ea typeface="微软雅黑" pitchFamily="34" charset="-122"/>
              </a:endParaRPr>
            </a:p>
          </p:txBody>
        </p:sp>
        <p:sp>
          <p:nvSpPr>
            <p:cNvPr id="36" name="Rectangle 4"/>
            <p:cNvSpPr>
              <a:spLocks noChangeArrowheads="1"/>
            </p:cNvSpPr>
            <p:nvPr/>
          </p:nvSpPr>
          <p:spPr bwMode="auto">
            <a:xfrm>
              <a:off x="1035313" y="4590232"/>
              <a:ext cx="701616" cy="549276"/>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SOH</a:t>
              </a:r>
            </a:p>
          </p:txBody>
        </p:sp>
      </p:grpSp>
      <p:graphicFrame>
        <p:nvGraphicFramePr>
          <p:cNvPr id="19" name="表格 18"/>
          <p:cNvGraphicFramePr>
            <a:graphicFrameLocks noGrp="1"/>
          </p:cNvGraphicFramePr>
          <p:nvPr>
            <p:extLst>
              <p:ext uri="{D42A27DB-BD31-4B8C-83A1-F6EECF244321}">
                <p14:modId xmlns:p14="http://schemas.microsoft.com/office/powerpoint/2010/main" val="4153911096"/>
              </p:ext>
            </p:extLst>
          </p:nvPr>
        </p:nvGraphicFramePr>
        <p:xfrm>
          <a:off x="6120080" y="2028445"/>
          <a:ext cx="2869383" cy="2694666"/>
        </p:xfrm>
        <a:graphic>
          <a:graphicData uri="http://schemas.openxmlformats.org/drawingml/2006/table">
            <a:tbl>
              <a:tblPr firstRow="1" firstCol="1" bandRow="1">
                <a:tableStyleId>{5C22544A-7EE6-4342-B048-85BDC9FD1C3A}</a:tableStyleId>
              </a:tblPr>
              <a:tblGrid>
                <a:gridCol w="548327"/>
                <a:gridCol w="1451465"/>
                <a:gridCol w="869591"/>
              </a:tblGrid>
              <a:tr h="300970">
                <a:tc>
                  <a:txBody>
                    <a:bodyPr/>
                    <a:lstStyle/>
                    <a:p>
                      <a:pPr algn="l">
                        <a:spcAft>
                          <a:spcPts val="0"/>
                        </a:spcAft>
                      </a:pPr>
                      <a:r>
                        <a:rPr lang="en-US" sz="900" b="1" dirty="0">
                          <a:solidFill>
                            <a:schemeClr val="tx1"/>
                          </a:solidFill>
                          <a:effectLst/>
                        </a:rPr>
                        <a:t>ASCII</a:t>
                      </a:r>
                      <a:r>
                        <a:rPr lang="zh-CN" sz="900" b="1" dirty="0">
                          <a:solidFill>
                            <a:schemeClr val="tx1"/>
                          </a:solidFill>
                          <a:effectLst/>
                        </a:rPr>
                        <a:t>码</a:t>
                      </a:r>
                      <a:endParaRPr lang="zh-CN" sz="900" b="1" dirty="0">
                        <a:solidFill>
                          <a:schemeClr val="tx1"/>
                        </a:solidFill>
                        <a:effectLst/>
                        <a:latin typeface="Times New Roman" panose="02020603050405020304" pitchFamily="18" charset="0"/>
                        <a:ea typeface="宋体" panose="02010600030101010101" pitchFamily="2" charset="-122"/>
                      </a:endParaRPr>
                    </a:p>
                  </a:txBody>
                  <a:tcPr marL="47621" marR="47621" marT="47634" marB="47634" anchor="ctr"/>
                </a:tc>
                <a:tc>
                  <a:txBody>
                    <a:bodyPr/>
                    <a:lstStyle/>
                    <a:p>
                      <a:pPr algn="l">
                        <a:spcAft>
                          <a:spcPts val="0"/>
                        </a:spcAft>
                      </a:pPr>
                      <a:r>
                        <a:rPr lang="zh-CN" sz="900" b="1" dirty="0">
                          <a:solidFill>
                            <a:schemeClr val="tx1"/>
                          </a:solidFill>
                          <a:effectLst/>
                        </a:rPr>
                        <a:t>字符</a:t>
                      </a:r>
                      <a:endParaRPr lang="zh-CN" sz="900" b="1" dirty="0">
                        <a:solidFill>
                          <a:schemeClr val="tx1"/>
                        </a:solidFill>
                        <a:effectLst/>
                        <a:latin typeface="Times New Roman" panose="02020603050405020304" pitchFamily="18" charset="0"/>
                        <a:ea typeface="宋体" panose="02010600030101010101" pitchFamily="2" charset="-122"/>
                      </a:endParaRPr>
                    </a:p>
                  </a:txBody>
                  <a:tcPr marL="47621" marR="47621" marT="47634" marB="47634" anchor="ctr"/>
                </a:tc>
                <a:tc>
                  <a:txBody>
                    <a:bodyPr/>
                    <a:lstStyle/>
                    <a:p>
                      <a:pPr algn="l">
                        <a:spcAft>
                          <a:spcPts val="0"/>
                        </a:spcAft>
                      </a:pPr>
                      <a:r>
                        <a:rPr lang="zh-CN" sz="900" b="1" dirty="0">
                          <a:solidFill>
                            <a:schemeClr val="tx1"/>
                          </a:solidFill>
                          <a:effectLst/>
                        </a:rPr>
                        <a:t>含义</a:t>
                      </a:r>
                      <a:endParaRPr lang="zh-CN" sz="900" b="1" dirty="0">
                        <a:solidFill>
                          <a:schemeClr val="tx1"/>
                        </a:solidFill>
                        <a:effectLst/>
                        <a:latin typeface="Times New Roman" panose="02020603050405020304" pitchFamily="18" charset="0"/>
                        <a:ea typeface="宋体" panose="02010600030101010101" pitchFamily="2" charset="-122"/>
                      </a:endParaRPr>
                    </a:p>
                  </a:txBody>
                  <a:tcPr marL="47621" marR="47621" marT="47634" marB="47634" anchor="ctr"/>
                </a:tc>
              </a:tr>
              <a:tr h="234829">
                <a:tc>
                  <a:txBody>
                    <a:bodyPr/>
                    <a:lstStyle/>
                    <a:p>
                      <a:pPr algn="l">
                        <a:spcAft>
                          <a:spcPts val="0"/>
                        </a:spcAft>
                      </a:pPr>
                      <a:r>
                        <a:rPr lang="en-US" sz="900" b="1" dirty="0">
                          <a:solidFill>
                            <a:schemeClr val="tx1"/>
                          </a:solidFill>
                          <a:effectLst/>
                        </a:rPr>
                        <a:t>00</a:t>
                      </a:r>
                      <a:endParaRPr lang="zh-CN" sz="900" b="1" dirty="0">
                        <a:solidFill>
                          <a:schemeClr val="tx1"/>
                        </a:solidFill>
                        <a:effectLst/>
                        <a:latin typeface="Times New Roman" panose="02020603050405020304" pitchFamily="18" charset="0"/>
                        <a:ea typeface="宋体" panose="02010600030101010101" pitchFamily="2" charset="-122"/>
                      </a:endParaRPr>
                    </a:p>
                  </a:txBody>
                  <a:tcPr marL="47621" marR="47621" marT="47634" marB="47634" anchor="ctr"/>
                </a:tc>
                <a:tc>
                  <a:txBody>
                    <a:bodyPr/>
                    <a:lstStyle/>
                    <a:p>
                      <a:pPr algn="l">
                        <a:spcAft>
                          <a:spcPts val="0"/>
                        </a:spcAft>
                      </a:pPr>
                      <a:r>
                        <a:rPr lang="en-US" sz="900" b="1">
                          <a:solidFill>
                            <a:schemeClr val="tx1"/>
                          </a:solidFill>
                          <a:effectLst/>
                        </a:rPr>
                        <a:t>NUL (NULL)</a:t>
                      </a:r>
                      <a:endParaRPr lang="zh-CN" sz="900" b="1">
                        <a:solidFill>
                          <a:schemeClr val="tx1"/>
                        </a:solidFill>
                        <a:effectLst/>
                        <a:latin typeface="Times New Roman" panose="02020603050405020304" pitchFamily="18" charset="0"/>
                        <a:ea typeface="宋体" panose="02010600030101010101" pitchFamily="2" charset="-122"/>
                      </a:endParaRPr>
                    </a:p>
                  </a:txBody>
                  <a:tcPr marL="47621" marR="47621" marT="47634" marB="47634" anchor="ctr"/>
                </a:tc>
                <a:tc>
                  <a:txBody>
                    <a:bodyPr/>
                    <a:lstStyle/>
                    <a:p>
                      <a:pPr algn="l">
                        <a:spcAft>
                          <a:spcPts val="0"/>
                        </a:spcAft>
                      </a:pPr>
                      <a:r>
                        <a:rPr lang="zh-CN" sz="900" b="1">
                          <a:solidFill>
                            <a:schemeClr val="tx1"/>
                          </a:solidFill>
                          <a:effectLst/>
                        </a:rPr>
                        <a:t>空字符</a:t>
                      </a:r>
                      <a:endParaRPr lang="zh-CN" sz="900" b="1">
                        <a:solidFill>
                          <a:schemeClr val="tx1"/>
                        </a:solidFill>
                        <a:effectLst/>
                        <a:latin typeface="Times New Roman" panose="02020603050405020304" pitchFamily="18" charset="0"/>
                        <a:ea typeface="宋体" panose="02010600030101010101" pitchFamily="2" charset="-122"/>
                      </a:endParaRPr>
                    </a:p>
                  </a:txBody>
                  <a:tcPr marL="47621" marR="47621" marT="47634" marB="47634" anchor="ctr"/>
                </a:tc>
              </a:tr>
              <a:tr h="297828">
                <a:tc>
                  <a:txBody>
                    <a:bodyPr/>
                    <a:lstStyle/>
                    <a:p>
                      <a:pPr algn="l">
                        <a:spcAft>
                          <a:spcPts val="0"/>
                        </a:spcAft>
                      </a:pPr>
                      <a:r>
                        <a:rPr lang="en-US" sz="900" b="1" dirty="0">
                          <a:solidFill>
                            <a:srgbClr val="FF0000"/>
                          </a:solidFill>
                          <a:effectLst/>
                        </a:rPr>
                        <a:t>01</a:t>
                      </a:r>
                      <a:endParaRPr lang="zh-CN" sz="900" b="1" dirty="0">
                        <a:solidFill>
                          <a:srgbClr val="FF0000"/>
                        </a:solidFill>
                        <a:effectLst/>
                        <a:latin typeface="Times New Roman" panose="02020603050405020304" pitchFamily="18" charset="0"/>
                        <a:ea typeface="宋体" panose="02010600030101010101" pitchFamily="2" charset="-122"/>
                      </a:endParaRPr>
                    </a:p>
                  </a:txBody>
                  <a:tcPr marL="47621" marR="47621" marT="47634" marB="47634" anchor="ctr"/>
                </a:tc>
                <a:tc>
                  <a:txBody>
                    <a:bodyPr/>
                    <a:lstStyle/>
                    <a:p>
                      <a:pPr algn="l">
                        <a:spcAft>
                          <a:spcPts val="0"/>
                        </a:spcAft>
                      </a:pPr>
                      <a:r>
                        <a:rPr lang="en-US" sz="900" b="1" dirty="0" err="1">
                          <a:solidFill>
                            <a:srgbClr val="FF0000"/>
                          </a:solidFill>
                          <a:effectLst/>
                        </a:rPr>
                        <a:t>SOH</a:t>
                      </a:r>
                      <a:r>
                        <a:rPr lang="en-US" sz="900" b="1" dirty="0">
                          <a:solidFill>
                            <a:srgbClr val="FF0000"/>
                          </a:solidFill>
                          <a:effectLst/>
                        </a:rPr>
                        <a:t> (Start Of </a:t>
                      </a:r>
                      <a:r>
                        <a:rPr lang="en-US" sz="900" b="1" dirty="0" err="1">
                          <a:solidFill>
                            <a:srgbClr val="FF0000"/>
                          </a:solidFill>
                          <a:effectLst/>
                        </a:rPr>
                        <a:t>Headling</a:t>
                      </a:r>
                      <a:r>
                        <a:rPr lang="en-US" sz="900" b="1" dirty="0">
                          <a:solidFill>
                            <a:srgbClr val="FF0000"/>
                          </a:solidFill>
                          <a:effectLst/>
                        </a:rPr>
                        <a:t>)</a:t>
                      </a:r>
                      <a:endParaRPr lang="zh-CN" sz="900" b="1" dirty="0">
                        <a:solidFill>
                          <a:srgbClr val="FF0000"/>
                        </a:solidFill>
                        <a:effectLst/>
                        <a:latin typeface="Times New Roman" panose="02020603050405020304" pitchFamily="18" charset="0"/>
                        <a:ea typeface="宋体" panose="02010600030101010101" pitchFamily="2" charset="-122"/>
                      </a:endParaRPr>
                    </a:p>
                  </a:txBody>
                  <a:tcPr marL="47621" marR="47621" marT="47634" marB="47634" anchor="ctr"/>
                </a:tc>
                <a:tc>
                  <a:txBody>
                    <a:bodyPr/>
                    <a:lstStyle/>
                    <a:p>
                      <a:pPr algn="l">
                        <a:spcAft>
                          <a:spcPts val="0"/>
                        </a:spcAft>
                      </a:pPr>
                      <a:r>
                        <a:rPr lang="zh-CN" sz="900" b="1">
                          <a:solidFill>
                            <a:schemeClr val="tx1"/>
                          </a:solidFill>
                          <a:effectLst/>
                        </a:rPr>
                        <a:t>标题开始</a:t>
                      </a:r>
                      <a:endParaRPr lang="zh-CN" sz="900" b="1">
                        <a:solidFill>
                          <a:schemeClr val="tx1"/>
                        </a:solidFill>
                        <a:effectLst/>
                        <a:latin typeface="Times New Roman" panose="02020603050405020304" pitchFamily="18" charset="0"/>
                        <a:ea typeface="宋体" panose="02010600030101010101" pitchFamily="2" charset="-122"/>
                      </a:endParaRPr>
                    </a:p>
                  </a:txBody>
                  <a:tcPr marL="47621" marR="47621" marT="47634" marB="47634" anchor="ctr"/>
                </a:tc>
              </a:tr>
              <a:tr h="238995">
                <a:tc>
                  <a:txBody>
                    <a:bodyPr/>
                    <a:lstStyle/>
                    <a:p>
                      <a:pPr algn="l">
                        <a:spcAft>
                          <a:spcPts val="0"/>
                        </a:spcAft>
                      </a:pPr>
                      <a:r>
                        <a:rPr lang="en-US" sz="900" b="1">
                          <a:solidFill>
                            <a:schemeClr val="tx1"/>
                          </a:solidFill>
                          <a:effectLst/>
                        </a:rPr>
                        <a:t>02</a:t>
                      </a:r>
                      <a:endParaRPr lang="zh-CN" sz="900" b="1">
                        <a:solidFill>
                          <a:schemeClr val="tx1"/>
                        </a:solidFill>
                        <a:effectLst/>
                        <a:latin typeface="Times New Roman" panose="02020603050405020304" pitchFamily="18" charset="0"/>
                        <a:ea typeface="宋体" panose="02010600030101010101" pitchFamily="2" charset="-122"/>
                      </a:endParaRPr>
                    </a:p>
                  </a:txBody>
                  <a:tcPr marL="47621" marR="47621" marT="47634" marB="47634" anchor="ctr"/>
                </a:tc>
                <a:tc>
                  <a:txBody>
                    <a:bodyPr/>
                    <a:lstStyle/>
                    <a:p>
                      <a:pPr algn="l">
                        <a:spcAft>
                          <a:spcPts val="0"/>
                        </a:spcAft>
                      </a:pPr>
                      <a:r>
                        <a:rPr lang="en-US" sz="900" b="1" dirty="0" err="1">
                          <a:solidFill>
                            <a:schemeClr val="tx1"/>
                          </a:solidFill>
                          <a:effectLst/>
                        </a:rPr>
                        <a:t>STX</a:t>
                      </a:r>
                      <a:r>
                        <a:rPr lang="en-US" sz="900" b="1" dirty="0">
                          <a:solidFill>
                            <a:schemeClr val="tx1"/>
                          </a:solidFill>
                          <a:effectLst/>
                        </a:rPr>
                        <a:t> (Start Of Text)</a:t>
                      </a:r>
                      <a:endParaRPr lang="zh-CN" sz="900" b="1" dirty="0">
                        <a:solidFill>
                          <a:schemeClr val="tx1"/>
                        </a:solidFill>
                        <a:effectLst/>
                        <a:latin typeface="Times New Roman" panose="02020603050405020304" pitchFamily="18" charset="0"/>
                        <a:ea typeface="宋体" panose="02010600030101010101" pitchFamily="2" charset="-122"/>
                      </a:endParaRPr>
                    </a:p>
                  </a:txBody>
                  <a:tcPr marL="47621" marR="47621" marT="47634" marB="47634" anchor="ctr"/>
                </a:tc>
                <a:tc>
                  <a:txBody>
                    <a:bodyPr/>
                    <a:lstStyle/>
                    <a:p>
                      <a:pPr algn="l">
                        <a:spcAft>
                          <a:spcPts val="0"/>
                        </a:spcAft>
                      </a:pPr>
                      <a:r>
                        <a:rPr lang="zh-CN" sz="900" b="1">
                          <a:solidFill>
                            <a:schemeClr val="tx1"/>
                          </a:solidFill>
                          <a:effectLst/>
                        </a:rPr>
                        <a:t>正文开始</a:t>
                      </a:r>
                      <a:endParaRPr lang="zh-CN" sz="900" b="1">
                        <a:solidFill>
                          <a:schemeClr val="tx1"/>
                        </a:solidFill>
                        <a:effectLst/>
                        <a:latin typeface="Times New Roman" panose="02020603050405020304" pitchFamily="18" charset="0"/>
                        <a:ea typeface="宋体" panose="02010600030101010101" pitchFamily="2" charset="-122"/>
                      </a:endParaRPr>
                    </a:p>
                  </a:txBody>
                  <a:tcPr marL="47621" marR="47621" marT="47634" marB="47634" anchor="ctr"/>
                </a:tc>
              </a:tr>
              <a:tr h="234829">
                <a:tc>
                  <a:txBody>
                    <a:bodyPr/>
                    <a:lstStyle/>
                    <a:p>
                      <a:pPr algn="l">
                        <a:spcAft>
                          <a:spcPts val="0"/>
                        </a:spcAft>
                      </a:pPr>
                      <a:r>
                        <a:rPr lang="en-US" sz="900" b="1" dirty="0">
                          <a:solidFill>
                            <a:schemeClr val="tx1"/>
                          </a:solidFill>
                          <a:effectLst/>
                        </a:rPr>
                        <a:t>03</a:t>
                      </a:r>
                      <a:endParaRPr lang="zh-CN" sz="900" b="1" dirty="0">
                        <a:solidFill>
                          <a:schemeClr val="tx1"/>
                        </a:solidFill>
                        <a:effectLst/>
                        <a:latin typeface="Times New Roman" panose="02020603050405020304" pitchFamily="18" charset="0"/>
                        <a:ea typeface="宋体" panose="02010600030101010101" pitchFamily="2" charset="-122"/>
                      </a:endParaRPr>
                    </a:p>
                  </a:txBody>
                  <a:tcPr marL="47621" marR="47621" marT="47634" marB="47634" anchor="ctr"/>
                </a:tc>
                <a:tc>
                  <a:txBody>
                    <a:bodyPr/>
                    <a:lstStyle/>
                    <a:p>
                      <a:pPr algn="l">
                        <a:spcAft>
                          <a:spcPts val="0"/>
                        </a:spcAft>
                      </a:pPr>
                      <a:r>
                        <a:rPr lang="en-US" sz="900" b="1" dirty="0" err="1">
                          <a:solidFill>
                            <a:schemeClr val="tx1"/>
                          </a:solidFill>
                          <a:effectLst/>
                        </a:rPr>
                        <a:t>ETX</a:t>
                      </a:r>
                      <a:r>
                        <a:rPr lang="en-US" sz="900" b="1" dirty="0">
                          <a:solidFill>
                            <a:schemeClr val="tx1"/>
                          </a:solidFill>
                          <a:effectLst/>
                        </a:rPr>
                        <a:t> (End Of Text)</a:t>
                      </a:r>
                      <a:endParaRPr lang="zh-CN" sz="900" b="1" dirty="0">
                        <a:solidFill>
                          <a:schemeClr val="tx1"/>
                        </a:solidFill>
                        <a:effectLst/>
                        <a:latin typeface="Times New Roman" panose="02020603050405020304" pitchFamily="18" charset="0"/>
                        <a:ea typeface="宋体" panose="02010600030101010101" pitchFamily="2" charset="-122"/>
                      </a:endParaRPr>
                    </a:p>
                  </a:txBody>
                  <a:tcPr marL="47621" marR="47621" marT="47634" marB="47634" anchor="ctr"/>
                </a:tc>
                <a:tc>
                  <a:txBody>
                    <a:bodyPr/>
                    <a:lstStyle/>
                    <a:p>
                      <a:pPr algn="l">
                        <a:spcAft>
                          <a:spcPts val="0"/>
                        </a:spcAft>
                      </a:pPr>
                      <a:r>
                        <a:rPr lang="zh-CN" sz="900" b="1" dirty="0">
                          <a:solidFill>
                            <a:schemeClr val="tx1"/>
                          </a:solidFill>
                          <a:effectLst/>
                        </a:rPr>
                        <a:t>正文结束</a:t>
                      </a:r>
                      <a:endParaRPr lang="zh-CN" sz="900" b="1" dirty="0">
                        <a:solidFill>
                          <a:schemeClr val="tx1"/>
                        </a:solidFill>
                        <a:effectLst/>
                        <a:latin typeface="Times New Roman" panose="02020603050405020304" pitchFamily="18" charset="0"/>
                        <a:ea typeface="宋体" panose="02010600030101010101" pitchFamily="2" charset="-122"/>
                      </a:endParaRPr>
                    </a:p>
                  </a:txBody>
                  <a:tcPr marL="47621" marR="47621" marT="47634" marB="47634" anchor="ctr"/>
                </a:tc>
              </a:tr>
              <a:tr h="297059">
                <a:tc>
                  <a:txBody>
                    <a:bodyPr/>
                    <a:lstStyle/>
                    <a:p>
                      <a:pPr algn="l">
                        <a:spcAft>
                          <a:spcPts val="0"/>
                        </a:spcAft>
                      </a:pPr>
                      <a:r>
                        <a:rPr lang="en-US" sz="900" b="1" dirty="0">
                          <a:solidFill>
                            <a:srgbClr val="FF0000"/>
                          </a:solidFill>
                          <a:effectLst/>
                        </a:rPr>
                        <a:t>04</a:t>
                      </a:r>
                      <a:endParaRPr lang="zh-CN" sz="900" b="1" dirty="0">
                        <a:solidFill>
                          <a:srgbClr val="FF0000"/>
                        </a:solidFill>
                        <a:effectLst/>
                        <a:latin typeface="Times New Roman" panose="02020603050405020304" pitchFamily="18" charset="0"/>
                        <a:ea typeface="宋体" panose="02010600030101010101" pitchFamily="2" charset="-122"/>
                      </a:endParaRPr>
                    </a:p>
                  </a:txBody>
                  <a:tcPr marL="47621" marR="47621" marT="47634" marB="47634" anchor="ctr"/>
                </a:tc>
                <a:tc>
                  <a:txBody>
                    <a:bodyPr/>
                    <a:lstStyle/>
                    <a:p>
                      <a:pPr algn="l">
                        <a:spcAft>
                          <a:spcPts val="0"/>
                        </a:spcAft>
                      </a:pPr>
                      <a:r>
                        <a:rPr lang="en-US" sz="900" b="1" dirty="0" err="1">
                          <a:solidFill>
                            <a:srgbClr val="FF0000"/>
                          </a:solidFill>
                          <a:effectLst/>
                        </a:rPr>
                        <a:t>EOT</a:t>
                      </a:r>
                      <a:r>
                        <a:rPr lang="en-US" sz="900" b="1" dirty="0">
                          <a:solidFill>
                            <a:srgbClr val="FF0000"/>
                          </a:solidFill>
                          <a:effectLst/>
                        </a:rPr>
                        <a:t> (End Of Transmission)</a:t>
                      </a:r>
                      <a:endParaRPr lang="zh-CN" sz="900" b="1" dirty="0">
                        <a:solidFill>
                          <a:srgbClr val="FF0000"/>
                        </a:solidFill>
                        <a:effectLst/>
                        <a:latin typeface="Times New Roman" panose="02020603050405020304" pitchFamily="18" charset="0"/>
                        <a:ea typeface="宋体" panose="02010600030101010101" pitchFamily="2" charset="-122"/>
                      </a:endParaRPr>
                    </a:p>
                  </a:txBody>
                  <a:tcPr marL="47621" marR="47621" marT="47634" marB="47634" anchor="ctr"/>
                </a:tc>
                <a:tc>
                  <a:txBody>
                    <a:bodyPr/>
                    <a:lstStyle/>
                    <a:p>
                      <a:pPr algn="l">
                        <a:spcAft>
                          <a:spcPts val="0"/>
                        </a:spcAft>
                      </a:pPr>
                      <a:r>
                        <a:rPr lang="zh-CN" sz="900" b="1" dirty="0">
                          <a:solidFill>
                            <a:schemeClr val="tx1"/>
                          </a:solidFill>
                          <a:effectLst/>
                        </a:rPr>
                        <a:t>传输结束</a:t>
                      </a:r>
                      <a:endParaRPr lang="zh-CN" sz="900" b="1" dirty="0">
                        <a:solidFill>
                          <a:schemeClr val="tx1"/>
                        </a:solidFill>
                        <a:effectLst/>
                        <a:latin typeface="Times New Roman" panose="02020603050405020304" pitchFamily="18" charset="0"/>
                        <a:ea typeface="宋体" panose="02010600030101010101" pitchFamily="2" charset="-122"/>
                      </a:endParaRPr>
                    </a:p>
                  </a:txBody>
                  <a:tcPr marL="47621" marR="47621" marT="47634" marB="47634" anchor="ctr"/>
                </a:tc>
              </a:tr>
              <a:tr h="238995">
                <a:tc>
                  <a:txBody>
                    <a:bodyPr/>
                    <a:lstStyle/>
                    <a:p>
                      <a:pPr algn="l">
                        <a:spcAft>
                          <a:spcPts val="0"/>
                        </a:spcAft>
                      </a:pPr>
                      <a:r>
                        <a:rPr lang="en-US" sz="900" b="1">
                          <a:solidFill>
                            <a:schemeClr val="tx1"/>
                          </a:solidFill>
                          <a:effectLst/>
                        </a:rPr>
                        <a:t>05</a:t>
                      </a:r>
                      <a:endParaRPr lang="zh-CN" sz="900" b="1">
                        <a:solidFill>
                          <a:schemeClr val="tx1"/>
                        </a:solidFill>
                        <a:effectLst/>
                        <a:latin typeface="Times New Roman" panose="02020603050405020304" pitchFamily="18" charset="0"/>
                        <a:ea typeface="宋体" panose="02010600030101010101" pitchFamily="2" charset="-122"/>
                      </a:endParaRPr>
                    </a:p>
                  </a:txBody>
                  <a:tcPr marL="47621" marR="47621" marT="47634" marB="47634" anchor="ctr"/>
                </a:tc>
                <a:tc>
                  <a:txBody>
                    <a:bodyPr/>
                    <a:lstStyle/>
                    <a:p>
                      <a:pPr algn="l">
                        <a:spcAft>
                          <a:spcPts val="0"/>
                        </a:spcAft>
                      </a:pPr>
                      <a:r>
                        <a:rPr lang="en-US" sz="900" b="1" dirty="0" err="1">
                          <a:solidFill>
                            <a:schemeClr val="tx1"/>
                          </a:solidFill>
                          <a:effectLst/>
                        </a:rPr>
                        <a:t>ENQ</a:t>
                      </a:r>
                      <a:r>
                        <a:rPr lang="en-US" sz="900" b="1" dirty="0">
                          <a:solidFill>
                            <a:schemeClr val="tx1"/>
                          </a:solidFill>
                          <a:effectLst/>
                        </a:rPr>
                        <a:t> (Enquiry)</a:t>
                      </a:r>
                      <a:endParaRPr lang="zh-CN" sz="900" b="1" dirty="0">
                        <a:solidFill>
                          <a:schemeClr val="tx1"/>
                        </a:solidFill>
                        <a:effectLst/>
                        <a:latin typeface="Times New Roman" panose="02020603050405020304" pitchFamily="18" charset="0"/>
                        <a:ea typeface="宋体" panose="02010600030101010101" pitchFamily="2" charset="-122"/>
                      </a:endParaRPr>
                    </a:p>
                  </a:txBody>
                  <a:tcPr marL="47621" marR="47621" marT="47634" marB="47634" anchor="ctr"/>
                </a:tc>
                <a:tc>
                  <a:txBody>
                    <a:bodyPr/>
                    <a:lstStyle/>
                    <a:p>
                      <a:pPr algn="l">
                        <a:spcAft>
                          <a:spcPts val="0"/>
                        </a:spcAft>
                      </a:pPr>
                      <a:r>
                        <a:rPr lang="zh-CN" sz="900" b="1" dirty="0">
                          <a:solidFill>
                            <a:schemeClr val="tx1"/>
                          </a:solidFill>
                          <a:effectLst/>
                        </a:rPr>
                        <a:t>请求</a:t>
                      </a:r>
                      <a:endParaRPr lang="zh-CN" sz="900" b="1" dirty="0">
                        <a:solidFill>
                          <a:schemeClr val="tx1"/>
                        </a:solidFill>
                        <a:effectLst/>
                        <a:latin typeface="Times New Roman" panose="02020603050405020304" pitchFamily="18" charset="0"/>
                        <a:ea typeface="宋体" panose="02010600030101010101" pitchFamily="2" charset="-122"/>
                      </a:endParaRPr>
                    </a:p>
                  </a:txBody>
                  <a:tcPr marL="47621" marR="47621" marT="47634" marB="47634" anchor="ctr"/>
                </a:tc>
              </a:tr>
              <a:tr h="377337">
                <a:tc>
                  <a:txBody>
                    <a:bodyPr/>
                    <a:lstStyle/>
                    <a:p>
                      <a:pPr algn="l">
                        <a:spcAft>
                          <a:spcPts val="0"/>
                        </a:spcAft>
                      </a:pPr>
                      <a:r>
                        <a:rPr lang="en-US" sz="900" b="1">
                          <a:solidFill>
                            <a:schemeClr val="tx1"/>
                          </a:solidFill>
                          <a:effectLst/>
                        </a:rPr>
                        <a:t>06</a:t>
                      </a:r>
                      <a:endParaRPr lang="zh-CN" sz="900" b="1">
                        <a:solidFill>
                          <a:schemeClr val="tx1"/>
                        </a:solidFill>
                        <a:effectLst/>
                        <a:latin typeface="Times New Roman" panose="02020603050405020304" pitchFamily="18" charset="0"/>
                        <a:ea typeface="宋体" panose="02010600030101010101" pitchFamily="2" charset="-122"/>
                      </a:endParaRPr>
                    </a:p>
                  </a:txBody>
                  <a:tcPr marL="47621" marR="47621" marT="47634" marB="47634" anchor="ctr"/>
                </a:tc>
                <a:tc>
                  <a:txBody>
                    <a:bodyPr/>
                    <a:lstStyle/>
                    <a:p>
                      <a:pPr algn="l">
                        <a:spcAft>
                          <a:spcPts val="0"/>
                        </a:spcAft>
                      </a:pPr>
                      <a:r>
                        <a:rPr lang="en-US" sz="900" b="1" dirty="0" err="1">
                          <a:solidFill>
                            <a:schemeClr val="tx1"/>
                          </a:solidFill>
                          <a:effectLst/>
                        </a:rPr>
                        <a:t>ACK</a:t>
                      </a:r>
                      <a:r>
                        <a:rPr lang="en-US" sz="900" b="1" dirty="0">
                          <a:solidFill>
                            <a:schemeClr val="tx1"/>
                          </a:solidFill>
                          <a:effectLst/>
                        </a:rPr>
                        <a:t> (Acknowledge)</a:t>
                      </a:r>
                      <a:endParaRPr lang="zh-CN" sz="900" b="1" dirty="0">
                        <a:solidFill>
                          <a:schemeClr val="tx1"/>
                        </a:solidFill>
                        <a:effectLst/>
                        <a:latin typeface="Times New Roman" panose="02020603050405020304" pitchFamily="18" charset="0"/>
                        <a:ea typeface="宋体" panose="02010600030101010101" pitchFamily="2" charset="-122"/>
                      </a:endParaRPr>
                    </a:p>
                  </a:txBody>
                  <a:tcPr marL="47621" marR="47621" marT="47634" marB="47634" anchor="ctr"/>
                </a:tc>
                <a:tc>
                  <a:txBody>
                    <a:bodyPr/>
                    <a:lstStyle/>
                    <a:p>
                      <a:pPr algn="l">
                        <a:spcAft>
                          <a:spcPts val="0"/>
                        </a:spcAft>
                      </a:pPr>
                      <a:r>
                        <a:rPr lang="zh-CN" sz="900" b="1" dirty="0">
                          <a:solidFill>
                            <a:schemeClr val="tx1"/>
                          </a:solidFill>
                          <a:effectLst/>
                        </a:rPr>
                        <a:t>回应</a:t>
                      </a:r>
                      <a:r>
                        <a:rPr lang="en-US" sz="900" b="1" dirty="0">
                          <a:solidFill>
                            <a:schemeClr val="tx1"/>
                          </a:solidFill>
                          <a:effectLst/>
                        </a:rPr>
                        <a:t>/</a:t>
                      </a:r>
                      <a:r>
                        <a:rPr lang="zh-CN" sz="900" b="1" dirty="0">
                          <a:solidFill>
                            <a:schemeClr val="tx1"/>
                          </a:solidFill>
                          <a:effectLst/>
                        </a:rPr>
                        <a:t>响应</a:t>
                      </a:r>
                      <a:r>
                        <a:rPr lang="en-US" sz="900" b="1" dirty="0">
                          <a:solidFill>
                            <a:schemeClr val="tx1"/>
                          </a:solidFill>
                          <a:effectLst/>
                        </a:rPr>
                        <a:t>/</a:t>
                      </a:r>
                      <a:r>
                        <a:rPr lang="zh-CN" sz="900" b="1" dirty="0">
                          <a:solidFill>
                            <a:schemeClr val="tx1"/>
                          </a:solidFill>
                          <a:effectLst/>
                        </a:rPr>
                        <a:t>收到通知</a:t>
                      </a:r>
                      <a:endParaRPr lang="zh-CN" sz="900" b="1" dirty="0">
                        <a:solidFill>
                          <a:schemeClr val="tx1"/>
                        </a:solidFill>
                        <a:effectLst/>
                        <a:latin typeface="Times New Roman" panose="02020603050405020304" pitchFamily="18" charset="0"/>
                        <a:ea typeface="宋体" panose="02010600030101010101" pitchFamily="2" charset="-122"/>
                      </a:endParaRPr>
                    </a:p>
                  </a:txBody>
                  <a:tcPr marL="47621" marR="47621" marT="47634" marB="47634" anchor="ctr"/>
                </a:tc>
              </a:tr>
              <a:tr h="234829">
                <a:tc>
                  <a:txBody>
                    <a:bodyPr/>
                    <a:lstStyle/>
                    <a:p>
                      <a:pPr algn="l">
                        <a:spcAft>
                          <a:spcPts val="0"/>
                        </a:spcAft>
                      </a:pPr>
                      <a:r>
                        <a:rPr lang="en-US" sz="900" b="1">
                          <a:solidFill>
                            <a:schemeClr val="tx1"/>
                          </a:solidFill>
                          <a:effectLst/>
                        </a:rPr>
                        <a:t>07</a:t>
                      </a:r>
                      <a:endParaRPr lang="zh-CN" sz="900" b="1">
                        <a:solidFill>
                          <a:schemeClr val="tx1"/>
                        </a:solidFill>
                        <a:effectLst/>
                        <a:latin typeface="Times New Roman" panose="02020603050405020304" pitchFamily="18" charset="0"/>
                        <a:ea typeface="宋体" panose="02010600030101010101" pitchFamily="2" charset="-122"/>
                      </a:endParaRPr>
                    </a:p>
                  </a:txBody>
                  <a:tcPr marL="47621" marR="47621" marT="47634" marB="47634" anchor="ctr"/>
                </a:tc>
                <a:tc>
                  <a:txBody>
                    <a:bodyPr/>
                    <a:lstStyle/>
                    <a:p>
                      <a:pPr algn="l">
                        <a:spcAft>
                          <a:spcPts val="0"/>
                        </a:spcAft>
                      </a:pPr>
                      <a:r>
                        <a:rPr lang="en-US" sz="900" b="1" dirty="0" err="1">
                          <a:solidFill>
                            <a:schemeClr val="tx1"/>
                          </a:solidFill>
                          <a:effectLst/>
                        </a:rPr>
                        <a:t>BEL</a:t>
                      </a:r>
                      <a:r>
                        <a:rPr lang="en-US" sz="900" b="1" dirty="0">
                          <a:solidFill>
                            <a:schemeClr val="tx1"/>
                          </a:solidFill>
                          <a:effectLst/>
                        </a:rPr>
                        <a:t> (Bell)</a:t>
                      </a:r>
                      <a:endParaRPr lang="zh-CN" sz="900" b="1" dirty="0">
                        <a:solidFill>
                          <a:schemeClr val="tx1"/>
                        </a:solidFill>
                        <a:effectLst/>
                        <a:latin typeface="Times New Roman" panose="02020603050405020304" pitchFamily="18" charset="0"/>
                        <a:ea typeface="宋体" panose="02010600030101010101" pitchFamily="2" charset="-122"/>
                      </a:endParaRPr>
                    </a:p>
                  </a:txBody>
                  <a:tcPr marL="47621" marR="47621" marT="47634" marB="47634" anchor="ctr"/>
                </a:tc>
                <a:tc>
                  <a:txBody>
                    <a:bodyPr/>
                    <a:lstStyle/>
                    <a:p>
                      <a:pPr algn="l">
                        <a:spcAft>
                          <a:spcPts val="0"/>
                        </a:spcAft>
                      </a:pPr>
                      <a:r>
                        <a:rPr lang="zh-CN" sz="900" b="1" dirty="0">
                          <a:solidFill>
                            <a:schemeClr val="tx1"/>
                          </a:solidFill>
                          <a:effectLst/>
                        </a:rPr>
                        <a:t>响铃</a:t>
                      </a:r>
                      <a:endParaRPr lang="zh-CN" sz="900" b="1" dirty="0">
                        <a:solidFill>
                          <a:schemeClr val="tx1"/>
                        </a:solidFill>
                        <a:effectLst/>
                        <a:latin typeface="Times New Roman" panose="02020603050405020304" pitchFamily="18" charset="0"/>
                        <a:ea typeface="宋体" panose="02010600030101010101" pitchFamily="2" charset="-122"/>
                      </a:endParaRPr>
                    </a:p>
                  </a:txBody>
                  <a:tcPr marL="47621" marR="47621" marT="47634" marB="47634" anchor="ctr"/>
                </a:tc>
              </a:tr>
              <a:tr h="238995">
                <a:tc>
                  <a:txBody>
                    <a:bodyPr/>
                    <a:lstStyle/>
                    <a:p>
                      <a:pPr algn="l">
                        <a:spcAft>
                          <a:spcPts val="0"/>
                        </a:spcAft>
                      </a:pPr>
                      <a:r>
                        <a:rPr lang="en-US" sz="900" b="1">
                          <a:solidFill>
                            <a:schemeClr val="tx1"/>
                          </a:solidFill>
                          <a:effectLst/>
                        </a:rPr>
                        <a:t>08</a:t>
                      </a:r>
                      <a:endParaRPr lang="zh-CN" sz="900" b="1">
                        <a:solidFill>
                          <a:schemeClr val="tx1"/>
                        </a:solidFill>
                        <a:effectLst/>
                        <a:latin typeface="Times New Roman" panose="02020603050405020304" pitchFamily="18" charset="0"/>
                        <a:ea typeface="宋体" panose="02010600030101010101" pitchFamily="2" charset="-122"/>
                      </a:endParaRPr>
                    </a:p>
                  </a:txBody>
                  <a:tcPr marL="47621" marR="47621" marT="47634" marB="47634" anchor="ctr"/>
                </a:tc>
                <a:tc>
                  <a:txBody>
                    <a:bodyPr/>
                    <a:lstStyle/>
                    <a:p>
                      <a:pPr algn="l">
                        <a:spcAft>
                          <a:spcPts val="0"/>
                        </a:spcAft>
                      </a:pPr>
                      <a:r>
                        <a:rPr lang="en-US" sz="900" b="1">
                          <a:solidFill>
                            <a:schemeClr val="tx1"/>
                          </a:solidFill>
                          <a:effectLst/>
                        </a:rPr>
                        <a:t>BS (Backspace)</a:t>
                      </a:r>
                      <a:endParaRPr lang="zh-CN" sz="900" b="1">
                        <a:solidFill>
                          <a:schemeClr val="tx1"/>
                        </a:solidFill>
                        <a:effectLst/>
                        <a:latin typeface="Times New Roman" panose="02020603050405020304" pitchFamily="18" charset="0"/>
                        <a:ea typeface="宋体" panose="02010600030101010101" pitchFamily="2" charset="-122"/>
                      </a:endParaRPr>
                    </a:p>
                  </a:txBody>
                  <a:tcPr marL="47621" marR="47621" marT="47634" marB="47634" anchor="ctr"/>
                </a:tc>
                <a:tc>
                  <a:txBody>
                    <a:bodyPr/>
                    <a:lstStyle/>
                    <a:p>
                      <a:pPr algn="l">
                        <a:spcAft>
                          <a:spcPts val="0"/>
                        </a:spcAft>
                      </a:pPr>
                      <a:r>
                        <a:rPr lang="zh-CN" sz="900" b="1" dirty="0">
                          <a:solidFill>
                            <a:schemeClr val="tx1"/>
                          </a:solidFill>
                          <a:effectLst/>
                        </a:rPr>
                        <a:t>退格</a:t>
                      </a:r>
                      <a:endParaRPr lang="zh-CN" sz="900" b="1" dirty="0">
                        <a:solidFill>
                          <a:schemeClr val="tx1"/>
                        </a:solidFill>
                        <a:effectLst/>
                        <a:latin typeface="Times New Roman" panose="02020603050405020304" pitchFamily="18" charset="0"/>
                        <a:ea typeface="宋体" panose="02010600030101010101" pitchFamily="2" charset="-122"/>
                      </a:endParaRPr>
                    </a:p>
                  </a:txBody>
                  <a:tcPr marL="47621" marR="47621" marT="47634" marB="47634" anchor="ctr"/>
                </a:tc>
              </a:tr>
            </a:tbl>
          </a:graphicData>
        </a:graphic>
      </p:graphicFrame>
    </p:spTree>
    <p:extLst>
      <p:ext uri="{BB962C8B-B14F-4D97-AF65-F5344CB8AC3E}">
        <p14:creationId xmlns:p14="http://schemas.microsoft.com/office/powerpoint/2010/main" val="211704890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466344" y="1822837"/>
            <a:ext cx="8129015" cy="23058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46"/>
          <p:cNvSpPr>
            <a:spLocks noChangeArrowheads="1"/>
          </p:cNvSpPr>
          <p:nvPr/>
        </p:nvSpPr>
        <p:spPr bwMode="auto">
          <a:xfrm>
            <a:off x="466345" y="959600"/>
            <a:ext cx="8129014" cy="861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问题：</a:t>
            </a:r>
            <a:r>
              <a:rPr lang="zh-CN" altLang="en-US" sz="2000" b="1" dirty="0" smtClean="0">
                <a:latin typeface="微软雅黑" pitchFamily="34" charset="-122"/>
                <a:ea typeface="微软雅黑" pitchFamily="34" charset="-122"/>
              </a:rPr>
              <a:t>如果</a:t>
            </a:r>
            <a:r>
              <a:rPr lang="zh-CN" altLang="en-US" sz="2000" b="1" dirty="0">
                <a:latin typeface="微软雅黑" pitchFamily="34" charset="-122"/>
                <a:ea typeface="微软雅黑" pitchFamily="34" charset="-122"/>
              </a:rPr>
              <a:t>数据中的某个字节的二进制代码恰好和 </a:t>
            </a:r>
            <a:r>
              <a:rPr lang="en-US" altLang="zh-CN" sz="2000" b="1" dirty="0">
                <a:latin typeface="微软雅黑" pitchFamily="34" charset="-122"/>
                <a:ea typeface="微软雅黑" pitchFamily="34" charset="-122"/>
              </a:rPr>
              <a:t>SOH </a:t>
            </a:r>
            <a:r>
              <a:rPr lang="zh-CN" altLang="en-US" sz="2000" b="1" dirty="0">
                <a:latin typeface="微软雅黑" pitchFamily="34" charset="-122"/>
                <a:ea typeface="微软雅黑" pitchFamily="34" charset="-122"/>
              </a:rPr>
              <a:t>或 </a:t>
            </a:r>
            <a:r>
              <a:rPr lang="en-US" altLang="zh-CN" sz="2000" b="1" dirty="0">
                <a:latin typeface="微软雅黑" pitchFamily="34" charset="-122"/>
                <a:ea typeface="微软雅黑" pitchFamily="34" charset="-122"/>
              </a:rPr>
              <a:t>EOT </a:t>
            </a:r>
            <a:r>
              <a:rPr lang="zh-CN" altLang="en-US" sz="2000" b="1" dirty="0">
                <a:latin typeface="微软雅黑" pitchFamily="34" charset="-122"/>
                <a:ea typeface="微软雅黑" pitchFamily="34" charset="-122"/>
              </a:rPr>
              <a:t>一样，数据链路层就会</a:t>
            </a:r>
            <a:r>
              <a:rPr lang="zh-CN" altLang="en-US" sz="2000" b="1" dirty="0">
                <a:solidFill>
                  <a:srgbClr val="0000FF"/>
                </a:solidFill>
                <a:latin typeface="微软雅黑" pitchFamily="34" charset="-122"/>
                <a:ea typeface="微软雅黑" pitchFamily="34" charset="-122"/>
              </a:rPr>
              <a:t>错误</a:t>
            </a:r>
            <a:r>
              <a:rPr lang="zh-CN" altLang="en-US" sz="2000" b="1" dirty="0">
                <a:latin typeface="微软雅黑" pitchFamily="34" charset="-122"/>
                <a:ea typeface="微软雅黑" pitchFamily="34" charset="-122"/>
              </a:rPr>
              <a:t>地“找到帧的边界</a:t>
            </a:r>
            <a:r>
              <a:rPr lang="zh-CN" altLang="en-US" sz="2000" b="1" dirty="0" smtClean="0">
                <a:latin typeface="微软雅黑" pitchFamily="34" charset="-122"/>
                <a:ea typeface="微软雅黑" pitchFamily="34" charset="-122"/>
              </a:rPr>
              <a:t>”，导致错误。</a:t>
            </a:r>
            <a:endParaRPr lang="zh-CN" altLang="en-US" sz="2000" b="1" dirty="0">
              <a:latin typeface="微软雅黑" pitchFamily="34" charset="-122"/>
              <a:ea typeface="微软雅黑" pitchFamily="34" charset="-122"/>
            </a:endParaRPr>
          </a:p>
        </p:txBody>
      </p:sp>
      <p:sp>
        <p:nvSpPr>
          <p:cNvPr id="11" name="AutoShape 5"/>
          <p:cNvSpPr>
            <a:spLocks noChangeArrowheads="1"/>
          </p:cNvSpPr>
          <p:nvPr/>
        </p:nvSpPr>
        <p:spPr bwMode="auto">
          <a:xfrm>
            <a:off x="466345" y="61987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6"/>
          <p:cNvSpPr>
            <a:spLocks noChangeArrowheads="1"/>
          </p:cNvSpPr>
          <p:nvPr/>
        </p:nvSpPr>
        <p:spPr bwMode="auto">
          <a:xfrm>
            <a:off x="3768616" y="586662"/>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透明传输</a:t>
            </a:r>
            <a:endParaRPr lang="fr-FR" altLang="zh-CN" sz="2000" b="1" dirty="0">
              <a:solidFill>
                <a:schemeClr val="bg1"/>
              </a:solidFill>
              <a:latin typeface="微软雅黑" pitchFamily="34" charset="-122"/>
              <a:ea typeface="微软雅黑" pitchFamily="34" charset="-122"/>
            </a:endParaRPr>
          </a:p>
        </p:txBody>
      </p:sp>
      <p:sp>
        <p:nvSpPr>
          <p:cNvPr id="33" name="矩形 32"/>
          <p:cNvSpPr/>
          <p:nvPr/>
        </p:nvSpPr>
        <p:spPr>
          <a:xfrm>
            <a:off x="2196567" y="4146460"/>
            <a:ext cx="4711637" cy="369332"/>
          </a:xfrm>
          <a:prstGeom prst="rect">
            <a:avLst/>
          </a:prstGeom>
        </p:spPr>
        <p:txBody>
          <a:bodyPr wrap="square">
            <a:spAutoFit/>
          </a:bodyPr>
          <a:lstStyle/>
          <a:p>
            <a:pPr algn="ctr"/>
            <a:r>
              <a:rPr lang="zh-CN" altLang="en-US" b="1" dirty="0">
                <a:latin typeface="微软雅黑" pitchFamily="34" charset="-122"/>
                <a:ea typeface="微软雅黑" pitchFamily="34" charset="-122"/>
              </a:rPr>
              <a:t>数据部分恰好出现与 </a:t>
            </a:r>
            <a:r>
              <a:rPr lang="en-US" altLang="zh-CN" b="1" dirty="0">
                <a:latin typeface="微软雅黑" pitchFamily="34" charset="-122"/>
                <a:ea typeface="微软雅黑" pitchFamily="34" charset="-122"/>
              </a:rPr>
              <a:t>EOT </a:t>
            </a:r>
            <a:r>
              <a:rPr lang="zh-CN" altLang="en-US" b="1" dirty="0">
                <a:latin typeface="微软雅黑" pitchFamily="34" charset="-122"/>
                <a:ea typeface="微软雅黑" pitchFamily="34" charset="-122"/>
              </a:rPr>
              <a:t>一样的代码</a:t>
            </a:r>
          </a:p>
        </p:txBody>
      </p:sp>
      <p:grpSp>
        <p:nvGrpSpPr>
          <p:cNvPr id="68" name="组合 67"/>
          <p:cNvGrpSpPr/>
          <p:nvPr/>
        </p:nvGrpSpPr>
        <p:grpSpPr>
          <a:xfrm>
            <a:off x="1336966" y="2000405"/>
            <a:ext cx="6338912" cy="1969740"/>
            <a:chOff x="1200781" y="1948723"/>
            <a:chExt cx="6338912" cy="1969740"/>
          </a:xfrm>
        </p:grpSpPr>
        <p:sp>
          <p:nvSpPr>
            <p:cNvPr id="34" name="Line 22"/>
            <p:cNvSpPr>
              <a:spLocks noChangeShapeType="1"/>
            </p:cNvSpPr>
            <p:nvPr/>
          </p:nvSpPr>
          <p:spPr bwMode="auto">
            <a:xfrm rot="16200000" flipV="1">
              <a:off x="1877093" y="2684713"/>
              <a:ext cx="9137" cy="737981"/>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5" name="Rectangle 4"/>
            <p:cNvSpPr>
              <a:spLocks noChangeArrowheads="1"/>
            </p:cNvSpPr>
            <p:nvPr/>
          </p:nvSpPr>
          <p:spPr bwMode="auto">
            <a:xfrm>
              <a:off x="2049384" y="2844060"/>
              <a:ext cx="400335" cy="390860"/>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36" name="Rectangle 5"/>
            <p:cNvSpPr>
              <a:spLocks noChangeArrowheads="1"/>
            </p:cNvSpPr>
            <p:nvPr/>
          </p:nvSpPr>
          <p:spPr bwMode="auto">
            <a:xfrm>
              <a:off x="2439821" y="2844060"/>
              <a:ext cx="4813919" cy="390860"/>
            </a:xfrm>
            <a:prstGeom prst="rect">
              <a:avLst/>
            </a:prstGeom>
            <a:solidFill>
              <a:srgbClr val="00FFFF"/>
            </a:solidFill>
            <a:ln w="12700">
              <a:solidFill>
                <a:schemeClr val="tx1"/>
              </a:solidFill>
              <a:miter lim="800000"/>
              <a:headEnd/>
              <a:tailEnd/>
            </a:ln>
            <a:effectLst/>
          </p:spPr>
          <p:txBody>
            <a:bodyPr wrap="none" anchor="ctr"/>
            <a:lstStyle/>
            <a:p>
              <a:pPr algn="ctr"/>
              <a:endParaRPr kumimoji="1" lang="zh-CN" altLang="en-US" sz="1400" b="1">
                <a:solidFill>
                  <a:srgbClr val="000099"/>
                </a:solidFill>
                <a:latin typeface="微软雅黑" pitchFamily="34" charset="-122"/>
                <a:ea typeface="微软雅黑" pitchFamily="34" charset="-122"/>
              </a:endParaRPr>
            </a:p>
          </p:txBody>
        </p:sp>
        <p:sp>
          <p:nvSpPr>
            <p:cNvPr id="37" name="Rectangle 6"/>
            <p:cNvSpPr>
              <a:spLocks noChangeArrowheads="1"/>
            </p:cNvSpPr>
            <p:nvPr/>
          </p:nvSpPr>
          <p:spPr bwMode="auto">
            <a:xfrm>
              <a:off x="3573737" y="2844060"/>
              <a:ext cx="362941" cy="390860"/>
            </a:xfrm>
            <a:prstGeom prst="rect">
              <a:avLst/>
            </a:prstGeom>
            <a:solidFill>
              <a:srgbClr val="CC00CC"/>
            </a:solidFill>
            <a:ln w="12700">
              <a:solidFill>
                <a:schemeClr val="tx1"/>
              </a:solidFill>
              <a:miter lim="800000"/>
              <a:headEnd/>
              <a:tailEnd/>
            </a:ln>
            <a:effectLst/>
            <a:ex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38" name="Line 7"/>
            <p:cNvSpPr>
              <a:spLocks noChangeShapeType="1"/>
            </p:cNvSpPr>
            <p:nvPr/>
          </p:nvSpPr>
          <p:spPr bwMode="auto">
            <a:xfrm>
              <a:off x="3592434" y="2184168"/>
              <a:ext cx="162773" cy="659893"/>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9" name="Text Box 8"/>
            <p:cNvSpPr txBox="1">
              <a:spLocks noChangeArrowheads="1"/>
            </p:cNvSpPr>
            <p:nvPr/>
          </p:nvSpPr>
          <p:spPr bwMode="auto">
            <a:xfrm>
              <a:off x="2944024" y="1948723"/>
              <a:ext cx="12616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出现了“</a:t>
              </a:r>
              <a:r>
                <a:rPr kumimoji="1" lang="en-US" altLang="zh-CN" sz="1200" b="1" dirty="0">
                  <a:solidFill>
                    <a:srgbClr val="0000FF"/>
                  </a:solidFill>
                  <a:latin typeface="微软雅黑" pitchFamily="34" charset="-122"/>
                  <a:ea typeface="微软雅黑" pitchFamily="34" charset="-122"/>
                </a:rPr>
                <a:t>EOT”</a:t>
              </a:r>
            </a:p>
          </p:txBody>
        </p:sp>
        <p:sp>
          <p:nvSpPr>
            <p:cNvPr id="40" name="AutoShape 9"/>
            <p:cNvSpPr>
              <a:spLocks/>
            </p:cNvSpPr>
            <p:nvPr/>
          </p:nvSpPr>
          <p:spPr bwMode="auto">
            <a:xfrm rot="16200000">
              <a:off x="5642416" y="1599571"/>
              <a:ext cx="209135" cy="3585418"/>
            </a:xfrm>
            <a:prstGeom prst="leftBrace">
              <a:avLst>
                <a:gd name="adj1" fmla="val 131877"/>
                <a:gd name="adj2" fmla="val 50000"/>
              </a:avLst>
            </a:prstGeom>
            <a:noFill/>
            <a:ln w="12700">
              <a:solidFill>
                <a:srgbClr val="CC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1" name="Text Box 10"/>
            <p:cNvSpPr txBox="1">
              <a:spLocks noChangeArrowheads="1"/>
            </p:cNvSpPr>
            <p:nvPr/>
          </p:nvSpPr>
          <p:spPr bwMode="auto">
            <a:xfrm>
              <a:off x="4740694" y="3473829"/>
              <a:ext cx="20313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C00CC"/>
                  </a:solidFill>
                  <a:latin typeface="微软雅黑" pitchFamily="34" charset="-122"/>
                  <a:ea typeface="微软雅黑" pitchFamily="34" charset="-122"/>
                </a:rPr>
                <a:t>被接收端当作无效帧而丢弃</a:t>
              </a:r>
            </a:p>
          </p:txBody>
        </p:sp>
        <p:sp>
          <p:nvSpPr>
            <p:cNvPr id="42" name="AutoShape 11"/>
            <p:cNvSpPr>
              <a:spLocks/>
            </p:cNvSpPr>
            <p:nvPr/>
          </p:nvSpPr>
          <p:spPr bwMode="auto">
            <a:xfrm rot="16200000">
              <a:off x="2893920" y="2441991"/>
              <a:ext cx="194922" cy="1861998"/>
            </a:xfrm>
            <a:prstGeom prst="leftBrace">
              <a:avLst>
                <a:gd name="adj1" fmla="val 73481"/>
                <a:gd name="adj2" fmla="val 50000"/>
              </a:avLst>
            </a:prstGeom>
            <a:noFill/>
            <a:ln w="12700">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3" name="Text Box 12"/>
            <p:cNvSpPr txBox="1">
              <a:spLocks noChangeArrowheads="1"/>
            </p:cNvSpPr>
            <p:nvPr/>
          </p:nvSpPr>
          <p:spPr bwMode="auto">
            <a:xfrm>
              <a:off x="2373087" y="3456798"/>
              <a:ext cx="12618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00000"/>
                  </a:solidFill>
                  <a:latin typeface="微软雅黑" pitchFamily="34" charset="-122"/>
                  <a:ea typeface="微软雅黑" pitchFamily="34" charset="-122"/>
                </a:rPr>
                <a:t>被接收端</a:t>
              </a:r>
            </a:p>
            <a:p>
              <a:pPr algn="ctr"/>
              <a:r>
                <a:rPr kumimoji="1" lang="zh-CN" altLang="en-US" sz="1200" b="1" dirty="0">
                  <a:solidFill>
                    <a:srgbClr val="C00000"/>
                  </a:solidFill>
                  <a:latin typeface="微软雅黑" pitchFamily="34" charset="-122"/>
                  <a:ea typeface="微软雅黑" pitchFamily="34" charset="-122"/>
                </a:rPr>
                <a:t>误认为是一个帧</a:t>
              </a:r>
            </a:p>
          </p:txBody>
        </p:sp>
        <p:sp>
          <p:nvSpPr>
            <p:cNvPr id="44" name="Line 13"/>
            <p:cNvSpPr>
              <a:spLocks noChangeShapeType="1"/>
            </p:cNvSpPr>
            <p:nvPr/>
          </p:nvSpPr>
          <p:spPr bwMode="auto">
            <a:xfrm>
              <a:off x="2449719" y="2676549"/>
              <a:ext cx="469073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Text Box 14"/>
            <p:cNvSpPr txBox="1">
              <a:spLocks noChangeArrowheads="1"/>
            </p:cNvSpPr>
            <p:nvPr/>
          </p:nvSpPr>
          <p:spPr bwMode="auto">
            <a:xfrm>
              <a:off x="4417525" y="2432694"/>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数据部分</a:t>
              </a:r>
            </a:p>
          </p:txBody>
        </p:sp>
        <p:sp>
          <p:nvSpPr>
            <p:cNvPr id="46" name="Rectangle 15"/>
            <p:cNvSpPr>
              <a:spLocks noChangeArrowheads="1"/>
            </p:cNvSpPr>
            <p:nvPr/>
          </p:nvSpPr>
          <p:spPr bwMode="auto">
            <a:xfrm>
              <a:off x="7140458" y="2844060"/>
              <a:ext cx="399235" cy="390860"/>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7" name="Line 16"/>
            <p:cNvSpPr>
              <a:spLocks noChangeShapeType="1"/>
            </p:cNvSpPr>
            <p:nvPr/>
          </p:nvSpPr>
          <p:spPr bwMode="auto">
            <a:xfrm>
              <a:off x="2049384" y="2367923"/>
              <a:ext cx="549030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8" name="Text Box 17"/>
            <p:cNvSpPr txBox="1">
              <a:spLocks noChangeArrowheads="1"/>
            </p:cNvSpPr>
            <p:nvPr/>
          </p:nvSpPr>
          <p:spPr bwMode="auto">
            <a:xfrm>
              <a:off x="4161817" y="2110869"/>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完整的帧</a:t>
              </a:r>
            </a:p>
          </p:txBody>
        </p:sp>
        <p:sp>
          <p:nvSpPr>
            <p:cNvPr id="49" name="Line 18"/>
            <p:cNvSpPr>
              <a:spLocks noChangeShapeType="1"/>
            </p:cNvSpPr>
            <p:nvPr/>
          </p:nvSpPr>
          <p:spPr bwMode="auto">
            <a:xfrm>
              <a:off x="2049384" y="2305994"/>
              <a:ext cx="0" cy="4923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Line 19"/>
            <p:cNvSpPr>
              <a:spLocks noChangeShapeType="1"/>
            </p:cNvSpPr>
            <p:nvPr/>
          </p:nvSpPr>
          <p:spPr bwMode="auto">
            <a:xfrm>
              <a:off x="7539693" y="2305994"/>
              <a:ext cx="0" cy="4923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Line 20"/>
            <p:cNvSpPr>
              <a:spLocks noChangeShapeType="1"/>
            </p:cNvSpPr>
            <p:nvPr/>
          </p:nvSpPr>
          <p:spPr bwMode="auto">
            <a:xfrm>
              <a:off x="2449719" y="2552693"/>
              <a:ext cx="0" cy="2456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2" name="Line 21"/>
            <p:cNvSpPr>
              <a:spLocks noChangeShapeType="1"/>
            </p:cNvSpPr>
            <p:nvPr/>
          </p:nvSpPr>
          <p:spPr bwMode="auto">
            <a:xfrm>
              <a:off x="7140458" y="2552693"/>
              <a:ext cx="0" cy="2456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3" name="Text Box 23"/>
            <p:cNvSpPr txBox="1">
              <a:spLocks noChangeArrowheads="1"/>
            </p:cNvSpPr>
            <p:nvPr/>
          </p:nvSpPr>
          <p:spPr bwMode="auto">
            <a:xfrm>
              <a:off x="1200781" y="2715822"/>
              <a:ext cx="91295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solidFill>
                    <a:srgbClr val="0000FF"/>
                  </a:solidFill>
                  <a:latin typeface="微软雅黑" pitchFamily="34" charset="-122"/>
                  <a:ea typeface="微软雅黑" pitchFamily="34" charset="-122"/>
                </a:rPr>
                <a:t>发送在</a:t>
              </a:r>
              <a:r>
                <a:rPr kumimoji="1" lang="zh-CN" altLang="en-US" sz="1200" b="1" dirty="0">
                  <a:solidFill>
                    <a:srgbClr val="0000FF"/>
                  </a:solidFill>
                  <a:latin typeface="微软雅黑" pitchFamily="34" charset="-122"/>
                  <a:ea typeface="微软雅黑" pitchFamily="34" charset="-122"/>
                </a:rPr>
                <a:t>前</a:t>
              </a:r>
            </a:p>
          </p:txBody>
        </p:sp>
      </p:grpSp>
    </p:spTree>
    <p:extLst>
      <p:ext uri="{BB962C8B-B14F-4D97-AF65-F5344CB8AC3E}">
        <p14:creationId xmlns:p14="http://schemas.microsoft.com/office/powerpoint/2010/main" val="85908759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466344" y="626277"/>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矩形 12"/>
          <p:cNvSpPr/>
          <p:nvPr/>
        </p:nvSpPr>
        <p:spPr>
          <a:xfrm>
            <a:off x="616085" y="574893"/>
            <a:ext cx="697627"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透明</a:t>
            </a:r>
            <a:endParaRPr lang="zh-CN" altLang="en-US" sz="2000" b="1" dirty="0">
              <a:latin typeface="微软雅黑" pitchFamily="34" charset="-122"/>
              <a:ea typeface="微软雅黑" pitchFamily="34" charset="-122"/>
            </a:endParaRPr>
          </a:p>
        </p:txBody>
      </p:sp>
      <p:sp>
        <p:nvSpPr>
          <p:cNvPr id="14" name="矩形 13"/>
          <p:cNvSpPr/>
          <p:nvPr/>
        </p:nvSpPr>
        <p:spPr>
          <a:xfrm>
            <a:off x="466344" y="944177"/>
            <a:ext cx="8129015" cy="47077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指</a:t>
            </a:r>
            <a:r>
              <a:rPr lang="zh-CN" altLang="en-US" sz="2000" b="1" dirty="0" smtClean="0">
                <a:latin typeface="微软雅黑" pitchFamily="34" charset="-122"/>
                <a:ea typeface="微软雅黑" pitchFamily="34" charset="-122"/>
              </a:rPr>
              <a:t>某</a:t>
            </a:r>
            <a:r>
              <a:rPr lang="zh-CN" altLang="en-US" sz="2000" b="1" dirty="0">
                <a:latin typeface="微软雅黑" pitchFamily="34" charset="-122"/>
                <a:ea typeface="微软雅黑" pitchFamily="34" charset="-122"/>
              </a:rPr>
              <a:t>一个实际存在的事物看起来却好像不存在一样</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p:txBody>
      </p:sp>
      <p:sp>
        <p:nvSpPr>
          <p:cNvPr id="6" name="对角圆角矩形 5"/>
          <p:cNvSpPr/>
          <p:nvPr/>
        </p:nvSpPr>
        <p:spPr>
          <a:xfrm>
            <a:off x="502921" y="1564625"/>
            <a:ext cx="8129015" cy="127001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68512" y="1762185"/>
            <a:ext cx="7597832" cy="861774"/>
          </a:xfrm>
          <a:prstGeom prst="rect">
            <a:avLst/>
          </a:prstGeom>
        </p:spPr>
        <p:txBody>
          <a:bodyPr wrap="square">
            <a:spAutoFit/>
          </a:bodyPr>
          <a:lstStyle/>
          <a:p>
            <a:pPr>
              <a:lnSpc>
                <a:spcPts val="3000"/>
              </a:lnSpc>
              <a:spcBef>
                <a:spcPts val="600"/>
              </a:spcBef>
            </a:pPr>
            <a:r>
              <a:rPr lang="zh-CN" altLang="en-US" sz="2000" b="1" dirty="0" smtClean="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在数据链路层透明传送数据”</a:t>
            </a:r>
            <a:r>
              <a:rPr lang="zh-CN" altLang="en-US" sz="2000" b="1" dirty="0" smtClean="0">
                <a:solidFill>
                  <a:schemeClr val="bg1"/>
                </a:solidFill>
                <a:latin typeface="微软雅黑" pitchFamily="34" charset="-122"/>
                <a:ea typeface="微软雅黑" pitchFamily="34" charset="-122"/>
              </a:rPr>
              <a:t>表示：无论</a:t>
            </a:r>
            <a:r>
              <a:rPr lang="zh-CN" altLang="en-US" sz="2000" b="1" dirty="0">
                <a:solidFill>
                  <a:schemeClr val="bg1"/>
                </a:solidFill>
                <a:latin typeface="微软雅黑" pitchFamily="34" charset="-122"/>
                <a:ea typeface="微软雅黑" pitchFamily="34" charset="-122"/>
              </a:rPr>
              <a:t>发送什么样的比特组合的数据，这些数据都能够按照原样</a:t>
            </a:r>
            <a:r>
              <a:rPr lang="zh-CN" altLang="en-US" sz="2000" b="1" dirty="0">
                <a:solidFill>
                  <a:srgbClr val="FFFF00"/>
                </a:solidFill>
                <a:latin typeface="微软雅黑" pitchFamily="34" charset="-122"/>
                <a:ea typeface="微软雅黑" pitchFamily="34" charset="-122"/>
              </a:rPr>
              <a:t>没有差错</a:t>
            </a:r>
            <a:r>
              <a:rPr lang="zh-CN" altLang="en-US" sz="2000" b="1" dirty="0">
                <a:solidFill>
                  <a:schemeClr val="bg1"/>
                </a:solidFill>
                <a:latin typeface="微软雅黑" pitchFamily="34" charset="-122"/>
                <a:ea typeface="微软雅黑" pitchFamily="34" charset="-122"/>
              </a:rPr>
              <a:t>地通过这个数据链路层</a:t>
            </a:r>
            <a:r>
              <a:rPr lang="zh-CN" altLang="en-US" sz="2000" b="1" dirty="0" smtClean="0">
                <a:solidFill>
                  <a:schemeClr val="bg1"/>
                </a:solidFill>
                <a:latin typeface="微软雅黑" pitchFamily="34" charset="-122"/>
                <a:ea typeface="微软雅黑" pitchFamily="34" charset="-122"/>
              </a:rPr>
              <a:t>。</a:t>
            </a:r>
            <a:endParaRPr lang="zh-CN" altLang="en-US" sz="2000" b="1" dirty="0">
              <a:solidFill>
                <a:schemeClr val="bg1"/>
              </a:solidFill>
              <a:latin typeface="微软雅黑" pitchFamily="34" charset="-122"/>
              <a:ea typeface="微软雅黑" pitchFamily="34" charset="-122"/>
            </a:endParaRPr>
          </a:p>
        </p:txBody>
      </p:sp>
      <p:pic>
        <p:nvPicPr>
          <p:cNvPr id="2" name="图片 1"/>
          <p:cNvPicPr>
            <a:picLocks noChangeAspect="1"/>
          </p:cNvPicPr>
          <p:nvPr/>
        </p:nvPicPr>
        <p:blipFill>
          <a:blip r:embed="rId2"/>
          <a:stretch>
            <a:fillRect/>
          </a:stretch>
        </p:blipFill>
        <p:spPr>
          <a:xfrm>
            <a:off x="1892807" y="2984318"/>
            <a:ext cx="5728743" cy="1671666"/>
          </a:xfrm>
          <a:prstGeom prst="rect">
            <a:avLst/>
          </a:prstGeom>
        </p:spPr>
      </p:pic>
    </p:spTree>
    <p:extLst>
      <p:ext uri="{BB962C8B-B14F-4D97-AF65-F5344CB8AC3E}">
        <p14:creationId xmlns:p14="http://schemas.microsoft.com/office/powerpoint/2010/main" val="353281718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670150" y="647649"/>
            <a:ext cx="1415772" cy="461665"/>
          </a:xfrm>
          <a:prstGeom prst="rect">
            <a:avLst/>
          </a:prstGeom>
        </p:spPr>
        <p:txBody>
          <a:bodyPr wrap="none">
            <a:spAutoFit/>
          </a:bodyPr>
          <a:lstStyle/>
          <a:p>
            <a:r>
              <a:rPr lang="zh-CN" altLang="en-US" sz="2400" b="1" dirty="0">
                <a:solidFill>
                  <a:schemeClr val="bg1"/>
                </a:solidFill>
                <a:latin typeface="微软雅黑" pitchFamily="34" charset="-122"/>
                <a:ea typeface="微软雅黑" pitchFamily="34" charset="-122"/>
              </a:rPr>
              <a:t>万物</a:t>
            </a:r>
            <a:r>
              <a:rPr lang="zh-CN" altLang="en-US" sz="2400" b="1" dirty="0" smtClean="0">
                <a:solidFill>
                  <a:schemeClr val="bg1"/>
                </a:solidFill>
                <a:latin typeface="微软雅黑" pitchFamily="34" charset="-122"/>
                <a:ea typeface="微软雅黑" pitchFamily="34" charset="-122"/>
              </a:rPr>
              <a:t>联网</a:t>
            </a:r>
            <a:endParaRPr lang="zh-CN" altLang="en-US" sz="2400" b="1" dirty="0">
              <a:solidFill>
                <a:schemeClr val="bg1"/>
              </a:solidFill>
              <a:latin typeface="微软雅黑" pitchFamily="34" charset="-122"/>
              <a:ea typeface="微软雅黑" pitchFamily="34" charset="-122"/>
            </a:endParaRPr>
          </a:p>
        </p:txBody>
      </p:sp>
      <p:sp>
        <p:nvSpPr>
          <p:cNvPr id="6" name="矩形 5"/>
          <p:cNvSpPr/>
          <p:nvPr/>
        </p:nvSpPr>
        <p:spPr>
          <a:xfrm>
            <a:off x="5908327" y="647649"/>
            <a:ext cx="1415772" cy="461665"/>
          </a:xfrm>
          <a:prstGeom prst="rect">
            <a:avLst/>
          </a:prstGeom>
        </p:spPr>
        <p:txBody>
          <a:bodyPr wrap="none">
            <a:spAutoFit/>
          </a:bodyPr>
          <a:lstStyle/>
          <a:p>
            <a:r>
              <a:rPr lang="zh-CN" altLang="en-US" sz="2400" b="1" dirty="0" smtClean="0">
                <a:solidFill>
                  <a:schemeClr val="bg1"/>
                </a:solidFill>
                <a:latin typeface="微软雅黑" pitchFamily="34" charset="-122"/>
                <a:ea typeface="微软雅黑" pitchFamily="34" charset="-122"/>
              </a:rPr>
              <a:t>人人</a:t>
            </a:r>
            <a:r>
              <a:rPr lang="zh-CN" altLang="en-US" sz="2400" b="1" dirty="0">
                <a:solidFill>
                  <a:schemeClr val="bg1"/>
                </a:solidFill>
                <a:latin typeface="微软雅黑" pitchFamily="34" charset="-122"/>
                <a:ea typeface="微软雅黑" pitchFamily="34" charset="-122"/>
              </a:rPr>
              <a:t>用网</a:t>
            </a:r>
          </a:p>
        </p:txBody>
      </p:sp>
      <p:grpSp>
        <p:nvGrpSpPr>
          <p:cNvPr id="7" name="组合 6"/>
          <p:cNvGrpSpPr/>
          <p:nvPr/>
        </p:nvGrpSpPr>
        <p:grpSpPr>
          <a:xfrm>
            <a:off x="466344" y="633886"/>
            <a:ext cx="8129016" cy="400110"/>
            <a:chOff x="466344" y="1151890"/>
            <a:chExt cx="8129016" cy="400110"/>
          </a:xfrm>
        </p:grpSpPr>
        <p:sp>
          <p:nvSpPr>
            <p:cNvPr id="8" name="AutoShape 5"/>
            <p:cNvSpPr>
              <a:spLocks noChangeArrowheads="1"/>
            </p:cNvSpPr>
            <p:nvPr/>
          </p:nvSpPr>
          <p:spPr bwMode="auto">
            <a:xfrm>
              <a:off x="466344" y="1185228"/>
              <a:ext cx="8129016" cy="354012"/>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25562" y="1151890"/>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本章内容</a:t>
              </a:r>
              <a:endParaRPr lang="fr-FR" altLang="zh-CN" sz="2000" b="1" dirty="0">
                <a:solidFill>
                  <a:schemeClr val="bg1"/>
                </a:solidFill>
                <a:latin typeface="微软雅黑" pitchFamily="34" charset="-122"/>
                <a:ea typeface="微软雅黑" pitchFamily="34" charset="-122"/>
              </a:endParaRPr>
            </a:p>
          </p:txBody>
        </p:sp>
      </p:grpSp>
      <p:sp>
        <p:nvSpPr>
          <p:cNvPr id="11" name="内容占位符 10"/>
          <p:cNvSpPr>
            <a:spLocks noGrp="1"/>
          </p:cNvSpPr>
          <p:nvPr>
            <p:ph sz="quarter" idx="10"/>
          </p:nvPr>
        </p:nvSpPr>
        <p:spPr/>
        <p:txBody>
          <a:bodyPr/>
          <a:lstStyle/>
          <a:p>
            <a:pPr>
              <a:lnSpc>
                <a:spcPct val="200000"/>
              </a:lnSpc>
            </a:pPr>
            <a:r>
              <a:rPr lang="zh-CN" altLang="en-US" dirty="0" smtClean="0"/>
              <a:t>对于</a:t>
            </a:r>
            <a:r>
              <a:rPr lang="zh-CN" altLang="en-US" dirty="0"/>
              <a:t>收到的数据，如何</a:t>
            </a:r>
            <a:r>
              <a:rPr lang="zh-CN" altLang="en-US" dirty="0">
                <a:solidFill>
                  <a:srgbClr val="FF0000"/>
                </a:solidFill>
              </a:rPr>
              <a:t>验证收到数据的正确性</a:t>
            </a:r>
            <a:r>
              <a:rPr lang="zh-CN" altLang="en-US" dirty="0"/>
              <a:t>？</a:t>
            </a:r>
            <a:endParaRPr lang="en-US" altLang="zh-CN" dirty="0"/>
          </a:p>
          <a:p>
            <a:pPr>
              <a:lnSpc>
                <a:spcPct val="200000"/>
              </a:lnSpc>
            </a:pPr>
            <a:r>
              <a:rPr lang="zh-CN" altLang="en-US" dirty="0"/>
              <a:t>在广播信道下，如何保证多个主机对</a:t>
            </a:r>
            <a:r>
              <a:rPr lang="zh-CN" altLang="en-US" dirty="0">
                <a:solidFill>
                  <a:schemeClr val="hlink"/>
                </a:solidFill>
              </a:rPr>
              <a:t>共享信道</a:t>
            </a:r>
            <a:r>
              <a:rPr lang="zh-CN" altLang="en-US" dirty="0"/>
              <a:t>的使用？</a:t>
            </a:r>
            <a:endParaRPr lang="en-US" altLang="zh-CN" dirty="0"/>
          </a:p>
          <a:p>
            <a:pPr>
              <a:lnSpc>
                <a:spcPct val="200000"/>
              </a:lnSpc>
            </a:pPr>
            <a:r>
              <a:rPr lang="zh-CN" altLang="en-US" dirty="0"/>
              <a:t>通过交换机将计算机相连，交换机如何实现</a:t>
            </a:r>
            <a:r>
              <a:rPr lang="zh-CN" altLang="en-US" dirty="0">
                <a:solidFill>
                  <a:srgbClr val="FF0000"/>
                </a:solidFill>
              </a:rPr>
              <a:t>智能转发</a:t>
            </a:r>
            <a:r>
              <a:rPr lang="zh-CN" altLang="en-US" dirty="0"/>
              <a:t>：根据目的地址将该帧转发到目的主机所在的接口？	</a:t>
            </a:r>
            <a:endParaRPr lang="en-US" altLang="zh-CN" dirty="0"/>
          </a:p>
          <a:p>
            <a:pPr eaLnBrk="1" hangingPunct="1">
              <a:lnSpc>
                <a:spcPct val="200000"/>
              </a:lnSpc>
            </a:pPr>
            <a:endParaRPr lang="zh-CN" altLang="en-US" dirty="0"/>
          </a:p>
          <a:p>
            <a:pPr lvl="1">
              <a:lnSpc>
                <a:spcPct val="200000"/>
              </a:lnSpc>
            </a:pPr>
            <a:endParaRPr lang="zh-CN" altLang="en-US" dirty="0"/>
          </a:p>
          <a:p>
            <a:pPr>
              <a:lnSpc>
                <a:spcPct val="200000"/>
              </a:lnSpc>
            </a:pPr>
            <a:endParaRPr lang="zh-CN" altLang="en-US" dirty="0"/>
          </a:p>
        </p:txBody>
      </p:sp>
    </p:spTree>
    <p:extLst>
      <p:ext uri="{BB962C8B-B14F-4D97-AF65-F5344CB8AC3E}">
        <p14:creationId xmlns:p14="http://schemas.microsoft.com/office/powerpoint/2010/main" val="99550138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2808"/>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80568"/>
            <a:ext cx="1210588"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解决办法</a:t>
            </a:r>
            <a:endParaRPr lang="zh-CN" altLang="en-US" sz="2000" b="1" dirty="0">
              <a:latin typeface="微软雅黑" pitchFamily="34" charset="-122"/>
              <a:ea typeface="微软雅黑" pitchFamily="34" charset="-122"/>
            </a:endParaRPr>
          </a:p>
        </p:txBody>
      </p:sp>
      <p:sp>
        <p:nvSpPr>
          <p:cNvPr id="59" name="矩形 58"/>
          <p:cNvSpPr/>
          <p:nvPr/>
        </p:nvSpPr>
        <p:spPr>
          <a:xfrm>
            <a:off x="466344" y="1172777"/>
            <a:ext cx="8129015" cy="2631490"/>
          </a:xfrm>
          <a:prstGeom prst="rect">
            <a:avLst/>
          </a:prstGeom>
        </p:spPr>
        <p:txBody>
          <a:bodyPr wrap="square">
            <a:spAutoFit/>
          </a:bodyPr>
          <a:lstStyle/>
          <a:p>
            <a:pPr>
              <a:lnSpc>
                <a:spcPts val="3300"/>
              </a:lnSpc>
              <a:buClr>
                <a:srgbClr val="0070C0"/>
              </a:buClr>
            </a:pPr>
            <a:r>
              <a:rPr lang="en-US" altLang="zh-CN" sz="2000" b="1" dirty="0">
                <a:latin typeface="微软雅黑" pitchFamily="34" charset="-122"/>
                <a:ea typeface="微软雅黑" pitchFamily="34" charset="-122"/>
              </a:rPr>
              <a:t>C</a:t>
            </a:r>
            <a:r>
              <a:rPr lang="zh-CN" altLang="en-US" sz="2000" b="1" dirty="0">
                <a:latin typeface="微软雅黑" pitchFamily="34" charset="-122"/>
                <a:ea typeface="微软雅黑" pitchFamily="34" charset="-122"/>
              </a:rPr>
              <a:t>语言中利用</a:t>
            </a:r>
            <a:r>
              <a:rPr lang="en-US" altLang="zh-CN" sz="2000" b="1" dirty="0" err="1">
                <a:latin typeface="微软雅黑" pitchFamily="34" charset="-122"/>
                <a:ea typeface="微软雅黑" pitchFamily="34" charset="-122"/>
              </a:rPr>
              <a:t>printf</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语句输出以下内容：</a:t>
            </a:r>
          </a:p>
          <a:p>
            <a:pPr>
              <a:lnSpc>
                <a:spcPts val="3300"/>
              </a:lnSpc>
              <a:buClr>
                <a:srgbClr val="0070C0"/>
              </a:buClr>
            </a:pP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a\nab</a:t>
            </a:r>
          </a:p>
          <a:p>
            <a:pPr>
              <a:lnSpc>
                <a:spcPts val="3300"/>
              </a:lnSpc>
              <a:buClr>
                <a:srgbClr val="0070C0"/>
              </a:buClr>
            </a:pPr>
            <a:r>
              <a:rPr lang="en-US" altLang="zh-CN" sz="2000" b="1" dirty="0" err="1">
                <a:latin typeface="微软雅黑" pitchFamily="34" charset="-122"/>
                <a:ea typeface="微软雅黑" pitchFamily="34" charset="-122"/>
              </a:rPr>
              <a:t>printf</a:t>
            </a:r>
            <a:r>
              <a:rPr lang="en-US" altLang="zh-CN" sz="2000" b="1" dirty="0">
                <a:latin typeface="微软雅黑" pitchFamily="34" charset="-122"/>
                <a:ea typeface="微软雅黑" pitchFamily="34" charset="-122"/>
              </a:rPr>
              <a:t>("a\nab");		//</a:t>
            </a:r>
            <a:r>
              <a:rPr lang="zh-CN" altLang="en-US" sz="2000" b="1" dirty="0">
                <a:latin typeface="微软雅黑" pitchFamily="34" charset="-122"/>
                <a:ea typeface="微软雅黑" pitchFamily="34" charset="-122"/>
              </a:rPr>
              <a:t>是否正确？</a:t>
            </a:r>
          </a:p>
          <a:p>
            <a:pPr>
              <a:lnSpc>
                <a:spcPts val="3300"/>
              </a:lnSpc>
              <a:buClr>
                <a:srgbClr val="0070C0"/>
              </a:buClr>
            </a:pPr>
            <a:r>
              <a:rPr lang="zh-CN" altLang="en-US" sz="2000" b="1" dirty="0">
                <a:latin typeface="微软雅黑" pitchFamily="34" charset="-122"/>
                <a:ea typeface="微软雅黑" pitchFamily="34" charset="-122"/>
              </a:rPr>
              <a:t>	结果：	</a:t>
            </a:r>
            <a:r>
              <a:rPr lang="en-US" altLang="zh-CN" sz="2000" b="1" dirty="0">
                <a:latin typeface="微软雅黑" pitchFamily="34" charset="-122"/>
                <a:ea typeface="微软雅黑" pitchFamily="34" charset="-122"/>
              </a:rPr>
              <a:t>a</a:t>
            </a:r>
          </a:p>
          <a:p>
            <a:pPr>
              <a:lnSpc>
                <a:spcPts val="3300"/>
              </a:lnSpc>
              <a:buClr>
                <a:srgbClr val="0070C0"/>
              </a:buClr>
            </a:pP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	ab</a:t>
            </a:r>
            <a:endParaRPr lang="en-US" altLang="zh-CN" sz="2000" b="1" dirty="0">
              <a:latin typeface="微软雅黑" pitchFamily="34" charset="-122"/>
              <a:ea typeface="微软雅黑" pitchFamily="34" charset="-122"/>
            </a:endParaRPr>
          </a:p>
          <a:p>
            <a:pPr>
              <a:lnSpc>
                <a:spcPts val="3300"/>
              </a:lnSpc>
              <a:buClr>
                <a:srgbClr val="0070C0"/>
              </a:buClr>
            </a:pPr>
            <a:r>
              <a:rPr lang="zh-CN" altLang="en-US" sz="2000" b="1" dirty="0">
                <a:latin typeface="微软雅黑" pitchFamily="34" charset="-122"/>
                <a:ea typeface="微软雅黑" pitchFamily="34" charset="-122"/>
              </a:rPr>
              <a:t>正确方法：</a:t>
            </a:r>
            <a:r>
              <a:rPr lang="en-US" altLang="zh-CN" sz="2000" b="1" dirty="0" err="1">
                <a:latin typeface="微软雅黑" pitchFamily="34" charset="-122"/>
                <a:ea typeface="微软雅黑" pitchFamily="34" charset="-122"/>
              </a:rPr>
              <a:t>printf</a:t>
            </a:r>
            <a:r>
              <a:rPr lang="en-US" altLang="zh-CN" sz="2000" b="1" dirty="0">
                <a:latin typeface="微软雅黑" pitchFamily="34" charset="-122"/>
                <a:ea typeface="微软雅黑" pitchFamily="34" charset="-122"/>
              </a:rPr>
              <a:t>("a\\nab");   //</a:t>
            </a:r>
            <a:r>
              <a:rPr lang="zh-CN" altLang="en-US" sz="2000" b="1" dirty="0">
                <a:solidFill>
                  <a:srgbClr val="0000FF"/>
                </a:solidFill>
                <a:latin typeface="微软雅黑" pitchFamily="34" charset="-122"/>
                <a:ea typeface="微软雅黑" pitchFamily="34" charset="-122"/>
              </a:rPr>
              <a:t>转义字符</a:t>
            </a:r>
          </a:p>
        </p:txBody>
      </p:sp>
    </p:spTree>
    <p:extLst>
      <p:ext uri="{BB962C8B-B14F-4D97-AF65-F5344CB8AC3E}">
        <p14:creationId xmlns:p14="http://schemas.microsoft.com/office/powerpoint/2010/main" val="116825256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
                                            <p:txEl>
                                              <p:pRg st="3" end="3"/>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59">
                                            <p:txEl>
                                              <p:pRg st="4" end="4"/>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2808"/>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80568"/>
            <a:ext cx="6340197"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用“字节填充”或“字符填充”法</a:t>
            </a:r>
            <a:r>
              <a:rPr lang="zh-CN" altLang="en-US" sz="2000" b="1" dirty="0">
                <a:latin typeface="微软雅黑" pitchFamily="34" charset="-122"/>
                <a:ea typeface="微软雅黑" pitchFamily="34" charset="-122"/>
              </a:rPr>
              <a:t>解决透明传输的</a:t>
            </a:r>
            <a:r>
              <a:rPr lang="zh-CN" altLang="en-US" sz="2000" b="1" dirty="0" smtClean="0">
                <a:latin typeface="微软雅黑" pitchFamily="34" charset="-122"/>
                <a:ea typeface="微软雅黑" pitchFamily="34" charset="-122"/>
              </a:rPr>
              <a:t>问题</a:t>
            </a:r>
            <a:endParaRPr lang="zh-CN" altLang="en-US" sz="2000" b="1" dirty="0">
              <a:latin typeface="微软雅黑" pitchFamily="34" charset="-122"/>
              <a:ea typeface="微软雅黑" pitchFamily="34" charset="-122"/>
            </a:endParaRPr>
          </a:p>
        </p:txBody>
      </p:sp>
      <p:sp>
        <p:nvSpPr>
          <p:cNvPr id="7" name="圆角矩形 6"/>
          <p:cNvSpPr/>
          <p:nvPr/>
        </p:nvSpPr>
        <p:spPr>
          <a:xfrm>
            <a:off x="466344" y="1019579"/>
            <a:ext cx="8129015" cy="294836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组合 56"/>
          <p:cNvGrpSpPr/>
          <p:nvPr/>
        </p:nvGrpSpPr>
        <p:grpSpPr>
          <a:xfrm>
            <a:off x="682176" y="2043478"/>
            <a:ext cx="7587311" cy="1688610"/>
            <a:chOff x="682176" y="2351964"/>
            <a:chExt cx="7587311" cy="1688610"/>
          </a:xfrm>
        </p:grpSpPr>
        <p:sp>
          <p:nvSpPr>
            <p:cNvPr id="8" name="Rectangle 4"/>
            <p:cNvSpPr>
              <a:spLocks noChangeArrowheads="1"/>
            </p:cNvSpPr>
            <p:nvPr/>
          </p:nvSpPr>
          <p:spPr bwMode="auto">
            <a:xfrm>
              <a:off x="924605" y="311838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9" name="Freeform 5"/>
            <p:cNvSpPr>
              <a:spLocks/>
            </p:cNvSpPr>
            <p:nvPr/>
          </p:nvSpPr>
          <p:spPr bwMode="auto">
            <a:xfrm>
              <a:off x="6034088" y="235196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0" name="Freeform 6"/>
            <p:cNvSpPr>
              <a:spLocks/>
            </p:cNvSpPr>
            <p:nvPr/>
          </p:nvSpPr>
          <p:spPr bwMode="auto">
            <a:xfrm>
              <a:off x="4940340" y="235196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1" name="Freeform 7"/>
            <p:cNvSpPr>
              <a:spLocks/>
            </p:cNvSpPr>
            <p:nvPr/>
          </p:nvSpPr>
          <p:spPr bwMode="auto">
            <a:xfrm>
              <a:off x="3670953" y="235196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2" name="Freeform 8"/>
            <p:cNvSpPr>
              <a:spLocks/>
            </p:cNvSpPr>
            <p:nvPr/>
          </p:nvSpPr>
          <p:spPr bwMode="auto">
            <a:xfrm>
              <a:off x="2264515" y="235196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8" name="Rectangle 15"/>
            <p:cNvSpPr>
              <a:spLocks noChangeArrowheads="1"/>
            </p:cNvSpPr>
            <p:nvPr/>
          </p:nvSpPr>
          <p:spPr bwMode="auto">
            <a:xfrm>
              <a:off x="1307816" y="3118386"/>
              <a:ext cx="6578460"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 name="Rectangle 16"/>
            <p:cNvSpPr>
              <a:spLocks noChangeArrowheads="1"/>
            </p:cNvSpPr>
            <p:nvPr/>
          </p:nvSpPr>
          <p:spPr bwMode="auto">
            <a:xfrm>
              <a:off x="1882633"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0" name="Rectangle 17"/>
            <p:cNvSpPr>
              <a:spLocks noChangeArrowheads="1"/>
            </p:cNvSpPr>
            <p:nvPr/>
          </p:nvSpPr>
          <p:spPr bwMode="auto">
            <a:xfrm>
              <a:off x="2265844" y="3118386"/>
              <a:ext cx="383211" cy="353734"/>
            </a:xfrm>
            <a:prstGeom prst="rect">
              <a:avLst/>
            </a:prstGeom>
            <a:solidFill>
              <a:srgbClr val="CC00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21" name="Rectangle 18"/>
            <p:cNvSpPr>
              <a:spLocks noChangeArrowheads="1"/>
            </p:cNvSpPr>
            <p:nvPr/>
          </p:nvSpPr>
          <p:spPr bwMode="auto">
            <a:xfrm>
              <a:off x="3415478"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2" name="Rectangle 19"/>
            <p:cNvSpPr>
              <a:spLocks noChangeArrowheads="1"/>
            </p:cNvSpPr>
            <p:nvPr/>
          </p:nvSpPr>
          <p:spPr bwMode="auto">
            <a:xfrm>
              <a:off x="3798689" y="3118386"/>
              <a:ext cx="383211" cy="353734"/>
            </a:xfrm>
            <a:prstGeom prst="rect">
              <a:avLst/>
            </a:prstGeom>
            <a:solidFill>
              <a:srgbClr val="0070C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23" name="Rectangle 20"/>
            <p:cNvSpPr>
              <a:spLocks noChangeArrowheads="1"/>
            </p:cNvSpPr>
            <p:nvPr/>
          </p:nvSpPr>
          <p:spPr bwMode="auto">
            <a:xfrm>
              <a:off x="5076060"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4" name="Rectangle 21"/>
            <p:cNvSpPr>
              <a:spLocks noChangeArrowheads="1"/>
            </p:cNvSpPr>
            <p:nvPr/>
          </p:nvSpPr>
          <p:spPr bwMode="auto">
            <a:xfrm>
              <a:off x="5459271"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5" name="Rectangle 22"/>
            <p:cNvSpPr>
              <a:spLocks noChangeArrowheads="1"/>
            </p:cNvSpPr>
            <p:nvPr/>
          </p:nvSpPr>
          <p:spPr bwMode="auto">
            <a:xfrm>
              <a:off x="6545036"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6" name="Rectangle 23"/>
            <p:cNvSpPr>
              <a:spLocks noChangeArrowheads="1"/>
            </p:cNvSpPr>
            <p:nvPr/>
          </p:nvSpPr>
          <p:spPr bwMode="auto">
            <a:xfrm>
              <a:off x="6928248" y="3118386"/>
              <a:ext cx="383211" cy="353734"/>
            </a:xfrm>
            <a:prstGeom prst="rect">
              <a:avLst/>
            </a:prstGeom>
            <a:solidFill>
              <a:srgbClr val="0000CC"/>
            </a:solidFill>
            <a:ln w="12700" algn="ctr">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SOH</a:t>
              </a:r>
            </a:p>
          </p:txBody>
        </p:sp>
        <p:sp>
          <p:nvSpPr>
            <p:cNvPr id="27" name="Freeform 24"/>
            <p:cNvSpPr>
              <a:spLocks/>
            </p:cNvSpPr>
            <p:nvPr/>
          </p:nvSpPr>
          <p:spPr bwMode="auto">
            <a:xfrm>
              <a:off x="2264515" y="235196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8" name="Line 25"/>
            <p:cNvSpPr>
              <a:spLocks noChangeShapeType="1"/>
            </p:cNvSpPr>
            <p:nvPr/>
          </p:nvSpPr>
          <p:spPr bwMode="auto">
            <a:xfrm flipH="1">
              <a:off x="2649055" y="2351964"/>
              <a:ext cx="255474"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9" name="Line 26"/>
            <p:cNvSpPr>
              <a:spLocks noChangeShapeType="1"/>
            </p:cNvSpPr>
            <p:nvPr/>
          </p:nvSpPr>
          <p:spPr bwMode="auto">
            <a:xfrm>
              <a:off x="3670953" y="2351964"/>
              <a:ext cx="119753"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0" name="Line 27"/>
            <p:cNvSpPr>
              <a:spLocks noChangeShapeType="1"/>
            </p:cNvSpPr>
            <p:nvPr/>
          </p:nvSpPr>
          <p:spPr bwMode="auto">
            <a:xfrm>
              <a:off x="4054163" y="2351964"/>
              <a:ext cx="127737"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1" name="Freeform 28"/>
            <p:cNvSpPr>
              <a:spLocks/>
            </p:cNvSpPr>
            <p:nvPr/>
          </p:nvSpPr>
          <p:spPr bwMode="auto">
            <a:xfrm>
              <a:off x="4948323" y="235196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2" name="Line 29"/>
            <p:cNvSpPr>
              <a:spLocks noChangeShapeType="1"/>
            </p:cNvSpPr>
            <p:nvPr/>
          </p:nvSpPr>
          <p:spPr bwMode="auto">
            <a:xfrm>
              <a:off x="5331534" y="2351964"/>
              <a:ext cx="510948"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3" name="Freeform 30"/>
            <p:cNvSpPr>
              <a:spLocks/>
            </p:cNvSpPr>
            <p:nvPr/>
          </p:nvSpPr>
          <p:spPr bwMode="auto">
            <a:xfrm>
              <a:off x="6034088" y="235196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4" name="Line 31"/>
            <p:cNvSpPr>
              <a:spLocks noChangeShapeType="1"/>
            </p:cNvSpPr>
            <p:nvPr/>
          </p:nvSpPr>
          <p:spPr bwMode="auto">
            <a:xfrm>
              <a:off x="6417299" y="2351964"/>
              <a:ext cx="894160"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7" name="Line 34"/>
            <p:cNvSpPr>
              <a:spLocks noChangeShapeType="1"/>
            </p:cNvSpPr>
            <p:nvPr/>
          </p:nvSpPr>
          <p:spPr bwMode="auto">
            <a:xfrm>
              <a:off x="1307816" y="3707942"/>
              <a:ext cx="6578460"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8" name="Rectangle 35"/>
            <p:cNvSpPr>
              <a:spLocks noChangeArrowheads="1"/>
            </p:cNvSpPr>
            <p:nvPr/>
          </p:nvSpPr>
          <p:spPr bwMode="auto">
            <a:xfrm>
              <a:off x="7886276" y="311838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0" name="Text Box 37"/>
            <p:cNvSpPr txBox="1">
              <a:spLocks noChangeArrowheads="1"/>
            </p:cNvSpPr>
            <p:nvPr/>
          </p:nvSpPr>
          <p:spPr bwMode="auto">
            <a:xfrm>
              <a:off x="3140046" y="3693152"/>
              <a:ext cx="2988840"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600" b="1" dirty="0">
                  <a:solidFill>
                    <a:srgbClr val="000099"/>
                  </a:solidFill>
                  <a:latin typeface="微软雅黑" pitchFamily="34" charset="-122"/>
                  <a:ea typeface="微软雅黑" pitchFamily="34" charset="-122"/>
                </a:rPr>
                <a:t>经过字节填充后发送的数据</a:t>
              </a:r>
            </a:p>
          </p:txBody>
        </p:sp>
        <p:sp>
          <p:nvSpPr>
            <p:cNvPr id="45" name="Line 42"/>
            <p:cNvSpPr>
              <a:spLocks noChangeShapeType="1"/>
            </p:cNvSpPr>
            <p:nvPr/>
          </p:nvSpPr>
          <p:spPr bwMode="auto">
            <a:xfrm flipV="1">
              <a:off x="947225" y="3481946"/>
              <a:ext cx="0" cy="275126"/>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6" name="Text Box 43"/>
            <p:cNvSpPr txBox="1">
              <a:spLocks noChangeArrowheads="1"/>
            </p:cNvSpPr>
            <p:nvPr/>
          </p:nvSpPr>
          <p:spPr bwMode="auto">
            <a:xfrm>
              <a:off x="682176" y="3763575"/>
              <a:ext cx="84697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200" b="1" dirty="0" smtClean="0">
                  <a:solidFill>
                    <a:srgbClr val="0000FF"/>
                  </a:solidFill>
                  <a:latin typeface="微软雅黑" pitchFamily="34" charset="-122"/>
                  <a:ea typeface="微软雅黑" pitchFamily="34" charset="-122"/>
                </a:rPr>
                <a:t>发送在</a:t>
              </a:r>
              <a:r>
                <a:rPr kumimoji="1" lang="zh-CN" altLang="en-US" sz="1200" b="1" dirty="0">
                  <a:solidFill>
                    <a:srgbClr val="0000FF"/>
                  </a:solidFill>
                  <a:latin typeface="微软雅黑" pitchFamily="34" charset="-122"/>
                  <a:ea typeface="微软雅黑" pitchFamily="34" charset="-122"/>
                </a:rPr>
                <a:t>前</a:t>
              </a:r>
            </a:p>
          </p:txBody>
        </p:sp>
      </p:grpSp>
      <p:grpSp>
        <p:nvGrpSpPr>
          <p:cNvPr id="3" name="组合 2"/>
          <p:cNvGrpSpPr/>
          <p:nvPr/>
        </p:nvGrpSpPr>
        <p:grpSpPr>
          <a:xfrm>
            <a:off x="1388983" y="1157916"/>
            <a:ext cx="6181143" cy="885562"/>
            <a:chOff x="1388983" y="1466402"/>
            <a:chExt cx="6181143" cy="885562"/>
          </a:xfrm>
        </p:grpSpPr>
        <p:sp>
          <p:nvSpPr>
            <p:cNvPr id="13" name="Rectangle 9"/>
            <p:cNvSpPr>
              <a:spLocks noChangeArrowheads="1"/>
            </p:cNvSpPr>
            <p:nvPr/>
          </p:nvSpPr>
          <p:spPr bwMode="auto">
            <a:xfrm>
              <a:off x="1563290" y="199823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SOH</a:t>
              </a:r>
            </a:p>
          </p:txBody>
        </p:sp>
        <p:sp>
          <p:nvSpPr>
            <p:cNvPr id="14" name="Rectangle 10"/>
            <p:cNvSpPr>
              <a:spLocks noChangeArrowheads="1"/>
            </p:cNvSpPr>
            <p:nvPr/>
          </p:nvSpPr>
          <p:spPr bwMode="auto">
            <a:xfrm>
              <a:off x="1946502" y="1998230"/>
              <a:ext cx="5045615"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 name="Rectangle 11"/>
            <p:cNvSpPr>
              <a:spLocks noChangeArrowheads="1"/>
            </p:cNvSpPr>
            <p:nvPr/>
          </p:nvSpPr>
          <p:spPr bwMode="auto">
            <a:xfrm>
              <a:off x="2521318" y="1998230"/>
              <a:ext cx="383211" cy="353734"/>
            </a:xfrm>
            <a:prstGeom prst="rect">
              <a:avLst/>
            </a:prstGeom>
            <a:solidFill>
              <a:srgbClr val="CC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EOT</a:t>
              </a:r>
            </a:p>
          </p:txBody>
        </p:sp>
        <p:sp>
          <p:nvSpPr>
            <p:cNvPr id="16" name="Rectangle 12"/>
            <p:cNvSpPr>
              <a:spLocks noChangeArrowheads="1"/>
            </p:cNvSpPr>
            <p:nvPr/>
          </p:nvSpPr>
          <p:spPr bwMode="auto">
            <a:xfrm>
              <a:off x="6034088" y="1998230"/>
              <a:ext cx="383211" cy="353734"/>
            </a:xfrm>
            <a:prstGeom prst="rect">
              <a:avLst/>
            </a:prstGeom>
            <a:solidFill>
              <a:srgbClr val="0000CC"/>
            </a:solidFill>
            <a:ln w="12700" algn="ctr">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17" name="Rectangle 14"/>
            <p:cNvSpPr>
              <a:spLocks noChangeArrowheads="1"/>
            </p:cNvSpPr>
            <p:nvPr/>
          </p:nvSpPr>
          <p:spPr bwMode="auto">
            <a:xfrm>
              <a:off x="4948323" y="1998230"/>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ESC</a:t>
              </a:r>
            </a:p>
          </p:txBody>
        </p:sp>
        <p:sp>
          <p:nvSpPr>
            <p:cNvPr id="35" name="Line 32"/>
            <p:cNvSpPr>
              <a:spLocks noChangeShapeType="1"/>
            </p:cNvSpPr>
            <p:nvPr/>
          </p:nvSpPr>
          <p:spPr bwMode="auto">
            <a:xfrm>
              <a:off x="1946502" y="1821363"/>
              <a:ext cx="504561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6" name="Text Box 33"/>
            <p:cNvSpPr txBox="1">
              <a:spLocks noChangeArrowheads="1"/>
            </p:cNvSpPr>
            <p:nvPr/>
          </p:nvSpPr>
          <p:spPr bwMode="auto">
            <a:xfrm>
              <a:off x="3926426" y="1506060"/>
              <a:ext cx="1005403"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itchFamily="34" charset="-122"/>
                  <a:ea typeface="微软雅黑" pitchFamily="34" charset="-122"/>
                </a:rPr>
                <a:t>原始数据</a:t>
              </a:r>
            </a:p>
          </p:txBody>
        </p:sp>
        <p:sp>
          <p:nvSpPr>
            <p:cNvPr id="39" name="Rectangle 36"/>
            <p:cNvSpPr>
              <a:spLocks noChangeArrowheads="1"/>
            </p:cNvSpPr>
            <p:nvPr/>
          </p:nvSpPr>
          <p:spPr bwMode="auto">
            <a:xfrm>
              <a:off x="6992116" y="199823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7" name="Line 44"/>
            <p:cNvSpPr>
              <a:spLocks noChangeShapeType="1"/>
            </p:cNvSpPr>
            <p:nvPr/>
          </p:nvSpPr>
          <p:spPr bwMode="auto">
            <a:xfrm>
              <a:off x="1773524" y="174275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8" name="Text Box 45"/>
            <p:cNvSpPr txBox="1">
              <a:spLocks noChangeArrowheads="1"/>
            </p:cNvSpPr>
            <p:nvPr/>
          </p:nvSpPr>
          <p:spPr bwMode="auto">
            <a:xfrm>
              <a:off x="1388983"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帧开始符</a:t>
              </a:r>
            </a:p>
          </p:txBody>
        </p:sp>
        <p:sp>
          <p:nvSpPr>
            <p:cNvPr id="49" name="Text Box 46"/>
            <p:cNvSpPr txBox="1">
              <a:spLocks noChangeArrowheads="1"/>
            </p:cNvSpPr>
            <p:nvPr/>
          </p:nvSpPr>
          <p:spPr bwMode="auto">
            <a:xfrm>
              <a:off x="6769907"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帧结束符</a:t>
              </a:r>
            </a:p>
          </p:txBody>
        </p:sp>
        <p:sp>
          <p:nvSpPr>
            <p:cNvPr id="50" name="Line 47"/>
            <p:cNvSpPr>
              <a:spLocks noChangeShapeType="1"/>
            </p:cNvSpPr>
            <p:nvPr/>
          </p:nvSpPr>
          <p:spPr bwMode="auto">
            <a:xfrm>
              <a:off x="7202350" y="174275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55" name="Rectangle 13"/>
            <p:cNvSpPr>
              <a:spLocks noChangeArrowheads="1"/>
            </p:cNvSpPr>
            <p:nvPr/>
          </p:nvSpPr>
          <p:spPr bwMode="auto">
            <a:xfrm>
              <a:off x="3670952" y="1998230"/>
              <a:ext cx="383211" cy="353734"/>
            </a:xfrm>
            <a:prstGeom prst="rect">
              <a:avLst/>
            </a:prstGeom>
            <a:solidFill>
              <a:srgbClr val="007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grpSp>
      <p:grpSp>
        <p:nvGrpSpPr>
          <p:cNvPr id="58" name="组合 57"/>
          <p:cNvGrpSpPr/>
          <p:nvPr/>
        </p:nvGrpSpPr>
        <p:grpSpPr>
          <a:xfrm>
            <a:off x="1691027" y="2281364"/>
            <a:ext cx="5457301" cy="613285"/>
            <a:chOff x="1691027" y="2589850"/>
            <a:chExt cx="5457301" cy="613285"/>
          </a:xfrm>
        </p:grpSpPr>
        <p:sp>
          <p:nvSpPr>
            <p:cNvPr id="41" name="Text Box 38"/>
            <p:cNvSpPr txBox="1">
              <a:spLocks noChangeArrowheads="1"/>
            </p:cNvSpPr>
            <p:nvPr/>
          </p:nvSpPr>
          <p:spPr bwMode="auto">
            <a:xfrm>
              <a:off x="6348109"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2" name="Text Box 39"/>
            <p:cNvSpPr txBox="1">
              <a:spLocks noChangeArrowheads="1"/>
            </p:cNvSpPr>
            <p:nvPr/>
          </p:nvSpPr>
          <p:spPr bwMode="auto">
            <a:xfrm>
              <a:off x="4768693"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字节填充</a:t>
              </a:r>
            </a:p>
          </p:txBody>
        </p:sp>
        <p:sp>
          <p:nvSpPr>
            <p:cNvPr id="43" name="Text Box 40"/>
            <p:cNvSpPr txBox="1">
              <a:spLocks noChangeArrowheads="1"/>
            </p:cNvSpPr>
            <p:nvPr/>
          </p:nvSpPr>
          <p:spPr bwMode="auto">
            <a:xfrm>
              <a:off x="3140046"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4" name="Text Box 41"/>
            <p:cNvSpPr txBox="1">
              <a:spLocks noChangeArrowheads="1"/>
            </p:cNvSpPr>
            <p:nvPr/>
          </p:nvSpPr>
          <p:spPr bwMode="auto">
            <a:xfrm>
              <a:off x="1691027"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51" name="AutoShape 48"/>
            <p:cNvSpPr>
              <a:spLocks noChangeArrowheads="1"/>
            </p:cNvSpPr>
            <p:nvPr/>
          </p:nvSpPr>
          <p:spPr bwMode="auto">
            <a:xfrm>
              <a:off x="1993073"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2" name="AutoShape 49"/>
            <p:cNvSpPr>
              <a:spLocks noChangeArrowheads="1"/>
            </p:cNvSpPr>
            <p:nvPr/>
          </p:nvSpPr>
          <p:spPr bwMode="auto">
            <a:xfrm>
              <a:off x="3493984"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3" name="AutoShape 50"/>
            <p:cNvSpPr>
              <a:spLocks noChangeArrowheads="1"/>
            </p:cNvSpPr>
            <p:nvPr/>
          </p:nvSpPr>
          <p:spPr bwMode="auto">
            <a:xfrm>
              <a:off x="5183840"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4" name="AutoShape 51"/>
            <p:cNvSpPr>
              <a:spLocks noChangeArrowheads="1"/>
            </p:cNvSpPr>
            <p:nvPr/>
          </p:nvSpPr>
          <p:spPr bwMode="auto">
            <a:xfrm>
              <a:off x="6640840"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14000914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up)">
                                      <p:cBhvr>
                                        <p:cTn id="7" dur="1000"/>
                                        <p:tgtEl>
                                          <p:spTgt spid="57"/>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par>
                          <p:cTn id="11" fill="hold">
                            <p:stCondLst>
                              <p:cond delay="1000"/>
                            </p:stCondLst>
                            <p:childTnLst>
                              <p:par>
                                <p:cTn id="12" presetID="35" presetClass="emph" presetSubtype="0" repeatCount="indefinite" fill="hold" nodeType="afterEffect">
                                  <p:stCondLst>
                                    <p:cond delay="0"/>
                                  </p:stCondLst>
                                  <p:endCondLst>
                                    <p:cond evt="onNext" delay="0">
                                      <p:tgtEl>
                                        <p:sldTgt/>
                                      </p:tgtEl>
                                    </p:cond>
                                  </p:endCondLst>
                                  <p:childTnLst>
                                    <p:anim calcmode="discrete" valueType="str">
                                      <p:cBhvr>
                                        <p:cTn id="13" dur="1000" fill="hold"/>
                                        <p:tgtEl>
                                          <p:spTgt spid="5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466344" y="1378072"/>
            <a:ext cx="8129015" cy="222041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466345" y="62023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68616" y="587026"/>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差错检测</a:t>
            </a:r>
            <a:endParaRPr lang="fr-FR" altLang="zh-CN" sz="2000" b="1" dirty="0">
              <a:solidFill>
                <a:schemeClr val="bg1"/>
              </a:solidFill>
              <a:latin typeface="微软雅黑" pitchFamily="34" charset="-122"/>
              <a:ea typeface="微软雅黑" pitchFamily="34" charset="-122"/>
            </a:endParaRPr>
          </a:p>
        </p:txBody>
      </p:sp>
      <p:graphicFrame>
        <p:nvGraphicFramePr>
          <p:cNvPr id="11" name="表格 10"/>
          <p:cNvGraphicFramePr>
            <a:graphicFrameLocks noGrp="1"/>
          </p:cNvGraphicFramePr>
          <p:nvPr>
            <p:extLst/>
          </p:nvPr>
        </p:nvGraphicFramePr>
        <p:xfrm>
          <a:off x="1093346" y="1624782"/>
          <a:ext cx="2786336" cy="335280"/>
        </p:xfrm>
        <a:graphic>
          <a:graphicData uri="http://schemas.openxmlformats.org/drawingml/2006/table">
            <a:tbl>
              <a:tblPr firstRow="1" bandRow="1">
                <a:tableStyleId>{5C22544A-7EE6-4342-B048-85BDC9FD1C3A}</a:tableStyleId>
              </a:tblPr>
              <a:tblGrid>
                <a:gridCol w="348292">
                  <a:extLst>
                    <a:ext uri="{9D8B030D-6E8A-4147-A177-3AD203B41FA5}">
                      <a16:colId xmlns:a16="http://schemas.microsoft.com/office/drawing/2014/main" xmlns="" val="20000"/>
                    </a:ext>
                  </a:extLst>
                </a:gridCol>
                <a:gridCol w="348292">
                  <a:extLst>
                    <a:ext uri="{9D8B030D-6E8A-4147-A177-3AD203B41FA5}">
                      <a16:colId xmlns:a16="http://schemas.microsoft.com/office/drawing/2014/main" xmlns="" val="20001"/>
                    </a:ext>
                  </a:extLst>
                </a:gridCol>
                <a:gridCol w="348292">
                  <a:extLst>
                    <a:ext uri="{9D8B030D-6E8A-4147-A177-3AD203B41FA5}">
                      <a16:colId xmlns:a16="http://schemas.microsoft.com/office/drawing/2014/main" xmlns="" val="20002"/>
                    </a:ext>
                  </a:extLst>
                </a:gridCol>
                <a:gridCol w="348292">
                  <a:extLst>
                    <a:ext uri="{9D8B030D-6E8A-4147-A177-3AD203B41FA5}">
                      <a16:colId xmlns:a16="http://schemas.microsoft.com/office/drawing/2014/main" xmlns="" val="20003"/>
                    </a:ext>
                  </a:extLst>
                </a:gridCol>
                <a:gridCol w="348292">
                  <a:extLst>
                    <a:ext uri="{9D8B030D-6E8A-4147-A177-3AD203B41FA5}">
                      <a16:colId xmlns:a16="http://schemas.microsoft.com/office/drawing/2014/main" xmlns="" val="20004"/>
                    </a:ext>
                  </a:extLst>
                </a:gridCol>
                <a:gridCol w="348292">
                  <a:extLst>
                    <a:ext uri="{9D8B030D-6E8A-4147-A177-3AD203B41FA5}">
                      <a16:colId xmlns:a16="http://schemas.microsoft.com/office/drawing/2014/main" xmlns="" val="20005"/>
                    </a:ext>
                  </a:extLst>
                </a:gridCol>
                <a:gridCol w="348292">
                  <a:extLst>
                    <a:ext uri="{9D8B030D-6E8A-4147-A177-3AD203B41FA5}">
                      <a16:colId xmlns:a16="http://schemas.microsoft.com/office/drawing/2014/main" xmlns="" val="20006"/>
                    </a:ext>
                  </a:extLst>
                </a:gridCol>
                <a:gridCol w="348292">
                  <a:extLst>
                    <a:ext uri="{9D8B030D-6E8A-4147-A177-3AD203B41FA5}">
                      <a16:colId xmlns:a16="http://schemas.microsoft.com/office/drawing/2014/main" xmlns="" val="20007"/>
                    </a:ext>
                  </a:extLst>
                </a:gridCol>
              </a:tblGrid>
              <a:tr h="0">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graphicFrame>
        <p:nvGraphicFramePr>
          <p:cNvPr id="12" name="表格 11"/>
          <p:cNvGraphicFramePr>
            <a:graphicFrameLocks noGrp="1"/>
          </p:cNvGraphicFramePr>
          <p:nvPr>
            <p:extLst/>
          </p:nvPr>
        </p:nvGraphicFramePr>
        <p:xfrm>
          <a:off x="1093346" y="2649967"/>
          <a:ext cx="2786336" cy="335280"/>
        </p:xfrm>
        <a:graphic>
          <a:graphicData uri="http://schemas.openxmlformats.org/drawingml/2006/table">
            <a:tbl>
              <a:tblPr firstRow="1" bandRow="1">
                <a:tableStyleId>{5C22544A-7EE6-4342-B048-85BDC9FD1C3A}</a:tableStyleId>
              </a:tblPr>
              <a:tblGrid>
                <a:gridCol w="348292">
                  <a:extLst>
                    <a:ext uri="{9D8B030D-6E8A-4147-A177-3AD203B41FA5}">
                      <a16:colId xmlns:a16="http://schemas.microsoft.com/office/drawing/2014/main" xmlns="" val="20000"/>
                    </a:ext>
                  </a:extLst>
                </a:gridCol>
                <a:gridCol w="348292">
                  <a:extLst>
                    <a:ext uri="{9D8B030D-6E8A-4147-A177-3AD203B41FA5}">
                      <a16:colId xmlns:a16="http://schemas.microsoft.com/office/drawing/2014/main" xmlns="" val="20001"/>
                    </a:ext>
                  </a:extLst>
                </a:gridCol>
                <a:gridCol w="348292">
                  <a:extLst>
                    <a:ext uri="{9D8B030D-6E8A-4147-A177-3AD203B41FA5}">
                      <a16:colId xmlns:a16="http://schemas.microsoft.com/office/drawing/2014/main" xmlns="" val="20002"/>
                    </a:ext>
                  </a:extLst>
                </a:gridCol>
                <a:gridCol w="348292">
                  <a:extLst>
                    <a:ext uri="{9D8B030D-6E8A-4147-A177-3AD203B41FA5}">
                      <a16:colId xmlns:a16="http://schemas.microsoft.com/office/drawing/2014/main" xmlns="" val="20003"/>
                    </a:ext>
                  </a:extLst>
                </a:gridCol>
                <a:gridCol w="348292">
                  <a:extLst>
                    <a:ext uri="{9D8B030D-6E8A-4147-A177-3AD203B41FA5}">
                      <a16:colId xmlns:a16="http://schemas.microsoft.com/office/drawing/2014/main" xmlns="" val="20004"/>
                    </a:ext>
                  </a:extLst>
                </a:gridCol>
                <a:gridCol w="348292">
                  <a:extLst>
                    <a:ext uri="{9D8B030D-6E8A-4147-A177-3AD203B41FA5}">
                      <a16:colId xmlns:a16="http://schemas.microsoft.com/office/drawing/2014/main" xmlns="" val="20005"/>
                    </a:ext>
                  </a:extLst>
                </a:gridCol>
                <a:gridCol w="348292">
                  <a:extLst>
                    <a:ext uri="{9D8B030D-6E8A-4147-A177-3AD203B41FA5}">
                      <a16:colId xmlns:a16="http://schemas.microsoft.com/office/drawing/2014/main" xmlns="" val="20006"/>
                    </a:ext>
                  </a:extLst>
                </a:gridCol>
                <a:gridCol w="348292">
                  <a:extLst>
                    <a:ext uri="{9D8B030D-6E8A-4147-A177-3AD203B41FA5}">
                      <a16:colId xmlns:a16="http://schemas.microsoft.com/office/drawing/2014/main" xmlns="" val="20007"/>
                    </a:ext>
                  </a:extLst>
                </a:gridCol>
              </a:tblGrid>
              <a:tr h="0">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C00000"/>
                          </a:solidFill>
                          <a:latin typeface="微软雅黑" pitchFamily="34" charset="-122"/>
                          <a:ea typeface="微软雅黑" pitchFamily="34" charset="-122"/>
                        </a:rPr>
                        <a:t>0</a:t>
                      </a:r>
                      <a:endParaRPr lang="zh-CN" altLang="en-US" sz="1600" dirty="0">
                        <a:solidFill>
                          <a:srgbClr val="C00000"/>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
        <p:nvSpPr>
          <p:cNvPr id="24" name="Text Box 8"/>
          <p:cNvSpPr txBox="1">
            <a:spLocks noChangeArrowheads="1"/>
          </p:cNvSpPr>
          <p:nvPr/>
        </p:nvSpPr>
        <p:spPr bwMode="auto">
          <a:xfrm>
            <a:off x="1795805" y="312806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smtClean="0">
                <a:latin typeface="微软雅黑" pitchFamily="34" charset="-122"/>
                <a:ea typeface="微软雅黑" pitchFamily="34" charset="-122"/>
              </a:rPr>
              <a:t>一位比特错</a:t>
            </a:r>
            <a:endParaRPr kumimoji="1" lang="en-US" altLang="zh-CN" sz="1600" b="1" dirty="0">
              <a:latin typeface="微软雅黑" pitchFamily="34" charset="-122"/>
              <a:ea typeface="微软雅黑" pitchFamily="34" charset="-122"/>
            </a:endParaRPr>
          </a:p>
        </p:txBody>
      </p:sp>
      <p:graphicFrame>
        <p:nvGraphicFramePr>
          <p:cNvPr id="25" name="表格 24"/>
          <p:cNvGraphicFramePr>
            <a:graphicFrameLocks noGrp="1"/>
          </p:cNvGraphicFramePr>
          <p:nvPr>
            <p:extLst/>
          </p:nvPr>
        </p:nvGraphicFramePr>
        <p:xfrm>
          <a:off x="4229193" y="1620936"/>
          <a:ext cx="4169664" cy="335280"/>
        </p:xfrm>
        <a:graphic>
          <a:graphicData uri="http://schemas.openxmlformats.org/drawingml/2006/table">
            <a:tbl>
              <a:tblPr firstRow="1" bandRow="1">
                <a:tableStyleId>{5C22544A-7EE6-4342-B048-85BDC9FD1C3A}</a:tableStyleId>
              </a:tblPr>
              <a:tblGrid>
                <a:gridCol w="347472">
                  <a:extLst>
                    <a:ext uri="{9D8B030D-6E8A-4147-A177-3AD203B41FA5}">
                      <a16:colId xmlns:a16="http://schemas.microsoft.com/office/drawing/2014/main" xmlns="" val="20000"/>
                    </a:ext>
                  </a:extLst>
                </a:gridCol>
                <a:gridCol w="347472">
                  <a:extLst>
                    <a:ext uri="{9D8B030D-6E8A-4147-A177-3AD203B41FA5}">
                      <a16:colId xmlns:a16="http://schemas.microsoft.com/office/drawing/2014/main" xmlns="" val="20001"/>
                    </a:ext>
                  </a:extLst>
                </a:gridCol>
                <a:gridCol w="347472">
                  <a:extLst>
                    <a:ext uri="{9D8B030D-6E8A-4147-A177-3AD203B41FA5}">
                      <a16:colId xmlns:a16="http://schemas.microsoft.com/office/drawing/2014/main" xmlns="" val="20002"/>
                    </a:ext>
                  </a:extLst>
                </a:gridCol>
                <a:gridCol w="347472">
                  <a:extLst>
                    <a:ext uri="{9D8B030D-6E8A-4147-A177-3AD203B41FA5}">
                      <a16:colId xmlns:a16="http://schemas.microsoft.com/office/drawing/2014/main" xmlns="" val="20003"/>
                    </a:ext>
                  </a:extLst>
                </a:gridCol>
                <a:gridCol w="347472">
                  <a:extLst>
                    <a:ext uri="{9D8B030D-6E8A-4147-A177-3AD203B41FA5}">
                      <a16:colId xmlns:a16="http://schemas.microsoft.com/office/drawing/2014/main" xmlns="" val="20004"/>
                    </a:ext>
                  </a:extLst>
                </a:gridCol>
                <a:gridCol w="347472">
                  <a:extLst>
                    <a:ext uri="{9D8B030D-6E8A-4147-A177-3AD203B41FA5}">
                      <a16:colId xmlns:a16="http://schemas.microsoft.com/office/drawing/2014/main" xmlns="" val="20005"/>
                    </a:ext>
                  </a:extLst>
                </a:gridCol>
                <a:gridCol w="347472">
                  <a:extLst>
                    <a:ext uri="{9D8B030D-6E8A-4147-A177-3AD203B41FA5}">
                      <a16:colId xmlns:a16="http://schemas.microsoft.com/office/drawing/2014/main" xmlns="" val="20006"/>
                    </a:ext>
                  </a:extLst>
                </a:gridCol>
                <a:gridCol w="347472">
                  <a:extLst>
                    <a:ext uri="{9D8B030D-6E8A-4147-A177-3AD203B41FA5}">
                      <a16:colId xmlns:a16="http://schemas.microsoft.com/office/drawing/2014/main" xmlns="" val="20007"/>
                    </a:ext>
                  </a:extLst>
                </a:gridCol>
                <a:gridCol w="347472">
                  <a:extLst>
                    <a:ext uri="{9D8B030D-6E8A-4147-A177-3AD203B41FA5}">
                      <a16:colId xmlns:a16="http://schemas.microsoft.com/office/drawing/2014/main" xmlns="" val="20008"/>
                    </a:ext>
                  </a:extLst>
                </a:gridCol>
                <a:gridCol w="347472">
                  <a:extLst>
                    <a:ext uri="{9D8B030D-6E8A-4147-A177-3AD203B41FA5}">
                      <a16:colId xmlns:a16="http://schemas.microsoft.com/office/drawing/2014/main" xmlns="" val="20009"/>
                    </a:ext>
                  </a:extLst>
                </a:gridCol>
                <a:gridCol w="347472">
                  <a:extLst>
                    <a:ext uri="{9D8B030D-6E8A-4147-A177-3AD203B41FA5}">
                      <a16:colId xmlns:a16="http://schemas.microsoft.com/office/drawing/2014/main" xmlns="" val="20010"/>
                    </a:ext>
                  </a:extLst>
                </a:gridCol>
                <a:gridCol w="347472">
                  <a:extLst>
                    <a:ext uri="{9D8B030D-6E8A-4147-A177-3AD203B41FA5}">
                      <a16:colId xmlns:a16="http://schemas.microsoft.com/office/drawing/2014/main" xmlns="" val="20011"/>
                    </a:ext>
                  </a:extLst>
                </a:gridCol>
              </a:tblGrid>
              <a:tr h="0">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graphicFrame>
        <p:nvGraphicFramePr>
          <p:cNvPr id="26" name="表格 25"/>
          <p:cNvGraphicFramePr>
            <a:graphicFrameLocks noGrp="1"/>
          </p:cNvGraphicFramePr>
          <p:nvPr>
            <p:extLst/>
          </p:nvPr>
        </p:nvGraphicFramePr>
        <p:xfrm>
          <a:off x="4229193" y="2663019"/>
          <a:ext cx="4169664" cy="335280"/>
        </p:xfrm>
        <a:graphic>
          <a:graphicData uri="http://schemas.openxmlformats.org/drawingml/2006/table">
            <a:tbl>
              <a:tblPr firstRow="1" bandRow="1">
                <a:tableStyleId>{5C22544A-7EE6-4342-B048-85BDC9FD1C3A}</a:tableStyleId>
              </a:tblPr>
              <a:tblGrid>
                <a:gridCol w="347472">
                  <a:extLst>
                    <a:ext uri="{9D8B030D-6E8A-4147-A177-3AD203B41FA5}">
                      <a16:colId xmlns:a16="http://schemas.microsoft.com/office/drawing/2014/main" xmlns="" val="20000"/>
                    </a:ext>
                  </a:extLst>
                </a:gridCol>
                <a:gridCol w="347472">
                  <a:extLst>
                    <a:ext uri="{9D8B030D-6E8A-4147-A177-3AD203B41FA5}">
                      <a16:colId xmlns:a16="http://schemas.microsoft.com/office/drawing/2014/main" xmlns="" val="20001"/>
                    </a:ext>
                  </a:extLst>
                </a:gridCol>
                <a:gridCol w="347472">
                  <a:extLst>
                    <a:ext uri="{9D8B030D-6E8A-4147-A177-3AD203B41FA5}">
                      <a16:colId xmlns:a16="http://schemas.microsoft.com/office/drawing/2014/main" xmlns="" val="20002"/>
                    </a:ext>
                  </a:extLst>
                </a:gridCol>
                <a:gridCol w="347472">
                  <a:extLst>
                    <a:ext uri="{9D8B030D-6E8A-4147-A177-3AD203B41FA5}">
                      <a16:colId xmlns:a16="http://schemas.microsoft.com/office/drawing/2014/main" xmlns="" val="20003"/>
                    </a:ext>
                  </a:extLst>
                </a:gridCol>
                <a:gridCol w="347472">
                  <a:extLst>
                    <a:ext uri="{9D8B030D-6E8A-4147-A177-3AD203B41FA5}">
                      <a16:colId xmlns:a16="http://schemas.microsoft.com/office/drawing/2014/main" xmlns="" val="20004"/>
                    </a:ext>
                  </a:extLst>
                </a:gridCol>
                <a:gridCol w="347472">
                  <a:extLst>
                    <a:ext uri="{9D8B030D-6E8A-4147-A177-3AD203B41FA5}">
                      <a16:colId xmlns:a16="http://schemas.microsoft.com/office/drawing/2014/main" xmlns="" val="20005"/>
                    </a:ext>
                  </a:extLst>
                </a:gridCol>
                <a:gridCol w="347472">
                  <a:extLst>
                    <a:ext uri="{9D8B030D-6E8A-4147-A177-3AD203B41FA5}">
                      <a16:colId xmlns:a16="http://schemas.microsoft.com/office/drawing/2014/main" xmlns="" val="20006"/>
                    </a:ext>
                  </a:extLst>
                </a:gridCol>
                <a:gridCol w="347472">
                  <a:extLst>
                    <a:ext uri="{9D8B030D-6E8A-4147-A177-3AD203B41FA5}">
                      <a16:colId xmlns:a16="http://schemas.microsoft.com/office/drawing/2014/main" xmlns="" val="20007"/>
                    </a:ext>
                  </a:extLst>
                </a:gridCol>
                <a:gridCol w="347472">
                  <a:extLst>
                    <a:ext uri="{9D8B030D-6E8A-4147-A177-3AD203B41FA5}">
                      <a16:colId xmlns:a16="http://schemas.microsoft.com/office/drawing/2014/main" xmlns="" val="20008"/>
                    </a:ext>
                  </a:extLst>
                </a:gridCol>
                <a:gridCol w="347472">
                  <a:extLst>
                    <a:ext uri="{9D8B030D-6E8A-4147-A177-3AD203B41FA5}">
                      <a16:colId xmlns:a16="http://schemas.microsoft.com/office/drawing/2014/main" xmlns="" val="20009"/>
                    </a:ext>
                  </a:extLst>
                </a:gridCol>
                <a:gridCol w="347472">
                  <a:extLst>
                    <a:ext uri="{9D8B030D-6E8A-4147-A177-3AD203B41FA5}">
                      <a16:colId xmlns:a16="http://schemas.microsoft.com/office/drawing/2014/main" xmlns="" val="20010"/>
                    </a:ext>
                  </a:extLst>
                </a:gridCol>
                <a:gridCol w="347472">
                  <a:extLst>
                    <a:ext uri="{9D8B030D-6E8A-4147-A177-3AD203B41FA5}">
                      <a16:colId xmlns:a16="http://schemas.microsoft.com/office/drawing/2014/main" xmlns="" val="20011"/>
                    </a:ext>
                  </a:extLst>
                </a:gridCol>
              </a:tblGrid>
              <a:tr h="0">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C00000"/>
                          </a:solidFill>
                          <a:latin typeface="微软雅黑" pitchFamily="34" charset="-122"/>
                          <a:ea typeface="微软雅黑" pitchFamily="34" charset="-122"/>
                        </a:rPr>
                        <a:t>0</a:t>
                      </a:r>
                      <a:endParaRPr lang="zh-CN" altLang="en-US" sz="1600" dirty="0">
                        <a:solidFill>
                          <a:srgbClr val="C00000"/>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rgbClr val="C00000"/>
                          </a:solidFill>
                          <a:latin typeface="微软雅黑" pitchFamily="34" charset="-122"/>
                          <a:ea typeface="微软雅黑" pitchFamily="34" charset="-122"/>
                        </a:rPr>
                        <a:t>1</a:t>
                      </a:r>
                      <a:endParaRPr lang="zh-CN" altLang="en-US" sz="1600" dirty="0">
                        <a:solidFill>
                          <a:srgbClr val="C00000"/>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C00000"/>
                          </a:solidFill>
                          <a:latin typeface="微软雅黑" pitchFamily="34" charset="-122"/>
                          <a:ea typeface="微软雅黑" pitchFamily="34" charset="-122"/>
                        </a:rPr>
                        <a:t>1</a:t>
                      </a:r>
                      <a:endParaRPr lang="zh-CN" altLang="en-US" sz="1600" dirty="0">
                        <a:solidFill>
                          <a:srgbClr val="C00000"/>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cxnSp>
        <p:nvCxnSpPr>
          <p:cNvPr id="28" name="直接箭头连接符 27"/>
          <p:cNvCxnSpPr/>
          <p:nvPr/>
        </p:nvCxnSpPr>
        <p:spPr>
          <a:xfrm>
            <a:off x="5444644"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5774280"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7164295"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 Box 8"/>
          <p:cNvSpPr txBox="1">
            <a:spLocks noChangeArrowheads="1"/>
          </p:cNvSpPr>
          <p:nvPr/>
        </p:nvSpPr>
        <p:spPr bwMode="auto">
          <a:xfrm>
            <a:off x="5613073" y="312806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smtClean="0">
                <a:latin typeface="微软雅黑" pitchFamily="34" charset="-122"/>
                <a:ea typeface="微软雅黑" pitchFamily="34" charset="-122"/>
              </a:rPr>
              <a:t>多位比特错</a:t>
            </a:r>
            <a:endParaRPr kumimoji="1" lang="en-US" altLang="zh-CN" sz="1600" b="1" dirty="0">
              <a:latin typeface="微软雅黑" pitchFamily="34" charset="-122"/>
              <a:ea typeface="微软雅黑" pitchFamily="34" charset="-122"/>
            </a:endParaRPr>
          </a:p>
        </p:txBody>
      </p:sp>
      <p:sp>
        <p:nvSpPr>
          <p:cNvPr id="34" name="Text Box 45"/>
          <p:cNvSpPr txBox="1">
            <a:spLocks noChangeArrowheads="1"/>
          </p:cNvSpPr>
          <p:nvPr/>
        </p:nvSpPr>
        <p:spPr bwMode="auto">
          <a:xfrm>
            <a:off x="438758" y="1642102"/>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itchFamily="34" charset="-122"/>
                <a:ea typeface="微软雅黑" pitchFamily="34" charset="-122"/>
              </a:rPr>
              <a:t>发送方</a:t>
            </a:r>
            <a:endParaRPr kumimoji="1" lang="zh-CN" altLang="en-US" sz="1200" b="1" dirty="0">
              <a:latin typeface="微软雅黑" pitchFamily="34" charset="-122"/>
              <a:ea typeface="微软雅黑" pitchFamily="34" charset="-122"/>
            </a:endParaRPr>
          </a:p>
        </p:txBody>
      </p:sp>
      <p:sp>
        <p:nvSpPr>
          <p:cNvPr id="35" name="Text Box 45"/>
          <p:cNvSpPr txBox="1">
            <a:spLocks noChangeArrowheads="1"/>
          </p:cNvSpPr>
          <p:nvPr/>
        </p:nvSpPr>
        <p:spPr bwMode="auto">
          <a:xfrm>
            <a:off x="445478" y="2672061"/>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itchFamily="34" charset="-122"/>
                <a:ea typeface="微软雅黑" pitchFamily="34" charset="-122"/>
              </a:rPr>
              <a:t>接收方</a:t>
            </a:r>
            <a:endParaRPr kumimoji="1" lang="zh-CN" altLang="en-US" sz="1200" b="1" dirty="0">
              <a:latin typeface="微软雅黑" pitchFamily="34" charset="-122"/>
              <a:ea typeface="微软雅黑" pitchFamily="34" charset="-122"/>
            </a:endParaRPr>
          </a:p>
        </p:txBody>
      </p:sp>
      <p:cxnSp>
        <p:nvCxnSpPr>
          <p:cNvPr id="39" name="直接箭头连接符 38"/>
          <p:cNvCxnSpPr/>
          <p:nvPr/>
        </p:nvCxnSpPr>
        <p:spPr>
          <a:xfrm>
            <a:off x="2307315"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466346" y="971003"/>
            <a:ext cx="8129014" cy="400110"/>
          </a:xfrm>
          <a:prstGeom prst="rect">
            <a:avLst/>
          </a:prstGeom>
        </p:spPr>
        <p:txBody>
          <a:bodyPr wrap="square">
            <a:spAutoFit/>
          </a:bodyPr>
          <a:lstStyle/>
          <a:p>
            <a:pPr eaLnBrk="0" hangingPunct="0">
              <a:buClr>
                <a:srgbClr val="0070C0"/>
              </a:buClr>
            </a:pPr>
            <a:r>
              <a:rPr lang="zh-CN" altLang="en-US" sz="2000" b="1" dirty="0">
                <a:latin typeface="微软雅黑" pitchFamily="34" charset="-122"/>
                <a:ea typeface="微软雅黑" pitchFamily="34" charset="-122"/>
              </a:rPr>
              <a:t>在传输过程中可能会产生</a:t>
            </a:r>
            <a:r>
              <a:rPr lang="zh-CN" altLang="en-US" sz="2000" b="1" dirty="0">
                <a:solidFill>
                  <a:srgbClr val="C00000"/>
                </a:solidFill>
                <a:latin typeface="微软雅黑" pitchFamily="34" charset="-122"/>
                <a:ea typeface="微软雅黑" pitchFamily="34" charset="-122"/>
              </a:rPr>
              <a:t>比特差错：</a:t>
            </a:r>
            <a:r>
              <a:rPr lang="en-US" altLang="zh-CN" sz="2000" b="1" dirty="0">
                <a:latin typeface="微软雅黑" pitchFamily="34" charset="-122"/>
                <a:ea typeface="微软雅黑" pitchFamily="34" charset="-122"/>
              </a:rPr>
              <a:t>1 </a:t>
            </a:r>
            <a:r>
              <a:rPr lang="zh-CN" altLang="en-US" sz="2000" b="1" dirty="0" smtClean="0">
                <a:latin typeface="微软雅黑" pitchFamily="34" charset="-122"/>
                <a:ea typeface="微软雅黑" pitchFamily="34" charset="-122"/>
              </a:rPr>
              <a:t> </a:t>
            </a:r>
            <a:r>
              <a:rPr lang="en-US" altLang="zh-CN" sz="2000" b="1" dirty="0" smtClean="0">
                <a:latin typeface="微软雅黑" pitchFamily="34" charset="-122"/>
                <a:ea typeface="微软雅黑" pitchFamily="34" charset="-122"/>
                <a:sym typeface="Wingdings" panose="05000000000000000000" pitchFamily="2" charset="2"/>
              </a:rPr>
              <a:t>  </a:t>
            </a:r>
            <a:r>
              <a:rPr lang="en-US" altLang="zh-CN" sz="2000" b="1" dirty="0" smtClean="0">
                <a:latin typeface="微软雅黑" pitchFamily="34" charset="-122"/>
                <a:ea typeface="微软雅黑" pitchFamily="34" charset="-122"/>
              </a:rPr>
              <a:t>0</a:t>
            </a:r>
            <a:r>
              <a:rPr lang="zh-CN" altLang="en-US" sz="2000" b="1" dirty="0" smtClean="0">
                <a:latin typeface="微软雅黑" pitchFamily="34" charset="-122"/>
                <a:ea typeface="微软雅黑" pitchFamily="34" charset="-122"/>
              </a:rPr>
              <a:t>，</a:t>
            </a:r>
            <a:r>
              <a:rPr lang="en-US" altLang="zh-CN" sz="2000" b="1" dirty="0" smtClean="0">
                <a:latin typeface="微软雅黑" pitchFamily="34" charset="-122"/>
                <a:ea typeface="微软雅黑" pitchFamily="34" charset="-122"/>
              </a:rPr>
              <a:t> 0  </a:t>
            </a:r>
            <a:r>
              <a:rPr lang="en-US" altLang="zh-CN" sz="2000" b="1" dirty="0" smtClean="0">
                <a:latin typeface="微软雅黑" pitchFamily="34" charset="-122"/>
                <a:ea typeface="微软雅黑" pitchFamily="34" charset="-122"/>
                <a:sym typeface="Wingdings" panose="05000000000000000000" pitchFamily="2" charset="2"/>
              </a:rPr>
              <a:t></a:t>
            </a:r>
            <a:r>
              <a:rPr lang="zh-CN" altLang="en-US" sz="2000" b="1" dirty="0" smtClean="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1</a:t>
            </a:r>
            <a:r>
              <a:rPr lang="zh-CN" altLang="en-US" sz="2000" b="1" dirty="0">
                <a:latin typeface="微软雅黑" pitchFamily="34" charset="-122"/>
                <a:ea typeface="微软雅黑" pitchFamily="34" charset="-122"/>
              </a:rPr>
              <a:t>。</a:t>
            </a:r>
          </a:p>
        </p:txBody>
      </p:sp>
      <p:sp>
        <p:nvSpPr>
          <p:cNvPr id="2" name="矩形 1"/>
          <p:cNvSpPr/>
          <p:nvPr/>
        </p:nvSpPr>
        <p:spPr>
          <a:xfrm>
            <a:off x="566928" y="3862519"/>
            <a:ext cx="8339328" cy="4001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400"/>
              </a:lnSpc>
            </a:pPr>
            <a:r>
              <a:rPr lang="zh-CN" altLang="en-US" b="1" dirty="0">
                <a:solidFill>
                  <a:srgbClr val="0000FF"/>
                </a:solidFill>
                <a:latin typeface="微软雅黑" panose="020B0503020204020204" pitchFamily="34" charset="-122"/>
                <a:ea typeface="微软雅黑" panose="020B0503020204020204" pitchFamily="34" charset="-122"/>
              </a:rPr>
              <a:t>误码率 </a:t>
            </a:r>
            <a:r>
              <a:rPr lang="en-US" altLang="zh-CN" b="1" dirty="0" err="1">
                <a:solidFill>
                  <a:srgbClr val="0000FF"/>
                </a:solidFill>
                <a:latin typeface="微软雅黑" panose="020B0503020204020204" pitchFamily="34" charset="-122"/>
                <a:ea typeface="微软雅黑" panose="020B0503020204020204" pitchFamily="34" charset="-122"/>
              </a:rPr>
              <a:t>BER</a:t>
            </a:r>
            <a:r>
              <a:rPr lang="en-US" altLang="zh-CN" b="1" dirty="0">
                <a:solidFill>
                  <a:srgbClr val="0000FF"/>
                </a:solidFill>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(Bit Error Rate</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：传输</a:t>
            </a:r>
            <a:r>
              <a:rPr lang="zh-CN" altLang="en-US" b="1" dirty="0">
                <a:latin typeface="微软雅黑" panose="020B0503020204020204" pitchFamily="34" charset="-122"/>
                <a:ea typeface="微软雅黑" panose="020B0503020204020204" pitchFamily="34" charset="-122"/>
              </a:rPr>
              <a:t>错误的比特占所传输比特总数的</a:t>
            </a:r>
            <a:r>
              <a:rPr lang="zh-CN" altLang="en-US" b="1" dirty="0" smtClean="0">
                <a:latin typeface="微软雅黑" panose="020B0503020204020204" pitchFamily="34" charset="-122"/>
                <a:ea typeface="微软雅黑" panose="020B0503020204020204" pitchFamily="34" charset="-122"/>
              </a:rPr>
              <a:t>比率。</a:t>
            </a:r>
            <a:endParaRPr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8705619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466345" y="62023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68616" y="587026"/>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差错检测</a:t>
            </a:r>
            <a:endParaRPr lang="fr-FR" altLang="zh-CN" sz="2000" b="1" dirty="0">
              <a:solidFill>
                <a:schemeClr val="bg1"/>
              </a:solidFill>
              <a:latin typeface="微软雅黑" pitchFamily="34" charset="-122"/>
              <a:ea typeface="微软雅黑" pitchFamily="34" charset="-122"/>
            </a:endParaRPr>
          </a:p>
        </p:txBody>
      </p:sp>
      <p:sp>
        <p:nvSpPr>
          <p:cNvPr id="40" name="矩形 39"/>
          <p:cNvSpPr/>
          <p:nvPr/>
        </p:nvSpPr>
        <p:spPr>
          <a:xfrm>
            <a:off x="466346" y="971003"/>
            <a:ext cx="8129014" cy="3823611"/>
          </a:xfrm>
          <a:prstGeom prst="rect">
            <a:avLst/>
          </a:prstGeom>
        </p:spPr>
        <p:txBody>
          <a:bodyPr wrap="square">
            <a:spAutoFit/>
          </a:bodyPr>
          <a:lstStyle/>
          <a:p>
            <a:pPr eaLnBrk="0" hangingPunct="0">
              <a:lnSpc>
                <a:spcPct val="150000"/>
              </a:lnSpc>
              <a:buClr>
                <a:srgbClr val="0070C0"/>
              </a:buClr>
            </a:pPr>
            <a:r>
              <a:rPr lang="zh-CN" altLang="en-US" sz="2400" b="1" dirty="0">
                <a:solidFill>
                  <a:srgbClr val="C00000"/>
                </a:solidFill>
                <a:latin typeface="微软雅黑" pitchFamily="34" charset="-122"/>
                <a:ea typeface="微软雅黑" pitchFamily="34" charset="-122"/>
              </a:rPr>
              <a:t>引例</a:t>
            </a:r>
          </a:p>
          <a:p>
            <a:pPr lvl="1" eaLnBrk="0" hangingPunct="0">
              <a:lnSpc>
                <a:spcPct val="150000"/>
              </a:lnSpc>
              <a:buClr>
                <a:srgbClr val="0070C0"/>
              </a:buClr>
            </a:pPr>
            <a:r>
              <a:rPr lang="zh-CN" altLang="en-US" sz="2000" b="1" dirty="0">
                <a:latin typeface="微软雅黑" pitchFamily="34" charset="-122"/>
                <a:ea typeface="微软雅黑" pitchFamily="34" charset="-122"/>
              </a:rPr>
              <a:t>要传输的数据：</a:t>
            </a:r>
            <a:r>
              <a:rPr lang="en-US" altLang="zh-CN" sz="2000" b="1" dirty="0">
                <a:latin typeface="微软雅黑" pitchFamily="34" charset="-122"/>
                <a:ea typeface="微软雅黑" pitchFamily="34" charset="-122"/>
              </a:rPr>
              <a:t>1 2 2 3</a:t>
            </a:r>
          </a:p>
          <a:p>
            <a:pPr lvl="1" eaLnBrk="0" hangingPunct="0">
              <a:lnSpc>
                <a:spcPct val="150000"/>
              </a:lnSpc>
              <a:buClr>
                <a:srgbClr val="0070C0"/>
              </a:buClr>
            </a:pPr>
            <a:r>
              <a:rPr lang="zh-CN" altLang="en-US" sz="2000" b="1" dirty="0">
                <a:latin typeface="微软雅黑" pitchFamily="34" charset="-122"/>
                <a:ea typeface="微软雅黑" pitchFamily="34" charset="-122"/>
              </a:rPr>
              <a:t>在数据后面加上校验码：</a:t>
            </a:r>
            <a:r>
              <a:rPr lang="en-US" altLang="zh-CN" sz="2000" b="1" dirty="0">
                <a:latin typeface="微软雅黑" pitchFamily="34" charset="-122"/>
                <a:ea typeface="微软雅黑" pitchFamily="34" charset="-122"/>
              </a:rPr>
              <a:t>1 2 2 3 </a:t>
            </a:r>
            <a:r>
              <a:rPr lang="en-US" altLang="zh-CN" sz="2000" b="1" dirty="0">
                <a:solidFill>
                  <a:srgbClr val="0000FF"/>
                </a:solidFill>
                <a:latin typeface="微软雅黑" pitchFamily="34" charset="-122"/>
                <a:ea typeface="微软雅黑" pitchFamily="34" charset="-122"/>
              </a:rPr>
              <a:t>X</a:t>
            </a:r>
          </a:p>
          <a:p>
            <a:pPr lvl="1" eaLnBrk="0" hangingPunct="0">
              <a:lnSpc>
                <a:spcPct val="150000"/>
              </a:lnSpc>
              <a:buClr>
                <a:srgbClr val="0070C0"/>
              </a:buClr>
            </a:pPr>
            <a:r>
              <a:rPr lang="zh-CN" altLang="en-US" sz="2000" b="1" dirty="0">
                <a:latin typeface="微软雅黑" pitchFamily="34" charset="-122"/>
                <a:ea typeface="微软雅黑" pitchFamily="34" charset="-122"/>
              </a:rPr>
              <a:t>校验码生成方法：</a:t>
            </a:r>
            <a:r>
              <a:rPr lang="en-US" altLang="zh-CN" sz="2000" b="1" dirty="0">
                <a:solidFill>
                  <a:srgbClr val="0000FF"/>
                </a:solidFill>
                <a:latin typeface="微软雅黑" pitchFamily="34" charset="-122"/>
                <a:ea typeface="微软雅黑" pitchFamily="34" charset="-122"/>
              </a:rPr>
              <a:t>sum(1,2,2,3) % </a:t>
            </a:r>
            <a:r>
              <a:rPr lang="en-US" altLang="zh-CN" sz="2000" b="1" dirty="0" smtClean="0">
                <a:solidFill>
                  <a:srgbClr val="0000FF"/>
                </a:solidFill>
                <a:latin typeface="微软雅黑" pitchFamily="34" charset="-122"/>
                <a:ea typeface="微软雅黑" pitchFamily="34" charset="-122"/>
              </a:rPr>
              <a:t>3</a:t>
            </a:r>
          </a:p>
          <a:p>
            <a:pPr lvl="1" eaLnBrk="0" hangingPunct="0">
              <a:lnSpc>
                <a:spcPct val="150000"/>
              </a:lnSpc>
              <a:buClr>
                <a:srgbClr val="0070C0"/>
              </a:buClr>
            </a:pPr>
            <a:r>
              <a:rPr lang="zh-CN" altLang="en-US" sz="2000" b="1" dirty="0" smtClean="0">
                <a:latin typeface="微软雅黑" pitchFamily="34" charset="-122"/>
                <a:ea typeface="微软雅黑" pitchFamily="34" charset="-122"/>
              </a:rPr>
              <a:t>结果</a:t>
            </a:r>
            <a:r>
              <a:rPr lang="zh-CN" altLang="en-US" sz="2000" b="1" dirty="0">
                <a:latin typeface="微软雅黑" pitchFamily="34" charset="-122"/>
                <a:ea typeface="微软雅黑" pitchFamily="34" charset="-122"/>
              </a:rPr>
              <a:t>为</a:t>
            </a:r>
            <a:r>
              <a:rPr lang="zh-CN" altLang="en-US" sz="2000" b="1" dirty="0" smtClean="0">
                <a:solidFill>
                  <a:srgbClr val="0000FF"/>
                </a:solidFill>
                <a:latin typeface="微软雅黑" pitchFamily="34" charset="-122"/>
                <a:ea typeface="微软雅黑" pitchFamily="34" charset="-122"/>
              </a:rPr>
              <a:t>：</a:t>
            </a:r>
            <a:r>
              <a:rPr lang="en-US" altLang="zh-CN" sz="2000" b="1" dirty="0" smtClean="0">
                <a:solidFill>
                  <a:srgbClr val="0000FF"/>
                </a:solidFill>
                <a:latin typeface="微软雅黑" pitchFamily="34" charset="-122"/>
                <a:ea typeface="微软雅黑" pitchFamily="34" charset="-122"/>
              </a:rPr>
              <a:t>2</a:t>
            </a:r>
            <a:endParaRPr lang="en-US" altLang="zh-CN" sz="2000" b="1" dirty="0">
              <a:solidFill>
                <a:srgbClr val="0000FF"/>
              </a:solidFill>
              <a:latin typeface="微软雅黑" pitchFamily="34" charset="-122"/>
              <a:ea typeface="微软雅黑" pitchFamily="34" charset="-122"/>
            </a:endParaRPr>
          </a:p>
          <a:p>
            <a:pPr lvl="1" eaLnBrk="0" hangingPunct="0">
              <a:lnSpc>
                <a:spcPct val="150000"/>
              </a:lnSpc>
              <a:buClr>
                <a:srgbClr val="0070C0"/>
              </a:buClr>
            </a:pPr>
            <a:r>
              <a:rPr lang="zh-CN" altLang="en-US" sz="2000" b="1" dirty="0">
                <a:latin typeface="微软雅黑" pitchFamily="34" charset="-122"/>
                <a:ea typeface="微软雅黑" pitchFamily="34" charset="-122"/>
              </a:rPr>
              <a:t>发送的数据：</a:t>
            </a:r>
            <a:r>
              <a:rPr lang="en-US" altLang="zh-CN" sz="2000" b="1" dirty="0">
                <a:latin typeface="微软雅黑" pitchFamily="34" charset="-122"/>
                <a:ea typeface="微软雅黑" pitchFamily="34" charset="-122"/>
              </a:rPr>
              <a:t>1 2 2 3 </a:t>
            </a:r>
            <a:r>
              <a:rPr lang="en-US" altLang="zh-CN" sz="2000" b="1" dirty="0">
                <a:solidFill>
                  <a:srgbClr val="0000FF"/>
                </a:solidFill>
                <a:latin typeface="微软雅黑" pitchFamily="34" charset="-122"/>
                <a:ea typeface="微软雅黑" pitchFamily="34" charset="-122"/>
              </a:rPr>
              <a:t>2</a:t>
            </a:r>
          </a:p>
          <a:p>
            <a:pPr lvl="1" eaLnBrk="0" hangingPunct="0">
              <a:lnSpc>
                <a:spcPct val="150000"/>
              </a:lnSpc>
              <a:buClr>
                <a:srgbClr val="0070C0"/>
              </a:buClr>
            </a:pPr>
            <a:r>
              <a:rPr lang="zh-CN" altLang="en-US" sz="2000" b="1" dirty="0">
                <a:latin typeface="微软雅黑" pitchFamily="34" charset="-122"/>
                <a:ea typeface="微软雅黑" pitchFamily="34" charset="-122"/>
              </a:rPr>
              <a:t>接收方验证：</a:t>
            </a:r>
            <a:r>
              <a:rPr lang="en-US" altLang="zh-CN" sz="2000" b="1" dirty="0">
                <a:solidFill>
                  <a:srgbClr val="0000FF"/>
                </a:solidFill>
                <a:latin typeface="微软雅黑" pitchFamily="34" charset="-122"/>
                <a:ea typeface="微软雅黑" pitchFamily="34" charset="-122"/>
              </a:rPr>
              <a:t>sum(1,2,2,3) % 3 == 2  </a:t>
            </a:r>
          </a:p>
          <a:p>
            <a:pPr lvl="1" eaLnBrk="0" hangingPunct="0">
              <a:lnSpc>
                <a:spcPct val="150000"/>
              </a:lnSpc>
              <a:buClr>
                <a:srgbClr val="0070C0"/>
              </a:buClr>
            </a:pPr>
            <a:r>
              <a:rPr lang="zh-CN" altLang="en-US" sz="2000" b="1" dirty="0">
                <a:solidFill>
                  <a:srgbClr val="0000FF"/>
                </a:solidFill>
                <a:latin typeface="微软雅黑" pitchFamily="34" charset="-122"/>
                <a:ea typeface="微软雅黑" pitchFamily="34" charset="-122"/>
              </a:rPr>
              <a:t>优点？  缺点？  如何改进？</a:t>
            </a:r>
          </a:p>
        </p:txBody>
      </p:sp>
    </p:spTree>
    <p:extLst>
      <p:ext uri="{BB962C8B-B14F-4D97-AF65-F5344CB8AC3E}">
        <p14:creationId xmlns:p14="http://schemas.microsoft.com/office/powerpoint/2010/main" val="43380238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466344" y="1135977"/>
            <a:ext cx="4356027" cy="297763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AutoShape 5"/>
          <p:cNvSpPr>
            <a:spLocks noChangeArrowheads="1"/>
          </p:cNvSpPr>
          <p:nvPr/>
        </p:nvSpPr>
        <p:spPr bwMode="auto">
          <a:xfrm>
            <a:off x="466344" y="623961"/>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572577"/>
            <a:ext cx="6696128"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循环冗余检验 </a:t>
            </a:r>
            <a:r>
              <a:rPr lang="en-US" altLang="zh-CN" sz="2000" b="1" dirty="0" smtClean="0">
                <a:latin typeface="微软雅黑" pitchFamily="34" charset="-122"/>
                <a:ea typeface="微软雅黑" pitchFamily="34" charset="-122"/>
              </a:rPr>
              <a:t>CRC </a:t>
            </a:r>
            <a:r>
              <a:rPr lang="en-US" altLang="zh-CN" sz="2000" b="1" dirty="0">
                <a:latin typeface="微软雅黑" pitchFamily="34" charset="-122"/>
                <a:ea typeface="微软雅黑" pitchFamily="34" charset="-122"/>
              </a:rPr>
              <a:t>(Cyclic Redundancy Check</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原理</a:t>
            </a:r>
            <a:endParaRPr lang="zh-CN" altLang="en-US" sz="2000" b="1" dirty="0">
              <a:latin typeface="微软雅黑" pitchFamily="34" charset="-122"/>
              <a:ea typeface="微软雅黑" pitchFamily="34" charset="-122"/>
            </a:endParaRPr>
          </a:p>
        </p:txBody>
      </p:sp>
      <p:sp>
        <p:nvSpPr>
          <p:cNvPr id="6" name="矩形 5"/>
          <p:cNvSpPr/>
          <p:nvPr/>
        </p:nvSpPr>
        <p:spPr>
          <a:xfrm>
            <a:off x="857507" y="1547250"/>
            <a:ext cx="2332892"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原始数据 </a:t>
            </a:r>
            <a:r>
              <a:rPr lang="en-US" altLang="zh-CN" sz="1400" b="1" i="1" dirty="0" smtClean="0">
                <a:solidFill>
                  <a:schemeClr val="bg1"/>
                </a:solidFill>
                <a:latin typeface="微软雅黑" pitchFamily="34" charset="-122"/>
                <a:ea typeface="微软雅黑" pitchFamily="34" charset="-122"/>
              </a:rPr>
              <a:t>M</a:t>
            </a:r>
            <a:endParaRPr lang="zh-CN" altLang="en-US" sz="1400" b="1" i="1" dirty="0">
              <a:solidFill>
                <a:schemeClr val="bg1"/>
              </a:solidFill>
              <a:latin typeface="微软雅黑" pitchFamily="34" charset="-122"/>
              <a:ea typeface="微软雅黑" pitchFamily="34" charset="-122"/>
            </a:endParaRPr>
          </a:p>
        </p:txBody>
      </p:sp>
      <p:sp>
        <p:nvSpPr>
          <p:cNvPr id="7" name="矩形 6"/>
          <p:cNvSpPr/>
          <p:nvPr/>
        </p:nvSpPr>
        <p:spPr>
          <a:xfrm>
            <a:off x="3190396" y="1547250"/>
            <a:ext cx="1184033"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itchFamily="34" charset="-122"/>
                <a:ea typeface="微软雅黑" pitchFamily="34" charset="-122"/>
              </a:rPr>
              <a:t>CRC </a:t>
            </a:r>
            <a:r>
              <a:rPr lang="zh-CN" altLang="en-US" sz="1400" b="1" dirty="0" smtClean="0">
                <a:solidFill>
                  <a:schemeClr val="tx1"/>
                </a:solidFill>
                <a:latin typeface="微软雅黑" pitchFamily="34" charset="-122"/>
                <a:ea typeface="微软雅黑" pitchFamily="34" charset="-122"/>
              </a:rPr>
              <a:t>冗余码</a:t>
            </a:r>
            <a:endParaRPr lang="zh-CN" altLang="en-US" sz="1400" b="1" dirty="0">
              <a:latin typeface="微软雅黑" pitchFamily="34" charset="-122"/>
              <a:ea typeface="微软雅黑" pitchFamily="34" charset="-122"/>
            </a:endParaRPr>
          </a:p>
        </p:txBody>
      </p:sp>
      <p:sp>
        <p:nvSpPr>
          <p:cNvPr id="9" name="矩形 8"/>
          <p:cNvSpPr/>
          <p:nvPr/>
        </p:nvSpPr>
        <p:spPr>
          <a:xfrm>
            <a:off x="857507" y="2473374"/>
            <a:ext cx="3516922" cy="299698"/>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itchFamily="34" charset="-122"/>
                <a:ea typeface="微软雅黑" pitchFamily="34" charset="-122"/>
              </a:rPr>
              <a:t>发送数据</a:t>
            </a:r>
            <a:endParaRPr lang="zh-CN" altLang="en-US" sz="1400" b="1" dirty="0">
              <a:solidFill>
                <a:schemeClr val="tx1"/>
              </a:solidFill>
              <a:latin typeface="微软雅黑" pitchFamily="34" charset="-122"/>
              <a:ea typeface="微软雅黑" pitchFamily="34" charset="-122"/>
            </a:endParaRPr>
          </a:p>
        </p:txBody>
      </p:sp>
      <p:sp>
        <p:nvSpPr>
          <p:cNvPr id="11" name="矩形 10"/>
          <p:cNvSpPr/>
          <p:nvPr/>
        </p:nvSpPr>
        <p:spPr>
          <a:xfrm>
            <a:off x="1861696" y="1272539"/>
            <a:ext cx="524503" cy="307777"/>
          </a:xfrm>
          <a:prstGeom prst="rect">
            <a:avLst/>
          </a:prstGeom>
        </p:spPr>
        <p:txBody>
          <a:bodyPr wrap="none">
            <a:spAutoFit/>
          </a:bodyPr>
          <a:lstStyle/>
          <a:p>
            <a:pPr algn="ctr"/>
            <a:r>
              <a:rPr lang="en-US" altLang="zh-CN" sz="1400" b="1" i="1" dirty="0" smtClean="0">
                <a:latin typeface="微软雅黑" pitchFamily="34" charset="-122"/>
                <a:ea typeface="微软雅黑" pitchFamily="34" charset="-122"/>
              </a:rPr>
              <a:t>k</a:t>
            </a:r>
            <a:r>
              <a:rPr lang="en-US" altLang="zh-CN" sz="1400" b="1" dirty="0" smtClean="0">
                <a:latin typeface="微软雅黑" pitchFamily="34" charset="-122"/>
                <a:ea typeface="微软雅黑" pitchFamily="34" charset="-122"/>
              </a:rPr>
              <a:t> </a:t>
            </a:r>
            <a:r>
              <a:rPr lang="zh-CN" altLang="en-US" sz="1400" b="1" dirty="0" smtClean="0">
                <a:latin typeface="微软雅黑" pitchFamily="34" charset="-122"/>
                <a:ea typeface="微软雅黑" pitchFamily="34" charset="-122"/>
              </a:rPr>
              <a:t>位</a:t>
            </a:r>
            <a:endParaRPr lang="zh-CN" altLang="en-US" sz="1400" b="1" dirty="0">
              <a:latin typeface="微软雅黑" pitchFamily="34" charset="-122"/>
              <a:ea typeface="微软雅黑" pitchFamily="34" charset="-122"/>
            </a:endParaRPr>
          </a:p>
        </p:txBody>
      </p:sp>
      <p:sp>
        <p:nvSpPr>
          <p:cNvPr id="12" name="矩形 11"/>
          <p:cNvSpPr/>
          <p:nvPr/>
        </p:nvSpPr>
        <p:spPr>
          <a:xfrm>
            <a:off x="3474321" y="1272539"/>
            <a:ext cx="534121" cy="307777"/>
          </a:xfrm>
          <a:prstGeom prst="rect">
            <a:avLst/>
          </a:prstGeom>
        </p:spPr>
        <p:txBody>
          <a:bodyPr wrap="none">
            <a:spAutoFit/>
          </a:bodyPr>
          <a:lstStyle/>
          <a:p>
            <a:pPr algn="ctr"/>
            <a:r>
              <a:rPr lang="en-US" altLang="zh-CN" sz="1400" b="1" i="1" dirty="0" smtClean="0">
                <a:latin typeface="微软雅黑" pitchFamily="34" charset="-122"/>
                <a:ea typeface="微软雅黑" pitchFamily="34" charset="-122"/>
              </a:rPr>
              <a:t>n</a:t>
            </a:r>
            <a:r>
              <a:rPr lang="en-US" altLang="zh-CN" sz="1400" b="1" dirty="0" smtClean="0">
                <a:latin typeface="微软雅黑" pitchFamily="34" charset="-122"/>
                <a:ea typeface="微软雅黑" pitchFamily="34" charset="-122"/>
              </a:rPr>
              <a:t> </a:t>
            </a:r>
            <a:r>
              <a:rPr lang="zh-CN" altLang="en-US" sz="1400" b="1" dirty="0" smtClean="0">
                <a:latin typeface="微软雅黑" pitchFamily="34" charset="-122"/>
                <a:ea typeface="微软雅黑" pitchFamily="34" charset="-122"/>
              </a:rPr>
              <a:t>位</a:t>
            </a:r>
            <a:endParaRPr lang="zh-CN" altLang="en-US" sz="1400" b="1" dirty="0">
              <a:latin typeface="微软雅黑" pitchFamily="34" charset="-122"/>
              <a:ea typeface="微软雅黑" pitchFamily="34" charset="-122"/>
            </a:endParaRPr>
          </a:p>
        </p:txBody>
      </p:sp>
      <p:sp>
        <p:nvSpPr>
          <p:cNvPr id="14" name="下箭头 13"/>
          <p:cNvSpPr/>
          <p:nvPr/>
        </p:nvSpPr>
        <p:spPr>
          <a:xfrm>
            <a:off x="2440121" y="1952458"/>
            <a:ext cx="208780" cy="41030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094807" y="2772259"/>
            <a:ext cx="970437" cy="307777"/>
          </a:xfrm>
          <a:prstGeom prst="rect">
            <a:avLst/>
          </a:prstGeom>
        </p:spPr>
        <p:txBody>
          <a:bodyPr wrap="square">
            <a:spAutoFit/>
          </a:bodyPr>
          <a:lstStyle/>
          <a:p>
            <a:pPr algn="ctr"/>
            <a:r>
              <a:rPr lang="en-US" altLang="zh-CN" sz="1400" b="1" i="1" dirty="0" smtClean="0">
                <a:latin typeface="微软雅黑" pitchFamily="34" charset="-122"/>
                <a:ea typeface="微软雅黑" pitchFamily="34" charset="-122"/>
              </a:rPr>
              <a:t>k</a:t>
            </a:r>
            <a:r>
              <a:rPr lang="en-US" altLang="zh-CN" sz="1400" b="1" dirty="0" smtClean="0">
                <a:latin typeface="微软雅黑" pitchFamily="34" charset="-122"/>
                <a:ea typeface="微软雅黑" pitchFamily="34" charset="-122"/>
              </a:rPr>
              <a:t> + </a:t>
            </a:r>
            <a:r>
              <a:rPr lang="en-US" altLang="zh-CN" sz="1400" b="1" i="1" dirty="0" smtClean="0">
                <a:latin typeface="微软雅黑" pitchFamily="34" charset="-122"/>
                <a:ea typeface="微软雅黑" pitchFamily="34" charset="-122"/>
              </a:rPr>
              <a:t>n</a:t>
            </a:r>
            <a:r>
              <a:rPr lang="en-US" altLang="zh-CN" sz="1400" b="1" dirty="0" smtClean="0">
                <a:latin typeface="微软雅黑" pitchFamily="34" charset="-122"/>
                <a:ea typeface="微软雅黑" pitchFamily="34" charset="-122"/>
              </a:rPr>
              <a:t> </a:t>
            </a:r>
            <a:r>
              <a:rPr lang="zh-CN" altLang="en-US" sz="1400" b="1" dirty="0" smtClean="0">
                <a:latin typeface="微软雅黑" pitchFamily="34" charset="-122"/>
                <a:ea typeface="微软雅黑" pitchFamily="34" charset="-122"/>
              </a:rPr>
              <a:t>位</a:t>
            </a:r>
            <a:endParaRPr lang="zh-CN" altLang="en-US" sz="1400" b="1" dirty="0">
              <a:latin typeface="微软雅黑" pitchFamily="34" charset="-122"/>
              <a:ea typeface="微软雅黑" pitchFamily="34" charset="-122"/>
            </a:endParaRPr>
          </a:p>
        </p:txBody>
      </p:sp>
      <p:cxnSp>
        <p:nvCxnSpPr>
          <p:cNvPr id="17" name="直接连接符 16"/>
          <p:cNvCxnSpPr/>
          <p:nvPr/>
        </p:nvCxnSpPr>
        <p:spPr>
          <a:xfrm>
            <a:off x="3190399" y="2473374"/>
            <a:ext cx="0" cy="29969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下箭头 17"/>
          <p:cNvSpPr/>
          <p:nvPr/>
        </p:nvSpPr>
        <p:spPr>
          <a:xfrm>
            <a:off x="2440121" y="3096150"/>
            <a:ext cx="208780" cy="41030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2004291" y="3622867"/>
            <a:ext cx="1089891" cy="276999"/>
          </a:xfrm>
          <a:prstGeom prst="round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组帧发送</a:t>
            </a:r>
            <a:endParaRPr lang="zh-CN" altLang="en-US" sz="1400" b="1" dirty="0">
              <a:solidFill>
                <a:schemeClr val="bg1"/>
              </a:solidFill>
              <a:latin typeface="微软雅黑" pitchFamily="34" charset="-122"/>
              <a:ea typeface="微软雅黑" pitchFamily="34" charset="-122"/>
            </a:endParaRPr>
          </a:p>
        </p:txBody>
      </p:sp>
      <p:sp>
        <p:nvSpPr>
          <p:cNvPr id="4" name="矩形 3"/>
          <p:cNvSpPr/>
          <p:nvPr/>
        </p:nvSpPr>
        <p:spPr>
          <a:xfrm>
            <a:off x="4923626" y="1157629"/>
            <a:ext cx="3627001" cy="2631490"/>
          </a:xfrm>
          <a:prstGeom prst="rect">
            <a:avLst/>
          </a:prstGeom>
        </p:spPr>
        <p:txBody>
          <a:bodyPr wrap="square">
            <a:spAutoFit/>
          </a:bodyPr>
          <a:lstStyle/>
          <a:p>
            <a:pPr marL="285750" lvl="0" indent="-285750" algn="just">
              <a:lnSpc>
                <a:spcPts val="3300"/>
              </a:lnSpc>
              <a:buClr>
                <a:srgbClr val="0070C0"/>
              </a:buClr>
              <a:buFont typeface="Wingdings" pitchFamily="2" charset="2"/>
              <a:buChar char="l"/>
            </a:pPr>
            <a:r>
              <a:rPr lang="zh-CN" altLang="en-US" sz="2000" b="1" dirty="0">
                <a:solidFill>
                  <a:prstClr val="black"/>
                </a:solidFill>
                <a:latin typeface="微软雅黑" pitchFamily="34" charset="-122"/>
                <a:ea typeface="微软雅黑" pitchFamily="34" charset="-122"/>
              </a:rPr>
              <a:t>在发送端，先把</a:t>
            </a:r>
            <a:r>
              <a:rPr lang="zh-CN" altLang="en-US" sz="2000" b="1" dirty="0">
                <a:solidFill>
                  <a:srgbClr val="C00000"/>
                </a:solidFill>
                <a:latin typeface="微软雅黑" pitchFamily="34" charset="-122"/>
                <a:ea typeface="微软雅黑" pitchFamily="34" charset="-122"/>
              </a:rPr>
              <a:t>数据划分为组。</a:t>
            </a:r>
            <a:r>
              <a:rPr lang="zh-CN" altLang="en-US" sz="2000" b="1" dirty="0">
                <a:solidFill>
                  <a:prstClr val="black"/>
                </a:solidFill>
                <a:latin typeface="微软雅黑" pitchFamily="34" charset="-122"/>
                <a:ea typeface="微软雅黑" pitchFamily="34" charset="-122"/>
              </a:rPr>
              <a:t>假定每</a:t>
            </a:r>
            <a:r>
              <a:rPr lang="zh-CN" altLang="en-US" sz="2000" b="1" dirty="0" smtClean="0">
                <a:solidFill>
                  <a:prstClr val="black"/>
                </a:solidFill>
                <a:latin typeface="微软雅黑" pitchFamily="34" charset="-122"/>
                <a:ea typeface="微软雅黑" pitchFamily="34" charset="-122"/>
              </a:rPr>
              <a:t>组</a:t>
            </a:r>
            <a:r>
              <a:rPr lang="en-US" altLang="zh-CN" sz="2000" b="1" i="1" dirty="0" smtClean="0">
                <a:solidFill>
                  <a:srgbClr val="C00000"/>
                </a:solidFill>
                <a:latin typeface="微软雅黑" pitchFamily="34" charset="-122"/>
                <a:ea typeface="微软雅黑" pitchFamily="34" charset="-122"/>
              </a:rPr>
              <a:t>k</a:t>
            </a:r>
            <a:r>
              <a:rPr lang="zh-CN" altLang="en-US" sz="2000" b="1" dirty="0" smtClean="0">
                <a:solidFill>
                  <a:prstClr val="black"/>
                </a:solidFill>
                <a:latin typeface="微软雅黑" pitchFamily="34" charset="-122"/>
                <a:ea typeface="微软雅黑" pitchFamily="34" charset="-122"/>
              </a:rPr>
              <a:t>个</a:t>
            </a:r>
            <a:r>
              <a:rPr lang="zh-CN" altLang="en-US" sz="2000" b="1" dirty="0">
                <a:solidFill>
                  <a:prstClr val="black"/>
                </a:solidFill>
                <a:latin typeface="微软雅黑" pitchFamily="34" charset="-122"/>
                <a:ea typeface="微软雅黑" pitchFamily="34" charset="-122"/>
              </a:rPr>
              <a:t>比特。 </a:t>
            </a:r>
          </a:p>
          <a:p>
            <a:pPr marL="285750" lvl="0" indent="-285750" algn="just">
              <a:lnSpc>
                <a:spcPts val="3300"/>
              </a:lnSpc>
              <a:buClr>
                <a:srgbClr val="0070C0"/>
              </a:buClr>
              <a:buFont typeface="Wingdings" pitchFamily="2" charset="2"/>
              <a:buChar char="l"/>
            </a:pPr>
            <a:r>
              <a:rPr lang="en-US" altLang="zh-CN" sz="2000" b="1" dirty="0" err="1" smtClean="0">
                <a:solidFill>
                  <a:srgbClr val="C00000"/>
                </a:solidFill>
                <a:latin typeface="微软雅黑" pitchFamily="34" charset="-122"/>
                <a:ea typeface="微软雅黑" pitchFamily="34" charset="-122"/>
              </a:rPr>
              <a:t>CRC</a:t>
            </a:r>
            <a:r>
              <a:rPr lang="zh-CN" altLang="en-US" sz="2000" b="1" dirty="0" smtClean="0">
                <a:solidFill>
                  <a:srgbClr val="C00000"/>
                </a:solidFill>
                <a:latin typeface="微软雅黑" pitchFamily="34" charset="-122"/>
                <a:ea typeface="微软雅黑" pitchFamily="34" charset="-122"/>
              </a:rPr>
              <a:t>运算：</a:t>
            </a:r>
            <a:r>
              <a:rPr lang="zh-CN" altLang="en-US" sz="2000" b="1" dirty="0" smtClean="0">
                <a:solidFill>
                  <a:prstClr val="black"/>
                </a:solidFill>
                <a:latin typeface="微软雅黑" pitchFamily="34" charset="-122"/>
                <a:ea typeface="微软雅黑" pitchFamily="34" charset="-122"/>
              </a:rPr>
              <a:t>在原始数据</a:t>
            </a:r>
            <a:r>
              <a:rPr lang="en-US" altLang="zh-CN" sz="2000" b="1" i="1" dirty="0" smtClean="0">
                <a:solidFill>
                  <a:prstClr val="black"/>
                </a:solidFill>
                <a:latin typeface="微软雅黑" pitchFamily="34" charset="-122"/>
                <a:ea typeface="微软雅黑" pitchFamily="34" charset="-122"/>
              </a:rPr>
              <a:t>M</a:t>
            </a:r>
            <a:r>
              <a:rPr lang="zh-CN" altLang="en-US" sz="2000" b="1" dirty="0" smtClean="0">
                <a:solidFill>
                  <a:prstClr val="black"/>
                </a:solidFill>
                <a:latin typeface="微软雅黑" pitchFamily="34" charset="-122"/>
                <a:ea typeface="微软雅黑" pitchFamily="34" charset="-122"/>
              </a:rPr>
              <a:t>后添加</a:t>
            </a:r>
            <a:r>
              <a:rPr lang="zh-CN" altLang="en-US" sz="2000" b="1" dirty="0">
                <a:solidFill>
                  <a:prstClr val="black"/>
                </a:solidFill>
                <a:latin typeface="微软雅黑" pitchFamily="34" charset="-122"/>
                <a:ea typeface="微软雅黑" pitchFamily="34" charset="-122"/>
              </a:rPr>
              <a:t>供差错检测用</a:t>
            </a:r>
            <a:r>
              <a:rPr lang="zh-CN" altLang="en-US" sz="2000" b="1" dirty="0" smtClean="0">
                <a:solidFill>
                  <a:prstClr val="black"/>
                </a:solidFill>
                <a:latin typeface="微软雅黑" pitchFamily="34" charset="-122"/>
                <a:ea typeface="微软雅黑" pitchFamily="34" charset="-122"/>
              </a:rPr>
              <a:t>的</a:t>
            </a:r>
            <a:r>
              <a:rPr lang="en-US" altLang="zh-CN" sz="2000" b="1" i="1" dirty="0" smtClean="0">
                <a:solidFill>
                  <a:srgbClr val="C00000"/>
                </a:solidFill>
                <a:latin typeface="微软雅黑" pitchFamily="34" charset="-122"/>
                <a:ea typeface="微软雅黑" pitchFamily="34" charset="-122"/>
              </a:rPr>
              <a:t>n</a:t>
            </a:r>
            <a:r>
              <a:rPr lang="zh-CN" altLang="en-US" sz="2000" b="1" dirty="0" smtClean="0">
                <a:solidFill>
                  <a:prstClr val="black"/>
                </a:solidFill>
                <a:latin typeface="微软雅黑" pitchFamily="34" charset="-122"/>
                <a:ea typeface="微软雅黑" pitchFamily="34" charset="-122"/>
              </a:rPr>
              <a:t>位</a:t>
            </a:r>
            <a:r>
              <a:rPr lang="zh-CN" altLang="en-US" sz="2000" b="1" dirty="0" smtClean="0">
                <a:solidFill>
                  <a:srgbClr val="0000FF"/>
                </a:solidFill>
                <a:latin typeface="微软雅黑" pitchFamily="34" charset="-122"/>
                <a:ea typeface="微软雅黑" pitchFamily="34" charset="-122"/>
              </a:rPr>
              <a:t>冗余码，</a:t>
            </a:r>
            <a:r>
              <a:rPr lang="zh-CN" altLang="en-US" sz="2000" b="1" dirty="0" smtClean="0">
                <a:solidFill>
                  <a:prstClr val="black"/>
                </a:solidFill>
                <a:latin typeface="微软雅黑" pitchFamily="34" charset="-122"/>
                <a:ea typeface="微软雅黑" pitchFamily="34" charset="-122"/>
              </a:rPr>
              <a:t>构成</a:t>
            </a:r>
            <a:r>
              <a:rPr lang="zh-CN" altLang="en-US" sz="2000" b="1" dirty="0">
                <a:solidFill>
                  <a:prstClr val="black"/>
                </a:solidFill>
                <a:latin typeface="微软雅黑" pitchFamily="34" charset="-122"/>
                <a:ea typeface="微软雅黑" pitchFamily="34" charset="-122"/>
              </a:rPr>
              <a:t>一个帧发送</a:t>
            </a:r>
            <a:r>
              <a:rPr lang="zh-CN" altLang="en-US" sz="2000" b="1" dirty="0" smtClean="0">
                <a:solidFill>
                  <a:prstClr val="black"/>
                </a:solidFill>
                <a:latin typeface="微软雅黑" pitchFamily="34" charset="-122"/>
                <a:ea typeface="微软雅黑" pitchFamily="34" charset="-122"/>
              </a:rPr>
              <a:t>出去。一共发送 </a:t>
            </a:r>
            <a:r>
              <a:rPr lang="en-US" altLang="zh-CN" sz="2000" b="1" i="1" dirty="0" smtClean="0">
                <a:solidFill>
                  <a:srgbClr val="C00000"/>
                </a:solidFill>
                <a:latin typeface="微软雅黑" pitchFamily="34" charset="-122"/>
                <a:ea typeface="微软雅黑" pitchFamily="34" charset="-122"/>
              </a:rPr>
              <a:t>(</a:t>
            </a:r>
            <a:r>
              <a:rPr lang="en-US" altLang="zh-CN" sz="2000" b="1" i="1" dirty="0">
                <a:solidFill>
                  <a:srgbClr val="C00000"/>
                </a:solidFill>
                <a:latin typeface="微软雅黑" pitchFamily="34" charset="-122"/>
                <a:ea typeface="微软雅黑" pitchFamily="34" charset="-122"/>
              </a:rPr>
              <a:t>k + n</a:t>
            </a:r>
            <a:r>
              <a:rPr lang="en-US" altLang="zh-CN" sz="2000" b="1" i="1" dirty="0" smtClean="0">
                <a:solidFill>
                  <a:srgbClr val="C00000"/>
                </a:solidFill>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位。</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378093149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AutoShape 5"/>
          <p:cNvSpPr>
            <a:spLocks noChangeArrowheads="1"/>
          </p:cNvSpPr>
          <p:nvPr/>
        </p:nvSpPr>
        <p:spPr bwMode="auto">
          <a:xfrm>
            <a:off x="466344" y="621125"/>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矩形 111"/>
          <p:cNvSpPr/>
          <p:nvPr/>
        </p:nvSpPr>
        <p:spPr>
          <a:xfrm>
            <a:off x="616085" y="569741"/>
            <a:ext cx="2323265" cy="400110"/>
          </a:xfrm>
          <a:prstGeom prst="rect">
            <a:avLst/>
          </a:prstGeom>
        </p:spPr>
        <p:txBody>
          <a:bodyPr wrap="none">
            <a:spAutoFit/>
          </a:bodyPr>
          <a:lstStyle/>
          <a:p>
            <a:r>
              <a:rPr lang="en-US" altLang="zh-CN" sz="2000" b="1" dirty="0" smtClean="0">
                <a:latin typeface="微软雅黑" pitchFamily="34" charset="-122"/>
                <a:ea typeface="微软雅黑" pitchFamily="34" charset="-122"/>
              </a:rPr>
              <a:t>CRC </a:t>
            </a:r>
            <a:r>
              <a:rPr lang="zh-CN" altLang="en-US" sz="2000" b="1" dirty="0" smtClean="0">
                <a:latin typeface="微软雅黑" pitchFamily="34" charset="-122"/>
                <a:ea typeface="微软雅黑" pitchFamily="34" charset="-122"/>
              </a:rPr>
              <a:t>冗余码</a:t>
            </a:r>
            <a:r>
              <a:rPr lang="zh-CN" altLang="en-US" sz="2000" b="1" dirty="0">
                <a:latin typeface="微软雅黑" pitchFamily="34" charset="-122"/>
                <a:ea typeface="微软雅黑" pitchFamily="34" charset="-122"/>
              </a:rPr>
              <a:t>的</a:t>
            </a:r>
            <a:r>
              <a:rPr lang="zh-CN" altLang="en-US" sz="2000" b="1" dirty="0" smtClean="0">
                <a:latin typeface="微软雅黑" pitchFamily="34" charset="-122"/>
                <a:ea typeface="微软雅黑" pitchFamily="34" charset="-122"/>
              </a:rPr>
              <a:t>计算</a:t>
            </a:r>
            <a:endParaRPr lang="zh-CN" altLang="en-US" sz="2000" b="1" dirty="0">
              <a:latin typeface="微软雅黑" pitchFamily="34" charset="-122"/>
              <a:ea typeface="微软雅黑" pitchFamily="34" charset="-122"/>
            </a:endParaRPr>
          </a:p>
        </p:txBody>
      </p:sp>
      <p:sp>
        <p:nvSpPr>
          <p:cNvPr id="22" name="矩形 21"/>
          <p:cNvSpPr/>
          <p:nvPr/>
        </p:nvSpPr>
        <p:spPr>
          <a:xfrm>
            <a:off x="3430691" y="2199398"/>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原始数据</a:t>
            </a:r>
            <a:endParaRPr lang="zh-CN" altLang="en-US" sz="1400" b="1" dirty="0">
              <a:solidFill>
                <a:schemeClr val="bg1"/>
              </a:solidFill>
              <a:latin typeface="微软雅黑" pitchFamily="34" charset="-122"/>
              <a:ea typeface="微软雅黑" pitchFamily="34" charset="-122"/>
            </a:endParaRPr>
          </a:p>
        </p:txBody>
      </p:sp>
      <p:sp>
        <p:nvSpPr>
          <p:cNvPr id="23" name="矩形 22"/>
          <p:cNvSpPr/>
          <p:nvPr/>
        </p:nvSpPr>
        <p:spPr>
          <a:xfrm>
            <a:off x="4868885" y="2199398"/>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itchFamily="34" charset="-122"/>
                <a:ea typeface="微软雅黑" pitchFamily="34" charset="-122"/>
              </a:rPr>
              <a:t>CRC</a:t>
            </a:r>
            <a:endParaRPr lang="zh-CN" altLang="en-US" sz="1400" b="1" dirty="0">
              <a:solidFill>
                <a:schemeClr val="tx1"/>
              </a:solidFill>
              <a:latin typeface="微软雅黑" pitchFamily="34" charset="-122"/>
              <a:ea typeface="微软雅黑" pitchFamily="34" charset="-122"/>
            </a:endParaRPr>
          </a:p>
        </p:txBody>
      </p:sp>
      <p:cxnSp>
        <p:nvCxnSpPr>
          <p:cNvPr id="40" name="直接箭头连接符 39"/>
          <p:cNvCxnSpPr/>
          <p:nvPr/>
        </p:nvCxnSpPr>
        <p:spPr>
          <a:xfrm flipH="1">
            <a:off x="3231237" y="2367746"/>
            <a:ext cx="199454" cy="0"/>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5662084" y="2367746"/>
            <a:ext cx="199454" cy="0"/>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514830" y="1080106"/>
            <a:ext cx="2694376" cy="3287704"/>
            <a:chOff x="5861538" y="1114451"/>
            <a:chExt cx="2694376" cy="3287704"/>
          </a:xfrm>
        </p:grpSpPr>
        <p:sp>
          <p:nvSpPr>
            <p:cNvPr id="10" name="矩形 9"/>
            <p:cNvSpPr/>
            <p:nvPr/>
          </p:nvSpPr>
          <p:spPr>
            <a:xfrm>
              <a:off x="5861538" y="1114451"/>
              <a:ext cx="2694376" cy="2963668"/>
            </a:xfrm>
            <a:prstGeom prst="rect">
              <a:avLst/>
            </a:prstGeom>
            <a:solidFill>
              <a:srgbClr val="00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554073" y="1213222"/>
              <a:ext cx="476413"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k</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9" name="矩形 8"/>
            <p:cNvSpPr/>
            <p:nvPr/>
          </p:nvSpPr>
          <p:spPr>
            <a:xfrm>
              <a:off x="7688631" y="1213222"/>
              <a:ext cx="484428" cy="276999"/>
            </a:xfrm>
            <a:prstGeom prst="rect">
              <a:avLst/>
            </a:prstGeom>
          </p:spPr>
          <p:txBody>
            <a:bodyPr wrap="none">
              <a:spAutoFit/>
            </a:bodyPr>
            <a:lstStyle/>
            <a:p>
              <a:pPr algn="ctr"/>
              <a:r>
                <a:rPr lang="en-US" altLang="zh-CN" sz="1200" b="1" i="1" dirty="0" smtClean="0">
                  <a:solidFill>
                    <a:srgbClr val="C00000"/>
                  </a:solidFill>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2" name="矩形 1"/>
            <p:cNvSpPr/>
            <p:nvPr/>
          </p:nvSpPr>
          <p:spPr>
            <a:xfrm>
              <a:off x="6805425" y="233364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itchFamily="34" charset="-122"/>
                  <a:ea typeface="微软雅黑" pitchFamily="34" charset="-122"/>
                </a:rPr>
                <a:t>除数 </a:t>
              </a:r>
              <a:r>
                <a:rPr lang="en-US" altLang="zh-CN" sz="1200" b="1" i="1" dirty="0" smtClean="0">
                  <a:solidFill>
                    <a:schemeClr val="tx1"/>
                  </a:solidFill>
                  <a:latin typeface="微软雅黑" pitchFamily="34" charset="-122"/>
                  <a:ea typeface="微软雅黑" pitchFamily="34" charset="-122"/>
                </a:rPr>
                <a:t>P</a:t>
              </a:r>
              <a:endParaRPr lang="en-US" altLang="zh-CN" sz="1200" b="1" i="1" dirty="0">
                <a:solidFill>
                  <a:schemeClr val="tx1"/>
                </a:solidFill>
                <a:latin typeface="微软雅黑" pitchFamily="34" charset="-122"/>
                <a:ea typeface="微软雅黑" pitchFamily="34" charset="-122"/>
              </a:endParaRPr>
            </a:p>
          </p:txBody>
        </p:sp>
        <p:sp>
          <p:nvSpPr>
            <p:cNvPr id="11" name="矩形 10"/>
            <p:cNvSpPr/>
            <p:nvPr/>
          </p:nvSpPr>
          <p:spPr>
            <a:xfrm>
              <a:off x="6019232" y="2349727"/>
              <a:ext cx="788999" cy="276999"/>
            </a:xfrm>
            <a:prstGeom prst="rect">
              <a:avLst/>
            </a:prstGeom>
          </p:spPr>
          <p:txBody>
            <a:bodyPr wrap="none">
              <a:spAutoFit/>
            </a:bodyPr>
            <a:lstStyle/>
            <a:p>
              <a:pPr algn="ctr"/>
              <a:r>
                <a:rPr lang="en-US" altLang="zh-CN" sz="1200" b="1" i="1" dirty="0" smtClean="0">
                  <a:solidFill>
                    <a:srgbClr val="C00000"/>
                  </a:solidFill>
                  <a:latin typeface="微软雅黑" pitchFamily="34" charset="-122"/>
                  <a:ea typeface="微软雅黑" pitchFamily="34" charset="-122"/>
                </a:rPr>
                <a:t>n</a:t>
              </a:r>
              <a:r>
                <a:rPr lang="en-US" altLang="zh-CN" sz="1200" b="1" dirty="0" smtClean="0">
                  <a:solidFill>
                    <a:srgbClr val="C00000"/>
                  </a:solidFill>
                  <a:latin typeface="微软雅黑" pitchFamily="34" charset="-122"/>
                  <a:ea typeface="微软雅黑" pitchFamily="34" charset="-122"/>
                </a:rPr>
                <a:t> + 1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3" name="下箭头标注 2"/>
            <p:cNvSpPr/>
            <p:nvPr/>
          </p:nvSpPr>
          <p:spPr>
            <a:xfrm>
              <a:off x="6023726" y="145442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105788" y="150049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原始数据</a:t>
              </a:r>
              <a:endParaRPr lang="zh-CN" altLang="en-US" sz="1400" b="1" dirty="0">
                <a:solidFill>
                  <a:schemeClr val="bg1"/>
                </a:solidFill>
                <a:latin typeface="微软雅黑" pitchFamily="34" charset="-122"/>
                <a:ea typeface="微软雅黑" pitchFamily="34" charset="-122"/>
              </a:endParaRPr>
            </a:p>
          </p:txBody>
        </p:sp>
        <p:sp>
          <p:nvSpPr>
            <p:cNvPr id="7" name="矩形 6"/>
            <p:cNvSpPr/>
            <p:nvPr/>
          </p:nvSpPr>
          <p:spPr>
            <a:xfrm>
              <a:off x="7543982" y="150049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itchFamily="34" charset="-122"/>
                  <a:ea typeface="微软雅黑" pitchFamily="34" charset="-122"/>
                </a:rPr>
                <a:t>00…0</a:t>
              </a:r>
              <a:endParaRPr lang="zh-CN" altLang="en-US" sz="1400" b="1" dirty="0">
                <a:solidFill>
                  <a:schemeClr val="tx1"/>
                </a:solidFill>
                <a:latin typeface="微软雅黑" pitchFamily="34" charset="-122"/>
                <a:ea typeface="微软雅黑" pitchFamily="34" charset="-122"/>
              </a:endParaRPr>
            </a:p>
          </p:txBody>
        </p:sp>
        <p:sp>
          <p:nvSpPr>
            <p:cNvPr id="14" name="矩形 13"/>
            <p:cNvSpPr/>
            <p:nvPr/>
          </p:nvSpPr>
          <p:spPr>
            <a:xfrm>
              <a:off x="6805425" y="317771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bg1"/>
                  </a:solidFill>
                  <a:latin typeface="微软雅黑" pitchFamily="34" charset="-122"/>
                  <a:ea typeface="微软雅黑" pitchFamily="34" charset="-122"/>
                </a:rPr>
                <a:t>CRC</a:t>
              </a:r>
              <a:endParaRPr lang="en-US" altLang="zh-CN" sz="1200" b="1" dirty="0">
                <a:solidFill>
                  <a:schemeClr val="bg1"/>
                </a:solidFill>
                <a:latin typeface="微软雅黑" pitchFamily="34" charset="-122"/>
                <a:ea typeface="微软雅黑" pitchFamily="34" charset="-122"/>
              </a:endParaRPr>
            </a:p>
          </p:txBody>
        </p:sp>
        <p:sp>
          <p:nvSpPr>
            <p:cNvPr id="4" name="下箭头 3"/>
            <p:cNvSpPr/>
            <p:nvPr/>
          </p:nvSpPr>
          <p:spPr>
            <a:xfrm>
              <a:off x="7098390" y="2661897"/>
              <a:ext cx="238321" cy="515814"/>
            </a:xfrm>
            <a:prstGeom prst="downArrow">
              <a:avLst/>
            </a:prstGeom>
            <a:solidFill>
              <a:srgbClr val="CC00CC"/>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512873" y="2758745"/>
              <a:ext cx="646331" cy="276999"/>
            </a:xfrm>
            <a:prstGeom prst="rect">
              <a:avLst/>
            </a:prstGeom>
          </p:spPr>
          <p:txBody>
            <a:bodyPr wrap="none">
              <a:spAutoFit/>
            </a:bodyPr>
            <a:lstStyle/>
            <a:p>
              <a:pPr algn="ctr"/>
              <a:r>
                <a:rPr lang="zh-CN" altLang="en-US" sz="1200" b="1" dirty="0" smtClean="0">
                  <a:solidFill>
                    <a:srgbClr val="000066"/>
                  </a:solidFill>
                  <a:latin typeface="微软雅黑" pitchFamily="34" charset="-122"/>
                  <a:ea typeface="微软雅黑" pitchFamily="34" charset="-122"/>
                </a:rPr>
                <a:t>余数 </a:t>
              </a:r>
              <a:r>
                <a:rPr lang="en-US" altLang="zh-CN" sz="1200" b="1" i="1" dirty="0" smtClean="0">
                  <a:solidFill>
                    <a:srgbClr val="000066"/>
                  </a:solidFill>
                  <a:latin typeface="微软雅黑" pitchFamily="34" charset="-122"/>
                  <a:ea typeface="微软雅黑" pitchFamily="34" charset="-122"/>
                </a:rPr>
                <a:t>R</a:t>
              </a:r>
              <a:endParaRPr lang="zh-CN" altLang="en-US" sz="1200" b="1" i="1" dirty="0">
                <a:solidFill>
                  <a:srgbClr val="000066"/>
                </a:solidFill>
                <a:latin typeface="微软雅黑" pitchFamily="34" charset="-122"/>
                <a:ea typeface="微软雅黑" pitchFamily="34" charset="-122"/>
              </a:endParaRPr>
            </a:p>
          </p:txBody>
        </p:sp>
        <p:sp>
          <p:nvSpPr>
            <p:cNvPr id="19" name="矩形 18"/>
            <p:cNvSpPr/>
            <p:nvPr/>
          </p:nvSpPr>
          <p:spPr>
            <a:xfrm>
              <a:off x="6323804" y="3189434"/>
              <a:ext cx="484427" cy="276999"/>
            </a:xfrm>
            <a:prstGeom prst="rect">
              <a:avLst/>
            </a:prstGeom>
          </p:spPr>
          <p:txBody>
            <a:bodyPr wrap="none">
              <a:spAutoFit/>
            </a:bodyPr>
            <a:lstStyle/>
            <a:p>
              <a:pPr algn="ctr"/>
              <a:r>
                <a:rPr lang="en-US" altLang="zh-CN" sz="1200" b="1" i="1" dirty="0" smtClean="0">
                  <a:solidFill>
                    <a:srgbClr val="C00000"/>
                  </a:solidFill>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41" name="Text Box 45"/>
            <p:cNvSpPr txBox="1">
              <a:spLocks noChangeArrowheads="1"/>
            </p:cNvSpPr>
            <p:nvPr/>
          </p:nvSpPr>
          <p:spPr bwMode="auto">
            <a:xfrm>
              <a:off x="6861181" y="4094378"/>
              <a:ext cx="723276"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400" b="1" dirty="0" smtClean="0">
                  <a:solidFill>
                    <a:srgbClr val="C00000"/>
                  </a:solidFill>
                  <a:latin typeface="微软雅黑" pitchFamily="34" charset="-122"/>
                  <a:ea typeface="微软雅黑" pitchFamily="34" charset="-122"/>
                </a:rPr>
                <a:t>发送方</a:t>
              </a:r>
              <a:endParaRPr kumimoji="1" lang="zh-CN" altLang="en-US" sz="1400" b="1" dirty="0">
                <a:solidFill>
                  <a:srgbClr val="C00000"/>
                </a:solidFill>
                <a:latin typeface="微软雅黑" pitchFamily="34" charset="-122"/>
                <a:ea typeface="微软雅黑" pitchFamily="34" charset="-122"/>
              </a:endParaRPr>
            </a:p>
          </p:txBody>
        </p:sp>
      </p:grpSp>
      <p:grpSp>
        <p:nvGrpSpPr>
          <p:cNvPr id="12" name="组合 11"/>
          <p:cNvGrpSpPr/>
          <p:nvPr/>
        </p:nvGrpSpPr>
        <p:grpSpPr>
          <a:xfrm>
            <a:off x="5881035" y="1083639"/>
            <a:ext cx="2711334" cy="3284171"/>
            <a:chOff x="510578" y="1114451"/>
            <a:chExt cx="2711334" cy="3284171"/>
          </a:xfrm>
        </p:grpSpPr>
        <p:sp>
          <p:nvSpPr>
            <p:cNvPr id="36" name="矩形 35"/>
            <p:cNvSpPr/>
            <p:nvPr/>
          </p:nvSpPr>
          <p:spPr>
            <a:xfrm>
              <a:off x="510578" y="1114451"/>
              <a:ext cx="2711334" cy="2963668"/>
            </a:xfrm>
            <a:prstGeom prst="rect">
              <a:avLst/>
            </a:prstGeom>
            <a:solidFill>
              <a:srgbClr val="99FFCC"/>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231794" y="1213222"/>
              <a:ext cx="476413" cy="276999"/>
            </a:xfrm>
            <a:prstGeom prst="rect">
              <a:avLst/>
            </a:prstGeom>
          </p:spPr>
          <p:txBody>
            <a:bodyPr wrap="none">
              <a:spAutoFit/>
            </a:bodyPr>
            <a:lstStyle/>
            <a:p>
              <a:pPr algn="ctr"/>
              <a:r>
                <a:rPr lang="en-US" altLang="zh-CN" sz="1200" b="1" i="1" dirty="0" smtClean="0">
                  <a:latin typeface="微软雅黑" pitchFamily="34" charset="-122"/>
                  <a:ea typeface="微软雅黑" pitchFamily="34" charset="-122"/>
                </a:rPr>
                <a:t>k</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26" name="矩形 25"/>
            <p:cNvSpPr/>
            <p:nvPr/>
          </p:nvSpPr>
          <p:spPr>
            <a:xfrm>
              <a:off x="2366352" y="1213222"/>
              <a:ext cx="484428" cy="276999"/>
            </a:xfrm>
            <a:prstGeom prst="rect">
              <a:avLst/>
            </a:prstGeom>
          </p:spPr>
          <p:txBody>
            <a:bodyPr wrap="none">
              <a:spAutoFit/>
            </a:bodyPr>
            <a:lstStyle/>
            <a:p>
              <a:pPr algn="ctr"/>
              <a:r>
                <a:rPr lang="en-US" altLang="zh-CN" sz="1200" b="1" i="1" dirty="0" smtClean="0">
                  <a:solidFill>
                    <a:srgbClr val="C00000"/>
                  </a:solidFill>
                  <a:latin typeface="微软雅黑" pitchFamily="34" charset="-122"/>
                  <a:ea typeface="微软雅黑" pitchFamily="34" charset="-122"/>
                </a:rPr>
                <a:t>n</a:t>
              </a:r>
              <a:r>
                <a:rPr lang="en-US" altLang="zh-CN" sz="1200" b="1" dirty="0" smtClean="0">
                  <a:latin typeface="微软雅黑" pitchFamily="34" charset="-122"/>
                  <a:ea typeface="微软雅黑" pitchFamily="34" charset="-122"/>
                </a:rPr>
                <a:t>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27" name="矩形 26"/>
            <p:cNvSpPr/>
            <p:nvPr/>
          </p:nvSpPr>
          <p:spPr>
            <a:xfrm>
              <a:off x="1483146" y="233364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itchFamily="34" charset="-122"/>
                  <a:ea typeface="微软雅黑" pitchFamily="34" charset="-122"/>
                </a:rPr>
                <a:t>除数 </a:t>
              </a:r>
              <a:r>
                <a:rPr lang="en-US" altLang="zh-CN" sz="1200" b="1" i="1" dirty="0" smtClean="0">
                  <a:solidFill>
                    <a:schemeClr val="tx1"/>
                  </a:solidFill>
                  <a:latin typeface="微软雅黑" pitchFamily="34" charset="-122"/>
                  <a:ea typeface="微软雅黑" pitchFamily="34" charset="-122"/>
                </a:rPr>
                <a:t>P</a:t>
              </a:r>
              <a:endParaRPr lang="en-US" altLang="zh-CN" sz="1200" b="1" i="1" dirty="0">
                <a:solidFill>
                  <a:schemeClr val="tx1"/>
                </a:solidFill>
                <a:latin typeface="微软雅黑" pitchFamily="34" charset="-122"/>
                <a:ea typeface="微软雅黑" pitchFamily="34" charset="-122"/>
              </a:endParaRPr>
            </a:p>
          </p:txBody>
        </p:sp>
        <p:sp>
          <p:nvSpPr>
            <p:cNvPr id="28" name="矩形 27"/>
            <p:cNvSpPr/>
            <p:nvPr/>
          </p:nvSpPr>
          <p:spPr>
            <a:xfrm>
              <a:off x="2341033" y="2349727"/>
              <a:ext cx="788999" cy="276999"/>
            </a:xfrm>
            <a:prstGeom prst="rect">
              <a:avLst/>
            </a:prstGeom>
          </p:spPr>
          <p:txBody>
            <a:bodyPr wrap="none">
              <a:spAutoFit/>
            </a:bodyPr>
            <a:lstStyle/>
            <a:p>
              <a:pPr algn="ctr"/>
              <a:r>
                <a:rPr lang="en-US" altLang="zh-CN" sz="1200" b="1" i="1" dirty="0" smtClean="0">
                  <a:solidFill>
                    <a:srgbClr val="C00000"/>
                  </a:solidFill>
                  <a:latin typeface="微软雅黑" pitchFamily="34" charset="-122"/>
                  <a:ea typeface="微软雅黑" pitchFamily="34" charset="-122"/>
                </a:rPr>
                <a:t>n</a:t>
              </a:r>
              <a:r>
                <a:rPr lang="en-US" altLang="zh-CN" sz="1200" b="1" dirty="0" smtClean="0">
                  <a:solidFill>
                    <a:srgbClr val="C00000"/>
                  </a:solidFill>
                  <a:latin typeface="微软雅黑" pitchFamily="34" charset="-122"/>
                  <a:ea typeface="微软雅黑" pitchFamily="34" charset="-122"/>
                </a:rPr>
                <a:t> + 1 </a:t>
              </a:r>
              <a:r>
                <a:rPr lang="zh-CN" altLang="en-US" sz="1200" b="1" dirty="0" smtClean="0">
                  <a:latin typeface="微软雅黑" pitchFamily="34" charset="-122"/>
                  <a:ea typeface="微软雅黑" pitchFamily="34" charset="-122"/>
                </a:rPr>
                <a:t>位</a:t>
              </a:r>
              <a:endParaRPr lang="zh-CN" altLang="en-US" sz="1200" b="1" dirty="0">
                <a:latin typeface="微软雅黑" pitchFamily="34" charset="-122"/>
                <a:ea typeface="微软雅黑" pitchFamily="34" charset="-122"/>
              </a:endParaRPr>
            </a:p>
          </p:txBody>
        </p:sp>
        <p:sp>
          <p:nvSpPr>
            <p:cNvPr id="29" name="下箭头标注 28"/>
            <p:cNvSpPr/>
            <p:nvPr/>
          </p:nvSpPr>
          <p:spPr>
            <a:xfrm>
              <a:off x="701447" y="145442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83509" y="150049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原始数据</a:t>
              </a:r>
              <a:endParaRPr lang="zh-CN" altLang="en-US" sz="1400" b="1" dirty="0">
                <a:solidFill>
                  <a:schemeClr val="bg1"/>
                </a:solidFill>
                <a:latin typeface="微软雅黑" pitchFamily="34" charset="-122"/>
                <a:ea typeface="微软雅黑" pitchFamily="34" charset="-122"/>
              </a:endParaRPr>
            </a:p>
          </p:txBody>
        </p:sp>
        <p:sp>
          <p:nvSpPr>
            <p:cNvPr id="31" name="矩形 30"/>
            <p:cNvSpPr/>
            <p:nvPr/>
          </p:nvSpPr>
          <p:spPr>
            <a:xfrm>
              <a:off x="2221703" y="150049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itchFamily="34" charset="-122"/>
                  <a:ea typeface="微软雅黑" pitchFamily="34" charset="-122"/>
                </a:rPr>
                <a:t>CRC</a:t>
              </a:r>
            </a:p>
          </p:txBody>
        </p:sp>
        <p:sp>
          <p:nvSpPr>
            <p:cNvPr id="32" name="矩形 31"/>
            <p:cNvSpPr/>
            <p:nvPr/>
          </p:nvSpPr>
          <p:spPr>
            <a:xfrm>
              <a:off x="1483146" y="317771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itchFamily="34" charset="-122"/>
                  <a:ea typeface="微软雅黑" pitchFamily="34" charset="-122"/>
                </a:rPr>
                <a:t>余数</a:t>
              </a:r>
              <a:endParaRPr lang="en-US" altLang="zh-CN" sz="1200" b="1" dirty="0">
                <a:solidFill>
                  <a:schemeClr val="bg1"/>
                </a:solidFill>
                <a:latin typeface="微软雅黑" pitchFamily="34" charset="-122"/>
                <a:ea typeface="微软雅黑" pitchFamily="34" charset="-122"/>
              </a:endParaRPr>
            </a:p>
          </p:txBody>
        </p:sp>
        <p:sp>
          <p:nvSpPr>
            <p:cNvPr id="33" name="下箭头 32"/>
            <p:cNvSpPr/>
            <p:nvPr/>
          </p:nvSpPr>
          <p:spPr>
            <a:xfrm>
              <a:off x="1776111" y="2661897"/>
              <a:ext cx="238321" cy="515814"/>
            </a:xfrm>
            <a:prstGeom prst="downArrow">
              <a:avLst/>
            </a:prstGeom>
            <a:solidFill>
              <a:srgbClr val="CC00CC"/>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832586" y="3525868"/>
              <a:ext cx="2191551" cy="553998"/>
            </a:xfrm>
            <a:prstGeom prst="rect">
              <a:avLst/>
            </a:prstGeom>
          </p:spPr>
          <p:txBody>
            <a:bodyPr wrap="square">
              <a:spAutoFit/>
            </a:bodyPr>
            <a:lstStyle/>
            <a:p>
              <a:pPr algn="ctr">
                <a:lnSpc>
                  <a:spcPts val="1800"/>
                </a:lnSpc>
              </a:pPr>
              <a:r>
                <a:rPr lang="zh-CN" altLang="en-US" sz="1200" b="1" dirty="0" smtClean="0">
                  <a:solidFill>
                    <a:srgbClr val="000099"/>
                  </a:solidFill>
                  <a:latin typeface="微软雅黑" pitchFamily="34" charset="-122"/>
                  <a:ea typeface="微软雅黑" pitchFamily="34" charset="-122"/>
                </a:rPr>
                <a:t>若余数</a:t>
              </a:r>
              <a:r>
                <a:rPr lang="en-US" altLang="zh-CN" sz="1200" b="1" dirty="0" smtClean="0">
                  <a:solidFill>
                    <a:srgbClr val="000099"/>
                  </a:solidFill>
                  <a:latin typeface="微软雅黑" pitchFamily="34" charset="-122"/>
                  <a:ea typeface="微软雅黑" pitchFamily="34" charset="-122"/>
                </a:rPr>
                <a:t>=0</a:t>
              </a:r>
              <a:r>
                <a:rPr lang="zh-CN" altLang="en-US" sz="1200" b="1" dirty="0" smtClean="0">
                  <a:solidFill>
                    <a:srgbClr val="000099"/>
                  </a:solidFill>
                  <a:latin typeface="微软雅黑" pitchFamily="34" charset="-122"/>
                  <a:ea typeface="微软雅黑" pitchFamily="34" charset="-122"/>
                </a:rPr>
                <a:t>，接受</a:t>
              </a:r>
              <a:endParaRPr lang="en-US" altLang="zh-CN" sz="1200" b="1" dirty="0" smtClean="0">
                <a:solidFill>
                  <a:srgbClr val="000099"/>
                </a:solidFill>
                <a:latin typeface="微软雅黑" pitchFamily="34" charset="-122"/>
                <a:ea typeface="微软雅黑" pitchFamily="34" charset="-122"/>
              </a:endParaRPr>
            </a:p>
            <a:p>
              <a:pPr algn="ctr">
                <a:lnSpc>
                  <a:spcPts val="1800"/>
                </a:lnSpc>
              </a:pPr>
              <a:r>
                <a:rPr lang="zh-CN" altLang="en-US" sz="1200" b="1" dirty="0">
                  <a:solidFill>
                    <a:srgbClr val="000099"/>
                  </a:solidFill>
                  <a:latin typeface="微软雅黑" pitchFamily="34" charset="-122"/>
                  <a:ea typeface="微软雅黑" pitchFamily="34" charset="-122"/>
                </a:rPr>
                <a:t>若余数</a:t>
              </a:r>
              <a:r>
                <a:rPr lang="zh-CN" altLang="en-US" sz="1200" b="1" dirty="0" smtClean="0">
                  <a:solidFill>
                    <a:srgbClr val="000099"/>
                  </a:solidFill>
                  <a:latin typeface="微软雅黑" pitchFamily="34" charset="-122"/>
                  <a:ea typeface="微软雅黑" pitchFamily="34" charset="-122"/>
                </a:rPr>
                <a:t>≠</a:t>
              </a:r>
              <a:r>
                <a:rPr lang="en-US" altLang="zh-CN" sz="1200" b="1" dirty="0" smtClean="0">
                  <a:solidFill>
                    <a:srgbClr val="000099"/>
                  </a:solidFill>
                  <a:latin typeface="微软雅黑" pitchFamily="34" charset="-122"/>
                  <a:ea typeface="微软雅黑" pitchFamily="34" charset="-122"/>
                </a:rPr>
                <a:t>0</a:t>
              </a:r>
              <a:r>
                <a:rPr lang="zh-CN" altLang="en-US" sz="1200" b="1" dirty="0" smtClean="0">
                  <a:solidFill>
                    <a:srgbClr val="000099"/>
                  </a:solidFill>
                  <a:latin typeface="微软雅黑" pitchFamily="34" charset="-122"/>
                  <a:ea typeface="微软雅黑" pitchFamily="34" charset="-122"/>
                </a:rPr>
                <a:t>，丢弃</a:t>
              </a:r>
              <a:endParaRPr lang="zh-CN" altLang="en-US" sz="1200" b="1" dirty="0">
                <a:solidFill>
                  <a:srgbClr val="000099"/>
                </a:solidFill>
                <a:latin typeface="微软雅黑" pitchFamily="34" charset="-122"/>
                <a:ea typeface="微软雅黑" pitchFamily="34" charset="-122"/>
              </a:endParaRPr>
            </a:p>
          </p:txBody>
        </p:sp>
        <p:sp>
          <p:nvSpPr>
            <p:cNvPr id="42" name="Text Box 45"/>
            <p:cNvSpPr txBox="1">
              <a:spLocks noChangeArrowheads="1"/>
            </p:cNvSpPr>
            <p:nvPr/>
          </p:nvSpPr>
          <p:spPr bwMode="auto">
            <a:xfrm>
              <a:off x="1425662" y="4090845"/>
              <a:ext cx="723276"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400" b="1" dirty="0" smtClean="0">
                  <a:solidFill>
                    <a:srgbClr val="C00000"/>
                  </a:solidFill>
                  <a:latin typeface="微软雅黑" pitchFamily="34" charset="-122"/>
                  <a:ea typeface="微软雅黑" pitchFamily="34" charset="-122"/>
                </a:rPr>
                <a:t>接收方</a:t>
              </a:r>
              <a:endParaRPr kumimoji="1" lang="zh-CN" altLang="en-US" sz="1400" b="1" dirty="0">
                <a:solidFill>
                  <a:srgbClr val="C00000"/>
                </a:solidFill>
                <a:latin typeface="微软雅黑" pitchFamily="34" charset="-122"/>
                <a:ea typeface="微软雅黑" pitchFamily="34" charset="-122"/>
              </a:endParaRPr>
            </a:p>
          </p:txBody>
        </p:sp>
      </p:grpSp>
      <p:sp>
        <p:nvSpPr>
          <p:cNvPr id="38" name="Text Box 45"/>
          <p:cNvSpPr txBox="1">
            <a:spLocks noChangeArrowheads="1"/>
          </p:cNvSpPr>
          <p:nvPr/>
        </p:nvSpPr>
        <p:spPr bwMode="auto">
          <a:xfrm>
            <a:off x="3982373" y="1914086"/>
            <a:ext cx="1082349" cy="307777"/>
          </a:xfrm>
          <a:prstGeom prst="rect">
            <a:avLst/>
          </a:prstGeom>
          <a:noFill/>
          <a:ln>
            <a:noFill/>
          </a:ln>
          <a:effectLst/>
          <a:extLst/>
        </p:spPr>
        <p:txBody>
          <a:bodyPr wrap="none">
            <a:spAutoFit/>
          </a:bodyPr>
          <a:lstStyle/>
          <a:p>
            <a:pPr algn="r"/>
            <a:r>
              <a:rPr kumimoji="1" lang="zh-CN" altLang="en-US" sz="1400" b="1" dirty="0" smtClean="0">
                <a:latin typeface="微软雅黑" pitchFamily="34" charset="-122"/>
                <a:ea typeface="微软雅黑" pitchFamily="34" charset="-122"/>
              </a:rPr>
              <a:t>发送的数据</a:t>
            </a:r>
            <a:endParaRPr kumimoji="1" lang="zh-CN" altLang="en-US" sz="1400" b="1" dirty="0">
              <a:latin typeface="微软雅黑" pitchFamily="34" charset="-122"/>
              <a:ea typeface="微软雅黑" pitchFamily="34" charset="-122"/>
            </a:endParaRPr>
          </a:p>
        </p:txBody>
      </p:sp>
    </p:spTree>
    <p:extLst>
      <p:ext uri="{BB962C8B-B14F-4D97-AF65-F5344CB8AC3E}">
        <p14:creationId xmlns:p14="http://schemas.microsoft.com/office/powerpoint/2010/main" val="275979766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466344" y="1028233"/>
            <a:ext cx="8129015" cy="332697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75816"/>
            <a:ext cx="4118628" cy="400110"/>
          </a:xfrm>
          <a:prstGeom prst="rect">
            <a:avLst/>
          </a:prstGeom>
        </p:spPr>
        <p:txBody>
          <a:bodyPr wrap="none">
            <a:spAutoFit/>
          </a:bodyPr>
          <a:lstStyle/>
          <a:p>
            <a:r>
              <a:rPr lang="en-US" altLang="zh-CN" sz="2000" b="1" dirty="0" smtClean="0">
                <a:latin typeface="微软雅黑" pitchFamily="34" charset="-122"/>
                <a:ea typeface="微软雅黑" pitchFamily="34" charset="-122"/>
              </a:rPr>
              <a:t>CRC </a:t>
            </a:r>
            <a:r>
              <a:rPr lang="zh-CN" altLang="en-US" sz="2000" b="1" dirty="0" smtClean="0">
                <a:latin typeface="微软雅黑" pitchFamily="34" charset="-122"/>
                <a:ea typeface="微软雅黑" pitchFamily="34" charset="-122"/>
              </a:rPr>
              <a:t>冗余码</a:t>
            </a:r>
            <a:r>
              <a:rPr lang="zh-CN" altLang="en-US" sz="2000" b="1" dirty="0">
                <a:latin typeface="微软雅黑" pitchFamily="34" charset="-122"/>
                <a:ea typeface="微软雅黑" pitchFamily="34" charset="-122"/>
              </a:rPr>
              <a:t>的</a:t>
            </a:r>
            <a:r>
              <a:rPr lang="zh-CN" altLang="en-US" sz="2000" b="1" dirty="0" smtClean="0">
                <a:latin typeface="微软雅黑" pitchFamily="34" charset="-122"/>
                <a:ea typeface="微软雅黑" pitchFamily="34" charset="-122"/>
              </a:rPr>
              <a:t>计算举例（</a:t>
            </a:r>
            <a:r>
              <a:rPr lang="zh-CN" altLang="en-US" sz="2000" b="1" dirty="0" smtClean="0">
                <a:solidFill>
                  <a:srgbClr val="C00000"/>
                </a:solidFill>
                <a:latin typeface="微软雅黑" pitchFamily="34" charset="-122"/>
                <a:ea typeface="微软雅黑" pitchFamily="34" charset="-122"/>
              </a:rPr>
              <a:t>发送方</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grpSp>
        <p:nvGrpSpPr>
          <p:cNvPr id="8" name="组合 7"/>
          <p:cNvGrpSpPr/>
          <p:nvPr/>
        </p:nvGrpSpPr>
        <p:grpSpPr>
          <a:xfrm>
            <a:off x="2660204" y="1118782"/>
            <a:ext cx="5586506" cy="3122156"/>
            <a:chOff x="669696" y="1204869"/>
            <a:chExt cx="8778542" cy="5056277"/>
          </a:xfrm>
        </p:grpSpPr>
        <p:sp>
          <p:nvSpPr>
            <p:cNvPr id="9" name="Rectangle 4"/>
            <p:cNvSpPr>
              <a:spLocks noChangeArrowheads="1"/>
            </p:cNvSpPr>
            <p:nvPr/>
          </p:nvSpPr>
          <p:spPr bwMode="auto">
            <a:xfrm>
              <a:off x="669696" y="1645619"/>
              <a:ext cx="1160847"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itchFamily="34" charset="-122"/>
                  <a:ea typeface="微软雅黑" pitchFamily="34" charset="-122"/>
                </a:rPr>
                <a:t>P</a:t>
              </a:r>
              <a:r>
                <a:rPr lang="en-US" altLang="zh-CN" sz="1500" b="1" dirty="0" smtClean="0">
                  <a:solidFill>
                    <a:srgbClr val="CC00CC"/>
                  </a:solidFill>
                  <a:latin typeface="微软雅黑" pitchFamily="34" charset="-122"/>
                  <a:ea typeface="微软雅黑" pitchFamily="34" charset="-122"/>
                </a:rPr>
                <a:t> (</a:t>
              </a:r>
              <a:r>
                <a:rPr lang="zh-CN" altLang="en-US" sz="1500" b="1" dirty="0" smtClean="0">
                  <a:solidFill>
                    <a:srgbClr val="CC00CC"/>
                  </a:solidFill>
                  <a:latin typeface="微软雅黑" pitchFamily="34" charset="-122"/>
                  <a:ea typeface="微软雅黑" pitchFamily="34" charset="-122"/>
                </a:rPr>
                <a:t>除数</a:t>
              </a:r>
              <a:r>
                <a:rPr lang="en-US" altLang="zh-CN" sz="1500" b="1" dirty="0" smtClean="0">
                  <a:solidFill>
                    <a:srgbClr val="CC00CC"/>
                  </a:solidFill>
                  <a:latin typeface="微软雅黑" pitchFamily="34" charset="-122"/>
                  <a:ea typeface="微软雅黑" pitchFamily="34" charset="-122"/>
                </a:rPr>
                <a:t>)</a:t>
              </a:r>
              <a:endParaRPr lang="zh-CN" altLang="en-US" sz="1500" b="1" dirty="0">
                <a:solidFill>
                  <a:srgbClr val="CC00CC"/>
                </a:solidFill>
                <a:latin typeface="微软雅黑" pitchFamily="34" charset="-122"/>
                <a:ea typeface="微软雅黑" pitchFamily="34" charset="-122"/>
              </a:endParaRPr>
            </a:p>
          </p:txBody>
        </p:sp>
        <p:sp>
          <p:nvSpPr>
            <p:cNvPr id="10" name="Rectangle 5"/>
            <p:cNvSpPr>
              <a:spLocks noChangeArrowheads="1"/>
            </p:cNvSpPr>
            <p:nvPr/>
          </p:nvSpPr>
          <p:spPr bwMode="auto">
            <a:xfrm>
              <a:off x="2351435" y="164442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1101</a:t>
              </a:r>
            </a:p>
          </p:txBody>
        </p:sp>
        <p:sp>
          <p:nvSpPr>
            <p:cNvPr id="11" name="Rectangle 6"/>
            <p:cNvSpPr>
              <a:spLocks noChangeArrowheads="1"/>
            </p:cNvSpPr>
            <p:nvPr/>
          </p:nvSpPr>
          <p:spPr bwMode="auto">
            <a:xfrm>
              <a:off x="4067523" y="1206277"/>
              <a:ext cx="1421987"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latin typeface="微软雅黑" pitchFamily="34" charset="-122"/>
                  <a:ea typeface="微软雅黑" pitchFamily="34" charset="-122"/>
                </a:rPr>
                <a:t>110100</a:t>
              </a:r>
              <a:endParaRPr lang="en-US" altLang="zh-CN" sz="1500" b="1" dirty="0">
                <a:latin typeface="微软雅黑" pitchFamily="34" charset="-122"/>
                <a:ea typeface="微软雅黑" pitchFamily="34" charset="-122"/>
              </a:endParaRPr>
            </a:p>
          </p:txBody>
        </p:sp>
        <p:sp>
          <p:nvSpPr>
            <p:cNvPr id="12" name="Rectangle 7"/>
            <p:cNvSpPr>
              <a:spLocks noChangeArrowheads="1"/>
            </p:cNvSpPr>
            <p:nvPr/>
          </p:nvSpPr>
          <p:spPr bwMode="auto">
            <a:xfrm>
              <a:off x="3483322" y="1641251"/>
              <a:ext cx="2386013"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500" b="1" dirty="0" smtClean="0">
                  <a:latin typeface="微软雅黑" pitchFamily="34" charset="-122"/>
                  <a:ea typeface="微软雅黑" pitchFamily="34" charset="-122"/>
                </a:rPr>
                <a:t>101001</a:t>
              </a:r>
              <a:r>
                <a:rPr lang="en-US" altLang="zh-CN" sz="1500" b="1" dirty="0" smtClean="0">
                  <a:solidFill>
                    <a:srgbClr val="CC00CC"/>
                  </a:solidFill>
                  <a:latin typeface="微软雅黑" pitchFamily="34" charset="-122"/>
                  <a:ea typeface="微软雅黑" pitchFamily="34" charset="-122"/>
                </a:rPr>
                <a:t>000</a:t>
              </a:r>
              <a:endParaRPr lang="en-US" altLang="zh-CN" sz="1500" b="1" dirty="0">
                <a:solidFill>
                  <a:srgbClr val="CC00CC"/>
                </a:solidFill>
                <a:latin typeface="微软雅黑" pitchFamily="34" charset="-122"/>
                <a:ea typeface="微软雅黑" pitchFamily="34" charset="-122"/>
              </a:endParaRPr>
            </a:p>
          </p:txBody>
        </p:sp>
        <p:sp>
          <p:nvSpPr>
            <p:cNvPr id="13" name="Rectangle 8"/>
            <p:cNvSpPr>
              <a:spLocks noChangeArrowheads="1"/>
            </p:cNvSpPr>
            <p:nvPr/>
          </p:nvSpPr>
          <p:spPr bwMode="auto">
            <a:xfrm>
              <a:off x="5993010" y="1664374"/>
              <a:ext cx="2316906"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solidFill>
                    <a:srgbClr val="CC00CC"/>
                  </a:solidFill>
                  <a:latin typeface="微软雅黑" pitchFamily="34" charset="-122"/>
                  <a:ea typeface="微软雅黑" pitchFamily="34" charset="-122"/>
                </a:rPr>
                <a:t>2</a:t>
              </a:r>
              <a:r>
                <a:rPr lang="en-US" altLang="zh-CN" sz="1500" b="1" i="1" baseline="30000" dirty="0" smtClean="0">
                  <a:solidFill>
                    <a:srgbClr val="CC00CC"/>
                  </a:solidFill>
                  <a:latin typeface="微软雅黑" pitchFamily="34" charset="-122"/>
                  <a:ea typeface="微软雅黑" pitchFamily="34" charset="-122"/>
                </a:rPr>
                <a:t>n</a:t>
              </a:r>
              <a:r>
                <a:rPr lang="en-US" altLang="zh-CN" sz="1500" b="1" i="1" dirty="0" smtClean="0">
                  <a:solidFill>
                    <a:srgbClr val="CC00CC"/>
                  </a:solidFill>
                  <a:latin typeface="微软雅黑" pitchFamily="34" charset="-122"/>
                  <a:ea typeface="微软雅黑" pitchFamily="34" charset="-122"/>
                </a:rPr>
                <a:t>M </a:t>
              </a:r>
              <a:r>
                <a:rPr lang="en-US" altLang="zh-CN" sz="1500" b="1" dirty="0">
                  <a:solidFill>
                    <a:srgbClr val="CC00CC"/>
                  </a:solidFill>
                  <a:latin typeface="微软雅黑" pitchFamily="34" charset="-122"/>
                  <a:ea typeface="微软雅黑" pitchFamily="34" charset="-122"/>
                </a:rPr>
                <a:t>(</a:t>
              </a:r>
              <a:r>
                <a:rPr lang="zh-CN" altLang="en-US" sz="1500" b="1" dirty="0">
                  <a:solidFill>
                    <a:srgbClr val="CC00CC"/>
                  </a:solidFill>
                  <a:latin typeface="微软雅黑" pitchFamily="34" charset="-122"/>
                  <a:ea typeface="微软雅黑" pitchFamily="34" charset="-122"/>
                </a:rPr>
                <a:t>被除数</a:t>
              </a:r>
              <a:r>
                <a:rPr lang="en-US" altLang="zh-CN" sz="1500" b="1" dirty="0" smtClean="0">
                  <a:solidFill>
                    <a:srgbClr val="CC00CC"/>
                  </a:solidFill>
                  <a:latin typeface="微软雅黑" pitchFamily="34" charset="-122"/>
                  <a:ea typeface="微软雅黑" pitchFamily="34" charset="-122"/>
                </a:rPr>
                <a:t>)</a:t>
              </a:r>
              <a:endParaRPr lang="en-US" altLang="zh-CN" sz="1500" b="1" dirty="0">
                <a:solidFill>
                  <a:srgbClr val="CC00CC"/>
                </a:solidFill>
                <a:latin typeface="微软雅黑" pitchFamily="34" charset="-122"/>
                <a:ea typeface="微软雅黑" pitchFamily="34" charset="-122"/>
              </a:endParaRPr>
            </a:p>
          </p:txBody>
        </p:sp>
        <p:sp>
          <p:nvSpPr>
            <p:cNvPr id="14" name="Rectangle 9"/>
            <p:cNvSpPr>
              <a:spLocks noChangeArrowheads="1"/>
            </p:cNvSpPr>
            <p:nvPr/>
          </p:nvSpPr>
          <p:spPr bwMode="auto">
            <a:xfrm>
              <a:off x="3483322" y="1993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itchFamily="34" charset="-122"/>
                  <a:ea typeface="微软雅黑" pitchFamily="34" charset="-122"/>
                </a:rPr>
                <a:t>1101</a:t>
              </a:r>
            </a:p>
          </p:txBody>
        </p:sp>
        <p:sp>
          <p:nvSpPr>
            <p:cNvPr id="15" name="Rectangle 10"/>
            <p:cNvSpPr>
              <a:spLocks noChangeArrowheads="1"/>
            </p:cNvSpPr>
            <p:nvPr/>
          </p:nvSpPr>
          <p:spPr bwMode="auto">
            <a:xfrm>
              <a:off x="3691285" y="2395314"/>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1110</a:t>
              </a:r>
              <a:endParaRPr lang="en-US" altLang="zh-CN" sz="1500" b="1" dirty="0">
                <a:latin typeface="微软雅黑" pitchFamily="34" charset="-122"/>
                <a:ea typeface="微软雅黑" pitchFamily="34" charset="-122"/>
              </a:endParaRPr>
            </a:p>
          </p:txBody>
        </p:sp>
        <p:sp>
          <p:nvSpPr>
            <p:cNvPr id="16" name="Rectangle 11"/>
            <p:cNvSpPr>
              <a:spLocks noChangeArrowheads="1"/>
            </p:cNvSpPr>
            <p:nvPr/>
          </p:nvSpPr>
          <p:spPr bwMode="auto">
            <a:xfrm>
              <a:off x="3688109" y="2706463"/>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1101</a:t>
              </a:r>
            </a:p>
          </p:txBody>
        </p:sp>
        <p:sp>
          <p:nvSpPr>
            <p:cNvPr id="17" name="Rectangle 12"/>
            <p:cNvSpPr>
              <a:spLocks noChangeArrowheads="1"/>
            </p:cNvSpPr>
            <p:nvPr/>
          </p:nvSpPr>
          <p:spPr bwMode="auto">
            <a:xfrm>
              <a:off x="3892897" y="3096989"/>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0111</a:t>
              </a:r>
              <a:endParaRPr lang="en-US" altLang="zh-CN" sz="1500" b="1" dirty="0">
                <a:latin typeface="微软雅黑" pitchFamily="34" charset="-122"/>
                <a:ea typeface="微软雅黑" pitchFamily="34" charset="-122"/>
              </a:endParaRPr>
            </a:p>
          </p:txBody>
        </p:sp>
        <p:sp>
          <p:nvSpPr>
            <p:cNvPr id="18" name="Rectangle 13"/>
            <p:cNvSpPr>
              <a:spLocks noChangeArrowheads="1"/>
            </p:cNvSpPr>
            <p:nvPr/>
          </p:nvSpPr>
          <p:spPr bwMode="auto">
            <a:xfrm>
              <a:off x="3892897" y="3401788"/>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0000</a:t>
              </a:r>
              <a:endParaRPr lang="en-US" altLang="zh-CN" sz="1500" b="1" dirty="0">
                <a:latin typeface="微软雅黑" pitchFamily="34" charset="-122"/>
                <a:ea typeface="微软雅黑" pitchFamily="34" charset="-122"/>
              </a:endParaRPr>
            </a:p>
          </p:txBody>
        </p:sp>
        <p:sp>
          <p:nvSpPr>
            <p:cNvPr id="19" name="Rectangle 14"/>
            <p:cNvSpPr>
              <a:spLocks noChangeArrowheads="1"/>
            </p:cNvSpPr>
            <p:nvPr/>
          </p:nvSpPr>
          <p:spPr bwMode="auto">
            <a:xfrm>
              <a:off x="4086571" y="3787551"/>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1110</a:t>
              </a:r>
              <a:endParaRPr lang="en-US" altLang="zh-CN" sz="1500" b="1" dirty="0">
                <a:latin typeface="微软雅黑" pitchFamily="34" charset="-122"/>
                <a:ea typeface="微软雅黑" pitchFamily="34" charset="-122"/>
              </a:endParaRPr>
            </a:p>
          </p:txBody>
        </p:sp>
        <p:sp>
          <p:nvSpPr>
            <p:cNvPr id="20" name="Rectangle 15"/>
            <p:cNvSpPr>
              <a:spLocks noChangeArrowheads="1"/>
            </p:cNvSpPr>
            <p:nvPr/>
          </p:nvSpPr>
          <p:spPr bwMode="auto">
            <a:xfrm>
              <a:off x="4083397" y="4116166"/>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itchFamily="34" charset="-122"/>
                  <a:ea typeface="微软雅黑" pitchFamily="34" charset="-122"/>
                </a:rPr>
                <a:t>1101</a:t>
              </a:r>
            </a:p>
          </p:txBody>
        </p:sp>
        <p:sp>
          <p:nvSpPr>
            <p:cNvPr id="21" name="Rectangle 16"/>
            <p:cNvSpPr>
              <a:spLocks noChangeArrowheads="1"/>
            </p:cNvSpPr>
            <p:nvPr/>
          </p:nvSpPr>
          <p:spPr bwMode="auto">
            <a:xfrm>
              <a:off x="4285011" y="4463826"/>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0110</a:t>
              </a:r>
              <a:endParaRPr lang="en-US" altLang="zh-CN" sz="1500" b="1" dirty="0">
                <a:latin typeface="微软雅黑" pitchFamily="34" charset="-122"/>
                <a:ea typeface="微软雅黑" pitchFamily="34" charset="-122"/>
              </a:endParaRPr>
            </a:p>
          </p:txBody>
        </p:sp>
        <p:sp>
          <p:nvSpPr>
            <p:cNvPr id="22" name="Rectangle 17"/>
            <p:cNvSpPr>
              <a:spLocks noChangeArrowheads="1"/>
            </p:cNvSpPr>
            <p:nvPr/>
          </p:nvSpPr>
          <p:spPr bwMode="auto">
            <a:xfrm>
              <a:off x="4285011" y="4787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0000</a:t>
              </a:r>
              <a:endParaRPr lang="en-US" altLang="zh-CN" sz="1500" b="1" dirty="0">
                <a:latin typeface="微软雅黑" pitchFamily="34" charset="-122"/>
                <a:ea typeface="微软雅黑" pitchFamily="34" charset="-122"/>
              </a:endParaRPr>
            </a:p>
          </p:txBody>
        </p:sp>
        <p:sp>
          <p:nvSpPr>
            <p:cNvPr id="23" name="Rectangle 18"/>
            <p:cNvSpPr>
              <a:spLocks noChangeArrowheads="1"/>
            </p:cNvSpPr>
            <p:nvPr/>
          </p:nvSpPr>
          <p:spPr bwMode="auto">
            <a:xfrm>
              <a:off x="4451021" y="5140103"/>
              <a:ext cx="76742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1100</a:t>
              </a:r>
              <a:endParaRPr lang="en-US" altLang="zh-CN" sz="1500" b="1" dirty="0">
                <a:latin typeface="微软雅黑" pitchFamily="34" charset="-122"/>
                <a:ea typeface="微软雅黑" pitchFamily="34" charset="-122"/>
              </a:endParaRPr>
            </a:p>
          </p:txBody>
        </p:sp>
        <p:sp>
          <p:nvSpPr>
            <p:cNvPr id="24" name="Rectangle 19"/>
            <p:cNvSpPr>
              <a:spLocks noChangeArrowheads="1"/>
            </p:cNvSpPr>
            <p:nvPr/>
          </p:nvSpPr>
          <p:spPr bwMode="auto">
            <a:xfrm>
              <a:off x="4448079" y="5467128"/>
              <a:ext cx="76742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1101</a:t>
              </a:r>
            </a:p>
          </p:txBody>
        </p:sp>
        <p:sp>
          <p:nvSpPr>
            <p:cNvPr id="25" name="Rectangle 20"/>
            <p:cNvSpPr>
              <a:spLocks noChangeArrowheads="1"/>
            </p:cNvSpPr>
            <p:nvPr/>
          </p:nvSpPr>
          <p:spPr bwMode="auto">
            <a:xfrm>
              <a:off x="4689410" y="5876703"/>
              <a:ext cx="575567"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solidFill>
                    <a:srgbClr val="C00000"/>
                  </a:solidFill>
                  <a:latin typeface="微软雅黑" pitchFamily="34" charset="-122"/>
                  <a:ea typeface="微软雅黑" pitchFamily="34" charset="-122"/>
                </a:rPr>
                <a:t>001</a:t>
              </a:r>
              <a:endParaRPr lang="en-US" altLang="zh-CN" sz="1500" b="1" dirty="0">
                <a:solidFill>
                  <a:srgbClr val="C00000"/>
                </a:solidFill>
                <a:latin typeface="微软雅黑" pitchFamily="34" charset="-122"/>
                <a:ea typeface="微软雅黑" pitchFamily="34" charset="-122"/>
              </a:endParaRPr>
            </a:p>
          </p:txBody>
        </p:sp>
        <p:sp>
          <p:nvSpPr>
            <p:cNvPr id="26" name="Rectangle 21"/>
            <p:cNvSpPr>
              <a:spLocks noChangeArrowheads="1"/>
            </p:cNvSpPr>
            <p:nvPr/>
          </p:nvSpPr>
          <p:spPr bwMode="auto">
            <a:xfrm>
              <a:off x="6071115" y="5846473"/>
              <a:ext cx="3377123"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i="1" dirty="0" smtClean="0">
                  <a:solidFill>
                    <a:srgbClr val="CC00CC"/>
                  </a:solidFill>
                  <a:latin typeface="微软雅黑" pitchFamily="34" charset="-122"/>
                  <a:ea typeface="微软雅黑" pitchFamily="34" charset="-122"/>
                </a:rPr>
                <a:t>R</a:t>
              </a:r>
              <a:r>
                <a:rPr lang="en-US" altLang="zh-CN" sz="1500" b="1" dirty="0" smtClean="0">
                  <a:solidFill>
                    <a:srgbClr val="CC00CC"/>
                  </a:solidFill>
                  <a:latin typeface="微软雅黑" pitchFamily="34" charset="-122"/>
                  <a:ea typeface="微软雅黑" pitchFamily="34" charset="-122"/>
                </a:rPr>
                <a:t> </a:t>
              </a:r>
              <a:r>
                <a:rPr lang="en-US" altLang="zh-CN" sz="1500" b="1" dirty="0">
                  <a:solidFill>
                    <a:srgbClr val="CC00CC"/>
                  </a:solidFill>
                  <a:latin typeface="微软雅黑" pitchFamily="34" charset="-122"/>
                  <a:ea typeface="微软雅黑" pitchFamily="34" charset="-122"/>
                </a:rPr>
                <a:t>(</a:t>
              </a:r>
              <a:r>
                <a:rPr lang="zh-CN" altLang="en-US" sz="1500" b="1" dirty="0">
                  <a:solidFill>
                    <a:srgbClr val="CC00CC"/>
                  </a:solidFill>
                  <a:latin typeface="微软雅黑" pitchFamily="34" charset="-122"/>
                  <a:ea typeface="微软雅黑" pitchFamily="34" charset="-122"/>
                </a:rPr>
                <a:t>余数</a:t>
              </a:r>
              <a:r>
                <a:rPr lang="en-US" altLang="zh-CN" sz="1500" b="1" dirty="0" smtClean="0">
                  <a:solidFill>
                    <a:srgbClr val="CC00CC"/>
                  </a:solidFill>
                  <a:latin typeface="微软雅黑" pitchFamily="34" charset="-122"/>
                  <a:ea typeface="微软雅黑" pitchFamily="34" charset="-122"/>
                </a:rPr>
                <a:t>)</a:t>
              </a:r>
              <a:endParaRPr lang="en-US" altLang="zh-CN" sz="1500" b="1" dirty="0">
                <a:solidFill>
                  <a:srgbClr val="CC00CC"/>
                </a:solidFill>
                <a:latin typeface="微软雅黑" pitchFamily="34" charset="-122"/>
                <a:ea typeface="微软雅黑" pitchFamily="34" charset="-122"/>
              </a:endParaRPr>
            </a:p>
          </p:txBody>
        </p:sp>
        <p:sp>
          <p:nvSpPr>
            <p:cNvPr id="27" name="Freeform 22"/>
            <p:cNvSpPr>
              <a:spLocks/>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500">
                <a:latin typeface="微软雅黑" pitchFamily="34" charset="-122"/>
                <a:ea typeface="微软雅黑" pitchFamily="34" charset="-122"/>
              </a:endParaRPr>
            </a:p>
          </p:txBody>
        </p:sp>
        <p:sp>
          <p:nvSpPr>
            <p:cNvPr id="28" name="Line 23"/>
            <p:cNvSpPr>
              <a:spLocks noChangeShapeType="1"/>
            </p:cNvSpPr>
            <p:nvPr/>
          </p:nvSpPr>
          <p:spPr bwMode="auto">
            <a:xfrm>
              <a:off x="1937097" y="1836514"/>
              <a:ext cx="34448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29" name="Line 24"/>
            <p:cNvSpPr>
              <a:spLocks noChangeShapeType="1"/>
            </p:cNvSpPr>
            <p:nvPr/>
          </p:nvSpPr>
          <p:spPr bwMode="auto">
            <a:xfrm>
              <a:off x="4333979" y="1991047"/>
              <a:ext cx="19050" cy="438149"/>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0" name="Line 25"/>
            <p:cNvSpPr>
              <a:spLocks noChangeShapeType="1"/>
            </p:cNvSpPr>
            <p:nvPr/>
          </p:nvSpPr>
          <p:spPr bwMode="auto">
            <a:xfrm>
              <a:off x="4518128" y="1978347"/>
              <a:ext cx="15876" cy="1141413"/>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1" name="Line 26"/>
            <p:cNvSpPr>
              <a:spLocks noChangeShapeType="1"/>
            </p:cNvSpPr>
            <p:nvPr/>
          </p:nvSpPr>
          <p:spPr bwMode="auto">
            <a:xfrm>
              <a:off x="4675650" y="1991047"/>
              <a:ext cx="25400" cy="1765301"/>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2" name="Line 27"/>
            <p:cNvSpPr>
              <a:spLocks noChangeShapeType="1"/>
            </p:cNvSpPr>
            <p:nvPr/>
          </p:nvSpPr>
          <p:spPr bwMode="auto">
            <a:xfrm>
              <a:off x="4861388" y="1991047"/>
              <a:ext cx="33337" cy="2439988"/>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3" name="Line 28"/>
            <p:cNvSpPr>
              <a:spLocks noChangeShapeType="1"/>
            </p:cNvSpPr>
            <p:nvPr/>
          </p:nvSpPr>
          <p:spPr bwMode="auto">
            <a:xfrm>
              <a:off x="3492039" y="2379622"/>
              <a:ext cx="757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4" name="Line 29"/>
            <p:cNvSpPr>
              <a:spLocks noChangeShapeType="1"/>
            </p:cNvSpPr>
            <p:nvPr/>
          </p:nvSpPr>
          <p:spPr bwMode="auto">
            <a:xfrm>
              <a:off x="3686881" y="3092410"/>
              <a:ext cx="75723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5" name="Line 30"/>
            <p:cNvSpPr>
              <a:spLocks noChangeShapeType="1"/>
            </p:cNvSpPr>
            <p:nvPr/>
          </p:nvSpPr>
          <p:spPr bwMode="auto">
            <a:xfrm>
              <a:off x="3859530" y="3779798"/>
              <a:ext cx="75882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6" name="Line 31"/>
            <p:cNvSpPr>
              <a:spLocks noChangeShapeType="1"/>
            </p:cNvSpPr>
            <p:nvPr/>
          </p:nvSpPr>
          <p:spPr bwMode="auto">
            <a:xfrm>
              <a:off x="4107210" y="4467185"/>
              <a:ext cx="757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7" name="Line 32"/>
            <p:cNvSpPr>
              <a:spLocks noChangeShapeType="1"/>
            </p:cNvSpPr>
            <p:nvPr/>
          </p:nvSpPr>
          <p:spPr bwMode="auto">
            <a:xfrm>
              <a:off x="4244483" y="5141873"/>
              <a:ext cx="75882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8" name="Line 33"/>
            <p:cNvSpPr>
              <a:spLocks noChangeShapeType="1"/>
            </p:cNvSpPr>
            <p:nvPr/>
          </p:nvSpPr>
          <p:spPr bwMode="auto">
            <a:xfrm>
              <a:off x="4519547" y="5860827"/>
              <a:ext cx="75723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9" name="Line 35"/>
            <p:cNvSpPr>
              <a:spLocks noChangeShapeType="1"/>
            </p:cNvSpPr>
            <p:nvPr/>
          </p:nvSpPr>
          <p:spPr bwMode="auto">
            <a:xfrm>
              <a:off x="5047606" y="1992635"/>
              <a:ext cx="39687" cy="3182937"/>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40" name="Line 38"/>
            <p:cNvSpPr>
              <a:spLocks noChangeShapeType="1"/>
            </p:cNvSpPr>
            <p:nvPr/>
          </p:nvSpPr>
          <p:spPr bwMode="auto">
            <a:xfrm flipH="1">
              <a:off x="5386636" y="1849214"/>
              <a:ext cx="504825"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41" name="Line 39"/>
            <p:cNvSpPr>
              <a:spLocks noChangeShapeType="1"/>
            </p:cNvSpPr>
            <p:nvPr/>
          </p:nvSpPr>
          <p:spPr bwMode="auto">
            <a:xfrm flipH="1">
              <a:off x="5489510" y="6037039"/>
              <a:ext cx="504825" cy="0"/>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42" name="Rectangle 40"/>
            <p:cNvSpPr>
              <a:spLocks noChangeArrowheads="1"/>
            </p:cNvSpPr>
            <p:nvPr/>
          </p:nvSpPr>
          <p:spPr bwMode="auto">
            <a:xfrm>
              <a:off x="5978721" y="1204869"/>
              <a:ext cx="90099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itchFamily="34" charset="-122"/>
                  <a:ea typeface="微软雅黑" pitchFamily="34" charset="-122"/>
                </a:rPr>
                <a:t>Q</a:t>
              </a:r>
              <a:r>
                <a:rPr lang="en-US" altLang="zh-CN" sz="1500" b="1" dirty="0" smtClean="0">
                  <a:solidFill>
                    <a:srgbClr val="CC00CC"/>
                  </a:solidFill>
                  <a:latin typeface="微软雅黑" pitchFamily="34" charset="-122"/>
                  <a:ea typeface="微软雅黑" pitchFamily="34" charset="-122"/>
                </a:rPr>
                <a:t> (</a:t>
              </a:r>
              <a:r>
                <a:rPr lang="zh-CN" altLang="en-US" sz="1500" b="1" dirty="0" smtClean="0">
                  <a:solidFill>
                    <a:srgbClr val="CC00CC"/>
                  </a:solidFill>
                  <a:latin typeface="微软雅黑" pitchFamily="34" charset="-122"/>
                  <a:ea typeface="微软雅黑" pitchFamily="34" charset="-122"/>
                </a:rPr>
                <a:t>商</a:t>
              </a:r>
              <a:r>
                <a:rPr lang="en-US" altLang="zh-CN" sz="1500" b="1" dirty="0" smtClean="0">
                  <a:solidFill>
                    <a:srgbClr val="CC00CC"/>
                  </a:solidFill>
                  <a:latin typeface="微软雅黑" pitchFamily="34" charset="-122"/>
                  <a:ea typeface="微软雅黑" pitchFamily="34" charset="-122"/>
                </a:rPr>
                <a:t>)</a:t>
              </a:r>
              <a:endParaRPr lang="zh-CN" altLang="en-US" sz="1500" b="1" dirty="0">
                <a:solidFill>
                  <a:srgbClr val="CC00CC"/>
                </a:solidFill>
                <a:latin typeface="微软雅黑" pitchFamily="34" charset="-122"/>
                <a:ea typeface="微软雅黑" pitchFamily="34" charset="-122"/>
              </a:endParaRPr>
            </a:p>
          </p:txBody>
        </p:sp>
        <p:sp>
          <p:nvSpPr>
            <p:cNvPr id="43" name="Line 41"/>
            <p:cNvSpPr>
              <a:spLocks noChangeShapeType="1"/>
            </p:cNvSpPr>
            <p:nvPr/>
          </p:nvSpPr>
          <p:spPr bwMode="auto">
            <a:xfrm flipH="1">
              <a:off x="5385048" y="1399952"/>
              <a:ext cx="504825"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grpSp>
      <p:sp>
        <p:nvSpPr>
          <p:cNvPr id="3" name="圆角矩形 2"/>
          <p:cNvSpPr/>
          <p:nvPr/>
        </p:nvSpPr>
        <p:spPr>
          <a:xfrm>
            <a:off x="664269" y="1843243"/>
            <a:ext cx="3450115" cy="2259314"/>
          </a:xfrm>
          <a:prstGeom prst="roundRect">
            <a:avLst>
              <a:gd name="adj" fmla="val 105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b="1" dirty="0">
                <a:solidFill>
                  <a:schemeClr val="tx1"/>
                </a:solidFill>
                <a:latin typeface="微软雅黑" pitchFamily="34" charset="-122"/>
                <a:ea typeface="微软雅黑" pitchFamily="34" charset="-122"/>
              </a:rPr>
              <a:t>原始数据 </a:t>
            </a:r>
            <a:r>
              <a:rPr lang="en-US" altLang="zh-CN" b="1" i="1" dirty="0">
                <a:solidFill>
                  <a:schemeClr val="tx1"/>
                </a:solidFill>
                <a:latin typeface="微软雅黑" pitchFamily="34" charset="-122"/>
                <a:ea typeface="微软雅黑" pitchFamily="34" charset="-122"/>
              </a:rPr>
              <a:t>M</a:t>
            </a:r>
            <a:r>
              <a:rPr lang="en-US" altLang="zh-CN" b="1" dirty="0">
                <a:solidFill>
                  <a:schemeClr val="tx1"/>
                </a:solidFill>
                <a:latin typeface="微软雅黑" pitchFamily="34" charset="-122"/>
                <a:ea typeface="微软雅黑" pitchFamily="34" charset="-122"/>
              </a:rPr>
              <a:t> = </a:t>
            </a:r>
            <a:r>
              <a:rPr lang="en-US" altLang="zh-CN" b="1" dirty="0" smtClean="0">
                <a:solidFill>
                  <a:schemeClr val="tx1"/>
                </a:solidFill>
                <a:latin typeface="微软雅黑" pitchFamily="34" charset="-122"/>
                <a:ea typeface="微软雅黑" pitchFamily="34" charset="-122"/>
              </a:rPr>
              <a:t>101001</a:t>
            </a:r>
          </a:p>
          <a:p>
            <a:pPr>
              <a:lnSpc>
                <a:spcPct val="120000"/>
              </a:lnSpc>
            </a:pPr>
            <a:r>
              <a:rPr lang="zh-CN" altLang="en-US" b="1" dirty="0" smtClean="0">
                <a:solidFill>
                  <a:schemeClr val="tx1"/>
                </a:solidFill>
                <a:latin typeface="微软雅黑" pitchFamily="34" charset="-122"/>
                <a:ea typeface="微软雅黑" pitchFamily="34" charset="-122"/>
              </a:rPr>
              <a:t>生成多项式：</a:t>
            </a:r>
            <a:r>
              <a:rPr lang="en-US" altLang="zh-CN" b="1" dirty="0" err="1" smtClean="0">
                <a:solidFill>
                  <a:srgbClr val="C00000"/>
                </a:solidFill>
                <a:latin typeface="微软雅黑" panose="020B0503020204020204" pitchFamily="34" charset="-122"/>
                <a:ea typeface="微软雅黑" panose="020B0503020204020204" pitchFamily="34" charset="-122"/>
              </a:rPr>
              <a:t>X</a:t>
            </a:r>
            <a:r>
              <a:rPr lang="en-US" altLang="zh-CN" b="1" baseline="30000" dirty="0" err="1" smtClean="0">
                <a:solidFill>
                  <a:srgbClr val="C00000"/>
                </a:solidFill>
                <a:latin typeface="微软雅黑" panose="020B0503020204020204" pitchFamily="34" charset="-122"/>
                <a:ea typeface="微软雅黑" panose="020B0503020204020204" pitchFamily="34" charset="-122"/>
              </a:rPr>
              <a:t>3</a:t>
            </a:r>
            <a:r>
              <a:rPr lang="en-US" altLang="zh-CN" b="1" dirty="0" err="1" smtClean="0">
                <a:solidFill>
                  <a:srgbClr val="C00000"/>
                </a:solidFill>
                <a:latin typeface="微软雅黑" panose="020B0503020204020204" pitchFamily="34" charset="-122"/>
                <a:ea typeface="微软雅黑" panose="020B0503020204020204" pitchFamily="34" charset="-122"/>
              </a:rPr>
              <a:t>+X</a:t>
            </a:r>
            <a:r>
              <a:rPr lang="en-US" altLang="zh-CN" b="1" baseline="30000" dirty="0" err="1" smtClean="0">
                <a:solidFill>
                  <a:srgbClr val="C00000"/>
                </a:solidFill>
                <a:latin typeface="微软雅黑" panose="020B0503020204020204" pitchFamily="34" charset="-122"/>
                <a:ea typeface="微软雅黑" panose="020B0503020204020204" pitchFamily="34" charset="-122"/>
              </a:rPr>
              <a:t>2</a:t>
            </a:r>
            <a:r>
              <a:rPr lang="en-US" altLang="zh-CN" b="1" dirty="0" err="1" smtClean="0">
                <a:solidFill>
                  <a:srgbClr val="C00000"/>
                </a:solidFill>
                <a:latin typeface="微软雅黑" panose="020B0503020204020204" pitchFamily="34" charset="-122"/>
                <a:ea typeface="微软雅黑" panose="020B0503020204020204" pitchFamily="34" charset="-122"/>
              </a:rPr>
              <a:t>+1</a:t>
            </a:r>
            <a:endParaRPr lang="en-US" altLang="zh-CN" b="1" dirty="0">
              <a:solidFill>
                <a:srgbClr val="C00000"/>
              </a:solidFill>
              <a:latin typeface="微软雅黑" pitchFamily="34" charset="-122"/>
              <a:ea typeface="微软雅黑" pitchFamily="34" charset="-122"/>
            </a:endParaRPr>
          </a:p>
          <a:p>
            <a:pPr>
              <a:lnSpc>
                <a:spcPct val="120000"/>
              </a:lnSpc>
            </a:pPr>
            <a:r>
              <a:rPr lang="zh-CN" altLang="en-US" b="1" dirty="0" smtClean="0">
                <a:solidFill>
                  <a:srgbClr val="0000FF"/>
                </a:solidFill>
                <a:latin typeface="微软雅黑" pitchFamily="34" charset="-122"/>
                <a:ea typeface="微软雅黑" pitchFamily="34" charset="-122"/>
              </a:rPr>
              <a:t>即：</a:t>
            </a:r>
            <a:r>
              <a:rPr lang="en-US" altLang="zh-CN" b="1" dirty="0" smtClean="0">
                <a:solidFill>
                  <a:srgbClr val="0000FF"/>
                </a:solidFill>
                <a:latin typeface="微软雅黑" pitchFamily="34" charset="-122"/>
                <a:ea typeface="微软雅黑" pitchFamily="34" charset="-122"/>
              </a:rPr>
              <a:t>1</a:t>
            </a:r>
            <a:r>
              <a:rPr lang="en-US" altLang="zh-CN" b="1" dirty="0" smtClean="0">
                <a:solidFill>
                  <a:schemeClr val="tx1"/>
                </a:solidFill>
                <a:latin typeface="微软雅黑" pitchFamily="34" charset="-122"/>
                <a:ea typeface="微软雅黑" pitchFamily="34" charset="-122"/>
              </a:rPr>
              <a:t>*</a:t>
            </a:r>
            <a:r>
              <a:rPr lang="en-US" altLang="zh-CN" b="1" dirty="0" err="1" smtClean="0">
                <a:solidFill>
                  <a:srgbClr val="C00000"/>
                </a:solidFill>
                <a:latin typeface="微软雅黑" panose="020B0503020204020204" pitchFamily="34" charset="-122"/>
                <a:ea typeface="微软雅黑" panose="020B0503020204020204" pitchFamily="34" charset="-122"/>
              </a:rPr>
              <a:t>X</a:t>
            </a:r>
            <a:r>
              <a:rPr lang="en-US" altLang="zh-CN" b="1" baseline="30000" dirty="0" err="1" smtClean="0">
                <a:solidFill>
                  <a:srgbClr val="C00000"/>
                </a:solidFill>
                <a:latin typeface="微软雅黑" panose="020B0503020204020204" pitchFamily="34" charset="-122"/>
                <a:ea typeface="微软雅黑" panose="020B0503020204020204" pitchFamily="34" charset="-122"/>
              </a:rPr>
              <a:t>3</a:t>
            </a:r>
            <a:r>
              <a:rPr lang="en-US" altLang="zh-CN" b="1" dirty="0" err="1" smtClean="0">
                <a:solidFill>
                  <a:srgbClr val="C00000"/>
                </a:solidFill>
                <a:latin typeface="微软雅黑" panose="020B0503020204020204" pitchFamily="34" charset="-122"/>
                <a:ea typeface="微软雅黑" panose="020B0503020204020204" pitchFamily="34" charset="-122"/>
              </a:rPr>
              <a:t>+</a:t>
            </a:r>
            <a:r>
              <a:rPr lang="en-US" altLang="zh-CN" b="1" dirty="0" err="1" smtClean="0">
                <a:solidFill>
                  <a:srgbClr val="0000FF"/>
                </a:solidFill>
                <a:latin typeface="微软雅黑" pitchFamily="34" charset="-122"/>
                <a:ea typeface="微软雅黑" pitchFamily="34" charset="-122"/>
              </a:rPr>
              <a:t>1</a:t>
            </a:r>
            <a:r>
              <a:rPr lang="en-US" altLang="zh-CN" b="1" dirty="0" smtClean="0">
                <a:solidFill>
                  <a:schemeClr val="tx1"/>
                </a:solidFill>
                <a:latin typeface="微软雅黑" pitchFamily="34" charset="-122"/>
                <a:ea typeface="微软雅黑" pitchFamily="34" charset="-122"/>
              </a:rPr>
              <a:t>*</a:t>
            </a:r>
            <a:r>
              <a:rPr lang="en-US" altLang="zh-CN" b="1" dirty="0" err="1" smtClean="0">
                <a:solidFill>
                  <a:srgbClr val="C00000"/>
                </a:solidFill>
                <a:latin typeface="微软雅黑" panose="020B0503020204020204" pitchFamily="34" charset="-122"/>
                <a:ea typeface="微软雅黑" panose="020B0503020204020204" pitchFamily="34" charset="-122"/>
              </a:rPr>
              <a:t>X</a:t>
            </a:r>
            <a:r>
              <a:rPr lang="en-US" altLang="zh-CN" b="1" baseline="30000" dirty="0" err="1" smtClean="0">
                <a:solidFill>
                  <a:srgbClr val="C00000"/>
                </a:solidFill>
                <a:latin typeface="微软雅黑" panose="020B0503020204020204" pitchFamily="34" charset="-122"/>
                <a:ea typeface="微软雅黑" panose="020B0503020204020204" pitchFamily="34" charset="-122"/>
              </a:rPr>
              <a:t>2</a:t>
            </a:r>
            <a:r>
              <a:rPr lang="en-US" altLang="zh-CN" b="1" dirty="0" err="1" smtClean="0">
                <a:solidFill>
                  <a:srgbClr val="C00000"/>
                </a:solidFill>
                <a:latin typeface="微软雅黑" panose="020B0503020204020204" pitchFamily="34" charset="-122"/>
                <a:ea typeface="微软雅黑" panose="020B0503020204020204" pitchFamily="34" charset="-122"/>
              </a:rPr>
              <a:t>+</a:t>
            </a:r>
            <a:r>
              <a:rPr lang="en-US" altLang="zh-CN" b="1" dirty="0" err="1" smtClean="0">
                <a:solidFill>
                  <a:srgbClr val="0000FF"/>
                </a:solidFill>
                <a:latin typeface="微软雅黑" panose="020B0503020204020204" pitchFamily="34" charset="-122"/>
                <a:ea typeface="微软雅黑" panose="020B0503020204020204" pitchFamily="34" charset="-122"/>
              </a:rPr>
              <a:t>0</a:t>
            </a:r>
            <a:r>
              <a:rPr lang="en-US" altLang="zh-CN" b="1" dirty="0" smtClean="0">
                <a:solidFill>
                  <a:schemeClr val="tx1"/>
                </a:solidFill>
                <a:latin typeface="微软雅黑" pitchFamily="34" charset="-122"/>
                <a:ea typeface="微软雅黑" pitchFamily="34" charset="-122"/>
              </a:rPr>
              <a:t>*</a:t>
            </a:r>
            <a:r>
              <a:rPr lang="en-US" altLang="zh-CN" b="1" dirty="0" err="1" smtClean="0">
                <a:solidFill>
                  <a:srgbClr val="C00000"/>
                </a:solidFill>
                <a:latin typeface="微软雅黑" panose="020B0503020204020204" pitchFamily="34" charset="-122"/>
                <a:ea typeface="微软雅黑" panose="020B0503020204020204" pitchFamily="34" charset="-122"/>
              </a:rPr>
              <a:t>X+</a:t>
            </a:r>
            <a:r>
              <a:rPr lang="en-US" altLang="zh-CN" b="1" dirty="0" err="1" smtClean="0">
                <a:solidFill>
                  <a:srgbClr val="0000FF"/>
                </a:solidFill>
                <a:latin typeface="微软雅黑" panose="020B0503020204020204" pitchFamily="34" charset="-122"/>
                <a:ea typeface="微软雅黑" panose="020B0503020204020204" pitchFamily="34" charset="-122"/>
              </a:rPr>
              <a:t>1</a:t>
            </a:r>
            <a:r>
              <a:rPr lang="en-US" altLang="zh-CN" b="1" dirty="0" smtClean="0">
                <a:solidFill>
                  <a:schemeClr val="tx1"/>
                </a:solidFill>
                <a:latin typeface="微软雅黑" pitchFamily="34" charset="-122"/>
                <a:ea typeface="微软雅黑" pitchFamily="34" charset="-122"/>
              </a:rPr>
              <a:t>*</a:t>
            </a:r>
            <a:r>
              <a:rPr lang="en-US" altLang="zh-CN" b="1" dirty="0" err="1" smtClean="0">
                <a:solidFill>
                  <a:srgbClr val="C00000"/>
                </a:solidFill>
                <a:latin typeface="微软雅黑" panose="020B0503020204020204" pitchFamily="34" charset="-122"/>
                <a:ea typeface="微软雅黑" panose="020B0503020204020204" pitchFamily="34" charset="-122"/>
              </a:rPr>
              <a:t>X</a:t>
            </a:r>
            <a:r>
              <a:rPr lang="en-US" altLang="zh-CN" b="1" baseline="30000" dirty="0" err="1" smtClean="0">
                <a:solidFill>
                  <a:srgbClr val="C00000"/>
                </a:solidFill>
                <a:latin typeface="微软雅黑" panose="020B0503020204020204" pitchFamily="34" charset="-122"/>
                <a:ea typeface="微软雅黑" panose="020B0503020204020204" pitchFamily="34" charset="-122"/>
              </a:rPr>
              <a:t>0</a:t>
            </a:r>
            <a:endParaRPr lang="en-US" altLang="zh-CN" b="1" dirty="0" smtClean="0">
              <a:solidFill>
                <a:schemeClr val="tx1"/>
              </a:solidFill>
              <a:latin typeface="微软雅黑" pitchFamily="34" charset="-122"/>
              <a:ea typeface="微软雅黑" pitchFamily="34" charset="-122"/>
            </a:endParaRPr>
          </a:p>
          <a:p>
            <a:pPr>
              <a:lnSpc>
                <a:spcPct val="120000"/>
              </a:lnSpc>
            </a:pPr>
            <a:r>
              <a:rPr lang="zh-CN" altLang="en-US" b="1" dirty="0" smtClean="0">
                <a:solidFill>
                  <a:schemeClr val="tx1"/>
                </a:solidFill>
                <a:latin typeface="微软雅黑" pitchFamily="34" charset="-122"/>
                <a:ea typeface="微软雅黑" pitchFamily="34" charset="-122"/>
              </a:rPr>
              <a:t>除数 </a:t>
            </a:r>
            <a:r>
              <a:rPr lang="en-US" altLang="zh-CN" b="1" i="1" dirty="0">
                <a:solidFill>
                  <a:schemeClr val="tx1"/>
                </a:solidFill>
                <a:latin typeface="微软雅黑" pitchFamily="34" charset="-122"/>
                <a:ea typeface="微软雅黑" pitchFamily="34" charset="-122"/>
              </a:rPr>
              <a:t>P</a:t>
            </a:r>
            <a:r>
              <a:rPr lang="en-US" altLang="zh-CN" b="1" dirty="0">
                <a:solidFill>
                  <a:schemeClr val="tx1"/>
                </a:solidFill>
                <a:latin typeface="微软雅黑" pitchFamily="34" charset="-122"/>
                <a:ea typeface="微软雅黑" pitchFamily="34" charset="-122"/>
              </a:rPr>
              <a:t> = </a:t>
            </a:r>
            <a:r>
              <a:rPr lang="en-US" altLang="zh-CN" b="1" dirty="0" smtClean="0">
                <a:solidFill>
                  <a:srgbClr val="0000FF"/>
                </a:solidFill>
                <a:latin typeface="微软雅黑" pitchFamily="34" charset="-122"/>
                <a:ea typeface="微软雅黑" pitchFamily="34" charset="-122"/>
              </a:rPr>
              <a:t>1101</a:t>
            </a:r>
          </a:p>
          <a:p>
            <a:pPr>
              <a:lnSpc>
                <a:spcPct val="120000"/>
              </a:lnSpc>
            </a:pPr>
            <a:endParaRPr lang="en-US" altLang="zh-CN" b="1" dirty="0" smtClean="0">
              <a:solidFill>
                <a:schemeClr val="tx1"/>
              </a:solidFill>
              <a:latin typeface="微软雅黑" pitchFamily="34" charset="-122"/>
              <a:ea typeface="微软雅黑" pitchFamily="34" charset="-122"/>
            </a:endParaRPr>
          </a:p>
          <a:p>
            <a:pPr>
              <a:lnSpc>
                <a:spcPct val="120000"/>
              </a:lnSpc>
            </a:pPr>
            <a:r>
              <a:rPr lang="zh-CN" altLang="en-US" b="1" dirty="0" smtClean="0">
                <a:solidFill>
                  <a:schemeClr val="tx1"/>
                </a:solidFill>
                <a:latin typeface="微软雅黑" pitchFamily="34" charset="-122"/>
                <a:ea typeface="微软雅黑" pitchFamily="34" charset="-122"/>
              </a:rPr>
              <a:t>得到</a:t>
            </a:r>
            <a:r>
              <a:rPr lang="zh-CN" altLang="en-US" b="1" dirty="0">
                <a:solidFill>
                  <a:schemeClr val="tx1"/>
                </a:solidFill>
                <a:latin typeface="微软雅黑" pitchFamily="34" charset="-122"/>
                <a:ea typeface="微软雅黑" pitchFamily="34" charset="-122"/>
              </a:rPr>
              <a:t>：</a:t>
            </a:r>
            <a:endParaRPr lang="en-US" altLang="zh-CN" b="1" dirty="0">
              <a:solidFill>
                <a:schemeClr val="tx1"/>
              </a:solidFill>
              <a:latin typeface="微软雅黑" pitchFamily="34" charset="-122"/>
              <a:ea typeface="微软雅黑" pitchFamily="34" charset="-122"/>
            </a:endParaRPr>
          </a:p>
          <a:p>
            <a:pPr>
              <a:lnSpc>
                <a:spcPct val="120000"/>
              </a:lnSpc>
            </a:pPr>
            <a:r>
              <a:rPr lang="zh-CN" altLang="en-US" b="1" dirty="0">
                <a:solidFill>
                  <a:schemeClr val="tx1"/>
                </a:solidFill>
                <a:latin typeface="微软雅黑" pitchFamily="34" charset="-122"/>
                <a:ea typeface="微软雅黑" pitchFamily="34" charset="-122"/>
              </a:rPr>
              <a:t>发送数据 </a:t>
            </a:r>
            <a:r>
              <a:rPr lang="en-US" altLang="zh-CN" b="1" dirty="0">
                <a:solidFill>
                  <a:schemeClr val="tx1"/>
                </a:solidFill>
                <a:latin typeface="微软雅黑" pitchFamily="34" charset="-122"/>
                <a:ea typeface="微软雅黑" pitchFamily="34" charset="-122"/>
              </a:rPr>
              <a:t>= 101001</a:t>
            </a:r>
            <a:r>
              <a:rPr lang="en-US" altLang="zh-CN" b="1" dirty="0">
                <a:solidFill>
                  <a:srgbClr val="FF0000"/>
                </a:solidFill>
                <a:latin typeface="微软雅黑" pitchFamily="34" charset="-122"/>
                <a:ea typeface="微软雅黑" pitchFamily="34" charset="-122"/>
              </a:rPr>
              <a:t>001</a:t>
            </a:r>
            <a:endParaRPr lang="zh-CN" altLang="en-US" b="1"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145191594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466344" y="1028233"/>
            <a:ext cx="8129015" cy="332697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75816"/>
            <a:ext cx="4118628" cy="400110"/>
          </a:xfrm>
          <a:prstGeom prst="rect">
            <a:avLst/>
          </a:prstGeom>
        </p:spPr>
        <p:txBody>
          <a:bodyPr wrap="none">
            <a:spAutoFit/>
          </a:bodyPr>
          <a:lstStyle/>
          <a:p>
            <a:r>
              <a:rPr lang="en-US" altLang="zh-CN" sz="2000" b="1" dirty="0" smtClean="0">
                <a:latin typeface="微软雅黑" pitchFamily="34" charset="-122"/>
                <a:ea typeface="微软雅黑" pitchFamily="34" charset="-122"/>
              </a:rPr>
              <a:t>CRC </a:t>
            </a:r>
            <a:r>
              <a:rPr lang="zh-CN" altLang="en-US" sz="2000" b="1" dirty="0" smtClean="0">
                <a:latin typeface="微软雅黑" pitchFamily="34" charset="-122"/>
                <a:ea typeface="微软雅黑" pitchFamily="34" charset="-122"/>
              </a:rPr>
              <a:t>冗余码</a:t>
            </a:r>
            <a:r>
              <a:rPr lang="zh-CN" altLang="en-US" sz="2000" b="1" dirty="0">
                <a:latin typeface="微软雅黑" pitchFamily="34" charset="-122"/>
                <a:ea typeface="微软雅黑" pitchFamily="34" charset="-122"/>
              </a:rPr>
              <a:t>的</a:t>
            </a:r>
            <a:r>
              <a:rPr lang="zh-CN" altLang="en-US" sz="2000" b="1" dirty="0" smtClean="0">
                <a:latin typeface="微软雅黑" pitchFamily="34" charset="-122"/>
                <a:ea typeface="微软雅黑" pitchFamily="34" charset="-122"/>
              </a:rPr>
              <a:t>计算举例（</a:t>
            </a:r>
            <a:r>
              <a:rPr lang="zh-CN" altLang="en-US" sz="2000" b="1" dirty="0" smtClean="0">
                <a:solidFill>
                  <a:srgbClr val="C00000"/>
                </a:solidFill>
                <a:latin typeface="微软雅黑" pitchFamily="34" charset="-122"/>
                <a:ea typeface="微软雅黑" pitchFamily="34" charset="-122"/>
              </a:rPr>
              <a:t>接收方</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grpSp>
        <p:nvGrpSpPr>
          <p:cNvPr id="8" name="组合 7"/>
          <p:cNvGrpSpPr/>
          <p:nvPr/>
        </p:nvGrpSpPr>
        <p:grpSpPr>
          <a:xfrm>
            <a:off x="2660204" y="1118782"/>
            <a:ext cx="5586506" cy="3115602"/>
            <a:chOff x="669696" y="1204869"/>
            <a:chExt cx="8778542" cy="5045663"/>
          </a:xfrm>
        </p:grpSpPr>
        <p:sp>
          <p:nvSpPr>
            <p:cNvPr id="9" name="Rectangle 4"/>
            <p:cNvSpPr>
              <a:spLocks noChangeArrowheads="1"/>
            </p:cNvSpPr>
            <p:nvPr/>
          </p:nvSpPr>
          <p:spPr bwMode="auto">
            <a:xfrm>
              <a:off x="669696" y="1645619"/>
              <a:ext cx="1160847"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itchFamily="34" charset="-122"/>
                  <a:ea typeface="微软雅黑" pitchFamily="34" charset="-122"/>
                </a:rPr>
                <a:t>P</a:t>
              </a:r>
              <a:r>
                <a:rPr lang="en-US" altLang="zh-CN" sz="1500" b="1" dirty="0" smtClean="0">
                  <a:solidFill>
                    <a:srgbClr val="CC00CC"/>
                  </a:solidFill>
                  <a:latin typeface="微软雅黑" pitchFamily="34" charset="-122"/>
                  <a:ea typeface="微软雅黑" pitchFamily="34" charset="-122"/>
                </a:rPr>
                <a:t> (</a:t>
              </a:r>
              <a:r>
                <a:rPr lang="zh-CN" altLang="en-US" sz="1500" b="1" dirty="0" smtClean="0">
                  <a:solidFill>
                    <a:srgbClr val="CC00CC"/>
                  </a:solidFill>
                  <a:latin typeface="微软雅黑" pitchFamily="34" charset="-122"/>
                  <a:ea typeface="微软雅黑" pitchFamily="34" charset="-122"/>
                </a:rPr>
                <a:t>除数</a:t>
              </a:r>
              <a:r>
                <a:rPr lang="en-US" altLang="zh-CN" sz="1500" b="1" dirty="0" smtClean="0">
                  <a:solidFill>
                    <a:srgbClr val="CC00CC"/>
                  </a:solidFill>
                  <a:latin typeface="微软雅黑" pitchFamily="34" charset="-122"/>
                  <a:ea typeface="微软雅黑" pitchFamily="34" charset="-122"/>
                </a:rPr>
                <a:t>)</a:t>
              </a:r>
              <a:endParaRPr lang="zh-CN" altLang="en-US" sz="1500" b="1" dirty="0">
                <a:solidFill>
                  <a:srgbClr val="CC00CC"/>
                </a:solidFill>
                <a:latin typeface="微软雅黑" pitchFamily="34" charset="-122"/>
                <a:ea typeface="微软雅黑" pitchFamily="34" charset="-122"/>
              </a:endParaRPr>
            </a:p>
          </p:txBody>
        </p:sp>
        <p:sp>
          <p:nvSpPr>
            <p:cNvPr id="10" name="Rectangle 5"/>
            <p:cNvSpPr>
              <a:spLocks noChangeArrowheads="1"/>
            </p:cNvSpPr>
            <p:nvPr/>
          </p:nvSpPr>
          <p:spPr bwMode="auto">
            <a:xfrm>
              <a:off x="2351435" y="164442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1101</a:t>
              </a:r>
            </a:p>
          </p:txBody>
        </p:sp>
        <p:sp>
          <p:nvSpPr>
            <p:cNvPr id="11" name="Rectangle 6"/>
            <p:cNvSpPr>
              <a:spLocks noChangeArrowheads="1"/>
            </p:cNvSpPr>
            <p:nvPr/>
          </p:nvSpPr>
          <p:spPr bwMode="auto">
            <a:xfrm>
              <a:off x="4067523" y="1206277"/>
              <a:ext cx="1421987"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latin typeface="微软雅黑" pitchFamily="34" charset="-122"/>
                  <a:ea typeface="微软雅黑" pitchFamily="34" charset="-122"/>
                </a:rPr>
                <a:t>110100</a:t>
              </a:r>
              <a:endParaRPr lang="en-US" altLang="zh-CN" sz="1500" b="1" dirty="0">
                <a:latin typeface="微软雅黑" pitchFamily="34" charset="-122"/>
                <a:ea typeface="微软雅黑" pitchFamily="34" charset="-122"/>
              </a:endParaRPr>
            </a:p>
          </p:txBody>
        </p:sp>
        <p:sp>
          <p:nvSpPr>
            <p:cNvPr id="12" name="Rectangle 7"/>
            <p:cNvSpPr>
              <a:spLocks noChangeArrowheads="1"/>
            </p:cNvSpPr>
            <p:nvPr/>
          </p:nvSpPr>
          <p:spPr bwMode="auto">
            <a:xfrm>
              <a:off x="3483322" y="1641251"/>
              <a:ext cx="2386013"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500" b="1" dirty="0" smtClean="0">
                  <a:latin typeface="微软雅黑" pitchFamily="34" charset="-122"/>
                  <a:ea typeface="微软雅黑" pitchFamily="34" charset="-122"/>
                </a:rPr>
                <a:t>101001</a:t>
              </a:r>
              <a:r>
                <a:rPr lang="en-US" altLang="zh-CN" sz="1500" b="1" dirty="0" smtClean="0">
                  <a:solidFill>
                    <a:srgbClr val="CC00CC"/>
                  </a:solidFill>
                  <a:latin typeface="微软雅黑" pitchFamily="34" charset="-122"/>
                  <a:ea typeface="微软雅黑" pitchFamily="34" charset="-122"/>
                </a:rPr>
                <a:t>001</a:t>
              </a:r>
              <a:endParaRPr lang="en-US" altLang="zh-CN" sz="1500" b="1" dirty="0">
                <a:solidFill>
                  <a:srgbClr val="CC00CC"/>
                </a:solidFill>
                <a:latin typeface="微软雅黑" pitchFamily="34" charset="-122"/>
                <a:ea typeface="微软雅黑" pitchFamily="34" charset="-122"/>
              </a:endParaRPr>
            </a:p>
          </p:txBody>
        </p:sp>
        <p:sp>
          <p:nvSpPr>
            <p:cNvPr id="13" name="Rectangle 8"/>
            <p:cNvSpPr>
              <a:spLocks noChangeArrowheads="1"/>
            </p:cNvSpPr>
            <p:nvPr/>
          </p:nvSpPr>
          <p:spPr bwMode="auto">
            <a:xfrm>
              <a:off x="5993010" y="1664374"/>
              <a:ext cx="2316906"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i="1" dirty="0" smtClean="0">
                  <a:solidFill>
                    <a:srgbClr val="CC00CC"/>
                  </a:solidFill>
                  <a:latin typeface="微软雅黑" pitchFamily="34" charset="-122"/>
                  <a:ea typeface="微软雅黑" pitchFamily="34" charset="-122"/>
                </a:rPr>
                <a:t> </a:t>
              </a:r>
              <a:r>
                <a:rPr lang="en-US" altLang="zh-CN" sz="1500" b="1" dirty="0">
                  <a:solidFill>
                    <a:srgbClr val="CC00CC"/>
                  </a:solidFill>
                  <a:latin typeface="微软雅黑" pitchFamily="34" charset="-122"/>
                  <a:ea typeface="微软雅黑" pitchFamily="34" charset="-122"/>
                </a:rPr>
                <a:t>(</a:t>
              </a:r>
              <a:r>
                <a:rPr lang="zh-CN" altLang="en-US" sz="1500" b="1" dirty="0">
                  <a:solidFill>
                    <a:srgbClr val="CC00CC"/>
                  </a:solidFill>
                  <a:latin typeface="微软雅黑" pitchFamily="34" charset="-122"/>
                  <a:ea typeface="微软雅黑" pitchFamily="34" charset="-122"/>
                </a:rPr>
                <a:t>被除数</a:t>
              </a:r>
              <a:r>
                <a:rPr lang="en-US" altLang="zh-CN" sz="1500" b="1" dirty="0" smtClean="0">
                  <a:solidFill>
                    <a:srgbClr val="CC00CC"/>
                  </a:solidFill>
                  <a:latin typeface="微软雅黑" pitchFamily="34" charset="-122"/>
                  <a:ea typeface="微软雅黑" pitchFamily="34" charset="-122"/>
                </a:rPr>
                <a:t>)</a:t>
              </a:r>
              <a:endParaRPr lang="en-US" altLang="zh-CN" sz="1500" b="1" dirty="0">
                <a:solidFill>
                  <a:srgbClr val="CC00CC"/>
                </a:solidFill>
                <a:latin typeface="微软雅黑" pitchFamily="34" charset="-122"/>
                <a:ea typeface="微软雅黑" pitchFamily="34" charset="-122"/>
              </a:endParaRPr>
            </a:p>
          </p:txBody>
        </p:sp>
        <p:sp>
          <p:nvSpPr>
            <p:cNvPr id="14" name="Rectangle 9"/>
            <p:cNvSpPr>
              <a:spLocks noChangeArrowheads="1"/>
            </p:cNvSpPr>
            <p:nvPr/>
          </p:nvSpPr>
          <p:spPr bwMode="auto">
            <a:xfrm>
              <a:off x="3483322" y="1993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itchFamily="34" charset="-122"/>
                  <a:ea typeface="微软雅黑" pitchFamily="34" charset="-122"/>
                </a:rPr>
                <a:t>1101</a:t>
              </a:r>
            </a:p>
          </p:txBody>
        </p:sp>
        <p:sp>
          <p:nvSpPr>
            <p:cNvPr id="15" name="Rectangle 10"/>
            <p:cNvSpPr>
              <a:spLocks noChangeArrowheads="1"/>
            </p:cNvSpPr>
            <p:nvPr/>
          </p:nvSpPr>
          <p:spPr bwMode="auto">
            <a:xfrm>
              <a:off x="3691285" y="2395314"/>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1110</a:t>
              </a:r>
              <a:endParaRPr lang="en-US" altLang="zh-CN" sz="1500" b="1" dirty="0">
                <a:latin typeface="微软雅黑" pitchFamily="34" charset="-122"/>
                <a:ea typeface="微软雅黑" pitchFamily="34" charset="-122"/>
              </a:endParaRPr>
            </a:p>
          </p:txBody>
        </p:sp>
        <p:sp>
          <p:nvSpPr>
            <p:cNvPr id="16" name="Rectangle 11"/>
            <p:cNvSpPr>
              <a:spLocks noChangeArrowheads="1"/>
            </p:cNvSpPr>
            <p:nvPr/>
          </p:nvSpPr>
          <p:spPr bwMode="auto">
            <a:xfrm>
              <a:off x="3688109" y="2706463"/>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1101</a:t>
              </a:r>
            </a:p>
          </p:txBody>
        </p:sp>
        <p:sp>
          <p:nvSpPr>
            <p:cNvPr id="17" name="Rectangle 12"/>
            <p:cNvSpPr>
              <a:spLocks noChangeArrowheads="1"/>
            </p:cNvSpPr>
            <p:nvPr/>
          </p:nvSpPr>
          <p:spPr bwMode="auto">
            <a:xfrm>
              <a:off x="3892897" y="3096989"/>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0111</a:t>
              </a:r>
              <a:endParaRPr lang="en-US" altLang="zh-CN" sz="1500" b="1" dirty="0">
                <a:latin typeface="微软雅黑" pitchFamily="34" charset="-122"/>
                <a:ea typeface="微软雅黑" pitchFamily="34" charset="-122"/>
              </a:endParaRPr>
            </a:p>
          </p:txBody>
        </p:sp>
        <p:sp>
          <p:nvSpPr>
            <p:cNvPr id="18" name="Rectangle 13"/>
            <p:cNvSpPr>
              <a:spLocks noChangeArrowheads="1"/>
            </p:cNvSpPr>
            <p:nvPr/>
          </p:nvSpPr>
          <p:spPr bwMode="auto">
            <a:xfrm>
              <a:off x="3892897" y="3401788"/>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0000</a:t>
              </a:r>
              <a:endParaRPr lang="en-US" altLang="zh-CN" sz="1500" b="1" dirty="0">
                <a:latin typeface="微软雅黑" pitchFamily="34" charset="-122"/>
                <a:ea typeface="微软雅黑" pitchFamily="34" charset="-122"/>
              </a:endParaRPr>
            </a:p>
          </p:txBody>
        </p:sp>
        <p:sp>
          <p:nvSpPr>
            <p:cNvPr id="19" name="Rectangle 14"/>
            <p:cNvSpPr>
              <a:spLocks noChangeArrowheads="1"/>
            </p:cNvSpPr>
            <p:nvPr/>
          </p:nvSpPr>
          <p:spPr bwMode="auto">
            <a:xfrm>
              <a:off x="4086571" y="3787551"/>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1110</a:t>
              </a:r>
              <a:endParaRPr lang="en-US" altLang="zh-CN" sz="1500" b="1" dirty="0">
                <a:latin typeface="微软雅黑" pitchFamily="34" charset="-122"/>
                <a:ea typeface="微软雅黑" pitchFamily="34" charset="-122"/>
              </a:endParaRPr>
            </a:p>
          </p:txBody>
        </p:sp>
        <p:sp>
          <p:nvSpPr>
            <p:cNvPr id="20" name="Rectangle 15"/>
            <p:cNvSpPr>
              <a:spLocks noChangeArrowheads="1"/>
            </p:cNvSpPr>
            <p:nvPr/>
          </p:nvSpPr>
          <p:spPr bwMode="auto">
            <a:xfrm>
              <a:off x="4083397" y="4116166"/>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itchFamily="34" charset="-122"/>
                  <a:ea typeface="微软雅黑" pitchFamily="34" charset="-122"/>
                </a:rPr>
                <a:t>1101</a:t>
              </a:r>
            </a:p>
          </p:txBody>
        </p:sp>
        <p:sp>
          <p:nvSpPr>
            <p:cNvPr id="21" name="Rectangle 16"/>
            <p:cNvSpPr>
              <a:spLocks noChangeArrowheads="1"/>
            </p:cNvSpPr>
            <p:nvPr/>
          </p:nvSpPr>
          <p:spPr bwMode="auto">
            <a:xfrm>
              <a:off x="4285011" y="4463826"/>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0110</a:t>
              </a:r>
              <a:endParaRPr lang="en-US" altLang="zh-CN" sz="1500" b="1" dirty="0">
                <a:latin typeface="微软雅黑" pitchFamily="34" charset="-122"/>
                <a:ea typeface="微软雅黑" pitchFamily="34" charset="-122"/>
              </a:endParaRPr>
            </a:p>
          </p:txBody>
        </p:sp>
        <p:sp>
          <p:nvSpPr>
            <p:cNvPr id="22" name="Rectangle 17"/>
            <p:cNvSpPr>
              <a:spLocks noChangeArrowheads="1"/>
            </p:cNvSpPr>
            <p:nvPr/>
          </p:nvSpPr>
          <p:spPr bwMode="auto">
            <a:xfrm>
              <a:off x="4285011" y="4787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0000</a:t>
              </a:r>
              <a:endParaRPr lang="en-US" altLang="zh-CN" sz="1500" b="1" dirty="0">
                <a:latin typeface="微软雅黑" pitchFamily="34" charset="-122"/>
                <a:ea typeface="微软雅黑" pitchFamily="34" charset="-122"/>
              </a:endParaRPr>
            </a:p>
          </p:txBody>
        </p:sp>
        <p:sp>
          <p:nvSpPr>
            <p:cNvPr id="23" name="Rectangle 18"/>
            <p:cNvSpPr>
              <a:spLocks noChangeArrowheads="1"/>
            </p:cNvSpPr>
            <p:nvPr/>
          </p:nvSpPr>
          <p:spPr bwMode="auto">
            <a:xfrm>
              <a:off x="4451021" y="5140103"/>
              <a:ext cx="745604"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itchFamily="34" charset="-122"/>
                  <a:ea typeface="微软雅黑" pitchFamily="34" charset="-122"/>
                </a:rPr>
                <a:t>1101</a:t>
              </a:r>
              <a:endParaRPr lang="en-US" altLang="zh-CN" sz="1500" b="1" dirty="0">
                <a:latin typeface="微软雅黑" pitchFamily="34" charset="-122"/>
                <a:ea typeface="微软雅黑" pitchFamily="34" charset="-122"/>
              </a:endParaRPr>
            </a:p>
          </p:txBody>
        </p:sp>
        <p:sp>
          <p:nvSpPr>
            <p:cNvPr id="24" name="Rectangle 19"/>
            <p:cNvSpPr>
              <a:spLocks noChangeArrowheads="1"/>
            </p:cNvSpPr>
            <p:nvPr/>
          </p:nvSpPr>
          <p:spPr bwMode="auto">
            <a:xfrm>
              <a:off x="4448079" y="5467128"/>
              <a:ext cx="76742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1101</a:t>
              </a:r>
            </a:p>
          </p:txBody>
        </p:sp>
        <p:sp>
          <p:nvSpPr>
            <p:cNvPr id="25" name="Rectangle 20"/>
            <p:cNvSpPr>
              <a:spLocks noChangeArrowheads="1"/>
            </p:cNvSpPr>
            <p:nvPr/>
          </p:nvSpPr>
          <p:spPr bwMode="auto">
            <a:xfrm>
              <a:off x="4689411" y="5876704"/>
              <a:ext cx="559203"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solidFill>
                    <a:srgbClr val="C00000"/>
                  </a:solidFill>
                  <a:latin typeface="微软雅黑" pitchFamily="34" charset="-122"/>
                  <a:ea typeface="微软雅黑" pitchFamily="34" charset="-122"/>
                </a:rPr>
                <a:t>000</a:t>
              </a:r>
              <a:endParaRPr lang="en-US" altLang="zh-CN" sz="1500" b="1" dirty="0">
                <a:solidFill>
                  <a:srgbClr val="C00000"/>
                </a:solidFill>
                <a:latin typeface="微软雅黑" pitchFamily="34" charset="-122"/>
                <a:ea typeface="微软雅黑" pitchFamily="34" charset="-122"/>
              </a:endParaRPr>
            </a:p>
          </p:txBody>
        </p:sp>
        <p:sp>
          <p:nvSpPr>
            <p:cNvPr id="26" name="Rectangle 21"/>
            <p:cNvSpPr>
              <a:spLocks noChangeArrowheads="1"/>
            </p:cNvSpPr>
            <p:nvPr/>
          </p:nvSpPr>
          <p:spPr bwMode="auto">
            <a:xfrm>
              <a:off x="6071115" y="5846473"/>
              <a:ext cx="3377123"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i="1" dirty="0" smtClean="0">
                  <a:solidFill>
                    <a:srgbClr val="CC00CC"/>
                  </a:solidFill>
                  <a:latin typeface="微软雅黑" pitchFamily="34" charset="-122"/>
                  <a:ea typeface="微软雅黑" pitchFamily="34" charset="-122"/>
                </a:rPr>
                <a:t>R</a:t>
              </a:r>
              <a:r>
                <a:rPr lang="en-US" altLang="zh-CN" sz="1500" b="1" dirty="0" smtClean="0">
                  <a:solidFill>
                    <a:srgbClr val="CC00CC"/>
                  </a:solidFill>
                  <a:latin typeface="微软雅黑" pitchFamily="34" charset="-122"/>
                  <a:ea typeface="微软雅黑" pitchFamily="34" charset="-122"/>
                </a:rPr>
                <a:t> </a:t>
              </a:r>
              <a:r>
                <a:rPr lang="en-US" altLang="zh-CN" sz="1500" b="1" dirty="0">
                  <a:solidFill>
                    <a:srgbClr val="CC00CC"/>
                  </a:solidFill>
                  <a:latin typeface="微软雅黑" pitchFamily="34" charset="-122"/>
                  <a:ea typeface="微软雅黑" pitchFamily="34" charset="-122"/>
                </a:rPr>
                <a:t>(</a:t>
              </a:r>
              <a:r>
                <a:rPr lang="zh-CN" altLang="en-US" sz="1500" b="1" dirty="0">
                  <a:solidFill>
                    <a:srgbClr val="CC00CC"/>
                  </a:solidFill>
                  <a:latin typeface="微软雅黑" pitchFamily="34" charset="-122"/>
                  <a:ea typeface="微软雅黑" pitchFamily="34" charset="-122"/>
                </a:rPr>
                <a:t>余数</a:t>
              </a:r>
              <a:r>
                <a:rPr lang="en-US" altLang="zh-CN" sz="1500" b="1" dirty="0" smtClean="0">
                  <a:solidFill>
                    <a:srgbClr val="CC00CC"/>
                  </a:solidFill>
                  <a:latin typeface="微软雅黑" pitchFamily="34" charset="-122"/>
                  <a:ea typeface="微软雅黑" pitchFamily="34" charset="-122"/>
                </a:rPr>
                <a:t>)</a:t>
              </a:r>
              <a:endParaRPr lang="en-US" altLang="zh-CN" sz="1500" b="1" dirty="0">
                <a:solidFill>
                  <a:srgbClr val="CC00CC"/>
                </a:solidFill>
                <a:latin typeface="微软雅黑" pitchFamily="34" charset="-122"/>
                <a:ea typeface="微软雅黑" pitchFamily="34" charset="-122"/>
              </a:endParaRPr>
            </a:p>
          </p:txBody>
        </p:sp>
        <p:sp>
          <p:nvSpPr>
            <p:cNvPr id="27" name="Freeform 22"/>
            <p:cNvSpPr>
              <a:spLocks/>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500">
                <a:latin typeface="微软雅黑" pitchFamily="34" charset="-122"/>
                <a:ea typeface="微软雅黑" pitchFamily="34" charset="-122"/>
              </a:endParaRPr>
            </a:p>
          </p:txBody>
        </p:sp>
        <p:sp>
          <p:nvSpPr>
            <p:cNvPr id="28" name="Line 23"/>
            <p:cNvSpPr>
              <a:spLocks noChangeShapeType="1"/>
            </p:cNvSpPr>
            <p:nvPr/>
          </p:nvSpPr>
          <p:spPr bwMode="auto">
            <a:xfrm>
              <a:off x="1937097" y="1836514"/>
              <a:ext cx="34448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29" name="Line 24"/>
            <p:cNvSpPr>
              <a:spLocks noChangeShapeType="1"/>
            </p:cNvSpPr>
            <p:nvPr/>
          </p:nvSpPr>
          <p:spPr bwMode="auto">
            <a:xfrm>
              <a:off x="4333979" y="1991047"/>
              <a:ext cx="19050" cy="438149"/>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0" name="Line 25"/>
            <p:cNvSpPr>
              <a:spLocks noChangeShapeType="1"/>
            </p:cNvSpPr>
            <p:nvPr/>
          </p:nvSpPr>
          <p:spPr bwMode="auto">
            <a:xfrm>
              <a:off x="4518128" y="1978347"/>
              <a:ext cx="15876" cy="1141413"/>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1" name="Line 26"/>
            <p:cNvSpPr>
              <a:spLocks noChangeShapeType="1"/>
            </p:cNvSpPr>
            <p:nvPr/>
          </p:nvSpPr>
          <p:spPr bwMode="auto">
            <a:xfrm>
              <a:off x="4675650" y="1991047"/>
              <a:ext cx="25400" cy="1765301"/>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2" name="Line 27"/>
            <p:cNvSpPr>
              <a:spLocks noChangeShapeType="1"/>
            </p:cNvSpPr>
            <p:nvPr/>
          </p:nvSpPr>
          <p:spPr bwMode="auto">
            <a:xfrm>
              <a:off x="4861388" y="1991047"/>
              <a:ext cx="33337" cy="2439988"/>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3" name="Line 28"/>
            <p:cNvSpPr>
              <a:spLocks noChangeShapeType="1"/>
            </p:cNvSpPr>
            <p:nvPr/>
          </p:nvSpPr>
          <p:spPr bwMode="auto">
            <a:xfrm>
              <a:off x="3492039" y="2379622"/>
              <a:ext cx="757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4" name="Line 29"/>
            <p:cNvSpPr>
              <a:spLocks noChangeShapeType="1"/>
            </p:cNvSpPr>
            <p:nvPr/>
          </p:nvSpPr>
          <p:spPr bwMode="auto">
            <a:xfrm>
              <a:off x="3686881" y="3092410"/>
              <a:ext cx="75723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5" name="Line 30"/>
            <p:cNvSpPr>
              <a:spLocks noChangeShapeType="1"/>
            </p:cNvSpPr>
            <p:nvPr/>
          </p:nvSpPr>
          <p:spPr bwMode="auto">
            <a:xfrm>
              <a:off x="3859530" y="3779798"/>
              <a:ext cx="75882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6" name="Line 31"/>
            <p:cNvSpPr>
              <a:spLocks noChangeShapeType="1"/>
            </p:cNvSpPr>
            <p:nvPr/>
          </p:nvSpPr>
          <p:spPr bwMode="auto">
            <a:xfrm>
              <a:off x="4107210" y="4467185"/>
              <a:ext cx="757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7" name="Line 32"/>
            <p:cNvSpPr>
              <a:spLocks noChangeShapeType="1"/>
            </p:cNvSpPr>
            <p:nvPr/>
          </p:nvSpPr>
          <p:spPr bwMode="auto">
            <a:xfrm>
              <a:off x="4244483" y="5141873"/>
              <a:ext cx="75882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8" name="Line 33"/>
            <p:cNvSpPr>
              <a:spLocks noChangeShapeType="1"/>
            </p:cNvSpPr>
            <p:nvPr/>
          </p:nvSpPr>
          <p:spPr bwMode="auto">
            <a:xfrm>
              <a:off x="4519547" y="5860827"/>
              <a:ext cx="75723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9" name="Line 35"/>
            <p:cNvSpPr>
              <a:spLocks noChangeShapeType="1"/>
            </p:cNvSpPr>
            <p:nvPr/>
          </p:nvSpPr>
          <p:spPr bwMode="auto">
            <a:xfrm>
              <a:off x="5047606" y="1992635"/>
              <a:ext cx="39687" cy="3182937"/>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40" name="Line 38"/>
            <p:cNvSpPr>
              <a:spLocks noChangeShapeType="1"/>
            </p:cNvSpPr>
            <p:nvPr/>
          </p:nvSpPr>
          <p:spPr bwMode="auto">
            <a:xfrm flipH="1">
              <a:off x="5386636" y="1849214"/>
              <a:ext cx="504825"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41" name="Line 39"/>
            <p:cNvSpPr>
              <a:spLocks noChangeShapeType="1"/>
            </p:cNvSpPr>
            <p:nvPr/>
          </p:nvSpPr>
          <p:spPr bwMode="auto">
            <a:xfrm flipH="1">
              <a:off x="5489510" y="6037039"/>
              <a:ext cx="504825" cy="0"/>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42" name="Rectangle 40"/>
            <p:cNvSpPr>
              <a:spLocks noChangeArrowheads="1"/>
            </p:cNvSpPr>
            <p:nvPr/>
          </p:nvSpPr>
          <p:spPr bwMode="auto">
            <a:xfrm>
              <a:off x="5978721" y="1204869"/>
              <a:ext cx="90099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itchFamily="34" charset="-122"/>
                  <a:ea typeface="微软雅黑" pitchFamily="34" charset="-122"/>
                </a:rPr>
                <a:t>Q</a:t>
              </a:r>
              <a:r>
                <a:rPr lang="en-US" altLang="zh-CN" sz="1500" b="1" dirty="0" smtClean="0">
                  <a:solidFill>
                    <a:srgbClr val="CC00CC"/>
                  </a:solidFill>
                  <a:latin typeface="微软雅黑" pitchFamily="34" charset="-122"/>
                  <a:ea typeface="微软雅黑" pitchFamily="34" charset="-122"/>
                </a:rPr>
                <a:t> (</a:t>
              </a:r>
              <a:r>
                <a:rPr lang="zh-CN" altLang="en-US" sz="1500" b="1" dirty="0" smtClean="0">
                  <a:solidFill>
                    <a:srgbClr val="CC00CC"/>
                  </a:solidFill>
                  <a:latin typeface="微软雅黑" pitchFamily="34" charset="-122"/>
                  <a:ea typeface="微软雅黑" pitchFamily="34" charset="-122"/>
                </a:rPr>
                <a:t>商</a:t>
              </a:r>
              <a:r>
                <a:rPr lang="en-US" altLang="zh-CN" sz="1500" b="1" dirty="0" smtClean="0">
                  <a:solidFill>
                    <a:srgbClr val="CC00CC"/>
                  </a:solidFill>
                  <a:latin typeface="微软雅黑" pitchFamily="34" charset="-122"/>
                  <a:ea typeface="微软雅黑" pitchFamily="34" charset="-122"/>
                </a:rPr>
                <a:t>)</a:t>
              </a:r>
              <a:endParaRPr lang="zh-CN" altLang="en-US" sz="1500" b="1" dirty="0">
                <a:solidFill>
                  <a:srgbClr val="CC00CC"/>
                </a:solidFill>
                <a:latin typeface="微软雅黑" pitchFamily="34" charset="-122"/>
                <a:ea typeface="微软雅黑" pitchFamily="34" charset="-122"/>
              </a:endParaRPr>
            </a:p>
          </p:txBody>
        </p:sp>
        <p:sp>
          <p:nvSpPr>
            <p:cNvPr id="43" name="Line 41"/>
            <p:cNvSpPr>
              <a:spLocks noChangeShapeType="1"/>
            </p:cNvSpPr>
            <p:nvPr/>
          </p:nvSpPr>
          <p:spPr bwMode="auto">
            <a:xfrm flipH="1">
              <a:off x="5385048" y="1399952"/>
              <a:ext cx="504825"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grpSp>
      <p:sp>
        <p:nvSpPr>
          <p:cNvPr id="3" name="圆角矩形 2"/>
          <p:cNvSpPr/>
          <p:nvPr/>
        </p:nvSpPr>
        <p:spPr>
          <a:xfrm>
            <a:off x="664269" y="1947165"/>
            <a:ext cx="3450115" cy="2037719"/>
          </a:xfrm>
          <a:prstGeom prst="roundRect">
            <a:avLst>
              <a:gd name="adj" fmla="val 105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b="1" dirty="0" smtClean="0">
                <a:solidFill>
                  <a:schemeClr val="tx1"/>
                </a:solidFill>
                <a:latin typeface="微软雅黑" pitchFamily="34" charset="-122"/>
                <a:ea typeface="微软雅黑" pitchFamily="34" charset="-122"/>
              </a:rPr>
              <a:t>接收的数据</a:t>
            </a:r>
            <a:r>
              <a:rPr lang="en-US" altLang="zh-CN" b="1" dirty="0" smtClean="0">
                <a:solidFill>
                  <a:schemeClr val="tx1"/>
                </a:solidFill>
                <a:latin typeface="微软雅黑" pitchFamily="34" charset="-122"/>
                <a:ea typeface="微软雅黑" pitchFamily="34" charset="-122"/>
              </a:rPr>
              <a:t> </a:t>
            </a:r>
            <a:r>
              <a:rPr lang="en-US" altLang="zh-CN" b="1" dirty="0">
                <a:solidFill>
                  <a:schemeClr val="tx1"/>
                </a:solidFill>
                <a:latin typeface="微软雅黑" pitchFamily="34" charset="-122"/>
                <a:ea typeface="微软雅黑" pitchFamily="34" charset="-122"/>
              </a:rPr>
              <a:t>= </a:t>
            </a:r>
            <a:r>
              <a:rPr lang="en-US" altLang="zh-CN" b="1" dirty="0" smtClean="0">
                <a:solidFill>
                  <a:schemeClr val="tx1"/>
                </a:solidFill>
                <a:latin typeface="微软雅黑" pitchFamily="34" charset="-122"/>
                <a:ea typeface="微软雅黑" pitchFamily="34" charset="-122"/>
              </a:rPr>
              <a:t>101001</a:t>
            </a:r>
            <a:r>
              <a:rPr lang="en-US" altLang="zh-CN" b="1" dirty="0" smtClean="0">
                <a:solidFill>
                  <a:srgbClr val="C00000"/>
                </a:solidFill>
                <a:latin typeface="微软雅黑" pitchFamily="34" charset="-122"/>
                <a:ea typeface="微软雅黑" pitchFamily="34" charset="-122"/>
              </a:rPr>
              <a:t>001</a:t>
            </a:r>
          </a:p>
          <a:p>
            <a:pPr>
              <a:lnSpc>
                <a:spcPct val="120000"/>
              </a:lnSpc>
            </a:pPr>
            <a:r>
              <a:rPr lang="zh-CN" altLang="en-US" b="1" dirty="0">
                <a:solidFill>
                  <a:schemeClr val="tx1"/>
                </a:solidFill>
                <a:latin typeface="微软雅黑" pitchFamily="34" charset="-122"/>
                <a:ea typeface="微软雅黑" pitchFamily="34" charset="-122"/>
              </a:rPr>
              <a:t>生成多项式：</a:t>
            </a:r>
            <a:r>
              <a:rPr lang="en-US" altLang="zh-CN" b="1" dirty="0" err="1">
                <a:solidFill>
                  <a:srgbClr val="C00000"/>
                </a:solidFill>
                <a:latin typeface="微软雅黑" panose="020B0503020204020204" pitchFamily="34" charset="-122"/>
                <a:ea typeface="微软雅黑" panose="020B0503020204020204" pitchFamily="34" charset="-122"/>
              </a:rPr>
              <a:t>X</a:t>
            </a:r>
            <a:r>
              <a:rPr lang="en-US" altLang="zh-CN" b="1" baseline="30000" dirty="0" err="1">
                <a:solidFill>
                  <a:srgbClr val="C00000"/>
                </a:solidFill>
                <a:latin typeface="微软雅黑" panose="020B0503020204020204" pitchFamily="34" charset="-122"/>
                <a:ea typeface="微软雅黑" panose="020B0503020204020204" pitchFamily="34" charset="-122"/>
              </a:rPr>
              <a:t>3</a:t>
            </a:r>
            <a:r>
              <a:rPr lang="en-US" altLang="zh-CN" b="1" dirty="0" err="1">
                <a:solidFill>
                  <a:srgbClr val="C00000"/>
                </a:solidFill>
                <a:latin typeface="微软雅黑" panose="020B0503020204020204" pitchFamily="34" charset="-122"/>
                <a:ea typeface="微软雅黑" panose="020B0503020204020204" pitchFamily="34" charset="-122"/>
              </a:rPr>
              <a:t>+X</a:t>
            </a:r>
            <a:r>
              <a:rPr lang="en-US" altLang="zh-CN" b="1" baseline="30000" dirty="0" err="1">
                <a:solidFill>
                  <a:srgbClr val="C00000"/>
                </a:solidFill>
                <a:latin typeface="微软雅黑" panose="020B0503020204020204" pitchFamily="34" charset="-122"/>
                <a:ea typeface="微软雅黑" panose="020B0503020204020204" pitchFamily="34" charset="-122"/>
              </a:rPr>
              <a:t>2</a:t>
            </a:r>
            <a:r>
              <a:rPr lang="en-US" altLang="zh-CN" b="1" dirty="0" err="1">
                <a:solidFill>
                  <a:srgbClr val="C00000"/>
                </a:solidFill>
                <a:latin typeface="微软雅黑" panose="020B0503020204020204" pitchFamily="34" charset="-122"/>
                <a:ea typeface="微软雅黑" panose="020B0503020204020204" pitchFamily="34" charset="-122"/>
              </a:rPr>
              <a:t>+1</a:t>
            </a:r>
            <a:endParaRPr lang="en-US" altLang="zh-CN" b="1" dirty="0">
              <a:solidFill>
                <a:srgbClr val="C00000"/>
              </a:solidFill>
              <a:latin typeface="微软雅黑" panose="020B0503020204020204" pitchFamily="34" charset="-122"/>
              <a:ea typeface="微软雅黑" panose="020B0503020204020204" pitchFamily="34" charset="-122"/>
            </a:endParaRPr>
          </a:p>
          <a:p>
            <a:pPr>
              <a:lnSpc>
                <a:spcPct val="120000"/>
              </a:lnSpc>
            </a:pPr>
            <a:r>
              <a:rPr lang="zh-CN" altLang="en-US" b="1" dirty="0">
                <a:solidFill>
                  <a:srgbClr val="0000FF"/>
                </a:solidFill>
                <a:latin typeface="微软雅黑" pitchFamily="34" charset="-122"/>
                <a:ea typeface="微软雅黑" pitchFamily="34" charset="-122"/>
              </a:rPr>
              <a:t>即：</a:t>
            </a:r>
            <a:r>
              <a:rPr lang="en-US" altLang="zh-CN" b="1" dirty="0">
                <a:solidFill>
                  <a:srgbClr val="0000FF"/>
                </a:solidFill>
                <a:latin typeface="微软雅黑" pitchFamily="34" charset="-122"/>
                <a:ea typeface="微软雅黑" pitchFamily="34" charset="-122"/>
              </a:rPr>
              <a:t>1</a:t>
            </a:r>
            <a:r>
              <a:rPr lang="en-US" altLang="zh-CN" b="1" dirty="0">
                <a:solidFill>
                  <a:schemeClr val="tx1"/>
                </a:solidFill>
                <a:latin typeface="微软雅黑" pitchFamily="34" charset="-122"/>
                <a:ea typeface="微软雅黑" pitchFamily="34" charset="-122"/>
              </a:rPr>
              <a:t>*</a:t>
            </a:r>
            <a:r>
              <a:rPr lang="en-US" altLang="zh-CN" b="1" dirty="0" err="1">
                <a:solidFill>
                  <a:srgbClr val="C00000"/>
                </a:solidFill>
                <a:latin typeface="微软雅黑" panose="020B0503020204020204" pitchFamily="34" charset="-122"/>
                <a:ea typeface="微软雅黑" panose="020B0503020204020204" pitchFamily="34" charset="-122"/>
              </a:rPr>
              <a:t>X</a:t>
            </a:r>
            <a:r>
              <a:rPr lang="en-US" altLang="zh-CN" b="1" baseline="30000" dirty="0" err="1">
                <a:solidFill>
                  <a:srgbClr val="C00000"/>
                </a:solidFill>
                <a:latin typeface="微软雅黑" panose="020B0503020204020204" pitchFamily="34" charset="-122"/>
                <a:ea typeface="微软雅黑" panose="020B0503020204020204" pitchFamily="34" charset="-122"/>
              </a:rPr>
              <a:t>3</a:t>
            </a:r>
            <a:r>
              <a:rPr lang="en-US" altLang="zh-CN" b="1" dirty="0" err="1">
                <a:solidFill>
                  <a:srgbClr val="C00000"/>
                </a:solidFill>
                <a:latin typeface="微软雅黑" panose="020B0503020204020204" pitchFamily="34" charset="-122"/>
                <a:ea typeface="微软雅黑" panose="020B0503020204020204" pitchFamily="34" charset="-122"/>
              </a:rPr>
              <a:t>+</a:t>
            </a:r>
            <a:r>
              <a:rPr lang="en-US" altLang="zh-CN" b="1" dirty="0" err="1">
                <a:solidFill>
                  <a:srgbClr val="0000FF"/>
                </a:solidFill>
                <a:latin typeface="微软雅黑" pitchFamily="34" charset="-122"/>
                <a:ea typeface="微软雅黑" pitchFamily="34" charset="-122"/>
              </a:rPr>
              <a:t>1</a:t>
            </a:r>
            <a:r>
              <a:rPr lang="en-US" altLang="zh-CN" b="1" dirty="0">
                <a:solidFill>
                  <a:schemeClr val="tx1"/>
                </a:solidFill>
                <a:latin typeface="微软雅黑" pitchFamily="34" charset="-122"/>
                <a:ea typeface="微软雅黑" pitchFamily="34" charset="-122"/>
              </a:rPr>
              <a:t>*</a:t>
            </a:r>
            <a:r>
              <a:rPr lang="en-US" altLang="zh-CN" b="1" dirty="0" err="1">
                <a:solidFill>
                  <a:srgbClr val="C00000"/>
                </a:solidFill>
                <a:latin typeface="微软雅黑" panose="020B0503020204020204" pitchFamily="34" charset="-122"/>
                <a:ea typeface="微软雅黑" panose="020B0503020204020204" pitchFamily="34" charset="-122"/>
              </a:rPr>
              <a:t>X</a:t>
            </a:r>
            <a:r>
              <a:rPr lang="en-US" altLang="zh-CN" b="1" baseline="30000" dirty="0" err="1">
                <a:solidFill>
                  <a:srgbClr val="C00000"/>
                </a:solidFill>
                <a:latin typeface="微软雅黑" panose="020B0503020204020204" pitchFamily="34" charset="-122"/>
                <a:ea typeface="微软雅黑" panose="020B0503020204020204" pitchFamily="34" charset="-122"/>
              </a:rPr>
              <a:t>2</a:t>
            </a:r>
            <a:r>
              <a:rPr lang="en-US" altLang="zh-CN" b="1" dirty="0" err="1">
                <a:solidFill>
                  <a:srgbClr val="C00000"/>
                </a:solidFill>
                <a:latin typeface="微软雅黑" panose="020B0503020204020204" pitchFamily="34" charset="-122"/>
                <a:ea typeface="微软雅黑" panose="020B0503020204020204" pitchFamily="34" charset="-122"/>
              </a:rPr>
              <a:t>+</a:t>
            </a:r>
            <a:r>
              <a:rPr lang="en-US" altLang="zh-CN" b="1" dirty="0" err="1">
                <a:solidFill>
                  <a:srgbClr val="0000FF"/>
                </a:solidFill>
                <a:latin typeface="微软雅黑" panose="020B0503020204020204" pitchFamily="34" charset="-122"/>
                <a:ea typeface="微软雅黑" panose="020B0503020204020204" pitchFamily="34" charset="-122"/>
              </a:rPr>
              <a:t>0</a:t>
            </a:r>
            <a:r>
              <a:rPr lang="en-US" altLang="zh-CN" b="1" dirty="0">
                <a:solidFill>
                  <a:schemeClr val="tx1"/>
                </a:solidFill>
                <a:latin typeface="微软雅黑" pitchFamily="34" charset="-122"/>
                <a:ea typeface="微软雅黑" pitchFamily="34" charset="-122"/>
              </a:rPr>
              <a:t>*</a:t>
            </a:r>
            <a:r>
              <a:rPr lang="en-US" altLang="zh-CN" b="1" dirty="0" err="1">
                <a:solidFill>
                  <a:srgbClr val="C00000"/>
                </a:solidFill>
                <a:latin typeface="微软雅黑" panose="020B0503020204020204" pitchFamily="34" charset="-122"/>
                <a:ea typeface="微软雅黑" panose="020B0503020204020204" pitchFamily="34" charset="-122"/>
              </a:rPr>
              <a:t>X+</a:t>
            </a:r>
            <a:r>
              <a:rPr lang="en-US" altLang="zh-CN" b="1" dirty="0" err="1">
                <a:solidFill>
                  <a:srgbClr val="0000FF"/>
                </a:solidFill>
                <a:latin typeface="微软雅黑" panose="020B0503020204020204" pitchFamily="34" charset="-122"/>
                <a:ea typeface="微软雅黑" panose="020B0503020204020204" pitchFamily="34" charset="-122"/>
              </a:rPr>
              <a:t>1</a:t>
            </a:r>
            <a:r>
              <a:rPr lang="en-US" altLang="zh-CN" b="1" dirty="0">
                <a:solidFill>
                  <a:schemeClr val="tx1"/>
                </a:solidFill>
                <a:latin typeface="微软雅黑" pitchFamily="34" charset="-122"/>
                <a:ea typeface="微软雅黑" pitchFamily="34" charset="-122"/>
              </a:rPr>
              <a:t>*</a:t>
            </a:r>
            <a:r>
              <a:rPr lang="en-US" altLang="zh-CN" b="1" dirty="0" err="1">
                <a:solidFill>
                  <a:srgbClr val="C00000"/>
                </a:solidFill>
                <a:latin typeface="微软雅黑" panose="020B0503020204020204" pitchFamily="34" charset="-122"/>
                <a:ea typeface="微软雅黑" panose="020B0503020204020204" pitchFamily="34" charset="-122"/>
              </a:rPr>
              <a:t>X</a:t>
            </a:r>
            <a:r>
              <a:rPr lang="en-US" altLang="zh-CN" b="1" baseline="30000" dirty="0" err="1">
                <a:solidFill>
                  <a:srgbClr val="C00000"/>
                </a:solidFill>
                <a:latin typeface="微软雅黑" panose="020B0503020204020204" pitchFamily="34" charset="-122"/>
                <a:ea typeface="微软雅黑" panose="020B0503020204020204" pitchFamily="34" charset="-122"/>
              </a:rPr>
              <a:t>0</a:t>
            </a:r>
            <a:endParaRPr lang="en-US" altLang="zh-CN" b="1" dirty="0">
              <a:solidFill>
                <a:schemeClr val="tx1"/>
              </a:solidFill>
              <a:latin typeface="微软雅黑" pitchFamily="34" charset="-122"/>
              <a:ea typeface="微软雅黑" pitchFamily="34" charset="-122"/>
            </a:endParaRPr>
          </a:p>
          <a:p>
            <a:pPr>
              <a:lnSpc>
                <a:spcPct val="120000"/>
              </a:lnSpc>
            </a:pPr>
            <a:r>
              <a:rPr lang="zh-CN" altLang="en-US" b="1" dirty="0" smtClean="0">
                <a:solidFill>
                  <a:schemeClr val="tx1"/>
                </a:solidFill>
                <a:latin typeface="微软雅黑" pitchFamily="34" charset="-122"/>
                <a:ea typeface="微软雅黑" pitchFamily="34" charset="-122"/>
              </a:rPr>
              <a:t>除数 </a:t>
            </a:r>
            <a:r>
              <a:rPr lang="en-US" altLang="zh-CN" b="1" i="1" dirty="0">
                <a:solidFill>
                  <a:schemeClr val="tx1"/>
                </a:solidFill>
                <a:latin typeface="微软雅黑" pitchFamily="34" charset="-122"/>
                <a:ea typeface="微软雅黑" pitchFamily="34" charset="-122"/>
              </a:rPr>
              <a:t>P</a:t>
            </a:r>
            <a:r>
              <a:rPr lang="en-US" altLang="zh-CN" b="1" dirty="0">
                <a:solidFill>
                  <a:schemeClr val="tx1"/>
                </a:solidFill>
                <a:latin typeface="微软雅黑" pitchFamily="34" charset="-122"/>
                <a:ea typeface="微软雅黑" pitchFamily="34" charset="-122"/>
              </a:rPr>
              <a:t> = </a:t>
            </a:r>
            <a:r>
              <a:rPr lang="en-US" altLang="zh-CN" b="1" dirty="0" smtClean="0">
                <a:solidFill>
                  <a:srgbClr val="0000FF"/>
                </a:solidFill>
                <a:latin typeface="微软雅黑" pitchFamily="34" charset="-122"/>
                <a:ea typeface="微软雅黑" pitchFamily="34" charset="-122"/>
              </a:rPr>
              <a:t>1101</a:t>
            </a:r>
          </a:p>
          <a:p>
            <a:pPr>
              <a:lnSpc>
                <a:spcPct val="120000"/>
              </a:lnSpc>
            </a:pPr>
            <a:endParaRPr lang="en-US" altLang="zh-CN" b="1" dirty="0" smtClean="0">
              <a:solidFill>
                <a:schemeClr val="tx1"/>
              </a:solidFill>
              <a:latin typeface="微软雅黑" pitchFamily="34" charset="-122"/>
              <a:ea typeface="微软雅黑" pitchFamily="34" charset="-122"/>
            </a:endParaRPr>
          </a:p>
          <a:p>
            <a:pPr>
              <a:lnSpc>
                <a:spcPct val="120000"/>
              </a:lnSpc>
            </a:pPr>
            <a:r>
              <a:rPr lang="zh-CN" altLang="en-US" b="1" dirty="0" smtClean="0">
                <a:solidFill>
                  <a:schemeClr val="tx1"/>
                </a:solidFill>
                <a:latin typeface="微软雅黑" pitchFamily="34" charset="-122"/>
                <a:ea typeface="微软雅黑" pitchFamily="34" charset="-122"/>
              </a:rPr>
              <a:t>正确接收，则余数：</a:t>
            </a:r>
            <a:r>
              <a:rPr lang="en-US" altLang="zh-CN" b="1" dirty="0" smtClean="0">
                <a:solidFill>
                  <a:schemeClr val="tx1"/>
                </a:solidFill>
                <a:latin typeface="微软雅黑" pitchFamily="34" charset="-122"/>
                <a:ea typeface="微软雅黑" pitchFamily="34" charset="-122"/>
              </a:rPr>
              <a:t>0</a:t>
            </a:r>
            <a:endParaRPr lang="zh-CN" altLang="en-US" b="1"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1764252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477774" y="604584"/>
            <a:ext cx="7772400" cy="1754326"/>
          </a:xfrm>
          <a:prstGeom prst="rect">
            <a:avLst/>
          </a:prstGeom>
        </p:spPr>
        <p:txBody>
          <a:bodyPr wrap="square">
            <a:spAutoFit/>
          </a:bodyPr>
          <a:lstStyle>
            <a:defPPr>
              <a:defRPr lang="zh-CN"/>
            </a:defPPr>
            <a:lvl1pPr marL="342900" indent="-342900">
              <a:lnSpc>
                <a:spcPct val="120000"/>
              </a:lnSpc>
              <a:buFont typeface="Wingdings" panose="05000000000000000000" pitchFamily="2" charset="2"/>
              <a:buChar char="Ø"/>
              <a:defRPr b="1">
                <a:latin typeface="微软雅黑" panose="020B0503020204020204" pitchFamily="34" charset="-122"/>
                <a:ea typeface="微软雅黑" panose="020B0503020204020204" pitchFamily="34" charset="-122"/>
              </a:defRPr>
            </a:lvl1pPr>
            <a:lvl2pPr marL="800100" lvl="1" indent="-342900">
              <a:lnSpc>
                <a:spcPct val="120000"/>
              </a:lnSpc>
              <a:buFont typeface="Wingdings" panose="05000000000000000000" pitchFamily="2" charset="2"/>
              <a:buChar char="ü"/>
              <a:defRPr b="1">
                <a:solidFill>
                  <a:srgbClr val="333399"/>
                </a:solidFill>
                <a:latin typeface="微软雅黑" panose="020B0503020204020204" pitchFamily="34" charset="-122"/>
                <a:ea typeface="微软雅黑" panose="020B0503020204020204" pitchFamily="34" charset="-122"/>
              </a:defRPr>
            </a:lvl2pPr>
          </a:lstStyle>
          <a:p>
            <a:pPr marL="0" indent="0">
              <a:lnSpc>
                <a:spcPct val="200000"/>
              </a:lnSpc>
              <a:buNone/>
            </a:pPr>
            <a:r>
              <a:rPr lang="zh-CN" altLang="en-US" dirty="0" smtClean="0">
                <a:solidFill>
                  <a:srgbClr val="C00000"/>
                </a:solidFill>
              </a:rPr>
              <a:t>习题</a:t>
            </a:r>
            <a:r>
              <a:rPr lang="zh-CN" altLang="en-US" dirty="0" smtClean="0"/>
              <a:t>：</a:t>
            </a:r>
            <a:endParaRPr lang="en-US" altLang="zh-CN" dirty="0" smtClean="0"/>
          </a:p>
          <a:p>
            <a:pPr marL="0" indent="0">
              <a:lnSpc>
                <a:spcPct val="200000"/>
              </a:lnSpc>
              <a:buNone/>
            </a:pPr>
            <a:r>
              <a:rPr lang="zh-CN" altLang="zh-CN" dirty="0" smtClean="0"/>
              <a:t>要</a:t>
            </a:r>
            <a:r>
              <a:rPr lang="zh-CN" altLang="zh-CN" dirty="0"/>
              <a:t>发送的数据为</a:t>
            </a:r>
            <a:r>
              <a:rPr lang="en-US" altLang="zh-CN" dirty="0"/>
              <a:t>101110</a:t>
            </a:r>
            <a:r>
              <a:rPr lang="zh-CN" altLang="zh-CN" dirty="0"/>
              <a:t>。采用</a:t>
            </a:r>
            <a:r>
              <a:rPr lang="en-US" altLang="zh-CN" dirty="0" err="1"/>
              <a:t>CRC</a:t>
            </a:r>
            <a:r>
              <a:rPr lang="zh-CN" altLang="zh-CN" dirty="0"/>
              <a:t>的生成多项式是</a:t>
            </a:r>
            <a:r>
              <a:rPr lang="en-US" altLang="zh-CN" dirty="0"/>
              <a:t>P</a:t>
            </a:r>
            <a:r>
              <a:rPr lang="zh-CN" altLang="zh-CN" dirty="0"/>
              <a:t>（</a:t>
            </a:r>
            <a:r>
              <a:rPr lang="en-US" altLang="zh-CN" dirty="0"/>
              <a:t>X</a:t>
            </a:r>
            <a:r>
              <a:rPr lang="zh-CN" altLang="zh-CN" dirty="0"/>
              <a:t>）</a:t>
            </a:r>
            <a:r>
              <a:rPr lang="en-US" altLang="zh-CN" dirty="0"/>
              <a:t>=</a:t>
            </a:r>
            <a:r>
              <a:rPr lang="en-US" altLang="zh-CN" dirty="0" err="1"/>
              <a:t>X</a:t>
            </a:r>
            <a:r>
              <a:rPr lang="en-US" altLang="zh-CN" baseline="30000" dirty="0" err="1"/>
              <a:t>3</a:t>
            </a:r>
            <a:r>
              <a:rPr lang="en-US" altLang="zh-CN" dirty="0" err="1"/>
              <a:t>+1</a:t>
            </a:r>
            <a:r>
              <a:rPr lang="zh-CN" altLang="zh-CN" dirty="0"/>
              <a:t>。求应添加在数据后面的余数。</a:t>
            </a:r>
            <a:endParaRPr lang="zh-CN" altLang="en-US" dirty="0"/>
          </a:p>
        </p:txBody>
      </p:sp>
    </p:spTree>
    <p:extLst>
      <p:ext uri="{BB962C8B-B14F-4D97-AF65-F5344CB8AC3E}">
        <p14:creationId xmlns:p14="http://schemas.microsoft.com/office/powerpoint/2010/main" val="261153810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477774" y="604584"/>
            <a:ext cx="7772400" cy="1754326"/>
          </a:xfrm>
          <a:prstGeom prst="rect">
            <a:avLst/>
          </a:prstGeom>
        </p:spPr>
        <p:txBody>
          <a:bodyPr wrap="square">
            <a:spAutoFit/>
          </a:bodyPr>
          <a:lstStyle>
            <a:defPPr>
              <a:defRPr lang="zh-CN"/>
            </a:defPPr>
            <a:lvl1pPr marL="342900" indent="-342900">
              <a:lnSpc>
                <a:spcPct val="120000"/>
              </a:lnSpc>
              <a:buFont typeface="Wingdings" panose="05000000000000000000" pitchFamily="2" charset="2"/>
              <a:buChar char="Ø"/>
              <a:defRPr b="1">
                <a:latin typeface="微软雅黑" panose="020B0503020204020204" pitchFamily="34" charset="-122"/>
                <a:ea typeface="微软雅黑" panose="020B0503020204020204" pitchFamily="34" charset="-122"/>
              </a:defRPr>
            </a:lvl1pPr>
            <a:lvl2pPr marL="800100" lvl="1" indent="-342900">
              <a:lnSpc>
                <a:spcPct val="120000"/>
              </a:lnSpc>
              <a:buFont typeface="Wingdings" panose="05000000000000000000" pitchFamily="2" charset="2"/>
              <a:buChar char="ü"/>
              <a:defRPr b="1">
                <a:solidFill>
                  <a:srgbClr val="333399"/>
                </a:solidFill>
                <a:latin typeface="微软雅黑" panose="020B0503020204020204" pitchFamily="34" charset="-122"/>
                <a:ea typeface="微软雅黑" panose="020B0503020204020204" pitchFamily="34" charset="-122"/>
              </a:defRPr>
            </a:lvl2pPr>
          </a:lstStyle>
          <a:p>
            <a:pPr marL="0" indent="0">
              <a:lnSpc>
                <a:spcPct val="200000"/>
              </a:lnSpc>
              <a:buNone/>
            </a:pPr>
            <a:r>
              <a:rPr lang="zh-CN" altLang="en-US" dirty="0" smtClean="0">
                <a:solidFill>
                  <a:srgbClr val="C00000"/>
                </a:solidFill>
              </a:rPr>
              <a:t>习题</a:t>
            </a:r>
            <a:r>
              <a:rPr lang="zh-CN" altLang="en-US" dirty="0" smtClean="0"/>
              <a:t>：</a:t>
            </a:r>
            <a:endParaRPr lang="en-US" altLang="zh-CN" dirty="0" smtClean="0"/>
          </a:p>
          <a:p>
            <a:pPr marL="0" indent="0">
              <a:lnSpc>
                <a:spcPct val="200000"/>
              </a:lnSpc>
              <a:buNone/>
            </a:pPr>
            <a:r>
              <a:rPr lang="zh-CN" altLang="zh-CN" dirty="0" smtClean="0"/>
              <a:t>要</a:t>
            </a:r>
            <a:r>
              <a:rPr lang="zh-CN" altLang="zh-CN" dirty="0"/>
              <a:t>发送的数据为</a:t>
            </a:r>
            <a:r>
              <a:rPr lang="en-US" altLang="zh-CN" dirty="0"/>
              <a:t>101110</a:t>
            </a:r>
            <a:r>
              <a:rPr lang="zh-CN" altLang="zh-CN" dirty="0"/>
              <a:t>。采用</a:t>
            </a:r>
            <a:r>
              <a:rPr lang="en-US" altLang="zh-CN" dirty="0" err="1"/>
              <a:t>CRC</a:t>
            </a:r>
            <a:r>
              <a:rPr lang="zh-CN" altLang="zh-CN" dirty="0"/>
              <a:t>的生成多项式是</a:t>
            </a:r>
            <a:r>
              <a:rPr lang="en-US" altLang="zh-CN" dirty="0"/>
              <a:t>P</a:t>
            </a:r>
            <a:r>
              <a:rPr lang="zh-CN" altLang="zh-CN" dirty="0"/>
              <a:t>（</a:t>
            </a:r>
            <a:r>
              <a:rPr lang="en-US" altLang="zh-CN" dirty="0"/>
              <a:t>X</a:t>
            </a:r>
            <a:r>
              <a:rPr lang="zh-CN" altLang="zh-CN" dirty="0"/>
              <a:t>）</a:t>
            </a:r>
            <a:r>
              <a:rPr lang="en-US" altLang="zh-CN" dirty="0"/>
              <a:t>=</a:t>
            </a:r>
            <a:r>
              <a:rPr lang="en-US" altLang="zh-CN" dirty="0" err="1"/>
              <a:t>X</a:t>
            </a:r>
            <a:r>
              <a:rPr lang="en-US" altLang="zh-CN" baseline="30000" dirty="0" err="1"/>
              <a:t>3</a:t>
            </a:r>
            <a:r>
              <a:rPr lang="en-US" altLang="zh-CN" dirty="0" err="1"/>
              <a:t>+1</a:t>
            </a:r>
            <a:r>
              <a:rPr lang="zh-CN" altLang="zh-CN" dirty="0"/>
              <a:t>。求应添加在数据后面的余数。</a:t>
            </a:r>
            <a:endParaRPr lang="zh-CN" altLang="en-US" dirty="0"/>
          </a:p>
        </p:txBody>
      </p:sp>
      <p:pic>
        <p:nvPicPr>
          <p:cNvPr id="4" name="图片 3"/>
          <p:cNvPicPr>
            <a:picLocks noChangeAspect="1"/>
          </p:cNvPicPr>
          <p:nvPr/>
        </p:nvPicPr>
        <p:blipFill>
          <a:blip r:embed="rId2"/>
          <a:stretch>
            <a:fillRect/>
          </a:stretch>
        </p:blipFill>
        <p:spPr>
          <a:xfrm>
            <a:off x="3895344" y="1806722"/>
            <a:ext cx="3403853" cy="2920726"/>
          </a:xfrm>
          <a:prstGeom prst="rect">
            <a:avLst/>
          </a:prstGeom>
        </p:spPr>
      </p:pic>
    </p:spTree>
    <p:extLst>
      <p:ext uri="{BB962C8B-B14F-4D97-AF65-F5344CB8AC3E}">
        <p14:creationId xmlns:p14="http://schemas.microsoft.com/office/powerpoint/2010/main" val="122538823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16547"/>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316859" y="593457"/>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ea typeface="微软雅黑" pitchFamily="34" charset="-122"/>
              </a:rPr>
              <a:t>计算机网络体系结构</a:t>
            </a:r>
            <a:endParaRPr lang="zh-CN" altLang="en-US" sz="2000" b="1" dirty="0">
              <a:solidFill>
                <a:schemeClr val="bg1"/>
              </a:solidFill>
              <a:ea typeface="微软雅黑" pitchFamily="34" charset="-122"/>
            </a:endParaRPr>
          </a:p>
        </p:txBody>
      </p:sp>
      <p:sp>
        <p:nvSpPr>
          <p:cNvPr id="48" name="圆角矩形 47"/>
          <p:cNvSpPr/>
          <p:nvPr/>
        </p:nvSpPr>
        <p:spPr>
          <a:xfrm>
            <a:off x="505072" y="1041128"/>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49" name="组合 48"/>
          <p:cNvGrpSpPr/>
          <p:nvPr/>
        </p:nvGrpSpPr>
        <p:grpSpPr>
          <a:xfrm>
            <a:off x="1557339" y="1494207"/>
            <a:ext cx="1341438" cy="2356685"/>
            <a:chOff x="1557339" y="1623511"/>
            <a:chExt cx="1341438" cy="2356685"/>
          </a:xfrm>
        </p:grpSpPr>
        <p:sp>
          <p:nvSpPr>
            <p:cNvPr id="50" name="AutoShape 58"/>
            <p:cNvSpPr>
              <a:spLocks noChangeArrowheads="1"/>
            </p:cNvSpPr>
            <p:nvPr/>
          </p:nvSpPr>
          <p:spPr bwMode="auto">
            <a:xfrm>
              <a:off x="1560514" y="1623511"/>
              <a:ext cx="1338263" cy="2301875"/>
            </a:xfrm>
            <a:prstGeom prst="cube">
              <a:avLst>
                <a:gd name="adj" fmla="val 9144"/>
              </a:avLst>
            </a:prstGeom>
            <a:solidFill>
              <a:srgbClr val="85D1F7"/>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51" name="Freeform 50"/>
            <p:cNvSpPr/>
            <p:nvPr/>
          </p:nvSpPr>
          <p:spPr bwMode="auto">
            <a:xfrm>
              <a:off x="1560514" y="18727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 name="Freeform 59"/>
            <p:cNvSpPr/>
            <p:nvPr/>
          </p:nvSpPr>
          <p:spPr bwMode="auto">
            <a:xfrm>
              <a:off x="1560514" y="2185486"/>
              <a:ext cx="1328738"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 name="Freeform 60"/>
            <p:cNvSpPr/>
            <p:nvPr/>
          </p:nvSpPr>
          <p:spPr bwMode="auto">
            <a:xfrm>
              <a:off x="1560514" y="2498223"/>
              <a:ext cx="1328738"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 name="Freeform 61"/>
            <p:cNvSpPr/>
            <p:nvPr/>
          </p:nvSpPr>
          <p:spPr bwMode="auto">
            <a:xfrm>
              <a:off x="1560514" y="2810961"/>
              <a:ext cx="1328738" cy="171450"/>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 name="Freeform 62"/>
            <p:cNvSpPr/>
            <p:nvPr/>
          </p:nvSpPr>
          <p:spPr bwMode="auto">
            <a:xfrm>
              <a:off x="1558927" y="3122111"/>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 name="Freeform 63"/>
            <p:cNvSpPr/>
            <p:nvPr/>
          </p:nvSpPr>
          <p:spPr bwMode="auto">
            <a:xfrm>
              <a:off x="1557339" y="34348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 name="Text Box 22"/>
            <p:cNvSpPr txBox="1">
              <a:spLocks noChangeArrowheads="1"/>
            </p:cNvSpPr>
            <p:nvPr/>
          </p:nvSpPr>
          <p:spPr bwMode="auto">
            <a:xfrm>
              <a:off x="2027239" y="1779086"/>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应用层</a:t>
              </a:r>
            </a:p>
          </p:txBody>
        </p:sp>
        <p:sp>
          <p:nvSpPr>
            <p:cNvPr id="58" name="Text Box 23"/>
            <p:cNvSpPr txBox="1">
              <a:spLocks noChangeArrowheads="1"/>
            </p:cNvSpPr>
            <p:nvPr/>
          </p:nvSpPr>
          <p:spPr bwMode="auto">
            <a:xfrm>
              <a:off x="2006602" y="2707916"/>
              <a:ext cx="6080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运输层</a:t>
              </a:r>
            </a:p>
          </p:txBody>
        </p:sp>
        <p:sp>
          <p:nvSpPr>
            <p:cNvPr id="59" name="Text Box 24"/>
            <p:cNvSpPr txBox="1">
              <a:spLocks noChangeArrowheads="1"/>
            </p:cNvSpPr>
            <p:nvPr/>
          </p:nvSpPr>
          <p:spPr bwMode="auto">
            <a:xfrm>
              <a:off x="2014539" y="3006223"/>
              <a:ext cx="6080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网络层</a:t>
              </a:r>
            </a:p>
          </p:txBody>
        </p:sp>
        <p:sp>
          <p:nvSpPr>
            <p:cNvPr id="60" name="Text Box 54"/>
            <p:cNvSpPr txBox="1">
              <a:spLocks noChangeArrowheads="1"/>
            </p:cNvSpPr>
            <p:nvPr/>
          </p:nvSpPr>
          <p:spPr bwMode="auto">
            <a:xfrm>
              <a:off x="2014539" y="2079123"/>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表示层</a:t>
              </a:r>
            </a:p>
          </p:txBody>
        </p:sp>
        <p:sp>
          <p:nvSpPr>
            <p:cNvPr id="61" name="Text Box 55"/>
            <p:cNvSpPr txBox="1">
              <a:spLocks noChangeArrowheads="1"/>
            </p:cNvSpPr>
            <p:nvPr/>
          </p:nvSpPr>
          <p:spPr bwMode="auto">
            <a:xfrm>
              <a:off x="2014539" y="2391861"/>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会话层</a:t>
              </a:r>
            </a:p>
          </p:txBody>
        </p:sp>
        <p:sp>
          <p:nvSpPr>
            <p:cNvPr id="62" name="Text Box 56"/>
            <p:cNvSpPr txBox="1">
              <a:spLocks noChangeArrowheads="1"/>
            </p:cNvSpPr>
            <p:nvPr/>
          </p:nvSpPr>
          <p:spPr bwMode="auto">
            <a:xfrm>
              <a:off x="1911352" y="3314198"/>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rgbClr val="C00000"/>
                  </a:solidFill>
                  <a:latin typeface="微软雅黑" panose="020B0503020204020204" pitchFamily="34" charset="-122"/>
                  <a:ea typeface="微软雅黑" panose="020B0503020204020204" pitchFamily="34" charset="-122"/>
                </a:rPr>
                <a:t>数据链路层</a:t>
              </a:r>
            </a:p>
          </p:txBody>
        </p:sp>
        <p:sp>
          <p:nvSpPr>
            <p:cNvPr id="63" name="Text Box 57"/>
            <p:cNvSpPr txBox="1">
              <a:spLocks noChangeArrowheads="1"/>
            </p:cNvSpPr>
            <p:nvPr/>
          </p:nvSpPr>
          <p:spPr bwMode="auto">
            <a:xfrm>
              <a:off x="2014539" y="3638048"/>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物理层</a:t>
              </a:r>
            </a:p>
          </p:txBody>
        </p:sp>
        <p:sp>
          <p:nvSpPr>
            <p:cNvPr id="64" name="Text Box 43"/>
            <p:cNvSpPr txBox="1">
              <a:spLocks noChangeArrowheads="1"/>
            </p:cNvSpPr>
            <p:nvPr/>
          </p:nvSpPr>
          <p:spPr bwMode="auto">
            <a:xfrm>
              <a:off x="1622427" y="1683083"/>
              <a:ext cx="271462"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85000"/>
                </a:lnSpc>
              </a:pPr>
              <a:r>
                <a:rPr kumimoji="1" lang="en-US" altLang="zh-CN" sz="1100" b="1" dirty="0">
                  <a:latin typeface="微软雅黑" panose="020B0503020204020204" pitchFamily="34" charset="-122"/>
                  <a:ea typeface="微软雅黑" panose="020B0503020204020204" pitchFamily="34" charset="-122"/>
                </a:rPr>
                <a:t>7</a:t>
              </a:r>
            </a:p>
            <a:p>
              <a:pPr>
                <a:lnSpc>
                  <a:spcPct val="185000"/>
                </a:lnSpc>
              </a:pPr>
              <a:r>
                <a:rPr kumimoji="1" lang="en-US" altLang="zh-CN" sz="1100" b="1" dirty="0">
                  <a:latin typeface="微软雅黑" panose="020B0503020204020204" pitchFamily="34" charset="-122"/>
                  <a:ea typeface="微软雅黑" panose="020B0503020204020204" pitchFamily="34" charset="-122"/>
                </a:rPr>
                <a:t>6</a:t>
              </a:r>
            </a:p>
            <a:p>
              <a:pPr>
                <a:lnSpc>
                  <a:spcPct val="185000"/>
                </a:lnSpc>
              </a:pPr>
              <a:r>
                <a:rPr kumimoji="1" lang="en-US" altLang="zh-CN" sz="1100" b="1" dirty="0">
                  <a:latin typeface="微软雅黑" panose="020B0503020204020204" pitchFamily="34" charset="-122"/>
                  <a:ea typeface="微软雅黑" panose="020B0503020204020204" pitchFamily="34" charset="-122"/>
                </a:rPr>
                <a:t>5</a:t>
              </a:r>
            </a:p>
            <a:p>
              <a:pPr>
                <a:lnSpc>
                  <a:spcPct val="185000"/>
                </a:lnSpc>
              </a:pPr>
              <a:r>
                <a:rPr kumimoji="1" lang="en-US" altLang="zh-CN" sz="1100" b="1" dirty="0">
                  <a:latin typeface="微软雅黑" panose="020B0503020204020204" pitchFamily="34" charset="-122"/>
                  <a:ea typeface="微软雅黑" panose="020B0503020204020204" pitchFamily="34" charset="-122"/>
                </a:rPr>
                <a:t>4</a:t>
              </a:r>
            </a:p>
            <a:p>
              <a:pPr>
                <a:lnSpc>
                  <a:spcPct val="185000"/>
                </a:lnSpc>
              </a:pPr>
              <a:r>
                <a:rPr kumimoji="1" lang="en-US" altLang="zh-CN" sz="1100" b="1" dirty="0">
                  <a:latin typeface="微软雅黑" panose="020B0503020204020204" pitchFamily="34" charset="-122"/>
                  <a:ea typeface="微软雅黑" panose="020B0503020204020204" pitchFamily="34" charset="-122"/>
                </a:rPr>
                <a:t>3</a:t>
              </a:r>
            </a:p>
            <a:p>
              <a:pPr>
                <a:lnSpc>
                  <a:spcPct val="185000"/>
                </a:lnSpc>
              </a:pPr>
              <a:r>
                <a:rPr kumimoji="1" lang="en-US" altLang="zh-CN" sz="1100" b="1" dirty="0">
                  <a:latin typeface="微软雅黑" panose="020B0503020204020204" pitchFamily="34" charset="-122"/>
                  <a:ea typeface="微软雅黑" panose="020B0503020204020204" pitchFamily="34" charset="-122"/>
                </a:rPr>
                <a:t>2</a:t>
              </a:r>
            </a:p>
            <a:p>
              <a:pPr>
                <a:lnSpc>
                  <a:spcPct val="185000"/>
                </a:lnSpc>
              </a:pPr>
              <a:r>
                <a:rPr kumimoji="1" lang="en-US" altLang="zh-CN" sz="1100" b="1" dirty="0">
                  <a:latin typeface="微软雅黑" panose="020B0503020204020204" pitchFamily="34" charset="-122"/>
                  <a:ea typeface="微软雅黑" panose="020B0503020204020204" pitchFamily="34" charset="-122"/>
                </a:rPr>
                <a:t>1</a:t>
              </a:r>
            </a:p>
          </p:txBody>
        </p:sp>
      </p:grpSp>
      <p:sp>
        <p:nvSpPr>
          <p:cNvPr id="65" name="Text Box 13"/>
          <p:cNvSpPr txBox="1">
            <a:spLocks noChangeArrowheads="1"/>
          </p:cNvSpPr>
          <p:nvPr/>
        </p:nvSpPr>
        <p:spPr bwMode="auto">
          <a:xfrm>
            <a:off x="1156623" y="1157657"/>
            <a:ext cx="2169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dirty="0">
                <a:solidFill>
                  <a:srgbClr val="000099"/>
                </a:solidFill>
                <a:latin typeface="微软雅黑" panose="020B0503020204020204" pitchFamily="34" charset="-122"/>
                <a:ea typeface="微软雅黑" panose="020B0503020204020204" pitchFamily="34" charset="-122"/>
              </a:rPr>
              <a:t>OSI </a:t>
            </a:r>
            <a:r>
              <a:rPr kumimoji="1" lang="zh-CN" altLang="en-US" sz="1400" b="1" dirty="0" smtClean="0">
                <a:solidFill>
                  <a:srgbClr val="000099"/>
                </a:solidFill>
                <a:latin typeface="微软雅黑" panose="020B0503020204020204" pitchFamily="34" charset="-122"/>
                <a:ea typeface="微软雅黑" panose="020B0503020204020204" pitchFamily="34" charset="-122"/>
              </a:rPr>
              <a:t>的</a:t>
            </a:r>
            <a:r>
              <a:rPr kumimoji="1" lang="zh-CN" altLang="en-US" sz="1400" b="1" dirty="0">
                <a:solidFill>
                  <a:srgbClr val="000099"/>
                </a:solidFill>
                <a:latin typeface="微软雅黑" panose="020B0503020204020204" pitchFamily="34" charset="-122"/>
                <a:ea typeface="微软雅黑" panose="020B0503020204020204" pitchFamily="34" charset="-122"/>
              </a:rPr>
              <a:t>七</a:t>
            </a:r>
            <a:r>
              <a:rPr kumimoji="1" lang="zh-CN" altLang="en-US" sz="1400" b="1" dirty="0" smtClean="0">
                <a:solidFill>
                  <a:srgbClr val="000099"/>
                </a:solidFill>
                <a:latin typeface="微软雅黑" panose="020B0503020204020204" pitchFamily="34" charset="-122"/>
                <a:ea typeface="微软雅黑" panose="020B0503020204020204" pitchFamily="34" charset="-122"/>
              </a:rPr>
              <a:t>层</a:t>
            </a:r>
            <a:r>
              <a:rPr kumimoji="1" lang="zh-CN" altLang="en-US" sz="1400" b="1" dirty="0">
                <a:solidFill>
                  <a:srgbClr val="000099"/>
                </a:solidFill>
                <a:latin typeface="微软雅黑" panose="020B0503020204020204" pitchFamily="34" charset="-122"/>
                <a:ea typeface="微软雅黑" panose="020B0503020204020204" pitchFamily="34" charset="-122"/>
              </a:rPr>
              <a:t>协议</a:t>
            </a:r>
            <a:r>
              <a:rPr kumimoji="1" lang="zh-CN" altLang="en-US" sz="1400" b="1" dirty="0" smtClean="0">
                <a:solidFill>
                  <a:srgbClr val="000099"/>
                </a:solidFill>
                <a:latin typeface="微软雅黑" panose="020B0503020204020204" pitchFamily="34" charset="-122"/>
                <a:ea typeface="微软雅黑" panose="020B0503020204020204" pitchFamily="34" charset="-122"/>
              </a:rPr>
              <a:t>体系结构</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sp>
        <p:nvSpPr>
          <p:cNvPr id="66" name="Text Box 12"/>
          <p:cNvSpPr txBox="1">
            <a:spLocks noChangeArrowheads="1"/>
          </p:cNvSpPr>
          <p:nvPr/>
        </p:nvSpPr>
        <p:spPr bwMode="auto">
          <a:xfrm>
            <a:off x="3432593" y="1146544"/>
            <a:ext cx="24619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dirty="0">
                <a:latin typeface="微软雅黑" panose="020B0503020204020204" pitchFamily="34" charset="-122"/>
                <a:ea typeface="微软雅黑" panose="020B0503020204020204" pitchFamily="34" charset="-122"/>
              </a:rPr>
              <a:t>TCP/IP </a:t>
            </a:r>
            <a:r>
              <a:rPr kumimoji="1" lang="zh-CN" altLang="en-US" sz="1400" b="1" dirty="0" smtClean="0">
                <a:latin typeface="微软雅黑" panose="020B0503020204020204" pitchFamily="34" charset="-122"/>
                <a:ea typeface="微软雅黑" panose="020B0503020204020204" pitchFamily="34" charset="-122"/>
              </a:rPr>
              <a:t>的四层协议体系结构</a:t>
            </a:r>
            <a:endParaRPr kumimoji="1" lang="zh-CN" altLang="en-US" sz="1400" b="1" dirty="0">
              <a:latin typeface="微软雅黑" panose="020B0503020204020204" pitchFamily="34" charset="-122"/>
              <a:ea typeface="微软雅黑" panose="020B0503020204020204" pitchFamily="34" charset="-122"/>
            </a:endParaRPr>
          </a:p>
        </p:txBody>
      </p:sp>
      <p:sp>
        <p:nvSpPr>
          <p:cNvPr id="67" name="Text Box 95"/>
          <p:cNvSpPr txBox="1">
            <a:spLocks noChangeArrowheads="1"/>
          </p:cNvSpPr>
          <p:nvPr/>
        </p:nvSpPr>
        <p:spPr bwMode="auto">
          <a:xfrm>
            <a:off x="1993066" y="3796082"/>
            <a:ext cx="392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dirty="0">
                <a:latin typeface="微软雅黑" panose="020B0503020204020204" pitchFamily="34" charset="-122"/>
                <a:ea typeface="微软雅黑" panose="020B0503020204020204" pitchFamily="34" charset="-122"/>
              </a:rPr>
              <a:t>(a)</a:t>
            </a:r>
          </a:p>
        </p:txBody>
      </p:sp>
      <p:sp>
        <p:nvSpPr>
          <p:cNvPr id="68" name="Text Box 96"/>
          <p:cNvSpPr txBox="1">
            <a:spLocks noChangeArrowheads="1"/>
          </p:cNvSpPr>
          <p:nvPr/>
        </p:nvSpPr>
        <p:spPr bwMode="auto">
          <a:xfrm>
            <a:off x="4328191" y="3796082"/>
            <a:ext cx="404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dirty="0">
                <a:latin typeface="微软雅黑" panose="020B0503020204020204" pitchFamily="34" charset="-122"/>
                <a:ea typeface="微软雅黑" panose="020B0503020204020204" pitchFamily="34" charset="-122"/>
              </a:rPr>
              <a:t>(b)</a:t>
            </a:r>
          </a:p>
        </p:txBody>
      </p:sp>
      <p:sp>
        <p:nvSpPr>
          <p:cNvPr id="69" name="Text Box 97"/>
          <p:cNvSpPr txBox="1">
            <a:spLocks noChangeArrowheads="1"/>
          </p:cNvSpPr>
          <p:nvPr/>
        </p:nvSpPr>
        <p:spPr bwMode="auto">
          <a:xfrm>
            <a:off x="6655970" y="3804103"/>
            <a:ext cx="384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a:latin typeface="微软雅黑" panose="020B0503020204020204" pitchFamily="34" charset="-122"/>
                <a:ea typeface="微软雅黑" panose="020B0503020204020204" pitchFamily="34" charset="-122"/>
              </a:rPr>
              <a:t>(c)</a:t>
            </a:r>
          </a:p>
        </p:txBody>
      </p:sp>
      <p:sp>
        <p:nvSpPr>
          <p:cNvPr id="70" name="Text Box 113"/>
          <p:cNvSpPr txBox="1">
            <a:spLocks noChangeArrowheads="1"/>
          </p:cNvSpPr>
          <p:nvPr/>
        </p:nvSpPr>
        <p:spPr bwMode="auto">
          <a:xfrm>
            <a:off x="5946357" y="1141782"/>
            <a:ext cx="1800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auto" hangingPunct="1">
              <a:spcBef>
                <a:spcPts val="0"/>
              </a:spcBef>
              <a:spcAft>
                <a:spcPts val="0"/>
              </a:spcAft>
              <a:defRPr/>
            </a:pPr>
            <a:r>
              <a:rPr lang="zh-CN" altLang="en-US" sz="1400" b="1" dirty="0">
                <a:solidFill>
                  <a:srgbClr val="C00000"/>
                </a:solidFill>
                <a:latin typeface="微软雅黑" panose="020B0503020204020204" pitchFamily="34" charset="-122"/>
                <a:ea typeface="微软雅黑" panose="020B0503020204020204" pitchFamily="34" charset="-122"/>
              </a:rPr>
              <a:t>五层协议的体系结构</a:t>
            </a:r>
          </a:p>
        </p:txBody>
      </p:sp>
      <p:grpSp>
        <p:nvGrpSpPr>
          <p:cNvPr id="71" name="组合 70"/>
          <p:cNvGrpSpPr/>
          <p:nvPr/>
        </p:nvGrpSpPr>
        <p:grpSpPr>
          <a:xfrm>
            <a:off x="3578724" y="1462457"/>
            <a:ext cx="1974894" cy="2338387"/>
            <a:chOff x="3578724" y="1591761"/>
            <a:chExt cx="1974894" cy="2338387"/>
          </a:xfrm>
        </p:grpSpPr>
        <p:sp>
          <p:nvSpPr>
            <p:cNvPr id="72" name="AutoShape 66"/>
            <p:cNvSpPr>
              <a:spLocks noChangeArrowheads="1"/>
            </p:cNvSpPr>
            <p:nvPr/>
          </p:nvSpPr>
          <p:spPr bwMode="auto">
            <a:xfrm>
              <a:off x="3647070" y="1591761"/>
              <a:ext cx="1889125" cy="2338387"/>
            </a:xfrm>
            <a:prstGeom prst="cube">
              <a:avLst>
                <a:gd name="adj" fmla="val 9144"/>
              </a:avLst>
            </a:prstGeom>
            <a:solidFill>
              <a:srgbClr val="7CE07C"/>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73" name="Freeform 69"/>
            <p:cNvSpPr/>
            <p:nvPr/>
          </p:nvSpPr>
          <p:spPr bwMode="auto">
            <a:xfrm>
              <a:off x="3642309" y="2488698"/>
              <a:ext cx="1911309" cy="200366"/>
            </a:xfrm>
            <a:custGeom>
              <a:avLst/>
              <a:gdLst>
                <a:gd name="T0" fmla="*/ 2147483647 w 1684"/>
                <a:gd name="T1" fmla="*/ 0 h 176"/>
                <a:gd name="T2" fmla="*/ 2147483647 w 1684"/>
                <a:gd name="T3" fmla="*/ 2147483647 h 176"/>
                <a:gd name="T4" fmla="*/ 0 w 1684"/>
                <a:gd name="T5" fmla="*/ 2147483647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4" name="Freeform 70"/>
            <p:cNvSpPr/>
            <p:nvPr/>
          </p:nvSpPr>
          <p:spPr bwMode="auto">
            <a:xfrm>
              <a:off x="3642309" y="2790240"/>
              <a:ext cx="1907824" cy="212561"/>
            </a:xfrm>
            <a:custGeom>
              <a:avLst/>
              <a:gdLst>
                <a:gd name="T0" fmla="*/ 2147483647 w 1679"/>
                <a:gd name="T1" fmla="*/ 0 h 186"/>
                <a:gd name="T2" fmla="*/ 2147483647 w 1679"/>
                <a:gd name="T3" fmla="*/ 2147483647 h 186"/>
                <a:gd name="T4" fmla="*/ 0 w 1679"/>
                <a:gd name="T5" fmla="*/ 2147483647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 name="Freeform 71"/>
            <p:cNvSpPr/>
            <p:nvPr/>
          </p:nvSpPr>
          <p:spPr bwMode="auto">
            <a:xfrm>
              <a:off x="3642309" y="3122027"/>
              <a:ext cx="1893886" cy="184684"/>
            </a:xfrm>
            <a:custGeom>
              <a:avLst/>
              <a:gdLst>
                <a:gd name="T0" fmla="*/ 2147483647 w 1668"/>
                <a:gd name="T1" fmla="*/ 0 h 162"/>
                <a:gd name="T2" fmla="*/ 2147483647 w 1668"/>
                <a:gd name="T3" fmla="*/ 2147483647 h 162"/>
                <a:gd name="T4" fmla="*/ 0 w 1668"/>
                <a:gd name="T5" fmla="*/ 2147483647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6" name="Text Box 73"/>
            <p:cNvSpPr txBox="1">
              <a:spLocks noChangeArrowheads="1"/>
            </p:cNvSpPr>
            <p:nvPr/>
          </p:nvSpPr>
          <p:spPr bwMode="auto">
            <a:xfrm>
              <a:off x="3647071" y="1844173"/>
              <a:ext cx="168717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smtClean="0">
                  <a:latin typeface="微软雅黑" panose="020B0503020204020204" pitchFamily="34" charset="-122"/>
                  <a:ea typeface="微软雅黑" panose="020B0503020204020204" pitchFamily="34" charset="-122"/>
                </a:rPr>
                <a:t>4    </a:t>
              </a:r>
              <a:r>
                <a:rPr kumimoji="1" lang="zh-CN" altLang="en-US" sz="1100" b="1" dirty="0" smtClean="0">
                  <a:latin typeface="微软雅黑" panose="020B0503020204020204" pitchFamily="34" charset="-122"/>
                  <a:ea typeface="微软雅黑" panose="020B0503020204020204" pitchFamily="34" charset="-122"/>
                </a:rPr>
                <a:t>应用层</a:t>
              </a:r>
              <a:endParaRPr kumimoji="1" lang="zh-CN" altLang="en-US" sz="1100" b="1" dirty="0">
                <a:latin typeface="微软雅黑" panose="020B0503020204020204" pitchFamily="34" charset="-122"/>
                <a:ea typeface="微软雅黑" panose="020B0503020204020204" pitchFamily="34" charset="-122"/>
              </a:endParaRPr>
            </a:p>
          </p:txBody>
        </p:sp>
        <p:sp>
          <p:nvSpPr>
            <p:cNvPr id="77" name="Text Box 15"/>
            <p:cNvSpPr txBox="1">
              <a:spLocks noChangeArrowheads="1"/>
            </p:cNvSpPr>
            <p:nvPr/>
          </p:nvSpPr>
          <p:spPr bwMode="auto">
            <a:xfrm>
              <a:off x="3642308" y="3374523"/>
              <a:ext cx="16351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smtClean="0">
                  <a:latin typeface="微软雅黑" panose="020B0503020204020204" pitchFamily="34" charset="-122"/>
                  <a:ea typeface="微软雅黑" panose="020B0503020204020204" pitchFamily="34" charset="-122"/>
                </a:rPr>
                <a:t>1    </a:t>
              </a:r>
              <a:r>
                <a:rPr kumimoji="1" lang="zh-CN" altLang="en-US" sz="1100" b="1" dirty="0" smtClean="0">
                  <a:latin typeface="微软雅黑" panose="020B0503020204020204" pitchFamily="34" charset="-122"/>
                  <a:ea typeface="微软雅黑" panose="020B0503020204020204" pitchFamily="34" charset="-122"/>
                </a:rPr>
                <a:t>网络</a:t>
              </a:r>
              <a:r>
                <a:rPr kumimoji="1" lang="zh-CN" altLang="en-US" sz="1100" b="1" dirty="0">
                  <a:latin typeface="微软雅黑" panose="020B0503020204020204" pitchFamily="34" charset="-122"/>
                  <a:ea typeface="微软雅黑" panose="020B0503020204020204" pitchFamily="34" charset="-122"/>
                </a:rPr>
                <a:t>接口层</a:t>
              </a:r>
            </a:p>
          </p:txBody>
        </p:sp>
        <p:sp>
          <p:nvSpPr>
            <p:cNvPr id="78" name="Text Box 9"/>
            <p:cNvSpPr txBox="1">
              <a:spLocks noChangeArrowheads="1"/>
            </p:cNvSpPr>
            <p:nvPr/>
          </p:nvSpPr>
          <p:spPr bwMode="auto">
            <a:xfrm>
              <a:off x="3642309" y="3009398"/>
              <a:ext cx="16919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smtClean="0">
                  <a:latin typeface="微软雅黑" panose="020B0503020204020204" pitchFamily="34" charset="-122"/>
                  <a:ea typeface="微软雅黑" panose="020B0503020204020204" pitchFamily="34" charset="-122"/>
                </a:rPr>
                <a:t>2    </a:t>
              </a:r>
              <a:r>
                <a:rPr kumimoji="1" lang="zh-CN" altLang="en-US" sz="1100" b="1" dirty="0" smtClean="0">
                  <a:latin typeface="微软雅黑" panose="020B0503020204020204" pitchFamily="34" charset="-122"/>
                  <a:ea typeface="微软雅黑" panose="020B0503020204020204" pitchFamily="34" charset="-122"/>
                </a:rPr>
                <a:t>网</a:t>
              </a:r>
              <a:r>
                <a:rPr kumimoji="1" lang="zh-CN" altLang="en-US" sz="1100" b="1" dirty="0">
                  <a:latin typeface="微软雅黑" panose="020B0503020204020204" pitchFamily="34" charset="-122"/>
                  <a:ea typeface="微软雅黑" panose="020B0503020204020204" pitchFamily="34" charset="-122"/>
                </a:rPr>
                <a:t>际层 </a:t>
              </a:r>
              <a:r>
                <a:rPr kumimoji="1" lang="en-US" altLang="zh-CN" sz="1100" b="1" dirty="0">
                  <a:latin typeface="微软雅黑" panose="020B0503020204020204" pitchFamily="34" charset="-122"/>
                  <a:ea typeface="微软雅黑" panose="020B0503020204020204" pitchFamily="34" charset="-122"/>
                </a:rPr>
                <a:t>IP</a:t>
              </a:r>
            </a:p>
          </p:txBody>
        </p:sp>
        <p:sp>
          <p:nvSpPr>
            <p:cNvPr id="79" name="Text Box 16"/>
            <p:cNvSpPr txBox="1">
              <a:spLocks noChangeArrowheads="1"/>
            </p:cNvSpPr>
            <p:nvPr/>
          </p:nvSpPr>
          <p:spPr bwMode="auto">
            <a:xfrm>
              <a:off x="3660606" y="2104523"/>
              <a:ext cx="16970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00" b="1" dirty="0">
                  <a:latin typeface="微软雅黑" panose="020B0503020204020204" pitchFamily="34" charset="-122"/>
                  <a:ea typeface="微软雅黑" panose="020B0503020204020204" pitchFamily="34" charset="-122"/>
                </a:rPr>
                <a:t>(</a:t>
              </a:r>
              <a:r>
                <a:rPr kumimoji="1" lang="zh-CN" altLang="en-US" sz="1100" b="1" dirty="0">
                  <a:latin typeface="微软雅黑" panose="020B0503020204020204" pitchFamily="34" charset="-122"/>
                  <a:ea typeface="微软雅黑" panose="020B0503020204020204" pitchFamily="34" charset="-122"/>
                </a:rPr>
                <a:t>各种应用层协议，如</a:t>
              </a:r>
            </a:p>
            <a:p>
              <a:pPr algn="ctr"/>
              <a:r>
                <a:rPr kumimoji="1" lang="en-US" altLang="zh-CN" sz="1100" b="1" dirty="0">
                  <a:latin typeface="微软雅黑" panose="020B0503020204020204" pitchFamily="34" charset="-122"/>
                  <a:ea typeface="微软雅黑" panose="020B0503020204020204" pitchFamily="34" charset="-122"/>
                </a:rPr>
                <a:t>DNS, HTTP, SMTP </a:t>
              </a:r>
              <a:r>
                <a:rPr kumimoji="1" lang="zh-CN" altLang="zh-CN" sz="1100" b="1" dirty="0">
                  <a:latin typeface="微软雅黑" panose="020B0503020204020204" pitchFamily="34" charset="-122"/>
                  <a:ea typeface="微软雅黑" panose="020B0503020204020204" pitchFamily="34" charset="-122"/>
                </a:rPr>
                <a:t>等</a:t>
              </a:r>
              <a:r>
                <a:rPr kumimoji="1" lang="en-US" altLang="zh-CN" sz="1100" b="1" dirty="0">
                  <a:latin typeface="微软雅黑" panose="020B0503020204020204" pitchFamily="34" charset="-122"/>
                  <a:ea typeface="微软雅黑" panose="020B0503020204020204" pitchFamily="34" charset="-122"/>
                </a:rPr>
                <a:t>)</a:t>
              </a:r>
            </a:p>
          </p:txBody>
        </p:sp>
        <p:sp>
          <p:nvSpPr>
            <p:cNvPr id="80" name="Text Box 41"/>
            <p:cNvSpPr txBox="1">
              <a:spLocks noChangeArrowheads="1"/>
            </p:cNvSpPr>
            <p:nvPr/>
          </p:nvSpPr>
          <p:spPr bwMode="auto">
            <a:xfrm>
              <a:off x="3631348" y="2709361"/>
              <a:ext cx="17844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00" b="1" dirty="0" smtClean="0">
                  <a:latin typeface="微软雅黑" panose="020B0503020204020204" pitchFamily="34" charset="-122"/>
                  <a:ea typeface="微软雅黑" panose="020B0503020204020204" pitchFamily="34" charset="-122"/>
                </a:rPr>
                <a:t>3   </a:t>
              </a:r>
              <a:r>
                <a:rPr kumimoji="1" lang="zh-CN" altLang="en-US" sz="1100" b="1" dirty="0" smtClean="0">
                  <a:latin typeface="微软雅黑" panose="020B0503020204020204" pitchFamily="34" charset="-122"/>
                  <a:ea typeface="微软雅黑" panose="020B0503020204020204" pitchFamily="34" charset="-122"/>
                </a:rPr>
                <a:t>运输层 </a:t>
              </a:r>
              <a:r>
                <a:rPr kumimoji="1" lang="en-US" altLang="zh-CN" sz="1100" b="1" dirty="0">
                  <a:latin typeface="微软雅黑" panose="020B0503020204020204" pitchFamily="34" charset="-122"/>
                  <a:ea typeface="微软雅黑" panose="020B0503020204020204" pitchFamily="34" charset="-122"/>
                </a:rPr>
                <a:t>(TCP </a:t>
              </a:r>
              <a:r>
                <a:rPr kumimoji="1" lang="zh-CN" altLang="en-US" sz="1100" b="1" dirty="0">
                  <a:latin typeface="微软雅黑" panose="020B0503020204020204" pitchFamily="34" charset="-122"/>
                  <a:ea typeface="微软雅黑" panose="020B0503020204020204" pitchFamily="34" charset="-122"/>
                </a:rPr>
                <a:t>或 </a:t>
              </a:r>
              <a:r>
                <a:rPr kumimoji="1" lang="en-US" altLang="zh-CN" sz="1100" b="1" dirty="0">
                  <a:latin typeface="微软雅黑" panose="020B0503020204020204" pitchFamily="34" charset="-122"/>
                  <a:ea typeface="微软雅黑" panose="020B0503020204020204" pitchFamily="34" charset="-122"/>
                </a:rPr>
                <a:t>UDP)</a:t>
              </a:r>
            </a:p>
          </p:txBody>
        </p:sp>
        <p:sp>
          <p:nvSpPr>
            <p:cNvPr id="81" name="Text Box 15"/>
            <p:cNvSpPr txBox="1">
              <a:spLocks noChangeArrowheads="1"/>
            </p:cNvSpPr>
            <p:nvPr/>
          </p:nvSpPr>
          <p:spPr bwMode="auto">
            <a:xfrm>
              <a:off x="3578724" y="3609473"/>
              <a:ext cx="187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（这一层并没有具体内容）</a:t>
              </a:r>
            </a:p>
          </p:txBody>
        </p:sp>
      </p:grpSp>
      <p:cxnSp>
        <p:nvCxnSpPr>
          <p:cNvPr id="82" name="直接连接符 81"/>
          <p:cNvCxnSpPr/>
          <p:nvPr/>
        </p:nvCxnSpPr>
        <p:spPr>
          <a:xfrm>
            <a:off x="5334249" y="3164424"/>
            <a:ext cx="939718"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cxnSp>
        <p:nvCxnSpPr>
          <p:cNvPr id="83" name="直接连接符 82"/>
          <p:cNvCxnSpPr/>
          <p:nvPr/>
        </p:nvCxnSpPr>
        <p:spPr>
          <a:xfrm>
            <a:off x="5334249" y="3793157"/>
            <a:ext cx="939718"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grpSp>
        <p:nvGrpSpPr>
          <p:cNvPr id="84" name="组合 83"/>
          <p:cNvGrpSpPr/>
          <p:nvPr/>
        </p:nvGrpSpPr>
        <p:grpSpPr>
          <a:xfrm>
            <a:off x="6217820" y="1494290"/>
            <a:ext cx="1341437" cy="2350069"/>
            <a:chOff x="6217820" y="1623594"/>
            <a:chExt cx="1341437" cy="2350069"/>
          </a:xfrm>
        </p:grpSpPr>
        <p:sp>
          <p:nvSpPr>
            <p:cNvPr id="85" name="AutoShape 98"/>
            <p:cNvSpPr>
              <a:spLocks noChangeArrowheads="1"/>
            </p:cNvSpPr>
            <p:nvPr/>
          </p:nvSpPr>
          <p:spPr bwMode="auto">
            <a:xfrm>
              <a:off x="6220995" y="1623594"/>
              <a:ext cx="1338262" cy="2300288"/>
            </a:xfrm>
            <a:prstGeom prst="cube">
              <a:avLst>
                <a:gd name="adj" fmla="val 9144"/>
              </a:avLst>
            </a:prstGeom>
            <a:solidFill>
              <a:srgbClr val="0099FF"/>
            </a:solidFill>
            <a:ln w="19050">
              <a:solidFill>
                <a:srgbClr val="000066"/>
              </a:solidFill>
              <a:miter lim="800000"/>
            </a:ln>
          </p:spPr>
          <p:txBody>
            <a:bodyPr wrap="none" anchor="ctr"/>
            <a:lstStyle/>
            <a:p>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86" name="Freeform 101"/>
            <p:cNvSpPr/>
            <p:nvPr/>
          </p:nvSpPr>
          <p:spPr bwMode="auto">
            <a:xfrm>
              <a:off x="6220995" y="2496719"/>
              <a:ext cx="1328737"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7" name="Freeform 102"/>
            <p:cNvSpPr/>
            <p:nvPr/>
          </p:nvSpPr>
          <p:spPr bwMode="auto">
            <a:xfrm>
              <a:off x="6220995" y="2817478"/>
              <a:ext cx="1328737" cy="17303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8" name="Freeform 103"/>
            <p:cNvSpPr/>
            <p:nvPr/>
          </p:nvSpPr>
          <p:spPr bwMode="auto">
            <a:xfrm>
              <a:off x="6219407" y="3122194"/>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9" name="Freeform 104"/>
            <p:cNvSpPr/>
            <p:nvPr/>
          </p:nvSpPr>
          <p:spPr bwMode="auto">
            <a:xfrm>
              <a:off x="6217820" y="3434932"/>
              <a:ext cx="1330325"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90" name="Text Box 106"/>
            <p:cNvSpPr txBox="1">
              <a:spLocks noChangeArrowheads="1"/>
            </p:cNvSpPr>
            <p:nvPr/>
          </p:nvSpPr>
          <p:spPr bwMode="auto">
            <a:xfrm>
              <a:off x="6667082" y="2698332"/>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运输层</a:t>
              </a:r>
            </a:p>
          </p:txBody>
        </p:sp>
        <p:sp>
          <p:nvSpPr>
            <p:cNvPr id="91" name="Text Box 107"/>
            <p:cNvSpPr txBox="1">
              <a:spLocks noChangeArrowheads="1"/>
            </p:cNvSpPr>
            <p:nvPr/>
          </p:nvSpPr>
          <p:spPr bwMode="auto">
            <a:xfrm>
              <a:off x="6675020" y="3023769"/>
              <a:ext cx="60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网络层</a:t>
              </a:r>
            </a:p>
          </p:txBody>
        </p:sp>
        <p:sp>
          <p:nvSpPr>
            <p:cNvPr id="92" name="Text Box 108"/>
            <p:cNvSpPr txBox="1">
              <a:spLocks noChangeArrowheads="1"/>
            </p:cNvSpPr>
            <p:nvPr/>
          </p:nvSpPr>
          <p:spPr bwMode="auto">
            <a:xfrm>
              <a:off x="6675020" y="2020469"/>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chemeClr val="bg1"/>
                  </a:solidFill>
                  <a:latin typeface="微软雅黑" panose="020B0503020204020204" pitchFamily="34" charset="-122"/>
                  <a:ea typeface="微软雅黑" panose="020B0503020204020204" pitchFamily="34" charset="-122"/>
                </a:rPr>
                <a:t>应用层</a:t>
              </a:r>
            </a:p>
          </p:txBody>
        </p:sp>
        <p:sp>
          <p:nvSpPr>
            <p:cNvPr id="93" name="Text Box 110"/>
            <p:cNvSpPr txBox="1">
              <a:spLocks noChangeArrowheads="1"/>
            </p:cNvSpPr>
            <p:nvPr/>
          </p:nvSpPr>
          <p:spPr bwMode="auto">
            <a:xfrm>
              <a:off x="6571832" y="3319044"/>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rgbClr val="FFFF00"/>
                  </a:solidFill>
                  <a:latin typeface="微软雅黑" panose="020B0503020204020204" pitchFamily="34" charset="-122"/>
                  <a:ea typeface="微软雅黑" panose="020B0503020204020204" pitchFamily="34" charset="-122"/>
                </a:rPr>
                <a:t>数据链路层</a:t>
              </a:r>
            </a:p>
          </p:txBody>
        </p:sp>
        <p:sp>
          <p:nvSpPr>
            <p:cNvPr id="94" name="Text Box 111"/>
            <p:cNvSpPr txBox="1">
              <a:spLocks noChangeArrowheads="1"/>
            </p:cNvSpPr>
            <p:nvPr/>
          </p:nvSpPr>
          <p:spPr bwMode="auto">
            <a:xfrm>
              <a:off x="6675020" y="3633369"/>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物理层</a:t>
              </a:r>
            </a:p>
          </p:txBody>
        </p:sp>
        <p:sp>
          <p:nvSpPr>
            <p:cNvPr id="95" name="Text Box 112"/>
            <p:cNvSpPr txBox="1">
              <a:spLocks noChangeArrowheads="1"/>
            </p:cNvSpPr>
            <p:nvPr/>
          </p:nvSpPr>
          <p:spPr bwMode="auto">
            <a:xfrm>
              <a:off x="6282907" y="1629944"/>
              <a:ext cx="271228" cy="234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90000"/>
                </a:lnSpc>
              </a:pP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5</a:t>
              </a:r>
            </a:p>
            <a:p>
              <a:pPr>
                <a:lnSpc>
                  <a:spcPct val="190000"/>
                </a:lnSpc>
              </a:pP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4</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3</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2</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1</a:t>
              </a:r>
            </a:p>
          </p:txBody>
        </p:sp>
      </p:grpSp>
    </p:spTree>
    <p:extLst>
      <p:ext uri="{BB962C8B-B14F-4D97-AF65-F5344CB8AC3E}">
        <p14:creationId xmlns:p14="http://schemas.microsoft.com/office/powerpoint/2010/main" val="91650776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466344" y="62138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矩形 98"/>
          <p:cNvSpPr/>
          <p:nvPr/>
        </p:nvSpPr>
        <p:spPr>
          <a:xfrm>
            <a:off x="616085" y="569996"/>
            <a:ext cx="697627" cy="400110"/>
          </a:xfrm>
          <a:prstGeom prst="rect">
            <a:avLst/>
          </a:prstGeom>
        </p:spPr>
        <p:txBody>
          <a:bodyPr wrap="none">
            <a:spAutoFit/>
          </a:bodyPr>
          <a:lstStyle/>
          <a:p>
            <a:r>
              <a:rPr lang="zh-CN" altLang="en-US" sz="2000" b="1" dirty="0" smtClean="0">
                <a:solidFill>
                  <a:srgbClr val="C00000"/>
                </a:solidFill>
                <a:latin typeface="微软雅黑" pitchFamily="34" charset="-122"/>
                <a:ea typeface="微软雅黑" pitchFamily="34" charset="-122"/>
              </a:rPr>
              <a:t>注意</a:t>
            </a:r>
            <a:endParaRPr lang="zh-CN" altLang="en-US" sz="2000" b="1" dirty="0">
              <a:solidFill>
                <a:srgbClr val="C00000"/>
              </a:solidFill>
              <a:latin typeface="微软雅黑" pitchFamily="34" charset="-122"/>
              <a:ea typeface="微软雅黑" pitchFamily="34" charset="-122"/>
            </a:endParaRPr>
          </a:p>
        </p:txBody>
      </p:sp>
      <p:sp>
        <p:nvSpPr>
          <p:cNvPr id="100" name="矩形 99"/>
          <p:cNvSpPr/>
          <p:nvPr/>
        </p:nvSpPr>
        <p:spPr>
          <a:xfrm>
            <a:off x="466344" y="952473"/>
            <a:ext cx="8302752" cy="3477875"/>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仅</a:t>
            </a:r>
            <a:r>
              <a:rPr lang="zh-CN" altLang="en-US" sz="2000" b="1" dirty="0" smtClean="0">
                <a:latin typeface="微软雅黑" pitchFamily="34" charset="-122"/>
                <a:ea typeface="微软雅黑" pitchFamily="34" charset="-122"/>
              </a:rPr>
              <a:t>用</a:t>
            </a:r>
            <a:r>
              <a:rPr lang="en-US" altLang="zh-CN" sz="2000" b="1" dirty="0" err="1" smtClean="0">
                <a:latin typeface="微软雅黑" pitchFamily="34" charset="-122"/>
                <a:ea typeface="微软雅黑" pitchFamily="34" charset="-122"/>
              </a:rPr>
              <a:t>CRC</a:t>
            </a:r>
            <a:r>
              <a:rPr lang="en-US" altLang="zh-CN" sz="2000" b="1" dirty="0" smtClean="0">
                <a:latin typeface="微软雅黑" pitchFamily="34" charset="-122"/>
                <a:ea typeface="微软雅黑" pitchFamily="34" charset="-122"/>
              </a:rPr>
              <a:t> </a:t>
            </a:r>
            <a:r>
              <a:rPr lang="zh-CN" altLang="en-US" sz="2000" b="1" dirty="0">
                <a:latin typeface="微软雅黑" pitchFamily="34" charset="-122"/>
                <a:ea typeface="微软雅黑" pitchFamily="34" charset="-122"/>
              </a:rPr>
              <a:t>差错检测技术只能做到</a:t>
            </a:r>
            <a:r>
              <a:rPr lang="zh-CN" altLang="en-US" sz="2000" b="1" dirty="0">
                <a:solidFill>
                  <a:srgbClr val="0000FF"/>
                </a:solidFill>
                <a:latin typeface="微软雅黑" pitchFamily="34" charset="-122"/>
                <a:ea typeface="微软雅黑" pitchFamily="34" charset="-122"/>
              </a:rPr>
              <a:t>无差错接受 </a:t>
            </a:r>
            <a:r>
              <a:rPr lang="en-US" altLang="zh-CN" sz="2000" b="1" dirty="0">
                <a:latin typeface="微软雅黑" pitchFamily="34" charset="-122"/>
                <a:ea typeface="微软雅黑" pitchFamily="34" charset="-122"/>
              </a:rPr>
              <a:t>(accept)</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即：</a:t>
            </a:r>
            <a:r>
              <a:rPr lang="zh-CN" altLang="en-US" sz="2000" b="1" dirty="0">
                <a:solidFill>
                  <a:srgbClr val="0000FF"/>
                </a:solidFill>
                <a:latin typeface="微软雅黑" pitchFamily="34" charset="-122"/>
                <a:ea typeface="微软雅黑" pitchFamily="34" charset="-122"/>
              </a:rPr>
              <a:t>“凡是接受的帧（即不包括丢弃的帧），我们都能以非常接近于 </a:t>
            </a:r>
            <a:r>
              <a:rPr lang="en-US" altLang="zh-CN" sz="2000" b="1" dirty="0">
                <a:solidFill>
                  <a:srgbClr val="0000FF"/>
                </a:solidFill>
                <a:latin typeface="微软雅黑" pitchFamily="34" charset="-122"/>
                <a:ea typeface="微软雅黑" pitchFamily="34" charset="-122"/>
              </a:rPr>
              <a:t>1 </a:t>
            </a:r>
            <a:r>
              <a:rPr lang="zh-CN" altLang="en-US" sz="2000" b="1" dirty="0">
                <a:solidFill>
                  <a:srgbClr val="0000FF"/>
                </a:solidFill>
                <a:latin typeface="微软雅黑" pitchFamily="34" charset="-122"/>
                <a:ea typeface="微软雅黑" pitchFamily="34" charset="-122"/>
              </a:rPr>
              <a:t>的概率认为这些帧在传输过程中没有产生差错”</a:t>
            </a:r>
            <a:r>
              <a:rPr lang="zh-CN" altLang="en-US" sz="2000" b="1" dirty="0" smtClean="0">
                <a:solidFill>
                  <a:srgbClr val="0000FF"/>
                </a:solidFill>
                <a:latin typeface="微软雅黑" pitchFamily="34" charset="-122"/>
                <a:ea typeface="微软雅黑" pitchFamily="34" charset="-122"/>
              </a:rPr>
              <a:t>。</a:t>
            </a:r>
            <a:endParaRPr lang="en-US" altLang="zh-CN" sz="2000" b="1" dirty="0" smtClean="0">
              <a:solidFill>
                <a:srgbClr val="0000FF"/>
              </a:solidFill>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该检测方法并不能确定</a:t>
            </a:r>
            <a:r>
              <a:rPr lang="zh-CN" altLang="en-US" sz="2000" b="1" dirty="0">
                <a:solidFill>
                  <a:srgbClr val="0000FF"/>
                </a:solidFill>
                <a:latin typeface="微软雅黑" pitchFamily="34" charset="-122"/>
                <a:ea typeface="微软雅黑" pitchFamily="34" charset="-122"/>
              </a:rPr>
              <a:t>究竟是哪一个或哪几个比特出现了差错</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对于</a:t>
            </a:r>
            <a:r>
              <a:rPr lang="zh-CN" altLang="en-US" sz="2000" b="1" dirty="0">
                <a:solidFill>
                  <a:srgbClr val="0000FF"/>
                </a:solidFill>
                <a:latin typeface="微软雅黑" pitchFamily="34" charset="-122"/>
                <a:ea typeface="微软雅黑" pitchFamily="34" charset="-122"/>
              </a:rPr>
              <a:t>帧丢失、帧重复、帧失序</a:t>
            </a:r>
            <a:r>
              <a:rPr lang="zh-CN" altLang="en-US" sz="2000" b="1" dirty="0">
                <a:latin typeface="微软雅黑" pitchFamily="34" charset="-122"/>
                <a:ea typeface="微软雅黑" pitchFamily="34" charset="-122"/>
              </a:rPr>
              <a:t>无能为力。</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要做到</a:t>
            </a:r>
            <a:r>
              <a:rPr lang="zh-CN" altLang="en-US" sz="2000" b="1" dirty="0">
                <a:solidFill>
                  <a:srgbClr val="0000FF"/>
                </a:solidFill>
                <a:latin typeface="微软雅黑" pitchFamily="34" charset="-122"/>
                <a:ea typeface="微软雅黑" pitchFamily="34" charset="-122"/>
              </a:rPr>
              <a:t>可靠传输</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发送什么就收到什么</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，必须再加上确认和重传机制（由上层</a:t>
            </a:r>
            <a:r>
              <a:rPr lang="en-US" altLang="zh-CN" sz="2000" b="1" dirty="0">
                <a:latin typeface="微软雅黑" pitchFamily="34" charset="-122"/>
                <a:ea typeface="微软雅黑" pitchFamily="34" charset="-122"/>
              </a:rPr>
              <a:t>TCP</a:t>
            </a:r>
            <a:r>
              <a:rPr lang="zh-CN" altLang="en-US" sz="2000" b="1" dirty="0">
                <a:latin typeface="微软雅黑" pitchFamily="34" charset="-122"/>
                <a:ea typeface="微软雅黑" pitchFamily="34" charset="-122"/>
              </a:rPr>
              <a:t>实现）。 </a:t>
            </a:r>
          </a:p>
          <a:p>
            <a:pPr marL="285750" indent="-285750">
              <a:lnSpc>
                <a:spcPts val="3300"/>
              </a:lnSpc>
              <a:buClr>
                <a:srgbClr val="0070C0"/>
              </a:buClr>
              <a:buFont typeface="Wingdings" pitchFamily="2" charset="2"/>
              <a:buChar char="l"/>
            </a:pP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191806952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9"/>
          <p:cNvSpPr>
            <a:spLocks noChangeArrowheads="1"/>
          </p:cNvSpPr>
          <p:nvPr/>
        </p:nvSpPr>
        <p:spPr bwMode="auto">
          <a:xfrm>
            <a:off x="2629135" y="2536417"/>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1" name="Rectangle 9"/>
          <p:cNvSpPr>
            <a:spLocks noChangeArrowheads="1"/>
          </p:cNvSpPr>
          <p:nvPr/>
        </p:nvSpPr>
        <p:spPr bwMode="auto">
          <a:xfrm>
            <a:off x="2629135" y="1326113"/>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2" name="Rectangle 10"/>
          <p:cNvSpPr>
            <a:spLocks noChangeArrowheads="1"/>
          </p:cNvSpPr>
          <p:nvPr/>
        </p:nvSpPr>
        <p:spPr bwMode="auto">
          <a:xfrm>
            <a:off x="2629135" y="1932538"/>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3" name="Line 16"/>
          <p:cNvSpPr>
            <a:spLocks noChangeShapeType="1"/>
          </p:cNvSpPr>
          <p:nvPr/>
        </p:nvSpPr>
        <p:spPr bwMode="auto">
          <a:xfrm>
            <a:off x="3637198" y="1254675"/>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 name="Rectangle 8"/>
          <p:cNvSpPr>
            <a:spLocks noChangeArrowheads="1"/>
          </p:cNvSpPr>
          <p:nvPr/>
        </p:nvSpPr>
        <p:spPr bwMode="auto">
          <a:xfrm>
            <a:off x="2700573" y="1072113"/>
            <a:ext cx="5612154" cy="1846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200000"/>
              </a:lnSpc>
            </a:pPr>
            <a:r>
              <a:rPr lang="en-US" altLang="zh-CN" sz="2000" b="1" dirty="0">
                <a:solidFill>
                  <a:schemeClr val="bg1"/>
                </a:solidFill>
                <a:latin typeface="微软雅黑" pitchFamily="34" charset="-122"/>
                <a:ea typeface="微软雅黑" pitchFamily="34" charset="-122"/>
              </a:rPr>
              <a:t>3.2.1 </a:t>
            </a:r>
            <a:r>
              <a:rPr lang="en-US" altLang="zh-CN" sz="2000" b="1" dirty="0" smtClean="0">
                <a:solidFill>
                  <a:schemeClr val="bg1"/>
                </a:solidFill>
                <a:latin typeface="微软雅黑" pitchFamily="34" charset="-122"/>
                <a:ea typeface="微软雅黑" pitchFamily="34" charset="-122"/>
              </a:rPr>
              <a:t>                                     </a:t>
            </a:r>
            <a:r>
              <a:rPr lang="en-US" altLang="zh-CN" sz="2000" b="1" dirty="0">
                <a:solidFill>
                  <a:schemeClr val="bg1"/>
                </a:solidFill>
                <a:latin typeface="微软雅黑" pitchFamily="34" charset="-122"/>
                <a:ea typeface="微软雅黑" pitchFamily="34" charset="-122"/>
              </a:rPr>
              <a:t>PPP </a:t>
            </a:r>
            <a:r>
              <a:rPr lang="zh-CN" altLang="en-US" sz="2000" b="1" dirty="0">
                <a:solidFill>
                  <a:schemeClr val="bg1"/>
                </a:solidFill>
                <a:latin typeface="微软雅黑" pitchFamily="34" charset="-122"/>
                <a:ea typeface="微软雅黑" pitchFamily="34" charset="-122"/>
              </a:rPr>
              <a:t>协议的特点</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3.2.2  </a:t>
            </a:r>
            <a:r>
              <a:rPr lang="en-US" altLang="zh-CN" sz="2000" b="1" dirty="0" smtClean="0">
                <a:solidFill>
                  <a:schemeClr val="bg1"/>
                </a:solidFill>
                <a:latin typeface="微软雅黑" pitchFamily="34" charset="-122"/>
                <a:ea typeface="微软雅黑" pitchFamily="34" charset="-122"/>
              </a:rPr>
              <a:t>                                 PPP </a:t>
            </a:r>
            <a:r>
              <a:rPr lang="zh-CN" altLang="en-US" sz="2000" b="1" dirty="0">
                <a:solidFill>
                  <a:schemeClr val="bg1"/>
                </a:solidFill>
                <a:latin typeface="微软雅黑" pitchFamily="34" charset="-122"/>
                <a:ea typeface="微软雅黑" pitchFamily="34" charset="-122"/>
              </a:rPr>
              <a:t>协议的帧格式</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3.2.3  </a:t>
            </a:r>
            <a:r>
              <a:rPr lang="en-US" altLang="zh-CN" sz="2000" b="1" dirty="0" smtClean="0">
                <a:solidFill>
                  <a:schemeClr val="bg1"/>
                </a:solidFill>
                <a:latin typeface="微软雅黑" pitchFamily="34" charset="-122"/>
                <a:ea typeface="微软雅黑" pitchFamily="34" charset="-122"/>
              </a:rPr>
              <a:t>                              PPP </a:t>
            </a:r>
            <a:r>
              <a:rPr lang="zh-CN" altLang="en-US" sz="2000" b="1" dirty="0">
                <a:solidFill>
                  <a:schemeClr val="bg1"/>
                </a:solidFill>
                <a:latin typeface="微软雅黑" pitchFamily="34" charset="-122"/>
                <a:ea typeface="微软雅黑" pitchFamily="34" charset="-122"/>
              </a:rPr>
              <a:t>协议的工作状态</a:t>
            </a:r>
          </a:p>
        </p:txBody>
      </p:sp>
      <p:sp>
        <p:nvSpPr>
          <p:cNvPr id="106" name="Rectangle 27"/>
          <p:cNvSpPr>
            <a:spLocks noChangeArrowheads="1"/>
          </p:cNvSpPr>
          <p:nvPr/>
        </p:nvSpPr>
        <p:spPr bwMode="auto">
          <a:xfrm>
            <a:off x="639730" y="1326113"/>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07" name="Rectangle 29"/>
          <p:cNvSpPr>
            <a:spLocks noChangeArrowheads="1"/>
          </p:cNvSpPr>
          <p:nvPr/>
        </p:nvSpPr>
        <p:spPr bwMode="auto">
          <a:xfrm>
            <a:off x="648619" y="1421045"/>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3.2</a:t>
            </a:r>
          </a:p>
          <a:p>
            <a:pPr eaLnBrk="0" hangingPunct="0"/>
            <a:r>
              <a:rPr lang="zh-CN" altLang="en-US" sz="2000" b="1" dirty="0">
                <a:solidFill>
                  <a:schemeClr val="bg1"/>
                </a:solidFill>
                <a:latin typeface="微软雅黑" pitchFamily="34" charset="-122"/>
                <a:ea typeface="微软雅黑" pitchFamily="34" charset="-122"/>
              </a:rPr>
              <a:t>点对点协议 </a:t>
            </a:r>
            <a:r>
              <a:rPr lang="en-US" altLang="zh-CN" sz="2000" b="1" dirty="0">
                <a:solidFill>
                  <a:schemeClr val="bg1"/>
                </a:solidFill>
                <a:latin typeface="微软雅黑" pitchFamily="34" charset="-122"/>
                <a:ea typeface="微软雅黑" pitchFamily="34" charset="-122"/>
              </a:rPr>
              <a:t>PPP</a:t>
            </a:r>
            <a:endParaRPr lang="zh-CN" altLang="fr-FR"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6835817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26919"/>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7" name="Rectangle 6"/>
          <p:cNvSpPr>
            <a:spLocks noChangeArrowheads="1"/>
          </p:cNvSpPr>
          <p:nvPr/>
        </p:nvSpPr>
        <p:spPr bwMode="auto">
          <a:xfrm>
            <a:off x="2925738" y="584648"/>
            <a:ext cx="3347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3.2.1  PPP </a:t>
            </a:r>
            <a:r>
              <a:rPr lang="zh-CN" altLang="en-US" sz="2400" b="1" dirty="0">
                <a:solidFill>
                  <a:schemeClr val="bg1"/>
                </a:solidFill>
                <a:latin typeface="微软雅黑" pitchFamily="34" charset="-122"/>
                <a:ea typeface="微软雅黑" pitchFamily="34" charset="-122"/>
              </a:rPr>
              <a:t>协议的</a:t>
            </a:r>
            <a:r>
              <a:rPr lang="zh-CN" altLang="en-US" sz="2400" b="1" dirty="0" smtClean="0">
                <a:solidFill>
                  <a:schemeClr val="bg1"/>
                </a:solidFill>
                <a:latin typeface="微软雅黑" pitchFamily="34" charset="-122"/>
                <a:ea typeface="微软雅黑" pitchFamily="34" charset="-122"/>
              </a:rPr>
              <a:t>特点</a:t>
            </a:r>
            <a:endParaRPr lang="zh-CN" altLang="en-US" sz="2400" b="1" dirty="0">
              <a:solidFill>
                <a:schemeClr val="bg1"/>
              </a:solidFill>
              <a:latin typeface="微软雅黑" pitchFamily="34" charset="-122"/>
              <a:ea typeface="微软雅黑" pitchFamily="34" charset="-122"/>
            </a:endParaRPr>
          </a:p>
        </p:txBody>
      </p:sp>
      <p:sp>
        <p:nvSpPr>
          <p:cNvPr id="8" name="Rectangle 8"/>
          <p:cNvSpPr>
            <a:spLocks noChangeArrowheads="1"/>
          </p:cNvSpPr>
          <p:nvPr/>
        </p:nvSpPr>
        <p:spPr bwMode="auto">
          <a:xfrm>
            <a:off x="502921" y="1027624"/>
            <a:ext cx="8428643"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gn="just">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对于</a:t>
            </a:r>
            <a:r>
              <a:rPr lang="zh-CN" altLang="en-US" sz="2000" b="1" dirty="0" smtClean="0">
                <a:latin typeface="微软雅黑" pitchFamily="34" charset="-122"/>
                <a:ea typeface="微软雅黑" pitchFamily="34" charset="-122"/>
              </a:rPr>
              <a:t>点对点链路</a:t>
            </a:r>
            <a:r>
              <a:rPr lang="zh-CN" altLang="en-US" sz="2000" b="1" dirty="0">
                <a:latin typeface="微软雅黑" pitchFamily="34" charset="-122"/>
                <a:ea typeface="微软雅黑" pitchFamily="34" charset="-122"/>
              </a:rPr>
              <a:t>，目前</a:t>
            </a:r>
            <a:r>
              <a:rPr lang="zh-CN" altLang="en-US" sz="2000" b="1" dirty="0" smtClean="0">
                <a:latin typeface="微软雅黑" pitchFamily="34" charset="-122"/>
                <a:ea typeface="微软雅黑" pitchFamily="34" charset="-122"/>
              </a:rPr>
              <a:t>使用最</a:t>
            </a:r>
            <a:r>
              <a:rPr lang="zh-CN" altLang="en-US" sz="2000" b="1" dirty="0">
                <a:latin typeface="微软雅黑" pitchFamily="34" charset="-122"/>
                <a:ea typeface="微软雅黑" pitchFamily="34" charset="-122"/>
              </a:rPr>
              <a:t>广泛的数据链路层协议是</a:t>
            </a:r>
            <a:r>
              <a:rPr lang="zh-CN" altLang="en-US" sz="2000" b="1" dirty="0">
                <a:solidFill>
                  <a:srgbClr val="C00000"/>
                </a:solidFill>
                <a:latin typeface="微软雅黑" pitchFamily="34" charset="-122"/>
                <a:ea typeface="微软雅黑" pitchFamily="34" charset="-122"/>
              </a:rPr>
              <a:t>点对点协议 </a:t>
            </a:r>
            <a:r>
              <a:rPr lang="en-US" altLang="zh-CN" sz="2000" b="1" dirty="0">
                <a:solidFill>
                  <a:srgbClr val="C00000"/>
                </a:solidFill>
                <a:latin typeface="微软雅黑" pitchFamily="34" charset="-122"/>
                <a:ea typeface="微软雅黑" pitchFamily="34" charset="-122"/>
              </a:rPr>
              <a:t>PPP</a:t>
            </a:r>
            <a:r>
              <a:rPr lang="en-US" altLang="zh-CN" sz="2000" b="1" dirty="0">
                <a:latin typeface="微软雅黑" pitchFamily="34" charset="-122"/>
                <a:ea typeface="微软雅黑" pitchFamily="34" charset="-122"/>
              </a:rPr>
              <a:t> (Point-to-Point Protocol)</a:t>
            </a:r>
            <a:r>
              <a:rPr lang="zh-CN" altLang="en-US" sz="2000" b="1" dirty="0">
                <a:latin typeface="微软雅黑" pitchFamily="34" charset="-122"/>
                <a:ea typeface="微软雅黑" pitchFamily="34" charset="-122"/>
              </a:rPr>
              <a:t>。</a:t>
            </a:r>
          </a:p>
          <a:p>
            <a:pPr marL="268288" indent="-268288" algn="just">
              <a:lnSpc>
                <a:spcPts val="3300"/>
              </a:lnSpc>
              <a:buClr>
                <a:srgbClr val="0070C0"/>
              </a:buClr>
              <a:buFont typeface="Wingdings" pitchFamily="2" charset="2"/>
              <a:buChar char="l"/>
            </a:pPr>
            <a:r>
              <a:rPr lang="en-US" altLang="zh-CN" sz="2000" b="1" dirty="0" smtClean="0">
                <a:latin typeface="微软雅黑" pitchFamily="34" charset="-122"/>
                <a:ea typeface="微软雅黑" pitchFamily="34" charset="-122"/>
              </a:rPr>
              <a:t>PPP </a:t>
            </a:r>
            <a:r>
              <a:rPr lang="zh-CN" altLang="en-US" sz="2000" b="1" dirty="0">
                <a:latin typeface="微软雅黑" pitchFamily="34" charset="-122"/>
                <a:ea typeface="微软雅黑" pitchFamily="34" charset="-122"/>
              </a:rPr>
              <a:t>协议</a:t>
            </a:r>
            <a:r>
              <a:rPr lang="zh-CN" altLang="en-US" sz="2000" b="1" dirty="0" smtClean="0">
                <a:latin typeface="微软雅黑" pitchFamily="34" charset="-122"/>
                <a:ea typeface="微软雅黑" pitchFamily="34" charset="-122"/>
              </a:rPr>
              <a:t>在 </a:t>
            </a:r>
            <a:r>
              <a:rPr lang="en-US" altLang="zh-CN" sz="2000" b="1" dirty="0" smtClean="0">
                <a:latin typeface="微软雅黑" pitchFamily="34" charset="-122"/>
                <a:ea typeface="微软雅黑" pitchFamily="34" charset="-122"/>
              </a:rPr>
              <a:t>1994 </a:t>
            </a:r>
            <a:r>
              <a:rPr lang="zh-CN" altLang="en-US" sz="2000" b="1" dirty="0" smtClean="0">
                <a:latin typeface="微软雅黑" pitchFamily="34" charset="-122"/>
                <a:ea typeface="微软雅黑" pitchFamily="34" charset="-122"/>
              </a:rPr>
              <a:t>年成</a:t>
            </a:r>
            <a:r>
              <a:rPr lang="zh-CN" altLang="en-US" sz="2000" b="1" dirty="0">
                <a:latin typeface="微软雅黑" pitchFamily="34" charset="-122"/>
                <a:ea typeface="微软雅黑" pitchFamily="34" charset="-122"/>
              </a:rPr>
              <a:t>为</a:t>
            </a:r>
            <a:r>
              <a:rPr lang="zh-CN" altLang="en-US" sz="2000" b="1" dirty="0" smtClean="0">
                <a:latin typeface="微软雅黑" pitchFamily="34" charset="-122"/>
                <a:ea typeface="微软雅黑" pitchFamily="34" charset="-122"/>
              </a:rPr>
              <a:t>互联网正式标准 </a:t>
            </a:r>
            <a:r>
              <a:rPr lang="en-US" altLang="zh-CN" sz="2000" b="1" dirty="0" smtClean="0">
                <a:latin typeface="微软雅黑" pitchFamily="34" charset="-122"/>
                <a:ea typeface="微软雅黑" pitchFamily="34" charset="-122"/>
              </a:rPr>
              <a:t>[</a:t>
            </a:r>
            <a:r>
              <a:rPr lang="en-US" altLang="zh-CN" sz="2000" b="1" dirty="0">
                <a:latin typeface="微软雅黑" pitchFamily="34" charset="-122"/>
                <a:ea typeface="微软雅黑" pitchFamily="34" charset="-122"/>
              </a:rPr>
              <a:t>RFC 1661, STD51]</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5" name="圆角矩形 4"/>
          <p:cNvSpPr/>
          <p:nvPr/>
        </p:nvSpPr>
        <p:spPr>
          <a:xfrm>
            <a:off x="502921" y="2381599"/>
            <a:ext cx="8129015" cy="230834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1695644" y="2372455"/>
            <a:ext cx="6046171" cy="2308347"/>
            <a:chOff x="1695643" y="1573631"/>
            <a:chExt cx="6046171" cy="2308347"/>
          </a:xfrm>
        </p:grpSpPr>
        <p:grpSp>
          <p:nvGrpSpPr>
            <p:cNvPr id="10" name="组合 9"/>
            <p:cNvGrpSpPr/>
            <p:nvPr/>
          </p:nvGrpSpPr>
          <p:grpSpPr>
            <a:xfrm>
              <a:off x="1695643" y="1814675"/>
              <a:ext cx="6046171" cy="2067303"/>
              <a:chOff x="-23697" y="1916832"/>
              <a:chExt cx="9934976" cy="3396964"/>
            </a:xfrm>
          </p:grpSpPr>
          <p:sp>
            <p:nvSpPr>
              <p:cNvPr id="16" name="Line 53"/>
              <p:cNvSpPr>
                <a:spLocks noChangeShapeType="1"/>
              </p:cNvSpPr>
              <p:nvPr/>
            </p:nvSpPr>
            <p:spPr bwMode="auto">
              <a:xfrm>
                <a:off x="1323506" y="5060928"/>
                <a:ext cx="436827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7" name="Oval 54"/>
              <p:cNvSpPr>
                <a:spLocks noChangeArrowheads="1"/>
              </p:cNvSpPr>
              <p:nvPr/>
            </p:nvSpPr>
            <p:spPr bwMode="auto">
              <a:xfrm>
                <a:off x="2691475" y="1916832"/>
                <a:ext cx="1014677" cy="2520950"/>
              </a:xfrm>
              <a:prstGeom prst="ellipse">
                <a:avLst/>
              </a:prstGeom>
              <a:solidFill>
                <a:srgbClr val="00FF99">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8" name="Text Box 55"/>
              <p:cNvSpPr txBox="1">
                <a:spLocks noChangeArrowheads="1"/>
              </p:cNvSpPr>
              <p:nvPr/>
            </p:nvSpPr>
            <p:spPr bwMode="auto">
              <a:xfrm>
                <a:off x="-23697" y="2721446"/>
                <a:ext cx="598451" cy="1213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用</a:t>
                </a:r>
              </a:p>
              <a:p>
                <a:endParaRPr kumimoji="1" lang="zh-CN" altLang="en-US" sz="1400" b="1" dirty="0">
                  <a:latin typeface="微软雅黑" pitchFamily="34" charset="-122"/>
                  <a:ea typeface="微软雅黑" pitchFamily="34" charset="-122"/>
                </a:endParaRPr>
              </a:p>
              <a:p>
                <a:r>
                  <a:rPr kumimoji="1" lang="zh-CN" altLang="en-US" sz="1400" b="1" dirty="0">
                    <a:latin typeface="微软雅黑" pitchFamily="34" charset="-122"/>
                    <a:ea typeface="微软雅黑" pitchFamily="34" charset="-122"/>
                  </a:rPr>
                  <a:t>户</a:t>
                </a:r>
              </a:p>
            </p:txBody>
          </p:sp>
          <p:sp>
            <p:nvSpPr>
              <p:cNvPr id="19" name="Text Box 56"/>
              <p:cNvSpPr txBox="1">
                <a:spLocks noChangeArrowheads="1"/>
              </p:cNvSpPr>
              <p:nvPr/>
            </p:nvSpPr>
            <p:spPr bwMode="auto">
              <a:xfrm>
                <a:off x="8427793" y="2790335"/>
                <a:ext cx="1483486" cy="5057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smtClean="0">
                    <a:latin typeface="微软雅黑" pitchFamily="34" charset="-122"/>
                    <a:ea typeface="微软雅黑" pitchFamily="34" charset="-122"/>
                  </a:rPr>
                  <a:t>至互联网</a:t>
                </a:r>
                <a:endParaRPr kumimoji="1" lang="zh-CN" altLang="en-US" sz="1400" b="1" dirty="0">
                  <a:latin typeface="微软雅黑" pitchFamily="34" charset="-122"/>
                  <a:ea typeface="微软雅黑" pitchFamily="34" charset="-122"/>
                </a:endParaRPr>
              </a:p>
            </p:txBody>
          </p:sp>
          <p:sp>
            <p:nvSpPr>
              <p:cNvPr id="20" name="Rectangle 58"/>
              <p:cNvSpPr>
                <a:spLocks noChangeArrowheads="1"/>
              </p:cNvSpPr>
              <p:nvPr/>
            </p:nvSpPr>
            <p:spPr bwMode="auto">
              <a:xfrm>
                <a:off x="5453460" y="2134320"/>
                <a:ext cx="2385351" cy="2232025"/>
              </a:xfrm>
              <a:prstGeom prst="rect">
                <a:avLst/>
              </a:prstGeom>
              <a:solidFill>
                <a:srgbClr val="00FFFF"/>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1" name="Text Box 59"/>
              <p:cNvSpPr txBox="1">
                <a:spLocks noChangeArrowheads="1"/>
              </p:cNvSpPr>
              <p:nvPr/>
            </p:nvSpPr>
            <p:spPr bwMode="auto">
              <a:xfrm>
                <a:off x="5544101" y="2204058"/>
                <a:ext cx="2249633" cy="1062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solidFill>
                      <a:sysClr val="windowText" lastClr="000000"/>
                    </a:solidFill>
                    <a:latin typeface="微软雅黑" pitchFamily="34" charset="-122"/>
                    <a:ea typeface="微软雅黑" pitchFamily="34" charset="-122"/>
                  </a:rPr>
                  <a:t>已</a:t>
                </a:r>
                <a:r>
                  <a:rPr kumimoji="1" lang="zh-CN" altLang="en-US" sz="1200" b="1" dirty="0" smtClean="0">
                    <a:solidFill>
                      <a:sysClr val="windowText" lastClr="000000"/>
                    </a:solidFill>
                    <a:latin typeface="微软雅黑" pitchFamily="34" charset="-122"/>
                    <a:ea typeface="微软雅黑" pitchFamily="34" charset="-122"/>
                  </a:rPr>
                  <a:t>向互联网管理机构申请</a:t>
                </a:r>
                <a:r>
                  <a:rPr kumimoji="1" lang="zh-CN" altLang="en-US" sz="1200" b="1" dirty="0">
                    <a:solidFill>
                      <a:sysClr val="windowText" lastClr="000000"/>
                    </a:solidFill>
                    <a:latin typeface="微软雅黑" pitchFamily="34" charset="-122"/>
                    <a:ea typeface="微软雅黑" pitchFamily="34" charset="-122"/>
                  </a:rPr>
                  <a:t>到一</a:t>
                </a:r>
                <a:r>
                  <a:rPr kumimoji="1" lang="zh-CN" altLang="en-US" sz="1200" b="1" dirty="0" smtClean="0">
                    <a:solidFill>
                      <a:sysClr val="windowText" lastClr="000000"/>
                    </a:solidFill>
                    <a:latin typeface="微软雅黑" pitchFamily="34" charset="-122"/>
                    <a:ea typeface="微软雅黑" pitchFamily="34" charset="-122"/>
                  </a:rPr>
                  <a:t>批</a:t>
                </a:r>
                <a:endParaRPr kumimoji="1" lang="en-US" altLang="zh-CN" sz="1200" b="1" dirty="0" smtClean="0">
                  <a:solidFill>
                    <a:sysClr val="windowText" lastClr="000000"/>
                  </a:solidFill>
                  <a:latin typeface="微软雅黑" pitchFamily="34" charset="-122"/>
                  <a:ea typeface="微软雅黑" pitchFamily="34" charset="-122"/>
                </a:endParaRPr>
              </a:p>
              <a:p>
                <a:pPr algn="ctr"/>
                <a:r>
                  <a:rPr kumimoji="1" lang="en-US" altLang="zh-CN" sz="1200" b="1" dirty="0" smtClean="0">
                    <a:solidFill>
                      <a:sysClr val="windowText" lastClr="000000"/>
                    </a:solidFill>
                    <a:latin typeface="微软雅黑" pitchFamily="34" charset="-122"/>
                    <a:ea typeface="微软雅黑" pitchFamily="34" charset="-122"/>
                  </a:rPr>
                  <a:t> IP </a:t>
                </a:r>
                <a:r>
                  <a:rPr kumimoji="1" lang="zh-CN" altLang="en-US" sz="1200" b="1" dirty="0">
                    <a:solidFill>
                      <a:sysClr val="windowText" lastClr="000000"/>
                    </a:solidFill>
                    <a:latin typeface="微软雅黑" pitchFamily="34" charset="-122"/>
                    <a:ea typeface="微软雅黑" pitchFamily="34" charset="-122"/>
                  </a:rPr>
                  <a:t>地址</a:t>
                </a:r>
              </a:p>
            </p:txBody>
          </p:sp>
          <p:sp>
            <p:nvSpPr>
              <p:cNvPr id="22" name="Text Box 60"/>
              <p:cNvSpPr txBox="1">
                <a:spLocks noChangeArrowheads="1"/>
              </p:cNvSpPr>
              <p:nvPr/>
            </p:nvSpPr>
            <p:spPr bwMode="auto">
              <a:xfrm>
                <a:off x="6248525" y="3399558"/>
                <a:ext cx="840785" cy="5563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solidFill>
                      <a:sysClr val="windowText" lastClr="000000"/>
                    </a:solidFill>
                    <a:latin typeface="微软雅黑" pitchFamily="34" charset="-122"/>
                    <a:ea typeface="微软雅黑" pitchFamily="34" charset="-122"/>
                  </a:rPr>
                  <a:t>ISP</a:t>
                </a:r>
              </a:p>
            </p:txBody>
          </p:sp>
          <p:sp>
            <p:nvSpPr>
              <p:cNvPr id="23" name="Freeform 61"/>
              <p:cNvSpPr>
                <a:spLocks/>
              </p:cNvSpPr>
              <p:nvPr/>
            </p:nvSpPr>
            <p:spPr bwMode="auto">
              <a:xfrm>
                <a:off x="7845690" y="3285257"/>
                <a:ext cx="1632083"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381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4" name="Line 66"/>
              <p:cNvSpPr>
                <a:spLocks noChangeShapeType="1"/>
              </p:cNvSpPr>
              <p:nvPr/>
            </p:nvSpPr>
            <p:spPr bwMode="auto">
              <a:xfrm>
                <a:off x="1052512" y="1916832"/>
                <a:ext cx="4368270" cy="64928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5" name="Text Box 67"/>
              <p:cNvSpPr txBox="1">
                <a:spLocks noChangeArrowheads="1"/>
              </p:cNvSpPr>
              <p:nvPr/>
            </p:nvSpPr>
            <p:spPr bwMode="auto">
              <a:xfrm>
                <a:off x="2633719" y="2792731"/>
                <a:ext cx="1188474" cy="5057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接入网</a:t>
                </a:r>
              </a:p>
            </p:txBody>
          </p:sp>
          <p:sp>
            <p:nvSpPr>
              <p:cNvPr id="26" name="Line 68"/>
              <p:cNvSpPr>
                <a:spLocks noChangeShapeType="1"/>
              </p:cNvSpPr>
              <p:nvPr/>
            </p:nvSpPr>
            <p:spPr bwMode="auto">
              <a:xfrm>
                <a:off x="1052512" y="2566119"/>
                <a:ext cx="4368270" cy="35877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7" name="Line 69"/>
              <p:cNvSpPr>
                <a:spLocks noChangeShapeType="1"/>
              </p:cNvSpPr>
              <p:nvPr/>
            </p:nvSpPr>
            <p:spPr bwMode="auto">
              <a:xfrm>
                <a:off x="1052512" y="3285257"/>
                <a:ext cx="4368271"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8" name="Line 70"/>
              <p:cNvSpPr>
                <a:spLocks noChangeShapeType="1"/>
              </p:cNvSpPr>
              <p:nvPr/>
            </p:nvSpPr>
            <p:spPr bwMode="auto">
              <a:xfrm flipV="1">
                <a:off x="1052513" y="3577355"/>
                <a:ext cx="4387190" cy="448619"/>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9" name="Line 71"/>
              <p:cNvSpPr>
                <a:spLocks noChangeShapeType="1"/>
              </p:cNvSpPr>
              <p:nvPr/>
            </p:nvSpPr>
            <p:spPr bwMode="auto">
              <a:xfrm flipV="1">
                <a:off x="946372" y="3932959"/>
                <a:ext cx="4474410" cy="79772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30" name="Text Box 72"/>
              <p:cNvSpPr txBox="1">
                <a:spLocks noChangeArrowheads="1"/>
              </p:cNvSpPr>
              <p:nvPr/>
            </p:nvSpPr>
            <p:spPr bwMode="auto">
              <a:xfrm>
                <a:off x="2725070" y="4808061"/>
                <a:ext cx="1565143" cy="505735"/>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C00000"/>
                    </a:solidFill>
                    <a:latin typeface="微软雅黑" pitchFamily="34" charset="-122"/>
                    <a:ea typeface="微软雅黑" pitchFamily="34" charset="-122"/>
                  </a:rPr>
                  <a:t>PPP </a:t>
                </a:r>
                <a:r>
                  <a:rPr kumimoji="1" lang="zh-CN" altLang="en-US" sz="1400" b="1" dirty="0">
                    <a:solidFill>
                      <a:srgbClr val="C00000"/>
                    </a:solidFill>
                    <a:latin typeface="微软雅黑" pitchFamily="34" charset="-122"/>
                    <a:ea typeface="微软雅黑" pitchFamily="34" charset="-122"/>
                  </a:rPr>
                  <a:t>协议</a:t>
                </a:r>
              </a:p>
            </p:txBody>
          </p:sp>
        </p:grpSp>
        <p:pic>
          <p:nvPicPr>
            <p:cNvPr id="11"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1573631"/>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2067694"/>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2499742"/>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2931790"/>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3363838"/>
              <a:ext cx="411181" cy="41118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65865588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46"/>
          <p:cNvSpPr>
            <a:spLocks noChangeArrowheads="1"/>
          </p:cNvSpPr>
          <p:nvPr/>
        </p:nvSpPr>
        <p:spPr bwMode="auto">
          <a:xfrm>
            <a:off x="502921" y="993324"/>
            <a:ext cx="7671815" cy="31700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ct val="200000"/>
              </a:lnSpc>
              <a:buClr>
                <a:srgbClr val="0070C0"/>
              </a:buClr>
              <a:buFont typeface="Wingdings" pitchFamily="2" charset="2"/>
              <a:buChar char="l"/>
            </a:pPr>
            <a:r>
              <a:rPr lang="zh-CN" altLang="en-US" sz="2000" b="1" dirty="0" smtClean="0">
                <a:latin typeface="微软雅黑" pitchFamily="34" charset="-122"/>
                <a:ea typeface="微软雅黑" pitchFamily="34" charset="-122"/>
              </a:rPr>
              <a:t>三</a:t>
            </a:r>
            <a:r>
              <a:rPr lang="zh-CN" altLang="en-US" sz="2000" b="1" dirty="0">
                <a:latin typeface="微软雅黑" pitchFamily="34" charset="-122"/>
                <a:ea typeface="微软雅黑" pitchFamily="34" charset="-122"/>
              </a:rPr>
              <a:t>个组成部分：</a:t>
            </a:r>
          </a:p>
          <a:p>
            <a:pPr marL="598488" lvl="1" indent="-342900">
              <a:lnSpc>
                <a:spcPct val="200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一个将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数据报</a:t>
            </a:r>
            <a:r>
              <a:rPr lang="zh-CN" altLang="en-US" sz="2000" b="1" dirty="0">
                <a:solidFill>
                  <a:srgbClr val="C00000"/>
                </a:solidFill>
                <a:latin typeface="微软雅黑" pitchFamily="34" charset="-122"/>
                <a:ea typeface="微软雅黑" pitchFamily="34" charset="-122"/>
              </a:rPr>
              <a:t>封装</a:t>
            </a:r>
            <a:r>
              <a:rPr lang="zh-CN" altLang="en-US" sz="2000" b="1" dirty="0">
                <a:latin typeface="微软雅黑" pitchFamily="34" charset="-122"/>
                <a:ea typeface="微软雅黑" pitchFamily="34" charset="-122"/>
              </a:rPr>
              <a:t>到串行链路的方法。</a:t>
            </a:r>
          </a:p>
          <a:p>
            <a:pPr marL="598488" lvl="1" indent="-342900">
              <a:lnSpc>
                <a:spcPct val="200000"/>
              </a:lnSpc>
              <a:buClr>
                <a:srgbClr val="7030A0"/>
              </a:buClr>
              <a:buSzPct val="75000"/>
              <a:buFont typeface="Wingdings" pitchFamily="2" charset="2"/>
              <a:buChar char="u"/>
            </a:pPr>
            <a:r>
              <a:rPr lang="zh-CN" altLang="en-US" sz="2000" b="1" dirty="0" smtClean="0">
                <a:latin typeface="微软雅黑" pitchFamily="34" charset="-122"/>
                <a:ea typeface="微软雅黑" pitchFamily="34" charset="-122"/>
              </a:rPr>
              <a:t>一个</a:t>
            </a:r>
            <a:r>
              <a:rPr lang="zh-CN" altLang="en-US" sz="2000" b="1" dirty="0" smtClean="0">
                <a:solidFill>
                  <a:srgbClr val="C00000"/>
                </a:solidFill>
                <a:latin typeface="微软雅黑" pitchFamily="34" charset="-122"/>
                <a:ea typeface="微软雅黑" pitchFamily="34" charset="-122"/>
              </a:rPr>
              <a:t>链路控制</a:t>
            </a:r>
            <a:r>
              <a:rPr lang="zh-CN" altLang="en-US" sz="2000" b="1" dirty="0">
                <a:solidFill>
                  <a:srgbClr val="C00000"/>
                </a:solidFill>
                <a:latin typeface="微软雅黑" pitchFamily="34" charset="-122"/>
                <a:ea typeface="微软雅黑" pitchFamily="34" charset="-122"/>
              </a:rPr>
              <a:t>协议 </a:t>
            </a:r>
            <a:r>
              <a:rPr lang="en-US" altLang="zh-CN" sz="2000" b="1" dirty="0">
                <a:solidFill>
                  <a:srgbClr val="C00000"/>
                </a:solidFill>
                <a:latin typeface="微软雅黑" pitchFamily="34" charset="-122"/>
                <a:ea typeface="微软雅黑" pitchFamily="34" charset="-122"/>
              </a:rPr>
              <a:t>LCP </a:t>
            </a:r>
            <a:r>
              <a:rPr lang="en-US" altLang="zh-CN" sz="2000" b="1" dirty="0">
                <a:latin typeface="微软雅黑" pitchFamily="34" charset="-122"/>
                <a:ea typeface="微软雅黑" pitchFamily="34" charset="-122"/>
              </a:rPr>
              <a:t>(Link Control Protocol)</a:t>
            </a:r>
            <a:r>
              <a:rPr lang="zh-CN" altLang="en-US" sz="2000" b="1" dirty="0">
                <a:latin typeface="微软雅黑" pitchFamily="34" charset="-122"/>
                <a:ea typeface="微软雅黑" pitchFamily="34" charset="-122"/>
              </a:rPr>
              <a:t>。</a:t>
            </a:r>
          </a:p>
          <a:p>
            <a:pPr marL="598488" lvl="1" indent="-342900">
              <a:lnSpc>
                <a:spcPct val="200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一套</a:t>
            </a:r>
            <a:r>
              <a:rPr lang="zh-CN" altLang="en-US" sz="2000" b="1" dirty="0">
                <a:solidFill>
                  <a:srgbClr val="C00000"/>
                </a:solidFill>
                <a:latin typeface="微软雅黑" pitchFamily="34" charset="-122"/>
                <a:ea typeface="微软雅黑" pitchFamily="34" charset="-122"/>
              </a:rPr>
              <a:t>网络控制协议 </a:t>
            </a:r>
            <a:r>
              <a:rPr lang="en-US" altLang="zh-CN" sz="2000" b="1" dirty="0">
                <a:solidFill>
                  <a:srgbClr val="C00000"/>
                </a:solidFill>
                <a:latin typeface="微软雅黑" pitchFamily="34" charset="-122"/>
                <a:ea typeface="微软雅黑" pitchFamily="34" charset="-122"/>
              </a:rPr>
              <a:t>NCP </a:t>
            </a:r>
            <a:r>
              <a:rPr lang="en-US" altLang="zh-CN" sz="2000" b="1" dirty="0">
                <a:latin typeface="微软雅黑" pitchFamily="34" charset="-122"/>
                <a:ea typeface="微软雅黑" pitchFamily="34" charset="-122"/>
              </a:rPr>
              <a:t>(Network Control Protocol)</a:t>
            </a:r>
            <a:r>
              <a:rPr lang="zh-CN" altLang="en-US" sz="2000" b="1" dirty="0">
                <a:latin typeface="微软雅黑" pitchFamily="34" charset="-122"/>
                <a:ea typeface="微软雅黑" pitchFamily="34" charset="-122"/>
              </a:rPr>
              <a:t>。 </a:t>
            </a:r>
          </a:p>
          <a:p>
            <a:pPr marL="342900" indent="-342900" eaLnBrk="0" hangingPunct="0">
              <a:lnSpc>
                <a:spcPct val="200000"/>
              </a:lnSpc>
              <a:buClr>
                <a:srgbClr val="0070C0"/>
              </a:buClr>
              <a:buFont typeface="Wingdings" pitchFamily="2" charset="2"/>
              <a:buChar char="l"/>
            </a:pPr>
            <a:endParaRPr lang="zh-CN" altLang="en-US" sz="2000" b="1" dirty="0">
              <a:latin typeface="微软雅黑" pitchFamily="34" charset="-122"/>
              <a:ea typeface="微软雅黑" pitchFamily="34" charset="-122"/>
            </a:endParaRPr>
          </a:p>
        </p:txBody>
      </p:sp>
      <p:sp>
        <p:nvSpPr>
          <p:cNvPr id="40" name="AutoShape 5"/>
          <p:cNvSpPr>
            <a:spLocks noChangeArrowheads="1"/>
          </p:cNvSpPr>
          <p:nvPr/>
        </p:nvSpPr>
        <p:spPr bwMode="auto">
          <a:xfrm>
            <a:off x="502921" y="6236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3542593" y="590461"/>
            <a:ext cx="20489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PPP </a:t>
            </a:r>
            <a:r>
              <a:rPr lang="zh-CN" altLang="en-US" sz="2000" b="1" dirty="0" smtClean="0">
                <a:solidFill>
                  <a:schemeClr val="bg1"/>
                </a:solidFill>
                <a:latin typeface="微软雅黑" pitchFamily="34" charset="-122"/>
                <a:ea typeface="微软雅黑" pitchFamily="34" charset="-122"/>
              </a:rPr>
              <a:t>协议</a:t>
            </a:r>
            <a:r>
              <a:rPr lang="zh-CN" altLang="en-US" sz="2000" b="1" dirty="0">
                <a:solidFill>
                  <a:schemeClr val="bg1"/>
                </a:solidFill>
                <a:latin typeface="微软雅黑" pitchFamily="34" charset="-122"/>
                <a:ea typeface="微软雅黑" pitchFamily="34" charset="-122"/>
              </a:rPr>
              <a:t>的组成</a:t>
            </a:r>
          </a:p>
        </p:txBody>
      </p:sp>
    </p:spTree>
    <p:extLst>
      <p:ext uri="{BB962C8B-B14F-4D97-AF65-F5344CB8AC3E}">
        <p14:creationId xmlns:p14="http://schemas.microsoft.com/office/powerpoint/2010/main" val="136005291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46"/>
          <p:cNvSpPr>
            <a:spLocks noChangeArrowheads="1"/>
          </p:cNvSpPr>
          <p:nvPr/>
        </p:nvSpPr>
        <p:spPr bwMode="auto">
          <a:xfrm>
            <a:off x="502921" y="993324"/>
            <a:ext cx="8558783" cy="39733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lvl="0" indent="-342900" fontAlgn="base">
              <a:lnSpc>
                <a:spcPct val="130000"/>
              </a:lnSpc>
              <a:buClr>
                <a:srgbClr val="0066CC"/>
              </a:buClr>
            </a:pPr>
            <a:r>
              <a:rPr lang="zh-CN" altLang="en-US" sz="2000" b="1" dirty="0" smtClean="0">
                <a:solidFill>
                  <a:prstClr val="black"/>
                </a:solidFill>
                <a:latin typeface="微软雅黑" pitchFamily="34" charset="-122"/>
                <a:ea typeface="微软雅黑" pitchFamily="34" charset="-122"/>
              </a:rPr>
              <a:t>分组</a:t>
            </a:r>
            <a:r>
              <a:rPr lang="zh-CN" altLang="en-US" sz="2000" b="1" dirty="0">
                <a:solidFill>
                  <a:prstClr val="black"/>
                </a:solidFill>
                <a:latin typeface="微软雅黑" pitchFamily="34" charset="-122"/>
                <a:ea typeface="微软雅黑" pitchFamily="34" charset="-122"/>
              </a:rPr>
              <a:t>学习：</a:t>
            </a:r>
          </a:p>
          <a:p>
            <a:pPr marL="342900" lvl="0" indent="-342900" fontAlgn="base">
              <a:lnSpc>
                <a:spcPct val="130000"/>
              </a:lnSpc>
              <a:buClr>
                <a:srgbClr val="0066CC"/>
              </a:buClr>
              <a:buFont typeface="Wingdings" panose="05000000000000000000" pitchFamily="2" charset="2"/>
              <a:buChar char="l"/>
            </a:pPr>
            <a:r>
              <a:rPr lang="zh-CN" altLang="en-US" sz="2000" b="1" dirty="0">
                <a:solidFill>
                  <a:srgbClr val="C00000"/>
                </a:solidFill>
                <a:latin typeface="微软雅黑" pitchFamily="34" charset="-122"/>
                <a:ea typeface="微软雅黑" pitchFamily="34" charset="-122"/>
              </a:rPr>
              <a:t>内容</a:t>
            </a:r>
            <a:r>
              <a:rPr lang="zh-CN" altLang="en-US" sz="2000" b="1" dirty="0" smtClean="0">
                <a:solidFill>
                  <a:srgbClr val="C00000"/>
                </a:solidFill>
                <a:latin typeface="微软雅黑" pitchFamily="34" charset="-122"/>
                <a:ea typeface="微软雅黑" pitchFamily="34" charset="-122"/>
              </a:rPr>
              <a:t>：</a:t>
            </a:r>
            <a:r>
              <a:rPr lang="en-US" altLang="zh-CN" sz="2000" b="1" dirty="0">
                <a:solidFill>
                  <a:prstClr val="black"/>
                </a:solidFill>
                <a:latin typeface="微软雅黑" pitchFamily="34" charset="-122"/>
                <a:ea typeface="微软雅黑" pitchFamily="34" charset="-122"/>
              </a:rPr>
              <a:t>PPP</a:t>
            </a:r>
            <a:r>
              <a:rPr lang="zh-CN" altLang="en-US" sz="2000" b="1" dirty="0">
                <a:solidFill>
                  <a:prstClr val="black"/>
                </a:solidFill>
                <a:latin typeface="微软雅黑" pitchFamily="34" charset="-122"/>
                <a:ea typeface="微软雅黑" pitchFamily="34" charset="-122"/>
              </a:rPr>
              <a:t>协议的帧格式</a:t>
            </a:r>
            <a:endParaRPr lang="en-US" altLang="zh-CN" sz="2000" b="1" dirty="0">
              <a:solidFill>
                <a:prstClr val="black"/>
              </a:solidFill>
              <a:latin typeface="微软雅黑" pitchFamily="34" charset="-122"/>
              <a:ea typeface="微软雅黑" pitchFamily="34" charset="-122"/>
            </a:endParaRPr>
          </a:p>
          <a:p>
            <a:pPr marL="342900" lvl="0" indent="-342900" fontAlgn="base">
              <a:lnSpc>
                <a:spcPct val="130000"/>
              </a:lnSpc>
              <a:buClr>
                <a:srgbClr val="0066CC"/>
              </a:buClr>
              <a:buFont typeface="Wingdings" panose="05000000000000000000" pitchFamily="2" charset="2"/>
              <a:buChar char="l"/>
            </a:pPr>
            <a:r>
              <a:rPr lang="zh-CN" altLang="en-US" sz="2000" b="1" dirty="0">
                <a:solidFill>
                  <a:prstClr val="black"/>
                </a:solidFill>
                <a:latin typeface="微软雅黑" pitchFamily="34" charset="-122"/>
                <a:ea typeface="微软雅黑" pitchFamily="34" charset="-122"/>
              </a:rPr>
              <a:t>自学：</a:t>
            </a:r>
            <a:r>
              <a:rPr lang="en-US" altLang="zh-CN" sz="2000" b="1" dirty="0">
                <a:solidFill>
                  <a:prstClr val="black"/>
                </a:solidFill>
                <a:latin typeface="微软雅黑" pitchFamily="34" charset="-122"/>
                <a:ea typeface="微软雅黑" pitchFamily="34" charset="-122"/>
              </a:rPr>
              <a:t>6</a:t>
            </a:r>
            <a:r>
              <a:rPr lang="zh-CN" altLang="en-US" sz="2000" b="1" dirty="0">
                <a:solidFill>
                  <a:prstClr val="black"/>
                </a:solidFill>
                <a:latin typeface="微软雅黑" pitchFamily="34" charset="-122"/>
                <a:ea typeface="微软雅黑" pitchFamily="34" charset="-122"/>
              </a:rPr>
              <a:t>分钟；</a:t>
            </a:r>
            <a:endParaRPr lang="en-US" altLang="zh-CN" sz="2000" b="1" dirty="0">
              <a:solidFill>
                <a:prstClr val="black"/>
              </a:solidFill>
              <a:latin typeface="微软雅黑" pitchFamily="34" charset="-122"/>
              <a:ea typeface="微软雅黑" pitchFamily="34" charset="-122"/>
            </a:endParaRPr>
          </a:p>
          <a:p>
            <a:pPr marL="342900" lvl="0" indent="-342900" fontAlgn="base">
              <a:lnSpc>
                <a:spcPct val="130000"/>
              </a:lnSpc>
              <a:buClr>
                <a:srgbClr val="0066CC"/>
              </a:buClr>
              <a:buFont typeface="Wingdings" panose="05000000000000000000" pitchFamily="2" charset="2"/>
              <a:buChar char="l"/>
            </a:pPr>
            <a:r>
              <a:rPr lang="zh-CN" altLang="en-US" sz="2000" b="1" dirty="0">
                <a:solidFill>
                  <a:prstClr val="black"/>
                </a:solidFill>
                <a:latin typeface="微软雅黑" pitchFamily="34" charset="-122"/>
                <a:ea typeface="微软雅黑" pitchFamily="34" charset="-122"/>
              </a:rPr>
              <a:t>讲解：各</a:t>
            </a:r>
            <a:r>
              <a:rPr lang="zh-CN" altLang="en-US" sz="2000" b="1" dirty="0" smtClean="0">
                <a:solidFill>
                  <a:prstClr val="black"/>
                </a:solidFill>
                <a:latin typeface="微软雅黑" pitchFamily="34" charset="-122"/>
                <a:ea typeface="微软雅黑" pitchFamily="34" charset="-122"/>
              </a:rPr>
              <a:t>组</a:t>
            </a:r>
            <a:r>
              <a:rPr lang="en-US" altLang="zh-CN" sz="2000" b="1" dirty="0" smtClean="0">
                <a:solidFill>
                  <a:prstClr val="black"/>
                </a:solidFill>
                <a:latin typeface="微软雅黑" pitchFamily="34" charset="-122"/>
                <a:ea typeface="微软雅黑" pitchFamily="34" charset="-122"/>
              </a:rPr>
              <a:t>3</a:t>
            </a:r>
            <a:r>
              <a:rPr lang="zh-CN" altLang="en-US" sz="2000" b="1" dirty="0" smtClean="0">
                <a:solidFill>
                  <a:prstClr val="black"/>
                </a:solidFill>
                <a:latin typeface="微软雅黑" pitchFamily="34" charset="-122"/>
                <a:ea typeface="微软雅黑" pitchFamily="34" charset="-122"/>
              </a:rPr>
              <a:t>号</a:t>
            </a:r>
            <a:r>
              <a:rPr lang="zh-CN" altLang="en-US" sz="2000" b="1" dirty="0">
                <a:solidFill>
                  <a:prstClr val="black"/>
                </a:solidFill>
                <a:latin typeface="微软雅黑" pitchFamily="34" charset="-122"/>
                <a:ea typeface="微软雅黑" pitchFamily="34" charset="-122"/>
              </a:rPr>
              <a:t>同学讲解，其他同学提问；</a:t>
            </a:r>
            <a:r>
              <a:rPr lang="en-US" altLang="zh-CN" sz="2000" b="1" dirty="0">
                <a:solidFill>
                  <a:prstClr val="black"/>
                </a:solidFill>
                <a:latin typeface="微软雅黑" pitchFamily="34" charset="-122"/>
                <a:ea typeface="微软雅黑" pitchFamily="34" charset="-122"/>
              </a:rPr>
              <a:t>4</a:t>
            </a:r>
            <a:r>
              <a:rPr lang="zh-CN" altLang="en-US" sz="2000" b="1" dirty="0">
                <a:solidFill>
                  <a:prstClr val="black"/>
                </a:solidFill>
                <a:latin typeface="微软雅黑" pitchFamily="34" charset="-122"/>
                <a:ea typeface="微软雅黑" pitchFamily="34" charset="-122"/>
              </a:rPr>
              <a:t>分钟；</a:t>
            </a:r>
            <a:endParaRPr lang="en-US" altLang="zh-CN" sz="2000" b="1" dirty="0">
              <a:solidFill>
                <a:prstClr val="black"/>
              </a:solidFill>
              <a:latin typeface="微软雅黑" pitchFamily="34" charset="-122"/>
              <a:ea typeface="微软雅黑" pitchFamily="34" charset="-122"/>
            </a:endParaRPr>
          </a:p>
          <a:p>
            <a:pPr marL="342900" lvl="0" indent="-342900" fontAlgn="base">
              <a:lnSpc>
                <a:spcPct val="130000"/>
              </a:lnSpc>
              <a:buClr>
                <a:srgbClr val="0066CC"/>
              </a:buClr>
              <a:buFont typeface="Wingdings" panose="05000000000000000000" pitchFamily="2" charset="2"/>
              <a:buChar char="l"/>
            </a:pPr>
            <a:r>
              <a:rPr lang="zh-CN" altLang="en-US" sz="2000" b="1" dirty="0">
                <a:solidFill>
                  <a:prstClr val="black"/>
                </a:solidFill>
                <a:latin typeface="微软雅黑" pitchFamily="34" charset="-122"/>
                <a:ea typeface="微软雅黑" pitchFamily="34" charset="-122"/>
              </a:rPr>
              <a:t>老师提问：</a:t>
            </a:r>
            <a:endParaRPr lang="en-US" altLang="zh-CN" sz="2000" b="1" dirty="0">
              <a:solidFill>
                <a:prstClr val="black"/>
              </a:solidFill>
              <a:latin typeface="微软雅黑" pitchFamily="34" charset="-122"/>
              <a:ea typeface="微软雅黑" pitchFamily="34" charset="-122"/>
            </a:endParaRPr>
          </a:p>
          <a:p>
            <a:pPr marL="742950" lvl="1" indent="-285750" algn="just" fontAlgn="base">
              <a:lnSpc>
                <a:spcPct val="130000"/>
              </a:lnSpc>
              <a:buClr>
                <a:srgbClr val="F79646">
                  <a:lumMod val="50000"/>
                </a:srgbClr>
              </a:buClr>
              <a:buFont typeface="Wingdings" panose="05000000000000000000" pitchFamily="2" charset="2"/>
              <a:buChar char="u"/>
            </a:pPr>
            <a:r>
              <a:rPr lang="zh-CN" altLang="en-US" b="1" dirty="0" smtClean="0">
                <a:solidFill>
                  <a:srgbClr val="C00000"/>
                </a:solidFill>
                <a:latin typeface="微软雅黑" panose="020B0503020204020204" pitchFamily="34" charset="-122"/>
                <a:ea typeface="微软雅黑" panose="020B0503020204020204" pitchFamily="34" charset="-122"/>
              </a:rPr>
              <a:t>在</a:t>
            </a:r>
            <a:r>
              <a:rPr lang="en-US" altLang="zh-CN" b="1" dirty="0">
                <a:solidFill>
                  <a:srgbClr val="C00000"/>
                </a:solidFill>
                <a:latin typeface="微软雅黑" panose="020B0503020204020204" pitchFamily="34" charset="-122"/>
                <a:ea typeface="微软雅黑" panose="020B0503020204020204" pitchFamily="34" charset="-122"/>
              </a:rPr>
              <a:t>PPP</a:t>
            </a:r>
            <a:r>
              <a:rPr lang="zh-CN" altLang="en-US" b="1" dirty="0">
                <a:solidFill>
                  <a:srgbClr val="C00000"/>
                </a:solidFill>
                <a:latin typeface="微软雅黑" panose="020B0503020204020204" pitchFamily="34" charset="-122"/>
                <a:ea typeface="微软雅黑" panose="020B0503020204020204" pitchFamily="34" charset="-122"/>
              </a:rPr>
              <a:t>协议中，</a:t>
            </a:r>
            <a:r>
              <a:rPr lang="zh-CN" altLang="en-US" b="1" dirty="0" smtClean="0">
                <a:solidFill>
                  <a:srgbClr val="C00000"/>
                </a:solidFill>
                <a:latin typeface="微软雅黑" panose="020B0503020204020204" pitchFamily="34" charset="-122"/>
                <a:ea typeface="微软雅黑" panose="020B0503020204020204" pitchFamily="34" charset="-122"/>
              </a:rPr>
              <a:t>语法</a:t>
            </a:r>
            <a:r>
              <a:rPr lang="en-US" altLang="zh-CN" b="1" dirty="0" smtClean="0">
                <a:solidFill>
                  <a:srgbClr val="C00000"/>
                </a:solidFill>
                <a:latin typeface="微软雅黑" panose="020B0503020204020204" pitchFamily="34" charset="-122"/>
                <a:ea typeface="微软雅黑" panose="020B0503020204020204" pitchFamily="34" charset="-122"/>
              </a:rPr>
              <a:t>(</a:t>
            </a:r>
            <a:r>
              <a:rPr lang="zh-CN" altLang="en-US" b="1" dirty="0">
                <a:solidFill>
                  <a:srgbClr val="0000FF"/>
                </a:solidFill>
                <a:latin typeface="微软雅黑" panose="020B0503020204020204" pitchFamily="34" charset="-122"/>
                <a:ea typeface="微软雅黑" panose="020B0503020204020204" pitchFamily="34" charset="-122"/>
              </a:rPr>
              <a:t>数据与控制信息的结构或</a:t>
            </a:r>
            <a:r>
              <a:rPr lang="zh-CN" altLang="en-US" b="1" dirty="0" smtClean="0">
                <a:solidFill>
                  <a:srgbClr val="0000FF"/>
                </a:solidFill>
                <a:latin typeface="微软雅黑" panose="020B0503020204020204" pitchFamily="34" charset="-122"/>
                <a:ea typeface="微软雅黑" panose="020B0503020204020204" pitchFamily="34" charset="-122"/>
              </a:rPr>
              <a:t>格式</a:t>
            </a:r>
            <a:r>
              <a:rPr lang="en-US" altLang="zh-CN" b="1" dirty="0" smtClean="0">
                <a:solidFill>
                  <a:srgbClr val="C00000"/>
                </a:solidFill>
                <a:latin typeface="微软雅黑" panose="020B0503020204020204" pitchFamily="34" charset="-122"/>
                <a:ea typeface="微软雅黑" panose="020B0503020204020204" pitchFamily="34" charset="-122"/>
              </a:rPr>
              <a:t>)</a:t>
            </a:r>
            <a:r>
              <a:rPr lang="zh-CN" altLang="en-US" b="1" dirty="0" smtClean="0">
                <a:solidFill>
                  <a:srgbClr val="C00000"/>
                </a:solidFill>
                <a:latin typeface="微软雅黑" panose="020B0503020204020204" pitchFamily="34" charset="-122"/>
                <a:ea typeface="微软雅黑" panose="020B0503020204020204" pitchFamily="34" charset="-122"/>
              </a:rPr>
              <a:t>如何</a:t>
            </a:r>
            <a:r>
              <a:rPr lang="zh-CN" altLang="en-US" b="1" dirty="0">
                <a:solidFill>
                  <a:srgbClr val="C00000"/>
                </a:solidFill>
                <a:latin typeface="微软雅黑" panose="020B0503020204020204" pitchFamily="34" charset="-122"/>
                <a:ea typeface="微软雅黑" panose="020B0503020204020204" pitchFamily="34" charset="-122"/>
              </a:rPr>
              <a:t>体现？</a:t>
            </a:r>
          </a:p>
          <a:p>
            <a:pPr marL="742950" lvl="1" indent="-285750" algn="just" fontAlgn="base">
              <a:lnSpc>
                <a:spcPct val="130000"/>
              </a:lnSpc>
              <a:buClr>
                <a:srgbClr val="F79646">
                  <a:lumMod val="50000"/>
                </a:srgbClr>
              </a:buClr>
              <a:buFont typeface="Wingdings" panose="05000000000000000000" pitchFamily="2" charset="2"/>
              <a:buChar char="u"/>
            </a:pPr>
            <a:r>
              <a:rPr lang="zh-CN" altLang="en-US" b="1" dirty="0" smtClean="0">
                <a:solidFill>
                  <a:srgbClr val="C00000"/>
                </a:solidFill>
                <a:latin typeface="微软雅黑" panose="020B0503020204020204" pitchFamily="34" charset="-122"/>
                <a:ea typeface="微软雅黑" panose="020B0503020204020204" pitchFamily="34" charset="-122"/>
              </a:rPr>
              <a:t>在</a:t>
            </a:r>
            <a:r>
              <a:rPr lang="en-US" altLang="zh-CN" b="1" dirty="0">
                <a:solidFill>
                  <a:srgbClr val="C00000"/>
                </a:solidFill>
                <a:latin typeface="微软雅黑" panose="020B0503020204020204" pitchFamily="34" charset="-122"/>
                <a:ea typeface="微软雅黑" panose="020B0503020204020204" pitchFamily="34" charset="-122"/>
              </a:rPr>
              <a:t>PPP</a:t>
            </a:r>
            <a:r>
              <a:rPr lang="zh-CN" altLang="en-US" b="1" dirty="0">
                <a:solidFill>
                  <a:srgbClr val="C00000"/>
                </a:solidFill>
                <a:latin typeface="微软雅黑" panose="020B0503020204020204" pitchFamily="34" charset="-122"/>
                <a:ea typeface="微软雅黑" panose="020B0503020204020204" pitchFamily="34" charset="-122"/>
              </a:rPr>
              <a:t>协议中，</a:t>
            </a:r>
            <a:r>
              <a:rPr lang="zh-CN" altLang="en-US" b="1" dirty="0" smtClean="0">
                <a:solidFill>
                  <a:srgbClr val="C00000"/>
                </a:solidFill>
                <a:latin typeface="微软雅黑" panose="020B0503020204020204" pitchFamily="34" charset="-122"/>
                <a:ea typeface="微软雅黑" panose="020B0503020204020204" pitchFamily="34" charset="-122"/>
              </a:rPr>
              <a:t>语义</a:t>
            </a:r>
            <a:r>
              <a:rPr lang="en-US" altLang="zh-CN" b="1" dirty="0" smtClean="0">
                <a:solidFill>
                  <a:srgbClr val="C00000"/>
                </a:solidFill>
                <a:latin typeface="微软雅黑" panose="020B0503020204020204" pitchFamily="34" charset="-122"/>
                <a:ea typeface="微软雅黑" panose="020B0503020204020204" pitchFamily="34" charset="-122"/>
              </a:rPr>
              <a:t>(</a:t>
            </a:r>
            <a:r>
              <a:rPr lang="zh-CN" altLang="en-US" b="1" dirty="0">
                <a:solidFill>
                  <a:srgbClr val="0000FF"/>
                </a:solidFill>
                <a:latin typeface="微软雅黑" panose="020B0503020204020204" pitchFamily="34" charset="-122"/>
                <a:ea typeface="微软雅黑" panose="020B0503020204020204" pitchFamily="34" charset="-122"/>
              </a:rPr>
              <a:t>需要发出何种控制信息，完成何种动作以及做出何种响应</a:t>
            </a:r>
            <a:r>
              <a:rPr lang="en-US" altLang="zh-CN" b="1" dirty="0" smtClean="0">
                <a:solidFill>
                  <a:srgbClr val="C00000"/>
                </a:solidFill>
                <a:latin typeface="微软雅黑" panose="020B0503020204020204" pitchFamily="34" charset="-122"/>
                <a:ea typeface="微软雅黑" panose="020B0503020204020204" pitchFamily="34" charset="-122"/>
              </a:rPr>
              <a:t>)</a:t>
            </a:r>
            <a:r>
              <a:rPr lang="zh-CN" altLang="en-US" b="1" dirty="0" smtClean="0">
                <a:solidFill>
                  <a:srgbClr val="C00000"/>
                </a:solidFill>
                <a:latin typeface="微软雅黑" panose="020B0503020204020204" pitchFamily="34" charset="-122"/>
                <a:ea typeface="微软雅黑" panose="020B0503020204020204" pitchFamily="34" charset="-122"/>
              </a:rPr>
              <a:t>如何</a:t>
            </a:r>
            <a:r>
              <a:rPr lang="zh-CN" altLang="en-US" b="1" dirty="0">
                <a:solidFill>
                  <a:srgbClr val="C00000"/>
                </a:solidFill>
                <a:latin typeface="微软雅黑" panose="020B0503020204020204" pitchFamily="34" charset="-122"/>
                <a:ea typeface="微软雅黑" panose="020B0503020204020204" pitchFamily="34" charset="-122"/>
              </a:rPr>
              <a:t>体现？</a:t>
            </a:r>
          </a:p>
          <a:p>
            <a:pPr marL="342900" lvl="0" indent="-342900" fontAlgn="base">
              <a:lnSpc>
                <a:spcPct val="130000"/>
              </a:lnSpc>
              <a:buClr>
                <a:srgbClr val="0066CC"/>
              </a:buClr>
              <a:buFont typeface="Wingdings" panose="05000000000000000000" pitchFamily="2" charset="2"/>
              <a:buChar char="l"/>
            </a:pPr>
            <a:r>
              <a:rPr lang="zh-CN" altLang="en-US" sz="2000" b="1" dirty="0" smtClean="0">
                <a:solidFill>
                  <a:prstClr val="black"/>
                </a:solidFill>
                <a:latin typeface="微软雅黑" pitchFamily="34" charset="-122"/>
                <a:ea typeface="微软雅黑" pitchFamily="34" charset="-122"/>
              </a:rPr>
              <a:t>总结</a:t>
            </a:r>
            <a:r>
              <a:rPr lang="zh-CN" altLang="en-US" sz="2000" b="1" dirty="0">
                <a:solidFill>
                  <a:prstClr val="black"/>
                </a:solidFill>
                <a:latin typeface="微软雅黑" pitchFamily="34" charset="-122"/>
                <a:ea typeface="微软雅黑" pitchFamily="34" charset="-122"/>
              </a:rPr>
              <a:t>：     </a:t>
            </a:r>
            <a:endParaRPr lang="zh-CN" altLang="en-US" sz="2000" b="1" dirty="0" smtClean="0">
              <a:latin typeface="微软雅黑" pitchFamily="34" charset="-122"/>
              <a:ea typeface="微软雅黑" pitchFamily="34" charset="-122"/>
            </a:endParaRPr>
          </a:p>
          <a:p>
            <a:pPr marL="342900" indent="-342900" eaLnBrk="0" hangingPunct="0">
              <a:lnSpc>
                <a:spcPct val="130000"/>
              </a:lnSpc>
              <a:buClr>
                <a:srgbClr val="0070C0"/>
              </a:buClr>
              <a:buFont typeface="Wingdings" pitchFamily="2" charset="2"/>
              <a:buChar char="l"/>
            </a:pPr>
            <a:endParaRPr lang="zh-CN" altLang="en-US" sz="2000" b="1" dirty="0">
              <a:latin typeface="微软雅黑" pitchFamily="34" charset="-122"/>
              <a:ea typeface="微软雅黑" pitchFamily="34" charset="-122"/>
            </a:endParaRPr>
          </a:p>
        </p:txBody>
      </p:sp>
      <p:sp>
        <p:nvSpPr>
          <p:cNvPr id="40" name="AutoShape 5"/>
          <p:cNvSpPr>
            <a:spLocks noChangeArrowheads="1"/>
          </p:cNvSpPr>
          <p:nvPr/>
        </p:nvSpPr>
        <p:spPr bwMode="auto">
          <a:xfrm>
            <a:off x="502921" y="6236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3542593" y="590461"/>
            <a:ext cx="204895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PPP </a:t>
            </a:r>
            <a:r>
              <a:rPr lang="zh-CN" altLang="en-US" sz="2000" b="1" dirty="0" smtClean="0">
                <a:solidFill>
                  <a:schemeClr val="bg1"/>
                </a:solidFill>
                <a:latin typeface="微软雅黑" pitchFamily="34" charset="-122"/>
                <a:ea typeface="微软雅黑" pitchFamily="34" charset="-122"/>
              </a:rPr>
              <a:t>协议</a:t>
            </a:r>
            <a:r>
              <a:rPr lang="zh-CN" altLang="en-US" sz="2000" b="1" dirty="0">
                <a:solidFill>
                  <a:schemeClr val="bg1"/>
                </a:solidFill>
                <a:latin typeface="微软雅黑" pitchFamily="34" charset="-122"/>
                <a:ea typeface="微软雅黑" pitchFamily="34" charset="-122"/>
              </a:rPr>
              <a:t>的组成</a:t>
            </a:r>
          </a:p>
        </p:txBody>
      </p:sp>
    </p:spTree>
    <p:extLst>
      <p:ext uri="{BB962C8B-B14F-4D97-AF65-F5344CB8AC3E}">
        <p14:creationId xmlns:p14="http://schemas.microsoft.com/office/powerpoint/2010/main" val="159615066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5"/>
          <p:cNvSpPr>
            <a:spLocks noChangeArrowheads="1"/>
          </p:cNvSpPr>
          <p:nvPr/>
        </p:nvSpPr>
        <p:spPr bwMode="auto">
          <a:xfrm>
            <a:off x="502921" y="621289"/>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29" name="Rectangle 6"/>
          <p:cNvSpPr>
            <a:spLocks noChangeArrowheads="1"/>
          </p:cNvSpPr>
          <p:nvPr/>
        </p:nvSpPr>
        <p:spPr bwMode="auto">
          <a:xfrm>
            <a:off x="2698733" y="579018"/>
            <a:ext cx="37465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3.2.2   PPP </a:t>
            </a:r>
            <a:r>
              <a:rPr lang="zh-CN" altLang="en-US" sz="2400" b="1" dirty="0">
                <a:solidFill>
                  <a:schemeClr val="bg1"/>
                </a:solidFill>
                <a:latin typeface="微软雅黑" pitchFamily="34" charset="-122"/>
                <a:ea typeface="微软雅黑" pitchFamily="34" charset="-122"/>
              </a:rPr>
              <a:t>协议的帧格式</a:t>
            </a:r>
          </a:p>
        </p:txBody>
      </p:sp>
      <p:sp>
        <p:nvSpPr>
          <p:cNvPr id="5" name="圆角矩形 4"/>
          <p:cNvSpPr/>
          <p:nvPr/>
        </p:nvSpPr>
        <p:spPr>
          <a:xfrm>
            <a:off x="118872" y="1094781"/>
            <a:ext cx="8129015" cy="366145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itchFamily="34" charset="-122"/>
              <a:ea typeface="微软雅黑" pitchFamily="34" charset="-122"/>
            </a:endParaRPr>
          </a:p>
        </p:txBody>
      </p:sp>
      <p:sp>
        <p:nvSpPr>
          <p:cNvPr id="6" name="Rectangle 4"/>
          <p:cNvSpPr>
            <a:spLocks noChangeArrowheads="1"/>
          </p:cNvSpPr>
          <p:nvPr/>
        </p:nvSpPr>
        <p:spPr bwMode="auto">
          <a:xfrm>
            <a:off x="3698855" y="1182083"/>
            <a:ext cx="2399281" cy="355374"/>
          </a:xfrm>
          <a:prstGeom prst="rect">
            <a:avLst/>
          </a:prstGeom>
          <a:solidFill>
            <a:srgbClr val="00FFFF"/>
          </a:solidFill>
          <a:ln w="12700">
            <a:solidFill>
              <a:schemeClr val="tx1"/>
            </a:solidFill>
            <a:miter lim="800000"/>
            <a:headEnd/>
            <a:tailEnd/>
          </a:ln>
          <a:effectLst/>
        </p:spPr>
        <p:txBody>
          <a:bodyPr wrap="none" anchor="ctr"/>
          <a:lstStyle/>
          <a:p>
            <a:pPr algn="ctr"/>
            <a:r>
              <a:rPr kumimoji="1" lang="en-US" altLang="zh-CN" sz="1400" b="1">
                <a:latin typeface="微软雅黑" pitchFamily="34" charset="-122"/>
                <a:ea typeface="微软雅黑" pitchFamily="34" charset="-122"/>
              </a:rPr>
              <a:t>IP </a:t>
            </a:r>
            <a:r>
              <a:rPr kumimoji="1" lang="zh-CN" altLang="en-US" sz="1400" b="1">
                <a:latin typeface="微软雅黑" pitchFamily="34" charset="-122"/>
                <a:ea typeface="微软雅黑" pitchFamily="34" charset="-122"/>
              </a:rPr>
              <a:t>数据报</a:t>
            </a:r>
          </a:p>
        </p:txBody>
      </p:sp>
      <p:sp>
        <p:nvSpPr>
          <p:cNvPr id="7" name="Text Box 9"/>
          <p:cNvSpPr txBox="1">
            <a:spLocks noChangeArrowheads="1"/>
          </p:cNvSpPr>
          <p:nvPr/>
        </p:nvSpPr>
        <p:spPr bwMode="auto">
          <a:xfrm>
            <a:off x="1524261"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1</a:t>
            </a:r>
          </a:p>
        </p:txBody>
      </p:sp>
      <p:sp>
        <p:nvSpPr>
          <p:cNvPr id="8" name="Text Box 10"/>
          <p:cNvSpPr txBox="1">
            <a:spLocks noChangeArrowheads="1"/>
          </p:cNvSpPr>
          <p:nvPr/>
        </p:nvSpPr>
        <p:spPr bwMode="auto">
          <a:xfrm>
            <a:off x="3101436"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2</a:t>
            </a:r>
          </a:p>
        </p:txBody>
      </p:sp>
      <p:sp>
        <p:nvSpPr>
          <p:cNvPr id="9" name="Text Box 11"/>
          <p:cNvSpPr txBox="1">
            <a:spLocks noChangeArrowheads="1"/>
          </p:cNvSpPr>
          <p:nvPr/>
        </p:nvSpPr>
        <p:spPr bwMode="auto">
          <a:xfrm>
            <a:off x="1974947"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10" name="Text Box 12"/>
          <p:cNvSpPr txBox="1">
            <a:spLocks noChangeArrowheads="1"/>
          </p:cNvSpPr>
          <p:nvPr/>
        </p:nvSpPr>
        <p:spPr bwMode="auto">
          <a:xfrm>
            <a:off x="7146671"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11" name="Text Box 13"/>
          <p:cNvSpPr txBox="1">
            <a:spLocks noChangeArrowheads="1"/>
          </p:cNvSpPr>
          <p:nvPr/>
        </p:nvSpPr>
        <p:spPr bwMode="auto">
          <a:xfrm>
            <a:off x="941642" y="2260238"/>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字节</a:t>
            </a:r>
          </a:p>
        </p:txBody>
      </p:sp>
      <p:sp>
        <p:nvSpPr>
          <p:cNvPr id="12" name="Text Box 18"/>
          <p:cNvSpPr txBox="1">
            <a:spLocks noChangeArrowheads="1"/>
          </p:cNvSpPr>
          <p:nvPr/>
        </p:nvSpPr>
        <p:spPr bwMode="auto">
          <a:xfrm>
            <a:off x="2424319"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13" name="Text Box 23"/>
          <p:cNvSpPr txBox="1">
            <a:spLocks noChangeArrowheads="1"/>
          </p:cNvSpPr>
          <p:nvPr/>
        </p:nvSpPr>
        <p:spPr bwMode="auto">
          <a:xfrm>
            <a:off x="6397717"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2</a:t>
            </a:r>
          </a:p>
        </p:txBody>
      </p:sp>
      <p:sp>
        <p:nvSpPr>
          <p:cNvPr id="14" name="Line 26"/>
          <p:cNvSpPr>
            <a:spLocks noChangeShapeType="1"/>
          </p:cNvSpPr>
          <p:nvPr/>
        </p:nvSpPr>
        <p:spPr bwMode="auto">
          <a:xfrm>
            <a:off x="3698855" y="1172380"/>
            <a:ext cx="14454" cy="70589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Line 27"/>
          <p:cNvSpPr>
            <a:spLocks noChangeShapeType="1"/>
          </p:cNvSpPr>
          <p:nvPr/>
        </p:nvSpPr>
        <p:spPr bwMode="auto">
          <a:xfrm>
            <a:off x="6098135" y="1172379"/>
            <a:ext cx="0" cy="67921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Text Box 31"/>
          <p:cNvSpPr txBox="1">
            <a:spLocks noChangeArrowheads="1"/>
          </p:cNvSpPr>
          <p:nvPr/>
        </p:nvSpPr>
        <p:spPr bwMode="auto">
          <a:xfrm>
            <a:off x="3655542" y="2278526"/>
            <a:ext cx="25707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400" b="1" dirty="0" smtClean="0">
                <a:solidFill>
                  <a:srgbClr val="0000FF"/>
                </a:solidFill>
                <a:latin typeface="微软雅黑" pitchFamily="34" charset="-122"/>
                <a:ea typeface="微软雅黑" pitchFamily="34" charset="-122"/>
              </a:rPr>
              <a:t>可变长度，不</a:t>
            </a:r>
            <a:r>
              <a:rPr kumimoji="1" lang="zh-CN" altLang="en-US" sz="1400" b="1" dirty="0">
                <a:solidFill>
                  <a:srgbClr val="0000FF"/>
                </a:solidFill>
                <a:latin typeface="微软雅黑" pitchFamily="34" charset="-122"/>
                <a:ea typeface="微软雅黑" pitchFamily="34" charset="-122"/>
              </a:rPr>
              <a:t>超过 </a:t>
            </a:r>
            <a:r>
              <a:rPr kumimoji="1" lang="en-US" altLang="zh-CN" sz="1400" b="1" dirty="0">
                <a:solidFill>
                  <a:srgbClr val="0000FF"/>
                </a:solidFill>
                <a:latin typeface="微软雅黑" pitchFamily="34" charset="-122"/>
                <a:ea typeface="微软雅黑" pitchFamily="34" charset="-122"/>
              </a:rPr>
              <a:t>1500 </a:t>
            </a:r>
            <a:r>
              <a:rPr kumimoji="1" lang="zh-CN" altLang="en-US" sz="1400" b="1" dirty="0">
                <a:solidFill>
                  <a:srgbClr val="0000FF"/>
                </a:solidFill>
                <a:latin typeface="微软雅黑" pitchFamily="34" charset="-122"/>
                <a:ea typeface="微软雅黑" pitchFamily="34" charset="-122"/>
              </a:rPr>
              <a:t>字节</a:t>
            </a:r>
          </a:p>
        </p:txBody>
      </p:sp>
      <p:sp>
        <p:nvSpPr>
          <p:cNvPr id="17" name="Line 32"/>
          <p:cNvSpPr>
            <a:spLocks noChangeShapeType="1"/>
          </p:cNvSpPr>
          <p:nvPr/>
        </p:nvSpPr>
        <p:spPr bwMode="auto">
          <a:xfrm>
            <a:off x="1462505" y="2753199"/>
            <a:ext cx="6071783"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8" name="Text Box 33"/>
          <p:cNvSpPr txBox="1">
            <a:spLocks noChangeArrowheads="1"/>
          </p:cNvSpPr>
          <p:nvPr/>
        </p:nvSpPr>
        <p:spPr bwMode="auto">
          <a:xfrm>
            <a:off x="4056761" y="2608744"/>
            <a:ext cx="772969" cy="307777"/>
          </a:xfrm>
          <a:prstGeom prst="rect">
            <a:avLst/>
          </a:prstGeom>
          <a:solidFill>
            <a:srgbClr val="C3E3F9"/>
          </a:solidFill>
          <a:ln>
            <a:noFill/>
          </a:ln>
          <a:effectLst/>
          <a:extLst/>
        </p:spPr>
        <p:txBody>
          <a:bodyPr wrap="none">
            <a:spAutoFit/>
          </a:bodyPr>
          <a:lstStyle/>
          <a:p>
            <a:r>
              <a:rPr kumimoji="1" lang="en-US" altLang="zh-CN" sz="1400" b="1" dirty="0">
                <a:solidFill>
                  <a:srgbClr val="0000FF"/>
                </a:solidFill>
                <a:latin typeface="微软雅黑" pitchFamily="34" charset="-122"/>
                <a:ea typeface="微软雅黑" pitchFamily="34" charset="-122"/>
              </a:rPr>
              <a:t>PPP </a:t>
            </a:r>
            <a:r>
              <a:rPr kumimoji="1" lang="zh-CN" altLang="en-US" sz="1400" b="1" dirty="0">
                <a:solidFill>
                  <a:srgbClr val="0000FF"/>
                </a:solidFill>
                <a:latin typeface="微软雅黑" pitchFamily="34" charset="-122"/>
                <a:ea typeface="微软雅黑" pitchFamily="34" charset="-122"/>
              </a:rPr>
              <a:t>帧</a:t>
            </a:r>
          </a:p>
        </p:txBody>
      </p:sp>
      <p:sp>
        <p:nvSpPr>
          <p:cNvPr id="19" name="Text Box 39"/>
          <p:cNvSpPr txBox="1">
            <a:spLocks noChangeArrowheads="1"/>
          </p:cNvSpPr>
          <p:nvPr/>
        </p:nvSpPr>
        <p:spPr bwMode="auto">
          <a:xfrm>
            <a:off x="734252" y="1418225"/>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先发送</a:t>
            </a:r>
          </a:p>
        </p:txBody>
      </p:sp>
      <p:sp>
        <p:nvSpPr>
          <p:cNvPr id="20" name="Rectangle 5"/>
          <p:cNvSpPr>
            <a:spLocks noChangeArrowheads="1"/>
          </p:cNvSpPr>
          <p:nvPr/>
        </p:nvSpPr>
        <p:spPr bwMode="auto">
          <a:xfrm>
            <a:off x="1449365" y="1820058"/>
            <a:ext cx="6071783" cy="432998"/>
          </a:xfrm>
          <a:prstGeom prst="rect">
            <a:avLst/>
          </a:prstGeom>
          <a:solidFill>
            <a:srgbClr val="00FF99"/>
          </a:solidFill>
          <a:ln w="12700">
            <a:solidFill>
              <a:schemeClr val="tx1"/>
            </a:solidFill>
            <a:miter lim="800000"/>
            <a:headEnd/>
            <a:tailEnd/>
          </a:ln>
          <a:effectLst/>
        </p:spPr>
        <p:txBody>
          <a:bodyPr wrap="none" anchor="ctr"/>
          <a:lstStyle/>
          <a:p>
            <a:pPr algn="ctr"/>
            <a:endParaRPr kumimoji="1" lang="zh-CN" altLang="zh-CN" sz="1200" b="1">
              <a:solidFill>
                <a:schemeClr val="bg1"/>
              </a:solidFill>
              <a:latin typeface="微软雅黑" pitchFamily="34" charset="-122"/>
              <a:ea typeface="微软雅黑" pitchFamily="34" charset="-122"/>
            </a:endParaRPr>
          </a:p>
        </p:txBody>
      </p:sp>
      <p:sp>
        <p:nvSpPr>
          <p:cNvPr id="21" name="Line 6"/>
          <p:cNvSpPr>
            <a:spLocks noChangeShapeType="1"/>
          </p:cNvSpPr>
          <p:nvPr/>
        </p:nvSpPr>
        <p:spPr bwMode="auto">
          <a:xfrm>
            <a:off x="1900052" y="1820058"/>
            <a:ext cx="0" cy="43299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Line 7"/>
          <p:cNvSpPr>
            <a:spLocks noChangeShapeType="1"/>
          </p:cNvSpPr>
          <p:nvPr/>
        </p:nvSpPr>
        <p:spPr bwMode="auto">
          <a:xfrm>
            <a:off x="6996880" y="1828548"/>
            <a:ext cx="0" cy="4245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Text Box 8"/>
          <p:cNvSpPr txBox="1">
            <a:spLocks noChangeArrowheads="1"/>
          </p:cNvSpPr>
          <p:nvPr/>
        </p:nvSpPr>
        <p:spPr bwMode="auto">
          <a:xfrm>
            <a:off x="1446737" y="1975307"/>
            <a:ext cx="397866"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7E</a:t>
            </a:r>
          </a:p>
        </p:txBody>
      </p:sp>
      <p:sp>
        <p:nvSpPr>
          <p:cNvPr id="24" name="Line 14"/>
          <p:cNvSpPr>
            <a:spLocks noChangeShapeType="1"/>
          </p:cNvSpPr>
          <p:nvPr/>
        </p:nvSpPr>
        <p:spPr bwMode="auto">
          <a:xfrm>
            <a:off x="2349424" y="1828548"/>
            <a:ext cx="0" cy="4245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5" name="Line 15"/>
          <p:cNvSpPr>
            <a:spLocks noChangeShapeType="1"/>
          </p:cNvSpPr>
          <p:nvPr/>
        </p:nvSpPr>
        <p:spPr bwMode="auto">
          <a:xfrm>
            <a:off x="2798797" y="1820058"/>
            <a:ext cx="0" cy="43299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6" name="Text Box 16"/>
          <p:cNvSpPr txBox="1">
            <a:spLocks noChangeArrowheads="1"/>
          </p:cNvSpPr>
          <p:nvPr/>
        </p:nvSpPr>
        <p:spPr bwMode="auto">
          <a:xfrm>
            <a:off x="1896110" y="1975307"/>
            <a:ext cx="386644"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FF</a:t>
            </a:r>
          </a:p>
        </p:txBody>
      </p:sp>
      <p:sp>
        <p:nvSpPr>
          <p:cNvPr id="27" name="Text Box 17"/>
          <p:cNvSpPr txBox="1">
            <a:spLocks noChangeArrowheads="1"/>
          </p:cNvSpPr>
          <p:nvPr/>
        </p:nvSpPr>
        <p:spPr bwMode="auto">
          <a:xfrm>
            <a:off x="2376802" y="1975307"/>
            <a:ext cx="405880"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03</a:t>
            </a:r>
          </a:p>
        </p:txBody>
      </p:sp>
      <p:sp>
        <p:nvSpPr>
          <p:cNvPr id="31" name="Text Box 19"/>
          <p:cNvSpPr txBox="1">
            <a:spLocks noChangeArrowheads="1"/>
          </p:cNvSpPr>
          <p:nvPr/>
        </p:nvSpPr>
        <p:spPr bwMode="auto">
          <a:xfrm>
            <a:off x="1509808" y="1794587"/>
            <a:ext cx="285656"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F</a:t>
            </a:r>
          </a:p>
        </p:txBody>
      </p:sp>
      <p:sp>
        <p:nvSpPr>
          <p:cNvPr id="32" name="Text Box 20"/>
          <p:cNvSpPr txBox="1">
            <a:spLocks noChangeArrowheads="1"/>
          </p:cNvSpPr>
          <p:nvPr/>
        </p:nvSpPr>
        <p:spPr bwMode="auto">
          <a:xfrm>
            <a:off x="1930273" y="1793375"/>
            <a:ext cx="319318"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A</a:t>
            </a:r>
          </a:p>
        </p:txBody>
      </p:sp>
      <p:sp>
        <p:nvSpPr>
          <p:cNvPr id="33" name="Text Box 21"/>
          <p:cNvSpPr txBox="1">
            <a:spLocks noChangeArrowheads="1"/>
          </p:cNvSpPr>
          <p:nvPr/>
        </p:nvSpPr>
        <p:spPr bwMode="auto">
          <a:xfrm>
            <a:off x="2416060" y="1794587"/>
            <a:ext cx="304892"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C</a:t>
            </a:r>
          </a:p>
        </p:txBody>
      </p:sp>
      <p:sp>
        <p:nvSpPr>
          <p:cNvPr id="34" name="Text Box 22"/>
          <p:cNvSpPr txBox="1">
            <a:spLocks noChangeArrowheads="1"/>
          </p:cNvSpPr>
          <p:nvPr/>
        </p:nvSpPr>
        <p:spPr bwMode="auto">
          <a:xfrm>
            <a:off x="6325277" y="1898921"/>
            <a:ext cx="513282"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FCS</a:t>
            </a:r>
          </a:p>
        </p:txBody>
      </p:sp>
      <p:sp>
        <p:nvSpPr>
          <p:cNvPr id="35" name="Text Box 24"/>
          <p:cNvSpPr txBox="1">
            <a:spLocks noChangeArrowheads="1"/>
          </p:cNvSpPr>
          <p:nvPr/>
        </p:nvSpPr>
        <p:spPr bwMode="auto">
          <a:xfrm>
            <a:off x="7094113" y="1792067"/>
            <a:ext cx="285656"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F</a:t>
            </a:r>
          </a:p>
        </p:txBody>
      </p:sp>
      <p:sp>
        <p:nvSpPr>
          <p:cNvPr id="36" name="Text Box 25"/>
          <p:cNvSpPr txBox="1">
            <a:spLocks noChangeArrowheads="1"/>
          </p:cNvSpPr>
          <p:nvPr/>
        </p:nvSpPr>
        <p:spPr bwMode="auto">
          <a:xfrm>
            <a:off x="7044183" y="1975307"/>
            <a:ext cx="397866"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7E</a:t>
            </a:r>
          </a:p>
        </p:txBody>
      </p:sp>
      <p:sp>
        <p:nvSpPr>
          <p:cNvPr id="37" name="Rectangle 28"/>
          <p:cNvSpPr>
            <a:spLocks noChangeArrowheads="1"/>
          </p:cNvSpPr>
          <p:nvPr/>
        </p:nvSpPr>
        <p:spPr bwMode="auto">
          <a:xfrm>
            <a:off x="3698855" y="1840677"/>
            <a:ext cx="2399281" cy="396612"/>
          </a:xfrm>
          <a:prstGeom prst="rect">
            <a:avLst/>
          </a:prstGeom>
          <a:solidFill>
            <a:srgbClr val="00FFFF"/>
          </a:solidFill>
          <a:ln w="12700">
            <a:solidFill>
              <a:schemeClr val="tx1"/>
            </a:solidFill>
            <a:miter lim="800000"/>
            <a:headEnd/>
            <a:tailEnd/>
          </a:ln>
          <a:effectLst/>
          <a:extLst/>
        </p:spPr>
        <p:txBody>
          <a:bodyPr wrap="none" anchor="ctr"/>
          <a:lstStyle/>
          <a:p>
            <a:pPr algn="ctr"/>
            <a:endParaRPr kumimoji="1" lang="zh-CN" altLang="en-US" sz="1400" b="1">
              <a:solidFill>
                <a:srgbClr val="000099"/>
              </a:solidFill>
              <a:latin typeface="微软雅黑" pitchFamily="34" charset="-122"/>
              <a:ea typeface="微软雅黑" pitchFamily="34" charset="-122"/>
            </a:endParaRPr>
          </a:p>
        </p:txBody>
      </p:sp>
      <p:sp>
        <p:nvSpPr>
          <p:cNvPr id="38" name="Text Box 29"/>
          <p:cNvSpPr txBox="1">
            <a:spLocks noChangeArrowheads="1"/>
          </p:cNvSpPr>
          <p:nvPr/>
        </p:nvSpPr>
        <p:spPr bwMode="auto">
          <a:xfrm>
            <a:off x="2982578" y="1923368"/>
            <a:ext cx="543739" cy="307777"/>
          </a:xfrm>
          <a:prstGeom prst="rect">
            <a:avLst/>
          </a:prstGeom>
          <a:noFill/>
          <a:ln>
            <a:noFill/>
          </a:ln>
          <a:effectLst/>
          <a:extLst/>
        </p:spPr>
        <p:txBody>
          <a:bodyPr wrap="none">
            <a:spAutoFit/>
          </a:bodyPr>
          <a:lstStyle/>
          <a:p>
            <a:r>
              <a:rPr kumimoji="1" lang="zh-CN" altLang="en-US" sz="1400" b="1" dirty="0">
                <a:solidFill>
                  <a:srgbClr val="0000CC"/>
                </a:solidFill>
                <a:latin typeface="微软雅黑" pitchFamily="34" charset="-122"/>
                <a:ea typeface="微软雅黑" pitchFamily="34" charset="-122"/>
              </a:rPr>
              <a:t>协议</a:t>
            </a:r>
          </a:p>
        </p:txBody>
      </p:sp>
      <p:sp>
        <p:nvSpPr>
          <p:cNvPr id="39" name="Text Box 30"/>
          <p:cNvSpPr txBox="1">
            <a:spLocks noChangeArrowheads="1"/>
          </p:cNvSpPr>
          <p:nvPr/>
        </p:nvSpPr>
        <p:spPr bwMode="auto">
          <a:xfrm>
            <a:off x="4114432" y="1889777"/>
            <a:ext cx="15376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信    息    部    分</a:t>
            </a:r>
          </a:p>
        </p:txBody>
      </p:sp>
      <p:sp>
        <p:nvSpPr>
          <p:cNvPr id="40" name="AutoShape 34"/>
          <p:cNvSpPr>
            <a:spLocks/>
          </p:cNvSpPr>
          <p:nvPr/>
        </p:nvSpPr>
        <p:spPr bwMode="auto">
          <a:xfrm rot="5400000">
            <a:off x="2506795" y="627998"/>
            <a:ext cx="134630" cy="2249489"/>
          </a:xfrm>
          <a:prstGeom prst="leftBrace">
            <a:avLst>
              <a:gd name="adj1" fmla="val 128528"/>
              <a:gd name="adj2" fmla="val 50069"/>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1" name="AutoShape 35"/>
          <p:cNvSpPr>
            <a:spLocks/>
          </p:cNvSpPr>
          <p:nvPr/>
        </p:nvSpPr>
        <p:spPr bwMode="auto">
          <a:xfrm rot="5400000">
            <a:off x="6747785" y="1046695"/>
            <a:ext cx="123714" cy="1423013"/>
          </a:xfrm>
          <a:prstGeom prst="leftBrace">
            <a:avLst>
              <a:gd name="adj1" fmla="val 8848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2" name="Text Box 36"/>
          <p:cNvSpPr txBox="1">
            <a:spLocks noChangeArrowheads="1"/>
          </p:cNvSpPr>
          <p:nvPr/>
        </p:nvSpPr>
        <p:spPr bwMode="auto">
          <a:xfrm>
            <a:off x="2303894" y="1392441"/>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首部</a:t>
            </a:r>
          </a:p>
        </p:txBody>
      </p:sp>
      <p:sp>
        <p:nvSpPr>
          <p:cNvPr id="43" name="Text Box 37"/>
          <p:cNvSpPr txBox="1">
            <a:spLocks noChangeArrowheads="1"/>
          </p:cNvSpPr>
          <p:nvPr/>
        </p:nvSpPr>
        <p:spPr bwMode="auto">
          <a:xfrm>
            <a:off x="6545339" y="1392441"/>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尾部</a:t>
            </a:r>
          </a:p>
        </p:txBody>
      </p:sp>
      <p:sp>
        <p:nvSpPr>
          <p:cNvPr id="44" name="Line 38"/>
          <p:cNvSpPr>
            <a:spLocks noChangeShapeType="1"/>
          </p:cNvSpPr>
          <p:nvPr/>
        </p:nvSpPr>
        <p:spPr bwMode="auto">
          <a:xfrm>
            <a:off x="1449365" y="1385847"/>
            <a:ext cx="0" cy="371142"/>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Line 40"/>
          <p:cNvSpPr>
            <a:spLocks noChangeShapeType="1"/>
          </p:cNvSpPr>
          <p:nvPr/>
        </p:nvSpPr>
        <p:spPr bwMode="auto">
          <a:xfrm>
            <a:off x="6098135" y="1798226"/>
            <a:ext cx="0" cy="4548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6" name="Line 41"/>
          <p:cNvSpPr>
            <a:spLocks noChangeShapeType="1"/>
          </p:cNvSpPr>
          <p:nvPr/>
        </p:nvSpPr>
        <p:spPr bwMode="auto">
          <a:xfrm>
            <a:off x="3698855" y="1828548"/>
            <a:ext cx="0" cy="4245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7" name="AutoShape 42"/>
          <p:cNvSpPr>
            <a:spLocks noChangeArrowheads="1"/>
          </p:cNvSpPr>
          <p:nvPr/>
        </p:nvSpPr>
        <p:spPr bwMode="auto">
          <a:xfrm>
            <a:off x="4748704" y="1490155"/>
            <a:ext cx="224686" cy="432998"/>
          </a:xfrm>
          <a:prstGeom prst="downArrow">
            <a:avLst>
              <a:gd name="adj1" fmla="val 50000"/>
              <a:gd name="adj2" fmla="val 78290"/>
            </a:avLst>
          </a:prstGeom>
          <a:solidFill>
            <a:srgbClr val="FFFF00"/>
          </a:solidFill>
          <a:ln w="19050">
            <a:solidFill>
              <a:schemeClr val="tx1"/>
            </a:solidFill>
            <a:miter lim="800000"/>
            <a:headEnd/>
            <a:tailEnd/>
          </a:ln>
          <a:effectLst/>
          <a:extLst/>
        </p:spPr>
        <p:txBody>
          <a:bodyPr vert="eaVert" wrap="none" anchor="ctr"/>
          <a:lstStyle/>
          <a:p>
            <a:endParaRPr lang="zh-CN" altLang="en-US" sz="1400" b="1">
              <a:solidFill>
                <a:srgbClr val="000099"/>
              </a:solidFill>
              <a:latin typeface="微软雅黑" pitchFamily="34" charset="-122"/>
              <a:ea typeface="微软雅黑" pitchFamily="34" charset="-122"/>
            </a:endParaRPr>
          </a:p>
        </p:txBody>
      </p:sp>
      <p:sp>
        <p:nvSpPr>
          <p:cNvPr id="48" name="矩形 47"/>
          <p:cNvSpPr/>
          <p:nvPr/>
        </p:nvSpPr>
        <p:spPr>
          <a:xfrm>
            <a:off x="384048" y="2937548"/>
            <a:ext cx="7863839" cy="1815882"/>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rPr>
              <a:t>标志字段： </a:t>
            </a:r>
            <a:r>
              <a:rPr lang="en-US" altLang="zh-CN" sz="1400" b="1" dirty="0">
                <a:latin typeface="微软雅黑" panose="020B0503020204020204" pitchFamily="34" charset="-122"/>
                <a:ea typeface="微软雅黑" panose="020B0503020204020204" pitchFamily="34" charset="-122"/>
              </a:rPr>
              <a:t>F = </a:t>
            </a:r>
            <a:r>
              <a:rPr lang="en-US" altLang="zh-CN" sz="1400" b="1" dirty="0" err="1">
                <a:latin typeface="微软雅黑" panose="020B0503020204020204" pitchFamily="34" charset="-122"/>
                <a:ea typeface="微软雅黑" panose="020B0503020204020204" pitchFamily="34" charset="-122"/>
              </a:rPr>
              <a:t>0x7E</a:t>
            </a:r>
            <a:r>
              <a:rPr lang="zh-CN" altLang="en-US" sz="1400" b="1" dirty="0">
                <a:latin typeface="微软雅黑" panose="020B0503020204020204" pitchFamily="34" charset="-122"/>
                <a:ea typeface="微软雅黑" panose="020B0503020204020204" pitchFamily="34" charset="-122"/>
              </a:rPr>
              <a:t>；表示一个帧的开始或结束。</a:t>
            </a:r>
          </a:p>
          <a:p>
            <a:r>
              <a:rPr lang="zh-CN" altLang="en-US" sz="1400" b="1" dirty="0">
                <a:latin typeface="微软雅黑" panose="020B0503020204020204" pitchFamily="34" charset="-122"/>
                <a:ea typeface="微软雅黑" panose="020B0503020204020204" pitchFamily="34" charset="-122"/>
              </a:rPr>
              <a:t>地址字段： </a:t>
            </a:r>
            <a:r>
              <a:rPr lang="en-US" altLang="zh-CN" sz="1400" b="1" dirty="0">
                <a:latin typeface="微软雅黑" panose="020B0503020204020204" pitchFamily="34" charset="-122"/>
                <a:ea typeface="微软雅黑" panose="020B0503020204020204" pitchFamily="34" charset="-122"/>
              </a:rPr>
              <a:t>A = </a:t>
            </a:r>
            <a:r>
              <a:rPr lang="en-US" altLang="zh-CN" sz="1400" b="1" dirty="0" err="1">
                <a:latin typeface="微软雅黑" panose="020B0503020204020204" pitchFamily="34" charset="-122"/>
                <a:ea typeface="微软雅黑" panose="020B0503020204020204" pitchFamily="34" charset="-122"/>
              </a:rPr>
              <a:t>0xFF</a:t>
            </a:r>
            <a:r>
              <a:rPr lang="zh-CN" altLang="en-US" sz="1400" b="1" dirty="0">
                <a:latin typeface="微软雅黑" panose="020B0503020204020204" pitchFamily="34" charset="-122"/>
                <a:ea typeface="微软雅黑" panose="020B0503020204020204" pitchFamily="34" charset="-122"/>
              </a:rPr>
              <a:t>；</a:t>
            </a:r>
          </a:p>
          <a:p>
            <a:r>
              <a:rPr lang="zh-CN" altLang="en-US" sz="1400" b="1" dirty="0">
                <a:latin typeface="微软雅黑" panose="020B0503020204020204" pitchFamily="34" charset="-122"/>
                <a:ea typeface="微软雅黑" panose="020B0503020204020204" pitchFamily="34" charset="-122"/>
              </a:rPr>
              <a:t>控制字段： </a:t>
            </a:r>
            <a:r>
              <a:rPr lang="en-US" altLang="zh-CN" sz="1400" b="1" dirty="0">
                <a:latin typeface="微软雅黑" panose="020B0503020204020204" pitchFamily="34" charset="-122"/>
                <a:ea typeface="微软雅黑" panose="020B0503020204020204" pitchFamily="34" charset="-122"/>
              </a:rPr>
              <a:t>C = </a:t>
            </a:r>
            <a:r>
              <a:rPr lang="en-US" altLang="zh-CN" sz="1400" b="1" dirty="0" err="1">
                <a:latin typeface="微软雅黑" panose="020B0503020204020204" pitchFamily="34" charset="-122"/>
                <a:ea typeface="微软雅黑" panose="020B0503020204020204" pitchFamily="34" charset="-122"/>
              </a:rPr>
              <a:t>0x03</a:t>
            </a:r>
            <a:r>
              <a:rPr lang="zh-CN" altLang="en-US" sz="1400" b="1" dirty="0">
                <a:latin typeface="微软雅黑" panose="020B0503020204020204" pitchFamily="34" charset="-122"/>
                <a:ea typeface="微软雅黑" panose="020B0503020204020204" pitchFamily="34" charset="-122"/>
              </a:rPr>
              <a:t>；地址字段和控制字段的值固定。无具体含义。</a:t>
            </a:r>
          </a:p>
          <a:p>
            <a:r>
              <a:rPr lang="zh-CN" altLang="en-US" sz="1400" b="1" dirty="0">
                <a:latin typeface="微软雅黑" panose="020B0503020204020204" pitchFamily="34" charset="-122"/>
                <a:ea typeface="微软雅黑" panose="020B0503020204020204" pitchFamily="34" charset="-122"/>
              </a:rPr>
              <a:t>协议字段：</a:t>
            </a:r>
          </a:p>
          <a:p>
            <a:pPr lvl="1"/>
            <a:r>
              <a:rPr lang="en-US" altLang="zh-CN" sz="1400" b="1" dirty="0" err="1">
                <a:solidFill>
                  <a:srgbClr val="333399"/>
                </a:solidFill>
                <a:latin typeface="微软雅黑" panose="020B0503020204020204" pitchFamily="34" charset="-122"/>
                <a:ea typeface="微软雅黑" panose="020B0503020204020204" pitchFamily="34" charset="-122"/>
              </a:rPr>
              <a:t>0x0021</a:t>
            </a:r>
            <a:r>
              <a:rPr lang="zh-CN" altLang="en-US" sz="1400" b="1" dirty="0">
                <a:solidFill>
                  <a:srgbClr val="333399"/>
                </a:solidFill>
                <a:latin typeface="微软雅黑" panose="020B0503020204020204" pitchFamily="34" charset="-122"/>
                <a:ea typeface="微软雅黑" panose="020B0503020204020204" pitchFamily="34" charset="-122"/>
              </a:rPr>
              <a:t>：信息字段为</a:t>
            </a:r>
            <a:r>
              <a:rPr lang="en-US" altLang="zh-CN" sz="1400" b="1" dirty="0">
                <a:solidFill>
                  <a:srgbClr val="FF0000"/>
                </a:solidFill>
                <a:latin typeface="微软雅黑" panose="020B0503020204020204" pitchFamily="34" charset="-122"/>
                <a:ea typeface="微软雅黑" panose="020B0503020204020204" pitchFamily="34" charset="-122"/>
              </a:rPr>
              <a:t>IP </a:t>
            </a:r>
            <a:r>
              <a:rPr lang="zh-CN" altLang="en-US" sz="1400" b="1" dirty="0">
                <a:solidFill>
                  <a:srgbClr val="FF0000"/>
                </a:solidFill>
                <a:latin typeface="微软雅黑" panose="020B0503020204020204" pitchFamily="34" charset="-122"/>
                <a:ea typeface="微软雅黑" panose="020B0503020204020204" pitchFamily="34" charset="-122"/>
              </a:rPr>
              <a:t>数据报</a:t>
            </a:r>
            <a:r>
              <a:rPr lang="zh-CN" altLang="en-US" sz="1400" b="1" dirty="0">
                <a:solidFill>
                  <a:srgbClr val="333399"/>
                </a:solidFill>
                <a:latin typeface="微软雅黑" panose="020B0503020204020204" pitchFamily="34" charset="-122"/>
                <a:ea typeface="微软雅黑" panose="020B0503020204020204" pitchFamily="34" charset="-122"/>
              </a:rPr>
              <a:t>。</a:t>
            </a:r>
          </a:p>
          <a:p>
            <a:pPr lvl="1"/>
            <a:r>
              <a:rPr lang="en-US" altLang="zh-CN" sz="1400" b="1" dirty="0" err="1">
                <a:solidFill>
                  <a:srgbClr val="333399"/>
                </a:solidFill>
                <a:latin typeface="微软雅黑" panose="020B0503020204020204" pitchFamily="34" charset="-122"/>
                <a:ea typeface="微软雅黑" panose="020B0503020204020204" pitchFamily="34" charset="-122"/>
              </a:rPr>
              <a:t>0xC021</a:t>
            </a:r>
            <a:r>
              <a:rPr lang="zh-CN" altLang="en-US" sz="1400" b="1" dirty="0">
                <a:solidFill>
                  <a:srgbClr val="333399"/>
                </a:solidFill>
                <a:latin typeface="微软雅黑" panose="020B0503020204020204" pitchFamily="34" charset="-122"/>
                <a:ea typeface="微软雅黑" panose="020B0503020204020204" pitchFamily="34" charset="-122"/>
              </a:rPr>
              <a:t>：信息字段为</a:t>
            </a:r>
            <a:r>
              <a:rPr lang="zh-CN" altLang="en-US" sz="1400" b="1" dirty="0">
                <a:solidFill>
                  <a:srgbClr val="FF0000"/>
                </a:solidFill>
                <a:latin typeface="微软雅黑" panose="020B0503020204020204" pitchFamily="34" charset="-122"/>
                <a:ea typeface="微软雅黑" panose="020B0503020204020204" pitchFamily="34" charset="-122"/>
              </a:rPr>
              <a:t>链路控制协议</a:t>
            </a:r>
            <a:r>
              <a:rPr lang="en-US" altLang="zh-CN" sz="1400" b="1" dirty="0" err="1">
                <a:solidFill>
                  <a:srgbClr val="FF0000"/>
                </a:solidFill>
                <a:latin typeface="微软雅黑" panose="020B0503020204020204" pitchFamily="34" charset="-122"/>
                <a:ea typeface="微软雅黑" panose="020B0503020204020204" pitchFamily="34" charset="-122"/>
              </a:rPr>
              <a:t>LCP</a:t>
            </a:r>
            <a:r>
              <a:rPr lang="zh-CN" altLang="en-US" sz="1400" b="1" dirty="0">
                <a:solidFill>
                  <a:srgbClr val="FF0000"/>
                </a:solidFill>
                <a:latin typeface="微软雅黑" panose="020B0503020204020204" pitchFamily="34" charset="-122"/>
                <a:ea typeface="微软雅黑" panose="020B0503020204020204" pitchFamily="34" charset="-122"/>
              </a:rPr>
              <a:t>数据</a:t>
            </a:r>
            <a:r>
              <a:rPr lang="zh-CN" altLang="en-US" sz="1400" b="1" dirty="0">
                <a:solidFill>
                  <a:srgbClr val="333399"/>
                </a:solidFill>
                <a:latin typeface="微软雅黑" panose="020B0503020204020204" pitchFamily="34" charset="-122"/>
                <a:ea typeface="微软雅黑" panose="020B0503020204020204" pitchFamily="34" charset="-122"/>
              </a:rPr>
              <a:t>。</a:t>
            </a:r>
          </a:p>
          <a:p>
            <a:pPr lvl="1"/>
            <a:r>
              <a:rPr lang="en-US" altLang="zh-CN" sz="1400" b="1" dirty="0" err="1">
                <a:solidFill>
                  <a:srgbClr val="333399"/>
                </a:solidFill>
                <a:latin typeface="微软雅黑" panose="020B0503020204020204" pitchFamily="34" charset="-122"/>
                <a:ea typeface="微软雅黑" panose="020B0503020204020204" pitchFamily="34" charset="-122"/>
              </a:rPr>
              <a:t>0x8021</a:t>
            </a:r>
            <a:r>
              <a:rPr lang="zh-CN" altLang="en-US" sz="1400" b="1" dirty="0">
                <a:solidFill>
                  <a:srgbClr val="333399"/>
                </a:solidFill>
                <a:latin typeface="微软雅黑" panose="020B0503020204020204" pitchFamily="34" charset="-122"/>
                <a:ea typeface="微软雅黑" panose="020B0503020204020204" pitchFamily="34" charset="-122"/>
              </a:rPr>
              <a:t>：信息字段为</a:t>
            </a:r>
            <a:r>
              <a:rPr lang="zh-CN" altLang="en-US" sz="1400" b="1" dirty="0">
                <a:solidFill>
                  <a:srgbClr val="FF0000"/>
                </a:solidFill>
                <a:latin typeface="微软雅黑" panose="020B0503020204020204" pitchFamily="34" charset="-122"/>
                <a:ea typeface="微软雅黑" panose="020B0503020204020204" pitchFamily="34" charset="-122"/>
              </a:rPr>
              <a:t>网络控制协议</a:t>
            </a:r>
            <a:r>
              <a:rPr lang="en-US" altLang="zh-CN" sz="1400" b="1" dirty="0" err="1">
                <a:solidFill>
                  <a:srgbClr val="FF0000"/>
                </a:solidFill>
                <a:latin typeface="微软雅黑" panose="020B0503020204020204" pitchFamily="34" charset="-122"/>
                <a:ea typeface="微软雅黑" panose="020B0503020204020204" pitchFamily="34" charset="-122"/>
              </a:rPr>
              <a:t>NCP</a:t>
            </a:r>
            <a:r>
              <a:rPr lang="zh-CN" altLang="en-US" sz="1400" b="1" dirty="0">
                <a:solidFill>
                  <a:srgbClr val="FF0000"/>
                </a:solidFill>
                <a:latin typeface="微软雅黑" panose="020B0503020204020204" pitchFamily="34" charset="-122"/>
                <a:ea typeface="微软雅黑" panose="020B0503020204020204" pitchFamily="34" charset="-122"/>
              </a:rPr>
              <a:t>数据</a:t>
            </a:r>
            <a:r>
              <a:rPr lang="zh-CN" altLang="en-US" sz="1400" b="1" dirty="0">
                <a:solidFill>
                  <a:srgbClr val="333399"/>
                </a:solidFill>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  </a:t>
            </a:r>
          </a:p>
          <a:p>
            <a:r>
              <a:rPr lang="en-US" altLang="zh-CN" sz="1400" b="1" dirty="0">
                <a:latin typeface="微软雅黑" panose="020B0503020204020204" pitchFamily="34" charset="-122"/>
                <a:ea typeface="微软雅黑" panose="020B0503020204020204" pitchFamily="34" charset="-122"/>
              </a:rPr>
              <a:t>FCS</a:t>
            </a:r>
            <a:r>
              <a:rPr lang="zh-CN" altLang="en-US" sz="1400" b="1" dirty="0">
                <a:latin typeface="微软雅黑" panose="020B0503020204020204" pitchFamily="34" charset="-122"/>
                <a:ea typeface="微软雅黑" panose="020B0503020204020204" pitchFamily="34" charset="-122"/>
              </a:rPr>
              <a:t>：帧校验序列，可以用</a:t>
            </a:r>
            <a:r>
              <a:rPr lang="en-US" altLang="zh-CN" sz="1400" b="1" dirty="0" err="1">
                <a:latin typeface="微软雅黑" panose="020B0503020204020204" pitchFamily="34" charset="-122"/>
                <a:ea typeface="微软雅黑" panose="020B0503020204020204" pitchFamily="34" charset="-122"/>
              </a:rPr>
              <a:t>CRC</a:t>
            </a:r>
            <a:r>
              <a:rPr lang="zh-CN" altLang="en-US" sz="1400" b="1" dirty="0">
                <a:latin typeface="微软雅黑" panose="020B0503020204020204" pitchFamily="34" charset="-122"/>
                <a:ea typeface="微软雅黑" panose="020B0503020204020204" pitchFamily="34" charset="-122"/>
              </a:rPr>
              <a:t>，也可以用其他校验方法</a:t>
            </a:r>
            <a:r>
              <a:rPr lang="zh-CN" altLang="en-US" sz="1400" b="1" dirty="0" smtClean="0">
                <a:latin typeface="微软雅黑" panose="020B0503020204020204" pitchFamily="34" charset="-122"/>
                <a:ea typeface="微软雅黑" panose="020B0503020204020204" pitchFamily="34" charset="-122"/>
              </a:rPr>
              <a:t>。</a:t>
            </a:r>
            <a:endParaRPr lang="en-US" altLang="zh-CN" sz="1400" b="1" dirty="0">
              <a:latin typeface="微软雅黑" pitchFamily="34" charset="-122"/>
              <a:ea typeface="微软雅黑" pitchFamily="34" charset="-122"/>
            </a:endParaRPr>
          </a:p>
        </p:txBody>
      </p:sp>
      <p:sp>
        <p:nvSpPr>
          <p:cNvPr id="2" name="矩形 1"/>
          <p:cNvSpPr/>
          <p:nvPr/>
        </p:nvSpPr>
        <p:spPr>
          <a:xfrm>
            <a:off x="5901053" y="2911764"/>
            <a:ext cx="3045865" cy="1812804"/>
          </a:xfrm>
          <a:prstGeom prst="rect">
            <a:avLst/>
          </a:prstGeom>
          <a:ln>
            <a:solidFill>
              <a:srgbClr val="FF0000"/>
            </a:solidFill>
          </a:ln>
        </p:spPr>
        <p:txBody>
          <a:bodyPr wrap="square">
            <a:spAutoFit/>
          </a:bodyPr>
          <a:lstStyle/>
          <a:p>
            <a:pPr lvl="0" fontAlgn="base">
              <a:lnSpc>
                <a:spcPct val="130000"/>
              </a:lnSpc>
              <a:buClr>
                <a:srgbClr val="0066CC"/>
              </a:buClr>
            </a:pPr>
            <a:r>
              <a:rPr lang="zh-CN" altLang="en-US" sz="1600" b="1" dirty="0">
                <a:solidFill>
                  <a:prstClr val="black"/>
                </a:solidFill>
                <a:latin typeface="微软雅黑" pitchFamily="34" charset="-122"/>
                <a:ea typeface="微软雅黑" pitchFamily="34" charset="-122"/>
              </a:rPr>
              <a:t>老师提问：</a:t>
            </a:r>
            <a:endParaRPr lang="en-US" altLang="zh-CN" sz="1600" b="1" dirty="0">
              <a:solidFill>
                <a:prstClr val="black"/>
              </a:solidFill>
              <a:latin typeface="微软雅黑" pitchFamily="34" charset="-122"/>
              <a:ea typeface="微软雅黑" pitchFamily="34" charset="-122"/>
            </a:endParaRPr>
          </a:p>
          <a:p>
            <a:pPr marL="285750" lvl="1" indent="-285750" algn="just" fontAlgn="base">
              <a:lnSpc>
                <a:spcPct val="130000"/>
              </a:lnSpc>
              <a:buClr>
                <a:srgbClr val="F79646">
                  <a:lumMod val="50000"/>
                </a:srgbClr>
              </a:buClr>
              <a:buFont typeface="Wingdings" panose="05000000000000000000" pitchFamily="2" charset="2"/>
              <a:buChar char="u"/>
              <a:tabLst>
                <a:tab pos="265113" algn="l"/>
              </a:tabLst>
            </a:pPr>
            <a:r>
              <a:rPr lang="zh-CN" altLang="en-US" sz="1400" b="1" dirty="0">
                <a:solidFill>
                  <a:srgbClr val="C00000"/>
                </a:solidFill>
                <a:latin typeface="微软雅黑" panose="020B0503020204020204" pitchFamily="34" charset="-122"/>
                <a:ea typeface="微软雅黑" panose="020B0503020204020204" pitchFamily="34" charset="-122"/>
              </a:rPr>
              <a:t>在</a:t>
            </a:r>
            <a:r>
              <a:rPr lang="en-US" altLang="zh-CN" sz="1400" b="1" dirty="0">
                <a:solidFill>
                  <a:srgbClr val="C00000"/>
                </a:solidFill>
                <a:latin typeface="微软雅黑" panose="020B0503020204020204" pitchFamily="34" charset="-122"/>
                <a:ea typeface="微软雅黑" panose="020B0503020204020204" pitchFamily="34" charset="-122"/>
              </a:rPr>
              <a:t>PPP</a:t>
            </a:r>
            <a:r>
              <a:rPr lang="zh-CN" altLang="en-US" sz="1400" b="1" dirty="0">
                <a:solidFill>
                  <a:srgbClr val="C00000"/>
                </a:solidFill>
                <a:latin typeface="微软雅黑" panose="020B0503020204020204" pitchFamily="34" charset="-122"/>
                <a:ea typeface="微软雅黑" panose="020B0503020204020204" pitchFamily="34" charset="-122"/>
              </a:rPr>
              <a:t>协议中，语法</a:t>
            </a:r>
            <a:r>
              <a:rPr lang="en-US" altLang="zh-CN" sz="1400" b="1" dirty="0">
                <a:solidFill>
                  <a:srgbClr val="C00000"/>
                </a:solidFill>
                <a:latin typeface="微软雅黑" panose="020B0503020204020204" pitchFamily="34" charset="-122"/>
                <a:ea typeface="微软雅黑" panose="020B0503020204020204" pitchFamily="34" charset="-122"/>
              </a:rPr>
              <a:t>(</a:t>
            </a:r>
            <a:r>
              <a:rPr lang="zh-CN" altLang="en-US" sz="1400" b="1" dirty="0">
                <a:solidFill>
                  <a:srgbClr val="0000FF"/>
                </a:solidFill>
                <a:latin typeface="微软雅黑" panose="020B0503020204020204" pitchFamily="34" charset="-122"/>
                <a:ea typeface="微软雅黑" panose="020B0503020204020204" pitchFamily="34" charset="-122"/>
              </a:rPr>
              <a:t>数据与控制信息的结构或格式</a:t>
            </a:r>
            <a:r>
              <a:rPr lang="en-US" altLang="zh-CN" sz="1400" b="1" dirty="0">
                <a:solidFill>
                  <a:srgbClr val="C00000"/>
                </a:solidFill>
                <a:latin typeface="微软雅黑" panose="020B0503020204020204" pitchFamily="34" charset="-122"/>
                <a:ea typeface="微软雅黑" panose="020B0503020204020204" pitchFamily="34" charset="-122"/>
              </a:rPr>
              <a:t>)</a:t>
            </a:r>
            <a:r>
              <a:rPr lang="zh-CN" altLang="en-US" sz="1400" b="1" dirty="0">
                <a:solidFill>
                  <a:srgbClr val="C00000"/>
                </a:solidFill>
                <a:latin typeface="微软雅黑" panose="020B0503020204020204" pitchFamily="34" charset="-122"/>
                <a:ea typeface="微软雅黑" panose="020B0503020204020204" pitchFamily="34" charset="-122"/>
              </a:rPr>
              <a:t>如何体现</a:t>
            </a:r>
            <a:r>
              <a:rPr lang="zh-CN" altLang="en-US" sz="1400" b="1" dirty="0" smtClean="0">
                <a:solidFill>
                  <a:srgbClr val="C00000"/>
                </a:solidFill>
                <a:latin typeface="微软雅黑" panose="020B0503020204020204" pitchFamily="34" charset="-122"/>
                <a:ea typeface="微软雅黑" panose="020B0503020204020204" pitchFamily="34" charset="-122"/>
              </a:rPr>
              <a:t>？</a:t>
            </a:r>
            <a:endParaRPr lang="en-US" altLang="zh-CN" sz="1400" b="1" dirty="0" smtClean="0">
              <a:solidFill>
                <a:srgbClr val="C00000"/>
              </a:solidFill>
              <a:latin typeface="微软雅黑" panose="020B0503020204020204" pitchFamily="34" charset="-122"/>
              <a:ea typeface="微软雅黑" panose="020B0503020204020204" pitchFamily="34" charset="-122"/>
            </a:endParaRPr>
          </a:p>
          <a:p>
            <a:pPr marL="285750" lvl="1" indent="-285750" algn="just" fontAlgn="base">
              <a:lnSpc>
                <a:spcPct val="130000"/>
              </a:lnSpc>
              <a:buClr>
                <a:srgbClr val="F79646">
                  <a:lumMod val="50000"/>
                </a:srgbClr>
              </a:buClr>
              <a:buFont typeface="Wingdings" panose="05000000000000000000" pitchFamily="2" charset="2"/>
              <a:buChar char="u"/>
              <a:tabLst>
                <a:tab pos="265113" algn="l"/>
              </a:tabLst>
            </a:pPr>
            <a:r>
              <a:rPr lang="zh-CN" altLang="en-US" sz="1400" b="1" dirty="0" smtClean="0">
                <a:solidFill>
                  <a:srgbClr val="C00000"/>
                </a:solidFill>
                <a:latin typeface="微软雅黑" panose="020B0503020204020204" pitchFamily="34" charset="-122"/>
                <a:ea typeface="微软雅黑" panose="020B0503020204020204" pitchFamily="34" charset="-122"/>
              </a:rPr>
              <a:t>在</a:t>
            </a:r>
            <a:r>
              <a:rPr lang="en-US" altLang="zh-CN" sz="1400" b="1" dirty="0">
                <a:solidFill>
                  <a:srgbClr val="C00000"/>
                </a:solidFill>
                <a:latin typeface="微软雅黑" panose="020B0503020204020204" pitchFamily="34" charset="-122"/>
                <a:ea typeface="微软雅黑" panose="020B0503020204020204" pitchFamily="34" charset="-122"/>
              </a:rPr>
              <a:t>PPP</a:t>
            </a:r>
            <a:r>
              <a:rPr lang="zh-CN" altLang="en-US" sz="1400" b="1" dirty="0">
                <a:solidFill>
                  <a:srgbClr val="C00000"/>
                </a:solidFill>
                <a:latin typeface="微软雅黑" panose="020B0503020204020204" pitchFamily="34" charset="-122"/>
                <a:ea typeface="微软雅黑" panose="020B0503020204020204" pitchFamily="34" charset="-122"/>
              </a:rPr>
              <a:t>协议中，语义</a:t>
            </a:r>
            <a:r>
              <a:rPr lang="en-US" altLang="zh-CN" sz="1400" b="1" dirty="0">
                <a:solidFill>
                  <a:srgbClr val="C00000"/>
                </a:solidFill>
                <a:latin typeface="微软雅黑" panose="020B0503020204020204" pitchFamily="34" charset="-122"/>
                <a:ea typeface="微软雅黑" panose="020B0503020204020204" pitchFamily="34" charset="-122"/>
              </a:rPr>
              <a:t>(</a:t>
            </a:r>
            <a:r>
              <a:rPr lang="zh-CN" altLang="en-US" sz="1400" b="1" dirty="0">
                <a:solidFill>
                  <a:srgbClr val="0000FF"/>
                </a:solidFill>
                <a:latin typeface="微软雅黑" panose="020B0503020204020204" pitchFamily="34" charset="-122"/>
                <a:ea typeface="微软雅黑" panose="020B0503020204020204" pitchFamily="34" charset="-122"/>
              </a:rPr>
              <a:t>需要发出何种控制信息，完成何种动作以及做出何种响应</a:t>
            </a:r>
            <a:r>
              <a:rPr lang="en-US" altLang="zh-CN" sz="1400" b="1" dirty="0">
                <a:solidFill>
                  <a:srgbClr val="C00000"/>
                </a:solidFill>
                <a:latin typeface="微软雅黑" panose="020B0503020204020204" pitchFamily="34" charset="-122"/>
                <a:ea typeface="微软雅黑" panose="020B0503020204020204" pitchFamily="34" charset="-122"/>
              </a:rPr>
              <a:t>)</a:t>
            </a:r>
            <a:r>
              <a:rPr lang="zh-CN" altLang="en-US" sz="1400" b="1" dirty="0">
                <a:solidFill>
                  <a:srgbClr val="C00000"/>
                </a:solidFill>
                <a:latin typeface="微软雅黑" panose="020B0503020204020204" pitchFamily="34" charset="-122"/>
                <a:ea typeface="微软雅黑" panose="020B0503020204020204" pitchFamily="34" charset="-122"/>
              </a:rPr>
              <a:t>如何体现？</a:t>
            </a:r>
          </a:p>
        </p:txBody>
      </p:sp>
    </p:spTree>
    <p:extLst>
      <p:ext uri="{BB962C8B-B14F-4D97-AF65-F5344CB8AC3E}">
        <p14:creationId xmlns:p14="http://schemas.microsoft.com/office/powerpoint/2010/main" val="382553782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89" name="表格 88"/>
          <p:cNvGraphicFramePr>
            <a:graphicFrameLocks noGrp="1"/>
          </p:cNvGraphicFramePr>
          <p:nvPr>
            <p:extLst>
              <p:ext uri="{D42A27DB-BD31-4B8C-83A1-F6EECF244321}">
                <p14:modId xmlns:p14="http://schemas.microsoft.com/office/powerpoint/2010/main" val="173107487"/>
              </p:ext>
            </p:extLst>
          </p:nvPr>
        </p:nvGraphicFramePr>
        <p:xfrm>
          <a:off x="1107903" y="1829586"/>
          <a:ext cx="6697665" cy="370840"/>
        </p:xfrm>
        <a:graphic>
          <a:graphicData uri="http://schemas.openxmlformats.org/drawingml/2006/table">
            <a:tbl>
              <a:tblPr firstRow="1" bandRow="1">
                <a:tableStyleId>{5C22544A-7EE6-4342-B048-85BDC9FD1C3A}</a:tableStyleId>
              </a:tblPr>
              <a:tblGrid>
                <a:gridCol w="1339533">
                  <a:extLst>
                    <a:ext uri="{9D8B030D-6E8A-4147-A177-3AD203B41FA5}"/>
                  </a:extLst>
                </a:gridCol>
                <a:gridCol w="1339533">
                  <a:extLst>
                    <a:ext uri="{9D8B030D-6E8A-4147-A177-3AD203B41FA5}"/>
                  </a:extLst>
                </a:gridCol>
                <a:gridCol w="1339533">
                  <a:extLst>
                    <a:ext uri="{9D8B030D-6E8A-4147-A177-3AD203B41FA5}"/>
                  </a:extLst>
                </a:gridCol>
                <a:gridCol w="1339533">
                  <a:extLst>
                    <a:ext uri="{9D8B030D-6E8A-4147-A177-3AD203B41FA5}"/>
                  </a:extLst>
                </a:gridCol>
                <a:gridCol w="1339533">
                  <a:extLst>
                    <a:ext uri="{9D8B030D-6E8A-4147-A177-3AD203B41FA5}"/>
                  </a:extLst>
                </a:gridCol>
              </a:tblGrid>
              <a:tr h="370840">
                <a:tc>
                  <a:txBody>
                    <a:bodyPr/>
                    <a:lstStyle/>
                    <a:p>
                      <a:r>
                        <a:rPr lang="zh-CN" altLang="en-US" sz="1800" dirty="0" smtClean="0">
                          <a:solidFill>
                            <a:schemeClr val="tx1"/>
                          </a:solidFill>
                          <a:latin typeface="Times New Roman" panose="02020603050405020304" pitchFamily="18" charset="0"/>
                        </a:rPr>
                        <a:t>学号</a:t>
                      </a:r>
                      <a:endParaRPr lang="zh-CN" altLang="en-US" sz="1800" dirty="0">
                        <a:solidFill>
                          <a:schemeClr val="tx1"/>
                        </a:solidFill>
                        <a:latin typeface="Times New Roman" panose="02020603050405020304" pitchFamily="18" charset="0"/>
                      </a:endParaRPr>
                    </a:p>
                  </a:txBody>
                  <a:tcPr marL="91453" marR="91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800" dirty="0" smtClean="0">
                          <a:solidFill>
                            <a:schemeClr val="tx1"/>
                          </a:solidFill>
                          <a:latin typeface="Times New Roman" panose="02020603050405020304" pitchFamily="18" charset="0"/>
                        </a:rPr>
                        <a:t>姓名</a:t>
                      </a:r>
                      <a:endParaRPr lang="zh-CN" altLang="en-US" sz="1800" dirty="0">
                        <a:solidFill>
                          <a:schemeClr val="tx1"/>
                        </a:solidFill>
                        <a:latin typeface="Times New Roman" panose="02020603050405020304" pitchFamily="18" charset="0"/>
                      </a:endParaRPr>
                    </a:p>
                  </a:txBody>
                  <a:tcPr marL="91453" marR="91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800" dirty="0" smtClean="0">
                          <a:solidFill>
                            <a:schemeClr val="tx1"/>
                          </a:solidFill>
                          <a:latin typeface="Times New Roman" panose="02020603050405020304" pitchFamily="18" charset="0"/>
                        </a:rPr>
                        <a:t>班级</a:t>
                      </a:r>
                      <a:endParaRPr lang="zh-CN" altLang="en-US" sz="1800" dirty="0">
                        <a:solidFill>
                          <a:schemeClr val="tx1"/>
                        </a:solidFill>
                        <a:latin typeface="Times New Roman" panose="02020603050405020304" pitchFamily="18" charset="0"/>
                      </a:endParaRPr>
                    </a:p>
                  </a:txBody>
                  <a:tcPr marL="91453" marR="91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800" dirty="0" smtClean="0">
                          <a:solidFill>
                            <a:schemeClr val="tx1"/>
                          </a:solidFill>
                          <a:latin typeface="Times New Roman" panose="02020603050405020304" pitchFamily="18" charset="0"/>
                        </a:rPr>
                        <a:t>性别</a:t>
                      </a:r>
                      <a:endParaRPr lang="zh-CN" altLang="en-US" sz="1800" dirty="0">
                        <a:solidFill>
                          <a:schemeClr val="tx1"/>
                        </a:solidFill>
                        <a:latin typeface="Times New Roman" panose="02020603050405020304" pitchFamily="18" charset="0"/>
                      </a:endParaRPr>
                    </a:p>
                  </a:txBody>
                  <a:tcPr marL="91453" marR="91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zh-CN" altLang="en-US" sz="1800" dirty="0" smtClean="0">
                          <a:solidFill>
                            <a:schemeClr val="tx1"/>
                          </a:solidFill>
                          <a:latin typeface="Times New Roman" panose="02020603050405020304" pitchFamily="18" charset="0"/>
                        </a:rPr>
                        <a:t>年龄</a:t>
                      </a:r>
                      <a:endParaRPr lang="zh-CN" altLang="en-US" sz="1800" dirty="0">
                        <a:solidFill>
                          <a:schemeClr val="tx1"/>
                        </a:solidFill>
                        <a:latin typeface="Times New Roman" panose="02020603050405020304" pitchFamily="18" charset="0"/>
                      </a:endParaRPr>
                    </a:p>
                  </a:txBody>
                  <a:tcPr marL="91453" marR="91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extLst>
              </a:tr>
            </a:tbl>
          </a:graphicData>
        </a:graphic>
      </p:graphicFrame>
      <p:sp>
        <p:nvSpPr>
          <p:cNvPr id="90" name="Rectangle 3"/>
          <p:cNvSpPr txBox="1">
            <a:spLocks noChangeArrowheads="1"/>
          </p:cNvSpPr>
          <p:nvPr/>
        </p:nvSpPr>
        <p:spPr bwMode="auto">
          <a:xfrm>
            <a:off x="732155" y="2333672"/>
            <a:ext cx="7695133" cy="1722247"/>
          </a:xfrm>
          <a:prstGeom prst="rect">
            <a:avLst/>
          </a:prstGeom>
          <a:noFill/>
          <a:ln>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marL="0" indent="0" eaLnBrk="1" hangingPunct="1">
              <a:buFont typeface="Wingdings" panose="05000000000000000000" pitchFamily="2" charset="2"/>
              <a:buNone/>
              <a:defRPr/>
            </a:pPr>
            <a:r>
              <a:rPr lang="zh-CN" altLang="en-US" sz="1800" b="1" kern="0" dirty="0" smtClean="0">
                <a:solidFill>
                  <a:schemeClr val="tx1"/>
                </a:solidFill>
                <a:latin typeface="微软雅黑" panose="020B0503020204020204" pitchFamily="34" charset="-122"/>
                <a:ea typeface="微软雅黑" panose="020B0503020204020204" pitchFamily="34" charset="-122"/>
              </a:rPr>
              <a:t>方法一：字段长度固定（例如：数据库中建表时的字段长度）</a:t>
            </a:r>
            <a:endParaRPr lang="en-US" altLang="zh-CN" sz="1800" b="1" kern="0" dirty="0" smtClean="0">
              <a:solidFill>
                <a:schemeClr val="tx1"/>
              </a:solidFill>
              <a:latin typeface="微软雅黑" panose="020B0503020204020204" pitchFamily="34" charset="-122"/>
              <a:ea typeface="微软雅黑" panose="020B0503020204020204" pitchFamily="34" charset="-122"/>
            </a:endParaRPr>
          </a:p>
          <a:p>
            <a:pPr marL="0" indent="0" eaLnBrk="1" hangingPunct="1">
              <a:buFont typeface="Wingdings" panose="05000000000000000000" pitchFamily="2" charset="2"/>
              <a:buNone/>
              <a:defRPr/>
            </a:pPr>
            <a:r>
              <a:rPr lang="zh-CN" altLang="en-US" sz="1800" b="1" kern="0" dirty="0" smtClean="0">
                <a:latin typeface="微软雅黑" panose="020B0503020204020204" pitchFamily="34" charset="-122"/>
                <a:ea typeface="微软雅黑" panose="020B0503020204020204" pitchFamily="34" charset="-122"/>
              </a:rPr>
              <a:t>内容：</a:t>
            </a:r>
            <a:r>
              <a:rPr lang="en-US" altLang="zh-CN" sz="1800" b="1" kern="0" dirty="0" smtClean="0">
                <a:latin typeface="微软雅黑" panose="020B0503020204020204" pitchFamily="34" charset="-122"/>
                <a:ea typeface="微软雅黑" panose="020B0503020204020204" pitchFamily="34" charset="-122"/>
              </a:rPr>
              <a:t>               20011021    </a:t>
            </a:r>
            <a:r>
              <a:rPr lang="zh-CN" altLang="en-US" sz="1800" b="1" kern="0" dirty="0" smtClean="0">
                <a:latin typeface="微软雅黑" panose="020B0503020204020204" pitchFamily="34" charset="-122"/>
                <a:ea typeface="微软雅黑" panose="020B0503020204020204" pitchFamily="34" charset="-122"/>
              </a:rPr>
              <a:t>张三    计算机</a:t>
            </a:r>
            <a:r>
              <a:rPr lang="en-US" altLang="zh-CN" sz="1800" b="1" kern="0" dirty="0" smtClean="0">
                <a:latin typeface="微软雅黑" panose="020B0503020204020204" pitchFamily="34" charset="-122"/>
                <a:ea typeface="微软雅黑" panose="020B0503020204020204" pitchFamily="34" charset="-122"/>
              </a:rPr>
              <a:t>161   </a:t>
            </a:r>
            <a:r>
              <a:rPr lang="zh-CN" altLang="en-US" sz="1800" b="1" kern="0" dirty="0" smtClean="0">
                <a:latin typeface="微软雅黑" panose="020B0503020204020204" pitchFamily="34" charset="-122"/>
                <a:ea typeface="微软雅黑" panose="020B0503020204020204" pitchFamily="34" charset="-122"/>
              </a:rPr>
              <a:t>男   </a:t>
            </a:r>
            <a:r>
              <a:rPr lang="en-US" altLang="zh-CN" sz="1800" b="1" kern="0" dirty="0" smtClean="0">
                <a:latin typeface="微软雅黑" panose="020B0503020204020204" pitchFamily="34" charset="-122"/>
                <a:ea typeface="微软雅黑" panose="020B0503020204020204" pitchFamily="34" charset="-122"/>
              </a:rPr>
              <a:t>20</a:t>
            </a:r>
          </a:p>
          <a:p>
            <a:pPr marL="0" indent="0" eaLnBrk="1" hangingPunct="1">
              <a:buFont typeface="Wingdings" panose="05000000000000000000" pitchFamily="2" charset="2"/>
              <a:buNone/>
              <a:defRPr/>
            </a:pPr>
            <a:r>
              <a:rPr lang="zh-CN" altLang="en-US" sz="1800" b="1" kern="0" dirty="0" smtClean="0">
                <a:latin typeface="微软雅黑" panose="020B0503020204020204" pitchFamily="34" charset="-122"/>
                <a:ea typeface="微软雅黑" panose="020B0503020204020204" pitchFamily="34" charset="-122"/>
              </a:rPr>
              <a:t>长度</a:t>
            </a:r>
            <a:r>
              <a:rPr lang="en-US" altLang="zh-CN" sz="1800" b="1" kern="0" dirty="0" smtClean="0">
                <a:latin typeface="微软雅黑" panose="020B0503020204020204" pitchFamily="34" charset="-122"/>
                <a:ea typeface="微软雅黑" panose="020B0503020204020204" pitchFamily="34" charset="-122"/>
              </a:rPr>
              <a:t>(</a:t>
            </a:r>
            <a:r>
              <a:rPr lang="zh-CN" altLang="en-US" sz="1800" b="1" kern="0" dirty="0" smtClean="0">
                <a:latin typeface="微软雅黑" panose="020B0503020204020204" pitchFamily="34" charset="-122"/>
                <a:ea typeface="微软雅黑" panose="020B0503020204020204" pitchFamily="34" charset="-122"/>
              </a:rPr>
              <a:t>字节</a:t>
            </a:r>
            <a:r>
              <a:rPr lang="en-US" altLang="zh-CN" sz="1800" b="1" kern="0" dirty="0" smtClean="0">
                <a:latin typeface="微软雅黑" panose="020B0503020204020204" pitchFamily="34" charset="-122"/>
                <a:ea typeface="微软雅黑" panose="020B0503020204020204" pitchFamily="34" charset="-122"/>
              </a:rPr>
              <a:t>)</a:t>
            </a:r>
            <a:r>
              <a:rPr lang="zh-CN" altLang="en-US" sz="1800" b="1" kern="0" dirty="0" smtClean="0">
                <a:latin typeface="微软雅黑" panose="020B0503020204020204" pitchFamily="34" charset="-122"/>
                <a:ea typeface="微软雅黑" panose="020B0503020204020204" pitchFamily="34" charset="-122"/>
              </a:rPr>
              <a:t>：          </a:t>
            </a:r>
            <a:r>
              <a:rPr lang="en-US" altLang="zh-CN" sz="1800" b="1" kern="0" dirty="0" smtClean="0">
                <a:latin typeface="微软雅黑" panose="020B0503020204020204" pitchFamily="34" charset="-122"/>
                <a:ea typeface="微软雅黑" panose="020B0503020204020204" pitchFamily="34" charset="-122"/>
              </a:rPr>
              <a:t>10       </a:t>
            </a:r>
            <a:r>
              <a:rPr lang="zh-CN" altLang="en-US" sz="1800" b="1" kern="0" dirty="0" smtClean="0">
                <a:latin typeface="微软雅黑" panose="020B0503020204020204" pitchFamily="34" charset="-122"/>
                <a:ea typeface="微软雅黑" panose="020B0503020204020204" pitchFamily="34" charset="-122"/>
              </a:rPr>
              <a:t> </a:t>
            </a:r>
            <a:r>
              <a:rPr lang="en-US" altLang="zh-CN" sz="1800" b="1" kern="0" dirty="0" smtClean="0">
                <a:latin typeface="微软雅黑" panose="020B0503020204020204" pitchFamily="34" charset="-122"/>
                <a:ea typeface="微软雅黑" panose="020B0503020204020204" pitchFamily="34" charset="-122"/>
              </a:rPr>
              <a:t>     10      </a:t>
            </a:r>
            <a:r>
              <a:rPr lang="zh-CN" altLang="en-US" sz="1800" b="1" kern="0" dirty="0" smtClean="0">
                <a:latin typeface="微软雅黑" panose="020B0503020204020204" pitchFamily="34" charset="-122"/>
                <a:ea typeface="微软雅黑" panose="020B0503020204020204" pitchFamily="34" charset="-122"/>
              </a:rPr>
              <a:t> </a:t>
            </a:r>
            <a:r>
              <a:rPr lang="en-US" altLang="zh-CN" sz="1800" b="1" kern="0" dirty="0" smtClean="0">
                <a:latin typeface="微软雅黑" panose="020B0503020204020204" pitchFamily="34" charset="-122"/>
                <a:ea typeface="微软雅黑" panose="020B0503020204020204" pitchFamily="34" charset="-122"/>
              </a:rPr>
              <a:t>    10           2    4</a:t>
            </a:r>
            <a:endParaRPr lang="en-US" altLang="zh-CN" sz="1800" b="1" kern="0" dirty="0">
              <a:latin typeface="微软雅黑" panose="020B0503020204020204" pitchFamily="34" charset="-122"/>
              <a:ea typeface="微软雅黑" panose="020B0503020204020204" pitchFamily="34" charset="-122"/>
            </a:endParaRPr>
          </a:p>
          <a:p>
            <a:pPr marL="0" indent="0" eaLnBrk="1" hangingPunct="1">
              <a:buNone/>
              <a:defRPr/>
            </a:pPr>
            <a:r>
              <a:rPr lang="zh-CN" altLang="en-US" sz="1800" b="1" kern="0" dirty="0" smtClean="0">
                <a:solidFill>
                  <a:schemeClr val="tx1"/>
                </a:solidFill>
                <a:latin typeface="微软雅黑" panose="020B0503020204020204" pitchFamily="34" charset="-122"/>
                <a:ea typeface="微软雅黑" panose="020B0503020204020204" pitchFamily="34" charset="-122"/>
              </a:rPr>
              <a:t>方法二：字段长度不固定，利用特殊符</a:t>
            </a:r>
            <a:r>
              <a:rPr lang="en-US" altLang="zh-CN" sz="1800" b="1" kern="0" dirty="0">
                <a:solidFill>
                  <a:schemeClr val="tx1"/>
                </a:solidFill>
                <a:latin typeface="微软雅黑" panose="020B0503020204020204" pitchFamily="34" charset="-122"/>
                <a:ea typeface="微软雅黑" panose="020B0503020204020204" pitchFamily="34" charset="-122"/>
              </a:rPr>
              <a:t>(</a:t>
            </a:r>
            <a:r>
              <a:rPr lang="en-US" altLang="zh-CN" sz="2000" b="1" kern="0" dirty="0">
                <a:solidFill>
                  <a:srgbClr val="FF0000"/>
                </a:solidFill>
                <a:latin typeface="微软雅黑" panose="020B0503020204020204" pitchFamily="34" charset="-122"/>
                <a:ea typeface="微软雅黑" panose="020B0503020204020204" pitchFamily="34" charset="-122"/>
              </a:rPr>
              <a:t>;</a:t>
            </a:r>
            <a:r>
              <a:rPr lang="en-US" altLang="zh-CN" sz="1800" b="1" kern="0" dirty="0">
                <a:solidFill>
                  <a:schemeClr val="tx1"/>
                </a:solidFill>
                <a:latin typeface="微软雅黑" panose="020B0503020204020204" pitchFamily="34" charset="-122"/>
                <a:ea typeface="微软雅黑" panose="020B0503020204020204" pitchFamily="34" charset="-122"/>
              </a:rPr>
              <a:t>)</a:t>
            </a:r>
            <a:r>
              <a:rPr lang="zh-CN" altLang="en-US" sz="1800" b="1" kern="0" dirty="0" smtClean="0">
                <a:solidFill>
                  <a:schemeClr val="tx1"/>
                </a:solidFill>
                <a:latin typeface="微软雅黑" panose="020B0503020204020204" pitchFamily="34" charset="-122"/>
                <a:ea typeface="微软雅黑" panose="020B0503020204020204" pitchFamily="34" charset="-122"/>
              </a:rPr>
              <a:t>分隔各字段</a:t>
            </a:r>
            <a:endParaRPr lang="en-US" altLang="zh-CN" sz="1800" b="1" kern="0" dirty="0" smtClean="0">
              <a:solidFill>
                <a:schemeClr val="tx1"/>
              </a:solidFill>
              <a:latin typeface="微软雅黑" panose="020B0503020204020204" pitchFamily="34" charset="-122"/>
              <a:ea typeface="微软雅黑" panose="020B0503020204020204" pitchFamily="34" charset="-122"/>
            </a:endParaRPr>
          </a:p>
          <a:p>
            <a:pPr marL="0" indent="0" eaLnBrk="1" hangingPunct="1">
              <a:buFont typeface="Wingdings" panose="05000000000000000000" pitchFamily="2" charset="2"/>
              <a:buNone/>
              <a:defRPr/>
            </a:pPr>
            <a:r>
              <a:rPr lang="en-US" altLang="zh-CN" sz="1800" b="1" kern="0" dirty="0" smtClean="0">
                <a:latin typeface="微软雅黑" panose="020B0503020204020204" pitchFamily="34" charset="-122"/>
                <a:ea typeface="微软雅黑" panose="020B0503020204020204" pitchFamily="34" charset="-122"/>
              </a:rPr>
              <a:t>20011021</a:t>
            </a:r>
            <a:r>
              <a:rPr lang="en-US" altLang="zh-CN" sz="1800" b="1" kern="0" dirty="0" smtClean="0">
                <a:solidFill>
                  <a:srgbClr val="FF0000"/>
                </a:solidFill>
                <a:latin typeface="微软雅黑" panose="020B0503020204020204" pitchFamily="34" charset="-122"/>
                <a:ea typeface="微软雅黑" panose="020B0503020204020204" pitchFamily="34" charset="-122"/>
              </a:rPr>
              <a:t>;</a:t>
            </a:r>
            <a:r>
              <a:rPr lang="zh-CN" altLang="en-US" sz="1800" b="1" kern="0" dirty="0" smtClean="0">
                <a:latin typeface="微软雅黑" panose="020B0503020204020204" pitchFamily="34" charset="-122"/>
                <a:ea typeface="微软雅黑" panose="020B0503020204020204" pitchFamily="34" charset="-122"/>
              </a:rPr>
              <a:t>张三</a:t>
            </a:r>
            <a:r>
              <a:rPr lang="en-US" altLang="zh-CN" sz="1800" b="1" kern="0" dirty="0" smtClean="0">
                <a:solidFill>
                  <a:srgbClr val="FF0000"/>
                </a:solidFill>
                <a:latin typeface="微软雅黑" panose="020B0503020204020204" pitchFamily="34" charset="-122"/>
                <a:ea typeface="微软雅黑" panose="020B0503020204020204" pitchFamily="34" charset="-122"/>
              </a:rPr>
              <a:t>;</a:t>
            </a:r>
            <a:r>
              <a:rPr lang="zh-CN" altLang="en-US" sz="1800" b="1" kern="0" dirty="0" smtClean="0">
                <a:latin typeface="微软雅黑" panose="020B0503020204020204" pitchFamily="34" charset="-122"/>
                <a:ea typeface="微软雅黑" panose="020B0503020204020204" pitchFamily="34" charset="-122"/>
              </a:rPr>
              <a:t>计算机</a:t>
            </a:r>
            <a:r>
              <a:rPr lang="en-US" altLang="zh-CN" sz="1800" b="1" kern="0" dirty="0" smtClean="0">
                <a:latin typeface="微软雅黑" panose="020B0503020204020204" pitchFamily="34" charset="-122"/>
                <a:ea typeface="微软雅黑" panose="020B0503020204020204" pitchFamily="34" charset="-122"/>
              </a:rPr>
              <a:t>161</a:t>
            </a:r>
            <a:r>
              <a:rPr lang="en-US" altLang="zh-CN" sz="1800" b="1" kern="0" dirty="0" smtClean="0">
                <a:solidFill>
                  <a:srgbClr val="FF0000"/>
                </a:solidFill>
                <a:latin typeface="微软雅黑" panose="020B0503020204020204" pitchFamily="34" charset="-122"/>
                <a:ea typeface="微软雅黑" panose="020B0503020204020204" pitchFamily="34" charset="-122"/>
              </a:rPr>
              <a:t>;</a:t>
            </a:r>
            <a:r>
              <a:rPr lang="zh-CN" altLang="en-US" sz="1800" b="1" kern="0" dirty="0" smtClean="0">
                <a:latin typeface="微软雅黑" panose="020B0503020204020204" pitchFamily="34" charset="-122"/>
                <a:ea typeface="微软雅黑" panose="020B0503020204020204" pitchFamily="34" charset="-122"/>
              </a:rPr>
              <a:t>男</a:t>
            </a:r>
            <a:r>
              <a:rPr lang="en-US" altLang="zh-CN" sz="1800" b="1" kern="0" dirty="0" smtClean="0">
                <a:solidFill>
                  <a:srgbClr val="FF0000"/>
                </a:solidFill>
                <a:latin typeface="微软雅黑" panose="020B0503020204020204" pitchFamily="34" charset="-122"/>
                <a:ea typeface="微软雅黑" panose="020B0503020204020204" pitchFamily="34" charset="-122"/>
              </a:rPr>
              <a:t>;</a:t>
            </a:r>
            <a:r>
              <a:rPr lang="en-US" altLang="zh-CN" sz="1800" b="1" kern="0" dirty="0" smtClean="0">
                <a:latin typeface="微软雅黑" panose="020B0503020204020204" pitchFamily="34" charset="-122"/>
                <a:ea typeface="微软雅黑" panose="020B0503020204020204" pitchFamily="34" charset="-122"/>
              </a:rPr>
              <a:t>20</a:t>
            </a:r>
            <a:r>
              <a:rPr lang="zh-CN" altLang="en-US" sz="1800" b="1" kern="0" dirty="0" smtClean="0">
                <a:latin typeface="微软雅黑" panose="020B0503020204020204" pitchFamily="34" charset="-122"/>
                <a:ea typeface="微软雅黑" panose="020B0503020204020204" pitchFamily="34" charset="-122"/>
              </a:rPr>
              <a:t>    </a:t>
            </a:r>
          </a:p>
        </p:txBody>
      </p:sp>
      <p:sp>
        <p:nvSpPr>
          <p:cNvPr id="91" name="Rectangle 3"/>
          <p:cNvSpPr txBox="1">
            <a:spLocks noChangeArrowheads="1"/>
          </p:cNvSpPr>
          <p:nvPr/>
        </p:nvSpPr>
        <p:spPr bwMode="auto">
          <a:xfrm>
            <a:off x="732155" y="4219428"/>
            <a:ext cx="7695133" cy="773195"/>
          </a:xfrm>
          <a:prstGeom prst="rect">
            <a:avLst/>
          </a:prstGeom>
          <a:noFill/>
          <a:ln>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Tahoma" pitchFamily="34" charset="0"/>
                <a:ea typeface="宋体"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Tahoma" pitchFamily="34" charset="0"/>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marL="0" indent="0" eaLnBrk="1" hangingPunct="1">
              <a:buFont typeface="Wingdings" panose="05000000000000000000" pitchFamily="2" charset="2"/>
              <a:buNone/>
              <a:defRPr/>
            </a:pPr>
            <a:r>
              <a:rPr lang="zh-CN" altLang="en-US" sz="1800" b="1" kern="0" dirty="0" smtClean="0">
                <a:solidFill>
                  <a:srgbClr val="FF0000"/>
                </a:solidFill>
                <a:latin typeface="微软雅黑" panose="020B0503020204020204" pitchFamily="34" charset="-122"/>
                <a:ea typeface="微软雅黑" panose="020B0503020204020204" pitchFamily="34" charset="-122"/>
              </a:rPr>
              <a:t>两种方法对比：优缺点？</a:t>
            </a:r>
            <a:endParaRPr lang="en-US" altLang="zh-CN" sz="1800" b="1" kern="0" dirty="0" smtClean="0">
              <a:solidFill>
                <a:srgbClr val="FF0000"/>
              </a:solidFill>
              <a:latin typeface="微软雅黑" panose="020B0503020204020204" pitchFamily="34" charset="-122"/>
              <a:ea typeface="微软雅黑" panose="020B0503020204020204" pitchFamily="34" charset="-122"/>
            </a:endParaRPr>
          </a:p>
          <a:p>
            <a:pPr marL="0" indent="0" eaLnBrk="1" hangingPunct="1">
              <a:buFont typeface="Wingdings" panose="05000000000000000000" pitchFamily="2" charset="2"/>
              <a:buNone/>
              <a:defRPr/>
            </a:pPr>
            <a:r>
              <a:rPr lang="zh-CN" altLang="en-US" sz="1800" b="1" kern="0" dirty="0" smtClean="0">
                <a:solidFill>
                  <a:srgbClr val="FF0000"/>
                </a:solidFill>
                <a:latin typeface="微软雅黑" panose="020B0503020204020204" pitchFamily="34" charset="-122"/>
                <a:ea typeface="微软雅黑" panose="020B0503020204020204" pitchFamily="34" charset="-122"/>
              </a:rPr>
              <a:t>方法二问题：如果分号出现在某字段中，如何处理？</a:t>
            </a:r>
            <a:endParaRPr lang="en-US" altLang="zh-CN" sz="1800" b="1" kern="0" dirty="0" smtClean="0">
              <a:solidFill>
                <a:srgbClr val="FF000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415391" y="158987"/>
            <a:ext cx="6082690" cy="1510522"/>
          </a:xfrm>
          <a:prstGeom prst="rect">
            <a:avLst/>
          </a:prstGeom>
        </p:spPr>
      </p:pic>
    </p:spTree>
    <p:extLst>
      <p:ext uri="{BB962C8B-B14F-4D97-AF65-F5344CB8AC3E}">
        <p14:creationId xmlns:p14="http://schemas.microsoft.com/office/powerpoint/2010/main" val="178542606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997"/>
            <a:ext cx="794613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当 </a:t>
            </a: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用在异步传输时</a:t>
            </a:r>
            <a:r>
              <a:rPr lang="zh-CN" altLang="en-US" sz="2000" b="1" dirty="0" smtClean="0">
                <a:latin typeface="微软雅黑" pitchFamily="34" charset="-122"/>
                <a:ea typeface="微软雅黑" pitchFamily="34" charset="-122"/>
              </a:rPr>
              <a:t>，使用</a:t>
            </a:r>
            <a:r>
              <a:rPr lang="zh-CN" altLang="en-US" sz="2000" b="1" dirty="0">
                <a:solidFill>
                  <a:srgbClr val="0000FF"/>
                </a:solidFill>
                <a:latin typeface="微软雅黑" pitchFamily="34" charset="-122"/>
                <a:ea typeface="微软雅黑" pitchFamily="34" charset="-122"/>
              </a:rPr>
              <a:t>字节</a:t>
            </a:r>
            <a:r>
              <a:rPr lang="zh-CN" altLang="en-US" sz="2000" b="1" dirty="0" smtClean="0">
                <a:solidFill>
                  <a:srgbClr val="0000FF"/>
                </a:solidFill>
                <a:latin typeface="微软雅黑" pitchFamily="34" charset="-122"/>
                <a:ea typeface="微软雅黑" pitchFamily="34" charset="-122"/>
              </a:rPr>
              <a:t>填充</a:t>
            </a:r>
            <a:r>
              <a:rPr lang="zh-CN" altLang="en-US" sz="2000" b="1" dirty="0">
                <a:solidFill>
                  <a:srgbClr val="0000FF"/>
                </a:solidFill>
                <a:latin typeface="微软雅黑" pitchFamily="34" charset="-122"/>
                <a:ea typeface="微软雅黑" pitchFamily="34" charset="-122"/>
              </a:rPr>
              <a:t>法。</a:t>
            </a:r>
            <a:endParaRPr lang="en-US" altLang="zh-CN" sz="2000" b="1" dirty="0">
              <a:solidFill>
                <a:srgbClr val="0000FF"/>
              </a:solidFill>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 </a:t>
            </a: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用在同步传输链路时，采用</a:t>
            </a:r>
            <a:r>
              <a:rPr lang="zh-CN" altLang="en-US" sz="2000" b="1" dirty="0">
                <a:solidFill>
                  <a:srgbClr val="0000FF"/>
                </a:solidFill>
                <a:latin typeface="微软雅黑" pitchFamily="34" charset="-122"/>
                <a:ea typeface="微软雅黑" pitchFamily="34" charset="-122"/>
              </a:rPr>
              <a:t>零比</a:t>
            </a:r>
            <a:r>
              <a:rPr lang="zh-CN" altLang="en-US" sz="2000" b="1" dirty="0" smtClean="0">
                <a:solidFill>
                  <a:srgbClr val="0000FF"/>
                </a:solidFill>
                <a:latin typeface="微软雅黑" pitchFamily="34" charset="-122"/>
                <a:ea typeface="微软雅黑" pitchFamily="34" charset="-122"/>
              </a:rPr>
              <a:t>特</a:t>
            </a:r>
            <a:r>
              <a:rPr lang="zh-CN" altLang="en-US" sz="2000" b="1" dirty="0">
                <a:solidFill>
                  <a:srgbClr val="0000FF"/>
                </a:solidFill>
                <a:latin typeface="微软雅黑" pitchFamily="34" charset="-122"/>
                <a:ea typeface="微软雅黑" pitchFamily="34" charset="-122"/>
              </a:rPr>
              <a:t>填充法。  </a:t>
            </a:r>
          </a:p>
        </p:txBody>
      </p:sp>
      <p:sp>
        <p:nvSpPr>
          <p:cNvPr id="8" name="AutoShape 5"/>
          <p:cNvSpPr>
            <a:spLocks noChangeArrowheads="1"/>
          </p:cNvSpPr>
          <p:nvPr/>
        </p:nvSpPr>
        <p:spPr bwMode="auto">
          <a:xfrm>
            <a:off x="502921" y="62685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666825" y="603760"/>
            <a:ext cx="18004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透明</a:t>
            </a:r>
            <a:r>
              <a:rPr lang="zh-CN" altLang="en-US" sz="2000" b="1" dirty="0">
                <a:solidFill>
                  <a:schemeClr val="bg1"/>
                </a:solidFill>
                <a:latin typeface="微软雅黑" pitchFamily="34" charset="-122"/>
                <a:ea typeface="微软雅黑" pitchFamily="34" charset="-122"/>
              </a:rPr>
              <a:t>传输问题 </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427377642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02921" y="6241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884834" y="601082"/>
            <a:ext cx="13644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字节</a:t>
            </a:r>
            <a:r>
              <a:rPr lang="zh-CN" altLang="en-US" sz="2000" b="1" dirty="0">
                <a:solidFill>
                  <a:schemeClr val="bg1"/>
                </a:solidFill>
                <a:latin typeface="微软雅黑" pitchFamily="34" charset="-122"/>
                <a:ea typeface="微软雅黑" pitchFamily="34" charset="-122"/>
              </a:rPr>
              <a:t>填充 </a:t>
            </a:r>
            <a:endParaRPr lang="fr-FR" altLang="zh-CN" sz="2000" b="1" dirty="0">
              <a:solidFill>
                <a:schemeClr val="bg1"/>
              </a:solidFill>
              <a:latin typeface="微软雅黑" pitchFamily="34" charset="-122"/>
              <a:ea typeface="微软雅黑" pitchFamily="34" charset="-122"/>
            </a:endParaRPr>
          </a:p>
        </p:txBody>
      </p:sp>
      <p:sp>
        <p:nvSpPr>
          <p:cNvPr id="5" name="圆角矩形 4"/>
          <p:cNvSpPr/>
          <p:nvPr/>
        </p:nvSpPr>
        <p:spPr>
          <a:xfrm>
            <a:off x="314037" y="1084752"/>
            <a:ext cx="8469746" cy="270384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C6600"/>
              </a:solidFill>
            </a:endParaRPr>
          </a:p>
        </p:txBody>
      </p:sp>
      <p:grpSp>
        <p:nvGrpSpPr>
          <p:cNvPr id="66" name="组合 65"/>
          <p:cNvGrpSpPr/>
          <p:nvPr/>
        </p:nvGrpSpPr>
        <p:grpSpPr>
          <a:xfrm>
            <a:off x="495556" y="1084752"/>
            <a:ext cx="8112133" cy="2703849"/>
            <a:chOff x="495556" y="1290912"/>
            <a:chExt cx="8112133" cy="2703849"/>
          </a:xfrm>
        </p:grpSpPr>
        <p:sp>
          <p:nvSpPr>
            <p:cNvPr id="7" name="Rectangle 4"/>
            <p:cNvSpPr>
              <a:spLocks noChangeArrowheads="1"/>
            </p:cNvSpPr>
            <p:nvPr/>
          </p:nvSpPr>
          <p:spPr bwMode="auto">
            <a:xfrm>
              <a:off x="498721" y="294289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8" name="Freeform 5"/>
            <p:cNvSpPr>
              <a:spLocks/>
            </p:cNvSpPr>
            <p:nvPr/>
          </p:nvSpPr>
          <p:spPr bwMode="auto">
            <a:xfrm>
              <a:off x="6159348" y="217647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9" name="Freeform 6"/>
            <p:cNvSpPr>
              <a:spLocks/>
            </p:cNvSpPr>
            <p:nvPr/>
          </p:nvSpPr>
          <p:spPr bwMode="auto">
            <a:xfrm>
              <a:off x="5065600" y="217647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0" name="Freeform 7"/>
            <p:cNvSpPr>
              <a:spLocks/>
            </p:cNvSpPr>
            <p:nvPr/>
          </p:nvSpPr>
          <p:spPr bwMode="auto">
            <a:xfrm>
              <a:off x="3796213" y="217647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1" name="Freeform 8"/>
            <p:cNvSpPr>
              <a:spLocks/>
            </p:cNvSpPr>
            <p:nvPr/>
          </p:nvSpPr>
          <p:spPr bwMode="auto">
            <a:xfrm>
              <a:off x="2389775" y="217647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2" name="Rectangle 9"/>
            <p:cNvSpPr>
              <a:spLocks noChangeArrowheads="1"/>
            </p:cNvSpPr>
            <p:nvPr/>
          </p:nvSpPr>
          <p:spPr bwMode="auto">
            <a:xfrm>
              <a:off x="1149932" y="182274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13" name="Rectangle 10"/>
            <p:cNvSpPr>
              <a:spLocks noChangeArrowheads="1"/>
            </p:cNvSpPr>
            <p:nvPr/>
          </p:nvSpPr>
          <p:spPr bwMode="auto">
            <a:xfrm>
              <a:off x="2071762" y="1822740"/>
              <a:ext cx="5045615"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4" name="Rectangle 11"/>
            <p:cNvSpPr>
              <a:spLocks noChangeArrowheads="1"/>
            </p:cNvSpPr>
            <p:nvPr/>
          </p:nvSpPr>
          <p:spPr bwMode="auto">
            <a:xfrm>
              <a:off x="2646578" y="1822740"/>
              <a:ext cx="383211" cy="353734"/>
            </a:xfrm>
            <a:prstGeom prst="rect">
              <a:avLst/>
            </a:prstGeom>
            <a:solidFill>
              <a:srgbClr val="CC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15" name="Rectangle 12"/>
            <p:cNvSpPr>
              <a:spLocks noChangeArrowheads="1"/>
            </p:cNvSpPr>
            <p:nvPr/>
          </p:nvSpPr>
          <p:spPr bwMode="auto">
            <a:xfrm>
              <a:off x="6159348" y="1822740"/>
              <a:ext cx="383211" cy="353734"/>
            </a:xfrm>
            <a:prstGeom prst="rect">
              <a:avLst/>
            </a:prstGeom>
            <a:solidFill>
              <a:srgbClr val="CC00CC"/>
            </a:solidFill>
            <a:ln w="12700" algn="ctr">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16" name="Rectangle 14"/>
            <p:cNvSpPr>
              <a:spLocks noChangeArrowheads="1"/>
            </p:cNvSpPr>
            <p:nvPr/>
          </p:nvSpPr>
          <p:spPr bwMode="auto">
            <a:xfrm>
              <a:off x="5073583" y="1822740"/>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03</a:t>
              </a:r>
              <a:endParaRPr kumimoji="1" lang="en-US" altLang="zh-CN" sz="1200" b="1" dirty="0">
                <a:solidFill>
                  <a:schemeClr val="bg1"/>
                </a:solidFill>
                <a:latin typeface="微软雅黑" pitchFamily="34" charset="-122"/>
                <a:ea typeface="微软雅黑" pitchFamily="34" charset="-122"/>
              </a:endParaRPr>
            </a:p>
          </p:txBody>
        </p:sp>
        <p:sp>
          <p:nvSpPr>
            <p:cNvPr id="17" name="Rectangle 15"/>
            <p:cNvSpPr>
              <a:spLocks noChangeArrowheads="1"/>
            </p:cNvSpPr>
            <p:nvPr/>
          </p:nvSpPr>
          <p:spPr bwMode="auto">
            <a:xfrm>
              <a:off x="1533142" y="2942896"/>
              <a:ext cx="6478393"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 name="Rectangle 16"/>
            <p:cNvSpPr>
              <a:spLocks noChangeArrowheads="1"/>
            </p:cNvSpPr>
            <p:nvPr/>
          </p:nvSpPr>
          <p:spPr bwMode="auto">
            <a:xfrm>
              <a:off x="2007893" y="294289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7D</a:t>
              </a:r>
              <a:endParaRPr kumimoji="1" lang="en-US" altLang="zh-CN" sz="1200" b="1" dirty="0">
                <a:solidFill>
                  <a:schemeClr val="bg1"/>
                </a:solidFill>
                <a:latin typeface="微软雅黑" pitchFamily="34" charset="-122"/>
                <a:ea typeface="微软雅黑" pitchFamily="34" charset="-122"/>
              </a:endParaRPr>
            </a:p>
          </p:txBody>
        </p:sp>
        <p:sp>
          <p:nvSpPr>
            <p:cNvPr id="19" name="Rectangle 17"/>
            <p:cNvSpPr>
              <a:spLocks noChangeArrowheads="1"/>
            </p:cNvSpPr>
            <p:nvPr/>
          </p:nvSpPr>
          <p:spPr bwMode="auto">
            <a:xfrm>
              <a:off x="2391104" y="2942896"/>
              <a:ext cx="383211" cy="353734"/>
            </a:xfrm>
            <a:prstGeom prst="rect">
              <a:avLst/>
            </a:prstGeom>
            <a:solidFill>
              <a:srgbClr val="CC00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5E</a:t>
              </a:r>
              <a:endParaRPr kumimoji="1" lang="en-US" altLang="zh-CN" sz="1200" b="1" dirty="0">
                <a:solidFill>
                  <a:schemeClr val="bg1"/>
                </a:solidFill>
                <a:latin typeface="微软雅黑" pitchFamily="34" charset="-122"/>
                <a:ea typeface="微软雅黑" pitchFamily="34" charset="-122"/>
              </a:endParaRPr>
            </a:p>
          </p:txBody>
        </p:sp>
        <p:sp>
          <p:nvSpPr>
            <p:cNvPr id="20" name="Rectangle 18"/>
            <p:cNvSpPr>
              <a:spLocks noChangeArrowheads="1"/>
            </p:cNvSpPr>
            <p:nvPr/>
          </p:nvSpPr>
          <p:spPr bwMode="auto">
            <a:xfrm>
              <a:off x="3540738" y="294289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7D</a:t>
              </a:r>
              <a:endParaRPr kumimoji="1" lang="en-US" altLang="zh-CN" sz="1200" b="1" dirty="0">
                <a:solidFill>
                  <a:schemeClr val="bg1"/>
                </a:solidFill>
                <a:latin typeface="微软雅黑" pitchFamily="34" charset="-122"/>
                <a:ea typeface="微软雅黑" pitchFamily="34" charset="-122"/>
              </a:endParaRPr>
            </a:p>
          </p:txBody>
        </p:sp>
        <p:sp>
          <p:nvSpPr>
            <p:cNvPr id="21" name="Rectangle 19"/>
            <p:cNvSpPr>
              <a:spLocks noChangeArrowheads="1"/>
            </p:cNvSpPr>
            <p:nvPr/>
          </p:nvSpPr>
          <p:spPr bwMode="auto">
            <a:xfrm>
              <a:off x="3923949" y="2942896"/>
              <a:ext cx="383211" cy="353734"/>
            </a:xfrm>
            <a:prstGeom prst="rect">
              <a:avLst/>
            </a:prstGeom>
            <a:solidFill>
              <a:srgbClr val="0070C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5D</a:t>
              </a:r>
              <a:endParaRPr kumimoji="1" lang="en-US" altLang="zh-CN" sz="1200" b="1" dirty="0">
                <a:solidFill>
                  <a:schemeClr val="bg1"/>
                </a:solidFill>
                <a:latin typeface="微软雅黑" pitchFamily="34" charset="-122"/>
                <a:ea typeface="微软雅黑" pitchFamily="34" charset="-122"/>
              </a:endParaRPr>
            </a:p>
          </p:txBody>
        </p:sp>
        <p:sp>
          <p:nvSpPr>
            <p:cNvPr id="22" name="Rectangle 20"/>
            <p:cNvSpPr>
              <a:spLocks noChangeArrowheads="1"/>
            </p:cNvSpPr>
            <p:nvPr/>
          </p:nvSpPr>
          <p:spPr bwMode="auto">
            <a:xfrm>
              <a:off x="5201320" y="294289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7D</a:t>
              </a:r>
              <a:endParaRPr kumimoji="1" lang="en-US" altLang="zh-CN" sz="1200" b="1" dirty="0">
                <a:solidFill>
                  <a:schemeClr val="bg1"/>
                </a:solidFill>
                <a:latin typeface="微软雅黑" pitchFamily="34" charset="-122"/>
                <a:ea typeface="微软雅黑" pitchFamily="34" charset="-122"/>
              </a:endParaRPr>
            </a:p>
          </p:txBody>
        </p:sp>
        <p:sp>
          <p:nvSpPr>
            <p:cNvPr id="23" name="Rectangle 21"/>
            <p:cNvSpPr>
              <a:spLocks noChangeArrowheads="1"/>
            </p:cNvSpPr>
            <p:nvPr/>
          </p:nvSpPr>
          <p:spPr bwMode="auto">
            <a:xfrm>
              <a:off x="5584531" y="2942896"/>
              <a:ext cx="383211" cy="353734"/>
            </a:xfrm>
            <a:prstGeom prst="rect">
              <a:avLst/>
            </a:prstGeom>
            <a:solidFill>
              <a:srgbClr val="CC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23</a:t>
              </a:r>
              <a:endParaRPr kumimoji="1" lang="en-US" altLang="zh-CN" sz="1200" b="1" dirty="0">
                <a:solidFill>
                  <a:schemeClr val="bg1"/>
                </a:solidFill>
                <a:latin typeface="微软雅黑" pitchFamily="34" charset="-122"/>
                <a:ea typeface="微软雅黑" pitchFamily="34" charset="-122"/>
              </a:endParaRPr>
            </a:p>
          </p:txBody>
        </p:sp>
        <p:sp>
          <p:nvSpPr>
            <p:cNvPr id="24" name="Rectangle 22"/>
            <p:cNvSpPr>
              <a:spLocks noChangeArrowheads="1"/>
            </p:cNvSpPr>
            <p:nvPr/>
          </p:nvSpPr>
          <p:spPr bwMode="auto">
            <a:xfrm>
              <a:off x="6670296" y="294289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7D</a:t>
              </a:r>
              <a:endParaRPr kumimoji="1" lang="en-US" altLang="zh-CN" sz="1200" b="1" dirty="0">
                <a:solidFill>
                  <a:schemeClr val="bg1"/>
                </a:solidFill>
                <a:latin typeface="微软雅黑" pitchFamily="34" charset="-122"/>
                <a:ea typeface="微软雅黑" pitchFamily="34" charset="-122"/>
              </a:endParaRPr>
            </a:p>
          </p:txBody>
        </p:sp>
        <p:sp>
          <p:nvSpPr>
            <p:cNvPr id="25" name="Rectangle 23"/>
            <p:cNvSpPr>
              <a:spLocks noChangeArrowheads="1"/>
            </p:cNvSpPr>
            <p:nvPr/>
          </p:nvSpPr>
          <p:spPr bwMode="auto">
            <a:xfrm>
              <a:off x="7053508" y="2942896"/>
              <a:ext cx="383211" cy="353734"/>
            </a:xfrm>
            <a:prstGeom prst="rect">
              <a:avLst/>
            </a:prstGeom>
            <a:solidFill>
              <a:srgbClr val="CC00CC"/>
            </a:solidFill>
            <a:ln w="12700" algn="ctr">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5E</a:t>
              </a:r>
              <a:endParaRPr kumimoji="1" lang="en-US" altLang="zh-CN" sz="1200" b="1" dirty="0">
                <a:solidFill>
                  <a:schemeClr val="bg1"/>
                </a:solidFill>
                <a:latin typeface="微软雅黑" pitchFamily="34" charset="-122"/>
                <a:ea typeface="微软雅黑" pitchFamily="34" charset="-122"/>
              </a:endParaRPr>
            </a:p>
          </p:txBody>
        </p:sp>
        <p:sp>
          <p:nvSpPr>
            <p:cNvPr id="26" name="Freeform 24"/>
            <p:cNvSpPr>
              <a:spLocks/>
            </p:cNvSpPr>
            <p:nvPr/>
          </p:nvSpPr>
          <p:spPr bwMode="auto">
            <a:xfrm>
              <a:off x="2389775" y="217647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7" name="Line 25"/>
            <p:cNvSpPr>
              <a:spLocks noChangeShapeType="1"/>
            </p:cNvSpPr>
            <p:nvPr/>
          </p:nvSpPr>
          <p:spPr bwMode="auto">
            <a:xfrm flipH="1">
              <a:off x="2774315" y="2176474"/>
              <a:ext cx="255474"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8" name="Line 26"/>
            <p:cNvSpPr>
              <a:spLocks noChangeShapeType="1"/>
            </p:cNvSpPr>
            <p:nvPr/>
          </p:nvSpPr>
          <p:spPr bwMode="auto">
            <a:xfrm>
              <a:off x="3796213" y="2176474"/>
              <a:ext cx="119753"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9" name="Line 27"/>
            <p:cNvSpPr>
              <a:spLocks noChangeShapeType="1"/>
            </p:cNvSpPr>
            <p:nvPr/>
          </p:nvSpPr>
          <p:spPr bwMode="auto">
            <a:xfrm>
              <a:off x="4179423" y="2176474"/>
              <a:ext cx="127737"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0" name="Freeform 28"/>
            <p:cNvSpPr>
              <a:spLocks/>
            </p:cNvSpPr>
            <p:nvPr/>
          </p:nvSpPr>
          <p:spPr bwMode="auto">
            <a:xfrm>
              <a:off x="5073583" y="217647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1" name="Line 29"/>
            <p:cNvSpPr>
              <a:spLocks noChangeShapeType="1"/>
            </p:cNvSpPr>
            <p:nvPr/>
          </p:nvSpPr>
          <p:spPr bwMode="auto">
            <a:xfrm>
              <a:off x="5456794" y="2176474"/>
              <a:ext cx="510948"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2" name="Freeform 30"/>
            <p:cNvSpPr>
              <a:spLocks/>
            </p:cNvSpPr>
            <p:nvPr/>
          </p:nvSpPr>
          <p:spPr bwMode="auto">
            <a:xfrm>
              <a:off x="6159348" y="217647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3" name="Line 31"/>
            <p:cNvSpPr>
              <a:spLocks noChangeShapeType="1"/>
            </p:cNvSpPr>
            <p:nvPr/>
          </p:nvSpPr>
          <p:spPr bwMode="auto">
            <a:xfrm>
              <a:off x="6542559" y="2176474"/>
              <a:ext cx="894160"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4" name="Line 32"/>
            <p:cNvSpPr>
              <a:spLocks noChangeShapeType="1"/>
            </p:cNvSpPr>
            <p:nvPr/>
          </p:nvSpPr>
          <p:spPr bwMode="auto">
            <a:xfrm>
              <a:off x="2239758" y="1636247"/>
              <a:ext cx="4871477"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5" name="Text Box 33"/>
            <p:cNvSpPr txBox="1">
              <a:spLocks noChangeArrowheads="1"/>
            </p:cNvSpPr>
            <p:nvPr/>
          </p:nvSpPr>
          <p:spPr bwMode="auto">
            <a:xfrm>
              <a:off x="4252102" y="1377674"/>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原始数据</a:t>
              </a:r>
            </a:p>
          </p:txBody>
        </p:sp>
        <p:sp>
          <p:nvSpPr>
            <p:cNvPr id="36" name="Line 34"/>
            <p:cNvSpPr>
              <a:spLocks noChangeShapeType="1"/>
            </p:cNvSpPr>
            <p:nvPr/>
          </p:nvSpPr>
          <p:spPr bwMode="auto">
            <a:xfrm>
              <a:off x="1533142" y="3680233"/>
              <a:ext cx="647839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7" name="Rectangle 35"/>
            <p:cNvSpPr>
              <a:spLocks noChangeArrowheads="1"/>
            </p:cNvSpPr>
            <p:nvPr/>
          </p:nvSpPr>
          <p:spPr bwMode="auto">
            <a:xfrm>
              <a:off x="8224478" y="294289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38" name="Rectangle 36"/>
            <p:cNvSpPr>
              <a:spLocks noChangeArrowheads="1"/>
            </p:cNvSpPr>
            <p:nvPr/>
          </p:nvSpPr>
          <p:spPr bwMode="auto">
            <a:xfrm>
              <a:off x="7355370" y="182274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7E</a:t>
              </a:r>
              <a:endParaRPr kumimoji="1" lang="en-US" altLang="zh-CN" sz="1200" b="1" dirty="0">
                <a:solidFill>
                  <a:schemeClr val="bg1"/>
                </a:solidFill>
                <a:latin typeface="微软雅黑" pitchFamily="34" charset="-122"/>
                <a:ea typeface="微软雅黑" pitchFamily="34" charset="-122"/>
              </a:endParaRPr>
            </a:p>
          </p:txBody>
        </p:sp>
        <p:sp>
          <p:nvSpPr>
            <p:cNvPr id="39" name="Text Box 37"/>
            <p:cNvSpPr txBox="1">
              <a:spLocks noChangeArrowheads="1"/>
            </p:cNvSpPr>
            <p:nvPr/>
          </p:nvSpPr>
          <p:spPr bwMode="auto">
            <a:xfrm>
              <a:off x="3192087" y="3656207"/>
              <a:ext cx="3062059"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600" b="1" dirty="0">
                  <a:solidFill>
                    <a:srgbClr val="000099"/>
                  </a:solidFill>
                  <a:latin typeface="微软雅黑" pitchFamily="34" charset="-122"/>
                  <a:ea typeface="微软雅黑" pitchFamily="34" charset="-122"/>
                </a:rPr>
                <a:t>经过字节填充后发送的数据</a:t>
              </a:r>
            </a:p>
          </p:txBody>
        </p:sp>
        <p:sp>
          <p:nvSpPr>
            <p:cNvPr id="44" name="Line 42"/>
            <p:cNvSpPr>
              <a:spLocks noChangeShapeType="1"/>
            </p:cNvSpPr>
            <p:nvPr/>
          </p:nvSpPr>
          <p:spPr bwMode="auto">
            <a:xfrm flipV="1">
              <a:off x="529696" y="3306456"/>
              <a:ext cx="0" cy="275126"/>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5" name="Text Box 43"/>
            <p:cNvSpPr txBox="1">
              <a:spLocks noChangeArrowheads="1"/>
            </p:cNvSpPr>
            <p:nvPr/>
          </p:nvSpPr>
          <p:spPr bwMode="auto">
            <a:xfrm>
              <a:off x="495556" y="3468016"/>
              <a:ext cx="84697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200" b="1" dirty="0" smtClean="0">
                  <a:latin typeface="微软雅黑" pitchFamily="34" charset="-122"/>
                  <a:ea typeface="微软雅黑" pitchFamily="34" charset="-122"/>
                </a:rPr>
                <a:t>发送在</a:t>
              </a:r>
              <a:r>
                <a:rPr kumimoji="1" lang="zh-CN" altLang="en-US" sz="1200" b="1" dirty="0">
                  <a:latin typeface="微软雅黑" pitchFamily="34" charset="-122"/>
                  <a:ea typeface="微软雅黑" pitchFamily="34" charset="-122"/>
                </a:rPr>
                <a:t>前</a:t>
              </a:r>
            </a:p>
          </p:txBody>
        </p:sp>
        <p:sp>
          <p:nvSpPr>
            <p:cNvPr id="46" name="Line 44"/>
            <p:cNvSpPr>
              <a:spLocks noChangeShapeType="1"/>
            </p:cNvSpPr>
            <p:nvPr/>
          </p:nvSpPr>
          <p:spPr bwMode="auto">
            <a:xfrm>
              <a:off x="1360166" y="156726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7" name="Text Box 45"/>
            <p:cNvSpPr txBox="1">
              <a:spLocks noChangeArrowheads="1"/>
            </p:cNvSpPr>
            <p:nvPr/>
          </p:nvSpPr>
          <p:spPr bwMode="auto">
            <a:xfrm>
              <a:off x="975625" y="129091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帧开始符</a:t>
              </a:r>
            </a:p>
          </p:txBody>
        </p:sp>
        <p:sp>
          <p:nvSpPr>
            <p:cNvPr id="48" name="Text Box 46"/>
            <p:cNvSpPr txBox="1">
              <a:spLocks noChangeArrowheads="1"/>
            </p:cNvSpPr>
            <p:nvPr/>
          </p:nvSpPr>
          <p:spPr bwMode="auto">
            <a:xfrm>
              <a:off x="7233369" y="129091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帧结束符</a:t>
              </a:r>
            </a:p>
          </p:txBody>
        </p:sp>
        <p:sp>
          <p:nvSpPr>
            <p:cNvPr id="49" name="Line 47"/>
            <p:cNvSpPr>
              <a:spLocks noChangeShapeType="1"/>
            </p:cNvSpPr>
            <p:nvPr/>
          </p:nvSpPr>
          <p:spPr bwMode="auto">
            <a:xfrm>
              <a:off x="7565604" y="156726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50" name="Rectangle 13"/>
            <p:cNvSpPr>
              <a:spLocks noChangeArrowheads="1"/>
            </p:cNvSpPr>
            <p:nvPr/>
          </p:nvSpPr>
          <p:spPr bwMode="auto">
            <a:xfrm>
              <a:off x="3796212" y="1822740"/>
              <a:ext cx="383211" cy="353734"/>
            </a:xfrm>
            <a:prstGeom prst="rect">
              <a:avLst/>
            </a:prstGeom>
            <a:solidFill>
              <a:srgbClr val="007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itchFamily="34" charset="-122"/>
                  <a:ea typeface="微软雅黑" pitchFamily="34" charset="-122"/>
                </a:rPr>
                <a:t>7D</a:t>
              </a:r>
              <a:endParaRPr kumimoji="1" lang="en-US" altLang="zh-CN" sz="1200" b="1" dirty="0">
                <a:solidFill>
                  <a:schemeClr val="bg1"/>
                </a:solidFill>
                <a:latin typeface="微软雅黑" pitchFamily="34" charset="-122"/>
                <a:ea typeface="微软雅黑" pitchFamily="34" charset="-122"/>
              </a:endParaRPr>
            </a:p>
          </p:txBody>
        </p:sp>
        <p:sp>
          <p:nvSpPr>
            <p:cNvPr id="51" name="Rectangle 9"/>
            <p:cNvSpPr>
              <a:spLocks noChangeArrowheads="1"/>
            </p:cNvSpPr>
            <p:nvPr/>
          </p:nvSpPr>
          <p:spPr bwMode="auto">
            <a:xfrm>
              <a:off x="1533143" y="182274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2" name="Rectangle 9"/>
            <p:cNvSpPr>
              <a:spLocks noChangeArrowheads="1"/>
            </p:cNvSpPr>
            <p:nvPr/>
          </p:nvSpPr>
          <p:spPr bwMode="auto">
            <a:xfrm>
              <a:off x="1765192" y="182274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3" name="Rectangle 9"/>
            <p:cNvSpPr>
              <a:spLocks noChangeArrowheads="1"/>
            </p:cNvSpPr>
            <p:nvPr/>
          </p:nvSpPr>
          <p:spPr bwMode="auto">
            <a:xfrm>
              <a:off x="1997058" y="182274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4" name="Rectangle 9"/>
            <p:cNvSpPr>
              <a:spLocks noChangeArrowheads="1"/>
            </p:cNvSpPr>
            <p:nvPr/>
          </p:nvSpPr>
          <p:spPr bwMode="auto">
            <a:xfrm>
              <a:off x="7111236" y="182274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cxnSp>
          <p:nvCxnSpPr>
            <p:cNvPr id="55" name="直接连接符 54"/>
            <p:cNvCxnSpPr/>
            <p:nvPr/>
          </p:nvCxnSpPr>
          <p:spPr>
            <a:xfrm>
              <a:off x="2239759" y="151027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7117377" y="151027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4"/>
            <p:cNvSpPr>
              <a:spLocks noChangeArrowheads="1"/>
            </p:cNvSpPr>
            <p:nvPr/>
          </p:nvSpPr>
          <p:spPr bwMode="auto">
            <a:xfrm>
              <a:off x="881932" y="2942896"/>
              <a:ext cx="268000"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8" name="Rectangle 4"/>
            <p:cNvSpPr>
              <a:spLocks noChangeArrowheads="1"/>
            </p:cNvSpPr>
            <p:nvPr/>
          </p:nvSpPr>
          <p:spPr bwMode="auto">
            <a:xfrm>
              <a:off x="1089438" y="2942896"/>
              <a:ext cx="252099"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9" name="Rectangle 4"/>
            <p:cNvSpPr>
              <a:spLocks noChangeArrowheads="1"/>
            </p:cNvSpPr>
            <p:nvPr/>
          </p:nvSpPr>
          <p:spPr bwMode="auto">
            <a:xfrm>
              <a:off x="1314467" y="2942896"/>
              <a:ext cx="218676"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60" name="Rectangle 4"/>
            <p:cNvSpPr>
              <a:spLocks noChangeArrowheads="1"/>
            </p:cNvSpPr>
            <p:nvPr/>
          </p:nvSpPr>
          <p:spPr bwMode="auto">
            <a:xfrm>
              <a:off x="8011535" y="2942896"/>
              <a:ext cx="218676"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grpSp>
      <p:grpSp>
        <p:nvGrpSpPr>
          <p:cNvPr id="69" name="组合 68"/>
          <p:cNvGrpSpPr/>
          <p:nvPr/>
        </p:nvGrpSpPr>
        <p:grpSpPr>
          <a:xfrm>
            <a:off x="1816287" y="2208200"/>
            <a:ext cx="5457301" cy="1228467"/>
            <a:chOff x="1816287" y="2414360"/>
            <a:chExt cx="5457301" cy="1228467"/>
          </a:xfrm>
        </p:grpSpPr>
        <p:grpSp>
          <p:nvGrpSpPr>
            <p:cNvPr id="65" name="组合 64"/>
            <p:cNvGrpSpPr/>
            <p:nvPr/>
          </p:nvGrpSpPr>
          <p:grpSpPr>
            <a:xfrm>
              <a:off x="1816287" y="2414360"/>
              <a:ext cx="5457301" cy="613285"/>
              <a:chOff x="1816287" y="2414360"/>
              <a:chExt cx="5457301" cy="613285"/>
            </a:xfrm>
          </p:grpSpPr>
          <p:sp>
            <p:nvSpPr>
              <p:cNvPr id="40" name="Text Box 38"/>
              <p:cNvSpPr txBox="1">
                <a:spLocks noChangeArrowheads="1"/>
              </p:cNvSpPr>
              <p:nvPr/>
            </p:nvSpPr>
            <p:spPr bwMode="auto">
              <a:xfrm>
                <a:off x="6473369"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1" name="Text Box 39"/>
              <p:cNvSpPr txBox="1">
                <a:spLocks noChangeArrowheads="1"/>
              </p:cNvSpPr>
              <p:nvPr/>
            </p:nvSpPr>
            <p:spPr bwMode="auto">
              <a:xfrm>
                <a:off x="4893953"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2" name="Text Box 40"/>
              <p:cNvSpPr txBox="1">
                <a:spLocks noChangeArrowheads="1"/>
              </p:cNvSpPr>
              <p:nvPr/>
            </p:nvSpPr>
            <p:spPr bwMode="auto">
              <a:xfrm>
                <a:off x="3265306"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3" name="Text Box 41"/>
              <p:cNvSpPr txBox="1">
                <a:spLocks noChangeArrowheads="1"/>
              </p:cNvSpPr>
              <p:nvPr/>
            </p:nvSpPr>
            <p:spPr bwMode="auto">
              <a:xfrm>
                <a:off x="1816287"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61" name="AutoShape 48"/>
              <p:cNvSpPr>
                <a:spLocks noChangeArrowheads="1"/>
              </p:cNvSpPr>
              <p:nvPr/>
            </p:nvSpPr>
            <p:spPr bwMode="auto">
              <a:xfrm>
                <a:off x="2118333"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2" name="AutoShape 49"/>
              <p:cNvSpPr>
                <a:spLocks noChangeArrowheads="1"/>
              </p:cNvSpPr>
              <p:nvPr/>
            </p:nvSpPr>
            <p:spPr bwMode="auto">
              <a:xfrm>
                <a:off x="3619244"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3" name="AutoShape 50"/>
              <p:cNvSpPr>
                <a:spLocks noChangeArrowheads="1"/>
              </p:cNvSpPr>
              <p:nvPr/>
            </p:nvSpPr>
            <p:spPr bwMode="auto">
              <a:xfrm>
                <a:off x="5271522"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4" name="AutoShape 51"/>
              <p:cNvSpPr>
                <a:spLocks noChangeArrowheads="1"/>
              </p:cNvSpPr>
              <p:nvPr/>
            </p:nvSpPr>
            <p:spPr bwMode="auto">
              <a:xfrm>
                <a:off x="6766100"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grpSp>
        <p:sp>
          <p:nvSpPr>
            <p:cNvPr id="67" name="上箭头 66"/>
            <p:cNvSpPr/>
            <p:nvPr/>
          </p:nvSpPr>
          <p:spPr>
            <a:xfrm>
              <a:off x="5694172" y="3313023"/>
              <a:ext cx="160782" cy="260926"/>
            </a:xfrm>
            <a:prstGeom prst="upArrow">
              <a:avLst>
                <a:gd name="adj1" fmla="val 50000"/>
                <a:gd name="adj2" fmla="val 5708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5767716" y="3365828"/>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C00000"/>
                  </a:solidFill>
                  <a:latin typeface="微软雅黑" pitchFamily="34" charset="-122"/>
                  <a:ea typeface="微软雅黑" pitchFamily="34" charset="-122"/>
                </a:rPr>
                <a:t>改变编码</a:t>
              </a:r>
            </a:p>
          </p:txBody>
        </p:sp>
      </p:grpSp>
      <p:sp>
        <p:nvSpPr>
          <p:cNvPr id="70" name="Text Box 37"/>
          <p:cNvSpPr txBox="1">
            <a:spLocks noChangeArrowheads="1"/>
          </p:cNvSpPr>
          <p:nvPr/>
        </p:nvSpPr>
        <p:spPr bwMode="auto">
          <a:xfrm>
            <a:off x="1683226" y="3751392"/>
            <a:ext cx="5767691" cy="1077218"/>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kumimoji="1" lang="zh-CN" altLang="en-US" sz="1600" b="1" dirty="0" smtClean="0">
                <a:solidFill>
                  <a:srgbClr val="000099"/>
                </a:solidFill>
                <a:latin typeface="微软雅黑" pitchFamily="34" charset="-122"/>
                <a:ea typeface="微软雅黑" pitchFamily="34" charset="-122"/>
              </a:rPr>
              <a:t>三类：</a:t>
            </a:r>
            <a:endParaRPr kumimoji="1" lang="en-US" altLang="zh-CN" sz="1600" b="1" dirty="0" smtClean="0">
              <a:solidFill>
                <a:srgbClr val="000099"/>
              </a:solidFill>
              <a:latin typeface="微软雅黑" pitchFamily="34" charset="-122"/>
              <a:ea typeface="微软雅黑" pitchFamily="34" charset="-122"/>
            </a:endParaRPr>
          </a:p>
          <a:p>
            <a:pPr algn="just"/>
            <a:r>
              <a:rPr kumimoji="1" lang="en-US" altLang="zh-CN" sz="1600" b="1" dirty="0" smtClean="0">
                <a:solidFill>
                  <a:srgbClr val="000099"/>
                </a:solidFill>
                <a:latin typeface="微软雅黑" pitchFamily="34" charset="-122"/>
                <a:ea typeface="微软雅黑" pitchFamily="34" charset="-122"/>
              </a:rPr>
              <a:t>1</a:t>
            </a:r>
            <a:r>
              <a:rPr kumimoji="1" lang="zh-CN" altLang="en-US" sz="1600" b="1" dirty="0" smtClean="0">
                <a:solidFill>
                  <a:srgbClr val="000099"/>
                </a:solidFill>
                <a:latin typeface="微软雅黑" pitchFamily="34" charset="-122"/>
                <a:ea typeface="微软雅黑" pitchFamily="34" charset="-122"/>
              </a:rPr>
              <a:t>）标志字段：</a:t>
            </a:r>
            <a:r>
              <a:rPr kumimoji="1" lang="en-US" altLang="zh-CN" sz="1600" b="1" dirty="0" err="1" smtClean="0">
                <a:solidFill>
                  <a:srgbClr val="000099"/>
                </a:solidFill>
                <a:latin typeface="微软雅黑" pitchFamily="34" charset="-122"/>
                <a:ea typeface="微软雅黑" pitchFamily="34" charset="-122"/>
              </a:rPr>
              <a:t>0x7E</a:t>
            </a:r>
            <a:endParaRPr kumimoji="1" lang="en-US" altLang="zh-CN" sz="1600" b="1" dirty="0" smtClean="0">
              <a:solidFill>
                <a:srgbClr val="000099"/>
              </a:solidFill>
              <a:latin typeface="微软雅黑" pitchFamily="34" charset="-122"/>
              <a:ea typeface="微软雅黑" pitchFamily="34" charset="-122"/>
            </a:endParaRPr>
          </a:p>
          <a:p>
            <a:pPr algn="just"/>
            <a:r>
              <a:rPr kumimoji="1" lang="en-US" altLang="zh-CN" sz="1600" b="1" dirty="0" smtClean="0">
                <a:solidFill>
                  <a:srgbClr val="000099"/>
                </a:solidFill>
                <a:latin typeface="微软雅黑" pitchFamily="34" charset="-122"/>
                <a:ea typeface="微软雅黑" pitchFamily="34" charset="-122"/>
              </a:rPr>
              <a:t>2</a:t>
            </a:r>
            <a:r>
              <a:rPr kumimoji="1" lang="zh-CN" altLang="en-US" sz="1600" b="1" dirty="0" smtClean="0">
                <a:solidFill>
                  <a:srgbClr val="000099"/>
                </a:solidFill>
                <a:latin typeface="微软雅黑" pitchFamily="34" charset="-122"/>
                <a:ea typeface="微软雅黑" pitchFamily="34" charset="-122"/>
              </a:rPr>
              <a:t>）转义字符：</a:t>
            </a:r>
            <a:r>
              <a:rPr kumimoji="1" lang="en-US" altLang="zh-CN" sz="1600" b="1" dirty="0" err="1" smtClean="0">
                <a:solidFill>
                  <a:srgbClr val="000099"/>
                </a:solidFill>
                <a:latin typeface="微软雅黑" pitchFamily="34" charset="-122"/>
                <a:ea typeface="微软雅黑" pitchFamily="34" charset="-122"/>
              </a:rPr>
              <a:t>0x7D</a:t>
            </a:r>
            <a:endParaRPr kumimoji="1" lang="en-US" altLang="zh-CN" sz="1600" b="1" dirty="0" smtClean="0">
              <a:solidFill>
                <a:srgbClr val="000099"/>
              </a:solidFill>
              <a:latin typeface="微软雅黑" pitchFamily="34" charset="-122"/>
              <a:ea typeface="微软雅黑" pitchFamily="34" charset="-122"/>
            </a:endParaRPr>
          </a:p>
          <a:p>
            <a:pPr algn="just"/>
            <a:r>
              <a:rPr kumimoji="1" lang="en-US" altLang="zh-CN" sz="1600" b="1" dirty="0" smtClean="0">
                <a:solidFill>
                  <a:srgbClr val="000099"/>
                </a:solidFill>
                <a:latin typeface="微软雅黑" pitchFamily="34" charset="-122"/>
                <a:ea typeface="微软雅黑" pitchFamily="34" charset="-122"/>
              </a:rPr>
              <a:t>3</a:t>
            </a:r>
            <a:r>
              <a:rPr kumimoji="1" lang="zh-CN" altLang="en-US" sz="1600" b="1" dirty="0" smtClean="0">
                <a:solidFill>
                  <a:srgbClr val="000099"/>
                </a:solidFill>
                <a:latin typeface="微软雅黑" pitchFamily="34" charset="-122"/>
                <a:ea typeface="微软雅黑" pitchFamily="34" charset="-122"/>
              </a:rPr>
              <a:t>）</a:t>
            </a:r>
            <a:r>
              <a:rPr kumimoji="1" lang="en-US" altLang="zh-CN" sz="1600" b="1" dirty="0" smtClean="0">
                <a:solidFill>
                  <a:srgbClr val="000099"/>
                </a:solidFill>
                <a:latin typeface="微软雅黑" pitchFamily="34" charset="-122"/>
                <a:ea typeface="微软雅黑" pitchFamily="34" charset="-122"/>
              </a:rPr>
              <a:t>ASCII</a:t>
            </a:r>
            <a:r>
              <a:rPr kumimoji="1" lang="zh-CN" altLang="en-US" sz="1600" b="1" dirty="0" smtClean="0">
                <a:solidFill>
                  <a:srgbClr val="000099"/>
                </a:solidFill>
                <a:latin typeface="微软雅黑" pitchFamily="34" charset="-122"/>
                <a:ea typeface="微软雅黑" pitchFamily="34" charset="-122"/>
              </a:rPr>
              <a:t>码控制字符：数值小于</a:t>
            </a:r>
            <a:r>
              <a:rPr kumimoji="1" lang="en-US" altLang="zh-CN" sz="1600" b="1" dirty="0" err="1" smtClean="0">
                <a:solidFill>
                  <a:srgbClr val="000099"/>
                </a:solidFill>
                <a:latin typeface="微软雅黑" pitchFamily="34" charset="-122"/>
                <a:ea typeface="微软雅黑" pitchFamily="34" charset="-122"/>
              </a:rPr>
              <a:t>0X20</a:t>
            </a:r>
            <a:r>
              <a:rPr kumimoji="1" lang="zh-CN" altLang="en-US" sz="1600" b="1" dirty="0" smtClean="0">
                <a:solidFill>
                  <a:srgbClr val="000099"/>
                </a:solidFill>
                <a:latin typeface="微软雅黑" pitchFamily="34" charset="-122"/>
                <a:ea typeface="微软雅黑" pitchFamily="34" charset="-122"/>
              </a:rPr>
              <a:t>的字符</a:t>
            </a:r>
            <a:endParaRPr kumimoji="1" lang="zh-CN" altLang="en-US" sz="1600" b="1" dirty="0">
              <a:solidFill>
                <a:srgbClr val="000099"/>
              </a:solidFill>
              <a:latin typeface="微软雅黑" pitchFamily="34" charset="-122"/>
              <a:ea typeface="微软雅黑" pitchFamily="34" charset="-122"/>
            </a:endParaRPr>
          </a:p>
        </p:txBody>
      </p:sp>
    </p:spTree>
    <p:extLst>
      <p:ext uri="{BB962C8B-B14F-4D97-AF65-F5344CB8AC3E}">
        <p14:creationId xmlns:p14="http://schemas.microsoft.com/office/powerpoint/2010/main" val="186309972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5000" fill="hold" nodeType="afterEffect">
                                  <p:stCondLst>
                                    <p:cond delay="0"/>
                                  </p:stCondLst>
                                  <p:childTnLst>
                                    <p:anim calcmode="discrete" valueType="str">
                                      <p:cBhvr>
                                        <p:cTn id="9" dur="1000" fill="hold"/>
                                        <p:tgtEl>
                                          <p:spTgt spid="6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02921" y="6210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95065" y="597945"/>
            <a:ext cx="15440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零</a:t>
            </a:r>
            <a:r>
              <a:rPr lang="zh-CN" altLang="en-US" sz="2000" b="1" dirty="0">
                <a:solidFill>
                  <a:schemeClr val="bg1"/>
                </a:solidFill>
                <a:latin typeface="微软雅黑" pitchFamily="34" charset="-122"/>
                <a:ea typeface="微软雅黑" pitchFamily="34" charset="-122"/>
              </a:rPr>
              <a:t>比特</a:t>
            </a:r>
            <a:r>
              <a:rPr lang="zh-CN" altLang="en-US" sz="2000" b="1" dirty="0" smtClean="0">
                <a:solidFill>
                  <a:schemeClr val="bg1"/>
                </a:solidFill>
                <a:latin typeface="微软雅黑" pitchFamily="34" charset="-122"/>
                <a:ea typeface="微软雅黑" pitchFamily="34" charset="-122"/>
              </a:rPr>
              <a:t>填充</a:t>
            </a:r>
            <a:endParaRPr lang="fr-FR" altLang="zh-CN" sz="2000" b="1" dirty="0">
              <a:solidFill>
                <a:schemeClr val="bg1"/>
              </a:solidFill>
              <a:latin typeface="微软雅黑" pitchFamily="34" charset="-122"/>
              <a:ea typeface="微软雅黑" pitchFamily="34" charset="-122"/>
            </a:endParaRPr>
          </a:p>
        </p:txBody>
      </p:sp>
      <p:sp>
        <p:nvSpPr>
          <p:cNvPr id="5" name="圆角矩形 4"/>
          <p:cNvSpPr/>
          <p:nvPr/>
        </p:nvSpPr>
        <p:spPr>
          <a:xfrm>
            <a:off x="502920" y="1038849"/>
            <a:ext cx="8129015"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1477818" y="1294708"/>
            <a:ext cx="5997642" cy="830959"/>
            <a:chOff x="1505250" y="1223740"/>
            <a:chExt cx="5997642" cy="830959"/>
          </a:xfrm>
        </p:grpSpPr>
        <p:sp>
          <p:nvSpPr>
            <p:cNvPr id="7" name="AutoShape 6"/>
            <p:cNvSpPr>
              <a:spLocks noChangeArrowheads="1"/>
            </p:cNvSpPr>
            <p:nvPr/>
          </p:nvSpPr>
          <p:spPr bwMode="auto">
            <a:xfrm>
              <a:off x="4808587" y="1291353"/>
              <a:ext cx="1460923" cy="334800"/>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 name="Rectangle 8"/>
            <p:cNvSpPr>
              <a:spLocks noChangeArrowheads="1"/>
            </p:cNvSpPr>
            <p:nvPr/>
          </p:nvSpPr>
          <p:spPr bwMode="auto">
            <a:xfrm>
              <a:off x="4192689" y="1289866"/>
              <a:ext cx="331020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0 1 0 </a:t>
              </a:r>
              <a:r>
                <a:rPr kumimoji="1" lang="en-US" altLang="zh-CN" sz="1600" b="1" dirty="0">
                  <a:solidFill>
                    <a:schemeClr val="bg1"/>
                  </a:solidFill>
                  <a:latin typeface="微软雅黑" pitchFamily="34" charset="-122"/>
                  <a:ea typeface="微软雅黑" pitchFamily="34" charset="-122"/>
                </a:rPr>
                <a:t>0 1 1 1 1 1 1 0 </a:t>
              </a:r>
              <a:r>
                <a:rPr kumimoji="1" lang="en-US" altLang="zh-CN" sz="1600" b="1" dirty="0">
                  <a:latin typeface="微软雅黑" pitchFamily="34" charset="-122"/>
                  <a:ea typeface="微软雅黑" pitchFamily="34" charset="-122"/>
                </a:rPr>
                <a:t>0</a:t>
              </a:r>
              <a:r>
                <a:rPr kumimoji="1" lang="en-US" altLang="zh-CN" sz="1600" b="1" dirty="0">
                  <a:solidFill>
                    <a:srgbClr val="0000FF"/>
                  </a:solidFill>
                  <a:latin typeface="微软雅黑" pitchFamily="34" charset="-122"/>
                  <a:ea typeface="微软雅黑" pitchFamily="34" charset="-122"/>
                </a:rPr>
                <a:t> </a:t>
              </a:r>
              <a:r>
                <a:rPr kumimoji="1" lang="en-US" altLang="zh-CN" sz="1600" b="1" dirty="0">
                  <a:latin typeface="微软雅黑" pitchFamily="34" charset="-122"/>
                  <a:ea typeface="微软雅黑" pitchFamily="34" charset="-122"/>
                </a:rPr>
                <a:t>0 1 0 1 0</a:t>
              </a:r>
            </a:p>
          </p:txBody>
        </p:sp>
        <p:sp>
          <p:nvSpPr>
            <p:cNvPr id="9" name="Rectangle 7"/>
            <p:cNvSpPr>
              <a:spLocks noChangeArrowheads="1"/>
            </p:cNvSpPr>
            <p:nvPr/>
          </p:nvSpPr>
          <p:spPr bwMode="auto">
            <a:xfrm>
              <a:off x="1505250" y="1223740"/>
              <a:ext cx="2687439"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400" b="1" dirty="0">
                  <a:latin typeface="微软雅黑" pitchFamily="34" charset="-122"/>
                  <a:ea typeface="微软雅黑" pitchFamily="34" charset="-122"/>
                </a:rPr>
                <a:t>信息字段中</a:t>
              </a:r>
              <a:r>
                <a:rPr kumimoji="1" lang="zh-CN" altLang="en-US" sz="1400" b="1" dirty="0" smtClean="0">
                  <a:solidFill>
                    <a:srgbClr val="C00000"/>
                  </a:solidFill>
                  <a:latin typeface="微软雅黑" pitchFamily="34" charset="-122"/>
                  <a:ea typeface="微软雅黑" pitchFamily="34" charset="-122"/>
                </a:rPr>
                <a:t>出现</a:t>
              </a:r>
              <a:r>
                <a:rPr kumimoji="1" lang="zh-CN" altLang="en-US" sz="1400" b="1" dirty="0" smtClean="0">
                  <a:latin typeface="微软雅黑" pitchFamily="34" charset="-122"/>
                  <a:ea typeface="微软雅黑" pitchFamily="34" charset="-122"/>
                </a:rPr>
                <a:t>了和标志</a:t>
              </a:r>
              <a:r>
                <a:rPr kumimoji="1" lang="zh-CN" altLang="en-US" sz="1400" b="1" dirty="0">
                  <a:latin typeface="微软雅黑" pitchFamily="34" charset="-122"/>
                  <a:ea typeface="微软雅黑" pitchFamily="34" charset="-122"/>
                </a:rPr>
                <a:t>字段 </a:t>
              </a:r>
              <a:r>
                <a:rPr kumimoji="1" lang="en-US" altLang="zh-CN" sz="1400" b="1" dirty="0" smtClean="0">
                  <a:latin typeface="微软雅黑" pitchFamily="34" charset="-122"/>
                  <a:ea typeface="微软雅黑" pitchFamily="34" charset="-122"/>
                </a:rPr>
                <a:t>F </a:t>
              </a:r>
              <a:r>
                <a:rPr kumimoji="1" lang="zh-CN" altLang="en-US" sz="1400" b="1" dirty="0" smtClean="0">
                  <a:latin typeface="微软雅黑" pitchFamily="34" charset="-122"/>
                  <a:ea typeface="微软雅黑" pitchFamily="34" charset="-122"/>
                </a:rPr>
                <a:t>完全一样的 </a:t>
              </a:r>
              <a:r>
                <a:rPr kumimoji="1" lang="en-US" altLang="zh-CN" sz="1400" b="1" dirty="0" smtClean="0">
                  <a:latin typeface="微软雅黑" pitchFamily="34" charset="-122"/>
                  <a:ea typeface="微软雅黑" pitchFamily="34" charset="-122"/>
                </a:rPr>
                <a:t>8 </a:t>
              </a:r>
              <a:r>
                <a:rPr kumimoji="1" lang="zh-CN" altLang="en-US" sz="1400" b="1" dirty="0" smtClean="0">
                  <a:latin typeface="微软雅黑" pitchFamily="34" charset="-122"/>
                  <a:ea typeface="微软雅黑" pitchFamily="34" charset="-122"/>
                </a:rPr>
                <a:t>比特组合 </a:t>
              </a:r>
              <a:r>
                <a:rPr kumimoji="1" lang="en-US" altLang="zh-CN" sz="1400" b="1" dirty="0" smtClean="0">
                  <a:solidFill>
                    <a:srgbClr val="0000FF"/>
                  </a:solidFill>
                  <a:latin typeface="微软雅黑" pitchFamily="34" charset="-122"/>
                  <a:ea typeface="微软雅黑" pitchFamily="34" charset="-122"/>
                </a:rPr>
                <a:t>0x7E</a:t>
              </a:r>
              <a:endParaRPr kumimoji="1" lang="zh-CN" altLang="en-US" sz="1400" b="1" dirty="0">
                <a:solidFill>
                  <a:srgbClr val="0000FF"/>
                </a:solidFill>
                <a:latin typeface="微软雅黑" pitchFamily="34" charset="-122"/>
                <a:ea typeface="微软雅黑" pitchFamily="34" charset="-122"/>
              </a:endParaRPr>
            </a:p>
          </p:txBody>
        </p:sp>
        <p:sp>
          <p:nvSpPr>
            <p:cNvPr id="10" name="Rectangle 11"/>
            <p:cNvSpPr>
              <a:spLocks noChangeArrowheads="1"/>
            </p:cNvSpPr>
            <p:nvPr/>
          </p:nvSpPr>
          <p:spPr bwMode="auto">
            <a:xfrm>
              <a:off x="4520929" y="1749487"/>
              <a:ext cx="21848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CC00CC"/>
                  </a:solidFill>
                  <a:latin typeface="微软雅黑" pitchFamily="34" charset="-122"/>
                  <a:ea typeface="微软雅黑" pitchFamily="34" charset="-122"/>
                </a:rPr>
                <a:t>会被误认为是标志字段 </a:t>
              </a:r>
              <a:r>
                <a:rPr kumimoji="1" lang="en-US" altLang="zh-CN" sz="1400" b="1" dirty="0">
                  <a:solidFill>
                    <a:srgbClr val="CC00CC"/>
                  </a:solidFill>
                  <a:latin typeface="微软雅黑" pitchFamily="34" charset="-122"/>
                  <a:ea typeface="微软雅黑" pitchFamily="34" charset="-122"/>
                </a:rPr>
                <a:t>F </a:t>
              </a:r>
            </a:p>
          </p:txBody>
        </p:sp>
        <p:sp>
          <p:nvSpPr>
            <p:cNvPr id="11" name="AutoShape 18"/>
            <p:cNvSpPr>
              <a:spLocks/>
            </p:cNvSpPr>
            <p:nvPr/>
          </p:nvSpPr>
          <p:spPr bwMode="auto">
            <a:xfrm rot="16200000">
              <a:off x="5455733" y="999779"/>
              <a:ext cx="160966" cy="1429646"/>
            </a:xfrm>
            <a:prstGeom prst="leftBrace">
              <a:avLst>
                <a:gd name="adj1" fmla="val 5459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sp>
        <p:nvSpPr>
          <p:cNvPr id="13" name="AutoShape 19"/>
          <p:cNvSpPr>
            <a:spLocks noChangeArrowheads="1"/>
          </p:cNvSpPr>
          <p:nvPr/>
        </p:nvSpPr>
        <p:spPr bwMode="auto">
          <a:xfrm>
            <a:off x="4823643" y="2260105"/>
            <a:ext cx="1619839" cy="332884"/>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AutoShape 4"/>
          <p:cNvSpPr>
            <a:spLocks noChangeArrowheads="1"/>
          </p:cNvSpPr>
          <p:nvPr/>
        </p:nvSpPr>
        <p:spPr bwMode="auto">
          <a:xfrm>
            <a:off x="5935392" y="2279704"/>
            <a:ext cx="162715" cy="286378"/>
          </a:xfrm>
          <a:prstGeom prst="roundRect">
            <a:avLst>
              <a:gd name="adj" fmla="val 16667"/>
            </a:avLst>
          </a:prstGeom>
          <a:solidFill>
            <a:srgbClr val="00FF99"/>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Rectangle 9"/>
          <p:cNvSpPr>
            <a:spLocks noChangeArrowheads="1"/>
          </p:cNvSpPr>
          <p:nvPr/>
        </p:nvSpPr>
        <p:spPr bwMode="auto">
          <a:xfrm>
            <a:off x="1865950" y="2349391"/>
            <a:ext cx="2051845"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itchFamily="34" charset="-122"/>
                <a:ea typeface="微软雅黑" pitchFamily="34" charset="-122"/>
              </a:rPr>
              <a:t>发送端</a:t>
            </a:r>
            <a:r>
              <a:rPr kumimoji="1" lang="zh-CN" altLang="en-US" sz="1400" b="1" dirty="0">
                <a:solidFill>
                  <a:srgbClr val="0000FF"/>
                </a:solidFill>
                <a:latin typeface="微软雅黑" pitchFamily="34" charset="-122"/>
                <a:ea typeface="微软雅黑" pitchFamily="34" charset="-122"/>
              </a:rPr>
              <a:t>在 </a:t>
            </a:r>
            <a:r>
              <a:rPr kumimoji="1" lang="en-US" altLang="zh-CN" sz="1400" b="1" dirty="0">
                <a:solidFill>
                  <a:srgbClr val="0000FF"/>
                </a:solidFill>
                <a:latin typeface="微软雅黑" pitchFamily="34" charset="-122"/>
                <a:ea typeface="微软雅黑" pitchFamily="34" charset="-122"/>
              </a:rPr>
              <a:t>5 </a:t>
            </a:r>
            <a:r>
              <a:rPr kumimoji="1" lang="zh-CN" altLang="en-US" sz="1400" b="1" dirty="0">
                <a:solidFill>
                  <a:srgbClr val="0000FF"/>
                </a:solidFill>
                <a:latin typeface="微软雅黑" pitchFamily="34" charset="-122"/>
                <a:ea typeface="微软雅黑" pitchFamily="34" charset="-122"/>
              </a:rPr>
              <a:t>个连 </a:t>
            </a:r>
            <a:r>
              <a:rPr kumimoji="1" lang="en-US" altLang="zh-CN" sz="1400" b="1" dirty="0">
                <a:solidFill>
                  <a:srgbClr val="0000FF"/>
                </a:solidFill>
                <a:latin typeface="微软雅黑" pitchFamily="34" charset="-122"/>
                <a:ea typeface="微软雅黑" pitchFamily="34" charset="-122"/>
              </a:rPr>
              <a:t>1 </a:t>
            </a:r>
            <a:r>
              <a:rPr kumimoji="1" lang="zh-CN" altLang="en-US" sz="1400" b="1" dirty="0">
                <a:solidFill>
                  <a:srgbClr val="0000FF"/>
                </a:solidFill>
                <a:latin typeface="微软雅黑" pitchFamily="34" charset="-122"/>
                <a:ea typeface="微软雅黑" pitchFamily="34" charset="-122"/>
              </a:rPr>
              <a:t>之后</a:t>
            </a:r>
          </a:p>
          <a:p>
            <a:pPr defTabSz="762000" eaLnBrk="0" hangingPunct="0"/>
            <a:r>
              <a:rPr kumimoji="1" lang="zh-CN" altLang="en-US" sz="1400" b="1" dirty="0" smtClean="0">
                <a:solidFill>
                  <a:srgbClr val="C00000"/>
                </a:solidFill>
                <a:latin typeface="微软雅黑" pitchFamily="34" charset="-122"/>
                <a:ea typeface="微软雅黑" pitchFamily="34" charset="-122"/>
              </a:rPr>
              <a:t>填入</a:t>
            </a:r>
            <a:r>
              <a:rPr kumimoji="1" lang="zh-CN" altLang="en-US" sz="1400" b="1" dirty="0" smtClean="0">
                <a:solidFill>
                  <a:srgbClr val="0000FF"/>
                </a:solidFill>
                <a:latin typeface="微软雅黑" pitchFamily="34" charset="-122"/>
                <a:ea typeface="微软雅黑" pitchFamily="34" charset="-122"/>
              </a:rPr>
              <a:t>比特 </a:t>
            </a:r>
            <a:r>
              <a:rPr kumimoji="1" lang="en-US" altLang="zh-CN" sz="1400" b="1" dirty="0" smtClean="0">
                <a:solidFill>
                  <a:srgbClr val="0000FF"/>
                </a:solidFill>
                <a:latin typeface="微软雅黑" pitchFamily="34" charset="-122"/>
                <a:ea typeface="微软雅黑" pitchFamily="34" charset="-122"/>
              </a:rPr>
              <a:t>0 </a:t>
            </a:r>
            <a:r>
              <a:rPr kumimoji="1" lang="zh-CN" altLang="en-US" sz="1400" b="1" dirty="0" smtClean="0">
                <a:latin typeface="微软雅黑" pitchFamily="34" charset="-122"/>
                <a:ea typeface="微软雅黑" pitchFamily="34" charset="-122"/>
              </a:rPr>
              <a:t>再</a:t>
            </a:r>
            <a:r>
              <a:rPr kumimoji="1" lang="zh-CN" altLang="en-US" sz="1400" b="1" dirty="0">
                <a:latin typeface="微软雅黑" pitchFamily="34" charset="-122"/>
                <a:ea typeface="微软雅黑" pitchFamily="34" charset="-122"/>
              </a:rPr>
              <a:t>发送出去</a:t>
            </a:r>
          </a:p>
        </p:txBody>
      </p:sp>
      <p:sp>
        <p:nvSpPr>
          <p:cNvPr id="16" name="AutoShape 12"/>
          <p:cNvSpPr>
            <a:spLocks noChangeArrowheads="1"/>
          </p:cNvSpPr>
          <p:nvPr/>
        </p:nvSpPr>
        <p:spPr bwMode="auto">
          <a:xfrm rot="16200000">
            <a:off x="5913007" y="2636350"/>
            <a:ext cx="202228" cy="104223"/>
          </a:xfrm>
          <a:prstGeom prst="rightArrow">
            <a:avLst>
              <a:gd name="adj1" fmla="val 50000"/>
              <a:gd name="adj2" fmla="val 105112"/>
            </a:avLst>
          </a:prstGeom>
          <a:solidFill>
            <a:srgbClr val="C00000"/>
          </a:solidFill>
          <a:ln w="12700">
            <a:no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Rectangle 13"/>
          <p:cNvSpPr>
            <a:spLocks noChangeArrowheads="1"/>
          </p:cNvSpPr>
          <p:nvPr/>
        </p:nvSpPr>
        <p:spPr bwMode="auto">
          <a:xfrm>
            <a:off x="4724057" y="2754375"/>
            <a:ext cx="1655904"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itchFamily="34" charset="-122"/>
                <a:ea typeface="微软雅黑" pitchFamily="34" charset="-122"/>
              </a:rPr>
              <a:t>发送端</a:t>
            </a:r>
            <a:r>
              <a:rPr kumimoji="1" lang="zh-CN" altLang="en-US" sz="1400" b="1" dirty="0">
                <a:solidFill>
                  <a:srgbClr val="0000FF"/>
                </a:solidFill>
                <a:latin typeface="微软雅黑" pitchFamily="34" charset="-122"/>
                <a:ea typeface="微软雅黑" pitchFamily="34" charset="-122"/>
              </a:rPr>
              <a:t>填入</a:t>
            </a:r>
            <a:r>
              <a:rPr kumimoji="1" lang="zh-CN" altLang="en-US" sz="1400" b="1" dirty="0">
                <a:latin typeface="微软雅黑" pitchFamily="34" charset="-122"/>
                <a:ea typeface="微软雅黑" pitchFamily="34" charset="-122"/>
              </a:rPr>
              <a:t> </a:t>
            </a:r>
            <a:r>
              <a:rPr kumimoji="1" lang="en-US" altLang="zh-CN" sz="1400" b="1" dirty="0">
                <a:latin typeface="微软雅黑" pitchFamily="34" charset="-122"/>
                <a:ea typeface="微软雅黑" pitchFamily="34" charset="-122"/>
              </a:rPr>
              <a:t>0 </a:t>
            </a:r>
            <a:r>
              <a:rPr kumimoji="1" lang="zh-CN" altLang="en-US" sz="1400" b="1" dirty="0">
                <a:latin typeface="微软雅黑" pitchFamily="34" charset="-122"/>
                <a:ea typeface="微软雅黑" pitchFamily="34" charset="-122"/>
              </a:rPr>
              <a:t>比特</a:t>
            </a:r>
          </a:p>
        </p:txBody>
      </p:sp>
      <p:sp>
        <p:nvSpPr>
          <p:cNvPr id="18" name="Rectangle 16"/>
          <p:cNvSpPr>
            <a:spLocks noChangeArrowheads="1"/>
          </p:cNvSpPr>
          <p:nvPr/>
        </p:nvSpPr>
        <p:spPr bwMode="auto">
          <a:xfrm>
            <a:off x="4188654" y="2262100"/>
            <a:ext cx="349775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0 1 0 </a:t>
            </a:r>
            <a:r>
              <a:rPr kumimoji="1" lang="en-US" altLang="zh-CN" sz="1600" b="1" dirty="0">
                <a:solidFill>
                  <a:schemeClr val="bg1"/>
                </a:solidFill>
                <a:latin typeface="微软雅黑" pitchFamily="34" charset="-122"/>
                <a:ea typeface="微软雅黑" pitchFamily="34" charset="-122"/>
              </a:rPr>
              <a:t>0 1 1 1 1 1 </a:t>
            </a:r>
            <a:r>
              <a:rPr kumimoji="1" lang="en-US" altLang="zh-CN" sz="1600" b="1" dirty="0">
                <a:solidFill>
                  <a:srgbClr val="0000CC"/>
                </a:solidFill>
                <a:latin typeface="微软雅黑" pitchFamily="34" charset="-122"/>
                <a:ea typeface="微软雅黑" pitchFamily="34" charset="-122"/>
              </a:rPr>
              <a:t>0 </a:t>
            </a:r>
            <a:r>
              <a:rPr kumimoji="1" lang="en-US" altLang="zh-CN" sz="1600" b="1" dirty="0">
                <a:solidFill>
                  <a:schemeClr val="bg1"/>
                </a:solidFill>
                <a:latin typeface="微软雅黑" pitchFamily="34" charset="-122"/>
                <a:ea typeface="微软雅黑" pitchFamily="34" charset="-122"/>
              </a:rPr>
              <a:t>1 0</a:t>
            </a:r>
            <a:r>
              <a:rPr kumimoji="1" lang="en-US" altLang="zh-CN" sz="1600" b="1" dirty="0">
                <a:solidFill>
                  <a:srgbClr val="0000CC"/>
                </a:solidFill>
                <a:latin typeface="微软雅黑" pitchFamily="34" charset="-122"/>
                <a:ea typeface="微软雅黑" pitchFamily="34" charset="-122"/>
              </a:rPr>
              <a:t> </a:t>
            </a:r>
            <a:r>
              <a:rPr kumimoji="1" lang="en-US" altLang="zh-CN" sz="1600" b="1" dirty="0">
                <a:latin typeface="微软雅黑" pitchFamily="34" charset="-122"/>
                <a:ea typeface="微软雅黑" pitchFamily="34" charset="-122"/>
              </a:rPr>
              <a:t>0 0 1 0 1 0</a:t>
            </a:r>
          </a:p>
        </p:txBody>
      </p:sp>
      <p:sp>
        <p:nvSpPr>
          <p:cNvPr id="19" name="AutoShape 20"/>
          <p:cNvSpPr>
            <a:spLocks noChangeArrowheads="1"/>
          </p:cNvSpPr>
          <p:nvPr/>
        </p:nvSpPr>
        <p:spPr bwMode="auto">
          <a:xfrm>
            <a:off x="4832879" y="3199932"/>
            <a:ext cx="1619839" cy="322178"/>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0" name="AutoShape 5"/>
          <p:cNvSpPr>
            <a:spLocks noChangeArrowheads="1"/>
          </p:cNvSpPr>
          <p:nvPr/>
        </p:nvSpPr>
        <p:spPr bwMode="auto">
          <a:xfrm>
            <a:off x="5935392" y="3225580"/>
            <a:ext cx="171238" cy="272004"/>
          </a:xfrm>
          <a:prstGeom prst="roundRect">
            <a:avLst>
              <a:gd name="adj" fmla="val 16667"/>
            </a:avLst>
          </a:prstGeom>
          <a:solidFill>
            <a:srgbClr val="00FF99"/>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Rectangle 10"/>
          <p:cNvSpPr>
            <a:spLocks noChangeArrowheads="1"/>
          </p:cNvSpPr>
          <p:nvPr/>
        </p:nvSpPr>
        <p:spPr bwMode="auto">
          <a:xfrm>
            <a:off x="2063920" y="3298880"/>
            <a:ext cx="1655904"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400" b="1" dirty="0" smtClean="0">
                <a:latin typeface="微软雅黑" pitchFamily="34" charset="-122"/>
                <a:ea typeface="微软雅黑" pitchFamily="34" charset="-122"/>
              </a:rPr>
              <a:t>接收</a:t>
            </a:r>
            <a:r>
              <a:rPr kumimoji="1" lang="zh-CN" altLang="en-US" sz="1400" b="1" dirty="0">
                <a:latin typeface="微软雅黑" pitchFamily="34" charset="-122"/>
                <a:ea typeface="微软雅黑" pitchFamily="34" charset="-122"/>
              </a:rPr>
              <a:t>端</a:t>
            </a:r>
            <a:r>
              <a:rPr kumimoji="1" lang="zh-CN" altLang="en-US" sz="1400" b="1" dirty="0">
                <a:solidFill>
                  <a:srgbClr val="0000FF"/>
                </a:solidFill>
                <a:latin typeface="微软雅黑" pitchFamily="34" charset="-122"/>
                <a:ea typeface="微软雅黑" pitchFamily="34" charset="-122"/>
              </a:rPr>
              <a:t>把 </a:t>
            </a:r>
            <a:r>
              <a:rPr kumimoji="1" lang="en-US" altLang="zh-CN" sz="1400" b="1" dirty="0">
                <a:solidFill>
                  <a:srgbClr val="0000FF"/>
                </a:solidFill>
                <a:latin typeface="微软雅黑" pitchFamily="34" charset="-122"/>
                <a:ea typeface="微软雅黑" pitchFamily="34" charset="-122"/>
              </a:rPr>
              <a:t>5 </a:t>
            </a:r>
            <a:r>
              <a:rPr kumimoji="1" lang="zh-CN" altLang="en-US" sz="1400" b="1" dirty="0">
                <a:solidFill>
                  <a:srgbClr val="0000FF"/>
                </a:solidFill>
                <a:latin typeface="微软雅黑" pitchFamily="34" charset="-122"/>
                <a:ea typeface="微软雅黑" pitchFamily="34" charset="-122"/>
              </a:rPr>
              <a:t>个连 </a:t>
            </a:r>
            <a:r>
              <a:rPr kumimoji="1" lang="en-US" altLang="zh-CN" sz="1400" b="1" dirty="0">
                <a:solidFill>
                  <a:srgbClr val="0000FF"/>
                </a:solidFill>
                <a:latin typeface="微软雅黑" pitchFamily="34" charset="-122"/>
                <a:ea typeface="微软雅黑" pitchFamily="34" charset="-122"/>
              </a:rPr>
              <a:t>1</a:t>
            </a:r>
          </a:p>
          <a:p>
            <a:pPr algn="ctr" defTabSz="762000" eaLnBrk="0" hangingPunct="0"/>
            <a:r>
              <a:rPr kumimoji="1" lang="zh-CN" altLang="en-US" sz="1400" b="1" dirty="0">
                <a:solidFill>
                  <a:srgbClr val="0000FF"/>
                </a:solidFill>
                <a:latin typeface="微软雅黑" pitchFamily="34" charset="-122"/>
                <a:ea typeface="微软雅黑" pitchFamily="34" charset="-122"/>
              </a:rPr>
              <a:t>之后</a:t>
            </a:r>
            <a:r>
              <a:rPr kumimoji="1" lang="zh-CN" altLang="en-US" sz="1400" b="1" dirty="0" smtClean="0">
                <a:solidFill>
                  <a:srgbClr val="0000FF"/>
                </a:solidFill>
                <a:latin typeface="微软雅黑" pitchFamily="34" charset="-122"/>
                <a:ea typeface="微软雅黑" pitchFamily="34" charset="-122"/>
              </a:rPr>
              <a:t>的比特 </a:t>
            </a:r>
            <a:r>
              <a:rPr kumimoji="1" lang="en-US" altLang="zh-CN" sz="1400" b="1" dirty="0" smtClean="0">
                <a:solidFill>
                  <a:srgbClr val="0000FF"/>
                </a:solidFill>
                <a:latin typeface="微软雅黑" pitchFamily="34" charset="-122"/>
                <a:ea typeface="微软雅黑" pitchFamily="34" charset="-122"/>
              </a:rPr>
              <a:t>0 </a:t>
            </a:r>
            <a:r>
              <a:rPr kumimoji="1" lang="zh-CN" altLang="en-US" sz="1400" b="1" dirty="0" smtClean="0">
                <a:solidFill>
                  <a:srgbClr val="C00000"/>
                </a:solidFill>
                <a:latin typeface="微软雅黑" pitchFamily="34" charset="-122"/>
                <a:ea typeface="微软雅黑" pitchFamily="34" charset="-122"/>
              </a:rPr>
              <a:t>删除</a:t>
            </a:r>
            <a:endParaRPr kumimoji="1" lang="zh-CN" altLang="en-US" sz="1400" b="1" dirty="0">
              <a:solidFill>
                <a:srgbClr val="C00000"/>
              </a:solidFill>
              <a:latin typeface="微软雅黑" pitchFamily="34" charset="-122"/>
              <a:ea typeface="微软雅黑" pitchFamily="34" charset="-122"/>
            </a:endParaRPr>
          </a:p>
        </p:txBody>
      </p:sp>
      <p:sp>
        <p:nvSpPr>
          <p:cNvPr id="22" name="AutoShape 14"/>
          <p:cNvSpPr>
            <a:spLocks noChangeArrowheads="1"/>
          </p:cNvSpPr>
          <p:nvPr/>
        </p:nvSpPr>
        <p:spPr bwMode="auto">
          <a:xfrm rot="5400000" flipV="1">
            <a:off x="5901227" y="3575579"/>
            <a:ext cx="225788" cy="104223"/>
          </a:xfrm>
          <a:prstGeom prst="rightArrow">
            <a:avLst>
              <a:gd name="adj1" fmla="val 50000"/>
              <a:gd name="adj2" fmla="val 117358"/>
            </a:avLst>
          </a:prstGeom>
          <a:solidFill>
            <a:srgbClr val="C00000"/>
          </a:solidFill>
          <a:ln w="12700">
            <a:no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Rectangle 15"/>
          <p:cNvSpPr>
            <a:spLocks noChangeArrowheads="1"/>
          </p:cNvSpPr>
          <p:nvPr/>
        </p:nvSpPr>
        <p:spPr bwMode="auto">
          <a:xfrm>
            <a:off x="4339094" y="3705385"/>
            <a:ext cx="2194513"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itchFamily="34" charset="-122"/>
                <a:ea typeface="微软雅黑" pitchFamily="34" charset="-122"/>
              </a:rPr>
              <a:t>接收端</a:t>
            </a:r>
            <a:r>
              <a:rPr kumimoji="1" lang="zh-CN" altLang="en-US" sz="1400" b="1" dirty="0">
                <a:solidFill>
                  <a:srgbClr val="0000FF"/>
                </a:solidFill>
                <a:latin typeface="微软雅黑" pitchFamily="34" charset="-122"/>
                <a:ea typeface="微软雅黑" pitchFamily="34" charset="-122"/>
              </a:rPr>
              <a:t>删除</a:t>
            </a:r>
            <a:r>
              <a:rPr kumimoji="1" lang="zh-CN" altLang="en-US" sz="1400" b="1" dirty="0">
                <a:latin typeface="微软雅黑" pitchFamily="34" charset="-122"/>
                <a:ea typeface="微软雅黑" pitchFamily="34" charset="-122"/>
              </a:rPr>
              <a:t>填入的 </a:t>
            </a:r>
            <a:r>
              <a:rPr kumimoji="1" lang="en-US" altLang="zh-CN" sz="1400" b="1" dirty="0">
                <a:latin typeface="微软雅黑" pitchFamily="34" charset="-122"/>
                <a:ea typeface="微软雅黑" pitchFamily="34" charset="-122"/>
              </a:rPr>
              <a:t>0 </a:t>
            </a:r>
            <a:r>
              <a:rPr kumimoji="1" lang="zh-CN" altLang="en-US" sz="1400" b="1" dirty="0">
                <a:latin typeface="微软雅黑" pitchFamily="34" charset="-122"/>
                <a:ea typeface="微软雅黑" pitchFamily="34" charset="-122"/>
              </a:rPr>
              <a:t>比特</a:t>
            </a:r>
          </a:p>
        </p:txBody>
      </p:sp>
      <p:sp>
        <p:nvSpPr>
          <p:cNvPr id="24" name="Rectangle 17"/>
          <p:cNvSpPr>
            <a:spLocks noChangeArrowheads="1"/>
          </p:cNvSpPr>
          <p:nvPr/>
        </p:nvSpPr>
        <p:spPr bwMode="auto">
          <a:xfrm>
            <a:off x="4193438" y="3196670"/>
            <a:ext cx="349775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0 1 0 </a:t>
            </a:r>
            <a:r>
              <a:rPr kumimoji="1" lang="en-US" altLang="zh-CN" sz="1600" b="1" dirty="0">
                <a:solidFill>
                  <a:schemeClr val="bg1"/>
                </a:solidFill>
                <a:latin typeface="微软雅黑" pitchFamily="34" charset="-122"/>
                <a:ea typeface="微软雅黑" pitchFamily="34" charset="-122"/>
              </a:rPr>
              <a:t>0 1 1 1 1 1 </a:t>
            </a:r>
            <a:r>
              <a:rPr kumimoji="1" lang="en-US" altLang="zh-CN" sz="1600" b="1" dirty="0">
                <a:solidFill>
                  <a:srgbClr val="0000CC"/>
                </a:solidFill>
                <a:latin typeface="微软雅黑" pitchFamily="34" charset="-122"/>
                <a:ea typeface="微软雅黑" pitchFamily="34" charset="-122"/>
              </a:rPr>
              <a:t>0 </a:t>
            </a:r>
            <a:r>
              <a:rPr kumimoji="1" lang="en-US" altLang="zh-CN" sz="1600" b="1" dirty="0">
                <a:solidFill>
                  <a:schemeClr val="bg1"/>
                </a:solidFill>
                <a:latin typeface="微软雅黑" pitchFamily="34" charset="-122"/>
                <a:ea typeface="微软雅黑" pitchFamily="34" charset="-122"/>
              </a:rPr>
              <a:t>1 0</a:t>
            </a:r>
            <a:r>
              <a:rPr kumimoji="1" lang="en-US" altLang="zh-CN" sz="1600" b="1" dirty="0">
                <a:solidFill>
                  <a:srgbClr val="0000CC"/>
                </a:solidFill>
                <a:latin typeface="微软雅黑" pitchFamily="34" charset="-122"/>
                <a:ea typeface="微软雅黑" pitchFamily="34" charset="-122"/>
              </a:rPr>
              <a:t> </a:t>
            </a:r>
            <a:r>
              <a:rPr kumimoji="1" lang="en-US" altLang="zh-CN" sz="1600" b="1" dirty="0">
                <a:latin typeface="微软雅黑" pitchFamily="34" charset="-122"/>
                <a:ea typeface="微软雅黑" pitchFamily="34" charset="-122"/>
              </a:rPr>
              <a:t>0 0 1 0 1 0</a:t>
            </a:r>
          </a:p>
        </p:txBody>
      </p:sp>
      <p:cxnSp>
        <p:nvCxnSpPr>
          <p:cNvPr id="25" name="直接连接符 24"/>
          <p:cNvCxnSpPr/>
          <p:nvPr/>
        </p:nvCxnSpPr>
        <p:spPr>
          <a:xfrm>
            <a:off x="1563272" y="2143771"/>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563272" y="3076094"/>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563272" y="4020198"/>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63272" y="1265422"/>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61671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par>
                          <p:cTn id="35" fill="hold">
                            <p:stCondLst>
                              <p:cond delay="0"/>
                            </p:stCondLst>
                            <p:childTnLst>
                              <p:par>
                                <p:cTn id="36" presetID="35" presetClass="emph" presetSubtype="0" repeatCount="indefinite" fill="hold" grpId="0" nodeType="afterEffect">
                                  <p:stCondLst>
                                    <p:cond delay="1000"/>
                                  </p:stCondLst>
                                  <p:childTnLst>
                                    <p:anim calcmode="discrete" valueType="str">
                                      <p:cBhvr>
                                        <p:cTn id="37" dur="1000" fill="hold"/>
                                        <p:tgtEl>
                                          <p:spTgt spid="14"/>
                                        </p:tgtEl>
                                        <p:attrNameLst>
                                          <p:attrName>style.visibility</p:attrName>
                                        </p:attrNameLst>
                                      </p:cBhvr>
                                      <p:tavLst>
                                        <p:tav tm="0">
                                          <p:val>
                                            <p:strVal val="hidden"/>
                                          </p:val>
                                        </p:tav>
                                        <p:tav tm="50000">
                                          <p:val>
                                            <p:strVal val="visible"/>
                                          </p:val>
                                        </p:tav>
                                      </p:tavLst>
                                    </p:anim>
                                  </p:childTnLst>
                                </p:cTn>
                              </p:par>
                              <p:par>
                                <p:cTn id="38" presetID="35" presetClass="emph" presetSubtype="0" repeatCount="indefinite" fill="hold" grpId="0" nodeType="withEffect">
                                  <p:stCondLst>
                                    <p:cond delay="1000"/>
                                  </p:stCondLst>
                                  <p:childTnLst>
                                    <p:anim calcmode="discrete" valueType="str">
                                      <p:cBhvr>
                                        <p:cTn id="39" dur="1000" fill="hold"/>
                                        <p:tgtEl>
                                          <p:spTgt spid="16"/>
                                        </p:tgtEl>
                                        <p:attrNameLst>
                                          <p:attrName>style.visibility</p:attrName>
                                        </p:attrNameLst>
                                      </p:cBhvr>
                                      <p:tavLst>
                                        <p:tav tm="0">
                                          <p:val>
                                            <p:strVal val="hidden"/>
                                          </p:val>
                                        </p:tav>
                                        <p:tav tm="50000">
                                          <p:val>
                                            <p:strVal val="visible"/>
                                          </p:val>
                                        </p:tav>
                                      </p:tavLst>
                                    </p:anim>
                                  </p:childTnLst>
                                </p:cTn>
                              </p:par>
                            </p:childTnLst>
                          </p:cTn>
                        </p:par>
                        <p:par>
                          <p:cTn id="40" fill="hold">
                            <p:stCondLst>
                              <p:cond delay="2000"/>
                            </p:stCondLst>
                            <p:childTnLst>
                              <p:par>
                                <p:cTn id="41" presetID="35" presetClass="emph" presetSubtype="0" repeatCount="indefinite" fill="hold" grpId="0" nodeType="afterEffect">
                                  <p:stCondLst>
                                    <p:cond delay="8000"/>
                                  </p:stCondLst>
                                  <p:endCondLst>
                                    <p:cond evt="onNext" delay="0">
                                      <p:tgtEl>
                                        <p:sldTgt/>
                                      </p:tgtEl>
                                    </p:cond>
                                  </p:endCondLst>
                                  <p:childTnLst>
                                    <p:anim calcmode="discrete" valueType="str">
                                      <p:cBhvr>
                                        <p:cTn id="42" dur="1000" fill="hold"/>
                                        <p:tgtEl>
                                          <p:spTgt spid="20"/>
                                        </p:tgtEl>
                                        <p:attrNameLst>
                                          <p:attrName>style.visibility</p:attrName>
                                        </p:attrNameLst>
                                      </p:cBhvr>
                                      <p:tavLst>
                                        <p:tav tm="0">
                                          <p:val>
                                            <p:strVal val="hidden"/>
                                          </p:val>
                                        </p:tav>
                                        <p:tav tm="50000">
                                          <p:val>
                                            <p:strVal val="visible"/>
                                          </p:val>
                                        </p:tav>
                                      </p:tavLst>
                                    </p:anim>
                                  </p:childTnLst>
                                </p:cTn>
                              </p:par>
                              <p:par>
                                <p:cTn id="43" presetID="35" presetClass="emph" presetSubtype="0" repeatCount="indefinite" fill="hold" grpId="0" nodeType="withEffect">
                                  <p:stCondLst>
                                    <p:cond delay="8000"/>
                                  </p:stCondLst>
                                  <p:endCondLst>
                                    <p:cond evt="onNext" delay="0">
                                      <p:tgtEl>
                                        <p:sldTgt/>
                                      </p:tgtEl>
                                    </p:cond>
                                  </p:endCondLst>
                                  <p:childTnLst>
                                    <p:anim calcmode="discrete" valueType="str">
                                      <p:cBhvr>
                                        <p:cTn id="44" dur="10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P spid="15" grpId="0"/>
      <p:bldP spid="16" grpId="0" animBg="1"/>
      <p:bldP spid="16" grpId="1" animBg="1"/>
      <p:bldP spid="17" grpId="0"/>
      <p:bldP spid="18" grpId="0"/>
      <p:bldP spid="19" grpId="0" animBg="1"/>
      <p:bldP spid="20" grpId="0" animBg="1"/>
      <p:bldP spid="20" grpId="1" animBg="1"/>
      <p:bldP spid="21" grpId="0"/>
      <p:bldP spid="22" grpId="0" animBg="1"/>
      <p:bldP spid="22" grpId="1" animBg="1"/>
      <p:bldP spid="23"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1673794" y="1204687"/>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3" name="Rectangle 10"/>
          <p:cNvSpPr>
            <a:spLocks noChangeArrowheads="1"/>
          </p:cNvSpPr>
          <p:nvPr/>
        </p:nvSpPr>
        <p:spPr bwMode="auto">
          <a:xfrm>
            <a:off x="1673794" y="1684808"/>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4" name="Rectangle 11"/>
          <p:cNvSpPr>
            <a:spLocks noChangeArrowheads="1"/>
          </p:cNvSpPr>
          <p:nvPr/>
        </p:nvSpPr>
        <p:spPr bwMode="auto">
          <a:xfrm>
            <a:off x="1673794" y="2174802"/>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5" name="Rectangle 12"/>
          <p:cNvSpPr>
            <a:spLocks noChangeArrowheads="1"/>
          </p:cNvSpPr>
          <p:nvPr/>
        </p:nvSpPr>
        <p:spPr bwMode="auto">
          <a:xfrm>
            <a:off x="1673794" y="2663296"/>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6" name="Rectangle 13"/>
          <p:cNvSpPr>
            <a:spLocks noChangeArrowheads="1"/>
          </p:cNvSpPr>
          <p:nvPr/>
        </p:nvSpPr>
        <p:spPr bwMode="auto">
          <a:xfrm>
            <a:off x="1673794" y="3144112"/>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7" name="Line 16"/>
          <p:cNvSpPr>
            <a:spLocks noChangeShapeType="1"/>
          </p:cNvSpPr>
          <p:nvPr/>
        </p:nvSpPr>
        <p:spPr bwMode="auto">
          <a:xfrm>
            <a:off x="2421504" y="1023516"/>
            <a:ext cx="0" cy="263368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pPr>
              <a:lnSpc>
                <a:spcPts val="3800"/>
              </a:lnSpc>
            </a:pPr>
            <a:endParaRPr lang="zh-CN" altLang="en-US"/>
          </a:p>
        </p:txBody>
      </p:sp>
      <p:sp>
        <p:nvSpPr>
          <p:cNvPr id="8" name="Rectangle 17"/>
          <p:cNvSpPr>
            <a:spLocks noChangeArrowheads="1"/>
          </p:cNvSpPr>
          <p:nvPr/>
        </p:nvSpPr>
        <p:spPr bwMode="auto">
          <a:xfrm>
            <a:off x="1705542" y="1053032"/>
            <a:ext cx="5603173" cy="25288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800"/>
              </a:lnSpc>
            </a:pPr>
            <a:r>
              <a:rPr lang="en-US" altLang="zh-CN" sz="2000" b="1" dirty="0">
                <a:solidFill>
                  <a:schemeClr val="bg1"/>
                </a:solidFill>
                <a:latin typeface="微软雅黑" pitchFamily="34" charset="-122"/>
                <a:ea typeface="微软雅黑" pitchFamily="34" charset="-122"/>
              </a:rPr>
              <a:t>3.1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使用</a:t>
            </a:r>
            <a:r>
              <a:rPr lang="zh-CN" altLang="en-US" sz="2000" b="1" dirty="0">
                <a:solidFill>
                  <a:schemeClr val="bg1"/>
                </a:solidFill>
                <a:latin typeface="微软雅黑" pitchFamily="34" charset="-122"/>
                <a:ea typeface="微软雅黑" pitchFamily="34" charset="-122"/>
              </a:rPr>
              <a:t>点对点信道的数据链路层</a:t>
            </a:r>
          </a:p>
          <a:p>
            <a:pPr eaLnBrk="0" hangingPunct="0">
              <a:lnSpc>
                <a:spcPts val="3800"/>
              </a:lnSpc>
            </a:pPr>
            <a:r>
              <a:rPr lang="en-US" altLang="zh-CN" sz="2000" b="1" dirty="0">
                <a:solidFill>
                  <a:schemeClr val="bg1"/>
                </a:solidFill>
                <a:latin typeface="微软雅黑" pitchFamily="34" charset="-122"/>
                <a:ea typeface="微软雅黑" pitchFamily="34" charset="-122"/>
              </a:rPr>
              <a:t>3.2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点对点</a:t>
            </a:r>
            <a:r>
              <a:rPr lang="zh-CN" altLang="en-US" sz="2000" b="1" dirty="0">
                <a:solidFill>
                  <a:schemeClr val="bg1"/>
                </a:solidFill>
                <a:latin typeface="微软雅黑" pitchFamily="34" charset="-122"/>
                <a:ea typeface="微软雅黑" pitchFamily="34" charset="-122"/>
              </a:rPr>
              <a:t>协议 </a:t>
            </a:r>
            <a:r>
              <a:rPr lang="en-US" altLang="zh-CN" sz="2000" b="1" dirty="0">
                <a:solidFill>
                  <a:schemeClr val="bg1"/>
                </a:solidFill>
                <a:latin typeface="微软雅黑" pitchFamily="34" charset="-122"/>
                <a:ea typeface="微软雅黑" pitchFamily="34" charset="-122"/>
              </a:rPr>
              <a:t>PPP</a:t>
            </a:r>
          </a:p>
          <a:p>
            <a:pPr eaLnBrk="0" hangingPunct="0">
              <a:lnSpc>
                <a:spcPts val="3800"/>
              </a:lnSpc>
            </a:pPr>
            <a:r>
              <a:rPr lang="en-US" altLang="zh-CN" sz="2000" b="1" dirty="0">
                <a:solidFill>
                  <a:schemeClr val="bg1"/>
                </a:solidFill>
                <a:latin typeface="微软雅黑" pitchFamily="34" charset="-122"/>
                <a:ea typeface="微软雅黑" pitchFamily="34" charset="-122"/>
              </a:rPr>
              <a:t>3.3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使用</a:t>
            </a:r>
            <a:r>
              <a:rPr lang="zh-CN" altLang="en-US" sz="2000" b="1" dirty="0">
                <a:solidFill>
                  <a:schemeClr val="bg1"/>
                </a:solidFill>
                <a:latin typeface="微软雅黑" pitchFamily="34" charset="-122"/>
                <a:ea typeface="微软雅黑" pitchFamily="34" charset="-122"/>
              </a:rPr>
              <a:t>广播信道的数据链路层</a:t>
            </a:r>
          </a:p>
          <a:p>
            <a:pPr eaLnBrk="0" hangingPunct="0">
              <a:lnSpc>
                <a:spcPts val="3800"/>
              </a:lnSpc>
            </a:pPr>
            <a:r>
              <a:rPr lang="en-US" altLang="zh-CN" sz="2000" b="1" dirty="0">
                <a:solidFill>
                  <a:schemeClr val="bg1"/>
                </a:solidFill>
                <a:latin typeface="微软雅黑" pitchFamily="34" charset="-122"/>
                <a:ea typeface="微软雅黑" pitchFamily="34" charset="-122"/>
              </a:rPr>
              <a:t>3.4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扩展</a:t>
            </a:r>
            <a:r>
              <a:rPr lang="zh-CN" altLang="en-US" sz="2000" b="1" dirty="0">
                <a:solidFill>
                  <a:schemeClr val="bg1"/>
                </a:solidFill>
                <a:latin typeface="微软雅黑" pitchFamily="34" charset="-122"/>
                <a:ea typeface="微软雅黑" pitchFamily="34" charset="-122"/>
              </a:rPr>
              <a:t>的以太网</a:t>
            </a:r>
          </a:p>
          <a:p>
            <a:pPr eaLnBrk="0" hangingPunct="0">
              <a:lnSpc>
                <a:spcPts val="3800"/>
              </a:lnSpc>
            </a:pPr>
            <a:r>
              <a:rPr lang="en-US" altLang="zh-CN" sz="2000" b="1" dirty="0">
                <a:solidFill>
                  <a:schemeClr val="bg1"/>
                </a:solidFill>
                <a:latin typeface="微软雅黑" pitchFamily="34" charset="-122"/>
                <a:ea typeface="微软雅黑" pitchFamily="34" charset="-122"/>
              </a:rPr>
              <a:t>3.5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高速</a:t>
            </a:r>
            <a:r>
              <a:rPr lang="zh-CN" altLang="en-US" sz="2000" b="1" dirty="0">
                <a:solidFill>
                  <a:schemeClr val="bg1"/>
                </a:solidFill>
                <a:latin typeface="微软雅黑" pitchFamily="34" charset="-122"/>
                <a:ea typeface="微软雅黑" pitchFamily="34" charset="-122"/>
              </a:rPr>
              <a:t>以太网</a:t>
            </a:r>
          </a:p>
        </p:txBody>
      </p:sp>
    </p:spTree>
    <p:extLst>
      <p:ext uri="{BB962C8B-B14F-4D97-AF65-F5344CB8AC3E}">
        <p14:creationId xmlns:p14="http://schemas.microsoft.com/office/powerpoint/2010/main" val="269177673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3223"/>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9" name="Rectangle 6"/>
          <p:cNvSpPr>
            <a:spLocks noChangeArrowheads="1"/>
          </p:cNvSpPr>
          <p:nvPr/>
        </p:nvSpPr>
        <p:spPr bwMode="auto">
          <a:xfrm>
            <a:off x="2490597" y="580952"/>
            <a:ext cx="41456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chemeClr val="bg1"/>
                </a:solidFill>
                <a:latin typeface="微软雅黑" pitchFamily="34" charset="-122"/>
                <a:ea typeface="微软雅黑" pitchFamily="34" charset="-122"/>
              </a:rPr>
              <a:t> </a:t>
            </a:r>
            <a:r>
              <a:rPr lang="en-US" altLang="zh-CN" sz="2400" b="1" dirty="0">
                <a:solidFill>
                  <a:schemeClr val="bg1"/>
                </a:solidFill>
                <a:latin typeface="微软雅黑" pitchFamily="34" charset="-122"/>
                <a:ea typeface="微软雅黑" pitchFamily="34" charset="-122"/>
              </a:rPr>
              <a:t>3.2.3   PPP </a:t>
            </a:r>
            <a:r>
              <a:rPr lang="zh-CN" altLang="en-US" sz="2400" b="1" dirty="0">
                <a:solidFill>
                  <a:schemeClr val="bg1"/>
                </a:solidFill>
                <a:latin typeface="微软雅黑" pitchFamily="34" charset="-122"/>
                <a:ea typeface="微软雅黑" pitchFamily="34" charset="-122"/>
              </a:rPr>
              <a:t>协议的</a:t>
            </a:r>
            <a:r>
              <a:rPr lang="zh-CN" altLang="en-US" sz="2400" b="1" dirty="0" smtClean="0">
                <a:solidFill>
                  <a:schemeClr val="bg1"/>
                </a:solidFill>
                <a:latin typeface="微软雅黑" pitchFamily="34" charset="-122"/>
                <a:ea typeface="微软雅黑" pitchFamily="34" charset="-122"/>
              </a:rPr>
              <a:t>工作状态</a:t>
            </a:r>
            <a:endParaRPr lang="zh-CN" altLang="en-US" sz="2400" b="1" dirty="0">
              <a:solidFill>
                <a:schemeClr val="bg1"/>
              </a:solidFill>
              <a:latin typeface="微软雅黑" pitchFamily="34" charset="-122"/>
              <a:ea typeface="微软雅黑" pitchFamily="34" charset="-122"/>
            </a:endParaRPr>
          </a:p>
        </p:txBody>
      </p:sp>
      <p:sp>
        <p:nvSpPr>
          <p:cNvPr id="10" name="Rectangle 8"/>
          <p:cNvSpPr>
            <a:spLocks noChangeArrowheads="1"/>
          </p:cNvSpPr>
          <p:nvPr/>
        </p:nvSpPr>
        <p:spPr bwMode="auto">
          <a:xfrm>
            <a:off x="502921" y="1007154"/>
            <a:ext cx="8211311"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ts val="3000"/>
              </a:lnSpc>
              <a:buClr>
                <a:srgbClr val="0070C0"/>
              </a:buClr>
            </a:pPr>
            <a:r>
              <a:rPr lang="en-US" altLang="zh-CN" b="1" dirty="0" smtClean="0">
                <a:solidFill>
                  <a:srgbClr val="C00000"/>
                </a:solidFill>
                <a:latin typeface="微软雅黑" pitchFamily="34" charset="-122"/>
                <a:ea typeface="微软雅黑" pitchFamily="34" charset="-122"/>
              </a:rPr>
              <a:t>PPP </a:t>
            </a:r>
            <a:r>
              <a:rPr lang="zh-CN" altLang="en-US" b="1" dirty="0" smtClean="0">
                <a:solidFill>
                  <a:srgbClr val="C00000"/>
                </a:solidFill>
                <a:latin typeface="微软雅黑" pitchFamily="34" charset="-122"/>
                <a:ea typeface="微软雅黑" pitchFamily="34" charset="-122"/>
              </a:rPr>
              <a:t>链路初始化过程：</a:t>
            </a:r>
            <a:endParaRPr lang="en-US" altLang="zh-CN" b="1" dirty="0" smtClean="0">
              <a:solidFill>
                <a:srgbClr val="C00000"/>
              </a:solidFill>
              <a:latin typeface="微软雅黑" pitchFamily="34" charset="-122"/>
              <a:ea typeface="微软雅黑" pitchFamily="34" charset="-122"/>
            </a:endParaRPr>
          </a:p>
          <a:p>
            <a:pPr marL="268288" indent="-268288" algn="just">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用户拨号</a:t>
            </a:r>
            <a:r>
              <a:rPr lang="zh-CN" altLang="en-US" b="1" dirty="0" smtClean="0">
                <a:latin typeface="微软雅黑" pitchFamily="34" charset="-122"/>
                <a:ea typeface="微软雅黑" pitchFamily="34" charset="-122"/>
              </a:rPr>
              <a:t>接入 </a:t>
            </a:r>
            <a:r>
              <a:rPr lang="en-US" altLang="zh-CN" b="1" dirty="0" smtClean="0">
                <a:latin typeface="微软雅黑" pitchFamily="34" charset="-122"/>
                <a:ea typeface="微软雅黑" pitchFamily="34" charset="-122"/>
              </a:rPr>
              <a:t>ISP </a:t>
            </a:r>
            <a:r>
              <a:rPr lang="zh-CN" altLang="en-US" b="1" dirty="0" smtClean="0">
                <a:latin typeface="微软雅黑" pitchFamily="34" charset="-122"/>
                <a:ea typeface="微软雅黑" pitchFamily="34" charset="-122"/>
              </a:rPr>
              <a:t>后</a:t>
            </a:r>
            <a:r>
              <a:rPr lang="zh-CN" altLang="en-US" b="1" dirty="0">
                <a:latin typeface="微软雅黑" pitchFamily="34" charset="-122"/>
                <a:ea typeface="微软雅黑" pitchFamily="34" charset="-122"/>
              </a:rPr>
              <a:t>，就建立了一条从用户个人电脑</a:t>
            </a:r>
            <a:r>
              <a:rPr lang="zh-CN" altLang="en-US" b="1" dirty="0" smtClean="0">
                <a:latin typeface="微软雅黑" pitchFamily="34" charset="-122"/>
                <a:ea typeface="微软雅黑" pitchFamily="34" charset="-122"/>
              </a:rPr>
              <a:t>到 </a:t>
            </a:r>
            <a:r>
              <a:rPr lang="en-US" altLang="zh-CN" b="1" dirty="0" smtClean="0">
                <a:latin typeface="微软雅黑" pitchFamily="34" charset="-122"/>
                <a:ea typeface="微软雅黑" pitchFamily="34" charset="-122"/>
              </a:rPr>
              <a:t>ISP </a:t>
            </a:r>
            <a:r>
              <a:rPr lang="zh-CN" altLang="en-US" b="1" dirty="0" smtClean="0">
                <a:latin typeface="微软雅黑" pitchFamily="34" charset="-122"/>
                <a:ea typeface="微软雅黑" pitchFamily="34" charset="-122"/>
              </a:rPr>
              <a:t>的</a:t>
            </a:r>
            <a:r>
              <a:rPr lang="zh-CN" altLang="en-US" b="1" dirty="0">
                <a:latin typeface="微软雅黑" pitchFamily="34" charset="-122"/>
                <a:ea typeface="微软雅黑" pitchFamily="34" charset="-122"/>
              </a:rPr>
              <a:t>物理连接</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268288" indent="-268288" algn="just">
              <a:lnSpc>
                <a:spcPts val="3000"/>
              </a:lnSpc>
              <a:buClr>
                <a:srgbClr val="0070C0"/>
              </a:buClr>
              <a:buFont typeface="Wingdings" pitchFamily="2" charset="2"/>
              <a:buChar char="l"/>
            </a:pPr>
            <a:r>
              <a:rPr lang="zh-CN" altLang="en-US" b="1" dirty="0" smtClean="0">
                <a:latin typeface="微软雅黑" pitchFamily="34" charset="-122"/>
                <a:ea typeface="微软雅黑" pitchFamily="34" charset="-122"/>
              </a:rPr>
              <a:t>用户</a:t>
            </a:r>
            <a:r>
              <a:rPr lang="zh-CN" altLang="en-US" b="1" dirty="0">
                <a:latin typeface="微软雅黑" pitchFamily="34" charset="-122"/>
                <a:ea typeface="微软雅黑" pitchFamily="34" charset="-122"/>
              </a:rPr>
              <a:t>个人电脑</a:t>
            </a:r>
            <a:r>
              <a:rPr lang="zh-CN" altLang="en-US" b="1" dirty="0" smtClean="0">
                <a:latin typeface="微软雅黑" pitchFamily="34" charset="-122"/>
                <a:ea typeface="微软雅黑" pitchFamily="34" charset="-122"/>
              </a:rPr>
              <a:t>向 </a:t>
            </a:r>
            <a:r>
              <a:rPr lang="en-US" altLang="zh-CN" b="1" dirty="0" smtClean="0">
                <a:latin typeface="微软雅黑" pitchFamily="34" charset="-122"/>
                <a:ea typeface="微软雅黑" pitchFamily="34" charset="-122"/>
              </a:rPr>
              <a:t>ISP </a:t>
            </a:r>
            <a:r>
              <a:rPr lang="zh-CN" altLang="en-US" b="1" dirty="0" smtClean="0">
                <a:latin typeface="微软雅黑" pitchFamily="34" charset="-122"/>
                <a:ea typeface="微软雅黑" pitchFamily="34" charset="-122"/>
              </a:rPr>
              <a:t>发送</a:t>
            </a:r>
            <a:r>
              <a:rPr lang="zh-CN" altLang="en-US" b="1" dirty="0">
                <a:latin typeface="微软雅黑" pitchFamily="34" charset="-122"/>
                <a:ea typeface="微软雅黑" pitchFamily="34" charset="-122"/>
              </a:rPr>
              <a:t>一系列的</a:t>
            </a:r>
            <a:r>
              <a:rPr lang="zh-CN" altLang="en-US" b="1" dirty="0">
                <a:solidFill>
                  <a:srgbClr val="0000FF"/>
                </a:solidFill>
                <a:latin typeface="微软雅黑" pitchFamily="34" charset="-122"/>
                <a:ea typeface="微软雅黑" pitchFamily="34" charset="-122"/>
              </a:rPr>
              <a:t>链路控制</a:t>
            </a:r>
            <a:r>
              <a:rPr lang="zh-CN" altLang="en-US" b="1" dirty="0" smtClean="0">
                <a:solidFill>
                  <a:srgbClr val="0000FF"/>
                </a:solidFill>
                <a:latin typeface="微软雅黑" pitchFamily="34" charset="-122"/>
                <a:ea typeface="微软雅黑" pitchFamily="34" charset="-122"/>
              </a:rPr>
              <a:t>协议 </a:t>
            </a:r>
            <a:r>
              <a:rPr lang="en-US" altLang="zh-CN" b="1" dirty="0" smtClean="0">
                <a:solidFill>
                  <a:srgbClr val="0000FF"/>
                </a:solidFill>
                <a:latin typeface="微软雅黑" pitchFamily="34" charset="-122"/>
                <a:ea typeface="微软雅黑" pitchFamily="34" charset="-122"/>
              </a:rPr>
              <a:t>LCP </a:t>
            </a:r>
            <a:r>
              <a:rPr lang="zh-CN" altLang="en-US" b="1" dirty="0" smtClean="0">
                <a:latin typeface="微软雅黑" pitchFamily="34" charset="-122"/>
                <a:ea typeface="微软雅黑" pitchFamily="34" charset="-122"/>
              </a:rPr>
              <a:t>分组</a:t>
            </a:r>
            <a:r>
              <a:rPr lang="zh-CN" altLang="en-US" b="1" dirty="0">
                <a:latin typeface="微软雅黑" pitchFamily="34" charset="-122"/>
                <a:ea typeface="微软雅黑" pitchFamily="34" charset="-122"/>
              </a:rPr>
              <a:t>（封装成多</a:t>
            </a:r>
            <a:r>
              <a:rPr lang="zh-CN" altLang="en-US" b="1" dirty="0" smtClean="0">
                <a:latin typeface="微软雅黑" pitchFamily="34" charset="-122"/>
                <a:ea typeface="微软雅黑" pitchFamily="34" charset="-122"/>
              </a:rPr>
              <a:t>个 </a:t>
            </a:r>
            <a:r>
              <a:rPr lang="en-US" altLang="zh-CN" b="1" dirty="0" smtClean="0">
                <a:latin typeface="微软雅黑" pitchFamily="34" charset="-122"/>
                <a:ea typeface="微软雅黑" pitchFamily="34" charset="-122"/>
              </a:rPr>
              <a:t>PPP </a:t>
            </a:r>
            <a:r>
              <a:rPr lang="zh-CN" altLang="en-US" b="1" dirty="0" smtClean="0">
                <a:latin typeface="微软雅黑" pitchFamily="34" charset="-122"/>
                <a:ea typeface="微软雅黑" pitchFamily="34" charset="-122"/>
              </a:rPr>
              <a:t>帧</a:t>
            </a:r>
            <a:r>
              <a:rPr lang="zh-CN" altLang="en-US" b="1" dirty="0">
                <a:latin typeface="微软雅黑" pitchFamily="34" charset="-122"/>
                <a:ea typeface="微软雅黑" pitchFamily="34" charset="-122"/>
              </a:rPr>
              <a:t>），以便建立</a:t>
            </a:r>
            <a:r>
              <a:rPr lang="en-US" altLang="zh-CN" b="1" dirty="0">
                <a:latin typeface="微软雅黑" pitchFamily="34" charset="-122"/>
                <a:ea typeface="微软雅黑" pitchFamily="34" charset="-122"/>
              </a:rPr>
              <a:t>LCP</a:t>
            </a:r>
            <a:r>
              <a:rPr lang="zh-CN" altLang="en-US" b="1" dirty="0">
                <a:latin typeface="微软雅黑" pitchFamily="34" charset="-122"/>
                <a:ea typeface="微软雅黑" pitchFamily="34" charset="-122"/>
              </a:rPr>
              <a:t>连接</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268288" indent="-268288" algn="just">
              <a:lnSpc>
                <a:spcPts val="3000"/>
              </a:lnSpc>
              <a:buClr>
                <a:srgbClr val="0070C0"/>
              </a:buClr>
              <a:buFont typeface="Wingdings" pitchFamily="2" charset="2"/>
              <a:buChar char="l"/>
            </a:pPr>
            <a:r>
              <a:rPr lang="zh-CN" altLang="en-US" b="1" dirty="0" smtClean="0">
                <a:latin typeface="微软雅黑" pitchFamily="34" charset="-122"/>
                <a:ea typeface="微软雅黑" pitchFamily="34" charset="-122"/>
              </a:rPr>
              <a:t>之后进行</a:t>
            </a:r>
            <a:r>
              <a:rPr lang="zh-CN" altLang="en-US" b="1" dirty="0">
                <a:latin typeface="微软雅黑" pitchFamily="34" charset="-122"/>
                <a:ea typeface="微软雅黑" pitchFamily="34" charset="-122"/>
              </a:rPr>
              <a:t>网络层</a:t>
            </a:r>
            <a:r>
              <a:rPr lang="zh-CN" altLang="en-US" b="1" dirty="0" smtClean="0">
                <a:latin typeface="微软雅黑" pitchFamily="34" charset="-122"/>
                <a:ea typeface="微软雅黑" pitchFamily="34" charset="-122"/>
              </a:rPr>
              <a:t>配置。</a:t>
            </a:r>
            <a:r>
              <a:rPr lang="zh-CN" altLang="en-US" b="1" dirty="0" smtClean="0">
                <a:solidFill>
                  <a:srgbClr val="0000FF"/>
                </a:solidFill>
                <a:latin typeface="微软雅黑" pitchFamily="34" charset="-122"/>
                <a:ea typeface="微软雅黑" pitchFamily="34" charset="-122"/>
              </a:rPr>
              <a:t>网络控制协议 </a:t>
            </a:r>
            <a:r>
              <a:rPr lang="en-US" altLang="zh-CN" b="1" dirty="0" smtClean="0">
                <a:solidFill>
                  <a:srgbClr val="0000FF"/>
                </a:solidFill>
                <a:latin typeface="微软雅黑" pitchFamily="34" charset="-122"/>
                <a:ea typeface="微软雅黑" pitchFamily="34" charset="-122"/>
              </a:rPr>
              <a:t>NCP </a:t>
            </a:r>
            <a:r>
              <a:rPr lang="zh-CN" altLang="en-US" b="1" dirty="0" smtClean="0">
                <a:latin typeface="微软雅黑" pitchFamily="34" charset="-122"/>
                <a:ea typeface="微软雅黑" pitchFamily="34" charset="-122"/>
              </a:rPr>
              <a:t>给</a:t>
            </a:r>
            <a:r>
              <a:rPr lang="zh-CN" altLang="en-US" b="1" dirty="0">
                <a:latin typeface="微软雅黑" pitchFamily="34" charset="-122"/>
                <a:ea typeface="微软雅黑" pitchFamily="34" charset="-122"/>
              </a:rPr>
              <a:t>新接入的用户个人电脑分配一个临时</a:t>
            </a:r>
            <a:r>
              <a:rPr lang="zh-CN" altLang="en-US" b="1" dirty="0" smtClean="0">
                <a:latin typeface="微软雅黑" pitchFamily="34" charset="-122"/>
                <a:ea typeface="微软雅黑" pitchFamily="34" charset="-122"/>
              </a:rPr>
              <a:t>的 </a:t>
            </a:r>
            <a:r>
              <a:rPr lang="en-US" altLang="zh-CN" b="1" dirty="0" smtClean="0">
                <a:latin typeface="微软雅黑" pitchFamily="34" charset="-122"/>
                <a:ea typeface="微软雅黑" pitchFamily="34" charset="-122"/>
              </a:rPr>
              <a:t>IP </a:t>
            </a:r>
            <a:r>
              <a:rPr lang="zh-CN" altLang="en-US" b="1" dirty="0" smtClean="0">
                <a:latin typeface="微软雅黑" pitchFamily="34" charset="-122"/>
                <a:ea typeface="微软雅黑" pitchFamily="34" charset="-122"/>
              </a:rPr>
              <a:t>地址。</a:t>
            </a:r>
            <a:endParaRPr lang="zh-CN" altLang="en-US" b="1" dirty="0">
              <a:latin typeface="微软雅黑" pitchFamily="34" charset="-122"/>
              <a:ea typeface="微软雅黑" pitchFamily="34" charset="-122"/>
            </a:endParaRPr>
          </a:p>
          <a:p>
            <a:pPr marL="268288" indent="-268288" algn="just">
              <a:lnSpc>
                <a:spcPts val="3000"/>
              </a:lnSpc>
              <a:buClr>
                <a:srgbClr val="0070C0"/>
              </a:buClr>
              <a:buFont typeface="Wingdings" pitchFamily="2" charset="2"/>
              <a:buChar char="l"/>
            </a:pPr>
            <a:r>
              <a:rPr lang="zh-CN" altLang="en-US" b="1" dirty="0" smtClean="0">
                <a:latin typeface="微软雅黑" pitchFamily="34" charset="-122"/>
                <a:ea typeface="微软雅黑" pitchFamily="34" charset="-122"/>
              </a:rPr>
              <a:t>当</a:t>
            </a:r>
            <a:r>
              <a:rPr lang="zh-CN" altLang="en-US" b="1" dirty="0">
                <a:latin typeface="微软雅黑" pitchFamily="34" charset="-122"/>
                <a:ea typeface="微软雅黑" pitchFamily="34" charset="-122"/>
              </a:rPr>
              <a:t>用户通信完毕时，</a:t>
            </a:r>
            <a:r>
              <a:rPr lang="en-US" altLang="zh-CN" b="1" dirty="0" smtClean="0">
                <a:latin typeface="微软雅黑" pitchFamily="34" charset="-122"/>
                <a:ea typeface="微软雅黑" pitchFamily="34" charset="-122"/>
              </a:rPr>
              <a:t>NCP </a:t>
            </a:r>
            <a:r>
              <a:rPr lang="zh-CN" altLang="en-US" b="1" dirty="0" smtClean="0">
                <a:solidFill>
                  <a:srgbClr val="0000FF"/>
                </a:solidFill>
                <a:latin typeface="微软雅黑" pitchFamily="34" charset="-122"/>
                <a:ea typeface="微软雅黑" pitchFamily="34" charset="-122"/>
              </a:rPr>
              <a:t>释放</a:t>
            </a:r>
            <a:r>
              <a:rPr lang="zh-CN" altLang="en-US" b="1" dirty="0">
                <a:latin typeface="微软雅黑" pitchFamily="34" charset="-122"/>
                <a:ea typeface="微软雅黑" pitchFamily="34" charset="-122"/>
              </a:rPr>
              <a:t>网络层连接，收回原来分配出去的</a:t>
            </a:r>
            <a:r>
              <a:rPr lang="en-US" altLang="zh-CN" b="1" dirty="0">
                <a:latin typeface="微软雅黑" pitchFamily="34" charset="-122"/>
                <a:ea typeface="微软雅黑" pitchFamily="34" charset="-122"/>
              </a:rPr>
              <a:t>IP</a:t>
            </a:r>
            <a:r>
              <a:rPr lang="zh-CN" altLang="en-US" b="1" dirty="0" smtClean="0">
                <a:latin typeface="微软雅黑" pitchFamily="34" charset="-122"/>
                <a:ea typeface="微软雅黑" pitchFamily="34" charset="-122"/>
              </a:rPr>
              <a:t>地址</a:t>
            </a:r>
            <a:r>
              <a:rPr lang="zh-CN" altLang="en-US" b="1" dirty="0">
                <a:latin typeface="微软雅黑" pitchFamily="34" charset="-122"/>
                <a:ea typeface="微软雅黑" pitchFamily="34" charset="-122"/>
              </a:rPr>
              <a:t>。</a:t>
            </a:r>
            <a:r>
              <a:rPr lang="en-US" altLang="zh-CN" b="1" dirty="0" smtClean="0">
                <a:latin typeface="微软雅黑" pitchFamily="34" charset="-122"/>
                <a:ea typeface="微软雅黑" pitchFamily="34" charset="-122"/>
              </a:rPr>
              <a:t>LCP </a:t>
            </a:r>
            <a:r>
              <a:rPr lang="zh-CN" altLang="en-US" b="1" dirty="0" smtClean="0">
                <a:solidFill>
                  <a:srgbClr val="0000FF"/>
                </a:solidFill>
                <a:latin typeface="微软雅黑" pitchFamily="34" charset="-122"/>
                <a:ea typeface="微软雅黑" pitchFamily="34" charset="-122"/>
              </a:rPr>
              <a:t>释放</a:t>
            </a:r>
            <a:r>
              <a:rPr lang="zh-CN" altLang="en-US" b="1" dirty="0">
                <a:latin typeface="微软雅黑" pitchFamily="34" charset="-122"/>
                <a:ea typeface="微软雅黑" pitchFamily="34" charset="-122"/>
              </a:rPr>
              <a:t>数据链路层连接。最后</a:t>
            </a:r>
            <a:r>
              <a:rPr lang="zh-CN" altLang="en-US" b="1" dirty="0">
                <a:solidFill>
                  <a:srgbClr val="0000FF"/>
                </a:solidFill>
                <a:latin typeface="微软雅黑" pitchFamily="34" charset="-122"/>
                <a:ea typeface="微软雅黑" pitchFamily="34" charset="-122"/>
              </a:rPr>
              <a:t>释放</a:t>
            </a:r>
            <a:r>
              <a:rPr lang="zh-CN" altLang="en-US" b="1" dirty="0">
                <a:latin typeface="微软雅黑" pitchFamily="34" charset="-122"/>
                <a:ea typeface="微软雅黑" pitchFamily="34" charset="-122"/>
              </a:rPr>
              <a:t>的是物理层的连接</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Tree>
    <p:extLst>
      <p:ext uri="{BB962C8B-B14F-4D97-AF65-F5344CB8AC3E}">
        <p14:creationId xmlns:p14="http://schemas.microsoft.com/office/powerpoint/2010/main" val="240096952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960582" y="1024403"/>
            <a:ext cx="7232074" cy="348848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49" name="Rectangle 4"/>
          <p:cNvSpPr>
            <a:spLocks noChangeArrowheads="1"/>
          </p:cNvSpPr>
          <p:nvPr/>
        </p:nvSpPr>
        <p:spPr bwMode="auto">
          <a:xfrm>
            <a:off x="4030009" y="1154855"/>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1855402"/>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55594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3256496"/>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3957953"/>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55594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42415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2124704"/>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2826160"/>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526708"/>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2690600"/>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2831619"/>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1212173"/>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1334996"/>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502769"/>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2205999"/>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498178" y="2902999"/>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594942"/>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3141862"/>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a:latin typeface="微软雅黑" pitchFamily="34" charset="-122"/>
                <a:ea typeface="微软雅黑" pitchFamily="34" charset="-122"/>
              </a:rPr>
              <a:t>关闭请求</a:t>
            </a:r>
          </a:p>
        </p:txBody>
      </p:sp>
      <p:sp>
        <p:nvSpPr>
          <p:cNvPr id="76" name="Text Box 32"/>
          <p:cNvSpPr txBox="1">
            <a:spLocks noChangeArrowheads="1"/>
          </p:cNvSpPr>
          <p:nvPr/>
        </p:nvSpPr>
        <p:spPr bwMode="auto">
          <a:xfrm>
            <a:off x="1753815" y="1662479"/>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2382903"/>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404729"/>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grpSp>
        <p:nvGrpSpPr>
          <p:cNvPr id="26" name="组合 25"/>
          <p:cNvGrpSpPr/>
          <p:nvPr/>
        </p:nvGrpSpPr>
        <p:grpSpPr>
          <a:xfrm>
            <a:off x="5680300" y="1154855"/>
            <a:ext cx="1810581" cy="3218878"/>
            <a:chOff x="5680300" y="761388"/>
            <a:chExt cx="1810581" cy="3218878"/>
          </a:xfrm>
        </p:grpSpPr>
        <p:sp>
          <p:nvSpPr>
            <p:cNvPr id="27" name="Rectangle 10"/>
            <p:cNvSpPr>
              <a:spLocks noChangeArrowheads="1"/>
            </p:cNvSpPr>
            <p:nvPr/>
          </p:nvSpPr>
          <p:spPr bwMode="auto">
            <a:xfrm>
              <a:off x="5903051" y="761388"/>
              <a:ext cx="1385779" cy="269301"/>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dirty="0">
                  <a:latin typeface="微软雅黑" pitchFamily="34" charset="-122"/>
                  <a:ea typeface="微软雅黑" pitchFamily="34" charset="-122"/>
                </a:rPr>
                <a:t>设备之间无链路</a:t>
              </a:r>
            </a:p>
          </p:txBody>
        </p:sp>
        <p:sp>
          <p:nvSpPr>
            <p:cNvPr id="28" name="Rectangle 11"/>
            <p:cNvSpPr>
              <a:spLocks noChangeArrowheads="1"/>
            </p:cNvSpPr>
            <p:nvPr/>
          </p:nvSpPr>
          <p:spPr bwMode="auto">
            <a:xfrm>
              <a:off x="6007526" y="1461935"/>
              <a:ext cx="1206397" cy="269301"/>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dirty="0">
                  <a:latin typeface="微软雅黑" pitchFamily="34" charset="-122"/>
                  <a:ea typeface="微软雅黑" pitchFamily="34" charset="-122"/>
                </a:rPr>
                <a:t>物理链路</a:t>
              </a:r>
            </a:p>
          </p:txBody>
        </p:sp>
        <p:sp>
          <p:nvSpPr>
            <p:cNvPr id="29" name="Rectangle 12"/>
            <p:cNvSpPr>
              <a:spLocks noChangeArrowheads="1"/>
            </p:cNvSpPr>
            <p:nvPr/>
          </p:nvSpPr>
          <p:spPr bwMode="auto">
            <a:xfrm>
              <a:off x="6007526" y="2162482"/>
              <a:ext cx="1206397" cy="270211"/>
            </a:xfrm>
            <a:prstGeom prst="rect">
              <a:avLst/>
            </a:prstGeom>
            <a:solidFill>
              <a:srgbClr val="99FFCC"/>
            </a:solidFill>
            <a:ln w="12700">
              <a:solidFill>
                <a:schemeClr val="tx1"/>
              </a:solidFill>
              <a:miter lim="800000"/>
              <a:headEnd/>
              <a:tailEnd/>
            </a:ln>
            <a:effectLst/>
            <a:extLst/>
          </p:spPr>
          <p:txBody>
            <a:bodyPr wrap="none" anchor="ctr"/>
            <a:lstStyle/>
            <a:p>
              <a:pPr algn="ctr"/>
              <a:r>
                <a:rPr lang="en-US" altLang="zh-CN" sz="1400" b="1">
                  <a:latin typeface="微软雅黑" pitchFamily="34" charset="-122"/>
                  <a:ea typeface="微软雅黑" pitchFamily="34" charset="-122"/>
                </a:rPr>
                <a:t>LCP </a:t>
              </a:r>
              <a:r>
                <a:rPr lang="zh-CN" altLang="en-US" sz="1400" b="1">
                  <a:latin typeface="微软雅黑" pitchFamily="34" charset="-122"/>
                  <a:ea typeface="微软雅黑" pitchFamily="34" charset="-122"/>
                </a:rPr>
                <a:t>链路</a:t>
              </a:r>
            </a:p>
          </p:txBody>
        </p:sp>
        <p:sp>
          <p:nvSpPr>
            <p:cNvPr id="30" name="Rectangle 13"/>
            <p:cNvSpPr>
              <a:spLocks noChangeArrowheads="1"/>
            </p:cNvSpPr>
            <p:nvPr/>
          </p:nvSpPr>
          <p:spPr bwMode="auto">
            <a:xfrm>
              <a:off x="5769005" y="2863029"/>
              <a:ext cx="1654853" cy="270211"/>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a:latin typeface="微软雅黑" pitchFamily="34" charset="-122"/>
                  <a:ea typeface="微软雅黑" pitchFamily="34" charset="-122"/>
                </a:rPr>
                <a:t>已鉴别的 </a:t>
              </a:r>
              <a:r>
                <a:rPr lang="en-US" altLang="zh-CN" sz="1400" b="1">
                  <a:latin typeface="微软雅黑" pitchFamily="34" charset="-122"/>
                  <a:ea typeface="微软雅黑" pitchFamily="34" charset="-122"/>
                </a:rPr>
                <a:t>LCP </a:t>
              </a:r>
              <a:r>
                <a:rPr lang="zh-CN" altLang="en-US" sz="1400" b="1">
                  <a:latin typeface="微软雅黑" pitchFamily="34" charset="-122"/>
                  <a:ea typeface="微软雅黑" pitchFamily="34" charset="-122"/>
                </a:rPr>
                <a:t>链路</a:t>
              </a:r>
            </a:p>
          </p:txBody>
        </p:sp>
        <p:sp>
          <p:nvSpPr>
            <p:cNvPr id="31" name="Rectangle 14"/>
            <p:cNvSpPr>
              <a:spLocks noChangeArrowheads="1"/>
            </p:cNvSpPr>
            <p:nvPr/>
          </p:nvSpPr>
          <p:spPr bwMode="auto">
            <a:xfrm>
              <a:off x="5680300" y="3495342"/>
              <a:ext cx="1810581" cy="484924"/>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dirty="0">
                  <a:latin typeface="微软雅黑" pitchFamily="34" charset="-122"/>
                  <a:ea typeface="微软雅黑" pitchFamily="34" charset="-122"/>
                </a:rPr>
                <a:t>已鉴别的 </a:t>
              </a: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和 </a:t>
              </a:r>
              <a:r>
                <a:rPr lang="en-US" altLang="zh-CN" sz="1400" b="1" dirty="0">
                  <a:latin typeface="微软雅黑" pitchFamily="34" charset="-122"/>
                  <a:ea typeface="微软雅黑" pitchFamily="34" charset="-122"/>
                </a:rPr>
                <a:t>NCP </a:t>
              </a:r>
              <a:r>
                <a:rPr lang="zh-CN" altLang="en-US" sz="1400" b="1" dirty="0">
                  <a:latin typeface="微软雅黑" pitchFamily="34" charset="-122"/>
                  <a:ea typeface="微软雅黑" pitchFamily="34" charset="-122"/>
                </a:rPr>
                <a:t>链路</a:t>
              </a:r>
            </a:p>
          </p:txBody>
        </p:sp>
        <p:sp>
          <p:nvSpPr>
            <p:cNvPr id="32" name="Line 15"/>
            <p:cNvSpPr>
              <a:spLocks noChangeShapeType="1"/>
            </p:cNvSpPr>
            <p:nvPr/>
          </p:nvSpPr>
          <p:spPr bwMode="auto">
            <a:xfrm>
              <a:off x="6610724" y="1030690"/>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3" name="Line 16"/>
            <p:cNvSpPr>
              <a:spLocks noChangeShapeType="1"/>
            </p:cNvSpPr>
            <p:nvPr/>
          </p:nvSpPr>
          <p:spPr bwMode="auto">
            <a:xfrm>
              <a:off x="6610724" y="173123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4" name="Line 17"/>
            <p:cNvSpPr>
              <a:spLocks noChangeShapeType="1"/>
            </p:cNvSpPr>
            <p:nvPr/>
          </p:nvSpPr>
          <p:spPr bwMode="auto">
            <a:xfrm>
              <a:off x="6610724" y="2432693"/>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5" name="Freeform 18"/>
            <p:cNvSpPr>
              <a:spLocks/>
            </p:cNvSpPr>
            <p:nvPr/>
          </p:nvSpPr>
          <p:spPr bwMode="auto">
            <a:xfrm>
              <a:off x="6609738" y="3133241"/>
              <a:ext cx="986" cy="404861"/>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rgbClr val="0000CC"/>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sp>
        <p:nvSpPr>
          <p:cNvPr id="36" name="AutoShape 5"/>
          <p:cNvSpPr>
            <a:spLocks noChangeArrowheads="1"/>
          </p:cNvSpPr>
          <p:nvPr/>
        </p:nvSpPr>
        <p:spPr bwMode="auto">
          <a:xfrm>
            <a:off x="502921" y="6210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Rectangle 6"/>
          <p:cNvSpPr>
            <a:spLocks noChangeArrowheads="1"/>
          </p:cNvSpPr>
          <p:nvPr/>
        </p:nvSpPr>
        <p:spPr bwMode="auto">
          <a:xfrm>
            <a:off x="3414352" y="597945"/>
            <a:ext cx="23054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PPP </a:t>
            </a:r>
            <a:r>
              <a:rPr lang="zh-CN" altLang="en-US" sz="2000" b="1" dirty="0">
                <a:solidFill>
                  <a:schemeClr val="bg1"/>
                </a:solidFill>
                <a:latin typeface="微软雅黑" pitchFamily="34" charset="-122"/>
                <a:ea typeface="微软雅黑" pitchFamily="34" charset="-122"/>
              </a:rPr>
              <a:t>协议的状态图</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9164211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9"/>
          <p:cNvSpPr>
            <a:spLocks noChangeArrowheads="1"/>
          </p:cNvSpPr>
          <p:nvPr/>
        </p:nvSpPr>
        <p:spPr bwMode="auto">
          <a:xfrm>
            <a:off x="2629135" y="3464208"/>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3" name="Rectangle 10"/>
          <p:cNvSpPr>
            <a:spLocks noChangeArrowheads="1"/>
          </p:cNvSpPr>
          <p:nvPr/>
        </p:nvSpPr>
        <p:spPr bwMode="auto">
          <a:xfrm>
            <a:off x="2629135" y="2860329"/>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5" name="Rectangle 9"/>
          <p:cNvSpPr>
            <a:spLocks noChangeArrowheads="1"/>
          </p:cNvSpPr>
          <p:nvPr/>
        </p:nvSpPr>
        <p:spPr bwMode="auto">
          <a:xfrm>
            <a:off x="2629135" y="2235496"/>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6" name="Rectangle 9"/>
          <p:cNvSpPr>
            <a:spLocks noChangeArrowheads="1"/>
          </p:cNvSpPr>
          <p:nvPr/>
        </p:nvSpPr>
        <p:spPr bwMode="auto">
          <a:xfrm>
            <a:off x="2629135" y="102519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7" name="Rectangle 10"/>
          <p:cNvSpPr>
            <a:spLocks noChangeArrowheads="1"/>
          </p:cNvSpPr>
          <p:nvPr/>
        </p:nvSpPr>
        <p:spPr bwMode="auto">
          <a:xfrm>
            <a:off x="2629135" y="163161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 name="Rectangle 27"/>
          <p:cNvSpPr>
            <a:spLocks noChangeArrowheads="1"/>
          </p:cNvSpPr>
          <p:nvPr/>
        </p:nvSpPr>
        <p:spPr bwMode="auto">
          <a:xfrm>
            <a:off x="639730" y="102519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1" name="Rectangle 29"/>
          <p:cNvSpPr>
            <a:spLocks noChangeArrowheads="1"/>
          </p:cNvSpPr>
          <p:nvPr/>
        </p:nvSpPr>
        <p:spPr bwMode="auto">
          <a:xfrm>
            <a:off x="648619" y="1120124"/>
            <a:ext cx="1627651"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3.3</a:t>
            </a:r>
          </a:p>
          <a:p>
            <a:pPr eaLnBrk="0" hangingPunct="0"/>
            <a:r>
              <a:rPr lang="zh-CN" altLang="en-US" sz="2000" b="1" dirty="0">
                <a:solidFill>
                  <a:schemeClr val="bg1"/>
                </a:solidFill>
                <a:latin typeface="微软雅黑" pitchFamily="34" charset="-122"/>
                <a:ea typeface="微软雅黑" pitchFamily="34" charset="-122"/>
              </a:rPr>
              <a:t>使用广播信道的数据链路层</a:t>
            </a:r>
            <a:endParaRPr lang="zh-CN" altLang="fr-FR" sz="2000" b="1" dirty="0">
              <a:solidFill>
                <a:schemeClr val="bg1"/>
              </a:solidFill>
              <a:latin typeface="微软雅黑" pitchFamily="34" charset="-122"/>
              <a:ea typeface="微软雅黑" pitchFamily="34" charset="-122"/>
            </a:endParaRPr>
          </a:p>
        </p:txBody>
      </p:sp>
      <p:sp>
        <p:nvSpPr>
          <p:cNvPr id="8" name="Line 16"/>
          <p:cNvSpPr>
            <a:spLocks noChangeShapeType="1"/>
          </p:cNvSpPr>
          <p:nvPr/>
        </p:nvSpPr>
        <p:spPr bwMode="auto">
          <a:xfrm>
            <a:off x="3637198" y="953754"/>
            <a:ext cx="0" cy="3057968"/>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Rectangle 8"/>
          <p:cNvSpPr>
            <a:spLocks noChangeArrowheads="1"/>
          </p:cNvSpPr>
          <p:nvPr/>
        </p:nvSpPr>
        <p:spPr bwMode="auto">
          <a:xfrm>
            <a:off x="2700573" y="771192"/>
            <a:ext cx="5621391"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200000"/>
              </a:lnSpc>
            </a:pPr>
            <a:r>
              <a:rPr lang="en-US" altLang="zh-CN" sz="2000" b="1" dirty="0">
                <a:solidFill>
                  <a:schemeClr val="bg1"/>
                </a:solidFill>
                <a:latin typeface="微软雅黑" pitchFamily="34" charset="-122"/>
                <a:ea typeface="微软雅黑" pitchFamily="34" charset="-122"/>
              </a:rPr>
              <a:t>3.3.1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局域网</a:t>
            </a:r>
            <a:r>
              <a:rPr lang="zh-CN" altLang="en-US" sz="2000" b="1" dirty="0">
                <a:solidFill>
                  <a:schemeClr val="bg1"/>
                </a:solidFill>
                <a:latin typeface="微软雅黑" pitchFamily="34" charset="-122"/>
                <a:ea typeface="微软雅黑" pitchFamily="34" charset="-122"/>
              </a:rPr>
              <a:t>的数据链路层</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3.3.2 </a:t>
            </a:r>
            <a:r>
              <a:rPr lang="en-US" altLang="zh-CN" sz="2000" b="1" dirty="0" smtClean="0">
                <a:solidFill>
                  <a:schemeClr val="bg1"/>
                </a:solidFill>
                <a:latin typeface="微软雅黑" pitchFamily="34" charset="-122"/>
                <a:ea typeface="微软雅黑" pitchFamily="34" charset="-122"/>
              </a:rPr>
              <a:t>                                     CSMA/CD </a:t>
            </a:r>
            <a:r>
              <a:rPr lang="zh-CN" altLang="en-US" sz="2000" b="1" dirty="0" smtClean="0">
                <a:solidFill>
                  <a:schemeClr val="bg1"/>
                </a:solidFill>
                <a:latin typeface="微软雅黑" pitchFamily="34" charset="-122"/>
                <a:ea typeface="微软雅黑" pitchFamily="34" charset="-122"/>
              </a:rPr>
              <a:t>协议</a:t>
            </a:r>
            <a:endParaRPr lang="zh-CN" altLang="en-US" sz="2000" b="1" dirty="0">
              <a:solidFill>
                <a:schemeClr val="bg1"/>
              </a:solidFill>
              <a:latin typeface="微软雅黑" pitchFamily="34" charset="-122"/>
              <a:ea typeface="微软雅黑" pitchFamily="34" charset="-122"/>
            </a:endParaRPr>
          </a:p>
          <a:p>
            <a:pPr algn="just" eaLnBrk="0" hangingPunct="0">
              <a:lnSpc>
                <a:spcPct val="200000"/>
              </a:lnSpc>
            </a:pPr>
            <a:r>
              <a:rPr lang="en-US" altLang="zh-CN" sz="2000" b="1" dirty="0">
                <a:solidFill>
                  <a:schemeClr val="bg1"/>
                </a:solidFill>
                <a:latin typeface="微软雅黑" pitchFamily="34" charset="-122"/>
                <a:ea typeface="微软雅黑" pitchFamily="34" charset="-122"/>
              </a:rPr>
              <a:t>3.3.3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使用</a:t>
            </a:r>
            <a:r>
              <a:rPr lang="zh-CN" altLang="en-US" sz="2000" b="1" dirty="0">
                <a:solidFill>
                  <a:schemeClr val="bg1"/>
                </a:solidFill>
                <a:latin typeface="微软雅黑" pitchFamily="34" charset="-122"/>
                <a:ea typeface="微软雅黑" pitchFamily="34" charset="-122"/>
              </a:rPr>
              <a:t>集线器的</a:t>
            </a:r>
            <a:r>
              <a:rPr lang="zh-CN" altLang="en-US" sz="2000" b="1" dirty="0" smtClean="0">
                <a:solidFill>
                  <a:schemeClr val="bg1"/>
                </a:solidFill>
                <a:latin typeface="微软雅黑" pitchFamily="34" charset="-122"/>
                <a:ea typeface="微软雅黑" pitchFamily="34" charset="-122"/>
              </a:rPr>
              <a:t>星形拓扑</a:t>
            </a:r>
            <a:r>
              <a:rPr lang="en-US" altLang="zh-CN" sz="2000" b="1" dirty="0" smtClean="0">
                <a:solidFill>
                  <a:schemeClr val="bg1"/>
                </a:solidFill>
                <a:latin typeface="微软雅黑" pitchFamily="34" charset="-122"/>
                <a:ea typeface="微软雅黑" pitchFamily="34" charset="-122"/>
              </a:rPr>
              <a:t>3.3.4                                 </a:t>
            </a:r>
            <a:r>
              <a:rPr lang="zh-CN" altLang="en-US" sz="2000" b="1" dirty="0" smtClean="0">
                <a:solidFill>
                  <a:schemeClr val="bg1"/>
                </a:solidFill>
                <a:latin typeface="微软雅黑" pitchFamily="34" charset="-122"/>
                <a:ea typeface="微软雅黑" pitchFamily="34" charset="-122"/>
              </a:rPr>
              <a:t>以太网</a:t>
            </a:r>
            <a:r>
              <a:rPr lang="zh-CN" altLang="en-US" sz="2000" b="1" dirty="0">
                <a:solidFill>
                  <a:schemeClr val="bg1"/>
                </a:solidFill>
                <a:latin typeface="微软雅黑" pitchFamily="34" charset="-122"/>
                <a:ea typeface="微软雅黑" pitchFamily="34" charset="-122"/>
              </a:rPr>
              <a:t>的信道利用率</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3.3.5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以太网</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层</a:t>
            </a:r>
          </a:p>
        </p:txBody>
      </p:sp>
    </p:spTree>
    <p:extLst>
      <p:ext uri="{BB962C8B-B14F-4D97-AF65-F5344CB8AC3E}">
        <p14:creationId xmlns:p14="http://schemas.microsoft.com/office/powerpoint/2010/main" val="337031440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21" y="626921"/>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8" name="Rectangle 6"/>
          <p:cNvSpPr>
            <a:spLocks noChangeArrowheads="1"/>
          </p:cNvSpPr>
          <p:nvPr/>
        </p:nvSpPr>
        <p:spPr bwMode="auto">
          <a:xfrm>
            <a:off x="2577159" y="584650"/>
            <a:ext cx="39725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3.3.1  </a:t>
            </a:r>
            <a:r>
              <a:rPr lang="zh-CN" altLang="en-US" sz="2400" b="1" dirty="0">
                <a:solidFill>
                  <a:schemeClr val="bg1"/>
                </a:solidFill>
                <a:latin typeface="微软雅黑" pitchFamily="34" charset="-122"/>
                <a:ea typeface="微软雅黑" pitchFamily="34" charset="-122"/>
              </a:rPr>
              <a:t>局域网的数据链路层 </a:t>
            </a:r>
          </a:p>
        </p:txBody>
      </p:sp>
      <p:sp>
        <p:nvSpPr>
          <p:cNvPr id="9" name="Rectangle 8"/>
          <p:cNvSpPr>
            <a:spLocks noChangeArrowheads="1"/>
          </p:cNvSpPr>
          <p:nvPr/>
        </p:nvSpPr>
        <p:spPr bwMode="auto">
          <a:xfrm>
            <a:off x="502921" y="985082"/>
            <a:ext cx="8129015" cy="1426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600"/>
              </a:lnSpc>
              <a:buClr>
                <a:srgbClr val="0070C0"/>
              </a:buClr>
              <a:buFont typeface="Wingdings" pitchFamily="2" charset="2"/>
              <a:buChar char="l"/>
            </a:pPr>
            <a:r>
              <a:rPr lang="zh-CN" altLang="en-US" b="1" dirty="0" smtClean="0">
                <a:latin typeface="微软雅黑" pitchFamily="34" charset="-122"/>
                <a:ea typeface="微软雅黑" pitchFamily="34" charset="-122"/>
              </a:rPr>
              <a:t>局域网</a:t>
            </a:r>
            <a:r>
              <a:rPr lang="zh-CN" altLang="en-US" b="1" dirty="0" smtClean="0">
                <a:solidFill>
                  <a:srgbClr val="0000FF"/>
                </a:solidFill>
                <a:latin typeface="微软雅黑" pitchFamily="34" charset="-122"/>
                <a:ea typeface="微软雅黑" pitchFamily="34" charset="-122"/>
              </a:rPr>
              <a:t>优点</a:t>
            </a:r>
            <a:r>
              <a:rPr lang="zh-CN" altLang="en-US" b="1" dirty="0">
                <a:latin typeface="微软雅黑" pitchFamily="34" charset="-122"/>
                <a:ea typeface="微软雅黑" pitchFamily="34" charset="-122"/>
              </a:rPr>
              <a:t>：</a:t>
            </a:r>
          </a:p>
          <a:p>
            <a:pPr marL="625475" indent="-342900">
              <a:lnSpc>
                <a:spcPts val="2600"/>
              </a:lnSpc>
              <a:buClr>
                <a:srgbClr val="7030A0"/>
              </a:buClr>
              <a:buFont typeface="+mj-lt"/>
              <a:buAutoNum type="arabicPeriod"/>
            </a:pPr>
            <a:r>
              <a:rPr lang="zh-CN" altLang="en-US" b="1" dirty="0" smtClean="0">
                <a:solidFill>
                  <a:srgbClr val="0000FF"/>
                </a:solidFill>
                <a:latin typeface="微软雅黑" pitchFamily="34" charset="-122"/>
                <a:ea typeface="微软雅黑" pitchFamily="34" charset="-122"/>
              </a:rPr>
              <a:t>广播</a:t>
            </a:r>
            <a:r>
              <a:rPr lang="zh-CN" altLang="en-US" b="1" dirty="0">
                <a:solidFill>
                  <a:srgbClr val="0000FF"/>
                </a:solidFill>
                <a:latin typeface="微软雅黑" pitchFamily="34" charset="-122"/>
                <a:ea typeface="微软雅黑" pitchFamily="34" charset="-122"/>
              </a:rPr>
              <a:t>功能</a:t>
            </a:r>
            <a:r>
              <a:rPr lang="zh-CN" altLang="en-US" b="1" dirty="0">
                <a:latin typeface="微软雅黑" pitchFamily="34" charset="-122"/>
                <a:ea typeface="微软雅黑" pitchFamily="34" charset="-122"/>
              </a:rPr>
              <a:t>，从一个站点</a:t>
            </a:r>
            <a:r>
              <a:rPr lang="zh-CN" altLang="en-US" b="1" dirty="0" smtClean="0">
                <a:latin typeface="微软雅黑" pitchFamily="34" charset="-122"/>
                <a:ea typeface="微软雅黑" pitchFamily="34" charset="-122"/>
              </a:rPr>
              <a:t>可以很</a:t>
            </a:r>
            <a:r>
              <a:rPr lang="zh-CN" altLang="en-US" b="1" dirty="0">
                <a:latin typeface="微软雅黑" pitchFamily="34" charset="-122"/>
                <a:ea typeface="微软雅黑" pitchFamily="34" charset="-122"/>
              </a:rPr>
              <a:t>方便地访问全网</a:t>
            </a:r>
            <a:r>
              <a:rPr lang="zh-CN" altLang="en-US" b="1" dirty="0" smtClean="0">
                <a:latin typeface="微软雅黑" pitchFamily="34" charset="-122"/>
                <a:ea typeface="微软雅黑" pitchFamily="34" charset="-122"/>
              </a:rPr>
              <a:t>。 </a:t>
            </a:r>
            <a:endParaRPr lang="zh-CN" altLang="en-US" b="1" dirty="0">
              <a:latin typeface="微软雅黑" pitchFamily="34" charset="-122"/>
              <a:ea typeface="微软雅黑" pitchFamily="34" charset="-122"/>
            </a:endParaRPr>
          </a:p>
          <a:p>
            <a:pPr marL="625475" indent="-342900">
              <a:lnSpc>
                <a:spcPts val="2600"/>
              </a:lnSpc>
              <a:buClr>
                <a:srgbClr val="7030A0"/>
              </a:buClr>
              <a:buFont typeface="+mj-lt"/>
              <a:buAutoNum type="arabicPeriod"/>
            </a:pPr>
            <a:r>
              <a:rPr lang="zh-CN" altLang="en-US" b="1" dirty="0" smtClean="0">
                <a:solidFill>
                  <a:srgbClr val="0000FF"/>
                </a:solidFill>
                <a:latin typeface="微软雅黑" pitchFamily="34" charset="-122"/>
                <a:ea typeface="微软雅黑" pitchFamily="34" charset="-122"/>
              </a:rPr>
              <a:t>扩展性好，</a:t>
            </a:r>
            <a:r>
              <a:rPr lang="zh-CN" altLang="en-US" b="1" dirty="0" smtClean="0">
                <a:latin typeface="微软雅黑" pitchFamily="34" charset="-122"/>
                <a:ea typeface="微软雅黑" pitchFamily="34" charset="-122"/>
              </a:rPr>
              <a:t>便于系统扩展，</a:t>
            </a:r>
            <a:r>
              <a:rPr lang="zh-CN" altLang="en-US" b="1" dirty="0">
                <a:latin typeface="微软雅黑" pitchFamily="34" charset="-122"/>
                <a:ea typeface="微软雅黑" pitchFamily="34" charset="-122"/>
              </a:rPr>
              <a:t>各</a:t>
            </a:r>
            <a:r>
              <a:rPr lang="zh-CN" altLang="en-US" b="1" dirty="0" smtClean="0">
                <a:latin typeface="微软雅黑" pitchFamily="34" charset="-122"/>
                <a:ea typeface="微软雅黑" pitchFamily="34" charset="-122"/>
              </a:rPr>
              <a:t>设备位置可以灵活</a:t>
            </a:r>
            <a:r>
              <a:rPr lang="zh-CN" altLang="en-US" b="1" dirty="0">
                <a:latin typeface="微软雅黑" pitchFamily="34" charset="-122"/>
                <a:ea typeface="微软雅黑" pitchFamily="34" charset="-122"/>
              </a:rPr>
              <a:t>调整和改变。</a:t>
            </a:r>
          </a:p>
          <a:p>
            <a:pPr marL="625475" indent="-342900">
              <a:lnSpc>
                <a:spcPts val="2600"/>
              </a:lnSpc>
              <a:buClr>
                <a:srgbClr val="7030A0"/>
              </a:buClr>
              <a:buFont typeface="+mj-lt"/>
              <a:buAutoNum type="arabicPeriod"/>
            </a:pPr>
            <a:r>
              <a:rPr lang="zh-CN" altLang="en-US" b="1" dirty="0">
                <a:latin typeface="微软雅黑" pitchFamily="34" charset="-122"/>
                <a:ea typeface="微软雅黑" pitchFamily="34" charset="-122"/>
              </a:rPr>
              <a:t>提高了系统的可靠性、可用性</a:t>
            </a:r>
            <a:r>
              <a:rPr lang="zh-CN" altLang="en-US" b="1" dirty="0" smtClean="0">
                <a:latin typeface="微软雅黑" pitchFamily="34" charset="-122"/>
                <a:ea typeface="微软雅黑" pitchFamily="34" charset="-122"/>
              </a:rPr>
              <a:t>和生存性</a:t>
            </a:r>
            <a:r>
              <a:rPr lang="zh-CN" altLang="en-US" b="1" dirty="0">
                <a:latin typeface="微软雅黑" pitchFamily="34" charset="-122"/>
                <a:ea typeface="微软雅黑" pitchFamily="34" charset="-122"/>
              </a:rPr>
              <a:t>。</a:t>
            </a:r>
          </a:p>
        </p:txBody>
      </p:sp>
      <p:sp>
        <p:nvSpPr>
          <p:cNvPr id="5" name="圆角矩形 4"/>
          <p:cNvSpPr/>
          <p:nvPr/>
        </p:nvSpPr>
        <p:spPr>
          <a:xfrm>
            <a:off x="484632" y="2446434"/>
            <a:ext cx="8266176" cy="178677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5485581" y="2558496"/>
            <a:ext cx="3158196" cy="1499947"/>
            <a:chOff x="4247343" y="1113174"/>
            <a:chExt cx="3158196" cy="1499947"/>
          </a:xfrm>
        </p:grpSpPr>
        <p:grpSp>
          <p:nvGrpSpPr>
            <p:cNvPr id="10" name="组合 9"/>
            <p:cNvGrpSpPr/>
            <p:nvPr/>
          </p:nvGrpSpPr>
          <p:grpSpPr>
            <a:xfrm>
              <a:off x="4247343" y="1113174"/>
              <a:ext cx="3158196" cy="1499947"/>
              <a:chOff x="4567219" y="1111319"/>
              <a:chExt cx="5037203" cy="2392359"/>
            </a:xfrm>
          </p:grpSpPr>
          <p:sp>
            <p:nvSpPr>
              <p:cNvPr id="15" name="Line 5"/>
              <p:cNvSpPr>
                <a:spLocks noChangeShapeType="1"/>
              </p:cNvSpPr>
              <p:nvPr/>
            </p:nvSpPr>
            <p:spPr bwMode="auto">
              <a:xfrm>
                <a:off x="6567920" y="2052389"/>
                <a:ext cx="284984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6" name="Rectangle 7"/>
              <p:cNvSpPr>
                <a:spLocks noChangeArrowheads="1"/>
              </p:cNvSpPr>
              <p:nvPr/>
            </p:nvSpPr>
            <p:spPr bwMode="auto">
              <a:xfrm>
                <a:off x="6316498" y="1932668"/>
                <a:ext cx="269935" cy="244806"/>
              </a:xfrm>
              <a:prstGeom prst="rect">
                <a:avLst/>
              </a:prstGeom>
              <a:solidFill>
                <a:srgbClr val="FF00FF"/>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 name="Line 8"/>
              <p:cNvSpPr>
                <a:spLocks noChangeShapeType="1"/>
              </p:cNvSpPr>
              <p:nvPr/>
            </p:nvSpPr>
            <p:spPr bwMode="auto">
              <a:xfrm flipV="1">
                <a:off x="7130253" y="1671610"/>
                <a:ext cx="0" cy="38494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 name="Line 9"/>
              <p:cNvSpPr>
                <a:spLocks noChangeShapeType="1"/>
              </p:cNvSpPr>
              <p:nvPr/>
            </p:nvSpPr>
            <p:spPr bwMode="auto">
              <a:xfrm>
                <a:off x="7633575"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 name="Line 10"/>
              <p:cNvSpPr>
                <a:spLocks noChangeShapeType="1"/>
              </p:cNvSpPr>
              <p:nvPr/>
            </p:nvSpPr>
            <p:spPr bwMode="auto">
              <a:xfrm flipV="1">
                <a:off x="8264174" y="1637277"/>
                <a:ext cx="0" cy="42967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0" name="Line 11"/>
              <p:cNvSpPr>
                <a:spLocks noChangeShapeType="1"/>
              </p:cNvSpPr>
              <p:nvPr/>
            </p:nvSpPr>
            <p:spPr bwMode="auto">
              <a:xfrm>
                <a:off x="8906344"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1" name="Text Box 16"/>
              <p:cNvSpPr txBox="1">
                <a:spLocks noChangeArrowheads="1"/>
              </p:cNvSpPr>
              <p:nvPr/>
            </p:nvSpPr>
            <p:spPr bwMode="auto">
              <a:xfrm>
                <a:off x="7581534" y="3012785"/>
                <a:ext cx="1153596" cy="490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itchFamily="34" charset="-122"/>
                    <a:ea typeface="微软雅黑" pitchFamily="34" charset="-122"/>
                  </a:rPr>
                  <a:t>总线网</a:t>
                </a:r>
              </a:p>
            </p:txBody>
          </p:sp>
          <p:sp>
            <p:nvSpPr>
              <p:cNvPr id="22" name="Rectangle 28"/>
              <p:cNvSpPr>
                <a:spLocks noChangeArrowheads="1"/>
              </p:cNvSpPr>
              <p:nvPr/>
            </p:nvSpPr>
            <p:spPr bwMode="auto">
              <a:xfrm>
                <a:off x="4567219" y="1111319"/>
                <a:ext cx="1436884" cy="48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itchFamily="34" charset="-122"/>
                    <a:ea typeface="微软雅黑" pitchFamily="34" charset="-122"/>
                  </a:rPr>
                  <a:t>匹配电阻</a:t>
                </a:r>
              </a:p>
            </p:txBody>
          </p:sp>
          <p:sp>
            <p:nvSpPr>
              <p:cNvPr id="23" name="Line 29"/>
              <p:cNvSpPr>
                <a:spLocks noChangeShapeType="1"/>
              </p:cNvSpPr>
              <p:nvPr/>
            </p:nvSpPr>
            <p:spPr bwMode="auto">
              <a:xfrm flipH="1" flipV="1">
                <a:off x="5867367" y="1537922"/>
                <a:ext cx="410129" cy="402328"/>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4" name="Rectangle 7"/>
              <p:cNvSpPr>
                <a:spLocks noChangeArrowheads="1"/>
              </p:cNvSpPr>
              <p:nvPr/>
            </p:nvSpPr>
            <p:spPr bwMode="auto">
              <a:xfrm>
                <a:off x="9334487" y="1932668"/>
                <a:ext cx="269935" cy="244806"/>
              </a:xfrm>
              <a:prstGeom prst="rect">
                <a:avLst/>
              </a:prstGeom>
              <a:solidFill>
                <a:srgbClr val="FF00FF"/>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grpSp>
        <p:pic>
          <p:nvPicPr>
            <p:cNvPr id="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297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6305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66440" y="187910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8816" y="1879102"/>
              <a:ext cx="407130" cy="4071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组合 24"/>
          <p:cNvGrpSpPr/>
          <p:nvPr/>
        </p:nvGrpSpPr>
        <p:grpSpPr>
          <a:xfrm>
            <a:off x="3555627" y="2530410"/>
            <a:ext cx="1703274" cy="1702795"/>
            <a:chOff x="3921663" y="2645032"/>
            <a:chExt cx="1703274" cy="1702795"/>
          </a:xfrm>
        </p:grpSpPr>
        <p:grpSp>
          <p:nvGrpSpPr>
            <p:cNvPr id="26" name="Group 48"/>
            <p:cNvGrpSpPr>
              <a:grpSpLocks/>
            </p:cNvGrpSpPr>
            <p:nvPr/>
          </p:nvGrpSpPr>
          <p:grpSpPr bwMode="auto">
            <a:xfrm>
              <a:off x="4254775" y="2872760"/>
              <a:ext cx="1031899" cy="1475067"/>
              <a:chOff x="3147" y="2357"/>
              <a:chExt cx="957" cy="1482"/>
            </a:xfrm>
          </p:grpSpPr>
          <p:sp>
            <p:nvSpPr>
              <p:cNvPr id="31" name="Line 31"/>
              <p:cNvSpPr>
                <a:spLocks noChangeShapeType="1"/>
              </p:cNvSpPr>
              <p:nvPr/>
            </p:nvSpPr>
            <p:spPr bwMode="auto">
              <a:xfrm flipH="1" flipV="1">
                <a:off x="3147" y="2357"/>
                <a:ext cx="174" cy="16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2" name="Line 33"/>
              <p:cNvSpPr>
                <a:spLocks noChangeShapeType="1"/>
              </p:cNvSpPr>
              <p:nvPr/>
            </p:nvSpPr>
            <p:spPr bwMode="auto">
              <a:xfrm flipH="1">
                <a:off x="3925" y="2358"/>
                <a:ext cx="179" cy="14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3" name="Line 34"/>
              <p:cNvSpPr>
                <a:spLocks noChangeShapeType="1"/>
              </p:cNvSpPr>
              <p:nvPr/>
            </p:nvSpPr>
            <p:spPr bwMode="auto">
              <a:xfrm flipH="1" flipV="1">
                <a:off x="3938" y="3078"/>
                <a:ext cx="155" cy="16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4" name="Line 35"/>
              <p:cNvSpPr>
                <a:spLocks noChangeShapeType="1"/>
              </p:cNvSpPr>
              <p:nvPr/>
            </p:nvSpPr>
            <p:spPr bwMode="auto">
              <a:xfrm flipH="1">
                <a:off x="3181" y="3106"/>
                <a:ext cx="146" cy="17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5" name="Oval 36"/>
              <p:cNvSpPr>
                <a:spLocks noChangeArrowheads="1"/>
              </p:cNvSpPr>
              <p:nvPr/>
            </p:nvSpPr>
            <p:spPr bwMode="auto">
              <a:xfrm rot="18840000">
                <a:off x="3164" y="2406"/>
                <a:ext cx="887" cy="827"/>
              </a:xfrm>
              <a:prstGeom prst="ellipse">
                <a:avLst/>
              </a:prstGeom>
              <a:solidFill>
                <a:srgbClr val="00FF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6" name="Rectangle 37"/>
              <p:cNvSpPr>
                <a:spLocks noChangeArrowheads="1"/>
              </p:cNvSpPr>
              <p:nvPr/>
            </p:nvSpPr>
            <p:spPr bwMode="auto">
              <a:xfrm rot="18840000">
                <a:off x="3286" y="2479"/>
                <a:ext cx="89" cy="84"/>
              </a:xfrm>
              <a:prstGeom prst="rect">
                <a:avLst/>
              </a:prstGeom>
              <a:solidFill>
                <a:srgbClr val="FF00FF"/>
              </a:solidFill>
              <a:ln w="2857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37" name="Rectangle 38"/>
              <p:cNvSpPr>
                <a:spLocks noChangeArrowheads="1"/>
              </p:cNvSpPr>
              <p:nvPr/>
            </p:nvSpPr>
            <p:spPr bwMode="auto">
              <a:xfrm rot="18840000">
                <a:off x="3865" y="3039"/>
                <a:ext cx="117" cy="91"/>
              </a:xfrm>
              <a:prstGeom prst="rect">
                <a:avLst/>
              </a:prstGeom>
              <a:solidFill>
                <a:srgbClr val="FF00FF"/>
              </a:solidFill>
              <a:ln w="2540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38" name="Rectangle 39"/>
              <p:cNvSpPr>
                <a:spLocks noChangeArrowheads="1"/>
              </p:cNvSpPr>
              <p:nvPr/>
            </p:nvSpPr>
            <p:spPr bwMode="auto">
              <a:xfrm rot="18840000">
                <a:off x="3873" y="2466"/>
                <a:ext cx="91" cy="98"/>
              </a:xfrm>
              <a:prstGeom prst="rect">
                <a:avLst/>
              </a:prstGeom>
              <a:solidFill>
                <a:srgbClr val="FF00FF"/>
              </a:solidFill>
              <a:ln w="2857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39" name="Rectangle 41"/>
              <p:cNvSpPr>
                <a:spLocks noChangeArrowheads="1"/>
              </p:cNvSpPr>
              <p:nvPr/>
            </p:nvSpPr>
            <p:spPr bwMode="auto">
              <a:xfrm rot="18840000">
                <a:off x="3277" y="3066"/>
                <a:ext cx="102" cy="101"/>
              </a:xfrm>
              <a:prstGeom prst="rect">
                <a:avLst/>
              </a:prstGeom>
              <a:solidFill>
                <a:srgbClr val="FF00FF"/>
              </a:solidFill>
              <a:ln w="2540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0" name="Arc 42"/>
              <p:cNvSpPr>
                <a:spLocks/>
              </p:cNvSpPr>
              <p:nvPr/>
            </p:nvSpPr>
            <p:spPr bwMode="auto">
              <a:xfrm flipV="1">
                <a:off x="3497" y="2692"/>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0000CC"/>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 name="Text Box 47"/>
              <p:cNvSpPr txBox="1">
                <a:spLocks noChangeArrowheads="1"/>
              </p:cNvSpPr>
              <p:nvPr/>
            </p:nvSpPr>
            <p:spPr bwMode="auto">
              <a:xfrm>
                <a:off x="3305" y="3530"/>
                <a:ext cx="671"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itchFamily="34" charset="-122"/>
                    <a:ea typeface="微软雅黑" pitchFamily="34" charset="-122"/>
                  </a:rPr>
                  <a:t>环形网</a:t>
                </a:r>
              </a:p>
            </p:txBody>
          </p:sp>
        </p:grpSp>
        <p:pic>
          <p:nvPicPr>
            <p:cNvPr id="2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7807" y="26450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1663" y="26450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7807" y="36634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1663" y="3663432"/>
              <a:ext cx="407130" cy="4071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2" name="组合 41"/>
          <p:cNvGrpSpPr/>
          <p:nvPr/>
        </p:nvGrpSpPr>
        <p:grpSpPr>
          <a:xfrm>
            <a:off x="573300" y="2462456"/>
            <a:ext cx="2441654" cy="1754795"/>
            <a:chOff x="1736207" y="1159022"/>
            <a:chExt cx="2441654" cy="1754795"/>
          </a:xfrm>
        </p:grpSpPr>
        <p:grpSp>
          <p:nvGrpSpPr>
            <p:cNvPr id="43" name="组合 42"/>
            <p:cNvGrpSpPr/>
            <p:nvPr/>
          </p:nvGrpSpPr>
          <p:grpSpPr>
            <a:xfrm>
              <a:off x="2015876" y="1458000"/>
              <a:ext cx="2161985" cy="1455817"/>
              <a:chOff x="1582171" y="1733019"/>
              <a:chExt cx="3448285" cy="2321974"/>
            </a:xfrm>
          </p:grpSpPr>
          <p:sp>
            <p:nvSpPr>
              <p:cNvPr id="49" name="Line 18"/>
              <p:cNvSpPr>
                <a:spLocks noChangeShapeType="1"/>
              </p:cNvSpPr>
              <p:nvPr/>
            </p:nvSpPr>
            <p:spPr bwMode="auto">
              <a:xfrm flipH="1" flipV="1">
                <a:off x="1582171" y="1822681"/>
                <a:ext cx="811855" cy="5434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0" name="Line 19"/>
              <p:cNvSpPr>
                <a:spLocks noChangeShapeType="1"/>
              </p:cNvSpPr>
              <p:nvPr/>
            </p:nvSpPr>
            <p:spPr bwMode="auto">
              <a:xfrm flipV="1">
                <a:off x="2626936" y="1733019"/>
                <a:ext cx="0" cy="63309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1" name="Line 20"/>
              <p:cNvSpPr>
                <a:spLocks noChangeShapeType="1"/>
              </p:cNvSpPr>
              <p:nvPr/>
            </p:nvSpPr>
            <p:spPr bwMode="auto">
              <a:xfrm flipH="1">
                <a:off x="1697961" y="2637291"/>
                <a:ext cx="648153" cy="43409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2" name="Line 21"/>
              <p:cNvSpPr>
                <a:spLocks noChangeShapeType="1"/>
              </p:cNvSpPr>
              <p:nvPr/>
            </p:nvSpPr>
            <p:spPr bwMode="auto">
              <a:xfrm>
                <a:off x="2626936" y="2637291"/>
                <a:ext cx="1023470" cy="6013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3" name="Line 22"/>
              <p:cNvSpPr>
                <a:spLocks noChangeShapeType="1"/>
              </p:cNvSpPr>
              <p:nvPr/>
            </p:nvSpPr>
            <p:spPr bwMode="auto">
              <a:xfrm flipV="1">
                <a:off x="2742725" y="2004191"/>
                <a:ext cx="811855" cy="45268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4" name="Rectangle 23"/>
              <p:cNvSpPr>
                <a:spLocks noChangeArrowheads="1"/>
              </p:cNvSpPr>
              <p:nvPr/>
            </p:nvSpPr>
            <p:spPr bwMode="auto">
              <a:xfrm>
                <a:off x="2278237" y="2275364"/>
                <a:ext cx="560313" cy="437374"/>
              </a:xfrm>
              <a:prstGeom prst="rect">
                <a:avLst/>
              </a:prstGeom>
              <a:solidFill>
                <a:srgbClr val="00FFFF"/>
              </a:solidFill>
              <a:ln w="19050">
                <a:solidFill>
                  <a:schemeClr val="tx1"/>
                </a:solidFill>
                <a:miter lim="800000"/>
                <a:headEnd/>
                <a:tailEnd/>
              </a:ln>
              <a:effectLst/>
              <a:extLst/>
            </p:spPr>
            <p:txBody>
              <a:bodyPr wrap="none" anchor="ctr"/>
              <a:lstStyle/>
              <a:p>
                <a:endParaRPr lang="zh-CN" altLang="en-US" sz="1600">
                  <a:latin typeface="微软雅黑" pitchFamily="34" charset="-122"/>
                  <a:ea typeface="微软雅黑" pitchFamily="34" charset="-122"/>
                </a:endParaRPr>
              </a:p>
            </p:txBody>
          </p:sp>
          <p:sp>
            <p:nvSpPr>
              <p:cNvPr id="55" name="Text Box 29"/>
              <p:cNvSpPr txBox="1">
                <a:spLocks noChangeArrowheads="1"/>
              </p:cNvSpPr>
              <p:nvPr/>
            </p:nvSpPr>
            <p:spPr bwMode="auto">
              <a:xfrm>
                <a:off x="1994129" y="3564100"/>
                <a:ext cx="1153597" cy="490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itchFamily="34" charset="-122"/>
                    <a:ea typeface="微软雅黑" pitchFamily="34" charset="-122"/>
                  </a:rPr>
                  <a:t>星形网</a:t>
                </a:r>
              </a:p>
            </p:txBody>
          </p:sp>
          <p:sp>
            <p:nvSpPr>
              <p:cNvPr id="56" name="Rectangle 31"/>
              <p:cNvSpPr>
                <a:spLocks noChangeArrowheads="1"/>
              </p:cNvSpPr>
              <p:nvPr/>
            </p:nvSpPr>
            <p:spPr bwMode="auto">
              <a:xfrm>
                <a:off x="3879927" y="2435714"/>
                <a:ext cx="1150529" cy="48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itchFamily="34" charset="-122"/>
                    <a:ea typeface="微软雅黑" pitchFamily="34" charset="-122"/>
                  </a:rPr>
                  <a:t>集线器</a:t>
                </a:r>
              </a:p>
            </p:txBody>
          </p:sp>
          <p:sp>
            <p:nvSpPr>
              <p:cNvPr id="57"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grpSp>
        <p:pic>
          <p:nvPicPr>
            <p:cNvPr id="4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6207" y="13499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6207" y="222085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13499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222085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5480" y="1159022"/>
              <a:ext cx="407130" cy="40713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矩形 1"/>
          <p:cNvSpPr/>
          <p:nvPr/>
        </p:nvSpPr>
        <p:spPr>
          <a:xfrm>
            <a:off x="3378485" y="4335886"/>
            <a:ext cx="1800493" cy="369332"/>
          </a:xfrm>
          <a:prstGeom prst="rect">
            <a:avLst/>
          </a:prstGeom>
        </p:spPr>
        <p:txBody>
          <a:bodyPr wrap="none">
            <a:spAutoFit/>
          </a:bodyPr>
          <a:lstStyle/>
          <a:p>
            <a:r>
              <a:rPr lang="zh-CN" altLang="en-US" b="1" dirty="0">
                <a:latin typeface="微软雅黑" pitchFamily="34" charset="-122"/>
                <a:ea typeface="微软雅黑" pitchFamily="34" charset="-122"/>
              </a:rPr>
              <a:t>局域网拓扑结构</a:t>
            </a:r>
          </a:p>
        </p:txBody>
      </p:sp>
    </p:spTree>
    <p:extLst>
      <p:ext uri="{BB962C8B-B14F-4D97-AF65-F5344CB8AC3E}">
        <p14:creationId xmlns:p14="http://schemas.microsoft.com/office/powerpoint/2010/main" val="30062709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320578" y="591484"/>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共享信道带来的问题</a:t>
            </a:r>
            <a:endParaRPr lang="fr-FR" altLang="zh-CN" sz="2000" b="1" dirty="0">
              <a:solidFill>
                <a:schemeClr val="bg1"/>
              </a:solidFill>
              <a:latin typeface="微软雅黑" pitchFamily="34" charset="-122"/>
              <a:ea typeface="微软雅黑" pitchFamily="34" charset="-122"/>
            </a:endParaRPr>
          </a:p>
        </p:txBody>
      </p:sp>
      <p:sp>
        <p:nvSpPr>
          <p:cNvPr id="8" name="圆角矩形 7"/>
          <p:cNvSpPr/>
          <p:nvPr/>
        </p:nvSpPr>
        <p:spPr>
          <a:xfrm>
            <a:off x="534452" y="1056546"/>
            <a:ext cx="8129014" cy="29575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21" name="矩形 20"/>
          <p:cNvSpPr/>
          <p:nvPr/>
        </p:nvSpPr>
        <p:spPr>
          <a:xfrm>
            <a:off x="1742238" y="2465959"/>
            <a:ext cx="5713441" cy="1323439"/>
          </a:xfrm>
          <a:prstGeom prst="rect">
            <a:avLst/>
          </a:prstGeom>
        </p:spPr>
        <p:txBody>
          <a:bodyPr wrap="square">
            <a:spAutoFit/>
          </a:bodyPr>
          <a:lstStyle/>
          <a:p>
            <a:pPr algn="ctr" eaLnBrk="0" hangingPunct="0">
              <a:lnSpc>
                <a:spcPts val="2400"/>
              </a:lnSpc>
              <a:buClr>
                <a:srgbClr val="0070C0"/>
              </a:buClr>
            </a:pPr>
            <a:r>
              <a:rPr lang="zh-CN" altLang="en-US" sz="1600" b="1" dirty="0" smtClean="0">
                <a:latin typeface="微软雅黑" pitchFamily="34" charset="-122"/>
                <a:ea typeface="微软雅黑" pitchFamily="34" charset="-122"/>
              </a:rPr>
              <a:t>共享的广播信道</a:t>
            </a:r>
            <a:endParaRPr lang="en-US" altLang="zh-CN" sz="1600" b="1" dirty="0">
              <a:latin typeface="微软雅黑" pitchFamily="34" charset="-122"/>
              <a:ea typeface="微软雅黑" pitchFamily="34" charset="-122"/>
            </a:endParaRPr>
          </a:p>
          <a:p>
            <a:pPr algn="ctr" eaLnBrk="0" hangingPunct="0">
              <a:lnSpc>
                <a:spcPts val="2400"/>
              </a:lnSpc>
              <a:buClr>
                <a:srgbClr val="0070C0"/>
              </a:buClr>
            </a:pPr>
            <a:endParaRPr lang="en-US" altLang="zh-CN" sz="1400" b="1" dirty="0" smtClean="0">
              <a:solidFill>
                <a:srgbClr val="0000FF"/>
              </a:solidFill>
              <a:latin typeface="微软雅黑" pitchFamily="34" charset="-122"/>
              <a:ea typeface="微软雅黑" pitchFamily="34" charset="-122"/>
            </a:endParaRPr>
          </a:p>
          <a:p>
            <a:pPr eaLnBrk="0" hangingPunct="0">
              <a:lnSpc>
                <a:spcPts val="2400"/>
              </a:lnSpc>
              <a:buClr>
                <a:srgbClr val="0070C0"/>
              </a:buClr>
            </a:pPr>
            <a:r>
              <a:rPr lang="zh-CN" altLang="en-US" b="1" dirty="0" smtClean="0">
                <a:solidFill>
                  <a:srgbClr val="C00000"/>
                </a:solidFill>
                <a:latin typeface="微软雅黑" pitchFamily="34" charset="-122"/>
                <a:ea typeface="微软雅黑" pitchFamily="34" charset="-122"/>
              </a:rPr>
              <a:t>问题：</a:t>
            </a:r>
            <a:r>
              <a:rPr lang="zh-CN" altLang="en-US" b="1" dirty="0">
                <a:latin typeface="微软雅黑" pitchFamily="34" charset="-122"/>
                <a:ea typeface="微软雅黑" pitchFamily="34" charset="-122"/>
              </a:rPr>
              <a:t>若多</a:t>
            </a:r>
            <a:r>
              <a:rPr lang="zh-CN" altLang="en-US" b="1" dirty="0" smtClean="0">
                <a:latin typeface="微软雅黑" pitchFamily="34" charset="-122"/>
                <a:ea typeface="微软雅黑" pitchFamily="34" charset="-122"/>
              </a:rPr>
              <a:t>个</a:t>
            </a:r>
            <a:r>
              <a:rPr lang="zh-CN" altLang="en-US" b="1" dirty="0">
                <a:latin typeface="微软雅黑" pitchFamily="34" charset="-122"/>
                <a:ea typeface="微软雅黑" pitchFamily="34" charset="-122"/>
              </a:rPr>
              <a:t>设备在共享的广播信道上</a:t>
            </a:r>
            <a:r>
              <a:rPr lang="zh-CN" altLang="en-US" b="1" dirty="0">
                <a:solidFill>
                  <a:srgbClr val="0000FF"/>
                </a:solidFill>
                <a:latin typeface="微软雅黑" pitchFamily="34" charset="-122"/>
                <a:ea typeface="微软雅黑" pitchFamily="34" charset="-122"/>
              </a:rPr>
              <a:t>同时发送</a:t>
            </a:r>
            <a:r>
              <a:rPr lang="zh-CN" altLang="en-US" b="1" dirty="0">
                <a:latin typeface="微软雅黑" pitchFamily="34" charset="-122"/>
                <a:ea typeface="微软雅黑" pitchFamily="34" charset="-122"/>
              </a:rPr>
              <a:t>数据，则会造成彼此干扰，导致发送失败</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grpSp>
        <p:nvGrpSpPr>
          <p:cNvPr id="43" name="组合 42"/>
          <p:cNvGrpSpPr/>
          <p:nvPr/>
        </p:nvGrpSpPr>
        <p:grpSpPr>
          <a:xfrm>
            <a:off x="3171413" y="1214327"/>
            <a:ext cx="2811270" cy="1114568"/>
            <a:chOff x="4981610" y="1448932"/>
            <a:chExt cx="2811270" cy="1114568"/>
          </a:xfrm>
          <a:solidFill>
            <a:srgbClr val="CC00CC"/>
          </a:solidFill>
        </p:grpSpPr>
        <p:sp>
          <p:nvSpPr>
            <p:cNvPr id="44" name="Line 7"/>
            <p:cNvSpPr>
              <a:spLocks noChangeShapeType="1"/>
            </p:cNvSpPr>
            <p:nvPr/>
          </p:nvSpPr>
          <p:spPr bwMode="auto">
            <a:xfrm>
              <a:off x="4981610" y="1977395"/>
              <a:ext cx="2811270" cy="0"/>
            </a:xfrm>
            <a:prstGeom prst="line">
              <a:avLst/>
            </a:prstGeom>
            <a:grpFill/>
            <a:ln w="57150">
              <a:solidFill>
                <a:srgbClr val="000000"/>
              </a:solidFill>
              <a:round/>
              <a:headEnd/>
              <a:tailEnd/>
            </a:ln>
            <a:extLst/>
          </p:spPr>
          <p:txBody>
            <a:bodyPr/>
            <a:lstStyle/>
            <a:p>
              <a:endParaRPr lang="zh-CN" altLang="en-US"/>
            </a:p>
          </p:txBody>
        </p:sp>
        <p:sp>
          <p:nvSpPr>
            <p:cNvPr id="45" name="Line 12"/>
            <p:cNvSpPr>
              <a:spLocks noChangeShapeType="1"/>
            </p:cNvSpPr>
            <p:nvPr/>
          </p:nvSpPr>
          <p:spPr bwMode="auto">
            <a:xfrm>
              <a:off x="5862852" y="1680532"/>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13"/>
            <p:cNvSpPr>
              <a:spLocks noChangeShapeType="1"/>
            </p:cNvSpPr>
            <p:nvPr/>
          </p:nvSpPr>
          <p:spPr bwMode="auto">
            <a:xfrm>
              <a:off x="7005852" y="1680532"/>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15"/>
            <p:cNvSpPr>
              <a:spLocks noChangeShapeType="1"/>
            </p:cNvSpPr>
            <p:nvPr/>
          </p:nvSpPr>
          <p:spPr bwMode="auto">
            <a:xfrm>
              <a:off x="7311780" y="1994568"/>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16"/>
            <p:cNvSpPr>
              <a:spLocks noChangeShapeType="1"/>
            </p:cNvSpPr>
            <p:nvPr/>
          </p:nvSpPr>
          <p:spPr bwMode="auto">
            <a:xfrm>
              <a:off x="5510292" y="1994568"/>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椭圆 4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5357496" y="2244776"/>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7161654" y="2244776"/>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a:off x="4908417" y="1555886"/>
            <a:ext cx="400271" cy="332403"/>
            <a:chOff x="6811108" y="1790491"/>
            <a:chExt cx="400271" cy="332403"/>
          </a:xfrm>
        </p:grpSpPr>
        <p:cxnSp>
          <p:nvCxnSpPr>
            <p:cNvPr id="56" name="直接箭头连接符 55"/>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7205364" y="1790491"/>
              <a:ext cx="0" cy="332403"/>
            </a:xfrm>
            <a:prstGeom prst="straightConnector1">
              <a:avLst/>
            </a:prstGeom>
            <a:ln w="12700">
              <a:solidFill>
                <a:srgbClr val="0000FF"/>
              </a:solidFill>
              <a:prstDash val="dash"/>
              <a:headEnd type="none" w="med" len="lg"/>
              <a:tailEnd type="stealth" w="med" len="lg"/>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3847551" y="1514579"/>
            <a:ext cx="967081" cy="545210"/>
            <a:chOff x="5750242" y="1749184"/>
            <a:chExt cx="967081" cy="545210"/>
          </a:xfrm>
        </p:grpSpPr>
        <p:cxnSp>
          <p:nvCxnSpPr>
            <p:cNvPr id="59" name="直接箭头连接符 58"/>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sp>
        <p:nvSpPr>
          <p:cNvPr id="63" name="爆炸形 1 62"/>
          <p:cNvSpPr/>
          <p:nvPr/>
        </p:nvSpPr>
        <p:spPr>
          <a:xfrm>
            <a:off x="4761352" y="1786204"/>
            <a:ext cx="200135" cy="245660"/>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7277700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1500"/>
                                        <p:tgtEl>
                                          <p:spTgt spid="58"/>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ipe(right)">
                                      <p:cBhvr>
                                        <p:cTn id="10" dur="1500"/>
                                        <p:tgtEl>
                                          <p:spTgt spid="55"/>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29962"/>
            <a:ext cx="812901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静态划分</a:t>
            </a:r>
            <a:r>
              <a:rPr lang="zh-CN" altLang="en-US" sz="2000" b="1" dirty="0" smtClean="0">
                <a:solidFill>
                  <a:srgbClr val="0000FF"/>
                </a:solidFill>
                <a:latin typeface="微软雅黑" pitchFamily="34" charset="-122"/>
                <a:ea typeface="微软雅黑" pitchFamily="34" charset="-122"/>
              </a:rPr>
              <a:t>信道：</a:t>
            </a:r>
            <a:endParaRPr lang="zh-CN" altLang="en-US" sz="2000" b="1" dirty="0">
              <a:solidFill>
                <a:srgbClr val="0000FF"/>
              </a:solidFill>
              <a:latin typeface="微软雅黑" pitchFamily="34" charset="-122"/>
              <a:ea typeface="微软雅黑" pitchFamily="34" charset="-122"/>
            </a:endParaRP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频分复用</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时分复用</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波分复用</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码分复用 </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动态媒体接入控制（多点接入</a:t>
            </a:r>
            <a:r>
              <a:rPr lang="zh-CN" altLang="en-US" sz="2000" b="1" dirty="0" smtClean="0">
                <a:solidFill>
                  <a:srgbClr val="0000FF"/>
                </a:solidFill>
                <a:latin typeface="微软雅黑" pitchFamily="34" charset="-122"/>
                <a:ea typeface="微软雅黑" pitchFamily="34" charset="-122"/>
              </a:rPr>
              <a:t>）：</a:t>
            </a:r>
            <a:endParaRPr lang="zh-CN" altLang="en-US" sz="2000" b="1" dirty="0">
              <a:solidFill>
                <a:srgbClr val="0000FF"/>
              </a:solidFill>
              <a:latin typeface="微软雅黑" pitchFamily="34" charset="-122"/>
              <a:ea typeface="微软雅黑" pitchFamily="34" charset="-122"/>
            </a:endParaRPr>
          </a:p>
          <a:p>
            <a:pPr marL="720725"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受控接入  </a:t>
            </a:r>
            <a:endParaRPr lang="en-US" altLang="zh-CN" sz="2000" b="1" dirty="0">
              <a:latin typeface="微软雅黑" pitchFamily="34" charset="-122"/>
              <a:ea typeface="微软雅黑" pitchFamily="34" charset="-122"/>
            </a:endParaRPr>
          </a:p>
          <a:p>
            <a:pPr marL="720725"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随机接入	</a:t>
            </a: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705297" y="602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媒体共享技术</a:t>
            </a:r>
            <a:endParaRPr lang="fr-FR" altLang="zh-CN"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20383667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29962"/>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solidFill>
                  <a:srgbClr val="0000FF"/>
                </a:solidFill>
                <a:latin typeface="微软雅黑" pitchFamily="34" charset="-122"/>
                <a:ea typeface="微软雅黑" pitchFamily="34" charset="-122"/>
              </a:rPr>
              <a:t>动态</a:t>
            </a:r>
            <a:r>
              <a:rPr lang="zh-CN" altLang="en-US" sz="2000" b="1" dirty="0">
                <a:solidFill>
                  <a:srgbClr val="0000FF"/>
                </a:solidFill>
                <a:latin typeface="微软雅黑" pitchFamily="34" charset="-122"/>
                <a:ea typeface="微软雅黑" pitchFamily="34" charset="-122"/>
              </a:rPr>
              <a:t>媒体接入控制（多点接入</a:t>
            </a:r>
            <a:r>
              <a:rPr lang="zh-CN" altLang="en-US" sz="2000" b="1" dirty="0" smtClean="0">
                <a:solidFill>
                  <a:srgbClr val="0000FF"/>
                </a:solidFill>
                <a:latin typeface="微软雅黑" pitchFamily="34" charset="-122"/>
                <a:ea typeface="微软雅黑" pitchFamily="34" charset="-122"/>
              </a:rPr>
              <a:t>）：</a:t>
            </a:r>
            <a:endParaRPr lang="zh-CN" altLang="en-US" sz="2000" b="1" dirty="0">
              <a:solidFill>
                <a:srgbClr val="0000FF"/>
              </a:solidFill>
              <a:latin typeface="微软雅黑" pitchFamily="34" charset="-122"/>
              <a:ea typeface="微软雅黑" pitchFamily="34" charset="-122"/>
            </a:endParaRPr>
          </a:p>
          <a:p>
            <a:pPr marL="720725" indent="-342900" eaLnBrk="0" hangingPunct="0">
              <a:lnSpc>
                <a:spcPts val="3300"/>
              </a:lnSpc>
              <a:buClr>
                <a:srgbClr val="7030A0"/>
              </a:buClr>
              <a:buFont typeface="+mj-lt"/>
              <a:buAutoNum type="arabicPeriod"/>
            </a:pPr>
            <a:r>
              <a:rPr lang="zh-CN" altLang="en-US" sz="2000" b="1" dirty="0" smtClean="0">
                <a:solidFill>
                  <a:srgbClr val="0000FF"/>
                </a:solidFill>
                <a:latin typeface="微软雅黑" pitchFamily="34" charset="-122"/>
                <a:ea typeface="微软雅黑" pitchFamily="34" charset="-122"/>
              </a:rPr>
              <a:t>受</a:t>
            </a:r>
            <a:r>
              <a:rPr lang="zh-CN" altLang="en-US" sz="2000" b="1" dirty="0">
                <a:solidFill>
                  <a:srgbClr val="0000FF"/>
                </a:solidFill>
                <a:latin typeface="微软雅黑" pitchFamily="34" charset="-122"/>
                <a:ea typeface="微软雅黑" pitchFamily="34" charset="-122"/>
              </a:rPr>
              <a:t>控接入</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720725" indent="-342900" eaLnBrk="0" hangingPunct="0">
              <a:lnSpc>
                <a:spcPts val="3300"/>
              </a:lnSpc>
              <a:buClr>
                <a:srgbClr val="7030A0"/>
              </a:buClr>
              <a:buFont typeface="Wingdings" panose="05000000000000000000" pitchFamily="2" charset="2"/>
              <a:buChar char="u"/>
            </a:pPr>
            <a:r>
              <a:rPr lang="zh-CN" altLang="en-US" sz="2000" b="1" dirty="0" smtClean="0">
                <a:latin typeface="微软雅黑" pitchFamily="34" charset="-122"/>
                <a:ea typeface="微软雅黑" pitchFamily="34" charset="-122"/>
              </a:rPr>
              <a:t>用户</a:t>
            </a:r>
            <a:r>
              <a:rPr lang="zh-CN" altLang="en-US" sz="2000" b="1" dirty="0">
                <a:latin typeface="微软雅黑" pitchFamily="34" charset="-122"/>
                <a:ea typeface="微软雅黑" pitchFamily="34" charset="-122"/>
              </a:rPr>
              <a:t>不能随机地发送信息</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77825" eaLnBrk="0" hangingPunct="0">
              <a:lnSpc>
                <a:spcPts val="3300"/>
              </a:lnSpc>
              <a:buClr>
                <a:srgbClr val="7030A0"/>
              </a:buClr>
            </a:pP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必须</a:t>
            </a:r>
            <a:r>
              <a:rPr lang="zh-CN" altLang="en-US" sz="2000" b="1" dirty="0">
                <a:latin typeface="微软雅黑" pitchFamily="34" charset="-122"/>
                <a:ea typeface="微软雅黑" pitchFamily="34" charset="-122"/>
              </a:rPr>
              <a:t>服从一定的控制</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720725" indent="-342900" eaLnBrk="0" hangingPunct="0">
              <a:lnSpc>
                <a:spcPts val="3300"/>
              </a:lnSpc>
              <a:buClr>
                <a:srgbClr val="7030A0"/>
              </a:buClr>
              <a:buFont typeface="Wingdings" panose="05000000000000000000" pitchFamily="2" charset="2"/>
              <a:buChar char="u"/>
            </a:pPr>
            <a:r>
              <a:rPr lang="zh-CN" altLang="en-US" sz="2000" b="1" dirty="0" smtClean="0">
                <a:solidFill>
                  <a:srgbClr val="0000FF"/>
                </a:solidFill>
                <a:latin typeface="微软雅黑" pitchFamily="34" charset="-122"/>
                <a:ea typeface="微软雅黑" pitchFamily="34" charset="-122"/>
              </a:rPr>
              <a:t>问题</a:t>
            </a:r>
            <a:r>
              <a:rPr lang="zh-CN" altLang="en-US" sz="2000" b="1" dirty="0">
                <a:latin typeface="微软雅黑" pitchFamily="34" charset="-122"/>
                <a:ea typeface="微软雅黑" pitchFamily="34" charset="-122"/>
              </a:rPr>
              <a:t>：如何控制顺序</a:t>
            </a:r>
            <a:r>
              <a:rPr lang="zh-CN" altLang="en-US" sz="2000" b="1" dirty="0" smtClean="0">
                <a:latin typeface="微软雅黑" pitchFamily="34" charset="-122"/>
                <a:ea typeface="微软雅黑" pitchFamily="34" charset="-122"/>
              </a:rPr>
              <a:t>。  </a:t>
            </a:r>
            <a:r>
              <a:rPr lang="zh-CN" altLang="en-US" sz="2000" b="1" dirty="0">
                <a:latin typeface="微软雅黑" pitchFamily="34" charset="-122"/>
                <a:ea typeface="微软雅黑" pitchFamily="34" charset="-122"/>
              </a:rPr>
              <a:t>	</a:t>
            </a: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705297" y="602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媒体共享技术</a:t>
            </a:r>
            <a:endParaRPr lang="fr-FR" altLang="zh-CN" sz="2000" b="1" dirty="0">
              <a:solidFill>
                <a:schemeClr val="bg1"/>
              </a:solidFill>
              <a:latin typeface="微软雅黑" pitchFamily="34" charset="-122"/>
              <a:ea typeface="微软雅黑" pitchFamily="34" charset="-122"/>
            </a:endParaRPr>
          </a:p>
        </p:txBody>
      </p:sp>
      <p:pic>
        <p:nvPicPr>
          <p:cNvPr id="3" name="图片 2"/>
          <p:cNvPicPr>
            <a:picLocks noChangeAspect="1"/>
          </p:cNvPicPr>
          <p:nvPr/>
        </p:nvPicPr>
        <p:blipFill>
          <a:blip r:embed="rId2"/>
          <a:stretch>
            <a:fillRect/>
          </a:stretch>
        </p:blipFill>
        <p:spPr>
          <a:xfrm>
            <a:off x="5332760" y="1580100"/>
            <a:ext cx="3359211" cy="2693111"/>
          </a:xfrm>
          <a:prstGeom prst="rect">
            <a:avLst/>
          </a:prstGeom>
        </p:spPr>
      </p:pic>
      <p:grpSp>
        <p:nvGrpSpPr>
          <p:cNvPr id="27" name="组合 26"/>
          <p:cNvGrpSpPr/>
          <p:nvPr/>
        </p:nvGrpSpPr>
        <p:grpSpPr>
          <a:xfrm>
            <a:off x="1845699" y="3130782"/>
            <a:ext cx="1703274" cy="1702795"/>
            <a:chOff x="3921663" y="2645032"/>
            <a:chExt cx="1703274" cy="1702795"/>
          </a:xfrm>
        </p:grpSpPr>
        <p:grpSp>
          <p:nvGrpSpPr>
            <p:cNvPr id="28" name="Group 48"/>
            <p:cNvGrpSpPr>
              <a:grpSpLocks/>
            </p:cNvGrpSpPr>
            <p:nvPr/>
          </p:nvGrpSpPr>
          <p:grpSpPr bwMode="auto">
            <a:xfrm>
              <a:off x="4254775" y="2872760"/>
              <a:ext cx="1031899" cy="1475067"/>
              <a:chOff x="3147" y="2357"/>
              <a:chExt cx="957" cy="1482"/>
            </a:xfrm>
          </p:grpSpPr>
          <p:sp>
            <p:nvSpPr>
              <p:cNvPr id="33" name="Line 31"/>
              <p:cNvSpPr>
                <a:spLocks noChangeShapeType="1"/>
              </p:cNvSpPr>
              <p:nvPr/>
            </p:nvSpPr>
            <p:spPr bwMode="auto">
              <a:xfrm flipH="1" flipV="1">
                <a:off x="3147" y="2357"/>
                <a:ext cx="174" cy="16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4" name="Line 33"/>
              <p:cNvSpPr>
                <a:spLocks noChangeShapeType="1"/>
              </p:cNvSpPr>
              <p:nvPr/>
            </p:nvSpPr>
            <p:spPr bwMode="auto">
              <a:xfrm flipH="1">
                <a:off x="3925" y="2358"/>
                <a:ext cx="179" cy="14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5" name="Line 34"/>
              <p:cNvSpPr>
                <a:spLocks noChangeShapeType="1"/>
              </p:cNvSpPr>
              <p:nvPr/>
            </p:nvSpPr>
            <p:spPr bwMode="auto">
              <a:xfrm flipH="1" flipV="1">
                <a:off x="3938" y="3078"/>
                <a:ext cx="155" cy="16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6" name="Line 35"/>
              <p:cNvSpPr>
                <a:spLocks noChangeShapeType="1"/>
              </p:cNvSpPr>
              <p:nvPr/>
            </p:nvSpPr>
            <p:spPr bwMode="auto">
              <a:xfrm flipH="1">
                <a:off x="3181" y="3106"/>
                <a:ext cx="146" cy="17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7" name="Oval 36"/>
              <p:cNvSpPr>
                <a:spLocks noChangeArrowheads="1"/>
              </p:cNvSpPr>
              <p:nvPr/>
            </p:nvSpPr>
            <p:spPr bwMode="auto">
              <a:xfrm rot="18840000">
                <a:off x="3164" y="2406"/>
                <a:ext cx="887" cy="827"/>
              </a:xfrm>
              <a:prstGeom prst="ellipse">
                <a:avLst/>
              </a:prstGeom>
              <a:solidFill>
                <a:srgbClr val="00FF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8" name="Rectangle 37"/>
              <p:cNvSpPr>
                <a:spLocks noChangeArrowheads="1"/>
              </p:cNvSpPr>
              <p:nvPr/>
            </p:nvSpPr>
            <p:spPr bwMode="auto">
              <a:xfrm rot="18840000">
                <a:off x="3286" y="2479"/>
                <a:ext cx="89" cy="84"/>
              </a:xfrm>
              <a:prstGeom prst="rect">
                <a:avLst/>
              </a:prstGeom>
              <a:solidFill>
                <a:srgbClr val="FF00FF"/>
              </a:solidFill>
              <a:ln w="2857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39" name="Rectangle 38"/>
              <p:cNvSpPr>
                <a:spLocks noChangeArrowheads="1"/>
              </p:cNvSpPr>
              <p:nvPr/>
            </p:nvSpPr>
            <p:spPr bwMode="auto">
              <a:xfrm rot="18840000">
                <a:off x="3865" y="3039"/>
                <a:ext cx="117" cy="91"/>
              </a:xfrm>
              <a:prstGeom prst="rect">
                <a:avLst/>
              </a:prstGeom>
              <a:solidFill>
                <a:srgbClr val="FF00FF"/>
              </a:solidFill>
              <a:ln w="2540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0" name="Rectangle 39"/>
              <p:cNvSpPr>
                <a:spLocks noChangeArrowheads="1"/>
              </p:cNvSpPr>
              <p:nvPr/>
            </p:nvSpPr>
            <p:spPr bwMode="auto">
              <a:xfrm rot="18840000">
                <a:off x="3873" y="2466"/>
                <a:ext cx="91" cy="98"/>
              </a:xfrm>
              <a:prstGeom prst="rect">
                <a:avLst/>
              </a:prstGeom>
              <a:solidFill>
                <a:srgbClr val="FF00FF"/>
              </a:solidFill>
              <a:ln w="2857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1" name="Rectangle 41"/>
              <p:cNvSpPr>
                <a:spLocks noChangeArrowheads="1"/>
              </p:cNvSpPr>
              <p:nvPr/>
            </p:nvSpPr>
            <p:spPr bwMode="auto">
              <a:xfrm rot="18840000">
                <a:off x="3277" y="3066"/>
                <a:ext cx="102" cy="101"/>
              </a:xfrm>
              <a:prstGeom prst="rect">
                <a:avLst/>
              </a:prstGeom>
              <a:solidFill>
                <a:srgbClr val="FF00FF"/>
              </a:solidFill>
              <a:ln w="2540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2" name="Arc 42"/>
              <p:cNvSpPr>
                <a:spLocks/>
              </p:cNvSpPr>
              <p:nvPr/>
            </p:nvSpPr>
            <p:spPr bwMode="auto">
              <a:xfrm flipV="1">
                <a:off x="3497" y="2692"/>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0000CC"/>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3" name="Text Box 47"/>
              <p:cNvSpPr txBox="1">
                <a:spLocks noChangeArrowheads="1"/>
              </p:cNvSpPr>
              <p:nvPr/>
            </p:nvSpPr>
            <p:spPr bwMode="auto">
              <a:xfrm>
                <a:off x="3305" y="3530"/>
                <a:ext cx="671"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itchFamily="34" charset="-122"/>
                    <a:ea typeface="微软雅黑" pitchFamily="34" charset="-122"/>
                  </a:rPr>
                  <a:t>环形网</a:t>
                </a:r>
              </a:p>
            </p:txBody>
          </p:sp>
        </p:grpSp>
        <p:pic>
          <p:nvPicPr>
            <p:cNvPr id="2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7807" y="26450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1663" y="26450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7807" y="36634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1663" y="3663432"/>
              <a:ext cx="407130" cy="40713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0379141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29962"/>
            <a:ext cx="8129015"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solidFill>
                  <a:srgbClr val="0000FF"/>
                </a:solidFill>
                <a:latin typeface="微软雅黑" pitchFamily="34" charset="-122"/>
                <a:ea typeface="微软雅黑" pitchFamily="34" charset="-122"/>
              </a:rPr>
              <a:t>动态</a:t>
            </a:r>
            <a:r>
              <a:rPr lang="zh-CN" altLang="en-US" sz="2000" b="1" dirty="0">
                <a:solidFill>
                  <a:srgbClr val="0000FF"/>
                </a:solidFill>
                <a:latin typeface="微软雅黑" pitchFamily="34" charset="-122"/>
                <a:ea typeface="微软雅黑" pitchFamily="34" charset="-122"/>
              </a:rPr>
              <a:t>媒体接入控制（多点接入</a:t>
            </a:r>
            <a:r>
              <a:rPr lang="zh-CN" altLang="en-US" sz="2000" b="1" dirty="0" smtClean="0">
                <a:solidFill>
                  <a:srgbClr val="0000FF"/>
                </a:solidFill>
                <a:latin typeface="微软雅黑" pitchFamily="34" charset="-122"/>
                <a:ea typeface="微软雅黑" pitchFamily="34" charset="-122"/>
              </a:rPr>
              <a:t>）：</a:t>
            </a:r>
            <a:endParaRPr lang="zh-CN" altLang="en-US" sz="2000" b="1" dirty="0">
              <a:solidFill>
                <a:srgbClr val="0000FF"/>
              </a:solidFill>
              <a:latin typeface="微软雅黑" pitchFamily="34" charset="-122"/>
              <a:ea typeface="微软雅黑" pitchFamily="34" charset="-122"/>
            </a:endParaRPr>
          </a:p>
          <a:p>
            <a:pPr marL="835025" indent="-457200" eaLnBrk="0" hangingPunct="0">
              <a:lnSpc>
                <a:spcPts val="3300"/>
              </a:lnSpc>
              <a:buClr>
                <a:srgbClr val="7030A0"/>
              </a:buClr>
              <a:buFont typeface="+mj-lt"/>
              <a:buAutoNum type="arabicPeriod" startAt="2"/>
            </a:pPr>
            <a:r>
              <a:rPr lang="zh-CN" altLang="en-US" sz="2000" b="1" dirty="0" smtClean="0">
                <a:solidFill>
                  <a:srgbClr val="0000FF"/>
                </a:solidFill>
                <a:latin typeface="微软雅黑" pitchFamily="34" charset="-122"/>
                <a:ea typeface="微软雅黑" pitchFamily="34" charset="-122"/>
              </a:rPr>
              <a:t>随机接入</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720725" indent="-342900" eaLnBrk="0" hangingPunct="0">
              <a:lnSpc>
                <a:spcPts val="3300"/>
              </a:lnSpc>
              <a:buClr>
                <a:srgbClr val="7030A0"/>
              </a:buClr>
              <a:buFont typeface="Wingdings" panose="05000000000000000000" pitchFamily="2" charset="2"/>
              <a:buChar char="u"/>
            </a:pPr>
            <a:r>
              <a:rPr lang="zh-CN" altLang="en-US" sz="2000" b="1" dirty="0">
                <a:latin typeface="微软雅黑" pitchFamily="34" charset="-122"/>
                <a:ea typeface="微软雅黑" pitchFamily="34" charset="-122"/>
              </a:rPr>
              <a:t>所有的用户可随机地发送</a:t>
            </a:r>
            <a:r>
              <a:rPr lang="zh-CN" altLang="en-US" sz="2000" b="1" dirty="0" smtClean="0">
                <a:latin typeface="微软雅黑" pitchFamily="34" charset="-122"/>
                <a:ea typeface="微软雅黑" pitchFamily="34" charset="-122"/>
              </a:rPr>
              <a:t>信息；</a:t>
            </a:r>
            <a:endParaRPr lang="en-US" altLang="zh-CN" sz="2000" b="1" dirty="0" smtClean="0">
              <a:latin typeface="微软雅黑" pitchFamily="34" charset="-122"/>
              <a:ea typeface="微软雅黑" pitchFamily="34" charset="-122"/>
            </a:endParaRPr>
          </a:p>
          <a:p>
            <a:pPr marL="720725" indent="-342900" eaLnBrk="0" hangingPunct="0">
              <a:lnSpc>
                <a:spcPts val="3300"/>
              </a:lnSpc>
              <a:buClr>
                <a:srgbClr val="7030A0"/>
              </a:buClr>
              <a:buFont typeface="Wingdings" panose="05000000000000000000" pitchFamily="2" charset="2"/>
              <a:buChar char="u"/>
            </a:pPr>
            <a:r>
              <a:rPr lang="zh-CN" altLang="en-US" sz="2000" b="1" dirty="0" smtClean="0">
                <a:solidFill>
                  <a:srgbClr val="0000FF"/>
                </a:solidFill>
                <a:latin typeface="微软雅黑" pitchFamily="34" charset="-122"/>
                <a:ea typeface="微软雅黑" pitchFamily="34" charset="-122"/>
              </a:rPr>
              <a:t>问题</a:t>
            </a:r>
            <a:r>
              <a:rPr lang="zh-CN" altLang="en-US" sz="2000" b="1" dirty="0" smtClean="0">
                <a:latin typeface="微软雅黑" pitchFamily="34" charset="-122"/>
                <a:ea typeface="微软雅黑" pitchFamily="34" charset="-122"/>
              </a:rPr>
              <a:t>：</a:t>
            </a:r>
            <a:r>
              <a:rPr lang="zh-CN" altLang="en-US" sz="2000" b="1" dirty="0">
                <a:latin typeface="微软雅黑" pitchFamily="34" charset="-122"/>
                <a:ea typeface="微软雅黑" pitchFamily="34" charset="-122"/>
              </a:rPr>
              <a:t>如何解决</a:t>
            </a:r>
            <a:r>
              <a:rPr lang="zh-CN" altLang="en-US" sz="2000" b="1" dirty="0">
                <a:solidFill>
                  <a:srgbClr val="0000FF"/>
                </a:solidFill>
                <a:latin typeface="微软雅黑" pitchFamily="34" charset="-122"/>
                <a:ea typeface="微软雅黑" pitchFamily="34" charset="-122"/>
              </a:rPr>
              <a:t>碰撞（冲突</a:t>
            </a:r>
            <a:r>
              <a:rPr lang="zh-CN" altLang="en-US" sz="2000" b="1" dirty="0">
                <a:latin typeface="微软雅黑" pitchFamily="34" charset="-122"/>
                <a:ea typeface="微软雅黑" pitchFamily="34" charset="-122"/>
              </a:rPr>
              <a:t>）。  	</a:t>
            </a: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705297" y="602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媒体共享技术</a:t>
            </a:r>
            <a:endParaRPr lang="fr-FR" altLang="zh-CN" sz="2000" b="1" dirty="0">
              <a:solidFill>
                <a:schemeClr val="bg1"/>
              </a:solidFill>
              <a:latin typeface="微软雅黑" pitchFamily="34" charset="-122"/>
              <a:ea typeface="微软雅黑"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2525" y="1406616"/>
            <a:ext cx="3362896" cy="2237787"/>
          </a:xfrm>
          <a:prstGeom prst="rect">
            <a:avLst/>
          </a:prstGeom>
        </p:spPr>
      </p:pic>
      <p:grpSp>
        <p:nvGrpSpPr>
          <p:cNvPr id="10" name="组合 9"/>
          <p:cNvGrpSpPr/>
          <p:nvPr/>
        </p:nvGrpSpPr>
        <p:grpSpPr>
          <a:xfrm>
            <a:off x="2014904" y="2952960"/>
            <a:ext cx="2178969" cy="1462099"/>
            <a:chOff x="5344095" y="1151022"/>
            <a:chExt cx="2061443" cy="1462099"/>
          </a:xfrm>
        </p:grpSpPr>
        <p:grpSp>
          <p:nvGrpSpPr>
            <p:cNvPr id="11" name="组合 10"/>
            <p:cNvGrpSpPr/>
            <p:nvPr/>
          </p:nvGrpSpPr>
          <p:grpSpPr>
            <a:xfrm>
              <a:off x="5344095" y="1442936"/>
              <a:ext cx="2061443" cy="1170185"/>
              <a:chOff x="6316498" y="1637277"/>
              <a:chExt cx="3287924" cy="1866401"/>
            </a:xfrm>
          </p:grpSpPr>
          <p:sp>
            <p:nvSpPr>
              <p:cNvPr id="16" name="Line 5"/>
              <p:cNvSpPr>
                <a:spLocks noChangeShapeType="1"/>
              </p:cNvSpPr>
              <p:nvPr/>
            </p:nvSpPr>
            <p:spPr bwMode="auto">
              <a:xfrm>
                <a:off x="6567920" y="2052389"/>
                <a:ext cx="284984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7" name="Rectangle 7"/>
              <p:cNvSpPr>
                <a:spLocks noChangeArrowheads="1"/>
              </p:cNvSpPr>
              <p:nvPr/>
            </p:nvSpPr>
            <p:spPr bwMode="auto">
              <a:xfrm>
                <a:off x="6316498" y="1932668"/>
                <a:ext cx="269935" cy="244806"/>
              </a:xfrm>
              <a:prstGeom prst="rect">
                <a:avLst/>
              </a:prstGeom>
              <a:solidFill>
                <a:srgbClr val="FF00FF"/>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8" name="Line 8"/>
              <p:cNvSpPr>
                <a:spLocks noChangeShapeType="1"/>
              </p:cNvSpPr>
              <p:nvPr/>
            </p:nvSpPr>
            <p:spPr bwMode="auto">
              <a:xfrm flipV="1">
                <a:off x="7130253" y="1671610"/>
                <a:ext cx="0" cy="38494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19" name="Line 9"/>
              <p:cNvSpPr>
                <a:spLocks noChangeShapeType="1"/>
              </p:cNvSpPr>
              <p:nvPr/>
            </p:nvSpPr>
            <p:spPr bwMode="auto">
              <a:xfrm>
                <a:off x="7633575"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0" name="Line 10"/>
              <p:cNvSpPr>
                <a:spLocks noChangeShapeType="1"/>
              </p:cNvSpPr>
              <p:nvPr/>
            </p:nvSpPr>
            <p:spPr bwMode="auto">
              <a:xfrm flipV="1">
                <a:off x="8264174" y="1637277"/>
                <a:ext cx="0" cy="42967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1" name="Line 11"/>
              <p:cNvSpPr>
                <a:spLocks noChangeShapeType="1"/>
              </p:cNvSpPr>
              <p:nvPr/>
            </p:nvSpPr>
            <p:spPr bwMode="auto">
              <a:xfrm>
                <a:off x="8906344"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22" name="Text Box 16"/>
              <p:cNvSpPr txBox="1">
                <a:spLocks noChangeArrowheads="1"/>
              </p:cNvSpPr>
              <p:nvPr/>
            </p:nvSpPr>
            <p:spPr bwMode="auto">
              <a:xfrm>
                <a:off x="7581534" y="3012785"/>
                <a:ext cx="1153596" cy="490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itchFamily="34" charset="-122"/>
                    <a:ea typeface="微软雅黑" pitchFamily="34" charset="-122"/>
                  </a:rPr>
                  <a:t>总线网</a:t>
                </a:r>
              </a:p>
            </p:txBody>
          </p:sp>
          <p:sp>
            <p:nvSpPr>
              <p:cNvPr id="25" name="Rectangle 7"/>
              <p:cNvSpPr>
                <a:spLocks noChangeArrowheads="1"/>
              </p:cNvSpPr>
              <p:nvPr/>
            </p:nvSpPr>
            <p:spPr bwMode="auto">
              <a:xfrm>
                <a:off x="9334487" y="1932668"/>
                <a:ext cx="269935" cy="244806"/>
              </a:xfrm>
              <a:prstGeom prst="rect">
                <a:avLst/>
              </a:prstGeom>
              <a:solidFill>
                <a:srgbClr val="FF00FF"/>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grpSp>
        <p:pic>
          <p:nvPicPr>
            <p:cNvPr id="1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4297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6305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6440" y="187910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68816" y="1879102"/>
              <a:ext cx="407130" cy="40713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76360064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705297" y="602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适配器</a:t>
            </a:r>
            <a:r>
              <a:rPr lang="zh-CN" altLang="en-US" sz="2000" b="1" dirty="0">
                <a:solidFill>
                  <a:schemeClr val="bg1"/>
                </a:solidFill>
                <a:latin typeface="微软雅黑" pitchFamily="34" charset="-122"/>
                <a:ea typeface="微软雅黑" pitchFamily="34" charset="-122"/>
              </a:rPr>
              <a:t>的作用</a:t>
            </a:r>
          </a:p>
        </p:txBody>
      </p:sp>
      <p:sp>
        <p:nvSpPr>
          <p:cNvPr id="5" name="圆角矩形 4"/>
          <p:cNvSpPr/>
          <p:nvPr/>
        </p:nvSpPr>
        <p:spPr>
          <a:xfrm>
            <a:off x="258628" y="1056546"/>
            <a:ext cx="5713240" cy="31607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446741" y="1258287"/>
            <a:ext cx="5525127" cy="2870623"/>
            <a:chOff x="1173771" y="1559190"/>
            <a:chExt cx="7611798" cy="3954770"/>
          </a:xfrm>
        </p:grpSpPr>
        <p:sp>
          <p:nvSpPr>
            <p:cNvPr id="10" name="Rectangle 18"/>
            <p:cNvSpPr>
              <a:spLocks noChangeArrowheads="1"/>
            </p:cNvSpPr>
            <p:nvPr/>
          </p:nvSpPr>
          <p:spPr bwMode="auto">
            <a:xfrm>
              <a:off x="1173771" y="2094384"/>
              <a:ext cx="6375267" cy="2397125"/>
            </a:xfrm>
            <a:prstGeom prst="rect">
              <a:avLst/>
            </a:prstGeom>
            <a:solidFill>
              <a:srgbClr val="99FFCC"/>
            </a:solidFill>
            <a:ln w="9525">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1" name="Line 20"/>
            <p:cNvSpPr>
              <a:spLocks noChangeShapeType="1"/>
            </p:cNvSpPr>
            <p:nvPr/>
          </p:nvSpPr>
          <p:spPr bwMode="auto">
            <a:xfrm>
              <a:off x="6773413" y="3392959"/>
              <a:ext cx="2012156" cy="0"/>
            </a:xfrm>
            <a:prstGeom prst="line">
              <a:avLst/>
            </a:prstGeom>
            <a:noFill/>
            <a:ln w="1905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2" name="Text Box 21"/>
            <p:cNvSpPr txBox="1">
              <a:spLocks noChangeArrowheads="1"/>
            </p:cNvSpPr>
            <p:nvPr/>
          </p:nvSpPr>
          <p:spPr bwMode="auto">
            <a:xfrm>
              <a:off x="7480333" y="2916197"/>
              <a:ext cx="1243775" cy="42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至局域网</a:t>
              </a:r>
            </a:p>
          </p:txBody>
        </p:sp>
        <p:sp>
          <p:nvSpPr>
            <p:cNvPr id="13" name="Rectangle 22"/>
            <p:cNvSpPr>
              <a:spLocks noChangeArrowheads="1"/>
            </p:cNvSpPr>
            <p:nvPr/>
          </p:nvSpPr>
          <p:spPr bwMode="auto">
            <a:xfrm>
              <a:off x="4910877" y="2778598"/>
              <a:ext cx="1907250" cy="1127125"/>
            </a:xfrm>
            <a:prstGeom prst="rect">
              <a:avLst/>
            </a:prstGeom>
            <a:solidFill>
              <a:srgbClr val="008000"/>
            </a:solidFill>
            <a:ln w="19050">
              <a:solidFill>
                <a:schemeClr val="tx1"/>
              </a:solidFill>
              <a:miter lim="800000"/>
              <a:headEnd/>
              <a:tailEnd/>
            </a:ln>
            <a:effectLst/>
          </p:spPr>
          <p:txBody>
            <a:bodyPr wrap="none" anchor="ctr"/>
            <a:lstStyle/>
            <a:p>
              <a:pPr algn="ctr"/>
              <a:r>
                <a:rPr kumimoji="1" lang="zh-CN" altLang="en-US" sz="1400" b="1" dirty="0">
                  <a:solidFill>
                    <a:schemeClr val="bg1"/>
                  </a:solidFill>
                  <a:latin typeface="微软雅黑" pitchFamily="34" charset="-122"/>
                  <a:ea typeface="微软雅黑" pitchFamily="34" charset="-122"/>
                </a:rPr>
                <a:t>适配器</a:t>
              </a:r>
            </a:p>
            <a:p>
              <a:pPr algn="ctr"/>
              <a:r>
                <a:rPr kumimoji="1" lang="zh-CN" altLang="en-US" sz="1400" b="1" dirty="0">
                  <a:solidFill>
                    <a:schemeClr val="bg1"/>
                  </a:solidFill>
                  <a:latin typeface="微软雅黑" pitchFamily="34" charset="-122"/>
                  <a:ea typeface="微软雅黑" pitchFamily="34" charset="-122"/>
                </a:rPr>
                <a:t>（网卡）</a:t>
              </a:r>
            </a:p>
          </p:txBody>
        </p:sp>
        <p:sp>
          <p:nvSpPr>
            <p:cNvPr id="14" name="Text Box 23"/>
            <p:cNvSpPr txBox="1">
              <a:spLocks noChangeArrowheads="1"/>
            </p:cNvSpPr>
            <p:nvPr/>
          </p:nvSpPr>
          <p:spPr bwMode="auto">
            <a:xfrm>
              <a:off x="7494095" y="3404277"/>
              <a:ext cx="1243775" cy="42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串行通信</a:t>
              </a:r>
            </a:p>
          </p:txBody>
        </p:sp>
        <p:sp>
          <p:nvSpPr>
            <p:cNvPr id="15" name="Rectangle 24"/>
            <p:cNvSpPr>
              <a:spLocks noChangeArrowheads="1"/>
            </p:cNvSpPr>
            <p:nvPr/>
          </p:nvSpPr>
          <p:spPr bwMode="auto">
            <a:xfrm>
              <a:off x="1902963" y="2778598"/>
              <a:ext cx="1907248" cy="1127125"/>
            </a:xfrm>
            <a:prstGeom prst="rect">
              <a:avLst/>
            </a:prstGeom>
            <a:solidFill>
              <a:srgbClr val="0000CC"/>
            </a:solidFill>
            <a:ln w="19050">
              <a:solidFill>
                <a:schemeClr val="tx1"/>
              </a:solidFill>
              <a:miter lim="800000"/>
              <a:headEnd/>
              <a:tailEnd/>
            </a:ln>
            <a:effectLst/>
          </p:spPr>
          <p:txBody>
            <a:bodyPr wrap="none" anchor="ctr"/>
            <a:lstStyle/>
            <a:p>
              <a:pPr algn="ctr"/>
              <a:r>
                <a:rPr kumimoji="1" lang="en-US" altLang="zh-CN" sz="1400" b="1" dirty="0">
                  <a:solidFill>
                    <a:schemeClr val="bg1"/>
                  </a:solidFill>
                  <a:latin typeface="微软雅黑" pitchFamily="34" charset="-122"/>
                  <a:ea typeface="微软雅黑" pitchFamily="34" charset="-122"/>
                </a:rPr>
                <a:t>CPU </a:t>
              </a:r>
              <a:r>
                <a:rPr kumimoji="1" lang="zh-CN" altLang="en-US" sz="1400" b="1" dirty="0">
                  <a:solidFill>
                    <a:schemeClr val="bg1"/>
                  </a:solidFill>
                  <a:latin typeface="微软雅黑" pitchFamily="34" charset="-122"/>
                  <a:ea typeface="微软雅黑" pitchFamily="34" charset="-122"/>
                </a:rPr>
                <a:t>和</a:t>
              </a:r>
            </a:p>
            <a:p>
              <a:pPr algn="ctr"/>
              <a:r>
                <a:rPr kumimoji="1" lang="zh-CN" altLang="en-US" sz="1400" b="1" dirty="0">
                  <a:solidFill>
                    <a:schemeClr val="bg1"/>
                  </a:solidFill>
                  <a:latin typeface="微软雅黑" pitchFamily="34" charset="-122"/>
                  <a:ea typeface="微软雅黑" pitchFamily="34" charset="-122"/>
                </a:rPr>
                <a:t>存储器</a:t>
              </a:r>
            </a:p>
          </p:txBody>
        </p:sp>
        <p:sp>
          <p:nvSpPr>
            <p:cNvPr id="16" name="Line 25"/>
            <p:cNvSpPr>
              <a:spLocks noChangeShapeType="1"/>
            </p:cNvSpPr>
            <p:nvPr/>
          </p:nvSpPr>
          <p:spPr bwMode="auto">
            <a:xfrm flipV="1">
              <a:off x="2492851" y="3921598"/>
              <a:ext cx="438547" cy="909637"/>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7" name="Text Box 26"/>
            <p:cNvSpPr txBox="1">
              <a:spLocks noChangeArrowheads="1"/>
            </p:cNvSpPr>
            <p:nvPr/>
          </p:nvSpPr>
          <p:spPr bwMode="auto">
            <a:xfrm>
              <a:off x="1282116" y="4793136"/>
              <a:ext cx="1985800" cy="72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99"/>
                  </a:solidFill>
                  <a:latin typeface="微软雅黑" pitchFamily="34" charset="-122"/>
                  <a:ea typeface="微软雅黑" pitchFamily="34" charset="-122"/>
                </a:rPr>
                <a:t>生成发送的数据</a:t>
              </a:r>
            </a:p>
            <a:p>
              <a:r>
                <a:rPr kumimoji="1" lang="zh-CN" altLang="en-US" sz="1400" b="1" dirty="0">
                  <a:solidFill>
                    <a:srgbClr val="000099"/>
                  </a:solidFill>
                  <a:latin typeface="微软雅黑" pitchFamily="34" charset="-122"/>
                  <a:ea typeface="微软雅黑" pitchFamily="34" charset="-122"/>
                </a:rPr>
                <a:t>处理收到的数据</a:t>
              </a:r>
            </a:p>
          </p:txBody>
        </p:sp>
        <p:sp>
          <p:nvSpPr>
            <p:cNvPr id="18" name="Line 27"/>
            <p:cNvSpPr>
              <a:spLocks noChangeShapeType="1"/>
            </p:cNvSpPr>
            <p:nvPr/>
          </p:nvSpPr>
          <p:spPr bwMode="auto">
            <a:xfrm flipV="1">
              <a:off x="5461212" y="3921598"/>
              <a:ext cx="438547" cy="909637"/>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9" name="Text Box 28"/>
            <p:cNvSpPr txBox="1">
              <a:spLocks noChangeArrowheads="1"/>
            </p:cNvSpPr>
            <p:nvPr/>
          </p:nvSpPr>
          <p:spPr bwMode="auto">
            <a:xfrm>
              <a:off x="4403973" y="4793136"/>
              <a:ext cx="2233142" cy="72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99"/>
                  </a:solidFill>
                  <a:latin typeface="微软雅黑" pitchFamily="34" charset="-122"/>
                  <a:ea typeface="微软雅黑" pitchFamily="34" charset="-122"/>
                </a:rPr>
                <a:t>把帧发送到局域网</a:t>
              </a:r>
            </a:p>
            <a:p>
              <a:pPr algn="ctr"/>
              <a:r>
                <a:rPr kumimoji="1" lang="zh-CN" altLang="en-US" sz="1400" b="1" dirty="0">
                  <a:solidFill>
                    <a:srgbClr val="000099"/>
                  </a:solidFill>
                  <a:latin typeface="微软雅黑" pitchFamily="34" charset="-122"/>
                  <a:ea typeface="微软雅黑" pitchFamily="34" charset="-122"/>
                </a:rPr>
                <a:t>从局域网接收帧</a:t>
              </a:r>
            </a:p>
          </p:txBody>
        </p:sp>
        <p:sp>
          <p:nvSpPr>
            <p:cNvPr id="20" name="Text Box 29"/>
            <p:cNvSpPr txBox="1">
              <a:spLocks noChangeArrowheads="1"/>
            </p:cNvSpPr>
            <p:nvPr/>
          </p:nvSpPr>
          <p:spPr bwMode="auto">
            <a:xfrm>
              <a:off x="3833178" y="2111944"/>
              <a:ext cx="1102437" cy="466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itchFamily="34" charset="-122"/>
                  <a:ea typeface="微软雅黑" pitchFamily="34" charset="-122"/>
                </a:rPr>
                <a:t>计算机</a:t>
              </a:r>
            </a:p>
          </p:txBody>
        </p:sp>
        <p:sp>
          <p:nvSpPr>
            <p:cNvPr id="21" name="AutoShape 31"/>
            <p:cNvSpPr>
              <a:spLocks noChangeArrowheads="1"/>
            </p:cNvSpPr>
            <p:nvPr/>
          </p:nvSpPr>
          <p:spPr bwMode="auto">
            <a:xfrm>
              <a:off x="3701865" y="3007197"/>
              <a:ext cx="1317360" cy="684212"/>
            </a:xfrm>
            <a:prstGeom prst="leftRightArrow">
              <a:avLst>
                <a:gd name="adj1" fmla="val 50000"/>
                <a:gd name="adj2" fmla="val 35545"/>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2" name="Text Box 32"/>
            <p:cNvSpPr txBox="1">
              <a:spLocks noChangeArrowheads="1"/>
            </p:cNvSpPr>
            <p:nvPr/>
          </p:nvSpPr>
          <p:spPr bwMode="auto">
            <a:xfrm>
              <a:off x="4008766" y="3499032"/>
              <a:ext cx="749092" cy="691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1400" b="1" dirty="0">
                  <a:solidFill>
                    <a:srgbClr val="0000FF"/>
                  </a:solidFill>
                  <a:latin typeface="微软雅黑" pitchFamily="34" charset="-122"/>
                  <a:ea typeface="微软雅黑" pitchFamily="34" charset="-122"/>
                </a:rPr>
                <a:t>并行</a:t>
              </a:r>
            </a:p>
            <a:p>
              <a:pPr>
                <a:lnSpc>
                  <a:spcPct val="95000"/>
                </a:lnSpc>
              </a:pPr>
              <a:r>
                <a:rPr kumimoji="1" lang="zh-CN" altLang="en-US" sz="1400" b="1" dirty="0">
                  <a:solidFill>
                    <a:srgbClr val="0000FF"/>
                  </a:solidFill>
                  <a:latin typeface="微软雅黑" pitchFamily="34" charset="-122"/>
                  <a:ea typeface="微软雅黑" pitchFamily="34" charset="-122"/>
                </a:rPr>
                <a:t>通信</a:t>
              </a:r>
            </a:p>
          </p:txBody>
        </p:sp>
        <p:sp>
          <p:nvSpPr>
            <p:cNvPr id="23" name="Rectangle 33"/>
            <p:cNvSpPr>
              <a:spLocks noChangeArrowheads="1"/>
            </p:cNvSpPr>
            <p:nvPr/>
          </p:nvSpPr>
          <p:spPr bwMode="auto">
            <a:xfrm>
              <a:off x="2080101" y="3237385"/>
              <a:ext cx="218414" cy="169863"/>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4" name="Freeform 34"/>
            <p:cNvSpPr>
              <a:spLocks/>
            </p:cNvSpPr>
            <p:nvPr/>
          </p:nvSpPr>
          <p:spPr bwMode="auto">
            <a:xfrm>
              <a:off x="1528818" y="1967360"/>
              <a:ext cx="1322348" cy="1266825"/>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Lst>
              <a:ahLst/>
              <a:cxnLst>
                <a:cxn ang="0">
                  <a:pos x="T0" y="T1"/>
                </a:cxn>
                <a:cxn ang="0">
                  <a:pos x="T2" y="T3"/>
                </a:cxn>
                <a:cxn ang="0">
                  <a:pos x="T4" y="T5"/>
                </a:cxn>
                <a:cxn ang="0">
                  <a:pos x="T6" y="T7"/>
                </a:cxn>
                <a:cxn ang="0">
                  <a:pos x="T8" y="T9"/>
                </a:cxn>
              </a:cxnLst>
              <a:rect l="0" t="0" r="r" b="b"/>
              <a:pathLst>
                <a:path w="496" h="504">
                  <a:moveTo>
                    <a:pt x="0" y="0"/>
                  </a:moveTo>
                  <a:lnTo>
                    <a:pt x="496" y="0"/>
                  </a:lnTo>
                  <a:lnTo>
                    <a:pt x="292" y="504"/>
                  </a:lnTo>
                  <a:lnTo>
                    <a:pt x="210" y="502"/>
                  </a:lnTo>
                  <a:lnTo>
                    <a:pt x="0" y="0"/>
                  </a:lnTo>
                  <a:close/>
                </a:path>
              </a:pathLst>
            </a:custGeom>
            <a:gradFill rotWithShape="1">
              <a:gsLst>
                <a:gs pos="0">
                  <a:srgbClr val="00FFFF"/>
                </a:gs>
                <a:gs pos="100000">
                  <a:schemeClr val="accent5">
                    <a:lumMod val="75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5" name="Rectangle 35"/>
            <p:cNvSpPr>
              <a:spLocks noChangeArrowheads="1"/>
            </p:cNvSpPr>
            <p:nvPr/>
          </p:nvSpPr>
          <p:spPr bwMode="auto">
            <a:xfrm>
              <a:off x="6451811" y="3237385"/>
              <a:ext cx="218414" cy="169863"/>
            </a:xfrm>
            <a:prstGeom prst="rect">
              <a:avLst/>
            </a:prstGeom>
            <a:solidFill>
              <a:srgbClr val="FFC000"/>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6" name="Freeform 36"/>
            <p:cNvSpPr>
              <a:spLocks/>
            </p:cNvSpPr>
            <p:nvPr/>
          </p:nvSpPr>
          <p:spPr bwMode="auto">
            <a:xfrm>
              <a:off x="5845760" y="1973735"/>
              <a:ext cx="1482460" cy="1260475"/>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Lst>
              <a:ahLst/>
              <a:cxnLst>
                <a:cxn ang="0">
                  <a:pos x="T0" y="T1"/>
                </a:cxn>
                <a:cxn ang="0">
                  <a:pos x="T2" y="T3"/>
                </a:cxn>
                <a:cxn ang="0">
                  <a:pos x="T4" y="T5"/>
                </a:cxn>
                <a:cxn ang="0">
                  <a:pos x="T6" y="T7"/>
                </a:cxn>
                <a:cxn ang="0">
                  <a:pos x="T8" y="T9"/>
                </a:cxn>
              </a:cxnLst>
              <a:rect l="0" t="0" r="r" b="b"/>
              <a:pathLst>
                <a:path w="612" h="501">
                  <a:moveTo>
                    <a:pt x="0" y="0"/>
                  </a:moveTo>
                  <a:lnTo>
                    <a:pt x="612" y="6"/>
                  </a:lnTo>
                  <a:lnTo>
                    <a:pt x="336" y="501"/>
                  </a:lnTo>
                  <a:lnTo>
                    <a:pt x="252" y="501"/>
                  </a:lnTo>
                  <a:lnTo>
                    <a:pt x="0" y="0"/>
                  </a:lnTo>
                  <a:close/>
                </a:path>
              </a:pathLst>
            </a:cu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7" name="Text Box 19"/>
            <p:cNvSpPr txBox="1">
              <a:spLocks noChangeArrowheads="1"/>
            </p:cNvSpPr>
            <p:nvPr/>
          </p:nvSpPr>
          <p:spPr bwMode="auto">
            <a:xfrm>
              <a:off x="5857579" y="1559190"/>
              <a:ext cx="1470641" cy="424015"/>
            </a:xfrm>
            <a:prstGeom prst="rect">
              <a:avLst/>
            </a:prstGeom>
            <a:solidFill>
              <a:srgbClr val="FFC000"/>
            </a:solidFill>
            <a:ln w="19050">
              <a:solidFill>
                <a:schemeClr val="tx1"/>
              </a:solidFill>
              <a:miter lim="800000"/>
              <a:headEnd/>
              <a:tailEnd/>
            </a:ln>
            <a:effectLst>
              <a:outerShdw dist="35921" sx="1000" sy="1000" algn="ctr" rotWithShape="0">
                <a:schemeClr val="bg2"/>
              </a:outerShdw>
            </a:effectLst>
            <a:extLst/>
          </p:spPr>
          <p:txBody>
            <a:bodyPr wrap="square">
              <a:spAutoFit/>
            </a:bodyPr>
            <a:lstStyle/>
            <a:p>
              <a:pPr algn="ctr"/>
              <a:r>
                <a:rPr kumimoji="1" lang="zh-CN" altLang="en-US" sz="1400" b="1" dirty="0">
                  <a:latin typeface="微软雅黑" pitchFamily="34" charset="-122"/>
                  <a:ea typeface="微软雅黑" pitchFamily="34" charset="-122"/>
                </a:rPr>
                <a:t>硬件地址</a:t>
              </a:r>
            </a:p>
          </p:txBody>
        </p:sp>
        <p:sp>
          <p:nvSpPr>
            <p:cNvPr id="28" name="Text Box 30"/>
            <p:cNvSpPr txBox="1">
              <a:spLocks noChangeArrowheads="1"/>
            </p:cNvSpPr>
            <p:nvPr/>
          </p:nvSpPr>
          <p:spPr bwMode="auto">
            <a:xfrm>
              <a:off x="1523386" y="1561456"/>
              <a:ext cx="1328039" cy="424015"/>
            </a:xfrm>
            <a:prstGeom prst="rect">
              <a:avLst/>
            </a:prstGeom>
            <a:solidFill>
              <a:srgbClr val="00FFFF"/>
            </a:solidFill>
            <a:ln w="19050">
              <a:solidFill>
                <a:schemeClr val="tx1"/>
              </a:solidFill>
              <a:miter lim="800000"/>
              <a:headEnd/>
              <a:tailEnd/>
            </a:ln>
            <a:effectLst>
              <a:outerShdw dist="35921" sx="1000" sy="1000" algn="ctr" rotWithShape="0">
                <a:schemeClr val="bg2"/>
              </a:outerShdw>
            </a:effectLst>
            <a:extLst/>
          </p:spPr>
          <p:txBody>
            <a:bodyPr wrap="square">
              <a:spAutoFit/>
            </a:bodyPr>
            <a:lstStyle/>
            <a:p>
              <a:pPr algn="ctr"/>
              <a:r>
                <a:rPr kumimoji="1" lang="en-US" altLang="zh-CN" sz="1400" b="1" dirty="0">
                  <a:latin typeface="微软雅黑" pitchFamily="34" charset="-122"/>
                  <a:ea typeface="微软雅黑" pitchFamily="34" charset="-122"/>
                </a:rPr>
                <a:t>IP </a:t>
              </a:r>
              <a:r>
                <a:rPr kumimoji="1" lang="zh-CN" altLang="en-US" sz="1400" b="1" dirty="0">
                  <a:latin typeface="微软雅黑" pitchFamily="34" charset="-122"/>
                  <a:ea typeface="微软雅黑" pitchFamily="34" charset="-122"/>
                </a:rPr>
                <a:t>地址</a:t>
              </a:r>
            </a:p>
          </p:txBody>
        </p:sp>
      </p:grpSp>
      <p:sp>
        <p:nvSpPr>
          <p:cNvPr id="2" name="矩形 1"/>
          <p:cNvSpPr/>
          <p:nvPr/>
        </p:nvSpPr>
        <p:spPr>
          <a:xfrm>
            <a:off x="1104088" y="4255609"/>
            <a:ext cx="3877985"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计算机通过适配器和局域网进行通信</a:t>
            </a:r>
          </a:p>
        </p:txBody>
      </p:sp>
      <p:sp>
        <p:nvSpPr>
          <p:cNvPr id="29" name="Rectangle 46"/>
          <p:cNvSpPr>
            <a:spLocks noChangeArrowheads="1"/>
          </p:cNvSpPr>
          <p:nvPr/>
        </p:nvSpPr>
        <p:spPr bwMode="auto">
          <a:xfrm>
            <a:off x="5856338" y="1014674"/>
            <a:ext cx="3287662" cy="1477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buClr>
                <a:srgbClr val="0070C0"/>
              </a:buClr>
              <a:buFont typeface="Wingdings" pitchFamily="2" charset="2"/>
              <a:buChar char="l"/>
            </a:pPr>
            <a:r>
              <a:rPr lang="zh-CN" altLang="en-US" b="1" dirty="0" smtClean="0">
                <a:latin typeface="微软雅黑" pitchFamily="34" charset="-122"/>
                <a:ea typeface="微软雅黑" pitchFamily="34" charset="-122"/>
              </a:rPr>
              <a:t>重要</a:t>
            </a:r>
            <a:r>
              <a:rPr lang="zh-CN" altLang="en-US" b="1" dirty="0">
                <a:latin typeface="微软雅黑" pitchFamily="34" charset="-122"/>
                <a:ea typeface="微软雅黑" pitchFamily="34" charset="-122"/>
              </a:rPr>
              <a:t>功能：</a:t>
            </a:r>
          </a:p>
          <a:p>
            <a:pPr marL="598488" lvl="1" indent="-342900">
              <a:buClr>
                <a:srgbClr val="7030A0"/>
              </a:buClr>
              <a:buSzPct val="75000"/>
              <a:buFont typeface="Wingdings" pitchFamily="2" charset="2"/>
              <a:buChar char="u"/>
            </a:pPr>
            <a:r>
              <a:rPr lang="zh-CN" altLang="en-US" b="1" dirty="0">
                <a:latin typeface="微软雅黑" pitchFamily="34" charset="-122"/>
                <a:ea typeface="微软雅黑" pitchFamily="34" charset="-122"/>
              </a:rPr>
              <a:t>进行串行</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并行转换。</a:t>
            </a:r>
          </a:p>
          <a:p>
            <a:pPr marL="598488" lvl="1" indent="-342900">
              <a:buClr>
                <a:srgbClr val="7030A0"/>
              </a:buClr>
              <a:buSzPct val="75000"/>
              <a:buFont typeface="Wingdings" pitchFamily="2" charset="2"/>
              <a:buChar char="u"/>
            </a:pPr>
            <a:r>
              <a:rPr lang="zh-CN" altLang="en-US" b="1" dirty="0">
                <a:latin typeface="微软雅黑" pitchFamily="34" charset="-122"/>
                <a:ea typeface="微软雅黑" pitchFamily="34" charset="-122"/>
              </a:rPr>
              <a:t>对数据进行缓存。</a:t>
            </a:r>
          </a:p>
          <a:p>
            <a:pPr marL="598488" lvl="1" indent="-342900">
              <a:buClr>
                <a:srgbClr val="7030A0"/>
              </a:buClr>
              <a:buSzPct val="75000"/>
              <a:buFont typeface="Wingdings" pitchFamily="2" charset="2"/>
              <a:buChar char="u"/>
            </a:pPr>
            <a:r>
              <a:rPr lang="zh-CN" altLang="en-US" b="1" dirty="0" smtClean="0">
                <a:latin typeface="微软雅黑" pitchFamily="34" charset="-122"/>
                <a:ea typeface="微软雅黑" pitchFamily="34" charset="-122"/>
              </a:rPr>
              <a:t>安装</a:t>
            </a:r>
            <a:r>
              <a:rPr lang="zh-CN" altLang="en-US" b="1" dirty="0">
                <a:latin typeface="微软雅黑" pitchFamily="34" charset="-122"/>
                <a:ea typeface="微软雅黑" pitchFamily="34" charset="-122"/>
              </a:rPr>
              <a:t>设备驱动程序。</a:t>
            </a:r>
          </a:p>
          <a:p>
            <a:pPr marL="598488" lvl="1" indent="-342900">
              <a:buClr>
                <a:srgbClr val="7030A0"/>
              </a:buClr>
              <a:buSzPct val="75000"/>
              <a:buFont typeface="Wingdings" pitchFamily="2" charset="2"/>
              <a:buChar char="u"/>
            </a:pPr>
            <a:r>
              <a:rPr lang="zh-CN" altLang="en-US" b="1" dirty="0">
                <a:latin typeface="微软雅黑" pitchFamily="34" charset="-122"/>
                <a:ea typeface="微软雅黑" pitchFamily="34" charset="-122"/>
              </a:rPr>
              <a:t>实现以太网协议。</a:t>
            </a:r>
          </a:p>
        </p:txBody>
      </p:sp>
      <p:pic>
        <p:nvPicPr>
          <p:cNvPr id="3" name="图片 2"/>
          <p:cNvPicPr>
            <a:picLocks noChangeAspect="1"/>
          </p:cNvPicPr>
          <p:nvPr/>
        </p:nvPicPr>
        <p:blipFill>
          <a:blip r:embed="rId3"/>
          <a:stretch>
            <a:fillRect/>
          </a:stretch>
        </p:blipFill>
        <p:spPr>
          <a:xfrm>
            <a:off x="6447643" y="2474105"/>
            <a:ext cx="2282446" cy="2507048"/>
          </a:xfrm>
          <a:prstGeom prst="rect">
            <a:avLst/>
          </a:prstGeom>
        </p:spPr>
      </p:pic>
    </p:spTree>
    <p:extLst>
      <p:ext uri="{BB962C8B-B14F-4D97-AF65-F5344CB8AC3E}">
        <p14:creationId xmlns:p14="http://schemas.microsoft.com/office/powerpoint/2010/main" val="214352024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502921" y="1775068"/>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Line 7"/>
          <p:cNvSpPr>
            <a:spLocks noChangeShapeType="1"/>
          </p:cNvSpPr>
          <p:nvPr/>
        </p:nvSpPr>
        <p:spPr bwMode="auto">
          <a:xfrm flipV="1">
            <a:off x="1258776" y="2332671"/>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Rectangle 9"/>
          <p:cNvSpPr>
            <a:spLocks noChangeArrowheads="1"/>
          </p:cNvSpPr>
          <p:nvPr/>
        </p:nvSpPr>
        <p:spPr bwMode="auto">
          <a:xfrm>
            <a:off x="7668344" y="2217128"/>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2"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73"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3.3.2   CSMA/CD </a:t>
            </a:r>
            <a:r>
              <a:rPr lang="zh-CN" altLang="en-US" sz="2400" b="1" dirty="0" smtClean="0">
                <a:solidFill>
                  <a:schemeClr val="bg1"/>
                </a:solidFill>
                <a:latin typeface="微软雅黑" pitchFamily="34" charset="-122"/>
                <a:ea typeface="微软雅黑" pitchFamily="34" charset="-122"/>
              </a:rPr>
              <a:t>协议</a:t>
            </a:r>
            <a:endParaRPr lang="zh-CN" altLang="en-US" sz="2400" b="1" dirty="0">
              <a:solidFill>
                <a:schemeClr val="bg1"/>
              </a:solidFill>
              <a:latin typeface="微软雅黑" pitchFamily="34" charset="-122"/>
              <a:ea typeface="微软雅黑" pitchFamily="34" charset="-122"/>
            </a:endParaRPr>
          </a:p>
        </p:txBody>
      </p:sp>
      <p:sp>
        <p:nvSpPr>
          <p:cNvPr id="74" name="Rectangle 8"/>
          <p:cNvSpPr>
            <a:spLocks noChangeArrowheads="1"/>
          </p:cNvSpPr>
          <p:nvPr/>
        </p:nvSpPr>
        <p:spPr bwMode="auto">
          <a:xfrm>
            <a:off x="502921" y="1021848"/>
            <a:ext cx="812901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smtClean="0">
                <a:solidFill>
                  <a:srgbClr val="0000FF"/>
                </a:solidFill>
                <a:latin typeface="微软雅黑" pitchFamily="34" charset="-122"/>
                <a:ea typeface="微软雅黑" pitchFamily="34" charset="-122"/>
              </a:rPr>
              <a:t>最早的以太网：</a:t>
            </a:r>
            <a:r>
              <a:rPr lang="zh-CN" altLang="en-US" b="1" dirty="0" smtClean="0">
                <a:latin typeface="微软雅黑" pitchFamily="34" charset="-122"/>
                <a:ea typeface="微软雅黑" pitchFamily="34" charset="-122"/>
              </a:rPr>
              <a:t>将</a:t>
            </a:r>
            <a:r>
              <a:rPr lang="zh-CN" altLang="en-US" b="1" dirty="0">
                <a:latin typeface="微软雅黑" pitchFamily="34" charset="-122"/>
                <a:ea typeface="微软雅黑" pitchFamily="34" charset="-122"/>
              </a:rPr>
              <a:t>许多计算机都连接到一根</a:t>
            </a:r>
            <a:r>
              <a:rPr lang="zh-CN" altLang="en-US" b="1" dirty="0" smtClean="0">
                <a:solidFill>
                  <a:srgbClr val="C00000"/>
                </a:solidFill>
                <a:latin typeface="微软雅黑" pitchFamily="34" charset="-122"/>
                <a:ea typeface="微软雅黑" pitchFamily="34" charset="-122"/>
              </a:rPr>
              <a:t>总线</a:t>
            </a:r>
            <a:r>
              <a:rPr lang="zh-CN" altLang="en-US" b="1" dirty="0" smtClean="0">
                <a:latin typeface="微软雅黑" pitchFamily="34" charset="-122"/>
                <a:ea typeface="微软雅黑" pitchFamily="34" charset="-122"/>
              </a:rPr>
              <a:t>上。</a:t>
            </a:r>
            <a:endParaRPr lang="en-US" altLang="zh-CN" b="1" dirty="0" smtClean="0">
              <a:latin typeface="微软雅黑" pitchFamily="34" charset="-122"/>
              <a:ea typeface="微软雅黑" pitchFamily="34" charset="-122"/>
            </a:endParaRPr>
          </a:p>
          <a:p>
            <a:pPr marL="268288" indent="-268288">
              <a:lnSpc>
                <a:spcPts val="2700"/>
              </a:lnSpc>
              <a:buClr>
                <a:srgbClr val="0070C0"/>
              </a:buClr>
              <a:buFont typeface="Wingdings" pitchFamily="2" charset="2"/>
              <a:buChar char="l"/>
            </a:pPr>
            <a:r>
              <a:rPr lang="zh-CN" altLang="en-US" b="1" dirty="0" smtClean="0">
                <a:latin typeface="微软雅黑" pitchFamily="34" charset="-122"/>
                <a:ea typeface="微软雅黑" pitchFamily="34" charset="-122"/>
              </a:rPr>
              <a:t>总线</a:t>
            </a:r>
            <a:r>
              <a:rPr lang="zh-CN" altLang="en-US" b="1" dirty="0" smtClean="0">
                <a:solidFill>
                  <a:srgbClr val="C00000"/>
                </a:solidFill>
                <a:latin typeface="微软雅黑" pitchFamily="34" charset="-122"/>
                <a:ea typeface="微软雅黑" pitchFamily="34" charset="-122"/>
              </a:rPr>
              <a:t>特点：</a:t>
            </a:r>
            <a:r>
              <a:rPr lang="zh-CN" altLang="en-US" b="1" dirty="0" smtClean="0">
                <a:latin typeface="微软雅黑" pitchFamily="34" charset="-122"/>
                <a:ea typeface="微软雅黑" pitchFamily="34" charset="-122"/>
              </a:rPr>
              <a:t>易于</a:t>
            </a:r>
            <a:r>
              <a:rPr lang="zh-CN" altLang="en-US" b="1" dirty="0">
                <a:latin typeface="微软雅黑" pitchFamily="34" charset="-122"/>
                <a:ea typeface="微软雅黑" pitchFamily="34" charset="-122"/>
              </a:rPr>
              <a:t>实现广播通信，</a:t>
            </a:r>
            <a:r>
              <a:rPr lang="zh-CN" altLang="en-US" b="1" dirty="0" smtClean="0">
                <a:latin typeface="微软雅黑" pitchFamily="34" charset="-122"/>
                <a:ea typeface="微软雅黑" pitchFamily="34" charset="-122"/>
              </a:rPr>
              <a:t>简单，</a:t>
            </a:r>
            <a:r>
              <a:rPr lang="zh-CN" altLang="en-US" b="1" dirty="0">
                <a:latin typeface="微软雅黑" pitchFamily="34" charset="-122"/>
                <a:ea typeface="微软雅黑" pitchFamily="34" charset="-122"/>
              </a:rPr>
              <a:t>可靠（</a:t>
            </a:r>
            <a:r>
              <a:rPr lang="zh-CN" altLang="en-US" b="1" dirty="0">
                <a:solidFill>
                  <a:srgbClr val="0000FF"/>
                </a:solidFill>
                <a:latin typeface="微软雅黑" pitchFamily="34" charset="-122"/>
                <a:ea typeface="微软雅黑" pitchFamily="34" charset="-122"/>
              </a:rPr>
              <a:t>总线上没有有源器件</a:t>
            </a:r>
            <a:r>
              <a:rPr lang="zh-CN" altLang="en-US" b="1" dirty="0">
                <a:latin typeface="微软雅黑" pitchFamily="34" charset="-122"/>
                <a:ea typeface="微软雅黑" pitchFamily="34" charset="-122"/>
              </a:rPr>
              <a:t>）。 </a:t>
            </a:r>
          </a:p>
        </p:txBody>
      </p:sp>
      <p:sp>
        <p:nvSpPr>
          <p:cNvPr id="75" name="Line 5"/>
          <p:cNvSpPr>
            <a:spLocks noChangeShapeType="1"/>
          </p:cNvSpPr>
          <p:nvPr/>
        </p:nvSpPr>
        <p:spPr bwMode="auto">
          <a:xfrm rot="16200000" flipV="1">
            <a:off x="4153306"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9"/>
          <p:cNvSpPr>
            <a:spLocks noChangeArrowheads="1"/>
          </p:cNvSpPr>
          <p:nvPr/>
        </p:nvSpPr>
        <p:spPr bwMode="auto">
          <a:xfrm>
            <a:off x="1078993" y="2217128"/>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10"/>
          <p:cNvSpPr>
            <a:spLocks noChangeShapeType="1"/>
          </p:cNvSpPr>
          <p:nvPr/>
        </p:nvSpPr>
        <p:spPr bwMode="auto">
          <a:xfrm>
            <a:off x="7372521" y="2143179"/>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Freeform 14"/>
          <p:cNvSpPr>
            <a:spLocks/>
          </p:cNvSpPr>
          <p:nvPr/>
        </p:nvSpPr>
        <p:spPr bwMode="auto">
          <a:xfrm>
            <a:off x="3320888" y="2342502"/>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Line 17"/>
          <p:cNvSpPr>
            <a:spLocks noChangeShapeType="1"/>
          </p:cNvSpPr>
          <p:nvPr/>
        </p:nvSpPr>
        <p:spPr bwMode="auto">
          <a:xfrm rot="16200000" flipV="1">
            <a:off x="5388709"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Freeform 19"/>
          <p:cNvSpPr>
            <a:spLocks/>
          </p:cNvSpPr>
          <p:nvPr/>
        </p:nvSpPr>
        <p:spPr bwMode="auto">
          <a:xfrm>
            <a:off x="7028431" y="2342501"/>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1" name="Text Box 21"/>
          <p:cNvSpPr txBox="1">
            <a:spLocks noChangeArrowheads="1"/>
          </p:cNvSpPr>
          <p:nvPr/>
        </p:nvSpPr>
        <p:spPr bwMode="auto">
          <a:xfrm>
            <a:off x="2696874" y="3667615"/>
            <a:ext cx="1258678" cy="523220"/>
          </a:xfrm>
          <a:prstGeom prst="rect">
            <a:avLst/>
          </a:prstGeom>
          <a:solidFill>
            <a:schemeClr val="bg1"/>
          </a:solidFill>
          <a:ln>
            <a:noFill/>
          </a:ln>
          <a:effectLst/>
          <a:extLst/>
        </p:spPr>
        <p:txBody>
          <a:bodyPr wrap="none">
            <a:spAutoFit/>
          </a:bodyPr>
          <a:lstStyle/>
          <a:p>
            <a:pPr algn="ctr"/>
            <a:r>
              <a:rPr kumimoji="1" lang="en-US" altLang="zh-CN" sz="1400" b="1" dirty="0" smtClean="0">
                <a:solidFill>
                  <a:srgbClr val="CC00CC"/>
                </a:solidFill>
                <a:latin typeface="微软雅黑" pitchFamily="34" charset="-122"/>
                <a:ea typeface="微软雅黑" pitchFamily="34" charset="-122"/>
              </a:rPr>
              <a:t>B </a:t>
            </a:r>
            <a:r>
              <a:rPr kumimoji="1" lang="zh-CN" altLang="en-US" sz="1400" b="1" dirty="0" smtClean="0">
                <a:solidFill>
                  <a:srgbClr val="CC00CC"/>
                </a:solidFill>
                <a:latin typeface="微软雅黑" pitchFamily="34" charset="-122"/>
                <a:ea typeface="微软雅黑" pitchFamily="34" charset="-122"/>
              </a:rPr>
              <a:t>向所有站点</a:t>
            </a:r>
            <a:endParaRPr kumimoji="1" lang="en-US" altLang="zh-CN" sz="1400" b="1" dirty="0">
              <a:solidFill>
                <a:srgbClr val="CC00CC"/>
              </a:solidFill>
              <a:latin typeface="微软雅黑" pitchFamily="34" charset="-122"/>
              <a:ea typeface="微软雅黑" pitchFamily="34" charset="-122"/>
            </a:endParaRP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82" name="Text Box 22"/>
          <p:cNvSpPr txBox="1">
            <a:spLocks noChangeArrowheads="1"/>
          </p:cNvSpPr>
          <p:nvPr/>
        </p:nvSpPr>
        <p:spPr bwMode="auto">
          <a:xfrm>
            <a:off x="4179547" y="3425119"/>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83" name="Text Box 23"/>
          <p:cNvSpPr txBox="1">
            <a:spLocks noChangeArrowheads="1"/>
          </p:cNvSpPr>
          <p:nvPr/>
        </p:nvSpPr>
        <p:spPr bwMode="auto">
          <a:xfrm>
            <a:off x="5472194" y="3414059"/>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D</a:t>
            </a:r>
          </a:p>
        </p:txBody>
      </p:sp>
      <p:sp>
        <p:nvSpPr>
          <p:cNvPr id="84" name="Text Box 24"/>
          <p:cNvSpPr txBox="1">
            <a:spLocks noChangeArrowheads="1"/>
          </p:cNvSpPr>
          <p:nvPr/>
        </p:nvSpPr>
        <p:spPr bwMode="auto">
          <a:xfrm>
            <a:off x="1715396" y="3414059"/>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85" name="Text Box 25"/>
          <p:cNvSpPr txBox="1">
            <a:spLocks noChangeArrowheads="1"/>
          </p:cNvSpPr>
          <p:nvPr/>
        </p:nvSpPr>
        <p:spPr bwMode="auto">
          <a:xfrm>
            <a:off x="6629055" y="3411602"/>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86" name="Line 26"/>
          <p:cNvSpPr>
            <a:spLocks noChangeShapeType="1"/>
          </p:cNvSpPr>
          <p:nvPr/>
        </p:nvSpPr>
        <p:spPr bwMode="auto">
          <a:xfrm flipH="1">
            <a:off x="1209238" y="2087439"/>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7" name="Text Box 27"/>
          <p:cNvSpPr txBox="1">
            <a:spLocks noChangeArrowheads="1"/>
          </p:cNvSpPr>
          <p:nvPr/>
        </p:nvSpPr>
        <p:spPr bwMode="auto">
          <a:xfrm>
            <a:off x="1638815" y="1946776"/>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88" name="Text Box 28"/>
          <p:cNvSpPr txBox="1">
            <a:spLocks noChangeArrowheads="1"/>
          </p:cNvSpPr>
          <p:nvPr/>
        </p:nvSpPr>
        <p:spPr bwMode="auto">
          <a:xfrm>
            <a:off x="6548762" y="1946776"/>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89" name="Freeform 32"/>
          <p:cNvSpPr>
            <a:spLocks/>
          </p:cNvSpPr>
          <p:nvPr/>
        </p:nvSpPr>
        <p:spPr bwMode="auto">
          <a:xfrm>
            <a:off x="3329046" y="2394113"/>
            <a:ext cx="4281142"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0" name="Text Box 48"/>
          <p:cNvSpPr txBox="1">
            <a:spLocks noChangeArrowheads="1"/>
          </p:cNvSpPr>
          <p:nvPr/>
        </p:nvSpPr>
        <p:spPr bwMode="auto">
          <a:xfrm>
            <a:off x="3170457" y="3414059"/>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94" name="Line 12"/>
          <p:cNvSpPr>
            <a:spLocks noChangeShapeType="1"/>
          </p:cNvSpPr>
          <p:nvPr/>
        </p:nvSpPr>
        <p:spPr bwMode="auto">
          <a:xfrm rot="16200000" flipV="1">
            <a:off x="1682498"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Freeform 29"/>
          <p:cNvSpPr>
            <a:spLocks/>
          </p:cNvSpPr>
          <p:nvPr/>
        </p:nvSpPr>
        <p:spPr bwMode="auto">
          <a:xfrm>
            <a:off x="3293468" y="2410089"/>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6" name="Freeform 30"/>
          <p:cNvSpPr>
            <a:spLocks/>
          </p:cNvSpPr>
          <p:nvPr/>
        </p:nvSpPr>
        <p:spPr bwMode="auto">
          <a:xfrm>
            <a:off x="3329047" y="2419920"/>
            <a:ext cx="2558934" cy="772946"/>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7" name="Freeform 31"/>
          <p:cNvSpPr>
            <a:spLocks/>
          </p:cNvSpPr>
          <p:nvPr/>
        </p:nvSpPr>
        <p:spPr bwMode="auto">
          <a:xfrm>
            <a:off x="3329046" y="2422378"/>
            <a:ext cx="3678963" cy="744683"/>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8" name="Freeform 33"/>
          <p:cNvSpPr>
            <a:spLocks/>
          </p:cNvSpPr>
          <p:nvPr/>
        </p:nvSpPr>
        <p:spPr bwMode="auto">
          <a:xfrm>
            <a:off x="1371600" y="2394113"/>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9" name="Freeform 34"/>
          <p:cNvSpPr>
            <a:spLocks/>
          </p:cNvSpPr>
          <p:nvPr/>
        </p:nvSpPr>
        <p:spPr bwMode="auto">
          <a:xfrm flipH="1">
            <a:off x="2015319" y="2394113"/>
            <a:ext cx="1313728"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10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01" name="组合 100"/>
          <p:cNvGrpSpPr/>
          <p:nvPr/>
        </p:nvGrpSpPr>
        <p:grpSpPr>
          <a:xfrm>
            <a:off x="1817612" y="3700997"/>
            <a:ext cx="5498027" cy="309717"/>
            <a:chOff x="1817612" y="3764815"/>
            <a:chExt cx="5498027" cy="309717"/>
          </a:xfrm>
        </p:grpSpPr>
        <p:sp>
          <p:nvSpPr>
            <p:cNvPr id="102" name="Text Box 47"/>
            <p:cNvSpPr txBox="1">
              <a:spLocks noChangeArrowheads="1"/>
            </p:cNvSpPr>
            <p:nvPr/>
          </p:nvSpPr>
          <p:spPr bwMode="auto">
            <a:xfrm>
              <a:off x="5520120"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dirty="0">
                  <a:solidFill>
                    <a:schemeClr val="bg1"/>
                  </a:solidFill>
                  <a:latin typeface="微软雅黑" pitchFamily="34" charset="-122"/>
                  <a:ea typeface="微软雅黑" pitchFamily="34" charset="-122"/>
                </a:rPr>
                <a:t>接受</a:t>
              </a:r>
            </a:p>
          </p:txBody>
        </p:sp>
        <p:sp>
          <p:nvSpPr>
            <p:cNvPr id="103" name="Text Box 47"/>
            <p:cNvSpPr txBox="1">
              <a:spLocks noChangeArrowheads="1"/>
            </p:cNvSpPr>
            <p:nvPr/>
          </p:nvSpPr>
          <p:spPr bwMode="auto">
            <a:xfrm>
              <a:off x="6773139"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a:solidFill>
                    <a:schemeClr val="bg1"/>
                  </a:solidFill>
                  <a:latin typeface="微软雅黑" pitchFamily="34" charset="-122"/>
                  <a:ea typeface="微软雅黑" pitchFamily="34" charset="-122"/>
                </a:rPr>
                <a:t>接受</a:t>
              </a:r>
            </a:p>
          </p:txBody>
        </p:sp>
        <p:sp>
          <p:nvSpPr>
            <p:cNvPr id="104" name="Text Box 47"/>
            <p:cNvSpPr txBox="1">
              <a:spLocks noChangeArrowheads="1"/>
            </p:cNvSpPr>
            <p:nvPr/>
          </p:nvSpPr>
          <p:spPr bwMode="auto">
            <a:xfrm>
              <a:off x="4288420"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dirty="0">
                  <a:solidFill>
                    <a:schemeClr val="bg1"/>
                  </a:solidFill>
                  <a:latin typeface="微软雅黑" pitchFamily="34" charset="-122"/>
                  <a:ea typeface="微软雅黑" pitchFamily="34" charset="-122"/>
                </a:rPr>
                <a:t>接受</a:t>
              </a:r>
            </a:p>
          </p:txBody>
        </p:sp>
        <p:sp>
          <p:nvSpPr>
            <p:cNvPr id="105" name="Text Box 47"/>
            <p:cNvSpPr txBox="1">
              <a:spLocks noChangeArrowheads="1"/>
            </p:cNvSpPr>
            <p:nvPr/>
          </p:nvSpPr>
          <p:spPr bwMode="auto">
            <a:xfrm>
              <a:off x="1817612"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dirty="0">
                  <a:solidFill>
                    <a:schemeClr val="bg1"/>
                  </a:solidFill>
                  <a:latin typeface="微软雅黑" pitchFamily="34" charset="-122"/>
                  <a:ea typeface="微软雅黑" pitchFamily="34" charset="-122"/>
                </a:rPr>
                <a:t>接受</a:t>
              </a:r>
            </a:p>
          </p:txBody>
        </p:sp>
      </p:grpSp>
      <p:pic>
        <p:nvPicPr>
          <p:cNvPr id="10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46371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500" fill="hold"/>
                                        <p:tgtEl>
                                          <p:spTgt spid="81"/>
                                        </p:tgtEl>
                                        <p:attrNameLst>
                                          <p:attrName>style.visibility</p:attrName>
                                        </p:attrNameLst>
                                      </p:cBhvr>
                                      <p:tavLst>
                                        <p:tav tm="0">
                                          <p:val>
                                            <p:strVal val="hidden"/>
                                          </p:val>
                                        </p:tav>
                                        <p:tav tm="50000">
                                          <p:val>
                                            <p:strVal val="visible"/>
                                          </p:val>
                                        </p:tav>
                                      </p:tavLst>
                                    </p:anim>
                                  </p:childTnLst>
                                </p:cTn>
                              </p:par>
                            </p:childTnLst>
                          </p:cTn>
                        </p:par>
                        <p:par>
                          <p:cTn id="10" fill="hold">
                            <p:stCondLst>
                              <p:cond delay="2000"/>
                            </p:stCondLst>
                            <p:childTnLst>
                              <p:par>
                                <p:cTn id="11" presetID="22" presetClass="entr" presetSubtype="2" fill="hold" grpId="0" nodeType="afterEffect">
                                  <p:stCondLst>
                                    <p:cond delay="500"/>
                                  </p:stCondLst>
                                  <p:childTnLst>
                                    <p:set>
                                      <p:cBhvr>
                                        <p:cTn id="12" dur="1" fill="hold">
                                          <p:stCondLst>
                                            <p:cond delay="0"/>
                                          </p:stCondLst>
                                        </p:cTn>
                                        <p:tgtEl>
                                          <p:spTgt spid="99"/>
                                        </p:tgtEl>
                                        <p:attrNameLst>
                                          <p:attrName>style.visibility</p:attrName>
                                        </p:attrNameLst>
                                      </p:cBhvr>
                                      <p:to>
                                        <p:strVal val="visible"/>
                                      </p:to>
                                    </p:set>
                                    <p:animEffect transition="in" filter="wipe(right)">
                                      <p:cBhvr>
                                        <p:cTn id="13" dur="2500"/>
                                        <p:tgtEl>
                                          <p:spTgt spid="99"/>
                                        </p:tgtEl>
                                      </p:cBhvr>
                                    </p:animEffect>
                                  </p:childTnLst>
                                </p:cTn>
                              </p:par>
                              <p:par>
                                <p:cTn id="14" presetID="22" presetClass="entr" presetSubtype="2" fill="hold" grpId="0" nodeType="withEffect">
                                  <p:stCondLst>
                                    <p:cond delay="500"/>
                                  </p:stCondLst>
                                  <p:childTnLst>
                                    <p:set>
                                      <p:cBhvr>
                                        <p:cTn id="15" dur="1" fill="hold">
                                          <p:stCondLst>
                                            <p:cond delay="0"/>
                                          </p:stCondLst>
                                        </p:cTn>
                                        <p:tgtEl>
                                          <p:spTgt spid="98"/>
                                        </p:tgtEl>
                                        <p:attrNameLst>
                                          <p:attrName>style.visibility</p:attrName>
                                        </p:attrNameLst>
                                      </p:cBhvr>
                                      <p:to>
                                        <p:strVal val="visible"/>
                                      </p:to>
                                    </p:set>
                                    <p:animEffect transition="in" filter="wipe(right)">
                                      <p:cBhvr>
                                        <p:cTn id="16" dur="2500"/>
                                        <p:tgtEl>
                                          <p:spTgt spid="98"/>
                                        </p:tgtEl>
                                      </p:cBhvr>
                                    </p:animEffect>
                                  </p:childTnLst>
                                </p:cTn>
                              </p:par>
                              <p:par>
                                <p:cTn id="17" presetID="22" presetClass="entr" presetSubtype="8" fill="hold" grpId="0" nodeType="withEffect">
                                  <p:stCondLst>
                                    <p:cond delay="500"/>
                                  </p:stCondLst>
                                  <p:childTnLst>
                                    <p:set>
                                      <p:cBhvr>
                                        <p:cTn id="18" dur="1" fill="hold">
                                          <p:stCondLst>
                                            <p:cond delay="0"/>
                                          </p:stCondLst>
                                        </p:cTn>
                                        <p:tgtEl>
                                          <p:spTgt spid="95"/>
                                        </p:tgtEl>
                                        <p:attrNameLst>
                                          <p:attrName>style.visibility</p:attrName>
                                        </p:attrNameLst>
                                      </p:cBhvr>
                                      <p:to>
                                        <p:strVal val="visible"/>
                                      </p:to>
                                    </p:set>
                                    <p:animEffect transition="in" filter="wipe(left)">
                                      <p:cBhvr>
                                        <p:cTn id="19" dur="2500"/>
                                        <p:tgtEl>
                                          <p:spTgt spid="95"/>
                                        </p:tgtEl>
                                      </p:cBhvr>
                                    </p:animEffect>
                                  </p:childTnLst>
                                </p:cTn>
                              </p:par>
                              <p:par>
                                <p:cTn id="20" presetID="22" presetClass="entr" presetSubtype="8" fill="hold" grpId="0" nodeType="withEffect">
                                  <p:stCondLst>
                                    <p:cond delay="500"/>
                                  </p:stCondLst>
                                  <p:childTnLst>
                                    <p:set>
                                      <p:cBhvr>
                                        <p:cTn id="21" dur="1" fill="hold">
                                          <p:stCondLst>
                                            <p:cond delay="0"/>
                                          </p:stCondLst>
                                        </p:cTn>
                                        <p:tgtEl>
                                          <p:spTgt spid="96"/>
                                        </p:tgtEl>
                                        <p:attrNameLst>
                                          <p:attrName>style.visibility</p:attrName>
                                        </p:attrNameLst>
                                      </p:cBhvr>
                                      <p:to>
                                        <p:strVal val="visible"/>
                                      </p:to>
                                    </p:set>
                                    <p:animEffect transition="in" filter="wipe(left)">
                                      <p:cBhvr>
                                        <p:cTn id="22" dur="2750"/>
                                        <p:tgtEl>
                                          <p:spTgt spid="96"/>
                                        </p:tgtEl>
                                      </p:cBhvr>
                                    </p:animEffect>
                                  </p:childTnLst>
                                </p:cTn>
                              </p:par>
                              <p:par>
                                <p:cTn id="23" presetID="22" presetClass="entr" presetSubtype="8" fill="hold" grpId="0" nodeType="withEffect">
                                  <p:stCondLst>
                                    <p:cond delay="500"/>
                                  </p:stCondLst>
                                  <p:childTnLst>
                                    <p:set>
                                      <p:cBhvr>
                                        <p:cTn id="24" dur="1" fill="hold">
                                          <p:stCondLst>
                                            <p:cond delay="0"/>
                                          </p:stCondLst>
                                        </p:cTn>
                                        <p:tgtEl>
                                          <p:spTgt spid="97"/>
                                        </p:tgtEl>
                                        <p:attrNameLst>
                                          <p:attrName>style.visibility</p:attrName>
                                        </p:attrNameLst>
                                      </p:cBhvr>
                                      <p:to>
                                        <p:strVal val="visible"/>
                                      </p:to>
                                    </p:set>
                                    <p:animEffect transition="in" filter="wipe(left)">
                                      <p:cBhvr>
                                        <p:cTn id="25" dur="2500"/>
                                        <p:tgtEl>
                                          <p:spTgt spid="97"/>
                                        </p:tgtEl>
                                      </p:cBhvr>
                                    </p:animEffect>
                                  </p:childTnLst>
                                </p:cTn>
                              </p:par>
                              <p:par>
                                <p:cTn id="26" presetID="22" presetClass="entr" presetSubtype="8" fill="hold" grpId="0" nodeType="withEffect">
                                  <p:stCondLst>
                                    <p:cond delay="500"/>
                                  </p:stCondLst>
                                  <p:childTnLst>
                                    <p:set>
                                      <p:cBhvr>
                                        <p:cTn id="27" dur="1" fill="hold">
                                          <p:stCondLst>
                                            <p:cond delay="0"/>
                                          </p:stCondLst>
                                        </p:cTn>
                                        <p:tgtEl>
                                          <p:spTgt spid="89"/>
                                        </p:tgtEl>
                                        <p:attrNameLst>
                                          <p:attrName>style.visibility</p:attrName>
                                        </p:attrNameLst>
                                      </p:cBhvr>
                                      <p:to>
                                        <p:strVal val="visible"/>
                                      </p:to>
                                    </p:set>
                                    <p:animEffect transition="in" filter="wipe(left)">
                                      <p:cBhvr>
                                        <p:cTn id="28" dur="2500"/>
                                        <p:tgtEl>
                                          <p:spTgt spid="89"/>
                                        </p:tgtEl>
                                      </p:cBhvr>
                                    </p:animEffect>
                                  </p:childTnLst>
                                </p:cTn>
                              </p:par>
                            </p:childTnLst>
                          </p:cTn>
                        </p:par>
                        <p:par>
                          <p:cTn id="29" fill="hold">
                            <p:stCondLst>
                              <p:cond delay="5250"/>
                            </p:stCondLst>
                            <p:childTnLst>
                              <p:par>
                                <p:cTn id="30" presetID="1" presetClass="entr" presetSubtype="0" fill="hold" nodeType="afterEffect">
                                  <p:stCondLst>
                                    <p:cond delay="1000"/>
                                  </p:stCondLst>
                                  <p:childTnLst>
                                    <p:set>
                                      <p:cBhvr>
                                        <p:cTn id="31" dur="1" fill="hold">
                                          <p:stCondLst>
                                            <p:cond delay="0"/>
                                          </p:stCondLst>
                                        </p:cTn>
                                        <p:tgtEl>
                                          <p:spTgt spid="101"/>
                                        </p:tgtEl>
                                        <p:attrNameLst>
                                          <p:attrName>style.visibility</p:attrName>
                                        </p:attrNameLst>
                                      </p:cBhvr>
                                      <p:to>
                                        <p:strVal val="visible"/>
                                      </p:to>
                                    </p:set>
                                  </p:childTnLst>
                                </p:cTn>
                              </p:par>
                            </p:childTnLst>
                          </p:cTn>
                        </p:par>
                        <p:par>
                          <p:cTn id="32" fill="hold">
                            <p:stCondLst>
                              <p:cond delay="6250"/>
                            </p:stCondLst>
                            <p:childTnLst>
                              <p:par>
                                <p:cTn id="33" presetID="35" presetClass="emph" presetSubtype="0" repeatCount="indefinite" fill="hold" nodeType="afterEffect">
                                  <p:stCondLst>
                                    <p:cond delay="0"/>
                                  </p:stCondLst>
                                  <p:endCondLst>
                                    <p:cond evt="onNext" delay="0">
                                      <p:tgtEl>
                                        <p:sldTgt/>
                                      </p:tgtEl>
                                    </p:cond>
                                  </p:endCondLst>
                                  <p:childTnLst>
                                    <p:anim calcmode="discrete" valueType="str">
                                      <p:cBhvr>
                                        <p:cTn id="34" dur="500" fill="hold"/>
                                        <p:tgtEl>
                                          <p:spTgt spid="10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1" grpId="1" animBg="1"/>
      <p:bldP spid="89" grpId="0" animBg="1"/>
      <p:bldP spid="95" grpId="0" animBg="1"/>
      <p:bldP spid="96" grpId="0" animBg="1"/>
      <p:bldP spid="97" grpId="0" animBg="1"/>
      <p:bldP spid="98" grpId="0" animBg="1"/>
      <p:bldP spid="9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57334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数据链路层的</a:t>
            </a:r>
            <a:r>
              <a:rPr lang="zh-CN" altLang="en-US" sz="2000" b="1" dirty="0" smtClean="0">
                <a:solidFill>
                  <a:schemeClr val="bg1"/>
                </a:solidFill>
                <a:ea typeface="微软雅黑" pitchFamily="34" charset="-122"/>
              </a:rPr>
              <a:t>地位</a:t>
            </a:r>
            <a:endParaRPr lang="zh-CN" altLang="en-US" sz="2000" b="1" dirty="0">
              <a:solidFill>
                <a:schemeClr val="bg1"/>
              </a:solidFill>
              <a:ea typeface="微软雅黑" pitchFamily="34" charset="-122"/>
            </a:endParaRPr>
          </a:p>
        </p:txBody>
      </p:sp>
      <p:sp>
        <p:nvSpPr>
          <p:cNvPr id="7" name="圆角矩形 6"/>
          <p:cNvSpPr/>
          <p:nvPr/>
        </p:nvSpPr>
        <p:spPr>
          <a:xfrm>
            <a:off x="522660" y="1092812"/>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10" name="Freeform 9"/>
          <p:cNvSpPr>
            <a:spLocks/>
          </p:cNvSpPr>
          <p:nvPr/>
        </p:nvSpPr>
        <p:spPr bwMode="auto">
          <a:xfrm>
            <a:off x="1776920" y="1717850"/>
            <a:ext cx="1398382" cy="273071"/>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grpSp>
        <p:nvGrpSpPr>
          <p:cNvPr id="1111" name="Group 10"/>
          <p:cNvGrpSpPr>
            <a:grpSpLocks/>
          </p:cNvGrpSpPr>
          <p:nvPr/>
        </p:nvGrpSpPr>
        <p:grpSpPr bwMode="auto">
          <a:xfrm>
            <a:off x="2173056" y="1603319"/>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grpSp>
        <p:nvGrpSpPr>
          <p:cNvPr id="1121" name="Group 20"/>
          <p:cNvGrpSpPr>
            <a:grpSpLocks/>
          </p:cNvGrpSpPr>
          <p:nvPr/>
        </p:nvGrpSpPr>
        <p:grpSpPr bwMode="auto">
          <a:xfrm>
            <a:off x="3506167" y="1603319"/>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3623538" y="1716895"/>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pic>
        <p:nvPicPr>
          <p:cNvPr id="113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8109" y="1622408"/>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136" y="1740756"/>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9515" y="1651041"/>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136" name="Group 35"/>
          <p:cNvGrpSpPr>
            <a:grpSpLocks/>
          </p:cNvGrpSpPr>
          <p:nvPr/>
        </p:nvGrpSpPr>
        <p:grpSpPr bwMode="auto">
          <a:xfrm>
            <a:off x="4895806" y="1603319"/>
            <a:ext cx="735144" cy="469575"/>
            <a:chOff x="1680" y="240"/>
            <a:chExt cx="2529" cy="1270"/>
          </a:xfrm>
          <a:solidFill>
            <a:srgbClr val="00B05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46" name="Text Box 45"/>
          <p:cNvSpPr txBox="1">
            <a:spLocks noChangeArrowheads="1"/>
          </p:cNvSpPr>
          <p:nvPr/>
        </p:nvSpPr>
        <p:spPr bwMode="auto">
          <a:xfrm>
            <a:off x="4996633" y="172338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广域网</a:t>
            </a:r>
          </a:p>
        </p:txBody>
      </p:sp>
      <p:sp>
        <p:nvSpPr>
          <p:cNvPr id="1147" name="Text Box 46"/>
          <p:cNvSpPr txBox="1">
            <a:spLocks noChangeArrowheads="1"/>
          </p:cNvSpPr>
          <p:nvPr/>
        </p:nvSpPr>
        <p:spPr bwMode="auto">
          <a:xfrm>
            <a:off x="1354401" y="152464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7087749"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149" name="Text Box 48"/>
          <p:cNvSpPr txBox="1">
            <a:spLocks noChangeArrowheads="1"/>
          </p:cNvSpPr>
          <p:nvPr/>
        </p:nvSpPr>
        <p:spPr bwMode="auto">
          <a:xfrm>
            <a:off x="2890297" y="140479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1</a:t>
            </a:r>
          </a:p>
        </p:txBody>
      </p:sp>
      <p:sp>
        <p:nvSpPr>
          <p:cNvPr id="1150" name="Text Box 49"/>
          <p:cNvSpPr txBox="1">
            <a:spLocks noChangeArrowheads="1"/>
          </p:cNvSpPr>
          <p:nvPr/>
        </p:nvSpPr>
        <p:spPr bwMode="auto">
          <a:xfrm>
            <a:off x="4296479" y="1523148"/>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2</a:t>
            </a:r>
          </a:p>
        </p:txBody>
      </p:sp>
      <p:sp>
        <p:nvSpPr>
          <p:cNvPr id="1151" name="Text Box 50"/>
          <p:cNvSpPr txBox="1">
            <a:spLocks noChangeArrowheads="1"/>
          </p:cNvSpPr>
          <p:nvPr/>
        </p:nvSpPr>
        <p:spPr bwMode="auto">
          <a:xfrm>
            <a:off x="5563077" y="143915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152" name="Text Box 51"/>
          <p:cNvSpPr txBox="1">
            <a:spLocks noChangeArrowheads="1"/>
          </p:cNvSpPr>
          <p:nvPr/>
        </p:nvSpPr>
        <p:spPr bwMode="auto">
          <a:xfrm>
            <a:off x="2246024" y="172338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电话网</a:t>
            </a:r>
          </a:p>
        </p:txBody>
      </p:sp>
      <p:grpSp>
        <p:nvGrpSpPr>
          <p:cNvPr id="1606" name="Group 506"/>
          <p:cNvGrpSpPr>
            <a:grpSpLocks/>
          </p:cNvGrpSpPr>
          <p:nvPr/>
        </p:nvGrpSpPr>
        <p:grpSpPr bwMode="auto">
          <a:xfrm>
            <a:off x="6086924" y="1649131"/>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616" name="Text Box 516"/>
          <p:cNvSpPr txBox="1">
            <a:spLocks noChangeArrowheads="1"/>
          </p:cNvSpPr>
          <p:nvPr/>
        </p:nvSpPr>
        <p:spPr bwMode="auto">
          <a:xfrm>
            <a:off x="6216140" y="1762708"/>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sp>
        <p:nvSpPr>
          <p:cNvPr id="1678" name="矩形 1677"/>
          <p:cNvSpPr/>
          <p:nvPr/>
        </p:nvSpPr>
        <p:spPr>
          <a:xfrm>
            <a:off x="2590316" y="2241317"/>
            <a:ext cx="3954929" cy="307777"/>
          </a:xfrm>
          <a:prstGeom prst="rect">
            <a:avLst/>
          </a:prstGeom>
          <a:solidFill>
            <a:srgbClr val="00FF99"/>
          </a:solidFill>
          <a:ln>
            <a:solidFill>
              <a:srgbClr val="000066"/>
            </a:solidFill>
          </a:ln>
        </p:spPr>
        <p:txBody>
          <a:bodyPr wrap="none">
            <a:spAutoFit/>
          </a:bodyPr>
          <a:lstStyle/>
          <a:p>
            <a:pPr algn="ctr"/>
            <a:r>
              <a:rPr lang="zh-CN" altLang="en-US" sz="1400" b="1" dirty="0" smtClean="0">
                <a:solidFill>
                  <a:sysClr val="windowText" lastClr="000000"/>
                </a:solidFill>
                <a:latin typeface="微软雅黑" pitchFamily="34" charset="-122"/>
                <a:ea typeface="微软雅黑" pitchFamily="34" charset="-122"/>
              </a:rPr>
              <a:t>网络中的主机、路由器等都必须实现数据链路层</a:t>
            </a:r>
            <a:endParaRPr lang="zh-CN" altLang="en-US" sz="1400" b="1" dirty="0">
              <a:solidFill>
                <a:sysClr val="windowText" lastClr="000000"/>
              </a:solidFill>
              <a:latin typeface="微软雅黑" pitchFamily="34" charset="-122"/>
              <a:ea typeface="微软雅黑" pitchFamily="34" charset="-122"/>
            </a:endParaRPr>
          </a:p>
        </p:txBody>
      </p:sp>
      <p:grpSp>
        <p:nvGrpSpPr>
          <p:cNvPr id="2" name="组合 1"/>
          <p:cNvGrpSpPr/>
          <p:nvPr/>
        </p:nvGrpSpPr>
        <p:grpSpPr>
          <a:xfrm>
            <a:off x="1411253" y="2454021"/>
            <a:ext cx="6294293" cy="1474581"/>
            <a:chOff x="1411253" y="2454021"/>
            <a:chExt cx="6294293" cy="1474581"/>
          </a:xfrm>
        </p:grpSpPr>
        <p:sp>
          <p:nvSpPr>
            <p:cNvPr id="1623" name="AutoShape 524"/>
            <p:cNvSpPr>
              <a:spLocks noChangeArrowheads="1"/>
            </p:cNvSpPr>
            <p:nvPr/>
          </p:nvSpPr>
          <p:spPr bwMode="auto">
            <a:xfrm>
              <a:off x="1411253"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41125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411253"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41125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411253"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423660"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7122394"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71223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712239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7122394"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7122394"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7134802"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5" name="AutoShape 547"/>
            <p:cNvSpPr>
              <a:spLocks noChangeArrowheads="1"/>
            </p:cNvSpPr>
            <p:nvPr/>
          </p:nvSpPr>
          <p:spPr bwMode="auto">
            <a:xfrm>
              <a:off x="2959203"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295920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2985052"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8" name="Freeform 550"/>
            <p:cNvSpPr>
              <a:spLocks/>
            </p:cNvSpPr>
            <p:nvPr/>
          </p:nvSpPr>
          <p:spPr bwMode="auto">
            <a:xfrm>
              <a:off x="295920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2" name="AutoShape 554"/>
            <p:cNvSpPr>
              <a:spLocks noChangeArrowheads="1"/>
            </p:cNvSpPr>
            <p:nvPr/>
          </p:nvSpPr>
          <p:spPr bwMode="auto">
            <a:xfrm>
              <a:off x="4331264"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3" name="Freeform 555"/>
            <p:cNvSpPr>
              <a:spLocks/>
            </p:cNvSpPr>
            <p:nvPr/>
          </p:nvSpPr>
          <p:spPr bwMode="auto">
            <a:xfrm>
              <a:off x="433126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4" name="Rectangle 556"/>
            <p:cNvSpPr>
              <a:spLocks noChangeArrowheads="1"/>
            </p:cNvSpPr>
            <p:nvPr/>
          </p:nvSpPr>
          <p:spPr bwMode="auto">
            <a:xfrm>
              <a:off x="4343671"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5" name="Freeform 557"/>
            <p:cNvSpPr>
              <a:spLocks/>
            </p:cNvSpPr>
            <p:nvPr/>
          </p:nvSpPr>
          <p:spPr bwMode="auto">
            <a:xfrm>
              <a:off x="433126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1674911" y="3783530"/>
              <a:ext cx="143731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38033" y="3783530"/>
              <a:ext cx="1448020"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365549" y="3783530"/>
              <a:ext cx="107531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9" name="Freeform 575"/>
            <p:cNvSpPr>
              <a:spLocks/>
            </p:cNvSpPr>
            <p:nvPr/>
          </p:nvSpPr>
          <p:spPr bwMode="auto">
            <a:xfrm>
              <a:off x="4746915"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112228"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671" name="Text Box 577"/>
            <p:cNvSpPr txBox="1">
              <a:spLocks noChangeArrowheads="1"/>
            </p:cNvSpPr>
            <p:nvPr/>
          </p:nvSpPr>
          <p:spPr bwMode="auto">
            <a:xfrm>
              <a:off x="4473950"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673" name="Text Box 579"/>
            <p:cNvSpPr txBox="1">
              <a:spLocks noChangeArrowheads="1"/>
            </p:cNvSpPr>
            <p:nvPr/>
          </p:nvSpPr>
          <p:spPr bwMode="auto">
            <a:xfrm>
              <a:off x="1566347"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7265080"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grpSp>
      <p:grpSp>
        <p:nvGrpSpPr>
          <p:cNvPr id="3" name="组合 2"/>
          <p:cNvGrpSpPr/>
          <p:nvPr/>
        </p:nvGrpSpPr>
        <p:grpSpPr>
          <a:xfrm>
            <a:off x="1357473" y="2726986"/>
            <a:ext cx="6408043" cy="1099492"/>
            <a:chOff x="1357473" y="2726986"/>
            <a:chExt cx="6408043" cy="1099492"/>
          </a:xfrm>
        </p:grpSpPr>
        <p:sp>
          <p:nvSpPr>
            <p:cNvPr id="1679" name="Text Box 530"/>
            <p:cNvSpPr txBox="1">
              <a:spLocks noChangeArrowheads="1"/>
            </p:cNvSpPr>
            <p:nvPr/>
          </p:nvSpPr>
          <p:spPr bwMode="auto">
            <a:xfrm>
              <a:off x="1357473"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359541"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357473"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357473"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357473"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7086206"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708827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708620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708620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708620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89" name="Text Box 551"/>
            <p:cNvSpPr txBox="1">
              <a:spLocks noChangeArrowheads="1"/>
            </p:cNvSpPr>
            <p:nvPr/>
          </p:nvSpPr>
          <p:spPr bwMode="auto">
            <a:xfrm>
              <a:off x="295506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1690" name="Text Box 552"/>
            <p:cNvSpPr txBox="1">
              <a:spLocks noChangeArrowheads="1"/>
            </p:cNvSpPr>
            <p:nvPr/>
          </p:nvSpPr>
          <p:spPr bwMode="auto">
            <a:xfrm>
              <a:off x="295506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1" name="Text Box 553"/>
            <p:cNvSpPr txBox="1">
              <a:spLocks noChangeArrowheads="1"/>
            </p:cNvSpPr>
            <p:nvPr/>
          </p:nvSpPr>
          <p:spPr bwMode="auto">
            <a:xfrm>
              <a:off x="295506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2" name="Text Box 558"/>
            <p:cNvSpPr txBox="1">
              <a:spLocks noChangeArrowheads="1"/>
            </p:cNvSpPr>
            <p:nvPr/>
          </p:nvSpPr>
          <p:spPr bwMode="auto">
            <a:xfrm>
              <a:off x="431989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1693" name="Text Box 559"/>
            <p:cNvSpPr txBox="1">
              <a:spLocks noChangeArrowheads="1"/>
            </p:cNvSpPr>
            <p:nvPr/>
          </p:nvSpPr>
          <p:spPr bwMode="auto">
            <a:xfrm>
              <a:off x="431989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4" name="Text Box 560"/>
            <p:cNvSpPr txBox="1">
              <a:spLocks noChangeArrowheads="1"/>
            </p:cNvSpPr>
            <p:nvPr/>
          </p:nvSpPr>
          <p:spPr bwMode="auto">
            <a:xfrm>
              <a:off x="431989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6385" y="172959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569" y="1754686"/>
            <a:ext cx="407130" cy="40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58152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02921" y="2310775"/>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Line 7"/>
          <p:cNvSpPr>
            <a:spLocks noChangeShapeType="1"/>
          </p:cNvSpPr>
          <p:nvPr/>
        </p:nvSpPr>
        <p:spPr bwMode="auto">
          <a:xfrm flipV="1">
            <a:off x="1258776" y="2868378"/>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 name="Rectangle 9"/>
          <p:cNvSpPr>
            <a:spLocks noChangeArrowheads="1"/>
          </p:cNvSpPr>
          <p:nvPr/>
        </p:nvSpPr>
        <p:spPr bwMode="auto">
          <a:xfrm>
            <a:off x="7668344" y="2752835"/>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2"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3.3.2   CSMA/CD </a:t>
            </a:r>
            <a:r>
              <a:rPr lang="zh-CN" altLang="en-US" sz="2400" b="1" dirty="0" smtClean="0">
                <a:solidFill>
                  <a:schemeClr val="bg1"/>
                </a:solidFill>
                <a:latin typeface="微软雅黑" pitchFamily="34" charset="-122"/>
                <a:ea typeface="微软雅黑" pitchFamily="34" charset="-122"/>
              </a:rPr>
              <a:t>协议</a:t>
            </a:r>
            <a:endParaRPr lang="zh-CN" altLang="en-US" sz="2400" b="1" dirty="0">
              <a:solidFill>
                <a:schemeClr val="bg1"/>
              </a:solidFill>
              <a:latin typeface="微软雅黑" pitchFamily="34" charset="-122"/>
              <a:ea typeface="微软雅黑" pitchFamily="34" charset="-122"/>
            </a:endParaRPr>
          </a:p>
        </p:txBody>
      </p:sp>
      <p:sp>
        <p:nvSpPr>
          <p:cNvPr id="13" name="Rectangle 8"/>
          <p:cNvSpPr>
            <a:spLocks noChangeArrowheads="1"/>
          </p:cNvSpPr>
          <p:nvPr/>
        </p:nvSpPr>
        <p:spPr bwMode="auto">
          <a:xfrm>
            <a:off x="502921" y="1021848"/>
            <a:ext cx="8129015" cy="113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700"/>
              </a:lnSpc>
              <a:buClr>
                <a:srgbClr val="0070C0"/>
              </a:buClr>
            </a:pPr>
            <a:r>
              <a:rPr lang="zh-CN" altLang="en-US" b="1" dirty="0" smtClean="0">
                <a:solidFill>
                  <a:srgbClr val="C00000"/>
                </a:solidFill>
                <a:latin typeface="微软雅黑" pitchFamily="34" charset="-122"/>
                <a:ea typeface="微软雅黑" pitchFamily="34" charset="-122"/>
              </a:rPr>
              <a:t>一对一</a:t>
            </a:r>
            <a:r>
              <a:rPr lang="zh-CN" altLang="en-US" b="1" dirty="0" smtClean="0">
                <a:latin typeface="微软雅黑" pitchFamily="34" charset="-122"/>
                <a:ea typeface="微软雅黑" pitchFamily="34" charset="-122"/>
              </a:rPr>
              <a:t>通信的实现：</a:t>
            </a:r>
            <a:endParaRPr lang="en-US" altLang="zh-CN" b="1" dirty="0" smtClean="0">
              <a:latin typeface="微软雅黑" pitchFamily="34" charset="-122"/>
              <a:ea typeface="微软雅黑" pitchFamily="34" charset="-122"/>
            </a:endParaRPr>
          </a:p>
          <a:p>
            <a:pPr marL="268288" indent="-268288">
              <a:lnSpc>
                <a:spcPts val="2700"/>
              </a:lnSpc>
              <a:buClr>
                <a:srgbClr val="0070C0"/>
              </a:buClr>
              <a:buFont typeface="Wingdings" pitchFamily="2" charset="2"/>
              <a:buChar char="l"/>
            </a:pPr>
            <a:r>
              <a:rPr lang="zh-CN" altLang="en-US" b="1" dirty="0" smtClean="0">
                <a:solidFill>
                  <a:srgbClr val="0000FF"/>
                </a:solidFill>
                <a:latin typeface="微软雅黑" pitchFamily="34" charset="-122"/>
                <a:ea typeface="微软雅黑" pitchFamily="34" charset="-122"/>
              </a:rPr>
              <a:t>发送方</a:t>
            </a:r>
            <a:r>
              <a:rPr lang="zh-CN" altLang="en-US" b="1" dirty="0" smtClean="0">
                <a:latin typeface="微软雅黑" pitchFamily="34" charset="-122"/>
                <a:ea typeface="微软雅黑" pitchFamily="34" charset="-122"/>
              </a:rPr>
              <a:t>：将</a:t>
            </a:r>
            <a:r>
              <a:rPr lang="zh-CN" altLang="en-US" b="1" dirty="0">
                <a:solidFill>
                  <a:srgbClr val="C00000"/>
                </a:solidFill>
                <a:latin typeface="微软雅黑" pitchFamily="34" charset="-122"/>
                <a:ea typeface="微软雅黑" pitchFamily="34" charset="-122"/>
              </a:rPr>
              <a:t>接收站的硬件地址</a:t>
            </a:r>
            <a:r>
              <a:rPr lang="zh-CN" altLang="en-US" b="1" dirty="0" smtClean="0">
                <a:latin typeface="微软雅黑" pitchFamily="34" charset="-122"/>
                <a:ea typeface="微软雅黑" pitchFamily="34" charset="-122"/>
              </a:rPr>
              <a:t>写入</a:t>
            </a:r>
            <a:r>
              <a:rPr lang="zh-CN" altLang="en-US" b="1" dirty="0">
                <a:latin typeface="微软雅黑" pitchFamily="34" charset="-122"/>
                <a:ea typeface="微软雅黑" pitchFamily="34" charset="-122"/>
              </a:rPr>
              <a:t>帧首部中的</a:t>
            </a:r>
            <a:r>
              <a:rPr lang="zh-CN" altLang="en-US" b="1" dirty="0">
                <a:solidFill>
                  <a:srgbClr val="C00000"/>
                </a:solidFill>
                <a:latin typeface="微软雅黑" pitchFamily="34" charset="-122"/>
                <a:ea typeface="微软雅黑" pitchFamily="34" charset="-122"/>
              </a:rPr>
              <a:t>目的地址</a:t>
            </a:r>
            <a:r>
              <a:rPr lang="zh-CN" altLang="en-US" b="1" dirty="0">
                <a:latin typeface="微软雅黑" pitchFamily="34" charset="-122"/>
                <a:ea typeface="微软雅黑" pitchFamily="34" charset="-122"/>
              </a:rPr>
              <a:t>字段中</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268288" indent="-268288">
              <a:lnSpc>
                <a:spcPts val="2700"/>
              </a:lnSpc>
              <a:buClr>
                <a:srgbClr val="0070C0"/>
              </a:buClr>
              <a:buFont typeface="Wingdings" pitchFamily="2" charset="2"/>
              <a:buChar char="l"/>
            </a:pPr>
            <a:r>
              <a:rPr lang="zh-CN" altLang="en-US" b="1" dirty="0" smtClean="0">
                <a:solidFill>
                  <a:srgbClr val="0000FF"/>
                </a:solidFill>
                <a:latin typeface="微软雅黑" pitchFamily="34" charset="-122"/>
                <a:ea typeface="微软雅黑" pitchFamily="34" charset="-122"/>
              </a:rPr>
              <a:t>接收方</a:t>
            </a:r>
            <a:r>
              <a:rPr lang="zh-CN" altLang="en-US" b="1" dirty="0" smtClean="0">
                <a:latin typeface="微软雅黑" pitchFamily="34" charset="-122"/>
                <a:ea typeface="微软雅黑" pitchFamily="34" charset="-122"/>
              </a:rPr>
              <a:t>：当帧中</a:t>
            </a:r>
            <a:r>
              <a:rPr lang="zh-CN" altLang="en-US" b="1" dirty="0" smtClean="0">
                <a:solidFill>
                  <a:srgbClr val="C00000"/>
                </a:solidFill>
                <a:latin typeface="微软雅黑" pitchFamily="34" charset="-122"/>
                <a:ea typeface="微软雅黑" pitchFamily="34" charset="-122"/>
              </a:rPr>
              <a:t>目的地址</a:t>
            </a:r>
            <a:r>
              <a:rPr lang="zh-CN" altLang="en-US" b="1" dirty="0" smtClean="0">
                <a:latin typeface="微软雅黑" pitchFamily="34" charset="-122"/>
                <a:ea typeface="微软雅黑" pitchFamily="34" charset="-122"/>
              </a:rPr>
              <a:t>与</a:t>
            </a:r>
            <a:r>
              <a:rPr lang="zh-CN" altLang="en-US" b="1" dirty="0">
                <a:solidFill>
                  <a:srgbClr val="C00000"/>
                </a:solidFill>
                <a:latin typeface="微软雅黑" pitchFamily="34" charset="-122"/>
                <a:ea typeface="微软雅黑" pitchFamily="34" charset="-122"/>
              </a:rPr>
              <a:t>本机</a:t>
            </a:r>
            <a:r>
              <a:rPr lang="zh-CN" altLang="en-US" b="1" dirty="0" smtClean="0">
                <a:solidFill>
                  <a:srgbClr val="C00000"/>
                </a:solidFill>
                <a:latin typeface="微软雅黑" pitchFamily="34" charset="-122"/>
                <a:ea typeface="微软雅黑" pitchFamily="34" charset="-122"/>
              </a:rPr>
              <a:t>适配器硬件</a:t>
            </a:r>
            <a:r>
              <a:rPr lang="zh-CN" altLang="en-US" b="1" dirty="0">
                <a:solidFill>
                  <a:srgbClr val="C00000"/>
                </a:solidFill>
                <a:latin typeface="微软雅黑" pitchFamily="34" charset="-122"/>
                <a:ea typeface="微软雅黑" pitchFamily="34" charset="-122"/>
              </a:rPr>
              <a:t>地址</a:t>
            </a:r>
            <a:r>
              <a:rPr lang="zh-CN" altLang="en-US" b="1" dirty="0">
                <a:latin typeface="微软雅黑" pitchFamily="34" charset="-122"/>
                <a:ea typeface="微软雅黑" pitchFamily="34" charset="-122"/>
              </a:rPr>
              <a:t>一致时</a:t>
            </a:r>
            <a:r>
              <a:rPr lang="zh-CN" altLang="en-US" b="1" dirty="0" smtClean="0">
                <a:latin typeface="微软雅黑" pitchFamily="34" charset="-122"/>
                <a:ea typeface="微软雅黑" pitchFamily="34" charset="-122"/>
              </a:rPr>
              <a:t>，才接收该帧。</a:t>
            </a:r>
            <a:endParaRPr lang="zh-CN" altLang="en-US" b="1" dirty="0">
              <a:latin typeface="微软雅黑" pitchFamily="34" charset="-122"/>
              <a:ea typeface="微软雅黑" pitchFamily="34" charset="-122"/>
            </a:endParaRPr>
          </a:p>
        </p:txBody>
      </p:sp>
      <p:sp>
        <p:nvSpPr>
          <p:cNvPr id="14" name="Line 5"/>
          <p:cNvSpPr>
            <a:spLocks noChangeShapeType="1"/>
          </p:cNvSpPr>
          <p:nvPr/>
        </p:nvSpPr>
        <p:spPr bwMode="auto">
          <a:xfrm rot="16200000" flipV="1">
            <a:off x="4153306" y="3284107"/>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Rectangle 9"/>
          <p:cNvSpPr>
            <a:spLocks noChangeArrowheads="1"/>
          </p:cNvSpPr>
          <p:nvPr/>
        </p:nvSpPr>
        <p:spPr bwMode="auto">
          <a:xfrm>
            <a:off x="1078993" y="2752835"/>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Line 10"/>
          <p:cNvSpPr>
            <a:spLocks noChangeShapeType="1"/>
          </p:cNvSpPr>
          <p:nvPr/>
        </p:nvSpPr>
        <p:spPr bwMode="auto">
          <a:xfrm>
            <a:off x="7372521" y="2678886"/>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Freeform 14"/>
          <p:cNvSpPr>
            <a:spLocks/>
          </p:cNvSpPr>
          <p:nvPr/>
        </p:nvSpPr>
        <p:spPr bwMode="auto">
          <a:xfrm>
            <a:off x="3320888" y="2878209"/>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8" name="Line 17"/>
          <p:cNvSpPr>
            <a:spLocks noChangeShapeType="1"/>
          </p:cNvSpPr>
          <p:nvPr/>
        </p:nvSpPr>
        <p:spPr bwMode="auto">
          <a:xfrm rot="16200000" flipV="1">
            <a:off x="5388709" y="3284107"/>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9" name="Freeform 19"/>
          <p:cNvSpPr>
            <a:spLocks/>
          </p:cNvSpPr>
          <p:nvPr/>
        </p:nvSpPr>
        <p:spPr bwMode="auto">
          <a:xfrm>
            <a:off x="7028431" y="2878208"/>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0" name="Text Box 21"/>
          <p:cNvSpPr txBox="1">
            <a:spLocks noChangeArrowheads="1"/>
          </p:cNvSpPr>
          <p:nvPr/>
        </p:nvSpPr>
        <p:spPr bwMode="auto">
          <a:xfrm>
            <a:off x="2874807" y="4203322"/>
            <a:ext cx="902811" cy="523220"/>
          </a:xfrm>
          <a:prstGeom prst="rect">
            <a:avLst/>
          </a:prstGeom>
          <a:solidFill>
            <a:schemeClr val="bg1"/>
          </a:solidFill>
          <a:ln>
            <a:noFill/>
          </a:ln>
          <a:effectLst/>
          <a:extLst/>
        </p:spPr>
        <p:txBody>
          <a:bodyPr wrap="none">
            <a:spAutoFit/>
          </a:bodyPr>
          <a:lstStyle/>
          <a:p>
            <a:pPr algn="ctr"/>
            <a:r>
              <a:rPr kumimoji="1" lang="en-US" altLang="zh-CN" sz="1400" b="1" dirty="0" smtClean="0">
                <a:solidFill>
                  <a:srgbClr val="CC00CC"/>
                </a:solidFill>
                <a:latin typeface="微软雅黑" pitchFamily="34" charset="-122"/>
                <a:ea typeface="微软雅黑" pitchFamily="34" charset="-122"/>
              </a:rPr>
              <a:t>B </a:t>
            </a:r>
            <a:r>
              <a:rPr kumimoji="1" lang="zh-CN" altLang="en-US" sz="1400" b="1" dirty="0" smtClean="0">
                <a:solidFill>
                  <a:srgbClr val="CC00CC"/>
                </a:solidFill>
                <a:latin typeface="微软雅黑" pitchFamily="34" charset="-122"/>
                <a:ea typeface="微软雅黑" pitchFamily="34" charset="-122"/>
              </a:rPr>
              <a:t>向 </a:t>
            </a:r>
            <a:r>
              <a:rPr kumimoji="1" lang="en-US" altLang="zh-CN" sz="1400" b="1" dirty="0">
                <a:solidFill>
                  <a:srgbClr val="CC00CC"/>
                </a:solidFill>
                <a:latin typeface="微软雅黑" pitchFamily="34" charset="-122"/>
                <a:ea typeface="微软雅黑" pitchFamily="34" charset="-122"/>
              </a:rPr>
              <a:t>D</a:t>
            </a: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21" name="Text Box 22"/>
          <p:cNvSpPr txBox="1">
            <a:spLocks noChangeArrowheads="1"/>
          </p:cNvSpPr>
          <p:nvPr/>
        </p:nvSpPr>
        <p:spPr bwMode="auto">
          <a:xfrm>
            <a:off x="4179547" y="3960826"/>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22" name="Text Box 23"/>
          <p:cNvSpPr txBox="1">
            <a:spLocks noChangeArrowheads="1"/>
          </p:cNvSpPr>
          <p:nvPr/>
        </p:nvSpPr>
        <p:spPr bwMode="auto">
          <a:xfrm>
            <a:off x="5472194" y="3949766"/>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D</a:t>
            </a:r>
          </a:p>
        </p:txBody>
      </p:sp>
      <p:sp>
        <p:nvSpPr>
          <p:cNvPr id="23" name="Text Box 24"/>
          <p:cNvSpPr txBox="1">
            <a:spLocks noChangeArrowheads="1"/>
          </p:cNvSpPr>
          <p:nvPr/>
        </p:nvSpPr>
        <p:spPr bwMode="auto">
          <a:xfrm>
            <a:off x="1715396" y="3949766"/>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24" name="Text Box 25"/>
          <p:cNvSpPr txBox="1">
            <a:spLocks noChangeArrowheads="1"/>
          </p:cNvSpPr>
          <p:nvPr/>
        </p:nvSpPr>
        <p:spPr bwMode="auto">
          <a:xfrm>
            <a:off x="6629055" y="3947309"/>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25" name="Line 26"/>
          <p:cNvSpPr>
            <a:spLocks noChangeShapeType="1"/>
          </p:cNvSpPr>
          <p:nvPr/>
        </p:nvSpPr>
        <p:spPr bwMode="auto">
          <a:xfrm flipH="1">
            <a:off x="1209238" y="2623146"/>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6" name="Text Box 27"/>
          <p:cNvSpPr txBox="1">
            <a:spLocks noChangeArrowheads="1"/>
          </p:cNvSpPr>
          <p:nvPr/>
        </p:nvSpPr>
        <p:spPr bwMode="auto">
          <a:xfrm>
            <a:off x="1638815" y="2482483"/>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27" name="Text Box 28"/>
          <p:cNvSpPr txBox="1">
            <a:spLocks noChangeArrowheads="1"/>
          </p:cNvSpPr>
          <p:nvPr/>
        </p:nvSpPr>
        <p:spPr bwMode="auto">
          <a:xfrm>
            <a:off x="6548762" y="2482483"/>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28" name="Freeform 32"/>
          <p:cNvSpPr>
            <a:spLocks/>
          </p:cNvSpPr>
          <p:nvPr/>
        </p:nvSpPr>
        <p:spPr bwMode="auto">
          <a:xfrm>
            <a:off x="3329046" y="2929820"/>
            <a:ext cx="4281142"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Text Box 48"/>
          <p:cNvSpPr txBox="1">
            <a:spLocks noChangeArrowheads="1"/>
          </p:cNvSpPr>
          <p:nvPr/>
        </p:nvSpPr>
        <p:spPr bwMode="auto">
          <a:xfrm>
            <a:off x="3170457" y="3949766"/>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3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358892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358892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3588927"/>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48" name="Line 12"/>
          <p:cNvSpPr>
            <a:spLocks noChangeShapeType="1"/>
          </p:cNvSpPr>
          <p:nvPr/>
        </p:nvSpPr>
        <p:spPr bwMode="auto">
          <a:xfrm rot="16200000" flipV="1">
            <a:off x="1682498" y="3284107"/>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9" name="Freeform 29"/>
          <p:cNvSpPr>
            <a:spLocks/>
          </p:cNvSpPr>
          <p:nvPr/>
        </p:nvSpPr>
        <p:spPr bwMode="auto">
          <a:xfrm>
            <a:off x="3293468" y="2945796"/>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Freeform 30"/>
          <p:cNvSpPr>
            <a:spLocks/>
          </p:cNvSpPr>
          <p:nvPr/>
        </p:nvSpPr>
        <p:spPr bwMode="auto">
          <a:xfrm>
            <a:off x="3329047" y="2955627"/>
            <a:ext cx="2558934" cy="772946"/>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Freeform 31"/>
          <p:cNvSpPr>
            <a:spLocks/>
          </p:cNvSpPr>
          <p:nvPr/>
        </p:nvSpPr>
        <p:spPr bwMode="auto">
          <a:xfrm>
            <a:off x="3329046" y="2958085"/>
            <a:ext cx="3678963" cy="744683"/>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2" name="Text Box 49"/>
          <p:cNvSpPr txBox="1">
            <a:spLocks noChangeArrowheads="1"/>
          </p:cNvSpPr>
          <p:nvPr/>
        </p:nvSpPr>
        <p:spPr bwMode="auto">
          <a:xfrm>
            <a:off x="4378418" y="3080490"/>
            <a:ext cx="1258679" cy="523220"/>
          </a:xfrm>
          <a:prstGeom prst="rect">
            <a:avLst/>
          </a:prstGeom>
          <a:solidFill>
            <a:srgbClr val="0000CC"/>
          </a:solidFill>
          <a:ln w="12700">
            <a:solidFill>
              <a:schemeClr val="tx1"/>
            </a:solidFill>
            <a:miter lim="800000"/>
            <a:headEnd/>
            <a:tailEnd/>
          </a:ln>
          <a:effectLst/>
        </p:spPr>
        <p:txBody>
          <a:bodyPr wrap="none">
            <a:spAutoFit/>
          </a:bodyPr>
          <a:lstStyle/>
          <a:p>
            <a:pPr algn="ctr"/>
            <a:r>
              <a:rPr lang="zh-CN" altLang="en-US" sz="1400" b="1" dirty="0">
                <a:solidFill>
                  <a:schemeClr val="bg1"/>
                </a:solidFill>
                <a:latin typeface="微软雅黑" pitchFamily="34" charset="-122"/>
                <a:ea typeface="微软雅黑" pitchFamily="34" charset="-122"/>
              </a:rPr>
              <a:t>只有 </a:t>
            </a:r>
            <a:r>
              <a:rPr lang="en-US" altLang="zh-CN" sz="1400" b="1" dirty="0">
                <a:solidFill>
                  <a:schemeClr val="bg1"/>
                </a:solidFill>
                <a:latin typeface="微软雅黑" pitchFamily="34" charset="-122"/>
                <a:ea typeface="微软雅黑" pitchFamily="34" charset="-122"/>
              </a:rPr>
              <a:t>D </a:t>
            </a:r>
            <a:r>
              <a:rPr lang="zh-CN" altLang="en-US" sz="1400" b="1" dirty="0">
                <a:solidFill>
                  <a:schemeClr val="bg1"/>
                </a:solidFill>
                <a:latin typeface="微软雅黑" pitchFamily="34" charset="-122"/>
                <a:ea typeface="微软雅黑" pitchFamily="34" charset="-122"/>
              </a:rPr>
              <a:t>接受</a:t>
            </a:r>
          </a:p>
          <a:p>
            <a:pPr algn="ctr"/>
            <a:r>
              <a:rPr lang="en-US" altLang="zh-CN" sz="1400" b="1" dirty="0">
                <a:solidFill>
                  <a:schemeClr val="bg1"/>
                </a:solidFill>
                <a:latin typeface="微软雅黑" pitchFamily="34" charset="-122"/>
                <a:ea typeface="微软雅黑" pitchFamily="34" charset="-122"/>
              </a:rPr>
              <a:t>B </a:t>
            </a:r>
            <a:r>
              <a:rPr lang="zh-CN" altLang="en-US" sz="1400" b="1" dirty="0">
                <a:solidFill>
                  <a:schemeClr val="bg1"/>
                </a:solidFill>
                <a:latin typeface="微软雅黑" pitchFamily="34" charset="-122"/>
                <a:ea typeface="微软雅黑" pitchFamily="34" charset="-122"/>
              </a:rPr>
              <a:t>发送的数据</a:t>
            </a:r>
          </a:p>
        </p:txBody>
      </p:sp>
      <p:sp>
        <p:nvSpPr>
          <p:cNvPr id="53" name="Freeform 33"/>
          <p:cNvSpPr>
            <a:spLocks/>
          </p:cNvSpPr>
          <p:nvPr/>
        </p:nvSpPr>
        <p:spPr bwMode="auto">
          <a:xfrm>
            <a:off x="1371600" y="2929820"/>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4" name="Freeform 34"/>
          <p:cNvSpPr>
            <a:spLocks/>
          </p:cNvSpPr>
          <p:nvPr/>
        </p:nvSpPr>
        <p:spPr bwMode="auto">
          <a:xfrm flipH="1">
            <a:off x="2015319" y="2929820"/>
            <a:ext cx="1313728"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5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358892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3588927"/>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1715396" y="3632831"/>
            <a:ext cx="5676467" cy="944924"/>
            <a:chOff x="1715396" y="3113750"/>
            <a:chExt cx="5676467" cy="944924"/>
          </a:xfrm>
        </p:grpSpPr>
        <p:grpSp>
          <p:nvGrpSpPr>
            <p:cNvPr id="33" name="组合 32"/>
            <p:cNvGrpSpPr/>
            <p:nvPr/>
          </p:nvGrpSpPr>
          <p:grpSpPr>
            <a:xfrm>
              <a:off x="1715396" y="3113750"/>
              <a:ext cx="5676467" cy="944924"/>
              <a:chOff x="1715396" y="3160942"/>
              <a:chExt cx="5676467" cy="944924"/>
            </a:xfrm>
          </p:grpSpPr>
          <p:sp>
            <p:nvSpPr>
              <p:cNvPr id="34" name="Text Box 47"/>
              <p:cNvSpPr txBox="1">
                <a:spLocks noChangeArrowheads="1"/>
              </p:cNvSpPr>
              <p:nvPr/>
            </p:nvSpPr>
            <p:spPr bwMode="auto">
              <a:xfrm>
                <a:off x="5520120" y="3796149"/>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a:solidFill>
                      <a:schemeClr val="bg1"/>
                    </a:solidFill>
                    <a:latin typeface="微软雅黑" pitchFamily="34" charset="-122"/>
                    <a:ea typeface="微软雅黑" pitchFamily="34" charset="-122"/>
                  </a:rPr>
                  <a:t>接受</a:t>
                </a:r>
              </a:p>
            </p:txBody>
          </p:sp>
          <p:grpSp>
            <p:nvGrpSpPr>
              <p:cNvPr id="35" name="组合 34"/>
              <p:cNvGrpSpPr/>
              <p:nvPr/>
            </p:nvGrpSpPr>
            <p:grpSpPr>
              <a:xfrm>
                <a:off x="1715396" y="3160942"/>
                <a:ext cx="5676467" cy="944924"/>
                <a:chOff x="1715396" y="3160942"/>
                <a:chExt cx="5676467" cy="944924"/>
              </a:xfrm>
            </p:grpSpPr>
            <p:sp>
              <p:nvSpPr>
                <p:cNvPr id="36" name="AutoShape 38"/>
                <p:cNvSpPr>
                  <a:spLocks noChangeArrowheads="1"/>
                </p:cNvSpPr>
                <p:nvPr/>
              </p:nvSpPr>
              <p:spPr bwMode="auto">
                <a:xfrm>
                  <a:off x="6655680" y="3782632"/>
                  <a:ext cx="736183" cy="323234"/>
                </a:xfrm>
                <a:prstGeom prst="roundRect">
                  <a:avLst>
                    <a:gd name="adj" fmla="val 16667"/>
                  </a:avLst>
                </a:prstGeom>
                <a:solidFill>
                  <a:srgbClr val="00B050"/>
                </a:solidFill>
                <a:ln w="12700">
                  <a:solidFill>
                    <a:schemeClr val="tx1"/>
                  </a:solidFill>
                  <a:round/>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不接受</a:t>
                  </a:r>
                </a:p>
              </p:txBody>
            </p:sp>
            <p:sp>
              <p:nvSpPr>
                <p:cNvPr id="37" name="AutoShape 42"/>
                <p:cNvSpPr>
                  <a:spLocks noChangeArrowheads="1"/>
                </p:cNvSpPr>
                <p:nvPr/>
              </p:nvSpPr>
              <p:spPr bwMode="auto">
                <a:xfrm>
                  <a:off x="4191528" y="3782632"/>
                  <a:ext cx="736184" cy="323234"/>
                </a:xfrm>
                <a:prstGeom prst="roundRect">
                  <a:avLst>
                    <a:gd name="adj" fmla="val 16667"/>
                  </a:avLst>
                </a:prstGeom>
                <a:solidFill>
                  <a:srgbClr val="00B050"/>
                </a:solidFill>
                <a:ln w="12700">
                  <a:solidFill>
                    <a:schemeClr val="tx1"/>
                  </a:solidFill>
                  <a:round/>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不接受</a:t>
                  </a:r>
                </a:p>
              </p:txBody>
            </p:sp>
            <p:sp>
              <p:nvSpPr>
                <p:cNvPr id="38" name="AutoShape 46"/>
                <p:cNvSpPr>
                  <a:spLocks noChangeArrowheads="1"/>
                </p:cNvSpPr>
                <p:nvPr/>
              </p:nvSpPr>
              <p:spPr bwMode="auto">
                <a:xfrm>
                  <a:off x="1715396" y="3782632"/>
                  <a:ext cx="736184" cy="323234"/>
                </a:xfrm>
                <a:prstGeom prst="roundRect">
                  <a:avLst>
                    <a:gd name="adj" fmla="val 16667"/>
                  </a:avLst>
                </a:prstGeom>
                <a:solidFill>
                  <a:srgbClr val="00B050"/>
                </a:solidFill>
                <a:ln w="12700">
                  <a:solidFill>
                    <a:schemeClr val="tx1"/>
                  </a:solidFill>
                  <a:round/>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不接受</a:t>
                  </a:r>
                </a:p>
              </p:txBody>
            </p:sp>
            <p:grpSp>
              <p:nvGrpSpPr>
                <p:cNvPr id="39" name="Group 35"/>
                <p:cNvGrpSpPr>
                  <a:grpSpLocks/>
                </p:cNvGrpSpPr>
                <p:nvPr/>
              </p:nvGrpSpPr>
              <p:grpSpPr bwMode="auto">
                <a:xfrm>
                  <a:off x="6940081" y="3160942"/>
                  <a:ext cx="209007" cy="207675"/>
                  <a:chOff x="1474" y="3430"/>
                  <a:chExt cx="136" cy="136"/>
                </a:xfrm>
              </p:grpSpPr>
              <p:sp>
                <p:nvSpPr>
                  <p:cNvPr id="46"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7"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nvGrpSpPr>
                <p:cNvPr id="40" name="Group 35"/>
                <p:cNvGrpSpPr>
                  <a:grpSpLocks/>
                </p:cNvGrpSpPr>
                <p:nvPr/>
              </p:nvGrpSpPr>
              <p:grpSpPr bwMode="auto">
                <a:xfrm>
                  <a:off x="4463416" y="3160942"/>
                  <a:ext cx="209007" cy="207675"/>
                  <a:chOff x="1474" y="3430"/>
                  <a:chExt cx="136" cy="136"/>
                </a:xfrm>
              </p:grpSpPr>
              <p:sp>
                <p:nvSpPr>
                  <p:cNvPr id="44"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nvGrpSpPr>
                <p:cNvPr id="41" name="Group 35"/>
                <p:cNvGrpSpPr>
                  <a:grpSpLocks/>
                </p:cNvGrpSpPr>
                <p:nvPr/>
              </p:nvGrpSpPr>
              <p:grpSpPr bwMode="auto">
                <a:xfrm>
                  <a:off x="1979712" y="3160942"/>
                  <a:ext cx="209007" cy="207675"/>
                  <a:chOff x="1474" y="3430"/>
                  <a:chExt cx="136" cy="136"/>
                </a:xfrm>
              </p:grpSpPr>
              <p:sp>
                <p:nvSpPr>
                  <p:cNvPr id="42"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3"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grpSp>
        <p:sp>
          <p:nvSpPr>
            <p:cNvPr id="57" name="Line 36"/>
            <p:cNvSpPr>
              <a:spLocks noChangeShapeType="1"/>
            </p:cNvSpPr>
            <p:nvPr/>
          </p:nvSpPr>
          <p:spPr bwMode="auto">
            <a:xfrm>
              <a:off x="1983452" y="3113750"/>
              <a:ext cx="209007" cy="207675"/>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8" name="Line 37"/>
            <p:cNvSpPr>
              <a:spLocks noChangeShapeType="1"/>
            </p:cNvSpPr>
            <p:nvPr/>
          </p:nvSpPr>
          <p:spPr bwMode="auto">
            <a:xfrm flipH="1">
              <a:off x="1983452" y="3113750"/>
              <a:ext cx="209007" cy="207675"/>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spTree>
    <p:extLst>
      <p:ext uri="{BB962C8B-B14F-4D97-AF65-F5344CB8AC3E}">
        <p14:creationId xmlns:p14="http://schemas.microsoft.com/office/powerpoint/2010/main" val="86509831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4000" fill="hold" grpId="1" nodeType="afterEffect">
                                  <p:stCondLst>
                                    <p:cond delay="500"/>
                                  </p:stCondLst>
                                  <p:childTnLst>
                                    <p:anim calcmode="discrete" valueType="str">
                                      <p:cBhvr>
                                        <p:cTn id="9" dur="500" fill="hold"/>
                                        <p:tgtEl>
                                          <p:spTgt spid="20"/>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wipe(right)">
                                      <p:cBhvr>
                                        <p:cTn id="14" dur="4000"/>
                                        <p:tgtEl>
                                          <p:spTgt spid="54"/>
                                        </p:tgtEl>
                                      </p:cBhvr>
                                    </p:animEffect>
                                  </p:childTnLst>
                                </p:cTn>
                              </p:par>
                              <p:par>
                                <p:cTn id="15" presetID="22" presetClass="entr" presetSubtype="2" fill="hold" grpId="0" nodeType="withEffect">
                                  <p:stCondLst>
                                    <p:cond delay="500"/>
                                  </p:stCondLst>
                                  <p:childTnLst>
                                    <p:set>
                                      <p:cBhvr>
                                        <p:cTn id="16" dur="1" fill="hold">
                                          <p:stCondLst>
                                            <p:cond delay="0"/>
                                          </p:stCondLst>
                                        </p:cTn>
                                        <p:tgtEl>
                                          <p:spTgt spid="53"/>
                                        </p:tgtEl>
                                        <p:attrNameLst>
                                          <p:attrName>style.visibility</p:attrName>
                                        </p:attrNameLst>
                                      </p:cBhvr>
                                      <p:to>
                                        <p:strVal val="visible"/>
                                      </p:to>
                                    </p:set>
                                    <p:animEffect transition="in" filter="wipe(right)">
                                      <p:cBhvr>
                                        <p:cTn id="17" dur="3500"/>
                                        <p:tgtEl>
                                          <p:spTgt spid="53"/>
                                        </p:tgtEl>
                                      </p:cBhvr>
                                    </p:animEffect>
                                  </p:childTnLst>
                                </p:cTn>
                              </p:par>
                              <p:par>
                                <p:cTn id="18" presetID="22" presetClass="entr" presetSubtype="8" fill="hold" grpId="0" nodeType="withEffect">
                                  <p:stCondLst>
                                    <p:cond delay="50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3500"/>
                                        <p:tgtEl>
                                          <p:spTgt spid="49"/>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50"/>
                                        </p:tgtEl>
                                        <p:attrNameLst>
                                          <p:attrName>style.visibility</p:attrName>
                                        </p:attrNameLst>
                                      </p:cBhvr>
                                      <p:to>
                                        <p:strVal val="visible"/>
                                      </p:to>
                                    </p:set>
                                    <p:animEffect transition="in" filter="wipe(left)">
                                      <p:cBhvr>
                                        <p:cTn id="23" dur="3500"/>
                                        <p:tgtEl>
                                          <p:spTgt spid="5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51"/>
                                        </p:tgtEl>
                                        <p:attrNameLst>
                                          <p:attrName>style.visibility</p:attrName>
                                        </p:attrNameLst>
                                      </p:cBhvr>
                                      <p:to>
                                        <p:strVal val="visible"/>
                                      </p:to>
                                    </p:set>
                                    <p:animEffect transition="in" filter="wipe(left)">
                                      <p:cBhvr>
                                        <p:cTn id="26" dur="3500"/>
                                        <p:tgtEl>
                                          <p:spTgt spid="51"/>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28"/>
                                        </p:tgtEl>
                                        <p:attrNameLst>
                                          <p:attrName>style.visibility</p:attrName>
                                        </p:attrNameLst>
                                      </p:cBhvr>
                                      <p:to>
                                        <p:strVal val="visible"/>
                                      </p:to>
                                    </p:set>
                                    <p:animEffect transition="in" filter="wipe(left)">
                                      <p:cBhvr>
                                        <p:cTn id="29" dur="3500"/>
                                        <p:tgtEl>
                                          <p:spTgt spid="28"/>
                                        </p:tgtEl>
                                      </p:cBhvr>
                                    </p:animEffect>
                                  </p:childTnLst>
                                </p:cTn>
                              </p:par>
                            </p:childTnLst>
                          </p:cTn>
                        </p:par>
                        <p:par>
                          <p:cTn id="30" fill="hold">
                            <p:stCondLst>
                              <p:cond delay="4000"/>
                            </p:stCondLst>
                            <p:childTnLst>
                              <p:par>
                                <p:cTn id="31" presetID="1" presetClass="entr" presetSubtype="0"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par>
                          <p:cTn id="33" fill="hold">
                            <p:stCondLst>
                              <p:cond delay="4000"/>
                            </p:stCondLst>
                            <p:childTnLst>
                              <p:par>
                                <p:cTn id="34" presetID="35" presetClass="emph" presetSubtype="0" repeatCount="5000" fill="hold" nodeType="afterEffect">
                                  <p:stCondLst>
                                    <p:cond delay="0"/>
                                  </p:stCondLst>
                                  <p:childTnLst>
                                    <p:anim calcmode="discrete" valueType="str">
                                      <p:cBhvr>
                                        <p:cTn id="35" dur="1000" fill="hold"/>
                                        <p:tgtEl>
                                          <p:spTgt spid="2"/>
                                        </p:tgtEl>
                                        <p:attrNameLst>
                                          <p:attrName>style.visibility</p:attrName>
                                        </p:attrNameLst>
                                      </p:cBhvr>
                                      <p:tavLst>
                                        <p:tav tm="0">
                                          <p:val>
                                            <p:strVal val="hidden"/>
                                          </p:val>
                                        </p:tav>
                                        <p:tav tm="50000">
                                          <p:val>
                                            <p:strVal val="visible"/>
                                          </p:val>
                                        </p:tav>
                                      </p:tavLst>
                                    </p:anim>
                                  </p:childTnLst>
                                </p:cTn>
                              </p:par>
                            </p:childTnLst>
                          </p:cTn>
                        </p:par>
                        <p:par>
                          <p:cTn id="36" fill="hold">
                            <p:stCondLst>
                              <p:cond delay="9000"/>
                            </p:stCondLst>
                            <p:childTnLst>
                              <p:par>
                                <p:cTn id="37" presetID="10" presetClass="exit" presetSubtype="0" fill="hold" grpId="1" nodeType="afterEffect">
                                  <p:stCondLst>
                                    <p:cond delay="0"/>
                                  </p:stCondLst>
                                  <p:childTnLst>
                                    <p:animEffect transition="out" filter="fade">
                                      <p:cBhvr>
                                        <p:cTn id="38" dur="1000"/>
                                        <p:tgtEl>
                                          <p:spTgt spid="54"/>
                                        </p:tgtEl>
                                      </p:cBhvr>
                                    </p:animEffect>
                                    <p:set>
                                      <p:cBhvr>
                                        <p:cTn id="39" dur="1" fill="hold">
                                          <p:stCondLst>
                                            <p:cond delay="999"/>
                                          </p:stCondLst>
                                        </p:cTn>
                                        <p:tgtEl>
                                          <p:spTgt spid="54"/>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1000"/>
                                        <p:tgtEl>
                                          <p:spTgt spid="53"/>
                                        </p:tgtEl>
                                      </p:cBhvr>
                                    </p:animEffect>
                                    <p:set>
                                      <p:cBhvr>
                                        <p:cTn id="42" dur="1" fill="hold">
                                          <p:stCondLst>
                                            <p:cond delay="999"/>
                                          </p:stCondLst>
                                        </p:cTn>
                                        <p:tgtEl>
                                          <p:spTgt spid="53"/>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1000"/>
                                        <p:tgtEl>
                                          <p:spTgt spid="49"/>
                                        </p:tgtEl>
                                      </p:cBhvr>
                                    </p:animEffect>
                                    <p:set>
                                      <p:cBhvr>
                                        <p:cTn id="45" dur="1" fill="hold">
                                          <p:stCondLst>
                                            <p:cond delay="999"/>
                                          </p:stCondLst>
                                        </p:cTn>
                                        <p:tgtEl>
                                          <p:spTgt spid="49"/>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51"/>
                                        </p:tgtEl>
                                      </p:cBhvr>
                                    </p:animEffect>
                                    <p:set>
                                      <p:cBhvr>
                                        <p:cTn id="48" dur="1" fill="hold">
                                          <p:stCondLst>
                                            <p:cond delay="999"/>
                                          </p:stCondLst>
                                        </p:cTn>
                                        <p:tgtEl>
                                          <p:spTgt spid="51"/>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28"/>
                                        </p:tgtEl>
                                      </p:cBhvr>
                                    </p:animEffect>
                                    <p:set>
                                      <p:cBhvr>
                                        <p:cTn id="51" dur="1" fill="hold">
                                          <p:stCondLst>
                                            <p:cond delay="999"/>
                                          </p:stCondLst>
                                        </p:cTn>
                                        <p:tgtEl>
                                          <p:spTgt spid="28"/>
                                        </p:tgtEl>
                                        <p:attrNameLst>
                                          <p:attrName>style.visibility</p:attrName>
                                        </p:attrNameLst>
                                      </p:cBhvr>
                                      <p:to>
                                        <p:strVal val="hidden"/>
                                      </p:to>
                                    </p:set>
                                  </p:childTnLst>
                                </p:cTn>
                              </p:par>
                            </p:childTnLst>
                          </p:cTn>
                        </p:par>
                        <p:par>
                          <p:cTn id="52" fill="hold">
                            <p:stCondLst>
                              <p:cond delay="10000"/>
                            </p:stCondLst>
                            <p:childTnLst>
                              <p:par>
                                <p:cTn id="53" presetID="1" presetClass="entr" presetSubtype="0" fill="hold" grpId="0" nodeType="after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par>
                                <p:cTn id="55" presetID="35" presetClass="emph" presetSubtype="0" repeatCount="5000" fill="hold" grpId="1" nodeType="withEffect">
                                  <p:stCondLst>
                                    <p:cond delay="0"/>
                                  </p:stCondLst>
                                  <p:childTnLst>
                                    <p:anim calcmode="discrete" valueType="str">
                                      <p:cBhvr>
                                        <p:cTn id="56" dur="1000" fill="hold"/>
                                        <p:tgtEl>
                                          <p:spTgt spid="5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8" grpId="0" animBg="1"/>
      <p:bldP spid="28" grpId="1" animBg="1"/>
      <p:bldP spid="49" grpId="0" animBg="1"/>
      <p:bldP spid="49" grpId="1" animBg="1"/>
      <p:bldP spid="50" grpId="0" animBg="1"/>
      <p:bldP spid="51" grpId="0" animBg="1"/>
      <p:bldP spid="51" grpId="1" animBg="1"/>
      <p:bldP spid="52" grpId="0" animBg="1"/>
      <p:bldP spid="52" grpId="1" animBg="1"/>
      <p:bldP spid="53" grpId="0" animBg="1"/>
      <p:bldP spid="53" grpId="1" animBg="1"/>
      <p:bldP spid="54" grpId="0" animBg="1"/>
      <p:bldP spid="54"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1" y="1516452"/>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Line 7"/>
          <p:cNvSpPr>
            <a:spLocks noChangeShapeType="1"/>
          </p:cNvSpPr>
          <p:nvPr/>
        </p:nvSpPr>
        <p:spPr bwMode="auto">
          <a:xfrm flipV="1">
            <a:off x="1258776" y="2074055"/>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 name="Rectangle 9"/>
          <p:cNvSpPr>
            <a:spLocks noChangeArrowheads="1"/>
          </p:cNvSpPr>
          <p:nvPr/>
        </p:nvSpPr>
        <p:spPr bwMode="auto">
          <a:xfrm>
            <a:off x="7668344" y="1958512"/>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9"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3.3.2   CSMA/CD </a:t>
            </a:r>
            <a:r>
              <a:rPr lang="zh-CN" altLang="en-US" sz="2400" b="1" dirty="0" smtClean="0">
                <a:solidFill>
                  <a:schemeClr val="bg1"/>
                </a:solidFill>
                <a:latin typeface="微软雅黑" pitchFamily="34" charset="-122"/>
                <a:ea typeface="微软雅黑" pitchFamily="34" charset="-122"/>
              </a:rPr>
              <a:t>协议</a:t>
            </a:r>
            <a:endParaRPr lang="zh-CN" altLang="en-US" sz="2400" b="1" dirty="0">
              <a:solidFill>
                <a:schemeClr val="bg1"/>
              </a:solidFill>
              <a:latin typeface="微软雅黑" pitchFamily="34" charset="-122"/>
              <a:ea typeface="微软雅黑" pitchFamily="34" charset="-122"/>
            </a:endParaRPr>
          </a:p>
        </p:txBody>
      </p:sp>
      <p:sp>
        <p:nvSpPr>
          <p:cNvPr id="10" name="Rectangle 8"/>
          <p:cNvSpPr>
            <a:spLocks noChangeArrowheads="1"/>
          </p:cNvSpPr>
          <p:nvPr/>
        </p:nvSpPr>
        <p:spPr bwMode="auto">
          <a:xfrm>
            <a:off x="502921" y="1021848"/>
            <a:ext cx="8129015" cy="406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smtClean="0">
                <a:latin typeface="微软雅黑" pitchFamily="34" charset="-122"/>
                <a:ea typeface="微软雅黑" pitchFamily="34" charset="-122"/>
              </a:rPr>
              <a:t>总线</a:t>
            </a:r>
            <a:r>
              <a:rPr lang="zh-CN" altLang="en-US" b="1" dirty="0" smtClean="0">
                <a:solidFill>
                  <a:srgbClr val="C00000"/>
                </a:solidFill>
                <a:latin typeface="微软雅黑" pitchFamily="34" charset="-122"/>
                <a:ea typeface="微软雅黑" pitchFamily="34" charset="-122"/>
              </a:rPr>
              <a:t>缺点</a:t>
            </a:r>
            <a:r>
              <a:rPr lang="zh-CN" altLang="en-US" b="1" dirty="0" smtClean="0">
                <a:latin typeface="微软雅黑" pitchFamily="34" charset="-122"/>
                <a:ea typeface="微软雅黑" pitchFamily="34" charset="-122"/>
              </a:rPr>
              <a:t>：多</a:t>
            </a:r>
            <a:r>
              <a:rPr lang="zh-CN" altLang="en-US" b="1" dirty="0">
                <a:latin typeface="微软雅黑" pitchFamily="34" charset="-122"/>
                <a:ea typeface="微软雅黑" pitchFamily="34" charset="-122"/>
              </a:rPr>
              <a:t>个站点同时发送时，会产生发送碰撞或冲突，导致发送失败</a:t>
            </a:r>
            <a:r>
              <a:rPr lang="zh-CN" altLang="en-US" b="1" dirty="0" smtClean="0">
                <a:latin typeface="微软雅黑" pitchFamily="34" charset="-122"/>
                <a:ea typeface="微软雅黑" pitchFamily="34" charset="-122"/>
              </a:rPr>
              <a:t>。</a:t>
            </a:r>
            <a:endParaRPr lang="zh-CN" altLang="en-US" b="1" dirty="0">
              <a:latin typeface="微软雅黑" pitchFamily="34" charset="-122"/>
              <a:ea typeface="微软雅黑" pitchFamily="34" charset="-122"/>
            </a:endParaRPr>
          </a:p>
        </p:txBody>
      </p:sp>
      <p:sp>
        <p:nvSpPr>
          <p:cNvPr id="11" name="Line 5"/>
          <p:cNvSpPr>
            <a:spLocks noChangeShapeType="1"/>
          </p:cNvSpPr>
          <p:nvPr/>
        </p:nvSpPr>
        <p:spPr bwMode="auto">
          <a:xfrm rot="16200000" flipV="1">
            <a:off x="4153306" y="2489784"/>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 name="Rectangle 9"/>
          <p:cNvSpPr>
            <a:spLocks noChangeArrowheads="1"/>
          </p:cNvSpPr>
          <p:nvPr/>
        </p:nvSpPr>
        <p:spPr bwMode="auto">
          <a:xfrm>
            <a:off x="1078993" y="1958512"/>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 name="Line 10"/>
          <p:cNvSpPr>
            <a:spLocks noChangeShapeType="1"/>
          </p:cNvSpPr>
          <p:nvPr/>
        </p:nvSpPr>
        <p:spPr bwMode="auto">
          <a:xfrm>
            <a:off x="7372521" y="1884563"/>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Freeform 14"/>
          <p:cNvSpPr>
            <a:spLocks/>
          </p:cNvSpPr>
          <p:nvPr/>
        </p:nvSpPr>
        <p:spPr bwMode="auto">
          <a:xfrm>
            <a:off x="3320888" y="2083886"/>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Line 17"/>
          <p:cNvSpPr>
            <a:spLocks noChangeShapeType="1"/>
          </p:cNvSpPr>
          <p:nvPr/>
        </p:nvSpPr>
        <p:spPr bwMode="auto">
          <a:xfrm rot="16200000" flipV="1">
            <a:off x="5388709" y="2489784"/>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Freeform 19"/>
          <p:cNvSpPr>
            <a:spLocks/>
          </p:cNvSpPr>
          <p:nvPr/>
        </p:nvSpPr>
        <p:spPr bwMode="auto">
          <a:xfrm>
            <a:off x="7028431" y="2083885"/>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Text Box 21"/>
          <p:cNvSpPr txBox="1">
            <a:spLocks noChangeArrowheads="1"/>
          </p:cNvSpPr>
          <p:nvPr/>
        </p:nvSpPr>
        <p:spPr bwMode="auto">
          <a:xfrm>
            <a:off x="2874807" y="3408999"/>
            <a:ext cx="902811" cy="523220"/>
          </a:xfrm>
          <a:prstGeom prst="rect">
            <a:avLst/>
          </a:prstGeom>
          <a:solidFill>
            <a:schemeClr val="bg1"/>
          </a:solidFill>
          <a:ln>
            <a:noFill/>
          </a:ln>
          <a:effectLst/>
          <a:extLst/>
        </p:spPr>
        <p:txBody>
          <a:bodyPr wrap="none">
            <a:spAutoFit/>
          </a:bodyPr>
          <a:lstStyle/>
          <a:p>
            <a:pPr algn="ctr"/>
            <a:r>
              <a:rPr kumimoji="1" lang="en-US" altLang="zh-CN" sz="1400" b="1" dirty="0" smtClean="0">
                <a:solidFill>
                  <a:srgbClr val="CC00CC"/>
                </a:solidFill>
                <a:latin typeface="微软雅黑" pitchFamily="34" charset="-122"/>
                <a:ea typeface="微软雅黑" pitchFamily="34" charset="-122"/>
              </a:rPr>
              <a:t>B </a:t>
            </a:r>
            <a:r>
              <a:rPr kumimoji="1" lang="zh-CN" altLang="en-US" sz="1400" b="1" dirty="0" smtClean="0">
                <a:solidFill>
                  <a:srgbClr val="CC00CC"/>
                </a:solidFill>
                <a:latin typeface="微软雅黑" pitchFamily="34" charset="-122"/>
                <a:ea typeface="微软雅黑" pitchFamily="34" charset="-122"/>
              </a:rPr>
              <a:t>向 </a:t>
            </a:r>
            <a:r>
              <a:rPr kumimoji="1" lang="en-US" altLang="zh-CN" sz="1400" b="1" dirty="0">
                <a:solidFill>
                  <a:srgbClr val="CC00CC"/>
                </a:solidFill>
                <a:latin typeface="微软雅黑" pitchFamily="34" charset="-122"/>
                <a:ea typeface="微软雅黑" pitchFamily="34" charset="-122"/>
              </a:rPr>
              <a:t>D</a:t>
            </a: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18" name="Text Box 22"/>
          <p:cNvSpPr txBox="1">
            <a:spLocks noChangeArrowheads="1"/>
          </p:cNvSpPr>
          <p:nvPr/>
        </p:nvSpPr>
        <p:spPr bwMode="auto">
          <a:xfrm>
            <a:off x="4179547" y="3166503"/>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19" name="Text Box 23"/>
          <p:cNvSpPr txBox="1">
            <a:spLocks noChangeArrowheads="1"/>
          </p:cNvSpPr>
          <p:nvPr/>
        </p:nvSpPr>
        <p:spPr bwMode="auto">
          <a:xfrm>
            <a:off x="5472194" y="3155443"/>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D</a:t>
            </a:r>
          </a:p>
        </p:txBody>
      </p:sp>
      <p:sp>
        <p:nvSpPr>
          <p:cNvPr id="20" name="Text Box 24"/>
          <p:cNvSpPr txBox="1">
            <a:spLocks noChangeArrowheads="1"/>
          </p:cNvSpPr>
          <p:nvPr/>
        </p:nvSpPr>
        <p:spPr bwMode="auto">
          <a:xfrm>
            <a:off x="1715396" y="3155443"/>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21" name="Text Box 25"/>
          <p:cNvSpPr txBox="1">
            <a:spLocks noChangeArrowheads="1"/>
          </p:cNvSpPr>
          <p:nvPr/>
        </p:nvSpPr>
        <p:spPr bwMode="auto">
          <a:xfrm>
            <a:off x="6629055" y="3152986"/>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22" name="Line 26"/>
          <p:cNvSpPr>
            <a:spLocks noChangeShapeType="1"/>
          </p:cNvSpPr>
          <p:nvPr/>
        </p:nvSpPr>
        <p:spPr bwMode="auto">
          <a:xfrm flipH="1">
            <a:off x="1209238" y="1828823"/>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Text Box 27"/>
          <p:cNvSpPr txBox="1">
            <a:spLocks noChangeArrowheads="1"/>
          </p:cNvSpPr>
          <p:nvPr/>
        </p:nvSpPr>
        <p:spPr bwMode="auto">
          <a:xfrm>
            <a:off x="1638815" y="1688160"/>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24" name="Text Box 28"/>
          <p:cNvSpPr txBox="1">
            <a:spLocks noChangeArrowheads="1"/>
          </p:cNvSpPr>
          <p:nvPr/>
        </p:nvSpPr>
        <p:spPr bwMode="auto">
          <a:xfrm>
            <a:off x="6548762" y="168816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25" name="Freeform 32"/>
          <p:cNvSpPr>
            <a:spLocks/>
          </p:cNvSpPr>
          <p:nvPr/>
        </p:nvSpPr>
        <p:spPr bwMode="auto">
          <a:xfrm>
            <a:off x="3329047" y="2135497"/>
            <a:ext cx="1726088"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Text Box 48"/>
          <p:cNvSpPr txBox="1">
            <a:spLocks noChangeArrowheads="1"/>
          </p:cNvSpPr>
          <p:nvPr/>
        </p:nvSpPr>
        <p:spPr bwMode="auto">
          <a:xfrm>
            <a:off x="3170457" y="3155443"/>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2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279460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29" name="Line 12"/>
          <p:cNvSpPr>
            <a:spLocks noChangeShapeType="1"/>
          </p:cNvSpPr>
          <p:nvPr/>
        </p:nvSpPr>
        <p:spPr bwMode="auto">
          <a:xfrm rot="16200000" flipV="1">
            <a:off x="1682498" y="2489784"/>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0" name="Freeform 29"/>
          <p:cNvSpPr>
            <a:spLocks/>
          </p:cNvSpPr>
          <p:nvPr/>
        </p:nvSpPr>
        <p:spPr bwMode="auto">
          <a:xfrm>
            <a:off x="3293468" y="2151473"/>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1" name="Freeform 33"/>
          <p:cNvSpPr>
            <a:spLocks/>
          </p:cNvSpPr>
          <p:nvPr/>
        </p:nvSpPr>
        <p:spPr bwMode="auto">
          <a:xfrm>
            <a:off x="1371600" y="2135497"/>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2" name="Freeform 34"/>
          <p:cNvSpPr>
            <a:spLocks/>
          </p:cNvSpPr>
          <p:nvPr/>
        </p:nvSpPr>
        <p:spPr bwMode="auto">
          <a:xfrm flipH="1">
            <a:off x="2088861" y="2135497"/>
            <a:ext cx="1240185"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3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4" name="Text Box 21"/>
          <p:cNvSpPr txBox="1">
            <a:spLocks noChangeArrowheads="1"/>
          </p:cNvSpPr>
          <p:nvPr/>
        </p:nvSpPr>
        <p:spPr bwMode="auto">
          <a:xfrm>
            <a:off x="6592983" y="3408999"/>
            <a:ext cx="902811" cy="523220"/>
          </a:xfrm>
          <a:prstGeom prst="rect">
            <a:avLst/>
          </a:prstGeom>
          <a:solidFill>
            <a:schemeClr val="bg1"/>
          </a:solidFill>
          <a:ln>
            <a:noFill/>
          </a:ln>
          <a:effectLst/>
          <a:extLst/>
        </p:spPr>
        <p:txBody>
          <a:bodyPr wrap="none">
            <a:spAutoFit/>
          </a:bodyPr>
          <a:lstStyle/>
          <a:p>
            <a:pPr algn="ctr"/>
            <a:r>
              <a:rPr kumimoji="1" lang="en-US" altLang="zh-CN" sz="1400" b="1" dirty="0">
                <a:solidFill>
                  <a:srgbClr val="CC00CC"/>
                </a:solidFill>
                <a:latin typeface="微软雅黑" pitchFamily="34" charset="-122"/>
                <a:ea typeface="微软雅黑" pitchFamily="34" charset="-122"/>
              </a:rPr>
              <a:t>E</a:t>
            </a:r>
            <a:r>
              <a:rPr kumimoji="1" lang="en-US" altLang="zh-CN" sz="1400" b="1" dirty="0" smtClean="0">
                <a:solidFill>
                  <a:srgbClr val="CC00CC"/>
                </a:solidFill>
                <a:latin typeface="微软雅黑" pitchFamily="34" charset="-122"/>
                <a:ea typeface="微软雅黑" pitchFamily="34" charset="-122"/>
              </a:rPr>
              <a:t> </a:t>
            </a:r>
            <a:r>
              <a:rPr kumimoji="1" lang="zh-CN" altLang="en-US" sz="1400" b="1" dirty="0" smtClean="0">
                <a:solidFill>
                  <a:srgbClr val="CC00CC"/>
                </a:solidFill>
                <a:latin typeface="微软雅黑" pitchFamily="34" charset="-122"/>
                <a:ea typeface="微软雅黑" pitchFamily="34" charset="-122"/>
              </a:rPr>
              <a:t>向 </a:t>
            </a:r>
            <a:r>
              <a:rPr kumimoji="1" lang="en-US" altLang="zh-CN" sz="1400" b="1" dirty="0" smtClean="0">
                <a:solidFill>
                  <a:srgbClr val="CC00CC"/>
                </a:solidFill>
                <a:latin typeface="微软雅黑" pitchFamily="34" charset="-122"/>
                <a:ea typeface="微软雅黑" pitchFamily="34" charset="-122"/>
              </a:rPr>
              <a:t>A</a:t>
            </a:r>
            <a:endParaRPr kumimoji="1" lang="en-US" altLang="zh-CN" sz="1400" b="1" dirty="0">
              <a:solidFill>
                <a:srgbClr val="CC00CC"/>
              </a:solidFill>
              <a:latin typeface="微软雅黑" pitchFamily="34" charset="-122"/>
              <a:ea typeface="微软雅黑" pitchFamily="34" charset="-122"/>
            </a:endParaRP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35" name="Freeform 32"/>
          <p:cNvSpPr>
            <a:spLocks/>
          </p:cNvSpPr>
          <p:nvPr/>
        </p:nvSpPr>
        <p:spPr bwMode="auto">
          <a:xfrm>
            <a:off x="7020254" y="2135497"/>
            <a:ext cx="559277"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6" name="Freeform 33"/>
          <p:cNvSpPr>
            <a:spLocks/>
          </p:cNvSpPr>
          <p:nvPr/>
        </p:nvSpPr>
        <p:spPr bwMode="auto">
          <a:xfrm>
            <a:off x="5189518" y="2147372"/>
            <a:ext cx="1917717"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7" name="Freeform 34"/>
          <p:cNvSpPr>
            <a:spLocks/>
          </p:cNvSpPr>
          <p:nvPr/>
        </p:nvSpPr>
        <p:spPr bwMode="auto">
          <a:xfrm flipH="1">
            <a:off x="5820252" y="2135497"/>
            <a:ext cx="1200001"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3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9" name="爆炸形 1 38"/>
          <p:cNvSpPr/>
          <p:nvPr/>
        </p:nvSpPr>
        <p:spPr>
          <a:xfrm>
            <a:off x="4946867" y="1957941"/>
            <a:ext cx="470735" cy="464100"/>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38418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17"/>
                                        </p:tgtEl>
                                        <p:attrNameLst>
                                          <p:attrName>style.visibility</p:attrName>
                                        </p:attrNameLst>
                                      </p:cBhvr>
                                      <p:tavLst>
                                        <p:tav tm="0">
                                          <p:val>
                                            <p:strVal val="hidden"/>
                                          </p:val>
                                        </p:tav>
                                        <p:tav tm="50000">
                                          <p:val>
                                            <p:strVal val="visible"/>
                                          </p:val>
                                        </p:tav>
                                      </p:tavLst>
                                    </p:anim>
                                  </p:childTnLst>
                                </p:cTn>
                              </p:par>
                              <p:par>
                                <p:cTn id="10" presetID="1"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childTnLst>
                                </p:cTn>
                              </p:par>
                              <p:par>
                                <p:cTn id="12" presetID="35" presetClass="emph" presetSubtype="0" repeatCount="3000" fill="hold" grpId="1" nodeType="withEffect">
                                  <p:stCondLst>
                                    <p:cond delay="500"/>
                                  </p:stCondLst>
                                  <p:childTnLst>
                                    <p:anim calcmode="discrete" valueType="str">
                                      <p:cBhvr>
                                        <p:cTn id="13" dur="1000" fill="hold"/>
                                        <p:tgtEl>
                                          <p:spTgt spid="34"/>
                                        </p:tgtEl>
                                        <p:attrNameLst>
                                          <p:attrName>style.visibility</p:attrName>
                                        </p:attrNameLst>
                                      </p:cBhvr>
                                      <p:tavLst>
                                        <p:tav tm="0">
                                          <p:val>
                                            <p:strVal val="hidden"/>
                                          </p:val>
                                        </p:tav>
                                        <p:tav tm="50000">
                                          <p:val>
                                            <p:strVal val="visible"/>
                                          </p:val>
                                        </p:tav>
                                      </p:tavLst>
                                    </p:anim>
                                  </p:childTnLst>
                                </p:cTn>
                              </p:par>
                            </p:childTnLst>
                          </p:cTn>
                        </p:par>
                        <p:par>
                          <p:cTn id="14" fill="hold">
                            <p:stCondLst>
                              <p:cond delay="3500"/>
                            </p:stCondLst>
                            <p:childTnLst>
                              <p:par>
                                <p:cTn id="15" presetID="22" presetClass="entr" presetSubtype="2" fill="hold" grpId="0"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right)">
                                      <p:cBhvr>
                                        <p:cTn id="17" dur="4000"/>
                                        <p:tgtEl>
                                          <p:spTgt spid="32"/>
                                        </p:tgtEl>
                                      </p:cBhvr>
                                    </p:animEffect>
                                  </p:childTnLst>
                                </p:cTn>
                              </p:par>
                              <p:par>
                                <p:cTn id="18" presetID="22" presetClass="entr" presetSubtype="2" fill="hold" grpId="0" nodeType="withEffect">
                                  <p:stCondLst>
                                    <p:cond delay="500"/>
                                  </p:stCondLst>
                                  <p:childTnLst>
                                    <p:set>
                                      <p:cBhvr>
                                        <p:cTn id="19" dur="1" fill="hold">
                                          <p:stCondLst>
                                            <p:cond delay="0"/>
                                          </p:stCondLst>
                                        </p:cTn>
                                        <p:tgtEl>
                                          <p:spTgt spid="31"/>
                                        </p:tgtEl>
                                        <p:attrNameLst>
                                          <p:attrName>style.visibility</p:attrName>
                                        </p:attrNameLst>
                                      </p:cBhvr>
                                      <p:to>
                                        <p:strVal val="visible"/>
                                      </p:to>
                                    </p:set>
                                    <p:animEffect transition="in" filter="wipe(right)">
                                      <p:cBhvr>
                                        <p:cTn id="20" dur="3500"/>
                                        <p:tgtEl>
                                          <p:spTgt spid="31"/>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3500"/>
                                        <p:tgtEl>
                                          <p:spTgt spid="3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3500"/>
                                        <p:tgtEl>
                                          <p:spTgt spid="25"/>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right)">
                                      <p:cBhvr>
                                        <p:cTn id="29" dur="4000"/>
                                        <p:tgtEl>
                                          <p:spTgt spid="37"/>
                                        </p:tgtEl>
                                      </p:cBhvr>
                                    </p:animEffect>
                                  </p:childTnLst>
                                </p:cTn>
                              </p:par>
                              <p:par>
                                <p:cTn id="30" presetID="22" presetClass="entr" presetSubtype="2" fill="hold" grpId="0" nodeType="withEffect">
                                  <p:stCondLst>
                                    <p:cond delay="500"/>
                                  </p:stCondLst>
                                  <p:childTnLst>
                                    <p:set>
                                      <p:cBhvr>
                                        <p:cTn id="31" dur="1" fill="hold">
                                          <p:stCondLst>
                                            <p:cond delay="0"/>
                                          </p:stCondLst>
                                        </p:cTn>
                                        <p:tgtEl>
                                          <p:spTgt spid="36"/>
                                        </p:tgtEl>
                                        <p:attrNameLst>
                                          <p:attrName>style.visibility</p:attrName>
                                        </p:attrNameLst>
                                      </p:cBhvr>
                                      <p:to>
                                        <p:strVal val="visible"/>
                                      </p:to>
                                    </p:set>
                                    <p:animEffect transition="in" filter="wipe(right)">
                                      <p:cBhvr>
                                        <p:cTn id="32" dur="3500"/>
                                        <p:tgtEl>
                                          <p:spTgt spid="36"/>
                                        </p:tgtEl>
                                      </p:cBhvr>
                                    </p:animEffect>
                                  </p:childTnLst>
                                </p:cTn>
                              </p:par>
                              <p:par>
                                <p:cTn id="33" presetID="22" presetClass="entr" presetSubtype="8" fill="hold" grpId="0" nodeType="withEffect">
                                  <p:stCondLst>
                                    <p:cond delay="500"/>
                                  </p:stCondLst>
                                  <p:childTnLst>
                                    <p:set>
                                      <p:cBhvr>
                                        <p:cTn id="34" dur="1" fill="hold">
                                          <p:stCondLst>
                                            <p:cond delay="0"/>
                                          </p:stCondLst>
                                        </p:cTn>
                                        <p:tgtEl>
                                          <p:spTgt spid="35"/>
                                        </p:tgtEl>
                                        <p:attrNameLst>
                                          <p:attrName>style.visibility</p:attrName>
                                        </p:attrNameLst>
                                      </p:cBhvr>
                                      <p:to>
                                        <p:strVal val="visible"/>
                                      </p:to>
                                    </p:set>
                                    <p:animEffect transition="in" filter="wipe(left)">
                                      <p:cBhvr>
                                        <p:cTn id="35" dur="3500"/>
                                        <p:tgtEl>
                                          <p:spTgt spid="35"/>
                                        </p:tgtEl>
                                      </p:cBhvr>
                                    </p:animEffect>
                                  </p:childTnLst>
                                </p:cTn>
                              </p:par>
                              <p:par>
                                <p:cTn id="36" presetID="1" presetClass="entr" presetSubtype="0" fill="hold" grpId="0" nodeType="withEffect">
                                  <p:stCondLst>
                                    <p:cond delay="3750"/>
                                  </p:stCondLst>
                                  <p:childTnLst>
                                    <p:set>
                                      <p:cBhvr>
                                        <p:cTn id="37" dur="1" fill="hold">
                                          <p:stCondLst>
                                            <p:cond delay="0"/>
                                          </p:stCondLst>
                                        </p:cTn>
                                        <p:tgtEl>
                                          <p:spTgt spid="39"/>
                                        </p:tgtEl>
                                        <p:attrNameLst>
                                          <p:attrName>style.visibility</p:attrName>
                                        </p:attrNameLst>
                                      </p:cBhvr>
                                      <p:to>
                                        <p:strVal val="visible"/>
                                      </p:to>
                                    </p:set>
                                  </p:childTnLst>
                                </p:cTn>
                              </p:par>
                            </p:childTnLst>
                          </p:cTn>
                        </p:par>
                        <p:par>
                          <p:cTn id="38" fill="hold">
                            <p:stCondLst>
                              <p:cond delay="7500"/>
                            </p:stCondLst>
                            <p:childTnLst>
                              <p:par>
                                <p:cTn id="39" presetID="35" presetClass="emph" presetSubtype="0" repeatCount="indefinite" fill="hold" grpId="1" nodeType="afterEffect">
                                  <p:stCondLst>
                                    <p:cond delay="0"/>
                                  </p:stCondLst>
                                  <p:endCondLst>
                                    <p:cond evt="onNext" delay="0">
                                      <p:tgtEl>
                                        <p:sldTgt/>
                                      </p:tgtEl>
                                    </p:cond>
                                  </p:endCondLst>
                                  <p:childTnLst>
                                    <p:anim calcmode="discrete" valueType="str">
                                      <p:cBhvr>
                                        <p:cTn id="40" dur="10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25" grpId="0" animBg="1"/>
      <p:bldP spid="30" grpId="0" animBg="1"/>
      <p:bldP spid="31" grpId="0" animBg="1"/>
      <p:bldP spid="32" grpId="0" animBg="1"/>
      <p:bldP spid="34" grpId="0" animBg="1"/>
      <p:bldP spid="34" grpId="1" animBg="1"/>
      <p:bldP spid="35" grpId="0" animBg="1"/>
      <p:bldP spid="36" grpId="0" animBg="1"/>
      <p:bldP spid="37" grpId="0" animBg="1"/>
      <p:bldP spid="39" grpId="0" animBg="1"/>
      <p:bldP spid="39"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75682"/>
            <a:ext cx="5999479" cy="27515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ct val="120000"/>
              </a:lnSpc>
              <a:buClr>
                <a:srgbClr val="0070C0"/>
              </a:buClr>
              <a:buFont typeface="Wingdings" pitchFamily="2" charset="2"/>
              <a:buChar char="l"/>
            </a:pPr>
            <a:r>
              <a:rPr lang="en-US" altLang="zh-CN" sz="1600" b="1" dirty="0" smtClean="0">
                <a:latin typeface="微软雅黑" pitchFamily="34" charset="-122"/>
                <a:ea typeface="微软雅黑" pitchFamily="34" charset="-122"/>
              </a:rPr>
              <a:t>CSMA/CD (</a:t>
            </a:r>
            <a:r>
              <a:rPr lang="en-US" altLang="zh-CN" sz="1600" b="1" dirty="0">
                <a:latin typeface="微软雅黑" pitchFamily="34" charset="-122"/>
                <a:ea typeface="微软雅黑" pitchFamily="34" charset="-122"/>
              </a:rPr>
              <a:t>Carrier Sense Multiple Access with Collision Detection) </a:t>
            </a:r>
            <a:r>
              <a:rPr lang="zh-CN" altLang="en-US" sz="1600" b="1" dirty="0" smtClean="0">
                <a:latin typeface="微软雅黑" pitchFamily="34" charset="-122"/>
                <a:ea typeface="微软雅黑" pitchFamily="34" charset="-122"/>
              </a:rPr>
              <a:t>：</a:t>
            </a:r>
            <a:r>
              <a:rPr lang="zh-CN" altLang="en-US" sz="1600" b="1" dirty="0">
                <a:solidFill>
                  <a:srgbClr val="0000FF"/>
                </a:solidFill>
                <a:latin typeface="微软雅黑" pitchFamily="34" charset="-122"/>
                <a:ea typeface="微软雅黑" pitchFamily="34" charset="-122"/>
              </a:rPr>
              <a:t>载波监听多点接入 </a:t>
            </a:r>
            <a:r>
              <a:rPr lang="en-US" altLang="zh-CN" sz="1600" b="1" dirty="0">
                <a:solidFill>
                  <a:srgbClr val="0000FF"/>
                </a:solidFill>
                <a:latin typeface="微软雅黑" pitchFamily="34" charset="-122"/>
                <a:ea typeface="微软雅黑" pitchFamily="34" charset="-122"/>
              </a:rPr>
              <a:t>/ </a:t>
            </a:r>
            <a:r>
              <a:rPr lang="zh-CN" altLang="en-US" sz="1600" b="1" dirty="0">
                <a:solidFill>
                  <a:srgbClr val="0000FF"/>
                </a:solidFill>
                <a:latin typeface="微软雅黑" pitchFamily="34" charset="-122"/>
                <a:ea typeface="微软雅黑" pitchFamily="34" charset="-122"/>
              </a:rPr>
              <a:t>碰撞</a:t>
            </a:r>
            <a:r>
              <a:rPr lang="zh-CN" altLang="en-US" sz="1600" b="1" dirty="0" smtClean="0">
                <a:solidFill>
                  <a:srgbClr val="0000FF"/>
                </a:solidFill>
                <a:latin typeface="微软雅黑" pitchFamily="34" charset="-122"/>
                <a:ea typeface="微软雅黑" pitchFamily="34" charset="-122"/>
              </a:rPr>
              <a:t>检测。</a:t>
            </a:r>
            <a:endParaRPr lang="zh-CN" altLang="en-US" sz="1600" b="1" dirty="0">
              <a:solidFill>
                <a:srgbClr val="0000FF"/>
              </a:solidFill>
              <a:latin typeface="微软雅黑" pitchFamily="34" charset="-122"/>
              <a:ea typeface="微软雅黑" pitchFamily="34" charset="-122"/>
            </a:endParaRPr>
          </a:p>
          <a:p>
            <a:pPr marL="342900" indent="-342900" eaLnBrk="0" hangingPunct="0">
              <a:lnSpc>
                <a:spcPct val="120000"/>
              </a:lnSpc>
              <a:buClr>
                <a:srgbClr val="0070C0"/>
              </a:buClr>
              <a:buFont typeface="Wingdings" pitchFamily="2" charset="2"/>
              <a:buChar char="l"/>
            </a:pPr>
            <a:r>
              <a:rPr lang="zh-CN" altLang="en-US" sz="1600" b="1" dirty="0" smtClean="0">
                <a:solidFill>
                  <a:srgbClr val="C00000"/>
                </a:solidFill>
                <a:latin typeface="微软雅黑" pitchFamily="34" charset="-122"/>
                <a:ea typeface="微软雅黑" pitchFamily="34" charset="-122"/>
              </a:rPr>
              <a:t>多点接入：</a:t>
            </a:r>
            <a:r>
              <a:rPr lang="zh-CN" altLang="en-US" sz="1600" b="1" dirty="0" smtClean="0">
                <a:latin typeface="微软雅黑" pitchFamily="34" charset="-122"/>
                <a:ea typeface="微软雅黑" pitchFamily="34" charset="-122"/>
              </a:rPr>
              <a:t>在总</a:t>
            </a:r>
            <a:r>
              <a:rPr lang="zh-CN" altLang="en-US" sz="1600" b="1" dirty="0">
                <a:latin typeface="微软雅黑" pitchFamily="34" charset="-122"/>
                <a:ea typeface="微软雅黑" pitchFamily="34" charset="-122"/>
              </a:rPr>
              <a:t>线型</a:t>
            </a:r>
            <a:r>
              <a:rPr lang="zh-CN" altLang="en-US" sz="1600" b="1" dirty="0" smtClean="0">
                <a:latin typeface="微软雅黑" pitchFamily="34" charset="-122"/>
                <a:ea typeface="微软雅黑" pitchFamily="34" charset="-122"/>
              </a:rPr>
              <a:t>网络，计算机</a:t>
            </a:r>
            <a:r>
              <a:rPr lang="zh-CN" altLang="en-US" sz="1600" b="1" dirty="0">
                <a:latin typeface="微软雅黑" pitchFamily="34" charset="-122"/>
                <a:ea typeface="微软雅黑" pitchFamily="34" charset="-122"/>
              </a:rPr>
              <a:t>以多点接入的方式连接在一根总线上。</a:t>
            </a:r>
          </a:p>
          <a:p>
            <a:pPr marL="342900" indent="-342900" eaLnBrk="0" hangingPunct="0">
              <a:lnSpc>
                <a:spcPct val="120000"/>
              </a:lnSpc>
              <a:buClr>
                <a:srgbClr val="0070C0"/>
              </a:buClr>
              <a:buFont typeface="Wingdings" pitchFamily="2" charset="2"/>
              <a:buChar char="l"/>
            </a:pPr>
            <a:r>
              <a:rPr lang="zh-CN" altLang="en-US" sz="1600" b="1" dirty="0" smtClean="0">
                <a:solidFill>
                  <a:srgbClr val="C00000"/>
                </a:solidFill>
                <a:latin typeface="微软雅黑" pitchFamily="34" charset="-122"/>
                <a:ea typeface="微软雅黑" pitchFamily="34" charset="-122"/>
              </a:rPr>
              <a:t>载波监听：</a:t>
            </a:r>
            <a:r>
              <a:rPr lang="zh-CN" altLang="en-US" sz="1600" b="1" dirty="0" smtClean="0">
                <a:solidFill>
                  <a:srgbClr val="0000FF"/>
                </a:solidFill>
                <a:latin typeface="微软雅黑" pitchFamily="34" charset="-122"/>
                <a:ea typeface="微软雅黑" pitchFamily="34" charset="-122"/>
              </a:rPr>
              <a:t>边</a:t>
            </a:r>
            <a:r>
              <a:rPr lang="zh-CN" altLang="en-US" sz="1600" b="1" dirty="0">
                <a:solidFill>
                  <a:srgbClr val="0000FF"/>
                </a:solidFill>
                <a:latin typeface="微软雅黑" pitchFamily="34" charset="-122"/>
                <a:ea typeface="微软雅黑" pitchFamily="34" charset="-122"/>
              </a:rPr>
              <a:t>发送边</a:t>
            </a:r>
            <a:r>
              <a:rPr lang="zh-CN" altLang="en-US" sz="1600" b="1" dirty="0" smtClean="0">
                <a:solidFill>
                  <a:srgbClr val="0000FF"/>
                </a:solidFill>
                <a:latin typeface="微软雅黑" pitchFamily="34" charset="-122"/>
                <a:ea typeface="微软雅黑" pitchFamily="34" charset="-122"/>
              </a:rPr>
              <a:t>监听</a:t>
            </a:r>
            <a:r>
              <a:rPr lang="zh-CN" altLang="en-US" sz="1600" b="1" dirty="0" smtClean="0">
                <a:latin typeface="微软雅黑" pitchFamily="34" charset="-122"/>
                <a:ea typeface="微软雅黑" pitchFamily="34" charset="-122"/>
              </a:rPr>
              <a:t>。</a:t>
            </a:r>
            <a:r>
              <a:rPr lang="zh-CN" altLang="en-US" sz="1600" b="1" dirty="0">
                <a:latin typeface="微软雅黑" pitchFamily="34" charset="-122"/>
                <a:ea typeface="微软雅黑" pitchFamily="34" charset="-122"/>
              </a:rPr>
              <a:t>不管在想要</a:t>
            </a:r>
            <a:r>
              <a:rPr lang="zh-CN" altLang="en-US" sz="1600" b="1" dirty="0">
                <a:solidFill>
                  <a:srgbClr val="0000FF"/>
                </a:solidFill>
                <a:latin typeface="微软雅黑" pitchFamily="34" charset="-122"/>
                <a:ea typeface="微软雅黑" pitchFamily="34" charset="-122"/>
              </a:rPr>
              <a:t>发送</a:t>
            </a:r>
            <a:r>
              <a:rPr lang="zh-CN" altLang="en-US" sz="1600" b="1" dirty="0" smtClean="0">
                <a:solidFill>
                  <a:srgbClr val="0000FF"/>
                </a:solidFill>
                <a:latin typeface="微软雅黑" pitchFamily="34" charset="-122"/>
                <a:ea typeface="微软雅黑" pitchFamily="34" charset="-122"/>
              </a:rPr>
              <a:t>数据前</a:t>
            </a:r>
            <a:r>
              <a:rPr lang="zh-CN" altLang="en-US" sz="1600" b="1" dirty="0">
                <a:latin typeface="微软雅黑" pitchFamily="34" charset="-122"/>
                <a:ea typeface="微软雅黑" pitchFamily="34" charset="-122"/>
              </a:rPr>
              <a:t>，还是在</a:t>
            </a:r>
            <a:r>
              <a:rPr lang="zh-CN" altLang="en-US" sz="1600" b="1" dirty="0">
                <a:solidFill>
                  <a:srgbClr val="0000FF"/>
                </a:solidFill>
                <a:latin typeface="微软雅黑" pitchFamily="34" charset="-122"/>
                <a:ea typeface="微软雅黑" pitchFamily="34" charset="-122"/>
              </a:rPr>
              <a:t>发送</a:t>
            </a:r>
            <a:r>
              <a:rPr lang="zh-CN" altLang="en-US" sz="1600" b="1" dirty="0" smtClean="0">
                <a:solidFill>
                  <a:srgbClr val="0000FF"/>
                </a:solidFill>
                <a:latin typeface="微软雅黑" pitchFamily="34" charset="-122"/>
                <a:ea typeface="微软雅黑" pitchFamily="34" charset="-122"/>
              </a:rPr>
              <a:t>数据中</a:t>
            </a:r>
            <a:r>
              <a:rPr lang="zh-CN" altLang="en-US" sz="1600" b="1" dirty="0">
                <a:latin typeface="微软雅黑" pitchFamily="34" charset="-122"/>
                <a:ea typeface="微软雅黑" pitchFamily="34" charset="-122"/>
              </a:rPr>
              <a:t>，每个站都必须不停地检测信道</a:t>
            </a:r>
            <a:r>
              <a:rPr lang="zh-CN" altLang="en-US" sz="1600" b="1" dirty="0" smtClean="0">
                <a:latin typeface="微软雅黑" pitchFamily="34" charset="-122"/>
                <a:ea typeface="微软雅黑" pitchFamily="34" charset="-122"/>
              </a:rPr>
              <a:t>。</a:t>
            </a:r>
            <a:endParaRPr lang="en-US" altLang="zh-CN" sz="1600" b="1" dirty="0" smtClean="0">
              <a:latin typeface="微软雅黑" pitchFamily="34" charset="-122"/>
              <a:ea typeface="微软雅黑" pitchFamily="34" charset="-122"/>
            </a:endParaRPr>
          </a:p>
          <a:p>
            <a:pPr marL="342900" indent="-342900" eaLnBrk="0" hangingPunct="0">
              <a:lnSpc>
                <a:spcPct val="120000"/>
              </a:lnSpc>
              <a:buClr>
                <a:srgbClr val="0070C0"/>
              </a:buClr>
              <a:buFont typeface="Wingdings" pitchFamily="2" charset="2"/>
              <a:buChar char="l"/>
            </a:pPr>
            <a:r>
              <a:rPr lang="zh-CN" altLang="en-US" sz="1600" b="1" dirty="0" smtClean="0">
                <a:solidFill>
                  <a:srgbClr val="C00000"/>
                </a:solidFill>
                <a:latin typeface="微软雅黑" pitchFamily="34" charset="-122"/>
                <a:ea typeface="微软雅黑" pitchFamily="34" charset="-122"/>
              </a:rPr>
              <a:t>碰撞检测：</a:t>
            </a:r>
            <a:r>
              <a:rPr lang="zh-CN" altLang="en-US" sz="1600" b="1" dirty="0" smtClean="0">
                <a:latin typeface="微软雅黑" pitchFamily="34" charset="-122"/>
                <a:ea typeface="微软雅黑" pitchFamily="34" charset="-122"/>
              </a:rPr>
              <a:t>适配器</a:t>
            </a:r>
            <a:r>
              <a:rPr lang="zh-CN" altLang="en-US" sz="1600" b="1" dirty="0">
                <a:latin typeface="微软雅黑" pitchFamily="34" charset="-122"/>
                <a:ea typeface="微软雅黑" pitchFamily="34" charset="-122"/>
              </a:rPr>
              <a:t>边发送</a:t>
            </a:r>
            <a:r>
              <a:rPr lang="zh-CN" altLang="en-US" sz="1600" b="1" dirty="0" smtClean="0">
                <a:latin typeface="微软雅黑" pitchFamily="34" charset="-122"/>
                <a:ea typeface="微软雅黑" pitchFamily="34" charset="-122"/>
              </a:rPr>
              <a:t>数据，边</a:t>
            </a:r>
            <a:r>
              <a:rPr lang="zh-CN" altLang="en-US" sz="1600" b="1" dirty="0">
                <a:latin typeface="微软雅黑" pitchFamily="34" charset="-122"/>
                <a:ea typeface="微软雅黑" pitchFamily="34" charset="-122"/>
              </a:rPr>
              <a:t>检测信道</a:t>
            </a:r>
            <a:r>
              <a:rPr lang="zh-CN" altLang="en-US" sz="1600" b="1" dirty="0" smtClean="0">
                <a:latin typeface="微软雅黑" pitchFamily="34" charset="-122"/>
                <a:ea typeface="微软雅黑" pitchFamily="34" charset="-122"/>
              </a:rPr>
              <a:t>上信号</a:t>
            </a:r>
            <a:r>
              <a:rPr lang="zh-CN" altLang="en-US" sz="1600" b="1" dirty="0">
                <a:latin typeface="微软雅黑" pitchFamily="34" charset="-122"/>
                <a:ea typeface="微软雅黑" pitchFamily="34" charset="-122"/>
              </a:rPr>
              <a:t>电压的变化情况。电压摆动值超过一定的门限值时，就认为</a:t>
            </a:r>
            <a:r>
              <a:rPr lang="zh-CN" altLang="en-US" sz="1600" b="1" dirty="0">
                <a:solidFill>
                  <a:srgbClr val="0000FF"/>
                </a:solidFill>
                <a:latin typeface="微软雅黑" pitchFamily="34" charset="-122"/>
                <a:ea typeface="微软雅黑" pitchFamily="34" charset="-122"/>
              </a:rPr>
              <a:t>总线上至少有两个站同时在发送数据</a:t>
            </a:r>
            <a:r>
              <a:rPr lang="zh-CN" altLang="en-US" sz="1600" b="1" dirty="0">
                <a:latin typeface="微软雅黑" pitchFamily="34" charset="-122"/>
                <a:ea typeface="微软雅黑" pitchFamily="34" charset="-122"/>
              </a:rPr>
              <a:t>，表明产生了</a:t>
            </a:r>
            <a:r>
              <a:rPr lang="zh-CN" altLang="en-US" sz="1600" b="1" dirty="0" smtClean="0">
                <a:solidFill>
                  <a:srgbClr val="0000FF"/>
                </a:solidFill>
                <a:latin typeface="微软雅黑" pitchFamily="34" charset="-122"/>
                <a:ea typeface="微软雅黑" pitchFamily="34" charset="-122"/>
              </a:rPr>
              <a:t>碰撞</a:t>
            </a:r>
            <a:r>
              <a:rPr lang="zh-CN" altLang="en-US" sz="1600" b="1" dirty="0" smtClean="0">
                <a:latin typeface="微软雅黑" pitchFamily="34" charset="-122"/>
                <a:ea typeface="微软雅黑" pitchFamily="34" charset="-122"/>
              </a:rPr>
              <a:t>（或冲突）。</a:t>
            </a:r>
            <a:endParaRPr lang="zh-CN" altLang="en-US" sz="1600" b="1" dirty="0">
              <a:latin typeface="微软雅黑" pitchFamily="34" charset="-122"/>
              <a:ea typeface="微软雅黑" pitchFamily="34" charset="-122"/>
            </a:endParaRPr>
          </a:p>
        </p:txBody>
      </p:sp>
      <p:sp>
        <p:nvSpPr>
          <p:cNvPr id="9" name="AutoShape 5"/>
          <p:cNvSpPr>
            <a:spLocks noChangeArrowheads="1"/>
          </p:cNvSpPr>
          <p:nvPr/>
        </p:nvSpPr>
        <p:spPr bwMode="auto">
          <a:xfrm>
            <a:off x="502921" y="62592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153865" y="602836"/>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CSMA/CD </a:t>
            </a:r>
            <a:r>
              <a:rPr lang="zh-CN" altLang="en-US" sz="2000" b="1" dirty="0" smtClean="0">
                <a:solidFill>
                  <a:schemeClr val="bg1"/>
                </a:solidFill>
                <a:latin typeface="微软雅黑" pitchFamily="34" charset="-122"/>
                <a:ea typeface="微软雅黑" pitchFamily="34" charset="-122"/>
              </a:rPr>
              <a:t>协议</a:t>
            </a:r>
            <a:r>
              <a:rPr lang="zh-CN" altLang="en-US" sz="2000" b="1" dirty="0">
                <a:solidFill>
                  <a:schemeClr val="bg1"/>
                </a:solidFill>
                <a:latin typeface="微软雅黑" pitchFamily="34" charset="-122"/>
                <a:ea typeface="微软雅黑" pitchFamily="34" charset="-122"/>
              </a:rPr>
              <a:t>的要点</a:t>
            </a:r>
            <a:endParaRPr lang="fr-FR" altLang="zh-CN" sz="2000" b="1" dirty="0">
              <a:solidFill>
                <a:schemeClr val="bg1"/>
              </a:solidFill>
              <a:latin typeface="微软雅黑" pitchFamily="34" charset="-122"/>
              <a:ea typeface="微软雅黑" pitchFamily="34" charset="-122"/>
            </a:endParaRPr>
          </a:p>
        </p:txBody>
      </p:sp>
      <p:pic>
        <p:nvPicPr>
          <p:cNvPr id="2" name="图片 1"/>
          <p:cNvPicPr>
            <a:picLocks noChangeAspect="1"/>
          </p:cNvPicPr>
          <p:nvPr/>
        </p:nvPicPr>
        <p:blipFill>
          <a:blip r:embed="rId2"/>
          <a:stretch>
            <a:fillRect/>
          </a:stretch>
        </p:blipFill>
        <p:spPr>
          <a:xfrm>
            <a:off x="2319770" y="3616368"/>
            <a:ext cx="4294793" cy="1084941"/>
          </a:xfrm>
          <a:prstGeom prst="rect">
            <a:avLst/>
          </a:prstGeom>
        </p:spPr>
      </p:pic>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r="8272"/>
          <a:stretch/>
        </p:blipFill>
        <p:spPr>
          <a:xfrm>
            <a:off x="6385129" y="1329612"/>
            <a:ext cx="2566847" cy="1862117"/>
          </a:xfrm>
          <a:prstGeom prst="rect">
            <a:avLst/>
          </a:prstGeom>
        </p:spPr>
      </p:pic>
    </p:spTree>
    <p:extLst>
      <p:ext uri="{BB962C8B-B14F-4D97-AF65-F5344CB8AC3E}">
        <p14:creationId xmlns:p14="http://schemas.microsoft.com/office/powerpoint/2010/main" val="183459172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AutoShape 5"/>
          <p:cNvSpPr>
            <a:spLocks noChangeArrowheads="1"/>
          </p:cNvSpPr>
          <p:nvPr/>
        </p:nvSpPr>
        <p:spPr bwMode="auto">
          <a:xfrm>
            <a:off x="502921" y="62398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Rectangle 6"/>
          <p:cNvSpPr>
            <a:spLocks noChangeArrowheads="1"/>
          </p:cNvSpPr>
          <p:nvPr/>
        </p:nvSpPr>
        <p:spPr bwMode="auto">
          <a:xfrm>
            <a:off x="2998195" y="600899"/>
            <a:ext cx="30828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CSMA/CD </a:t>
            </a:r>
            <a:r>
              <a:rPr lang="zh-CN" altLang="en-US" sz="2000" b="1" dirty="0" smtClean="0">
                <a:solidFill>
                  <a:schemeClr val="bg1"/>
                </a:solidFill>
                <a:latin typeface="微软雅黑" pitchFamily="34" charset="-122"/>
                <a:ea typeface="微软雅黑" pitchFamily="34" charset="-122"/>
              </a:rPr>
              <a:t>协议工作流程</a:t>
            </a:r>
            <a:endParaRPr lang="fr-FR" altLang="zh-CN" sz="2000" b="1" dirty="0">
              <a:solidFill>
                <a:schemeClr val="bg1"/>
              </a:solidFill>
              <a:latin typeface="微软雅黑" pitchFamily="34" charset="-122"/>
              <a:ea typeface="微软雅黑" pitchFamily="34" charset="-122"/>
            </a:endParaRPr>
          </a:p>
        </p:txBody>
      </p:sp>
      <p:sp>
        <p:nvSpPr>
          <p:cNvPr id="93" name="矩形 92"/>
          <p:cNvSpPr/>
          <p:nvPr/>
        </p:nvSpPr>
        <p:spPr>
          <a:xfrm>
            <a:off x="807604" y="1046321"/>
            <a:ext cx="1436977"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准备发送</a:t>
            </a:r>
            <a:endParaRPr lang="zh-CN" altLang="en-US" b="1" dirty="0">
              <a:solidFill>
                <a:schemeClr val="bg1"/>
              </a:solidFill>
              <a:latin typeface="微软雅黑" pitchFamily="34" charset="-122"/>
              <a:ea typeface="微软雅黑" pitchFamily="34" charset="-122"/>
            </a:endParaRPr>
          </a:p>
        </p:txBody>
      </p:sp>
      <p:sp>
        <p:nvSpPr>
          <p:cNvPr id="94" name="菱形 93"/>
          <p:cNvSpPr/>
          <p:nvPr/>
        </p:nvSpPr>
        <p:spPr>
          <a:xfrm>
            <a:off x="807604" y="2222287"/>
            <a:ext cx="1436977"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itchFamily="34" charset="-122"/>
                <a:ea typeface="微软雅黑" pitchFamily="34" charset="-122"/>
              </a:rPr>
              <a:t>侦听到载波？</a:t>
            </a:r>
            <a:endParaRPr lang="zh-CN" altLang="en-US" sz="1300" b="1" dirty="0">
              <a:solidFill>
                <a:schemeClr val="bg1"/>
              </a:solidFill>
              <a:latin typeface="微软雅黑" pitchFamily="34" charset="-122"/>
              <a:ea typeface="微软雅黑" pitchFamily="34" charset="-122"/>
            </a:endParaRPr>
          </a:p>
        </p:txBody>
      </p:sp>
      <p:sp>
        <p:nvSpPr>
          <p:cNvPr id="95" name="矩形 94"/>
          <p:cNvSpPr/>
          <p:nvPr/>
        </p:nvSpPr>
        <p:spPr>
          <a:xfrm>
            <a:off x="807604" y="2944842"/>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itchFamily="34" charset="-122"/>
                <a:ea typeface="微软雅黑" pitchFamily="34" charset="-122"/>
              </a:rPr>
              <a:t>开始</a:t>
            </a:r>
            <a:r>
              <a:rPr lang="zh-CN" altLang="en-US" sz="1200" b="1" dirty="0" smtClean="0">
                <a:solidFill>
                  <a:schemeClr val="bg1"/>
                </a:solidFill>
                <a:latin typeface="微软雅黑" pitchFamily="34" charset="-122"/>
                <a:ea typeface="微软雅黑" pitchFamily="34" charset="-122"/>
              </a:rPr>
              <a:t>发送，</a:t>
            </a:r>
            <a:endParaRPr lang="en-US" altLang="zh-CN" sz="1200" b="1" dirty="0" smtClean="0">
              <a:solidFill>
                <a:schemeClr val="bg1"/>
              </a:solidFill>
              <a:latin typeface="微软雅黑" pitchFamily="34" charset="-122"/>
              <a:ea typeface="微软雅黑" pitchFamily="34" charset="-122"/>
            </a:endParaRPr>
          </a:p>
          <a:p>
            <a:pPr algn="ctr"/>
            <a:r>
              <a:rPr lang="zh-CN" altLang="en-US" sz="1200" b="1" dirty="0" smtClean="0">
                <a:solidFill>
                  <a:schemeClr val="bg1"/>
                </a:solidFill>
                <a:latin typeface="微软雅黑" pitchFamily="34" charset="-122"/>
                <a:ea typeface="微软雅黑" pitchFamily="34" charset="-122"/>
              </a:rPr>
              <a:t>同时进行碰撞检测</a:t>
            </a:r>
            <a:endParaRPr lang="zh-CN" altLang="en-US" sz="1200" b="1" dirty="0">
              <a:solidFill>
                <a:schemeClr val="bg1"/>
              </a:solidFill>
              <a:latin typeface="微软雅黑" pitchFamily="34" charset="-122"/>
              <a:ea typeface="微软雅黑" pitchFamily="34" charset="-122"/>
            </a:endParaRPr>
          </a:p>
        </p:txBody>
      </p:sp>
      <p:sp>
        <p:nvSpPr>
          <p:cNvPr id="96" name="菱形 95"/>
          <p:cNvSpPr/>
          <p:nvPr/>
        </p:nvSpPr>
        <p:spPr>
          <a:xfrm>
            <a:off x="807604" y="3506795"/>
            <a:ext cx="1436977"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itchFamily="34" charset="-122"/>
                <a:ea typeface="微软雅黑" pitchFamily="34" charset="-122"/>
              </a:rPr>
              <a:t>检测到碰撞？</a:t>
            </a:r>
            <a:endParaRPr lang="zh-CN" altLang="en-US" sz="1300" b="1" dirty="0">
              <a:solidFill>
                <a:schemeClr val="bg1"/>
              </a:solidFill>
              <a:latin typeface="微软雅黑" pitchFamily="34" charset="-122"/>
              <a:ea typeface="微软雅黑" pitchFamily="34" charset="-122"/>
            </a:endParaRPr>
          </a:p>
        </p:txBody>
      </p:sp>
      <p:sp>
        <p:nvSpPr>
          <p:cNvPr id="97" name="矩形 96"/>
          <p:cNvSpPr/>
          <p:nvPr/>
        </p:nvSpPr>
        <p:spPr>
          <a:xfrm>
            <a:off x="807604" y="4250365"/>
            <a:ext cx="1436977"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发送，直到完毕</a:t>
            </a:r>
            <a:endParaRPr lang="zh-CN" altLang="en-US" sz="1400" b="1" dirty="0">
              <a:solidFill>
                <a:schemeClr val="bg1"/>
              </a:solidFill>
              <a:latin typeface="微软雅黑" pitchFamily="34" charset="-122"/>
              <a:ea typeface="微软雅黑" pitchFamily="34" charset="-122"/>
            </a:endParaRPr>
          </a:p>
        </p:txBody>
      </p:sp>
      <p:sp>
        <p:nvSpPr>
          <p:cNvPr id="98" name="矩形 97"/>
          <p:cNvSpPr/>
          <p:nvPr/>
        </p:nvSpPr>
        <p:spPr>
          <a:xfrm>
            <a:off x="807604" y="1635582"/>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载波</a:t>
            </a:r>
            <a:r>
              <a:rPr lang="zh-CN" altLang="en-US" sz="1400" b="1" dirty="0">
                <a:solidFill>
                  <a:schemeClr val="bg1"/>
                </a:solidFill>
                <a:latin typeface="微软雅黑" pitchFamily="34" charset="-122"/>
                <a:ea typeface="微软雅黑" pitchFamily="34" charset="-122"/>
              </a:rPr>
              <a:t>监</a:t>
            </a:r>
            <a:r>
              <a:rPr lang="zh-CN" altLang="en-US" sz="1400" b="1" dirty="0" smtClean="0">
                <a:solidFill>
                  <a:schemeClr val="bg1"/>
                </a:solidFill>
                <a:latin typeface="微软雅黑" pitchFamily="34" charset="-122"/>
                <a:ea typeface="微软雅黑" pitchFamily="34" charset="-122"/>
              </a:rPr>
              <a:t>听</a:t>
            </a:r>
            <a:endParaRPr lang="zh-CN" altLang="en-US" sz="1400" b="1" dirty="0">
              <a:solidFill>
                <a:schemeClr val="bg1"/>
              </a:solidFill>
              <a:latin typeface="微软雅黑" pitchFamily="34" charset="-122"/>
              <a:ea typeface="微软雅黑" pitchFamily="34" charset="-122"/>
            </a:endParaRPr>
          </a:p>
        </p:txBody>
      </p:sp>
      <p:cxnSp>
        <p:nvCxnSpPr>
          <p:cNvPr id="99" name="直接箭头连接符 98"/>
          <p:cNvCxnSpPr>
            <a:stCxn id="95" idx="2"/>
            <a:endCxn id="96" idx="0"/>
          </p:cNvCxnSpPr>
          <p:nvPr/>
        </p:nvCxnSpPr>
        <p:spPr>
          <a:xfrm>
            <a:off x="1526093" y="3335592"/>
            <a:ext cx="0" cy="17120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96" idx="2"/>
            <a:endCxn id="97" idx="0"/>
          </p:cNvCxnSpPr>
          <p:nvPr/>
        </p:nvCxnSpPr>
        <p:spPr>
          <a:xfrm>
            <a:off x="1526093" y="4007538"/>
            <a:ext cx="0" cy="242827"/>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4" idx="2"/>
            <a:endCxn id="95" idx="0"/>
          </p:cNvCxnSpPr>
          <p:nvPr/>
        </p:nvCxnSpPr>
        <p:spPr>
          <a:xfrm>
            <a:off x="1526093" y="2723030"/>
            <a:ext cx="0" cy="221812"/>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a:stCxn id="98" idx="2"/>
            <a:endCxn id="94" idx="0"/>
          </p:cNvCxnSpPr>
          <p:nvPr/>
        </p:nvCxnSpPr>
        <p:spPr>
          <a:xfrm>
            <a:off x="1526093" y="2026332"/>
            <a:ext cx="0" cy="195955"/>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stCxn id="93" idx="2"/>
            <a:endCxn id="98" idx="0"/>
          </p:cNvCxnSpPr>
          <p:nvPr/>
        </p:nvCxnSpPr>
        <p:spPr>
          <a:xfrm>
            <a:off x="1526093" y="1437071"/>
            <a:ext cx="0" cy="19851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04" name="矩形 103"/>
          <p:cNvSpPr/>
          <p:nvPr/>
        </p:nvSpPr>
        <p:spPr>
          <a:xfrm>
            <a:off x="3818824" y="3562368"/>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停止发送</a:t>
            </a:r>
            <a:endParaRPr lang="en-US" altLang="zh-CN" sz="1400" b="1" dirty="0" smtClean="0">
              <a:solidFill>
                <a:schemeClr val="bg1"/>
              </a:solidFill>
              <a:latin typeface="微软雅黑" pitchFamily="34" charset="-122"/>
              <a:ea typeface="微软雅黑" pitchFamily="34" charset="-122"/>
            </a:endParaRPr>
          </a:p>
        </p:txBody>
      </p:sp>
      <p:sp>
        <p:nvSpPr>
          <p:cNvPr id="105" name="矩形 104"/>
          <p:cNvSpPr/>
          <p:nvPr/>
        </p:nvSpPr>
        <p:spPr>
          <a:xfrm>
            <a:off x="3818823" y="1046320"/>
            <a:ext cx="1436977" cy="390750"/>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等待随机时间</a:t>
            </a:r>
            <a:endParaRPr lang="en-US" altLang="zh-CN" sz="1400" b="1" dirty="0" smtClean="0">
              <a:solidFill>
                <a:schemeClr val="bg1"/>
              </a:solidFill>
              <a:latin typeface="微软雅黑" pitchFamily="34" charset="-122"/>
              <a:ea typeface="微软雅黑" pitchFamily="34" charset="-122"/>
            </a:endParaRPr>
          </a:p>
        </p:txBody>
      </p:sp>
      <p:cxnSp>
        <p:nvCxnSpPr>
          <p:cNvPr id="106" name="直接箭头连接符 105"/>
          <p:cNvCxnSpPr>
            <a:stCxn id="96" idx="3"/>
            <a:endCxn id="104" idx="1"/>
          </p:cNvCxnSpPr>
          <p:nvPr/>
        </p:nvCxnSpPr>
        <p:spPr>
          <a:xfrm>
            <a:off x="2244581" y="3757167"/>
            <a:ext cx="1574243" cy="57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104" idx="0"/>
            <a:endCxn id="105" idx="2"/>
          </p:cNvCxnSpPr>
          <p:nvPr/>
        </p:nvCxnSpPr>
        <p:spPr>
          <a:xfrm flipH="1" flipV="1">
            <a:off x="4537312" y="1437070"/>
            <a:ext cx="1" cy="2125298"/>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105" idx="1"/>
            <a:endCxn id="93" idx="3"/>
          </p:cNvCxnSpPr>
          <p:nvPr/>
        </p:nvCxnSpPr>
        <p:spPr>
          <a:xfrm flipH="1">
            <a:off x="2244581" y="1241695"/>
            <a:ext cx="1574242" cy="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9" name="肘形连接符 108"/>
          <p:cNvCxnSpPr>
            <a:stCxn id="94" idx="3"/>
          </p:cNvCxnSpPr>
          <p:nvPr/>
        </p:nvCxnSpPr>
        <p:spPr>
          <a:xfrm flipV="1">
            <a:off x="2244581" y="1233383"/>
            <a:ext cx="1028695" cy="1239276"/>
          </a:xfrm>
          <a:prstGeom prst="bentConnector2">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2288125" y="2222278"/>
            <a:ext cx="954107"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是，信道忙</a:t>
            </a:r>
          </a:p>
        </p:txBody>
      </p:sp>
      <p:sp>
        <p:nvSpPr>
          <p:cNvPr id="111" name="TextBox 110"/>
          <p:cNvSpPr txBox="1"/>
          <p:nvPr/>
        </p:nvSpPr>
        <p:spPr>
          <a:xfrm>
            <a:off x="2319169" y="3500070"/>
            <a:ext cx="338554" cy="276999"/>
          </a:xfrm>
          <a:prstGeom prst="rect">
            <a:avLst/>
          </a:prstGeom>
          <a:noFill/>
          <a:ln w="9525">
            <a:noFill/>
          </a:ln>
        </p:spPr>
        <p:txBody>
          <a:bodyPr wrap="none" rtlCol="0">
            <a:spAutoFit/>
          </a:bodyPr>
          <a:lstStyle/>
          <a:p>
            <a:r>
              <a:rPr lang="zh-CN" altLang="en-US" sz="1200" b="1" dirty="0" smtClean="0">
                <a:latin typeface="微软雅黑" pitchFamily="34" charset="-122"/>
                <a:ea typeface="微软雅黑" pitchFamily="34" charset="-122"/>
              </a:rPr>
              <a:t>是</a:t>
            </a:r>
            <a:endParaRPr lang="zh-CN" altLang="en-US" sz="1200" b="1" dirty="0">
              <a:latin typeface="微软雅黑" pitchFamily="34" charset="-122"/>
              <a:ea typeface="微软雅黑" pitchFamily="34" charset="-122"/>
            </a:endParaRPr>
          </a:p>
        </p:txBody>
      </p:sp>
      <p:sp>
        <p:nvSpPr>
          <p:cNvPr id="112" name="TextBox 111"/>
          <p:cNvSpPr txBox="1"/>
          <p:nvPr/>
        </p:nvSpPr>
        <p:spPr>
          <a:xfrm>
            <a:off x="1197943" y="3986590"/>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
        <p:nvSpPr>
          <p:cNvPr id="113" name="TextBox 112"/>
          <p:cNvSpPr txBox="1"/>
          <p:nvPr/>
        </p:nvSpPr>
        <p:spPr>
          <a:xfrm>
            <a:off x="1197943" y="2672752"/>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pic>
        <p:nvPicPr>
          <p:cNvPr id="25" name="图片 24"/>
          <p:cNvPicPr>
            <a:picLocks noChangeAspect="1"/>
          </p:cNvPicPr>
          <p:nvPr/>
        </p:nvPicPr>
        <p:blipFill>
          <a:blip r:embed="rId2"/>
          <a:stretch>
            <a:fillRect/>
          </a:stretch>
        </p:blipFill>
        <p:spPr>
          <a:xfrm>
            <a:off x="4710253" y="1957248"/>
            <a:ext cx="4294793" cy="1084941"/>
          </a:xfrm>
          <a:prstGeom prst="rect">
            <a:avLst/>
          </a:prstGeom>
        </p:spPr>
      </p:pic>
      <p:sp>
        <p:nvSpPr>
          <p:cNvPr id="2" name="矩形 1"/>
          <p:cNvSpPr/>
          <p:nvPr/>
        </p:nvSpPr>
        <p:spPr>
          <a:xfrm>
            <a:off x="5544350" y="1098251"/>
            <a:ext cx="3185487" cy="369332"/>
          </a:xfrm>
          <a:prstGeom prst="rect">
            <a:avLst/>
          </a:prstGeom>
        </p:spPr>
        <p:txBody>
          <a:bodyPr wrap="none">
            <a:spAutoFit/>
          </a:bodyPr>
          <a:lstStyle/>
          <a:p>
            <a:r>
              <a:rPr lang="zh-CN" altLang="en-US" b="1" dirty="0" smtClean="0">
                <a:solidFill>
                  <a:srgbClr val="0000FF"/>
                </a:solidFill>
                <a:latin typeface="微软雅黑" pitchFamily="34" charset="-122"/>
                <a:ea typeface="微软雅黑" pitchFamily="34" charset="-122"/>
              </a:rPr>
              <a:t>思考：设置</a:t>
            </a:r>
            <a:r>
              <a:rPr lang="zh-CN" altLang="en-US" b="1" dirty="0">
                <a:solidFill>
                  <a:srgbClr val="0000FF"/>
                </a:solidFill>
                <a:latin typeface="微软雅黑" pitchFamily="34" charset="-122"/>
                <a:ea typeface="微软雅黑" pitchFamily="34" charset="-122"/>
              </a:rPr>
              <a:t>随机时间的</a:t>
            </a:r>
            <a:r>
              <a:rPr lang="zh-CN" altLang="en-US" b="1" dirty="0" smtClean="0">
                <a:solidFill>
                  <a:srgbClr val="0000FF"/>
                </a:solidFill>
                <a:latin typeface="微软雅黑" pitchFamily="34" charset="-122"/>
                <a:ea typeface="微软雅黑" pitchFamily="34" charset="-122"/>
              </a:rPr>
              <a:t>原则？</a:t>
            </a:r>
            <a:endParaRPr lang="zh-CN" altLang="en-US" dirty="0"/>
          </a:p>
        </p:txBody>
      </p:sp>
    </p:spTree>
    <p:extLst>
      <p:ext uri="{BB962C8B-B14F-4D97-AF65-F5344CB8AC3E}">
        <p14:creationId xmlns:p14="http://schemas.microsoft.com/office/powerpoint/2010/main" val="238399164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641132" y="599797"/>
            <a:ext cx="78302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itchFamily="34" charset="-122"/>
                <a:ea typeface="微软雅黑" pitchFamily="34" charset="-122"/>
              </a:rPr>
              <a:t>为什么要进行碰撞检测</a:t>
            </a:r>
            <a:r>
              <a:rPr lang="zh-CN" altLang="en-US" sz="2000" b="1" dirty="0" smtClean="0">
                <a:solidFill>
                  <a:schemeClr val="bg1"/>
                </a:solidFill>
                <a:latin typeface="微软雅黑" pitchFamily="34" charset="-122"/>
                <a:ea typeface="微软雅黑" pitchFamily="34" charset="-122"/>
              </a:rPr>
              <a:t>？ 因为信号</a:t>
            </a:r>
            <a:r>
              <a:rPr lang="zh-CN" altLang="en-US" sz="2000" b="1" dirty="0">
                <a:solidFill>
                  <a:srgbClr val="FFFF00"/>
                </a:solidFill>
                <a:latin typeface="微软雅黑" pitchFamily="34" charset="-122"/>
                <a:ea typeface="微软雅黑" pitchFamily="34" charset="-122"/>
              </a:rPr>
              <a:t>传播时延</a:t>
            </a:r>
            <a:r>
              <a:rPr lang="zh-CN" altLang="en-US" sz="2000" b="1" dirty="0">
                <a:solidFill>
                  <a:schemeClr val="bg1"/>
                </a:solidFill>
                <a:latin typeface="微软雅黑" pitchFamily="34" charset="-122"/>
                <a:ea typeface="微软雅黑" pitchFamily="34" charset="-122"/>
              </a:rPr>
              <a:t>对载波</a:t>
            </a:r>
            <a:r>
              <a:rPr lang="zh-CN" altLang="en-US" sz="2000" b="1" dirty="0" smtClean="0">
                <a:solidFill>
                  <a:schemeClr val="bg1"/>
                </a:solidFill>
                <a:latin typeface="微软雅黑" pitchFamily="34" charset="-122"/>
                <a:ea typeface="微软雅黑" pitchFamily="34" charset="-122"/>
              </a:rPr>
              <a:t>监听产生了影响</a:t>
            </a:r>
            <a:endParaRPr lang="fr-FR" altLang="zh-CN" sz="2000" b="1" dirty="0">
              <a:solidFill>
                <a:schemeClr val="bg1"/>
              </a:solidFill>
              <a:latin typeface="微软雅黑" pitchFamily="34" charset="-122"/>
              <a:ea typeface="微软雅黑" pitchFamily="34" charset="-122"/>
            </a:endParaRPr>
          </a:p>
        </p:txBody>
      </p:sp>
      <p:sp>
        <p:nvSpPr>
          <p:cNvPr id="7" name="圆角矩形 6"/>
          <p:cNvSpPr/>
          <p:nvPr/>
        </p:nvSpPr>
        <p:spPr>
          <a:xfrm>
            <a:off x="502922" y="1056546"/>
            <a:ext cx="6368933" cy="263347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8" name="Line 2"/>
          <p:cNvSpPr>
            <a:spLocks noChangeShapeType="1"/>
          </p:cNvSpPr>
          <p:nvPr/>
        </p:nvSpPr>
        <p:spPr bwMode="auto">
          <a:xfrm>
            <a:off x="1856817" y="1691970"/>
            <a:ext cx="2983640" cy="0"/>
          </a:xfrm>
          <a:prstGeom prst="line">
            <a:avLst/>
          </a:prstGeom>
          <a:noFill/>
          <a:ln w="57150" cmpd="sng">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9" name="Line 3"/>
          <p:cNvSpPr>
            <a:spLocks noChangeShapeType="1"/>
          </p:cNvSpPr>
          <p:nvPr/>
        </p:nvSpPr>
        <p:spPr bwMode="auto">
          <a:xfrm>
            <a:off x="1962764" y="1521244"/>
            <a:ext cx="2708999"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0" name="Rectangle 4"/>
          <p:cNvSpPr>
            <a:spLocks noChangeArrowheads="1"/>
          </p:cNvSpPr>
          <p:nvPr/>
        </p:nvSpPr>
        <p:spPr bwMode="auto">
          <a:xfrm>
            <a:off x="3048851" y="1260532"/>
            <a:ext cx="629982" cy="305212"/>
          </a:xfrm>
          <a:prstGeom prst="rect">
            <a:avLst/>
          </a:prstGeom>
          <a:noFill/>
          <a:ln>
            <a:noFill/>
          </a:ln>
          <a:effectLst/>
          <a:extLst/>
        </p:spPr>
        <p:txBody>
          <a:bodyPr wrap="none" lIns="90488" tIns="44450" rIns="90488" bIns="44450">
            <a:spAutoFit/>
          </a:bodyPr>
          <a:lstStyle/>
          <a:p>
            <a:pPr defTabSz="762000" eaLnBrk="0" hangingPunct="0"/>
            <a:r>
              <a:rPr kumimoji="1" lang="en-US" altLang="zh-CN" sz="1400" b="1" dirty="0">
                <a:solidFill>
                  <a:srgbClr val="CC3300"/>
                </a:solidFill>
                <a:latin typeface="微软雅黑" pitchFamily="34" charset="-122"/>
                <a:ea typeface="微软雅黑" pitchFamily="34" charset="-122"/>
              </a:rPr>
              <a:t>1 km</a:t>
            </a:r>
          </a:p>
        </p:txBody>
      </p:sp>
      <p:sp>
        <p:nvSpPr>
          <p:cNvPr id="11" name="Line 5"/>
          <p:cNvSpPr>
            <a:spLocks noChangeShapeType="1"/>
          </p:cNvSpPr>
          <p:nvPr/>
        </p:nvSpPr>
        <p:spPr bwMode="auto">
          <a:xfrm>
            <a:off x="1849704" y="1686472"/>
            <a:ext cx="0" cy="10684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2" name="Line 6"/>
          <p:cNvSpPr>
            <a:spLocks noChangeShapeType="1"/>
          </p:cNvSpPr>
          <p:nvPr/>
        </p:nvSpPr>
        <p:spPr bwMode="auto">
          <a:xfrm>
            <a:off x="1852752" y="1686472"/>
            <a:ext cx="2975510" cy="513116"/>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3" name="Rectangle 7"/>
          <p:cNvSpPr>
            <a:spLocks noChangeArrowheads="1"/>
          </p:cNvSpPr>
          <p:nvPr/>
        </p:nvSpPr>
        <p:spPr bwMode="auto">
          <a:xfrm>
            <a:off x="1713895" y="1384203"/>
            <a:ext cx="33663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A</a:t>
            </a:r>
          </a:p>
        </p:txBody>
      </p:sp>
      <p:sp>
        <p:nvSpPr>
          <p:cNvPr id="14" name="Rectangle 8"/>
          <p:cNvSpPr>
            <a:spLocks noChangeArrowheads="1"/>
          </p:cNvSpPr>
          <p:nvPr/>
        </p:nvSpPr>
        <p:spPr bwMode="auto">
          <a:xfrm>
            <a:off x="4660620" y="1398359"/>
            <a:ext cx="3238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B</a:t>
            </a:r>
          </a:p>
        </p:txBody>
      </p:sp>
      <p:sp>
        <p:nvSpPr>
          <p:cNvPr id="15" name="Line 9"/>
          <p:cNvSpPr>
            <a:spLocks noChangeShapeType="1"/>
          </p:cNvSpPr>
          <p:nvPr/>
        </p:nvSpPr>
        <p:spPr bwMode="auto">
          <a:xfrm flipH="1">
            <a:off x="1774503" y="1889091"/>
            <a:ext cx="4065" cy="644443"/>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6" name="Rectangle 10"/>
          <p:cNvSpPr>
            <a:spLocks noChangeArrowheads="1"/>
          </p:cNvSpPr>
          <p:nvPr/>
        </p:nvSpPr>
        <p:spPr bwMode="auto">
          <a:xfrm>
            <a:off x="1487961" y="2066856"/>
            <a:ext cx="26770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i="1" dirty="0">
                <a:latin typeface="微软雅黑" pitchFamily="34" charset="-122"/>
                <a:ea typeface="微软雅黑" pitchFamily="34" charset="-122"/>
              </a:rPr>
              <a:t>t</a:t>
            </a:r>
          </a:p>
        </p:txBody>
      </p:sp>
      <p:sp>
        <p:nvSpPr>
          <p:cNvPr id="17" name="Line 11"/>
          <p:cNvSpPr>
            <a:spLocks noChangeShapeType="1"/>
          </p:cNvSpPr>
          <p:nvPr/>
        </p:nvSpPr>
        <p:spPr bwMode="auto">
          <a:xfrm>
            <a:off x="4840457" y="1679905"/>
            <a:ext cx="0" cy="87708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8" name="Line 12"/>
          <p:cNvSpPr>
            <a:spLocks noChangeShapeType="1"/>
          </p:cNvSpPr>
          <p:nvPr/>
        </p:nvSpPr>
        <p:spPr bwMode="auto">
          <a:xfrm flipH="1">
            <a:off x="1849704" y="2102030"/>
            <a:ext cx="2989738" cy="519682"/>
          </a:xfrm>
          <a:prstGeom prst="line">
            <a:avLst/>
          </a:prstGeom>
          <a:noFill/>
          <a:ln w="571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nvGrpSpPr>
          <p:cNvPr id="19" name="Group 13"/>
          <p:cNvGrpSpPr>
            <a:grpSpLocks/>
          </p:cNvGrpSpPr>
          <p:nvPr/>
        </p:nvGrpSpPr>
        <p:grpSpPr bwMode="auto">
          <a:xfrm>
            <a:off x="3927886" y="1466028"/>
            <a:ext cx="786559" cy="686656"/>
            <a:chOff x="3240" y="179"/>
            <a:chExt cx="774" cy="732"/>
          </a:xfrm>
        </p:grpSpPr>
        <p:sp>
          <p:nvSpPr>
            <p:cNvPr id="20" name="Line 14"/>
            <p:cNvSpPr>
              <a:spLocks noChangeShapeType="1"/>
            </p:cNvSpPr>
            <p:nvPr/>
          </p:nvSpPr>
          <p:spPr bwMode="auto">
            <a:xfrm>
              <a:off x="3755" y="728"/>
              <a:ext cx="112" cy="183"/>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1" name="AutoShape 15"/>
            <p:cNvSpPr>
              <a:spLocks noChangeArrowheads="1"/>
            </p:cNvSpPr>
            <p:nvPr/>
          </p:nvSpPr>
          <p:spPr bwMode="auto">
            <a:xfrm>
              <a:off x="3240" y="179"/>
              <a:ext cx="774" cy="721"/>
            </a:xfrm>
            <a:prstGeom prst="irregularSeal1">
              <a:avLst/>
            </a:prstGeom>
            <a:solidFill>
              <a:srgbClr val="CC00CC"/>
            </a:solidFill>
            <a:ln w="12700">
              <a:solidFill>
                <a:srgbClr val="CC00CC"/>
              </a:solidFill>
              <a:miter lim="800000"/>
              <a:headEnd/>
              <a:tailEnd/>
            </a:ln>
            <a:effectLst/>
          </p:spPr>
          <p:txBody>
            <a:bodyPr wrap="none" anchor="ctr"/>
            <a:lstStyle/>
            <a:p>
              <a:pPr algn="ctr" defTabSz="762000" eaLnBrk="0" hangingPunct="0"/>
              <a:r>
                <a:rPr kumimoji="1" lang="zh-CN" altLang="en-US" sz="1400" b="1" dirty="0">
                  <a:solidFill>
                    <a:schemeClr val="bg1"/>
                  </a:solidFill>
                  <a:latin typeface="微软雅黑" pitchFamily="34" charset="-122"/>
                  <a:ea typeface="微软雅黑" pitchFamily="34" charset="-122"/>
                </a:rPr>
                <a:t>碰撞</a:t>
              </a:r>
            </a:p>
          </p:txBody>
        </p:sp>
      </p:grpSp>
      <p:grpSp>
        <p:nvGrpSpPr>
          <p:cNvPr id="22" name="Group 16"/>
          <p:cNvGrpSpPr>
            <a:grpSpLocks/>
          </p:cNvGrpSpPr>
          <p:nvPr/>
        </p:nvGrpSpPr>
        <p:grpSpPr bwMode="auto">
          <a:xfrm>
            <a:off x="631250" y="2450986"/>
            <a:ext cx="2463332" cy="1040302"/>
            <a:chOff x="-4" y="1229"/>
            <a:chExt cx="2424" cy="1109"/>
          </a:xfrm>
        </p:grpSpPr>
        <p:sp>
          <p:nvSpPr>
            <p:cNvPr id="23" name="Text Box 17"/>
            <p:cNvSpPr txBox="1">
              <a:spLocks noChangeArrowheads="1"/>
            </p:cNvSpPr>
            <p:nvPr/>
          </p:nvSpPr>
          <p:spPr bwMode="auto">
            <a:xfrm>
              <a:off x="-4" y="1229"/>
              <a:ext cx="967"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i="1" dirty="0">
                  <a:latin typeface="微软雅黑" pitchFamily="34" charset="-122"/>
                  <a:ea typeface="微软雅黑" pitchFamily="34" charset="-122"/>
                </a:rPr>
                <a:t>t</a:t>
              </a:r>
              <a:r>
                <a:rPr kumimoji="1" lang="en-US" altLang="zh-CN" sz="1400" b="1" dirty="0">
                  <a:latin typeface="微软雅黑" pitchFamily="34" charset="-122"/>
                  <a:ea typeface="微软雅黑" pitchFamily="34" charset="-122"/>
                </a:rPr>
                <a:t> = 2</a:t>
              </a:r>
              <a:r>
                <a:rPr kumimoji="1" lang="en-US" altLang="zh-CN" sz="1400" b="1" dirty="0">
                  <a:latin typeface="微软雅黑" pitchFamily="34" charset="-122"/>
                  <a:ea typeface="微软雅黑" pitchFamily="34" charset="-122"/>
                  <a:sym typeface="Symbol" pitchFamily="18" charset="2"/>
                </a:rPr>
                <a:t></a:t>
              </a:r>
              <a:r>
                <a:rPr kumimoji="1" lang="en-US" altLang="zh-CN" sz="1400" b="1" dirty="0">
                  <a:latin typeface="微软雅黑" pitchFamily="34" charset="-122"/>
                  <a:ea typeface="微软雅黑" pitchFamily="34" charset="-122"/>
                </a:rPr>
                <a:t> </a:t>
              </a:r>
              <a:r>
                <a:rPr kumimoji="1" lang="en-US" altLang="zh-CN" sz="1400" b="1" dirty="0">
                  <a:latin typeface="微软雅黑" pitchFamily="34" charset="-122"/>
                  <a:ea typeface="微软雅黑" pitchFamily="34" charset="-122"/>
                  <a:sym typeface="Symbol" pitchFamily="18" charset="2"/>
                </a:rPr>
                <a:t> </a:t>
              </a:r>
            </a:p>
          </p:txBody>
        </p:sp>
        <p:sp>
          <p:nvSpPr>
            <p:cNvPr id="24" name="Line 18"/>
            <p:cNvSpPr>
              <a:spLocks noChangeShapeType="1"/>
            </p:cNvSpPr>
            <p:nvPr/>
          </p:nvSpPr>
          <p:spPr bwMode="auto">
            <a:xfrm>
              <a:off x="913" y="1417"/>
              <a:ext cx="26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grpSp>
          <p:nvGrpSpPr>
            <p:cNvPr id="25" name="Group 19"/>
            <p:cNvGrpSpPr>
              <a:grpSpLocks/>
            </p:cNvGrpSpPr>
            <p:nvPr/>
          </p:nvGrpSpPr>
          <p:grpSpPr bwMode="auto">
            <a:xfrm>
              <a:off x="1251" y="1683"/>
              <a:ext cx="1169" cy="655"/>
              <a:chOff x="1251" y="1683"/>
              <a:chExt cx="1169" cy="655"/>
            </a:xfrm>
          </p:grpSpPr>
          <p:sp>
            <p:nvSpPr>
              <p:cNvPr id="26" name="AutoShape 20"/>
              <p:cNvSpPr>
                <a:spLocks noChangeArrowheads="1"/>
              </p:cNvSpPr>
              <p:nvPr/>
            </p:nvSpPr>
            <p:spPr bwMode="auto">
              <a:xfrm>
                <a:off x="1251" y="1683"/>
                <a:ext cx="1034" cy="655"/>
              </a:xfrm>
              <a:prstGeom prst="wedgeRoundRectCallout">
                <a:avLst>
                  <a:gd name="adj1" fmla="val -52346"/>
                  <a:gd name="adj2" fmla="val -88408"/>
                  <a:gd name="adj3" fmla="val 166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itchFamily="34" charset="-122"/>
                  <a:ea typeface="微软雅黑" pitchFamily="34" charset="-122"/>
                </a:endParaRPr>
              </a:p>
            </p:txBody>
          </p:sp>
          <p:sp>
            <p:nvSpPr>
              <p:cNvPr id="27" name="Text Box 21"/>
              <p:cNvSpPr txBox="1">
                <a:spLocks noChangeArrowheads="1"/>
              </p:cNvSpPr>
              <p:nvPr/>
            </p:nvSpPr>
            <p:spPr bwMode="auto">
              <a:xfrm>
                <a:off x="1258" y="1755"/>
                <a:ext cx="1162"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A </a:t>
                </a:r>
                <a:r>
                  <a:rPr kumimoji="1" lang="zh-CN" altLang="en-US" sz="1400" b="1" dirty="0">
                    <a:solidFill>
                      <a:srgbClr val="000099"/>
                    </a:solidFill>
                    <a:latin typeface="微软雅黑" pitchFamily="34" charset="-122"/>
                    <a:ea typeface="微软雅黑" pitchFamily="34" charset="-122"/>
                  </a:rPr>
                  <a:t>检测到发生碰撞</a:t>
                </a:r>
              </a:p>
            </p:txBody>
          </p:sp>
        </p:grpSp>
      </p:grpSp>
      <p:grpSp>
        <p:nvGrpSpPr>
          <p:cNvPr id="28" name="Group 22"/>
          <p:cNvGrpSpPr>
            <a:grpSpLocks/>
          </p:cNvGrpSpPr>
          <p:nvPr/>
        </p:nvGrpSpPr>
        <p:grpSpPr bwMode="auto">
          <a:xfrm>
            <a:off x="4869926" y="1213686"/>
            <a:ext cx="1678809" cy="1020607"/>
            <a:chOff x="4167" y="-90"/>
            <a:chExt cx="1652" cy="1088"/>
          </a:xfrm>
        </p:grpSpPr>
        <p:grpSp>
          <p:nvGrpSpPr>
            <p:cNvPr id="29" name="Group 23"/>
            <p:cNvGrpSpPr>
              <a:grpSpLocks/>
            </p:cNvGrpSpPr>
            <p:nvPr/>
          </p:nvGrpSpPr>
          <p:grpSpPr bwMode="auto">
            <a:xfrm>
              <a:off x="4167" y="637"/>
              <a:ext cx="1360" cy="361"/>
              <a:chOff x="4167" y="637"/>
              <a:chExt cx="1360" cy="361"/>
            </a:xfrm>
          </p:grpSpPr>
          <p:sp>
            <p:nvSpPr>
              <p:cNvPr id="33" name="Line 24"/>
              <p:cNvSpPr>
                <a:spLocks noChangeShapeType="1"/>
              </p:cNvSpPr>
              <p:nvPr/>
            </p:nvSpPr>
            <p:spPr bwMode="auto">
              <a:xfrm flipH="1">
                <a:off x="4167" y="847"/>
                <a:ext cx="261"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54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34" name="Text Box 25"/>
              <p:cNvSpPr txBox="1">
                <a:spLocks noChangeArrowheads="1"/>
              </p:cNvSpPr>
              <p:nvPr/>
            </p:nvSpPr>
            <p:spPr bwMode="auto">
              <a:xfrm>
                <a:off x="4411" y="637"/>
                <a:ext cx="111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600" b="1" i="1" dirty="0">
                    <a:latin typeface="微软雅黑" pitchFamily="34" charset="-122"/>
                    <a:ea typeface="微软雅黑" pitchFamily="34" charset="-122"/>
                  </a:rPr>
                  <a:t>  t</a:t>
                </a:r>
                <a:r>
                  <a:rPr kumimoji="1" lang="en-US" altLang="zh-CN" sz="1600" b="1" dirty="0">
                    <a:latin typeface="微软雅黑" pitchFamily="34" charset="-122"/>
                    <a:ea typeface="微软雅黑" pitchFamily="34" charset="-122"/>
                  </a:rPr>
                  <a:t> = </a:t>
                </a:r>
                <a:r>
                  <a:rPr kumimoji="1" lang="en-US" altLang="zh-CN" sz="1600" b="1" dirty="0">
                    <a:latin typeface="微软雅黑" pitchFamily="34" charset="-122"/>
                    <a:ea typeface="微软雅黑" pitchFamily="34" charset="-122"/>
                    <a:sym typeface="Symbol" pitchFamily="18" charset="2"/>
                  </a:rPr>
                  <a:t></a:t>
                </a:r>
                <a:r>
                  <a:rPr kumimoji="1" lang="en-US" altLang="zh-CN" sz="1600" b="1" dirty="0">
                    <a:latin typeface="微软雅黑" pitchFamily="34" charset="-122"/>
                    <a:ea typeface="微软雅黑" pitchFamily="34" charset="-122"/>
                  </a:rPr>
                  <a:t> </a:t>
                </a:r>
                <a:r>
                  <a:rPr kumimoji="1" lang="en-US" altLang="zh-CN" sz="1600" b="1" dirty="0">
                    <a:latin typeface="微软雅黑" pitchFamily="34" charset="-122"/>
                    <a:ea typeface="微软雅黑" pitchFamily="34" charset="-122"/>
                    <a:sym typeface="Symbol" pitchFamily="18" charset="2"/>
                  </a:rPr>
                  <a:t> </a:t>
                </a:r>
                <a:r>
                  <a:rPr kumimoji="1" lang="en-US" altLang="zh-CN" sz="1600" b="1" baseline="30000" dirty="0">
                    <a:latin typeface="微软雅黑" pitchFamily="34" charset="-122"/>
                    <a:ea typeface="微软雅黑" pitchFamily="34" charset="-122"/>
                  </a:rPr>
                  <a:t> </a:t>
                </a:r>
              </a:p>
            </p:txBody>
          </p:sp>
        </p:grpSp>
        <p:grpSp>
          <p:nvGrpSpPr>
            <p:cNvPr id="30" name="Group 26"/>
            <p:cNvGrpSpPr>
              <a:grpSpLocks/>
            </p:cNvGrpSpPr>
            <p:nvPr/>
          </p:nvGrpSpPr>
          <p:grpSpPr bwMode="auto">
            <a:xfrm>
              <a:off x="4415" y="-90"/>
              <a:ext cx="1404" cy="561"/>
              <a:chOff x="4415" y="-90"/>
              <a:chExt cx="1404" cy="561"/>
            </a:xfrm>
          </p:grpSpPr>
          <p:sp>
            <p:nvSpPr>
              <p:cNvPr id="31" name="AutoShape 27"/>
              <p:cNvSpPr>
                <a:spLocks noChangeArrowheads="1"/>
              </p:cNvSpPr>
              <p:nvPr/>
            </p:nvSpPr>
            <p:spPr bwMode="auto">
              <a:xfrm>
                <a:off x="4415" y="-72"/>
                <a:ext cx="1404" cy="543"/>
              </a:xfrm>
              <a:prstGeom prst="wedgeRoundRectCallout">
                <a:avLst>
                  <a:gd name="adj1" fmla="val -66806"/>
                  <a:gd name="adj2" fmla="val 109262"/>
                  <a:gd name="adj3" fmla="val 166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itchFamily="34" charset="-122"/>
                  <a:ea typeface="微软雅黑" pitchFamily="34" charset="-122"/>
                </a:endParaRPr>
              </a:p>
            </p:txBody>
          </p:sp>
          <p:sp>
            <p:nvSpPr>
              <p:cNvPr id="32" name="Text Box 28"/>
              <p:cNvSpPr txBox="1">
                <a:spLocks noChangeArrowheads="1"/>
              </p:cNvSpPr>
              <p:nvPr/>
            </p:nvSpPr>
            <p:spPr bwMode="auto">
              <a:xfrm>
                <a:off x="4480" y="-90"/>
                <a:ext cx="1295"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smtClean="0">
                    <a:solidFill>
                      <a:srgbClr val="000099"/>
                    </a:solidFill>
                    <a:latin typeface="微软雅黑" pitchFamily="34" charset="-122"/>
                    <a:ea typeface="微软雅黑" pitchFamily="34" charset="-122"/>
                  </a:rPr>
                  <a:t>B </a:t>
                </a:r>
                <a:r>
                  <a:rPr kumimoji="1" lang="zh-CN" altLang="en-US" sz="1400" b="1" dirty="0" smtClean="0">
                    <a:solidFill>
                      <a:srgbClr val="000099"/>
                    </a:solidFill>
                    <a:latin typeface="微软雅黑" pitchFamily="34" charset="-122"/>
                    <a:ea typeface="微软雅黑" pitchFamily="34" charset="-122"/>
                  </a:rPr>
                  <a:t>在 </a:t>
                </a:r>
                <a:r>
                  <a:rPr kumimoji="1" lang="en-US" altLang="zh-CN" sz="1400" b="1" dirty="0" smtClean="0">
                    <a:solidFill>
                      <a:srgbClr val="000099"/>
                    </a:solidFill>
                    <a:latin typeface="微软雅黑" pitchFamily="34" charset="-122"/>
                    <a:ea typeface="微软雅黑" pitchFamily="34" charset="-122"/>
                  </a:rPr>
                  <a:t>A </a:t>
                </a:r>
                <a:r>
                  <a:rPr kumimoji="1" lang="zh-CN" altLang="en-US" sz="1400" b="1" dirty="0" smtClean="0">
                    <a:solidFill>
                      <a:srgbClr val="000099"/>
                    </a:solidFill>
                    <a:latin typeface="微软雅黑" pitchFamily="34" charset="-122"/>
                    <a:ea typeface="微软雅黑" pitchFamily="34" charset="-122"/>
                  </a:rPr>
                  <a:t>信号到达前发送</a:t>
                </a:r>
                <a:r>
                  <a:rPr kumimoji="1" lang="zh-CN" altLang="en-US" sz="1400" b="1" dirty="0">
                    <a:solidFill>
                      <a:srgbClr val="000099"/>
                    </a:solidFill>
                    <a:latin typeface="微软雅黑" pitchFamily="34" charset="-122"/>
                    <a:ea typeface="微软雅黑" pitchFamily="34" charset="-122"/>
                  </a:rPr>
                  <a:t>数据</a:t>
                </a:r>
              </a:p>
            </p:txBody>
          </p:sp>
        </p:grpSp>
      </p:grpSp>
      <p:grpSp>
        <p:nvGrpSpPr>
          <p:cNvPr id="35" name="Group 29"/>
          <p:cNvGrpSpPr>
            <a:grpSpLocks/>
          </p:cNvGrpSpPr>
          <p:nvPr/>
        </p:nvGrpSpPr>
        <p:grpSpPr bwMode="auto">
          <a:xfrm>
            <a:off x="3713462" y="2100154"/>
            <a:ext cx="2161515" cy="917417"/>
            <a:chOff x="3029" y="855"/>
            <a:chExt cx="2127" cy="978"/>
          </a:xfrm>
        </p:grpSpPr>
        <p:grpSp>
          <p:nvGrpSpPr>
            <p:cNvPr id="36" name="Group 30"/>
            <p:cNvGrpSpPr>
              <a:grpSpLocks/>
            </p:cNvGrpSpPr>
            <p:nvPr/>
          </p:nvGrpSpPr>
          <p:grpSpPr bwMode="auto">
            <a:xfrm>
              <a:off x="3029" y="1223"/>
              <a:ext cx="1095" cy="610"/>
              <a:chOff x="3029" y="1223"/>
              <a:chExt cx="1095" cy="610"/>
            </a:xfrm>
          </p:grpSpPr>
          <p:sp>
            <p:nvSpPr>
              <p:cNvPr id="39" name="AutoShape 31"/>
              <p:cNvSpPr>
                <a:spLocks noChangeArrowheads="1"/>
              </p:cNvSpPr>
              <p:nvPr/>
            </p:nvSpPr>
            <p:spPr bwMode="auto">
              <a:xfrm>
                <a:off x="3029" y="1223"/>
                <a:ext cx="966" cy="610"/>
              </a:xfrm>
              <a:prstGeom prst="wedgeRoundRectCallout">
                <a:avLst>
                  <a:gd name="adj1" fmla="val 61231"/>
                  <a:gd name="adj2" fmla="val -88745"/>
                  <a:gd name="adj3" fmla="val 166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itchFamily="34" charset="-122"/>
                  <a:ea typeface="微软雅黑" pitchFamily="34" charset="-122"/>
                </a:endParaRPr>
              </a:p>
            </p:txBody>
          </p:sp>
          <p:sp>
            <p:nvSpPr>
              <p:cNvPr id="40" name="Text Box 32"/>
              <p:cNvSpPr txBox="1">
                <a:spLocks noChangeArrowheads="1"/>
              </p:cNvSpPr>
              <p:nvPr/>
            </p:nvSpPr>
            <p:spPr bwMode="auto">
              <a:xfrm>
                <a:off x="3101" y="1260"/>
                <a:ext cx="1023"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B </a:t>
                </a:r>
                <a:r>
                  <a:rPr kumimoji="1" lang="zh-CN" altLang="en-US" sz="1400" b="1" dirty="0">
                    <a:solidFill>
                      <a:srgbClr val="000099"/>
                    </a:solidFill>
                    <a:latin typeface="微软雅黑" pitchFamily="34" charset="-122"/>
                    <a:ea typeface="微软雅黑" pitchFamily="34" charset="-122"/>
                  </a:rPr>
                  <a:t>检测到发生碰撞</a:t>
                </a:r>
              </a:p>
            </p:txBody>
          </p:sp>
        </p:grpSp>
        <p:sp>
          <p:nvSpPr>
            <p:cNvPr id="37" name="Line 33"/>
            <p:cNvSpPr>
              <a:spLocks noChangeShapeType="1"/>
            </p:cNvSpPr>
            <p:nvPr/>
          </p:nvSpPr>
          <p:spPr bwMode="auto">
            <a:xfrm flipH="1">
              <a:off x="4167" y="974"/>
              <a:ext cx="261"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38" name="Text Box 34"/>
            <p:cNvSpPr txBox="1">
              <a:spLocks noChangeArrowheads="1"/>
            </p:cNvSpPr>
            <p:nvPr/>
          </p:nvSpPr>
          <p:spPr bwMode="auto">
            <a:xfrm>
              <a:off x="4410" y="855"/>
              <a:ext cx="74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600" b="1" i="1" dirty="0">
                  <a:latin typeface="微软雅黑" pitchFamily="34" charset="-122"/>
                  <a:ea typeface="微软雅黑" pitchFamily="34" charset="-122"/>
                </a:rPr>
                <a:t>  t</a:t>
              </a:r>
              <a:r>
                <a:rPr kumimoji="1" lang="en-US" altLang="zh-CN" sz="1600" b="1" dirty="0">
                  <a:latin typeface="微软雅黑" pitchFamily="34" charset="-122"/>
                  <a:ea typeface="微软雅黑" pitchFamily="34" charset="-122"/>
                </a:rPr>
                <a:t> = </a:t>
              </a:r>
              <a:r>
                <a:rPr kumimoji="1" lang="en-US" altLang="zh-CN" sz="1600" b="1" dirty="0">
                  <a:latin typeface="微软雅黑" pitchFamily="34" charset="-122"/>
                  <a:ea typeface="微软雅黑" pitchFamily="34" charset="-122"/>
                  <a:sym typeface="Symbol" pitchFamily="18" charset="2"/>
                </a:rPr>
                <a:t></a:t>
              </a:r>
            </a:p>
          </p:txBody>
        </p:sp>
      </p:grpSp>
      <p:sp>
        <p:nvSpPr>
          <p:cNvPr id="41" name="Text Box 35"/>
          <p:cNvSpPr txBox="1">
            <a:spLocks noChangeArrowheads="1"/>
          </p:cNvSpPr>
          <p:nvPr/>
        </p:nvSpPr>
        <p:spPr bwMode="auto">
          <a:xfrm>
            <a:off x="1024554" y="1534385"/>
            <a:ext cx="61106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i="1" dirty="0">
                <a:latin typeface="微软雅黑" pitchFamily="34" charset="-122"/>
                <a:ea typeface="微软雅黑" pitchFamily="34" charset="-122"/>
              </a:rPr>
              <a:t>t</a:t>
            </a:r>
            <a:r>
              <a:rPr kumimoji="1" lang="en-US" altLang="zh-CN" sz="1400" b="1" dirty="0">
                <a:latin typeface="微软雅黑" pitchFamily="34" charset="-122"/>
                <a:ea typeface="微软雅黑" pitchFamily="34" charset="-122"/>
              </a:rPr>
              <a:t> = 0</a:t>
            </a:r>
            <a:endParaRPr kumimoji="1" lang="en-US" altLang="zh-CN" sz="1400" b="1" baseline="30000" dirty="0">
              <a:latin typeface="微软雅黑" pitchFamily="34" charset="-122"/>
              <a:ea typeface="微软雅黑" pitchFamily="34" charset="-122"/>
            </a:endParaRPr>
          </a:p>
        </p:txBody>
      </p:sp>
      <p:sp>
        <p:nvSpPr>
          <p:cNvPr id="42" name="Line 36"/>
          <p:cNvSpPr>
            <a:spLocks noChangeShapeType="1"/>
          </p:cNvSpPr>
          <p:nvPr/>
        </p:nvSpPr>
        <p:spPr bwMode="auto">
          <a:xfrm>
            <a:off x="1563128" y="1691970"/>
            <a:ext cx="264219"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3" name="Text Box 37"/>
          <p:cNvSpPr txBox="1">
            <a:spLocks noChangeArrowheads="1"/>
          </p:cNvSpPr>
          <p:nvPr/>
        </p:nvSpPr>
        <p:spPr bwMode="auto">
          <a:xfrm>
            <a:off x="4879091" y="2531352"/>
            <a:ext cx="20227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400" b="1" i="1" dirty="0" smtClean="0">
                <a:solidFill>
                  <a:srgbClr val="0000FF"/>
                </a:solidFill>
                <a:latin typeface="微软雅黑" pitchFamily="34" charset="-122"/>
                <a:ea typeface="微软雅黑" pitchFamily="34" charset="-122"/>
                <a:sym typeface="Symbol" pitchFamily="18" charset="2"/>
              </a:rPr>
              <a:t></a:t>
            </a:r>
            <a:r>
              <a:rPr lang="en-US" altLang="zh-CN" sz="1400" b="1" i="1" dirty="0">
                <a:solidFill>
                  <a:srgbClr val="0000FF"/>
                </a:solidFill>
                <a:latin typeface="微软雅黑" pitchFamily="34" charset="-122"/>
                <a:ea typeface="微软雅黑" pitchFamily="34" charset="-122"/>
                <a:sym typeface="Symbol" pitchFamily="18" charset="2"/>
              </a:rPr>
              <a:t> </a:t>
            </a:r>
            <a:r>
              <a:rPr lang="en-US" altLang="zh-CN" sz="1400" b="1" dirty="0" smtClean="0">
                <a:solidFill>
                  <a:srgbClr val="0000FF"/>
                </a:solidFill>
                <a:latin typeface="微软雅黑" pitchFamily="34" charset="-122"/>
                <a:ea typeface="微软雅黑" pitchFamily="34" charset="-122"/>
                <a:sym typeface="Symbol" pitchFamily="18" charset="2"/>
              </a:rPr>
              <a:t>: </a:t>
            </a:r>
            <a:r>
              <a:rPr lang="zh-CN" altLang="en-US" sz="1400" b="1" dirty="0" smtClean="0">
                <a:solidFill>
                  <a:srgbClr val="0000FF"/>
                </a:solidFill>
                <a:latin typeface="微软雅黑" pitchFamily="34" charset="-122"/>
                <a:ea typeface="微软雅黑" pitchFamily="34" charset="-122"/>
              </a:rPr>
              <a:t>单程</a:t>
            </a:r>
            <a:r>
              <a:rPr lang="zh-CN" altLang="en-US" sz="1400" b="1" dirty="0">
                <a:solidFill>
                  <a:srgbClr val="0000FF"/>
                </a:solidFill>
                <a:latin typeface="微软雅黑" pitchFamily="34" charset="-122"/>
                <a:ea typeface="微软雅黑" pitchFamily="34" charset="-122"/>
              </a:rPr>
              <a:t>端到</a:t>
            </a:r>
            <a:r>
              <a:rPr lang="zh-CN" altLang="en-US" sz="1400" b="1" dirty="0" smtClean="0">
                <a:solidFill>
                  <a:srgbClr val="0000FF"/>
                </a:solidFill>
                <a:latin typeface="微软雅黑" pitchFamily="34" charset="-122"/>
                <a:ea typeface="微软雅黑" pitchFamily="34" charset="-122"/>
              </a:rPr>
              <a:t>端传播时延</a:t>
            </a:r>
            <a:endParaRPr lang="zh-CN" altLang="en-US" sz="1400" b="1" dirty="0">
              <a:solidFill>
                <a:srgbClr val="0000FF"/>
              </a:solidFill>
              <a:latin typeface="微软雅黑" pitchFamily="34" charset="-122"/>
              <a:ea typeface="微软雅黑" pitchFamily="34" charset="-122"/>
            </a:endParaRPr>
          </a:p>
        </p:txBody>
      </p:sp>
      <p:grpSp>
        <p:nvGrpSpPr>
          <p:cNvPr id="44" name="组合 43"/>
          <p:cNvGrpSpPr/>
          <p:nvPr/>
        </p:nvGrpSpPr>
        <p:grpSpPr>
          <a:xfrm>
            <a:off x="502922" y="3784422"/>
            <a:ext cx="8129014" cy="509100"/>
            <a:chOff x="502922" y="3477684"/>
            <a:chExt cx="8129014" cy="509100"/>
          </a:xfrm>
        </p:grpSpPr>
        <p:sp>
          <p:nvSpPr>
            <p:cNvPr id="45" name="对角圆角矩形 44"/>
            <p:cNvSpPr/>
            <p:nvPr/>
          </p:nvSpPr>
          <p:spPr>
            <a:xfrm>
              <a:off x="502922" y="3477684"/>
              <a:ext cx="8129014" cy="509100"/>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641132" y="3513507"/>
              <a:ext cx="7936338" cy="438582"/>
            </a:xfrm>
            <a:prstGeom prst="rect">
              <a:avLst/>
            </a:prstGeom>
          </p:spPr>
          <p:txBody>
            <a:bodyPr wrap="square">
              <a:spAutoFit/>
            </a:bodyPr>
            <a:lstStyle/>
            <a:p>
              <a:pPr>
                <a:lnSpc>
                  <a:spcPts val="2700"/>
                </a:lnSpc>
                <a:spcBef>
                  <a:spcPts val="600"/>
                </a:spcBef>
              </a:pPr>
              <a:r>
                <a:rPr lang="en-US" altLang="zh-CN" b="1" dirty="0" smtClean="0">
                  <a:solidFill>
                    <a:schemeClr val="bg1"/>
                  </a:solidFill>
                  <a:latin typeface="微软雅黑" pitchFamily="34" charset="-122"/>
                  <a:ea typeface="微软雅黑" pitchFamily="34" charset="-122"/>
                </a:rPr>
                <a:t>A </a:t>
              </a:r>
              <a:r>
                <a:rPr lang="zh-CN" altLang="en-US" b="1" dirty="0">
                  <a:solidFill>
                    <a:srgbClr val="FFFF00"/>
                  </a:solidFill>
                  <a:latin typeface="微软雅黑" pitchFamily="34" charset="-122"/>
                  <a:ea typeface="微软雅黑" pitchFamily="34" charset="-122"/>
                </a:rPr>
                <a:t>最迟</a:t>
              </a:r>
              <a:r>
                <a:rPr lang="zh-CN" altLang="en-US" b="1" dirty="0" smtClean="0">
                  <a:solidFill>
                    <a:schemeClr val="bg1"/>
                  </a:solidFill>
                  <a:latin typeface="微软雅黑" pitchFamily="34" charset="-122"/>
                  <a:ea typeface="微软雅黑" pitchFamily="34" charset="-122"/>
                </a:rPr>
                <a:t>需要</a:t>
              </a:r>
              <a:r>
                <a:rPr lang="zh-CN" altLang="en-US" b="1" dirty="0">
                  <a:solidFill>
                    <a:srgbClr val="FFFF00"/>
                  </a:solidFill>
                  <a:latin typeface="微软雅黑" pitchFamily="34" charset="-122"/>
                  <a:ea typeface="微软雅黑" pitchFamily="34" charset="-122"/>
                </a:rPr>
                <a:t>单程传播时延的 </a:t>
              </a:r>
              <a:r>
                <a:rPr lang="en-US" altLang="zh-CN" b="1" dirty="0">
                  <a:solidFill>
                    <a:srgbClr val="FFFF00"/>
                  </a:solidFill>
                  <a:latin typeface="微软雅黑" pitchFamily="34" charset="-122"/>
                  <a:ea typeface="微软雅黑" pitchFamily="34" charset="-122"/>
                </a:rPr>
                <a:t>2 </a:t>
              </a:r>
              <a:r>
                <a:rPr lang="zh-CN" altLang="en-US" b="1" dirty="0">
                  <a:solidFill>
                    <a:srgbClr val="FFFF00"/>
                  </a:solidFill>
                  <a:latin typeface="微软雅黑" pitchFamily="34" charset="-122"/>
                  <a:ea typeface="微软雅黑" pitchFamily="34" charset="-122"/>
                </a:rPr>
                <a:t>倍</a:t>
              </a:r>
              <a:r>
                <a:rPr lang="zh-CN" altLang="en-US" b="1" dirty="0">
                  <a:solidFill>
                    <a:schemeClr val="bg1"/>
                  </a:solidFill>
                  <a:latin typeface="微软雅黑" pitchFamily="34" charset="-122"/>
                  <a:ea typeface="微软雅黑" pitchFamily="34" charset="-122"/>
                </a:rPr>
                <a:t>的时间</a:t>
              </a:r>
              <a:r>
                <a:rPr lang="zh-CN" altLang="en-US" b="1" dirty="0" smtClean="0">
                  <a:solidFill>
                    <a:schemeClr val="bg1"/>
                  </a:solidFill>
                  <a:latin typeface="微软雅黑" pitchFamily="34" charset="-122"/>
                  <a:ea typeface="微软雅黑" pitchFamily="34" charset="-122"/>
                </a:rPr>
                <a:t>，才能</a:t>
              </a:r>
              <a:r>
                <a:rPr lang="zh-CN" altLang="en-US" b="1" dirty="0">
                  <a:solidFill>
                    <a:schemeClr val="bg1"/>
                  </a:solidFill>
                  <a:latin typeface="微软雅黑" pitchFamily="34" charset="-122"/>
                  <a:ea typeface="微软雅黑" pitchFamily="34" charset="-122"/>
                </a:rPr>
                <a:t>检测到与 </a:t>
              </a:r>
              <a:r>
                <a:rPr lang="en-US" altLang="zh-CN" b="1" dirty="0">
                  <a:solidFill>
                    <a:schemeClr val="bg1"/>
                  </a:solidFill>
                  <a:latin typeface="微软雅黑" pitchFamily="34" charset="-122"/>
                  <a:ea typeface="微软雅黑" pitchFamily="34" charset="-122"/>
                </a:rPr>
                <a:t>B </a:t>
              </a:r>
              <a:r>
                <a:rPr lang="zh-CN" altLang="en-US" b="1" dirty="0">
                  <a:solidFill>
                    <a:schemeClr val="bg1"/>
                  </a:solidFill>
                  <a:latin typeface="微软雅黑" pitchFamily="34" charset="-122"/>
                  <a:ea typeface="微软雅黑" pitchFamily="34" charset="-122"/>
                </a:rPr>
                <a:t>的发送产生了</a:t>
              </a:r>
              <a:r>
                <a:rPr lang="zh-CN" altLang="en-US" b="1" dirty="0" smtClean="0">
                  <a:solidFill>
                    <a:schemeClr val="bg1"/>
                  </a:solidFill>
                  <a:latin typeface="微软雅黑" pitchFamily="34" charset="-122"/>
                  <a:ea typeface="微软雅黑" pitchFamily="34" charset="-122"/>
                </a:rPr>
                <a:t>冲突。</a:t>
              </a:r>
              <a:endParaRPr lang="zh-CN" altLang="en-US" b="1" dirty="0">
                <a:solidFill>
                  <a:schemeClr val="bg1"/>
                </a:solidFill>
                <a:latin typeface="微软雅黑" pitchFamily="34" charset="-122"/>
                <a:ea typeface="微软雅黑" pitchFamily="34" charset="-122"/>
              </a:endParaRPr>
            </a:p>
          </p:txBody>
        </p:sp>
      </p:grpSp>
      <p:sp>
        <p:nvSpPr>
          <p:cNvPr id="2" name="矩形 1"/>
          <p:cNvSpPr/>
          <p:nvPr/>
        </p:nvSpPr>
        <p:spPr>
          <a:xfrm>
            <a:off x="6974981" y="1521012"/>
            <a:ext cx="1854983" cy="163121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400"/>
              </a:lnSpc>
            </a:pPr>
            <a:r>
              <a:rPr lang="zh-CN" altLang="en-US" b="1" dirty="0" smtClean="0">
                <a:solidFill>
                  <a:srgbClr val="C00000"/>
                </a:solidFill>
                <a:latin typeface="微软雅黑" panose="020B0503020204020204" pitchFamily="34" charset="-122"/>
                <a:ea typeface="微软雅黑" panose="020B0503020204020204" pitchFamily="34" charset="-122"/>
              </a:rPr>
              <a:t>可见：</a:t>
            </a:r>
            <a:r>
              <a:rPr lang="zh-CN" altLang="en-US" b="1" dirty="0" smtClean="0">
                <a:latin typeface="微软雅黑" panose="020B0503020204020204" pitchFamily="34" charset="-122"/>
                <a:ea typeface="微软雅黑" panose="020B0503020204020204" pitchFamily="34" charset="-122"/>
              </a:rPr>
              <a:t>每</a:t>
            </a:r>
            <a:r>
              <a:rPr lang="zh-CN" altLang="en-US" b="1" dirty="0">
                <a:latin typeface="微软雅黑" panose="020B0503020204020204" pitchFamily="34" charset="-122"/>
                <a:ea typeface="微软雅黑" panose="020B0503020204020204" pitchFamily="34" charset="-122"/>
              </a:rPr>
              <a:t>一个站在自己发送数据之后的</a:t>
            </a:r>
            <a:r>
              <a:rPr lang="zh-CN" altLang="en-US" b="1" dirty="0">
                <a:solidFill>
                  <a:srgbClr val="0000FF"/>
                </a:solidFill>
                <a:latin typeface="微软雅黑" panose="020B0503020204020204" pitchFamily="34" charset="-122"/>
                <a:ea typeface="微软雅黑" panose="020B0503020204020204" pitchFamily="34" charset="-122"/>
              </a:rPr>
              <a:t>一小段时间</a:t>
            </a:r>
            <a:r>
              <a:rPr lang="zh-CN" altLang="en-US" b="1" dirty="0">
                <a:latin typeface="微软雅黑" panose="020B0503020204020204" pitchFamily="34" charset="-122"/>
                <a:ea typeface="微软雅黑" panose="020B0503020204020204" pitchFamily="34" charset="-122"/>
              </a:rPr>
              <a:t>内，存在着遭遇碰撞的可能性。</a:t>
            </a:r>
          </a:p>
        </p:txBody>
      </p:sp>
    </p:spTree>
    <p:extLst>
      <p:ext uri="{BB962C8B-B14F-4D97-AF65-F5344CB8AC3E}">
        <p14:creationId xmlns:p14="http://schemas.microsoft.com/office/powerpoint/2010/main" val="5357761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4000"/>
                                        <p:tgtEl>
                                          <p:spTgt spid="12"/>
                                        </p:tgtEl>
                                      </p:cBhvr>
                                    </p:animEffect>
                                  </p:childTnLst>
                                </p:cTn>
                              </p:par>
                            </p:childTnLst>
                          </p:cTn>
                        </p:par>
                        <p:par>
                          <p:cTn id="8" fill="hold">
                            <p:stCondLst>
                              <p:cond delay="4000"/>
                            </p:stCondLst>
                            <p:childTnLst>
                              <p:par>
                                <p:cTn id="9" presetID="22" presetClass="entr" presetSubtype="2"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right)">
                                      <p:cBhvr>
                                        <p:cTn id="11" dur="4000"/>
                                        <p:tgtEl>
                                          <p:spTgt spid="18"/>
                                        </p:tgtEl>
                                      </p:cBhvr>
                                    </p:animEffect>
                                  </p:childTnLst>
                                </p:cTn>
                              </p:par>
                              <p:par>
                                <p:cTn id="12" presetID="1" presetClass="entr" presetSubtype="0" fill="hold" nodeType="withEffect">
                                  <p:stCondLst>
                                    <p:cond delay="750"/>
                                  </p:stCondLst>
                                  <p:childTnLst>
                                    <p:set>
                                      <p:cBhvr>
                                        <p:cTn id="13" dur="1" fill="hold">
                                          <p:stCondLst>
                                            <p:cond delay="0"/>
                                          </p:stCondLst>
                                        </p:cTn>
                                        <p:tgtEl>
                                          <p:spTgt spid="28"/>
                                        </p:tgtEl>
                                        <p:attrNameLst>
                                          <p:attrName>style.visibility</p:attrName>
                                        </p:attrNameLst>
                                      </p:cBhvr>
                                      <p:to>
                                        <p:strVal val="visible"/>
                                      </p:to>
                                    </p:set>
                                  </p:childTnLst>
                                </p:cTn>
                              </p:par>
                              <p:par>
                                <p:cTn id="14" presetID="53" presetClass="entr" presetSubtype="16" fill="hold" nodeType="withEffect">
                                  <p:stCondLst>
                                    <p:cond delay="750"/>
                                  </p:stCondLst>
                                  <p:childTnLst>
                                    <p:set>
                                      <p:cBhvr>
                                        <p:cTn id="15" dur="1" fill="hold">
                                          <p:stCondLst>
                                            <p:cond delay="0"/>
                                          </p:stCondLst>
                                        </p:cTn>
                                        <p:tgtEl>
                                          <p:spTgt spid="19"/>
                                        </p:tgtEl>
                                        <p:attrNameLst>
                                          <p:attrName>style.visibility</p:attrName>
                                        </p:attrNameLst>
                                      </p:cBhvr>
                                      <p:to>
                                        <p:strVal val="visible"/>
                                      </p:to>
                                    </p:set>
                                    <p:anim calcmode="lin" valueType="num">
                                      <p:cBhvr>
                                        <p:cTn id="16" dur="250" fill="hold"/>
                                        <p:tgtEl>
                                          <p:spTgt spid="19"/>
                                        </p:tgtEl>
                                        <p:attrNameLst>
                                          <p:attrName>ppt_w</p:attrName>
                                        </p:attrNameLst>
                                      </p:cBhvr>
                                      <p:tavLst>
                                        <p:tav tm="0">
                                          <p:val>
                                            <p:fltVal val="0"/>
                                          </p:val>
                                        </p:tav>
                                        <p:tav tm="100000">
                                          <p:val>
                                            <p:strVal val="#ppt_w"/>
                                          </p:val>
                                        </p:tav>
                                      </p:tavLst>
                                    </p:anim>
                                    <p:anim calcmode="lin" valueType="num">
                                      <p:cBhvr>
                                        <p:cTn id="17" dur="250" fill="hold"/>
                                        <p:tgtEl>
                                          <p:spTgt spid="19"/>
                                        </p:tgtEl>
                                        <p:attrNameLst>
                                          <p:attrName>ppt_h</p:attrName>
                                        </p:attrNameLst>
                                      </p:cBhvr>
                                      <p:tavLst>
                                        <p:tav tm="0">
                                          <p:val>
                                            <p:fltVal val="0"/>
                                          </p:val>
                                        </p:tav>
                                        <p:tav tm="100000">
                                          <p:val>
                                            <p:strVal val="#ppt_h"/>
                                          </p:val>
                                        </p:tav>
                                      </p:tavLst>
                                    </p:anim>
                                    <p:animEffect transition="in" filter="fade">
                                      <p:cBhvr>
                                        <p:cTn id="18" dur="250"/>
                                        <p:tgtEl>
                                          <p:spTgt spid="19"/>
                                        </p:tgtEl>
                                      </p:cBhvr>
                                    </p:animEffect>
                                  </p:childTnLst>
                                </p:cTn>
                              </p:par>
                              <p:par>
                                <p:cTn id="19" presetID="1" presetClass="entr" presetSubtype="0" fill="hold" nodeType="withEffect">
                                  <p:stCondLst>
                                    <p:cond delay="1500"/>
                                  </p:stCondLst>
                                  <p:childTnLst>
                                    <p:set>
                                      <p:cBhvr>
                                        <p:cTn id="20" dur="1" fill="hold">
                                          <p:stCondLst>
                                            <p:cond delay="0"/>
                                          </p:stCondLst>
                                        </p:cTn>
                                        <p:tgtEl>
                                          <p:spTgt spid="35"/>
                                        </p:tgtEl>
                                        <p:attrNameLst>
                                          <p:attrName>style.visibility</p:attrName>
                                        </p:attrNameLst>
                                      </p:cBhvr>
                                      <p:to>
                                        <p:strVal val="visible"/>
                                      </p:to>
                                    </p:set>
                                  </p:childTnLst>
                                </p:cTn>
                              </p:par>
                            </p:childTnLst>
                          </p:cTn>
                        </p:par>
                        <p:par>
                          <p:cTn id="21" fill="hold">
                            <p:stCondLst>
                              <p:cond delay="8000"/>
                            </p:stCondLst>
                            <p:childTnLst>
                              <p:par>
                                <p:cTn id="22" presetID="1" presetClass="entr" presetSubtype="0" fill="hold" nodeType="afterEffect">
                                  <p:stCondLst>
                                    <p:cond delay="250"/>
                                  </p:stCondLst>
                                  <p:childTnLst>
                                    <p:set>
                                      <p:cBhvr>
                                        <p:cTn id="23" dur="1" fill="hold">
                                          <p:stCondLst>
                                            <p:cond delay="0"/>
                                          </p:stCondLst>
                                        </p:cTn>
                                        <p:tgtEl>
                                          <p:spTgt spid="2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up)">
                                      <p:cBhvr>
                                        <p:cTn id="32"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46"/>
          <p:cNvSpPr>
            <a:spLocks noChangeArrowheads="1"/>
          </p:cNvSpPr>
          <p:nvPr/>
        </p:nvSpPr>
        <p:spPr bwMode="auto">
          <a:xfrm>
            <a:off x="502921" y="986032"/>
            <a:ext cx="8129015" cy="17338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smtClean="0">
                <a:latin typeface="微软雅黑" pitchFamily="34" charset="-122"/>
                <a:ea typeface="微软雅黑" pitchFamily="34" charset="-122"/>
              </a:rPr>
              <a:t>以太网</a:t>
            </a:r>
            <a:r>
              <a:rPr lang="zh-CN" altLang="en-US" sz="2000" b="1" dirty="0">
                <a:latin typeface="微软雅黑" pitchFamily="34" charset="-122"/>
                <a:ea typeface="微软雅黑" pitchFamily="34" charset="-122"/>
              </a:rPr>
              <a:t>的端到端往返</a:t>
            </a:r>
            <a:r>
              <a:rPr lang="zh-CN" altLang="en-US" sz="2000" b="1" dirty="0" smtClean="0">
                <a:latin typeface="微软雅黑" pitchFamily="34" charset="-122"/>
                <a:ea typeface="微软雅黑" pitchFamily="34" charset="-122"/>
              </a:rPr>
              <a:t>时延 </a:t>
            </a:r>
            <a:r>
              <a:rPr lang="en-US" altLang="zh-CN" sz="2000" b="1" dirty="0" smtClean="0">
                <a:solidFill>
                  <a:srgbClr val="C00000"/>
                </a:solidFill>
                <a:latin typeface="微软雅黑" pitchFamily="34" charset="-122"/>
                <a:ea typeface="微软雅黑" pitchFamily="34" charset="-122"/>
              </a:rPr>
              <a:t>2</a:t>
            </a:r>
            <a:r>
              <a:rPr lang="en-US" altLang="zh-CN" sz="2000" b="1" i="1" dirty="0" smtClean="0">
                <a:solidFill>
                  <a:srgbClr val="C00000"/>
                </a:solidFill>
                <a:latin typeface="微软雅黑" pitchFamily="34" charset="-122"/>
                <a:ea typeface="微软雅黑" pitchFamily="34" charset="-122"/>
                <a:sym typeface="Symbol" pitchFamily="18" charset="2"/>
              </a:rPr>
              <a:t>  </a:t>
            </a:r>
            <a:r>
              <a:rPr lang="zh-CN" altLang="en-US" sz="2000" b="1" dirty="0" smtClean="0">
                <a:latin typeface="微软雅黑" pitchFamily="34" charset="-122"/>
                <a:ea typeface="微软雅黑" pitchFamily="34" charset="-122"/>
              </a:rPr>
              <a:t>称为</a:t>
            </a:r>
            <a:r>
              <a:rPr lang="zh-CN" altLang="en-US" sz="2000" b="1" dirty="0">
                <a:solidFill>
                  <a:srgbClr val="C00000"/>
                </a:solidFill>
                <a:latin typeface="微软雅黑" pitchFamily="34" charset="-122"/>
                <a:ea typeface="微软雅黑" pitchFamily="34" charset="-122"/>
              </a:rPr>
              <a:t>争用期</a:t>
            </a:r>
            <a:r>
              <a:rPr lang="zh-CN" altLang="en-US" sz="2000" b="1" dirty="0">
                <a:latin typeface="微软雅黑" pitchFamily="34" charset="-122"/>
                <a:ea typeface="微软雅黑" pitchFamily="34" charset="-122"/>
              </a:rPr>
              <a:t>，或</a:t>
            </a:r>
            <a:r>
              <a:rPr lang="zh-CN" altLang="en-US" sz="2000" b="1" dirty="0">
                <a:solidFill>
                  <a:srgbClr val="C00000"/>
                </a:solidFill>
                <a:latin typeface="微软雅黑" pitchFamily="34" charset="-122"/>
                <a:ea typeface="微软雅黑" pitchFamily="34" charset="-122"/>
              </a:rPr>
              <a:t>碰撞窗口。</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具体的争用期</a:t>
            </a:r>
            <a:r>
              <a:rPr lang="zh-CN" altLang="en-US" sz="2000" b="1" dirty="0" smtClean="0">
                <a:latin typeface="微软雅黑" pitchFamily="34" charset="-122"/>
                <a:ea typeface="微软雅黑" pitchFamily="34" charset="-122"/>
              </a:rPr>
              <a:t>时间 </a:t>
            </a:r>
            <a:r>
              <a:rPr lang="en-US" altLang="zh-CN" sz="2000" b="1" dirty="0" smtClean="0">
                <a:latin typeface="微软雅黑" pitchFamily="34" charset="-122"/>
                <a:ea typeface="微软雅黑" pitchFamily="34" charset="-122"/>
              </a:rPr>
              <a:t>= 51.2 </a:t>
            </a:r>
            <a:r>
              <a:rPr lang="el-GR" altLang="zh-CN" sz="2000" b="1" dirty="0" smtClean="0">
                <a:latin typeface="微软雅黑" pitchFamily="34" charset="-122"/>
                <a:ea typeface="微软雅黑" pitchFamily="34" charset="-122"/>
              </a:rPr>
              <a:t>μ</a:t>
            </a:r>
            <a:r>
              <a:rPr lang="en-US" altLang="zh-CN" sz="2000" b="1" dirty="0" smtClean="0">
                <a:latin typeface="微软雅黑" pitchFamily="34" charset="-122"/>
                <a:ea typeface="微软雅黑" pitchFamily="34" charset="-122"/>
              </a:rPr>
              <a:t>s</a:t>
            </a:r>
            <a:r>
              <a:rPr lang="zh-CN" altLang="en-US" sz="2000" b="1" dirty="0" smtClean="0">
                <a:latin typeface="微软雅黑" pitchFamily="34" charset="-122"/>
                <a:ea typeface="微软雅黑" pitchFamily="34" charset="-122"/>
              </a:rPr>
              <a:t>。</a:t>
            </a:r>
            <a:r>
              <a:rPr lang="zh-CN" altLang="en-US" sz="2000" b="1" dirty="0" smtClean="0">
                <a:solidFill>
                  <a:srgbClr val="0000FF"/>
                </a:solidFill>
                <a:latin typeface="微软雅黑" pitchFamily="34" charset="-122"/>
                <a:ea typeface="微软雅黑" pitchFamily="34" charset="-122"/>
              </a:rPr>
              <a:t>原因自学</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en-US" altLang="zh-CN" sz="2000" b="1" dirty="0">
                <a:latin typeface="微软雅黑" pitchFamily="34" charset="-122"/>
                <a:ea typeface="微软雅黑" pitchFamily="34" charset="-122"/>
              </a:rPr>
              <a:t>10 Mb/s </a:t>
            </a:r>
            <a:r>
              <a:rPr lang="zh-CN" altLang="en-US" sz="2000" b="1" dirty="0">
                <a:latin typeface="微软雅黑" pitchFamily="34" charset="-122"/>
                <a:ea typeface="微软雅黑" pitchFamily="34" charset="-122"/>
              </a:rPr>
              <a:t>以太网，在争用期内可发送</a:t>
            </a:r>
            <a:r>
              <a:rPr lang="en-US" altLang="zh-CN" sz="2000" b="1" dirty="0">
                <a:latin typeface="微软雅黑" pitchFamily="34" charset="-122"/>
                <a:ea typeface="微软雅黑" pitchFamily="34" charset="-122"/>
              </a:rPr>
              <a:t>512 bit</a:t>
            </a:r>
            <a:r>
              <a:rPr lang="zh-CN" altLang="en-US" sz="2000" b="1" dirty="0">
                <a:latin typeface="微软雅黑" pitchFamily="34" charset="-122"/>
                <a:ea typeface="微软雅黑" pitchFamily="34" charset="-122"/>
              </a:rPr>
              <a:t>，即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以太网规定，</a:t>
            </a:r>
            <a:r>
              <a:rPr lang="zh-CN" altLang="en-US" sz="2000" b="1" dirty="0">
                <a:solidFill>
                  <a:srgbClr val="0000FF"/>
                </a:solidFill>
                <a:latin typeface="微软雅黑" pitchFamily="34" charset="-122"/>
                <a:ea typeface="微软雅黑" pitchFamily="34" charset="-122"/>
              </a:rPr>
              <a:t>最短有效帧为</a:t>
            </a:r>
            <a:r>
              <a:rPr lang="en-US" altLang="zh-CN" sz="2000" b="1" dirty="0">
                <a:solidFill>
                  <a:srgbClr val="0000FF"/>
                </a:solidFill>
                <a:latin typeface="微软雅黑" pitchFamily="34" charset="-122"/>
                <a:ea typeface="微软雅黑" pitchFamily="34" charset="-122"/>
              </a:rPr>
              <a:t>64</a:t>
            </a:r>
            <a:r>
              <a:rPr lang="zh-CN" altLang="en-US" sz="2000" b="1" dirty="0">
                <a:solidFill>
                  <a:srgbClr val="0000FF"/>
                </a:solidFill>
                <a:latin typeface="微软雅黑" pitchFamily="34" charset="-122"/>
                <a:ea typeface="微软雅黑" pitchFamily="34" charset="-122"/>
              </a:rPr>
              <a:t>字节</a:t>
            </a:r>
            <a:r>
              <a:rPr lang="zh-CN" altLang="en-US" sz="2000" b="1" dirty="0">
                <a:latin typeface="微软雅黑" pitchFamily="34" charset="-122"/>
                <a:ea typeface="微软雅黑" pitchFamily="34" charset="-122"/>
              </a:rPr>
              <a:t>。 </a:t>
            </a:r>
            <a:endParaRPr lang="en-US" altLang="zh-CN" sz="2000" b="1" dirty="0" smtClean="0">
              <a:latin typeface="微软雅黑" pitchFamily="34" charset="-122"/>
              <a:ea typeface="微软雅黑" pitchFamily="34" charset="-122"/>
            </a:endParaRPr>
          </a:p>
        </p:txBody>
      </p:sp>
      <p:sp>
        <p:nvSpPr>
          <p:cNvPr id="65" name="AutoShape 5"/>
          <p:cNvSpPr>
            <a:spLocks noChangeArrowheads="1"/>
          </p:cNvSpPr>
          <p:nvPr/>
        </p:nvSpPr>
        <p:spPr bwMode="auto">
          <a:xfrm>
            <a:off x="502921" y="62740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Rectangle 6"/>
          <p:cNvSpPr>
            <a:spLocks noChangeArrowheads="1"/>
          </p:cNvSpPr>
          <p:nvPr/>
        </p:nvSpPr>
        <p:spPr bwMode="auto">
          <a:xfrm>
            <a:off x="4090019" y="60431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争用期</a:t>
            </a:r>
            <a:endParaRPr lang="fr-FR" altLang="zh-CN" sz="2000" b="1" dirty="0">
              <a:solidFill>
                <a:schemeClr val="bg1"/>
              </a:solidFill>
              <a:latin typeface="微软雅黑" pitchFamily="34" charset="-122"/>
              <a:ea typeface="微软雅黑" pitchFamily="34" charset="-122"/>
            </a:endParaRPr>
          </a:p>
        </p:txBody>
      </p:sp>
      <p:pic>
        <p:nvPicPr>
          <p:cNvPr id="3" name="图片 2"/>
          <p:cNvPicPr>
            <a:picLocks noChangeAspect="1"/>
          </p:cNvPicPr>
          <p:nvPr/>
        </p:nvPicPr>
        <p:blipFill>
          <a:blip r:embed="rId2"/>
          <a:stretch>
            <a:fillRect/>
          </a:stretch>
        </p:blipFill>
        <p:spPr>
          <a:xfrm>
            <a:off x="2004478" y="2719840"/>
            <a:ext cx="4811151" cy="1931333"/>
          </a:xfrm>
          <a:prstGeom prst="rect">
            <a:avLst/>
          </a:prstGeom>
        </p:spPr>
      </p:pic>
    </p:spTree>
    <p:extLst>
      <p:ext uri="{BB962C8B-B14F-4D97-AF65-F5344CB8AC3E}">
        <p14:creationId xmlns:p14="http://schemas.microsoft.com/office/powerpoint/2010/main" val="98092364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46"/>
          <p:cNvSpPr>
            <a:spLocks noChangeArrowheads="1"/>
          </p:cNvSpPr>
          <p:nvPr/>
        </p:nvSpPr>
        <p:spPr bwMode="auto">
          <a:xfrm>
            <a:off x="502921" y="993324"/>
            <a:ext cx="7671815" cy="40498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lvl="0" indent="-342900" fontAlgn="base">
              <a:lnSpc>
                <a:spcPct val="120000"/>
              </a:lnSpc>
              <a:buClr>
                <a:srgbClr val="0066CC"/>
              </a:buClr>
            </a:pPr>
            <a:r>
              <a:rPr lang="zh-CN" altLang="en-US" sz="2000" b="1" dirty="0" smtClean="0">
                <a:solidFill>
                  <a:prstClr val="black"/>
                </a:solidFill>
                <a:latin typeface="微软雅黑" pitchFamily="34" charset="-122"/>
                <a:ea typeface="微软雅黑" pitchFamily="34" charset="-122"/>
              </a:rPr>
              <a:t>分组</a:t>
            </a:r>
            <a:r>
              <a:rPr lang="zh-CN" altLang="en-US" sz="2000" b="1" dirty="0">
                <a:solidFill>
                  <a:prstClr val="black"/>
                </a:solidFill>
                <a:latin typeface="微软雅黑" pitchFamily="34" charset="-122"/>
                <a:ea typeface="微软雅黑" pitchFamily="34" charset="-122"/>
              </a:rPr>
              <a:t>学习：</a:t>
            </a:r>
          </a:p>
          <a:p>
            <a:pPr marL="342900" lvl="0" indent="-342900" fontAlgn="base">
              <a:lnSpc>
                <a:spcPct val="120000"/>
              </a:lnSpc>
              <a:buClr>
                <a:srgbClr val="0066CC"/>
              </a:buClr>
              <a:buFont typeface="Wingdings" panose="05000000000000000000" pitchFamily="2" charset="2"/>
              <a:buChar char="l"/>
            </a:pPr>
            <a:r>
              <a:rPr lang="zh-CN" altLang="en-US" sz="2000" b="1" dirty="0">
                <a:solidFill>
                  <a:srgbClr val="C00000"/>
                </a:solidFill>
                <a:latin typeface="微软雅黑" pitchFamily="34" charset="-122"/>
                <a:ea typeface="微软雅黑" pitchFamily="34" charset="-122"/>
              </a:rPr>
              <a:t>内容</a:t>
            </a:r>
            <a:r>
              <a:rPr lang="zh-CN" altLang="en-US" sz="2000" b="1" dirty="0" smtClean="0">
                <a:solidFill>
                  <a:srgbClr val="C00000"/>
                </a:solidFill>
                <a:latin typeface="微软雅黑" pitchFamily="34" charset="-122"/>
                <a:ea typeface="微软雅黑" pitchFamily="34" charset="-122"/>
              </a:rPr>
              <a:t>：</a:t>
            </a:r>
            <a:r>
              <a:rPr lang="zh-CN" altLang="en-US" sz="2000" b="1" dirty="0">
                <a:solidFill>
                  <a:prstClr val="black"/>
                </a:solidFill>
                <a:latin typeface="微软雅黑" pitchFamily="34" charset="-122"/>
                <a:ea typeface="微软雅黑" pitchFamily="34" charset="-122"/>
              </a:rPr>
              <a:t>截断二进制指数退避</a:t>
            </a:r>
            <a:r>
              <a:rPr lang="zh-CN" altLang="en-US" sz="2000" b="1" dirty="0" smtClean="0">
                <a:solidFill>
                  <a:prstClr val="black"/>
                </a:solidFill>
                <a:latin typeface="微软雅黑" pitchFamily="34" charset="-122"/>
                <a:ea typeface="微软雅黑" pitchFamily="34" charset="-122"/>
              </a:rPr>
              <a:t>算法</a:t>
            </a:r>
            <a:endParaRPr lang="en-US" altLang="zh-CN" sz="2000" b="1" dirty="0" smtClean="0">
              <a:solidFill>
                <a:prstClr val="black"/>
              </a:solidFill>
              <a:latin typeface="微软雅黑" pitchFamily="34" charset="-122"/>
              <a:ea typeface="微软雅黑" pitchFamily="34" charset="-122"/>
            </a:endParaRPr>
          </a:p>
          <a:p>
            <a:pPr marL="342900" lvl="0" indent="-342900" fontAlgn="base">
              <a:lnSpc>
                <a:spcPct val="120000"/>
              </a:lnSpc>
              <a:buClr>
                <a:srgbClr val="0066CC"/>
              </a:buClr>
              <a:buFont typeface="Wingdings" panose="05000000000000000000" pitchFamily="2" charset="2"/>
              <a:buChar char="l"/>
            </a:pPr>
            <a:r>
              <a:rPr lang="zh-CN" altLang="en-US" sz="2000" b="1" dirty="0">
                <a:solidFill>
                  <a:prstClr val="black"/>
                </a:solidFill>
                <a:latin typeface="微软雅黑" pitchFamily="34" charset="-122"/>
                <a:ea typeface="微软雅黑" pitchFamily="34" charset="-122"/>
              </a:rPr>
              <a:t>思考：发生碰撞的站停止发送数据后，要</a:t>
            </a:r>
            <a:r>
              <a:rPr lang="zh-CN" altLang="en-US" sz="2000" b="1" dirty="0">
                <a:solidFill>
                  <a:srgbClr val="0000FF"/>
                </a:solidFill>
                <a:latin typeface="微软雅黑" pitchFamily="34" charset="-122"/>
                <a:ea typeface="微软雅黑" pitchFamily="34" charset="-122"/>
              </a:rPr>
              <a:t>推迟（退避）</a:t>
            </a:r>
            <a:r>
              <a:rPr lang="zh-CN" altLang="en-US" sz="2000" b="1" dirty="0">
                <a:solidFill>
                  <a:prstClr val="black"/>
                </a:solidFill>
                <a:latin typeface="微软雅黑" pitchFamily="34" charset="-122"/>
                <a:ea typeface="微软雅黑" pitchFamily="34" charset="-122"/>
              </a:rPr>
              <a:t>一个</a:t>
            </a:r>
            <a:r>
              <a:rPr lang="zh-CN" altLang="en-US" sz="2000" b="1" dirty="0">
                <a:solidFill>
                  <a:srgbClr val="0000FF"/>
                </a:solidFill>
                <a:latin typeface="微软雅黑" pitchFamily="34" charset="-122"/>
                <a:ea typeface="微软雅黑" pitchFamily="34" charset="-122"/>
              </a:rPr>
              <a:t>随机时间</a:t>
            </a:r>
            <a:r>
              <a:rPr lang="zh-CN" altLang="en-US" sz="2000" b="1" dirty="0">
                <a:solidFill>
                  <a:prstClr val="black"/>
                </a:solidFill>
                <a:latin typeface="微软雅黑" pitchFamily="34" charset="-122"/>
                <a:ea typeface="微软雅黑" pitchFamily="34" charset="-122"/>
              </a:rPr>
              <a:t>再发送数据。</a:t>
            </a:r>
            <a:r>
              <a:rPr lang="zh-CN" altLang="en-US" sz="2000" b="1" dirty="0">
                <a:solidFill>
                  <a:srgbClr val="0000FF"/>
                </a:solidFill>
                <a:latin typeface="微软雅黑" pitchFamily="34" charset="-122"/>
                <a:ea typeface="微软雅黑" pitchFamily="34" charset="-122"/>
              </a:rPr>
              <a:t>设置随机时间的原则</a:t>
            </a:r>
            <a:r>
              <a:rPr lang="zh-CN" altLang="en-US" sz="2000" b="1" dirty="0" smtClean="0">
                <a:solidFill>
                  <a:prstClr val="black"/>
                </a:solidFill>
                <a:latin typeface="微软雅黑" pitchFamily="34" charset="-122"/>
                <a:ea typeface="微软雅黑" pitchFamily="34" charset="-122"/>
              </a:rPr>
              <a:t>？</a:t>
            </a:r>
            <a:endParaRPr lang="en-US" altLang="zh-CN" sz="2000" b="1" dirty="0" smtClean="0">
              <a:solidFill>
                <a:prstClr val="black"/>
              </a:solidFill>
              <a:latin typeface="微软雅黑" pitchFamily="34" charset="-122"/>
              <a:ea typeface="微软雅黑" pitchFamily="34" charset="-122"/>
            </a:endParaRPr>
          </a:p>
          <a:p>
            <a:pPr marL="342900" lvl="0" indent="-342900" fontAlgn="base">
              <a:lnSpc>
                <a:spcPct val="120000"/>
              </a:lnSpc>
              <a:buClr>
                <a:srgbClr val="0066CC"/>
              </a:buClr>
              <a:buFont typeface="Wingdings" panose="05000000000000000000" pitchFamily="2" charset="2"/>
              <a:buChar char="l"/>
            </a:pPr>
            <a:r>
              <a:rPr lang="zh-CN" altLang="en-US" sz="2000" b="1" dirty="0" smtClean="0">
                <a:solidFill>
                  <a:prstClr val="black"/>
                </a:solidFill>
                <a:latin typeface="微软雅黑" pitchFamily="34" charset="-122"/>
                <a:ea typeface="微软雅黑" pitchFamily="34" charset="-122"/>
              </a:rPr>
              <a:t>自学</a:t>
            </a:r>
            <a:r>
              <a:rPr lang="zh-CN" altLang="en-US" sz="2000" b="1" dirty="0">
                <a:solidFill>
                  <a:prstClr val="black"/>
                </a:solidFill>
                <a:latin typeface="微软雅黑" pitchFamily="34" charset="-122"/>
                <a:ea typeface="微软雅黑" pitchFamily="34" charset="-122"/>
              </a:rPr>
              <a:t>：</a:t>
            </a:r>
            <a:r>
              <a:rPr lang="en-US" altLang="zh-CN" sz="2000" b="1" dirty="0">
                <a:solidFill>
                  <a:prstClr val="black"/>
                </a:solidFill>
                <a:latin typeface="微软雅黑" pitchFamily="34" charset="-122"/>
                <a:ea typeface="微软雅黑" pitchFamily="34" charset="-122"/>
              </a:rPr>
              <a:t>6</a:t>
            </a:r>
            <a:r>
              <a:rPr lang="zh-CN" altLang="en-US" sz="2000" b="1" dirty="0">
                <a:solidFill>
                  <a:prstClr val="black"/>
                </a:solidFill>
                <a:latin typeface="微软雅黑" pitchFamily="34" charset="-122"/>
                <a:ea typeface="微软雅黑" pitchFamily="34" charset="-122"/>
              </a:rPr>
              <a:t>分钟</a:t>
            </a:r>
            <a:r>
              <a:rPr lang="zh-CN" altLang="en-US" sz="2000" b="1" dirty="0" smtClean="0">
                <a:solidFill>
                  <a:prstClr val="black"/>
                </a:solidFill>
                <a:latin typeface="微软雅黑" pitchFamily="34" charset="-122"/>
                <a:ea typeface="微软雅黑" pitchFamily="34" charset="-122"/>
              </a:rPr>
              <a:t>；</a:t>
            </a:r>
            <a:endParaRPr lang="en-US" altLang="zh-CN" sz="2000" b="1" dirty="0">
              <a:solidFill>
                <a:prstClr val="black"/>
              </a:solidFill>
              <a:latin typeface="微软雅黑" pitchFamily="34" charset="-122"/>
              <a:ea typeface="微软雅黑" pitchFamily="34" charset="-122"/>
            </a:endParaRPr>
          </a:p>
          <a:p>
            <a:pPr marL="342900" lvl="0" indent="-342900" fontAlgn="base">
              <a:lnSpc>
                <a:spcPct val="120000"/>
              </a:lnSpc>
              <a:buClr>
                <a:srgbClr val="0066CC"/>
              </a:buClr>
              <a:buFont typeface="Wingdings" panose="05000000000000000000" pitchFamily="2" charset="2"/>
              <a:buChar char="l"/>
            </a:pPr>
            <a:r>
              <a:rPr lang="zh-CN" altLang="en-US" sz="2000" b="1" dirty="0">
                <a:solidFill>
                  <a:prstClr val="black"/>
                </a:solidFill>
                <a:latin typeface="微软雅黑" pitchFamily="34" charset="-122"/>
                <a:ea typeface="微软雅黑" pitchFamily="34" charset="-122"/>
              </a:rPr>
              <a:t>讲解：各</a:t>
            </a:r>
            <a:r>
              <a:rPr lang="zh-CN" altLang="en-US" sz="2000" b="1" dirty="0" smtClean="0">
                <a:solidFill>
                  <a:prstClr val="black"/>
                </a:solidFill>
                <a:latin typeface="微软雅黑" pitchFamily="34" charset="-122"/>
                <a:ea typeface="微软雅黑" pitchFamily="34" charset="-122"/>
              </a:rPr>
              <a:t>组</a:t>
            </a:r>
            <a:r>
              <a:rPr lang="en-US" altLang="zh-CN" sz="2000" b="1" dirty="0" smtClean="0">
                <a:solidFill>
                  <a:prstClr val="black"/>
                </a:solidFill>
                <a:latin typeface="微软雅黑" pitchFamily="34" charset="-122"/>
                <a:ea typeface="微软雅黑" pitchFamily="34" charset="-122"/>
              </a:rPr>
              <a:t>1</a:t>
            </a:r>
            <a:r>
              <a:rPr lang="zh-CN" altLang="en-US" sz="2000" b="1" dirty="0" smtClean="0">
                <a:solidFill>
                  <a:prstClr val="black"/>
                </a:solidFill>
                <a:latin typeface="微软雅黑" pitchFamily="34" charset="-122"/>
                <a:ea typeface="微软雅黑" pitchFamily="34" charset="-122"/>
              </a:rPr>
              <a:t>号</a:t>
            </a:r>
            <a:r>
              <a:rPr lang="zh-CN" altLang="en-US" sz="2000" b="1" dirty="0">
                <a:solidFill>
                  <a:prstClr val="black"/>
                </a:solidFill>
                <a:latin typeface="微软雅黑" pitchFamily="34" charset="-122"/>
                <a:ea typeface="微软雅黑" pitchFamily="34" charset="-122"/>
              </a:rPr>
              <a:t>同学讲解，其他同学提问；</a:t>
            </a:r>
            <a:r>
              <a:rPr lang="en-US" altLang="zh-CN" sz="2000" b="1" dirty="0">
                <a:solidFill>
                  <a:prstClr val="black"/>
                </a:solidFill>
                <a:latin typeface="微软雅黑" pitchFamily="34" charset="-122"/>
                <a:ea typeface="微软雅黑" pitchFamily="34" charset="-122"/>
              </a:rPr>
              <a:t>4</a:t>
            </a:r>
            <a:r>
              <a:rPr lang="zh-CN" altLang="en-US" sz="2000" b="1" dirty="0">
                <a:solidFill>
                  <a:prstClr val="black"/>
                </a:solidFill>
                <a:latin typeface="微软雅黑" pitchFamily="34" charset="-122"/>
                <a:ea typeface="微软雅黑" pitchFamily="34" charset="-122"/>
              </a:rPr>
              <a:t>分钟；</a:t>
            </a:r>
            <a:endParaRPr lang="en-US" altLang="zh-CN" sz="2000" b="1" dirty="0">
              <a:solidFill>
                <a:prstClr val="black"/>
              </a:solidFill>
              <a:latin typeface="微软雅黑" pitchFamily="34" charset="-122"/>
              <a:ea typeface="微软雅黑" pitchFamily="34" charset="-122"/>
            </a:endParaRPr>
          </a:p>
          <a:p>
            <a:pPr marL="342900" lvl="0" indent="-342900" fontAlgn="base">
              <a:lnSpc>
                <a:spcPct val="120000"/>
              </a:lnSpc>
              <a:buClr>
                <a:srgbClr val="0066CC"/>
              </a:buClr>
              <a:buFont typeface="Wingdings" panose="05000000000000000000" pitchFamily="2" charset="2"/>
              <a:buChar char="l"/>
            </a:pPr>
            <a:r>
              <a:rPr lang="zh-CN" altLang="en-US" sz="2000" b="1" dirty="0">
                <a:solidFill>
                  <a:prstClr val="black"/>
                </a:solidFill>
                <a:latin typeface="微软雅黑" pitchFamily="34" charset="-122"/>
                <a:ea typeface="微软雅黑" pitchFamily="34" charset="-122"/>
              </a:rPr>
              <a:t>老师提问：</a:t>
            </a:r>
            <a:endParaRPr lang="en-US" altLang="zh-CN" sz="2000" b="1" dirty="0">
              <a:solidFill>
                <a:prstClr val="black"/>
              </a:solidFill>
              <a:latin typeface="微软雅黑" pitchFamily="34" charset="-122"/>
              <a:ea typeface="微软雅黑" pitchFamily="34" charset="-122"/>
            </a:endParaRPr>
          </a:p>
          <a:p>
            <a:pPr marL="742950" lvl="1" indent="-285750" algn="just" fontAlgn="base">
              <a:lnSpc>
                <a:spcPct val="120000"/>
              </a:lnSpc>
              <a:buClr>
                <a:srgbClr val="F79646">
                  <a:lumMod val="50000"/>
                </a:srgbClr>
              </a:buClr>
              <a:buFont typeface="Wingdings" panose="05000000000000000000" pitchFamily="2" charset="2"/>
              <a:buChar char="u"/>
            </a:pPr>
            <a:r>
              <a:rPr lang="zh-CN" altLang="en-US" b="1" dirty="0">
                <a:solidFill>
                  <a:srgbClr val="C00000"/>
                </a:solidFill>
                <a:latin typeface="微软雅黑" panose="020B0503020204020204" pitchFamily="34" charset="-122"/>
                <a:ea typeface="微软雅黑" panose="020B0503020204020204" pitchFamily="34" charset="-122"/>
              </a:rPr>
              <a:t>随机时间大：优点，缺点？</a:t>
            </a:r>
          </a:p>
          <a:p>
            <a:pPr marL="742950" lvl="1" indent="-285750" algn="just" fontAlgn="base">
              <a:lnSpc>
                <a:spcPct val="120000"/>
              </a:lnSpc>
              <a:buClr>
                <a:srgbClr val="F79646">
                  <a:lumMod val="50000"/>
                </a:srgbClr>
              </a:buClr>
              <a:buFont typeface="Wingdings" panose="05000000000000000000" pitchFamily="2" charset="2"/>
              <a:buChar char="u"/>
            </a:pPr>
            <a:r>
              <a:rPr lang="zh-CN" altLang="en-US" b="1" dirty="0">
                <a:solidFill>
                  <a:srgbClr val="C00000"/>
                </a:solidFill>
                <a:latin typeface="微软雅黑" panose="020B0503020204020204" pitchFamily="34" charset="-122"/>
                <a:ea typeface="微软雅黑" panose="020B0503020204020204" pitchFamily="34" charset="-122"/>
              </a:rPr>
              <a:t>随机时间小：优点，缺点？</a:t>
            </a:r>
          </a:p>
          <a:p>
            <a:pPr marL="342900" lvl="0" indent="-342900" fontAlgn="base">
              <a:lnSpc>
                <a:spcPct val="120000"/>
              </a:lnSpc>
              <a:buClr>
                <a:srgbClr val="0066CC"/>
              </a:buClr>
              <a:buFont typeface="Wingdings" panose="05000000000000000000" pitchFamily="2" charset="2"/>
              <a:buChar char="l"/>
            </a:pPr>
            <a:r>
              <a:rPr lang="zh-CN" altLang="en-US" sz="2000" b="1" dirty="0" smtClean="0">
                <a:solidFill>
                  <a:prstClr val="black"/>
                </a:solidFill>
                <a:latin typeface="微软雅黑" pitchFamily="34" charset="-122"/>
                <a:ea typeface="微软雅黑" pitchFamily="34" charset="-122"/>
              </a:rPr>
              <a:t>总结</a:t>
            </a:r>
            <a:r>
              <a:rPr lang="zh-CN" altLang="en-US" sz="2000" b="1" dirty="0">
                <a:solidFill>
                  <a:prstClr val="black"/>
                </a:solidFill>
                <a:latin typeface="微软雅黑" pitchFamily="34" charset="-122"/>
                <a:ea typeface="微软雅黑" pitchFamily="34" charset="-122"/>
              </a:rPr>
              <a:t>：     </a:t>
            </a:r>
            <a:endParaRPr lang="zh-CN" altLang="en-US" sz="2000" b="1" dirty="0" smtClean="0">
              <a:latin typeface="微软雅黑" pitchFamily="34" charset="-122"/>
              <a:ea typeface="微软雅黑" pitchFamily="34" charset="-122"/>
            </a:endParaRPr>
          </a:p>
          <a:p>
            <a:pPr marL="342900" indent="-342900" eaLnBrk="0" hangingPunct="0">
              <a:lnSpc>
                <a:spcPct val="120000"/>
              </a:lnSpc>
              <a:buClr>
                <a:srgbClr val="0070C0"/>
              </a:buClr>
              <a:buFont typeface="Wingdings" pitchFamily="2" charset="2"/>
              <a:buChar char="l"/>
            </a:pPr>
            <a:endParaRPr lang="zh-CN" altLang="en-US" sz="2000" b="1" dirty="0">
              <a:latin typeface="微软雅黑" pitchFamily="34" charset="-122"/>
              <a:ea typeface="微软雅黑" pitchFamily="34" charset="-122"/>
            </a:endParaRPr>
          </a:p>
        </p:txBody>
      </p:sp>
      <p:sp>
        <p:nvSpPr>
          <p:cNvPr id="40" name="AutoShape 5"/>
          <p:cNvSpPr>
            <a:spLocks noChangeArrowheads="1"/>
          </p:cNvSpPr>
          <p:nvPr/>
        </p:nvSpPr>
        <p:spPr bwMode="auto">
          <a:xfrm>
            <a:off x="502921" y="6236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447581" y="590461"/>
            <a:ext cx="82389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截断二进制指数退避算法 </a:t>
            </a:r>
            <a:r>
              <a:rPr lang="en-US" altLang="zh-CN" sz="2000" b="1" dirty="0">
                <a:solidFill>
                  <a:schemeClr val="bg1"/>
                </a:solidFill>
                <a:latin typeface="微软雅黑" pitchFamily="34" charset="-122"/>
                <a:ea typeface="微软雅黑" pitchFamily="34" charset="-122"/>
              </a:rPr>
              <a:t>(truncated binary exponential </a:t>
            </a:r>
            <a:r>
              <a:rPr lang="en-US" altLang="zh-CN" sz="2000" b="1" dirty="0" err="1" smtClean="0">
                <a:solidFill>
                  <a:schemeClr val="bg1"/>
                </a:solidFill>
                <a:latin typeface="微软雅黑" pitchFamily="34" charset="-122"/>
                <a:ea typeface="微软雅黑" pitchFamily="34" charset="-122"/>
              </a:rPr>
              <a:t>backoff</a:t>
            </a:r>
            <a:endParaRPr lang="zh-CN" altLang="en-US" sz="2000" b="1" dirty="0">
              <a:solidFill>
                <a:schemeClr val="bg1"/>
              </a:solidFill>
              <a:latin typeface="微软雅黑" pitchFamily="34" charset="-122"/>
              <a:ea typeface="微软雅黑" pitchFamily="34" charset="-122"/>
            </a:endParaRPr>
          </a:p>
        </p:txBody>
      </p:sp>
      <p:pic>
        <p:nvPicPr>
          <p:cNvPr id="5" name="Picture 27" descr="https://timgsa.baidu.com/timg?image&amp;quality=80&amp;size=b9999_10000&amp;sec=1583894540204&amp;di=37f8ad48c80a3d0a51c8e8ea6b72d391&amp;imgtype=0&amp;src=http%3A%2F%2Fimg.tukexw.com%2Fimg%2Fd3c2b659ed0bb4a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59782" y="2289992"/>
            <a:ext cx="1278516" cy="855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3"/>
          <a:stretch>
            <a:fillRect/>
          </a:stretch>
        </p:blipFill>
        <p:spPr>
          <a:xfrm>
            <a:off x="4567072" y="3551713"/>
            <a:ext cx="4294793" cy="1084941"/>
          </a:xfrm>
          <a:prstGeom prst="rect">
            <a:avLst/>
          </a:prstGeom>
        </p:spPr>
      </p:pic>
    </p:spTree>
    <p:extLst>
      <p:ext uri="{BB962C8B-B14F-4D97-AF65-F5344CB8AC3E}">
        <p14:creationId xmlns:p14="http://schemas.microsoft.com/office/powerpoint/2010/main" val="11874665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46"/>
          <p:cNvSpPr>
            <a:spLocks noChangeArrowheads="1"/>
          </p:cNvSpPr>
          <p:nvPr/>
        </p:nvSpPr>
        <p:spPr bwMode="auto">
          <a:xfrm>
            <a:off x="502921" y="983075"/>
            <a:ext cx="8216206" cy="25545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smtClean="0">
                <a:latin typeface="微软雅黑" pitchFamily="34" charset="-122"/>
                <a:ea typeface="微软雅黑" pitchFamily="34" charset="-122"/>
              </a:rPr>
              <a:t>发生</a:t>
            </a:r>
            <a:r>
              <a:rPr lang="zh-CN" altLang="en-US" sz="2000" b="1" dirty="0">
                <a:latin typeface="微软雅黑" pitchFamily="34" charset="-122"/>
                <a:ea typeface="微软雅黑" pitchFamily="34" charset="-122"/>
              </a:rPr>
              <a:t>碰撞的</a:t>
            </a:r>
            <a:r>
              <a:rPr lang="zh-CN" altLang="en-US" sz="2000" b="1" dirty="0" smtClean="0">
                <a:latin typeface="微软雅黑" pitchFamily="34" charset="-122"/>
                <a:ea typeface="微软雅黑" pitchFamily="34" charset="-122"/>
              </a:rPr>
              <a:t>站停止</a:t>
            </a:r>
            <a:r>
              <a:rPr lang="zh-CN" altLang="en-US" sz="2000" b="1" dirty="0">
                <a:latin typeface="微软雅黑" pitchFamily="34" charset="-122"/>
                <a:ea typeface="微软雅黑" pitchFamily="34" charset="-122"/>
              </a:rPr>
              <a:t>发送数据后，要</a:t>
            </a:r>
            <a:r>
              <a:rPr lang="zh-CN" altLang="en-US" sz="2000" b="1" dirty="0" smtClean="0">
                <a:solidFill>
                  <a:srgbClr val="0000FF"/>
                </a:solidFill>
                <a:latin typeface="微软雅黑" pitchFamily="34" charset="-122"/>
                <a:ea typeface="微软雅黑" pitchFamily="34" charset="-122"/>
              </a:rPr>
              <a:t>退避</a:t>
            </a:r>
            <a:r>
              <a:rPr lang="zh-CN" altLang="en-US" sz="2000" b="1" dirty="0" smtClean="0">
                <a:latin typeface="微软雅黑" pitchFamily="34" charset="-122"/>
                <a:ea typeface="微软雅黑" pitchFamily="34" charset="-122"/>
              </a:rPr>
              <a:t>一</a:t>
            </a:r>
            <a:r>
              <a:rPr lang="zh-CN" altLang="en-US" sz="2000" b="1" dirty="0">
                <a:latin typeface="微软雅黑" pitchFamily="34" charset="-122"/>
                <a:ea typeface="微软雅黑" pitchFamily="34" charset="-122"/>
              </a:rPr>
              <a:t>个</a:t>
            </a:r>
            <a:r>
              <a:rPr lang="zh-CN" altLang="en-US" sz="2000" b="1" dirty="0" smtClean="0">
                <a:latin typeface="微软雅黑" pitchFamily="34" charset="-122"/>
                <a:ea typeface="微软雅黑" pitchFamily="34" charset="-122"/>
              </a:rPr>
              <a:t>随机时间后再</a:t>
            </a:r>
            <a:r>
              <a:rPr lang="zh-CN" altLang="en-US" sz="2000" b="1" dirty="0">
                <a:latin typeface="微软雅黑" pitchFamily="34" charset="-122"/>
                <a:ea typeface="微软雅黑" pitchFamily="34" charset="-122"/>
              </a:rPr>
              <a:t>发送数据。</a:t>
            </a:r>
          </a:p>
          <a:p>
            <a:pPr marL="715963" indent="-342900" eaLnBrk="0" hangingPunct="0">
              <a:lnSpc>
                <a:spcPts val="3200"/>
              </a:lnSpc>
              <a:buClr>
                <a:srgbClr val="7030A0"/>
              </a:buClr>
              <a:buFont typeface="+mj-lt"/>
              <a:buAutoNum type="arabicPeriod"/>
            </a:pPr>
            <a:r>
              <a:rPr lang="zh-CN" altLang="en-US" b="1" dirty="0">
                <a:solidFill>
                  <a:srgbClr val="0000FF"/>
                </a:solidFill>
                <a:latin typeface="微软雅黑" pitchFamily="34" charset="-122"/>
                <a:ea typeface="微软雅黑" pitchFamily="34" charset="-122"/>
              </a:rPr>
              <a:t>基本退避</a:t>
            </a:r>
            <a:r>
              <a:rPr lang="zh-CN" altLang="en-US" b="1" dirty="0" smtClean="0">
                <a:solidFill>
                  <a:srgbClr val="0000FF"/>
                </a:solidFill>
                <a:latin typeface="微软雅黑" pitchFamily="34" charset="-122"/>
                <a:ea typeface="微软雅黑" pitchFamily="34" charset="-122"/>
              </a:rPr>
              <a:t>时间 </a:t>
            </a:r>
            <a:r>
              <a:rPr lang="en-US" altLang="zh-CN" b="1" dirty="0" smtClean="0">
                <a:solidFill>
                  <a:srgbClr val="0000FF"/>
                </a:solidFill>
                <a:latin typeface="微软雅黑" pitchFamily="34" charset="-122"/>
                <a:ea typeface="微软雅黑" pitchFamily="34" charset="-122"/>
              </a:rPr>
              <a:t>= 2</a:t>
            </a:r>
            <a:r>
              <a:rPr lang="en-US" altLang="zh-CN" b="1" i="1" dirty="0" smtClean="0">
                <a:solidFill>
                  <a:srgbClr val="0000FF"/>
                </a:solidFill>
                <a:latin typeface="微软雅黑" pitchFamily="34" charset="-122"/>
                <a:ea typeface="微软雅黑" pitchFamily="34" charset="-122"/>
                <a:sym typeface="Symbol" pitchFamily="18" charset="2"/>
              </a:rPr>
              <a:t> </a:t>
            </a:r>
            <a:endParaRPr lang="zh-CN" altLang="en-US" b="1" dirty="0">
              <a:solidFill>
                <a:srgbClr val="0000FF"/>
              </a:solidFill>
              <a:latin typeface="微软雅黑" pitchFamily="34" charset="-122"/>
              <a:ea typeface="微软雅黑" pitchFamily="34" charset="-122"/>
            </a:endParaRPr>
          </a:p>
          <a:p>
            <a:pPr marL="715963" indent="-342900" eaLnBrk="0" hangingPunct="0">
              <a:lnSpc>
                <a:spcPts val="3200"/>
              </a:lnSpc>
              <a:buClr>
                <a:srgbClr val="7030A0"/>
              </a:buClr>
              <a:buFont typeface="+mj-lt"/>
              <a:buAutoNum type="arabicPeriod"/>
            </a:pPr>
            <a:r>
              <a:rPr lang="zh-CN" altLang="en-US" b="1" dirty="0">
                <a:latin typeface="微软雅黑" pitchFamily="34" charset="-122"/>
                <a:ea typeface="微软雅黑" pitchFamily="34" charset="-122"/>
              </a:rPr>
              <a:t>参数 </a:t>
            </a:r>
            <a:r>
              <a:rPr lang="en-US" altLang="zh-CN" b="1" i="1" dirty="0">
                <a:solidFill>
                  <a:srgbClr val="0000FF"/>
                </a:solidFill>
                <a:latin typeface="微软雅黑" pitchFamily="34" charset="-122"/>
                <a:ea typeface="微软雅黑" pitchFamily="34" charset="-122"/>
              </a:rPr>
              <a:t>k </a:t>
            </a:r>
            <a:r>
              <a:rPr lang="en-US" altLang="zh-CN" b="1" dirty="0">
                <a:solidFill>
                  <a:srgbClr val="0000FF"/>
                </a:solidFill>
                <a:latin typeface="微软雅黑" pitchFamily="34" charset="-122"/>
                <a:ea typeface="微软雅黑" pitchFamily="34" charset="-122"/>
              </a:rPr>
              <a:t>= Min[</a:t>
            </a:r>
            <a:r>
              <a:rPr lang="zh-CN" altLang="en-US" b="1" dirty="0">
                <a:solidFill>
                  <a:srgbClr val="0000FF"/>
                </a:solidFill>
                <a:latin typeface="微软雅黑" pitchFamily="34" charset="-122"/>
                <a:ea typeface="微软雅黑" pitchFamily="34" charset="-122"/>
              </a:rPr>
              <a:t>重传次数</a:t>
            </a:r>
            <a:r>
              <a:rPr lang="en-US" altLang="zh-CN" b="1" dirty="0">
                <a:solidFill>
                  <a:srgbClr val="0000FF"/>
                </a:solidFill>
                <a:latin typeface="微软雅黑" pitchFamily="34" charset="-122"/>
                <a:ea typeface="微软雅黑" pitchFamily="34" charset="-122"/>
              </a:rPr>
              <a:t>, 10]</a:t>
            </a:r>
          </a:p>
          <a:p>
            <a:pPr marL="715963" indent="-342900" eaLnBrk="0" hangingPunct="0">
              <a:lnSpc>
                <a:spcPts val="3200"/>
              </a:lnSpc>
              <a:buClr>
                <a:srgbClr val="7030A0"/>
              </a:buClr>
              <a:buFont typeface="+mj-lt"/>
              <a:buAutoNum type="arabicPeriod"/>
            </a:pPr>
            <a:r>
              <a:rPr lang="zh-CN" altLang="en-US" b="1" dirty="0" smtClean="0">
                <a:latin typeface="微软雅黑" pitchFamily="34" charset="-122"/>
                <a:ea typeface="微软雅黑" pitchFamily="34" charset="-122"/>
              </a:rPr>
              <a:t>从</a:t>
            </a:r>
            <a:r>
              <a:rPr lang="zh-CN" altLang="en-US" b="1" dirty="0">
                <a:latin typeface="微软雅黑" pitchFamily="34" charset="-122"/>
                <a:ea typeface="微软雅黑" pitchFamily="34" charset="-122"/>
              </a:rPr>
              <a:t>整数集合 </a:t>
            </a:r>
            <a:r>
              <a:rPr lang="en-US" altLang="zh-CN" b="1" dirty="0">
                <a:latin typeface="微软雅黑" pitchFamily="34" charset="-122"/>
                <a:ea typeface="微软雅黑" pitchFamily="34" charset="-122"/>
              </a:rPr>
              <a:t>[0, 1, … , (</a:t>
            </a:r>
            <a:r>
              <a:rPr lang="en-US" altLang="zh-CN" b="1" dirty="0" smtClean="0">
                <a:latin typeface="微软雅黑" pitchFamily="34" charset="-122"/>
                <a:ea typeface="微软雅黑" pitchFamily="34" charset="-122"/>
              </a:rPr>
              <a:t>2</a:t>
            </a:r>
            <a:r>
              <a:rPr lang="en-US" altLang="zh-CN" b="1" i="1" baseline="30000" dirty="0" smtClean="0">
                <a:latin typeface="微软雅黑" pitchFamily="34" charset="-122"/>
                <a:ea typeface="微软雅黑" pitchFamily="34" charset="-122"/>
              </a:rPr>
              <a:t>k </a:t>
            </a:r>
            <a:r>
              <a:rPr lang="en-US" altLang="zh-CN" b="1" dirty="0" smtClean="0">
                <a:latin typeface="微软雅黑" pitchFamily="34" charset="-122"/>
                <a:ea typeface="微软雅黑" pitchFamily="34" charset="-122"/>
              </a:rPr>
              <a:t>- 1</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中</a:t>
            </a:r>
            <a:r>
              <a:rPr lang="zh-CN" altLang="en-US" b="1" dirty="0">
                <a:solidFill>
                  <a:srgbClr val="C00000"/>
                </a:solidFill>
                <a:latin typeface="微软雅黑" pitchFamily="34" charset="-122"/>
                <a:ea typeface="微软雅黑" pitchFamily="34" charset="-122"/>
              </a:rPr>
              <a:t>随机</a:t>
            </a:r>
            <a:r>
              <a:rPr lang="zh-CN" altLang="en-US" b="1" dirty="0">
                <a:latin typeface="微软雅黑" pitchFamily="34" charset="-122"/>
                <a:ea typeface="微软雅黑" pitchFamily="34" charset="-122"/>
              </a:rPr>
              <a:t>地取出一个数，记为</a:t>
            </a:r>
            <a:r>
              <a:rPr lang="zh-CN" altLang="en-US" b="1" i="1" dirty="0">
                <a:latin typeface="微软雅黑" pitchFamily="34" charset="-122"/>
                <a:ea typeface="微软雅黑" pitchFamily="34" charset="-122"/>
              </a:rPr>
              <a:t> </a:t>
            </a:r>
            <a:r>
              <a:rPr lang="en-US" altLang="zh-CN" b="1" i="1" dirty="0">
                <a:latin typeface="微软雅黑" pitchFamily="34" charset="-122"/>
                <a:ea typeface="微软雅黑" pitchFamily="34" charset="-122"/>
              </a:rPr>
              <a:t>r</a:t>
            </a:r>
            <a:r>
              <a:rPr lang="zh-CN" altLang="en-US" b="1" dirty="0" smtClean="0">
                <a:latin typeface="微软雅黑" pitchFamily="34" charset="-122"/>
                <a:ea typeface="微软雅黑" pitchFamily="34" charset="-122"/>
              </a:rPr>
              <a:t>。</a:t>
            </a:r>
            <a:endParaRPr lang="en-US" altLang="zh-CN" b="1" dirty="0" smtClean="0">
              <a:latin typeface="微软雅黑" pitchFamily="34" charset="-122"/>
              <a:ea typeface="微软雅黑" pitchFamily="34" charset="-122"/>
            </a:endParaRPr>
          </a:p>
          <a:p>
            <a:pPr marL="373063" eaLnBrk="0" hangingPunct="0">
              <a:lnSpc>
                <a:spcPts val="3200"/>
              </a:lnSpc>
              <a:buClr>
                <a:srgbClr val="7030A0"/>
              </a:buClr>
            </a:pPr>
            <a:r>
              <a:rPr lang="zh-CN" altLang="en-US" b="1" dirty="0" smtClean="0">
                <a:latin typeface="微软雅黑" pitchFamily="34" charset="-122"/>
                <a:ea typeface="微软雅黑" pitchFamily="34" charset="-122"/>
              </a:rPr>
              <a:t>     </a:t>
            </a:r>
            <a:r>
              <a:rPr lang="zh-CN" altLang="en-US" b="1" dirty="0" smtClean="0">
                <a:solidFill>
                  <a:srgbClr val="C00000"/>
                </a:solidFill>
                <a:latin typeface="微软雅黑" pitchFamily="34" charset="-122"/>
                <a:ea typeface="微软雅黑" pitchFamily="34" charset="-122"/>
              </a:rPr>
              <a:t>重传</a:t>
            </a:r>
            <a:r>
              <a:rPr lang="zh-CN" altLang="en-US" b="1" dirty="0">
                <a:solidFill>
                  <a:srgbClr val="C00000"/>
                </a:solidFill>
                <a:latin typeface="微软雅黑" pitchFamily="34" charset="-122"/>
                <a:ea typeface="微软雅黑" pitchFamily="34" charset="-122"/>
              </a:rPr>
              <a:t>所需的</a:t>
            </a:r>
            <a:r>
              <a:rPr lang="zh-CN" altLang="en-US" b="1" dirty="0" smtClean="0">
                <a:solidFill>
                  <a:srgbClr val="C00000"/>
                </a:solidFill>
                <a:latin typeface="微软雅黑" pitchFamily="34" charset="-122"/>
                <a:ea typeface="微软雅黑" pitchFamily="34" charset="-122"/>
              </a:rPr>
              <a:t>时延 </a:t>
            </a:r>
            <a:r>
              <a:rPr lang="en-US" altLang="zh-CN" b="1" dirty="0" smtClean="0">
                <a:solidFill>
                  <a:srgbClr val="C00000"/>
                </a:solidFill>
                <a:latin typeface="微软雅黑" pitchFamily="34" charset="-122"/>
                <a:ea typeface="微软雅黑" pitchFamily="34" charset="-122"/>
              </a:rPr>
              <a:t>= </a:t>
            </a:r>
            <a:r>
              <a:rPr lang="zh-CN" altLang="en-US" b="1" dirty="0" smtClean="0">
                <a:solidFill>
                  <a:srgbClr val="C00000"/>
                </a:solidFill>
                <a:latin typeface="微软雅黑" pitchFamily="34" charset="-122"/>
                <a:ea typeface="微软雅黑" pitchFamily="34" charset="-122"/>
              </a:rPr>
              <a:t> </a:t>
            </a:r>
            <a:r>
              <a:rPr lang="en-US" altLang="zh-CN" b="1" i="1" dirty="0">
                <a:solidFill>
                  <a:srgbClr val="C00000"/>
                </a:solidFill>
                <a:latin typeface="微软雅黑" pitchFamily="34" charset="-122"/>
                <a:ea typeface="微软雅黑" pitchFamily="34" charset="-122"/>
              </a:rPr>
              <a:t>r</a:t>
            </a:r>
            <a:r>
              <a:rPr lang="en-US" altLang="zh-CN" b="1" dirty="0">
                <a:solidFill>
                  <a:srgbClr val="C00000"/>
                </a:solidFill>
                <a:latin typeface="微软雅黑" pitchFamily="34" charset="-122"/>
                <a:ea typeface="微软雅黑" pitchFamily="34" charset="-122"/>
              </a:rPr>
              <a:t> </a:t>
            </a:r>
            <a:r>
              <a:rPr lang="en-US" altLang="zh-CN" sz="1600" b="1" dirty="0" smtClean="0">
                <a:solidFill>
                  <a:srgbClr val="C00000"/>
                </a:solidFill>
                <a:latin typeface="微软雅黑" pitchFamily="34" charset="-122"/>
                <a:ea typeface="微软雅黑" pitchFamily="34" charset="-122"/>
              </a:rPr>
              <a:t>ⅹ</a:t>
            </a:r>
            <a:r>
              <a:rPr lang="en-US" altLang="zh-CN" b="1" dirty="0" smtClean="0">
                <a:solidFill>
                  <a:srgbClr val="C00000"/>
                </a:solidFill>
                <a:latin typeface="微软雅黑" pitchFamily="34" charset="-122"/>
                <a:ea typeface="微软雅黑" pitchFamily="34" charset="-122"/>
              </a:rPr>
              <a:t> </a:t>
            </a:r>
            <a:r>
              <a:rPr lang="zh-CN" altLang="en-US" b="1" dirty="0" smtClean="0">
                <a:solidFill>
                  <a:srgbClr val="C00000"/>
                </a:solidFill>
                <a:latin typeface="微软雅黑" pitchFamily="34" charset="-122"/>
                <a:ea typeface="微软雅黑" pitchFamily="34" charset="-122"/>
              </a:rPr>
              <a:t>基本</a:t>
            </a:r>
            <a:r>
              <a:rPr lang="zh-CN" altLang="en-US" b="1" dirty="0">
                <a:solidFill>
                  <a:srgbClr val="C00000"/>
                </a:solidFill>
                <a:latin typeface="微软雅黑" pitchFamily="34" charset="-122"/>
                <a:ea typeface="微软雅黑" pitchFamily="34" charset="-122"/>
              </a:rPr>
              <a:t>退避时间。</a:t>
            </a:r>
          </a:p>
          <a:p>
            <a:pPr marL="715963" indent="-342900" eaLnBrk="0" hangingPunct="0">
              <a:lnSpc>
                <a:spcPts val="3200"/>
              </a:lnSpc>
              <a:buClr>
                <a:srgbClr val="7030A0"/>
              </a:buClr>
              <a:buFont typeface="+mj-lt"/>
              <a:buAutoNum type="arabicPeriod" startAt="4"/>
            </a:pPr>
            <a:r>
              <a:rPr lang="zh-CN" altLang="en-US" b="1" dirty="0" smtClean="0">
                <a:latin typeface="微软雅黑" pitchFamily="34" charset="-122"/>
                <a:ea typeface="微软雅黑" pitchFamily="34" charset="-122"/>
              </a:rPr>
              <a:t>当</a:t>
            </a:r>
            <a:r>
              <a:rPr lang="zh-CN" altLang="en-US" b="1" dirty="0">
                <a:latin typeface="微软雅黑" pitchFamily="34" charset="-122"/>
                <a:ea typeface="微软雅黑" pitchFamily="34" charset="-122"/>
              </a:rPr>
              <a:t>重传达 </a:t>
            </a:r>
            <a:r>
              <a:rPr lang="en-US" altLang="zh-CN" b="1" dirty="0">
                <a:solidFill>
                  <a:srgbClr val="0000FF"/>
                </a:solidFill>
                <a:latin typeface="微软雅黑" pitchFamily="34" charset="-122"/>
                <a:ea typeface="微软雅黑" pitchFamily="34" charset="-122"/>
              </a:rPr>
              <a:t>16</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次仍不能成功时即丢弃该帧，并向高层报告。 </a:t>
            </a:r>
          </a:p>
        </p:txBody>
      </p:sp>
      <p:sp>
        <p:nvSpPr>
          <p:cNvPr id="58" name="AutoShape 5"/>
          <p:cNvSpPr>
            <a:spLocks noChangeArrowheads="1"/>
          </p:cNvSpPr>
          <p:nvPr/>
        </p:nvSpPr>
        <p:spPr bwMode="auto">
          <a:xfrm>
            <a:off x="502921" y="62445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Rectangle 6"/>
          <p:cNvSpPr>
            <a:spLocks noChangeArrowheads="1"/>
          </p:cNvSpPr>
          <p:nvPr/>
        </p:nvSpPr>
        <p:spPr bwMode="auto">
          <a:xfrm>
            <a:off x="764598" y="601361"/>
            <a:ext cx="76204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itchFamily="34" charset="-122"/>
                <a:ea typeface="微软雅黑" pitchFamily="34" charset="-122"/>
              </a:rPr>
              <a:t>碰撞后重传的</a:t>
            </a:r>
            <a:r>
              <a:rPr lang="zh-CN" altLang="en-US" sz="2000" b="1" dirty="0" smtClean="0">
                <a:solidFill>
                  <a:schemeClr val="bg1"/>
                </a:solidFill>
                <a:latin typeface="微软雅黑" pitchFamily="34" charset="-122"/>
                <a:ea typeface="微软雅黑" pitchFamily="34" charset="-122"/>
              </a:rPr>
              <a:t>时机</a:t>
            </a:r>
            <a:endParaRPr lang="fr-FR" altLang="zh-CN" sz="2000" b="1" dirty="0">
              <a:solidFill>
                <a:schemeClr val="bg1"/>
              </a:solidFill>
              <a:latin typeface="微软雅黑" pitchFamily="34" charset="-122"/>
              <a:ea typeface="微软雅黑" pitchFamily="34" charset="-122"/>
            </a:endParaRPr>
          </a:p>
        </p:txBody>
      </p:sp>
      <p:pic>
        <p:nvPicPr>
          <p:cNvPr id="5" name="Picture 27" descr="https://timgsa.baidu.com/timg?image&amp;quality=80&amp;size=b9999_10000&amp;sec=1583894540204&amp;di=37f8ad48c80a3d0a51c8e8ea6b72d391&amp;imgtype=0&amp;src=http%3A%2F%2Fimg.tukexw.com%2Fimg%2Fd3c2b659ed0bb4a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87491" y="2682396"/>
            <a:ext cx="1278516" cy="855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3"/>
          <a:stretch>
            <a:fillRect/>
          </a:stretch>
        </p:blipFill>
        <p:spPr>
          <a:xfrm>
            <a:off x="2729035" y="3634840"/>
            <a:ext cx="4294793" cy="1084941"/>
          </a:xfrm>
          <a:prstGeom prst="rect">
            <a:avLst/>
          </a:prstGeom>
        </p:spPr>
      </p:pic>
    </p:spTree>
    <p:extLst>
      <p:ext uri="{BB962C8B-B14F-4D97-AF65-F5344CB8AC3E}">
        <p14:creationId xmlns:p14="http://schemas.microsoft.com/office/powerpoint/2010/main" val="176993400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4219"/>
            <a:ext cx="8129015" cy="23655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000"/>
              </a:lnSpc>
              <a:buClr>
                <a:srgbClr val="0070C0"/>
              </a:buClr>
            </a:pP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1 </a:t>
            </a:r>
            <a:r>
              <a:rPr lang="zh-CN" altLang="en-US" sz="2000" b="1" dirty="0" smtClean="0">
                <a:latin typeface="微软雅黑" pitchFamily="34" charset="-122"/>
                <a:ea typeface="微软雅黑" pitchFamily="34" charset="-122"/>
              </a:rPr>
              <a:t>次冲突重传时：</a:t>
            </a:r>
            <a:endParaRPr lang="en-US" altLang="zh-CN" sz="2000" b="1" dirty="0" smtClean="0">
              <a:latin typeface="微软雅黑" pitchFamily="34" charset="-122"/>
              <a:ea typeface="微软雅黑" pitchFamily="34" charset="-122"/>
            </a:endParaRPr>
          </a:p>
          <a:p>
            <a:pPr eaLnBrk="0" hangingPunct="0">
              <a:lnSpc>
                <a:spcPts val="3000"/>
              </a:lnSpc>
              <a:buClr>
                <a:srgbClr val="0070C0"/>
              </a:buClr>
            </a:pPr>
            <a:r>
              <a:rPr lang="en-US" altLang="zh-CN" sz="2000" b="1" dirty="0">
                <a:latin typeface="微软雅黑" pitchFamily="34" charset="-122"/>
                <a:ea typeface="微软雅黑" pitchFamily="34" charset="-122"/>
              </a:rPr>
              <a:t> </a:t>
            </a:r>
            <a:r>
              <a:rPr lang="en-US" altLang="zh-CN" sz="2000" b="1" dirty="0" smtClean="0">
                <a:latin typeface="微软雅黑" pitchFamily="34" charset="-122"/>
                <a:ea typeface="微软雅黑" pitchFamily="34" charset="-122"/>
              </a:rPr>
              <a:t>   </a:t>
            </a:r>
            <a:r>
              <a:rPr lang="en-US" altLang="zh-CN" sz="2000" b="1" i="1" dirty="0" smtClean="0">
                <a:latin typeface="微软雅黑" pitchFamily="34" charset="-122"/>
                <a:ea typeface="微软雅黑" pitchFamily="34" charset="-122"/>
              </a:rPr>
              <a:t>k </a:t>
            </a:r>
            <a:r>
              <a:rPr lang="en-US" altLang="zh-CN" sz="2000" b="1" dirty="0" smtClean="0">
                <a:latin typeface="微软雅黑" pitchFamily="34" charset="-122"/>
                <a:ea typeface="微软雅黑" pitchFamily="34" charset="-122"/>
              </a:rPr>
              <a:t>= 1</a:t>
            </a:r>
            <a:r>
              <a:rPr lang="zh-CN" altLang="en-US" sz="2000" b="1" dirty="0" smtClean="0">
                <a:latin typeface="微软雅黑" pitchFamily="34" charset="-122"/>
                <a:ea typeface="微软雅黑" pitchFamily="34" charset="-122"/>
              </a:rPr>
              <a:t>，</a:t>
            </a:r>
            <a:r>
              <a:rPr lang="en-US" altLang="zh-CN" sz="2000" b="1" i="1" dirty="0" smtClean="0">
                <a:latin typeface="微软雅黑" pitchFamily="34" charset="-122"/>
                <a:ea typeface="微软雅黑" pitchFamily="34" charset="-122"/>
              </a:rPr>
              <a:t>r  </a:t>
            </a:r>
            <a:r>
              <a:rPr lang="zh-CN" altLang="en-US" sz="2000" b="1" dirty="0" smtClean="0">
                <a:latin typeface="微软雅黑" pitchFamily="34" charset="-122"/>
                <a:ea typeface="微软雅黑" pitchFamily="34" charset="-122"/>
              </a:rPr>
              <a:t>为 </a:t>
            </a:r>
            <a:r>
              <a:rPr lang="en-US" altLang="zh-CN" sz="2000" b="1" dirty="0" smtClean="0">
                <a:solidFill>
                  <a:srgbClr val="C00000"/>
                </a:solidFill>
                <a:latin typeface="微软雅黑" pitchFamily="34" charset="-122"/>
                <a:ea typeface="微软雅黑" pitchFamily="34" charset="-122"/>
              </a:rPr>
              <a:t>{0</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1}</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集合中的任何一个数。</a:t>
            </a:r>
            <a:endParaRPr lang="en-US" altLang="zh-CN" sz="2000" b="1" dirty="0" smtClean="0">
              <a:latin typeface="微软雅黑" pitchFamily="34" charset="-122"/>
              <a:ea typeface="微软雅黑" pitchFamily="34" charset="-122"/>
            </a:endParaRPr>
          </a:p>
          <a:p>
            <a:pPr eaLnBrk="0" hangingPunct="0">
              <a:lnSpc>
                <a:spcPts val="3000"/>
              </a:lnSpc>
              <a:buClr>
                <a:srgbClr val="0070C0"/>
              </a:buClr>
            </a:pP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2 </a:t>
            </a:r>
            <a:r>
              <a:rPr lang="zh-CN" altLang="en-US" sz="2000" b="1" dirty="0" smtClean="0">
                <a:latin typeface="微软雅黑" pitchFamily="34" charset="-122"/>
                <a:ea typeface="微软雅黑" pitchFamily="34" charset="-122"/>
              </a:rPr>
              <a:t>次</a:t>
            </a:r>
            <a:r>
              <a:rPr lang="zh-CN" altLang="en-US" sz="2000" b="1" dirty="0">
                <a:latin typeface="微软雅黑" pitchFamily="34" charset="-122"/>
                <a:ea typeface="微软雅黑" pitchFamily="34" charset="-122"/>
              </a:rPr>
              <a:t>冲突重传</a:t>
            </a:r>
            <a:r>
              <a:rPr lang="zh-CN" altLang="en-US" sz="2000" b="1" dirty="0" smtClean="0">
                <a:latin typeface="微软雅黑" pitchFamily="34" charset="-122"/>
                <a:ea typeface="微软雅黑" pitchFamily="34" charset="-122"/>
              </a:rPr>
              <a:t>时：</a:t>
            </a:r>
            <a:endParaRPr lang="en-US" altLang="zh-CN" sz="2000" b="1" dirty="0" smtClean="0">
              <a:latin typeface="微软雅黑" pitchFamily="34" charset="-122"/>
              <a:ea typeface="微软雅黑" pitchFamily="34" charset="-122"/>
            </a:endParaRPr>
          </a:p>
          <a:p>
            <a:pPr eaLnBrk="0" hangingPunct="0">
              <a:lnSpc>
                <a:spcPts val="3000"/>
              </a:lnSpc>
              <a:buClr>
                <a:srgbClr val="0070C0"/>
              </a:buClr>
            </a:pPr>
            <a:r>
              <a:rPr lang="en-US" altLang="zh-CN" sz="2000" b="1" i="1" dirty="0" smtClean="0">
                <a:latin typeface="微软雅黑" pitchFamily="34" charset="-122"/>
                <a:ea typeface="微软雅黑" pitchFamily="34" charset="-122"/>
              </a:rPr>
              <a:t>    k </a:t>
            </a:r>
            <a:r>
              <a:rPr lang="en-US" altLang="zh-CN" sz="2000" b="1" dirty="0" smtClean="0">
                <a:latin typeface="微软雅黑" pitchFamily="34" charset="-122"/>
                <a:ea typeface="微软雅黑" pitchFamily="34" charset="-122"/>
              </a:rPr>
              <a:t>= 2</a:t>
            </a:r>
            <a:r>
              <a:rPr lang="zh-CN" altLang="en-US" sz="2000" b="1" dirty="0" smtClean="0">
                <a:latin typeface="微软雅黑" pitchFamily="34" charset="-122"/>
                <a:ea typeface="微软雅黑" pitchFamily="34" charset="-122"/>
              </a:rPr>
              <a:t>，</a:t>
            </a:r>
            <a:r>
              <a:rPr lang="en-US" altLang="zh-CN" sz="2000" b="1" i="1" dirty="0" smtClean="0">
                <a:latin typeface="微软雅黑" pitchFamily="34" charset="-122"/>
                <a:ea typeface="微软雅黑" pitchFamily="34" charset="-122"/>
              </a:rPr>
              <a:t>r  </a:t>
            </a:r>
            <a:r>
              <a:rPr lang="zh-CN" altLang="en-US" sz="2000" b="1" dirty="0" smtClean="0">
                <a:latin typeface="微软雅黑" pitchFamily="34" charset="-122"/>
                <a:ea typeface="微软雅黑" pitchFamily="34" charset="-122"/>
              </a:rPr>
              <a:t>为 </a:t>
            </a:r>
            <a:r>
              <a:rPr lang="en-US" altLang="zh-CN" sz="2000" b="1" dirty="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0</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1</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2</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3}</a:t>
            </a:r>
            <a:r>
              <a:rPr lang="en-US" altLang="zh-CN" sz="2000" b="1" dirty="0" smtClean="0">
                <a:latin typeface="微软雅黑" pitchFamily="34" charset="-122"/>
                <a:ea typeface="微软雅黑" pitchFamily="34" charset="-122"/>
              </a:rPr>
              <a:t> </a:t>
            </a:r>
            <a:r>
              <a:rPr lang="zh-CN" altLang="en-US" sz="2000" b="1" dirty="0">
                <a:latin typeface="微软雅黑" pitchFamily="34" charset="-122"/>
                <a:ea typeface="微软雅黑" pitchFamily="34" charset="-122"/>
              </a:rPr>
              <a:t>集合中的任何一个数。</a:t>
            </a:r>
            <a:endParaRPr lang="en-US" altLang="zh-CN" sz="2000" b="1" dirty="0">
              <a:latin typeface="微软雅黑" pitchFamily="34" charset="-122"/>
              <a:ea typeface="微软雅黑" pitchFamily="34" charset="-122"/>
            </a:endParaRPr>
          </a:p>
          <a:p>
            <a:pPr eaLnBrk="0" hangingPunct="0">
              <a:lnSpc>
                <a:spcPts val="3000"/>
              </a:lnSpc>
              <a:buClr>
                <a:srgbClr val="0070C0"/>
              </a:buClr>
            </a:pPr>
            <a:r>
              <a:rPr lang="zh-CN" altLang="en-US" sz="2000" b="1" dirty="0" smtClean="0">
                <a:latin typeface="微软雅黑" pitchFamily="34" charset="-122"/>
                <a:ea typeface="微软雅黑" pitchFamily="34" charset="-122"/>
              </a:rPr>
              <a:t>第 </a:t>
            </a:r>
            <a:r>
              <a:rPr lang="en-US" altLang="zh-CN" sz="2000" b="1" dirty="0" smtClean="0">
                <a:latin typeface="微软雅黑" pitchFamily="34" charset="-122"/>
                <a:ea typeface="微软雅黑" pitchFamily="34" charset="-122"/>
              </a:rPr>
              <a:t>3 </a:t>
            </a:r>
            <a:r>
              <a:rPr lang="zh-CN" altLang="en-US" sz="2000" b="1" dirty="0" smtClean="0">
                <a:latin typeface="微软雅黑" pitchFamily="34" charset="-122"/>
                <a:ea typeface="微软雅黑" pitchFamily="34" charset="-122"/>
              </a:rPr>
              <a:t>次</a:t>
            </a:r>
            <a:r>
              <a:rPr lang="zh-CN" altLang="en-US" sz="2000" b="1" dirty="0">
                <a:latin typeface="微软雅黑" pitchFamily="34" charset="-122"/>
                <a:ea typeface="微软雅黑" pitchFamily="34" charset="-122"/>
              </a:rPr>
              <a:t>冲突重传</a:t>
            </a:r>
            <a:r>
              <a:rPr lang="zh-CN" altLang="en-US" sz="2000" b="1" dirty="0" smtClean="0">
                <a:latin typeface="微软雅黑" pitchFamily="34" charset="-122"/>
                <a:ea typeface="微软雅黑" pitchFamily="34" charset="-122"/>
              </a:rPr>
              <a:t>时：</a:t>
            </a:r>
            <a:endParaRPr lang="en-US" altLang="zh-CN" sz="2000" b="1" dirty="0" smtClean="0">
              <a:latin typeface="微软雅黑" pitchFamily="34" charset="-122"/>
              <a:ea typeface="微软雅黑" pitchFamily="34" charset="-122"/>
            </a:endParaRPr>
          </a:p>
          <a:p>
            <a:pPr eaLnBrk="0" hangingPunct="0">
              <a:lnSpc>
                <a:spcPts val="3000"/>
              </a:lnSpc>
              <a:buClr>
                <a:srgbClr val="0070C0"/>
              </a:buClr>
            </a:pPr>
            <a:r>
              <a:rPr lang="en-US" altLang="zh-CN" sz="2000" b="1" i="1" dirty="0" smtClean="0">
                <a:latin typeface="微软雅黑" pitchFamily="34" charset="-122"/>
                <a:ea typeface="微软雅黑" pitchFamily="34" charset="-122"/>
              </a:rPr>
              <a:t>    k </a:t>
            </a:r>
            <a:r>
              <a:rPr lang="en-US" altLang="zh-CN" sz="2000" b="1" dirty="0" smtClean="0">
                <a:latin typeface="微软雅黑" pitchFamily="34" charset="-122"/>
                <a:ea typeface="微软雅黑" pitchFamily="34" charset="-122"/>
              </a:rPr>
              <a:t>= 3</a:t>
            </a:r>
            <a:r>
              <a:rPr lang="zh-CN" altLang="en-US" sz="2000" b="1" dirty="0" smtClean="0">
                <a:latin typeface="微软雅黑" pitchFamily="34" charset="-122"/>
                <a:ea typeface="微软雅黑" pitchFamily="34" charset="-122"/>
              </a:rPr>
              <a:t>，</a:t>
            </a:r>
            <a:r>
              <a:rPr lang="en-US" altLang="zh-CN" sz="2000" b="1" i="1" dirty="0" smtClean="0">
                <a:latin typeface="微软雅黑" pitchFamily="34" charset="-122"/>
                <a:ea typeface="微软雅黑" pitchFamily="34" charset="-122"/>
              </a:rPr>
              <a:t>r</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为 </a:t>
            </a:r>
            <a:r>
              <a:rPr lang="en-US" altLang="zh-CN" sz="2000" b="1" dirty="0">
                <a:solidFill>
                  <a:srgbClr val="C00000"/>
                </a:solidFill>
                <a:latin typeface="微软雅黑" pitchFamily="34" charset="-122"/>
                <a:ea typeface="微软雅黑" pitchFamily="34" charset="-122"/>
              </a:rPr>
              <a:t>{0</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1</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2</a:t>
            </a:r>
            <a:r>
              <a:rPr lang="zh-CN" altLang="en-US" sz="2000" b="1" dirty="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3</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4</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5</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6</a:t>
            </a:r>
            <a:r>
              <a:rPr lang="zh-CN" altLang="en-US" sz="2000" b="1" dirty="0" smtClean="0">
                <a:solidFill>
                  <a:srgbClr val="C00000"/>
                </a:solidFill>
                <a:latin typeface="微软雅黑" pitchFamily="34" charset="-122"/>
                <a:ea typeface="微软雅黑" pitchFamily="34" charset="-122"/>
              </a:rPr>
              <a:t>，</a:t>
            </a:r>
            <a:r>
              <a:rPr lang="en-US" altLang="zh-CN" sz="2000" b="1" dirty="0" smtClean="0">
                <a:solidFill>
                  <a:srgbClr val="C00000"/>
                </a:solidFill>
                <a:latin typeface="微软雅黑" pitchFamily="34" charset="-122"/>
                <a:ea typeface="微软雅黑" pitchFamily="34" charset="-122"/>
              </a:rPr>
              <a:t>7}</a:t>
            </a:r>
            <a:r>
              <a:rPr lang="en-US" altLang="zh-CN" sz="2000" b="1" dirty="0" smtClean="0">
                <a:latin typeface="微软雅黑" pitchFamily="34" charset="-122"/>
                <a:ea typeface="微软雅黑" pitchFamily="34" charset="-122"/>
              </a:rPr>
              <a:t> </a:t>
            </a:r>
            <a:r>
              <a:rPr lang="zh-CN" altLang="en-US" sz="2000" b="1" dirty="0">
                <a:latin typeface="微软雅黑" pitchFamily="34" charset="-122"/>
                <a:ea typeface="微软雅黑" pitchFamily="34" charset="-122"/>
              </a:rPr>
              <a:t>集合中的任何一</a:t>
            </a:r>
            <a:r>
              <a:rPr lang="zh-CN" altLang="en-US" sz="2000" b="1" dirty="0" smtClean="0">
                <a:latin typeface="微软雅黑" pitchFamily="34" charset="-122"/>
                <a:ea typeface="微软雅黑" pitchFamily="34" charset="-122"/>
              </a:rPr>
              <a:t>个数。</a:t>
            </a:r>
            <a:endParaRPr lang="en-US" altLang="zh-CN" sz="2000" b="1" dirty="0">
              <a:latin typeface="微软雅黑" pitchFamily="34" charset="-122"/>
              <a:ea typeface="微软雅黑" pitchFamily="34" charset="-122"/>
            </a:endParaRPr>
          </a:p>
        </p:txBody>
      </p:sp>
      <p:sp>
        <p:nvSpPr>
          <p:cNvPr id="5" name="AutoShape 5"/>
          <p:cNvSpPr>
            <a:spLocks noChangeArrowheads="1"/>
          </p:cNvSpPr>
          <p:nvPr/>
        </p:nvSpPr>
        <p:spPr bwMode="auto">
          <a:xfrm>
            <a:off x="502921" y="62445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764598" y="601361"/>
            <a:ext cx="76204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smtClean="0">
                <a:solidFill>
                  <a:schemeClr val="bg1"/>
                </a:solidFill>
                <a:latin typeface="微软雅黑" pitchFamily="34" charset="-122"/>
                <a:ea typeface="微软雅黑" pitchFamily="34" charset="-122"/>
              </a:rPr>
              <a:t>举例</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764598" y="3380822"/>
            <a:ext cx="7366000" cy="109260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ts val="2600"/>
              </a:lnSpc>
            </a:pPr>
            <a:r>
              <a:rPr lang="zh-CN" altLang="en-US" b="1" dirty="0">
                <a:latin typeface="微软雅黑" panose="020B0503020204020204" pitchFamily="34" charset="-122"/>
                <a:ea typeface="微软雅黑" panose="020B0503020204020204" pitchFamily="34" charset="-122"/>
              </a:rPr>
              <a:t>若连续多次发生冲突</a:t>
            </a:r>
            <a:r>
              <a:rPr lang="zh-CN" altLang="en-US" b="1" dirty="0" smtClean="0">
                <a:latin typeface="微软雅黑" panose="020B0503020204020204" pitchFamily="34" charset="-122"/>
                <a:ea typeface="微软雅黑" panose="020B0503020204020204" pitchFamily="34" charset="-122"/>
              </a:rPr>
              <a:t>，表明</a:t>
            </a:r>
            <a:r>
              <a:rPr lang="zh-CN" altLang="en-US" b="1" dirty="0">
                <a:latin typeface="微软雅黑" panose="020B0503020204020204" pitchFamily="34" charset="-122"/>
                <a:ea typeface="微软雅黑" panose="020B0503020204020204" pitchFamily="34" charset="-122"/>
              </a:rPr>
              <a:t>可能有较多的站参与争用信道</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ts val="2600"/>
              </a:lnSpc>
            </a:pPr>
            <a:r>
              <a:rPr lang="zh-CN" altLang="en-US" b="1" dirty="0" smtClean="0">
                <a:latin typeface="微软雅黑" panose="020B0503020204020204" pitchFamily="34" charset="-122"/>
                <a:ea typeface="微软雅黑" panose="020B0503020204020204" pitchFamily="34" charset="-122"/>
              </a:rPr>
              <a:t>上述</a:t>
            </a:r>
            <a:r>
              <a:rPr lang="zh-CN" altLang="en-US" b="1" dirty="0">
                <a:latin typeface="微软雅黑" panose="020B0503020204020204" pitchFamily="34" charset="-122"/>
                <a:ea typeface="微软雅黑" panose="020B0503020204020204" pitchFamily="34" charset="-122"/>
              </a:rPr>
              <a:t>退避算法可使重传需要推迟的平均时间随重传次数而</a:t>
            </a:r>
            <a:r>
              <a:rPr lang="zh-CN" altLang="en-US" b="1" dirty="0" smtClean="0">
                <a:latin typeface="微软雅黑" panose="020B0503020204020204" pitchFamily="34" charset="-122"/>
                <a:ea typeface="微软雅黑" panose="020B0503020204020204" pitchFamily="34" charset="-122"/>
              </a:rPr>
              <a:t>增大</a:t>
            </a:r>
            <a:r>
              <a:rPr lang="zh-CN" altLang="en-US" b="1" dirty="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称为</a:t>
            </a:r>
            <a:r>
              <a:rPr lang="zh-CN" altLang="en-US" b="1" dirty="0">
                <a:solidFill>
                  <a:srgbClr val="0000FF"/>
                </a:solidFill>
                <a:latin typeface="微软雅黑" panose="020B0503020204020204" pitchFamily="34" charset="-122"/>
                <a:ea typeface="微软雅黑" panose="020B0503020204020204" pitchFamily="34" charset="-122"/>
              </a:rPr>
              <a:t>动态</a:t>
            </a:r>
            <a:r>
              <a:rPr lang="zh-CN" altLang="en-US" b="1" dirty="0" smtClean="0">
                <a:solidFill>
                  <a:srgbClr val="0000FF"/>
                </a:solidFill>
                <a:latin typeface="微软雅黑" panose="020B0503020204020204" pitchFamily="34" charset="-122"/>
                <a:ea typeface="微软雅黑" panose="020B0503020204020204" pitchFamily="34" charset="-122"/>
              </a:rPr>
              <a:t>退避</a:t>
            </a:r>
            <a:r>
              <a:rPr lang="zh-CN" altLang="en-US" b="1" dirty="0" smtClean="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因而减小发生碰撞的概率，有利于整个系统的稳定。</a:t>
            </a:r>
          </a:p>
        </p:txBody>
      </p:sp>
      <p:pic>
        <p:nvPicPr>
          <p:cNvPr id="8" name="Picture 27" descr="https://timgsa.baidu.com/timg?image&amp;quality=80&amp;size=b9999_10000&amp;sec=1583894540204&amp;di=37f8ad48c80a3d0a51c8e8ea6b72d391&amp;imgtype=0&amp;src=http%3A%2F%2Fimg.tukexw.com%2Fimg%2Fd3c2b659ed0bb4a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53420" y="1472433"/>
            <a:ext cx="1278516" cy="855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106660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359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9" name="Rectangle 6"/>
          <p:cNvSpPr>
            <a:spLocks noChangeArrowheads="1"/>
          </p:cNvSpPr>
          <p:nvPr/>
        </p:nvSpPr>
        <p:spPr bwMode="auto">
          <a:xfrm>
            <a:off x="2799976" y="617900"/>
            <a:ext cx="35269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3.3.3  </a:t>
            </a:r>
            <a:r>
              <a:rPr lang="zh-CN" altLang="en-US" sz="2000" b="1" dirty="0">
                <a:solidFill>
                  <a:schemeClr val="bg1"/>
                </a:solidFill>
                <a:latin typeface="微软雅黑" pitchFamily="34" charset="-122"/>
                <a:ea typeface="微软雅黑" pitchFamily="34" charset="-122"/>
              </a:rPr>
              <a:t>使用集线器的星形拓扑</a:t>
            </a:r>
          </a:p>
        </p:txBody>
      </p:sp>
      <p:pic>
        <p:nvPicPr>
          <p:cNvPr id="2" name="图片 1"/>
          <p:cNvPicPr>
            <a:picLocks noChangeAspect="1"/>
          </p:cNvPicPr>
          <p:nvPr/>
        </p:nvPicPr>
        <p:blipFill>
          <a:blip r:embed="rId2"/>
          <a:stretch>
            <a:fillRect/>
          </a:stretch>
        </p:blipFill>
        <p:spPr>
          <a:xfrm>
            <a:off x="304798" y="1012316"/>
            <a:ext cx="4720474" cy="1265281"/>
          </a:xfrm>
          <a:prstGeom prst="rect">
            <a:avLst/>
          </a:prstGeom>
        </p:spPr>
      </p:pic>
      <p:pic>
        <p:nvPicPr>
          <p:cNvPr id="3" name="图片 2"/>
          <p:cNvPicPr>
            <a:picLocks noChangeAspect="1"/>
          </p:cNvPicPr>
          <p:nvPr/>
        </p:nvPicPr>
        <p:blipFill>
          <a:blip r:embed="rId3"/>
          <a:stretch>
            <a:fillRect/>
          </a:stretch>
        </p:blipFill>
        <p:spPr>
          <a:xfrm>
            <a:off x="782548" y="2781607"/>
            <a:ext cx="3764974" cy="1931088"/>
          </a:xfrm>
          <a:prstGeom prst="rect">
            <a:avLst/>
          </a:prstGeom>
        </p:spPr>
      </p:pic>
      <p:sp>
        <p:nvSpPr>
          <p:cNvPr id="4" name="下箭头 3"/>
          <p:cNvSpPr/>
          <p:nvPr/>
        </p:nvSpPr>
        <p:spPr>
          <a:xfrm>
            <a:off x="2429161" y="2277597"/>
            <a:ext cx="572655" cy="5040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 name="图片 30"/>
          <p:cNvPicPr>
            <a:picLocks noChangeAspect="1"/>
          </p:cNvPicPr>
          <p:nvPr/>
        </p:nvPicPr>
        <p:blipFill>
          <a:blip r:embed="rId4"/>
          <a:stretch>
            <a:fillRect/>
          </a:stretch>
        </p:blipFill>
        <p:spPr>
          <a:xfrm>
            <a:off x="5420676" y="3113113"/>
            <a:ext cx="3457916" cy="1688117"/>
          </a:xfrm>
          <a:prstGeom prst="rect">
            <a:avLst/>
          </a:prstGeom>
        </p:spPr>
      </p:pic>
      <p:sp>
        <p:nvSpPr>
          <p:cNvPr id="32" name="Rectangle 46"/>
          <p:cNvSpPr>
            <a:spLocks noChangeArrowheads="1"/>
          </p:cNvSpPr>
          <p:nvPr/>
        </p:nvSpPr>
        <p:spPr bwMode="auto">
          <a:xfrm>
            <a:off x="5244750" y="1089433"/>
            <a:ext cx="3809769" cy="208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eaLnBrk="0" hangingPunct="0">
              <a:lnSpc>
                <a:spcPct val="120000"/>
              </a:lnSpc>
              <a:buClr>
                <a:srgbClr val="0070C0"/>
              </a:buClr>
              <a:buFont typeface="Wingdings" pitchFamily="2" charset="2"/>
              <a:buChar char="l"/>
            </a:pPr>
            <a:r>
              <a:rPr lang="zh-CN" altLang="en-US" b="1" dirty="0" smtClean="0">
                <a:latin typeface="微软雅黑" pitchFamily="34" charset="-122"/>
                <a:ea typeface="微软雅黑" pitchFamily="34" charset="-122"/>
              </a:rPr>
              <a:t>使用</a:t>
            </a:r>
            <a:r>
              <a:rPr lang="zh-CN" altLang="en-US" b="1" dirty="0">
                <a:latin typeface="微软雅黑" pitchFamily="34" charset="-122"/>
                <a:ea typeface="微软雅黑" pitchFamily="34" charset="-122"/>
              </a:rPr>
              <a:t>集线器</a:t>
            </a:r>
            <a:r>
              <a:rPr lang="zh-CN" altLang="en-US" b="1">
                <a:latin typeface="微软雅黑" pitchFamily="34" charset="-122"/>
                <a:ea typeface="微软雅黑" pitchFamily="34" charset="-122"/>
              </a:rPr>
              <a:t>的</a:t>
            </a:r>
            <a:r>
              <a:rPr lang="zh-CN" altLang="en-US" b="1" smtClean="0">
                <a:latin typeface="微软雅黑" pitchFamily="34" charset="-122"/>
                <a:ea typeface="微软雅黑" pitchFamily="34" charset="-122"/>
              </a:rPr>
              <a:t>以太网在物理上为星型，</a:t>
            </a:r>
            <a:r>
              <a:rPr lang="zh-CN" altLang="en-US" b="1" smtClean="0">
                <a:solidFill>
                  <a:srgbClr val="C00000"/>
                </a:solidFill>
                <a:latin typeface="微软雅黑" pitchFamily="34" charset="-122"/>
                <a:ea typeface="微软雅黑" pitchFamily="34" charset="-122"/>
              </a:rPr>
              <a:t>在</a:t>
            </a:r>
            <a:r>
              <a:rPr lang="zh-CN" altLang="en-US" b="1" dirty="0">
                <a:solidFill>
                  <a:srgbClr val="C00000"/>
                </a:solidFill>
                <a:latin typeface="微软雅黑" pitchFamily="34" charset="-122"/>
                <a:ea typeface="微软雅黑" pitchFamily="34" charset="-122"/>
              </a:rPr>
              <a:t>逻辑上</a:t>
            </a:r>
            <a:r>
              <a:rPr lang="zh-CN" altLang="en-US" b="1" dirty="0" smtClean="0">
                <a:solidFill>
                  <a:srgbClr val="C00000"/>
                </a:solidFill>
                <a:latin typeface="微软雅黑" pitchFamily="34" charset="-122"/>
                <a:ea typeface="微软雅黑" pitchFamily="34" charset="-122"/>
              </a:rPr>
              <a:t>仍是总线网</a:t>
            </a:r>
            <a:r>
              <a:rPr lang="zh-CN" altLang="en-US" b="1" dirty="0">
                <a:solidFill>
                  <a:srgbClr val="C00000"/>
                </a:solidFill>
                <a:latin typeface="微软雅黑" pitchFamily="34" charset="-122"/>
                <a:ea typeface="微软雅黑" pitchFamily="34" charset="-122"/>
              </a:rPr>
              <a:t>，</a:t>
            </a:r>
            <a:r>
              <a:rPr lang="zh-CN" altLang="en-US" b="1" dirty="0">
                <a:latin typeface="微软雅黑" pitchFamily="34" charset="-122"/>
                <a:ea typeface="微软雅黑" pitchFamily="34" charset="-122"/>
              </a:rPr>
              <a:t>各工作站使用的还是 </a:t>
            </a:r>
            <a:r>
              <a:rPr lang="en-US" altLang="zh-CN" b="1" dirty="0">
                <a:latin typeface="微软雅黑" pitchFamily="34" charset="-122"/>
                <a:ea typeface="微软雅黑" pitchFamily="34" charset="-122"/>
              </a:rPr>
              <a:t>CSMA/CD </a:t>
            </a:r>
            <a:r>
              <a:rPr lang="zh-CN" altLang="en-US" b="1" dirty="0">
                <a:latin typeface="微软雅黑" pitchFamily="34" charset="-122"/>
                <a:ea typeface="微软雅黑" pitchFamily="34" charset="-122"/>
              </a:rPr>
              <a:t>协议，并共享逻辑上的总线。 </a:t>
            </a:r>
          </a:p>
          <a:p>
            <a:pPr marL="342900" indent="-342900" algn="just" eaLnBrk="0" hangingPunct="0">
              <a:lnSpc>
                <a:spcPct val="120000"/>
              </a:lnSpc>
              <a:buClr>
                <a:srgbClr val="0070C0"/>
              </a:buClr>
              <a:buFont typeface="Wingdings" pitchFamily="2" charset="2"/>
              <a:buChar char="l"/>
            </a:pPr>
            <a:r>
              <a:rPr lang="zh-CN" altLang="en-US" b="1" dirty="0" smtClean="0">
                <a:latin typeface="微软雅黑" pitchFamily="34" charset="-122"/>
                <a:ea typeface="微软雅黑" pitchFamily="34" charset="-122"/>
              </a:rPr>
              <a:t>很</a:t>
            </a:r>
            <a:r>
              <a:rPr lang="zh-CN" altLang="en-US" b="1" dirty="0">
                <a:latin typeface="微软雅黑" pitchFamily="34" charset="-122"/>
                <a:ea typeface="微软雅黑" pitchFamily="34" charset="-122"/>
              </a:rPr>
              <a:t>像一个</a:t>
            </a:r>
            <a:r>
              <a:rPr lang="zh-CN" altLang="en-US" b="1" dirty="0">
                <a:solidFill>
                  <a:srgbClr val="C00000"/>
                </a:solidFill>
                <a:latin typeface="微软雅黑" pitchFamily="34" charset="-122"/>
                <a:ea typeface="微软雅黑" pitchFamily="34" charset="-122"/>
              </a:rPr>
              <a:t>多接口的转发器</a:t>
            </a:r>
            <a:r>
              <a:rPr lang="zh-CN" altLang="en-US" b="1" dirty="0">
                <a:latin typeface="微软雅黑" pitchFamily="34" charset="-122"/>
                <a:ea typeface="微软雅黑" pitchFamily="34" charset="-122"/>
              </a:rPr>
              <a:t>，</a:t>
            </a:r>
            <a:r>
              <a:rPr lang="zh-CN" altLang="en-US" b="1" dirty="0">
                <a:solidFill>
                  <a:srgbClr val="C00000"/>
                </a:solidFill>
                <a:latin typeface="微软雅黑" pitchFamily="34" charset="-122"/>
                <a:ea typeface="微软雅黑" pitchFamily="34" charset="-122"/>
              </a:rPr>
              <a:t>工作在物理层</a:t>
            </a:r>
            <a:r>
              <a:rPr lang="zh-CN" altLang="en-US" b="1" dirty="0" smtClean="0">
                <a:solidFill>
                  <a:srgbClr val="C00000"/>
                </a:solidFill>
                <a:latin typeface="微软雅黑" pitchFamily="34" charset="-122"/>
                <a:ea typeface="微软雅黑" pitchFamily="34" charset="-122"/>
              </a:rPr>
              <a:t>。</a:t>
            </a:r>
            <a:endParaRPr lang="zh-CN" altLang="en-US" b="1" dirty="0">
              <a:solidFill>
                <a:srgbClr val="C00000"/>
              </a:solidFill>
              <a:latin typeface="微软雅黑" pitchFamily="34" charset="-122"/>
              <a:ea typeface="微软雅黑" pitchFamily="34" charset="-122"/>
            </a:endParaRPr>
          </a:p>
        </p:txBody>
      </p:sp>
      <p:sp>
        <p:nvSpPr>
          <p:cNvPr id="10" name="Text Box 47"/>
          <p:cNvSpPr txBox="1">
            <a:spLocks noChangeArrowheads="1"/>
          </p:cNvSpPr>
          <p:nvPr/>
        </p:nvSpPr>
        <p:spPr bwMode="auto">
          <a:xfrm>
            <a:off x="3565329" y="227759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smtClean="0">
                <a:latin typeface="微软雅黑" pitchFamily="34" charset="-122"/>
                <a:ea typeface="微软雅黑" pitchFamily="34" charset="-122"/>
              </a:rPr>
              <a:t>总线型</a:t>
            </a:r>
            <a:endParaRPr kumimoji="0" lang="zh-CN" altLang="en-US" sz="1400" b="1" dirty="0">
              <a:latin typeface="微软雅黑" pitchFamily="34" charset="-122"/>
              <a:ea typeface="微软雅黑" pitchFamily="34" charset="-122"/>
            </a:endParaRPr>
          </a:p>
        </p:txBody>
      </p:sp>
      <p:sp>
        <p:nvSpPr>
          <p:cNvPr id="11" name="Text Box 47"/>
          <p:cNvSpPr txBox="1">
            <a:spLocks noChangeArrowheads="1"/>
          </p:cNvSpPr>
          <p:nvPr/>
        </p:nvSpPr>
        <p:spPr bwMode="auto">
          <a:xfrm>
            <a:off x="4547522" y="3593262"/>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smtClean="0">
                <a:latin typeface="微软雅黑" pitchFamily="34" charset="-122"/>
                <a:ea typeface="微软雅黑" pitchFamily="34" charset="-122"/>
              </a:rPr>
              <a:t>星型</a:t>
            </a:r>
            <a:endParaRPr kumimoji="0" lang="zh-CN" altLang="en-US" sz="1400" b="1" dirty="0">
              <a:latin typeface="微软雅黑" pitchFamily="34" charset="-122"/>
              <a:ea typeface="微软雅黑" pitchFamily="34" charset="-122"/>
            </a:endParaRPr>
          </a:p>
        </p:txBody>
      </p:sp>
    </p:spTree>
    <p:extLst>
      <p:ext uri="{BB962C8B-B14F-4D97-AF65-F5344CB8AC3E}">
        <p14:creationId xmlns:p14="http://schemas.microsoft.com/office/powerpoint/2010/main" val="298911386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57334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数据链路层的</a:t>
            </a:r>
            <a:r>
              <a:rPr lang="zh-CN" altLang="en-US" sz="2000" b="1" dirty="0" smtClean="0">
                <a:solidFill>
                  <a:schemeClr val="bg1"/>
                </a:solidFill>
                <a:ea typeface="微软雅黑" pitchFamily="34" charset="-122"/>
              </a:rPr>
              <a:t>地位</a:t>
            </a:r>
            <a:endParaRPr lang="zh-CN" altLang="en-US" sz="2000" b="1" dirty="0">
              <a:solidFill>
                <a:schemeClr val="bg1"/>
              </a:solidFill>
              <a:ea typeface="微软雅黑" pitchFamily="34" charset="-122"/>
            </a:endParaRPr>
          </a:p>
        </p:txBody>
      </p:sp>
      <p:sp>
        <p:nvSpPr>
          <p:cNvPr id="7" name="圆角矩形 6"/>
          <p:cNvSpPr/>
          <p:nvPr/>
        </p:nvSpPr>
        <p:spPr>
          <a:xfrm>
            <a:off x="531036" y="1094902"/>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1" name="Group 20"/>
          <p:cNvGrpSpPr>
            <a:grpSpLocks/>
          </p:cNvGrpSpPr>
          <p:nvPr/>
        </p:nvGrpSpPr>
        <p:grpSpPr bwMode="auto">
          <a:xfrm>
            <a:off x="2893727" y="1160585"/>
            <a:ext cx="3739125" cy="1001231"/>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4574027" y="1213447"/>
            <a:ext cx="60785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00" b="1" dirty="0">
                <a:solidFill>
                  <a:srgbClr val="3333FF"/>
                </a:solidFill>
                <a:latin typeface="微软雅黑" pitchFamily="34" charset="-122"/>
                <a:ea typeface="微软雅黑" pitchFamily="34" charset="-122"/>
              </a:rPr>
              <a:t>局域网</a:t>
            </a:r>
          </a:p>
        </p:txBody>
      </p:sp>
      <p:sp>
        <p:nvSpPr>
          <p:cNvPr id="1147" name="Text Box 46"/>
          <p:cNvSpPr txBox="1">
            <a:spLocks noChangeArrowheads="1"/>
          </p:cNvSpPr>
          <p:nvPr/>
        </p:nvSpPr>
        <p:spPr bwMode="auto">
          <a:xfrm>
            <a:off x="1846767" y="140741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6947073"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678" name="矩形 1677"/>
          <p:cNvSpPr/>
          <p:nvPr/>
        </p:nvSpPr>
        <p:spPr>
          <a:xfrm>
            <a:off x="2707546" y="2241317"/>
            <a:ext cx="4134465" cy="307777"/>
          </a:xfrm>
          <a:prstGeom prst="rect">
            <a:avLst/>
          </a:prstGeom>
          <a:solidFill>
            <a:srgbClr val="00FF99"/>
          </a:solidFill>
          <a:ln>
            <a:solidFill>
              <a:srgbClr val="000066"/>
            </a:solidFill>
          </a:ln>
        </p:spPr>
        <p:txBody>
          <a:bodyPr wrap="none">
            <a:spAutoFit/>
          </a:bodyPr>
          <a:lstStyle/>
          <a:p>
            <a:pPr algn="ctr"/>
            <a:r>
              <a:rPr lang="zh-CN" altLang="en-US" sz="1400" b="1" dirty="0" smtClean="0">
                <a:solidFill>
                  <a:sysClr val="windowText" lastClr="000000"/>
                </a:solidFill>
                <a:latin typeface="微软雅黑" pitchFamily="34" charset="-122"/>
                <a:ea typeface="微软雅黑" pitchFamily="34" charset="-122"/>
              </a:rPr>
              <a:t>局域网中的主机、交换机等都必须实现数据链路层</a:t>
            </a:r>
            <a:endParaRPr lang="zh-CN" altLang="en-US" sz="1400" b="1" dirty="0">
              <a:solidFill>
                <a:sysClr val="windowText" lastClr="000000"/>
              </a:solidFill>
              <a:latin typeface="微软雅黑" pitchFamily="34" charset="-122"/>
              <a:ea typeface="微软雅黑" pitchFamily="34" charset="-122"/>
            </a:endParaRPr>
          </a:p>
        </p:txBody>
      </p:sp>
      <p:sp>
        <p:nvSpPr>
          <p:cNvPr id="122" name="Text Box 50"/>
          <p:cNvSpPr txBox="1">
            <a:spLocks noChangeArrowheads="1"/>
          </p:cNvSpPr>
          <p:nvPr/>
        </p:nvSpPr>
        <p:spPr bwMode="auto">
          <a:xfrm>
            <a:off x="5534319" y="1497774"/>
            <a:ext cx="73770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smtClean="0">
                <a:latin typeface="微软雅黑" pitchFamily="34" charset="-122"/>
                <a:ea typeface="微软雅黑" pitchFamily="34" charset="-122"/>
              </a:rPr>
              <a:t>交换机 </a:t>
            </a:r>
            <a:r>
              <a:rPr kumimoji="1" lang="en-US" altLang="zh-CN" sz="1000" b="1" dirty="0" smtClean="0">
                <a:latin typeface="微软雅黑" pitchFamily="34" charset="-122"/>
                <a:ea typeface="微软雅黑" pitchFamily="34" charset="-122"/>
              </a:rPr>
              <a:t>S</a:t>
            </a:r>
            <a:r>
              <a:rPr kumimoji="1" lang="en-US" altLang="zh-CN" sz="1000" b="1" baseline="-25000" dirty="0">
                <a:latin typeface="微软雅黑" pitchFamily="34" charset="-122"/>
                <a:ea typeface="微软雅黑" pitchFamily="34" charset="-122"/>
              </a:rPr>
              <a:t>2</a:t>
            </a:r>
          </a:p>
        </p:txBody>
      </p:sp>
      <p:sp>
        <p:nvSpPr>
          <p:cNvPr id="124" name="Text Box 50"/>
          <p:cNvSpPr txBox="1">
            <a:spLocks noChangeArrowheads="1"/>
          </p:cNvSpPr>
          <p:nvPr/>
        </p:nvSpPr>
        <p:spPr bwMode="auto">
          <a:xfrm>
            <a:off x="3472465" y="1427436"/>
            <a:ext cx="73770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smtClean="0">
                <a:latin typeface="微软雅黑" pitchFamily="34" charset="-122"/>
                <a:ea typeface="微软雅黑" pitchFamily="34" charset="-122"/>
              </a:rPr>
              <a:t>交换机 </a:t>
            </a:r>
            <a:r>
              <a:rPr kumimoji="1" lang="en-US" altLang="zh-CN" sz="1000" b="1" dirty="0" smtClean="0">
                <a:latin typeface="微软雅黑" pitchFamily="34" charset="-122"/>
                <a:ea typeface="微软雅黑" pitchFamily="34" charset="-122"/>
              </a:rPr>
              <a:t>S</a:t>
            </a:r>
            <a:r>
              <a:rPr kumimoji="1" lang="en-US" altLang="zh-CN" sz="1000" b="1" baseline="-25000" dirty="0">
                <a:latin typeface="微软雅黑" pitchFamily="34" charset="-122"/>
                <a:ea typeface="微软雅黑" pitchFamily="34" charset="-122"/>
              </a:rPr>
              <a:t>1</a:t>
            </a:r>
          </a:p>
        </p:txBody>
      </p:sp>
      <p:sp>
        <p:nvSpPr>
          <p:cNvPr id="1104" name="Line 3"/>
          <p:cNvSpPr>
            <a:spLocks noChangeShapeType="1"/>
          </p:cNvSpPr>
          <p:nvPr/>
        </p:nvSpPr>
        <p:spPr bwMode="auto">
          <a:xfrm flipH="1" flipV="1">
            <a:off x="5938033" y="1807838"/>
            <a:ext cx="1371026" cy="121408"/>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pic>
        <p:nvPicPr>
          <p:cNvPr id="16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5709" y="1729597"/>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25" name="Line 3"/>
          <p:cNvSpPr>
            <a:spLocks noChangeShapeType="1"/>
          </p:cNvSpPr>
          <p:nvPr/>
        </p:nvSpPr>
        <p:spPr bwMode="auto">
          <a:xfrm flipH="1">
            <a:off x="2165923" y="1743996"/>
            <a:ext cx="1543935" cy="9702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pic>
        <p:nvPicPr>
          <p:cNvPr id="169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2935" y="163745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26" name="Line 3"/>
          <p:cNvSpPr>
            <a:spLocks noChangeShapeType="1"/>
          </p:cNvSpPr>
          <p:nvPr/>
        </p:nvSpPr>
        <p:spPr bwMode="auto">
          <a:xfrm flipH="1" flipV="1">
            <a:off x="3841316" y="1737732"/>
            <a:ext cx="1953226" cy="11583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pic>
        <p:nvPicPr>
          <p:cNvPr id="121"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7344" y="1720524"/>
            <a:ext cx="399304" cy="22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5490" y="1650186"/>
            <a:ext cx="399304" cy="22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p:cNvGrpSpPr/>
          <p:nvPr/>
        </p:nvGrpSpPr>
        <p:grpSpPr>
          <a:xfrm>
            <a:off x="1823140" y="2454021"/>
            <a:ext cx="5797494" cy="1474581"/>
            <a:chOff x="1823140" y="2454021"/>
            <a:chExt cx="5797494" cy="1474581"/>
          </a:xfrm>
        </p:grpSpPr>
        <p:sp>
          <p:nvSpPr>
            <p:cNvPr id="1623" name="AutoShape 524"/>
            <p:cNvSpPr>
              <a:spLocks noChangeArrowheads="1"/>
            </p:cNvSpPr>
            <p:nvPr/>
          </p:nvSpPr>
          <p:spPr bwMode="auto">
            <a:xfrm>
              <a:off x="187692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87692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87692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87692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87692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889327"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6977512"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6977512"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6977512"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6977512"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6977512"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6989920"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2140578" y="3783530"/>
              <a:ext cx="146076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29825" y="3783530"/>
              <a:ext cx="131134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890974" y="3783530"/>
              <a:ext cx="176745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3" name="Text Box 579"/>
            <p:cNvSpPr txBox="1">
              <a:spLocks noChangeArrowheads="1"/>
            </p:cNvSpPr>
            <p:nvPr/>
          </p:nvSpPr>
          <p:spPr bwMode="auto">
            <a:xfrm>
              <a:off x="2032014"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7120198"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679" name="Text Box 530"/>
            <p:cNvSpPr txBox="1">
              <a:spLocks noChangeArrowheads="1"/>
            </p:cNvSpPr>
            <p:nvPr/>
          </p:nvSpPr>
          <p:spPr bwMode="auto">
            <a:xfrm>
              <a:off x="1823140"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825208"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823140"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823140"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823140"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6941324"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6943392"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6941324"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6941324"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6941324"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nvGrpSpPr>
            <p:cNvPr id="8" name="组合 7"/>
            <p:cNvGrpSpPr/>
            <p:nvPr/>
          </p:nvGrpSpPr>
          <p:grpSpPr>
            <a:xfrm>
              <a:off x="3444180" y="3128748"/>
              <a:ext cx="607967" cy="697730"/>
              <a:chOff x="3444180" y="3128748"/>
              <a:chExt cx="607967" cy="697730"/>
            </a:xfrm>
          </p:grpSpPr>
          <p:sp>
            <p:nvSpPr>
              <p:cNvPr id="1645" name="AutoShape 547"/>
              <p:cNvSpPr>
                <a:spLocks noChangeArrowheads="1"/>
              </p:cNvSpPr>
              <p:nvPr/>
            </p:nvSpPr>
            <p:spPr bwMode="auto">
              <a:xfrm>
                <a:off x="3448316" y="3338293"/>
                <a:ext cx="583152" cy="44523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3448316"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3474165"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601341" y="3128748"/>
                <a:ext cx="31451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smtClean="0">
                    <a:latin typeface="微软雅黑" pitchFamily="34" charset="-122"/>
                    <a:ea typeface="微软雅黑" pitchFamily="34" charset="-122"/>
                  </a:rPr>
                  <a:t>S</a:t>
                </a:r>
                <a:r>
                  <a:rPr kumimoji="1" lang="en-US" altLang="zh-CN" sz="1000" b="1" baseline="-25000" dirty="0" smtClean="0">
                    <a:latin typeface="微软雅黑" pitchFamily="34" charset="-122"/>
                    <a:ea typeface="微软雅黑" pitchFamily="34" charset="-122"/>
                  </a:rPr>
                  <a:t>1</a:t>
                </a:r>
                <a:endParaRPr kumimoji="1" lang="en-US" altLang="zh-CN" sz="1000" b="1" baseline="-25000" dirty="0">
                  <a:latin typeface="微软雅黑" pitchFamily="34" charset="-122"/>
                  <a:ea typeface="微软雅黑" pitchFamily="34" charset="-122"/>
                </a:endParaRPr>
              </a:p>
            </p:txBody>
          </p:sp>
          <p:sp>
            <p:nvSpPr>
              <p:cNvPr id="1689" name="Text Box 551"/>
              <p:cNvSpPr txBox="1">
                <a:spLocks noChangeArrowheads="1"/>
              </p:cNvSpPr>
              <p:nvPr/>
            </p:nvSpPr>
            <p:spPr bwMode="auto">
              <a:xfrm>
                <a:off x="3444180"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91" name="Text Box 553"/>
              <p:cNvSpPr txBox="1">
                <a:spLocks noChangeArrowheads="1"/>
              </p:cNvSpPr>
              <p:nvPr/>
            </p:nvSpPr>
            <p:spPr bwMode="auto">
              <a:xfrm>
                <a:off x="3444180"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grpSp>
        <p:grpSp>
          <p:nvGrpSpPr>
            <p:cNvPr id="3" name="组合 2"/>
            <p:cNvGrpSpPr/>
            <p:nvPr/>
          </p:nvGrpSpPr>
          <p:grpSpPr>
            <a:xfrm>
              <a:off x="5490558" y="3128748"/>
              <a:ext cx="607967" cy="697730"/>
              <a:chOff x="5490558" y="3128748"/>
              <a:chExt cx="607967" cy="697730"/>
            </a:xfrm>
          </p:grpSpPr>
          <p:sp>
            <p:nvSpPr>
              <p:cNvPr id="72" name="AutoShape 547"/>
              <p:cNvSpPr>
                <a:spLocks noChangeArrowheads="1"/>
              </p:cNvSpPr>
              <p:nvPr/>
            </p:nvSpPr>
            <p:spPr bwMode="auto">
              <a:xfrm>
                <a:off x="5494694" y="3338293"/>
                <a:ext cx="583152" cy="44523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73" name="Freeform 548"/>
              <p:cNvSpPr>
                <a:spLocks/>
              </p:cNvSpPr>
              <p:nvPr/>
            </p:nvSpPr>
            <p:spPr bwMode="auto">
              <a:xfrm>
                <a:off x="54946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74" name="Rectangle 549"/>
              <p:cNvSpPr>
                <a:spLocks noChangeArrowheads="1"/>
              </p:cNvSpPr>
              <p:nvPr/>
            </p:nvSpPr>
            <p:spPr bwMode="auto">
              <a:xfrm>
                <a:off x="5520543"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75" name="Text Box 576"/>
              <p:cNvSpPr txBox="1">
                <a:spLocks noChangeArrowheads="1"/>
              </p:cNvSpPr>
              <p:nvPr/>
            </p:nvSpPr>
            <p:spPr bwMode="auto">
              <a:xfrm>
                <a:off x="5647719" y="3128748"/>
                <a:ext cx="31451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smtClean="0">
                    <a:latin typeface="微软雅黑" pitchFamily="34" charset="-122"/>
                    <a:ea typeface="微软雅黑" pitchFamily="34" charset="-122"/>
                  </a:rPr>
                  <a:t>S</a:t>
                </a:r>
                <a:r>
                  <a:rPr kumimoji="1" lang="en-US" altLang="zh-CN" sz="1000" b="1" baseline="-25000" dirty="0" smtClean="0">
                    <a:latin typeface="微软雅黑" pitchFamily="34" charset="-122"/>
                    <a:ea typeface="微软雅黑" pitchFamily="34" charset="-122"/>
                  </a:rPr>
                  <a:t>2</a:t>
                </a:r>
                <a:endParaRPr kumimoji="1" lang="en-US" altLang="zh-CN" sz="1000" b="1" baseline="-25000" dirty="0">
                  <a:latin typeface="微软雅黑" pitchFamily="34" charset="-122"/>
                  <a:ea typeface="微软雅黑" pitchFamily="34" charset="-122"/>
                </a:endParaRPr>
              </a:p>
            </p:txBody>
          </p:sp>
          <p:sp>
            <p:nvSpPr>
              <p:cNvPr id="76" name="Text Box 551"/>
              <p:cNvSpPr txBox="1">
                <a:spLocks noChangeArrowheads="1"/>
              </p:cNvSpPr>
              <p:nvPr/>
            </p:nvSpPr>
            <p:spPr bwMode="auto">
              <a:xfrm>
                <a:off x="5490558"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77" name="Text Box 553"/>
              <p:cNvSpPr txBox="1">
                <a:spLocks noChangeArrowheads="1"/>
              </p:cNvSpPr>
              <p:nvPr/>
            </p:nvSpPr>
            <p:spPr bwMode="auto">
              <a:xfrm>
                <a:off x="5490558"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grpSp>
      </p:grpSp>
    </p:spTree>
    <p:extLst>
      <p:ext uri="{BB962C8B-B14F-4D97-AF65-F5344CB8AC3E}">
        <p14:creationId xmlns:p14="http://schemas.microsoft.com/office/powerpoint/2010/main" val="29579225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19440"/>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622844" y="586313"/>
            <a:ext cx="38811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3.3.4  </a:t>
            </a:r>
            <a:r>
              <a:rPr lang="zh-CN" altLang="en-US" sz="2400" b="1" dirty="0">
                <a:solidFill>
                  <a:schemeClr val="bg1"/>
                </a:solidFill>
                <a:latin typeface="微软雅黑" pitchFamily="34" charset="-122"/>
                <a:ea typeface="微软雅黑" pitchFamily="34" charset="-122"/>
              </a:rPr>
              <a:t>以太网的信道</a:t>
            </a:r>
            <a:r>
              <a:rPr lang="zh-CN" altLang="en-US" sz="2400" b="1" dirty="0" smtClean="0">
                <a:solidFill>
                  <a:schemeClr val="bg1"/>
                </a:solidFill>
                <a:latin typeface="微软雅黑" pitchFamily="34" charset="-122"/>
                <a:ea typeface="微软雅黑" pitchFamily="34" charset="-122"/>
              </a:rPr>
              <a:t>利用率</a:t>
            </a:r>
            <a:endParaRPr lang="zh-CN" altLang="en-US" sz="2400" b="1" dirty="0">
              <a:solidFill>
                <a:schemeClr val="bg1"/>
              </a:solidFill>
              <a:latin typeface="微软雅黑" pitchFamily="34" charset="-122"/>
              <a:ea typeface="微软雅黑" pitchFamily="34" charset="-122"/>
            </a:endParaRPr>
          </a:p>
        </p:txBody>
      </p:sp>
      <p:sp>
        <p:nvSpPr>
          <p:cNvPr id="7" name="Rectangle 8"/>
          <p:cNvSpPr>
            <a:spLocks noChangeArrowheads="1"/>
          </p:cNvSpPr>
          <p:nvPr/>
        </p:nvSpPr>
        <p:spPr bwMode="auto">
          <a:xfrm>
            <a:off x="502921" y="1015839"/>
            <a:ext cx="8129015" cy="470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自学。</a:t>
            </a:r>
            <a:endParaRPr lang="zh-CN" altLang="en-US" sz="2000" b="1" dirty="0">
              <a:latin typeface="微软雅黑" pitchFamily="34" charset="-122"/>
              <a:ea typeface="微软雅黑" pitchFamily="34" charset="-122"/>
            </a:endParaRPr>
          </a:p>
        </p:txBody>
      </p:sp>
    </p:spTree>
    <p:extLst>
      <p:ext uri="{BB962C8B-B14F-4D97-AF65-F5344CB8AC3E}">
        <p14:creationId xmlns:p14="http://schemas.microsoft.com/office/powerpoint/2010/main" val="143363986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14456"/>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772789" y="581329"/>
            <a:ext cx="35813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3.3.5  </a:t>
            </a:r>
            <a:r>
              <a:rPr lang="zh-CN" altLang="en-US" sz="2400" b="1" dirty="0">
                <a:solidFill>
                  <a:schemeClr val="bg1"/>
                </a:solidFill>
                <a:latin typeface="微软雅黑" pitchFamily="34" charset="-122"/>
                <a:ea typeface="微软雅黑" pitchFamily="34" charset="-122"/>
              </a:rPr>
              <a:t>以太网的 </a:t>
            </a:r>
            <a:r>
              <a:rPr lang="en-US" altLang="zh-CN" sz="2400" b="1" dirty="0">
                <a:solidFill>
                  <a:schemeClr val="bg1"/>
                </a:solidFill>
                <a:latin typeface="微软雅黑" pitchFamily="34" charset="-122"/>
                <a:ea typeface="微软雅黑" pitchFamily="34" charset="-122"/>
              </a:rPr>
              <a:t>MAC </a:t>
            </a:r>
            <a:r>
              <a:rPr lang="zh-CN" altLang="en-US" sz="2400" b="1" dirty="0">
                <a:solidFill>
                  <a:schemeClr val="bg1"/>
                </a:solidFill>
                <a:latin typeface="微软雅黑" pitchFamily="34" charset="-122"/>
                <a:ea typeface="微软雅黑" pitchFamily="34" charset="-122"/>
              </a:rPr>
              <a:t>层</a:t>
            </a:r>
          </a:p>
        </p:txBody>
      </p:sp>
      <p:sp>
        <p:nvSpPr>
          <p:cNvPr id="9" name="AutoShape 5"/>
          <p:cNvSpPr>
            <a:spLocks noChangeArrowheads="1"/>
          </p:cNvSpPr>
          <p:nvPr/>
        </p:nvSpPr>
        <p:spPr bwMode="auto">
          <a:xfrm>
            <a:off x="502921" y="100443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122254" y="981348"/>
            <a:ext cx="28896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MAC </a:t>
            </a:r>
            <a:r>
              <a:rPr lang="zh-CN" altLang="en-US" sz="2000" b="1" dirty="0">
                <a:solidFill>
                  <a:schemeClr val="bg1"/>
                </a:solidFill>
                <a:latin typeface="微软雅黑" pitchFamily="34" charset="-122"/>
                <a:ea typeface="微软雅黑" pitchFamily="34" charset="-122"/>
              </a:rPr>
              <a:t>层的硬件</a:t>
            </a:r>
            <a:r>
              <a:rPr lang="zh-CN" altLang="en-US" sz="2000" b="1" dirty="0" smtClean="0">
                <a:solidFill>
                  <a:schemeClr val="bg1"/>
                </a:solidFill>
                <a:latin typeface="微软雅黑" pitchFamily="34" charset="-122"/>
                <a:ea typeface="微软雅黑" pitchFamily="34" charset="-122"/>
              </a:rPr>
              <a:t>地址</a:t>
            </a:r>
            <a:endParaRPr lang="fr-FR" altLang="zh-CN" sz="2000" b="1" dirty="0">
              <a:solidFill>
                <a:schemeClr val="bg1"/>
              </a:solidFill>
              <a:latin typeface="微软雅黑" pitchFamily="34" charset="-122"/>
              <a:ea typeface="微软雅黑" pitchFamily="34" charset="-122"/>
            </a:endParaRPr>
          </a:p>
        </p:txBody>
      </p:sp>
      <p:sp>
        <p:nvSpPr>
          <p:cNvPr id="11" name="Rectangle 46"/>
          <p:cNvSpPr>
            <a:spLocks noChangeArrowheads="1"/>
          </p:cNvSpPr>
          <p:nvPr/>
        </p:nvSpPr>
        <p:spPr bwMode="auto">
          <a:xfrm>
            <a:off x="502921" y="1520721"/>
            <a:ext cx="8243915" cy="8715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硬件</a:t>
            </a:r>
            <a:r>
              <a:rPr lang="zh-CN" altLang="en-US" sz="2000" b="1" dirty="0">
                <a:solidFill>
                  <a:srgbClr val="C00000"/>
                </a:solidFill>
                <a:latin typeface="微软雅黑" pitchFamily="34" charset="-122"/>
                <a:ea typeface="微软雅黑" pitchFamily="34" charset="-122"/>
              </a:rPr>
              <a:t>地址</a:t>
            </a:r>
            <a:r>
              <a:rPr lang="zh-CN" altLang="en-US" sz="2000" b="1" dirty="0">
                <a:latin typeface="微软雅黑" pitchFamily="34" charset="-122"/>
                <a:ea typeface="微软雅黑" pitchFamily="34" charset="-122"/>
              </a:rPr>
              <a:t>又称为</a:t>
            </a:r>
            <a:r>
              <a:rPr lang="zh-CN" altLang="en-US" sz="2000" b="1" dirty="0">
                <a:solidFill>
                  <a:srgbClr val="0000FF"/>
                </a:solidFill>
                <a:latin typeface="微软雅黑" pitchFamily="34" charset="-122"/>
                <a:ea typeface="微软雅黑" pitchFamily="34" charset="-122"/>
              </a:rPr>
              <a:t>物理地址</a:t>
            </a:r>
            <a:r>
              <a:rPr lang="zh-CN" altLang="en-US" sz="2000" b="1" dirty="0">
                <a:latin typeface="微软雅黑" pitchFamily="34" charset="-122"/>
                <a:ea typeface="微软雅黑" pitchFamily="34" charset="-122"/>
              </a:rPr>
              <a:t>，或 </a:t>
            </a:r>
            <a:r>
              <a:rPr lang="en-US" altLang="zh-CN" sz="2000" b="1" dirty="0">
                <a:solidFill>
                  <a:srgbClr val="0000FF"/>
                </a:solidFill>
                <a:latin typeface="微软雅黑" pitchFamily="34" charset="-122"/>
                <a:ea typeface="微软雅黑" pitchFamily="34" charset="-122"/>
              </a:rPr>
              <a:t>MAC </a:t>
            </a:r>
            <a:r>
              <a:rPr lang="zh-CN" altLang="en-US" sz="2000" b="1" dirty="0">
                <a:solidFill>
                  <a:srgbClr val="0000FF"/>
                </a:solidFill>
                <a:latin typeface="微软雅黑" pitchFamily="34" charset="-122"/>
                <a:ea typeface="微软雅黑" pitchFamily="34" charset="-122"/>
              </a:rPr>
              <a:t>地址</a:t>
            </a:r>
            <a:r>
              <a:rPr lang="zh-CN" altLang="en-US" sz="2000" b="1" dirty="0">
                <a:latin typeface="微软雅黑" pitchFamily="34" charset="-122"/>
                <a:ea typeface="微软雅黑" pitchFamily="34" charset="-122"/>
              </a:rPr>
              <a:t>。 </a:t>
            </a:r>
            <a:endParaRPr lang="en-US" altLang="zh-CN" sz="2000" b="1" dirty="0" smtClean="0">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endParaRPr lang="en-US" altLang="zh-CN" sz="2000" b="1" dirty="0" smtClean="0">
              <a:latin typeface="微软雅黑" pitchFamily="34" charset="-122"/>
              <a:ea typeface="微软雅黑" pitchFamily="34" charset="-122"/>
            </a:endParaRPr>
          </a:p>
        </p:txBody>
      </p:sp>
      <p:sp>
        <p:nvSpPr>
          <p:cNvPr id="15" name="Rectangle 46"/>
          <p:cNvSpPr>
            <a:spLocks noChangeArrowheads="1"/>
          </p:cNvSpPr>
          <p:nvPr/>
        </p:nvSpPr>
        <p:spPr bwMode="auto">
          <a:xfrm>
            <a:off x="502921" y="1956481"/>
            <a:ext cx="8271624" cy="861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en-US" altLang="zh-CN" sz="2000" b="1" dirty="0" smtClean="0">
                <a:latin typeface="微软雅黑" pitchFamily="34" charset="-122"/>
                <a:ea typeface="微软雅黑" pitchFamily="34" charset="-122"/>
              </a:rPr>
              <a:t>IEEE </a:t>
            </a:r>
            <a:r>
              <a:rPr lang="zh-CN" altLang="en-US" sz="2000" b="1" dirty="0" smtClean="0">
                <a:latin typeface="微软雅黑" pitchFamily="34" charset="-122"/>
                <a:ea typeface="微软雅黑" pitchFamily="34" charset="-122"/>
              </a:rPr>
              <a:t>注册</a:t>
            </a:r>
            <a:r>
              <a:rPr lang="zh-CN" altLang="en-US" sz="2000" b="1" dirty="0">
                <a:latin typeface="微软雅黑" pitchFamily="34" charset="-122"/>
                <a:ea typeface="微软雅黑" pitchFamily="34" charset="-122"/>
              </a:rPr>
              <a:t>管理机构 </a:t>
            </a:r>
            <a:r>
              <a:rPr lang="en-US" altLang="zh-CN" sz="2000" b="1" dirty="0">
                <a:latin typeface="微软雅黑" pitchFamily="34" charset="-122"/>
                <a:ea typeface="微软雅黑" pitchFamily="34" charset="-122"/>
              </a:rPr>
              <a:t>RA </a:t>
            </a:r>
            <a:r>
              <a:rPr lang="zh-CN" altLang="en-US" sz="2000" b="1" dirty="0">
                <a:latin typeface="微软雅黑" pitchFamily="34" charset="-122"/>
                <a:ea typeface="微软雅黑" pitchFamily="34" charset="-122"/>
              </a:rPr>
              <a:t>负责向厂家</a:t>
            </a:r>
            <a:r>
              <a:rPr lang="zh-CN" altLang="en-US" sz="2000" b="1" dirty="0" smtClean="0">
                <a:latin typeface="微软雅黑" pitchFamily="34" charset="-122"/>
                <a:ea typeface="微软雅黑" pitchFamily="34" charset="-122"/>
              </a:rPr>
              <a:t>分配</a:t>
            </a:r>
            <a:r>
              <a:rPr lang="zh-CN" altLang="en-US" sz="2000" b="1" dirty="0" smtClean="0">
                <a:solidFill>
                  <a:srgbClr val="0000FF"/>
                </a:solidFill>
                <a:latin typeface="微软雅黑" pitchFamily="34" charset="-122"/>
                <a:ea typeface="微软雅黑" pitchFamily="34" charset="-122"/>
              </a:rPr>
              <a:t>前 </a:t>
            </a:r>
            <a:r>
              <a:rPr lang="en-US" altLang="zh-CN" sz="2000" b="1" dirty="0" smtClean="0">
                <a:solidFill>
                  <a:srgbClr val="0000FF"/>
                </a:solidFill>
                <a:latin typeface="微软雅黑" pitchFamily="34" charset="-122"/>
                <a:ea typeface="微软雅黑" pitchFamily="34" charset="-122"/>
              </a:rPr>
              <a:t>3 </a:t>
            </a:r>
            <a:r>
              <a:rPr lang="zh-CN" altLang="en-US" sz="2000" b="1" dirty="0" smtClean="0">
                <a:solidFill>
                  <a:srgbClr val="0000FF"/>
                </a:solidFill>
                <a:latin typeface="微软雅黑" pitchFamily="34" charset="-122"/>
                <a:ea typeface="微软雅黑" pitchFamily="34" charset="-122"/>
              </a:rPr>
              <a:t>个</a:t>
            </a:r>
            <a:r>
              <a:rPr lang="zh-CN" altLang="en-US" sz="2000" b="1" dirty="0">
                <a:solidFill>
                  <a:srgbClr val="0000FF"/>
                </a:solidFill>
                <a:latin typeface="微软雅黑" pitchFamily="34" charset="-122"/>
                <a:ea typeface="微软雅黑" pitchFamily="34" charset="-122"/>
              </a:rPr>
              <a:t>字节 </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即</a:t>
            </a:r>
            <a:r>
              <a:rPr lang="zh-CN" altLang="en-US" sz="2000" b="1" dirty="0" smtClean="0">
                <a:latin typeface="微软雅黑" pitchFamily="34" charset="-122"/>
                <a:ea typeface="微软雅黑" pitchFamily="34" charset="-122"/>
              </a:rPr>
              <a:t>高 </a:t>
            </a:r>
            <a:r>
              <a:rPr lang="en-US" altLang="zh-CN" sz="2000" b="1" dirty="0">
                <a:latin typeface="微软雅黑" pitchFamily="34" charset="-122"/>
                <a:ea typeface="微软雅黑" pitchFamily="34" charset="-122"/>
              </a:rPr>
              <a:t>24 </a:t>
            </a:r>
            <a:r>
              <a:rPr lang="zh-CN" altLang="en-US" sz="2000" b="1" dirty="0">
                <a:latin typeface="微软雅黑" pitchFamily="34" charset="-122"/>
                <a:ea typeface="微软雅黑" pitchFamily="34" charset="-122"/>
              </a:rPr>
              <a:t>位</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厂家自行</a:t>
            </a:r>
            <a:r>
              <a:rPr lang="zh-CN" altLang="en-US" sz="2000" b="1" dirty="0" smtClean="0">
                <a:latin typeface="微软雅黑" pitchFamily="34" charset="-122"/>
                <a:ea typeface="微软雅黑" pitchFamily="34" charset="-122"/>
              </a:rPr>
              <a:t>指派</a:t>
            </a:r>
            <a:r>
              <a:rPr lang="zh-CN" altLang="en-US" sz="2000" b="1" dirty="0" smtClean="0">
                <a:solidFill>
                  <a:srgbClr val="0000FF"/>
                </a:solidFill>
                <a:latin typeface="微软雅黑" pitchFamily="34" charset="-122"/>
                <a:ea typeface="微软雅黑" pitchFamily="34" charset="-122"/>
              </a:rPr>
              <a:t>后 </a:t>
            </a:r>
            <a:r>
              <a:rPr lang="en-US" altLang="zh-CN" sz="2000" b="1" dirty="0" smtClean="0">
                <a:solidFill>
                  <a:srgbClr val="0000FF"/>
                </a:solidFill>
                <a:latin typeface="微软雅黑" pitchFamily="34" charset="-122"/>
                <a:ea typeface="微软雅黑" pitchFamily="34" charset="-122"/>
              </a:rPr>
              <a:t>3 </a:t>
            </a:r>
            <a:r>
              <a:rPr lang="zh-CN" altLang="en-US" sz="2000" b="1" dirty="0" smtClean="0">
                <a:solidFill>
                  <a:srgbClr val="0000FF"/>
                </a:solidFill>
                <a:latin typeface="微软雅黑" pitchFamily="34" charset="-122"/>
                <a:ea typeface="微软雅黑" pitchFamily="34" charset="-122"/>
              </a:rPr>
              <a:t>个</a:t>
            </a:r>
            <a:r>
              <a:rPr lang="zh-CN" altLang="en-US" sz="2000" b="1" dirty="0">
                <a:solidFill>
                  <a:srgbClr val="0000FF"/>
                </a:solidFill>
                <a:latin typeface="微软雅黑" pitchFamily="34" charset="-122"/>
                <a:ea typeface="微软雅黑" pitchFamily="34" charset="-122"/>
              </a:rPr>
              <a:t>字节 </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即</a:t>
            </a:r>
            <a:r>
              <a:rPr lang="zh-CN" altLang="en-US" sz="2000" b="1" dirty="0" smtClean="0">
                <a:latin typeface="微软雅黑" pitchFamily="34" charset="-122"/>
                <a:ea typeface="微软雅黑" pitchFamily="34" charset="-122"/>
              </a:rPr>
              <a:t>低 </a:t>
            </a:r>
            <a:r>
              <a:rPr lang="en-US" altLang="zh-CN" sz="2000" b="1" dirty="0">
                <a:latin typeface="微软雅黑" pitchFamily="34" charset="-122"/>
                <a:ea typeface="微软雅黑" pitchFamily="34" charset="-122"/>
              </a:rPr>
              <a:t>24 </a:t>
            </a:r>
            <a:r>
              <a:rPr lang="zh-CN" altLang="en-US" sz="2000" b="1" dirty="0">
                <a:latin typeface="微软雅黑" pitchFamily="34" charset="-122"/>
                <a:ea typeface="微软雅黑" pitchFamily="34" charset="-122"/>
              </a:rPr>
              <a:t>位</a:t>
            </a:r>
            <a:r>
              <a:rPr lang="en-US" altLang="zh-CN" sz="2000" b="1" dirty="0" smtClean="0">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，必须保证</a:t>
            </a:r>
            <a:r>
              <a:rPr lang="zh-CN" altLang="en-US" sz="2000" b="1" dirty="0" smtClean="0">
                <a:solidFill>
                  <a:srgbClr val="C00000"/>
                </a:solidFill>
                <a:latin typeface="微软雅黑" pitchFamily="34" charset="-122"/>
                <a:ea typeface="微软雅黑" pitchFamily="34" charset="-122"/>
              </a:rPr>
              <a:t>没有</a:t>
            </a:r>
            <a:r>
              <a:rPr lang="zh-CN" altLang="en-US" sz="2000" b="1" dirty="0">
                <a:solidFill>
                  <a:srgbClr val="C00000"/>
                </a:solidFill>
                <a:latin typeface="微软雅黑" pitchFamily="34" charset="-122"/>
                <a:ea typeface="微软雅黑" pitchFamily="34" charset="-122"/>
              </a:rPr>
              <a:t>重复地址</a:t>
            </a:r>
            <a:r>
              <a:rPr lang="zh-CN" altLang="en-US" sz="2000" b="1" dirty="0" smtClean="0">
                <a:solidFill>
                  <a:srgbClr val="C00000"/>
                </a:solidFill>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16" name="圆角矩形 15"/>
          <p:cNvSpPr/>
          <p:nvPr/>
        </p:nvSpPr>
        <p:spPr>
          <a:xfrm>
            <a:off x="336667" y="2982786"/>
            <a:ext cx="8074151" cy="12696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17" name="组合 16"/>
          <p:cNvGrpSpPr/>
          <p:nvPr/>
        </p:nvGrpSpPr>
        <p:grpSpPr>
          <a:xfrm>
            <a:off x="2285909" y="3079752"/>
            <a:ext cx="4360403" cy="1084781"/>
            <a:chOff x="2360712" y="5191736"/>
            <a:chExt cx="5184576" cy="1481498"/>
          </a:xfrm>
        </p:grpSpPr>
        <p:grpSp>
          <p:nvGrpSpPr>
            <p:cNvPr id="18" name="组合 17"/>
            <p:cNvGrpSpPr/>
            <p:nvPr/>
          </p:nvGrpSpPr>
          <p:grpSpPr>
            <a:xfrm>
              <a:off x="2360712" y="5191736"/>
              <a:ext cx="5184576" cy="901560"/>
              <a:chOff x="2000672" y="5119728"/>
              <a:chExt cx="5184576" cy="901560"/>
            </a:xfrm>
          </p:grpSpPr>
          <p:sp>
            <p:nvSpPr>
              <p:cNvPr id="20" name="矩形 19"/>
              <p:cNvSpPr/>
              <p:nvPr/>
            </p:nvSpPr>
            <p:spPr bwMode="auto">
              <a:xfrm>
                <a:off x="2000672" y="5517232"/>
                <a:ext cx="2592288" cy="504056"/>
              </a:xfrm>
              <a:prstGeom prst="rect">
                <a:avLst/>
              </a:prstGeom>
              <a:solidFill>
                <a:srgbClr val="00FF99"/>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effectLst/>
                    <a:latin typeface="微软雅黑" pitchFamily="34" charset="-122"/>
                    <a:ea typeface="微软雅黑" pitchFamily="34" charset="-122"/>
                  </a:rPr>
                  <a:t>组织唯一标识符</a:t>
                </a:r>
              </a:p>
            </p:txBody>
          </p:sp>
          <p:sp>
            <p:nvSpPr>
              <p:cNvPr id="21" name="矩形 20"/>
              <p:cNvSpPr/>
              <p:nvPr/>
            </p:nvSpPr>
            <p:spPr bwMode="auto">
              <a:xfrm>
                <a:off x="4592960" y="5517232"/>
                <a:ext cx="2592288" cy="504056"/>
              </a:xfrm>
              <a:prstGeom prst="rect">
                <a:avLst/>
              </a:prstGeom>
              <a:solidFill>
                <a:srgbClr val="0000FF"/>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b="1" dirty="0">
                    <a:solidFill>
                      <a:schemeClr val="bg1"/>
                    </a:solidFill>
                    <a:latin typeface="微软雅黑" pitchFamily="34" charset="-122"/>
                    <a:ea typeface="微软雅黑" pitchFamily="34" charset="-122"/>
                  </a:rPr>
                  <a:t>扩展</a:t>
                </a:r>
                <a:r>
                  <a:rPr kumimoji="0" lang="zh-CN" altLang="en-US" sz="1600" b="1" i="0" u="none" strike="noStrike" cap="none" normalizeH="0" baseline="0" dirty="0" smtClean="0">
                    <a:ln>
                      <a:noFill/>
                    </a:ln>
                    <a:solidFill>
                      <a:schemeClr val="bg1"/>
                    </a:solidFill>
                    <a:effectLst/>
                    <a:latin typeface="微软雅黑" pitchFamily="34" charset="-122"/>
                    <a:ea typeface="微软雅黑" pitchFamily="34" charset="-122"/>
                  </a:rPr>
                  <a:t>唯一标识符</a:t>
                </a:r>
              </a:p>
            </p:txBody>
          </p:sp>
          <p:sp>
            <p:nvSpPr>
              <p:cNvPr id="22" name="TextBox 12"/>
              <p:cNvSpPr txBox="1"/>
              <p:nvPr/>
            </p:nvSpPr>
            <p:spPr>
              <a:xfrm>
                <a:off x="2252515" y="5119728"/>
                <a:ext cx="2148080" cy="420336"/>
              </a:xfrm>
              <a:prstGeom prst="rect">
                <a:avLst/>
              </a:prstGeom>
              <a:noFill/>
            </p:spPr>
            <p:txBody>
              <a:bodyPr wrap="none" rtlCol="0">
                <a:spAutoFit/>
              </a:bodyPr>
              <a:lstStyle/>
              <a:p>
                <a:pPr algn="ctr"/>
                <a:r>
                  <a:rPr lang="en-US" altLang="zh-CN" sz="1400" b="1" dirty="0" smtClean="0">
                    <a:solidFill>
                      <a:srgbClr val="0000CC"/>
                    </a:solidFill>
                    <a:latin typeface="微软雅黑" pitchFamily="34" charset="-122"/>
                    <a:ea typeface="微软雅黑" pitchFamily="34" charset="-122"/>
                  </a:rPr>
                  <a:t>3 </a:t>
                </a:r>
                <a:r>
                  <a:rPr lang="zh-CN" altLang="en-US" sz="1400" b="1" dirty="0" smtClean="0">
                    <a:solidFill>
                      <a:srgbClr val="0000CC"/>
                    </a:solidFill>
                    <a:latin typeface="微软雅黑" pitchFamily="34" charset="-122"/>
                    <a:ea typeface="微软雅黑" pitchFamily="34" charset="-122"/>
                  </a:rPr>
                  <a:t>字节（</a:t>
                </a:r>
                <a:r>
                  <a:rPr lang="en-US" altLang="zh-CN" sz="1400" b="1" dirty="0" smtClean="0">
                    <a:solidFill>
                      <a:srgbClr val="0000CC"/>
                    </a:solidFill>
                    <a:latin typeface="微软雅黑" pitchFamily="34" charset="-122"/>
                    <a:ea typeface="微软雅黑" pitchFamily="34" charset="-122"/>
                  </a:rPr>
                  <a:t>24 </a:t>
                </a:r>
                <a:r>
                  <a:rPr lang="zh-CN" altLang="en-US" sz="1400" b="1" dirty="0" smtClean="0">
                    <a:solidFill>
                      <a:srgbClr val="0000CC"/>
                    </a:solidFill>
                    <a:latin typeface="微软雅黑" pitchFamily="34" charset="-122"/>
                    <a:ea typeface="微软雅黑" pitchFamily="34" charset="-122"/>
                  </a:rPr>
                  <a:t>位）</a:t>
                </a:r>
                <a:endParaRPr lang="zh-CN" altLang="en-US" sz="1400" b="1" dirty="0">
                  <a:solidFill>
                    <a:srgbClr val="0000CC"/>
                  </a:solidFill>
                  <a:latin typeface="微软雅黑" pitchFamily="34" charset="-122"/>
                  <a:ea typeface="微软雅黑" pitchFamily="34" charset="-122"/>
                </a:endParaRPr>
              </a:p>
            </p:txBody>
          </p:sp>
          <p:sp>
            <p:nvSpPr>
              <p:cNvPr id="23" name="TextBox 13"/>
              <p:cNvSpPr txBox="1"/>
              <p:nvPr/>
            </p:nvSpPr>
            <p:spPr>
              <a:xfrm>
                <a:off x="4815064" y="5119728"/>
                <a:ext cx="2148080" cy="420336"/>
              </a:xfrm>
              <a:prstGeom prst="rect">
                <a:avLst/>
              </a:prstGeom>
              <a:noFill/>
            </p:spPr>
            <p:txBody>
              <a:bodyPr wrap="none" rtlCol="0">
                <a:spAutoFit/>
              </a:bodyPr>
              <a:lstStyle/>
              <a:p>
                <a:pPr algn="ctr"/>
                <a:r>
                  <a:rPr lang="en-US" altLang="zh-CN" sz="1400" b="1" dirty="0" smtClean="0">
                    <a:solidFill>
                      <a:srgbClr val="0000CC"/>
                    </a:solidFill>
                    <a:latin typeface="微软雅黑" pitchFamily="34" charset="-122"/>
                    <a:ea typeface="微软雅黑" pitchFamily="34" charset="-122"/>
                  </a:rPr>
                  <a:t>3 </a:t>
                </a:r>
                <a:r>
                  <a:rPr lang="zh-CN" altLang="en-US" sz="1400" b="1" dirty="0" smtClean="0">
                    <a:solidFill>
                      <a:srgbClr val="0000CC"/>
                    </a:solidFill>
                    <a:latin typeface="微软雅黑" pitchFamily="34" charset="-122"/>
                    <a:ea typeface="微软雅黑" pitchFamily="34" charset="-122"/>
                  </a:rPr>
                  <a:t>字节（</a:t>
                </a:r>
                <a:r>
                  <a:rPr lang="en-US" altLang="zh-CN" sz="1400" b="1" dirty="0" smtClean="0">
                    <a:solidFill>
                      <a:srgbClr val="0000CC"/>
                    </a:solidFill>
                    <a:latin typeface="微软雅黑" pitchFamily="34" charset="-122"/>
                    <a:ea typeface="微软雅黑" pitchFamily="34" charset="-122"/>
                  </a:rPr>
                  <a:t>24 </a:t>
                </a:r>
                <a:r>
                  <a:rPr lang="zh-CN" altLang="en-US" sz="1400" b="1" dirty="0" smtClean="0">
                    <a:solidFill>
                      <a:srgbClr val="0000CC"/>
                    </a:solidFill>
                    <a:latin typeface="微软雅黑" pitchFamily="34" charset="-122"/>
                    <a:ea typeface="微软雅黑" pitchFamily="34" charset="-122"/>
                  </a:rPr>
                  <a:t>位）</a:t>
                </a:r>
                <a:endParaRPr lang="zh-CN" altLang="en-US" sz="1400" b="1" dirty="0">
                  <a:solidFill>
                    <a:srgbClr val="0000CC"/>
                  </a:solidFill>
                  <a:latin typeface="微软雅黑" pitchFamily="34" charset="-122"/>
                  <a:ea typeface="微软雅黑" pitchFamily="34" charset="-122"/>
                </a:endParaRPr>
              </a:p>
            </p:txBody>
          </p:sp>
        </p:grpSp>
        <p:sp>
          <p:nvSpPr>
            <p:cNvPr id="19" name="矩形 18"/>
            <p:cNvSpPr/>
            <p:nvPr/>
          </p:nvSpPr>
          <p:spPr>
            <a:xfrm>
              <a:off x="3080161" y="6210867"/>
              <a:ext cx="3975539" cy="462367"/>
            </a:xfrm>
            <a:prstGeom prst="rect">
              <a:avLst/>
            </a:prstGeom>
          </p:spPr>
          <p:txBody>
            <a:bodyPr wrap="square">
              <a:spAutoFit/>
            </a:bodyPr>
            <a:lstStyle/>
            <a:p>
              <a:pPr algn="ctr"/>
              <a:r>
                <a:rPr lang="en-US" altLang="zh-CN" sz="1600" b="1" dirty="0">
                  <a:latin typeface="微软雅黑" pitchFamily="34" charset="-122"/>
                  <a:ea typeface="微软雅黑" pitchFamily="34" charset="-122"/>
                </a:rPr>
                <a:t>48 </a:t>
              </a:r>
              <a:r>
                <a:rPr lang="zh-CN" altLang="en-US" sz="1600" b="1" dirty="0">
                  <a:latin typeface="微软雅黑" pitchFamily="34" charset="-122"/>
                  <a:ea typeface="微软雅黑" pitchFamily="34" charset="-122"/>
                </a:rPr>
                <a:t>位的 </a:t>
              </a:r>
              <a:r>
                <a:rPr lang="en-US" altLang="zh-CN" sz="1600" b="1" dirty="0">
                  <a:latin typeface="微软雅黑" pitchFamily="34" charset="-122"/>
                  <a:ea typeface="微软雅黑" pitchFamily="34" charset="-122"/>
                </a:rPr>
                <a:t>MAC </a:t>
              </a:r>
              <a:r>
                <a:rPr lang="zh-CN" altLang="en-US" sz="1600" b="1" dirty="0" smtClean="0">
                  <a:latin typeface="微软雅黑" pitchFamily="34" charset="-122"/>
                  <a:ea typeface="微软雅黑" pitchFamily="34" charset="-122"/>
                </a:rPr>
                <a:t>地址 （</a:t>
              </a:r>
              <a:r>
                <a:rPr lang="en-US" altLang="zh-CN" sz="1600" b="1" dirty="0" smtClean="0">
                  <a:latin typeface="微软雅黑" pitchFamily="34" charset="-122"/>
                  <a:ea typeface="微软雅黑" pitchFamily="34" charset="-122"/>
                </a:rPr>
                <a:t>EUI-48</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grpSp>
    </p:spTree>
    <p:extLst>
      <p:ext uri="{BB962C8B-B14F-4D97-AF65-F5344CB8AC3E}">
        <p14:creationId xmlns:p14="http://schemas.microsoft.com/office/powerpoint/2010/main" val="10830772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每收到一</a:t>
            </a:r>
            <a:r>
              <a:rPr lang="zh-CN" altLang="en-US" sz="2000" b="1" dirty="0" smtClean="0">
                <a:latin typeface="微软雅黑" pitchFamily="34" charset="-122"/>
                <a:ea typeface="微软雅黑" pitchFamily="34" charset="-122"/>
              </a:rPr>
              <a:t>个 </a:t>
            </a:r>
            <a:r>
              <a:rPr lang="en-US" altLang="zh-CN" sz="2000" b="1" dirty="0" smtClean="0">
                <a:latin typeface="微软雅黑" pitchFamily="34" charset="-122"/>
                <a:ea typeface="微软雅黑" pitchFamily="34" charset="-122"/>
              </a:rPr>
              <a:t>MAC </a:t>
            </a:r>
            <a:r>
              <a:rPr lang="zh-CN" altLang="en-US" sz="2000" b="1" dirty="0" smtClean="0">
                <a:latin typeface="微软雅黑" pitchFamily="34" charset="-122"/>
                <a:ea typeface="微软雅黑" pitchFamily="34" charset="-122"/>
              </a:rPr>
              <a:t>帧，先用</a:t>
            </a:r>
            <a:r>
              <a:rPr lang="zh-CN" altLang="en-US" sz="2000" b="1" dirty="0">
                <a:latin typeface="微软雅黑" pitchFamily="34" charset="-122"/>
                <a:ea typeface="微软雅黑" pitchFamily="34" charset="-122"/>
              </a:rPr>
              <a:t>硬件</a:t>
            </a:r>
            <a:r>
              <a:rPr lang="zh-CN" altLang="en-US" sz="2000" b="1" dirty="0" smtClean="0">
                <a:latin typeface="微软雅黑" pitchFamily="34" charset="-122"/>
                <a:ea typeface="微软雅黑" pitchFamily="34" charset="-122"/>
              </a:rPr>
              <a:t>检查帧</a:t>
            </a:r>
            <a:r>
              <a:rPr lang="zh-CN" altLang="en-US" sz="2000" b="1" dirty="0">
                <a:latin typeface="微软雅黑" pitchFamily="34" charset="-122"/>
                <a:ea typeface="微软雅黑" pitchFamily="34" charset="-122"/>
              </a:rPr>
              <a:t>中的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地址。</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如果是</a:t>
            </a:r>
            <a:r>
              <a:rPr lang="zh-CN" altLang="en-US" sz="2000" b="1" dirty="0">
                <a:solidFill>
                  <a:srgbClr val="C00000"/>
                </a:solidFill>
                <a:latin typeface="微软雅黑" pitchFamily="34" charset="-122"/>
                <a:ea typeface="微软雅黑" pitchFamily="34" charset="-122"/>
              </a:rPr>
              <a:t>发往本站</a:t>
            </a:r>
            <a:r>
              <a:rPr lang="zh-CN" altLang="en-US" sz="2000" b="1" dirty="0">
                <a:latin typeface="微软雅黑" pitchFamily="34" charset="-122"/>
                <a:ea typeface="微软雅黑" pitchFamily="34" charset="-122"/>
              </a:rPr>
              <a:t>的帧则收下，然后再进行其他的处理。</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否则就将此帧丢弃，不再进行其他的处理</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320579" y="59341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适配器具有</a:t>
            </a:r>
            <a:r>
              <a:rPr lang="zh-CN" altLang="en-US" sz="2000" b="1" dirty="0" smtClean="0">
                <a:solidFill>
                  <a:srgbClr val="0000CC"/>
                </a:solidFill>
                <a:latin typeface="微软雅黑" pitchFamily="34" charset="-122"/>
                <a:ea typeface="微软雅黑" pitchFamily="34" charset="-122"/>
              </a:rPr>
              <a:t>过滤功能</a:t>
            </a:r>
            <a:endParaRPr lang="zh-CN" altLang="en-US" sz="2000" b="1" dirty="0">
              <a:solidFill>
                <a:srgbClr val="0000CC"/>
              </a:solidFill>
              <a:latin typeface="微软雅黑" pitchFamily="34" charset="-122"/>
              <a:ea typeface="微软雅黑" pitchFamily="34" charset="-122"/>
            </a:endParaRPr>
          </a:p>
        </p:txBody>
      </p:sp>
      <p:graphicFrame>
        <p:nvGraphicFramePr>
          <p:cNvPr id="5" name="图示 4"/>
          <p:cNvGraphicFramePr/>
          <p:nvPr>
            <p:extLst>
              <p:ext uri="{D42A27DB-BD31-4B8C-83A1-F6EECF244321}">
                <p14:modId xmlns:p14="http://schemas.microsoft.com/office/powerpoint/2010/main" val="3573031135"/>
              </p:ext>
            </p:extLst>
          </p:nvPr>
        </p:nvGraphicFramePr>
        <p:xfrm>
          <a:off x="858976" y="2359971"/>
          <a:ext cx="4849092" cy="18647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 1"/>
          <p:cNvSpPr/>
          <p:nvPr/>
        </p:nvSpPr>
        <p:spPr>
          <a:xfrm>
            <a:off x="5875448" y="2401916"/>
            <a:ext cx="2788258" cy="175945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600"/>
              </a:lnSpc>
            </a:pPr>
            <a:r>
              <a:rPr lang="zh-CN" altLang="en-US" b="1" dirty="0">
                <a:latin typeface="微软雅黑" panose="020B0503020204020204" pitchFamily="34" charset="-122"/>
                <a:ea typeface="微软雅黑" panose="020B0503020204020204" pitchFamily="34" charset="-122"/>
              </a:rPr>
              <a:t>以</a:t>
            </a:r>
            <a:r>
              <a:rPr lang="zh-CN" altLang="en-US" b="1" dirty="0">
                <a:solidFill>
                  <a:srgbClr val="C00000"/>
                </a:solidFill>
                <a:latin typeface="微软雅黑" panose="020B0503020204020204" pitchFamily="34" charset="-122"/>
                <a:ea typeface="微软雅黑" panose="020B0503020204020204" pitchFamily="34" charset="-122"/>
              </a:rPr>
              <a:t>混杂方式 </a:t>
            </a:r>
            <a:r>
              <a:rPr lang="en-US" altLang="zh-CN" b="1" dirty="0">
                <a:latin typeface="微软雅黑" panose="020B0503020204020204" pitchFamily="34" charset="-122"/>
                <a:ea typeface="微软雅黑" panose="020B0503020204020204" pitchFamily="34" charset="-122"/>
              </a:rPr>
              <a:t>(promiscuous mode) </a:t>
            </a:r>
            <a:r>
              <a:rPr lang="zh-CN" altLang="en-US" b="1" dirty="0">
                <a:latin typeface="微软雅黑" panose="020B0503020204020204" pitchFamily="34" charset="-122"/>
                <a:ea typeface="微软雅黑" panose="020B0503020204020204" pitchFamily="34" charset="-122"/>
              </a:rPr>
              <a:t>工作的以太网适配器只要“听到”有帧在以太网上传输就</a:t>
            </a:r>
            <a:r>
              <a:rPr lang="zh-CN" altLang="en-US" b="1" dirty="0">
                <a:solidFill>
                  <a:srgbClr val="C00000"/>
                </a:solidFill>
                <a:latin typeface="微软雅黑" panose="020B0503020204020204" pitchFamily="34" charset="-122"/>
                <a:ea typeface="微软雅黑" panose="020B0503020204020204" pitchFamily="34" charset="-122"/>
              </a:rPr>
              <a:t>都接收</a:t>
            </a:r>
            <a:r>
              <a:rPr lang="zh-CN" altLang="en-US" b="1" dirty="0">
                <a:latin typeface="微软雅黑" panose="020B0503020204020204" pitchFamily="34" charset="-122"/>
                <a:ea typeface="微软雅黑" panose="020B0503020204020204" pitchFamily="34" charset="-122"/>
              </a:rPr>
              <a:t>下来。</a:t>
            </a:r>
          </a:p>
        </p:txBody>
      </p:sp>
    </p:spTree>
    <p:extLst>
      <p:ext uri="{BB962C8B-B14F-4D97-AF65-F5344CB8AC3E}">
        <p14:creationId xmlns:p14="http://schemas.microsoft.com/office/powerpoint/2010/main" val="63191109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6"/>
          <p:cNvSpPr>
            <a:spLocks noChangeArrowheads="1"/>
          </p:cNvSpPr>
          <p:nvPr/>
        </p:nvSpPr>
        <p:spPr bwMode="auto">
          <a:xfrm>
            <a:off x="2784822" y="585940"/>
            <a:ext cx="356450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2. </a:t>
            </a:r>
            <a:r>
              <a:rPr lang="zh-CN" altLang="en-US" sz="2000" b="1" dirty="0" smtClean="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
        <p:nvSpPr>
          <p:cNvPr id="5" name="圆角矩形 4"/>
          <p:cNvSpPr/>
          <p:nvPr/>
        </p:nvSpPr>
        <p:spPr>
          <a:xfrm>
            <a:off x="502920" y="1036872"/>
            <a:ext cx="8129015" cy="316936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1046837" y="1231314"/>
            <a:ext cx="6905858" cy="2858914"/>
            <a:chOff x="1046837" y="1375398"/>
            <a:chExt cx="6905858" cy="2858914"/>
          </a:xfrm>
        </p:grpSpPr>
        <p:sp>
          <p:nvSpPr>
            <p:cNvPr id="7" name="Line 3"/>
            <p:cNvSpPr>
              <a:spLocks noChangeShapeType="1"/>
            </p:cNvSpPr>
            <p:nvPr/>
          </p:nvSpPr>
          <p:spPr bwMode="auto">
            <a:xfrm>
              <a:off x="1355105" y="2645249"/>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 name="Rectangle 4"/>
            <p:cNvSpPr>
              <a:spLocks noChangeArrowheads="1"/>
            </p:cNvSpPr>
            <p:nvPr/>
          </p:nvSpPr>
          <p:spPr bwMode="auto">
            <a:xfrm>
              <a:off x="2392440" y="2797605"/>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 name="Rectangle 6"/>
            <p:cNvSpPr>
              <a:spLocks noChangeArrowheads="1"/>
            </p:cNvSpPr>
            <p:nvPr/>
          </p:nvSpPr>
          <p:spPr bwMode="auto">
            <a:xfrm>
              <a:off x="4176938" y="2843902"/>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0" name="Rectangle 13"/>
            <p:cNvSpPr>
              <a:spLocks noChangeArrowheads="1"/>
            </p:cNvSpPr>
            <p:nvPr/>
          </p:nvSpPr>
          <p:spPr bwMode="auto">
            <a:xfrm>
              <a:off x="7218455" y="2851052"/>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1" name="Rectangle 26"/>
            <p:cNvSpPr>
              <a:spLocks noChangeArrowheads="1"/>
            </p:cNvSpPr>
            <p:nvPr/>
          </p:nvSpPr>
          <p:spPr bwMode="auto">
            <a:xfrm>
              <a:off x="7189085" y="2211483"/>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15" name="Line 27"/>
            <p:cNvSpPr>
              <a:spLocks noChangeShapeType="1"/>
            </p:cNvSpPr>
            <p:nvPr/>
          </p:nvSpPr>
          <p:spPr bwMode="auto">
            <a:xfrm flipH="1">
              <a:off x="2386566" y="2457646"/>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6" name="Line 28"/>
            <p:cNvSpPr>
              <a:spLocks noChangeShapeType="1"/>
            </p:cNvSpPr>
            <p:nvPr/>
          </p:nvSpPr>
          <p:spPr bwMode="auto">
            <a:xfrm>
              <a:off x="7130346" y="2506444"/>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7" name="Rectangle 29"/>
            <p:cNvSpPr>
              <a:spLocks noChangeArrowheads="1"/>
            </p:cNvSpPr>
            <p:nvPr/>
          </p:nvSpPr>
          <p:spPr bwMode="auto">
            <a:xfrm>
              <a:off x="1386824" y="3484588"/>
              <a:ext cx="3122679" cy="2841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8" name="Rectangle 30"/>
            <p:cNvSpPr>
              <a:spLocks noChangeArrowheads="1"/>
            </p:cNvSpPr>
            <p:nvPr/>
          </p:nvSpPr>
          <p:spPr bwMode="auto">
            <a:xfrm>
              <a:off x="1390505" y="3513868"/>
              <a:ext cx="329996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970" b="1" dirty="0" smtClean="0">
                  <a:latin typeface="微软雅黑" pitchFamily="34" charset="-122"/>
                  <a:ea typeface="微软雅黑" pitchFamily="34" charset="-122"/>
                </a:rPr>
                <a:t>10101010101010           101010101010 10101011</a:t>
              </a:r>
              <a:endParaRPr kumimoji="1" lang="en-US" altLang="zh-CN" sz="970" b="1" dirty="0">
                <a:latin typeface="微软雅黑" pitchFamily="34" charset="-122"/>
                <a:ea typeface="微软雅黑" pitchFamily="34" charset="-122"/>
              </a:endParaRPr>
            </a:p>
          </p:txBody>
        </p:sp>
        <p:sp>
          <p:nvSpPr>
            <p:cNvPr id="19" name="Line 31"/>
            <p:cNvSpPr>
              <a:spLocks noChangeShapeType="1"/>
            </p:cNvSpPr>
            <p:nvPr/>
          </p:nvSpPr>
          <p:spPr bwMode="auto">
            <a:xfrm>
              <a:off x="3870054" y="3482419"/>
              <a:ext cx="0" cy="2949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0" name="Rectangle 32"/>
            <p:cNvSpPr>
              <a:spLocks noChangeArrowheads="1"/>
            </p:cNvSpPr>
            <p:nvPr/>
          </p:nvSpPr>
          <p:spPr bwMode="auto">
            <a:xfrm>
              <a:off x="2369304" y="3794731"/>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前同步码</a:t>
              </a:r>
            </a:p>
          </p:txBody>
        </p:sp>
        <p:sp>
          <p:nvSpPr>
            <p:cNvPr id="21" name="Rectangle 33"/>
            <p:cNvSpPr>
              <a:spLocks noChangeArrowheads="1"/>
            </p:cNvSpPr>
            <p:nvPr/>
          </p:nvSpPr>
          <p:spPr bwMode="auto">
            <a:xfrm>
              <a:off x="3908344" y="3775212"/>
              <a:ext cx="64440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帧开始</a:t>
              </a:r>
            </a:p>
            <a:p>
              <a:pPr defTabSz="762000" eaLnBrk="0" hangingPunct="0"/>
              <a:r>
                <a:rPr kumimoji="1" lang="zh-CN" altLang="en-US" sz="1200" b="1" dirty="0">
                  <a:solidFill>
                    <a:srgbClr val="000099"/>
                  </a:solidFill>
                  <a:latin typeface="微软雅黑" pitchFamily="34" charset="-122"/>
                  <a:ea typeface="微软雅黑" pitchFamily="34" charset="-122"/>
                </a:rPr>
                <a:t>定界符</a:t>
              </a:r>
            </a:p>
          </p:txBody>
        </p:sp>
        <p:sp>
          <p:nvSpPr>
            <p:cNvPr id="22" name="Rectangle 34"/>
            <p:cNvSpPr>
              <a:spLocks noChangeArrowheads="1"/>
            </p:cNvSpPr>
            <p:nvPr/>
          </p:nvSpPr>
          <p:spPr bwMode="auto">
            <a:xfrm>
              <a:off x="2412505" y="3254692"/>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7 </a:t>
              </a:r>
              <a:r>
                <a:rPr kumimoji="1" lang="zh-CN" altLang="en-US" sz="1200" b="1" dirty="0">
                  <a:solidFill>
                    <a:srgbClr val="000099"/>
                  </a:solidFill>
                  <a:latin typeface="微软雅黑" pitchFamily="34" charset="-122"/>
                  <a:ea typeface="微软雅黑" pitchFamily="34" charset="-122"/>
                </a:rPr>
                <a:t>字节</a:t>
              </a:r>
            </a:p>
          </p:txBody>
        </p:sp>
        <p:sp>
          <p:nvSpPr>
            <p:cNvPr id="23" name="Rectangle 35"/>
            <p:cNvSpPr>
              <a:spLocks noChangeArrowheads="1"/>
            </p:cNvSpPr>
            <p:nvPr/>
          </p:nvSpPr>
          <p:spPr bwMode="auto">
            <a:xfrm>
              <a:off x="3935806" y="3179275"/>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1 </a:t>
              </a:r>
              <a:r>
                <a:rPr kumimoji="1" lang="zh-CN" altLang="en-US" sz="1200" b="1" dirty="0">
                  <a:solidFill>
                    <a:srgbClr val="000099"/>
                  </a:solidFill>
                  <a:latin typeface="微软雅黑" pitchFamily="34" charset="-122"/>
                  <a:ea typeface="微软雅黑" pitchFamily="34" charset="-122"/>
                </a:rPr>
                <a:t>字节</a:t>
              </a:r>
            </a:p>
          </p:txBody>
        </p:sp>
        <p:sp>
          <p:nvSpPr>
            <p:cNvPr id="24" name="Line 36"/>
            <p:cNvSpPr>
              <a:spLocks noChangeShapeType="1"/>
            </p:cNvSpPr>
            <p:nvPr/>
          </p:nvSpPr>
          <p:spPr bwMode="auto">
            <a:xfrm flipV="1">
              <a:off x="1396223" y="3146250"/>
              <a:ext cx="216161" cy="336169"/>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Line 37"/>
            <p:cNvSpPr>
              <a:spLocks noChangeShapeType="1"/>
            </p:cNvSpPr>
            <p:nvPr/>
          </p:nvSpPr>
          <p:spPr bwMode="auto">
            <a:xfrm>
              <a:off x="2380692" y="3154926"/>
              <a:ext cx="2128810" cy="327493"/>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Text Box 38"/>
            <p:cNvSpPr txBox="1">
              <a:spLocks noChangeArrowheads="1"/>
            </p:cNvSpPr>
            <p:nvPr/>
          </p:nvSpPr>
          <p:spPr bwMode="auto">
            <a:xfrm>
              <a:off x="2640343" y="3490011"/>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a:t>
              </a:r>
            </a:p>
          </p:txBody>
        </p:sp>
        <p:sp>
          <p:nvSpPr>
            <p:cNvPr id="27" name="Rectangle 41"/>
            <p:cNvSpPr>
              <a:spLocks noChangeArrowheads="1"/>
            </p:cNvSpPr>
            <p:nvPr/>
          </p:nvSpPr>
          <p:spPr bwMode="auto">
            <a:xfrm>
              <a:off x="1633530" y="2801863"/>
              <a:ext cx="754212" cy="334000"/>
            </a:xfrm>
            <a:prstGeom prst="rect">
              <a:avLst/>
            </a:prstGeom>
            <a:solidFill>
              <a:srgbClr val="FFFF99"/>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8" name="Rectangle 42"/>
            <p:cNvSpPr>
              <a:spLocks noChangeArrowheads="1"/>
            </p:cNvSpPr>
            <p:nvPr/>
          </p:nvSpPr>
          <p:spPr bwMode="auto">
            <a:xfrm>
              <a:off x="1734561" y="2864302"/>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8 </a:t>
              </a:r>
              <a:r>
                <a:rPr kumimoji="1" lang="zh-CN" altLang="en-US" sz="1200" b="1">
                  <a:latin typeface="微软雅黑" pitchFamily="34" charset="-122"/>
                  <a:ea typeface="微软雅黑" pitchFamily="34" charset="-122"/>
                </a:rPr>
                <a:t>字节</a:t>
              </a:r>
            </a:p>
          </p:txBody>
        </p:sp>
        <p:sp>
          <p:nvSpPr>
            <p:cNvPr id="29" name="AutoShape 43"/>
            <p:cNvSpPr>
              <a:spLocks noChangeArrowheads="1"/>
            </p:cNvSpPr>
            <p:nvPr/>
          </p:nvSpPr>
          <p:spPr bwMode="auto">
            <a:xfrm>
              <a:off x="1046837" y="2480447"/>
              <a:ext cx="558023" cy="216341"/>
            </a:xfrm>
            <a:prstGeom prst="wedgeRoundRectCallout">
              <a:avLst>
                <a:gd name="adj1" fmla="val 67862"/>
                <a:gd name="adj2" fmla="val 152688"/>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400" b="1">
                <a:solidFill>
                  <a:srgbClr val="000099"/>
                </a:solidFill>
                <a:latin typeface="微软雅黑" pitchFamily="34" charset="-122"/>
                <a:ea typeface="微软雅黑" pitchFamily="34" charset="-122"/>
              </a:endParaRPr>
            </a:p>
          </p:txBody>
        </p:sp>
        <p:sp>
          <p:nvSpPr>
            <p:cNvPr id="30" name="Rectangle 44"/>
            <p:cNvSpPr>
              <a:spLocks noChangeArrowheads="1"/>
            </p:cNvSpPr>
            <p:nvPr/>
          </p:nvSpPr>
          <p:spPr bwMode="auto">
            <a:xfrm>
              <a:off x="1052603" y="2457115"/>
              <a:ext cx="548625"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插入</a:t>
              </a:r>
            </a:p>
          </p:txBody>
        </p:sp>
        <p:sp>
          <p:nvSpPr>
            <p:cNvPr id="31" name="Rectangle 47"/>
            <p:cNvSpPr>
              <a:spLocks noChangeArrowheads="1"/>
            </p:cNvSpPr>
            <p:nvPr/>
          </p:nvSpPr>
          <p:spPr bwMode="auto">
            <a:xfrm>
              <a:off x="7295991" y="1604210"/>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32" name="Line 48"/>
            <p:cNvSpPr>
              <a:spLocks noChangeShapeType="1"/>
            </p:cNvSpPr>
            <p:nvPr/>
          </p:nvSpPr>
          <p:spPr bwMode="auto">
            <a:xfrm flipV="1">
              <a:off x="7183211" y="1968573"/>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AutoShape 64"/>
            <p:cNvSpPr>
              <a:spLocks noChangeArrowheads="1"/>
            </p:cNvSpPr>
            <p:nvPr/>
          </p:nvSpPr>
          <p:spPr bwMode="auto">
            <a:xfrm rot="16200000" flipH="1">
              <a:off x="4583729" y="2590184"/>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Rectangle 66"/>
            <p:cNvSpPr>
              <a:spLocks noChangeArrowheads="1"/>
            </p:cNvSpPr>
            <p:nvPr/>
          </p:nvSpPr>
          <p:spPr bwMode="auto">
            <a:xfrm>
              <a:off x="2386566" y="2162684"/>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7"/>
            <p:cNvSpPr>
              <a:spLocks noChangeShapeType="1"/>
            </p:cNvSpPr>
            <p:nvPr/>
          </p:nvSpPr>
          <p:spPr bwMode="auto">
            <a:xfrm>
              <a:off x="3078514"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68"/>
            <p:cNvSpPr>
              <a:spLocks noChangeShapeType="1"/>
            </p:cNvSpPr>
            <p:nvPr/>
          </p:nvSpPr>
          <p:spPr bwMode="auto">
            <a:xfrm>
              <a:off x="3755190"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Line 69"/>
            <p:cNvSpPr>
              <a:spLocks noChangeShapeType="1"/>
            </p:cNvSpPr>
            <p:nvPr/>
          </p:nvSpPr>
          <p:spPr bwMode="auto">
            <a:xfrm>
              <a:off x="4431866"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8" name="Line 70"/>
            <p:cNvSpPr>
              <a:spLocks noChangeShapeType="1"/>
            </p:cNvSpPr>
            <p:nvPr/>
          </p:nvSpPr>
          <p:spPr bwMode="auto">
            <a:xfrm>
              <a:off x="6743842"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9" name="Rectangle 71"/>
            <p:cNvSpPr>
              <a:spLocks noChangeArrowheads="1"/>
            </p:cNvSpPr>
            <p:nvPr/>
          </p:nvSpPr>
          <p:spPr bwMode="auto">
            <a:xfrm>
              <a:off x="2334876" y="2194132"/>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40" name="Rectangle 72"/>
            <p:cNvSpPr>
              <a:spLocks noChangeArrowheads="1"/>
            </p:cNvSpPr>
            <p:nvPr/>
          </p:nvSpPr>
          <p:spPr bwMode="auto">
            <a:xfrm>
              <a:off x="3117439" y="2194132"/>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41" name="Rectangle 73"/>
            <p:cNvSpPr>
              <a:spLocks noChangeArrowheads="1"/>
            </p:cNvSpPr>
            <p:nvPr/>
          </p:nvSpPr>
          <p:spPr bwMode="auto">
            <a:xfrm>
              <a:off x="3856730" y="2194132"/>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2" name="Rectangle 74"/>
            <p:cNvSpPr>
              <a:spLocks noChangeArrowheads="1"/>
            </p:cNvSpPr>
            <p:nvPr/>
          </p:nvSpPr>
          <p:spPr bwMode="auto">
            <a:xfrm>
              <a:off x="5170491" y="2194132"/>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3" name="Rectangle 75"/>
            <p:cNvSpPr>
              <a:spLocks noChangeArrowheads="1"/>
            </p:cNvSpPr>
            <p:nvPr/>
          </p:nvSpPr>
          <p:spPr bwMode="auto">
            <a:xfrm>
              <a:off x="6703900" y="2194132"/>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4" name="Rectangle 76"/>
            <p:cNvSpPr>
              <a:spLocks noChangeArrowheads="1"/>
            </p:cNvSpPr>
            <p:nvPr/>
          </p:nvSpPr>
          <p:spPr bwMode="auto">
            <a:xfrm>
              <a:off x="2616413"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5" name="Rectangle 77"/>
            <p:cNvSpPr>
              <a:spLocks noChangeArrowheads="1"/>
            </p:cNvSpPr>
            <p:nvPr/>
          </p:nvSpPr>
          <p:spPr bwMode="auto">
            <a:xfrm>
              <a:off x="3313822"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6" name="Rectangle 78"/>
            <p:cNvSpPr>
              <a:spLocks noChangeArrowheads="1"/>
            </p:cNvSpPr>
            <p:nvPr/>
          </p:nvSpPr>
          <p:spPr bwMode="auto">
            <a:xfrm>
              <a:off x="4037138"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7" name="Rectangle 79"/>
            <p:cNvSpPr>
              <a:spLocks noChangeArrowheads="1"/>
            </p:cNvSpPr>
            <p:nvPr/>
          </p:nvSpPr>
          <p:spPr bwMode="auto">
            <a:xfrm>
              <a:off x="6797938"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8" name="Rectangle 80"/>
            <p:cNvSpPr>
              <a:spLocks noChangeArrowheads="1"/>
            </p:cNvSpPr>
            <p:nvPr/>
          </p:nvSpPr>
          <p:spPr bwMode="auto">
            <a:xfrm>
              <a:off x="1878614" y="1927225"/>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9" name="Text Box 81"/>
            <p:cNvSpPr txBox="1">
              <a:spLocks noChangeArrowheads="1"/>
            </p:cNvSpPr>
            <p:nvPr/>
          </p:nvSpPr>
          <p:spPr bwMode="auto">
            <a:xfrm>
              <a:off x="5679487" y="1916471"/>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sp>
          <p:nvSpPr>
            <p:cNvPr id="50" name="Line 107"/>
            <p:cNvSpPr>
              <a:spLocks noChangeShapeType="1"/>
            </p:cNvSpPr>
            <p:nvPr/>
          </p:nvSpPr>
          <p:spPr bwMode="auto">
            <a:xfrm flipH="1">
              <a:off x="2387741" y="1375398"/>
              <a:ext cx="0" cy="793793"/>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Line 108"/>
            <p:cNvSpPr>
              <a:spLocks noChangeShapeType="1"/>
            </p:cNvSpPr>
            <p:nvPr/>
          </p:nvSpPr>
          <p:spPr bwMode="auto">
            <a:xfrm>
              <a:off x="7130346" y="1375399"/>
              <a:ext cx="8224" cy="787286"/>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nvGrpSpPr>
            <p:cNvPr id="52" name="Group 109"/>
            <p:cNvGrpSpPr>
              <a:grpSpLocks/>
            </p:cNvGrpSpPr>
            <p:nvPr/>
          </p:nvGrpSpPr>
          <p:grpSpPr bwMode="auto">
            <a:xfrm>
              <a:off x="4431866" y="1604210"/>
              <a:ext cx="2311976" cy="676676"/>
              <a:chOff x="2715" y="1872"/>
              <a:chExt cx="1968" cy="624"/>
            </a:xfrm>
          </p:grpSpPr>
          <p:sp>
            <p:nvSpPr>
              <p:cNvPr id="54"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3" name="Rectangle 112"/>
            <p:cNvSpPr>
              <a:spLocks noChangeArrowheads="1"/>
            </p:cNvSpPr>
            <p:nvPr/>
          </p:nvSpPr>
          <p:spPr bwMode="auto">
            <a:xfrm>
              <a:off x="1509008" y="2188710"/>
              <a:ext cx="851516" cy="305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solidFill>
                    <a:srgbClr val="CC00CC"/>
                  </a:solidFill>
                  <a:latin typeface="微软雅黑" pitchFamily="34" charset="-122"/>
                  <a:ea typeface="微软雅黑" pitchFamily="34" charset="-122"/>
                </a:rPr>
                <a:t>MAC </a:t>
              </a:r>
              <a:r>
                <a:rPr kumimoji="1" lang="zh-CN" altLang="en-US" sz="1400" b="1" dirty="0">
                  <a:solidFill>
                    <a:srgbClr val="CC00CC"/>
                  </a:solidFill>
                  <a:latin typeface="微软雅黑" pitchFamily="34" charset="-122"/>
                  <a:ea typeface="微软雅黑" pitchFamily="34" charset="-122"/>
                </a:rPr>
                <a:t>帧</a:t>
              </a:r>
            </a:p>
          </p:txBody>
        </p:sp>
      </p:grpSp>
    </p:spTree>
    <p:extLst>
      <p:ext uri="{BB962C8B-B14F-4D97-AF65-F5344CB8AC3E}">
        <p14:creationId xmlns:p14="http://schemas.microsoft.com/office/powerpoint/2010/main" val="416841586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55" name="组合 54"/>
          <p:cNvGrpSpPr/>
          <p:nvPr/>
        </p:nvGrpSpPr>
        <p:grpSpPr>
          <a:xfrm>
            <a:off x="1025874" y="1756079"/>
            <a:ext cx="6597590" cy="2222487"/>
            <a:chOff x="1025874" y="1600352"/>
            <a:chExt cx="6597590" cy="2222487"/>
          </a:xfrm>
        </p:grpSpPr>
        <p:sp>
          <p:nvSpPr>
            <p:cNvPr id="8"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 name="Rectangle 6"/>
            <p:cNvSpPr>
              <a:spLocks noChangeArrowheads="1"/>
            </p:cNvSpPr>
            <p:nvPr/>
          </p:nvSpPr>
          <p:spPr bwMode="auto">
            <a:xfrm>
              <a:off x="3847707"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1"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2"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13"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3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50" name="Group 109"/>
            <p:cNvGrpSpPr>
              <a:grpSpLocks/>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4" name="AutoShape 38"/>
            <p:cNvSpPr>
              <a:spLocks noChangeArrowheads="1"/>
            </p:cNvSpPr>
            <p:nvPr/>
          </p:nvSpPr>
          <p:spPr bwMode="auto">
            <a:xfrm>
              <a:off x="3142535" y="1600352"/>
              <a:ext cx="2398729" cy="375516"/>
            </a:xfrm>
            <a:prstGeom prst="wedgeRoundRectCallout">
              <a:avLst>
                <a:gd name="adj1" fmla="val -77281"/>
                <a:gd name="adj2" fmla="val 299612"/>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目的地址字段 </a:t>
              </a:r>
              <a:r>
                <a:rPr lang="en-US" altLang="zh-CN" sz="1600" b="1" dirty="0">
                  <a:latin typeface="微软雅黑" pitchFamily="34" charset="-122"/>
                  <a:ea typeface="微软雅黑" pitchFamily="34" charset="-122"/>
                </a:rPr>
                <a:t>6 </a:t>
              </a:r>
              <a:r>
                <a:rPr lang="zh-CN" altLang="en-US" sz="1600" b="1" dirty="0">
                  <a:latin typeface="微软雅黑" pitchFamily="34" charset="-122"/>
                  <a:ea typeface="微软雅黑" pitchFamily="34" charset="-122"/>
                </a:rPr>
                <a:t>字节</a:t>
              </a:r>
            </a:p>
          </p:txBody>
        </p:sp>
      </p:grpSp>
      <p:sp>
        <p:nvSpPr>
          <p:cNvPr id="48"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23638706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5" name="组合 4"/>
          <p:cNvGrpSpPr/>
          <p:nvPr/>
        </p:nvGrpSpPr>
        <p:grpSpPr>
          <a:xfrm>
            <a:off x="1025874" y="1756079"/>
            <a:ext cx="6597590" cy="2222487"/>
            <a:chOff x="1025874" y="1600352"/>
            <a:chExt cx="6597590" cy="2222487"/>
          </a:xfrm>
        </p:grpSpPr>
        <p:sp>
          <p:nvSpPr>
            <p:cNvPr id="20"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Rectangle 6"/>
            <p:cNvSpPr>
              <a:spLocks noChangeArrowheads="1"/>
            </p:cNvSpPr>
            <p:nvPr/>
          </p:nvSpPr>
          <p:spPr bwMode="auto">
            <a:xfrm>
              <a:off x="384954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23"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24"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25"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3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50" name="Group 109"/>
            <p:cNvGrpSpPr>
              <a:grpSpLocks/>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3" name="AutoShape 38"/>
            <p:cNvSpPr>
              <a:spLocks noChangeArrowheads="1"/>
            </p:cNvSpPr>
            <p:nvPr/>
          </p:nvSpPr>
          <p:spPr bwMode="auto">
            <a:xfrm>
              <a:off x="3142535" y="1600352"/>
              <a:ext cx="1972251" cy="375516"/>
            </a:xfrm>
            <a:prstGeom prst="wedgeRoundRectCallout">
              <a:avLst>
                <a:gd name="adj1" fmla="val -47166"/>
                <a:gd name="adj2" fmla="val 292307"/>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源地址字段 </a:t>
              </a:r>
              <a:r>
                <a:rPr lang="en-US" altLang="zh-CN" sz="1600" b="1" dirty="0">
                  <a:latin typeface="微软雅黑" pitchFamily="34" charset="-122"/>
                  <a:ea typeface="微软雅黑" pitchFamily="34" charset="-122"/>
                </a:rPr>
                <a:t>6 </a:t>
              </a:r>
              <a:r>
                <a:rPr lang="zh-CN" altLang="en-US" sz="1600" b="1" dirty="0">
                  <a:latin typeface="微软雅黑" pitchFamily="34" charset="-122"/>
                  <a:ea typeface="微软雅黑" pitchFamily="34" charset="-122"/>
                </a:rPr>
                <a:t>字节</a:t>
              </a:r>
            </a:p>
          </p:txBody>
        </p:sp>
      </p:grpSp>
      <p:sp>
        <p:nvSpPr>
          <p:cNvPr id="55"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329975134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圆角矩形 40"/>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1025874" y="1756079"/>
            <a:ext cx="6597590" cy="2222487"/>
            <a:chOff x="1025874" y="1600352"/>
            <a:chExt cx="6597590" cy="2222487"/>
          </a:xfrm>
        </p:grpSpPr>
        <p:sp>
          <p:nvSpPr>
            <p:cNvPr id="44"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6" name="Rectangle 6"/>
            <p:cNvSpPr>
              <a:spLocks noChangeArrowheads="1"/>
            </p:cNvSpPr>
            <p:nvPr/>
          </p:nvSpPr>
          <p:spPr bwMode="auto">
            <a:xfrm>
              <a:off x="384954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47"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48"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49"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3"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54"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8"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9"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62"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63"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64"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65"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66"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67"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68"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69"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70"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71"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74" name="Group 109"/>
            <p:cNvGrpSpPr>
              <a:grpSpLocks/>
            </p:cNvGrpSpPr>
            <p:nvPr/>
          </p:nvGrpSpPr>
          <p:grpSpPr bwMode="auto">
            <a:xfrm>
              <a:off x="4102635" y="2291106"/>
              <a:ext cx="2311976" cy="676676"/>
              <a:chOff x="2715" y="1872"/>
              <a:chExt cx="1968" cy="624"/>
            </a:xfrm>
          </p:grpSpPr>
          <p:sp>
            <p:nvSpPr>
              <p:cNvPr id="75"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77" name="AutoShape 38"/>
            <p:cNvSpPr>
              <a:spLocks noChangeArrowheads="1"/>
            </p:cNvSpPr>
            <p:nvPr/>
          </p:nvSpPr>
          <p:spPr bwMode="auto">
            <a:xfrm>
              <a:off x="2948954" y="1600352"/>
              <a:ext cx="1795225" cy="375516"/>
            </a:xfrm>
            <a:prstGeom prst="wedgeRoundRectCallout">
              <a:avLst>
                <a:gd name="adj1" fmla="val -8750"/>
                <a:gd name="adj2" fmla="val 292307"/>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类型字段 </a:t>
              </a:r>
              <a:r>
                <a:rPr lang="en-US" altLang="zh-CN" sz="1600" b="1" dirty="0">
                  <a:latin typeface="微软雅黑" pitchFamily="34" charset="-122"/>
                  <a:ea typeface="微软雅黑" pitchFamily="34" charset="-122"/>
                </a:rPr>
                <a:t>2 </a:t>
              </a:r>
              <a:r>
                <a:rPr lang="zh-CN" altLang="en-US" sz="1600" b="1" dirty="0">
                  <a:latin typeface="微软雅黑" pitchFamily="34" charset="-122"/>
                  <a:ea typeface="微软雅黑" pitchFamily="34" charset="-122"/>
                </a:rPr>
                <a:t>字节</a:t>
              </a:r>
            </a:p>
          </p:txBody>
        </p:sp>
      </p:grpSp>
      <p:sp>
        <p:nvSpPr>
          <p:cNvPr id="5" name="矩形 4"/>
          <p:cNvSpPr/>
          <p:nvPr/>
        </p:nvSpPr>
        <p:spPr>
          <a:xfrm>
            <a:off x="1760081" y="1087425"/>
            <a:ext cx="5565473" cy="584775"/>
          </a:xfrm>
          <a:prstGeom prst="rect">
            <a:avLst/>
          </a:prstGeom>
          <a:solidFill>
            <a:srgbClr val="0000CC"/>
          </a:solidFill>
        </p:spPr>
        <p:txBody>
          <a:bodyPr wrap="square">
            <a:spAutoFit/>
          </a:bodyPr>
          <a:lstStyle/>
          <a:p>
            <a:pPr algn="ctr"/>
            <a:r>
              <a:rPr lang="zh-CN" altLang="en-US" sz="1600" b="1" dirty="0">
                <a:solidFill>
                  <a:schemeClr val="bg1"/>
                </a:solidFill>
                <a:latin typeface="微软雅黑" pitchFamily="34" charset="-122"/>
                <a:ea typeface="微软雅黑" pitchFamily="34" charset="-122"/>
              </a:rPr>
              <a:t>类型字段用来标志</a:t>
            </a:r>
            <a:r>
              <a:rPr lang="zh-CN" altLang="en-US" sz="1600" b="1" dirty="0">
                <a:solidFill>
                  <a:srgbClr val="FFFF00"/>
                </a:solidFill>
                <a:latin typeface="微软雅黑" pitchFamily="34" charset="-122"/>
                <a:ea typeface="微软雅黑" pitchFamily="34" charset="-122"/>
              </a:rPr>
              <a:t>上一层</a:t>
            </a:r>
            <a:r>
              <a:rPr lang="zh-CN" altLang="en-US" sz="1600" b="1" dirty="0">
                <a:solidFill>
                  <a:schemeClr val="bg1"/>
                </a:solidFill>
                <a:latin typeface="微软雅黑" pitchFamily="34" charset="-122"/>
                <a:ea typeface="微软雅黑" pitchFamily="34" charset="-122"/>
              </a:rPr>
              <a:t>使用的是什么协议，</a:t>
            </a:r>
          </a:p>
          <a:p>
            <a:pPr algn="ctr"/>
            <a:r>
              <a:rPr lang="zh-CN" altLang="en-US" sz="1600" b="1" dirty="0">
                <a:solidFill>
                  <a:schemeClr val="bg1"/>
                </a:solidFill>
                <a:latin typeface="微软雅黑" pitchFamily="34" charset="-122"/>
                <a:ea typeface="微软雅黑" pitchFamily="34" charset="-122"/>
              </a:rPr>
              <a:t>以便把收到的 </a:t>
            </a:r>
            <a:r>
              <a:rPr lang="en-US" altLang="zh-CN" sz="1600" b="1" dirty="0">
                <a:solidFill>
                  <a:schemeClr val="bg1"/>
                </a:solidFill>
                <a:latin typeface="微软雅黑" pitchFamily="34" charset="-122"/>
                <a:ea typeface="微软雅黑" pitchFamily="34" charset="-122"/>
              </a:rPr>
              <a:t>MAC </a:t>
            </a:r>
            <a:r>
              <a:rPr lang="zh-CN" altLang="en-US" sz="1600" b="1" dirty="0">
                <a:solidFill>
                  <a:schemeClr val="bg1"/>
                </a:solidFill>
                <a:latin typeface="微软雅黑" pitchFamily="34" charset="-122"/>
                <a:ea typeface="微软雅黑" pitchFamily="34" charset="-122"/>
              </a:rPr>
              <a:t>帧的数据上交给上一层的这个协议。 </a:t>
            </a:r>
          </a:p>
        </p:txBody>
      </p:sp>
      <p:sp>
        <p:nvSpPr>
          <p:cNvPr id="37"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10293895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5"/>
          <p:cNvSpPr>
            <a:spLocks noChangeArrowheads="1"/>
          </p:cNvSpPr>
          <p:nvPr/>
        </p:nvSpPr>
        <p:spPr bwMode="auto">
          <a:xfrm>
            <a:off x="502921" y="621289"/>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29" name="Rectangle 6"/>
          <p:cNvSpPr>
            <a:spLocks noChangeArrowheads="1"/>
          </p:cNvSpPr>
          <p:nvPr/>
        </p:nvSpPr>
        <p:spPr bwMode="auto">
          <a:xfrm>
            <a:off x="1685636" y="579018"/>
            <a:ext cx="577273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smtClean="0">
                <a:solidFill>
                  <a:schemeClr val="bg1"/>
                </a:solidFill>
                <a:latin typeface="微软雅黑" pitchFamily="34" charset="-122"/>
                <a:ea typeface="微软雅黑" pitchFamily="34" charset="-122"/>
              </a:rPr>
              <a:t>回顾：</a:t>
            </a:r>
            <a:r>
              <a:rPr lang="en-US" altLang="zh-CN" sz="2400" b="1" dirty="0" smtClean="0">
                <a:solidFill>
                  <a:schemeClr val="bg1"/>
                </a:solidFill>
                <a:latin typeface="微软雅黑" pitchFamily="34" charset="-122"/>
                <a:ea typeface="微软雅黑" pitchFamily="34" charset="-122"/>
              </a:rPr>
              <a:t>   </a:t>
            </a:r>
            <a:r>
              <a:rPr lang="en-US" altLang="zh-CN" sz="2400" b="1" dirty="0">
                <a:solidFill>
                  <a:schemeClr val="bg1"/>
                </a:solidFill>
                <a:latin typeface="微软雅黑" pitchFamily="34" charset="-122"/>
                <a:ea typeface="微软雅黑" pitchFamily="34" charset="-122"/>
              </a:rPr>
              <a:t>PPP </a:t>
            </a:r>
            <a:r>
              <a:rPr lang="zh-CN" altLang="en-US" sz="2400" b="1" dirty="0">
                <a:solidFill>
                  <a:schemeClr val="bg1"/>
                </a:solidFill>
                <a:latin typeface="微软雅黑" pitchFamily="34" charset="-122"/>
                <a:ea typeface="微软雅黑" pitchFamily="34" charset="-122"/>
              </a:rPr>
              <a:t>协议的</a:t>
            </a:r>
            <a:r>
              <a:rPr lang="zh-CN" altLang="en-US" sz="2400" b="1" dirty="0" smtClean="0">
                <a:solidFill>
                  <a:schemeClr val="bg1"/>
                </a:solidFill>
                <a:latin typeface="微软雅黑" pitchFamily="34" charset="-122"/>
                <a:ea typeface="微软雅黑" pitchFamily="34" charset="-122"/>
              </a:rPr>
              <a:t>帧格式中的</a:t>
            </a:r>
            <a:r>
              <a:rPr lang="zh-CN" altLang="en-US" sz="2400" b="1" dirty="0" smtClean="0">
                <a:solidFill>
                  <a:srgbClr val="FF0000"/>
                </a:solidFill>
                <a:latin typeface="微软雅黑" pitchFamily="34" charset="-122"/>
                <a:ea typeface="微软雅黑" pitchFamily="34" charset="-122"/>
              </a:rPr>
              <a:t>协议</a:t>
            </a:r>
            <a:r>
              <a:rPr lang="zh-CN" altLang="en-US" sz="2400" b="1" dirty="0" smtClean="0">
                <a:solidFill>
                  <a:schemeClr val="bg1"/>
                </a:solidFill>
                <a:latin typeface="微软雅黑" pitchFamily="34" charset="-122"/>
                <a:ea typeface="微软雅黑" pitchFamily="34" charset="-122"/>
              </a:rPr>
              <a:t>字段</a:t>
            </a:r>
            <a:endParaRPr lang="zh-CN" altLang="en-US" sz="2400" b="1" dirty="0">
              <a:solidFill>
                <a:schemeClr val="bg1"/>
              </a:solidFill>
              <a:latin typeface="微软雅黑" pitchFamily="34" charset="-122"/>
              <a:ea typeface="微软雅黑" pitchFamily="34" charset="-122"/>
            </a:endParaRPr>
          </a:p>
        </p:txBody>
      </p:sp>
      <p:sp>
        <p:nvSpPr>
          <p:cNvPr id="5" name="圆角矩形 4"/>
          <p:cNvSpPr/>
          <p:nvPr/>
        </p:nvSpPr>
        <p:spPr>
          <a:xfrm>
            <a:off x="118872" y="1094781"/>
            <a:ext cx="8129015" cy="366145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latin typeface="微软雅黑" pitchFamily="34" charset="-122"/>
              <a:ea typeface="微软雅黑" pitchFamily="34" charset="-122"/>
            </a:endParaRPr>
          </a:p>
        </p:txBody>
      </p:sp>
      <p:sp>
        <p:nvSpPr>
          <p:cNvPr id="6" name="Rectangle 4"/>
          <p:cNvSpPr>
            <a:spLocks noChangeArrowheads="1"/>
          </p:cNvSpPr>
          <p:nvPr/>
        </p:nvSpPr>
        <p:spPr bwMode="auto">
          <a:xfrm>
            <a:off x="3698855" y="1182083"/>
            <a:ext cx="2399281" cy="355374"/>
          </a:xfrm>
          <a:prstGeom prst="rect">
            <a:avLst/>
          </a:prstGeom>
          <a:solidFill>
            <a:srgbClr val="00FFFF"/>
          </a:solidFill>
          <a:ln w="12700">
            <a:solidFill>
              <a:schemeClr val="tx1"/>
            </a:solidFill>
            <a:miter lim="800000"/>
            <a:headEnd/>
            <a:tailEnd/>
          </a:ln>
          <a:effectLst/>
        </p:spPr>
        <p:txBody>
          <a:bodyPr wrap="none" anchor="ctr"/>
          <a:lstStyle/>
          <a:p>
            <a:pPr algn="ctr"/>
            <a:r>
              <a:rPr kumimoji="1" lang="en-US" altLang="zh-CN" sz="1400" b="1">
                <a:latin typeface="微软雅黑" pitchFamily="34" charset="-122"/>
                <a:ea typeface="微软雅黑" pitchFamily="34" charset="-122"/>
              </a:rPr>
              <a:t>IP </a:t>
            </a:r>
            <a:r>
              <a:rPr kumimoji="1" lang="zh-CN" altLang="en-US" sz="1400" b="1">
                <a:latin typeface="微软雅黑" pitchFamily="34" charset="-122"/>
                <a:ea typeface="微软雅黑" pitchFamily="34" charset="-122"/>
              </a:rPr>
              <a:t>数据报</a:t>
            </a:r>
          </a:p>
        </p:txBody>
      </p:sp>
      <p:sp>
        <p:nvSpPr>
          <p:cNvPr id="7" name="Text Box 9"/>
          <p:cNvSpPr txBox="1">
            <a:spLocks noChangeArrowheads="1"/>
          </p:cNvSpPr>
          <p:nvPr/>
        </p:nvSpPr>
        <p:spPr bwMode="auto">
          <a:xfrm>
            <a:off x="1524261"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1</a:t>
            </a:r>
          </a:p>
        </p:txBody>
      </p:sp>
      <p:sp>
        <p:nvSpPr>
          <p:cNvPr id="8" name="Text Box 10"/>
          <p:cNvSpPr txBox="1">
            <a:spLocks noChangeArrowheads="1"/>
          </p:cNvSpPr>
          <p:nvPr/>
        </p:nvSpPr>
        <p:spPr bwMode="auto">
          <a:xfrm>
            <a:off x="3101436"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2</a:t>
            </a:r>
          </a:p>
        </p:txBody>
      </p:sp>
      <p:sp>
        <p:nvSpPr>
          <p:cNvPr id="9" name="Text Box 11"/>
          <p:cNvSpPr txBox="1">
            <a:spLocks noChangeArrowheads="1"/>
          </p:cNvSpPr>
          <p:nvPr/>
        </p:nvSpPr>
        <p:spPr bwMode="auto">
          <a:xfrm>
            <a:off x="1974947"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10" name="Text Box 12"/>
          <p:cNvSpPr txBox="1">
            <a:spLocks noChangeArrowheads="1"/>
          </p:cNvSpPr>
          <p:nvPr/>
        </p:nvSpPr>
        <p:spPr bwMode="auto">
          <a:xfrm>
            <a:off x="7146671"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11" name="Text Box 13"/>
          <p:cNvSpPr txBox="1">
            <a:spLocks noChangeArrowheads="1"/>
          </p:cNvSpPr>
          <p:nvPr/>
        </p:nvSpPr>
        <p:spPr bwMode="auto">
          <a:xfrm>
            <a:off x="941642" y="2260238"/>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字节</a:t>
            </a:r>
          </a:p>
        </p:txBody>
      </p:sp>
      <p:sp>
        <p:nvSpPr>
          <p:cNvPr id="12" name="Text Box 18"/>
          <p:cNvSpPr txBox="1">
            <a:spLocks noChangeArrowheads="1"/>
          </p:cNvSpPr>
          <p:nvPr/>
        </p:nvSpPr>
        <p:spPr bwMode="auto">
          <a:xfrm>
            <a:off x="2424319"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13" name="Text Box 23"/>
          <p:cNvSpPr txBox="1">
            <a:spLocks noChangeArrowheads="1"/>
          </p:cNvSpPr>
          <p:nvPr/>
        </p:nvSpPr>
        <p:spPr bwMode="auto">
          <a:xfrm>
            <a:off x="6397717"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2</a:t>
            </a:r>
          </a:p>
        </p:txBody>
      </p:sp>
      <p:sp>
        <p:nvSpPr>
          <p:cNvPr id="14" name="Line 26"/>
          <p:cNvSpPr>
            <a:spLocks noChangeShapeType="1"/>
          </p:cNvSpPr>
          <p:nvPr/>
        </p:nvSpPr>
        <p:spPr bwMode="auto">
          <a:xfrm>
            <a:off x="3698855" y="1172380"/>
            <a:ext cx="14454" cy="70589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Line 27"/>
          <p:cNvSpPr>
            <a:spLocks noChangeShapeType="1"/>
          </p:cNvSpPr>
          <p:nvPr/>
        </p:nvSpPr>
        <p:spPr bwMode="auto">
          <a:xfrm>
            <a:off x="6098135" y="1172379"/>
            <a:ext cx="0" cy="67921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Text Box 31"/>
          <p:cNvSpPr txBox="1">
            <a:spLocks noChangeArrowheads="1"/>
          </p:cNvSpPr>
          <p:nvPr/>
        </p:nvSpPr>
        <p:spPr bwMode="auto">
          <a:xfrm>
            <a:off x="3655542" y="2278526"/>
            <a:ext cx="25707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400" b="1" dirty="0" smtClean="0">
                <a:solidFill>
                  <a:srgbClr val="0000FF"/>
                </a:solidFill>
                <a:latin typeface="微软雅黑" pitchFamily="34" charset="-122"/>
                <a:ea typeface="微软雅黑" pitchFamily="34" charset="-122"/>
              </a:rPr>
              <a:t>可变长度，不</a:t>
            </a:r>
            <a:r>
              <a:rPr kumimoji="1" lang="zh-CN" altLang="en-US" sz="1400" b="1" dirty="0">
                <a:solidFill>
                  <a:srgbClr val="0000FF"/>
                </a:solidFill>
                <a:latin typeface="微软雅黑" pitchFamily="34" charset="-122"/>
                <a:ea typeface="微软雅黑" pitchFamily="34" charset="-122"/>
              </a:rPr>
              <a:t>超过 </a:t>
            </a:r>
            <a:r>
              <a:rPr kumimoji="1" lang="en-US" altLang="zh-CN" sz="1400" b="1" dirty="0">
                <a:solidFill>
                  <a:srgbClr val="0000FF"/>
                </a:solidFill>
                <a:latin typeface="微软雅黑" pitchFamily="34" charset="-122"/>
                <a:ea typeface="微软雅黑" pitchFamily="34" charset="-122"/>
              </a:rPr>
              <a:t>1500 </a:t>
            </a:r>
            <a:r>
              <a:rPr kumimoji="1" lang="zh-CN" altLang="en-US" sz="1400" b="1" dirty="0">
                <a:solidFill>
                  <a:srgbClr val="0000FF"/>
                </a:solidFill>
                <a:latin typeface="微软雅黑" pitchFamily="34" charset="-122"/>
                <a:ea typeface="微软雅黑" pitchFamily="34" charset="-122"/>
              </a:rPr>
              <a:t>字节</a:t>
            </a:r>
          </a:p>
        </p:txBody>
      </p:sp>
      <p:sp>
        <p:nvSpPr>
          <p:cNvPr id="17" name="Line 32"/>
          <p:cNvSpPr>
            <a:spLocks noChangeShapeType="1"/>
          </p:cNvSpPr>
          <p:nvPr/>
        </p:nvSpPr>
        <p:spPr bwMode="auto">
          <a:xfrm>
            <a:off x="1462505" y="2753199"/>
            <a:ext cx="6071783"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8" name="Text Box 33"/>
          <p:cNvSpPr txBox="1">
            <a:spLocks noChangeArrowheads="1"/>
          </p:cNvSpPr>
          <p:nvPr/>
        </p:nvSpPr>
        <p:spPr bwMode="auto">
          <a:xfrm>
            <a:off x="4056761" y="2608744"/>
            <a:ext cx="772969" cy="307777"/>
          </a:xfrm>
          <a:prstGeom prst="rect">
            <a:avLst/>
          </a:prstGeom>
          <a:solidFill>
            <a:srgbClr val="C3E3F9"/>
          </a:solidFill>
          <a:ln>
            <a:noFill/>
          </a:ln>
          <a:effectLst/>
          <a:extLst/>
        </p:spPr>
        <p:txBody>
          <a:bodyPr wrap="none">
            <a:spAutoFit/>
          </a:bodyPr>
          <a:lstStyle/>
          <a:p>
            <a:r>
              <a:rPr kumimoji="1" lang="en-US" altLang="zh-CN" sz="1400" b="1" dirty="0">
                <a:solidFill>
                  <a:srgbClr val="0000FF"/>
                </a:solidFill>
                <a:latin typeface="微软雅黑" pitchFamily="34" charset="-122"/>
                <a:ea typeface="微软雅黑" pitchFamily="34" charset="-122"/>
              </a:rPr>
              <a:t>PPP </a:t>
            </a:r>
            <a:r>
              <a:rPr kumimoji="1" lang="zh-CN" altLang="en-US" sz="1400" b="1" dirty="0">
                <a:solidFill>
                  <a:srgbClr val="0000FF"/>
                </a:solidFill>
                <a:latin typeface="微软雅黑" pitchFamily="34" charset="-122"/>
                <a:ea typeface="微软雅黑" pitchFamily="34" charset="-122"/>
              </a:rPr>
              <a:t>帧</a:t>
            </a:r>
          </a:p>
        </p:txBody>
      </p:sp>
      <p:sp>
        <p:nvSpPr>
          <p:cNvPr id="19" name="Text Box 39"/>
          <p:cNvSpPr txBox="1">
            <a:spLocks noChangeArrowheads="1"/>
          </p:cNvSpPr>
          <p:nvPr/>
        </p:nvSpPr>
        <p:spPr bwMode="auto">
          <a:xfrm>
            <a:off x="734252" y="1418225"/>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先发送</a:t>
            </a:r>
          </a:p>
        </p:txBody>
      </p:sp>
      <p:sp>
        <p:nvSpPr>
          <p:cNvPr id="20" name="Rectangle 5"/>
          <p:cNvSpPr>
            <a:spLocks noChangeArrowheads="1"/>
          </p:cNvSpPr>
          <p:nvPr/>
        </p:nvSpPr>
        <p:spPr bwMode="auto">
          <a:xfrm>
            <a:off x="1449365" y="1820058"/>
            <a:ext cx="6071783" cy="432998"/>
          </a:xfrm>
          <a:prstGeom prst="rect">
            <a:avLst/>
          </a:prstGeom>
          <a:solidFill>
            <a:srgbClr val="00FF99"/>
          </a:solidFill>
          <a:ln w="12700">
            <a:solidFill>
              <a:schemeClr val="tx1"/>
            </a:solidFill>
            <a:miter lim="800000"/>
            <a:headEnd/>
            <a:tailEnd/>
          </a:ln>
          <a:effectLst/>
        </p:spPr>
        <p:txBody>
          <a:bodyPr wrap="none" anchor="ctr"/>
          <a:lstStyle/>
          <a:p>
            <a:pPr algn="ctr"/>
            <a:endParaRPr kumimoji="1" lang="zh-CN" altLang="zh-CN" sz="1200" b="1">
              <a:solidFill>
                <a:schemeClr val="bg1"/>
              </a:solidFill>
              <a:latin typeface="微软雅黑" pitchFamily="34" charset="-122"/>
              <a:ea typeface="微软雅黑" pitchFamily="34" charset="-122"/>
            </a:endParaRPr>
          </a:p>
        </p:txBody>
      </p:sp>
      <p:sp>
        <p:nvSpPr>
          <p:cNvPr id="21" name="Line 6"/>
          <p:cNvSpPr>
            <a:spLocks noChangeShapeType="1"/>
          </p:cNvSpPr>
          <p:nvPr/>
        </p:nvSpPr>
        <p:spPr bwMode="auto">
          <a:xfrm>
            <a:off x="1900052" y="1820058"/>
            <a:ext cx="0" cy="43299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Line 7"/>
          <p:cNvSpPr>
            <a:spLocks noChangeShapeType="1"/>
          </p:cNvSpPr>
          <p:nvPr/>
        </p:nvSpPr>
        <p:spPr bwMode="auto">
          <a:xfrm>
            <a:off x="6996880" y="1828548"/>
            <a:ext cx="0" cy="4245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Text Box 8"/>
          <p:cNvSpPr txBox="1">
            <a:spLocks noChangeArrowheads="1"/>
          </p:cNvSpPr>
          <p:nvPr/>
        </p:nvSpPr>
        <p:spPr bwMode="auto">
          <a:xfrm>
            <a:off x="1446737" y="1975307"/>
            <a:ext cx="397866"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7E</a:t>
            </a:r>
          </a:p>
        </p:txBody>
      </p:sp>
      <p:sp>
        <p:nvSpPr>
          <p:cNvPr id="24" name="Line 14"/>
          <p:cNvSpPr>
            <a:spLocks noChangeShapeType="1"/>
          </p:cNvSpPr>
          <p:nvPr/>
        </p:nvSpPr>
        <p:spPr bwMode="auto">
          <a:xfrm>
            <a:off x="2349424" y="1828548"/>
            <a:ext cx="0" cy="4245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5" name="Line 15"/>
          <p:cNvSpPr>
            <a:spLocks noChangeShapeType="1"/>
          </p:cNvSpPr>
          <p:nvPr/>
        </p:nvSpPr>
        <p:spPr bwMode="auto">
          <a:xfrm>
            <a:off x="2798797" y="1820058"/>
            <a:ext cx="0" cy="43299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6" name="Text Box 16"/>
          <p:cNvSpPr txBox="1">
            <a:spLocks noChangeArrowheads="1"/>
          </p:cNvSpPr>
          <p:nvPr/>
        </p:nvSpPr>
        <p:spPr bwMode="auto">
          <a:xfrm>
            <a:off x="1896110" y="1975307"/>
            <a:ext cx="386644"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FF</a:t>
            </a:r>
          </a:p>
        </p:txBody>
      </p:sp>
      <p:sp>
        <p:nvSpPr>
          <p:cNvPr id="27" name="Text Box 17"/>
          <p:cNvSpPr txBox="1">
            <a:spLocks noChangeArrowheads="1"/>
          </p:cNvSpPr>
          <p:nvPr/>
        </p:nvSpPr>
        <p:spPr bwMode="auto">
          <a:xfrm>
            <a:off x="2376802" y="1975307"/>
            <a:ext cx="405880"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03</a:t>
            </a:r>
          </a:p>
        </p:txBody>
      </p:sp>
      <p:sp>
        <p:nvSpPr>
          <p:cNvPr id="31" name="Text Box 19"/>
          <p:cNvSpPr txBox="1">
            <a:spLocks noChangeArrowheads="1"/>
          </p:cNvSpPr>
          <p:nvPr/>
        </p:nvSpPr>
        <p:spPr bwMode="auto">
          <a:xfrm>
            <a:off x="1509808" y="1794587"/>
            <a:ext cx="285656"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F</a:t>
            </a:r>
          </a:p>
        </p:txBody>
      </p:sp>
      <p:sp>
        <p:nvSpPr>
          <p:cNvPr id="32" name="Text Box 20"/>
          <p:cNvSpPr txBox="1">
            <a:spLocks noChangeArrowheads="1"/>
          </p:cNvSpPr>
          <p:nvPr/>
        </p:nvSpPr>
        <p:spPr bwMode="auto">
          <a:xfrm>
            <a:off x="1930273" y="1793375"/>
            <a:ext cx="319318"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A</a:t>
            </a:r>
          </a:p>
        </p:txBody>
      </p:sp>
      <p:sp>
        <p:nvSpPr>
          <p:cNvPr id="33" name="Text Box 21"/>
          <p:cNvSpPr txBox="1">
            <a:spLocks noChangeArrowheads="1"/>
          </p:cNvSpPr>
          <p:nvPr/>
        </p:nvSpPr>
        <p:spPr bwMode="auto">
          <a:xfrm>
            <a:off x="2416060" y="1794587"/>
            <a:ext cx="304892"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C</a:t>
            </a:r>
          </a:p>
        </p:txBody>
      </p:sp>
      <p:sp>
        <p:nvSpPr>
          <p:cNvPr id="34" name="Text Box 22"/>
          <p:cNvSpPr txBox="1">
            <a:spLocks noChangeArrowheads="1"/>
          </p:cNvSpPr>
          <p:nvPr/>
        </p:nvSpPr>
        <p:spPr bwMode="auto">
          <a:xfrm>
            <a:off x="6325277" y="1898921"/>
            <a:ext cx="513282"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FCS</a:t>
            </a:r>
          </a:p>
        </p:txBody>
      </p:sp>
      <p:sp>
        <p:nvSpPr>
          <p:cNvPr id="35" name="Text Box 24"/>
          <p:cNvSpPr txBox="1">
            <a:spLocks noChangeArrowheads="1"/>
          </p:cNvSpPr>
          <p:nvPr/>
        </p:nvSpPr>
        <p:spPr bwMode="auto">
          <a:xfrm>
            <a:off x="7094113" y="1792067"/>
            <a:ext cx="285656"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F</a:t>
            </a:r>
          </a:p>
        </p:txBody>
      </p:sp>
      <p:sp>
        <p:nvSpPr>
          <p:cNvPr id="36" name="Text Box 25"/>
          <p:cNvSpPr txBox="1">
            <a:spLocks noChangeArrowheads="1"/>
          </p:cNvSpPr>
          <p:nvPr/>
        </p:nvSpPr>
        <p:spPr bwMode="auto">
          <a:xfrm>
            <a:off x="7044183" y="1975307"/>
            <a:ext cx="397866"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7E</a:t>
            </a:r>
          </a:p>
        </p:txBody>
      </p:sp>
      <p:sp>
        <p:nvSpPr>
          <p:cNvPr id="37" name="Rectangle 28"/>
          <p:cNvSpPr>
            <a:spLocks noChangeArrowheads="1"/>
          </p:cNvSpPr>
          <p:nvPr/>
        </p:nvSpPr>
        <p:spPr bwMode="auto">
          <a:xfrm>
            <a:off x="3698855" y="1840677"/>
            <a:ext cx="2399281" cy="396612"/>
          </a:xfrm>
          <a:prstGeom prst="rect">
            <a:avLst/>
          </a:prstGeom>
          <a:solidFill>
            <a:srgbClr val="00FFFF"/>
          </a:solidFill>
          <a:ln w="12700">
            <a:solidFill>
              <a:schemeClr val="tx1"/>
            </a:solidFill>
            <a:miter lim="800000"/>
            <a:headEnd/>
            <a:tailEnd/>
          </a:ln>
          <a:effectLst/>
          <a:extLst/>
        </p:spPr>
        <p:txBody>
          <a:bodyPr wrap="none" anchor="ctr"/>
          <a:lstStyle/>
          <a:p>
            <a:pPr algn="ctr"/>
            <a:endParaRPr kumimoji="1" lang="zh-CN" altLang="en-US" sz="1400" b="1">
              <a:solidFill>
                <a:srgbClr val="000099"/>
              </a:solidFill>
              <a:latin typeface="微软雅黑" pitchFamily="34" charset="-122"/>
              <a:ea typeface="微软雅黑" pitchFamily="34" charset="-122"/>
            </a:endParaRPr>
          </a:p>
        </p:txBody>
      </p:sp>
      <p:sp>
        <p:nvSpPr>
          <p:cNvPr id="38" name="Text Box 29"/>
          <p:cNvSpPr txBox="1">
            <a:spLocks noChangeArrowheads="1"/>
          </p:cNvSpPr>
          <p:nvPr/>
        </p:nvSpPr>
        <p:spPr bwMode="auto">
          <a:xfrm>
            <a:off x="2927714" y="1850216"/>
            <a:ext cx="697627" cy="400110"/>
          </a:xfrm>
          <a:prstGeom prst="rect">
            <a:avLst/>
          </a:prstGeom>
          <a:noFill/>
          <a:ln>
            <a:noFill/>
          </a:ln>
          <a:effectLst/>
          <a:extLst/>
        </p:spPr>
        <p:txBody>
          <a:bodyPr wrap="none">
            <a:spAutoFit/>
          </a:bodyPr>
          <a:lstStyle/>
          <a:p>
            <a:r>
              <a:rPr kumimoji="1" lang="zh-CN" altLang="en-US" sz="2000" b="1" dirty="0">
                <a:solidFill>
                  <a:srgbClr val="FF0000"/>
                </a:solidFill>
                <a:latin typeface="微软雅黑" pitchFamily="34" charset="-122"/>
                <a:ea typeface="微软雅黑" pitchFamily="34" charset="-122"/>
              </a:rPr>
              <a:t>协议</a:t>
            </a:r>
          </a:p>
        </p:txBody>
      </p:sp>
      <p:sp>
        <p:nvSpPr>
          <p:cNvPr id="39" name="Text Box 30"/>
          <p:cNvSpPr txBox="1">
            <a:spLocks noChangeArrowheads="1"/>
          </p:cNvSpPr>
          <p:nvPr/>
        </p:nvSpPr>
        <p:spPr bwMode="auto">
          <a:xfrm>
            <a:off x="4114432" y="1889777"/>
            <a:ext cx="15376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信    息    部    分</a:t>
            </a:r>
          </a:p>
        </p:txBody>
      </p:sp>
      <p:sp>
        <p:nvSpPr>
          <p:cNvPr id="40" name="AutoShape 34"/>
          <p:cNvSpPr>
            <a:spLocks/>
          </p:cNvSpPr>
          <p:nvPr/>
        </p:nvSpPr>
        <p:spPr bwMode="auto">
          <a:xfrm rot="5400000">
            <a:off x="2506795" y="627998"/>
            <a:ext cx="134630" cy="2249489"/>
          </a:xfrm>
          <a:prstGeom prst="leftBrace">
            <a:avLst>
              <a:gd name="adj1" fmla="val 128528"/>
              <a:gd name="adj2" fmla="val 50069"/>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1" name="AutoShape 35"/>
          <p:cNvSpPr>
            <a:spLocks/>
          </p:cNvSpPr>
          <p:nvPr/>
        </p:nvSpPr>
        <p:spPr bwMode="auto">
          <a:xfrm rot="5400000">
            <a:off x="6747785" y="1046695"/>
            <a:ext cx="123714" cy="1423013"/>
          </a:xfrm>
          <a:prstGeom prst="leftBrace">
            <a:avLst>
              <a:gd name="adj1" fmla="val 8848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2" name="Text Box 36"/>
          <p:cNvSpPr txBox="1">
            <a:spLocks noChangeArrowheads="1"/>
          </p:cNvSpPr>
          <p:nvPr/>
        </p:nvSpPr>
        <p:spPr bwMode="auto">
          <a:xfrm>
            <a:off x="2303894" y="1392441"/>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首部</a:t>
            </a:r>
          </a:p>
        </p:txBody>
      </p:sp>
      <p:sp>
        <p:nvSpPr>
          <p:cNvPr id="43" name="Text Box 37"/>
          <p:cNvSpPr txBox="1">
            <a:spLocks noChangeArrowheads="1"/>
          </p:cNvSpPr>
          <p:nvPr/>
        </p:nvSpPr>
        <p:spPr bwMode="auto">
          <a:xfrm>
            <a:off x="6545339" y="1392441"/>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尾部</a:t>
            </a:r>
          </a:p>
        </p:txBody>
      </p:sp>
      <p:sp>
        <p:nvSpPr>
          <p:cNvPr id="44" name="Line 38"/>
          <p:cNvSpPr>
            <a:spLocks noChangeShapeType="1"/>
          </p:cNvSpPr>
          <p:nvPr/>
        </p:nvSpPr>
        <p:spPr bwMode="auto">
          <a:xfrm>
            <a:off x="1449365" y="1385847"/>
            <a:ext cx="0" cy="371142"/>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Line 40"/>
          <p:cNvSpPr>
            <a:spLocks noChangeShapeType="1"/>
          </p:cNvSpPr>
          <p:nvPr/>
        </p:nvSpPr>
        <p:spPr bwMode="auto">
          <a:xfrm>
            <a:off x="6098135" y="1798226"/>
            <a:ext cx="0" cy="4548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6" name="Line 41"/>
          <p:cNvSpPr>
            <a:spLocks noChangeShapeType="1"/>
          </p:cNvSpPr>
          <p:nvPr/>
        </p:nvSpPr>
        <p:spPr bwMode="auto">
          <a:xfrm>
            <a:off x="3698855" y="1828548"/>
            <a:ext cx="0" cy="4245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7" name="AutoShape 42"/>
          <p:cNvSpPr>
            <a:spLocks noChangeArrowheads="1"/>
          </p:cNvSpPr>
          <p:nvPr/>
        </p:nvSpPr>
        <p:spPr bwMode="auto">
          <a:xfrm>
            <a:off x="4748704" y="1490155"/>
            <a:ext cx="224686" cy="432998"/>
          </a:xfrm>
          <a:prstGeom prst="downArrow">
            <a:avLst>
              <a:gd name="adj1" fmla="val 50000"/>
              <a:gd name="adj2" fmla="val 78290"/>
            </a:avLst>
          </a:prstGeom>
          <a:solidFill>
            <a:srgbClr val="FFFF00"/>
          </a:solidFill>
          <a:ln w="19050">
            <a:solidFill>
              <a:schemeClr val="tx1"/>
            </a:solidFill>
            <a:miter lim="800000"/>
            <a:headEnd/>
            <a:tailEnd/>
          </a:ln>
          <a:effectLst/>
          <a:extLst/>
        </p:spPr>
        <p:txBody>
          <a:bodyPr vert="eaVert" wrap="none" anchor="ctr"/>
          <a:lstStyle/>
          <a:p>
            <a:endParaRPr lang="zh-CN" altLang="en-US" sz="1400" b="1">
              <a:solidFill>
                <a:srgbClr val="000099"/>
              </a:solidFill>
              <a:latin typeface="微软雅黑" pitchFamily="34" charset="-122"/>
              <a:ea typeface="微软雅黑" pitchFamily="34" charset="-122"/>
            </a:endParaRPr>
          </a:p>
        </p:txBody>
      </p:sp>
      <p:sp>
        <p:nvSpPr>
          <p:cNvPr id="48" name="矩形 47"/>
          <p:cNvSpPr/>
          <p:nvPr/>
        </p:nvSpPr>
        <p:spPr>
          <a:xfrm>
            <a:off x="384048" y="2937548"/>
            <a:ext cx="7863839" cy="1815882"/>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rPr>
              <a:t>标志字段： </a:t>
            </a:r>
            <a:r>
              <a:rPr lang="en-US" altLang="zh-CN" sz="1400" b="1" dirty="0">
                <a:latin typeface="微软雅黑" panose="020B0503020204020204" pitchFamily="34" charset="-122"/>
                <a:ea typeface="微软雅黑" panose="020B0503020204020204" pitchFamily="34" charset="-122"/>
              </a:rPr>
              <a:t>F = </a:t>
            </a:r>
            <a:r>
              <a:rPr lang="en-US" altLang="zh-CN" sz="1400" b="1" dirty="0" err="1">
                <a:latin typeface="微软雅黑" panose="020B0503020204020204" pitchFamily="34" charset="-122"/>
                <a:ea typeface="微软雅黑" panose="020B0503020204020204" pitchFamily="34" charset="-122"/>
              </a:rPr>
              <a:t>0x7E</a:t>
            </a:r>
            <a:r>
              <a:rPr lang="zh-CN" altLang="en-US" sz="1400" b="1" dirty="0">
                <a:latin typeface="微软雅黑" panose="020B0503020204020204" pitchFamily="34" charset="-122"/>
                <a:ea typeface="微软雅黑" panose="020B0503020204020204" pitchFamily="34" charset="-122"/>
              </a:rPr>
              <a:t>；表示一个帧的开始或结束。</a:t>
            </a:r>
          </a:p>
          <a:p>
            <a:r>
              <a:rPr lang="zh-CN" altLang="en-US" sz="1400" b="1" dirty="0">
                <a:latin typeface="微软雅黑" panose="020B0503020204020204" pitchFamily="34" charset="-122"/>
                <a:ea typeface="微软雅黑" panose="020B0503020204020204" pitchFamily="34" charset="-122"/>
              </a:rPr>
              <a:t>地址字段： </a:t>
            </a:r>
            <a:r>
              <a:rPr lang="en-US" altLang="zh-CN" sz="1400" b="1" dirty="0">
                <a:latin typeface="微软雅黑" panose="020B0503020204020204" pitchFamily="34" charset="-122"/>
                <a:ea typeface="微软雅黑" panose="020B0503020204020204" pitchFamily="34" charset="-122"/>
              </a:rPr>
              <a:t>A = </a:t>
            </a:r>
            <a:r>
              <a:rPr lang="en-US" altLang="zh-CN" sz="1400" b="1" dirty="0" err="1">
                <a:latin typeface="微软雅黑" panose="020B0503020204020204" pitchFamily="34" charset="-122"/>
                <a:ea typeface="微软雅黑" panose="020B0503020204020204" pitchFamily="34" charset="-122"/>
              </a:rPr>
              <a:t>0xFF</a:t>
            </a:r>
            <a:r>
              <a:rPr lang="zh-CN" altLang="en-US" sz="1400" b="1" dirty="0">
                <a:latin typeface="微软雅黑" panose="020B0503020204020204" pitchFamily="34" charset="-122"/>
                <a:ea typeface="微软雅黑" panose="020B0503020204020204" pitchFamily="34" charset="-122"/>
              </a:rPr>
              <a:t>；</a:t>
            </a:r>
          </a:p>
          <a:p>
            <a:r>
              <a:rPr lang="zh-CN" altLang="en-US" sz="1400" b="1" dirty="0">
                <a:latin typeface="微软雅黑" panose="020B0503020204020204" pitchFamily="34" charset="-122"/>
                <a:ea typeface="微软雅黑" panose="020B0503020204020204" pitchFamily="34" charset="-122"/>
              </a:rPr>
              <a:t>控制字段： </a:t>
            </a:r>
            <a:r>
              <a:rPr lang="en-US" altLang="zh-CN" sz="1400" b="1" dirty="0">
                <a:latin typeface="微软雅黑" panose="020B0503020204020204" pitchFamily="34" charset="-122"/>
                <a:ea typeface="微软雅黑" panose="020B0503020204020204" pitchFamily="34" charset="-122"/>
              </a:rPr>
              <a:t>C = </a:t>
            </a:r>
            <a:r>
              <a:rPr lang="en-US" altLang="zh-CN" sz="1400" b="1" dirty="0" err="1">
                <a:latin typeface="微软雅黑" panose="020B0503020204020204" pitchFamily="34" charset="-122"/>
                <a:ea typeface="微软雅黑" panose="020B0503020204020204" pitchFamily="34" charset="-122"/>
              </a:rPr>
              <a:t>0x03</a:t>
            </a:r>
            <a:r>
              <a:rPr lang="zh-CN" altLang="en-US" sz="1400" b="1" dirty="0">
                <a:latin typeface="微软雅黑" panose="020B0503020204020204" pitchFamily="34" charset="-122"/>
                <a:ea typeface="微软雅黑" panose="020B0503020204020204" pitchFamily="34" charset="-122"/>
              </a:rPr>
              <a:t>；地址字段和控制字段的值固定。无具体含义。</a:t>
            </a:r>
          </a:p>
          <a:p>
            <a:r>
              <a:rPr lang="zh-CN" altLang="en-US" sz="1400" b="1" dirty="0">
                <a:latin typeface="微软雅黑" panose="020B0503020204020204" pitchFamily="34" charset="-122"/>
                <a:ea typeface="微软雅黑" panose="020B0503020204020204" pitchFamily="34" charset="-122"/>
              </a:rPr>
              <a:t>协议字段：</a:t>
            </a:r>
          </a:p>
          <a:p>
            <a:pPr lvl="1"/>
            <a:r>
              <a:rPr lang="en-US" altLang="zh-CN" sz="1400" b="1" dirty="0" err="1">
                <a:solidFill>
                  <a:srgbClr val="333399"/>
                </a:solidFill>
                <a:latin typeface="微软雅黑" panose="020B0503020204020204" pitchFamily="34" charset="-122"/>
                <a:ea typeface="微软雅黑" panose="020B0503020204020204" pitchFamily="34" charset="-122"/>
              </a:rPr>
              <a:t>0x0021</a:t>
            </a:r>
            <a:r>
              <a:rPr lang="zh-CN" altLang="en-US" sz="1400" b="1" dirty="0">
                <a:solidFill>
                  <a:srgbClr val="333399"/>
                </a:solidFill>
                <a:latin typeface="微软雅黑" panose="020B0503020204020204" pitchFamily="34" charset="-122"/>
                <a:ea typeface="微软雅黑" panose="020B0503020204020204" pitchFamily="34" charset="-122"/>
              </a:rPr>
              <a:t>：信息字段为</a:t>
            </a:r>
            <a:r>
              <a:rPr lang="en-US" altLang="zh-CN" sz="1400" b="1" dirty="0">
                <a:solidFill>
                  <a:srgbClr val="FF0000"/>
                </a:solidFill>
                <a:latin typeface="微软雅黑" panose="020B0503020204020204" pitchFamily="34" charset="-122"/>
                <a:ea typeface="微软雅黑" panose="020B0503020204020204" pitchFamily="34" charset="-122"/>
              </a:rPr>
              <a:t>IP </a:t>
            </a:r>
            <a:r>
              <a:rPr lang="zh-CN" altLang="en-US" sz="1400" b="1" dirty="0">
                <a:solidFill>
                  <a:srgbClr val="FF0000"/>
                </a:solidFill>
                <a:latin typeface="微软雅黑" panose="020B0503020204020204" pitchFamily="34" charset="-122"/>
                <a:ea typeface="微软雅黑" panose="020B0503020204020204" pitchFamily="34" charset="-122"/>
              </a:rPr>
              <a:t>数据报</a:t>
            </a:r>
            <a:r>
              <a:rPr lang="zh-CN" altLang="en-US" sz="1400" b="1" dirty="0">
                <a:solidFill>
                  <a:srgbClr val="333399"/>
                </a:solidFill>
                <a:latin typeface="微软雅黑" panose="020B0503020204020204" pitchFamily="34" charset="-122"/>
                <a:ea typeface="微软雅黑" panose="020B0503020204020204" pitchFamily="34" charset="-122"/>
              </a:rPr>
              <a:t>。</a:t>
            </a:r>
          </a:p>
          <a:p>
            <a:pPr lvl="1"/>
            <a:r>
              <a:rPr lang="en-US" altLang="zh-CN" sz="1400" b="1" dirty="0" err="1">
                <a:solidFill>
                  <a:srgbClr val="333399"/>
                </a:solidFill>
                <a:latin typeface="微软雅黑" panose="020B0503020204020204" pitchFamily="34" charset="-122"/>
                <a:ea typeface="微软雅黑" panose="020B0503020204020204" pitchFamily="34" charset="-122"/>
              </a:rPr>
              <a:t>0xC021</a:t>
            </a:r>
            <a:r>
              <a:rPr lang="zh-CN" altLang="en-US" sz="1400" b="1" dirty="0">
                <a:solidFill>
                  <a:srgbClr val="333399"/>
                </a:solidFill>
                <a:latin typeface="微软雅黑" panose="020B0503020204020204" pitchFamily="34" charset="-122"/>
                <a:ea typeface="微软雅黑" panose="020B0503020204020204" pitchFamily="34" charset="-122"/>
              </a:rPr>
              <a:t>：信息字段为</a:t>
            </a:r>
            <a:r>
              <a:rPr lang="zh-CN" altLang="en-US" sz="1400" b="1" dirty="0">
                <a:solidFill>
                  <a:srgbClr val="FF0000"/>
                </a:solidFill>
                <a:latin typeface="微软雅黑" panose="020B0503020204020204" pitchFamily="34" charset="-122"/>
                <a:ea typeface="微软雅黑" panose="020B0503020204020204" pitchFamily="34" charset="-122"/>
              </a:rPr>
              <a:t>链路控制协议</a:t>
            </a:r>
            <a:r>
              <a:rPr lang="en-US" altLang="zh-CN" sz="1400" b="1" dirty="0" err="1">
                <a:solidFill>
                  <a:srgbClr val="FF0000"/>
                </a:solidFill>
                <a:latin typeface="微软雅黑" panose="020B0503020204020204" pitchFamily="34" charset="-122"/>
                <a:ea typeface="微软雅黑" panose="020B0503020204020204" pitchFamily="34" charset="-122"/>
              </a:rPr>
              <a:t>LCP</a:t>
            </a:r>
            <a:r>
              <a:rPr lang="zh-CN" altLang="en-US" sz="1400" b="1" dirty="0">
                <a:solidFill>
                  <a:srgbClr val="FF0000"/>
                </a:solidFill>
                <a:latin typeface="微软雅黑" panose="020B0503020204020204" pitchFamily="34" charset="-122"/>
                <a:ea typeface="微软雅黑" panose="020B0503020204020204" pitchFamily="34" charset="-122"/>
              </a:rPr>
              <a:t>数据</a:t>
            </a:r>
            <a:r>
              <a:rPr lang="zh-CN" altLang="en-US" sz="1400" b="1" dirty="0">
                <a:solidFill>
                  <a:srgbClr val="333399"/>
                </a:solidFill>
                <a:latin typeface="微软雅黑" panose="020B0503020204020204" pitchFamily="34" charset="-122"/>
                <a:ea typeface="微软雅黑" panose="020B0503020204020204" pitchFamily="34" charset="-122"/>
              </a:rPr>
              <a:t>。</a:t>
            </a:r>
          </a:p>
          <a:p>
            <a:pPr lvl="1"/>
            <a:r>
              <a:rPr lang="en-US" altLang="zh-CN" sz="1400" b="1" dirty="0" err="1">
                <a:solidFill>
                  <a:srgbClr val="333399"/>
                </a:solidFill>
                <a:latin typeface="微软雅黑" panose="020B0503020204020204" pitchFamily="34" charset="-122"/>
                <a:ea typeface="微软雅黑" panose="020B0503020204020204" pitchFamily="34" charset="-122"/>
              </a:rPr>
              <a:t>0x8021</a:t>
            </a:r>
            <a:r>
              <a:rPr lang="zh-CN" altLang="en-US" sz="1400" b="1" dirty="0">
                <a:solidFill>
                  <a:srgbClr val="333399"/>
                </a:solidFill>
                <a:latin typeface="微软雅黑" panose="020B0503020204020204" pitchFamily="34" charset="-122"/>
                <a:ea typeface="微软雅黑" panose="020B0503020204020204" pitchFamily="34" charset="-122"/>
              </a:rPr>
              <a:t>：信息字段为</a:t>
            </a:r>
            <a:r>
              <a:rPr lang="zh-CN" altLang="en-US" sz="1400" b="1" dirty="0">
                <a:solidFill>
                  <a:srgbClr val="FF0000"/>
                </a:solidFill>
                <a:latin typeface="微软雅黑" panose="020B0503020204020204" pitchFamily="34" charset="-122"/>
                <a:ea typeface="微软雅黑" panose="020B0503020204020204" pitchFamily="34" charset="-122"/>
              </a:rPr>
              <a:t>网络控制协议</a:t>
            </a:r>
            <a:r>
              <a:rPr lang="en-US" altLang="zh-CN" sz="1400" b="1" dirty="0" err="1">
                <a:solidFill>
                  <a:srgbClr val="FF0000"/>
                </a:solidFill>
                <a:latin typeface="微软雅黑" panose="020B0503020204020204" pitchFamily="34" charset="-122"/>
                <a:ea typeface="微软雅黑" panose="020B0503020204020204" pitchFamily="34" charset="-122"/>
              </a:rPr>
              <a:t>NCP</a:t>
            </a:r>
            <a:r>
              <a:rPr lang="zh-CN" altLang="en-US" sz="1400" b="1" dirty="0">
                <a:solidFill>
                  <a:srgbClr val="FF0000"/>
                </a:solidFill>
                <a:latin typeface="微软雅黑" panose="020B0503020204020204" pitchFamily="34" charset="-122"/>
                <a:ea typeface="微软雅黑" panose="020B0503020204020204" pitchFamily="34" charset="-122"/>
              </a:rPr>
              <a:t>数据</a:t>
            </a:r>
            <a:r>
              <a:rPr lang="zh-CN" altLang="en-US" sz="1400" b="1" dirty="0">
                <a:solidFill>
                  <a:srgbClr val="333399"/>
                </a:solidFill>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  </a:t>
            </a:r>
          </a:p>
          <a:p>
            <a:r>
              <a:rPr lang="en-US" altLang="zh-CN" sz="1400" b="1" dirty="0">
                <a:latin typeface="微软雅黑" panose="020B0503020204020204" pitchFamily="34" charset="-122"/>
                <a:ea typeface="微软雅黑" panose="020B0503020204020204" pitchFamily="34" charset="-122"/>
              </a:rPr>
              <a:t>FCS</a:t>
            </a:r>
            <a:r>
              <a:rPr lang="zh-CN" altLang="en-US" sz="1400" b="1" dirty="0">
                <a:latin typeface="微软雅黑" panose="020B0503020204020204" pitchFamily="34" charset="-122"/>
                <a:ea typeface="微软雅黑" panose="020B0503020204020204" pitchFamily="34" charset="-122"/>
              </a:rPr>
              <a:t>：帧校验序列，可以用</a:t>
            </a:r>
            <a:r>
              <a:rPr lang="en-US" altLang="zh-CN" sz="1400" b="1" dirty="0" err="1">
                <a:latin typeface="微软雅黑" panose="020B0503020204020204" pitchFamily="34" charset="-122"/>
                <a:ea typeface="微软雅黑" panose="020B0503020204020204" pitchFamily="34" charset="-122"/>
              </a:rPr>
              <a:t>CRC</a:t>
            </a:r>
            <a:r>
              <a:rPr lang="zh-CN" altLang="en-US" sz="1400" b="1" dirty="0">
                <a:latin typeface="微软雅黑" panose="020B0503020204020204" pitchFamily="34" charset="-122"/>
                <a:ea typeface="微软雅黑" panose="020B0503020204020204" pitchFamily="34" charset="-122"/>
              </a:rPr>
              <a:t>，也可以用其他校验方法</a:t>
            </a:r>
            <a:r>
              <a:rPr lang="zh-CN" altLang="en-US" sz="1400" b="1" dirty="0" smtClean="0">
                <a:latin typeface="微软雅黑" panose="020B0503020204020204" pitchFamily="34" charset="-122"/>
                <a:ea typeface="微软雅黑" panose="020B0503020204020204" pitchFamily="34" charset="-122"/>
              </a:rPr>
              <a:t>。</a:t>
            </a:r>
            <a:endParaRPr lang="en-US" altLang="zh-CN" sz="1400" b="1" dirty="0">
              <a:latin typeface="微软雅黑" pitchFamily="34" charset="-122"/>
              <a:ea typeface="微软雅黑" pitchFamily="34" charset="-122"/>
            </a:endParaRPr>
          </a:p>
        </p:txBody>
      </p:sp>
    </p:spTree>
    <p:extLst>
      <p:ext uri="{BB962C8B-B14F-4D97-AF65-F5344CB8AC3E}">
        <p14:creationId xmlns:p14="http://schemas.microsoft.com/office/powerpoint/2010/main" val="82665489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20" y="1009164"/>
            <a:ext cx="8129015" cy="373555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39" name="AutoShape 5"/>
          <p:cNvSpPr>
            <a:spLocks noChangeArrowheads="1"/>
          </p:cNvSpPr>
          <p:nvPr/>
        </p:nvSpPr>
        <p:spPr bwMode="auto">
          <a:xfrm>
            <a:off x="502920" y="603092"/>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矩形 44"/>
          <p:cNvSpPr/>
          <p:nvPr/>
        </p:nvSpPr>
        <p:spPr>
          <a:xfrm>
            <a:off x="616085" y="560852"/>
            <a:ext cx="3255122"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以太网 </a:t>
            </a:r>
            <a:r>
              <a:rPr lang="en-US" altLang="zh-CN" sz="2000" b="1" dirty="0" smtClean="0">
                <a:latin typeface="微软雅黑" pitchFamily="34" charset="-122"/>
                <a:ea typeface="微软雅黑" pitchFamily="34" charset="-122"/>
              </a:rPr>
              <a:t>V2 </a:t>
            </a:r>
            <a:r>
              <a:rPr lang="zh-CN" altLang="en-US" sz="2000" b="1" dirty="0" smtClean="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grpSp>
        <p:nvGrpSpPr>
          <p:cNvPr id="44" name="组合 43"/>
          <p:cNvGrpSpPr/>
          <p:nvPr/>
        </p:nvGrpSpPr>
        <p:grpSpPr>
          <a:xfrm>
            <a:off x="1025874" y="1756079"/>
            <a:ext cx="6597590" cy="2222487"/>
            <a:chOff x="1025874" y="1600352"/>
            <a:chExt cx="6597590" cy="2222487"/>
          </a:xfrm>
        </p:grpSpPr>
        <p:sp>
          <p:nvSpPr>
            <p:cNvPr id="10"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 name="Rectangle 6"/>
            <p:cNvSpPr>
              <a:spLocks noChangeArrowheads="1"/>
            </p:cNvSpPr>
            <p:nvPr/>
          </p:nvSpPr>
          <p:spPr bwMode="auto">
            <a:xfrm>
              <a:off x="3847707"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3"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4"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15"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6"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2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4"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5"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6"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2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2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3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3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3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3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3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3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3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3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40" name="Group 109"/>
            <p:cNvGrpSpPr>
              <a:grpSpLocks/>
            </p:cNvGrpSpPr>
            <p:nvPr/>
          </p:nvGrpSpPr>
          <p:grpSpPr bwMode="auto">
            <a:xfrm>
              <a:off x="4102635" y="2291106"/>
              <a:ext cx="2311976" cy="676676"/>
              <a:chOff x="2715" y="1872"/>
              <a:chExt cx="1968" cy="624"/>
            </a:xfrm>
          </p:grpSpPr>
          <p:sp>
            <p:nvSpPr>
              <p:cNvPr id="4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43" name="AutoShape 38"/>
            <p:cNvSpPr>
              <a:spLocks noChangeArrowheads="1"/>
            </p:cNvSpPr>
            <p:nvPr/>
          </p:nvSpPr>
          <p:spPr bwMode="auto">
            <a:xfrm>
              <a:off x="3608839" y="1600352"/>
              <a:ext cx="2674606" cy="375516"/>
            </a:xfrm>
            <a:prstGeom prst="wedgeRoundRectCallout">
              <a:avLst>
                <a:gd name="adj1" fmla="val -7724"/>
                <a:gd name="adj2" fmla="val 314223"/>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数据字段 </a:t>
              </a:r>
              <a:r>
                <a:rPr lang="en-US" altLang="zh-CN" sz="1600" b="1" dirty="0">
                  <a:latin typeface="微软雅黑" pitchFamily="34" charset="-122"/>
                  <a:ea typeface="微软雅黑" pitchFamily="34" charset="-122"/>
                </a:rPr>
                <a:t>46 ~ 1500 </a:t>
              </a:r>
              <a:r>
                <a:rPr lang="zh-CN" altLang="en-US" sz="1600" b="1" dirty="0">
                  <a:latin typeface="微软雅黑" pitchFamily="34" charset="-122"/>
                  <a:ea typeface="微软雅黑" pitchFamily="34" charset="-122"/>
                </a:rPr>
                <a:t>字节</a:t>
              </a:r>
            </a:p>
          </p:txBody>
        </p:sp>
      </p:grpSp>
      <p:sp>
        <p:nvSpPr>
          <p:cNvPr id="80" name="矩形 79"/>
          <p:cNvSpPr/>
          <p:nvPr/>
        </p:nvSpPr>
        <p:spPr>
          <a:xfrm>
            <a:off x="1025874" y="1200199"/>
            <a:ext cx="7127526" cy="338554"/>
          </a:xfrm>
          <a:prstGeom prst="rect">
            <a:avLst/>
          </a:prstGeom>
          <a:solidFill>
            <a:srgbClr val="0000CC"/>
          </a:solidFill>
        </p:spPr>
        <p:txBody>
          <a:bodyPr wrap="square">
            <a:spAutoFit/>
          </a:bodyPr>
          <a:lstStyle/>
          <a:p>
            <a:pPr algn="ctr"/>
            <a:r>
              <a:rPr lang="zh-CN" altLang="en-US" sz="1600" b="1" dirty="0" smtClean="0">
                <a:solidFill>
                  <a:schemeClr val="bg1"/>
                </a:solidFill>
                <a:latin typeface="微软雅黑" pitchFamily="34" charset="-122"/>
                <a:ea typeface="微软雅黑" pitchFamily="34" charset="-122"/>
              </a:rPr>
              <a:t>最小</a:t>
            </a:r>
            <a:r>
              <a:rPr lang="zh-CN" altLang="en-US" sz="1600" b="1" dirty="0">
                <a:solidFill>
                  <a:schemeClr val="bg1"/>
                </a:solidFill>
                <a:latin typeface="微软雅黑" pitchFamily="34" charset="-122"/>
                <a:ea typeface="微软雅黑" pitchFamily="34" charset="-122"/>
              </a:rPr>
              <a:t>长度 </a:t>
            </a:r>
            <a:r>
              <a:rPr lang="en-US" altLang="zh-CN" sz="1600" b="1" dirty="0">
                <a:solidFill>
                  <a:schemeClr val="bg1"/>
                </a:solidFill>
                <a:latin typeface="微软雅黑" pitchFamily="34" charset="-122"/>
                <a:ea typeface="微软雅黑" pitchFamily="34" charset="-122"/>
              </a:rPr>
              <a:t>64 </a:t>
            </a:r>
            <a:r>
              <a:rPr lang="zh-CN" altLang="en-US" sz="1600" b="1" dirty="0" smtClean="0">
                <a:solidFill>
                  <a:schemeClr val="bg1"/>
                </a:solidFill>
                <a:latin typeface="微软雅黑" pitchFamily="34" charset="-122"/>
                <a:ea typeface="微软雅黑" pitchFamily="34" charset="-122"/>
              </a:rPr>
              <a:t>字节 </a:t>
            </a:r>
            <a:r>
              <a:rPr lang="en-US" altLang="zh-CN" sz="1600" b="1" dirty="0" smtClean="0">
                <a:solidFill>
                  <a:schemeClr val="bg1"/>
                </a:solidFill>
                <a:latin typeface="微软雅黑" pitchFamily="34" charset="-122"/>
                <a:ea typeface="微软雅黑" pitchFamily="34" charset="-122"/>
              </a:rPr>
              <a:t>- 18 </a:t>
            </a:r>
            <a:r>
              <a:rPr lang="zh-CN" altLang="en-US" sz="1600" b="1" dirty="0">
                <a:solidFill>
                  <a:schemeClr val="bg1"/>
                </a:solidFill>
                <a:latin typeface="微软雅黑" pitchFamily="34" charset="-122"/>
                <a:ea typeface="微软雅黑" pitchFamily="34" charset="-122"/>
              </a:rPr>
              <a:t>字节的首部和</a:t>
            </a:r>
            <a:r>
              <a:rPr lang="zh-CN" altLang="en-US" sz="1600" b="1" dirty="0" smtClean="0">
                <a:solidFill>
                  <a:schemeClr val="bg1"/>
                </a:solidFill>
                <a:latin typeface="微软雅黑" pitchFamily="34" charset="-122"/>
                <a:ea typeface="微软雅黑" pitchFamily="34" charset="-122"/>
              </a:rPr>
              <a:t>尾部 </a:t>
            </a:r>
            <a:r>
              <a:rPr lang="en-US" altLang="zh-CN" sz="1600" b="1" dirty="0" smtClean="0">
                <a:solidFill>
                  <a:schemeClr val="bg1"/>
                </a:solidFill>
                <a:latin typeface="微软雅黑" pitchFamily="34" charset="-122"/>
                <a:ea typeface="微软雅黑" pitchFamily="34" charset="-122"/>
              </a:rPr>
              <a:t>= </a:t>
            </a:r>
            <a:r>
              <a:rPr lang="zh-CN" altLang="en-US" sz="1600" b="1" dirty="0" smtClean="0">
                <a:solidFill>
                  <a:schemeClr val="bg1"/>
                </a:solidFill>
                <a:latin typeface="微软雅黑" pitchFamily="34" charset="-122"/>
                <a:ea typeface="微软雅黑" pitchFamily="34" charset="-122"/>
              </a:rPr>
              <a:t>数据</a:t>
            </a:r>
            <a:r>
              <a:rPr lang="zh-CN" altLang="en-US" sz="1600" b="1" dirty="0">
                <a:solidFill>
                  <a:schemeClr val="bg1"/>
                </a:solidFill>
                <a:latin typeface="微软雅黑" pitchFamily="34" charset="-122"/>
                <a:ea typeface="微软雅黑" pitchFamily="34" charset="-122"/>
              </a:rPr>
              <a:t>字段的最小长度（</a:t>
            </a:r>
            <a:r>
              <a:rPr lang="en-US" altLang="zh-CN" sz="1600" b="1" dirty="0">
                <a:solidFill>
                  <a:schemeClr val="bg1"/>
                </a:solidFill>
                <a:latin typeface="微软雅黑" pitchFamily="34" charset="-122"/>
                <a:ea typeface="微软雅黑" pitchFamily="34" charset="-122"/>
              </a:rPr>
              <a:t>46</a:t>
            </a:r>
            <a:r>
              <a:rPr lang="zh-CN" altLang="en-US" sz="1600" b="1" dirty="0">
                <a:solidFill>
                  <a:schemeClr val="bg1"/>
                </a:solidFill>
                <a:latin typeface="微软雅黑" pitchFamily="34" charset="-122"/>
                <a:ea typeface="微软雅黑" pitchFamily="34" charset="-122"/>
              </a:rPr>
              <a:t>字节） </a:t>
            </a:r>
          </a:p>
        </p:txBody>
      </p:sp>
      <p:sp>
        <p:nvSpPr>
          <p:cNvPr id="46"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
        <p:nvSpPr>
          <p:cNvPr id="48" name="矩形 47"/>
          <p:cNvSpPr/>
          <p:nvPr/>
        </p:nvSpPr>
        <p:spPr>
          <a:xfrm>
            <a:off x="1039368" y="4091454"/>
            <a:ext cx="7114032" cy="523220"/>
          </a:xfrm>
          <a:prstGeom prst="rect">
            <a:avLst/>
          </a:prstGeom>
          <a:solidFill>
            <a:srgbClr val="0070C0"/>
          </a:solidFill>
        </p:spPr>
        <p:txBody>
          <a:bodyPr wrap="square">
            <a:spAutoFit/>
          </a:bodyPr>
          <a:lstStyle/>
          <a:p>
            <a:pPr algn="ctr"/>
            <a:r>
              <a:rPr lang="zh-CN" altLang="en-US" sz="1400" b="1" dirty="0">
                <a:solidFill>
                  <a:schemeClr val="bg1"/>
                </a:solidFill>
                <a:latin typeface="微软雅黑" pitchFamily="34" charset="-122"/>
                <a:ea typeface="微软雅黑" pitchFamily="34" charset="-122"/>
              </a:rPr>
              <a:t>当数据字段的长度小于 </a:t>
            </a:r>
            <a:r>
              <a:rPr lang="en-US" altLang="zh-CN" sz="1400" b="1" dirty="0">
                <a:solidFill>
                  <a:schemeClr val="bg1"/>
                </a:solidFill>
                <a:latin typeface="微软雅黑" pitchFamily="34" charset="-122"/>
                <a:ea typeface="微软雅黑" pitchFamily="34" charset="-122"/>
              </a:rPr>
              <a:t>46 </a:t>
            </a:r>
            <a:r>
              <a:rPr lang="zh-CN" altLang="en-US" sz="1400" b="1" dirty="0">
                <a:solidFill>
                  <a:schemeClr val="bg1"/>
                </a:solidFill>
                <a:latin typeface="微软雅黑" pitchFamily="34" charset="-122"/>
                <a:ea typeface="微软雅黑" pitchFamily="34" charset="-122"/>
              </a:rPr>
              <a:t>字节时</a:t>
            </a:r>
            <a:r>
              <a:rPr lang="zh-CN" altLang="en-US" sz="1400" b="1" dirty="0" smtClean="0">
                <a:solidFill>
                  <a:schemeClr val="bg1"/>
                </a:solidFill>
                <a:latin typeface="微软雅黑" pitchFamily="34" charset="-122"/>
                <a:ea typeface="微软雅黑" pitchFamily="34" charset="-122"/>
              </a:rPr>
              <a:t>，应</a:t>
            </a:r>
            <a:r>
              <a:rPr lang="zh-CN" altLang="en-US" sz="1400" b="1" dirty="0">
                <a:solidFill>
                  <a:schemeClr val="bg1"/>
                </a:solidFill>
                <a:latin typeface="微软雅黑" pitchFamily="34" charset="-122"/>
                <a:ea typeface="微软雅黑" pitchFamily="34" charset="-122"/>
              </a:rPr>
              <a:t>在数据字段的后面加入整数字节的</a:t>
            </a:r>
            <a:r>
              <a:rPr lang="zh-CN" altLang="en-US" sz="1400" b="1" dirty="0">
                <a:solidFill>
                  <a:srgbClr val="FFFF00"/>
                </a:solidFill>
                <a:latin typeface="微软雅黑" pitchFamily="34" charset="-122"/>
                <a:ea typeface="微软雅黑" pitchFamily="34" charset="-122"/>
              </a:rPr>
              <a:t>填充字段</a:t>
            </a:r>
            <a:r>
              <a:rPr lang="zh-CN" altLang="en-US" sz="1400" b="1" dirty="0" smtClean="0">
                <a:solidFill>
                  <a:schemeClr val="bg1"/>
                </a:solidFill>
                <a:latin typeface="微软雅黑" pitchFamily="34" charset="-122"/>
                <a:ea typeface="微软雅黑" pitchFamily="34" charset="-122"/>
              </a:rPr>
              <a:t>，以</a:t>
            </a:r>
            <a:r>
              <a:rPr lang="zh-CN" altLang="en-US" sz="1400" b="1" dirty="0">
                <a:solidFill>
                  <a:schemeClr val="bg1"/>
                </a:solidFill>
                <a:latin typeface="微软雅黑" pitchFamily="34" charset="-122"/>
                <a:ea typeface="微软雅黑" pitchFamily="34" charset="-122"/>
              </a:rPr>
              <a:t>保证以太网的 </a:t>
            </a:r>
            <a:r>
              <a:rPr lang="en-US" altLang="zh-CN" sz="1400" b="1" dirty="0">
                <a:solidFill>
                  <a:schemeClr val="bg1"/>
                </a:solidFill>
                <a:latin typeface="微软雅黑" pitchFamily="34" charset="-122"/>
                <a:ea typeface="微软雅黑" pitchFamily="34" charset="-122"/>
              </a:rPr>
              <a:t>MAC </a:t>
            </a:r>
            <a:r>
              <a:rPr lang="zh-CN" altLang="en-US" sz="1400" b="1" dirty="0">
                <a:solidFill>
                  <a:schemeClr val="bg1"/>
                </a:solidFill>
                <a:latin typeface="微软雅黑" pitchFamily="34" charset="-122"/>
                <a:ea typeface="微软雅黑" pitchFamily="34" charset="-122"/>
              </a:rPr>
              <a:t>帧长不小于 </a:t>
            </a:r>
            <a:r>
              <a:rPr lang="en-US" altLang="zh-CN" sz="1400" b="1" dirty="0">
                <a:solidFill>
                  <a:schemeClr val="bg1"/>
                </a:solidFill>
                <a:latin typeface="微软雅黑" pitchFamily="34" charset="-122"/>
                <a:ea typeface="微软雅黑" pitchFamily="34" charset="-122"/>
              </a:rPr>
              <a:t>64 </a:t>
            </a:r>
            <a:r>
              <a:rPr lang="zh-CN" altLang="en-US" sz="1400" b="1" dirty="0">
                <a:solidFill>
                  <a:schemeClr val="bg1"/>
                </a:solidFill>
                <a:latin typeface="微软雅黑" pitchFamily="34" charset="-122"/>
                <a:ea typeface="微软雅黑" pitchFamily="34" charset="-122"/>
              </a:rPr>
              <a:t>字节。 </a:t>
            </a:r>
          </a:p>
        </p:txBody>
      </p:sp>
    </p:spTree>
    <p:extLst>
      <p:ext uri="{BB962C8B-B14F-4D97-AF65-F5344CB8AC3E}">
        <p14:creationId xmlns:p14="http://schemas.microsoft.com/office/powerpoint/2010/main" val="197827444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圆角矩形 46"/>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18" name="组合 17"/>
          <p:cNvGrpSpPr/>
          <p:nvPr/>
        </p:nvGrpSpPr>
        <p:grpSpPr>
          <a:xfrm>
            <a:off x="1025874" y="1529717"/>
            <a:ext cx="6597590" cy="2057895"/>
            <a:chOff x="1025874" y="1764944"/>
            <a:chExt cx="6597590" cy="2057895"/>
          </a:xfrm>
        </p:grpSpPr>
        <p:sp>
          <p:nvSpPr>
            <p:cNvPr id="19"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0"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Rectangle 6"/>
            <p:cNvSpPr>
              <a:spLocks noChangeArrowheads="1"/>
            </p:cNvSpPr>
            <p:nvPr/>
          </p:nvSpPr>
          <p:spPr bwMode="auto">
            <a:xfrm>
              <a:off x="383903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22"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23"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24"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8"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29"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0"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7"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8"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39"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0"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1"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2"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3"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4"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5"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6"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49" name="Group 109"/>
            <p:cNvGrpSpPr>
              <a:grpSpLocks/>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0" name="AutoShape 38"/>
            <p:cNvSpPr>
              <a:spLocks noChangeArrowheads="1"/>
            </p:cNvSpPr>
            <p:nvPr/>
          </p:nvSpPr>
          <p:spPr bwMode="auto">
            <a:xfrm>
              <a:off x="4499282" y="1764944"/>
              <a:ext cx="1820738" cy="375516"/>
            </a:xfrm>
            <a:prstGeom prst="wedgeRoundRectCallout">
              <a:avLst>
                <a:gd name="adj1" fmla="val 64595"/>
                <a:gd name="adj2" fmla="val 253347"/>
                <a:gd name="adj3" fmla="val 16667"/>
              </a:avLst>
            </a:prstGeom>
            <a:solidFill>
              <a:srgbClr val="00FF99"/>
            </a:solidFill>
            <a:ln w="9525">
              <a:solidFill>
                <a:schemeClr val="tx1"/>
              </a:solidFill>
              <a:miter lim="800000"/>
              <a:headEnd/>
              <a:tailEnd/>
            </a:ln>
            <a:effectLst/>
            <a:extLst/>
          </p:spPr>
          <p:txBody>
            <a:bodyPr/>
            <a:lstStyle/>
            <a:p>
              <a:pPr algn="ctr"/>
              <a:r>
                <a:rPr lang="en-US" altLang="zh-CN" sz="1600" b="1" dirty="0">
                  <a:latin typeface="微软雅黑" pitchFamily="34" charset="-122"/>
                  <a:ea typeface="微软雅黑" pitchFamily="34" charset="-122"/>
                </a:rPr>
                <a:t>FCS </a:t>
              </a:r>
              <a:r>
                <a:rPr lang="zh-CN" altLang="en-US" sz="1600" b="1" dirty="0">
                  <a:latin typeface="微软雅黑" pitchFamily="34" charset="-122"/>
                  <a:ea typeface="微软雅黑" pitchFamily="34" charset="-122"/>
                </a:rPr>
                <a:t>字段 </a:t>
              </a:r>
              <a:r>
                <a:rPr lang="en-US" altLang="zh-CN" sz="1600" b="1" dirty="0">
                  <a:latin typeface="微软雅黑" pitchFamily="34" charset="-122"/>
                  <a:ea typeface="微软雅黑" pitchFamily="34" charset="-122"/>
                </a:rPr>
                <a:t>4 </a:t>
              </a:r>
              <a:r>
                <a:rPr lang="zh-CN" altLang="en-US" sz="1600" b="1" dirty="0">
                  <a:latin typeface="微软雅黑" pitchFamily="34" charset="-122"/>
                  <a:ea typeface="微软雅黑" pitchFamily="34" charset="-122"/>
                </a:rPr>
                <a:t>字节</a:t>
              </a:r>
            </a:p>
          </p:txBody>
        </p:sp>
      </p:grpSp>
      <p:sp>
        <p:nvSpPr>
          <p:cNvPr id="56"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377656660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44510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a:t>
            </a:r>
            <a:r>
              <a:rPr lang="zh-CN" altLang="en-US" sz="2000" b="1" dirty="0" smtClean="0">
                <a:solidFill>
                  <a:schemeClr val="bg1"/>
                </a:solidFill>
                <a:ea typeface="微软雅黑" pitchFamily="34" charset="-122"/>
              </a:rPr>
              <a:t>的地位</a:t>
            </a:r>
            <a:endParaRPr lang="zh-CN" altLang="en-US" sz="2000" b="1" dirty="0">
              <a:solidFill>
                <a:schemeClr val="bg1"/>
              </a:solidFill>
              <a:ea typeface="微软雅黑" pitchFamily="34" charset="-122"/>
            </a:endParaRPr>
          </a:p>
        </p:txBody>
      </p:sp>
      <p:sp>
        <p:nvSpPr>
          <p:cNvPr id="7" name="圆角矩形 6"/>
          <p:cNvSpPr/>
          <p:nvPr/>
        </p:nvSpPr>
        <p:spPr>
          <a:xfrm>
            <a:off x="520936" y="1091870"/>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7" name="Text Box 46"/>
          <p:cNvSpPr txBox="1">
            <a:spLocks noChangeArrowheads="1"/>
          </p:cNvSpPr>
          <p:nvPr/>
        </p:nvSpPr>
        <p:spPr bwMode="auto">
          <a:xfrm>
            <a:off x="1354401" y="1515413"/>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7087749" y="1499208"/>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149" name="Text Box 48"/>
          <p:cNvSpPr txBox="1">
            <a:spLocks noChangeArrowheads="1"/>
          </p:cNvSpPr>
          <p:nvPr/>
        </p:nvSpPr>
        <p:spPr bwMode="auto">
          <a:xfrm>
            <a:off x="2890297" y="139556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150" name="Text Box 49"/>
          <p:cNvSpPr txBox="1">
            <a:spLocks noChangeArrowheads="1"/>
          </p:cNvSpPr>
          <p:nvPr/>
        </p:nvSpPr>
        <p:spPr bwMode="auto">
          <a:xfrm>
            <a:off x="4296479" y="1513912"/>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151" name="Text Box 50"/>
          <p:cNvSpPr txBox="1">
            <a:spLocks noChangeArrowheads="1"/>
          </p:cNvSpPr>
          <p:nvPr/>
        </p:nvSpPr>
        <p:spPr bwMode="auto">
          <a:xfrm>
            <a:off x="5563077" y="142992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3</a:t>
            </a:r>
          </a:p>
        </p:txBody>
      </p:sp>
      <p:sp>
        <p:nvSpPr>
          <p:cNvPr id="1621" name="Text Box 521"/>
          <p:cNvSpPr txBox="1">
            <a:spLocks noChangeArrowheads="1"/>
          </p:cNvSpPr>
          <p:nvPr/>
        </p:nvSpPr>
        <p:spPr bwMode="auto">
          <a:xfrm>
            <a:off x="3516748" y="1148606"/>
            <a:ext cx="20954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主机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1</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向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2</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发送数据</a:t>
            </a:r>
            <a:endParaRPr kumimoji="1" lang="zh-CN" altLang="en-US" sz="1400" b="1" baseline="-25000" dirty="0">
              <a:solidFill>
                <a:srgbClr val="0000FF"/>
              </a:solidFill>
              <a:latin typeface="微软雅黑" pitchFamily="34" charset="-122"/>
              <a:ea typeface="微软雅黑" pitchFamily="34" charset="-122"/>
            </a:endParaRPr>
          </a:p>
        </p:txBody>
      </p:sp>
      <p:sp>
        <p:nvSpPr>
          <p:cNvPr id="1677" name="矩形 1676"/>
          <p:cNvSpPr/>
          <p:nvPr/>
        </p:nvSpPr>
        <p:spPr>
          <a:xfrm>
            <a:off x="2637495" y="3995185"/>
            <a:ext cx="3861998" cy="338554"/>
          </a:xfrm>
          <a:prstGeom prst="rect">
            <a:avLst/>
          </a:prstGeom>
        </p:spPr>
        <p:txBody>
          <a:bodyPr wrap="square">
            <a:spAutoFit/>
          </a:bodyPr>
          <a:lstStyle/>
          <a:p>
            <a:pPr algn="ctr"/>
            <a:r>
              <a:rPr lang="zh-CN" altLang="zh-CN" sz="1600" b="1" dirty="0" smtClean="0">
                <a:latin typeface="微软雅黑" pitchFamily="34" charset="-122"/>
                <a:ea typeface="微软雅黑" pitchFamily="34" charset="-122"/>
              </a:rPr>
              <a:t>数据链路层</a:t>
            </a:r>
            <a:r>
              <a:rPr lang="zh-CN" altLang="zh-CN" sz="1600" b="1" dirty="0">
                <a:latin typeface="微软雅黑" pitchFamily="34" charset="-122"/>
                <a:ea typeface="微软雅黑" pitchFamily="34" charset="-122"/>
              </a:rPr>
              <a:t>的地位</a:t>
            </a:r>
            <a:endParaRPr lang="zh-CN" altLang="en-US" sz="1600" b="1" dirty="0">
              <a:latin typeface="微软雅黑" pitchFamily="34" charset="-122"/>
              <a:ea typeface="微软雅黑" pitchFamily="34" charset="-122"/>
            </a:endParaRPr>
          </a:p>
        </p:txBody>
      </p:sp>
      <p:sp>
        <p:nvSpPr>
          <p:cNvPr id="1678" name="矩形 1677"/>
          <p:cNvSpPr/>
          <p:nvPr/>
        </p:nvSpPr>
        <p:spPr>
          <a:xfrm>
            <a:off x="2725725" y="2232081"/>
            <a:ext cx="3785011" cy="307777"/>
          </a:xfrm>
          <a:prstGeom prst="rect">
            <a:avLst/>
          </a:prstGeom>
          <a:solidFill>
            <a:srgbClr val="00FF99"/>
          </a:solidFill>
          <a:ln>
            <a:solidFill>
              <a:srgbClr val="000066"/>
            </a:solidFill>
          </a:ln>
        </p:spPr>
        <p:txBody>
          <a:bodyPr wrap="none">
            <a:spAutoFit/>
          </a:bodyPr>
          <a:lstStyle/>
          <a:p>
            <a:r>
              <a:rPr lang="en-US" altLang="zh-CN" sz="1400" b="1" dirty="0" smtClean="0">
                <a:solidFill>
                  <a:sysClr val="windowText" lastClr="000000"/>
                </a:solidFill>
                <a:latin typeface="微软雅黑" pitchFamily="34" charset="-122"/>
                <a:ea typeface="微软雅黑" pitchFamily="34" charset="-122"/>
              </a:rPr>
              <a:t>H</a:t>
            </a:r>
            <a:r>
              <a:rPr lang="en-US" altLang="zh-CN" sz="1400" b="1" baseline="-25000" dirty="0" smtClean="0">
                <a:solidFill>
                  <a:sysClr val="windowText" lastClr="000000"/>
                </a:solidFill>
                <a:latin typeface="微软雅黑" pitchFamily="34" charset="-122"/>
                <a:ea typeface="微软雅黑" pitchFamily="34" charset="-122"/>
              </a:rPr>
              <a:t>1</a:t>
            </a:r>
            <a:r>
              <a:rPr lang="en-US" altLang="zh-CN" sz="1400" b="1" dirty="0" smtClean="0">
                <a:solidFill>
                  <a:sysClr val="windowText" lastClr="000000"/>
                </a:solidFill>
                <a:latin typeface="微软雅黑" pitchFamily="34" charset="-122"/>
                <a:ea typeface="微软雅黑" pitchFamily="34" charset="-122"/>
              </a:rPr>
              <a:t> </a:t>
            </a:r>
            <a:r>
              <a:rPr lang="zh-CN" altLang="en-US" sz="1400" b="1" dirty="0" smtClean="0">
                <a:solidFill>
                  <a:sysClr val="windowText" lastClr="000000"/>
                </a:solidFill>
                <a:latin typeface="微软雅黑" pitchFamily="34" charset="-122"/>
                <a:ea typeface="微软雅黑" pitchFamily="34" charset="-122"/>
              </a:rPr>
              <a:t>到</a:t>
            </a:r>
            <a:r>
              <a:rPr lang="en-US" altLang="zh-CN" sz="1400" b="1" dirty="0" smtClean="0">
                <a:solidFill>
                  <a:sysClr val="windowText" lastClr="000000"/>
                </a:solidFill>
                <a:latin typeface="微软雅黑" pitchFamily="34" charset="-122"/>
                <a:ea typeface="微软雅黑" pitchFamily="34" charset="-122"/>
              </a:rPr>
              <a:t>H</a:t>
            </a:r>
            <a:r>
              <a:rPr lang="en-US" altLang="zh-CN" sz="1400" b="1" baseline="-25000" dirty="0" smtClean="0">
                <a:solidFill>
                  <a:sysClr val="windowText" lastClr="000000"/>
                </a:solidFill>
                <a:latin typeface="微软雅黑" pitchFamily="34" charset="-122"/>
                <a:ea typeface="微软雅黑" pitchFamily="34" charset="-122"/>
              </a:rPr>
              <a:t>2</a:t>
            </a:r>
            <a:r>
              <a:rPr lang="en-US" altLang="zh-CN" sz="1400" b="1" dirty="0" smtClean="0">
                <a:solidFill>
                  <a:sysClr val="windowText" lastClr="000000"/>
                </a:solidFill>
                <a:latin typeface="微软雅黑" pitchFamily="34" charset="-122"/>
                <a:ea typeface="微软雅黑" pitchFamily="34" charset="-122"/>
              </a:rPr>
              <a:t> </a:t>
            </a:r>
            <a:r>
              <a:rPr lang="zh-CN" altLang="zh-CN" sz="1400" b="1" dirty="0" smtClean="0">
                <a:solidFill>
                  <a:sysClr val="windowText" lastClr="000000"/>
                </a:solidFill>
                <a:latin typeface="微软雅黑" pitchFamily="34" charset="-122"/>
                <a:ea typeface="微软雅黑" pitchFamily="34" charset="-122"/>
              </a:rPr>
              <a:t>所</a:t>
            </a:r>
            <a:r>
              <a:rPr lang="zh-CN" altLang="zh-CN" sz="1400" b="1" dirty="0">
                <a:solidFill>
                  <a:sysClr val="windowText" lastClr="000000"/>
                </a:solidFill>
                <a:latin typeface="微软雅黑" pitchFamily="34" charset="-122"/>
                <a:ea typeface="微软雅黑" pitchFamily="34" charset="-122"/>
              </a:rPr>
              <a:t>经过的网络可以是</a:t>
            </a:r>
            <a:r>
              <a:rPr lang="zh-CN" altLang="zh-CN" sz="1400" b="1" dirty="0" smtClean="0">
                <a:solidFill>
                  <a:sysClr val="windowText" lastClr="000000"/>
                </a:solidFill>
                <a:latin typeface="微软雅黑" pitchFamily="34" charset="-122"/>
                <a:ea typeface="微软雅黑" pitchFamily="34" charset="-122"/>
              </a:rPr>
              <a:t>多种</a:t>
            </a:r>
            <a:r>
              <a:rPr lang="zh-CN" altLang="en-US" sz="1400" b="1" dirty="0" smtClean="0">
                <a:solidFill>
                  <a:sysClr val="windowText" lastClr="000000"/>
                </a:solidFill>
                <a:latin typeface="微软雅黑" pitchFamily="34" charset="-122"/>
                <a:ea typeface="微软雅黑" pitchFamily="34" charset="-122"/>
              </a:rPr>
              <a:t>不同类型</a:t>
            </a:r>
            <a:r>
              <a:rPr lang="zh-CN" altLang="zh-CN" sz="1400" b="1" dirty="0" smtClean="0">
                <a:solidFill>
                  <a:sysClr val="windowText" lastClr="000000"/>
                </a:solidFill>
                <a:latin typeface="微软雅黑" pitchFamily="34" charset="-122"/>
                <a:ea typeface="微软雅黑" pitchFamily="34" charset="-122"/>
              </a:rPr>
              <a:t>的</a:t>
            </a:r>
            <a:endParaRPr lang="zh-CN" altLang="en-US" sz="1400" b="1" dirty="0">
              <a:solidFill>
                <a:sysClr val="windowText" lastClr="000000"/>
              </a:solidFill>
              <a:latin typeface="微软雅黑" pitchFamily="34" charset="-122"/>
              <a:ea typeface="微软雅黑" pitchFamily="34" charset="-122"/>
            </a:endParaRPr>
          </a:p>
        </p:txBody>
      </p:sp>
      <p:sp>
        <p:nvSpPr>
          <p:cNvPr id="1675" name="Text Box 582"/>
          <p:cNvSpPr txBox="1">
            <a:spLocks noChangeArrowheads="1"/>
          </p:cNvSpPr>
          <p:nvPr/>
        </p:nvSpPr>
        <p:spPr bwMode="auto">
          <a:xfrm>
            <a:off x="3471384" y="2585730"/>
            <a:ext cx="215956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0000FF"/>
                </a:solidFill>
                <a:latin typeface="微软雅黑" pitchFamily="34" charset="-122"/>
                <a:ea typeface="微软雅黑" pitchFamily="34" charset="-122"/>
              </a:rPr>
              <a:t>从层次上来看数据的流动</a:t>
            </a:r>
          </a:p>
        </p:txBody>
      </p:sp>
      <p:grpSp>
        <p:nvGrpSpPr>
          <p:cNvPr id="13" name="组合 12"/>
          <p:cNvGrpSpPr/>
          <p:nvPr/>
        </p:nvGrpSpPr>
        <p:grpSpPr>
          <a:xfrm>
            <a:off x="1636416" y="2444785"/>
            <a:ext cx="5863486" cy="1474581"/>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8" name="Freeform 550"/>
              <p:cNvSpPr>
                <a:spLocks/>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3" name="Freeform 555"/>
              <p:cNvSpPr>
                <a:spLocks/>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5" name="Freeform 557"/>
              <p:cNvSpPr>
                <a:spLocks/>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9" name="Freeform 575"/>
              <p:cNvSpPr>
                <a:spLocks/>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sp>
        <p:nvSpPr>
          <p:cNvPr id="1700" name="Freeform 583"/>
          <p:cNvSpPr>
            <a:spLocks/>
          </p:cNvSpPr>
          <p:nvPr/>
        </p:nvSpPr>
        <p:spPr bwMode="auto">
          <a:xfrm>
            <a:off x="2169936" y="2772151"/>
            <a:ext cx="4699251" cy="11252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grpSp>
        <p:nvGrpSpPr>
          <p:cNvPr id="3" name="组合 2"/>
          <p:cNvGrpSpPr/>
          <p:nvPr/>
        </p:nvGrpSpPr>
        <p:grpSpPr>
          <a:xfrm>
            <a:off x="1722925" y="1685707"/>
            <a:ext cx="5586135" cy="29597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grpSp>
      <p:pic>
        <p:nvPicPr>
          <p:cNvPr id="113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136" y="1731520"/>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9515" y="1641805"/>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6385" y="172036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8109" y="1613172"/>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569" y="174545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a:grpSpLocks/>
          </p:cNvGrpSpPr>
          <p:nvPr/>
        </p:nvGrpSpPr>
        <p:grpSpPr bwMode="auto">
          <a:xfrm>
            <a:off x="2265419" y="1594083"/>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52" name="Text Box 51"/>
          <p:cNvSpPr txBox="1">
            <a:spLocks noChangeArrowheads="1"/>
          </p:cNvSpPr>
          <p:nvPr/>
        </p:nvSpPr>
        <p:spPr bwMode="auto">
          <a:xfrm>
            <a:off x="2383914" y="171529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电话网</a:t>
            </a:r>
          </a:p>
        </p:txBody>
      </p:sp>
      <p:grpSp>
        <p:nvGrpSpPr>
          <p:cNvPr id="1121" name="Group 20"/>
          <p:cNvGrpSpPr>
            <a:grpSpLocks/>
          </p:cNvGrpSpPr>
          <p:nvPr/>
        </p:nvGrpSpPr>
        <p:grpSpPr bwMode="auto">
          <a:xfrm>
            <a:off x="3506167" y="1594083"/>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3623538" y="1707659"/>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grpSp>
        <p:nvGrpSpPr>
          <p:cNvPr id="1136" name="Group 35"/>
          <p:cNvGrpSpPr>
            <a:grpSpLocks/>
          </p:cNvGrpSpPr>
          <p:nvPr/>
        </p:nvGrpSpPr>
        <p:grpSpPr bwMode="auto">
          <a:xfrm>
            <a:off x="4895806" y="1594083"/>
            <a:ext cx="735144" cy="469575"/>
            <a:chOff x="1680" y="240"/>
            <a:chExt cx="2529" cy="1270"/>
          </a:xfrm>
          <a:solidFill>
            <a:srgbClr val="00B0F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46" name="Text Box 45"/>
          <p:cNvSpPr txBox="1">
            <a:spLocks noChangeArrowheads="1"/>
          </p:cNvSpPr>
          <p:nvPr/>
        </p:nvSpPr>
        <p:spPr bwMode="auto">
          <a:xfrm>
            <a:off x="4996633" y="171414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广域网</a:t>
            </a:r>
          </a:p>
        </p:txBody>
      </p:sp>
      <p:grpSp>
        <p:nvGrpSpPr>
          <p:cNvPr id="1606" name="Group 506"/>
          <p:cNvGrpSpPr>
            <a:grpSpLocks/>
          </p:cNvGrpSpPr>
          <p:nvPr/>
        </p:nvGrpSpPr>
        <p:grpSpPr bwMode="auto">
          <a:xfrm>
            <a:off x="6086924" y="1639895"/>
            <a:ext cx="735144" cy="469575"/>
            <a:chOff x="1680" y="240"/>
            <a:chExt cx="2529" cy="1270"/>
          </a:xfrm>
          <a:solidFill>
            <a:srgbClr val="FFFF99"/>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616" name="Text Box 516"/>
          <p:cNvSpPr txBox="1">
            <a:spLocks noChangeArrowheads="1"/>
          </p:cNvSpPr>
          <p:nvPr/>
        </p:nvSpPr>
        <p:spPr bwMode="auto">
          <a:xfrm>
            <a:off x="6216140" y="1753472"/>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sp>
        <p:nvSpPr>
          <p:cNvPr id="1618" name="Line 518"/>
          <p:cNvSpPr>
            <a:spLocks noChangeShapeType="1"/>
          </p:cNvSpPr>
          <p:nvPr/>
        </p:nvSpPr>
        <p:spPr bwMode="auto">
          <a:xfrm flipV="1">
            <a:off x="4766562" y="1687617"/>
            <a:ext cx="916086" cy="6967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9" name="Line 519"/>
          <p:cNvSpPr>
            <a:spLocks noChangeShapeType="1"/>
          </p:cNvSpPr>
          <p:nvPr/>
        </p:nvSpPr>
        <p:spPr bwMode="auto">
          <a:xfrm>
            <a:off x="6073483" y="1715294"/>
            <a:ext cx="1119368" cy="12985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20" name="Line 520"/>
          <p:cNvSpPr>
            <a:spLocks noChangeShapeType="1"/>
          </p:cNvSpPr>
          <p:nvPr/>
        </p:nvSpPr>
        <p:spPr bwMode="auto">
          <a:xfrm>
            <a:off x="3422417" y="1661847"/>
            <a:ext cx="1005007" cy="85898"/>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7" name="Line 517"/>
          <p:cNvSpPr>
            <a:spLocks noChangeShapeType="1"/>
          </p:cNvSpPr>
          <p:nvPr/>
        </p:nvSpPr>
        <p:spPr bwMode="auto">
          <a:xfrm flipV="1">
            <a:off x="1847699" y="1657172"/>
            <a:ext cx="1155965" cy="212703"/>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Tree>
    <p:extLst>
      <p:ext uri="{BB962C8B-B14F-4D97-AF65-F5344CB8AC3E}">
        <p14:creationId xmlns:p14="http://schemas.microsoft.com/office/powerpoint/2010/main" val="216405795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21"/>
                                        </p:tgtEl>
                                        <p:attrNameLst>
                                          <p:attrName>style.visibility</p:attrName>
                                        </p:attrNameLst>
                                      </p:cBhvr>
                                      <p:to>
                                        <p:strVal val="visible"/>
                                      </p:to>
                                    </p:set>
                                    <p:animEffect transition="in" filter="fade">
                                      <p:cBhvr>
                                        <p:cTn id="12" dur="750"/>
                                        <p:tgtEl>
                                          <p:spTgt spid="1621"/>
                                        </p:tgtEl>
                                      </p:cBhvr>
                                    </p:animEffect>
                                  </p:childTnLst>
                                </p:cTn>
                              </p:par>
                              <p:par>
                                <p:cTn id="13" presetID="22" presetClass="entr" presetSubtype="8" fill="hold" grpId="0" nodeType="withEffect">
                                  <p:stCondLst>
                                    <p:cond delay="1500"/>
                                  </p:stCondLst>
                                  <p:childTnLst>
                                    <p:set>
                                      <p:cBhvr>
                                        <p:cTn id="14" dur="1" fill="hold">
                                          <p:stCondLst>
                                            <p:cond delay="0"/>
                                          </p:stCondLst>
                                        </p:cTn>
                                        <p:tgtEl>
                                          <p:spTgt spid="1617"/>
                                        </p:tgtEl>
                                        <p:attrNameLst>
                                          <p:attrName>style.visibility</p:attrName>
                                        </p:attrNameLst>
                                      </p:cBhvr>
                                      <p:to>
                                        <p:strVal val="visible"/>
                                      </p:to>
                                    </p:set>
                                    <p:animEffect transition="in" filter="wipe(left)">
                                      <p:cBhvr>
                                        <p:cTn id="15" dur="1500"/>
                                        <p:tgtEl>
                                          <p:spTgt spid="16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675"/>
                                        </p:tgtEl>
                                        <p:attrNameLst>
                                          <p:attrName>style.visibility</p:attrName>
                                        </p:attrNameLst>
                                      </p:cBhvr>
                                      <p:to>
                                        <p:strVal val="visible"/>
                                      </p:to>
                                    </p:set>
                                    <p:animEffect transition="in" filter="fade">
                                      <p:cBhvr>
                                        <p:cTn id="20" dur="750"/>
                                        <p:tgtEl>
                                          <p:spTgt spid="1675"/>
                                        </p:tgtEl>
                                      </p:cBhvr>
                                    </p:animEffect>
                                  </p:childTnLst>
                                </p:cTn>
                              </p:par>
                              <p:par>
                                <p:cTn id="21" presetID="22" presetClass="entr" presetSubtype="8" fill="hold" grpId="0" nodeType="withEffect">
                                  <p:stCondLst>
                                    <p:cond delay="3000"/>
                                  </p:stCondLst>
                                  <p:childTnLst>
                                    <p:set>
                                      <p:cBhvr>
                                        <p:cTn id="22" dur="1" fill="hold">
                                          <p:stCondLst>
                                            <p:cond delay="0"/>
                                          </p:stCondLst>
                                        </p:cTn>
                                        <p:tgtEl>
                                          <p:spTgt spid="1700"/>
                                        </p:tgtEl>
                                        <p:attrNameLst>
                                          <p:attrName>style.visibility</p:attrName>
                                        </p:attrNameLst>
                                      </p:cBhvr>
                                      <p:to>
                                        <p:strVal val="visible"/>
                                      </p:to>
                                    </p:set>
                                    <p:animEffect transition="in" filter="wipe(left)">
                                      <p:cBhvr>
                                        <p:cTn id="23" dur="13000"/>
                                        <p:tgtEl>
                                          <p:spTgt spid="1700"/>
                                        </p:tgtEl>
                                      </p:cBhvr>
                                    </p:animEffect>
                                  </p:childTnLst>
                                </p:cTn>
                              </p:par>
                              <p:par>
                                <p:cTn id="24" presetID="22" presetClass="entr" presetSubtype="8" fill="hold" grpId="0" nodeType="withEffect">
                                  <p:stCondLst>
                                    <p:cond delay="8000"/>
                                  </p:stCondLst>
                                  <p:childTnLst>
                                    <p:set>
                                      <p:cBhvr>
                                        <p:cTn id="25" dur="1" fill="hold">
                                          <p:stCondLst>
                                            <p:cond delay="0"/>
                                          </p:stCondLst>
                                        </p:cTn>
                                        <p:tgtEl>
                                          <p:spTgt spid="1620"/>
                                        </p:tgtEl>
                                        <p:attrNameLst>
                                          <p:attrName>style.visibility</p:attrName>
                                        </p:attrNameLst>
                                      </p:cBhvr>
                                      <p:to>
                                        <p:strVal val="visible"/>
                                      </p:to>
                                    </p:set>
                                    <p:animEffect transition="in" filter="wipe(left)">
                                      <p:cBhvr>
                                        <p:cTn id="26" dur="1500"/>
                                        <p:tgtEl>
                                          <p:spTgt spid="1620"/>
                                        </p:tgtEl>
                                      </p:cBhvr>
                                    </p:animEffect>
                                  </p:childTnLst>
                                </p:cTn>
                              </p:par>
                              <p:par>
                                <p:cTn id="27" presetID="22" presetClass="entr" presetSubtype="8" fill="hold" grpId="0" nodeType="withEffect">
                                  <p:stCondLst>
                                    <p:cond delay="11000"/>
                                  </p:stCondLst>
                                  <p:childTnLst>
                                    <p:set>
                                      <p:cBhvr>
                                        <p:cTn id="28" dur="1" fill="hold">
                                          <p:stCondLst>
                                            <p:cond delay="0"/>
                                          </p:stCondLst>
                                        </p:cTn>
                                        <p:tgtEl>
                                          <p:spTgt spid="1618"/>
                                        </p:tgtEl>
                                        <p:attrNameLst>
                                          <p:attrName>style.visibility</p:attrName>
                                        </p:attrNameLst>
                                      </p:cBhvr>
                                      <p:to>
                                        <p:strVal val="visible"/>
                                      </p:to>
                                    </p:set>
                                    <p:animEffect transition="in" filter="wipe(left)">
                                      <p:cBhvr>
                                        <p:cTn id="29" dur="1500"/>
                                        <p:tgtEl>
                                          <p:spTgt spid="1618"/>
                                        </p:tgtEl>
                                      </p:cBhvr>
                                    </p:animEffect>
                                  </p:childTnLst>
                                </p:cTn>
                              </p:par>
                              <p:par>
                                <p:cTn id="30" presetID="22" presetClass="entr" presetSubtype="8" fill="hold" grpId="0" nodeType="withEffect">
                                  <p:stCondLst>
                                    <p:cond delay="14000"/>
                                  </p:stCondLst>
                                  <p:childTnLst>
                                    <p:set>
                                      <p:cBhvr>
                                        <p:cTn id="31" dur="1" fill="hold">
                                          <p:stCondLst>
                                            <p:cond delay="0"/>
                                          </p:stCondLst>
                                        </p:cTn>
                                        <p:tgtEl>
                                          <p:spTgt spid="1619"/>
                                        </p:tgtEl>
                                        <p:attrNameLst>
                                          <p:attrName>style.visibility</p:attrName>
                                        </p:attrNameLst>
                                      </p:cBhvr>
                                      <p:to>
                                        <p:strVal val="visible"/>
                                      </p:to>
                                    </p:set>
                                    <p:animEffect transition="in" filter="wipe(left)">
                                      <p:cBhvr>
                                        <p:cTn id="32" dur="1500"/>
                                        <p:tgtEl>
                                          <p:spTgt spid="1619"/>
                                        </p:tgtEl>
                                      </p:cBhvr>
                                    </p:animEffect>
                                  </p:childTnLst>
                                </p:cTn>
                              </p:par>
                            </p:childTnLst>
                          </p:cTn>
                        </p:par>
                        <p:par>
                          <p:cTn id="33" fill="hold">
                            <p:stCondLst>
                              <p:cond delay="16000"/>
                            </p:stCondLst>
                            <p:childTnLst>
                              <p:par>
                                <p:cTn id="34" presetID="22" presetClass="entr" presetSubtype="1" fill="hold" grpId="0" nodeType="afterEffect">
                                  <p:stCondLst>
                                    <p:cond delay="0"/>
                                  </p:stCondLst>
                                  <p:childTnLst>
                                    <p:set>
                                      <p:cBhvr>
                                        <p:cTn id="35" dur="1" fill="hold">
                                          <p:stCondLst>
                                            <p:cond delay="0"/>
                                          </p:stCondLst>
                                        </p:cTn>
                                        <p:tgtEl>
                                          <p:spTgt spid="1678"/>
                                        </p:tgtEl>
                                        <p:attrNameLst>
                                          <p:attrName>style.visibility</p:attrName>
                                        </p:attrNameLst>
                                      </p:cBhvr>
                                      <p:to>
                                        <p:strVal val="visible"/>
                                      </p:to>
                                    </p:set>
                                    <p:animEffect transition="in" filter="wipe(up)">
                                      <p:cBhvr>
                                        <p:cTn id="36" dur="250"/>
                                        <p:tgtEl>
                                          <p:spTgt spid="1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1" grpId="0"/>
      <p:bldP spid="1678" grpId="0" animBg="1"/>
      <p:bldP spid="1675" grpId="0"/>
      <p:bldP spid="1700" grpId="0" animBg="1"/>
      <p:bldP spid="1618" grpId="0" animBg="1"/>
      <p:bldP spid="1619" grpId="0" animBg="1"/>
      <p:bldP spid="1620" grpId="0" animBg="1"/>
      <p:bldP spid="161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圆角矩形 59"/>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61" name="AutoShape 5"/>
          <p:cNvSpPr>
            <a:spLocks noChangeArrowheads="1"/>
          </p:cNvSpPr>
          <p:nvPr/>
        </p:nvSpPr>
        <p:spPr bwMode="auto">
          <a:xfrm>
            <a:off x="502920" y="603092"/>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矩形 61"/>
          <p:cNvSpPr/>
          <p:nvPr/>
        </p:nvSpPr>
        <p:spPr>
          <a:xfrm>
            <a:off x="616085" y="560852"/>
            <a:ext cx="3255122" cy="400110"/>
          </a:xfrm>
          <a:prstGeom prst="rect">
            <a:avLst/>
          </a:prstGeom>
        </p:spPr>
        <p:txBody>
          <a:bodyPr wrap="none">
            <a:spAutoFit/>
          </a:bodyPr>
          <a:lstStyle/>
          <a:p>
            <a:r>
              <a:rPr lang="zh-CN" altLang="en-US" sz="2000" b="1" dirty="0" smtClean="0">
                <a:latin typeface="微软雅黑" pitchFamily="34" charset="-122"/>
                <a:ea typeface="微软雅黑" pitchFamily="34" charset="-122"/>
              </a:rPr>
              <a:t>以太网 </a:t>
            </a:r>
            <a:r>
              <a:rPr lang="en-US" altLang="zh-CN" sz="2000" b="1" dirty="0" smtClean="0">
                <a:latin typeface="微软雅黑" pitchFamily="34" charset="-122"/>
                <a:ea typeface="微软雅黑" pitchFamily="34" charset="-122"/>
              </a:rPr>
              <a:t>V2 </a:t>
            </a:r>
            <a:r>
              <a:rPr lang="zh-CN" altLang="en-US" sz="2000" b="1" dirty="0" smtClean="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sp>
        <p:nvSpPr>
          <p:cNvPr id="9" name="Line 3"/>
          <p:cNvSpPr>
            <a:spLocks noChangeShapeType="1"/>
          </p:cNvSpPr>
          <p:nvPr/>
        </p:nvSpPr>
        <p:spPr bwMode="auto">
          <a:xfrm>
            <a:off x="1141760" y="2785733"/>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 name="Rectangle 4"/>
          <p:cNvSpPr>
            <a:spLocks noChangeArrowheads="1"/>
          </p:cNvSpPr>
          <p:nvPr/>
        </p:nvSpPr>
        <p:spPr bwMode="auto">
          <a:xfrm>
            <a:off x="2179095" y="2938089"/>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 name="Rectangle 6"/>
          <p:cNvSpPr>
            <a:spLocks noChangeArrowheads="1"/>
          </p:cNvSpPr>
          <p:nvPr/>
        </p:nvSpPr>
        <p:spPr bwMode="auto">
          <a:xfrm>
            <a:off x="3975939" y="2984386"/>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2" name="Rectangle 13"/>
          <p:cNvSpPr>
            <a:spLocks noChangeArrowheads="1"/>
          </p:cNvSpPr>
          <p:nvPr/>
        </p:nvSpPr>
        <p:spPr bwMode="auto">
          <a:xfrm>
            <a:off x="7005110" y="299153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3" name="Rectangle 26"/>
          <p:cNvSpPr>
            <a:spLocks noChangeArrowheads="1"/>
          </p:cNvSpPr>
          <p:nvPr/>
        </p:nvSpPr>
        <p:spPr bwMode="auto">
          <a:xfrm>
            <a:off x="6975740" y="2351967"/>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MAC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14" name="Line 27"/>
          <p:cNvSpPr>
            <a:spLocks noChangeShapeType="1"/>
          </p:cNvSpPr>
          <p:nvPr/>
        </p:nvSpPr>
        <p:spPr bwMode="auto">
          <a:xfrm flipH="1">
            <a:off x="2173221" y="2598130"/>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5" name="Line 28"/>
          <p:cNvSpPr>
            <a:spLocks noChangeShapeType="1"/>
          </p:cNvSpPr>
          <p:nvPr/>
        </p:nvSpPr>
        <p:spPr bwMode="auto">
          <a:xfrm>
            <a:off x="6917001" y="2646928"/>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nvGrpSpPr>
          <p:cNvPr id="59" name="组合 58"/>
          <p:cNvGrpSpPr/>
          <p:nvPr/>
        </p:nvGrpSpPr>
        <p:grpSpPr>
          <a:xfrm>
            <a:off x="1119814" y="2588363"/>
            <a:ext cx="3415610" cy="1621286"/>
            <a:chOff x="1119814" y="2621615"/>
            <a:chExt cx="3415610" cy="1621286"/>
          </a:xfrm>
        </p:grpSpPr>
        <p:grpSp>
          <p:nvGrpSpPr>
            <p:cNvPr id="58" name="组合 57"/>
            <p:cNvGrpSpPr/>
            <p:nvPr/>
          </p:nvGrpSpPr>
          <p:grpSpPr>
            <a:xfrm>
              <a:off x="1119814" y="2654183"/>
              <a:ext cx="3415610" cy="1588718"/>
              <a:chOff x="1119814" y="2654183"/>
              <a:chExt cx="3415610" cy="1588718"/>
            </a:xfrm>
          </p:grpSpPr>
          <p:sp>
            <p:nvSpPr>
              <p:cNvPr id="20" name="Rectangle 33"/>
              <p:cNvSpPr>
                <a:spLocks noChangeArrowheads="1"/>
              </p:cNvSpPr>
              <p:nvPr/>
            </p:nvSpPr>
            <p:spPr bwMode="auto">
              <a:xfrm>
                <a:off x="3402390" y="3948948"/>
                <a:ext cx="1133034"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帧</a:t>
                </a:r>
                <a:r>
                  <a:rPr kumimoji="1" lang="zh-CN" altLang="en-US" sz="1200" b="1" dirty="0" smtClean="0">
                    <a:solidFill>
                      <a:srgbClr val="000099"/>
                    </a:solidFill>
                    <a:latin typeface="微软雅黑" pitchFamily="34" charset="-122"/>
                    <a:ea typeface="微软雅黑" pitchFamily="34" charset="-122"/>
                  </a:rPr>
                  <a:t>开始定界符</a:t>
                </a:r>
                <a:endParaRPr kumimoji="1" lang="zh-CN" altLang="en-US" sz="1200" b="1" dirty="0">
                  <a:solidFill>
                    <a:srgbClr val="000099"/>
                  </a:solidFill>
                  <a:latin typeface="微软雅黑" pitchFamily="34" charset="-122"/>
                  <a:ea typeface="微软雅黑" pitchFamily="34" charset="-122"/>
                </a:endParaRPr>
              </a:p>
            </p:txBody>
          </p:sp>
          <p:grpSp>
            <p:nvGrpSpPr>
              <p:cNvPr id="57" name="组合 56"/>
              <p:cNvGrpSpPr/>
              <p:nvPr/>
            </p:nvGrpSpPr>
            <p:grpSpPr>
              <a:xfrm>
                <a:off x="1119814" y="2654183"/>
                <a:ext cx="3357315" cy="1588718"/>
                <a:chOff x="1119814" y="2654183"/>
                <a:chExt cx="3357315" cy="1588718"/>
              </a:xfrm>
            </p:grpSpPr>
            <p:sp>
              <p:nvSpPr>
                <p:cNvPr id="16" name="Rectangle 29"/>
                <p:cNvSpPr>
                  <a:spLocks noChangeArrowheads="1"/>
                </p:cNvSpPr>
                <p:nvPr/>
              </p:nvSpPr>
              <p:spPr bwMode="auto">
                <a:xfrm>
                  <a:off x="1173479" y="3658324"/>
                  <a:ext cx="3122679" cy="2841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Rectangle 30"/>
                <p:cNvSpPr>
                  <a:spLocks noChangeArrowheads="1"/>
                </p:cNvSpPr>
                <p:nvPr/>
              </p:nvSpPr>
              <p:spPr bwMode="auto">
                <a:xfrm>
                  <a:off x="1177160" y="3687604"/>
                  <a:ext cx="329996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970" b="1" dirty="0" smtClean="0">
                      <a:latin typeface="微软雅黑" pitchFamily="34" charset="-122"/>
                      <a:ea typeface="微软雅黑" pitchFamily="34" charset="-122"/>
                    </a:rPr>
                    <a:t>10101010101010           101010101010 10101011</a:t>
                  </a:r>
                  <a:endParaRPr kumimoji="1" lang="en-US" altLang="zh-CN" sz="970" b="1" dirty="0">
                    <a:latin typeface="微软雅黑" pitchFamily="34" charset="-122"/>
                    <a:ea typeface="微软雅黑" pitchFamily="34" charset="-122"/>
                  </a:endParaRPr>
                </a:p>
              </p:txBody>
            </p:sp>
            <p:sp>
              <p:nvSpPr>
                <p:cNvPr id="18" name="Line 31"/>
                <p:cNvSpPr>
                  <a:spLocks noChangeShapeType="1"/>
                </p:cNvSpPr>
                <p:nvPr/>
              </p:nvSpPr>
              <p:spPr bwMode="auto">
                <a:xfrm>
                  <a:off x="3656709" y="3656155"/>
                  <a:ext cx="0" cy="2949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9" name="Rectangle 32"/>
                <p:cNvSpPr>
                  <a:spLocks noChangeArrowheads="1"/>
                </p:cNvSpPr>
                <p:nvPr/>
              </p:nvSpPr>
              <p:spPr bwMode="auto">
                <a:xfrm>
                  <a:off x="2155959" y="3968467"/>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前同步码</a:t>
                  </a:r>
                </a:p>
              </p:txBody>
            </p:sp>
            <p:sp>
              <p:nvSpPr>
                <p:cNvPr id="21" name="Rectangle 34"/>
                <p:cNvSpPr>
                  <a:spLocks noChangeArrowheads="1"/>
                </p:cNvSpPr>
                <p:nvPr/>
              </p:nvSpPr>
              <p:spPr bwMode="auto">
                <a:xfrm>
                  <a:off x="2199160" y="3428428"/>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7 </a:t>
                  </a:r>
                  <a:r>
                    <a:rPr kumimoji="1" lang="zh-CN" altLang="en-US" sz="1200" b="1" dirty="0">
                      <a:solidFill>
                        <a:srgbClr val="000099"/>
                      </a:solidFill>
                      <a:latin typeface="微软雅黑" pitchFamily="34" charset="-122"/>
                      <a:ea typeface="微软雅黑" pitchFamily="34" charset="-122"/>
                    </a:rPr>
                    <a:t>字节</a:t>
                  </a:r>
                </a:p>
              </p:txBody>
            </p:sp>
            <p:sp>
              <p:nvSpPr>
                <p:cNvPr id="22" name="Rectangle 35"/>
                <p:cNvSpPr>
                  <a:spLocks noChangeArrowheads="1"/>
                </p:cNvSpPr>
                <p:nvPr/>
              </p:nvSpPr>
              <p:spPr bwMode="auto">
                <a:xfrm>
                  <a:off x="3722461" y="3353011"/>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1 </a:t>
                  </a:r>
                  <a:r>
                    <a:rPr kumimoji="1" lang="zh-CN" altLang="en-US" sz="1200" b="1" dirty="0">
                      <a:solidFill>
                        <a:srgbClr val="000099"/>
                      </a:solidFill>
                      <a:latin typeface="微软雅黑" pitchFamily="34" charset="-122"/>
                      <a:ea typeface="微软雅黑" pitchFamily="34" charset="-122"/>
                    </a:rPr>
                    <a:t>字节</a:t>
                  </a:r>
                </a:p>
              </p:txBody>
            </p:sp>
            <p:sp>
              <p:nvSpPr>
                <p:cNvPr id="23" name="Line 36"/>
                <p:cNvSpPr>
                  <a:spLocks noChangeShapeType="1"/>
                </p:cNvSpPr>
                <p:nvPr/>
              </p:nvSpPr>
              <p:spPr bwMode="auto">
                <a:xfrm flipV="1">
                  <a:off x="1182878" y="3319986"/>
                  <a:ext cx="216161" cy="336169"/>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4" name="Line 37"/>
                <p:cNvSpPr>
                  <a:spLocks noChangeShapeType="1"/>
                </p:cNvSpPr>
                <p:nvPr/>
              </p:nvSpPr>
              <p:spPr bwMode="auto">
                <a:xfrm>
                  <a:off x="2167347" y="3328662"/>
                  <a:ext cx="2128810" cy="327493"/>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Text Box 38"/>
                <p:cNvSpPr txBox="1">
                  <a:spLocks noChangeArrowheads="1"/>
                </p:cNvSpPr>
                <p:nvPr/>
              </p:nvSpPr>
              <p:spPr bwMode="auto">
                <a:xfrm>
                  <a:off x="2426998" y="3663747"/>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a:t>
                  </a:r>
                </a:p>
              </p:txBody>
            </p:sp>
            <p:sp>
              <p:nvSpPr>
                <p:cNvPr id="26" name="Rectangle 41"/>
                <p:cNvSpPr>
                  <a:spLocks noChangeArrowheads="1"/>
                </p:cNvSpPr>
                <p:nvPr/>
              </p:nvSpPr>
              <p:spPr bwMode="auto">
                <a:xfrm>
                  <a:off x="1420185" y="2975599"/>
                  <a:ext cx="754212" cy="334000"/>
                </a:xfrm>
                <a:prstGeom prst="rect">
                  <a:avLst/>
                </a:prstGeom>
                <a:solidFill>
                  <a:srgbClr val="FFFF99"/>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Rectangle 42"/>
                <p:cNvSpPr>
                  <a:spLocks noChangeArrowheads="1"/>
                </p:cNvSpPr>
                <p:nvPr/>
              </p:nvSpPr>
              <p:spPr bwMode="auto">
                <a:xfrm>
                  <a:off x="1484272" y="3010330"/>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8 </a:t>
                  </a:r>
                  <a:r>
                    <a:rPr kumimoji="1" lang="zh-CN" altLang="en-US" sz="1200" b="1" dirty="0">
                      <a:latin typeface="微软雅黑" pitchFamily="34" charset="-122"/>
                      <a:ea typeface="微软雅黑" pitchFamily="34" charset="-122"/>
                    </a:rPr>
                    <a:t>字节</a:t>
                  </a:r>
                </a:p>
              </p:txBody>
            </p:sp>
            <p:sp>
              <p:nvSpPr>
                <p:cNvPr id="28" name="AutoShape 43"/>
                <p:cNvSpPr>
                  <a:spLocks noChangeArrowheads="1"/>
                </p:cNvSpPr>
                <p:nvPr/>
              </p:nvSpPr>
              <p:spPr bwMode="auto">
                <a:xfrm>
                  <a:off x="1119814" y="2654183"/>
                  <a:ext cx="558023" cy="216341"/>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400" b="1">
                    <a:solidFill>
                      <a:srgbClr val="000099"/>
                    </a:solidFill>
                    <a:latin typeface="微软雅黑" pitchFamily="34" charset="-122"/>
                    <a:ea typeface="微软雅黑" pitchFamily="34" charset="-122"/>
                  </a:endParaRPr>
                </a:p>
              </p:txBody>
            </p:sp>
          </p:grpSp>
        </p:grpSp>
        <p:sp>
          <p:nvSpPr>
            <p:cNvPr id="29" name="Rectangle 44"/>
            <p:cNvSpPr>
              <a:spLocks noChangeArrowheads="1"/>
            </p:cNvSpPr>
            <p:nvPr/>
          </p:nvSpPr>
          <p:spPr bwMode="auto">
            <a:xfrm>
              <a:off x="1134821" y="2621615"/>
              <a:ext cx="548625"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插入</a:t>
              </a:r>
            </a:p>
          </p:txBody>
        </p:sp>
      </p:grpSp>
      <p:sp>
        <p:nvSpPr>
          <p:cNvPr id="30" name="Rectangle 47"/>
          <p:cNvSpPr>
            <a:spLocks noChangeArrowheads="1"/>
          </p:cNvSpPr>
          <p:nvPr/>
        </p:nvSpPr>
        <p:spPr bwMode="auto">
          <a:xfrm>
            <a:off x="7082646" y="1744694"/>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itchFamily="34" charset="-122"/>
                <a:ea typeface="微软雅黑" pitchFamily="34" charset="-122"/>
              </a:rPr>
              <a:t>IP </a:t>
            </a:r>
            <a:r>
              <a:rPr kumimoji="1" lang="zh-CN" altLang="en-US" sz="1200" b="1" dirty="0" smtClean="0">
                <a:solidFill>
                  <a:srgbClr val="000099"/>
                </a:solidFill>
                <a:latin typeface="微软雅黑" pitchFamily="34" charset="-122"/>
                <a:ea typeface="微软雅黑" pitchFamily="34" charset="-122"/>
              </a:rPr>
              <a:t>层</a:t>
            </a:r>
            <a:endParaRPr kumimoji="1" lang="zh-CN" altLang="en-US" sz="1200" b="1" dirty="0">
              <a:solidFill>
                <a:srgbClr val="000099"/>
              </a:solidFill>
              <a:latin typeface="微软雅黑" pitchFamily="34" charset="-122"/>
              <a:ea typeface="微软雅黑" pitchFamily="34" charset="-122"/>
            </a:endParaRPr>
          </a:p>
        </p:txBody>
      </p:sp>
      <p:sp>
        <p:nvSpPr>
          <p:cNvPr id="31" name="Line 48"/>
          <p:cNvSpPr>
            <a:spLocks noChangeShapeType="1"/>
          </p:cNvSpPr>
          <p:nvPr/>
        </p:nvSpPr>
        <p:spPr bwMode="auto">
          <a:xfrm flipV="1">
            <a:off x="6969866" y="2109057"/>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AutoShape 64"/>
          <p:cNvSpPr>
            <a:spLocks noChangeArrowheads="1"/>
          </p:cNvSpPr>
          <p:nvPr/>
        </p:nvSpPr>
        <p:spPr bwMode="auto">
          <a:xfrm rot="16200000" flipH="1">
            <a:off x="4370384" y="2730668"/>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Rectangle 66"/>
          <p:cNvSpPr>
            <a:spLocks noChangeArrowheads="1"/>
          </p:cNvSpPr>
          <p:nvPr/>
        </p:nvSpPr>
        <p:spPr bwMode="auto">
          <a:xfrm>
            <a:off x="2173221" y="2303168"/>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7"/>
          <p:cNvSpPr>
            <a:spLocks noChangeShapeType="1"/>
          </p:cNvSpPr>
          <p:nvPr/>
        </p:nvSpPr>
        <p:spPr bwMode="auto">
          <a:xfrm>
            <a:off x="2865169" y="2303168"/>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8"/>
          <p:cNvSpPr>
            <a:spLocks noChangeShapeType="1"/>
          </p:cNvSpPr>
          <p:nvPr/>
        </p:nvSpPr>
        <p:spPr bwMode="auto">
          <a:xfrm>
            <a:off x="3541845" y="2303168"/>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69"/>
          <p:cNvSpPr>
            <a:spLocks noChangeShapeType="1"/>
          </p:cNvSpPr>
          <p:nvPr/>
        </p:nvSpPr>
        <p:spPr bwMode="auto">
          <a:xfrm>
            <a:off x="4218521" y="2303168"/>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Line 70"/>
          <p:cNvSpPr>
            <a:spLocks noChangeShapeType="1"/>
          </p:cNvSpPr>
          <p:nvPr/>
        </p:nvSpPr>
        <p:spPr bwMode="auto">
          <a:xfrm>
            <a:off x="6530497" y="2303168"/>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8" name="Rectangle 71"/>
          <p:cNvSpPr>
            <a:spLocks noChangeArrowheads="1"/>
          </p:cNvSpPr>
          <p:nvPr/>
        </p:nvSpPr>
        <p:spPr bwMode="auto">
          <a:xfrm>
            <a:off x="2121531" y="2334616"/>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9" name="Rectangle 72"/>
          <p:cNvSpPr>
            <a:spLocks noChangeArrowheads="1"/>
          </p:cNvSpPr>
          <p:nvPr/>
        </p:nvSpPr>
        <p:spPr bwMode="auto">
          <a:xfrm>
            <a:off x="2904094" y="233461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40" name="Rectangle 73"/>
          <p:cNvSpPr>
            <a:spLocks noChangeArrowheads="1"/>
          </p:cNvSpPr>
          <p:nvPr/>
        </p:nvSpPr>
        <p:spPr bwMode="auto">
          <a:xfrm>
            <a:off x="3643385" y="2334616"/>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1" name="Rectangle 74"/>
          <p:cNvSpPr>
            <a:spLocks noChangeArrowheads="1"/>
          </p:cNvSpPr>
          <p:nvPr/>
        </p:nvSpPr>
        <p:spPr bwMode="auto">
          <a:xfrm>
            <a:off x="4957146" y="2334616"/>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2" name="Rectangle 75"/>
          <p:cNvSpPr>
            <a:spLocks noChangeArrowheads="1"/>
          </p:cNvSpPr>
          <p:nvPr/>
        </p:nvSpPr>
        <p:spPr bwMode="auto">
          <a:xfrm>
            <a:off x="6490555" y="2334616"/>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3" name="Rectangle 76"/>
          <p:cNvSpPr>
            <a:spLocks noChangeArrowheads="1"/>
          </p:cNvSpPr>
          <p:nvPr/>
        </p:nvSpPr>
        <p:spPr bwMode="auto">
          <a:xfrm>
            <a:off x="2403068"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4" name="Rectangle 77"/>
          <p:cNvSpPr>
            <a:spLocks noChangeArrowheads="1"/>
          </p:cNvSpPr>
          <p:nvPr/>
        </p:nvSpPr>
        <p:spPr bwMode="auto">
          <a:xfrm>
            <a:off x="3100477"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5" name="Rectangle 78"/>
          <p:cNvSpPr>
            <a:spLocks noChangeArrowheads="1"/>
          </p:cNvSpPr>
          <p:nvPr/>
        </p:nvSpPr>
        <p:spPr bwMode="auto">
          <a:xfrm>
            <a:off x="3823793"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6" name="Rectangle 79"/>
          <p:cNvSpPr>
            <a:spLocks noChangeArrowheads="1"/>
          </p:cNvSpPr>
          <p:nvPr/>
        </p:nvSpPr>
        <p:spPr bwMode="auto">
          <a:xfrm>
            <a:off x="6584593"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7" name="Rectangle 80"/>
          <p:cNvSpPr>
            <a:spLocks noChangeArrowheads="1"/>
          </p:cNvSpPr>
          <p:nvPr/>
        </p:nvSpPr>
        <p:spPr bwMode="auto">
          <a:xfrm>
            <a:off x="1739157" y="2067709"/>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8" name="Text Box 81"/>
          <p:cNvSpPr txBox="1">
            <a:spLocks noChangeArrowheads="1"/>
          </p:cNvSpPr>
          <p:nvPr/>
        </p:nvSpPr>
        <p:spPr bwMode="auto">
          <a:xfrm>
            <a:off x="5466142" y="2056955"/>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51" name="Group 109"/>
          <p:cNvGrpSpPr>
            <a:grpSpLocks/>
          </p:cNvGrpSpPr>
          <p:nvPr/>
        </p:nvGrpSpPr>
        <p:grpSpPr bwMode="auto">
          <a:xfrm>
            <a:off x="4218521" y="1744694"/>
            <a:ext cx="2311976" cy="676676"/>
            <a:chOff x="2715" y="1872"/>
            <a:chExt cx="1968" cy="624"/>
          </a:xfrm>
        </p:grpSpPr>
        <p:sp>
          <p:nvSpPr>
            <p:cNvPr id="53"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4"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5" name="矩形 54"/>
          <p:cNvSpPr/>
          <p:nvPr/>
        </p:nvSpPr>
        <p:spPr>
          <a:xfrm>
            <a:off x="985801" y="1123999"/>
            <a:ext cx="7114032" cy="492443"/>
          </a:xfrm>
          <a:prstGeom prst="rect">
            <a:avLst/>
          </a:prstGeom>
          <a:solidFill>
            <a:srgbClr val="0000CC"/>
          </a:solidFill>
        </p:spPr>
        <p:txBody>
          <a:bodyPr wrap="square">
            <a:spAutoFit/>
          </a:bodyPr>
          <a:lstStyle/>
          <a:p>
            <a:r>
              <a:rPr lang="zh-CN" altLang="en-US" sz="1300" b="1" dirty="0" smtClean="0">
                <a:solidFill>
                  <a:schemeClr val="bg1"/>
                </a:solidFill>
                <a:latin typeface="微软雅黑" pitchFamily="34" charset="-122"/>
                <a:ea typeface="微软雅黑" pitchFamily="34" charset="-122"/>
              </a:rPr>
              <a:t>由硬件在</a:t>
            </a:r>
            <a:r>
              <a:rPr lang="zh-CN" altLang="en-US" sz="1300" b="1" dirty="0">
                <a:solidFill>
                  <a:schemeClr val="bg1"/>
                </a:solidFill>
                <a:latin typeface="微软雅黑" pitchFamily="34" charset="-122"/>
                <a:ea typeface="微软雅黑" pitchFamily="34" charset="-122"/>
              </a:rPr>
              <a:t>帧的前面</a:t>
            </a:r>
            <a:r>
              <a:rPr lang="zh-CN" altLang="en-US" sz="1300" b="1" dirty="0" smtClean="0">
                <a:solidFill>
                  <a:schemeClr val="bg1"/>
                </a:solidFill>
                <a:latin typeface="微软雅黑" pitchFamily="34" charset="-122"/>
                <a:ea typeface="微软雅黑" pitchFamily="34" charset="-122"/>
              </a:rPr>
              <a:t>插入 </a:t>
            </a:r>
            <a:r>
              <a:rPr lang="en-US" altLang="zh-CN" sz="1300" b="1" dirty="0">
                <a:solidFill>
                  <a:schemeClr val="bg1"/>
                </a:solidFill>
                <a:latin typeface="微软雅黑" pitchFamily="34" charset="-122"/>
                <a:ea typeface="微软雅黑" pitchFamily="34" charset="-122"/>
              </a:rPr>
              <a:t>8 </a:t>
            </a:r>
            <a:r>
              <a:rPr lang="zh-CN" altLang="en-US" sz="1300" b="1" dirty="0" smtClean="0">
                <a:solidFill>
                  <a:schemeClr val="bg1"/>
                </a:solidFill>
                <a:latin typeface="微软雅黑" pitchFamily="34" charset="-122"/>
                <a:ea typeface="微软雅黑" pitchFamily="34" charset="-122"/>
              </a:rPr>
              <a:t>字节。第一</a:t>
            </a:r>
            <a:r>
              <a:rPr lang="zh-CN" altLang="en-US" sz="1300" b="1" dirty="0">
                <a:solidFill>
                  <a:schemeClr val="bg1"/>
                </a:solidFill>
                <a:latin typeface="微软雅黑" pitchFamily="34" charset="-122"/>
                <a:ea typeface="微软雅黑" pitchFamily="34" charset="-122"/>
              </a:rPr>
              <a:t>个字段共 </a:t>
            </a:r>
            <a:r>
              <a:rPr lang="en-US" altLang="zh-CN" sz="1300" b="1" dirty="0">
                <a:solidFill>
                  <a:schemeClr val="bg1"/>
                </a:solidFill>
                <a:latin typeface="微软雅黑" pitchFamily="34" charset="-122"/>
                <a:ea typeface="微软雅黑" pitchFamily="34" charset="-122"/>
              </a:rPr>
              <a:t>7 </a:t>
            </a:r>
            <a:r>
              <a:rPr lang="zh-CN" altLang="en-US" sz="1300" b="1" dirty="0">
                <a:solidFill>
                  <a:schemeClr val="bg1"/>
                </a:solidFill>
                <a:latin typeface="微软雅黑" pitchFamily="34" charset="-122"/>
                <a:ea typeface="微软雅黑" pitchFamily="34" charset="-122"/>
              </a:rPr>
              <a:t>个字节，是前同步码，用来迅速实现 </a:t>
            </a:r>
            <a:r>
              <a:rPr lang="en-US" altLang="zh-CN" sz="1300" b="1" dirty="0">
                <a:solidFill>
                  <a:schemeClr val="bg1"/>
                </a:solidFill>
                <a:latin typeface="微软雅黑" pitchFamily="34" charset="-122"/>
                <a:ea typeface="微软雅黑" pitchFamily="34" charset="-122"/>
              </a:rPr>
              <a:t>MAC </a:t>
            </a:r>
            <a:r>
              <a:rPr lang="zh-CN" altLang="en-US" sz="1300" b="1" dirty="0">
                <a:solidFill>
                  <a:schemeClr val="bg1"/>
                </a:solidFill>
                <a:latin typeface="微软雅黑" pitchFamily="34" charset="-122"/>
                <a:ea typeface="微软雅黑" pitchFamily="34" charset="-122"/>
              </a:rPr>
              <a:t>帧的比特同步。第二个字段 </a:t>
            </a:r>
            <a:r>
              <a:rPr lang="en-US" altLang="zh-CN" sz="1300" b="1" dirty="0">
                <a:solidFill>
                  <a:schemeClr val="bg1"/>
                </a:solidFill>
                <a:latin typeface="微软雅黑" pitchFamily="34" charset="-122"/>
                <a:ea typeface="微软雅黑" pitchFamily="34" charset="-122"/>
              </a:rPr>
              <a:t>1 </a:t>
            </a:r>
            <a:r>
              <a:rPr lang="zh-CN" altLang="en-US" sz="1300" b="1" dirty="0">
                <a:solidFill>
                  <a:schemeClr val="bg1"/>
                </a:solidFill>
                <a:latin typeface="微软雅黑" pitchFamily="34" charset="-122"/>
                <a:ea typeface="微软雅黑" pitchFamily="34" charset="-122"/>
              </a:rPr>
              <a:t>个字节是帧开始定界符，表示后面的信息就是 </a:t>
            </a:r>
            <a:r>
              <a:rPr lang="en-US" altLang="zh-CN" sz="1300" b="1" dirty="0">
                <a:solidFill>
                  <a:schemeClr val="bg1"/>
                </a:solidFill>
                <a:latin typeface="微软雅黑" pitchFamily="34" charset="-122"/>
                <a:ea typeface="微软雅黑" pitchFamily="34" charset="-122"/>
              </a:rPr>
              <a:t>MAC </a:t>
            </a:r>
            <a:r>
              <a:rPr lang="zh-CN" altLang="en-US" sz="1300" b="1" dirty="0">
                <a:solidFill>
                  <a:schemeClr val="bg1"/>
                </a:solidFill>
                <a:latin typeface="微软雅黑" pitchFamily="34" charset="-122"/>
                <a:ea typeface="微软雅黑" pitchFamily="34" charset="-122"/>
              </a:rPr>
              <a:t>帧。 </a:t>
            </a:r>
          </a:p>
        </p:txBody>
      </p:sp>
      <p:sp>
        <p:nvSpPr>
          <p:cNvPr id="56" name="矩形 55"/>
          <p:cNvSpPr/>
          <p:nvPr/>
        </p:nvSpPr>
        <p:spPr>
          <a:xfrm>
            <a:off x="5029200" y="3389288"/>
            <a:ext cx="2744010" cy="738664"/>
          </a:xfrm>
          <a:prstGeom prst="rect">
            <a:avLst/>
          </a:prstGeom>
          <a:solidFill>
            <a:srgbClr val="0070C0"/>
          </a:solidFill>
        </p:spPr>
        <p:txBody>
          <a:bodyPr wrap="square">
            <a:spAutoFit/>
          </a:bodyPr>
          <a:lstStyle/>
          <a:p>
            <a:r>
              <a:rPr lang="zh-CN" altLang="en-US" sz="1400" b="1" dirty="0">
                <a:solidFill>
                  <a:schemeClr val="bg1"/>
                </a:solidFill>
                <a:latin typeface="微软雅黑" pitchFamily="34" charset="-122"/>
                <a:ea typeface="微软雅黑" pitchFamily="34" charset="-122"/>
              </a:rPr>
              <a:t>为了达到比特同步</a:t>
            </a:r>
            <a:r>
              <a:rPr lang="zh-CN" altLang="en-US" sz="1400" b="1" dirty="0" smtClean="0">
                <a:solidFill>
                  <a:schemeClr val="bg1"/>
                </a:solidFill>
                <a:latin typeface="微软雅黑" pitchFamily="34" charset="-122"/>
                <a:ea typeface="微软雅黑" pitchFamily="34" charset="-122"/>
              </a:rPr>
              <a:t>，在</a:t>
            </a:r>
            <a:r>
              <a:rPr lang="zh-CN" altLang="en-US" sz="1400" b="1" dirty="0">
                <a:solidFill>
                  <a:schemeClr val="bg1"/>
                </a:solidFill>
                <a:latin typeface="微软雅黑" pitchFamily="34" charset="-122"/>
                <a:ea typeface="微软雅黑" pitchFamily="34" charset="-122"/>
              </a:rPr>
              <a:t>传输媒体上实际传送</a:t>
            </a:r>
            <a:r>
              <a:rPr lang="zh-CN" altLang="en-US" sz="1400" b="1" dirty="0" smtClean="0">
                <a:solidFill>
                  <a:schemeClr val="bg1"/>
                </a:solidFill>
                <a:latin typeface="微软雅黑" pitchFamily="34" charset="-122"/>
                <a:ea typeface="微软雅黑" pitchFamily="34" charset="-122"/>
              </a:rPr>
              <a:t>的要</a:t>
            </a:r>
            <a:r>
              <a:rPr lang="zh-CN" altLang="en-US" sz="1400" b="1" dirty="0">
                <a:solidFill>
                  <a:schemeClr val="bg1"/>
                </a:solidFill>
                <a:latin typeface="微软雅黑" pitchFamily="34" charset="-122"/>
                <a:ea typeface="微软雅黑" pitchFamily="34" charset="-122"/>
              </a:rPr>
              <a:t>比 </a:t>
            </a:r>
            <a:r>
              <a:rPr lang="en-US" altLang="zh-CN" sz="1400" b="1" dirty="0">
                <a:solidFill>
                  <a:schemeClr val="bg1"/>
                </a:solidFill>
                <a:latin typeface="微软雅黑" pitchFamily="34" charset="-122"/>
                <a:ea typeface="微软雅黑" pitchFamily="34" charset="-122"/>
              </a:rPr>
              <a:t>MAC </a:t>
            </a:r>
            <a:r>
              <a:rPr lang="zh-CN" altLang="en-US" sz="1400" b="1" dirty="0">
                <a:solidFill>
                  <a:schemeClr val="bg1"/>
                </a:solidFill>
                <a:latin typeface="微软雅黑" pitchFamily="34" charset="-122"/>
                <a:ea typeface="微软雅黑" pitchFamily="34" charset="-122"/>
              </a:rPr>
              <a:t>帧还多 </a:t>
            </a:r>
            <a:r>
              <a:rPr lang="en-US" altLang="zh-CN" sz="1400" b="1" dirty="0">
                <a:solidFill>
                  <a:schemeClr val="bg1"/>
                </a:solidFill>
                <a:latin typeface="微软雅黑" pitchFamily="34" charset="-122"/>
                <a:ea typeface="微软雅黑" pitchFamily="34" charset="-122"/>
              </a:rPr>
              <a:t>8 </a:t>
            </a:r>
            <a:r>
              <a:rPr lang="zh-CN" altLang="en-US" sz="1400" b="1" dirty="0">
                <a:solidFill>
                  <a:schemeClr val="bg1"/>
                </a:solidFill>
                <a:latin typeface="微软雅黑" pitchFamily="34" charset="-122"/>
                <a:ea typeface="微软雅黑" pitchFamily="34" charset="-122"/>
              </a:rPr>
              <a:t>个字节</a:t>
            </a:r>
          </a:p>
        </p:txBody>
      </p:sp>
      <p:sp>
        <p:nvSpPr>
          <p:cNvPr id="6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Tree>
    <p:extLst>
      <p:ext uri="{BB962C8B-B14F-4D97-AF65-F5344CB8AC3E}">
        <p14:creationId xmlns:p14="http://schemas.microsoft.com/office/powerpoint/2010/main" val="375353399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5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9"/>
          <p:cNvSpPr>
            <a:spLocks noChangeArrowheads="1"/>
          </p:cNvSpPr>
          <p:nvPr/>
        </p:nvSpPr>
        <p:spPr bwMode="auto">
          <a:xfrm>
            <a:off x="2629135" y="2569045"/>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7" name="Rectangle 9"/>
          <p:cNvSpPr>
            <a:spLocks noChangeArrowheads="1"/>
          </p:cNvSpPr>
          <p:nvPr/>
        </p:nvSpPr>
        <p:spPr bwMode="auto">
          <a:xfrm>
            <a:off x="2629135" y="1358741"/>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8" name="Rectangle 10"/>
          <p:cNvSpPr>
            <a:spLocks noChangeArrowheads="1"/>
          </p:cNvSpPr>
          <p:nvPr/>
        </p:nvSpPr>
        <p:spPr bwMode="auto">
          <a:xfrm>
            <a:off x="2629135" y="1965166"/>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9" name="Rectangle 27"/>
          <p:cNvSpPr>
            <a:spLocks noChangeArrowheads="1"/>
          </p:cNvSpPr>
          <p:nvPr/>
        </p:nvSpPr>
        <p:spPr bwMode="auto">
          <a:xfrm>
            <a:off x="639730" y="1358741"/>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20" name="Rectangle 29"/>
          <p:cNvSpPr>
            <a:spLocks noChangeArrowheads="1"/>
          </p:cNvSpPr>
          <p:nvPr/>
        </p:nvSpPr>
        <p:spPr bwMode="auto">
          <a:xfrm>
            <a:off x="648619" y="1453673"/>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3.4</a:t>
            </a:r>
          </a:p>
          <a:p>
            <a:pPr eaLnBrk="0" hangingPunct="0"/>
            <a:r>
              <a:rPr lang="zh-CN" altLang="en-US" sz="2000" b="1" dirty="0">
                <a:solidFill>
                  <a:schemeClr val="bg1"/>
                </a:solidFill>
                <a:latin typeface="微软雅黑" pitchFamily="34" charset="-122"/>
                <a:ea typeface="微软雅黑" pitchFamily="34" charset="-122"/>
              </a:rPr>
              <a:t>扩展</a:t>
            </a:r>
            <a:r>
              <a:rPr lang="zh-CN" altLang="en-US" sz="2000" b="1" dirty="0" smtClean="0">
                <a:solidFill>
                  <a:schemeClr val="bg1"/>
                </a:solidFill>
                <a:latin typeface="微软雅黑" pitchFamily="34" charset="-122"/>
                <a:ea typeface="微软雅黑" pitchFamily="34" charset="-122"/>
              </a:rPr>
              <a:t>的</a:t>
            </a:r>
            <a:endParaRPr lang="en-US" altLang="zh-CN" sz="2000" b="1" dirty="0" smtClean="0">
              <a:solidFill>
                <a:schemeClr val="bg1"/>
              </a:solidFill>
              <a:latin typeface="微软雅黑" pitchFamily="34" charset="-122"/>
              <a:ea typeface="微软雅黑" pitchFamily="34" charset="-122"/>
            </a:endParaRPr>
          </a:p>
          <a:p>
            <a:pPr eaLnBrk="0" hangingPunct="0"/>
            <a:r>
              <a:rPr lang="zh-CN" altLang="en-US" sz="2000" b="1" dirty="0" smtClean="0">
                <a:solidFill>
                  <a:schemeClr val="bg1"/>
                </a:solidFill>
                <a:latin typeface="微软雅黑" pitchFamily="34" charset="-122"/>
                <a:ea typeface="微软雅黑" pitchFamily="34" charset="-122"/>
              </a:rPr>
              <a:t>以太网</a:t>
            </a:r>
            <a:endParaRPr lang="zh-CN" altLang="fr-FR" sz="2000" b="1" dirty="0">
              <a:solidFill>
                <a:schemeClr val="bg1"/>
              </a:solidFill>
              <a:latin typeface="微软雅黑" pitchFamily="34" charset="-122"/>
              <a:ea typeface="微软雅黑" pitchFamily="34" charset="-122"/>
            </a:endParaRPr>
          </a:p>
        </p:txBody>
      </p:sp>
      <p:sp>
        <p:nvSpPr>
          <p:cNvPr id="21" name="Line 16"/>
          <p:cNvSpPr>
            <a:spLocks noChangeShapeType="1"/>
          </p:cNvSpPr>
          <p:nvPr/>
        </p:nvSpPr>
        <p:spPr bwMode="auto">
          <a:xfrm>
            <a:off x="3637198" y="1287303"/>
            <a:ext cx="0" cy="1945829"/>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Rectangle 8"/>
          <p:cNvSpPr>
            <a:spLocks noChangeArrowheads="1"/>
          </p:cNvSpPr>
          <p:nvPr/>
        </p:nvSpPr>
        <p:spPr bwMode="auto">
          <a:xfrm>
            <a:off x="2700573" y="1104741"/>
            <a:ext cx="54721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3.4.1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在</a:t>
            </a:r>
            <a:r>
              <a:rPr lang="zh-CN" altLang="en-US" sz="2000" b="1" dirty="0">
                <a:solidFill>
                  <a:schemeClr val="bg1"/>
                </a:solidFill>
                <a:latin typeface="微软雅黑" pitchFamily="34" charset="-122"/>
                <a:ea typeface="微软雅黑" pitchFamily="34" charset="-122"/>
              </a:rPr>
              <a:t>物理层扩展以太网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3.4.2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在</a:t>
            </a:r>
            <a:r>
              <a:rPr lang="zh-CN" altLang="en-US" sz="2000" b="1" dirty="0">
                <a:solidFill>
                  <a:schemeClr val="bg1"/>
                </a:solidFill>
                <a:latin typeface="微软雅黑" pitchFamily="34" charset="-122"/>
                <a:ea typeface="微软雅黑" pitchFamily="34" charset="-122"/>
              </a:rPr>
              <a:t>数据链路层扩展以太网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3.4.3  </a:t>
            </a:r>
            <a:r>
              <a:rPr lang="en-US" altLang="zh-CN" sz="2000" b="1" dirty="0" smtClean="0">
                <a:solidFill>
                  <a:schemeClr val="bg1"/>
                </a:solidFill>
                <a:latin typeface="微软雅黑" pitchFamily="34" charset="-122"/>
                <a:ea typeface="微软雅黑" pitchFamily="34" charset="-122"/>
              </a:rPr>
              <a:t>                                          </a:t>
            </a:r>
            <a:r>
              <a:rPr lang="zh-CN" altLang="en-US" sz="2000" b="1" dirty="0" smtClean="0">
                <a:solidFill>
                  <a:schemeClr val="bg1"/>
                </a:solidFill>
                <a:latin typeface="微软雅黑" pitchFamily="34" charset="-122"/>
                <a:ea typeface="微软雅黑" pitchFamily="34" charset="-122"/>
              </a:rPr>
              <a:t>虚拟</a:t>
            </a:r>
            <a:r>
              <a:rPr lang="zh-CN" altLang="en-US" sz="2000" b="1" dirty="0">
                <a:solidFill>
                  <a:schemeClr val="bg1"/>
                </a:solidFill>
                <a:latin typeface="微软雅黑" pitchFamily="34" charset="-122"/>
                <a:ea typeface="微软雅黑" pitchFamily="34" charset="-122"/>
              </a:rPr>
              <a:t>局域网</a:t>
            </a:r>
          </a:p>
        </p:txBody>
      </p:sp>
    </p:spTree>
    <p:extLst>
      <p:ext uri="{BB962C8B-B14F-4D97-AF65-F5344CB8AC3E}">
        <p14:creationId xmlns:p14="http://schemas.microsoft.com/office/powerpoint/2010/main" val="55480372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圆角矩形 83"/>
          <p:cNvSpPr/>
          <p:nvPr/>
        </p:nvSpPr>
        <p:spPr>
          <a:xfrm>
            <a:off x="502920" y="1523557"/>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矩形 80"/>
          <p:cNvSpPr/>
          <p:nvPr/>
        </p:nvSpPr>
        <p:spPr>
          <a:xfrm>
            <a:off x="1398451" y="3506557"/>
            <a:ext cx="1704544" cy="307777"/>
          </a:xfrm>
          <a:prstGeom prst="rect">
            <a:avLst/>
          </a:prstGeom>
        </p:spPr>
        <p:txBody>
          <a:bodyPr wrap="square">
            <a:spAutoFit/>
          </a:bodyPr>
          <a:lstStyle/>
          <a:p>
            <a:pPr algn="ctr"/>
            <a:r>
              <a:rPr lang="zh-CN" altLang="zh-CN" sz="1400" b="1" dirty="0" smtClean="0">
                <a:latin typeface="微软雅黑" pitchFamily="34" charset="-122"/>
                <a:ea typeface="微软雅黑" pitchFamily="34" charset="-122"/>
              </a:rPr>
              <a:t>三</a:t>
            </a:r>
            <a:r>
              <a:rPr lang="zh-CN" altLang="zh-CN" sz="1400" b="1" dirty="0">
                <a:latin typeface="微软雅黑" pitchFamily="34" charset="-122"/>
                <a:ea typeface="微软雅黑" pitchFamily="34" charset="-122"/>
              </a:rPr>
              <a:t>个独立的以太网</a:t>
            </a:r>
            <a:endParaRPr lang="en-US" altLang="zh-CN" sz="1400" b="1" dirty="0">
              <a:latin typeface="微软雅黑" pitchFamily="34" charset="-122"/>
              <a:ea typeface="微软雅黑" pitchFamily="34" charset="-122"/>
            </a:endParaRPr>
          </a:p>
        </p:txBody>
      </p:sp>
      <p:sp>
        <p:nvSpPr>
          <p:cNvPr id="82" name="矩形 81"/>
          <p:cNvSpPr/>
          <p:nvPr/>
        </p:nvSpPr>
        <p:spPr>
          <a:xfrm>
            <a:off x="5651192" y="3506557"/>
            <a:ext cx="1713298" cy="307777"/>
          </a:xfrm>
          <a:prstGeom prst="rect">
            <a:avLst/>
          </a:prstGeom>
        </p:spPr>
        <p:txBody>
          <a:bodyPr wrap="square">
            <a:spAutoFit/>
          </a:bodyPr>
          <a:lstStyle/>
          <a:p>
            <a:pPr algn="ctr"/>
            <a:r>
              <a:rPr lang="zh-CN" altLang="zh-CN" sz="1400" b="1" dirty="0" smtClean="0">
                <a:latin typeface="微软雅黑" pitchFamily="34" charset="-122"/>
                <a:ea typeface="微软雅黑" pitchFamily="34" charset="-122"/>
              </a:rPr>
              <a:t>一</a:t>
            </a:r>
            <a:r>
              <a:rPr lang="zh-CN" altLang="zh-CN" sz="1400" b="1" dirty="0">
                <a:latin typeface="微软雅黑" pitchFamily="34" charset="-122"/>
                <a:ea typeface="微软雅黑" pitchFamily="34" charset="-122"/>
              </a:rPr>
              <a:t>个扩展的以太网</a:t>
            </a:r>
            <a:endParaRPr lang="zh-CN" altLang="en-US" sz="1400" b="1" dirty="0">
              <a:latin typeface="微软雅黑" pitchFamily="34" charset="-122"/>
              <a:ea typeface="微软雅黑" pitchFamily="34" charset="-122"/>
            </a:endParaRPr>
          </a:p>
        </p:txBody>
      </p:sp>
      <p:sp>
        <p:nvSpPr>
          <p:cNvPr id="6" name="Text Box 43"/>
          <p:cNvSpPr txBox="1">
            <a:spLocks noChangeArrowheads="1"/>
          </p:cNvSpPr>
          <p:nvPr/>
        </p:nvSpPr>
        <p:spPr bwMode="auto">
          <a:xfrm>
            <a:off x="1569068" y="1749839"/>
            <a:ext cx="1826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itchFamily="34" charset="-122"/>
                <a:ea typeface="微软雅黑" pitchFamily="34" charset="-122"/>
              </a:rPr>
              <a:t>三个独立的碰撞域</a:t>
            </a:r>
          </a:p>
        </p:txBody>
      </p:sp>
      <p:sp>
        <p:nvSpPr>
          <p:cNvPr id="7" name="AutoShape 77"/>
          <p:cNvSpPr>
            <a:spLocks/>
          </p:cNvSpPr>
          <p:nvPr/>
        </p:nvSpPr>
        <p:spPr bwMode="auto">
          <a:xfrm rot="5400000" flipV="1">
            <a:off x="2289172" y="453830"/>
            <a:ext cx="147639" cy="3383560"/>
          </a:xfrm>
          <a:prstGeom prst="leftBrace">
            <a:avLst>
              <a:gd name="adj1" fmla="val 113995"/>
              <a:gd name="adj2" fmla="val 50000"/>
            </a:avLst>
          </a:prstGeom>
          <a:noFill/>
          <a:ln w="127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nvGrpSpPr>
          <p:cNvPr id="15" name="组合 14"/>
          <p:cNvGrpSpPr/>
          <p:nvPr/>
        </p:nvGrpSpPr>
        <p:grpSpPr>
          <a:xfrm>
            <a:off x="671210" y="2252622"/>
            <a:ext cx="1075011" cy="1076866"/>
            <a:chOff x="738856" y="1990030"/>
            <a:chExt cx="1299075" cy="1116862"/>
          </a:xfrm>
        </p:grpSpPr>
        <p:sp>
          <p:nvSpPr>
            <p:cNvPr id="9" name="AutoShape 44"/>
            <p:cNvSpPr>
              <a:spLocks noChangeArrowheads="1"/>
            </p:cNvSpPr>
            <p:nvPr/>
          </p:nvSpPr>
          <p:spPr bwMode="auto">
            <a:xfrm>
              <a:off x="738856" y="1990030"/>
              <a:ext cx="1299075" cy="1116862"/>
            </a:xfrm>
            <a:prstGeom prst="roundRect">
              <a:avLst>
                <a:gd name="adj" fmla="val 16667"/>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0" name="Line 45"/>
            <p:cNvSpPr>
              <a:spLocks noChangeShapeType="1"/>
            </p:cNvSpPr>
            <p:nvPr/>
          </p:nvSpPr>
          <p:spPr bwMode="auto">
            <a:xfrm flipH="1">
              <a:off x="942617" y="2527989"/>
              <a:ext cx="324567" cy="3205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2" name="Line 47"/>
            <p:cNvSpPr>
              <a:spLocks noChangeShapeType="1"/>
            </p:cNvSpPr>
            <p:nvPr/>
          </p:nvSpPr>
          <p:spPr bwMode="auto">
            <a:xfrm>
              <a:off x="1450810" y="2588094"/>
              <a:ext cx="90202"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3" name="Line 48"/>
            <p:cNvSpPr>
              <a:spLocks noChangeShapeType="1"/>
            </p:cNvSpPr>
            <p:nvPr/>
          </p:nvSpPr>
          <p:spPr bwMode="auto">
            <a:xfrm>
              <a:off x="1541013" y="2577731"/>
              <a:ext cx="319735"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4" name="Line 49"/>
            <p:cNvSpPr>
              <a:spLocks noChangeShapeType="1"/>
            </p:cNvSpPr>
            <p:nvPr/>
          </p:nvSpPr>
          <p:spPr bwMode="auto">
            <a:xfrm flipH="1">
              <a:off x="1245439" y="2532825"/>
              <a:ext cx="86981" cy="3233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8" name="Text Box 53"/>
            <p:cNvSpPr txBox="1">
              <a:spLocks noChangeArrowheads="1"/>
            </p:cNvSpPr>
            <p:nvPr/>
          </p:nvSpPr>
          <p:spPr bwMode="auto">
            <a:xfrm>
              <a:off x="1133596" y="2075760"/>
              <a:ext cx="599454"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itchFamily="34" charset="-122"/>
                  <a:ea typeface="微软雅黑" pitchFamily="34" charset="-122"/>
                </a:rPr>
                <a:t>一系 </a:t>
              </a:r>
              <a:endParaRPr kumimoji="1" lang="zh-CN" altLang="en-US" sz="1200" b="1" dirty="0">
                <a:solidFill>
                  <a:srgbClr val="0000CC"/>
                </a:solidFill>
                <a:latin typeface="微软雅黑" pitchFamily="34" charset="-122"/>
                <a:ea typeface="微软雅黑" pitchFamily="34" charset="-122"/>
              </a:endParaRPr>
            </a:p>
          </p:txBody>
        </p:sp>
        <p:pic>
          <p:nvPicPr>
            <p:cNvPr id="19" name="Picture 5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1146377" y="2371164"/>
              <a:ext cx="562154"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552"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5705"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3737"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1769"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组合 15"/>
          <p:cNvGrpSpPr/>
          <p:nvPr/>
        </p:nvGrpSpPr>
        <p:grpSpPr>
          <a:xfrm>
            <a:off x="1825127" y="2252622"/>
            <a:ext cx="1074344" cy="1076866"/>
            <a:chOff x="2114442" y="1990030"/>
            <a:chExt cx="1298269" cy="1116862"/>
          </a:xfrm>
        </p:grpSpPr>
        <p:sp>
          <p:nvSpPr>
            <p:cNvPr id="20" name="AutoShape 55"/>
            <p:cNvSpPr>
              <a:spLocks noChangeArrowheads="1"/>
            </p:cNvSpPr>
            <p:nvPr/>
          </p:nvSpPr>
          <p:spPr bwMode="auto">
            <a:xfrm>
              <a:off x="2114442" y="1990030"/>
              <a:ext cx="1298269" cy="1116862"/>
            </a:xfrm>
            <a:prstGeom prst="roundRect">
              <a:avLst>
                <a:gd name="adj" fmla="val 16667"/>
              </a:avLst>
            </a:prstGeom>
            <a:solidFill>
              <a:srgbClr val="92D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1" name="Line 56"/>
            <p:cNvSpPr>
              <a:spLocks noChangeShapeType="1"/>
            </p:cNvSpPr>
            <p:nvPr/>
          </p:nvSpPr>
          <p:spPr bwMode="auto">
            <a:xfrm flipH="1">
              <a:off x="2317396" y="2527989"/>
              <a:ext cx="325373" cy="3205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3" name="Line 58"/>
            <p:cNvSpPr>
              <a:spLocks noChangeShapeType="1"/>
            </p:cNvSpPr>
            <p:nvPr/>
          </p:nvSpPr>
          <p:spPr bwMode="auto">
            <a:xfrm>
              <a:off x="2825590" y="2588094"/>
              <a:ext cx="90202"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4" name="Line 59"/>
            <p:cNvSpPr>
              <a:spLocks noChangeShapeType="1"/>
            </p:cNvSpPr>
            <p:nvPr/>
          </p:nvSpPr>
          <p:spPr bwMode="auto">
            <a:xfrm>
              <a:off x="2915793" y="2577731"/>
              <a:ext cx="320540"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5" name="Line 60"/>
            <p:cNvSpPr>
              <a:spLocks noChangeShapeType="1"/>
            </p:cNvSpPr>
            <p:nvPr/>
          </p:nvSpPr>
          <p:spPr bwMode="auto">
            <a:xfrm flipH="1">
              <a:off x="2620219" y="2532825"/>
              <a:ext cx="87787" cy="3233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9" name="Text Box 64"/>
            <p:cNvSpPr txBox="1">
              <a:spLocks noChangeArrowheads="1"/>
            </p:cNvSpPr>
            <p:nvPr/>
          </p:nvSpPr>
          <p:spPr bwMode="auto">
            <a:xfrm>
              <a:off x="2518393" y="2075760"/>
              <a:ext cx="596359"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itchFamily="34" charset="-122"/>
                  <a:ea typeface="微软雅黑" pitchFamily="34" charset="-122"/>
                </a:rPr>
                <a:t>二系 </a:t>
              </a:r>
              <a:endParaRPr kumimoji="1" lang="zh-CN" altLang="en-US" sz="1200" b="1" dirty="0">
                <a:solidFill>
                  <a:srgbClr val="0000CC"/>
                </a:solidFill>
                <a:latin typeface="微软雅黑" pitchFamily="34" charset="-122"/>
                <a:ea typeface="微软雅黑" pitchFamily="34" charset="-122"/>
              </a:endParaRPr>
            </a:p>
          </p:txBody>
        </p:sp>
        <p:pic>
          <p:nvPicPr>
            <p:cNvPr id="30" name="Picture 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2521157" y="2371164"/>
              <a:ext cx="562154"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4831"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2984"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1016"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048"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组合 10"/>
          <p:cNvGrpSpPr/>
          <p:nvPr/>
        </p:nvGrpSpPr>
        <p:grpSpPr>
          <a:xfrm>
            <a:off x="2980425" y="2274831"/>
            <a:ext cx="1074344" cy="1076866"/>
            <a:chOff x="3490832" y="1990030"/>
            <a:chExt cx="1298269" cy="1116862"/>
          </a:xfrm>
        </p:grpSpPr>
        <p:sp>
          <p:nvSpPr>
            <p:cNvPr id="31" name="AutoShape 66"/>
            <p:cNvSpPr>
              <a:spLocks noChangeArrowheads="1"/>
            </p:cNvSpPr>
            <p:nvPr/>
          </p:nvSpPr>
          <p:spPr bwMode="auto">
            <a:xfrm>
              <a:off x="3490832" y="1990030"/>
              <a:ext cx="1298269" cy="1116862"/>
            </a:xfrm>
            <a:prstGeom prst="roundRect">
              <a:avLst>
                <a:gd name="adj" fmla="val 16667"/>
              </a:avLst>
            </a:prstGeom>
            <a:solidFill>
              <a:srgbClr val="99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2" name="Line 67"/>
            <p:cNvSpPr>
              <a:spLocks noChangeShapeType="1"/>
            </p:cNvSpPr>
            <p:nvPr/>
          </p:nvSpPr>
          <p:spPr bwMode="auto">
            <a:xfrm flipH="1">
              <a:off x="3694593" y="2527989"/>
              <a:ext cx="324567" cy="3205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4" name="Line 69"/>
            <p:cNvSpPr>
              <a:spLocks noChangeShapeType="1"/>
            </p:cNvSpPr>
            <p:nvPr/>
          </p:nvSpPr>
          <p:spPr bwMode="auto">
            <a:xfrm>
              <a:off x="4201981" y="2588094"/>
              <a:ext cx="91008"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5" name="Line 70"/>
            <p:cNvSpPr>
              <a:spLocks noChangeShapeType="1"/>
            </p:cNvSpPr>
            <p:nvPr/>
          </p:nvSpPr>
          <p:spPr bwMode="auto">
            <a:xfrm>
              <a:off x="4292989" y="2577731"/>
              <a:ext cx="319735"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6" name="Line 71"/>
            <p:cNvSpPr>
              <a:spLocks noChangeShapeType="1"/>
            </p:cNvSpPr>
            <p:nvPr/>
          </p:nvSpPr>
          <p:spPr bwMode="auto">
            <a:xfrm flipH="1">
              <a:off x="3996610" y="2532825"/>
              <a:ext cx="87786" cy="3233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40" name="Text Box 75"/>
            <p:cNvSpPr txBox="1">
              <a:spLocks noChangeArrowheads="1"/>
            </p:cNvSpPr>
            <p:nvPr/>
          </p:nvSpPr>
          <p:spPr bwMode="auto">
            <a:xfrm>
              <a:off x="3869818" y="2075760"/>
              <a:ext cx="620416"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itchFamily="34" charset="-122"/>
                  <a:ea typeface="微软雅黑" pitchFamily="34" charset="-122"/>
                </a:rPr>
                <a:t>三系 </a:t>
              </a:r>
              <a:endParaRPr kumimoji="1" lang="zh-CN" altLang="en-US" sz="1200" b="1" dirty="0">
                <a:solidFill>
                  <a:srgbClr val="0000CC"/>
                </a:solidFill>
                <a:latin typeface="微软雅黑" pitchFamily="34" charset="-122"/>
                <a:ea typeface="微软雅黑" pitchFamily="34" charset="-122"/>
              </a:endParaRPr>
            </a:p>
          </p:txBody>
        </p:sp>
        <p:pic>
          <p:nvPicPr>
            <p:cNvPr id="41" name="Picture 7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3898354" y="2371164"/>
              <a:ext cx="561348"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5985"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4138"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2170"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0202"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组合 3"/>
          <p:cNvGrpSpPr/>
          <p:nvPr/>
        </p:nvGrpSpPr>
        <p:grpSpPr>
          <a:xfrm>
            <a:off x="4436843" y="1742509"/>
            <a:ext cx="4013075" cy="1719703"/>
            <a:chOff x="4070260" y="2706553"/>
            <a:chExt cx="4013075" cy="1719703"/>
          </a:xfrm>
        </p:grpSpPr>
        <p:grpSp>
          <p:nvGrpSpPr>
            <p:cNvPr id="3" name="组合 2"/>
            <p:cNvGrpSpPr/>
            <p:nvPr/>
          </p:nvGrpSpPr>
          <p:grpSpPr>
            <a:xfrm>
              <a:off x="4070260" y="3044171"/>
              <a:ext cx="4013075" cy="1382085"/>
              <a:chOff x="4070260" y="3044171"/>
              <a:chExt cx="4013075" cy="1382085"/>
            </a:xfrm>
          </p:grpSpPr>
          <p:sp>
            <p:nvSpPr>
              <p:cNvPr id="45" name="AutoShape 42"/>
              <p:cNvSpPr>
                <a:spLocks noChangeArrowheads="1"/>
              </p:cNvSpPr>
              <p:nvPr/>
            </p:nvSpPr>
            <p:spPr bwMode="auto">
              <a:xfrm>
                <a:off x="4070260" y="3044171"/>
                <a:ext cx="4013075" cy="1382085"/>
              </a:xfrm>
              <a:prstGeom prst="roundRect">
                <a:avLst>
                  <a:gd name="adj" fmla="val 16667"/>
                </a:avLst>
              </a:prstGeom>
              <a:solidFill>
                <a:srgbClr val="66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46" name="Line 43"/>
              <p:cNvSpPr>
                <a:spLocks noChangeShapeType="1"/>
              </p:cNvSpPr>
              <p:nvPr/>
            </p:nvSpPr>
            <p:spPr bwMode="auto">
              <a:xfrm flipH="1">
                <a:off x="4839107" y="3366364"/>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7" name="Line 44"/>
              <p:cNvSpPr>
                <a:spLocks noChangeShapeType="1"/>
              </p:cNvSpPr>
              <p:nvPr/>
            </p:nvSpPr>
            <p:spPr bwMode="auto">
              <a:xfrm>
                <a:off x="6139671" y="3369677"/>
                <a:ext cx="1225560" cy="38364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8" name="Line 45"/>
              <p:cNvSpPr>
                <a:spLocks noChangeShapeType="1"/>
              </p:cNvSpPr>
              <p:nvPr/>
            </p:nvSpPr>
            <p:spPr bwMode="auto">
              <a:xfrm>
                <a:off x="5978011" y="3389555"/>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9" name="Text Box 46"/>
              <p:cNvSpPr txBox="1">
                <a:spLocks noChangeArrowheads="1"/>
              </p:cNvSpPr>
              <p:nvPr/>
            </p:nvSpPr>
            <p:spPr bwMode="auto">
              <a:xfrm>
                <a:off x="4070260"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一系</a:t>
                </a:r>
              </a:p>
            </p:txBody>
          </p:sp>
          <p:sp>
            <p:nvSpPr>
              <p:cNvPr id="50" name="Text Box 47"/>
              <p:cNvSpPr txBox="1">
                <a:spLocks noChangeArrowheads="1"/>
              </p:cNvSpPr>
              <p:nvPr/>
            </p:nvSpPr>
            <p:spPr bwMode="auto">
              <a:xfrm>
                <a:off x="6660383"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三系</a:t>
                </a:r>
              </a:p>
            </p:txBody>
          </p:sp>
          <p:sp>
            <p:nvSpPr>
              <p:cNvPr id="51" name="Text Box 48"/>
              <p:cNvSpPr txBox="1">
                <a:spLocks noChangeArrowheads="1"/>
              </p:cNvSpPr>
              <p:nvPr/>
            </p:nvSpPr>
            <p:spPr bwMode="auto">
              <a:xfrm>
                <a:off x="5357717"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二系</a:t>
                </a:r>
              </a:p>
            </p:txBody>
          </p:sp>
          <p:sp>
            <p:nvSpPr>
              <p:cNvPr id="52" name="Text Box 49"/>
              <p:cNvSpPr txBox="1">
                <a:spLocks noChangeArrowheads="1"/>
              </p:cNvSpPr>
              <p:nvPr/>
            </p:nvSpPr>
            <p:spPr bwMode="auto">
              <a:xfrm>
                <a:off x="4690729" y="3110228"/>
                <a:ext cx="10973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latin typeface="微软雅黑" pitchFamily="34" charset="-122"/>
                    <a:ea typeface="微软雅黑" pitchFamily="34" charset="-122"/>
                  </a:rPr>
                  <a:t>主干集线器</a:t>
                </a:r>
              </a:p>
            </p:txBody>
          </p:sp>
          <p:sp>
            <p:nvSpPr>
              <p:cNvPr id="53" name="Line 51"/>
              <p:cNvSpPr>
                <a:spLocks noChangeShapeType="1"/>
              </p:cNvSpPr>
              <p:nvPr/>
            </p:nvSpPr>
            <p:spPr bwMode="auto">
              <a:xfrm flipH="1">
                <a:off x="4335193" y="3823554"/>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5" name="Line 53"/>
              <p:cNvSpPr>
                <a:spLocks noChangeShapeType="1"/>
              </p:cNvSpPr>
              <p:nvPr/>
            </p:nvSpPr>
            <p:spPr bwMode="auto">
              <a:xfrm>
                <a:off x="4812164"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6" name="Line 54"/>
              <p:cNvSpPr>
                <a:spLocks noChangeShapeType="1"/>
              </p:cNvSpPr>
              <p:nvPr/>
            </p:nvSpPr>
            <p:spPr bwMode="auto">
              <a:xfrm>
                <a:off x="4897363" y="3867947"/>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7" name="Line 55"/>
              <p:cNvSpPr>
                <a:spLocks noChangeShapeType="1"/>
              </p:cNvSpPr>
              <p:nvPr/>
            </p:nvSpPr>
            <p:spPr bwMode="auto">
              <a:xfrm flipH="1">
                <a:off x="4619191" y="3828191"/>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1"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4526710" y="3685071"/>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Line 60"/>
              <p:cNvSpPr>
                <a:spLocks noChangeShapeType="1"/>
              </p:cNvSpPr>
              <p:nvPr/>
            </p:nvSpPr>
            <p:spPr bwMode="auto">
              <a:xfrm flipH="1">
                <a:off x="5627019" y="3823554"/>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4" name="Line 62"/>
              <p:cNvSpPr>
                <a:spLocks noChangeShapeType="1"/>
              </p:cNvSpPr>
              <p:nvPr/>
            </p:nvSpPr>
            <p:spPr bwMode="auto">
              <a:xfrm>
                <a:off x="6103989"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5" name="Line 63"/>
              <p:cNvSpPr>
                <a:spLocks noChangeShapeType="1"/>
              </p:cNvSpPr>
              <p:nvPr/>
            </p:nvSpPr>
            <p:spPr bwMode="auto">
              <a:xfrm>
                <a:off x="6189189" y="3867947"/>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6" name="Line 64"/>
              <p:cNvSpPr>
                <a:spLocks noChangeShapeType="1"/>
              </p:cNvSpPr>
              <p:nvPr/>
            </p:nvSpPr>
            <p:spPr bwMode="auto">
              <a:xfrm flipH="1">
                <a:off x="5911017" y="3828191"/>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0"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818536" y="3685071"/>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Line 69"/>
              <p:cNvSpPr>
                <a:spLocks noChangeShapeType="1"/>
              </p:cNvSpPr>
              <p:nvPr/>
            </p:nvSpPr>
            <p:spPr bwMode="auto">
              <a:xfrm flipH="1">
                <a:off x="6919573" y="3823554"/>
                <a:ext cx="305115"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3" name="Line 71"/>
              <p:cNvSpPr>
                <a:spLocks noChangeShapeType="1"/>
              </p:cNvSpPr>
              <p:nvPr/>
            </p:nvSpPr>
            <p:spPr bwMode="auto">
              <a:xfrm>
                <a:off x="7396543"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4" name="Line 72"/>
              <p:cNvSpPr>
                <a:spLocks noChangeShapeType="1"/>
              </p:cNvSpPr>
              <p:nvPr/>
            </p:nvSpPr>
            <p:spPr bwMode="auto">
              <a:xfrm>
                <a:off x="7481743" y="3867947"/>
                <a:ext cx="300746"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5" name="Line 73"/>
              <p:cNvSpPr>
                <a:spLocks noChangeShapeType="1"/>
              </p:cNvSpPr>
              <p:nvPr/>
            </p:nvSpPr>
            <p:spPr bwMode="auto">
              <a:xfrm flipH="1">
                <a:off x="7203571" y="3828191"/>
                <a:ext cx="82286"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9" name="Picture 7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7111089" y="3685071"/>
                <a:ext cx="527945"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662701" y="3153009"/>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4" name="Text Box 50"/>
            <p:cNvSpPr txBox="1">
              <a:spLocks noChangeArrowheads="1"/>
            </p:cNvSpPr>
            <p:nvPr/>
          </p:nvSpPr>
          <p:spPr bwMode="auto">
            <a:xfrm>
              <a:off x="5132957" y="2706553"/>
              <a:ext cx="1826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itchFamily="34" charset="-122"/>
                  <a:ea typeface="微软雅黑" pitchFamily="34" charset="-122"/>
                </a:rPr>
                <a:t>一个更大的碰撞域</a:t>
              </a:r>
            </a:p>
          </p:txBody>
        </p:sp>
        <p:pic>
          <p:nvPicPr>
            <p:cNvPr id="9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0421"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8574"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6606"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4638"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6565"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4718"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02750"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90782"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2709"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0862"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8894"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6926" y="4037576"/>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110" name="Rectangle 8"/>
          <p:cNvSpPr>
            <a:spLocks noChangeArrowheads="1"/>
          </p:cNvSpPr>
          <p:nvPr/>
        </p:nvSpPr>
        <p:spPr bwMode="auto">
          <a:xfrm>
            <a:off x="502920" y="1042344"/>
            <a:ext cx="8129014" cy="4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sz="2000" b="1" dirty="0" smtClean="0">
                <a:latin typeface="微软雅黑" pitchFamily="34" charset="-122"/>
                <a:ea typeface="微软雅黑" pitchFamily="34" charset="-122"/>
              </a:rPr>
              <a:t>使用集线器扩展</a:t>
            </a:r>
            <a:endParaRPr lang="zh-CN" altLang="en-US" sz="2000" b="1" dirty="0">
              <a:latin typeface="微软雅黑" pitchFamily="34" charset="-122"/>
              <a:ea typeface="微软雅黑" pitchFamily="34" charset="-122"/>
            </a:endParaRPr>
          </a:p>
        </p:txBody>
      </p:sp>
      <p:sp>
        <p:nvSpPr>
          <p:cNvPr id="111"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12" name="Rectangle 6"/>
          <p:cNvSpPr>
            <a:spLocks noChangeArrowheads="1"/>
          </p:cNvSpPr>
          <p:nvPr/>
        </p:nvSpPr>
        <p:spPr bwMode="auto">
          <a:xfrm>
            <a:off x="2622844" y="598440"/>
            <a:ext cx="38811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3.4.1  </a:t>
            </a:r>
            <a:r>
              <a:rPr lang="zh-CN" altLang="en-US" sz="2400" b="1" dirty="0">
                <a:solidFill>
                  <a:schemeClr val="bg1"/>
                </a:solidFill>
                <a:latin typeface="微软雅黑" pitchFamily="34" charset="-122"/>
                <a:ea typeface="微软雅黑" pitchFamily="34" charset="-122"/>
              </a:rPr>
              <a:t>在物理层扩展以太网</a:t>
            </a:r>
          </a:p>
        </p:txBody>
      </p:sp>
      <p:sp>
        <p:nvSpPr>
          <p:cNvPr id="2" name="矩形 1"/>
          <p:cNvSpPr/>
          <p:nvPr/>
        </p:nvSpPr>
        <p:spPr>
          <a:xfrm>
            <a:off x="1971225" y="4104566"/>
            <a:ext cx="5736485" cy="369332"/>
          </a:xfrm>
          <a:prstGeom prst="rect">
            <a:avLst/>
          </a:prstGeom>
        </p:spPr>
        <p:txBody>
          <a:bodyPr wrap="square">
            <a:spAutoFit/>
          </a:bodyPr>
          <a:lstStyle/>
          <a:p>
            <a:pPr algn="ctr"/>
            <a:r>
              <a:rPr lang="zh-CN" altLang="en-US" b="1" dirty="0">
                <a:latin typeface="微软雅黑" pitchFamily="34" charset="-122"/>
                <a:ea typeface="微软雅黑" pitchFamily="34" charset="-122"/>
              </a:rPr>
              <a:t>用多个集线器连成更大的</a:t>
            </a:r>
            <a:r>
              <a:rPr lang="zh-CN" altLang="en-US" b="1" dirty="0" smtClean="0">
                <a:latin typeface="微软雅黑" pitchFamily="34" charset="-122"/>
                <a:ea typeface="微软雅黑" pitchFamily="34" charset="-122"/>
              </a:rPr>
              <a:t>以太网</a:t>
            </a:r>
            <a:endParaRPr lang="zh-CN" altLang="en-US" dirty="0"/>
          </a:p>
        </p:txBody>
      </p:sp>
    </p:spTree>
    <p:extLst>
      <p:ext uri="{BB962C8B-B14F-4D97-AF65-F5344CB8AC3E}">
        <p14:creationId xmlns:p14="http://schemas.microsoft.com/office/powerpoint/2010/main" val="412073273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969746"/>
            <a:ext cx="812901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优点</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使原来属于不同碰撞域（冲突域）</a:t>
            </a:r>
            <a:r>
              <a:rPr lang="zh-CN" altLang="en-US" sz="2000" b="1" dirty="0" smtClean="0">
                <a:latin typeface="微软雅黑" pitchFamily="34" charset="-122"/>
                <a:ea typeface="微软雅黑" pitchFamily="34" charset="-122"/>
              </a:rPr>
              <a:t>的计算机能够</a:t>
            </a:r>
            <a:r>
              <a:rPr lang="zh-CN" altLang="en-US" sz="2000" b="1" dirty="0" smtClean="0">
                <a:solidFill>
                  <a:srgbClr val="C00000"/>
                </a:solidFill>
                <a:latin typeface="微软雅黑" pitchFamily="34" charset="-122"/>
                <a:ea typeface="微软雅黑" pitchFamily="34" charset="-122"/>
              </a:rPr>
              <a:t>跨</a:t>
            </a:r>
            <a:r>
              <a:rPr lang="zh-CN" altLang="en-US" sz="2000" b="1" dirty="0">
                <a:solidFill>
                  <a:srgbClr val="C00000"/>
                </a:solidFill>
                <a:latin typeface="微软雅黑" pitchFamily="34" charset="-122"/>
                <a:ea typeface="微软雅黑" pitchFamily="34" charset="-122"/>
              </a:rPr>
              <a:t>碰撞</a:t>
            </a:r>
            <a:r>
              <a:rPr lang="zh-CN" altLang="en-US" sz="2000" b="1" dirty="0" smtClean="0">
                <a:solidFill>
                  <a:srgbClr val="C00000"/>
                </a:solidFill>
                <a:latin typeface="微软雅黑" pitchFamily="34" charset="-122"/>
                <a:ea typeface="微软雅黑" pitchFamily="34" charset="-122"/>
              </a:rPr>
              <a:t>域通信</a:t>
            </a:r>
            <a:r>
              <a:rPr lang="zh-CN" altLang="en-US" sz="2000" b="1" dirty="0">
                <a:solidFill>
                  <a:srgbClr val="C00000"/>
                </a:solidFill>
                <a:latin typeface="微软雅黑" pitchFamily="34" charset="-122"/>
                <a:ea typeface="微软雅黑" pitchFamily="34" charset="-122"/>
              </a:rPr>
              <a:t>。</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扩大了以太网覆盖的地理范围</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633413" indent="-342900" eaLnBrk="0" hangingPunct="0">
              <a:lnSpc>
                <a:spcPts val="3300"/>
              </a:lnSpc>
              <a:buClr>
                <a:srgbClr val="7030A0"/>
              </a:buClr>
              <a:buFont typeface="+mj-lt"/>
              <a:buAutoNum type="arabicPeriod"/>
            </a:pPr>
            <a:endParaRPr lang="zh-CN" altLang="en-US"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缺点</a:t>
            </a:r>
          </a:p>
          <a:p>
            <a:pPr marL="633413" indent="-342900" eaLnBrk="0" hangingPunct="0">
              <a:lnSpc>
                <a:spcPts val="3300"/>
              </a:lnSpc>
              <a:buClr>
                <a:srgbClr val="7030A0"/>
              </a:buClr>
              <a:buFont typeface="+mj-lt"/>
              <a:buAutoNum type="arabicPeriod"/>
            </a:pPr>
            <a:r>
              <a:rPr lang="zh-CN" altLang="en-US" sz="2000" b="1" dirty="0">
                <a:solidFill>
                  <a:srgbClr val="C00000"/>
                </a:solidFill>
                <a:latin typeface="微软雅黑" pitchFamily="34" charset="-122"/>
                <a:ea typeface="微软雅黑" pitchFamily="34" charset="-122"/>
              </a:rPr>
              <a:t>碰撞域</a:t>
            </a:r>
            <a:r>
              <a:rPr lang="zh-CN" altLang="en-US" sz="2000" b="1" dirty="0">
                <a:latin typeface="微软雅黑" pitchFamily="34" charset="-122"/>
                <a:ea typeface="微软雅黑" pitchFamily="34" charset="-122"/>
              </a:rPr>
              <a:t>增大了</a:t>
            </a:r>
            <a:r>
              <a:rPr lang="zh-CN" altLang="en-US" sz="2000" b="1" dirty="0" smtClean="0">
                <a:latin typeface="微软雅黑" pitchFamily="34" charset="-122"/>
                <a:ea typeface="微软雅黑" pitchFamily="34" charset="-122"/>
              </a:rPr>
              <a:t>，总</a:t>
            </a:r>
            <a:r>
              <a:rPr lang="zh-CN" altLang="en-US" sz="2000" b="1" dirty="0">
                <a:latin typeface="微软雅黑" pitchFamily="34" charset="-122"/>
                <a:ea typeface="微软雅黑" pitchFamily="34" charset="-122"/>
              </a:rPr>
              <a:t>的</a:t>
            </a:r>
            <a:r>
              <a:rPr lang="zh-CN" altLang="en-US" sz="2000" b="1" dirty="0" smtClean="0">
                <a:latin typeface="微软雅黑" pitchFamily="34" charset="-122"/>
                <a:ea typeface="微软雅黑" pitchFamily="34" charset="-122"/>
              </a:rPr>
              <a:t>吞吐量未</a:t>
            </a:r>
            <a:r>
              <a:rPr lang="zh-CN" altLang="en-US" sz="2000" b="1" dirty="0">
                <a:latin typeface="微软雅黑" pitchFamily="34" charset="-122"/>
                <a:ea typeface="微软雅黑" pitchFamily="34" charset="-122"/>
              </a:rPr>
              <a:t>提高。</a:t>
            </a:r>
          </a:p>
          <a:p>
            <a:pPr marL="633413" indent="-342900" eaLnBrk="0" hangingPunct="0">
              <a:lnSpc>
                <a:spcPts val="3300"/>
              </a:lnSpc>
              <a:buClr>
                <a:srgbClr val="7030A0"/>
              </a:buClr>
              <a:buFont typeface="+mj-lt"/>
              <a:buAutoNum type="arabicPeriod"/>
            </a:pPr>
            <a:r>
              <a:rPr lang="zh-CN" altLang="en-US" sz="2000" b="1" dirty="0" smtClean="0">
                <a:latin typeface="微软雅黑" pitchFamily="34" charset="-122"/>
                <a:ea typeface="微软雅黑" pitchFamily="34" charset="-122"/>
              </a:rPr>
              <a:t>如果使用</a:t>
            </a:r>
            <a:r>
              <a:rPr lang="zh-CN" altLang="en-US" sz="2000" b="1" dirty="0">
                <a:latin typeface="微软雅黑" pitchFamily="34" charset="-122"/>
                <a:ea typeface="微软雅黑" pitchFamily="34" charset="-122"/>
              </a:rPr>
              <a:t>不同的以太网技术（如数据率不同），那么就不能用集线器将它们互连起来。 </a:t>
            </a:r>
          </a:p>
        </p:txBody>
      </p:sp>
      <p:sp>
        <p:nvSpPr>
          <p:cNvPr id="8" name="AutoShape 5"/>
          <p:cNvSpPr>
            <a:spLocks noChangeArrowheads="1"/>
          </p:cNvSpPr>
          <p:nvPr/>
        </p:nvSpPr>
        <p:spPr bwMode="auto">
          <a:xfrm>
            <a:off x="502919" y="6473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282106" y="624240"/>
            <a:ext cx="25699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用集线器扩展</a:t>
            </a:r>
            <a:r>
              <a:rPr lang="zh-CN" altLang="en-US" sz="2000" b="1" dirty="0" smtClean="0">
                <a:solidFill>
                  <a:schemeClr val="bg1"/>
                </a:solidFill>
                <a:latin typeface="微软雅黑" pitchFamily="34" charset="-122"/>
                <a:ea typeface="微软雅黑" pitchFamily="34" charset="-122"/>
              </a:rPr>
              <a:t>以太网</a:t>
            </a:r>
            <a:endParaRPr lang="fr-FR" altLang="zh-CN" sz="2000" b="1" dirty="0">
              <a:solidFill>
                <a:schemeClr val="bg1"/>
              </a:solidFill>
              <a:latin typeface="微软雅黑" pitchFamily="34" charset="-122"/>
              <a:ea typeface="微软雅黑" pitchFamily="34" charset="-122"/>
            </a:endParaRPr>
          </a:p>
        </p:txBody>
      </p:sp>
      <p:pic>
        <p:nvPicPr>
          <p:cNvPr id="2" name="图片 1"/>
          <p:cNvPicPr>
            <a:picLocks noChangeAspect="1"/>
          </p:cNvPicPr>
          <p:nvPr/>
        </p:nvPicPr>
        <p:blipFill>
          <a:blip r:embed="rId2"/>
          <a:stretch>
            <a:fillRect/>
          </a:stretch>
        </p:blipFill>
        <p:spPr>
          <a:xfrm>
            <a:off x="5570203" y="1989278"/>
            <a:ext cx="3061731" cy="1438809"/>
          </a:xfrm>
          <a:prstGeom prst="rect">
            <a:avLst/>
          </a:prstGeom>
        </p:spPr>
      </p:pic>
    </p:spTree>
    <p:extLst>
      <p:ext uri="{BB962C8B-B14F-4D97-AF65-F5344CB8AC3E}">
        <p14:creationId xmlns:p14="http://schemas.microsoft.com/office/powerpoint/2010/main" val="11800114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967332"/>
            <a:ext cx="81290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碰撞</a:t>
            </a:r>
            <a:r>
              <a:rPr lang="zh-CN" altLang="en-US" sz="2000" b="1" dirty="0">
                <a:solidFill>
                  <a:srgbClr val="C00000"/>
                </a:solidFill>
                <a:latin typeface="微软雅黑" pitchFamily="34" charset="-122"/>
                <a:ea typeface="微软雅黑" pitchFamily="34" charset="-122"/>
              </a:rPr>
              <a:t>域</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collision domain</a:t>
            </a:r>
            <a:r>
              <a:rPr lang="zh-CN" altLang="en-US" sz="2000" b="1" dirty="0">
                <a:latin typeface="微软雅黑" pitchFamily="34" charset="-122"/>
                <a:ea typeface="微软雅黑" pitchFamily="34" charset="-122"/>
              </a:rPr>
              <a:t>）又称为</a:t>
            </a:r>
            <a:r>
              <a:rPr lang="zh-CN" altLang="en-US" sz="2000" b="1" dirty="0">
                <a:solidFill>
                  <a:srgbClr val="C00000"/>
                </a:solidFill>
                <a:latin typeface="微软雅黑" pitchFamily="34" charset="-122"/>
                <a:ea typeface="微软雅黑" pitchFamily="34" charset="-122"/>
              </a:rPr>
              <a:t>冲突域</a:t>
            </a:r>
            <a:r>
              <a:rPr lang="zh-CN" altLang="en-US" sz="2000" b="1" dirty="0" smtClean="0">
                <a:solidFill>
                  <a:srgbClr val="C00000"/>
                </a:solidFill>
                <a:latin typeface="微软雅黑" pitchFamily="34" charset="-122"/>
                <a:ea typeface="微软雅黑" pitchFamily="34" charset="-122"/>
              </a:rPr>
              <a:t>，</a:t>
            </a:r>
            <a:r>
              <a:rPr lang="zh-CN" altLang="en-US" sz="2000" b="1" dirty="0" smtClean="0">
                <a:latin typeface="微软雅黑" pitchFamily="34" charset="-122"/>
                <a:ea typeface="微软雅黑" pitchFamily="34" charset="-122"/>
              </a:rPr>
              <a:t>指</a:t>
            </a:r>
            <a:r>
              <a:rPr lang="zh-CN" altLang="en-US" sz="2000" b="1" dirty="0">
                <a:latin typeface="微软雅黑" pitchFamily="34" charset="-122"/>
                <a:ea typeface="微软雅黑" pitchFamily="34" charset="-122"/>
              </a:rPr>
              <a:t>网络中一个站点发出的帧会与其他站点发出的帧产生碰撞或冲突的那部分网络</a:t>
            </a:r>
            <a:r>
              <a:rPr lang="zh-CN" altLang="en-US" sz="2000" b="1" dirty="0" smtClean="0">
                <a:latin typeface="微软雅黑" pitchFamily="34" charset="-122"/>
                <a:ea typeface="微软雅黑" pitchFamily="34" charset="-122"/>
              </a:rPr>
              <a:t>。</a:t>
            </a:r>
            <a:endParaRPr lang="en-US" altLang="zh-CN" sz="2000" b="1" dirty="0" smtClean="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碰撞域越大，发生碰撞的概率越</a:t>
            </a:r>
            <a:r>
              <a:rPr lang="zh-CN" altLang="en-US" sz="2000" b="1" dirty="0" smtClean="0">
                <a:solidFill>
                  <a:srgbClr val="0000FF"/>
                </a:solidFill>
                <a:latin typeface="微软雅黑" pitchFamily="34" charset="-122"/>
                <a:ea typeface="微软雅黑" pitchFamily="34" charset="-122"/>
              </a:rPr>
              <a:t>高。</a:t>
            </a:r>
            <a:endParaRPr lang="zh-CN" altLang="en-US" sz="2000" b="1" dirty="0">
              <a:solidFill>
                <a:srgbClr val="0000FF"/>
              </a:solidFill>
              <a:latin typeface="微软雅黑" pitchFamily="34" charset="-122"/>
              <a:ea typeface="微软雅黑" pitchFamily="34" charset="-122"/>
            </a:endParaRPr>
          </a:p>
        </p:txBody>
      </p:sp>
      <p:sp>
        <p:nvSpPr>
          <p:cNvPr id="8" name="AutoShape 5"/>
          <p:cNvSpPr>
            <a:spLocks noChangeArrowheads="1"/>
          </p:cNvSpPr>
          <p:nvPr/>
        </p:nvSpPr>
        <p:spPr bwMode="auto">
          <a:xfrm>
            <a:off x="502919" y="6449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4090020" y="621826"/>
            <a:ext cx="9541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碰撞域</a:t>
            </a:r>
            <a:endParaRPr lang="fr-FR" altLang="zh-CN" sz="2000" b="1" dirty="0">
              <a:solidFill>
                <a:schemeClr val="bg1"/>
              </a:solidFill>
              <a:latin typeface="微软雅黑" pitchFamily="34" charset="-122"/>
              <a:ea typeface="微软雅黑" pitchFamily="34" charset="-122"/>
            </a:endParaRPr>
          </a:p>
        </p:txBody>
      </p:sp>
      <p:sp>
        <p:nvSpPr>
          <p:cNvPr id="38" name="AutoShape 42"/>
          <p:cNvSpPr>
            <a:spLocks noChangeArrowheads="1"/>
          </p:cNvSpPr>
          <p:nvPr/>
        </p:nvSpPr>
        <p:spPr bwMode="auto">
          <a:xfrm>
            <a:off x="4567426" y="2339701"/>
            <a:ext cx="4064507" cy="176437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9" name="Line 43"/>
          <p:cNvSpPr>
            <a:spLocks noChangeShapeType="1"/>
          </p:cNvSpPr>
          <p:nvPr/>
        </p:nvSpPr>
        <p:spPr bwMode="auto">
          <a:xfrm flipH="1">
            <a:off x="5590465" y="2925370"/>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45"/>
          <p:cNvSpPr>
            <a:spLocks noChangeShapeType="1"/>
          </p:cNvSpPr>
          <p:nvPr/>
        </p:nvSpPr>
        <p:spPr bwMode="auto">
          <a:xfrm>
            <a:off x="6729369" y="2948561"/>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5" name="Text Box 49"/>
          <p:cNvSpPr txBox="1">
            <a:spLocks noChangeArrowheads="1"/>
          </p:cNvSpPr>
          <p:nvPr/>
        </p:nvSpPr>
        <p:spPr bwMode="auto">
          <a:xfrm>
            <a:off x="6180712" y="2469223"/>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主干集线器</a:t>
            </a:r>
          </a:p>
        </p:txBody>
      </p:sp>
      <p:sp>
        <p:nvSpPr>
          <p:cNvPr id="46" name="Line 51"/>
          <p:cNvSpPr>
            <a:spLocks noChangeShapeType="1"/>
          </p:cNvSpPr>
          <p:nvPr/>
        </p:nvSpPr>
        <p:spPr bwMode="auto">
          <a:xfrm flipH="1">
            <a:off x="5086551" y="338256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7" name="Line 53"/>
          <p:cNvSpPr>
            <a:spLocks noChangeShapeType="1"/>
          </p:cNvSpPr>
          <p:nvPr/>
        </p:nvSpPr>
        <p:spPr bwMode="auto">
          <a:xfrm>
            <a:off x="5563522" y="343623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8" name="Line 54"/>
          <p:cNvSpPr>
            <a:spLocks noChangeShapeType="1"/>
          </p:cNvSpPr>
          <p:nvPr/>
        </p:nvSpPr>
        <p:spPr bwMode="auto">
          <a:xfrm>
            <a:off x="5648721" y="3426953"/>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9" name="Line 55"/>
          <p:cNvSpPr>
            <a:spLocks noChangeShapeType="1"/>
          </p:cNvSpPr>
          <p:nvPr/>
        </p:nvSpPr>
        <p:spPr bwMode="auto">
          <a:xfrm flipH="1">
            <a:off x="5370549" y="338719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0"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278068" y="3244077"/>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Line 60"/>
          <p:cNvSpPr>
            <a:spLocks noChangeShapeType="1"/>
          </p:cNvSpPr>
          <p:nvPr/>
        </p:nvSpPr>
        <p:spPr bwMode="auto">
          <a:xfrm flipH="1">
            <a:off x="6378377" y="338256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2" name="Line 62"/>
          <p:cNvSpPr>
            <a:spLocks noChangeShapeType="1"/>
          </p:cNvSpPr>
          <p:nvPr/>
        </p:nvSpPr>
        <p:spPr bwMode="auto">
          <a:xfrm>
            <a:off x="6855347" y="343623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3" name="Line 63"/>
          <p:cNvSpPr>
            <a:spLocks noChangeShapeType="1"/>
          </p:cNvSpPr>
          <p:nvPr/>
        </p:nvSpPr>
        <p:spPr bwMode="auto">
          <a:xfrm>
            <a:off x="6940547" y="3426953"/>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64"/>
          <p:cNvSpPr>
            <a:spLocks noChangeShapeType="1"/>
          </p:cNvSpPr>
          <p:nvPr/>
        </p:nvSpPr>
        <p:spPr bwMode="auto">
          <a:xfrm flipH="1">
            <a:off x="6662375" y="338719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5"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569894" y="3244077"/>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Line 71"/>
          <p:cNvSpPr>
            <a:spLocks noChangeShapeType="1"/>
          </p:cNvSpPr>
          <p:nvPr/>
        </p:nvSpPr>
        <p:spPr bwMode="auto">
          <a:xfrm>
            <a:off x="6958045" y="2823122"/>
            <a:ext cx="700856" cy="786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8" name="Line 72"/>
          <p:cNvSpPr>
            <a:spLocks noChangeShapeType="1"/>
          </p:cNvSpPr>
          <p:nvPr/>
        </p:nvSpPr>
        <p:spPr bwMode="auto">
          <a:xfrm>
            <a:off x="6977461" y="2901753"/>
            <a:ext cx="681440" cy="2652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1"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414059" y="2712015"/>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 Box 50"/>
          <p:cNvSpPr txBox="1">
            <a:spLocks noChangeArrowheads="1"/>
          </p:cNvSpPr>
          <p:nvPr/>
        </p:nvSpPr>
        <p:spPr bwMode="auto">
          <a:xfrm>
            <a:off x="7576532" y="375907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碰撞</a:t>
            </a:r>
            <a:r>
              <a:rPr kumimoji="1" lang="zh-CN" altLang="en-US" sz="1400" b="1" dirty="0">
                <a:solidFill>
                  <a:srgbClr val="C00000"/>
                </a:solidFill>
                <a:latin typeface="微软雅黑" pitchFamily="34" charset="-122"/>
                <a:ea typeface="微软雅黑" pitchFamily="34" charset="-122"/>
              </a:rPr>
              <a:t>域</a:t>
            </a:r>
          </a:p>
        </p:txBody>
      </p:sp>
      <p:pic>
        <p:nvPicPr>
          <p:cNvPr id="6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60651"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8804"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6836"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4868"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6795"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4948"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2980"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1012"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3837" y="3112431"/>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3837" y="2766688"/>
            <a:ext cx="270129" cy="270129"/>
          </a:xfrm>
          <a:prstGeom prst="rect">
            <a:avLst/>
          </a:prstGeom>
          <a:noFill/>
          <a:extLst>
            <a:ext uri="{909E8E84-426E-40DD-AFC4-6F175D3DCCD1}">
              <a14:hiddenFill xmlns:a14="http://schemas.microsoft.com/office/drawing/2010/main">
                <a:solidFill>
                  <a:srgbClr val="FFFFFF"/>
                </a:solidFill>
              </a14:hiddenFill>
            </a:ext>
          </a:extLst>
        </p:spPr>
      </p:pic>
      <p:sp>
        <p:nvSpPr>
          <p:cNvPr id="74" name="AutoShape 42"/>
          <p:cNvSpPr>
            <a:spLocks noChangeArrowheads="1"/>
          </p:cNvSpPr>
          <p:nvPr/>
        </p:nvSpPr>
        <p:spPr bwMode="auto">
          <a:xfrm>
            <a:off x="502919" y="2339701"/>
            <a:ext cx="3891638" cy="176437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75" name="Line 7"/>
          <p:cNvSpPr>
            <a:spLocks noChangeShapeType="1"/>
          </p:cNvSpPr>
          <p:nvPr/>
        </p:nvSpPr>
        <p:spPr bwMode="auto">
          <a:xfrm flipV="1">
            <a:off x="1107575" y="2777484"/>
            <a:ext cx="2786743"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9"/>
          <p:cNvSpPr>
            <a:spLocks noChangeArrowheads="1"/>
          </p:cNvSpPr>
          <p:nvPr/>
        </p:nvSpPr>
        <p:spPr bwMode="auto">
          <a:xfrm>
            <a:off x="3822188" y="2703369"/>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Rectangle 9"/>
          <p:cNvSpPr>
            <a:spLocks noChangeArrowheads="1"/>
          </p:cNvSpPr>
          <p:nvPr/>
        </p:nvSpPr>
        <p:spPr bwMode="auto">
          <a:xfrm>
            <a:off x="1035444" y="2703369"/>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5"/>
          <p:cNvSpPr>
            <a:spLocks noChangeShapeType="1"/>
          </p:cNvSpPr>
          <p:nvPr/>
        </p:nvSpPr>
        <p:spPr bwMode="auto">
          <a:xfrm rot="16200000" flipV="1">
            <a:off x="3063842" y="3104978"/>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Freeform 14"/>
          <p:cNvSpPr>
            <a:spLocks/>
          </p:cNvSpPr>
          <p:nvPr/>
        </p:nvSpPr>
        <p:spPr bwMode="auto">
          <a:xfrm>
            <a:off x="2676213" y="2776717"/>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3" name="Line 12"/>
          <p:cNvSpPr>
            <a:spLocks noChangeShapeType="1"/>
          </p:cNvSpPr>
          <p:nvPr/>
        </p:nvSpPr>
        <p:spPr bwMode="auto">
          <a:xfrm rot="16200000" flipV="1">
            <a:off x="1434794" y="3104978"/>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9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87165" y="322831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59868" y="322831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97931" y="3228313"/>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97" name="Text Box 50"/>
          <p:cNvSpPr txBox="1">
            <a:spLocks noChangeArrowheads="1"/>
          </p:cNvSpPr>
          <p:nvPr/>
        </p:nvSpPr>
        <p:spPr bwMode="auto">
          <a:xfrm>
            <a:off x="818068" y="375907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碰撞</a:t>
            </a:r>
            <a:r>
              <a:rPr kumimoji="1" lang="zh-CN" altLang="en-US" sz="1400" b="1" dirty="0">
                <a:solidFill>
                  <a:srgbClr val="C00000"/>
                </a:solidFill>
                <a:latin typeface="微软雅黑" pitchFamily="34" charset="-122"/>
                <a:ea typeface="微软雅黑" pitchFamily="34" charset="-122"/>
              </a:rPr>
              <a:t>域</a:t>
            </a:r>
          </a:p>
        </p:txBody>
      </p:sp>
      <p:sp>
        <p:nvSpPr>
          <p:cNvPr id="98" name="矩形 97"/>
          <p:cNvSpPr/>
          <p:nvPr/>
        </p:nvSpPr>
        <p:spPr>
          <a:xfrm>
            <a:off x="1915327" y="4113661"/>
            <a:ext cx="1261884" cy="307777"/>
          </a:xfrm>
          <a:prstGeom prst="rect">
            <a:avLst/>
          </a:prstGeom>
        </p:spPr>
        <p:txBody>
          <a:bodyPr wrap="none">
            <a:spAutoFit/>
          </a:bodyPr>
          <a:lstStyle/>
          <a:p>
            <a:r>
              <a:rPr lang="zh-CN" altLang="en-US" sz="1400" b="1" dirty="0">
                <a:latin typeface="微软雅黑" pitchFamily="34" charset="-122"/>
                <a:ea typeface="微软雅黑" pitchFamily="34" charset="-122"/>
              </a:rPr>
              <a:t>总</a:t>
            </a:r>
            <a:r>
              <a:rPr lang="zh-CN" altLang="en-US" sz="1400" b="1" dirty="0" smtClean="0">
                <a:latin typeface="微软雅黑" pitchFamily="34" charset="-122"/>
                <a:ea typeface="微软雅黑" pitchFamily="34" charset="-122"/>
              </a:rPr>
              <a:t>线形以太网</a:t>
            </a:r>
            <a:endParaRPr lang="zh-CN" altLang="en-US" sz="1400" b="1" dirty="0">
              <a:latin typeface="微软雅黑" pitchFamily="34" charset="-122"/>
              <a:ea typeface="微软雅黑" pitchFamily="34" charset="-122"/>
            </a:endParaRPr>
          </a:p>
        </p:txBody>
      </p:sp>
      <p:sp>
        <p:nvSpPr>
          <p:cNvPr id="99" name="矩形 98"/>
          <p:cNvSpPr/>
          <p:nvPr/>
        </p:nvSpPr>
        <p:spPr>
          <a:xfrm>
            <a:off x="5627587" y="4109505"/>
            <a:ext cx="2159566" cy="307777"/>
          </a:xfrm>
          <a:prstGeom prst="rect">
            <a:avLst/>
          </a:prstGeom>
        </p:spPr>
        <p:txBody>
          <a:bodyPr wrap="none">
            <a:spAutoFit/>
          </a:bodyPr>
          <a:lstStyle/>
          <a:p>
            <a:r>
              <a:rPr lang="zh-CN" altLang="en-US" sz="1400" b="1" dirty="0" smtClean="0">
                <a:latin typeface="微软雅黑" pitchFamily="34" charset="-122"/>
                <a:ea typeface="微软雅黑" pitchFamily="34" charset="-122"/>
              </a:rPr>
              <a:t>使用集线器的星形以太网</a:t>
            </a:r>
            <a:endParaRPr lang="zh-CN" altLang="en-US" sz="1400" b="1" dirty="0">
              <a:latin typeface="微软雅黑" pitchFamily="34" charset="-122"/>
              <a:ea typeface="微软雅黑" pitchFamily="34" charset="-122"/>
            </a:endParaRPr>
          </a:p>
        </p:txBody>
      </p:sp>
    </p:spTree>
    <p:extLst>
      <p:ext uri="{BB962C8B-B14F-4D97-AF65-F5344CB8AC3E}">
        <p14:creationId xmlns:p14="http://schemas.microsoft.com/office/powerpoint/2010/main" val="19914362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圆角矩形 63"/>
          <p:cNvSpPr/>
          <p:nvPr/>
        </p:nvSpPr>
        <p:spPr>
          <a:xfrm>
            <a:off x="502920" y="1523557"/>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Rectangle 8"/>
          <p:cNvSpPr>
            <a:spLocks noChangeArrowheads="1"/>
          </p:cNvSpPr>
          <p:nvPr/>
        </p:nvSpPr>
        <p:spPr bwMode="auto">
          <a:xfrm>
            <a:off x="502920" y="1044812"/>
            <a:ext cx="8001000" cy="438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sz="2000" b="1" dirty="0" smtClean="0">
                <a:latin typeface="微软雅黑" pitchFamily="34" charset="-122"/>
                <a:ea typeface="微软雅黑" pitchFamily="34" charset="-122"/>
              </a:rPr>
              <a:t>早期</a:t>
            </a:r>
            <a:r>
              <a:rPr lang="zh-CN" altLang="en-US" sz="2000" b="1" dirty="0">
                <a:latin typeface="微软雅黑" pitchFamily="34" charset="-122"/>
                <a:ea typeface="微软雅黑" pitchFamily="34" charset="-122"/>
              </a:rPr>
              <a:t>使用</a:t>
            </a:r>
            <a:r>
              <a:rPr lang="zh-CN" altLang="en-US" sz="2000" b="1" dirty="0">
                <a:solidFill>
                  <a:srgbClr val="0000FF"/>
                </a:solidFill>
                <a:latin typeface="微软雅黑" pitchFamily="34" charset="-122"/>
                <a:ea typeface="微软雅黑" pitchFamily="34" charset="-122"/>
              </a:rPr>
              <a:t>网桥</a:t>
            </a:r>
            <a:r>
              <a:rPr lang="zh-CN" altLang="en-US" sz="2000" b="1" dirty="0">
                <a:latin typeface="微软雅黑" pitchFamily="34" charset="-122"/>
                <a:ea typeface="微软雅黑" pitchFamily="34" charset="-122"/>
              </a:rPr>
              <a:t>，现在使用以太网</a:t>
            </a:r>
            <a:r>
              <a:rPr lang="zh-CN" altLang="en-US" sz="2000" b="1" dirty="0">
                <a:solidFill>
                  <a:srgbClr val="C00000"/>
                </a:solidFill>
                <a:latin typeface="微软雅黑" pitchFamily="34" charset="-122"/>
                <a:ea typeface="微软雅黑" pitchFamily="34" charset="-122"/>
              </a:rPr>
              <a:t>交换机。</a:t>
            </a:r>
          </a:p>
        </p:txBody>
      </p:sp>
      <p:grpSp>
        <p:nvGrpSpPr>
          <p:cNvPr id="4" name="组合 3"/>
          <p:cNvGrpSpPr/>
          <p:nvPr/>
        </p:nvGrpSpPr>
        <p:grpSpPr>
          <a:xfrm>
            <a:off x="1195175" y="1697349"/>
            <a:ext cx="2137870" cy="2077954"/>
            <a:chOff x="1109815" y="2172510"/>
            <a:chExt cx="2137870" cy="2077954"/>
          </a:xfrm>
        </p:grpSpPr>
        <p:sp>
          <p:nvSpPr>
            <p:cNvPr id="13" name="AutoShape 9"/>
            <p:cNvSpPr>
              <a:spLocks noChangeArrowheads="1"/>
            </p:cNvSpPr>
            <p:nvPr/>
          </p:nvSpPr>
          <p:spPr bwMode="auto">
            <a:xfrm rot="16200000">
              <a:off x="2106750" y="1709020"/>
              <a:ext cx="144000" cy="2137869"/>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Line 48"/>
            <p:cNvSpPr>
              <a:spLocks noChangeShapeType="1"/>
            </p:cNvSpPr>
            <p:nvPr/>
          </p:nvSpPr>
          <p:spPr bwMode="auto">
            <a:xfrm>
              <a:off x="1340941" y="2771125"/>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48"/>
            <p:cNvSpPr>
              <a:spLocks noChangeShapeType="1"/>
            </p:cNvSpPr>
            <p:nvPr/>
          </p:nvSpPr>
          <p:spPr bwMode="auto">
            <a:xfrm flipV="1">
              <a:off x="156701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48"/>
            <p:cNvSpPr>
              <a:spLocks noChangeShapeType="1"/>
            </p:cNvSpPr>
            <p:nvPr/>
          </p:nvSpPr>
          <p:spPr bwMode="auto">
            <a:xfrm flipV="1">
              <a:off x="264432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9952" y="217251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5515" y="217251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0" name="AutoShape 9"/>
            <p:cNvSpPr>
              <a:spLocks noChangeArrowheads="1"/>
            </p:cNvSpPr>
            <p:nvPr/>
          </p:nvSpPr>
          <p:spPr bwMode="auto">
            <a:xfrm rot="16200000">
              <a:off x="2106751" y="2549554"/>
              <a:ext cx="144000" cy="2137869"/>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31" name="Line 48"/>
            <p:cNvSpPr>
              <a:spLocks noChangeShapeType="1"/>
            </p:cNvSpPr>
            <p:nvPr/>
          </p:nvSpPr>
          <p:spPr bwMode="auto">
            <a:xfrm>
              <a:off x="1340942" y="3611659"/>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48"/>
            <p:cNvSpPr>
              <a:spLocks noChangeShapeType="1"/>
            </p:cNvSpPr>
            <p:nvPr/>
          </p:nvSpPr>
          <p:spPr bwMode="auto">
            <a:xfrm flipV="1">
              <a:off x="156701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48"/>
            <p:cNvSpPr>
              <a:spLocks noChangeShapeType="1"/>
            </p:cNvSpPr>
            <p:nvPr/>
          </p:nvSpPr>
          <p:spPr bwMode="auto">
            <a:xfrm flipV="1">
              <a:off x="264432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9953" y="384333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5516" y="384333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6" name="Line 48"/>
            <p:cNvSpPr>
              <a:spLocks noChangeShapeType="1"/>
            </p:cNvSpPr>
            <p:nvPr/>
          </p:nvSpPr>
          <p:spPr bwMode="auto">
            <a:xfrm flipV="1">
              <a:off x="2136711" y="2770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48"/>
            <p:cNvSpPr>
              <a:spLocks noChangeShapeType="1"/>
            </p:cNvSpPr>
            <p:nvPr/>
          </p:nvSpPr>
          <p:spPr bwMode="auto">
            <a:xfrm flipV="1">
              <a:off x="2136711" y="3237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0" name="Picture 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6067" y="2987236"/>
              <a:ext cx="536197" cy="376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345363" y="3067557"/>
              <a:ext cx="492443" cy="276999"/>
            </a:xfrm>
            <a:prstGeom prst="rect">
              <a:avLst/>
            </a:prstGeom>
          </p:spPr>
          <p:txBody>
            <a:bodyPr wrap="none">
              <a:spAutoFit/>
            </a:bodyPr>
            <a:lstStyle/>
            <a:p>
              <a:r>
                <a:rPr lang="zh-CN" altLang="en-US" sz="1200" b="1" dirty="0">
                  <a:solidFill>
                    <a:srgbClr val="0000FF"/>
                  </a:solidFill>
                  <a:latin typeface="微软雅黑" pitchFamily="34" charset="-122"/>
                  <a:ea typeface="微软雅黑" pitchFamily="34" charset="-122"/>
                </a:rPr>
                <a:t>网桥</a:t>
              </a:r>
              <a:endParaRPr lang="zh-CN" altLang="en-US" sz="1200" dirty="0">
                <a:solidFill>
                  <a:srgbClr val="0000FF"/>
                </a:solidFill>
              </a:endParaRPr>
            </a:p>
          </p:txBody>
        </p:sp>
      </p:grpSp>
      <p:grpSp>
        <p:nvGrpSpPr>
          <p:cNvPr id="60" name="组合 59"/>
          <p:cNvGrpSpPr/>
          <p:nvPr/>
        </p:nvGrpSpPr>
        <p:grpSpPr>
          <a:xfrm>
            <a:off x="4283755" y="1778090"/>
            <a:ext cx="3764882" cy="1942729"/>
            <a:chOff x="4620244" y="2249745"/>
            <a:chExt cx="3764882" cy="1942729"/>
          </a:xfrm>
        </p:grpSpPr>
        <p:grpSp>
          <p:nvGrpSpPr>
            <p:cNvPr id="3" name="组合 2"/>
            <p:cNvGrpSpPr/>
            <p:nvPr/>
          </p:nvGrpSpPr>
          <p:grpSpPr>
            <a:xfrm>
              <a:off x="7126015" y="2456608"/>
              <a:ext cx="958363" cy="1444922"/>
              <a:chOff x="7126015" y="2456608"/>
              <a:chExt cx="958363" cy="1444922"/>
            </a:xfrm>
          </p:grpSpPr>
          <p:sp>
            <p:nvSpPr>
              <p:cNvPr id="39" name="Line 51"/>
              <p:cNvSpPr>
                <a:spLocks noChangeShapeType="1"/>
              </p:cNvSpPr>
              <p:nvPr/>
            </p:nvSpPr>
            <p:spPr bwMode="auto">
              <a:xfrm>
                <a:off x="7252138" y="3237544"/>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0" name="Line 53"/>
              <p:cNvSpPr>
                <a:spLocks noChangeShapeType="1"/>
              </p:cNvSpPr>
              <p:nvPr/>
            </p:nvSpPr>
            <p:spPr bwMode="auto">
              <a:xfrm flipV="1">
                <a:off x="7126015" y="2960640"/>
                <a:ext cx="958363" cy="2769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54"/>
              <p:cNvSpPr>
                <a:spLocks noChangeShapeType="1"/>
              </p:cNvSpPr>
              <p:nvPr/>
            </p:nvSpPr>
            <p:spPr bwMode="auto">
              <a:xfrm flipV="1">
                <a:off x="7252138" y="2456608"/>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2" name="Line 55"/>
              <p:cNvSpPr>
                <a:spLocks noChangeShapeType="1"/>
              </p:cNvSpPr>
              <p:nvPr/>
            </p:nvSpPr>
            <p:spPr bwMode="auto">
              <a:xfrm>
                <a:off x="7252138" y="3206056"/>
                <a:ext cx="832240" cy="267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pic>
          <p:nvPicPr>
            <p:cNvPr id="43"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3778744"/>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3266253"/>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276917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2249745"/>
              <a:ext cx="413730" cy="413730"/>
            </a:xfrm>
            <a:prstGeom prst="rect">
              <a:avLst/>
            </a:prstGeom>
            <a:noFill/>
            <a:extLst>
              <a:ext uri="{909E8E84-426E-40DD-AFC4-6F175D3DCCD1}">
                <a14:hiddenFill xmlns:a14="http://schemas.microsoft.com/office/drawing/2010/main">
                  <a:solidFill>
                    <a:srgbClr val="FFFFFF"/>
                  </a:solidFill>
                </a14:hiddenFill>
              </a:ext>
            </a:extLst>
          </p:spPr>
        </p:pic>
        <p:grpSp>
          <p:nvGrpSpPr>
            <p:cNvPr id="52" name="组合 51"/>
            <p:cNvGrpSpPr/>
            <p:nvPr/>
          </p:nvGrpSpPr>
          <p:grpSpPr>
            <a:xfrm flipH="1">
              <a:off x="4864012" y="2456608"/>
              <a:ext cx="958363" cy="1444922"/>
              <a:chOff x="7126015" y="2456608"/>
              <a:chExt cx="958363" cy="1444922"/>
            </a:xfrm>
          </p:grpSpPr>
          <p:sp>
            <p:nvSpPr>
              <p:cNvPr id="53" name="Line 51"/>
              <p:cNvSpPr>
                <a:spLocks noChangeShapeType="1"/>
              </p:cNvSpPr>
              <p:nvPr/>
            </p:nvSpPr>
            <p:spPr bwMode="auto">
              <a:xfrm>
                <a:off x="7252138" y="3237544"/>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53"/>
              <p:cNvSpPr>
                <a:spLocks noChangeShapeType="1"/>
              </p:cNvSpPr>
              <p:nvPr/>
            </p:nvSpPr>
            <p:spPr bwMode="auto">
              <a:xfrm flipV="1">
                <a:off x="7126015" y="2960640"/>
                <a:ext cx="958363" cy="2769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5" name="Line 54"/>
              <p:cNvSpPr>
                <a:spLocks noChangeShapeType="1"/>
              </p:cNvSpPr>
              <p:nvPr/>
            </p:nvSpPr>
            <p:spPr bwMode="auto">
              <a:xfrm flipV="1">
                <a:off x="7252138" y="2456608"/>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6" name="Line 55"/>
              <p:cNvSpPr>
                <a:spLocks noChangeShapeType="1"/>
              </p:cNvSpPr>
              <p:nvPr/>
            </p:nvSpPr>
            <p:spPr bwMode="auto">
              <a:xfrm>
                <a:off x="7252138" y="3206056"/>
                <a:ext cx="832240" cy="267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pic>
          <p:nvPicPr>
            <p:cNvPr id="47"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3778744"/>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3266253"/>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276917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2249745"/>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57" name="Line 48"/>
            <p:cNvSpPr>
              <a:spLocks noChangeShapeType="1"/>
            </p:cNvSpPr>
            <p:nvPr/>
          </p:nvSpPr>
          <p:spPr bwMode="auto">
            <a:xfrm>
              <a:off x="5822375" y="3171376"/>
              <a:ext cx="130364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8"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5761" y="2994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8905" y="2994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矩形 57"/>
            <p:cNvSpPr/>
            <p:nvPr/>
          </p:nvSpPr>
          <p:spPr>
            <a:xfrm>
              <a:off x="5533389" y="2748753"/>
              <a:ext cx="646331" cy="276999"/>
            </a:xfrm>
            <a:prstGeom prst="rect">
              <a:avLst/>
            </a:prstGeom>
          </p:spPr>
          <p:txBody>
            <a:bodyPr wrap="none">
              <a:spAutoFit/>
            </a:bodyPr>
            <a:lstStyle/>
            <a:p>
              <a:r>
                <a:rPr lang="zh-CN" altLang="en-US" sz="1200" b="1" dirty="0" smtClean="0">
                  <a:solidFill>
                    <a:srgbClr val="C00000"/>
                  </a:solidFill>
                  <a:latin typeface="微软雅黑" pitchFamily="34" charset="-122"/>
                  <a:ea typeface="微软雅黑" pitchFamily="34" charset="-122"/>
                </a:rPr>
                <a:t>交换机</a:t>
              </a:r>
              <a:endParaRPr lang="zh-CN" altLang="en-US" sz="1200" b="1" dirty="0">
                <a:solidFill>
                  <a:srgbClr val="C00000"/>
                </a:solidFill>
                <a:latin typeface="微软雅黑" pitchFamily="34" charset="-122"/>
                <a:ea typeface="微软雅黑" pitchFamily="34" charset="-122"/>
              </a:endParaRPr>
            </a:p>
          </p:txBody>
        </p:sp>
        <p:sp>
          <p:nvSpPr>
            <p:cNvPr id="59" name="矩形 58"/>
            <p:cNvSpPr/>
            <p:nvPr/>
          </p:nvSpPr>
          <p:spPr>
            <a:xfrm>
              <a:off x="6902300" y="2748753"/>
              <a:ext cx="646331" cy="276999"/>
            </a:xfrm>
            <a:prstGeom prst="rect">
              <a:avLst/>
            </a:prstGeom>
          </p:spPr>
          <p:txBody>
            <a:bodyPr wrap="none">
              <a:spAutoFit/>
            </a:bodyPr>
            <a:lstStyle/>
            <a:p>
              <a:r>
                <a:rPr lang="zh-CN" altLang="en-US" sz="1200" b="1" dirty="0" smtClean="0">
                  <a:solidFill>
                    <a:srgbClr val="C00000"/>
                  </a:solidFill>
                  <a:latin typeface="微软雅黑" pitchFamily="34" charset="-122"/>
                  <a:ea typeface="微软雅黑" pitchFamily="34" charset="-122"/>
                </a:rPr>
                <a:t>交换机</a:t>
              </a:r>
              <a:endParaRPr lang="zh-CN" altLang="en-US" sz="1200" b="1" dirty="0">
                <a:solidFill>
                  <a:srgbClr val="C00000"/>
                </a:solidFill>
                <a:latin typeface="微软雅黑" pitchFamily="34" charset="-122"/>
                <a:ea typeface="微软雅黑" pitchFamily="34" charset="-122"/>
              </a:endParaRPr>
            </a:p>
          </p:txBody>
        </p:sp>
      </p:grpSp>
      <p:sp>
        <p:nvSpPr>
          <p:cNvPr id="63"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315068" y="608658"/>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3.4.2  </a:t>
            </a:r>
            <a:r>
              <a:rPr lang="zh-CN" altLang="en-US" sz="2400" b="1" dirty="0">
                <a:solidFill>
                  <a:schemeClr val="bg1"/>
                </a:solidFill>
                <a:latin typeface="微软雅黑" pitchFamily="34" charset="-122"/>
                <a:ea typeface="微软雅黑" pitchFamily="34" charset="-122"/>
              </a:rPr>
              <a:t>在数据链路层扩展</a:t>
            </a:r>
            <a:r>
              <a:rPr lang="zh-CN" altLang="en-US" sz="2400" b="1" dirty="0" smtClean="0">
                <a:solidFill>
                  <a:schemeClr val="bg1"/>
                </a:solidFill>
                <a:latin typeface="微软雅黑" pitchFamily="34" charset="-122"/>
                <a:ea typeface="微软雅黑" pitchFamily="34" charset="-122"/>
              </a:rPr>
              <a:t>以太网</a:t>
            </a:r>
            <a:endParaRPr lang="zh-CN" altLang="en-US" sz="2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3260113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6" name="图片 85"/>
          <p:cNvPicPr>
            <a:picLocks noChangeAspect="1"/>
          </p:cNvPicPr>
          <p:nvPr/>
        </p:nvPicPr>
        <p:blipFill>
          <a:blip r:embed="rId2"/>
          <a:stretch>
            <a:fillRect/>
          </a:stretch>
        </p:blipFill>
        <p:spPr>
          <a:xfrm>
            <a:off x="709956" y="94296"/>
            <a:ext cx="7809524" cy="5066667"/>
          </a:xfrm>
          <a:prstGeom prst="rect">
            <a:avLst/>
          </a:prstGeom>
        </p:spPr>
      </p:pic>
      <p:sp>
        <p:nvSpPr>
          <p:cNvPr id="87" name="Rectangle 33"/>
          <p:cNvSpPr>
            <a:spLocks noChangeArrowheads="1"/>
          </p:cNvSpPr>
          <p:nvPr/>
        </p:nvSpPr>
        <p:spPr bwMode="auto">
          <a:xfrm>
            <a:off x="1236939" y="1991041"/>
            <a:ext cx="2881313" cy="782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700"/>
              </a:lnSpc>
              <a:buClr>
                <a:srgbClr val="0070C0"/>
              </a:buClr>
            </a:pPr>
            <a:r>
              <a:rPr lang="en-US" altLang="zh-CN" sz="2000" b="1" dirty="0">
                <a:solidFill>
                  <a:srgbClr val="C00000"/>
                </a:solidFill>
                <a:latin typeface="微软雅黑" pitchFamily="34" charset="-122"/>
                <a:ea typeface="微软雅黑" pitchFamily="34" charset="-122"/>
              </a:rPr>
              <a:t>① -&gt; ⑥</a:t>
            </a:r>
            <a:r>
              <a:rPr lang="zh-CN" altLang="en-US" sz="2000" b="1" dirty="0">
                <a:solidFill>
                  <a:srgbClr val="C00000"/>
                </a:solidFill>
                <a:latin typeface="微软雅黑" pitchFamily="34" charset="-122"/>
                <a:ea typeface="微软雅黑" pitchFamily="34" charset="-122"/>
              </a:rPr>
              <a:t>：转发；</a:t>
            </a:r>
          </a:p>
          <a:p>
            <a:pPr>
              <a:lnSpc>
                <a:spcPts val="2700"/>
              </a:lnSpc>
              <a:buClr>
                <a:srgbClr val="0070C0"/>
              </a:buClr>
            </a:pPr>
            <a:r>
              <a:rPr lang="en-US" altLang="zh-CN" sz="2000" b="1" dirty="0">
                <a:solidFill>
                  <a:srgbClr val="C00000"/>
                </a:solidFill>
                <a:latin typeface="微软雅黑" pitchFamily="34" charset="-122"/>
                <a:ea typeface="微软雅黑" pitchFamily="34" charset="-122"/>
              </a:rPr>
              <a:t>① -&gt; ③</a:t>
            </a:r>
            <a:r>
              <a:rPr lang="zh-CN" altLang="en-US" sz="2000" b="1" dirty="0">
                <a:solidFill>
                  <a:srgbClr val="C00000"/>
                </a:solidFill>
                <a:latin typeface="微软雅黑" pitchFamily="34" charset="-122"/>
                <a:ea typeface="微软雅黑" pitchFamily="34" charset="-122"/>
              </a:rPr>
              <a:t>：丢弃。</a:t>
            </a:r>
          </a:p>
        </p:txBody>
      </p:sp>
      <p:sp>
        <p:nvSpPr>
          <p:cNvPr id="88" name="矩形 1"/>
          <p:cNvSpPr>
            <a:spLocks noChangeArrowheads="1"/>
          </p:cNvSpPr>
          <p:nvPr/>
        </p:nvSpPr>
        <p:spPr bwMode="auto">
          <a:xfrm>
            <a:off x="469106" y="572133"/>
            <a:ext cx="3862388" cy="113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工作原理</a:t>
            </a:r>
            <a:r>
              <a:rPr lang="zh-CN" altLang="en-US" sz="2000" b="1" dirty="0">
                <a:latin typeface="微软雅黑" pitchFamily="34" charset="-122"/>
                <a:ea typeface="微软雅黑" pitchFamily="34" charset="-122"/>
              </a:rPr>
              <a:t>：通过检查帧的目的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地址，实现转发：确定将该帧转发到哪个接口。 </a:t>
            </a:r>
          </a:p>
        </p:txBody>
      </p:sp>
      <p:sp>
        <p:nvSpPr>
          <p:cNvPr id="89" name="Rectangle 33"/>
          <p:cNvSpPr>
            <a:spLocks noChangeArrowheads="1"/>
          </p:cNvSpPr>
          <p:nvPr/>
        </p:nvSpPr>
        <p:spPr bwMode="auto">
          <a:xfrm>
            <a:off x="4859338" y="4189413"/>
            <a:ext cx="4140200" cy="438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700"/>
              </a:lnSpc>
              <a:buClr>
                <a:srgbClr val="0070C0"/>
              </a:buClr>
            </a:pPr>
            <a:r>
              <a:rPr lang="zh-CN" altLang="en-US" sz="2800" b="1" dirty="0">
                <a:solidFill>
                  <a:srgbClr val="C00000"/>
                </a:solidFill>
                <a:latin typeface="微软雅黑" pitchFamily="34" charset="-122"/>
                <a:ea typeface="微软雅黑" pitchFamily="34" charset="-122"/>
              </a:rPr>
              <a:t>问题：</a:t>
            </a:r>
            <a:r>
              <a:rPr lang="zh-CN" altLang="en-US" sz="2800" b="1" dirty="0">
                <a:solidFill>
                  <a:srgbClr val="0000FF"/>
                </a:solidFill>
                <a:latin typeface="微软雅黑" pitchFamily="34" charset="-122"/>
                <a:ea typeface="微软雅黑" pitchFamily="34" charset="-122"/>
              </a:rPr>
              <a:t>转发表如何建立？</a:t>
            </a:r>
          </a:p>
        </p:txBody>
      </p:sp>
    </p:spTree>
    <p:extLst>
      <p:ext uri="{BB962C8B-B14F-4D97-AF65-F5344CB8AC3E}">
        <p14:creationId xmlns:p14="http://schemas.microsoft.com/office/powerpoint/2010/main" val="113598997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6030910" y="1147153"/>
            <a:ext cx="3039938" cy="1972253"/>
          </a:xfrm>
          <a:prstGeom prst="rect">
            <a:avLst/>
          </a:prstGeom>
        </p:spPr>
      </p:pic>
      <p:sp>
        <p:nvSpPr>
          <p:cNvPr id="39" name="Rectangle 46"/>
          <p:cNvSpPr>
            <a:spLocks noChangeArrowheads="1"/>
          </p:cNvSpPr>
          <p:nvPr/>
        </p:nvSpPr>
        <p:spPr bwMode="auto">
          <a:xfrm>
            <a:off x="502921" y="993324"/>
            <a:ext cx="8129015" cy="44135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lvl="0" indent="-342900" fontAlgn="base">
              <a:lnSpc>
                <a:spcPct val="120000"/>
              </a:lnSpc>
              <a:buClr>
                <a:srgbClr val="0066CC"/>
              </a:buClr>
            </a:pPr>
            <a:r>
              <a:rPr lang="zh-CN" altLang="en-US" sz="2000" b="1" dirty="0" smtClean="0">
                <a:solidFill>
                  <a:prstClr val="black"/>
                </a:solidFill>
                <a:latin typeface="微软雅黑" pitchFamily="34" charset="-122"/>
                <a:ea typeface="微软雅黑" pitchFamily="34" charset="-122"/>
              </a:rPr>
              <a:t>分组</a:t>
            </a:r>
            <a:r>
              <a:rPr lang="zh-CN" altLang="en-US" sz="2000" b="1" dirty="0">
                <a:solidFill>
                  <a:prstClr val="black"/>
                </a:solidFill>
                <a:latin typeface="微软雅黑" pitchFamily="34" charset="-122"/>
                <a:ea typeface="微软雅黑" pitchFamily="34" charset="-122"/>
              </a:rPr>
              <a:t>学习：</a:t>
            </a:r>
          </a:p>
          <a:p>
            <a:pPr marL="342900" lvl="0" indent="-342900" fontAlgn="base">
              <a:lnSpc>
                <a:spcPct val="120000"/>
              </a:lnSpc>
              <a:buClr>
                <a:srgbClr val="0066CC"/>
              </a:buClr>
              <a:buFont typeface="Wingdings" panose="05000000000000000000" pitchFamily="2" charset="2"/>
              <a:buChar char="l"/>
            </a:pPr>
            <a:r>
              <a:rPr lang="zh-CN" altLang="en-US" sz="2000" b="1" dirty="0">
                <a:solidFill>
                  <a:srgbClr val="C00000"/>
                </a:solidFill>
                <a:latin typeface="微软雅黑" pitchFamily="34" charset="-122"/>
                <a:ea typeface="微软雅黑" pitchFamily="34" charset="-122"/>
              </a:rPr>
              <a:t>内容</a:t>
            </a:r>
            <a:r>
              <a:rPr lang="zh-CN" altLang="en-US" sz="2000" b="1" dirty="0" smtClean="0">
                <a:solidFill>
                  <a:srgbClr val="C00000"/>
                </a:solidFill>
                <a:latin typeface="微软雅黑" pitchFamily="34" charset="-122"/>
                <a:ea typeface="微软雅黑" pitchFamily="34" charset="-122"/>
              </a:rPr>
              <a:t>：</a:t>
            </a:r>
            <a:r>
              <a:rPr lang="zh-CN" altLang="en-US" sz="2000" b="1" dirty="0" smtClean="0">
                <a:solidFill>
                  <a:prstClr val="black"/>
                </a:solidFill>
                <a:latin typeface="微软雅黑" pitchFamily="34" charset="-122"/>
                <a:ea typeface="微软雅黑" pitchFamily="34" charset="-122"/>
              </a:rPr>
              <a:t>以太网交换机的自学习功能</a:t>
            </a:r>
            <a:endParaRPr lang="en-US" altLang="zh-CN" sz="2000" b="1" dirty="0" smtClean="0">
              <a:solidFill>
                <a:prstClr val="black"/>
              </a:solidFill>
              <a:latin typeface="微软雅黑" pitchFamily="34" charset="-122"/>
              <a:ea typeface="微软雅黑" pitchFamily="34" charset="-122"/>
            </a:endParaRPr>
          </a:p>
          <a:p>
            <a:pPr marL="342900" lvl="0" indent="-342900" fontAlgn="base">
              <a:lnSpc>
                <a:spcPct val="120000"/>
              </a:lnSpc>
              <a:buClr>
                <a:srgbClr val="0066CC"/>
              </a:buClr>
              <a:buFont typeface="Wingdings" panose="05000000000000000000" pitchFamily="2" charset="2"/>
              <a:buChar char="l"/>
            </a:pPr>
            <a:r>
              <a:rPr lang="zh-CN" altLang="en-US" sz="2000" b="1" dirty="0" smtClean="0">
                <a:solidFill>
                  <a:prstClr val="black"/>
                </a:solidFill>
                <a:latin typeface="微软雅黑" pitchFamily="34" charset="-122"/>
                <a:ea typeface="微软雅黑" pitchFamily="34" charset="-122"/>
              </a:rPr>
              <a:t>自学</a:t>
            </a:r>
            <a:r>
              <a:rPr lang="zh-CN" altLang="en-US" sz="2000" b="1" dirty="0">
                <a:solidFill>
                  <a:prstClr val="black"/>
                </a:solidFill>
                <a:latin typeface="微软雅黑" pitchFamily="34" charset="-122"/>
                <a:ea typeface="微软雅黑" pitchFamily="34" charset="-122"/>
              </a:rPr>
              <a:t>：</a:t>
            </a:r>
            <a:r>
              <a:rPr lang="en-US" altLang="zh-CN" sz="2000" b="1" dirty="0">
                <a:solidFill>
                  <a:prstClr val="black"/>
                </a:solidFill>
                <a:latin typeface="微软雅黑" pitchFamily="34" charset="-122"/>
                <a:ea typeface="微软雅黑" pitchFamily="34" charset="-122"/>
              </a:rPr>
              <a:t>6</a:t>
            </a:r>
            <a:r>
              <a:rPr lang="zh-CN" altLang="en-US" sz="2000" b="1" dirty="0">
                <a:solidFill>
                  <a:prstClr val="black"/>
                </a:solidFill>
                <a:latin typeface="微软雅黑" pitchFamily="34" charset="-122"/>
                <a:ea typeface="微软雅黑" pitchFamily="34" charset="-122"/>
              </a:rPr>
              <a:t>分钟</a:t>
            </a:r>
            <a:r>
              <a:rPr lang="zh-CN" altLang="en-US" sz="2000" b="1" dirty="0" smtClean="0">
                <a:solidFill>
                  <a:prstClr val="black"/>
                </a:solidFill>
                <a:latin typeface="微软雅黑" pitchFamily="34" charset="-122"/>
                <a:ea typeface="微软雅黑" pitchFamily="34" charset="-122"/>
              </a:rPr>
              <a:t>；</a:t>
            </a:r>
            <a:endParaRPr lang="en-US" altLang="zh-CN" sz="2000" b="1" dirty="0">
              <a:solidFill>
                <a:prstClr val="black"/>
              </a:solidFill>
              <a:latin typeface="微软雅黑" pitchFamily="34" charset="-122"/>
              <a:ea typeface="微软雅黑" pitchFamily="34" charset="-122"/>
            </a:endParaRPr>
          </a:p>
          <a:p>
            <a:pPr marL="342900" lvl="0" indent="-342900" fontAlgn="base">
              <a:lnSpc>
                <a:spcPct val="120000"/>
              </a:lnSpc>
              <a:buClr>
                <a:srgbClr val="0066CC"/>
              </a:buClr>
              <a:buFont typeface="Wingdings" panose="05000000000000000000" pitchFamily="2" charset="2"/>
              <a:buChar char="l"/>
            </a:pPr>
            <a:r>
              <a:rPr lang="zh-CN" altLang="en-US" sz="2000" b="1" dirty="0">
                <a:solidFill>
                  <a:prstClr val="black"/>
                </a:solidFill>
                <a:latin typeface="微软雅黑" pitchFamily="34" charset="-122"/>
                <a:ea typeface="微软雅黑" pitchFamily="34" charset="-122"/>
              </a:rPr>
              <a:t>讲解：各</a:t>
            </a:r>
            <a:r>
              <a:rPr lang="zh-CN" altLang="en-US" sz="2000" b="1" dirty="0" smtClean="0">
                <a:solidFill>
                  <a:prstClr val="black"/>
                </a:solidFill>
                <a:latin typeface="微软雅黑" pitchFamily="34" charset="-122"/>
                <a:ea typeface="微软雅黑" pitchFamily="34" charset="-122"/>
              </a:rPr>
              <a:t>组</a:t>
            </a:r>
            <a:r>
              <a:rPr lang="en-US" altLang="zh-CN" sz="2000" b="1" dirty="0" smtClean="0">
                <a:solidFill>
                  <a:prstClr val="black"/>
                </a:solidFill>
                <a:latin typeface="微软雅黑" pitchFamily="34" charset="-122"/>
                <a:ea typeface="微软雅黑" pitchFamily="34" charset="-122"/>
              </a:rPr>
              <a:t>2</a:t>
            </a:r>
            <a:r>
              <a:rPr lang="zh-CN" altLang="en-US" sz="2000" b="1" dirty="0" smtClean="0">
                <a:solidFill>
                  <a:prstClr val="black"/>
                </a:solidFill>
                <a:latin typeface="微软雅黑" pitchFamily="34" charset="-122"/>
                <a:ea typeface="微软雅黑" pitchFamily="34" charset="-122"/>
              </a:rPr>
              <a:t>号</a:t>
            </a:r>
            <a:r>
              <a:rPr lang="zh-CN" altLang="en-US" sz="2000" b="1" dirty="0">
                <a:solidFill>
                  <a:prstClr val="black"/>
                </a:solidFill>
                <a:latin typeface="微软雅黑" pitchFamily="34" charset="-122"/>
                <a:ea typeface="微软雅黑" pitchFamily="34" charset="-122"/>
              </a:rPr>
              <a:t>同学讲解，其他同学提问；</a:t>
            </a:r>
            <a:r>
              <a:rPr lang="en-US" altLang="zh-CN" sz="2000" b="1" dirty="0">
                <a:solidFill>
                  <a:prstClr val="black"/>
                </a:solidFill>
                <a:latin typeface="微软雅黑" pitchFamily="34" charset="-122"/>
                <a:ea typeface="微软雅黑" pitchFamily="34" charset="-122"/>
              </a:rPr>
              <a:t>4</a:t>
            </a:r>
            <a:r>
              <a:rPr lang="zh-CN" altLang="en-US" sz="2000" b="1" dirty="0">
                <a:solidFill>
                  <a:prstClr val="black"/>
                </a:solidFill>
                <a:latin typeface="微软雅黑" pitchFamily="34" charset="-122"/>
                <a:ea typeface="微软雅黑" pitchFamily="34" charset="-122"/>
              </a:rPr>
              <a:t>分钟</a:t>
            </a:r>
            <a:r>
              <a:rPr lang="zh-CN" altLang="en-US" sz="2000" b="1" dirty="0" smtClean="0">
                <a:solidFill>
                  <a:prstClr val="black"/>
                </a:solidFill>
                <a:latin typeface="微软雅黑" pitchFamily="34" charset="-122"/>
                <a:ea typeface="微软雅黑" pitchFamily="34" charset="-122"/>
              </a:rPr>
              <a:t>；</a:t>
            </a:r>
            <a:endParaRPr lang="en-US" altLang="zh-CN" sz="2000" b="1" dirty="0" smtClean="0">
              <a:solidFill>
                <a:prstClr val="black"/>
              </a:solidFill>
              <a:latin typeface="微软雅黑" pitchFamily="34" charset="-122"/>
              <a:ea typeface="微软雅黑" pitchFamily="34" charset="-122"/>
            </a:endParaRPr>
          </a:p>
          <a:p>
            <a:pPr marL="342900" lvl="0" indent="-342900" fontAlgn="base">
              <a:lnSpc>
                <a:spcPct val="120000"/>
              </a:lnSpc>
              <a:buClr>
                <a:srgbClr val="0066CC"/>
              </a:buClr>
              <a:buFont typeface="Wingdings" panose="05000000000000000000" pitchFamily="2" charset="2"/>
              <a:buChar char="l"/>
            </a:pPr>
            <a:endParaRPr lang="en-US" altLang="zh-CN" sz="2000" b="1" dirty="0" smtClean="0">
              <a:solidFill>
                <a:prstClr val="black"/>
              </a:solidFill>
              <a:latin typeface="微软雅黑" pitchFamily="34" charset="-122"/>
              <a:ea typeface="微软雅黑" pitchFamily="34" charset="-122"/>
            </a:endParaRPr>
          </a:p>
          <a:p>
            <a:pPr marL="342900" lvl="0" indent="-342900" fontAlgn="base">
              <a:lnSpc>
                <a:spcPct val="120000"/>
              </a:lnSpc>
              <a:buClr>
                <a:srgbClr val="0066CC"/>
              </a:buClr>
              <a:buFont typeface="Wingdings" panose="05000000000000000000" pitchFamily="2" charset="2"/>
              <a:buChar char="l"/>
            </a:pPr>
            <a:endParaRPr lang="en-US" altLang="zh-CN" sz="2000" b="1" dirty="0">
              <a:solidFill>
                <a:prstClr val="black"/>
              </a:solidFill>
              <a:latin typeface="微软雅黑" pitchFamily="34" charset="-122"/>
              <a:ea typeface="微软雅黑" pitchFamily="34" charset="-122"/>
            </a:endParaRPr>
          </a:p>
          <a:p>
            <a:pPr marL="342900" lvl="0" indent="-342900" fontAlgn="base">
              <a:lnSpc>
                <a:spcPct val="120000"/>
              </a:lnSpc>
              <a:buClr>
                <a:srgbClr val="0066CC"/>
              </a:buClr>
              <a:buFont typeface="Wingdings" panose="05000000000000000000" pitchFamily="2" charset="2"/>
              <a:buChar char="l"/>
            </a:pPr>
            <a:r>
              <a:rPr lang="zh-CN" altLang="en-US" sz="2000" b="1" dirty="0">
                <a:solidFill>
                  <a:prstClr val="black"/>
                </a:solidFill>
                <a:latin typeface="微软雅黑" pitchFamily="34" charset="-122"/>
                <a:ea typeface="微软雅黑" pitchFamily="34" charset="-122"/>
              </a:rPr>
              <a:t>老师提问：</a:t>
            </a:r>
            <a:endParaRPr lang="en-US" altLang="zh-CN" sz="2000" b="1" dirty="0">
              <a:solidFill>
                <a:prstClr val="black"/>
              </a:solidFill>
              <a:latin typeface="微软雅黑" pitchFamily="34" charset="-122"/>
              <a:ea typeface="微软雅黑" pitchFamily="34" charset="-122"/>
            </a:endParaRPr>
          </a:p>
          <a:p>
            <a:pPr marL="742950" lvl="1" indent="-285750" algn="just" fontAlgn="base">
              <a:lnSpc>
                <a:spcPct val="120000"/>
              </a:lnSpc>
              <a:buClr>
                <a:srgbClr val="F79646">
                  <a:lumMod val="50000"/>
                </a:srgbClr>
              </a:buClr>
              <a:buFont typeface="Wingdings" panose="05000000000000000000" pitchFamily="2" charset="2"/>
              <a:buChar char="u"/>
            </a:pPr>
            <a:r>
              <a:rPr lang="zh-CN" altLang="en-US" b="1" dirty="0">
                <a:solidFill>
                  <a:srgbClr val="C00000"/>
                </a:solidFill>
                <a:latin typeface="微软雅黑" panose="020B0503020204020204" pitchFamily="34" charset="-122"/>
                <a:ea typeface="微软雅黑" panose="020B0503020204020204" pitchFamily="34" charset="-122"/>
              </a:rPr>
              <a:t>自学习算法：思路。</a:t>
            </a:r>
          </a:p>
          <a:p>
            <a:pPr marL="742950" lvl="1" indent="-285750" algn="just" fontAlgn="base">
              <a:lnSpc>
                <a:spcPct val="120000"/>
              </a:lnSpc>
              <a:buClr>
                <a:srgbClr val="F79646">
                  <a:lumMod val="50000"/>
                </a:srgbClr>
              </a:buClr>
              <a:buFont typeface="Wingdings" panose="05000000000000000000" pitchFamily="2" charset="2"/>
              <a:buChar char="u"/>
            </a:pPr>
            <a:r>
              <a:rPr lang="zh-CN" altLang="en-US" b="1" dirty="0">
                <a:solidFill>
                  <a:srgbClr val="C00000"/>
                </a:solidFill>
                <a:latin typeface="微软雅黑" panose="020B0503020204020204" pitchFamily="34" charset="-122"/>
                <a:ea typeface="微软雅黑" panose="020B0503020204020204" pitchFamily="34" charset="-122"/>
              </a:rPr>
              <a:t>转发帧：思路。</a:t>
            </a:r>
          </a:p>
          <a:p>
            <a:pPr marL="742950" lvl="1" indent="-285750" algn="just" fontAlgn="base">
              <a:lnSpc>
                <a:spcPct val="120000"/>
              </a:lnSpc>
              <a:buClr>
                <a:srgbClr val="F79646">
                  <a:lumMod val="50000"/>
                </a:srgbClr>
              </a:buClr>
              <a:buFont typeface="Wingdings" panose="05000000000000000000" pitchFamily="2" charset="2"/>
              <a:buChar char="u"/>
            </a:pPr>
            <a:r>
              <a:rPr lang="zh-CN" altLang="en-US" b="1" dirty="0" smtClean="0">
                <a:solidFill>
                  <a:srgbClr val="C00000"/>
                </a:solidFill>
                <a:latin typeface="微软雅黑" panose="020B0503020204020204" pitchFamily="34" charset="-122"/>
                <a:ea typeface="微软雅黑" panose="020B0503020204020204" pitchFamily="34" charset="-122"/>
              </a:rPr>
              <a:t>交换表有三列：</a:t>
            </a:r>
            <a:r>
              <a:rPr lang="en-US" altLang="zh-CN" b="1" dirty="0" smtClean="0">
                <a:solidFill>
                  <a:srgbClr val="C00000"/>
                </a:solidFill>
                <a:latin typeface="微软雅黑" panose="020B0503020204020204" pitchFamily="34" charset="-122"/>
                <a:ea typeface="微软雅黑" panose="020B0503020204020204" pitchFamily="34" charset="-122"/>
              </a:rPr>
              <a:t>MAC</a:t>
            </a:r>
            <a:r>
              <a:rPr lang="zh-CN" altLang="en-US" b="1" dirty="0" smtClean="0">
                <a:solidFill>
                  <a:srgbClr val="C00000"/>
                </a:solidFill>
                <a:latin typeface="微软雅黑" panose="020B0503020204020204" pitchFamily="34" charset="-122"/>
                <a:ea typeface="微软雅黑" panose="020B0503020204020204" pitchFamily="34" charset="-122"/>
              </a:rPr>
              <a:t>地址、端口、写入时间。解释“写入时间”的作用。</a:t>
            </a:r>
            <a:endParaRPr lang="zh-CN" altLang="en-US" b="1" dirty="0">
              <a:solidFill>
                <a:srgbClr val="C00000"/>
              </a:solidFill>
              <a:latin typeface="微软雅黑" panose="020B0503020204020204" pitchFamily="34" charset="-122"/>
              <a:ea typeface="微软雅黑" panose="020B0503020204020204" pitchFamily="34" charset="-122"/>
            </a:endParaRPr>
          </a:p>
          <a:p>
            <a:pPr marL="342900" lvl="0" indent="-342900" fontAlgn="base">
              <a:lnSpc>
                <a:spcPct val="120000"/>
              </a:lnSpc>
              <a:buClr>
                <a:srgbClr val="0066CC"/>
              </a:buClr>
              <a:buFont typeface="Wingdings" panose="05000000000000000000" pitchFamily="2" charset="2"/>
              <a:buChar char="l"/>
            </a:pPr>
            <a:r>
              <a:rPr lang="zh-CN" altLang="en-US" sz="2000" b="1" dirty="0" smtClean="0">
                <a:solidFill>
                  <a:prstClr val="black"/>
                </a:solidFill>
                <a:latin typeface="微软雅黑" pitchFamily="34" charset="-122"/>
                <a:ea typeface="微软雅黑" pitchFamily="34" charset="-122"/>
              </a:rPr>
              <a:t>总结</a:t>
            </a:r>
            <a:r>
              <a:rPr lang="zh-CN" altLang="en-US" sz="2000" b="1" dirty="0">
                <a:solidFill>
                  <a:prstClr val="black"/>
                </a:solidFill>
                <a:latin typeface="微软雅黑" pitchFamily="34" charset="-122"/>
                <a:ea typeface="微软雅黑" pitchFamily="34" charset="-122"/>
              </a:rPr>
              <a:t>：     </a:t>
            </a:r>
            <a:endParaRPr lang="zh-CN" altLang="en-US" sz="2000" b="1" dirty="0" smtClean="0">
              <a:latin typeface="微软雅黑" pitchFamily="34" charset="-122"/>
              <a:ea typeface="微软雅黑" pitchFamily="34" charset="-122"/>
            </a:endParaRPr>
          </a:p>
          <a:p>
            <a:pPr marL="342900" indent="-342900" eaLnBrk="0" hangingPunct="0">
              <a:lnSpc>
                <a:spcPct val="120000"/>
              </a:lnSpc>
              <a:buClr>
                <a:srgbClr val="0070C0"/>
              </a:buClr>
              <a:buFont typeface="Wingdings" pitchFamily="2" charset="2"/>
              <a:buChar char="l"/>
            </a:pPr>
            <a:endParaRPr lang="zh-CN" altLang="en-US" sz="2000" b="1" dirty="0">
              <a:latin typeface="微软雅黑" pitchFamily="34" charset="-122"/>
              <a:ea typeface="微软雅黑" pitchFamily="34" charset="-122"/>
            </a:endParaRPr>
          </a:p>
        </p:txBody>
      </p:sp>
      <p:sp>
        <p:nvSpPr>
          <p:cNvPr id="40" name="AutoShape 5"/>
          <p:cNvSpPr>
            <a:spLocks noChangeArrowheads="1"/>
          </p:cNvSpPr>
          <p:nvPr/>
        </p:nvSpPr>
        <p:spPr bwMode="auto">
          <a:xfrm>
            <a:off x="502921" y="6236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2935858" y="590461"/>
            <a:ext cx="326243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以太网交换机的自学习功能</a:t>
            </a:r>
            <a:endParaRPr lang="zh-CN" altLang="en-US" sz="2000" b="1" dirty="0">
              <a:solidFill>
                <a:schemeClr val="bg1"/>
              </a:solidFill>
              <a:latin typeface="微软雅黑" pitchFamily="34" charset="-122"/>
              <a:ea typeface="微软雅黑"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841199615"/>
              </p:ext>
            </p:extLst>
          </p:nvPr>
        </p:nvGraphicFramePr>
        <p:xfrm>
          <a:off x="4881973" y="3544682"/>
          <a:ext cx="3749963" cy="609600"/>
        </p:xfrm>
        <a:graphic>
          <a:graphicData uri="http://schemas.openxmlformats.org/drawingml/2006/table">
            <a:tbl>
              <a:tblPr>
                <a:tableStyleId>{5C22544A-7EE6-4342-B048-85BDC9FD1C3A}</a:tableStyleId>
              </a:tblPr>
              <a:tblGrid>
                <a:gridCol w="907596">
                  <a:extLst>
                    <a:ext uri="{9D8B030D-6E8A-4147-A177-3AD203B41FA5}">
                      <a16:colId xmlns:a16="http://schemas.microsoft.com/office/drawing/2014/main" xmlns="" val="20000"/>
                    </a:ext>
                  </a:extLst>
                </a:gridCol>
                <a:gridCol w="959347">
                  <a:extLst>
                    <a:ext uri="{9D8B030D-6E8A-4147-A177-3AD203B41FA5}">
                      <a16:colId xmlns:a16="http://schemas.microsoft.com/office/drawing/2014/main" xmlns="" val="20001"/>
                    </a:ext>
                  </a:extLst>
                </a:gridCol>
                <a:gridCol w="653523">
                  <a:extLst>
                    <a:ext uri="{9D8B030D-6E8A-4147-A177-3AD203B41FA5}">
                      <a16:colId xmlns:a16="http://schemas.microsoft.com/office/drawing/2014/main" xmlns="" val="20002"/>
                    </a:ext>
                  </a:extLst>
                </a:gridCol>
                <a:gridCol w="697668">
                  <a:extLst>
                    <a:ext uri="{9D8B030D-6E8A-4147-A177-3AD203B41FA5}">
                      <a16:colId xmlns:a16="http://schemas.microsoft.com/office/drawing/2014/main" xmlns="" val="20003"/>
                    </a:ext>
                  </a:extLst>
                </a:gridCol>
                <a:gridCol w="531829">
                  <a:extLst>
                    <a:ext uri="{9D8B030D-6E8A-4147-A177-3AD203B41FA5}">
                      <a16:colId xmlns:a16="http://schemas.microsoft.com/office/drawing/2014/main" xmlns="" val="20004"/>
                    </a:ext>
                  </a:extLst>
                </a:gridCol>
              </a:tblGrid>
              <a:tr h="236412">
                <a:tc>
                  <a:txBody>
                    <a:bodyPr/>
                    <a:lstStyle/>
                    <a:p>
                      <a:pPr algn="ctr"/>
                      <a:r>
                        <a:rPr lang="zh-CN" altLang="en-US" sz="1400" b="1" dirty="0" smtClean="0">
                          <a:ln>
                            <a:noFill/>
                          </a:ln>
                          <a:latin typeface="微软雅黑" pitchFamily="34" charset="-122"/>
                          <a:ea typeface="微软雅黑" pitchFamily="34" charset="-122"/>
                        </a:rPr>
                        <a:t>目的地址</a:t>
                      </a:r>
                      <a:endParaRPr lang="zh-CN" altLang="en-US" sz="14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b="1" dirty="0" smtClean="0">
                          <a:ln>
                            <a:noFill/>
                          </a:ln>
                          <a:latin typeface="微软雅黑" pitchFamily="34" charset="-122"/>
                          <a:ea typeface="微软雅黑" pitchFamily="34" charset="-122"/>
                        </a:rPr>
                        <a:t>源地址</a:t>
                      </a:r>
                      <a:endParaRPr lang="zh-CN" altLang="en-US" sz="14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b="1" dirty="0" smtClean="0">
                          <a:ln>
                            <a:noFill/>
                          </a:ln>
                          <a:latin typeface="微软雅黑" pitchFamily="34" charset="-122"/>
                          <a:ea typeface="微软雅黑" pitchFamily="34" charset="-122"/>
                        </a:rPr>
                        <a:t>类型</a:t>
                      </a:r>
                      <a:endParaRPr lang="zh-CN" altLang="en-US" sz="14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400" b="1" dirty="0" smtClean="0">
                          <a:ln>
                            <a:noFill/>
                          </a:ln>
                          <a:latin typeface="微软雅黑" pitchFamily="34" charset="-122"/>
                          <a:ea typeface="微软雅黑" pitchFamily="34" charset="-122"/>
                        </a:rPr>
                        <a:t>数据</a:t>
                      </a:r>
                      <a:endParaRPr lang="zh-CN" altLang="en-US" sz="14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ln>
                            <a:noFill/>
                          </a:ln>
                          <a:latin typeface="微软雅黑" pitchFamily="34" charset="-122"/>
                          <a:ea typeface="微软雅黑" pitchFamily="34" charset="-122"/>
                        </a:rPr>
                        <a:t>FCS</a:t>
                      </a:r>
                      <a:endParaRPr lang="zh-CN" altLang="en-US" sz="14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36412">
                <a:tc>
                  <a:txBody>
                    <a:bodyPr/>
                    <a:lstStyle/>
                    <a:p>
                      <a:pPr algn="ctr"/>
                      <a:endParaRPr lang="zh-CN" altLang="en-US" sz="14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4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sp>
        <p:nvSpPr>
          <p:cNvPr id="6" name="Rectangle 24"/>
          <p:cNvSpPr>
            <a:spLocks noChangeArrowheads="1"/>
          </p:cNvSpPr>
          <p:nvPr/>
        </p:nvSpPr>
        <p:spPr bwMode="auto">
          <a:xfrm>
            <a:off x="6421374" y="3200082"/>
            <a:ext cx="1003482"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600" b="1" dirty="0" smtClean="0">
                <a:latin typeface="微软雅黑" pitchFamily="34" charset="-122"/>
                <a:ea typeface="微软雅黑" pitchFamily="34" charset="-122"/>
              </a:rPr>
              <a:t>以太网帧</a:t>
            </a:r>
            <a:endParaRPr kumimoji="1" lang="en-US" altLang="zh-CN" sz="1600" b="1" dirty="0">
              <a:latin typeface="微软雅黑" pitchFamily="34" charset="-122"/>
              <a:ea typeface="微软雅黑" pitchFamily="34" charset="-122"/>
            </a:endParaRPr>
          </a:p>
        </p:txBody>
      </p:sp>
    </p:spTree>
    <p:extLst>
      <p:ext uri="{BB962C8B-B14F-4D97-AF65-F5344CB8AC3E}">
        <p14:creationId xmlns:p14="http://schemas.microsoft.com/office/powerpoint/2010/main" val="387323406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6"/>
          <p:cNvSpPr>
            <a:spLocks noChangeArrowheads="1"/>
          </p:cNvSpPr>
          <p:nvPr/>
        </p:nvSpPr>
        <p:spPr bwMode="auto">
          <a:xfrm>
            <a:off x="2297979" y="3134733"/>
            <a:ext cx="1452562"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Times New Roman" panose="02020603050405020304" pitchFamily="18"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15000"/>
              </a:lnSpc>
              <a:spcBef>
                <a:spcPct val="0"/>
              </a:spcBef>
              <a:buClrTx/>
              <a:buSzTx/>
              <a:buFontTx/>
              <a:buNone/>
            </a:pPr>
            <a:r>
              <a:rPr kumimoji="1" lang="zh-CN" altLang="en-US" sz="1800">
                <a:solidFill>
                  <a:schemeClr val="folHlink"/>
                </a:solidFill>
              </a:rPr>
              <a:t>地址      接口</a:t>
            </a:r>
            <a:endParaRPr kumimoji="1" lang="zh-CN" altLang="en-US" sz="1800" baseline="-25000">
              <a:solidFill>
                <a:schemeClr val="folHlink"/>
              </a:solidFill>
            </a:endParaRPr>
          </a:p>
        </p:txBody>
      </p:sp>
      <p:sp>
        <p:nvSpPr>
          <p:cNvPr id="54" name="Line 5"/>
          <p:cNvSpPr>
            <a:spLocks noChangeShapeType="1"/>
          </p:cNvSpPr>
          <p:nvPr/>
        </p:nvSpPr>
        <p:spPr bwMode="auto">
          <a:xfrm>
            <a:off x="5172941" y="1815520"/>
            <a:ext cx="0" cy="592138"/>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Line 7"/>
          <p:cNvSpPr>
            <a:spLocks noChangeShapeType="1"/>
          </p:cNvSpPr>
          <p:nvPr/>
        </p:nvSpPr>
        <p:spPr bwMode="auto">
          <a:xfrm>
            <a:off x="8705129" y="1832983"/>
            <a:ext cx="0" cy="59055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8"/>
          <p:cNvSpPr>
            <a:spLocks noChangeShapeType="1"/>
          </p:cNvSpPr>
          <p:nvPr/>
        </p:nvSpPr>
        <p:spPr bwMode="auto">
          <a:xfrm flipV="1">
            <a:off x="6946179" y="1840920"/>
            <a:ext cx="2024062" cy="4763"/>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10"/>
          <p:cNvSpPr>
            <a:spLocks noChangeShapeType="1"/>
          </p:cNvSpPr>
          <p:nvPr/>
        </p:nvSpPr>
        <p:spPr bwMode="auto">
          <a:xfrm>
            <a:off x="7554191" y="1845683"/>
            <a:ext cx="0" cy="56515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58" name="Picture 1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74791" y="2380670"/>
            <a:ext cx="560388"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01916" y="2377495"/>
            <a:ext cx="56038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Line 13"/>
          <p:cNvSpPr>
            <a:spLocks noChangeShapeType="1"/>
          </p:cNvSpPr>
          <p:nvPr/>
        </p:nvSpPr>
        <p:spPr bwMode="auto">
          <a:xfrm>
            <a:off x="3425104" y="1828220"/>
            <a:ext cx="2509837" cy="1588"/>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Line 14"/>
          <p:cNvSpPr>
            <a:spLocks noChangeShapeType="1"/>
          </p:cNvSpPr>
          <p:nvPr/>
        </p:nvSpPr>
        <p:spPr bwMode="auto">
          <a:xfrm>
            <a:off x="4117254" y="1828220"/>
            <a:ext cx="0" cy="566738"/>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62" name="Picture 1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39441" y="2363208"/>
            <a:ext cx="560388"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1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80841" y="2361620"/>
            <a:ext cx="560388"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 name="Line 17"/>
          <p:cNvSpPr>
            <a:spLocks noChangeShapeType="1"/>
          </p:cNvSpPr>
          <p:nvPr/>
        </p:nvSpPr>
        <p:spPr bwMode="auto">
          <a:xfrm>
            <a:off x="2059854" y="1836158"/>
            <a:ext cx="0" cy="59055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 name="Rectangle 18"/>
          <p:cNvSpPr>
            <a:spLocks noChangeArrowheads="1"/>
          </p:cNvSpPr>
          <p:nvPr/>
        </p:nvSpPr>
        <p:spPr bwMode="auto">
          <a:xfrm>
            <a:off x="248516" y="1783770"/>
            <a:ext cx="115888" cy="122238"/>
          </a:xfrm>
          <a:prstGeom prst="rect">
            <a:avLst/>
          </a:prstGeom>
          <a:solidFill>
            <a:schemeClr val="folHlink"/>
          </a:solidFill>
          <a:ln w="12700">
            <a:solidFill>
              <a:schemeClr val="folHlink"/>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solidFill>
                <a:schemeClr val="tx1"/>
              </a:solidFill>
              <a:latin typeface="Tahoma" panose="020B0604030504040204" pitchFamily="34" charset="0"/>
              <a:ea typeface="宋体" panose="02010600030101010101" pitchFamily="2" charset="-122"/>
            </a:endParaRPr>
          </a:p>
        </p:txBody>
      </p:sp>
      <p:sp>
        <p:nvSpPr>
          <p:cNvPr id="66" name="Line 19"/>
          <p:cNvSpPr>
            <a:spLocks noChangeShapeType="1"/>
          </p:cNvSpPr>
          <p:nvPr/>
        </p:nvSpPr>
        <p:spPr bwMode="auto">
          <a:xfrm flipV="1">
            <a:off x="324716" y="1845683"/>
            <a:ext cx="2001838" cy="1587"/>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20"/>
          <p:cNvSpPr>
            <a:spLocks noChangeShapeType="1"/>
          </p:cNvSpPr>
          <p:nvPr/>
        </p:nvSpPr>
        <p:spPr bwMode="auto">
          <a:xfrm>
            <a:off x="716829" y="1847270"/>
            <a:ext cx="0" cy="568325"/>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68" name="Picture 2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9016" y="2382258"/>
            <a:ext cx="55880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8229" y="2380670"/>
            <a:ext cx="5588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Rectangle 23"/>
          <p:cNvSpPr>
            <a:spLocks noChangeArrowheads="1"/>
          </p:cNvSpPr>
          <p:nvPr/>
        </p:nvSpPr>
        <p:spPr bwMode="auto">
          <a:xfrm>
            <a:off x="6174654" y="1174170"/>
            <a:ext cx="422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Times New Roman" panose="02020603050405020304" pitchFamily="18"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a:solidFill>
                  <a:schemeClr val="folHlink"/>
                </a:solidFill>
              </a:rPr>
              <a:t>B</a:t>
            </a:r>
            <a:r>
              <a:rPr kumimoji="1" lang="en-US" altLang="zh-CN" sz="1800" baseline="-25000">
                <a:solidFill>
                  <a:schemeClr val="folHlink"/>
                </a:solidFill>
              </a:rPr>
              <a:t>2</a:t>
            </a:r>
          </a:p>
        </p:txBody>
      </p:sp>
      <p:pic>
        <p:nvPicPr>
          <p:cNvPr id="71" name="Picture 2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9404" y="1245608"/>
            <a:ext cx="1201737"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2" name="Picture 2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4604" y="1271008"/>
            <a:ext cx="1203325" cy="77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73" name="Rectangle 26"/>
          <p:cNvSpPr>
            <a:spLocks noChangeArrowheads="1"/>
          </p:cNvSpPr>
          <p:nvPr/>
        </p:nvSpPr>
        <p:spPr bwMode="auto">
          <a:xfrm>
            <a:off x="2698029" y="1174170"/>
            <a:ext cx="422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Times New Roman" panose="02020603050405020304" pitchFamily="18"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a:solidFill>
                  <a:schemeClr val="folHlink"/>
                </a:solidFill>
              </a:rPr>
              <a:t>B</a:t>
            </a:r>
            <a:r>
              <a:rPr kumimoji="1" lang="en-US" altLang="zh-CN" sz="1800" baseline="-25000">
                <a:solidFill>
                  <a:schemeClr val="folHlink"/>
                </a:solidFill>
              </a:rPr>
              <a:t>1</a:t>
            </a:r>
          </a:p>
        </p:txBody>
      </p:sp>
      <p:sp>
        <p:nvSpPr>
          <p:cNvPr id="74" name="Rectangle 27"/>
          <p:cNvSpPr>
            <a:spLocks noChangeArrowheads="1"/>
          </p:cNvSpPr>
          <p:nvPr/>
        </p:nvSpPr>
        <p:spPr bwMode="auto">
          <a:xfrm>
            <a:off x="189779" y="2310820"/>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Times New Roman" panose="02020603050405020304" pitchFamily="18"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a:solidFill>
                  <a:schemeClr val="folHlink"/>
                </a:solidFill>
              </a:rPr>
              <a:t>A</a:t>
            </a:r>
            <a:endParaRPr kumimoji="1" lang="en-US" altLang="zh-CN" sz="1800" baseline="-25000">
              <a:solidFill>
                <a:schemeClr val="folHlink"/>
              </a:solidFill>
            </a:endParaRPr>
          </a:p>
        </p:txBody>
      </p:sp>
      <p:sp>
        <p:nvSpPr>
          <p:cNvPr id="75" name="Rectangle 28"/>
          <p:cNvSpPr>
            <a:spLocks noChangeArrowheads="1"/>
          </p:cNvSpPr>
          <p:nvPr/>
        </p:nvSpPr>
        <p:spPr bwMode="auto">
          <a:xfrm>
            <a:off x="1532804" y="2310820"/>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Times New Roman" panose="02020603050405020304" pitchFamily="18"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a:solidFill>
                  <a:schemeClr val="folHlink"/>
                </a:solidFill>
              </a:rPr>
              <a:t>B</a:t>
            </a:r>
            <a:endParaRPr kumimoji="1" lang="en-US" altLang="zh-CN" sz="1800" baseline="-25000">
              <a:solidFill>
                <a:schemeClr val="folHlink"/>
              </a:solidFill>
            </a:endParaRPr>
          </a:p>
        </p:txBody>
      </p:sp>
      <p:sp>
        <p:nvSpPr>
          <p:cNvPr id="76" name="Rectangle 29"/>
          <p:cNvSpPr>
            <a:spLocks noChangeArrowheads="1"/>
          </p:cNvSpPr>
          <p:nvPr/>
        </p:nvSpPr>
        <p:spPr bwMode="auto">
          <a:xfrm>
            <a:off x="3558454" y="2310820"/>
            <a:ext cx="3460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Times New Roman" panose="02020603050405020304" pitchFamily="18"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a:solidFill>
                  <a:schemeClr val="folHlink"/>
                </a:solidFill>
              </a:rPr>
              <a:t>C</a:t>
            </a:r>
            <a:endParaRPr kumimoji="1" lang="en-US" altLang="zh-CN" sz="1800" baseline="-25000">
              <a:solidFill>
                <a:schemeClr val="folHlink"/>
              </a:solidFill>
            </a:endParaRPr>
          </a:p>
        </p:txBody>
      </p:sp>
      <p:sp>
        <p:nvSpPr>
          <p:cNvPr id="77" name="Rectangle 30"/>
          <p:cNvSpPr>
            <a:spLocks noChangeArrowheads="1"/>
          </p:cNvSpPr>
          <p:nvPr/>
        </p:nvSpPr>
        <p:spPr bwMode="auto">
          <a:xfrm>
            <a:off x="4657004" y="2310820"/>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Times New Roman" panose="02020603050405020304" pitchFamily="18"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a:solidFill>
                  <a:schemeClr val="folHlink"/>
                </a:solidFill>
              </a:rPr>
              <a:t>D</a:t>
            </a:r>
            <a:endParaRPr kumimoji="1" lang="en-US" altLang="zh-CN" sz="1800" baseline="-25000">
              <a:solidFill>
                <a:schemeClr val="folHlink"/>
              </a:solidFill>
            </a:endParaRPr>
          </a:p>
        </p:txBody>
      </p:sp>
      <p:sp>
        <p:nvSpPr>
          <p:cNvPr id="78" name="Rectangle 31"/>
          <p:cNvSpPr>
            <a:spLocks noChangeArrowheads="1"/>
          </p:cNvSpPr>
          <p:nvPr/>
        </p:nvSpPr>
        <p:spPr bwMode="auto">
          <a:xfrm>
            <a:off x="7060479" y="2310820"/>
            <a:ext cx="333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Times New Roman" panose="02020603050405020304" pitchFamily="18"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a:solidFill>
                  <a:schemeClr val="folHlink"/>
                </a:solidFill>
              </a:rPr>
              <a:t>E</a:t>
            </a:r>
            <a:endParaRPr kumimoji="1" lang="en-US" altLang="zh-CN" sz="1800" baseline="-25000">
              <a:solidFill>
                <a:schemeClr val="folHlink"/>
              </a:solidFill>
            </a:endParaRPr>
          </a:p>
        </p:txBody>
      </p:sp>
      <p:sp>
        <p:nvSpPr>
          <p:cNvPr id="79" name="Rectangle 32"/>
          <p:cNvSpPr>
            <a:spLocks noChangeArrowheads="1"/>
          </p:cNvSpPr>
          <p:nvPr/>
        </p:nvSpPr>
        <p:spPr bwMode="auto">
          <a:xfrm>
            <a:off x="8178079" y="2310820"/>
            <a:ext cx="3206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Times New Roman" panose="02020603050405020304" pitchFamily="18"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a:solidFill>
                  <a:schemeClr val="folHlink"/>
                </a:solidFill>
              </a:rPr>
              <a:t>F</a:t>
            </a:r>
            <a:endParaRPr kumimoji="1" lang="en-US" altLang="zh-CN" sz="1800" baseline="-25000">
              <a:solidFill>
                <a:schemeClr val="folHlink"/>
              </a:solidFill>
            </a:endParaRPr>
          </a:p>
        </p:txBody>
      </p:sp>
      <p:sp>
        <p:nvSpPr>
          <p:cNvPr id="80" name="Rectangle 33"/>
          <p:cNvSpPr>
            <a:spLocks noChangeArrowheads="1"/>
          </p:cNvSpPr>
          <p:nvPr/>
        </p:nvSpPr>
        <p:spPr bwMode="auto">
          <a:xfrm>
            <a:off x="1994766" y="139959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Times New Roman" panose="02020603050405020304" pitchFamily="18"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a:solidFill>
                  <a:schemeClr val="folHlink"/>
                </a:solidFill>
              </a:rPr>
              <a:t>1</a:t>
            </a:r>
            <a:endParaRPr kumimoji="1" lang="en-US" altLang="zh-CN" sz="1800" baseline="-25000">
              <a:solidFill>
                <a:schemeClr val="folHlink"/>
              </a:solidFill>
            </a:endParaRPr>
          </a:p>
        </p:txBody>
      </p:sp>
      <p:sp>
        <p:nvSpPr>
          <p:cNvPr id="81" name="Rectangle 34"/>
          <p:cNvSpPr>
            <a:spLocks noChangeArrowheads="1"/>
          </p:cNvSpPr>
          <p:nvPr/>
        </p:nvSpPr>
        <p:spPr bwMode="auto">
          <a:xfrm>
            <a:off x="3455266" y="139959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Times New Roman" panose="02020603050405020304" pitchFamily="18"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a:solidFill>
                  <a:schemeClr val="folHlink"/>
                </a:solidFill>
              </a:rPr>
              <a:t>2</a:t>
            </a:r>
            <a:endParaRPr kumimoji="1" lang="en-US" altLang="zh-CN" sz="1800" baseline="-25000">
              <a:solidFill>
                <a:schemeClr val="folHlink"/>
              </a:solidFill>
            </a:endParaRPr>
          </a:p>
        </p:txBody>
      </p:sp>
      <p:sp>
        <p:nvSpPr>
          <p:cNvPr id="82" name="Rectangle 35"/>
          <p:cNvSpPr>
            <a:spLocks noChangeArrowheads="1"/>
          </p:cNvSpPr>
          <p:nvPr/>
        </p:nvSpPr>
        <p:spPr bwMode="auto">
          <a:xfrm>
            <a:off x="5471391" y="139959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Times New Roman" panose="02020603050405020304" pitchFamily="18"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a:solidFill>
                  <a:schemeClr val="folHlink"/>
                </a:solidFill>
              </a:rPr>
              <a:t>1</a:t>
            </a:r>
            <a:endParaRPr kumimoji="1" lang="en-US" altLang="zh-CN" sz="1800" baseline="-25000">
              <a:solidFill>
                <a:schemeClr val="folHlink"/>
              </a:solidFill>
            </a:endParaRPr>
          </a:p>
        </p:txBody>
      </p:sp>
      <p:sp>
        <p:nvSpPr>
          <p:cNvPr id="83" name="Rectangle 36"/>
          <p:cNvSpPr>
            <a:spLocks noChangeArrowheads="1"/>
          </p:cNvSpPr>
          <p:nvPr/>
        </p:nvSpPr>
        <p:spPr bwMode="auto">
          <a:xfrm>
            <a:off x="6981104" y="1399595"/>
            <a:ext cx="3079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Times New Roman" panose="02020603050405020304" pitchFamily="18"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a:solidFill>
                  <a:schemeClr val="folHlink"/>
                </a:solidFill>
              </a:rPr>
              <a:t>2</a:t>
            </a:r>
            <a:endParaRPr kumimoji="1" lang="en-US" altLang="zh-CN" sz="1800" baseline="-25000">
              <a:solidFill>
                <a:schemeClr val="folHlink"/>
              </a:solidFill>
            </a:endParaRPr>
          </a:p>
        </p:txBody>
      </p:sp>
      <p:sp>
        <p:nvSpPr>
          <p:cNvPr id="84" name="Line 38"/>
          <p:cNvSpPr>
            <a:spLocks noChangeShapeType="1"/>
          </p:cNvSpPr>
          <p:nvPr/>
        </p:nvSpPr>
        <p:spPr bwMode="auto">
          <a:xfrm>
            <a:off x="2167804" y="3544308"/>
            <a:ext cx="1717675"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 name="Line 39"/>
          <p:cNvSpPr>
            <a:spLocks noChangeShapeType="1"/>
          </p:cNvSpPr>
          <p:nvPr/>
        </p:nvSpPr>
        <p:spPr bwMode="auto">
          <a:xfrm>
            <a:off x="2167804" y="3922133"/>
            <a:ext cx="1717675"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 name="Line 40"/>
          <p:cNvSpPr>
            <a:spLocks noChangeShapeType="1"/>
          </p:cNvSpPr>
          <p:nvPr/>
        </p:nvSpPr>
        <p:spPr bwMode="auto">
          <a:xfrm>
            <a:off x="2167804" y="4301545"/>
            <a:ext cx="1717675" cy="158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 name="Line 41"/>
          <p:cNvSpPr>
            <a:spLocks noChangeShapeType="1"/>
          </p:cNvSpPr>
          <p:nvPr/>
        </p:nvSpPr>
        <p:spPr bwMode="auto">
          <a:xfrm flipH="1">
            <a:off x="2990129" y="3190295"/>
            <a:ext cx="0" cy="151130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8" name="Rectangle 43"/>
          <p:cNvSpPr>
            <a:spLocks noChangeArrowheads="1"/>
          </p:cNvSpPr>
          <p:nvPr/>
        </p:nvSpPr>
        <p:spPr bwMode="auto">
          <a:xfrm>
            <a:off x="5703166" y="3150608"/>
            <a:ext cx="1452563"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Times New Roman" panose="02020603050405020304" pitchFamily="18"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15000"/>
              </a:lnSpc>
              <a:spcBef>
                <a:spcPct val="0"/>
              </a:spcBef>
              <a:buClrTx/>
              <a:buSzTx/>
              <a:buFontTx/>
              <a:buNone/>
            </a:pPr>
            <a:r>
              <a:rPr kumimoji="1" lang="zh-CN" altLang="en-US" sz="1800">
                <a:solidFill>
                  <a:schemeClr val="folHlink"/>
                </a:solidFill>
              </a:rPr>
              <a:t>地址      接口</a:t>
            </a:r>
            <a:endParaRPr kumimoji="1" lang="zh-CN" altLang="en-US" sz="1800" baseline="-25000">
              <a:solidFill>
                <a:schemeClr val="folHlink"/>
              </a:solidFill>
            </a:endParaRPr>
          </a:p>
        </p:txBody>
      </p:sp>
      <p:sp>
        <p:nvSpPr>
          <p:cNvPr id="89" name="Line 45"/>
          <p:cNvSpPr>
            <a:spLocks noChangeShapeType="1"/>
          </p:cNvSpPr>
          <p:nvPr/>
        </p:nvSpPr>
        <p:spPr bwMode="auto">
          <a:xfrm>
            <a:off x="5603154" y="3544308"/>
            <a:ext cx="1717675"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0" name="Line 46"/>
          <p:cNvSpPr>
            <a:spLocks noChangeShapeType="1"/>
          </p:cNvSpPr>
          <p:nvPr/>
        </p:nvSpPr>
        <p:spPr bwMode="auto">
          <a:xfrm>
            <a:off x="5603154" y="3922133"/>
            <a:ext cx="1717675"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1" name="Line 47"/>
          <p:cNvSpPr>
            <a:spLocks noChangeShapeType="1"/>
          </p:cNvSpPr>
          <p:nvPr/>
        </p:nvSpPr>
        <p:spPr bwMode="auto">
          <a:xfrm>
            <a:off x="5603154" y="4301545"/>
            <a:ext cx="1717675" cy="158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 name="Line 48"/>
          <p:cNvSpPr>
            <a:spLocks noChangeShapeType="1"/>
          </p:cNvSpPr>
          <p:nvPr/>
        </p:nvSpPr>
        <p:spPr bwMode="auto">
          <a:xfrm>
            <a:off x="6460404" y="3166483"/>
            <a:ext cx="1587" cy="1514475"/>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 name="Freeform 50"/>
          <p:cNvSpPr>
            <a:spLocks/>
          </p:cNvSpPr>
          <p:nvPr/>
        </p:nvSpPr>
        <p:spPr bwMode="auto">
          <a:xfrm>
            <a:off x="2167804" y="1839333"/>
            <a:ext cx="1717675" cy="1327150"/>
          </a:xfrm>
          <a:custGeom>
            <a:avLst/>
            <a:gdLst>
              <a:gd name="T0" fmla="*/ 0 w 907"/>
              <a:gd name="T1" fmla="*/ 2147483646 h 635"/>
              <a:gd name="T2" fmla="*/ 2147483646 w 907"/>
              <a:gd name="T3" fmla="*/ 0 h 635"/>
              <a:gd name="T4" fmla="*/ 2147483646 w 907"/>
              <a:gd name="T5" fmla="*/ 0 h 635"/>
              <a:gd name="T6" fmla="*/ 2147483646 w 907"/>
              <a:gd name="T7" fmla="*/ 2147483646 h 635"/>
              <a:gd name="T8" fmla="*/ 0 w 907"/>
              <a:gd name="T9" fmla="*/ 2147483646 h 635"/>
              <a:gd name="T10" fmla="*/ 0 60000 65536"/>
              <a:gd name="T11" fmla="*/ 0 60000 65536"/>
              <a:gd name="T12" fmla="*/ 0 60000 65536"/>
              <a:gd name="T13" fmla="*/ 0 60000 65536"/>
              <a:gd name="T14" fmla="*/ 0 60000 65536"/>
              <a:gd name="T15" fmla="*/ 0 w 907"/>
              <a:gd name="T16" fmla="*/ 0 h 635"/>
              <a:gd name="T17" fmla="*/ 907 w 907"/>
              <a:gd name="T18" fmla="*/ 635 h 635"/>
            </a:gdLst>
            <a:ahLst/>
            <a:cxnLst>
              <a:cxn ang="T10">
                <a:pos x="T0" y="T1"/>
              </a:cxn>
              <a:cxn ang="T11">
                <a:pos x="T2" y="T3"/>
              </a:cxn>
              <a:cxn ang="T12">
                <a:pos x="T4" y="T5"/>
              </a:cxn>
              <a:cxn ang="T13">
                <a:pos x="T6" y="T7"/>
              </a:cxn>
              <a:cxn ang="T14">
                <a:pos x="T8" y="T9"/>
              </a:cxn>
            </a:cxnLst>
            <a:rect l="T15" t="T16" r="T17" b="T18"/>
            <a:pathLst>
              <a:path w="907" h="635">
                <a:moveTo>
                  <a:pt x="0" y="635"/>
                </a:moveTo>
                <a:lnTo>
                  <a:pt x="317" y="0"/>
                </a:lnTo>
                <a:lnTo>
                  <a:pt x="453" y="0"/>
                </a:lnTo>
                <a:lnTo>
                  <a:pt x="907" y="635"/>
                </a:lnTo>
                <a:lnTo>
                  <a:pt x="0" y="635"/>
                </a:lnTo>
                <a:close/>
              </a:path>
            </a:pathLst>
          </a:custGeom>
          <a:gradFill rotWithShape="1">
            <a:gsLst>
              <a:gs pos="0">
                <a:srgbClr val="767647"/>
              </a:gs>
              <a:gs pos="100000">
                <a:srgbClr val="FFFF9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4" name="Freeform 51"/>
          <p:cNvSpPr>
            <a:spLocks/>
          </p:cNvSpPr>
          <p:nvPr/>
        </p:nvSpPr>
        <p:spPr bwMode="auto">
          <a:xfrm>
            <a:off x="5603154" y="1839333"/>
            <a:ext cx="1717675" cy="1327150"/>
          </a:xfrm>
          <a:custGeom>
            <a:avLst/>
            <a:gdLst>
              <a:gd name="T0" fmla="*/ 0 w 907"/>
              <a:gd name="T1" fmla="*/ 2147483646 h 635"/>
              <a:gd name="T2" fmla="*/ 2147483646 w 907"/>
              <a:gd name="T3" fmla="*/ 0 h 635"/>
              <a:gd name="T4" fmla="*/ 2147483646 w 907"/>
              <a:gd name="T5" fmla="*/ 0 h 635"/>
              <a:gd name="T6" fmla="*/ 2147483646 w 907"/>
              <a:gd name="T7" fmla="*/ 2147483646 h 635"/>
              <a:gd name="T8" fmla="*/ 0 w 907"/>
              <a:gd name="T9" fmla="*/ 2147483646 h 635"/>
              <a:gd name="T10" fmla="*/ 0 60000 65536"/>
              <a:gd name="T11" fmla="*/ 0 60000 65536"/>
              <a:gd name="T12" fmla="*/ 0 60000 65536"/>
              <a:gd name="T13" fmla="*/ 0 60000 65536"/>
              <a:gd name="T14" fmla="*/ 0 60000 65536"/>
              <a:gd name="T15" fmla="*/ 0 w 907"/>
              <a:gd name="T16" fmla="*/ 0 h 635"/>
              <a:gd name="T17" fmla="*/ 907 w 907"/>
              <a:gd name="T18" fmla="*/ 635 h 635"/>
            </a:gdLst>
            <a:ahLst/>
            <a:cxnLst>
              <a:cxn ang="T10">
                <a:pos x="T0" y="T1"/>
              </a:cxn>
              <a:cxn ang="T11">
                <a:pos x="T2" y="T3"/>
              </a:cxn>
              <a:cxn ang="T12">
                <a:pos x="T4" y="T5"/>
              </a:cxn>
              <a:cxn ang="T13">
                <a:pos x="T6" y="T7"/>
              </a:cxn>
              <a:cxn ang="T14">
                <a:pos x="T8" y="T9"/>
              </a:cxn>
            </a:cxnLst>
            <a:rect l="T15" t="T16" r="T17" b="T18"/>
            <a:pathLst>
              <a:path w="907" h="635">
                <a:moveTo>
                  <a:pt x="0" y="635"/>
                </a:moveTo>
                <a:lnTo>
                  <a:pt x="317" y="0"/>
                </a:lnTo>
                <a:lnTo>
                  <a:pt x="453" y="0"/>
                </a:lnTo>
                <a:lnTo>
                  <a:pt x="907" y="635"/>
                </a:lnTo>
                <a:lnTo>
                  <a:pt x="0" y="635"/>
                </a:lnTo>
                <a:close/>
              </a:path>
            </a:pathLst>
          </a:custGeom>
          <a:gradFill rotWithShape="1">
            <a:gsLst>
              <a:gs pos="0">
                <a:srgbClr val="767647"/>
              </a:gs>
              <a:gs pos="100000">
                <a:srgbClr val="FFFF9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5" name="Line 56"/>
          <p:cNvSpPr>
            <a:spLocks noChangeShapeType="1"/>
          </p:cNvSpPr>
          <p:nvPr/>
        </p:nvSpPr>
        <p:spPr bwMode="auto">
          <a:xfrm>
            <a:off x="2167804" y="4679370"/>
            <a:ext cx="1717675" cy="158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 name="Rectangle 37"/>
          <p:cNvSpPr>
            <a:spLocks noChangeArrowheads="1"/>
          </p:cNvSpPr>
          <p:nvPr/>
        </p:nvSpPr>
        <p:spPr bwMode="auto">
          <a:xfrm>
            <a:off x="2167804" y="3166483"/>
            <a:ext cx="1717675" cy="1535112"/>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solidFill>
                <a:schemeClr val="tx1"/>
              </a:solidFill>
              <a:latin typeface="Tahoma" panose="020B0604030504040204" pitchFamily="34" charset="0"/>
              <a:ea typeface="宋体" panose="02010600030101010101" pitchFamily="2" charset="-122"/>
            </a:endParaRPr>
          </a:p>
        </p:txBody>
      </p:sp>
      <p:sp>
        <p:nvSpPr>
          <p:cNvPr id="97" name="Rectangle 44"/>
          <p:cNvSpPr>
            <a:spLocks noChangeArrowheads="1"/>
          </p:cNvSpPr>
          <p:nvPr/>
        </p:nvSpPr>
        <p:spPr bwMode="auto">
          <a:xfrm>
            <a:off x="5603154" y="3166483"/>
            <a:ext cx="1717675" cy="1514475"/>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solidFill>
                <a:schemeClr val="tx1"/>
              </a:solidFill>
              <a:latin typeface="Tahoma" panose="020B0604030504040204" pitchFamily="34" charset="0"/>
              <a:ea typeface="宋体" panose="02010600030101010101" pitchFamily="2" charset="-122"/>
            </a:endParaRPr>
          </a:p>
        </p:txBody>
      </p:sp>
      <p:sp>
        <p:nvSpPr>
          <p:cNvPr id="98" name="Rectangle 2"/>
          <p:cNvSpPr txBox="1">
            <a:spLocks noChangeArrowheads="1"/>
          </p:cNvSpPr>
          <p:nvPr/>
        </p:nvSpPr>
        <p:spPr>
          <a:xfrm>
            <a:off x="119929" y="1020770"/>
            <a:ext cx="8281987" cy="430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342900" lvl="0" indent="-342900" fontAlgn="base">
              <a:lnSpc>
                <a:spcPct val="120000"/>
              </a:lnSpc>
              <a:buClr>
                <a:srgbClr val="0066CC"/>
              </a:buClr>
              <a:defRPr sz="2000" b="1">
                <a:solidFill>
                  <a:prstClr val="black"/>
                </a:solidFill>
                <a:latin typeface="微软雅黑" pitchFamily="34" charset="-122"/>
                <a:ea typeface="微软雅黑" pitchFamily="34" charset="-122"/>
              </a:defRPr>
            </a:lvl1pPr>
            <a:lvl2pPr marL="742950" lvl="1" indent="-285750" algn="just" fontAlgn="base">
              <a:lnSpc>
                <a:spcPct val="120000"/>
              </a:lnSpc>
              <a:buClr>
                <a:srgbClr val="F79646">
                  <a:lumMod val="50000"/>
                </a:srgbClr>
              </a:buClr>
              <a:buFont typeface="Wingdings" panose="05000000000000000000" pitchFamily="2" charset="2"/>
              <a:buChar char="u"/>
              <a:defRPr b="1">
                <a:solidFill>
                  <a:srgbClr val="C00000"/>
                </a:solidFill>
                <a:latin typeface="微软雅黑" panose="020B0503020204020204" pitchFamily="34" charset="-122"/>
                <a:ea typeface="微软雅黑" panose="020B0503020204020204" pitchFamily="34" charset="-122"/>
              </a:defRPr>
            </a:lvl2pPr>
          </a:lstStyle>
          <a:p>
            <a:r>
              <a:rPr lang="zh-CN" altLang="en-US" dirty="0">
                <a:solidFill>
                  <a:srgbClr val="0000FF"/>
                </a:solidFill>
              </a:rPr>
              <a:t>转发表：初始为空。</a:t>
            </a:r>
          </a:p>
        </p:txBody>
      </p:sp>
      <p:sp>
        <p:nvSpPr>
          <p:cNvPr id="99" name="AutoShape 5"/>
          <p:cNvSpPr>
            <a:spLocks noChangeArrowheads="1"/>
          </p:cNvSpPr>
          <p:nvPr/>
        </p:nvSpPr>
        <p:spPr bwMode="auto">
          <a:xfrm>
            <a:off x="502921" y="6236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 name="Rectangle 6"/>
          <p:cNvSpPr>
            <a:spLocks noChangeArrowheads="1"/>
          </p:cNvSpPr>
          <p:nvPr/>
        </p:nvSpPr>
        <p:spPr bwMode="auto">
          <a:xfrm>
            <a:off x="3448819" y="590461"/>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网桥的自学习功能</a:t>
            </a:r>
            <a:endParaRPr lang="zh-CN" altLang="en-US" sz="20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86001040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AutoShape 5"/>
          <p:cNvSpPr>
            <a:spLocks noChangeArrowheads="1"/>
          </p:cNvSpPr>
          <p:nvPr/>
        </p:nvSpPr>
        <p:spPr bwMode="auto">
          <a:xfrm>
            <a:off x="502921" y="6236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 name="Rectangle 6"/>
          <p:cNvSpPr>
            <a:spLocks noChangeArrowheads="1"/>
          </p:cNvSpPr>
          <p:nvPr/>
        </p:nvSpPr>
        <p:spPr bwMode="auto">
          <a:xfrm>
            <a:off x="3448819" y="590461"/>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网桥的自学习功能</a:t>
            </a:r>
            <a:endParaRPr lang="zh-CN" altLang="en-US" sz="2000" b="1" dirty="0">
              <a:solidFill>
                <a:schemeClr val="bg1"/>
              </a:solidFill>
              <a:latin typeface="微软雅黑" pitchFamily="34" charset="-122"/>
              <a:ea typeface="微软雅黑" pitchFamily="34" charset="-122"/>
            </a:endParaRPr>
          </a:p>
        </p:txBody>
      </p:sp>
      <p:sp>
        <p:nvSpPr>
          <p:cNvPr id="50" name="Rectangle 6"/>
          <p:cNvSpPr>
            <a:spLocks noChangeArrowheads="1"/>
          </p:cNvSpPr>
          <p:nvPr/>
        </p:nvSpPr>
        <p:spPr bwMode="auto">
          <a:xfrm>
            <a:off x="2108200" y="2869046"/>
            <a:ext cx="1452562"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Times New Roman" panose="02020603050405020304" pitchFamily="18"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15000"/>
              </a:lnSpc>
              <a:spcBef>
                <a:spcPct val="0"/>
              </a:spcBef>
              <a:buClrTx/>
              <a:buSzTx/>
              <a:buFontTx/>
              <a:buNone/>
            </a:pPr>
            <a:r>
              <a:rPr kumimoji="1" lang="zh-CN" altLang="en-US" sz="1800">
                <a:solidFill>
                  <a:schemeClr val="folHlink"/>
                </a:solidFill>
              </a:rPr>
              <a:t>地址      接口</a:t>
            </a:r>
            <a:endParaRPr kumimoji="1" lang="zh-CN" altLang="en-US" sz="1800" baseline="-25000">
              <a:solidFill>
                <a:schemeClr val="folHlink"/>
              </a:solidFill>
            </a:endParaRPr>
          </a:p>
        </p:txBody>
      </p:sp>
      <p:sp>
        <p:nvSpPr>
          <p:cNvPr id="51" name="Line 5"/>
          <p:cNvSpPr>
            <a:spLocks noChangeShapeType="1"/>
          </p:cNvSpPr>
          <p:nvPr/>
        </p:nvSpPr>
        <p:spPr bwMode="auto">
          <a:xfrm>
            <a:off x="4983162" y="1549834"/>
            <a:ext cx="0" cy="592137"/>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7"/>
          <p:cNvSpPr>
            <a:spLocks noChangeShapeType="1"/>
          </p:cNvSpPr>
          <p:nvPr/>
        </p:nvSpPr>
        <p:spPr bwMode="auto">
          <a:xfrm>
            <a:off x="8515350" y="1567296"/>
            <a:ext cx="0" cy="59055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 name="Line 8"/>
          <p:cNvSpPr>
            <a:spLocks noChangeShapeType="1"/>
          </p:cNvSpPr>
          <p:nvPr/>
        </p:nvSpPr>
        <p:spPr bwMode="auto">
          <a:xfrm flipV="1">
            <a:off x="6756400" y="1575234"/>
            <a:ext cx="2024062" cy="4762"/>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 name="Rectangle 9"/>
          <p:cNvSpPr>
            <a:spLocks noChangeArrowheads="1"/>
          </p:cNvSpPr>
          <p:nvPr/>
        </p:nvSpPr>
        <p:spPr bwMode="auto">
          <a:xfrm>
            <a:off x="8732837" y="1495859"/>
            <a:ext cx="115888" cy="123825"/>
          </a:xfrm>
          <a:prstGeom prst="rect">
            <a:avLst/>
          </a:prstGeom>
          <a:solidFill>
            <a:schemeClr val="folHlink"/>
          </a:solidFill>
          <a:ln w="12700">
            <a:solidFill>
              <a:schemeClr val="folHlink"/>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solidFill>
                <a:schemeClr val="tx1"/>
              </a:solidFill>
              <a:latin typeface="Tahoma" panose="020B0604030504040204" pitchFamily="34" charset="0"/>
              <a:ea typeface="宋体" panose="02010600030101010101" pitchFamily="2" charset="-122"/>
            </a:endParaRPr>
          </a:p>
        </p:txBody>
      </p:sp>
      <p:sp>
        <p:nvSpPr>
          <p:cNvPr id="103" name="Line 10"/>
          <p:cNvSpPr>
            <a:spLocks noChangeShapeType="1"/>
          </p:cNvSpPr>
          <p:nvPr/>
        </p:nvSpPr>
        <p:spPr bwMode="auto">
          <a:xfrm>
            <a:off x="7364412" y="1579996"/>
            <a:ext cx="0" cy="56515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04" name="Picture 1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5012" y="2114984"/>
            <a:ext cx="560388"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12137" y="2111809"/>
            <a:ext cx="56038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Line 13"/>
          <p:cNvSpPr>
            <a:spLocks noChangeShapeType="1"/>
          </p:cNvSpPr>
          <p:nvPr/>
        </p:nvSpPr>
        <p:spPr bwMode="auto">
          <a:xfrm>
            <a:off x="3235325" y="1562534"/>
            <a:ext cx="2509837" cy="1587"/>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 name="Line 14"/>
          <p:cNvSpPr>
            <a:spLocks noChangeShapeType="1"/>
          </p:cNvSpPr>
          <p:nvPr/>
        </p:nvSpPr>
        <p:spPr bwMode="auto">
          <a:xfrm>
            <a:off x="3927475" y="1562534"/>
            <a:ext cx="0" cy="566737"/>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08" name="Picture 1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49662" y="2097521"/>
            <a:ext cx="560388"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 name="Picture 1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91062" y="2095934"/>
            <a:ext cx="560388" cy="59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Line 17"/>
          <p:cNvSpPr>
            <a:spLocks noChangeShapeType="1"/>
          </p:cNvSpPr>
          <p:nvPr/>
        </p:nvSpPr>
        <p:spPr bwMode="auto">
          <a:xfrm>
            <a:off x="1870075" y="1570471"/>
            <a:ext cx="0" cy="59055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1" name="Rectangle 18"/>
          <p:cNvSpPr>
            <a:spLocks noChangeArrowheads="1"/>
          </p:cNvSpPr>
          <p:nvPr/>
        </p:nvSpPr>
        <p:spPr bwMode="auto">
          <a:xfrm>
            <a:off x="58737" y="1518084"/>
            <a:ext cx="115888" cy="122237"/>
          </a:xfrm>
          <a:prstGeom prst="rect">
            <a:avLst/>
          </a:prstGeom>
          <a:solidFill>
            <a:schemeClr val="folHlink"/>
          </a:solidFill>
          <a:ln w="12700">
            <a:solidFill>
              <a:schemeClr val="folHlink"/>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solidFill>
                <a:schemeClr val="tx1"/>
              </a:solidFill>
              <a:latin typeface="Tahoma" panose="020B0604030504040204" pitchFamily="34" charset="0"/>
              <a:ea typeface="宋体" panose="02010600030101010101" pitchFamily="2" charset="-122"/>
            </a:endParaRPr>
          </a:p>
        </p:txBody>
      </p:sp>
      <p:sp>
        <p:nvSpPr>
          <p:cNvPr id="112" name="Line 19"/>
          <p:cNvSpPr>
            <a:spLocks noChangeShapeType="1"/>
          </p:cNvSpPr>
          <p:nvPr/>
        </p:nvSpPr>
        <p:spPr bwMode="auto">
          <a:xfrm flipV="1">
            <a:off x="134937" y="1579996"/>
            <a:ext cx="2001838" cy="1588"/>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 name="Line 20"/>
          <p:cNvSpPr>
            <a:spLocks noChangeShapeType="1"/>
          </p:cNvSpPr>
          <p:nvPr/>
        </p:nvSpPr>
        <p:spPr bwMode="auto">
          <a:xfrm>
            <a:off x="527050" y="1581584"/>
            <a:ext cx="0" cy="568325"/>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114" name="Picture 2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9237" y="2116571"/>
            <a:ext cx="558800"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Picture 2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68450" y="2114984"/>
            <a:ext cx="5588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 name="Rectangle 23"/>
          <p:cNvSpPr>
            <a:spLocks noChangeArrowheads="1"/>
          </p:cNvSpPr>
          <p:nvPr/>
        </p:nvSpPr>
        <p:spPr bwMode="auto">
          <a:xfrm>
            <a:off x="5984875" y="908484"/>
            <a:ext cx="422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Times New Roman" panose="02020603050405020304" pitchFamily="18"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a:solidFill>
                  <a:schemeClr val="folHlink"/>
                </a:solidFill>
              </a:rPr>
              <a:t>B</a:t>
            </a:r>
            <a:r>
              <a:rPr kumimoji="1" lang="en-US" altLang="zh-CN" sz="1800" baseline="-25000">
                <a:solidFill>
                  <a:schemeClr val="folHlink"/>
                </a:solidFill>
              </a:rPr>
              <a:t>2</a:t>
            </a:r>
          </a:p>
        </p:txBody>
      </p:sp>
      <p:pic>
        <p:nvPicPr>
          <p:cNvPr id="117" name="Picture 2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200" y="1005321"/>
            <a:ext cx="1201737"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18" name="Picture 2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4825" y="1005321"/>
            <a:ext cx="1203325"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sp>
        <p:nvSpPr>
          <p:cNvPr id="119" name="Rectangle 26"/>
          <p:cNvSpPr>
            <a:spLocks noChangeArrowheads="1"/>
          </p:cNvSpPr>
          <p:nvPr/>
        </p:nvSpPr>
        <p:spPr bwMode="auto">
          <a:xfrm>
            <a:off x="2508250" y="908484"/>
            <a:ext cx="4222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Times New Roman" panose="02020603050405020304" pitchFamily="18"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a:solidFill>
                  <a:schemeClr val="folHlink"/>
                </a:solidFill>
              </a:rPr>
              <a:t>B</a:t>
            </a:r>
            <a:r>
              <a:rPr kumimoji="1" lang="en-US" altLang="zh-CN" sz="1800" baseline="-25000">
                <a:solidFill>
                  <a:schemeClr val="folHlink"/>
                </a:solidFill>
              </a:rPr>
              <a:t>1</a:t>
            </a:r>
          </a:p>
        </p:txBody>
      </p:sp>
      <p:sp>
        <p:nvSpPr>
          <p:cNvPr id="120" name="Rectangle 27"/>
          <p:cNvSpPr>
            <a:spLocks noChangeArrowheads="1"/>
          </p:cNvSpPr>
          <p:nvPr/>
        </p:nvSpPr>
        <p:spPr bwMode="auto">
          <a:xfrm>
            <a:off x="0" y="2045134"/>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Times New Roman" panose="02020603050405020304" pitchFamily="18"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a:solidFill>
                  <a:schemeClr val="folHlink"/>
                </a:solidFill>
              </a:rPr>
              <a:t>A</a:t>
            </a:r>
            <a:endParaRPr kumimoji="1" lang="en-US" altLang="zh-CN" sz="1800" baseline="-25000">
              <a:solidFill>
                <a:schemeClr val="folHlink"/>
              </a:solidFill>
            </a:endParaRPr>
          </a:p>
        </p:txBody>
      </p:sp>
      <p:sp>
        <p:nvSpPr>
          <p:cNvPr id="121" name="Rectangle 28"/>
          <p:cNvSpPr>
            <a:spLocks noChangeArrowheads="1"/>
          </p:cNvSpPr>
          <p:nvPr/>
        </p:nvSpPr>
        <p:spPr bwMode="auto">
          <a:xfrm>
            <a:off x="1343025" y="2045134"/>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Times New Roman" panose="02020603050405020304" pitchFamily="18"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a:solidFill>
                  <a:schemeClr val="folHlink"/>
                </a:solidFill>
              </a:rPr>
              <a:t>B</a:t>
            </a:r>
            <a:endParaRPr kumimoji="1" lang="en-US" altLang="zh-CN" sz="1800" baseline="-25000">
              <a:solidFill>
                <a:schemeClr val="folHlink"/>
              </a:solidFill>
            </a:endParaRPr>
          </a:p>
        </p:txBody>
      </p:sp>
      <p:sp>
        <p:nvSpPr>
          <p:cNvPr id="122" name="Rectangle 29"/>
          <p:cNvSpPr>
            <a:spLocks noChangeArrowheads="1"/>
          </p:cNvSpPr>
          <p:nvPr/>
        </p:nvSpPr>
        <p:spPr bwMode="auto">
          <a:xfrm>
            <a:off x="3368675" y="2045134"/>
            <a:ext cx="3460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Times New Roman" panose="02020603050405020304" pitchFamily="18"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a:solidFill>
                  <a:schemeClr val="folHlink"/>
                </a:solidFill>
              </a:rPr>
              <a:t>C</a:t>
            </a:r>
            <a:endParaRPr kumimoji="1" lang="en-US" altLang="zh-CN" sz="1800" baseline="-25000">
              <a:solidFill>
                <a:schemeClr val="folHlink"/>
              </a:solidFill>
            </a:endParaRPr>
          </a:p>
        </p:txBody>
      </p:sp>
      <p:sp>
        <p:nvSpPr>
          <p:cNvPr id="123" name="Rectangle 30"/>
          <p:cNvSpPr>
            <a:spLocks noChangeArrowheads="1"/>
          </p:cNvSpPr>
          <p:nvPr/>
        </p:nvSpPr>
        <p:spPr bwMode="auto">
          <a:xfrm>
            <a:off x="4467225" y="2045134"/>
            <a:ext cx="349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Times New Roman" panose="02020603050405020304" pitchFamily="18"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a:solidFill>
                  <a:schemeClr val="folHlink"/>
                </a:solidFill>
              </a:rPr>
              <a:t>D</a:t>
            </a:r>
            <a:endParaRPr kumimoji="1" lang="en-US" altLang="zh-CN" sz="1800" baseline="-25000">
              <a:solidFill>
                <a:schemeClr val="folHlink"/>
              </a:solidFill>
            </a:endParaRPr>
          </a:p>
        </p:txBody>
      </p:sp>
      <p:sp>
        <p:nvSpPr>
          <p:cNvPr id="124" name="Rectangle 31"/>
          <p:cNvSpPr>
            <a:spLocks noChangeArrowheads="1"/>
          </p:cNvSpPr>
          <p:nvPr/>
        </p:nvSpPr>
        <p:spPr bwMode="auto">
          <a:xfrm>
            <a:off x="6870700" y="2045134"/>
            <a:ext cx="3333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Times New Roman" panose="02020603050405020304" pitchFamily="18"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a:solidFill>
                  <a:schemeClr val="folHlink"/>
                </a:solidFill>
              </a:rPr>
              <a:t>E</a:t>
            </a:r>
            <a:endParaRPr kumimoji="1" lang="en-US" altLang="zh-CN" sz="1800" baseline="-25000">
              <a:solidFill>
                <a:schemeClr val="folHlink"/>
              </a:solidFill>
            </a:endParaRPr>
          </a:p>
        </p:txBody>
      </p:sp>
      <p:sp>
        <p:nvSpPr>
          <p:cNvPr id="125" name="Rectangle 32"/>
          <p:cNvSpPr>
            <a:spLocks noChangeArrowheads="1"/>
          </p:cNvSpPr>
          <p:nvPr/>
        </p:nvSpPr>
        <p:spPr bwMode="auto">
          <a:xfrm>
            <a:off x="7988300" y="2045134"/>
            <a:ext cx="3206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Times New Roman" panose="02020603050405020304" pitchFamily="18"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a:solidFill>
                  <a:schemeClr val="folHlink"/>
                </a:solidFill>
              </a:rPr>
              <a:t>F</a:t>
            </a:r>
            <a:endParaRPr kumimoji="1" lang="en-US" altLang="zh-CN" sz="1800" baseline="-25000">
              <a:solidFill>
                <a:schemeClr val="folHlink"/>
              </a:solidFill>
            </a:endParaRPr>
          </a:p>
        </p:txBody>
      </p:sp>
      <p:sp>
        <p:nvSpPr>
          <p:cNvPr id="126" name="Rectangle 33"/>
          <p:cNvSpPr>
            <a:spLocks noChangeArrowheads="1"/>
          </p:cNvSpPr>
          <p:nvPr/>
        </p:nvSpPr>
        <p:spPr bwMode="auto">
          <a:xfrm>
            <a:off x="1804987" y="1133909"/>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Times New Roman" panose="02020603050405020304" pitchFamily="18"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a:solidFill>
                  <a:schemeClr val="folHlink"/>
                </a:solidFill>
              </a:rPr>
              <a:t>1</a:t>
            </a:r>
            <a:endParaRPr kumimoji="1" lang="en-US" altLang="zh-CN" sz="1800" baseline="-25000">
              <a:solidFill>
                <a:schemeClr val="folHlink"/>
              </a:solidFill>
            </a:endParaRPr>
          </a:p>
        </p:txBody>
      </p:sp>
      <p:sp>
        <p:nvSpPr>
          <p:cNvPr id="127" name="Rectangle 34"/>
          <p:cNvSpPr>
            <a:spLocks noChangeArrowheads="1"/>
          </p:cNvSpPr>
          <p:nvPr/>
        </p:nvSpPr>
        <p:spPr bwMode="auto">
          <a:xfrm>
            <a:off x="3265487" y="1133909"/>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Times New Roman" panose="02020603050405020304" pitchFamily="18"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a:solidFill>
                  <a:schemeClr val="folHlink"/>
                </a:solidFill>
              </a:rPr>
              <a:t>2</a:t>
            </a:r>
            <a:endParaRPr kumimoji="1" lang="en-US" altLang="zh-CN" sz="1800" baseline="-25000">
              <a:solidFill>
                <a:schemeClr val="folHlink"/>
              </a:solidFill>
            </a:endParaRPr>
          </a:p>
        </p:txBody>
      </p:sp>
      <p:sp>
        <p:nvSpPr>
          <p:cNvPr id="128" name="Rectangle 35"/>
          <p:cNvSpPr>
            <a:spLocks noChangeArrowheads="1"/>
          </p:cNvSpPr>
          <p:nvPr/>
        </p:nvSpPr>
        <p:spPr bwMode="auto">
          <a:xfrm>
            <a:off x="5281612" y="1133909"/>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Times New Roman" panose="02020603050405020304" pitchFamily="18"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a:solidFill>
                  <a:schemeClr val="folHlink"/>
                </a:solidFill>
              </a:rPr>
              <a:t>1</a:t>
            </a:r>
            <a:endParaRPr kumimoji="1" lang="en-US" altLang="zh-CN" sz="1800" baseline="-25000">
              <a:solidFill>
                <a:schemeClr val="folHlink"/>
              </a:solidFill>
            </a:endParaRPr>
          </a:p>
        </p:txBody>
      </p:sp>
      <p:sp>
        <p:nvSpPr>
          <p:cNvPr id="129" name="Rectangle 36"/>
          <p:cNvSpPr>
            <a:spLocks noChangeArrowheads="1"/>
          </p:cNvSpPr>
          <p:nvPr/>
        </p:nvSpPr>
        <p:spPr bwMode="auto">
          <a:xfrm>
            <a:off x="6791325" y="1133909"/>
            <a:ext cx="307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Times New Roman" panose="02020603050405020304" pitchFamily="18"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a:solidFill>
                  <a:schemeClr val="folHlink"/>
                </a:solidFill>
              </a:rPr>
              <a:t>2</a:t>
            </a:r>
            <a:endParaRPr kumimoji="1" lang="en-US" altLang="zh-CN" sz="1800" baseline="-25000">
              <a:solidFill>
                <a:schemeClr val="folHlink"/>
              </a:solidFill>
            </a:endParaRPr>
          </a:p>
        </p:txBody>
      </p:sp>
      <p:sp>
        <p:nvSpPr>
          <p:cNvPr id="130" name="Line 38"/>
          <p:cNvSpPr>
            <a:spLocks noChangeShapeType="1"/>
          </p:cNvSpPr>
          <p:nvPr/>
        </p:nvSpPr>
        <p:spPr bwMode="auto">
          <a:xfrm>
            <a:off x="1978025" y="3278621"/>
            <a:ext cx="1717675"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 name="Line 39"/>
          <p:cNvSpPr>
            <a:spLocks noChangeShapeType="1"/>
          </p:cNvSpPr>
          <p:nvPr/>
        </p:nvSpPr>
        <p:spPr bwMode="auto">
          <a:xfrm>
            <a:off x="1978025" y="3656446"/>
            <a:ext cx="1717675"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2" name="Line 40"/>
          <p:cNvSpPr>
            <a:spLocks noChangeShapeType="1"/>
          </p:cNvSpPr>
          <p:nvPr/>
        </p:nvSpPr>
        <p:spPr bwMode="auto">
          <a:xfrm>
            <a:off x="1978025" y="4035859"/>
            <a:ext cx="1717675" cy="1587"/>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 name="Line 41"/>
          <p:cNvSpPr>
            <a:spLocks noChangeShapeType="1"/>
          </p:cNvSpPr>
          <p:nvPr/>
        </p:nvSpPr>
        <p:spPr bwMode="auto">
          <a:xfrm>
            <a:off x="2835275" y="2900796"/>
            <a:ext cx="0" cy="1895475"/>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 name="Rectangle 43"/>
          <p:cNvSpPr>
            <a:spLocks noChangeArrowheads="1"/>
          </p:cNvSpPr>
          <p:nvPr/>
        </p:nvSpPr>
        <p:spPr bwMode="auto">
          <a:xfrm>
            <a:off x="5513387" y="2884921"/>
            <a:ext cx="1452563"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Times New Roman" panose="02020603050405020304" pitchFamily="18"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15000"/>
              </a:lnSpc>
              <a:spcBef>
                <a:spcPct val="0"/>
              </a:spcBef>
              <a:buClrTx/>
              <a:buSzTx/>
              <a:buFontTx/>
              <a:buNone/>
            </a:pPr>
            <a:r>
              <a:rPr kumimoji="1" lang="zh-CN" altLang="en-US" sz="1800">
                <a:solidFill>
                  <a:schemeClr val="folHlink"/>
                </a:solidFill>
              </a:rPr>
              <a:t>地址      接口</a:t>
            </a:r>
            <a:endParaRPr kumimoji="1" lang="zh-CN" altLang="en-US" sz="1800" baseline="-25000">
              <a:solidFill>
                <a:schemeClr val="folHlink"/>
              </a:solidFill>
            </a:endParaRPr>
          </a:p>
        </p:txBody>
      </p:sp>
      <p:sp>
        <p:nvSpPr>
          <p:cNvPr id="135" name="Line 45"/>
          <p:cNvSpPr>
            <a:spLocks noChangeShapeType="1"/>
          </p:cNvSpPr>
          <p:nvPr/>
        </p:nvSpPr>
        <p:spPr bwMode="auto">
          <a:xfrm>
            <a:off x="5413375" y="3278621"/>
            <a:ext cx="1717675"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 name="Line 46"/>
          <p:cNvSpPr>
            <a:spLocks noChangeShapeType="1"/>
          </p:cNvSpPr>
          <p:nvPr/>
        </p:nvSpPr>
        <p:spPr bwMode="auto">
          <a:xfrm>
            <a:off x="5413375" y="3656446"/>
            <a:ext cx="1717675"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7" name="Line 47"/>
          <p:cNvSpPr>
            <a:spLocks noChangeShapeType="1"/>
          </p:cNvSpPr>
          <p:nvPr/>
        </p:nvSpPr>
        <p:spPr bwMode="auto">
          <a:xfrm>
            <a:off x="5413375" y="4035859"/>
            <a:ext cx="1717675" cy="1587"/>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8" name="Line 48"/>
          <p:cNvSpPr>
            <a:spLocks noChangeShapeType="1"/>
          </p:cNvSpPr>
          <p:nvPr/>
        </p:nvSpPr>
        <p:spPr bwMode="auto">
          <a:xfrm>
            <a:off x="6270625" y="2900796"/>
            <a:ext cx="1587" cy="1514475"/>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9" name="Freeform 50"/>
          <p:cNvSpPr>
            <a:spLocks/>
          </p:cNvSpPr>
          <p:nvPr/>
        </p:nvSpPr>
        <p:spPr bwMode="auto">
          <a:xfrm>
            <a:off x="1978025" y="1573646"/>
            <a:ext cx="1717675" cy="1327150"/>
          </a:xfrm>
          <a:custGeom>
            <a:avLst/>
            <a:gdLst>
              <a:gd name="T0" fmla="*/ 0 w 907"/>
              <a:gd name="T1" fmla="*/ 2147483646 h 635"/>
              <a:gd name="T2" fmla="*/ 2147483646 w 907"/>
              <a:gd name="T3" fmla="*/ 0 h 635"/>
              <a:gd name="T4" fmla="*/ 2147483646 w 907"/>
              <a:gd name="T5" fmla="*/ 0 h 635"/>
              <a:gd name="T6" fmla="*/ 2147483646 w 907"/>
              <a:gd name="T7" fmla="*/ 2147483646 h 635"/>
              <a:gd name="T8" fmla="*/ 0 w 907"/>
              <a:gd name="T9" fmla="*/ 2147483646 h 635"/>
              <a:gd name="T10" fmla="*/ 0 60000 65536"/>
              <a:gd name="T11" fmla="*/ 0 60000 65536"/>
              <a:gd name="T12" fmla="*/ 0 60000 65536"/>
              <a:gd name="T13" fmla="*/ 0 60000 65536"/>
              <a:gd name="T14" fmla="*/ 0 60000 65536"/>
              <a:gd name="T15" fmla="*/ 0 w 907"/>
              <a:gd name="T16" fmla="*/ 0 h 635"/>
              <a:gd name="T17" fmla="*/ 907 w 907"/>
              <a:gd name="T18" fmla="*/ 635 h 635"/>
            </a:gdLst>
            <a:ahLst/>
            <a:cxnLst>
              <a:cxn ang="T10">
                <a:pos x="T0" y="T1"/>
              </a:cxn>
              <a:cxn ang="T11">
                <a:pos x="T2" y="T3"/>
              </a:cxn>
              <a:cxn ang="T12">
                <a:pos x="T4" y="T5"/>
              </a:cxn>
              <a:cxn ang="T13">
                <a:pos x="T6" y="T7"/>
              </a:cxn>
              <a:cxn ang="T14">
                <a:pos x="T8" y="T9"/>
              </a:cxn>
            </a:cxnLst>
            <a:rect l="T15" t="T16" r="T17" b="T18"/>
            <a:pathLst>
              <a:path w="907" h="635">
                <a:moveTo>
                  <a:pt x="0" y="635"/>
                </a:moveTo>
                <a:lnTo>
                  <a:pt x="317" y="0"/>
                </a:lnTo>
                <a:lnTo>
                  <a:pt x="453" y="0"/>
                </a:lnTo>
                <a:lnTo>
                  <a:pt x="907" y="635"/>
                </a:lnTo>
                <a:lnTo>
                  <a:pt x="0" y="635"/>
                </a:lnTo>
                <a:close/>
              </a:path>
            </a:pathLst>
          </a:custGeom>
          <a:gradFill rotWithShape="1">
            <a:gsLst>
              <a:gs pos="0">
                <a:srgbClr val="767647"/>
              </a:gs>
              <a:gs pos="100000">
                <a:srgbClr val="FFFF9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0" name="Freeform 51"/>
          <p:cNvSpPr>
            <a:spLocks/>
          </p:cNvSpPr>
          <p:nvPr/>
        </p:nvSpPr>
        <p:spPr bwMode="auto">
          <a:xfrm>
            <a:off x="5413375" y="1573646"/>
            <a:ext cx="1717675" cy="1327150"/>
          </a:xfrm>
          <a:custGeom>
            <a:avLst/>
            <a:gdLst>
              <a:gd name="T0" fmla="*/ 0 w 907"/>
              <a:gd name="T1" fmla="*/ 2147483646 h 635"/>
              <a:gd name="T2" fmla="*/ 2147483646 w 907"/>
              <a:gd name="T3" fmla="*/ 0 h 635"/>
              <a:gd name="T4" fmla="*/ 2147483646 w 907"/>
              <a:gd name="T5" fmla="*/ 0 h 635"/>
              <a:gd name="T6" fmla="*/ 2147483646 w 907"/>
              <a:gd name="T7" fmla="*/ 2147483646 h 635"/>
              <a:gd name="T8" fmla="*/ 0 w 907"/>
              <a:gd name="T9" fmla="*/ 2147483646 h 635"/>
              <a:gd name="T10" fmla="*/ 0 60000 65536"/>
              <a:gd name="T11" fmla="*/ 0 60000 65536"/>
              <a:gd name="T12" fmla="*/ 0 60000 65536"/>
              <a:gd name="T13" fmla="*/ 0 60000 65536"/>
              <a:gd name="T14" fmla="*/ 0 60000 65536"/>
              <a:gd name="T15" fmla="*/ 0 w 907"/>
              <a:gd name="T16" fmla="*/ 0 h 635"/>
              <a:gd name="T17" fmla="*/ 907 w 907"/>
              <a:gd name="T18" fmla="*/ 635 h 635"/>
            </a:gdLst>
            <a:ahLst/>
            <a:cxnLst>
              <a:cxn ang="T10">
                <a:pos x="T0" y="T1"/>
              </a:cxn>
              <a:cxn ang="T11">
                <a:pos x="T2" y="T3"/>
              </a:cxn>
              <a:cxn ang="T12">
                <a:pos x="T4" y="T5"/>
              </a:cxn>
              <a:cxn ang="T13">
                <a:pos x="T6" y="T7"/>
              </a:cxn>
              <a:cxn ang="T14">
                <a:pos x="T8" y="T9"/>
              </a:cxn>
            </a:cxnLst>
            <a:rect l="T15" t="T16" r="T17" b="T18"/>
            <a:pathLst>
              <a:path w="907" h="635">
                <a:moveTo>
                  <a:pt x="0" y="635"/>
                </a:moveTo>
                <a:lnTo>
                  <a:pt x="317" y="0"/>
                </a:lnTo>
                <a:lnTo>
                  <a:pt x="453" y="0"/>
                </a:lnTo>
                <a:lnTo>
                  <a:pt x="907" y="635"/>
                </a:lnTo>
                <a:lnTo>
                  <a:pt x="0" y="635"/>
                </a:lnTo>
                <a:close/>
              </a:path>
            </a:pathLst>
          </a:custGeom>
          <a:gradFill rotWithShape="1">
            <a:gsLst>
              <a:gs pos="0">
                <a:srgbClr val="767647"/>
              </a:gs>
              <a:gs pos="100000">
                <a:srgbClr val="FFFF9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1" name="Rectangle 54"/>
          <p:cNvSpPr>
            <a:spLocks noChangeArrowheads="1"/>
          </p:cNvSpPr>
          <p:nvPr/>
        </p:nvSpPr>
        <p:spPr bwMode="auto">
          <a:xfrm>
            <a:off x="6413507" y="3840601"/>
            <a:ext cx="182808" cy="350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Times New Roman" panose="02020603050405020304" pitchFamily="18"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15000"/>
              </a:lnSpc>
              <a:spcBef>
                <a:spcPct val="0"/>
              </a:spcBef>
              <a:buClrTx/>
              <a:buSzTx/>
              <a:buFontTx/>
              <a:buNone/>
            </a:pPr>
            <a:endParaRPr kumimoji="1" lang="en-US" altLang="zh-CN" sz="2400" baseline="-25000" dirty="0">
              <a:solidFill>
                <a:schemeClr val="folHlink"/>
              </a:solidFill>
            </a:endParaRPr>
          </a:p>
        </p:txBody>
      </p:sp>
      <p:sp>
        <p:nvSpPr>
          <p:cNvPr id="142" name="Line 56"/>
          <p:cNvSpPr>
            <a:spLocks noChangeShapeType="1"/>
          </p:cNvSpPr>
          <p:nvPr/>
        </p:nvSpPr>
        <p:spPr bwMode="auto">
          <a:xfrm>
            <a:off x="1978025" y="4413684"/>
            <a:ext cx="1717675" cy="1587"/>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 name="Rectangle 57"/>
          <p:cNvSpPr>
            <a:spLocks noChangeArrowheads="1"/>
          </p:cNvSpPr>
          <p:nvPr/>
        </p:nvSpPr>
        <p:spPr bwMode="auto">
          <a:xfrm>
            <a:off x="2241551" y="4051748"/>
            <a:ext cx="10874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Times New Roman" panose="02020603050405020304" pitchFamily="18"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dirty="0">
                <a:solidFill>
                  <a:schemeClr val="folHlink"/>
                </a:solidFill>
              </a:rPr>
              <a:t>B           1</a:t>
            </a:r>
            <a:endParaRPr kumimoji="1" lang="en-US" altLang="zh-CN" sz="1800" baseline="-25000" dirty="0">
              <a:solidFill>
                <a:schemeClr val="folHlink"/>
              </a:solidFill>
            </a:endParaRPr>
          </a:p>
        </p:txBody>
      </p:sp>
      <p:sp>
        <p:nvSpPr>
          <p:cNvPr id="144" name="Rectangle 61"/>
          <p:cNvSpPr>
            <a:spLocks noChangeArrowheads="1"/>
          </p:cNvSpPr>
          <p:nvPr/>
        </p:nvSpPr>
        <p:spPr bwMode="auto">
          <a:xfrm>
            <a:off x="1071563" y="4031110"/>
            <a:ext cx="836613"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Times New Roman" panose="02020603050405020304" pitchFamily="18"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15000"/>
              </a:lnSpc>
              <a:spcBef>
                <a:spcPct val="0"/>
              </a:spcBef>
              <a:buClrTx/>
              <a:buSzTx/>
              <a:buFontTx/>
              <a:buNone/>
            </a:pPr>
            <a:r>
              <a:rPr kumimoji="1" lang="en-US" altLang="zh-CN" sz="1800" dirty="0">
                <a:solidFill>
                  <a:schemeClr val="folHlink"/>
                </a:solidFill>
              </a:rPr>
              <a:t>B → A</a:t>
            </a:r>
            <a:endParaRPr kumimoji="1" lang="en-US" altLang="zh-CN" sz="1800" baseline="-25000" dirty="0">
              <a:solidFill>
                <a:schemeClr val="folHlink"/>
              </a:solidFill>
            </a:endParaRPr>
          </a:p>
        </p:txBody>
      </p:sp>
      <p:sp>
        <p:nvSpPr>
          <p:cNvPr id="145" name="Rectangle 42"/>
          <p:cNvSpPr>
            <a:spLocks noChangeArrowheads="1"/>
          </p:cNvSpPr>
          <p:nvPr/>
        </p:nvSpPr>
        <p:spPr bwMode="auto">
          <a:xfrm>
            <a:off x="1062037" y="3261159"/>
            <a:ext cx="836613"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Times New Roman" panose="02020603050405020304" pitchFamily="18"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15000"/>
              </a:lnSpc>
              <a:spcBef>
                <a:spcPct val="0"/>
              </a:spcBef>
              <a:buClrTx/>
              <a:buSzTx/>
              <a:buFontTx/>
              <a:buNone/>
            </a:pPr>
            <a:r>
              <a:rPr kumimoji="1" lang="en-US" altLang="zh-CN" sz="1800" dirty="0">
                <a:solidFill>
                  <a:schemeClr val="folHlink"/>
                </a:solidFill>
              </a:rPr>
              <a:t>A → B</a:t>
            </a:r>
            <a:endParaRPr kumimoji="1" lang="en-US" altLang="zh-CN" sz="1800" baseline="-25000" dirty="0">
              <a:solidFill>
                <a:schemeClr val="folHlink"/>
              </a:solidFill>
            </a:endParaRPr>
          </a:p>
        </p:txBody>
      </p:sp>
      <p:sp>
        <p:nvSpPr>
          <p:cNvPr id="146" name="Rectangle 63"/>
          <p:cNvSpPr>
            <a:spLocks noChangeArrowheads="1"/>
          </p:cNvSpPr>
          <p:nvPr/>
        </p:nvSpPr>
        <p:spPr bwMode="auto">
          <a:xfrm>
            <a:off x="2241550" y="3281797"/>
            <a:ext cx="10874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Times New Roman" panose="02020603050405020304" pitchFamily="18"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dirty="0">
                <a:solidFill>
                  <a:schemeClr val="folHlink"/>
                </a:solidFill>
              </a:rPr>
              <a:t>A           1</a:t>
            </a:r>
            <a:endParaRPr kumimoji="1" lang="en-US" altLang="zh-CN" sz="1800" baseline="-25000" dirty="0">
              <a:solidFill>
                <a:schemeClr val="folHlink"/>
              </a:solidFill>
            </a:endParaRPr>
          </a:p>
        </p:txBody>
      </p:sp>
      <p:sp>
        <p:nvSpPr>
          <p:cNvPr id="147" name="Rectangle 60"/>
          <p:cNvSpPr>
            <a:spLocks noChangeArrowheads="1"/>
          </p:cNvSpPr>
          <p:nvPr/>
        </p:nvSpPr>
        <p:spPr bwMode="auto">
          <a:xfrm>
            <a:off x="4600574" y="3652477"/>
            <a:ext cx="811213"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Times New Roman" panose="02020603050405020304" pitchFamily="18"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15000"/>
              </a:lnSpc>
              <a:spcBef>
                <a:spcPct val="0"/>
              </a:spcBef>
              <a:buClrTx/>
              <a:buSzTx/>
              <a:buFontTx/>
              <a:buNone/>
            </a:pPr>
            <a:r>
              <a:rPr kumimoji="1" lang="en-US" altLang="zh-CN" sz="1800" dirty="0">
                <a:solidFill>
                  <a:schemeClr val="folHlink"/>
                </a:solidFill>
              </a:rPr>
              <a:t>F → C</a:t>
            </a:r>
            <a:endParaRPr kumimoji="1" lang="en-US" altLang="zh-CN" sz="1800" baseline="-25000" dirty="0">
              <a:solidFill>
                <a:schemeClr val="folHlink"/>
              </a:solidFill>
            </a:endParaRPr>
          </a:p>
        </p:txBody>
      </p:sp>
      <p:sp>
        <p:nvSpPr>
          <p:cNvPr id="148" name="Rectangle 64"/>
          <p:cNvSpPr>
            <a:spLocks noChangeArrowheads="1"/>
          </p:cNvSpPr>
          <p:nvPr/>
        </p:nvSpPr>
        <p:spPr bwMode="auto">
          <a:xfrm>
            <a:off x="2247900" y="3664384"/>
            <a:ext cx="1060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Times New Roman" panose="02020603050405020304" pitchFamily="18"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dirty="0">
                <a:solidFill>
                  <a:schemeClr val="folHlink"/>
                </a:solidFill>
              </a:rPr>
              <a:t>F           2</a:t>
            </a:r>
            <a:endParaRPr kumimoji="1" lang="en-US" altLang="zh-CN" sz="1800" baseline="-25000" dirty="0">
              <a:solidFill>
                <a:schemeClr val="folHlink"/>
              </a:solidFill>
            </a:endParaRPr>
          </a:p>
        </p:txBody>
      </p:sp>
      <p:sp>
        <p:nvSpPr>
          <p:cNvPr id="149" name="Rectangle 65"/>
          <p:cNvSpPr>
            <a:spLocks noChangeArrowheads="1"/>
          </p:cNvSpPr>
          <p:nvPr/>
        </p:nvSpPr>
        <p:spPr bwMode="auto">
          <a:xfrm>
            <a:off x="5673725" y="3280209"/>
            <a:ext cx="10874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Times New Roman" panose="02020603050405020304" pitchFamily="18"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dirty="0">
                <a:solidFill>
                  <a:schemeClr val="folHlink"/>
                </a:solidFill>
              </a:rPr>
              <a:t>A           1</a:t>
            </a:r>
            <a:endParaRPr kumimoji="1" lang="en-US" altLang="zh-CN" sz="1800" baseline="-25000" dirty="0">
              <a:solidFill>
                <a:schemeClr val="folHlink"/>
              </a:solidFill>
            </a:endParaRPr>
          </a:p>
        </p:txBody>
      </p:sp>
      <p:sp>
        <p:nvSpPr>
          <p:cNvPr id="150" name="Rectangle 66"/>
          <p:cNvSpPr>
            <a:spLocks noChangeArrowheads="1"/>
          </p:cNvSpPr>
          <p:nvPr/>
        </p:nvSpPr>
        <p:spPr bwMode="auto">
          <a:xfrm>
            <a:off x="5686425" y="3678672"/>
            <a:ext cx="1060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lr>
                <a:schemeClr val="folHlink"/>
              </a:buClr>
              <a:buSzPct val="60000"/>
              <a:buFont typeface="Wingdings" panose="05000000000000000000" pitchFamily="2" charset="2"/>
              <a:buChar char="n"/>
              <a:defRPr sz="3200">
                <a:solidFill>
                  <a:srgbClr val="333399"/>
                </a:solidFill>
                <a:latin typeface="Times New Roman" panose="02020603050405020304" pitchFamily="18" charset="0"/>
                <a:ea typeface="黑体" panose="02010609060101010101" pitchFamily="49" charset="-122"/>
              </a:defRPr>
            </a:lvl1pPr>
            <a:lvl2pPr marL="742950" indent="-285750" defTabSz="76200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defTabSz="7620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defTabSz="7620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defTabSz="7620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defTabSz="7620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1" lang="en-US" altLang="zh-CN" sz="1800" dirty="0">
                <a:solidFill>
                  <a:schemeClr val="folHlink"/>
                </a:solidFill>
              </a:rPr>
              <a:t>F           2</a:t>
            </a:r>
            <a:endParaRPr kumimoji="1" lang="en-US" altLang="zh-CN" sz="1800" baseline="-25000" dirty="0">
              <a:solidFill>
                <a:schemeClr val="folHlink"/>
              </a:solidFill>
            </a:endParaRPr>
          </a:p>
        </p:txBody>
      </p:sp>
      <p:sp>
        <p:nvSpPr>
          <p:cNvPr id="151" name="Rectangle 37"/>
          <p:cNvSpPr>
            <a:spLocks noChangeArrowheads="1"/>
          </p:cNvSpPr>
          <p:nvPr/>
        </p:nvSpPr>
        <p:spPr bwMode="auto">
          <a:xfrm>
            <a:off x="1978025" y="2900796"/>
            <a:ext cx="1717675" cy="1895475"/>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solidFill>
                <a:schemeClr val="tx1"/>
              </a:solidFill>
              <a:latin typeface="Tahoma" panose="020B0604030504040204" pitchFamily="34" charset="0"/>
              <a:ea typeface="宋体" panose="02010600030101010101" pitchFamily="2" charset="-122"/>
            </a:endParaRPr>
          </a:p>
        </p:txBody>
      </p:sp>
      <p:sp>
        <p:nvSpPr>
          <p:cNvPr id="152" name="Rectangle 44"/>
          <p:cNvSpPr>
            <a:spLocks noChangeArrowheads="1"/>
          </p:cNvSpPr>
          <p:nvPr/>
        </p:nvSpPr>
        <p:spPr bwMode="auto">
          <a:xfrm>
            <a:off x="5413375" y="2900796"/>
            <a:ext cx="1717675" cy="1514475"/>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rgbClr val="333399"/>
                </a:solidFill>
                <a:latin typeface="Times New Roman" panose="02020603050405020304" pitchFamily="18" charset="0"/>
                <a:ea typeface="黑体" panose="02010609060101010101" pitchFamily="49"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000">
              <a:solidFill>
                <a:schemeClr val="tx1"/>
              </a:solidFill>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228882532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5"/>
                                        </p:tgtEl>
                                        <p:attrNameLst>
                                          <p:attrName>style.visibility</p:attrName>
                                        </p:attrNameLst>
                                      </p:cBhvr>
                                      <p:to>
                                        <p:strVal val="visible"/>
                                      </p:to>
                                    </p:set>
                                    <p:animEffect transition="in" filter="wipe(left)">
                                      <p:cBhvr>
                                        <p:cTn id="7" dur="500"/>
                                        <p:tgtEl>
                                          <p:spTgt spid="1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6"/>
                                        </p:tgtEl>
                                        <p:attrNameLst>
                                          <p:attrName>style.visibility</p:attrName>
                                        </p:attrNameLst>
                                      </p:cBhvr>
                                      <p:to>
                                        <p:strVal val="visible"/>
                                      </p:to>
                                    </p:set>
                                    <p:animEffect transition="in" filter="wipe(left)">
                                      <p:cBhvr>
                                        <p:cTn id="12" dur="500"/>
                                        <p:tgtEl>
                                          <p:spTgt spid="1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9"/>
                                        </p:tgtEl>
                                        <p:attrNameLst>
                                          <p:attrName>style.visibility</p:attrName>
                                        </p:attrNameLst>
                                      </p:cBhvr>
                                      <p:to>
                                        <p:strVal val="visible"/>
                                      </p:to>
                                    </p:set>
                                    <p:animEffect transition="in" filter="wipe(left)">
                                      <p:cBhvr>
                                        <p:cTn id="17" dur="500"/>
                                        <p:tgtEl>
                                          <p:spTgt spid="14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7"/>
                                        </p:tgtEl>
                                        <p:attrNameLst>
                                          <p:attrName>style.visibility</p:attrName>
                                        </p:attrNameLst>
                                      </p:cBhvr>
                                      <p:to>
                                        <p:strVal val="visible"/>
                                      </p:to>
                                    </p:set>
                                    <p:animEffect transition="in" filter="wipe(left)">
                                      <p:cBhvr>
                                        <p:cTn id="22" dur="500"/>
                                        <p:tgtEl>
                                          <p:spTgt spid="14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0"/>
                                        </p:tgtEl>
                                        <p:attrNameLst>
                                          <p:attrName>style.visibility</p:attrName>
                                        </p:attrNameLst>
                                      </p:cBhvr>
                                      <p:to>
                                        <p:strVal val="visible"/>
                                      </p:to>
                                    </p:set>
                                    <p:animEffect transition="in" filter="wipe(left)">
                                      <p:cBhvr>
                                        <p:cTn id="27" dur="500"/>
                                        <p:tgtEl>
                                          <p:spTgt spid="15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8"/>
                                        </p:tgtEl>
                                        <p:attrNameLst>
                                          <p:attrName>style.visibility</p:attrName>
                                        </p:attrNameLst>
                                      </p:cBhvr>
                                      <p:to>
                                        <p:strVal val="visible"/>
                                      </p:to>
                                    </p:set>
                                    <p:animEffect transition="in" filter="wipe(left)">
                                      <p:cBhvr>
                                        <p:cTn id="32" dur="500"/>
                                        <p:tgtEl>
                                          <p:spTgt spid="14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44"/>
                                        </p:tgtEl>
                                        <p:attrNameLst>
                                          <p:attrName>style.visibility</p:attrName>
                                        </p:attrNameLst>
                                      </p:cBhvr>
                                      <p:to>
                                        <p:strVal val="visible"/>
                                      </p:to>
                                    </p:set>
                                    <p:animEffect transition="in" filter="wipe(left)">
                                      <p:cBhvr>
                                        <p:cTn id="37" dur="500"/>
                                        <p:tgtEl>
                                          <p:spTgt spid="14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3"/>
                                        </p:tgtEl>
                                        <p:attrNameLst>
                                          <p:attrName>style.visibility</p:attrName>
                                        </p:attrNameLst>
                                      </p:cBhvr>
                                      <p:to>
                                        <p:strVal val="visible"/>
                                      </p:to>
                                    </p:set>
                                    <p:animEffect transition="in" filter="wipe(left)">
                                      <p:cBhvr>
                                        <p:cTn id="42"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p:bldP spid="144" grpId="0"/>
      <p:bldP spid="145" grpId="0"/>
      <p:bldP spid="146" grpId="0"/>
      <p:bldP spid="147" grpId="0"/>
      <p:bldP spid="148" grpId="0"/>
      <p:bldP spid="149" grpId="0"/>
      <p:bldP spid="15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445100" y="611929"/>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数据链路层的地位</a:t>
            </a:r>
          </a:p>
        </p:txBody>
      </p:sp>
      <p:sp>
        <p:nvSpPr>
          <p:cNvPr id="7" name="圆角矩形 6"/>
          <p:cNvSpPr/>
          <p:nvPr/>
        </p:nvSpPr>
        <p:spPr>
          <a:xfrm>
            <a:off x="520936" y="1091870"/>
            <a:ext cx="8129015" cy="338900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7" name="Text Box 46"/>
          <p:cNvSpPr txBox="1">
            <a:spLocks noChangeArrowheads="1"/>
          </p:cNvSpPr>
          <p:nvPr/>
        </p:nvSpPr>
        <p:spPr bwMode="auto">
          <a:xfrm>
            <a:off x="1354401" y="1515413"/>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7087749" y="1499208"/>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149" name="Text Box 48"/>
          <p:cNvSpPr txBox="1">
            <a:spLocks noChangeArrowheads="1"/>
          </p:cNvSpPr>
          <p:nvPr/>
        </p:nvSpPr>
        <p:spPr bwMode="auto">
          <a:xfrm>
            <a:off x="2890297" y="139556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150" name="Text Box 49"/>
          <p:cNvSpPr txBox="1">
            <a:spLocks noChangeArrowheads="1"/>
          </p:cNvSpPr>
          <p:nvPr/>
        </p:nvSpPr>
        <p:spPr bwMode="auto">
          <a:xfrm>
            <a:off x="4296479" y="1513912"/>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151" name="Text Box 50"/>
          <p:cNvSpPr txBox="1">
            <a:spLocks noChangeArrowheads="1"/>
          </p:cNvSpPr>
          <p:nvPr/>
        </p:nvSpPr>
        <p:spPr bwMode="auto">
          <a:xfrm>
            <a:off x="5563077" y="142992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3</a:t>
            </a:r>
          </a:p>
        </p:txBody>
      </p:sp>
      <p:sp>
        <p:nvSpPr>
          <p:cNvPr id="1621" name="Text Box 521"/>
          <p:cNvSpPr txBox="1">
            <a:spLocks noChangeArrowheads="1"/>
          </p:cNvSpPr>
          <p:nvPr/>
        </p:nvSpPr>
        <p:spPr bwMode="auto">
          <a:xfrm>
            <a:off x="3516748" y="1148606"/>
            <a:ext cx="20954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主机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1</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向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2</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发送数据</a:t>
            </a:r>
            <a:endParaRPr kumimoji="1" lang="zh-CN" altLang="en-US" sz="1400" b="1" baseline="-25000" dirty="0">
              <a:solidFill>
                <a:srgbClr val="0000FF"/>
              </a:solidFill>
              <a:latin typeface="微软雅黑" pitchFamily="34" charset="-122"/>
              <a:ea typeface="微软雅黑" pitchFamily="34" charset="-122"/>
            </a:endParaRPr>
          </a:p>
        </p:txBody>
      </p:sp>
      <p:sp>
        <p:nvSpPr>
          <p:cNvPr id="1678" name="矩形 1677"/>
          <p:cNvSpPr/>
          <p:nvPr/>
        </p:nvSpPr>
        <p:spPr>
          <a:xfrm>
            <a:off x="2725725" y="2232081"/>
            <a:ext cx="3785011" cy="307777"/>
          </a:xfrm>
          <a:prstGeom prst="rect">
            <a:avLst/>
          </a:prstGeom>
          <a:solidFill>
            <a:srgbClr val="00FF99"/>
          </a:solidFill>
          <a:ln>
            <a:solidFill>
              <a:srgbClr val="000066"/>
            </a:solidFill>
          </a:ln>
        </p:spPr>
        <p:txBody>
          <a:bodyPr wrap="none">
            <a:spAutoFit/>
          </a:bodyPr>
          <a:lstStyle/>
          <a:p>
            <a:r>
              <a:rPr lang="en-US" altLang="zh-CN" sz="1400" b="1" dirty="0" smtClean="0">
                <a:solidFill>
                  <a:sysClr val="windowText" lastClr="000000"/>
                </a:solidFill>
                <a:latin typeface="微软雅黑" pitchFamily="34" charset="-122"/>
                <a:ea typeface="微软雅黑" pitchFamily="34" charset="-122"/>
              </a:rPr>
              <a:t>H</a:t>
            </a:r>
            <a:r>
              <a:rPr lang="en-US" altLang="zh-CN" sz="1400" b="1" baseline="-25000" dirty="0" smtClean="0">
                <a:solidFill>
                  <a:sysClr val="windowText" lastClr="000000"/>
                </a:solidFill>
                <a:latin typeface="微软雅黑" pitchFamily="34" charset="-122"/>
                <a:ea typeface="微软雅黑" pitchFamily="34" charset="-122"/>
              </a:rPr>
              <a:t>1</a:t>
            </a:r>
            <a:r>
              <a:rPr lang="en-US" altLang="zh-CN" sz="1400" b="1" dirty="0" smtClean="0">
                <a:solidFill>
                  <a:sysClr val="windowText" lastClr="000000"/>
                </a:solidFill>
                <a:latin typeface="微软雅黑" pitchFamily="34" charset="-122"/>
                <a:ea typeface="微软雅黑" pitchFamily="34" charset="-122"/>
              </a:rPr>
              <a:t> </a:t>
            </a:r>
            <a:r>
              <a:rPr lang="zh-CN" altLang="en-US" sz="1400" b="1" dirty="0" smtClean="0">
                <a:solidFill>
                  <a:sysClr val="windowText" lastClr="000000"/>
                </a:solidFill>
                <a:latin typeface="微软雅黑" pitchFamily="34" charset="-122"/>
                <a:ea typeface="微软雅黑" pitchFamily="34" charset="-122"/>
              </a:rPr>
              <a:t>到</a:t>
            </a:r>
            <a:r>
              <a:rPr lang="en-US" altLang="zh-CN" sz="1400" b="1" dirty="0" smtClean="0">
                <a:solidFill>
                  <a:sysClr val="windowText" lastClr="000000"/>
                </a:solidFill>
                <a:latin typeface="微软雅黑" pitchFamily="34" charset="-122"/>
                <a:ea typeface="微软雅黑" pitchFamily="34" charset="-122"/>
              </a:rPr>
              <a:t>H</a:t>
            </a:r>
            <a:r>
              <a:rPr lang="en-US" altLang="zh-CN" sz="1400" b="1" baseline="-25000" dirty="0" smtClean="0">
                <a:solidFill>
                  <a:sysClr val="windowText" lastClr="000000"/>
                </a:solidFill>
                <a:latin typeface="微软雅黑" pitchFamily="34" charset="-122"/>
                <a:ea typeface="微软雅黑" pitchFamily="34" charset="-122"/>
              </a:rPr>
              <a:t>2</a:t>
            </a:r>
            <a:r>
              <a:rPr lang="en-US" altLang="zh-CN" sz="1400" b="1" dirty="0" smtClean="0">
                <a:solidFill>
                  <a:sysClr val="windowText" lastClr="000000"/>
                </a:solidFill>
                <a:latin typeface="微软雅黑" pitchFamily="34" charset="-122"/>
                <a:ea typeface="微软雅黑" pitchFamily="34" charset="-122"/>
              </a:rPr>
              <a:t> </a:t>
            </a:r>
            <a:r>
              <a:rPr lang="zh-CN" altLang="zh-CN" sz="1400" b="1" dirty="0" smtClean="0">
                <a:solidFill>
                  <a:sysClr val="windowText" lastClr="000000"/>
                </a:solidFill>
                <a:latin typeface="微软雅黑" pitchFamily="34" charset="-122"/>
                <a:ea typeface="微软雅黑" pitchFamily="34" charset="-122"/>
              </a:rPr>
              <a:t>所</a:t>
            </a:r>
            <a:r>
              <a:rPr lang="zh-CN" altLang="zh-CN" sz="1400" b="1" dirty="0">
                <a:solidFill>
                  <a:sysClr val="windowText" lastClr="000000"/>
                </a:solidFill>
                <a:latin typeface="微软雅黑" pitchFamily="34" charset="-122"/>
                <a:ea typeface="微软雅黑" pitchFamily="34" charset="-122"/>
              </a:rPr>
              <a:t>经过的网络可以是</a:t>
            </a:r>
            <a:r>
              <a:rPr lang="zh-CN" altLang="zh-CN" sz="1400" b="1" dirty="0" smtClean="0">
                <a:solidFill>
                  <a:sysClr val="windowText" lastClr="000000"/>
                </a:solidFill>
                <a:latin typeface="微软雅黑" pitchFamily="34" charset="-122"/>
                <a:ea typeface="微软雅黑" pitchFamily="34" charset="-122"/>
              </a:rPr>
              <a:t>多种</a:t>
            </a:r>
            <a:r>
              <a:rPr lang="zh-CN" altLang="en-US" sz="1400" b="1" dirty="0" smtClean="0">
                <a:solidFill>
                  <a:sysClr val="windowText" lastClr="000000"/>
                </a:solidFill>
                <a:latin typeface="微软雅黑" pitchFamily="34" charset="-122"/>
                <a:ea typeface="微软雅黑" pitchFamily="34" charset="-122"/>
              </a:rPr>
              <a:t>不同类型</a:t>
            </a:r>
            <a:r>
              <a:rPr lang="zh-CN" altLang="zh-CN" sz="1400" b="1" dirty="0" smtClean="0">
                <a:solidFill>
                  <a:sysClr val="windowText" lastClr="000000"/>
                </a:solidFill>
                <a:latin typeface="微软雅黑" pitchFamily="34" charset="-122"/>
                <a:ea typeface="微软雅黑" pitchFamily="34" charset="-122"/>
              </a:rPr>
              <a:t>的</a:t>
            </a:r>
            <a:endParaRPr lang="zh-CN" altLang="en-US" sz="1400" b="1" dirty="0">
              <a:solidFill>
                <a:sysClr val="windowText" lastClr="000000"/>
              </a:solidFill>
              <a:latin typeface="微软雅黑" pitchFamily="34" charset="-122"/>
              <a:ea typeface="微软雅黑" pitchFamily="34" charset="-122"/>
            </a:endParaRPr>
          </a:p>
        </p:txBody>
      </p:sp>
      <p:sp>
        <p:nvSpPr>
          <p:cNvPr id="1675" name="Text Box 582"/>
          <p:cNvSpPr txBox="1">
            <a:spLocks noChangeArrowheads="1"/>
          </p:cNvSpPr>
          <p:nvPr/>
        </p:nvSpPr>
        <p:spPr bwMode="auto">
          <a:xfrm>
            <a:off x="3225720" y="2585730"/>
            <a:ext cx="28520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b="1" dirty="0" smtClean="0">
                <a:solidFill>
                  <a:srgbClr val="CC00CC"/>
                </a:solidFill>
                <a:latin typeface="微软雅黑" pitchFamily="34" charset="-122"/>
                <a:ea typeface="微软雅黑" pitchFamily="34" charset="-122"/>
              </a:rPr>
              <a:t>仅</a:t>
            </a:r>
            <a:r>
              <a:rPr lang="zh-CN" altLang="en-US" sz="1600" b="1" dirty="0">
                <a:solidFill>
                  <a:srgbClr val="CC00CC"/>
                </a:solidFill>
                <a:latin typeface="微软雅黑" pitchFamily="34" charset="-122"/>
                <a:ea typeface="微软雅黑" pitchFamily="34" charset="-122"/>
              </a:rPr>
              <a:t>从数据链路层观察帧的流动</a:t>
            </a:r>
          </a:p>
        </p:txBody>
      </p:sp>
      <p:grpSp>
        <p:nvGrpSpPr>
          <p:cNvPr id="13" name="组合 12"/>
          <p:cNvGrpSpPr/>
          <p:nvPr/>
        </p:nvGrpSpPr>
        <p:grpSpPr>
          <a:xfrm>
            <a:off x="1636416" y="2444785"/>
            <a:ext cx="5863486" cy="1474581"/>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8" name="Freeform 550"/>
              <p:cNvSpPr>
                <a:spLocks/>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3" name="Freeform 555"/>
              <p:cNvSpPr>
                <a:spLocks/>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5" name="Freeform 557"/>
              <p:cNvSpPr>
                <a:spLocks/>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9" name="Freeform 575"/>
              <p:cNvSpPr>
                <a:spLocks/>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sp>
        <p:nvSpPr>
          <p:cNvPr id="1700" name="Freeform 583"/>
          <p:cNvSpPr>
            <a:spLocks/>
          </p:cNvSpPr>
          <p:nvPr/>
        </p:nvSpPr>
        <p:spPr bwMode="auto">
          <a:xfrm>
            <a:off x="2169936" y="2772151"/>
            <a:ext cx="4699251" cy="11252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grpSp>
        <p:nvGrpSpPr>
          <p:cNvPr id="3" name="组合 2"/>
          <p:cNvGrpSpPr/>
          <p:nvPr/>
        </p:nvGrpSpPr>
        <p:grpSpPr>
          <a:xfrm>
            <a:off x="1722925" y="1685707"/>
            <a:ext cx="5586135" cy="29597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grpSp>
      <p:pic>
        <p:nvPicPr>
          <p:cNvPr id="113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136" y="1731520"/>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9515" y="1641805"/>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6385" y="172036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8109" y="1613172"/>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569" y="174545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a:grpSpLocks/>
          </p:cNvGrpSpPr>
          <p:nvPr/>
        </p:nvGrpSpPr>
        <p:grpSpPr bwMode="auto">
          <a:xfrm>
            <a:off x="2265419" y="1594083"/>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52" name="Text Box 51"/>
          <p:cNvSpPr txBox="1">
            <a:spLocks noChangeArrowheads="1"/>
          </p:cNvSpPr>
          <p:nvPr/>
        </p:nvSpPr>
        <p:spPr bwMode="auto">
          <a:xfrm>
            <a:off x="2383914" y="171529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电话网</a:t>
            </a:r>
          </a:p>
        </p:txBody>
      </p:sp>
      <p:grpSp>
        <p:nvGrpSpPr>
          <p:cNvPr id="1121" name="Group 20"/>
          <p:cNvGrpSpPr>
            <a:grpSpLocks/>
          </p:cNvGrpSpPr>
          <p:nvPr/>
        </p:nvGrpSpPr>
        <p:grpSpPr bwMode="auto">
          <a:xfrm>
            <a:off x="3506167" y="1594083"/>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3623538" y="1707659"/>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grpSp>
        <p:nvGrpSpPr>
          <p:cNvPr id="1136" name="Group 35"/>
          <p:cNvGrpSpPr>
            <a:grpSpLocks/>
          </p:cNvGrpSpPr>
          <p:nvPr/>
        </p:nvGrpSpPr>
        <p:grpSpPr bwMode="auto">
          <a:xfrm>
            <a:off x="4895806" y="1594083"/>
            <a:ext cx="735144" cy="469575"/>
            <a:chOff x="1680" y="240"/>
            <a:chExt cx="2529" cy="1270"/>
          </a:xfrm>
          <a:solidFill>
            <a:srgbClr val="00B0F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46" name="Text Box 45"/>
          <p:cNvSpPr txBox="1">
            <a:spLocks noChangeArrowheads="1"/>
          </p:cNvSpPr>
          <p:nvPr/>
        </p:nvSpPr>
        <p:spPr bwMode="auto">
          <a:xfrm>
            <a:off x="4996633" y="171414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广域网</a:t>
            </a:r>
          </a:p>
        </p:txBody>
      </p:sp>
      <p:grpSp>
        <p:nvGrpSpPr>
          <p:cNvPr id="1606" name="Group 506"/>
          <p:cNvGrpSpPr>
            <a:grpSpLocks/>
          </p:cNvGrpSpPr>
          <p:nvPr/>
        </p:nvGrpSpPr>
        <p:grpSpPr bwMode="auto">
          <a:xfrm>
            <a:off x="6086924" y="1639895"/>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616" name="Text Box 516"/>
          <p:cNvSpPr txBox="1">
            <a:spLocks noChangeArrowheads="1"/>
          </p:cNvSpPr>
          <p:nvPr/>
        </p:nvSpPr>
        <p:spPr bwMode="auto">
          <a:xfrm>
            <a:off x="6216140" y="1753472"/>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sp>
        <p:nvSpPr>
          <p:cNvPr id="1618" name="Line 518"/>
          <p:cNvSpPr>
            <a:spLocks noChangeShapeType="1"/>
          </p:cNvSpPr>
          <p:nvPr/>
        </p:nvSpPr>
        <p:spPr bwMode="auto">
          <a:xfrm flipV="1">
            <a:off x="4766562" y="1687617"/>
            <a:ext cx="916086" cy="6967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9" name="Line 519"/>
          <p:cNvSpPr>
            <a:spLocks noChangeShapeType="1"/>
          </p:cNvSpPr>
          <p:nvPr/>
        </p:nvSpPr>
        <p:spPr bwMode="auto">
          <a:xfrm>
            <a:off x="6073483" y="1715294"/>
            <a:ext cx="1119368" cy="12985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20" name="Line 520"/>
          <p:cNvSpPr>
            <a:spLocks noChangeShapeType="1"/>
          </p:cNvSpPr>
          <p:nvPr/>
        </p:nvSpPr>
        <p:spPr bwMode="auto">
          <a:xfrm>
            <a:off x="3422417" y="1661847"/>
            <a:ext cx="1005007" cy="85898"/>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7" name="Line 517"/>
          <p:cNvSpPr>
            <a:spLocks noChangeShapeType="1"/>
          </p:cNvSpPr>
          <p:nvPr/>
        </p:nvSpPr>
        <p:spPr bwMode="auto">
          <a:xfrm flipV="1">
            <a:off x="1847699" y="1657172"/>
            <a:ext cx="1155965" cy="212703"/>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31" name="Rectangle 644"/>
          <p:cNvSpPr>
            <a:spLocks noChangeArrowheads="1"/>
          </p:cNvSpPr>
          <p:nvPr/>
        </p:nvSpPr>
        <p:spPr bwMode="auto">
          <a:xfrm>
            <a:off x="1665801" y="3365811"/>
            <a:ext cx="5705890" cy="207099"/>
          </a:xfrm>
          <a:prstGeom prst="rect">
            <a:avLst/>
          </a:prstGeom>
          <a:solidFill>
            <a:srgbClr val="00B0F0">
              <a:alpha val="50000"/>
            </a:srgbClr>
          </a:solidFill>
          <a:ln w="9525">
            <a:solidFill>
              <a:srgbClr val="5F5F5F"/>
            </a:solidFill>
            <a:prstDash val="dash"/>
            <a:miter lim="800000"/>
            <a:headEnd/>
            <a:tailEnd/>
          </a:ln>
          <a:effectLst/>
        </p:spPr>
        <p:txBody>
          <a:bodyPr wrap="none" anchor="ctr"/>
          <a:lstStyle/>
          <a:p>
            <a:endParaRPr lang="zh-CN" altLang="en-US" b="1">
              <a:solidFill>
                <a:srgbClr val="333399"/>
              </a:solidFill>
              <a:latin typeface="+mn-lt"/>
              <a:ea typeface="黑体" pitchFamily="2" charset="-122"/>
            </a:endParaRPr>
          </a:p>
        </p:txBody>
      </p:sp>
      <p:sp>
        <p:nvSpPr>
          <p:cNvPr id="132" name="Line 630"/>
          <p:cNvSpPr>
            <a:spLocks noChangeShapeType="1"/>
          </p:cNvSpPr>
          <p:nvPr/>
        </p:nvSpPr>
        <p:spPr bwMode="auto">
          <a:xfrm>
            <a:off x="2217285" y="3474614"/>
            <a:ext cx="809590"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3" name="Line 630"/>
          <p:cNvSpPr>
            <a:spLocks noChangeShapeType="1"/>
          </p:cNvSpPr>
          <p:nvPr/>
        </p:nvSpPr>
        <p:spPr bwMode="auto">
          <a:xfrm>
            <a:off x="3491880" y="3474614"/>
            <a:ext cx="935544"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4" name="Line 630"/>
          <p:cNvSpPr>
            <a:spLocks noChangeShapeType="1"/>
          </p:cNvSpPr>
          <p:nvPr/>
        </p:nvSpPr>
        <p:spPr bwMode="auto">
          <a:xfrm>
            <a:off x="4788024" y="3474614"/>
            <a:ext cx="807171"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5" name="Line 630"/>
          <p:cNvSpPr>
            <a:spLocks noChangeShapeType="1"/>
          </p:cNvSpPr>
          <p:nvPr/>
        </p:nvSpPr>
        <p:spPr bwMode="auto">
          <a:xfrm>
            <a:off x="6066752" y="3474614"/>
            <a:ext cx="809908"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Tree>
    <p:extLst>
      <p:ext uri="{BB962C8B-B14F-4D97-AF65-F5344CB8AC3E}">
        <p14:creationId xmlns:p14="http://schemas.microsoft.com/office/powerpoint/2010/main" val="197831933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131"/>
                                        </p:tgtEl>
                                        <p:attrNameLst>
                                          <p:attrName>style.visibility</p:attrName>
                                        </p:attrNameLst>
                                      </p:cBhvr>
                                      <p:to>
                                        <p:strVal val="visible"/>
                                      </p:to>
                                    </p:set>
                                    <p:animEffect transition="in" filter="wipe(left)">
                                      <p:cBhvr>
                                        <p:cTn id="7" dur="30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wipe(left)">
                                      <p:cBhvr>
                                        <p:cTn id="12" dur="2000"/>
                                        <p:tgtEl>
                                          <p:spTgt spid="1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wipe(left)">
                                      <p:cBhvr>
                                        <p:cTn id="17" dur="2000"/>
                                        <p:tgtEl>
                                          <p:spTgt spid="1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4"/>
                                        </p:tgtEl>
                                        <p:attrNameLst>
                                          <p:attrName>style.visibility</p:attrName>
                                        </p:attrNameLst>
                                      </p:cBhvr>
                                      <p:to>
                                        <p:strVal val="visible"/>
                                      </p:to>
                                    </p:set>
                                    <p:animEffect transition="in" filter="wipe(left)">
                                      <p:cBhvr>
                                        <p:cTn id="22" dur="2000"/>
                                        <p:tgtEl>
                                          <p:spTgt spid="1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5"/>
                                        </p:tgtEl>
                                        <p:attrNameLst>
                                          <p:attrName>style.visibility</p:attrName>
                                        </p:attrNameLst>
                                      </p:cBhvr>
                                      <p:to>
                                        <p:strVal val="visible"/>
                                      </p:to>
                                    </p:set>
                                    <p:animEffect transition="in" filter="wipe(left)">
                                      <p:cBhvr>
                                        <p:cTn id="27" dur="20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2" grpId="0" animBg="1"/>
      <p:bldP spid="133" grpId="0" animBg="1"/>
      <p:bldP spid="134" grpId="0" animBg="1"/>
      <p:bldP spid="13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1007648"/>
            <a:ext cx="81290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smtClean="0">
                <a:solidFill>
                  <a:srgbClr val="0000FF"/>
                </a:solidFill>
                <a:latin typeface="微软雅黑" pitchFamily="34" charset="-122"/>
                <a:ea typeface="微软雅黑" pitchFamily="34" charset="-122"/>
              </a:rPr>
              <a:t>多接口网桥</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smtClean="0">
                <a:latin typeface="微软雅黑" pitchFamily="34" charset="-122"/>
                <a:ea typeface="微软雅黑" pitchFamily="34" charset="-122"/>
              </a:rPr>
              <a:t>每个</a:t>
            </a:r>
            <a:r>
              <a:rPr lang="zh-CN" altLang="en-US" sz="2000" b="1" dirty="0">
                <a:latin typeface="微软雅黑" pitchFamily="34" charset="-122"/>
                <a:ea typeface="微软雅黑" pitchFamily="34" charset="-122"/>
              </a:rPr>
              <a:t>接口都直接与一个单台主机或另一个以太网交换机相连，并且一般都工作在</a:t>
            </a:r>
            <a:r>
              <a:rPr lang="zh-CN" altLang="en-US" sz="2000" b="1" dirty="0">
                <a:solidFill>
                  <a:srgbClr val="0000FF"/>
                </a:solidFill>
                <a:latin typeface="微软雅黑" pitchFamily="34" charset="-122"/>
                <a:ea typeface="微软雅黑" pitchFamily="34" charset="-122"/>
              </a:rPr>
              <a:t>全双工</a:t>
            </a:r>
            <a:r>
              <a:rPr lang="zh-CN" altLang="en-US" sz="2000" b="1" dirty="0">
                <a:latin typeface="微软雅黑" pitchFamily="34" charset="-122"/>
                <a:ea typeface="微软雅黑" pitchFamily="34" charset="-122"/>
              </a:rPr>
              <a:t>方式</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245238" y="625934"/>
            <a:ext cx="26436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以太网交换机的特点</a:t>
            </a:r>
            <a:endParaRPr lang="fr-FR" altLang="zh-CN" sz="2000" b="1" dirty="0">
              <a:solidFill>
                <a:schemeClr val="bg1"/>
              </a:solidFill>
              <a:latin typeface="微软雅黑" pitchFamily="34" charset="-122"/>
              <a:ea typeface="微软雅黑" pitchFamily="34" charset="-122"/>
            </a:endParaRPr>
          </a:p>
        </p:txBody>
      </p:sp>
      <p:pic>
        <p:nvPicPr>
          <p:cNvPr id="2" name="图片 1"/>
          <p:cNvPicPr>
            <a:picLocks noChangeAspect="1"/>
          </p:cNvPicPr>
          <p:nvPr/>
        </p:nvPicPr>
        <p:blipFill>
          <a:blip r:embed="rId2"/>
          <a:stretch>
            <a:fillRect/>
          </a:stretch>
        </p:blipFill>
        <p:spPr>
          <a:xfrm>
            <a:off x="151937" y="2369559"/>
            <a:ext cx="4085714" cy="2266667"/>
          </a:xfrm>
          <a:prstGeom prst="rect">
            <a:avLst/>
          </a:prstGeom>
        </p:spPr>
      </p:pic>
      <p:pic>
        <p:nvPicPr>
          <p:cNvPr id="6" name="图片 4"/>
          <p:cNvPicPr>
            <a:picLocks noChangeAspect="1"/>
          </p:cNvPicPr>
          <p:nvPr/>
        </p:nvPicPr>
        <p:blipFill>
          <a:blip r:embed="rId3">
            <a:extLst>
              <a:ext uri="{28A0092B-C50C-407E-A947-70E740481C1C}">
                <a14:useLocalDpi xmlns:a14="http://schemas.microsoft.com/office/drawing/2010/main" val="0"/>
              </a:ext>
            </a:extLst>
          </a:blip>
          <a:srcRect l="5901" t="12508" r="1962" b="31255"/>
          <a:stretch>
            <a:fillRect/>
          </a:stretch>
        </p:blipFill>
        <p:spPr bwMode="auto">
          <a:xfrm>
            <a:off x="4422379" y="2908445"/>
            <a:ext cx="4518422" cy="926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0089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6499"/>
            <a:ext cx="8129015" cy="289301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60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935858" y="623005"/>
            <a:ext cx="32624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以太网</a:t>
            </a:r>
            <a:r>
              <a:rPr lang="zh-CN" altLang="en-US" sz="2000" b="1" dirty="0">
                <a:solidFill>
                  <a:schemeClr val="bg1"/>
                </a:solidFill>
                <a:latin typeface="微软雅黑" pitchFamily="34" charset="-122"/>
                <a:ea typeface="微软雅黑" pitchFamily="34" charset="-122"/>
              </a:rPr>
              <a:t>交换机的自学习功能</a:t>
            </a:r>
            <a:endParaRPr lang="fr-FR" altLang="zh-CN" sz="2000" b="1" dirty="0">
              <a:solidFill>
                <a:schemeClr val="bg1"/>
              </a:solidFill>
              <a:latin typeface="微软雅黑" pitchFamily="34" charset="-122"/>
              <a:ea typeface="微软雅黑" pitchFamily="34" charset="-122"/>
            </a:endParaRPr>
          </a:p>
        </p:txBody>
      </p:sp>
      <p:grpSp>
        <p:nvGrpSpPr>
          <p:cNvPr id="2" name="组合 1"/>
          <p:cNvGrpSpPr/>
          <p:nvPr/>
        </p:nvGrpSpPr>
        <p:grpSpPr>
          <a:xfrm>
            <a:off x="2620631" y="1180734"/>
            <a:ext cx="3390896" cy="2732188"/>
            <a:chOff x="2620631" y="1493842"/>
            <a:chExt cx="3390896" cy="2732188"/>
          </a:xfrm>
        </p:grpSpPr>
        <p:sp>
          <p:nvSpPr>
            <p:cNvPr id="55" name="矩形 54"/>
            <p:cNvSpPr/>
            <p:nvPr/>
          </p:nvSpPr>
          <p:spPr>
            <a:xfrm>
              <a:off x="3746732" y="18087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a:stCxn id="69" idx="1"/>
            </p:cNvCxnSpPr>
            <p:nvPr/>
          </p:nvCxnSpPr>
          <p:spPr>
            <a:xfrm flipH="1">
              <a:off x="3075066" y="36068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endCxn id="66" idx="1"/>
            </p:cNvCxnSpPr>
            <p:nvPr/>
          </p:nvCxnSpPr>
          <p:spPr>
            <a:xfrm>
              <a:off x="3075066" y="25289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72" idx="1"/>
            </p:cNvCxnSpPr>
            <p:nvPr/>
          </p:nvCxnSpPr>
          <p:spPr>
            <a:xfrm flipH="1">
              <a:off x="3097939" y="30527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endCxn id="64" idx="1"/>
            </p:cNvCxnSpPr>
            <p:nvPr/>
          </p:nvCxnSpPr>
          <p:spPr>
            <a:xfrm>
              <a:off x="3075066" y="19732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4202623" y="1493842"/>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61" name="Rectangle 34"/>
            <p:cNvSpPr>
              <a:spLocks noChangeArrowheads="1"/>
            </p:cNvSpPr>
            <p:nvPr/>
          </p:nvSpPr>
          <p:spPr bwMode="auto">
            <a:xfrm>
              <a:off x="2627339" y="17715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3737593" y="18360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3746736" y="23999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3717616" y="34778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3726760" y="29139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2638857" y="34308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2636957" y="28650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76" name="组合 75"/>
            <p:cNvGrpSpPr/>
            <p:nvPr/>
          </p:nvGrpSpPr>
          <p:grpSpPr>
            <a:xfrm>
              <a:off x="4065622" y="2068590"/>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7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smtClean="0">
                    <a:solidFill>
                      <a:srgbClr val="0000FF"/>
                    </a:solidFill>
                    <a:latin typeface="微软雅黑" pitchFamily="34" charset="-122"/>
                    <a:ea typeface="微软雅黑" pitchFamily="34" charset="-122"/>
                  </a:rPr>
                  <a:t>MAC </a:t>
                </a:r>
                <a:r>
                  <a:rPr kumimoji="1" lang="zh-CN" altLang="en-US" sz="1100" b="1" dirty="0" smtClean="0">
                    <a:solidFill>
                      <a:srgbClr val="0000FF"/>
                    </a:solidFill>
                    <a:latin typeface="微软雅黑" pitchFamily="34" charset="-122"/>
                    <a:ea typeface="微软雅黑" pitchFamily="34" charset="-122"/>
                  </a:rPr>
                  <a:t>地址  接口   有效时间</a:t>
                </a:r>
                <a:endParaRPr kumimoji="1" lang="zh-CN" altLang="en-US" sz="110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86" name="Rectangle 34"/>
            <p:cNvSpPr>
              <a:spLocks noChangeArrowheads="1"/>
            </p:cNvSpPr>
            <p:nvPr/>
          </p:nvSpPr>
          <p:spPr bwMode="auto">
            <a:xfrm>
              <a:off x="2620631" y="23245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6224" y="17565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6224" y="23073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6224" y="28283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6224" y="3393034"/>
              <a:ext cx="437685" cy="437685"/>
            </a:xfrm>
            <a:prstGeom prst="rect">
              <a:avLst/>
            </a:prstGeom>
            <a:noFill/>
            <a:extLst>
              <a:ext uri="{909E8E84-426E-40DD-AFC4-6F175D3DCCD1}">
                <a14:hiddenFill xmlns:a14="http://schemas.microsoft.com/office/drawing/2010/main">
                  <a:solidFill>
                    <a:srgbClr val="FFFFFF"/>
                  </a:solidFill>
                </a14:hiddenFill>
              </a:ext>
            </a:extLst>
          </p:spPr>
        </p:pic>
        <p:sp>
          <p:nvSpPr>
            <p:cNvPr id="42" name="矩形 41"/>
            <p:cNvSpPr/>
            <p:nvPr/>
          </p:nvSpPr>
          <p:spPr>
            <a:xfrm>
              <a:off x="3754833" y="3887476"/>
              <a:ext cx="2236510" cy="338554"/>
            </a:xfrm>
            <a:prstGeom prst="rect">
              <a:avLst/>
            </a:prstGeom>
          </p:spPr>
          <p:txBody>
            <a:bodyPr wrap="none">
              <a:spAutoFit/>
            </a:bodyPr>
            <a:lstStyle/>
            <a:p>
              <a:pPr algn="ctr"/>
              <a:r>
                <a:rPr lang="zh-CN" altLang="en-US" sz="1600" b="1" dirty="0" smtClean="0">
                  <a:latin typeface="微软雅黑" pitchFamily="34" charset="-122"/>
                  <a:ea typeface="微软雅黑" pitchFamily="34" charset="-122"/>
                </a:rPr>
                <a:t>开始时，交换表是</a:t>
              </a:r>
              <a:r>
                <a:rPr lang="zh-CN" altLang="en-US" sz="1600" b="1" dirty="0">
                  <a:latin typeface="微软雅黑" pitchFamily="34" charset="-122"/>
                  <a:ea typeface="微软雅黑" pitchFamily="34" charset="-122"/>
                </a:rPr>
                <a:t>空的</a:t>
              </a:r>
            </a:p>
          </p:txBody>
        </p:sp>
      </p:grpSp>
    </p:spTree>
    <p:extLst>
      <p:ext uri="{BB962C8B-B14F-4D97-AF65-F5344CB8AC3E}">
        <p14:creationId xmlns:p14="http://schemas.microsoft.com/office/powerpoint/2010/main" val="218872593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3931"/>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5"/>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37426"/>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35582"/>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0"/>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6"/>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7"/>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1"/>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00312"/>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3" name="组合 57"/>
          <p:cNvGrpSpPr>
            <a:grpSpLocks/>
          </p:cNvGrpSpPr>
          <p:nvPr/>
        </p:nvGrpSpPr>
        <p:grpSpPr bwMode="auto">
          <a:xfrm>
            <a:off x="1936359" y="1664740"/>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4" name="组合 58"/>
          <p:cNvGrpSpPr>
            <a:grpSpLocks/>
          </p:cNvGrpSpPr>
          <p:nvPr/>
        </p:nvGrpSpPr>
        <p:grpSpPr bwMode="auto">
          <a:xfrm>
            <a:off x="1945502" y="2228652"/>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8" name="组合 61"/>
          <p:cNvGrpSpPr>
            <a:grpSpLocks/>
          </p:cNvGrpSpPr>
          <p:nvPr/>
        </p:nvGrpSpPr>
        <p:grpSpPr bwMode="auto">
          <a:xfrm>
            <a:off x="1916382" y="3306554"/>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 name="组合 64"/>
          <p:cNvGrpSpPr>
            <a:grpSpLocks/>
          </p:cNvGrpSpPr>
          <p:nvPr/>
        </p:nvGrpSpPr>
        <p:grpSpPr bwMode="auto">
          <a:xfrm>
            <a:off x="1925526" y="2742643"/>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59549"/>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693774"/>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10" name="组合 57"/>
          <p:cNvGrpSpPr/>
          <p:nvPr/>
        </p:nvGrpSpPr>
        <p:grpSpPr>
          <a:xfrm>
            <a:off x="2264388" y="1897309"/>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a:t>
              </a:r>
              <a:r>
                <a:rPr kumimoji="1" lang="zh-CN" altLang="en-US" sz="1100" b="1" dirty="0" smtClean="0">
                  <a:solidFill>
                    <a:srgbClr val="0000FF"/>
                  </a:solidFill>
                  <a:latin typeface="微软雅黑" pitchFamily="34" charset="-122"/>
                  <a:ea typeface="微软雅黑" pitchFamily="34" charset="-122"/>
                </a:rPr>
                <a:t> 接口   有效时间</a:t>
              </a:r>
              <a:endParaRPr kumimoji="1" lang="zh-CN" altLang="en-US" sz="110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53314"/>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158527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13610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657068"/>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221753"/>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1710702"/>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extLst>
              <p:ext uri="{D42A27DB-BD31-4B8C-83A1-F6EECF244321}">
                <p14:modId xmlns:p14="http://schemas.microsoft.com/office/powerpoint/2010/main" val="2439781583"/>
              </p:ext>
            </p:extLst>
          </p:nvPr>
        </p:nvGraphicFramePr>
        <p:xfrm>
          <a:off x="4682837" y="1452195"/>
          <a:ext cx="3380509" cy="548640"/>
        </p:xfrm>
        <a:graphic>
          <a:graphicData uri="http://schemas.openxmlformats.org/drawingml/2006/table">
            <a:tbl>
              <a:tblPr>
                <a:tableStyleId>{5C22544A-7EE6-4342-B048-85BDC9FD1C3A}</a:tableStyleId>
              </a:tblPr>
              <a:tblGrid>
                <a:gridCol w="818178">
                  <a:extLst>
                    <a:ext uri="{9D8B030D-6E8A-4147-A177-3AD203B41FA5}">
                      <a16:colId xmlns:a16="http://schemas.microsoft.com/office/drawing/2014/main" xmlns="" val="20000"/>
                    </a:ext>
                  </a:extLst>
                </a:gridCol>
                <a:gridCol w="864830">
                  <a:extLst>
                    <a:ext uri="{9D8B030D-6E8A-4147-A177-3AD203B41FA5}">
                      <a16:colId xmlns:a16="http://schemas.microsoft.com/office/drawing/2014/main" xmlns="" val="20001"/>
                    </a:ext>
                  </a:extLst>
                </a:gridCol>
                <a:gridCol w="589137">
                  <a:extLst>
                    <a:ext uri="{9D8B030D-6E8A-4147-A177-3AD203B41FA5}">
                      <a16:colId xmlns:a16="http://schemas.microsoft.com/office/drawing/2014/main" xmlns="" val="20002"/>
                    </a:ext>
                  </a:extLst>
                </a:gridCol>
                <a:gridCol w="628932">
                  <a:extLst>
                    <a:ext uri="{9D8B030D-6E8A-4147-A177-3AD203B41FA5}">
                      <a16:colId xmlns:a16="http://schemas.microsoft.com/office/drawing/2014/main" xmlns="" val="20003"/>
                    </a:ext>
                  </a:extLst>
                </a:gridCol>
                <a:gridCol w="479432">
                  <a:extLst>
                    <a:ext uri="{9D8B030D-6E8A-4147-A177-3AD203B41FA5}">
                      <a16:colId xmlns:a16="http://schemas.microsoft.com/office/drawing/2014/main" xmlns="" val="20004"/>
                    </a:ext>
                  </a:extLst>
                </a:gridCol>
              </a:tblGrid>
              <a:tr h="236412">
                <a:tc>
                  <a:txBody>
                    <a:bodyPr/>
                    <a:lstStyle/>
                    <a:p>
                      <a:pPr algn="ctr"/>
                      <a:r>
                        <a:rPr lang="zh-CN" altLang="en-US" sz="1200" b="1" dirty="0" smtClean="0">
                          <a:ln>
                            <a:noFill/>
                          </a:ln>
                          <a:latin typeface="微软雅黑" pitchFamily="34" charset="-122"/>
                          <a:ea typeface="微软雅黑" pitchFamily="34" charset="-122"/>
                        </a:rPr>
                        <a:t>目的地址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源地址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类型</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数据</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itchFamily="34" charset="-122"/>
                          <a:ea typeface="微软雅黑" pitchFamily="34" charset="-122"/>
                        </a:rPr>
                        <a:t>FCS</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36412">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sp>
        <p:nvSpPr>
          <p:cNvPr id="64" name="Rectangle 24"/>
          <p:cNvSpPr>
            <a:spLocks noChangeArrowheads="1"/>
          </p:cNvSpPr>
          <p:nvPr/>
        </p:nvSpPr>
        <p:spPr bwMode="auto">
          <a:xfrm>
            <a:off x="5929606" y="1174097"/>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itchFamily="34" charset="-122"/>
                <a:ea typeface="微软雅黑" pitchFamily="34" charset="-122"/>
              </a:rPr>
              <a:t>以太网帧</a:t>
            </a:r>
            <a:endParaRPr kumimoji="1" lang="en-US" altLang="zh-CN" sz="1200" b="1" dirty="0">
              <a:latin typeface="微软雅黑" pitchFamily="34" charset="-122"/>
              <a:ea typeface="微软雅黑" pitchFamily="34" charset="-122"/>
            </a:endParaRPr>
          </a:p>
        </p:txBody>
      </p:sp>
      <p:sp>
        <p:nvSpPr>
          <p:cNvPr id="65" name="矩形 64"/>
          <p:cNvSpPr/>
          <p:nvPr/>
        </p:nvSpPr>
        <p:spPr>
          <a:xfrm>
            <a:off x="4567074" y="2493857"/>
            <a:ext cx="3884680" cy="523220"/>
          </a:xfrm>
          <a:prstGeom prst="rect">
            <a:avLst/>
          </a:prstGeom>
        </p:spPr>
        <p:txBody>
          <a:bodyPr wrap="square">
            <a:spAutoFit/>
          </a:bodyPr>
          <a:lstStyle/>
          <a:p>
            <a:r>
              <a:rPr lang="zh-CN" altLang="en-US" sz="1400" b="1" dirty="0">
                <a:latin typeface="微软雅黑" pitchFamily="34" charset="-122"/>
                <a:ea typeface="微软雅黑" pitchFamily="34" charset="-122"/>
              </a:rPr>
              <a:t>交换机收到帧后，先查找交换表。没有查到应从哪个接口转发这个</a:t>
            </a:r>
            <a:r>
              <a:rPr lang="zh-CN" altLang="en-US" sz="1400" b="1" dirty="0" smtClean="0">
                <a:latin typeface="微软雅黑" pitchFamily="34" charset="-122"/>
                <a:ea typeface="微软雅黑" pitchFamily="34" charset="-122"/>
              </a:rPr>
              <a:t>帧给 </a:t>
            </a:r>
            <a:r>
              <a:rPr lang="en-US" altLang="zh-CN" sz="1400" b="1" dirty="0" smtClean="0">
                <a:latin typeface="微软雅黑" pitchFamily="34" charset="-122"/>
                <a:ea typeface="微软雅黑" pitchFamily="34" charset="-122"/>
              </a:rPr>
              <a:t>B</a:t>
            </a:r>
            <a:r>
              <a:rPr lang="zh-CN" altLang="en-US" sz="1400" b="1" dirty="0" smtClean="0">
                <a:latin typeface="微软雅黑" pitchFamily="34" charset="-122"/>
                <a:ea typeface="微软雅黑" pitchFamily="34" charset="-122"/>
              </a:rPr>
              <a:t>。</a:t>
            </a:r>
            <a:endParaRPr lang="zh-CN" altLang="en-US" sz="1400" b="1" dirty="0">
              <a:latin typeface="微软雅黑" pitchFamily="34" charset="-122"/>
              <a:ea typeface="微软雅黑" pitchFamily="34" charset="-122"/>
            </a:endParaRPr>
          </a:p>
        </p:txBody>
      </p:sp>
      <p:sp>
        <p:nvSpPr>
          <p:cNvPr id="66" name="矩形 65"/>
          <p:cNvSpPr/>
          <p:nvPr/>
        </p:nvSpPr>
        <p:spPr>
          <a:xfrm>
            <a:off x="4567074" y="2152310"/>
            <a:ext cx="4064860" cy="307777"/>
          </a:xfrm>
          <a:prstGeom prst="rect">
            <a:avLst/>
          </a:prstGeom>
        </p:spPr>
        <p:txBody>
          <a:bodyPr wrap="square">
            <a:spAutoFit/>
          </a:bodyPr>
          <a:lstStyle/>
          <a:p>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先向 </a:t>
            </a:r>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发送一帧</a:t>
            </a:r>
            <a:r>
              <a:rPr lang="zh-CN" altLang="en-US" sz="1400" b="1" dirty="0" smtClean="0">
                <a:latin typeface="微软雅黑" pitchFamily="34" charset="-122"/>
                <a:ea typeface="微软雅黑" pitchFamily="34" charset="-122"/>
              </a:rPr>
              <a:t>。该帧从</a:t>
            </a:r>
            <a:r>
              <a:rPr lang="zh-CN" altLang="en-US" sz="1400" b="1" dirty="0">
                <a:latin typeface="微软雅黑" pitchFamily="34" charset="-122"/>
                <a:ea typeface="微软雅黑" pitchFamily="34" charset="-122"/>
              </a:rPr>
              <a:t>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进入到交换机</a:t>
            </a:r>
            <a:r>
              <a:rPr lang="zh-CN" altLang="en-US" sz="1400" b="1" dirty="0" smtClean="0">
                <a:latin typeface="微软雅黑" pitchFamily="34" charset="-122"/>
                <a:ea typeface="微软雅黑" pitchFamily="34" charset="-122"/>
              </a:rPr>
              <a:t>。</a:t>
            </a:r>
            <a:endParaRPr lang="zh-CN" altLang="en-US" sz="1400" b="1" dirty="0">
              <a:latin typeface="微软雅黑" pitchFamily="34" charset="-122"/>
              <a:ea typeface="微软雅黑" pitchFamily="34" charset="-122"/>
            </a:endParaRPr>
          </a:p>
        </p:txBody>
      </p:sp>
      <p:sp>
        <p:nvSpPr>
          <p:cNvPr id="67" name="矩形 66"/>
          <p:cNvSpPr/>
          <p:nvPr/>
        </p:nvSpPr>
        <p:spPr>
          <a:xfrm>
            <a:off x="4567074" y="3052665"/>
            <a:ext cx="3884680" cy="523220"/>
          </a:xfrm>
          <a:prstGeom prst="rect">
            <a:avLst/>
          </a:prstGeom>
        </p:spPr>
        <p:txBody>
          <a:bodyPr wrap="square">
            <a:spAutoFit/>
          </a:bodyPr>
          <a:lstStyle/>
          <a:p>
            <a:r>
              <a:rPr lang="zh-CN" altLang="en-US" sz="1400" b="1" dirty="0">
                <a:latin typeface="微软雅黑" pitchFamily="34" charset="-122"/>
                <a:ea typeface="微软雅黑" pitchFamily="34" charset="-122"/>
              </a:rPr>
              <a:t>交换机把这个帧的源地址 </a:t>
            </a: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和接口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写入交换表</a:t>
            </a:r>
            <a:r>
              <a:rPr lang="zh-CN" altLang="en-US" sz="1400" b="1" dirty="0" smtClean="0">
                <a:latin typeface="微软雅黑" pitchFamily="34" charset="-122"/>
                <a:ea typeface="微软雅黑" pitchFamily="34" charset="-122"/>
              </a:rPr>
              <a:t>中。</a:t>
            </a:r>
            <a:endParaRPr lang="zh-CN" altLang="en-US" sz="1400" b="1" dirty="0">
              <a:latin typeface="微软雅黑" pitchFamily="34" charset="-122"/>
              <a:ea typeface="微软雅黑" pitchFamily="34" charset="-122"/>
            </a:endParaRPr>
          </a:p>
        </p:txBody>
      </p:sp>
      <p:sp>
        <p:nvSpPr>
          <p:cNvPr id="68" name="矩形 67"/>
          <p:cNvSpPr/>
          <p:nvPr/>
        </p:nvSpPr>
        <p:spPr>
          <a:xfrm>
            <a:off x="4567074" y="3645627"/>
            <a:ext cx="4064860" cy="307777"/>
          </a:xfrm>
          <a:prstGeom prst="rect">
            <a:avLst/>
          </a:prstGeom>
        </p:spPr>
        <p:txBody>
          <a:bodyPr wrap="square">
            <a:spAutoFit/>
          </a:bodyPr>
          <a:lstStyle/>
          <a:p>
            <a:r>
              <a:rPr lang="zh-CN" altLang="en-US" sz="1400" b="1" dirty="0" smtClean="0">
                <a:latin typeface="微软雅黑" pitchFamily="34" charset="-122"/>
                <a:ea typeface="微软雅黑" pitchFamily="34" charset="-122"/>
              </a:rPr>
              <a:t>交换机向</a:t>
            </a:r>
            <a:r>
              <a:rPr lang="zh-CN" altLang="en-US" sz="1400" b="1" dirty="0">
                <a:latin typeface="微软雅黑" pitchFamily="34" charset="-122"/>
                <a:ea typeface="微软雅黑" pitchFamily="34" charset="-122"/>
              </a:rPr>
              <a:t>除</a:t>
            </a:r>
            <a:r>
              <a:rPr lang="zh-CN" altLang="en-US" sz="1400" b="1" dirty="0" smtClean="0">
                <a:latin typeface="微软雅黑" pitchFamily="34" charset="-122"/>
                <a:ea typeface="微软雅黑" pitchFamily="34" charset="-122"/>
              </a:rPr>
              <a:t>接口 </a:t>
            </a:r>
            <a:r>
              <a:rPr lang="en-US" altLang="zh-CN" sz="1400" b="1" dirty="0" smtClean="0">
                <a:latin typeface="微软雅黑" pitchFamily="34" charset="-122"/>
                <a:ea typeface="微软雅黑" pitchFamily="34" charset="-122"/>
              </a:rPr>
              <a:t>1 </a:t>
            </a:r>
            <a:r>
              <a:rPr lang="zh-CN" altLang="en-US" sz="1400" b="1" dirty="0" smtClean="0">
                <a:latin typeface="微软雅黑" pitchFamily="34" charset="-122"/>
                <a:ea typeface="微软雅黑" pitchFamily="34" charset="-122"/>
              </a:rPr>
              <a:t>以外</a:t>
            </a:r>
            <a:r>
              <a:rPr lang="zh-CN" altLang="en-US" sz="1400" b="1" dirty="0">
                <a:latin typeface="微软雅黑" pitchFamily="34" charset="-122"/>
                <a:ea typeface="微软雅黑" pitchFamily="34" charset="-122"/>
              </a:rPr>
              <a:t>的所有的接口广播这个帧。</a:t>
            </a:r>
          </a:p>
        </p:txBody>
      </p:sp>
      <p:sp>
        <p:nvSpPr>
          <p:cNvPr id="70" name="矩形 69"/>
          <p:cNvSpPr/>
          <p:nvPr/>
        </p:nvSpPr>
        <p:spPr>
          <a:xfrm>
            <a:off x="2498126" y="2360145"/>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a:t>
            </a:r>
            <a:r>
              <a:rPr lang="en-US" altLang="zh-CN" sz="1100" b="1" dirty="0" smtClean="0">
                <a:latin typeface="微软雅黑" pitchFamily="34" charset="-122"/>
                <a:ea typeface="微软雅黑" pitchFamily="34" charset="-122"/>
              </a:rPr>
              <a:t>            1</a:t>
            </a:r>
            <a:endParaRPr lang="zh-CN" altLang="en-US" sz="1100" b="1" dirty="0">
              <a:latin typeface="微软雅黑" pitchFamily="34" charset="-122"/>
              <a:ea typeface="微软雅黑" pitchFamily="34" charset="-122"/>
            </a:endParaRPr>
          </a:p>
        </p:txBody>
      </p:sp>
      <p:cxnSp>
        <p:nvCxnSpPr>
          <p:cNvPr id="71" name="直接箭头连接符 70"/>
          <p:cNvCxnSpPr/>
          <p:nvPr/>
        </p:nvCxnSpPr>
        <p:spPr>
          <a:xfrm>
            <a:off x="1534240" y="2274532"/>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34240" y="2812065"/>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534240" y="3360908"/>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974334" y="1721211"/>
            <a:ext cx="1090436" cy="276999"/>
            <a:chOff x="4974334" y="1978909"/>
            <a:chExt cx="1090436" cy="276999"/>
          </a:xfrm>
        </p:grpSpPr>
        <p:sp>
          <p:nvSpPr>
            <p:cNvPr id="2" name="TextBox 1"/>
            <p:cNvSpPr txBox="1"/>
            <p:nvPr/>
          </p:nvSpPr>
          <p:spPr>
            <a:xfrm>
              <a:off x="4974334"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itchFamily="34" charset="-122"/>
                  <a:ea typeface="微软雅黑" pitchFamily="34" charset="-122"/>
                </a:rPr>
                <a:t>B</a:t>
              </a:r>
              <a:endParaRPr lang="zh-CN" altLang="en-US" sz="1200" b="1" dirty="0">
                <a:solidFill>
                  <a:srgbClr val="CC00CC"/>
                </a:solidFill>
                <a:latin typeface="微软雅黑" pitchFamily="34" charset="-122"/>
                <a:ea typeface="微软雅黑" pitchFamily="34" charset="-122"/>
              </a:endParaRPr>
            </a:p>
          </p:txBody>
        </p:sp>
        <p:sp>
          <p:nvSpPr>
            <p:cNvPr id="55" name="TextBox 5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A</a:t>
              </a:r>
              <a:endParaRPr lang="zh-CN" altLang="en-US" sz="1200" b="1" dirty="0">
                <a:solidFill>
                  <a:srgbClr val="CC00CC"/>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16239444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wipe(up)">
                                      <p:cBhvr>
                                        <p:cTn id="19" dur="2000"/>
                                        <p:tgtEl>
                                          <p:spTgt spid="6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67"/>
                                        </p:tgtEl>
                                        <p:attrNameLst>
                                          <p:attrName>style.visibility</p:attrName>
                                        </p:attrNameLst>
                                      </p:cBhvr>
                                      <p:to>
                                        <p:strVal val="visible"/>
                                      </p:to>
                                    </p:set>
                                    <p:animEffect transition="in" filter="wipe(up)">
                                      <p:cBhvr>
                                        <p:cTn id="24" dur="2000"/>
                                        <p:tgtEl>
                                          <p:spTgt spid="67"/>
                                        </p:tgtEl>
                                      </p:cBhvr>
                                    </p:animEffect>
                                  </p:childTnLst>
                                </p:cTn>
                              </p:par>
                            </p:childTnLst>
                          </p:cTn>
                        </p:par>
                        <p:par>
                          <p:cTn id="25" fill="hold">
                            <p:stCondLst>
                              <p:cond delay="2000"/>
                            </p:stCondLst>
                            <p:childTnLst>
                              <p:par>
                                <p:cTn id="26" presetID="1" presetClass="entr" presetSubtype="0" fill="hold" grpId="0" nodeType="afterEffect">
                                  <p:stCondLst>
                                    <p:cond delay="0"/>
                                  </p:stCondLst>
                                  <p:childTnLst>
                                    <p:set>
                                      <p:cBhvr>
                                        <p:cTn id="27" dur="1" fill="hold">
                                          <p:stCondLst>
                                            <p:cond delay="0"/>
                                          </p:stCondLst>
                                        </p:cTn>
                                        <p:tgtEl>
                                          <p:spTgt spid="70"/>
                                        </p:tgtEl>
                                        <p:attrNameLst>
                                          <p:attrName>style.visibility</p:attrName>
                                        </p:attrNameLst>
                                      </p:cBhvr>
                                      <p:to>
                                        <p:strVal val="visible"/>
                                      </p:to>
                                    </p:set>
                                  </p:childTnLst>
                                </p:cTn>
                              </p:par>
                              <p:par>
                                <p:cTn id="28" presetID="35" presetClass="emph" presetSubtype="0" repeatCount="4000" fill="hold" grpId="1" nodeType="withEffect">
                                  <p:stCondLst>
                                    <p:cond delay="0"/>
                                  </p:stCondLst>
                                  <p:childTnLst>
                                    <p:anim calcmode="discrete" valueType="str">
                                      <p:cBhvr>
                                        <p:cTn id="29" dur="1000" fill="hold"/>
                                        <p:tgtEl>
                                          <p:spTgt spid="70"/>
                                        </p:tgtEl>
                                        <p:attrNameLst>
                                          <p:attrName>style.visibility</p:attrName>
                                        </p:attrNameLst>
                                      </p:cBhvr>
                                      <p:tavLst>
                                        <p:tav tm="0">
                                          <p:val>
                                            <p:strVal val="hidden"/>
                                          </p:val>
                                        </p:tav>
                                        <p:tav tm="50000">
                                          <p:val>
                                            <p:strVal val="visible"/>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68"/>
                                        </p:tgtEl>
                                        <p:attrNameLst>
                                          <p:attrName>style.visibility</p:attrName>
                                        </p:attrNameLst>
                                      </p:cBhvr>
                                      <p:to>
                                        <p:strVal val="visible"/>
                                      </p:to>
                                    </p:set>
                                    <p:animEffect transition="in" filter="wipe(up)">
                                      <p:cBhvr>
                                        <p:cTn id="34" dur="2000"/>
                                        <p:tgtEl>
                                          <p:spTgt spid="68"/>
                                        </p:tgtEl>
                                      </p:cBhvr>
                                    </p:animEffect>
                                  </p:childTnLst>
                                </p:cTn>
                              </p:par>
                              <p:par>
                                <p:cTn id="35" presetID="22" presetClass="entr" presetSubtype="2" fill="hold" nodeType="withEffect">
                                  <p:stCondLst>
                                    <p:cond delay="2000"/>
                                  </p:stCondLst>
                                  <p:childTnLst>
                                    <p:set>
                                      <p:cBhvr>
                                        <p:cTn id="36" dur="1" fill="hold">
                                          <p:stCondLst>
                                            <p:cond delay="0"/>
                                          </p:stCondLst>
                                        </p:cTn>
                                        <p:tgtEl>
                                          <p:spTgt spid="71"/>
                                        </p:tgtEl>
                                        <p:attrNameLst>
                                          <p:attrName>style.visibility</p:attrName>
                                        </p:attrNameLst>
                                      </p:cBhvr>
                                      <p:to>
                                        <p:strVal val="visible"/>
                                      </p:to>
                                    </p:set>
                                    <p:animEffect transition="in" filter="wipe(right)">
                                      <p:cBhvr>
                                        <p:cTn id="37" dur="3000"/>
                                        <p:tgtEl>
                                          <p:spTgt spid="71"/>
                                        </p:tgtEl>
                                      </p:cBhvr>
                                    </p:animEffect>
                                  </p:childTnLst>
                                </p:cTn>
                              </p:par>
                              <p:par>
                                <p:cTn id="38" presetID="22" presetClass="entr" presetSubtype="2" fill="hold" nodeType="withEffect">
                                  <p:stCondLst>
                                    <p:cond delay="2000"/>
                                  </p:stCondLst>
                                  <p:childTnLst>
                                    <p:set>
                                      <p:cBhvr>
                                        <p:cTn id="39" dur="1" fill="hold">
                                          <p:stCondLst>
                                            <p:cond delay="0"/>
                                          </p:stCondLst>
                                        </p:cTn>
                                        <p:tgtEl>
                                          <p:spTgt spid="72"/>
                                        </p:tgtEl>
                                        <p:attrNameLst>
                                          <p:attrName>style.visibility</p:attrName>
                                        </p:attrNameLst>
                                      </p:cBhvr>
                                      <p:to>
                                        <p:strVal val="visible"/>
                                      </p:to>
                                    </p:set>
                                    <p:animEffect transition="in" filter="wipe(right)">
                                      <p:cBhvr>
                                        <p:cTn id="40" dur="3000"/>
                                        <p:tgtEl>
                                          <p:spTgt spid="72"/>
                                        </p:tgtEl>
                                      </p:cBhvr>
                                    </p:animEffect>
                                  </p:childTnLst>
                                </p:cTn>
                              </p:par>
                              <p:par>
                                <p:cTn id="41" presetID="22" presetClass="entr" presetSubtype="2" fill="hold" nodeType="withEffect">
                                  <p:stCondLst>
                                    <p:cond delay="2000"/>
                                  </p:stCondLst>
                                  <p:childTnLst>
                                    <p:set>
                                      <p:cBhvr>
                                        <p:cTn id="42" dur="1" fill="hold">
                                          <p:stCondLst>
                                            <p:cond delay="0"/>
                                          </p:stCondLst>
                                        </p:cTn>
                                        <p:tgtEl>
                                          <p:spTgt spid="73"/>
                                        </p:tgtEl>
                                        <p:attrNameLst>
                                          <p:attrName>style.visibility</p:attrName>
                                        </p:attrNameLst>
                                      </p:cBhvr>
                                      <p:to>
                                        <p:strVal val="visible"/>
                                      </p:to>
                                    </p:set>
                                    <p:animEffect transition="in" filter="wipe(right)">
                                      <p:cBhvr>
                                        <p:cTn id="43" dur="3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68" grpId="0"/>
      <p:bldP spid="70" grpId="0"/>
      <p:bldP spid="70" grpId="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3933"/>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37428"/>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35584"/>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2"/>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8"/>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9"/>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3"/>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00314"/>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3" name="组合 57"/>
          <p:cNvGrpSpPr>
            <a:grpSpLocks/>
          </p:cNvGrpSpPr>
          <p:nvPr/>
        </p:nvGrpSpPr>
        <p:grpSpPr bwMode="auto">
          <a:xfrm>
            <a:off x="1936359" y="1664742"/>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4" name="组合 58"/>
          <p:cNvGrpSpPr>
            <a:grpSpLocks/>
          </p:cNvGrpSpPr>
          <p:nvPr/>
        </p:nvGrpSpPr>
        <p:grpSpPr bwMode="auto">
          <a:xfrm>
            <a:off x="1945502" y="2228654"/>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8" name="组合 61"/>
          <p:cNvGrpSpPr>
            <a:grpSpLocks/>
          </p:cNvGrpSpPr>
          <p:nvPr/>
        </p:nvGrpSpPr>
        <p:grpSpPr bwMode="auto">
          <a:xfrm>
            <a:off x="1916382" y="3306556"/>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 name="组合 64"/>
          <p:cNvGrpSpPr>
            <a:grpSpLocks/>
          </p:cNvGrpSpPr>
          <p:nvPr/>
        </p:nvGrpSpPr>
        <p:grpSpPr bwMode="auto">
          <a:xfrm>
            <a:off x="1925526" y="2742645"/>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59551"/>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693776"/>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10" name="组合 57"/>
          <p:cNvGrpSpPr/>
          <p:nvPr/>
        </p:nvGrpSpPr>
        <p:grpSpPr>
          <a:xfrm>
            <a:off x="2264388" y="1897311"/>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a:t>
              </a:r>
              <a:r>
                <a:rPr kumimoji="1" lang="zh-CN" altLang="en-US" sz="1100" b="1" dirty="0" smtClean="0">
                  <a:solidFill>
                    <a:srgbClr val="0000FF"/>
                  </a:solidFill>
                  <a:latin typeface="微软雅黑" pitchFamily="34" charset="-122"/>
                  <a:ea typeface="微软雅黑" pitchFamily="34" charset="-122"/>
                </a:rPr>
                <a:t> 接口   有效时间</a:t>
              </a:r>
              <a:endParaRPr kumimoji="1" lang="zh-CN" altLang="en-US" sz="110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53316"/>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1585277"/>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136107"/>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657070"/>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221755"/>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1710704"/>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extLst>
              <p:ext uri="{D42A27DB-BD31-4B8C-83A1-F6EECF244321}">
                <p14:modId xmlns:p14="http://schemas.microsoft.com/office/powerpoint/2010/main" val="2608319686"/>
              </p:ext>
            </p:extLst>
          </p:nvPr>
        </p:nvGraphicFramePr>
        <p:xfrm>
          <a:off x="4682837" y="1452197"/>
          <a:ext cx="3380509" cy="548640"/>
        </p:xfrm>
        <a:graphic>
          <a:graphicData uri="http://schemas.openxmlformats.org/drawingml/2006/table">
            <a:tbl>
              <a:tblPr>
                <a:tableStyleId>{5C22544A-7EE6-4342-B048-85BDC9FD1C3A}</a:tableStyleId>
              </a:tblPr>
              <a:tblGrid>
                <a:gridCol w="818178">
                  <a:extLst>
                    <a:ext uri="{9D8B030D-6E8A-4147-A177-3AD203B41FA5}">
                      <a16:colId xmlns:a16="http://schemas.microsoft.com/office/drawing/2014/main" xmlns="" val="20000"/>
                    </a:ext>
                  </a:extLst>
                </a:gridCol>
                <a:gridCol w="864830">
                  <a:extLst>
                    <a:ext uri="{9D8B030D-6E8A-4147-A177-3AD203B41FA5}">
                      <a16:colId xmlns:a16="http://schemas.microsoft.com/office/drawing/2014/main" xmlns="" val="20001"/>
                    </a:ext>
                  </a:extLst>
                </a:gridCol>
                <a:gridCol w="589137">
                  <a:extLst>
                    <a:ext uri="{9D8B030D-6E8A-4147-A177-3AD203B41FA5}">
                      <a16:colId xmlns:a16="http://schemas.microsoft.com/office/drawing/2014/main" xmlns="" val="20002"/>
                    </a:ext>
                  </a:extLst>
                </a:gridCol>
                <a:gridCol w="628932">
                  <a:extLst>
                    <a:ext uri="{9D8B030D-6E8A-4147-A177-3AD203B41FA5}">
                      <a16:colId xmlns:a16="http://schemas.microsoft.com/office/drawing/2014/main" xmlns="" val="20003"/>
                    </a:ext>
                  </a:extLst>
                </a:gridCol>
                <a:gridCol w="479432">
                  <a:extLst>
                    <a:ext uri="{9D8B030D-6E8A-4147-A177-3AD203B41FA5}">
                      <a16:colId xmlns:a16="http://schemas.microsoft.com/office/drawing/2014/main" xmlns="" val="20004"/>
                    </a:ext>
                  </a:extLst>
                </a:gridCol>
              </a:tblGrid>
              <a:tr h="236412">
                <a:tc>
                  <a:txBody>
                    <a:bodyPr/>
                    <a:lstStyle/>
                    <a:p>
                      <a:pPr algn="ctr"/>
                      <a:r>
                        <a:rPr lang="zh-CN" altLang="en-US" sz="1200" b="1" dirty="0" smtClean="0">
                          <a:ln>
                            <a:noFill/>
                          </a:ln>
                          <a:latin typeface="微软雅黑" pitchFamily="34" charset="-122"/>
                          <a:ea typeface="微软雅黑" pitchFamily="34" charset="-122"/>
                        </a:rPr>
                        <a:t>目的地址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源地址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类型</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数据</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itchFamily="34" charset="-122"/>
                          <a:ea typeface="微软雅黑" pitchFamily="34" charset="-122"/>
                        </a:rPr>
                        <a:t>FCS</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36412">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sp>
        <p:nvSpPr>
          <p:cNvPr id="64" name="Rectangle 24"/>
          <p:cNvSpPr>
            <a:spLocks noChangeArrowheads="1"/>
          </p:cNvSpPr>
          <p:nvPr/>
        </p:nvSpPr>
        <p:spPr bwMode="auto">
          <a:xfrm>
            <a:off x="5929606" y="1174099"/>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itchFamily="34" charset="-122"/>
                <a:ea typeface="微软雅黑" pitchFamily="34" charset="-122"/>
              </a:rPr>
              <a:t>以太网帧</a:t>
            </a:r>
            <a:endParaRPr kumimoji="1" lang="en-US" altLang="zh-CN" sz="1200" b="1" dirty="0">
              <a:latin typeface="微软雅黑" pitchFamily="34" charset="-122"/>
              <a:ea typeface="微软雅黑" pitchFamily="34" charset="-122"/>
            </a:endParaRPr>
          </a:p>
        </p:txBody>
      </p:sp>
      <p:sp>
        <p:nvSpPr>
          <p:cNvPr id="66" name="矩形 65"/>
          <p:cNvSpPr/>
          <p:nvPr/>
        </p:nvSpPr>
        <p:spPr>
          <a:xfrm>
            <a:off x="4567074" y="2152312"/>
            <a:ext cx="4064860" cy="523220"/>
          </a:xfrm>
          <a:prstGeom prst="rect">
            <a:avLst/>
          </a:prstGeom>
        </p:spPr>
        <p:txBody>
          <a:bodyPr wrap="square">
            <a:spAutoFit/>
          </a:bodyPr>
          <a:lstStyle/>
          <a:p>
            <a:r>
              <a:rPr lang="zh-CN" altLang="en-US" sz="1400" b="1" dirty="0" smtClean="0">
                <a:latin typeface="微软雅黑" pitchFamily="34" charset="-122"/>
                <a:ea typeface="微软雅黑" pitchFamily="34" charset="-122"/>
              </a:rPr>
              <a:t>由于与该帧的目的地址不相符，</a:t>
            </a:r>
            <a:r>
              <a:rPr lang="en-US" altLang="zh-CN" sz="1400" b="1" dirty="0" smtClean="0">
                <a:latin typeface="微软雅黑" pitchFamily="34" charset="-122"/>
                <a:ea typeface="微软雅黑" pitchFamily="34" charset="-122"/>
              </a:rPr>
              <a:t>C </a:t>
            </a:r>
            <a:r>
              <a:rPr lang="zh-CN" altLang="en-US" sz="1400" b="1" dirty="0" smtClean="0">
                <a:latin typeface="微软雅黑" pitchFamily="34" charset="-122"/>
                <a:ea typeface="微软雅黑" pitchFamily="34" charset="-122"/>
              </a:rPr>
              <a:t>和 </a:t>
            </a:r>
            <a:r>
              <a:rPr lang="en-US" altLang="zh-CN" sz="1400" b="1" dirty="0" smtClean="0">
                <a:latin typeface="微软雅黑" pitchFamily="34" charset="-122"/>
                <a:ea typeface="微软雅黑" pitchFamily="34" charset="-122"/>
              </a:rPr>
              <a:t>D </a:t>
            </a:r>
            <a:r>
              <a:rPr lang="zh-CN" altLang="en-US" sz="1400" b="1" dirty="0" smtClean="0">
                <a:latin typeface="微软雅黑" pitchFamily="34" charset="-122"/>
                <a:ea typeface="微软雅黑" pitchFamily="34" charset="-122"/>
              </a:rPr>
              <a:t>将丢弃该帧。</a:t>
            </a:r>
            <a:endParaRPr lang="zh-CN" altLang="en-US" sz="1400" b="1" dirty="0">
              <a:latin typeface="微软雅黑" pitchFamily="34" charset="-122"/>
              <a:ea typeface="微软雅黑" pitchFamily="34" charset="-122"/>
            </a:endParaRPr>
          </a:p>
        </p:txBody>
      </p:sp>
      <p:sp>
        <p:nvSpPr>
          <p:cNvPr id="70" name="矩形 69"/>
          <p:cNvSpPr/>
          <p:nvPr/>
        </p:nvSpPr>
        <p:spPr>
          <a:xfrm>
            <a:off x="2498126" y="2360147"/>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a:t>
            </a:r>
            <a:r>
              <a:rPr lang="en-US" altLang="zh-CN" sz="1100" b="1" dirty="0" smtClean="0">
                <a:latin typeface="微软雅黑" pitchFamily="34" charset="-122"/>
                <a:ea typeface="微软雅黑" pitchFamily="34" charset="-122"/>
              </a:rPr>
              <a:t>            1</a:t>
            </a:r>
            <a:endParaRPr lang="zh-CN" altLang="en-US" sz="1100" b="1" dirty="0">
              <a:latin typeface="微软雅黑" pitchFamily="34" charset="-122"/>
              <a:ea typeface="微软雅黑" pitchFamily="34" charset="-122"/>
            </a:endParaRPr>
          </a:p>
        </p:txBody>
      </p:sp>
      <p:cxnSp>
        <p:nvCxnSpPr>
          <p:cNvPr id="71" name="直接箭头连接符 70"/>
          <p:cNvCxnSpPr/>
          <p:nvPr/>
        </p:nvCxnSpPr>
        <p:spPr>
          <a:xfrm>
            <a:off x="1534240" y="2274534"/>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34240" y="2812067"/>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534240" y="3360910"/>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974334" y="1721213"/>
            <a:ext cx="1090436" cy="276999"/>
            <a:chOff x="4974334" y="1978909"/>
            <a:chExt cx="1090436" cy="276999"/>
          </a:xfrm>
        </p:grpSpPr>
        <p:sp>
          <p:nvSpPr>
            <p:cNvPr id="2" name="TextBox 1"/>
            <p:cNvSpPr txBox="1"/>
            <p:nvPr/>
          </p:nvSpPr>
          <p:spPr>
            <a:xfrm>
              <a:off x="4974334"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itchFamily="34" charset="-122"/>
                  <a:ea typeface="微软雅黑" pitchFamily="34" charset="-122"/>
                </a:rPr>
                <a:t>B</a:t>
              </a:r>
              <a:endParaRPr lang="zh-CN" altLang="en-US" sz="1200" b="1" dirty="0">
                <a:solidFill>
                  <a:srgbClr val="CC00CC"/>
                </a:solidFill>
                <a:latin typeface="微软雅黑" pitchFamily="34" charset="-122"/>
                <a:ea typeface="微软雅黑" pitchFamily="34" charset="-122"/>
              </a:endParaRPr>
            </a:p>
          </p:txBody>
        </p:sp>
        <p:sp>
          <p:nvSpPr>
            <p:cNvPr id="55" name="TextBox 5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A</a:t>
              </a:r>
              <a:endParaRPr lang="zh-CN" altLang="en-US" sz="1200" b="1" dirty="0">
                <a:solidFill>
                  <a:srgbClr val="CC00CC"/>
                </a:solidFill>
                <a:latin typeface="微软雅黑" pitchFamily="34" charset="-122"/>
                <a:ea typeface="微软雅黑" pitchFamily="34" charset="-122"/>
              </a:endParaRPr>
            </a:p>
          </p:txBody>
        </p:sp>
      </p:grpSp>
      <p:sp>
        <p:nvSpPr>
          <p:cNvPr id="56" name="Rectangle 24"/>
          <p:cNvSpPr>
            <a:spLocks noChangeArrowheads="1"/>
          </p:cNvSpPr>
          <p:nvPr/>
        </p:nvSpPr>
        <p:spPr bwMode="auto">
          <a:xfrm>
            <a:off x="231983" y="2124397"/>
            <a:ext cx="629980" cy="305212"/>
          </a:xfrm>
          <a:prstGeom prst="rect">
            <a:avLst/>
          </a:prstGeom>
          <a:solidFill>
            <a:srgbClr val="272CFD"/>
          </a:solidFill>
          <a:ln>
            <a:noFill/>
          </a:ln>
          <a:extLst/>
        </p:spPr>
        <p:txBody>
          <a:bodyPr wrap="square" lIns="90488" tIns="44450" rIns="90488" bIns="44450">
            <a:spAutoFit/>
          </a:bodyPr>
          <a:lstStyle/>
          <a:p>
            <a:pPr algn="ctr" defTabSz="762000" eaLnBrk="0" hangingPunct="0"/>
            <a:r>
              <a:rPr kumimoji="1" lang="zh-CN" altLang="en-US" sz="1400" b="1" dirty="0" smtClean="0">
                <a:solidFill>
                  <a:schemeClr val="bg1"/>
                </a:solidFill>
                <a:latin typeface="微软雅黑" pitchFamily="34" charset="-122"/>
                <a:ea typeface="微软雅黑" pitchFamily="34" charset="-122"/>
              </a:rPr>
              <a:t>丢弃</a:t>
            </a:r>
            <a:endParaRPr kumimoji="1" lang="en-US" altLang="zh-CN" sz="1400" b="1" dirty="0">
              <a:solidFill>
                <a:schemeClr val="bg1"/>
              </a:solidFill>
              <a:latin typeface="微软雅黑" pitchFamily="34" charset="-122"/>
              <a:ea typeface="微软雅黑" pitchFamily="34" charset="-122"/>
            </a:endParaRPr>
          </a:p>
        </p:txBody>
      </p:sp>
      <p:sp>
        <p:nvSpPr>
          <p:cNvPr id="57" name="Rectangle 24"/>
          <p:cNvSpPr>
            <a:spLocks noChangeArrowheads="1"/>
          </p:cNvSpPr>
          <p:nvPr/>
        </p:nvSpPr>
        <p:spPr bwMode="auto">
          <a:xfrm>
            <a:off x="231983" y="3216888"/>
            <a:ext cx="629980" cy="305212"/>
          </a:xfrm>
          <a:prstGeom prst="rect">
            <a:avLst/>
          </a:prstGeom>
          <a:solidFill>
            <a:srgbClr val="272CFD"/>
          </a:solidFill>
          <a:ln>
            <a:noFill/>
          </a:ln>
          <a:extLst/>
        </p:spPr>
        <p:txBody>
          <a:bodyPr wrap="square" lIns="90488" tIns="44450" rIns="90488" bIns="44450">
            <a:spAutoFit/>
          </a:bodyPr>
          <a:lstStyle/>
          <a:p>
            <a:pPr algn="ctr" defTabSz="762000" eaLnBrk="0" hangingPunct="0"/>
            <a:r>
              <a:rPr kumimoji="1" lang="zh-CN" altLang="en-US" sz="1400" b="1" dirty="0" smtClean="0">
                <a:solidFill>
                  <a:schemeClr val="bg1"/>
                </a:solidFill>
                <a:latin typeface="微软雅黑" pitchFamily="34" charset="-122"/>
                <a:ea typeface="微软雅黑" pitchFamily="34" charset="-122"/>
              </a:rPr>
              <a:t>丢弃</a:t>
            </a:r>
            <a:endParaRPr kumimoji="1" lang="en-US" altLang="zh-CN" sz="14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0845411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56"/>
                                        </p:tgtEl>
                                        <p:attrNameLst>
                                          <p:attrName>style.visibility</p:attrName>
                                        </p:attrNameLst>
                                      </p:cBhvr>
                                      <p:tavLst>
                                        <p:tav tm="0">
                                          <p:val>
                                            <p:strVal val="hidden"/>
                                          </p:val>
                                        </p:tav>
                                        <p:tav tm="50000">
                                          <p:val>
                                            <p:strVal val="visible"/>
                                          </p:val>
                                        </p:tav>
                                      </p:tavLst>
                                    </p:anim>
                                  </p:childTnLst>
                                </p:cTn>
                              </p:par>
                              <p:par>
                                <p:cTn id="11" presetID="35" presetClass="emph" presetSubtype="0" repeatCount="indefinite" fill="hold" grpId="0" nodeType="withEffect">
                                  <p:stCondLst>
                                    <p:cond delay="0"/>
                                  </p:stCondLst>
                                  <p:endCondLst>
                                    <p:cond evt="onNext" delay="0">
                                      <p:tgtEl>
                                        <p:sldTgt/>
                                      </p:tgtEl>
                                    </p:cond>
                                  </p:endCondLst>
                                  <p:childTnLst>
                                    <p:anim calcmode="discrete" valueType="str">
                                      <p:cBhvr>
                                        <p:cTn id="12" dur="1000" fill="hold"/>
                                        <p:tgtEl>
                                          <p:spTgt spid="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57" grpId="0" animBg="1"/>
      <p:bldP spid="57" grpId="1"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19" y="1113931"/>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37426"/>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35582"/>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0"/>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6"/>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7"/>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1"/>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00312"/>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2" name="组合 57"/>
          <p:cNvGrpSpPr>
            <a:grpSpLocks/>
          </p:cNvGrpSpPr>
          <p:nvPr/>
        </p:nvGrpSpPr>
        <p:grpSpPr bwMode="auto">
          <a:xfrm>
            <a:off x="1936359" y="1664740"/>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3" name="组合 58"/>
          <p:cNvGrpSpPr>
            <a:grpSpLocks/>
          </p:cNvGrpSpPr>
          <p:nvPr/>
        </p:nvGrpSpPr>
        <p:grpSpPr bwMode="auto">
          <a:xfrm>
            <a:off x="1945502" y="2228652"/>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4" name="组合 61"/>
          <p:cNvGrpSpPr>
            <a:grpSpLocks/>
          </p:cNvGrpSpPr>
          <p:nvPr/>
        </p:nvGrpSpPr>
        <p:grpSpPr bwMode="auto">
          <a:xfrm>
            <a:off x="1916382" y="3306554"/>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8" name="组合 64"/>
          <p:cNvGrpSpPr>
            <a:grpSpLocks/>
          </p:cNvGrpSpPr>
          <p:nvPr/>
        </p:nvGrpSpPr>
        <p:grpSpPr bwMode="auto">
          <a:xfrm>
            <a:off x="1925526" y="2742643"/>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59549"/>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693774"/>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9" name="组合 57"/>
          <p:cNvGrpSpPr/>
          <p:nvPr/>
        </p:nvGrpSpPr>
        <p:grpSpPr>
          <a:xfrm>
            <a:off x="2264388" y="1897309"/>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a:t>
              </a:r>
              <a:r>
                <a:rPr kumimoji="1" lang="zh-CN" altLang="en-US" sz="1100" b="1" dirty="0" smtClean="0">
                  <a:solidFill>
                    <a:srgbClr val="0000FF"/>
                  </a:solidFill>
                  <a:latin typeface="微软雅黑" pitchFamily="34" charset="-122"/>
                  <a:ea typeface="微软雅黑" pitchFamily="34" charset="-122"/>
                </a:rPr>
                <a:t> 接口   有效时间</a:t>
              </a:r>
              <a:endParaRPr kumimoji="1" lang="zh-CN" altLang="en-US" sz="110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53314"/>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158527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13610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657068"/>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221753"/>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2822300"/>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4567074" y="2493857"/>
            <a:ext cx="3884680" cy="954107"/>
          </a:xfrm>
          <a:prstGeom prst="rect">
            <a:avLst/>
          </a:prstGeom>
        </p:spPr>
        <p:txBody>
          <a:bodyPr wrap="square">
            <a:spAutoFit/>
          </a:bodyPr>
          <a:lstStyle/>
          <a:p>
            <a:r>
              <a:rPr lang="zh-CN" altLang="en-US" sz="1400" b="1" dirty="0">
                <a:latin typeface="微软雅黑" pitchFamily="34" charset="-122"/>
                <a:ea typeface="微软雅黑" pitchFamily="34" charset="-122"/>
              </a:rPr>
              <a:t>交换机收到帧后，先查找交换表。发现交换表中的 </a:t>
            </a:r>
            <a:r>
              <a:rPr lang="en-US" altLang="zh-CN" sz="1400" b="1" dirty="0">
                <a:latin typeface="微软雅黑" pitchFamily="34" charset="-122"/>
                <a:ea typeface="微软雅黑" pitchFamily="34" charset="-122"/>
              </a:rPr>
              <a:t>MAC </a:t>
            </a:r>
            <a:r>
              <a:rPr lang="zh-CN" altLang="en-US" sz="1400" b="1" dirty="0">
                <a:latin typeface="微软雅黑" pitchFamily="34" charset="-122"/>
                <a:ea typeface="微软雅黑" pitchFamily="34" charset="-122"/>
              </a:rPr>
              <a:t>地址有 </a:t>
            </a:r>
            <a:r>
              <a:rPr lang="en-US" altLang="zh-CN" sz="1400" b="1" dirty="0" smtClean="0">
                <a:latin typeface="微软雅黑" pitchFamily="34" charset="-122"/>
                <a:ea typeface="微软雅黑" pitchFamily="34" charset="-122"/>
              </a:rPr>
              <a:t>A</a:t>
            </a:r>
            <a:r>
              <a:rPr lang="zh-CN" altLang="en-US" sz="1400" b="1" dirty="0" smtClean="0">
                <a:latin typeface="微软雅黑" pitchFamily="34" charset="-122"/>
                <a:ea typeface="微软雅黑" pitchFamily="34" charset="-122"/>
              </a:rPr>
              <a:t>，表明</a:t>
            </a:r>
            <a:r>
              <a:rPr lang="zh-CN" altLang="en-US" sz="1400" b="1" dirty="0">
                <a:latin typeface="微软雅黑" pitchFamily="34" charset="-122"/>
                <a:ea typeface="微软雅黑" pitchFamily="34" charset="-122"/>
              </a:rPr>
              <a:t>要发送</a:t>
            </a:r>
            <a:r>
              <a:rPr lang="zh-CN" altLang="en-US" sz="1400" b="1" dirty="0" smtClean="0">
                <a:latin typeface="微软雅黑" pitchFamily="34" charset="-122"/>
                <a:ea typeface="微软雅黑" pitchFamily="34" charset="-122"/>
              </a:rPr>
              <a:t>给 </a:t>
            </a:r>
            <a:r>
              <a:rPr lang="en-US" altLang="zh-CN" sz="1400" b="1" dirty="0" smtClean="0">
                <a:latin typeface="微软雅黑" pitchFamily="34" charset="-122"/>
                <a:ea typeface="微软雅黑" pitchFamily="34" charset="-122"/>
              </a:rPr>
              <a:t>A </a:t>
            </a:r>
            <a:r>
              <a:rPr lang="zh-CN" altLang="en-US" sz="1400" b="1" dirty="0" smtClean="0">
                <a:latin typeface="微软雅黑" pitchFamily="34" charset="-122"/>
                <a:ea typeface="微软雅黑" pitchFamily="34" charset="-122"/>
              </a:rPr>
              <a:t>的</a:t>
            </a:r>
            <a:r>
              <a:rPr lang="zh-CN" altLang="en-US" sz="1400" b="1" dirty="0">
                <a:latin typeface="微软雅黑" pitchFamily="34" charset="-122"/>
                <a:ea typeface="微软雅黑" pitchFamily="34" charset="-122"/>
              </a:rPr>
              <a:t>帧应从</a:t>
            </a:r>
            <a:r>
              <a:rPr lang="zh-CN" altLang="en-US" sz="1400" b="1" dirty="0" smtClean="0">
                <a:latin typeface="微软雅黑" pitchFamily="34" charset="-122"/>
                <a:ea typeface="微软雅黑" pitchFamily="34" charset="-122"/>
              </a:rPr>
              <a:t>接口 </a:t>
            </a:r>
            <a:r>
              <a:rPr lang="en-US" altLang="zh-CN" sz="1400" b="1" dirty="0" smtClean="0">
                <a:latin typeface="微软雅黑" pitchFamily="34" charset="-122"/>
                <a:ea typeface="微软雅黑" pitchFamily="34" charset="-122"/>
              </a:rPr>
              <a:t>1 </a:t>
            </a:r>
            <a:r>
              <a:rPr lang="zh-CN" altLang="en-US" sz="1400" b="1" dirty="0" smtClean="0">
                <a:latin typeface="微软雅黑" pitchFamily="34" charset="-122"/>
                <a:ea typeface="微软雅黑" pitchFamily="34" charset="-122"/>
              </a:rPr>
              <a:t>转发</a:t>
            </a:r>
            <a:r>
              <a:rPr lang="zh-CN" altLang="en-US" sz="1400" b="1" dirty="0">
                <a:latin typeface="微软雅黑" pitchFamily="34" charset="-122"/>
                <a:ea typeface="微软雅黑" pitchFamily="34" charset="-122"/>
              </a:rPr>
              <a:t>出去。于是就把这个帧传送到接口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转发给 </a:t>
            </a:r>
            <a:r>
              <a:rPr lang="en-US" altLang="zh-CN" sz="1400" b="1" dirty="0">
                <a:latin typeface="微软雅黑" pitchFamily="34" charset="-122"/>
                <a:ea typeface="微软雅黑" pitchFamily="34" charset="-122"/>
              </a:rPr>
              <a:t>A</a:t>
            </a:r>
            <a:r>
              <a:rPr lang="zh-CN" altLang="en-US" sz="1400" b="1" dirty="0">
                <a:latin typeface="微软雅黑" pitchFamily="34" charset="-122"/>
                <a:ea typeface="微软雅黑" pitchFamily="34" charset="-122"/>
              </a:rPr>
              <a:t>。</a:t>
            </a:r>
          </a:p>
        </p:txBody>
      </p:sp>
      <p:sp>
        <p:nvSpPr>
          <p:cNvPr id="66" name="矩形 65"/>
          <p:cNvSpPr/>
          <p:nvPr/>
        </p:nvSpPr>
        <p:spPr>
          <a:xfrm>
            <a:off x="4567074" y="2152310"/>
            <a:ext cx="3884680" cy="307777"/>
          </a:xfrm>
          <a:prstGeom prst="rect">
            <a:avLst/>
          </a:prstGeom>
        </p:spPr>
        <p:txBody>
          <a:bodyPr wrap="square">
            <a:spAutoFit/>
          </a:bodyPr>
          <a:lstStyle/>
          <a:p>
            <a:r>
              <a:rPr lang="en-US" altLang="zh-CN" sz="1400" b="1" dirty="0" smtClean="0">
                <a:latin typeface="微软雅黑" pitchFamily="34" charset="-122"/>
                <a:ea typeface="微软雅黑" pitchFamily="34" charset="-122"/>
              </a:rPr>
              <a:t>B </a:t>
            </a:r>
            <a:r>
              <a:rPr lang="zh-CN" altLang="en-US" sz="1400" b="1" dirty="0" smtClean="0">
                <a:latin typeface="微软雅黑" pitchFamily="34" charset="-122"/>
                <a:ea typeface="微软雅黑" pitchFamily="34" charset="-122"/>
              </a:rPr>
              <a:t>向 </a:t>
            </a:r>
            <a:r>
              <a:rPr lang="en-US" altLang="zh-CN" sz="1400" b="1" dirty="0" smtClean="0">
                <a:latin typeface="微软雅黑" pitchFamily="34" charset="-122"/>
                <a:ea typeface="微软雅黑" pitchFamily="34" charset="-122"/>
              </a:rPr>
              <a:t>A </a:t>
            </a:r>
            <a:r>
              <a:rPr lang="zh-CN" altLang="en-US" sz="1400" b="1" dirty="0">
                <a:latin typeface="微软雅黑" pitchFamily="34" charset="-122"/>
                <a:ea typeface="微软雅黑" pitchFamily="34" charset="-122"/>
              </a:rPr>
              <a:t>发送一帧</a:t>
            </a:r>
            <a:r>
              <a:rPr lang="zh-CN" altLang="en-US" sz="1400" b="1" dirty="0" smtClean="0">
                <a:latin typeface="微软雅黑" pitchFamily="34" charset="-122"/>
                <a:ea typeface="微软雅黑" pitchFamily="34" charset="-122"/>
              </a:rPr>
              <a:t>。该帧从</a:t>
            </a:r>
            <a:r>
              <a:rPr lang="zh-CN" altLang="en-US" sz="1400" b="1" dirty="0">
                <a:latin typeface="微软雅黑" pitchFamily="34" charset="-122"/>
                <a:ea typeface="微软雅黑" pitchFamily="34" charset="-122"/>
              </a:rPr>
              <a:t>接口 </a:t>
            </a:r>
            <a:r>
              <a:rPr lang="en-US" altLang="zh-CN" sz="1400" b="1" dirty="0">
                <a:latin typeface="微软雅黑" pitchFamily="34" charset="-122"/>
                <a:ea typeface="微软雅黑" pitchFamily="34" charset="-122"/>
              </a:rPr>
              <a:t>3</a:t>
            </a:r>
            <a:r>
              <a:rPr lang="en-US" altLang="zh-CN" sz="1400" b="1" dirty="0" smtClean="0">
                <a:latin typeface="微软雅黑" pitchFamily="34" charset="-122"/>
                <a:ea typeface="微软雅黑" pitchFamily="34" charset="-122"/>
              </a:rPr>
              <a:t> </a:t>
            </a:r>
            <a:r>
              <a:rPr lang="zh-CN" altLang="en-US" sz="1400" b="1" dirty="0">
                <a:latin typeface="微软雅黑" pitchFamily="34" charset="-122"/>
                <a:ea typeface="微软雅黑" pitchFamily="34" charset="-122"/>
              </a:rPr>
              <a:t>进入到交换机</a:t>
            </a:r>
            <a:r>
              <a:rPr lang="zh-CN" altLang="en-US" sz="1400" b="1" dirty="0" smtClean="0">
                <a:latin typeface="微软雅黑" pitchFamily="34" charset="-122"/>
                <a:ea typeface="微软雅黑" pitchFamily="34" charset="-122"/>
              </a:rPr>
              <a:t>。</a:t>
            </a:r>
            <a:endParaRPr lang="zh-CN" altLang="en-US" sz="1400" b="1" dirty="0">
              <a:latin typeface="微软雅黑" pitchFamily="34" charset="-122"/>
              <a:ea typeface="微软雅黑" pitchFamily="34" charset="-122"/>
            </a:endParaRPr>
          </a:p>
        </p:txBody>
      </p:sp>
      <p:sp>
        <p:nvSpPr>
          <p:cNvPr id="67" name="矩形 66"/>
          <p:cNvSpPr/>
          <p:nvPr/>
        </p:nvSpPr>
        <p:spPr>
          <a:xfrm>
            <a:off x="4567074" y="3482961"/>
            <a:ext cx="3884680" cy="523220"/>
          </a:xfrm>
          <a:prstGeom prst="rect">
            <a:avLst/>
          </a:prstGeom>
        </p:spPr>
        <p:txBody>
          <a:bodyPr wrap="square">
            <a:spAutoFit/>
          </a:bodyPr>
          <a:lstStyle/>
          <a:p>
            <a:r>
              <a:rPr lang="zh-CN" altLang="en-US" sz="1400" b="1" dirty="0">
                <a:latin typeface="微软雅黑" pitchFamily="34" charset="-122"/>
                <a:ea typeface="微软雅黑" pitchFamily="34" charset="-122"/>
              </a:rPr>
              <a:t>交换机把这个帧的源地址 </a:t>
            </a:r>
            <a:r>
              <a:rPr lang="en-US" altLang="zh-CN" sz="1400" b="1" dirty="0" smtClean="0">
                <a:latin typeface="微软雅黑" pitchFamily="34" charset="-122"/>
                <a:ea typeface="微软雅黑" pitchFamily="34" charset="-122"/>
              </a:rPr>
              <a:t>B </a:t>
            </a:r>
            <a:r>
              <a:rPr lang="zh-CN" altLang="en-US" sz="1400" b="1" dirty="0">
                <a:latin typeface="微软雅黑" pitchFamily="34" charset="-122"/>
                <a:ea typeface="微软雅黑" pitchFamily="34" charset="-122"/>
              </a:rPr>
              <a:t>和接口 </a:t>
            </a:r>
            <a:r>
              <a:rPr lang="en-US" altLang="zh-CN" sz="1400" b="1" dirty="0" smtClean="0">
                <a:latin typeface="微软雅黑" pitchFamily="34" charset="-122"/>
                <a:ea typeface="微软雅黑" pitchFamily="34" charset="-122"/>
              </a:rPr>
              <a:t>3 </a:t>
            </a:r>
            <a:r>
              <a:rPr lang="zh-CN" altLang="en-US" sz="1400" b="1" dirty="0">
                <a:latin typeface="微软雅黑" pitchFamily="34" charset="-122"/>
                <a:ea typeface="微软雅黑" pitchFamily="34" charset="-122"/>
              </a:rPr>
              <a:t>写入交换表</a:t>
            </a:r>
            <a:r>
              <a:rPr lang="zh-CN" altLang="en-US" sz="1400" b="1" dirty="0" smtClean="0">
                <a:latin typeface="微软雅黑" pitchFamily="34" charset="-122"/>
                <a:ea typeface="微软雅黑" pitchFamily="34" charset="-122"/>
              </a:rPr>
              <a:t>中。</a:t>
            </a:r>
            <a:endParaRPr lang="zh-CN" altLang="en-US" sz="1400" b="1" dirty="0">
              <a:latin typeface="微软雅黑" pitchFamily="34" charset="-122"/>
              <a:ea typeface="微软雅黑" pitchFamily="34" charset="-122"/>
            </a:endParaRPr>
          </a:p>
        </p:txBody>
      </p:sp>
      <p:sp>
        <p:nvSpPr>
          <p:cNvPr id="70" name="矩形 69"/>
          <p:cNvSpPr/>
          <p:nvPr/>
        </p:nvSpPr>
        <p:spPr>
          <a:xfrm>
            <a:off x="2498126" y="2360145"/>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a:t>
            </a:r>
            <a:r>
              <a:rPr lang="en-US" altLang="zh-CN" sz="1100" b="1" dirty="0" smtClean="0">
                <a:latin typeface="微软雅黑" pitchFamily="34" charset="-122"/>
                <a:ea typeface="微软雅黑" pitchFamily="34" charset="-122"/>
              </a:rPr>
              <a:t>            1</a:t>
            </a:r>
            <a:endParaRPr lang="zh-CN" altLang="en-US" sz="1100" b="1" dirty="0">
              <a:latin typeface="微软雅黑" pitchFamily="34" charset="-122"/>
              <a:ea typeface="微软雅黑" pitchFamily="34" charset="-122"/>
            </a:endParaRPr>
          </a:p>
        </p:txBody>
      </p:sp>
      <p:cxnSp>
        <p:nvCxnSpPr>
          <p:cNvPr id="71" name="直接箭头连接符 70"/>
          <p:cNvCxnSpPr/>
          <p:nvPr/>
        </p:nvCxnSpPr>
        <p:spPr>
          <a:xfrm>
            <a:off x="1534240" y="1718733"/>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2498126" y="2615908"/>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B             3</a:t>
            </a:r>
            <a:endParaRPr lang="zh-CN" altLang="en-US" sz="1100" b="1" dirty="0">
              <a:latin typeface="微软雅黑" pitchFamily="34" charset="-122"/>
              <a:ea typeface="微软雅黑" pitchFamily="34" charset="-122"/>
            </a:endParaRPr>
          </a:p>
        </p:txBody>
      </p:sp>
      <p:graphicFrame>
        <p:nvGraphicFramePr>
          <p:cNvPr id="69" name="表格 68"/>
          <p:cNvGraphicFramePr>
            <a:graphicFrameLocks noGrp="1"/>
          </p:cNvGraphicFramePr>
          <p:nvPr>
            <p:extLst>
              <p:ext uri="{D42A27DB-BD31-4B8C-83A1-F6EECF244321}">
                <p14:modId xmlns:p14="http://schemas.microsoft.com/office/powerpoint/2010/main" val="2147417041"/>
              </p:ext>
            </p:extLst>
          </p:nvPr>
        </p:nvGraphicFramePr>
        <p:xfrm>
          <a:off x="4682837" y="1452195"/>
          <a:ext cx="3380509" cy="548640"/>
        </p:xfrm>
        <a:graphic>
          <a:graphicData uri="http://schemas.openxmlformats.org/drawingml/2006/table">
            <a:tbl>
              <a:tblPr>
                <a:tableStyleId>{5C22544A-7EE6-4342-B048-85BDC9FD1C3A}</a:tableStyleId>
              </a:tblPr>
              <a:tblGrid>
                <a:gridCol w="818178">
                  <a:extLst>
                    <a:ext uri="{9D8B030D-6E8A-4147-A177-3AD203B41FA5}">
                      <a16:colId xmlns:a16="http://schemas.microsoft.com/office/drawing/2014/main" xmlns="" val="20000"/>
                    </a:ext>
                  </a:extLst>
                </a:gridCol>
                <a:gridCol w="864830">
                  <a:extLst>
                    <a:ext uri="{9D8B030D-6E8A-4147-A177-3AD203B41FA5}">
                      <a16:colId xmlns:a16="http://schemas.microsoft.com/office/drawing/2014/main" xmlns="" val="20001"/>
                    </a:ext>
                  </a:extLst>
                </a:gridCol>
                <a:gridCol w="589137">
                  <a:extLst>
                    <a:ext uri="{9D8B030D-6E8A-4147-A177-3AD203B41FA5}">
                      <a16:colId xmlns:a16="http://schemas.microsoft.com/office/drawing/2014/main" xmlns="" val="20002"/>
                    </a:ext>
                  </a:extLst>
                </a:gridCol>
                <a:gridCol w="628932">
                  <a:extLst>
                    <a:ext uri="{9D8B030D-6E8A-4147-A177-3AD203B41FA5}">
                      <a16:colId xmlns:a16="http://schemas.microsoft.com/office/drawing/2014/main" xmlns="" val="20003"/>
                    </a:ext>
                  </a:extLst>
                </a:gridCol>
                <a:gridCol w="479432">
                  <a:extLst>
                    <a:ext uri="{9D8B030D-6E8A-4147-A177-3AD203B41FA5}">
                      <a16:colId xmlns:a16="http://schemas.microsoft.com/office/drawing/2014/main" xmlns="" val="20004"/>
                    </a:ext>
                  </a:extLst>
                </a:gridCol>
              </a:tblGrid>
              <a:tr h="236412">
                <a:tc>
                  <a:txBody>
                    <a:bodyPr/>
                    <a:lstStyle/>
                    <a:p>
                      <a:pPr algn="ctr"/>
                      <a:r>
                        <a:rPr lang="zh-CN" altLang="en-US" sz="1200" b="1" dirty="0" smtClean="0">
                          <a:ln>
                            <a:noFill/>
                          </a:ln>
                          <a:latin typeface="微软雅黑" pitchFamily="34" charset="-122"/>
                          <a:ea typeface="微软雅黑" pitchFamily="34" charset="-122"/>
                        </a:rPr>
                        <a:t>目的地址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源地址</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类型</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itchFamily="34" charset="-122"/>
                          <a:ea typeface="微软雅黑" pitchFamily="34" charset="-122"/>
                        </a:rPr>
                        <a:t>数据</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itchFamily="34" charset="-122"/>
                          <a:ea typeface="微软雅黑" pitchFamily="34" charset="-122"/>
                        </a:rPr>
                        <a:t>FCS</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0"/>
                  </a:ext>
                </a:extLst>
              </a:tr>
              <a:tr h="236412">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xmlns="" val="10001"/>
                  </a:ext>
                </a:extLst>
              </a:tr>
            </a:tbl>
          </a:graphicData>
        </a:graphic>
      </p:graphicFrame>
      <p:sp>
        <p:nvSpPr>
          <p:cNvPr id="72" name="Rectangle 24"/>
          <p:cNvSpPr>
            <a:spLocks noChangeArrowheads="1"/>
          </p:cNvSpPr>
          <p:nvPr/>
        </p:nvSpPr>
        <p:spPr bwMode="auto">
          <a:xfrm>
            <a:off x="5929606" y="1174097"/>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itchFamily="34" charset="-122"/>
                <a:ea typeface="微软雅黑" pitchFamily="34" charset="-122"/>
              </a:rPr>
              <a:t>以太网帧</a:t>
            </a:r>
            <a:endParaRPr kumimoji="1" lang="en-US" altLang="zh-CN" sz="1200" b="1" dirty="0">
              <a:latin typeface="微软雅黑" pitchFamily="34" charset="-122"/>
              <a:ea typeface="微软雅黑" pitchFamily="34" charset="-122"/>
            </a:endParaRPr>
          </a:p>
        </p:txBody>
      </p:sp>
      <p:grpSp>
        <p:nvGrpSpPr>
          <p:cNvPr id="10" name="组合 72"/>
          <p:cNvGrpSpPr/>
          <p:nvPr/>
        </p:nvGrpSpPr>
        <p:grpSpPr>
          <a:xfrm>
            <a:off x="4974334" y="1721211"/>
            <a:ext cx="1090436" cy="276999"/>
            <a:chOff x="4974334" y="1978909"/>
            <a:chExt cx="1090436" cy="276999"/>
          </a:xfrm>
        </p:grpSpPr>
        <p:sp>
          <p:nvSpPr>
            <p:cNvPr id="74" name="TextBox 73"/>
            <p:cNvSpPr txBox="1"/>
            <p:nvPr/>
          </p:nvSpPr>
          <p:spPr>
            <a:xfrm>
              <a:off x="4974334"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itchFamily="34" charset="-122"/>
                  <a:ea typeface="微软雅黑" pitchFamily="34" charset="-122"/>
                </a:rPr>
                <a:t>A</a:t>
              </a:r>
              <a:endParaRPr lang="zh-CN" altLang="en-US" sz="1200" b="1" dirty="0">
                <a:solidFill>
                  <a:srgbClr val="CC00CC"/>
                </a:solidFill>
                <a:latin typeface="微软雅黑" pitchFamily="34" charset="-122"/>
                <a:ea typeface="微软雅黑" pitchFamily="34" charset="-122"/>
              </a:endParaRPr>
            </a:p>
          </p:txBody>
        </p:sp>
        <p:sp>
          <p:nvSpPr>
            <p:cNvPr id="75" name="TextBox 74"/>
            <p:cNvSpPr txBox="1"/>
            <p:nvPr/>
          </p:nvSpPr>
          <p:spPr>
            <a:xfrm>
              <a:off x="5794442"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itchFamily="34" charset="-122"/>
                  <a:ea typeface="微软雅黑" pitchFamily="34" charset="-122"/>
                </a:rPr>
                <a:t>B</a:t>
              </a:r>
              <a:endParaRPr lang="zh-CN" altLang="en-US" sz="1200" b="1" dirty="0">
                <a:solidFill>
                  <a:srgbClr val="CC00CC"/>
                </a:solidFill>
                <a:latin typeface="微软雅黑" pitchFamily="34" charset="-122"/>
                <a:ea typeface="微软雅黑" pitchFamily="34" charset="-122"/>
              </a:endParaRPr>
            </a:p>
          </p:txBody>
        </p:sp>
      </p:grpSp>
    </p:spTree>
    <p:extLst>
      <p:ext uri="{BB962C8B-B14F-4D97-AF65-F5344CB8AC3E}">
        <p14:creationId xmlns:p14="http://schemas.microsoft.com/office/powerpoint/2010/main" val="131556721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wipe(up)">
                                      <p:cBhvr>
                                        <p:cTn id="19" dur="3000"/>
                                        <p:tgtEl>
                                          <p:spTgt spid="65"/>
                                        </p:tgtEl>
                                      </p:cBhvr>
                                    </p:animEffect>
                                  </p:childTnLst>
                                </p:cTn>
                              </p:par>
                              <p:par>
                                <p:cTn id="20" presetID="22" presetClass="entr" presetSubtype="2" fill="hold" nodeType="withEffect">
                                  <p:stCondLst>
                                    <p:cond delay="2000"/>
                                  </p:stCondLst>
                                  <p:childTnLst>
                                    <p:set>
                                      <p:cBhvr>
                                        <p:cTn id="21" dur="1" fill="hold">
                                          <p:stCondLst>
                                            <p:cond delay="0"/>
                                          </p:stCondLst>
                                        </p:cTn>
                                        <p:tgtEl>
                                          <p:spTgt spid="71"/>
                                        </p:tgtEl>
                                        <p:attrNameLst>
                                          <p:attrName>style.visibility</p:attrName>
                                        </p:attrNameLst>
                                      </p:cBhvr>
                                      <p:to>
                                        <p:strVal val="visible"/>
                                      </p:to>
                                    </p:set>
                                    <p:animEffect transition="in" filter="wipe(right)">
                                      <p:cBhvr>
                                        <p:cTn id="22" dur="4000"/>
                                        <p:tgtEl>
                                          <p:spTgt spid="7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wipe(up)">
                                      <p:cBhvr>
                                        <p:cTn id="27" dur="2000"/>
                                        <p:tgtEl>
                                          <p:spTgt spid="67"/>
                                        </p:tgtEl>
                                      </p:cBhvr>
                                    </p:animEffect>
                                  </p:childTnLst>
                                </p:cTn>
                              </p:par>
                            </p:childTnLst>
                          </p:cTn>
                        </p:par>
                        <p:par>
                          <p:cTn id="28" fill="hold">
                            <p:stCondLst>
                              <p:cond delay="2000"/>
                            </p:stCondLst>
                            <p:childTnLst>
                              <p:par>
                                <p:cTn id="29" presetID="1" presetClass="entr" presetSubtype="0" fill="hold" grpId="0" nodeType="after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par>
                                <p:cTn id="31" presetID="35" presetClass="emph" presetSubtype="0" repeatCount="3000" fill="hold" grpId="1" nodeType="withEffect">
                                  <p:stCondLst>
                                    <p:cond delay="0"/>
                                  </p:stCondLst>
                                  <p:childTnLst>
                                    <p:anim calcmode="discrete" valueType="str">
                                      <p:cBhvr>
                                        <p:cTn id="32" dur="1000" fill="hold"/>
                                        <p:tgtEl>
                                          <p:spTgt spid="5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55" grpId="0"/>
      <p:bldP spid="55" grpId="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502919" y="1113933"/>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38274"/>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36430"/>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8528"/>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2274"/>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2805"/>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3409"/>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01160"/>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2" name="组合 57"/>
          <p:cNvGrpSpPr>
            <a:grpSpLocks/>
          </p:cNvGrpSpPr>
          <p:nvPr/>
        </p:nvGrpSpPr>
        <p:grpSpPr bwMode="auto">
          <a:xfrm>
            <a:off x="1936359" y="1665588"/>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3" name="组合 58"/>
          <p:cNvGrpSpPr>
            <a:grpSpLocks/>
          </p:cNvGrpSpPr>
          <p:nvPr/>
        </p:nvGrpSpPr>
        <p:grpSpPr bwMode="auto">
          <a:xfrm>
            <a:off x="1945502" y="2229500"/>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4" name="组合 61"/>
          <p:cNvGrpSpPr>
            <a:grpSpLocks/>
          </p:cNvGrpSpPr>
          <p:nvPr/>
        </p:nvGrpSpPr>
        <p:grpSpPr bwMode="auto">
          <a:xfrm>
            <a:off x="1916382" y="3307402"/>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8" name="组合 64"/>
          <p:cNvGrpSpPr>
            <a:grpSpLocks/>
          </p:cNvGrpSpPr>
          <p:nvPr/>
        </p:nvGrpSpPr>
        <p:grpSpPr bwMode="auto">
          <a:xfrm>
            <a:off x="1925526" y="2743491"/>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60397"/>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694622"/>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9" name="组合 57"/>
          <p:cNvGrpSpPr/>
          <p:nvPr/>
        </p:nvGrpSpPr>
        <p:grpSpPr>
          <a:xfrm>
            <a:off x="2264388" y="1898157"/>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a:t>
              </a:r>
              <a:r>
                <a:rPr kumimoji="1" lang="zh-CN" altLang="en-US" sz="1100" b="1" dirty="0" smtClean="0">
                  <a:solidFill>
                    <a:srgbClr val="0000FF"/>
                  </a:solidFill>
                  <a:latin typeface="微软雅黑" pitchFamily="34" charset="-122"/>
                  <a:ea typeface="微软雅黑" pitchFamily="34" charset="-122"/>
                </a:rPr>
                <a:t> 接口   有效时间</a:t>
              </a:r>
              <a:endParaRPr kumimoji="1" lang="zh-CN" altLang="en-US" sz="1100" b="1" dirty="0">
                <a:solidFill>
                  <a:srgbClr val="0000FF"/>
                </a:solidFill>
                <a:latin typeface="微软雅黑" pitchFamily="34" charset="-122"/>
                <a:ea typeface="微软雅黑" pitchFamily="34" charset="-122"/>
              </a:endParaRP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54162"/>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90" y="158612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90" y="213695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90" y="265791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90" y="3222601"/>
            <a:ext cx="437685" cy="437685"/>
          </a:xfrm>
          <a:prstGeom prst="rect">
            <a:avLst/>
          </a:prstGeom>
          <a:noFill/>
          <a:extLst>
            <a:ext uri="{909E8E84-426E-40DD-AFC4-6F175D3DCCD1}">
              <a14:hiddenFill xmlns:a14="http://schemas.microsoft.com/office/drawing/2010/main">
                <a:solidFill>
                  <a:srgbClr val="FFFFFF"/>
                </a:solidFill>
              </a14:hiddenFill>
            </a:ext>
          </a:extLst>
        </p:spPr>
      </p:pic>
      <p:sp>
        <p:nvSpPr>
          <p:cNvPr id="70" name="矩形 69"/>
          <p:cNvSpPr/>
          <p:nvPr/>
        </p:nvSpPr>
        <p:spPr>
          <a:xfrm>
            <a:off x="2498126" y="2360993"/>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a:t>
            </a:r>
            <a:r>
              <a:rPr lang="en-US" altLang="zh-CN" sz="1100" b="1" dirty="0" smtClean="0">
                <a:latin typeface="微软雅黑" pitchFamily="34" charset="-122"/>
                <a:ea typeface="微软雅黑" pitchFamily="34" charset="-122"/>
              </a:rPr>
              <a:t>            1</a:t>
            </a:r>
            <a:endParaRPr lang="zh-CN" altLang="en-US" sz="1100" b="1" dirty="0">
              <a:latin typeface="微软雅黑" pitchFamily="34" charset="-122"/>
              <a:ea typeface="微软雅黑" pitchFamily="34" charset="-122"/>
            </a:endParaRPr>
          </a:p>
        </p:txBody>
      </p:sp>
      <p:sp>
        <p:nvSpPr>
          <p:cNvPr id="55" name="矩形 54"/>
          <p:cNvSpPr/>
          <p:nvPr/>
        </p:nvSpPr>
        <p:spPr>
          <a:xfrm>
            <a:off x="2498126" y="2616756"/>
            <a:ext cx="1588970" cy="261610"/>
          </a:xfrm>
          <a:prstGeom prst="rect">
            <a:avLst/>
          </a:prstGeom>
        </p:spPr>
        <p:txBody>
          <a:bodyPr wrap="square">
            <a:spAutoFit/>
          </a:bodyPr>
          <a:lstStyle/>
          <a:p>
            <a:r>
              <a:rPr lang="en-US" altLang="zh-CN" sz="1100" b="1" dirty="0" smtClean="0">
                <a:latin typeface="微软雅黑" pitchFamily="34" charset="-122"/>
                <a:ea typeface="微软雅黑" pitchFamily="34" charset="-122"/>
              </a:rPr>
              <a:t>B             3</a:t>
            </a:r>
            <a:endParaRPr lang="zh-CN" altLang="en-US" sz="1100" b="1" dirty="0">
              <a:latin typeface="微软雅黑" pitchFamily="34" charset="-122"/>
              <a:ea typeface="微软雅黑" pitchFamily="34" charset="-122"/>
            </a:endParaRPr>
          </a:p>
        </p:txBody>
      </p:sp>
      <p:sp>
        <p:nvSpPr>
          <p:cNvPr id="56" name="矩形 55"/>
          <p:cNvSpPr/>
          <p:nvPr/>
        </p:nvSpPr>
        <p:spPr>
          <a:xfrm>
            <a:off x="4972922" y="1743479"/>
            <a:ext cx="3339692" cy="1785104"/>
          </a:xfrm>
          <a:prstGeom prst="rect">
            <a:avLst/>
          </a:prstGeom>
          <a:solidFill>
            <a:schemeClr val="bg1"/>
          </a:solidFill>
          <a:ln w="12700">
            <a:solidFill>
              <a:schemeClr val="tx1"/>
            </a:solidFill>
          </a:ln>
        </p:spPr>
        <p:txBody>
          <a:bodyPr wrap="square">
            <a:spAutoFit/>
          </a:bodyPr>
          <a:lstStyle/>
          <a:p>
            <a:pPr>
              <a:lnSpc>
                <a:spcPts val="2200"/>
              </a:lnSpc>
            </a:pPr>
            <a:r>
              <a:rPr lang="zh-CN" altLang="zh-CN" sz="1600" b="1" dirty="0" smtClean="0">
                <a:latin typeface="微软雅黑" pitchFamily="34" charset="-122"/>
                <a:ea typeface="微软雅黑" pitchFamily="34" charset="-122"/>
              </a:rPr>
              <a:t>考虑到可能有时要在交换机的接口更换主机，或者主机要更换其网络适配器，这就需要更改交换表中的项目。为此，在交换表中每个项目都设有一定的</a:t>
            </a:r>
            <a:r>
              <a:rPr lang="zh-CN" altLang="zh-CN" sz="1600" b="1" dirty="0">
                <a:solidFill>
                  <a:srgbClr val="C00000"/>
                </a:solidFill>
                <a:latin typeface="微软雅黑" pitchFamily="34" charset="-122"/>
                <a:ea typeface="微软雅黑" pitchFamily="34" charset="-122"/>
              </a:rPr>
              <a:t>有效时间。</a:t>
            </a:r>
            <a:r>
              <a:rPr lang="zh-CN" altLang="zh-CN" sz="1600" b="1" dirty="0" smtClean="0">
                <a:solidFill>
                  <a:srgbClr val="0000FF"/>
                </a:solidFill>
                <a:latin typeface="微软雅黑" pitchFamily="34" charset="-122"/>
                <a:ea typeface="微软雅黑" pitchFamily="34" charset="-122"/>
              </a:rPr>
              <a:t>过期的项目就自动被删除。</a:t>
            </a:r>
            <a:endParaRPr lang="zh-CN" altLang="en-US" sz="1600" b="1" dirty="0">
              <a:solidFill>
                <a:srgbClr val="0000FF"/>
              </a:solidFill>
              <a:latin typeface="微软雅黑" pitchFamily="34" charset="-122"/>
              <a:ea typeface="微软雅黑" pitchFamily="34" charset="-122"/>
            </a:endParaRPr>
          </a:p>
        </p:txBody>
      </p:sp>
      <p:cxnSp>
        <p:nvCxnSpPr>
          <p:cNvPr id="57" name="直接箭头连接符 56"/>
          <p:cNvCxnSpPr>
            <a:stCxn id="56" idx="1"/>
          </p:cNvCxnSpPr>
          <p:nvPr/>
        </p:nvCxnSpPr>
        <p:spPr bwMode="auto">
          <a:xfrm flipH="1" flipV="1">
            <a:off x="4017818" y="2275380"/>
            <a:ext cx="955104" cy="360651"/>
          </a:xfrm>
          <a:prstGeom prst="straightConnector1">
            <a:avLst/>
          </a:prstGeom>
          <a:solidFill>
            <a:schemeClr val="accent1"/>
          </a:solidFill>
          <a:ln w="28575"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矩形 60"/>
          <p:cNvSpPr/>
          <p:nvPr/>
        </p:nvSpPr>
        <p:spPr>
          <a:xfrm>
            <a:off x="979053" y="4122113"/>
            <a:ext cx="7278254" cy="369332"/>
          </a:xfrm>
          <a:prstGeom prst="rect">
            <a:avLst/>
          </a:prstGeom>
        </p:spPr>
        <p:txBody>
          <a:bodyPr wrap="square">
            <a:spAutoFit/>
          </a:bodyPr>
          <a:lstStyle/>
          <a:p>
            <a:pPr algn="ctr"/>
            <a:r>
              <a:rPr lang="zh-CN" altLang="en-US" b="1" dirty="0" smtClean="0">
                <a:solidFill>
                  <a:srgbClr val="C00000"/>
                </a:solidFill>
                <a:latin typeface="微软雅黑" pitchFamily="34" charset="-122"/>
                <a:ea typeface="微软雅黑" pitchFamily="34" charset="-122"/>
              </a:rPr>
              <a:t>这种</a:t>
            </a:r>
            <a:r>
              <a:rPr lang="zh-CN" altLang="en-US" b="1" dirty="0">
                <a:solidFill>
                  <a:srgbClr val="0000FF"/>
                </a:solidFill>
                <a:latin typeface="微软雅黑" pitchFamily="34" charset="-122"/>
                <a:ea typeface="微软雅黑" pitchFamily="34" charset="-122"/>
              </a:rPr>
              <a:t>自学习</a:t>
            </a:r>
            <a:r>
              <a:rPr lang="zh-CN" altLang="en-US" b="1" dirty="0">
                <a:solidFill>
                  <a:srgbClr val="C00000"/>
                </a:solidFill>
                <a:latin typeface="微软雅黑" pitchFamily="34" charset="-122"/>
                <a:ea typeface="微软雅黑" pitchFamily="34" charset="-122"/>
              </a:rPr>
              <a:t>方法使得以太网交换机能够即插即用，不必人工进行</a:t>
            </a:r>
            <a:r>
              <a:rPr lang="zh-CN" altLang="en-US" b="1" dirty="0" smtClean="0">
                <a:solidFill>
                  <a:srgbClr val="C00000"/>
                </a:solidFill>
                <a:latin typeface="微软雅黑" pitchFamily="34" charset="-122"/>
                <a:ea typeface="微软雅黑" pitchFamily="34" charset="-122"/>
              </a:rPr>
              <a:t>配置。</a:t>
            </a:r>
            <a:endParaRPr lang="zh-CN" altLang="en-US" b="1"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10596044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551137" y="620443"/>
            <a:ext cx="40318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交换机自学习和转发帧的步骤归纳</a:t>
            </a:r>
            <a:endParaRPr lang="fr-FR" altLang="zh-CN" sz="2000" b="1" dirty="0">
              <a:solidFill>
                <a:schemeClr val="bg1"/>
              </a:solidFill>
              <a:latin typeface="微软雅黑" pitchFamily="34" charset="-122"/>
              <a:ea typeface="微软雅黑" pitchFamily="34" charset="-122"/>
            </a:endParaRPr>
          </a:p>
        </p:txBody>
      </p:sp>
      <p:grpSp>
        <p:nvGrpSpPr>
          <p:cNvPr id="49" name="组合 48"/>
          <p:cNvGrpSpPr/>
          <p:nvPr/>
        </p:nvGrpSpPr>
        <p:grpSpPr>
          <a:xfrm>
            <a:off x="559688" y="1078925"/>
            <a:ext cx="7472852" cy="3274130"/>
            <a:chOff x="453492" y="1003987"/>
            <a:chExt cx="8369232" cy="3666867"/>
          </a:xfrm>
        </p:grpSpPr>
        <p:sp>
          <p:nvSpPr>
            <p:cNvPr id="58" name="矩形 57"/>
            <p:cNvSpPr/>
            <p:nvPr/>
          </p:nvSpPr>
          <p:spPr>
            <a:xfrm>
              <a:off x="2658520" y="1300549"/>
              <a:ext cx="1503099" cy="407773"/>
            </a:xfrm>
            <a:prstGeom prst="rect">
              <a:avLst/>
            </a:prstGeom>
            <a:solidFill>
              <a:srgbClr val="99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从接收的帧中取出</a:t>
              </a:r>
              <a:endParaRPr lang="en-US" altLang="zh-CN" sz="1000" b="1" dirty="0" smtClean="0">
                <a:solidFill>
                  <a:schemeClr val="tx1"/>
                </a:solidFill>
                <a:latin typeface="微软雅黑" pitchFamily="34" charset="-122"/>
                <a:ea typeface="微软雅黑" pitchFamily="34" charset="-122"/>
              </a:endParaRPr>
            </a:p>
            <a:p>
              <a:pPr algn="ctr"/>
              <a:r>
                <a:rPr lang="zh-CN" altLang="en-US" sz="1000" b="1" dirty="0" smtClean="0">
                  <a:solidFill>
                    <a:schemeClr val="tx1"/>
                  </a:solidFill>
                  <a:latin typeface="微软雅黑" pitchFamily="34" charset="-122"/>
                  <a:ea typeface="微软雅黑" pitchFamily="34" charset="-122"/>
                </a:rPr>
                <a:t>源地址</a:t>
              </a:r>
              <a:endParaRPr lang="zh-CN" altLang="en-US" sz="1000" b="1" dirty="0">
                <a:solidFill>
                  <a:schemeClr val="tx1"/>
                </a:solidFill>
                <a:latin typeface="微软雅黑" pitchFamily="34" charset="-122"/>
                <a:ea typeface="微软雅黑" pitchFamily="34" charset="-122"/>
              </a:endParaRPr>
            </a:p>
          </p:txBody>
        </p:sp>
        <p:sp>
          <p:nvSpPr>
            <p:cNvPr id="59" name="流程图: 决策 58"/>
            <p:cNvSpPr/>
            <p:nvPr/>
          </p:nvSpPr>
          <p:spPr>
            <a:xfrm>
              <a:off x="2440064" y="2236572"/>
              <a:ext cx="1940010" cy="469556"/>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交换表中有该地址吗？</a:t>
              </a:r>
              <a:endParaRPr lang="zh-CN" altLang="en-US" sz="1000" b="1" dirty="0">
                <a:solidFill>
                  <a:schemeClr val="tx1"/>
                </a:solidFill>
                <a:latin typeface="微软雅黑" pitchFamily="34" charset="-122"/>
                <a:ea typeface="微软雅黑" pitchFamily="34" charset="-122"/>
              </a:endParaRPr>
            </a:p>
          </p:txBody>
        </p:sp>
        <p:sp>
          <p:nvSpPr>
            <p:cNvPr id="60" name="矩形 59"/>
            <p:cNvSpPr/>
            <p:nvPr/>
          </p:nvSpPr>
          <p:spPr>
            <a:xfrm>
              <a:off x="2658519" y="3212748"/>
              <a:ext cx="1503100" cy="642552"/>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rgbClr val="C00000"/>
                  </a:solidFill>
                  <a:latin typeface="微软雅黑" pitchFamily="34" charset="-122"/>
                  <a:ea typeface="微软雅黑" pitchFamily="34" charset="-122"/>
                </a:rPr>
                <a:t>更新</a:t>
              </a:r>
              <a:r>
                <a:rPr lang="zh-CN" altLang="en-US" sz="1000" b="1" dirty="0" smtClean="0">
                  <a:solidFill>
                    <a:schemeClr val="tx1"/>
                  </a:solidFill>
                  <a:latin typeface="微软雅黑" pitchFamily="34" charset="-122"/>
                  <a:ea typeface="微软雅黑" pitchFamily="34" charset="-122"/>
                </a:rPr>
                <a:t>交换表中的该地址项</a:t>
              </a:r>
              <a:endParaRPr lang="en-US" altLang="zh-CN" sz="1000" b="1" dirty="0" smtClean="0">
                <a:solidFill>
                  <a:schemeClr val="tx1"/>
                </a:solidFill>
                <a:latin typeface="微软雅黑" pitchFamily="34" charset="-122"/>
                <a:ea typeface="微软雅黑" pitchFamily="34" charset="-122"/>
              </a:endParaRPr>
            </a:p>
            <a:p>
              <a:pPr algn="ctr"/>
              <a:r>
                <a:rPr lang="zh-CN" altLang="en-US" sz="1000" b="1" dirty="0">
                  <a:solidFill>
                    <a:schemeClr val="tx1"/>
                  </a:solidFill>
                  <a:latin typeface="微软雅黑" pitchFamily="34" charset="-122"/>
                  <a:ea typeface="微软雅黑" pitchFamily="34" charset="-122"/>
                </a:rPr>
                <a:t>（</a:t>
              </a:r>
              <a:r>
                <a:rPr lang="zh-CN" altLang="en-US" sz="1000" b="1" dirty="0" smtClean="0">
                  <a:solidFill>
                    <a:schemeClr val="tx1"/>
                  </a:solidFill>
                  <a:latin typeface="微软雅黑" pitchFamily="34" charset="-122"/>
                  <a:ea typeface="微软雅黑" pitchFamily="34" charset="-122"/>
                </a:rPr>
                <a:t>接口和有效时间</a:t>
              </a:r>
              <a:r>
                <a:rPr lang="zh-CN" altLang="en-US" sz="1000" b="1" dirty="0">
                  <a:solidFill>
                    <a:schemeClr val="tx1"/>
                  </a:solidFill>
                  <a:latin typeface="微软雅黑" pitchFamily="34" charset="-122"/>
                  <a:ea typeface="微软雅黑" pitchFamily="34" charset="-122"/>
                </a:rPr>
                <a:t>）</a:t>
              </a:r>
            </a:p>
          </p:txBody>
        </p:sp>
        <p:sp>
          <p:nvSpPr>
            <p:cNvPr id="62" name="矩形 61"/>
            <p:cNvSpPr/>
            <p:nvPr/>
          </p:nvSpPr>
          <p:spPr>
            <a:xfrm>
              <a:off x="453492" y="2125362"/>
              <a:ext cx="1560658" cy="691977"/>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将该地址</a:t>
              </a:r>
              <a:r>
                <a:rPr lang="zh-CN" altLang="en-US" sz="1000" b="1" dirty="0" smtClean="0">
                  <a:solidFill>
                    <a:srgbClr val="C00000"/>
                  </a:solidFill>
                  <a:latin typeface="微软雅黑" pitchFamily="34" charset="-122"/>
                  <a:ea typeface="微软雅黑" pitchFamily="34" charset="-122"/>
                </a:rPr>
                <a:t>加入</a:t>
              </a:r>
              <a:r>
                <a:rPr lang="zh-CN" altLang="en-US" sz="1000" b="1" dirty="0" smtClean="0">
                  <a:solidFill>
                    <a:schemeClr val="tx1"/>
                  </a:solidFill>
                  <a:latin typeface="微软雅黑" pitchFamily="34" charset="-122"/>
                  <a:ea typeface="微软雅黑" pitchFamily="34" charset="-122"/>
                </a:rPr>
                <a:t>交换表</a:t>
              </a:r>
              <a:endParaRPr lang="en-US" altLang="zh-CN" sz="1000" b="1" dirty="0" smtClean="0">
                <a:solidFill>
                  <a:schemeClr val="tx1"/>
                </a:solidFill>
                <a:latin typeface="微软雅黑" pitchFamily="34" charset="-122"/>
                <a:ea typeface="微软雅黑" pitchFamily="34" charset="-122"/>
              </a:endParaRPr>
            </a:p>
            <a:p>
              <a:pPr algn="ctr"/>
              <a:r>
                <a:rPr lang="zh-CN" altLang="en-US" sz="1000" b="1" dirty="0" smtClean="0">
                  <a:solidFill>
                    <a:schemeClr val="tx1"/>
                  </a:solidFill>
                  <a:latin typeface="微软雅黑" pitchFamily="34" charset="-122"/>
                  <a:ea typeface="微软雅黑" pitchFamily="34" charset="-122"/>
                </a:rPr>
                <a:t>（地址、接口和有效时间</a:t>
              </a:r>
              <a:r>
                <a:rPr lang="zh-CN" altLang="en-US" sz="1000" b="1" dirty="0">
                  <a:solidFill>
                    <a:schemeClr val="tx1"/>
                  </a:solidFill>
                  <a:latin typeface="微软雅黑" pitchFamily="34" charset="-122"/>
                  <a:ea typeface="微软雅黑" pitchFamily="34" charset="-122"/>
                </a:rPr>
                <a:t>）</a:t>
              </a:r>
            </a:p>
          </p:txBody>
        </p:sp>
        <p:sp>
          <p:nvSpPr>
            <p:cNvPr id="63" name="矩形 62"/>
            <p:cNvSpPr/>
            <p:nvPr/>
          </p:nvSpPr>
          <p:spPr>
            <a:xfrm>
              <a:off x="5124992" y="1303640"/>
              <a:ext cx="1503099" cy="407773"/>
            </a:xfrm>
            <a:prstGeom prst="rect">
              <a:avLst/>
            </a:prstGeom>
            <a:solidFill>
              <a:srgbClr val="CC00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bg1"/>
                  </a:solidFill>
                  <a:latin typeface="微软雅黑" pitchFamily="34" charset="-122"/>
                  <a:ea typeface="微软雅黑" pitchFamily="34" charset="-122"/>
                </a:rPr>
                <a:t>从接收的帧中取出</a:t>
              </a:r>
              <a:endParaRPr lang="en-US" altLang="zh-CN" sz="1000" b="1" dirty="0" smtClean="0">
                <a:solidFill>
                  <a:schemeClr val="bg1"/>
                </a:solidFill>
                <a:latin typeface="微软雅黑" pitchFamily="34" charset="-122"/>
                <a:ea typeface="微软雅黑" pitchFamily="34" charset="-122"/>
              </a:endParaRPr>
            </a:p>
            <a:p>
              <a:pPr algn="ctr"/>
              <a:r>
                <a:rPr lang="zh-CN" altLang="en-US" sz="1000" b="1" dirty="0" smtClean="0">
                  <a:solidFill>
                    <a:schemeClr val="bg1"/>
                  </a:solidFill>
                  <a:latin typeface="微软雅黑" pitchFamily="34" charset="-122"/>
                  <a:ea typeface="微软雅黑" pitchFamily="34" charset="-122"/>
                </a:rPr>
                <a:t>目的地址</a:t>
              </a:r>
              <a:endParaRPr lang="zh-CN" altLang="en-US" sz="1000" b="1" dirty="0">
                <a:solidFill>
                  <a:schemeClr val="bg1"/>
                </a:solidFill>
                <a:latin typeface="微软雅黑" pitchFamily="34" charset="-122"/>
                <a:ea typeface="微软雅黑" pitchFamily="34" charset="-122"/>
              </a:endParaRPr>
            </a:p>
          </p:txBody>
        </p:sp>
        <p:sp>
          <p:nvSpPr>
            <p:cNvPr id="64" name="流程图: 决策 63"/>
            <p:cNvSpPr/>
            <p:nvPr/>
          </p:nvSpPr>
          <p:spPr>
            <a:xfrm>
              <a:off x="4906536" y="1952367"/>
              <a:ext cx="1940010" cy="469556"/>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交换表中有该地址吗？</a:t>
              </a:r>
              <a:endParaRPr lang="zh-CN" altLang="en-US" sz="1000" b="1" dirty="0">
                <a:solidFill>
                  <a:schemeClr val="tx1"/>
                </a:solidFill>
                <a:latin typeface="微软雅黑" pitchFamily="34" charset="-122"/>
                <a:ea typeface="微软雅黑" pitchFamily="34" charset="-122"/>
              </a:endParaRPr>
            </a:p>
          </p:txBody>
        </p:sp>
        <p:sp>
          <p:nvSpPr>
            <p:cNvPr id="65" name="矩形 64"/>
            <p:cNvSpPr/>
            <p:nvPr/>
          </p:nvSpPr>
          <p:spPr>
            <a:xfrm>
              <a:off x="7217256" y="2916192"/>
              <a:ext cx="89098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向指定接口转发</a:t>
              </a:r>
              <a:endParaRPr lang="zh-CN" altLang="en-US" sz="1000" b="1" dirty="0">
                <a:solidFill>
                  <a:schemeClr val="tx1"/>
                </a:solidFill>
                <a:latin typeface="微软雅黑" pitchFamily="34" charset="-122"/>
                <a:ea typeface="微软雅黑" pitchFamily="34" charset="-122"/>
              </a:endParaRPr>
            </a:p>
          </p:txBody>
        </p:sp>
        <p:sp>
          <p:nvSpPr>
            <p:cNvPr id="66" name="矩形 65"/>
            <p:cNvSpPr/>
            <p:nvPr/>
          </p:nvSpPr>
          <p:spPr>
            <a:xfrm>
              <a:off x="7217256" y="1983259"/>
              <a:ext cx="160546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向</a:t>
              </a:r>
              <a:r>
                <a:rPr lang="zh-CN" altLang="en-US" sz="1000" b="1" dirty="0">
                  <a:solidFill>
                    <a:schemeClr val="tx1"/>
                  </a:solidFill>
                  <a:latin typeface="微软雅黑" pitchFamily="34" charset="-122"/>
                  <a:ea typeface="微软雅黑" pitchFamily="34" charset="-122"/>
                </a:rPr>
                <a:t>所有其他</a:t>
              </a:r>
              <a:r>
                <a:rPr lang="zh-CN" altLang="en-US" sz="1000" b="1" dirty="0" smtClean="0">
                  <a:solidFill>
                    <a:schemeClr val="tx1"/>
                  </a:solidFill>
                  <a:latin typeface="微软雅黑" pitchFamily="34" charset="-122"/>
                  <a:ea typeface="微软雅黑" pitchFamily="34" charset="-122"/>
                </a:rPr>
                <a:t>接口</a:t>
              </a:r>
              <a:r>
                <a:rPr lang="zh-CN" altLang="en-US" sz="1000" b="1" dirty="0">
                  <a:solidFill>
                    <a:schemeClr val="tx1"/>
                  </a:solidFill>
                  <a:latin typeface="微软雅黑" pitchFamily="34" charset="-122"/>
                  <a:ea typeface="微软雅黑" pitchFamily="34" charset="-122"/>
                </a:rPr>
                <a:t>转发</a:t>
              </a:r>
              <a:r>
                <a:rPr lang="zh-CN" altLang="en-US" sz="1000" b="1" dirty="0" smtClean="0">
                  <a:solidFill>
                    <a:schemeClr val="tx1"/>
                  </a:solidFill>
                  <a:latin typeface="微软雅黑" pitchFamily="34" charset="-122"/>
                  <a:ea typeface="微软雅黑" pitchFamily="34" charset="-122"/>
                </a:rPr>
                <a:t>（</a:t>
              </a:r>
              <a:r>
                <a:rPr lang="zh-CN" altLang="en-US" sz="1000" b="1" dirty="0">
                  <a:solidFill>
                    <a:schemeClr val="tx1"/>
                  </a:solidFill>
                  <a:latin typeface="微软雅黑" pitchFamily="34" charset="-122"/>
                  <a:ea typeface="微软雅黑" pitchFamily="34" charset="-122"/>
                </a:rPr>
                <a:t>进入的接口除外</a:t>
              </a:r>
              <a:r>
                <a:rPr lang="zh-CN" altLang="en-US" sz="1000" b="1" dirty="0" smtClean="0">
                  <a:solidFill>
                    <a:schemeClr val="tx1"/>
                  </a:solidFill>
                  <a:latin typeface="微软雅黑" pitchFamily="34" charset="-122"/>
                  <a:ea typeface="微软雅黑" pitchFamily="34" charset="-122"/>
                </a:rPr>
                <a:t>）</a:t>
              </a:r>
              <a:endParaRPr lang="zh-CN" altLang="en-US" sz="1000" b="1" dirty="0">
                <a:solidFill>
                  <a:schemeClr val="tx1"/>
                </a:solidFill>
                <a:latin typeface="微软雅黑" pitchFamily="34" charset="-122"/>
                <a:ea typeface="微软雅黑" pitchFamily="34" charset="-122"/>
              </a:endParaRPr>
            </a:p>
          </p:txBody>
        </p:sp>
        <p:sp>
          <p:nvSpPr>
            <p:cNvPr id="67" name="流程图: 决策 66"/>
            <p:cNvSpPr/>
            <p:nvPr/>
          </p:nvSpPr>
          <p:spPr>
            <a:xfrm>
              <a:off x="4906536" y="2755553"/>
              <a:ext cx="1940010" cy="729050"/>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itchFamily="34" charset="-122"/>
                  <a:ea typeface="微软雅黑" pitchFamily="34" charset="-122"/>
                </a:rPr>
                <a:t>其接口与帧进入的接口相同吗？</a:t>
              </a:r>
              <a:endParaRPr lang="zh-CN" altLang="en-US" sz="1000" b="1" dirty="0">
                <a:solidFill>
                  <a:schemeClr val="tx1"/>
                </a:solidFill>
                <a:latin typeface="微软雅黑" pitchFamily="34" charset="-122"/>
                <a:ea typeface="微软雅黑" pitchFamily="34" charset="-122"/>
              </a:endParaRPr>
            </a:p>
          </p:txBody>
        </p:sp>
        <p:sp>
          <p:nvSpPr>
            <p:cNvPr id="68" name="矩形 67"/>
            <p:cNvSpPr/>
            <p:nvPr/>
          </p:nvSpPr>
          <p:spPr>
            <a:xfrm>
              <a:off x="5124991" y="3781162"/>
              <a:ext cx="1503100" cy="407773"/>
            </a:xfrm>
            <a:prstGeom prst="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itchFamily="34" charset="-122"/>
                  <a:ea typeface="微软雅黑" pitchFamily="34" charset="-122"/>
                </a:rPr>
                <a:t>丢弃</a:t>
              </a:r>
              <a:endParaRPr lang="zh-CN" altLang="en-US" sz="1400" b="1" dirty="0">
                <a:solidFill>
                  <a:schemeClr val="bg1"/>
                </a:solidFill>
                <a:latin typeface="微软雅黑" pitchFamily="34" charset="-122"/>
                <a:ea typeface="微软雅黑" pitchFamily="34" charset="-122"/>
              </a:endParaRPr>
            </a:p>
          </p:txBody>
        </p:sp>
        <p:sp>
          <p:nvSpPr>
            <p:cNvPr id="69" name="圆角矩形 68"/>
            <p:cNvSpPr/>
            <p:nvPr/>
          </p:nvSpPr>
          <p:spPr>
            <a:xfrm>
              <a:off x="887834" y="1300549"/>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itchFamily="34" charset="-122"/>
                  <a:ea typeface="微软雅黑" pitchFamily="34" charset="-122"/>
                </a:rPr>
                <a:t>开始</a:t>
              </a:r>
              <a:endParaRPr lang="zh-CN" altLang="en-US" sz="1400" b="1" dirty="0">
                <a:solidFill>
                  <a:schemeClr val="tx1"/>
                </a:solidFill>
                <a:latin typeface="微软雅黑" pitchFamily="34" charset="-122"/>
                <a:ea typeface="微软雅黑" pitchFamily="34" charset="-122"/>
              </a:endParaRPr>
            </a:p>
          </p:txBody>
        </p:sp>
        <p:sp>
          <p:nvSpPr>
            <p:cNvPr id="71" name="圆角矩形 70"/>
            <p:cNvSpPr/>
            <p:nvPr/>
          </p:nvSpPr>
          <p:spPr>
            <a:xfrm>
              <a:off x="7873470" y="4263081"/>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itchFamily="34" charset="-122"/>
                  <a:ea typeface="微软雅黑" pitchFamily="34" charset="-122"/>
                </a:rPr>
                <a:t>结束</a:t>
              </a:r>
              <a:endParaRPr lang="zh-CN" altLang="en-US" sz="1400" b="1" dirty="0">
                <a:solidFill>
                  <a:schemeClr val="tx1"/>
                </a:solidFill>
                <a:latin typeface="微软雅黑" pitchFamily="34" charset="-122"/>
                <a:ea typeface="微软雅黑" pitchFamily="34" charset="-122"/>
              </a:endParaRPr>
            </a:p>
          </p:txBody>
        </p:sp>
        <p:cxnSp>
          <p:nvCxnSpPr>
            <p:cNvPr id="72" name="直接箭头连接符 71"/>
            <p:cNvCxnSpPr>
              <a:stCxn id="58" idx="2"/>
              <a:endCxn id="59" idx="0"/>
            </p:cNvCxnSpPr>
            <p:nvPr/>
          </p:nvCxnSpPr>
          <p:spPr>
            <a:xfrm flipH="1">
              <a:off x="3410069" y="1708322"/>
              <a:ext cx="1" cy="52825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59" idx="2"/>
              <a:endCxn id="60" idx="0"/>
            </p:cNvCxnSpPr>
            <p:nvPr/>
          </p:nvCxnSpPr>
          <p:spPr>
            <a:xfrm>
              <a:off x="3410069" y="2706128"/>
              <a:ext cx="0" cy="50662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63" idx="2"/>
              <a:endCxn id="64" idx="0"/>
            </p:cNvCxnSpPr>
            <p:nvPr/>
          </p:nvCxnSpPr>
          <p:spPr>
            <a:xfrm flipH="1">
              <a:off x="5876541" y="1711413"/>
              <a:ext cx="1" cy="240954"/>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64" idx="2"/>
              <a:endCxn id="67" idx="0"/>
            </p:cNvCxnSpPr>
            <p:nvPr/>
          </p:nvCxnSpPr>
          <p:spPr>
            <a:xfrm>
              <a:off x="5876541" y="2421923"/>
              <a:ext cx="0" cy="33363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67" idx="2"/>
              <a:endCxn id="68" idx="0"/>
            </p:cNvCxnSpPr>
            <p:nvPr/>
          </p:nvCxnSpPr>
          <p:spPr>
            <a:xfrm>
              <a:off x="5876541" y="3484603"/>
              <a:ext cx="0" cy="29655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59" idx="1"/>
              <a:endCxn id="62" idx="3"/>
            </p:cNvCxnSpPr>
            <p:nvPr/>
          </p:nvCxnSpPr>
          <p:spPr>
            <a:xfrm flipH="1">
              <a:off x="2014150" y="2471350"/>
              <a:ext cx="42591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64" idx="3"/>
              <a:endCxn id="66" idx="1"/>
            </p:cNvCxnSpPr>
            <p:nvPr/>
          </p:nvCxnSpPr>
          <p:spPr>
            <a:xfrm>
              <a:off x="6846546" y="2187145"/>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67" idx="3"/>
              <a:endCxn id="65" idx="1"/>
            </p:cNvCxnSpPr>
            <p:nvPr/>
          </p:nvCxnSpPr>
          <p:spPr>
            <a:xfrm>
              <a:off x="6846546" y="3120078"/>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69" idx="3"/>
              <a:endCxn id="58" idx="1"/>
            </p:cNvCxnSpPr>
            <p:nvPr/>
          </p:nvCxnSpPr>
          <p:spPr>
            <a:xfrm>
              <a:off x="1802234" y="1504436"/>
              <a:ext cx="856286" cy="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60" idx="2"/>
            </p:cNvCxnSpPr>
            <p:nvPr/>
          </p:nvCxnSpPr>
          <p:spPr>
            <a:xfrm>
              <a:off x="3410069" y="3855300"/>
              <a:ext cx="0" cy="40778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62" idx="2"/>
            </p:cNvCxnSpPr>
            <p:nvPr/>
          </p:nvCxnSpPr>
          <p:spPr>
            <a:xfrm>
              <a:off x="1233821" y="2817339"/>
              <a:ext cx="0" cy="1445742"/>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1221464" y="4263081"/>
              <a:ext cx="3321249"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V="1">
              <a:off x="4542713" y="1013253"/>
              <a:ext cx="0" cy="3249829"/>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4542713" y="1013253"/>
              <a:ext cx="1333830"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endCxn id="63" idx="0"/>
            </p:cNvCxnSpPr>
            <p:nvPr/>
          </p:nvCxnSpPr>
          <p:spPr>
            <a:xfrm flipH="1">
              <a:off x="5876542" y="1003987"/>
              <a:ext cx="1" cy="299653"/>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8516025" y="2391032"/>
              <a:ext cx="0" cy="187204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6641355" y="3985047"/>
              <a:ext cx="187467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8120601" y="3120079"/>
              <a:ext cx="39542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0" name="Rectangle 24"/>
            <p:cNvSpPr>
              <a:spLocks noChangeArrowheads="1"/>
            </p:cNvSpPr>
            <p:nvPr/>
          </p:nvSpPr>
          <p:spPr bwMode="auto">
            <a:xfrm>
              <a:off x="2984438" y="2718477"/>
              <a:ext cx="348287" cy="272883"/>
            </a:xfrm>
            <a:prstGeom prst="rect">
              <a:avLst/>
            </a:prstGeom>
            <a:solidFill>
              <a:srgbClr val="3333FF"/>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itchFamily="34" charset="-122"/>
                  <a:ea typeface="微软雅黑" pitchFamily="34" charset="-122"/>
                </a:rPr>
                <a:t>有</a:t>
              </a:r>
              <a:endParaRPr kumimoji="1" lang="en-US" altLang="zh-CN" sz="1000" b="1" dirty="0">
                <a:solidFill>
                  <a:schemeClr val="bg1"/>
                </a:solidFill>
                <a:latin typeface="微软雅黑" pitchFamily="34" charset="-122"/>
                <a:ea typeface="微软雅黑" pitchFamily="34" charset="-122"/>
              </a:endParaRPr>
            </a:p>
          </p:txBody>
        </p:sp>
        <p:sp>
          <p:nvSpPr>
            <p:cNvPr id="91" name="Rectangle 24"/>
            <p:cNvSpPr>
              <a:spLocks noChangeArrowheads="1"/>
            </p:cNvSpPr>
            <p:nvPr/>
          </p:nvSpPr>
          <p:spPr bwMode="auto">
            <a:xfrm>
              <a:off x="2138022" y="2104968"/>
              <a:ext cx="348287" cy="272883"/>
            </a:xfrm>
            <a:prstGeom prst="rect">
              <a:avLst/>
            </a:prstGeom>
            <a:solidFill>
              <a:srgbClr val="FFFF00"/>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smtClean="0">
                  <a:latin typeface="微软雅黑" pitchFamily="34" charset="-122"/>
                  <a:ea typeface="微软雅黑" pitchFamily="34" charset="-122"/>
                </a:rPr>
                <a:t>无</a:t>
              </a:r>
              <a:endParaRPr kumimoji="1" lang="en-US" altLang="zh-CN" sz="1000" b="1" dirty="0">
                <a:latin typeface="微软雅黑" pitchFamily="34" charset="-122"/>
                <a:ea typeface="微软雅黑" pitchFamily="34" charset="-122"/>
              </a:endParaRPr>
            </a:p>
          </p:txBody>
        </p:sp>
        <p:sp>
          <p:nvSpPr>
            <p:cNvPr id="92" name="Rectangle 24"/>
            <p:cNvSpPr>
              <a:spLocks noChangeArrowheads="1"/>
            </p:cNvSpPr>
            <p:nvPr/>
          </p:nvSpPr>
          <p:spPr bwMode="auto">
            <a:xfrm>
              <a:off x="6828828" y="1847946"/>
              <a:ext cx="348287" cy="272883"/>
            </a:xfrm>
            <a:prstGeom prst="rect">
              <a:avLst/>
            </a:prstGeom>
            <a:solidFill>
              <a:srgbClr val="FFFF00"/>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smtClean="0">
                  <a:latin typeface="微软雅黑" pitchFamily="34" charset="-122"/>
                  <a:ea typeface="微软雅黑" pitchFamily="34" charset="-122"/>
                </a:rPr>
                <a:t>无</a:t>
              </a:r>
              <a:endParaRPr kumimoji="1" lang="en-US" altLang="zh-CN" sz="1000" b="1" dirty="0">
                <a:latin typeface="微软雅黑" pitchFamily="34" charset="-122"/>
                <a:ea typeface="微软雅黑" pitchFamily="34" charset="-122"/>
              </a:endParaRPr>
            </a:p>
          </p:txBody>
        </p:sp>
        <p:sp>
          <p:nvSpPr>
            <p:cNvPr id="93" name="Rectangle 24"/>
            <p:cNvSpPr>
              <a:spLocks noChangeArrowheads="1"/>
            </p:cNvSpPr>
            <p:nvPr/>
          </p:nvSpPr>
          <p:spPr bwMode="auto">
            <a:xfrm>
              <a:off x="5438554" y="2418207"/>
              <a:ext cx="348287" cy="272883"/>
            </a:xfrm>
            <a:prstGeom prst="rect">
              <a:avLst/>
            </a:prstGeom>
            <a:solidFill>
              <a:srgbClr val="3333FF"/>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itchFamily="34" charset="-122"/>
                  <a:ea typeface="微软雅黑" pitchFamily="34" charset="-122"/>
                </a:rPr>
                <a:t>有</a:t>
              </a:r>
              <a:endParaRPr kumimoji="1" lang="en-US" altLang="zh-CN" sz="1000" b="1" dirty="0">
                <a:solidFill>
                  <a:schemeClr val="bg1"/>
                </a:solidFill>
                <a:latin typeface="微软雅黑" pitchFamily="34" charset="-122"/>
                <a:ea typeface="微软雅黑" pitchFamily="34" charset="-122"/>
              </a:endParaRPr>
            </a:p>
          </p:txBody>
        </p:sp>
        <p:sp>
          <p:nvSpPr>
            <p:cNvPr id="94" name="Rectangle 24"/>
            <p:cNvSpPr>
              <a:spLocks noChangeArrowheads="1"/>
            </p:cNvSpPr>
            <p:nvPr/>
          </p:nvSpPr>
          <p:spPr bwMode="auto">
            <a:xfrm>
              <a:off x="5304956" y="3463592"/>
              <a:ext cx="491910" cy="272883"/>
            </a:xfrm>
            <a:prstGeom prst="rect">
              <a:avLst/>
            </a:prstGeom>
            <a:solidFill>
              <a:srgbClr val="3333FF"/>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smtClean="0">
                  <a:solidFill>
                    <a:schemeClr val="bg1"/>
                  </a:solidFill>
                  <a:latin typeface="微软雅黑" pitchFamily="34" charset="-122"/>
                  <a:ea typeface="微软雅黑" pitchFamily="34" charset="-122"/>
                </a:rPr>
                <a:t>相同</a:t>
              </a:r>
              <a:endParaRPr kumimoji="1" lang="en-US" altLang="zh-CN" sz="1000" b="1" dirty="0">
                <a:solidFill>
                  <a:schemeClr val="bg1"/>
                </a:solidFill>
                <a:latin typeface="微软雅黑" pitchFamily="34" charset="-122"/>
                <a:ea typeface="微软雅黑" pitchFamily="34" charset="-122"/>
              </a:endParaRPr>
            </a:p>
          </p:txBody>
        </p:sp>
        <p:sp>
          <p:nvSpPr>
            <p:cNvPr id="95" name="Rectangle 24"/>
            <p:cNvSpPr>
              <a:spLocks noChangeArrowheads="1"/>
            </p:cNvSpPr>
            <p:nvPr/>
          </p:nvSpPr>
          <p:spPr bwMode="auto">
            <a:xfrm>
              <a:off x="6736517" y="2758017"/>
              <a:ext cx="491910" cy="272883"/>
            </a:xfrm>
            <a:prstGeom prst="rect">
              <a:avLst/>
            </a:prstGeom>
            <a:solidFill>
              <a:srgbClr val="FFFF00"/>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smtClean="0">
                  <a:latin typeface="微软雅黑" pitchFamily="34" charset="-122"/>
                  <a:ea typeface="微软雅黑" pitchFamily="34" charset="-122"/>
                </a:rPr>
                <a:t>不同</a:t>
              </a:r>
              <a:endParaRPr kumimoji="1" lang="en-US" altLang="zh-CN" sz="1000" b="1" dirty="0">
                <a:latin typeface="微软雅黑" pitchFamily="34" charset="-122"/>
                <a:ea typeface="微软雅黑" pitchFamily="34" charset="-122"/>
              </a:endParaRPr>
            </a:p>
          </p:txBody>
        </p:sp>
      </p:grpSp>
    </p:spTree>
    <p:extLst>
      <p:ext uri="{BB962C8B-B14F-4D97-AF65-F5344CB8AC3E}">
        <p14:creationId xmlns:p14="http://schemas.microsoft.com/office/powerpoint/2010/main" val="124697454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6329"/>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5199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448820" y="628904"/>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存在的问题：</a:t>
            </a:r>
            <a:r>
              <a:rPr lang="zh-CN" altLang="en-US" sz="2000" b="1" dirty="0" smtClean="0">
                <a:solidFill>
                  <a:srgbClr val="FFFF00"/>
                </a:solidFill>
                <a:latin typeface="微软雅黑" pitchFamily="34" charset="-122"/>
                <a:ea typeface="微软雅黑" pitchFamily="34" charset="-122"/>
              </a:rPr>
              <a:t>回路</a:t>
            </a:r>
            <a:endParaRPr lang="fr-FR" altLang="zh-CN" sz="2000" b="1" dirty="0">
              <a:solidFill>
                <a:srgbClr val="FFFF00"/>
              </a:solidFill>
              <a:latin typeface="微软雅黑" pitchFamily="34" charset="-122"/>
              <a:ea typeface="微软雅黑" pitchFamily="34" charset="-122"/>
            </a:endParaRPr>
          </a:p>
        </p:txBody>
      </p:sp>
      <p:cxnSp>
        <p:nvCxnSpPr>
          <p:cNvPr id="9" name="直接连接符 8"/>
          <p:cNvCxnSpPr/>
          <p:nvPr/>
        </p:nvCxnSpPr>
        <p:spPr>
          <a:xfrm>
            <a:off x="3704586" y="1643658"/>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82778" y="3643867"/>
            <a:ext cx="6003334" cy="679801"/>
          </a:xfrm>
          <a:prstGeom prst="rect">
            <a:avLst/>
          </a:prstGeom>
        </p:spPr>
        <p:txBody>
          <a:bodyPr wrap="square">
            <a:spAutoFit/>
          </a:bodyPr>
          <a:lstStyle/>
          <a:p>
            <a:pPr>
              <a:lnSpc>
                <a:spcPts val="2400"/>
              </a:lnSpc>
            </a:pPr>
            <a:r>
              <a:rPr lang="zh-CN" altLang="en-US" sz="1600" b="1" dirty="0" smtClean="0">
                <a:latin typeface="微软雅黑" pitchFamily="34" charset="-122"/>
                <a:ea typeface="微软雅黑" pitchFamily="34" charset="-122"/>
              </a:rPr>
              <a:t>假定</a:t>
            </a:r>
            <a:r>
              <a:rPr lang="zh-CN" altLang="en-US" sz="1600" b="1" dirty="0">
                <a:latin typeface="微软雅黑" pitchFamily="34" charset="-122"/>
                <a:ea typeface="微软雅黑" pitchFamily="34" charset="-122"/>
              </a:rPr>
              <a:t>开始时，交换机 </a:t>
            </a:r>
            <a:r>
              <a:rPr lang="en-US" altLang="zh-CN" sz="1600" b="1" dirty="0">
                <a:latin typeface="微软雅黑" pitchFamily="34" charset="-122"/>
                <a:ea typeface="微软雅黑" pitchFamily="34" charset="-122"/>
              </a:rPr>
              <a:t>S1 </a:t>
            </a:r>
            <a:r>
              <a:rPr lang="zh-CN" altLang="en-US" sz="1600" b="1" dirty="0">
                <a:latin typeface="微软雅黑" pitchFamily="34" charset="-122"/>
                <a:ea typeface="微软雅黑" pitchFamily="34" charset="-122"/>
              </a:rPr>
              <a:t>和 </a:t>
            </a:r>
            <a:r>
              <a:rPr lang="en-US" altLang="zh-CN" sz="1600" b="1" dirty="0">
                <a:latin typeface="微软雅黑" pitchFamily="34" charset="-122"/>
                <a:ea typeface="微软雅黑" pitchFamily="34" charset="-122"/>
              </a:rPr>
              <a:t>S2 </a:t>
            </a:r>
            <a:r>
              <a:rPr lang="zh-CN" altLang="en-US" sz="1600" b="1" dirty="0">
                <a:latin typeface="微软雅黑" pitchFamily="34" charset="-122"/>
                <a:ea typeface="微软雅黑" pitchFamily="34" charset="-122"/>
              </a:rPr>
              <a:t>的交换表都是空</a:t>
            </a:r>
            <a:r>
              <a:rPr lang="zh-CN" altLang="en-US" sz="1600" b="1" dirty="0" smtClean="0">
                <a:latin typeface="微软雅黑" pitchFamily="34" charset="-122"/>
                <a:ea typeface="微软雅黑" pitchFamily="34" charset="-122"/>
              </a:rPr>
              <a:t>的。</a:t>
            </a:r>
            <a:endParaRPr lang="en-US" altLang="zh-CN" sz="1600" b="1" dirty="0" smtClean="0">
              <a:latin typeface="微软雅黑" pitchFamily="34" charset="-122"/>
              <a:ea typeface="微软雅黑" pitchFamily="34" charset="-122"/>
            </a:endParaRPr>
          </a:p>
          <a:p>
            <a:pPr>
              <a:lnSpc>
                <a:spcPts val="2400"/>
              </a:lnSpc>
            </a:pPr>
            <a:r>
              <a:rPr lang="zh-CN" altLang="en-US" sz="1600" b="1" dirty="0" smtClean="0">
                <a:latin typeface="微软雅黑" pitchFamily="34" charset="-122"/>
                <a:ea typeface="微软雅黑" pitchFamily="34" charset="-122"/>
              </a:rPr>
              <a:t>假定：主机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向主机 </a:t>
            </a:r>
            <a:r>
              <a:rPr lang="en-US" altLang="zh-CN" sz="1600" b="1" dirty="0" smtClean="0">
                <a:latin typeface="微软雅黑" pitchFamily="34" charset="-122"/>
                <a:ea typeface="微软雅黑" pitchFamily="34" charset="-122"/>
              </a:rPr>
              <a:t>E </a:t>
            </a:r>
            <a:r>
              <a:rPr lang="zh-CN" altLang="en-US" sz="1600" b="1" dirty="0">
                <a:latin typeface="微软雅黑" pitchFamily="34" charset="-122"/>
                <a:ea typeface="微软雅黑" pitchFamily="34" charset="-122"/>
              </a:rPr>
              <a:t>发送一帧</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cxnSp>
        <p:nvCxnSpPr>
          <p:cNvPr id="129" name="直接连接符 128"/>
          <p:cNvCxnSpPr/>
          <p:nvPr/>
        </p:nvCxnSpPr>
        <p:spPr>
          <a:xfrm>
            <a:off x="3704586" y="3326185"/>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2102"/>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S2</a:t>
              </a:r>
              <a:endParaRPr kumimoji="1" lang="en-US" altLang="zh-CN" sz="1400" b="1" dirty="0">
                <a:solidFill>
                  <a:srgbClr val="0000FF"/>
                </a:solidFill>
                <a:latin typeface="微软雅黑" pitchFamily="34" charset="-122"/>
                <a:ea typeface="微软雅黑"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E</a:t>
              </a:r>
              <a:endParaRPr kumimoji="1" lang="en-US" altLang="zh-CN" sz="1200" b="1" dirty="0">
                <a:latin typeface="微软雅黑" pitchFamily="34" charset="-122"/>
                <a:ea typeface="微软雅黑" pitchFamily="34" charset="-122"/>
              </a:endParaRPr>
            </a:p>
          </p:txBody>
        </p:sp>
        <p:grpSp>
          <p:nvGrpSpPr>
            <p:cNvPr id="94" name="组合 57"/>
            <p:cNvGrpSpPr>
              <a:grpSpLocks/>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95" name="组合 58"/>
            <p:cNvGrpSpPr>
              <a:grpSpLocks/>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96" name="组合 61"/>
            <p:cNvGrpSpPr>
              <a:grpSpLocks/>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7" name="组合 64"/>
            <p:cNvGrpSpPr>
              <a:grpSpLocks/>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a:grpSpLocks/>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07" name="组合 61"/>
            <p:cNvGrpSpPr>
              <a:grpSpLocks/>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3" name="组合 2"/>
          <p:cNvGrpSpPr/>
          <p:nvPr/>
        </p:nvGrpSpPr>
        <p:grpSpPr>
          <a:xfrm>
            <a:off x="683505" y="1162102"/>
            <a:ext cx="3168843" cy="2366653"/>
            <a:chOff x="893574" y="1680542"/>
            <a:chExt cx="316884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S1</a:t>
              </a:r>
              <a:endParaRPr kumimoji="1" lang="en-US" altLang="zh-CN" sz="1400" b="1" dirty="0">
                <a:solidFill>
                  <a:srgbClr val="0000FF"/>
                </a:solidFill>
                <a:latin typeface="微软雅黑" pitchFamily="34" charset="-122"/>
                <a:ea typeface="微软雅黑"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a:grpSpLocks/>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46" name="组合 61"/>
            <p:cNvGrpSpPr>
              <a:grpSpLocks/>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8" name="组合 7"/>
          <p:cNvGrpSpPr/>
          <p:nvPr/>
        </p:nvGrpSpPr>
        <p:grpSpPr>
          <a:xfrm>
            <a:off x="2500053" y="1522322"/>
            <a:ext cx="934439" cy="269169"/>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40802027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8.33333E-7 -3.58025E-6 L 0.35 -3.58025E-6 " pathEditMode="relative" rAng="0" ptsTypes="AA">
                                      <p:cBhvr>
                                        <p:cTn id="6" dur="2000" fill="hold"/>
                                        <p:tgtEl>
                                          <p:spTgt spid="8"/>
                                        </p:tgtEl>
                                        <p:attrNameLst>
                                          <p:attrName>ppt_x</p:attrName>
                                          <p:attrName>ppt_y</p:attrName>
                                        </p:attrNameLst>
                                      </p:cBhvr>
                                      <p:rCtr x="1750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35 -3.58025E-6 L 0.35 0.32253 " pathEditMode="relative" rAng="0" ptsTypes="AA">
                                      <p:cBhvr>
                                        <p:cTn id="10" dur="2000" fill="hold"/>
                                        <p:tgtEl>
                                          <p:spTgt spid="8"/>
                                        </p:tgtEl>
                                        <p:attrNameLst>
                                          <p:attrName>ppt_x</p:attrName>
                                          <p:attrName>ppt_y</p:attrName>
                                        </p:attrNameLst>
                                      </p:cBhvr>
                                      <p:rCtr x="0" y="16111"/>
                                    </p:animMotion>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35 0.32253 L -0.00139 0.325 " pathEditMode="relative" rAng="0" ptsTypes="AA">
                                      <p:cBhvr>
                                        <p:cTn id="14" dur="2000" fill="hold"/>
                                        <p:tgtEl>
                                          <p:spTgt spid="8"/>
                                        </p:tgtEl>
                                        <p:attrNameLst>
                                          <p:attrName>ppt_x</p:attrName>
                                          <p:attrName>ppt_y</p:attrName>
                                        </p:attrNameLst>
                                      </p:cBhvr>
                                      <p:rCtr x="-17569" y="123"/>
                                    </p:animMotion>
                                  </p:childTnLst>
                                </p:cTn>
                              </p:par>
                            </p:childTnLst>
                          </p:cTn>
                        </p:par>
                      </p:childTnLst>
                    </p:cTn>
                  </p:par>
                  <p:par>
                    <p:cTn id="15" fill="hold">
                      <p:stCondLst>
                        <p:cond delay="indefinite"/>
                      </p:stCondLst>
                      <p:childTnLst>
                        <p:par>
                          <p:cTn id="16" fill="hold">
                            <p:stCondLst>
                              <p:cond delay="0"/>
                            </p:stCondLst>
                            <p:childTnLst>
                              <p:par>
                                <p:cTn id="17" presetID="64" presetClass="path" presetSubtype="0" accel="50000" decel="50000" fill="hold" nodeType="clickEffect">
                                  <p:stCondLst>
                                    <p:cond delay="0"/>
                                  </p:stCondLst>
                                  <p:childTnLst>
                                    <p:animMotion origin="layout" path="M -0.00139 0.325 L 8.33333E-7 -3.58025E-6 " pathEditMode="relative" rAng="0" ptsTypes="AA">
                                      <p:cBhvr>
                                        <p:cTn id="18" dur="2000" fill="hold"/>
                                        <p:tgtEl>
                                          <p:spTgt spid="8"/>
                                        </p:tgtEl>
                                        <p:attrNameLst>
                                          <p:attrName>ppt_x</p:attrName>
                                          <p:attrName>ppt_y</p:attrName>
                                        </p:attrNameLst>
                                      </p:cBhvr>
                                      <p:rCtr x="69" y="-16265"/>
                                    </p:animMotion>
                                  </p:childTnLst>
                                </p:cTn>
                              </p:par>
                            </p:childTnLst>
                          </p:cTn>
                        </p:par>
                        <p:par>
                          <p:cTn id="19" fill="hold">
                            <p:stCondLst>
                              <p:cond delay="2000"/>
                            </p:stCondLst>
                            <p:childTnLst>
                              <p:par>
                                <p:cTn id="20" presetID="63" presetClass="path" presetSubtype="0" accel="50000" decel="50000" fill="hold" nodeType="afterEffect">
                                  <p:stCondLst>
                                    <p:cond delay="0"/>
                                  </p:stCondLst>
                                  <p:childTnLst>
                                    <p:animMotion origin="layout" path="M 8.33333E-7 -3.58025E-6 L 0.35 -3.58025E-6 " pathEditMode="relative" rAng="0" ptsTypes="AA">
                                      <p:cBhvr>
                                        <p:cTn id="21" dur="2000" fill="hold"/>
                                        <p:tgtEl>
                                          <p:spTgt spid="8"/>
                                        </p:tgtEl>
                                        <p:attrNameLst>
                                          <p:attrName>ppt_x</p:attrName>
                                          <p:attrName>ppt_y</p:attrName>
                                        </p:attrNameLst>
                                      </p:cBhvr>
                                      <p:rCtr x="17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6328"/>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连接符 8"/>
          <p:cNvCxnSpPr/>
          <p:nvPr/>
        </p:nvCxnSpPr>
        <p:spPr>
          <a:xfrm>
            <a:off x="3704586" y="1643657"/>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82778" y="3643866"/>
            <a:ext cx="6003334" cy="707886"/>
          </a:xfrm>
          <a:prstGeom prst="rect">
            <a:avLst/>
          </a:prstGeom>
        </p:spPr>
        <p:txBody>
          <a:bodyPr wrap="square">
            <a:spAutoFit/>
          </a:bodyPr>
          <a:lstStyle/>
          <a:p>
            <a:pPr>
              <a:lnSpc>
                <a:spcPts val="2400"/>
              </a:lnSpc>
            </a:pPr>
            <a:r>
              <a:rPr lang="zh-CN" altLang="en-US" sz="1600" b="1" dirty="0" smtClean="0">
                <a:latin typeface="微软雅黑" pitchFamily="34" charset="-122"/>
                <a:ea typeface="微软雅黑" pitchFamily="34" charset="-122"/>
              </a:rPr>
              <a:t>假定</a:t>
            </a:r>
            <a:r>
              <a:rPr lang="zh-CN" altLang="en-US" sz="1600" b="1" dirty="0">
                <a:latin typeface="微软雅黑" pitchFamily="34" charset="-122"/>
                <a:ea typeface="微软雅黑" pitchFamily="34" charset="-122"/>
              </a:rPr>
              <a:t>开始时，交换机 </a:t>
            </a:r>
            <a:r>
              <a:rPr lang="en-US" altLang="zh-CN" sz="1600" b="1" dirty="0">
                <a:latin typeface="微软雅黑" pitchFamily="34" charset="-122"/>
                <a:ea typeface="微软雅黑" pitchFamily="34" charset="-122"/>
              </a:rPr>
              <a:t>S1 </a:t>
            </a:r>
            <a:r>
              <a:rPr lang="zh-CN" altLang="en-US" sz="1600" b="1" dirty="0">
                <a:latin typeface="微软雅黑" pitchFamily="34" charset="-122"/>
                <a:ea typeface="微软雅黑" pitchFamily="34" charset="-122"/>
              </a:rPr>
              <a:t>和 </a:t>
            </a:r>
            <a:r>
              <a:rPr lang="en-US" altLang="zh-CN" sz="1600" b="1" dirty="0">
                <a:latin typeface="微软雅黑" pitchFamily="34" charset="-122"/>
                <a:ea typeface="微软雅黑" pitchFamily="34" charset="-122"/>
              </a:rPr>
              <a:t>S2 </a:t>
            </a:r>
            <a:r>
              <a:rPr lang="zh-CN" altLang="en-US" sz="1600" b="1" dirty="0">
                <a:latin typeface="微软雅黑" pitchFamily="34" charset="-122"/>
                <a:ea typeface="微软雅黑" pitchFamily="34" charset="-122"/>
              </a:rPr>
              <a:t>的交换表都是空</a:t>
            </a:r>
            <a:r>
              <a:rPr lang="zh-CN" altLang="en-US" sz="1600" b="1" dirty="0" smtClean="0">
                <a:latin typeface="微软雅黑" pitchFamily="34" charset="-122"/>
                <a:ea typeface="微软雅黑" pitchFamily="34" charset="-122"/>
              </a:rPr>
              <a:t>的。</a:t>
            </a:r>
            <a:endParaRPr lang="en-US" altLang="zh-CN" sz="1600" b="1" dirty="0" smtClean="0">
              <a:latin typeface="微软雅黑" pitchFamily="34" charset="-122"/>
              <a:ea typeface="微软雅黑" pitchFamily="34" charset="-122"/>
            </a:endParaRPr>
          </a:p>
          <a:p>
            <a:pPr>
              <a:lnSpc>
                <a:spcPts val="2400"/>
              </a:lnSpc>
            </a:pPr>
            <a:r>
              <a:rPr lang="zh-CN" altLang="en-US" sz="1600" b="1" dirty="0" smtClean="0">
                <a:latin typeface="微软雅黑" pitchFamily="34" charset="-122"/>
                <a:ea typeface="微软雅黑" pitchFamily="34" charset="-122"/>
              </a:rPr>
              <a:t>假定：主机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向主机 </a:t>
            </a:r>
            <a:r>
              <a:rPr lang="en-US" altLang="zh-CN" sz="1600" b="1" dirty="0" smtClean="0">
                <a:latin typeface="微软雅黑" pitchFamily="34" charset="-122"/>
                <a:ea typeface="微软雅黑" pitchFamily="34" charset="-122"/>
              </a:rPr>
              <a:t>E </a:t>
            </a:r>
            <a:r>
              <a:rPr lang="zh-CN" altLang="en-US" sz="1600" b="1" dirty="0">
                <a:latin typeface="微软雅黑" pitchFamily="34" charset="-122"/>
                <a:ea typeface="微软雅黑" pitchFamily="34" charset="-122"/>
              </a:rPr>
              <a:t>发送一帧</a:t>
            </a:r>
            <a:r>
              <a:rPr lang="zh-CN" altLang="en-US" sz="1600" b="1" dirty="0" smtClean="0">
                <a:latin typeface="微软雅黑" pitchFamily="34" charset="-122"/>
                <a:ea typeface="微软雅黑" pitchFamily="34" charset="-122"/>
              </a:rPr>
              <a:t>。</a:t>
            </a:r>
            <a:endParaRPr lang="zh-CN" altLang="en-US" sz="1600" b="1" dirty="0">
              <a:latin typeface="微软雅黑" pitchFamily="34" charset="-122"/>
              <a:ea typeface="微软雅黑" pitchFamily="34" charset="-122"/>
            </a:endParaRPr>
          </a:p>
        </p:txBody>
      </p:sp>
      <p:cxnSp>
        <p:nvCxnSpPr>
          <p:cNvPr id="129" name="直接连接符 128"/>
          <p:cNvCxnSpPr/>
          <p:nvPr/>
        </p:nvCxnSpPr>
        <p:spPr>
          <a:xfrm>
            <a:off x="3704586" y="3326184"/>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2101"/>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S2</a:t>
              </a:r>
              <a:endParaRPr kumimoji="1" lang="en-US" altLang="zh-CN" sz="1400" b="1" dirty="0">
                <a:solidFill>
                  <a:srgbClr val="0000FF"/>
                </a:solidFill>
                <a:latin typeface="微软雅黑" pitchFamily="34" charset="-122"/>
                <a:ea typeface="微软雅黑"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E</a:t>
              </a:r>
              <a:endParaRPr kumimoji="1" lang="en-US" altLang="zh-CN" sz="1200" b="1" dirty="0">
                <a:latin typeface="微软雅黑" pitchFamily="34" charset="-122"/>
                <a:ea typeface="微软雅黑" pitchFamily="34" charset="-122"/>
              </a:endParaRPr>
            </a:p>
          </p:txBody>
        </p:sp>
        <p:grpSp>
          <p:nvGrpSpPr>
            <p:cNvPr id="94" name="组合 57"/>
            <p:cNvGrpSpPr>
              <a:grpSpLocks/>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95" name="组合 58"/>
            <p:cNvGrpSpPr>
              <a:grpSpLocks/>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96" name="组合 61"/>
            <p:cNvGrpSpPr>
              <a:grpSpLocks/>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7" name="组合 64"/>
            <p:cNvGrpSpPr>
              <a:grpSpLocks/>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a:grpSpLocks/>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07" name="组合 61"/>
            <p:cNvGrpSpPr>
              <a:grpSpLocks/>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3" name="组合 2"/>
          <p:cNvGrpSpPr/>
          <p:nvPr/>
        </p:nvGrpSpPr>
        <p:grpSpPr>
          <a:xfrm>
            <a:off x="683505" y="1162101"/>
            <a:ext cx="3168843" cy="2366653"/>
            <a:chOff x="893574" y="1680542"/>
            <a:chExt cx="316884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a:t>
              </a:r>
              <a:r>
                <a:rPr kumimoji="1" lang="zh-CN" altLang="en-US" sz="1400" b="1" dirty="0" smtClean="0">
                  <a:solidFill>
                    <a:srgbClr val="0000FF"/>
                  </a:solidFill>
                  <a:latin typeface="微软雅黑" pitchFamily="34" charset="-122"/>
                  <a:ea typeface="微软雅黑" pitchFamily="34" charset="-122"/>
                </a:rPr>
                <a:t>交换机 </a:t>
              </a:r>
              <a:r>
                <a:rPr kumimoji="1" lang="en-US" altLang="zh-CN" sz="1400" b="1" dirty="0" smtClean="0">
                  <a:solidFill>
                    <a:srgbClr val="0000FF"/>
                  </a:solidFill>
                  <a:latin typeface="微软雅黑" pitchFamily="34" charset="-122"/>
                  <a:ea typeface="微软雅黑" pitchFamily="34" charset="-122"/>
                </a:rPr>
                <a:t>S1</a:t>
              </a:r>
              <a:endParaRPr kumimoji="1" lang="en-US" altLang="zh-CN" sz="1400" b="1" dirty="0">
                <a:solidFill>
                  <a:srgbClr val="0000FF"/>
                </a:solidFill>
                <a:latin typeface="微软雅黑" pitchFamily="34" charset="-122"/>
                <a:ea typeface="微软雅黑"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a:grpSpLocks/>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46" name="组合 61"/>
            <p:cNvGrpSpPr>
              <a:grpSpLocks/>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itchFamily="34" charset="-122"/>
                    <a:ea typeface="微软雅黑" pitchFamily="34" charset="-122"/>
                  </a:rPr>
                  <a:t>6</a:t>
                </a:r>
                <a:endParaRPr kumimoji="1" lang="en-US" altLang="zh-CN" sz="1200" b="1" dirty="0">
                  <a:latin typeface="微软雅黑" pitchFamily="34" charset="-122"/>
                  <a:ea typeface="微软雅黑" pitchFamily="34" charset="-122"/>
                </a:endParaRPr>
              </a:p>
            </p:txBody>
          </p:sp>
        </p:grpSp>
      </p:grpSp>
      <p:grpSp>
        <p:nvGrpSpPr>
          <p:cNvPr id="8" name="组合 7"/>
          <p:cNvGrpSpPr/>
          <p:nvPr/>
        </p:nvGrpSpPr>
        <p:grpSpPr>
          <a:xfrm>
            <a:off x="2500053" y="1522321"/>
            <a:ext cx="934439" cy="269169"/>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AutoShape 5"/>
          <p:cNvSpPr>
            <a:spLocks noChangeArrowheads="1"/>
          </p:cNvSpPr>
          <p:nvPr/>
        </p:nvSpPr>
        <p:spPr bwMode="auto">
          <a:xfrm>
            <a:off x="502919" y="65199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Rectangle 6"/>
          <p:cNvSpPr>
            <a:spLocks noChangeArrowheads="1"/>
          </p:cNvSpPr>
          <p:nvPr/>
        </p:nvSpPr>
        <p:spPr bwMode="auto">
          <a:xfrm>
            <a:off x="3448820" y="628904"/>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rgbClr val="FFFF00"/>
                </a:solidFill>
                <a:latin typeface="微软雅黑" pitchFamily="34" charset="-122"/>
                <a:ea typeface="微软雅黑" pitchFamily="34" charset="-122"/>
              </a:rPr>
              <a:t>存在的问题：回路</a:t>
            </a:r>
            <a:endParaRPr lang="fr-FR" altLang="zh-CN" sz="2000" b="1" dirty="0">
              <a:solidFill>
                <a:srgbClr val="FFFF00"/>
              </a:solidFill>
              <a:latin typeface="微软雅黑" pitchFamily="34" charset="-122"/>
              <a:ea typeface="微软雅黑" pitchFamily="34" charset="-122"/>
            </a:endParaRPr>
          </a:p>
        </p:txBody>
      </p:sp>
    </p:spTree>
    <p:extLst>
      <p:ext uri="{BB962C8B-B14F-4D97-AF65-F5344CB8AC3E}">
        <p14:creationId xmlns:p14="http://schemas.microsoft.com/office/powerpoint/2010/main" val="355278528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path" presetSubtype="0" repeatCount="indefinite" accel="50000" decel="50000" fill="hold" nodeType="afterEffect">
                                  <p:stCondLst>
                                    <p:cond delay="0"/>
                                  </p:stCondLst>
                                  <p:endCondLst>
                                    <p:cond evt="onNext" delay="0">
                                      <p:tgtEl>
                                        <p:sldTgt/>
                                      </p:tgtEl>
                                    </p:cond>
                                  </p:endCondLst>
                                  <p:childTnLst>
                                    <p:animMotion origin="layout" path="M 8.33333E-7 -3.58025E-6 L 0.34462 -3.58025E-6 L 0.34462 0.32223 L 8.33333E-7 0.32223 L 8.33333E-7 -3.58025E-6 Z " pathEditMode="relative" rAng="0" ptsTypes="AAAAA">
                                      <p:cBhvr>
                                        <p:cTn id="6" dur="5000" fill="hold"/>
                                        <p:tgtEl>
                                          <p:spTgt spid="8"/>
                                        </p:tgtEl>
                                        <p:attrNameLst>
                                          <p:attrName>ppt_x</p:attrName>
                                          <p:attrName>ppt_y</p:attrName>
                                        </p:attrNameLst>
                                      </p:cBhvr>
                                      <p:rCtr x="17222" y="161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02920" y="1014399"/>
            <a:ext cx="8092440" cy="1246495"/>
          </a:xfrm>
          <a:prstGeom prst="rect">
            <a:avLst/>
          </a:prstGeom>
        </p:spPr>
        <p:txBody>
          <a:bodyPr wrap="square">
            <a:spAutoFit/>
          </a:bodyPr>
          <a:lstStyle/>
          <a:p>
            <a:pPr marL="285750" indent="-285750">
              <a:lnSpc>
                <a:spcPts val="30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生成</a:t>
            </a:r>
            <a:r>
              <a:rPr lang="zh-CN" altLang="en-US" sz="2000" b="1" dirty="0">
                <a:solidFill>
                  <a:srgbClr val="C00000"/>
                </a:solidFill>
                <a:latin typeface="微软雅黑" pitchFamily="34" charset="-122"/>
                <a:ea typeface="微软雅黑" pitchFamily="34" charset="-122"/>
              </a:rPr>
              <a:t>树协议 </a:t>
            </a:r>
            <a:r>
              <a:rPr lang="en-US" altLang="zh-CN" sz="2000" b="1" dirty="0">
                <a:solidFill>
                  <a:srgbClr val="C00000"/>
                </a:solidFill>
                <a:latin typeface="微软雅黑" pitchFamily="34" charset="-122"/>
                <a:ea typeface="微软雅黑" pitchFamily="34" charset="-122"/>
              </a:rPr>
              <a:t>STP  </a:t>
            </a:r>
            <a:r>
              <a:rPr lang="en-US" altLang="zh-CN" sz="2000" b="1" dirty="0">
                <a:latin typeface="微软雅黑" pitchFamily="34" charset="-122"/>
                <a:ea typeface="微软雅黑" pitchFamily="34" charset="-122"/>
              </a:rPr>
              <a:t>(Spanning Tree Protocol</a:t>
            </a:r>
            <a:r>
              <a:rPr lang="en-US" altLang="zh-CN" sz="2000" b="1" dirty="0" smtClean="0">
                <a:latin typeface="微软雅黑" pitchFamily="34" charset="-122"/>
                <a:ea typeface="微软雅黑" pitchFamily="34" charset="-122"/>
              </a:rPr>
              <a:t>) </a:t>
            </a:r>
            <a:r>
              <a:rPr lang="zh-CN" altLang="en-US" sz="2000" b="1" dirty="0" smtClean="0">
                <a:latin typeface="微软雅黑" pitchFamily="34" charset="-122"/>
                <a:ea typeface="微软雅黑" pitchFamily="34" charset="-122"/>
              </a:rPr>
              <a:t>要点：</a:t>
            </a:r>
            <a:endParaRPr lang="zh-CN" altLang="en-US" sz="2000" b="1" dirty="0">
              <a:latin typeface="微软雅黑" pitchFamily="34" charset="-122"/>
              <a:ea typeface="微软雅黑" pitchFamily="34" charset="-122"/>
            </a:endParaRPr>
          </a:p>
          <a:p>
            <a:pPr>
              <a:lnSpc>
                <a:spcPts val="3000"/>
              </a:lnSpc>
              <a:buClr>
                <a:srgbClr val="0070C0"/>
              </a:buClr>
            </a:pPr>
            <a:r>
              <a:rPr lang="zh-CN" altLang="en-US" sz="2000" b="1" dirty="0" smtClean="0">
                <a:solidFill>
                  <a:srgbClr val="CC00CC"/>
                </a:solidFill>
                <a:latin typeface="微软雅黑" pitchFamily="34" charset="-122"/>
                <a:ea typeface="微软雅黑" pitchFamily="34" charset="-122"/>
              </a:rPr>
              <a:t>   </a:t>
            </a:r>
            <a:r>
              <a:rPr lang="zh-CN" altLang="en-US" sz="2000" b="1" dirty="0" smtClean="0">
                <a:solidFill>
                  <a:srgbClr val="0000FF"/>
                </a:solidFill>
                <a:latin typeface="微软雅黑" pitchFamily="34" charset="-122"/>
                <a:ea typeface="微软雅黑" pitchFamily="34" charset="-122"/>
              </a:rPr>
              <a:t>不</a:t>
            </a:r>
            <a:r>
              <a:rPr lang="zh-CN" altLang="en-US" sz="2000" b="1" dirty="0">
                <a:solidFill>
                  <a:srgbClr val="0000FF"/>
                </a:solidFill>
                <a:latin typeface="微软雅黑" pitchFamily="34" charset="-122"/>
                <a:ea typeface="微软雅黑" pitchFamily="34" charset="-122"/>
              </a:rPr>
              <a:t>改变</a:t>
            </a:r>
            <a:r>
              <a:rPr lang="zh-CN" altLang="en-US" sz="2000" b="1" dirty="0">
                <a:latin typeface="微软雅黑" pitchFamily="34" charset="-122"/>
                <a:ea typeface="微软雅黑" pitchFamily="34" charset="-122"/>
              </a:rPr>
              <a:t>网络的实际拓扑，但</a:t>
            </a:r>
            <a:r>
              <a:rPr lang="zh-CN" altLang="en-US" sz="2000" b="1" dirty="0">
                <a:solidFill>
                  <a:srgbClr val="0000FF"/>
                </a:solidFill>
                <a:latin typeface="微软雅黑" pitchFamily="34" charset="-122"/>
                <a:ea typeface="微软雅黑" pitchFamily="34" charset="-122"/>
              </a:rPr>
              <a:t>在逻辑上</a:t>
            </a:r>
            <a:r>
              <a:rPr lang="zh-CN" altLang="en-US" sz="2000" b="1" dirty="0">
                <a:latin typeface="微软雅黑" pitchFamily="34" charset="-122"/>
                <a:ea typeface="微软雅黑" pitchFamily="34" charset="-122"/>
              </a:rPr>
              <a:t>则切断某些链路，使得从一台主机到所有其他主机的路径是</a:t>
            </a:r>
            <a:r>
              <a:rPr lang="zh-CN" altLang="en-US" sz="2000" b="1" dirty="0">
                <a:solidFill>
                  <a:srgbClr val="0000FF"/>
                </a:solidFill>
                <a:latin typeface="微软雅黑" pitchFamily="34" charset="-122"/>
                <a:ea typeface="微软雅黑" pitchFamily="34" charset="-122"/>
              </a:rPr>
              <a:t>无环路的树状结构，</a:t>
            </a:r>
            <a:r>
              <a:rPr lang="zh-CN" altLang="en-US" sz="2000" b="1" dirty="0">
                <a:latin typeface="微软雅黑" pitchFamily="34" charset="-122"/>
                <a:ea typeface="微软雅黑" pitchFamily="34" charset="-122"/>
              </a:rPr>
              <a:t>从而消除了兜圈子现象。</a:t>
            </a:r>
          </a:p>
        </p:txBody>
      </p:sp>
      <p:sp>
        <p:nvSpPr>
          <p:cNvPr id="5" name="AutoShape 5"/>
          <p:cNvSpPr>
            <a:spLocks noChangeArrowheads="1"/>
          </p:cNvSpPr>
          <p:nvPr/>
        </p:nvSpPr>
        <p:spPr bwMode="auto">
          <a:xfrm>
            <a:off x="502919" y="65120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260728" y="628112"/>
            <a:ext cx="44149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消除回路：使用生成</a:t>
            </a:r>
            <a:r>
              <a:rPr lang="zh-CN" altLang="en-US" sz="2000" b="1" dirty="0">
                <a:solidFill>
                  <a:schemeClr val="bg1"/>
                </a:solidFill>
                <a:latin typeface="微软雅黑" pitchFamily="34" charset="-122"/>
                <a:ea typeface="微软雅黑" pitchFamily="34" charset="-122"/>
              </a:rPr>
              <a:t>树</a:t>
            </a:r>
            <a:r>
              <a:rPr lang="zh-CN" altLang="en-US" sz="2000" b="1" dirty="0" smtClean="0">
                <a:solidFill>
                  <a:schemeClr val="bg1"/>
                </a:solidFill>
                <a:latin typeface="微软雅黑" pitchFamily="34" charset="-122"/>
                <a:ea typeface="微软雅黑" pitchFamily="34" charset="-122"/>
              </a:rPr>
              <a:t>协议（</a:t>
            </a:r>
            <a:r>
              <a:rPr lang="en-US" altLang="zh-CN" sz="2000" b="1" dirty="0" smtClean="0">
                <a:solidFill>
                  <a:schemeClr val="bg1"/>
                </a:solidFill>
                <a:latin typeface="微软雅黑" pitchFamily="34" charset="-122"/>
                <a:ea typeface="微软雅黑" pitchFamily="34" charset="-122"/>
              </a:rPr>
              <a:t>SPT</a:t>
            </a:r>
            <a:r>
              <a:rPr lang="zh-CN" altLang="en-US" sz="2000" b="1" dirty="0" smtClean="0">
                <a:solidFill>
                  <a:schemeClr val="bg1"/>
                </a:solidFill>
                <a:latin typeface="微软雅黑" pitchFamily="34" charset="-122"/>
                <a:ea typeface="微软雅黑" pitchFamily="34" charset="-122"/>
              </a:rPr>
              <a:t>）</a:t>
            </a:r>
            <a:endParaRPr lang="fr-FR" altLang="zh-CN" sz="2000" b="1" dirty="0">
              <a:solidFill>
                <a:schemeClr val="bg1"/>
              </a:solidFill>
              <a:latin typeface="微软雅黑" pitchFamily="34" charset="-122"/>
              <a:ea typeface="微软雅黑" pitchFamily="34" charset="-122"/>
            </a:endParaRPr>
          </a:p>
        </p:txBody>
      </p:sp>
      <p:sp>
        <p:nvSpPr>
          <p:cNvPr id="28" name="AutoShape 22"/>
          <p:cNvSpPr>
            <a:spLocks noChangeArrowheads="1"/>
          </p:cNvSpPr>
          <p:nvPr/>
        </p:nvSpPr>
        <p:spPr bwMode="auto">
          <a:xfrm>
            <a:off x="4334689" y="3070331"/>
            <a:ext cx="742594" cy="303329"/>
          </a:xfrm>
          <a:prstGeom prst="rightArrow">
            <a:avLst>
              <a:gd name="adj1" fmla="val 50000"/>
              <a:gd name="adj2" fmla="val 63535"/>
            </a:avLst>
          </a:prstGeom>
          <a:solidFill>
            <a:srgbClr val="0000FF"/>
          </a:solidFill>
          <a:ln w="9525" algn="ctr">
            <a:solidFill>
              <a:schemeClr val="tx1"/>
            </a:solidFill>
            <a:miter lim="800000"/>
            <a:headEnd/>
            <a:tailEnd/>
          </a:ln>
          <a:effectLst/>
          <a:extLst/>
        </p:spPr>
        <p:txBody>
          <a:bodyPr wrap="none" anchor="ctr"/>
          <a:lstStyle/>
          <a:p>
            <a:endParaRPr lang="zh-CN" altLang="en-US">
              <a:ea typeface="宋体" pitchFamily="2" charset="-122"/>
            </a:endParaRPr>
          </a:p>
        </p:txBody>
      </p:sp>
      <p:grpSp>
        <p:nvGrpSpPr>
          <p:cNvPr id="3" name="组合 2"/>
          <p:cNvGrpSpPr/>
          <p:nvPr/>
        </p:nvGrpSpPr>
        <p:grpSpPr>
          <a:xfrm>
            <a:off x="2172989" y="2549195"/>
            <a:ext cx="1829253" cy="1495392"/>
            <a:chOff x="3099132" y="2827144"/>
            <a:chExt cx="1829253" cy="1495392"/>
          </a:xfrm>
        </p:grpSpPr>
        <p:sp>
          <p:nvSpPr>
            <p:cNvPr id="18" name="Line 12"/>
            <p:cNvSpPr>
              <a:spLocks noChangeShapeType="1"/>
            </p:cNvSpPr>
            <p:nvPr/>
          </p:nvSpPr>
          <p:spPr bwMode="auto">
            <a:xfrm flipH="1">
              <a:off x="3824155" y="2947730"/>
              <a:ext cx="264355" cy="51022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3"/>
            <p:cNvSpPr>
              <a:spLocks noChangeShapeType="1"/>
            </p:cNvSpPr>
            <p:nvPr/>
          </p:nvSpPr>
          <p:spPr bwMode="auto">
            <a:xfrm>
              <a:off x="4142770" y="2944033"/>
              <a:ext cx="661849" cy="4588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5"/>
            <p:cNvSpPr>
              <a:spLocks noChangeShapeType="1"/>
            </p:cNvSpPr>
            <p:nvPr/>
          </p:nvSpPr>
          <p:spPr bwMode="auto">
            <a:xfrm>
              <a:off x="3824156" y="3449201"/>
              <a:ext cx="724342" cy="68592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6"/>
            <p:cNvSpPr>
              <a:spLocks noChangeShapeType="1"/>
            </p:cNvSpPr>
            <p:nvPr/>
          </p:nvSpPr>
          <p:spPr bwMode="auto">
            <a:xfrm flipH="1">
              <a:off x="4661096" y="3457951"/>
              <a:ext cx="143521" cy="723545"/>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7"/>
            <p:cNvSpPr>
              <a:spLocks noChangeShapeType="1"/>
            </p:cNvSpPr>
            <p:nvPr/>
          </p:nvSpPr>
          <p:spPr bwMode="auto">
            <a:xfrm>
              <a:off x="4142770" y="3028984"/>
              <a:ext cx="472730" cy="108296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18"/>
            <p:cNvSpPr>
              <a:spLocks noChangeShapeType="1"/>
            </p:cNvSpPr>
            <p:nvPr/>
          </p:nvSpPr>
          <p:spPr bwMode="auto">
            <a:xfrm flipV="1">
              <a:off x="3272328" y="3495568"/>
              <a:ext cx="483897" cy="49997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19"/>
            <p:cNvSpPr>
              <a:spLocks noChangeShapeType="1"/>
            </p:cNvSpPr>
            <p:nvPr/>
          </p:nvSpPr>
          <p:spPr bwMode="auto">
            <a:xfrm flipH="1" flipV="1">
              <a:off x="3811796" y="3429210"/>
              <a:ext cx="55835" cy="70924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0"/>
            <p:cNvSpPr>
              <a:spLocks noChangeShapeType="1"/>
            </p:cNvSpPr>
            <p:nvPr/>
          </p:nvSpPr>
          <p:spPr bwMode="auto">
            <a:xfrm flipH="1" flipV="1">
              <a:off x="3272327" y="4051815"/>
              <a:ext cx="551827" cy="86635"/>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5"/>
            <p:cNvSpPr>
              <a:spLocks noChangeArrowheads="1"/>
            </p:cNvSpPr>
            <p:nvPr/>
          </p:nvSpPr>
          <p:spPr bwMode="auto">
            <a:xfrm>
              <a:off x="3985504" y="2827144"/>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3" name="Oval 7"/>
            <p:cNvSpPr>
              <a:spLocks noChangeArrowheads="1"/>
            </p:cNvSpPr>
            <p:nvPr/>
          </p:nvSpPr>
          <p:spPr bwMode="auto">
            <a:xfrm>
              <a:off x="4680854" y="3312322"/>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5" name="Oval 9"/>
            <p:cNvSpPr>
              <a:spLocks noChangeArrowheads="1"/>
            </p:cNvSpPr>
            <p:nvPr/>
          </p:nvSpPr>
          <p:spPr bwMode="auto">
            <a:xfrm>
              <a:off x="4526165" y="408876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6" name="Oval 10"/>
            <p:cNvSpPr>
              <a:spLocks noChangeArrowheads="1"/>
            </p:cNvSpPr>
            <p:nvPr/>
          </p:nvSpPr>
          <p:spPr bwMode="auto">
            <a:xfrm>
              <a:off x="3099132" y="3935411"/>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7" name="Oval 11"/>
            <p:cNvSpPr>
              <a:spLocks noChangeArrowheads="1"/>
            </p:cNvSpPr>
            <p:nvPr/>
          </p:nvSpPr>
          <p:spPr bwMode="auto">
            <a:xfrm>
              <a:off x="3756225" y="4046245"/>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Oval 8"/>
            <p:cNvSpPr>
              <a:spLocks noChangeArrowheads="1"/>
            </p:cNvSpPr>
            <p:nvPr/>
          </p:nvSpPr>
          <p:spPr bwMode="auto">
            <a:xfrm>
              <a:off x="3700391" y="334828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grpSp>
        <p:nvGrpSpPr>
          <p:cNvPr id="2" name="组合 1"/>
          <p:cNvGrpSpPr/>
          <p:nvPr/>
        </p:nvGrpSpPr>
        <p:grpSpPr>
          <a:xfrm>
            <a:off x="5299243" y="2549195"/>
            <a:ext cx="1829253" cy="1495392"/>
            <a:chOff x="6484883" y="2827144"/>
            <a:chExt cx="1829253" cy="1495392"/>
          </a:xfrm>
        </p:grpSpPr>
        <p:sp>
          <p:nvSpPr>
            <p:cNvPr id="48" name="Line 12"/>
            <p:cNvSpPr>
              <a:spLocks noChangeShapeType="1"/>
            </p:cNvSpPr>
            <p:nvPr/>
          </p:nvSpPr>
          <p:spPr bwMode="auto">
            <a:xfrm flipH="1">
              <a:off x="7209906" y="2947730"/>
              <a:ext cx="264355" cy="51022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13"/>
            <p:cNvSpPr>
              <a:spLocks noChangeShapeType="1"/>
            </p:cNvSpPr>
            <p:nvPr/>
          </p:nvSpPr>
          <p:spPr bwMode="auto">
            <a:xfrm>
              <a:off x="7528521" y="2944033"/>
              <a:ext cx="661849" cy="4588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15"/>
            <p:cNvSpPr>
              <a:spLocks noChangeShapeType="1"/>
            </p:cNvSpPr>
            <p:nvPr/>
          </p:nvSpPr>
          <p:spPr bwMode="auto">
            <a:xfrm>
              <a:off x="7209907" y="3449201"/>
              <a:ext cx="724342" cy="685928"/>
            </a:xfrm>
            <a:prstGeom prst="line">
              <a:avLst/>
            </a:prstGeom>
            <a:noFill/>
            <a:ln w="1905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16"/>
            <p:cNvSpPr>
              <a:spLocks noChangeShapeType="1"/>
            </p:cNvSpPr>
            <p:nvPr/>
          </p:nvSpPr>
          <p:spPr bwMode="auto">
            <a:xfrm flipH="1">
              <a:off x="8046847" y="3457951"/>
              <a:ext cx="143521" cy="723545"/>
            </a:xfrm>
            <a:prstGeom prst="line">
              <a:avLst/>
            </a:prstGeom>
            <a:noFill/>
            <a:ln w="1905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17"/>
            <p:cNvSpPr>
              <a:spLocks noChangeShapeType="1"/>
            </p:cNvSpPr>
            <p:nvPr/>
          </p:nvSpPr>
          <p:spPr bwMode="auto">
            <a:xfrm>
              <a:off x="7528521" y="3028984"/>
              <a:ext cx="472730" cy="108296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18"/>
            <p:cNvSpPr>
              <a:spLocks noChangeShapeType="1"/>
            </p:cNvSpPr>
            <p:nvPr/>
          </p:nvSpPr>
          <p:spPr bwMode="auto">
            <a:xfrm flipV="1">
              <a:off x="6658079" y="3495568"/>
              <a:ext cx="483897" cy="49997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19"/>
            <p:cNvSpPr>
              <a:spLocks noChangeShapeType="1"/>
            </p:cNvSpPr>
            <p:nvPr/>
          </p:nvSpPr>
          <p:spPr bwMode="auto">
            <a:xfrm flipH="1" flipV="1">
              <a:off x="7197547" y="3429210"/>
              <a:ext cx="55835" cy="70924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20"/>
            <p:cNvSpPr>
              <a:spLocks noChangeShapeType="1"/>
            </p:cNvSpPr>
            <p:nvPr/>
          </p:nvSpPr>
          <p:spPr bwMode="auto">
            <a:xfrm flipH="1" flipV="1">
              <a:off x="6658078" y="4051815"/>
              <a:ext cx="551827" cy="86635"/>
            </a:xfrm>
            <a:prstGeom prst="line">
              <a:avLst/>
            </a:prstGeom>
            <a:noFill/>
            <a:ln w="1905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Oval 5"/>
            <p:cNvSpPr>
              <a:spLocks noChangeArrowheads="1"/>
            </p:cNvSpPr>
            <p:nvPr/>
          </p:nvSpPr>
          <p:spPr bwMode="auto">
            <a:xfrm>
              <a:off x="7371255" y="2827144"/>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7" name="Oval 7"/>
            <p:cNvSpPr>
              <a:spLocks noChangeArrowheads="1"/>
            </p:cNvSpPr>
            <p:nvPr/>
          </p:nvSpPr>
          <p:spPr bwMode="auto">
            <a:xfrm>
              <a:off x="8066605" y="3312322"/>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8" name="Oval 9"/>
            <p:cNvSpPr>
              <a:spLocks noChangeArrowheads="1"/>
            </p:cNvSpPr>
            <p:nvPr/>
          </p:nvSpPr>
          <p:spPr bwMode="auto">
            <a:xfrm>
              <a:off x="7911916" y="408876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9" name="Oval 10"/>
            <p:cNvSpPr>
              <a:spLocks noChangeArrowheads="1"/>
            </p:cNvSpPr>
            <p:nvPr/>
          </p:nvSpPr>
          <p:spPr bwMode="auto">
            <a:xfrm>
              <a:off x="6484883" y="3935411"/>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60" name="Oval 11"/>
            <p:cNvSpPr>
              <a:spLocks noChangeArrowheads="1"/>
            </p:cNvSpPr>
            <p:nvPr/>
          </p:nvSpPr>
          <p:spPr bwMode="auto">
            <a:xfrm>
              <a:off x="7141976" y="4046245"/>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61" name="Oval 8"/>
            <p:cNvSpPr>
              <a:spLocks noChangeArrowheads="1"/>
            </p:cNvSpPr>
            <p:nvPr/>
          </p:nvSpPr>
          <p:spPr bwMode="auto">
            <a:xfrm>
              <a:off x="7086142" y="334828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Tree>
    <p:extLst>
      <p:ext uri="{BB962C8B-B14F-4D97-AF65-F5344CB8AC3E}">
        <p14:creationId xmlns:p14="http://schemas.microsoft.com/office/powerpoint/2010/main" val="158837238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29" name="圆角矩形 128"/>
          <p:cNvSpPr/>
          <p:nvPr/>
        </p:nvSpPr>
        <p:spPr>
          <a:xfrm>
            <a:off x="505072" y="1096544"/>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9" name="组合 8"/>
          <p:cNvGrpSpPr/>
          <p:nvPr/>
        </p:nvGrpSpPr>
        <p:grpSpPr>
          <a:xfrm>
            <a:off x="1325390" y="1779956"/>
            <a:ext cx="2404444" cy="300252"/>
            <a:chOff x="1042371" y="1853844"/>
            <a:chExt cx="2404444" cy="300252"/>
          </a:xfrm>
        </p:grpSpPr>
        <p:sp>
          <p:nvSpPr>
            <p:cNvPr id="51" name="Line 6"/>
            <p:cNvSpPr>
              <a:spLocks noChangeShapeType="1"/>
            </p:cNvSpPr>
            <p:nvPr/>
          </p:nvSpPr>
          <p:spPr bwMode="auto">
            <a:xfrm>
              <a:off x="1192497" y="2003970"/>
              <a:ext cx="2104192" cy="0"/>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椭圆 1"/>
            <p:cNvSpPr/>
            <p:nvPr/>
          </p:nvSpPr>
          <p:spPr>
            <a:xfrm>
              <a:off x="1042371"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074104" y="1375044"/>
            <a:ext cx="2811270" cy="1114568"/>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headEnd/>
              <a:tailEnd/>
            </a:ln>
            <a:extLst/>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815726" y="2644924"/>
            <a:ext cx="3352673" cy="907941"/>
          </a:xfrm>
          <a:prstGeom prst="rect">
            <a:avLst/>
          </a:prstGeom>
        </p:spPr>
        <p:txBody>
          <a:bodyPr wrap="square">
            <a:spAutoFit/>
          </a:bodyPr>
          <a:lstStyle/>
          <a:p>
            <a:pPr algn="ctr" eaLnBrk="0" hangingPunct="0">
              <a:buClr>
                <a:srgbClr val="0070C0"/>
              </a:buClr>
            </a:pPr>
            <a:r>
              <a:rPr lang="en-US" altLang="zh-CN" sz="1600" b="1" dirty="0" smtClean="0">
                <a:latin typeface="微软雅黑" pitchFamily="34" charset="-122"/>
                <a:ea typeface="微软雅黑" pitchFamily="34" charset="-122"/>
              </a:rPr>
              <a:t>(a) </a:t>
            </a:r>
            <a:r>
              <a:rPr lang="zh-CN" altLang="en-US" sz="1600" b="1" dirty="0" smtClean="0">
                <a:latin typeface="微软雅黑" pitchFamily="34" charset="-122"/>
                <a:ea typeface="微软雅黑" pitchFamily="34" charset="-122"/>
              </a:rPr>
              <a:t>点对点信道</a:t>
            </a:r>
            <a:endParaRPr lang="en-US" altLang="zh-CN" sz="1600" b="1" dirty="0" smtClean="0">
              <a:latin typeface="微软雅黑" pitchFamily="34" charset="-122"/>
              <a:ea typeface="微软雅黑" pitchFamily="34" charset="-122"/>
            </a:endParaRPr>
          </a:p>
          <a:p>
            <a:pPr algn="ctr" eaLnBrk="0" hangingPunct="0">
              <a:buClr>
                <a:srgbClr val="0070C0"/>
              </a:buClr>
            </a:pPr>
            <a:endParaRPr lang="en-US" altLang="zh-CN" sz="1600" b="1" dirty="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smtClean="0">
                <a:latin typeface="微软雅黑" pitchFamily="34" charset="-122"/>
                <a:ea typeface="微软雅黑" pitchFamily="34" charset="-122"/>
              </a:rPr>
              <a:t>使用</a:t>
            </a:r>
            <a:r>
              <a:rPr lang="zh-CN" altLang="en-US" sz="1600" b="1" dirty="0">
                <a:latin typeface="微软雅黑" pitchFamily="34" charset="-122"/>
                <a:ea typeface="微软雅黑" pitchFamily="34" charset="-122"/>
              </a:rPr>
              <a:t>一对一的</a:t>
            </a:r>
            <a:r>
              <a:rPr lang="zh-CN" altLang="en-US" sz="1600" b="1" dirty="0">
                <a:solidFill>
                  <a:srgbClr val="C00000"/>
                </a:solidFill>
                <a:latin typeface="微软雅黑" pitchFamily="34" charset="-122"/>
                <a:ea typeface="微软雅黑" pitchFamily="34" charset="-122"/>
              </a:rPr>
              <a:t>点对点</a:t>
            </a:r>
            <a:r>
              <a:rPr lang="zh-CN" altLang="en-US" sz="1600" b="1" dirty="0">
                <a:latin typeface="微软雅黑" pitchFamily="34" charset="-122"/>
                <a:ea typeface="微软雅黑" pitchFamily="34" charset="-122"/>
              </a:rPr>
              <a:t>通信方式。</a:t>
            </a:r>
          </a:p>
        </p:txBody>
      </p:sp>
      <p:sp>
        <p:nvSpPr>
          <p:cNvPr id="4" name="矩形 3"/>
          <p:cNvSpPr/>
          <p:nvPr/>
        </p:nvSpPr>
        <p:spPr>
          <a:xfrm>
            <a:off x="4837824" y="2626728"/>
            <a:ext cx="3757536" cy="1477328"/>
          </a:xfrm>
          <a:prstGeom prst="rect">
            <a:avLst/>
          </a:prstGeom>
        </p:spPr>
        <p:txBody>
          <a:bodyPr wrap="square">
            <a:spAutoFit/>
          </a:bodyPr>
          <a:lstStyle/>
          <a:p>
            <a:pPr algn="ctr" eaLnBrk="0" hangingPunct="0">
              <a:buClr>
                <a:srgbClr val="0070C0"/>
              </a:buClr>
            </a:pPr>
            <a:r>
              <a:rPr lang="en-US" altLang="zh-CN" sz="1600" b="1" dirty="0" smtClean="0">
                <a:latin typeface="微软雅黑" pitchFamily="34" charset="-122"/>
                <a:ea typeface="微软雅黑" pitchFamily="34" charset="-122"/>
              </a:rPr>
              <a:t>(b) </a:t>
            </a:r>
            <a:r>
              <a:rPr lang="zh-CN" altLang="en-US" sz="1600" b="1" dirty="0" smtClean="0">
                <a:latin typeface="微软雅黑" pitchFamily="34" charset="-122"/>
                <a:ea typeface="微软雅黑" pitchFamily="34" charset="-122"/>
              </a:rPr>
              <a:t>广播信道</a:t>
            </a:r>
            <a:endParaRPr lang="en-US" altLang="zh-CN" sz="1600" b="1" dirty="0">
              <a:latin typeface="微软雅黑" pitchFamily="34" charset="-122"/>
              <a:ea typeface="微软雅黑" pitchFamily="34" charset="-122"/>
            </a:endParaRPr>
          </a:p>
          <a:p>
            <a:pPr algn="ctr" eaLnBrk="0" hangingPunct="0">
              <a:buClr>
                <a:srgbClr val="0070C0"/>
              </a:buClr>
            </a:pPr>
            <a:endParaRPr lang="en-US" altLang="zh-CN" sz="1600" b="1" dirty="0" smtClean="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smtClean="0">
                <a:latin typeface="微软雅黑" pitchFamily="34" charset="-122"/>
                <a:ea typeface="微软雅黑" pitchFamily="34" charset="-122"/>
              </a:rPr>
              <a:t>使用</a:t>
            </a:r>
            <a:r>
              <a:rPr lang="zh-CN" altLang="en-US" sz="1600" b="1" dirty="0">
                <a:latin typeface="微软雅黑" pitchFamily="34" charset="-122"/>
                <a:ea typeface="微软雅黑" pitchFamily="34" charset="-122"/>
              </a:rPr>
              <a:t>一对多的</a:t>
            </a:r>
            <a:r>
              <a:rPr lang="zh-CN" altLang="en-US" sz="1600" b="1" dirty="0">
                <a:solidFill>
                  <a:srgbClr val="C00000"/>
                </a:solidFill>
                <a:latin typeface="微软雅黑" pitchFamily="34" charset="-122"/>
                <a:ea typeface="微软雅黑" pitchFamily="34" charset="-122"/>
              </a:rPr>
              <a:t>广播通信</a:t>
            </a:r>
            <a:r>
              <a:rPr lang="zh-CN" altLang="en-US" sz="1600" b="1" dirty="0" smtClean="0">
                <a:latin typeface="微软雅黑" pitchFamily="34" charset="-122"/>
                <a:ea typeface="微软雅黑" pitchFamily="34" charset="-122"/>
              </a:rPr>
              <a:t>方式。</a:t>
            </a:r>
            <a:endParaRPr lang="en-US" altLang="zh-CN" sz="1600" b="1" dirty="0" smtClean="0">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smtClean="0">
                <a:latin typeface="微软雅黑" pitchFamily="34" charset="-122"/>
                <a:ea typeface="微软雅黑" pitchFamily="34" charset="-122"/>
              </a:rPr>
              <a:t>使用</a:t>
            </a:r>
            <a:r>
              <a:rPr lang="zh-CN" altLang="en-US" sz="1600" b="1" dirty="0">
                <a:latin typeface="微软雅黑" pitchFamily="34" charset="-122"/>
                <a:ea typeface="微软雅黑" pitchFamily="34" charset="-122"/>
              </a:rPr>
              <a:t>专用的</a:t>
            </a:r>
            <a:r>
              <a:rPr lang="zh-CN" altLang="en-US" sz="1600" b="1" dirty="0">
                <a:solidFill>
                  <a:srgbClr val="C00000"/>
                </a:solidFill>
                <a:latin typeface="微软雅黑" pitchFamily="34" charset="-122"/>
                <a:ea typeface="微软雅黑" pitchFamily="34" charset="-122"/>
              </a:rPr>
              <a:t>共享信道协议</a:t>
            </a:r>
            <a:r>
              <a:rPr lang="zh-CN" altLang="en-US" sz="1600" b="1" dirty="0">
                <a:latin typeface="微软雅黑" pitchFamily="34" charset="-122"/>
                <a:ea typeface="微软雅黑" pitchFamily="34" charset="-122"/>
              </a:rPr>
              <a:t>来</a:t>
            </a:r>
            <a:r>
              <a:rPr lang="zh-CN" altLang="en-US" sz="1600" b="1" dirty="0" smtClean="0">
                <a:latin typeface="微软雅黑" pitchFamily="34" charset="-122"/>
                <a:ea typeface="微软雅黑" pitchFamily="34" charset="-122"/>
              </a:rPr>
              <a:t>协调主机</a:t>
            </a:r>
            <a:r>
              <a:rPr lang="zh-CN" altLang="en-US" sz="1600" b="1" dirty="0">
                <a:latin typeface="微软雅黑" pitchFamily="34" charset="-122"/>
                <a:ea typeface="微软雅黑" pitchFamily="34" charset="-122"/>
              </a:rPr>
              <a:t>的数据发送。</a:t>
            </a:r>
          </a:p>
        </p:txBody>
      </p:sp>
      <p:sp>
        <p:nvSpPr>
          <p:cNvPr id="7" name="矩形 6"/>
          <p:cNvSpPr/>
          <p:nvPr/>
        </p:nvSpPr>
        <p:spPr>
          <a:xfrm>
            <a:off x="3229636" y="620097"/>
            <a:ext cx="2492990" cy="400110"/>
          </a:xfrm>
          <a:prstGeom prst="rect">
            <a:avLst/>
          </a:prstGeom>
        </p:spPr>
        <p:txBody>
          <a:bodyPr wrap="none">
            <a:spAutoFit/>
          </a:bodyPr>
          <a:lstStyle/>
          <a:p>
            <a:pPr algn="ctr"/>
            <a:r>
              <a:rPr lang="zh-CN" altLang="en-US" sz="2000" b="1" dirty="0" smtClean="0">
                <a:solidFill>
                  <a:schemeClr val="bg1"/>
                </a:solidFill>
                <a:ea typeface="微软雅黑" pitchFamily="34" charset="-122"/>
              </a:rPr>
              <a:t>数据链路层信道类型</a:t>
            </a:r>
            <a:endParaRPr lang="zh-CN" altLang="en-US" sz="2000" b="1" dirty="0">
              <a:solidFill>
                <a:schemeClr val="bg1"/>
              </a:solidFill>
              <a:ea typeface="微软雅黑" pitchFamily="34" charset="-122"/>
            </a:endParaRPr>
          </a:p>
        </p:txBody>
      </p:sp>
      <p:grpSp>
        <p:nvGrpSpPr>
          <p:cNvPr id="19" name="组合 18"/>
          <p:cNvGrpSpPr/>
          <p:nvPr/>
        </p:nvGrpSpPr>
        <p:grpSpPr>
          <a:xfrm>
            <a:off x="5750242" y="1675296"/>
            <a:ext cx="1554398" cy="545210"/>
            <a:chOff x="5750242" y="1749184"/>
            <a:chExt cx="1554398" cy="545210"/>
          </a:xfrm>
        </p:grpSpPr>
        <p:cxnSp>
          <p:nvCxnSpPr>
            <p:cNvPr id="10" name="直接箭头连接符 9"/>
            <p:cNvCxnSpPr/>
            <p:nvPr/>
          </p:nvCxnSpPr>
          <p:spPr>
            <a:xfrm>
              <a:off x="5750242" y="2115597"/>
              <a:ext cx="1550798" cy="0"/>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6993187"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304640"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719426" y="1798475"/>
            <a:ext cx="1674579"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05854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afterEffect">
                                  <p:stCondLst>
                                    <p:cond delay="0"/>
                                  </p:stCondLst>
                                  <p:endCondLst>
                                    <p:cond evt="onNext" delay="0">
                                      <p:tgtEl>
                                        <p:sldTgt/>
                                      </p:tgtEl>
                                    </p:cond>
                                  </p:end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000"/>
                                        <p:tgtEl>
                                          <p:spTgt spid="21"/>
                                        </p:tgtEl>
                                      </p:cBhvr>
                                    </p:animEffect>
                                  </p:childTnLst>
                                </p:cTn>
                              </p:par>
                              <p:par>
                                <p:cTn id="8" presetID="22" presetClass="entr" presetSubtype="8" repeatCount="indefinite" fill="hold" nodeType="withEffect">
                                  <p:stCondLst>
                                    <p:cond delay="0"/>
                                  </p:stCondLst>
                                  <p:endCondLst>
                                    <p:cond evt="onNext" delay="0">
                                      <p:tgtEl>
                                        <p:sldTgt/>
                                      </p:tgtEl>
                                    </p:cond>
                                  </p:end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19" y="64953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935858" y="626441"/>
            <a:ext cx="32624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从</a:t>
            </a:r>
            <a:r>
              <a:rPr lang="zh-CN" altLang="en-US" sz="2000" b="1" dirty="0">
                <a:solidFill>
                  <a:schemeClr val="bg1"/>
                </a:solidFill>
                <a:latin typeface="微软雅黑" pitchFamily="34" charset="-122"/>
                <a:ea typeface="微软雅黑" pitchFamily="34" charset="-122"/>
              </a:rPr>
              <a:t>总线以太网到星形以太网</a:t>
            </a:r>
            <a:endParaRPr lang="fr-FR" altLang="zh-CN" sz="2000" b="1" dirty="0">
              <a:solidFill>
                <a:schemeClr val="bg1"/>
              </a:solidFill>
              <a:latin typeface="微软雅黑" pitchFamily="34" charset="-122"/>
              <a:ea typeface="微软雅黑" pitchFamily="34" charset="-122"/>
            </a:endParaRPr>
          </a:p>
        </p:txBody>
      </p:sp>
      <p:graphicFrame>
        <p:nvGraphicFramePr>
          <p:cNvPr id="2" name="图示 1"/>
          <p:cNvGraphicFramePr/>
          <p:nvPr>
            <p:extLst>
              <p:ext uri="{D42A27DB-BD31-4B8C-83A1-F6EECF244321}">
                <p14:modId xmlns:p14="http://schemas.microsoft.com/office/powerpoint/2010/main" val="3208373749"/>
              </p:ext>
            </p:extLst>
          </p:nvPr>
        </p:nvGraphicFramePr>
        <p:xfrm>
          <a:off x="1029546" y="864916"/>
          <a:ext cx="7347836" cy="25719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组合 4"/>
          <p:cNvGrpSpPr/>
          <p:nvPr/>
        </p:nvGrpSpPr>
        <p:grpSpPr>
          <a:xfrm>
            <a:off x="5396677" y="3436851"/>
            <a:ext cx="2537362" cy="1086997"/>
            <a:chOff x="5368965" y="3639168"/>
            <a:chExt cx="2398816" cy="911465"/>
          </a:xfrm>
        </p:grpSpPr>
        <p:sp>
          <p:nvSpPr>
            <p:cNvPr id="41" name="AutoShape 42"/>
            <p:cNvSpPr>
              <a:spLocks noChangeArrowheads="1"/>
            </p:cNvSpPr>
            <p:nvPr/>
          </p:nvSpPr>
          <p:spPr bwMode="auto">
            <a:xfrm>
              <a:off x="5368965" y="3639168"/>
              <a:ext cx="2398816" cy="91146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grpSp>
          <p:nvGrpSpPr>
            <p:cNvPr id="49" name="组合 48"/>
            <p:cNvGrpSpPr/>
            <p:nvPr/>
          </p:nvGrpSpPr>
          <p:grpSpPr>
            <a:xfrm>
              <a:off x="5619959" y="3682008"/>
              <a:ext cx="1953810" cy="778278"/>
              <a:chOff x="5082233" y="3157599"/>
              <a:chExt cx="2455725" cy="1315197"/>
            </a:xfrm>
          </p:grpSpPr>
          <p:sp>
            <p:nvSpPr>
              <p:cNvPr id="50" name="Text Box 49"/>
              <p:cNvSpPr txBox="1">
                <a:spLocks noChangeArrowheads="1"/>
              </p:cNvSpPr>
              <p:nvPr/>
            </p:nvSpPr>
            <p:spPr bwMode="auto">
              <a:xfrm>
                <a:off x="5693245" y="3157599"/>
                <a:ext cx="1229495" cy="392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solidFill>
                      <a:srgbClr val="C00000"/>
                    </a:solidFill>
                    <a:latin typeface="微软雅黑" pitchFamily="34" charset="-122"/>
                    <a:ea typeface="微软雅黑" pitchFamily="34" charset="-122"/>
                  </a:rPr>
                  <a:t>交换机</a:t>
                </a:r>
                <a:endParaRPr kumimoji="1" lang="zh-CN" altLang="en-US" sz="1200" b="1" dirty="0">
                  <a:solidFill>
                    <a:srgbClr val="C00000"/>
                  </a:solidFill>
                  <a:latin typeface="微软雅黑" pitchFamily="34" charset="-122"/>
                  <a:ea typeface="微软雅黑" pitchFamily="34" charset="-122"/>
                </a:endParaRPr>
              </a:p>
            </p:txBody>
          </p:sp>
          <p:sp>
            <p:nvSpPr>
              <p:cNvPr id="51" name="Line 60"/>
              <p:cNvSpPr>
                <a:spLocks noChangeShapeType="1"/>
              </p:cNvSpPr>
              <p:nvPr/>
            </p:nvSpPr>
            <p:spPr bwMode="auto">
              <a:xfrm flipH="1">
                <a:off x="5412258" y="3683538"/>
                <a:ext cx="746501" cy="3844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2" name="Line 62"/>
              <p:cNvSpPr>
                <a:spLocks noChangeShapeType="1"/>
              </p:cNvSpPr>
              <p:nvPr/>
            </p:nvSpPr>
            <p:spPr bwMode="auto">
              <a:xfrm>
                <a:off x="6454223" y="3683537"/>
                <a:ext cx="157131" cy="56509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3" name="Line 63"/>
              <p:cNvSpPr>
                <a:spLocks noChangeShapeType="1"/>
              </p:cNvSpPr>
              <p:nvPr/>
            </p:nvSpPr>
            <p:spPr bwMode="auto">
              <a:xfrm>
                <a:off x="6597263" y="3683537"/>
                <a:ext cx="716534" cy="56509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64"/>
              <p:cNvSpPr>
                <a:spLocks noChangeShapeType="1"/>
              </p:cNvSpPr>
              <p:nvPr/>
            </p:nvSpPr>
            <p:spPr bwMode="auto">
              <a:xfrm flipH="1">
                <a:off x="5946238" y="3683537"/>
                <a:ext cx="212521" cy="56509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5"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82233"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2207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87193"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89635" y="4024473"/>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59" name="modem"/>
              <p:cNvSpPr>
                <a:spLocks noEditPoints="1" noChangeArrowheads="1"/>
              </p:cNvSpPr>
              <p:nvPr/>
            </p:nvSpPr>
            <p:spPr bwMode="auto">
              <a:xfrm>
                <a:off x="5829254" y="3521381"/>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3399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grpSp>
        <p:nvGrpSpPr>
          <p:cNvPr id="3" name="组合 2"/>
          <p:cNvGrpSpPr/>
          <p:nvPr/>
        </p:nvGrpSpPr>
        <p:grpSpPr>
          <a:xfrm>
            <a:off x="1788000" y="3436851"/>
            <a:ext cx="2354335" cy="1086997"/>
            <a:chOff x="1788000" y="3629932"/>
            <a:chExt cx="2225783" cy="911465"/>
          </a:xfrm>
        </p:grpSpPr>
        <p:sp>
          <p:nvSpPr>
            <p:cNvPr id="60" name="AutoShape 42"/>
            <p:cNvSpPr>
              <a:spLocks noChangeArrowheads="1"/>
            </p:cNvSpPr>
            <p:nvPr/>
          </p:nvSpPr>
          <p:spPr bwMode="auto">
            <a:xfrm>
              <a:off x="1788000" y="3629932"/>
              <a:ext cx="2225783" cy="91146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grpSp>
          <p:nvGrpSpPr>
            <p:cNvPr id="61" name="组合 60"/>
            <p:cNvGrpSpPr/>
            <p:nvPr/>
          </p:nvGrpSpPr>
          <p:grpSpPr>
            <a:xfrm>
              <a:off x="1962770" y="3809171"/>
              <a:ext cx="1860326" cy="604936"/>
              <a:chOff x="1238454" y="3514514"/>
              <a:chExt cx="2520000" cy="958282"/>
            </a:xfrm>
          </p:grpSpPr>
          <p:sp>
            <p:nvSpPr>
              <p:cNvPr id="62" name="AutoShape 9"/>
              <p:cNvSpPr>
                <a:spLocks noChangeArrowheads="1"/>
              </p:cNvSpPr>
              <p:nvPr/>
            </p:nvSpPr>
            <p:spPr bwMode="auto">
              <a:xfrm rot="16200000">
                <a:off x="2426454" y="2326514"/>
                <a:ext cx="144000" cy="2520000"/>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63" name="Line 48"/>
              <p:cNvSpPr>
                <a:spLocks noChangeShapeType="1"/>
              </p:cNvSpPr>
              <p:nvPr/>
            </p:nvSpPr>
            <p:spPr bwMode="auto">
              <a:xfrm>
                <a:off x="1469580" y="3579685"/>
                <a:ext cx="211089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4" name="组合 63"/>
              <p:cNvGrpSpPr/>
              <p:nvPr/>
            </p:nvGrpSpPr>
            <p:grpSpPr>
              <a:xfrm>
                <a:off x="1695654" y="3580767"/>
                <a:ext cx="1682067" cy="632774"/>
                <a:chOff x="1695654" y="3580767"/>
                <a:chExt cx="1682067" cy="381000"/>
              </a:xfrm>
            </p:grpSpPr>
            <p:sp>
              <p:nvSpPr>
                <p:cNvPr id="69" name="Line 48"/>
                <p:cNvSpPr>
                  <a:spLocks noChangeShapeType="1"/>
                </p:cNvSpPr>
                <p:nvPr/>
              </p:nvSpPr>
              <p:spPr bwMode="auto">
                <a:xfrm flipV="1">
                  <a:off x="1695654"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48"/>
                <p:cNvSpPr>
                  <a:spLocks noChangeShapeType="1"/>
                </p:cNvSpPr>
                <p:nvPr/>
              </p:nvSpPr>
              <p:spPr bwMode="auto">
                <a:xfrm flipV="1">
                  <a:off x="2253970"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48"/>
                <p:cNvSpPr>
                  <a:spLocks noChangeShapeType="1"/>
                </p:cNvSpPr>
                <p:nvPr/>
              </p:nvSpPr>
              <p:spPr bwMode="auto">
                <a:xfrm flipV="1">
                  <a:off x="2831762"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48"/>
                <p:cNvSpPr>
                  <a:spLocks noChangeShapeType="1"/>
                </p:cNvSpPr>
                <p:nvPr/>
              </p:nvSpPr>
              <p:spPr bwMode="auto">
                <a:xfrm flipV="1">
                  <a:off x="3377721"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65"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7620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29554"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08170"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6232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73" name="AutoShape 22"/>
          <p:cNvSpPr>
            <a:spLocks noChangeArrowheads="1"/>
          </p:cNvSpPr>
          <p:nvPr/>
        </p:nvSpPr>
        <p:spPr bwMode="auto">
          <a:xfrm>
            <a:off x="4393965" y="3782620"/>
            <a:ext cx="742594" cy="303329"/>
          </a:xfrm>
          <a:prstGeom prst="rightArrow">
            <a:avLst>
              <a:gd name="adj1" fmla="val 50000"/>
              <a:gd name="adj2" fmla="val 63535"/>
            </a:avLst>
          </a:prstGeom>
          <a:solidFill>
            <a:srgbClr val="0000FF"/>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Tree>
    <p:extLst>
      <p:ext uri="{BB962C8B-B14F-4D97-AF65-F5344CB8AC3E}">
        <p14:creationId xmlns:p14="http://schemas.microsoft.com/office/powerpoint/2010/main" val="312950815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633953"/>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3238398" y="582538"/>
            <a:ext cx="26500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3.4.3  </a:t>
            </a:r>
            <a:r>
              <a:rPr lang="zh-CN" altLang="en-US" sz="2400" b="1" dirty="0">
                <a:solidFill>
                  <a:schemeClr val="bg1"/>
                </a:solidFill>
                <a:latin typeface="微软雅黑" pitchFamily="34" charset="-122"/>
                <a:ea typeface="微软雅黑" pitchFamily="34" charset="-122"/>
              </a:rPr>
              <a:t>虚拟局域网</a:t>
            </a:r>
          </a:p>
        </p:txBody>
      </p:sp>
      <p:graphicFrame>
        <p:nvGraphicFramePr>
          <p:cNvPr id="3" name="图示 2"/>
          <p:cNvGraphicFramePr/>
          <p:nvPr>
            <p:extLst>
              <p:ext uri="{D42A27DB-BD31-4B8C-83A1-F6EECF244321}">
                <p14:modId xmlns:p14="http://schemas.microsoft.com/office/powerpoint/2010/main" val="1110434002"/>
              </p:ext>
            </p:extLst>
          </p:nvPr>
        </p:nvGraphicFramePr>
        <p:xfrm>
          <a:off x="1991451" y="1197217"/>
          <a:ext cx="5143978" cy="2006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903395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广播风暴</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3111008" y="1093783"/>
            <a:ext cx="3005951" cy="400110"/>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wrap="none">
            <a:spAutoFit/>
          </a:bodyPr>
          <a:lstStyle/>
          <a:p>
            <a:r>
              <a:rPr lang="zh-CN" altLang="en-US" sz="2000" b="1" dirty="0">
                <a:latin typeface="微软雅黑" panose="020B0503020204020204" pitchFamily="34" charset="-122"/>
                <a:ea typeface="微软雅黑" panose="020B0503020204020204" pitchFamily="34" charset="-122"/>
              </a:rPr>
              <a:t>一个以太网是一个广播域</a:t>
            </a:r>
          </a:p>
        </p:txBody>
      </p:sp>
      <p:sp>
        <p:nvSpPr>
          <p:cNvPr id="49" name="AutoShape 42"/>
          <p:cNvSpPr>
            <a:spLocks noChangeArrowheads="1"/>
          </p:cNvSpPr>
          <p:nvPr/>
        </p:nvSpPr>
        <p:spPr bwMode="auto">
          <a:xfrm>
            <a:off x="4703162" y="1589337"/>
            <a:ext cx="3871464" cy="1807152"/>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72" name="矩形 71"/>
          <p:cNvSpPr/>
          <p:nvPr/>
        </p:nvSpPr>
        <p:spPr>
          <a:xfrm>
            <a:off x="5604520" y="3405175"/>
            <a:ext cx="2159566" cy="307777"/>
          </a:xfrm>
          <a:prstGeom prst="rect">
            <a:avLst/>
          </a:prstGeom>
        </p:spPr>
        <p:txBody>
          <a:bodyPr wrap="none">
            <a:spAutoFit/>
          </a:bodyPr>
          <a:lstStyle/>
          <a:p>
            <a:r>
              <a:rPr lang="zh-CN" altLang="en-US" sz="1400" b="1" dirty="0" smtClean="0">
                <a:latin typeface="微软雅黑" pitchFamily="34" charset="-122"/>
                <a:ea typeface="微软雅黑" pitchFamily="34" charset="-122"/>
              </a:rPr>
              <a:t>使用</a:t>
            </a:r>
            <a:r>
              <a:rPr lang="zh-CN" altLang="en-US" sz="1400" b="1" dirty="0">
                <a:latin typeface="微软雅黑" pitchFamily="34" charset="-122"/>
                <a:ea typeface="微软雅黑" pitchFamily="34" charset="-122"/>
              </a:rPr>
              <a:t>交换机</a:t>
            </a:r>
            <a:r>
              <a:rPr lang="zh-CN" altLang="en-US" sz="1400" b="1" dirty="0" smtClean="0">
                <a:latin typeface="微软雅黑" pitchFamily="34" charset="-122"/>
                <a:ea typeface="微软雅黑" pitchFamily="34" charset="-122"/>
              </a:rPr>
              <a:t>的星形以太网</a:t>
            </a:r>
            <a:endParaRPr lang="zh-CN" altLang="en-US" sz="1400" b="1" dirty="0">
              <a:latin typeface="微软雅黑" pitchFamily="34" charset="-122"/>
              <a:ea typeface="微软雅黑" pitchFamily="34" charset="-122"/>
            </a:endParaRPr>
          </a:p>
        </p:txBody>
      </p:sp>
      <p:sp>
        <p:nvSpPr>
          <p:cNvPr id="73" name="AutoShape 42"/>
          <p:cNvSpPr>
            <a:spLocks noChangeArrowheads="1"/>
          </p:cNvSpPr>
          <p:nvPr/>
        </p:nvSpPr>
        <p:spPr bwMode="auto">
          <a:xfrm>
            <a:off x="659020" y="1589337"/>
            <a:ext cx="3720350" cy="1807152"/>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96" name="矩形 95"/>
          <p:cNvSpPr/>
          <p:nvPr/>
        </p:nvSpPr>
        <p:spPr>
          <a:xfrm>
            <a:off x="1900140" y="3409331"/>
            <a:ext cx="1261884" cy="307777"/>
          </a:xfrm>
          <a:prstGeom prst="rect">
            <a:avLst/>
          </a:prstGeom>
        </p:spPr>
        <p:txBody>
          <a:bodyPr wrap="none">
            <a:spAutoFit/>
          </a:bodyPr>
          <a:lstStyle/>
          <a:p>
            <a:r>
              <a:rPr lang="zh-CN" altLang="en-US" sz="1400" b="1" dirty="0">
                <a:latin typeface="微软雅黑" pitchFamily="34" charset="-122"/>
                <a:ea typeface="微软雅黑" pitchFamily="34" charset="-122"/>
              </a:rPr>
              <a:t>总</a:t>
            </a:r>
            <a:r>
              <a:rPr lang="zh-CN" altLang="en-US" sz="1400" b="1" dirty="0" smtClean="0">
                <a:latin typeface="微软雅黑" pitchFamily="34" charset="-122"/>
                <a:ea typeface="微软雅黑" pitchFamily="34" charset="-122"/>
              </a:rPr>
              <a:t>线形以太网</a:t>
            </a:r>
            <a:endParaRPr lang="zh-CN" altLang="en-US" sz="1400" b="1" dirty="0">
              <a:latin typeface="微软雅黑" pitchFamily="34" charset="-122"/>
              <a:ea typeface="微软雅黑" pitchFamily="34" charset="-122"/>
            </a:endParaRPr>
          </a:p>
        </p:txBody>
      </p:sp>
      <p:sp>
        <p:nvSpPr>
          <p:cNvPr id="97" name="Text Box 50"/>
          <p:cNvSpPr txBox="1">
            <a:spLocks noChangeArrowheads="1"/>
          </p:cNvSpPr>
          <p:nvPr/>
        </p:nvSpPr>
        <p:spPr bwMode="auto">
          <a:xfrm>
            <a:off x="2197461" y="3091687"/>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广播域</a:t>
            </a:r>
            <a:endParaRPr kumimoji="1" lang="zh-CN" altLang="en-US" sz="1400" b="1" dirty="0">
              <a:solidFill>
                <a:srgbClr val="C00000"/>
              </a:solidFill>
              <a:latin typeface="微软雅黑" pitchFamily="34" charset="-122"/>
              <a:ea typeface="微软雅黑" pitchFamily="34" charset="-122"/>
            </a:endParaRPr>
          </a:p>
        </p:txBody>
      </p:sp>
      <p:grpSp>
        <p:nvGrpSpPr>
          <p:cNvPr id="5" name="组合 4"/>
          <p:cNvGrpSpPr/>
          <p:nvPr/>
        </p:nvGrpSpPr>
        <p:grpSpPr>
          <a:xfrm>
            <a:off x="1020257" y="2063781"/>
            <a:ext cx="2729707" cy="781022"/>
            <a:chOff x="1020257" y="2128433"/>
            <a:chExt cx="2931006" cy="932074"/>
          </a:xfrm>
        </p:grpSpPr>
        <p:sp>
          <p:nvSpPr>
            <p:cNvPr id="74" name="Line 7"/>
            <p:cNvSpPr>
              <a:spLocks noChangeShapeType="1"/>
            </p:cNvSpPr>
            <p:nvPr/>
          </p:nvSpPr>
          <p:spPr bwMode="auto">
            <a:xfrm flipV="1">
              <a:off x="1092388" y="2202548"/>
              <a:ext cx="2786743"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Rectangle 9"/>
            <p:cNvSpPr>
              <a:spLocks noChangeArrowheads="1"/>
            </p:cNvSpPr>
            <p:nvPr/>
          </p:nvSpPr>
          <p:spPr bwMode="auto">
            <a:xfrm>
              <a:off x="3807001" y="2128433"/>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9"/>
            <p:cNvSpPr>
              <a:spLocks noChangeArrowheads="1"/>
            </p:cNvSpPr>
            <p:nvPr/>
          </p:nvSpPr>
          <p:spPr bwMode="auto">
            <a:xfrm>
              <a:off x="1020257" y="2128433"/>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5"/>
            <p:cNvSpPr>
              <a:spLocks noChangeShapeType="1"/>
            </p:cNvSpPr>
            <p:nvPr/>
          </p:nvSpPr>
          <p:spPr bwMode="auto">
            <a:xfrm rot="16200000" flipV="1">
              <a:off x="3048655" y="2530042"/>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Freeform 14"/>
            <p:cNvSpPr>
              <a:spLocks/>
            </p:cNvSpPr>
            <p:nvPr/>
          </p:nvSpPr>
          <p:spPr bwMode="auto">
            <a:xfrm>
              <a:off x="2661026" y="2201781"/>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Line 12"/>
            <p:cNvSpPr>
              <a:spLocks noChangeShapeType="1"/>
            </p:cNvSpPr>
            <p:nvPr/>
          </p:nvSpPr>
          <p:spPr bwMode="auto">
            <a:xfrm rot="16200000" flipV="1">
              <a:off x="1419607" y="2530042"/>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71978" y="265337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4681" y="265337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82744" y="2653377"/>
              <a:ext cx="407130" cy="407130"/>
            </a:xfrm>
            <a:prstGeom prst="rect">
              <a:avLst/>
            </a:prstGeom>
            <a:noFill/>
            <a:extLst>
              <a:ext uri="{909E8E84-426E-40DD-AFC4-6F175D3DCCD1}">
                <a14:hiddenFill xmlns:a14="http://schemas.microsoft.com/office/drawing/2010/main">
                  <a:solidFill>
                    <a:srgbClr val="FFFFFF"/>
                  </a:solidFill>
                </a14:hiddenFill>
              </a:ext>
            </a:extLst>
          </p:spPr>
        </p:pic>
        <p:cxnSp>
          <p:nvCxnSpPr>
            <p:cNvPr id="115" name="直接连接符 114"/>
            <p:cNvCxnSpPr/>
            <p:nvPr/>
          </p:nvCxnSpPr>
          <p:spPr>
            <a:xfrm flipV="1">
              <a:off x="3284097" y="2287127"/>
              <a:ext cx="0" cy="366250"/>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19" name="组合 118"/>
          <p:cNvGrpSpPr/>
          <p:nvPr/>
        </p:nvGrpSpPr>
        <p:grpSpPr>
          <a:xfrm>
            <a:off x="1779819" y="2187645"/>
            <a:ext cx="1357958" cy="269827"/>
            <a:chOff x="1825998" y="2572784"/>
            <a:chExt cx="1458099" cy="354900"/>
          </a:xfrm>
        </p:grpSpPr>
        <p:cxnSp>
          <p:nvCxnSpPr>
            <p:cNvPr id="120" name="直接连接符 119"/>
            <p:cNvCxnSpPr/>
            <p:nvPr/>
          </p:nvCxnSpPr>
          <p:spPr>
            <a:xfrm>
              <a:off x="2771992"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1825998" y="2573791"/>
              <a:ext cx="1458099" cy="0"/>
            </a:xfrm>
            <a:prstGeom prst="line">
              <a:avLst/>
            </a:prstGeom>
            <a:ln w="381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1842433"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5843726" y="1993558"/>
            <a:ext cx="1924725" cy="737618"/>
            <a:chOff x="5908378" y="2104390"/>
            <a:chExt cx="2066662" cy="880276"/>
          </a:xfrm>
        </p:grpSpPr>
        <p:cxnSp>
          <p:nvCxnSpPr>
            <p:cNvPr id="117" name="直接连接符 116"/>
            <p:cNvCxnSpPr/>
            <p:nvPr/>
          </p:nvCxnSpPr>
          <p:spPr>
            <a:xfrm flipV="1">
              <a:off x="5908378" y="2159180"/>
              <a:ext cx="673208" cy="30875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H="1" flipV="1">
              <a:off x="7338518" y="2104390"/>
              <a:ext cx="636522" cy="338829"/>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5982519" y="2716090"/>
              <a:ext cx="134440" cy="213874"/>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7042380" y="2269804"/>
              <a:ext cx="67220" cy="242721"/>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7253096" y="2677048"/>
              <a:ext cx="300368" cy="252916"/>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flipH="1">
              <a:off x="6638894" y="2758163"/>
              <a:ext cx="108095" cy="22650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28" name="Text Box 50"/>
          <p:cNvSpPr txBox="1">
            <a:spLocks noChangeArrowheads="1"/>
          </p:cNvSpPr>
          <p:nvPr/>
        </p:nvSpPr>
        <p:spPr bwMode="auto">
          <a:xfrm>
            <a:off x="6229669" y="3091687"/>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广播域</a:t>
            </a:r>
            <a:endParaRPr kumimoji="1" lang="zh-CN" altLang="en-US" sz="1400" b="1" dirty="0">
              <a:solidFill>
                <a:srgbClr val="C00000"/>
              </a:solidFill>
              <a:latin typeface="微软雅黑" pitchFamily="34" charset="-122"/>
              <a:ea typeface="微软雅黑" pitchFamily="34" charset="-122"/>
            </a:endParaRPr>
          </a:p>
        </p:txBody>
      </p:sp>
      <p:grpSp>
        <p:nvGrpSpPr>
          <p:cNvPr id="6" name="组合 5"/>
          <p:cNvGrpSpPr/>
          <p:nvPr/>
        </p:nvGrpSpPr>
        <p:grpSpPr>
          <a:xfrm>
            <a:off x="4963097" y="1638292"/>
            <a:ext cx="3110515" cy="1422640"/>
            <a:chOff x="4963097" y="1694014"/>
            <a:chExt cx="3339896" cy="1697782"/>
          </a:xfrm>
        </p:grpSpPr>
        <p:sp>
          <p:nvSpPr>
            <p:cNvPr id="52" name="Line 43"/>
            <p:cNvSpPr>
              <a:spLocks noChangeShapeType="1"/>
            </p:cNvSpPr>
            <p:nvPr/>
          </p:nvSpPr>
          <p:spPr bwMode="auto">
            <a:xfrm flipH="1">
              <a:off x="5789824" y="2214507"/>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45"/>
            <p:cNvSpPr>
              <a:spLocks noChangeShapeType="1"/>
            </p:cNvSpPr>
            <p:nvPr/>
          </p:nvSpPr>
          <p:spPr bwMode="auto">
            <a:xfrm>
              <a:off x="6928728" y="2237698"/>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7" name="Text Box 49"/>
            <p:cNvSpPr txBox="1">
              <a:spLocks noChangeArrowheads="1"/>
            </p:cNvSpPr>
            <p:nvPr/>
          </p:nvSpPr>
          <p:spPr bwMode="auto">
            <a:xfrm>
              <a:off x="6435487" y="1694014"/>
              <a:ext cx="1097313" cy="276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itchFamily="34" charset="-122"/>
                  <a:ea typeface="微软雅黑" pitchFamily="34" charset="-122"/>
                </a:rPr>
                <a:t>交换机</a:t>
              </a:r>
              <a:endParaRPr kumimoji="1" lang="zh-CN" altLang="en-US" sz="1200" b="1" dirty="0">
                <a:latin typeface="微软雅黑" pitchFamily="34" charset="-122"/>
                <a:ea typeface="微软雅黑" pitchFamily="34" charset="-122"/>
              </a:endParaRPr>
            </a:p>
          </p:txBody>
        </p:sp>
        <p:sp>
          <p:nvSpPr>
            <p:cNvPr id="62" name="Line 51"/>
            <p:cNvSpPr>
              <a:spLocks noChangeShapeType="1"/>
            </p:cNvSpPr>
            <p:nvPr/>
          </p:nvSpPr>
          <p:spPr bwMode="auto">
            <a:xfrm flipH="1">
              <a:off x="5282622" y="2671696"/>
              <a:ext cx="308403" cy="41567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3" name="Line 54"/>
            <p:cNvSpPr>
              <a:spLocks noChangeShapeType="1"/>
            </p:cNvSpPr>
            <p:nvPr/>
          </p:nvSpPr>
          <p:spPr bwMode="auto">
            <a:xfrm>
              <a:off x="5848080" y="2716090"/>
              <a:ext cx="268879" cy="3712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4" name="Picture 5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97188">
              <a:off x="5477427" y="2533214"/>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Line 60"/>
            <p:cNvSpPr>
              <a:spLocks noChangeShapeType="1"/>
            </p:cNvSpPr>
            <p:nvPr/>
          </p:nvSpPr>
          <p:spPr bwMode="auto">
            <a:xfrm flipH="1">
              <a:off x="6684302" y="2671697"/>
              <a:ext cx="198549" cy="51653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6" name="Line 63"/>
            <p:cNvSpPr>
              <a:spLocks noChangeShapeType="1"/>
            </p:cNvSpPr>
            <p:nvPr/>
          </p:nvSpPr>
          <p:spPr bwMode="auto">
            <a:xfrm>
              <a:off x="7139905" y="2716090"/>
              <a:ext cx="413559" cy="3712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7" name="Picture 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97188">
              <a:off x="6769253" y="2533214"/>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 name="Line 72"/>
            <p:cNvSpPr>
              <a:spLocks noChangeShapeType="1"/>
            </p:cNvSpPr>
            <p:nvPr/>
          </p:nvSpPr>
          <p:spPr bwMode="auto">
            <a:xfrm>
              <a:off x="7176820" y="2129104"/>
              <a:ext cx="914868" cy="48097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9" name="Picture 7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97188">
              <a:off x="6613418" y="2001152"/>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9058"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3394"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5564"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9900"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95863" y="2512525"/>
              <a:ext cx="407130" cy="407130"/>
            </a:xfrm>
            <a:prstGeom prst="rect">
              <a:avLst/>
            </a:prstGeom>
            <a:noFill/>
            <a:extLst>
              <a:ext uri="{909E8E84-426E-40DD-AFC4-6F175D3DCCD1}">
                <a14:hiddenFill xmlns:a14="http://schemas.microsoft.com/office/drawing/2010/main">
                  <a:solidFill>
                    <a:srgbClr val="FFFFFF"/>
                  </a:solidFill>
                </a14:hiddenFill>
              </a:ext>
            </a:extLst>
          </p:spPr>
        </p:pic>
        <p:cxnSp>
          <p:nvCxnSpPr>
            <p:cNvPr id="116" name="直接连接符 115"/>
            <p:cNvCxnSpPr/>
            <p:nvPr/>
          </p:nvCxnSpPr>
          <p:spPr>
            <a:xfrm flipV="1">
              <a:off x="5286000" y="2728447"/>
              <a:ext cx="148281" cy="185642"/>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9" name="Text Box 49"/>
            <p:cNvSpPr txBox="1">
              <a:spLocks noChangeArrowheads="1"/>
            </p:cNvSpPr>
            <p:nvPr/>
          </p:nvSpPr>
          <p:spPr bwMode="auto">
            <a:xfrm>
              <a:off x="4963097" y="2288228"/>
              <a:ext cx="75011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itchFamily="34" charset="-122"/>
                  <a:ea typeface="微软雅黑" pitchFamily="34" charset="-122"/>
                </a:rPr>
                <a:t>集线器</a:t>
              </a:r>
              <a:endParaRPr kumimoji="1" lang="zh-CN" altLang="en-US" sz="1200" b="1" dirty="0">
                <a:latin typeface="微软雅黑" pitchFamily="34" charset="-122"/>
                <a:ea typeface="微软雅黑" pitchFamily="34" charset="-122"/>
              </a:endParaRPr>
            </a:p>
          </p:txBody>
        </p:sp>
      </p:grpSp>
      <p:sp>
        <p:nvSpPr>
          <p:cNvPr id="7" name="矩形 6"/>
          <p:cNvSpPr/>
          <p:nvPr/>
        </p:nvSpPr>
        <p:spPr>
          <a:xfrm>
            <a:off x="1231576" y="3746308"/>
            <a:ext cx="6887191" cy="759182"/>
          </a:xfrm>
          <a:prstGeom prst="rect">
            <a:avLst/>
          </a:prstGeom>
          <a:ln>
            <a:solidFill>
              <a:srgbClr val="009900"/>
            </a:solidFill>
          </a:ln>
        </p:spPr>
        <p:style>
          <a:lnRef idx="2">
            <a:schemeClr val="accent3"/>
          </a:lnRef>
          <a:fillRef idx="1">
            <a:schemeClr val="lt1"/>
          </a:fillRef>
          <a:effectRef idx="0">
            <a:schemeClr val="accent3"/>
          </a:effectRef>
          <a:fontRef idx="minor">
            <a:schemeClr val="dk1"/>
          </a:fontRef>
        </p:style>
        <p:txBody>
          <a:bodyPr wrap="square">
            <a:spAutoFit/>
          </a:bodyPr>
          <a:lstStyle/>
          <a:p>
            <a:pPr>
              <a:lnSpc>
                <a:spcPts val="2600"/>
              </a:lnSpc>
            </a:pPr>
            <a:r>
              <a:rPr lang="zh-CN" altLang="en-US" b="1" dirty="0">
                <a:solidFill>
                  <a:srgbClr val="C00000"/>
                </a:solidFill>
                <a:latin typeface="微软雅黑" panose="020B0503020204020204" pitchFamily="34" charset="-122"/>
                <a:ea typeface="微软雅黑" panose="020B0503020204020204" pitchFamily="34" charset="-122"/>
              </a:rPr>
              <a:t>广播域</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broadcast domain</a:t>
            </a:r>
            <a:r>
              <a:rPr lang="zh-CN" altLang="en-US" b="1" dirty="0">
                <a:latin typeface="微软雅黑" panose="020B0503020204020204" pitchFamily="34" charset="-122"/>
                <a:ea typeface="微软雅黑" panose="020B0503020204020204" pitchFamily="34" charset="-122"/>
              </a:rPr>
              <a:t>）：指这样一部分网络，其中任何一台设备发出的广播通信都能被该部分网络中的所有其他设备所接收。</a:t>
            </a:r>
          </a:p>
        </p:txBody>
      </p:sp>
    </p:spTree>
    <p:extLst>
      <p:ext uri="{BB962C8B-B14F-4D97-AF65-F5344CB8AC3E}">
        <p14:creationId xmlns:p14="http://schemas.microsoft.com/office/powerpoint/2010/main" val="369850097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endCondLst>
                                    <p:cond evt="onNext" delay="0">
                                      <p:tgtEl>
                                        <p:sldTgt/>
                                      </p:tgtEl>
                                    </p:cond>
                                  </p:endCondLst>
                                  <p:childTnLst>
                                    <p:anim calcmode="discrete" valueType="str">
                                      <p:cBhvr>
                                        <p:cTn id="6" dur="1000" fill="hold"/>
                                        <p:tgtEl>
                                          <p:spTgt spid="119"/>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广播风暴</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3111008" y="1093783"/>
            <a:ext cx="3005951" cy="400110"/>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wrap="none">
            <a:spAutoFit/>
          </a:bodyPr>
          <a:lstStyle/>
          <a:p>
            <a:r>
              <a:rPr lang="zh-CN" altLang="en-US" sz="2000" b="1" dirty="0">
                <a:latin typeface="微软雅黑" panose="020B0503020204020204" pitchFamily="34" charset="-122"/>
                <a:ea typeface="微软雅黑" panose="020B0503020204020204" pitchFamily="34" charset="-122"/>
              </a:rPr>
              <a:t>一个以太网是一个广播域</a:t>
            </a:r>
          </a:p>
        </p:txBody>
      </p:sp>
      <p:sp>
        <p:nvSpPr>
          <p:cNvPr id="49" name="AutoShape 42"/>
          <p:cNvSpPr>
            <a:spLocks noChangeArrowheads="1"/>
          </p:cNvSpPr>
          <p:nvPr/>
        </p:nvSpPr>
        <p:spPr bwMode="auto">
          <a:xfrm>
            <a:off x="1025236" y="1589337"/>
            <a:ext cx="7093528" cy="2095972"/>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96" name="矩形 95"/>
          <p:cNvSpPr/>
          <p:nvPr/>
        </p:nvSpPr>
        <p:spPr>
          <a:xfrm>
            <a:off x="2389903" y="3722392"/>
            <a:ext cx="4629734" cy="369332"/>
          </a:xfrm>
          <a:prstGeom prst="rect">
            <a:avLst/>
          </a:prstGeom>
        </p:spPr>
        <p:txBody>
          <a:bodyPr wrap="square">
            <a:spAutoFit/>
          </a:bodyPr>
          <a:lstStyle/>
          <a:p>
            <a:pPr algn="ctr"/>
            <a:r>
              <a:rPr lang="zh-CN" altLang="en-US" b="1" dirty="0" smtClean="0">
                <a:latin typeface="微软雅黑" pitchFamily="34" charset="-122"/>
                <a:ea typeface="微软雅黑" pitchFamily="34" charset="-122"/>
              </a:rPr>
              <a:t>交换机之间的冗余链路形成广播风暴</a:t>
            </a:r>
            <a:endParaRPr lang="zh-CN" altLang="en-US" b="1" dirty="0">
              <a:latin typeface="微软雅黑" pitchFamily="34" charset="-122"/>
              <a:ea typeface="微软雅黑" pitchFamily="34" charset="-122"/>
            </a:endParaRPr>
          </a:p>
        </p:txBody>
      </p:sp>
      <p:sp>
        <p:nvSpPr>
          <p:cNvPr id="128" name="Text Box 50"/>
          <p:cNvSpPr txBox="1">
            <a:spLocks noChangeArrowheads="1"/>
          </p:cNvSpPr>
          <p:nvPr/>
        </p:nvSpPr>
        <p:spPr bwMode="auto">
          <a:xfrm>
            <a:off x="1421374" y="3377532"/>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广播域</a:t>
            </a:r>
            <a:endParaRPr kumimoji="1" lang="zh-CN" altLang="en-US" sz="1400" b="1" dirty="0">
              <a:solidFill>
                <a:srgbClr val="C00000"/>
              </a:solidFill>
              <a:latin typeface="微软雅黑" pitchFamily="34" charset="-122"/>
              <a:ea typeface="微软雅黑" pitchFamily="34" charset="-122"/>
            </a:endParaRPr>
          </a:p>
        </p:txBody>
      </p:sp>
      <p:grpSp>
        <p:nvGrpSpPr>
          <p:cNvPr id="11" name="组合 10"/>
          <p:cNvGrpSpPr/>
          <p:nvPr/>
        </p:nvGrpSpPr>
        <p:grpSpPr>
          <a:xfrm>
            <a:off x="2389902" y="1686720"/>
            <a:ext cx="4182457" cy="1882998"/>
            <a:chOff x="1724891" y="1677484"/>
            <a:chExt cx="4182457" cy="1882998"/>
          </a:xfrm>
        </p:grpSpPr>
        <p:sp>
          <p:nvSpPr>
            <p:cNvPr id="89" name="Line 53"/>
            <p:cNvSpPr>
              <a:spLocks noChangeShapeType="1"/>
            </p:cNvSpPr>
            <p:nvPr/>
          </p:nvSpPr>
          <p:spPr bwMode="auto">
            <a:xfrm flipH="1" flipV="1">
              <a:off x="2010940" y="3078466"/>
              <a:ext cx="871042"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90" name="Line 54"/>
            <p:cNvSpPr>
              <a:spLocks noChangeShapeType="1"/>
            </p:cNvSpPr>
            <p:nvPr/>
          </p:nvSpPr>
          <p:spPr bwMode="auto">
            <a:xfrm flipH="1" flipV="1">
              <a:off x="1967768" y="2206020"/>
              <a:ext cx="944892" cy="81186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4891" y="2912660"/>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4891" y="2038411"/>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82" name="Line 48"/>
            <p:cNvSpPr>
              <a:spLocks noChangeShapeType="1"/>
            </p:cNvSpPr>
            <p:nvPr/>
          </p:nvSpPr>
          <p:spPr bwMode="auto">
            <a:xfrm>
              <a:off x="3008105" y="3096710"/>
              <a:ext cx="165247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矩形 84"/>
            <p:cNvSpPr/>
            <p:nvPr/>
          </p:nvSpPr>
          <p:spPr>
            <a:xfrm>
              <a:off x="2599052" y="3283483"/>
              <a:ext cx="646331" cy="276999"/>
            </a:xfrm>
            <a:prstGeom prst="rect">
              <a:avLst/>
            </a:prstGeom>
          </p:spPr>
          <p:txBody>
            <a:bodyPr wrap="none">
              <a:spAutoFit/>
            </a:bodyPr>
            <a:lstStyle/>
            <a:p>
              <a:r>
                <a:rPr lang="zh-CN" altLang="en-US" sz="1200" b="1" dirty="0" smtClean="0">
                  <a:solidFill>
                    <a:srgbClr val="0000FF"/>
                  </a:solidFill>
                  <a:latin typeface="微软雅黑" pitchFamily="34" charset="-122"/>
                  <a:ea typeface="微软雅黑" pitchFamily="34" charset="-122"/>
                </a:rPr>
                <a:t>交换机</a:t>
              </a:r>
              <a:endParaRPr lang="zh-CN" altLang="en-US" sz="1200" b="1" dirty="0">
                <a:solidFill>
                  <a:srgbClr val="0000FF"/>
                </a:solidFill>
                <a:latin typeface="微软雅黑" pitchFamily="34" charset="-122"/>
                <a:ea typeface="微软雅黑" pitchFamily="34" charset="-122"/>
              </a:endParaRPr>
            </a:p>
          </p:txBody>
        </p:sp>
        <p:sp>
          <p:nvSpPr>
            <p:cNvPr id="86" name="矩形 85"/>
            <p:cNvSpPr/>
            <p:nvPr/>
          </p:nvSpPr>
          <p:spPr>
            <a:xfrm>
              <a:off x="4337414" y="3283483"/>
              <a:ext cx="646331" cy="276999"/>
            </a:xfrm>
            <a:prstGeom prst="rect">
              <a:avLst/>
            </a:prstGeom>
          </p:spPr>
          <p:txBody>
            <a:bodyPr wrap="none">
              <a:spAutoFit/>
            </a:bodyPr>
            <a:lstStyle/>
            <a:p>
              <a:r>
                <a:rPr lang="zh-CN" altLang="en-US" sz="1200" b="1" dirty="0" smtClean="0">
                  <a:solidFill>
                    <a:srgbClr val="0000FF"/>
                  </a:solidFill>
                  <a:latin typeface="微软雅黑" pitchFamily="34" charset="-122"/>
                  <a:ea typeface="微软雅黑" pitchFamily="34" charset="-122"/>
                </a:rPr>
                <a:t>交换机</a:t>
              </a:r>
              <a:endParaRPr lang="zh-CN" altLang="en-US" sz="1200" b="1" dirty="0">
                <a:solidFill>
                  <a:srgbClr val="0000FF"/>
                </a:solidFill>
                <a:latin typeface="微软雅黑" pitchFamily="34" charset="-122"/>
                <a:ea typeface="微软雅黑" pitchFamily="34" charset="-122"/>
              </a:endParaRPr>
            </a:p>
          </p:txBody>
        </p:sp>
        <p:sp>
          <p:nvSpPr>
            <p:cNvPr id="102" name="矩形 101"/>
            <p:cNvSpPr/>
            <p:nvPr/>
          </p:nvSpPr>
          <p:spPr>
            <a:xfrm>
              <a:off x="3649202" y="1677484"/>
              <a:ext cx="646331" cy="276999"/>
            </a:xfrm>
            <a:prstGeom prst="rect">
              <a:avLst/>
            </a:prstGeom>
          </p:spPr>
          <p:txBody>
            <a:bodyPr wrap="none">
              <a:spAutoFit/>
            </a:bodyPr>
            <a:lstStyle/>
            <a:p>
              <a:r>
                <a:rPr lang="zh-CN" altLang="en-US" sz="1200" b="1" dirty="0" smtClean="0">
                  <a:solidFill>
                    <a:srgbClr val="0000FF"/>
                  </a:solidFill>
                  <a:latin typeface="微软雅黑" pitchFamily="34" charset="-122"/>
                  <a:ea typeface="微软雅黑" pitchFamily="34" charset="-122"/>
                </a:rPr>
                <a:t>交换机</a:t>
              </a:r>
              <a:endParaRPr lang="zh-CN" altLang="en-US" sz="1200" b="1" dirty="0">
                <a:solidFill>
                  <a:srgbClr val="0000FF"/>
                </a:solidFill>
                <a:latin typeface="微软雅黑" pitchFamily="34" charset="-122"/>
                <a:ea typeface="微软雅黑" pitchFamily="34" charset="-122"/>
              </a:endParaRPr>
            </a:p>
          </p:txBody>
        </p:sp>
        <p:sp>
          <p:nvSpPr>
            <p:cNvPr id="103" name="Line 48"/>
            <p:cNvSpPr>
              <a:spLocks noChangeShapeType="1"/>
            </p:cNvSpPr>
            <p:nvPr/>
          </p:nvSpPr>
          <p:spPr bwMode="auto">
            <a:xfrm flipV="1">
              <a:off x="3111007" y="2191432"/>
              <a:ext cx="778567" cy="826459"/>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 name="Line 48"/>
            <p:cNvSpPr>
              <a:spLocks noChangeShapeType="1"/>
            </p:cNvSpPr>
            <p:nvPr/>
          </p:nvSpPr>
          <p:spPr bwMode="auto">
            <a:xfrm flipH="1" flipV="1">
              <a:off x="3961781" y="2191432"/>
              <a:ext cx="773174" cy="82645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84"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4636" y="2919547"/>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 name="Line 53"/>
            <p:cNvSpPr>
              <a:spLocks noChangeShapeType="1"/>
            </p:cNvSpPr>
            <p:nvPr/>
          </p:nvSpPr>
          <p:spPr bwMode="auto">
            <a:xfrm flipV="1">
              <a:off x="4819084" y="3078466"/>
              <a:ext cx="871042"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06" name="Line 54"/>
            <p:cNvSpPr>
              <a:spLocks noChangeShapeType="1"/>
            </p:cNvSpPr>
            <p:nvPr/>
          </p:nvSpPr>
          <p:spPr bwMode="auto">
            <a:xfrm>
              <a:off x="3961781" y="2120288"/>
              <a:ext cx="1423019"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10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93618" y="2912660"/>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4384" y="192749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6070" y="1933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2471" y="2919547"/>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椭圆 9"/>
          <p:cNvSpPr/>
          <p:nvPr/>
        </p:nvSpPr>
        <p:spPr>
          <a:xfrm>
            <a:off x="4002974" y="2600479"/>
            <a:ext cx="322443" cy="31869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左箭头 11"/>
          <p:cNvSpPr/>
          <p:nvPr/>
        </p:nvSpPr>
        <p:spPr>
          <a:xfrm>
            <a:off x="5172369" y="1924508"/>
            <a:ext cx="406395" cy="197027"/>
          </a:xfrm>
          <a:prstGeom prst="leftArrow">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3346839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2000"/>
                                        <p:tgtEl>
                                          <p:spTgt spid="12"/>
                                        </p:tgtEl>
                                      </p:cBhvr>
                                    </p:animEffect>
                                  </p:childTnLst>
                                </p:cTn>
                              </p:par>
                            </p:childTnLst>
                          </p:cTn>
                        </p:par>
                        <p:par>
                          <p:cTn id="8" fill="hold">
                            <p:stCondLst>
                              <p:cond delay="2000"/>
                            </p:stCondLst>
                            <p:childTnLst>
                              <p:par>
                                <p:cTn id="9" presetID="1" presetClass="entr" presetSubtype="0" fill="hold" grpId="1"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2000"/>
                            </p:stCondLst>
                            <p:childTnLst>
                              <p:par>
                                <p:cTn id="12" presetID="13" presetClass="path" presetSubtype="0" repeatCount="indefinite" fill="hold" grpId="0" nodeType="afterEffect">
                                  <p:stCondLst>
                                    <p:cond delay="0"/>
                                  </p:stCondLst>
                                  <p:endCondLst>
                                    <p:cond evt="onNext" delay="0">
                                      <p:tgtEl>
                                        <p:sldTgt/>
                                      </p:tgtEl>
                                    </p:cond>
                                  </p:endCondLst>
                                  <p:childTnLst>
                                    <p:animMotion origin="layout" path="M 0.04427 -0.07068 L 0.11163 0.04444 L -0.02205 0.04444 L 0.04427 -0.07068 Z " pathEditMode="relative" rAng="0" ptsTypes="AAAA">
                                      <p:cBhvr>
                                        <p:cTn id="13" dur="3000" fill="hold"/>
                                        <p:tgtEl>
                                          <p:spTgt spid="10"/>
                                        </p:tgtEl>
                                        <p:attrNameLst>
                                          <p:attrName>ppt_x</p:attrName>
                                          <p:attrName>ppt_y</p:attrName>
                                        </p:attrNameLst>
                                      </p:cBhvr>
                                      <p:rCtr x="52" y="57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2"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itchFamily="34" charset="-122"/>
                <a:ea typeface="微软雅黑" pitchFamily="34" charset="-122"/>
              </a:rPr>
              <a:t>安全问题</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1482811" y="1060531"/>
            <a:ext cx="6116594" cy="707886"/>
          </a:xfrm>
          <a:prstGeom prst="rect">
            <a:avLst/>
          </a:prstGeom>
          <a:solidFill>
            <a:srgbClr val="FFCC66"/>
          </a:solidFill>
          <a:ln>
            <a:noFill/>
          </a:ln>
        </p:spPr>
        <p:style>
          <a:lnRef idx="1">
            <a:schemeClr val="accent2"/>
          </a:lnRef>
          <a:fillRef idx="3">
            <a:schemeClr val="accent2"/>
          </a:fillRef>
          <a:effectRef idx="2">
            <a:schemeClr val="accent2"/>
          </a:effectRef>
          <a:fontRef idx="minor">
            <a:schemeClr val="lt1"/>
          </a:fontRef>
        </p:style>
        <p:txBody>
          <a:bodyPr wrap="square">
            <a:spAutoFit/>
          </a:bodyPr>
          <a:lstStyle/>
          <a:p>
            <a:pPr>
              <a:lnSpc>
                <a:spcPts val="2400"/>
              </a:lnSpc>
            </a:pPr>
            <a:r>
              <a:rPr lang="zh-CN" altLang="en-US" b="1" dirty="0" smtClean="0">
                <a:solidFill>
                  <a:schemeClr val="tx1"/>
                </a:solidFill>
                <a:latin typeface="微软雅黑" panose="020B0503020204020204" pitchFamily="34" charset="-122"/>
                <a:ea typeface="微软雅黑" panose="020B0503020204020204" pitchFamily="34" charset="-122"/>
              </a:rPr>
              <a:t>交换机每个</a:t>
            </a:r>
            <a:r>
              <a:rPr lang="zh-CN" altLang="en-US" b="1" dirty="0">
                <a:solidFill>
                  <a:schemeClr val="tx1"/>
                </a:solidFill>
                <a:latin typeface="微软雅黑" panose="020B0503020204020204" pitchFamily="34" charset="-122"/>
                <a:ea typeface="微软雅黑" panose="020B0503020204020204" pitchFamily="34" charset="-122"/>
              </a:rPr>
              <a:t>接口都处于一个</a:t>
            </a:r>
            <a:r>
              <a:rPr lang="zh-CN" altLang="en-US" b="1" dirty="0">
                <a:solidFill>
                  <a:srgbClr val="0000FF"/>
                </a:solidFill>
                <a:latin typeface="微软雅黑" panose="020B0503020204020204" pitchFamily="34" charset="-122"/>
                <a:ea typeface="微软雅黑" panose="020B0503020204020204" pitchFamily="34" charset="-122"/>
              </a:rPr>
              <a:t>独立的碰撞域</a:t>
            </a:r>
            <a:r>
              <a:rPr lang="zh-CN" altLang="en-US" b="1" dirty="0">
                <a:solidFill>
                  <a:schemeClr val="tx1"/>
                </a:solidFill>
                <a:latin typeface="微软雅黑" panose="020B0503020204020204" pitchFamily="34" charset="-122"/>
                <a:ea typeface="微软雅黑" panose="020B0503020204020204" pitchFamily="34" charset="-122"/>
              </a:rPr>
              <a:t>（或冲突域）中，但所有计算机都处于</a:t>
            </a:r>
            <a:r>
              <a:rPr lang="zh-CN" altLang="en-US" b="1" dirty="0">
                <a:solidFill>
                  <a:srgbClr val="0000FF"/>
                </a:solidFill>
                <a:latin typeface="微软雅黑" panose="020B0503020204020204" pitchFamily="34" charset="-122"/>
                <a:ea typeface="微软雅黑" panose="020B0503020204020204" pitchFamily="34" charset="-122"/>
              </a:rPr>
              <a:t>同一个广播域中</a:t>
            </a:r>
            <a:r>
              <a:rPr lang="zh-CN" altLang="en-US" b="1" dirty="0" smtClean="0">
                <a:solidFill>
                  <a:srgbClr val="0000FF"/>
                </a:solidFill>
                <a:latin typeface="微软雅黑" panose="020B0503020204020204" pitchFamily="34" charset="-122"/>
                <a:ea typeface="微软雅黑" panose="020B0503020204020204" pitchFamily="34" charset="-122"/>
              </a:rPr>
              <a:t>。</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96" name="矩形 95"/>
          <p:cNvSpPr/>
          <p:nvPr/>
        </p:nvSpPr>
        <p:spPr>
          <a:xfrm>
            <a:off x="2399140" y="4265488"/>
            <a:ext cx="4629734" cy="369332"/>
          </a:xfrm>
          <a:prstGeom prst="rect">
            <a:avLst/>
          </a:prstGeom>
        </p:spPr>
        <p:txBody>
          <a:bodyPr wrap="square">
            <a:spAutoFit/>
          </a:bodyPr>
          <a:lstStyle/>
          <a:p>
            <a:pPr algn="ctr"/>
            <a:r>
              <a:rPr lang="zh-CN" altLang="en-US" b="1" dirty="0" smtClean="0">
                <a:latin typeface="微软雅黑" pitchFamily="34" charset="-122"/>
                <a:ea typeface="微软雅黑" pitchFamily="34" charset="-122"/>
              </a:rPr>
              <a:t>无法隔离不同部门的通信</a:t>
            </a:r>
            <a:endParaRPr lang="zh-CN" altLang="en-US" b="1" dirty="0">
              <a:latin typeface="微软雅黑" pitchFamily="34" charset="-122"/>
              <a:ea typeface="微软雅黑" pitchFamily="34" charset="-122"/>
            </a:endParaRPr>
          </a:p>
        </p:txBody>
      </p:sp>
      <p:sp>
        <p:nvSpPr>
          <p:cNvPr id="28" name="AutoShape 42"/>
          <p:cNvSpPr>
            <a:spLocks noChangeArrowheads="1"/>
          </p:cNvSpPr>
          <p:nvPr/>
        </p:nvSpPr>
        <p:spPr bwMode="auto">
          <a:xfrm>
            <a:off x="1482811" y="1884072"/>
            <a:ext cx="6116594" cy="2373888"/>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9" name="Line 51"/>
          <p:cNvSpPr>
            <a:spLocks noChangeShapeType="1"/>
          </p:cNvSpPr>
          <p:nvPr/>
        </p:nvSpPr>
        <p:spPr bwMode="auto">
          <a:xfrm>
            <a:off x="5611516" y="3110349"/>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0" name="Line 53"/>
          <p:cNvSpPr>
            <a:spLocks noChangeShapeType="1"/>
          </p:cNvSpPr>
          <p:nvPr/>
        </p:nvSpPr>
        <p:spPr bwMode="auto">
          <a:xfrm flipV="1">
            <a:off x="5524734" y="3072786"/>
            <a:ext cx="101290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1" name="Line 54"/>
          <p:cNvSpPr>
            <a:spLocks noChangeShapeType="1"/>
          </p:cNvSpPr>
          <p:nvPr/>
        </p:nvSpPr>
        <p:spPr bwMode="auto">
          <a:xfrm flipV="1">
            <a:off x="5611516" y="2329413"/>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30774" y="3651549"/>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30774" y="2889123"/>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34" name="Line 51"/>
          <p:cNvSpPr>
            <a:spLocks noChangeShapeType="1"/>
          </p:cNvSpPr>
          <p:nvPr/>
        </p:nvSpPr>
        <p:spPr bwMode="auto">
          <a:xfrm flipH="1">
            <a:off x="2580826" y="3110349"/>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5" name="Line 53"/>
          <p:cNvSpPr>
            <a:spLocks noChangeShapeType="1"/>
          </p:cNvSpPr>
          <p:nvPr/>
        </p:nvSpPr>
        <p:spPr bwMode="auto">
          <a:xfrm flipH="1" flipV="1">
            <a:off x="2543922" y="3083186"/>
            <a:ext cx="84119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6" name="Line 54"/>
          <p:cNvSpPr>
            <a:spLocks noChangeShapeType="1"/>
          </p:cNvSpPr>
          <p:nvPr/>
        </p:nvSpPr>
        <p:spPr bwMode="auto">
          <a:xfrm flipH="1" flipV="1">
            <a:off x="2580826" y="2329413"/>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7058" y="2913837"/>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7058" y="2122550"/>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39" name="Line 48"/>
          <p:cNvSpPr>
            <a:spLocks noChangeShapeType="1"/>
          </p:cNvSpPr>
          <p:nvPr/>
        </p:nvSpPr>
        <p:spPr bwMode="auto">
          <a:xfrm>
            <a:off x="3539189" y="3044181"/>
            <a:ext cx="169595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矩形 39"/>
          <p:cNvSpPr/>
          <p:nvPr/>
        </p:nvSpPr>
        <p:spPr>
          <a:xfrm>
            <a:off x="3200775" y="2349704"/>
            <a:ext cx="646331" cy="461665"/>
          </a:xfrm>
          <a:prstGeom prst="rect">
            <a:avLst/>
          </a:prstGeom>
        </p:spPr>
        <p:txBody>
          <a:bodyPr wrap="none">
            <a:spAutoFit/>
          </a:bodyPr>
          <a:lstStyle/>
          <a:p>
            <a:r>
              <a:rPr lang="zh-CN" altLang="en-US" sz="1200" b="1" dirty="0">
                <a:latin typeface="微软雅黑" pitchFamily="34" charset="-122"/>
                <a:ea typeface="微软雅黑" pitchFamily="34" charset="-122"/>
              </a:rPr>
              <a:t>以太网</a:t>
            </a:r>
          </a:p>
          <a:p>
            <a:r>
              <a:rPr lang="zh-CN" altLang="en-US" sz="1200" b="1" dirty="0" smtClean="0">
                <a:latin typeface="微软雅黑" pitchFamily="34" charset="-122"/>
                <a:ea typeface="微软雅黑" pitchFamily="34" charset="-122"/>
              </a:rPr>
              <a:t>交换机</a:t>
            </a:r>
            <a:endParaRPr lang="zh-CN" altLang="en-US" sz="1200" b="1" dirty="0">
              <a:latin typeface="微软雅黑" pitchFamily="34" charset="-122"/>
              <a:ea typeface="微软雅黑" pitchFamily="34" charset="-122"/>
            </a:endParaRPr>
          </a:p>
        </p:txBody>
      </p:sp>
      <p:sp>
        <p:nvSpPr>
          <p:cNvPr id="41" name="矩形 40"/>
          <p:cNvSpPr/>
          <p:nvPr/>
        </p:nvSpPr>
        <p:spPr>
          <a:xfrm>
            <a:off x="5235139" y="2349704"/>
            <a:ext cx="646331" cy="461665"/>
          </a:xfrm>
          <a:prstGeom prst="rect">
            <a:avLst/>
          </a:prstGeom>
        </p:spPr>
        <p:txBody>
          <a:bodyPr wrap="none">
            <a:spAutoFit/>
          </a:bodyPr>
          <a:lstStyle/>
          <a:p>
            <a:r>
              <a:rPr lang="zh-CN" altLang="en-US" sz="1200" b="1" dirty="0">
                <a:latin typeface="微软雅黑" pitchFamily="34" charset="-122"/>
                <a:ea typeface="微软雅黑" pitchFamily="34" charset="-122"/>
              </a:rPr>
              <a:t>以太网</a:t>
            </a:r>
          </a:p>
          <a:p>
            <a:r>
              <a:rPr lang="zh-CN" altLang="en-US" sz="1200" b="1" dirty="0" smtClean="0">
                <a:latin typeface="微软雅黑" pitchFamily="34" charset="-122"/>
                <a:ea typeface="微软雅黑" pitchFamily="34" charset="-122"/>
              </a:rPr>
              <a:t>交换机</a:t>
            </a:r>
            <a:endParaRPr lang="zh-CN" altLang="en-US" sz="1200" b="1" dirty="0">
              <a:latin typeface="微软雅黑" pitchFamily="34" charset="-122"/>
              <a:ea typeface="微软雅黑" pitchFamily="34" charset="-122"/>
            </a:endParaRPr>
          </a:p>
        </p:txBody>
      </p:sp>
      <p:grpSp>
        <p:nvGrpSpPr>
          <p:cNvPr id="55" name="Group 202"/>
          <p:cNvGrpSpPr>
            <a:grpSpLocks/>
          </p:cNvGrpSpPr>
          <p:nvPr/>
        </p:nvGrpSpPr>
        <p:grpSpPr bwMode="auto">
          <a:xfrm>
            <a:off x="2324701" y="3549986"/>
            <a:ext cx="446578" cy="442268"/>
            <a:chOff x="630" y="3200"/>
            <a:chExt cx="627" cy="604"/>
          </a:xfrm>
        </p:grpSpPr>
        <p:sp>
          <p:nvSpPr>
            <p:cNvPr id="56" name="Freeform 203"/>
            <p:cNvSpPr>
              <a:spLocks/>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57"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58"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59"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60" name="Freeform 207"/>
            <p:cNvSpPr>
              <a:spLocks/>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61" name="Freeform 208"/>
            <p:cNvSpPr>
              <a:spLocks/>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62" name="Freeform 209"/>
            <p:cNvSpPr>
              <a:spLocks/>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63" name="Freeform 210"/>
            <p:cNvSpPr>
              <a:spLocks/>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grpSp>
      <p:grpSp>
        <p:nvGrpSpPr>
          <p:cNvPr id="64" name="Group 202"/>
          <p:cNvGrpSpPr>
            <a:grpSpLocks/>
          </p:cNvGrpSpPr>
          <p:nvPr/>
        </p:nvGrpSpPr>
        <p:grpSpPr bwMode="auto">
          <a:xfrm>
            <a:off x="6318417" y="2053004"/>
            <a:ext cx="446578" cy="442268"/>
            <a:chOff x="630" y="3200"/>
            <a:chExt cx="627" cy="604"/>
          </a:xfrm>
        </p:grpSpPr>
        <p:sp>
          <p:nvSpPr>
            <p:cNvPr id="65" name="Freeform 203"/>
            <p:cNvSpPr>
              <a:spLocks/>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66"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67"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68"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69" name="Freeform 207"/>
            <p:cNvSpPr>
              <a:spLocks/>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70" name="Freeform 208"/>
            <p:cNvSpPr>
              <a:spLocks/>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71" name="Freeform 209"/>
            <p:cNvSpPr>
              <a:spLocks/>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72" name="Freeform 210"/>
            <p:cNvSpPr>
              <a:spLocks/>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grpSp>
      <p:sp>
        <p:nvSpPr>
          <p:cNvPr id="73" name="Text Box 50"/>
          <p:cNvSpPr txBox="1">
            <a:spLocks noChangeArrowheads="1"/>
          </p:cNvSpPr>
          <p:nvPr/>
        </p:nvSpPr>
        <p:spPr bwMode="auto">
          <a:xfrm>
            <a:off x="4205437" y="3885489"/>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itchFamily="34" charset="-122"/>
                <a:ea typeface="微软雅黑" pitchFamily="34" charset="-122"/>
              </a:rPr>
              <a:t>广播域</a:t>
            </a:r>
            <a:endParaRPr kumimoji="1" lang="zh-CN" altLang="en-US" sz="1400" b="1" dirty="0">
              <a:solidFill>
                <a:srgbClr val="C00000"/>
              </a:solidFill>
              <a:latin typeface="微软雅黑" pitchFamily="34" charset="-122"/>
              <a:ea typeface="微软雅黑" pitchFamily="34" charset="-122"/>
            </a:endParaRPr>
          </a:p>
        </p:txBody>
      </p:sp>
      <p:cxnSp>
        <p:nvCxnSpPr>
          <p:cNvPr id="74" name="直接连接符 73"/>
          <p:cNvCxnSpPr/>
          <p:nvPr/>
        </p:nvCxnSpPr>
        <p:spPr>
          <a:xfrm flipH="1" flipV="1">
            <a:off x="5802761" y="3401704"/>
            <a:ext cx="482741" cy="404194"/>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5869113" y="2329413"/>
            <a:ext cx="428746" cy="664225"/>
            <a:chOff x="5869113" y="2595031"/>
            <a:chExt cx="428746" cy="664225"/>
          </a:xfrm>
        </p:grpSpPr>
        <p:cxnSp>
          <p:nvCxnSpPr>
            <p:cNvPr id="76" name="直接连接符 75"/>
            <p:cNvCxnSpPr/>
            <p:nvPr/>
          </p:nvCxnSpPr>
          <p:spPr>
            <a:xfrm>
              <a:off x="5948853" y="3259256"/>
              <a:ext cx="349006"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5869113" y="2595031"/>
              <a:ext cx="404032" cy="353962"/>
            </a:xfrm>
            <a:prstGeom prst="line">
              <a:avLst/>
            </a:prstGeom>
            <a:ln w="38100">
              <a:solidFill>
                <a:srgbClr val="CC00CC"/>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8" name="组合 77"/>
          <p:cNvGrpSpPr/>
          <p:nvPr/>
        </p:nvGrpSpPr>
        <p:grpSpPr>
          <a:xfrm>
            <a:off x="2759384" y="2366484"/>
            <a:ext cx="2288266" cy="1102886"/>
            <a:chOff x="2759384" y="2632102"/>
            <a:chExt cx="2288266" cy="1102886"/>
          </a:xfrm>
        </p:grpSpPr>
        <p:cxnSp>
          <p:nvCxnSpPr>
            <p:cNvPr id="80" name="直接连接符 79"/>
            <p:cNvCxnSpPr/>
            <p:nvPr/>
          </p:nvCxnSpPr>
          <p:spPr>
            <a:xfrm flipH="1">
              <a:off x="2783637" y="3485104"/>
              <a:ext cx="333762" cy="249884"/>
            </a:xfrm>
            <a:prstGeom prst="line">
              <a:avLst/>
            </a:prstGeom>
            <a:ln w="38100">
              <a:solidFill>
                <a:srgbClr val="CC00CC"/>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3966519" y="3215942"/>
              <a:ext cx="1081131" cy="1"/>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H="1">
              <a:off x="2776015" y="3259256"/>
              <a:ext cx="349006"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2759384" y="2632102"/>
              <a:ext cx="434599" cy="359334"/>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2" name="Text Box 50"/>
          <p:cNvSpPr txBox="1">
            <a:spLocks noChangeArrowheads="1"/>
          </p:cNvSpPr>
          <p:nvPr/>
        </p:nvSpPr>
        <p:spPr bwMode="auto">
          <a:xfrm>
            <a:off x="6764995" y="2890009"/>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itchFamily="34" charset="-122"/>
                <a:ea typeface="微软雅黑" pitchFamily="34" charset="-122"/>
              </a:rPr>
              <a:t>研发部</a:t>
            </a:r>
            <a:endParaRPr kumimoji="1" lang="zh-CN" altLang="en-US" sz="1400" b="1" dirty="0">
              <a:solidFill>
                <a:srgbClr val="0000FF"/>
              </a:solidFill>
              <a:latin typeface="微软雅黑" pitchFamily="34" charset="-122"/>
              <a:ea typeface="微软雅黑" pitchFamily="34" charset="-122"/>
            </a:endParaRPr>
          </a:p>
        </p:txBody>
      </p:sp>
      <p:sp>
        <p:nvSpPr>
          <p:cNvPr id="93" name="Text Box 50"/>
          <p:cNvSpPr txBox="1">
            <a:spLocks noChangeArrowheads="1"/>
          </p:cNvSpPr>
          <p:nvPr/>
        </p:nvSpPr>
        <p:spPr bwMode="auto">
          <a:xfrm>
            <a:off x="6764995" y="2072516"/>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9900CC"/>
                </a:solidFill>
                <a:latin typeface="微软雅黑" pitchFamily="34" charset="-122"/>
                <a:ea typeface="微软雅黑" pitchFamily="34" charset="-122"/>
              </a:rPr>
              <a:t>市场部</a:t>
            </a:r>
            <a:endParaRPr kumimoji="1" lang="zh-CN" altLang="en-US" sz="1400" b="1" dirty="0">
              <a:solidFill>
                <a:srgbClr val="9900CC"/>
              </a:solidFill>
              <a:latin typeface="微软雅黑" pitchFamily="34" charset="-122"/>
              <a:ea typeface="微软雅黑" pitchFamily="34" charset="-122"/>
            </a:endParaRPr>
          </a:p>
        </p:txBody>
      </p:sp>
      <p:sp>
        <p:nvSpPr>
          <p:cNvPr id="94" name="Text Box 50"/>
          <p:cNvSpPr txBox="1">
            <a:spLocks noChangeArrowheads="1"/>
          </p:cNvSpPr>
          <p:nvPr/>
        </p:nvSpPr>
        <p:spPr bwMode="auto">
          <a:xfrm>
            <a:off x="6764995" y="3656223"/>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itchFamily="34" charset="-122"/>
                <a:ea typeface="微软雅黑" pitchFamily="34" charset="-122"/>
              </a:rPr>
              <a:t>研发部</a:t>
            </a:r>
            <a:endParaRPr kumimoji="1" lang="zh-CN" altLang="en-US" sz="1400" b="1" dirty="0">
              <a:solidFill>
                <a:srgbClr val="0000FF"/>
              </a:solidFill>
              <a:latin typeface="微软雅黑" pitchFamily="34" charset="-122"/>
              <a:ea typeface="微软雅黑" pitchFamily="34" charset="-122"/>
            </a:endParaRPr>
          </a:p>
        </p:txBody>
      </p:sp>
      <p:sp>
        <p:nvSpPr>
          <p:cNvPr id="95" name="Text Box 50"/>
          <p:cNvSpPr txBox="1">
            <a:spLocks noChangeArrowheads="1"/>
          </p:cNvSpPr>
          <p:nvPr/>
        </p:nvSpPr>
        <p:spPr bwMode="auto">
          <a:xfrm>
            <a:off x="1627802" y="3568154"/>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9900CC"/>
                </a:solidFill>
                <a:latin typeface="微软雅黑" pitchFamily="34" charset="-122"/>
                <a:ea typeface="微软雅黑" pitchFamily="34" charset="-122"/>
              </a:rPr>
              <a:t>市场部</a:t>
            </a:r>
            <a:endParaRPr kumimoji="1" lang="zh-CN" altLang="en-US" sz="1400" b="1" dirty="0">
              <a:solidFill>
                <a:srgbClr val="9900CC"/>
              </a:solidFill>
              <a:latin typeface="微软雅黑" pitchFamily="34" charset="-122"/>
              <a:ea typeface="微软雅黑" pitchFamily="34" charset="-122"/>
            </a:endParaRPr>
          </a:p>
        </p:txBody>
      </p:sp>
      <p:sp>
        <p:nvSpPr>
          <p:cNvPr id="97" name="Text Box 50"/>
          <p:cNvSpPr txBox="1">
            <a:spLocks noChangeArrowheads="1"/>
          </p:cNvSpPr>
          <p:nvPr/>
        </p:nvSpPr>
        <p:spPr bwMode="auto">
          <a:xfrm>
            <a:off x="1627803" y="2136152"/>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itchFamily="34" charset="-122"/>
                <a:ea typeface="微软雅黑" pitchFamily="34" charset="-122"/>
              </a:rPr>
              <a:t>研发部</a:t>
            </a:r>
            <a:endParaRPr kumimoji="1" lang="zh-CN" altLang="en-US" sz="1400" b="1" dirty="0">
              <a:solidFill>
                <a:srgbClr val="0000FF"/>
              </a:solidFill>
              <a:latin typeface="微软雅黑" pitchFamily="34" charset="-122"/>
              <a:ea typeface="微软雅黑" pitchFamily="34" charset="-122"/>
            </a:endParaRPr>
          </a:p>
        </p:txBody>
      </p:sp>
      <p:sp>
        <p:nvSpPr>
          <p:cNvPr id="98" name="Text Box 50"/>
          <p:cNvSpPr txBox="1">
            <a:spLocks noChangeArrowheads="1"/>
          </p:cNvSpPr>
          <p:nvPr/>
        </p:nvSpPr>
        <p:spPr bwMode="auto">
          <a:xfrm>
            <a:off x="1627803" y="2902366"/>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itchFamily="34" charset="-122"/>
                <a:ea typeface="微软雅黑" pitchFamily="34" charset="-122"/>
              </a:rPr>
              <a:t>研发部</a:t>
            </a:r>
            <a:endParaRPr kumimoji="1" lang="zh-CN" altLang="en-US" sz="1400" b="1" dirty="0">
              <a:solidFill>
                <a:srgbClr val="0000FF"/>
              </a:solidFill>
              <a:latin typeface="微软雅黑" pitchFamily="34" charset="-122"/>
              <a:ea typeface="微软雅黑" pitchFamily="34" charset="-122"/>
            </a:endParaRPr>
          </a:p>
        </p:txBody>
      </p:sp>
      <p:pic>
        <p:nvPicPr>
          <p:cNvPr id="99"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4385" y="2827457"/>
            <a:ext cx="676282" cy="45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1270" y="2827456"/>
            <a:ext cx="676282" cy="45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381113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1000"/>
                                  </p:stCondLst>
                                  <p:childTnLst>
                                    <p:set>
                                      <p:cBhvr>
                                        <p:cTn id="6" dur="1" fill="hold">
                                          <p:stCondLst>
                                            <p:cond delay="0"/>
                                          </p:stCondLst>
                                        </p:cTn>
                                        <p:tgtEl>
                                          <p:spTgt spid="74"/>
                                        </p:tgtEl>
                                        <p:attrNameLst>
                                          <p:attrName>style.visibility</p:attrName>
                                        </p:attrNameLst>
                                      </p:cBhvr>
                                      <p:to>
                                        <p:strVal val="visible"/>
                                      </p:to>
                                    </p:set>
                                    <p:animEffect transition="in" filter="wipe(down)">
                                      <p:cBhvr>
                                        <p:cTn id="7" dur="2000"/>
                                        <p:tgtEl>
                                          <p:spTgt spid="74"/>
                                        </p:tgtEl>
                                      </p:cBhvr>
                                    </p:animEffect>
                                  </p:childTnLst>
                                </p:cTn>
                              </p:par>
                            </p:childTnLst>
                          </p:cTn>
                        </p:par>
                        <p:par>
                          <p:cTn id="8" fill="hold">
                            <p:stCondLst>
                              <p:cond delay="3000"/>
                            </p:stCondLst>
                            <p:childTnLst>
                              <p:par>
                                <p:cTn id="9" presetID="22" presetClass="entr" presetSubtype="2" fill="hold" nodeType="afterEffect">
                                  <p:stCondLst>
                                    <p:cond delay="0"/>
                                  </p:stCondLst>
                                  <p:childTnLst>
                                    <p:set>
                                      <p:cBhvr>
                                        <p:cTn id="10" dur="1" fill="hold">
                                          <p:stCondLst>
                                            <p:cond delay="0"/>
                                          </p:stCondLst>
                                        </p:cTn>
                                        <p:tgtEl>
                                          <p:spTgt spid="78"/>
                                        </p:tgtEl>
                                        <p:attrNameLst>
                                          <p:attrName>style.visibility</p:attrName>
                                        </p:attrNameLst>
                                      </p:cBhvr>
                                      <p:to>
                                        <p:strVal val="visible"/>
                                      </p:to>
                                    </p:set>
                                    <p:animEffect transition="in" filter="wipe(right)">
                                      <p:cBhvr>
                                        <p:cTn id="11" dur="2000"/>
                                        <p:tgtEl>
                                          <p:spTgt spid="78"/>
                                        </p:tgtEl>
                                      </p:cBhvr>
                                    </p:animEffect>
                                  </p:childTnLst>
                                </p:cTn>
                              </p:par>
                              <p:par>
                                <p:cTn id="12" presetID="22" presetClass="entr" presetSubtype="8" fill="hold" nodeType="withEffect">
                                  <p:stCondLst>
                                    <p:cond delay="0"/>
                                  </p:stCondLst>
                                  <p:childTnLst>
                                    <p:set>
                                      <p:cBhvr>
                                        <p:cTn id="13" dur="1" fill="hold">
                                          <p:stCondLst>
                                            <p:cond delay="0"/>
                                          </p:stCondLst>
                                        </p:cTn>
                                        <p:tgtEl>
                                          <p:spTgt spid="75"/>
                                        </p:tgtEl>
                                        <p:attrNameLst>
                                          <p:attrName>style.visibility</p:attrName>
                                        </p:attrNameLst>
                                      </p:cBhvr>
                                      <p:to>
                                        <p:strVal val="visible"/>
                                      </p:to>
                                    </p:set>
                                    <p:animEffect transition="in" filter="wipe(left)">
                                      <p:cBhvr>
                                        <p:cTn id="14" dur="2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424775" y="612914"/>
            <a:ext cx="2284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a:t>
            </a:r>
            <a:r>
              <a:rPr lang="zh-CN" altLang="en-US" sz="2000" b="1" dirty="0" smtClean="0">
                <a:solidFill>
                  <a:schemeClr val="bg1"/>
                </a:solidFill>
                <a:latin typeface="微软雅黑" pitchFamily="34" charset="-122"/>
                <a:ea typeface="微软雅黑" pitchFamily="34" charset="-122"/>
              </a:rPr>
              <a:t>局域网 </a:t>
            </a:r>
            <a:r>
              <a:rPr lang="en-US" altLang="zh-CN" sz="2000" b="1" dirty="0" smtClean="0">
                <a:solidFill>
                  <a:schemeClr val="bg1"/>
                </a:solidFill>
                <a:latin typeface="微软雅黑" pitchFamily="34" charset="-122"/>
                <a:ea typeface="微软雅黑" pitchFamily="34" charset="-122"/>
              </a:rPr>
              <a:t>VLAN</a:t>
            </a:r>
            <a:endParaRPr lang="fr-FR" altLang="zh-CN" sz="2000" b="1" dirty="0">
              <a:solidFill>
                <a:schemeClr val="bg1"/>
              </a:solidFill>
              <a:latin typeface="微软雅黑" pitchFamily="34" charset="-122"/>
              <a:ea typeface="微软雅黑" pitchFamily="34" charset="-122"/>
            </a:endParaRPr>
          </a:p>
        </p:txBody>
      </p:sp>
      <p:sp>
        <p:nvSpPr>
          <p:cNvPr id="79" name="Rectangle 8"/>
          <p:cNvSpPr>
            <a:spLocks noChangeArrowheads="1"/>
          </p:cNvSpPr>
          <p:nvPr/>
        </p:nvSpPr>
        <p:spPr bwMode="auto">
          <a:xfrm>
            <a:off x="502919" y="1001140"/>
            <a:ext cx="8129015" cy="201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000"/>
              </a:lnSpc>
              <a:buClr>
                <a:srgbClr val="0070C0"/>
              </a:buClr>
              <a:buFont typeface="Wingdings" pitchFamily="2" charset="2"/>
              <a:buChar char="l"/>
            </a:pPr>
            <a:r>
              <a:rPr lang="zh-CN" altLang="en-US" sz="1900" b="1" dirty="0">
                <a:latin typeface="微软雅黑" pitchFamily="34" charset="-122"/>
                <a:ea typeface="微软雅黑" pitchFamily="34" charset="-122"/>
              </a:rPr>
              <a:t>利用以太网交换机可以很方便地实现虚拟局域网 </a:t>
            </a:r>
            <a:r>
              <a:rPr lang="en-US" altLang="zh-CN" sz="1900" b="1" dirty="0">
                <a:latin typeface="微软雅黑" pitchFamily="34" charset="-122"/>
                <a:ea typeface="微软雅黑" pitchFamily="34" charset="-122"/>
              </a:rPr>
              <a:t>VLAN (Virtual LAN)</a:t>
            </a:r>
            <a:r>
              <a:rPr lang="zh-CN" altLang="en-US" sz="1900" b="1" dirty="0">
                <a:latin typeface="微软雅黑" pitchFamily="34" charset="-122"/>
                <a:ea typeface="微软雅黑" pitchFamily="34" charset="-122"/>
              </a:rPr>
              <a:t>。</a:t>
            </a:r>
          </a:p>
          <a:p>
            <a:pPr marL="268288" indent="-268288">
              <a:lnSpc>
                <a:spcPts val="3000"/>
              </a:lnSpc>
              <a:buClr>
                <a:srgbClr val="0070C0"/>
              </a:buClr>
              <a:buFont typeface="Wingdings" pitchFamily="2" charset="2"/>
              <a:buChar char="l"/>
            </a:pPr>
            <a:r>
              <a:rPr lang="en-US" altLang="zh-CN" sz="1900" b="1" dirty="0">
                <a:solidFill>
                  <a:srgbClr val="0000FF"/>
                </a:solidFill>
                <a:latin typeface="微软雅黑" pitchFamily="34" charset="-122"/>
                <a:ea typeface="微软雅黑" pitchFamily="34" charset="-122"/>
              </a:rPr>
              <a:t>IEEE </a:t>
            </a:r>
            <a:r>
              <a:rPr lang="en-US" altLang="zh-CN" sz="1900" b="1" dirty="0" smtClean="0">
                <a:solidFill>
                  <a:srgbClr val="0000FF"/>
                </a:solidFill>
                <a:latin typeface="微软雅黑" pitchFamily="34" charset="-122"/>
                <a:ea typeface="微软雅黑" pitchFamily="34" charset="-122"/>
              </a:rPr>
              <a:t>802.1Q </a:t>
            </a:r>
            <a:r>
              <a:rPr lang="zh-CN" altLang="en-US" sz="1900" b="1" dirty="0" smtClean="0">
                <a:latin typeface="微软雅黑" pitchFamily="34" charset="-122"/>
                <a:ea typeface="微软雅黑" pitchFamily="34" charset="-122"/>
              </a:rPr>
              <a:t>对</a:t>
            </a:r>
            <a:r>
              <a:rPr lang="zh-CN" altLang="en-US" sz="1900" b="1" dirty="0">
                <a:latin typeface="微软雅黑" pitchFamily="34" charset="-122"/>
                <a:ea typeface="微软雅黑" pitchFamily="34" charset="-122"/>
              </a:rPr>
              <a:t>虚拟</a:t>
            </a:r>
            <a:r>
              <a:rPr lang="zh-CN" altLang="en-US" sz="1900" b="1" dirty="0" smtClean="0">
                <a:latin typeface="微软雅黑" pitchFamily="34" charset="-122"/>
                <a:ea typeface="微软雅黑" pitchFamily="34" charset="-122"/>
              </a:rPr>
              <a:t>局域网 </a:t>
            </a:r>
            <a:r>
              <a:rPr lang="en-US" altLang="zh-CN" sz="1900" b="1" dirty="0" smtClean="0">
                <a:solidFill>
                  <a:srgbClr val="0000FF"/>
                </a:solidFill>
                <a:latin typeface="微软雅黑" pitchFamily="34" charset="-122"/>
                <a:ea typeface="微软雅黑" pitchFamily="34" charset="-122"/>
              </a:rPr>
              <a:t>VLAN </a:t>
            </a:r>
            <a:r>
              <a:rPr lang="zh-CN" altLang="en-US" sz="1900" b="1" dirty="0" smtClean="0">
                <a:solidFill>
                  <a:srgbClr val="0000FF"/>
                </a:solidFill>
                <a:latin typeface="微软雅黑" pitchFamily="34" charset="-122"/>
                <a:ea typeface="微软雅黑" pitchFamily="34" charset="-122"/>
              </a:rPr>
              <a:t>的</a:t>
            </a:r>
            <a:r>
              <a:rPr lang="zh-CN" altLang="en-US" sz="1900" b="1" dirty="0">
                <a:solidFill>
                  <a:srgbClr val="0000FF"/>
                </a:solidFill>
                <a:latin typeface="微软雅黑" pitchFamily="34" charset="-122"/>
                <a:ea typeface="微软雅黑" pitchFamily="34" charset="-122"/>
              </a:rPr>
              <a:t>定义：</a:t>
            </a:r>
            <a:endParaRPr lang="en-US" altLang="zh-CN" sz="1900" b="1" dirty="0">
              <a:solidFill>
                <a:srgbClr val="0000FF"/>
              </a:solidFill>
              <a:latin typeface="微软雅黑" pitchFamily="34" charset="-122"/>
              <a:ea typeface="微软雅黑" pitchFamily="34" charset="-122"/>
            </a:endParaRPr>
          </a:p>
          <a:p>
            <a:pPr marL="271463">
              <a:lnSpc>
                <a:spcPts val="3000"/>
              </a:lnSpc>
              <a:buClr>
                <a:srgbClr val="0070C0"/>
              </a:buClr>
            </a:pPr>
            <a:r>
              <a:rPr lang="zh-CN" altLang="en-US" sz="1900" b="1" dirty="0" smtClean="0">
                <a:solidFill>
                  <a:srgbClr val="C00000"/>
                </a:solidFill>
                <a:latin typeface="微软雅黑" pitchFamily="34" charset="-122"/>
                <a:ea typeface="微软雅黑" pitchFamily="34" charset="-122"/>
              </a:rPr>
              <a:t>虚拟</a:t>
            </a:r>
            <a:r>
              <a:rPr lang="zh-CN" altLang="en-US" sz="1900" b="1" dirty="0">
                <a:solidFill>
                  <a:srgbClr val="C00000"/>
                </a:solidFill>
                <a:latin typeface="微软雅黑" pitchFamily="34" charset="-122"/>
                <a:ea typeface="微软雅黑" pitchFamily="34" charset="-122"/>
              </a:rPr>
              <a:t>局域网 </a:t>
            </a:r>
            <a:r>
              <a:rPr lang="en-US" altLang="zh-CN" sz="1900" b="1" dirty="0">
                <a:solidFill>
                  <a:srgbClr val="C00000"/>
                </a:solidFill>
                <a:latin typeface="微软雅黑" pitchFamily="34" charset="-122"/>
                <a:ea typeface="微软雅黑" pitchFamily="34" charset="-122"/>
              </a:rPr>
              <a:t>VLAN </a:t>
            </a:r>
            <a:r>
              <a:rPr lang="zh-CN" altLang="en-US" sz="1900" b="1" dirty="0">
                <a:latin typeface="微软雅黑" pitchFamily="34" charset="-122"/>
                <a:ea typeface="微软雅黑" pitchFamily="34" charset="-122"/>
              </a:rPr>
              <a:t>是由一些局域网网段构成的</a:t>
            </a:r>
            <a:r>
              <a:rPr lang="zh-CN" altLang="en-US" sz="1900" b="1" dirty="0">
                <a:solidFill>
                  <a:srgbClr val="C00000"/>
                </a:solidFill>
                <a:latin typeface="微软雅黑" pitchFamily="34" charset="-122"/>
                <a:ea typeface="微软雅黑" pitchFamily="34" charset="-122"/>
              </a:rPr>
              <a:t>与物理位置无关的逻辑组</a:t>
            </a:r>
            <a:r>
              <a:rPr lang="zh-CN" altLang="en-US" sz="1900" b="1" dirty="0">
                <a:latin typeface="微软雅黑" pitchFamily="34" charset="-122"/>
                <a:ea typeface="微软雅黑" pitchFamily="34" charset="-122"/>
              </a:rPr>
              <a:t>，而这些网段具有某些共同的需求。每一个 </a:t>
            </a:r>
            <a:r>
              <a:rPr lang="en-US" altLang="zh-CN" sz="1900" b="1" dirty="0">
                <a:latin typeface="微软雅黑" pitchFamily="34" charset="-122"/>
                <a:ea typeface="微软雅黑" pitchFamily="34" charset="-122"/>
              </a:rPr>
              <a:t>VLAN </a:t>
            </a:r>
            <a:r>
              <a:rPr lang="zh-CN" altLang="en-US" sz="1900" b="1" dirty="0">
                <a:latin typeface="微软雅黑" pitchFamily="34" charset="-122"/>
                <a:ea typeface="微软雅黑" pitchFamily="34" charset="-122"/>
              </a:rPr>
              <a:t>的帧都有一个明确的标识符，指明发送这个帧的计算机是属于哪一个 </a:t>
            </a:r>
            <a:r>
              <a:rPr lang="en-US" altLang="zh-CN" sz="1900" b="1" dirty="0">
                <a:latin typeface="微软雅黑" pitchFamily="34" charset="-122"/>
                <a:ea typeface="微软雅黑" pitchFamily="34" charset="-122"/>
              </a:rPr>
              <a:t>VLAN</a:t>
            </a:r>
            <a:r>
              <a:rPr lang="zh-CN" altLang="en-US" sz="1900" b="1" dirty="0" smtClean="0">
                <a:latin typeface="微软雅黑" pitchFamily="34" charset="-122"/>
                <a:ea typeface="微软雅黑" pitchFamily="34" charset="-122"/>
              </a:rPr>
              <a:t>。</a:t>
            </a:r>
            <a:endParaRPr lang="zh-CN" altLang="en-US" sz="1900" b="1" dirty="0">
              <a:latin typeface="微软雅黑" pitchFamily="34" charset="-122"/>
              <a:ea typeface="微软雅黑" pitchFamily="34" charset="-122"/>
            </a:endParaRPr>
          </a:p>
        </p:txBody>
      </p:sp>
      <p:sp>
        <p:nvSpPr>
          <p:cNvPr id="81" name="对角圆角矩形 80"/>
          <p:cNvSpPr/>
          <p:nvPr/>
        </p:nvSpPr>
        <p:spPr>
          <a:xfrm>
            <a:off x="1219200" y="3090147"/>
            <a:ext cx="6428509" cy="95538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 name="矩形 2"/>
          <p:cNvSpPr/>
          <p:nvPr/>
        </p:nvSpPr>
        <p:spPr>
          <a:xfrm>
            <a:off x="1450110" y="3212346"/>
            <a:ext cx="6197599" cy="759182"/>
          </a:xfrm>
          <a:prstGeom prst="rect">
            <a:avLst/>
          </a:prstGeom>
        </p:spPr>
        <p:txBody>
          <a:bodyPr wrap="square">
            <a:spAutoFit/>
          </a:bodyPr>
          <a:lstStyle/>
          <a:p>
            <a:pPr>
              <a:lnSpc>
                <a:spcPts val="2600"/>
              </a:lnSpc>
            </a:pPr>
            <a:r>
              <a:rPr lang="zh-CN" altLang="en-US" sz="2000" b="1" dirty="0">
                <a:solidFill>
                  <a:schemeClr val="bg1"/>
                </a:solidFill>
                <a:latin typeface="微软雅黑" panose="020B0503020204020204" pitchFamily="34" charset="-122"/>
                <a:ea typeface="微软雅黑" panose="020B0503020204020204" pitchFamily="34" charset="-122"/>
              </a:rPr>
              <a:t>虚拟局域网其实只是局域网给用户提供的一种</a:t>
            </a:r>
            <a:r>
              <a:rPr lang="zh-CN" altLang="en-US" sz="2000" b="1" dirty="0">
                <a:solidFill>
                  <a:srgbClr val="FFFF00"/>
                </a:solidFill>
                <a:latin typeface="微软雅黑" panose="020B0503020204020204" pitchFamily="34" charset="-122"/>
                <a:ea typeface="微软雅黑" panose="020B0503020204020204" pitchFamily="34" charset="-122"/>
              </a:rPr>
              <a:t>服务</a:t>
            </a:r>
            <a:r>
              <a:rPr lang="zh-CN" altLang="en-US" sz="2000" b="1" dirty="0" smtClean="0">
                <a:solidFill>
                  <a:srgbClr val="FFFF00"/>
                </a:solidFill>
                <a:latin typeface="微软雅黑" panose="020B0503020204020204" pitchFamily="34" charset="-122"/>
                <a:ea typeface="微软雅黑" panose="020B0503020204020204" pitchFamily="34" charset="-122"/>
              </a:rPr>
              <a:t>，</a:t>
            </a:r>
            <a:r>
              <a:rPr lang="zh-CN" altLang="en-US" sz="2000" b="1" dirty="0" smtClean="0">
                <a:solidFill>
                  <a:schemeClr val="bg1"/>
                </a:solidFill>
                <a:latin typeface="微软雅黑" panose="020B0503020204020204" pitchFamily="34" charset="-122"/>
                <a:ea typeface="微软雅黑" panose="020B0503020204020204" pitchFamily="34" charset="-122"/>
              </a:rPr>
              <a:t>并</a:t>
            </a:r>
            <a:r>
              <a:rPr lang="zh-CN" altLang="en-US" sz="2000" b="1" dirty="0" smtClean="0">
                <a:solidFill>
                  <a:srgbClr val="FFFF00"/>
                </a:solidFill>
                <a:latin typeface="微软雅黑" panose="020B0503020204020204" pitchFamily="34" charset="-122"/>
                <a:ea typeface="微软雅黑" panose="020B0503020204020204" pitchFamily="34" charset="-122"/>
              </a:rPr>
              <a:t>不是</a:t>
            </a:r>
            <a:r>
              <a:rPr lang="zh-CN" altLang="en-US" sz="2000" b="1" dirty="0">
                <a:solidFill>
                  <a:schemeClr val="bg1"/>
                </a:solidFill>
                <a:latin typeface="微软雅黑" panose="020B0503020204020204" pitchFamily="34" charset="-122"/>
                <a:ea typeface="微软雅黑" panose="020B0503020204020204" pitchFamily="34" charset="-122"/>
              </a:rPr>
              <a:t>一种新型局域网。</a:t>
            </a:r>
          </a:p>
        </p:txBody>
      </p:sp>
    </p:spTree>
    <p:extLst>
      <p:ext uri="{BB962C8B-B14F-4D97-AF65-F5344CB8AC3E}">
        <p14:creationId xmlns:p14="http://schemas.microsoft.com/office/powerpoint/2010/main" val="73143616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3"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4"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8"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9"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2"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3"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4"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5"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1"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2"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96"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7"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8"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9"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0"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01" name="Text Box 52"/>
          <p:cNvSpPr txBox="1">
            <a:spLocks noChangeArrowheads="1"/>
          </p:cNvSpPr>
          <p:nvPr/>
        </p:nvSpPr>
        <p:spPr bwMode="auto">
          <a:xfrm>
            <a:off x="3736191" y="3652866"/>
            <a:ext cx="3022409" cy="523220"/>
          </a:xfrm>
          <a:prstGeom prst="rect">
            <a:avLst/>
          </a:prstGeom>
          <a:solidFill>
            <a:srgbClr val="0000CC"/>
          </a:solidFill>
          <a:ln>
            <a:solidFill>
              <a:srgbClr val="000099"/>
            </a:solidFill>
          </a:ln>
          <a:effectLst/>
        </p:spPr>
        <p:txBody>
          <a:bodyPr wrap="square">
            <a:spAutoFit/>
          </a:bodyPr>
          <a:lstStyle/>
          <a:p>
            <a:r>
              <a:rPr lang="en-US" altLang="zh-CN" sz="1400" b="1" dirty="0" smtClean="0">
                <a:solidFill>
                  <a:schemeClr val="bg1"/>
                </a:solidFill>
                <a:latin typeface="微软雅黑" pitchFamily="34" charset="-122"/>
                <a:ea typeface="微软雅黑" pitchFamily="34" charset="-122"/>
              </a:rPr>
              <a:t>10 </a:t>
            </a:r>
            <a:r>
              <a:rPr lang="zh-CN" altLang="en-US" sz="1400" b="1" dirty="0" smtClean="0">
                <a:solidFill>
                  <a:schemeClr val="bg1"/>
                </a:solidFill>
                <a:latin typeface="微软雅黑" pitchFamily="34" charset="-122"/>
                <a:ea typeface="微软雅黑" pitchFamily="34" charset="-122"/>
              </a:rPr>
              <a:t>台计算机划分为三</a:t>
            </a:r>
            <a:r>
              <a:rPr lang="zh-CN" altLang="en-US" sz="1400" b="1" dirty="0">
                <a:solidFill>
                  <a:schemeClr val="bg1"/>
                </a:solidFill>
                <a:latin typeface="微软雅黑" pitchFamily="34" charset="-122"/>
                <a:ea typeface="微软雅黑" pitchFamily="34" charset="-122"/>
              </a:rPr>
              <a:t>个虚拟</a:t>
            </a:r>
            <a:r>
              <a:rPr lang="zh-CN" altLang="en-US" sz="1400" b="1" dirty="0" smtClean="0">
                <a:solidFill>
                  <a:schemeClr val="bg1"/>
                </a:solidFill>
                <a:latin typeface="微软雅黑" pitchFamily="34" charset="-122"/>
                <a:ea typeface="微软雅黑" pitchFamily="34" charset="-122"/>
              </a:rPr>
              <a:t>局域网：</a:t>
            </a:r>
            <a:endParaRPr lang="en-US" altLang="zh-CN" sz="1400" b="1" dirty="0">
              <a:solidFill>
                <a:schemeClr val="bg1"/>
              </a:solidFill>
              <a:latin typeface="微软雅黑" pitchFamily="34" charset="-122"/>
              <a:ea typeface="微软雅黑" pitchFamily="34" charset="-122"/>
            </a:endParaRPr>
          </a:p>
          <a:p>
            <a:r>
              <a:rPr lang="en-US" altLang="zh-CN" sz="1400" b="1" dirty="0">
                <a:solidFill>
                  <a:schemeClr val="bg1"/>
                </a:solidFill>
                <a:latin typeface="微软雅黑" pitchFamily="34" charset="-122"/>
                <a:ea typeface="微软雅黑" pitchFamily="34" charset="-122"/>
              </a:rPr>
              <a:t> VLAN</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VLAN</a:t>
            </a:r>
            <a:r>
              <a:rPr lang="en-US" altLang="zh-CN" sz="1400" b="1" baseline="-25000" dirty="0">
                <a:solidFill>
                  <a:schemeClr val="bg1"/>
                </a:solidFill>
                <a:latin typeface="微软雅黑" pitchFamily="34" charset="-122"/>
                <a:ea typeface="微软雅黑" pitchFamily="34" charset="-122"/>
              </a:rPr>
              <a:t>2 </a:t>
            </a:r>
            <a:r>
              <a:rPr lang="zh-CN" altLang="en-US" sz="1400" b="1" dirty="0">
                <a:solidFill>
                  <a:schemeClr val="bg1"/>
                </a:solidFill>
                <a:latin typeface="微软雅黑" pitchFamily="34" charset="-122"/>
                <a:ea typeface="微软雅黑" pitchFamily="34" charset="-122"/>
              </a:rPr>
              <a:t>和 </a:t>
            </a: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3</a:t>
            </a:r>
            <a:endParaRPr lang="en-US" altLang="zh-CN" sz="1400" b="1" dirty="0">
              <a:solidFill>
                <a:schemeClr val="bg1"/>
              </a:solidFill>
              <a:latin typeface="微软雅黑" pitchFamily="34" charset="-122"/>
              <a:ea typeface="微软雅黑" pitchFamily="34" charset="-122"/>
            </a:endParaRPr>
          </a:p>
        </p:txBody>
      </p:sp>
      <p:grpSp>
        <p:nvGrpSpPr>
          <p:cNvPr id="5" name="组合 4"/>
          <p:cNvGrpSpPr/>
          <p:nvPr/>
        </p:nvGrpSpPr>
        <p:grpSpPr>
          <a:xfrm>
            <a:off x="5464599" y="839849"/>
            <a:ext cx="691856" cy="2377394"/>
            <a:chOff x="5479461" y="839849"/>
            <a:chExt cx="691856" cy="2377394"/>
          </a:xfrm>
        </p:grpSpPr>
        <p:sp>
          <p:nvSpPr>
            <p:cNvPr id="70"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2" name="组合 1"/>
          <p:cNvGrpSpPr/>
          <p:nvPr/>
        </p:nvGrpSpPr>
        <p:grpSpPr>
          <a:xfrm>
            <a:off x="3785188" y="920551"/>
            <a:ext cx="875156" cy="2659849"/>
            <a:chOff x="3800050" y="920551"/>
            <a:chExt cx="875156" cy="2659849"/>
          </a:xfrm>
        </p:grpSpPr>
        <p:sp>
          <p:nvSpPr>
            <p:cNvPr id="67"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3" name="组合 2"/>
          <p:cNvGrpSpPr/>
          <p:nvPr/>
        </p:nvGrpSpPr>
        <p:grpSpPr>
          <a:xfrm>
            <a:off x="4719691" y="920550"/>
            <a:ext cx="691856" cy="2377394"/>
            <a:chOff x="4734553" y="920550"/>
            <a:chExt cx="691856" cy="2377394"/>
          </a:xfrm>
        </p:grpSpPr>
        <p:sp>
          <p:nvSpPr>
            <p:cNvPr id="66"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6" name="组合 5"/>
          <p:cNvGrpSpPr/>
          <p:nvPr/>
        </p:nvGrpSpPr>
        <p:grpSpPr>
          <a:xfrm>
            <a:off x="3845014" y="885681"/>
            <a:ext cx="2307061" cy="2675492"/>
            <a:chOff x="3845014" y="885681"/>
            <a:chExt cx="2307061" cy="2675492"/>
          </a:xfrm>
        </p:grpSpPr>
        <p:sp>
          <p:nvSpPr>
            <p:cNvPr id="68"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4</a:t>
              </a:r>
              <a:endParaRPr kumimoji="1" lang="en-US" altLang="zh-CN" sz="1200" b="1" dirty="0">
                <a:latin typeface="微软雅黑" pitchFamily="34" charset="-122"/>
                <a:ea typeface="微软雅黑" pitchFamily="34" charset="-122"/>
              </a:endParaRPr>
            </a:p>
          </p:txBody>
        </p:sp>
        <p:sp>
          <p:nvSpPr>
            <p:cNvPr id="69"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75"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76"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79"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80"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81"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82"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83"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84"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341315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2000"/>
                                        <p:tgtEl>
                                          <p:spTgt spid="3"/>
                                        </p:tgtEl>
                                      </p:cBhvr>
                                    </p:animEffect>
                                  </p:childTnLst>
                                </p:cTn>
                              </p:par>
                              <p:par>
                                <p:cTn id="11" presetID="22" presetClass="entr" presetSubtype="1"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2000"/>
                                        <p:tgtEl>
                                          <p:spTgt spid="5"/>
                                        </p:tgtEl>
                                      </p:cBhvr>
                                    </p:animEffect>
                                  </p:childTnLst>
                                </p:cTn>
                              </p:par>
                              <p:par>
                                <p:cTn id="14" presetID="1" presetClass="entr" presetSubtype="0" fill="hold" grpId="0" nodeType="withEffect">
                                  <p:stCondLst>
                                    <p:cond delay="1000"/>
                                  </p:stCondLst>
                                  <p:childTnLst>
                                    <p:set>
                                      <p:cBhvr>
                                        <p:cTn id="15"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4073278" cy="605294"/>
          </a:xfrm>
          <a:prstGeom prst="rect">
            <a:avLst/>
          </a:prstGeom>
          <a:solidFill>
            <a:srgbClr val="0000CC"/>
          </a:solidFill>
          <a:ln>
            <a:solidFill>
              <a:srgbClr val="000099"/>
            </a:solidFill>
          </a:ln>
          <a:effectLst/>
        </p:spPr>
        <p:txBody>
          <a:bodyPr wrap="square">
            <a:spAutoFit/>
          </a:bodyPr>
          <a:lstStyle/>
          <a:p>
            <a:pPr>
              <a:lnSpc>
                <a:spcPts val="2000"/>
              </a:lnSpc>
            </a:pPr>
            <a:r>
              <a:rPr lang="zh-CN" altLang="en-US" sz="1400" b="1" dirty="0">
                <a:solidFill>
                  <a:schemeClr val="bg1"/>
                </a:solidFill>
                <a:latin typeface="微软雅黑" pitchFamily="34" charset="-122"/>
                <a:ea typeface="微软雅黑" pitchFamily="34" charset="-122"/>
              </a:rPr>
              <a:t>每个虚拟局域网是一个广播域</a:t>
            </a:r>
            <a:r>
              <a:rPr lang="zh-CN" altLang="en-US" sz="1400" b="1" dirty="0" smtClean="0">
                <a:solidFill>
                  <a:schemeClr val="bg1"/>
                </a:solidFill>
                <a:latin typeface="微软雅黑" pitchFamily="34" charset="-122"/>
                <a:ea typeface="微软雅黑" pitchFamily="34" charset="-122"/>
              </a:rPr>
              <a:t>。</a:t>
            </a:r>
            <a:endParaRPr lang="en-US" altLang="zh-CN" sz="1400" b="1" dirty="0" smtClean="0">
              <a:solidFill>
                <a:schemeClr val="bg1"/>
              </a:solidFill>
              <a:latin typeface="微软雅黑" pitchFamily="34" charset="-122"/>
              <a:ea typeface="微软雅黑" pitchFamily="34" charset="-122"/>
            </a:endParaRPr>
          </a:p>
          <a:p>
            <a:pPr>
              <a:lnSpc>
                <a:spcPts val="2000"/>
              </a:lnSpc>
            </a:pP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VLAN</a:t>
            </a:r>
            <a:r>
              <a:rPr lang="en-US" altLang="zh-CN" sz="1400" b="1" baseline="-25000" dirty="0">
                <a:solidFill>
                  <a:schemeClr val="bg1"/>
                </a:solidFill>
                <a:latin typeface="微软雅黑" pitchFamily="34" charset="-122"/>
                <a:ea typeface="微软雅黑" pitchFamily="34" charset="-122"/>
              </a:rPr>
              <a:t>2 </a:t>
            </a:r>
            <a:r>
              <a:rPr lang="zh-CN" altLang="en-US" sz="1400" b="1" dirty="0">
                <a:solidFill>
                  <a:schemeClr val="bg1"/>
                </a:solidFill>
                <a:latin typeface="微软雅黑" pitchFamily="34" charset="-122"/>
                <a:ea typeface="微软雅黑" pitchFamily="34" charset="-122"/>
              </a:rPr>
              <a:t>和 </a:t>
            </a:r>
            <a:r>
              <a:rPr lang="en-US" altLang="zh-CN" sz="1400" b="1" dirty="0" smtClean="0">
                <a:solidFill>
                  <a:schemeClr val="bg1"/>
                </a:solidFill>
                <a:latin typeface="微软雅黑" pitchFamily="34" charset="-122"/>
                <a:ea typeface="微软雅黑" pitchFamily="34" charset="-122"/>
              </a:rPr>
              <a:t>VLAN</a:t>
            </a:r>
            <a:r>
              <a:rPr lang="en-US" altLang="zh-CN" sz="1400" b="1" baseline="-25000" dirty="0" smtClean="0">
                <a:solidFill>
                  <a:schemeClr val="bg1"/>
                </a:solidFill>
                <a:latin typeface="微软雅黑" pitchFamily="34" charset="-122"/>
                <a:ea typeface="微软雅黑" pitchFamily="34" charset="-122"/>
              </a:rPr>
              <a:t>3 </a:t>
            </a:r>
            <a:r>
              <a:rPr lang="zh-CN" altLang="en-US" sz="1400" b="1" dirty="0" smtClean="0">
                <a:solidFill>
                  <a:schemeClr val="bg1"/>
                </a:solidFill>
                <a:latin typeface="微软雅黑" pitchFamily="34" charset="-122"/>
                <a:ea typeface="微软雅黑" pitchFamily="34" charset="-122"/>
              </a:rPr>
              <a:t>是三个不同的广播域。</a:t>
            </a:r>
            <a:endParaRPr lang="zh-CN" altLang="en-US" sz="1400" b="1" dirty="0">
              <a:solidFill>
                <a:schemeClr val="bg1"/>
              </a:solidFill>
              <a:latin typeface="微软雅黑" pitchFamily="34" charset="-122"/>
              <a:ea typeface="微软雅黑" pitchFamily="34" charset="-122"/>
            </a:endParaRPr>
          </a:p>
        </p:txBody>
      </p:sp>
      <p:sp>
        <p:nvSpPr>
          <p:cNvPr id="120"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1"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2"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3"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4"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5"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6"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7"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8"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9"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0"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1"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2"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3"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4"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35"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36"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7"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8"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139"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0"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1"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2"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3"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144" name="组合 143"/>
          <p:cNvGrpSpPr/>
          <p:nvPr/>
        </p:nvGrpSpPr>
        <p:grpSpPr>
          <a:xfrm>
            <a:off x="5464599" y="839849"/>
            <a:ext cx="691856" cy="2377394"/>
            <a:chOff x="5479461" y="839849"/>
            <a:chExt cx="691856" cy="2377394"/>
          </a:xfrm>
        </p:grpSpPr>
        <p:sp>
          <p:nvSpPr>
            <p:cNvPr id="145"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6"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147" name="组合 146"/>
          <p:cNvGrpSpPr/>
          <p:nvPr/>
        </p:nvGrpSpPr>
        <p:grpSpPr>
          <a:xfrm>
            <a:off x="3785188" y="920551"/>
            <a:ext cx="875156" cy="2659849"/>
            <a:chOff x="3800050" y="920551"/>
            <a:chExt cx="875156" cy="2659849"/>
          </a:xfrm>
        </p:grpSpPr>
        <p:sp>
          <p:nvSpPr>
            <p:cNvPr id="148"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9"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150" name="组合 149"/>
          <p:cNvGrpSpPr/>
          <p:nvPr/>
        </p:nvGrpSpPr>
        <p:grpSpPr>
          <a:xfrm>
            <a:off x="4719691" y="920550"/>
            <a:ext cx="691856" cy="2377394"/>
            <a:chOff x="4734553" y="920550"/>
            <a:chExt cx="691856" cy="2377394"/>
          </a:xfrm>
        </p:grpSpPr>
        <p:sp>
          <p:nvSpPr>
            <p:cNvPr id="151"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2"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153" name="组合 152"/>
          <p:cNvGrpSpPr/>
          <p:nvPr/>
        </p:nvGrpSpPr>
        <p:grpSpPr>
          <a:xfrm>
            <a:off x="3845014" y="885681"/>
            <a:ext cx="2307061" cy="2675492"/>
            <a:chOff x="3845014" y="885681"/>
            <a:chExt cx="2307061" cy="2675492"/>
          </a:xfrm>
        </p:grpSpPr>
        <p:sp>
          <p:nvSpPr>
            <p:cNvPr id="154"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155"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56"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57"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158"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59"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60"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61"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62"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63"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6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7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3505651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endCondLst>
                                    <p:cond evt="onNext" delay="0">
                                      <p:tgtEl>
                                        <p:sldTgt/>
                                      </p:tgtEl>
                                    </p:cond>
                                  </p:endCondLst>
                                  <p:childTnLst>
                                    <p:anim calcmode="discrete" valueType="str">
                                      <p:cBhvr>
                                        <p:cTn id="6" dur="1000" fill="hold"/>
                                        <p:tgtEl>
                                          <p:spTgt spid="147"/>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150"/>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nodeType="withEffect">
                                  <p:stCondLst>
                                    <p:cond delay="0"/>
                                  </p:stCondLst>
                                  <p:endCondLst>
                                    <p:cond evt="onNext" delay="0">
                                      <p:tgtEl>
                                        <p:sldTgt/>
                                      </p:tgtEl>
                                    </p:cond>
                                  </p:endCondLst>
                                  <p:childTnLst>
                                    <p:anim calcmode="discrete" valueType="str">
                                      <p:cBhvr>
                                        <p:cTn id="10" dur="1000" fill="hold"/>
                                        <p:tgtEl>
                                          <p:spTgt spid="14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3610814" cy="605294"/>
          </a:xfrm>
          <a:prstGeom prst="rect">
            <a:avLst/>
          </a:prstGeom>
          <a:solidFill>
            <a:srgbClr val="0000CC"/>
          </a:solidFill>
          <a:ln>
            <a:solidFill>
              <a:srgbClr val="000099"/>
            </a:solidFill>
          </a:ln>
          <a:effectLst/>
        </p:spPr>
        <p:txBody>
          <a:bodyPr wrap="square">
            <a:spAutoFit/>
          </a:bodyPr>
          <a:lstStyle/>
          <a:p>
            <a:pPr>
              <a:lnSpc>
                <a:spcPts val="2000"/>
              </a:lnSpc>
            </a:pPr>
            <a:r>
              <a:rPr lang="zh-CN" altLang="en-US" sz="1400" b="1" dirty="0">
                <a:solidFill>
                  <a:schemeClr val="bg1"/>
                </a:solidFill>
                <a:latin typeface="微软雅黑" pitchFamily="34" charset="-122"/>
                <a:ea typeface="微软雅黑" pitchFamily="34" charset="-122"/>
              </a:rPr>
              <a:t>当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向 </a:t>
            </a: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2</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工作组内成员发送数据时，</a:t>
            </a:r>
          </a:p>
          <a:p>
            <a:pPr>
              <a:lnSpc>
                <a:spcPts val="2000"/>
              </a:lnSpc>
            </a:pPr>
            <a:r>
              <a:rPr lang="zh-CN" altLang="en-US" sz="1400" b="1" dirty="0">
                <a:solidFill>
                  <a:schemeClr val="bg1"/>
                </a:solidFill>
                <a:latin typeface="微软雅黑" pitchFamily="34" charset="-122"/>
                <a:ea typeface="微软雅黑" pitchFamily="34" charset="-122"/>
              </a:rPr>
              <a:t>工作站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2 </a:t>
            </a:r>
            <a:r>
              <a:rPr lang="zh-CN" altLang="en-US" sz="1400" b="1" dirty="0">
                <a:solidFill>
                  <a:schemeClr val="bg1"/>
                </a:solidFill>
                <a:latin typeface="微软雅黑" pitchFamily="34" charset="-122"/>
                <a:ea typeface="微软雅黑" pitchFamily="34" charset="-122"/>
              </a:rPr>
              <a:t>和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3</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将会</a:t>
            </a:r>
            <a:r>
              <a:rPr lang="zh-CN" altLang="en-US" sz="1400" b="1" dirty="0" smtClean="0">
                <a:solidFill>
                  <a:schemeClr val="bg1"/>
                </a:solidFill>
                <a:latin typeface="微软雅黑" pitchFamily="34" charset="-122"/>
                <a:ea typeface="微软雅黑" pitchFamily="34" charset="-122"/>
              </a:rPr>
              <a:t>收到其广播</a:t>
            </a:r>
            <a:r>
              <a:rPr lang="zh-CN" altLang="en-US" sz="1400" b="1" dirty="0">
                <a:solidFill>
                  <a:schemeClr val="bg1"/>
                </a:solidFill>
                <a:latin typeface="微软雅黑" pitchFamily="34" charset="-122"/>
                <a:ea typeface="微软雅黑" pitchFamily="34" charset="-122"/>
              </a:rPr>
              <a:t>的信息。</a:t>
            </a:r>
          </a:p>
        </p:txBody>
      </p:sp>
      <p:sp>
        <p:nvSpPr>
          <p:cNvPr id="66"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7"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8"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2"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81"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82"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3"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4"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85"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6"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7"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8"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9"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90" name="组合 89"/>
          <p:cNvGrpSpPr/>
          <p:nvPr/>
        </p:nvGrpSpPr>
        <p:grpSpPr>
          <a:xfrm>
            <a:off x="5464599" y="839849"/>
            <a:ext cx="691856" cy="2377394"/>
            <a:chOff x="5479461" y="839849"/>
            <a:chExt cx="691856" cy="2377394"/>
          </a:xfrm>
        </p:grpSpPr>
        <p:sp>
          <p:nvSpPr>
            <p:cNvPr id="91"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2"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93" name="组合 92"/>
          <p:cNvGrpSpPr/>
          <p:nvPr/>
        </p:nvGrpSpPr>
        <p:grpSpPr>
          <a:xfrm>
            <a:off x="3785188" y="920551"/>
            <a:ext cx="875156" cy="2659849"/>
            <a:chOff x="3800050" y="920551"/>
            <a:chExt cx="875156" cy="2659849"/>
          </a:xfrm>
        </p:grpSpPr>
        <p:sp>
          <p:nvSpPr>
            <p:cNvPr id="94"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96" name="组合 95"/>
          <p:cNvGrpSpPr/>
          <p:nvPr/>
        </p:nvGrpSpPr>
        <p:grpSpPr>
          <a:xfrm>
            <a:off x="4719691" y="920550"/>
            <a:ext cx="691856" cy="2377394"/>
            <a:chOff x="4734553" y="920550"/>
            <a:chExt cx="691856" cy="2377394"/>
          </a:xfrm>
        </p:grpSpPr>
        <p:sp>
          <p:nvSpPr>
            <p:cNvPr id="97"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8"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99" name="组合 98"/>
          <p:cNvGrpSpPr/>
          <p:nvPr/>
        </p:nvGrpSpPr>
        <p:grpSpPr>
          <a:xfrm>
            <a:off x="3845014" y="885681"/>
            <a:ext cx="2307061" cy="2675492"/>
            <a:chOff x="3845014" y="885681"/>
            <a:chExt cx="2307061" cy="2675492"/>
          </a:xfrm>
        </p:grpSpPr>
        <p:sp>
          <p:nvSpPr>
            <p:cNvPr id="100"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101"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02"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03"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104"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05"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06"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07"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08"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09"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7" name="直接连接符 56"/>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116573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57"/>
                                        </p:tgtEl>
                                        <p:attrNameLst>
                                          <p:attrName>style.visibility</p:attrName>
                                        </p:attrNameLst>
                                      </p:cBhvr>
                                      <p:to>
                                        <p:strVal val="visible"/>
                                      </p:to>
                                    </p:set>
                                    <p:animEffect transition="in" filter="wipe(right)">
                                      <p:cBhvr>
                                        <p:cTn id="7" dur="2000"/>
                                        <p:tgtEl>
                                          <p:spTgt spid="57"/>
                                        </p:tgtEl>
                                      </p:cBhvr>
                                    </p:animEffect>
                                  </p:childTnLst>
                                </p:cTn>
                              </p:par>
                            </p:childTnLst>
                          </p:cTn>
                        </p:par>
                        <p:par>
                          <p:cTn id="8" fill="hold">
                            <p:stCondLst>
                              <p:cond delay="4000"/>
                            </p:stCondLst>
                            <p:childTnLst>
                              <p:par>
                                <p:cTn id="9" presetID="22" presetClass="entr" presetSubtype="8"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2000"/>
                                        <p:tgtEl>
                                          <p:spTgt spid="64"/>
                                        </p:tgtEl>
                                      </p:cBhvr>
                                    </p:animEffect>
                                  </p:childTnLst>
                                </p:cTn>
                              </p:par>
                              <p:par>
                                <p:cTn id="12" presetID="22" presetClass="entr" presetSubtype="8" fill="hold" nodeType="with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wipe(left)">
                                      <p:cBhvr>
                                        <p:cTn id="14" dur="2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4270986" cy="605294"/>
          </a:xfrm>
          <a:prstGeom prst="rect">
            <a:avLst/>
          </a:prstGeom>
          <a:solidFill>
            <a:srgbClr val="0000CC"/>
          </a:solidFill>
          <a:ln>
            <a:solidFill>
              <a:srgbClr val="000099"/>
            </a:solidFill>
          </a:ln>
          <a:effectLst/>
        </p:spPr>
        <p:txBody>
          <a:bodyPr wrap="square">
            <a:spAutoFit/>
          </a:bodyPr>
          <a:lstStyle/>
          <a:p>
            <a:pPr>
              <a:lnSpc>
                <a:spcPts val="2000"/>
              </a:lnSpc>
            </a:pPr>
            <a:r>
              <a:rPr lang="en-US" altLang="zh-CN" sz="1400" b="1" dirty="0" smtClean="0">
                <a:solidFill>
                  <a:schemeClr val="bg1"/>
                </a:solidFill>
                <a:latin typeface="微软雅黑" pitchFamily="34" charset="-122"/>
                <a:ea typeface="微软雅黑" pitchFamily="34" charset="-122"/>
              </a:rPr>
              <a:t>B</a:t>
            </a:r>
            <a:r>
              <a:rPr lang="en-US" altLang="zh-CN" sz="1400" b="1" baseline="-25000" dirty="0" smtClean="0">
                <a:solidFill>
                  <a:schemeClr val="bg1"/>
                </a:solidFill>
                <a:latin typeface="微软雅黑" pitchFamily="34" charset="-122"/>
                <a:ea typeface="微软雅黑" pitchFamily="34" charset="-122"/>
              </a:rPr>
              <a:t>1</a:t>
            </a:r>
            <a:r>
              <a:rPr lang="en-US" altLang="zh-CN" sz="1400" b="1" dirty="0" smtClean="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发送数据时</a:t>
            </a:r>
            <a:r>
              <a:rPr lang="zh-CN" altLang="en-US" sz="1400" b="1" dirty="0" smtClean="0">
                <a:solidFill>
                  <a:schemeClr val="bg1"/>
                </a:solidFill>
                <a:latin typeface="微软雅黑" pitchFamily="34" charset="-122"/>
                <a:ea typeface="微软雅黑" pitchFamily="34" charset="-122"/>
              </a:rPr>
              <a:t>，</a:t>
            </a:r>
            <a:r>
              <a:rPr lang="nl-NL" altLang="zh-CN" sz="1400" b="1" dirty="0" smtClean="0">
                <a:solidFill>
                  <a:schemeClr val="bg1"/>
                </a:solidFill>
                <a:latin typeface="微软雅黑" pitchFamily="34" charset="-122"/>
                <a:ea typeface="微软雅黑" pitchFamily="34" charset="-122"/>
              </a:rPr>
              <a:t>VLAN</a:t>
            </a:r>
            <a:r>
              <a:rPr lang="nl-NL" altLang="zh-CN" sz="1400" b="1" baseline="-25000" dirty="0" smtClean="0">
                <a:solidFill>
                  <a:schemeClr val="bg1"/>
                </a:solidFill>
                <a:latin typeface="微软雅黑" pitchFamily="34" charset="-122"/>
                <a:ea typeface="微软雅黑" pitchFamily="34" charset="-122"/>
              </a:rPr>
              <a:t>1</a:t>
            </a:r>
            <a:r>
              <a:rPr lang="nl-NL" altLang="zh-CN" sz="1400" b="1" dirty="0" smtClean="0">
                <a:solidFill>
                  <a:schemeClr val="bg1"/>
                </a:solidFill>
                <a:latin typeface="微软雅黑" pitchFamily="34" charset="-122"/>
                <a:ea typeface="微软雅黑" pitchFamily="34" charset="-122"/>
              </a:rPr>
              <a:t> </a:t>
            </a:r>
            <a:r>
              <a:rPr lang="zh-CN" altLang="nl-NL" sz="1400" b="1" dirty="0">
                <a:solidFill>
                  <a:schemeClr val="bg1"/>
                </a:solidFill>
                <a:latin typeface="微软雅黑" pitchFamily="34" charset="-122"/>
                <a:ea typeface="微软雅黑" pitchFamily="34" charset="-122"/>
              </a:rPr>
              <a:t>和 </a:t>
            </a:r>
            <a:r>
              <a:rPr lang="nl-NL" altLang="zh-CN" sz="1400" b="1" dirty="0">
                <a:solidFill>
                  <a:schemeClr val="bg1"/>
                </a:solidFill>
                <a:latin typeface="微软雅黑" pitchFamily="34" charset="-122"/>
                <a:ea typeface="微软雅黑" pitchFamily="34" charset="-122"/>
              </a:rPr>
              <a:t>VLAN</a:t>
            </a:r>
            <a:r>
              <a:rPr lang="nl-NL" altLang="zh-CN" sz="1400" b="1" baseline="-25000" dirty="0">
                <a:solidFill>
                  <a:schemeClr val="bg1"/>
                </a:solidFill>
                <a:latin typeface="微软雅黑" pitchFamily="34" charset="-122"/>
                <a:ea typeface="微软雅黑" pitchFamily="34" charset="-122"/>
              </a:rPr>
              <a:t>3</a:t>
            </a:r>
            <a:r>
              <a:rPr lang="nl-NL" altLang="zh-CN" sz="1400" b="1" dirty="0">
                <a:solidFill>
                  <a:schemeClr val="bg1"/>
                </a:solidFill>
                <a:latin typeface="微软雅黑" pitchFamily="34" charset="-122"/>
                <a:ea typeface="微软雅黑" pitchFamily="34" charset="-122"/>
              </a:rPr>
              <a:t> </a:t>
            </a:r>
            <a:r>
              <a:rPr lang="zh-CN" altLang="en-US" sz="1400" b="1" dirty="0" smtClean="0">
                <a:solidFill>
                  <a:schemeClr val="bg1"/>
                </a:solidFill>
                <a:latin typeface="微软雅黑" pitchFamily="34" charset="-122"/>
                <a:ea typeface="微软雅黑" pitchFamily="34" charset="-122"/>
              </a:rPr>
              <a:t>中的工作站 </a:t>
            </a:r>
            <a:r>
              <a:rPr lang="en-US" altLang="zh-CN" sz="1400" b="1" dirty="0">
                <a:solidFill>
                  <a:schemeClr val="bg1"/>
                </a:solidFill>
                <a:latin typeface="微软雅黑" pitchFamily="34" charset="-122"/>
                <a:ea typeface="微软雅黑" pitchFamily="34" charset="-122"/>
              </a:rPr>
              <a:t>A</a:t>
            </a:r>
            <a:r>
              <a:rPr lang="en-US" altLang="zh-CN" sz="1400" b="1" baseline="-25000" dirty="0">
                <a:solidFill>
                  <a:schemeClr val="bg1"/>
                </a:solidFill>
                <a:latin typeface="微软雅黑" pitchFamily="34" charset="-122"/>
                <a:ea typeface="微软雅黑" pitchFamily="34" charset="-122"/>
              </a:rPr>
              <a:t>1</a:t>
            </a:r>
            <a:r>
              <a:rPr lang="zh-CN" altLang="en-US" sz="1400" b="1" dirty="0">
                <a:solidFill>
                  <a:schemeClr val="bg1"/>
                </a:solidFill>
                <a:latin typeface="微软雅黑" pitchFamily="34" charset="-122"/>
                <a:ea typeface="微软雅黑" pitchFamily="34" charset="-122"/>
              </a:rPr>
              <a:t>，</a:t>
            </a:r>
            <a:r>
              <a:rPr lang="en-US" altLang="zh-CN" sz="1400" b="1" dirty="0">
                <a:solidFill>
                  <a:schemeClr val="bg1"/>
                </a:solidFill>
                <a:latin typeface="微软雅黑" pitchFamily="34" charset="-122"/>
                <a:ea typeface="微软雅黑" pitchFamily="34" charset="-122"/>
              </a:rPr>
              <a:t>A</a:t>
            </a:r>
            <a:r>
              <a:rPr lang="en-US" altLang="zh-CN" sz="1400" b="1" baseline="-25000" dirty="0">
                <a:solidFill>
                  <a:schemeClr val="bg1"/>
                </a:solidFill>
                <a:latin typeface="微软雅黑" pitchFamily="34" charset="-122"/>
                <a:ea typeface="微软雅黑" pitchFamily="34" charset="-122"/>
              </a:rPr>
              <a:t>2</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和 </a:t>
            </a:r>
            <a:r>
              <a:rPr lang="en-US" altLang="zh-CN" sz="1400" b="1" dirty="0" smtClean="0">
                <a:solidFill>
                  <a:schemeClr val="bg1"/>
                </a:solidFill>
                <a:latin typeface="微软雅黑" pitchFamily="34" charset="-122"/>
                <a:ea typeface="微软雅黑" pitchFamily="34" charset="-122"/>
              </a:rPr>
              <a:t>C</a:t>
            </a:r>
            <a:r>
              <a:rPr lang="en-US" altLang="zh-CN" sz="1400" b="1" baseline="-25000" dirty="0" smtClean="0">
                <a:solidFill>
                  <a:schemeClr val="bg1"/>
                </a:solidFill>
                <a:latin typeface="微软雅黑" pitchFamily="34" charset="-122"/>
                <a:ea typeface="微软雅黑" pitchFamily="34" charset="-122"/>
              </a:rPr>
              <a:t>1</a:t>
            </a:r>
            <a:r>
              <a:rPr lang="en-US" altLang="zh-CN" sz="1400" b="1" dirty="0" smtClean="0">
                <a:solidFill>
                  <a:schemeClr val="bg1"/>
                </a:solidFill>
                <a:latin typeface="微软雅黑" pitchFamily="34" charset="-122"/>
                <a:ea typeface="微软雅黑" pitchFamily="34" charset="-122"/>
              </a:rPr>
              <a:t> </a:t>
            </a:r>
            <a:r>
              <a:rPr lang="zh-CN" altLang="en-US" sz="1400" b="1" dirty="0" smtClean="0">
                <a:solidFill>
                  <a:schemeClr val="bg1"/>
                </a:solidFill>
                <a:latin typeface="微软雅黑" pitchFamily="34" charset="-122"/>
                <a:ea typeface="微软雅黑" pitchFamily="34" charset="-122"/>
              </a:rPr>
              <a:t>等都</a:t>
            </a:r>
            <a:r>
              <a:rPr lang="zh-CN" altLang="en-US" sz="1400" b="1" dirty="0">
                <a:solidFill>
                  <a:schemeClr val="bg1"/>
                </a:solidFill>
                <a:latin typeface="微软雅黑" pitchFamily="34" charset="-122"/>
                <a:ea typeface="微软雅黑" pitchFamily="34" charset="-122"/>
              </a:rPr>
              <a:t>不会收到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发出的广播信息。 </a:t>
            </a:r>
          </a:p>
        </p:txBody>
      </p:sp>
      <p:sp>
        <p:nvSpPr>
          <p:cNvPr id="59"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2"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3"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6"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7"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8"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2"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6"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7"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80"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1"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2"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3"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4"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85" name="组合 84"/>
          <p:cNvGrpSpPr/>
          <p:nvPr/>
        </p:nvGrpSpPr>
        <p:grpSpPr>
          <a:xfrm>
            <a:off x="5464599" y="839849"/>
            <a:ext cx="691856" cy="2377394"/>
            <a:chOff x="5479461" y="839849"/>
            <a:chExt cx="691856" cy="2377394"/>
          </a:xfrm>
        </p:grpSpPr>
        <p:sp>
          <p:nvSpPr>
            <p:cNvPr id="86"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7"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88" name="组合 87"/>
          <p:cNvGrpSpPr/>
          <p:nvPr/>
        </p:nvGrpSpPr>
        <p:grpSpPr>
          <a:xfrm>
            <a:off x="3785188" y="920551"/>
            <a:ext cx="875156" cy="2659849"/>
            <a:chOff x="3800050" y="920551"/>
            <a:chExt cx="875156" cy="2659849"/>
          </a:xfrm>
        </p:grpSpPr>
        <p:sp>
          <p:nvSpPr>
            <p:cNvPr id="89"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0"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91" name="组合 90"/>
          <p:cNvGrpSpPr/>
          <p:nvPr/>
        </p:nvGrpSpPr>
        <p:grpSpPr>
          <a:xfrm>
            <a:off x="4719691" y="920550"/>
            <a:ext cx="691856" cy="2377394"/>
            <a:chOff x="4734553" y="920550"/>
            <a:chExt cx="691856" cy="2377394"/>
          </a:xfrm>
        </p:grpSpPr>
        <p:sp>
          <p:nvSpPr>
            <p:cNvPr id="92"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3"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94" name="组合 93"/>
          <p:cNvGrpSpPr/>
          <p:nvPr/>
        </p:nvGrpSpPr>
        <p:grpSpPr>
          <a:xfrm>
            <a:off x="3845014" y="885681"/>
            <a:ext cx="2307061" cy="2675492"/>
            <a:chOff x="3845014" y="885681"/>
            <a:chExt cx="2307061" cy="2675492"/>
          </a:xfrm>
        </p:grpSpPr>
        <p:sp>
          <p:nvSpPr>
            <p:cNvPr id="95"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96"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97"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98"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99"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00"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01"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02"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03"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04"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5" name="直接连接符 114"/>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37764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115"/>
                                        </p:tgtEl>
                                        <p:attrNameLst>
                                          <p:attrName>style.visibility</p:attrName>
                                        </p:attrNameLst>
                                      </p:cBhvr>
                                      <p:to>
                                        <p:strVal val="visible"/>
                                      </p:to>
                                    </p:set>
                                    <p:animEffect transition="in" filter="wipe(right)">
                                      <p:cBhvr>
                                        <p:cTn id="7" dur="1000"/>
                                        <p:tgtEl>
                                          <p:spTgt spid="115"/>
                                        </p:tgtEl>
                                      </p:cBhvr>
                                    </p:animEffect>
                                  </p:childTnLst>
                                </p:cTn>
                              </p:par>
                            </p:childTnLst>
                          </p:cTn>
                        </p:par>
                        <p:par>
                          <p:cTn id="8" fill="hold">
                            <p:stCondLst>
                              <p:cond delay="3000"/>
                            </p:stCondLst>
                            <p:childTnLst>
                              <p:par>
                                <p:cTn id="9" presetID="22" presetClass="entr" presetSubtype="8" fill="hold" nodeType="after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wipe(left)">
                                      <p:cBhvr>
                                        <p:cTn id="11" dur="1000"/>
                                        <p:tgtEl>
                                          <p:spTgt spid="116"/>
                                        </p:tgtEl>
                                      </p:cBhvr>
                                    </p:animEffect>
                                  </p:childTnLst>
                                </p:cTn>
                              </p:par>
                              <p:par>
                                <p:cTn id="12" presetID="22" presetClass="entr" presetSubtype="8" fill="hold" nodeType="withEffect">
                                  <p:stCondLst>
                                    <p:cond delay="0"/>
                                  </p:stCondLst>
                                  <p:childTnLst>
                                    <p:set>
                                      <p:cBhvr>
                                        <p:cTn id="13" dur="1" fill="hold">
                                          <p:stCondLst>
                                            <p:cond delay="0"/>
                                          </p:stCondLst>
                                        </p:cTn>
                                        <p:tgtEl>
                                          <p:spTgt spid="117"/>
                                        </p:tgtEl>
                                        <p:attrNameLst>
                                          <p:attrName>style.visibility</p:attrName>
                                        </p:attrNameLst>
                                      </p:cBhvr>
                                      <p:to>
                                        <p:strVal val="visible"/>
                                      </p:to>
                                    </p:set>
                                    <p:animEffect transition="in" filter="wipe(left)">
                                      <p:cBhvr>
                                        <p:cTn id="14" dur="1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5003</TotalTime>
  <Words>6364</Words>
  <Application>Microsoft Office PowerPoint</Application>
  <PresentationFormat>全屏显示(16:9)</PresentationFormat>
  <Paragraphs>1569</Paragraphs>
  <Slides>103</Slides>
  <Notes>17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103</vt:i4>
      </vt:variant>
    </vt:vector>
  </HeadingPairs>
  <TitlesOfParts>
    <vt:vector size="113" baseType="lpstr">
      <vt:lpstr>Calibri</vt:lpstr>
      <vt:lpstr>Symbol</vt:lpstr>
      <vt:lpstr>Wingdings</vt:lpstr>
      <vt:lpstr>Arial</vt:lpstr>
      <vt:lpstr>Times New Roman</vt:lpstr>
      <vt:lpstr>微软雅黑</vt:lpstr>
      <vt:lpstr>宋体</vt:lpstr>
      <vt:lpstr>黑体</vt:lpstr>
      <vt:lpstr>Tahoma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USER-</cp:lastModifiedBy>
  <cp:revision>632</cp:revision>
  <dcterms:created xsi:type="dcterms:W3CDTF">2018-07-18T08:51:30Z</dcterms:created>
  <dcterms:modified xsi:type="dcterms:W3CDTF">2024-09-29T06:55:48Z</dcterms:modified>
</cp:coreProperties>
</file>