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2"/>
  </p:notesMasterIdLst>
  <p:sldIdLst>
    <p:sldId id="257" r:id="rId2"/>
    <p:sldId id="642" r:id="rId3"/>
    <p:sldId id="572" r:id="rId4"/>
    <p:sldId id="650" r:id="rId5"/>
    <p:sldId id="259" r:id="rId6"/>
    <p:sldId id="260" r:id="rId7"/>
    <p:sldId id="261" r:id="rId8"/>
    <p:sldId id="268" r:id="rId9"/>
    <p:sldId id="643" r:id="rId10"/>
    <p:sldId id="270" r:id="rId11"/>
    <p:sldId id="280" r:id="rId12"/>
    <p:sldId id="591" r:id="rId13"/>
    <p:sldId id="282" r:id="rId14"/>
    <p:sldId id="283" r:id="rId15"/>
    <p:sldId id="284" r:id="rId16"/>
    <p:sldId id="285" r:id="rId17"/>
    <p:sldId id="286" r:id="rId18"/>
    <p:sldId id="290" r:id="rId19"/>
    <p:sldId id="592" r:id="rId20"/>
    <p:sldId id="294" r:id="rId21"/>
    <p:sldId id="298" r:id="rId22"/>
    <p:sldId id="302" r:id="rId23"/>
    <p:sldId id="303" r:id="rId24"/>
    <p:sldId id="306" r:id="rId25"/>
    <p:sldId id="645" r:id="rId26"/>
    <p:sldId id="309" r:id="rId27"/>
    <p:sldId id="311" r:id="rId28"/>
    <p:sldId id="322" r:id="rId29"/>
    <p:sldId id="328" r:id="rId30"/>
    <p:sldId id="329" r:id="rId31"/>
    <p:sldId id="600" r:id="rId32"/>
    <p:sldId id="601" r:id="rId33"/>
    <p:sldId id="603" r:id="rId34"/>
    <p:sldId id="338" r:id="rId35"/>
    <p:sldId id="346" r:id="rId36"/>
    <p:sldId id="646" r:id="rId37"/>
    <p:sldId id="347" r:id="rId38"/>
    <p:sldId id="375" r:id="rId39"/>
    <p:sldId id="386" r:id="rId40"/>
    <p:sldId id="387" r:id="rId41"/>
    <p:sldId id="395" r:id="rId42"/>
    <p:sldId id="403" r:id="rId43"/>
    <p:sldId id="410" r:id="rId44"/>
    <p:sldId id="412" r:id="rId45"/>
    <p:sldId id="647" r:id="rId46"/>
    <p:sldId id="420" r:id="rId47"/>
    <p:sldId id="422" r:id="rId48"/>
    <p:sldId id="437" r:id="rId49"/>
    <p:sldId id="563" r:id="rId50"/>
    <p:sldId id="439"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648" r:id="rId68"/>
    <p:sldId id="503" r:id="rId69"/>
    <p:sldId id="504" r:id="rId70"/>
    <p:sldId id="649" r:id="rId71"/>
    <p:sldId id="511" r:id="rId72"/>
    <p:sldId id="512" r:id="rId73"/>
    <p:sldId id="515" r:id="rId74"/>
    <p:sldId id="634" r:id="rId75"/>
    <p:sldId id="635" r:id="rId76"/>
    <p:sldId id="636" r:id="rId77"/>
    <p:sldId id="519" r:id="rId78"/>
    <p:sldId id="641" r:id="rId79"/>
    <p:sldId id="637" r:id="rId80"/>
    <p:sldId id="638" r:id="rId81"/>
  </p:sldIdLst>
  <p:sldSz cx="9144000" cy="5143500" type="screen16x9"/>
  <p:notesSz cx="6858000" cy="9144000"/>
  <p:embeddedFontLst>
    <p:embeddedFont>
      <p:font typeface="Calibri" panose="020F0502020204030204" pitchFamily="34" charset="0"/>
      <p:regular r:id="rId83"/>
      <p:bold r:id="rId84"/>
      <p:italic r:id="rId85"/>
      <p:boldItalic r:id="rId86"/>
    </p:embeddedFont>
    <p:embeddedFont>
      <p:font typeface="微软雅黑" panose="020B0503020204020204" pitchFamily="34" charset="-122"/>
      <p:regular r:id="rId87"/>
      <p:bold r:id="rId8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CC"/>
    <a:srgbClr val="66FF66"/>
    <a:srgbClr val="FFFF00"/>
    <a:srgbClr val="000099"/>
    <a:srgbClr val="CC00CC"/>
    <a:srgbClr val="9900CC"/>
    <a:srgbClr val="FFFF99"/>
    <a:srgbClr val="FFFF66"/>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74242" autoAdjust="0"/>
  </p:normalViewPr>
  <p:slideViewPr>
    <p:cSldViewPr snapToGrid="0">
      <p:cViewPr varScale="1">
        <p:scale>
          <a:sx n="103" d="100"/>
          <a:sy n="103" d="100"/>
        </p:scale>
        <p:origin x="126" y="3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2024/11/9 Saturday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a:t>
            </a:fld>
            <a:endParaRPr lang="zh-CN" altLang="en-US"/>
          </a:p>
        </p:txBody>
      </p:sp>
    </p:spTree>
    <p:extLst>
      <p:ext uri="{BB962C8B-B14F-4D97-AF65-F5344CB8AC3E}">
        <p14:creationId xmlns:p14="http://schemas.microsoft.com/office/powerpoint/2010/main" val="281723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75</a:t>
            </a:fld>
            <a:endParaRPr lang="zh-CN" altLang="en-US"/>
          </a:p>
        </p:txBody>
      </p:sp>
    </p:spTree>
    <p:extLst>
      <p:ext uri="{BB962C8B-B14F-4D97-AF65-F5344CB8AC3E}">
        <p14:creationId xmlns:p14="http://schemas.microsoft.com/office/powerpoint/2010/main" val="3958452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UDP</a:t>
            </a:r>
            <a:r>
              <a:rPr lang="zh-CN" altLang="en-US" dirty="0" smtClean="0"/>
              <a:t>服务器由于只提供无连接服务，因此不使用</a:t>
            </a:r>
            <a:r>
              <a:rPr lang="en-US" altLang="zh-CN" dirty="0" smtClean="0"/>
              <a:t>listen</a:t>
            </a:r>
            <a:r>
              <a:rPr lang="zh-CN" altLang="en-US" dirty="0" smtClean="0"/>
              <a:t>和</a:t>
            </a:r>
            <a:r>
              <a:rPr lang="en-US" altLang="zh-CN" dirty="0" smtClean="0"/>
              <a:t>accept</a:t>
            </a:r>
            <a:r>
              <a:rPr lang="zh-CN" altLang="en-US" dirty="0" smtClean="0"/>
              <a:t>系统调用。</a:t>
            </a:r>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76</a:t>
            </a:fld>
            <a:endParaRPr lang="zh-CN" altLang="en-US"/>
          </a:p>
        </p:txBody>
      </p:sp>
    </p:spTree>
    <p:extLst>
      <p:ext uri="{BB962C8B-B14F-4D97-AF65-F5344CB8AC3E}">
        <p14:creationId xmlns:p14="http://schemas.microsoft.com/office/powerpoint/2010/main" val="61710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connect</a:t>
            </a:r>
            <a:r>
              <a:rPr lang="zh-CN" altLang="en-US" dirty="0" smtClean="0"/>
              <a:t>系统调用中，客户必须指明远地端点（即远地服务器的</a:t>
            </a:r>
            <a:r>
              <a:rPr lang="en-US" altLang="zh-CN" dirty="0" smtClean="0"/>
              <a:t>IP</a:t>
            </a:r>
            <a:r>
              <a:rPr lang="zh-CN" altLang="en-US" dirty="0" smtClean="0"/>
              <a:t>地址和端口号）。</a:t>
            </a:r>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78</a:t>
            </a:fld>
            <a:endParaRPr lang="zh-CN" altLang="en-US"/>
          </a:p>
        </p:txBody>
      </p:sp>
    </p:spTree>
    <p:extLst>
      <p:ext uri="{BB962C8B-B14F-4D97-AF65-F5344CB8AC3E}">
        <p14:creationId xmlns:p14="http://schemas.microsoft.com/office/powerpoint/2010/main" val="266604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调用用</a:t>
            </a:r>
            <a:r>
              <a:rPr lang="en-US" altLang="zh-CN" dirty="0" smtClean="0"/>
              <a:t>send</a:t>
            </a:r>
            <a:r>
              <a:rPr lang="zh-CN" altLang="en-US" dirty="0" smtClean="0"/>
              <a:t>需要三个变量：数据要发往的套接字的描述符、要发送的数据的地址以及数据的长度。</a:t>
            </a:r>
            <a:endParaRPr lang="en-US" altLang="zh-CN" dirty="0" smtClean="0"/>
          </a:p>
          <a:p>
            <a:r>
              <a:rPr lang="zh-CN" altLang="en-US" dirty="0" smtClean="0"/>
              <a:t>通常</a:t>
            </a:r>
            <a:r>
              <a:rPr lang="en-US" altLang="zh-CN" dirty="0" smtClean="0"/>
              <a:t>send</a:t>
            </a:r>
            <a:r>
              <a:rPr lang="zh-CN" altLang="en-US" dirty="0" smtClean="0"/>
              <a:t>调用把数据复制到操作系统内核的缓存中。若系统的缓存已满，</a:t>
            </a:r>
            <a:r>
              <a:rPr lang="en-US" altLang="zh-CN" dirty="0" smtClean="0"/>
              <a:t>send</a:t>
            </a:r>
            <a:r>
              <a:rPr lang="zh-CN" altLang="en-US" dirty="0" smtClean="0"/>
              <a:t>就暂时阻塞，直到缓存有空间存放新的数据。</a:t>
            </a:r>
          </a:p>
          <a:p>
            <a:endParaRPr lang="en-US" altLang="zh-CN" dirty="0" smtClean="0"/>
          </a:p>
          <a:p>
            <a:r>
              <a:rPr lang="zh-CN" altLang="en-US" dirty="0" smtClean="0"/>
              <a:t>调用</a:t>
            </a:r>
            <a:r>
              <a:rPr lang="en-US" altLang="zh-CN" dirty="0" err="1" smtClean="0"/>
              <a:t>recv</a:t>
            </a:r>
            <a:r>
              <a:rPr lang="zh-CN" altLang="en-US" dirty="0" smtClean="0"/>
              <a:t>也需要三个变量：要使用的套接字的描述符、缓存的地址以及缓存空间的长度。</a:t>
            </a:r>
          </a:p>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79</a:t>
            </a:fld>
            <a:endParaRPr lang="zh-CN" altLang="en-US"/>
          </a:p>
        </p:txBody>
      </p:sp>
    </p:spTree>
    <p:extLst>
      <p:ext uri="{BB962C8B-B14F-4D97-AF65-F5344CB8AC3E}">
        <p14:creationId xmlns:p14="http://schemas.microsoft.com/office/powerpoint/2010/main" val="262773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95632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3671189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19</a:t>
            </a:fld>
            <a:endParaRPr lang="zh-CN" altLang="en-US"/>
          </a:p>
        </p:txBody>
      </p:sp>
    </p:spTree>
    <p:extLst>
      <p:ext uri="{BB962C8B-B14F-4D97-AF65-F5344CB8AC3E}">
        <p14:creationId xmlns:p14="http://schemas.microsoft.com/office/powerpoint/2010/main" val="3867644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35</a:t>
            </a:fld>
            <a:endParaRPr lang="zh-CN" altLang="en-US"/>
          </a:p>
        </p:txBody>
      </p:sp>
    </p:spTree>
    <p:extLst>
      <p:ext uri="{BB962C8B-B14F-4D97-AF65-F5344CB8AC3E}">
        <p14:creationId xmlns:p14="http://schemas.microsoft.com/office/powerpoint/2010/main" val="2460787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36</a:t>
            </a:fld>
            <a:endParaRPr lang="zh-CN" altLang="en-US"/>
          </a:p>
        </p:txBody>
      </p:sp>
    </p:spTree>
    <p:extLst>
      <p:ext uri="{BB962C8B-B14F-4D97-AF65-F5344CB8AC3E}">
        <p14:creationId xmlns:p14="http://schemas.microsoft.com/office/powerpoint/2010/main" val="1631379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41</a:t>
            </a:fld>
            <a:endParaRPr lang="zh-CN" altLang="en-US"/>
          </a:p>
        </p:txBody>
      </p:sp>
    </p:spTree>
    <p:extLst>
      <p:ext uri="{BB962C8B-B14F-4D97-AF65-F5344CB8AC3E}">
        <p14:creationId xmlns:p14="http://schemas.microsoft.com/office/powerpoint/2010/main" val="146090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2955638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73</a:t>
            </a:fld>
            <a:endParaRPr lang="zh-CN" altLang="en-US"/>
          </a:p>
        </p:txBody>
      </p:sp>
    </p:spTree>
    <p:extLst>
      <p:ext uri="{BB962C8B-B14F-4D97-AF65-F5344CB8AC3E}">
        <p14:creationId xmlns:p14="http://schemas.microsoft.com/office/powerpoint/2010/main" val="74260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1793589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AutoShape 5"/>
          <p:cNvSpPr>
            <a:spLocks noChangeArrowheads="1"/>
          </p:cNvSpPr>
          <p:nvPr/>
        </p:nvSpPr>
        <p:spPr bwMode="auto">
          <a:xfrm>
            <a:off x="466344" y="609273"/>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
        <p:nvSpPr>
          <p:cNvPr id="8" name="内容占位符 7"/>
          <p:cNvSpPr>
            <a:spLocks noGrp="1"/>
          </p:cNvSpPr>
          <p:nvPr>
            <p:ph sz="quarter" idx="10"/>
          </p:nvPr>
        </p:nvSpPr>
        <p:spPr>
          <a:xfrm>
            <a:off x="466344" y="963190"/>
            <a:ext cx="8129016" cy="3376990"/>
          </a:xfrm>
          <a:prstGeom prst="rect">
            <a:avLst/>
          </a:prstGeom>
        </p:spPr>
        <p:txBody>
          <a:bodyPr/>
          <a:lstStyle>
            <a:lvl1pPr marL="342900" indent="-342900" algn="just">
              <a:lnSpc>
                <a:spcPts val="3000"/>
              </a:lnSpc>
              <a:spcBef>
                <a:spcPts val="0"/>
              </a:spcBef>
              <a:buClr>
                <a:srgbClr val="0066CC"/>
              </a:buClr>
              <a:buFont typeface="Wingdings" panose="05000000000000000000" pitchFamily="2" charset="2"/>
              <a:buChar char="l"/>
              <a:defRPr lang="zh-CN" altLang="en-US" sz="2000" b="1" kern="1200" dirty="0" smtClean="0">
                <a:solidFill>
                  <a:schemeClr val="tx1"/>
                </a:solidFill>
                <a:latin typeface="微软雅黑" pitchFamily="34" charset="-122"/>
                <a:ea typeface="微软雅黑" pitchFamily="34" charset="-122"/>
                <a:cs typeface="+mn-cs"/>
              </a:defRPr>
            </a:lvl1pPr>
            <a:lvl2pPr marL="742950" indent="-285750" algn="just">
              <a:lnSpc>
                <a:spcPts val="3000"/>
              </a:lnSpc>
              <a:spcBef>
                <a:spcPts val="0"/>
              </a:spcBef>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gn="just">
              <a:lnSpc>
                <a:spcPts val="3000"/>
              </a:lnSpc>
              <a:spcBef>
                <a:spcPts val="0"/>
              </a:spcBef>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gn="just">
              <a:lnSpc>
                <a:spcPts val="3000"/>
              </a:lnSpc>
              <a:spcBef>
                <a:spcPts val="0"/>
              </a:spcBef>
              <a:defRPr sz="1400" b="1">
                <a:latin typeface="微软雅黑" panose="020B0503020204020204" pitchFamily="34" charset="-122"/>
                <a:ea typeface="微软雅黑" panose="020B0503020204020204" pitchFamily="34" charset="-122"/>
              </a:defRPr>
            </a:lvl4pPr>
            <a:lvl5pPr algn="just">
              <a:lnSpc>
                <a:spcPts val="3000"/>
              </a:lnSpc>
              <a:spcBef>
                <a:spcPts val="0"/>
              </a:spcBef>
              <a:defRPr sz="1400" b="1">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文本占位符 11"/>
          <p:cNvSpPr>
            <a:spLocks noGrp="1"/>
          </p:cNvSpPr>
          <p:nvPr>
            <p:ph type="body" sz="quarter" idx="11"/>
          </p:nvPr>
        </p:nvSpPr>
        <p:spPr>
          <a:xfrm>
            <a:off x="1249591" y="609273"/>
            <a:ext cx="6632575" cy="354012"/>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编辑母版文本样式</a:t>
            </a:r>
          </a:p>
        </p:txBody>
      </p:sp>
    </p:spTree>
    <p:extLst>
      <p:ext uri="{BB962C8B-B14F-4D97-AF65-F5344CB8AC3E}">
        <p14:creationId xmlns:p14="http://schemas.microsoft.com/office/powerpoint/2010/main" val="2427378865"/>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2024/11/9 Saturday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5"/>
          <p:cNvSpPr>
            <a:spLocks noChangeArrowheads="1"/>
          </p:cNvSpPr>
          <p:nvPr userDrawn="1"/>
        </p:nvSpPr>
        <p:spPr bwMode="auto">
          <a:xfrm>
            <a:off x="3439114" y="167015"/>
            <a:ext cx="1431304"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1100" b="1" dirty="0" smtClean="0">
                <a:solidFill>
                  <a:srgbClr val="0070C0"/>
                </a:solidFill>
                <a:latin typeface="微软雅黑" pitchFamily="34" charset="-122"/>
                <a:ea typeface="微软雅黑" pitchFamily="34" charset="-122"/>
              </a:rPr>
              <a:t>计算机网络</a:t>
            </a:r>
            <a:endParaRPr lang="fr-FR" altLang="zh-CN" sz="1100" b="1" dirty="0">
              <a:solidFill>
                <a:srgbClr val="0070C0"/>
              </a:solidFill>
              <a:latin typeface="微软雅黑" pitchFamily="34" charset="-122"/>
              <a:ea typeface="微软雅黑" pitchFamily="34" charset="-122"/>
            </a:endParaRPr>
          </a:p>
        </p:txBody>
      </p:sp>
      <p:sp>
        <p:nvSpPr>
          <p:cNvPr id="17" name="Text Box 24"/>
          <p:cNvSpPr txBox="1">
            <a:spLocks noChangeArrowheads="1"/>
          </p:cNvSpPr>
          <p:nvPr userDrawn="1"/>
        </p:nvSpPr>
        <p:spPr bwMode="auto">
          <a:xfrm>
            <a:off x="929700" y="4806950"/>
            <a:ext cx="69135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i="1" dirty="0" smtClean="0"/>
              <a:t>湖北汽车工业学院                        电气与信息工程学院</a:t>
            </a:r>
          </a:p>
        </p:txBody>
      </p:sp>
      <p:sp>
        <p:nvSpPr>
          <p:cNvPr id="7" name="Line 3"/>
          <p:cNvSpPr>
            <a:spLocks noChangeShapeType="1"/>
          </p:cNvSpPr>
          <p:nvPr userDrawn="1"/>
        </p:nvSpPr>
        <p:spPr bwMode="auto">
          <a:xfrm>
            <a:off x="4870418" y="301625"/>
            <a:ext cx="427358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8" name="Picture 25" descr="20121030153931957"/>
          <p:cNvPicPr>
            <a:picLocks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47958" cy="34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descr="电院院标"/>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800495" y="21620"/>
            <a:ext cx="343505" cy="34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3"/>
          <p:cNvSpPr>
            <a:spLocks noChangeShapeType="1"/>
          </p:cNvSpPr>
          <p:nvPr userDrawn="1"/>
        </p:nvSpPr>
        <p:spPr bwMode="auto">
          <a:xfrm>
            <a:off x="339865" y="301625"/>
            <a:ext cx="3099249"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huat.edu.cn/" TargetMode="Externa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8.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notesSlide" Target="../notesSlides/notesSlide6.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0.wmf"/><Relationship Id="rId10" Type="http://schemas.openxmlformats.org/officeDocument/2006/relationships/image" Target="../media/image14.emf"/><Relationship Id="rId4" Type="http://schemas.openxmlformats.org/officeDocument/2006/relationships/oleObject" Target="../embeddings/oleObject4.bin"/><Relationship Id="rId9" Type="http://schemas.openxmlformats.org/officeDocument/2006/relationships/oleObject" Target="../embeddings/oleObject7.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4.emf"/><Relationship Id="rId5" Type="http://schemas.openxmlformats.org/officeDocument/2006/relationships/oleObject" Target="../embeddings/oleObject11.bin"/><Relationship Id="rId4" Type="http://schemas.openxmlformats.org/officeDocument/2006/relationships/image" Target="../media/image13.emf"/></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image" Target="../media/image6.png"/><Relationship Id="rId4" Type="http://schemas.openxmlformats.org/officeDocument/2006/relationships/image" Target="../media/image10.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应</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用</a:t>
            </a:r>
            <a:r>
              <a:rPr lang="zh-CN" altLang="en-US" sz="24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6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圆角矩形 188"/>
          <p:cNvSpPr/>
          <p:nvPr/>
        </p:nvSpPr>
        <p:spPr>
          <a:xfrm>
            <a:off x="556963" y="1003805"/>
            <a:ext cx="8048776" cy="307992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36" name="Rectangle 6"/>
          <p:cNvSpPr>
            <a:spLocks noChangeArrowheads="1"/>
          </p:cNvSpPr>
          <p:nvPr/>
        </p:nvSpPr>
        <p:spPr bwMode="auto">
          <a:xfrm>
            <a:off x="2803462" y="582898"/>
            <a:ext cx="35557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树状结构的 </a:t>
            </a:r>
            <a:r>
              <a:rPr lang="en-US" altLang="zh-CN" sz="2000" b="1" dirty="0">
                <a:solidFill>
                  <a:schemeClr val="bg1"/>
                </a:solidFill>
                <a:latin typeface="微软雅黑" pitchFamily="34" charset="-122"/>
                <a:ea typeface="微软雅黑" pitchFamily="34" charset="-122"/>
              </a:rPr>
              <a:t>DNS </a:t>
            </a:r>
            <a:r>
              <a:rPr lang="zh-CN" altLang="en-US" sz="2000" b="1" dirty="0">
                <a:solidFill>
                  <a:schemeClr val="bg1"/>
                </a:solidFill>
                <a:latin typeface="微软雅黑" pitchFamily="34" charset="-122"/>
                <a:ea typeface="微软雅黑" pitchFamily="34" charset="-122"/>
              </a:rPr>
              <a:t>域名</a:t>
            </a:r>
            <a:r>
              <a:rPr lang="zh-CN" altLang="en-US" sz="2000" b="1" dirty="0" smtClean="0">
                <a:solidFill>
                  <a:schemeClr val="bg1"/>
                </a:solidFill>
                <a:latin typeface="微软雅黑" pitchFamily="34" charset="-122"/>
                <a:ea typeface="微软雅黑" pitchFamily="34" charset="-122"/>
              </a:rPr>
              <a:t>服务器</a:t>
            </a:r>
          </a:p>
        </p:txBody>
      </p:sp>
      <p:grpSp>
        <p:nvGrpSpPr>
          <p:cNvPr id="2" name="组合 1"/>
          <p:cNvGrpSpPr/>
          <p:nvPr/>
        </p:nvGrpSpPr>
        <p:grpSpPr>
          <a:xfrm>
            <a:off x="1124956" y="1129683"/>
            <a:ext cx="6831277" cy="2755833"/>
            <a:chOff x="128464" y="1556792"/>
            <a:chExt cx="9873325" cy="3983038"/>
          </a:xfrm>
        </p:grpSpPr>
        <p:sp>
          <p:nvSpPr>
            <p:cNvPr id="276" name="AutoShape 31"/>
            <p:cNvSpPr>
              <a:spLocks noChangeArrowheads="1"/>
            </p:cNvSpPr>
            <p:nvPr/>
          </p:nvSpPr>
          <p:spPr bwMode="auto">
            <a:xfrm>
              <a:off x="4154498" y="3455442"/>
              <a:ext cx="2858294" cy="2084388"/>
            </a:xfrm>
            <a:prstGeom prst="roundRect">
              <a:avLst>
                <a:gd name="adj" fmla="val 16667"/>
              </a:avLst>
            </a:prstGeom>
            <a:solidFill>
              <a:srgbClr val="00FFCC"/>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grpSp>
          <p:nvGrpSpPr>
            <p:cNvPr id="277" name="Group 5"/>
            <p:cNvGrpSpPr>
              <a:grpSpLocks/>
            </p:cNvGrpSpPr>
            <p:nvPr/>
          </p:nvGrpSpPr>
          <p:grpSpPr bwMode="auto">
            <a:xfrm>
              <a:off x="3540531" y="2136615"/>
              <a:ext cx="4677833" cy="415541"/>
              <a:chOff x="2294" y="553"/>
              <a:chExt cx="2450" cy="337"/>
            </a:xfrm>
          </p:grpSpPr>
          <p:sp>
            <p:nvSpPr>
              <p:cNvPr id="278" name="Line 6"/>
              <p:cNvSpPr>
                <a:spLocks noChangeShapeType="1"/>
              </p:cNvSpPr>
              <p:nvPr/>
            </p:nvSpPr>
            <p:spPr bwMode="auto">
              <a:xfrm flipV="1">
                <a:off x="2294" y="553"/>
                <a:ext cx="1074" cy="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9" name="Line 7"/>
              <p:cNvSpPr>
                <a:spLocks noChangeShapeType="1"/>
              </p:cNvSpPr>
              <p:nvPr/>
            </p:nvSpPr>
            <p:spPr bwMode="auto">
              <a:xfrm>
                <a:off x="3474" y="553"/>
                <a:ext cx="0" cy="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0" name="Line 8"/>
              <p:cNvSpPr>
                <a:spLocks noChangeShapeType="1"/>
              </p:cNvSpPr>
              <p:nvPr/>
            </p:nvSpPr>
            <p:spPr bwMode="auto">
              <a:xfrm flipH="1" flipV="1">
                <a:off x="3595" y="553"/>
                <a:ext cx="1149" cy="3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281" name="Rectangle 9"/>
            <p:cNvSpPr>
              <a:spLocks noChangeArrowheads="1"/>
            </p:cNvSpPr>
            <p:nvPr/>
          </p:nvSpPr>
          <p:spPr bwMode="auto">
            <a:xfrm>
              <a:off x="4847573" y="1639342"/>
              <a:ext cx="1905529" cy="496888"/>
            </a:xfrm>
            <a:prstGeom prst="rect">
              <a:avLst/>
            </a:prstGeom>
            <a:solidFill>
              <a:srgbClr val="CC00CC"/>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zh-CN" altLang="en-US" sz="1400" b="1" dirty="0">
                  <a:solidFill>
                    <a:schemeClr val="bg1"/>
                  </a:solidFill>
                  <a:latin typeface="微软雅黑" pitchFamily="34" charset="-122"/>
                  <a:ea typeface="微软雅黑" pitchFamily="34" charset="-122"/>
                </a:rPr>
                <a:t>根域名服务器</a:t>
              </a:r>
            </a:p>
          </p:txBody>
        </p:sp>
        <p:sp>
          <p:nvSpPr>
            <p:cNvPr id="282" name="Rectangle 10"/>
            <p:cNvSpPr>
              <a:spLocks noChangeArrowheads="1"/>
            </p:cNvSpPr>
            <p:nvPr/>
          </p:nvSpPr>
          <p:spPr bwMode="auto">
            <a:xfrm>
              <a:off x="2413379" y="2552157"/>
              <a:ext cx="2096082" cy="496887"/>
            </a:xfrm>
            <a:prstGeom prst="rect">
              <a:avLst/>
            </a:prstGeom>
            <a:solidFill>
              <a:srgbClr val="008000"/>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1400" b="1">
                  <a:solidFill>
                    <a:schemeClr val="bg1"/>
                  </a:solidFill>
                  <a:latin typeface="微软雅黑" pitchFamily="34" charset="-122"/>
                  <a:ea typeface="微软雅黑" pitchFamily="34" charset="-122"/>
                </a:rPr>
                <a:t>org </a:t>
              </a:r>
              <a:r>
                <a:rPr kumimoji="1" lang="zh-CN" altLang="en-US" sz="1400" b="1">
                  <a:solidFill>
                    <a:schemeClr val="bg1"/>
                  </a:solidFill>
                  <a:latin typeface="微软雅黑" pitchFamily="34" charset="-122"/>
                  <a:ea typeface="微软雅黑" pitchFamily="34" charset="-122"/>
                </a:rPr>
                <a:t>域名服务器</a:t>
              </a:r>
            </a:p>
          </p:txBody>
        </p:sp>
        <p:sp>
          <p:nvSpPr>
            <p:cNvPr id="283" name="Rectangle 11"/>
            <p:cNvSpPr>
              <a:spLocks noChangeArrowheads="1"/>
            </p:cNvSpPr>
            <p:nvPr/>
          </p:nvSpPr>
          <p:spPr bwMode="auto">
            <a:xfrm>
              <a:off x="4752297" y="2552157"/>
              <a:ext cx="2096082" cy="496887"/>
            </a:xfrm>
            <a:prstGeom prst="rect">
              <a:avLst/>
            </a:prstGeom>
            <a:solidFill>
              <a:srgbClr val="0000FF"/>
            </a:solidFill>
            <a:ln>
              <a:noFill/>
            </a:ln>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p>
              <a:pPr algn="ctr" eaLnBrk="1" hangingPunct="1"/>
              <a:r>
                <a:rPr kumimoji="1" lang="en-US" altLang="zh-CN" sz="1400" b="1" dirty="0">
                  <a:solidFill>
                    <a:schemeClr val="bg1"/>
                  </a:solidFill>
                  <a:latin typeface="微软雅黑" pitchFamily="34" charset="-122"/>
                  <a:ea typeface="微软雅黑" pitchFamily="34" charset="-122"/>
                </a:rPr>
                <a:t>com </a:t>
              </a:r>
              <a:r>
                <a:rPr kumimoji="1" lang="zh-CN" altLang="en-US" sz="1400" b="1" dirty="0">
                  <a:solidFill>
                    <a:schemeClr val="bg1"/>
                  </a:solidFill>
                  <a:latin typeface="微软雅黑" pitchFamily="34" charset="-122"/>
                  <a:ea typeface="微软雅黑" pitchFamily="34" charset="-122"/>
                </a:rPr>
                <a:t>域名服务器</a:t>
              </a:r>
            </a:p>
          </p:txBody>
        </p:sp>
        <p:sp>
          <p:nvSpPr>
            <p:cNvPr id="284" name="Rectangle 12"/>
            <p:cNvSpPr>
              <a:spLocks noChangeArrowheads="1"/>
            </p:cNvSpPr>
            <p:nvPr/>
          </p:nvSpPr>
          <p:spPr bwMode="auto">
            <a:xfrm>
              <a:off x="7092934" y="2552157"/>
              <a:ext cx="2096082" cy="496887"/>
            </a:xfrm>
            <a:prstGeom prst="rect">
              <a:avLst/>
            </a:prstGeom>
            <a:solidFill>
              <a:srgbClr val="7030A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400" b="1" dirty="0" err="1">
                  <a:solidFill>
                    <a:schemeClr val="bg1"/>
                  </a:solidFill>
                  <a:latin typeface="微软雅黑" pitchFamily="34" charset="-122"/>
                  <a:ea typeface="微软雅黑" pitchFamily="34" charset="-122"/>
                </a:rPr>
                <a:t>edu</a:t>
              </a:r>
              <a:r>
                <a:rPr kumimoji="1" lang="en-US" altLang="zh-CN" sz="1400" b="1" dirty="0">
                  <a:solidFill>
                    <a:schemeClr val="bg1"/>
                  </a:solidFill>
                  <a:latin typeface="微软雅黑" pitchFamily="34" charset="-122"/>
                  <a:ea typeface="微软雅黑" pitchFamily="34" charset="-122"/>
                </a:rPr>
                <a:t> </a:t>
              </a:r>
              <a:r>
                <a:rPr kumimoji="1" lang="zh-CN" altLang="en-US" sz="1400" b="1" dirty="0">
                  <a:solidFill>
                    <a:schemeClr val="bg1"/>
                  </a:solidFill>
                  <a:latin typeface="微软雅黑" pitchFamily="34" charset="-122"/>
                  <a:ea typeface="微软雅黑" pitchFamily="34" charset="-122"/>
                </a:rPr>
                <a:t>域名服务器</a:t>
              </a:r>
            </a:p>
          </p:txBody>
        </p:sp>
        <p:grpSp>
          <p:nvGrpSpPr>
            <p:cNvPr id="285" name="Group 13"/>
            <p:cNvGrpSpPr>
              <a:grpSpLocks/>
            </p:cNvGrpSpPr>
            <p:nvPr/>
          </p:nvGrpSpPr>
          <p:grpSpPr bwMode="auto">
            <a:xfrm>
              <a:off x="7704147" y="3049042"/>
              <a:ext cx="866775" cy="249238"/>
              <a:chOff x="2875" y="1143"/>
              <a:chExt cx="330" cy="132"/>
            </a:xfrm>
          </p:grpSpPr>
          <p:sp>
            <p:nvSpPr>
              <p:cNvPr id="286" name="Line 14"/>
              <p:cNvSpPr>
                <a:spLocks noChangeShapeType="1"/>
              </p:cNvSpPr>
              <p:nvPr/>
            </p:nvSpPr>
            <p:spPr bwMode="auto">
              <a:xfrm>
                <a:off x="3061"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7" name="Line 15"/>
              <p:cNvSpPr>
                <a:spLocks noChangeShapeType="1"/>
              </p:cNvSpPr>
              <p:nvPr/>
            </p:nvSpPr>
            <p:spPr bwMode="auto">
              <a:xfrm>
                <a:off x="3050" y="1143"/>
                <a:ext cx="37" cy="1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8" name="Line 16"/>
              <p:cNvSpPr>
                <a:spLocks noChangeShapeType="1"/>
              </p:cNvSpPr>
              <p:nvPr/>
            </p:nvSpPr>
            <p:spPr bwMode="auto">
              <a:xfrm flipH="1">
                <a:off x="2875"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9" name="Line 17"/>
              <p:cNvSpPr>
                <a:spLocks noChangeShapeType="1"/>
              </p:cNvSpPr>
              <p:nvPr/>
            </p:nvSpPr>
            <p:spPr bwMode="auto">
              <a:xfrm flipH="1">
                <a:off x="2980" y="1143"/>
                <a:ext cx="54"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290" name="Text Box 18"/>
            <p:cNvSpPr txBox="1">
              <a:spLocks noChangeArrowheads="1"/>
            </p:cNvSpPr>
            <p:nvPr/>
          </p:nvSpPr>
          <p:spPr bwMode="auto">
            <a:xfrm>
              <a:off x="9263996" y="2533411"/>
              <a:ext cx="480049" cy="4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latin typeface="微软雅黑" pitchFamily="34" charset="-122"/>
                  <a:ea typeface="微软雅黑" pitchFamily="34" charset="-122"/>
                </a:rPr>
                <a:t>…</a:t>
              </a:r>
            </a:p>
          </p:txBody>
        </p:sp>
        <p:grpSp>
          <p:nvGrpSpPr>
            <p:cNvPr id="291" name="Group 19"/>
            <p:cNvGrpSpPr>
              <a:grpSpLocks/>
            </p:cNvGrpSpPr>
            <p:nvPr/>
          </p:nvGrpSpPr>
          <p:grpSpPr bwMode="auto">
            <a:xfrm>
              <a:off x="3028033" y="3049042"/>
              <a:ext cx="866775" cy="249238"/>
              <a:chOff x="2875" y="1143"/>
              <a:chExt cx="330" cy="132"/>
            </a:xfrm>
          </p:grpSpPr>
          <p:sp>
            <p:nvSpPr>
              <p:cNvPr id="292" name="Line 20"/>
              <p:cNvSpPr>
                <a:spLocks noChangeShapeType="1"/>
              </p:cNvSpPr>
              <p:nvPr/>
            </p:nvSpPr>
            <p:spPr bwMode="auto">
              <a:xfrm>
                <a:off x="3061"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3" name="Line 21"/>
              <p:cNvSpPr>
                <a:spLocks noChangeShapeType="1"/>
              </p:cNvSpPr>
              <p:nvPr/>
            </p:nvSpPr>
            <p:spPr bwMode="auto">
              <a:xfrm>
                <a:off x="3050" y="1143"/>
                <a:ext cx="37" cy="1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4" name="Line 22"/>
              <p:cNvSpPr>
                <a:spLocks noChangeShapeType="1"/>
              </p:cNvSpPr>
              <p:nvPr/>
            </p:nvSpPr>
            <p:spPr bwMode="auto">
              <a:xfrm flipH="1">
                <a:off x="2875"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5" name="Line 23"/>
              <p:cNvSpPr>
                <a:spLocks noChangeShapeType="1"/>
              </p:cNvSpPr>
              <p:nvPr/>
            </p:nvSpPr>
            <p:spPr bwMode="auto">
              <a:xfrm flipH="1">
                <a:off x="2980" y="1143"/>
                <a:ext cx="54"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296" name="Line 24"/>
            <p:cNvSpPr>
              <a:spLocks noChangeShapeType="1"/>
            </p:cNvSpPr>
            <p:nvPr/>
          </p:nvSpPr>
          <p:spPr bwMode="auto">
            <a:xfrm>
              <a:off x="5943081" y="3049042"/>
              <a:ext cx="376634" cy="249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7" name="Line 25"/>
            <p:cNvSpPr>
              <a:spLocks noChangeShapeType="1"/>
            </p:cNvSpPr>
            <p:nvPr/>
          </p:nvSpPr>
          <p:spPr bwMode="auto">
            <a:xfrm>
              <a:off x="5913843" y="3049043"/>
              <a:ext cx="98029" cy="2444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8" name="Line 26"/>
            <p:cNvSpPr>
              <a:spLocks noChangeShapeType="1"/>
            </p:cNvSpPr>
            <p:nvPr/>
          </p:nvSpPr>
          <p:spPr bwMode="auto">
            <a:xfrm flipH="1">
              <a:off x="5452940" y="3049042"/>
              <a:ext cx="378354" cy="2492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99" name="Line 27"/>
            <p:cNvSpPr>
              <a:spLocks noChangeShapeType="1"/>
            </p:cNvSpPr>
            <p:nvPr/>
          </p:nvSpPr>
          <p:spPr bwMode="auto">
            <a:xfrm flipH="1">
              <a:off x="5590523" y="3049042"/>
              <a:ext cx="282046" cy="668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1" name="Line 30"/>
            <p:cNvSpPr>
              <a:spLocks noChangeShapeType="1"/>
            </p:cNvSpPr>
            <p:nvPr/>
          </p:nvSpPr>
          <p:spPr bwMode="auto">
            <a:xfrm>
              <a:off x="5538929" y="4211093"/>
              <a:ext cx="0" cy="4984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2" name="Line 32"/>
            <p:cNvSpPr>
              <a:spLocks noChangeShapeType="1"/>
            </p:cNvSpPr>
            <p:nvPr/>
          </p:nvSpPr>
          <p:spPr bwMode="auto">
            <a:xfrm flipH="1" flipV="1">
              <a:off x="6557046" y="3918993"/>
              <a:ext cx="1394752" cy="180975"/>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3" name="Text Box 33"/>
            <p:cNvSpPr txBox="1">
              <a:spLocks noChangeArrowheads="1"/>
            </p:cNvSpPr>
            <p:nvPr/>
          </p:nvSpPr>
          <p:spPr bwMode="auto">
            <a:xfrm>
              <a:off x="7849639" y="3831681"/>
              <a:ext cx="2099521" cy="756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err="1">
                  <a:solidFill>
                    <a:srgbClr val="0000FF"/>
                  </a:solidFill>
                  <a:latin typeface="微软雅黑" pitchFamily="34" charset="-122"/>
                  <a:ea typeface="微软雅黑" pitchFamily="34" charset="-122"/>
                </a:rPr>
                <a:t>abc</a:t>
              </a:r>
              <a:r>
                <a:rPr lang="en-US" altLang="zh-CN" sz="1400" b="1" dirty="0">
                  <a:solidFill>
                    <a:srgbClr val="0000FF"/>
                  </a:solidFill>
                  <a:latin typeface="微软雅黑" pitchFamily="34" charset="-122"/>
                  <a:ea typeface="微软雅黑" pitchFamily="34" charset="-122"/>
                </a:rPr>
                <a:t> </a:t>
              </a:r>
              <a:r>
                <a:rPr lang="zh-CN" altLang="en-US" sz="1400" b="1" dirty="0">
                  <a:solidFill>
                    <a:srgbClr val="0000FF"/>
                  </a:solidFill>
                  <a:latin typeface="微软雅黑" pitchFamily="34" charset="-122"/>
                  <a:ea typeface="微软雅黑" pitchFamily="34" charset="-122"/>
                </a:rPr>
                <a:t>公司有两个</a:t>
              </a:r>
            </a:p>
            <a:p>
              <a:pPr algn="ctr" eaLnBrk="1" hangingPunct="1"/>
              <a:r>
                <a:rPr lang="zh-CN" altLang="en-US" sz="1400" b="1" dirty="0">
                  <a:solidFill>
                    <a:srgbClr val="0000FF"/>
                  </a:solidFill>
                  <a:latin typeface="微软雅黑" pitchFamily="34" charset="-122"/>
                  <a:ea typeface="微软雅黑" pitchFamily="34" charset="-122"/>
                </a:rPr>
                <a:t>权限域名服务器</a:t>
              </a:r>
            </a:p>
          </p:txBody>
        </p:sp>
        <p:grpSp>
          <p:nvGrpSpPr>
            <p:cNvPr id="304" name="Group 34"/>
            <p:cNvGrpSpPr>
              <a:grpSpLocks/>
            </p:cNvGrpSpPr>
            <p:nvPr/>
          </p:nvGrpSpPr>
          <p:grpSpPr bwMode="auto">
            <a:xfrm>
              <a:off x="128464" y="2385468"/>
              <a:ext cx="9873325" cy="830263"/>
              <a:chOff x="158" y="799"/>
              <a:chExt cx="5444" cy="454"/>
            </a:xfrm>
          </p:grpSpPr>
          <p:sp>
            <p:nvSpPr>
              <p:cNvPr id="305" name="Line 35"/>
              <p:cNvSpPr>
                <a:spLocks noChangeShapeType="1"/>
              </p:cNvSpPr>
              <p:nvPr/>
            </p:nvSpPr>
            <p:spPr bwMode="auto">
              <a:xfrm>
                <a:off x="158" y="799"/>
                <a:ext cx="5444" cy="0"/>
              </a:xfrm>
              <a:prstGeom prst="line">
                <a:avLst/>
              </a:prstGeom>
              <a:noFill/>
              <a:ln w="1270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6" name="Line 36"/>
              <p:cNvSpPr>
                <a:spLocks noChangeShapeType="1"/>
              </p:cNvSpPr>
              <p:nvPr/>
            </p:nvSpPr>
            <p:spPr bwMode="auto">
              <a:xfrm>
                <a:off x="158" y="1253"/>
                <a:ext cx="5444" cy="0"/>
              </a:xfrm>
              <a:prstGeom prst="line">
                <a:avLst/>
              </a:prstGeom>
              <a:noFill/>
              <a:ln w="1270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307" name="Text Box 37"/>
            <p:cNvSpPr txBox="1">
              <a:spLocks noChangeArrowheads="1"/>
            </p:cNvSpPr>
            <p:nvPr/>
          </p:nvSpPr>
          <p:spPr bwMode="auto">
            <a:xfrm>
              <a:off x="147065" y="4063456"/>
              <a:ext cx="2083301" cy="44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a:latin typeface="微软雅黑" pitchFamily="34" charset="-122"/>
                  <a:ea typeface="微软雅黑" pitchFamily="34" charset="-122"/>
                </a:rPr>
                <a:t>权限域名服务器</a:t>
              </a:r>
            </a:p>
          </p:txBody>
        </p:sp>
        <p:sp>
          <p:nvSpPr>
            <p:cNvPr id="308" name="Text Box 38"/>
            <p:cNvSpPr txBox="1">
              <a:spLocks noChangeArrowheads="1"/>
            </p:cNvSpPr>
            <p:nvPr/>
          </p:nvSpPr>
          <p:spPr bwMode="auto">
            <a:xfrm>
              <a:off x="265628" y="1696493"/>
              <a:ext cx="1823817" cy="44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a:latin typeface="微软雅黑" pitchFamily="34" charset="-122"/>
                  <a:ea typeface="微软雅黑" pitchFamily="34" charset="-122"/>
                </a:rPr>
                <a:t>根域名服务器</a:t>
              </a:r>
            </a:p>
          </p:txBody>
        </p:sp>
        <p:sp>
          <p:nvSpPr>
            <p:cNvPr id="309" name="Text Box 39"/>
            <p:cNvSpPr txBox="1">
              <a:spLocks noChangeArrowheads="1"/>
            </p:cNvSpPr>
            <p:nvPr/>
          </p:nvSpPr>
          <p:spPr bwMode="auto">
            <a:xfrm>
              <a:off x="146205" y="2583906"/>
              <a:ext cx="2083301" cy="444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a:latin typeface="微软雅黑" pitchFamily="34" charset="-122"/>
                  <a:ea typeface="微软雅黑" pitchFamily="34" charset="-122"/>
                </a:rPr>
                <a:t>顶级域名服务器</a:t>
              </a:r>
            </a:p>
          </p:txBody>
        </p:sp>
        <p:sp>
          <p:nvSpPr>
            <p:cNvPr id="310" name="Line 40"/>
            <p:cNvSpPr>
              <a:spLocks noChangeShapeType="1"/>
            </p:cNvSpPr>
            <p:nvPr/>
          </p:nvSpPr>
          <p:spPr bwMode="auto">
            <a:xfrm>
              <a:off x="2242089" y="1556792"/>
              <a:ext cx="0" cy="3983038"/>
            </a:xfrm>
            <a:prstGeom prst="line">
              <a:avLst/>
            </a:prstGeom>
            <a:noFill/>
            <a:ln w="1270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1" name="Line 41"/>
            <p:cNvSpPr>
              <a:spLocks noChangeShapeType="1"/>
            </p:cNvSpPr>
            <p:nvPr/>
          </p:nvSpPr>
          <p:spPr bwMode="auto">
            <a:xfrm flipH="1">
              <a:off x="6531250" y="4377780"/>
              <a:ext cx="1427427" cy="658812"/>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2" name="Rectangle 43"/>
            <p:cNvSpPr>
              <a:spLocks noChangeArrowheads="1"/>
            </p:cNvSpPr>
            <p:nvPr/>
          </p:nvSpPr>
          <p:spPr bwMode="auto">
            <a:xfrm>
              <a:off x="4575844" y="3683931"/>
              <a:ext cx="1907249" cy="73675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1400" b="1" dirty="0">
                  <a:solidFill>
                    <a:srgbClr val="0000FF"/>
                  </a:solidFill>
                  <a:latin typeface="微软雅黑" pitchFamily="34" charset="-122"/>
                  <a:ea typeface="微软雅黑" pitchFamily="34" charset="-122"/>
                </a:rPr>
                <a:t>abc.com</a:t>
              </a:r>
            </a:p>
            <a:p>
              <a:pPr algn="ctr" eaLnBrk="1" hangingPunct="1"/>
              <a:r>
                <a:rPr lang="zh-CN" altLang="en-US" sz="1400" b="1" dirty="0">
                  <a:solidFill>
                    <a:srgbClr val="0000FF"/>
                  </a:solidFill>
                  <a:latin typeface="微软雅黑" pitchFamily="34" charset="-122"/>
                  <a:ea typeface="微软雅黑" pitchFamily="34" charset="-122"/>
                </a:rPr>
                <a:t>域名服务器</a:t>
              </a:r>
            </a:p>
          </p:txBody>
        </p:sp>
        <p:sp>
          <p:nvSpPr>
            <p:cNvPr id="300" name="Rectangle 29"/>
            <p:cNvSpPr>
              <a:spLocks noChangeArrowheads="1"/>
            </p:cNvSpPr>
            <p:nvPr/>
          </p:nvSpPr>
          <p:spPr bwMode="auto">
            <a:xfrm>
              <a:off x="4587885" y="4654449"/>
              <a:ext cx="1907248" cy="72378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r>
                <a:rPr lang="en-US" altLang="zh-CN" sz="1400" b="1" dirty="0">
                  <a:solidFill>
                    <a:srgbClr val="0000FF"/>
                  </a:solidFill>
                  <a:latin typeface="微软雅黑" pitchFamily="34" charset="-122"/>
                  <a:ea typeface="微软雅黑" pitchFamily="34" charset="-122"/>
                </a:rPr>
                <a:t>y.abc.com</a:t>
              </a:r>
            </a:p>
            <a:p>
              <a:pPr algn="ctr" eaLnBrk="1" hangingPunct="1"/>
              <a:r>
                <a:rPr lang="zh-CN" altLang="en-US" sz="1400" b="1" dirty="0">
                  <a:solidFill>
                    <a:srgbClr val="0000FF"/>
                  </a:solidFill>
                  <a:latin typeface="微软雅黑" pitchFamily="34" charset="-122"/>
                  <a:ea typeface="微软雅黑" pitchFamily="34" charset="-122"/>
                </a:rPr>
                <a:t>域名服务器</a:t>
              </a:r>
            </a:p>
          </p:txBody>
        </p:sp>
      </p:gr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56963" y="994926"/>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7018" y="1138829"/>
            <a:ext cx="476702" cy="667383"/>
          </a:xfrm>
          <a:prstGeom prst="rect">
            <a:avLst/>
          </a:prstGeom>
        </p:spPr>
      </p:pic>
      <p:pic>
        <p:nvPicPr>
          <p:cNvPr id="56" name="图片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2346" y="2371400"/>
            <a:ext cx="476702" cy="667383"/>
          </a:xfrm>
          <a:prstGeom prst="rect">
            <a:avLst/>
          </a:prstGeom>
        </p:spPr>
      </p:pic>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2958" y="2371400"/>
            <a:ext cx="476702" cy="667383"/>
          </a:xfrm>
          <a:prstGeom prst="rect">
            <a:avLst/>
          </a:prstGeom>
        </p:spPr>
      </p:pic>
      <p:sp>
        <p:nvSpPr>
          <p:cNvPr id="9"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976059" y="582898"/>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迭代查询</a:t>
            </a:r>
          </a:p>
        </p:txBody>
      </p:sp>
      <p:sp>
        <p:nvSpPr>
          <p:cNvPr id="12" name="Text Box 7"/>
          <p:cNvSpPr txBox="1">
            <a:spLocks noChangeArrowheads="1"/>
          </p:cNvSpPr>
          <p:nvPr/>
        </p:nvSpPr>
        <p:spPr bwMode="auto">
          <a:xfrm flipH="1">
            <a:off x="5246840" y="1179186"/>
            <a:ext cx="19704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9900FF"/>
                </a:solidFill>
                <a:latin typeface="微软雅黑" pitchFamily="34" charset="-122"/>
                <a:ea typeface="微软雅黑" pitchFamily="34" charset="-122"/>
              </a:rPr>
              <a:t>顶级域名服务器</a:t>
            </a:r>
          </a:p>
          <a:p>
            <a:pPr algn="ctr" eaLnBrk="1" hangingPunct="1"/>
            <a:r>
              <a:rPr kumimoji="1" lang="en-US" altLang="zh-CN" sz="1400" b="1" dirty="0" smtClean="0">
                <a:solidFill>
                  <a:srgbClr val="9900FF"/>
                </a:solidFill>
                <a:latin typeface="微软雅黑" pitchFamily="34" charset="-122"/>
                <a:ea typeface="微软雅黑" pitchFamily="34" charset="-122"/>
              </a:rPr>
              <a:t>dns.com</a:t>
            </a:r>
          </a:p>
          <a:p>
            <a:pPr algn="ctr" eaLnBrk="1" hangingPunct="1"/>
            <a:r>
              <a:rPr kumimoji="1" lang="en-US" altLang="zh-CN" sz="1400" b="1" dirty="0" smtClean="0">
                <a:solidFill>
                  <a:srgbClr val="9900FF"/>
                </a:solidFill>
                <a:latin typeface="微软雅黑" pitchFamily="34" charset="-122"/>
                <a:ea typeface="微软雅黑" pitchFamily="34" charset="-122"/>
              </a:rPr>
              <a:t>(com</a:t>
            </a:r>
            <a:r>
              <a:rPr kumimoji="1" lang="zh-CN" altLang="en-US" sz="1400" b="1" dirty="0" smtClean="0">
                <a:solidFill>
                  <a:srgbClr val="9900FF"/>
                </a:solidFill>
                <a:latin typeface="微软雅黑" pitchFamily="34" charset="-122"/>
                <a:ea typeface="微软雅黑" pitchFamily="34" charset="-122"/>
              </a:rPr>
              <a:t>所在的省公安厅</a:t>
            </a:r>
            <a:r>
              <a:rPr kumimoji="1" lang="en-US" altLang="zh-CN" sz="1400" b="1" dirty="0" smtClean="0">
                <a:solidFill>
                  <a:srgbClr val="9900FF"/>
                </a:solidFill>
                <a:latin typeface="微软雅黑" pitchFamily="34" charset="-122"/>
                <a:ea typeface="微软雅黑" pitchFamily="34" charset="-122"/>
              </a:rPr>
              <a:t>)</a:t>
            </a:r>
            <a:endParaRPr kumimoji="1" lang="en-US" altLang="zh-CN" sz="1400" b="1" dirty="0">
              <a:solidFill>
                <a:srgbClr val="9900FF"/>
              </a:solidFill>
              <a:latin typeface="微软雅黑" pitchFamily="34" charset="-122"/>
              <a:ea typeface="微软雅黑" pitchFamily="34" charset="-122"/>
            </a:endParaRPr>
          </a:p>
        </p:txBody>
      </p:sp>
      <p:sp>
        <p:nvSpPr>
          <p:cNvPr id="13" name="Text Box 8"/>
          <p:cNvSpPr txBox="1">
            <a:spLocks noChangeArrowheads="1"/>
          </p:cNvSpPr>
          <p:nvPr/>
        </p:nvSpPr>
        <p:spPr bwMode="auto">
          <a:xfrm flipH="1">
            <a:off x="5406748" y="2528509"/>
            <a:ext cx="26027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993300"/>
                </a:solidFill>
                <a:latin typeface="微软雅黑" pitchFamily="34" charset="-122"/>
                <a:ea typeface="微软雅黑" pitchFamily="34" charset="-122"/>
              </a:rPr>
              <a:t>权限</a:t>
            </a:r>
            <a:r>
              <a:rPr kumimoji="1" lang="zh-CN" altLang="zh-CN" sz="1400" b="1" dirty="0">
                <a:solidFill>
                  <a:srgbClr val="993300"/>
                </a:solidFill>
                <a:latin typeface="微软雅黑" pitchFamily="34" charset="-122"/>
                <a:ea typeface="微软雅黑" pitchFamily="34" charset="-122"/>
              </a:rPr>
              <a:t>域名</a:t>
            </a:r>
            <a:r>
              <a:rPr kumimoji="1" lang="zh-CN" altLang="zh-CN" sz="1400" b="1" dirty="0" smtClean="0">
                <a:solidFill>
                  <a:srgbClr val="993300"/>
                </a:solidFill>
                <a:latin typeface="微软雅黑" pitchFamily="34" charset="-122"/>
                <a:ea typeface="微软雅黑" pitchFamily="34" charset="-122"/>
              </a:rPr>
              <a:t>服务</a:t>
            </a:r>
            <a:endParaRPr kumimoji="1" lang="en-US" altLang="zh-CN" sz="1400" b="1" dirty="0" smtClean="0">
              <a:solidFill>
                <a:srgbClr val="993300"/>
              </a:solidFill>
              <a:latin typeface="微软雅黑" pitchFamily="34" charset="-122"/>
              <a:ea typeface="微软雅黑" pitchFamily="34" charset="-122"/>
            </a:endParaRPr>
          </a:p>
          <a:p>
            <a:pPr algn="ctr" eaLnBrk="1" hangingPunct="1"/>
            <a:r>
              <a:rPr kumimoji="1" lang="en-US" altLang="zh-CN" sz="1400" b="1" dirty="0" smtClean="0">
                <a:solidFill>
                  <a:srgbClr val="993300"/>
                </a:solidFill>
                <a:latin typeface="微软雅黑" pitchFamily="34" charset="-122"/>
                <a:ea typeface="微软雅黑" pitchFamily="34" charset="-122"/>
              </a:rPr>
              <a:t>dns.abc.com</a:t>
            </a:r>
          </a:p>
          <a:p>
            <a:pPr algn="ctr" eaLnBrk="1" hangingPunct="1"/>
            <a:r>
              <a:rPr kumimoji="1" lang="en-US" altLang="zh-CN" sz="1400" b="1" dirty="0" smtClean="0">
                <a:solidFill>
                  <a:srgbClr val="993300"/>
                </a:solidFill>
                <a:latin typeface="微软雅黑" pitchFamily="34" charset="-122"/>
                <a:ea typeface="微软雅黑" pitchFamily="34" charset="-122"/>
              </a:rPr>
              <a:t>(abc.com</a:t>
            </a:r>
            <a:r>
              <a:rPr kumimoji="1" lang="zh-CN" altLang="en-US" sz="1400" b="1" dirty="0" smtClean="0">
                <a:solidFill>
                  <a:srgbClr val="993300"/>
                </a:solidFill>
                <a:latin typeface="微软雅黑" pitchFamily="34" charset="-122"/>
                <a:ea typeface="微软雅黑" pitchFamily="34" charset="-122"/>
              </a:rPr>
              <a:t>所在的本地派出所</a:t>
            </a:r>
            <a:r>
              <a:rPr kumimoji="1" lang="en-US" altLang="zh-CN" sz="1400" b="1" dirty="0" smtClean="0">
                <a:solidFill>
                  <a:srgbClr val="993300"/>
                </a:solidFill>
                <a:latin typeface="微软雅黑" pitchFamily="34" charset="-122"/>
                <a:ea typeface="微软雅黑" pitchFamily="34" charset="-122"/>
              </a:rPr>
              <a:t>)</a:t>
            </a:r>
            <a:endParaRPr kumimoji="1" lang="en-US" altLang="zh-CN" sz="1400" b="1" dirty="0">
              <a:solidFill>
                <a:srgbClr val="993300"/>
              </a:solidFill>
              <a:latin typeface="微软雅黑" pitchFamily="34" charset="-122"/>
              <a:ea typeface="微软雅黑" pitchFamily="34" charset="-122"/>
            </a:endParaRPr>
          </a:p>
        </p:txBody>
      </p:sp>
      <p:sp>
        <p:nvSpPr>
          <p:cNvPr id="14" name="Text Box 9"/>
          <p:cNvSpPr txBox="1">
            <a:spLocks noChangeArrowheads="1"/>
          </p:cNvSpPr>
          <p:nvPr/>
        </p:nvSpPr>
        <p:spPr bwMode="auto">
          <a:xfrm flipH="1">
            <a:off x="1148875" y="2508002"/>
            <a:ext cx="25026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0000FF"/>
                </a:solidFill>
                <a:latin typeface="微软雅黑" pitchFamily="34" charset="-122"/>
                <a:ea typeface="微软雅黑" pitchFamily="34" charset="-122"/>
              </a:rPr>
              <a:t>本地域名服务器</a:t>
            </a:r>
          </a:p>
          <a:p>
            <a:pPr algn="ctr" eaLnBrk="1" hangingPunct="1"/>
            <a:r>
              <a:rPr kumimoji="1" lang="en-US" altLang="zh-CN" sz="1400" b="1" dirty="0" smtClean="0">
                <a:solidFill>
                  <a:srgbClr val="0000FF"/>
                </a:solidFill>
                <a:latin typeface="微软雅黑" pitchFamily="34" charset="-122"/>
                <a:ea typeface="微软雅黑" pitchFamily="34" charset="-122"/>
              </a:rPr>
              <a:t>dns.xyz.com</a:t>
            </a:r>
          </a:p>
          <a:p>
            <a:pPr algn="ctr" eaLnBrk="1" hangingPunct="1"/>
            <a:r>
              <a:rPr kumimoji="1" lang="en-US" altLang="zh-CN" sz="1400" b="1" dirty="0" smtClean="0">
                <a:solidFill>
                  <a:srgbClr val="0000FF"/>
                </a:solidFill>
                <a:latin typeface="微软雅黑" pitchFamily="34" charset="-122"/>
                <a:ea typeface="微软雅黑" pitchFamily="34" charset="-122"/>
              </a:rPr>
              <a:t>(xyz.com</a:t>
            </a:r>
            <a:r>
              <a:rPr kumimoji="1" lang="zh-CN" altLang="en-US" sz="1400" b="1" dirty="0" smtClean="0">
                <a:solidFill>
                  <a:srgbClr val="0000FF"/>
                </a:solidFill>
                <a:latin typeface="微软雅黑" pitchFamily="34" charset="-122"/>
                <a:ea typeface="微软雅黑" pitchFamily="34" charset="-122"/>
              </a:rPr>
              <a:t>所在的本地派出所</a:t>
            </a:r>
            <a:r>
              <a:rPr kumimoji="1" lang="en-US" altLang="zh-CN" sz="1400" b="1" dirty="0" smtClean="0">
                <a:solidFill>
                  <a:srgbClr val="0000FF"/>
                </a:solidFill>
                <a:latin typeface="微软雅黑" pitchFamily="34" charset="-122"/>
                <a:ea typeface="微软雅黑" pitchFamily="34" charset="-122"/>
              </a:rPr>
              <a:t>)</a:t>
            </a:r>
            <a:endParaRPr kumimoji="1" lang="en-US" altLang="zh-CN" sz="1400" b="1" dirty="0">
              <a:solidFill>
                <a:srgbClr val="0000FF"/>
              </a:solidFill>
              <a:latin typeface="微软雅黑" pitchFamily="34" charset="-122"/>
              <a:ea typeface="微软雅黑" pitchFamily="34" charset="-122"/>
            </a:endParaRPr>
          </a:p>
        </p:txBody>
      </p:sp>
      <p:sp>
        <p:nvSpPr>
          <p:cNvPr id="15" name="Text Box 12"/>
          <p:cNvSpPr txBox="1">
            <a:spLocks noChangeArrowheads="1"/>
          </p:cNvSpPr>
          <p:nvPr/>
        </p:nvSpPr>
        <p:spPr bwMode="auto">
          <a:xfrm flipH="1">
            <a:off x="2140339" y="1214680"/>
            <a:ext cx="14029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C00000"/>
                </a:solidFill>
                <a:latin typeface="微软雅黑" pitchFamily="34" charset="-122"/>
                <a:ea typeface="微软雅黑" pitchFamily="34" charset="-122"/>
              </a:rPr>
              <a:t>根域名</a:t>
            </a:r>
            <a:r>
              <a:rPr kumimoji="1" lang="zh-CN" altLang="en-US" sz="1400" b="1" dirty="0" smtClean="0">
                <a:solidFill>
                  <a:srgbClr val="C00000"/>
                </a:solidFill>
                <a:latin typeface="微软雅黑" pitchFamily="34" charset="-122"/>
                <a:ea typeface="微软雅黑" pitchFamily="34" charset="-122"/>
              </a:rPr>
              <a:t>服务器</a:t>
            </a:r>
            <a:endParaRPr kumimoji="1" lang="en-US" altLang="zh-CN" sz="1400" b="1" dirty="0" smtClean="0">
              <a:solidFill>
                <a:srgbClr val="C00000"/>
              </a:solidFill>
              <a:latin typeface="微软雅黑" pitchFamily="34" charset="-122"/>
              <a:ea typeface="微软雅黑" pitchFamily="34" charset="-122"/>
            </a:endParaRPr>
          </a:p>
          <a:p>
            <a:pPr algn="ctr" eaLnBrk="1" hangingPunct="1"/>
            <a:r>
              <a:rPr kumimoji="1" lang="en-US" altLang="zh-CN" sz="1400" b="1" dirty="0" smtClean="0">
                <a:solidFill>
                  <a:srgbClr val="C00000"/>
                </a:solidFill>
                <a:latin typeface="微软雅黑" pitchFamily="34" charset="-122"/>
                <a:ea typeface="微软雅黑" pitchFamily="34" charset="-122"/>
              </a:rPr>
              <a:t>(</a:t>
            </a:r>
            <a:r>
              <a:rPr kumimoji="1" lang="zh-CN" altLang="en-US" sz="1400" b="1" dirty="0" smtClean="0">
                <a:solidFill>
                  <a:srgbClr val="C00000"/>
                </a:solidFill>
                <a:latin typeface="微软雅黑" pitchFamily="34" charset="-122"/>
                <a:ea typeface="微软雅黑" pitchFamily="34" charset="-122"/>
              </a:rPr>
              <a:t>国家：公安部</a:t>
            </a:r>
            <a:r>
              <a:rPr kumimoji="1" lang="en-US" altLang="zh-CN" sz="1400" b="1" dirty="0" smtClean="0">
                <a:solidFill>
                  <a:srgbClr val="C00000"/>
                </a:solidFill>
                <a:latin typeface="微软雅黑" pitchFamily="34" charset="-122"/>
                <a:ea typeface="微软雅黑" pitchFamily="34" charset="-122"/>
              </a:rPr>
              <a:t>)</a:t>
            </a:r>
            <a:endParaRPr kumimoji="1" lang="zh-CN" altLang="en-US" sz="1400" b="1" dirty="0">
              <a:solidFill>
                <a:srgbClr val="C00000"/>
              </a:solidFill>
              <a:latin typeface="微软雅黑" pitchFamily="34" charset="-122"/>
              <a:ea typeface="微软雅黑" pitchFamily="34" charset="-122"/>
            </a:endParaRPr>
          </a:p>
        </p:txBody>
      </p:sp>
      <p:grpSp>
        <p:nvGrpSpPr>
          <p:cNvPr id="19" name="Group 40"/>
          <p:cNvGrpSpPr>
            <a:grpSpLocks/>
          </p:cNvGrpSpPr>
          <p:nvPr/>
        </p:nvGrpSpPr>
        <p:grpSpPr bwMode="auto">
          <a:xfrm>
            <a:off x="3425142" y="1804632"/>
            <a:ext cx="367662" cy="635699"/>
            <a:chOff x="1731" y="1900"/>
            <a:chExt cx="331" cy="620"/>
          </a:xfrm>
        </p:grpSpPr>
        <p:sp>
          <p:nvSpPr>
            <p:cNvPr id="20" name="Text Box 18"/>
            <p:cNvSpPr txBox="1">
              <a:spLocks noChangeArrowheads="1"/>
            </p:cNvSpPr>
            <p:nvPr/>
          </p:nvSpPr>
          <p:spPr bwMode="auto">
            <a:xfrm flipH="1">
              <a:off x="1731" y="2190"/>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21" name="Line 20"/>
            <p:cNvSpPr>
              <a:spLocks noChangeShapeType="1"/>
            </p:cNvSpPr>
            <p:nvPr/>
          </p:nvSpPr>
          <p:spPr bwMode="auto">
            <a:xfrm rot="10800000" flipH="1">
              <a:off x="1996" y="1900"/>
              <a:ext cx="0" cy="56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22" name="Group 41"/>
          <p:cNvGrpSpPr>
            <a:grpSpLocks/>
          </p:cNvGrpSpPr>
          <p:nvPr/>
        </p:nvGrpSpPr>
        <p:grpSpPr bwMode="auto">
          <a:xfrm>
            <a:off x="3762814" y="1733885"/>
            <a:ext cx="367662" cy="680813"/>
            <a:chOff x="2035" y="1831"/>
            <a:chExt cx="331" cy="664"/>
          </a:xfrm>
        </p:grpSpPr>
        <p:sp>
          <p:nvSpPr>
            <p:cNvPr id="23" name="Text Box 19"/>
            <p:cNvSpPr txBox="1">
              <a:spLocks noChangeArrowheads="1"/>
            </p:cNvSpPr>
            <p:nvPr/>
          </p:nvSpPr>
          <p:spPr bwMode="auto">
            <a:xfrm flipH="1">
              <a:off x="2035" y="1831"/>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24" name="Line 21"/>
            <p:cNvSpPr>
              <a:spLocks noChangeShapeType="1"/>
            </p:cNvSpPr>
            <p:nvPr/>
          </p:nvSpPr>
          <p:spPr bwMode="auto">
            <a:xfrm rot="10800000" flipH="1" flipV="1">
              <a:off x="2089" y="1927"/>
              <a:ext cx="0" cy="568"/>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25" name="Group 42"/>
          <p:cNvGrpSpPr>
            <a:grpSpLocks/>
          </p:cNvGrpSpPr>
          <p:nvPr/>
        </p:nvGrpSpPr>
        <p:grpSpPr bwMode="auto">
          <a:xfrm>
            <a:off x="3886112" y="1743115"/>
            <a:ext cx="1224062" cy="718750"/>
            <a:chOff x="2146" y="1840"/>
            <a:chExt cx="1102" cy="701"/>
          </a:xfrm>
        </p:grpSpPr>
        <p:sp>
          <p:nvSpPr>
            <p:cNvPr id="26" name="Text Box 14"/>
            <p:cNvSpPr txBox="1">
              <a:spLocks noChangeArrowheads="1"/>
            </p:cNvSpPr>
            <p:nvPr/>
          </p:nvSpPr>
          <p:spPr bwMode="auto">
            <a:xfrm flipH="1">
              <a:off x="2146" y="2178"/>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27" name="Line 22"/>
            <p:cNvSpPr>
              <a:spLocks noChangeShapeType="1"/>
            </p:cNvSpPr>
            <p:nvPr/>
          </p:nvSpPr>
          <p:spPr bwMode="auto">
            <a:xfrm rot="10800000" flipH="1">
              <a:off x="2213" y="1840"/>
              <a:ext cx="1035" cy="701"/>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28" name="Group 43"/>
          <p:cNvGrpSpPr>
            <a:grpSpLocks/>
          </p:cNvGrpSpPr>
          <p:nvPr/>
        </p:nvGrpSpPr>
        <p:grpSpPr bwMode="auto">
          <a:xfrm>
            <a:off x="3983859" y="1733885"/>
            <a:ext cx="1417335" cy="819231"/>
            <a:chOff x="2234" y="1831"/>
            <a:chExt cx="1276" cy="799"/>
          </a:xfrm>
        </p:grpSpPr>
        <p:sp>
          <p:nvSpPr>
            <p:cNvPr id="29" name="Text Box 13"/>
            <p:cNvSpPr txBox="1">
              <a:spLocks noChangeArrowheads="1"/>
            </p:cNvSpPr>
            <p:nvPr/>
          </p:nvSpPr>
          <p:spPr bwMode="auto">
            <a:xfrm flipH="1">
              <a:off x="3179" y="1831"/>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30" name="Line 23"/>
            <p:cNvSpPr>
              <a:spLocks noChangeShapeType="1"/>
            </p:cNvSpPr>
            <p:nvPr/>
          </p:nvSpPr>
          <p:spPr bwMode="auto">
            <a:xfrm flipH="1">
              <a:off x="2234" y="1870"/>
              <a:ext cx="1100" cy="760"/>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32" name="Group 45"/>
          <p:cNvGrpSpPr>
            <a:grpSpLocks/>
          </p:cNvGrpSpPr>
          <p:nvPr/>
        </p:nvGrpSpPr>
        <p:grpSpPr bwMode="auto">
          <a:xfrm>
            <a:off x="3983859" y="2436240"/>
            <a:ext cx="1119651" cy="338357"/>
            <a:chOff x="2234" y="2516"/>
            <a:chExt cx="1008" cy="330"/>
          </a:xfrm>
        </p:grpSpPr>
        <p:sp>
          <p:nvSpPr>
            <p:cNvPr id="33" name="Text Box 25"/>
            <p:cNvSpPr txBox="1">
              <a:spLocks noChangeArrowheads="1"/>
            </p:cNvSpPr>
            <p:nvPr/>
          </p:nvSpPr>
          <p:spPr bwMode="auto">
            <a:xfrm flipH="1">
              <a:off x="2275" y="2516"/>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34" name="Line 27"/>
            <p:cNvSpPr>
              <a:spLocks noChangeShapeType="1"/>
            </p:cNvSpPr>
            <p:nvPr/>
          </p:nvSpPr>
          <p:spPr bwMode="auto">
            <a:xfrm rot="16200000" flipH="1">
              <a:off x="2738" y="2283"/>
              <a:ext cx="0" cy="100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35" name="Group 46"/>
          <p:cNvGrpSpPr>
            <a:grpSpLocks/>
          </p:cNvGrpSpPr>
          <p:nvPr/>
        </p:nvGrpSpPr>
        <p:grpSpPr bwMode="auto">
          <a:xfrm>
            <a:off x="3983856" y="2768446"/>
            <a:ext cx="1186296" cy="338357"/>
            <a:chOff x="2234" y="2840"/>
            <a:chExt cx="1068" cy="330"/>
          </a:xfrm>
        </p:grpSpPr>
        <p:sp>
          <p:nvSpPr>
            <p:cNvPr id="36" name="Line 28"/>
            <p:cNvSpPr>
              <a:spLocks noChangeShapeType="1"/>
            </p:cNvSpPr>
            <p:nvPr/>
          </p:nvSpPr>
          <p:spPr bwMode="auto">
            <a:xfrm rot="5400000">
              <a:off x="2738" y="2379"/>
              <a:ext cx="0" cy="1008"/>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Text Box 29"/>
            <p:cNvSpPr txBox="1">
              <a:spLocks noChangeArrowheads="1"/>
            </p:cNvSpPr>
            <p:nvPr/>
          </p:nvSpPr>
          <p:spPr bwMode="auto">
            <a:xfrm flipH="1">
              <a:off x="2971" y="2840"/>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grpSp>
      <p:grpSp>
        <p:nvGrpSpPr>
          <p:cNvPr id="39" name="Group 49"/>
          <p:cNvGrpSpPr>
            <a:grpSpLocks/>
          </p:cNvGrpSpPr>
          <p:nvPr/>
        </p:nvGrpSpPr>
        <p:grpSpPr bwMode="auto">
          <a:xfrm>
            <a:off x="3782810" y="3031942"/>
            <a:ext cx="1856087" cy="653129"/>
            <a:chOff x="2053" y="3097"/>
            <a:chExt cx="1671" cy="637"/>
          </a:xfrm>
        </p:grpSpPr>
        <p:grpSp>
          <p:nvGrpSpPr>
            <p:cNvPr id="40" name="Group 48"/>
            <p:cNvGrpSpPr>
              <a:grpSpLocks/>
            </p:cNvGrpSpPr>
            <p:nvPr/>
          </p:nvGrpSpPr>
          <p:grpSpPr bwMode="auto">
            <a:xfrm>
              <a:off x="2053" y="3097"/>
              <a:ext cx="1598" cy="637"/>
              <a:chOff x="2053" y="3097"/>
              <a:chExt cx="1598" cy="637"/>
            </a:xfrm>
          </p:grpSpPr>
          <p:sp>
            <p:nvSpPr>
              <p:cNvPr id="42" name="Rectangle 36"/>
              <p:cNvSpPr>
                <a:spLocks noChangeArrowheads="1"/>
              </p:cNvSpPr>
              <p:nvPr/>
            </p:nvSpPr>
            <p:spPr bwMode="auto">
              <a:xfrm>
                <a:off x="2135" y="3356"/>
                <a:ext cx="1516" cy="263"/>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grpSp>
            <p:nvGrpSpPr>
              <p:cNvPr id="43" name="Group 47"/>
              <p:cNvGrpSpPr>
                <a:grpSpLocks/>
              </p:cNvGrpSpPr>
              <p:nvPr/>
            </p:nvGrpSpPr>
            <p:grpSpPr bwMode="auto">
              <a:xfrm>
                <a:off x="2053" y="3097"/>
                <a:ext cx="331" cy="637"/>
                <a:chOff x="2053" y="3097"/>
                <a:chExt cx="331" cy="637"/>
              </a:xfrm>
            </p:grpSpPr>
            <p:sp>
              <p:nvSpPr>
                <p:cNvPr id="44" name="Text Box 33"/>
                <p:cNvSpPr txBox="1">
                  <a:spLocks noChangeArrowheads="1"/>
                </p:cNvSpPr>
                <p:nvPr/>
              </p:nvSpPr>
              <p:spPr bwMode="auto">
                <a:xfrm flipH="1">
                  <a:off x="2053" y="3097"/>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45" name="Line 35"/>
                <p:cNvSpPr>
                  <a:spLocks noChangeShapeType="1"/>
                </p:cNvSpPr>
                <p:nvPr/>
              </p:nvSpPr>
              <p:spPr bwMode="auto">
                <a:xfrm rot="10800000" flipH="1" flipV="1">
                  <a:off x="2089" y="3166"/>
                  <a:ext cx="0" cy="568"/>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sp>
          <p:nvSpPr>
            <p:cNvPr id="41" name="Text Box 6"/>
            <p:cNvSpPr txBox="1">
              <a:spLocks noChangeArrowheads="1"/>
            </p:cNvSpPr>
            <p:nvPr/>
          </p:nvSpPr>
          <p:spPr bwMode="auto">
            <a:xfrm flipH="1">
              <a:off x="2104" y="3381"/>
              <a:ext cx="162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200" b="1" dirty="0">
                  <a:latin typeface="微软雅黑" pitchFamily="34" charset="-122"/>
                  <a:ea typeface="微软雅黑" pitchFamily="34" charset="-122"/>
                </a:rPr>
                <a:t> y.abc.com </a:t>
              </a:r>
              <a:r>
                <a:rPr kumimoji="1" lang="zh-CN" altLang="en-US" sz="1200" b="1" dirty="0">
                  <a:latin typeface="微软雅黑" pitchFamily="34" charset="-122"/>
                  <a:ea typeface="微软雅黑" pitchFamily="34" charset="-122"/>
                </a:rPr>
                <a:t>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 </a:t>
              </a:r>
            </a:p>
          </p:txBody>
        </p:sp>
      </p:grpSp>
      <p:sp>
        <p:nvSpPr>
          <p:cNvPr id="47" name="Text Box 11"/>
          <p:cNvSpPr txBox="1">
            <a:spLocks noChangeArrowheads="1"/>
          </p:cNvSpPr>
          <p:nvPr/>
        </p:nvSpPr>
        <p:spPr bwMode="auto">
          <a:xfrm flipH="1">
            <a:off x="3391821" y="4071617"/>
            <a:ext cx="1056700" cy="2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200" b="1">
                <a:latin typeface="微软雅黑" pitchFamily="34" charset="-122"/>
                <a:ea typeface="微软雅黑" pitchFamily="34" charset="-122"/>
              </a:rPr>
              <a:t>m.xyz.com </a:t>
            </a:r>
          </a:p>
        </p:txBody>
      </p:sp>
      <p:sp>
        <p:nvSpPr>
          <p:cNvPr id="48" name="Text Box 31"/>
          <p:cNvSpPr txBox="1">
            <a:spLocks noChangeArrowheads="1"/>
          </p:cNvSpPr>
          <p:nvPr/>
        </p:nvSpPr>
        <p:spPr bwMode="auto">
          <a:xfrm flipH="1">
            <a:off x="2966220" y="3213079"/>
            <a:ext cx="7958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smtClean="0">
                <a:solidFill>
                  <a:srgbClr val="FF0000"/>
                </a:solidFill>
                <a:latin typeface="微软雅黑" pitchFamily="34" charset="-122"/>
                <a:ea typeface="微软雅黑" pitchFamily="34" charset="-122"/>
              </a:rPr>
              <a:t>递归查询</a:t>
            </a:r>
            <a:endParaRPr kumimoji="1" lang="zh-CN" altLang="en-US" sz="1200" b="1" dirty="0">
              <a:solidFill>
                <a:srgbClr val="FF0000"/>
              </a:solidFill>
              <a:latin typeface="微软雅黑" pitchFamily="34" charset="-122"/>
              <a:ea typeface="微软雅黑" pitchFamily="34" charset="-122"/>
            </a:endParaRPr>
          </a:p>
        </p:txBody>
      </p:sp>
      <p:grpSp>
        <p:nvGrpSpPr>
          <p:cNvPr id="49" name="Group 39"/>
          <p:cNvGrpSpPr>
            <a:grpSpLocks/>
          </p:cNvGrpSpPr>
          <p:nvPr/>
        </p:nvGrpSpPr>
        <p:grpSpPr bwMode="auto">
          <a:xfrm>
            <a:off x="3424030" y="3093466"/>
            <a:ext cx="367663" cy="713625"/>
            <a:chOff x="1730" y="3157"/>
            <a:chExt cx="331" cy="696"/>
          </a:xfrm>
        </p:grpSpPr>
        <p:sp>
          <p:nvSpPr>
            <p:cNvPr id="50" name="Text Box 32"/>
            <p:cNvSpPr txBox="1">
              <a:spLocks noChangeArrowheads="1"/>
            </p:cNvSpPr>
            <p:nvPr/>
          </p:nvSpPr>
          <p:spPr bwMode="auto">
            <a:xfrm flipH="1">
              <a:off x="1730" y="3523"/>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51" name="Line 34"/>
            <p:cNvSpPr>
              <a:spLocks noChangeShapeType="1"/>
            </p:cNvSpPr>
            <p:nvPr/>
          </p:nvSpPr>
          <p:spPr bwMode="auto">
            <a:xfrm rot="10800000" flipH="1">
              <a:off x="1996" y="3157"/>
              <a:ext cx="0" cy="56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2" name="Text Box 50"/>
          <p:cNvSpPr txBox="1">
            <a:spLocks noChangeArrowheads="1"/>
          </p:cNvSpPr>
          <p:nvPr/>
        </p:nvSpPr>
        <p:spPr bwMode="auto">
          <a:xfrm flipH="1">
            <a:off x="1810498" y="3535680"/>
            <a:ext cx="17665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smtClean="0">
                <a:latin typeface="微软雅黑" pitchFamily="34" charset="-122"/>
                <a:ea typeface="微软雅黑" pitchFamily="34" charset="-122"/>
              </a:rPr>
              <a:t>查询 </a:t>
            </a:r>
            <a:endParaRPr kumimoji="1" lang="en-US" altLang="zh-CN" sz="1200" b="1" dirty="0" smtClean="0">
              <a:latin typeface="微软雅黑" pitchFamily="34" charset="-122"/>
              <a:ea typeface="微软雅黑" pitchFamily="34" charset="-122"/>
            </a:endParaRPr>
          </a:p>
          <a:p>
            <a:pPr algn="ctr" eaLnBrk="1" hangingPunct="1"/>
            <a:r>
              <a:rPr kumimoji="1" lang="en-US" altLang="zh-CN" sz="1200" b="1" dirty="0" smtClean="0">
                <a:latin typeface="微软雅黑" pitchFamily="34" charset="-122"/>
                <a:ea typeface="微软雅黑" pitchFamily="34" charset="-122"/>
              </a:rPr>
              <a:t>y.abc.com </a:t>
            </a:r>
            <a:r>
              <a:rPr kumimoji="1" lang="zh-CN" altLang="en-US" sz="1200" b="1" dirty="0" smtClean="0">
                <a:latin typeface="微软雅黑" pitchFamily="34" charset="-122"/>
                <a:ea typeface="微软雅黑" pitchFamily="34" charset="-122"/>
              </a:rPr>
              <a:t>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2346" y="1138829"/>
            <a:ext cx="476702" cy="667383"/>
          </a:xfrm>
          <a:prstGeom prst="rect">
            <a:avLst/>
          </a:prstGeom>
        </p:spPr>
      </p:pic>
      <p:pic>
        <p:nvPicPr>
          <p:cNvPr id="58"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7090" y="3704508"/>
            <a:ext cx="393048" cy="39304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5967873" y="3521104"/>
            <a:ext cx="2041636" cy="528629"/>
            <a:chOff x="5967873" y="3583250"/>
            <a:chExt cx="2041636" cy="528629"/>
          </a:xfrm>
        </p:grpSpPr>
        <p:sp>
          <p:nvSpPr>
            <p:cNvPr id="55" name="Line 27"/>
            <p:cNvSpPr>
              <a:spLocks noChangeShapeType="1"/>
            </p:cNvSpPr>
            <p:nvPr/>
          </p:nvSpPr>
          <p:spPr bwMode="auto">
            <a:xfrm rot="16200000" flipH="1">
              <a:off x="6187692" y="3520577"/>
              <a:ext cx="0" cy="43963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28"/>
            <p:cNvSpPr>
              <a:spLocks noChangeShapeType="1"/>
            </p:cNvSpPr>
            <p:nvPr/>
          </p:nvSpPr>
          <p:spPr bwMode="auto">
            <a:xfrm rot="5400000">
              <a:off x="6187691" y="3754442"/>
              <a:ext cx="0" cy="439636"/>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Text Box 50"/>
            <p:cNvSpPr txBox="1">
              <a:spLocks noChangeArrowheads="1"/>
            </p:cNvSpPr>
            <p:nvPr/>
          </p:nvSpPr>
          <p:spPr bwMode="auto">
            <a:xfrm flipH="1">
              <a:off x="6407509" y="3583250"/>
              <a:ext cx="160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smtClean="0">
                  <a:latin typeface="微软雅黑" pitchFamily="34" charset="-122"/>
                  <a:ea typeface="微软雅黑" pitchFamily="34" charset="-122"/>
                </a:rPr>
                <a:t>查询请求，域名</a:t>
              </a:r>
              <a:endParaRPr kumimoji="1" lang="zh-CN" altLang="en-US" sz="1200" b="1" dirty="0">
                <a:latin typeface="微软雅黑" pitchFamily="34" charset="-122"/>
                <a:ea typeface="微软雅黑" pitchFamily="34" charset="-122"/>
              </a:endParaRPr>
            </a:p>
          </p:txBody>
        </p:sp>
        <p:sp>
          <p:nvSpPr>
            <p:cNvPr id="61" name="Text Box 50"/>
            <p:cNvSpPr txBox="1">
              <a:spLocks noChangeArrowheads="1"/>
            </p:cNvSpPr>
            <p:nvPr/>
          </p:nvSpPr>
          <p:spPr bwMode="auto">
            <a:xfrm flipH="1">
              <a:off x="6407509" y="3834880"/>
              <a:ext cx="160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smtClean="0">
                  <a:latin typeface="微软雅黑" pitchFamily="34" charset="-122"/>
                  <a:ea typeface="微软雅黑" pitchFamily="34" charset="-122"/>
                </a:rPr>
                <a:t>查询响应，</a:t>
              </a:r>
              <a:r>
                <a:rPr kumimoji="1" lang="en-US" altLang="zh-CN" sz="1200" b="1" dirty="0" smtClean="0">
                  <a:latin typeface="微软雅黑" pitchFamily="34" charset="-122"/>
                  <a:ea typeface="微软雅黑" pitchFamily="34" charset="-122"/>
                </a:rPr>
                <a:t>IP </a:t>
              </a:r>
              <a:r>
                <a:rPr kumimoji="1" lang="zh-CN" altLang="en-US" sz="1200" b="1" dirty="0" smtClean="0">
                  <a:latin typeface="微软雅黑" pitchFamily="34" charset="-122"/>
                  <a:ea typeface="微软雅黑" pitchFamily="34" charset="-122"/>
                </a:rPr>
                <a:t>地址</a:t>
              </a:r>
              <a:endParaRPr kumimoji="1"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64816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1000"/>
                                        <p:tgtEl>
                                          <p:spTgt spid="49"/>
                                        </p:tgtEl>
                                      </p:cBhvr>
                                    </p:animEffect>
                                  </p:childTnLst>
                                </p:cTn>
                              </p:par>
                            </p:childTnLst>
                          </p:cTn>
                        </p:par>
                        <p:par>
                          <p:cTn id="8" fill="hold">
                            <p:stCondLst>
                              <p:cond delay="1000"/>
                            </p:stCondLst>
                            <p:childTnLst>
                              <p:par>
                                <p:cTn id="9" presetID="1" presetClass="entr" presetSubtype="0" fill="hold" grpId="0" nodeType="afterEffect">
                                  <p:stCondLst>
                                    <p:cond delay="250"/>
                                  </p:stCondLst>
                                  <p:childTnLst>
                                    <p:set>
                                      <p:cBhvr>
                                        <p:cTn id="10" dur="1" fill="hold">
                                          <p:stCondLst>
                                            <p:cond delay="0"/>
                                          </p:stCondLst>
                                        </p:cTn>
                                        <p:tgtEl>
                                          <p:spTgt spid="48"/>
                                        </p:tgtEl>
                                        <p:attrNameLst>
                                          <p:attrName>style.visibility</p:attrName>
                                        </p:attrNameLst>
                                      </p:cBhvr>
                                      <p:to>
                                        <p:strVal val="visible"/>
                                      </p:to>
                                    </p:set>
                                  </p:childTnLst>
                                </p:cTn>
                              </p:par>
                            </p:childTnLst>
                          </p:cTn>
                        </p:par>
                        <p:par>
                          <p:cTn id="11" fill="hold">
                            <p:stCondLst>
                              <p:cond delay="1250"/>
                            </p:stCondLst>
                            <p:childTnLst>
                              <p:par>
                                <p:cTn id="12" presetID="22" presetClass="entr" presetSubtype="4" fill="hold" nodeType="afterEffect">
                                  <p:stCondLst>
                                    <p:cond delay="25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750"/>
                                        <p:tgtEl>
                                          <p:spTgt spid="19"/>
                                        </p:tgtEl>
                                      </p:cBhvr>
                                    </p:animEffect>
                                  </p:childTnLst>
                                </p:cTn>
                              </p:par>
                            </p:childTnLst>
                          </p:cTn>
                        </p:par>
                        <p:par>
                          <p:cTn id="15" fill="hold">
                            <p:stCondLst>
                              <p:cond delay="2250"/>
                            </p:stCondLst>
                            <p:childTnLst>
                              <p:par>
                                <p:cTn id="16" presetID="22" presetClass="entr" presetSubtype="1" fill="hold" nodeType="afterEffect">
                                  <p:stCondLst>
                                    <p:cond delay="50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750"/>
                                        <p:tgtEl>
                                          <p:spTgt spid="22"/>
                                        </p:tgtEl>
                                      </p:cBhvr>
                                    </p:animEffect>
                                  </p:childTnLst>
                                </p:cTn>
                              </p:par>
                            </p:childTnLst>
                          </p:cTn>
                        </p:par>
                        <p:par>
                          <p:cTn id="19" fill="hold">
                            <p:stCondLst>
                              <p:cond delay="3500"/>
                            </p:stCondLst>
                            <p:childTnLst>
                              <p:par>
                                <p:cTn id="20" presetID="22" presetClass="entr" presetSubtype="8" fill="hold" nodeType="after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750"/>
                                        <p:tgtEl>
                                          <p:spTgt spid="25"/>
                                        </p:tgtEl>
                                      </p:cBhvr>
                                    </p:animEffect>
                                  </p:childTnLst>
                                </p:cTn>
                              </p:par>
                            </p:childTnLst>
                          </p:cTn>
                        </p:par>
                        <p:par>
                          <p:cTn id="23" fill="hold">
                            <p:stCondLst>
                              <p:cond delay="4500"/>
                            </p:stCondLst>
                            <p:childTnLst>
                              <p:par>
                                <p:cTn id="24" presetID="22" presetClass="entr" presetSubtype="2" fill="hold" nodeType="afterEffect">
                                  <p:stCondLst>
                                    <p:cond delay="250"/>
                                  </p:stCondLst>
                                  <p:childTnLst>
                                    <p:set>
                                      <p:cBhvr>
                                        <p:cTn id="25" dur="1" fill="hold">
                                          <p:stCondLst>
                                            <p:cond delay="0"/>
                                          </p:stCondLst>
                                        </p:cTn>
                                        <p:tgtEl>
                                          <p:spTgt spid="28"/>
                                        </p:tgtEl>
                                        <p:attrNameLst>
                                          <p:attrName>style.visibility</p:attrName>
                                        </p:attrNameLst>
                                      </p:cBhvr>
                                      <p:to>
                                        <p:strVal val="visible"/>
                                      </p:to>
                                    </p:set>
                                    <p:animEffect transition="in" filter="wipe(right)">
                                      <p:cBhvr>
                                        <p:cTn id="26" dur="750"/>
                                        <p:tgtEl>
                                          <p:spTgt spid="28"/>
                                        </p:tgtEl>
                                      </p:cBhvr>
                                    </p:animEffect>
                                  </p:childTnLst>
                                </p:cTn>
                              </p:par>
                            </p:childTnLst>
                          </p:cTn>
                        </p:par>
                        <p:par>
                          <p:cTn id="27" fill="hold">
                            <p:stCondLst>
                              <p:cond delay="5500"/>
                            </p:stCondLst>
                            <p:childTnLst>
                              <p:par>
                                <p:cTn id="28" presetID="22" presetClass="entr" presetSubtype="8" fill="hold" nodeType="afterEffect">
                                  <p:stCondLst>
                                    <p:cond delay="250"/>
                                  </p:stCondLst>
                                  <p:childTnLst>
                                    <p:set>
                                      <p:cBhvr>
                                        <p:cTn id="29" dur="1" fill="hold">
                                          <p:stCondLst>
                                            <p:cond delay="0"/>
                                          </p:stCondLst>
                                        </p:cTn>
                                        <p:tgtEl>
                                          <p:spTgt spid="32"/>
                                        </p:tgtEl>
                                        <p:attrNameLst>
                                          <p:attrName>style.visibility</p:attrName>
                                        </p:attrNameLst>
                                      </p:cBhvr>
                                      <p:to>
                                        <p:strVal val="visible"/>
                                      </p:to>
                                    </p:set>
                                    <p:animEffect transition="in" filter="wipe(left)">
                                      <p:cBhvr>
                                        <p:cTn id="30" dur="750"/>
                                        <p:tgtEl>
                                          <p:spTgt spid="32"/>
                                        </p:tgtEl>
                                      </p:cBhvr>
                                    </p:animEffect>
                                  </p:childTnLst>
                                </p:cTn>
                              </p:par>
                            </p:childTnLst>
                          </p:cTn>
                        </p:par>
                        <p:par>
                          <p:cTn id="31" fill="hold">
                            <p:stCondLst>
                              <p:cond delay="6500"/>
                            </p:stCondLst>
                            <p:childTnLst>
                              <p:par>
                                <p:cTn id="32" presetID="22" presetClass="entr" presetSubtype="2" fill="hold" nodeType="afterEffect">
                                  <p:stCondLst>
                                    <p:cond delay="250"/>
                                  </p:stCondLst>
                                  <p:childTnLst>
                                    <p:set>
                                      <p:cBhvr>
                                        <p:cTn id="33" dur="1" fill="hold">
                                          <p:stCondLst>
                                            <p:cond delay="0"/>
                                          </p:stCondLst>
                                        </p:cTn>
                                        <p:tgtEl>
                                          <p:spTgt spid="35"/>
                                        </p:tgtEl>
                                        <p:attrNameLst>
                                          <p:attrName>style.visibility</p:attrName>
                                        </p:attrNameLst>
                                      </p:cBhvr>
                                      <p:to>
                                        <p:strVal val="visible"/>
                                      </p:to>
                                    </p:set>
                                    <p:animEffect transition="in" filter="wipe(right)">
                                      <p:cBhvr>
                                        <p:cTn id="34" dur="750"/>
                                        <p:tgtEl>
                                          <p:spTgt spid="35"/>
                                        </p:tgtEl>
                                      </p:cBhvr>
                                    </p:animEffect>
                                  </p:childTnLst>
                                </p:cTn>
                              </p:par>
                            </p:childTnLst>
                          </p:cTn>
                        </p:par>
                        <p:par>
                          <p:cTn id="35" fill="hold">
                            <p:stCondLst>
                              <p:cond delay="7500"/>
                            </p:stCondLst>
                            <p:childTnLst>
                              <p:par>
                                <p:cTn id="36" presetID="22" presetClass="entr" presetSubtype="1" fill="hold" nodeType="afterEffect">
                                  <p:stCondLst>
                                    <p:cond delay="25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56963" y="994926"/>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图片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17018" y="1138829"/>
            <a:ext cx="476702" cy="667383"/>
          </a:xfrm>
          <a:prstGeom prst="rect">
            <a:avLst/>
          </a:prstGeom>
        </p:spPr>
      </p:pic>
      <p:pic>
        <p:nvPicPr>
          <p:cNvPr id="56" name="图片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2346" y="2371400"/>
            <a:ext cx="476702" cy="667383"/>
          </a:xfrm>
          <a:prstGeom prst="rect">
            <a:avLst/>
          </a:prstGeom>
        </p:spPr>
      </p:pic>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42958" y="2371400"/>
            <a:ext cx="476702" cy="667383"/>
          </a:xfrm>
          <a:prstGeom prst="rect">
            <a:avLst/>
          </a:prstGeom>
        </p:spPr>
      </p:pic>
      <p:sp>
        <p:nvSpPr>
          <p:cNvPr id="9"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0" name="Rectangle 6"/>
          <p:cNvSpPr>
            <a:spLocks noChangeArrowheads="1"/>
          </p:cNvSpPr>
          <p:nvPr/>
        </p:nvSpPr>
        <p:spPr bwMode="auto">
          <a:xfrm>
            <a:off x="3168146" y="582898"/>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递归查询（比较少用） </a:t>
            </a:r>
            <a:endParaRPr lang="zh-CN" altLang="en-US" sz="2000" b="1" dirty="0" smtClean="0">
              <a:solidFill>
                <a:schemeClr val="bg1"/>
              </a:solidFill>
              <a:latin typeface="微软雅黑" pitchFamily="34" charset="-122"/>
              <a:ea typeface="微软雅黑" pitchFamily="34" charset="-122"/>
            </a:endParaRPr>
          </a:p>
        </p:txBody>
      </p:sp>
      <p:sp>
        <p:nvSpPr>
          <p:cNvPr id="12" name="Text Box 7"/>
          <p:cNvSpPr txBox="1">
            <a:spLocks noChangeArrowheads="1"/>
          </p:cNvSpPr>
          <p:nvPr/>
        </p:nvSpPr>
        <p:spPr bwMode="auto">
          <a:xfrm flipH="1">
            <a:off x="5246840" y="1179186"/>
            <a:ext cx="19704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9900FF"/>
                </a:solidFill>
                <a:latin typeface="微软雅黑" pitchFamily="34" charset="-122"/>
                <a:ea typeface="微软雅黑" pitchFamily="34" charset="-122"/>
              </a:rPr>
              <a:t>顶级域名服务器</a:t>
            </a:r>
          </a:p>
          <a:p>
            <a:pPr algn="ctr"/>
            <a:r>
              <a:rPr kumimoji="1" lang="en-US" altLang="zh-CN" sz="1400" b="1" dirty="0">
                <a:solidFill>
                  <a:srgbClr val="9900FF"/>
                </a:solidFill>
                <a:latin typeface="微软雅黑" pitchFamily="34" charset="-122"/>
                <a:ea typeface="微软雅黑" pitchFamily="34" charset="-122"/>
              </a:rPr>
              <a:t>dns.com</a:t>
            </a:r>
          </a:p>
          <a:p>
            <a:pPr algn="ctr"/>
            <a:r>
              <a:rPr kumimoji="1" lang="en-US" altLang="zh-CN" sz="1400" b="1" dirty="0">
                <a:solidFill>
                  <a:srgbClr val="9900FF"/>
                </a:solidFill>
                <a:latin typeface="微软雅黑" pitchFamily="34" charset="-122"/>
                <a:ea typeface="微软雅黑" pitchFamily="34" charset="-122"/>
              </a:rPr>
              <a:t>(com</a:t>
            </a:r>
            <a:r>
              <a:rPr kumimoji="1" lang="zh-CN" altLang="en-US" sz="1400" b="1" dirty="0">
                <a:solidFill>
                  <a:srgbClr val="9900FF"/>
                </a:solidFill>
                <a:latin typeface="微软雅黑" pitchFamily="34" charset="-122"/>
                <a:ea typeface="微软雅黑" pitchFamily="34" charset="-122"/>
              </a:rPr>
              <a:t>所在的省公安厅</a:t>
            </a:r>
            <a:r>
              <a:rPr kumimoji="1" lang="en-US" altLang="zh-CN" sz="1400" b="1" dirty="0">
                <a:solidFill>
                  <a:srgbClr val="9900FF"/>
                </a:solidFill>
                <a:latin typeface="微软雅黑" pitchFamily="34" charset="-122"/>
                <a:ea typeface="微软雅黑" pitchFamily="34" charset="-122"/>
              </a:rPr>
              <a:t>)</a:t>
            </a:r>
          </a:p>
        </p:txBody>
      </p:sp>
      <p:sp>
        <p:nvSpPr>
          <p:cNvPr id="13" name="Text Box 8"/>
          <p:cNvSpPr txBox="1">
            <a:spLocks noChangeArrowheads="1"/>
          </p:cNvSpPr>
          <p:nvPr/>
        </p:nvSpPr>
        <p:spPr bwMode="auto">
          <a:xfrm flipH="1">
            <a:off x="5414911" y="2528509"/>
            <a:ext cx="25126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993300"/>
                </a:solidFill>
                <a:latin typeface="微软雅黑" pitchFamily="34" charset="-122"/>
                <a:ea typeface="微软雅黑" pitchFamily="34" charset="-122"/>
              </a:rPr>
              <a:t>权限</a:t>
            </a:r>
            <a:r>
              <a:rPr kumimoji="1" lang="zh-CN" altLang="zh-CN" sz="1400" b="1" dirty="0">
                <a:solidFill>
                  <a:srgbClr val="993300"/>
                </a:solidFill>
                <a:latin typeface="微软雅黑" pitchFamily="34" charset="-122"/>
                <a:ea typeface="微软雅黑" pitchFamily="34" charset="-122"/>
              </a:rPr>
              <a:t>域名</a:t>
            </a:r>
            <a:r>
              <a:rPr kumimoji="1" lang="zh-CN" altLang="zh-CN" sz="1400" b="1" dirty="0" smtClean="0">
                <a:solidFill>
                  <a:srgbClr val="993300"/>
                </a:solidFill>
                <a:latin typeface="微软雅黑" pitchFamily="34" charset="-122"/>
                <a:ea typeface="微软雅黑" pitchFamily="34" charset="-122"/>
              </a:rPr>
              <a:t>服务</a:t>
            </a:r>
            <a:endParaRPr kumimoji="1" lang="en-US" altLang="zh-CN" sz="1400" b="1" dirty="0" smtClean="0">
              <a:solidFill>
                <a:srgbClr val="993300"/>
              </a:solidFill>
              <a:latin typeface="微软雅黑" pitchFamily="34" charset="-122"/>
              <a:ea typeface="微软雅黑" pitchFamily="34" charset="-122"/>
            </a:endParaRPr>
          </a:p>
          <a:p>
            <a:pPr algn="ctr" eaLnBrk="1" hangingPunct="1"/>
            <a:r>
              <a:rPr kumimoji="1" lang="en-US" altLang="zh-CN" sz="1400" b="1" dirty="0" smtClean="0">
                <a:solidFill>
                  <a:srgbClr val="993300"/>
                </a:solidFill>
                <a:latin typeface="微软雅黑" pitchFamily="34" charset="-122"/>
                <a:ea typeface="微软雅黑" pitchFamily="34" charset="-122"/>
              </a:rPr>
              <a:t>dns.abc.com</a:t>
            </a:r>
          </a:p>
          <a:p>
            <a:pPr algn="ctr"/>
            <a:r>
              <a:rPr kumimoji="1" lang="en-US" altLang="zh-CN" sz="1400" b="1" dirty="0">
                <a:solidFill>
                  <a:srgbClr val="993300"/>
                </a:solidFill>
                <a:latin typeface="微软雅黑" pitchFamily="34" charset="-122"/>
                <a:ea typeface="微软雅黑" pitchFamily="34" charset="-122"/>
              </a:rPr>
              <a:t>(abc.com</a:t>
            </a:r>
            <a:r>
              <a:rPr kumimoji="1" lang="zh-CN" altLang="en-US" sz="1400" b="1" dirty="0">
                <a:solidFill>
                  <a:srgbClr val="993300"/>
                </a:solidFill>
                <a:latin typeface="微软雅黑" pitchFamily="34" charset="-122"/>
                <a:ea typeface="微软雅黑" pitchFamily="34" charset="-122"/>
              </a:rPr>
              <a:t>所在的本地派出所</a:t>
            </a:r>
            <a:r>
              <a:rPr kumimoji="1" lang="en-US" altLang="zh-CN" sz="1400" b="1" dirty="0" smtClean="0">
                <a:solidFill>
                  <a:srgbClr val="993300"/>
                </a:solidFill>
                <a:latin typeface="微软雅黑" pitchFamily="34" charset="-122"/>
                <a:ea typeface="微软雅黑" pitchFamily="34" charset="-122"/>
              </a:rPr>
              <a:t>)</a:t>
            </a:r>
            <a:endParaRPr kumimoji="1" lang="en-US" altLang="zh-CN" sz="1400" b="1" dirty="0">
              <a:solidFill>
                <a:srgbClr val="993300"/>
              </a:solidFill>
              <a:latin typeface="微软雅黑" pitchFamily="34" charset="-122"/>
              <a:ea typeface="微软雅黑" pitchFamily="34" charset="-122"/>
            </a:endParaRPr>
          </a:p>
        </p:txBody>
      </p:sp>
      <p:sp>
        <p:nvSpPr>
          <p:cNvPr id="14" name="Text Box 9"/>
          <p:cNvSpPr txBox="1">
            <a:spLocks noChangeArrowheads="1"/>
          </p:cNvSpPr>
          <p:nvPr/>
        </p:nvSpPr>
        <p:spPr bwMode="auto">
          <a:xfrm flipH="1">
            <a:off x="1132546" y="2508002"/>
            <a:ext cx="250260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0000FF"/>
                </a:solidFill>
                <a:latin typeface="微软雅黑" pitchFamily="34" charset="-122"/>
                <a:ea typeface="微软雅黑" pitchFamily="34" charset="-122"/>
              </a:rPr>
              <a:t>本地域名服务器</a:t>
            </a:r>
          </a:p>
          <a:p>
            <a:pPr algn="ctr" eaLnBrk="1" hangingPunct="1"/>
            <a:r>
              <a:rPr kumimoji="1" lang="en-US" altLang="zh-CN" sz="1400" b="1" dirty="0" smtClean="0">
                <a:solidFill>
                  <a:srgbClr val="0000FF"/>
                </a:solidFill>
                <a:latin typeface="微软雅黑" pitchFamily="34" charset="-122"/>
                <a:ea typeface="微软雅黑" pitchFamily="34" charset="-122"/>
              </a:rPr>
              <a:t>dns.xyz.com</a:t>
            </a:r>
          </a:p>
          <a:p>
            <a:pPr algn="ctr"/>
            <a:r>
              <a:rPr kumimoji="1" lang="en-US" altLang="zh-CN" sz="1400" b="1" dirty="0">
                <a:solidFill>
                  <a:srgbClr val="0000FF"/>
                </a:solidFill>
                <a:latin typeface="微软雅黑" pitchFamily="34" charset="-122"/>
                <a:ea typeface="微软雅黑" pitchFamily="34" charset="-122"/>
              </a:rPr>
              <a:t>(xyz.com</a:t>
            </a:r>
            <a:r>
              <a:rPr kumimoji="1" lang="zh-CN" altLang="en-US" sz="1400" b="1" dirty="0">
                <a:solidFill>
                  <a:srgbClr val="0000FF"/>
                </a:solidFill>
                <a:latin typeface="微软雅黑" pitchFamily="34" charset="-122"/>
                <a:ea typeface="微软雅黑" pitchFamily="34" charset="-122"/>
              </a:rPr>
              <a:t>所在的本地派出所</a:t>
            </a:r>
            <a:r>
              <a:rPr kumimoji="1" lang="en-US" altLang="zh-CN" sz="1400" b="1" dirty="0" smtClean="0">
                <a:solidFill>
                  <a:srgbClr val="0000FF"/>
                </a:solidFill>
                <a:latin typeface="微软雅黑" pitchFamily="34" charset="-122"/>
                <a:ea typeface="微软雅黑" pitchFamily="34" charset="-122"/>
              </a:rPr>
              <a:t>)</a:t>
            </a:r>
            <a:endParaRPr kumimoji="1" lang="en-US" altLang="zh-CN" sz="1400" b="1" dirty="0">
              <a:solidFill>
                <a:srgbClr val="0000FF"/>
              </a:solidFill>
              <a:latin typeface="微软雅黑" pitchFamily="34" charset="-122"/>
              <a:ea typeface="微软雅黑" pitchFamily="34" charset="-122"/>
            </a:endParaRPr>
          </a:p>
        </p:txBody>
      </p:sp>
      <p:sp>
        <p:nvSpPr>
          <p:cNvPr id="15" name="Text Box 12"/>
          <p:cNvSpPr txBox="1">
            <a:spLocks noChangeArrowheads="1"/>
          </p:cNvSpPr>
          <p:nvPr/>
        </p:nvSpPr>
        <p:spPr bwMode="auto">
          <a:xfrm flipH="1">
            <a:off x="2140339" y="1214680"/>
            <a:ext cx="14029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rgbClr val="C00000"/>
                </a:solidFill>
                <a:latin typeface="微软雅黑" pitchFamily="34" charset="-122"/>
                <a:ea typeface="微软雅黑" pitchFamily="34" charset="-122"/>
              </a:rPr>
              <a:t>根域名</a:t>
            </a:r>
            <a:r>
              <a:rPr kumimoji="1" lang="zh-CN" altLang="en-US" sz="1400" b="1" dirty="0" smtClean="0">
                <a:solidFill>
                  <a:srgbClr val="C00000"/>
                </a:solidFill>
                <a:latin typeface="微软雅黑" pitchFamily="34" charset="-122"/>
                <a:ea typeface="微软雅黑" pitchFamily="34" charset="-122"/>
              </a:rPr>
              <a:t>服务器</a:t>
            </a:r>
            <a:endParaRPr kumimoji="1" lang="en-US" altLang="zh-CN" sz="1400" b="1" dirty="0">
              <a:solidFill>
                <a:srgbClr val="C00000"/>
              </a:solidFill>
              <a:latin typeface="微软雅黑" pitchFamily="34" charset="-122"/>
              <a:ea typeface="微软雅黑" pitchFamily="34" charset="-122"/>
            </a:endParaRPr>
          </a:p>
          <a:p>
            <a:pPr algn="ctr"/>
            <a:r>
              <a:rPr kumimoji="1" lang="en-US" altLang="zh-CN" sz="1400" b="1" dirty="0">
                <a:solidFill>
                  <a:srgbClr val="C00000"/>
                </a:solidFill>
                <a:latin typeface="微软雅黑" pitchFamily="34" charset="-122"/>
                <a:ea typeface="微软雅黑" pitchFamily="34" charset="-122"/>
              </a:rPr>
              <a:t>(</a:t>
            </a:r>
            <a:r>
              <a:rPr kumimoji="1" lang="zh-CN" altLang="en-US" sz="1400" b="1" dirty="0">
                <a:solidFill>
                  <a:srgbClr val="C00000"/>
                </a:solidFill>
                <a:latin typeface="微软雅黑" pitchFamily="34" charset="-122"/>
                <a:ea typeface="微软雅黑" pitchFamily="34" charset="-122"/>
              </a:rPr>
              <a:t>国家：</a:t>
            </a:r>
            <a:r>
              <a:rPr kumimoji="1" lang="zh-CN" altLang="en-US" sz="1400" b="1" dirty="0" smtClean="0">
                <a:solidFill>
                  <a:srgbClr val="C00000"/>
                </a:solidFill>
                <a:latin typeface="微软雅黑" pitchFamily="34" charset="-122"/>
                <a:ea typeface="微软雅黑" pitchFamily="34" charset="-122"/>
              </a:rPr>
              <a:t>公安部</a:t>
            </a:r>
            <a:r>
              <a:rPr kumimoji="1" lang="en-US" altLang="zh-CN" sz="1400" b="1" dirty="0" smtClean="0">
                <a:solidFill>
                  <a:srgbClr val="C00000"/>
                </a:solidFill>
                <a:latin typeface="微软雅黑" pitchFamily="34" charset="-122"/>
                <a:ea typeface="微软雅黑" pitchFamily="34" charset="-122"/>
              </a:rPr>
              <a:t>)</a:t>
            </a:r>
          </a:p>
        </p:txBody>
      </p:sp>
      <p:grpSp>
        <p:nvGrpSpPr>
          <p:cNvPr id="19" name="Group 40"/>
          <p:cNvGrpSpPr>
            <a:grpSpLocks/>
          </p:cNvGrpSpPr>
          <p:nvPr/>
        </p:nvGrpSpPr>
        <p:grpSpPr bwMode="auto">
          <a:xfrm>
            <a:off x="3425142" y="1804632"/>
            <a:ext cx="367662" cy="635699"/>
            <a:chOff x="1731" y="1900"/>
            <a:chExt cx="331" cy="620"/>
          </a:xfrm>
        </p:grpSpPr>
        <p:sp>
          <p:nvSpPr>
            <p:cNvPr id="20" name="Text Box 18"/>
            <p:cNvSpPr txBox="1">
              <a:spLocks noChangeArrowheads="1"/>
            </p:cNvSpPr>
            <p:nvPr/>
          </p:nvSpPr>
          <p:spPr bwMode="auto">
            <a:xfrm flipH="1">
              <a:off x="1731" y="2190"/>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21" name="Line 20"/>
            <p:cNvSpPr>
              <a:spLocks noChangeShapeType="1"/>
            </p:cNvSpPr>
            <p:nvPr/>
          </p:nvSpPr>
          <p:spPr bwMode="auto">
            <a:xfrm rot="10800000" flipH="1">
              <a:off x="1996" y="1900"/>
              <a:ext cx="0" cy="56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22" name="Group 41"/>
          <p:cNvGrpSpPr>
            <a:grpSpLocks/>
          </p:cNvGrpSpPr>
          <p:nvPr/>
        </p:nvGrpSpPr>
        <p:grpSpPr bwMode="auto">
          <a:xfrm>
            <a:off x="3762808" y="1752341"/>
            <a:ext cx="367661" cy="662357"/>
            <a:chOff x="2035" y="1849"/>
            <a:chExt cx="331" cy="646"/>
          </a:xfrm>
        </p:grpSpPr>
        <p:sp>
          <p:nvSpPr>
            <p:cNvPr id="23" name="Text Box 19"/>
            <p:cNvSpPr txBox="1">
              <a:spLocks noChangeArrowheads="1"/>
            </p:cNvSpPr>
            <p:nvPr/>
          </p:nvSpPr>
          <p:spPr bwMode="auto">
            <a:xfrm flipH="1">
              <a:off x="2035" y="1849"/>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kumimoji="1" lang="en-US" altLang="zh-CN" sz="1600" b="1" dirty="0" smtClean="0">
                  <a:latin typeface="微软雅黑" pitchFamily="34" charset="-122"/>
                  <a:ea typeface="微软雅黑" pitchFamily="34" charset="-122"/>
                  <a:sym typeface="Wingdings" pitchFamily="2" charset="2"/>
                </a:rPr>
                <a:t></a:t>
              </a:r>
              <a:endParaRPr kumimoji="1" lang="en-US" altLang="zh-CN" sz="1600" b="1" dirty="0">
                <a:latin typeface="微软雅黑" pitchFamily="34" charset="-122"/>
                <a:ea typeface="微软雅黑" pitchFamily="34" charset="-122"/>
                <a:sym typeface="Wingdings" pitchFamily="2" charset="2"/>
              </a:endParaRPr>
            </a:p>
          </p:txBody>
        </p:sp>
        <p:sp>
          <p:nvSpPr>
            <p:cNvPr id="24" name="Line 21"/>
            <p:cNvSpPr>
              <a:spLocks noChangeShapeType="1"/>
            </p:cNvSpPr>
            <p:nvPr/>
          </p:nvSpPr>
          <p:spPr bwMode="auto">
            <a:xfrm rot="10800000" flipH="1" flipV="1">
              <a:off x="2089" y="1927"/>
              <a:ext cx="0" cy="568"/>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25" name="Group 42"/>
          <p:cNvGrpSpPr>
            <a:grpSpLocks/>
          </p:cNvGrpSpPr>
          <p:nvPr/>
        </p:nvGrpSpPr>
        <p:grpSpPr bwMode="auto">
          <a:xfrm>
            <a:off x="3967275" y="1157636"/>
            <a:ext cx="1057447" cy="338354"/>
            <a:chOff x="2296" y="1719"/>
            <a:chExt cx="952" cy="330"/>
          </a:xfrm>
        </p:grpSpPr>
        <p:sp>
          <p:nvSpPr>
            <p:cNvPr id="26" name="Text Box 14"/>
            <p:cNvSpPr txBox="1">
              <a:spLocks noChangeArrowheads="1"/>
            </p:cNvSpPr>
            <p:nvPr/>
          </p:nvSpPr>
          <p:spPr bwMode="auto">
            <a:xfrm flipH="1">
              <a:off x="2296" y="1719"/>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kumimoji="1" lang="en-US" altLang="zh-CN" sz="1600" b="1" dirty="0" smtClean="0">
                  <a:latin typeface="微软雅黑" pitchFamily="34" charset="-122"/>
                  <a:ea typeface="微软雅黑" pitchFamily="34" charset="-122"/>
                  <a:sym typeface="Wingdings" pitchFamily="2" charset="2"/>
                </a:rPr>
                <a:t></a:t>
              </a:r>
              <a:endParaRPr kumimoji="1" lang="en-US" altLang="zh-CN" sz="1600" b="1" dirty="0">
                <a:latin typeface="微软雅黑" pitchFamily="34" charset="-122"/>
                <a:ea typeface="微软雅黑" pitchFamily="34" charset="-122"/>
                <a:sym typeface="Wingdings" pitchFamily="2" charset="2"/>
              </a:endParaRPr>
            </a:p>
          </p:txBody>
        </p:sp>
        <p:sp>
          <p:nvSpPr>
            <p:cNvPr id="27" name="Line 22"/>
            <p:cNvSpPr>
              <a:spLocks noChangeShapeType="1"/>
            </p:cNvSpPr>
            <p:nvPr/>
          </p:nvSpPr>
          <p:spPr bwMode="auto">
            <a:xfrm rot="10800000" flipH="1">
              <a:off x="2299" y="1993"/>
              <a:ext cx="949" cy="0"/>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28" name="Group 43"/>
          <p:cNvGrpSpPr>
            <a:grpSpLocks/>
          </p:cNvGrpSpPr>
          <p:nvPr/>
        </p:nvGrpSpPr>
        <p:grpSpPr bwMode="auto">
          <a:xfrm>
            <a:off x="3983716" y="1514726"/>
            <a:ext cx="1075219" cy="338356"/>
            <a:chOff x="2392" y="1825"/>
            <a:chExt cx="968" cy="330"/>
          </a:xfrm>
        </p:grpSpPr>
        <p:sp>
          <p:nvSpPr>
            <p:cNvPr id="29" name="Text Box 13"/>
            <p:cNvSpPr txBox="1">
              <a:spLocks noChangeArrowheads="1"/>
            </p:cNvSpPr>
            <p:nvPr/>
          </p:nvSpPr>
          <p:spPr bwMode="auto">
            <a:xfrm flipH="1">
              <a:off x="3029" y="1825"/>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kumimoji="1" lang="en-US" altLang="zh-CN" sz="1600" b="1" dirty="0">
                  <a:latin typeface="微软雅黑" pitchFamily="34" charset="-122"/>
                  <a:ea typeface="微软雅黑" pitchFamily="34" charset="-122"/>
                  <a:sym typeface="Wingdings" pitchFamily="2" charset="2"/>
                </a:rPr>
                <a:t></a:t>
              </a:r>
            </a:p>
          </p:txBody>
        </p:sp>
        <p:sp>
          <p:nvSpPr>
            <p:cNvPr id="30" name="Line 23"/>
            <p:cNvSpPr>
              <a:spLocks noChangeShapeType="1"/>
            </p:cNvSpPr>
            <p:nvPr/>
          </p:nvSpPr>
          <p:spPr bwMode="auto">
            <a:xfrm flipH="1" flipV="1">
              <a:off x="2392" y="1869"/>
              <a:ext cx="942" cy="1"/>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32" name="Group 45"/>
          <p:cNvGrpSpPr>
            <a:grpSpLocks/>
          </p:cNvGrpSpPr>
          <p:nvPr/>
        </p:nvGrpSpPr>
        <p:grpSpPr bwMode="auto">
          <a:xfrm>
            <a:off x="5297892" y="1774626"/>
            <a:ext cx="367663" cy="620321"/>
            <a:chOff x="3144" y="2182"/>
            <a:chExt cx="331" cy="605"/>
          </a:xfrm>
        </p:grpSpPr>
        <p:sp>
          <p:nvSpPr>
            <p:cNvPr id="33" name="Text Box 25"/>
            <p:cNvSpPr txBox="1">
              <a:spLocks noChangeArrowheads="1"/>
            </p:cNvSpPr>
            <p:nvPr/>
          </p:nvSpPr>
          <p:spPr bwMode="auto">
            <a:xfrm flipH="1">
              <a:off x="3144" y="2182"/>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kumimoji="1" lang="en-US" altLang="zh-CN" sz="1600" b="1" dirty="0" smtClean="0">
                  <a:latin typeface="微软雅黑" pitchFamily="34" charset="-122"/>
                  <a:ea typeface="微软雅黑" pitchFamily="34" charset="-122"/>
                  <a:sym typeface="Wingdings" pitchFamily="2" charset="2"/>
                </a:rPr>
                <a:t></a:t>
              </a:r>
              <a:endParaRPr kumimoji="1" lang="en-US" altLang="zh-CN" sz="1600" b="1" dirty="0">
                <a:latin typeface="微软雅黑" pitchFamily="34" charset="-122"/>
                <a:ea typeface="微软雅黑" pitchFamily="34" charset="-122"/>
                <a:sym typeface="Wingdings" pitchFamily="2" charset="2"/>
              </a:endParaRPr>
            </a:p>
          </p:txBody>
        </p:sp>
        <p:sp>
          <p:nvSpPr>
            <p:cNvPr id="34" name="Line 27"/>
            <p:cNvSpPr>
              <a:spLocks noChangeShapeType="1"/>
            </p:cNvSpPr>
            <p:nvPr/>
          </p:nvSpPr>
          <p:spPr bwMode="auto">
            <a:xfrm rot="16200000" flipH="1">
              <a:off x="2918" y="2495"/>
              <a:ext cx="584" cy="0"/>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nvGrpSpPr>
          <p:cNvPr id="35" name="Group 46"/>
          <p:cNvGrpSpPr>
            <a:grpSpLocks/>
          </p:cNvGrpSpPr>
          <p:nvPr/>
        </p:nvGrpSpPr>
        <p:grpSpPr bwMode="auto">
          <a:xfrm>
            <a:off x="4929644" y="1804451"/>
            <a:ext cx="367663" cy="626473"/>
            <a:chOff x="2971" y="2343"/>
            <a:chExt cx="331" cy="611"/>
          </a:xfrm>
        </p:grpSpPr>
        <p:sp>
          <p:nvSpPr>
            <p:cNvPr id="36" name="Line 28"/>
            <p:cNvSpPr>
              <a:spLocks noChangeShapeType="1"/>
            </p:cNvSpPr>
            <p:nvPr/>
          </p:nvSpPr>
          <p:spPr bwMode="auto">
            <a:xfrm rot="5400000" flipH="1" flipV="1">
              <a:off x="2974" y="2614"/>
              <a:ext cx="541" cy="0"/>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7" name="Text Box 29"/>
            <p:cNvSpPr txBox="1">
              <a:spLocks noChangeArrowheads="1"/>
            </p:cNvSpPr>
            <p:nvPr/>
          </p:nvSpPr>
          <p:spPr bwMode="auto">
            <a:xfrm flipH="1">
              <a:off x="2971" y="2624"/>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kumimoji="1" lang="en-US" altLang="zh-CN" sz="1600" b="1" dirty="0" smtClean="0">
                  <a:latin typeface="微软雅黑" pitchFamily="34" charset="-122"/>
                  <a:ea typeface="微软雅黑" pitchFamily="34" charset="-122"/>
                  <a:sym typeface="Wingdings" pitchFamily="2" charset="2"/>
                </a:rPr>
                <a:t></a:t>
              </a:r>
              <a:endParaRPr kumimoji="1" lang="en-US" altLang="zh-CN" sz="1600" b="1" dirty="0">
                <a:latin typeface="微软雅黑" pitchFamily="34" charset="-122"/>
                <a:ea typeface="微软雅黑" pitchFamily="34" charset="-122"/>
                <a:sym typeface="Wingdings" pitchFamily="2" charset="2"/>
              </a:endParaRPr>
            </a:p>
          </p:txBody>
        </p:sp>
      </p:grpSp>
      <p:grpSp>
        <p:nvGrpSpPr>
          <p:cNvPr id="39" name="Group 49"/>
          <p:cNvGrpSpPr>
            <a:grpSpLocks/>
          </p:cNvGrpSpPr>
          <p:nvPr/>
        </p:nvGrpSpPr>
        <p:grpSpPr bwMode="auto">
          <a:xfrm>
            <a:off x="3782810" y="3031942"/>
            <a:ext cx="1856087" cy="653129"/>
            <a:chOff x="2053" y="3097"/>
            <a:chExt cx="1671" cy="637"/>
          </a:xfrm>
        </p:grpSpPr>
        <p:grpSp>
          <p:nvGrpSpPr>
            <p:cNvPr id="40" name="Group 48"/>
            <p:cNvGrpSpPr>
              <a:grpSpLocks/>
            </p:cNvGrpSpPr>
            <p:nvPr/>
          </p:nvGrpSpPr>
          <p:grpSpPr bwMode="auto">
            <a:xfrm>
              <a:off x="2053" y="3097"/>
              <a:ext cx="1598" cy="637"/>
              <a:chOff x="2053" y="3097"/>
              <a:chExt cx="1598" cy="637"/>
            </a:xfrm>
          </p:grpSpPr>
          <p:sp>
            <p:nvSpPr>
              <p:cNvPr id="42" name="Rectangle 36"/>
              <p:cNvSpPr>
                <a:spLocks noChangeArrowheads="1"/>
              </p:cNvSpPr>
              <p:nvPr/>
            </p:nvSpPr>
            <p:spPr bwMode="auto">
              <a:xfrm>
                <a:off x="2135" y="3356"/>
                <a:ext cx="1516" cy="263"/>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grpSp>
            <p:nvGrpSpPr>
              <p:cNvPr id="43" name="Group 47"/>
              <p:cNvGrpSpPr>
                <a:grpSpLocks/>
              </p:cNvGrpSpPr>
              <p:nvPr/>
            </p:nvGrpSpPr>
            <p:grpSpPr bwMode="auto">
              <a:xfrm>
                <a:off x="2053" y="3097"/>
                <a:ext cx="331" cy="637"/>
                <a:chOff x="2053" y="3097"/>
                <a:chExt cx="331" cy="637"/>
              </a:xfrm>
            </p:grpSpPr>
            <p:sp>
              <p:nvSpPr>
                <p:cNvPr id="44" name="Text Box 33"/>
                <p:cNvSpPr txBox="1">
                  <a:spLocks noChangeArrowheads="1"/>
                </p:cNvSpPr>
                <p:nvPr/>
              </p:nvSpPr>
              <p:spPr bwMode="auto">
                <a:xfrm flipH="1">
                  <a:off x="2053" y="3097"/>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45" name="Line 35"/>
                <p:cNvSpPr>
                  <a:spLocks noChangeShapeType="1"/>
                </p:cNvSpPr>
                <p:nvPr/>
              </p:nvSpPr>
              <p:spPr bwMode="auto">
                <a:xfrm rot="10800000" flipH="1" flipV="1">
                  <a:off x="2089" y="3166"/>
                  <a:ext cx="0" cy="568"/>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grpSp>
        <p:sp>
          <p:nvSpPr>
            <p:cNvPr id="41" name="Text Box 6"/>
            <p:cNvSpPr txBox="1">
              <a:spLocks noChangeArrowheads="1"/>
            </p:cNvSpPr>
            <p:nvPr/>
          </p:nvSpPr>
          <p:spPr bwMode="auto">
            <a:xfrm flipH="1">
              <a:off x="2104" y="3381"/>
              <a:ext cx="1620"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200" b="1" dirty="0">
                  <a:latin typeface="微软雅黑" pitchFamily="34" charset="-122"/>
                  <a:ea typeface="微软雅黑" pitchFamily="34" charset="-122"/>
                </a:rPr>
                <a:t> y.abc.com </a:t>
              </a:r>
              <a:r>
                <a:rPr kumimoji="1" lang="zh-CN" altLang="en-US" sz="1200" b="1" dirty="0">
                  <a:latin typeface="微软雅黑" pitchFamily="34" charset="-122"/>
                  <a:ea typeface="微软雅黑" pitchFamily="34" charset="-122"/>
                </a:rPr>
                <a:t>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 </a:t>
              </a:r>
            </a:p>
          </p:txBody>
        </p:sp>
      </p:grpSp>
      <p:sp>
        <p:nvSpPr>
          <p:cNvPr id="47" name="Text Box 11"/>
          <p:cNvSpPr txBox="1">
            <a:spLocks noChangeArrowheads="1"/>
          </p:cNvSpPr>
          <p:nvPr/>
        </p:nvSpPr>
        <p:spPr bwMode="auto">
          <a:xfrm flipH="1">
            <a:off x="3391821" y="4071617"/>
            <a:ext cx="1056700" cy="24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80000"/>
              </a:lnSpc>
            </a:pPr>
            <a:r>
              <a:rPr kumimoji="1" lang="en-US" altLang="zh-CN" sz="1200" b="1">
                <a:latin typeface="微软雅黑" pitchFamily="34" charset="-122"/>
                <a:ea typeface="微软雅黑" pitchFamily="34" charset="-122"/>
              </a:rPr>
              <a:t>m.xyz.com </a:t>
            </a:r>
          </a:p>
        </p:txBody>
      </p:sp>
      <p:sp>
        <p:nvSpPr>
          <p:cNvPr id="48" name="Text Box 31"/>
          <p:cNvSpPr txBox="1">
            <a:spLocks noChangeArrowheads="1"/>
          </p:cNvSpPr>
          <p:nvPr/>
        </p:nvSpPr>
        <p:spPr bwMode="auto">
          <a:xfrm flipH="1">
            <a:off x="2966220" y="3213079"/>
            <a:ext cx="79583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smtClean="0">
                <a:solidFill>
                  <a:srgbClr val="FF0000"/>
                </a:solidFill>
                <a:latin typeface="微软雅黑" pitchFamily="34" charset="-122"/>
                <a:ea typeface="微软雅黑" pitchFamily="34" charset="-122"/>
              </a:rPr>
              <a:t>递归查询</a:t>
            </a:r>
            <a:endParaRPr kumimoji="1" lang="zh-CN" altLang="en-US" sz="1200" b="1" dirty="0">
              <a:solidFill>
                <a:srgbClr val="FF0000"/>
              </a:solidFill>
              <a:latin typeface="微软雅黑" pitchFamily="34" charset="-122"/>
              <a:ea typeface="微软雅黑" pitchFamily="34" charset="-122"/>
            </a:endParaRPr>
          </a:p>
        </p:txBody>
      </p:sp>
      <p:grpSp>
        <p:nvGrpSpPr>
          <p:cNvPr id="49" name="Group 39"/>
          <p:cNvGrpSpPr>
            <a:grpSpLocks/>
          </p:cNvGrpSpPr>
          <p:nvPr/>
        </p:nvGrpSpPr>
        <p:grpSpPr bwMode="auto">
          <a:xfrm>
            <a:off x="3424030" y="3093466"/>
            <a:ext cx="367663" cy="713625"/>
            <a:chOff x="1730" y="3157"/>
            <a:chExt cx="331" cy="696"/>
          </a:xfrm>
        </p:grpSpPr>
        <p:sp>
          <p:nvSpPr>
            <p:cNvPr id="50" name="Text Box 32"/>
            <p:cNvSpPr txBox="1">
              <a:spLocks noChangeArrowheads="1"/>
            </p:cNvSpPr>
            <p:nvPr/>
          </p:nvSpPr>
          <p:spPr bwMode="auto">
            <a:xfrm flipH="1">
              <a:off x="1730" y="3523"/>
              <a:ext cx="33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600" b="1" dirty="0">
                  <a:latin typeface="微软雅黑" pitchFamily="34" charset="-122"/>
                  <a:ea typeface="微软雅黑" pitchFamily="34" charset="-122"/>
                  <a:sym typeface="Wingdings" pitchFamily="2" charset="2"/>
                </a:rPr>
                <a:t></a:t>
              </a:r>
            </a:p>
          </p:txBody>
        </p:sp>
        <p:sp>
          <p:nvSpPr>
            <p:cNvPr id="51" name="Line 34"/>
            <p:cNvSpPr>
              <a:spLocks noChangeShapeType="1"/>
            </p:cNvSpPr>
            <p:nvPr/>
          </p:nvSpPr>
          <p:spPr bwMode="auto">
            <a:xfrm rot="10800000" flipH="1">
              <a:off x="1996" y="3157"/>
              <a:ext cx="0" cy="56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grpSp>
      <p:sp>
        <p:nvSpPr>
          <p:cNvPr id="52" name="Text Box 50"/>
          <p:cNvSpPr txBox="1">
            <a:spLocks noChangeArrowheads="1"/>
          </p:cNvSpPr>
          <p:nvPr/>
        </p:nvSpPr>
        <p:spPr bwMode="auto">
          <a:xfrm flipH="1">
            <a:off x="1810498" y="3535680"/>
            <a:ext cx="17665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smtClean="0">
                <a:latin typeface="微软雅黑" pitchFamily="34" charset="-122"/>
                <a:ea typeface="微软雅黑" pitchFamily="34" charset="-122"/>
              </a:rPr>
              <a:t>查询 </a:t>
            </a:r>
            <a:endParaRPr kumimoji="1" lang="en-US" altLang="zh-CN" sz="1200" b="1" dirty="0" smtClean="0">
              <a:latin typeface="微软雅黑" pitchFamily="34" charset="-122"/>
              <a:ea typeface="微软雅黑" pitchFamily="34" charset="-122"/>
            </a:endParaRPr>
          </a:p>
          <a:p>
            <a:pPr algn="ctr" eaLnBrk="1" hangingPunct="1"/>
            <a:r>
              <a:rPr kumimoji="1" lang="en-US" altLang="zh-CN" sz="1200" b="1" dirty="0" smtClean="0">
                <a:latin typeface="微软雅黑" pitchFamily="34" charset="-122"/>
                <a:ea typeface="微软雅黑" pitchFamily="34" charset="-122"/>
              </a:rPr>
              <a:t>y.abc.com </a:t>
            </a:r>
            <a:r>
              <a:rPr kumimoji="1" lang="zh-CN" altLang="en-US" sz="1200" b="1" dirty="0" smtClean="0">
                <a:latin typeface="微软雅黑" pitchFamily="34" charset="-122"/>
                <a:ea typeface="微软雅黑" pitchFamily="34" charset="-122"/>
              </a:rPr>
              <a:t>的 </a:t>
            </a:r>
            <a:r>
              <a:rPr kumimoji="1" lang="en-US" altLang="zh-CN" sz="1200" b="1" dirty="0">
                <a:latin typeface="微软雅黑" pitchFamily="34" charset="-122"/>
                <a:ea typeface="微软雅黑" pitchFamily="34" charset="-122"/>
              </a:rPr>
              <a:t>IP </a:t>
            </a:r>
            <a:r>
              <a:rPr kumimoji="1" lang="zh-CN" altLang="en-US" sz="1200" b="1" dirty="0">
                <a:latin typeface="微软雅黑" pitchFamily="34" charset="-122"/>
                <a:ea typeface="微软雅黑" pitchFamily="34" charset="-122"/>
              </a:rPr>
              <a:t>地址</a:t>
            </a:r>
          </a:p>
        </p:txBody>
      </p:sp>
      <p:pic>
        <p:nvPicPr>
          <p:cNvPr id="53" name="图片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2346" y="1138829"/>
            <a:ext cx="476702" cy="667383"/>
          </a:xfrm>
          <a:prstGeom prst="rect">
            <a:avLst/>
          </a:prstGeom>
        </p:spPr>
      </p:pic>
      <p:pic>
        <p:nvPicPr>
          <p:cNvPr id="58"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7090" y="3704508"/>
            <a:ext cx="393048" cy="39304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5967873" y="3521104"/>
            <a:ext cx="2041636" cy="528629"/>
            <a:chOff x="5967873" y="3583250"/>
            <a:chExt cx="2041636" cy="528629"/>
          </a:xfrm>
        </p:grpSpPr>
        <p:sp>
          <p:nvSpPr>
            <p:cNvPr id="55" name="Line 27"/>
            <p:cNvSpPr>
              <a:spLocks noChangeShapeType="1"/>
            </p:cNvSpPr>
            <p:nvPr/>
          </p:nvSpPr>
          <p:spPr bwMode="auto">
            <a:xfrm rot="16200000" flipH="1">
              <a:off x="6187692" y="3520577"/>
              <a:ext cx="0" cy="439638"/>
            </a:xfrm>
            <a:prstGeom prst="line">
              <a:avLst/>
            </a:prstGeom>
            <a:noFill/>
            <a:ln w="38100">
              <a:solidFill>
                <a:srgbClr val="99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9" name="Line 28"/>
            <p:cNvSpPr>
              <a:spLocks noChangeShapeType="1"/>
            </p:cNvSpPr>
            <p:nvPr/>
          </p:nvSpPr>
          <p:spPr bwMode="auto">
            <a:xfrm rot="5400000">
              <a:off x="6187691" y="3754442"/>
              <a:ext cx="0" cy="439636"/>
            </a:xfrm>
            <a:prstGeom prst="line">
              <a:avLst/>
            </a:prstGeom>
            <a:noFill/>
            <a:ln w="38100">
              <a:solidFill>
                <a:srgbClr val="0033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60" name="Text Box 50"/>
            <p:cNvSpPr txBox="1">
              <a:spLocks noChangeArrowheads="1"/>
            </p:cNvSpPr>
            <p:nvPr/>
          </p:nvSpPr>
          <p:spPr bwMode="auto">
            <a:xfrm flipH="1">
              <a:off x="6407509" y="3583250"/>
              <a:ext cx="160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smtClean="0">
                  <a:latin typeface="微软雅黑" pitchFamily="34" charset="-122"/>
                  <a:ea typeface="微软雅黑" pitchFamily="34" charset="-122"/>
                </a:rPr>
                <a:t>查询请求，域名</a:t>
              </a:r>
              <a:endParaRPr kumimoji="1" lang="zh-CN" altLang="en-US" sz="1200" b="1" dirty="0">
                <a:latin typeface="微软雅黑" pitchFamily="34" charset="-122"/>
                <a:ea typeface="微软雅黑" pitchFamily="34" charset="-122"/>
              </a:endParaRPr>
            </a:p>
          </p:txBody>
        </p:sp>
        <p:sp>
          <p:nvSpPr>
            <p:cNvPr id="61" name="Text Box 50"/>
            <p:cNvSpPr txBox="1">
              <a:spLocks noChangeArrowheads="1"/>
            </p:cNvSpPr>
            <p:nvPr/>
          </p:nvSpPr>
          <p:spPr bwMode="auto">
            <a:xfrm flipH="1">
              <a:off x="6407509" y="3834880"/>
              <a:ext cx="1602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smtClean="0">
                  <a:latin typeface="微软雅黑" pitchFamily="34" charset="-122"/>
                  <a:ea typeface="微软雅黑" pitchFamily="34" charset="-122"/>
                </a:rPr>
                <a:t>查询响应，</a:t>
              </a:r>
              <a:r>
                <a:rPr kumimoji="1" lang="en-US" altLang="zh-CN" sz="1200" b="1" dirty="0" smtClean="0">
                  <a:latin typeface="微软雅黑" pitchFamily="34" charset="-122"/>
                  <a:ea typeface="微软雅黑" pitchFamily="34" charset="-122"/>
                </a:rPr>
                <a:t>IP </a:t>
              </a:r>
              <a:r>
                <a:rPr kumimoji="1" lang="zh-CN" altLang="en-US" sz="1200" b="1" dirty="0" smtClean="0">
                  <a:latin typeface="微软雅黑" pitchFamily="34" charset="-122"/>
                  <a:ea typeface="微软雅黑" pitchFamily="34" charset="-122"/>
                </a:rPr>
                <a:t>地址</a:t>
              </a:r>
              <a:endParaRPr kumimoji="1" lang="zh-CN" altLang="en-US" sz="12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222548141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down)">
                                      <p:cBhvr>
                                        <p:cTn id="7" dur="1000"/>
                                        <p:tgtEl>
                                          <p:spTgt spid="49"/>
                                        </p:tgtEl>
                                      </p:cBhvr>
                                    </p:animEffect>
                                  </p:childTnLst>
                                </p:cTn>
                              </p:par>
                            </p:childTnLst>
                          </p:cTn>
                        </p:par>
                        <p:par>
                          <p:cTn id="8" fill="hold">
                            <p:stCondLst>
                              <p:cond delay="1000"/>
                            </p:stCondLst>
                            <p:childTnLst>
                              <p:par>
                                <p:cTn id="9" presetID="1" presetClass="entr" presetSubtype="0" fill="hold" grpId="0" nodeType="afterEffect">
                                  <p:stCondLst>
                                    <p:cond delay="250"/>
                                  </p:stCondLst>
                                  <p:childTnLst>
                                    <p:set>
                                      <p:cBhvr>
                                        <p:cTn id="10" dur="1" fill="hold">
                                          <p:stCondLst>
                                            <p:cond delay="0"/>
                                          </p:stCondLst>
                                        </p:cTn>
                                        <p:tgtEl>
                                          <p:spTgt spid="48"/>
                                        </p:tgtEl>
                                        <p:attrNameLst>
                                          <p:attrName>style.visibility</p:attrName>
                                        </p:attrNameLst>
                                      </p:cBhvr>
                                      <p:to>
                                        <p:strVal val="visible"/>
                                      </p:to>
                                    </p:set>
                                  </p:childTnLst>
                                </p:cTn>
                              </p:par>
                            </p:childTnLst>
                          </p:cTn>
                        </p:par>
                        <p:par>
                          <p:cTn id="11" fill="hold">
                            <p:stCondLst>
                              <p:cond delay="1250"/>
                            </p:stCondLst>
                            <p:childTnLst>
                              <p:par>
                                <p:cTn id="12" presetID="22" presetClass="entr" presetSubtype="4" fill="hold" nodeType="afterEffect">
                                  <p:stCondLst>
                                    <p:cond delay="500"/>
                                  </p:stCondLst>
                                  <p:childTnLst>
                                    <p:set>
                                      <p:cBhvr>
                                        <p:cTn id="13" dur="1" fill="hold">
                                          <p:stCondLst>
                                            <p:cond delay="0"/>
                                          </p:stCondLst>
                                        </p:cTn>
                                        <p:tgtEl>
                                          <p:spTgt spid="19"/>
                                        </p:tgtEl>
                                        <p:attrNameLst>
                                          <p:attrName>style.visibility</p:attrName>
                                        </p:attrNameLst>
                                      </p:cBhvr>
                                      <p:to>
                                        <p:strVal val="visible"/>
                                      </p:to>
                                    </p:set>
                                    <p:animEffect transition="in" filter="wipe(down)">
                                      <p:cBhvr>
                                        <p:cTn id="14" dur="750"/>
                                        <p:tgtEl>
                                          <p:spTgt spid="19"/>
                                        </p:tgtEl>
                                      </p:cBhvr>
                                    </p:animEffect>
                                  </p:childTnLst>
                                </p:cTn>
                              </p:par>
                            </p:childTnLst>
                          </p:cTn>
                        </p:par>
                        <p:par>
                          <p:cTn id="15" fill="hold">
                            <p:stCondLst>
                              <p:cond delay="2500"/>
                            </p:stCondLst>
                            <p:childTnLst>
                              <p:par>
                                <p:cTn id="16" presetID="22" presetClass="entr" presetSubtype="8"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750"/>
                                        <p:tgtEl>
                                          <p:spTgt spid="25"/>
                                        </p:tgtEl>
                                      </p:cBhvr>
                                    </p:animEffect>
                                  </p:childTnLst>
                                </p:cTn>
                              </p:par>
                            </p:childTnLst>
                          </p:cTn>
                        </p:par>
                        <p:par>
                          <p:cTn id="19" fill="hold">
                            <p:stCondLst>
                              <p:cond delay="3250"/>
                            </p:stCondLst>
                            <p:childTnLst>
                              <p:par>
                                <p:cTn id="20" presetID="22" presetClass="entr" presetSubtype="1" fill="hold" nodeType="after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up)">
                                      <p:cBhvr>
                                        <p:cTn id="22" dur="750"/>
                                        <p:tgtEl>
                                          <p:spTgt spid="32"/>
                                        </p:tgtEl>
                                      </p:cBhvr>
                                    </p:animEffect>
                                  </p:childTnLst>
                                </p:cTn>
                              </p:par>
                            </p:childTnLst>
                          </p:cTn>
                        </p:par>
                        <p:par>
                          <p:cTn id="23" fill="hold">
                            <p:stCondLst>
                              <p:cond delay="40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750"/>
                                        <p:tgtEl>
                                          <p:spTgt spid="35"/>
                                        </p:tgtEl>
                                      </p:cBhvr>
                                    </p:animEffect>
                                  </p:childTnLst>
                                </p:cTn>
                              </p:par>
                            </p:childTnLst>
                          </p:cTn>
                        </p:par>
                        <p:par>
                          <p:cTn id="27" fill="hold">
                            <p:stCondLst>
                              <p:cond delay="4750"/>
                            </p:stCondLst>
                            <p:childTnLst>
                              <p:par>
                                <p:cTn id="28" presetID="22" presetClass="entr" presetSubtype="2" fill="hold" nodeType="after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right)">
                                      <p:cBhvr>
                                        <p:cTn id="30" dur="750"/>
                                        <p:tgtEl>
                                          <p:spTgt spid="28"/>
                                        </p:tgtEl>
                                      </p:cBhvr>
                                    </p:animEffect>
                                  </p:childTnLst>
                                </p:cTn>
                              </p:par>
                            </p:childTnLst>
                          </p:cTn>
                        </p:par>
                        <p:par>
                          <p:cTn id="31" fill="hold">
                            <p:stCondLst>
                              <p:cond delay="5500"/>
                            </p:stCondLst>
                            <p:childTnLst>
                              <p:par>
                                <p:cTn id="32" presetID="22" presetClass="entr" presetSubtype="1"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up)">
                                      <p:cBhvr>
                                        <p:cTn id="34" dur="750"/>
                                        <p:tgtEl>
                                          <p:spTgt spid="22"/>
                                        </p:tgtEl>
                                      </p:cBhvr>
                                    </p:animEffect>
                                  </p:childTnLst>
                                </p:cTn>
                              </p:par>
                            </p:childTnLst>
                          </p:cTn>
                        </p:par>
                        <p:par>
                          <p:cTn id="35" fill="hold">
                            <p:stCondLst>
                              <p:cond delay="6250"/>
                            </p:stCondLst>
                            <p:childTnLst>
                              <p:par>
                                <p:cTn id="36" presetID="22" presetClass="entr" presetSubtype="1" fill="hold"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up)">
                                      <p:cBhvr>
                                        <p:cTn id="38" dur="7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8"/>
          <p:cNvSpPr>
            <a:spLocks noChangeArrowheads="1"/>
          </p:cNvSpPr>
          <p:nvPr/>
        </p:nvSpPr>
        <p:spPr bwMode="auto">
          <a:xfrm>
            <a:off x="556963" y="944138"/>
            <a:ext cx="8048776"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2000" b="1" dirty="0">
                <a:solidFill>
                  <a:srgbClr val="FF0000"/>
                </a:solidFill>
                <a:latin typeface="微软雅黑" pitchFamily="34" charset="-122"/>
                <a:ea typeface="微软雅黑" pitchFamily="34" charset="-122"/>
              </a:rPr>
              <a:t>思考</a:t>
            </a:r>
            <a:r>
              <a:rPr lang="zh-CN" altLang="en-US" sz="2000" b="1" dirty="0">
                <a:latin typeface="微软雅黑" pitchFamily="34" charset="-122"/>
                <a:ea typeface="微软雅黑" pitchFamily="34" charset="-122"/>
              </a:rPr>
              <a:t>：为什么</a:t>
            </a:r>
            <a:r>
              <a:rPr lang="en-US" altLang="zh-CN" sz="2000" b="1" dirty="0">
                <a:latin typeface="微软雅黑" pitchFamily="34" charset="-122"/>
                <a:ea typeface="微软雅黑" pitchFamily="34" charset="-122"/>
              </a:rPr>
              <a:t>DNS</a:t>
            </a:r>
            <a:r>
              <a:rPr lang="zh-CN" altLang="en-US" sz="2000" b="1" dirty="0">
                <a:latin typeface="微软雅黑" pitchFamily="34" charset="-122"/>
                <a:ea typeface="微软雅黑" pitchFamily="34" charset="-122"/>
              </a:rPr>
              <a:t>采用</a:t>
            </a:r>
            <a:r>
              <a:rPr lang="en-US" altLang="zh-CN" sz="2000" b="1" dirty="0">
                <a:latin typeface="微软雅黑" pitchFamily="34" charset="-122"/>
                <a:ea typeface="微软雅黑" pitchFamily="34" charset="-122"/>
              </a:rPr>
              <a:t>UDP</a:t>
            </a:r>
            <a:r>
              <a:rPr lang="zh-CN" altLang="en-US" sz="2000" b="1" dirty="0">
                <a:latin typeface="微软雅黑" pitchFamily="34" charset="-122"/>
                <a:ea typeface="微软雅黑" pitchFamily="34" charset="-122"/>
              </a:rPr>
              <a:t>，而不采用</a:t>
            </a:r>
            <a:r>
              <a:rPr lang="en-US" altLang="zh-CN" sz="2000" b="1" dirty="0">
                <a:latin typeface="微软雅黑" pitchFamily="34" charset="-122"/>
                <a:ea typeface="微软雅黑" pitchFamily="34" charset="-122"/>
              </a:rPr>
              <a:t>TCP?</a:t>
            </a:r>
            <a:endParaRPr lang="zh-CN" altLang="en-US" sz="2000" b="1" dirty="0">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085850" y="1568688"/>
            <a:ext cx="6629400" cy="2784865"/>
          </a:xfrm>
          <a:prstGeom prst="rect">
            <a:avLst/>
          </a:prstGeom>
        </p:spPr>
      </p:pic>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9"/>
          <p:cNvSpPr>
            <a:spLocks noChangeArrowheads="1"/>
          </p:cNvSpPr>
          <p:nvPr/>
        </p:nvSpPr>
        <p:spPr bwMode="auto">
          <a:xfrm>
            <a:off x="2629135" y="133902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4" name="Rectangle 10"/>
          <p:cNvSpPr>
            <a:spLocks noChangeArrowheads="1"/>
          </p:cNvSpPr>
          <p:nvPr/>
        </p:nvSpPr>
        <p:spPr bwMode="auto">
          <a:xfrm>
            <a:off x="2629135" y="194545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5" name="Rectangle 11"/>
          <p:cNvSpPr>
            <a:spLocks noChangeArrowheads="1"/>
          </p:cNvSpPr>
          <p:nvPr/>
        </p:nvSpPr>
        <p:spPr bwMode="auto">
          <a:xfrm>
            <a:off x="2629135" y="256298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36" name="Line 16"/>
          <p:cNvSpPr>
            <a:spLocks noChangeShapeType="1"/>
          </p:cNvSpPr>
          <p:nvPr/>
        </p:nvSpPr>
        <p:spPr bwMode="auto">
          <a:xfrm>
            <a:off x="3637198" y="1267587"/>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Rectangle 8"/>
          <p:cNvSpPr>
            <a:spLocks noChangeArrowheads="1"/>
          </p:cNvSpPr>
          <p:nvPr/>
        </p:nvSpPr>
        <p:spPr bwMode="auto">
          <a:xfrm>
            <a:off x="2700573" y="1085025"/>
            <a:ext cx="5472113"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6.2.1  </a:t>
            </a:r>
            <a:r>
              <a:rPr lang="en-US" altLang="zh-CN" sz="2000" b="1" dirty="0" smtClean="0">
                <a:solidFill>
                  <a:schemeClr val="bg1"/>
                </a:solidFill>
                <a:latin typeface="微软雅黑" pitchFamily="34" charset="-122"/>
                <a:ea typeface="微软雅黑" pitchFamily="34" charset="-122"/>
              </a:rPr>
              <a:t>                                             FTP </a:t>
            </a:r>
            <a:r>
              <a:rPr lang="zh-CN" altLang="en-US" sz="2000" b="1" dirty="0">
                <a:solidFill>
                  <a:schemeClr val="bg1"/>
                </a:solidFill>
                <a:latin typeface="微软雅黑" pitchFamily="34" charset="-122"/>
                <a:ea typeface="微软雅黑" pitchFamily="34" charset="-122"/>
              </a:rPr>
              <a:t>概述</a:t>
            </a:r>
          </a:p>
          <a:p>
            <a:pPr eaLnBrk="0" hangingPunct="0">
              <a:lnSpc>
                <a:spcPct val="200000"/>
              </a:lnSpc>
            </a:pPr>
            <a:r>
              <a:rPr lang="en-US" altLang="zh-CN" sz="2000" b="1" dirty="0">
                <a:solidFill>
                  <a:schemeClr val="bg1"/>
                </a:solidFill>
                <a:latin typeface="微软雅黑" pitchFamily="34" charset="-122"/>
                <a:ea typeface="微软雅黑" pitchFamily="34" charset="-122"/>
              </a:rPr>
              <a:t>6.2.2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FTP </a:t>
            </a:r>
            <a:r>
              <a:rPr lang="zh-CN" altLang="en-US" sz="2000" b="1" dirty="0">
                <a:solidFill>
                  <a:schemeClr val="bg1"/>
                </a:solidFill>
                <a:latin typeface="微软雅黑" pitchFamily="34" charset="-122"/>
                <a:ea typeface="微软雅黑" pitchFamily="34" charset="-122"/>
              </a:rPr>
              <a:t>的基本工作原理</a:t>
            </a:r>
          </a:p>
          <a:p>
            <a:pPr eaLnBrk="0" hangingPunct="0">
              <a:lnSpc>
                <a:spcPct val="200000"/>
              </a:lnSpc>
            </a:pPr>
            <a:r>
              <a:rPr lang="en-US" altLang="zh-CN" sz="2000" b="1" dirty="0">
                <a:solidFill>
                  <a:schemeClr val="bg1"/>
                </a:solidFill>
                <a:latin typeface="微软雅黑" pitchFamily="34" charset="-122"/>
                <a:ea typeface="微软雅黑" pitchFamily="34" charset="-122"/>
              </a:rPr>
              <a:t>6.2.3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简单文件传送协议 </a:t>
            </a:r>
            <a:r>
              <a:rPr lang="en-US" altLang="zh-CN" sz="2000" b="1" dirty="0">
                <a:solidFill>
                  <a:schemeClr val="bg1"/>
                </a:solidFill>
                <a:latin typeface="微软雅黑" pitchFamily="34" charset="-122"/>
                <a:ea typeface="微软雅黑" pitchFamily="34" charset="-122"/>
              </a:rPr>
              <a:t>TFTP</a:t>
            </a:r>
          </a:p>
        </p:txBody>
      </p:sp>
      <p:sp>
        <p:nvSpPr>
          <p:cNvPr id="144" name="Rectangle 27"/>
          <p:cNvSpPr>
            <a:spLocks noChangeArrowheads="1"/>
          </p:cNvSpPr>
          <p:nvPr/>
        </p:nvSpPr>
        <p:spPr bwMode="auto">
          <a:xfrm>
            <a:off x="639730" y="1339025"/>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53" name="Rectangle 29"/>
          <p:cNvSpPr>
            <a:spLocks noChangeArrowheads="1"/>
          </p:cNvSpPr>
          <p:nvPr/>
        </p:nvSpPr>
        <p:spPr bwMode="auto">
          <a:xfrm>
            <a:off x="648619" y="1433957"/>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6.2</a:t>
            </a:r>
          </a:p>
          <a:p>
            <a:pPr eaLnBrk="0" hangingPunct="0"/>
            <a:r>
              <a:rPr lang="zh-CN" altLang="en-US" sz="2000" b="1" dirty="0" smtClean="0">
                <a:solidFill>
                  <a:schemeClr val="bg1"/>
                </a:solidFill>
                <a:latin typeface="微软雅黑" pitchFamily="34" charset="-122"/>
                <a:ea typeface="微软雅黑" pitchFamily="34" charset="-122"/>
              </a:rPr>
              <a:t>文件传送</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协议</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09862"/>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78052" y="576735"/>
            <a:ext cx="23878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chemeClr val="bg1"/>
                </a:solidFill>
                <a:latin typeface="微软雅黑" pitchFamily="34" charset="-122"/>
                <a:ea typeface="微软雅黑" pitchFamily="34" charset="-122"/>
              </a:rPr>
              <a:t>6.2.1  </a:t>
            </a:r>
            <a:r>
              <a:rPr lang="en-US" altLang="zh-CN" sz="2400" b="1" dirty="0">
                <a:solidFill>
                  <a:schemeClr val="bg1"/>
                </a:solidFill>
                <a:latin typeface="微软雅黑" pitchFamily="34" charset="-122"/>
                <a:ea typeface="微软雅黑" pitchFamily="34" charset="-122"/>
              </a:rPr>
              <a:t>FTP </a:t>
            </a:r>
            <a:r>
              <a:rPr lang="zh-CN" altLang="en-US" sz="2400" b="1" dirty="0" smtClean="0">
                <a:solidFill>
                  <a:schemeClr val="bg1"/>
                </a:solidFill>
                <a:latin typeface="微软雅黑" pitchFamily="34" charset="-122"/>
                <a:ea typeface="微软雅黑" pitchFamily="34" charset="-122"/>
              </a:rPr>
              <a:t>概述</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45143" y="1050319"/>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文件传送协议 </a:t>
            </a:r>
            <a:r>
              <a:rPr lang="en-US" altLang="zh-CN" sz="2000" b="1" dirty="0">
                <a:solidFill>
                  <a:srgbClr val="C00000"/>
                </a:solidFill>
                <a:latin typeface="微软雅黑" pitchFamily="34" charset="-122"/>
                <a:ea typeface="微软雅黑" pitchFamily="34" charset="-122"/>
              </a:rPr>
              <a:t>FTP </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File </a:t>
            </a:r>
            <a:r>
              <a:rPr lang="en-US" altLang="zh-CN" sz="2000" b="1" dirty="0">
                <a:latin typeface="微软雅黑" pitchFamily="34" charset="-122"/>
                <a:ea typeface="微软雅黑" pitchFamily="34" charset="-122"/>
              </a:rPr>
              <a:t>Transfer </a:t>
            </a:r>
            <a:r>
              <a:rPr lang="en-US" altLang="zh-CN" sz="2000" b="1" dirty="0" smtClean="0">
                <a:latin typeface="微软雅黑" pitchFamily="34" charset="-122"/>
                <a:ea typeface="微软雅黑" pitchFamily="34" charset="-122"/>
              </a:rPr>
              <a:t>Protocol</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提供</a:t>
            </a:r>
            <a:r>
              <a:rPr lang="zh-CN" altLang="en-US" sz="2000" b="1" dirty="0" smtClean="0">
                <a:solidFill>
                  <a:srgbClr val="C00000"/>
                </a:solidFill>
                <a:latin typeface="微软雅黑" pitchFamily="34" charset="-122"/>
                <a:ea typeface="微软雅黑" pitchFamily="34" charset="-122"/>
              </a:rPr>
              <a:t>交互式</a:t>
            </a:r>
            <a:r>
              <a:rPr lang="zh-CN" altLang="en-US" sz="2000" b="1" dirty="0" smtClean="0">
                <a:latin typeface="微软雅黑" pitchFamily="34" charset="-122"/>
                <a:ea typeface="微软雅黑" pitchFamily="34" charset="-122"/>
              </a:rPr>
              <a:t>访问</a:t>
            </a:r>
            <a:r>
              <a:rPr lang="zh-CN" altLang="en-US" sz="2000" b="1" dirty="0">
                <a:latin typeface="微软雅黑" pitchFamily="34" charset="-122"/>
                <a:ea typeface="微软雅黑" pitchFamily="34" charset="-122"/>
              </a:rPr>
              <a:t>，允许客户指明</a:t>
            </a:r>
            <a:r>
              <a:rPr lang="zh-CN" altLang="en-US" sz="2000" b="1" dirty="0" smtClean="0">
                <a:latin typeface="微软雅黑" pitchFamily="34" charset="-122"/>
                <a:ea typeface="微软雅黑" pitchFamily="34" charset="-122"/>
              </a:rPr>
              <a:t>文件类型</a:t>
            </a:r>
            <a:r>
              <a:rPr lang="zh-CN" altLang="en-US" sz="2000" b="1" dirty="0">
                <a:latin typeface="微软雅黑" pitchFamily="34" charset="-122"/>
                <a:ea typeface="微软雅黑" pitchFamily="34" charset="-122"/>
              </a:rPr>
              <a:t>与格式，并允许文件具有存取</a:t>
            </a:r>
            <a:r>
              <a:rPr lang="zh-CN" altLang="en-US" sz="2000" b="1" dirty="0">
                <a:solidFill>
                  <a:srgbClr val="C00000"/>
                </a:solidFill>
                <a:latin typeface="微软雅黑" pitchFamily="34" charset="-122"/>
                <a:ea typeface="微软雅黑" pitchFamily="34" charset="-122"/>
              </a:rPr>
              <a:t>权限。</a:t>
            </a:r>
          </a:p>
          <a:p>
            <a:pPr marL="285750" indent="-28575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屏蔽</a:t>
            </a:r>
            <a:r>
              <a:rPr lang="zh-CN" altLang="en-US" sz="2000" b="1" dirty="0" smtClean="0">
                <a:latin typeface="微软雅黑" pitchFamily="34" charset="-122"/>
                <a:ea typeface="微软雅黑" pitchFamily="34" charset="-122"/>
              </a:rPr>
              <a:t>各</a:t>
            </a:r>
            <a:r>
              <a:rPr lang="zh-CN" altLang="en-US" sz="2000" b="1" dirty="0">
                <a:latin typeface="微软雅黑" pitchFamily="34" charset="-122"/>
                <a:ea typeface="微软雅黑" pitchFamily="34" charset="-122"/>
              </a:rPr>
              <a:t>计算机系统的细节</a:t>
            </a:r>
            <a:r>
              <a:rPr lang="zh-CN" altLang="en-US" sz="2000" b="1" dirty="0" smtClean="0">
                <a:latin typeface="微软雅黑" pitchFamily="34" charset="-122"/>
                <a:ea typeface="微软雅黑" pitchFamily="34" charset="-122"/>
              </a:rPr>
              <a:t>，适合于</a:t>
            </a:r>
            <a:r>
              <a:rPr lang="zh-CN" altLang="en-US" sz="2000" b="1" dirty="0">
                <a:latin typeface="微软雅黑" pitchFamily="34" charset="-122"/>
                <a:ea typeface="微软雅黑" pitchFamily="34" charset="-122"/>
              </a:rPr>
              <a:t>在</a:t>
            </a:r>
            <a:r>
              <a:rPr lang="zh-CN" altLang="en-US" sz="2000" b="1" dirty="0">
                <a:solidFill>
                  <a:srgbClr val="C00000"/>
                </a:solidFill>
                <a:latin typeface="微软雅黑" pitchFamily="34" charset="-122"/>
                <a:ea typeface="微软雅黑" pitchFamily="34" charset="-122"/>
              </a:rPr>
              <a:t>异构</a:t>
            </a:r>
            <a:r>
              <a:rPr lang="zh-CN" altLang="en-US" sz="2000" b="1" dirty="0">
                <a:latin typeface="微软雅黑" pitchFamily="34" charset="-122"/>
                <a:ea typeface="微软雅黑" pitchFamily="34" charset="-122"/>
              </a:rPr>
              <a:t>网络中</a:t>
            </a:r>
            <a:r>
              <a:rPr lang="zh-CN" altLang="en-US" sz="2000" b="1" dirty="0">
                <a:solidFill>
                  <a:srgbClr val="C00000"/>
                </a:solidFill>
                <a:latin typeface="微软雅黑" pitchFamily="34" charset="-122"/>
                <a:ea typeface="微软雅黑" pitchFamily="34" charset="-122"/>
              </a:rPr>
              <a:t>任意</a:t>
            </a:r>
            <a:r>
              <a:rPr lang="zh-CN" altLang="en-US" sz="2000" b="1" dirty="0">
                <a:latin typeface="微软雅黑" pitchFamily="34" charset="-122"/>
                <a:ea typeface="微软雅黑" pitchFamily="34" charset="-122"/>
              </a:rPr>
              <a:t>计算机之间传送文件</a:t>
            </a:r>
            <a:r>
              <a:rPr lang="zh-CN" altLang="en-US" sz="2000" b="1" dirty="0" smtClean="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是</a:t>
            </a:r>
            <a:r>
              <a:rPr lang="zh-CN" altLang="en-US" sz="2000" b="1" dirty="0" smtClean="0">
                <a:solidFill>
                  <a:srgbClr val="0000FF"/>
                </a:solidFill>
                <a:latin typeface="微软雅黑" pitchFamily="34" charset="-122"/>
                <a:ea typeface="微软雅黑" pitchFamily="34" charset="-122"/>
              </a:rPr>
              <a:t>文件共享协议</a:t>
            </a:r>
            <a:r>
              <a:rPr lang="zh-CN" altLang="en-US" sz="2000" b="1" dirty="0" smtClean="0">
                <a:latin typeface="微软雅黑" pitchFamily="34" charset="-122"/>
                <a:ea typeface="微软雅黑" pitchFamily="34" charset="-122"/>
              </a:rPr>
              <a:t>的一个大类。</a:t>
            </a:r>
            <a:r>
              <a:rPr lang="zh-CN" altLang="en-US" sz="2000" b="1" dirty="0" smtClean="0">
                <a:solidFill>
                  <a:srgbClr val="0000FF"/>
                </a:solidFill>
                <a:latin typeface="微软雅黑" pitchFamily="34" charset="-122"/>
                <a:ea typeface="微软雅黑" pitchFamily="34" charset="-122"/>
              </a:rPr>
              <a:t> </a:t>
            </a:r>
            <a:endParaRPr lang="zh-CN" altLang="en-US"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utoShape 5"/>
          <p:cNvSpPr>
            <a:spLocks noChangeArrowheads="1"/>
          </p:cNvSpPr>
          <p:nvPr/>
        </p:nvSpPr>
        <p:spPr bwMode="auto">
          <a:xfrm>
            <a:off x="556963" y="61246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28" name="Rectangle 6"/>
          <p:cNvSpPr>
            <a:spLocks noChangeArrowheads="1"/>
          </p:cNvSpPr>
          <p:nvPr/>
        </p:nvSpPr>
        <p:spPr bwMode="auto">
          <a:xfrm>
            <a:off x="3719577" y="579258"/>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文件共享协议</a:t>
            </a:r>
            <a:endParaRPr lang="zh-CN" altLang="en-US" sz="2000" b="1" dirty="0" smtClean="0">
              <a:solidFill>
                <a:schemeClr val="bg1"/>
              </a:solidFill>
              <a:latin typeface="微软雅黑" pitchFamily="34" charset="-122"/>
              <a:ea typeface="微软雅黑" pitchFamily="34" charset="-122"/>
            </a:endParaRPr>
          </a:p>
        </p:txBody>
      </p:sp>
      <p:sp>
        <p:nvSpPr>
          <p:cNvPr id="30" name="Rectangle 68"/>
          <p:cNvSpPr>
            <a:spLocks noChangeArrowheads="1"/>
          </p:cNvSpPr>
          <p:nvPr/>
        </p:nvSpPr>
        <p:spPr bwMode="auto">
          <a:xfrm>
            <a:off x="556963" y="977962"/>
            <a:ext cx="8048776" cy="3683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28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文件传送协议：</a:t>
            </a:r>
            <a:r>
              <a:rPr lang="en-US" altLang="zh-CN" sz="2000" b="1" dirty="0" smtClean="0">
                <a:latin typeface="微软雅黑" pitchFamily="34" charset="-122"/>
                <a:ea typeface="微软雅黑" pitchFamily="34" charset="-122"/>
              </a:rPr>
              <a:t>FTP</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TFTP </a:t>
            </a:r>
            <a:r>
              <a:rPr lang="zh-CN" altLang="en-US" sz="2000" b="1" dirty="0" smtClean="0">
                <a:latin typeface="微软雅黑" pitchFamily="34" charset="-122"/>
                <a:ea typeface="微软雅黑" pitchFamily="34" charset="-122"/>
              </a:rPr>
              <a:t>等。</a:t>
            </a:r>
            <a:endParaRPr lang="en-US" altLang="zh-CN" sz="2000" b="1" dirty="0" smtClean="0">
              <a:latin typeface="微软雅黑" pitchFamily="34" charset="-122"/>
              <a:ea typeface="微软雅黑" pitchFamily="34" charset="-122"/>
            </a:endParaRPr>
          </a:p>
          <a:p>
            <a:pPr marL="631825" lvl="1" indent="-342900">
              <a:lnSpc>
                <a:spcPts val="28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复制整个文件</a:t>
            </a:r>
            <a:r>
              <a:rPr lang="zh-CN" altLang="en-US" sz="2000" b="1" dirty="0" smtClean="0">
                <a:latin typeface="微软雅黑" pitchFamily="34" charset="-122"/>
                <a:ea typeface="微软雅黑" pitchFamily="34" charset="-122"/>
              </a:rPr>
              <a:t>。对文件副本进行访问。</a:t>
            </a:r>
            <a:endParaRPr lang="en-US" altLang="zh-CN" sz="2000" b="1" dirty="0" smtClean="0">
              <a:latin typeface="微软雅黑" pitchFamily="34" charset="-122"/>
              <a:ea typeface="微软雅黑" pitchFamily="34" charset="-122"/>
            </a:endParaRPr>
          </a:p>
          <a:p>
            <a:pPr marL="985838" lvl="2" indent="-342900">
              <a:lnSpc>
                <a:spcPts val="2800"/>
              </a:lnSpc>
              <a:buClr>
                <a:schemeClr val="accent6">
                  <a:lumMod val="50000"/>
                </a:schemeClr>
              </a:buClr>
              <a:buSzPct val="75000"/>
              <a:buFont typeface="Wingdings" panose="05000000000000000000" pitchFamily="2" charset="2"/>
              <a:buChar char="p"/>
            </a:pPr>
            <a:r>
              <a:rPr lang="zh-CN" altLang="en-US" b="1" dirty="0" smtClean="0">
                <a:latin typeface="微软雅黑" pitchFamily="34" charset="-122"/>
                <a:ea typeface="微软雅黑" pitchFamily="34" charset="-122"/>
              </a:rPr>
              <a:t>若要</a:t>
            </a:r>
            <a:r>
              <a:rPr lang="zh-CN" altLang="en-US" b="1" dirty="0">
                <a:latin typeface="微软雅黑" pitchFamily="34" charset="-122"/>
                <a:ea typeface="微软雅黑" pitchFamily="34" charset="-122"/>
              </a:rPr>
              <a:t>存取一个文件，就必须先获得一个本地文件副本。</a:t>
            </a:r>
            <a:endParaRPr lang="en-US" altLang="zh-CN" b="1" dirty="0">
              <a:latin typeface="微软雅黑" pitchFamily="34" charset="-122"/>
              <a:ea typeface="微软雅黑" pitchFamily="34" charset="-122"/>
            </a:endParaRPr>
          </a:p>
          <a:p>
            <a:pPr marL="985838" lvl="2" indent="-342900">
              <a:lnSpc>
                <a:spcPts val="2800"/>
              </a:lnSpc>
              <a:buClr>
                <a:schemeClr val="accent6">
                  <a:lumMod val="50000"/>
                </a:schemeClr>
              </a:buClr>
              <a:buSzPct val="75000"/>
              <a:buFont typeface="Wingdings" panose="05000000000000000000" pitchFamily="2" charset="2"/>
              <a:buChar char="p"/>
            </a:pPr>
            <a:r>
              <a:rPr lang="zh-CN" altLang="en-US" b="1" dirty="0">
                <a:latin typeface="微软雅黑" pitchFamily="34" charset="-122"/>
                <a:ea typeface="微软雅黑" pitchFamily="34" charset="-122"/>
              </a:rPr>
              <a:t>若</a:t>
            </a:r>
            <a:r>
              <a:rPr lang="zh-CN" altLang="en-US" b="1" dirty="0" smtClean="0">
                <a:latin typeface="微软雅黑" pitchFamily="34" charset="-122"/>
                <a:ea typeface="微软雅黑" pitchFamily="34" charset="-122"/>
              </a:rPr>
              <a:t>要</a:t>
            </a:r>
            <a:r>
              <a:rPr lang="zh-CN" altLang="en-US" b="1" dirty="0">
                <a:latin typeface="微软雅黑" pitchFamily="34" charset="-122"/>
                <a:ea typeface="微软雅黑" pitchFamily="34" charset="-122"/>
              </a:rPr>
              <a:t>修改文件，只能对文件副本进行修改，然后再将修改后的文件副本传回到原节点。</a:t>
            </a:r>
            <a:endParaRPr lang="en-US" altLang="zh-CN" b="1" dirty="0">
              <a:latin typeface="微软雅黑" pitchFamily="34" charset="-122"/>
              <a:ea typeface="微软雅黑" pitchFamily="34" charset="-122"/>
            </a:endParaRPr>
          </a:p>
          <a:p>
            <a:pPr marL="285750" indent="-285750" eaLnBrk="0" hangingPunct="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联机</a:t>
            </a:r>
            <a:r>
              <a:rPr lang="zh-CN" altLang="en-US" sz="2000" b="1" dirty="0" smtClean="0">
                <a:solidFill>
                  <a:srgbClr val="C00000"/>
                </a:solidFill>
                <a:latin typeface="微软雅黑" pitchFamily="34" charset="-122"/>
                <a:ea typeface="微软雅黑" pitchFamily="34" charset="-122"/>
              </a:rPr>
              <a:t>访问 </a:t>
            </a:r>
            <a:r>
              <a:rPr lang="en-US" altLang="zh-CN" sz="2000" b="1" dirty="0" smtClean="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on-line </a:t>
            </a:r>
            <a:r>
              <a:rPr lang="en-US" altLang="zh-CN" sz="2000" b="1" dirty="0" smtClean="0">
                <a:solidFill>
                  <a:srgbClr val="C00000"/>
                </a:solidFill>
                <a:latin typeface="微软雅黑" pitchFamily="34" charset="-122"/>
                <a:ea typeface="微软雅黑" pitchFamily="34" charset="-122"/>
              </a:rPr>
              <a:t>access) </a:t>
            </a:r>
            <a:r>
              <a:rPr lang="zh-CN" altLang="en-US" sz="2000" b="1" dirty="0" smtClean="0">
                <a:solidFill>
                  <a:srgbClr val="C00000"/>
                </a:solidFill>
                <a:latin typeface="微软雅黑" pitchFamily="34" charset="-122"/>
                <a:ea typeface="微软雅黑" pitchFamily="34" charset="-122"/>
              </a:rPr>
              <a:t>协议：</a:t>
            </a:r>
            <a:r>
              <a:rPr lang="en-US" altLang="zh-CN" sz="2000" b="1" dirty="0" smtClean="0">
                <a:latin typeface="微软雅黑" pitchFamily="34" charset="-122"/>
                <a:ea typeface="微软雅黑" pitchFamily="34" charset="-122"/>
              </a:rPr>
              <a:t>NFS </a:t>
            </a:r>
            <a:r>
              <a:rPr lang="zh-CN" altLang="en-US" sz="2000" b="1" dirty="0" smtClean="0">
                <a:latin typeface="微软雅黑" pitchFamily="34" charset="-122"/>
                <a:ea typeface="微软雅黑" pitchFamily="34" charset="-122"/>
              </a:rPr>
              <a:t>等。</a:t>
            </a:r>
            <a:endParaRPr lang="en-US" altLang="zh-CN" sz="2000" b="1" dirty="0" smtClean="0">
              <a:latin typeface="微软雅黑" pitchFamily="34" charset="-122"/>
              <a:ea typeface="微软雅黑" pitchFamily="34" charset="-122"/>
            </a:endParaRPr>
          </a:p>
          <a:p>
            <a:pPr marL="631825" lvl="1" indent="-342900">
              <a:lnSpc>
                <a:spcPts val="28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允许同时对一个文件进行存取。</a:t>
            </a:r>
            <a:endParaRPr lang="en-US" altLang="zh-CN" sz="2000" b="1" dirty="0">
              <a:latin typeface="微软雅黑" pitchFamily="34" charset="-122"/>
              <a:ea typeface="微软雅黑" pitchFamily="34" charset="-122"/>
            </a:endParaRPr>
          </a:p>
          <a:p>
            <a:pPr marL="631825" lvl="1" indent="-342900">
              <a:lnSpc>
                <a:spcPts val="28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远地共享文件访问，如同对本地文件的访问一样。</a:t>
            </a:r>
            <a:endParaRPr lang="en-US" altLang="zh-CN" sz="2000" b="1" dirty="0">
              <a:latin typeface="微软雅黑" pitchFamily="34" charset="-122"/>
              <a:ea typeface="微软雅黑" pitchFamily="34" charset="-122"/>
            </a:endParaRPr>
          </a:p>
          <a:p>
            <a:pPr marL="631825" lvl="1" indent="-342900">
              <a:lnSpc>
                <a:spcPts val="28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透明存取，不需要对该应用程序作明显的改动。</a:t>
            </a:r>
            <a:endParaRPr lang="en-US" altLang="zh-CN" sz="2000" b="1" dirty="0">
              <a:latin typeface="微软雅黑" pitchFamily="34" charset="-122"/>
              <a:ea typeface="微软雅黑" pitchFamily="34" charset="-122"/>
            </a:endParaRPr>
          </a:p>
          <a:p>
            <a:pPr marL="631825" lvl="1" indent="-342900">
              <a:lnSpc>
                <a:spcPts val="2800"/>
              </a:lnSpc>
              <a:buClr>
                <a:srgbClr val="9900CC"/>
              </a:buClr>
              <a:buSzPct val="85000"/>
              <a:buFont typeface="Wingdings" panose="05000000000000000000" pitchFamily="2" charset="2"/>
              <a:buChar char="u"/>
            </a:pPr>
            <a:r>
              <a:rPr lang="zh-CN" altLang="en-US" sz="2000" b="1" dirty="0">
                <a:solidFill>
                  <a:srgbClr val="0000FF"/>
                </a:solidFill>
                <a:latin typeface="微软雅黑" pitchFamily="34" charset="-122"/>
                <a:ea typeface="微软雅黑" pitchFamily="34" charset="-122"/>
              </a:rPr>
              <a:t>由操作系统负责。</a:t>
            </a:r>
            <a:endParaRPr lang="en-US" altLang="zh-CN" sz="20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11220"/>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08611" y="568949"/>
            <a:ext cx="39267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6.2.2  FTP </a:t>
            </a:r>
            <a:r>
              <a:rPr lang="zh-CN" altLang="en-US" sz="2400" b="1" dirty="0">
                <a:solidFill>
                  <a:schemeClr val="bg1"/>
                </a:solidFill>
                <a:latin typeface="微软雅黑" pitchFamily="34" charset="-122"/>
                <a:ea typeface="微软雅黑" pitchFamily="34" charset="-122"/>
              </a:rPr>
              <a:t>的基本工作</a:t>
            </a:r>
            <a:r>
              <a:rPr lang="zh-CN" altLang="en-US" sz="2400" b="1" dirty="0" smtClean="0">
                <a:solidFill>
                  <a:schemeClr val="bg1"/>
                </a:solidFill>
                <a:latin typeface="微软雅黑" pitchFamily="34" charset="-122"/>
                <a:ea typeface="微软雅黑" pitchFamily="34" charset="-122"/>
              </a:rPr>
              <a:t>原理</a:t>
            </a:r>
            <a:endParaRPr lang="zh-CN" altLang="en-US" sz="2400" b="1" dirty="0">
              <a:solidFill>
                <a:schemeClr val="bg1"/>
              </a:solidFill>
              <a:latin typeface="微软雅黑" pitchFamily="34" charset="-122"/>
              <a:ea typeface="微软雅黑" pitchFamily="34" charset="-122"/>
            </a:endParaRPr>
          </a:p>
        </p:txBody>
      </p:sp>
      <p:sp>
        <p:nvSpPr>
          <p:cNvPr id="8" name="Rectangle 68"/>
          <p:cNvSpPr>
            <a:spLocks noChangeArrowheads="1"/>
          </p:cNvSpPr>
          <p:nvPr/>
        </p:nvSpPr>
        <p:spPr bwMode="auto">
          <a:xfrm>
            <a:off x="556963" y="973543"/>
            <a:ext cx="8048776" cy="2349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可靠的运输服务。</a:t>
            </a:r>
          </a:p>
          <a:p>
            <a:pPr marL="285750" indent="-285750" eaLnBrk="0" hangingPunct="0">
              <a:lnSpc>
                <a:spcPts val="30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en-US" altLang="zh-CN" sz="2000" b="1" dirty="0" smtClean="0">
                <a:solidFill>
                  <a:srgbClr val="C00000"/>
                </a:solidFill>
                <a:latin typeface="微软雅黑" pitchFamily="34" charset="-122"/>
                <a:ea typeface="微软雅黑" pitchFamily="34" charset="-122"/>
              </a:rPr>
              <a:t>CS</a:t>
            </a:r>
            <a:r>
              <a:rPr lang="zh-CN" altLang="en-US" sz="2000" b="1" dirty="0" smtClean="0">
                <a:solidFill>
                  <a:srgbClr val="C00000"/>
                </a:solidFill>
                <a:latin typeface="微软雅黑" pitchFamily="34" charset="-122"/>
                <a:ea typeface="微软雅黑" pitchFamily="34" charset="-122"/>
              </a:rPr>
              <a:t>方式。</a:t>
            </a:r>
            <a:endParaRPr lang="en-US" altLang="zh-CN" sz="2000" b="1" dirty="0" smtClean="0">
              <a:solidFill>
                <a:srgbClr val="C00000"/>
              </a:solidFill>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一个 </a:t>
            </a:r>
            <a:r>
              <a:rPr lang="en-US" altLang="zh-CN" sz="2000" b="1" dirty="0">
                <a:latin typeface="微软雅黑" pitchFamily="34" charset="-122"/>
                <a:ea typeface="微软雅黑" pitchFamily="34" charset="-122"/>
              </a:rPr>
              <a:t>FTP </a:t>
            </a:r>
            <a:r>
              <a:rPr lang="zh-CN" altLang="en-US" sz="2000" b="1" dirty="0">
                <a:latin typeface="微软雅黑" pitchFamily="34" charset="-122"/>
                <a:ea typeface="微软雅黑" pitchFamily="34" charset="-122"/>
              </a:rPr>
              <a:t>服务器进程可</a:t>
            </a:r>
            <a:r>
              <a:rPr lang="zh-CN" altLang="en-US" sz="2000" b="1" dirty="0">
                <a:solidFill>
                  <a:srgbClr val="C00000"/>
                </a:solidFill>
                <a:latin typeface="微软雅黑" pitchFamily="34" charset="-122"/>
                <a:ea typeface="微软雅黑" pitchFamily="34" charset="-122"/>
              </a:rPr>
              <a:t>同时</a:t>
            </a:r>
            <a:r>
              <a:rPr lang="zh-CN" altLang="en-US" sz="2000" b="1" dirty="0">
                <a:latin typeface="微软雅黑" pitchFamily="34" charset="-122"/>
                <a:ea typeface="微软雅黑" pitchFamily="34" charset="-122"/>
              </a:rPr>
              <a:t>为多个客户进程提供服务。</a:t>
            </a:r>
            <a:endParaRPr lang="en-US" altLang="zh-CN" sz="2000" b="1" dirty="0">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en-US" altLang="zh-CN" sz="2000" b="1" dirty="0">
                <a:latin typeface="微软雅黑" pitchFamily="34" charset="-122"/>
                <a:ea typeface="微软雅黑" pitchFamily="34" charset="-122"/>
              </a:rPr>
              <a:t>FTP </a:t>
            </a:r>
            <a:r>
              <a:rPr lang="zh-CN" altLang="en-US" sz="2000" b="1" dirty="0">
                <a:latin typeface="微软雅黑" pitchFamily="34" charset="-122"/>
                <a:ea typeface="微软雅黑" pitchFamily="34" charset="-122"/>
              </a:rPr>
              <a:t>的</a:t>
            </a:r>
            <a:r>
              <a:rPr lang="zh-CN" altLang="en-US" sz="2000" b="1" dirty="0">
                <a:solidFill>
                  <a:srgbClr val="C00000"/>
                </a:solidFill>
                <a:latin typeface="微软雅黑" pitchFamily="34" charset="-122"/>
                <a:ea typeface="微软雅黑" pitchFamily="34" charset="-122"/>
              </a:rPr>
              <a:t>服务器进程</a:t>
            </a:r>
            <a:r>
              <a:rPr lang="zh-CN" altLang="en-US" sz="2000" b="1" dirty="0">
                <a:latin typeface="微软雅黑" pitchFamily="34" charset="-122"/>
                <a:ea typeface="微软雅黑" pitchFamily="34" charset="-122"/>
              </a:rPr>
              <a:t>由两大部分组成</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985838" lvl="2" indent="-342900">
              <a:lnSpc>
                <a:spcPts val="2800"/>
              </a:lnSpc>
              <a:buClr>
                <a:schemeClr val="accent6">
                  <a:lumMod val="50000"/>
                </a:schemeClr>
              </a:buClr>
              <a:buSzPct val="75000"/>
              <a:buFont typeface="Wingdings" panose="05000000000000000000" pitchFamily="2" charset="2"/>
              <a:buChar char="p"/>
            </a:pPr>
            <a:r>
              <a:rPr lang="zh-CN" altLang="en-US" b="1" dirty="0">
                <a:solidFill>
                  <a:srgbClr val="0000FF"/>
                </a:solidFill>
                <a:latin typeface="微软雅黑" pitchFamily="34" charset="-122"/>
                <a:ea typeface="微软雅黑" pitchFamily="34" charset="-122"/>
              </a:rPr>
              <a:t>一个主进程，</a:t>
            </a:r>
            <a:r>
              <a:rPr lang="zh-CN" altLang="en-US" b="1" dirty="0">
                <a:latin typeface="微软雅黑" pitchFamily="34" charset="-122"/>
                <a:ea typeface="微软雅黑" pitchFamily="34" charset="-122"/>
              </a:rPr>
              <a:t>负责接受新的</a:t>
            </a:r>
            <a:r>
              <a:rPr lang="zh-CN" altLang="en-US" b="1" dirty="0" smtClean="0">
                <a:latin typeface="微软雅黑" pitchFamily="34" charset="-122"/>
                <a:ea typeface="微软雅黑" pitchFamily="34" charset="-122"/>
              </a:rPr>
              <a:t>请求，默认端口</a:t>
            </a:r>
            <a:r>
              <a:rPr lang="en-US" altLang="zh-CN" b="1" dirty="0" smtClean="0">
                <a:latin typeface="微软雅黑" pitchFamily="34" charset="-122"/>
                <a:ea typeface="微软雅黑" pitchFamily="34" charset="-122"/>
              </a:rPr>
              <a:t>21</a:t>
            </a:r>
            <a:r>
              <a:rPr lang="zh-CN" altLang="en-US"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985838" lvl="2" indent="-342900">
              <a:lnSpc>
                <a:spcPts val="2800"/>
              </a:lnSpc>
              <a:buClr>
                <a:schemeClr val="accent6">
                  <a:lumMod val="50000"/>
                </a:schemeClr>
              </a:buClr>
              <a:buSzPct val="75000"/>
              <a:buFont typeface="Wingdings" panose="05000000000000000000" pitchFamily="2" charset="2"/>
              <a:buChar char="p"/>
            </a:pPr>
            <a:r>
              <a:rPr lang="zh-CN" altLang="en-US" b="1" dirty="0" smtClean="0">
                <a:solidFill>
                  <a:srgbClr val="0000FF"/>
                </a:solidFill>
                <a:latin typeface="微软雅黑" pitchFamily="34" charset="-122"/>
                <a:ea typeface="微软雅黑" pitchFamily="34" charset="-122"/>
              </a:rPr>
              <a:t>若干</a:t>
            </a:r>
            <a:r>
              <a:rPr lang="zh-CN" altLang="en-US" b="1" dirty="0">
                <a:solidFill>
                  <a:srgbClr val="0000FF"/>
                </a:solidFill>
                <a:latin typeface="微软雅黑" pitchFamily="34" charset="-122"/>
                <a:ea typeface="微软雅黑" pitchFamily="34" charset="-122"/>
              </a:rPr>
              <a:t>个从属进程，</a:t>
            </a:r>
            <a:r>
              <a:rPr lang="zh-CN" altLang="en-US" b="1" dirty="0">
                <a:latin typeface="微软雅黑" pitchFamily="34" charset="-122"/>
                <a:ea typeface="微软雅黑" pitchFamily="34" charset="-122"/>
              </a:rPr>
              <a:t>负责处理单个请求。</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a:off x="556963" y="1003804"/>
            <a:ext cx="8048776" cy="34261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59" name="Rectangle 6"/>
          <p:cNvSpPr>
            <a:spLocks noChangeArrowheads="1"/>
          </p:cNvSpPr>
          <p:nvPr/>
        </p:nvSpPr>
        <p:spPr bwMode="auto">
          <a:xfrm>
            <a:off x="1294396" y="582898"/>
            <a:ext cx="65739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FTP </a:t>
            </a:r>
            <a:r>
              <a:rPr lang="zh-CN" altLang="en-US" sz="2000" b="1" dirty="0" smtClean="0">
                <a:solidFill>
                  <a:schemeClr val="bg1"/>
                </a:solidFill>
                <a:latin typeface="微软雅黑" pitchFamily="34" charset="-122"/>
                <a:ea typeface="微软雅黑" pitchFamily="34" charset="-122"/>
              </a:rPr>
              <a:t>客户</a:t>
            </a:r>
            <a:r>
              <a:rPr lang="zh-CN" altLang="en-US" sz="2000" b="1" dirty="0">
                <a:solidFill>
                  <a:schemeClr val="bg1"/>
                </a:solidFill>
                <a:latin typeface="微软雅黑" pitchFamily="34" charset="-122"/>
                <a:ea typeface="微软雅黑" pitchFamily="34" charset="-122"/>
              </a:rPr>
              <a:t>和服务器</a:t>
            </a:r>
            <a:r>
              <a:rPr lang="zh-CN" altLang="en-US" sz="2000" b="1" dirty="0" smtClean="0">
                <a:solidFill>
                  <a:schemeClr val="bg1"/>
                </a:solidFill>
                <a:latin typeface="微软雅黑" pitchFamily="34" charset="-122"/>
                <a:ea typeface="微软雅黑" pitchFamily="34" charset="-122"/>
              </a:rPr>
              <a:t>之间的两</a:t>
            </a:r>
            <a:r>
              <a:rPr lang="zh-CN" altLang="en-US" sz="2000" b="1" dirty="0">
                <a:solidFill>
                  <a:schemeClr val="bg1"/>
                </a:solidFill>
                <a:latin typeface="微软雅黑" pitchFamily="34" charset="-122"/>
                <a:ea typeface="微软雅黑" pitchFamily="34" charset="-122"/>
              </a:rPr>
              <a:t>个从属</a:t>
            </a:r>
            <a:r>
              <a:rPr lang="zh-CN" altLang="en-US" sz="2000" b="1" dirty="0" smtClean="0">
                <a:solidFill>
                  <a:schemeClr val="bg1"/>
                </a:solidFill>
                <a:latin typeface="微软雅黑" pitchFamily="34" charset="-122"/>
                <a:ea typeface="微软雅黑" pitchFamily="34" charset="-122"/>
              </a:rPr>
              <a:t>进程</a:t>
            </a:r>
            <a:r>
              <a:rPr lang="zh-CN" altLang="en-US" sz="2000" b="1" dirty="0">
                <a:solidFill>
                  <a:schemeClr val="bg1"/>
                </a:solidFill>
                <a:latin typeface="微软雅黑" pitchFamily="34" charset="-122"/>
                <a:ea typeface="微软雅黑" pitchFamily="34" charset="-122"/>
              </a:rPr>
              <a:t>和两</a:t>
            </a:r>
            <a:r>
              <a:rPr lang="zh-CN" altLang="en-US" sz="2000" b="1" dirty="0" smtClean="0">
                <a:solidFill>
                  <a:schemeClr val="bg1"/>
                </a:solidFill>
                <a:latin typeface="微软雅黑" pitchFamily="34" charset="-122"/>
                <a:ea typeface="微软雅黑" pitchFamily="34" charset="-122"/>
              </a:rPr>
              <a:t>个 </a:t>
            </a:r>
            <a:r>
              <a:rPr lang="en-US" altLang="zh-CN" sz="2000" b="1" dirty="0" smtClean="0">
                <a:solidFill>
                  <a:schemeClr val="bg1"/>
                </a:solidFill>
                <a:latin typeface="微软雅黑" pitchFamily="34" charset="-122"/>
                <a:ea typeface="微软雅黑" pitchFamily="34" charset="-122"/>
              </a:rPr>
              <a:t>TCP </a:t>
            </a:r>
            <a:r>
              <a:rPr lang="zh-CN" altLang="en-US" sz="2000" b="1" dirty="0" smtClean="0">
                <a:solidFill>
                  <a:schemeClr val="bg1"/>
                </a:solidFill>
                <a:latin typeface="微软雅黑" pitchFamily="34" charset="-122"/>
                <a:ea typeface="微软雅黑" pitchFamily="34" charset="-122"/>
              </a:rPr>
              <a:t>连接</a:t>
            </a:r>
          </a:p>
        </p:txBody>
      </p:sp>
      <p:grpSp>
        <p:nvGrpSpPr>
          <p:cNvPr id="2" name="组合 1"/>
          <p:cNvGrpSpPr/>
          <p:nvPr/>
        </p:nvGrpSpPr>
        <p:grpSpPr>
          <a:xfrm>
            <a:off x="849135" y="1522581"/>
            <a:ext cx="7488921" cy="2442794"/>
            <a:chOff x="317184" y="1916832"/>
            <a:chExt cx="9388344" cy="3062362"/>
          </a:xfrm>
        </p:grpSpPr>
        <p:sp>
          <p:nvSpPr>
            <p:cNvPr id="60" name="Rectangle 82"/>
            <p:cNvSpPr>
              <a:spLocks noChangeArrowheads="1"/>
            </p:cNvSpPr>
            <p:nvPr/>
          </p:nvSpPr>
          <p:spPr bwMode="auto">
            <a:xfrm>
              <a:off x="6971059" y="2566118"/>
              <a:ext cx="1640681" cy="1760538"/>
            </a:xfrm>
            <a:prstGeom prst="rect">
              <a:avLst/>
            </a:prstGeom>
            <a:solidFill>
              <a:srgbClr val="0000FF"/>
            </a:solidFill>
            <a:ln w="9525" algn="ctr">
              <a:no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61" name="Oval 83"/>
            <p:cNvSpPr>
              <a:spLocks noChangeArrowheads="1"/>
            </p:cNvSpPr>
            <p:nvPr/>
          </p:nvSpPr>
          <p:spPr bwMode="auto">
            <a:xfrm>
              <a:off x="7062207" y="2750269"/>
              <a:ext cx="1367235" cy="557213"/>
            </a:xfrm>
            <a:prstGeom prst="ellipse">
              <a:avLst/>
            </a:prstGeom>
            <a:solidFill>
              <a:srgbClr val="99FFCC"/>
            </a:solidFill>
            <a:ln w="9525" algn="ctr">
              <a:noFill/>
              <a:round/>
              <a:headEnd/>
              <a:tailEnd/>
            </a:ln>
            <a:effectLst/>
          </p:spPr>
          <p:txBody>
            <a:bodyPr wrap="none" anchor="ctr"/>
            <a:lstStyle/>
            <a:p>
              <a:pPr algn="ctr" eaLnBrk="1" hangingPunct="1"/>
              <a:r>
                <a:rPr kumimoji="1" lang="zh-CN" altLang="en-US" sz="1200" b="1" dirty="0">
                  <a:latin typeface="微软雅黑" pitchFamily="34" charset="-122"/>
                  <a:ea typeface="微软雅黑" pitchFamily="34" charset="-122"/>
                </a:rPr>
                <a:t>控制进程</a:t>
              </a:r>
            </a:p>
          </p:txBody>
        </p:sp>
        <p:grpSp>
          <p:nvGrpSpPr>
            <p:cNvPr id="62" name="Group 84"/>
            <p:cNvGrpSpPr>
              <a:grpSpLocks/>
            </p:cNvGrpSpPr>
            <p:nvPr/>
          </p:nvGrpSpPr>
          <p:grpSpPr bwMode="auto">
            <a:xfrm>
              <a:off x="317184" y="2008906"/>
              <a:ext cx="820341" cy="1204912"/>
              <a:chOff x="480" y="1395"/>
              <a:chExt cx="511" cy="728"/>
            </a:xfrm>
          </p:grpSpPr>
          <p:grpSp>
            <p:nvGrpSpPr>
              <p:cNvPr id="63" name="Group 85"/>
              <p:cNvGrpSpPr>
                <a:grpSpLocks/>
              </p:cNvGrpSpPr>
              <p:nvPr/>
            </p:nvGrpSpPr>
            <p:grpSpPr bwMode="auto">
              <a:xfrm>
                <a:off x="717" y="1446"/>
                <a:ext cx="274" cy="237"/>
                <a:chOff x="717" y="1446"/>
                <a:chExt cx="274" cy="237"/>
              </a:xfrm>
            </p:grpSpPr>
            <p:sp>
              <p:nvSpPr>
                <p:cNvPr id="88" name="Arc 86"/>
                <p:cNvSpPr>
                  <a:spLocks/>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Arc 87"/>
                <p:cNvSpPr>
                  <a:spLocks/>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Freeform 88"/>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1" name="Freeform 89"/>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92"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93"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94" name="Freeform 92"/>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Freeform 93"/>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94"/>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95"/>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96"/>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97"/>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0"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01"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02" name="Freeform 100"/>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3" name="Freeform 101"/>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4" name="Freeform 102"/>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Freeform 103"/>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6" name="Freeform 104"/>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Freeform 105"/>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8"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09"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10" name="Freeform 108"/>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Freeform 109"/>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12" name="Freeform 110"/>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Freeform 111"/>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14"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15"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grpSp>
          <p:sp>
            <p:nvSpPr>
              <p:cNvPr id="64" name="Freeform 114"/>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Freeform 115"/>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66" name="Freeform 116"/>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Freeform 117"/>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118"/>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119"/>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120"/>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Freeform 121"/>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2" name="Freeform 122"/>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Freeform 123"/>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4" name="Freeform 124"/>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5" name="Freeform 125"/>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6" name="Freeform 126"/>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7" name="Freeform 127"/>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8" name="Freeform 128"/>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9" name="Freeform 129"/>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0" name="Freeform 130"/>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1" name="Freeform 131"/>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2" name="Freeform 132"/>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Freeform 133"/>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4" name="Freeform 134"/>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5" name="Freeform 135"/>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6" name="Freeform 136"/>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7" name="Freeform 137"/>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grpSp>
        <p:sp>
          <p:nvSpPr>
            <p:cNvPr id="116" name="Rectangle 138"/>
            <p:cNvSpPr>
              <a:spLocks noChangeArrowheads="1"/>
            </p:cNvSpPr>
            <p:nvPr/>
          </p:nvSpPr>
          <p:spPr bwMode="auto">
            <a:xfrm>
              <a:off x="1593270" y="1916832"/>
              <a:ext cx="1640681" cy="2409825"/>
            </a:xfrm>
            <a:prstGeom prst="rect">
              <a:avLst/>
            </a:prstGeom>
            <a:solidFill>
              <a:srgbClr val="0000FF"/>
            </a:solidFill>
            <a:ln w="9525">
              <a:no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117" name="Line 139"/>
            <p:cNvSpPr>
              <a:spLocks noChangeShapeType="1"/>
            </p:cNvSpPr>
            <p:nvPr/>
          </p:nvSpPr>
          <p:spPr bwMode="auto">
            <a:xfrm>
              <a:off x="1046376" y="2288306"/>
              <a:ext cx="638043" cy="0"/>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Text Box 140"/>
            <p:cNvSpPr txBox="1">
              <a:spLocks noChangeArrowheads="1"/>
            </p:cNvSpPr>
            <p:nvPr/>
          </p:nvSpPr>
          <p:spPr bwMode="auto">
            <a:xfrm>
              <a:off x="1678699" y="4337766"/>
              <a:ext cx="1391913"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latin typeface="微软雅黑" pitchFamily="34" charset="-122"/>
                  <a:ea typeface="微软雅黑" pitchFamily="34" charset="-122"/>
                </a:rPr>
                <a:t>FTP </a:t>
              </a:r>
              <a:r>
                <a:rPr kumimoji="1" lang="zh-CN" altLang="en-US" sz="1400" b="1" dirty="0">
                  <a:latin typeface="微软雅黑" pitchFamily="34" charset="-122"/>
                  <a:ea typeface="微软雅黑" pitchFamily="34" charset="-122"/>
                </a:rPr>
                <a:t>客户端</a:t>
              </a:r>
            </a:p>
          </p:txBody>
        </p:sp>
        <p:sp>
          <p:nvSpPr>
            <p:cNvPr id="119" name="Text Box 141"/>
            <p:cNvSpPr txBox="1">
              <a:spLocks noChangeArrowheads="1"/>
            </p:cNvSpPr>
            <p:nvPr/>
          </p:nvSpPr>
          <p:spPr bwMode="auto">
            <a:xfrm>
              <a:off x="6927924" y="4337766"/>
              <a:ext cx="1616985"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latin typeface="微软雅黑" pitchFamily="34" charset="-122"/>
                  <a:ea typeface="微软雅黑" pitchFamily="34" charset="-122"/>
                </a:rPr>
                <a:t>FTP </a:t>
              </a:r>
              <a:r>
                <a:rPr kumimoji="1" lang="zh-CN" altLang="en-US" sz="1400" b="1" dirty="0">
                  <a:latin typeface="微软雅黑" pitchFamily="34" charset="-122"/>
                  <a:ea typeface="微软雅黑" pitchFamily="34" charset="-122"/>
                </a:rPr>
                <a:t>服务器端</a:t>
              </a:r>
            </a:p>
          </p:txBody>
        </p:sp>
        <p:sp>
          <p:nvSpPr>
            <p:cNvPr id="120" name="AutoShape 142"/>
            <p:cNvSpPr>
              <a:spLocks noChangeArrowheads="1"/>
            </p:cNvSpPr>
            <p:nvPr/>
          </p:nvSpPr>
          <p:spPr bwMode="auto">
            <a:xfrm>
              <a:off x="408334" y="3399557"/>
              <a:ext cx="638042" cy="835025"/>
            </a:xfrm>
            <a:prstGeom prst="can">
              <a:avLst>
                <a:gd name="adj" fmla="val 35445"/>
              </a:avLst>
            </a:prstGeom>
            <a:gradFill rotWithShape="1">
              <a:gsLst>
                <a:gs pos="0">
                  <a:srgbClr val="0070C0"/>
                </a:gs>
                <a:gs pos="50000">
                  <a:srgbClr val="00FFCC"/>
                </a:gs>
                <a:gs pos="100000">
                  <a:srgbClr val="0070C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121" name="Line 143"/>
            <p:cNvSpPr>
              <a:spLocks noChangeShapeType="1"/>
            </p:cNvSpPr>
            <p:nvPr/>
          </p:nvSpPr>
          <p:spPr bwMode="auto">
            <a:xfrm>
              <a:off x="1046376" y="3817068"/>
              <a:ext cx="638043" cy="0"/>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2" name="Line 144"/>
            <p:cNvSpPr>
              <a:spLocks noChangeShapeType="1"/>
            </p:cNvSpPr>
            <p:nvPr/>
          </p:nvSpPr>
          <p:spPr bwMode="auto">
            <a:xfrm>
              <a:off x="8429442" y="3817068"/>
              <a:ext cx="638042" cy="0"/>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3" name="AutoShape 145"/>
            <p:cNvSpPr>
              <a:spLocks noChangeArrowheads="1"/>
            </p:cNvSpPr>
            <p:nvPr/>
          </p:nvSpPr>
          <p:spPr bwMode="auto">
            <a:xfrm>
              <a:off x="9067485" y="3399557"/>
              <a:ext cx="638043" cy="835025"/>
            </a:xfrm>
            <a:prstGeom prst="can">
              <a:avLst>
                <a:gd name="adj" fmla="val 35445"/>
              </a:avLst>
            </a:prstGeom>
            <a:gradFill rotWithShape="1">
              <a:gsLst>
                <a:gs pos="0">
                  <a:srgbClr val="0070C0"/>
                </a:gs>
                <a:gs pos="50000">
                  <a:srgbClr val="00FFCC"/>
                </a:gs>
                <a:gs pos="100000">
                  <a:srgbClr val="0070C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124" name="Line 146"/>
            <p:cNvSpPr>
              <a:spLocks noChangeShapeType="1"/>
            </p:cNvSpPr>
            <p:nvPr/>
          </p:nvSpPr>
          <p:spPr bwMode="auto">
            <a:xfrm>
              <a:off x="3051653" y="3863106"/>
              <a:ext cx="4010554" cy="0"/>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5" name="Line 147"/>
            <p:cNvSpPr>
              <a:spLocks noChangeShapeType="1"/>
            </p:cNvSpPr>
            <p:nvPr/>
          </p:nvSpPr>
          <p:spPr bwMode="auto">
            <a:xfrm>
              <a:off x="3051653" y="3029668"/>
              <a:ext cx="4010554" cy="0"/>
            </a:xfrm>
            <a:prstGeom prst="line">
              <a:avLst/>
            </a:prstGeom>
            <a:noFill/>
            <a:ln w="3810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aphicFrame>
          <p:nvGraphicFramePr>
            <p:cNvPr id="126" name="Object 148"/>
            <p:cNvGraphicFramePr>
              <a:graphicFrameLocks noChangeAspect="1"/>
            </p:cNvGraphicFramePr>
            <p:nvPr>
              <p:extLst>
                <p:ext uri="{D42A27DB-BD31-4B8C-83A1-F6EECF244321}">
                  <p14:modId xmlns:p14="http://schemas.microsoft.com/office/powerpoint/2010/main" val="2097526836"/>
                </p:ext>
              </p:extLst>
            </p:nvPr>
          </p:nvGraphicFramePr>
          <p:xfrm>
            <a:off x="3871995" y="2658193"/>
            <a:ext cx="2369873" cy="1746250"/>
          </p:xfrm>
          <a:graphic>
            <a:graphicData uri="http://schemas.openxmlformats.org/presentationml/2006/ole">
              <mc:AlternateContent xmlns:mc="http://schemas.openxmlformats.org/markup-compatibility/2006">
                <mc:Choice xmlns:v="urn:schemas-microsoft-com:vml" Requires="v">
                  <p:oleObj spid="_x0000_s8451" name="VISIO" r:id="rId4" imgW="1687068" imgH="964692" progId="">
                    <p:embed/>
                  </p:oleObj>
                </mc:Choice>
                <mc:Fallback>
                  <p:oleObj name="VISIO" r:id="rId4" imgW="1687068" imgH="964692" progId="">
                    <p:embed/>
                    <p:pic>
                      <p:nvPicPr>
                        <p:cNvPr id="0" name="Picture 2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1995" y="2658193"/>
                          <a:ext cx="2369873" cy="1746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7" name="Text Box 149"/>
            <p:cNvSpPr txBox="1">
              <a:spLocks noChangeArrowheads="1"/>
            </p:cNvSpPr>
            <p:nvPr/>
          </p:nvSpPr>
          <p:spPr bwMode="auto">
            <a:xfrm>
              <a:off x="4611580" y="3310268"/>
              <a:ext cx="810261" cy="34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a:solidFill>
                    <a:srgbClr val="0000FF"/>
                  </a:solidFill>
                  <a:latin typeface="微软雅黑" pitchFamily="34" charset="-122"/>
                  <a:ea typeface="微软雅黑" pitchFamily="34" charset="-122"/>
                </a:rPr>
                <a:t>互联网</a:t>
              </a:r>
            </a:p>
          </p:txBody>
        </p:sp>
        <p:sp>
          <p:nvSpPr>
            <p:cNvPr id="128" name="Text Box 150"/>
            <p:cNvSpPr txBox="1">
              <a:spLocks noChangeArrowheads="1"/>
            </p:cNvSpPr>
            <p:nvPr/>
          </p:nvSpPr>
          <p:spPr bwMode="auto">
            <a:xfrm>
              <a:off x="4113857" y="2020018"/>
              <a:ext cx="1629443"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solidFill>
                    <a:srgbClr val="0000FF"/>
                  </a:solidFill>
                  <a:latin typeface="微软雅黑" pitchFamily="34" charset="-122"/>
                  <a:ea typeface="微软雅黑" pitchFamily="34" charset="-122"/>
                </a:rPr>
                <a:t>TCP </a:t>
              </a:r>
              <a:r>
                <a:rPr kumimoji="1" lang="zh-CN" altLang="en-US" sz="1400" b="1" dirty="0">
                  <a:solidFill>
                    <a:srgbClr val="0000FF"/>
                  </a:solidFill>
                  <a:latin typeface="微软雅黑" pitchFamily="34" charset="-122"/>
                  <a:ea typeface="微软雅黑" pitchFamily="34" charset="-122"/>
                </a:rPr>
                <a:t>控制连接</a:t>
              </a:r>
            </a:p>
          </p:txBody>
        </p:sp>
        <p:sp>
          <p:nvSpPr>
            <p:cNvPr id="129" name="Text Box 151"/>
            <p:cNvSpPr txBox="1">
              <a:spLocks noChangeArrowheads="1"/>
            </p:cNvSpPr>
            <p:nvPr/>
          </p:nvSpPr>
          <p:spPr bwMode="auto">
            <a:xfrm>
              <a:off x="4209227" y="4593355"/>
              <a:ext cx="1629443"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solidFill>
                    <a:srgbClr val="CC00CC"/>
                  </a:solidFill>
                  <a:latin typeface="微软雅黑" pitchFamily="34" charset="-122"/>
                  <a:ea typeface="微软雅黑" pitchFamily="34" charset="-122"/>
                </a:rPr>
                <a:t>TCP </a:t>
              </a:r>
              <a:r>
                <a:rPr kumimoji="1" lang="zh-CN" altLang="en-US" sz="1400" b="1" dirty="0">
                  <a:solidFill>
                    <a:srgbClr val="CC00CC"/>
                  </a:solidFill>
                  <a:latin typeface="微软雅黑" pitchFamily="34" charset="-122"/>
                  <a:ea typeface="微软雅黑" pitchFamily="34" charset="-122"/>
                </a:rPr>
                <a:t>数据连接</a:t>
              </a:r>
            </a:p>
          </p:txBody>
        </p:sp>
        <p:sp>
          <p:nvSpPr>
            <p:cNvPr id="130" name="Line 152"/>
            <p:cNvSpPr>
              <a:spLocks noChangeShapeType="1"/>
            </p:cNvSpPr>
            <p:nvPr/>
          </p:nvSpPr>
          <p:spPr bwMode="auto">
            <a:xfrm flipH="1" flipV="1">
              <a:off x="3689696" y="3863107"/>
              <a:ext cx="1002638" cy="649287"/>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1" name="Line 153"/>
            <p:cNvSpPr>
              <a:spLocks noChangeShapeType="1"/>
            </p:cNvSpPr>
            <p:nvPr/>
          </p:nvSpPr>
          <p:spPr bwMode="auto">
            <a:xfrm flipV="1">
              <a:off x="5330377" y="3863107"/>
              <a:ext cx="1093788" cy="649287"/>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154"/>
            <p:cNvSpPr>
              <a:spLocks noChangeShapeType="1"/>
            </p:cNvSpPr>
            <p:nvPr/>
          </p:nvSpPr>
          <p:spPr bwMode="auto">
            <a:xfrm>
              <a:off x="5239228" y="2472456"/>
              <a:ext cx="1184937" cy="557212"/>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155"/>
            <p:cNvSpPr>
              <a:spLocks noChangeShapeType="1"/>
            </p:cNvSpPr>
            <p:nvPr/>
          </p:nvSpPr>
          <p:spPr bwMode="auto">
            <a:xfrm flipH="1">
              <a:off x="3598546" y="2472456"/>
              <a:ext cx="1093788" cy="557212"/>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Oval 156"/>
            <p:cNvSpPr>
              <a:spLocks noChangeArrowheads="1"/>
            </p:cNvSpPr>
            <p:nvPr/>
          </p:nvSpPr>
          <p:spPr bwMode="auto">
            <a:xfrm>
              <a:off x="1684419" y="2008906"/>
              <a:ext cx="1367234" cy="557212"/>
            </a:xfrm>
            <a:prstGeom prst="ellipse">
              <a:avLst/>
            </a:prstGeom>
            <a:solidFill>
              <a:srgbClr val="00FFCC"/>
            </a:solidFill>
            <a:ln w="9525">
              <a:noFill/>
              <a:round/>
              <a:headEnd/>
              <a:tailEnd/>
            </a:ln>
            <a:effectLst/>
          </p:spPr>
          <p:txBody>
            <a:bodyPr wrap="none" anchor="ctr"/>
            <a:lstStyle/>
            <a:p>
              <a:pPr algn="ctr" eaLnBrk="1" hangingPunct="1"/>
              <a:r>
                <a:rPr kumimoji="1" lang="zh-CN" altLang="en-US" sz="1200" b="1" dirty="0">
                  <a:latin typeface="微软雅黑" pitchFamily="34" charset="-122"/>
                  <a:ea typeface="微软雅黑" pitchFamily="34" charset="-122"/>
                </a:rPr>
                <a:t>用户界面</a:t>
              </a:r>
            </a:p>
          </p:txBody>
        </p:sp>
        <p:sp>
          <p:nvSpPr>
            <p:cNvPr id="135" name="Line 157"/>
            <p:cNvSpPr>
              <a:spLocks noChangeShapeType="1"/>
            </p:cNvSpPr>
            <p:nvPr/>
          </p:nvSpPr>
          <p:spPr bwMode="auto">
            <a:xfrm>
              <a:off x="2413611" y="3307481"/>
              <a:ext cx="0" cy="277812"/>
            </a:xfrm>
            <a:prstGeom prst="line">
              <a:avLst/>
            </a:prstGeom>
            <a:noFill/>
            <a:ln w="381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Oval 158"/>
            <p:cNvSpPr>
              <a:spLocks noChangeArrowheads="1"/>
            </p:cNvSpPr>
            <p:nvPr/>
          </p:nvSpPr>
          <p:spPr bwMode="auto">
            <a:xfrm>
              <a:off x="1684419" y="2750269"/>
              <a:ext cx="1367234" cy="557213"/>
            </a:xfrm>
            <a:prstGeom prst="ellipse">
              <a:avLst/>
            </a:prstGeom>
            <a:solidFill>
              <a:srgbClr val="99FFCC"/>
            </a:solidFill>
            <a:ln w="9525">
              <a:noFill/>
              <a:round/>
              <a:headEnd/>
              <a:tailEnd/>
            </a:ln>
            <a:effectLst/>
          </p:spPr>
          <p:txBody>
            <a:bodyPr wrap="none" anchor="ctr"/>
            <a:lstStyle/>
            <a:p>
              <a:pPr algn="ctr" eaLnBrk="1" hangingPunct="1"/>
              <a:r>
                <a:rPr kumimoji="1" lang="zh-CN" altLang="en-US" sz="1200" b="1">
                  <a:latin typeface="微软雅黑" pitchFamily="34" charset="-122"/>
                  <a:ea typeface="微软雅黑" pitchFamily="34" charset="-122"/>
                </a:rPr>
                <a:t>控制进程</a:t>
              </a:r>
            </a:p>
          </p:txBody>
        </p:sp>
        <p:sp>
          <p:nvSpPr>
            <p:cNvPr id="137" name="Oval 159"/>
            <p:cNvSpPr>
              <a:spLocks noChangeArrowheads="1"/>
            </p:cNvSpPr>
            <p:nvPr/>
          </p:nvSpPr>
          <p:spPr bwMode="auto">
            <a:xfrm>
              <a:off x="1684419" y="3493219"/>
              <a:ext cx="1367234" cy="741363"/>
            </a:xfrm>
            <a:prstGeom prst="ellipse">
              <a:avLst/>
            </a:prstGeom>
            <a:solidFill>
              <a:srgbClr val="66FF66"/>
            </a:solidFill>
            <a:ln w="9525">
              <a:noFill/>
              <a:round/>
              <a:headEnd/>
              <a:tailEnd/>
            </a:ln>
            <a:effectLst/>
          </p:spPr>
          <p:txBody>
            <a:bodyPr wrap="none" anchor="ctr"/>
            <a:lstStyle/>
            <a:p>
              <a:pPr algn="ctr" eaLnBrk="1" hangingPunct="1"/>
              <a:r>
                <a:rPr kumimoji="1" lang="zh-CN" altLang="en-US" sz="1200" b="1">
                  <a:latin typeface="微软雅黑" pitchFamily="34" charset="-122"/>
                  <a:ea typeface="微软雅黑" pitchFamily="34" charset="-122"/>
                </a:rPr>
                <a:t>数据传送</a:t>
              </a:r>
            </a:p>
            <a:p>
              <a:pPr algn="ctr" eaLnBrk="1" hangingPunct="1"/>
              <a:r>
                <a:rPr kumimoji="1" lang="zh-CN" altLang="en-US" sz="1200" b="1">
                  <a:latin typeface="微软雅黑" pitchFamily="34" charset="-122"/>
                  <a:ea typeface="微软雅黑" pitchFamily="34" charset="-122"/>
                </a:rPr>
                <a:t>进程</a:t>
              </a:r>
            </a:p>
          </p:txBody>
        </p:sp>
        <p:sp>
          <p:nvSpPr>
            <p:cNvPr id="138" name="Line 160"/>
            <p:cNvSpPr>
              <a:spLocks noChangeShapeType="1"/>
            </p:cNvSpPr>
            <p:nvPr/>
          </p:nvSpPr>
          <p:spPr bwMode="auto">
            <a:xfrm>
              <a:off x="7791399" y="3307481"/>
              <a:ext cx="0" cy="277812"/>
            </a:xfrm>
            <a:prstGeom prst="line">
              <a:avLst/>
            </a:prstGeom>
            <a:noFill/>
            <a:ln w="381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9" name="Oval 161"/>
            <p:cNvSpPr>
              <a:spLocks noChangeArrowheads="1"/>
            </p:cNvSpPr>
            <p:nvPr/>
          </p:nvSpPr>
          <p:spPr bwMode="auto">
            <a:xfrm>
              <a:off x="7062207" y="3493219"/>
              <a:ext cx="1367235" cy="741363"/>
            </a:xfrm>
            <a:prstGeom prst="ellipse">
              <a:avLst/>
            </a:prstGeom>
            <a:solidFill>
              <a:srgbClr val="66FF66"/>
            </a:solidFill>
            <a:ln w="9525" algn="ctr">
              <a:noFill/>
              <a:round/>
              <a:headEnd/>
              <a:tailEnd/>
            </a:ln>
            <a:effectLst/>
          </p:spPr>
          <p:txBody>
            <a:bodyPr wrap="none" anchor="ctr"/>
            <a:lstStyle/>
            <a:p>
              <a:pPr algn="ctr" eaLnBrk="1" hangingPunct="1"/>
              <a:r>
                <a:rPr kumimoji="1" lang="zh-CN" altLang="en-US" sz="1200" b="1" dirty="0">
                  <a:latin typeface="微软雅黑" pitchFamily="34" charset="-122"/>
                  <a:ea typeface="微软雅黑" pitchFamily="34" charset="-122"/>
                </a:rPr>
                <a:t>数据传送</a:t>
              </a:r>
            </a:p>
            <a:p>
              <a:pPr algn="ctr" eaLnBrk="1" hangingPunct="1"/>
              <a:r>
                <a:rPr kumimoji="1" lang="zh-CN" altLang="en-US" sz="1200" b="1" dirty="0">
                  <a:latin typeface="微软雅黑" pitchFamily="34" charset="-122"/>
                  <a:ea typeface="微软雅黑" pitchFamily="34" charset="-122"/>
                </a:rPr>
                <a:t>进程</a:t>
              </a:r>
            </a:p>
          </p:txBody>
        </p:sp>
        <p:sp>
          <p:nvSpPr>
            <p:cNvPr id="140" name="Oval 161"/>
            <p:cNvSpPr>
              <a:spLocks noChangeArrowheads="1"/>
            </p:cNvSpPr>
            <p:nvPr/>
          </p:nvSpPr>
          <p:spPr bwMode="auto">
            <a:xfrm>
              <a:off x="8167270" y="3344333"/>
              <a:ext cx="377639" cy="286999"/>
            </a:xfrm>
            <a:prstGeom prst="ellipse">
              <a:avLst/>
            </a:prstGeom>
            <a:solidFill>
              <a:srgbClr val="66FF66"/>
            </a:solidFill>
            <a:ln w="9525" algn="ctr">
              <a:noFill/>
              <a:round/>
              <a:headEnd/>
              <a:tailEnd/>
            </a:ln>
            <a:effectLst/>
          </p:spPr>
          <p:txBody>
            <a:bodyPr wrap="none" anchor="ctr"/>
            <a:lstStyle/>
            <a:p>
              <a:pPr algn="ctr" eaLnBrk="1" hangingPunct="1"/>
              <a:endParaRPr kumimoji="1" lang="zh-CN" altLang="en-US" sz="1200" b="1" dirty="0">
                <a:latin typeface="微软雅黑" pitchFamily="34" charset="-122"/>
                <a:ea typeface="微软雅黑" pitchFamily="34" charset="-122"/>
              </a:endParaRPr>
            </a:p>
          </p:txBody>
        </p:sp>
        <p:sp>
          <p:nvSpPr>
            <p:cNvPr id="141" name="Oval 161"/>
            <p:cNvSpPr>
              <a:spLocks noChangeArrowheads="1"/>
            </p:cNvSpPr>
            <p:nvPr/>
          </p:nvSpPr>
          <p:spPr bwMode="auto">
            <a:xfrm>
              <a:off x="8234101" y="4022938"/>
              <a:ext cx="377639" cy="286999"/>
            </a:xfrm>
            <a:prstGeom prst="ellipse">
              <a:avLst/>
            </a:prstGeom>
            <a:solidFill>
              <a:srgbClr val="66FF66"/>
            </a:solidFill>
            <a:ln w="9525" algn="ctr">
              <a:noFill/>
              <a:round/>
              <a:headEnd/>
              <a:tailEnd/>
            </a:ln>
            <a:effectLst/>
          </p:spPr>
          <p:txBody>
            <a:bodyPr wrap="none" anchor="ctr"/>
            <a:lstStyle/>
            <a:p>
              <a:pPr algn="ctr" eaLnBrk="1" hangingPunct="1"/>
              <a:endParaRPr kumimoji="1" lang="zh-CN" altLang="en-US" sz="1200" b="1" dirty="0">
                <a:latin typeface="微软雅黑" pitchFamily="34" charset="-122"/>
                <a:ea typeface="微软雅黑" pitchFamily="34" charset="-122"/>
              </a:endParaRPr>
            </a:p>
          </p:txBody>
        </p:sp>
      </p:grpSp>
      <p:grpSp>
        <p:nvGrpSpPr>
          <p:cNvPr id="17" name="组合 16"/>
          <p:cNvGrpSpPr/>
          <p:nvPr/>
        </p:nvGrpSpPr>
        <p:grpSpPr>
          <a:xfrm>
            <a:off x="4725624" y="1032110"/>
            <a:ext cx="2391084" cy="1344396"/>
            <a:chOff x="4725624" y="1040988"/>
            <a:chExt cx="2391084" cy="1344396"/>
          </a:xfrm>
        </p:grpSpPr>
        <p:sp>
          <p:nvSpPr>
            <p:cNvPr id="4" name="矩形 3"/>
            <p:cNvSpPr/>
            <p:nvPr/>
          </p:nvSpPr>
          <p:spPr>
            <a:xfrm>
              <a:off x="4725624" y="1040988"/>
              <a:ext cx="2391084" cy="461665"/>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在</a:t>
              </a:r>
              <a:r>
                <a:rPr lang="zh-CN" altLang="en-US" sz="1200" b="1" dirty="0">
                  <a:latin typeface="微软雅黑" panose="020B0503020204020204" pitchFamily="34" charset="-122"/>
                  <a:ea typeface="微软雅黑" panose="020B0503020204020204" pitchFamily="34" charset="-122"/>
                </a:rPr>
                <a:t>整个会话期间一直保持打开</a:t>
              </a:r>
              <a:r>
                <a:rPr lang="zh-CN" altLang="en-US"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传输 </a:t>
              </a:r>
              <a:r>
                <a:rPr lang="en-US" altLang="zh-CN" sz="1200" b="1" dirty="0" smtClean="0">
                  <a:latin typeface="微软雅黑" panose="020B0503020204020204" pitchFamily="34" charset="-122"/>
                  <a:ea typeface="微软雅黑" panose="020B0503020204020204" pitchFamily="34" charset="-122"/>
                </a:rPr>
                <a:t>FTP </a:t>
              </a:r>
              <a:r>
                <a:rPr lang="zh-CN" altLang="en-US" sz="1200" b="1" dirty="0">
                  <a:latin typeface="微软雅黑" panose="020B0503020204020204" pitchFamily="34" charset="-122"/>
                  <a:ea typeface="微软雅黑" panose="020B0503020204020204" pitchFamily="34" charset="-122"/>
                </a:rPr>
                <a:t>客户发出的传送</a:t>
              </a:r>
              <a:r>
                <a:rPr lang="zh-CN" altLang="en-US" sz="1200" b="1" dirty="0" smtClean="0">
                  <a:latin typeface="微软雅黑" panose="020B0503020204020204" pitchFamily="34" charset="-122"/>
                  <a:ea typeface="微软雅黑" panose="020B0503020204020204" pitchFamily="34" charset="-122"/>
                </a:rPr>
                <a:t>请求</a:t>
              </a:r>
              <a:r>
                <a:rPr lang="zh-CN" altLang="en-US" sz="1200" b="1" dirty="0">
                  <a:latin typeface="微软雅黑" panose="020B0503020204020204" pitchFamily="34" charset="-122"/>
                  <a:ea typeface="微软雅黑" panose="020B0503020204020204" pitchFamily="34" charset="-122"/>
                </a:rPr>
                <a:t>。</a:t>
              </a:r>
            </a:p>
          </p:txBody>
        </p:sp>
        <p:cxnSp>
          <p:nvCxnSpPr>
            <p:cNvPr id="7" name="直接箭头连接符 6"/>
            <p:cNvCxnSpPr/>
            <p:nvPr/>
          </p:nvCxnSpPr>
          <p:spPr>
            <a:xfrm>
              <a:off x="5463220" y="1491442"/>
              <a:ext cx="327934" cy="89394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18" name="组合 17"/>
          <p:cNvGrpSpPr/>
          <p:nvPr/>
        </p:nvGrpSpPr>
        <p:grpSpPr>
          <a:xfrm>
            <a:off x="5863994" y="1579885"/>
            <a:ext cx="2600659" cy="722473"/>
            <a:chOff x="5863994" y="1588763"/>
            <a:chExt cx="2600659" cy="722473"/>
          </a:xfrm>
        </p:grpSpPr>
        <p:sp>
          <p:nvSpPr>
            <p:cNvPr id="144" name="矩形 143"/>
            <p:cNvSpPr/>
            <p:nvPr/>
          </p:nvSpPr>
          <p:spPr>
            <a:xfrm>
              <a:off x="5863994" y="1588763"/>
              <a:ext cx="2600659" cy="276999"/>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收到客户连接请求后</a:t>
              </a:r>
              <a:r>
                <a:rPr lang="zh-CN" altLang="en-US" sz="1200" b="1" dirty="0">
                  <a:latin typeface="微软雅黑" panose="020B0503020204020204" pitchFamily="34" charset="-122"/>
                  <a:ea typeface="微软雅黑" panose="020B0503020204020204" pitchFamily="34" charset="-122"/>
                </a:rPr>
                <a:t>由</a:t>
              </a:r>
              <a:r>
                <a:rPr lang="zh-CN" altLang="en-US" sz="1200" b="1" dirty="0" smtClean="0">
                  <a:latin typeface="微软雅黑" panose="020B0503020204020204" pitchFamily="34" charset="-122"/>
                  <a:ea typeface="微软雅黑" panose="020B0503020204020204" pitchFamily="34" charset="-122"/>
                </a:rPr>
                <a:t>主进程创建。</a:t>
              </a:r>
              <a:endParaRPr lang="zh-CN" altLang="en-US" sz="1200" b="1" dirty="0">
                <a:latin typeface="微软雅黑" panose="020B0503020204020204" pitchFamily="34" charset="-122"/>
                <a:ea typeface="微软雅黑" panose="020B0503020204020204" pitchFamily="34" charset="-122"/>
              </a:endParaRPr>
            </a:p>
          </p:txBody>
        </p:sp>
        <p:cxnSp>
          <p:nvCxnSpPr>
            <p:cNvPr id="145" name="直接箭头连接符 144"/>
            <p:cNvCxnSpPr/>
            <p:nvPr/>
          </p:nvCxnSpPr>
          <p:spPr>
            <a:xfrm flipH="1">
              <a:off x="6916110" y="1849446"/>
              <a:ext cx="70444" cy="46179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4847067" y="3159212"/>
            <a:ext cx="3688804" cy="1224795"/>
            <a:chOff x="4847067" y="3168090"/>
            <a:chExt cx="3688804" cy="1224795"/>
          </a:xfrm>
        </p:grpSpPr>
        <p:sp>
          <p:nvSpPr>
            <p:cNvPr id="5" name="矩形 4"/>
            <p:cNvSpPr/>
            <p:nvPr/>
          </p:nvSpPr>
          <p:spPr>
            <a:xfrm>
              <a:off x="4847067" y="3931220"/>
              <a:ext cx="3688804" cy="461665"/>
            </a:xfrm>
            <a:prstGeom prst="rect">
              <a:avLst/>
            </a:prstGeom>
          </p:spPr>
          <p:txBody>
            <a:bodyPr wrap="square">
              <a:spAutoFit/>
            </a:bodyPr>
            <a:lstStyle/>
            <a:p>
              <a:r>
                <a:rPr lang="zh-CN" altLang="en-US" sz="1200" b="1" dirty="0">
                  <a:latin typeface="微软雅黑" panose="020B0503020204020204" pitchFamily="34" charset="-122"/>
                  <a:ea typeface="微软雅黑" panose="020B0503020204020204" pitchFamily="34" charset="-122"/>
                </a:rPr>
                <a:t>收到客户发送来的文件传输请求后由控制进程创建</a:t>
              </a:r>
              <a:r>
                <a:rPr lang="zh-CN" altLang="en-US"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实际</a:t>
              </a:r>
              <a:r>
                <a:rPr lang="zh-CN" altLang="en-US" sz="1200" b="1" dirty="0">
                  <a:latin typeface="微软雅黑" panose="020B0503020204020204" pitchFamily="34" charset="-122"/>
                  <a:ea typeface="微软雅黑" panose="020B0503020204020204" pitchFamily="34" charset="-122"/>
                </a:rPr>
                <a:t>完成文件的</a:t>
              </a:r>
              <a:r>
                <a:rPr lang="zh-CN" altLang="en-US" sz="1200" b="1" dirty="0" smtClean="0">
                  <a:latin typeface="微软雅黑" panose="020B0503020204020204" pitchFamily="34" charset="-122"/>
                  <a:ea typeface="微软雅黑" panose="020B0503020204020204" pitchFamily="34" charset="-122"/>
                </a:rPr>
                <a:t>传送。传送</a:t>
              </a:r>
              <a:r>
                <a:rPr lang="zh-CN" altLang="en-US" sz="1200" b="1" dirty="0">
                  <a:latin typeface="微软雅黑" panose="020B0503020204020204" pitchFamily="34" charset="-122"/>
                  <a:ea typeface="微软雅黑" panose="020B0503020204020204" pitchFamily="34" charset="-122"/>
                </a:rPr>
                <a:t>完毕后</a:t>
              </a:r>
              <a:r>
                <a:rPr lang="zh-CN" altLang="en-US" sz="1200" b="1" dirty="0" smtClean="0">
                  <a:latin typeface="微软雅黑" panose="020B0503020204020204" pitchFamily="34" charset="-122"/>
                  <a:ea typeface="微软雅黑" panose="020B0503020204020204" pitchFamily="34" charset="-122"/>
                </a:rPr>
                <a:t>关闭。</a:t>
              </a:r>
              <a:endParaRPr lang="zh-CN" altLang="en-US" sz="1200" b="1" dirty="0">
                <a:latin typeface="微软雅黑" panose="020B0503020204020204" pitchFamily="34" charset="-122"/>
                <a:ea typeface="微软雅黑" panose="020B0503020204020204" pitchFamily="34" charset="-122"/>
              </a:endParaRPr>
            </a:p>
          </p:txBody>
        </p:sp>
        <p:cxnSp>
          <p:nvCxnSpPr>
            <p:cNvPr id="146" name="直接箭头连接符 145"/>
            <p:cNvCxnSpPr/>
            <p:nvPr/>
          </p:nvCxnSpPr>
          <p:spPr>
            <a:xfrm flipV="1">
              <a:off x="5690124" y="3168090"/>
              <a:ext cx="703584" cy="79439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20" name="组合 19"/>
          <p:cNvGrpSpPr/>
          <p:nvPr/>
        </p:nvGrpSpPr>
        <p:grpSpPr>
          <a:xfrm>
            <a:off x="1252514" y="3108857"/>
            <a:ext cx="2886864" cy="1145709"/>
            <a:chOff x="1252514" y="3117735"/>
            <a:chExt cx="2886864" cy="1145709"/>
          </a:xfrm>
        </p:grpSpPr>
        <p:sp>
          <p:nvSpPr>
            <p:cNvPr id="143" name="矩形 142"/>
            <p:cNvSpPr/>
            <p:nvPr/>
          </p:nvSpPr>
          <p:spPr>
            <a:xfrm>
              <a:off x="1252514" y="3986445"/>
              <a:ext cx="2886864" cy="276999"/>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动态</a:t>
              </a:r>
              <a:r>
                <a:rPr lang="zh-CN" altLang="en-US" sz="1200" b="1" dirty="0">
                  <a:latin typeface="微软雅黑" panose="020B0503020204020204" pitchFamily="34" charset="-122"/>
                  <a:ea typeface="微软雅黑" panose="020B0503020204020204" pitchFamily="34" charset="-122"/>
                </a:rPr>
                <a:t>创建</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传输文件</a:t>
              </a:r>
              <a:r>
                <a:rPr lang="zh-CN" altLang="en-US" sz="1200" b="1" dirty="0" smtClean="0">
                  <a:latin typeface="微软雅黑" panose="020B0503020204020204" pitchFamily="34" charset="-122"/>
                  <a:ea typeface="微软雅黑" panose="020B0503020204020204" pitchFamily="34" charset="-122"/>
                </a:rPr>
                <a:t>。传送</a:t>
              </a:r>
              <a:r>
                <a:rPr lang="zh-CN" altLang="en-US" sz="1200" b="1" dirty="0">
                  <a:latin typeface="微软雅黑" panose="020B0503020204020204" pitchFamily="34" charset="-122"/>
                  <a:ea typeface="微软雅黑" panose="020B0503020204020204" pitchFamily="34" charset="-122"/>
                </a:rPr>
                <a:t>完毕</a:t>
              </a:r>
              <a:r>
                <a:rPr lang="zh-CN" altLang="en-US" sz="1200" b="1" dirty="0" smtClean="0">
                  <a:latin typeface="微软雅黑" panose="020B0503020204020204" pitchFamily="34" charset="-122"/>
                  <a:ea typeface="微软雅黑" panose="020B0503020204020204" pitchFamily="34" charset="-122"/>
                </a:rPr>
                <a:t>后释放。</a:t>
              </a:r>
              <a:endParaRPr lang="en-US" altLang="zh-CN" sz="1200" b="1" dirty="0" smtClean="0">
                <a:latin typeface="微软雅黑" panose="020B0503020204020204" pitchFamily="34" charset="-122"/>
                <a:ea typeface="微软雅黑" panose="020B0503020204020204" pitchFamily="34" charset="-122"/>
              </a:endParaRPr>
            </a:p>
          </p:txBody>
        </p:sp>
        <p:cxnSp>
          <p:nvCxnSpPr>
            <p:cNvPr id="147" name="直接箭头连接符 146"/>
            <p:cNvCxnSpPr/>
            <p:nvPr/>
          </p:nvCxnSpPr>
          <p:spPr>
            <a:xfrm flipV="1">
              <a:off x="3223892" y="3117735"/>
              <a:ext cx="241530" cy="86871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a:off x="556963" y="1003804"/>
            <a:ext cx="8048776" cy="34261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59" name="Rectangle 6"/>
          <p:cNvSpPr>
            <a:spLocks noChangeArrowheads="1"/>
          </p:cNvSpPr>
          <p:nvPr/>
        </p:nvSpPr>
        <p:spPr bwMode="auto">
          <a:xfrm>
            <a:off x="2930870" y="582898"/>
            <a:ext cx="3300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FTP </a:t>
            </a:r>
            <a:r>
              <a:rPr lang="zh-CN" altLang="en-US" sz="2000" b="1" dirty="0" smtClean="0">
                <a:solidFill>
                  <a:schemeClr val="bg1"/>
                </a:solidFill>
                <a:latin typeface="微软雅黑" pitchFamily="34" charset="-122"/>
                <a:ea typeface="微软雅黑" pitchFamily="34" charset="-122"/>
              </a:rPr>
              <a:t>使用两</a:t>
            </a:r>
            <a:r>
              <a:rPr lang="zh-CN" altLang="en-US" sz="2000" b="1" dirty="0">
                <a:solidFill>
                  <a:schemeClr val="bg1"/>
                </a:solidFill>
                <a:latin typeface="微软雅黑" pitchFamily="34" charset="-122"/>
                <a:ea typeface="微软雅黑" pitchFamily="34" charset="-122"/>
              </a:rPr>
              <a:t>个不同的端口号</a:t>
            </a:r>
            <a:endParaRPr lang="zh-CN" altLang="en-US" sz="2000" b="1" dirty="0" smtClean="0">
              <a:solidFill>
                <a:schemeClr val="bg1"/>
              </a:solidFill>
              <a:latin typeface="微软雅黑" pitchFamily="34" charset="-122"/>
              <a:ea typeface="微软雅黑" pitchFamily="34" charset="-122"/>
            </a:endParaRPr>
          </a:p>
        </p:txBody>
      </p:sp>
      <p:grpSp>
        <p:nvGrpSpPr>
          <p:cNvPr id="2" name="组合 1"/>
          <p:cNvGrpSpPr/>
          <p:nvPr/>
        </p:nvGrpSpPr>
        <p:grpSpPr>
          <a:xfrm>
            <a:off x="849135" y="1522581"/>
            <a:ext cx="7488921" cy="2442794"/>
            <a:chOff x="317184" y="1916832"/>
            <a:chExt cx="9388344" cy="3062362"/>
          </a:xfrm>
        </p:grpSpPr>
        <p:sp>
          <p:nvSpPr>
            <p:cNvPr id="60" name="Rectangle 82"/>
            <p:cNvSpPr>
              <a:spLocks noChangeArrowheads="1"/>
            </p:cNvSpPr>
            <p:nvPr/>
          </p:nvSpPr>
          <p:spPr bwMode="auto">
            <a:xfrm>
              <a:off x="6971059" y="2566118"/>
              <a:ext cx="1640681" cy="1760538"/>
            </a:xfrm>
            <a:prstGeom prst="rect">
              <a:avLst/>
            </a:prstGeom>
            <a:solidFill>
              <a:srgbClr val="0000FF"/>
            </a:solidFill>
            <a:ln w="9525" algn="ctr">
              <a:no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61" name="Oval 83"/>
            <p:cNvSpPr>
              <a:spLocks noChangeArrowheads="1"/>
            </p:cNvSpPr>
            <p:nvPr/>
          </p:nvSpPr>
          <p:spPr bwMode="auto">
            <a:xfrm>
              <a:off x="7062207" y="2750269"/>
              <a:ext cx="1367235" cy="557213"/>
            </a:xfrm>
            <a:prstGeom prst="ellipse">
              <a:avLst/>
            </a:prstGeom>
            <a:solidFill>
              <a:srgbClr val="99FFCC"/>
            </a:solidFill>
            <a:ln w="9525" algn="ctr">
              <a:noFill/>
              <a:round/>
              <a:headEnd/>
              <a:tailEnd/>
            </a:ln>
            <a:effectLst/>
          </p:spPr>
          <p:txBody>
            <a:bodyPr wrap="none" anchor="ctr"/>
            <a:lstStyle/>
            <a:p>
              <a:pPr algn="ctr" eaLnBrk="1" hangingPunct="1"/>
              <a:r>
                <a:rPr kumimoji="1" lang="zh-CN" altLang="en-US" sz="1200" b="1" dirty="0">
                  <a:latin typeface="微软雅黑" pitchFamily="34" charset="-122"/>
                  <a:ea typeface="微软雅黑" pitchFamily="34" charset="-122"/>
                </a:rPr>
                <a:t>控制进程</a:t>
              </a:r>
            </a:p>
          </p:txBody>
        </p:sp>
        <p:grpSp>
          <p:nvGrpSpPr>
            <p:cNvPr id="62" name="Group 84"/>
            <p:cNvGrpSpPr>
              <a:grpSpLocks/>
            </p:cNvGrpSpPr>
            <p:nvPr/>
          </p:nvGrpSpPr>
          <p:grpSpPr bwMode="auto">
            <a:xfrm>
              <a:off x="317184" y="2008906"/>
              <a:ext cx="820341" cy="1204912"/>
              <a:chOff x="480" y="1395"/>
              <a:chExt cx="511" cy="728"/>
            </a:xfrm>
          </p:grpSpPr>
          <p:grpSp>
            <p:nvGrpSpPr>
              <p:cNvPr id="63" name="Group 85"/>
              <p:cNvGrpSpPr>
                <a:grpSpLocks/>
              </p:cNvGrpSpPr>
              <p:nvPr/>
            </p:nvGrpSpPr>
            <p:grpSpPr bwMode="auto">
              <a:xfrm>
                <a:off x="717" y="1446"/>
                <a:ext cx="274" cy="237"/>
                <a:chOff x="717" y="1446"/>
                <a:chExt cx="274" cy="237"/>
              </a:xfrm>
            </p:grpSpPr>
            <p:sp>
              <p:nvSpPr>
                <p:cNvPr id="88" name="Arc 86"/>
                <p:cNvSpPr>
                  <a:spLocks/>
                </p:cNvSpPr>
                <p:nvPr/>
              </p:nvSpPr>
              <p:spPr bwMode="auto">
                <a:xfrm>
                  <a:off x="930" y="1618"/>
                  <a:ext cx="58" cy="39"/>
                </a:xfrm>
                <a:custGeom>
                  <a:avLst/>
                  <a:gdLst>
                    <a:gd name="T0" fmla="*/ 0 w 38273"/>
                    <a:gd name="T1" fmla="*/ 0 h 35142"/>
                    <a:gd name="T2" fmla="*/ 0 w 38273"/>
                    <a:gd name="T3" fmla="*/ 0 h 35142"/>
                    <a:gd name="T4" fmla="*/ 0 w 38273"/>
                    <a:gd name="T5" fmla="*/ 0 h 35142"/>
                    <a:gd name="T6" fmla="*/ 0 60000 65536"/>
                    <a:gd name="T7" fmla="*/ 0 60000 65536"/>
                    <a:gd name="T8" fmla="*/ 0 60000 65536"/>
                  </a:gdLst>
                  <a:ahLst/>
                  <a:cxnLst>
                    <a:cxn ang="T6">
                      <a:pos x="T0" y="T1"/>
                    </a:cxn>
                    <a:cxn ang="T7">
                      <a:pos x="T2" y="T3"/>
                    </a:cxn>
                    <a:cxn ang="T8">
                      <a:pos x="T4" y="T5"/>
                    </a:cxn>
                  </a:cxnLst>
                  <a:rect l="0" t="0" r="r" b="b"/>
                  <a:pathLst>
                    <a:path w="38273" h="35142" fill="none" extrusionOk="0">
                      <a:moveTo>
                        <a:pt x="-1" y="7867"/>
                      </a:moveTo>
                      <a:cubicBezTo>
                        <a:pt x="4103" y="2886"/>
                        <a:pt x="10218" y="-1"/>
                        <a:pt x="16673" y="0"/>
                      </a:cubicBezTo>
                      <a:cubicBezTo>
                        <a:pt x="28602" y="0"/>
                        <a:pt x="38273" y="9670"/>
                        <a:pt x="38273" y="21600"/>
                      </a:cubicBezTo>
                      <a:cubicBezTo>
                        <a:pt x="38273" y="26526"/>
                        <a:pt x="36589" y="31304"/>
                        <a:pt x="33500" y="35141"/>
                      </a:cubicBezTo>
                    </a:path>
                    <a:path w="38273" h="35142" stroke="0" extrusionOk="0">
                      <a:moveTo>
                        <a:pt x="-1" y="7867"/>
                      </a:moveTo>
                      <a:cubicBezTo>
                        <a:pt x="4103" y="2886"/>
                        <a:pt x="10218" y="-1"/>
                        <a:pt x="16673" y="0"/>
                      </a:cubicBezTo>
                      <a:cubicBezTo>
                        <a:pt x="28602" y="0"/>
                        <a:pt x="38273" y="9670"/>
                        <a:pt x="38273" y="21600"/>
                      </a:cubicBezTo>
                      <a:cubicBezTo>
                        <a:pt x="38273" y="26526"/>
                        <a:pt x="36589" y="31304"/>
                        <a:pt x="33500" y="35141"/>
                      </a:cubicBezTo>
                      <a:lnTo>
                        <a:pt x="16673" y="21600"/>
                      </a:lnTo>
                      <a:lnTo>
                        <a:pt x="-1" y="7867"/>
                      </a:lnTo>
                      <a:close/>
                    </a:path>
                  </a:pathLst>
                </a:custGeom>
                <a:noFill/>
                <a:ln w="4763">
                  <a:solidFill>
                    <a:srgbClr val="49493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9" name="Arc 87"/>
                <p:cNvSpPr>
                  <a:spLocks/>
                </p:cNvSpPr>
                <p:nvPr/>
              </p:nvSpPr>
              <p:spPr bwMode="auto">
                <a:xfrm>
                  <a:off x="929" y="1618"/>
                  <a:ext cx="55" cy="36"/>
                </a:xfrm>
                <a:custGeom>
                  <a:avLst/>
                  <a:gdLst>
                    <a:gd name="T0" fmla="*/ 0 w 38146"/>
                    <a:gd name="T1" fmla="*/ 0 h 34928"/>
                    <a:gd name="T2" fmla="*/ 0 w 38146"/>
                    <a:gd name="T3" fmla="*/ 0 h 34928"/>
                    <a:gd name="T4" fmla="*/ 0 w 38146"/>
                    <a:gd name="T5" fmla="*/ 0 h 34928"/>
                    <a:gd name="T6" fmla="*/ 0 60000 65536"/>
                    <a:gd name="T7" fmla="*/ 0 60000 65536"/>
                    <a:gd name="T8" fmla="*/ 0 60000 65536"/>
                  </a:gdLst>
                  <a:ahLst/>
                  <a:cxnLst>
                    <a:cxn ang="T6">
                      <a:pos x="T0" y="T1"/>
                    </a:cxn>
                    <a:cxn ang="T7">
                      <a:pos x="T2" y="T3"/>
                    </a:cxn>
                    <a:cxn ang="T8">
                      <a:pos x="T4" y="T5"/>
                    </a:cxn>
                  </a:cxnLst>
                  <a:rect l="0" t="0" r="r" b="b"/>
                  <a:pathLst>
                    <a:path w="38146" h="34928" fill="none" extrusionOk="0">
                      <a:moveTo>
                        <a:pt x="0" y="7715"/>
                      </a:moveTo>
                      <a:cubicBezTo>
                        <a:pt x="4104" y="2824"/>
                        <a:pt x="10161" y="-1"/>
                        <a:pt x="16546" y="0"/>
                      </a:cubicBezTo>
                      <a:cubicBezTo>
                        <a:pt x="28475" y="0"/>
                        <a:pt x="38146" y="9670"/>
                        <a:pt x="38146" y="21600"/>
                      </a:cubicBezTo>
                      <a:cubicBezTo>
                        <a:pt x="38146" y="26432"/>
                        <a:pt x="36525" y="31125"/>
                        <a:pt x="33543" y="34927"/>
                      </a:cubicBezTo>
                    </a:path>
                    <a:path w="38146" h="34928" stroke="0" extrusionOk="0">
                      <a:moveTo>
                        <a:pt x="0" y="7715"/>
                      </a:moveTo>
                      <a:cubicBezTo>
                        <a:pt x="4104" y="2824"/>
                        <a:pt x="10161" y="-1"/>
                        <a:pt x="16546" y="0"/>
                      </a:cubicBezTo>
                      <a:cubicBezTo>
                        <a:pt x="28475" y="0"/>
                        <a:pt x="38146" y="9670"/>
                        <a:pt x="38146" y="21600"/>
                      </a:cubicBezTo>
                      <a:cubicBezTo>
                        <a:pt x="38146" y="26432"/>
                        <a:pt x="36525" y="31125"/>
                        <a:pt x="33543" y="34927"/>
                      </a:cubicBezTo>
                      <a:lnTo>
                        <a:pt x="16546" y="21600"/>
                      </a:lnTo>
                      <a:lnTo>
                        <a:pt x="0" y="7715"/>
                      </a:lnTo>
                      <a:close/>
                    </a:path>
                  </a:pathLst>
                </a:custGeom>
                <a:noFill/>
                <a:ln w="4763">
                  <a:solidFill>
                    <a:srgbClr val="DBDBCE"/>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Freeform 88"/>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1" name="Freeform 89"/>
                <p:cNvSpPr>
                  <a:spLocks/>
                </p:cNvSpPr>
                <p:nvPr/>
              </p:nvSpPr>
              <p:spPr bwMode="auto">
                <a:xfrm>
                  <a:off x="751" y="1591"/>
                  <a:ext cx="205" cy="26"/>
                </a:xfrm>
                <a:custGeom>
                  <a:avLst/>
                  <a:gdLst>
                    <a:gd name="T0" fmla="*/ 0 w 205"/>
                    <a:gd name="T1" fmla="*/ 26 h 26"/>
                    <a:gd name="T2" fmla="*/ 25 w 205"/>
                    <a:gd name="T3" fmla="*/ 0 h 26"/>
                    <a:gd name="T4" fmla="*/ 205 w 205"/>
                    <a:gd name="T5" fmla="*/ 0 h 26"/>
                    <a:gd name="T6" fmla="*/ 180 w 205"/>
                    <a:gd name="T7" fmla="*/ 26 h 26"/>
                    <a:gd name="T8" fmla="*/ 0 w 205"/>
                    <a:gd name="T9" fmla="*/ 26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5" h="26">
                      <a:moveTo>
                        <a:pt x="0" y="26"/>
                      </a:moveTo>
                      <a:lnTo>
                        <a:pt x="25" y="0"/>
                      </a:lnTo>
                      <a:lnTo>
                        <a:pt x="205" y="0"/>
                      </a:lnTo>
                      <a:lnTo>
                        <a:pt x="180" y="26"/>
                      </a:lnTo>
                      <a:lnTo>
                        <a:pt x="0" y="26"/>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92" name="Rectangle 90"/>
                <p:cNvSpPr>
                  <a:spLocks noChangeArrowheads="1"/>
                </p:cNvSpPr>
                <p:nvPr/>
              </p:nvSpPr>
              <p:spPr bwMode="auto">
                <a:xfrm>
                  <a:off x="751" y="1617"/>
                  <a:ext cx="180" cy="31"/>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93" name="Rectangle 91"/>
                <p:cNvSpPr>
                  <a:spLocks noChangeArrowheads="1"/>
                </p:cNvSpPr>
                <p:nvPr/>
              </p:nvSpPr>
              <p:spPr bwMode="auto">
                <a:xfrm>
                  <a:off x="752" y="1618"/>
                  <a:ext cx="178" cy="29"/>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94" name="Freeform 92"/>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5" name="Freeform 93"/>
                <p:cNvSpPr>
                  <a:spLocks/>
                </p:cNvSpPr>
                <p:nvPr/>
              </p:nvSpPr>
              <p:spPr bwMode="auto">
                <a:xfrm>
                  <a:off x="931" y="1591"/>
                  <a:ext cx="25" cy="57"/>
                </a:xfrm>
                <a:custGeom>
                  <a:avLst/>
                  <a:gdLst>
                    <a:gd name="T0" fmla="*/ 0 w 25"/>
                    <a:gd name="T1" fmla="*/ 57 h 57"/>
                    <a:gd name="T2" fmla="*/ 25 w 25"/>
                    <a:gd name="T3" fmla="*/ 35 h 57"/>
                    <a:gd name="T4" fmla="*/ 25 w 25"/>
                    <a:gd name="T5" fmla="*/ 0 h 57"/>
                    <a:gd name="T6" fmla="*/ 0 w 25"/>
                    <a:gd name="T7" fmla="*/ 26 h 57"/>
                    <a:gd name="T8" fmla="*/ 0 w 25"/>
                    <a:gd name="T9" fmla="*/ 57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57">
                      <a:moveTo>
                        <a:pt x="0" y="57"/>
                      </a:moveTo>
                      <a:lnTo>
                        <a:pt x="25" y="35"/>
                      </a:lnTo>
                      <a:lnTo>
                        <a:pt x="25" y="0"/>
                      </a:lnTo>
                      <a:lnTo>
                        <a:pt x="0" y="26"/>
                      </a:lnTo>
                      <a:lnTo>
                        <a:pt x="0" y="57"/>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94"/>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95"/>
                <p:cNvSpPr>
                  <a:spLocks/>
                </p:cNvSpPr>
                <p:nvPr/>
              </p:nvSpPr>
              <p:spPr bwMode="auto">
                <a:xfrm>
                  <a:off x="757" y="1591"/>
                  <a:ext cx="196" cy="19"/>
                </a:xfrm>
                <a:custGeom>
                  <a:avLst/>
                  <a:gdLst>
                    <a:gd name="T0" fmla="*/ 0 w 196"/>
                    <a:gd name="T1" fmla="*/ 19 h 19"/>
                    <a:gd name="T2" fmla="*/ 19 w 196"/>
                    <a:gd name="T3" fmla="*/ 0 h 19"/>
                    <a:gd name="T4" fmla="*/ 196 w 196"/>
                    <a:gd name="T5" fmla="*/ 0 h 19"/>
                    <a:gd name="T6" fmla="*/ 177 w 196"/>
                    <a:gd name="T7" fmla="*/ 19 h 19"/>
                    <a:gd name="T8" fmla="*/ 0 w 196"/>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6" h="19">
                      <a:moveTo>
                        <a:pt x="0" y="19"/>
                      </a:moveTo>
                      <a:lnTo>
                        <a:pt x="19" y="0"/>
                      </a:lnTo>
                      <a:lnTo>
                        <a:pt x="196" y="0"/>
                      </a:lnTo>
                      <a:lnTo>
                        <a:pt x="177" y="19"/>
                      </a:lnTo>
                      <a:lnTo>
                        <a:pt x="0" y="19"/>
                      </a:lnTo>
                      <a:close/>
                    </a:path>
                  </a:pathLst>
                </a:custGeom>
                <a:solidFill>
                  <a:srgbClr val="00000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96"/>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97"/>
                <p:cNvSpPr>
                  <a:spLocks/>
                </p:cNvSpPr>
                <p:nvPr/>
              </p:nvSpPr>
              <p:spPr bwMode="auto">
                <a:xfrm>
                  <a:off x="751" y="1446"/>
                  <a:ext cx="202" cy="19"/>
                </a:xfrm>
                <a:custGeom>
                  <a:avLst/>
                  <a:gdLst>
                    <a:gd name="T0" fmla="*/ 0 w 202"/>
                    <a:gd name="T1" fmla="*/ 19 h 19"/>
                    <a:gd name="T2" fmla="*/ 19 w 202"/>
                    <a:gd name="T3" fmla="*/ 0 h 19"/>
                    <a:gd name="T4" fmla="*/ 202 w 202"/>
                    <a:gd name="T5" fmla="*/ 0 h 19"/>
                    <a:gd name="T6" fmla="*/ 180 w 202"/>
                    <a:gd name="T7" fmla="*/ 19 h 19"/>
                    <a:gd name="T8" fmla="*/ 0 w 202"/>
                    <a:gd name="T9" fmla="*/ 19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2" h="19">
                      <a:moveTo>
                        <a:pt x="0" y="19"/>
                      </a:moveTo>
                      <a:lnTo>
                        <a:pt x="19" y="0"/>
                      </a:lnTo>
                      <a:lnTo>
                        <a:pt x="202" y="0"/>
                      </a:lnTo>
                      <a:lnTo>
                        <a:pt x="180" y="19"/>
                      </a:lnTo>
                      <a:lnTo>
                        <a:pt x="0" y="19"/>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0" name="Rectangle 98"/>
                <p:cNvSpPr>
                  <a:spLocks noChangeArrowheads="1"/>
                </p:cNvSpPr>
                <p:nvPr/>
              </p:nvSpPr>
              <p:spPr bwMode="auto">
                <a:xfrm>
                  <a:off x="752" y="1466"/>
                  <a:ext cx="181" cy="140"/>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01" name="Rectangle 99"/>
                <p:cNvSpPr>
                  <a:spLocks noChangeArrowheads="1"/>
                </p:cNvSpPr>
                <p:nvPr/>
              </p:nvSpPr>
              <p:spPr bwMode="auto">
                <a:xfrm>
                  <a:off x="768" y="1485"/>
                  <a:ext cx="149" cy="108"/>
                </a:xfrm>
                <a:prstGeom prst="rect">
                  <a:avLst/>
                </a:prstGeom>
                <a:solidFill>
                  <a:srgbClr val="FFFFFF"/>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02" name="Freeform 100"/>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3" name="Freeform 101"/>
                <p:cNvSpPr>
                  <a:spLocks/>
                </p:cNvSpPr>
                <p:nvPr/>
              </p:nvSpPr>
              <p:spPr bwMode="auto">
                <a:xfrm>
                  <a:off x="931" y="1446"/>
                  <a:ext cx="22" cy="161"/>
                </a:xfrm>
                <a:custGeom>
                  <a:avLst/>
                  <a:gdLst>
                    <a:gd name="T0" fmla="*/ 0 w 22"/>
                    <a:gd name="T1" fmla="*/ 161 h 161"/>
                    <a:gd name="T2" fmla="*/ 22 w 22"/>
                    <a:gd name="T3" fmla="*/ 142 h 161"/>
                    <a:gd name="T4" fmla="*/ 22 w 22"/>
                    <a:gd name="T5" fmla="*/ 0 h 161"/>
                    <a:gd name="T6" fmla="*/ 0 w 22"/>
                    <a:gd name="T7" fmla="*/ 19 h 161"/>
                    <a:gd name="T8" fmla="*/ 0 w 22"/>
                    <a:gd name="T9" fmla="*/ 161 h 1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161">
                      <a:moveTo>
                        <a:pt x="0" y="161"/>
                      </a:moveTo>
                      <a:lnTo>
                        <a:pt x="22" y="142"/>
                      </a:lnTo>
                      <a:lnTo>
                        <a:pt x="22" y="0"/>
                      </a:lnTo>
                      <a:lnTo>
                        <a:pt x="0" y="19"/>
                      </a:lnTo>
                      <a:lnTo>
                        <a:pt x="0" y="161"/>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4" name="Freeform 102"/>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5" name="Freeform 103"/>
                <p:cNvSpPr>
                  <a:spLocks/>
                </p:cNvSpPr>
                <p:nvPr/>
              </p:nvSpPr>
              <p:spPr bwMode="auto">
                <a:xfrm>
                  <a:off x="717" y="1642"/>
                  <a:ext cx="223" cy="35"/>
                </a:xfrm>
                <a:custGeom>
                  <a:avLst/>
                  <a:gdLst>
                    <a:gd name="T0" fmla="*/ 0 w 223"/>
                    <a:gd name="T1" fmla="*/ 35 h 35"/>
                    <a:gd name="T2" fmla="*/ 28 w 223"/>
                    <a:gd name="T3" fmla="*/ 0 h 35"/>
                    <a:gd name="T4" fmla="*/ 223 w 223"/>
                    <a:gd name="T5" fmla="*/ 0 h 35"/>
                    <a:gd name="T6" fmla="*/ 195 w 223"/>
                    <a:gd name="T7" fmla="*/ 35 h 35"/>
                    <a:gd name="T8" fmla="*/ 0 w 223"/>
                    <a:gd name="T9" fmla="*/ 35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3" h="35">
                      <a:moveTo>
                        <a:pt x="0" y="35"/>
                      </a:moveTo>
                      <a:lnTo>
                        <a:pt x="28" y="0"/>
                      </a:lnTo>
                      <a:lnTo>
                        <a:pt x="223" y="0"/>
                      </a:lnTo>
                      <a:lnTo>
                        <a:pt x="195" y="35"/>
                      </a:lnTo>
                      <a:lnTo>
                        <a:pt x="0" y="35"/>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6" name="Freeform 104"/>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7" name="Freeform 105"/>
                <p:cNvSpPr>
                  <a:spLocks/>
                </p:cNvSpPr>
                <p:nvPr/>
              </p:nvSpPr>
              <p:spPr bwMode="auto">
                <a:xfrm>
                  <a:off x="912" y="1642"/>
                  <a:ext cx="28" cy="41"/>
                </a:xfrm>
                <a:custGeom>
                  <a:avLst/>
                  <a:gdLst>
                    <a:gd name="T0" fmla="*/ 0 w 28"/>
                    <a:gd name="T1" fmla="*/ 41 h 41"/>
                    <a:gd name="T2" fmla="*/ 28 w 28"/>
                    <a:gd name="T3" fmla="*/ 13 h 41"/>
                    <a:gd name="T4" fmla="*/ 28 w 28"/>
                    <a:gd name="T5" fmla="*/ 0 h 41"/>
                    <a:gd name="T6" fmla="*/ 0 w 28"/>
                    <a:gd name="T7" fmla="*/ 35 h 41"/>
                    <a:gd name="T8" fmla="*/ 0 w 28"/>
                    <a:gd name="T9" fmla="*/ 41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 h="41">
                      <a:moveTo>
                        <a:pt x="0" y="41"/>
                      </a:moveTo>
                      <a:lnTo>
                        <a:pt x="28" y="13"/>
                      </a:lnTo>
                      <a:lnTo>
                        <a:pt x="28" y="0"/>
                      </a:lnTo>
                      <a:lnTo>
                        <a:pt x="0" y="35"/>
                      </a:lnTo>
                      <a:lnTo>
                        <a:pt x="0" y="41"/>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08" name="Rectangle 106"/>
                <p:cNvSpPr>
                  <a:spLocks noChangeArrowheads="1"/>
                </p:cNvSpPr>
                <p:nvPr/>
              </p:nvSpPr>
              <p:spPr bwMode="auto">
                <a:xfrm>
                  <a:off x="717" y="1677"/>
                  <a:ext cx="195"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09" name="Rectangle 107"/>
                <p:cNvSpPr>
                  <a:spLocks noChangeArrowheads="1"/>
                </p:cNvSpPr>
                <p:nvPr/>
              </p:nvSpPr>
              <p:spPr bwMode="auto">
                <a:xfrm>
                  <a:off x="718" y="1678"/>
                  <a:ext cx="193" cy="4"/>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10" name="Freeform 108"/>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1" name="Freeform 109"/>
                <p:cNvSpPr>
                  <a:spLocks/>
                </p:cNvSpPr>
                <p:nvPr/>
              </p:nvSpPr>
              <p:spPr bwMode="auto">
                <a:xfrm>
                  <a:off x="953" y="1651"/>
                  <a:ext cx="38" cy="23"/>
                </a:xfrm>
                <a:custGeom>
                  <a:avLst/>
                  <a:gdLst>
                    <a:gd name="T0" fmla="*/ 0 w 38"/>
                    <a:gd name="T1" fmla="*/ 23 h 23"/>
                    <a:gd name="T2" fmla="*/ 13 w 38"/>
                    <a:gd name="T3" fmla="*/ 0 h 23"/>
                    <a:gd name="T4" fmla="*/ 38 w 38"/>
                    <a:gd name="T5" fmla="*/ 0 h 23"/>
                    <a:gd name="T6" fmla="*/ 25 w 38"/>
                    <a:gd name="T7" fmla="*/ 23 h 23"/>
                    <a:gd name="T8" fmla="*/ 0 w 38"/>
                    <a:gd name="T9" fmla="*/ 23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23">
                      <a:moveTo>
                        <a:pt x="0" y="23"/>
                      </a:moveTo>
                      <a:lnTo>
                        <a:pt x="13" y="0"/>
                      </a:lnTo>
                      <a:lnTo>
                        <a:pt x="38" y="0"/>
                      </a:lnTo>
                      <a:lnTo>
                        <a:pt x="25" y="23"/>
                      </a:lnTo>
                      <a:lnTo>
                        <a:pt x="0" y="23"/>
                      </a:lnTo>
                      <a:close/>
                    </a:path>
                  </a:pathLst>
                </a:custGeom>
                <a:solidFill>
                  <a:srgbClr val="C9C9B6"/>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12" name="Freeform 110"/>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3" name="Freeform 111"/>
                <p:cNvSpPr>
                  <a:spLocks/>
                </p:cNvSpPr>
                <p:nvPr/>
              </p:nvSpPr>
              <p:spPr bwMode="auto">
                <a:xfrm>
                  <a:off x="978" y="1651"/>
                  <a:ext cx="13" cy="29"/>
                </a:xfrm>
                <a:custGeom>
                  <a:avLst/>
                  <a:gdLst>
                    <a:gd name="T0" fmla="*/ 0 w 13"/>
                    <a:gd name="T1" fmla="*/ 29 h 29"/>
                    <a:gd name="T2" fmla="*/ 13 w 13"/>
                    <a:gd name="T3" fmla="*/ 16 h 29"/>
                    <a:gd name="T4" fmla="*/ 13 w 13"/>
                    <a:gd name="T5" fmla="*/ 0 h 29"/>
                    <a:gd name="T6" fmla="*/ 0 w 13"/>
                    <a:gd name="T7" fmla="*/ 23 h 29"/>
                    <a:gd name="T8" fmla="*/ 0 w 13"/>
                    <a:gd name="T9" fmla="*/ 29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29">
                      <a:moveTo>
                        <a:pt x="0" y="29"/>
                      </a:moveTo>
                      <a:lnTo>
                        <a:pt x="13" y="16"/>
                      </a:lnTo>
                      <a:lnTo>
                        <a:pt x="13" y="0"/>
                      </a:lnTo>
                      <a:lnTo>
                        <a:pt x="0" y="23"/>
                      </a:lnTo>
                      <a:lnTo>
                        <a:pt x="0" y="29"/>
                      </a:lnTo>
                      <a:close/>
                    </a:path>
                  </a:pathLst>
                </a:custGeom>
                <a:solidFill>
                  <a:srgbClr val="7A7A5A"/>
                </a:solidFill>
                <a:ln w="4763">
                  <a:solidFill>
                    <a:srgbClr val="494936"/>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114" name="Rectangle 112"/>
                <p:cNvSpPr>
                  <a:spLocks noChangeArrowheads="1"/>
                </p:cNvSpPr>
                <p:nvPr/>
              </p:nvSpPr>
              <p:spPr bwMode="auto">
                <a:xfrm>
                  <a:off x="950" y="1674"/>
                  <a:ext cx="28" cy="6"/>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b="1">
                    <a:solidFill>
                      <a:srgbClr val="000099"/>
                    </a:solidFill>
                    <a:latin typeface="微软雅黑" pitchFamily="34" charset="-122"/>
                    <a:ea typeface="微软雅黑" pitchFamily="34" charset="-122"/>
                  </a:endParaRPr>
                </a:p>
              </p:txBody>
            </p:sp>
            <p:sp>
              <p:nvSpPr>
                <p:cNvPr id="115" name="Rectangle 113"/>
                <p:cNvSpPr>
                  <a:spLocks noChangeArrowheads="1"/>
                </p:cNvSpPr>
                <p:nvPr/>
              </p:nvSpPr>
              <p:spPr bwMode="auto">
                <a:xfrm>
                  <a:off x="951" y="1675"/>
                  <a:ext cx="26" cy="4"/>
                </a:xfrm>
                <a:prstGeom prst="rect">
                  <a:avLst/>
                </a:prstGeom>
                <a:solidFill>
                  <a:srgbClr val="B7B79D"/>
                </a:solidFill>
                <a:ln w="4763">
                  <a:solidFill>
                    <a:srgbClr val="494936"/>
                  </a:solidFill>
                  <a:miter lim="800000"/>
                  <a:headEnd/>
                  <a:tailEnd/>
                </a:ln>
              </p:spPr>
              <p:txBody>
                <a:bodyPr/>
                <a:lstStyle/>
                <a:p>
                  <a:pPr eaLnBrk="1" hangingPunct="1"/>
                  <a:endParaRPr lang="zh-CN" altLang="en-US" sz="1400" b="1">
                    <a:solidFill>
                      <a:srgbClr val="000099"/>
                    </a:solidFill>
                    <a:latin typeface="微软雅黑" pitchFamily="34" charset="-122"/>
                    <a:ea typeface="微软雅黑" pitchFamily="34" charset="-122"/>
                  </a:endParaRPr>
                </a:p>
              </p:txBody>
            </p:sp>
          </p:grpSp>
          <p:sp>
            <p:nvSpPr>
              <p:cNvPr id="64" name="Freeform 114"/>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Freeform 115"/>
              <p:cNvSpPr>
                <a:spLocks/>
              </p:cNvSpPr>
              <p:nvPr/>
            </p:nvSpPr>
            <p:spPr bwMode="auto">
              <a:xfrm>
                <a:off x="710" y="1620"/>
                <a:ext cx="85" cy="38"/>
              </a:xfrm>
              <a:custGeom>
                <a:avLst/>
                <a:gdLst>
                  <a:gd name="T0" fmla="*/ 0 w 85"/>
                  <a:gd name="T1" fmla="*/ 16 h 38"/>
                  <a:gd name="T2" fmla="*/ 25 w 85"/>
                  <a:gd name="T3" fmla="*/ 16 h 38"/>
                  <a:gd name="T4" fmla="*/ 44 w 85"/>
                  <a:gd name="T5" fmla="*/ 0 h 38"/>
                  <a:gd name="T6" fmla="*/ 70 w 85"/>
                  <a:gd name="T7" fmla="*/ 9 h 38"/>
                  <a:gd name="T8" fmla="*/ 79 w 85"/>
                  <a:gd name="T9" fmla="*/ 12 h 38"/>
                  <a:gd name="T10" fmla="*/ 85 w 85"/>
                  <a:gd name="T11" fmla="*/ 19 h 38"/>
                  <a:gd name="T12" fmla="*/ 82 w 85"/>
                  <a:gd name="T13" fmla="*/ 31 h 38"/>
                  <a:gd name="T14" fmla="*/ 79 w 85"/>
                  <a:gd name="T15" fmla="*/ 31 h 38"/>
                  <a:gd name="T16" fmla="*/ 73 w 85"/>
                  <a:gd name="T17" fmla="*/ 22 h 38"/>
                  <a:gd name="T18" fmla="*/ 70 w 85"/>
                  <a:gd name="T19" fmla="*/ 19 h 38"/>
                  <a:gd name="T20" fmla="*/ 57 w 85"/>
                  <a:gd name="T21" fmla="*/ 22 h 38"/>
                  <a:gd name="T22" fmla="*/ 66 w 85"/>
                  <a:gd name="T23" fmla="*/ 25 h 38"/>
                  <a:gd name="T24" fmla="*/ 70 w 85"/>
                  <a:gd name="T25" fmla="*/ 25 h 38"/>
                  <a:gd name="T26" fmla="*/ 70 w 85"/>
                  <a:gd name="T27" fmla="*/ 31 h 38"/>
                  <a:gd name="T28" fmla="*/ 41 w 85"/>
                  <a:gd name="T29" fmla="*/ 38 h 38"/>
                  <a:gd name="T30" fmla="*/ 22 w 85"/>
                  <a:gd name="T31" fmla="*/ 31 h 38"/>
                  <a:gd name="T32" fmla="*/ 3 w 85"/>
                  <a:gd name="T33" fmla="*/ 31 h 38"/>
                  <a:gd name="T34" fmla="*/ 0 w 85"/>
                  <a:gd name="T35" fmla="*/ 16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38">
                    <a:moveTo>
                      <a:pt x="0" y="16"/>
                    </a:moveTo>
                    <a:lnTo>
                      <a:pt x="25" y="16"/>
                    </a:lnTo>
                    <a:lnTo>
                      <a:pt x="44" y="0"/>
                    </a:lnTo>
                    <a:lnTo>
                      <a:pt x="70" y="9"/>
                    </a:lnTo>
                    <a:lnTo>
                      <a:pt x="79" y="12"/>
                    </a:lnTo>
                    <a:lnTo>
                      <a:pt x="85" y="19"/>
                    </a:lnTo>
                    <a:lnTo>
                      <a:pt x="82" y="31"/>
                    </a:lnTo>
                    <a:lnTo>
                      <a:pt x="79" y="31"/>
                    </a:lnTo>
                    <a:lnTo>
                      <a:pt x="73" y="22"/>
                    </a:lnTo>
                    <a:lnTo>
                      <a:pt x="70" y="19"/>
                    </a:lnTo>
                    <a:lnTo>
                      <a:pt x="57" y="22"/>
                    </a:lnTo>
                    <a:lnTo>
                      <a:pt x="66" y="25"/>
                    </a:lnTo>
                    <a:lnTo>
                      <a:pt x="70" y="25"/>
                    </a:lnTo>
                    <a:lnTo>
                      <a:pt x="70" y="31"/>
                    </a:lnTo>
                    <a:lnTo>
                      <a:pt x="41" y="38"/>
                    </a:lnTo>
                    <a:lnTo>
                      <a:pt x="22" y="31"/>
                    </a:lnTo>
                    <a:lnTo>
                      <a:pt x="3" y="31"/>
                    </a:lnTo>
                    <a:lnTo>
                      <a:pt x="0" y="16"/>
                    </a:lnTo>
                    <a:close/>
                  </a:path>
                </a:pathLst>
              </a:custGeom>
              <a:solidFill>
                <a:srgbClr val="FFA38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66" name="Freeform 116"/>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Freeform 117"/>
              <p:cNvSpPr>
                <a:spLocks/>
              </p:cNvSpPr>
              <p:nvPr/>
            </p:nvSpPr>
            <p:spPr bwMode="auto">
              <a:xfrm>
                <a:off x="612" y="1629"/>
                <a:ext cx="108" cy="48"/>
              </a:xfrm>
              <a:custGeom>
                <a:avLst/>
                <a:gdLst>
                  <a:gd name="T0" fmla="*/ 0 w 108"/>
                  <a:gd name="T1" fmla="*/ 0 h 48"/>
                  <a:gd name="T2" fmla="*/ 101 w 108"/>
                  <a:gd name="T3" fmla="*/ 3 h 48"/>
                  <a:gd name="T4" fmla="*/ 108 w 108"/>
                  <a:gd name="T5" fmla="*/ 13 h 48"/>
                  <a:gd name="T6" fmla="*/ 108 w 108"/>
                  <a:gd name="T7" fmla="*/ 32 h 48"/>
                  <a:gd name="T8" fmla="*/ 29 w 108"/>
                  <a:gd name="T9" fmla="*/ 48 h 48"/>
                  <a:gd name="T10" fmla="*/ 0 w 108"/>
                  <a:gd name="T11" fmla="*/ 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8" h="48">
                    <a:moveTo>
                      <a:pt x="0" y="0"/>
                    </a:moveTo>
                    <a:lnTo>
                      <a:pt x="101" y="3"/>
                    </a:lnTo>
                    <a:lnTo>
                      <a:pt x="108" y="13"/>
                    </a:lnTo>
                    <a:lnTo>
                      <a:pt x="108" y="32"/>
                    </a:lnTo>
                    <a:lnTo>
                      <a:pt x="29" y="48"/>
                    </a:lnTo>
                    <a:lnTo>
                      <a:pt x="0" y="0"/>
                    </a:lnTo>
                    <a:close/>
                  </a:path>
                </a:pathLst>
              </a:custGeom>
              <a:solidFill>
                <a:srgbClr val="626248"/>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118"/>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119"/>
              <p:cNvSpPr>
                <a:spLocks/>
              </p:cNvSpPr>
              <p:nvPr/>
            </p:nvSpPr>
            <p:spPr bwMode="auto">
              <a:xfrm>
                <a:off x="742" y="1863"/>
                <a:ext cx="79" cy="98"/>
              </a:xfrm>
              <a:custGeom>
                <a:avLst/>
                <a:gdLst>
                  <a:gd name="T0" fmla="*/ 44 w 79"/>
                  <a:gd name="T1" fmla="*/ 0 h 98"/>
                  <a:gd name="T2" fmla="*/ 47 w 79"/>
                  <a:gd name="T3" fmla="*/ 45 h 98"/>
                  <a:gd name="T4" fmla="*/ 53 w 79"/>
                  <a:gd name="T5" fmla="*/ 48 h 98"/>
                  <a:gd name="T6" fmla="*/ 75 w 79"/>
                  <a:gd name="T7" fmla="*/ 64 h 98"/>
                  <a:gd name="T8" fmla="*/ 79 w 79"/>
                  <a:gd name="T9" fmla="*/ 89 h 98"/>
                  <a:gd name="T10" fmla="*/ 56 w 79"/>
                  <a:gd name="T11" fmla="*/ 89 h 98"/>
                  <a:gd name="T12" fmla="*/ 41 w 79"/>
                  <a:gd name="T13" fmla="*/ 89 h 98"/>
                  <a:gd name="T14" fmla="*/ 41 w 79"/>
                  <a:gd name="T15" fmla="*/ 95 h 98"/>
                  <a:gd name="T16" fmla="*/ 15 w 79"/>
                  <a:gd name="T17" fmla="*/ 98 h 98"/>
                  <a:gd name="T18" fmla="*/ 6 w 79"/>
                  <a:gd name="T19" fmla="*/ 98 h 98"/>
                  <a:gd name="T20" fmla="*/ 0 w 79"/>
                  <a:gd name="T21" fmla="*/ 98 h 98"/>
                  <a:gd name="T22" fmla="*/ 0 w 79"/>
                  <a:gd name="T23" fmla="*/ 76 h 98"/>
                  <a:gd name="T24" fmla="*/ 3 w 79"/>
                  <a:gd name="T25" fmla="*/ 70 h 98"/>
                  <a:gd name="T26" fmla="*/ 9 w 79"/>
                  <a:gd name="T27" fmla="*/ 54 h 98"/>
                  <a:gd name="T28" fmla="*/ 6 w 79"/>
                  <a:gd name="T29" fmla="*/ 10 h 98"/>
                  <a:gd name="T30" fmla="*/ 44 w 79"/>
                  <a:gd name="T31" fmla="*/ 0 h 9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9" h="98">
                    <a:moveTo>
                      <a:pt x="44" y="0"/>
                    </a:moveTo>
                    <a:lnTo>
                      <a:pt x="47" y="45"/>
                    </a:lnTo>
                    <a:lnTo>
                      <a:pt x="53" y="48"/>
                    </a:lnTo>
                    <a:lnTo>
                      <a:pt x="75" y="64"/>
                    </a:lnTo>
                    <a:lnTo>
                      <a:pt x="79" y="89"/>
                    </a:lnTo>
                    <a:lnTo>
                      <a:pt x="56" y="89"/>
                    </a:lnTo>
                    <a:lnTo>
                      <a:pt x="41" y="89"/>
                    </a:lnTo>
                    <a:lnTo>
                      <a:pt x="41" y="95"/>
                    </a:lnTo>
                    <a:lnTo>
                      <a:pt x="15" y="98"/>
                    </a:lnTo>
                    <a:lnTo>
                      <a:pt x="6" y="98"/>
                    </a:lnTo>
                    <a:lnTo>
                      <a:pt x="0" y="98"/>
                    </a:lnTo>
                    <a:lnTo>
                      <a:pt x="0" y="76"/>
                    </a:lnTo>
                    <a:lnTo>
                      <a:pt x="3" y="70"/>
                    </a:lnTo>
                    <a:lnTo>
                      <a:pt x="9" y="54"/>
                    </a:lnTo>
                    <a:lnTo>
                      <a:pt x="6" y="10"/>
                    </a:lnTo>
                    <a:lnTo>
                      <a:pt x="44" y="0"/>
                    </a:lnTo>
                    <a:close/>
                  </a:path>
                </a:pathLst>
              </a:custGeom>
              <a:solidFill>
                <a:srgbClr val="222222"/>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120"/>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Freeform 121"/>
              <p:cNvSpPr>
                <a:spLocks/>
              </p:cNvSpPr>
              <p:nvPr/>
            </p:nvSpPr>
            <p:spPr bwMode="auto">
              <a:xfrm>
                <a:off x="795" y="1924"/>
                <a:ext cx="120" cy="98"/>
              </a:xfrm>
              <a:custGeom>
                <a:avLst/>
                <a:gdLst>
                  <a:gd name="T0" fmla="*/ 60 w 120"/>
                  <a:gd name="T1" fmla="*/ 0 h 98"/>
                  <a:gd name="T2" fmla="*/ 54 w 120"/>
                  <a:gd name="T3" fmla="*/ 31 h 98"/>
                  <a:gd name="T4" fmla="*/ 63 w 120"/>
                  <a:gd name="T5" fmla="*/ 31 h 98"/>
                  <a:gd name="T6" fmla="*/ 82 w 120"/>
                  <a:gd name="T7" fmla="*/ 44 h 98"/>
                  <a:gd name="T8" fmla="*/ 108 w 120"/>
                  <a:gd name="T9" fmla="*/ 44 h 98"/>
                  <a:gd name="T10" fmla="*/ 117 w 120"/>
                  <a:gd name="T11" fmla="*/ 47 h 98"/>
                  <a:gd name="T12" fmla="*/ 120 w 120"/>
                  <a:gd name="T13" fmla="*/ 56 h 98"/>
                  <a:gd name="T14" fmla="*/ 117 w 120"/>
                  <a:gd name="T15" fmla="*/ 66 h 98"/>
                  <a:gd name="T16" fmla="*/ 92 w 120"/>
                  <a:gd name="T17" fmla="*/ 82 h 98"/>
                  <a:gd name="T18" fmla="*/ 82 w 120"/>
                  <a:gd name="T19" fmla="*/ 85 h 98"/>
                  <a:gd name="T20" fmla="*/ 67 w 120"/>
                  <a:gd name="T21" fmla="*/ 85 h 98"/>
                  <a:gd name="T22" fmla="*/ 41 w 120"/>
                  <a:gd name="T23" fmla="*/ 88 h 98"/>
                  <a:gd name="T24" fmla="*/ 41 w 120"/>
                  <a:gd name="T25" fmla="*/ 98 h 98"/>
                  <a:gd name="T26" fmla="*/ 32 w 120"/>
                  <a:gd name="T27" fmla="*/ 98 h 98"/>
                  <a:gd name="T28" fmla="*/ 19 w 120"/>
                  <a:gd name="T29" fmla="*/ 98 h 98"/>
                  <a:gd name="T30" fmla="*/ 10 w 120"/>
                  <a:gd name="T31" fmla="*/ 94 h 98"/>
                  <a:gd name="T32" fmla="*/ 0 w 120"/>
                  <a:gd name="T33" fmla="*/ 88 h 98"/>
                  <a:gd name="T34" fmla="*/ 0 w 120"/>
                  <a:gd name="T35" fmla="*/ 72 h 98"/>
                  <a:gd name="T36" fmla="*/ 7 w 120"/>
                  <a:gd name="T37" fmla="*/ 56 h 98"/>
                  <a:gd name="T38" fmla="*/ 10 w 120"/>
                  <a:gd name="T39" fmla="*/ 47 h 98"/>
                  <a:gd name="T40" fmla="*/ 16 w 120"/>
                  <a:gd name="T41" fmla="*/ 37 h 98"/>
                  <a:gd name="T42" fmla="*/ 22 w 120"/>
                  <a:gd name="T43" fmla="*/ 6 h 98"/>
                  <a:gd name="T44" fmla="*/ 60 w 120"/>
                  <a:gd name="T45" fmla="*/ 0 h 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0" h="98">
                    <a:moveTo>
                      <a:pt x="60" y="0"/>
                    </a:moveTo>
                    <a:lnTo>
                      <a:pt x="54" y="31"/>
                    </a:lnTo>
                    <a:lnTo>
                      <a:pt x="63" y="31"/>
                    </a:lnTo>
                    <a:lnTo>
                      <a:pt x="82" y="44"/>
                    </a:lnTo>
                    <a:lnTo>
                      <a:pt x="108" y="44"/>
                    </a:lnTo>
                    <a:lnTo>
                      <a:pt x="117" y="47"/>
                    </a:lnTo>
                    <a:lnTo>
                      <a:pt x="120" y="56"/>
                    </a:lnTo>
                    <a:lnTo>
                      <a:pt x="117" y="66"/>
                    </a:lnTo>
                    <a:lnTo>
                      <a:pt x="92" y="82"/>
                    </a:lnTo>
                    <a:lnTo>
                      <a:pt x="82" y="85"/>
                    </a:lnTo>
                    <a:lnTo>
                      <a:pt x="67" y="85"/>
                    </a:lnTo>
                    <a:lnTo>
                      <a:pt x="41" y="88"/>
                    </a:lnTo>
                    <a:lnTo>
                      <a:pt x="41" y="98"/>
                    </a:lnTo>
                    <a:lnTo>
                      <a:pt x="32" y="98"/>
                    </a:lnTo>
                    <a:lnTo>
                      <a:pt x="19" y="98"/>
                    </a:lnTo>
                    <a:lnTo>
                      <a:pt x="10" y="94"/>
                    </a:lnTo>
                    <a:lnTo>
                      <a:pt x="0" y="88"/>
                    </a:lnTo>
                    <a:lnTo>
                      <a:pt x="0" y="72"/>
                    </a:lnTo>
                    <a:lnTo>
                      <a:pt x="7" y="56"/>
                    </a:lnTo>
                    <a:lnTo>
                      <a:pt x="10" y="47"/>
                    </a:lnTo>
                    <a:lnTo>
                      <a:pt x="16" y="37"/>
                    </a:lnTo>
                    <a:lnTo>
                      <a:pt x="22" y="6"/>
                    </a:lnTo>
                    <a:lnTo>
                      <a:pt x="60" y="0"/>
                    </a:lnTo>
                    <a:close/>
                  </a:path>
                </a:pathLst>
              </a:custGeom>
              <a:solidFill>
                <a:srgbClr val="222222"/>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2" name="Freeform 122"/>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3" name="Freeform 123"/>
              <p:cNvSpPr>
                <a:spLocks/>
              </p:cNvSpPr>
              <p:nvPr/>
            </p:nvSpPr>
            <p:spPr bwMode="auto">
              <a:xfrm>
                <a:off x="710" y="1844"/>
                <a:ext cx="92" cy="54"/>
              </a:xfrm>
              <a:custGeom>
                <a:avLst/>
                <a:gdLst>
                  <a:gd name="T0" fmla="*/ 0 w 92"/>
                  <a:gd name="T1" fmla="*/ 32 h 54"/>
                  <a:gd name="T2" fmla="*/ 88 w 92"/>
                  <a:gd name="T3" fmla="*/ 0 h 54"/>
                  <a:gd name="T4" fmla="*/ 92 w 92"/>
                  <a:gd name="T5" fmla="*/ 7 h 54"/>
                  <a:gd name="T6" fmla="*/ 92 w 92"/>
                  <a:gd name="T7" fmla="*/ 16 h 54"/>
                  <a:gd name="T8" fmla="*/ 88 w 92"/>
                  <a:gd name="T9" fmla="*/ 23 h 54"/>
                  <a:gd name="T10" fmla="*/ 7 w 92"/>
                  <a:gd name="T11" fmla="*/ 54 h 54"/>
                  <a:gd name="T12" fmla="*/ 0 w 92"/>
                  <a:gd name="T13" fmla="*/ 32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2" h="54">
                    <a:moveTo>
                      <a:pt x="0" y="32"/>
                    </a:moveTo>
                    <a:lnTo>
                      <a:pt x="88" y="0"/>
                    </a:lnTo>
                    <a:lnTo>
                      <a:pt x="92" y="7"/>
                    </a:lnTo>
                    <a:lnTo>
                      <a:pt x="92" y="16"/>
                    </a:lnTo>
                    <a:lnTo>
                      <a:pt x="88" y="23"/>
                    </a:lnTo>
                    <a:lnTo>
                      <a:pt x="7" y="54"/>
                    </a:lnTo>
                    <a:lnTo>
                      <a:pt x="0" y="32"/>
                    </a:lnTo>
                    <a:close/>
                  </a:path>
                </a:pathLst>
              </a:custGeom>
              <a:solidFill>
                <a:srgbClr val="004EFF"/>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4" name="Freeform 124"/>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5" name="Freeform 125"/>
              <p:cNvSpPr>
                <a:spLocks/>
              </p:cNvSpPr>
              <p:nvPr/>
            </p:nvSpPr>
            <p:spPr bwMode="auto">
              <a:xfrm>
                <a:off x="710" y="1750"/>
                <a:ext cx="170" cy="189"/>
              </a:xfrm>
              <a:custGeom>
                <a:avLst/>
                <a:gdLst>
                  <a:gd name="T0" fmla="*/ 7 w 170"/>
                  <a:gd name="T1" fmla="*/ 0 h 189"/>
                  <a:gd name="T2" fmla="*/ 44 w 170"/>
                  <a:gd name="T3" fmla="*/ 25 h 189"/>
                  <a:gd name="T4" fmla="*/ 82 w 170"/>
                  <a:gd name="T5" fmla="*/ 25 h 189"/>
                  <a:gd name="T6" fmla="*/ 158 w 170"/>
                  <a:gd name="T7" fmla="*/ 31 h 189"/>
                  <a:gd name="T8" fmla="*/ 170 w 170"/>
                  <a:gd name="T9" fmla="*/ 60 h 189"/>
                  <a:gd name="T10" fmla="*/ 167 w 170"/>
                  <a:gd name="T11" fmla="*/ 145 h 189"/>
                  <a:gd name="T12" fmla="*/ 167 w 170"/>
                  <a:gd name="T13" fmla="*/ 177 h 189"/>
                  <a:gd name="T14" fmla="*/ 133 w 170"/>
                  <a:gd name="T15" fmla="*/ 189 h 189"/>
                  <a:gd name="T16" fmla="*/ 98 w 170"/>
                  <a:gd name="T17" fmla="*/ 186 h 189"/>
                  <a:gd name="T18" fmla="*/ 107 w 170"/>
                  <a:gd name="T19" fmla="*/ 94 h 189"/>
                  <a:gd name="T20" fmla="*/ 88 w 170"/>
                  <a:gd name="T21" fmla="*/ 94 h 189"/>
                  <a:gd name="T22" fmla="*/ 0 w 170"/>
                  <a:gd name="T23" fmla="*/ 126 h 189"/>
                  <a:gd name="T24" fmla="*/ 7 w 170"/>
                  <a:gd name="T25" fmla="*/ 0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189">
                    <a:moveTo>
                      <a:pt x="7" y="0"/>
                    </a:moveTo>
                    <a:lnTo>
                      <a:pt x="44" y="25"/>
                    </a:lnTo>
                    <a:lnTo>
                      <a:pt x="82" y="25"/>
                    </a:lnTo>
                    <a:lnTo>
                      <a:pt x="158" y="31"/>
                    </a:lnTo>
                    <a:lnTo>
                      <a:pt x="170" y="60"/>
                    </a:lnTo>
                    <a:lnTo>
                      <a:pt x="167" y="145"/>
                    </a:lnTo>
                    <a:lnTo>
                      <a:pt x="167" y="177"/>
                    </a:lnTo>
                    <a:lnTo>
                      <a:pt x="133" y="189"/>
                    </a:lnTo>
                    <a:lnTo>
                      <a:pt x="98" y="186"/>
                    </a:lnTo>
                    <a:lnTo>
                      <a:pt x="107" y="94"/>
                    </a:lnTo>
                    <a:lnTo>
                      <a:pt x="88" y="94"/>
                    </a:lnTo>
                    <a:lnTo>
                      <a:pt x="0" y="126"/>
                    </a:lnTo>
                    <a:lnTo>
                      <a:pt x="7" y="0"/>
                    </a:lnTo>
                    <a:close/>
                  </a:path>
                </a:pathLst>
              </a:custGeom>
              <a:solidFill>
                <a:srgbClr val="626248"/>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6" name="Freeform 126"/>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7" name="Freeform 127"/>
              <p:cNvSpPr>
                <a:spLocks/>
              </p:cNvSpPr>
              <p:nvPr/>
            </p:nvSpPr>
            <p:spPr bwMode="auto">
              <a:xfrm>
                <a:off x="521" y="1930"/>
                <a:ext cx="236" cy="193"/>
              </a:xfrm>
              <a:custGeom>
                <a:avLst/>
                <a:gdLst>
                  <a:gd name="T0" fmla="*/ 142 w 236"/>
                  <a:gd name="T1" fmla="*/ 0 h 193"/>
                  <a:gd name="T2" fmla="*/ 145 w 236"/>
                  <a:gd name="T3" fmla="*/ 54 h 193"/>
                  <a:gd name="T4" fmla="*/ 227 w 236"/>
                  <a:gd name="T5" fmla="*/ 22 h 193"/>
                  <a:gd name="T6" fmla="*/ 233 w 236"/>
                  <a:gd name="T7" fmla="*/ 25 h 193"/>
                  <a:gd name="T8" fmla="*/ 236 w 236"/>
                  <a:gd name="T9" fmla="*/ 47 h 193"/>
                  <a:gd name="T10" fmla="*/ 230 w 236"/>
                  <a:gd name="T11" fmla="*/ 47 h 193"/>
                  <a:gd name="T12" fmla="*/ 230 w 236"/>
                  <a:gd name="T13" fmla="*/ 57 h 193"/>
                  <a:gd name="T14" fmla="*/ 227 w 236"/>
                  <a:gd name="T15" fmla="*/ 63 h 193"/>
                  <a:gd name="T16" fmla="*/ 224 w 236"/>
                  <a:gd name="T17" fmla="*/ 63 h 193"/>
                  <a:gd name="T18" fmla="*/ 218 w 236"/>
                  <a:gd name="T19" fmla="*/ 60 h 193"/>
                  <a:gd name="T20" fmla="*/ 214 w 236"/>
                  <a:gd name="T21" fmla="*/ 54 h 193"/>
                  <a:gd name="T22" fmla="*/ 214 w 236"/>
                  <a:gd name="T23" fmla="*/ 47 h 193"/>
                  <a:gd name="T24" fmla="*/ 151 w 236"/>
                  <a:gd name="T25" fmla="*/ 73 h 193"/>
                  <a:gd name="T26" fmla="*/ 208 w 236"/>
                  <a:gd name="T27" fmla="*/ 136 h 193"/>
                  <a:gd name="T28" fmla="*/ 211 w 236"/>
                  <a:gd name="T29" fmla="*/ 161 h 193"/>
                  <a:gd name="T30" fmla="*/ 208 w 236"/>
                  <a:gd name="T31" fmla="*/ 171 h 193"/>
                  <a:gd name="T32" fmla="*/ 208 w 236"/>
                  <a:gd name="T33" fmla="*/ 177 h 193"/>
                  <a:gd name="T34" fmla="*/ 205 w 236"/>
                  <a:gd name="T35" fmla="*/ 187 h 193"/>
                  <a:gd name="T36" fmla="*/ 202 w 236"/>
                  <a:gd name="T37" fmla="*/ 190 h 193"/>
                  <a:gd name="T38" fmla="*/ 199 w 236"/>
                  <a:gd name="T39" fmla="*/ 190 h 193"/>
                  <a:gd name="T40" fmla="*/ 192 w 236"/>
                  <a:gd name="T41" fmla="*/ 193 h 193"/>
                  <a:gd name="T42" fmla="*/ 189 w 236"/>
                  <a:gd name="T43" fmla="*/ 190 h 193"/>
                  <a:gd name="T44" fmla="*/ 186 w 236"/>
                  <a:gd name="T45" fmla="*/ 180 h 193"/>
                  <a:gd name="T46" fmla="*/ 183 w 236"/>
                  <a:gd name="T47" fmla="*/ 177 h 193"/>
                  <a:gd name="T48" fmla="*/ 189 w 236"/>
                  <a:gd name="T49" fmla="*/ 171 h 193"/>
                  <a:gd name="T50" fmla="*/ 192 w 236"/>
                  <a:gd name="T51" fmla="*/ 168 h 193"/>
                  <a:gd name="T52" fmla="*/ 192 w 236"/>
                  <a:gd name="T53" fmla="*/ 161 h 193"/>
                  <a:gd name="T54" fmla="*/ 196 w 236"/>
                  <a:gd name="T55" fmla="*/ 161 h 193"/>
                  <a:gd name="T56" fmla="*/ 199 w 236"/>
                  <a:gd name="T57" fmla="*/ 155 h 193"/>
                  <a:gd name="T58" fmla="*/ 132 w 236"/>
                  <a:gd name="T59" fmla="*/ 79 h 193"/>
                  <a:gd name="T60" fmla="*/ 22 w 236"/>
                  <a:gd name="T61" fmla="*/ 142 h 193"/>
                  <a:gd name="T62" fmla="*/ 22 w 236"/>
                  <a:gd name="T63" fmla="*/ 152 h 193"/>
                  <a:gd name="T64" fmla="*/ 19 w 236"/>
                  <a:gd name="T65" fmla="*/ 155 h 193"/>
                  <a:gd name="T66" fmla="*/ 19 w 236"/>
                  <a:gd name="T67" fmla="*/ 171 h 193"/>
                  <a:gd name="T68" fmla="*/ 16 w 236"/>
                  <a:gd name="T69" fmla="*/ 174 h 193"/>
                  <a:gd name="T70" fmla="*/ 13 w 236"/>
                  <a:gd name="T71" fmla="*/ 177 h 193"/>
                  <a:gd name="T72" fmla="*/ 6 w 236"/>
                  <a:gd name="T73" fmla="*/ 177 h 193"/>
                  <a:gd name="T74" fmla="*/ 0 w 236"/>
                  <a:gd name="T75" fmla="*/ 171 h 193"/>
                  <a:gd name="T76" fmla="*/ 6 w 236"/>
                  <a:gd name="T77" fmla="*/ 155 h 193"/>
                  <a:gd name="T78" fmla="*/ 6 w 236"/>
                  <a:gd name="T79" fmla="*/ 149 h 193"/>
                  <a:gd name="T80" fmla="*/ 13 w 236"/>
                  <a:gd name="T81" fmla="*/ 139 h 193"/>
                  <a:gd name="T82" fmla="*/ 9 w 236"/>
                  <a:gd name="T83" fmla="*/ 120 h 193"/>
                  <a:gd name="T84" fmla="*/ 114 w 236"/>
                  <a:gd name="T85" fmla="*/ 66 h 193"/>
                  <a:gd name="T86" fmla="*/ 79 w 236"/>
                  <a:gd name="T87" fmla="*/ 35 h 193"/>
                  <a:gd name="T88" fmla="*/ 73 w 236"/>
                  <a:gd name="T89" fmla="*/ 41 h 193"/>
                  <a:gd name="T90" fmla="*/ 69 w 236"/>
                  <a:gd name="T91" fmla="*/ 47 h 193"/>
                  <a:gd name="T92" fmla="*/ 63 w 236"/>
                  <a:gd name="T93" fmla="*/ 54 h 193"/>
                  <a:gd name="T94" fmla="*/ 50 w 236"/>
                  <a:gd name="T95" fmla="*/ 44 h 193"/>
                  <a:gd name="T96" fmla="*/ 50 w 236"/>
                  <a:gd name="T97" fmla="*/ 41 h 193"/>
                  <a:gd name="T98" fmla="*/ 54 w 236"/>
                  <a:gd name="T99" fmla="*/ 35 h 193"/>
                  <a:gd name="T100" fmla="*/ 63 w 236"/>
                  <a:gd name="T101" fmla="*/ 31 h 193"/>
                  <a:gd name="T102" fmla="*/ 66 w 236"/>
                  <a:gd name="T103" fmla="*/ 22 h 193"/>
                  <a:gd name="T104" fmla="*/ 82 w 236"/>
                  <a:gd name="T105" fmla="*/ 9 h 193"/>
                  <a:gd name="T106" fmla="*/ 120 w 236"/>
                  <a:gd name="T107" fmla="*/ 44 h 193"/>
                  <a:gd name="T108" fmla="*/ 120 w 236"/>
                  <a:gd name="T109" fmla="*/ 6 h 193"/>
                  <a:gd name="T110" fmla="*/ 142 w 236"/>
                  <a:gd name="T111" fmla="*/ 0 h 19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6" h="193">
                    <a:moveTo>
                      <a:pt x="142" y="0"/>
                    </a:moveTo>
                    <a:lnTo>
                      <a:pt x="145" y="54"/>
                    </a:lnTo>
                    <a:lnTo>
                      <a:pt x="227" y="22"/>
                    </a:lnTo>
                    <a:lnTo>
                      <a:pt x="233" y="25"/>
                    </a:lnTo>
                    <a:lnTo>
                      <a:pt x="236" y="47"/>
                    </a:lnTo>
                    <a:lnTo>
                      <a:pt x="230" y="47"/>
                    </a:lnTo>
                    <a:lnTo>
                      <a:pt x="230" y="57"/>
                    </a:lnTo>
                    <a:lnTo>
                      <a:pt x="227" y="63"/>
                    </a:lnTo>
                    <a:lnTo>
                      <a:pt x="224" y="63"/>
                    </a:lnTo>
                    <a:lnTo>
                      <a:pt x="218" y="60"/>
                    </a:lnTo>
                    <a:lnTo>
                      <a:pt x="214" y="54"/>
                    </a:lnTo>
                    <a:lnTo>
                      <a:pt x="214" y="47"/>
                    </a:lnTo>
                    <a:lnTo>
                      <a:pt x="151" y="73"/>
                    </a:lnTo>
                    <a:lnTo>
                      <a:pt x="208" y="136"/>
                    </a:lnTo>
                    <a:lnTo>
                      <a:pt x="211" y="161"/>
                    </a:lnTo>
                    <a:lnTo>
                      <a:pt x="208" y="171"/>
                    </a:lnTo>
                    <a:lnTo>
                      <a:pt x="208" y="177"/>
                    </a:lnTo>
                    <a:lnTo>
                      <a:pt x="205" y="187"/>
                    </a:lnTo>
                    <a:lnTo>
                      <a:pt x="202" y="190"/>
                    </a:lnTo>
                    <a:lnTo>
                      <a:pt x="199" y="190"/>
                    </a:lnTo>
                    <a:lnTo>
                      <a:pt x="192" y="193"/>
                    </a:lnTo>
                    <a:lnTo>
                      <a:pt x="189" y="190"/>
                    </a:lnTo>
                    <a:lnTo>
                      <a:pt x="186" y="180"/>
                    </a:lnTo>
                    <a:lnTo>
                      <a:pt x="183" y="177"/>
                    </a:lnTo>
                    <a:lnTo>
                      <a:pt x="189" y="171"/>
                    </a:lnTo>
                    <a:lnTo>
                      <a:pt x="192" y="168"/>
                    </a:lnTo>
                    <a:lnTo>
                      <a:pt x="192" y="161"/>
                    </a:lnTo>
                    <a:lnTo>
                      <a:pt x="196" y="161"/>
                    </a:lnTo>
                    <a:lnTo>
                      <a:pt x="199" y="155"/>
                    </a:lnTo>
                    <a:lnTo>
                      <a:pt x="132" y="79"/>
                    </a:lnTo>
                    <a:lnTo>
                      <a:pt x="22" y="142"/>
                    </a:lnTo>
                    <a:lnTo>
                      <a:pt x="22" y="152"/>
                    </a:lnTo>
                    <a:lnTo>
                      <a:pt x="19" y="155"/>
                    </a:lnTo>
                    <a:lnTo>
                      <a:pt x="19" y="171"/>
                    </a:lnTo>
                    <a:lnTo>
                      <a:pt x="16" y="174"/>
                    </a:lnTo>
                    <a:lnTo>
                      <a:pt x="13" y="177"/>
                    </a:lnTo>
                    <a:lnTo>
                      <a:pt x="6" y="177"/>
                    </a:lnTo>
                    <a:lnTo>
                      <a:pt x="0" y="171"/>
                    </a:lnTo>
                    <a:lnTo>
                      <a:pt x="6" y="155"/>
                    </a:lnTo>
                    <a:lnTo>
                      <a:pt x="6" y="149"/>
                    </a:lnTo>
                    <a:lnTo>
                      <a:pt x="13" y="139"/>
                    </a:lnTo>
                    <a:lnTo>
                      <a:pt x="9" y="120"/>
                    </a:lnTo>
                    <a:lnTo>
                      <a:pt x="114" y="66"/>
                    </a:lnTo>
                    <a:lnTo>
                      <a:pt x="79" y="35"/>
                    </a:lnTo>
                    <a:lnTo>
                      <a:pt x="73" y="41"/>
                    </a:lnTo>
                    <a:lnTo>
                      <a:pt x="69" y="47"/>
                    </a:lnTo>
                    <a:lnTo>
                      <a:pt x="63" y="54"/>
                    </a:lnTo>
                    <a:lnTo>
                      <a:pt x="50" y="44"/>
                    </a:lnTo>
                    <a:lnTo>
                      <a:pt x="50" y="41"/>
                    </a:lnTo>
                    <a:lnTo>
                      <a:pt x="54" y="35"/>
                    </a:lnTo>
                    <a:lnTo>
                      <a:pt x="63" y="31"/>
                    </a:lnTo>
                    <a:lnTo>
                      <a:pt x="66" y="22"/>
                    </a:lnTo>
                    <a:lnTo>
                      <a:pt x="82" y="9"/>
                    </a:lnTo>
                    <a:lnTo>
                      <a:pt x="120" y="44"/>
                    </a:lnTo>
                    <a:lnTo>
                      <a:pt x="120" y="6"/>
                    </a:lnTo>
                    <a:lnTo>
                      <a:pt x="142" y="0"/>
                    </a:lnTo>
                    <a:close/>
                  </a:path>
                </a:pathLst>
              </a:custGeom>
              <a:solidFill>
                <a:srgbClr val="AAAAAA"/>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78" name="Freeform 128"/>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9" name="Freeform 129"/>
              <p:cNvSpPr>
                <a:spLocks/>
              </p:cNvSpPr>
              <p:nvPr/>
            </p:nvSpPr>
            <p:spPr bwMode="auto">
              <a:xfrm>
                <a:off x="811" y="1658"/>
                <a:ext cx="69" cy="54"/>
              </a:xfrm>
              <a:custGeom>
                <a:avLst/>
                <a:gdLst>
                  <a:gd name="T0" fmla="*/ 0 w 69"/>
                  <a:gd name="T1" fmla="*/ 35 h 54"/>
                  <a:gd name="T2" fmla="*/ 19 w 69"/>
                  <a:gd name="T3" fmla="*/ 22 h 54"/>
                  <a:gd name="T4" fmla="*/ 19 w 69"/>
                  <a:gd name="T5" fmla="*/ 6 h 54"/>
                  <a:gd name="T6" fmla="*/ 35 w 69"/>
                  <a:gd name="T7" fmla="*/ 0 h 54"/>
                  <a:gd name="T8" fmla="*/ 38 w 69"/>
                  <a:gd name="T9" fmla="*/ 0 h 54"/>
                  <a:gd name="T10" fmla="*/ 38 w 69"/>
                  <a:gd name="T11" fmla="*/ 6 h 54"/>
                  <a:gd name="T12" fmla="*/ 51 w 69"/>
                  <a:gd name="T13" fmla="*/ 3 h 54"/>
                  <a:gd name="T14" fmla="*/ 63 w 69"/>
                  <a:gd name="T15" fmla="*/ 0 h 54"/>
                  <a:gd name="T16" fmla="*/ 69 w 69"/>
                  <a:gd name="T17" fmla="*/ 6 h 54"/>
                  <a:gd name="T18" fmla="*/ 63 w 69"/>
                  <a:gd name="T19" fmla="*/ 9 h 54"/>
                  <a:gd name="T20" fmla="*/ 63 w 69"/>
                  <a:gd name="T21" fmla="*/ 38 h 54"/>
                  <a:gd name="T22" fmla="*/ 41 w 69"/>
                  <a:gd name="T23" fmla="*/ 50 h 54"/>
                  <a:gd name="T24" fmla="*/ 35 w 69"/>
                  <a:gd name="T25" fmla="*/ 50 h 54"/>
                  <a:gd name="T26" fmla="*/ 25 w 69"/>
                  <a:gd name="T27" fmla="*/ 54 h 54"/>
                  <a:gd name="T28" fmla="*/ 0 w 69"/>
                  <a:gd name="T29" fmla="*/ 35 h 5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9" h="54">
                    <a:moveTo>
                      <a:pt x="0" y="35"/>
                    </a:moveTo>
                    <a:lnTo>
                      <a:pt x="19" y="22"/>
                    </a:lnTo>
                    <a:lnTo>
                      <a:pt x="19" y="6"/>
                    </a:lnTo>
                    <a:lnTo>
                      <a:pt x="35" y="0"/>
                    </a:lnTo>
                    <a:lnTo>
                      <a:pt x="38" y="0"/>
                    </a:lnTo>
                    <a:lnTo>
                      <a:pt x="38" y="6"/>
                    </a:lnTo>
                    <a:lnTo>
                      <a:pt x="51" y="3"/>
                    </a:lnTo>
                    <a:lnTo>
                      <a:pt x="63" y="0"/>
                    </a:lnTo>
                    <a:lnTo>
                      <a:pt x="69" y="6"/>
                    </a:lnTo>
                    <a:lnTo>
                      <a:pt x="63" y="9"/>
                    </a:lnTo>
                    <a:lnTo>
                      <a:pt x="63" y="38"/>
                    </a:lnTo>
                    <a:lnTo>
                      <a:pt x="41" y="50"/>
                    </a:lnTo>
                    <a:lnTo>
                      <a:pt x="35" y="50"/>
                    </a:lnTo>
                    <a:lnTo>
                      <a:pt x="25" y="54"/>
                    </a:lnTo>
                    <a:lnTo>
                      <a:pt x="0" y="35"/>
                    </a:lnTo>
                    <a:close/>
                  </a:path>
                </a:pathLst>
              </a:custGeom>
              <a:solidFill>
                <a:srgbClr val="FFA38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0" name="Freeform 130"/>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8 w 111"/>
                  <a:gd name="T19" fmla="*/ 92 h 149"/>
                  <a:gd name="T20" fmla="*/ 95 w 111"/>
                  <a:gd name="T21" fmla="*/ 105 h 149"/>
                  <a:gd name="T22" fmla="*/ 92 w 111"/>
                  <a:gd name="T23" fmla="*/ 114 h 149"/>
                  <a:gd name="T24" fmla="*/ 86 w 111"/>
                  <a:gd name="T25" fmla="*/ 117 h 149"/>
                  <a:gd name="T26" fmla="*/ 76 w 111"/>
                  <a:gd name="T27" fmla="*/ 117 h 149"/>
                  <a:gd name="T28" fmla="*/ 63 w 111"/>
                  <a:gd name="T29" fmla="*/ 127 h 149"/>
                  <a:gd name="T30" fmla="*/ 51 w 111"/>
                  <a:gd name="T31" fmla="*/ 149 h 149"/>
                  <a:gd name="T32" fmla="*/ 0 w 111"/>
                  <a:gd name="T33" fmla="*/ 105 h 149"/>
                  <a:gd name="T34" fmla="*/ 26 w 111"/>
                  <a:gd name="T35" fmla="*/ 0 h 149"/>
                  <a:gd name="T36" fmla="*/ 101 w 111"/>
                  <a:gd name="T37" fmla="*/ 13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1" name="Freeform 131"/>
              <p:cNvSpPr>
                <a:spLocks/>
              </p:cNvSpPr>
              <p:nvPr/>
            </p:nvSpPr>
            <p:spPr bwMode="auto">
              <a:xfrm>
                <a:off x="590" y="1417"/>
                <a:ext cx="111" cy="149"/>
              </a:xfrm>
              <a:custGeom>
                <a:avLst/>
                <a:gdLst>
                  <a:gd name="T0" fmla="*/ 101 w 111"/>
                  <a:gd name="T1" fmla="*/ 13 h 149"/>
                  <a:gd name="T2" fmla="*/ 101 w 111"/>
                  <a:gd name="T3" fmla="*/ 41 h 149"/>
                  <a:gd name="T4" fmla="*/ 101 w 111"/>
                  <a:gd name="T5" fmla="*/ 48 h 149"/>
                  <a:gd name="T6" fmla="*/ 111 w 111"/>
                  <a:gd name="T7" fmla="*/ 70 h 149"/>
                  <a:gd name="T8" fmla="*/ 108 w 111"/>
                  <a:gd name="T9" fmla="*/ 76 h 149"/>
                  <a:gd name="T10" fmla="*/ 101 w 111"/>
                  <a:gd name="T11" fmla="*/ 76 h 149"/>
                  <a:gd name="T12" fmla="*/ 101 w 111"/>
                  <a:gd name="T13" fmla="*/ 89 h 149"/>
                  <a:gd name="T14" fmla="*/ 95 w 111"/>
                  <a:gd name="T15" fmla="*/ 89 h 149"/>
                  <a:gd name="T16" fmla="*/ 98 w 111"/>
                  <a:gd name="T17" fmla="*/ 92 h 149"/>
                  <a:gd name="T18" fmla="*/ 95 w 111"/>
                  <a:gd name="T19" fmla="*/ 105 h 149"/>
                  <a:gd name="T20" fmla="*/ 92 w 111"/>
                  <a:gd name="T21" fmla="*/ 114 h 149"/>
                  <a:gd name="T22" fmla="*/ 86 w 111"/>
                  <a:gd name="T23" fmla="*/ 117 h 149"/>
                  <a:gd name="T24" fmla="*/ 76 w 111"/>
                  <a:gd name="T25" fmla="*/ 117 h 149"/>
                  <a:gd name="T26" fmla="*/ 63 w 111"/>
                  <a:gd name="T27" fmla="*/ 127 h 149"/>
                  <a:gd name="T28" fmla="*/ 51 w 111"/>
                  <a:gd name="T29" fmla="*/ 149 h 149"/>
                  <a:gd name="T30" fmla="*/ 0 w 111"/>
                  <a:gd name="T31" fmla="*/ 105 h 149"/>
                  <a:gd name="T32" fmla="*/ 26 w 111"/>
                  <a:gd name="T33" fmla="*/ 0 h 149"/>
                  <a:gd name="T34" fmla="*/ 101 w 111"/>
                  <a:gd name="T35" fmla="*/ 13 h 1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49">
                    <a:moveTo>
                      <a:pt x="101" y="13"/>
                    </a:moveTo>
                    <a:lnTo>
                      <a:pt x="101" y="41"/>
                    </a:lnTo>
                    <a:lnTo>
                      <a:pt x="101" y="48"/>
                    </a:lnTo>
                    <a:lnTo>
                      <a:pt x="111" y="70"/>
                    </a:lnTo>
                    <a:lnTo>
                      <a:pt x="108" y="76"/>
                    </a:lnTo>
                    <a:lnTo>
                      <a:pt x="101" y="76"/>
                    </a:lnTo>
                    <a:lnTo>
                      <a:pt x="101" y="89"/>
                    </a:lnTo>
                    <a:lnTo>
                      <a:pt x="95" y="89"/>
                    </a:lnTo>
                    <a:lnTo>
                      <a:pt x="98" y="92"/>
                    </a:lnTo>
                    <a:lnTo>
                      <a:pt x="95" y="105"/>
                    </a:lnTo>
                    <a:lnTo>
                      <a:pt x="92" y="114"/>
                    </a:lnTo>
                    <a:lnTo>
                      <a:pt x="86" y="117"/>
                    </a:lnTo>
                    <a:lnTo>
                      <a:pt x="76" y="117"/>
                    </a:lnTo>
                    <a:lnTo>
                      <a:pt x="63" y="127"/>
                    </a:lnTo>
                    <a:lnTo>
                      <a:pt x="51" y="149"/>
                    </a:lnTo>
                    <a:lnTo>
                      <a:pt x="0" y="105"/>
                    </a:lnTo>
                    <a:lnTo>
                      <a:pt x="26" y="0"/>
                    </a:lnTo>
                    <a:lnTo>
                      <a:pt x="101" y="13"/>
                    </a:lnTo>
                    <a:close/>
                  </a:path>
                </a:pathLst>
              </a:custGeom>
              <a:solidFill>
                <a:srgbClr val="FFA380"/>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2" name="Freeform 132"/>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rgbClr val="8F5B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3" name="Freeform 133"/>
              <p:cNvSpPr>
                <a:spLocks/>
              </p:cNvSpPr>
              <p:nvPr/>
            </p:nvSpPr>
            <p:spPr bwMode="auto">
              <a:xfrm>
                <a:off x="568" y="1395"/>
                <a:ext cx="133" cy="124"/>
              </a:xfrm>
              <a:custGeom>
                <a:avLst/>
                <a:gdLst>
                  <a:gd name="T0" fmla="*/ 76 w 133"/>
                  <a:gd name="T1" fmla="*/ 86 h 124"/>
                  <a:gd name="T2" fmla="*/ 67 w 133"/>
                  <a:gd name="T3" fmla="*/ 95 h 124"/>
                  <a:gd name="T4" fmla="*/ 57 w 133"/>
                  <a:gd name="T5" fmla="*/ 120 h 124"/>
                  <a:gd name="T6" fmla="*/ 29 w 133"/>
                  <a:gd name="T7" fmla="*/ 124 h 124"/>
                  <a:gd name="T8" fmla="*/ 16 w 133"/>
                  <a:gd name="T9" fmla="*/ 120 h 124"/>
                  <a:gd name="T10" fmla="*/ 0 w 133"/>
                  <a:gd name="T11" fmla="*/ 63 h 124"/>
                  <a:gd name="T12" fmla="*/ 0 w 133"/>
                  <a:gd name="T13" fmla="*/ 44 h 124"/>
                  <a:gd name="T14" fmla="*/ 16 w 133"/>
                  <a:gd name="T15" fmla="*/ 16 h 124"/>
                  <a:gd name="T16" fmla="*/ 38 w 133"/>
                  <a:gd name="T17" fmla="*/ 0 h 124"/>
                  <a:gd name="T18" fmla="*/ 73 w 133"/>
                  <a:gd name="T19" fmla="*/ 0 h 124"/>
                  <a:gd name="T20" fmla="*/ 108 w 133"/>
                  <a:gd name="T21" fmla="*/ 10 h 124"/>
                  <a:gd name="T22" fmla="*/ 111 w 133"/>
                  <a:gd name="T23" fmla="*/ 19 h 124"/>
                  <a:gd name="T24" fmla="*/ 133 w 133"/>
                  <a:gd name="T25" fmla="*/ 32 h 124"/>
                  <a:gd name="T26" fmla="*/ 133 w 133"/>
                  <a:gd name="T27" fmla="*/ 41 h 124"/>
                  <a:gd name="T28" fmla="*/ 120 w 133"/>
                  <a:gd name="T29" fmla="*/ 51 h 124"/>
                  <a:gd name="T30" fmla="*/ 108 w 133"/>
                  <a:gd name="T31" fmla="*/ 54 h 124"/>
                  <a:gd name="T32" fmla="*/ 98 w 133"/>
                  <a:gd name="T33" fmla="*/ 63 h 124"/>
                  <a:gd name="T34" fmla="*/ 98 w 133"/>
                  <a:gd name="T35" fmla="*/ 86 h 124"/>
                  <a:gd name="T36" fmla="*/ 85 w 133"/>
                  <a:gd name="T37" fmla="*/ 92 h 124"/>
                  <a:gd name="T38" fmla="*/ 76 w 133"/>
                  <a:gd name="T39" fmla="*/ 86 h 12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33" h="124">
                    <a:moveTo>
                      <a:pt x="76" y="86"/>
                    </a:moveTo>
                    <a:lnTo>
                      <a:pt x="67" y="95"/>
                    </a:lnTo>
                    <a:lnTo>
                      <a:pt x="57" y="120"/>
                    </a:lnTo>
                    <a:lnTo>
                      <a:pt x="29" y="124"/>
                    </a:lnTo>
                    <a:lnTo>
                      <a:pt x="16" y="120"/>
                    </a:lnTo>
                    <a:lnTo>
                      <a:pt x="0" y="63"/>
                    </a:lnTo>
                    <a:lnTo>
                      <a:pt x="0" y="44"/>
                    </a:lnTo>
                    <a:lnTo>
                      <a:pt x="16" y="16"/>
                    </a:lnTo>
                    <a:lnTo>
                      <a:pt x="38" y="0"/>
                    </a:lnTo>
                    <a:lnTo>
                      <a:pt x="73" y="0"/>
                    </a:lnTo>
                    <a:lnTo>
                      <a:pt x="108" y="10"/>
                    </a:lnTo>
                    <a:lnTo>
                      <a:pt x="111" y="19"/>
                    </a:lnTo>
                    <a:lnTo>
                      <a:pt x="133" y="32"/>
                    </a:lnTo>
                    <a:lnTo>
                      <a:pt x="133" y="41"/>
                    </a:lnTo>
                    <a:lnTo>
                      <a:pt x="120" y="51"/>
                    </a:lnTo>
                    <a:lnTo>
                      <a:pt x="108" y="54"/>
                    </a:lnTo>
                    <a:lnTo>
                      <a:pt x="98" y="63"/>
                    </a:lnTo>
                    <a:lnTo>
                      <a:pt x="98" y="86"/>
                    </a:lnTo>
                    <a:lnTo>
                      <a:pt x="85" y="92"/>
                    </a:lnTo>
                    <a:lnTo>
                      <a:pt x="76" y="86"/>
                    </a:lnTo>
                    <a:close/>
                  </a:path>
                </a:pathLst>
              </a:custGeom>
              <a:solidFill>
                <a:schemeClr val="tx1"/>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4" name="Freeform 134"/>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5" name="Freeform 135"/>
              <p:cNvSpPr>
                <a:spLocks/>
              </p:cNvSpPr>
              <p:nvPr/>
            </p:nvSpPr>
            <p:spPr bwMode="auto">
              <a:xfrm>
                <a:off x="512" y="1512"/>
                <a:ext cx="327" cy="446"/>
              </a:xfrm>
              <a:custGeom>
                <a:avLst/>
                <a:gdLst>
                  <a:gd name="T0" fmla="*/ 69 w 327"/>
                  <a:gd name="T1" fmla="*/ 0 h 446"/>
                  <a:gd name="T2" fmla="*/ 88 w 327"/>
                  <a:gd name="T3" fmla="*/ 7 h 446"/>
                  <a:gd name="T4" fmla="*/ 100 w 327"/>
                  <a:gd name="T5" fmla="*/ 16 h 446"/>
                  <a:gd name="T6" fmla="*/ 138 w 327"/>
                  <a:gd name="T7" fmla="*/ 67 h 446"/>
                  <a:gd name="T8" fmla="*/ 151 w 327"/>
                  <a:gd name="T9" fmla="*/ 73 h 446"/>
                  <a:gd name="T10" fmla="*/ 157 w 327"/>
                  <a:gd name="T11" fmla="*/ 89 h 446"/>
                  <a:gd name="T12" fmla="*/ 164 w 327"/>
                  <a:gd name="T13" fmla="*/ 111 h 446"/>
                  <a:gd name="T14" fmla="*/ 211 w 327"/>
                  <a:gd name="T15" fmla="*/ 187 h 446"/>
                  <a:gd name="T16" fmla="*/ 217 w 327"/>
                  <a:gd name="T17" fmla="*/ 187 h 446"/>
                  <a:gd name="T18" fmla="*/ 223 w 327"/>
                  <a:gd name="T19" fmla="*/ 187 h 446"/>
                  <a:gd name="T20" fmla="*/ 233 w 327"/>
                  <a:gd name="T21" fmla="*/ 196 h 446"/>
                  <a:gd name="T22" fmla="*/ 296 w 327"/>
                  <a:gd name="T23" fmla="*/ 177 h 446"/>
                  <a:gd name="T24" fmla="*/ 318 w 327"/>
                  <a:gd name="T25" fmla="*/ 196 h 446"/>
                  <a:gd name="T26" fmla="*/ 327 w 327"/>
                  <a:gd name="T27" fmla="*/ 209 h 446"/>
                  <a:gd name="T28" fmla="*/ 264 w 327"/>
                  <a:gd name="T29" fmla="*/ 247 h 446"/>
                  <a:gd name="T30" fmla="*/ 239 w 327"/>
                  <a:gd name="T31" fmla="*/ 256 h 446"/>
                  <a:gd name="T32" fmla="*/ 214 w 327"/>
                  <a:gd name="T33" fmla="*/ 253 h 446"/>
                  <a:gd name="T34" fmla="*/ 217 w 327"/>
                  <a:gd name="T35" fmla="*/ 307 h 446"/>
                  <a:gd name="T36" fmla="*/ 205 w 327"/>
                  <a:gd name="T37" fmla="*/ 358 h 446"/>
                  <a:gd name="T38" fmla="*/ 192 w 327"/>
                  <a:gd name="T39" fmla="*/ 412 h 446"/>
                  <a:gd name="T40" fmla="*/ 170 w 327"/>
                  <a:gd name="T41" fmla="*/ 437 h 446"/>
                  <a:gd name="T42" fmla="*/ 132 w 327"/>
                  <a:gd name="T43" fmla="*/ 446 h 446"/>
                  <a:gd name="T44" fmla="*/ 72 w 327"/>
                  <a:gd name="T45" fmla="*/ 424 h 446"/>
                  <a:gd name="T46" fmla="*/ 72 w 327"/>
                  <a:gd name="T47" fmla="*/ 304 h 446"/>
                  <a:gd name="T48" fmla="*/ 31 w 327"/>
                  <a:gd name="T49" fmla="*/ 351 h 446"/>
                  <a:gd name="T50" fmla="*/ 12 w 327"/>
                  <a:gd name="T51" fmla="*/ 294 h 446"/>
                  <a:gd name="T52" fmla="*/ 3 w 327"/>
                  <a:gd name="T53" fmla="*/ 225 h 446"/>
                  <a:gd name="T54" fmla="*/ 0 w 327"/>
                  <a:gd name="T55" fmla="*/ 158 h 446"/>
                  <a:gd name="T56" fmla="*/ 0 w 327"/>
                  <a:gd name="T57" fmla="*/ 149 h 446"/>
                  <a:gd name="T58" fmla="*/ 3 w 327"/>
                  <a:gd name="T59" fmla="*/ 79 h 446"/>
                  <a:gd name="T60" fmla="*/ 15 w 327"/>
                  <a:gd name="T61" fmla="*/ 38 h 446"/>
                  <a:gd name="T62" fmla="*/ 37 w 327"/>
                  <a:gd name="T63" fmla="*/ 16 h 446"/>
                  <a:gd name="T64" fmla="*/ 56 w 327"/>
                  <a:gd name="T65" fmla="*/ 13 h 446"/>
                  <a:gd name="T66" fmla="*/ 69 w 327"/>
                  <a:gd name="T67" fmla="*/ 0 h 44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327" h="446">
                    <a:moveTo>
                      <a:pt x="69" y="0"/>
                    </a:moveTo>
                    <a:lnTo>
                      <a:pt x="88" y="7"/>
                    </a:lnTo>
                    <a:lnTo>
                      <a:pt x="100" y="16"/>
                    </a:lnTo>
                    <a:lnTo>
                      <a:pt x="138" y="67"/>
                    </a:lnTo>
                    <a:lnTo>
                      <a:pt x="151" y="73"/>
                    </a:lnTo>
                    <a:lnTo>
                      <a:pt x="157" y="89"/>
                    </a:lnTo>
                    <a:lnTo>
                      <a:pt x="164" y="111"/>
                    </a:lnTo>
                    <a:lnTo>
                      <a:pt x="211" y="187"/>
                    </a:lnTo>
                    <a:lnTo>
                      <a:pt x="217" y="187"/>
                    </a:lnTo>
                    <a:lnTo>
                      <a:pt x="223" y="187"/>
                    </a:lnTo>
                    <a:lnTo>
                      <a:pt x="233" y="196"/>
                    </a:lnTo>
                    <a:lnTo>
                      <a:pt x="296" y="177"/>
                    </a:lnTo>
                    <a:lnTo>
                      <a:pt x="318" y="196"/>
                    </a:lnTo>
                    <a:lnTo>
                      <a:pt x="327" y="209"/>
                    </a:lnTo>
                    <a:lnTo>
                      <a:pt x="264" y="247"/>
                    </a:lnTo>
                    <a:lnTo>
                      <a:pt x="239" y="256"/>
                    </a:lnTo>
                    <a:lnTo>
                      <a:pt x="214" y="253"/>
                    </a:lnTo>
                    <a:lnTo>
                      <a:pt x="217" y="307"/>
                    </a:lnTo>
                    <a:lnTo>
                      <a:pt x="205" y="358"/>
                    </a:lnTo>
                    <a:lnTo>
                      <a:pt x="192" y="412"/>
                    </a:lnTo>
                    <a:lnTo>
                      <a:pt x="170" y="437"/>
                    </a:lnTo>
                    <a:lnTo>
                      <a:pt x="132" y="446"/>
                    </a:lnTo>
                    <a:lnTo>
                      <a:pt x="72" y="424"/>
                    </a:lnTo>
                    <a:lnTo>
                      <a:pt x="72" y="304"/>
                    </a:lnTo>
                    <a:lnTo>
                      <a:pt x="31" y="351"/>
                    </a:lnTo>
                    <a:lnTo>
                      <a:pt x="12" y="294"/>
                    </a:lnTo>
                    <a:lnTo>
                      <a:pt x="3" y="225"/>
                    </a:lnTo>
                    <a:lnTo>
                      <a:pt x="0" y="158"/>
                    </a:lnTo>
                    <a:lnTo>
                      <a:pt x="0" y="149"/>
                    </a:lnTo>
                    <a:lnTo>
                      <a:pt x="3" y="79"/>
                    </a:lnTo>
                    <a:lnTo>
                      <a:pt x="15" y="38"/>
                    </a:lnTo>
                    <a:lnTo>
                      <a:pt x="37" y="16"/>
                    </a:lnTo>
                    <a:lnTo>
                      <a:pt x="56" y="13"/>
                    </a:lnTo>
                    <a:lnTo>
                      <a:pt x="69" y="0"/>
                    </a:lnTo>
                    <a:close/>
                  </a:path>
                </a:pathLst>
              </a:custGeom>
              <a:solidFill>
                <a:srgbClr val="626248"/>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sp>
            <p:nvSpPr>
              <p:cNvPr id="86" name="Freeform 136"/>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7" name="Freeform 137"/>
              <p:cNvSpPr>
                <a:spLocks/>
              </p:cNvSpPr>
              <p:nvPr/>
            </p:nvSpPr>
            <p:spPr bwMode="auto">
              <a:xfrm>
                <a:off x="480" y="1712"/>
                <a:ext cx="136" cy="243"/>
              </a:xfrm>
              <a:custGeom>
                <a:avLst/>
                <a:gdLst>
                  <a:gd name="T0" fmla="*/ 104 w 136"/>
                  <a:gd name="T1" fmla="*/ 104 h 243"/>
                  <a:gd name="T2" fmla="*/ 88 w 136"/>
                  <a:gd name="T3" fmla="*/ 66 h 243"/>
                  <a:gd name="T4" fmla="*/ 79 w 136"/>
                  <a:gd name="T5" fmla="*/ 44 h 243"/>
                  <a:gd name="T6" fmla="*/ 35 w 136"/>
                  <a:gd name="T7" fmla="*/ 19 h 243"/>
                  <a:gd name="T8" fmla="*/ 16 w 136"/>
                  <a:gd name="T9" fmla="*/ 0 h 243"/>
                  <a:gd name="T10" fmla="*/ 3 w 136"/>
                  <a:gd name="T11" fmla="*/ 3 h 243"/>
                  <a:gd name="T12" fmla="*/ 0 w 136"/>
                  <a:gd name="T13" fmla="*/ 6 h 243"/>
                  <a:gd name="T14" fmla="*/ 22 w 136"/>
                  <a:gd name="T15" fmla="*/ 63 h 243"/>
                  <a:gd name="T16" fmla="*/ 76 w 136"/>
                  <a:gd name="T17" fmla="*/ 218 h 243"/>
                  <a:gd name="T18" fmla="*/ 136 w 136"/>
                  <a:gd name="T19" fmla="*/ 243 h 243"/>
                  <a:gd name="T20" fmla="*/ 132 w 136"/>
                  <a:gd name="T21" fmla="*/ 174 h 243"/>
                  <a:gd name="T22" fmla="*/ 104 w 136"/>
                  <a:gd name="T23" fmla="*/ 104 h 2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 h="243">
                    <a:moveTo>
                      <a:pt x="104" y="104"/>
                    </a:moveTo>
                    <a:lnTo>
                      <a:pt x="88" y="66"/>
                    </a:lnTo>
                    <a:lnTo>
                      <a:pt x="79" y="44"/>
                    </a:lnTo>
                    <a:lnTo>
                      <a:pt x="35" y="19"/>
                    </a:lnTo>
                    <a:lnTo>
                      <a:pt x="16" y="0"/>
                    </a:lnTo>
                    <a:lnTo>
                      <a:pt x="3" y="3"/>
                    </a:lnTo>
                    <a:lnTo>
                      <a:pt x="0" y="6"/>
                    </a:lnTo>
                    <a:lnTo>
                      <a:pt x="22" y="63"/>
                    </a:lnTo>
                    <a:lnTo>
                      <a:pt x="76" y="218"/>
                    </a:lnTo>
                    <a:lnTo>
                      <a:pt x="136" y="243"/>
                    </a:lnTo>
                    <a:lnTo>
                      <a:pt x="132" y="174"/>
                    </a:lnTo>
                    <a:lnTo>
                      <a:pt x="104" y="104"/>
                    </a:lnTo>
                    <a:close/>
                  </a:path>
                </a:pathLst>
              </a:custGeom>
              <a:solidFill>
                <a:srgbClr val="004EFF"/>
              </a:solidFill>
              <a:ln w="4763">
                <a:solidFill>
                  <a:srgbClr val="000000"/>
                </a:solidFill>
                <a:prstDash val="solid"/>
                <a:round/>
                <a:headEnd/>
                <a:tailEnd/>
              </a:ln>
            </p:spPr>
            <p:txBody>
              <a:bodyPr/>
              <a:lstStyle/>
              <a:p>
                <a:endParaRPr lang="zh-CN" altLang="en-US" sz="1400" b="1">
                  <a:solidFill>
                    <a:srgbClr val="000099"/>
                  </a:solidFill>
                  <a:latin typeface="微软雅黑" pitchFamily="34" charset="-122"/>
                  <a:ea typeface="微软雅黑" pitchFamily="34" charset="-122"/>
                </a:endParaRPr>
              </a:p>
            </p:txBody>
          </p:sp>
        </p:grpSp>
        <p:sp>
          <p:nvSpPr>
            <p:cNvPr id="116" name="Rectangle 138"/>
            <p:cNvSpPr>
              <a:spLocks noChangeArrowheads="1"/>
            </p:cNvSpPr>
            <p:nvPr/>
          </p:nvSpPr>
          <p:spPr bwMode="auto">
            <a:xfrm>
              <a:off x="1593270" y="1916832"/>
              <a:ext cx="1640681" cy="2409825"/>
            </a:xfrm>
            <a:prstGeom prst="rect">
              <a:avLst/>
            </a:prstGeom>
            <a:solidFill>
              <a:srgbClr val="0000FF"/>
            </a:solidFill>
            <a:ln w="9525">
              <a:no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117" name="Line 139"/>
            <p:cNvSpPr>
              <a:spLocks noChangeShapeType="1"/>
            </p:cNvSpPr>
            <p:nvPr/>
          </p:nvSpPr>
          <p:spPr bwMode="auto">
            <a:xfrm>
              <a:off x="1046376" y="2288306"/>
              <a:ext cx="638043" cy="0"/>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8" name="Text Box 140"/>
            <p:cNvSpPr txBox="1">
              <a:spLocks noChangeArrowheads="1"/>
            </p:cNvSpPr>
            <p:nvPr/>
          </p:nvSpPr>
          <p:spPr bwMode="auto">
            <a:xfrm>
              <a:off x="1678699" y="4337766"/>
              <a:ext cx="1391913"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latin typeface="微软雅黑" pitchFamily="34" charset="-122"/>
                  <a:ea typeface="微软雅黑" pitchFamily="34" charset="-122"/>
                </a:rPr>
                <a:t>FTP </a:t>
              </a:r>
              <a:r>
                <a:rPr kumimoji="1" lang="zh-CN" altLang="en-US" sz="1400" b="1" dirty="0">
                  <a:latin typeface="微软雅黑" pitchFamily="34" charset="-122"/>
                  <a:ea typeface="微软雅黑" pitchFamily="34" charset="-122"/>
                </a:rPr>
                <a:t>客户端</a:t>
              </a:r>
            </a:p>
          </p:txBody>
        </p:sp>
        <p:sp>
          <p:nvSpPr>
            <p:cNvPr id="119" name="Text Box 141"/>
            <p:cNvSpPr txBox="1">
              <a:spLocks noChangeArrowheads="1"/>
            </p:cNvSpPr>
            <p:nvPr/>
          </p:nvSpPr>
          <p:spPr bwMode="auto">
            <a:xfrm>
              <a:off x="6927924" y="4337766"/>
              <a:ext cx="1616985"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latin typeface="微软雅黑" pitchFamily="34" charset="-122"/>
                  <a:ea typeface="微软雅黑" pitchFamily="34" charset="-122"/>
                </a:rPr>
                <a:t>FTP </a:t>
              </a:r>
              <a:r>
                <a:rPr kumimoji="1" lang="zh-CN" altLang="en-US" sz="1400" b="1" dirty="0">
                  <a:latin typeface="微软雅黑" pitchFamily="34" charset="-122"/>
                  <a:ea typeface="微软雅黑" pitchFamily="34" charset="-122"/>
                </a:rPr>
                <a:t>服务器端</a:t>
              </a:r>
            </a:p>
          </p:txBody>
        </p:sp>
        <p:sp>
          <p:nvSpPr>
            <p:cNvPr id="120" name="AutoShape 142"/>
            <p:cNvSpPr>
              <a:spLocks noChangeArrowheads="1"/>
            </p:cNvSpPr>
            <p:nvPr/>
          </p:nvSpPr>
          <p:spPr bwMode="auto">
            <a:xfrm>
              <a:off x="408334" y="3399557"/>
              <a:ext cx="638042" cy="835025"/>
            </a:xfrm>
            <a:prstGeom prst="can">
              <a:avLst>
                <a:gd name="adj" fmla="val 35445"/>
              </a:avLst>
            </a:prstGeom>
            <a:gradFill rotWithShape="1">
              <a:gsLst>
                <a:gs pos="0">
                  <a:srgbClr val="0070C0"/>
                </a:gs>
                <a:gs pos="50000">
                  <a:srgbClr val="00FFCC"/>
                </a:gs>
                <a:gs pos="100000">
                  <a:srgbClr val="0070C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121" name="Line 143"/>
            <p:cNvSpPr>
              <a:spLocks noChangeShapeType="1"/>
            </p:cNvSpPr>
            <p:nvPr/>
          </p:nvSpPr>
          <p:spPr bwMode="auto">
            <a:xfrm>
              <a:off x="1046376" y="3817068"/>
              <a:ext cx="638043" cy="0"/>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2" name="Line 144"/>
            <p:cNvSpPr>
              <a:spLocks noChangeShapeType="1"/>
            </p:cNvSpPr>
            <p:nvPr/>
          </p:nvSpPr>
          <p:spPr bwMode="auto">
            <a:xfrm>
              <a:off x="8429442" y="3817068"/>
              <a:ext cx="638042" cy="0"/>
            </a:xfrm>
            <a:prstGeom prst="line">
              <a:avLst/>
            </a:prstGeom>
            <a:noFill/>
            <a:ln w="127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3" name="AutoShape 145"/>
            <p:cNvSpPr>
              <a:spLocks noChangeArrowheads="1"/>
            </p:cNvSpPr>
            <p:nvPr/>
          </p:nvSpPr>
          <p:spPr bwMode="auto">
            <a:xfrm>
              <a:off x="9067485" y="3399557"/>
              <a:ext cx="638043" cy="835025"/>
            </a:xfrm>
            <a:prstGeom prst="can">
              <a:avLst>
                <a:gd name="adj" fmla="val 35445"/>
              </a:avLst>
            </a:prstGeom>
            <a:gradFill rotWithShape="1">
              <a:gsLst>
                <a:gs pos="0">
                  <a:srgbClr val="0070C0"/>
                </a:gs>
                <a:gs pos="50000">
                  <a:srgbClr val="00FFCC"/>
                </a:gs>
                <a:gs pos="100000">
                  <a:srgbClr val="0070C0"/>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solidFill>
                  <a:srgbClr val="000099"/>
                </a:solidFill>
                <a:latin typeface="微软雅黑" pitchFamily="34" charset="-122"/>
                <a:ea typeface="微软雅黑" pitchFamily="34" charset="-122"/>
              </a:endParaRPr>
            </a:p>
          </p:txBody>
        </p:sp>
        <p:sp>
          <p:nvSpPr>
            <p:cNvPr id="124" name="Line 146"/>
            <p:cNvSpPr>
              <a:spLocks noChangeShapeType="1"/>
            </p:cNvSpPr>
            <p:nvPr/>
          </p:nvSpPr>
          <p:spPr bwMode="auto">
            <a:xfrm>
              <a:off x="3051653" y="3863106"/>
              <a:ext cx="4010554" cy="0"/>
            </a:xfrm>
            <a:prstGeom prst="line">
              <a:avLst/>
            </a:prstGeom>
            <a:noFill/>
            <a:ln w="3810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25" name="Line 147"/>
            <p:cNvSpPr>
              <a:spLocks noChangeShapeType="1"/>
            </p:cNvSpPr>
            <p:nvPr/>
          </p:nvSpPr>
          <p:spPr bwMode="auto">
            <a:xfrm>
              <a:off x="3051653" y="3029668"/>
              <a:ext cx="4010554" cy="0"/>
            </a:xfrm>
            <a:prstGeom prst="line">
              <a:avLst/>
            </a:prstGeom>
            <a:noFill/>
            <a:ln w="38100">
              <a:solidFill>
                <a:srgbClr val="FF6600"/>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aphicFrame>
          <p:nvGraphicFramePr>
            <p:cNvPr id="126" name="Object 148"/>
            <p:cNvGraphicFramePr>
              <a:graphicFrameLocks noChangeAspect="1"/>
            </p:cNvGraphicFramePr>
            <p:nvPr>
              <p:extLst>
                <p:ext uri="{D42A27DB-BD31-4B8C-83A1-F6EECF244321}">
                  <p14:modId xmlns:p14="http://schemas.microsoft.com/office/powerpoint/2010/main" val="2097526836"/>
                </p:ext>
              </p:extLst>
            </p:nvPr>
          </p:nvGraphicFramePr>
          <p:xfrm>
            <a:off x="3871995" y="2658193"/>
            <a:ext cx="2369873" cy="1746250"/>
          </p:xfrm>
          <a:graphic>
            <a:graphicData uri="http://schemas.openxmlformats.org/presentationml/2006/ole">
              <mc:AlternateContent xmlns:mc="http://schemas.openxmlformats.org/markup-compatibility/2006">
                <mc:Choice xmlns:v="urn:schemas-microsoft-com:vml" Requires="v">
                  <p:oleObj spid="_x0000_s42039" name="VISIO" r:id="rId4" imgW="1687068" imgH="964692" progId="">
                    <p:embed/>
                  </p:oleObj>
                </mc:Choice>
                <mc:Fallback>
                  <p:oleObj name="VISIO" r:id="rId4" imgW="1687068" imgH="964692" progId="">
                    <p:embed/>
                    <p:pic>
                      <p:nvPicPr>
                        <p:cNvPr id="0" name="Picture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1995" y="2658193"/>
                          <a:ext cx="2369873" cy="1746250"/>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7" name="Text Box 149"/>
            <p:cNvSpPr txBox="1">
              <a:spLocks noChangeArrowheads="1"/>
            </p:cNvSpPr>
            <p:nvPr/>
          </p:nvSpPr>
          <p:spPr bwMode="auto">
            <a:xfrm>
              <a:off x="4611580" y="3310268"/>
              <a:ext cx="810261" cy="347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a:solidFill>
                    <a:srgbClr val="0000FF"/>
                  </a:solidFill>
                  <a:latin typeface="微软雅黑" pitchFamily="34" charset="-122"/>
                  <a:ea typeface="微软雅黑" pitchFamily="34" charset="-122"/>
                </a:rPr>
                <a:t>互联网</a:t>
              </a:r>
            </a:p>
          </p:txBody>
        </p:sp>
        <p:sp>
          <p:nvSpPr>
            <p:cNvPr id="128" name="Text Box 150"/>
            <p:cNvSpPr txBox="1">
              <a:spLocks noChangeArrowheads="1"/>
            </p:cNvSpPr>
            <p:nvPr/>
          </p:nvSpPr>
          <p:spPr bwMode="auto">
            <a:xfrm>
              <a:off x="4113857" y="2020018"/>
              <a:ext cx="1629443"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solidFill>
                    <a:srgbClr val="0000FF"/>
                  </a:solidFill>
                  <a:latin typeface="微软雅黑" pitchFamily="34" charset="-122"/>
                  <a:ea typeface="微软雅黑" pitchFamily="34" charset="-122"/>
                </a:rPr>
                <a:t>TCP </a:t>
              </a:r>
              <a:r>
                <a:rPr kumimoji="1" lang="zh-CN" altLang="en-US" sz="1400" b="1" dirty="0">
                  <a:solidFill>
                    <a:srgbClr val="0000FF"/>
                  </a:solidFill>
                  <a:latin typeface="微软雅黑" pitchFamily="34" charset="-122"/>
                  <a:ea typeface="微软雅黑" pitchFamily="34" charset="-122"/>
                </a:rPr>
                <a:t>控制连接</a:t>
              </a:r>
            </a:p>
          </p:txBody>
        </p:sp>
        <p:sp>
          <p:nvSpPr>
            <p:cNvPr id="129" name="Text Box 151"/>
            <p:cNvSpPr txBox="1">
              <a:spLocks noChangeArrowheads="1"/>
            </p:cNvSpPr>
            <p:nvPr/>
          </p:nvSpPr>
          <p:spPr bwMode="auto">
            <a:xfrm>
              <a:off x="4209227" y="4593355"/>
              <a:ext cx="1629443" cy="38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solidFill>
                    <a:srgbClr val="CC00CC"/>
                  </a:solidFill>
                  <a:latin typeface="微软雅黑" pitchFamily="34" charset="-122"/>
                  <a:ea typeface="微软雅黑" pitchFamily="34" charset="-122"/>
                </a:rPr>
                <a:t>TCP </a:t>
              </a:r>
              <a:r>
                <a:rPr kumimoji="1" lang="zh-CN" altLang="en-US" sz="1400" b="1" dirty="0">
                  <a:solidFill>
                    <a:srgbClr val="CC00CC"/>
                  </a:solidFill>
                  <a:latin typeface="微软雅黑" pitchFamily="34" charset="-122"/>
                  <a:ea typeface="微软雅黑" pitchFamily="34" charset="-122"/>
                </a:rPr>
                <a:t>数据连接</a:t>
              </a:r>
            </a:p>
          </p:txBody>
        </p:sp>
        <p:sp>
          <p:nvSpPr>
            <p:cNvPr id="130" name="Line 152"/>
            <p:cNvSpPr>
              <a:spLocks noChangeShapeType="1"/>
            </p:cNvSpPr>
            <p:nvPr/>
          </p:nvSpPr>
          <p:spPr bwMode="auto">
            <a:xfrm flipH="1" flipV="1">
              <a:off x="3689696" y="3863107"/>
              <a:ext cx="1002638" cy="649287"/>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1" name="Line 153"/>
            <p:cNvSpPr>
              <a:spLocks noChangeShapeType="1"/>
            </p:cNvSpPr>
            <p:nvPr/>
          </p:nvSpPr>
          <p:spPr bwMode="auto">
            <a:xfrm flipV="1">
              <a:off x="5330377" y="3863107"/>
              <a:ext cx="1093788" cy="649287"/>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2" name="Line 154"/>
            <p:cNvSpPr>
              <a:spLocks noChangeShapeType="1"/>
            </p:cNvSpPr>
            <p:nvPr/>
          </p:nvSpPr>
          <p:spPr bwMode="auto">
            <a:xfrm>
              <a:off x="5239228" y="2472456"/>
              <a:ext cx="1184937" cy="557212"/>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3" name="Line 155"/>
            <p:cNvSpPr>
              <a:spLocks noChangeShapeType="1"/>
            </p:cNvSpPr>
            <p:nvPr/>
          </p:nvSpPr>
          <p:spPr bwMode="auto">
            <a:xfrm flipH="1">
              <a:off x="3598546" y="2472456"/>
              <a:ext cx="1093788" cy="557212"/>
            </a:xfrm>
            <a:prstGeom prst="line">
              <a:avLst/>
            </a:prstGeom>
            <a:noFill/>
            <a:ln w="12700">
              <a:solidFill>
                <a:srgbClr val="0000FF"/>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4" name="Oval 156"/>
            <p:cNvSpPr>
              <a:spLocks noChangeArrowheads="1"/>
            </p:cNvSpPr>
            <p:nvPr/>
          </p:nvSpPr>
          <p:spPr bwMode="auto">
            <a:xfrm>
              <a:off x="1684419" y="2008906"/>
              <a:ext cx="1367234" cy="557212"/>
            </a:xfrm>
            <a:prstGeom prst="ellipse">
              <a:avLst/>
            </a:prstGeom>
            <a:solidFill>
              <a:srgbClr val="00FFCC"/>
            </a:solidFill>
            <a:ln w="9525">
              <a:noFill/>
              <a:round/>
              <a:headEnd/>
              <a:tailEnd/>
            </a:ln>
            <a:effectLst/>
          </p:spPr>
          <p:txBody>
            <a:bodyPr wrap="none" anchor="ctr"/>
            <a:lstStyle/>
            <a:p>
              <a:pPr algn="ctr" eaLnBrk="1" hangingPunct="1"/>
              <a:r>
                <a:rPr kumimoji="1" lang="zh-CN" altLang="en-US" sz="1200" b="1" dirty="0">
                  <a:latin typeface="微软雅黑" pitchFamily="34" charset="-122"/>
                  <a:ea typeface="微软雅黑" pitchFamily="34" charset="-122"/>
                </a:rPr>
                <a:t>用户界面</a:t>
              </a:r>
            </a:p>
          </p:txBody>
        </p:sp>
        <p:sp>
          <p:nvSpPr>
            <p:cNvPr id="135" name="Line 157"/>
            <p:cNvSpPr>
              <a:spLocks noChangeShapeType="1"/>
            </p:cNvSpPr>
            <p:nvPr/>
          </p:nvSpPr>
          <p:spPr bwMode="auto">
            <a:xfrm>
              <a:off x="2413611" y="3307481"/>
              <a:ext cx="0" cy="277812"/>
            </a:xfrm>
            <a:prstGeom prst="line">
              <a:avLst/>
            </a:prstGeom>
            <a:noFill/>
            <a:ln w="381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6" name="Oval 158"/>
            <p:cNvSpPr>
              <a:spLocks noChangeArrowheads="1"/>
            </p:cNvSpPr>
            <p:nvPr/>
          </p:nvSpPr>
          <p:spPr bwMode="auto">
            <a:xfrm>
              <a:off x="1684419" y="2750269"/>
              <a:ext cx="1367234" cy="557213"/>
            </a:xfrm>
            <a:prstGeom prst="ellipse">
              <a:avLst/>
            </a:prstGeom>
            <a:solidFill>
              <a:srgbClr val="99FFCC"/>
            </a:solidFill>
            <a:ln w="9525">
              <a:noFill/>
              <a:round/>
              <a:headEnd/>
              <a:tailEnd/>
            </a:ln>
            <a:effectLst/>
          </p:spPr>
          <p:txBody>
            <a:bodyPr wrap="none" anchor="ctr"/>
            <a:lstStyle/>
            <a:p>
              <a:pPr algn="ctr" eaLnBrk="1" hangingPunct="1"/>
              <a:r>
                <a:rPr kumimoji="1" lang="zh-CN" altLang="en-US" sz="1200" b="1">
                  <a:latin typeface="微软雅黑" pitchFamily="34" charset="-122"/>
                  <a:ea typeface="微软雅黑" pitchFamily="34" charset="-122"/>
                </a:rPr>
                <a:t>控制进程</a:t>
              </a:r>
            </a:p>
          </p:txBody>
        </p:sp>
        <p:sp>
          <p:nvSpPr>
            <p:cNvPr id="137" name="Oval 159"/>
            <p:cNvSpPr>
              <a:spLocks noChangeArrowheads="1"/>
            </p:cNvSpPr>
            <p:nvPr/>
          </p:nvSpPr>
          <p:spPr bwMode="auto">
            <a:xfrm>
              <a:off x="1684419" y="3493219"/>
              <a:ext cx="1367234" cy="741363"/>
            </a:xfrm>
            <a:prstGeom prst="ellipse">
              <a:avLst/>
            </a:prstGeom>
            <a:solidFill>
              <a:srgbClr val="66FF66"/>
            </a:solidFill>
            <a:ln w="9525">
              <a:noFill/>
              <a:round/>
              <a:headEnd/>
              <a:tailEnd/>
            </a:ln>
            <a:effectLst/>
          </p:spPr>
          <p:txBody>
            <a:bodyPr wrap="none" anchor="ctr"/>
            <a:lstStyle/>
            <a:p>
              <a:pPr algn="ctr" eaLnBrk="1" hangingPunct="1"/>
              <a:r>
                <a:rPr kumimoji="1" lang="zh-CN" altLang="en-US" sz="1200" b="1">
                  <a:latin typeface="微软雅黑" pitchFamily="34" charset="-122"/>
                  <a:ea typeface="微软雅黑" pitchFamily="34" charset="-122"/>
                </a:rPr>
                <a:t>数据传送</a:t>
              </a:r>
            </a:p>
            <a:p>
              <a:pPr algn="ctr" eaLnBrk="1" hangingPunct="1"/>
              <a:r>
                <a:rPr kumimoji="1" lang="zh-CN" altLang="en-US" sz="1200" b="1">
                  <a:latin typeface="微软雅黑" pitchFamily="34" charset="-122"/>
                  <a:ea typeface="微软雅黑" pitchFamily="34" charset="-122"/>
                </a:rPr>
                <a:t>进程</a:t>
              </a:r>
            </a:p>
          </p:txBody>
        </p:sp>
        <p:sp>
          <p:nvSpPr>
            <p:cNvPr id="138" name="Line 160"/>
            <p:cNvSpPr>
              <a:spLocks noChangeShapeType="1"/>
            </p:cNvSpPr>
            <p:nvPr/>
          </p:nvSpPr>
          <p:spPr bwMode="auto">
            <a:xfrm>
              <a:off x="7791399" y="3307481"/>
              <a:ext cx="0" cy="277812"/>
            </a:xfrm>
            <a:prstGeom prst="line">
              <a:avLst/>
            </a:prstGeom>
            <a:noFill/>
            <a:ln w="38100">
              <a:solidFill>
                <a:srgbClr val="00B0F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39" name="Oval 161"/>
            <p:cNvSpPr>
              <a:spLocks noChangeArrowheads="1"/>
            </p:cNvSpPr>
            <p:nvPr/>
          </p:nvSpPr>
          <p:spPr bwMode="auto">
            <a:xfrm>
              <a:off x="7062207" y="3493219"/>
              <a:ext cx="1367235" cy="741363"/>
            </a:xfrm>
            <a:prstGeom prst="ellipse">
              <a:avLst/>
            </a:prstGeom>
            <a:solidFill>
              <a:srgbClr val="66FF66"/>
            </a:solidFill>
            <a:ln w="9525" algn="ctr">
              <a:noFill/>
              <a:round/>
              <a:headEnd/>
              <a:tailEnd/>
            </a:ln>
            <a:effectLst/>
          </p:spPr>
          <p:txBody>
            <a:bodyPr wrap="none" anchor="ctr"/>
            <a:lstStyle/>
            <a:p>
              <a:pPr algn="ctr" eaLnBrk="1" hangingPunct="1"/>
              <a:r>
                <a:rPr kumimoji="1" lang="zh-CN" altLang="en-US" sz="1200" b="1" dirty="0">
                  <a:latin typeface="微软雅黑" pitchFamily="34" charset="-122"/>
                  <a:ea typeface="微软雅黑" pitchFamily="34" charset="-122"/>
                </a:rPr>
                <a:t>数据传送</a:t>
              </a:r>
            </a:p>
            <a:p>
              <a:pPr algn="ctr" eaLnBrk="1" hangingPunct="1"/>
              <a:r>
                <a:rPr kumimoji="1" lang="zh-CN" altLang="en-US" sz="1200" b="1" dirty="0">
                  <a:latin typeface="微软雅黑" pitchFamily="34" charset="-122"/>
                  <a:ea typeface="微软雅黑" pitchFamily="34" charset="-122"/>
                </a:rPr>
                <a:t>进程</a:t>
              </a:r>
            </a:p>
          </p:txBody>
        </p:sp>
        <p:sp>
          <p:nvSpPr>
            <p:cNvPr id="140" name="Oval 161"/>
            <p:cNvSpPr>
              <a:spLocks noChangeArrowheads="1"/>
            </p:cNvSpPr>
            <p:nvPr/>
          </p:nvSpPr>
          <p:spPr bwMode="auto">
            <a:xfrm>
              <a:off x="8167270" y="3344333"/>
              <a:ext cx="377639" cy="286999"/>
            </a:xfrm>
            <a:prstGeom prst="ellipse">
              <a:avLst/>
            </a:prstGeom>
            <a:solidFill>
              <a:srgbClr val="66FF66"/>
            </a:solidFill>
            <a:ln w="9525" algn="ctr">
              <a:noFill/>
              <a:round/>
              <a:headEnd/>
              <a:tailEnd/>
            </a:ln>
            <a:effectLst/>
          </p:spPr>
          <p:txBody>
            <a:bodyPr wrap="none" anchor="ctr"/>
            <a:lstStyle/>
            <a:p>
              <a:pPr algn="ctr" eaLnBrk="1" hangingPunct="1"/>
              <a:endParaRPr kumimoji="1" lang="zh-CN" altLang="en-US" sz="1200" b="1" dirty="0">
                <a:latin typeface="微软雅黑" pitchFamily="34" charset="-122"/>
                <a:ea typeface="微软雅黑" pitchFamily="34" charset="-122"/>
              </a:endParaRPr>
            </a:p>
          </p:txBody>
        </p:sp>
        <p:sp>
          <p:nvSpPr>
            <p:cNvPr id="141" name="Oval 161"/>
            <p:cNvSpPr>
              <a:spLocks noChangeArrowheads="1"/>
            </p:cNvSpPr>
            <p:nvPr/>
          </p:nvSpPr>
          <p:spPr bwMode="auto">
            <a:xfrm>
              <a:off x="8234101" y="4022938"/>
              <a:ext cx="377639" cy="286999"/>
            </a:xfrm>
            <a:prstGeom prst="ellipse">
              <a:avLst/>
            </a:prstGeom>
            <a:solidFill>
              <a:srgbClr val="66FF66"/>
            </a:solidFill>
            <a:ln w="9525" algn="ctr">
              <a:noFill/>
              <a:round/>
              <a:headEnd/>
              <a:tailEnd/>
            </a:ln>
            <a:effectLst/>
          </p:spPr>
          <p:txBody>
            <a:bodyPr wrap="none" anchor="ctr"/>
            <a:lstStyle/>
            <a:p>
              <a:pPr algn="ctr" eaLnBrk="1" hangingPunct="1"/>
              <a:endParaRPr kumimoji="1" lang="zh-CN" altLang="en-US" sz="1200" b="1" dirty="0">
                <a:latin typeface="微软雅黑" pitchFamily="34" charset="-122"/>
                <a:ea typeface="微软雅黑" pitchFamily="34" charset="-122"/>
              </a:endParaRPr>
            </a:p>
          </p:txBody>
        </p:sp>
      </p:grpSp>
      <p:sp>
        <p:nvSpPr>
          <p:cNvPr id="3" name="矩形 2"/>
          <p:cNvSpPr/>
          <p:nvPr/>
        </p:nvSpPr>
        <p:spPr>
          <a:xfrm>
            <a:off x="5758298" y="2102452"/>
            <a:ext cx="437940" cy="338554"/>
          </a:xfrm>
          <a:prstGeom prst="rect">
            <a:avLst/>
          </a:prstGeom>
        </p:spPr>
        <p:txBody>
          <a:bodyPr wrap="none">
            <a:spAutoFit/>
          </a:bodyPr>
          <a:lstStyle/>
          <a:p>
            <a:r>
              <a:rPr lang="en-US" altLang="zh-CN" sz="1600" b="1" dirty="0" smtClean="0">
                <a:solidFill>
                  <a:srgbClr val="C00000"/>
                </a:solidFill>
                <a:latin typeface="微软雅黑" pitchFamily="34" charset="-122"/>
                <a:ea typeface="微软雅黑" pitchFamily="34" charset="-122"/>
              </a:rPr>
              <a:t>21</a:t>
            </a:r>
            <a:endParaRPr lang="zh-CN" altLang="en-US" sz="1600" dirty="0">
              <a:solidFill>
                <a:srgbClr val="C00000"/>
              </a:solidFill>
            </a:endParaRPr>
          </a:p>
        </p:txBody>
      </p:sp>
      <p:sp>
        <p:nvSpPr>
          <p:cNvPr id="142" name="矩形 141"/>
          <p:cNvSpPr/>
          <p:nvPr/>
        </p:nvSpPr>
        <p:spPr>
          <a:xfrm>
            <a:off x="5758298" y="2759387"/>
            <a:ext cx="437940" cy="338554"/>
          </a:xfrm>
          <a:prstGeom prst="rect">
            <a:avLst/>
          </a:prstGeom>
        </p:spPr>
        <p:txBody>
          <a:bodyPr wrap="none">
            <a:spAutoFit/>
          </a:bodyPr>
          <a:lstStyle/>
          <a:p>
            <a:r>
              <a:rPr lang="en-US" altLang="zh-CN" sz="1600" b="1" dirty="0" smtClean="0">
                <a:solidFill>
                  <a:srgbClr val="C00000"/>
                </a:solidFill>
                <a:latin typeface="微软雅黑" pitchFamily="34" charset="-122"/>
                <a:ea typeface="微软雅黑" pitchFamily="34" charset="-122"/>
              </a:rPr>
              <a:t>20</a:t>
            </a:r>
            <a:endParaRPr lang="zh-CN" altLang="en-US" sz="1600" dirty="0">
              <a:solidFill>
                <a:srgbClr val="C00000"/>
              </a:solidFill>
            </a:endParaRPr>
          </a:p>
        </p:txBody>
      </p:sp>
      <p:grpSp>
        <p:nvGrpSpPr>
          <p:cNvPr id="17" name="组合 16"/>
          <p:cNvGrpSpPr/>
          <p:nvPr/>
        </p:nvGrpSpPr>
        <p:grpSpPr>
          <a:xfrm>
            <a:off x="4725624" y="1032110"/>
            <a:ext cx="2391084" cy="1344396"/>
            <a:chOff x="4725624" y="1040988"/>
            <a:chExt cx="2391084" cy="1344396"/>
          </a:xfrm>
        </p:grpSpPr>
        <p:sp>
          <p:nvSpPr>
            <p:cNvPr id="4" name="矩形 3"/>
            <p:cNvSpPr/>
            <p:nvPr/>
          </p:nvSpPr>
          <p:spPr>
            <a:xfrm>
              <a:off x="4725624" y="1040988"/>
              <a:ext cx="2391084" cy="461665"/>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在</a:t>
              </a:r>
              <a:r>
                <a:rPr lang="zh-CN" altLang="en-US" sz="1200" b="1" dirty="0">
                  <a:latin typeface="微软雅黑" panose="020B0503020204020204" pitchFamily="34" charset="-122"/>
                  <a:ea typeface="微软雅黑" panose="020B0503020204020204" pitchFamily="34" charset="-122"/>
                </a:rPr>
                <a:t>整个会话期间一直保持</a:t>
              </a:r>
              <a:r>
                <a:rPr lang="zh-CN" altLang="en-US" sz="1200" b="1" dirty="0" smtClean="0">
                  <a:latin typeface="微软雅黑" panose="020B0503020204020204" pitchFamily="34" charset="-122"/>
                  <a:ea typeface="微软雅黑" panose="020B0503020204020204" pitchFamily="34" charset="-122"/>
                </a:rPr>
                <a:t>打开</a:t>
              </a:r>
              <a:r>
                <a:rPr lang="zh-CN" altLang="en-US" sz="1200" b="1" dirty="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传输 </a:t>
              </a:r>
              <a:r>
                <a:rPr lang="en-US" altLang="zh-CN" sz="1200" b="1" dirty="0" smtClean="0">
                  <a:latin typeface="微软雅黑" panose="020B0503020204020204" pitchFamily="34" charset="-122"/>
                  <a:ea typeface="微软雅黑" panose="020B0503020204020204" pitchFamily="34" charset="-122"/>
                </a:rPr>
                <a:t>FTP </a:t>
              </a:r>
              <a:r>
                <a:rPr lang="zh-CN" altLang="en-US" sz="1200" b="1" dirty="0">
                  <a:latin typeface="微软雅黑" panose="020B0503020204020204" pitchFamily="34" charset="-122"/>
                  <a:ea typeface="微软雅黑" panose="020B0503020204020204" pitchFamily="34" charset="-122"/>
                </a:rPr>
                <a:t>客户发出的传送</a:t>
              </a:r>
              <a:r>
                <a:rPr lang="zh-CN" altLang="en-US" sz="1200" b="1" dirty="0" smtClean="0">
                  <a:latin typeface="微软雅黑" panose="020B0503020204020204" pitchFamily="34" charset="-122"/>
                  <a:ea typeface="微软雅黑" panose="020B0503020204020204" pitchFamily="34" charset="-122"/>
                </a:rPr>
                <a:t>请求</a:t>
              </a:r>
              <a:r>
                <a:rPr lang="zh-CN" altLang="en-US" sz="1200" b="1" dirty="0">
                  <a:latin typeface="微软雅黑" panose="020B0503020204020204" pitchFamily="34" charset="-122"/>
                  <a:ea typeface="微软雅黑" panose="020B0503020204020204" pitchFamily="34" charset="-122"/>
                </a:rPr>
                <a:t>。</a:t>
              </a:r>
            </a:p>
          </p:txBody>
        </p:sp>
        <p:cxnSp>
          <p:nvCxnSpPr>
            <p:cNvPr id="7" name="直接箭头连接符 6"/>
            <p:cNvCxnSpPr/>
            <p:nvPr/>
          </p:nvCxnSpPr>
          <p:spPr>
            <a:xfrm>
              <a:off x="5463220" y="1491442"/>
              <a:ext cx="327934" cy="89394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18" name="组合 17"/>
          <p:cNvGrpSpPr/>
          <p:nvPr/>
        </p:nvGrpSpPr>
        <p:grpSpPr>
          <a:xfrm>
            <a:off x="5863994" y="1579885"/>
            <a:ext cx="2600659" cy="722473"/>
            <a:chOff x="5863994" y="1588763"/>
            <a:chExt cx="2600659" cy="722473"/>
          </a:xfrm>
        </p:grpSpPr>
        <p:sp>
          <p:nvSpPr>
            <p:cNvPr id="144" name="矩形 143"/>
            <p:cNvSpPr/>
            <p:nvPr/>
          </p:nvSpPr>
          <p:spPr>
            <a:xfrm>
              <a:off x="5863994" y="1588763"/>
              <a:ext cx="2600659" cy="276999"/>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收到客户连接请求后由主进程创建。</a:t>
              </a:r>
              <a:endParaRPr lang="zh-CN" altLang="en-US" sz="1200" b="1" dirty="0">
                <a:latin typeface="微软雅黑" panose="020B0503020204020204" pitchFamily="34" charset="-122"/>
                <a:ea typeface="微软雅黑" panose="020B0503020204020204" pitchFamily="34" charset="-122"/>
              </a:endParaRPr>
            </a:p>
          </p:txBody>
        </p:sp>
        <p:cxnSp>
          <p:nvCxnSpPr>
            <p:cNvPr id="145" name="直接箭头连接符 144"/>
            <p:cNvCxnSpPr/>
            <p:nvPr/>
          </p:nvCxnSpPr>
          <p:spPr>
            <a:xfrm flipH="1">
              <a:off x="6916110" y="1849446"/>
              <a:ext cx="70444" cy="46179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19" name="组合 18"/>
          <p:cNvGrpSpPr/>
          <p:nvPr/>
        </p:nvGrpSpPr>
        <p:grpSpPr>
          <a:xfrm>
            <a:off x="4847067" y="3159212"/>
            <a:ext cx="3688804" cy="1224795"/>
            <a:chOff x="4847067" y="3168090"/>
            <a:chExt cx="3688804" cy="1224795"/>
          </a:xfrm>
        </p:grpSpPr>
        <p:sp>
          <p:nvSpPr>
            <p:cNvPr id="5" name="矩形 4"/>
            <p:cNvSpPr/>
            <p:nvPr/>
          </p:nvSpPr>
          <p:spPr>
            <a:xfrm>
              <a:off x="4847067" y="3931220"/>
              <a:ext cx="3688804" cy="461665"/>
            </a:xfrm>
            <a:prstGeom prst="rect">
              <a:avLst/>
            </a:prstGeom>
          </p:spPr>
          <p:txBody>
            <a:bodyPr wrap="square">
              <a:spAutoFit/>
            </a:bodyPr>
            <a:lstStyle/>
            <a:p>
              <a:r>
                <a:rPr lang="zh-CN" altLang="en-US" sz="1200" b="1" dirty="0">
                  <a:latin typeface="微软雅黑" panose="020B0503020204020204" pitchFamily="34" charset="-122"/>
                  <a:ea typeface="微软雅黑" panose="020B0503020204020204" pitchFamily="34" charset="-122"/>
                </a:rPr>
                <a:t>收到客户发送来的文件传输请求后由控制进程创建</a:t>
              </a:r>
              <a:r>
                <a:rPr lang="zh-CN" altLang="en-US" sz="1200" b="1" dirty="0" smtClean="0">
                  <a:latin typeface="微软雅黑" panose="020B0503020204020204" pitchFamily="34" charset="-122"/>
                  <a:ea typeface="微软雅黑" panose="020B0503020204020204" pitchFamily="34" charset="-122"/>
                </a:rPr>
                <a:t>。</a:t>
              </a:r>
              <a:endParaRPr lang="en-US" altLang="zh-CN" sz="1200" b="1" dirty="0" smtClean="0">
                <a:latin typeface="微软雅黑" panose="020B0503020204020204" pitchFamily="34" charset="-122"/>
                <a:ea typeface="微软雅黑" panose="020B0503020204020204" pitchFamily="34" charset="-122"/>
              </a:endParaRPr>
            </a:p>
            <a:p>
              <a:r>
                <a:rPr lang="zh-CN" altLang="en-US" sz="1200" b="1" dirty="0" smtClean="0">
                  <a:latin typeface="微软雅黑" panose="020B0503020204020204" pitchFamily="34" charset="-122"/>
                  <a:ea typeface="微软雅黑" panose="020B0503020204020204" pitchFamily="34" charset="-122"/>
                </a:rPr>
                <a:t>实际</a:t>
              </a:r>
              <a:r>
                <a:rPr lang="zh-CN" altLang="en-US" sz="1200" b="1" dirty="0">
                  <a:latin typeface="微软雅黑" panose="020B0503020204020204" pitchFamily="34" charset="-122"/>
                  <a:ea typeface="微软雅黑" panose="020B0503020204020204" pitchFamily="34" charset="-122"/>
                </a:rPr>
                <a:t>完成文件的</a:t>
              </a:r>
              <a:r>
                <a:rPr lang="zh-CN" altLang="en-US" sz="1200" b="1" dirty="0" smtClean="0">
                  <a:latin typeface="微软雅黑" panose="020B0503020204020204" pitchFamily="34" charset="-122"/>
                  <a:ea typeface="微软雅黑" panose="020B0503020204020204" pitchFamily="34" charset="-122"/>
                </a:rPr>
                <a:t>传送。传送</a:t>
              </a:r>
              <a:r>
                <a:rPr lang="zh-CN" altLang="en-US" sz="1200" b="1" dirty="0">
                  <a:latin typeface="微软雅黑" panose="020B0503020204020204" pitchFamily="34" charset="-122"/>
                  <a:ea typeface="微软雅黑" panose="020B0503020204020204" pitchFamily="34" charset="-122"/>
                </a:rPr>
                <a:t>完毕后</a:t>
              </a:r>
              <a:r>
                <a:rPr lang="zh-CN" altLang="en-US" sz="1200" b="1" dirty="0" smtClean="0">
                  <a:latin typeface="微软雅黑" panose="020B0503020204020204" pitchFamily="34" charset="-122"/>
                  <a:ea typeface="微软雅黑" panose="020B0503020204020204" pitchFamily="34" charset="-122"/>
                </a:rPr>
                <a:t>关闭。</a:t>
              </a:r>
              <a:endParaRPr lang="zh-CN" altLang="en-US" sz="1200" b="1" dirty="0">
                <a:latin typeface="微软雅黑" panose="020B0503020204020204" pitchFamily="34" charset="-122"/>
                <a:ea typeface="微软雅黑" panose="020B0503020204020204" pitchFamily="34" charset="-122"/>
              </a:endParaRPr>
            </a:p>
          </p:txBody>
        </p:sp>
        <p:cxnSp>
          <p:nvCxnSpPr>
            <p:cNvPr id="146" name="直接箭头连接符 145"/>
            <p:cNvCxnSpPr/>
            <p:nvPr/>
          </p:nvCxnSpPr>
          <p:spPr>
            <a:xfrm flipV="1">
              <a:off x="5690124" y="3168090"/>
              <a:ext cx="703584" cy="79439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grpSp>
        <p:nvGrpSpPr>
          <p:cNvPr id="20" name="组合 19"/>
          <p:cNvGrpSpPr/>
          <p:nvPr/>
        </p:nvGrpSpPr>
        <p:grpSpPr>
          <a:xfrm>
            <a:off x="1252514" y="3108857"/>
            <a:ext cx="2886864" cy="1145709"/>
            <a:chOff x="1252514" y="3117735"/>
            <a:chExt cx="2886864" cy="1145709"/>
          </a:xfrm>
        </p:grpSpPr>
        <p:sp>
          <p:nvSpPr>
            <p:cNvPr id="143" name="矩形 142"/>
            <p:cNvSpPr/>
            <p:nvPr/>
          </p:nvSpPr>
          <p:spPr>
            <a:xfrm>
              <a:off x="1252514" y="3986445"/>
              <a:ext cx="2886864" cy="276999"/>
            </a:xfrm>
            <a:prstGeom prst="rect">
              <a:avLst/>
            </a:prstGeom>
          </p:spPr>
          <p:txBody>
            <a:bodyPr wrap="square">
              <a:spAutoFit/>
            </a:bodyPr>
            <a:lstStyle/>
            <a:p>
              <a:r>
                <a:rPr lang="zh-CN" altLang="en-US" sz="1200" b="1" dirty="0" smtClean="0">
                  <a:latin typeface="微软雅黑" panose="020B0503020204020204" pitchFamily="34" charset="-122"/>
                  <a:ea typeface="微软雅黑" panose="020B0503020204020204" pitchFamily="34" charset="-122"/>
                </a:rPr>
                <a:t>动态</a:t>
              </a:r>
              <a:r>
                <a:rPr lang="zh-CN" altLang="en-US" sz="1200" b="1" dirty="0">
                  <a:latin typeface="微软雅黑" panose="020B0503020204020204" pitchFamily="34" charset="-122"/>
                  <a:ea typeface="微软雅黑" panose="020B0503020204020204" pitchFamily="34" charset="-122"/>
                </a:rPr>
                <a:t>创建</a:t>
              </a:r>
              <a:r>
                <a:rPr lang="zh-CN" altLang="en-US" sz="1200" b="1" dirty="0" smtClean="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传输文件</a:t>
              </a:r>
              <a:r>
                <a:rPr lang="zh-CN" altLang="en-US" sz="1200" b="1" dirty="0" smtClean="0">
                  <a:latin typeface="微软雅黑" panose="020B0503020204020204" pitchFamily="34" charset="-122"/>
                  <a:ea typeface="微软雅黑" panose="020B0503020204020204" pitchFamily="34" charset="-122"/>
                </a:rPr>
                <a:t>。传送</a:t>
              </a:r>
              <a:r>
                <a:rPr lang="zh-CN" altLang="en-US" sz="1200" b="1" dirty="0">
                  <a:latin typeface="微软雅黑" panose="020B0503020204020204" pitchFamily="34" charset="-122"/>
                  <a:ea typeface="微软雅黑" panose="020B0503020204020204" pitchFamily="34" charset="-122"/>
                </a:rPr>
                <a:t>完毕</a:t>
              </a:r>
              <a:r>
                <a:rPr lang="zh-CN" altLang="en-US" sz="1200" b="1" dirty="0" smtClean="0">
                  <a:latin typeface="微软雅黑" panose="020B0503020204020204" pitchFamily="34" charset="-122"/>
                  <a:ea typeface="微软雅黑" panose="020B0503020204020204" pitchFamily="34" charset="-122"/>
                </a:rPr>
                <a:t>后释放。</a:t>
              </a:r>
              <a:endParaRPr lang="en-US" altLang="zh-CN" sz="1200" b="1" dirty="0" smtClean="0">
                <a:latin typeface="微软雅黑" panose="020B0503020204020204" pitchFamily="34" charset="-122"/>
                <a:ea typeface="微软雅黑" panose="020B0503020204020204" pitchFamily="34" charset="-122"/>
              </a:endParaRPr>
            </a:p>
          </p:txBody>
        </p:sp>
        <p:cxnSp>
          <p:nvCxnSpPr>
            <p:cNvPr id="147" name="直接箭头连接符 146"/>
            <p:cNvCxnSpPr/>
            <p:nvPr/>
          </p:nvCxnSpPr>
          <p:spPr>
            <a:xfrm flipV="1">
              <a:off x="3223892" y="3117735"/>
              <a:ext cx="241530" cy="86871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5206649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4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a:t>
            </a:r>
            <a:r>
              <a:rPr lang="zh-CN" altLang="en-US" sz="2400" b="1" dirty="0" smtClean="0">
                <a:solidFill>
                  <a:schemeClr val="bg1"/>
                </a:solidFill>
                <a:latin typeface="微软雅黑" pitchFamily="34" charset="-122"/>
                <a:ea typeface="微软雅黑" pitchFamily="34" charset="-122"/>
              </a:rPr>
              <a:t>联网</a:t>
            </a:r>
            <a:endParaRPr lang="zh-CN" altLang="en-US" sz="2400" b="1" dirty="0">
              <a:solidFill>
                <a:schemeClr val="bg1"/>
              </a:solidFill>
              <a:latin typeface="微软雅黑" pitchFamily="34" charset="-122"/>
              <a:ea typeface="微软雅黑" pitchFamily="34" charset="-122"/>
            </a:endParaRPr>
          </a:p>
        </p:txBody>
      </p:sp>
      <p:sp>
        <p:nvSpPr>
          <p:cNvPr id="6" name="矩形 5"/>
          <p:cNvSpPr/>
          <p:nvPr/>
        </p:nvSpPr>
        <p:spPr>
          <a:xfrm>
            <a:off x="5908327" y="647649"/>
            <a:ext cx="1415772" cy="461665"/>
          </a:xfrm>
          <a:prstGeom prst="rect">
            <a:avLst/>
          </a:prstGeom>
        </p:spPr>
        <p:txBody>
          <a:bodyPr wrap="none">
            <a:spAutoFit/>
          </a:bodyPr>
          <a:lstStyle/>
          <a:p>
            <a:r>
              <a:rPr lang="zh-CN" altLang="en-US" sz="2400" b="1" dirty="0" smtClean="0">
                <a:solidFill>
                  <a:schemeClr val="bg1"/>
                </a:solidFill>
                <a:latin typeface="微软雅黑" pitchFamily="34" charset="-122"/>
                <a:ea typeface="微软雅黑" pitchFamily="34" charset="-122"/>
              </a:rPr>
              <a:t>人人</a:t>
            </a:r>
            <a:r>
              <a:rPr lang="zh-CN" altLang="en-US" sz="2400" b="1" dirty="0">
                <a:solidFill>
                  <a:schemeClr val="bg1"/>
                </a:solidFill>
                <a:latin typeface="微软雅黑" pitchFamily="34" charset="-122"/>
                <a:ea typeface="微软雅黑" pitchFamily="34" charset="-122"/>
              </a:rPr>
              <a:t>用网</a:t>
            </a:r>
          </a:p>
        </p:txBody>
      </p:sp>
      <p:grpSp>
        <p:nvGrpSpPr>
          <p:cNvPr id="7" name="组合 6"/>
          <p:cNvGrpSpPr/>
          <p:nvPr/>
        </p:nvGrpSpPr>
        <p:grpSpPr>
          <a:xfrm>
            <a:off x="466344" y="633886"/>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25562" y="115189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本章内容</a:t>
              </a:r>
              <a:endParaRPr lang="fr-FR" altLang="zh-CN" sz="2000" b="1" dirty="0">
                <a:solidFill>
                  <a:schemeClr val="bg1"/>
                </a:solidFill>
                <a:latin typeface="微软雅黑" pitchFamily="34" charset="-122"/>
                <a:ea typeface="微软雅黑" pitchFamily="34" charset="-122"/>
              </a:endParaRPr>
            </a:p>
          </p:txBody>
        </p:sp>
      </p:grpSp>
      <p:sp>
        <p:nvSpPr>
          <p:cNvPr id="11" name="内容占位符 10"/>
          <p:cNvSpPr>
            <a:spLocks noGrp="1"/>
          </p:cNvSpPr>
          <p:nvPr>
            <p:ph sz="quarter" idx="10"/>
          </p:nvPr>
        </p:nvSpPr>
        <p:spPr>
          <a:xfrm>
            <a:off x="466344" y="963190"/>
            <a:ext cx="8129016" cy="3742160"/>
          </a:xfrm>
        </p:spPr>
        <p:txBody>
          <a:bodyPr/>
          <a:lstStyle/>
          <a:p>
            <a:endParaRPr lang="en-US" altLang="zh-CN" dirty="0" smtClean="0"/>
          </a:p>
          <a:p>
            <a:r>
              <a:rPr lang="zh-CN" altLang="en-US" dirty="0" smtClean="0"/>
              <a:t>为什么</a:t>
            </a:r>
            <a:r>
              <a:rPr lang="zh-CN" altLang="en-US" dirty="0"/>
              <a:t>有时候</a:t>
            </a:r>
            <a:r>
              <a:rPr lang="zh-CN" altLang="en-US" dirty="0">
                <a:solidFill>
                  <a:srgbClr val="FF0000"/>
                </a:solidFill>
              </a:rPr>
              <a:t>网页</a:t>
            </a:r>
            <a:r>
              <a:rPr lang="zh-CN" altLang="en-US" dirty="0"/>
              <a:t>打不开，但</a:t>
            </a:r>
            <a:r>
              <a:rPr lang="en-US" altLang="zh-CN" dirty="0">
                <a:solidFill>
                  <a:srgbClr val="FF0000"/>
                </a:solidFill>
              </a:rPr>
              <a:t>QQ</a:t>
            </a:r>
            <a:r>
              <a:rPr lang="zh-CN" altLang="en-US" dirty="0"/>
              <a:t>能上？</a:t>
            </a:r>
            <a:endParaRPr lang="en-US" altLang="zh-CN" dirty="0"/>
          </a:p>
          <a:p>
            <a:endParaRPr lang="en-US" altLang="zh-CN" dirty="0"/>
          </a:p>
          <a:p>
            <a:r>
              <a:rPr lang="zh-CN" altLang="en-US" dirty="0"/>
              <a:t>发送邮件时，如果收件人的</a:t>
            </a:r>
            <a:r>
              <a:rPr lang="en-US" altLang="zh-CN" dirty="0">
                <a:solidFill>
                  <a:srgbClr val="FF0000"/>
                </a:solidFill>
              </a:rPr>
              <a:t>email</a:t>
            </a:r>
            <a:r>
              <a:rPr lang="zh-CN" altLang="en-US" dirty="0">
                <a:solidFill>
                  <a:srgbClr val="FF0000"/>
                </a:solidFill>
              </a:rPr>
              <a:t>地址有误</a:t>
            </a:r>
            <a:r>
              <a:rPr lang="zh-CN" altLang="en-US" dirty="0"/>
              <a:t>，能否发送成功？</a:t>
            </a:r>
            <a:endParaRPr lang="en-US" altLang="zh-CN" dirty="0"/>
          </a:p>
          <a:p>
            <a:endParaRPr lang="en-US" altLang="zh-CN" dirty="0"/>
          </a:p>
          <a:p>
            <a:r>
              <a:rPr lang="zh-CN" altLang="en-US" dirty="0"/>
              <a:t>采用“</a:t>
            </a:r>
            <a:r>
              <a:rPr lang="zh-CN" altLang="en-US" dirty="0">
                <a:solidFill>
                  <a:srgbClr val="FF0000"/>
                </a:solidFill>
              </a:rPr>
              <a:t>自动获得</a:t>
            </a:r>
            <a:r>
              <a:rPr lang="en-US" altLang="zh-CN" dirty="0">
                <a:solidFill>
                  <a:srgbClr val="FF0000"/>
                </a:solidFill>
              </a:rPr>
              <a:t>IP</a:t>
            </a:r>
            <a:r>
              <a:rPr lang="zh-CN" altLang="en-US" dirty="0">
                <a:solidFill>
                  <a:srgbClr val="FF0000"/>
                </a:solidFill>
              </a:rPr>
              <a:t>地址</a:t>
            </a:r>
            <a:r>
              <a:rPr lang="zh-CN" altLang="en-US" dirty="0"/>
              <a:t>”设置时，有时候无法上网，原因是什么？</a:t>
            </a:r>
            <a:endParaRPr lang="en-US" altLang="zh-CN" dirty="0"/>
          </a:p>
          <a:p>
            <a:pPr eaLnBrk="1" hangingPunct="1">
              <a:lnSpc>
                <a:spcPct val="150000"/>
              </a:lnSpc>
            </a:pPr>
            <a:endParaRPr lang="zh-CN" altLang="en-US" dirty="0"/>
          </a:p>
          <a:p>
            <a:pPr lvl="1">
              <a:lnSpc>
                <a:spcPct val="150000"/>
              </a:lnSpc>
            </a:pPr>
            <a:endParaRPr lang="zh-CN" altLang="en-US" dirty="0"/>
          </a:p>
          <a:p>
            <a:pPr>
              <a:lnSpc>
                <a:spcPct val="150000"/>
              </a:lnSpc>
            </a:pPr>
            <a:endParaRPr lang="zh-CN" altLang="en-US" dirty="0"/>
          </a:p>
        </p:txBody>
      </p:sp>
    </p:spTree>
    <p:extLst>
      <p:ext uri="{BB962C8B-B14F-4D97-AF65-F5344CB8AC3E}">
        <p14:creationId xmlns:p14="http://schemas.microsoft.com/office/powerpoint/2010/main" val="1383655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3" y="611175"/>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58543" y="568904"/>
            <a:ext cx="44269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6.2.3  </a:t>
            </a:r>
            <a:r>
              <a:rPr lang="zh-CN" altLang="en-US" sz="2400" b="1" dirty="0">
                <a:solidFill>
                  <a:schemeClr val="bg1"/>
                </a:solidFill>
                <a:latin typeface="微软雅黑" pitchFamily="34" charset="-122"/>
                <a:ea typeface="微软雅黑" pitchFamily="34" charset="-122"/>
              </a:rPr>
              <a:t>简单文件传送协议 </a:t>
            </a:r>
            <a:r>
              <a:rPr lang="en-US" altLang="zh-CN" sz="2400" b="1" dirty="0" smtClean="0">
                <a:solidFill>
                  <a:schemeClr val="bg1"/>
                </a:solidFill>
                <a:latin typeface="微软雅黑" pitchFamily="34" charset="-122"/>
                <a:ea typeface="微软雅黑" pitchFamily="34" charset="-122"/>
              </a:rPr>
              <a:t>TFTP</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45143" y="1005912"/>
            <a:ext cx="8190484" cy="296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TFTP</a:t>
            </a:r>
            <a:r>
              <a:rPr lang="en-US" altLang="zh-CN" sz="2000" b="1" dirty="0">
                <a:latin typeface="微软雅黑" pitchFamily="34" charset="-122"/>
                <a:ea typeface="微软雅黑" pitchFamily="34" charset="-122"/>
              </a:rPr>
              <a:t> (Trivial File Transfer Protocol) </a:t>
            </a:r>
            <a:r>
              <a:rPr lang="zh-CN" altLang="en-US" sz="2000" b="1" dirty="0">
                <a:latin typeface="微软雅黑" pitchFamily="34" charset="-122"/>
                <a:ea typeface="微软雅黑" pitchFamily="34" charset="-122"/>
              </a:rPr>
              <a:t>是一个很小且易于实现的文件传送协议。</a:t>
            </a:r>
          </a:p>
          <a:p>
            <a:pPr marL="285750" indent="-28575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a:t>
            </a:r>
            <a:r>
              <a:rPr lang="en-US" altLang="zh-CN" sz="2000" b="1" dirty="0" smtClean="0">
                <a:solidFill>
                  <a:srgbClr val="C00000"/>
                </a:solidFill>
                <a:latin typeface="微软雅黑" pitchFamily="34" charset="-122"/>
                <a:ea typeface="微软雅黑" pitchFamily="34" charset="-122"/>
              </a:rPr>
              <a:t>CS</a:t>
            </a:r>
            <a:r>
              <a:rPr lang="zh-CN" altLang="en-US" sz="2000" b="1" dirty="0" smtClean="0">
                <a:solidFill>
                  <a:srgbClr val="C00000"/>
                </a:solidFill>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和使用 </a:t>
            </a:r>
            <a:r>
              <a:rPr lang="en-US" altLang="zh-CN" sz="2000" b="1" dirty="0">
                <a:solidFill>
                  <a:srgbClr val="C00000"/>
                </a:solidFill>
                <a:latin typeface="微软雅黑" pitchFamily="34" charset="-122"/>
                <a:ea typeface="微软雅黑" pitchFamily="34" charset="-122"/>
              </a:rPr>
              <a:t>UDP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数据报，因此 </a:t>
            </a:r>
            <a:r>
              <a:rPr lang="en-US" altLang="zh-CN" sz="2000" b="1" dirty="0">
                <a:latin typeface="微软雅黑" pitchFamily="34" charset="-122"/>
                <a:ea typeface="微软雅黑" pitchFamily="34" charset="-122"/>
              </a:rPr>
              <a:t>TFTP </a:t>
            </a:r>
            <a:r>
              <a:rPr lang="zh-CN" altLang="en-US" sz="2000" b="1" dirty="0">
                <a:latin typeface="微软雅黑" pitchFamily="34" charset="-122"/>
                <a:ea typeface="微软雅黑" pitchFamily="34" charset="-122"/>
              </a:rPr>
              <a:t>需要有自己的差错改正措施。</a:t>
            </a:r>
          </a:p>
          <a:p>
            <a:pPr marL="285750" indent="-28575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只</a:t>
            </a:r>
            <a:r>
              <a:rPr lang="zh-CN" altLang="en-US" sz="2000" b="1" dirty="0">
                <a:latin typeface="微软雅黑" pitchFamily="34" charset="-122"/>
                <a:ea typeface="微软雅黑" pitchFamily="34" charset="-122"/>
              </a:rPr>
              <a:t>支持文件</a:t>
            </a:r>
            <a:r>
              <a:rPr lang="zh-CN" altLang="en-US" sz="2000" b="1" dirty="0" smtClean="0">
                <a:latin typeface="微软雅黑" pitchFamily="34" charset="-122"/>
                <a:ea typeface="微软雅黑" pitchFamily="34" charset="-122"/>
              </a:rPr>
              <a:t>传输，</a:t>
            </a:r>
            <a:r>
              <a:rPr lang="zh-CN" altLang="en-US" sz="2000" b="1" dirty="0" smtClean="0">
                <a:solidFill>
                  <a:srgbClr val="C00000"/>
                </a:solidFill>
                <a:latin typeface="微软雅黑" pitchFamily="34" charset="-122"/>
                <a:ea typeface="微软雅黑" pitchFamily="34" charset="-122"/>
              </a:rPr>
              <a:t>不</a:t>
            </a:r>
            <a:r>
              <a:rPr lang="zh-CN" altLang="en-US" sz="2000" b="1" dirty="0">
                <a:solidFill>
                  <a:srgbClr val="C00000"/>
                </a:solidFill>
                <a:latin typeface="微软雅黑" pitchFamily="34" charset="-122"/>
                <a:ea typeface="微软雅黑" pitchFamily="34" charset="-122"/>
              </a:rPr>
              <a:t>支持交互。</a:t>
            </a:r>
          </a:p>
          <a:p>
            <a:pPr marL="285750" indent="-28575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没有庞大</a:t>
            </a:r>
            <a:r>
              <a:rPr lang="zh-CN" altLang="en-US" sz="2000" b="1" dirty="0">
                <a:latin typeface="微软雅黑" pitchFamily="34" charset="-122"/>
                <a:ea typeface="微软雅黑" pitchFamily="34" charset="-122"/>
              </a:rPr>
              <a:t>的命令集，没有列目录的功能，也不能对用户进行身份鉴别</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优点：</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）可</a:t>
            </a:r>
            <a:r>
              <a:rPr lang="zh-CN" altLang="en-US" sz="2000" b="1" dirty="0" smtClean="0">
                <a:latin typeface="微软雅黑" pitchFamily="34" charset="-122"/>
                <a:ea typeface="微软雅黑" pitchFamily="34" charset="-122"/>
              </a:rPr>
              <a:t>用于 </a:t>
            </a:r>
            <a:r>
              <a:rPr lang="en-US" altLang="zh-CN" sz="2000" b="1" dirty="0" smtClean="0">
                <a:latin typeface="微软雅黑" pitchFamily="34" charset="-122"/>
                <a:ea typeface="微软雅黑" pitchFamily="34" charset="-122"/>
              </a:rPr>
              <a:t>UDP </a:t>
            </a:r>
            <a:r>
              <a:rPr lang="zh-CN" altLang="en-US" sz="2000" b="1" dirty="0" smtClean="0">
                <a:latin typeface="微软雅黑" pitchFamily="34" charset="-122"/>
                <a:ea typeface="微软雅黑" pitchFamily="34" charset="-122"/>
              </a:rPr>
              <a:t>环境；（</a:t>
            </a:r>
            <a:r>
              <a:rPr lang="en-US" altLang="zh-CN" sz="2000" b="1" dirty="0" smtClean="0">
                <a:latin typeface="微软雅黑" pitchFamily="34" charset="-122"/>
                <a:ea typeface="微软雅黑" pitchFamily="34" charset="-122"/>
              </a:rPr>
              <a:t>2</a:t>
            </a:r>
            <a:r>
              <a:rPr lang="zh-CN" altLang="en-US" sz="2000" b="1" dirty="0" smtClean="0">
                <a:latin typeface="微软雅黑" pitchFamily="34" charset="-122"/>
                <a:ea typeface="微软雅黑" pitchFamily="34" charset="-122"/>
              </a:rPr>
              <a:t>）代码</a:t>
            </a:r>
            <a:r>
              <a:rPr lang="zh-CN" altLang="en-US" sz="2000" b="1" dirty="0">
                <a:latin typeface="微软雅黑" pitchFamily="34" charset="-122"/>
                <a:ea typeface="微软雅黑" pitchFamily="34" charset="-122"/>
              </a:rPr>
              <a:t>所占的内存较小。 </a:t>
            </a:r>
          </a:p>
        </p:txBody>
      </p:sp>
    </p:spTree>
    <p:extLst>
      <p:ext uri="{BB962C8B-B14F-4D97-AF65-F5344CB8AC3E}">
        <p14:creationId xmlns:p14="http://schemas.microsoft.com/office/powerpoint/2010/main" val="42789788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68"/>
          <p:cNvSpPr>
            <a:spLocks noChangeArrowheads="1"/>
          </p:cNvSpPr>
          <p:nvPr/>
        </p:nvSpPr>
        <p:spPr bwMode="auto">
          <a:xfrm>
            <a:off x="545144" y="1003068"/>
            <a:ext cx="8053712"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自学。</a:t>
            </a:r>
            <a:endParaRPr lang="zh-CN" altLang="en-US" sz="2000" b="1" dirty="0">
              <a:solidFill>
                <a:srgbClr val="C00000"/>
              </a:solidFill>
              <a:latin typeface="微软雅黑" pitchFamily="34" charset="-122"/>
              <a:ea typeface="微软雅黑" pitchFamily="34" charset="-122"/>
            </a:endParaRPr>
          </a:p>
        </p:txBody>
      </p:sp>
      <p:sp>
        <p:nvSpPr>
          <p:cNvPr id="5" name="AutoShape 5"/>
          <p:cNvSpPr>
            <a:spLocks noChangeArrowheads="1"/>
          </p:cNvSpPr>
          <p:nvPr/>
        </p:nvSpPr>
        <p:spPr bwMode="auto">
          <a:xfrm>
            <a:off x="545144" y="616103"/>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601334" y="573832"/>
            <a:ext cx="39413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6.3  </a:t>
            </a:r>
            <a:r>
              <a:rPr lang="zh-CN" altLang="en-US" sz="2400" b="1" dirty="0" smtClean="0">
                <a:solidFill>
                  <a:schemeClr val="bg1"/>
                </a:solidFill>
                <a:latin typeface="微软雅黑" pitchFamily="34" charset="-122"/>
                <a:ea typeface="微软雅黑" pitchFamily="34" charset="-122"/>
              </a:rPr>
              <a:t>远程终端</a:t>
            </a:r>
            <a:r>
              <a:rPr lang="zh-CN" altLang="en-US" sz="2400" b="1" dirty="0">
                <a:solidFill>
                  <a:schemeClr val="bg1"/>
                </a:solidFill>
                <a:latin typeface="微软雅黑" pitchFamily="34" charset="-122"/>
                <a:ea typeface="微软雅黑" pitchFamily="34" charset="-122"/>
              </a:rPr>
              <a:t>协议 </a:t>
            </a:r>
            <a:r>
              <a:rPr lang="en-US" altLang="zh-CN" sz="2400" b="1" dirty="0">
                <a:solidFill>
                  <a:schemeClr val="bg1"/>
                </a:solidFill>
                <a:latin typeface="微软雅黑" pitchFamily="34" charset="-122"/>
                <a:ea typeface="微软雅黑" pitchFamily="34" charset="-122"/>
              </a:rPr>
              <a:t>TELNET</a:t>
            </a:r>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9"/>
          <p:cNvSpPr>
            <a:spLocks noChangeArrowheads="1"/>
          </p:cNvSpPr>
          <p:nvPr/>
        </p:nvSpPr>
        <p:spPr bwMode="auto">
          <a:xfrm>
            <a:off x="2629135" y="274056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5" name="Rectangle 10"/>
          <p:cNvSpPr>
            <a:spLocks noChangeArrowheads="1"/>
          </p:cNvSpPr>
          <p:nvPr/>
        </p:nvSpPr>
        <p:spPr bwMode="auto">
          <a:xfrm>
            <a:off x="2629135" y="228201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6" name="Rectangle 9"/>
          <p:cNvSpPr>
            <a:spLocks noChangeArrowheads="1"/>
          </p:cNvSpPr>
          <p:nvPr/>
        </p:nvSpPr>
        <p:spPr bwMode="auto">
          <a:xfrm>
            <a:off x="2629135" y="182630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7" name="Rectangle 9"/>
          <p:cNvSpPr>
            <a:spLocks noChangeArrowheads="1"/>
          </p:cNvSpPr>
          <p:nvPr/>
        </p:nvSpPr>
        <p:spPr bwMode="auto">
          <a:xfrm>
            <a:off x="2629135" y="904000"/>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9" name="Rectangle 10"/>
          <p:cNvSpPr>
            <a:spLocks noChangeArrowheads="1"/>
          </p:cNvSpPr>
          <p:nvPr/>
        </p:nvSpPr>
        <p:spPr bwMode="auto">
          <a:xfrm>
            <a:off x="2629135" y="1367755"/>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0" name="Line 16"/>
          <p:cNvSpPr>
            <a:spLocks noChangeShapeType="1"/>
          </p:cNvSpPr>
          <p:nvPr/>
        </p:nvSpPr>
        <p:spPr bwMode="auto">
          <a:xfrm>
            <a:off x="3637198" y="832562"/>
            <a:ext cx="0" cy="3357124"/>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Rectangle 27"/>
          <p:cNvSpPr>
            <a:spLocks noChangeArrowheads="1"/>
          </p:cNvSpPr>
          <p:nvPr/>
        </p:nvSpPr>
        <p:spPr bwMode="auto">
          <a:xfrm>
            <a:off x="639730" y="904000"/>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63" name="Rectangle 29"/>
          <p:cNvSpPr>
            <a:spLocks noChangeArrowheads="1"/>
          </p:cNvSpPr>
          <p:nvPr/>
        </p:nvSpPr>
        <p:spPr bwMode="auto">
          <a:xfrm>
            <a:off x="648619" y="998932"/>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smtClean="0">
                <a:solidFill>
                  <a:srgbClr val="FFFF00"/>
                </a:solidFill>
                <a:latin typeface="微软雅黑" pitchFamily="34" charset="-122"/>
                <a:ea typeface="微软雅黑" pitchFamily="34" charset="-122"/>
              </a:rPr>
              <a:t>6.4</a:t>
            </a:r>
          </a:p>
          <a:p>
            <a:pPr eaLnBrk="0" hangingPunct="0"/>
            <a:r>
              <a:rPr lang="zh-CN" altLang="en-US" sz="2000" b="1" dirty="0">
                <a:solidFill>
                  <a:schemeClr val="bg1"/>
                </a:solidFill>
                <a:latin typeface="微软雅黑" pitchFamily="34" charset="-122"/>
                <a:ea typeface="微软雅黑" pitchFamily="34" charset="-122"/>
              </a:rPr>
              <a:t>万维网 </a:t>
            </a:r>
            <a:r>
              <a:rPr lang="en-US" altLang="zh-CN" sz="2000" b="1" dirty="0">
                <a:solidFill>
                  <a:schemeClr val="bg1"/>
                </a:solidFill>
                <a:latin typeface="微软雅黑" pitchFamily="34" charset="-122"/>
                <a:ea typeface="微软雅黑" pitchFamily="34" charset="-122"/>
              </a:rPr>
              <a:t>WWW</a:t>
            </a:r>
            <a:endParaRPr lang="zh-CN" altLang="fr-FR" sz="2000" b="1" dirty="0">
              <a:solidFill>
                <a:schemeClr val="bg1"/>
              </a:solidFill>
              <a:latin typeface="微软雅黑" pitchFamily="34" charset="-122"/>
              <a:ea typeface="微软雅黑" pitchFamily="34" charset="-122"/>
            </a:endParaRPr>
          </a:p>
        </p:txBody>
      </p:sp>
      <p:sp>
        <p:nvSpPr>
          <p:cNvPr id="68" name="Rectangle 8"/>
          <p:cNvSpPr>
            <a:spLocks noChangeArrowheads="1"/>
          </p:cNvSpPr>
          <p:nvPr/>
        </p:nvSpPr>
        <p:spPr bwMode="auto">
          <a:xfrm>
            <a:off x="2700573" y="779699"/>
            <a:ext cx="575600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en-US" altLang="zh-CN" sz="2000" b="1" dirty="0">
                <a:solidFill>
                  <a:schemeClr val="bg1"/>
                </a:solidFill>
                <a:latin typeface="微软雅黑" pitchFamily="34" charset="-122"/>
                <a:ea typeface="微软雅黑" pitchFamily="34" charset="-122"/>
              </a:rPr>
              <a:t>6.4.1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万维网</a:t>
            </a:r>
            <a:r>
              <a:rPr lang="zh-CN" altLang="en-US" sz="2000" b="1" dirty="0">
                <a:solidFill>
                  <a:schemeClr val="bg1"/>
                </a:solidFill>
                <a:latin typeface="微软雅黑" pitchFamily="34" charset="-122"/>
                <a:ea typeface="微软雅黑" pitchFamily="34" charset="-122"/>
              </a:rPr>
              <a:t>概述</a:t>
            </a:r>
          </a:p>
          <a:p>
            <a:pPr eaLnBrk="0" hangingPunct="0">
              <a:lnSpc>
                <a:spcPct val="150000"/>
              </a:lnSpc>
            </a:pPr>
            <a:r>
              <a:rPr lang="en-US" altLang="zh-CN" sz="2000" b="1" dirty="0">
                <a:solidFill>
                  <a:schemeClr val="bg1"/>
                </a:solidFill>
                <a:latin typeface="微软雅黑" pitchFamily="34" charset="-122"/>
                <a:ea typeface="微软雅黑" pitchFamily="34" charset="-122"/>
              </a:rPr>
              <a:t>6.4.2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统一</a:t>
            </a:r>
            <a:r>
              <a:rPr lang="zh-CN" altLang="en-US" sz="2000" b="1" dirty="0">
                <a:solidFill>
                  <a:schemeClr val="bg1"/>
                </a:solidFill>
                <a:latin typeface="微软雅黑" pitchFamily="34" charset="-122"/>
                <a:ea typeface="微软雅黑" pitchFamily="34" charset="-122"/>
              </a:rPr>
              <a:t>资源定位符 </a:t>
            </a:r>
            <a:r>
              <a:rPr lang="en-US" altLang="zh-CN" sz="2000" b="1" dirty="0">
                <a:solidFill>
                  <a:schemeClr val="bg1"/>
                </a:solidFill>
                <a:latin typeface="微软雅黑" pitchFamily="34" charset="-122"/>
                <a:ea typeface="微软雅黑" pitchFamily="34" charset="-122"/>
              </a:rPr>
              <a:t>URL</a:t>
            </a:r>
          </a:p>
          <a:p>
            <a:pPr eaLnBrk="0" hangingPunct="0">
              <a:lnSpc>
                <a:spcPct val="150000"/>
              </a:lnSpc>
            </a:pPr>
            <a:r>
              <a:rPr lang="en-US" altLang="zh-CN" sz="2000" b="1" dirty="0">
                <a:solidFill>
                  <a:schemeClr val="bg1"/>
                </a:solidFill>
                <a:latin typeface="微软雅黑" pitchFamily="34" charset="-122"/>
                <a:ea typeface="微软雅黑" pitchFamily="34" charset="-122"/>
              </a:rPr>
              <a:t>6.4.3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超文本</a:t>
            </a:r>
            <a:r>
              <a:rPr lang="zh-CN" altLang="en-US" sz="2000" b="1" dirty="0">
                <a:solidFill>
                  <a:schemeClr val="bg1"/>
                </a:solidFill>
                <a:latin typeface="微软雅黑" pitchFamily="34" charset="-122"/>
                <a:ea typeface="微软雅黑" pitchFamily="34" charset="-122"/>
              </a:rPr>
              <a:t>传送协议 </a:t>
            </a:r>
            <a:r>
              <a:rPr lang="en-US" altLang="zh-CN" sz="2000" b="1" dirty="0">
                <a:solidFill>
                  <a:schemeClr val="bg1"/>
                </a:solidFill>
                <a:latin typeface="微软雅黑" pitchFamily="34" charset="-122"/>
                <a:ea typeface="微软雅黑" pitchFamily="34" charset="-122"/>
              </a:rPr>
              <a:t>HTTP</a:t>
            </a:r>
          </a:p>
          <a:p>
            <a:pPr eaLnBrk="0" hangingPunct="0">
              <a:lnSpc>
                <a:spcPct val="150000"/>
              </a:lnSpc>
            </a:pPr>
            <a:r>
              <a:rPr lang="en-US" altLang="zh-CN" sz="2000" b="1" dirty="0">
                <a:solidFill>
                  <a:schemeClr val="bg1"/>
                </a:solidFill>
                <a:latin typeface="微软雅黑" pitchFamily="34" charset="-122"/>
                <a:ea typeface="微软雅黑" pitchFamily="34" charset="-122"/>
              </a:rPr>
              <a:t>6.4.4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万维网</a:t>
            </a:r>
            <a:r>
              <a:rPr lang="zh-CN" altLang="en-US" sz="2000" b="1" dirty="0">
                <a:solidFill>
                  <a:schemeClr val="bg1"/>
                </a:solidFill>
                <a:latin typeface="微软雅黑" pitchFamily="34" charset="-122"/>
                <a:ea typeface="微软雅黑" pitchFamily="34" charset="-122"/>
              </a:rPr>
              <a:t>的文档</a:t>
            </a:r>
          </a:p>
          <a:p>
            <a:pPr eaLnBrk="0" hangingPunct="0">
              <a:lnSpc>
                <a:spcPct val="150000"/>
              </a:lnSpc>
            </a:pPr>
            <a:r>
              <a:rPr lang="en-US" altLang="zh-CN" sz="2000" b="1" dirty="0">
                <a:solidFill>
                  <a:schemeClr val="bg1"/>
                </a:solidFill>
                <a:latin typeface="微软雅黑" pitchFamily="34" charset="-122"/>
                <a:ea typeface="微软雅黑" pitchFamily="34" charset="-122"/>
              </a:rPr>
              <a:t>6.4.5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万维网</a:t>
            </a:r>
            <a:r>
              <a:rPr lang="zh-CN" altLang="en-US" sz="2000" b="1" dirty="0">
                <a:solidFill>
                  <a:schemeClr val="bg1"/>
                </a:solidFill>
                <a:latin typeface="微软雅黑" pitchFamily="34" charset="-122"/>
                <a:ea typeface="微软雅黑" pitchFamily="34" charset="-122"/>
              </a:rPr>
              <a:t>的信息检索</a:t>
            </a:r>
            <a:r>
              <a:rPr lang="zh-CN" altLang="en-US" sz="2000" b="1" dirty="0" smtClean="0">
                <a:solidFill>
                  <a:schemeClr val="bg1"/>
                </a:solidFill>
                <a:latin typeface="微软雅黑" pitchFamily="34" charset="-122"/>
                <a:ea typeface="微软雅黑" pitchFamily="34" charset="-122"/>
              </a:rPr>
              <a:t>系统</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3039896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AutoShape 5"/>
          <p:cNvSpPr>
            <a:spLocks noChangeArrowheads="1"/>
          </p:cNvSpPr>
          <p:nvPr/>
        </p:nvSpPr>
        <p:spPr bwMode="auto">
          <a:xfrm>
            <a:off x="556963" y="611054"/>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0" name="Rectangle 6"/>
          <p:cNvSpPr>
            <a:spLocks noChangeArrowheads="1"/>
          </p:cNvSpPr>
          <p:nvPr/>
        </p:nvSpPr>
        <p:spPr bwMode="auto">
          <a:xfrm>
            <a:off x="3449740" y="605359"/>
            <a:ext cx="22445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smtClean="0">
                <a:solidFill>
                  <a:schemeClr val="bg1"/>
                </a:solidFill>
                <a:latin typeface="微软雅黑" pitchFamily="34" charset="-122"/>
                <a:ea typeface="微软雅黑" pitchFamily="34" charset="-122"/>
              </a:rPr>
              <a:t>6.4.1  </a:t>
            </a:r>
            <a:r>
              <a:rPr lang="zh-CN" altLang="en-US" sz="2000" b="1" dirty="0">
                <a:solidFill>
                  <a:schemeClr val="bg1"/>
                </a:solidFill>
                <a:latin typeface="微软雅黑" pitchFamily="34" charset="-122"/>
                <a:ea typeface="微软雅黑" pitchFamily="34" charset="-122"/>
              </a:rPr>
              <a:t>万维网</a:t>
            </a:r>
            <a:r>
              <a:rPr lang="zh-CN" altLang="en-US" sz="2000" b="1" dirty="0" smtClean="0">
                <a:solidFill>
                  <a:schemeClr val="bg1"/>
                </a:solidFill>
                <a:latin typeface="微软雅黑" pitchFamily="34" charset="-122"/>
                <a:ea typeface="微软雅黑" pitchFamily="34" charset="-122"/>
              </a:rPr>
              <a:t>概述</a:t>
            </a:r>
            <a:endParaRPr lang="zh-CN" altLang="en-US" sz="2000" b="1" dirty="0">
              <a:solidFill>
                <a:schemeClr val="bg1"/>
              </a:solidFill>
              <a:latin typeface="微软雅黑" pitchFamily="34" charset="-122"/>
              <a:ea typeface="微软雅黑" pitchFamily="34" charset="-122"/>
            </a:endParaRPr>
          </a:p>
        </p:txBody>
      </p:sp>
      <p:sp>
        <p:nvSpPr>
          <p:cNvPr id="5" name="圆角矩形 4"/>
          <p:cNvSpPr/>
          <p:nvPr/>
        </p:nvSpPr>
        <p:spPr>
          <a:xfrm>
            <a:off x="556963" y="1039316"/>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3191972" y="2554344"/>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6000" b="1">
                <a:solidFill>
                  <a:srgbClr val="009900"/>
                </a:solidFill>
                <a:latin typeface="微软雅黑" pitchFamily="34" charset="-122"/>
                <a:ea typeface="微软雅黑" pitchFamily="34" charset="-122"/>
                <a:sym typeface="Wingdings" pitchFamily="2" charset="2"/>
              </a:rPr>
              <a:t></a:t>
            </a:r>
            <a:endParaRPr kumimoji="1" lang="en-US" altLang="zh-CN" sz="6000" b="1">
              <a:solidFill>
                <a:srgbClr val="009900"/>
              </a:solidFill>
              <a:latin typeface="微软雅黑" pitchFamily="34" charset="-122"/>
              <a:ea typeface="微软雅黑" pitchFamily="34" charset="-122"/>
            </a:endParaRPr>
          </a:p>
        </p:txBody>
      </p:sp>
      <p:sp>
        <p:nvSpPr>
          <p:cNvPr id="7" name="Text Box 6"/>
          <p:cNvSpPr txBox="1">
            <a:spLocks noChangeArrowheads="1"/>
          </p:cNvSpPr>
          <p:nvPr/>
        </p:nvSpPr>
        <p:spPr bwMode="auto">
          <a:xfrm>
            <a:off x="1675400" y="1102120"/>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6000" b="1" dirty="0">
                <a:solidFill>
                  <a:srgbClr val="009900"/>
                </a:solidFill>
                <a:latin typeface="微软雅黑" pitchFamily="34" charset="-122"/>
                <a:ea typeface="微软雅黑" pitchFamily="34" charset="-122"/>
                <a:sym typeface="Wingdings" pitchFamily="2" charset="2"/>
              </a:rPr>
              <a:t></a:t>
            </a:r>
            <a:endParaRPr kumimoji="1" lang="en-US" altLang="zh-CN" sz="6000" b="1" dirty="0">
              <a:solidFill>
                <a:srgbClr val="009900"/>
              </a:solidFill>
              <a:latin typeface="微软雅黑" pitchFamily="34" charset="-122"/>
              <a:ea typeface="微软雅黑" pitchFamily="34" charset="-122"/>
            </a:endParaRPr>
          </a:p>
        </p:txBody>
      </p:sp>
      <p:sp>
        <p:nvSpPr>
          <p:cNvPr id="8" name="Text Box 7"/>
          <p:cNvSpPr txBox="1">
            <a:spLocks noChangeArrowheads="1"/>
          </p:cNvSpPr>
          <p:nvPr/>
        </p:nvSpPr>
        <p:spPr bwMode="auto">
          <a:xfrm>
            <a:off x="4167703" y="1016829"/>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6000" b="1">
                <a:solidFill>
                  <a:srgbClr val="009900"/>
                </a:solidFill>
                <a:latin typeface="微软雅黑" pitchFamily="34" charset="-122"/>
                <a:ea typeface="微软雅黑" pitchFamily="34" charset="-122"/>
                <a:sym typeface="Wingdings" pitchFamily="2" charset="2"/>
              </a:rPr>
              <a:t></a:t>
            </a:r>
            <a:endParaRPr kumimoji="1" lang="en-US" altLang="zh-CN" sz="6000" b="1">
              <a:solidFill>
                <a:srgbClr val="009900"/>
              </a:solidFill>
              <a:latin typeface="微软雅黑" pitchFamily="34" charset="-122"/>
              <a:ea typeface="微软雅黑" pitchFamily="34" charset="-122"/>
            </a:endParaRPr>
          </a:p>
        </p:txBody>
      </p:sp>
      <p:sp>
        <p:nvSpPr>
          <p:cNvPr id="9" name="Text Box 8"/>
          <p:cNvSpPr txBox="1">
            <a:spLocks noChangeArrowheads="1"/>
          </p:cNvSpPr>
          <p:nvPr/>
        </p:nvSpPr>
        <p:spPr bwMode="auto">
          <a:xfrm>
            <a:off x="5575858" y="2502032"/>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6000" b="1">
                <a:solidFill>
                  <a:srgbClr val="009900"/>
                </a:solidFill>
                <a:latin typeface="微软雅黑" pitchFamily="34" charset="-122"/>
                <a:ea typeface="微软雅黑" pitchFamily="34" charset="-122"/>
                <a:sym typeface="Wingdings" pitchFamily="2" charset="2"/>
              </a:rPr>
              <a:t></a:t>
            </a:r>
            <a:endParaRPr kumimoji="1" lang="en-US" altLang="zh-CN" sz="6000" b="1">
              <a:solidFill>
                <a:srgbClr val="009900"/>
              </a:solidFill>
              <a:latin typeface="微软雅黑" pitchFamily="34" charset="-122"/>
              <a:ea typeface="微软雅黑" pitchFamily="34" charset="-122"/>
            </a:endParaRPr>
          </a:p>
        </p:txBody>
      </p:sp>
      <p:sp>
        <p:nvSpPr>
          <p:cNvPr id="10" name="Text Box 9"/>
          <p:cNvSpPr txBox="1">
            <a:spLocks noChangeArrowheads="1"/>
          </p:cNvSpPr>
          <p:nvPr/>
        </p:nvSpPr>
        <p:spPr bwMode="auto">
          <a:xfrm>
            <a:off x="6838642" y="1132825"/>
            <a:ext cx="72327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6000" b="1">
                <a:solidFill>
                  <a:srgbClr val="009900"/>
                </a:solidFill>
                <a:latin typeface="微软雅黑" pitchFamily="34" charset="-122"/>
                <a:ea typeface="微软雅黑" pitchFamily="34" charset="-122"/>
                <a:sym typeface="Wingdings" pitchFamily="2" charset="2"/>
              </a:rPr>
              <a:t></a:t>
            </a:r>
            <a:endParaRPr kumimoji="1" lang="en-US" altLang="zh-CN" sz="6000" b="1">
              <a:solidFill>
                <a:srgbClr val="009900"/>
              </a:solidFill>
              <a:latin typeface="微软雅黑" pitchFamily="34" charset="-122"/>
              <a:ea typeface="微软雅黑" pitchFamily="34" charset="-122"/>
            </a:endParaRPr>
          </a:p>
        </p:txBody>
      </p:sp>
      <p:sp>
        <p:nvSpPr>
          <p:cNvPr id="11" name="Text Box 11"/>
          <p:cNvSpPr txBox="1">
            <a:spLocks noChangeArrowheads="1"/>
          </p:cNvSpPr>
          <p:nvPr/>
        </p:nvSpPr>
        <p:spPr bwMode="auto">
          <a:xfrm>
            <a:off x="1708527" y="2384317"/>
            <a:ext cx="654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latin typeface="微软雅黑" pitchFamily="34" charset="-122"/>
                <a:ea typeface="微软雅黑" pitchFamily="34" charset="-122"/>
              </a:rPr>
              <a:t>万维网</a:t>
            </a:r>
          </a:p>
          <a:p>
            <a:pPr eaLnBrk="1" hangingPunct="1"/>
            <a:r>
              <a:rPr kumimoji="1" lang="zh-CN" altLang="en-US" sz="1200" b="1" dirty="0">
                <a:latin typeface="微软雅黑" pitchFamily="34" charset="-122"/>
                <a:ea typeface="微软雅黑" pitchFamily="34" charset="-122"/>
              </a:rPr>
              <a:t>站点 </a:t>
            </a:r>
            <a:r>
              <a:rPr kumimoji="1" lang="en-US" altLang="zh-CN" sz="1200" b="1" dirty="0">
                <a:latin typeface="微软雅黑" pitchFamily="34" charset="-122"/>
                <a:ea typeface="微软雅黑" pitchFamily="34" charset="-122"/>
              </a:rPr>
              <a:t>A</a:t>
            </a:r>
          </a:p>
        </p:txBody>
      </p:sp>
      <p:sp>
        <p:nvSpPr>
          <p:cNvPr id="12" name="Text Box 16"/>
          <p:cNvSpPr txBox="1">
            <a:spLocks noChangeArrowheads="1"/>
          </p:cNvSpPr>
          <p:nvPr/>
        </p:nvSpPr>
        <p:spPr bwMode="auto">
          <a:xfrm>
            <a:off x="6897913" y="2418894"/>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latin typeface="微软雅黑" pitchFamily="34" charset="-122"/>
                <a:ea typeface="微软雅黑" pitchFamily="34" charset="-122"/>
              </a:rPr>
              <a:t>万维网</a:t>
            </a:r>
          </a:p>
          <a:p>
            <a:pPr eaLnBrk="1" hangingPunct="1"/>
            <a:r>
              <a:rPr kumimoji="1" lang="zh-CN" altLang="en-US" sz="1200" b="1" dirty="0">
                <a:latin typeface="微软雅黑" pitchFamily="34" charset="-122"/>
                <a:ea typeface="微软雅黑" pitchFamily="34" charset="-122"/>
              </a:rPr>
              <a:t>站点 </a:t>
            </a:r>
            <a:r>
              <a:rPr kumimoji="1" lang="en-US" altLang="zh-CN" sz="1200" b="1" dirty="0">
                <a:latin typeface="微软雅黑" pitchFamily="34" charset="-122"/>
                <a:ea typeface="微软雅黑" pitchFamily="34" charset="-122"/>
              </a:rPr>
              <a:t>C</a:t>
            </a:r>
          </a:p>
        </p:txBody>
      </p:sp>
      <p:sp>
        <p:nvSpPr>
          <p:cNvPr id="13" name="Text Box 17"/>
          <p:cNvSpPr txBox="1">
            <a:spLocks noChangeArrowheads="1"/>
          </p:cNvSpPr>
          <p:nvPr/>
        </p:nvSpPr>
        <p:spPr bwMode="auto">
          <a:xfrm>
            <a:off x="5409096" y="3764500"/>
            <a:ext cx="10887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latin typeface="微软雅黑" pitchFamily="34" charset="-122"/>
                <a:ea typeface="微软雅黑" pitchFamily="34" charset="-122"/>
              </a:rPr>
              <a:t>万维网站点 </a:t>
            </a:r>
            <a:r>
              <a:rPr kumimoji="1" lang="en-US" altLang="zh-CN" sz="1200" b="1" dirty="0">
                <a:latin typeface="微软雅黑" pitchFamily="34" charset="-122"/>
                <a:ea typeface="微软雅黑" pitchFamily="34" charset="-122"/>
              </a:rPr>
              <a:t>E</a:t>
            </a:r>
          </a:p>
        </p:txBody>
      </p:sp>
      <p:sp>
        <p:nvSpPr>
          <p:cNvPr id="14" name="Text Box 18"/>
          <p:cNvSpPr txBox="1">
            <a:spLocks noChangeArrowheads="1"/>
          </p:cNvSpPr>
          <p:nvPr/>
        </p:nvSpPr>
        <p:spPr bwMode="auto">
          <a:xfrm>
            <a:off x="3003803" y="3818654"/>
            <a:ext cx="11224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latin typeface="微软雅黑" pitchFamily="34" charset="-122"/>
                <a:ea typeface="微软雅黑" pitchFamily="34" charset="-122"/>
              </a:rPr>
              <a:t>万维网站点 </a:t>
            </a:r>
            <a:r>
              <a:rPr kumimoji="1" lang="en-US" altLang="zh-CN" sz="1200" b="1" dirty="0">
                <a:latin typeface="微软雅黑" pitchFamily="34" charset="-122"/>
                <a:ea typeface="微软雅黑" pitchFamily="34" charset="-122"/>
              </a:rPr>
              <a:t>D</a:t>
            </a:r>
          </a:p>
        </p:txBody>
      </p:sp>
      <p:sp>
        <p:nvSpPr>
          <p:cNvPr id="15" name="Text Box 19"/>
          <p:cNvSpPr txBox="1">
            <a:spLocks noChangeArrowheads="1"/>
          </p:cNvSpPr>
          <p:nvPr/>
        </p:nvSpPr>
        <p:spPr bwMode="auto">
          <a:xfrm>
            <a:off x="3992573" y="2262793"/>
            <a:ext cx="11063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a:latin typeface="微软雅黑" pitchFamily="34" charset="-122"/>
                <a:ea typeface="微软雅黑" pitchFamily="34" charset="-122"/>
              </a:rPr>
              <a:t>万维网站点 </a:t>
            </a:r>
            <a:r>
              <a:rPr kumimoji="1" lang="en-US" altLang="zh-CN" sz="1200" b="1">
                <a:latin typeface="微软雅黑" pitchFamily="34" charset="-122"/>
                <a:ea typeface="微软雅黑" pitchFamily="34" charset="-122"/>
              </a:rPr>
              <a:t>B</a:t>
            </a:r>
          </a:p>
        </p:txBody>
      </p:sp>
      <p:grpSp>
        <p:nvGrpSpPr>
          <p:cNvPr id="16" name="Group 53"/>
          <p:cNvGrpSpPr>
            <a:grpSpLocks/>
          </p:cNvGrpSpPr>
          <p:nvPr/>
        </p:nvGrpSpPr>
        <p:grpSpPr bwMode="auto">
          <a:xfrm>
            <a:off x="2087328" y="1192347"/>
            <a:ext cx="2344463" cy="358225"/>
            <a:chOff x="833" y="1417"/>
            <a:chExt cx="1903" cy="315"/>
          </a:xfrm>
        </p:grpSpPr>
        <p:sp>
          <p:nvSpPr>
            <p:cNvPr id="17" name="Line 25"/>
            <p:cNvSpPr>
              <a:spLocks noChangeShapeType="1"/>
            </p:cNvSpPr>
            <p:nvPr/>
          </p:nvSpPr>
          <p:spPr bwMode="auto">
            <a:xfrm flipV="1">
              <a:off x="833" y="1564"/>
              <a:ext cx="1903" cy="168"/>
            </a:xfrm>
            <a:prstGeom prst="line">
              <a:avLst/>
            </a:prstGeom>
            <a:noFill/>
            <a:ln w="38100">
              <a:solidFill>
                <a:srgbClr val="CC00CC"/>
              </a:solidFill>
              <a:prstDash val="sysDot"/>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Text Box 26"/>
            <p:cNvSpPr txBox="1">
              <a:spLocks noChangeArrowheads="1"/>
            </p:cNvSpPr>
            <p:nvPr/>
          </p:nvSpPr>
          <p:spPr bwMode="auto">
            <a:xfrm rot="21377422">
              <a:off x="1550" y="1417"/>
              <a:ext cx="5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rgbClr val="0000FF"/>
                  </a:solidFill>
                  <a:latin typeface="微软雅黑" pitchFamily="34" charset="-122"/>
                  <a:ea typeface="微软雅黑" pitchFamily="34" charset="-122"/>
                </a:rPr>
                <a:t>链接到</a:t>
              </a:r>
            </a:p>
          </p:txBody>
        </p:sp>
      </p:grpSp>
      <p:grpSp>
        <p:nvGrpSpPr>
          <p:cNvPr id="19" name="Group 55"/>
          <p:cNvGrpSpPr>
            <a:grpSpLocks/>
          </p:cNvGrpSpPr>
          <p:nvPr/>
        </p:nvGrpSpPr>
        <p:grpSpPr bwMode="auto">
          <a:xfrm>
            <a:off x="3495485" y="1602872"/>
            <a:ext cx="845140" cy="1299839"/>
            <a:chOff x="1976" y="1778"/>
            <a:chExt cx="686" cy="1143"/>
          </a:xfrm>
        </p:grpSpPr>
        <p:sp>
          <p:nvSpPr>
            <p:cNvPr id="20" name="Line 22"/>
            <p:cNvSpPr>
              <a:spLocks noChangeShapeType="1"/>
            </p:cNvSpPr>
            <p:nvPr/>
          </p:nvSpPr>
          <p:spPr bwMode="auto">
            <a:xfrm flipH="1">
              <a:off x="1976" y="1778"/>
              <a:ext cx="686" cy="1143"/>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 name="Text Box 27"/>
            <p:cNvSpPr txBox="1">
              <a:spLocks noChangeArrowheads="1"/>
            </p:cNvSpPr>
            <p:nvPr/>
          </p:nvSpPr>
          <p:spPr bwMode="auto">
            <a:xfrm rot="18143965">
              <a:off x="2090" y="1960"/>
              <a:ext cx="568"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rgbClr val="0000FF"/>
                  </a:solidFill>
                  <a:latin typeface="微软雅黑" pitchFamily="34" charset="-122"/>
                  <a:ea typeface="微软雅黑" pitchFamily="34" charset="-122"/>
                </a:rPr>
                <a:t>链接到</a:t>
              </a:r>
            </a:p>
          </p:txBody>
        </p:sp>
      </p:grpSp>
      <p:grpSp>
        <p:nvGrpSpPr>
          <p:cNvPr id="22" name="Group 54"/>
          <p:cNvGrpSpPr>
            <a:grpSpLocks/>
          </p:cNvGrpSpPr>
          <p:nvPr/>
        </p:nvGrpSpPr>
        <p:grpSpPr bwMode="auto">
          <a:xfrm>
            <a:off x="2130448" y="1725689"/>
            <a:ext cx="3737837" cy="1457910"/>
            <a:chOff x="868" y="1886"/>
            <a:chExt cx="3034" cy="1282"/>
          </a:xfrm>
        </p:grpSpPr>
        <p:sp>
          <p:nvSpPr>
            <p:cNvPr id="23" name="Line 20"/>
            <p:cNvSpPr>
              <a:spLocks noChangeShapeType="1"/>
            </p:cNvSpPr>
            <p:nvPr/>
          </p:nvSpPr>
          <p:spPr bwMode="auto">
            <a:xfrm>
              <a:off x="868" y="1886"/>
              <a:ext cx="3034" cy="1282"/>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4" name="Text Box 28"/>
            <p:cNvSpPr txBox="1">
              <a:spLocks noChangeArrowheads="1"/>
            </p:cNvSpPr>
            <p:nvPr/>
          </p:nvSpPr>
          <p:spPr bwMode="auto">
            <a:xfrm rot="1357240">
              <a:off x="1504" y="2030"/>
              <a:ext cx="5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rgbClr val="0000FF"/>
                  </a:solidFill>
                  <a:latin typeface="微软雅黑" pitchFamily="34" charset="-122"/>
                  <a:ea typeface="微软雅黑" pitchFamily="34" charset="-122"/>
                </a:rPr>
                <a:t>链接到</a:t>
              </a:r>
            </a:p>
          </p:txBody>
        </p:sp>
      </p:grpSp>
      <p:grpSp>
        <p:nvGrpSpPr>
          <p:cNvPr id="25" name="Group 58"/>
          <p:cNvGrpSpPr>
            <a:grpSpLocks/>
          </p:cNvGrpSpPr>
          <p:nvPr/>
        </p:nvGrpSpPr>
        <p:grpSpPr bwMode="auto">
          <a:xfrm>
            <a:off x="3691370" y="1725689"/>
            <a:ext cx="3379329" cy="1486341"/>
            <a:chOff x="2135" y="1886"/>
            <a:chExt cx="2743" cy="1307"/>
          </a:xfrm>
        </p:grpSpPr>
        <p:sp>
          <p:nvSpPr>
            <p:cNvPr id="26" name="Line 21"/>
            <p:cNvSpPr>
              <a:spLocks noChangeShapeType="1"/>
            </p:cNvSpPr>
            <p:nvPr/>
          </p:nvSpPr>
          <p:spPr bwMode="auto">
            <a:xfrm flipV="1">
              <a:off x="2135" y="1886"/>
              <a:ext cx="2743" cy="1307"/>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Text Box 29"/>
            <p:cNvSpPr txBox="1">
              <a:spLocks noChangeArrowheads="1"/>
            </p:cNvSpPr>
            <p:nvPr/>
          </p:nvSpPr>
          <p:spPr bwMode="auto">
            <a:xfrm rot="20118828">
              <a:off x="3664" y="2096"/>
              <a:ext cx="5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rgbClr val="0000FF"/>
                  </a:solidFill>
                  <a:latin typeface="微软雅黑" pitchFamily="34" charset="-122"/>
                  <a:ea typeface="微软雅黑" pitchFamily="34" charset="-122"/>
                </a:rPr>
                <a:t>链接到</a:t>
              </a:r>
            </a:p>
          </p:txBody>
        </p:sp>
      </p:grpSp>
      <p:grpSp>
        <p:nvGrpSpPr>
          <p:cNvPr id="28" name="Group 57"/>
          <p:cNvGrpSpPr>
            <a:grpSpLocks/>
          </p:cNvGrpSpPr>
          <p:nvPr/>
        </p:nvGrpSpPr>
        <p:grpSpPr bwMode="auto">
          <a:xfrm>
            <a:off x="1935794" y="1788235"/>
            <a:ext cx="1495627" cy="1299837"/>
            <a:chOff x="710" y="1941"/>
            <a:chExt cx="1214" cy="1143"/>
          </a:xfrm>
        </p:grpSpPr>
        <p:sp>
          <p:nvSpPr>
            <p:cNvPr id="29" name="Line 24"/>
            <p:cNvSpPr>
              <a:spLocks noChangeShapeType="1"/>
            </p:cNvSpPr>
            <p:nvPr/>
          </p:nvSpPr>
          <p:spPr bwMode="auto">
            <a:xfrm flipH="1" flipV="1">
              <a:off x="710" y="1941"/>
              <a:ext cx="1214" cy="1143"/>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Text Box 30"/>
            <p:cNvSpPr txBox="1">
              <a:spLocks noChangeArrowheads="1"/>
            </p:cNvSpPr>
            <p:nvPr/>
          </p:nvSpPr>
          <p:spPr bwMode="auto">
            <a:xfrm rot="2570439">
              <a:off x="1202" y="2383"/>
              <a:ext cx="5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rgbClr val="0000FF"/>
                  </a:solidFill>
                  <a:latin typeface="微软雅黑" pitchFamily="34" charset="-122"/>
                  <a:ea typeface="微软雅黑" pitchFamily="34" charset="-122"/>
                </a:rPr>
                <a:t>链接到</a:t>
              </a:r>
            </a:p>
          </p:txBody>
        </p:sp>
      </p:grpSp>
      <p:grpSp>
        <p:nvGrpSpPr>
          <p:cNvPr id="31" name="Group 56"/>
          <p:cNvGrpSpPr>
            <a:grpSpLocks/>
          </p:cNvGrpSpPr>
          <p:nvPr/>
        </p:nvGrpSpPr>
        <p:grpSpPr bwMode="auto">
          <a:xfrm>
            <a:off x="4600574" y="1788235"/>
            <a:ext cx="1170384" cy="1114471"/>
            <a:chOff x="2873" y="1941"/>
            <a:chExt cx="950" cy="980"/>
          </a:xfrm>
        </p:grpSpPr>
        <p:sp>
          <p:nvSpPr>
            <p:cNvPr id="32" name="Line 23"/>
            <p:cNvSpPr>
              <a:spLocks noChangeShapeType="1"/>
            </p:cNvSpPr>
            <p:nvPr/>
          </p:nvSpPr>
          <p:spPr bwMode="auto">
            <a:xfrm>
              <a:off x="2873" y="1941"/>
              <a:ext cx="950" cy="980"/>
            </a:xfrm>
            <a:prstGeom prst="line">
              <a:avLst/>
            </a:prstGeom>
            <a:noFill/>
            <a:ln w="38100">
              <a:solidFill>
                <a:srgbClr val="CC00CC"/>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Text Box 31"/>
            <p:cNvSpPr txBox="1">
              <a:spLocks noChangeArrowheads="1"/>
            </p:cNvSpPr>
            <p:nvPr/>
          </p:nvSpPr>
          <p:spPr bwMode="auto">
            <a:xfrm rot="2686426">
              <a:off x="3064" y="2116"/>
              <a:ext cx="525"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rgbClr val="0000FF"/>
                  </a:solidFill>
                  <a:latin typeface="微软雅黑" pitchFamily="34" charset="-122"/>
                  <a:ea typeface="微软雅黑" pitchFamily="34" charset="-122"/>
                </a:rPr>
                <a:t>链接到</a:t>
              </a:r>
            </a:p>
          </p:txBody>
        </p:sp>
      </p:grpSp>
      <p:grpSp>
        <p:nvGrpSpPr>
          <p:cNvPr id="34" name="Group 34"/>
          <p:cNvGrpSpPr>
            <a:grpSpLocks/>
          </p:cNvGrpSpPr>
          <p:nvPr/>
        </p:nvGrpSpPr>
        <p:grpSpPr bwMode="auto">
          <a:xfrm>
            <a:off x="4262172" y="1333100"/>
            <a:ext cx="322607" cy="277280"/>
            <a:chOff x="806" y="3124"/>
            <a:chExt cx="237" cy="214"/>
          </a:xfrm>
        </p:grpSpPr>
        <p:sp>
          <p:nvSpPr>
            <p:cNvPr id="35" name="Oval 35"/>
            <p:cNvSpPr>
              <a:spLocks noChangeArrowheads="1"/>
            </p:cNvSpPr>
            <p:nvPr/>
          </p:nvSpPr>
          <p:spPr bwMode="auto">
            <a:xfrm>
              <a:off x="869" y="3173"/>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solidFill>
                  <a:srgbClr val="000099"/>
                </a:solidFill>
                <a:latin typeface="微软雅黑" pitchFamily="34" charset="-122"/>
                <a:ea typeface="微软雅黑" pitchFamily="34" charset="-122"/>
              </a:endParaRPr>
            </a:p>
          </p:txBody>
        </p:sp>
        <p:sp>
          <p:nvSpPr>
            <p:cNvPr id="36" name="Text Box 36"/>
            <p:cNvSpPr txBox="1">
              <a:spLocks noChangeArrowheads="1"/>
            </p:cNvSpPr>
            <p:nvPr/>
          </p:nvSpPr>
          <p:spPr bwMode="auto">
            <a:xfrm>
              <a:off x="806" y="3124"/>
              <a:ext cx="23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solidFill>
                    <a:srgbClr val="000099"/>
                  </a:solidFill>
                  <a:latin typeface="微软雅黑" pitchFamily="34" charset="-122"/>
                  <a:ea typeface="微软雅黑" pitchFamily="34" charset="-122"/>
                  <a:sym typeface="Wingdings" pitchFamily="2" charset="2"/>
                </a:rPr>
                <a:t></a:t>
              </a:r>
            </a:p>
          </p:txBody>
        </p:sp>
      </p:grpSp>
      <p:grpSp>
        <p:nvGrpSpPr>
          <p:cNvPr id="37" name="Group 37"/>
          <p:cNvGrpSpPr>
            <a:grpSpLocks/>
          </p:cNvGrpSpPr>
          <p:nvPr/>
        </p:nvGrpSpPr>
        <p:grpSpPr bwMode="auto">
          <a:xfrm>
            <a:off x="3477635" y="3116986"/>
            <a:ext cx="323170" cy="277280"/>
            <a:chOff x="800" y="3198"/>
            <a:chExt cx="239" cy="214"/>
          </a:xfrm>
        </p:grpSpPr>
        <p:sp>
          <p:nvSpPr>
            <p:cNvPr id="38" name="Oval 38"/>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solidFill>
                  <a:srgbClr val="000099"/>
                </a:solidFill>
                <a:latin typeface="微软雅黑" pitchFamily="34" charset="-122"/>
                <a:ea typeface="微软雅黑" pitchFamily="34" charset="-122"/>
              </a:endParaRPr>
            </a:p>
          </p:txBody>
        </p:sp>
        <p:sp>
          <p:nvSpPr>
            <p:cNvPr id="39" name="Text Box 39"/>
            <p:cNvSpPr txBox="1">
              <a:spLocks noChangeArrowheads="1"/>
            </p:cNvSpPr>
            <p:nvPr/>
          </p:nvSpPr>
          <p:spPr bwMode="auto">
            <a:xfrm>
              <a:off x="800" y="3198"/>
              <a:ext cx="239"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000099"/>
                  </a:solidFill>
                  <a:latin typeface="微软雅黑" pitchFamily="34" charset="-122"/>
                  <a:ea typeface="微软雅黑" pitchFamily="34" charset="-122"/>
                  <a:sym typeface="Wingdings" pitchFamily="2" charset="2"/>
                </a:rPr>
                <a:t></a:t>
              </a:r>
            </a:p>
          </p:txBody>
        </p:sp>
      </p:grpSp>
      <p:grpSp>
        <p:nvGrpSpPr>
          <p:cNvPr id="40" name="Group 40"/>
          <p:cNvGrpSpPr>
            <a:grpSpLocks/>
          </p:cNvGrpSpPr>
          <p:nvPr/>
        </p:nvGrpSpPr>
        <p:grpSpPr bwMode="auto">
          <a:xfrm>
            <a:off x="1864300" y="1409229"/>
            <a:ext cx="323170" cy="277280"/>
            <a:chOff x="796" y="3199"/>
            <a:chExt cx="239" cy="214"/>
          </a:xfrm>
        </p:grpSpPr>
        <p:sp>
          <p:nvSpPr>
            <p:cNvPr id="41" name="Oval 41"/>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solidFill>
                  <a:srgbClr val="000099"/>
                </a:solidFill>
                <a:latin typeface="微软雅黑" pitchFamily="34" charset="-122"/>
                <a:ea typeface="微软雅黑" pitchFamily="34" charset="-122"/>
              </a:endParaRPr>
            </a:p>
          </p:txBody>
        </p:sp>
        <p:sp>
          <p:nvSpPr>
            <p:cNvPr id="42" name="Text Box 42"/>
            <p:cNvSpPr txBox="1">
              <a:spLocks noChangeArrowheads="1"/>
            </p:cNvSpPr>
            <p:nvPr/>
          </p:nvSpPr>
          <p:spPr bwMode="auto">
            <a:xfrm>
              <a:off x="796" y="3199"/>
              <a:ext cx="239"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000099"/>
                  </a:solidFill>
                  <a:latin typeface="微软雅黑" pitchFamily="34" charset="-122"/>
                  <a:ea typeface="微软雅黑" pitchFamily="34" charset="-122"/>
                  <a:sym typeface="Wingdings" pitchFamily="2" charset="2"/>
                </a:rPr>
                <a:t></a:t>
              </a:r>
            </a:p>
          </p:txBody>
        </p:sp>
      </p:grpSp>
      <p:grpSp>
        <p:nvGrpSpPr>
          <p:cNvPr id="43" name="Group 43"/>
          <p:cNvGrpSpPr>
            <a:grpSpLocks/>
          </p:cNvGrpSpPr>
          <p:nvPr/>
        </p:nvGrpSpPr>
        <p:grpSpPr bwMode="auto">
          <a:xfrm>
            <a:off x="1922182" y="1565735"/>
            <a:ext cx="322607" cy="277611"/>
            <a:chOff x="796" y="3199"/>
            <a:chExt cx="237" cy="215"/>
          </a:xfrm>
        </p:grpSpPr>
        <p:sp>
          <p:nvSpPr>
            <p:cNvPr id="44" name="Oval 44"/>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solidFill>
                  <a:srgbClr val="000099"/>
                </a:solidFill>
                <a:latin typeface="微软雅黑" pitchFamily="34" charset="-122"/>
                <a:ea typeface="微软雅黑" pitchFamily="34" charset="-122"/>
              </a:endParaRPr>
            </a:p>
          </p:txBody>
        </p:sp>
        <p:sp>
          <p:nvSpPr>
            <p:cNvPr id="45" name="Text Box 45"/>
            <p:cNvSpPr txBox="1">
              <a:spLocks noChangeArrowheads="1"/>
            </p:cNvSpPr>
            <p:nvPr/>
          </p:nvSpPr>
          <p:spPr bwMode="auto">
            <a:xfrm>
              <a:off x="796" y="3199"/>
              <a:ext cx="237"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000099"/>
                  </a:solidFill>
                  <a:latin typeface="微软雅黑" pitchFamily="34" charset="-122"/>
                  <a:ea typeface="微软雅黑" pitchFamily="34" charset="-122"/>
                  <a:sym typeface="Wingdings" pitchFamily="2" charset="2"/>
                </a:rPr>
                <a:t></a:t>
              </a:r>
            </a:p>
          </p:txBody>
        </p:sp>
      </p:grpSp>
      <p:grpSp>
        <p:nvGrpSpPr>
          <p:cNvPr id="46" name="Group 46"/>
          <p:cNvGrpSpPr>
            <a:grpSpLocks/>
          </p:cNvGrpSpPr>
          <p:nvPr/>
        </p:nvGrpSpPr>
        <p:grpSpPr bwMode="auto">
          <a:xfrm>
            <a:off x="4365895" y="1585219"/>
            <a:ext cx="323170" cy="277611"/>
            <a:chOff x="800" y="3194"/>
            <a:chExt cx="239" cy="215"/>
          </a:xfrm>
        </p:grpSpPr>
        <p:sp>
          <p:nvSpPr>
            <p:cNvPr id="47" name="Oval 47"/>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solidFill>
                  <a:srgbClr val="000099"/>
                </a:solidFill>
                <a:latin typeface="微软雅黑" pitchFamily="34" charset="-122"/>
                <a:ea typeface="微软雅黑" pitchFamily="34" charset="-122"/>
              </a:endParaRPr>
            </a:p>
          </p:txBody>
        </p:sp>
        <p:sp>
          <p:nvSpPr>
            <p:cNvPr id="48" name="Text Box 48"/>
            <p:cNvSpPr txBox="1">
              <a:spLocks noChangeArrowheads="1"/>
            </p:cNvSpPr>
            <p:nvPr/>
          </p:nvSpPr>
          <p:spPr bwMode="auto">
            <a:xfrm>
              <a:off x="800" y="3194"/>
              <a:ext cx="239"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000099"/>
                  </a:solidFill>
                  <a:latin typeface="微软雅黑" pitchFamily="34" charset="-122"/>
                  <a:ea typeface="微软雅黑" pitchFamily="34" charset="-122"/>
                  <a:sym typeface="Wingdings" pitchFamily="2" charset="2"/>
                </a:rPr>
                <a:t></a:t>
              </a:r>
            </a:p>
          </p:txBody>
        </p:sp>
      </p:grpSp>
      <p:grpSp>
        <p:nvGrpSpPr>
          <p:cNvPr id="49" name="Group 49"/>
          <p:cNvGrpSpPr>
            <a:grpSpLocks/>
          </p:cNvGrpSpPr>
          <p:nvPr/>
        </p:nvGrpSpPr>
        <p:grpSpPr bwMode="auto">
          <a:xfrm>
            <a:off x="3298308" y="2994169"/>
            <a:ext cx="322607" cy="277280"/>
            <a:chOff x="796" y="3199"/>
            <a:chExt cx="237" cy="214"/>
          </a:xfrm>
        </p:grpSpPr>
        <p:sp>
          <p:nvSpPr>
            <p:cNvPr id="50" name="Oval 50"/>
            <p:cNvSpPr>
              <a:spLocks noChangeArrowheads="1"/>
            </p:cNvSpPr>
            <p:nvPr/>
          </p:nvSpPr>
          <p:spPr bwMode="auto">
            <a:xfrm>
              <a:off x="864" y="3248"/>
              <a:ext cx="112" cy="120"/>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solidFill>
                  <a:srgbClr val="000099"/>
                </a:solidFill>
                <a:latin typeface="微软雅黑" pitchFamily="34" charset="-122"/>
                <a:ea typeface="微软雅黑" pitchFamily="34" charset="-122"/>
              </a:endParaRPr>
            </a:p>
          </p:txBody>
        </p:sp>
        <p:sp>
          <p:nvSpPr>
            <p:cNvPr id="51" name="Text Box 51"/>
            <p:cNvSpPr txBox="1">
              <a:spLocks noChangeArrowheads="1"/>
            </p:cNvSpPr>
            <p:nvPr/>
          </p:nvSpPr>
          <p:spPr bwMode="auto">
            <a:xfrm>
              <a:off x="796" y="3199"/>
              <a:ext cx="237"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000099"/>
                  </a:solidFill>
                  <a:latin typeface="微软雅黑" pitchFamily="34" charset="-122"/>
                  <a:ea typeface="微软雅黑" pitchFamily="34" charset="-122"/>
                  <a:sym typeface="Wingdings" pitchFamily="2" charset="2"/>
                </a:rPr>
                <a:t></a:t>
              </a:r>
            </a:p>
          </p:txBody>
        </p:sp>
      </p:grpSp>
      <p:pic>
        <p:nvPicPr>
          <p:cNvPr id="52"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8281" y="3351137"/>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3968" y="1825326"/>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234" y="1955026"/>
            <a:ext cx="503237" cy="503238"/>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00"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7515" y="3299257"/>
            <a:ext cx="503237" cy="503238"/>
          </a:xfrm>
          <a:prstGeom prst="rect">
            <a:avLst/>
          </a:prstGeom>
          <a:noFill/>
          <a:extLst>
            <a:ext uri="{909E8E84-426E-40DD-AFC4-6F175D3DCCD1}">
              <a14:hiddenFill xmlns:a14="http://schemas.microsoft.com/office/drawing/2010/main">
                <a:solidFill>
                  <a:srgbClr val="FFFFFF"/>
                </a:solidFill>
              </a14:hiddenFill>
            </a:ext>
          </a:extLst>
        </p:spPr>
      </p:pic>
      <p:sp>
        <p:nvSpPr>
          <p:cNvPr id="56" name="矩形 55"/>
          <p:cNvSpPr/>
          <p:nvPr/>
        </p:nvSpPr>
        <p:spPr>
          <a:xfrm>
            <a:off x="660953" y="2999098"/>
            <a:ext cx="2504428" cy="1220847"/>
          </a:xfrm>
          <a:prstGeom prst="rect">
            <a:avLst/>
          </a:prstGeom>
        </p:spPr>
        <p:txBody>
          <a:bodyPr wrap="square">
            <a:spAutoFit/>
          </a:bodyPr>
          <a:lstStyle/>
          <a:p>
            <a:pPr>
              <a:lnSpc>
                <a:spcPts val="2200"/>
              </a:lnSpc>
            </a:pPr>
            <a:r>
              <a:rPr lang="zh-CN" altLang="en-US" sz="1400" b="1" dirty="0">
                <a:solidFill>
                  <a:srgbClr val="000099"/>
                </a:solidFill>
                <a:latin typeface="微软雅黑" panose="020B0503020204020204" pitchFamily="34" charset="-122"/>
                <a:ea typeface="微软雅黑" panose="020B0503020204020204" pitchFamily="34" charset="-122"/>
              </a:rPr>
              <a:t>万维网 </a:t>
            </a:r>
            <a:r>
              <a:rPr lang="en-US" altLang="zh-CN" sz="1400" b="1" dirty="0">
                <a:solidFill>
                  <a:srgbClr val="000099"/>
                </a:solidFill>
                <a:latin typeface="微软雅黑" panose="020B0503020204020204" pitchFamily="34" charset="-122"/>
                <a:ea typeface="微软雅黑" panose="020B0503020204020204" pitchFamily="34" charset="-122"/>
              </a:rPr>
              <a:t>WWW (World Wide Web</a:t>
            </a:r>
            <a:r>
              <a:rPr lang="en-US" altLang="zh-CN" sz="1400" b="1" dirty="0" smtClean="0">
                <a:solidFill>
                  <a:srgbClr val="000099"/>
                </a:solidFill>
                <a:latin typeface="微软雅黑" panose="020B0503020204020204" pitchFamily="34" charset="-122"/>
                <a:ea typeface="微软雅黑" panose="020B0503020204020204" pitchFamily="34" charset="-122"/>
              </a:rPr>
              <a:t>) </a:t>
            </a:r>
            <a:r>
              <a:rPr lang="zh-CN" altLang="en-US" sz="1400" b="1" dirty="0" smtClean="0">
                <a:solidFill>
                  <a:srgbClr val="000099"/>
                </a:solidFill>
                <a:latin typeface="微软雅黑" panose="020B0503020204020204" pitchFamily="34" charset="-122"/>
                <a:ea typeface="微软雅黑" panose="020B0503020204020204" pitchFamily="34" charset="-122"/>
              </a:rPr>
              <a:t>是</a:t>
            </a:r>
            <a:r>
              <a:rPr lang="zh-CN" altLang="en-US" sz="1400" b="1" dirty="0">
                <a:solidFill>
                  <a:srgbClr val="000099"/>
                </a:solidFill>
                <a:latin typeface="微软雅黑" panose="020B0503020204020204" pitchFamily="34" charset="-122"/>
                <a:ea typeface="微软雅黑" panose="020B0503020204020204" pitchFamily="34" charset="-122"/>
              </a:rPr>
              <a:t>一个大规模的、联机式的信息储藏</a:t>
            </a:r>
            <a:r>
              <a:rPr lang="zh-CN" altLang="en-US" sz="1400" b="1" dirty="0" smtClean="0">
                <a:solidFill>
                  <a:srgbClr val="000099"/>
                </a:solidFill>
                <a:latin typeface="微软雅黑" panose="020B0503020204020204" pitchFamily="34" charset="-122"/>
                <a:ea typeface="微软雅黑" panose="020B0503020204020204" pitchFamily="34" charset="-122"/>
              </a:rPr>
              <a:t>所</a:t>
            </a:r>
            <a:r>
              <a:rPr lang="zh-CN" altLang="en-US" sz="1400" b="1" dirty="0">
                <a:solidFill>
                  <a:srgbClr val="000099"/>
                </a:solidFill>
                <a:latin typeface="微软雅黑" panose="020B0503020204020204" pitchFamily="34" charset="-122"/>
                <a:ea typeface="微软雅黑" panose="020B0503020204020204" pitchFamily="34" charset="-122"/>
              </a:rPr>
              <a:t>，</a:t>
            </a:r>
            <a:r>
              <a:rPr lang="zh-CN" altLang="en-US" sz="1400" b="1" dirty="0" smtClean="0">
                <a:solidFill>
                  <a:srgbClr val="000099"/>
                </a:solidFill>
                <a:latin typeface="微软雅黑" panose="020B0503020204020204" pitchFamily="34" charset="-122"/>
                <a:ea typeface="微软雅黑" panose="020B0503020204020204" pitchFamily="34" charset="-122"/>
              </a:rPr>
              <a:t>并非</a:t>
            </a:r>
            <a:r>
              <a:rPr lang="zh-CN" altLang="en-US" sz="1400" b="1" dirty="0">
                <a:solidFill>
                  <a:srgbClr val="000099"/>
                </a:solidFill>
                <a:latin typeface="微软雅黑" panose="020B0503020204020204" pitchFamily="34" charset="-122"/>
                <a:ea typeface="微软雅黑" panose="020B0503020204020204" pitchFamily="34" charset="-122"/>
              </a:rPr>
              <a:t>某种特殊的计算机网络</a:t>
            </a:r>
            <a:r>
              <a:rPr lang="zh-CN" altLang="en-US" sz="1400" b="1" dirty="0" smtClean="0">
                <a:solidFill>
                  <a:srgbClr val="000099"/>
                </a:solidFill>
                <a:latin typeface="微软雅黑" panose="020B0503020204020204" pitchFamily="34" charset="-122"/>
                <a:ea typeface="微软雅黑" panose="020B0503020204020204" pitchFamily="34" charset="-122"/>
              </a:rPr>
              <a:t>。</a:t>
            </a: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57" name="矩形 56"/>
          <p:cNvSpPr/>
          <p:nvPr/>
        </p:nvSpPr>
        <p:spPr>
          <a:xfrm>
            <a:off x="6605246" y="3278713"/>
            <a:ext cx="1792760" cy="656590"/>
          </a:xfrm>
          <a:prstGeom prst="rect">
            <a:avLst/>
          </a:prstGeom>
          <a:noFill/>
        </p:spPr>
        <p:txBody>
          <a:bodyPr wrap="square">
            <a:spAutoFit/>
          </a:bodyPr>
          <a:lstStyle/>
          <a:p>
            <a:pPr>
              <a:lnSpc>
                <a:spcPts val="2200"/>
              </a:lnSpc>
            </a:pPr>
            <a:r>
              <a:rPr lang="zh-CN" altLang="en-US" sz="1400" b="1" dirty="0" smtClean="0">
                <a:solidFill>
                  <a:srgbClr val="C00000"/>
                </a:solidFill>
                <a:latin typeface="微软雅黑" panose="020B0503020204020204" pitchFamily="34" charset="-122"/>
                <a:ea typeface="微软雅黑" panose="020B0503020204020204" pitchFamily="34" charset="-122"/>
              </a:rPr>
              <a:t>访问方法：链接。</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nSpc>
                <a:spcPts val="2200"/>
              </a:lnSpc>
            </a:pPr>
            <a:r>
              <a:rPr lang="zh-CN" altLang="en-US" sz="1400" b="1" dirty="0">
                <a:solidFill>
                  <a:srgbClr val="C00000"/>
                </a:solidFill>
                <a:latin typeface="微软雅黑" panose="020B0503020204020204" pitchFamily="34" charset="-122"/>
                <a:ea typeface="微软雅黑" panose="020B0503020204020204" pitchFamily="34" charset="-122"/>
              </a:rPr>
              <a:t>提供分布式</a:t>
            </a:r>
            <a:r>
              <a:rPr lang="zh-CN" altLang="en-US" sz="1400" b="1" dirty="0" smtClean="0">
                <a:solidFill>
                  <a:srgbClr val="C00000"/>
                </a:solidFill>
                <a:latin typeface="微软雅黑" panose="020B0503020204020204" pitchFamily="34" charset="-122"/>
                <a:ea typeface="微软雅黑" panose="020B0503020204020204" pitchFamily="34" charset="-122"/>
              </a:rPr>
              <a:t>服务。</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500"/>
                                        <p:tgtEl>
                                          <p:spTgt spid="22"/>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1500"/>
                                        <p:tgtEl>
                                          <p:spTgt spid="19"/>
                                        </p:tgtEl>
                                      </p:cBhvr>
                                    </p:animEffect>
                                  </p:childTnLst>
                                </p:cTn>
                              </p:par>
                            </p:childTnLst>
                          </p:cTn>
                        </p:par>
                        <p:par>
                          <p:cTn id="16" fill="hold">
                            <p:stCondLst>
                              <p:cond delay="4500"/>
                            </p:stCondLst>
                            <p:childTnLst>
                              <p:par>
                                <p:cTn id="17" presetID="22" presetClass="entr" presetSubtype="1"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up)">
                                      <p:cBhvr>
                                        <p:cTn id="19" dur="1500"/>
                                        <p:tgtEl>
                                          <p:spTgt spid="31"/>
                                        </p:tgtEl>
                                      </p:cBhvr>
                                    </p:animEffect>
                                  </p:childTnLst>
                                </p:cTn>
                              </p:par>
                            </p:childTnLst>
                          </p:cTn>
                        </p:par>
                        <p:par>
                          <p:cTn id="20" fill="hold">
                            <p:stCondLst>
                              <p:cond delay="6000"/>
                            </p:stCondLst>
                            <p:childTnLst>
                              <p:par>
                                <p:cTn id="21" presetID="22" presetClass="entr" presetSubtype="2"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right)">
                                      <p:cBhvr>
                                        <p:cTn id="23" dur="1500"/>
                                        <p:tgtEl>
                                          <p:spTgt spid="28"/>
                                        </p:tgtEl>
                                      </p:cBhvr>
                                    </p:animEffect>
                                  </p:childTnLst>
                                </p:cTn>
                              </p:par>
                            </p:childTnLst>
                          </p:cTn>
                        </p:par>
                        <p:par>
                          <p:cTn id="24" fill="hold">
                            <p:stCondLst>
                              <p:cond delay="7500"/>
                            </p:stCondLst>
                            <p:childTnLst>
                              <p:par>
                                <p:cTn id="25" presetID="22" presetClass="entr" presetSubtype="8"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98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70739" y="588772"/>
            <a:ext cx="26212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万维网的工作</a:t>
            </a:r>
            <a:r>
              <a:rPr lang="zh-CN" altLang="en-US" sz="2000" b="1" dirty="0" smtClean="0">
                <a:solidFill>
                  <a:schemeClr val="bg1"/>
                </a:solidFill>
                <a:latin typeface="微软雅黑" pitchFamily="34" charset="-122"/>
                <a:ea typeface="微软雅黑" pitchFamily="34" charset="-122"/>
              </a:rPr>
              <a:t>方式</a:t>
            </a:r>
          </a:p>
        </p:txBody>
      </p:sp>
      <p:sp>
        <p:nvSpPr>
          <p:cNvPr id="4" name="Rectangle 68"/>
          <p:cNvSpPr>
            <a:spLocks noChangeArrowheads="1"/>
          </p:cNvSpPr>
          <p:nvPr/>
        </p:nvSpPr>
        <p:spPr bwMode="auto">
          <a:xfrm>
            <a:off x="556962" y="987476"/>
            <a:ext cx="8048777"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以</a:t>
            </a:r>
            <a:r>
              <a:rPr lang="en-US" altLang="zh-CN" sz="2000" b="1" dirty="0" smtClean="0">
                <a:solidFill>
                  <a:srgbClr val="C00000"/>
                </a:solidFill>
                <a:latin typeface="微软雅黑" pitchFamily="34" charset="-122"/>
                <a:ea typeface="微软雅黑" pitchFamily="34" charset="-122"/>
              </a:rPr>
              <a:t>C/S</a:t>
            </a:r>
            <a:r>
              <a:rPr lang="zh-CN" altLang="en-US" sz="2000" b="1" dirty="0" smtClean="0">
                <a:latin typeface="微软雅黑" pitchFamily="34" charset="-122"/>
                <a:ea typeface="微软雅黑" pitchFamily="34" charset="-122"/>
              </a:rPr>
              <a:t>方式</a:t>
            </a:r>
            <a:r>
              <a:rPr lang="zh-CN" altLang="en-US" sz="2000" b="1" dirty="0">
                <a:latin typeface="微软雅黑" pitchFamily="34" charset="-122"/>
                <a:ea typeface="微软雅黑" pitchFamily="34" charset="-122"/>
              </a:rPr>
              <a:t>工作。</a:t>
            </a:r>
          </a:p>
          <a:p>
            <a:pPr marL="285750" indent="-28575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客户</a:t>
            </a:r>
            <a:r>
              <a:rPr lang="zh-CN" altLang="en-US" sz="2000" b="1" dirty="0" smtClean="0">
                <a:solidFill>
                  <a:srgbClr val="C00000"/>
                </a:solidFill>
                <a:latin typeface="微软雅黑" pitchFamily="34" charset="-122"/>
                <a:ea typeface="微软雅黑" pitchFamily="34" charset="-122"/>
              </a:rPr>
              <a:t>程序</a:t>
            </a:r>
            <a:r>
              <a:rPr lang="zh-CN" altLang="en-US" sz="2000" b="1" dirty="0">
                <a:solidFill>
                  <a:srgbClr val="C00000"/>
                </a:solidFill>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浏览器。</a:t>
            </a:r>
            <a:endParaRPr lang="en-US" altLang="zh-CN" sz="2000" b="1" dirty="0" smtClean="0">
              <a:solidFill>
                <a:srgbClr val="0000FF"/>
              </a:solidFill>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服务器程序</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在万维网</a:t>
            </a:r>
            <a:r>
              <a:rPr lang="zh-CN" altLang="en-US" sz="2000" b="1" dirty="0">
                <a:latin typeface="微软雅黑" pitchFamily="34" charset="-122"/>
                <a:ea typeface="微软雅黑" pitchFamily="34" charset="-122"/>
              </a:rPr>
              <a:t>文档所驻留的</a:t>
            </a:r>
            <a:r>
              <a:rPr lang="zh-CN" altLang="en-US" sz="2000" b="1" dirty="0" smtClean="0">
                <a:latin typeface="微软雅黑" pitchFamily="34" charset="-122"/>
                <a:ea typeface="微软雅黑" pitchFamily="34" charset="-122"/>
              </a:rPr>
              <a:t>主机上运行。</a:t>
            </a:r>
            <a:endParaRPr lang="zh-CN" altLang="en-US" sz="2000" b="1" dirty="0">
              <a:solidFill>
                <a:srgbClr val="0000FF"/>
              </a:solidFill>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客户</a:t>
            </a:r>
            <a:r>
              <a:rPr lang="zh-CN" altLang="en-US" sz="2000" b="1" dirty="0">
                <a:latin typeface="微软雅黑" pitchFamily="34" charset="-122"/>
                <a:ea typeface="微软雅黑" pitchFamily="34" charset="-122"/>
              </a:rPr>
              <a:t>程序向服务器程序发出请求，服务器程序向客户程序送回客户所要的</a:t>
            </a:r>
            <a:r>
              <a:rPr lang="zh-CN" altLang="en-US" sz="2000" b="1" dirty="0">
                <a:solidFill>
                  <a:srgbClr val="C00000"/>
                </a:solidFill>
                <a:latin typeface="微软雅黑" pitchFamily="34" charset="-122"/>
                <a:ea typeface="微软雅黑" pitchFamily="34" charset="-122"/>
              </a:rPr>
              <a:t>万维网文档。</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在一个客户程序主窗口上显示出的万维网文档称为</a:t>
            </a:r>
            <a:r>
              <a:rPr lang="zh-CN" altLang="en-US" sz="2000" b="1" dirty="0">
                <a:solidFill>
                  <a:srgbClr val="C00000"/>
                </a:solidFill>
                <a:latin typeface="微软雅黑" pitchFamily="34" charset="-122"/>
                <a:ea typeface="微软雅黑" pitchFamily="34" charset="-122"/>
              </a:rPr>
              <a:t>页面</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(page)</a:t>
            </a:r>
            <a:r>
              <a:rPr lang="zh-CN" altLang="en-US" sz="2000" b="1" dirty="0">
                <a:latin typeface="微软雅黑" pitchFamily="34" charset="-122"/>
                <a:ea typeface="微软雅黑" pitchFamily="34" charset="-122"/>
              </a:rPr>
              <a:t>。</a:t>
            </a:r>
          </a:p>
        </p:txBody>
      </p:sp>
    </p:spTree>
    <p:extLst>
      <p:ext uri="{BB962C8B-B14F-4D97-AF65-F5344CB8AC3E}">
        <p14:creationId xmlns:p14="http://schemas.microsoft.com/office/powerpoint/2010/main" val="17472700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281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06620" y="589600"/>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万维网必须解决的</a:t>
            </a:r>
            <a:r>
              <a:rPr lang="zh-CN" altLang="en-US" sz="2000" b="1" dirty="0" smtClean="0">
                <a:solidFill>
                  <a:schemeClr val="bg1"/>
                </a:solidFill>
                <a:latin typeface="微软雅黑" pitchFamily="34" charset="-122"/>
                <a:ea typeface="微软雅黑" pitchFamily="34" charset="-122"/>
              </a:rPr>
              <a:t>问题</a:t>
            </a:r>
          </a:p>
        </p:txBody>
      </p:sp>
      <p:sp>
        <p:nvSpPr>
          <p:cNvPr id="4" name="Rectangle 68"/>
          <p:cNvSpPr>
            <a:spLocks noChangeArrowheads="1"/>
          </p:cNvSpPr>
          <p:nvPr/>
        </p:nvSpPr>
        <p:spPr bwMode="auto">
          <a:xfrm>
            <a:off x="556964" y="988304"/>
            <a:ext cx="8048775" cy="4324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9900CC"/>
                </a:solidFill>
                <a:latin typeface="微软雅黑" pitchFamily="34" charset="-122"/>
                <a:ea typeface="微软雅黑" pitchFamily="34" charset="-122"/>
              </a:rPr>
              <a:t>(1) </a:t>
            </a:r>
            <a:r>
              <a:rPr lang="zh-CN" altLang="en-US" sz="2000" b="1" dirty="0">
                <a:latin typeface="微软雅黑" pitchFamily="34" charset="-122"/>
                <a:ea typeface="微软雅黑" pitchFamily="34" charset="-122"/>
              </a:rPr>
              <a:t>怎样</a:t>
            </a:r>
            <a:r>
              <a:rPr lang="zh-CN" altLang="en-US" sz="2000" b="1" dirty="0">
                <a:solidFill>
                  <a:srgbClr val="C00000"/>
                </a:solidFill>
                <a:latin typeface="微软雅黑" pitchFamily="34" charset="-122"/>
                <a:ea typeface="微软雅黑" pitchFamily="34" charset="-122"/>
              </a:rPr>
              <a:t>标志</a:t>
            </a:r>
            <a:r>
              <a:rPr lang="zh-CN" altLang="en-US" sz="2000" b="1" dirty="0">
                <a:latin typeface="微软雅黑" pitchFamily="34" charset="-122"/>
                <a:ea typeface="微软雅黑" pitchFamily="34" charset="-122"/>
              </a:rPr>
              <a:t>分布在整个互联网上的万维网文档？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统一资源定位符 </a:t>
            </a:r>
            <a:r>
              <a:rPr lang="en-US" altLang="zh-CN" sz="2000" b="1" dirty="0">
                <a:solidFill>
                  <a:srgbClr val="C00000"/>
                </a:solidFill>
                <a:latin typeface="微软雅黑" pitchFamily="34" charset="-122"/>
                <a:ea typeface="微软雅黑" pitchFamily="34" charset="-122"/>
              </a:rPr>
              <a:t>URL </a:t>
            </a:r>
            <a:r>
              <a:rPr lang="en-US" altLang="zh-CN" sz="2000" b="1" dirty="0">
                <a:latin typeface="微软雅黑" pitchFamily="34" charset="-122"/>
                <a:ea typeface="微软雅黑" pitchFamily="34" charset="-122"/>
              </a:rPr>
              <a:t>(Uniform Resource Locator) </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使每</a:t>
            </a:r>
            <a:r>
              <a:rPr lang="zh-CN" altLang="en-US" sz="2000" b="1" dirty="0">
                <a:latin typeface="微软雅黑" pitchFamily="34" charset="-122"/>
                <a:ea typeface="微软雅黑" pitchFamily="34" charset="-122"/>
              </a:rPr>
              <a:t>一个文档在整个互联网的范围内具有</a:t>
            </a:r>
            <a:r>
              <a:rPr lang="zh-CN" altLang="en-US" sz="2000" b="1" dirty="0">
                <a:solidFill>
                  <a:srgbClr val="0000FF"/>
                </a:solidFill>
                <a:latin typeface="微软雅黑" pitchFamily="34" charset="-122"/>
                <a:ea typeface="微软雅黑" pitchFamily="34" charset="-122"/>
              </a:rPr>
              <a:t>唯一</a:t>
            </a:r>
            <a:r>
              <a:rPr lang="zh-CN" altLang="en-US" sz="2000" b="1" dirty="0">
                <a:latin typeface="微软雅黑" pitchFamily="34" charset="-122"/>
                <a:ea typeface="微软雅黑" pitchFamily="34" charset="-122"/>
              </a:rPr>
              <a:t>的标识符 </a:t>
            </a:r>
            <a:r>
              <a:rPr lang="en-US" altLang="zh-CN" sz="2000" b="1" dirty="0">
                <a:latin typeface="微软雅黑" pitchFamily="34" charset="-122"/>
                <a:ea typeface="微软雅黑" pitchFamily="34" charset="-122"/>
              </a:rPr>
              <a:t>URL</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例</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http://</a:t>
            </a:r>
            <a:r>
              <a:rPr lang="en-US" altLang="zh-CN" sz="2000" b="1" dirty="0" smtClean="0">
                <a:solidFill>
                  <a:srgbClr val="FF0000"/>
                </a:solidFill>
                <a:latin typeface="微软雅黑" pitchFamily="34" charset="-122"/>
                <a:ea typeface="微软雅黑" pitchFamily="34" charset="-122"/>
              </a:rPr>
              <a:t>www.huat.edu.cn/index.htm</a:t>
            </a:r>
          </a:p>
          <a:p>
            <a:pPr marL="285750" indent="-285750" eaLnBrk="0" hangingPunct="0">
              <a:lnSpc>
                <a:spcPts val="3300"/>
              </a:lnSpc>
              <a:buClr>
                <a:srgbClr val="0070C0"/>
              </a:buClr>
              <a:buFont typeface="Wingdings" pitchFamily="2" charset="2"/>
              <a:buChar char="l"/>
            </a:pPr>
            <a:endParaRPr lang="en-US" altLang="zh-CN" sz="2000" b="1" dirty="0">
              <a:solidFill>
                <a:srgbClr val="FF0000"/>
              </a:solidFill>
              <a:latin typeface="微软雅黑" pitchFamily="34" charset="-122"/>
              <a:ea typeface="微软雅黑" pitchFamily="34" charset="-122"/>
            </a:endParaRPr>
          </a:p>
          <a:p>
            <a:pPr eaLnBrk="0" hangingPunct="0">
              <a:lnSpc>
                <a:spcPts val="3300"/>
              </a:lnSpc>
              <a:buClr>
                <a:srgbClr val="0070C0"/>
              </a:buClr>
            </a:pPr>
            <a:r>
              <a:rPr lang="en-US" altLang="zh-CN" sz="2000" b="1" dirty="0">
                <a:solidFill>
                  <a:srgbClr val="9900CC"/>
                </a:solidFill>
                <a:latin typeface="微软雅黑" pitchFamily="34" charset="-122"/>
                <a:ea typeface="微软雅黑" pitchFamily="34" charset="-122"/>
              </a:rPr>
              <a:t>(2) </a:t>
            </a:r>
            <a:r>
              <a:rPr lang="zh-CN" altLang="en-US" sz="2000" b="1" dirty="0">
                <a:latin typeface="微软雅黑" pitchFamily="34" charset="-122"/>
                <a:ea typeface="微软雅黑" pitchFamily="34" charset="-122"/>
              </a:rPr>
              <a:t>用什么</a:t>
            </a:r>
            <a:r>
              <a:rPr lang="zh-CN" altLang="en-US" sz="2000" b="1" dirty="0">
                <a:solidFill>
                  <a:srgbClr val="C00000"/>
                </a:solidFill>
                <a:latin typeface="微软雅黑" pitchFamily="34" charset="-122"/>
                <a:ea typeface="微软雅黑" pitchFamily="34" charset="-122"/>
              </a:rPr>
              <a:t>协议</a:t>
            </a:r>
            <a:r>
              <a:rPr lang="zh-CN" altLang="en-US" sz="2000" b="1" dirty="0">
                <a:latin typeface="微软雅黑" pitchFamily="34" charset="-122"/>
                <a:ea typeface="微软雅黑" pitchFamily="34" charset="-122"/>
              </a:rPr>
              <a:t>来实现万维网上的各种链接？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C00000"/>
                </a:solidFill>
                <a:latin typeface="微软雅黑" pitchFamily="34" charset="-122"/>
                <a:ea typeface="微软雅黑" pitchFamily="34" charset="-122"/>
              </a:rPr>
              <a:t>超文本传送协议 </a:t>
            </a:r>
            <a:r>
              <a:rPr lang="en-US" altLang="zh-CN" sz="2000" b="1" dirty="0">
                <a:solidFill>
                  <a:srgbClr val="C00000"/>
                </a:solidFill>
                <a:latin typeface="微软雅黑" pitchFamily="34" charset="-122"/>
                <a:ea typeface="微软雅黑" pitchFamily="34" charset="-122"/>
              </a:rPr>
              <a:t>HTTP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HyperText</a:t>
            </a:r>
            <a:r>
              <a:rPr lang="en-US" altLang="zh-CN" sz="2000" b="1" dirty="0">
                <a:latin typeface="微软雅黑" pitchFamily="34" charset="-122"/>
                <a:ea typeface="微软雅黑" pitchFamily="34" charset="-122"/>
              </a:rPr>
              <a:t> Transfer Protocol)</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TCP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连接进行可靠的传送。 </a:t>
            </a:r>
            <a:endParaRPr lang="en-US" altLang="zh-CN" sz="2000" b="1" dirty="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例：</a:t>
            </a:r>
            <a:r>
              <a:rPr lang="en-US" altLang="zh-CN" sz="2000" b="1" dirty="0">
                <a:solidFill>
                  <a:srgbClr val="FF0000"/>
                </a:solidFill>
                <a:latin typeface="微软雅黑" pitchFamily="34" charset="-122"/>
                <a:ea typeface="微软雅黑" pitchFamily="34" charset="-122"/>
              </a:rPr>
              <a:t>http</a:t>
            </a:r>
            <a:r>
              <a:rPr lang="en-US" altLang="zh-CN" sz="2000" b="1" dirty="0">
                <a:latin typeface="微软雅黑" pitchFamily="34" charset="-122"/>
                <a:ea typeface="微软雅黑" pitchFamily="34" charset="-122"/>
              </a:rPr>
              <a:t>://www.huat.edu.cn/index.htm </a:t>
            </a:r>
          </a:p>
          <a:p>
            <a:pPr marL="285750" indent="-285750" eaLnBrk="0" hangingPunct="0">
              <a:lnSpc>
                <a:spcPts val="3300"/>
              </a:lnSpc>
              <a:buClr>
                <a:srgbClr val="0070C0"/>
              </a:buClr>
              <a:buFont typeface="Wingdings" pitchFamily="2" charset="2"/>
              <a:buChar char="l"/>
            </a:pPr>
            <a:endParaRPr lang="en-US" altLang="zh-CN" sz="2000" b="1" dirty="0" smtClean="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0466285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21466"/>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206620" y="597133"/>
            <a:ext cx="27494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万维网必须解决的</a:t>
            </a:r>
            <a:r>
              <a:rPr lang="zh-CN" altLang="en-US" sz="2000" b="1" dirty="0" smtClean="0">
                <a:solidFill>
                  <a:schemeClr val="bg1"/>
                </a:solidFill>
                <a:latin typeface="微软雅黑" pitchFamily="34" charset="-122"/>
                <a:ea typeface="微软雅黑" pitchFamily="34" charset="-122"/>
              </a:rPr>
              <a:t>问题</a:t>
            </a:r>
          </a:p>
        </p:txBody>
      </p:sp>
      <p:sp>
        <p:nvSpPr>
          <p:cNvPr id="4" name="Rectangle 68"/>
          <p:cNvSpPr>
            <a:spLocks noChangeArrowheads="1"/>
          </p:cNvSpPr>
          <p:nvPr/>
        </p:nvSpPr>
        <p:spPr bwMode="auto">
          <a:xfrm>
            <a:off x="556963" y="978081"/>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en-US" altLang="zh-CN" sz="2000" b="1" dirty="0">
                <a:solidFill>
                  <a:srgbClr val="9900CC"/>
                </a:solidFill>
                <a:latin typeface="微软雅黑" pitchFamily="34" charset="-122"/>
                <a:ea typeface="微软雅黑" pitchFamily="34" charset="-122"/>
              </a:rPr>
              <a:t>(3</a:t>
            </a:r>
            <a:r>
              <a:rPr lang="en-US" altLang="zh-CN" sz="2000" b="1" dirty="0" smtClean="0">
                <a:solidFill>
                  <a:srgbClr val="9900CC"/>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怎样</a:t>
            </a:r>
            <a:r>
              <a:rPr lang="zh-CN" altLang="en-US" sz="2000" b="1" dirty="0">
                <a:latin typeface="微软雅黑" pitchFamily="34" charset="-122"/>
                <a:ea typeface="微软雅黑" pitchFamily="34" charset="-122"/>
              </a:rPr>
              <a:t>使不同作者</a:t>
            </a:r>
            <a:r>
              <a:rPr lang="zh-CN" altLang="en-US" sz="2000" b="1" dirty="0">
                <a:solidFill>
                  <a:srgbClr val="C00000"/>
                </a:solidFill>
                <a:latin typeface="微软雅黑" pitchFamily="34" charset="-122"/>
                <a:ea typeface="微软雅黑" pitchFamily="34" charset="-122"/>
              </a:rPr>
              <a:t>创作</a:t>
            </a:r>
            <a:r>
              <a:rPr lang="zh-CN" altLang="en-US" sz="2000" b="1" dirty="0">
                <a:latin typeface="微软雅黑" pitchFamily="34" charset="-122"/>
                <a:ea typeface="微软雅黑" pitchFamily="34" charset="-122"/>
              </a:rPr>
              <a:t>的不同风格的万维网</a:t>
            </a:r>
            <a:r>
              <a:rPr lang="zh-CN" altLang="en-US" sz="2000" b="1" dirty="0" smtClean="0">
                <a:latin typeface="微软雅黑" pitchFamily="34" charset="-122"/>
                <a:ea typeface="微软雅黑" pitchFamily="34" charset="-122"/>
              </a:rPr>
              <a:t>文档都</a:t>
            </a:r>
            <a:r>
              <a:rPr lang="zh-CN" altLang="en-US" sz="2000" b="1" dirty="0">
                <a:latin typeface="微软雅黑" pitchFamily="34" charset="-122"/>
                <a:ea typeface="微软雅黑" pitchFamily="34" charset="-122"/>
              </a:rPr>
              <a:t>能在互联网上的各种主机上</a:t>
            </a:r>
            <a:r>
              <a:rPr lang="zh-CN" altLang="en-US" sz="2000" b="1" dirty="0">
                <a:solidFill>
                  <a:srgbClr val="C00000"/>
                </a:solidFill>
                <a:latin typeface="微软雅黑" pitchFamily="34" charset="-122"/>
                <a:ea typeface="微软雅黑" pitchFamily="34" charset="-122"/>
              </a:rPr>
              <a:t>显示</a:t>
            </a:r>
            <a:r>
              <a:rPr lang="zh-CN" altLang="en-US" sz="2000" b="1" dirty="0">
                <a:latin typeface="微软雅黑" pitchFamily="34" charset="-122"/>
                <a:ea typeface="微软雅黑" pitchFamily="34" charset="-122"/>
              </a:rPr>
              <a:t>出来，同时使用户清楚地知道在什么地方存在着</a:t>
            </a:r>
            <a:r>
              <a:rPr lang="zh-CN" altLang="en-US" sz="2000" b="1" dirty="0">
                <a:solidFill>
                  <a:srgbClr val="C00000"/>
                </a:solidFill>
                <a:latin typeface="微软雅黑" pitchFamily="34" charset="-122"/>
                <a:ea typeface="微软雅黑" pitchFamily="34" charset="-122"/>
              </a:rPr>
              <a:t>链接</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smtClean="0">
                <a:solidFill>
                  <a:srgbClr val="C00000"/>
                </a:solidFill>
                <a:latin typeface="微软雅黑" pitchFamily="34" charset="-122"/>
                <a:ea typeface="微软雅黑" pitchFamily="34" charset="-122"/>
              </a:rPr>
              <a:t>超文本</a:t>
            </a:r>
            <a:r>
              <a:rPr lang="zh-CN" altLang="en-US" sz="2000" b="1" dirty="0">
                <a:solidFill>
                  <a:srgbClr val="C00000"/>
                </a:solidFill>
                <a:latin typeface="微软雅黑" pitchFamily="34" charset="-122"/>
                <a:ea typeface="微软雅黑" pitchFamily="34" charset="-122"/>
              </a:rPr>
              <a:t>标记语言 </a:t>
            </a:r>
            <a:r>
              <a:rPr lang="en-US" altLang="zh-CN" sz="2000" b="1" dirty="0">
                <a:solidFill>
                  <a:srgbClr val="C00000"/>
                </a:solidFill>
                <a:latin typeface="微软雅黑" pitchFamily="34" charset="-122"/>
                <a:ea typeface="微软雅黑" pitchFamily="34" charset="-122"/>
              </a:rPr>
              <a:t>HTML </a:t>
            </a:r>
            <a:r>
              <a:rPr lang="en-US" altLang="zh-CN" sz="2000" b="1" dirty="0">
                <a:latin typeface="微软雅黑" pitchFamily="34" charset="-122"/>
                <a:ea typeface="微软雅黑" pitchFamily="34" charset="-122"/>
              </a:rPr>
              <a:t>(</a:t>
            </a:r>
            <a:r>
              <a:rPr lang="en-US" altLang="zh-CN" sz="2000" b="1" dirty="0" err="1">
                <a:latin typeface="微软雅黑" pitchFamily="34" charset="-122"/>
                <a:ea typeface="微软雅黑" pitchFamily="34" charset="-122"/>
              </a:rPr>
              <a:t>HyperText</a:t>
            </a:r>
            <a:r>
              <a:rPr lang="en-US" altLang="zh-CN" sz="2000" b="1" dirty="0">
                <a:latin typeface="微软雅黑" pitchFamily="34" charset="-122"/>
                <a:ea typeface="微软雅黑" pitchFamily="34" charset="-122"/>
              </a:rPr>
              <a:t> Markup Language)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endParaRPr lang="en-US" altLang="zh-CN" sz="2000" b="1" dirty="0">
              <a:latin typeface="微软雅黑" pitchFamily="34" charset="-122"/>
              <a:ea typeface="微软雅黑" pitchFamily="34" charset="-122"/>
            </a:endParaRPr>
          </a:p>
          <a:p>
            <a:pPr eaLnBrk="0" hangingPunct="0">
              <a:lnSpc>
                <a:spcPts val="3300"/>
              </a:lnSpc>
              <a:buClr>
                <a:srgbClr val="0070C0"/>
              </a:buClr>
            </a:pPr>
            <a:r>
              <a:rPr lang="en-US" altLang="zh-CN" sz="2000" b="1" dirty="0">
                <a:solidFill>
                  <a:srgbClr val="9900CC"/>
                </a:solidFill>
                <a:latin typeface="微软雅黑" pitchFamily="34" charset="-122"/>
                <a:ea typeface="微软雅黑" pitchFamily="34" charset="-122"/>
              </a:rPr>
              <a:t>(4) </a:t>
            </a:r>
            <a:r>
              <a:rPr lang="zh-CN" altLang="en-US" sz="2000" b="1" dirty="0">
                <a:latin typeface="微软雅黑" pitchFamily="34" charset="-122"/>
                <a:ea typeface="微软雅黑" pitchFamily="34" charset="-122"/>
              </a:rPr>
              <a:t>怎样使用户能够很方便地</a:t>
            </a:r>
            <a:r>
              <a:rPr lang="zh-CN" altLang="en-US" sz="2000" b="1" dirty="0">
                <a:solidFill>
                  <a:srgbClr val="C00000"/>
                </a:solidFill>
                <a:latin typeface="微软雅黑" pitchFamily="34" charset="-122"/>
                <a:ea typeface="微软雅黑" pitchFamily="34" charset="-122"/>
              </a:rPr>
              <a:t>找到</a:t>
            </a:r>
            <a:r>
              <a:rPr lang="zh-CN" altLang="en-US" sz="2000" b="1" dirty="0">
                <a:latin typeface="微软雅黑" pitchFamily="34" charset="-122"/>
                <a:ea typeface="微软雅黑" pitchFamily="34" charset="-122"/>
              </a:rPr>
              <a:t>所需的信息？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使用各种的</a:t>
            </a:r>
            <a:r>
              <a:rPr lang="zh-CN" altLang="en-US" sz="2000" b="1" dirty="0">
                <a:solidFill>
                  <a:srgbClr val="C00000"/>
                </a:solidFill>
                <a:latin typeface="微软雅黑" pitchFamily="34" charset="-122"/>
                <a:ea typeface="微软雅黑" pitchFamily="34" charset="-122"/>
              </a:rPr>
              <a:t>搜索工具</a:t>
            </a: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搜索引擎</a:t>
            </a:r>
            <a:r>
              <a:rPr lang="zh-CN" altLang="en-US" sz="2000" b="1" dirty="0">
                <a:latin typeface="微软雅黑" pitchFamily="34" charset="-122"/>
                <a:ea typeface="微软雅黑" pitchFamily="34" charset="-122"/>
              </a:rPr>
              <a:t>）。 </a:t>
            </a:r>
          </a:p>
          <a:p>
            <a:pPr marL="285750" indent="-285750" eaLnBrk="0" hangingPunct="0">
              <a:lnSpc>
                <a:spcPts val="33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12616"/>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82516" y="570345"/>
            <a:ext cx="39789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6.4.2  </a:t>
            </a:r>
            <a:r>
              <a:rPr lang="zh-CN" altLang="en-US" sz="2400" b="1" dirty="0">
                <a:solidFill>
                  <a:schemeClr val="bg1"/>
                </a:solidFill>
                <a:latin typeface="微软雅黑" pitchFamily="34" charset="-122"/>
                <a:ea typeface="微软雅黑" pitchFamily="34" charset="-122"/>
              </a:rPr>
              <a:t>统一资源定位符 </a:t>
            </a:r>
            <a:r>
              <a:rPr lang="en-US" altLang="zh-CN" sz="2400" b="1" dirty="0">
                <a:solidFill>
                  <a:schemeClr val="bg1"/>
                </a:solidFill>
                <a:latin typeface="微软雅黑" pitchFamily="34" charset="-122"/>
                <a:ea typeface="微软雅黑" pitchFamily="34" charset="-122"/>
              </a:rPr>
              <a:t>URL</a:t>
            </a:r>
            <a:endParaRPr lang="zh-CN" altLang="en-US" sz="2400" b="1" dirty="0">
              <a:solidFill>
                <a:schemeClr val="bg1"/>
              </a:solidFill>
              <a:latin typeface="微软雅黑" pitchFamily="34" charset="-122"/>
              <a:ea typeface="微软雅黑" pitchFamily="34" charset="-122"/>
            </a:endParaRPr>
          </a:p>
        </p:txBody>
      </p:sp>
      <p:sp>
        <p:nvSpPr>
          <p:cNvPr id="9" name="圆角矩形 8"/>
          <p:cNvSpPr/>
          <p:nvPr/>
        </p:nvSpPr>
        <p:spPr>
          <a:xfrm>
            <a:off x="556963" y="1108539"/>
            <a:ext cx="8048776" cy="3437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444162" y="2488955"/>
            <a:ext cx="3616695" cy="369332"/>
          </a:xfrm>
          <a:prstGeom prst="rect">
            <a:avLst/>
          </a:prstGeom>
          <a:solidFill>
            <a:srgbClr val="0000FF"/>
          </a:solidFill>
        </p:spPr>
        <p:txBody>
          <a:bodyPr wrap="none">
            <a:spAutoFit/>
          </a:bodyPr>
          <a:lstStyle/>
          <a:p>
            <a:pPr algn="ctr" eaLnBrk="0" hangingPunct="0">
              <a:buClr>
                <a:srgbClr val="0070C0"/>
              </a:buClr>
            </a:pPr>
            <a:r>
              <a:rPr lang="zh-CN" altLang="en-US" b="1" dirty="0" smtClean="0">
                <a:solidFill>
                  <a:schemeClr val="bg1"/>
                </a:solidFill>
                <a:latin typeface="微软雅黑" pitchFamily="34" charset="-122"/>
                <a:ea typeface="微软雅黑" pitchFamily="34" charset="-122"/>
              </a:rPr>
              <a:t>协议</a:t>
            </a:r>
            <a:r>
              <a:rPr lang="en-US" altLang="zh-CN" b="1" dirty="0" smtClean="0">
                <a:solidFill>
                  <a:schemeClr val="bg1"/>
                </a:solidFill>
                <a:latin typeface="微软雅黑" pitchFamily="34" charset="-122"/>
                <a:ea typeface="微软雅黑" pitchFamily="34" charset="-122"/>
              </a:rPr>
              <a:t>://&lt;</a:t>
            </a:r>
            <a:r>
              <a:rPr lang="zh-CN" altLang="en-US" b="1" dirty="0">
                <a:solidFill>
                  <a:schemeClr val="bg1"/>
                </a:solidFill>
                <a:latin typeface="微软雅黑" pitchFamily="34" charset="-122"/>
                <a:ea typeface="微软雅黑" pitchFamily="34" charset="-122"/>
              </a:rPr>
              <a:t>主机</a:t>
            </a:r>
            <a:r>
              <a:rPr lang="en-US" altLang="zh-CN" b="1" dirty="0">
                <a:solidFill>
                  <a:schemeClr val="bg1"/>
                </a:solidFill>
                <a:latin typeface="微软雅黑" pitchFamily="34" charset="-122"/>
                <a:ea typeface="微软雅黑" pitchFamily="34" charset="-122"/>
              </a:rPr>
              <a:t>&gt;:&lt;</a:t>
            </a:r>
            <a:r>
              <a:rPr lang="zh-CN" altLang="en-US" b="1" dirty="0">
                <a:solidFill>
                  <a:schemeClr val="bg1"/>
                </a:solidFill>
                <a:latin typeface="微软雅黑" pitchFamily="34" charset="-122"/>
                <a:ea typeface="微软雅黑" pitchFamily="34" charset="-122"/>
              </a:rPr>
              <a:t>端口</a:t>
            </a:r>
            <a:r>
              <a:rPr lang="en-US" altLang="zh-CN" b="1" dirty="0">
                <a:solidFill>
                  <a:schemeClr val="bg1"/>
                </a:solidFill>
                <a:latin typeface="微软雅黑" pitchFamily="34" charset="-122"/>
                <a:ea typeface="微软雅黑" pitchFamily="34" charset="-122"/>
              </a:rPr>
              <a:t>&gt;/&lt;</a:t>
            </a:r>
            <a:r>
              <a:rPr lang="zh-CN" altLang="en-US" b="1" dirty="0">
                <a:solidFill>
                  <a:schemeClr val="bg1"/>
                </a:solidFill>
                <a:latin typeface="微软雅黑" pitchFamily="34" charset="-122"/>
                <a:ea typeface="微软雅黑" pitchFamily="34" charset="-122"/>
              </a:rPr>
              <a:t>路径</a:t>
            </a:r>
            <a:r>
              <a:rPr lang="en-US" altLang="zh-CN" b="1" dirty="0">
                <a:solidFill>
                  <a:schemeClr val="bg1"/>
                </a:solidFill>
                <a:latin typeface="微软雅黑" pitchFamily="34" charset="-122"/>
                <a:ea typeface="微软雅黑" pitchFamily="34" charset="-122"/>
              </a:rPr>
              <a:t>&gt; </a:t>
            </a:r>
          </a:p>
        </p:txBody>
      </p:sp>
      <p:grpSp>
        <p:nvGrpSpPr>
          <p:cNvPr id="11" name="Group 9"/>
          <p:cNvGrpSpPr>
            <a:grpSpLocks/>
          </p:cNvGrpSpPr>
          <p:nvPr/>
        </p:nvGrpSpPr>
        <p:grpSpPr bwMode="auto">
          <a:xfrm>
            <a:off x="2440739" y="1127677"/>
            <a:ext cx="1558940" cy="1758800"/>
            <a:chOff x="1120" y="529"/>
            <a:chExt cx="1224" cy="1496"/>
          </a:xfrm>
        </p:grpSpPr>
        <p:grpSp>
          <p:nvGrpSpPr>
            <p:cNvPr id="12" name="Group 5"/>
            <p:cNvGrpSpPr>
              <a:grpSpLocks/>
            </p:cNvGrpSpPr>
            <p:nvPr/>
          </p:nvGrpSpPr>
          <p:grpSpPr bwMode="auto">
            <a:xfrm>
              <a:off x="1120" y="817"/>
              <a:ext cx="443" cy="1208"/>
              <a:chOff x="1130" y="723"/>
              <a:chExt cx="325" cy="1208"/>
            </a:xfrm>
          </p:grpSpPr>
          <p:sp>
            <p:nvSpPr>
              <p:cNvPr id="14" name="Rectangle 6"/>
              <p:cNvSpPr>
                <a:spLocks noChangeArrowheads="1"/>
              </p:cNvSpPr>
              <p:nvPr/>
            </p:nvSpPr>
            <p:spPr bwMode="auto">
              <a:xfrm>
                <a:off x="1130" y="1570"/>
                <a:ext cx="325" cy="36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15" name="Line 7"/>
              <p:cNvSpPr>
                <a:spLocks noChangeShapeType="1"/>
              </p:cNvSpPr>
              <p:nvPr/>
            </p:nvSpPr>
            <p:spPr bwMode="auto">
              <a:xfrm flipV="1">
                <a:off x="1303" y="723"/>
                <a:ext cx="0" cy="847"/>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13" name="Text Box 8"/>
            <p:cNvSpPr txBox="1">
              <a:spLocks noChangeArrowheads="1"/>
            </p:cNvSpPr>
            <p:nvPr/>
          </p:nvSpPr>
          <p:spPr bwMode="auto">
            <a:xfrm>
              <a:off x="1136" y="529"/>
              <a:ext cx="1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en-US" altLang="zh-CN" sz="1600" b="1" dirty="0" smtClean="0">
                  <a:solidFill>
                    <a:srgbClr val="000099"/>
                  </a:solidFill>
                  <a:latin typeface="微软雅黑" pitchFamily="34" charset="-122"/>
                  <a:ea typeface="微软雅黑" pitchFamily="34" charset="-122"/>
                </a:rPr>
                <a:t>HTTP</a:t>
              </a:r>
              <a:r>
                <a:rPr lang="zh-CN" altLang="en-US" sz="1600" b="1" dirty="0" smtClean="0">
                  <a:solidFill>
                    <a:srgbClr val="000099"/>
                  </a:solidFill>
                  <a:latin typeface="微软雅黑" pitchFamily="34" charset="-122"/>
                  <a:ea typeface="微软雅黑" pitchFamily="34" charset="-122"/>
                </a:rPr>
                <a:t>、</a:t>
              </a:r>
              <a:r>
                <a:rPr lang="en-US" altLang="zh-CN" sz="1600" b="1" dirty="0" smtClean="0">
                  <a:solidFill>
                    <a:srgbClr val="000099"/>
                  </a:solidFill>
                  <a:latin typeface="微软雅黑" pitchFamily="34" charset="-122"/>
                  <a:ea typeface="微软雅黑" pitchFamily="34" charset="-122"/>
                </a:rPr>
                <a:t>FTP</a:t>
              </a:r>
              <a:r>
                <a:rPr lang="zh-CN" altLang="en-US" sz="1600" b="1" dirty="0" smtClean="0">
                  <a:solidFill>
                    <a:srgbClr val="000099"/>
                  </a:solidFill>
                  <a:latin typeface="微软雅黑" pitchFamily="34" charset="-122"/>
                  <a:ea typeface="微软雅黑" pitchFamily="34" charset="-122"/>
                </a:rPr>
                <a:t>等</a:t>
              </a:r>
              <a:endParaRPr lang="zh-CN" altLang="en-US" sz="1600" b="1" dirty="0">
                <a:solidFill>
                  <a:srgbClr val="000099"/>
                </a:solidFill>
                <a:latin typeface="微软雅黑" pitchFamily="34" charset="-122"/>
                <a:ea typeface="微软雅黑" pitchFamily="34" charset="-122"/>
              </a:endParaRPr>
            </a:p>
          </p:txBody>
        </p:sp>
      </p:grpSp>
      <p:grpSp>
        <p:nvGrpSpPr>
          <p:cNvPr id="16" name="组合 15"/>
          <p:cNvGrpSpPr/>
          <p:nvPr/>
        </p:nvGrpSpPr>
        <p:grpSpPr>
          <a:xfrm>
            <a:off x="897028" y="3834343"/>
            <a:ext cx="7436338" cy="711340"/>
            <a:chOff x="265563" y="3877237"/>
            <a:chExt cx="10483512" cy="1002823"/>
          </a:xfrm>
        </p:grpSpPr>
        <p:sp>
          <p:nvSpPr>
            <p:cNvPr id="17" name="矩形 16"/>
            <p:cNvSpPr/>
            <p:nvPr/>
          </p:nvSpPr>
          <p:spPr>
            <a:xfrm>
              <a:off x="265563" y="3877237"/>
              <a:ext cx="10483512" cy="433894"/>
            </a:xfrm>
            <a:prstGeom prst="rect">
              <a:avLst/>
            </a:prstGeom>
          </p:spPr>
          <p:txBody>
            <a:bodyPr wrap="square">
              <a:spAutoFit/>
            </a:bodyPr>
            <a:lstStyle/>
            <a:p>
              <a:r>
                <a:rPr lang="en-US" altLang="zh-CN" sz="1400" b="1" dirty="0">
                  <a:latin typeface="微软雅黑" pitchFamily="34" charset="-122"/>
                  <a:ea typeface="微软雅黑" pitchFamily="34" charset="-122"/>
                  <a:cs typeface="Times New Roman" pitchFamily="18" charset="0"/>
                </a:rPr>
                <a:t>http://www.tsinghua.edu.cn/publish/newthu/newthu_cnt/faculties/index.html</a:t>
              </a:r>
              <a:endParaRPr lang="zh-CN" altLang="zh-CN" sz="1400" b="1" dirty="0">
                <a:latin typeface="微软雅黑" pitchFamily="34" charset="-122"/>
                <a:ea typeface="微软雅黑" pitchFamily="34" charset="-122"/>
                <a:cs typeface="Times New Roman" pitchFamily="18" charset="0"/>
              </a:endParaRPr>
            </a:p>
          </p:txBody>
        </p:sp>
        <p:sp>
          <p:nvSpPr>
            <p:cNvPr id="18" name="左大括号 17"/>
            <p:cNvSpPr/>
            <p:nvPr/>
          </p:nvSpPr>
          <p:spPr>
            <a:xfrm rot="16200000">
              <a:off x="2463162" y="3024028"/>
              <a:ext cx="165502" cy="2592000"/>
            </a:xfrm>
            <a:prstGeom prst="leftBrace">
              <a:avLst>
                <a:gd name="adj1" fmla="val 47208"/>
                <a:gd name="adj2" fmla="val 49826"/>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19" name="左大括号 18"/>
            <p:cNvSpPr/>
            <p:nvPr/>
          </p:nvSpPr>
          <p:spPr>
            <a:xfrm rot="16200000">
              <a:off x="7059606" y="1234436"/>
              <a:ext cx="165505" cy="6171181"/>
            </a:xfrm>
            <a:prstGeom prst="leftBrace">
              <a:avLst>
                <a:gd name="adj1" fmla="val 47208"/>
                <a:gd name="adj2" fmla="val 49826"/>
              </a:avLst>
            </a:prstGeom>
            <a:ln w="28575">
              <a:solidFill>
                <a:srgbClr val="CC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latin typeface="微软雅黑" pitchFamily="34" charset="-122"/>
                <a:ea typeface="微软雅黑" pitchFamily="34" charset="-122"/>
              </a:endParaRPr>
            </a:p>
          </p:txBody>
        </p:sp>
        <p:sp>
          <p:nvSpPr>
            <p:cNvPr id="20" name="TextBox 17"/>
            <p:cNvSpPr txBox="1"/>
            <p:nvPr/>
          </p:nvSpPr>
          <p:spPr>
            <a:xfrm>
              <a:off x="1830183" y="4402778"/>
              <a:ext cx="1417385" cy="477282"/>
            </a:xfrm>
            <a:prstGeom prst="rect">
              <a:avLst/>
            </a:prstGeom>
            <a:noFill/>
          </p:spPr>
          <p:txBody>
            <a:bodyPr wrap="none" rtlCol="0">
              <a:spAutoFit/>
            </a:bodyPr>
            <a:lstStyle/>
            <a:p>
              <a:r>
                <a:rPr lang="zh-CN" altLang="en-US" sz="1600" b="1" dirty="0">
                  <a:solidFill>
                    <a:srgbClr val="0000FF"/>
                  </a:solidFill>
                  <a:latin typeface="微软雅黑" pitchFamily="34" charset="-122"/>
                  <a:ea typeface="微软雅黑" pitchFamily="34" charset="-122"/>
                </a:rPr>
                <a:t>主机域名</a:t>
              </a:r>
            </a:p>
          </p:txBody>
        </p:sp>
        <p:sp>
          <p:nvSpPr>
            <p:cNvPr id="21" name="TextBox 18"/>
            <p:cNvSpPr txBox="1"/>
            <p:nvPr/>
          </p:nvSpPr>
          <p:spPr>
            <a:xfrm>
              <a:off x="6559571" y="4402777"/>
              <a:ext cx="1469070" cy="477282"/>
            </a:xfrm>
            <a:prstGeom prst="rect">
              <a:avLst/>
            </a:prstGeom>
            <a:noFill/>
          </p:spPr>
          <p:txBody>
            <a:bodyPr wrap="square" rtlCol="0">
              <a:spAutoFit/>
            </a:bodyPr>
            <a:lstStyle>
              <a:defPPr>
                <a:defRPr lang="zh-CN"/>
              </a:defPPr>
              <a:lvl1pPr>
                <a:defRPr sz="3200" b="1">
                  <a:solidFill>
                    <a:srgbClr val="000000"/>
                  </a:solidFill>
                  <a:latin typeface="+mn-lt"/>
                  <a:ea typeface="+mn-ea"/>
                </a:defRPr>
              </a:lvl1pPr>
            </a:lstStyle>
            <a:p>
              <a:r>
                <a:rPr lang="zh-CN" altLang="en-US" sz="1600" dirty="0">
                  <a:solidFill>
                    <a:srgbClr val="0000FF"/>
                  </a:solidFill>
                  <a:latin typeface="微软雅黑" pitchFamily="34" charset="-122"/>
                  <a:ea typeface="微软雅黑" pitchFamily="34" charset="-122"/>
                </a:rPr>
                <a:t>路径名</a:t>
              </a:r>
            </a:p>
          </p:txBody>
        </p:sp>
      </p:grpSp>
      <p:grpSp>
        <p:nvGrpSpPr>
          <p:cNvPr id="27" name="Group 9"/>
          <p:cNvGrpSpPr>
            <a:grpSpLocks/>
          </p:cNvGrpSpPr>
          <p:nvPr/>
        </p:nvGrpSpPr>
        <p:grpSpPr bwMode="auto">
          <a:xfrm>
            <a:off x="3341090" y="1730820"/>
            <a:ext cx="2151185" cy="1155683"/>
            <a:chOff x="1102" y="1036"/>
            <a:chExt cx="1689" cy="983"/>
          </a:xfrm>
        </p:grpSpPr>
        <p:grpSp>
          <p:nvGrpSpPr>
            <p:cNvPr id="28" name="Group 5"/>
            <p:cNvGrpSpPr>
              <a:grpSpLocks/>
            </p:cNvGrpSpPr>
            <p:nvPr/>
          </p:nvGrpSpPr>
          <p:grpSpPr bwMode="auto">
            <a:xfrm>
              <a:off x="1105" y="1303"/>
              <a:ext cx="583" cy="716"/>
              <a:chOff x="1119" y="1209"/>
              <a:chExt cx="428" cy="716"/>
            </a:xfrm>
          </p:grpSpPr>
          <p:sp>
            <p:nvSpPr>
              <p:cNvPr id="30" name="Rectangle 6"/>
              <p:cNvSpPr>
                <a:spLocks noChangeArrowheads="1"/>
              </p:cNvSpPr>
              <p:nvPr/>
            </p:nvSpPr>
            <p:spPr bwMode="auto">
              <a:xfrm>
                <a:off x="1119" y="1564"/>
                <a:ext cx="428" cy="361"/>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31" name="Line 7"/>
              <p:cNvSpPr>
                <a:spLocks noChangeShapeType="1"/>
              </p:cNvSpPr>
              <p:nvPr/>
            </p:nvSpPr>
            <p:spPr bwMode="auto">
              <a:xfrm flipV="1">
                <a:off x="1338" y="1209"/>
                <a:ext cx="0" cy="355"/>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29" name="Text Box 8"/>
            <p:cNvSpPr txBox="1">
              <a:spLocks noChangeArrowheads="1"/>
            </p:cNvSpPr>
            <p:nvPr/>
          </p:nvSpPr>
          <p:spPr bwMode="auto">
            <a:xfrm>
              <a:off x="1102" y="1036"/>
              <a:ext cx="16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600" b="1" dirty="0" smtClean="0">
                  <a:solidFill>
                    <a:srgbClr val="000099"/>
                  </a:solidFill>
                  <a:latin typeface="微软雅黑" pitchFamily="34" charset="-122"/>
                  <a:ea typeface="微软雅黑" pitchFamily="34" charset="-122"/>
                </a:rPr>
                <a:t>主机域名或 </a:t>
              </a:r>
              <a:r>
                <a:rPr lang="en-US" altLang="zh-CN" sz="1600" b="1" dirty="0" smtClean="0">
                  <a:solidFill>
                    <a:srgbClr val="000099"/>
                  </a:solidFill>
                  <a:latin typeface="微软雅黑" pitchFamily="34" charset="-122"/>
                  <a:ea typeface="微软雅黑" pitchFamily="34" charset="-122"/>
                </a:rPr>
                <a:t>IP </a:t>
              </a:r>
              <a:r>
                <a:rPr lang="zh-CN" altLang="en-US" sz="1600" b="1" dirty="0" smtClean="0">
                  <a:solidFill>
                    <a:srgbClr val="000099"/>
                  </a:solidFill>
                  <a:latin typeface="微软雅黑" pitchFamily="34" charset="-122"/>
                  <a:ea typeface="微软雅黑" pitchFamily="34" charset="-122"/>
                </a:rPr>
                <a:t>地址。</a:t>
              </a:r>
              <a:endParaRPr lang="zh-CN" altLang="en-US" sz="1600" b="1" dirty="0">
                <a:solidFill>
                  <a:srgbClr val="000099"/>
                </a:solidFill>
                <a:latin typeface="微软雅黑" pitchFamily="34" charset="-122"/>
                <a:ea typeface="微软雅黑" pitchFamily="34" charset="-122"/>
              </a:endParaRPr>
            </a:p>
          </p:txBody>
        </p:sp>
      </p:grpSp>
      <p:grpSp>
        <p:nvGrpSpPr>
          <p:cNvPr id="32" name="Group 9"/>
          <p:cNvGrpSpPr>
            <a:grpSpLocks/>
          </p:cNvGrpSpPr>
          <p:nvPr/>
        </p:nvGrpSpPr>
        <p:grpSpPr bwMode="auto">
          <a:xfrm>
            <a:off x="4162931" y="2035846"/>
            <a:ext cx="3585306" cy="851184"/>
            <a:chOff x="1058" y="1303"/>
            <a:chExt cx="2815" cy="724"/>
          </a:xfrm>
        </p:grpSpPr>
        <p:grpSp>
          <p:nvGrpSpPr>
            <p:cNvPr id="33" name="Group 5"/>
            <p:cNvGrpSpPr>
              <a:grpSpLocks/>
            </p:cNvGrpSpPr>
            <p:nvPr/>
          </p:nvGrpSpPr>
          <p:grpSpPr bwMode="auto">
            <a:xfrm>
              <a:off x="1108" y="1507"/>
              <a:ext cx="568" cy="520"/>
              <a:chOff x="1120" y="1413"/>
              <a:chExt cx="417" cy="520"/>
            </a:xfrm>
          </p:grpSpPr>
          <p:sp>
            <p:nvSpPr>
              <p:cNvPr id="35" name="Rectangle 6"/>
              <p:cNvSpPr>
                <a:spLocks noChangeArrowheads="1"/>
              </p:cNvSpPr>
              <p:nvPr/>
            </p:nvSpPr>
            <p:spPr bwMode="auto">
              <a:xfrm>
                <a:off x="1120" y="1572"/>
                <a:ext cx="417" cy="361"/>
              </a:xfrm>
              <a:prstGeom prst="rect">
                <a:avLst/>
              </a:prstGeom>
              <a:noFill/>
              <a:ln w="38100">
                <a:solidFill>
                  <a:schemeClr val="accent6">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36" name="Line 7"/>
              <p:cNvSpPr>
                <a:spLocks noChangeShapeType="1"/>
              </p:cNvSpPr>
              <p:nvPr/>
            </p:nvSpPr>
            <p:spPr bwMode="auto">
              <a:xfrm flipV="1">
                <a:off x="1338" y="1413"/>
                <a:ext cx="0" cy="159"/>
              </a:xfrm>
              <a:prstGeom prst="line">
                <a:avLst/>
              </a:prstGeom>
              <a:noFill/>
              <a:ln w="38100">
                <a:solidFill>
                  <a:schemeClr val="accent6">
                    <a:lumMod val="7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4" name="Text Box 8"/>
            <p:cNvSpPr txBox="1">
              <a:spLocks noChangeArrowheads="1"/>
            </p:cNvSpPr>
            <p:nvPr/>
          </p:nvSpPr>
          <p:spPr bwMode="auto">
            <a:xfrm>
              <a:off x="1058" y="1303"/>
              <a:ext cx="2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en-US" altLang="zh-CN" sz="1600" b="1" dirty="0">
                  <a:solidFill>
                    <a:srgbClr val="000099"/>
                  </a:solidFill>
                  <a:latin typeface="微软雅黑" pitchFamily="34" charset="-122"/>
                  <a:ea typeface="微软雅黑" pitchFamily="34" charset="-122"/>
                </a:rPr>
                <a:t>HTTP </a:t>
              </a:r>
              <a:r>
                <a:rPr lang="zh-CN" altLang="en-US" sz="1600" b="1" dirty="0">
                  <a:solidFill>
                    <a:srgbClr val="000099"/>
                  </a:solidFill>
                  <a:latin typeface="微软雅黑" pitchFamily="34" charset="-122"/>
                  <a:ea typeface="微软雅黑" pitchFamily="34" charset="-122"/>
                </a:rPr>
                <a:t>的默认端口号是 </a:t>
              </a:r>
              <a:r>
                <a:rPr lang="en-US" altLang="zh-CN" sz="1600" b="1" dirty="0">
                  <a:solidFill>
                    <a:srgbClr val="000099"/>
                  </a:solidFill>
                  <a:latin typeface="微软雅黑" pitchFamily="34" charset="-122"/>
                  <a:ea typeface="微软雅黑" pitchFamily="34" charset="-122"/>
                </a:rPr>
                <a:t>80</a:t>
              </a:r>
              <a:r>
                <a:rPr lang="zh-CN" altLang="en-US" sz="1600" b="1" dirty="0" smtClean="0">
                  <a:solidFill>
                    <a:srgbClr val="000099"/>
                  </a:solidFill>
                  <a:latin typeface="微软雅黑" pitchFamily="34" charset="-122"/>
                  <a:ea typeface="微软雅黑" pitchFamily="34" charset="-122"/>
                </a:rPr>
                <a:t>，可</a:t>
              </a:r>
              <a:r>
                <a:rPr lang="zh-CN" altLang="en-US" sz="1600" b="1" dirty="0">
                  <a:solidFill>
                    <a:srgbClr val="000099"/>
                  </a:solidFill>
                  <a:latin typeface="微软雅黑" pitchFamily="34" charset="-122"/>
                  <a:ea typeface="微软雅黑" pitchFamily="34" charset="-122"/>
                </a:rPr>
                <a:t>省略。</a:t>
              </a:r>
            </a:p>
          </p:txBody>
        </p:sp>
      </p:grpSp>
      <p:grpSp>
        <p:nvGrpSpPr>
          <p:cNvPr id="37" name="Group 9"/>
          <p:cNvGrpSpPr>
            <a:grpSpLocks/>
          </p:cNvGrpSpPr>
          <p:nvPr/>
        </p:nvGrpSpPr>
        <p:grpSpPr bwMode="auto">
          <a:xfrm>
            <a:off x="3809948" y="2462477"/>
            <a:ext cx="3949568" cy="1390817"/>
            <a:chOff x="915" y="1658"/>
            <a:chExt cx="3101" cy="1183"/>
          </a:xfrm>
        </p:grpSpPr>
        <p:grpSp>
          <p:nvGrpSpPr>
            <p:cNvPr id="38" name="Group 5"/>
            <p:cNvGrpSpPr>
              <a:grpSpLocks/>
            </p:cNvGrpSpPr>
            <p:nvPr/>
          </p:nvGrpSpPr>
          <p:grpSpPr bwMode="auto">
            <a:xfrm>
              <a:off x="1818" y="1658"/>
              <a:ext cx="582" cy="528"/>
              <a:chOff x="1646" y="1564"/>
              <a:chExt cx="428" cy="528"/>
            </a:xfrm>
          </p:grpSpPr>
          <p:sp>
            <p:nvSpPr>
              <p:cNvPr id="40" name="Rectangle 6"/>
              <p:cNvSpPr>
                <a:spLocks noChangeArrowheads="1"/>
              </p:cNvSpPr>
              <p:nvPr/>
            </p:nvSpPr>
            <p:spPr bwMode="auto">
              <a:xfrm>
                <a:off x="1646" y="1564"/>
                <a:ext cx="428" cy="360"/>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600">
                  <a:latin typeface="微软雅黑" pitchFamily="34" charset="-122"/>
                  <a:ea typeface="微软雅黑" pitchFamily="34" charset="-122"/>
                </a:endParaRPr>
              </a:p>
            </p:txBody>
          </p:sp>
          <p:sp>
            <p:nvSpPr>
              <p:cNvPr id="41" name="Line 7"/>
              <p:cNvSpPr>
                <a:spLocks noChangeShapeType="1"/>
              </p:cNvSpPr>
              <p:nvPr/>
            </p:nvSpPr>
            <p:spPr bwMode="auto">
              <a:xfrm flipV="1">
                <a:off x="1846" y="1933"/>
                <a:ext cx="0" cy="159"/>
              </a:xfrm>
              <a:prstGeom prst="line">
                <a:avLst/>
              </a:prstGeom>
              <a:noFill/>
              <a:ln w="38100">
                <a:solidFill>
                  <a:srgbClr val="CC00CC"/>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微软雅黑" pitchFamily="34" charset="-122"/>
                  <a:ea typeface="微软雅黑" pitchFamily="34" charset="-122"/>
                </a:endParaRPr>
              </a:p>
            </p:txBody>
          </p:sp>
        </p:grpSp>
        <p:sp>
          <p:nvSpPr>
            <p:cNvPr id="39" name="Text Box 8"/>
            <p:cNvSpPr txBox="1">
              <a:spLocks noChangeArrowheads="1"/>
            </p:cNvSpPr>
            <p:nvPr/>
          </p:nvSpPr>
          <p:spPr bwMode="auto">
            <a:xfrm>
              <a:off x="915" y="2134"/>
              <a:ext cx="3101" cy="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r>
                <a:rPr lang="zh-CN" altLang="en-US" sz="1600" b="1" dirty="0" smtClean="0">
                  <a:solidFill>
                    <a:srgbClr val="000099"/>
                  </a:solidFill>
                  <a:latin typeface="微软雅黑" pitchFamily="34" charset="-122"/>
                  <a:ea typeface="微软雅黑" pitchFamily="34" charset="-122"/>
                </a:rPr>
                <a:t>省略时指</a:t>
              </a:r>
              <a:r>
                <a:rPr lang="zh-CN" altLang="en-US" sz="1600" b="1" dirty="0">
                  <a:solidFill>
                    <a:srgbClr val="000099"/>
                  </a:solidFill>
                  <a:latin typeface="微软雅黑" pitchFamily="34" charset="-122"/>
                  <a:ea typeface="微软雅黑" pitchFamily="34" charset="-122"/>
                </a:rPr>
                <a:t>到互联网上的某个主页 </a:t>
              </a:r>
              <a:r>
                <a:rPr lang="en-US" altLang="zh-CN" sz="1600" b="1" dirty="0">
                  <a:solidFill>
                    <a:srgbClr val="000099"/>
                  </a:solidFill>
                  <a:latin typeface="微软雅黑" pitchFamily="34" charset="-122"/>
                  <a:ea typeface="微软雅黑" pitchFamily="34" charset="-122"/>
                </a:rPr>
                <a:t>(home page)</a:t>
              </a:r>
              <a:r>
                <a:rPr lang="zh-CN" altLang="en-US" sz="1600" b="1" dirty="0" smtClean="0">
                  <a:solidFill>
                    <a:srgbClr val="000099"/>
                  </a:solidFill>
                  <a:latin typeface="微软雅黑" pitchFamily="34" charset="-122"/>
                  <a:ea typeface="微软雅黑" pitchFamily="34" charset="-122"/>
                </a:rPr>
                <a:t>。更</a:t>
              </a:r>
              <a:r>
                <a:rPr lang="zh-CN" altLang="en-US" sz="1600" b="1" dirty="0">
                  <a:solidFill>
                    <a:srgbClr val="000099"/>
                  </a:solidFill>
                  <a:latin typeface="微软雅黑" pitchFamily="34" charset="-122"/>
                  <a:ea typeface="微软雅黑" pitchFamily="34" charset="-122"/>
                </a:rPr>
                <a:t>复杂一些的路径是指向层次结构的从属页面</a:t>
              </a:r>
              <a:r>
                <a:rPr lang="zh-CN" altLang="en-US" sz="1600" b="1" dirty="0" smtClean="0">
                  <a:solidFill>
                    <a:srgbClr val="000099"/>
                  </a:solidFill>
                  <a:latin typeface="微软雅黑" pitchFamily="34" charset="-122"/>
                  <a:ea typeface="微软雅黑" pitchFamily="34" charset="-122"/>
                </a:rPr>
                <a:t>。</a:t>
              </a:r>
              <a:endParaRPr lang="zh-CN" altLang="en-US" sz="1600" b="1" dirty="0">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9090690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down)">
                                      <p:cBhvr>
                                        <p:cTn id="11" dur="1000"/>
                                        <p:tgtEl>
                                          <p:spTgt spid="27"/>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1000"/>
                                        <p:tgtEl>
                                          <p:spTgt spid="32"/>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up)">
                                      <p:cBhvr>
                                        <p:cTn id="19" dur="1000"/>
                                        <p:tgtEl>
                                          <p:spTgt spid="37"/>
                                        </p:tgtEl>
                                      </p:cBhvr>
                                    </p:animEffect>
                                  </p:childTnLst>
                                </p:cTn>
                              </p:par>
                            </p:childTnLst>
                          </p:cTn>
                        </p:par>
                        <p:par>
                          <p:cTn id="20" fill="hold">
                            <p:stCondLst>
                              <p:cond delay="4000"/>
                            </p:stCondLst>
                            <p:childTnLst>
                              <p:par>
                                <p:cTn id="21" presetID="1" presetClass="entr" presetSubtype="0" fill="hold" nodeType="after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56963" y="612642"/>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470274" y="570371"/>
            <a:ext cx="42034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6.4.3  </a:t>
            </a:r>
            <a:r>
              <a:rPr lang="zh-CN" altLang="en-US" sz="2400" b="1" dirty="0">
                <a:solidFill>
                  <a:schemeClr val="bg1"/>
                </a:solidFill>
                <a:latin typeface="微软雅黑" pitchFamily="34" charset="-122"/>
                <a:ea typeface="微软雅黑" pitchFamily="34" charset="-122"/>
              </a:rPr>
              <a:t>超文本传送协议 </a:t>
            </a:r>
            <a:r>
              <a:rPr lang="en-US" altLang="zh-CN" sz="2400" b="1" dirty="0" smtClean="0">
                <a:solidFill>
                  <a:schemeClr val="bg1"/>
                </a:solidFill>
                <a:latin typeface="微软雅黑" pitchFamily="34" charset="-122"/>
                <a:ea typeface="微软雅黑" pitchFamily="34" charset="-122"/>
              </a:rPr>
              <a:t>HTTP</a:t>
            </a:r>
            <a:endParaRPr lang="zh-CN" altLang="en-US" sz="2400" b="1" dirty="0">
              <a:solidFill>
                <a:schemeClr val="bg1"/>
              </a:solidFill>
              <a:latin typeface="微软雅黑" pitchFamily="34" charset="-122"/>
              <a:ea typeface="微软雅黑" pitchFamily="34" charset="-122"/>
            </a:endParaRPr>
          </a:p>
        </p:txBody>
      </p:sp>
      <p:sp>
        <p:nvSpPr>
          <p:cNvPr id="15" name="Rectangle 68"/>
          <p:cNvSpPr>
            <a:spLocks noChangeArrowheads="1"/>
          </p:cNvSpPr>
          <p:nvPr/>
        </p:nvSpPr>
        <p:spPr bwMode="auto">
          <a:xfrm>
            <a:off x="648070" y="1005402"/>
            <a:ext cx="7957669" cy="51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用户点击链接</a:t>
            </a:r>
            <a:r>
              <a:rPr lang="en-US" altLang="zh-CN"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hlinkClick r:id="rId3"/>
              </a:rPr>
              <a:t>http://www.huat.edu.cn</a:t>
            </a:r>
            <a:r>
              <a:rPr lang="zh-CN" altLang="en-US" sz="2000" b="1" dirty="0" smtClean="0">
                <a:latin typeface="微软雅黑" pitchFamily="34" charset="-122"/>
                <a:ea typeface="微软雅黑" pitchFamily="34" charset="-122"/>
              </a:rPr>
              <a:t>的处理过程。</a:t>
            </a:r>
            <a:endParaRPr lang="en-US" altLang="zh-CN" sz="2000" b="1" dirty="0" smtClean="0">
              <a:latin typeface="微软雅黑" pitchFamily="34" charset="-122"/>
              <a:ea typeface="微软雅黑" pitchFamily="34" charset="-122"/>
            </a:endParaRPr>
          </a:p>
        </p:txBody>
      </p:sp>
      <p:sp>
        <p:nvSpPr>
          <p:cNvPr id="7" name="圆角矩形 6"/>
          <p:cNvSpPr/>
          <p:nvPr/>
        </p:nvSpPr>
        <p:spPr>
          <a:xfrm>
            <a:off x="181511" y="1466133"/>
            <a:ext cx="5288566" cy="32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Picture 197"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511" y="1911206"/>
            <a:ext cx="868380" cy="868382"/>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300283" y="2060521"/>
            <a:ext cx="596307" cy="3399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 Box 110"/>
          <p:cNvSpPr txBox="1">
            <a:spLocks noChangeArrowheads="1"/>
          </p:cNvSpPr>
          <p:nvPr/>
        </p:nvSpPr>
        <p:spPr bwMode="auto">
          <a:xfrm>
            <a:off x="4856104" y="2379547"/>
            <a:ext cx="723275" cy="10156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6000" b="1" dirty="0">
                <a:solidFill>
                  <a:srgbClr val="009900"/>
                </a:solidFill>
                <a:latin typeface="微软雅黑" pitchFamily="34" charset="-122"/>
                <a:ea typeface="微软雅黑" pitchFamily="34" charset="-122"/>
                <a:sym typeface="Wingdings" pitchFamily="2" charset="2"/>
              </a:rPr>
              <a:t></a:t>
            </a:r>
            <a:endParaRPr kumimoji="1" lang="en-US" altLang="zh-CN" sz="6000" b="1" dirty="0">
              <a:solidFill>
                <a:srgbClr val="009900"/>
              </a:solidFill>
              <a:latin typeface="微软雅黑" pitchFamily="34" charset="-122"/>
              <a:ea typeface="微软雅黑" pitchFamily="34" charset="-122"/>
            </a:endParaRPr>
          </a:p>
        </p:txBody>
      </p: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0204" y="1816340"/>
            <a:ext cx="808942" cy="1132519"/>
          </a:xfrm>
          <a:prstGeom prst="rect">
            <a:avLst/>
          </a:prstGeom>
        </p:spPr>
      </p:pic>
      <p:graphicFrame>
        <p:nvGraphicFramePr>
          <p:cNvPr id="16" name="Object 66"/>
          <p:cNvGraphicFramePr>
            <a:graphicFrameLocks noChangeAspect="1"/>
          </p:cNvGraphicFramePr>
          <p:nvPr>
            <p:extLst>
              <p:ext uri="{D42A27DB-BD31-4B8C-83A1-F6EECF244321}">
                <p14:modId xmlns:p14="http://schemas.microsoft.com/office/powerpoint/2010/main" val="2774612773"/>
              </p:ext>
            </p:extLst>
          </p:nvPr>
        </p:nvGraphicFramePr>
        <p:xfrm>
          <a:off x="1592553" y="2523938"/>
          <a:ext cx="2148903" cy="873047"/>
        </p:xfrm>
        <a:graphic>
          <a:graphicData uri="http://schemas.openxmlformats.org/presentationml/2006/ole">
            <mc:AlternateContent xmlns:mc="http://schemas.openxmlformats.org/markup-compatibility/2006">
              <mc:Choice xmlns:v="urn:schemas-microsoft-com:vml" Requires="v">
                <p:oleObj spid="_x0000_s49161" name="VISIO" r:id="rId6" imgW="1687068" imgH="964692" progId="">
                  <p:embed/>
                </p:oleObj>
              </mc:Choice>
              <mc:Fallback>
                <p:oleObj name="VISIO" r:id="rId6" imgW="1687068" imgH="964692"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2553" y="2523938"/>
                        <a:ext cx="2148903" cy="87304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 name="Freeform 70"/>
          <p:cNvSpPr>
            <a:spLocks/>
          </p:cNvSpPr>
          <p:nvPr/>
        </p:nvSpPr>
        <p:spPr bwMode="auto">
          <a:xfrm>
            <a:off x="3488590" y="2708211"/>
            <a:ext cx="1025331" cy="384108"/>
          </a:xfrm>
          <a:custGeom>
            <a:avLst/>
            <a:gdLst>
              <a:gd name="T0" fmla="*/ 2147483646 w 567"/>
              <a:gd name="T1" fmla="*/ 0 h 371"/>
              <a:gd name="T2" fmla="*/ 2147483646 w 567"/>
              <a:gd name="T3" fmla="*/ 2147483646 h 371"/>
              <a:gd name="T4" fmla="*/ 2147483646 w 567"/>
              <a:gd name="T5" fmla="*/ 2147483646 h 371"/>
              <a:gd name="T6" fmla="*/ 2147483646 w 567"/>
              <a:gd name="T7" fmla="*/ 2147483646 h 371"/>
              <a:gd name="T8" fmla="*/ 0 w 567"/>
              <a:gd name="T9" fmla="*/ 2147483646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7" h="371">
                <a:moveTo>
                  <a:pt x="567" y="0"/>
                </a:moveTo>
                <a:cubicBezTo>
                  <a:pt x="561" y="28"/>
                  <a:pt x="553" y="122"/>
                  <a:pt x="530" y="168"/>
                </a:cubicBezTo>
                <a:cubicBezTo>
                  <a:pt x="516" y="193"/>
                  <a:pt x="460" y="266"/>
                  <a:pt x="428" y="280"/>
                </a:cubicBezTo>
                <a:cubicBezTo>
                  <a:pt x="395" y="294"/>
                  <a:pt x="356" y="316"/>
                  <a:pt x="314" y="328"/>
                </a:cubicBezTo>
                <a:cubicBezTo>
                  <a:pt x="241" y="341"/>
                  <a:pt x="52" y="364"/>
                  <a:pt x="0" y="371"/>
                </a:cubicBez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18" name="Freeform 71"/>
          <p:cNvSpPr>
            <a:spLocks/>
          </p:cNvSpPr>
          <p:nvPr/>
        </p:nvSpPr>
        <p:spPr bwMode="auto">
          <a:xfrm>
            <a:off x="551051" y="2527214"/>
            <a:ext cx="1282831" cy="557735"/>
          </a:xfrm>
          <a:custGeom>
            <a:avLst/>
            <a:gdLst>
              <a:gd name="T0" fmla="*/ 2147483646 w 759"/>
              <a:gd name="T1" fmla="*/ 0 h 664"/>
              <a:gd name="T2" fmla="*/ 2147483646 w 759"/>
              <a:gd name="T3" fmla="*/ 2147483646 h 664"/>
              <a:gd name="T4" fmla="*/ 2147483646 w 759"/>
              <a:gd name="T5" fmla="*/ 2147483646 h 664"/>
              <a:gd name="T6" fmla="*/ 2147483646 w 759"/>
              <a:gd name="T7" fmla="*/ 2147483646 h 664"/>
              <a:gd name="T8" fmla="*/ 2147483646 w 759"/>
              <a:gd name="T9" fmla="*/ 2147483646 h 664"/>
              <a:gd name="T10" fmla="*/ 2147483646 w 759"/>
              <a:gd name="T11" fmla="*/ 2147483646 h 664"/>
              <a:gd name="T12" fmla="*/ 2147483646 w 759"/>
              <a:gd name="T13" fmla="*/ 2147483646 h 664"/>
              <a:gd name="T14" fmla="*/ 2147483646 w 759"/>
              <a:gd name="T15" fmla="*/ 2147483646 h 6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9" h="664">
                <a:moveTo>
                  <a:pt x="7" y="0"/>
                </a:moveTo>
                <a:cubicBezTo>
                  <a:pt x="8" y="71"/>
                  <a:pt x="0" y="333"/>
                  <a:pt x="15" y="424"/>
                </a:cubicBezTo>
                <a:cubicBezTo>
                  <a:pt x="30" y="515"/>
                  <a:pt x="77" y="520"/>
                  <a:pt x="100" y="545"/>
                </a:cubicBezTo>
                <a:lnTo>
                  <a:pt x="154" y="571"/>
                </a:lnTo>
                <a:lnTo>
                  <a:pt x="190" y="591"/>
                </a:lnTo>
                <a:lnTo>
                  <a:pt x="351" y="633"/>
                </a:lnTo>
                <a:lnTo>
                  <a:pt x="583" y="664"/>
                </a:lnTo>
                <a:lnTo>
                  <a:pt x="759" y="664"/>
                </a:lnTo>
              </a:path>
            </a:pathLst>
          </a:custGeom>
          <a:noFill/>
          <a:ln w="28575" cap="rnd" cmpd="sng">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sp>
        <p:nvSpPr>
          <p:cNvPr id="19" name="Rectangle 72"/>
          <p:cNvSpPr>
            <a:spLocks noChangeArrowheads="1"/>
          </p:cNvSpPr>
          <p:nvPr/>
        </p:nvSpPr>
        <p:spPr bwMode="auto">
          <a:xfrm>
            <a:off x="2319526" y="3008782"/>
            <a:ext cx="586700" cy="25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050" b="1" dirty="0">
                <a:latin typeface="微软雅黑" pitchFamily="34" charset="-122"/>
                <a:ea typeface="微软雅黑" pitchFamily="34" charset="-122"/>
              </a:rPr>
              <a:t>互联网</a:t>
            </a:r>
          </a:p>
        </p:txBody>
      </p:sp>
      <p:sp>
        <p:nvSpPr>
          <p:cNvPr id="20" name="Rectangle 73"/>
          <p:cNvSpPr>
            <a:spLocks noChangeArrowheads="1"/>
          </p:cNvSpPr>
          <p:nvPr/>
        </p:nvSpPr>
        <p:spPr bwMode="auto">
          <a:xfrm>
            <a:off x="3666287" y="1511527"/>
            <a:ext cx="1362554" cy="3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kumimoji="1" lang="zh-CN" altLang="en-US" sz="1050" b="1" dirty="0">
                <a:latin typeface="微软雅黑" pitchFamily="34" charset="-122"/>
                <a:ea typeface="微软雅黑" pitchFamily="34" charset="-122"/>
              </a:rPr>
              <a:t>服务器</a:t>
            </a:r>
          </a:p>
          <a:p>
            <a:pPr algn="ctr">
              <a:lnSpc>
                <a:spcPct val="80000"/>
              </a:lnSpc>
            </a:pPr>
            <a:r>
              <a:rPr kumimoji="1" lang="en-US" altLang="zh-CN" sz="1050" b="1" dirty="0" smtClean="0">
                <a:latin typeface="微软雅黑" pitchFamily="34" charset="-122"/>
                <a:ea typeface="微软雅黑" pitchFamily="34" charset="-122"/>
              </a:rPr>
              <a:t>www.huat.edu.cn</a:t>
            </a:r>
            <a:endParaRPr kumimoji="1" lang="en-US" altLang="zh-CN" sz="1050" b="1" dirty="0">
              <a:latin typeface="微软雅黑" pitchFamily="34" charset="-122"/>
              <a:ea typeface="微软雅黑" pitchFamily="34" charset="-122"/>
            </a:endParaRPr>
          </a:p>
        </p:txBody>
      </p:sp>
      <p:sp>
        <p:nvSpPr>
          <p:cNvPr id="21" name="Rectangle 74"/>
          <p:cNvSpPr>
            <a:spLocks noChangeArrowheads="1"/>
          </p:cNvSpPr>
          <p:nvPr/>
        </p:nvSpPr>
        <p:spPr bwMode="auto">
          <a:xfrm>
            <a:off x="1706457" y="1591371"/>
            <a:ext cx="1343317" cy="25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zh-CN" sz="1050" b="1" dirty="0" smtClean="0">
                <a:solidFill>
                  <a:srgbClr val="000099"/>
                </a:solidFill>
                <a:latin typeface="微软雅黑" pitchFamily="34" charset="-122"/>
                <a:ea typeface="微软雅黑" pitchFamily="34" charset="-122"/>
              </a:rPr>
              <a:t>链接到</a:t>
            </a:r>
            <a:r>
              <a:rPr kumimoji="1" lang="en-US" altLang="zh-CN" sz="1050" b="1" dirty="0" smtClean="0">
                <a:solidFill>
                  <a:srgbClr val="000099"/>
                </a:solidFill>
                <a:latin typeface="微软雅黑" pitchFamily="34" charset="-122"/>
                <a:ea typeface="微软雅黑" pitchFamily="34" charset="-122"/>
              </a:rPr>
              <a:t> URL </a:t>
            </a:r>
            <a:r>
              <a:rPr kumimoji="1" lang="zh-CN" altLang="en-US" sz="1050" b="1" dirty="0" smtClean="0">
                <a:solidFill>
                  <a:srgbClr val="000099"/>
                </a:solidFill>
                <a:latin typeface="微软雅黑" pitchFamily="34" charset="-122"/>
                <a:ea typeface="微软雅黑" pitchFamily="34" charset="-122"/>
              </a:rPr>
              <a:t>的</a:t>
            </a:r>
            <a:r>
              <a:rPr kumimoji="1" lang="zh-CN" altLang="en-US" sz="1050" b="1" dirty="0">
                <a:solidFill>
                  <a:srgbClr val="000099"/>
                </a:solidFill>
                <a:latin typeface="微软雅黑" pitchFamily="34" charset="-122"/>
                <a:ea typeface="微软雅黑" pitchFamily="34" charset="-122"/>
              </a:rPr>
              <a:t>超链</a:t>
            </a:r>
          </a:p>
        </p:txBody>
      </p:sp>
      <p:sp>
        <p:nvSpPr>
          <p:cNvPr id="22" name="Rectangle 75"/>
          <p:cNvSpPr>
            <a:spLocks noChangeArrowheads="1"/>
          </p:cNvSpPr>
          <p:nvPr/>
        </p:nvSpPr>
        <p:spPr bwMode="auto">
          <a:xfrm>
            <a:off x="1899538" y="2710936"/>
            <a:ext cx="1609416" cy="251351"/>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1050" b="1" dirty="0">
                <a:latin typeface="微软雅黑" pitchFamily="34" charset="-122"/>
                <a:ea typeface="微软雅黑" pitchFamily="34" charset="-122"/>
              </a:rPr>
              <a:t>HTTP </a:t>
            </a:r>
            <a:r>
              <a:rPr kumimoji="1" lang="zh-CN" altLang="en-US" sz="1050" b="1" dirty="0">
                <a:latin typeface="微软雅黑" pitchFamily="34" charset="-122"/>
                <a:ea typeface="微软雅黑" pitchFamily="34" charset="-122"/>
              </a:rPr>
              <a:t>使用此 </a:t>
            </a:r>
            <a:r>
              <a:rPr kumimoji="1" lang="en-US" altLang="zh-CN" sz="1050" b="1" dirty="0">
                <a:latin typeface="微软雅黑" pitchFamily="34" charset="-122"/>
                <a:ea typeface="微软雅黑" pitchFamily="34" charset="-122"/>
              </a:rPr>
              <a:t>TCP </a:t>
            </a:r>
            <a:r>
              <a:rPr kumimoji="1" lang="zh-CN" altLang="en-US" sz="1050" b="1" dirty="0">
                <a:latin typeface="微软雅黑" pitchFamily="34" charset="-122"/>
                <a:ea typeface="微软雅黑" pitchFamily="34" charset="-122"/>
              </a:rPr>
              <a:t>连接</a:t>
            </a:r>
          </a:p>
        </p:txBody>
      </p:sp>
      <p:sp>
        <p:nvSpPr>
          <p:cNvPr id="23" name="Rectangle 76"/>
          <p:cNvSpPr>
            <a:spLocks noChangeArrowheads="1"/>
          </p:cNvSpPr>
          <p:nvPr/>
        </p:nvSpPr>
        <p:spPr bwMode="auto">
          <a:xfrm>
            <a:off x="991526" y="2084957"/>
            <a:ext cx="586700" cy="38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90000"/>
              </a:lnSpc>
            </a:pPr>
            <a:r>
              <a:rPr kumimoji="1" lang="zh-CN" altLang="en-US" sz="1050" b="1" dirty="0">
                <a:solidFill>
                  <a:srgbClr val="000099"/>
                </a:solidFill>
                <a:latin typeface="微软雅黑" pitchFamily="34" charset="-122"/>
                <a:ea typeface="微软雅黑" pitchFamily="34" charset="-122"/>
              </a:rPr>
              <a:t>浏览器</a:t>
            </a:r>
          </a:p>
          <a:p>
            <a:pPr>
              <a:lnSpc>
                <a:spcPct val="90000"/>
              </a:lnSpc>
            </a:pPr>
            <a:r>
              <a:rPr kumimoji="1" lang="zh-CN" altLang="en-US" sz="1050" b="1" dirty="0">
                <a:solidFill>
                  <a:srgbClr val="000099"/>
                </a:solidFill>
                <a:latin typeface="微软雅黑" pitchFamily="34" charset="-122"/>
                <a:ea typeface="微软雅黑" pitchFamily="34" charset="-122"/>
              </a:rPr>
              <a:t> 程序</a:t>
            </a:r>
          </a:p>
        </p:txBody>
      </p:sp>
      <p:sp>
        <p:nvSpPr>
          <p:cNvPr id="24" name="Rectangle 77"/>
          <p:cNvSpPr>
            <a:spLocks noChangeArrowheads="1"/>
          </p:cNvSpPr>
          <p:nvPr/>
        </p:nvSpPr>
        <p:spPr bwMode="auto">
          <a:xfrm>
            <a:off x="2740499" y="2084957"/>
            <a:ext cx="1286199" cy="380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nSpc>
                <a:spcPct val="90000"/>
              </a:lnSpc>
            </a:pPr>
            <a:r>
              <a:rPr kumimoji="1" lang="zh-CN" altLang="en-US" sz="1050" b="1" dirty="0" smtClean="0">
                <a:solidFill>
                  <a:srgbClr val="000099"/>
                </a:solidFill>
                <a:latin typeface="微软雅黑" pitchFamily="34" charset="-122"/>
                <a:ea typeface="微软雅黑" pitchFamily="34" charset="-122"/>
              </a:rPr>
              <a:t>服务器程序</a:t>
            </a:r>
            <a:endParaRPr kumimoji="1" lang="en-US" altLang="zh-CN" sz="1050" b="1" dirty="0" smtClean="0">
              <a:solidFill>
                <a:srgbClr val="000099"/>
              </a:solidFill>
              <a:latin typeface="微软雅黑" pitchFamily="34" charset="-122"/>
              <a:ea typeface="微软雅黑" pitchFamily="34" charset="-122"/>
            </a:endParaRPr>
          </a:p>
          <a:p>
            <a:pPr>
              <a:lnSpc>
                <a:spcPct val="90000"/>
              </a:lnSpc>
            </a:pPr>
            <a:r>
              <a:rPr kumimoji="1" lang="zh-CN" altLang="en-US" sz="1050" b="1" dirty="0">
                <a:solidFill>
                  <a:srgbClr val="000099"/>
                </a:solidFill>
                <a:latin typeface="微软雅黑" pitchFamily="34" charset="-122"/>
                <a:ea typeface="微软雅黑" pitchFamily="34" charset="-122"/>
              </a:rPr>
              <a:t>监听</a:t>
            </a:r>
            <a:r>
              <a:rPr kumimoji="1" lang="en-US" altLang="zh-CN" sz="1050" b="1" dirty="0" smtClean="0">
                <a:solidFill>
                  <a:srgbClr val="000099"/>
                </a:solidFill>
                <a:latin typeface="微软雅黑" pitchFamily="34" charset="-122"/>
                <a:ea typeface="微软雅黑" pitchFamily="34" charset="-122"/>
              </a:rPr>
              <a:t>TCP </a:t>
            </a:r>
            <a:r>
              <a:rPr kumimoji="1" lang="zh-CN" altLang="en-US" sz="1050" b="1" dirty="0" smtClean="0">
                <a:solidFill>
                  <a:srgbClr val="000099"/>
                </a:solidFill>
                <a:latin typeface="微软雅黑" pitchFamily="34" charset="-122"/>
                <a:ea typeface="微软雅黑" pitchFamily="34" charset="-122"/>
              </a:rPr>
              <a:t>端口</a:t>
            </a:r>
            <a:r>
              <a:rPr kumimoji="1" lang="en-US" altLang="zh-CN" sz="1050" b="1" dirty="0">
                <a:solidFill>
                  <a:srgbClr val="000099"/>
                </a:solidFill>
                <a:latin typeface="微软雅黑" pitchFamily="34" charset="-122"/>
                <a:ea typeface="微软雅黑" pitchFamily="34" charset="-122"/>
              </a:rPr>
              <a:t>80</a:t>
            </a:r>
            <a:endParaRPr kumimoji="1" lang="zh-CN" altLang="en-US" sz="1050" b="1" dirty="0">
              <a:solidFill>
                <a:srgbClr val="000099"/>
              </a:solidFill>
              <a:latin typeface="微软雅黑" pitchFamily="34" charset="-122"/>
              <a:ea typeface="微软雅黑" pitchFamily="34" charset="-122"/>
            </a:endParaRPr>
          </a:p>
        </p:txBody>
      </p:sp>
      <p:sp>
        <p:nvSpPr>
          <p:cNvPr id="25" name="Rectangle 78"/>
          <p:cNvSpPr>
            <a:spLocks noChangeArrowheads="1"/>
          </p:cNvSpPr>
          <p:nvPr/>
        </p:nvSpPr>
        <p:spPr bwMode="auto">
          <a:xfrm>
            <a:off x="1917529" y="2277420"/>
            <a:ext cx="551434" cy="25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en-US" altLang="zh-CN" sz="1050" b="1" dirty="0">
                <a:solidFill>
                  <a:srgbClr val="000099"/>
                </a:solidFill>
                <a:latin typeface="微软雅黑" pitchFamily="34" charset="-122"/>
                <a:ea typeface="微软雅黑" pitchFamily="34" charset="-122"/>
              </a:rPr>
              <a:t>HTTP</a:t>
            </a:r>
          </a:p>
        </p:txBody>
      </p:sp>
      <p:sp>
        <p:nvSpPr>
          <p:cNvPr id="26" name="Rectangle 79"/>
          <p:cNvSpPr>
            <a:spLocks noChangeArrowheads="1"/>
          </p:cNvSpPr>
          <p:nvPr/>
        </p:nvSpPr>
        <p:spPr bwMode="auto">
          <a:xfrm>
            <a:off x="966159" y="1721324"/>
            <a:ext cx="452048" cy="25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050" b="1">
                <a:latin typeface="微软雅黑" pitchFamily="34" charset="-122"/>
                <a:ea typeface="微软雅黑" pitchFamily="34" charset="-122"/>
              </a:rPr>
              <a:t>客户</a:t>
            </a:r>
          </a:p>
        </p:txBody>
      </p:sp>
      <p:sp>
        <p:nvSpPr>
          <p:cNvPr id="27" name="Freeform 81"/>
          <p:cNvSpPr>
            <a:spLocks/>
          </p:cNvSpPr>
          <p:nvPr/>
        </p:nvSpPr>
        <p:spPr bwMode="auto">
          <a:xfrm>
            <a:off x="1011408" y="2073491"/>
            <a:ext cx="414342" cy="286648"/>
          </a:xfrm>
          <a:custGeom>
            <a:avLst/>
            <a:gdLst>
              <a:gd name="T0" fmla="*/ 2147483646 w 463"/>
              <a:gd name="T1" fmla="*/ 0 h 322"/>
              <a:gd name="T2" fmla="*/ 2147483646 w 463"/>
              <a:gd name="T3" fmla="*/ 0 h 322"/>
              <a:gd name="T4" fmla="*/ 2147483646 w 463"/>
              <a:gd name="T5" fmla="*/ 2147483646 h 322"/>
              <a:gd name="T6" fmla="*/ 0 w 463"/>
              <a:gd name="T7" fmla="*/ 2147483646 h 322"/>
              <a:gd name="T8" fmla="*/ 2147483646 w 463"/>
              <a:gd name="T9" fmla="*/ 0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3" h="322">
                <a:moveTo>
                  <a:pt x="17" y="0"/>
                </a:moveTo>
                <a:lnTo>
                  <a:pt x="462" y="0"/>
                </a:lnTo>
                <a:lnTo>
                  <a:pt x="443" y="321"/>
                </a:lnTo>
                <a:lnTo>
                  <a:pt x="0" y="304"/>
                </a:lnTo>
                <a:lnTo>
                  <a:pt x="17" y="0"/>
                </a:lnTo>
              </a:path>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rnd"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sp>
        <p:nvSpPr>
          <p:cNvPr id="29" name="Line 83"/>
          <p:cNvSpPr>
            <a:spLocks noChangeShapeType="1"/>
          </p:cNvSpPr>
          <p:nvPr/>
        </p:nvSpPr>
        <p:spPr bwMode="auto">
          <a:xfrm>
            <a:off x="300284" y="2423886"/>
            <a:ext cx="6658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0" name="Oval 84"/>
          <p:cNvSpPr>
            <a:spLocks noChangeArrowheads="1"/>
          </p:cNvSpPr>
          <p:nvPr/>
        </p:nvSpPr>
        <p:spPr bwMode="auto">
          <a:xfrm>
            <a:off x="467763" y="2452484"/>
            <a:ext cx="331829" cy="130220"/>
          </a:xfrm>
          <a:prstGeom prst="ellipse">
            <a:avLst/>
          </a:prstGeom>
          <a:solidFill>
            <a:srgbClr val="00FFCC"/>
          </a:solidFill>
          <a:ln w="12700">
            <a:solidFill>
              <a:schemeClr val="tx1"/>
            </a:solidFill>
            <a:round/>
            <a:headEnd/>
            <a:tailEnd/>
          </a:ln>
          <a:effectLst/>
          <a:extLst/>
        </p:spPr>
        <p:txBody>
          <a:bodyPr wrap="none" anchor="ctr"/>
          <a:lstStyle/>
          <a:p>
            <a:pPr eaLnBrk="1" hangingPunct="1"/>
            <a:endParaRPr lang="zh-CN" altLang="en-US" sz="1050" b="1">
              <a:solidFill>
                <a:srgbClr val="000099"/>
              </a:solidFill>
              <a:latin typeface="微软雅黑" pitchFamily="34" charset="-122"/>
              <a:ea typeface="微软雅黑" pitchFamily="34" charset="-122"/>
            </a:endParaRPr>
          </a:p>
        </p:txBody>
      </p:sp>
      <p:sp>
        <p:nvSpPr>
          <p:cNvPr id="31" name="Line 85"/>
          <p:cNvSpPr>
            <a:spLocks noChangeShapeType="1"/>
          </p:cNvSpPr>
          <p:nvPr/>
        </p:nvSpPr>
        <p:spPr bwMode="auto">
          <a:xfrm>
            <a:off x="3866678" y="2345397"/>
            <a:ext cx="284805" cy="131039"/>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2" name="Line 86"/>
          <p:cNvSpPr>
            <a:spLocks noChangeShapeType="1"/>
          </p:cNvSpPr>
          <p:nvPr/>
        </p:nvSpPr>
        <p:spPr bwMode="auto">
          <a:xfrm flipH="1">
            <a:off x="743291" y="2345396"/>
            <a:ext cx="306600" cy="131039"/>
          </a:xfrm>
          <a:prstGeom prst="line">
            <a:avLst/>
          </a:prstGeom>
          <a:noFill/>
          <a:ln w="28575">
            <a:solidFill>
              <a:srgbClr val="CC00CC"/>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3" name="Oval 87"/>
          <p:cNvSpPr>
            <a:spLocks noChangeArrowheads="1"/>
          </p:cNvSpPr>
          <p:nvPr/>
        </p:nvSpPr>
        <p:spPr bwMode="auto">
          <a:xfrm>
            <a:off x="4103571" y="2433029"/>
            <a:ext cx="332716" cy="130220"/>
          </a:xfrm>
          <a:prstGeom prst="ellipse">
            <a:avLst/>
          </a:prstGeom>
          <a:solidFill>
            <a:srgbClr val="00FFCC"/>
          </a:solidFill>
          <a:ln w="12700">
            <a:solidFill>
              <a:schemeClr val="tx1"/>
            </a:solidFill>
            <a:round/>
            <a:headEnd/>
            <a:tailEnd/>
          </a:ln>
          <a:effectLst/>
          <a:extLst/>
        </p:spPr>
        <p:txBody>
          <a:bodyPr wrap="none" anchor="ctr"/>
          <a:lstStyle/>
          <a:p>
            <a:pPr eaLnBrk="1" hangingPunct="1"/>
            <a:endParaRPr lang="zh-CN" altLang="en-US" sz="1050" b="1">
              <a:solidFill>
                <a:srgbClr val="000099"/>
              </a:solidFill>
              <a:latin typeface="微软雅黑" pitchFamily="34" charset="-122"/>
              <a:ea typeface="微软雅黑" pitchFamily="34" charset="-122"/>
            </a:endParaRPr>
          </a:p>
        </p:txBody>
      </p:sp>
      <p:sp>
        <p:nvSpPr>
          <p:cNvPr id="34" name="Freeform 88"/>
          <p:cNvSpPr>
            <a:spLocks/>
          </p:cNvSpPr>
          <p:nvPr/>
        </p:nvSpPr>
        <p:spPr bwMode="auto">
          <a:xfrm>
            <a:off x="693723" y="2531308"/>
            <a:ext cx="3576205" cy="423420"/>
          </a:xfrm>
          <a:custGeom>
            <a:avLst/>
            <a:gdLst>
              <a:gd name="T0" fmla="*/ 0 w 2448"/>
              <a:gd name="T1" fmla="*/ 0 h 852"/>
              <a:gd name="T2" fmla="*/ 0 w 2448"/>
              <a:gd name="T3" fmla="*/ 2147483646 h 852"/>
              <a:gd name="T4" fmla="*/ 2147483646 w 2448"/>
              <a:gd name="T5" fmla="*/ 2147483646 h 852"/>
              <a:gd name="T6" fmla="*/ 2147483646 w 2448"/>
              <a:gd name="T7" fmla="*/ 2147483646 h 852"/>
              <a:gd name="T8" fmla="*/ 2147483646 w 2448"/>
              <a:gd name="T9" fmla="*/ 2147483646 h 852"/>
              <a:gd name="T10" fmla="*/ 2147483646 w 2448"/>
              <a:gd name="T11" fmla="*/ 2147483646 h 852"/>
              <a:gd name="T12" fmla="*/ 2147483646 w 2448"/>
              <a:gd name="T13" fmla="*/ 2147483646 h 852"/>
              <a:gd name="T14" fmla="*/ 2147483646 w 2448"/>
              <a:gd name="T15" fmla="*/ 2147483646 h 852"/>
              <a:gd name="T16" fmla="*/ 2147483646 w 2448"/>
              <a:gd name="T17" fmla="*/ 2147483646 h 852"/>
              <a:gd name="T18" fmla="*/ 2147483646 w 2448"/>
              <a:gd name="T19" fmla="*/ 2147483646 h 852"/>
              <a:gd name="T20" fmla="*/ 2147483646 w 2448"/>
              <a:gd name="T21" fmla="*/ 2147483646 h 852"/>
              <a:gd name="T22" fmla="*/ 2147483646 w 2448"/>
              <a:gd name="T23" fmla="*/ 2147483646 h 852"/>
              <a:gd name="T24" fmla="*/ 2147483646 w 2448"/>
              <a:gd name="T25" fmla="*/ 2147483646 h 852"/>
              <a:gd name="T26" fmla="*/ 2147483646 w 2448"/>
              <a:gd name="T27" fmla="*/ 2147483646 h 852"/>
              <a:gd name="T28" fmla="*/ 2147483646 w 2448"/>
              <a:gd name="T29" fmla="*/ 2147483646 h 852"/>
              <a:gd name="T30" fmla="*/ 2147483646 w 2448"/>
              <a:gd name="T31" fmla="*/ 2147483646 h 85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448" h="852">
                <a:moveTo>
                  <a:pt x="0" y="0"/>
                </a:moveTo>
                <a:lnTo>
                  <a:pt x="0" y="608"/>
                </a:lnTo>
                <a:lnTo>
                  <a:pt x="6" y="651"/>
                </a:lnTo>
                <a:lnTo>
                  <a:pt x="24" y="699"/>
                </a:lnTo>
                <a:lnTo>
                  <a:pt x="66" y="750"/>
                </a:lnTo>
                <a:lnTo>
                  <a:pt x="144" y="793"/>
                </a:lnTo>
                <a:lnTo>
                  <a:pt x="282" y="830"/>
                </a:lnTo>
                <a:lnTo>
                  <a:pt x="432" y="852"/>
                </a:lnTo>
                <a:lnTo>
                  <a:pt x="816" y="852"/>
                </a:lnTo>
                <a:lnTo>
                  <a:pt x="2135" y="852"/>
                </a:lnTo>
                <a:lnTo>
                  <a:pt x="2250" y="837"/>
                </a:lnTo>
                <a:lnTo>
                  <a:pt x="2315" y="815"/>
                </a:lnTo>
                <a:lnTo>
                  <a:pt x="2394" y="757"/>
                </a:lnTo>
                <a:lnTo>
                  <a:pt x="2436" y="680"/>
                </a:lnTo>
                <a:lnTo>
                  <a:pt x="2448" y="615"/>
                </a:lnTo>
                <a:lnTo>
                  <a:pt x="2448" y="18"/>
                </a:lnTo>
              </a:path>
            </a:pathLst>
          </a:custGeom>
          <a:noFill/>
          <a:ln w="28575" cap="flat" cmpd="sng">
            <a:solidFill>
              <a:srgbClr val="C00000"/>
            </a:solidFill>
            <a:prstDash val="sysDot"/>
            <a:round/>
            <a:headEnd type="triangle" w="sm" len="lg"/>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5" name="Line 89"/>
          <p:cNvSpPr>
            <a:spLocks noChangeShapeType="1"/>
          </p:cNvSpPr>
          <p:nvPr/>
        </p:nvSpPr>
        <p:spPr bwMode="auto">
          <a:xfrm flipV="1">
            <a:off x="799591" y="2505100"/>
            <a:ext cx="3303980" cy="0"/>
          </a:xfrm>
          <a:prstGeom prst="line">
            <a:avLst/>
          </a:prstGeom>
          <a:noFill/>
          <a:ln w="38100">
            <a:solidFill>
              <a:srgbClr val="0000FF"/>
            </a:solidFill>
            <a:round/>
            <a:headEnd type="triangl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6" name="Line 90"/>
          <p:cNvSpPr>
            <a:spLocks noChangeShapeType="1"/>
          </p:cNvSpPr>
          <p:nvPr/>
        </p:nvSpPr>
        <p:spPr bwMode="auto">
          <a:xfrm rot="16200000" flipH="1">
            <a:off x="4382166" y="2527964"/>
            <a:ext cx="149057" cy="108244"/>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7" name="Freeform 91"/>
          <p:cNvSpPr>
            <a:spLocks/>
          </p:cNvSpPr>
          <p:nvPr/>
        </p:nvSpPr>
        <p:spPr bwMode="auto">
          <a:xfrm rot="216073">
            <a:off x="897037" y="1809493"/>
            <a:ext cx="3104827" cy="358196"/>
          </a:xfrm>
          <a:custGeom>
            <a:avLst/>
            <a:gdLst>
              <a:gd name="T0" fmla="*/ 0 w 2454"/>
              <a:gd name="T1" fmla="*/ 2147483646 h 332"/>
              <a:gd name="T2" fmla="*/ 2147483646 w 2454"/>
              <a:gd name="T3" fmla="*/ 2147483646 h 332"/>
              <a:gd name="T4" fmla="*/ 2147483646 w 2454"/>
              <a:gd name="T5" fmla="*/ 2147483646 h 332"/>
              <a:gd name="T6" fmla="*/ 2147483646 w 2454"/>
              <a:gd name="T7" fmla="*/ 2147483646 h 332"/>
              <a:gd name="T8" fmla="*/ 2147483646 w 2454"/>
              <a:gd name="T9" fmla="*/ 2147483646 h 332"/>
              <a:gd name="T10" fmla="*/ 2147483646 w 2454"/>
              <a:gd name="T11" fmla="*/ 2147483646 h 332"/>
              <a:gd name="T12" fmla="*/ 2147483646 w 2454"/>
              <a:gd name="T13" fmla="*/ 2147483646 h 3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54" h="332">
                <a:moveTo>
                  <a:pt x="0" y="332"/>
                </a:moveTo>
                <a:cubicBezTo>
                  <a:pt x="56" y="300"/>
                  <a:pt x="211" y="189"/>
                  <a:pt x="336" y="140"/>
                </a:cubicBezTo>
                <a:cubicBezTo>
                  <a:pt x="461" y="91"/>
                  <a:pt x="595" y="61"/>
                  <a:pt x="753" y="38"/>
                </a:cubicBezTo>
                <a:cubicBezTo>
                  <a:pt x="911" y="15"/>
                  <a:pt x="1120" y="0"/>
                  <a:pt x="1287" y="2"/>
                </a:cubicBezTo>
                <a:cubicBezTo>
                  <a:pt x="1454" y="4"/>
                  <a:pt x="1606" y="28"/>
                  <a:pt x="1756" y="50"/>
                </a:cubicBezTo>
                <a:cubicBezTo>
                  <a:pt x="1907" y="71"/>
                  <a:pt x="2075" y="102"/>
                  <a:pt x="2191" y="129"/>
                </a:cubicBezTo>
                <a:cubicBezTo>
                  <a:pt x="2307" y="156"/>
                  <a:pt x="2400" y="194"/>
                  <a:pt x="2454" y="212"/>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050" b="1">
              <a:solidFill>
                <a:srgbClr val="000099"/>
              </a:solidFill>
              <a:latin typeface="微软雅黑" pitchFamily="34" charset="-122"/>
              <a:ea typeface="微软雅黑" pitchFamily="34" charset="-122"/>
            </a:endParaRPr>
          </a:p>
        </p:txBody>
      </p:sp>
      <p:sp>
        <p:nvSpPr>
          <p:cNvPr id="38" name="Line 92"/>
          <p:cNvSpPr>
            <a:spLocks noChangeShapeType="1"/>
          </p:cNvSpPr>
          <p:nvPr/>
        </p:nvSpPr>
        <p:spPr bwMode="auto">
          <a:xfrm>
            <a:off x="1201278" y="3153743"/>
            <a:ext cx="0" cy="1540528"/>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sp>
        <p:nvSpPr>
          <p:cNvPr id="39" name="Line 93"/>
          <p:cNvSpPr>
            <a:spLocks noChangeShapeType="1"/>
          </p:cNvSpPr>
          <p:nvPr/>
        </p:nvSpPr>
        <p:spPr bwMode="auto">
          <a:xfrm>
            <a:off x="4075946" y="3153743"/>
            <a:ext cx="0" cy="1540528"/>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grpSp>
        <p:nvGrpSpPr>
          <p:cNvPr id="40" name="Group 116"/>
          <p:cNvGrpSpPr>
            <a:grpSpLocks/>
          </p:cNvGrpSpPr>
          <p:nvPr/>
        </p:nvGrpSpPr>
        <p:grpSpPr bwMode="auto">
          <a:xfrm>
            <a:off x="1201278" y="3383881"/>
            <a:ext cx="2874668" cy="253888"/>
            <a:chOff x="1149" y="2693"/>
            <a:chExt cx="3240" cy="310"/>
          </a:xfrm>
        </p:grpSpPr>
        <p:sp>
          <p:nvSpPr>
            <p:cNvPr id="41" name="Line 103"/>
            <p:cNvSpPr>
              <a:spLocks noChangeShapeType="1"/>
            </p:cNvSpPr>
            <p:nvPr/>
          </p:nvSpPr>
          <p:spPr bwMode="auto">
            <a:xfrm>
              <a:off x="1149" y="2836"/>
              <a:ext cx="3240" cy="0"/>
            </a:xfrm>
            <a:prstGeom prst="line">
              <a:avLst/>
            </a:prstGeom>
            <a:noFill/>
            <a:ln w="28575">
              <a:solidFill>
                <a:srgbClr val="0000FF"/>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FF"/>
                </a:solidFill>
                <a:latin typeface="微软雅黑" pitchFamily="34" charset="-122"/>
                <a:ea typeface="微软雅黑" pitchFamily="34" charset="-122"/>
              </a:endParaRPr>
            </a:p>
          </p:txBody>
        </p:sp>
        <p:sp>
          <p:nvSpPr>
            <p:cNvPr id="42" name="Text Box 104"/>
            <p:cNvSpPr txBox="1">
              <a:spLocks noChangeArrowheads="1"/>
            </p:cNvSpPr>
            <p:nvPr/>
          </p:nvSpPr>
          <p:spPr bwMode="auto">
            <a:xfrm>
              <a:off x="2176" y="2693"/>
              <a:ext cx="1204" cy="310"/>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050" b="1" dirty="0">
                  <a:latin typeface="微软雅黑" pitchFamily="34" charset="-122"/>
                  <a:ea typeface="微软雅黑" pitchFamily="34" charset="-122"/>
                </a:rPr>
                <a:t>建立 </a:t>
              </a:r>
              <a:r>
                <a:rPr kumimoji="1" lang="en-US" altLang="zh-CN" sz="1050" b="1" dirty="0">
                  <a:latin typeface="微软雅黑" pitchFamily="34" charset="-122"/>
                  <a:ea typeface="微软雅黑" pitchFamily="34" charset="-122"/>
                </a:rPr>
                <a:t>TCP </a:t>
              </a:r>
              <a:r>
                <a:rPr kumimoji="1" lang="zh-CN" altLang="en-US" sz="1050" b="1" dirty="0">
                  <a:latin typeface="微软雅黑" pitchFamily="34" charset="-122"/>
                  <a:ea typeface="微软雅黑" pitchFamily="34" charset="-122"/>
                </a:rPr>
                <a:t>连接</a:t>
              </a:r>
            </a:p>
          </p:txBody>
        </p:sp>
      </p:grpSp>
      <p:sp>
        <p:nvSpPr>
          <p:cNvPr id="43" name="Line 108"/>
          <p:cNvSpPr>
            <a:spLocks noChangeShapeType="1"/>
          </p:cNvSpPr>
          <p:nvPr/>
        </p:nvSpPr>
        <p:spPr bwMode="auto">
          <a:xfrm>
            <a:off x="4658996" y="2710802"/>
            <a:ext cx="289241" cy="82718"/>
          </a:xfrm>
          <a:prstGeom prst="line">
            <a:avLst/>
          </a:prstGeom>
          <a:noFill/>
          <a:ln w="28575">
            <a:solidFill>
              <a:srgbClr val="333399"/>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sp>
        <p:nvSpPr>
          <p:cNvPr id="44" name="AutoShape 111"/>
          <p:cNvSpPr>
            <a:spLocks noChangeArrowheads="1"/>
          </p:cNvSpPr>
          <p:nvPr/>
        </p:nvSpPr>
        <p:spPr bwMode="auto">
          <a:xfrm>
            <a:off x="4347564" y="2625493"/>
            <a:ext cx="332716" cy="130220"/>
          </a:xfrm>
          <a:prstGeom prst="can">
            <a:avLst>
              <a:gd name="adj" fmla="val 39583"/>
            </a:avLst>
          </a:prstGeom>
          <a:solidFill>
            <a:srgbClr val="FF00FF"/>
          </a:solidFill>
          <a:ln w="9525">
            <a:solidFill>
              <a:schemeClr val="tx1"/>
            </a:solidFill>
            <a:round/>
            <a:headEnd/>
            <a:tailEnd/>
          </a:ln>
          <a:effectLst/>
          <a:extLst/>
        </p:spPr>
        <p:txBody>
          <a:bodyPr wrap="none" anchor="ctr"/>
          <a:lstStyle/>
          <a:p>
            <a:pPr eaLnBrk="1" hangingPunct="1"/>
            <a:endParaRPr lang="zh-CN" altLang="en-US" sz="1050" b="1">
              <a:solidFill>
                <a:srgbClr val="000099"/>
              </a:solidFill>
              <a:latin typeface="微软雅黑" pitchFamily="34" charset="-122"/>
              <a:ea typeface="微软雅黑" pitchFamily="34" charset="-122"/>
            </a:endParaRPr>
          </a:p>
        </p:txBody>
      </p:sp>
      <p:grpSp>
        <p:nvGrpSpPr>
          <p:cNvPr id="45" name="Group 117"/>
          <p:cNvGrpSpPr>
            <a:grpSpLocks/>
          </p:cNvGrpSpPr>
          <p:nvPr/>
        </p:nvGrpSpPr>
        <p:grpSpPr bwMode="auto">
          <a:xfrm>
            <a:off x="463981" y="3633678"/>
            <a:ext cx="3611964" cy="415230"/>
            <a:chOff x="318" y="2998"/>
            <a:chExt cx="4071" cy="507"/>
          </a:xfrm>
        </p:grpSpPr>
        <p:sp>
          <p:nvSpPr>
            <p:cNvPr id="46" name="Line 94"/>
            <p:cNvSpPr>
              <a:spLocks noChangeShapeType="1"/>
            </p:cNvSpPr>
            <p:nvPr/>
          </p:nvSpPr>
          <p:spPr bwMode="auto">
            <a:xfrm>
              <a:off x="1149" y="3218"/>
              <a:ext cx="3240" cy="0"/>
            </a:xfrm>
            <a:prstGeom prst="line">
              <a:avLst/>
            </a:prstGeom>
            <a:noFill/>
            <a:ln w="28575">
              <a:solidFill>
                <a:srgbClr val="0000FF"/>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grpSp>
          <p:nvGrpSpPr>
            <p:cNvPr id="47" name="Group 95"/>
            <p:cNvGrpSpPr>
              <a:grpSpLocks/>
            </p:cNvGrpSpPr>
            <p:nvPr/>
          </p:nvGrpSpPr>
          <p:grpSpPr bwMode="auto">
            <a:xfrm>
              <a:off x="1373" y="3067"/>
              <a:ext cx="1651" cy="303"/>
              <a:chOff x="513" y="1824"/>
              <a:chExt cx="1296" cy="240"/>
            </a:xfrm>
          </p:grpSpPr>
          <p:sp>
            <p:nvSpPr>
              <p:cNvPr id="49" name="AutoShape 96"/>
              <p:cNvSpPr>
                <a:spLocks noChangeArrowheads="1"/>
              </p:cNvSpPr>
              <p:nvPr/>
            </p:nvSpPr>
            <p:spPr bwMode="auto">
              <a:xfrm>
                <a:off x="1521" y="1872"/>
                <a:ext cx="288" cy="144"/>
              </a:xfrm>
              <a:prstGeom prst="rightArrow">
                <a:avLst>
                  <a:gd name="adj1" fmla="val 50000"/>
                  <a:gd name="adj2" fmla="val 50000"/>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050" b="1">
                  <a:solidFill>
                    <a:srgbClr val="000099"/>
                  </a:solidFill>
                  <a:latin typeface="微软雅黑" pitchFamily="34" charset="-122"/>
                  <a:ea typeface="微软雅黑" pitchFamily="34" charset="-122"/>
                </a:endParaRPr>
              </a:p>
            </p:txBody>
          </p:sp>
          <p:sp>
            <p:nvSpPr>
              <p:cNvPr id="50" name="Rectangle 97"/>
              <p:cNvSpPr>
                <a:spLocks noChangeArrowheads="1"/>
              </p:cNvSpPr>
              <p:nvPr/>
            </p:nvSpPr>
            <p:spPr bwMode="auto">
              <a:xfrm>
                <a:off x="513" y="1824"/>
                <a:ext cx="1008" cy="240"/>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050" b="1" dirty="0">
                    <a:latin typeface="微软雅黑" pitchFamily="34" charset="-122"/>
                    <a:ea typeface="微软雅黑" pitchFamily="34" charset="-122"/>
                  </a:rPr>
                  <a:t>HTTP </a:t>
                </a:r>
                <a:r>
                  <a:rPr kumimoji="1" lang="zh-CN" altLang="en-US" sz="1050" b="1" dirty="0">
                    <a:latin typeface="微软雅黑" pitchFamily="34" charset="-122"/>
                    <a:ea typeface="微软雅黑" pitchFamily="34" charset="-122"/>
                  </a:rPr>
                  <a:t>请求报文</a:t>
                </a:r>
              </a:p>
            </p:txBody>
          </p:sp>
        </p:grpSp>
        <p:sp>
          <p:nvSpPr>
            <p:cNvPr id="48" name="Text Box 114"/>
            <p:cNvSpPr txBox="1">
              <a:spLocks noChangeArrowheads="1"/>
            </p:cNvSpPr>
            <p:nvPr/>
          </p:nvSpPr>
          <p:spPr bwMode="auto">
            <a:xfrm>
              <a:off x="318" y="2998"/>
              <a:ext cx="815" cy="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050" b="1" dirty="0" smtClean="0">
                  <a:solidFill>
                    <a:srgbClr val="000099"/>
                  </a:solidFill>
                  <a:latin typeface="微软雅黑" pitchFamily="34" charset="-122"/>
                  <a:ea typeface="微软雅黑" pitchFamily="34" charset="-122"/>
                  <a:sym typeface="Wingdings" pitchFamily="2" charset="2"/>
                </a:rPr>
                <a:t>浏览器</a:t>
              </a:r>
              <a:endParaRPr kumimoji="1" lang="en-US" altLang="zh-CN" sz="1050" b="1" dirty="0" smtClean="0">
                <a:solidFill>
                  <a:srgbClr val="000099"/>
                </a:solidFill>
                <a:latin typeface="微软雅黑" pitchFamily="34" charset="-122"/>
                <a:ea typeface="微软雅黑" pitchFamily="34" charset="-122"/>
                <a:sym typeface="Wingdings" pitchFamily="2" charset="2"/>
              </a:endParaRPr>
            </a:p>
            <a:p>
              <a:pPr algn="ctr" eaLnBrk="1" hangingPunct="1"/>
              <a:r>
                <a:rPr kumimoji="1" lang="zh-CN" altLang="en-US" sz="1050" b="1" dirty="0" smtClean="0">
                  <a:solidFill>
                    <a:srgbClr val="000099"/>
                  </a:solidFill>
                  <a:latin typeface="微软雅黑" pitchFamily="34" charset="-122"/>
                  <a:ea typeface="微软雅黑" pitchFamily="34" charset="-122"/>
                  <a:sym typeface="Wingdings" pitchFamily="2" charset="2"/>
                </a:rPr>
                <a:t>发出</a:t>
              </a:r>
              <a:r>
                <a:rPr kumimoji="1" lang="zh-CN" altLang="en-US" sz="1050" b="1" dirty="0" smtClean="0">
                  <a:solidFill>
                    <a:srgbClr val="000099"/>
                  </a:solidFill>
                  <a:latin typeface="微软雅黑" pitchFamily="34" charset="-122"/>
                  <a:ea typeface="微软雅黑" pitchFamily="34" charset="-122"/>
                </a:rPr>
                <a:t>请求</a:t>
              </a:r>
              <a:endParaRPr kumimoji="1" lang="zh-CN" altLang="en-US" sz="1050" b="1" dirty="0">
                <a:solidFill>
                  <a:srgbClr val="000099"/>
                </a:solidFill>
                <a:latin typeface="微软雅黑" pitchFamily="34" charset="-122"/>
                <a:ea typeface="微软雅黑" pitchFamily="34" charset="-122"/>
              </a:endParaRPr>
            </a:p>
          </p:txBody>
        </p:sp>
      </p:grpSp>
      <p:grpSp>
        <p:nvGrpSpPr>
          <p:cNvPr id="51" name="Group 120"/>
          <p:cNvGrpSpPr>
            <a:grpSpLocks/>
          </p:cNvGrpSpPr>
          <p:nvPr/>
        </p:nvGrpSpPr>
        <p:grpSpPr bwMode="auto">
          <a:xfrm>
            <a:off x="1201278" y="4359305"/>
            <a:ext cx="2874668" cy="253889"/>
            <a:chOff x="1149" y="3884"/>
            <a:chExt cx="3240" cy="310"/>
          </a:xfrm>
        </p:grpSpPr>
        <p:sp>
          <p:nvSpPr>
            <p:cNvPr id="52" name="Line 106"/>
            <p:cNvSpPr>
              <a:spLocks noChangeShapeType="1"/>
            </p:cNvSpPr>
            <p:nvPr/>
          </p:nvSpPr>
          <p:spPr bwMode="auto">
            <a:xfrm>
              <a:off x="1149" y="4012"/>
              <a:ext cx="3240" cy="0"/>
            </a:xfrm>
            <a:prstGeom prst="line">
              <a:avLst/>
            </a:prstGeom>
            <a:noFill/>
            <a:ln w="28575">
              <a:solidFill>
                <a:srgbClr val="0000FF"/>
              </a:solidFill>
              <a:prstDash val="sysDot"/>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FF"/>
                </a:solidFill>
                <a:latin typeface="微软雅黑" pitchFamily="34" charset="-122"/>
                <a:ea typeface="微软雅黑" pitchFamily="34" charset="-122"/>
              </a:endParaRPr>
            </a:p>
          </p:txBody>
        </p:sp>
        <p:sp>
          <p:nvSpPr>
            <p:cNvPr id="53" name="Text Box 107"/>
            <p:cNvSpPr txBox="1">
              <a:spLocks noChangeArrowheads="1"/>
            </p:cNvSpPr>
            <p:nvPr/>
          </p:nvSpPr>
          <p:spPr bwMode="auto">
            <a:xfrm>
              <a:off x="2176" y="3884"/>
              <a:ext cx="1204" cy="310"/>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050" b="1" dirty="0">
                  <a:latin typeface="微软雅黑" pitchFamily="34" charset="-122"/>
                  <a:ea typeface="微软雅黑" pitchFamily="34" charset="-122"/>
                </a:rPr>
                <a:t>释放 </a:t>
              </a:r>
              <a:r>
                <a:rPr kumimoji="1" lang="en-US" altLang="zh-CN" sz="1050" b="1" dirty="0">
                  <a:latin typeface="微软雅黑" pitchFamily="34" charset="-122"/>
                  <a:ea typeface="微软雅黑" pitchFamily="34" charset="-122"/>
                </a:rPr>
                <a:t>TCP </a:t>
              </a:r>
              <a:r>
                <a:rPr kumimoji="1" lang="zh-CN" altLang="en-US" sz="1050" b="1" dirty="0">
                  <a:latin typeface="微软雅黑" pitchFamily="34" charset="-122"/>
                  <a:ea typeface="微软雅黑" pitchFamily="34" charset="-122"/>
                </a:rPr>
                <a:t>连接</a:t>
              </a:r>
            </a:p>
          </p:txBody>
        </p:sp>
      </p:grpSp>
      <p:grpSp>
        <p:nvGrpSpPr>
          <p:cNvPr id="54" name="组合 53"/>
          <p:cNvGrpSpPr/>
          <p:nvPr/>
        </p:nvGrpSpPr>
        <p:grpSpPr>
          <a:xfrm>
            <a:off x="1213984" y="3787907"/>
            <a:ext cx="3564300" cy="707886"/>
            <a:chOff x="3088360" y="3469637"/>
            <a:chExt cx="3564300" cy="707886"/>
          </a:xfrm>
        </p:grpSpPr>
        <p:sp>
          <p:nvSpPr>
            <p:cNvPr id="55" name="Line 98"/>
            <p:cNvSpPr>
              <a:spLocks noChangeShapeType="1"/>
            </p:cNvSpPr>
            <p:nvPr/>
          </p:nvSpPr>
          <p:spPr bwMode="auto">
            <a:xfrm flipH="1">
              <a:off x="3088360" y="3829738"/>
              <a:ext cx="2861961" cy="0"/>
            </a:xfrm>
            <a:prstGeom prst="line">
              <a:avLst/>
            </a:prstGeom>
            <a:noFill/>
            <a:ln w="28575">
              <a:solidFill>
                <a:srgbClr val="CC00CC"/>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50" b="1">
                <a:solidFill>
                  <a:srgbClr val="000099"/>
                </a:solidFill>
                <a:latin typeface="微软雅黑" pitchFamily="34" charset="-122"/>
                <a:ea typeface="微软雅黑" pitchFamily="34" charset="-122"/>
              </a:endParaRPr>
            </a:p>
          </p:txBody>
        </p:sp>
        <p:sp>
          <p:nvSpPr>
            <p:cNvPr id="56" name="Rectangle 112"/>
            <p:cNvSpPr>
              <a:spLocks noChangeArrowheads="1"/>
            </p:cNvSpPr>
            <p:nvPr/>
          </p:nvSpPr>
          <p:spPr bwMode="auto">
            <a:xfrm>
              <a:off x="5540207" y="3671676"/>
              <a:ext cx="275920" cy="3360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050" b="1">
                <a:solidFill>
                  <a:srgbClr val="000099"/>
                </a:solidFill>
                <a:latin typeface="微软雅黑" pitchFamily="34" charset="-122"/>
                <a:ea typeface="微软雅黑" pitchFamily="34" charset="-122"/>
              </a:endParaRPr>
            </a:p>
          </p:txBody>
        </p:sp>
        <p:sp>
          <p:nvSpPr>
            <p:cNvPr id="57" name="Text Box 109"/>
            <p:cNvSpPr txBox="1">
              <a:spLocks noChangeArrowheads="1"/>
            </p:cNvSpPr>
            <p:nvPr/>
          </p:nvSpPr>
          <p:spPr bwMode="auto">
            <a:xfrm>
              <a:off x="5929385" y="3660729"/>
              <a:ext cx="723275" cy="415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050" b="1" dirty="0" smtClean="0">
                  <a:solidFill>
                    <a:srgbClr val="000099"/>
                  </a:solidFill>
                  <a:latin typeface="微软雅黑" pitchFamily="34" charset="-122"/>
                  <a:ea typeface="微软雅黑" pitchFamily="34" charset="-122"/>
                  <a:sym typeface="Wingdings" pitchFamily="2" charset="2"/>
                </a:rPr>
                <a:t>服务器</a:t>
              </a:r>
              <a:endParaRPr kumimoji="1" lang="en-US" altLang="zh-CN" sz="1050" b="1" dirty="0" smtClean="0">
                <a:solidFill>
                  <a:srgbClr val="000099"/>
                </a:solidFill>
                <a:latin typeface="微软雅黑" pitchFamily="34" charset="-122"/>
                <a:ea typeface="微软雅黑" pitchFamily="34" charset="-122"/>
                <a:sym typeface="Wingdings" pitchFamily="2" charset="2"/>
              </a:endParaRPr>
            </a:p>
            <a:p>
              <a:pPr algn="ctr" eaLnBrk="1" hangingPunct="1"/>
              <a:r>
                <a:rPr kumimoji="1" lang="zh-CN" altLang="en-US" sz="1050" b="1" dirty="0">
                  <a:solidFill>
                    <a:srgbClr val="000099"/>
                  </a:solidFill>
                  <a:latin typeface="微软雅黑" pitchFamily="34" charset="-122"/>
                  <a:ea typeface="微软雅黑" pitchFamily="34" charset="-122"/>
                  <a:sym typeface="Wingdings" pitchFamily="2" charset="2"/>
                </a:rPr>
                <a:t>返回</a:t>
              </a:r>
              <a:r>
                <a:rPr kumimoji="1" lang="zh-CN" altLang="en-US" sz="1050" b="1" dirty="0" smtClean="0">
                  <a:solidFill>
                    <a:srgbClr val="000099"/>
                  </a:solidFill>
                  <a:latin typeface="微软雅黑" pitchFamily="34" charset="-122"/>
                  <a:ea typeface="微软雅黑" pitchFamily="34" charset="-122"/>
                </a:rPr>
                <a:t>响应</a:t>
              </a:r>
              <a:endParaRPr kumimoji="1" lang="zh-CN" altLang="en-US" sz="1050" b="1" dirty="0">
                <a:solidFill>
                  <a:srgbClr val="000099"/>
                </a:solidFill>
                <a:latin typeface="微软雅黑" pitchFamily="34" charset="-122"/>
                <a:ea typeface="微软雅黑" pitchFamily="34" charset="-122"/>
              </a:endParaRPr>
            </a:p>
          </p:txBody>
        </p:sp>
        <p:sp>
          <p:nvSpPr>
            <p:cNvPr id="58" name="TextBox 56"/>
            <p:cNvSpPr txBox="1"/>
            <p:nvPr/>
          </p:nvSpPr>
          <p:spPr>
            <a:xfrm>
              <a:off x="5483475" y="3469637"/>
              <a:ext cx="393049" cy="707886"/>
            </a:xfrm>
            <a:prstGeom prst="rect">
              <a:avLst/>
            </a:prstGeom>
            <a:noFill/>
          </p:spPr>
          <p:txBody>
            <a:bodyPr wrap="square" rtlCol="0" anchor="ctr">
              <a:spAutoFit/>
            </a:bodyPr>
            <a:lstStyle/>
            <a:p>
              <a:pPr algn="ctr"/>
              <a:r>
                <a:rPr kumimoji="1" lang="en-US" altLang="zh-CN" sz="4000" b="1" dirty="0">
                  <a:solidFill>
                    <a:srgbClr val="009900"/>
                  </a:solidFill>
                  <a:latin typeface="微软雅黑" pitchFamily="34" charset="-122"/>
                  <a:ea typeface="微软雅黑" pitchFamily="34" charset="-122"/>
                  <a:sym typeface="Wingdings" pitchFamily="2" charset="2"/>
                </a:rPr>
                <a:t></a:t>
              </a:r>
              <a:endParaRPr lang="zh-CN" altLang="en-US" sz="4000" dirty="0">
                <a:solidFill>
                  <a:srgbClr val="009900"/>
                </a:solidFill>
                <a:latin typeface="微软雅黑" pitchFamily="34" charset="-122"/>
                <a:ea typeface="微软雅黑" pitchFamily="34" charset="-122"/>
              </a:endParaRPr>
            </a:p>
          </p:txBody>
        </p:sp>
        <p:grpSp>
          <p:nvGrpSpPr>
            <p:cNvPr id="59" name="Group 99"/>
            <p:cNvGrpSpPr>
              <a:grpSpLocks/>
            </p:cNvGrpSpPr>
            <p:nvPr/>
          </p:nvGrpSpPr>
          <p:grpSpPr bwMode="auto">
            <a:xfrm flipH="1">
              <a:off x="4089834" y="3706069"/>
              <a:ext cx="1450373" cy="248156"/>
              <a:chOff x="903" y="1824"/>
              <a:chExt cx="1284" cy="240"/>
            </a:xfrm>
          </p:grpSpPr>
          <p:sp>
            <p:nvSpPr>
              <p:cNvPr id="60" name="AutoShape 100"/>
              <p:cNvSpPr>
                <a:spLocks noChangeArrowheads="1"/>
              </p:cNvSpPr>
              <p:nvPr/>
            </p:nvSpPr>
            <p:spPr bwMode="auto">
              <a:xfrm>
                <a:off x="1899" y="1872"/>
                <a:ext cx="288" cy="144"/>
              </a:xfrm>
              <a:prstGeom prst="rightArrow">
                <a:avLst>
                  <a:gd name="adj1" fmla="val 50000"/>
                  <a:gd name="adj2" fmla="val 50000"/>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050" b="1">
                  <a:solidFill>
                    <a:srgbClr val="000099"/>
                  </a:solidFill>
                  <a:latin typeface="微软雅黑" pitchFamily="34" charset="-122"/>
                  <a:ea typeface="微软雅黑" pitchFamily="34" charset="-122"/>
                </a:endParaRPr>
              </a:p>
            </p:txBody>
          </p:sp>
          <p:sp>
            <p:nvSpPr>
              <p:cNvPr id="61" name="Rectangle 101"/>
              <p:cNvSpPr>
                <a:spLocks noChangeArrowheads="1"/>
              </p:cNvSpPr>
              <p:nvPr/>
            </p:nvSpPr>
            <p:spPr bwMode="auto">
              <a:xfrm>
                <a:off x="903" y="1824"/>
                <a:ext cx="1008" cy="24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050" b="1" dirty="0">
                    <a:latin typeface="微软雅黑" pitchFamily="34" charset="-122"/>
                    <a:ea typeface="微软雅黑" pitchFamily="34" charset="-122"/>
                  </a:rPr>
                  <a:t>HTTP </a:t>
                </a:r>
                <a:r>
                  <a:rPr kumimoji="1" lang="zh-CN" altLang="en-US" sz="1050" b="1" dirty="0">
                    <a:latin typeface="微软雅黑" pitchFamily="34" charset="-122"/>
                    <a:ea typeface="微软雅黑" pitchFamily="34" charset="-122"/>
                  </a:rPr>
                  <a:t>响应报文</a:t>
                </a:r>
              </a:p>
            </p:txBody>
          </p:sp>
        </p:grpSp>
      </p:grpSp>
      <p:sp>
        <p:nvSpPr>
          <p:cNvPr id="62" name="Rectangle 20"/>
          <p:cNvSpPr txBox="1">
            <a:spLocks noChangeArrowheads="1"/>
          </p:cNvSpPr>
          <p:nvPr/>
        </p:nvSpPr>
        <p:spPr>
          <a:xfrm>
            <a:off x="5688089" y="1507366"/>
            <a:ext cx="3334701" cy="2988427"/>
          </a:xfrm>
          <a:prstGeom prst="rect">
            <a:avLst/>
          </a:prstGeom>
          <a:solidFill>
            <a:srgbClr val="FFFF99"/>
          </a:solidFill>
          <a:ln>
            <a:solidFill>
              <a:srgbClr val="333399"/>
            </a:solidFill>
            <a:miter lim="800000"/>
            <a:headEnd/>
            <a:tailEnd/>
          </a:ln>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浏览器分析超链指向页面的 </a:t>
            </a:r>
            <a:r>
              <a:rPr lang="en-US" altLang="zh-CN" sz="1400" b="1" dirty="0" smtClean="0">
                <a:latin typeface="微软雅黑" panose="020B0503020204020204" pitchFamily="34" charset="-122"/>
                <a:ea typeface="微软雅黑" panose="020B0503020204020204" pitchFamily="34" charset="-122"/>
              </a:rPr>
              <a:t>URL</a:t>
            </a:r>
            <a:r>
              <a:rPr lang="zh-CN" altLang="en-US" sz="1400" b="1" dirty="0" smtClean="0">
                <a:latin typeface="微软雅黑" panose="020B0503020204020204" pitchFamily="34" charset="-122"/>
                <a:ea typeface="微软雅黑" panose="020B0503020204020204" pitchFamily="34" charset="-122"/>
              </a:rPr>
              <a:t>。</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(2)</a:t>
            </a:r>
            <a:r>
              <a:rPr lang="zh-CN" altLang="en-US" sz="1400" b="1" dirty="0" smtClean="0">
                <a:latin typeface="微软雅黑" panose="020B0503020204020204" pitchFamily="34" charset="-122"/>
                <a:ea typeface="微软雅黑" panose="020B0503020204020204" pitchFamily="34" charset="-122"/>
              </a:rPr>
              <a:t>浏览器向</a:t>
            </a:r>
            <a:r>
              <a:rPr lang="en-US" altLang="zh-CN" sz="1400" b="1" dirty="0" smtClean="0">
                <a:latin typeface="微软雅黑" panose="020B0503020204020204" pitchFamily="34" charset="-122"/>
                <a:ea typeface="微软雅黑" panose="020B0503020204020204" pitchFamily="34" charset="-122"/>
              </a:rPr>
              <a:t>DNS</a:t>
            </a:r>
            <a:r>
              <a:rPr lang="zh-CN" altLang="en-US" sz="1400" b="1" dirty="0" smtClean="0">
                <a:latin typeface="微软雅黑" panose="020B0503020204020204" pitchFamily="34" charset="-122"/>
                <a:ea typeface="微软雅黑" panose="020B0503020204020204" pitchFamily="34" charset="-122"/>
              </a:rPr>
              <a:t>请求解析 </a:t>
            </a:r>
            <a:r>
              <a:rPr lang="en-US" altLang="zh-CN" sz="1400" b="1" dirty="0" smtClean="0">
                <a:latin typeface="微软雅黑" panose="020B0503020204020204" pitchFamily="34" charset="-122"/>
                <a:ea typeface="微软雅黑" panose="020B0503020204020204" pitchFamily="34" charset="-122"/>
              </a:rPr>
              <a:t>www.huat.edu.cn</a:t>
            </a:r>
            <a:r>
              <a:rPr lang="zh-CN" altLang="en-US" sz="1400" b="1" dirty="0" smtClean="0">
                <a:latin typeface="微软雅黑" panose="020B0503020204020204" pitchFamily="34" charset="-122"/>
                <a:ea typeface="微软雅黑" panose="020B0503020204020204" pitchFamily="34" charset="-122"/>
              </a:rPr>
              <a:t>的</a:t>
            </a:r>
            <a:r>
              <a:rPr lang="en-US" altLang="zh-CN" sz="1400" b="1" dirty="0" smtClean="0">
                <a:latin typeface="微软雅黑" panose="020B0503020204020204" pitchFamily="34" charset="-122"/>
                <a:ea typeface="微软雅黑" panose="020B0503020204020204" pitchFamily="34" charset="-122"/>
              </a:rPr>
              <a:t>IP</a:t>
            </a:r>
            <a:r>
              <a:rPr lang="zh-CN" altLang="en-US" sz="1400" b="1" dirty="0" smtClean="0">
                <a:latin typeface="微软雅黑" panose="020B0503020204020204" pitchFamily="34" charset="-122"/>
                <a:ea typeface="微软雅黑" panose="020B0503020204020204" pitchFamily="34" charset="-122"/>
              </a:rPr>
              <a:t>地址。</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(3) </a:t>
            </a:r>
            <a:r>
              <a:rPr lang="zh-CN" altLang="en-US" sz="1400" b="1" dirty="0" smtClean="0">
                <a:latin typeface="微软雅黑" panose="020B0503020204020204" pitchFamily="34" charset="-122"/>
                <a:ea typeface="微软雅黑" panose="020B0503020204020204" pitchFamily="34" charset="-122"/>
              </a:rPr>
              <a:t>域名系统 </a:t>
            </a:r>
            <a:r>
              <a:rPr lang="en-US" altLang="zh-CN" sz="1400" b="1" dirty="0" smtClean="0">
                <a:latin typeface="微软雅黑" panose="020B0503020204020204" pitchFamily="34" charset="-122"/>
                <a:ea typeface="微软雅黑" panose="020B0503020204020204" pitchFamily="34" charset="-122"/>
              </a:rPr>
              <a:t>DNS </a:t>
            </a:r>
            <a:r>
              <a:rPr lang="zh-CN" altLang="en-US" sz="1400" b="1" dirty="0" smtClean="0">
                <a:latin typeface="微软雅黑" panose="020B0503020204020204" pitchFamily="34" charset="-122"/>
                <a:ea typeface="微软雅黑" panose="020B0503020204020204" pitchFamily="34" charset="-122"/>
              </a:rPr>
              <a:t>解析出汽院服务器的 </a:t>
            </a:r>
            <a:r>
              <a:rPr lang="en-US" altLang="zh-CN" sz="1400" b="1" dirty="0" smtClean="0">
                <a:latin typeface="微软雅黑" panose="020B0503020204020204" pitchFamily="34" charset="-122"/>
                <a:ea typeface="微软雅黑" panose="020B0503020204020204" pitchFamily="34" charset="-122"/>
              </a:rPr>
              <a:t>IP </a:t>
            </a:r>
            <a:r>
              <a:rPr lang="zh-CN" altLang="en-US" sz="1400" b="1" dirty="0" smtClean="0">
                <a:latin typeface="微软雅黑" panose="020B0503020204020204" pitchFamily="34" charset="-122"/>
                <a:ea typeface="微软雅黑" panose="020B0503020204020204" pitchFamily="34" charset="-122"/>
              </a:rPr>
              <a:t>地址。</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(4) </a:t>
            </a:r>
            <a:r>
              <a:rPr lang="zh-CN" altLang="en-US" sz="1400" b="1" dirty="0" smtClean="0">
                <a:latin typeface="微软雅黑" panose="020B0503020204020204" pitchFamily="34" charset="-122"/>
                <a:ea typeface="微软雅黑" panose="020B0503020204020204" pitchFamily="34" charset="-122"/>
              </a:rPr>
              <a:t>浏览器与服务器建立 </a:t>
            </a:r>
            <a:r>
              <a:rPr lang="en-US" altLang="zh-CN" sz="1400" b="1" dirty="0" smtClean="0">
                <a:latin typeface="微软雅黑" panose="020B0503020204020204" pitchFamily="34" charset="-122"/>
                <a:ea typeface="微软雅黑" panose="020B0503020204020204" pitchFamily="34" charset="-122"/>
              </a:rPr>
              <a:t>TCP </a:t>
            </a:r>
            <a:r>
              <a:rPr lang="zh-CN" altLang="en-US" sz="1400" b="1" dirty="0" smtClean="0">
                <a:latin typeface="微软雅黑" panose="020B0503020204020204" pitchFamily="34" charset="-122"/>
                <a:ea typeface="微软雅黑" panose="020B0503020204020204" pitchFamily="34" charset="-122"/>
              </a:rPr>
              <a:t>连接。</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(5) </a:t>
            </a:r>
            <a:r>
              <a:rPr lang="zh-CN" altLang="en-US" sz="1400" b="1" dirty="0" smtClean="0">
                <a:latin typeface="微软雅黑" panose="020B0503020204020204" pitchFamily="34" charset="-122"/>
                <a:ea typeface="微软雅黑" panose="020B0503020204020204" pitchFamily="34" charset="-122"/>
              </a:rPr>
              <a:t>浏览器发出取文件命令：</a:t>
            </a:r>
          </a:p>
          <a:p>
            <a:pPr algn="just">
              <a:spcBef>
                <a:spcPts val="0"/>
              </a:spcBef>
              <a:buFont typeface="Wingdings" panose="05000000000000000000" pitchFamily="2" charset="2"/>
              <a:buNone/>
            </a:pP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GET index.htm</a:t>
            </a:r>
            <a:r>
              <a:rPr lang="zh-CN" altLang="en-US" sz="1400" b="1" dirty="0" smtClean="0">
                <a:latin typeface="微软雅黑" panose="020B0503020204020204" pitchFamily="34" charset="-122"/>
                <a:ea typeface="微软雅黑" panose="020B0503020204020204" pitchFamily="34" charset="-122"/>
              </a:rPr>
              <a:t>。</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(6) </a:t>
            </a:r>
            <a:r>
              <a:rPr lang="zh-CN" altLang="en-US" sz="1400" b="1" dirty="0" smtClean="0">
                <a:latin typeface="微软雅黑" panose="020B0503020204020204" pitchFamily="34" charset="-122"/>
                <a:ea typeface="微软雅黑" panose="020B0503020204020204" pitchFamily="34" charset="-122"/>
              </a:rPr>
              <a:t>服务器给出响应，把文件 </a:t>
            </a:r>
            <a:r>
              <a:rPr lang="en-US" altLang="zh-CN" sz="1400" b="1" dirty="0" smtClean="0">
                <a:latin typeface="微软雅黑" panose="020B0503020204020204" pitchFamily="34" charset="-122"/>
                <a:ea typeface="微软雅黑" panose="020B0503020204020204" pitchFamily="34" charset="-122"/>
              </a:rPr>
              <a:t>index.htm </a:t>
            </a:r>
            <a:r>
              <a:rPr lang="zh-CN" altLang="en-US" sz="1400" b="1" dirty="0" smtClean="0">
                <a:latin typeface="微软雅黑" panose="020B0503020204020204" pitchFamily="34" charset="-122"/>
                <a:ea typeface="微软雅黑" panose="020B0503020204020204" pitchFamily="34" charset="-122"/>
              </a:rPr>
              <a:t>发给浏览器。</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(7) TCP </a:t>
            </a:r>
            <a:r>
              <a:rPr lang="zh-CN" altLang="en-US" sz="1400" b="1" dirty="0" smtClean="0">
                <a:latin typeface="微软雅黑" panose="020B0503020204020204" pitchFamily="34" charset="-122"/>
                <a:ea typeface="微软雅黑" panose="020B0503020204020204" pitchFamily="34" charset="-122"/>
              </a:rPr>
              <a:t>连接释放。</a:t>
            </a:r>
          </a:p>
          <a:p>
            <a:pPr algn="just">
              <a:spcBef>
                <a:spcPts val="0"/>
              </a:spcBef>
              <a:buFont typeface="Wingdings" panose="05000000000000000000" pitchFamily="2" charset="2"/>
              <a:buNone/>
            </a:pPr>
            <a:r>
              <a:rPr lang="en-US" altLang="zh-CN" sz="1400" b="1" dirty="0" smtClean="0">
                <a:latin typeface="微软雅黑" panose="020B0503020204020204" pitchFamily="34" charset="-122"/>
                <a:ea typeface="微软雅黑" panose="020B0503020204020204" pitchFamily="34" charset="-122"/>
              </a:rPr>
              <a:t>(8) </a:t>
            </a:r>
            <a:r>
              <a:rPr lang="zh-CN" altLang="en-US" sz="1400" b="1" dirty="0" smtClean="0">
                <a:latin typeface="微软雅黑" panose="020B0503020204020204" pitchFamily="34" charset="-122"/>
                <a:ea typeface="微软雅黑" panose="020B0503020204020204" pitchFamily="34" charset="-122"/>
              </a:rPr>
              <a:t>浏览器显示汽院主页文件 </a:t>
            </a:r>
            <a:r>
              <a:rPr lang="en-US" altLang="zh-CN" sz="1400" b="1" dirty="0" smtClean="0">
                <a:latin typeface="微软雅黑" panose="020B0503020204020204" pitchFamily="34" charset="-122"/>
                <a:ea typeface="微软雅黑" panose="020B0503020204020204" pitchFamily="34" charset="-122"/>
              </a:rPr>
              <a:t>index.htm </a:t>
            </a:r>
            <a:r>
              <a:rPr lang="zh-CN" altLang="en-US" sz="1400" b="1" dirty="0" smtClean="0">
                <a:latin typeface="微软雅黑" panose="020B0503020204020204" pitchFamily="34" charset="-122"/>
                <a:ea typeface="微软雅黑" panose="020B0503020204020204" pitchFamily="34" charset="-122"/>
              </a:rPr>
              <a:t>中的所有文本。</a:t>
            </a:r>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500" fill="hold"/>
                                        <p:tgtEl>
                                          <p:spTgt spid="40"/>
                                        </p:tgtEl>
                                        <p:attrNameLst>
                                          <p:attrName>style.visibility</p:attrName>
                                        </p:attrNameLst>
                                      </p:cBhvr>
                                      <p:tavLst>
                                        <p:tav tm="0">
                                          <p:val>
                                            <p:strVal val="hidden"/>
                                          </p:val>
                                        </p:tav>
                                        <p:tav tm="50000">
                                          <p:val>
                                            <p:strVal val="visible"/>
                                          </p:val>
                                        </p:tav>
                                      </p:tavLst>
                                    </p:anim>
                                  </p:childTnLst>
                                </p:cTn>
                              </p:par>
                            </p:childTnLst>
                          </p:cTn>
                        </p:par>
                        <p:par>
                          <p:cTn id="7" fill="hold">
                            <p:stCondLst>
                              <p:cond delay="2000"/>
                            </p:stCondLst>
                            <p:childTnLst>
                              <p:par>
                                <p:cTn id="8" presetID="22" presetClass="entr" presetSubtype="8" fill="hold" nodeType="afterEffect">
                                  <p:stCondLst>
                                    <p:cond delay="500"/>
                                  </p:stCondLst>
                                  <p:childTnLst>
                                    <p:set>
                                      <p:cBhvr>
                                        <p:cTn id="9" dur="1" fill="hold">
                                          <p:stCondLst>
                                            <p:cond delay="0"/>
                                          </p:stCondLst>
                                        </p:cTn>
                                        <p:tgtEl>
                                          <p:spTgt spid="45"/>
                                        </p:tgtEl>
                                        <p:attrNameLst>
                                          <p:attrName>style.visibility</p:attrName>
                                        </p:attrNameLst>
                                      </p:cBhvr>
                                      <p:to>
                                        <p:strVal val="visible"/>
                                      </p:to>
                                    </p:set>
                                    <p:animEffect transition="in" filter="wipe(left)">
                                      <p:cBhvr>
                                        <p:cTn id="10" dur="2000"/>
                                        <p:tgtEl>
                                          <p:spTgt spid="45"/>
                                        </p:tgtEl>
                                      </p:cBhvr>
                                    </p:animEffect>
                                  </p:childTnLst>
                                </p:cTn>
                              </p:par>
                            </p:childTnLst>
                          </p:cTn>
                        </p:par>
                        <p:par>
                          <p:cTn id="11" fill="hold">
                            <p:stCondLst>
                              <p:cond delay="4500"/>
                            </p:stCondLst>
                            <p:childTnLst>
                              <p:par>
                                <p:cTn id="12" presetID="22" presetClass="entr" presetSubtype="2"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2000"/>
                                        <p:tgtEl>
                                          <p:spTgt spid="54"/>
                                        </p:tgtEl>
                                      </p:cBhvr>
                                    </p:animEffect>
                                  </p:childTnLst>
                                </p:cTn>
                              </p:par>
                            </p:childTnLst>
                          </p:cTn>
                        </p:par>
                        <p:par>
                          <p:cTn id="15" fill="hold">
                            <p:stCondLst>
                              <p:cond delay="6500"/>
                            </p:stCondLst>
                            <p:childTnLst>
                              <p:par>
                                <p:cTn id="16" presetID="1" presetClass="entr" presetSubtype="0" fill="hold" nodeType="afterEffect">
                                  <p:stCondLst>
                                    <p:cond delay="500"/>
                                  </p:stCondLst>
                                  <p:childTnLst>
                                    <p:set>
                                      <p:cBhvr>
                                        <p:cTn id="17" dur="1" fill="hold">
                                          <p:stCondLst>
                                            <p:cond delay="0"/>
                                          </p:stCondLst>
                                        </p:cTn>
                                        <p:tgtEl>
                                          <p:spTgt spid="51"/>
                                        </p:tgtEl>
                                        <p:attrNameLst>
                                          <p:attrName>style.visibility</p:attrName>
                                        </p:attrNameLst>
                                      </p:cBhvr>
                                      <p:to>
                                        <p:strVal val="visible"/>
                                      </p:to>
                                    </p:set>
                                  </p:childTnLst>
                                </p:cTn>
                              </p:par>
                            </p:childTnLst>
                          </p:cTn>
                        </p:par>
                        <p:par>
                          <p:cTn id="18" fill="hold">
                            <p:stCondLst>
                              <p:cond delay="7000"/>
                            </p:stCondLst>
                            <p:childTnLst>
                              <p:par>
                                <p:cTn id="19" presetID="35" presetClass="emph" presetSubtype="0" repeatCount="3000" fill="hold" nodeType="afterEffect">
                                  <p:stCondLst>
                                    <p:cond delay="0"/>
                                  </p:stCondLst>
                                  <p:childTnLst>
                                    <p:anim calcmode="discrete" valueType="str">
                                      <p:cBhvr>
                                        <p:cTn id="20" dur="500" fill="hold"/>
                                        <p:tgtEl>
                                          <p:spTgt spid="5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56963" y="959415"/>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Line 20"/>
          <p:cNvSpPr>
            <a:spLocks noChangeShapeType="1"/>
          </p:cNvSpPr>
          <p:nvPr/>
        </p:nvSpPr>
        <p:spPr bwMode="auto">
          <a:xfrm flipH="1">
            <a:off x="2620467" y="2668649"/>
            <a:ext cx="3270" cy="615774"/>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7" name="Rectangle 25"/>
          <p:cNvSpPr>
            <a:spLocks noChangeArrowheads="1"/>
          </p:cNvSpPr>
          <p:nvPr/>
        </p:nvSpPr>
        <p:spPr bwMode="auto">
          <a:xfrm>
            <a:off x="2437344" y="2892018"/>
            <a:ext cx="355344" cy="17306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58" name="Text Box 26"/>
          <p:cNvSpPr txBox="1">
            <a:spLocks noChangeArrowheads="1"/>
          </p:cNvSpPr>
          <p:nvPr/>
        </p:nvSpPr>
        <p:spPr bwMode="auto">
          <a:xfrm>
            <a:off x="2377389" y="2850538"/>
            <a:ext cx="484235" cy="276999"/>
          </a:xfrm>
          <a:prstGeom prst="rect">
            <a:avLst/>
          </a:prstGeom>
          <a:solidFill>
            <a:srgbClr val="C3E3F9"/>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200" b="1">
                <a:solidFill>
                  <a:srgbClr val="0000FF"/>
                </a:solidFill>
                <a:latin typeface="微软雅黑" pitchFamily="34" charset="-122"/>
                <a:ea typeface="微软雅黑" pitchFamily="34" charset="-122"/>
              </a:rPr>
              <a:t>RTT</a:t>
            </a:r>
          </a:p>
        </p:txBody>
      </p:sp>
      <p:sp>
        <p:nvSpPr>
          <p:cNvPr id="59" name="Line 19"/>
          <p:cNvSpPr>
            <a:spLocks noChangeShapeType="1"/>
          </p:cNvSpPr>
          <p:nvPr/>
        </p:nvSpPr>
        <p:spPr bwMode="auto">
          <a:xfrm flipH="1">
            <a:off x="2623736" y="2049857"/>
            <a:ext cx="4360" cy="614768"/>
          </a:xfrm>
          <a:prstGeom prst="line">
            <a:avLst/>
          </a:prstGeom>
          <a:noFill/>
          <a:ln w="1270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0" name="Rectangle 22"/>
          <p:cNvSpPr>
            <a:spLocks noChangeArrowheads="1"/>
          </p:cNvSpPr>
          <p:nvPr/>
        </p:nvSpPr>
        <p:spPr bwMode="auto">
          <a:xfrm>
            <a:off x="2437344" y="2289324"/>
            <a:ext cx="355344" cy="17406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61" name="Text Box 23"/>
          <p:cNvSpPr txBox="1">
            <a:spLocks noChangeArrowheads="1"/>
          </p:cNvSpPr>
          <p:nvPr/>
        </p:nvSpPr>
        <p:spPr bwMode="auto">
          <a:xfrm>
            <a:off x="2380769" y="2246727"/>
            <a:ext cx="484235" cy="276999"/>
          </a:xfrm>
          <a:prstGeom prst="rect">
            <a:avLst/>
          </a:prstGeom>
          <a:solidFill>
            <a:srgbClr val="C3E3F9"/>
          </a:solidFill>
          <a:ln>
            <a:noFill/>
          </a:ln>
          <a:effectLs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200" b="1" dirty="0">
                <a:solidFill>
                  <a:srgbClr val="0000FF"/>
                </a:solidFill>
                <a:latin typeface="微软雅黑" pitchFamily="34" charset="-122"/>
                <a:ea typeface="微软雅黑" pitchFamily="34" charset="-122"/>
              </a:rPr>
              <a:t>RTT</a:t>
            </a:r>
          </a:p>
        </p:txBody>
      </p:sp>
      <p:sp>
        <p:nvSpPr>
          <p:cNvPr id="62" name="Freeform 4"/>
          <p:cNvSpPr>
            <a:spLocks/>
          </p:cNvSpPr>
          <p:nvPr/>
        </p:nvSpPr>
        <p:spPr bwMode="auto">
          <a:xfrm>
            <a:off x="2804679" y="2985591"/>
            <a:ext cx="2196376" cy="519182"/>
          </a:xfrm>
          <a:custGeom>
            <a:avLst/>
            <a:gdLst>
              <a:gd name="T0" fmla="*/ 0 w 1679"/>
              <a:gd name="T1" fmla="*/ 2147483646 h 408"/>
              <a:gd name="T2" fmla="*/ 0 w 1679"/>
              <a:gd name="T3" fmla="*/ 2147483646 h 408"/>
              <a:gd name="T4" fmla="*/ 2147483646 w 1679"/>
              <a:gd name="T5" fmla="*/ 0 h 408"/>
              <a:gd name="T6" fmla="*/ 2147483646 w 1679"/>
              <a:gd name="T7" fmla="*/ 2147483646 h 408"/>
              <a:gd name="T8" fmla="*/ 0 w 1679"/>
              <a:gd name="T9" fmla="*/ 2147483646 h 4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79" h="408">
                <a:moveTo>
                  <a:pt x="0" y="408"/>
                </a:moveTo>
                <a:lnTo>
                  <a:pt x="0" y="227"/>
                </a:lnTo>
                <a:lnTo>
                  <a:pt x="1679" y="0"/>
                </a:lnTo>
                <a:lnTo>
                  <a:pt x="1679" y="181"/>
                </a:lnTo>
                <a:lnTo>
                  <a:pt x="0" y="408"/>
                </a:lnTo>
                <a:close/>
              </a:path>
            </a:pathLst>
          </a:custGeom>
          <a:solidFill>
            <a:srgbClr val="00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4" name="Rectangle 6"/>
          <p:cNvSpPr>
            <a:spLocks noChangeArrowheads="1"/>
          </p:cNvSpPr>
          <p:nvPr/>
        </p:nvSpPr>
        <p:spPr bwMode="auto">
          <a:xfrm>
            <a:off x="4388354" y="1110772"/>
            <a:ext cx="1106073" cy="23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0000"/>
              </a:lnSpc>
            </a:pPr>
            <a:r>
              <a:rPr kumimoji="1" lang="zh-CN" altLang="en-US" sz="1200" b="1" dirty="0">
                <a:latin typeface="微软雅黑" pitchFamily="34" charset="-122"/>
                <a:ea typeface="微软雅黑" pitchFamily="34" charset="-122"/>
              </a:rPr>
              <a:t>万维网服务器</a:t>
            </a:r>
          </a:p>
        </p:txBody>
      </p:sp>
      <p:sp>
        <p:nvSpPr>
          <p:cNvPr id="65" name="Rectangle 7"/>
          <p:cNvSpPr>
            <a:spLocks noChangeArrowheads="1"/>
          </p:cNvSpPr>
          <p:nvPr/>
        </p:nvSpPr>
        <p:spPr bwMode="auto">
          <a:xfrm>
            <a:off x="2354504" y="1159068"/>
            <a:ext cx="95218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万维网客户</a:t>
            </a:r>
          </a:p>
        </p:txBody>
      </p:sp>
      <p:sp>
        <p:nvSpPr>
          <p:cNvPr id="67" name="Line 9"/>
          <p:cNvSpPr>
            <a:spLocks noChangeShapeType="1"/>
          </p:cNvSpPr>
          <p:nvPr/>
        </p:nvSpPr>
        <p:spPr bwMode="auto">
          <a:xfrm>
            <a:off x="2805768" y="2000555"/>
            <a:ext cx="0" cy="189360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8" name="Text Box 10"/>
          <p:cNvSpPr txBox="1">
            <a:spLocks noChangeArrowheads="1"/>
          </p:cNvSpPr>
          <p:nvPr/>
        </p:nvSpPr>
        <p:spPr bwMode="auto">
          <a:xfrm>
            <a:off x="1078774" y="1921067"/>
            <a:ext cx="1352677" cy="30777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solidFill>
                  <a:schemeClr val="bg1"/>
                </a:solidFill>
                <a:latin typeface="微软雅黑" pitchFamily="34" charset="-122"/>
                <a:ea typeface="微软雅黑" pitchFamily="34" charset="-122"/>
              </a:rPr>
              <a:t>发起 </a:t>
            </a:r>
            <a:r>
              <a:rPr kumimoji="1" lang="en-US" altLang="zh-CN" sz="1400" b="1" dirty="0">
                <a:solidFill>
                  <a:schemeClr val="bg1"/>
                </a:solidFill>
                <a:latin typeface="微软雅黑" pitchFamily="34" charset="-122"/>
                <a:ea typeface="微软雅黑" pitchFamily="34" charset="-122"/>
              </a:rPr>
              <a:t>TCP </a:t>
            </a:r>
            <a:r>
              <a:rPr kumimoji="1" lang="zh-CN" altLang="en-US" sz="1400" b="1" dirty="0">
                <a:solidFill>
                  <a:schemeClr val="bg1"/>
                </a:solidFill>
                <a:latin typeface="微软雅黑" pitchFamily="34" charset="-122"/>
                <a:ea typeface="微软雅黑" pitchFamily="34" charset="-122"/>
              </a:rPr>
              <a:t>连接</a:t>
            </a:r>
          </a:p>
        </p:txBody>
      </p:sp>
      <p:sp>
        <p:nvSpPr>
          <p:cNvPr id="69" name="Text Box 11"/>
          <p:cNvSpPr txBox="1">
            <a:spLocks noChangeArrowheads="1"/>
          </p:cNvSpPr>
          <p:nvPr/>
        </p:nvSpPr>
        <p:spPr bwMode="auto">
          <a:xfrm>
            <a:off x="981440" y="2517725"/>
            <a:ext cx="1450011" cy="30777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solidFill>
                  <a:schemeClr val="bg1"/>
                </a:solidFill>
                <a:latin typeface="微软雅黑" pitchFamily="34" charset="-122"/>
                <a:ea typeface="微软雅黑" pitchFamily="34" charset="-122"/>
              </a:rPr>
              <a:t>HTTP </a:t>
            </a:r>
            <a:r>
              <a:rPr kumimoji="1" lang="zh-CN" altLang="en-US" sz="1400" b="1" dirty="0">
                <a:solidFill>
                  <a:schemeClr val="bg1"/>
                </a:solidFill>
                <a:latin typeface="微软雅黑" pitchFamily="34" charset="-122"/>
                <a:ea typeface="微软雅黑" pitchFamily="34" charset="-122"/>
              </a:rPr>
              <a:t>请求报文</a:t>
            </a:r>
          </a:p>
        </p:txBody>
      </p:sp>
      <p:sp>
        <p:nvSpPr>
          <p:cNvPr id="70" name="Line 12"/>
          <p:cNvSpPr>
            <a:spLocks noChangeShapeType="1"/>
          </p:cNvSpPr>
          <p:nvPr/>
        </p:nvSpPr>
        <p:spPr bwMode="auto">
          <a:xfrm>
            <a:off x="2805768" y="2049856"/>
            <a:ext cx="2196375" cy="28776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1" name="Line 13"/>
          <p:cNvSpPr>
            <a:spLocks noChangeShapeType="1"/>
          </p:cNvSpPr>
          <p:nvPr/>
        </p:nvSpPr>
        <p:spPr bwMode="auto">
          <a:xfrm flipH="1">
            <a:off x="2798139" y="2364787"/>
            <a:ext cx="2196376" cy="288770"/>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2" name="Line 14"/>
          <p:cNvSpPr>
            <a:spLocks noChangeShapeType="1"/>
          </p:cNvSpPr>
          <p:nvPr/>
        </p:nvSpPr>
        <p:spPr bwMode="auto">
          <a:xfrm>
            <a:off x="2805768" y="2680724"/>
            <a:ext cx="2196375" cy="287764"/>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3" name="Line 15"/>
          <p:cNvSpPr>
            <a:spLocks noChangeShapeType="1"/>
          </p:cNvSpPr>
          <p:nvPr/>
        </p:nvSpPr>
        <p:spPr bwMode="auto">
          <a:xfrm>
            <a:off x="2510375" y="2049856"/>
            <a:ext cx="29539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4" name="Line 16"/>
          <p:cNvSpPr>
            <a:spLocks noChangeShapeType="1"/>
          </p:cNvSpPr>
          <p:nvPr/>
        </p:nvSpPr>
        <p:spPr bwMode="auto">
          <a:xfrm>
            <a:off x="2514735" y="2664624"/>
            <a:ext cx="295394"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5" name="Line 17"/>
          <p:cNvSpPr>
            <a:spLocks noChangeShapeType="1"/>
          </p:cNvSpPr>
          <p:nvPr/>
        </p:nvSpPr>
        <p:spPr bwMode="auto">
          <a:xfrm>
            <a:off x="2502745" y="3506785"/>
            <a:ext cx="295393"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6" name="Line 18"/>
          <p:cNvSpPr>
            <a:spLocks noChangeShapeType="1"/>
          </p:cNvSpPr>
          <p:nvPr/>
        </p:nvSpPr>
        <p:spPr bwMode="auto">
          <a:xfrm>
            <a:off x="2502745" y="3276374"/>
            <a:ext cx="295393" cy="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7" name="Text Box 27"/>
          <p:cNvSpPr txBox="1">
            <a:spLocks noChangeArrowheads="1"/>
          </p:cNvSpPr>
          <p:nvPr/>
        </p:nvSpPr>
        <p:spPr bwMode="auto">
          <a:xfrm>
            <a:off x="5249291" y="2932603"/>
            <a:ext cx="1441419" cy="30777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solidFill>
                  <a:schemeClr val="bg1"/>
                </a:solidFill>
                <a:latin typeface="微软雅黑" pitchFamily="34" charset="-122"/>
                <a:ea typeface="微软雅黑" pitchFamily="34" charset="-122"/>
              </a:rPr>
              <a:t>传输文档的时间</a:t>
            </a:r>
          </a:p>
        </p:txBody>
      </p:sp>
      <p:sp>
        <p:nvSpPr>
          <p:cNvPr id="78" name="Text Box 28"/>
          <p:cNvSpPr txBox="1">
            <a:spLocks noChangeArrowheads="1"/>
          </p:cNvSpPr>
          <p:nvPr/>
        </p:nvSpPr>
        <p:spPr bwMode="auto">
          <a:xfrm>
            <a:off x="1169568" y="3381016"/>
            <a:ext cx="1261883" cy="30777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solidFill>
                  <a:schemeClr val="bg1"/>
                </a:solidFill>
                <a:latin typeface="微软雅黑" pitchFamily="34" charset="-122"/>
                <a:ea typeface="微软雅黑" pitchFamily="34" charset="-122"/>
              </a:rPr>
              <a:t>整个文档收到</a:t>
            </a:r>
          </a:p>
        </p:txBody>
      </p:sp>
      <p:sp>
        <p:nvSpPr>
          <p:cNvPr id="79" name="AutoShape 29"/>
          <p:cNvSpPr>
            <a:spLocks noChangeArrowheads="1"/>
          </p:cNvSpPr>
          <p:nvPr/>
        </p:nvSpPr>
        <p:spPr bwMode="auto">
          <a:xfrm rot="21154273">
            <a:off x="3620008" y="3155634"/>
            <a:ext cx="652918" cy="173061"/>
          </a:xfrm>
          <a:prstGeom prst="leftArrow">
            <a:avLst>
              <a:gd name="adj1" fmla="val 50000"/>
              <a:gd name="adj2" fmla="val 87064"/>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80" name="Line 30"/>
          <p:cNvSpPr>
            <a:spLocks noChangeShapeType="1"/>
          </p:cNvSpPr>
          <p:nvPr/>
        </p:nvSpPr>
        <p:spPr bwMode="auto">
          <a:xfrm>
            <a:off x="4995603" y="1997535"/>
            <a:ext cx="0" cy="18926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Text Box 31"/>
          <p:cNvSpPr txBox="1">
            <a:spLocks noChangeArrowheads="1"/>
          </p:cNvSpPr>
          <p:nvPr/>
        </p:nvSpPr>
        <p:spPr bwMode="auto">
          <a:xfrm>
            <a:off x="2594306" y="3856601"/>
            <a:ext cx="49244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a:latin typeface="微软雅黑" pitchFamily="34" charset="-122"/>
                <a:ea typeface="微软雅黑" pitchFamily="34" charset="-122"/>
              </a:rPr>
              <a:t>时间</a:t>
            </a:r>
          </a:p>
        </p:txBody>
      </p:sp>
      <p:sp>
        <p:nvSpPr>
          <p:cNvPr id="82" name="Text Box 32"/>
          <p:cNvSpPr txBox="1">
            <a:spLocks noChangeArrowheads="1"/>
          </p:cNvSpPr>
          <p:nvPr/>
        </p:nvSpPr>
        <p:spPr bwMode="auto">
          <a:xfrm>
            <a:off x="4778692" y="3856601"/>
            <a:ext cx="492443"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a:latin typeface="微软雅黑" pitchFamily="34" charset="-122"/>
                <a:ea typeface="微软雅黑" pitchFamily="34" charset="-122"/>
              </a:rPr>
              <a:t>时间</a:t>
            </a:r>
          </a:p>
        </p:txBody>
      </p:sp>
      <p:sp>
        <p:nvSpPr>
          <p:cNvPr id="83" name="Text Box 33"/>
          <p:cNvSpPr txBox="1">
            <a:spLocks noChangeArrowheads="1"/>
          </p:cNvSpPr>
          <p:nvPr/>
        </p:nvSpPr>
        <p:spPr bwMode="auto">
          <a:xfrm rot="21159151">
            <a:off x="3227947" y="3335620"/>
            <a:ext cx="145001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400" b="1" dirty="0">
                <a:solidFill>
                  <a:srgbClr val="0000FF"/>
                </a:solidFill>
                <a:latin typeface="微软雅黑" pitchFamily="34" charset="-122"/>
                <a:ea typeface="微软雅黑" pitchFamily="34" charset="-122"/>
              </a:rPr>
              <a:t>HTTP </a:t>
            </a:r>
            <a:r>
              <a:rPr kumimoji="1" lang="zh-CN" altLang="en-US" sz="1400" b="1" dirty="0">
                <a:solidFill>
                  <a:srgbClr val="0000FF"/>
                </a:solidFill>
                <a:latin typeface="微软雅黑" pitchFamily="34" charset="-122"/>
                <a:ea typeface="微软雅黑" pitchFamily="34" charset="-122"/>
              </a:rPr>
              <a:t>响应报文</a:t>
            </a:r>
          </a:p>
        </p:txBody>
      </p:sp>
      <p:sp>
        <p:nvSpPr>
          <p:cNvPr id="84" name="AutoShape 34"/>
          <p:cNvSpPr>
            <a:spLocks/>
          </p:cNvSpPr>
          <p:nvPr/>
        </p:nvSpPr>
        <p:spPr bwMode="auto">
          <a:xfrm>
            <a:off x="5027214" y="2972512"/>
            <a:ext cx="59950" cy="231418"/>
          </a:xfrm>
          <a:prstGeom prst="rightBracket">
            <a:avLst>
              <a:gd name="adj" fmla="val 3484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85" name="Line 35"/>
          <p:cNvSpPr>
            <a:spLocks noChangeShapeType="1"/>
          </p:cNvSpPr>
          <p:nvPr/>
        </p:nvSpPr>
        <p:spPr bwMode="auto">
          <a:xfrm>
            <a:off x="5087164" y="3088220"/>
            <a:ext cx="16212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pic>
        <p:nvPicPr>
          <p:cNvPr id="87" name="图片 8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7706" y="1333637"/>
            <a:ext cx="511585" cy="716219"/>
          </a:xfrm>
          <a:prstGeom prst="rect">
            <a:avLst/>
          </a:prstGeom>
        </p:spPr>
      </p:pic>
      <p:pic>
        <p:nvPicPr>
          <p:cNvPr id="88"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4110" y="1397534"/>
            <a:ext cx="516657" cy="516658"/>
          </a:xfrm>
          <a:prstGeom prst="rect">
            <a:avLst/>
          </a:prstGeom>
          <a:noFill/>
          <a:extLst>
            <a:ext uri="{909E8E84-426E-40DD-AFC4-6F175D3DCCD1}">
              <a14:hiddenFill xmlns:a14="http://schemas.microsoft.com/office/drawing/2010/main">
                <a:solidFill>
                  <a:srgbClr val="FFFFFF"/>
                </a:solidFill>
              </a14:hiddenFill>
            </a:ext>
          </a:extLst>
        </p:spPr>
      </p:pic>
      <p:sp>
        <p:nvSpPr>
          <p:cNvPr id="89" name="AutoShape 5"/>
          <p:cNvSpPr>
            <a:spLocks noChangeArrowheads="1"/>
          </p:cNvSpPr>
          <p:nvPr/>
        </p:nvSpPr>
        <p:spPr bwMode="auto">
          <a:xfrm>
            <a:off x="556963" y="612148"/>
            <a:ext cx="804877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矩形 89"/>
          <p:cNvSpPr/>
          <p:nvPr/>
        </p:nvSpPr>
        <p:spPr>
          <a:xfrm>
            <a:off x="645268" y="569908"/>
            <a:ext cx="3775393"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itchFamily="34" charset="-122"/>
                <a:ea typeface="微软雅黑" pitchFamily="34" charset="-122"/>
              </a:rPr>
              <a:t>请求一个万维网文档所需的时间</a:t>
            </a:r>
          </a:p>
        </p:txBody>
      </p:sp>
      <p:sp>
        <p:nvSpPr>
          <p:cNvPr id="3" name="矩形 2"/>
          <p:cNvSpPr/>
          <p:nvPr/>
        </p:nvSpPr>
        <p:spPr>
          <a:xfrm>
            <a:off x="5332431" y="1461642"/>
            <a:ext cx="3107597" cy="1374735"/>
          </a:xfrm>
          <a:prstGeom prst="rect">
            <a:avLst/>
          </a:prstGeom>
          <a:solidFill>
            <a:schemeClr val="bg1"/>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所需的</a:t>
            </a:r>
            <a:r>
              <a:rPr lang="zh-CN" altLang="en-US" sz="1400" b="1" dirty="0" smtClean="0">
                <a:latin typeface="微软雅黑" panose="020B0503020204020204" pitchFamily="34" charset="-122"/>
                <a:ea typeface="微软雅黑" panose="020B0503020204020204" pitchFamily="34" charset="-122"/>
              </a:rPr>
              <a:t>时间 </a:t>
            </a:r>
            <a:r>
              <a:rPr lang="en-US" altLang="zh-CN" sz="1400" b="1" dirty="0" smtClean="0">
                <a:latin typeface="微软雅黑" panose="020B0503020204020204" pitchFamily="34" charset="-122"/>
                <a:ea typeface="微软雅黑" panose="020B0503020204020204" pitchFamily="34" charset="-122"/>
              </a:rPr>
              <a:t>&gt;= </a:t>
            </a:r>
          </a:p>
          <a:p>
            <a:pPr>
              <a:lnSpc>
                <a:spcPts val="2000"/>
              </a:lnSpc>
            </a:pPr>
            <a:r>
              <a:rPr lang="en-US" altLang="zh-CN" sz="1400" b="1" dirty="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  RTT</a:t>
            </a:r>
            <a:r>
              <a:rPr lang="zh-CN" altLang="en-US" sz="1400" b="1" dirty="0">
                <a:latin typeface="微软雅黑" panose="020B0503020204020204" pitchFamily="34" charset="-122"/>
                <a:ea typeface="微软雅黑" panose="020B0503020204020204" pitchFamily="34" charset="-122"/>
              </a:rPr>
              <a:t>（三报文</a:t>
            </a:r>
            <a:r>
              <a:rPr lang="zh-CN" altLang="en-US" sz="1400" b="1" dirty="0" smtClean="0">
                <a:latin typeface="微软雅黑" panose="020B0503020204020204" pitchFamily="34" charset="-122"/>
                <a:ea typeface="微软雅黑" panose="020B0503020204020204" pitchFamily="34" charset="-122"/>
              </a:rPr>
              <a:t>握手建立 </a:t>
            </a:r>
            <a:r>
              <a:rPr lang="en-US" altLang="zh-CN" sz="1400" b="1" dirty="0" smtClean="0">
                <a:latin typeface="微软雅黑" panose="020B0503020204020204" pitchFamily="34" charset="-122"/>
                <a:ea typeface="微软雅黑" panose="020B0503020204020204" pitchFamily="34" charset="-122"/>
              </a:rPr>
              <a:t>TCP </a:t>
            </a:r>
            <a:r>
              <a:rPr lang="zh-CN" altLang="en-US" sz="1400" b="1" dirty="0" smtClean="0">
                <a:latin typeface="微软雅黑" panose="020B0503020204020204" pitchFamily="34" charset="-122"/>
                <a:ea typeface="微软雅黑" panose="020B0503020204020204" pitchFamily="34" charset="-122"/>
              </a:rPr>
              <a:t>连接</a:t>
            </a:r>
            <a:r>
              <a:rPr lang="zh-CN" altLang="en-US" sz="1400" b="1" dirty="0">
                <a:latin typeface="微软雅黑" panose="020B0503020204020204" pitchFamily="34" charset="-122"/>
                <a:ea typeface="微软雅黑" panose="020B0503020204020204" pitchFamily="34" charset="-122"/>
              </a:rPr>
              <a:t>）</a:t>
            </a:r>
            <a:r>
              <a:rPr lang="en-US" altLang="zh-CN" sz="1400" b="1" dirty="0" smtClean="0">
                <a:latin typeface="微软雅黑" panose="020B0503020204020204" pitchFamily="34" charset="-122"/>
                <a:ea typeface="微软雅黑" panose="020B0503020204020204" pitchFamily="34" charset="-122"/>
              </a:rPr>
              <a:t> </a:t>
            </a:r>
          </a:p>
          <a:p>
            <a:pPr>
              <a:lnSpc>
                <a:spcPts val="2000"/>
              </a:lnSpc>
            </a:pPr>
            <a:r>
              <a:rPr lang="en-US" altLang="zh-CN" sz="1400" b="1" dirty="0" smtClean="0">
                <a:latin typeface="微软雅黑" panose="020B0503020204020204" pitchFamily="34" charset="-122"/>
                <a:ea typeface="微软雅黑" panose="020B0503020204020204" pitchFamily="34" charset="-122"/>
              </a:rPr>
              <a:t>+ RTT</a:t>
            </a:r>
            <a:r>
              <a:rPr lang="zh-CN" altLang="en-US" sz="1400" b="1" dirty="0">
                <a:latin typeface="微软雅黑" panose="020B0503020204020204" pitchFamily="34" charset="-122"/>
                <a:ea typeface="微软雅黑" panose="020B0503020204020204" pitchFamily="34" charset="-122"/>
              </a:rPr>
              <a:t>（请求和</a:t>
            </a:r>
            <a:r>
              <a:rPr lang="zh-CN" altLang="en-US" sz="1400" b="1" dirty="0" smtClean="0">
                <a:latin typeface="微软雅黑" panose="020B0503020204020204" pitchFamily="34" charset="-122"/>
                <a:ea typeface="微软雅黑" panose="020B0503020204020204" pitchFamily="34" charset="-122"/>
              </a:rPr>
              <a:t>接收文档</a:t>
            </a:r>
            <a:r>
              <a:rPr lang="zh-CN" altLang="en-US" sz="1400" b="1" dirty="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a:lnSpc>
                <a:spcPts val="2000"/>
              </a:lnSpc>
            </a:pP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文档</a:t>
            </a:r>
            <a:r>
              <a:rPr lang="zh-CN" altLang="en-US" sz="1400" b="1" dirty="0">
                <a:latin typeface="微软雅黑" panose="020B0503020204020204" pitchFamily="34" charset="-122"/>
                <a:ea typeface="微软雅黑" panose="020B0503020204020204" pitchFamily="34" charset="-122"/>
              </a:rPr>
              <a:t>的传输</a:t>
            </a:r>
            <a:r>
              <a:rPr lang="zh-CN" altLang="en-US" sz="1400" b="1" dirty="0" smtClean="0">
                <a:latin typeface="微软雅黑" panose="020B0503020204020204" pitchFamily="34" charset="-122"/>
                <a:ea typeface="微软雅黑" panose="020B0503020204020204" pitchFamily="34" charset="-122"/>
              </a:rPr>
              <a:t>时间</a:t>
            </a:r>
            <a:endParaRPr lang="en-US" altLang="zh-CN" sz="1400" b="1" dirty="0" smtClean="0">
              <a:latin typeface="微软雅黑" panose="020B0503020204020204" pitchFamily="34" charset="-122"/>
              <a:ea typeface="微软雅黑" panose="020B0503020204020204" pitchFamily="34" charset="-122"/>
            </a:endParaRPr>
          </a:p>
          <a:p>
            <a:pPr>
              <a:lnSpc>
                <a:spcPts val="2000"/>
              </a:lnSpc>
            </a:pPr>
            <a:r>
              <a:rPr lang="en-US" altLang="zh-CN" sz="1400" b="1" dirty="0" smtClean="0">
                <a:latin typeface="微软雅黑" panose="020B0503020204020204" pitchFamily="34" charset="-122"/>
                <a:ea typeface="微软雅黑" panose="020B0503020204020204" pitchFamily="34" charset="-122"/>
              </a:rPr>
              <a:t>= 2 RTT +</a:t>
            </a:r>
            <a:r>
              <a:rPr lang="zh-CN" altLang="en-US" sz="1400" b="1" dirty="0">
                <a:latin typeface="微软雅黑" panose="020B0503020204020204" pitchFamily="34" charset="-122"/>
                <a:ea typeface="微软雅黑" panose="020B0503020204020204" pitchFamily="34" charset="-122"/>
              </a:rPr>
              <a:t>文档的传输时间</a:t>
            </a:r>
            <a:endParaRPr lang="zh-CN" altLang="en-US" sz="1400" dirty="0"/>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61192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81652"/>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534731"/>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6561"/>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98181"/>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87068"/>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836606"/>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836606"/>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44627"/>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82306"/>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502981"/>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solidFill>
                    <a:srgbClr val="C00000"/>
                  </a:solidFill>
                  <a:latin typeface="微软雅黑" panose="020B0503020204020204" pitchFamily="34" charset="-122"/>
                  <a:ea typeface="微软雅黑" panose="020B0503020204020204" pitchFamily="34" charset="-122"/>
                </a:rPr>
                <a:t>应用层</a:t>
              </a:r>
              <a:endParaRPr kumimoji="1" lang="zh-CN" altLang="en-US" sz="1100" b="1" dirty="0">
                <a:solidFill>
                  <a:srgbClr val="C00000"/>
                </a:solidFill>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a:t>
              </a:r>
              <a:r>
                <a:rPr kumimoji="1" lang="en-US" altLang="zh-CN" sz="1100" b="1" dirty="0" smtClean="0">
                  <a:solidFill>
                    <a:srgbClr val="C00000"/>
                  </a:solidFill>
                  <a:latin typeface="微软雅黑" panose="020B0503020204020204" pitchFamily="34" charset="-122"/>
                  <a:ea typeface="微软雅黑" panose="020B0503020204020204" pitchFamily="34" charset="-122"/>
                </a:rPr>
                <a:t>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204948"/>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833681"/>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534814"/>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22640046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8"/>
          <p:cNvSpPr>
            <a:spLocks noChangeArrowheads="1"/>
          </p:cNvSpPr>
          <p:nvPr/>
        </p:nvSpPr>
        <p:spPr bwMode="auto">
          <a:xfrm>
            <a:off x="556963" y="921762"/>
            <a:ext cx="297311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每请求一个文档就要有</a:t>
            </a:r>
            <a:r>
              <a:rPr lang="zh-CN" altLang="en-US" sz="2000" b="1" dirty="0" smtClean="0">
                <a:latin typeface="微软雅黑" pitchFamily="34" charset="-122"/>
                <a:ea typeface="微软雅黑" pitchFamily="34" charset="-122"/>
              </a:rPr>
              <a:t>两倍 </a:t>
            </a:r>
            <a:r>
              <a:rPr lang="en-US" altLang="zh-CN" sz="2000" b="1" dirty="0" smtClean="0">
                <a:latin typeface="微软雅黑" pitchFamily="34" charset="-122"/>
                <a:ea typeface="微软雅黑" pitchFamily="34" charset="-122"/>
              </a:rPr>
              <a:t>RTT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开销</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客户和服务器每一次建立新</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a:t>
            </a:r>
            <a:r>
              <a:rPr lang="zh-CN" altLang="en-US" sz="2000" b="1" dirty="0">
                <a:latin typeface="微软雅黑" pitchFamily="34" charset="-122"/>
                <a:ea typeface="微软雅黑" pitchFamily="34" charset="-122"/>
              </a:rPr>
              <a:t>都要分配缓存和变量</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这种</a:t>
            </a:r>
            <a:r>
              <a:rPr lang="zh-CN" altLang="en-US" sz="2000" b="1" dirty="0">
                <a:solidFill>
                  <a:srgbClr val="C00000"/>
                </a:solidFill>
                <a:latin typeface="微软雅黑" pitchFamily="34" charset="-122"/>
                <a:ea typeface="微软雅黑" pitchFamily="34" charset="-122"/>
              </a:rPr>
              <a:t>非持续</a:t>
            </a:r>
            <a:r>
              <a:rPr lang="zh-CN" altLang="en-US" sz="2000" b="1" dirty="0" smtClean="0">
                <a:solidFill>
                  <a:srgbClr val="C00000"/>
                </a:solidFill>
                <a:latin typeface="微软雅黑" pitchFamily="34" charset="-122"/>
                <a:ea typeface="微软雅黑" pitchFamily="34" charset="-122"/>
              </a:rPr>
              <a:t>连接</a:t>
            </a:r>
            <a:r>
              <a:rPr lang="zh-CN" altLang="en-US" sz="2000" b="1" dirty="0" smtClean="0">
                <a:latin typeface="微软雅黑" pitchFamily="34" charset="-122"/>
                <a:ea typeface="微软雅黑" pitchFamily="34" charset="-122"/>
              </a:rPr>
              <a:t>使服务器</a:t>
            </a:r>
            <a:r>
              <a:rPr lang="zh-CN" altLang="en-US" sz="2000" b="1" dirty="0">
                <a:latin typeface="微软雅黑" pitchFamily="34" charset="-122"/>
                <a:ea typeface="微软雅黑" pitchFamily="34" charset="-122"/>
              </a:rPr>
              <a:t>的负担很重。</a:t>
            </a:r>
            <a:endParaRPr lang="en-US" altLang="zh-CN" sz="2000" b="1" dirty="0" smtClean="0">
              <a:latin typeface="微软雅黑" pitchFamily="34" charset="-122"/>
              <a:ea typeface="微软雅黑" pitchFamily="34" charset="-122"/>
            </a:endParaRPr>
          </a:p>
        </p:txBody>
      </p:sp>
      <p:sp>
        <p:nvSpPr>
          <p:cNvPr id="5" name="AutoShape 5"/>
          <p:cNvSpPr>
            <a:spLocks noChangeArrowheads="1"/>
          </p:cNvSpPr>
          <p:nvPr/>
        </p:nvSpPr>
        <p:spPr bwMode="auto">
          <a:xfrm>
            <a:off x="556963" y="612148"/>
            <a:ext cx="804877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矩形 5"/>
          <p:cNvSpPr/>
          <p:nvPr/>
        </p:nvSpPr>
        <p:spPr>
          <a:xfrm>
            <a:off x="645268" y="569908"/>
            <a:ext cx="3351174"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latin typeface="微软雅黑" pitchFamily="34" charset="-122"/>
                <a:ea typeface="微软雅黑" pitchFamily="34" charset="-122"/>
              </a:rPr>
              <a:t>协议 </a:t>
            </a:r>
            <a:r>
              <a:rPr lang="en-US" altLang="zh-CN" sz="2000" b="1" dirty="0" smtClean="0">
                <a:latin typeface="微软雅黑" pitchFamily="34" charset="-122"/>
                <a:ea typeface="微软雅黑" pitchFamily="34" charset="-122"/>
              </a:rPr>
              <a:t>HTTP/1.0 </a:t>
            </a:r>
            <a:r>
              <a:rPr lang="zh-CN" altLang="en-US" sz="2000" b="1" dirty="0" smtClean="0">
                <a:latin typeface="微软雅黑" pitchFamily="34" charset="-122"/>
                <a:ea typeface="微软雅黑" pitchFamily="34" charset="-122"/>
              </a:rPr>
              <a:t>的</a:t>
            </a:r>
            <a:r>
              <a:rPr lang="zh-CN" altLang="en-US" sz="2000" b="1" dirty="0">
                <a:latin typeface="微软雅黑" pitchFamily="34" charset="-122"/>
                <a:ea typeface="微软雅黑" pitchFamily="34" charset="-122"/>
              </a:rPr>
              <a:t>主要缺点</a:t>
            </a:r>
          </a:p>
        </p:txBody>
      </p:sp>
      <p:sp>
        <p:nvSpPr>
          <p:cNvPr id="7" name="Text Box 4"/>
          <p:cNvSpPr txBox="1">
            <a:spLocks noChangeArrowheads="1"/>
          </p:cNvSpPr>
          <p:nvPr/>
        </p:nvSpPr>
        <p:spPr bwMode="auto">
          <a:xfrm>
            <a:off x="6908190" y="1122804"/>
            <a:ext cx="2026123" cy="206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nSpc>
                <a:spcPts val="2200"/>
              </a:lnSpc>
            </a:pPr>
            <a:r>
              <a:rPr lang="zh-CN" altLang="en-US" sz="1600" b="1" dirty="0">
                <a:latin typeface="微软雅黑" panose="020B0503020204020204" pitchFamily="34" charset="-122"/>
                <a:ea typeface="微软雅黑" panose="020B0503020204020204" pitchFamily="34" charset="-122"/>
              </a:rPr>
              <a:t>假设</a:t>
            </a:r>
            <a:r>
              <a:rPr lang="zh-CN" altLang="en-US" sz="1600" b="1" dirty="0" smtClean="0">
                <a:latin typeface="微软雅黑" panose="020B0503020204020204" pitchFamily="34" charset="-122"/>
                <a:ea typeface="微软雅黑" panose="020B0503020204020204" pitchFamily="34" charset="-122"/>
              </a:rPr>
              <a:t>一</a:t>
            </a:r>
            <a:r>
              <a:rPr lang="zh-CN" altLang="en-US" sz="1600" b="1" dirty="0">
                <a:latin typeface="微软雅黑" panose="020B0503020204020204" pitchFamily="34" charset="-122"/>
                <a:ea typeface="微软雅黑" panose="020B0503020204020204" pitchFamily="34" charset="-122"/>
              </a:rPr>
              <a:t>个</a:t>
            </a:r>
            <a:r>
              <a:rPr lang="zh-CN" altLang="en-US" sz="1600" b="1" dirty="0" smtClean="0">
                <a:latin typeface="微软雅黑" panose="020B0503020204020204" pitchFamily="34" charset="-122"/>
                <a:ea typeface="微软雅黑" panose="020B0503020204020204" pitchFamily="34" charset="-122"/>
              </a:rPr>
              <a:t>主页</a:t>
            </a:r>
            <a:r>
              <a:rPr lang="en-US" altLang="zh-CN" sz="1600" b="1" dirty="0" smtClean="0">
                <a:latin typeface="微软雅黑" panose="020B0503020204020204" pitchFamily="34" charset="-122"/>
                <a:ea typeface="微软雅黑" panose="020B0503020204020204" pitchFamily="34" charset="-122"/>
              </a:rPr>
              <a:t>page.html </a:t>
            </a:r>
            <a:r>
              <a:rPr lang="zh-CN" altLang="en-US" sz="1600" b="1" dirty="0" smtClean="0">
                <a:latin typeface="微软雅黑" panose="020B0503020204020204" pitchFamily="34" charset="-122"/>
                <a:ea typeface="微软雅黑" panose="020B0503020204020204" pitchFamily="34" charset="-122"/>
              </a:rPr>
              <a:t>上有 </a:t>
            </a:r>
            <a:r>
              <a:rPr lang="en-US" altLang="zh-CN" sz="1600" b="1" dirty="0" smtClean="0">
                <a:latin typeface="微软雅黑" panose="020B0503020204020204" pitchFamily="34" charset="-122"/>
                <a:ea typeface="微软雅黑" panose="020B0503020204020204" pitchFamily="34" charset="-122"/>
              </a:rPr>
              <a:t>10 </a:t>
            </a:r>
            <a:r>
              <a:rPr lang="zh-CN" altLang="en-US" sz="1600" b="1" dirty="0" smtClean="0">
                <a:latin typeface="微软雅黑" panose="020B0503020204020204" pitchFamily="34" charset="-122"/>
                <a:ea typeface="微软雅黑" panose="020B0503020204020204" pitchFamily="34" charset="-122"/>
              </a:rPr>
              <a:t>个链接的图片：</a:t>
            </a:r>
            <a:r>
              <a:rPr lang="en-US" altLang="zh-CN" sz="1600" b="1" dirty="0" smtClean="0">
                <a:latin typeface="微软雅黑" panose="020B0503020204020204" pitchFamily="34" charset="-122"/>
                <a:ea typeface="微软雅黑" panose="020B0503020204020204" pitchFamily="34" charset="-122"/>
              </a:rPr>
              <a:t>page1.jpg</a:t>
            </a:r>
            <a:r>
              <a:rPr lang="en-US" altLang="zh-CN" sz="1600" b="1" dirty="0">
                <a:latin typeface="微软雅黑" panose="020B0503020204020204" pitchFamily="34" charset="-122"/>
                <a:ea typeface="微软雅黑" panose="020B0503020204020204" pitchFamily="34" charset="-122"/>
              </a:rPr>
              <a:t>, page2.jpg, </a:t>
            </a:r>
            <a:r>
              <a:rPr lang="en-US" altLang="zh-CN" sz="1600" b="1" dirty="0" smtClean="0">
                <a:latin typeface="微软雅黑" panose="020B0503020204020204" pitchFamily="34" charset="-122"/>
                <a:ea typeface="微软雅黑" panose="020B0503020204020204" pitchFamily="34" charset="-122"/>
              </a:rPr>
              <a:t>page3.jpg,</a:t>
            </a:r>
          </a:p>
          <a:p>
            <a:pPr>
              <a:lnSpc>
                <a:spcPts val="2200"/>
              </a:lnSpc>
            </a:pPr>
            <a:r>
              <a:rPr lang="en-US" altLang="zh-CN" sz="1600" b="1" dirty="0" smtClean="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a:off x="4715307" y="1281829"/>
            <a:ext cx="6384" cy="3260286"/>
          </a:xfrm>
          <a:prstGeom prst="line">
            <a:avLst/>
          </a:prstGeom>
          <a:noFill/>
          <a:ln w="1270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 name="Line 6"/>
          <p:cNvSpPr>
            <a:spLocks noChangeShapeType="1"/>
          </p:cNvSpPr>
          <p:nvPr/>
        </p:nvSpPr>
        <p:spPr bwMode="auto">
          <a:xfrm flipH="1">
            <a:off x="5835636" y="1277495"/>
            <a:ext cx="12767" cy="3267871"/>
          </a:xfrm>
          <a:prstGeom prst="line">
            <a:avLst/>
          </a:prstGeom>
          <a:noFill/>
          <a:ln w="12700">
            <a:solidFill>
              <a:schemeClr val="tx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338004" y="1266224"/>
            <a:ext cx="3595617" cy="1578522"/>
            <a:chOff x="3338004" y="1266224"/>
            <a:chExt cx="3595617" cy="1578522"/>
          </a:xfrm>
        </p:grpSpPr>
        <p:sp>
          <p:nvSpPr>
            <p:cNvPr id="18" name="Text Box 12"/>
            <p:cNvSpPr txBox="1">
              <a:spLocks noChangeArrowheads="1"/>
            </p:cNvSpPr>
            <p:nvPr/>
          </p:nvSpPr>
          <p:spPr bwMode="auto">
            <a:xfrm>
              <a:off x="5902120" y="2198103"/>
              <a:ext cx="1031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smtClean="0">
                  <a:solidFill>
                    <a:srgbClr val="0000CC"/>
                  </a:solidFill>
                  <a:latin typeface="微软雅黑" panose="020B0503020204020204" pitchFamily="34" charset="-122"/>
                  <a:ea typeface="微软雅黑" panose="020B0503020204020204" pitchFamily="34" charset="-122"/>
                </a:rPr>
                <a:t>传输 </a:t>
              </a:r>
              <a:r>
                <a:rPr lang="en-US" altLang="zh-CN" sz="1200" b="1" dirty="0" smtClean="0">
                  <a:solidFill>
                    <a:srgbClr val="0000CC"/>
                  </a:solidFill>
                  <a:latin typeface="微软雅黑" panose="020B0503020204020204" pitchFamily="34" charset="-122"/>
                  <a:ea typeface="微软雅黑" panose="020B0503020204020204" pitchFamily="34" charset="-122"/>
                </a:rPr>
                <a:t>page.html </a:t>
              </a:r>
              <a:r>
                <a:rPr lang="zh-CN" altLang="en-US" sz="1200" b="1" dirty="0" smtClean="0">
                  <a:solidFill>
                    <a:srgbClr val="0000CC"/>
                  </a:solidFill>
                  <a:latin typeface="微软雅黑" panose="020B0503020204020204" pitchFamily="34" charset="-122"/>
                  <a:ea typeface="微软雅黑" panose="020B0503020204020204" pitchFamily="34" charset="-122"/>
                </a:rPr>
                <a:t>的时间</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3338004" y="1266224"/>
              <a:ext cx="2613601" cy="1578522"/>
              <a:chOff x="3338004" y="1266224"/>
              <a:chExt cx="2613601" cy="1578522"/>
            </a:xfrm>
          </p:grpSpPr>
          <p:sp>
            <p:nvSpPr>
              <p:cNvPr id="13" name="Line 7"/>
              <p:cNvSpPr>
                <a:spLocks noChangeShapeType="1"/>
              </p:cNvSpPr>
              <p:nvPr/>
            </p:nvSpPr>
            <p:spPr bwMode="auto">
              <a:xfrm>
                <a:off x="4724883" y="1440021"/>
                <a:ext cx="1128840" cy="266544"/>
              </a:xfrm>
              <a:prstGeom prst="line">
                <a:avLst/>
              </a:prstGeom>
              <a:noFill/>
              <a:ln w="1905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8"/>
              <p:cNvSpPr>
                <a:spLocks noChangeShapeType="1"/>
              </p:cNvSpPr>
              <p:nvPr/>
            </p:nvSpPr>
            <p:spPr bwMode="auto">
              <a:xfrm flipH="1">
                <a:off x="4715307" y="1739071"/>
                <a:ext cx="1121392" cy="275212"/>
              </a:xfrm>
              <a:prstGeom prst="line">
                <a:avLst/>
              </a:prstGeom>
              <a:noFill/>
              <a:ln w="1905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9"/>
              <p:cNvSpPr>
                <a:spLocks noChangeShapeType="1"/>
              </p:cNvSpPr>
              <p:nvPr/>
            </p:nvSpPr>
            <p:spPr bwMode="auto">
              <a:xfrm>
                <a:off x="4720627" y="2085794"/>
                <a:ext cx="1128840" cy="266544"/>
              </a:xfrm>
              <a:prstGeom prst="line">
                <a:avLst/>
              </a:prstGeom>
              <a:noFill/>
              <a:ln w="1905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flipH="1">
                <a:off x="4731266" y="2432938"/>
                <a:ext cx="1121392" cy="258959"/>
              </a:xfrm>
              <a:prstGeom prst="line">
                <a:avLst/>
              </a:prstGeom>
              <a:noFill/>
              <a:ln w="1270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AutoShape 11"/>
              <p:cNvSpPr>
                <a:spLocks/>
              </p:cNvSpPr>
              <p:nvPr/>
            </p:nvSpPr>
            <p:spPr bwMode="auto">
              <a:xfrm>
                <a:off x="5901600" y="2366634"/>
                <a:ext cx="50005" cy="124604"/>
              </a:xfrm>
              <a:prstGeom prst="rightBrace">
                <a:avLst>
                  <a:gd name="adj1" fmla="val 203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9" name="Text Box 14"/>
              <p:cNvSpPr txBox="1">
                <a:spLocks noChangeArrowheads="1"/>
              </p:cNvSpPr>
              <p:nvPr/>
            </p:nvSpPr>
            <p:spPr bwMode="auto">
              <a:xfrm>
                <a:off x="3338004" y="1266224"/>
                <a:ext cx="1188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a:solidFill>
                      <a:srgbClr val="0000CC"/>
                    </a:solidFill>
                    <a:latin typeface="微软雅黑" panose="020B0503020204020204" pitchFamily="34" charset="-122"/>
                    <a:ea typeface="微软雅黑" panose="020B0503020204020204" pitchFamily="34" charset="-122"/>
                  </a:rPr>
                  <a:t>发起 </a:t>
                </a: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连接</a:t>
                </a:r>
              </a:p>
            </p:txBody>
          </p:sp>
          <p:sp>
            <p:nvSpPr>
              <p:cNvPr id="20" name="Text Box 17"/>
              <p:cNvSpPr txBox="1">
                <a:spLocks noChangeArrowheads="1"/>
              </p:cNvSpPr>
              <p:nvPr/>
            </p:nvSpPr>
            <p:spPr bwMode="auto">
              <a:xfrm>
                <a:off x="4738206" y="1926570"/>
                <a:ext cx="1097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200" b="1" dirty="0">
                    <a:solidFill>
                      <a:srgbClr val="C00000"/>
                    </a:solidFill>
                    <a:latin typeface="微软雅黑" panose="020B0503020204020204" pitchFamily="34" charset="-122"/>
                    <a:ea typeface="微软雅黑" panose="020B0503020204020204" pitchFamily="34" charset="-122"/>
                  </a:rPr>
                  <a:t>GET </a:t>
                </a:r>
                <a:r>
                  <a:rPr lang="en-US" altLang="zh-CN" sz="1200" b="1" dirty="0" smtClean="0">
                    <a:solidFill>
                      <a:srgbClr val="C00000"/>
                    </a:solidFill>
                    <a:latin typeface="微软雅黑" panose="020B0503020204020204" pitchFamily="34" charset="-122"/>
                    <a:ea typeface="微软雅黑" panose="020B0503020204020204" pitchFamily="34" charset="-122"/>
                  </a:rPr>
                  <a:t>page.html</a:t>
                </a:r>
                <a:endParaRPr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21" name="Text Box 21"/>
              <p:cNvSpPr txBox="1">
                <a:spLocks noChangeArrowheads="1"/>
              </p:cNvSpPr>
              <p:nvPr/>
            </p:nvSpPr>
            <p:spPr bwMode="auto">
              <a:xfrm>
                <a:off x="3751375" y="2567747"/>
                <a:ext cx="7937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0000CC"/>
                    </a:solidFill>
                    <a:latin typeface="微软雅黑" panose="020B0503020204020204" pitchFamily="34" charset="-122"/>
                    <a:ea typeface="微软雅黑" panose="020B0503020204020204" pitchFamily="34" charset="-122"/>
                  </a:defRPr>
                </a:lvl1pPr>
                <a:lvl2pPr marL="742950" indent="-285750">
                  <a:defRPr>
                    <a:latin typeface="Tahoma" pitchFamily="34" charset="0"/>
                    <a:ea typeface="黑体" pitchFamily="2" charset="-122"/>
                  </a:defRPr>
                </a:lvl2pPr>
                <a:lvl3pPr marL="1143000" indent="-228600">
                  <a:defRPr>
                    <a:latin typeface="Tahoma" pitchFamily="34" charset="0"/>
                    <a:ea typeface="黑体" pitchFamily="2" charset="-122"/>
                  </a:defRPr>
                </a:lvl3pPr>
                <a:lvl4pPr marL="1600200" indent="-228600">
                  <a:defRPr>
                    <a:latin typeface="Tahoma" pitchFamily="34" charset="0"/>
                    <a:ea typeface="黑体" pitchFamily="2" charset="-122"/>
                  </a:defRPr>
                </a:lvl4pPr>
                <a:lvl5pPr marL="2057400" indent="-228600">
                  <a:defRPr>
                    <a:latin typeface="Tahoma" pitchFamily="34" charset="0"/>
                    <a:ea typeface="黑体" pitchFamily="2" charset="-122"/>
                  </a:defRPr>
                </a:lvl5pPr>
                <a:lvl6pPr marL="2514600" indent="-228600" eaLnBrk="0" fontAlgn="base" hangingPunct="0">
                  <a:spcBef>
                    <a:spcPct val="0"/>
                  </a:spcBef>
                  <a:spcAft>
                    <a:spcPct val="0"/>
                  </a:spcAft>
                  <a:defRPr>
                    <a:latin typeface="Tahoma" pitchFamily="34" charset="0"/>
                    <a:ea typeface="黑体" pitchFamily="2" charset="-122"/>
                  </a:defRPr>
                </a:lvl6pPr>
                <a:lvl7pPr marL="2971800" indent="-228600" eaLnBrk="0" fontAlgn="base" hangingPunct="0">
                  <a:spcBef>
                    <a:spcPct val="0"/>
                  </a:spcBef>
                  <a:spcAft>
                    <a:spcPct val="0"/>
                  </a:spcAft>
                  <a:defRPr>
                    <a:latin typeface="Tahoma" pitchFamily="34" charset="0"/>
                    <a:ea typeface="黑体" pitchFamily="2" charset="-122"/>
                  </a:defRPr>
                </a:lvl7pPr>
                <a:lvl8pPr marL="3429000" indent="-228600" eaLnBrk="0" fontAlgn="base" hangingPunct="0">
                  <a:spcBef>
                    <a:spcPct val="0"/>
                  </a:spcBef>
                  <a:spcAft>
                    <a:spcPct val="0"/>
                  </a:spcAft>
                  <a:defRPr>
                    <a:latin typeface="Tahoma" pitchFamily="34" charset="0"/>
                    <a:ea typeface="黑体" pitchFamily="2" charset="-122"/>
                  </a:defRPr>
                </a:lvl8pPr>
                <a:lvl9pPr marL="3886200" indent="-228600" eaLnBrk="0" fontAlgn="base" hangingPunct="0">
                  <a:spcBef>
                    <a:spcPct val="0"/>
                  </a:spcBef>
                  <a:spcAft>
                    <a:spcPct val="0"/>
                  </a:spcAft>
                  <a:defRPr>
                    <a:latin typeface="Tahoma" pitchFamily="34" charset="0"/>
                    <a:ea typeface="黑体" pitchFamily="2" charset="-122"/>
                  </a:defRPr>
                </a:lvl9pPr>
              </a:lstStyle>
              <a:p>
                <a:r>
                  <a:rPr lang="zh-CN" altLang="en-US" dirty="0" smtClean="0"/>
                  <a:t>收到文档</a:t>
                </a:r>
                <a:endParaRPr lang="zh-CN" altLang="en-US" dirty="0"/>
              </a:p>
            </p:txBody>
          </p:sp>
          <p:sp>
            <p:nvSpPr>
              <p:cNvPr id="24" name="Line 13"/>
              <p:cNvSpPr>
                <a:spLocks noChangeShapeType="1"/>
              </p:cNvSpPr>
              <p:nvPr/>
            </p:nvSpPr>
            <p:spPr bwMode="auto">
              <a:xfrm>
                <a:off x="4453578" y="1422685"/>
                <a:ext cx="261729" cy="10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5" name="AutoShape 15"/>
              <p:cNvSpPr>
                <a:spLocks/>
              </p:cNvSpPr>
              <p:nvPr/>
            </p:nvSpPr>
            <p:spPr bwMode="auto">
              <a:xfrm>
                <a:off x="4544013" y="1457357"/>
                <a:ext cx="86179" cy="548257"/>
              </a:xfrm>
              <a:prstGeom prst="leftBrace">
                <a:avLst>
                  <a:gd name="adj1" fmla="val 520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4115245" y="1596047"/>
                <a:ext cx="526263" cy="3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200" b="1" dirty="0">
                    <a:latin typeface="微软雅黑" panose="020B0503020204020204" pitchFamily="34" charset="-122"/>
                    <a:ea typeface="微软雅黑" panose="020B0503020204020204" pitchFamily="34" charset="-122"/>
                  </a:rPr>
                  <a:t>RTT</a:t>
                </a:r>
              </a:p>
            </p:txBody>
          </p:sp>
          <p:sp>
            <p:nvSpPr>
              <p:cNvPr id="27" name="AutoShape 18"/>
              <p:cNvSpPr>
                <a:spLocks/>
              </p:cNvSpPr>
              <p:nvPr/>
            </p:nvSpPr>
            <p:spPr bwMode="auto">
              <a:xfrm>
                <a:off x="4548268" y="2078210"/>
                <a:ext cx="86179" cy="548257"/>
              </a:xfrm>
              <a:prstGeom prst="leftBrace">
                <a:avLst>
                  <a:gd name="adj1" fmla="val 520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8" name="Text Box 19"/>
              <p:cNvSpPr txBox="1">
                <a:spLocks noChangeArrowheads="1"/>
              </p:cNvSpPr>
              <p:nvPr/>
            </p:nvSpPr>
            <p:spPr bwMode="auto">
              <a:xfrm>
                <a:off x="4128013" y="2225568"/>
                <a:ext cx="526263" cy="3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200" b="1">
                    <a:latin typeface="微软雅黑" panose="020B0503020204020204" pitchFamily="34" charset="-122"/>
                    <a:ea typeface="微软雅黑" panose="020B0503020204020204" pitchFamily="34" charset="-122"/>
                  </a:rPr>
                  <a:t>RTT</a:t>
                </a:r>
              </a:p>
            </p:txBody>
          </p:sp>
          <p:sp>
            <p:nvSpPr>
              <p:cNvPr id="29" name="Line 20"/>
              <p:cNvSpPr>
                <a:spLocks noChangeShapeType="1"/>
              </p:cNvSpPr>
              <p:nvPr/>
            </p:nvSpPr>
            <p:spPr bwMode="auto">
              <a:xfrm flipH="1">
                <a:off x="4494007" y="2733070"/>
                <a:ext cx="229811" cy="10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0" name="Line 23"/>
              <p:cNvSpPr>
                <a:spLocks noChangeShapeType="1"/>
              </p:cNvSpPr>
              <p:nvPr/>
            </p:nvSpPr>
            <p:spPr bwMode="auto">
              <a:xfrm flipH="1">
                <a:off x="4480176" y="2077126"/>
                <a:ext cx="229811" cy="10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53" name="组合 52"/>
          <p:cNvGrpSpPr/>
          <p:nvPr/>
        </p:nvGrpSpPr>
        <p:grpSpPr>
          <a:xfrm>
            <a:off x="5253660" y="4257392"/>
            <a:ext cx="68093" cy="273778"/>
            <a:chOff x="5253660" y="4257392"/>
            <a:chExt cx="68093" cy="273778"/>
          </a:xfrm>
        </p:grpSpPr>
        <p:sp>
          <p:nvSpPr>
            <p:cNvPr id="37" name="Oval 30"/>
            <p:cNvSpPr>
              <a:spLocks noChangeArrowheads="1"/>
            </p:cNvSpPr>
            <p:nvPr/>
          </p:nvSpPr>
          <p:spPr bwMode="auto">
            <a:xfrm>
              <a:off x="5262172" y="4257392"/>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8" name="Oval 31"/>
            <p:cNvSpPr>
              <a:spLocks noChangeArrowheads="1"/>
            </p:cNvSpPr>
            <p:nvPr/>
          </p:nvSpPr>
          <p:spPr bwMode="auto">
            <a:xfrm>
              <a:off x="5257916" y="4364484"/>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9" name="Oval 32"/>
            <p:cNvSpPr>
              <a:spLocks noChangeArrowheads="1"/>
            </p:cNvSpPr>
            <p:nvPr/>
          </p:nvSpPr>
          <p:spPr bwMode="auto">
            <a:xfrm>
              <a:off x="5253660" y="4470493"/>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3360550" y="2749191"/>
            <a:ext cx="3547641" cy="1507486"/>
            <a:chOff x="3360550" y="2749191"/>
            <a:chExt cx="3547641" cy="1507486"/>
          </a:xfrm>
        </p:grpSpPr>
        <p:grpSp>
          <p:nvGrpSpPr>
            <p:cNvPr id="4" name="组合 3"/>
            <p:cNvGrpSpPr/>
            <p:nvPr/>
          </p:nvGrpSpPr>
          <p:grpSpPr>
            <a:xfrm>
              <a:off x="3751375" y="2885392"/>
              <a:ext cx="3156816" cy="1371285"/>
              <a:chOff x="3751375" y="2841002"/>
              <a:chExt cx="3156816" cy="1371285"/>
            </a:xfrm>
          </p:grpSpPr>
          <p:sp>
            <p:nvSpPr>
              <p:cNvPr id="22" name="Line 22"/>
              <p:cNvSpPr>
                <a:spLocks noChangeShapeType="1"/>
              </p:cNvSpPr>
              <p:nvPr/>
            </p:nvSpPr>
            <p:spPr bwMode="auto">
              <a:xfrm>
                <a:off x="4723818" y="2843169"/>
                <a:ext cx="1128840" cy="266544"/>
              </a:xfrm>
              <a:prstGeom prst="line">
                <a:avLst/>
              </a:prstGeom>
              <a:noFill/>
              <a:ln w="1905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1" name="Line 24"/>
              <p:cNvSpPr>
                <a:spLocks noChangeShapeType="1"/>
              </p:cNvSpPr>
              <p:nvPr/>
            </p:nvSpPr>
            <p:spPr bwMode="auto">
              <a:xfrm flipH="1">
                <a:off x="4695092" y="3143302"/>
                <a:ext cx="1121392" cy="275212"/>
              </a:xfrm>
              <a:prstGeom prst="line">
                <a:avLst/>
              </a:prstGeom>
              <a:noFill/>
              <a:ln w="1905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Line 25"/>
              <p:cNvSpPr>
                <a:spLocks noChangeShapeType="1"/>
              </p:cNvSpPr>
              <p:nvPr/>
            </p:nvSpPr>
            <p:spPr bwMode="auto">
              <a:xfrm>
                <a:off x="4716371" y="3466188"/>
                <a:ext cx="1128840" cy="266544"/>
              </a:xfrm>
              <a:prstGeom prst="line">
                <a:avLst/>
              </a:prstGeom>
              <a:noFill/>
              <a:ln w="19050">
                <a:solidFill>
                  <a:srgbClr val="99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 name="Line 26"/>
              <p:cNvSpPr>
                <a:spLocks noChangeShapeType="1"/>
              </p:cNvSpPr>
              <p:nvPr/>
            </p:nvSpPr>
            <p:spPr bwMode="auto">
              <a:xfrm flipH="1">
                <a:off x="4704667" y="3785824"/>
                <a:ext cx="1121392" cy="258960"/>
              </a:xfrm>
              <a:prstGeom prst="line">
                <a:avLst/>
              </a:prstGeom>
              <a:noFill/>
              <a:ln w="127000">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4" name="Text Box 27"/>
              <p:cNvSpPr txBox="1">
                <a:spLocks noChangeArrowheads="1"/>
              </p:cNvSpPr>
              <p:nvPr/>
            </p:nvSpPr>
            <p:spPr bwMode="auto">
              <a:xfrm>
                <a:off x="4741906" y="3285853"/>
                <a:ext cx="10788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C00000"/>
                    </a:solidFill>
                    <a:latin typeface="微软雅黑" panose="020B0503020204020204" pitchFamily="34" charset="-122"/>
                    <a:ea typeface="微软雅黑" panose="020B0503020204020204" pitchFamily="34" charset="-122"/>
                  </a:defRPr>
                </a:lvl1pPr>
                <a:lvl2pPr marL="742950" indent="-285750">
                  <a:defRPr>
                    <a:latin typeface="Tahoma" pitchFamily="34" charset="0"/>
                    <a:ea typeface="黑体" pitchFamily="2" charset="-122"/>
                  </a:defRPr>
                </a:lvl2pPr>
                <a:lvl3pPr marL="1143000" indent="-228600">
                  <a:defRPr>
                    <a:latin typeface="Tahoma" pitchFamily="34" charset="0"/>
                    <a:ea typeface="黑体" pitchFamily="2" charset="-122"/>
                  </a:defRPr>
                </a:lvl3pPr>
                <a:lvl4pPr marL="1600200" indent="-228600">
                  <a:defRPr>
                    <a:latin typeface="Tahoma" pitchFamily="34" charset="0"/>
                    <a:ea typeface="黑体" pitchFamily="2" charset="-122"/>
                  </a:defRPr>
                </a:lvl4pPr>
                <a:lvl5pPr marL="2057400" indent="-228600">
                  <a:defRPr>
                    <a:latin typeface="Tahoma" pitchFamily="34" charset="0"/>
                    <a:ea typeface="黑体" pitchFamily="2" charset="-122"/>
                  </a:defRPr>
                </a:lvl5pPr>
                <a:lvl6pPr marL="2514600" indent="-228600" eaLnBrk="0" fontAlgn="base" hangingPunct="0">
                  <a:spcBef>
                    <a:spcPct val="0"/>
                  </a:spcBef>
                  <a:spcAft>
                    <a:spcPct val="0"/>
                  </a:spcAft>
                  <a:defRPr>
                    <a:latin typeface="Tahoma" pitchFamily="34" charset="0"/>
                    <a:ea typeface="黑体" pitchFamily="2" charset="-122"/>
                  </a:defRPr>
                </a:lvl6pPr>
                <a:lvl7pPr marL="2971800" indent="-228600" eaLnBrk="0" fontAlgn="base" hangingPunct="0">
                  <a:spcBef>
                    <a:spcPct val="0"/>
                  </a:spcBef>
                  <a:spcAft>
                    <a:spcPct val="0"/>
                  </a:spcAft>
                  <a:defRPr>
                    <a:latin typeface="Tahoma" pitchFamily="34" charset="0"/>
                    <a:ea typeface="黑体" pitchFamily="2" charset="-122"/>
                  </a:defRPr>
                </a:lvl7pPr>
                <a:lvl8pPr marL="3429000" indent="-228600" eaLnBrk="0" fontAlgn="base" hangingPunct="0">
                  <a:spcBef>
                    <a:spcPct val="0"/>
                  </a:spcBef>
                  <a:spcAft>
                    <a:spcPct val="0"/>
                  </a:spcAft>
                  <a:defRPr>
                    <a:latin typeface="Tahoma" pitchFamily="34" charset="0"/>
                    <a:ea typeface="黑体" pitchFamily="2" charset="-122"/>
                  </a:defRPr>
                </a:lvl8pPr>
                <a:lvl9pPr marL="3886200" indent="-228600" eaLnBrk="0" fontAlgn="base" hangingPunct="0">
                  <a:spcBef>
                    <a:spcPct val="0"/>
                  </a:spcBef>
                  <a:spcAft>
                    <a:spcPct val="0"/>
                  </a:spcAft>
                  <a:defRPr>
                    <a:latin typeface="Tahoma" pitchFamily="34" charset="0"/>
                    <a:ea typeface="黑体" pitchFamily="2" charset="-122"/>
                  </a:defRPr>
                </a:lvl9pPr>
              </a:lstStyle>
              <a:p>
                <a:r>
                  <a:rPr lang="en-US" altLang="zh-CN" dirty="0"/>
                  <a:t>GET page1.jpg</a:t>
                </a:r>
              </a:p>
            </p:txBody>
          </p:sp>
          <p:sp>
            <p:nvSpPr>
              <p:cNvPr id="35" name="Text Box 28"/>
              <p:cNvSpPr txBox="1">
                <a:spLocks noChangeArrowheads="1"/>
              </p:cNvSpPr>
              <p:nvPr/>
            </p:nvSpPr>
            <p:spPr bwMode="auto">
              <a:xfrm>
                <a:off x="5902121" y="3550702"/>
                <a:ext cx="10060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0000CC"/>
                    </a:solidFill>
                    <a:latin typeface="微软雅黑" panose="020B0503020204020204" pitchFamily="34" charset="-122"/>
                    <a:ea typeface="微软雅黑" panose="020B0503020204020204" pitchFamily="34" charset="-122"/>
                  </a:defRPr>
                </a:lvl1pPr>
                <a:lvl2pPr marL="742950" indent="-285750">
                  <a:defRPr>
                    <a:latin typeface="Tahoma" pitchFamily="34" charset="0"/>
                    <a:ea typeface="黑体" pitchFamily="2" charset="-122"/>
                  </a:defRPr>
                </a:lvl2pPr>
                <a:lvl3pPr marL="1143000" indent="-228600">
                  <a:defRPr>
                    <a:latin typeface="Tahoma" pitchFamily="34" charset="0"/>
                    <a:ea typeface="黑体" pitchFamily="2" charset="-122"/>
                  </a:defRPr>
                </a:lvl3pPr>
                <a:lvl4pPr marL="1600200" indent="-228600">
                  <a:defRPr>
                    <a:latin typeface="Tahoma" pitchFamily="34" charset="0"/>
                    <a:ea typeface="黑体" pitchFamily="2" charset="-122"/>
                  </a:defRPr>
                </a:lvl4pPr>
                <a:lvl5pPr marL="2057400" indent="-228600">
                  <a:defRPr>
                    <a:latin typeface="Tahoma" pitchFamily="34" charset="0"/>
                    <a:ea typeface="黑体" pitchFamily="2" charset="-122"/>
                  </a:defRPr>
                </a:lvl5pPr>
                <a:lvl6pPr marL="2514600" indent="-228600" eaLnBrk="0" fontAlgn="base" hangingPunct="0">
                  <a:spcBef>
                    <a:spcPct val="0"/>
                  </a:spcBef>
                  <a:spcAft>
                    <a:spcPct val="0"/>
                  </a:spcAft>
                  <a:defRPr>
                    <a:latin typeface="Tahoma" pitchFamily="34" charset="0"/>
                    <a:ea typeface="黑体" pitchFamily="2" charset="-122"/>
                  </a:defRPr>
                </a:lvl6pPr>
                <a:lvl7pPr marL="2971800" indent="-228600" eaLnBrk="0" fontAlgn="base" hangingPunct="0">
                  <a:spcBef>
                    <a:spcPct val="0"/>
                  </a:spcBef>
                  <a:spcAft>
                    <a:spcPct val="0"/>
                  </a:spcAft>
                  <a:defRPr>
                    <a:latin typeface="Tahoma" pitchFamily="34" charset="0"/>
                    <a:ea typeface="黑体" pitchFamily="2" charset="-122"/>
                  </a:defRPr>
                </a:lvl7pPr>
                <a:lvl8pPr marL="3429000" indent="-228600" eaLnBrk="0" fontAlgn="base" hangingPunct="0">
                  <a:spcBef>
                    <a:spcPct val="0"/>
                  </a:spcBef>
                  <a:spcAft>
                    <a:spcPct val="0"/>
                  </a:spcAft>
                  <a:defRPr>
                    <a:latin typeface="Tahoma" pitchFamily="34" charset="0"/>
                    <a:ea typeface="黑体" pitchFamily="2" charset="-122"/>
                  </a:defRPr>
                </a:lvl8pPr>
                <a:lvl9pPr marL="3886200" indent="-228600" eaLnBrk="0" fontAlgn="base" hangingPunct="0">
                  <a:spcBef>
                    <a:spcPct val="0"/>
                  </a:spcBef>
                  <a:spcAft>
                    <a:spcPct val="0"/>
                  </a:spcAft>
                  <a:defRPr>
                    <a:latin typeface="Tahoma" pitchFamily="34" charset="0"/>
                    <a:ea typeface="黑体" pitchFamily="2" charset="-122"/>
                  </a:defRPr>
                </a:lvl9pPr>
              </a:lstStyle>
              <a:p>
                <a:r>
                  <a:rPr lang="zh-CN" altLang="en-US" dirty="0" smtClean="0"/>
                  <a:t>传输 </a:t>
                </a:r>
                <a:r>
                  <a:rPr lang="en-US" altLang="zh-CN" dirty="0" smtClean="0"/>
                  <a:t>page1.jpg</a:t>
                </a:r>
                <a:endParaRPr lang="en-US" altLang="zh-CN" dirty="0"/>
              </a:p>
              <a:p>
                <a:r>
                  <a:rPr lang="zh-CN" altLang="en-US" dirty="0"/>
                  <a:t>的时间</a:t>
                </a:r>
              </a:p>
            </p:txBody>
          </p:sp>
          <p:sp>
            <p:nvSpPr>
              <p:cNvPr id="36" name="AutoShape 29"/>
              <p:cNvSpPr>
                <a:spLocks/>
              </p:cNvSpPr>
              <p:nvPr/>
            </p:nvSpPr>
            <p:spPr bwMode="auto">
              <a:xfrm>
                <a:off x="5875001" y="3735982"/>
                <a:ext cx="50005" cy="124604"/>
              </a:xfrm>
              <a:prstGeom prst="rightBrace">
                <a:avLst>
                  <a:gd name="adj1" fmla="val 2039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1" name="Line 13"/>
              <p:cNvSpPr>
                <a:spLocks noChangeShapeType="1"/>
              </p:cNvSpPr>
              <p:nvPr/>
            </p:nvSpPr>
            <p:spPr bwMode="auto">
              <a:xfrm>
                <a:off x="4453578" y="2841002"/>
                <a:ext cx="261729" cy="10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2" name="AutoShape 15"/>
              <p:cNvSpPr>
                <a:spLocks/>
              </p:cNvSpPr>
              <p:nvPr/>
            </p:nvSpPr>
            <p:spPr bwMode="auto">
              <a:xfrm>
                <a:off x="4544013" y="2875659"/>
                <a:ext cx="86179" cy="548017"/>
              </a:xfrm>
              <a:prstGeom prst="leftBrace">
                <a:avLst>
                  <a:gd name="adj1" fmla="val 520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3" name="Text Box 16"/>
              <p:cNvSpPr txBox="1">
                <a:spLocks noChangeArrowheads="1"/>
              </p:cNvSpPr>
              <p:nvPr/>
            </p:nvSpPr>
            <p:spPr bwMode="auto">
              <a:xfrm>
                <a:off x="4115245" y="3014288"/>
                <a:ext cx="526263" cy="3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200" b="1">
                    <a:latin typeface="微软雅黑" panose="020B0503020204020204" pitchFamily="34" charset="-122"/>
                    <a:ea typeface="微软雅黑" panose="020B0503020204020204" pitchFamily="34" charset="-122"/>
                  </a:rPr>
                  <a:t>RTT</a:t>
                </a:r>
              </a:p>
            </p:txBody>
          </p:sp>
          <p:sp>
            <p:nvSpPr>
              <p:cNvPr id="44" name="AutoShape 18"/>
              <p:cNvSpPr>
                <a:spLocks/>
              </p:cNvSpPr>
              <p:nvPr/>
            </p:nvSpPr>
            <p:spPr bwMode="auto">
              <a:xfrm>
                <a:off x="4548268" y="3444768"/>
                <a:ext cx="86179" cy="548017"/>
              </a:xfrm>
              <a:prstGeom prst="leftBrace">
                <a:avLst>
                  <a:gd name="adj1" fmla="val 5205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5" name="Text Box 19"/>
              <p:cNvSpPr txBox="1">
                <a:spLocks noChangeArrowheads="1"/>
              </p:cNvSpPr>
              <p:nvPr/>
            </p:nvSpPr>
            <p:spPr bwMode="auto">
              <a:xfrm>
                <a:off x="4128013" y="3592061"/>
                <a:ext cx="526263" cy="3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200" b="1">
                    <a:latin typeface="微软雅黑" panose="020B0503020204020204" pitchFamily="34" charset="-122"/>
                    <a:ea typeface="微软雅黑" panose="020B0503020204020204" pitchFamily="34" charset="-122"/>
                  </a:rPr>
                  <a:t>RTT</a:t>
                </a:r>
              </a:p>
            </p:txBody>
          </p:sp>
          <p:sp>
            <p:nvSpPr>
              <p:cNvPr id="47" name="Line 23"/>
              <p:cNvSpPr>
                <a:spLocks noChangeShapeType="1"/>
              </p:cNvSpPr>
              <p:nvPr/>
            </p:nvSpPr>
            <p:spPr bwMode="auto">
              <a:xfrm flipH="1">
                <a:off x="4480176" y="3443685"/>
                <a:ext cx="229811" cy="10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8" name="Text Box 21"/>
              <p:cNvSpPr txBox="1">
                <a:spLocks noChangeArrowheads="1"/>
              </p:cNvSpPr>
              <p:nvPr/>
            </p:nvSpPr>
            <p:spPr bwMode="auto">
              <a:xfrm>
                <a:off x="3751375" y="3935288"/>
                <a:ext cx="7937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defRPr sz="1200" b="1">
                    <a:solidFill>
                      <a:srgbClr val="0000CC"/>
                    </a:solidFill>
                    <a:latin typeface="微软雅黑" panose="020B0503020204020204" pitchFamily="34" charset="-122"/>
                    <a:ea typeface="微软雅黑" panose="020B0503020204020204" pitchFamily="34" charset="-122"/>
                  </a:defRPr>
                </a:lvl1pPr>
                <a:lvl2pPr marL="742950" indent="-285750">
                  <a:defRPr>
                    <a:latin typeface="Tahoma" pitchFamily="34" charset="0"/>
                    <a:ea typeface="黑体" pitchFamily="2" charset="-122"/>
                  </a:defRPr>
                </a:lvl2pPr>
                <a:lvl3pPr marL="1143000" indent="-228600">
                  <a:defRPr>
                    <a:latin typeface="Tahoma" pitchFamily="34" charset="0"/>
                    <a:ea typeface="黑体" pitchFamily="2" charset="-122"/>
                  </a:defRPr>
                </a:lvl3pPr>
                <a:lvl4pPr marL="1600200" indent="-228600">
                  <a:defRPr>
                    <a:latin typeface="Tahoma" pitchFamily="34" charset="0"/>
                    <a:ea typeface="黑体" pitchFamily="2" charset="-122"/>
                  </a:defRPr>
                </a:lvl4pPr>
                <a:lvl5pPr marL="2057400" indent="-228600">
                  <a:defRPr>
                    <a:latin typeface="Tahoma" pitchFamily="34" charset="0"/>
                    <a:ea typeface="黑体" pitchFamily="2" charset="-122"/>
                  </a:defRPr>
                </a:lvl5pPr>
                <a:lvl6pPr marL="2514600" indent="-228600" eaLnBrk="0" fontAlgn="base" hangingPunct="0">
                  <a:spcBef>
                    <a:spcPct val="0"/>
                  </a:spcBef>
                  <a:spcAft>
                    <a:spcPct val="0"/>
                  </a:spcAft>
                  <a:defRPr>
                    <a:latin typeface="Tahoma" pitchFamily="34" charset="0"/>
                    <a:ea typeface="黑体" pitchFamily="2" charset="-122"/>
                  </a:defRPr>
                </a:lvl6pPr>
                <a:lvl7pPr marL="2971800" indent="-228600" eaLnBrk="0" fontAlgn="base" hangingPunct="0">
                  <a:spcBef>
                    <a:spcPct val="0"/>
                  </a:spcBef>
                  <a:spcAft>
                    <a:spcPct val="0"/>
                  </a:spcAft>
                  <a:defRPr>
                    <a:latin typeface="Tahoma" pitchFamily="34" charset="0"/>
                    <a:ea typeface="黑体" pitchFamily="2" charset="-122"/>
                  </a:defRPr>
                </a:lvl7pPr>
                <a:lvl8pPr marL="3429000" indent="-228600" eaLnBrk="0" fontAlgn="base" hangingPunct="0">
                  <a:spcBef>
                    <a:spcPct val="0"/>
                  </a:spcBef>
                  <a:spcAft>
                    <a:spcPct val="0"/>
                  </a:spcAft>
                  <a:defRPr>
                    <a:latin typeface="Tahoma" pitchFamily="34" charset="0"/>
                    <a:ea typeface="黑体" pitchFamily="2" charset="-122"/>
                  </a:defRPr>
                </a:lvl8pPr>
                <a:lvl9pPr marL="3886200" indent="-228600" eaLnBrk="0" fontAlgn="base" hangingPunct="0">
                  <a:spcBef>
                    <a:spcPct val="0"/>
                  </a:spcBef>
                  <a:spcAft>
                    <a:spcPct val="0"/>
                  </a:spcAft>
                  <a:defRPr>
                    <a:latin typeface="Tahoma" pitchFamily="34" charset="0"/>
                    <a:ea typeface="黑体" pitchFamily="2" charset="-122"/>
                  </a:defRPr>
                </a:lvl9pPr>
              </a:lstStyle>
              <a:p>
                <a:r>
                  <a:rPr lang="zh-CN" altLang="en-US" dirty="0" smtClean="0"/>
                  <a:t>收到</a:t>
                </a:r>
                <a:r>
                  <a:rPr lang="zh-CN" altLang="en-US" dirty="0"/>
                  <a:t>文档</a:t>
                </a:r>
              </a:p>
            </p:txBody>
          </p:sp>
          <p:sp>
            <p:nvSpPr>
              <p:cNvPr id="49" name="Line 20"/>
              <p:cNvSpPr>
                <a:spLocks noChangeShapeType="1"/>
              </p:cNvSpPr>
              <p:nvPr/>
            </p:nvSpPr>
            <p:spPr bwMode="auto">
              <a:xfrm flipH="1">
                <a:off x="4494007" y="4100611"/>
                <a:ext cx="229811" cy="10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50" name="Text Box 14"/>
            <p:cNvSpPr txBox="1">
              <a:spLocks noChangeArrowheads="1"/>
            </p:cNvSpPr>
            <p:nvPr/>
          </p:nvSpPr>
          <p:spPr bwMode="auto">
            <a:xfrm>
              <a:off x="3360550" y="2749191"/>
              <a:ext cx="11884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a:solidFill>
                    <a:srgbClr val="0000CC"/>
                  </a:solidFill>
                  <a:latin typeface="微软雅黑" panose="020B0503020204020204" pitchFamily="34" charset="-122"/>
                  <a:ea typeface="微软雅黑" panose="020B0503020204020204" pitchFamily="34" charset="-122"/>
                </a:rPr>
                <a:t>发起 </a:t>
              </a: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连接</a:t>
              </a:r>
            </a:p>
          </p:txBody>
        </p:sp>
      </p:grpSp>
      <p:sp>
        <p:nvSpPr>
          <p:cNvPr id="54" name="Rectangle 6"/>
          <p:cNvSpPr>
            <a:spLocks noChangeArrowheads="1"/>
          </p:cNvSpPr>
          <p:nvPr/>
        </p:nvSpPr>
        <p:spPr bwMode="auto">
          <a:xfrm>
            <a:off x="5358745" y="1016583"/>
            <a:ext cx="110607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万维网服务器</a:t>
            </a:r>
          </a:p>
        </p:txBody>
      </p:sp>
      <p:sp>
        <p:nvSpPr>
          <p:cNvPr id="55" name="Rectangle 7"/>
          <p:cNvSpPr>
            <a:spLocks noChangeArrowheads="1"/>
          </p:cNvSpPr>
          <p:nvPr/>
        </p:nvSpPr>
        <p:spPr bwMode="auto">
          <a:xfrm>
            <a:off x="4239214" y="1016583"/>
            <a:ext cx="95218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万维网客户</a:t>
            </a:r>
          </a:p>
        </p:txBody>
      </p:sp>
      <p:sp>
        <p:nvSpPr>
          <p:cNvPr id="56" name="矩形 55"/>
          <p:cNvSpPr/>
          <p:nvPr/>
        </p:nvSpPr>
        <p:spPr>
          <a:xfrm>
            <a:off x="6828676" y="3251849"/>
            <a:ext cx="2105638" cy="861774"/>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所需的</a:t>
            </a:r>
            <a:r>
              <a:rPr lang="zh-CN" altLang="en-US" sz="1400" b="1" dirty="0" smtClean="0">
                <a:latin typeface="微软雅黑" panose="020B0503020204020204" pitchFamily="34" charset="-122"/>
                <a:ea typeface="微软雅黑" panose="020B0503020204020204" pitchFamily="34" charset="-122"/>
              </a:rPr>
              <a:t>时间 </a:t>
            </a:r>
            <a:r>
              <a:rPr lang="en-US" altLang="zh-CN" sz="1400" b="1" dirty="0">
                <a:latin typeface="微软雅黑" panose="020B0503020204020204" pitchFamily="34" charset="-122"/>
                <a:ea typeface="微软雅黑" panose="020B0503020204020204" pitchFamily="34" charset="-122"/>
              </a:rPr>
              <a:t>&gt;</a:t>
            </a:r>
            <a:r>
              <a:rPr lang="en-US" altLang="zh-CN" sz="1400" b="1" dirty="0" smtClean="0">
                <a:latin typeface="微软雅黑" panose="020B0503020204020204" pitchFamily="34" charset="-122"/>
                <a:ea typeface="微软雅黑" panose="020B0503020204020204" pitchFamily="34" charset="-122"/>
              </a:rPr>
              <a:t>= </a:t>
            </a:r>
          </a:p>
          <a:p>
            <a:pPr>
              <a:lnSpc>
                <a:spcPts val="2000"/>
              </a:lnSpc>
            </a:pPr>
            <a:r>
              <a:rPr lang="en-US" altLang="zh-CN" sz="1400" b="1" dirty="0" smtClean="0">
                <a:latin typeface="微软雅黑" panose="020B0503020204020204" pitchFamily="34" charset="-122"/>
                <a:ea typeface="微软雅黑" panose="020B0503020204020204" pitchFamily="34" charset="-122"/>
              </a:rPr>
              <a:t>   22 RTT </a:t>
            </a:r>
          </a:p>
          <a:p>
            <a:pPr>
              <a:lnSpc>
                <a:spcPts val="2000"/>
              </a:lnSpc>
            </a:pPr>
            <a:r>
              <a:rPr lang="en-US" altLang="zh-CN" sz="1400" b="1" dirty="0" smtClean="0">
                <a:latin typeface="微软雅黑" panose="020B0503020204020204" pitchFamily="34" charset="-122"/>
                <a:ea typeface="微软雅黑" panose="020B0503020204020204" pitchFamily="34" charset="-122"/>
              </a:rPr>
              <a:t>+ 11 </a:t>
            </a:r>
            <a:r>
              <a:rPr lang="zh-CN" altLang="en-US" sz="1400" b="1" dirty="0" smtClean="0">
                <a:latin typeface="微软雅黑" panose="020B0503020204020204" pitchFamily="34" charset="-122"/>
                <a:ea typeface="微软雅黑" panose="020B0503020204020204" pitchFamily="34" charset="-122"/>
              </a:rPr>
              <a:t>个文档</a:t>
            </a:r>
            <a:r>
              <a:rPr lang="zh-CN" altLang="en-US" sz="1400" b="1" dirty="0">
                <a:latin typeface="微软雅黑" panose="020B0503020204020204" pitchFamily="34" charset="-122"/>
                <a:ea typeface="微软雅黑" panose="020B0503020204020204" pitchFamily="34" charset="-122"/>
              </a:rPr>
              <a:t>的传输时间</a:t>
            </a:r>
            <a:endParaRPr lang="zh-CN" altLang="en-US" sz="1400" dirty="0"/>
          </a:p>
        </p:txBody>
      </p:sp>
    </p:spTree>
    <p:extLst>
      <p:ext uri="{BB962C8B-B14F-4D97-AF65-F5344CB8AC3E}">
        <p14:creationId xmlns:p14="http://schemas.microsoft.com/office/powerpoint/2010/main" val="17148635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up)">
                                      <p:cBhvr>
                                        <p:cTn id="7" dur="1000"/>
                                        <p:tgtEl>
                                          <p:spTgt spid="5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up)">
                                      <p:cBhvr>
                                        <p:cTn id="11" dur="1000"/>
                                        <p:tgtEl>
                                          <p:spTgt spid="51"/>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wipe(up)">
                                      <p:cBhvr>
                                        <p:cTn id="15" dur="1000"/>
                                        <p:tgtEl>
                                          <p:spTgt spid="53"/>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8"/>
          <p:cNvSpPr>
            <a:spLocks noChangeArrowheads="1"/>
          </p:cNvSpPr>
          <p:nvPr/>
        </p:nvSpPr>
        <p:spPr bwMode="auto">
          <a:xfrm>
            <a:off x="556963" y="921762"/>
            <a:ext cx="8048776" cy="297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持续</a:t>
            </a:r>
            <a:r>
              <a:rPr lang="zh-CN" altLang="en-US" sz="2000" b="1" dirty="0" smtClean="0">
                <a:solidFill>
                  <a:srgbClr val="C00000"/>
                </a:solidFill>
                <a:latin typeface="微软雅黑" pitchFamily="34" charset="-122"/>
                <a:ea typeface="微软雅黑" pitchFamily="34" charset="-122"/>
              </a:rPr>
              <a:t>连接</a:t>
            </a:r>
            <a:r>
              <a:rPr lang="zh-CN" altLang="en-US"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persistent connection</a:t>
            </a:r>
            <a:r>
              <a:rPr lang="zh-CN" altLang="en-US" sz="2000" b="1" dirty="0" smtClean="0">
                <a:latin typeface="微软雅黑" pitchFamily="34" charset="-122"/>
                <a:ea typeface="微软雅黑" pitchFamily="34" charset="-122"/>
              </a:rPr>
              <a:t>）：服务器</a:t>
            </a:r>
            <a:r>
              <a:rPr lang="zh-CN" altLang="en-US" sz="2000" b="1" dirty="0">
                <a:latin typeface="微软雅黑" pitchFamily="34" charset="-122"/>
                <a:ea typeface="微软雅黑" pitchFamily="34" charset="-122"/>
              </a:rPr>
              <a:t>在发送响应后仍然在一段时间内</a:t>
            </a:r>
            <a:r>
              <a:rPr lang="zh-CN" altLang="en-US" sz="2000" b="1" dirty="0">
                <a:solidFill>
                  <a:srgbClr val="0000FF"/>
                </a:solidFill>
                <a:latin typeface="微软雅黑" pitchFamily="34" charset="-122"/>
                <a:ea typeface="微软雅黑" pitchFamily="34" charset="-122"/>
              </a:rPr>
              <a:t>保持</a:t>
            </a:r>
            <a:r>
              <a:rPr lang="zh-CN" altLang="en-US" sz="2000" b="1" dirty="0">
                <a:latin typeface="微软雅黑" pitchFamily="34" charset="-122"/>
                <a:ea typeface="微软雅黑" pitchFamily="34" charset="-122"/>
              </a:rPr>
              <a:t>这条</a:t>
            </a:r>
            <a:r>
              <a:rPr lang="zh-CN" altLang="en-US" sz="2000" b="1" dirty="0" smtClean="0">
                <a:latin typeface="微软雅黑" pitchFamily="34" charset="-122"/>
                <a:ea typeface="微软雅黑" pitchFamily="34" charset="-122"/>
              </a:rPr>
              <a:t>连接（不释放），</a:t>
            </a:r>
            <a:r>
              <a:rPr lang="zh-CN" altLang="en-US" sz="2000" b="1" dirty="0">
                <a:latin typeface="微软雅黑" pitchFamily="34" charset="-122"/>
                <a:ea typeface="微软雅黑" pitchFamily="34" charset="-122"/>
              </a:rPr>
              <a:t>使同一个</a:t>
            </a:r>
            <a:r>
              <a:rPr lang="zh-CN" altLang="en-US" sz="2000" b="1" dirty="0" smtClean="0">
                <a:latin typeface="微软雅黑" pitchFamily="34" charset="-122"/>
                <a:ea typeface="微软雅黑" pitchFamily="34" charset="-122"/>
              </a:rPr>
              <a:t>客户和</a:t>
            </a:r>
            <a:r>
              <a:rPr lang="zh-CN" altLang="en-US" sz="2000" b="1" dirty="0">
                <a:latin typeface="微软雅黑" pitchFamily="34" charset="-122"/>
                <a:ea typeface="微软雅黑" pitchFamily="34" charset="-122"/>
              </a:rPr>
              <a:t>该服务器可以</a:t>
            </a:r>
            <a:r>
              <a:rPr lang="zh-CN" altLang="en-US" sz="2000" b="1" dirty="0">
                <a:solidFill>
                  <a:srgbClr val="0000FF"/>
                </a:solidFill>
                <a:latin typeface="微软雅黑" pitchFamily="34" charset="-122"/>
                <a:ea typeface="微软雅黑" pitchFamily="34" charset="-122"/>
              </a:rPr>
              <a:t>继续</a:t>
            </a:r>
            <a:r>
              <a:rPr lang="zh-CN" altLang="en-US" sz="2000" b="1" dirty="0">
                <a:latin typeface="微软雅黑" pitchFamily="34" charset="-122"/>
                <a:ea typeface="微软雅黑" pitchFamily="34" charset="-122"/>
              </a:rPr>
              <a:t>在这条连接上传送后续</a:t>
            </a:r>
            <a:r>
              <a:rPr lang="zh-CN" altLang="en-US" sz="2000" b="1" dirty="0" smtClean="0">
                <a:latin typeface="微软雅黑" pitchFamily="34" charset="-122"/>
                <a:ea typeface="微软雅黑" pitchFamily="34" charset="-122"/>
              </a:rPr>
              <a:t>的 </a:t>
            </a:r>
            <a:r>
              <a:rPr lang="en-US" altLang="zh-CN" sz="2000" b="1" dirty="0" smtClean="0">
                <a:latin typeface="微软雅黑" pitchFamily="34" charset="-122"/>
                <a:ea typeface="微软雅黑" pitchFamily="34" charset="-122"/>
              </a:rPr>
              <a:t>HTTP </a:t>
            </a:r>
            <a:r>
              <a:rPr lang="zh-CN" altLang="en-US" sz="2000" b="1" dirty="0" smtClean="0">
                <a:latin typeface="微软雅黑" pitchFamily="34" charset="-122"/>
                <a:ea typeface="微软雅黑" pitchFamily="34" charset="-122"/>
              </a:rPr>
              <a:t>请求</a:t>
            </a:r>
            <a:r>
              <a:rPr lang="zh-CN" altLang="en-US" sz="2000" b="1" dirty="0">
                <a:latin typeface="微软雅黑" pitchFamily="34" charset="-122"/>
                <a:ea typeface="微软雅黑" pitchFamily="34" charset="-122"/>
              </a:rPr>
              <a:t>报文和响应报文</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只要文档</a:t>
            </a:r>
            <a:r>
              <a:rPr lang="zh-CN" altLang="en-US" sz="2000" b="1" dirty="0">
                <a:latin typeface="微软雅黑" pitchFamily="34" charset="-122"/>
                <a:ea typeface="微软雅黑" pitchFamily="34" charset="-122"/>
              </a:rPr>
              <a:t>都在同一个服务器</a:t>
            </a:r>
            <a:r>
              <a:rPr lang="zh-CN" altLang="en-US" sz="2000" b="1" dirty="0" smtClean="0">
                <a:latin typeface="微软雅黑" pitchFamily="34" charset="-122"/>
                <a:ea typeface="微软雅黑" pitchFamily="34" charset="-122"/>
              </a:rPr>
              <a:t>上，就可以继续使用该 </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两种工作</a:t>
            </a:r>
            <a:r>
              <a:rPr lang="zh-CN" altLang="en-US" sz="2000" b="1" dirty="0" smtClean="0">
                <a:solidFill>
                  <a:srgbClr val="0000FF"/>
                </a:solidFill>
                <a:latin typeface="微软雅黑" pitchFamily="34" charset="-122"/>
                <a:ea typeface="微软雅黑" pitchFamily="34" charset="-122"/>
              </a:rPr>
              <a:t>方式：</a:t>
            </a:r>
            <a:endParaRPr lang="en-US" altLang="zh-CN" sz="2000" b="1" dirty="0" smtClean="0">
              <a:solidFill>
                <a:srgbClr val="0000FF"/>
              </a:solidFill>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非流水线方式 </a:t>
            </a:r>
            <a:r>
              <a:rPr lang="en-US" altLang="zh-CN" sz="2000" b="1" dirty="0">
                <a:latin typeface="微软雅黑" pitchFamily="34" charset="-122"/>
                <a:ea typeface="微软雅黑" pitchFamily="34" charset="-122"/>
              </a:rPr>
              <a:t>(without pipelining)</a:t>
            </a: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流水线方式 </a:t>
            </a:r>
            <a:r>
              <a:rPr lang="en-US" altLang="zh-CN" sz="2000" b="1" dirty="0">
                <a:latin typeface="微软雅黑" pitchFamily="34" charset="-122"/>
                <a:ea typeface="微软雅黑" pitchFamily="34" charset="-122"/>
              </a:rPr>
              <a:t>(with pipelining)</a:t>
            </a:r>
            <a:r>
              <a:rPr lang="zh-CN" altLang="en-US" sz="2000" b="1" dirty="0">
                <a:latin typeface="微软雅黑" pitchFamily="34" charset="-122"/>
                <a:ea typeface="微软雅黑" pitchFamily="34" charset="-122"/>
              </a:rPr>
              <a:t>。</a:t>
            </a:r>
          </a:p>
        </p:txBody>
      </p:sp>
      <p:sp>
        <p:nvSpPr>
          <p:cNvPr id="11" name="AutoShape 5"/>
          <p:cNvSpPr>
            <a:spLocks noChangeArrowheads="1"/>
          </p:cNvSpPr>
          <p:nvPr/>
        </p:nvSpPr>
        <p:spPr bwMode="auto">
          <a:xfrm>
            <a:off x="556963" y="616122"/>
            <a:ext cx="804877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矩形 11"/>
          <p:cNvSpPr/>
          <p:nvPr/>
        </p:nvSpPr>
        <p:spPr>
          <a:xfrm>
            <a:off x="645268" y="564738"/>
            <a:ext cx="3684598"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latin typeface="微软雅黑" pitchFamily="34" charset="-122"/>
                <a:ea typeface="微软雅黑" pitchFamily="34" charset="-122"/>
              </a:rPr>
              <a:t>协议 </a:t>
            </a:r>
            <a:r>
              <a:rPr lang="en-US" altLang="zh-CN" sz="2000" b="1" dirty="0" smtClean="0">
                <a:latin typeface="微软雅黑" pitchFamily="34" charset="-122"/>
                <a:ea typeface="微软雅黑" pitchFamily="34" charset="-122"/>
              </a:rPr>
              <a:t>HTTP/1.1 </a:t>
            </a:r>
            <a:r>
              <a:rPr lang="zh-CN" altLang="en-US" sz="2000" b="1" dirty="0" smtClean="0">
                <a:latin typeface="微软雅黑" pitchFamily="34" charset="-122"/>
                <a:ea typeface="微软雅黑" pitchFamily="34" charset="-122"/>
              </a:rPr>
              <a:t>使用</a:t>
            </a:r>
            <a:r>
              <a:rPr lang="zh-CN" altLang="en-US" sz="2000" b="1" dirty="0" smtClean="0">
                <a:solidFill>
                  <a:srgbClr val="0000CC"/>
                </a:solidFill>
                <a:latin typeface="微软雅黑" pitchFamily="34" charset="-122"/>
                <a:ea typeface="微软雅黑" pitchFamily="34" charset="-122"/>
              </a:rPr>
              <a:t>持续连接</a:t>
            </a:r>
            <a:endParaRPr lang="zh-CN" altLang="en-US" sz="2000" b="1" dirty="0">
              <a:solidFill>
                <a:srgbClr val="0000CC"/>
              </a:solidFill>
              <a:latin typeface="微软雅黑" pitchFamily="34" charset="-122"/>
              <a:ea typeface="微软雅黑" pitchFamily="34" charset="-122"/>
            </a:endParaRPr>
          </a:p>
        </p:txBody>
      </p:sp>
    </p:spTree>
    <p:extLst>
      <p:ext uri="{BB962C8B-B14F-4D97-AF65-F5344CB8AC3E}">
        <p14:creationId xmlns:p14="http://schemas.microsoft.com/office/powerpoint/2010/main" val="29335223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8"/>
          <p:cNvSpPr>
            <a:spLocks noChangeArrowheads="1"/>
          </p:cNvSpPr>
          <p:nvPr/>
        </p:nvSpPr>
        <p:spPr bwMode="auto">
          <a:xfrm>
            <a:off x="556963" y="921762"/>
            <a:ext cx="3045773"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客户在收到前一个</a:t>
            </a:r>
            <a:r>
              <a:rPr lang="zh-CN" altLang="en-US" sz="2000" b="1" dirty="0" smtClean="0">
                <a:latin typeface="微软雅黑" pitchFamily="34" charset="-122"/>
                <a:ea typeface="微软雅黑" pitchFamily="34" charset="-122"/>
              </a:rPr>
              <a:t>响应</a:t>
            </a:r>
            <a:r>
              <a:rPr lang="zh-CN" altLang="en-US" sz="2000" b="1" dirty="0" smtClean="0">
                <a:solidFill>
                  <a:srgbClr val="C00000"/>
                </a:solidFill>
                <a:latin typeface="微软雅黑" pitchFamily="34" charset="-122"/>
                <a:ea typeface="微软雅黑" pitchFamily="34" charset="-122"/>
              </a:rPr>
              <a:t>之后</a:t>
            </a:r>
            <a:r>
              <a:rPr lang="zh-CN" altLang="en-US" sz="2000" b="1" dirty="0">
                <a:latin typeface="微软雅黑" pitchFamily="34" charset="-122"/>
                <a:ea typeface="微软雅黑" pitchFamily="34" charset="-122"/>
              </a:rPr>
              <a:t>才能发出下一个</a:t>
            </a:r>
            <a:r>
              <a:rPr lang="zh-CN" altLang="en-US" sz="2000" b="1" dirty="0" smtClean="0">
                <a:latin typeface="微软雅黑" pitchFamily="34" charset="-122"/>
                <a:ea typeface="微软雅黑" pitchFamily="34" charset="-122"/>
              </a:rPr>
              <a:t>请求。</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缺点：</a:t>
            </a:r>
            <a:r>
              <a:rPr lang="en-US" altLang="zh-CN" sz="2000" b="1" dirty="0" smtClean="0">
                <a:latin typeface="微软雅黑" pitchFamily="34" charset="-122"/>
                <a:ea typeface="微软雅黑" pitchFamily="34" charset="-122"/>
              </a:rPr>
              <a:t>TCP </a:t>
            </a:r>
            <a:r>
              <a:rPr lang="zh-CN" altLang="en-US" sz="2000" b="1" dirty="0" smtClean="0">
                <a:latin typeface="微软雅黑" pitchFamily="34" charset="-122"/>
                <a:ea typeface="微软雅黑" pitchFamily="34" charset="-122"/>
              </a:rPr>
              <a:t>连接空闲状态。</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556963" y="616122"/>
            <a:ext cx="804877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矩形 11"/>
          <p:cNvSpPr/>
          <p:nvPr/>
        </p:nvSpPr>
        <p:spPr>
          <a:xfrm>
            <a:off x="645268" y="564738"/>
            <a:ext cx="3082895"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latin typeface="微软雅黑" pitchFamily="34" charset="-122"/>
                <a:ea typeface="微软雅黑" pitchFamily="34" charset="-122"/>
              </a:rPr>
              <a:t>持续</a:t>
            </a:r>
            <a:r>
              <a:rPr lang="zh-CN" altLang="en-US" sz="2000" b="1" dirty="0">
                <a:latin typeface="微软雅黑" pitchFamily="34" charset="-122"/>
                <a:ea typeface="微软雅黑" pitchFamily="34" charset="-122"/>
              </a:rPr>
              <a:t>连接：非流水线方式 </a:t>
            </a:r>
          </a:p>
        </p:txBody>
      </p:sp>
      <p:sp>
        <p:nvSpPr>
          <p:cNvPr id="5" name="Line 2"/>
          <p:cNvSpPr>
            <a:spLocks noChangeShapeType="1"/>
          </p:cNvSpPr>
          <p:nvPr/>
        </p:nvSpPr>
        <p:spPr bwMode="auto">
          <a:xfrm>
            <a:off x="4992706" y="1250946"/>
            <a:ext cx="0" cy="32755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 name="Line 3"/>
          <p:cNvSpPr>
            <a:spLocks noChangeShapeType="1"/>
          </p:cNvSpPr>
          <p:nvPr/>
        </p:nvSpPr>
        <p:spPr bwMode="auto">
          <a:xfrm>
            <a:off x="6545422" y="1240063"/>
            <a:ext cx="0" cy="32755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0" name="Rectangle 6"/>
          <p:cNvSpPr>
            <a:spLocks noChangeArrowheads="1"/>
          </p:cNvSpPr>
          <p:nvPr/>
        </p:nvSpPr>
        <p:spPr bwMode="auto">
          <a:xfrm>
            <a:off x="5977236" y="953840"/>
            <a:ext cx="110607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万维网服务器</a:t>
            </a:r>
          </a:p>
        </p:txBody>
      </p:sp>
      <p:sp>
        <p:nvSpPr>
          <p:cNvPr id="41" name="Rectangle 7"/>
          <p:cNvSpPr>
            <a:spLocks noChangeArrowheads="1"/>
          </p:cNvSpPr>
          <p:nvPr/>
        </p:nvSpPr>
        <p:spPr bwMode="auto">
          <a:xfrm>
            <a:off x="4502586" y="953840"/>
            <a:ext cx="95218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万维网客户</a:t>
            </a:r>
          </a:p>
        </p:txBody>
      </p:sp>
      <p:grpSp>
        <p:nvGrpSpPr>
          <p:cNvPr id="54" name="组合 53"/>
          <p:cNvGrpSpPr/>
          <p:nvPr/>
        </p:nvGrpSpPr>
        <p:grpSpPr>
          <a:xfrm>
            <a:off x="3775648" y="1248914"/>
            <a:ext cx="2769774" cy="861437"/>
            <a:chOff x="3775648" y="1248914"/>
            <a:chExt cx="2769774" cy="861437"/>
          </a:xfrm>
        </p:grpSpPr>
        <p:grpSp>
          <p:nvGrpSpPr>
            <p:cNvPr id="49" name="组合 48"/>
            <p:cNvGrpSpPr/>
            <p:nvPr/>
          </p:nvGrpSpPr>
          <p:grpSpPr>
            <a:xfrm>
              <a:off x="5016247" y="1762124"/>
              <a:ext cx="1503604" cy="348227"/>
              <a:chOff x="5442383" y="1762124"/>
              <a:chExt cx="1503604" cy="348227"/>
            </a:xfrm>
          </p:grpSpPr>
          <p:sp>
            <p:nvSpPr>
              <p:cNvPr id="26" name="Rectangle 21"/>
              <p:cNvSpPr>
                <a:spLocks noChangeArrowheads="1"/>
              </p:cNvSpPr>
              <p:nvPr/>
            </p:nvSpPr>
            <p:spPr bwMode="auto">
              <a:xfrm rot="21230751">
                <a:off x="5442383" y="1762124"/>
                <a:ext cx="1503604" cy="348227"/>
              </a:xfrm>
              <a:prstGeom prst="rect">
                <a:avLst/>
              </a:prstGeom>
              <a:solidFill>
                <a:srgbClr val="009900"/>
              </a:solidFill>
              <a:ln w="9525">
                <a:noFill/>
                <a:miter lim="800000"/>
                <a:headEnd/>
                <a:tailEnd/>
              </a:ln>
              <a:effectLst/>
              <a:extLst/>
            </p:spPr>
            <p:txBody>
              <a:bodyPr wrap="none" anchor="ctr"/>
              <a:lstStyle/>
              <a:p>
                <a:pPr algn="ctr"/>
                <a:endParaRPr lang="en-CA" altLang="zh-CN" sz="1400" b="1">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552340" y="1785702"/>
                <a:ext cx="12711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smtClean="0">
                    <a:solidFill>
                      <a:schemeClr val="bg1"/>
                    </a:solidFill>
                    <a:latin typeface="微软雅黑" panose="020B0503020204020204" pitchFamily="34" charset="-122"/>
                    <a:ea typeface="微软雅黑" panose="020B0503020204020204" pitchFamily="34" charset="-122"/>
                  </a:rPr>
                  <a:t>page.html</a:t>
                </a:r>
                <a:endParaRPr lang="en-CA"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775648" y="1248914"/>
              <a:ext cx="2769774" cy="414600"/>
              <a:chOff x="4201784" y="1248914"/>
              <a:chExt cx="2769774" cy="414600"/>
            </a:xfrm>
          </p:grpSpPr>
          <p:sp>
            <p:nvSpPr>
              <p:cNvPr id="23" name="Line 18"/>
              <p:cNvSpPr>
                <a:spLocks noChangeShapeType="1"/>
              </p:cNvSpPr>
              <p:nvPr/>
            </p:nvSpPr>
            <p:spPr bwMode="auto">
              <a:xfrm>
                <a:off x="5411697" y="1371510"/>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4" name="Line 19"/>
              <p:cNvSpPr>
                <a:spLocks noChangeShapeType="1"/>
              </p:cNvSpPr>
              <p:nvPr/>
            </p:nvSpPr>
            <p:spPr bwMode="auto">
              <a:xfrm flipH="1">
                <a:off x="5427040" y="1491214"/>
                <a:ext cx="1488261" cy="43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5" name="Line 20"/>
              <p:cNvSpPr>
                <a:spLocks noChangeShapeType="1"/>
              </p:cNvSpPr>
              <p:nvPr/>
            </p:nvSpPr>
            <p:spPr bwMode="auto">
              <a:xfrm>
                <a:off x="5437268" y="1576457"/>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4"/>
              <p:cNvSpPr txBox="1">
                <a:spLocks noChangeArrowheads="1"/>
              </p:cNvSpPr>
              <p:nvPr/>
            </p:nvSpPr>
            <p:spPr bwMode="auto">
              <a:xfrm>
                <a:off x="4201784" y="1248914"/>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a:solidFill>
                      <a:srgbClr val="0000CC"/>
                    </a:solidFill>
                    <a:latin typeface="微软雅黑" panose="020B0503020204020204" pitchFamily="34" charset="-122"/>
                    <a:ea typeface="微软雅黑" panose="020B0503020204020204" pitchFamily="34" charset="-122"/>
                  </a:rPr>
                  <a:t>发起 </a:t>
                </a: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连接</a:t>
                </a:r>
              </a:p>
            </p:txBody>
          </p:sp>
        </p:grpSp>
      </p:grpSp>
      <p:grpSp>
        <p:nvGrpSpPr>
          <p:cNvPr id="44" name="组合 43"/>
          <p:cNvGrpSpPr/>
          <p:nvPr/>
        </p:nvGrpSpPr>
        <p:grpSpPr>
          <a:xfrm>
            <a:off x="5700971" y="3609231"/>
            <a:ext cx="68093" cy="273778"/>
            <a:chOff x="5253660" y="4257392"/>
            <a:chExt cx="68093" cy="273778"/>
          </a:xfrm>
        </p:grpSpPr>
        <p:sp>
          <p:nvSpPr>
            <p:cNvPr id="45" name="Oval 30"/>
            <p:cNvSpPr>
              <a:spLocks noChangeArrowheads="1"/>
            </p:cNvSpPr>
            <p:nvPr/>
          </p:nvSpPr>
          <p:spPr bwMode="auto">
            <a:xfrm>
              <a:off x="5262172" y="4257392"/>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6" name="Oval 31"/>
            <p:cNvSpPr>
              <a:spLocks noChangeArrowheads="1"/>
            </p:cNvSpPr>
            <p:nvPr/>
          </p:nvSpPr>
          <p:spPr bwMode="auto">
            <a:xfrm>
              <a:off x="5257916" y="4364484"/>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 name="Oval 32"/>
            <p:cNvSpPr>
              <a:spLocks noChangeArrowheads="1"/>
            </p:cNvSpPr>
            <p:nvPr/>
          </p:nvSpPr>
          <p:spPr bwMode="auto">
            <a:xfrm>
              <a:off x="5253660" y="4470493"/>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3770718" y="4067972"/>
            <a:ext cx="2743829" cy="389521"/>
            <a:chOff x="4196854" y="4067972"/>
            <a:chExt cx="2743829" cy="389521"/>
          </a:xfrm>
        </p:grpSpPr>
        <p:grpSp>
          <p:nvGrpSpPr>
            <p:cNvPr id="3" name="组合 2"/>
            <p:cNvGrpSpPr/>
            <p:nvPr/>
          </p:nvGrpSpPr>
          <p:grpSpPr>
            <a:xfrm>
              <a:off x="5429646" y="4067972"/>
              <a:ext cx="1511037" cy="272914"/>
              <a:chOff x="5474036" y="4254409"/>
              <a:chExt cx="1511037" cy="272914"/>
            </a:xfrm>
          </p:grpSpPr>
          <p:sp>
            <p:nvSpPr>
              <p:cNvPr id="13" name="Line 8"/>
              <p:cNvSpPr>
                <a:spLocks noChangeShapeType="1"/>
              </p:cNvSpPr>
              <p:nvPr/>
            </p:nvSpPr>
            <p:spPr bwMode="auto">
              <a:xfrm flipH="1">
                <a:off x="5480596" y="4254409"/>
                <a:ext cx="1497522" cy="43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5496035" y="4330583"/>
                <a:ext cx="1489038" cy="1088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flipH="1">
                <a:off x="5474036" y="4483795"/>
                <a:ext cx="1497522" cy="43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8" name="Text Box 14"/>
            <p:cNvSpPr txBox="1">
              <a:spLocks noChangeArrowheads="1"/>
            </p:cNvSpPr>
            <p:nvPr/>
          </p:nvSpPr>
          <p:spPr bwMode="auto">
            <a:xfrm>
              <a:off x="4196854" y="4180494"/>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smtClean="0">
                  <a:solidFill>
                    <a:srgbClr val="0000CC"/>
                  </a:solidFill>
                  <a:latin typeface="微软雅黑" panose="020B0503020204020204" pitchFamily="34" charset="-122"/>
                  <a:ea typeface="微软雅黑" panose="020B0503020204020204" pitchFamily="34" charset="-122"/>
                </a:rPr>
                <a:t>释放 </a:t>
              </a: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连接</a:t>
              </a:r>
            </a:p>
          </p:txBody>
        </p:sp>
      </p:grpSp>
      <p:sp>
        <p:nvSpPr>
          <p:cNvPr id="53" name="矩形 52"/>
          <p:cNvSpPr/>
          <p:nvPr/>
        </p:nvSpPr>
        <p:spPr>
          <a:xfrm>
            <a:off x="6661084" y="1881928"/>
            <a:ext cx="2105638" cy="1631216"/>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所需的</a:t>
            </a:r>
            <a:r>
              <a:rPr lang="zh-CN" altLang="en-US" sz="1400" b="1" dirty="0" smtClean="0">
                <a:latin typeface="微软雅黑" panose="020B0503020204020204" pitchFamily="34" charset="-122"/>
                <a:ea typeface="微软雅黑" panose="020B0503020204020204" pitchFamily="34" charset="-122"/>
              </a:rPr>
              <a:t>时间 </a:t>
            </a:r>
            <a:r>
              <a:rPr lang="en-US" altLang="zh-CN" sz="1400" b="1" dirty="0">
                <a:latin typeface="微软雅黑" panose="020B0503020204020204" pitchFamily="34" charset="-122"/>
                <a:ea typeface="微软雅黑" panose="020B0503020204020204" pitchFamily="34" charset="-122"/>
              </a:rPr>
              <a:t>&gt;</a:t>
            </a:r>
            <a:r>
              <a:rPr lang="en-US" altLang="zh-CN" sz="1400" b="1" dirty="0" smtClean="0">
                <a:latin typeface="微软雅黑" panose="020B0503020204020204" pitchFamily="34" charset="-122"/>
                <a:ea typeface="微软雅黑" panose="020B0503020204020204" pitchFamily="34" charset="-122"/>
              </a:rPr>
              <a:t>= </a:t>
            </a:r>
          </a:p>
          <a:p>
            <a:pPr>
              <a:lnSpc>
                <a:spcPts val="2000"/>
              </a:lnSpc>
            </a:pPr>
            <a:r>
              <a:rPr lang="en-US" altLang="zh-CN" sz="1400" b="1" dirty="0" smtClean="0">
                <a:latin typeface="微软雅黑" panose="020B0503020204020204" pitchFamily="34" charset="-122"/>
                <a:ea typeface="微软雅黑" panose="020B0503020204020204" pitchFamily="34" charset="-122"/>
              </a:rPr>
              <a:t>   2 RTT </a:t>
            </a:r>
          </a:p>
          <a:p>
            <a:pPr>
              <a:lnSpc>
                <a:spcPts val="2000"/>
              </a:lnSpc>
            </a:pPr>
            <a:r>
              <a:rPr lang="en-US" altLang="zh-CN" sz="1400" b="1" dirty="0" smtClean="0">
                <a:latin typeface="微软雅黑" panose="020B0503020204020204" pitchFamily="34" charset="-122"/>
                <a:ea typeface="微软雅黑" panose="020B0503020204020204" pitchFamily="34" charset="-122"/>
              </a:rPr>
              <a:t>+ page.html </a:t>
            </a:r>
            <a:r>
              <a:rPr lang="zh-CN" altLang="en-US" sz="1400" b="1" dirty="0" smtClean="0">
                <a:latin typeface="微软雅黑" panose="020B0503020204020204" pitchFamily="34" charset="-122"/>
                <a:ea typeface="微软雅黑" panose="020B0503020204020204" pitchFamily="34" charset="-122"/>
              </a:rPr>
              <a:t>传输时间</a:t>
            </a:r>
            <a:endParaRPr lang="en-US" altLang="zh-CN" sz="1400" b="1" dirty="0" smtClean="0">
              <a:latin typeface="微软雅黑" panose="020B0503020204020204" pitchFamily="34" charset="-122"/>
              <a:ea typeface="微软雅黑" panose="020B0503020204020204" pitchFamily="34" charset="-122"/>
            </a:endParaRPr>
          </a:p>
          <a:p>
            <a:pPr>
              <a:lnSpc>
                <a:spcPts val="2000"/>
              </a:lnSpc>
            </a:pPr>
            <a:r>
              <a:rPr lang="en-US" altLang="zh-CN" sz="1400" b="1" dirty="0" smtClean="0">
                <a:latin typeface="微软雅黑" panose="020B0503020204020204" pitchFamily="34" charset="-122"/>
                <a:ea typeface="微软雅黑" panose="020B0503020204020204" pitchFamily="34" charset="-122"/>
              </a:rPr>
              <a:t>+ 10 RTT</a:t>
            </a:r>
          </a:p>
          <a:p>
            <a:pPr>
              <a:lnSpc>
                <a:spcPts val="2000"/>
              </a:lnSpc>
            </a:pPr>
            <a:r>
              <a:rPr lang="en-US" altLang="zh-CN" sz="1400" b="1" dirty="0" smtClean="0">
                <a:latin typeface="微软雅黑" panose="020B0503020204020204" pitchFamily="34" charset="-122"/>
                <a:ea typeface="微软雅黑" panose="020B0503020204020204" pitchFamily="34" charset="-122"/>
              </a:rPr>
              <a:t>+ 10 </a:t>
            </a:r>
            <a:r>
              <a:rPr lang="zh-CN" altLang="en-US" sz="1400" b="1" dirty="0" smtClean="0">
                <a:latin typeface="微软雅黑" panose="020B0503020204020204" pitchFamily="34" charset="-122"/>
                <a:ea typeface="微软雅黑" panose="020B0503020204020204" pitchFamily="34" charset="-122"/>
              </a:rPr>
              <a:t>个文档</a:t>
            </a:r>
            <a:r>
              <a:rPr lang="zh-CN" altLang="en-US" sz="1400" b="1" dirty="0">
                <a:latin typeface="微软雅黑" panose="020B0503020204020204" pitchFamily="34" charset="-122"/>
                <a:ea typeface="微软雅黑" panose="020B0503020204020204" pitchFamily="34" charset="-122"/>
              </a:rPr>
              <a:t>的传输</a:t>
            </a:r>
            <a:r>
              <a:rPr lang="zh-CN" altLang="en-US" sz="1400" b="1" dirty="0" smtClean="0">
                <a:latin typeface="微软雅黑" panose="020B0503020204020204" pitchFamily="34" charset="-122"/>
                <a:ea typeface="微软雅黑" panose="020B0503020204020204" pitchFamily="34" charset="-122"/>
              </a:rPr>
              <a:t>时间</a:t>
            </a:r>
            <a:endParaRPr lang="en-US" altLang="zh-CN" sz="1400" b="1" dirty="0" smtClean="0">
              <a:latin typeface="微软雅黑" panose="020B0503020204020204" pitchFamily="34" charset="-122"/>
              <a:ea typeface="微软雅黑" panose="020B0503020204020204" pitchFamily="34" charset="-122"/>
            </a:endParaRPr>
          </a:p>
          <a:p>
            <a:pPr>
              <a:lnSpc>
                <a:spcPts val="2000"/>
              </a:lnSpc>
            </a:pP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空闲时间</a:t>
            </a:r>
            <a:endParaRPr lang="zh-CN" altLang="en-US" sz="1400" dirty="0"/>
          </a:p>
        </p:txBody>
      </p:sp>
      <p:grpSp>
        <p:nvGrpSpPr>
          <p:cNvPr id="63" name="组合 62"/>
          <p:cNvGrpSpPr/>
          <p:nvPr/>
        </p:nvGrpSpPr>
        <p:grpSpPr>
          <a:xfrm>
            <a:off x="4308273" y="2070235"/>
            <a:ext cx="2203727" cy="807585"/>
            <a:chOff x="4308273" y="2070235"/>
            <a:chExt cx="2203727" cy="807585"/>
          </a:xfrm>
        </p:grpSpPr>
        <p:grpSp>
          <p:nvGrpSpPr>
            <p:cNvPr id="50" name="组合 49"/>
            <p:cNvGrpSpPr/>
            <p:nvPr/>
          </p:nvGrpSpPr>
          <p:grpSpPr>
            <a:xfrm>
              <a:off x="4308273" y="2070235"/>
              <a:ext cx="2201256" cy="723594"/>
              <a:chOff x="4734409" y="1919309"/>
              <a:chExt cx="2201256" cy="723594"/>
            </a:xfrm>
          </p:grpSpPr>
          <p:grpSp>
            <p:nvGrpSpPr>
              <p:cNvPr id="31" name="Group 26"/>
              <p:cNvGrpSpPr>
                <a:grpSpLocks/>
              </p:cNvGrpSpPr>
              <p:nvPr/>
            </p:nvGrpSpPr>
            <p:grpSpPr bwMode="auto">
              <a:xfrm>
                <a:off x="5443288" y="2294674"/>
                <a:ext cx="1492377" cy="348229"/>
                <a:chOff x="1159" y="2266"/>
                <a:chExt cx="1160" cy="384"/>
              </a:xfrm>
            </p:grpSpPr>
            <p:sp>
              <p:nvSpPr>
                <p:cNvPr id="33" name="Rectangle 27"/>
                <p:cNvSpPr>
                  <a:spLocks noChangeArrowheads="1"/>
                </p:cNvSpPr>
                <p:nvPr/>
              </p:nvSpPr>
              <p:spPr bwMode="auto">
                <a:xfrm rot="21395996">
                  <a:off x="1159" y="2266"/>
                  <a:ext cx="1160" cy="384"/>
                </a:xfrm>
                <a:prstGeom prst="rect">
                  <a:avLst/>
                </a:prstGeom>
                <a:solidFill>
                  <a:srgbClr val="0099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sz="1400" b="1">
                    <a:latin typeface="微软雅黑" panose="020B0503020204020204" pitchFamily="34" charset="-122"/>
                    <a:ea typeface="微软雅黑" panose="020B0503020204020204" pitchFamily="34" charset="-122"/>
                  </a:endParaRPr>
                </a:p>
              </p:txBody>
            </p:sp>
            <p:sp>
              <p:nvSpPr>
                <p:cNvPr id="34" name="Text Box 28"/>
                <p:cNvSpPr txBox="1">
                  <a:spLocks noChangeArrowheads="1"/>
                </p:cNvSpPr>
                <p:nvPr/>
              </p:nvSpPr>
              <p:spPr bwMode="auto">
                <a:xfrm>
                  <a:off x="1255" y="2277"/>
                  <a:ext cx="970"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smtClean="0">
                      <a:latin typeface="微软雅黑" panose="020B0503020204020204" pitchFamily="34" charset="-122"/>
                      <a:ea typeface="微软雅黑" panose="020B0503020204020204" pitchFamily="34" charset="-122"/>
                    </a:rPr>
                    <a:t>page1.jpg</a:t>
                  </a:r>
                  <a:endParaRPr lang="en-CA" altLang="zh-CN" sz="1400" b="1" dirty="0">
                    <a:latin typeface="微软雅黑" panose="020B0503020204020204" pitchFamily="34" charset="-122"/>
                    <a:ea typeface="微软雅黑" panose="020B0503020204020204" pitchFamily="34" charset="-122"/>
                  </a:endParaRPr>
                </a:p>
              </p:txBody>
            </p:sp>
          </p:grpSp>
          <p:sp>
            <p:nvSpPr>
              <p:cNvPr id="32" name="Text Box 29"/>
              <p:cNvSpPr txBox="1">
                <a:spLocks noChangeArrowheads="1"/>
              </p:cNvSpPr>
              <p:nvPr/>
            </p:nvSpPr>
            <p:spPr bwMode="auto">
              <a:xfrm>
                <a:off x="4734409" y="1919309"/>
                <a:ext cx="604670" cy="30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400" b="1" dirty="0" smtClean="0">
                    <a:latin typeface="微软雅黑" panose="020B0503020204020204" pitchFamily="34" charset="-122"/>
                    <a:ea typeface="微软雅黑" panose="020B0503020204020204" pitchFamily="34" charset="-122"/>
                  </a:rPr>
                  <a:t>空闲</a:t>
                </a:r>
                <a:endParaRPr lang="en-CA" altLang="zh-CN" sz="1400" b="1" dirty="0">
                  <a:latin typeface="微软雅黑" panose="020B0503020204020204" pitchFamily="34" charset="-122"/>
                  <a:ea typeface="微软雅黑" panose="020B0503020204020204" pitchFamily="34" charset="-122"/>
                </a:endParaRPr>
              </a:p>
            </p:txBody>
          </p:sp>
        </p:grpSp>
        <p:sp>
          <p:nvSpPr>
            <p:cNvPr id="55" name="Line 18"/>
            <p:cNvSpPr>
              <a:spLocks noChangeShapeType="1"/>
            </p:cNvSpPr>
            <p:nvPr/>
          </p:nvSpPr>
          <p:spPr bwMode="auto">
            <a:xfrm>
              <a:off x="4977710" y="2261337"/>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cxnSp>
          <p:nvCxnSpPr>
            <p:cNvPr id="58" name="直接连接符 57"/>
            <p:cNvCxnSpPr/>
            <p:nvPr/>
          </p:nvCxnSpPr>
          <p:spPr>
            <a:xfrm>
              <a:off x="4785064" y="2223945"/>
              <a:ext cx="192646"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a:off x="4785064" y="2877820"/>
              <a:ext cx="192646"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V="1">
              <a:off x="4986740" y="2175669"/>
              <a:ext cx="0" cy="120318"/>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4308273" y="2735353"/>
            <a:ext cx="2210259" cy="742899"/>
            <a:chOff x="4308273" y="2735353"/>
            <a:chExt cx="2210259" cy="742899"/>
          </a:xfrm>
        </p:grpSpPr>
        <p:grpSp>
          <p:nvGrpSpPr>
            <p:cNvPr id="51" name="组合 50"/>
            <p:cNvGrpSpPr/>
            <p:nvPr/>
          </p:nvGrpSpPr>
          <p:grpSpPr>
            <a:xfrm>
              <a:off x="4308273" y="2735353"/>
              <a:ext cx="2210259" cy="742899"/>
              <a:chOff x="4734409" y="2531159"/>
              <a:chExt cx="2210259" cy="742899"/>
            </a:xfrm>
          </p:grpSpPr>
          <p:grpSp>
            <p:nvGrpSpPr>
              <p:cNvPr id="36" name="Group 31"/>
              <p:cNvGrpSpPr>
                <a:grpSpLocks/>
              </p:cNvGrpSpPr>
              <p:nvPr/>
            </p:nvGrpSpPr>
            <p:grpSpPr bwMode="auto">
              <a:xfrm>
                <a:off x="5440713" y="2925831"/>
                <a:ext cx="1503955" cy="348227"/>
                <a:chOff x="1145" y="3634"/>
                <a:chExt cx="1169" cy="384"/>
              </a:xfrm>
            </p:grpSpPr>
            <p:sp>
              <p:nvSpPr>
                <p:cNvPr id="38" name="Rectangle 32"/>
                <p:cNvSpPr>
                  <a:spLocks noChangeArrowheads="1"/>
                </p:cNvSpPr>
                <p:nvPr/>
              </p:nvSpPr>
              <p:spPr bwMode="auto">
                <a:xfrm rot="21347042">
                  <a:off x="1145" y="3634"/>
                  <a:ext cx="1169" cy="384"/>
                </a:xfrm>
                <a:prstGeom prst="rect">
                  <a:avLst/>
                </a:prstGeom>
                <a:solidFill>
                  <a:srgbClr val="0099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sz="1400" b="1">
                    <a:latin typeface="微软雅黑" panose="020B0503020204020204" pitchFamily="34" charset="-122"/>
                    <a:ea typeface="微软雅黑" panose="020B0503020204020204" pitchFamily="34" charset="-122"/>
                  </a:endParaRPr>
                </a:p>
              </p:txBody>
            </p:sp>
            <p:sp>
              <p:nvSpPr>
                <p:cNvPr id="39" name="Text Box 33"/>
                <p:cNvSpPr txBox="1">
                  <a:spLocks noChangeArrowheads="1"/>
                </p:cNvSpPr>
                <p:nvPr/>
              </p:nvSpPr>
              <p:spPr bwMode="auto">
                <a:xfrm>
                  <a:off x="1251" y="3637"/>
                  <a:ext cx="994"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smtClean="0">
                      <a:latin typeface="微软雅黑" panose="020B0503020204020204" pitchFamily="34" charset="-122"/>
                      <a:ea typeface="微软雅黑" panose="020B0503020204020204" pitchFamily="34" charset="-122"/>
                    </a:rPr>
                    <a:t>page2.jpg</a:t>
                  </a:r>
                  <a:endParaRPr lang="en-CA" altLang="zh-CN" sz="1400" b="1" dirty="0">
                    <a:latin typeface="微软雅黑" panose="020B0503020204020204" pitchFamily="34" charset="-122"/>
                    <a:ea typeface="微软雅黑" panose="020B0503020204020204" pitchFamily="34" charset="-122"/>
                  </a:endParaRPr>
                </a:p>
              </p:txBody>
            </p:sp>
          </p:grpSp>
          <p:sp>
            <p:nvSpPr>
              <p:cNvPr id="43" name="Text Box 29"/>
              <p:cNvSpPr txBox="1">
                <a:spLocks noChangeArrowheads="1"/>
              </p:cNvSpPr>
              <p:nvPr/>
            </p:nvSpPr>
            <p:spPr bwMode="auto">
              <a:xfrm>
                <a:off x="4734409" y="2531159"/>
                <a:ext cx="604670" cy="30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400" b="1" dirty="0" smtClean="0">
                    <a:latin typeface="微软雅黑" panose="020B0503020204020204" pitchFamily="34" charset="-122"/>
                    <a:ea typeface="微软雅黑" panose="020B0503020204020204" pitchFamily="34" charset="-122"/>
                  </a:rPr>
                  <a:t>空闲</a:t>
                </a:r>
                <a:endParaRPr lang="en-CA" altLang="zh-CN" sz="1400" b="1" dirty="0">
                  <a:latin typeface="微软雅黑" panose="020B0503020204020204" pitchFamily="34" charset="-122"/>
                  <a:ea typeface="微软雅黑" panose="020B0503020204020204" pitchFamily="34" charset="-122"/>
                </a:endParaRPr>
              </a:p>
            </p:txBody>
          </p:sp>
        </p:grpSp>
        <p:sp>
          <p:nvSpPr>
            <p:cNvPr id="56" name="Line 18"/>
            <p:cNvSpPr>
              <a:spLocks noChangeShapeType="1"/>
            </p:cNvSpPr>
            <p:nvPr/>
          </p:nvSpPr>
          <p:spPr bwMode="auto">
            <a:xfrm>
              <a:off x="4977710" y="2935942"/>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cxnSp>
          <p:nvCxnSpPr>
            <p:cNvPr id="62" name="直接连接符 61"/>
            <p:cNvCxnSpPr/>
            <p:nvPr/>
          </p:nvCxnSpPr>
          <p:spPr>
            <a:xfrm flipV="1">
              <a:off x="4986740" y="2815624"/>
              <a:ext cx="0" cy="120318"/>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236775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up)">
                                      <p:cBhvr>
                                        <p:cTn id="7" dur="1000"/>
                                        <p:tgtEl>
                                          <p:spTgt spid="5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up)">
                                      <p:cBhvr>
                                        <p:cTn id="11" dur="1000"/>
                                        <p:tgtEl>
                                          <p:spTgt spid="63"/>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up)">
                                      <p:cBhvr>
                                        <p:cTn id="15" dur="1000"/>
                                        <p:tgtEl>
                                          <p:spTgt spid="64"/>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up)">
                                      <p:cBhvr>
                                        <p:cTn id="19" dur="1000"/>
                                        <p:tgtEl>
                                          <p:spTgt spid="44"/>
                                        </p:tgtEl>
                                      </p:cBhvr>
                                    </p:animEffect>
                                  </p:childTnLst>
                                </p:cTn>
                              </p:par>
                            </p:childTnLst>
                          </p:cTn>
                        </p:par>
                        <p:par>
                          <p:cTn id="20" fill="hold">
                            <p:stCondLst>
                              <p:cond delay="4000"/>
                            </p:stCondLst>
                            <p:childTnLst>
                              <p:par>
                                <p:cTn id="21" presetID="22" presetClass="entr" presetSubtype="1"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wipe(up)">
                                      <p:cBhvr>
                                        <p:cTn id="23" dur="1000"/>
                                        <p:tgtEl>
                                          <p:spTgt spid="52"/>
                                        </p:tgtEl>
                                      </p:cBhvr>
                                    </p:animEffect>
                                  </p:childTnLst>
                                </p:cTn>
                              </p:par>
                            </p:childTnLst>
                          </p:cTn>
                        </p:par>
                        <p:par>
                          <p:cTn id="24" fill="hold">
                            <p:stCondLst>
                              <p:cond delay="5000"/>
                            </p:stCondLst>
                            <p:childTnLst>
                              <p:par>
                                <p:cTn id="25" presetID="10" presetClass="entr" presetSubtype="0"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8"/>
          <p:cNvSpPr>
            <a:spLocks noChangeArrowheads="1"/>
          </p:cNvSpPr>
          <p:nvPr/>
        </p:nvSpPr>
        <p:spPr bwMode="auto">
          <a:xfrm>
            <a:off x="556963" y="921762"/>
            <a:ext cx="3045773"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客户</a:t>
            </a:r>
            <a:r>
              <a:rPr lang="zh-CN" altLang="en-US" sz="2000" b="1" dirty="0">
                <a:latin typeface="微软雅黑" pitchFamily="34" charset="-122"/>
                <a:ea typeface="微软雅黑" pitchFamily="34" charset="-122"/>
              </a:rPr>
              <a:t>在</a:t>
            </a:r>
            <a:r>
              <a:rPr lang="zh-CN" altLang="en-US" sz="2000" b="1" dirty="0" smtClean="0">
                <a:latin typeface="微软雅黑" pitchFamily="34" charset="-122"/>
                <a:ea typeface="微软雅黑" pitchFamily="34" charset="-122"/>
              </a:rPr>
              <a:t>收到响应</a:t>
            </a:r>
            <a:r>
              <a:rPr lang="zh-CN" altLang="en-US" sz="2000" b="1" dirty="0">
                <a:latin typeface="微软雅黑" pitchFamily="34" charset="-122"/>
                <a:ea typeface="微软雅黑" pitchFamily="34" charset="-122"/>
              </a:rPr>
              <a:t>报文</a:t>
            </a:r>
            <a:r>
              <a:rPr lang="zh-CN" altLang="en-US" sz="2000" b="1" dirty="0">
                <a:solidFill>
                  <a:srgbClr val="C00000"/>
                </a:solidFill>
                <a:latin typeface="微软雅黑" pitchFamily="34" charset="-122"/>
                <a:ea typeface="微软雅黑" pitchFamily="34" charset="-122"/>
              </a:rPr>
              <a:t>之前</a:t>
            </a:r>
            <a:r>
              <a:rPr lang="zh-CN" altLang="en-US" sz="2000" b="1" dirty="0">
                <a:latin typeface="微软雅黑" pitchFamily="34" charset="-122"/>
                <a:ea typeface="微软雅黑" pitchFamily="34" charset="-122"/>
              </a:rPr>
              <a:t>就能够接着发送新的请求报文</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连续的多个请求</a:t>
            </a:r>
            <a:r>
              <a:rPr lang="zh-CN" altLang="en-US" sz="2000" b="1" dirty="0">
                <a:latin typeface="微软雅黑" pitchFamily="34" charset="-122"/>
                <a:ea typeface="微软雅黑" pitchFamily="34" charset="-122"/>
              </a:rPr>
              <a:t>报文到达服务器后，服务器就可连续发回响应报文</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下载效率</a:t>
            </a:r>
            <a:r>
              <a:rPr lang="zh-CN" altLang="en-US" sz="2000" b="1" dirty="0">
                <a:latin typeface="微软雅黑" pitchFamily="34" charset="-122"/>
                <a:ea typeface="微软雅黑" pitchFamily="34" charset="-122"/>
              </a:rPr>
              <a:t>提高</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556963" y="616122"/>
            <a:ext cx="8048776"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12" name="矩形 11"/>
          <p:cNvSpPr/>
          <p:nvPr/>
        </p:nvSpPr>
        <p:spPr>
          <a:xfrm>
            <a:off x="645268" y="564738"/>
            <a:ext cx="2826415"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latin typeface="微软雅黑" pitchFamily="34" charset="-122"/>
                <a:ea typeface="微软雅黑" pitchFamily="34" charset="-122"/>
              </a:rPr>
              <a:t>持续</a:t>
            </a:r>
            <a:r>
              <a:rPr lang="zh-CN" altLang="en-US" sz="2000" b="1" dirty="0">
                <a:latin typeface="微软雅黑" pitchFamily="34" charset="-122"/>
                <a:ea typeface="微软雅黑" pitchFamily="34" charset="-122"/>
              </a:rPr>
              <a:t>连接</a:t>
            </a:r>
            <a:r>
              <a:rPr lang="zh-CN" altLang="en-US" sz="2000" b="1" dirty="0" smtClean="0">
                <a:latin typeface="微软雅黑" pitchFamily="34" charset="-122"/>
                <a:ea typeface="微软雅黑" pitchFamily="34" charset="-122"/>
              </a:rPr>
              <a:t>：流水线</a:t>
            </a:r>
            <a:r>
              <a:rPr lang="zh-CN" altLang="en-US" sz="2000" b="1" dirty="0">
                <a:latin typeface="微软雅黑" pitchFamily="34" charset="-122"/>
                <a:ea typeface="微软雅黑" pitchFamily="34" charset="-122"/>
              </a:rPr>
              <a:t>方式 </a:t>
            </a:r>
          </a:p>
        </p:txBody>
      </p:sp>
      <p:sp>
        <p:nvSpPr>
          <p:cNvPr id="5" name="Line 2"/>
          <p:cNvSpPr>
            <a:spLocks noChangeShapeType="1"/>
          </p:cNvSpPr>
          <p:nvPr/>
        </p:nvSpPr>
        <p:spPr bwMode="auto">
          <a:xfrm>
            <a:off x="4992706" y="1250946"/>
            <a:ext cx="0" cy="32755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6" name="Line 3"/>
          <p:cNvSpPr>
            <a:spLocks noChangeShapeType="1"/>
          </p:cNvSpPr>
          <p:nvPr/>
        </p:nvSpPr>
        <p:spPr bwMode="auto">
          <a:xfrm>
            <a:off x="6545422" y="1240063"/>
            <a:ext cx="0" cy="327551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0" name="Rectangle 6"/>
          <p:cNvSpPr>
            <a:spLocks noChangeArrowheads="1"/>
          </p:cNvSpPr>
          <p:nvPr/>
        </p:nvSpPr>
        <p:spPr bwMode="auto">
          <a:xfrm>
            <a:off x="5977236" y="953840"/>
            <a:ext cx="110607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万维网服务器</a:t>
            </a:r>
          </a:p>
        </p:txBody>
      </p:sp>
      <p:sp>
        <p:nvSpPr>
          <p:cNvPr id="41" name="Rectangle 7"/>
          <p:cNvSpPr>
            <a:spLocks noChangeArrowheads="1"/>
          </p:cNvSpPr>
          <p:nvPr/>
        </p:nvSpPr>
        <p:spPr bwMode="auto">
          <a:xfrm>
            <a:off x="4502586" y="953840"/>
            <a:ext cx="95218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200" b="1" dirty="0">
                <a:latin typeface="微软雅黑" pitchFamily="34" charset="-122"/>
                <a:ea typeface="微软雅黑" pitchFamily="34" charset="-122"/>
              </a:rPr>
              <a:t>万维网客户</a:t>
            </a:r>
          </a:p>
        </p:txBody>
      </p:sp>
      <p:grpSp>
        <p:nvGrpSpPr>
          <p:cNvPr id="4" name="组合 3"/>
          <p:cNvGrpSpPr/>
          <p:nvPr/>
        </p:nvGrpSpPr>
        <p:grpSpPr>
          <a:xfrm>
            <a:off x="3775648" y="1248914"/>
            <a:ext cx="2769774" cy="414600"/>
            <a:chOff x="4201784" y="1248914"/>
            <a:chExt cx="2769774" cy="414600"/>
          </a:xfrm>
        </p:grpSpPr>
        <p:sp>
          <p:nvSpPr>
            <p:cNvPr id="23" name="Line 18"/>
            <p:cNvSpPr>
              <a:spLocks noChangeShapeType="1"/>
            </p:cNvSpPr>
            <p:nvPr/>
          </p:nvSpPr>
          <p:spPr bwMode="auto">
            <a:xfrm>
              <a:off x="5411697" y="1371510"/>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4" name="Line 19"/>
            <p:cNvSpPr>
              <a:spLocks noChangeShapeType="1"/>
            </p:cNvSpPr>
            <p:nvPr/>
          </p:nvSpPr>
          <p:spPr bwMode="auto">
            <a:xfrm flipH="1">
              <a:off x="5427040" y="1491214"/>
              <a:ext cx="1488261" cy="43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25" name="Line 20"/>
            <p:cNvSpPr>
              <a:spLocks noChangeShapeType="1"/>
            </p:cNvSpPr>
            <p:nvPr/>
          </p:nvSpPr>
          <p:spPr bwMode="auto">
            <a:xfrm>
              <a:off x="5437268" y="1576457"/>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4"/>
            <p:cNvSpPr txBox="1">
              <a:spLocks noChangeArrowheads="1"/>
            </p:cNvSpPr>
            <p:nvPr/>
          </p:nvSpPr>
          <p:spPr bwMode="auto">
            <a:xfrm>
              <a:off x="4201784" y="1248914"/>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a:solidFill>
                    <a:srgbClr val="0000CC"/>
                  </a:solidFill>
                  <a:latin typeface="微软雅黑" panose="020B0503020204020204" pitchFamily="34" charset="-122"/>
                  <a:ea typeface="微软雅黑" panose="020B0503020204020204" pitchFamily="34" charset="-122"/>
                </a:rPr>
                <a:t>发起 </a:t>
              </a: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连接</a:t>
              </a:r>
            </a:p>
          </p:txBody>
        </p:sp>
      </p:grpSp>
      <p:grpSp>
        <p:nvGrpSpPr>
          <p:cNvPr id="52" name="组合 51"/>
          <p:cNvGrpSpPr/>
          <p:nvPr/>
        </p:nvGrpSpPr>
        <p:grpSpPr>
          <a:xfrm>
            <a:off x="3770718" y="4067972"/>
            <a:ext cx="2743829" cy="389521"/>
            <a:chOff x="4196854" y="4067972"/>
            <a:chExt cx="2743829" cy="389521"/>
          </a:xfrm>
        </p:grpSpPr>
        <p:grpSp>
          <p:nvGrpSpPr>
            <p:cNvPr id="3" name="组合 2"/>
            <p:cNvGrpSpPr/>
            <p:nvPr/>
          </p:nvGrpSpPr>
          <p:grpSpPr>
            <a:xfrm>
              <a:off x="5429646" y="4067972"/>
              <a:ext cx="1511037" cy="272914"/>
              <a:chOff x="5474036" y="4254409"/>
              <a:chExt cx="1511037" cy="272914"/>
            </a:xfrm>
          </p:grpSpPr>
          <p:sp>
            <p:nvSpPr>
              <p:cNvPr id="13" name="Line 8"/>
              <p:cNvSpPr>
                <a:spLocks noChangeShapeType="1"/>
              </p:cNvSpPr>
              <p:nvPr/>
            </p:nvSpPr>
            <p:spPr bwMode="auto">
              <a:xfrm flipH="1">
                <a:off x="5480596" y="4254409"/>
                <a:ext cx="1497522" cy="43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14" name="Line 9"/>
              <p:cNvSpPr>
                <a:spLocks noChangeShapeType="1"/>
              </p:cNvSpPr>
              <p:nvPr/>
            </p:nvSpPr>
            <p:spPr bwMode="auto">
              <a:xfrm>
                <a:off x="5496035" y="4330583"/>
                <a:ext cx="1489038" cy="1088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flipH="1">
                <a:off x="5474036" y="4483795"/>
                <a:ext cx="1497522" cy="4352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grpSp>
        <p:sp>
          <p:nvSpPr>
            <p:cNvPr id="48" name="Text Box 14"/>
            <p:cNvSpPr txBox="1">
              <a:spLocks noChangeArrowheads="1"/>
            </p:cNvSpPr>
            <p:nvPr/>
          </p:nvSpPr>
          <p:spPr bwMode="auto">
            <a:xfrm>
              <a:off x="4196854" y="4180494"/>
              <a:ext cx="12528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smtClean="0">
                  <a:solidFill>
                    <a:srgbClr val="0000CC"/>
                  </a:solidFill>
                  <a:latin typeface="微软雅黑" panose="020B0503020204020204" pitchFamily="34" charset="-122"/>
                  <a:ea typeface="微软雅黑" panose="020B0503020204020204" pitchFamily="34" charset="-122"/>
                </a:rPr>
                <a:t>释放 </a:t>
              </a:r>
              <a:r>
                <a:rPr lang="en-US" altLang="zh-CN" sz="1200" b="1" dirty="0">
                  <a:solidFill>
                    <a:srgbClr val="0000CC"/>
                  </a:solidFill>
                  <a:latin typeface="微软雅黑" panose="020B0503020204020204" pitchFamily="34" charset="-122"/>
                  <a:ea typeface="微软雅黑" panose="020B0503020204020204" pitchFamily="34" charset="-122"/>
                </a:rPr>
                <a:t>TCP </a:t>
              </a:r>
              <a:r>
                <a:rPr lang="zh-CN" altLang="en-US" sz="1200" b="1" dirty="0">
                  <a:solidFill>
                    <a:srgbClr val="0000CC"/>
                  </a:solidFill>
                  <a:latin typeface="微软雅黑" panose="020B0503020204020204" pitchFamily="34" charset="-122"/>
                  <a:ea typeface="微软雅黑" panose="020B0503020204020204" pitchFamily="34" charset="-122"/>
                </a:rPr>
                <a:t>连接</a:t>
              </a:r>
            </a:p>
          </p:txBody>
        </p:sp>
      </p:grpSp>
      <p:sp>
        <p:nvSpPr>
          <p:cNvPr id="53" name="矩形 52"/>
          <p:cNvSpPr/>
          <p:nvPr/>
        </p:nvSpPr>
        <p:spPr>
          <a:xfrm>
            <a:off x="6661084" y="1881928"/>
            <a:ext cx="2105638" cy="861774"/>
          </a:xfrm>
          <a:prstGeom prst="rect">
            <a:avLst/>
          </a:prstGeom>
          <a:solidFill>
            <a:srgbClr val="FFFF99"/>
          </a:solidFill>
        </p:spPr>
        <p:txBody>
          <a:bodyPr wrap="square">
            <a:spAutoFit/>
          </a:bodyPr>
          <a:lstStyle/>
          <a:p>
            <a:pPr>
              <a:lnSpc>
                <a:spcPts val="2000"/>
              </a:lnSpc>
            </a:pPr>
            <a:r>
              <a:rPr lang="zh-CN" altLang="en-US" sz="1400" b="1" dirty="0">
                <a:latin typeface="微软雅黑" panose="020B0503020204020204" pitchFamily="34" charset="-122"/>
                <a:ea typeface="微软雅黑" panose="020B0503020204020204" pitchFamily="34" charset="-122"/>
              </a:rPr>
              <a:t>所需的</a:t>
            </a:r>
            <a:r>
              <a:rPr lang="zh-CN" altLang="en-US" sz="1400" b="1" dirty="0" smtClean="0">
                <a:latin typeface="微软雅黑" panose="020B0503020204020204" pitchFamily="34" charset="-122"/>
                <a:ea typeface="微软雅黑" panose="020B0503020204020204" pitchFamily="34" charset="-122"/>
              </a:rPr>
              <a:t>时间 </a:t>
            </a:r>
            <a:r>
              <a:rPr lang="en-US" altLang="zh-CN" sz="1400" b="1" dirty="0">
                <a:latin typeface="微软雅黑" panose="020B0503020204020204" pitchFamily="34" charset="-122"/>
                <a:ea typeface="微软雅黑" panose="020B0503020204020204" pitchFamily="34" charset="-122"/>
              </a:rPr>
              <a:t>&gt;</a:t>
            </a:r>
            <a:r>
              <a:rPr lang="en-US" altLang="zh-CN" sz="1400" b="1" dirty="0" smtClean="0">
                <a:latin typeface="微软雅黑" panose="020B0503020204020204" pitchFamily="34" charset="-122"/>
                <a:ea typeface="微软雅黑" panose="020B0503020204020204" pitchFamily="34" charset="-122"/>
              </a:rPr>
              <a:t>= </a:t>
            </a:r>
          </a:p>
          <a:p>
            <a:pPr>
              <a:lnSpc>
                <a:spcPts val="2000"/>
              </a:lnSpc>
            </a:pPr>
            <a:r>
              <a:rPr lang="en-US" altLang="zh-CN" sz="1400" b="1" dirty="0" smtClean="0">
                <a:latin typeface="微软雅黑" panose="020B0503020204020204" pitchFamily="34" charset="-122"/>
                <a:ea typeface="微软雅黑" panose="020B0503020204020204" pitchFamily="34" charset="-122"/>
              </a:rPr>
              <a:t>   1 RTT </a:t>
            </a:r>
          </a:p>
          <a:p>
            <a:pPr>
              <a:lnSpc>
                <a:spcPts val="2000"/>
              </a:lnSpc>
            </a:pPr>
            <a:r>
              <a:rPr lang="en-US" altLang="zh-CN" sz="1400" b="1" dirty="0" smtClean="0">
                <a:latin typeface="微软雅黑" panose="020B0503020204020204" pitchFamily="34" charset="-122"/>
                <a:ea typeface="微软雅黑" panose="020B0503020204020204" pitchFamily="34" charset="-122"/>
              </a:rPr>
              <a:t>+ 11 </a:t>
            </a:r>
            <a:r>
              <a:rPr lang="zh-CN" altLang="en-US" sz="1400" b="1" dirty="0" smtClean="0">
                <a:latin typeface="微软雅黑" panose="020B0503020204020204" pitchFamily="34" charset="-122"/>
                <a:ea typeface="微软雅黑" panose="020B0503020204020204" pitchFamily="34" charset="-122"/>
              </a:rPr>
              <a:t>个文档</a:t>
            </a:r>
            <a:r>
              <a:rPr lang="zh-CN" altLang="en-US" sz="1400" b="1" dirty="0">
                <a:latin typeface="微软雅黑" panose="020B0503020204020204" pitchFamily="34" charset="-122"/>
                <a:ea typeface="微软雅黑" panose="020B0503020204020204" pitchFamily="34" charset="-122"/>
              </a:rPr>
              <a:t>的传输</a:t>
            </a:r>
            <a:r>
              <a:rPr lang="zh-CN" altLang="en-US" sz="1400" b="1" dirty="0" smtClean="0">
                <a:latin typeface="微软雅黑" panose="020B0503020204020204" pitchFamily="34" charset="-122"/>
                <a:ea typeface="微软雅黑" panose="020B0503020204020204" pitchFamily="34" charset="-122"/>
              </a:rPr>
              <a:t>时间</a:t>
            </a:r>
            <a:endParaRPr lang="en-US" altLang="zh-CN" sz="1400" b="1" dirty="0" smtClean="0">
              <a:latin typeface="微软雅黑" panose="020B0503020204020204" pitchFamily="34" charset="-122"/>
              <a:ea typeface="微软雅黑" panose="020B0503020204020204" pitchFamily="34" charset="-122"/>
            </a:endParaRPr>
          </a:p>
        </p:txBody>
      </p:sp>
      <p:grpSp>
        <p:nvGrpSpPr>
          <p:cNvPr id="8" name="组合 7"/>
          <p:cNvGrpSpPr/>
          <p:nvPr/>
        </p:nvGrpSpPr>
        <p:grpSpPr>
          <a:xfrm>
            <a:off x="4381085" y="1589855"/>
            <a:ext cx="2130915" cy="913826"/>
            <a:chOff x="4381085" y="1589855"/>
            <a:chExt cx="2130915" cy="913826"/>
          </a:xfrm>
        </p:grpSpPr>
        <p:grpSp>
          <p:nvGrpSpPr>
            <p:cNvPr id="44" name="组合 43"/>
            <p:cNvGrpSpPr/>
            <p:nvPr/>
          </p:nvGrpSpPr>
          <p:grpSpPr>
            <a:xfrm>
              <a:off x="5700971" y="1922931"/>
              <a:ext cx="68093" cy="273778"/>
              <a:chOff x="5253660" y="4257392"/>
              <a:chExt cx="68093" cy="273778"/>
            </a:xfrm>
          </p:grpSpPr>
          <p:sp>
            <p:nvSpPr>
              <p:cNvPr id="45" name="Oval 30"/>
              <p:cNvSpPr>
                <a:spLocks noChangeArrowheads="1"/>
              </p:cNvSpPr>
              <p:nvPr/>
            </p:nvSpPr>
            <p:spPr bwMode="auto">
              <a:xfrm>
                <a:off x="5262172" y="4257392"/>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6" name="Oval 31"/>
              <p:cNvSpPr>
                <a:spLocks noChangeArrowheads="1"/>
              </p:cNvSpPr>
              <p:nvPr/>
            </p:nvSpPr>
            <p:spPr bwMode="auto">
              <a:xfrm>
                <a:off x="5257916" y="4364484"/>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47" name="Oval 32"/>
              <p:cNvSpPr>
                <a:spLocks noChangeArrowheads="1"/>
              </p:cNvSpPr>
              <p:nvPr/>
            </p:nvSpPr>
            <p:spPr bwMode="auto">
              <a:xfrm>
                <a:off x="5253660" y="4470493"/>
                <a:ext cx="59581" cy="60677"/>
              </a:xfrm>
              <a:prstGeom prst="ellipse">
                <a:avLst/>
              </a:prstGeom>
              <a:solidFill>
                <a:schemeClr val="tx1"/>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sp>
          <p:nvSpPr>
            <p:cNvPr id="55" name="Line 18"/>
            <p:cNvSpPr>
              <a:spLocks noChangeShapeType="1"/>
            </p:cNvSpPr>
            <p:nvPr/>
          </p:nvSpPr>
          <p:spPr bwMode="auto">
            <a:xfrm>
              <a:off x="4977710" y="1694559"/>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6" name="Line 18"/>
            <p:cNvSpPr>
              <a:spLocks noChangeShapeType="1"/>
            </p:cNvSpPr>
            <p:nvPr/>
          </p:nvSpPr>
          <p:spPr bwMode="auto">
            <a:xfrm>
              <a:off x="4977710" y="1809694"/>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57" name="AutoShape 15"/>
            <p:cNvSpPr>
              <a:spLocks/>
            </p:cNvSpPr>
            <p:nvPr/>
          </p:nvSpPr>
          <p:spPr bwMode="auto">
            <a:xfrm>
              <a:off x="4827118" y="1589855"/>
              <a:ext cx="101751" cy="893911"/>
            </a:xfrm>
            <a:prstGeom prst="leftBrace">
              <a:avLst>
                <a:gd name="adj1" fmla="val 52058"/>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Text Box 16"/>
            <p:cNvSpPr txBox="1">
              <a:spLocks noChangeArrowheads="1"/>
            </p:cNvSpPr>
            <p:nvPr/>
          </p:nvSpPr>
          <p:spPr bwMode="auto">
            <a:xfrm>
              <a:off x="4381085" y="1878640"/>
              <a:ext cx="526263" cy="302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200" b="1" dirty="0">
                  <a:latin typeface="微软雅黑" panose="020B0503020204020204" pitchFamily="34" charset="-122"/>
                  <a:ea typeface="微软雅黑" panose="020B0503020204020204" pitchFamily="34" charset="-122"/>
                </a:rPr>
                <a:t>RTT</a:t>
              </a:r>
            </a:p>
          </p:txBody>
        </p:sp>
        <p:sp>
          <p:nvSpPr>
            <p:cNvPr id="65" name="Line 23"/>
            <p:cNvSpPr>
              <a:spLocks noChangeShapeType="1"/>
            </p:cNvSpPr>
            <p:nvPr/>
          </p:nvSpPr>
          <p:spPr bwMode="auto">
            <a:xfrm flipH="1">
              <a:off x="4763281" y="2502598"/>
              <a:ext cx="229811" cy="10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Line 18"/>
            <p:cNvSpPr>
              <a:spLocks noChangeShapeType="1"/>
            </p:cNvSpPr>
            <p:nvPr/>
          </p:nvSpPr>
          <p:spPr bwMode="auto">
            <a:xfrm>
              <a:off x="4977710" y="2252651"/>
              <a:ext cx="1534290" cy="870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grpSp>
      <p:grpSp>
        <p:nvGrpSpPr>
          <p:cNvPr id="9" name="组合 8"/>
          <p:cNvGrpSpPr/>
          <p:nvPr/>
        </p:nvGrpSpPr>
        <p:grpSpPr>
          <a:xfrm>
            <a:off x="3852846" y="2462391"/>
            <a:ext cx="2666067" cy="1002573"/>
            <a:chOff x="3852846" y="2462391"/>
            <a:chExt cx="2666067" cy="1002573"/>
          </a:xfrm>
        </p:grpSpPr>
        <p:grpSp>
          <p:nvGrpSpPr>
            <p:cNvPr id="49" name="组合 48"/>
            <p:cNvGrpSpPr/>
            <p:nvPr/>
          </p:nvGrpSpPr>
          <p:grpSpPr>
            <a:xfrm>
              <a:off x="5007753" y="2462391"/>
              <a:ext cx="1503604" cy="315710"/>
              <a:chOff x="5442383" y="1762124"/>
              <a:chExt cx="1503604" cy="348227"/>
            </a:xfrm>
          </p:grpSpPr>
          <p:sp>
            <p:nvSpPr>
              <p:cNvPr id="26" name="Rectangle 21"/>
              <p:cNvSpPr>
                <a:spLocks noChangeArrowheads="1"/>
              </p:cNvSpPr>
              <p:nvPr/>
            </p:nvSpPr>
            <p:spPr bwMode="auto">
              <a:xfrm rot="21373145">
                <a:off x="5442383" y="1762124"/>
                <a:ext cx="1503604" cy="348227"/>
              </a:xfrm>
              <a:prstGeom prst="rect">
                <a:avLst/>
              </a:prstGeom>
              <a:solidFill>
                <a:srgbClr val="009900"/>
              </a:solidFill>
              <a:ln w="9525">
                <a:noFill/>
                <a:miter lim="800000"/>
                <a:headEnd/>
                <a:tailEnd/>
              </a:ln>
              <a:effectLst/>
              <a:extLst/>
            </p:spPr>
            <p:txBody>
              <a:bodyPr wrap="none" anchor="ctr"/>
              <a:lstStyle/>
              <a:p>
                <a:pPr algn="ctr"/>
                <a:endParaRPr lang="en-CA" altLang="zh-CN" sz="1400" b="1">
                  <a:latin typeface="微软雅黑" panose="020B0503020204020204" pitchFamily="34" charset="-122"/>
                  <a:ea typeface="微软雅黑" panose="020B0503020204020204" pitchFamily="34" charset="-122"/>
                </a:endParaRPr>
              </a:p>
            </p:txBody>
          </p:sp>
          <p:sp>
            <p:nvSpPr>
              <p:cNvPr id="28" name="Text Box 23"/>
              <p:cNvSpPr txBox="1">
                <a:spLocks noChangeArrowheads="1"/>
              </p:cNvSpPr>
              <p:nvPr/>
            </p:nvSpPr>
            <p:spPr bwMode="auto">
              <a:xfrm>
                <a:off x="5552340" y="1785702"/>
                <a:ext cx="12711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smtClean="0">
                    <a:solidFill>
                      <a:schemeClr val="bg1"/>
                    </a:solidFill>
                    <a:latin typeface="微软雅黑" panose="020B0503020204020204" pitchFamily="34" charset="-122"/>
                    <a:ea typeface="微软雅黑" panose="020B0503020204020204" pitchFamily="34" charset="-122"/>
                  </a:rPr>
                  <a:t>page.html</a:t>
                </a:r>
                <a:endParaRPr lang="en-CA" altLang="zh-CN" sz="1400" b="1" dirty="0">
                  <a:solidFill>
                    <a:schemeClr val="bg1"/>
                  </a:solidFill>
                  <a:latin typeface="微软雅黑" panose="020B0503020204020204" pitchFamily="34" charset="-122"/>
                  <a:ea typeface="微软雅黑" panose="020B0503020204020204" pitchFamily="34" charset="-122"/>
                </a:endParaRPr>
              </a:p>
            </p:txBody>
          </p:sp>
        </p:grpSp>
        <p:grpSp>
          <p:nvGrpSpPr>
            <p:cNvPr id="31" name="Group 26"/>
            <p:cNvGrpSpPr>
              <a:grpSpLocks/>
            </p:cNvGrpSpPr>
            <p:nvPr/>
          </p:nvGrpSpPr>
          <p:grpSpPr bwMode="auto">
            <a:xfrm>
              <a:off x="5017533" y="2782838"/>
              <a:ext cx="1492377" cy="315712"/>
              <a:chOff x="1159" y="2266"/>
              <a:chExt cx="1160" cy="384"/>
            </a:xfrm>
          </p:grpSpPr>
          <p:sp>
            <p:nvSpPr>
              <p:cNvPr id="33" name="Rectangle 27"/>
              <p:cNvSpPr>
                <a:spLocks noChangeArrowheads="1"/>
              </p:cNvSpPr>
              <p:nvPr/>
            </p:nvSpPr>
            <p:spPr bwMode="auto">
              <a:xfrm rot="21395996">
                <a:off x="1159" y="2266"/>
                <a:ext cx="1160" cy="384"/>
              </a:xfrm>
              <a:prstGeom prst="rect">
                <a:avLst/>
              </a:prstGeom>
              <a:solidFill>
                <a:srgbClr val="0099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sz="1400" b="1">
                  <a:latin typeface="微软雅黑" panose="020B0503020204020204" pitchFamily="34" charset="-122"/>
                  <a:ea typeface="微软雅黑" panose="020B0503020204020204" pitchFamily="34" charset="-122"/>
                </a:endParaRPr>
              </a:p>
            </p:txBody>
          </p:sp>
          <p:sp>
            <p:nvSpPr>
              <p:cNvPr id="34" name="Text Box 28"/>
              <p:cNvSpPr txBox="1">
                <a:spLocks noChangeArrowheads="1"/>
              </p:cNvSpPr>
              <p:nvPr/>
            </p:nvSpPr>
            <p:spPr bwMode="auto">
              <a:xfrm>
                <a:off x="1255" y="2277"/>
                <a:ext cx="970"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smtClean="0">
                    <a:latin typeface="微软雅黑" panose="020B0503020204020204" pitchFamily="34" charset="-122"/>
                    <a:ea typeface="微软雅黑" panose="020B0503020204020204" pitchFamily="34" charset="-122"/>
                  </a:rPr>
                  <a:t>page1.jpg</a:t>
                </a:r>
                <a:endParaRPr lang="en-CA" altLang="zh-CN" sz="1400" b="1" dirty="0">
                  <a:latin typeface="微软雅黑" panose="020B0503020204020204" pitchFamily="34" charset="-122"/>
                  <a:ea typeface="微软雅黑" panose="020B0503020204020204" pitchFamily="34" charset="-122"/>
                </a:endParaRPr>
              </a:p>
            </p:txBody>
          </p:sp>
        </p:grpSp>
        <p:grpSp>
          <p:nvGrpSpPr>
            <p:cNvPr id="36" name="Group 31"/>
            <p:cNvGrpSpPr>
              <a:grpSpLocks/>
            </p:cNvGrpSpPr>
            <p:nvPr/>
          </p:nvGrpSpPr>
          <p:grpSpPr bwMode="auto">
            <a:xfrm>
              <a:off x="5014958" y="3094398"/>
              <a:ext cx="1503955" cy="315710"/>
              <a:chOff x="1145" y="3634"/>
              <a:chExt cx="1169" cy="384"/>
            </a:xfrm>
            <a:solidFill>
              <a:schemeClr val="accent6">
                <a:lumMod val="60000"/>
                <a:lumOff val="40000"/>
              </a:schemeClr>
            </a:solidFill>
          </p:grpSpPr>
          <p:sp>
            <p:nvSpPr>
              <p:cNvPr id="38" name="Rectangle 32"/>
              <p:cNvSpPr>
                <a:spLocks noChangeArrowheads="1"/>
              </p:cNvSpPr>
              <p:nvPr/>
            </p:nvSpPr>
            <p:spPr bwMode="auto">
              <a:xfrm rot="21347042">
                <a:off x="1145" y="3634"/>
                <a:ext cx="1169" cy="384"/>
              </a:xfrm>
              <a:prstGeom prst="rect">
                <a:avLst/>
              </a:prstGeom>
              <a:grp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CA" altLang="zh-CN" sz="1400" b="1">
                  <a:latin typeface="微软雅黑" panose="020B0503020204020204" pitchFamily="34" charset="-122"/>
                  <a:ea typeface="微软雅黑" panose="020B0503020204020204" pitchFamily="34" charset="-122"/>
                </a:endParaRPr>
              </a:p>
            </p:txBody>
          </p:sp>
          <p:sp>
            <p:nvSpPr>
              <p:cNvPr id="39" name="Text Box 33"/>
              <p:cNvSpPr txBox="1">
                <a:spLocks noChangeArrowheads="1"/>
              </p:cNvSpPr>
              <p:nvPr/>
            </p:nvSpPr>
            <p:spPr bwMode="auto">
              <a:xfrm>
                <a:off x="1251" y="3637"/>
                <a:ext cx="994" cy="33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smtClean="0">
                    <a:latin typeface="微软雅黑" panose="020B0503020204020204" pitchFamily="34" charset="-122"/>
                    <a:ea typeface="微软雅黑" panose="020B0503020204020204" pitchFamily="34" charset="-122"/>
                  </a:rPr>
                  <a:t>page2.jpg</a:t>
                </a:r>
                <a:endParaRPr lang="en-CA" altLang="zh-CN" sz="1400" b="1" dirty="0">
                  <a:latin typeface="微软雅黑" panose="020B0503020204020204" pitchFamily="34" charset="-122"/>
                  <a:ea typeface="微软雅黑" panose="020B0503020204020204" pitchFamily="34" charset="-122"/>
                </a:endParaRPr>
              </a:p>
            </p:txBody>
          </p:sp>
        </p:grpSp>
        <p:sp>
          <p:nvSpPr>
            <p:cNvPr id="67" name="AutoShape 15"/>
            <p:cNvSpPr>
              <a:spLocks/>
            </p:cNvSpPr>
            <p:nvPr/>
          </p:nvSpPr>
          <p:spPr bwMode="auto">
            <a:xfrm>
              <a:off x="4827118" y="2530936"/>
              <a:ext cx="105522" cy="934028"/>
            </a:xfrm>
            <a:prstGeom prst="leftBrace">
              <a:avLst>
                <a:gd name="adj1" fmla="val 52058"/>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9" name="Text Box 12"/>
            <p:cNvSpPr txBox="1">
              <a:spLocks noChangeArrowheads="1"/>
            </p:cNvSpPr>
            <p:nvPr/>
          </p:nvSpPr>
          <p:spPr bwMode="auto">
            <a:xfrm>
              <a:off x="3852846" y="2757571"/>
              <a:ext cx="10315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r"/>
              <a:r>
                <a:rPr lang="zh-CN" altLang="en-US" sz="1200" b="1" dirty="0" smtClean="0">
                  <a:solidFill>
                    <a:srgbClr val="0000CC"/>
                  </a:solidFill>
                  <a:latin typeface="微软雅黑" panose="020B0503020204020204" pitchFamily="34" charset="-122"/>
                  <a:ea typeface="微软雅黑" panose="020B0503020204020204" pitchFamily="34" charset="-122"/>
                </a:rPr>
                <a:t>传输文档的时间</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3459299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1000"/>
                                        <p:tgtEl>
                                          <p:spTgt spid="8"/>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1000"/>
                                        <p:tgtEl>
                                          <p:spTgt spid="9"/>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up)">
                                      <p:cBhvr>
                                        <p:cTn id="19" dur="1000"/>
                                        <p:tgtEl>
                                          <p:spTgt spid="52"/>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56963" y="600333"/>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9" name="Rectangle 6"/>
          <p:cNvSpPr>
            <a:spLocks noChangeArrowheads="1"/>
          </p:cNvSpPr>
          <p:nvPr/>
        </p:nvSpPr>
        <p:spPr bwMode="auto">
          <a:xfrm>
            <a:off x="3457198" y="567122"/>
            <a:ext cx="22483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HTTP </a:t>
            </a:r>
            <a:r>
              <a:rPr lang="zh-CN" altLang="en-US" sz="2000" b="1" dirty="0">
                <a:solidFill>
                  <a:schemeClr val="bg1"/>
                </a:solidFill>
                <a:latin typeface="微软雅黑" pitchFamily="34" charset="-122"/>
                <a:ea typeface="微软雅黑" pitchFamily="34" charset="-122"/>
              </a:rPr>
              <a:t>的报文</a:t>
            </a:r>
            <a:r>
              <a:rPr lang="zh-CN" altLang="en-US" sz="2000" b="1" dirty="0" smtClean="0">
                <a:solidFill>
                  <a:schemeClr val="bg1"/>
                </a:solidFill>
                <a:latin typeface="微软雅黑" pitchFamily="34" charset="-122"/>
                <a:ea typeface="微软雅黑" pitchFamily="34" charset="-122"/>
              </a:rPr>
              <a:t>结构</a:t>
            </a:r>
            <a:endParaRPr lang="zh-CN" altLang="en-US" sz="2000" b="1" dirty="0">
              <a:solidFill>
                <a:schemeClr val="bg1"/>
              </a:solidFill>
              <a:latin typeface="微软雅黑" pitchFamily="34" charset="-122"/>
              <a:ea typeface="微软雅黑" pitchFamily="34" charset="-122"/>
            </a:endParaRPr>
          </a:p>
        </p:txBody>
      </p:sp>
      <p:sp>
        <p:nvSpPr>
          <p:cNvPr id="10" name="Rectangle 68"/>
          <p:cNvSpPr>
            <a:spLocks noChangeArrowheads="1"/>
          </p:cNvSpPr>
          <p:nvPr/>
        </p:nvSpPr>
        <p:spPr bwMode="auto">
          <a:xfrm>
            <a:off x="556964" y="961423"/>
            <a:ext cx="8048775" cy="11695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800"/>
              </a:lnSpc>
              <a:buClr>
                <a:srgbClr val="0070C0"/>
              </a:buClr>
            </a:pPr>
            <a:r>
              <a:rPr lang="zh-CN" altLang="en-US" b="1" dirty="0" smtClean="0">
                <a:solidFill>
                  <a:srgbClr val="0000FF"/>
                </a:solidFill>
                <a:latin typeface="微软雅黑" pitchFamily="34" charset="-122"/>
                <a:ea typeface="微软雅黑" pitchFamily="34" charset="-122"/>
              </a:rPr>
              <a:t>两</a:t>
            </a:r>
            <a:r>
              <a:rPr lang="zh-CN" altLang="en-US" b="1" dirty="0">
                <a:solidFill>
                  <a:srgbClr val="0000FF"/>
                </a:solidFill>
                <a:latin typeface="微软雅黑" pitchFamily="34" charset="-122"/>
                <a:ea typeface="微软雅黑" pitchFamily="34" charset="-122"/>
              </a:rPr>
              <a:t>类报文：</a:t>
            </a:r>
          </a:p>
          <a:p>
            <a:pPr marL="285750" indent="-28575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请求</a:t>
            </a:r>
            <a:r>
              <a:rPr lang="zh-CN" altLang="en-US" b="1" dirty="0" smtClean="0">
                <a:solidFill>
                  <a:srgbClr val="C00000"/>
                </a:solidFill>
                <a:latin typeface="微软雅黑" pitchFamily="34" charset="-122"/>
                <a:ea typeface="微软雅黑" pitchFamily="34" charset="-122"/>
              </a:rPr>
              <a:t>报文</a:t>
            </a:r>
            <a:r>
              <a:rPr lang="zh-CN" altLang="en-US" b="1" dirty="0">
                <a:solidFill>
                  <a:srgbClr val="C00000"/>
                </a:solidFill>
                <a:latin typeface="微软雅黑" pitchFamily="34" charset="-122"/>
                <a:ea typeface="微软雅黑" pitchFamily="34" charset="-122"/>
              </a:rPr>
              <a:t>：</a:t>
            </a:r>
            <a:r>
              <a:rPr lang="zh-CN" altLang="en-US" b="1" dirty="0" smtClean="0">
                <a:latin typeface="微软雅黑" pitchFamily="34" charset="-122"/>
                <a:ea typeface="微软雅黑" pitchFamily="34" charset="-122"/>
              </a:rPr>
              <a:t>从</a:t>
            </a:r>
            <a:r>
              <a:rPr lang="zh-CN" altLang="en-US" b="1" dirty="0">
                <a:latin typeface="微软雅黑" pitchFamily="34" charset="-122"/>
                <a:ea typeface="微软雅黑" pitchFamily="34" charset="-122"/>
              </a:rPr>
              <a:t>客户向</a:t>
            </a:r>
            <a:r>
              <a:rPr lang="zh-CN" altLang="en-US" b="1" dirty="0" smtClean="0">
                <a:latin typeface="微软雅黑" pitchFamily="34" charset="-122"/>
                <a:ea typeface="微软雅黑" pitchFamily="34" charset="-122"/>
              </a:rPr>
              <a:t>服务器的请求。</a:t>
            </a:r>
            <a:endParaRPr lang="zh-CN" altLang="en-US" b="1" dirty="0">
              <a:latin typeface="微软雅黑" pitchFamily="34" charset="-122"/>
              <a:ea typeface="微软雅黑" pitchFamily="34" charset="-122"/>
            </a:endParaRPr>
          </a:p>
          <a:p>
            <a:pPr marL="285750" indent="-28575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响应</a:t>
            </a:r>
            <a:r>
              <a:rPr lang="zh-CN" altLang="en-US" b="1" dirty="0" smtClean="0">
                <a:solidFill>
                  <a:srgbClr val="C00000"/>
                </a:solidFill>
                <a:latin typeface="微软雅黑" pitchFamily="34" charset="-122"/>
                <a:ea typeface="微软雅黑" pitchFamily="34" charset="-122"/>
              </a:rPr>
              <a:t>报文：</a:t>
            </a:r>
            <a:r>
              <a:rPr lang="zh-CN" altLang="en-US" b="1" dirty="0" smtClean="0">
                <a:latin typeface="微软雅黑" pitchFamily="34" charset="-122"/>
                <a:ea typeface="微软雅黑" pitchFamily="34" charset="-122"/>
              </a:rPr>
              <a:t>从</a:t>
            </a:r>
            <a:r>
              <a:rPr lang="zh-CN" altLang="en-US" b="1" dirty="0">
                <a:latin typeface="微软雅黑" pitchFamily="34" charset="-122"/>
                <a:ea typeface="微软雅黑" pitchFamily="34" charset="-122"/>
              </a:rPr>
              <a:t>服务器到客户的回答</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5" name="圆角矩形 4"/>
          <p:cNvSpPr/>
          <p:nvPr/>
        </p:nvSpPr>
        <p:spPr>
          <a:xfrm>
            <a:off x="685799" y="2138134"/>
            <a:ext cx="4694465" cy="248591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1"/>
          <p:cNvSpPr>
            <a:spLocks noChangeArrowheads="1"/>
          </p:cNvSpPr>
          <p:nvPr/>
        </p:nvSpPr>
        <p:spPr bwMode="auto">
          <a:xfrm>
            <a:off x="1597531" y="3399622"/>
            <a:ext cx="2220302" cy="266560"/>
          </a:xfrm>
          <a:prstGeom prst="rect">
            <a:avLst/>
          </a:prstGeom>
          <a:solidFill>
            <a:srgbClr val="0000FF"/>
          </a:solidFill>
          <a:ln w="9525">
            <a:solidFill>
              <a:schemeClr val="tx1"/>
            </a:solidFill>
            <a:miter lim="800000"/>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7" name="Rectangle 43"/>
          <p:cNvSpPr>
            <a:spLocks noChangeArrowheads="1"/>
          </p:cNvSpPr>
          <p:nvPr/>
        </p:nvSpPr>
        <p:spPr bwMode="auto">
          <a:xfrm>
            <a:off x="1597531" y="2866500"/>
            <a:ext cx="2220302" cy="266560"/>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1" name="Rectangle 34"/>
          <p:cNvSpPr>
            <a:spLocks noChangeArrowheads="1"/>
          </p:cNvSpPr>
          <p:nvPr/>
        </p:nvSpPr>
        <p:spPr bwMode="auto">
          <a:xfrm>
            <a:off x="1597531" y="2600976"/>
            <a:ext cx="3398995" cy="265524"/>
          </a:xfrm>
          <a:prstGeom prst="rect">
            <a:avLst/>
          </a:prstGeom>
          <a:solidFill>
            <a:srgbClr val="66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2" name="Rectangle 23"/>
          <p:cNvSpPr>
            <a:spLocks noChangeArrowheads="1"/>
          </p:cNvSpPr>
          <p:nvPr/>
        </p:nvSpPr>
        <p:spPr bwMode="auto">
          <a:xfrm>
            <a:off x="3189721" y="3405845"/>
            <a:ext cx="628112" cy="254114"/>
          </a:xfrm>
          <a:prstGeom prst="rect">
            <a:avLst/>
          </a:prstGeom>
          <a:solidFill>
            <a:srgbClr val="00B0F0"/>
          </a:solidFill>
          <a:ln>
            <a:noFill/>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3" name="Rectangle 24"/>
          <p:cNvSpPr>
            <a:spLocks noChangeArrowheads="1"/>
          </p:cNvSpPr>
          <p:nvPr/>
        </p:nvSpPr>
        <p:spPr bwMode="auto">
          <a:xfrm>
            <a:off x="1602026" y="3678628"/>
            <a:ext cx="643842" cy="253077"/>
          </a:xfrm>
          <a:prstGeom prst="rect">
            <a:avLst/>
          </a:prstGeom>
          <a:solidFill>
            <a:srgbClr val="00B0F0"/>
          </a:solidFill>
          <a:ln>
            <a:noFill/>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4" name="Rectangle 25"/>
          <p:cNvSpPr>
            <a:spLocks noChangeArrowheads="1"/>
          </p:cNvSpPr>
          <p:nvPr/>
        </p:nvSpPr>
        <p:spPr bwMode="auto">
          <a:xfrm>
            <a:off x="3189721" y="2872723"/>
            <a:ext cx="628112" cy="260337"/>
          </a:xfrm>
          <a:prstGeom prst="rect">
            <a:avLst/>
          </a:prstGeom>
          <a:solidFill>
            <a:srgbClr val="00B0F0"/>
          </a:solidFill>
          <a:ln>
            <a:noFill/>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5" name="Rectangle 26"/>
          <p:cNvSpPr>
            <a:spLocks noChangeArrowheads="1"/>
          </p:cNvSpPr>
          <p:nvPr/>
        </p:nvSpPr>
        <p:spPr bwMode="auto">
          <a:xfrm>
            <a:off x="2796449" y="3405844"/>
            <a:ext cx="85396" cy="2603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6" name="Rectangle 27"/>
          <p:cNvSpPr>
            <a:spLocks noChangeArrowheads="1"/>
          </p:cNvSpPr>
          <p:nvPr/>
        </p:nvSpPr>
        <p:spPr bwMode="auto">
          <a:xfrm>
            <a:off x="2796449" y="2872723"/>
            <a:ext cx="78654" cy="260337"/>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7" name="Line 28"/>
          <p:cNvSpPr>
            <a:spLocks noChangeShapeType="1"/>
          </p:cNvSpPr>
          <p:nvPr/>
        </p:nvSpPr>
        <p:spPr bwMode="auto">
          <a:xfrm>
            <a:off x="2698693" y="3399622"/>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29"/>
          <p:cNvSpPr>
            <a:spLocks noChangeShapeType="1"/>
          </p:cNvSpPr>
          <p:nvPr/>
        </p:nvSpPr>
        <p:spPr bwMode="auto">
          <a:xfrm>
            <a:off x="3189721" y="3399622"/>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9" name="Line 30"/>
          <p:cNvSpPr>
            <a:spLocks noChangeShapeType="1"/>
          </p:cNvSpPr>
          <p:nvPr/>
        </p:nvSpPr>
        <p:spPr bwMode="auto">
          <a:xfrm>
            <a:off x="2796449" y="3399622"/>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0" name="Rectangle 31"/>
          <p:cNvSpPr>
            <a:spLocks noChangeArrowheads="1"/>
          </p:cNvSpPr>
          <p:nvPr/>
        </p:nvSpPr>
        <p:spPr bwMode="auto">
          <a:xfrm>
            <a:off x="4348189" y="2607200"/>
            <a:ext cx="648337" cy="259300"/>
          </a:xfrm>
          <a:prstGeom prst="rect">
            <a:avLst/>
          </a:prstGeom>
          <a:solidFill>
            <a:srgbClr val="00B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1" name="Rectangle 32"/>
          <p:cNvSpPr>
            <a:spLocks noChangeArrowheads="1"/>
          </p:cNvSpPr>
          <p:nvPr/>
        </p:nvSpPr>
        <p:spPr bwMode="auto">
          <a:xfrm>
            <a:off x="3405459" y="2607200"/>
            <a:ext cx="78654" cy="2593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2" name="Rectangle 33"/>
          <p:cNvSpPr>
            <a:spLocks noChangeArrowheads="1"/>
          </p:cNvSpPr>
          <p:nvPr/>
        </p:nvSpPr>
        <p:spPr bwMode="auto">
          <a:xfrm>
            <a:off x="2462730" y="2607200"/>
            <a:ext cx="78654" cy="2593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3" name="Text Box 35"/>
          <p:cNvSpPr txBox="1">
            <a:spLocks noChangeArrowheads="1"/>
          </p:cNvSpPr>
          <p:nvPr/>
        </p:nvSpPr>
        <p:spPr bwMode="auto">
          <a:xfrm>
            <a:off x="1718884" y="2593716"/>
            <a:ext cx="6319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latin typeface="微软雅黑" pitchFamily="34" charset="-122"/>
                <a:ea typeface="微软雅黑" pitchFamily="34" charset="-122"/>
              </a:rPr>
              <a:t>方   法</a:t>
            </a:r>
          </a:p>
        </p:txBody>
      </p:sp>
      <p:sp>
        <p:nvSpPr>
          <p:cNvPr id="24" name="Line 36"/>
          <p:cNvSpPr>
            <a:spLocks noChangeShapeType="1"/>
          </p:cNvSpPr>
          <p:nvPr/>
        </p:nvSpPr>
        <p:spPr bwMode="auto">
          <a:xfrm>
            <a:off x="2462730" y="2600976"/>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5" name="Line 37"/>
          <p:cNvSpPr>
            <a:spLocks noChangeShapeType="1"/>
          </p:cNvSpPr>
          <p:nvPr/>
        </p:nvSpPr>
        <p:spPr bwMode="auto">
          <a:xfrm>
            <a:off x="2541384" y="2600976"/>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6" name="Line 38"/>
          <p:cNvSpPr>
            <a:spLocks noChangeShapeType="1"/>
          </p:cNvSpPr>
          <p:nvPr/>
        </p:nvSpPr>
        <p:spPr bwMode="auto">
          <a:xfrm>
            <a:off x="3405459" y="2600976"/>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7" name="Line 39"/>
          <p:cNvSpPr>
            <a:spLocks noChangeShapeType="1"/>
          </p:cNvSpPr>
          <p:nvPr/>
        </p:nvSpPr>
        <p:spPr bwMode="auto">
          <a:xfrm>
            <a:off x="3484113" y="2600976"/>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8" name="Line 40"/>
          <p:cNvSpPr>
            <a:spLocks noChangeShapeType="1"/>
          </p:cNvSpPr>
          <p:nvPr/>
        </p:nvSpPr>
        <p:spPr bwMode="auto">
          <a:xfrm>
            <a:off x="4348189" y="2600976"/>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29" name="Text Box 41"/>
          <p:cNvSpPr txBox="1">
            <a:spLocks noChangeArrowheads="1"/>
          </p:cNvSpPr>
          <p:nvPr/>
        </p:nvSpPr>
        <p:spPr bwMode="auto">
          <a:xfrm>
            <a:off x="2691952" y="2593716"/>
            <a:ext cx="4972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latin typeface="微软雅黑" pitchFamily="34" charset="-122"/>
                <a:ea typeface="微软雅黑" pitchFamily="34" charset="-122"/>
              </a:rPr>
              <a:t>URL</a:t>
            </a:r>
          </a:p>
        </p:txBody>
      </p:sp>
      <p:sp>
        <p:nvSpPr>
          <p:cNvPr id="30" name="Text Box 42"/>
          <p:cNvSpPr txBox="1">
            <a:spLocks noChangeArrowheads="1"/>
          </p:cNvSpPr>
          <p:nvPr/>
        </p:nvSpPr>
        <p:spPr bwMode="auto">
          <a:xfrm>
            <a:off x="3574004" y="2593716"/>
            <a:ext cx="63190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a:latin typeface="微软雅黑" pitchFamily="34" charset="-122"/>
                <a:ea typeface="微软雅黑" pitchFamily="34" charset="-122"/>
              </a:rPr>
              <a:t>版   本</a:t>
            </a:r>
          </a:p>
        </p:txBody>
      </p:sp>
      <p:sp>
        <p:nvSpPr>
          <p:cNvPr id="31" name="Text Box 44"/>
          <p:cNvSpPr txBox="1">
            <a:spLocks noChangeArrowheads="1"/>
          </p:cNvSpPr>
          <p:nvPr/>
        </p:nvSpPr>
        <p:spPr bwMode="auto">
          <a:xfrm>
            <a:off x="1603149" y="2863388"/>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chemeClr val="bg1"/>
                </a:solidFill>
                <a:latin typeface="微软雅黑" pitchFamily="34" charset="-122"/>
                <a:ea typeface="微软雅黑" pitchFamily="34" charset="-122"/>
              </a:rPr>
              <a:t>首部字段名</a:t>
            </a:r>
          </a:p>
        </p:txBody>
      </p:sp>
      <p:sp>
        <p:nvSpPr>
          <p:cNvPr id="32" name="Line 45"/>
          <p:cNvSpPr>
            <a:spLocks noChangeShapeType="1"/>
          </p:cNvSpPr>
          <p:nvPr/>
        </p:nvSpPr>
        <p:spPr bwMode="auto">
          <a:xfrm>
            <a:off x="2698693" y="2866500"/>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3" name="Line 46"/>
          <p:cNvSpPr>
            <a:spLocks noChangeShapeType="1"/>
          </p:cNvSpPr>
          <p:nvPr/>
        </p:nvSpPr>
        <p:spPr bwMode="auto">
          <a:xfrm>
            <a:off x="3189721" y="2866500"/>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4" name="Text Box 47"/>
          <p:cNvSpPr txBox="1">
            <a:spLocks noChangeArrowheads="1"/>
          </p:cNvSpPr>
          <p:nvPr/>
        </p:nvSpPr>
        <p:spPr bwMode="auto">
          <a:xfrm>
            <a:off x="766393" y="312625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首部行</a:t>
            </a:r>
          </a:p>
        </p:txBody>
      </p:sp>
      <p:sp>
        <p:nvSpPr>
          <p:cNvPr id="35" name="Line 48"/>
          <p:cNvSpPr>
            <a:spLocks noChangeShapeType="1"/>
          </p:cNvSpPr>
          <p:nvPr/>
        </p:nvSpPr>
        <p:spPr bwMode="auto">
          <a:xfrm>
            <a:off x="2796449" y="2866500"/>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36" name="Text Box 49"/>
          <p:cNvSpPr txBox="1">
            <a:spLocks noChangeArrowheads="1"/>
          </p:cNvSpPr>
          <p:nvPr/>
        </p:nvSpPr>
        <p:spPr bwMode="auto">
          <a:xfrm>
            <a:off x="2634036" y="2864426"/>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solidFill>
                  <a:schemeClr val="bg1"/>
                </a:solidFill>
                <a:latin typeface="微软雅黑" pitchFamily="34" charset="-122"/>
                <a:ea typeface="微软雅黑" pitchFamily="34" charset="-122"/>
              </a:rPr>
              <a:t>:</a:t>
            </a:r>
          </a:p>
        </p:txBody>
      </p:sp>
      <p:sp>
        <p:nvSpPr>
          <p:cNvPr id="37" name="Text Box 50"/>
          <p:cNvSpPr txBox="1">
            <a:spLocks noChangeArrowheads="1"/>
          </p:cNvSpPr>
          <p:nvPr/>
        </p:nvSpPr>
        <p:spPr bwMode="auto">
          <a:xfrm>
            <a:off x="2882969" y="2868575"/>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chemeClr val="bg1"/>
                </a:solidFill>
                <a:latin typeface="微软雅黑" pitchFamily="34" charset="-122"/>
                <a:ea typeface="微软雅黑" pitchFamily="34" charset="-122"/>
              </a:rPr>
              <a:t>值</a:t>
            </a:r>
          </a:p>
        </p:txBody>
      </p:sp>
      <p:sp>
        <p:nvSpPr>
          <p:cNvPr id="38" name="Text Box 52"/>
          <p:cNvSpPr txBox="1">
            <a:spLocks noChangeArrowheads="1"/>
          </p:cNvSpPr>
          <p:nvPr/>
        </p:nvSpPr>
        <p:spPr bwMode="auto">
          <a:xfrm>
            <a:off x="1599779" y="3391324"/>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chemeClr val="bg1"/>
                </a:solidFill>
                <a:latin typeface="微软雅黑" pitchFamily="34" charset="-122"/>
                <a:ea typeface="微软雅黑" pitchFamily="34" charset="-122"/>
              </a:rPr>
              <a:t>首部字段名</a:t>
            </a:r>
          </a:p>
        </p:txBody>
      </p:sp>
      <p:sp>
        <p:nvSpPr>
          <p:cNvPr id="39" name="Text Box 53"/>
          <p:cNvSpPr txBox="1">
            <a:spLocks noChangeArrowheads="1"/>
          </p:cNvSpPr>
          <p:nvPr/>
        </p:nvSpPr>
        <p:spPr bwMode="auto">
          <a:xfrm>
            <a:off x="2899823" y="3399622"/>
            <a:ext cx="3385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chemeClr val="bg1"/>
                </a:solidFill>
                <a:latin typeface="微软雅黑" pitchFamily="34" charset="-122"/>
                <a:ea typeface="微软雅黑" pitchFamily="34" charset="-122"/>
              </a:rPr>
              <a:t>值</a:t>
            </a:r>
          </a:p>
        </p:txBody>
      </p:sp>
      <p:sp>
        <p:nvSpPr>
          <p:cNvPr id="40" name="Text Box 54"/>
          <p:cNvSpPr txBox="1">
            <a:spLocks noChangeArrowheads="1"/>
          </p:cNvSpPr>
          <p:nvPr/>
        </p:nvSpPr>
        <p:spPr bwMode="auto">
          <a:xfrm>
            <a:off x="2620039" y="3804130"/>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latin typeface="微软雅黑" pitchFamily="34" charset="-122"/>
                <a:ea typeface="微软雅黑" pitchFamily="34" charset="-122"/>
              </a:rPr>
              <a:t>:</a:t>
            </a:r>
          </a:p>
        </p:txBody>
      </p:sp>
      <p:sp>
        <p:nvSpPr>
          <p:cNvPr id="41" name="Text Box 55"/>
          <p:cNvSpPr txBox="1">
            <a:spLocks noChangeArrowheads="1"/>
          </p:cNvSpPr>
          <p:nvPr/>
        </p:nvSpPr>
        <p:spPr bwMode="auto">
          <a:xfrm rot="16200000">
            <a:off x="2118002" y="3145473"/>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latin typeface="微软雅黑" pitchFamily="34" charset="-122"/>
                <a:ea typeface="微软雅黑" pitchFamily="34" charset="-122"/>
              </a:rPr>
              <a:t>…</a:t>
            </a:r>
          </a:p>
        </p:txBody>
      </p:sp>
      <p:sp>
        <p:nvSpPr>
          <p:cNvPr id="42" name="AutoShape 56"/>
          <p:cNvSpPr>
            <a:spLocks/>
          </p:cNvSpPr>
          <p:nvPr/>
        </p:nvSpPr>
        <p:spPr bwMode="auto">
          <a:xfrm flipH="1">
            <a:off x="1434994" y="2900728"/>
            <a:ext cx="157309" cy="765455"/>
          </a:xfrm>
          <a:prstGeom prst="rightBrace">
            <a:avLst>
              <a:gd name="adj1" fmla="val 43929"/>
              <a:gd name="adj2" fmla="val 50000"/>
            </a:avLst>
          </a:prstGeom>
          <a:noFill/>
          <a:ln w="19050">
            <a:solidFill>
              <a:srgbClr val="3333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43" name="Rectangle 57"/>
          <p:cNvSpPr>
            <a:spLocks noChangeArrowheads="1"/>
          </p:cNvSpPr>
          <p:nvPr/>
        </p:nvSpPr>
        <p:spPr bwMode="auto">
          <a:xfrm>
            <a:off x="1597531" y="3931706"/>
            <a:ext cx="3537202" cy="599502"/>
          </a:xfrm>
          <a:prstGeom prst="rect">
            <a:avLst/>
          </a:prstGeom>
          <a:solidFill>
            <a:srgbClr val="0000FF"/>
          </a:solidFill>
          <a:ln w="9525">
            <a:solidFill>
              <a:schemeClr val="tx1"/>
            </a:solidFill>
            <a:miter lim="800000"/>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44" name="Text Box 58"/>
          <p:cNvSpPr txBox="1">
            <a:spLocks noChangeArrowheads="1"/>
          </p:cNvSpPr>
          <p:nvPr/>
        </p:nvSpPr>
        <p:spPr bwMode="auto">
          <a:xfrm>
            <a:off x="2699234" y="3975144"/>
            <a:ext cx="12618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dirty="0">
                <a:solidFill>
                  <a:schemeClr val="bg1"/>
                </a:solidFill>
                <a:latin typeface="微软雅黑" pitchFamily="34" charset="-122"/>
                <a:ea typeface="微软雅黑" pitchFamily="34" charset="-122"/>
              </a:rPr>
              <a:t>实体主体</a:t>
            </a:r>
          </a:p>
          <a:p>
            <a:pPr algn="ctr" eaLnBrk="1" hangingPunct="1"/>
            <a:r>
              <a:rPr kumimoji="1" lang="zh-CN" altLang="en-US" sz="1400" b="1" dirty="0">
                <a:solidFill>
                  <a:schemeClr val="bg1"/>
                </a:solidFill>
                <a:latin typeface="微软雅黑" pitchFamily="34" charset="-122"/>
                <a:ea typeface="微软雅黑" pitchFamily="34" charset="-122"/>
              </a:rPr>
              <a:t>（通常不用）</a:t>
            </a:r>
          </a:p>
        </p:txBody>
      </p:sp>
      <p:sp>
        <p:nvSpPr>
          <p:cNvPr id="45" name="Line 60"/>
          <p:cNvSpPr>
            <a:spLocks noChangeShapeType="1"/>
          </p:cNvSpPr>
          <p:nvPr/>
        </p:nvSpPr>
        <p:spPr bwMode="auto">
          <a:xfrm>
            <a:off x="1597531" y="3133060"/>
            <a:ext cx="0" cy="2665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6" name="Line 61"/>
          <p:cNvSpPr>
            <a:spLocks noChangeShapeType="1"/>
          </p:cNvSpPr>
          <p:nvPr/>
        </p:nvSpPr>
        <p:spPr bwMode="auto">
          <a:xfrm>
            <a:off x="1597531" y="3666181"/>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7" name="Line 62"/>
          <p:cNvSpPr>
            <a:spLocks noChangeShapeType="1"/>
          </p:cNvSpPr>
          <p:nvPr/>
        </p:nvSpPr>
        <p:spPr bwMode="auto">
          <a:xfrm>
            <a:off x="2245868" y="3666181"/>
            <a:ext cx="0" cy="2655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8" name="Line 63"/>
          <p:cNvSpPr>
            <a:spLocks noChangeShapeType="1"/>
          </p:cNvSpPr>
          <p:nvPr/>
        </p:nvSpPr>
        <p:spPr bwMode="auto">
          <a:xfrm>
            <a:off x="3817833" y="3133060"/>
            <a:ext cx="0" cy="26656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49" name="Text Box 64"/>
          <p:cNvSpPr txBox="1">
            <a:spLocks noChangeArrowheads="1"/>
          </p:cNvSpPr>
          <p:nvPr/>
        </p:nvSpPr>
        <p:spPr bwMode="auto">
          <a:xfrm>
            <a:off x="2705435" y="2169501"/>
            <a:ext cx="492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a:latin typeface="微软雅黑" pitchFamily="34" charset="-122"/>
                <a:ea typeface="微软雅黑" pitchFamily="34" charset="-122"/>
              </a:rPr>
              <a:t>空格</a:t>
            </a:r>
          </a:p>
        </p:txBody>
      </p:sp>
      <p:sp>
        <p:nvSpPr>
          <p:cNvPr id="50" name="Text Box 65"/>
          <p:cNvSpPr txBox="1">
            <a:spLocks noChangeArrowheads="1"/>
          </p:cNvSpPr>
          <p:nvPr/>
        </p:nvSpPr>
        <p:spPr bwMode="auto">
          <a:xfrm>
            <a:off x="4076269" y="2169501"/>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a:latin typeface="微软雅黑" pitchFamily="34" charset="-122"/>
                <a:ea typeface="微软雅黑" pitchFamily="34" charset="-122"/>
              </a:rPr>
              <a:t>回车换行</a:t>
            </a:r>
          </a:p>
        </p:txBody>
      </p:sp>
      <p:sp>
        <p:nvSpPr>
          <p:cNvPr id="51" name="Line 66"/>
          <p:cNvSpPr>
            <a:spLocks noChangeShapeType="1"/>
          </p:cNvSpPr>
          <p:nvPr/>
        </p:nvSpPr>
        <p:spPr bwMode="auto">
          <a:xfrm>
            <a:off x="3136911" y="2400796"/>
            <a:ext cx="288774" cy="20018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2" name="Line 67"/>
          <p:cNvSpPr>
            <a:spLocks noChangeShapeType="1"/>
          </p:cNvSpPr>
          <p:nvPr/>
        </p:nvSpPr>
        <p:spPr bwMode="auto">
          <a:xfrm flipH="1">
            <a:off x="2481831" y="2400796"/>
            <a:ext cx="314618" cy="20018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3" name="Line 68"/>
          <p:cNvSpPr>
            <a:spLocks noChangeShapeType="1"/>
          </p:cNvSpPr>
          <p:nvPr/>
        </p:nvSpPr>
        <p:spPr bwMode="auto">
          <a:xfrm>
            <a:off x="4498756" y="2400796"/>
            <a:ext cx="157309" cy="200180"/>
          </a:xfrm>
          <a:prstGeom prst="line">
            <a:avLst/>
          </a:prstGeom>
          <a:noFill/>
          <a:ln w="1905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4" name="Line 69"/>
          <p:cNvSpPr>
            <a:spLocks noChangeShapeType="1"/>
          </p:cNvSpPr>
          <p:nvPr/>
        </p:nvSpPr>
        <p:spPr bwMode="auto">
          <a:xfrm>
            <a:off x="2875103" y="3399622"/>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5" name="Line 70"/>
          <p:cNvSpPr>
            <a:spLocks noChangeShapeType="1"/>
          </p:cNvSpPr>
          <p:nvPr/>
        </p:nvSpPr>
        <p:spPr bwMode="auto">
          <a:xfrm>
            <a:off x="2875103" y="2866500"/>
            <a:ext cx="0" cy="2665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56" name="Text Box 71"/>
          <p:cNvSpPr txBox="1">
            <a:spLocks noChangeArrowheads="1"/>
          </p:cNvSpPr>
          <p:nvPr/>
        </p:nvSpPr>
        <p:spPr bwMode="auto">
          <a:xfrm>
            <a:off x="2634036" y="3400658"/>
            <a:ext cx="227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chemeClr val="bg1"/>
                </a:solidFill>
                <a:latin typeface="微软雅黑" pitchFamily="34" charset="-122"/>
                <a:ea typeface="微软雅黑" pitchFamily="34" charset="-122"/>
              </a:rPr>
              <a:t>:</a:t>
            </a:r>
          </a:p>
        </p:txBody>
      </p:sp>
      <p:sp>
        <p:nvSpPr>
          <p:cNvPr id="57" name="Text Box 72"/>
          <p:cNvSpPr txBox="1">
            <a:spLocks noChangeArrowheads="1"/>
          </p:cNvSpPr>
          <p:nvPr/>
        </p:nvSpPr>
        <p:spPr bwMode="auto">
          <a:xfrm>
            <a:off x="4318975" y="2593716"/>
            <a:ext cx="5677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FFFF00"/>
                </a:solidFill>
                <a:latin typeface="微软雅黑" pitchFamily="34" charset="-122"/>
                <a:ea typeface="微软雅黑" pitchFamily="34" charset="-122"/>
              </a:rPr>
              <a:t>CRLF</a:t>
            </a:r>
          </a:p>
        </p:txBody>
      </p:sp>
      <p:sp>
        <p:nvSpPr>
          <p:cNvPr id="58" name="Text Box 75"/>
          <p:cNvSpPr txBox="1">
            <a:spLocks noChangeArrowheads="1"/>
          </p:cNvSpPr>
          <p:nvPr/>
        </p:nvSpPr>
        <p:spPr bwMode="auto">
          <a:xfrm>
            <a:off x="1599778" y="3660996"/>
            <a:ext cx="5677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solidFill>
                  <a:srgbClr val="FFFF00"/>
                </a:solidFill>
                <a:latin typeface="微软雅黑" pitchFamily="34" charset="-122"/>
                <a:ea typeface="微软雅黑" pitchFamily="34" charset="-122"/>
              </a:rPr>
              <a:t>CRLF</a:t>
            </a:r>
          </a:p>
        </p:txBody>
      </p:sp>
      <p:grpSp>
        <p:nvGrpSpPr>
          <p:cNvPr id="59" name="Group 134"/>
          <p:cNvGrpSpPr>
            <a:grpSpLocks/>
          </p:cNvGrpSpPr>
          <p:nvPr/>
        </p:nvGrpSpPr>
        <p:grpSpPr bwMode="auto">
          <a:xfrm>
            <a:off x="780660" y="2565714"/>
            <a:ext cx="4354075" cy="328794"/>
            <a:chOff x="460" y="1045"/>
            <a:chExt cx="3875" cy="317"/>
          </a:xfrm>
        </p:grpSpPr>
        <p:sp>
          <p:nvSpPr>
            <p:cNvPr id="60" name="Rectangle 132"/>
            <p:cNvSpPr>
              <a:spLocks noChangeArrowheads="1"/>
            </p:cNvSpPr>
            <p:nvPr/>
          </p:nvSpPr>
          <p:spPr bwMode="auto">
            <a:xfrm>
              <a:off x="1111" y="1045"/>
              <a:ext cx="3224" cy="317"/>
            </a:xfrm>
            <a:prstGeom prst="rect">
              <a:avLst/>
            </a:prstGeom>
            <a:noFill/>
            <a:ln w="38100">
              <a:solidFill>
                <a:srgbClr val="CC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61" name="Text Box 133"/>
            <p:cNvSpPr txBox="1">
              <a:spLocks noChangeArrowheads="1"/>
            </p:cNvSpPr>
            <p:nvPr/>
          </p:nvSpPr>
          <p:spPr bwMode="auto">
            <a:xfrm>
              <a:off x="460" y="1063"/>
              <a:ext cx="644"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请求</a:t>
              </a:r>
              <a:r>
                <a:rPr lang="zh-CN" altLang="en-US" sz="1400" b="1" dirty="0" smtClean="0">
                  <a:latin typeface="微软雅黑" pitchFamily="34" charset="-122"/>
                  <a:ea typeface="微软雅黑" pitchFamily="34" charset="-122"/>
                </a:rPr>
                <a:t>行</a:t>
              </a:r>
              <a:endParaRPr lang="zh-CN" altLang="en-US" sz="1400" b="1" dirty="0">
                <a:latin typeface="微软雅黑" pitchFamily="34" charset="-122"/>
                <a:ea typeface="微软雅黑" pitchFamily="34" charset="-122"/>
              </a:endParaRPr>
            </a:p>
          </p:txBody>
        </p:sp>
      </p:grpSp>
      <p:sp>
        <p:nvSpPr>
          <p:cNvPr id="62" name="Text Box 73"/>
          <p:cNvSpPr txBox="1">
            <a:spLocks noChangeArrowheads="1"/>
          </p:cNvSpPr>
          <p:nvPr/>
        </p:nvSpPr>
        <p:spPr bwMode="auto">
          <a:xfrm>
            <a:off x="3199834" y="3404807"/>
            <a:ext cx="601144"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a:solidFill>
                  <a:srgbClr val="FFFF00"/>
                </a:solidFill>
                <a:latin typeface="微软雅黑" pitchFamily="34" charset="-122"/>
                <a:ea typeface="微软雅黑" pitchFamily="34" charset="-122"/>
              </a:rPr>
              <a:t>CRLF</a:t>
            </a:r>
          </a:p>
        </p:txBody>
      </p:sp>
      <p:sp>
        <p:nvSpPr>
          <p:cNvPr id="63" name="Text Box 74"/>
          <p:cNvSpPr txBox="1">
            <a:spLocks noChangeArrowheads="1"/>
          </p:cNvSpPr>
          <p:nvPr/>
        </p:nvSpPr>
        <p:spPr bwMode="auto">
          <a:xfrm>
            <a:off x="3204328" y="2875835"/>
            <a:ext cx="5677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200" b="1" dirty="0">
                <a:solidFill>
                  <a:srgbClr val="FFFF00"/>
                </a:solidFill>
                <a:latin typeface="微软雅黑" pitchFamily="34" charset="-122"/>
                <a:ea typeface="微软雅黑" pitchFamily="34" charset="-122"/>
              </a:rPr>
              <a:t>CRLF</a:t>
            </a:r>
          </a:p>
        </p:txBody>
      </p:sp>
      <p:sp>
        <p:nvSpPr>
          <p:cNvPr id="64" name="矩形 63"/>
          <p:cNvSpPr/>
          <p:nvPr/>
        </p:nvSpPr>
        <p:spPr>
          <a:xfrm>
            <a:off x="5591727" y="3038321"/>
            <a:ext cx="2248308" cy="70788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微软雅黑" pitchFamily="34" charset="-122"/>
                <a:ea typeface="微软雅黑" pitchFamily="34" charset="-122"/>
              </a:rPr>
              <a:t>HTTP </a:t>
            </a:r>
            <a:r>
              <a:rPr lang="zh-CN" altLang="en-US" sz="2000" b="1" dirty="0">
                <a:latin typeface="微软雅黑" pitchFamily="34" charset="-122"/>
                <a:ea typeface="微软雅黑" pitchFamily="34" charset="-122"/>
              </a:rPr>
              <a:t>的报文</a:t>
            </a:r>
            <a:r>
              <a:rPr lang="zh-CN" altLang="en-US" sz="2000" b="1" dirty="0" smtClean="0">
                <a:latin typeface="微软雅黑" pitchFamily="34" charset="-122"/>
                <a:ea typeface="微软雅黑" pitchFamily="34" charset="-122"/>
              </a:rPr>
              <a:t>结构</a:t>
            </a:r>
            <a:endParaRPr lang="en-US" altLang="zh-CN" sz="2000" b="1" dirty="0" smtClean="0">
              <a:latin typeface="微软雅黑" pitchFamily="34" charset="-122"/>
              <a:ea typeface="微软雅黑" pitchFamily="34" charset="-122"/>
            </a:endParaRPr>
          </a:p>
          <a:p>
            <a:pPr algn="ct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请求报文</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圆角矩形 57"/>
          <p:cNvSpPr/>
          <p:nvPr/>
        </p:nvSpPr>
        <p:spPr>
          <a:xfrm>
            <a:off x="556963" y="1354861"/>
            <a:ext cx="8048775" cy="326152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0592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50137" y="572714"/>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服务器上存放用户的信息</a:t>
            </a:r>
          </a:p>
        </p:txBody>
      </p:sp>
      <p:sp>
        <p:nvSpPr>
          <p:cNvPr id="4" name="Rectangle 68"/>
          <p:cNvSpPr>
            <a:spLocks noChangeArrowheads="1"/>
          </p:cNvSpPr>
          <p:nvPr/>
        </p:nvSpPr>
        <p:spPr bwMode="auto">
          <a:xfrm>
            <a:off x="556963" y="967015"/>
            <a:ext cx="8048776" cy="451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万维网使用 </a:t>
            </a:r>
            <a:r>
              <a:rPr lang="en-US" altLang="zh-CN" b="1" dirty="0">
                <a:solidFill>
                  <a:srgbClr val="C00000"/>
                </a:solidFill>
                <a:latin typeface="微软雅黑" pitchFamily="34" charset="-122"/>
                <a:ea typeface="微软雅黑" pitchFamily="34" charset="-122"/>
              </a:rPr>
              <a:t>Cookie</a:t>
            </a: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跟踪在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服务器和客户之间传递的</a:t>
            </a:r>
            <a:r>
              <a:rPr lang="zh-CN" altLang="en-US" b="1" dirty="0">
                <a:solidFill>
                  <a:srgbClr val="C00000"/>
                </a:solidFill>
                <a:latin typeface="微软雅黑" pitchFamily="34" charset="-122"/>
                <a:ea typeface="微软雅黑" pitchFamily="34" charset="-122"/>
              </a:rPr>
              <a:t>状态</a:t>
            </a:r>
            <a:r>
              <a:rPr lang="zh-CN" altLang="en-US" b="1" dirty="0">
                <a:latin typeface="微软雅黑" pitchFamily="34" charset="-122"/>
                <a:ea typeface="微软雅黑" pitchFamily="34" charset="-122"/>
              </a:rPr>
              <a:t>信息</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7" name="Group 5"/>
          <p:cNvGrpSpPr>
            <a:grpSpLocks/>
          </p:cNvGrpSpPr>
          <p:nvPr/>
        </p:nvGrpSpPr>
        <p:grpSpPr bwMode="auto">
          <a:xfrm>
            <a:off x="2353913" y="3239298"/>
            <a:ext cx="2956331" cy="318744"/>
            <a:chOff x="1285" y="2720"/>
            <a:chExt cx="2219" cy="340"/>
          </a:xfrm>
        </p:grpSpPr>
        <p:sp>
          <p:nvSpPr>
            <p:cNvPr id="8" name="Line 6"/>
            <p:cNvSpPr>
              <a:spLocks noChangeShapeType="1"/>
            </p:cNvSpPr>
            <p:nvPr/>
          </p:nvSpPr>
          <p:spPr bwMode="auto">
            <a:xfrm flipH="1">
              <a:off x="1285" y="2720"/>
              <a:ext cx="2219" cy="199"/>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1" name="Text Box 9"/>
            <p:cNvSpPr txBox="1">
              <a:spLocks noChangeArrowheads="1"/>
            </p:cNvSpPr>
            <p:nvPr/>
          </p:nvSpPr>
          <p:spPr bwMode="auto">
            <a:xfrm>
              <a:off x="1456" y="2732"/>
              <a:ext cx="1532" cy="3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400" b="1" dirty="0">
                  <a:latin typeface="微软雅黑" panose="020B0503020204020204" pitchFamily="34" charset="-122"/>
                  <a:ea typeface="微软雅黑" panose="020B0503020204020204" pitchFamily="34" charset="-122"/>
                </a:rPr>
                <a:t>http </a:t>
              </a:r>
              <a:r>
                <a:rPr lang="zh-CN" altLang="en-US" sz="1400" b="1" dirty="0">
                  <a:latin typeface="微软雅黑" panose="020B0503020204020204" pitchFamily="34" charset="-122"/>
                  <a:ea typeface="微软雅黑" panose="020B0503020204020204" pitchFamily="34" charset="-122"/>
                </a:rPr>
                <a:t>响应 </a:t>
              </a:r>
            </a:p>
          </p:txBody>
        </p:sp>
      </p:grpSp>
      <p:grpSp>
        <p:nvGrpSpPr>
          <p:cNvPr id="12" name="Group 10"/>
          <p:cNvGrpSpPr>
            <a:grpSpLocks/>
          </p:cNvGrpSpPr>
          <p:nvPr/>
        </p:nvGrpSpPr>
        <p:grpSpPr bwMode="auto">
          <a:xfrm>
            <a:off x="2354415" y="4152257"/>
            <a:ext cx="2944341" cy="348742"/>
            <a:chOff x="1365" y="3581"/>
            <a:chExt cx="2210" cy="372"/>
          </a:xfrm>
        </p:grpSpPr>
        <p:sp>
          <p:nvSpPr>
            <p:cNvPr id="13" name="Line 11"/>
            <p:cNvSpPr>
              <a:spLocks noChangeShapeType="1"/>
            </p:cNvSpPr>
            <p:nvPr/>
          </p:nvSpPr>
          <p:spPr bwMode="auto">
            <a:xfrm flipH="1">
              <a:off x="1365" y="3581"/>
              <a:ext cx="2210" cy="29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Text Box 14"/>
            <p:cNvSpPr txBox="1">
              <a:spLocks noChangeArrowheads="1"/>
            </p:cNvSpPr>
            <p:nvPr/>
          </p:nvSpPr>
          <p:spPr bwMode="auto">
            <a:xfrm>
              <a:off x="1545" y="3625"/>
              <a:ext cx="1522" cy="3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400" b="1" dirty="0">
                  <a:latin typeface="微软雅黑" panose="020B0503020204020204" pitchFamily="34" charset="-122"/>
                  <a:ea typeface="微软雅黑" panose="020B0503020204020204" pitchFamily="34" charset="-122"/>
                </a:rPr>
                <a:t>http </a:t>
              </a:r>
              <a:r>
                <a:rPr lang="zh-CN" altLang="en-US" sz="1400" b="1" dirty="0">
                  <a:latin typeface="微软雅黑" panose="020B0503020204020204" pitchFamily="34" charset="-122"/>
                  <a:ea typeface="微软雅黑" panose="020B0503020204020204" pitchFamily="34" charset="-122"/>
                </a:rPr>
                <a:t>响应 </a:t>
              </a:r>
            </a:p>
          </p:txBody>
        </p:sp>
      </p:grpSp>
      <p:sp>
        <p:nvSpPr>
          <p:cNvPr id="17" name="Text Box 15"/>
          <p:cNvSpPr txBox="1">
            <a:spLocks noChangeArrowheads="1"/>
          </p:cNvSpPr>
          <p:nvPr/>
        </p:nvSpPr>
        <p:spPr bwMode="auto">
          <a:xfrm>
            <a:off x="1138081" y="2169376"/>
            <a:ext cx="12705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en-US" altLang="zh-CN" sz="1400" b="1" dirty="0">
                <a:latin typeface="微软雅黑" panose="020B0503020204020204" pitchFamily="34" charset="-122"/>
                <a:ea typeface="微软雅黑" panose="020B0503020204020204" pitchFamily="34" charset="-122"/>
              </a:rPr>
              <a:t>cookie file</a:t>
            </a:r>
          </a:p>
        </p:txBody>
      </p:sp>
      <p:grpSp>
        <p:nvGrpSpPr>
          <p:cNvPr id="19" name="Group 17"/>
          <p:cNvGrpSpPr>
            <a:grpSpLocks/>
          </p:cNvGrpSpPr>
          <p:nvPr/>
        </p:nvGrpSpPr>
        <p:grpSpPr bwMode="auto">
          <a:xfrm>
            <a:off x="2325178" y="2776921"/>
            <a:ext cx="5145616" cy="535302"/>
            <a:chOff x="1392" y="2261"/>
            <a:chExt cx="3555" cy="571"/>
          </a:xfrm>
        </p:grpSpPr>
        <p:sp>
          <p:nvSpPr>
            <p:cNvPr id="20" name="Line 18"/>
            <p:cNvSpPr>
              <a:spLocks noChangeShapeType="1"/>
            </p:cNvSpPr>
            <p:nvPr/>
          </p:nvSpPr>
          <p:spPr bwMode="auto">
            <a:xfrm>
              <a:off x="1392" y="2357"/>
              <a:ext cx="2082" cy="24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1" name="Text Box 19"/>
            <p:cNvSpPr txBox="1">
              <a:spLocks noChangeArrowheads="1"/>
            </p:cNvSpPr>
            <p:nvPr/>
          </p:nvSpPr>
          <p:spPr bwMode="auto">
            <a:xfrm>
              <a:off x="1562" y="2261"/>
              <a:ext cx="1417" cy="4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lnSpc>
                  <a:spcPct val="80000"/>
                </a:lnSpc>
              </a:pPr>
              <a:r>
                <a:rPr lang="en-US" altLang="zh-CN" sz="1400" b="1" dirty="0" smtClean="0">
                  <a:latin typeface="微软雅黑" panose="020B0503020204020204" pitchFamily="34" charset="-122"/>
                  <a:ea typeface="微软雅黑" panose="020B0503020204020204" pitchFamily="34" charset="-122"/>
                </a:rPr>
                <a:t>http </a:t>
              </a:r>
              <a:r>
                <a:rPr lang="zh-CN" altLang="en-US" sz="1400" b="1" dirty="0" smtClean="0">
                  <a:latin typeface="微软雅黑" panose="020B0503020204020204" pitchFamily="34" charset="-122"/>
                  <a:ea typeface="微软雅黑" panose="020B0503020204020204" pitchFamily="34" charset="-122"/>
                </a:rPr>
                <a:t>请求</a:t>
              </a:r>
              <a:endParaRPr lang="en-US" altLang="zh-CN" sz="1400" b="1" dirty="0">
                <a:latin typeface="微软雅黑" panose="020B0503020204020204" pitchFamily="34" charset="-122"/>
                <a:ea typeface="微软雅黑" panose="020B0503020204020204" pitchFamily="34" charset="-122"/>
              </a:endParaRPr>
            </a:p>
            <a:p>
              <a:pPr algn="ctr">
                <a:lnSpc>
                  <a:spcPct val="80000"/>
                </a:lnSpc>
              </a:pPr>
              <a:r>
                <a:rPr lang="en-US" altLang="zh-CN" sz="1400" b="1" dirty="0">
                  <a:solidFill>
                    <a:srgbClr val="0000FF"/>
                  </a:solidFill>
                  <a:latin typeface="微软雅黑" panose="020B0503020204020204" pitchFamily="34" charset="-122"/>
                  <a:ea typeface="微软雅黑" panose="020B0503020204020204" pitchFamily="34" charset="-122"/>
                </a:rPr>
                <a:t>cookie: </a:t>
              </a:r>
              <a:r>
                <a:rPr lang="en-US" altLang="zh-CN" sz="1400" b="1" dirty="0" smtClean="0">
                  <a:solidFill>
                    <a:srgbClr val="0000FF"/>
                  </a:solidFill>
                  <a:latin typeface="微软雅黑" panose="020B0503020204020204" pitchFamily="34" charset="-122"/>
                  <a:ea typeface="微软雅黑" panose="020B0503020204020204" pitchFamily="34" charset="-122"/>
                </a:rPr>
                <a:t>ad42</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2" name="Text Box 20"/>
            <p:cNvSpPr txBox="1">
              <a:spLocks noChangeArrowheads="1"/>
            </p:cNvSpPr>
            <p:nvPr/>
          </p:nvSpPr>
          <p:spPr bwMode="auto">
            <a:xfrm>
              <a:off x="3508" y="2504"/>
              <a:ext cx="41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zh-CN" altLang="en-US" sz="1400" b="1" dirty="0" smtClean="0">
                  <a:solidFill>
                    <a:srgbClr val="0000FF"/>
                  </a:solidFill>
                  <a:latin typeface="微软雅黑" panose="020B0503020204020204" pitchFamily="34" charset="-122"/>
                  <a:ea typeface="微软雅黑" panose="020B0503020204020204" pitchFamily="34" charset="-122"/>
                </a:rPr>
                <a:t>处理</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3" name="Line 21"/>
            <p:cNvSpPr>
              <a:spLocks noChangeShapeType="1"/>
            </p:cNvSpPr>
            <p:nvPr/>
          </p:nvSpPr>
          <p:spPr bwMode="auto">
            <a:xfrm flipV="1">
              <a:off x="3967" y="2439"/>
              <a:ext cx="980" cy="22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6" name="Text Box 24"/>
            <p:cNvSpPr txBox="1">
              <a:spLocks noChangeArrowheads="1"/>
            </p:cNvSpPr>
            <p:nvPr/>
          </p:nvSpPr>
          <p:spPr bwMode="auto">
            <a:xfrm>
              <a:off x="4252" y="2400"/>
              <a:ext cx="340" cy="29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a:latin typeface="微软雅黑" panose="020B0503020204020204" pitchFamily="34" charset="-122"/>
                  <a:ea typeface="微软雅黑" panose="020B0503020204020204" pitchFamily="34" charset="-122"/>
                </a:rPr>
                <a:t>访问</a:t>
              </a:r>
              <a:endParaRPr lang="en-US" altLang="zh-CN" sz="1200" b="1" dirty="0">
                <a:latin typeface="微软雅黑" panose="020B0503020204020204" pitchFamily="34" charset="-122"/>
                <a:ea typeface="微软雅黑" panose="020B0503020204020204" pitchFamily="34" charset="-122"/>
              </a:endParaRPr>
            </a:p>
          </p:txBody>
        </p:sp>
      </p:grpSp>
      <p:grpSp>
        <p:nvGrpSpPr>
          <p:cNvPr id="27" name="Group 25"/>
          <p:cNvGrpSpPr>
            <a:grpSpLocks/>
          </p:cNvGrpSpPr>
          <p:nvPr/>
        </p:nvGrpSpPr>
        <p:grpSpPr bwMode="auto">
          <a:xfrm>
            <a:off x="1119464" y="1723191"/>
            <a:ext cx="1139100" cy="455616"/>
            <a:chOff x="527" y="1047"/>
            <a:chExt cx="855" cy="486"/>
          </a:xfrm>
        </p:grpSpPr>
        <p:sp>
          <p:nvSpPr>
            <p:cNvPr id="28" name="AutoShape 26"/>
            <p:cNvSpPr>
              <a:spLocks noChangeArrowheads="1"/>
            </p:cNvSpPr>
            <p:nvPr/>
          </p:nvSpPr>
          <p:spPr bwMode="auto">
            <a:xfrm>
              <a:off x="527" y="1047"/>
              <a:ext cx="855" cy="486"/>
            </a:xfrm>
            <a:prstGeom prst="can">
              <a:avLst>
                <a:gd name="adj" fmla="val 250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Text Box 27"/>
            <p:cNvSpPr txBox="1">
              <a:spLocks noChangeArrowheads="1"/>
            </p:cNvSpPr>
            <p:nvPr/>
          </p:nvSpPr>
          <p:spPr bwMode="auto">
            <a:xfrm>
              <a:off x="560" y="1134"/>
              <a:ext cx="75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400" b="1" dirty="0" smtClean="0">
                  <a:solidFill>
                    <a:schemeClr val="bg1"/>
                  </a:solidFill>
                  <a:latin typeface="微软雅黑" panose="020B0503020204020204" pitchFamily="34" charset="-122"/>
                  <a:ea typeface="微软雅黑" panose="020B0503020204020204" pitchFamily="34" charset="-122"/>
                </a:rPr>
                <a:t>JD 1234</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sp>
        <p:nvSpPr>
          <p:cNvPr id="30" name="AutoShape 28"/>
          <p:cNvSpPr>
            <a:spLocks noChangeArrowheads="1"/>
          </p:cNvSpPr>
          <p:nvPr/>
        </p:nvSpPr>
        <p:spPr bwMode="auto">
          <a:xfrm>
            <a:off x="7565597" y="2623173"/>
            <a:ext cx="544020" cy="516595"/>
          </a:xfrm>
          <a:prstGeom prst="can">
            <a:avLst>
              <a:gd name="adj" fmla="val 39157"/>
            </a:avLst>
          </a:prstGeom>
          <a:solidFill>
            <a:srgbClr val="00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31" name="Group 29"/>
          <p:cNvGrpSpPr>
            <a:grpSpLocks/>
          </p:cNvGrpSpPr>
          <p:nvPr/>
        </p:nvGrpSpPr>
        <p:grpSpPr bwMode="auto">
          <a:xfrm>
            <a:off x="2243909" y="1837564"/>
            <a:ext cx="5407917" cy="996543"/>
            <a:chOff x="1386" y="1259"/>
            <a:chExt cx="3719" cy="1063"/>
          </a:xfrm>
        </p:grpSpPr>
        <p:sp>
          <p:nvSpPr>
            <p:cNvPr id="32" name="Line 30"/>
            <p:cNvSpPr>
              <a:spLocks noChangeShapeType="1"/>
            </p:cNvSpPr>
            <p:nvPr/>
          </p:nvSpPr>
          <p:spPr bwMode="auto">
            <a:xfrm>
              <a:off x="1386" y="1364"/>
              <a:ext cx="2109" cy="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3" name="Text Box 31"/>
            <p:cNvSpPr txBox="1">
              <a:spLocks noChangeArrowheads="1"/>
            </p:cNvSpPr>
            <p:nvPr/>
          </p:nvSpPr>
          <p:spPr bwMode="auto">
            <a:xfrm>
              <a:off x="1627" y="1259"/>
              <a:ext cx="1381" cy="32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400" b="1" dirty="0" smtClean="0">
                  <a:latin typeface="微软雅黑" panose="020B0503020204020204" pitchFamily="34" charset="-122"/>
                  <a:ea typeface="微软雅黑" panose="020B0503020204020204" pitchFamily="34" charset="-122"/>
                </a:rPr>
                <a:t>http </a:t>
              </a:r>
              <a:r>
                <a:rPr lang="zh-CN" altLang="en-US" sz="1400" b="1" dirty="0" smtClean="0">
                  <a:latin typeface="微软雅黑" panose="020B0503020204020204" pitchFamily="34" charset="-122"/>
                  <a:ea typeface="微软雅黑" panose="020B0503020204020204" pitchFamily="34" charset="-122"/>
                </a:rPr>
                <a:t>请求</a:t>
              </a:r>
              <a:endParaRPr lang="en-US" altLang="zh-CN" sz="1400" b="1" dirty="0">
                <a:latin typeface="微软雅黑" panose="020B0503020204020204" pitchFamily="34" charset="-122"/>
                <a:ea typeface="微软雅黑" panose="020B0503020204020204" pitchFamily="34" charset="-122"/>
              </a:endParaRPr>
            </a:p>
          </p:txBody>
        </p:sp>
        <p:sp>
          <p:nvSpPr>
            <p:cNvPr id="34" name="Text Box 32"/>
            <p:cNvSpPr txBox="1">
              <a:spLocks noChangeArrowheads="1"/>
            </p:cNvSpPr>
            <p:nvPr/>
          </p:nvSpPr>
          <p:spPr bwMode="auto">
            <a:xfrm>
              <a:off x="3467" y="1364"/>
              <a:ext cx="982" cy="6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200" b="1" dirty="0" smtClean="0">
                  <a:solidFill>
                    <a:srgbClr val="0000FF"/>
                  </a:solidFill>
                  <a:latin typeface="微软雅黑" panose="020B0503020204020204" pitchFamily="34" charset="-122"/>
                  <a:ea typeface="微软雅黑" panose="020B0503020204020204" pitchFamily="34" charset="-122"/>
                </a:rPr>
                <a:t>JD </a:t>
              </a:r>
              <a:r>
                <a:rPr lang="zh-CN" altLang="en-US" sz="1200" b="1" dirty="0" smtClean="0">
                  <a:solidFill>
                    <a:srgbClr val="0000FF"/>
                  </a:solidFill>
                  <a:latin typeface="微软雅黑" panose="020B0503020204020204" pitchFamily="34" charset="-122"/>
                  <a:ea typeface="微软雅黑" panose="020B0503020204020204" pitchFamily="34" charset="-122"/>
                </a:rPr>
                <a:t>服务器为</a:t>
              </a:r>
              <a:r>
                <a:rPr lang="zh-CN" altLang="en-US" sz="1200" b="1" dirty="0">
                  <a:solidFill>
                    <a:srgbClr val="0000FF"/>
                  </a:solidFill>
                  <a:latin typeface="微软雅黑" panose="020B0503020204020204" pitchFamily="34" charset="-122"/>
                  <a:ea typeface="微软雅黑" panose="020B0503020204020204" pitchFamily="34" charset="-122"/>
                </a:rPr>
                <a:t>用户创建</a:t>
              </a:r>
              <a:r>
                <a:rPr lang="zh-CN" altLang="en-US" sz="1200" b="1" dirty="0" smtClean="0">
                  <a:solidFill>
                    <a:srgbClr val="C00000"/>
                  </a:solidFill>
                  <a:latin typeface="微软雅黑" panose="020B0503020204020204" pitchFamily="34" charset="-122"/>
                  <a:ea typeface="微软雅黑" panose="020B0503020204020204" pitchFamily="34" charset="-122"/>
                </a:rPr>
                <a:t>唯一</a:t>
              </a:r>
              <a:r>
                <a:rPr lang="zh-CN" altLang="en-US" sz="1200" b="1" dirty="0" smtClean="0">
                  <a:solidFill>
                    <a:srgbClr val="0000FF"/>
                  </a:solidFill>
                  <a:latin typeface="微软雅黑" panose="020B0503020204020204" pitchFamily="34" charset="-122"/>
                  <a:ea typeface="微软雅黑" panose="020B0503020204020204" pitchFamily="34" charset="-122"/>
                </a:rPr>
                <a:t>识别码</a:t>
              </a:r>
              <a:r>
                <a:rPr lang="en-US" altLang="zh-CN" sz="1200" b="1" dirty="0" smtClean="0">
                  <a:solidFill>
                    <a:srgbClr val="0000FF"/>
                  </a:solidFill>
                  <a:latin typeface="微软雅黑" panose="020B0503020204020204" pitchFamily="34" charset="-122"/>
                  <a:ea typeface="微软雅黑" panose="020B0503020204020204" pitchFamily="34" charset="-122"/>
                </a:rPr>
                <a:t>ad42</a:t>
              </a:r>
              <a:endParaRPr lang="en-US" altLang="zh-CN" sz="1200" b="1" dirty="0">
                <a:solidFill>
                  <a:srgbClr val="0000FF"/>
                </a:solidFill>
                <a:latin typeface="微软雅黑" panose="020B0503020204020204" pitchFamily="34" charset="-122"/>
                <a:ea typeface="微软雅黑" panose="020B0503020204020204" pitchFamily="34" charset="-122"/>
              </a:endParaRPr>
            </a:p>
          </p:txBody>
        </p:sp>
        <p:grpSp>
          <p:nvGrpSpPr>
            <p:cNvPr id="35" name="Group 33"/>
            <p:cNvGrpSpPr>
              <a:grpSpLocks/>
            </p:cNvGrpSpPr>
            <p:nvPr/>
          </p:nvGrpSpPr>
          <p:grpSpPr bwMode="auto">
            <a:xfrm>
              <a:off x="4195" y="1723"/>
              <a:ext cx="910" cy="599"/>
              <a:chOff x="4195" y="1633"/>
              <a:chExt cx="910" cy="599"/>
            </a:xfrm>
          </p:grpSpPr>
          <p:sp>
            <p:nvSpPr>
              <p:cNvPr id="36" name="Line 34"/>
              <p:cNvSpPr>
                <a:spLocks noChangeShapeType="1"/>
              </p:cNvSpPr>
              <p:nvPr/>
            </p:nvSpPr>
            <p:spPr bwMode="auto">
              <a:xfrm>
                <a:off x="4407" y="1633"/>
                <a:ext cx="574" cy="5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8" name="Text Box 36"/>
              <p:cNvSpPr txBox="1">
                <a:spLocks noChangeArrowheads="1"/>
              </p:cNvSpPr>
              <p:nvPr/>
            </p:nvSpPr>
            <p:spPr bwMode="auto">
              <a:xfrm>
                <a:off x="4195" y="1796"/>
                <a:ext cx="910" cy="248"/>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lnSpc>
                    <a:spcPct val="75000"/>
                  </a:lnSpc>
                </a:pPr>
                <a:r>
                  <a:rPr lang="zh-CN" altLang="en-US" sz="1200" b="1" dirty="0">
                    <a:latin typeface="微软雅黑" panose="020B0503020204020204" pitchFamily="34" charset="-122"/>
                    <a:ea typeface="微软雅黑" panose="020B0503020204020204" pitchFamily="34" charset="-122"/>
                  </a:rPr>
                  <a:t>产生一个项目</a:t>
                </a:r>
                <a:endParaRPr lang="en-US" altLang="zh-CN" sz="1200" b="1" dirty="0">
                  <a:latin typeface="微软雅黑" panose="020B0503020204020204" pitchFamily="34" charset="-122"/>
                  <a:ea typeface="微软雅黑" panose="020B0503020204020204" pitchFamily="34" charset="-122"/>
                </a:endParaRPr>
              </a:p>
            </p:txBody>
          </p:sp>
        </p:grpSp>
      </p:grpSp>
      <p:grpSp>
        <p:nvGrpSpPr>
          <p:cNvPr id="39" name="Group 37"/>
          <p:cNvGrpSpPr>
            <a:grpSpLocks/>
          </p:cNvGrpSpPr>
          <p:nvPr/>
        </p:nvGrpSpPr>
        <p:grpSpPr bwMode="auto">
          <a:xfrm>
            <a:off x="1139448" y="2213269"/>
            <a:ext cx="4130071" cy="754672"/>
            <a:chOff x="195" y="1584"/>
            <a:chExt cx="3100" cy="805"/>
          </a:xfrm>
        </p:grpSpPr>
        <p:sp>
          <p:nvSpPr>
            <p:cNvPr id="40" name="Line 38"/>
            <p:cNvSpPr>
              <a:spLocks noChangeShapeType="1"/>
            </p:cNvSpPr>
            <p:nvPr/>
          </p:nvSpPr>
          <p:spPr bwMode="auto">
            <a:xfrm flipH="1">
              <a:off x="1057" y="1683"/>
              <a:ext cx="2238" cy="40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Text Box 39"/>
            <p:cNvSpPr txBox="1">
              <a:spLocks noChangeArrowheads="1"/>
            </p:cNvSpPr>
            <p:nvPr/>
          </p:nvSpPr>
          <p:spPr bwMode="auto">
            <a:xfrm>
              <a:off x="1271" y="1584"/>
              <a:ext cx="1523" cy="55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400" b="1" dirty="0" smtClean="0">
                  <a:latin typeface="微软雅黑" panose="020B0503020204020204" pitchFamily="34" charset="-122"/>
                  <a:ea typeface="微软雅黑" panose="020B0503020204020204" pitchFamily="34" charset="-122"/>
                </a:rPr>
                <a:t>http </a:t>
              </a:r>
              <a:r>
                <a:rPr lang="zh-CN" altLang="en-US" sz="1400" b="1" dirty="0" smtClean="0">
                  <a:latin typeface="微软雅黑" panose="020B0503020204020204" pitchFamily="34" charset="-122"/>
                  <a:ea typeface="微软雅黑" panose="020B0503020204020204" pitchFamily="34" charset="-122"/>
                </a:rPr>
                <a:t>响应</a:t>
              </a:r>
              <a:r>
                <a:rPr lang="en-US" altLang="zh-CN" sz="1400" b="1" dirty="0" smtClean="0">
                  <a:latin typeface="微软雅黑" panose="020B0503020204020204" pitchFamily="34" charset="-122"/>
                  <a:ea typeface="微软雅黑" panose="020B0503020204020204" pitchFamily="34" charset="-122"/>
                </a:rPr>
                <a:t> </a:t>
              </a:r>
              <a:endParaRPr lang="en-US" altLang="zh-CN" sz="1400" b="1" dirty="0">
                <a:latin typeface="微软雅黑" panose="020B0503020204020204" pitchFamily="34" charset="-122"/>
                <a:ea typeface="微软雅黑" panose="020B0503020204020204" pitchFamily="34" charset="-122"/>
              </a:endParaRPr>
            </a:p>
            <a:p>
              <a:pPr algn="ctr"/>
              <a:r>
                <a:rPr lang="en-US" altLang="zh-CN" sz="1400" b="1" dirty="0" smtClean="0">
                  <a:solidFill>
                    <a:srgbClr val="0000FF"/>
                  </a:solidFill>
                  <a:latin typeface="微软雅黑" panose="020B0503020204020204" pitchFamily="34" charset="-122"/>
                  <a:ea typeface="微软雅黑" panose="020B0503020204020204" pitchFamily="34" charset="-122"/>
                </a:rPr>
                <a:t>set-cookie</a:t>
              </a:r>
              <a:r>
                <a:rPr lang="en-US" altLang="zh-CN" sz="1400" b="1" dirty="0">
                  <a:solidFill>
                    <a:srgbClr val="0000FF"/>
                  </a:solidFill>
                  <a:latin typeface="微软雅黑" panose="020B0503020204020204" pitchFamily="34" charset="-122"/>
                  <a:ea typeface="微软雅黑" panose="020B0503020204020204" pitchFamily="34" charset="-122"/>
                </a:rPr>
                <a:t>: </a:t>
              </a:r>
              <a:r>
                <a:rPr lang="en-US" altLang="zh-CN" sz="1400" b="1" dirty="0" smtClean="0">
                  <a:solidFill>
                    <a:srgbClr val="0000FF"/>
                  </a:solidFill>
                  <a:latin typeface="微软雅黑" panose="020B0503020204020204" pitchFamily="34" charset="-122"/>
                  <a:ea typeface="微软雅黑" panose="020B0503020204020204" pitchFamily="34" charset="-122"/>
                </a:rPr>
                <a:t>ad42 </a:t>
              </a:r>
              <a:endParaRPr lang="en-US" altLang="zh-CN" sz="1400" b="1" dirty="0">
                <a:solidFill>
                  <a:srgbClr val="0000FF"/>
                </a:solidFill>
                <a:latin typeface="微软雅黑" panose="020B0503020204020204" pitchFamily="34" charset="-122"/>
                <a:ea typeface="微软雅黑" panose="020B0503020204020204" pitchFamily="34" charset="-122"/>
              </a:endParaRPr>
            </a:p>
          </p:txBody>
        </p:sp>
        <p:grpSp>
          <p:nvGrpSpPr>
            <p:cNvPr id="42" name="Group 40"/>
            <p:cNvGrpSpPr>
              <a:grpSpLocks/>
            </p:cNvGrpSpPr>
            <p:nvPr/>
          </p:nvGrpSpPr>
          <p:grpSpPr bwMode="auto">
            <a:xfrm>
              <a:off x="195" y="1836"/>
              <a:ext cx="829" cy="553"/>
              <a:chOff x="420" y="1746"/>
              <a:chExt cx="829" cy="553"/>
            </a:xfrm>
          </p:grpSpPr>
          <p:sp>
            <p:nvSpPr>
              <p:cNvPr id="43" name="AutoShape 41"/>
              <p:cNvSpPr>
                <a:spLocks noChangeArrowheads="1"/>
              </p:cNvSpPr>
              <p:nvPr/>
            </p:nvSpPr>
            <p:spPr bwMode="auto">
              <a:xfrm>
                <a:off x="420" y="1746"/>
                <a:ext cx="829" cy="486"/>
              </a:xfrm>
              <a:prstGeom prst="can">
                <a:avLst>
                  <a:gd name="adj" fmla="val 250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Text Box 42"/>
              <p:cNvSpPr txBox="1">
                <a:spLocks noChangeArrowheads="1"/>
              </p:cNvSpPr>
              <p:nvPr/>
            </p:nvSpPr>
            <p:spPr bwMode="auto">
              <a:xfrm>
                <a:off x="455" y="1807"/>
                <a:ext cx="763"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JD 1234</a:t>
                </a:r>
                <a:endParaRPr lang="en-US" altLang="zh-CN" sz="1200" b="1" dirty="0">
                  <a:solidFill>
                    <a:schemeClr val="bg1"/>
                  </a:solidFill>
                  <a:latin typeface="微软雅黑" panose="020B0503020204020204" pitchFamily="34" charset="-122"/>
                  <a:ea typeface="微软雅黑" panose="020B0503020204020204" pitchFamily="34" charset="-122"/>
                </a:endParaRPr>
              </a:p>
              <a:p>
                <a:pPr algn="ctr"/>
                <a:r>
                  <a:rPr lang="en-US" altLang="zh-CN" sz="1200" b="1" dirty="0" smtClean="0">
                    <a:solidFill>
                      <a:schemeClr val="bg1"/>
                    </a:solidFill>
                    <a:latin typeface="微软雅黑" panose="020B0503020204020204" pitchFamily="34" charset="-122"/>
                    <a:ea typeface="微软雅黑" panose="020B0503020204020204" pitchFamily="34" charset="-122"/>
                  </a:rPr>
                  <a:t>ad42</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grpSp>
      <p:grpSp>
        <p:nvGrpSpPr>
          <p:cNvPr id="45" name="Group 43"/>
          <p:cNvGrpSpPr>
            <a:grpSpLocks/>
          </p:cNvGrpSpPr>
          <p:nvPr/>
        </p:nvGrpSpPr>
        <p:grpSpPr bwMode="auto">
          <a:xfrm>
            <a:off x="2332972" y="3071515"/>
            <a:ext cx="5171915" cy="1143727"/>
            <a:chOff x="1374" y="2480"/>
            <a:chExt cx="3882" cy="1220"/>
          </a:xfrm>
        </p:grpSpPr>
        <p:sp>
          <p:nvSpPr>
            <p:cNvPr id="46" name="Line 44"/>
            <p:cNvSpPr>
              <a:spLocks noChangeShapeType="1"/>
            </p:cNvSpPr>
            <p:nvPr/>
          </p:nvSpPr>
          <p:spPr bwMode="auto">
            <a:xfrm>
              <a:off x="1374" y="3293"/>
              <a:ext cx="2235" cy="15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1561" y="3171"/>
              <a:ext cx="1531" cy="46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lnSpc>
                  <a:spcPct val="80000"/>
                </a:lnSpc>
              </a:pPr>
              <a:r>
                <a:rPr lang="en-US" altLang="zh-CN" sz="1400" b="1" dirty="0">
                  <a:latin typeface="微软雅黑" panose="020B0503020204020204" pitchFamily="34" charset="-122"/>
                  <a:ea typeface="微软雅黑" panose="020B0503020204020204" pitchFamily="34" charset="-122"/>
                </a:rPr>
                <a:t>http </a:t>
              </a:r>
              <a:r>
                <a:rPr lang="zh-CN" altLang="en-US" sz="1400" b="1" dirty="0">
                  <a:latin typeface="微软雅黑" panose="020B0503020204020204" pitchFamily="34" charset="-122"/>
                  <a:ea typeface="微软雅黑" panose="020B0503020204020204" pitchFamily="34" charset="-122"/>
                </a:rPr>
                <a:t>请求</a:t>
              </a:r>
            </a:p>
            <a:p>
              <a:pPr algn="ctr">
                <a:lnSpc>
                  <a:spcPct val="80000"/>
                </a:lnSpc>
              </a:pPr>
              <a:r>
                <a:rPr lang="en-US" altLang="zh-CN" sz="1400" b="1" dirty="0">
                  <a:latin typeface="微软雅黑" panose="020B0503020204020204" pitchFamily="34" charset="-122"/>
                  <a:ea typeface="微软雅黑" panose="020B0503020204020204" pitchFamily="34" charset="-122"/>
                </a:rPr>
                <a:t>cookie: ad42</a:t>
              </a:r>
            </a:p>
          </p:txBody>
        </p:sp>
        <p:sp>
          <p:nvSpPr>
            <p:cNvPr id="48" name="Text Box 46"/>
            <p:cNvSpPr txBox="1">
              <a:spLocks noChangeArrowheads="1"/>
            </p:cNvSpPr>
            <p:nvPr/>
          </p:nvSpPr>
          <p:spPr bwMode="auto">
            <a:xfrm>
              <a:off x="3706" y="3372"/>
              <a:ext cx="408"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zh-CN" altLang="en-US" sz="1400" b="1" dirty="0">
                  <a:solidFill>
                    <a:srgbClr val="0000FF"/>
                  </a:solidFill>
                  <a:latin typeface="微软雅黑" panose="020B0503020204020204" pitchFamily="34" charset="-122"/>
                  <a:ea typeface="微软雅黑" panose="020B0503020204020204" pitchFamily="34" charset="-122"/>
                </a:rPr>
                <a:t>处理</a:t>
              </a:r>
            </a:p>
          </p:txBody>
        </p:sp>
        <p:sp>
          <p:nvSpPr>
            <p:cNvPr id="49" name="Line 47"/>
            <p:cNvSpPr>
              <a:spLocks noChangeShapeType="1"/>
            </p:cNvSpPr>
            <p:nvPr/>
          </p:nvSpPr>
          <p:spPr bwMode="auto">
            <a:xfrm flipV="1">
              <a:off x="4211" y="2480"/>
              <a:ext cx="1045" cy="97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0" name="Text Box 48"/>
            <p:cNvSpPr txBox="1">
              <a:spLocks noChangeArrowheads="1"/>
            </p:cNvSpPr>
            <p:nvPr/>
          </p:nvSpPr>
          <p:spPr bwMode="auto">
            <a:xfrm>
              <a:off x="4494" y="2844"/>
              <a:ext cx="370" cy="29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200" b="1" dirty="0" smtClean="0">
                  <a:latin typeface="微软雅黑" panose="020B0503020204020204" pitchFamily="34" charset="-122"/>
                  <a:ea typeface="微软雅黑" panose="020B0503020204020204" pitchFamily="34" charset="-122"/>
                </a:rPr>
                <a:t>访问</a:t>
              </a:r>
              <a:endParaRPr lang="zh-CN" altLang="en-US" sz="1200" b="1" dirty="0">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777810" y="3396225"/>
            <a:ext cx="1613074" cy="816038"/>
            <a:chOff x="777810" y="3396225"/>
            <a:chExt cx="1613074" cy="816038"/>
          </a:xfrm>
        </p:grpSpPr>
        <p:sp>
          <p:nvSpPr>
            <p:cNvPr id="18" name="Text Box 16"/>
            <p:cNvSpPr txBox="1">
              <a:spLocks noChangeArrowheads="1"/>
            </p:cNvSpPr>
            <p:nvPr/>
          </p:nvSpPr>
          <p:spPr bwMode="auto">
            <a:xfrm>
              <a:off x="777810" y="3396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r>
                <a:rPr lang="zh-CN" altLang="en-US" sz="1400" b="1" dirty="0">
                  <a:latin typeface="微软雅黑" panose="020B0503020204020204" pitchFamily="34" charset="-122"/>
                  <a:ea typeface="微软雅黑" panose="020B0503020204020204" pitchFamily="34" charset="-122"/>
                </a:rPr>
                <a:t>几天后</a:t>
              </a:r>
              <a:endParaRPr lang="en-US" altLang="zh-CN" sz="1400" b="1" dirty="0">
                <a:latin typeface="微软雅黑" panose="020B0503020204020204" pitchFamily="34" charset="-122"/>
                <a:ea typeface="微软雅黑" panose="020B0503020204020204" pitchFamily="34" charset="-122"/>
              </a:endParaRPr>
            </a:p>
          </p:txBody>
        </p:sp>
        <p:grpSp>
          <p:nvGrpSpPr>
            <p:cNvPr id="51" name="Group 49"/>
            <p:cNvGrpSpPr>
              <a:grpSpLocks/>
            </p:cNvGrpSpPr>
            <p:nvPr/>
          </p:nvGrpSpPr>
          <p:grpSpPr bwMode="auto">
            <a:xfrm>
              <a:off x="1053274" y="3696648"/>
              <a:ext cx="1337610" cy="515615"/>
              <a:chOff x="666" y="1746"/>
              <a:chExt cx="1004" cy="550"/>
            </a:xfrm>
          </p:grpSpPr>
          <p:sp>
            <p:nvSpPr>
              <p:cNvPr id="52" name="AutoShape 50"/>
              <p:cNvSpPr>
                <a:spLocks noChangeArrowheads="1"/>
              </p:cNvSpPr>
              <p:nvPr/>
            </p:nvSpPr>
            <p:spPr bwMode="auto">
              <a:xfrm>
                <a:off x="735" y="1746"/>
                <a:ext cx="829" cy="486"/>
              </a:xfrm>
              <a:prstGeom prst="can">
                <a:avLst>
                  <a:gd name="adj" fmla="val 25000"/>
                </a:avLst>
              </a:prstGeom>
              <a:solidFill>
                <a:srgbClr val="0000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Text Box 51"/>
              <p:cNvSpPr txBox="1">
                <a:spLocks noChangeArrowheads="1"/>
              </p:cNvSpPr>
              <p:nvPr/>
            </p:nvSpPr>
            <p:spPr bwMode="auto">
              <a:xfrm>
                <a:off x="666" y="1804"/>
                <a:ext cx="1004" cy="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JD 1234</a:t>
                </a:r>
              </a:p>
              <a:p>
                <a:pPr algn="ctr"/>
                <a:r>
                  <a:rPr lang="en-US" altLang="zh-CN" sz="1200" b="1" dirty="0" smtClean="0">
                    <a:solidFill>
                      <a:schemeClr val="bg1"/>
                    </a:solidFill>
                    <a:latin typeface="微软雅黑" panose="020B0503020204020204" pitchFamily="34" charset="-122"/>
                    <a:ea typeface="微软雅黑" panose="020B0503020204020204" pitchFamily="34" charset="-122"/>
                  </a:rPr>
                  <a:t>ad42</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grpSp>
      <p:sp>
        <p:nvSpPr>
          <p:cNvPr id="54" name="Text Box 52"/>
          <p:cNvSpPr txBox="1">
            <a:spLocks noChangeArrowheads="1"/>
          </p:cNvSpPr>
          <p:nvPr/>
        </p:nvSpPr>
        <p:spPr bwMode="auto">
          <a:xfrm>
            <a:off x="7504887" y="3158476"/>
            <a:ext cx="723275" cy="523220"/>
          </a:xfrm>
          <a:prstGeom prst="rect">
            <a:avLst/>
          </a:prstGeom>
          <a:noFill/>
          <a:ln>
            <a:noFill/>
          </a:ln>
          <a:effectLst/>
          <a:extLst/>
        </p:spPr>
        <p:txBody>
          <a:bodyPr wrap="none">
            <a:spAutoFit/>
          </a:bodyPr>
          <a:lstStyle>
            <a:lvl1pPr>
              <a:defRPr>
                <a:solidFill>
                  <a:schemeClr val="tx1"/>
                </a:solidFill>
                <a:latin typeface="Tahoma" pitchFamily="34" charset="0"/>
                <a:ea typeface="黑体" pitchFamily="2" charset="-122"/>
              </a:defRPr>
            </a:lvl1pPr>
            <a:lvl2pPr marL="742950" indent="-285750">
              <a:defRPr>
                <a:solidFill>
                  <a:schemeClr val="tx1"/>
                </a:solidFill>
                <a:latin typeface="Tahoma" pitchFamily="34" charset="0"/>
                <a:ea typeface="黑体" pitchFamily="2" charset="-122"/>
              </a:defRPr>
            </a:lvl2pPr>
            <a:lvl3pPr marL="1143000" indent="-228600">
              <a:defRPr>
                <a:solidFill>
                  <a:schemeClr val="tx1"/>
                </a:solidFill>
                <a:latin typeface="Tahoma" pitchFamily="34" charset="0"/>
                <a:ea typeface="黑体" pitchFamily="2" charset="-122"/>
              </a:defRPr>
            </a:lvl3pPr>
            <a:lvl4pPr marL="1600200" indent="-228600">
              <a:defRPr>
                <a:solidFill>
                  <a:schemeClr val="tx1"/>
                </a:solidFill>
                <a:latin typeface="Tahoma" pitchFamily="34" charset="0"/>
                <a:ea typeface="黑体" pitchFamily="2" charset="-122"/>
              </a:defRPr>
            </a:lvl4pPr>
            <a:lvl5pPr marL="2057400" indent="-228600">
              <a:defRPr>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a:solidFill>
                  <a:schemeClr val="tx1"/>
                </a:solidFill>
                <a:latin typeface="Tahoma" pitchFamily="34" charset="0"/>
                <a:ea typeface="黑体" pitchFamily="2" charset="-122"/>
              </a:defRPr>
            </a:lvl9pPr>
          </a:lstStyle>
          <a:p>
            <a:pPr algn="ctr"/>
            <a:r>
              <a:rPr lang="zh-CN" altLang="en-US" sz="1400" b="1" dirty="0" smtClean="0">
                <a:solidFill>
                  <a:srgbClr val="C00000"/>
                </a:solidFill>
                <a:latin typeface="微软雅黑" panose="020B0503020204020204" pitchFamily="34" charset="-122"/>
                <a:ea typeface="微软雅黑" panose="020B0503020204020204" pitchFamily="34" charset="-122"/>
              </a:rPr>
              <a:t>后台</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1400" b="1" dirty="0" smtClean="0">
                <a:solidFill>
                  <a:srgbClr val="C00000"/>
                </a:solidFill>
                <a:latin typeface="微软雅黑" panose="020B0503020204020204" pitchFamily="34" charset="-122"/>
                <a:ea typeface="微软雅黑" panose="020B0503020204020204" pitchFamily="34" charset="-122"/>
              </a:rPr>
              <a:t>数据库</a:t>
            </a:r>
            <a:endParaRPr lang="en-US" altLang="zh-CN" sz="1400" b="1" dirty="0">
              <a:solidFill>
                <a:srgbClr val="C00000"/>
              </a:solidFill>
              <a:latin typeface="微软雅黑" panose="020B0503020204020204" pitchFamily="34" charset="-122"/>
              <a:ea typeface="微软雅黑" panose="020B0503020204020204" pitchFamily="34" charset="-122"/>
            </a:endParaRPr>
          </a:p>
        </p:txBody>
      </p:sp>
      <p:sp>
        <p:nvSpPr>
          <p:cNvPr id="56" name="Rectangle 6"/>
          <p:cNvSpPr>
            <a:spLocks noChangeArrowheads="1"/>
          </p:cNvSpPr>
          <p:nvPr/>
        </p:nvSpPr>
        <p:spPr bwMode="auto">
          <a:xfrm>
            <a:off x="5592513" y="1399786"/>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400" b="1" dirty="0" smtClean="0">
                <a:latin typeface="微软雅黑" panose="020B0503020204020204" pitchFamily="34" charset="-122"/>
                <a:ea typeface="微软雅黑" panose="020B0503020204020204" pitchFamily="34" charset="-122"/>
              </a:rPr>
              <a:t>服务器</a:t>
            </a:r>
            <a:endParaRPr kumimoji="1" lang="zh-CN" altLang="en-US" sz="1400" b="1" dirty="0">
              <a:latin typeface="微软雅黑" pitchFamily="34" charset="-122"/>
              <a:ea typeface="微软雅黑" pitchFamily="34" charset="-122"/>
            </a:endParaRPr>
          </a:p>
        </p:txBody>
      </p:sp>
      <p:sp>
        <p:nvSpPr>
          <p:cNvPr id="57" name="Rectangle 7"/>
          <p:cNvSpPr>
            <a:spLocks noChangeArrowheads="1"/>
          </p:cNvSpPr>
          <p:nvPr/>
        </p:nvSpPr>
        <p:spPr bwMode="auto">
          <a:xfrm>
            <a:off x="1403785" y="1399786"/>
            <a:ext cx="72936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kumimoji="1" lang="zh-CN" altLang="en-US" sz="1400" b="1" dirty="0" smtClean="0">
                <a:latin typeface="微软雅黑" pitchFamily="34" charset="-122"/>
                <a:ea typeface="微软雅黑" pitchFamily="34" charset="-122"/>
              </a:rPr>
              <a:t>用户 </a:t>
            </a:r>
            <a:r>
              <a:rPr kumimoji="1" lang="en-US" altLang="zh-CN" sz="1400" b="1" dirty="0" smtClean="0">
                <a:latin typeface="微软雅黑" pitchFamily="34" charset="-122"/>
                <a:ea typeface="微软雅黑" pitchFamily="34" charset="-122"/>
              </a:rPr>
              <a:t>A</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38624007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right)">
                                      <p:cBhvr>
                                        <p:cTn id="12" dur="10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1000"/>
                                        <p:tgtEl>
                                          <p:spTgt spid="19"/>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left)">
                                      <p:cBhvr>
                                        <p:cTn id="30" dur="1000"/>
                                        <p:tgtEl>
                                          <p:spTgt spid="45"/>
                                        </p:tgtEl>
                                      </p:cBhvr>
                                    </p:animEffect>
                                  </p:childTnLst>
                                </p:cTn>
                              </p:par>
                            </p:childTnLst>
                          </p:cTn>
                        </p:par>
                        <p:par>
                          <p:cTn id="31" fill="hold">
                            <p:stCondLst>
                              <p:cond delay="1000"/>
                            </p:stCondLst>
                            <p:childTnLst>
                              <p:par>
                                <p:cTn id="32" presetID="22" presetClass="entr" presetSubtype="2"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right)">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5925"/>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2950137" y="572714"/>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服务器上存放用户的信息</a:t>
            </a:r>
          </a:p>
        </p:txBody>
      </p:sp>
      <p:sp>
        <p:nvSpPr>
          <p:cNvPr id="4" name="Rectangle 68"/>
          <p:cNvSpPr>
            <a:spLocks noChangeArrowheads="1"/>
          </p:cNvSpPr>
          <p:nvPr/>
        </p:nvSpPr>
        <p:spPr bwMode="auto">
          <a:xfrm>
            <a:off x="556963" y="967015"/>
            <a:ext cx="8048776" cy="451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万维网使用 </a:t>
            </a:r>
            <a:r>
              <a:rPr lang="en-US" altLang="zh-CN" b="1" dirty="0">
                <a:solidFill>
                  <a:srgbClr val="C00000"/>
                </a:solidFill>
                <a:latin typeface="微软雅黑" pitchFamily="34" charset="-122"/>
                <a:ea typeface="微软雅黑" pitchFamily="34" charset="-122"/>
              </a:rPr>
              <a:t>Cookie</a:t>
            </a:r>
            <a:r>
              <a:rPr lang="en-US" altLang="zh-CN" b="1" dirty="0">
                <a:latin typeface="微软雅黑" pitchFamily="34" charset="-122"/>
                <a:ea typeface="微软雅黑" pitchFamily="34" charset="-122"/>
              </a:rPr>
              <a:t> </a:t>
            </a:r>
            <a:r>
              <a:rPr lang="zh-CN" altLang="en-US" b="1" dirty="0" smtClean="0">
                <a:latin typeface="微软雅黑" pitchFamily="34" charset="-122"/>
                <a:ea typeface="微软雅黑" pitchFamily="34" charset="-122"/>
              </a:rPr>
              <a:t>跟踪在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服务器和客户之间传递的</a:t>
            </a:r>
            <a:r>
              <a:rPr lang="zh-CN" altLang="en-US" b="1" dirty="0">
                <a:solidFill>
                  <a:srgbClr val="C00000"/>
                </a:solidFill>
                <a:latin typeface="微软雅黑" pitchFamily="34" charset="-122"/>
                <a:ea typeface="微软雅黑" pitchFamily="34" charset="-122"/>
              </a:rPr>
              <a:t>状态</a:t>
            </a:r>
            <a:r>
              <a:rPr lang="zh-CN" altLang="en-US" b="1" dirty="0">
                <a:latin typeface="微软雅黑" pitchFamily="34" charset="-122"/>
                <a:ea typeface="微软雅黑" pitchFamily="34" charset="-122"/>
              </a:rPr>
              <a:t>信息</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pic>
        <p:nvPicPr>
          <p:cNvPr id="5" name="图片 4"/>
          <p:cNvPicPr>
            <a:picLocks noChangeAspect="1"/>
          </p:cNvPicPr>
          <p:nvPr/>
        </p:nvPicPr>
        <p:blipFill>
          <a:blip r:embed="rId3"/>
          <a:stretch>
            <a:fillRect/>
          </a:stretch>
        </p:blipFill>
        <p:spPr>
          <a:xfrm>
            <a:off x="3365015" y="1425581"/>
            <a:ext cx="2847554" cy="3229973"/>
          </a:xfrm>
          <a:prstGeom prst="rect">
            <a:avLst/>
          </a:prstGeom>
        </p:spPr>
      </p:pic>
    </p:spTree>
    <p:extLst>
      <p:ext uri="{BB962C8B-B14F-4D97-AF65-F5344CB8AC3E}">
        <p14:creationId xmlns:p14="http://schemas.microsoft.com/office/powerpoint/2010/main" val="5662431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3234"/>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2" y="570107"/>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6.4.4  </a:t>
            </a:r>
            <a:r>
              <a:rPr lang="zh-CN" altLang="en-US" sz="2400" b="1" dirty="0">
                <a:solidFill>
                  <a:schemeClr val="bg1"/>
                </a:solidFill>
                <a:latin typeface="微软雅黑" pitchFamily="34" charset="-122"/>
                <a:ea typeface="微软雅黑" pitchFamily="34" charset="-122"/>
              </a:rPr>
              <a:t>万维网的文档</a:t>
            </a:r>
          </a:p>
        </p:txBody>
      </p:sp>
      <p:sp>
        <p:nvSpPr>
          <p:cNvPr id="6" name="Rectangle 68"/>
          <p:cNvSpPr>
            <a:spLocks noChangeArrowheads="1"/>
          </p:cNvSpPr>
          <p:nvPr/>
        </p:nvSpPr>
        <p:spPr bwMode="auto">
          <a:xfrm>
            <a:off x="556963" y="991955"/>
            <a:ext cx="804877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自学。</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230439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4861"/>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477520" y="572590"/>
            <a:ext cx="4188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6.4.5  </a:t>
            </a:r>
            <a:r>
              <a:rPr lang="zh-CN" altLang="en-US" sz="2400" b="1" dirty="0">
                <a:solidFill>
                  <a:schemeClr val="bg1"/>
                </a:solidFill>
                <a:latin typeface="微软雅黑" pitchFamily="34" charset="-122"/>
                <a:ea typeface="微软雅黑" pitchFamily="34" charset="-122"/>
              </a:rPr>
              <a:t>万维网的信息检索系统</a:t>
            </a:r>
          </a:p>
        </p:txBody>
      </p:sp>
      <p:sp>
        <p:nvSpPr>
          <p:cNvPr id="9" name="Rectangle 68"/>
          <p:cNvSpPr>
            <a:spLocks noChangeArrowheads="1"/>
          </p:cNvSpPr>
          <p:nvPr/>
        </p:nvSpPr>
        <p:spPr bwMode="auto">
          <a:xfrm>
            <a:off x="556963" y="1010341"/>
            <a:ext cx="8048776" cy="451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100"/>
              </a:lnSpc>
              <a:buClr>
                <a:srgbClr val="0070C0"/>
              </a:buClr>
              <a:buFont typeface="Wingdings" pitchFamily="2" charset="2"/>
              <a:buChar char="l"/>
            </a:pPr>
            <a:r>
              <a:rPr lang="zh-CN" altLang="en-US" sz="2000" b="1" dirty="0" smtClean="0">
                <a:latin typeface="微软雅黑" pitchFamily="34" charset="-122"/>
                <a:ea typeface="微软雅黑" pitchFamily="34" charset="-122"/>
              </a:rPr>
              <a:t>自学。</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28514630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2629135" y="286289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10"/>
          <p:cNvSpPr>
            <a:spLocks noChangeArrowheads="1"/>
          </p:cNvSpPr>
          <p:nvPr/>
        </p:nvSpPr>
        <p:spPr bwMode="auto">
          <a:xfrm>
            <a:off x="2629135" y="240434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94864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9"/>
          <p:cNvSpPr>
            <a:spLocks noChangeArrowheads="1"/>
          </p:cNvSpPr>
          <p:nvPr/>
        </p:nvSpPr>
        <p:spPr bwMode="auto">
          <a:xfrm>
            <a:off x="2629135" y="102633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8" name="Rectangle 10"/>
          <p:cNvSpPr>
            <a:spLocks noChangeArrowheads="1"/>
          </p:cNvSpPr>
          <p:nvPr/>
        </p:nvSpPr>
        <p:spPr bwMode="auto">
          <a:xfrm>
            <a:off x="2629135" y="1490092"/>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9" name="Line 16"/>
          <p:cNvSpPr>
            <a:spLocks noChangeShapeType="1"/>
          </p:cNvSpPr>
          <p:nvPr/>
        </p:nvSpPr>
        <p:spPr bwMode="auto">
          <a:xfrm>
            <a:off x="3637198" y="954899"/>
            <a:ext cx="0" cy="3357124"/>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Rectangle 27"/>
          <p:cNvSpPr>
            <a:spLocks noChangeArrowheads="1"/>
          </p:cNvSpPr>
          <p:nvPr/>
        </p:nvSpPr>
        <p:spPr bwMode="auto">
          <a:xfrm>
            <a:off x="639730" y="1026337"/>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1269"/>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smtClean="0">
                <a:solidFill>
                  <a:srgbClr val="FFFF00"/>
                </a:solidFill>
                <a:latin typeface="微软雅黑" pitchFamily="34" charset="-122"/>
                <a:ea typeface="微软雅黑" pitchFamily="34" charset="-122"/>
              </a:rPr>
              <a:t>6.5</a:t>
            </a:r>
          </a:p>
          <a:p>
            <a:pPr eaLnBrk="0" hangingPunct="0"/>
            <a:r>
              <a:rPr lang="zh-CN" altLang="en-US" sz="2000" b="1" dirty="0">
                <a:solidFill>
                  <a:schemeClr val="bg1"/>
                </a:solidFill>
                <a:latin typeface="微软雅黑" pitchFamily="34" charset="-122"/>
                <a:ea typeface="微软雅黑" pitchFamily="34" charset="-122"/>
              </a:rPr>
              <a:t>电子邮件</a:t>
            </a:r>
            <a:endParaRPr lang="zh-CN" altLang="fr-FR" sz="2000" b="1" dirty="0">
              <a:solidFill>
                <a:schemeClr val="bg1"/>
              </a:solidFill>
              <a:latin typeface="微软雅黑" pitchFamily="34" charset="-122"/>
              <a:ea typeface="微软雅黑" pitchFamily="34" charset="-122"/>
            </a:endParaRPr>
          </a:p>
        </p:txBody>
      </p:sp>
      <p:sp>
        <p:nvSpPr>
          <p:cNvPr id="12" name="Rectangle 8"/>
          <p:cNvSpPr>
            <a:spLocks noChangeArrowheads="1"/>
          </p:cNvSpPr>
          <p:nvPr/>
        </p:nvSpPr>
        <p:spPr bwMode="auto">
          <a:xfrm>
            <a:off x="2700573" y="902036"/>
            <a:ext cx="575600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en-US" altLang="zh-CN" sz="2000" b="1" dirty="0">
                <a:solidFill>
                  <a:schemeClr val="bg1"/>
                </a:solidFill>
                <a:latin typeface="微软雅黑" pitchFamily="34" charset="-122"/>
                <a:ea typeface="微软雅黑" pitchFamily="34" charset="-122"/>
              </a:rPr>
              <a:t>6.5.1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电子邮件</a:t>
            </a:r>
            <a:r>
              <a:rPr lang="zh-CN" altLang="en-US" sz="2000" b="1" dirty="0">
                <a:solidFill>
                  <a:schemeClr val="bg1"/>
                </a:solidFill>
                <a:latin typeface="微软雅黑" pitchFamily="34" charset="-122"/>
                <a:ea typeface="微软雅黑" pitchFamily="34" charset="-122"/>
              </a:rPr>
              <a:t>概述</a:t>
            </a:r>
          </a:p>
          <a:p>
            <a:pPr eaLnBrk="0" hangingPunct="0">
              <a:lnSpc>
                <a:spcPct val="150000"/>
              </a:lnSpc>
            </a:pPr>
            <a:r>
              <a:rPr lang="en-US" altLang="zh-CN" sz="2000" b="1" dirty="0">
                <a:solidFill>
                  <a:schemeClr val="bg1"/>
                </a:solidFill>
                <a:latin typeface="微软雅黑" pitchFamily="34" charset="-122"/>
                <a:ea typeface="微软雅黑" pitchFamily="34" charset="-122"/>
              </a:rPr>
              <a:t>6.5.2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简单邮件传送协议 </a:t>
            </a:r>
            <a:r>
              <a:rPr lang="en-US" altLang="zh-CN" sz="2000" b="1" dirty="0">
                <a:solidFill>
                  <a:schemeClr val="bg1"/>
                </a:solidFill>
                <a:latin typeface="微软雅黑" pitchFamily="34" charset="-122"/>
                <a:ea typeface="微软雅黑" pitchFamily="34" charset="-122"/>
              </a:rPr>
              <a:t>SMTP</a:t>
            </a:r>
          </a:p>
          <a:p>
            <a:pPr eaLnBrk="0" hangingPunct="0">
              <a:lnSpc>
                <a:spcPct val="150000"/>
              </a:lnSpc>
            </a:pPr>
            <a:r>
              <a:rPr lang="en-US" altLang="zh-CN" sz="2000" b="1" dirty="0">
                <a:solidFill>
                  <a:schemeClr val="bg1"/>
                </a:solidFill>
                <a:latin typeface="微软雅黑" pitchFamily="34" charset="-122"/>
                <a:ea typeface="微软雅黑" pitchFamily="34" charset="-122"/>
              </a:rPr>
              <a:t>6.5.3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电子邮件</a:t>
            </a:r>
            <a:r>
              <a:rPr lang="zh-CN" altLang="en-US" sz="2000" b="1" dirty="0">
                <a:solidFill>
                  <a:schemeClr val="bg1"/>
                </a:solidFill>
                <a:latin typeface="微软雅黑" pitchFamily="34" charset="-122"/>
                <a:ea typeface="微软雅黑" pitchFamily="34" charset="-122"/>
              </a:rPr>
              <a:t>的信息格式</a:t>
            </a:r>
          </a:p>
          <a:p>
            <a:pPr eaLnBrk="0" hangingPunct="0">
              <a:lnSpc>
                <a:spcPct val="150000"/>
              </a:lnSpc>
            </a:pPr>
            <a:r>
              <a:rPr lang="en-US" altLang="zh-CN" sz="2000" b="1" dirty="0">
                <a:solidFill>
                  <a:schemeClr val="bg1"/>
                </a:solidFill>
                <a:latin typeface="微软雅黑" pitchFamily="34" charset="-122"/>
                <a:ea typeface="微软雅黑" pitchFamily="34" charset="-122"/>
              </a:rPr>
              <a:t>6.5.4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邮件</a:t>
            </a:r>
            <a:r>
              <a:rPr lang="zh-CN" altLang="en-US" sz="2000" b="1" dirty="0">
                <a:solidFill>
                  <a:schemeClr val="bg1"/>
                </a:solidFill>
                <a:latin typeface="微软雅黑" pitchFamily="34" charset="-122"/>
                <a:ea typeface="微软雅黑" pitchFamily="34" charset="-122"/>
              </a:rPr>
              <a:t>读取协议 </a:t>
            </a:r>
            <a:r>
              <a:rPr lang="en-US" altLang="zh-CN" sz="2000" b="1" dirty="0">
                <a:solidFill>
                  <a:schemeClr val="bg1"/>
                </a:solidFill>
                <a:latin typeface="微软雅黑" pitchFamily="34" charset="-122"/>
                <a:ea typeface="微软雅黑" pitchFamily="34" charset="-122"/>
              </a:rPr>
              <a:t>POP3 </a:t>
            </a:r>
            <a:r>
              <a:rPr lang="zh-CN" altLang="en-US" sz="2000" b="1" dirty="0">
                <a:solidFill>
                  <a:schemeClr val="bg1"/>
                </a:solidFill>
                <a:latin typeface="微软雅黑" pitchFamily="34" charset="-122"/>
                <a:ea typeface="微软雅黑" pitchFamily="34" charset="-122"/>
              </a:rPr>
              <a:t>和 </a:t>
            </a:r>
            <a:r>
              <a:rPr lang="en-US" altLang="zh-CN" sz="2000" b="1" dirty="0">
                <a:solidFill>
                  <a:schemeClr val="bg1"/>
                </a:solidFill>
                <a:latin typeface="微软雅黑" pitchFamily="34" charset="-122"/>
                <a:ea typeface="微软雅黑" pitchFamily="34" charset="-122"/>
              </a:rPr>
              <a:t>IMAP</a:t>
            </a:r>
          </a:p>
          <a:p>
            <a:pPr eaLnBrk="0" hangingPunct="0">
              <a:lnSpc>
                <a:spcPct val="150000"/>
              </a:lnSpc>
            </a:pPr>
            <a:r>
              <a:rPr lang="en-US" altLang="zh-CN" sz="2000" b="1" dirty="0">
                <a:solidFill>
                  <a:schemeClr val="bg1"/>
                </a:solidFill>
                <a:latin typeface="微软雅黑" pitchFamily="34" charset="-122"/>
                <a:ea typeface="微软雅黑" pitchFamily="34" charset="-122"/>
              </a:rPr>
              <a:t>6.5.5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基于</a:t>
            </a:r>
            <a:r>
              <a:rPr lang="zh-CN" altLang="en-US" sz="2000" b="1" dirty="0">
                <a:solidFill>
                  <a:schemeClr val="bg1"/>
                </a:solidFill>
                <a:latin typeface="微软雅黑" pitchFamily="34" charset="-122"/>
                <a:ea typeface="微软雅黑" pitchFamily="34" charset="-122"/>
              </a:rPr>
              <a:t>万维网的</a:t>
            </a:r>
            <a:r>
              <a:rPr lang="zh-CN" altLang="en-US" sz="2000" b="1" dirty="0" smtClean="0">
                <a:solidFill>
                  <a:schemeClr val="bg1"/>
                </a:solidFill>
                <a:latin typeface="微软雅黑" pitchFamily="34" charset="-122"/>
                <a:ea typeface="微软雅黑" pitchFamily="34" charset="-122"/>
              </a:rPr>
              <a:t>电子邮件</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928410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0"/>
          <p:cNvSpPr>
            <a:spLocks noChangeArrowheads="1"/>
          </p:cNvSpPr>
          <p:nvPr/>
        </p:nvSpPr>
        <p:spPr bwMode="auto">
          <a:xfrm>
            <a:off x="1684337" y="275149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3" name="Rectangle 11"/>
          <p:cNvSpPr>
            <a:spLocks noChangeArrowheads="1"/>
          </p:cNvSpPr>
          <p:nvPr/>
        </p:nvSpPr>
        <p:spPr bwMode="auto">
          <a:xfrm>
            <a:off x="1684337" y="315919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4" name="Rectangle 12"/>
          <p:cNvSpPr>
            <a:spLocks noChangeArrowheads="1"/>
          </p:cNvSpPr>
          <p:nvPr/>
        </p:nvSpPr>
        <p:spPr bwMode="auto">
          <a:xfrm>
            <a:off x="1684337" y="355624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5" name="Rectangle 13"/>
          <p:cNvSpPr>
            <a:spLocks noChangeArrowheads="1"/>
          </p:cNvSpPr>
          <p:nvPr/>
        </p:nvSpPr>
        <p:spPr bwMode="auto">
          <a:xfrm>
            <a:off x="1684337" y="3973054"/>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6" name="Rectangle 9"/>
          <p:cNvSpPr>
            <a:spLocks noChangeArrowheads="1"/>
          </p:cNvSpPr>
          <p:nvPr/>
        </p:nvSpPr>
        <p:spPr bwMode="auto">
          <a:xfrm>
            <a:off x="1684337" y="723165"/>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7" name="Rectangle 10"/>
          <p:cNvSpPr>
            <a:spLocks noChangeArrowheads="1"/>
          </p:cNvSpPr>
          <p:nvPr/>
        </p:nvSpPr>
        <p:spPr bwMode="auto">
          <a:xfrm>
            <a:off x="1684337" y="113927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8" name="Rectangle 11"/>
          <p:cNvSpPr>
            <a:spLocks noChangeArrowheads="1"/>
          </p:cNvSpPr>
          <p:nvPr/>
        </p:nvSpPr>
        <p:spPr bwMode="auto">
          <a:xfrm>
            <a:off x="1684337" y="153783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19" name="Rectangle 12"/>
          <p:cNvSpPr>
            <a:spLocks noChangeArrowheads="1"/>
          </p:cNvSpPr>
          <p:nvPr/>
        </p:nvSpPr>
        <p:spPr bwMode="auto">
          <a:xfrm>
            <a:off x="1684337" y="1953174"/>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20" name="Rectangle 13"/>
          <p:cNvSpPr>
            <a:spLocks noChangeArrowheads="1"/>
          </p:cNvSpPr>
          <p:nvPr/>
        </p:nvSpPr>
        <p:spPr bwMode="auto">
          <a:xfrm>
            <a:off x="1684337" y="2351694"/>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lnSpc>
                <a:spcPts val="3800"/>
              </a:lnSpc>
            </a:pPr>
            <a:endParaRPr lang="fr-FR">
              <a:solidFill>
                <a:srgbClr val="FFFFFF"/>
              </a:solidFill>
              <a:latin typeface="宋体" charset="-122"/>
            </a:endParaRPr>
          </a:p>
        </p:txBody>
      </p:sp>
      <p:sp>
        <p:nvSpPr>
          <p:cNvPr id="21" name="Rectangle 17"/>
          <p:cNvSpPr>
            <a:spLocks noChangeArrowheads="1"/>
          </p:cNvSpPr>
          <p:nvPr/>
        </p:nvSpPr>
        <p:spPr bwMode="auto">
          <a:xfrm>
            <a:off x="1716084" y="626374"/>
            <a:ext cx="5662177" cy="37856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ts val="3200"/>
              </a:lnSpc>
            </a:pPr>
            <a:r>
              <a:rPr lang="en-US" altLang="zh-CN" sz="2000" b="1" dirty="0">
                <a:solidFill>
                  <a:schemeClr val="bg1"/>
                </a:solidFill>
                <a:latin typeface="微软雅黑" pitchFamily="34" charset="-122"/>
                <a:ea typeface="微软雅黑" pitchFamily="34" charset="-122"/>
              </a:rPr>
              <a:t>6.1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域名</a:t>
            </a:r>
            <a:r>
              <a:rPr lang="zh-CN" altLang="en-US" sz="2000" b="1" dirty="0">
                <a:solidFill>
                  <a:schemeClr val="bg1"/>
                </a:solidFill>
                <a:latin typeface="微软雅黑" pitchFamily="34" charset="-122"/>
                <a:ea typeface="微软雅黑" pitchFamily="34" charset="-122"/>
              </a:rPr>
              <a:t>系统 </a:t>
            </a:r>
            <a:r>
              <a:rPr lang="en-US" altLang="zh-CN" sz="2000" b="1" dirty="0">
                <a:solidFill>
                  <a:schemeClr val="bg1"/>
                </a:solidFill>
                <a:latin typeface="微软雅黑" pitchFamily="34" charset="-122"/>
                <a:ea typeface="微软雅黑" pitchFamily="34" charset="-122"/>
              </a:rPr>
              <a:t>DNS</a:t>
            </a:r>
          </a:p>
          <a:p>
            <a:pPr eaLnBrk="0" hangingPunct="0">
              <a:lnSpc>
                <a:spcPts val="3200"/>
              </a:lnSpc>
            </a:pPr>
            <a:r>
              <a:rPr lang="en-US" altLang="zh-CN" sz="2000" b="1" dirty="0">
                <a:solidFill>
                  <a:schemeClr val="bg1"/>
                </a:solidFill>
                <a:latin typeface="微软雅黑" pitchFamily="34" charset="-122"/>
                <a:ea typeface="微软雅黑" pitchFamily="34" charset="-122"/>
              </a:rPr>
              <a:t>6.2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文件传送协议</a:t>
            </a:r>
            <a:endParaRPr lang="zh-CN" altLang="en-US" sz="2000" b="1" dirty="0">
              <a:solidFill>
                <a:schemeClr val="bg1"/>
              </a:solidFill>
              <a:latin typeface="微软雅黑" pitchFamily="34" charset="-122"/>
              <a:ea typeface="微软雅黑" pitchFamily="34" charset="-122"/>
            </a:endParaRPr>
          </a:p>
          <a:p>
            <a:pPr eaLnBrk="0" hangingPunct="0">
              <a:lnSpc>
                <a:spcPts val="3200"/>
              </a:lnSpc>
            </a:pPr>
            <a:r>
              <a:rPr lang="en-US" altLang="zh-CN" sz="2000" b="1" dirty="0">
                <a:solidFill>
                  <a:schemeClr val="bg1"/>
                </a:solidFill>
                <a:latin typeface="微软雅黑" pitchFamily="34" charset="-122"/>
                <a:ea typeface="微软雅黑" pitchFamily="34" charset="-122"/>
              </a:rPr>
              <a:t>6.3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远程终端</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TELNET</a:t>
            </a:r>
          </a:p>
          <a:p>
            <a:pPr eaLnBrk="0" hangingPunct="0">
              <a:lnSpc>
                <a:spcPts val="3200"/>
              </a:lnSpc>
            </a:pPr>
            <a:r>
              <a:rPr lang="en-US" altLang="zh-CN" sz="2000" b="1" dirty="0">
                <a:solidFill>
                  <a:schemeClr val="bg1"/>
                </a:solidFill>
                <a:latin typeface="微软雅黑" pitchFamily="34" charset="-122"/>
                <a:ea typeface="微软雅黑" pitchFamily="34" charset="-122"/>
              </a:rPr>
              <a:t>6.4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万维网 </a:t>
            </a:r>
            <a:r>
              <a:rPr lang="en-US" altLang="zh-CN" sz="2000" b="1" dirty="0">
                <a:solidFill>
                  <a:schemeClr val="bg1"/>
                </a:solidFill>
                <a:latin typeface="微软雅黑" pitchFamily="34" charset="-122"/>
                <a:ea typeface="微软雅黑" pitchFamily="34" charset="-122"/>
              </a:rPr>
              <a:t>WWW</a:t>
            </a:r>
          </a:p>
          <a:p>
            <a:pPr eaLnBrk="0" hangingPunct="0">
              <a:lnSpc>
                <a:spcPts val="3200"/>
              </a:lnSpc>
            </a:pPr>
            <a:r>
              <a:rPr lang="en-US" altLang="zh-CN" sz="2000" b="1" dirty="0">
                <a:solidFill>
                  <a:schemeClr val="bg1"/>
                </a:solidFill>
                <a:latin typeface="微软雅黑" pitchFamily="34" charset="-122"/>
                <a:ea typeface="微软雅黑" pitchFamily="34" charset="-122"/>
              </a:rPr>
              <a:t>6.5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电子邮件</a:t>
            </a:r>
            <a:endParaRPr lang="zh-CN" altLang="en-US" sz="2000" b="1" dirty="0">
              <a:solidFill>
                <a:schemeClr val="bg1"/>
              </a:solidFill>
              <a:latin typeface="微软雅黑" pitchFamily="34" charset="-122"/>
              <a:ea typeface="微软雅黑" pitchFamily="34" charset="-122"/>
            </a:endParaRPr>
          </a:p>
          <a:p>
            <a:pPr eaLnBrk="0" hangingPunct="0">
              <a:lnSpc>
                <a:spcPts val="3200"/>
              </a:lnSpc>
            </a:pPr>
            <a:r>
              <a:rPr lang="en-US" altLang="zh-CN" sz="2000" b="1" dirty="0">
                <a:solidFill>
                  <a:schemeClr val="bg1"/>
                </a:solidFill>
                <a:latin typeface="微软雅黑" pitchFamily="34" charset="-122"/>
                <a:ea typeface="微软雅黑" pitchFamily="34" charset="-122"/>
              </a:rPr>
              <a:t>6.6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动态</a:t>
            </a:r>
            <a:r>
              <a:rPr lang="zh-CN" altLang="en-US" sz="2000" b="1" dirty="0">
                <a:solidFill>
                  <a:schemeClr val="bg1"/>
                </a:solidFill>
                <a:latin typeface="微软雅黑" pitchFamily="34" charset="-122"/>
                <a:ea typeface="微软雅黑" pitchFamily="34" charset="-122"/>
              </a:rPr>
              <a:t>主机配置协议 </a:t>
            </a:r>
            <a:r>
              <a:rPr lang="en-US" altLang="zh-CN" sz="2000" b="1" dirty="0">
                <a:solidFill>
                  <a:schemeClr val="bg1"/>
                </a:solidFill>
                <a:latin typeface="微软雅黑" pitchFamily="34" charset="-122"/>
                <a:ea typeface="微软雅黑" pitchFamily="34" charset="-122"/>
              </a:rPr>
              <a:t>DHCP</a:t>
            </a:r>
          </a:p>
          <a:p>
            <a:pPr eaLnBrk="0" hangingPunct="0">
              <a:lnSpc>
                <a:spcPts val="3200"/>
              </a:lnSpc>
            </a:pPr>
            <a:r>
              <a:rPr lang="en-US" altLang="zh-CN" sz="2000" b="1" dirty="0">
                <a:solidFill>
                  <a:schemeClr val="bg1"/>
                </a:solidFill>
                <a:latin typeface="微软雅黑" pitchFamily="34" charset="-122"/>
                <a:ea typeface="微软雅黑" pitchFamily="34" charset="-122"/>
              </a:rPr>
              <a:t>6.7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简单</a:t>
            </a:r>
            <a:r>
              <a:rPr lang="zh-CN" altLang="en-US" sz="2000" b="1" dirty="0">
                <a:solidFill>
                  <a:schemeClr val="bg1"/>
                </a:solidFill>
                <a:latin typeface="微软雅黑" pitchFamily="34" charset="-122"/>
                <a:ea typeface="微软雅黑" pitchFamily="34" charset="-122"/>
              </a:rPr>
              <a:t>网络管理协议 </a:t>
            </a:r>
            <a:r>
              <a:rPr lang="en-US" altLang="zh-CN" sz="2000" b="1" dirty="0">
                <a:solidFill>
                  <a:schemeClr val="bg1"/>
                </a:solidFill>
                <a:latin typeface="微软雅黑" pitchFamily="34" charset="-122"/>
                <a:ea typeface="微软雅黑" pitchFamily="34" charset="-122"/>
              </a:rPr>
              <a:t>SNMP</a:t>
            </a:r>
          </a:p>
          <a:p>
            <a:pPr eaLnBrk="0" hangingPunct="0">
              <a:lnSpc>
                <a:spcPts val="3200"/>
              </a:lnSpc>
            </a:pPr>
            <a:r>
              <a:rPr lang="en-US" altLang="zh-CN" sz="2000" b="1" dirty="0">
                <a:solidFill>
                  <a:schemeClr val="bg1"/>
                </a:solidFill>
                <a:latin typeface="微软雅黑" pitchFamily="34" charset="-122"/>
                <a:ea typeface="微软雅黑" pitchFamily="34" charset="-122"/>
              </a:rPr>
              <a:t>6.8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应用</a:t>
            </a:r>
            <a:r>
              <a:rPr lang="zh-CN" altLang="en-US" sz="2000" b="1" dirty="0">
                <a:solidFill>
                  <a:schemeClr val="bg1"/>
                </a:solidFill>
                <a:latin typeface="微软雅黑" pitchFamily="34" charset="-122"/>
                <a:ea typeface="微软雅黑" pitchFamily="34" charset="-122"/>
              </a:rPr>
              <a:t>进程跨越网络的通信</a:t>
            </a:r>
          </a:p>
          <a:p>
            <a:pPr eaLnBrk="0" hangingPunct="0">
              <a:lnSpc>
                <a:spcPts val="3200"/>
              </a:lnSpc>
            </a:pPr>
            <a:r>
              <a:rPr lang="en-US" altLang="zh-CN" sz="2000" b="1" dirty="0">
                <a:solidFill>
                  <a:schemeClr val="bg1"/>
                </a:solidFill>
                <a:latin typeface="微软雅黑" pitchFamily="34" charset="-122"/>
                <a:ea typeface="微软雅黑" pitchFamily="34" charset="-122"/>
              </a:rPr>
              <a:t>6.9  </a:t>
            </a:r>
            <a:r>
              <a:rPr lang="en-US" altLang="zh-CN" sz="2000" b="1" dirty="0" smtClean="0">
                <a:solidFill>
                  <a:schemeClr val="bg1"/>
                </a:solidFill>
                <a:latin typeface="微软雅黑" pitchFamily="34" charset="-122"/>
                <a:ea typeface="微软雅黑" pitchFamily="34" charset="-122"/>
              </a:rPr>
              <a:t>                                                  P2P </a:t>
            </a:r>
            <a:r>
              <a:rPr lang="zh-CN" altLang="en-US" sz="2000" b="1" dirty="0">
                <a:solidFill>
                  <a:schemeClr val="bg1"/>
                </a:solidFill>
                <a:latin typeface="微软雅黑" pitchFamily="34" charset="-122"/>
                <a:ea typeface="微软雅黑" pitchFamily="34" charset="-122"/>
              </a:rPr>
              <a:t>应用</a:t>
            </a:r>
          </a:p>
        </p:txBody>
      </p:sp>
    </p:spTree>
    <p:extLst>
      <p:ext uri="{BB962C8B-B14F-4D97-AF65-F5344CB8AC3E}">
        <p14:creationId xmlns:p14="http://schemas.microsoft.com/office/powerpoint/2010/main" val="23880582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1095"/>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2" y="567968"/>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chemeClr val="bg1"/>
                </a:solidFill>
                <a:latin typeface="微软雅黑" pitchFamily="34" charset="-122"/>
                <a:ea typeface="微软雅黑" pitchFamily="34" charset="-122"/>
              </a:rPr>
              <a:t>6.5.1  </a:t>
            </a:r>
            <a:r>
              <a:rPr lang="zh-CN" altLang="en-US" sz="2400" b="1" dirty="0">
                <a:solidFill>
                  <a:schemeClr val="bg1"/>
                </a:solidFill>
                <a:latin typeface="微软雅黑" pitchFamily="34" charset="-122"/>
                <a:ea typeface="微软雅黑" pitchFamily="34" charset="-122"/>
              </a:rPr>
              <a:t>电子邮件</a:t>
            </a:r>
            <a:r>
              <a:rPr lang="zh-CN" altLang="en-US" sz="2400" b="1" dirty="0" smtClean="0">
                <a:solidFill>
                  <a:schemeClr val="bg1"/>
                </a:solidFill>
                <a:latin typeface="微软雅黑" pitchFamily="34" charset="-122"/>
                <a:ea typeface="微软雅黑" pitchFamily="34" charset="-122"/>
              </a:rPr>
              <a:t>概述</a:t>
            </a:r>
            <a:endParaRPr lang="zh-CN" altLang="en-US" sz="24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982683"/>
            <a:ext cx="8048776"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重要标准：</a:t>
            </a:r>
            <a:endParaRPr lang="en-US" altLang="zh-CN" sz="2000" b="1" dirty="0" smtClean="0">
              <a:solidFill>
                <a:srgbClr val="C00000"/>
              </a:solidFill>
              <a:latin typeface="微软雅黑" pitchFamily="34" charset="-122"/>
              <a:ea typeface="微软雅黑" pitchFamily="34" charset="-122"/>
            </a:endParaRPr>
          </a:p>
          <a:p>
            <a:pPr marL="631825" lvl="1" indent="-342900">
              <a:lnSpc>
                <a:spcPts val="3000"/>
              </a:lnSpc>
              <a:buClr>
                <a:srgbClr val="9900CC"/>
              </a:buClr>
              <a:buSzPct val="85000"/>
              <a:buFont typeface="Wingdings" panose="05000000000000000000" pitchFamily="2" charset="2"/>
              <a:buChar char="u"/>
            </a:pPr>
            <a:r>
              <a:rPr lang="zh-CN" altLang="en-US" sz="2000" b="1" dirty="0">
                <a:latin typeface="微软雅黑" pitchFamily="34" charset="-122"/>
                <a:ea typeface="微软雅黑" pitchFamily="34" charset="-122"/>
              </a:rPr>
              <a:t>简单邮件发送协议：</a:t>
            </a:r>
            <a:r>
              <a:rPr lang="en-US" altLang="zh-CN" sz="2000" b="1" dirty="0">
                <a:latin typeface="微软雅黑" pitchFamily="34" charset="-122"/>
                <a:ea typeface="微软雅黑" pitchFamily="34" charset="-122"/>
              </a:rPr>
              <a:t>SMTP</a:t>
            </a:r>
          </a:p>
          <a:p>
            <a:pPr marL="631825" lvl="1" indent="-342900">
              <a:lnSpc>
                <a:spcPts val="3000"/>
              </a:lnSpc>
              <a:buClr>
                <a:srgbClr val="9900CC"/>
              </a:buClr>
              <a:buSzPct val="85000"/>
              <a:buFont typeface="Wingdings" panose="05000000000000000000" pitchFamily="2" charset="2"/>
              <a:buChar char="u"/>
            </a:pPr>
            <a:r>
              <a:rPr lang="zh-CN" altLang="en-US" sz="2000" b="1" dirty="0" smtClean="0">
                <a:latin typeface="微软雅黑" pitchFamily="34" charset="-122"/>
                <a:ea typeface="微软雅黑" pitchFamily="34" charset="-122"/>
              </a:rPr>
              <a:t>邮件</a:t>
            </a:r>
            <a:r>
              <a:rPr lang="zh-CN" altLang="en-US" sz="2000" b="1" dirty="0">
                <a:latin typeface="微软雅黑" pitchFamily="34" charset="-122"/>
                <a:ea typeface="微软雅黑" pitchFamily="34" charset="-122"/>
              </a:rPr>
              <a:t>读取协议：</a:t>
            </a:r>
            <a:r>
              <a:rPr lang="en-US" altLang="zh-CN" sz="2000" b="1" dirty="0">
                <a:latin typeface="微软雅黑" pitchFamily="34" charset="-122"/>
                <a:ea typeface="微软雅黑" pitchFamily="34" charset="-122"/>
              </a:rPr>
              <a:t>POP3 </a:t>
            </a:r>
            <a:r>
              <a:rPr lang="zh-CN" altLang="en-US" sz="2000" b="1" dirty="0">
                <a:latin typeface="微软雅黑" pitchFamily="34" charset="-122"/>
                <a:ea typeface="微软雅黑" pitchFamily="34" charset="-122"/>
              </a:rPr>
              <a:t>和 </a:t>
            </a:r>
            <a:r>
              <a:rPr lang="en-US" altLang="zh-CN" sz="2000" b="1" dirty="0" smtClean="0">
                <a:latin typeface="微软雅黑" pitchFamily="34" charset="-122"/>
                <a:ea typeface="微软雅黑" pitchFamily="34" charset="-122"/>
              </a:rPr>
              <a:t>IMAP</a:t>
            </a:r>
          </a:p>
          <a:p>
            <a:pPr marL="631825" lvl="1" indent="-342900">
              <a:lnSpc>
                <a:spcPts val="3000"/>
              </a:lnSpc>
              <a:buClr>
                <a:srgbClr val="9900CC"/>
              </a:buClr>
              <a:buSzPct val="85000"/>
              <a:buFont typeface="Wingdings" panose="05000000000000000000" pitchFamily="2" charset="2"/>
              <a:buChar char="u"/>
            </a:pPr>
            <a:endParaRPr lang="en-US" altLang="zh-CN" sz="2000" b="1" dirty="0" smtClean="0">
              <a:latin typeface="微软雅黑" pitchFamily="34" charset="-122"/>
              <a:ea typeface="微软雅黑" pitchFamily="34" charset="-122"/>
            </a:endParaRPr>
          </a:p>
          <a:p>
            <a:pPr marL="285750" indent="-285750" eaLnBrk="0" hangingPunct="0">
              <a:lnSpc>
                <a:spcPts val="3000"/>
              </a:lnSpc>
              <a:buClr>
                <a:srgbClr val="0070C0"/>
              </a:buClr>
              <a:buSzPct val="85000"/>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smtClean="0">
                <a:solidFill>
                  <a:srgbClr val="C00000"/>
                </a:solidFill>
                <a:latin typeface="微软雅黑" pitchFamily="34" charset="-122"/>
                <a:ea typeface="微软雅黑" pitchFamily="34" charset="-122"/>
              </a:rPr>
              <a:t>：</a:t>
            </a:r>
          </a:p>
          <a:p>
            <a:pPr>
              <a:lnSpc>
                <a:spcPts val="3000"/>
              </a:lnSpc>
              <a:buClr>
                <a:srgbClr val="9900CC"/>
              </a:buClr>
              <a:buSzPct val="85000"/>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 给一个不存在的用户发邮件，效果如何？</a:t>
            </a:r>
          </a:p>
          <a:p>
            <a:pPr>
              <a:lnSpc>
                <a:spcPts val="3000"/>
              </a:lnSpc>
              <a:buClr>
                <a:srgbClr val="9900CC"/>
              </a:buClr>
              <a:buSzPct val="85000"/>
            </a:pPr>
            <a:r>
              <a:rPr lang="zh-CN" altLang="en-US" sz="2000" b="1" dirty="0" smtClean="0">
                <a:latin typeface="微软雅黑" pitchFamily="34" charset="-122"/>
                <a:ea typeface="微软雅黑" pitchFamily="34" charset="-122"/>
              </a:rPr>
              <a:t>     例如</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asfafas53543asfa@huat.edu.cn</a:t>
            </a:r>
          </a:p>
          <a:p>
            <a:pPr marL="174625" indent="-342900">
              <a:lnSpc>
                <a:spcPts val="3000"/>
              </a:lnSpc>
              <a:buClr>
                <a:srgbClr val="9900CC"/>
              </a:buClr>
              <a:buSzPct val="85000"/>
              <a:buFont typeface="Wingdings" panose="05000000000000000000" pitchFamily="2" charset="2"/>
              <a:buChar char="u"/>
            </a:pP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5682415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56963" y="1039316"/>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7" name="Rectangle 6"/>
          <p:cNvSpPr>
            <a:spLocks noChangeArrowheads="1"/>
          </p:cNvSpPr>
          <p:nvPr/>
        </p:nvSpPr>
        <p:spPr bwMode="auto">
          <a:xfrm>
            <a:off x="2693656" y="582898"/>
            <a:ext cx="37753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发送和接收电子邮件</a:t>
            </a:r>
            <a:r>
              <a:rPr lang="zh-CN" altLang="en-US" sz="2000" b="1" dirty="0" smtClean="0">
                <a:solidFill>
                  <a:schemeClr val="bg1"/>
                </a:solidFill>
                <a:latin typeface="微软雅黑" pitchFamily="34" charset="-122"/>
                <a:ea typeface="微软雅黑" pitchFamily="34" charset="-122"/>
              </a:rPr>
              <a:t>的重要</a:t>
            </a:r>
            <a:r>
              <a:rPr lang="zh-CN" altLang="en-US" sz="2000" b="1" dirty="0">
                <a:solidFill>
                  <a:schemeClr val="bg1"/>
                </a:solidFill>
                <a:latin typeface="微软雅黑" pitchFamily="34" charset="-122"/>
                <a:ea typeface="微软雅黑" pitchFamily="34" charset="-122"/>
              </a:rPr>
              <a:t>步骤</a:t>
            </a:r>
          </a:p>
        </p:txBody>
      </p:sp>
      <p:graphicFrame>
        <p:nvGraphicFramePr>
          <p:cNvPr id="8" name="Object 383"/>
          <p:cNvGraphicFramePr>
            <a:graphicFrameLocks noChangeAspect="1"/>
          </p:cNvGraphicFramePr>
          <p:nvPr>
            <p:extLst>
              <p:ext uri="{D42A27DB-BD31-4B8C-83A1-F6EECF244321}">
                <p14:modId xmlns:p14="http://schemas.microsoft.com/office/powerpoint/2010/main" val="1515248841"/>
              </p:ext>
            </p:extLst>
          </p:nvPr>
        </p:nvGraphicFramePr>
        <p:xfrm>
          <a:off x="3846905" y="3043640"/>
          <a:ext cx="1597512" cy="842777"/>
        </p:xfrm>
        <a:graphic>
          <a:graphicData uri="http://schemas.openxmlformats.org/presentationml/2006/ole">
            <mc:AlternateContent xmlns:mc="http://schemas.openxmlformats.org/markup-compatibility/2006">
              <mc:Choice xmlns:v="urn:schemas-microsoft-com:vml" Requires="v">
                <p:oleObj spid="_x0000_s23902" name="VISIO" r:id="rId4" imgW="1687068" imgH="964692" progId="">
                  <p:embed/>
                </p:oleObj>
              </mc:Choice>
              <mc:Fallback>
                <p:oleObj name="VISIO" r:id="rId4" imgW="1687068" imgH="964692" progId="">
                  <p:embed/>
                  <p:pic>
                    <p:nvPicPr>
                      <p:cNvPr id="0" name="Picture 3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905" y="3043640"/>
                        <a:ext cx="1597512" cy="842777"/>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 name="Object 383"/>
          <p:cNvGraphicFramePr>
            <a:graphicFrameLocks noChangeAspect="1"/>
          </p:cNvGraphicFramePr>
          <p:nvPr>
            <p:extLst>
              <p:ext uri="{D42A27DB-BD31-4B8C-83A1-F6EECF244321}">
                <p14:modId xmlns:p14="http://schemas.microsoft.com/office/powerpoint/2010/main" val="3541143482"/>
              </p:ext>
            </p:extLst>
          </p:nvPr>
        </p:nvGraphicFramePr>
        <p:xfrm>
          <a:off x="5780655" y="2980580"/>
          <a:ext cx="1597279" cy="842777"/>
        </p:xfrm>
        <a:graphic>
          <a:graphicData uri="http://schemas.openxmlformats.org/presentationml/2006/ole">
            <mc:AlternateContent xmlns:mc="http://schemas.openxmlformats.org/markup-compatibility/2006">
              <mc:Choice xmlns:v="urn:schemas-microsoft-com:vml" Requires="v">
                <p:oleObj spid="_x0000_s23903" name="VISIO" r:id="rId6" imgW="1687068" imgH="964692" progId="">
                  <p:embed/>
                </p:oleObj>
              </mc:Choice>
              <mc:Fallback>
                <p:oleObj name="VISIO" r:id="rId6" imgW="1687068" imgH="964692" progId="">
                  <p:embed/>
                  <p:pic>
                    <p:nvPicPr>
                      <p:cNvPr id="0" name="Picture 3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0655" y="2980580"/>
                        <a:ext cx="1597279" cy="842777"/>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3"/>
          <p:cNvSpPr>
            <a:spLocks noChangeShapeType="1"/>
          </p:cNvSpPr>
          <p:nvPr/>
        </p:nvSpPr>
        <p:spPr bwMode="auto">
          <a:xfrm flipH="1" flipV="1">
            <a:off x="2328917" y="3340981"/>
            <a:ext cx="483179" cy="44601"/>
          </a:xfrm>
          <a:prstGeom prst="line">
            <a:avLst/>
          </a:prstGeom>
          <a:noFill/>
          <a:ln w="3810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11" name="Freeform 4"/>
          <p:cNvSpPr>
            <a:spLocks/>
          </p:cNvSpPr>
          <p:nvPr/>
        </p:nvSpPr>
        <p:spPr bwMode="auto">
          <a:xfrm>
            <a:off x="6375543" y="3302885"/>
            <a:ext cx="483179" cy="83627"/>
          </a:xfrm>
          <a:custGeom>
            <a:avLst/>
            <a:gdLst>
              <a:gd name="T0" fmla="*/ 2147483646 w 480"/>
              <a:gd name="T1" fmla="*/ 0 h 90"/>
              <a:gd name="T2" fmla="*/ 0 w 480"/>
              <a:gd name="T3" fmla="*/ 2147483646 h 90"/>
              <a:gd name="T4" fmla="*/ 0 60000 65536"/>
              <a:gd name="T5" fmla="*/ 0 60000 65536"/>
            </a:gdLst>
            <a:ahLst/>
            <a:cxnLst>
              <a:cxn ang="T4">
                <a:pos x="T0" y="T1"/>
              </a:cxn>
              <a:cxn ang="T5">
                <a:pos x="T2" y="T3"/>
              </a:cxn>
            </a:cxnLst>
            <a:rect l="0" t="0" r="r" b="b"/>
            <a:pathLst>
              <a:path w="480" h="90">
                <a:moveTo>
                  <a:pt x="480" y="0"/>
                </a:moveTo>
                <a:lnTo>
                  <a:pt x="0" y="90"/>
                </a:lnTo>
              </a:path>
            </a:pathLst>
          </a:custGeom>
          <a:noFill/>
          <a:ln w="38100" cmpd="sng">
            <a:solidFill>
              <a:srgbClr val="0000FF"/>
            </a:solidFill>
            <a:round/>
            <a:headEnd type="none" w="med" len="med"/>
            <a:tailEnd type="non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12" name="Line 5"/>
          <p:cNvSpPr>
            <a:spLocks noChangeShapeType="1"/>
          </p:cNvSpPr>
          <p:nvPr/>
        </p:nvSpPr>
        <p:spPr bwMode="auto">
          <a:xfrm flipH="1" flipV="1">
            <a:off x="5360866" y="3430183"/>
            <a:ext cx="495259" cy="0"/>
          </a:xfrm>
          <a:prstGeom prst="line">
            <a:avLst/>
          </a:prstGeom>
          <a:noFill/>
          <a:ln w="3810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13" name="Line 6"/>
          <p:cNvSpPr>
            <a:spLocks noChangeShapeType="1"/>
          </p:cNvSpPr>
          <p:nvPr/>
        </p:nvSpPr>
        <p:spPr bwMode="auto">
          <a:xfrm flipH="1" flipV="1">
            <a:off x="3440229" y="3422750"/>
            <a:ext cx="495259" cy="0"/>
          </a:xfrm>
          <a:prstGeom prst="line">
            <a:avLst/>
          </a:prstGeom>
          <a:noFill/>
          <a:ln w="38100">
            <a:solidFill>
              <a:srgbClr val="0000FF"/>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15" name="Text Box 8"/>
          <p:cNvSpPr txBox="1">
            <a:spLocks noChangeArrowheads="1"/>
          </p:cNvSpPr>
          <p:nvPr/>
        </p:nvSpPr>
        <p:spPr bwMode="auto">
          <a:xfrm>
            <a:off x="2324891" y="3949601"/>
            <a:ext cx="64633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a:solidFill>
                  <a:srgbClr val="0000FF"/>
                </a:solidFill>
                <a:latin typeface="微软雅黑" pitchFamily="34" charset="-122"/>
                <a:ea typeface="微软雅黑" pitchFamily="34" charset="-122"/>
              </a:rPr>
              <a:t>邮件缓存</a:t>
            </a:r>
          </a:p>
        </p:txBody>
      </p:sp>
      <p:sp>
        <p:nvSpPr>
          <p:cNvPr id="16" name="Text Box 9"/>
          <p:cNvSpPr txBox="1">
            <a:spLocks noChangeArrowheads="1"/>
          </p:cNvSpPr>
          <p:nvPr/>
        </p:nvSpPr>
        <p:spPr bwMode="auto">
          <a:xfrm>
            <a:off x="5131356" y="3967255"/>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a:latin typeface="微软雅黑" pitchFamily="34" charset="-122"/>
                <a:ea typeface="微软雅黑" pitchFamily="34" charset="-122"/>
              </a:rPr>
              <a:t>   </a:t>
            </a:r>
            <a:r>
              <a:rPr kumimoji="1" lang="zh-CN" altLang="en-US" sz="900" b="1">
                <a:latin typeface="微软雅黑" pitchFamily="34" charset="-122"/>
                <a:ea typeface="微软雅黑" pitchFamily="34" charset="-122"/>
              </a:rPr>
              <a:t>接收方</a:t>
            </a:r>
          </a:p>
          <a:p>
            <a:pPr algn="ctr" eaLnBrk="1" hangingPunct="1"/>
            <a:r>
              <a:rPr kumimoji="1" lang="zh-CN" altLang="en-US" sz="900" b="1">
                <a:latin typeface="微软雅黑" pitchFamily="34" charset="-122"/>
                <a:ea typeface="微软雅黑" pitchFamily="34" charset="-122"/>
              </a:rPr>
              <a:t>邮件服务器</a:t>
            </a:r>
          </a:p>
        </p:txBody>
      </p:sp>
      <p:sp>
        <p:nvSpPr>
          <p:cNvPr id="17" name="Oval 10"/>
          <p:cNvSpPr>
            <a:spLocks noChangeArrowheads="1"/>
          </p:cNvSpPr>
          <p:nvPr/>
        </p:nvSpPr>
        <p:spPr bwMode="auto">
          <a:xfrm>
            <a:off x="5662853" y="3027844"/>
            <a:ext cx="822411" cy="759149"/>
          </a:xfrm>
          <a:prstGeom prst="ellipse">
            <a:avLst/>
          </a:prstGeom>
          <a:solidFill>
            <a:srgbClr val="00FFCC"/>
          </a:solidFill>
          <a:ln w="9525">
            <a:solidFill>
              <a:schemeClr val="tx1"/>
            </a:solidFill>
            <a:round/>
            <a:headEnd/>
            <a:tailEnd/>
          </a:ln>
          <a:effectLst/>
        </p:spPr>
        <p:txBody>
          <a:bodyPr wrap="none" anchor="ctr"/>
          <a:lstStyle/>
          <a:p>
            <a:pPr algn="ctr" eaLnBrk="1" hangingPunct="1"/>
            <a:endParaRPr lang="zh-CN" altLang="en-US" sz="900" b="1">
              <a:latin typeface="微软雅黑" pitchFamily="34" charset="-122"/>
              <a:ea typeface="微软雅黑" pitchFamily="34" charset="-122"/>
            </a:endParaRPr>
          </a:p>
        </p:txBody>
      </p:sp>
      <p:grpSp>
        <p:nvGrpSpPr>
          <p:cNvPr id="18" name="Group 11"/>
          <p:cNvGrpSpPr>
            <a:grpSpLocks/>
          </p:cNvGrpSpPr>
          <p:nvPr/>
        </p:nvGrpSpPr>
        <p:grpSpPr bwMode="auto">
          <a:xfrm>
            <a:off x="5905450" y="3091958"/>
            <a:ext cx="289908" cy="267607"/>
            <a:chOff x="2351" y="2975"/>
            <a:chExt cx="481" cy="433"/>
          </a:xfrm>
          <a:effectLst/>
        </p:grpSpPr>
        <p:sp>
          <p:nvSpPr>
            <p:cNvPr id="19" name="Rectangle 12"/>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20" name="Line 13"/>
            <p:cNvSpPr>
              <a:spLocks noChangeShapeType="1"/>
            </p:cNvSpPr>
            <p:nvPr/>
          </p:nvSpPr>
          <p:spPr bwMode="auto">
            <a:xfrm rot="10800000">
              <a:off x="2351" y="332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1" name="Line 14"/>
            <p:cNvSpPr>
              <a:spLocks noChangeShapeType="1"/>
            </p:cNvSpPr>
            <p:nvPr/>
          </p:nvSpPr>
          <p:spPr bwMode="auto">
            <a:xfrm rot="10800000">
              <a:off x="2351" y="323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2" name="Line 15"/>
            <p:cNvSpPr>
              <a:spLocks noChangeShapeType="1"/>
            </p:cNvSpPr>
            <p:nvPr/>
          </p:nvSpPr>
          <p:spPr bwMode="auto">
            <a:xfrm rot="10800000">
              <a:off x="2351" y="31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3" name="Line 16"/>
            <p:cNvSpPr>
              <a:spLocks noChangeShapeType="1"/>
            </p:cNvSpPr>
            <p:nvPr/>
          </p:nvSpPr>
          <p:spPr bwMode="auto">
            <a:xfrm rot="10800000">
              <a:off x="2351" y="306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4" name="Line 17"/>
            <p:cNvSpPr>
              <a:spLocks noChangeShapeType="1"/>
            </p:cNvSpPr>
            <p:nvPr/>
          </p:nvSpPr>
          <p:spPr bwMode="auto">
            <a:xfrm rot="5400000">
              <a:off x="2519"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5" name="Line 18"/>
            <p:cNvSpPr>
              <a:spLocks noChangeShapeType="1"/>
            </p:cNvSpPr>
            <p:nvPr/>
          </p:nvSpPr>
          <p:spPr bwMode="auto">
            <a:xfrm rot="5400000">
              <a:off x="2423"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6" name="Line 19"/>
            <p:cNvSpPr>
              <a:spLocks noChangeShapeType="1"/>
            </p:cNvSpPr>
            <p:nvPr/>
          </p:nvSpPr>
          <p:spPr bwMode="auto">
            <a:xfrm rot="5400000">
              <a:off x="2327"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27" name="Line 20"/>
            <p:cNvSpPr>
              <a:spLocks noChangeShapeType="1"/>
            </p:cNvSpPr>
            <p:nvPr/>
          </p:nvSpPr>
          <p:spPr bwMode="auto">
            <a:xfrm rot="5400000">
              <a:off x="2231"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nvGrpSpPr>
          <p:cNvPr id="28" name="Group 21"/>
          <p:cNvGrpSpPr>
            <a:grpSpLocks/>
          </p:cNvGrpSpPr>
          <p:nvPr/>
        </p:nvGrpSpPr>
        <p:grpSpPr bwMode="auto">
          <a:xfrm>
            <a:off x="5839013" y="3415316"/>
            <a:ext cx="463047" cy="267607"/>
            <a:chOff x="1296" y="768"/>
            <a:chExt cx="556" cy="336"/>
          </a:xfrm>
          <a:effectLst/>
        </p:grpSpPr>
        <p:sp>
          <p:nvSpPr>
            <p:cNvPr id="29" name="Rectangle 22"/>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900" b="1">
                <a:latin typeface="微软雅黑" pitchFamily="34" charset="-122"/>
                <a:ea typeface="微软雅黑" pitchFamily="34" charset="-122"/>
              </a:endParaRPr>
            </a:p>
          </p:txBody>
        </p:sp>
        <p:grpSp>
          <p:nvGrpSpPr>
            <p:cNvPr id="30" name="Group 23"/>
            <p:cNvGrpSpPr>
              <a:grpSpLocks/>
            </p:cNvGrpSpPr>
            <p:nvPr/>
          </p:nvGrpSpPr>
          <p:grpSpPr bwMode="auto">
            <a:xfrm>
              <a:off x="1367" y="829"/>
              <a:ext cx="393" cy="214"/>
              <a:chOff x="2928" y="3744"/>
              <a:chExt cx="528" cy="336"/>
            </a:xfrm>
          </p:grpSpPr>
          <p:grpSp>
            <p:nvGrpSpPr>
              <p:cNvPr id="31" name="Group 24"/>
              <p:cNvGrpSpPr>
                <a:grpSpLocks/>
              </p:cNvGrpSpPr>
              <p:nvPr/>
            </p:nvGrpSpPr>
            <p:grpSpPr bwMode="auto">
              <a:xfrm>
                <a:off x="3024" y="3744"/>
                <a:ext cx="432" cy="240"/>
                <a:chOff x="2736" y="3648"/>
                <a:chExt cx="432" cy="240"/>
              </a:xfrm>
            </p:grpSpPr>
            <p:grpSp>
              <p:nvGrpSpPr>
                <p:cNvPr id="46" name="Group 25"/>
                <p:cNvGrpSpPr>
                  <a:grpSpLocks/>
                </p:cNvGrpSpPr>
                <p:nvPr/>
              </p:nvGrpSpPr>
              <p:grpSpPr bwMode="auto">
                <a:xfrm>
                  <a:off x="2736" y="3648"/>
                  <a:ext cx="432" cy="240"/>
                  <a:chOff x="2592" y="3504"/>
                  <a:chExt cx="576" cy="384"/>
                </a:xfrm>
              </p:grpSpPr>
              <p:sp>
                <p:nvSpPr>
                  <p:cNvPr id="48" name="Rectangle 26"/>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49" name="Freeform 27"/>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50" name="Line 28"/>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51" name="Line 29"/>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sp>
              <p:nvSpPr>
                <p:cNvPr id="47" name="Line 30"/>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nvGrpSpPr>
              <p:cNvPr id="32" name="Group 31"/>
              <p:cNvGrpSpPr>
                <a:grpSpLocks/>
              </p:cNvGrpSpPr>
              <p:nvPr/>
            </p:nvGrpSpPr>
            <p:grpSpPr bwMode="auto">
              <a:xfrm>
                <a:off x="2976" y="3792"/>
                <a:ext cx="432" cy="240"/>
                <a:chOff x="2736" y="3648"/>
                <a:chExt cx="432" cy="240"/>
              </a:xfrm>
            </p:grpSpPr>
            <p:grpSp>
              <p:nvGrpSpPr>
                <p:cNvPr id="40" name="Group 32"/>
                <p:cNvGrpSpPr>
                  <a:grpSpLocks/>
                </p:cNvGrpSpPr>
                <p:nvPr/>
              </p:nvGrpSpPr>
              <p:grpSpPr bwMode="auto">
                <a:xfrm>
                  <a:off x="2736" y="3648"/>
                  <a:ext cx="432" cy="240"/>
                  <a:chOff x="2592" y="3504"/>
                  <a:chExt cx="576" cy="384"/>
                </a:xfrm>
              </p:grpSpPr>
              <p:sp>
                <p:nvSpPr>
                  <p:cNvPr id="42" name="Rectangle 33"/>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43" name="Freeform 34"/>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44" name="Line 35"/>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45" name="Line 36"/>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sp>
              <p:nvSpPr>
                <p:cNvPr id="41" name="Line 37"/>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nvGrpSpPr>
              <p:cNvPr id="33" name="Group 38"/>
              <p:cNvGrpSpPr>
                <a:grpSpLocks/>
              </p:cNvGrpSpPr>
              <p:nvPr/>
            </p:nvGrpSpPr>
            <p:grpSpPr bwMode="auto">
              <a:xfrm>
                <a:off x="2928" y="3840"/>
                <a:ext cx="432" cy="240"/>
                <a:chOff x="2736" y="3648"/>
                <a:chExt cx="432" cy="240"/>
              </a:xfrm>
            </p:grpSpPr>
            <p:grpSp>
              <p:nvGrpSpPr>
                <p:cNvPr id="34" name="Group 39"/>
                <p:cNvGrpSpPr>
                  <a:grpSpLocks/>
                </p:cNvGrpSpPr>
                <p:nvPr/>
              </p:nvGrpSpPr>
              <p:grpSpPr bwMode="auto">
                <a:xfrm>
                  <a:off x="2736" y="3648"/>
                  <a:ext cx="432" cy="240"/>
                  <a:chOff x="2592" y="3504"/>
                  <a:chExt cx="576" cy="384"/>
                </a:xfrm>
              </p:grpSpPr>
              <p:sp>
                <p:nvSpPr>
                  <p:cNvPr id="36" name="Rectangle 40"/>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7" name="Freeform 41"/>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8" name="Line 42"/>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9" name="Line 43"/>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sp>
              <p:nvSpPr>
                <p:cNvPr id="35" name="Line 44"/>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grpSp>
      <p:sp>
        <p:nvSpPr>
          <p:cNvPr id="200" name="Text Box 193"/>
          <p:cNvSpPr txBox="1">
            <a:spLocks noChangeArrowheads="1"/>
          </p:cNvSpPr>
          <p:nvPr/>
        </p:nvSpPr>
        <p:spPr bwMode="auto">
          <a:xfrm>
            <a:off x="6632191" y="3918638"/>
            <a:ext cx="64633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用户代理</a:t>
            </a:r>
          </a:p>
        </p:txBody>
      </p:sp>
      <p:grpSp>
        <p:nvGrpSpPr>
          <p:cNvPr id="202" name="Group 195"/>
          <p:cNvGrpSpPr>
            <a:grpSpLocks/>
          </p:cNvGrpSpPr>
          <p:nvPr/>
        </p:nvGrpSpPr>
        <p:grpSpPr bwMode="auto">
          <a:xfrm>
            <a:off x="6678537" y="3067799"/>
            <a:ext cx="449960" cy="289908"/>
            <a:chOff x="4993" y="1674"/>
            <a:chExt cx="447" cy="312"/>
          </a:xfrm>
        </p:grpSpPr>
        <p:grpSp>
          <p:nvGrpSpPr>
            <p:cNvPr id="203" name="Group 196"/>
            <p:cNvGrpSpPr>
              <a:grpSpLocks/>
            </p:cNvGrpSpPr>
            <p:nvPr/>
          </p:nvGrpSpPr>
          <p:grpSpPr bwMode="auto">
            <a:xfrm>
              <a:off x="4993" y="1674"/>
              <a:ext cx="345" cy="282"/>
              <a:chOff x="4993" y="1674"/>
              <a:chExt cx="345" cy="282"/>
            </a:xfrm>
          </p:grpSpPr>
          <p:grpSp>
            <p:nvGrpSpPr>
              <p:cNvPr id="236" name="Group 197"/>
              <p:cNvGrpSpPr>
                <a:grpSpLocks/>
              </p:cNvGrpSpPr>
              <p:nvPr/>
            </p:nvGrpSpPr>
            <p:grpSpPr bwMode="auto">
              <a:xfrm>
                <a:off x="4993" y="1674"/>
                <a:ext cx="345" cy="282"/>
                <a:chOff x="4993" y="1674"/>
                <a:chExt cx="345" cy="282"/>
              </a:xfrm>
            </p:grpSpPr>
            <p:grpSp>
              <p:nvGrpSpPr>
                <p:cNvPr id="245" name="Group 198"/>
                <p:cNvGrpSpPr>
                  <a:grpSpLocks/>
                </p:cNvGrpSpPr>
                <p:nvPr/>
              </p:nvGrpSpPr>
              <p:grpSpPr bwMode="auto">
                <a:xfrm>
                  <a:off x="4993" y="1833"/>
                  <a:ext cx="345" cy="123"/>
                  <a:chOff x="4993" y="1833"/>
                  <a:chExt cx="345" cy="123"/>
                </a:xfrm>
              </p:grpSpPr>
              <p:sp>
                <p:nvSpPr>
                  <p:cNvPr id="251" name="Freeform 199"/>
                  <p:cNvSpPr>
                    <a:spLocks/>
                  </p:cNvSpPr>
                  <p:nvPr/>
                </p:nvSpPr>
                <p:spPr bwMode="auto">
                  <a:xfrm>
                    <a:off x="5140" y="1833"/>
                    <a:ext cx="198" cy="123"/>
                  </a:xfrm>
                  <a:custGeom>
                    <a:avLst/>
                    <a:gdLst>
                      <a:gd name="T0" fmla="*/ 0 w 1188"/>
                      <a:gd name="T1" fmla="*/ 0 h 738"/>
                      <a:gd name="T2" fmla="*/ 0 w 1188"/>
                      <a:gd name="T3" fmla="*/ 0 h 738"/>
                      <a:gd name="T4" fmla="*/ 0 w 1188"/>
                      <a:gd name="T5" fmla="*/ 0 h 738"/>
                      <a:gd name="T6" fmla="*/ 0 w 1188"/>
                      <a:gd name="T7" fmla="*/ 0 h 738"/>
                      <a:gd name="T8" fmla="*/ 0 w 1188"/>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88" h="738">
                        <a:moveTo>
                          <a:pt x="0" y="225"/>
                        </a:moveTo>
                        <a:lnTo>
                          <a:pt x="0" y="738"/>
                        </a:lnTo>
                        <a:lnTo>
                          <a:pt x="1188" y="360"/>
                        </a:lnTo>
                        <a:lnTo>
                          <a:pt x="1188" y="0"/>
                        </a:lnTo>
                        <a:lnTo>
                          <a:pt x="0" y="225"/>
                        </a:lnTo>
                        <a:close/>
                      </a:path>
                    </a:pathLst>
                  </a:custGeom>
                  <a:solidFill>
                    <a:srgbClr val="A0A0A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52" name="Freeform 200"/>
                  <p:cNvSpPr>
                    <a:spLocks/>
                  </p:cNvSpPr>
                  <p:nvPr/>
                </p:nvSpPr>
                <p:spPr bwMode="auto">
                  <a:xfrm>
                    <a:off x="4993" y="1862"/>
                    <a:ext cx="147" cy="94"/>
                  </a:xfrm>
                  <a:custGeom>
                    <a:avLst/>
                    <a:gdLst>
                      <a:gd name="T0" fmla="*/ 0 w 882"/>
                      <a:gd name="T1" fmla="*/ 0 h 563"/>
                      <a:gd name="T2" fmla="*/ 0 w 882"/>
                      <a:gd name="T3" fmla="*/ 0 h 563"/>
                      <a:gd name="T4" fmla="*/ 0 w 882"/>
                      <a:gd name="T5" fmla="*/ 0 h 563"/>
                      <a:gd name="T6" fmla="*/ 0 w 882"/>
                      <a:gd name="T7" fmla="*/ 0 h 563"/>
                      <a:gd name="T8" fmla="*/ 0 w 882"/>
                      <a:gd name="T9" fmla="*/ 0 h 5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2" h="563">
                        <a:moveTo>
                          <a:pt x="882" y="50"/>
                        </a:moveTo>
                        <a:lnTo>
                          <a:pt x="882" y="563"/>
                        </a:lnTo>
                        <a:lnTo>
                          <a:pt x="0" y="436"/>
                        </a:lnTo>
                        <a:lnTo>
                          <a:pt x="0" y="0"/>
                        </a:lnTo>
                        <a:lnTo>
                          <a:pt x="882" y="50"/>
                        </a:lnTo>
                        <a:close/>
                      </a:path>
                    </a:pathLst>
                  </a:custGeom>
                  <a:solidFill>
                    <a:srgbClr val="80808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53" name="Freeform 201"/>
                  <p:cNvSpPr>
                    <a:spLocks/>
                  </p:cNvSpPr>
                  <p:nvPr/>
                </p:nvSpPr>
                <p:spPr bwMode="auto">
                  <a:xfrm>
                    <a:off x="4993" y="1833"/>
                    <a:ext cx="345" cy="38"/>
                  </a:xfrm>
                  <a:custGeom>
                    <a:avLst/>
                    <a:gdLst>
                      <a:gd name="T0" fmla="*/ 0 w 2070"/>
                      <a:gd name="T1" fmla="*/ 0 h 225"/>
                      <a:gd name="T2" fmla="*/ 0 w 2070"/>
                      <a:gd name="T3" fmla="*/ 0 h 225"/>
                      <a:gd name="T4" fmla="*/ 0 w 2070"/>
                      <a:gd name="T5" fmla="*/ 0 h 225"/>
                      <a:gd name="T6" fmla="*/ 0 w 2070"/>
                      <a:gd name="T7" fmla="*/ 0 h 225"/>
                      <a:gd name="T8" fmla="*/ 0 w 2070"/>
                      <a:gd name="T9" fmla="*/ 0 h 2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70" h="225">
                        <a:moveTo>
                          <a:pt x="0" y="175"/>
                        </a:moveTo>
                        <a:lnTo>
                          <a:pt x="892" y="225"/>
                        </a:lnTo>
                        <a:lnTo>
                          <a:pt x="2070" y="0"/>
                        </a:lnTo>
                        <a:lnTo>
                          <a:pt x="1202" y="0"/>
                        </a:lnTo>
                        <a:lnTo>
                          <a:pt x="0" y="175"/>
                        </a:lnTo>
                        <a:close/>
                      </a:path>
                    </a:pathLst>
                  </a:custGeom>
                  <a:solidFill>
                    <a:srgbClr val="C0C0C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sp>
              <p:nvSpPr>
                <p:cNvPr id="246" name="Freeform 202"/>
                <p:cNvSpPr>
                  <a:spLocks/>
                </p:cNvSpPr>
                <p:nvPr/>
              </p:nvSpPr>
              <p:spPr bwMode="auto">
                <a:xfrm>
                  <a:off x="5105" y="1823"/>
                  <a:ext cx="126" cy="35"/>
                </a:xfrm>
                <a:custGeom>
                  <a:avLst/>
                  <a:gdLst>
                    <a:gd name="T0" fmla="*/ 0 w 751"/>
                    <a:gd name="T1" fmla="*/ 0 h 210"/>
                    <a:gd name="T2" fmla="*/ 0 w 751"/>
                    <a:gd name="T3" fmla="*/ 0 h 210"/>
                    <a:gd name="T4" fmla="*/ 0 w 751"/>
                    <a:gd name="T5" fmla="*/ 0 h 210"/>
                    <a:gd name="T6" fmla="*/ 0 w 751"/>
                    <a:gd name="T7" fmla="*/ 0 h 210"/>
                    <a:gd name="T8" fmla="*/ 0 w 751"/>
                    <a:gd name="T9" fmla="*/ 0 h 210"/>
                    <a:gd name="T10" fmla="*/ 0 w 751"/>
                    <a:gd name="T11" fmla="*/ 0 h 2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51" h="210">
                      <a:moveTo>
                        <a:pt x="0" y="120"/>
                      </a:moveTo>
                      <a:lnTo>
                        <a:pt x="0" y="188"/>
                      </a:lnTo>
                      <a:lnTo>
                        <a:pt x="351" y="210"/>
                      </a:lnTo>
                      <a:lnTo>
                        <a:pt x="751" y="135"/>
                      </a:lnTo>
                      <a:lnTo>
                        <a:pt x="751" y="0"/>
                      </a:lnTo>
                      <a:lnTo>
                        <a:pt x="0" y="120"/>
                      </a:lnTo>
                      <a:close/>
                    </a:path>
                  </a:pathLst>
                </a:custGeom>
                <a:solidFill>
                  <a:srgbClr val="60606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nvGrpSpPr>
                <p:cNvPr id="247" name="Group 203"/>
                <p:cNvGrpSpPr>
                  <a:grpSpLocks/>
                </p:cNvGrpSpPr>
                <p:nvPr/>
              </p:nvGrpSpPr>
              <p:grpSpPr bwMode="auto">
                <a:xfrm>
                  <a:off x="5020" y="1674"/>
                  <a:ext cx="279" cy="176"/>
                  <a:chOff x="5020" y="1674"/>
                  <a:chExt cx="279" cy="176"/>
                </a:xfrm>
              </p:grpSpPr>
              <p:sp>
                <p:nvSpPr>
                  <p:cNvPr id="248" name="Freeform 204"/>
                  <p:cNvSpPr>
                    <a:spLocks/>
                  </p:cNvSpPr>
                  <p:nvPr/>
                </p:nvSpPr>
                <p:spPr bwMode="auto">
                  <a:xfrm>
                    <a:off x="5139" y="1674"/>
                    <a:ext cx="160" cy="172"/>
                  </a:xfrm>
                  <a:custGeom>
                    <a:avLst/>
                    <a:gdLst>
                      <a:gd name="T0" fmla="*/ 0 w 960"/>
                      <a:gd name="T1" fmla="*/ 0 h 1031"/>
                      <a:gd name="T2" fmla="*/ 0 w 960"/>
                      <a:gd name="T3" fmla="*/ 0 h 1031"/>
                      <a:gd name="T4" fmla="*/ 0 w 960"/>
                      <a:gd name="T5" fmla="*/ 0 h 1031"/>
                      <a:gd name="T6" fmla="*/ 0 w 960"/>
                      <a:gd name="T7" fmla="*/ 0 h 1031"/>
                      <a:gd name="T8" fmla="*/ 0 w 960"/>
                      <a:gd name="T9" fmla="*/ 0 h 10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1031">
                        <a:moveTo>
                          <a:pt x="135" y="1031"/>
                        </a:moveTo>
                        <a:lnTo>
                          <a:pt x="0" y="33"/>
                        </a:lnTo>
                        <a:lnTo>
                          <a:pt x="827" y="0"/>
                        </a:lnTo>
                        <a:lnTo>
                          <a:pt x="960" y="889"/>
                        </a:lnTo>
                        <a:lnTo>
                          <a:pt x="135" y="1031"/>
                        </a:lnTo>
                        <a:close/>
                      </a:path>
                    </a:pathLst>
                  </a:custGeom>
                  <a:solidFill>
                    <a:srgbClr val="A0A0A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49" name="Freeform 205"/>
                  <p:cNvSpPr>
                    <a:spLocks/>
                  </p:cNvSpPr>
                  <p:nvPr/>
                </p:nvSpPr>
                <p:spPr bwMode="auto">
                  <a:xfrm>
                    <a:off x="5020" y="1679"/>
                    <a:ext cx="141" cy="171"/>
                  </a:xfrm>
                  <a:custGeom>
                    <a:avLst/>
                    <a:gdLst>
                      <a:gd name="T0" fmla="*/ 0 w 850"/>
                      <a:gd name="T1" fmla="*/ 0 h 1026"/>
                      <a:gd name="T2" fmla="*/ 0 w 850"/>
                      <a:gd name="T3" fmla="*/ 0 h 1026"/>
                      <a:gd name="T4" fmla="*/ 0 w 850"/>
                      <a:gd name="T5" fmla="*/ 0 h 1026"/>
                      <a:gd name="T6" fmla="*/ 0 w 850"/>
                      <a:gd name="T7" fmla="*/ 0 h 1026"/>
                      <a:gd name="T8" fmla="*/ 0 w 850"/>
                      <a:gd name="T9" fmla="*/ 0 h 10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0" h="1026">
                        <a:moveTo>
                          <a:pt x="715" y="0"/>
                        </a:moveTo>
                        <a:lnTo>
                          <a:pt x="0" y="228"/>
                        </a:lnTo>
                        <a:lnTo>
                          <a:pt x="102" y="1026"/>
                        </a:lnTo>
                        <a:lnTo>
                          <a:pt x="850" y="1000"/>
                        </a:lnTo>
                        <a:lnTo>
                          <a:pt x="715" y="0"/>
                        </a:lnTo>
                        <a:close/>
                      </a:path>
                    </a:pathLst>
                  </a:custGeom>
                  <a:solidFill>
                    <a:srgbClr val="80808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50" name="Freeform 206"/>
                  <p:cNvSpPr>
                    <a:spLocks/>
                  </p:cNvSpPr>
                  <p:nvPr/>
                </p:nvSpPr>
                <p:spPr bwMode="auto">
                  <a:xfrm>
                    <a:off x="5166" y="1691"/>
                    <a:ext cx="115" cy="129"/>
                  </a:xfrm>
                  <a:custGeom>
                    <a:avLst/>
                    <a:gdLst>
                      <a:gd name="T0" fmla="*/ 0 w 689"/>
                      <a:gd name="T1" fmla="*/ 0 h 778"/>
                      <a:gd name="T2" fmla="*/ 0 w 689"/>
                      <a:gd name="T3" fmla="*/ 0 h 778"/>
                      <a:gd name="T4" fmla="*/ 0 w 689"/>
                      <a:gd name="T5" fmla="*/ 0 h 778"/>
                      <a:gd name="T6" fmla="*/ 0 w 689"/>
                      <a:gd name="T7" fmla="*/ 0 h 778"/>
                      <a:gd name="T8" fmla="*/ 0 w 689"/>
                      <a:gd name="T9" fmla="*/ 0 h 7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9" h="778">
                        <a:moveTo>
                          <a:pt x="0" y="36"/>
                        </a:moveTo>
                        <a:lnTo>
                          <a:pt x="98" y="778"/>
                        </a:lnTo>
                        <a:lnTo>
                          <a:pt x="689" y="689"/>
                        </a:lnTo>
                        <a:lnTo>
                          <a:pt x="587" y="0"/>
                        </a:lnTo>
                        <a:lnTo>
                          <a:pt x="0" y="36"/>
                        </a:lnTo>
                        <a:close/>
                      </a:path>
                    </a:pathLst>
                  </a:custGeom>
                  <a:solidFill>
                    <a:srgbClr val="00C0C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grpSp>
          <p:grpSp>
            <p:nvGrpSpPr>
              <p:cNvPr id="237" name="Group 207"/>
              <p:cNvGrpSpPr>
                <a:grpSpLocks/>
              </p:cNvGrpSpPr>
              <p:nvPr/>
            </p:nvGrpSpPr>
            <p:grpSpPr bwMode="auto">
              <a:xfrm>
                <a:off x="5212" y="1846"/>
                <a:ext cx="113" cy="80"/>
                <a:chOff x="5212" y="1846"/>
                <a:chExt cx="113" cy="80"/>
              </a:xfrm>
            </p:grpSpPr>
            <p:sp>
              <p:nvSpPr>
                <p:cNvPr id="238" name="Freeform 208"/>
                <p:cNvSpPr>
                  <a:spLocks/>
                </p:cNvSpPr>
                <p:nvPr/>
              </p:nvSpPr>
              <p:spPr bwMode="auto">
                <a:xfrm>
                  <a:off x="5212" y="1846"/>
                  <a:ext cx="112" cy="80"/>
                </a:xfrm>
                <a:custGeom>
                  <a:avLst/>
                  <a:gdLst>
                    <a:gd name="T0" fmla="*/ 0 w 674"/>
                    <a:gd name="T1" fmla="*/ 0 h 482"/>
                    <a:gd name="T2" fmla="*/ 0 w 674"/>
                    <a:gd name="T3" fmla="*/ 0 h 482"/>
                    <a:gd name="T4" fmla="*/ 0 w 674"/>
                    <a:gd name="T5" fmla="*/ 0 h 482"/>
                    <a:gd name="T6" fmla="*/ 0 w 674"/>
                    <a:gd name="T7" fmla="*/ 0 h 482"/>
                    <a:gd name="T8" fmla="*/ 0 w 674"/>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4" h="482">
                      <a:moveTo>
                        <a:pt x="674" y="0"/>
                      </a:moveTo>
                      <a:lnTo>
                        <a:pt x="0" y="143"/>
                      </a:lnTo>
                      <a:lnTo>
                        <a:pt x="0" y="482"/>
                      </a:lnTo>
                      <a:lnTo>
                        <a:pt x="674" y="271"/>
                      </a:lnTo>
                      <a:lnTo>
                        <a:pt x="674" y="0"/>
                      </a:lnTo>
                      <a:close/>
                    </a:path>
                  </a:pathLst>
                </a:custGeom>
                <a:solidFill>
                  <a:srgbClr val="40404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39" name="Line 209"/>
                <p:cNvSpPr>
                  <a:spLocks noChangeShapeType="1"/>
                </p:cNvSpPr>
                <p:nvPr/>
              </p:nvSpPr>
              <p:spPr bwMode="auto">
                <a:xfrm flipV="1">
                  <a:off x="5286" y="1866"/>
                  <a:ext cx="30" cy="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40" name="Line 210"/>
                <p:cNvSpPr>
                  <a:spLocks noChangeShapeType="1"/>
                </p:cNvSpPr>
                <p:nvPr/>
              </p:nvSpPr>
              <p:spPr bwMode="auto">
                <a:xfrm flipH="1">
                  <a:off x="5231" y="1876"/>
                  <a:ext cx="39" cy="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41" name="Line 211"/>
                <p:cNvSpPr>
                  <a:spLocks noChangeShapeType="1"/>
                </p:cNvSpPr>
                <p:nvPr/>
              </p:nvSpPr>
              <p:spPr bwMode="auto">
                <a:xfrm>
                  <a:off x="5277" y="1856"/>
                  <a:ext cx="1" cy="52"/>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42" name="Line 212"/>
                <p:cNvSpPr>
                  <a:spLocks noChangeShapeType="1"/>
                </p:cNvSpPr>
                <p:nvPr/>
              </p:nvSpPr>
              <p:spPr bwMode="auto">
                <a:xfrm>
                  <a:off x="5223" y="1868"/>
                  <a:ext cx="1" cy="57"/>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43" name="Line 213"/>
                <p:cNvSpPr>
                  <a:spLocks noChangeShapeType="1"/>
                </p:cNvSpPr>
                <p:nvPr/>
              </p:nvSpPr>
              <p:spPr bwMode="auto">
                <a:xfrm flipH="1">
                  <a:off x="5223" y="1867"/>
                  <a:ext cx="102" cy="26"/>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44" name="Line 214"/>
                <p:cNvSpPr>
                  <a:spLocks noChangeShapeType="1"/>
                </p:cNvSpPr>
                <p:nvPr/>
              </p:nvSpPr>
              <p:spPr bwMode="auto">
                <a:xfrm flipV="1">
                  <a:off x="5223" y="1860"/>
                  <a:ext cx="102" cy="23"/>
                </a:xfrm>
                <a:prstGeom prst="line">
                  <a:avLst/>
                </a:prstGeom>
                <a:noFill/>
                <a:ln w="1588">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grpSp>
        </p:grpSp>
        <p:grpSp>
          <p:nvGrpSpPr>
            <p:cNvPr id="204" name="Group 215"/>
            <p:cNvGrpSpPr>
              <a:grpSpLocks/>
            </p:cNvGrpSpPr>
            <p:nvPr/>
          </p:nvGrpSpPr>
          <p:grpSpPr bwMode="auto">
            <a:xfrm>
              <a:off x="5170" y="1848"/>
              <a:ext cx="270" cy="138"/>
              <a:chOff x="5170" y="1848"/>
              <a:chExt cx="270" cy="138"/>
            </a:xfrm>
          </p:grpSpPr>
          <p:grpSp>
            <p:nvGrpSpPr>
              <p:cNvPr id="205" name="Group 216"/>
              <p:cNvGrpSpPr>
                <a:grpSpLocks/>
              </p:cNvGrpSpPr>
              <p:nvPr/>
            </p:nvGrpSpPr>
            <p:grpSpPr bwMode="auto">
              <a:xfrm>
                <a:off x="5188" y="1923"/>
                <a:ext cx="43" cy="32"/>
                <a:chOff x="5188" y="1923"/>
                <a:chExt cx="43" cy="32"/>
              </a:xfrm>
            </p:grpSpPr>
            <p:sp>
              <p:nvSpPr>
                <p:cNvPr id="234" name="Freeform 217"/>
                <p:cNvSpPr>
                  <a:spLocks/>
                </p:cNvSpPr>
                <p:nvPr/>
              </p:nvSpPr>
              <p:spPr bwMode="auto">
                <a:xfrm>
                  <a:off x="5188" y="1923"/>
                  <a:ext cx="12" cy="32"/>
                </a:xfrm>
                <a:custGeom>
                  <a:avLst/>
                  <a:gdLst>
                    <a:gd name="T0" fmla="*/ 0 w 75"/>
                    <a:gd name="T1" fmla="*/ 0 h 194"/>
                    <a:gd name="T2" fmla="*/ 0 w 75"/>
                    <a:gd name="T3" fmla="*/ 0 h 194"/>
                    <a:gd name="T4" fmla="*/ 0 w 75"/>
                    <a:gd name="T5" fmla="*/ 0 h 194"/>
                    <a:gd name="T6" fmla="*/ 0 w 75"/>
                    <a:gd name="T7" fmla="*/ 0 h 194"/>
                    <a:gd name="T8" fmla="*/ 0 w 75"/>
                    <a:gd name="T9" fmla="*/ 0 h 1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 h="194">
                      <a:moveTo>
                        <a:pt x="23" y="0"/>
                      </a:moveTo>
                      <a:lnTo>
                        <a:pt x="0" y="183"/>
                      </a:lnTo>
                      <a:lnTo>
                        <a:pt x="55" y="194"/>
                      </a:lnTo>
                      <a:lnTo>
                        <a:pt x="75" y="8"/>
                      </a:lnTo>
                      <a:lnTo>
                        <a:pt x="23" y="0"/>
                      </a:lnTo>
                      <a:close/>
                    </a:path>
                  </a:pathLst>
                </a:custGeom>
                <a:solidFill>
                  <a:srgbClr val="60606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35" name="Freeform 218"/>
                <p:cNvSpPr>
                  <a:spLocks/>
                </p:cNvSpPr>
                <p:nvPr/>
              </p:nvSpPr>
              <p:spPr bwMode="auto">
                <a:xfrm>
                  <a:off x="5197" y="1927"/>
                  <a:ext cx="34" cy="28"/>
                </a:xfrm>
                <a:custGeom>
                  <a:avLst/>
                  <a:gdLst>
                    <a:gd name="T0" fmla="*/ 0 w 206"/>
                    <a:gd name="T1" fmla="*/ 0 h 168"/>
                    <a:gd name="T2" fmla="*/ 0 w 206"/>
                    <a:gd name="T3" fmla="*/ 0 h 168"/>
                    <a:gd name="T4" fmla="*/ 0 w 206"/>
                    <a:gd name="T5" fmla="*/ 0 h 168"/>
                    <a:gd name="T6" fmla="*/ 0 w 206"/>
                    <a:gd name="T7" fmla="*/ 0 h 168"/>
                    <a:gd name="T8" fmla="*/ 0 w 206"/>
                    <a:gd name="T9" fmla="*/ 0 h 168"/>
                    <a:gd name="T10" fmla="*/ 0 w 206"/>
                    <a:gd name="T11" fmla="*/ 0 h 168"/>
                    <a:gd name="T12" fmla="*/ 0 w 206"/>
                    <a:gd name="T13" fmla="*/ 0 h 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6" h="168">
                      <a:moveTo>
                        <a:pt x="17" y="5"/>
                      </a:moveTo>
                      <a:lnTo>
                        <a:pt x="0" y="168"/>
                      </a:lnTo>
                      <a:lnTo>
                        <a:pt x="206" y="84"/>
                      </a:lnTo>
                      <a:lnTo>
                        <a:pt x="126" y="58"/>
                      </a:lnTo>
                      <a:lnTo>
                        <a:pt x="52" y="97"/>
                      </a:lnTo>
                      <a:lnTo>
                        <a:pt x="75" y="0"/>
                      </a:lnTo>
                      <a:lnTo>
                        <a:pt x="17" y="5"/>
                      </a:lnTo>
                      <a:close/>
                    </a:path>
                  </a:pathLst>
                </a:custGeom>
                <a:solidFill>
                  <a:srgbClr val="40404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grpSp>
            <p:nvGrpSpPr>
              <p:cNvPr id="206" name="Group 219"/>
              <p:cNvGrpSpPr>
                <a:grpSpLocks/>
              </p:cNvGrpSpPr>
              <p:nvPr/>
            </p:nvGrpSpPr>
            <p:grpSpPr bwMode="auto">
              <a:xfrm>
                <a:off x="5170" y="1848"/>
                <a:ext cx="270" cy="138"/>
                <a:chOff x="5170" y="1848"/>
                <a:chExt cx="270" cy="138"/>
              </a:xfrm>
            </p:grpSpPr>
            <p:sp>
              <p:nvSpPr>
                <p:cNvPr id="207" name="Freeform 220"/>
                <p:cNvSpPr>
                  <a:spLocks/>
                </p:cNvSpPr>
                <p:nvPr/>
              </p:nvSpPr>
              <p:spPr bwMode="auto">
                <a:xfrm>
                  <a:off x="5175" y="1848"/>
                  <a:ext cx="264" cy="122"/>
                </a:xfrm>
                <a:custGeom>
                  <a:avLst/>
                  <a:gdLst>
                    <a:gd name="T0" fmla="*/ 0 w 1583"/>
                    <a:gd name="T1" fmla="*/ 0 h 729"/>
                    <a:gd name="T2" fmla="*/ 0 w 1583"/>
                    <a:gd name="T3" fmla="*/ 0 h 729"/>
                    <a:gd name="T4" fmla="*/ 0 w 1583"/>
                    <a:gd name="T5" fmla="*/ 0 h 729"/>
                    <a:gd name="T6" fmla="*/ 0 w 1583"/>
                    <a:gd name="T7" fmla="*/ 0 h 729"/>
                    <a:gd name="T8" fmla="*/ 0 w 1583"/>
                    <a:gd name="T9" fmla="*/ 0 h 7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3" h="729">
                      <a:moveTo>
                        <a:pt x="0" y="309"/>
                      </a:moveTo>
                      <a:lnTo>
                        <a:pt x="759" y="729"/>
                      </a:lnTo>
                      <a:lnTo>
                        <a:pt x="1583" y="318"/>
                      </a:lnTo>
                      <a:lnTo>
                        <a:pt x="951" y="0"/>
                      </a:lnTo>
                      <a:lnTo>
                        <a:pt x="0" y="309"/>
                      </a:lnTo>
                      <a:close/>
                    </a:path>
                  </a:pathLst>
                </a:custGeom>
                <a:solidFill>
                  <a:srgbClr val="80808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08" name="Freeform 221"/>
                <p:cNvSpPr>
                  <a:spLocks/>
                </p:cNvSpPr>
                <p:nvPr/>
              </p:nvSpPr>
              <p:spPr bwMode="auto">
                <a:xfrm>
                  <a:off x="5170" y="1899"/>
                  <a:ext cx="133" cy="86"/>
                </a:xfrm>
                <a:custGeom>
                  <a:avLst/>
                  <a:gdLst>
                    <a:gd name="T0" fmla="*/ 0 w 792"/>
                    <a:gd name="T1" fmla="*/ 0 h 516"/>
                    <a:gd name="T2" fmla="*/ 0 w 792"/>
                    <a:gd name="T3" fmla="*/ 0 h 516"/>
                    <a:gd name="T4" fmla="*/ 0 w 792"/>
                    <a:gd name="T5" fmla="*/ 0 h 516"/>
                    <a:gd name="T6" fmla="*/ 0 w 792"/>
                    <a:gd name="T7" fmla="*/ 0 h 516"/>
                    <a:gd name="T8" fmla="*/ 0 w 792"/>
                    <a:gd name="T9" fmla="*/ 0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2" h="516">
                      <a:moveTo>
                        <a:pt x="28" y="0"/>
                      </a:moveTo>
                      <a:lnTo>
                        <a:pt x="792" y="426"/>
                      </a:lnTo>
                      <a:lnTo>
                        <a:pt x="770" y="516"/>
                      </a:lnTo>
                      <a:lnTo>
                        <a:pt x="0" y="82"/>
                      </a:lnTo>
                      <a:lnTo>
                        <a:pt x="28" y="0"/>
                      </a:lnTo>
                      <a:close/>
                    </a:path>
                  </a:pathLst>
                </a:custGeom>
                <a:solidFill>
                  <a:srgbClr val="60606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09" name="Freeform 222"/>
                <p:cNvSpPr>
                  <a:spLocks/>
                </p:cNvSpPr>
                <p:nvPr/>
              </p:nvSpPr>
              <p:spPr bwMode="auto">
                <a:xfrm>
                  <a:off x="5299" y="1901"/>
                  <a:ext cx="141" cy="85"/>
                </a:xfrm>
                <a:custGeom>
                  <a:avLst/>
                  <a:gdLst>
                    <a:gd name="T0" fmla="*/ 0 w 846"/>
                    <a:gd name="T1" fmla="*/ 0 h 507"/>
                    <a:gd name="T2" fmla="*/ 0 w 846"/>
                    <a:gd name="T3" fmla="*/ 0 h 507"/>
                    <a:gd name="T4" fmla="*/ 0 w 846"/>
                    <a:gd name="T5" fmla="*/ 0 h 507"/>
                    <a:gd name="T6" fmla="*/ 0 w 846"/>
                    <a:gd name="T7" fmla="*/ 0 h 507"/>
                    <a:gd name="T8" fmla="*/ 0 w 846"/>
                    <a:gd name="T9" fmla="*/ 0 h 5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6" h="507">
                      <a:moveTo>
                        <a:pt x="0" y="507"/>
                      </a:moveTo>
                      <a:lnTo>
                        <a:pt x="25" y="411"/>
                      </a:lnTo>
                      <a:lnTo>
                        <a:pt x="846" y="0"/>
                      </a:lnTo>
                      <a:lnTo>
                        <a:pt x="817" y="76"/>
                      </a:lnTo>
                      <a:lnTo>
                        <a:pt x="0" y="507"/>
                      </a:lnTo>
                      <a:close/>
                    </a:path>
                  </a:pathLst>
                </a:custGeom>
                <a:solidFill>
                  <a:srgbClr val="40404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10" name="Freeform 223"/>
                <p:cNvSpPr>
                  <a:spLocks/>
                </p:cNvSpPr>
                <p:nvPr/>
              </p:nvSpPr>
              <p:spPr bwMode="auto">
                <a:xfrm>
                  <a:off x="5227" y="1905"/>
                  <a:ext cx="106" cy="54"/>
                </a:xfrm>
                <a:custGeom>
                  <a:avLst/>
                  <a:gdLst>
                    <a:gd name="T0" fmla="*/ 0 w 637"/>
                    <a:gd name="T1" fmla="*/ 0 h 321"/>
                    <a:gd name="T2" fmla="*/ 0 w 637"/>
                    <a:gd name="T3" fmla="*/ 0 h 321"/>
                    <a:gd name="T4" fmla="*/ 0 w 637"/>
                    <a:gd name="T5" fmla="*/ 0 h 321"/>
                    <a:gd name="T6" fmla="*/ 0 w 637"/>
                    <a:gd name="T7" fmla="*/ 0 h 321"/>
                    <a:gd name="T8" fmla="*/ 0 w 637"/>
                    <a:gd name="T9" fmla="*/ 0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321">
                      <a:moveTo>
                        <a:pt x="0" y="83"/>
                      </a:moveTo>
                      <a:lnTo>
                        <a:pt x="220" y="0"/>
                      </a:lnTo>
                      <a:lnTo>
                        <a:pt x="637" y="224"/>
                      </a:lnTo>
                      <a:lnTo>
                        <a:pt x="425" y="321"/>
                      </a:lnTo>
                      <a:lnTo>
                        <a:pt x="0" y="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11" name="Freeform 224"/>
                <p:cNvSpPr>
                  <a:spLocks/>
                </p:cNvSpPr>
                <p:nvPr/>
              </p:nvSpPr>
              <p:spPr bwMode="auto">
                <a:xfrm>
                  <a:off x="5270" y="1868"/>
                  <a:ext cx="156" cy="72"/>
                </a:xfrm>
                <a:custGeom>
                  <a:avLst/>
                  <a:gdLst>
                    <a:gd name="T0" fmla="*/ 0 w 938"/>
                    <a:gd name="T1" fmla="*/ 0 h 434"/>
                    <a:gd name="T2" fmla="*/ 0 w 938"/>
                    <a:gd name="T3" fmla="*/ 0 h 434"/>
                    <a:gd name="T4" fmla="*/ 0 w 938"/>
                    <a:gd name="T5" fmla="*/ 0 h 434"/>
                    <a:gd name="T6" fmla="*/ 0 w 938"/>
                    <a:gd name="T7" fmla="*/ 0 h 434"/>
                    <a:gd name="T8" fmla="*/ 0 w 938"/>
                    <a:gd name="T9" fmla="*/ 0 h 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8" h="434">
                      <a:moveTo>
                        <a:pt x="0" y="210"/>
                      </a:moveTo>
                      <a:lnTo>
                        <a:pt x="410" y="434"/>
                      </a:lnTo>
                      <a:lnTo>
                        <a:pt x="938" y="186"/>
                      </a:lnTo>
                      <a:lnTo>
                        <a:pt x="554" y="0"/>
                      </a:lnTo>
                      <a:lnTo>
                        <a:pt x="0" y="21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12" name="Freeform 225"/>
                <p:cNvSpPr>
                  <a:spLocks/>
                </p:cNvSpPr>
                <p:nvPr/>
              </p:nvSpPr>
              <p:spPr bwMode="auto">
                <a:xfrm>
                  <a:off x="5188" y="1852"/>
                  <a:ext cx="172" cy="66"/>
                </a:xfrm>
                <a:custGeom>
                  <a:avLst/>
                  <a:gdLst>
                    <a:gd name="T0" fmla="*/ 0 w 1034"/>
                    <a:gd name="T1" fmla="*/ 0 h 395"/>
                    <a:gd name="T2" fmla="*/ 0 w 1034"/>
                    <a:gd name="T3" fmla="*/ 0 h 395"/>
                    <a:gd name="T4" fmla="*/ 0 w 1034"/>
                    <a:gd name="T5" fmla="*/ 0 h 395"/>
                    <a:gd name="T6" fmla="*/ 0 w 1034"/>
                    <a:gd name="T7" fmla="*/ 0 h 395"/>
                    <a:gd name="T8" fmla="*/ 0 w 1034"/>
                    <a:gd name="T9" fmla="*/ 0 h 3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4" h="395">
                      <a:moveTo>
                        <a:pt x="216" y="395"/>
                      </a:moveTo>
                      <a:lnTo>
                        <a:pt x="0" y="285"/>
                      </a:lnTo>
                      <a:lnTo>
                        <a:pt x="867" y="0"/>
                      </a:lnTo>
                      <a:lnTo>
                        <a:pt x="1034" y="82"/>
                      </a:lnTo>
                      <a:lnTo>
                        <a:pt x="216" y="395"/>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13" name="Line 226"/>
                <p:cNvSpPr>
                  <a:spLocks noChangeShapeType="1"/>
                </p:cNvSpPr>
                <p:nvPr/>
              </p:nvSpPr>
              <p:spPr bwMode="auto">
                <a:xfrm flipV="1">
                  <a:off x="5193" y="1855"/>
                  <a:ext cx="148" cy="51"/>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14" name="Line 227"/>
                <p:cNvSpPr>
                  <a:spLocks noChangeShapeType="1"/>
                </p:cNvSpPr>
                <p:nvPr/>
              </p:nvSpPr>
              <p:spPr bwMode="auto">
                <a:xfrm flipV="1">
                  <a:off x="5205" y="1858"/>
                  <a:ext cx="14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15" name="Line 228"/>
                <p:cNvSpPr>
                  <a:spLocks noChangeShapeType="1"/>
                </p:cNvSpPr>
                <p:nvPr/>
              </p:nvSpPr>
              <p:spPr bwMode="auto">
                <a:xfrm flipV="1">
                  <a:off x="5214" y="1862"/>
                  <a:ext cx="141" cy="5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16" name="Line 229"/>
                <p:cNvSpPr>
                  <a:spLocks noChangeShapeType="1"/>
                </p:cNvSpPr>
                <p:nvPr/>
              </p:nvSpPr>
              <p:spPr bwMode="auto">
                <a:xfrm flipV="1">
                  <a:off x="5235" y="1871"/>
                  <a:ext cx="138" cy="5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17" name="Line 230"/>
                <p:cNvSpPr>
                  <a:spLocks noChangeShapeType="1"/>
                </p:cNvSpPr>
                <p:nvPr/>
              </p:nvSpPr>
              <p:spPr bwMode="auto">
                <a:xfrm flipV="1">
                  <a:off x="5246" y="1877"/>
                  <a:ext cx="137" cy="5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18" name="Line 231"/>
                <p:cNvSpPr>
                  <a:spLocks noChangeShapeType="1"/>
                </p:cNvSpPr>
                <p:nvPr/>
              </p:nvSpPr>
              <p:spPr bwMode="auto">
                <a:xfrm flipV="1">
                  <a:off x="5261" y="1885"/>
                  <a:ext cx="124"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19" name="Line 232"/>
                <p:cNvSpPr>
                  <a:spLocks noChangeShapeType="1"/>
                </p:cNvSpPr>
                <p:nvPr/>
              </p:nvSpPr>
              <p:spPr bwMode="auto">
                <a:xfrm flipV="1">
                  <a:off x="5274" y="1890"/>
                  <a:ext cx="119" cy="5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0" name="Line 233"/>
                <p:cNvSpPr>
                  <a:spLocks noChangeShapeType="1"/>
                </p:cNvSpPr>
                <p:nvPr/>
              </p:nvSpPr>
              <p:spPr bwMode="auto">
                <a:xfrm flipV="1">
                  <a:off x="5291" y="1897"/>
                  <a:ext cx="114" cy="52"/>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1" name="Line 234"/>
                <p:cNvSpPr>
                  <a:spLocks noChangeShapeType="1"/>
                </p:cNvSpPr>
                <p:nvPr/>
              </p:nvSpPr>
              <p:spPr bwMode="auto">
                <a:xfrm>
                  <a:off x="5239" y="1915"/>
                  <a:ext cx="71" cy="40"/>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2" name="Line 235"/>
                <p:cNvSpPr>
                  <a:spLocks noChangeShapeType="1"/>
                </p:cNvSpPr>
                <p:nvPr/>
              </p:nvSpPr>
              <p:spPr bwMode="auto">
                <a:xfrm>
                  <a:off x="5255" y="1910"/>
                  <a:ext cx="69" cy="3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3" name="Line 236"/>
                <p:cNvSpPr>
                  <a:spLocks noChangeShapeType="1"/>
                </p:cNvSpPr>
                <p:nvPr/>
              </p:nvSpPr>
              <p:spPr bwMode="auto">
                <a:xfrm>
                  <a:off x="5285" y="1897"/>
                  <a:ext cx="68" cy="3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4" name="Line 237"/>
                <p:cNvSpPr>
                  <a:spLocks noChangeShapeType="1"/>
                </p:cNvSpPr>
                <p:nvPr/>
              </p:nvSpPr>
              <p:spPr bwMode="auto">
                <a:xfrm>
                  <a:off x="5301" y="1891"/>
                  <a:ext cx="67"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5" name="Line 238"/>
                <p:cNvSpPr>
                  <a:spLocks noChangeShapeType="1"/>
                </p:cNvSpPr>
                <p:nvPr/>
              </p:nvSpPr>
              <p:spPr bwMode="auto">
                <a:xfrm>
                  <a:off x="5318" y="1886"/>
                  <a:ext cx="65" cy="3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6" name="Line 239"/>
                <p:cNvSpPr>
                  <a:spLocks noChangeShapeType="1"/>
                </p:cNvSpPr>
                <p:nvPr/>
              </p:nvSpPr>
              <p:spPr bwMode="auto">
                <a:xfrm>
                  <a:off x="5332" y="1880"/>
                  <a:ext cx="64" cy="34"/>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7" name="Line 240"/>
                <p:cNvSpPr>
                  <a:spLocks noChangeShapeType="1"/>
                </p:cNvSpPr>
                <p:nvPr/>
              </p:nvSpPr>
              <p:spPr bwMode="auto">
                <a:xfrm>
                  <a:off x="5346" y="1874"/>
                  <a:ext cx="64" cy="33"/>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8" name="Line 241"/>
                <p:cNvSpPr>
                  <a:spLocks noChangeShapeType="1"/>
                </p:cNvSpPr>
                <p:nvPr/>
              </p:nvSpPr>
              <p:spPr bwMode="auto">
                <a:xfrm>
                  <a:off x="5209" y="1892"/>
                  <a:ext cx="35" cy="18"/>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29" name="Line 242"/>
                <p:cNvSpPr>
                  <a:spLocks noChangeShapeType="1"/>
                </p:cNvSpPr>
                <p:nvPr/>
              </p:nvSpPr>
              <p:spPr bwMode="auto">
                <a:xfrm>
                  <a:off x="5232" y="1885"/>
                  <a:ext cx="32"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30" name="Line 243"/>
                <p:cNvSpPr>
                  <a:spLocks noChangeShapeType="1"/>
                </p:cNvSpPr>
                <p:nvPr/>
              </p:nvSpPr>
              <p:spPr bwMode="auto">
                <a:xfrm>
                  <a:off x="5252" y="1879"/>
                  <a:ext cx="33" cy="17"/>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31" name="Line 244"/>
                <p:cNvSpPr>
                  <a:spLocks noChangeShapeType="1"/>
                </p:cNvSpPr>
                <p:nvPr/>
              </p:nvSpPr>
              <p:spPr bwMode="auto">
                <a:xfrm>
                  <a:off x="5272" y="1872"/>
                  <a:ext cx="32"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32" name="Line 245"/>
                <p:cNvSpPr>
                  <a:spLocks noChangeShapeType="1"/>
                </p:cNvSpPr>
                <p:nvPr/>
              </p:nvSpPr>
              <p:spPr bwMode="auto">
                <a:xfrm>
                  <a:off x="5292" y="1865"/>
                  <a:ext cx="31" cy="16"/>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233" name="Line 246"/>
                <p:cNvSpPr>
                  <a:spLocks noChangeShapeType="1"/>
                </p:cNvSpPr>
                <p:nvPr/>
              </p:nvSpPr>
              <p:spPr bwMode="auto">
                <a:xfrm>
                  <a:off x="5315" y="1858"/>
                  <a:ext cx="29" cy="15"/>
                </a:xfrm>
                <a:prstGeom prst="line">
                  <a:avLst/>
                </a:prstGeom>
                <a:noFill/>
                <a:ln w="4763">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grpSp>
        </p:grpSp>
      </p:grpSp>
      <p:grpSp>
        <p:nvGrpSpPr>
          <p:cNvPr id="261" name="Group 254"/>
          <p:cNvGrpSpPr>
            <a:grpSpLocks/>
          </p:cNvGrpSpPr>
          <p:nvPr/>
        </p:nvGrpSpPr>
        <p:grpSpPr bwMode="auto">
          <a:xfrm>
            <a:off x="7012736" y="3240629"/>
            <a:ext cx="144954" cy="73406"/>
            <a:chOff x="5325" y="1860"/>
            <a:chExt cx="144" cy="79"/>
          </a:xfrm>
        </p:grpSpPr>
        <p:grpSp>
          <p:nvGrpSpPr>
            <p:cNvPr id="262" name="Group 255"/>
            <p:cNvGrpSpPr>
              <a:grpSpLocks/>
            </p:cNvGrpSpPr>
            <p:nvPr/>
          </p:nvGrpSpPr>
          <p:grpSpPr bwMode="auto">
            <a:xfrm>
              <a:off x="5325" y="1860"/>
              <a:ext cx="125" cy="63"/>
              <a:chOff x="5325" y="1860"/>
              <a:chExt cx="125" cy="63"/>
            </a:xfrm>
          </p:grpSpPr>
          <p:sp>
            <p:nvSpPr>
              <p:cNvPr id="266" name="Freeform 256"/>
              <p:cNvSpPr>
                <a:spLocks/>
              </p:cNvSpPr>
              <p:nvPr/>
            </p:nvSpPr>
            <p:spPr bwMode="auto">
              <a:xfrm>
                <a:off x="5325" y="1860"/>
                <a:ext cx="125" cy="63"/>
              </a:xfrm>
              <a:custGeom>
                <a:avLst/>
                <a:gdLst>
                  <a:gd name="T0" fmla="*/ 0 w 751"/>
                  <a:gd name="T1" fmla="*/ 0 h 379"/>
                  <a:gd name="T2" fmla="*/ 0 w 751"/>
                  <a:gd name="T3" fmla="*/ 0 h 379"/>
                  <a:gd name="T4" fmla="*/ 0 w 751"/>
                  <a:gd name="T5" fmla="*/ 0 h 379"/>
                  <a:gd name="T6" fmla="*/ 0 w 751"/>
                  <a:gd name="T7" fmla="*/ 0 h 379"/>
                  <a:gd name="T8" fmla="*/ 0 w 751"/>
                  <a:gd name="T9" fmla="*/ 0 h 379"/>
                  <a:gd name="T10" fmla="*/ 0 w 751"/>
                  <a:gd name="T11" fmla="*/ 0 h 379"/>
                  <a:gd name="T12" fmla="*/ 0 w 751"/>
                  <a:gd name="T13" fmla="*/ 0 h 379"/>
                  <a:gd name="T14" fmla="*/ 0 w 751"/>
                  <a:gd name="T15" fmla="*/ 0 h 379"/>
                  <a:gd name="T16" fmla="*/ 0 w 751"/>
                  <a:gd name="T17" fmla="*/ 0 h 379"/>
                  <a:gd name="T18" fmla="*/ 0 w 751"/>
                  <a:gd name="T19" fmla="*/ 0 h 379"/>
                  <a:gd name="T20" fmla="*/ 0 w 751"/>
                  <a:gd name="T21" fmla="*/ 0 h 379"/>
                  <a:gd name="T22" fmla="*/ 0 w 751"/>
                  <a:gd name="T23" fmla="*/ 0 h 379"/>
                  <a:gd name="T24" fmla="*/ 0 w 751"/>
                  <a:gd name="T25" fmla="*/ 0 h 379"/>
                  <a:gd name="T26" fmla="*/ 0 w 751"/>
                  <a:gd name="T27" fmla="*/ 0 h 379"/>
                  <a:gd name="T28" fmla="*/ 0 w 751"/>
                  <a:gd name="T29" fmla="*/ 0 h 379"/>
                  <a:gd name="T30" fmla="*/ 0 w 751"/>
                  <a:gd name="T31" fmla="*/ 0 h 379"/>
                  <a:gd name="T32" fmla="*/ 0 w 751"/>
                  <a:gd name="T33" fmla="*/ 0 h 379"/>
                  <a:gd name="T34" fmla="*/ 0 w 751"/>
                  <a:gd name="T35" fmla="*/ 0 h 379"/>
                  <a:gd name="T36" fmla="*/ 0 w 751"/>
                  <a:gd name="T37" fmla="*/ 0 h 379"/>
                  <a:gd name="T38" fmla="*/ 0 w 751"/>
                  <a:gd name="T39" fmla="*/ 0 h 379"/>
                  <a:gd name="T40" fmla="*/ 0 w 751"/>
                  <a:gd name="T41" fmla="*/ 0 h 379"/>
                  <a:gd name="T42" fmla="*/ 0 w 751"/>
                  <a:gd name="T43" fmla="*/ 0 h 379"/>
                  <a:gd name="T44" fmla="*/ 0 w 751"/>
                  <a:gd name="T45" fmla="*/ 0 h 379"/>
                  <a:gd name="T46" fmla="*/ 0 w 751"/>
                  <a:gd name="T47" fmla="*/ 0 h 379"/>
                  <a:gd name="T48" fmla="*/ 0 w 751"/>
                  <a:gd name="T49" fmla="*/ 0 h 379"/>
                  <a:gd name="T50" fmla="*/ 0 w 751"/>
                  <a:gd name="T51" fmla="*/ 0 h 379"/>
                  <a:gd name="T52" fmla="*/ 0 w 751"/>
                  <a:gd name="T53" fmla="*/ 0 h 379"/>
                  <a:gd name="T54" fmla="*/ 0 w 751"/>
                  <a:gd name="T55" fmla="*/ 0 h 379"/>
                  <a:gd name="T56" fmla="*/ 0 w 751"/>
                  <a:gd name="T57" fmla="*/ 0 h 379"/>
                  <a:gd name="T58" fmla="*/ 0 w 751"/>
                  <a:gd name="T59" fmla="*/ 0 h 379"/>
                  <a:gd name="T60" fmla="*/ 0 w 751"/>
                  <a:gd name="T61" fmla="*/ 0 h 379"/>
                  <a:gd name="T62" fmla="*/ 0 w 751"/>
                  <a:gd name="T63" fmla="*/ 0 h 379"/>
                  <a:gd name="T64" fmla="*/ 0 w 751"/>
                  <a:gd name="T65" fmla="*/ 0 h 379"/>
                  <a:gd name="T66" fmla="*/ 0 w 751"/>
                  <a:gd name="T67" fmla="*/ 0 h 379"/>
                  <a:gd name="T68" fmla="*/ 0 w 751"/>
                  <a:gd name="T69" fmla="*/ 0 h 379"/>
                  <a:gd name="T70" fmla="*/ 0 w 751"/>
                  <a:gd name="T71" fmla="*/ 0 h 379"/>
                  <a:gd name="T72" fmla="*/ 0 w 751"/>
                  <a:gd name="T73" fmla="*/ 0 h 379"/>
                  <a:gd name="T74" fmla="*/ 0 w 751"/>
                  <a:gd name="T75" fmla="*/ 0 h 379"/>
                  <a:gd name="T76" fmla="*/ 0 w 751"/>
                  <a:gd name="T77" fmla="*/ 0 h 379"/>
                  <a:gd name="T78" fmla="*/ 0 w 751"/>
                  <a:gd name="T79" fmla="*/ 0 h 379"/>
                  <a:gd name="T80" fmla="*/ 0 w 751"/>
                  <a:gd name="T81" fmla="*/ 0 h 379"/>
                  <a:gd name="T82" fmla="*/ 0 w 751"/>
                  <a:gd name="T83" fmla="*/ 0 h 379"/>
                  <a:gd name="T84" fmla="*/ 0 w 751"/>
                  <a:gd name="T85" fmla="*/ 0 h 379"/>
                  <a:gd name="T86" fmla="*/ 0 w 751"/>
                  <a:gd name="T87" fmla="*/ 0 h 379"/>
                  <a:gd name="T88" fmla="*/ 0 w 751"/>
                  <a:gd name="T89" fmla="*/ 0 h 379"/>
                  <a:gd name="T90" fmla="*/ 0 w 751"/>
                  <a:gd name="T91" fmla="*/ 0 h 379"/>
                  <a:gd name="T92" fmla="*/ 0 w 751"/>
                  <a:gd name="T93" fmla="*/ 0 h 379"/>
                  <a:gd name="T94" fmla="*/ 0 w 751"/>
                  <a:gd name="T95" fmla="*/ 0 h 379"/>
                  <a:gd name="T96" fmla="*/ 0 w 751"/>
                  <a:gd name="T97" fmla="*/ 0 h 379"/>
                  <a:gd name="T98" fmla="*/ 0 w 751"/>
                  <a:gd name="T99" fmla="*/ 0 h 379"/>
                  <a:gd name="T100" fmla="*/ 0 w 751"/>
                  <a:gd name="T101" fmla="*/ 0 h 379"/>
                  <a:gd name="T102" fmla="*/ 0 w 751"/>
                  <a:gd name="T103" fmla="*/ 0 h 379"/>
                  <a:gd name="T104" fmla="*/ 0 w 751"/>
                  <a:gd name="T105" fmla="*/ 0 h 379"/>
                  <a:gd name="T106" fmla="*/ 0 w 751"/>
                  <a:gd name="T107" fmla="*/ 0 h 379"/>
                  <a:gd name="T108" fmla="*/ 0 w 751"/>
                  <a:gd name="T109" fmla="*/ 0 h 379"/>
                  <a:gd name="T110" fmla="*/ 0 w 751"/>
                  <a:gd name="T111" fmla="*/ 0 h 37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751" h="379">
                    <a:moveTo>
                      <a:pt x="679" y="379"/>
                    </a:moveTo>
                    <a:lnTo>
                      <a:pt x="639" y="370"/>
                    </a:lnTo>
                    <a:lnTo>
                      <a:pt x="600" y="352"/>
                    </a:lnTo>
                    <a:lnTo>
                      <a:pt x="564" y="344"/>
                    </a:lnTo>
                    <a:lnTo>
                      <a:pt x="502" y="353"/>
                    </a:lnTo>
                    <a:lnTo>
                      <a:pt x="457" y="352"/>
                    </a:lnTo>
                    <a:lnTo>
                      <a:pt x="425" y="341"/>
                    </a:lnTo>
                    <a:lnTo>
                      <a:pt x="399" y="332"/>
                    </a:lnTo>
                    <a:lnTo>
                      <a:pt x="373" y="320"/>
                    </a:lnTo>
                    <a:lnTo>
                      <a:pt x="346" y="295"/>
                    </a:lnTo>
                    <a:lnTo>
                      <a:pt x="324" y="273"/>
                    </a:lnTo>
                    <a:lnTo>
                      <a:pt x="288" y="246"/>
                    </a:lnTo>
                    <a:lnTo>
                      <a:pt x="238" y="254"/>
                    </a:lnTo>
                    <a:lnTo>
                      <a:pt x="208" y="256"/>
                    </a:lnTo>
                    <a:lnTo>
                      <a:pt x="190" y="251"/>
                    </a:lnTo>
                    <a:lnTo>
                      <a:pt x="182" y="243"/>
                    </a:lnTo>
                    <a:lnTo>
                      <a:pt x="176" y="228"/>
                    </a:lnTo>
                    <a:lnTo>
                      <a:pt x="180" y="215"/>
                    </a:lnTo>
                    <a:lnTo>
                      <a:pt x="190" y="200"/>
                    </a:lnTo>
                    <a:lnTo>
                      <a:pt x="208" y="193"/>
                    </a:lnTo>
                    <a:lnTo>
                      <a:pt x="248" y="188"/>
                    </a:lnTo>
                    <a:lnTo>
                      <a:pt x="296" y="171"/>
                    </a:lnTo>
                    <a:lnTo>
                      <a:pt x="256" y="140"/>
                    </a:lnTo>
                    <a:lnTo>
                      <a:pt x="209" y="121"/>
                    </a:lnTo>
                    <a:lnTo>
                      <a:pt x="168" y="124"/>
                    </a:lnTo>
                    <a:lnTo>
                      <a:pt x="121" y="121"/>
                    </a:lnTo>
                    <a:lnTo>
                      <a:pt x="93" y="131"/>
                    </a:lnTo>
                    <a:lnTo>
                      <a:pt x="54" y="132"/>
                    </a:lnTo>
                    <a:lnTo>
                      <a:pt x="42" y="121"/>
                    </a:lnTo>
                    <a:lnTo>
                      <a:pt x="39" y="105"/>
                    </a:lnTo>
                    <a:lnTo>
                      <a:pt x="18" y="106"/>
                    </a:lnTo>
                    <a:lnTo>
                      <a:pt x="6" y="103"/>
                    </a:lnTo>
                    <a:lnTo>
                      <a:pt x="0" y="87"/>
                    </a:lnTo>
                    <a:lnTo>
                      <a:pt x="4" y="74"/>
                    </a:lnTo>
                    <a:lnTo>
                      <a:pt x="15" y="68"/>
                    </a:lnTo>
                    <a:lnTo>
                      <a:pt x="36" y="56"/>
                    </a:lnTo>
                    <a:lnTo>
                      <a:pt x="52" y="44"/>
                    </a:lnTo>
                    <a:lnTo>
                      <a:pt x="71" y="34"/>
                    </a:lnTo>
                    <a:lnTo>
                      <a:pt x="93" y="27"/>
                    </a:lnTo>
                    <a:lnTo>
                      <a:pt x="112" y="27"/>
                    </a:lnTo>
                    <a:lnTo>
                      <a:pt x="203" y="9"/>
                    </a:lnTo>
                    <a:lnTo>
                      <a:pt x="222" y="4"/>
                    </a:lnTo>
                    <a:lnTo>
                      <a:pt x="244" y="0"/>
                    </a:lnTo>
                    <a:lnTo>
                      <a:pt x="267" y="4"/>
                    </a:lnTo>
                    <a:lnTo>
                      <a:pt x="295" y="13"/>
                    </a:lnTo>
                    <a:lnTo>
                      <a:pt x="373" y="56"/>
                    </a:lnTo>
                    <a:lnTo>
                      <a:pt x="410" y="64"/>
                    </a:lnTo>
                    <a:lnTo>
                      <a:pt x="443" y="71"/>
                    </a:lnTo>
                    <a:lnTo>
                      <a:pt x="469" y="87"/>
                    </a:lnTo>
                    <a:lnTo>
                      <a:pt x="484" y="108"/>
                    </a:lnTo>
                    <a:lnTo>
                      <a:pt x="549" y="153"/>
                    </a:lnTo>
                    <a:lnTo>
                      <a:pt x="578" y="174"/>
                    </a:lnTo>
                    <a:lnTo>
                      <a:pt x="617" y="215"/>
                    </a:lnTo>
                    <a:lnTo>
                      <a:pt x="641" y="227"/>
                    </a:lnTo>
                    <a:lnTo>
                      <a:pt x="751" y="232"/>
                    </a:lnTo>
                    <a:lnTo>
                      <a:pt x="679" y="379"/>
                    </a:lnTo>
                    <a:close/>
                  </a:path>
                </a:pathLst>
              </a:custGeom>
              <a:solidFill>
                <a:srgbClr val="FFC080"/>
              </a:solidFill>
              <a:ln w="1588">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67" name="Freeform 257"/>
              <p:cNvSpPr>
                <a:spLocks/>
              </p:cNvSpPr>
              <p:nvPr/>
            </p:nvSpPr>
            <p:spPr bwMode="auto">
              <a:xfrm>
                <a:off x="5374" y="1888"/>
                <a:ext cx="29" cy="7"/>
              </a:xfrm>
              <a:custGeom>
                <a:avLst/>
                <a:gdLst>
                  <a:gd name="T0" fmla="*/ 0 w 179"/>
                  <a:gd name="T1" fmla="*/ 0 h 43"/>
                  <a:gd name="T2" fmla="*/ 0 w 179"/>
                  <a:gd name="T3" fmla="*/ 0 h 43"/>
                  <a:gd name="T4" fmla="*/ 0 w 179"/>
                  <a:gd name="T5" fmla="*/ 0 h 43"/>
                  <a:gd name="T6" fmla="*/ 0 w 179"/>
                  <a:gd name="T7" fmla="*/ 0 h 43"/>
                  <a:gd name="T8" fmla="*/ 0 w 179"/>
                  <a:gd name="T9" fmla="*/ 0 h 43"/>
                  <a:gd name="T10" fmla="*/ 0 w 179"/>
                  <a:gd name="T11" fmla="*/ 0 h 43"/>
                  <a:gd name="T12" fmla="*/ 0 w 179"/>
                  <a:gd name="T13" fmla="*/ 0 h 43"/>
                  <a:gd name="T14" fmla="*/ 0 w 179"/>
                  <a:gd name="T15" fmla="*/ 0 h 43"/>
                  <a:gd name="T16" fmla="*/ 0 w 179"/>
                  <a:gd name="T17" fmla="*/ 0 h 43"/>
                  <a:gd name="T18" fmla="*/ 0 w 179"/>
                  <a:gd name="T19" fmla="*/ 0 h 43"/>
                  <a:gd name="T20" fmla="*/ 0 w 179"/>
                  <a:gd name="T21" fmla="*/ 0 h 43"/>
                  <a:gd name="T22" fmla="*/ 0 w 179"/>
                  <a:gd name="T23" fmla="*/ 0 h 43"/>
                  <a:gd name="T24" fmla="*/ 0 w 179"/>
                  <a:gd name="T25" fmla="*/ 0 h 43"/>
                  <a:gd name="T26" fmla="*/ 0 w 179"/>
                  <a:gd name="T27" fmla="*/ 0 h 43"/>
                  <a:gd name="T28" fmla="*/ 0 w 179"/>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9" h="43">
                    <a:moveTo>
                      <a:pt x="0" y="0"/>
                    </a:moveTo>
                    <a:lnTo>
                      <a:pt x="6" y="11"/>
                    </a:lnTo>
                    <a:lnTo>
                      <a:pt x="38" y="10"/>
                    </a:lnTo>
                    <a:lnTo>
                      <a:pt x="50" y="16"/>
                    </a:lnTo>
                    <a:lnTo>
                      <a:pt x="76" y="29"/>
                    </a:lnTo>
                    <a:lnTo>
                      <a:pt x="112" y="37"/>
                    </a:lnTo>
                    <a:lnTo>
                      <a:pt x="150" y="38"/>
                    </a:lnTo>
                    <a:lnTo>
                      <a:pt x="179" y="43"/>
                    </a:lnTo>
                    <a:lnTo>
                      <a:pt x="155" y="34"/>
                    </a:lnTo>
                    <a:lnTo>
                      <a:pt x="125" y="29"/>
                    </a:lnTo>
                    <a:lnTo>
                      <a:pt x="105" y="29"/>
                    </a:lnTo>
                    <a:lnTo>
                      <a:pt x="76" y="21"/>
                    </a:lnTo>
                    <a:lnTo>
                      <a:pt x="53" y="8"/>
                    </a:lnTo>
                    <a:lnTo>
                      <a:pt x="43" y="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68" name="Freeform 258"/>
              <p:cNvSpPr>
                <a:spLocks/>
              </p:cNvSpPr>
              <p:nvPr/>
            </p:nvSpPr>
            <p:spPr bwMode="auto">
              <a:xfrm>
                <a:off x="5362" y="1894"/>
                <a:ext cx="4" cy="4"/>
              </a:xfrm>
              <a:custGeom>
                <a:avLst/>
                <a:gdLst>
                  <a:gd name="T0" fmla="*/ 0 w 20"/>
                  <a:gd name="T1" fmla="*/ 0 h 24"/>
                  <a:gd name="T2" fmla="*/ 0 w 20"/>
                  <a:gd name="T3" fmla="*/ 0 h 24"/>
                  <a:gd name="T4" fmla="*/ 0 w 20"/>
                  <a:gd name="T5" fmla="*/ 0 h 24"/>
                  <a:gd name="T6" fmla="*/ 0 w 20"/>
                  <a:gd name="T7" fmla="*/ 0 h 24"/>
                  <a:gd name="T8" fmla="*/ 0 w 20"/>
                  <a:gd name="T9" fmla="*/ 0 h 24"/>
                  <a:gd name="T10" fmla="*/ 0 w 20"/>
                  <a:gd name="T11" fmla="*/ 0 h 24"/>
                  <a:gd name="T12" fmla="*/ 0 w 20"/>
                  <a:gd name="T13" fmla="*/ 0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24">
                    <a:moveTo>
                      <a:pt x="4" y="0"/>
                    </a:moveTo>
                    <a:lnTo>
                      <a:pt x="12" y="6"/>
                    </a:lnTo>
                    <a:lnTo>
                      <a:pt x="9" y="15"/>
                    </a:lnTo>
                    <a:lnTo>
                      <a:pt x="0" y="24"/>
                    </a:lnTo>
                    <a:lnTo>
                      <a:pt x="17" y="18"/>
                    </a:lnTo>
                    <a:lnTo>
                      <a:pt x="20" y="8"/>
                    </a:lnTo>
                    <a:lnTo>
                      <a:pt x="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69" name="Freeform 259"/>
              <p:cNvSpPr>
                <a:spLocks/>
              </p:cNvSpPr>
              <p:nvPr/>
            </p:nvSpPr>
            <p:spPr bwMode="auto">
              <a:xfrm>
                <a:off x="5331" y="1869"/>
                <a:ext cx="17" cy="8"/>
              </a:xfrm>
              <a:custGeom>
                <a:avLst/>
                <a:gdLst>
                  <a:gd name="T0" fmla="*/ 0 w 104"/>
                  <a:gd name="T1" fmla="*/ 0 h 48"/>
                  <a:gd name="T2" fmla="*/ 0 w 104"/>
                  <a:gd name="T3" fmla="*/ 0 h 48"/>
                  <a:gd name="T4" fmla="*/ 0 w 104"/>
                  <a:gd name="T5" fmla="*/ 0 h 48"/>
                  <a:gd name="T6" fmla="*/ 0 w 104"/>
                  <a:gd name="T7" fmla="*/ 0 h 48"/>
                  <a:gd name="T8" fmla="*/ 0 w 104"/>
                  <a:gd name="T9" fmla="*/ 0 h 48"/>
                  <a:gd name="T10" fmla="*/ 0 w 104"/>
                  <a:gd name="T11" fmla="*/ 0 h 48"/>
                  <a:gd name="T12" fmla="*/ 0 w 104"/>
                  <a:gd name="T13" fmla="*/ 0 h 48"/>
                  <a:gd name="T14" fmla="*/ 0 w 104"/>
                  <a:gd name="T15" fmla="*/ 0 h 48"/>
                  <a:gd name="T16" fmla="*/ 0 w 104"/>
                  <a:gd name="T17" fmla="*/ 0 h 48"/>
                  <a:gd name="T18" fmla="*/ 0 w 104"/>
                  <a:gd name="T19" fmla="*/ 0 h 48"/>
                  <a:gd name="T20" fmla="*/ 0 w 104"/>
                  <a:gd name="T21" fmla="*/ 0 h 48"/>
                  <a:gd name="T22" fmla="*/ 0 w 104"/>
                  <a:gd name="T23" fmla="*/ 0 h 48"/>
                  <a:gd name="T24" fmla="*/ 0 w 104"/>
                  <a:gd name="T25" fmla="*/ 0 h 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4" h="48">
                    <a:moveTo>
                      <a:pt x="0" y="45"/>
                    </a:moveTo>
                    <a:lnTo>
                      <a:pt x="11" y="48"/>
                    </a:lnTo>
                    <a:lnTo>
                      <a:pt x="25" y="33"/>
                    </a:lnTo>
                    <a:lnTo>
                      <a:pt x="46" y="25"/>
                    </a:lnTo>
                    <a:lnTo>
                      <a:pt x="56" y="14"/>
                    </a:lnTo>
                    <a:lnTo>
                      <a:pt x="66" y="9"/>
                    </a:lnTo>
                    <a:lnTo>
                      <a:pt x="89" y="4"/>
                    </a:lnTo>
                    <a:lnTo>
                      <a:pt x="104" y="1"/>
                    </a:lnTo>
                    <a:lnTo>
                      <a:pt x="84" y="0"/>
                    </a:lnTo>
                    <a:lnTo>
                      <a:pt x="58" y="4"/>
                    </a:lnTo>
                    <a:lnTo>
                      <a:pt x="49" y="12"/>
                    </a:lnTo>
                    <a:lnTo>
                      <a:pt x="37" y="20"/>
                    </a:lnTo>
                    <a:lnTo>
                      <a:pt x="0" y="4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0" name="Freeform 260"/>
              <p:cNvSpPr>
                <a:spLocks/>
              </p:cNvSpPr>
              <p:nvPr/>
            </p:nvSpPr>
            <p:spPr bwMode="auto">
              <a:xfrm>
                <a:off x="5357" y="1866"/>
                <a:ext cx="27" cy="7"/>
              </a:xfrm>
              <a:custGeom>
                <a:avLst/>
                <a:gdLst>
                  <a:gd name="T0" fmla="*/ 0 w 166"/>
                  <a:gd name="T1" fmla="*/ 0 h 42"/>
                  <a:gd name="T2" fmla="*/ 0 w 166"/>
                  <a:gd name="T3" fmla="*/ 0 h 42"/>
                  <a:gd name="T4" fmla="*/ 0 w 166"/>
                  <a:gd name="T5" fmla="*/ 0 h 42"/>
                  <a:gd name="T6" fmla="*/ 0 w 166"/>
                  <a:gd name="T7" fmla="*/ 0 h 42"/>
                  <a:gd name="T8" fmla="*/ 0 w 166"/>
                  <a:gd name="T9" fmla="*/ 0 h 42"/>
                  <a:gd name="T10" fmla="*/ 0 w 166"/>
                  <a:gd name="T11" fmla="*/ 0 h 42"/>
                  <a:gd name="T12" fmla="*/ 0 w 166"/>
                  <a:gd name="T13" fmla="*/ 0 h 42"/>
                  <a:gd name="T14" fmla="*/ 0 w 166"/>
                  <a:gd name="T15" fmla="*/ 0 h 42"/>
                  <a:gd name="T16" fmla="*/ 0 w 166"/>
                  <a:gd name="T17" fmla="*/ 0 h 42"/>
                  <a:gd name="T18" fmla="*/ 0 w 166"/>
                  <a:gd name="T19" fmla="*/ 0 h 42"/>
                  <a:gd name="T20" fmla="*/ 0 w 166"/>
                  <a:gd name="T21" fmla="*/ 0 h 42"/>
                  <a:gd name="T22" fmla="*/ 0 w 166"/>
                  <a:gd name="T23" fmla="*/ 0 h 42"/>
                  <a:gd name="T24" fmla="*/ 0 w 166"/>
                  <a:gd name="T25" fmla="*/ 0 h 42"/>
                  <a:gd name="T26" fmla="*/ 0 w 166"/>
                  <a:gd name="T27" fmla="*/ 0 h 42"/>
                  <a:gd name="T28" fmla="*/ 0 w 166"/>
                  <a:gd name="T29" fmla="*/ 0 h 42"/>
                  <a:gd name="T30" fmla="*/ 0 w 166"/>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6" h="42">
                    <a:moveTo>
                      <a:pt x="0" y="10"/>
                    </a:moveTo>
                    <a:lnTo>
                      <a:pt x="35" y="6"/>
                    </a:lnTo>
                    <a:lnTo>
                      <a:pt x="55" y="0"/>
                    </a:lnTo>
                    <a:lnTo>
                      <a:pt x="63" y="0"/>
                    </a:lnTo>
                    <a:lnTo>
                      <a:pt x="85" y="5"/>
                    </a:lnTo>
                    <a:lnTo>
                      <a:pt x="94" y="14"/>
                    </a:lnTo>
                    <a:lnTo>
                      <a:pt x="111" y="23"/>
                    </a:lnTo>
                    <a:lnTo>
                      <a:pt x="143" y="36"/>
                    </a:lnTo>
                    <a:lnTo>
                      <a:pt x="166" y="36"/>
                    </a:lnTo>
                    <a:lnTo>
                      <a:pt x="142" y="42"/>
                    </a:lnTo>
                    <a:lnTo>
                      <a:pt x="126" y="39"/>
                    </a:lnTo>
                    <a:lnTo>
                      <a:pt x="91" y="22"/>
                    </a:lnTo>
                    <a:lnTo>
                      <a:pt x="79" y="10"/>
                    </a:lnTo>
                    <a:lnTo>
                      <a:pt x="55" y="8"/>
                    </a:lnTo>
                    <a:lnTo>
                      <a:pt x="35" y="10"/>
                    </a:lnTo>
                    <a:lnTo>
                      <a:pt x="0" y="1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1" name="Freeform 261"/>
              <p:cNvSpPr>
                <a:spLocks/>
              </p:cNvSpPr>
              <p:nvPr/>
            </p:nvSpPr>
            <p:spPr bwMode="auto">
              <a:xfrm>
                <a:off x="5335" y="1874"/>
                <a:ext cx="6" cy="5"/>
              </a:xfrm>
              <a:custGeom>
                <a:avLst/>
                <a:gdLst>
                  <a:gd name="T0" fmla="*/ 0 w 33"/>
                  <a:gd name="T1" fmla="*/ 0 h 30"/>
                  <a:gd name="T2" fmla="*/ 0 w 33"/>
                  <a:gd name="T3" fmla="*/ 0 h 30"/>
                  <a:gd name="T4" fmla="*/ 0 w 33"/>
                  <a:gd name="T5" fmla="*/ 0 h 30"/>
                  <a:gd name="T6" fmla="*/ 0 w 33"/>
                  <a:gd name="T7" fmla="*/ 0 h 30"/>
                  <a:gd name="T8" fmla="*/ 0 w 33"/>
                  <a:gd name="T9" fmla="*/ 0 h 30"/>
                  <a:gd name="T10" fmla="*/ 0 w 33"/>
                  <a:gd name="T11" fmla="*/ 0 h 3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0">
                    <a:moveTo>
                      <a:pt x="25" y="0"/>
                    </a:moveTo>
                    <a:lnTo>
                      <a:pt x="33" y="11"/>
                    </a:lnTo>
                    <a:lnTo>
                      <a:pt x="23" y="24"/>
                    </a:lnTo>
                    <a:lnTo>
                      <a:pt x="0" y="30"/>
                    </a:lnTo>
                    <a:lnTo>
                      <a:pt x="25" y="15"/>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2" name="Freeform 262"/>
              <p:cNvSpPr>
                <a:spLocks/>
              </p:cNvSpPr>
              <p:nvPr/>
            </p:nvSpPr>
            <p:spPr bwMode="auto">
              <a:xfrm>
                <a:off x="5329" y="1870"/>
                <a:ext cx="6" cy="4"/>
              </a:xfrm>
              <a:custGeom>
                <a:avLst/>
                <a:gdLst>
                  <a:gd name="T0" fmla="*/ 0 w 33"/>
                  <a:gd name="T1" fmla="*/ 0 h 28"/>
                  <a:gd name="T2" fmla="*/ 0 w 33"/>
                  <a:gd name="T3" fmla="*/ 0 h 28"/>
                  <a:gd name="T4" fmla="*/ 0 w 33"/>
                  <a:gd name="T5" fmla="*/ 0 h 28"/>
                  <a:gd name="T6" fmla="*/ 0 w 33"/>
                  <a:gd name="T7" fmla="*/ 0 h 28"/>
                  <a:gd name="T8" fmla="*/ 0 w 33"/>
                  <a:gd name="T9" fmla="*/ 0 h 28"/>
                  <a:gd name="T10" fmla="*/ 0 w 33"/>
                  <a:gd name="T11" fmla="*/ 0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28">
                    <a:moveTo>
                      <a:pt x="33" y="16"/>
                    </a:moveTo>
                    <a:lnTo>
                      <a:pt x="25" y="0"/>
                    </a:lnTo>
                    <a:lnTo>
                      <a:pt x="24" y="13"/>
                    </a:lnTo>
                    <a:lnTo>
                      <a:pt x="0" y="26"/>
                    </a:lnTo>
                    <a:lnTo>
                      <a:pt x="3" y="28"/>
                    </a:lnTo>
                    <a:lnTo>
                      <a:pt x="33" y="16"/>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3" name="Freeform 263"/>
              <p:cNvSpPr>
                <a:spLocks/>
              </p:cNvSpPr>
              <p:nvPr/>
            </p:nvSpPr>
            <p:spPr bwMode="auto">
              <a:xfrm>
                <a:off x="5399" y="1876"/>
                <a:ext cx="6" cy="7"/>
              </a:xfrm>
              <a:custGeom>
                <a:avLst/>
                <a:gdLst>
                  <a:gd name="T0" fmla="*/ 0 w 37"/>
                  <a:gd name="T1" fmla="*/ 0 h 42"/>
                  <a:gd name="T2" fmla="*/ 0 w 37"/>
                  <a:gd name="T3" fmla="*/ 0 h 42"/>
                  <a:gd name="T4" fmla="*/ 0 w 37"/>
                  <a:gd name="T5" fmla="*/ 0 h 42"/>
                  <a:gd name="T6" fmla="*/ 0 w 37"/>
                  <a:gd name="T7" fmla="*/ 0 h 42"/>
                  <a:gd name="T8" fmla="*/ 0 w 37"/>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2">
                    <a:moveTo>
                      <a:pt x="0" y="0"/>
                    </a:moveTo>
                    <a:lnTo>
                      <a:pt x="8" y="21"/>
                    </a:lnTo>
                    <a:lnTo>
                      <a:pt x="23" y="39"/>
                    </a:lnTo>
                    <a:lnTo>
                      <a:pt x="37" y="42"/>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4" name="Freeform 264"/>
              <p:cNvSpPr>
                <a:spLocks/>
              </p:cNvSpPr>
              <p:nvPr/>
            </p:nvSpPr>
            <p:spPr bwMode="auto">
              <a:xfrm>
                <a:off x="5420" y="1907"/>
                <a:ext cx="9" cy="6"/>
              </a:xfrm>
              <a:custGeom>
                <a:avLst/>
                <a:gdLst>
                  <a:gd name="T0" fmla="*/ 0 w 50"/>
                  <a:gd name="T1" fmla="*/ 0 h 39"/>
                  <a:gd name="T2" fmla="*/ 0 w 50"/>
                  <a:gd name="T3" fmla="*/ 0 h 39"/>
                  <a:gd name="T4" fmla="*/ 0 w 50"/>
                  <a:gd name="T5" fmla="*/ 0 h 39"/>
                  <a:gd name="T6" fmla="*/ 0 w 50"/>
                  <a:gd name="T7" fmla="*/ 0 h 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 h="39">
                    <a:moveTo>
                      <a:pt x="50" y="0"/>
                    </a:moveTo>
                    <a:lnTo>
                      <a:pt x="17" y="14"/>
                    </a:lnTo>
                    <a:lnTo>
                      <a:pt x="0" y="39"/>
                    </a:lnTo>
                    <a:lnTo>
                      <a:pt x="5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263" name="Group 265"/>
            <p:cNvGrpSpPr>
              <a:grpSpLocks/>
            </p:cNvGrpSpPr>
            <p:nvPr/>
          </p:nvGrpSpPr>
          <p:grpSpPr bwMode="auto">
            <a:xfrm>
              <a:off x="5432" y="1894"/>
              <a:ext cx="37" cy="45"/>
              <a:chOff x="5432" y="1894"/>
              <a:chExt cx="37" cy="45"/>
            </a:xfrm>
          </p:grpSpPr>
          <p:sp>
            <p:nvSpPr>
              <p:cNvPr id="264" name="Freeform 266"/>
              <p:cNvSpPr>
                <a:spLocks/>
              </p:cNvSpPr>
              <p:nvPr/>
            </p:nvSpPr>
            <p:spPr bwMode="auto">
              <a:xfrm>
                <a:off x="5432" y="1894"/>
                <a:ext cx="37" cy="45"/>
              </a:xfrm>
              <a:custGeom>
                <a:avLst/>
                <a:gdLst>
                  <a:gd name="T0" fmla="*/ 0 w 219"/>
                  <a:gd name="T1" fmla="*/ 0 h 267"/>
                  <a:gd name="T2" fmla="*/ 0 w 219"/>
                  <a:gd name="T3" fmla="*/ 0 h 267"/>
                  <a:gd name="T4" fmla="*/ 0 w 219"/>
                  <a:gd name="T5" fmla="*/ 0 h 267"/>
                  <a:gd name="T6" fmla="*/ 0 w 219"/>
                  <a:gd name="T7" fmla="*/ 0 h 267"/>
                  <a:gd name="T8" fmla="*/ 0 w 219"/>
                  <a:gd name="T9" fmla="*/ 0 h 267"/>
                  <a:gd name="T10" fmla="*/ 0 w 219"/>
                  <a:gd name="T11" fmla="*/ 0 h 267"/>
                  <a:gd name="T12" fmla="*/ 0 w 219"/>
                  <a:gd name="T13" fmla="*/ 0 h 267"/>
                  <a:gd name="T14" fmla="*/ 0 w 219"/>
                  <a:gd name="T15" fmla="*/ 0 h 267"/>
                  <a:gd name="T16" fmla="*/ 0 w 219"/>
                  <a:gd name="T17" fmla="*/ 0 h 267"/>
                  <a:gd name="T18" fmla="*/ 0 w 219"/>
                  <a:gd name="T19" fmla="*/ 0 h 2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267">
                    <a:moveTo>
                      <a:pt x="77" y="17"/>
                    </a:moveTo>
                    <a:lnTo>
                      <a:pt x="42" y="55"/>
                    </a:lnTo>
                    <a:lnTo>
                      <a:pt x="26" y="87"/>
                    </a:lnTo>
                    <a:lnTo>
                      <a:pt x="11" y="138"/>
                    </a:lnTo>
                    <a:lnTo>
                      <a:pt x="11" y="167"/>
                    </a:lnTo>
                    <a:lnTo>
                      <a:pt x="0" y="210"/>
                    </a:lnTo>
                    <a:lnTo>
                      <a:pt x="178" y="267"/>
                    </a:lnTo>
                    <a:lnTo>
                      <a:pt x="219" y="0"/>
                    </a:lnTo>
                    <a:lnTo>
                      <a:pt x="146" y="17"/>
                    </a:lnTo>
                    <a:lnTo>
                      <a:pt x="77" y="17"/>
                    </a:lnTo>
                    <a:close/>
                  </a:path>
                </a:pathLst>
              </a:custGeom>
              <a:solidFill>
                <a:srgbClr val="C0C0C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65" name="Freeform 267"/>
              <p:cNvSpPr>
                <a:spLocks/>
              </p:cNvSpPr>
              <p:nvPr/>
            </p:nvSpPr>
            <p:spPr bwMode="auto">
              <a:xfrm>
                <a:off x="5436" y="1898"/>
                <a:ext cx="29" cy="37"/>
              </a:xfrm>
              <a:custGeom>
                <a:avLst/>
                <a:gdLst>
                  <a:gd name="T0" fmla="*/ 0 w 175"/>
                  <a:gd name="T1" fmla="*/ 0 h 220"/>
                  <a:gd name="T2" fmla="*/ 0 w 175"/>
                  <a:gd name="T3" fmla="*/ 0 h 220"/>
                  <a:gd name="T4" fmla="*/ 0 w 175"/>
                  <a:gd name="T5" fmla="*/ 0 h 220"/>
                  <a:gd name="T6" fmla="*/ 0 w 175"/>
                  <a:gd name="T7" fmla="*/ 0 h 220"/>
                  <a:gd name="T8" fmla="*/ 0 w 175"/>
                  <a:gd name="T9" fmla="*/ 0 h 220"/>
                  <a:gd name="T10" fmla="*/ 0 w 175"/>
                  <a:gd name="T11" fmla="*/ 0 h 220"/>
                  <a:gd name="T12" fmla="*/ 0 w 175"/>
                  <a:gd name="T13" fmla="*/ 0 h 220"/>
                  <a:gd name="T14" fmla="*/ 0 w 175"/>
                  <a:gd name="T15" fmla="*/ 0 h 220"/>
                  <a:gd name="T16" fmla="*/ 0 w 175"/>
                  <a:gd name="T17" fmla="*/ 0 h 2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5" h="220">
                    <a:moveTo>
                      <a:pt x="69" y="7"/>
                    </a:moveTo>
                    <a:lnTo>
                      <a:pt x="38" y="42"/>
                    </a:lnTo>
                    <a:lnTo>
                      <a:pt x="12" y="92"/>
                    </a:lnTo>
                    <a:lnTo>
                      <a:pt x="6" y="128"/>
                    </a:lnTo>
                    <a:lnTo>
                      <a:pt x="0" y="171"/>
                    </a:lnTo>
                    <a:lnTo>
                      <a:pt x="140" y="220"/>
                    </a:lnTo>
                    <a:lnTo>
                      <a:pt x="175" y="0"/>
                    </a:lnTo>
                    <a:lnTo>
                      <a:pt x="122" y="10"/>
                    </a:lnTo>
                    <a:lnTo>
                      <a:pt x="69" y="7"/>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sp>
        <p:nvSpPr>
          <p:cNvPr id="275" name="Freeform 268"/>
          <p:cNvSpPr>
            <a:spLocks/>
          </p:cNvSpPr>
          <p:nvPr/>
        </p:nvSpPr>
        <p:spPr bwMode="auto">
          <a:xfrm>
            <a:off x="7153663" y="3046428"/>
            <a:ext cx="123814" cy="124512"/>
          </a:xfrm>
          <a:custGeom>
            <a:avLst/>
            <a:gdLst>
              <a:gd name="T0" fmla="*/ 2147483646 w 741"/>
              <a:gd name="T1" fmla="*/ 2147483646 h 807"/>
              <a:gd name="T2" fmla="*/ 2147483646 w 741"/>
              <a:gd name="T3" fmla="*/ 2147483646 h 807"/>
              <a:gd name="T4" fmla="*/ 2147483646 w 741"/>
              <a:gd name="T5" fmla="*/ 2147483646 h 807"/>
              <a:gd name="T6" fmla="*/ 2147483646 w 741"/>
              <a:gd name="T7" fmla="*/ 2147483646 h 807"/>
              <a:gd name="T8" fmla="*/ 2147483646 w 741"/>
              <a:gd name="T9" fmla="*/ 2147483646 h 807"/>
              <a:gd name="T10" fmla="*/ 2147483646 w 741"/>
              <a:gd name="T11" fmla="*/ 2147483646 h 807"/>
              <a:gd name="T12" fmla="*/ 2147483646 w 741"/>
              <a:gd name="T13" fmla="*/ 2147483646 h 807"/>
              <a:gd name="T14" fmla="*/ 2147483646 w 741"/>
              <a:gd name="T15" fmla="*/ 2147483646 h 807"/>
              <a:gd name="T16" fmla="*/ 2147483646 w 741"/>
              <a:gd name="T17" fmla="*/ 2147483646 h 807"/>
              <a:gd name="T18" fmla="*/ 0 w 741"/>
              <a:gd name="T19" fmla="*/ 2147483646 h 807"/>
              <a:gd name="T20" fmla="*/ 0 w 741"/>
              <a:gd name="T21" fmla="*/ 2147483646 h 807"/>
              <a:gd name="T22" fmla="*/ 2147483646 w 741"/>
              <a:gd name="T23" fmla="*/ 2147483646 h 807"/>
              <a:gd name="T24" fmla="*/ 2147483646 w 741"/>
              <a:gd name="T25" fmla="*/ 2147483646 h 807"/>
              <a:gd name="T26" fmla="*/ 2147483646 w 741"/>
              <a:gd name="T27" fmla="*/ 2147483646 h 807"/>
              <a:gd name="T28" fmla="*/ 2147483646 w 741"/>
              <a:gd name="T29" fmla="*/ 2147483646 h 807"/>
              <a:gd name="T30" fmla="*/ 2147483646 w 741"/>
              <a:gd name="T31" fmla="*/ 2147483646 h 807"/>
              <a:gd name="T32" fmla="*/ 2147483646 w 741"/>
              <a:gd name="T33" fmla="*/ 2147483646 h 807"/>
              <a:gd name="T34" fmla="*/ 2147483646 w 741"/>
              <a:gd name="T35" fmla="*/ 2147483646 h 807"/>
              <a:gd name="T36" fmla="*/ 2147483646 w 741"/>
              <a:gd name="T37" fmla="*/ 2147483646 h 807"/>
              <a:gd name="T38" fmla="*/ 2147483646 w 741"/>
              <a:gd name="T39" fmla="*/ 2147483646 h 807"/>
              <a:gd name="T40" fmla="*/ 2147483646 w 741"/>
              <a:gd name="T41" fmla="*/ 2147483646 h 807"/>
              <a:gd name="T42" fmla="*/ 2147483646 w 741"/>
              <a:gd name="T43" fmla="*/ 2147483646 h 807"/>
              <a:gd name="T44" fmla="*/ 2147483646 w 741"/>
              <a:gd name="T45" fmla="*/ 2147483646 h 807"/>
              <a:gd name="T46" fmla="*/ 2147483646 w 741"/>
              <a:gd name="T47" fmla="*/ 2147483646 h 807"/>
              <a:gd name="T48" fmla="*/ 2147483646 w 741"/>
              <a:gd name="T49" fmla="*/ 2147483646 h 807"/>
              <a:gd name="T50" fmla="*/ 2147483646 w 741"/>
              <a:gd name="T51" fmla="*/ 2147483646 h 807"/>
              <a:gd name="T52" fmla="*/ 2147483646 w 741"/>
              <a:gd name="T53" fmla="*/ 2147483646 h 807"/>
              <a:gd name="T54" fmla="*/ 2147483646 w 741"/>
              <a:gd name="T55" fmla="*/ 2147483646 h 807"/>
              <a:gd name="T56" fmla="*/ 2147483646 w 741"/>
              <a:gd name="T57" fmla="*/ 2147483646 h 807"/>
              <a:gd name="T58" fmla="*/ 2147483646 w 741"/>
              <a:gd name="T59" fmla="*/ 2147483646 h 807"/>
              <a:gd name="T60" fmla="*/ 2147483646 w 741"/>
              <a:gd name="T61" fmla="*/ 2147483646 h 807"/>
              <a:gd name="T62" fmla="*/ 2147483646 w 741"/>
              <a:gd name="T63" fmla="*/ 2147483646 h 807"/>
              <a:gd name="T64" fmla="*/ 2147483646 w 741"/>
              <a:gd name="T65" fmla="*/ 2147483646 h 807"/>
              <a:gd name="T66" fmla="*/ 2147483646 w 741"/>
              <a:gd name="T67" fmla="*/ 0 h 807"/>
              <a:gd name="T68" fmla="*/ 2147483646 w 741"/>
              <a:gd name="T69" fmla="*/ 2147483646 h 807"/>
              <a:gd name="T70" fmla="*/ 2147483646 w 741"/>
              <a:gd name="T71" fmla="*/ 2147483646 h 80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41" h="807">
                <a:moveTo>
                  <a:pt x="243" y="26"/>
                </a:moveTo>
                <a:lnTo>
                  <a:pt x="179" y="74"/>
                </a:lnTo>
                <a:lnTo>
                  <a:pt x="144" y="131"/>
                </a:lnTo>
                <a:lnTo>
                  <a:pt x="112" y="192"/>
                </a:lnTo>
                <a:lnTo>
                  <a:pt x="92" y="224"/>
                </a:lnTo>
                <a:lnTo>
                  <a:pt x="92" y="259"/>
                </a:lnTo>
                <a:lnTo>
                  <a:pt x="109" y="300"/>
                </a:lnTo>
                <a:lnTo>
                  <a:pt x="77" y="332"/>
                </a:lnTo>
                <a:lnTo>
                  <a:pt x="26" y="420"/>
                </a:lnTo>
                <a:lnTo>
                  <a:pt x="0" y="467"/>
                </a:lnTo>
                <a:lnTo>
                  <a:pt x="0" y="482"/>
                </a:lnTo>
                <a:lnTo>
                  <a:pt x="6" y="498"/>
                </a:lnTo>
                <a:lnTo>
                  <a:pt x="28" y="503"/>
                </a:lnTo>
                <a:lnTo>
                  <a:pt x="60" y="504"/>
                </a:lnTo>
                <a:lnTo>
                  <a:pt x="79" y="511"/>
                </a:lnTo>
                <a:lnTo>
                  <a:pt x="77" y="546"/>
                </a:lnTo>
                <a:lnTo>
                  <a:pt x="67" y="587"/>
                </a:lnTo>
                <a:lnTo>
                  <a:pt x="86" y="609"/>
                </a:lnTo>
                <a:lnTo>
                  <a:pt x="80" y="639"/>
                </a:lnTo>
                <a:lnTo>
                  <a:pt x="95" y="659"/>
                </a:lnTo>
                <a:lnTo>
                  <a:pt x="110" y="713"/>
                </a:lnTo>
                <a:lnTo>
                  <a:pt x="133" y="728"/>
                </a:lnTo>
                <a:lnTo>
                  <a:pt x="167" y="728"/>
                </a:lnTo>
                <a:lnTo>
                  <a:pt x="217" y="721"/>
                </a:lnTo>
                <a:lnTo>
                  <a:pt x="269" y="713"/>
                </a:lnTo>
                <a:lnTo>
                  <a:pt x="263" y="807"/>
                </a:lnTo>
                <a:lnTo>
                  <a:pt x="658" y="681"/>
                </a:lnTo>
                <a:lnTo>
                  <a:pt x="626" y="606"/>
                </a:lnTo>
                <a:lnTo>
                  <a:pt x="634" y="549"/>
                </a:lnTo>
                <a:lnTo>
                  <a:pt x="741" y="441"/>
                </a:lnTo>
                <a:lnTo>
                  <a:pt x="741" y="155"/>
                </a:lnTo>
                <a:lnTo>
                  <a:pt x="668" y="77"/>
                </a:lnTo>
                <a:lnTo>
                  <a:pt x="577" y="35"/>
                </a:lnTo>
                <a:lnTo>
                  <a:pt x="481" y="0"/>
                </a:lnTo>
                <a:lnTo>
                  <a:pt x="355" y="18"/>
                </a:lnTo>
                <a:lnTo>
                  <a:pt x="243" y="26"/>
                </a:lnTo>
                <a:close/>
              </a:path>
            </a:pathLst>
          </a:custGeom>
          <a:solidFill>
            <a:srgbClr val="FFC080"/>
          </a:solidFill>
          <a:ln w="1588">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76" name="Freeform 269"/>
          <p:cNvSpPr>
            <a:spLocks/>
          </p:cNvSpPr>
          <p:nvPr/>
        </p:nvSpPr>
        <p:spPr bwMode="auto">
          <a:xfrm>
            <a:off x="7159703" y="3121692"/>
            <a:ext cx="7046" cy="1858"/>
          </a:xfrm>
          <a:custGeom>
            <a:avLst/>
            <a:gdLst>
              <a:gd name="T0" fmla="*/ 0 w 42"/>
              <a:gd name="T1" fmla="*/ 2147483646 h 9"/>
              <a:gd name="T2" fmla="*/ 2147483646 w 42"/>
              <a:gd name="T3" fmla="*/ 2147483646 h 9"/>
              <a:gd name="T4" fmla="*/ 2147483646 w 42"/>
              <a:gd name="T5" fmla="*/ 2147483646 h 9"/>
              <a:gd name="T6" fmla="*/ 2147483646 w 42"/>
              <a:gd name="T7" fmla="*/ 2147483646 h 9"/>
              <a:gd name="T8" fmla="*/ 2147483646 w 42"/>
              <a:gd name="T9" fmla="*/ 2147483646 h 9"/>
              <a:gd name="T10" fmla="*/ 2147483646 w 42"/>
              <a:gd name="T11" fmla="*/ 0 h 9"/>
              <a:gd name="T12" fmla="*/ 0 w 42"/>
              <a:gd name="T13" fmla="*/ 2147483646 h 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 h="9">
                <a:moveTo>
                  <a:pt x="0" y="3"/>
                </a:moveTo>
                <a:lnTo>
                  <a:pt x="9" y="8"/>
                </a:lnTo>
                <a:lnTo>
                  <a:pt x="30" y="6"/>
                </a:lnTo>
                <a:lnTo>
                  <a:pt x="39" y="9"/>
                </a:lnTo>
                <a:lnTo>
                  <a:pt x="42" y="2"/>
                </a:lnTo>
                <a:lnTo>
                  <a:pt x="29" y="0"/>
                </a:lnTo>
                <a:lnTo>
                  <a:pt x="0" y="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7" name="Freeform 270"/>
          <p:cNvSpPr>
            <a:spLocks/>
          </p:cNvSpPr>
          <p:nvPr/>
        </p:nvSpPr>
        <p:spPr bwMode="auto">
          <a:xfrm>
            <a:off x="7166749" y="3117047"/>
            <a:ext cx="3020" cy="4646"/>
          </a:xfrm>
          <a:custGeom>
            <a:avLst/>
            <a:gdLst>
              <a:gd name="T0" fmla="*/ 0 w 17"/>
              <a:gd name="T1" fmla="*/ 0 h 31"/>
              <a:gd name="T2" fmla="*/ 2147483646 w 17"/>
              <a:gd name="T3" fmla="*/ 2147483646 h 31"/>
              <a:gd name="T4" fmla="*/ 2147483646 w 17"/>
              <a:gd name="T5" fmla="*/ 2147483646 h 31"/>
              <a:gd name="T6" fmla="*/ 2147483646 w 17"/>
              <a:gd name="T7" fmla="*/ 2147483646 h 31"/>
              <a:gd name="T8" fmla="*/ 2147483646 w 17"/>
              <a:gd name="T9" fmla="*/ 2147483646 h 31"/>
              <a:gd name="T10" fmla="*/ 2147483646 w 17"/>
              <a:gd name="T11" fmla="*/ 2147483646 h 31"/>
              <a:gd name="T12" fmla="*/ 0 w 17"/>
              <a:gd name="T13" fmla="*/ 0 h 3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31">
                <a:moveTo>
                  <a:pt x="0" y="0"/>
                </a:moveTo>
                <a:lnTo>
                  <a:pt x="11" y="7"/>
                </a:lnTo>
                <a:lnTo>
                  <a:pt x="11" y="16"/>
                </a:lnTo>
                <a:lnTo>
                  <a:pt x="13" y="31"/>
                </a:lnTo>
                <a:lnTo>
                  <a:pt x="17" y="12"/>
                </a:lnTo>
                <a:lnTo>
                  <a:pt x="17" y="1"/>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8" name="Freeform 271"/>
          <p:cNvSpPr>
            <a:spLocks/>
          </p:cNvSpPr>
          <p:nvPr/>
        </p:nvSpPr>
        <p:spPr bwMode="auto">
          <a:xfrm>
            <a:off x="7171782" y="3101250"/>
            <a:ext cx="3020" cy="9292"/>
          </a:xfrm>
          <a:custGeom>
            <a:avLst/>
            <a:gdLst>
              <a:gd name="T0" fmla="*/ 2147483646 w 19"/>
              <a:gd name="T1" fmla="*/ 0 h 60"/>
              <a:gd name="T2" fmla="*/ 2147483646 w 19"/>
              <a:gd name="T3" fmla="*/ 2147483646 h 60"/>
              <a:gd name="T4" fmla="*/ 0 w 19"/>
              <a:gd name="T5" fmla="*/ 2147483646 h 60"/>
              <a:gd name="T6" fmla="*/ 2147483646 w 19"/>
              <a:gd name="T7" fmla="*/ 2147483646 h 60"/>
              <a:gd name="T8" fmla="*/ 2147483646 w 19"/>
              <a:gd name="T9" fmla="*/ 0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0">
                <a:moveTo>
                  <a:pt x="19" y="0"/>
                </a:moveTo>
                <a:lnTo>
                  <a:pt x="5" y="34"/>
                </a:lnTo>
                <a:lnTo>
                  <a:pt x="0" y="60"/>
                </a:lnTo>
                <a:lnTo>
                  <a:pt x="9" y="43"/>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79" name="Freeform 272"/>
          <p:cNvSpPr>
            <a:spLocks/>
          </p:cNvSpPr>
          <p:nvPr/>
        </p:nvSpPr>
        <p:spPr bwMode="auto">
          <a:xfrm>
            <a:off x="7173796" y="3091958"/>
            <a:ext cx="13086" cy="8363"/>
          </a:xfrm>
          <a:custGeom>
            <a:avLst/>
            <a:gdLst>
              <a:gd name="T0" fmla="*/ 0 w 80"/>
              <a:gd name="T1" fmla="*/ 0 h 51"/>
              <a:gd name="T2" fmla="*/ 2147483646 w 80"/>
              <a:gd name="T3" fmla="*/ 2147483646 h 51"/>
              <a:gd name="T4" fmla="*/ 2147483646 w 80"/>
              <a:gd name="T5" fmla="*/ 2147483646 h 51"/>
              <a:gd name="T6" fmla="*/ 2147483646 w 80"/>
              <a:gd name="T7" fmla="*/ 2147483646 h 51"/>
              <a:gd name="T8" fmla="*/ 2147483646 w 80"/>
              <a:gd name="T9" fmla="*/ 2147483646 h 51"/>
              <a:gd name="T10" fmla="*/ 2147483646 w 80"/>
              <a:gd name="T11" fmla="*/ 2147483646 h 51"/>
              <a:gd name="T12" fmla="*/ 2147483646 w 80"/>
              <a:gd name="T13" fmla="*/ 2147483646 h 51"/>
              <a:gd name="T14" fmla="*/ 2147483646 w 80"/>
              <a:gd name="T15" fmla="*/ 2147483646 h 51"/>
              <a:gd name="T16" fmla="*/ 2147483646 w 80"/>
              <a:gd name="T17" fmla="*/ 2147483646 h 51"/>
              <a:gd name="T18" fmla="*/ 2147483646 w 80"/>
              <a:gd name="T19" fmla="*/ 2147483646 h 51"/>
              <a:gd name="T20" fmla="*/ 0 w 80"/>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 h="51">
                <a:moveTo>
                  <a:pt x="0" y="0"/>
                </a:moveTo>
                <a:lnTo>
                  <a:pt x="17" y="28"/>
                </a:lnTo>
                <a:lnTo>
                  <a:pt x="13" y="35"/>
                </a:lnTo>
                <a:lnTo>
                  <a:pt x="13" y="40"/>
                </a:lnTo>
                <a:lnTo>
                  <a:pt x="9" y="51"/>
                </a:lnTo>
                <a:lnTo>
                  <a:pt x="20" y="34"/>
                </a:lnTo>
                <a:lnTo>
                  <a:pt x="35" y="34"/>
                </a:lnTo>
                <a:lnTo>
                  <a:pt x="52" y="28"/>
                </a:lnTo>
                <a:lnTo>
                  <a:pt x="80" y="26"/>
                </a:lnTo>
                <a:lnTo>
                  <a:pt x="5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0" name="Freeform 273"/>
          <p:cNvSpPr>
            <a:spLocks/>
          </p:cNvSpPr>
          <p:nvPr/>
        </p:nvSpPr>
        <p:spPr bwMode="auto">
          <a:xfrm>
            <a:off x="7170776" y="3080807"/>
            <a:ext cx="22145" cy="7434"/>
          </a:xfrm>
          <a:custGeom>
            <a:avLst/>
            <a:gdLst>
              <a:gd name="T0" fmla="*/ 0 w 135"/>
              <a:gd name="T1" fmla="*/ 2147483646 h 48"/>
              <a:gd name="T2" fmla="*/ 2147483646 w 135"/>
              <a:gd name="T3" fmla="*/ 2147483646 h 48"/>
              <a:gd name="T4" fmla="*/ 2147483646 w 135"/>
              <a:gd name="T5" fmla="*/ 2147483646 h 48"/>
              <a:gd name="T6" fmla="*/ 2147483646 w 135"/>
              <a:gd name="T7" fmla="*/ 2147483646 h 48"/>
              <a:gd name="T8" fmla="*/ 2147483646 w 135"/>
              <a:gd name="T9" fmla="*/ 2147483646 h 48"/>
              <a:gd name="T10" fmla="*/ 2147483646 w 135"/>
              <a:gd name="T11" fmla="*/ 2147483646 h 48"/>
              <a:gd name="T12" fmla="*/ 2147483646 w 135"/>
              <a:gd name="T13" fmla="*/ 2147483646 h 48"/>
              <a:gd name="T14" fmla="*/ 2147483646 w 135"/>
              <a:gd name="T15" fmla="*/ 2147483646 h 48"/>
              <a:gd name="T16" fmla="*/ 2147483646 w 135"/>
              <a:gd name="T17" fmla="*/ 2147483646 h 48"/>
              <a:gd name="T18" fmla="*/ 2147483646 w 135"/>
              <a:gd name="T19" fmla="*/ 0 h 48"/>
              <a:gd name="T20" fmla="*/ 2147483646 w 135"/>
              <a:gd name="T21" fmla="*/ 2147483646 h 48"/>
              <a:gd name="T22" fmla="*/ 2147483646 w 135"/>
              <a:gd name="T23" fmla="*/ 2147483646 h 48"/>
              <a:gd name="T24" fmla="*/ 2147483646 w 135"/>
              <a:gd name="T25" fmla="*/ 2147483646 h 48"/>
              <a:gd name="T26" fmla="*/ 2147483646 w 135"/>
              <a:gd name="T27" fmla="*/ 2147483646 h 48"/>
              <a:gd name="T28" fmla="*/ 0 w 135"/>
              <a:gd name="T29" fmla="*/ 2147483646 h 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5" h="48">
                <a:moveTo>
                  <a:pt x="0" y="25"/>
                </a:moveTo>
                <a:lnTo>
                  <a:pt x="6" y="42"/>
                </a:lnTo>
                <a:lnTo>
                  <a:pt x="20" y="48"/>
                </a:lnTo>
                <a:lnTo>
                  <a:pt x="42" y="34"/>
                </a:lnTo>
                <a:lnTo>
                  <a:pt x="69" y="25"/>
                </a:lnTo>
                <a:lnTo>
                  <a:pt x="113" y="24"/>
                </a:lnTo>
                <a:lnTo>
                  <a:pt x="135" y="27"/>
                </a:lnTo>
                <a:lnTo>
                  <a:pt x="101" y="12"/>
                </a:lnTo>
                <a:lnTo>
                  <a:pt x="77" y="6"/>
                </a:lnTo>
                <a:lnTo>
                  <a:pt x="80" y="0"/>
                </a:lnTo>
                <a:lnTo>
                  <a:pt x="57" y="9"/>
                </a:lnTo>
                <a:lnTo>
                  <a:pt x="59" y="3"/>
                </a:lnTo>
                <a:lnTo>
                  <a:pt x="40" y="12"/>
                </a:lnTo>
                <a:lnTo>
                  <a:pt x="23" y="12"/>
                </a:lnTo>
                <a:lnTo>
                  <a:pt x="0" y="2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1" name="Freeform 274"/>
          <p:cNvSpPr>
            <a:spLocks/>
          </p:cNvSpPr>
          <p:nvPr/>
        </p:nvSpPr>
        <p:spPr bwMode="auto">
          <a:xfrm>
            <a:off x="7221106" y="3091029"/>
            <a:ext cx="13087" cy="24159"/>
          </a:xfrm>
          <a:custGeom>
            <a:avLst/>
            <a:gdLst>
              <a:gd name="T0" fmla="*/ 0 w 78"/>
              <a:gd name="T1" fmla="*/ 2147483646 h 159"/>
              <a:gd name="T2" fmla="*/ 2147483646 w 78"/>
              <a:gd name="T3" fmla="*/ 2147483646 h 159"/>
              <a:gd name="T4" fmla="*/ 2147483646 w 78"/>
              <a:gd name="T5" fmla="*/ 2147483646 h 159"/>
              <a:gd name="T6" fmla="*/ 2147483646 w 78"/>
              <a:gd name="T7" fmla="*/ 2147483646 h 159"/>
              <a:gd name="T8" fmla="*/ 2147483646 w 78"/>
              <a:gd name="T9" fmla="*/ 2147483646 h 159"/>
              <a:gd name="T10" fmla="*/ 2147483646 w 78"/>
              <a:gd name="T11" fmla="*/ 2147483646 h 159"/>
              <a:gd name="T12" fmla="*/ 2147483646 w 78"/>
              <a:gd name="T13" fmla="*/ 2147483646 h 159"/>
              <a:gd name="T14" fmla="*/ 2147483646 w 78"/>
              <a:gd name="T15" fmla="*/ 2147483646 h 159"/>
              <a:gd name="T16" fmla="*/ 2147483646 w 78"/>
              <a:gd name="T17" fmla="*/ 2147483646 h 159"/>
              <a:gd name="T18" fmla="*/ 2147483646 w 78"/>
              <a:gd name="T19" fmla="*/ 2147483646 h 159"/>
              <a:gd name="T20" fmla="*/ 2147483646 w 78"/>
              <a:gd name="T21" fmla="*/ 2147483646 h 159"/>
              <a:gd name="T22" fmla="*/ 2147483646 w 78"/>
              <a:gd name="T23" fmla="*/ 2147483646 h 159"/>
              <a:gd name="T24" fmla="*/ 2147483646 w 78"/>
              <a:gd name="T25" fmla="*/ 2147483646 h 159"/>
              <a:gd name="T26" fmla="*/ 2147483646 w 78"/>
              <a:gd name="T27" fmla="*/ 2147483646 h 159"/>
              <a:gd name="T28" fmla="*/ 2147483646 w 78"/>
              <a:gd name="T29" fmla="*/ 2147483646 h 159"/>
              <a:gd name="T30" fmla="*/ 2147483646 w 78"/>
              <a:gd name="T31" fmla="*/ 2147483646 h 159"/>
              <a:gd name="T32" fmla="*/ 2147483646 w 78"/>
              <a:gd name="T33" fmla="*/ 2147483646 h 159"/>
              <a:gd name="T34" fmla="*/ 2147483646 w 78"/>
              <a:gd name="T35" fmla="*/ 2147483646 h 159"/>
              <a:gd name="T36" fmla="*/ 2147483646 w 78"/>
              <a:gd name="T37" fmla="*/ 2147483646 h 159"/>
              <a:gd name="T38" fmla="*/ 2147483646 w 78"/>
              <a:gd name="T39" fmla="*/ 2147483646 h 159"/>
              <a:gd name="T40" fmla="*/ 2147483646 w 78"/>
              <a:gd name="T41" fmla="*/ 0 h 159"/>
              <a:gd name="T42" fmla="*/ 2147483646 w 78"/>
              <a:gd name="T43" fmla="*/ 2147483646 h 159"/>
              <a:gd name="T44" fmla="*/ 0 w 78"/>
              <a:gd name="T45" fmla="*/ 2147483646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159">
                <a:moveTo>
                  <a:pt x="0" y="30"/>
                </a:moveTo>
                <a:lnTo>
                  <a:pt x="24" y="10"/>
                </a:lnTo>
                <a:lnTo>
                  <a:pt x="52" y="15"/>
                </a:lnTo>
                <a:lnTo>
                  <a:pt x="68" y="41"/>
                </a:lnTo>
                <a:lnTo>
                  <a:pt x="71" y="77"/>
                </a:lnTo>
                <a:lnTo>
                  <a:pt x="68" y="105"/>
                </a:lnTo>
                <a:lnTo>
                  <a:pt x="59" y="128"/>
                </a:lnTo>
                <a:lnTo>
                  <a:pt x="44" y="93"/>
                </a:lnTo>
                <a:lnTo>
                  <a:pt x="31" y="73"/>
                </a:lnTo>
                <a:lnTo>
                  <a:pt x="5" y="60"/>
                </a:lnTo>
                <a:lnTo>
                  <a:pt x="25" y="89"/>
                </a:lnTo>
                <a:lnTo>
                  <a:pt x="47" y="111"/>
                </a:lnTo>
                <a:lnTo>
                  <a:pt x="49" y="134"/>
                </a:lnTo>
                <a:lnTo>
                  <a:pt x="40" y="156"/>
                </a:lnTo>
                <a:lnTo>
                  <a:pt x="28" y="159"/>
                </a:lnTo>
                <a:lnTo>
                  <a:pt x="61" y="151"/>
                </a:lnTo>
                <a:lnTo>
                  <a:pt x="77" y="117"/>
                </a:lnTo>
                <a:lnTo>
                  <a:pt x="78" y="73"/>
                </a:lnTo>
                <a:lnTo>
                  <a:pt x="77" y="33"/>
                </a:lnTo>
                <a:lnTo>
                  <a:pt x="59" y="7"/>
                </a:lnTo>
                <a:lnTo>
                  <a:pt x="34" y="0"/>
                </a:lnTo>
                <a:lnTo>
                  <a:pt x="10" y="4"/>
                </a:lnTo>
                <a:lnTo>
                  <a:pt x="0" y="3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2" name="Freeform 275"/>
          <p:cNvSpPr>
            <a:spLocks/>
          </p:cNvSpPr>
          <p:nvPr/>
        </p:nvSpPr>
        <p:spPr bwMode="auto">
          <a:xfrm>
            <a:off x="7218087" y="3087312"/>
            <a:ext cx="21139" cy="32521"/>
          </a:xfrm>
          <a:custGeom>
            <a:avLst/>
            <a:gdLst>
              <a:gd name="T0" fmla="*/ 0 w 129"/>
              <a:gd name="T1" fmla="*/ 2147483646 h 215"/>
              <a:gd name="T2" fmla="*/ 2147483646 w 129"/>
              <a:gd name="T3" fmla="*/ 2147483646 h 215"/>
              <a:gd name="T4" fmla="*/ 2147483646 w 129"/>
              <a:gd name="T5" fmla="*/ 2147483646 h 215"/>
              <a:gd name="T6" fmla="*/ 2147483646 w 129"/>
              <a:gd name="T7" fmla="*/ 2147483646 h 215"/>
              <a:gd name="T8" fmla="*/ 2147483646 w 129"/>
              <a:gd name="T9" fmla="*/ 2147483646 h 215"/>
              <a:gd name="T10" fmla="*/ 2147483646 w 129"/>
              <a:gd name="T11" fmla="*/ 2147483646 h 215"/>
              <a:gd name="T12" fmla="*/ 2147483646 w 129"/>
              <a:gd name="T13" fmla="*/ 2147483646 h 215"/>
              <a:gd name="T14" fmla="*/ 2147483646 w 129"/>
              <a:gd name="T15" fmla="*/ 2147483646 h 215"/>
              <a:gd name="T16" fmla="*/ 2147483646 w 129"/>
              <a:gd name="T17" fmla="*/ 2147483646 h 215"/>
              <a:gd name="T18" fmla="*/ 2147483646 w 129"/>
              <a:gd name="T19" fmla="*/ 2147483646 h 215"/>
              <a:gd name="T20" fmla="*/ 2147483646 w 129"/>
              <a:gd name="T21" fmla="*/ 2147483646 h 215"/>
              <a:gd name="T22" fmla="*/ 2147483646 w 129"/>
              <a:gd name="T23" fmla="*/ 2147483646 h 215"/>
              <a:gd name="T24" fmla="*/ 2147483646 w 129"/>
              <a:gd name="T25" fmla="*/ 2147483646 h 215"/>
              <a:gd name="T26" fmla="*/ 2147483646 w 129"/>
              <a:gd name="T27" fmla="*/ 2147483646 h 215"/>
              <a:gd name="T28" fmla="*/ 2147483646 w 129"/>
              <a:gd name="T29" fmla="*/ 2147483646 h 215"/>
              <a:gd name="T30" fmla="*/ 2147483646 w 129"/>
              <a:gd name="T31" fmla="*/ 2147483646 h 215"/>
              <a:gd name="T32" fmla="*/ 2147483646 w 129"/>
              <a:gd name="T33" fmla="*/ 2147483646 h 215"/>
              <a:gd name="T34" fmla="*/ 2147483646 w 129"/>
              <a:gd name="T35" fmla="*/ 2147483646 h 215"/>
              <a:gd name="T36" fmla="*/ 2147483646 w 129"/>
              <a:gd name="T37" fmla="*/ 2147483646 h 215"/>
              <a:gd name="T38" fmla="*/ 2147483646 w 129"/>
              <a:gd name="T39" fmla="*/ 2147483646 h 215"/>
              <a:gd name="T40" fmla="*/ 2147483646 w 129"/>
              <a:gd name="T41" fmla="*/ 2147483646 h 215"/>
              <a:gd name="T42" fmla="*/ 2147483646 w 129"/>
              <a:gd name="T43" fmla="*/ 2147483646 h 215"/>
              <a:gd name="T44" fmla="*/ 2147483646 w 129"/>
              <a:gd name="T45" fmla="*/ 2147483646 h 215"/>
              <a:gd name="T46" fmla="*/ 2147483646 w 129"/>
              <a:gd name="T47" fmla="*/ 0 h 215"/>
              <a:gd name="T48" fmla="*/ 2147483646 w 129"/>
              <a:gd name="T49" fmla="*/ 2147483646 h 215"/>
              <a:gd name="T50" fmla="*/ 2147483646 w 129"/>
              <a:gd name="T51" fmla="*/ 2147483646 h 215"/>
              <a:gd name="T52" fmla="*/ 0 w 129"/>
              <a:gd name="T53" fmla="*/ 2147483646 h 21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215">
                <a:moveTo>
                  <a:pt x="0" y="53"/>
                </a:moveTo>
                <a:lnTo>
                  <a:pt x="20" y="19"/>
                </a:lnTo>
                <a:lnTo>
                  <a:pt x="54" y="9"/>
                </a:lnTo>
                <a:lnTo>
                  <a:pt x="95" y="16"/>
                </a:lnTo>
                <a:lnTo>
                  <a:pt x="109" y="35"/>
                </a:lnTo>
                <a:lnTo>
                  <a:pt x="120" y="67"/>
                </a:lnTo>
                <a:lnTo>
                  <a:pt x="120" y="93"/>
                </a:lnTo>
                <a:lnTo>
                  <a:pt x="114" y="111"/>
                </a:lnTo>
                <a:lnTo>
                  <a:pt x="114" y="137"/>
                </a:lnTo>
                <a:lnTo>
                  <a:pt x="107" y="168"/>
                </a:lnTo>
                <a:lnTo>
                  <a:pt x="80" y="198"/>
                </a:lnTo>
                <a:lnTo>
                  <a:pt x="63" y="198"/>
                </a:lnTo>
                <a:lnTo>
                  <a:pt x="40" y="198"/>
                </a:lnTo>
                <a:lnTo>
                  <a:pt x="40" y="203"/>
                </a:lnTo>
                <a:lnTo>
                  <a:pt x="57" y="215"/>
                </a:lnTo>
                <a:lnTo>
                  <a:pt x="76" y="211"/>
                </a:lnTo>
                <a:lnTo>
                  <a:pt x="101" y="201"/>
                </a:lnTo>
                <a:lnTo>
                  <a:pt x="121" y="171"/>
                </a:lnTo>
                <a:lnTo>
                  <a:pt x="123" y="121"/>
                </a:lnTo>
                <a:lnTo>
                  <a:pt x="129" y="87"/>
                </a:lnTo>
                <a:lnTo>
                  <a:pt x="129" y="58"/>
                </a:lnTo>
                <a:lnTo>
                  <a:pt x="117" y="32"/>
                </a:lnTo>
                <a:lnTo>
                  <a:pt x="103" y="9"/>
                </a:lnTo>
                <a:lnTo>
                  <a:pt x="69" y="0"/>
                </a:lnTo>
                <a:lnTo>
                  <a:pt x="20" y="6"/>
                </a:lnTo>
                <a:lnTo>
                  <a:pt x="3" y="19"/>
                </a:lnTo>
                <a:lnTo>
                  <a:pt x="0" y="53"/>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3" name="Freeform 276"/>
          <p:cNvSpPr>
            <a:spLocks/>
          </p:cNvSpPr>
          <p:nvPr/>
        </p:nvSpPr>
        <p:spPr bwMode="auto">
          <a:xfrm>
            <a:off x="7207014" y="3122622"/>
            <a:ext cx="19126" cy="27876"/>
          </a:xfrm>
          <a:custGeom>
            <a:avLst/>
            <a:gdLst>
              <a:gd name="T0" fmla="*/ 2147483646 w 118"/>
              <a:gd name="T1" fmla="*/ 0 h 179"/>
              <a:gd name="T2" fmla="*/ 2147483646 w 118"/>
              <a:gd name="T3" fmla="*/ 2147483646 h 179"/>
              <a:gd name="T4" fmla="*/ 2147483646 w 118"/>
              <a:gd name="T5" fmla="*/ 2147483646 h 179"/>
              <a:gd name="T6" fmla="*/ 2147483646 w 118"/>
              <a:gd name="T7" fmla="*/ 2147483646 h 179"/>
              <a:gd name="T8" fmla="*/ 2147483646 w 118"/>
              <a:gd name="T9" fmla="*/ 2147483646 h 179"/>
              <a:gd name="T10" fmla="*/ 0 w 118"/>
              <a:gd name="T11" fmla="*/ 2147483646 h 179"/>
              <a:gd name="T12" fmla="*/ 2147483646 w 118"/>
              <a:gd name="T13" fmla="*/ 2147483646 h 179"/>
              <a:gd name="T14" fmla="*/ 2147483646 w 118"/>
              <a:gd name="T15" fmla="*/ 2147483646 h 179"/>
              <a:gd name="T16" fmla="*/ 2147483646 w 118"/>
              <a:gd name="T17" fmla="*/ 2147483646 h 179"/>
              <a:gd name="T18" fmla="*/ 2147483646 w 11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 h="179">
                <a:moveTo>
                  <a:pt x="118" y="0"/>
                </a:moveTo>
                <a:lnTo>
                  <a:pt x="102" y="39"/>
                </a:lnTo>
                <a:lnTo>
                  <a:pt x="77" y="80"/>
                </a:lnTo>
                <a:lnTo>
                  <a:pt x="52" y="116"/>
                </a:lnTo>
                <a:lnTo>
                  <a:pt x="17" y="164"/>
                </a:lnTo>
                <a:lnTo>
                  <a:pt x="0" y="179"/>
                </a:lnTo>
                <a:lnTo>
                  <a:pt x="39" y="159"/>
                </a:lnTo>
                <a:lnTo>
                  <a:pt x="70" y="115"/>
                </a:lnTo>
                <a:lnTo>
                  <a:pt x="99" y="67"/>
                </a:lnTo>
                <a:lnTo>
                  <a:pt x="118"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4" name="Freeform 277"/>
          <p:cNvSpPr>
            <a:spLocks/>
          </p:cNvSpPr>
          <p:nvPr/>
        </p:nvSpPr>
        <p:spPr bwMode="auto">
          <a:xfrm>
            <a:off x="7173796" y="3028773"/>
            <a:ext cx="112742" cy="103141"/>
          </a:xfrm>
          <a:custGeom>
            <a:avLst/>
            <a:gdLst>
              <a:gd name="T0" fmla="*/ 2147483646 w 671"/>
              <a:gd name="T1" fmla="*/ 2147483646 h 670"/>
              <a:gd name="T2" fmla="*/ 2147483646 w 671"/>
              <a:gd name="T3" fmla="*/ 2147483646 h 670"/>
              <a:gd name="T4" fmla="*/ 2147483646 w 671"/>
              <a:gd name="T5" fmla="*/ 2147483646 h 670"/>
              <a:gd name="T6" fmla="*/ 2147483646 w 671"/>
              <a:gd name="T7" fmla="*/ 2147483646 h 670"/>
              <a:gd name="T8" fmla="*/ 2147483646 w 671"/>
              <a:gd name="T9" fmla="*/ 2147483646 h 670"/>
              <a:gd name="T10" fmla="*/ 2147483646 w 671"/>
              <a:gd name="T11" fmla="*/ 2147483646 h 670"/>
              <a:gd name="T12" fmla="*/ 2147483646 w 671"/>
              <a:gd name="T13" fmla="*/ 2147483646 h 670"/>
              <a:gd name="T14" fmla="*/ 2147483646 w 671"/>
              <a:gd name="T15" fmla="*/ 2147483646 h 670"/>
              <a:gd name="T16" fmla="*/ 2147483646 w 671"/>
              <a:gd name="T17" fmla="*/ 2147483646 h 670"/>
              <a:gd name="T18" fmla="*/ 2147483646 w 671"/>
              <a:gd name="T19" fmla="*/ 2147483646 h 670"/>
              <a:gd name="T20" fmla="*/ 2147483646 w 671"/>
              <a:gd name="T21" fmla="*/ 2147483646 h 670"/>
              <a:gd name="T22" fmla="*/ 2147483646 w 671"/>
              <a:gd name="T23" fmla="*/ 2147483646 h 670"/>
              <a:gd name="T24" fmla="*/ 2147483646 w 671"/>
              <a:gd name="T25" fmla="*/ 2147483646 h 670"/>
              <a:gd name="T26" fmla="*/ 2147483646 w 671"/>
              <a:gd name="T27" fmla="*/ 2147483646 h 670"/>
              <a:gd name="T28" fmla="*/ 2147483646 w 671"/>
              <a:gd name="T29" fmla="*/ 2147483646 h 670"/>
              <a:gd name="T30" fmla="*/ 2147483646 w 671"/>
              <a:gd name="T31" fmla="*/ 2147483646 h 670"/>
              <a:gd name="T32" fmla="*/ 2147483646 w 671"/>
              <a:gd name="T33" fmla="*/ 2147483646 h 670"/>
              <a:gd name="T34" fmla="*/ 2147483646 w 671"/>
              <a:gd name="T35" fmla="*/ 2147483646 h 670"/>
              <a:gd name="T36" fmla="*/ 2147483646 w 671"/>
              <a:gd name="T37" fmla="*/ 2147483646 h 670"/>
              <a:gd name="T38" fmla="*/ 2147483646 w 671"/>
              <a:gd name="T39" fmla="*/ 2147483646 h 670"/>
              <a:gd name="T40" fmla="*/ 2147483646 w 671"/>
              <a:gd name="T41" fmla="*/ 2147483646 h 670"/>
              <a:gd name="T42" fmla="*/ 2147483646 w 671"/>
              <a:gd name="T43" fmla="*/ 2147483646 h 670"/>
              <a:gd name="T44" fmla="*/ 2147483646 w 671"/>
              <a:gd name="T45" fmla="*/ 2147483646 h 670"/>
              <a:gd name="T46" fmla="*/ 2147483646 w 671"/>
              <a:gd name="T47" fmla="*/ 2147483646 h 670"/>
              <a:gd name="T48" fmla="*/ 2147483646 w 671"/>
              <a:gd name="T49" fmla="*/ 2147483646 h 670"/>
              <a:gd name="T50" fmla="*/ 2147483646 w 671"/>
              <a:gd name="T51" fmla="*/ 2147483646 h 670"/>
              <a:gd name="T52" fmla="*/ 2147483646 w 671"/>
              <a:gd name="T53" fmla="*/ 2147483646 h 670"/>
              <a:gd name="T54" fmla="*/ 2147483646 w 671"/>
              <a:gd name="T55" fmla="*/ 2147483646 h 670"/>
              <a:gd name="T56" fmla="*/ 2147483646 w 671"/>
              <a:gd name="T57" fmla="*/ 2147483646 h 670"/>
              <a:gd name="T58" fmla="*/ 2147483646 w 671"/>
              <a:gd name="T59" fmla="*/ 2147483646 h 670"/>
              <a:gd name="T60" fmla="*/ 2147483646 w 671"/>
              <a:gd name="T61" fmla="*/ 0 h 670"/>
              <a:gd name="T62" fmla="*/ 2147483646 w 671"/>
              <a:gd name="T63" fmla="*/ 2147483646 h 670"/>
              <a:gd name="T64" fmla="*/ 2147483646 w 671"/>
              <a:gd name="T65" fmla="*/ 2147483646 h 670"/>
              <a:gd name="T66" fmla="*/ 2147483646 w 671"/>
              <a:gd name="T67" fmla="*/ 2147483646 h 670"/>
              <a:gd name="T68" fmla="*/ 2147483646 w 671"/>
              <a:gd name="T69" fmla="*/ 2147483646 h 670"/>
              <a:gd name="T70" fmla="*/ 0 w 671"/>
              <a:gd name="T71" fmla="*/ 2147483646 h 670"/>
              <a:gd name="T72" fmla="*/ 2147483646 w 671"/>
              <a:gd name="T73" fmla="*/ 2147483646 h 670"/>
              <a:gd name="T74" fmla="*/ 2147483646 w 671"/>
              <a:gd name="T75" fmla="*/ 2147483646 h 67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71" h="670">
                <a:moveTo>
                  <a:pt x="54" y="193"/>
                </a:moveTo>
                <a:lnTo>
                  <a:pt x="155" y="177"/>
                </a:lnTo>
                <a:lnTo>
                  <a:pt x="223" y="187"/>
                </a:lnTo>
                <a:lnTo>
                  <a:pt x="264" y="234"/>
                </a:lnTo>
                <a:lnTo>
                  <a:pt x="238" y="290"/>
                </a:lnTo>
                <a:lnTo>
                  <a:pt x="206" y="311"/>
                </a:lnTo>
                <a:lnTo>
                  <a:pt x="197" y="366"/>
                </a:lnTo>
                <a:lnTo>
                  <a:pt x="217" y="401"/>
                </a:lnTo>
                <a:lnTo>
                  <a:pt x="200" y="453"/>
                </a:lnTo>
                <a:lnTo>
                  <a:pt x="242" y="453"/>
                </a:lnTo>
                <a:lnTo>
                  <a:pt x="254" y="394"/>
                </a:lnTo>
                <a:lnTo>
                  <a:pt x="280" y="366"/>
                </a:lnTo>
                <a:lnTo>
                  <a:pt x="329" y="366"/>
                </a:lnTo>
                <a:lnTo>
                  <a:pt x="378" y="378"/>
                </a:lnTo>
                <a:lnTo>
                  <a:pt x="393" y="419"/>
                </a:lnTo>
                <a:lnTo>
                  <a:pt x="399" y="475"/>
                </a:lnTo>
                <a:lnTo>
                  <a:pt x="393" y="516"/>
                </a:lnTo>
                <a:lnTo>
                  <a:pt x="393" y="547"/>
                </a:lnTo>
                <a:lnTo>
                  <a:pt x="396" y="581"/>
                </a:lnTo>
                <a:lnTo>
                  <a:pt x="428" y="613"/>
                </a:lnTo>
                <a:lnTo>
                  <a:pt x="451" y="632"/>
                </a:lnTo>
                <a:lnTo>
                  <a:pt x="510" y="670"/>
                </a:lnTo>
                <a:lnTo>
                  <a:pt x="620" y="558"/>
                </a:lnTo>
                <a:lnTo>
                  <a:pt x="652" y="466"/>
                </a:lnTo>
                <a:lnTo>
                  <a:pt x="665" y="318"/>
                </a:lnTo>
                <a:lnTo>
                  <a:pt x="671" y="215"/>
                </a:lnTo>
                <a:lnTo>
                  <a:pt x="658" y="114"/>
                </a:lnTo>
                <a:lnTo>
                  <a:pt x="629" y="59"/>
                </a:lnTo>
                <a:lnTo>
                  <a:pt x="562" y="21"/>
                </a:lnTo>
                <a:lnTo>
                  <a:pt x="502" y="8"/>
                </a:lnTo>
                <a:lnTo>
                  <a:pt x="384" y="0"/>
                </a:lnTo>
                <a:lnTo>
                  <a:pt x="270" y="5"/>
                </a:lnTo>
                <a:lnTo>
                  <a:pt x="129" y="30"/>
                </a:lnTo>
                <a:lnTo>
                  <a:pt x="64" y="62"/>
                </a:lnTo>
                <a:lnTo>
                  <a:pt x="32" y="94"/>
                </a:lnTo>
                <a:lnTo>
                  <a:pt x="0" y="140"/>
                </a:lnTo>
                <a:lnTo>
                  <a:pt x="6" y="166"/>
                </a:lnTo>
                <a:lnTo>
                  <a:pt x="54" y="193"/>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5" name="Freeform 278"/>
          <p:cNvSpPr>
            <a:spLocks/>
          </p:cNvSpPr>
          <p:nvPr/>
        </p:nvSpPr>
        <p:spPr bwMode="auto">
          <a:xfrm>
            <a:off x="7176815" y="3029702"/>
            <a:ext cx="107709" cy="99423"/>
          </a:xfrm>
          <a:custGeom>
            <a:avLst/>
            <a:gdLst>
              <a:gd name="T0" fmla="*/ 2147483646 w 636"/>
              <a:gd name="T1" fmla="*/ 2147483646 h 643"/>
              <a:gd name="T2" fmla="*/ 2147483646 w 636"/>
              <a:gd name="T3" fmla="*/ 2147483646 h 643"/>
              <a:gd name="T4" fmla="*/ 2147483646 w 636"/>
              <a:gd name="T5" fmla="*/ 2147483646 h 643"/>
              <a:gd name="T6" fmla="*/ 2147483646 w 636"/>
              <a:gd name="T7" fmla="*/ 2147483646 h 643"/>
              <a:gd name="T8" fmla="*/ 2147483646 w 636"/>
              <a:gd name="T9" fmla="*/ 2147483646 h 643"/>
              <a:gd name="T10" fmla="*/ 2147483646 w 636"/>
              <a:gd name="T11" fmla="*/ 2147483646 h 643"/>
              <a:gd name="T12" fmla="*/ 2147483646 w 636"/>
              <a:gd name="T13" fmla="*/ 2147483646 h 643"/>
              <a:gd name="T14" fmla="*/ 2147483646 w 636"/>
              <a:gd name="T15" fmla="*/ 2147483646 h 643"/>
              <a:gd name="T16" fmla="*/ 2147483646 w 636"/>
              <a:gd name="T17" fmla="*/ 2147483646 h 643"/>
              <a:gd name="T18" fmla="*/ 2147483646 w 636"/>
              <a:gd name="T19" fmla="*/ 2147483646 h 643"/>
              <a:gd name="T20" fmla="*/ 2147483646 w 636"/>
              <a:gd name="T21" fmla="*/ 2147483646 h 643"/>
              <a:gd name="T22" fmla="*/ 2147483646 w 636"/>
              <a:gd name="T23" fmla="*/ 2147483646 h 643"/>
              <a:gd name="T24" fmla="*/ 2147483646 w 636"/>
              <a:gd name="T25" fmla="*/ 2147483646 h 643"/>
              <a:gd name="T26" fmla="*/ 2147483646 w 636"/>
              <a:gd name="T27" fmla="*/ 2147483646 h 643"/>
              <a:gd name="T28" fmla="*/ 2147483646 w 636"/>
              <a:gd name="T29" fmla="*/ 2147483646 h 643"/>
              <a:gd name="T30" fmla="*/ 2147483646 w 636"/>
              <a:gd name="T31" fmla="*/ 2147483646 h 643"/>
              <a:gd name="T32" fmla="*/ 2147483646 w 636"/>
              <a:gd name="T33" fmla="*/ 2147483646 h 643"/>
              <a:gd name="T34" fmla="*/ 2147483646 w 636"/>
              <a:gd name="T35" fmla="*/ 2147483646 h 643"/>
              <a:gd name="T36" fmla="*/ 2147483646 w 636"/>
              <a:gd name="T37" fmla="*/ 2147483646 h 643"/>
              <a:gd name="T38" fmla="*/ 2147483646 w 636"/>
              <a:gd name="T39" fmla="*/ 2147483646 h 643"/>
              <a:gd name="T40" fmla="*/ 2147483646 w 636"/>
              <a:gd name="T41" fmla="*/ 2147483646 h 643"/>
              <a:gd name="T42" fmla="*/ 2147483646 w 636"/>
              <a:gd name="T43" fmla="*/ 2147483646 h 643"/>
              <a:gd name="T44" fmla="*/ 2147483646 w 636"/>
              <a:gd name="T45" fmla="*/ 2147483646 h 643"/>
              <a:gd name="T46" fmla="*/ 2147483646 w 636"/>
              <a:gd name="T47" fmla="*/ 2147483646 h 643"/>
              <a:gd name="T48" fmla="*/ 2147483646 w 636"/>
              <a:gd name="T49" fmla="*/ 2147483646 h 643"/>
              <a:gd name="T50" fmla="*/ 2147483646 w 636"/>
              <a:gd name="T51" fmla="*/ 2147483646 h 643"/>
              <a:gd name="T52" fmla="*/ 2147483646 w 636"/>
              <a:gd name="T53" fmla="*/ 2147483646 h 643"/>
              <a:gd name="T54" fmla="*/ 2147483646 w 636"/>
              <a:gd name="T55" fmla="*/ 2147483646 h 643"/>
              <a:gd name="T56" fmla="*/ 2147483646 w 636"/>
              <a:gd name="T57" fmla="*/ 2147483646 h 643"/>
              <a:gd name="T58" fmla="*/ 2147483646 w 636"/>
              <a:gd name="T59" fmla="*/ 2147483646 h 643"/>
              <a:gd name="T60" fmla="*/ 2147483646 w 636"/>
              <a:gd name="T61" fmla="*/ 2147483646 h 643"/>
              <a:gd name="T62" fmla="*/ 2147483646 w 636"/>
              <a:gd name="T63" fmla="*/ 2147483646 h 643"/>
              <a:gd name="T64" fmla="*/ 2147483646 w 636"/>
              <a:gd name="T65" fmla="*/ 2147483646 h 643"/>
              <a:gd name="T66" fmla="*/ 2147483646 w 636"/>
              <a:gd name="T67" fmla="*/ 2147483646 h 643"/>
              <a:gd name="T68" fmla="*/ 2147483646 w 636"/>
              <a:gd name="T69" fmla="*/ 2147483646 h 643"/>
              <a:gd name="T70" fmla="*/ 2147483646 w 636"/>
              <a:gd name="T71" fmla="*/ 2147483646 h 643"/>
              <a:gd name="T72" fmla="*/ 2147483646 w 636"/>
              <a:gd name="T73" fmla="*/ 2147483646 h 643"/>
              <a:gd name="T74" fmla="*/ 2147483646 w 636"/>
              <a:gd name="T75" fmla="*/ 2147483646 h 643"/>
              <a:gd name="T76" fmla="*/ 2147483646 w 636"/>
              <a:gd name="T77" fmla="*/ 2147483646 h 643"/>
              <a:gd name="T78" fmla="*/ 2147483646 w 636"/>
              <a:gd name="T79" fmla="*/ 2147483646 h 643"/>
              <a:gd name="T80" fmla="*/ 2147483646 w 636"/>
              <a:gd name="T81" fmla="*/ 2147483646 h 643"/>
              <a:gd name="T82" fmla="*/ 2147483646 w 636"/>
              <a:gd name="T83" fmla="*/ 2147483646 h 643"/>
              <a:gd name="T84" fmla="*/ 2147483646 w 636"/>
              <a:gd name="T85" fmla="*/ 2147483646 h 643"/>
              <a:gd name="T86" fmla="*/ 2147483646 w 636"/>
              <a:gd name="T87" fmla="*/ 2147483646 h 6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36" h="643">
                <a:moveTo>
                  <a:pt x="104" y="41"/>
                </a:moveTo>
                <a:lnTo>
                  <a:pt x="51" y="63"/>
                </a:lnTo>
                <a:lnTo>
                  <a:pt x="25" y="98"/>
                </a:lnTo>
                <a:lnTo>
                  <a:pt x="10" y="121"/>
                </a:lnTo>
                <a:lnTo>
                  <a:pt x="0" y="138"/>
                </a:lnTo>
                <a:lnTo>
                  <a:pt x="13" y="152"/>
                </a:lnTo>
                <a:lnTo>
                  <a:pt x="41" y="169"/>
                </a:lnTo>
                <a:lnTo>
                  <a:pt x="110" y="158"/>
                </a:lnTo>
                <a:lnTo>
                  <a:pt x="160" y="158"/>
                </a:lnTo>
                <a:lnTo>
                  <a:pt x="194" y="141"/>
                </a:lnTo>
                <a:lnTo>
                  <a:pt x="245" y="129"/>
                </a:lnTo>
                <a:lnTo>
                  <a:pt x="290" y="126"/>
                </a:lnTo>
                <a:lnTo>
                  <a:pt x="342" y="129"/>
                </a:lnTo>
                <a:lnTo>
                  <a:pt x="267" y="138"/>
                </a:lnTo>
                <a:lnTo>
                  <a:pt x="229" y="148"/>
                </a:lnTo>
                <a:lnTo>
                  <a:pt x="201" y="158"/>
                </a:lnTo>
                <a:lnTo>
                  <a:pt x="194" y="161"/>
                </a:lnTo>
                <a:lnTo>
                  <a:pt x="213" y="169"/>
                </a:lnTo>
                <a:lnTo>
                  <a:pt x="229" y="185"/>
                </a:lnTo>
                <a:lnTo>
                  <a:pt x="255" y="169"/>
                </a:lnTo>
                <a:lnTo>
                  <a:pt x="277" y="163"/>
                </a:lnTo>
                <a:lnTo>
                  <a:pt x="325" y="155"/>
                </a:lnTo>
                <a:lnTo>
                  <a:pt x="339" y="155"/>
                </a:lnTo>
                <a:lnTo>
                  <a:pt x="293" y="172"/>
                </a:lnTo>
                <a:lnTo>
                  <a:pt x="258" y="188"/>
                </a:lnTo>
                <a:lnTo>
                  <a:pt x="239" y="201"/>
                </a:lnTo>
                <a:lnTo>
                  <a:pt x="255" y="217"/>
                </a:lnTo>
                <a:lnTo>
                  <a:pt x="293" y="204"/>
                </a:lnTo>
                <a:lnTo>
                  <a:pt x="325" y="198"/>
                </a:lnTo>
                <a:lnTo>
                  <a:pt x="267" y="226"/>
                </a:lnTo>
                <a:lnTo>
                  <a:pt x="248" y="239"/>
                </a:lnTo>
                <a:lnTo>
                  <a:pt x="242" y="266"/>
                </a:lnTo>
                <a:lnTo>
                  <a:pt x="232" y="280"/>
                </a:lnTo>
                <a:lnTo>
                  <a:pt x="267" y="263"/>
                </a:lnTo>
                <a:lnTo>
                  <a:pt x="298" y="257"/>
                </a:lnTo>
                <a:lnTo>
                  <a:pt x="348" y="255"/>
                </a:lnTo>
                <a:lnTo>
                  <a:pt x="272" y="276"/>
                </a:lnTo>
                <a:lnTo>
                  <a:pt x="226" y="294"/>
                </a:lnTo>
                <a:lnTo>
                  <a:pt x="194" y="310"/>
                </a:lnTo>
                <a:lnTo>
                  <a:pt x="191" y="335"/>
                </a:lnTo>
                <a:lnTo>
                  <a:pt x="229" y="317"/>
                </a:lnTo>
                <a:lnTo>
                  <a:pt x="280" y="300"/>
                </a:lnTo>
                <a:lnTo>
                  <a:pt x="304" y="300"/>
                </a:lnTo>
                <a:lnTo>
                  <a:pt x="248" y="320"/>
                </a:lnTo>
                <a:lnTo>
                  <a:pt x="204" y="338"/>
                </a:lnTo>
                <a:lnTo>
                  <a:pt x="187" y="355"/>
                </a:lnTo>
                <a:lnTo>
                  <a:pt x="194" y="370"/>
                </a:lnTo>
                <a:lnTo>
                  <a:pt x="229" y="358"/>
                </a:lnTo>
                <a:lnTo>
                  <a:pt x="261" y="344"/>
                </a:lnTo>
                <a:lnTo>
                  <a:pt x="327" y="341"/>
                </a:lnTo>
                <a:lnTo>
                  <a:pt x="354" y="344"/>
                </a:lnTo>
                <a:lnTo>
                  <a:pt x="415" y="348"/>
                </a:lnTo>
                <a:lnTo>
                  <a:pt x="488" y="338"/>
                </a:lnTo>
                <a:lnTo>
                  <a:pt x="444" y="355"/>
                </a:lnTo>
                <a:lnTo>
                  <a:pt x="368" y="367"/>
                </a:lnTo>
                <a:lnTo>
                  <a:pt x="384" y="393"/>
                </a:lnTo>
                <a:lnTo>
                  <a:pt x="438" y="379"/>
                </a:lnTo>
                <a:lnTo>
                  <a:pt x="491" y="361"/>
                </a:lnTo>
                <a:lnTo>
                  <a:pt x="525" y="344"/>
                </a:lnTo>
                <a:lnTo>
                  <a:pt x="460" y="393"/>
                </a:lnTo>
                <a:lnTo>
                  <a:pt x="419" y="405"/>
                </a:lnTo>
                <a:lnTo>
                  <a:pt x="384" y="417"/>
                </a:lnTo>
                <a:lnTo>
                  <a:pt x="387" y="442"/>
                </a:lnTo>
                <a:lnTo>
                  <a:pt x="438" y="434"/>
                </a:lnTo>
                <a:lnTo>
                  <a:pt x="478" y="423"/>
                </a:lnTo>
                <a:lnTo>
                  <a:pt x="454" y="440"/>
                </a:lnTo>
                <a:lnTo>
                  <a:pt x="409" y="452"/>
                </a:lnTo>
                <a:lnTo>
                  <a:pt x="387" y="455"/>
                </a:lnTo>
                <a:lnTo>
                  <a:pt x="387" y="511"/>
                </a:lnTo>
                <a:lnTo>
                  <a:pt x="435" y="492"/>
                </a:lnTo>
                <a:lnTo>
                  <a:pt x="473" y="477"/>
                </a:lnTo>
                <a:lnTo>
                  <a:pt x="432" y="508"/>
                </a:lnTo>
                <a:lnTo>
                  <a:pt x="380" y="530"/>
                </a:lnTo>
                <a:lnTo>
                  <a:pt x="384" y="556"/>
                </a:lnTo>
                <a:lnTo>
                  <a:pt x="412" y="586"/>
                </a:lnTo>
                <a:lnTo>
                  <a:pt x="438" y="553"/>
                </a:lnTo>
                <a:lnTo>
                  <a:pt x="473" y="511"/>
                </a:lnTo>
                <a:lnTo>
                  <a:pt x="496" y="471"/>
                </a:lnTo>
                <a:lnTo>
                  <a:pt x="473" y="533"/>
                </a:lnTo>
                <a:lnTo>
                  <a:pt x="454" y="556"/>
                </a:lnTo>
                <a:lnTo>
                  <a:pt x="419" y="599"/>
                </a:lnTo>
                <a:lnTo>
                  <a:pt x="444" y="628"/>
                </a:lnTo>
                <a:lnTo>
                  <a:pt x="485" y="594"/>
                </a:lnTo>
                <a:lnTo>
                  <a:pt x="514" y="553"/>
                </a:lnTo>
                <a:lnTo>
                  <a:pt x="540" y="508"/>
                </a:lnTo>
                <a:lnTo>
                  <a:pt x="517" y="573"/>
                </a:lnTo>
                <a:lnTo>
                  <a:pt x="491" y="602"/>
                </a:lnTo>
                <a:lnTo>
                  <a:pt x="465" y="631"/>
                </a:lnTo>
                <a:lnTo>
                  <a:pt x="488" y="643"/>
                </a:lnTo>
                <a:lnTo>
                  <a:pt x="540" y="599"/>
                </a:lnTo>
                <a:lnTo>
                  <a:pt x="589" y="530"/>
                </a:lnTo>
                <a:lnTo>
                  <a:pt x="607" y="477"/>
                </a:lnTo>
                <a:lnTo>
                  <a:pt x="620" y="386"/>
                </a:lnTo>
                <a:lnTo>
                  <a:pt x="627" y="317"/>
                </a:lnTo>
                <a:lnTo>
                  <a:pt x="636" y="239"/>
                </a:lnTo>
                <a:lnTo>
                  <a:pt x="582" y="255"/>
                </a:lnTo>
                <a:lnTo>
                  <a:pt x="522" y="276"/>
                </a:lnTo>
                <a:lnTo>
                  <a:pt x="432" y="297"/>
                </a:lnTo>
                <a:lnTo>
                  <a:pt x="514" y="266"/>
                </a:lnTo>
                <a:lnTo>
                  <a:pt x="543" y="249"/>
                </a:lnTo>
                <a:lnTo>
                  <a:pt x="601" y="229"/>
                </a:lnTo>
                <a:lnTo>
                  <a:pt x="630" y="223"/>
                </a:lnTo>
                <a:lnTo>
                  <a:pt x="630" y="182"/>
                </a:lnTo>
                <a:lnTo>
                  <a:pt x="623" y="129"/>
                </a:lnTo>
                <a:lnTo>
                  <a:pt x="551" y="141"/>
                </a:lnTo>
                <a:lnTo>
                  <a:pt x="505" y="155"/>
                </a:lnTo>
                <a:lnTo>
                  <a:pt x="447" y="182"/>
                </a:lnTo>
                <a:lnTo>
                  <a:pt x="499" y="141"/>
                </a:lnTo>
                <a:lnTo>
                  <a:pt x="560" y="124"/>
                </a:lnTo>
                <a:lnTo>
                  <a:pt x="620" y="109"/>
                </a:lnTo>
                <a:lnTo>
                  <a:pt x="607" y="69"/>
                </a:lnTo>
                <a:lnTo>
                  <a:pt x="589" y="45"/>
                </a:lnTo>
                <a:lnTo>
                  <a:pt x="534" y="28"/>
                </a:lnTo>
                <a:lnTo>
                  <a:pt x="482" y="41"/>
                </a:lnTo>
                <a:lnTo>
                  <a:pt x="432" y="76"/>
                </a:lnTo>
                <a:lnTo>
                  <a:pt x="465" y="35"/>
                </a:lnTo>
                <a:lnTo>
                  <a:pt x="517" y="16"/>
                </a:lnTo>
                <a:lnTo>
                  <a:pt x="460" y="6"/>
                </a:lnTo>
                <a:lnTo>
                  <a:pt x="419" y="3"/>
                </a:lnTo>
                <a:lnTo>
                  <a:pt x="359" y="13"/>
                </a:lnTo>
                <a:lnTo>
                  <a:pt x="318" y="38"/>
                </a:lnTo>
                <a:lnTo>
                  <a:pt x="255" y="51"/>
                </a:lnTo>
                <a:lnTo>
                  <a:pt x="298" y="32"/>
                </a:lnTo>
                <a:lnTo>
                  <a:pt x="330" y="13"/>
                </a:lnTo>
                <a:lnTo>
                  <a:pt x="348" y="0"/>
                </a:lnTo>
                <a:lnTo>
                  <a:pt x="287" y="3"/>
                </a:lnTo>
                <a:lnTo>
                  <a:pt x="232" y="6"/>
                </a:lnTo>
                <a:lnTo>
                  <a:pt x="198" y="22"/>
                </a:lnTo>
                <a:lnTo>
                  <a:pt x="163" y="54"/>
                </a:lnTo>
                <a:lnTo>
                  <a:pt x="136" y="95"/>
                </a:lnTo>
                <a:lnTo>
                  <a:pt x="151" y="48"/>
                </a:lnTo>
                <a:lnTo>
                  <a:pt x="184" y="16"/>
                </a:lnTo>
                <a:lnTo>
                  <a:pt x="104" y="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nvGrpSpPr>
          <p:cNvPr id="286" name="Group 279"/>
          <p:cNvGrpSpPr>
            <a:grpSpLocks/>
          </p:cNvGrpSpPr>
          <p:nvPr/>
        </p:nvGrpSpPr>
        <p:grpSpPr bwMode="auto">
          <a:xfrm>
            <a:off x="6951331" y="3281513"/>
            <a:ext cx="116768" cy="65973"/>
            <a:chOff x="5264" y="1904"/>
            <a:chExt cx="116" cy="71"/>
          </a:xfrm>
        </p:grpSpPr>
        <p:sp>
          <p:nvSpPr>
            <p:cNvPr id="287" name="Freeform 280"/>
            <p:cNvSpPr>
              <a:spLocks/>
            </p:cNvSpPr>
            <p:nvPr/>
          </p:nvSpPr>
          <p:spPr bwMode="auto">
            <a:xfrm>
              <a:off x="5264" y="1904"/>
              <a:ext cx="116" cy="71"/>
            </a:xfrm>
            <a:custGeom>
              <a:avLst/>
              <a:gdLst>
                <a:gd name="T0" fmla="*/ 0 w 698"/>
                <a:gd name="T1" fmla="*/ 0 h 425"/>
                <a:gd name="T2" fmla="*/ 0 w 698"/>
                <a:gd name="T3" fmla="*/ 0 h 425"/>
                <a:gd name="T4" fmla="*/ 0 w 698"/>
                <a:gd name="T5" fmla="*/ 0 h 425"/>
                <a:gd name="T6" fmla="*/ 0 w 698"/>
                <a:gd name="T7" fmla="*/ 0 h 425"/>
                <a:gd name="T8" fmla="*/ 0 w 698"/>
                <a:gd name="T9" fmla="*/ 0 h 425"/>
                <a:gd name="T10" fmla="*/ 0 w 698"/>
                <a:gd name="T11" fmla="*/ 0 h 425"/>
                <a:gd name="T12" fmla="*/ 0 w 698"/>
                <a:gd name="T13" fmla="*/ 0 h 425"/>
                <a:gd name="T14" fmla="*/ 0 w 698"/>
                <a:gd name="T15" fmla="*/ 0 h 425"/>
                <a:gd name="T16" fmla="*/ 0 w 698"/>
                <a:gd name="T17" fmla="*/ 0 h 425"/>
                <a:gd name="T18" fmla="*/ 0 w 698"/>
                <a:gd name="T19" fmla="*/ 0 h 425"/>
                <a:gd name="T20" fmla="*/ 0 w 698"/>
                <a:gd name="T21" fmla="*/ 0 h 425"/>
                <a:gd name="T22" fmla="*/ 0 w 698"/>
                <a:gd name="T23" fmla="*/ 0 h 425"/>
                <a:gd name="T24" fmla="*/ 0 w 698"/>
                <a:gd name="T25" fmla="*/ 0 h 425"/>
                <a:gd name="T26" fmla="*/ 0 w 698"/>
                <a:gd name="T27" fmla="*/ 0 h 425"/>
                <a:gd name="T28" fmla="*/ 0 w 698"/>
                <a:gd name="T29" fmla="*/ 0 h 425"/>
                <a:gd name="T30" fmla="*/ 0 w 698"/>
                <a:gd name="T31" fmla="*/ 0 h 425"/>
                <a:gd name="T32" fmla="*/ 0 w 698"/>
                <a:gd name="T33" fmla="*/ 0 h 425"/>
                <a:gd name="T34" fmla="*/ 0 w 698"/>
                <a:gd name="T35" fmla="*/ 0 h 425"/>
                <a:gd name="T36" fmla="*/ 0 w 698"/>
                <a:gd name="T37" fmla="*/ 0 h 425"/>
                <a:gd name="T38" fmla="*/ 0 w 698"/>
                <a:gd name="T39" fmla="*/ 0 h 425"/>
                <a:gd name="T40" fmla="*/ 0 w 698"/>
                <a:gd name="T41" fmla="*/ 0 h 425"/>
                <a:gd name="T42" fmla="*/ 0 w 698"/>
                <a:gd name="T43" fmla="*/ 0 h 425"/>
                <a:gd name="T44" fmla="*/ 0 w 698"/>
                <a:gd name="T45" fmla="*/ 0 h 425"/>
                <a:gd name="T46" fmla="*/ 0 w 698"/>
                <a:gd name="T47" fmla="*/ 0 h 425"/>
                <a:gd name="T48" fmla="*/ 0 w 698"/>
                <a:gd name="T49" fmla="*/ 0 h 425"/>
                <a:gd name="T50" fmla="*/ 0 w 698"/>
                <a:gd name="T51" fmla="*/ 0 h 425"/>
                <a:gd name="T52" fmla="*/ 0 w 698"/>
                <a:gd name="T53" fmla="*/ 0 h 425"/>
                <a:gd name="T54" fmla="*/ 0 w 698"/>
                <a:gd name="T55" fmla="*/ 0 h 425"/>
                <a:gd name="T56" fmla="*/ 0 w 698"/>
                <a:gd name="T57" fmla="*/ 0 h 425"/>
                <a:gd name="T58" fmla="*/ 0 w 698"/>
                <a:gd name="T59" fmla="*/ 0 h 425"/>
                <a:gd name="T60" fmla="*/ 0 w 698"/>
                <a:gd name="T61" fmla="*/ 0 h 425"/>
                <a:gd name="T62" fmla="*/ 0 w 698"/>
                <a:gd name="T63" fmla="*/ 0 h 425"/>
                <a:gd name="T64" fmla="*/ 0 w 698"/>
                <a:gd name="T65" fmla="*/ 0 h 425"/>
                <a:gd name="T66" fmla="*/ 0 w 698"/>
                <a:gd name="T67" fmla="*/ 0 h 425"/>
                <a:gd name="T68" fmla="*/ 0 w 698"/>
                <a:gd name="T69" fmla="*/ 0 h 425"/>
                <a:gd name="T70" fmla="*/ 0 w 698"/>
                <a:gd name="T71" fmla="*/ 0 h 425"/>
                <a:gd name="T72" fmla="*/ 0 w 698"/>
                <a:gd name="T73" fmla="*/ 0 h 425"/>
                <a:gd name="T74" fmla="*/ 0 w 698"/>
                <a:gd name="T75" fmla="*/ 0 h 425"/>
                <a:gd name="T76" fmla="*/ 0 w 698"/>
                <a:gd name="T77" fmla="*/ 0 h 425"/>
                <a:gd name="T78" fmla="*/ 0 w 698"/>
                <a:gd name="T79" fmla="*/ 0 h 425"/>
                <a:gd name="T80" fmla="*/ 0 w 698"/>
                <a:gd name="T81" fmla="*/ 0 h 425"/>
                <a:gd name="T82" fmla="*/ 0 w 698"/>
                <a:gd name="T83" fmla="*/ 0 h 425"/>
                <a:gd name="T84" fmla="*/ 0 w 698"/>
                <a:gd name="T85" fmla="*/ 0 h 425"/>
                <a:gd name="T86" fmla="*/ 0 w 698"/>
                <a:gd name="T87" fmla="*/ 0 h 425"/>
                <a:gd name="T88" fmla="*/ 0 w 698"/>
                <a:gd name="T89" fmla="*/ 0 h 425"/>
                <a:gd name="T90" fmla="*/ 0 w 698"/>
                <a:gd name="T91" fmla="*/ 0 h 425"/>
                <a:gd name="T92" fmla="*/ 0 w 698"/>
                <a:gd name="T93" fmla="*/ 0 h 425"/>
                <a:gd name="T94" fmla="*/ 0 w 698"/>
                <a:gd name="T95" fmla="*/ 0 h 425"/>
                <a:gd name="T96" fmla="*/ 0 w 698"/>
                <a:gd name="T97" fmla="*/ 0 h 425"/>
                <a:gd name="T98" fmla="*/ 0 w 698"/>
                <a:gd name="T99" fmla="*/ 0 h 42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98" h="425">
                  <a:moveTo>
                    <a:pt x="698" y="253"/>
                  </a:moveTo>
                  <a:lnTo>
                    <a:pt x="611" y="233"/>
                  </a:lnTo>
                  <a:lnTo>
                    <a:pt x="579" y="227"/>
                  </a:lnTo>
                  <a:lnTo>
                    <a:pt x="558" y="210"/>
                  </a:lnTo>
                  <a:lnTo>
                    <a:pt x="538" y="182"/>
                  </a:lnTo>
                  <a:lnTo>
                    <a:pt x="496" y="143"/>
                  </a:lnTo>
                  <a:lnTo>
                    <a:pt x="420" y="79"/>
                  </a:lnTo>
                  <a:lnTo>
                    <a:pt x="407" y="58"/>
                  </a:lnTo>
                  <a:lnTo>
                    <a:pt x="387" y="38"/>
                  </a:lnTo>
                  <a:lnTo>
                    <a:pt x="347" y="32"/>
                  </a:lnTo>
                  <a:lnTo>
                    <a:pt x="225" y="11"/>
                  </a:lnTo>
                  <a:lnTo>
                    <a:pt x="192" y="0"/>
                  </a:lnTo>
                  <a:lnTo>
                    <a:pt x="162" y="14"/>
                  </a:lnTo>
                  <a:lnTo>
                    <a:pt x="147" y="27"/>
                  </a:lnTo>
                  <a:lnTo>
                    <a:pt x="75" y="52"/>
                  </a:lnTo>
                  <a:lnTo>
                    <a:pt x="48" y="62"/>
                  </a:lnTo>
                  <a:lnTo>
                    <a:pt x="37" y="73"/>
                  </a:lnTo>
                  <a:lnTo>
                    <a:pt x="24" y="114"/>
                  </a:lnTo>
                  <a:lnTo>
                    <a:pt x="16" y="133"/>
                  </a:lnTo>
                  <a:lnTo>
                    <a:pt x="9" y="146"/>
                  </a:lnTo>
                  <a:lnTo>
                    <a:pt x="0" y="165"/>
                  </a:lnTo>
                  <a:lnTo>
                    <a:pt x="0" y="181"/>
                  </a:lnTo>
                  <a:lnTo>
                    <a:pt x="15" y="191"/>
                  </a:lnTo>
                  <a:lnTo>
                    <a:pt x="43" y="190"/>
                  </a:lnTo>
                  <a:lnTo>
                    <a:pt x="89" y="168"/>
                  </a:lnTo>
                  <a:lnTo>
                    <a:pt x="147" y="158"/>
                  </a:lnTo>
                  <a:lnTo>
                    <a:pt x="198" y="165"/>
                  </a:lnTo>
                  <a:lnTo>
                    <a:pt x="144" y="179"/>
                  </a:lnTo>
                  <a:lnTo>
                    <a:pt x="105" y="191"/>
                  </a:lnTo>
                  <a:lnTo>
                    <a:pt x="61" y="210"/>
                  </a:lnTo>
                  <a:lnTo>
                    <a:pt x="51" y="224"/>
                  </a:lnTo>
                  <a:lnTo>
                    <a:pt x="51" y="242"/>
                  </a:lnTo>
                  <a:lnTo>
                    <a:pt x="67" y="253"/>
                  </a:lnTo>
                  <a:lnTo>
                    <a:pt x="87" y="250"/>
                  </a:lnTo>
                  <a:lnTo>
                    <a:pt x="150" y="233"/>
                  </a:lnTo>
                  <a:lnTo>
                    <a:pt x="205" y="230"/>
                  </a:lnTo>
                  <a:lnTo>
                    <a:pt x="249" y="233"/>
                  </a:lnTo>
                  <a:lnTo>
                    <a:pt x="273" y="250"/>
                  </a:lnTo>
                  <a:lnTo>
                    <a:pt x="301" y="279"/>
                  </a:lnTo>
                  <a:lnTo>
                    <a:pt x="323" y="310"/>
                  </a:lnTo>
                  <a:lnTo>
                    <a:pt x="346" y="342"/>
                  </a:lnTo>
                  <a:lnTo>
                    <a:pt x="364" y="366"/>
                  </a:lnTo>
                  <a:lnTo>
                    <a:pt x="397" y="389"/>
                  </a:lnTo>
                  <a:lnTo>
                    <a:pt x="429" y="396"/>
                  </a:lnTo>
                  <a:lnTo>
                    <a:pt x="464" y="399"/>
                  </a:lnTo>
                  <a:lnTo>
                    <a:pt x="507" y="396"/>
                  </a:lnTo>
                  <a:lnTo>
                    <a:pt x="539" y="393"/>
                  </a:lnTo>
                  <a:lnTo>
                    <a:pt x="582" y="404"/>
                  </a:lnTo>
                  <a:lnTo>
                    <a:pt x="698" y="425"/>
                  </a:lnTo>
                  <a:lnTo>
                    <a:pt x="698" y="253"/>
                  </a:lnTo>
                  <a:close/>
                </a:path>
              </a:pathLst>
            </a:custGeom>
            <a:solidFill>
              <a:srgbClr val="FFC080"/>
            </a:solidFill>
            <a:ln w="1588">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88" name="Freeform 281"/>
            <p:cNvSpPr>
              <a:spLocks/>
            </p:cNvSpPr>
            <p:nvPr/>
          </p:nvSpPr>
          <p:spPr bwMode="auto">
            <a:xfrm>
              <a:off x="5269" y="1916"/>
              <a:ext cx="37" cy="9"/>
            </a:xfrm>
            <a:custGeom>
              <a:avLst/>
              <a:gdLst>
                <a:gd name="T0" fmla="*/ 0 w 223"/>
                <a:gd name="T1" fmla="*/ 0 h 52"/>
                <a:gd name="T2" fmla="*/ 0 w 223"/>
                <a:gd name="T3" fmla="*/ 0 h 52"/>
                <a:gd name="T4" fmla="*/ 0 w 223"/>
                <a:gd name="T5" fmla="*/ 0 h 52"/>
                <a:gd name="T6" fmla="*/ 0 w 223"/>
                <a:gd name="T7" fmla="*/ 0 h 52"/>
                <a:gd name="T8" fmla="*/ 0 w 223"/>
                <a:gd name="T9" fmla="*/ 0 h 52"/>
                <a:gd name="T10" fmla="*/ 0 w 223"/>
                <a:gd name="T11" fmla="*/ 0 h 52"/>
                <a:gd name="T12" fmla="*/ 0 w 223"/>
                <a:gd name="T13" fmla="*/ 0 h 52"/>
                <a:gd name="T14" fmla="*/ 0 w 223"/>
                <a:gd name="T15" fmla="*/ 0 h 52"/>
                <a:gd name="T16" fmla="*/ 0 w 223"/>
                <a:gd name="T17" fmla="*/ 0 h 52"/>
                <a:gd name="T18" fmla="*/ 0 w 223"/>
                <a:gd name="T19" fmla="*/ 0 h 52"/>
                <a:gd name="T20" fmla="*/ 0 w 223"/>
                <a:gd name="T21" fmla="*/ 0 h 52"/>
                <a:gd name="T22" fmla="*/ 0 w 223"/>
                <a:gd name="T23" fmla="*/ 0 h 52"/>
                <a:gd name="T24" fmla="*/ 0 w 223"/>
                <a:gd name="T25" fmla="*/ 0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3" h="52">
                  <a:moveTo>
                    <a:pt x="0" y="52"/>
                  </a:moveTo>
                  <a:lnTo>
                    <a:pt x="38" y="36"/>
                  </a:lnTo>
                  <a:lnTo>
                    <a:pt x="69" y="30"/>
                  </a:lnTo>
                  <a:lnTo>
                    <a:pt x="107" y="18"/>
                  </a:lnTo>
                  <a:lnTo>
                    <a:pt x="139" y="11"/>
                  </a:lnTo>
                  <a:lnTo>
                    <a:pt x="189" y="15"/>
                  </a:lnTo>
                  <a:lnTo>
                    <a:pt x="223" y="18"/>
                  </a:lnTo>
                  <a:lnTo>
                    <a:pt x="171" y="8"/>
                  </a:lnTo>
                  <a:lnTo>
                    <a:pt x="127" y="0"/>
                  </a:lnTo>
                  <a:lnTo>
                    <a:pt x="69" y="24"/>
                  </a:lnTo>
                  <a:lnTo>
                    <a:pt x="38" y="28"/>
                  </a:lnTo>
                  <a:lnTo>
                    <a:pt x="3" y="45"/>
                  </a:lnTo>
                  <a:lnTo>
                    <a:pt x="0" y="5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89" name="Freeform 282"/>
            <p:cNvSpPr>
              <a:spLocks/>
            </p:cNvSpPr>
            <p:nvPr/>
          </p:nvSpPr>
          <p:spPr bwMode="auto">
            <a:xfrm>
              <a:off x="5289" y="1907"/>
              <a:ext cx="31" cy="6"/>
            </a:xfrm>
            <a:custGeom>
              <a:avLst/>
              <a:gdLst>
                <a:gd name="T0" fmla="*/ 0 w 188"/>
                <a:gd name="T1" fmla="*/ 0 h 36"/>
                <a:gd name="T2" fmla="*/ 0 w 188"/>
                <a:gd name="T3" fmla="*/ 0 h 36"/>
                <a:gd name="T4" fmla="*/ 0 w 188"/>
                <a:gd name="T5" fmla="*/ 0 h 36"/>
                <a:gd name="T6" fmla="*/ 0 w 188"/>
                <a:gd name="T7" fmla="*/ 0 h 36"/>
                <a:gd name="T8" fmla="*/ 0 w 188"/>
                <a:gd name="T9" fmla="*/ 0 h 36"/>
                <a:gd name="T10" fmla="*/ 0 w 188"/>
                <a:gd name="T11" fmla="*/ 0 h 36"/>
                <a:gd name="T12" fmla="*/ 0 w 188"/>
                <a:gd name="T13" fmla="*/ 0 h 36"/>
                <a:gd name="T14" fmla="*/ 0 w 188"/>
                <a:gd name="T15" fmla="*/ 0 h 36"/>
                <a:gd name="T16" fmla="*/ 0 w 188"/>
                <a:gd name="T17" fmla="*/ 0 h 36"/>
                <a:gd name="T18" fmla="*/ 0 w 188"/>
                <a:gd name="T19" fmla="*/ 0 h 36"/>
                <a:gd name="T20" fmla="*/ 0 w 188"/>
                <a:gd name="T21" fmla="*/ 0 h 36"/>
                <a:gd name="T22" fmla="*/ 0 w 188"/>
                <a:gd name="T23" fmla="*/ 0 h 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8" h="36">
                  <a:moveTo>
                    <a:pt x="51" y="0"/>
                  </a:moveTo>
                  <a:lnTo>
                    <a:pt x="29" y="1"/>
                  </a:lnTo>
                  <a:lnTo>
                    <a:pt x="0" y="11"/>
                  </a:lnTo>
                  <a:lnTo>
                    <a:pt x="19" y="9"/>
                  </a:lnTo>
                  <a:lnTo>
                    <a:pt x="48" y="4"/>
                  </a:lnTo>
                  <a:lnTo>
                    <a:pt x="109" y="20"/>
                  </a:lnTo>
                  <a:lnTo>
                    <a:pt x="143" y="30"/>
                  </a:lnTo>
                  <a:lnTo>
                    <a:pt x="181" y="36"/>
                  </a:lnTo>
                  <a:lnTo>
                    <a:pt x="188" y="30"/>
                  </a:lnTo>
                  <a:lnTo>
                    <a:pt x="146" y="22"/>
                  </a:lnTo>
                  <a:lnTo>
                    <a:pt x="97" y="11"/>
                  </a:lnTo>
                  <a:lnTo>
                    <a:pt x="5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0" name="Freeform 283"/>
            <p:cNvSpPr>
              <a:spLocks/>
            </p:cNvSpPr>
            <p:nvPr/>
          </p:nvSpPr>
          <p:spPr bwMode="auto">
            <a:xfrm>
              <a:off x="5295" y="1929"/>
              <a:ext cx="13" cy="3"/>
            </a:xfrm>
            <a:custGeom>
              <a:avLst/>
              <a:gdLst>
                <a:gd name="T0" fmla="*/ 0 w 76"/>
                <a:gd name="T1" fmla="*/ 0 h 17"/>
                <a:gd name="T2" fmla="*/ 0 w 76"/>
                <a:gd name="T3" fmla="*/ 0 h 17"/>
                <a:gd name="T4" fmla="*/ 0 w 76"/>
                <a:gd name="T5" fmla="*/ 0 h 17"/>
                <a:gd name="T6" fmla="*/ 0 w 76"/>
                <a:gd name="T7" fmla="*/ 0 h 17"/>
                <a:gd name="T8" fmla="*/ 0 w 76"/>
                <a:gd name="T9" fmla="*/ 0 h 17"/>
                <a:gd name="T10" fmla="*/ 0 w 76"/>
                <a:gd name="T11" fmla="*/ 0 h 17"/>
                <a:gd name="T12" fmla="*/ 0 w 76"/>
                <a:gd name="T13" fmla="*/ 0 h 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6" h="17">
                  <a:moveTo>
                    <a:pt x="0" y="8"/>
                  </a:moveTo>
                  <a:lnTo>
                    <a:pt x="8" y="17"/>
                  </a:lnTo>
                  <a:lnTo>
                    <a:pt x="36" y="12"/>
                  </a:lnTo>
                  <a:lnTo>
                    <a:pt x="67" y="12"/>
                  </a:lnTo>
                  <a:lnTo>
                    <a:pt x="76" y="0"/>
                  </a:lnTo>
                  <a:lnTo>
                    <a:pt x="55" y="4"/>
                  </a:lnTo>
                  <a:lnTo>
                    <a:pt x="0" y="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1" name="Freeform 284"/>
            <p:cNvSpPr>
              <a:spLocks/>
            </p:cNvSpPr>
            <p:nvPr/>
          </p:nvSpPr>
          <p:spPr bwMode="auto">
            <a:xfrm>
              <a:off x="5268" y="1926"/>
              <a:ext cx="3" cy="6"/>
            </a:xfrm>
            <a:custGeom>
              <a:avLst/>
              <a:gdLst>
                <a:gd name="T0" fmla="*/ 0 w 19"/>
                <a:gd name="T1" fmla="*/ 0 h 32"/>
                <a:gd name="T2" fmla="*/ 0 w 19"/>
                <a:gd name="T3" fmla="*/ 0 h 32"/>
                <a:gd name="T4" fmla="*/ 0 w 19"/>
                <a:gd name="T5" fmla="*/ 0 h 32"/>
                <a:gd name="T6" fmla="*/ 0 w 19"/>
                <a:gd name="T7" fmla="*/ 0 h 32"/>
                <a:gd name="T8" fmla="*/ 0 w 19"/>
                <a:gd name="T9" fmla="*/ 0 h 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2">
                  <a:moveTo>
                    <a:pt x="19" y="0"/>
                  </a:moveTo>
                  <a:lnTo>
                    <a:pt x="19" y="9"/>
                  </a:lnTo>
                  <a:lnTo>
                    <a:pt x="14" y="24"/>
                  </a:lnTo>
                  <a:lnTo>
                    <a:pt x="0" y="32"/>
                  </a:lnTo>
                  <a:lnTo>
                    <a:pt x="1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2" name="Freeform 285"/>
            <p:cNvSpPr>
              <a:spLocks/>
            </p:cNvSpPr>
            <p:nvPr/>
          </p:nvSpPr>
          <p:spPr bwMode="auto">
            <a:xfrm>
              <a:off x="5277" y="1940"/>
              <a:ext cx="3" cy="3"/>
            </a:xfrm>
            <a:custGeom>
              <a:avLst/>
              <a:gdLst>
                <a:gd name="T0" fmla="*/ 0 w 14"/>
                <a:gd name="T1" fmla="*/ 0 h 18"/>
                <a:gd name="T2" fmla="*/ 0 w 14"/>
                <a:gd name="T3" fmla="*/ 0 h 18"/>
                <a:gd name="T4" fmla="*/ 0 w 14"/>
                <a:gd name="T5" fmla="*/ 0 h 18"/>
                <a:gd name="T6" fmla="*/ 0 w 14"/>
                <a:gd name="T7" fmla="*/ 0 h 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18">
                  <a:moveTo>
                    <a:pt x="14" y="0"/>
                  </a:moveTo>
                  <a:lnTo>
                    <a:pt x="11" y="9"/>
                  </a:lnTo>
                  <a:lnTo>
                    <a:pt x="0" y="18"/>
                  </a:lnTo>
                  <a:lnTo>
                    <a:pt x="14"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3" name="Freeform 286"/>
            <p:cNvSpPr>
              <a:spLocks/>
            </p:cNvSpPr>
            <p:nvPr/>
          </p:nvSpPr>
          <p:spPr bwMode="auto">
            <a:xfrm>
              <a:off x="5319" y="1921"/>
              <a:ext cx="6" cy="7"/>
            </a:xfrm>
            <a:custGeom>
              <a:avLst/>
              <a:gdLst>
                <a:gd name="T0" fmla="*/ 0 w 35"/>
                <a:gd name="T1" fmla="*/ 0 h 43"/>
                <a:gd name="T2" fmla="*/ 0 w 35"/>
                <a:gd name="T3" fmla="*/ 0 h 43"/>
                <a:gd name="T4" fmla="*/ 0 w 35"/>
                <a:gd name="T5" fmla="*/ 0 h 43"/>
                <a:gd name="T6" fmla="*/ 0 w 35"/>
                <a:gd name="T7" fmla="*/ 0 h 43"/>
                <a:gd name="T8" fmla="*/ 0 w 35"/>
                <a:gd name="T9" fmla="*/ 0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43">
                  <a:moveTo>
                    <a:pt x="0" y="0"/>
                  </a:moveTo>
                  <a:lnTo>
                    <a:pt x="7" y="14"/>
                  </a:lnTo>
                  <a:lnTo>
                    <a:pt x="7" y="24"/>
                  </a:lnTo>
                  <a:lnTo>
                    <a:pt x="35" y="4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4" name="Freeform 287"/>
            <p:cNvSpPr>
              <a:spLocks/>
            </p:cNvSpPr>
            <p:nvPr/>
          </p:nvSpPr>
          <p:spPr bwMode="auto">
            <a:xfrm>
              <a:off x="5330" y="1921"/>
              <a:ext cx="19" cy="19"/>
            </a:xfrm>
            <a:custGeom>
              <a:avLst/>
              <a:gdLst>
                <a:gd name="T0" fmla="*/ 0 w 114"/>
                <a:gd name="T1" fmla="*/ 0 h 114"/>
                <a:gd name="T2" fmla="*/ 0 w 114"/>
                <a:gd name="T3" fmla="*/ 0 h 114"/>
                <a:gd name="T4" fmla="*/ 0 w 114"/>
                <a:gd name="T5" fmla="*/ 0 h 114"/>
                <a:gd name="T6" fmla="*/ 0 w 114"/>
                <a:gd name="T7" fmla="*/ 0 h 114"/>
                <a:gd name="T8" fmla="*/ 0 w 114"/>
                <a:gd name="T9" fmla="*/ 0 h 114"/>
                <a:gd name="T10" fmla="*/ 0 w 114"/>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4" h="114">
                  <a:moveTo>
                    <a:pt x="0" y="0"/>
                  </a:moveTo>
                  <a:lnTo>
                    <a:pt x="21" y="35"/>
                  </a:lnTo>
                  <a:lnTo>
                    <a:pt x="43" y="63"/>
                  </a:lnTo>
                  <a:lnTo>
                    <a:pt x="114" y="114"/>
                  </a:lnTo>
                  <a:lnTo>
                    <a:pt x="47" y="5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5" name="Freeform 288"/>
            <p:cNvSpPr>
              <a:spLocks/>
            </p:cNvSpPr>
            <p:nvPr/>
          </p:nvSpPr>
          <p:spPr bwMode="auto">
            <a:xfrm>
              <a:off x="5354" y="1948"/>
              <a:ext cx="4" cy="13"/>
            </a:xfrm>
            <a:custGeom>
              <a:avLst/>
              <a:gdLst>
                <a:gd name="T0" fmla="*/ 0 w 27"/>
                <a:gd name="T1" fmla="*/ 0 h 82"/>
                <a:gd name="T2" fmla="*/ 0 w 27"/>
                <a:gd name="T3" fmla="*/ 0 h 82"/>
                <a:gd name="T4" fmla="*/ 0 w 27"/>
                <a:gd name="T5" fmla="*/ 0 h 82"/>
                <a:gd name="T6" fmla="*/ 0 w 27"/>
                <a:gd name="T7" fmla="*/ 0 h 82"/>
                <a:gd name="T8" fmla="*/ 0 w 27"/>
                <a:gd name="T9" fmla="*/ 0 h 82"/>
                <a:gd name="T10" fmla="*/ 0 w 27"/>
                <a:gd name="T11" fmla="*/ 0 h 82"/>
                <a:gd name="T12" fmla="*/ 0 w 27"/>
                <a:gd name="T13" fmla="*/ 0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 h="82">
                  <a:moveTo>
                    <a:pt x="27" y="0"/>
                  </a:moveTo>
                  <a:lnTo>
                    <a:pt x="9" y="29"/>
                  </a:lnTo>
                  <a:lnTo>
                    <a:pt x="4" y="57"/>
                  </a:lnTo>
                  <a:lnTo>
                    <a:pt x="3" y="82"/>
                  </a:lnTo>
                  <a:lnTo>
                    <a:pt x="0" y="47"/>
                  </a:lnTo>
                  <a:lnTo>
                    <a:pt x="3" y="21"/>
                  </a:lnTo>
                  <a:lnTo>
                    <a:pt x="2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6" name="Freeform 289"/>
            <p:cNvSpPr>
              <a:spLocks/>
            </p:cNvSpPr>
            <p:nvPr/>
          </p:nvSpPr>
          <p:spPr bwMode="auto">
            <a:xfrm>
              <a:off x="5312" y="1934"/>
              <a:ext cx="2" cy="5"/>
            </a:xfrm>
            <a:custGeom>
              <a:avLst/>
              <a:gdLst>
                <a:gd name="T0" fmla="*/ 0 w 15"/>
                <a:gd name="T1" fmla="*/ 0 h 30"/>
                <a:gd name="T2" fmla="*/ 0 w 15"/>
                <a:gd name="T3" fmla="*/ 0 h 30"/>
                <a:gd name="T4" fmla="*/ 0 w 15"/>
                <a:gd name="T5" fmla="*/ 0 h 30"/>
                <a:gd name="T6" fmla="*/ 0 w 15"/>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30">
                  <a:moveTo>
                    <a:pt x="11" y="0"/>
                  </a:moveTo>
                  <a:lnTo>
                    <a:pt x="15" y="12"/>
                  </a:lnTo>
                  <a:lnTo>
                    <a:pt x="0" y="30"/>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297" name="Group 290"/>
          <p:cNvGrpSpPr>
            <a:grpSpLocks/>
          </p:cNvGrpSpPr>
          <p:nvPr/>
        </p:nvGrpSpPr>
        <p:grpSpPr bwMode="auto">
          <a:xfrm>
            <a:off x="7049981" y="3136559"/>
            <a:ext cx="269775" cy="283404"/>
            <a:chOff x="5362" y="1748"/>
            <a:chExt cx="268" cy="305"/>
          </a:xfrm>
        </p:grpSpPr>
        <p:sp>
          <p:nvSpPr>
            <p:cNvPr id="298" name="Freeform 291"/>
            <p:cNvSpPr>
              <a:spLocks/>
            </p:cNvSpPr>
            <p:nvPr/>
          </p:nvSpPr>
          <p:spPr bwMode="auto">
            <a:xfrm>
              <a:off x="5477" y="1748"/>
              <a:ext cx="8" cy="6"/>
            </a:xfrm>
            <a:custGeom>
              <a:avLst/>
              <a:gdLst>
                <a:gd name="T0" fmla="*/ 0 w 51"/>
                <a:gd name="T1" fmla="*/ 0 h 36"/>
                <a:gd name="T2" fmla="*/ 0 w 51"/>
                <a:gd name="T3" fmla="*/ 0 h 36"/>
                <a:gd name="T4" fmla="*/ 0 w 51"/>
                <a:gd name="T5" fmla="*/ 0 h 36"/>
                <a:gd name="T6" fmla="*/ 0 w 51"/>
                <a:gd name="T7" fmla="*/ 0 h 36"/>
                <a:gd name="T8" fmla="*/ 0 w 51"/>
                <a:gd name="T9" fmla="*/ 0 h 36"/>
                <a:gd name="T10" fmla="*/ 0 w 51"/>
                <a:gd name="T11" fmla="*/ 0 h 36"/>
                <a:gd name="T12" fmla="*/ 0 w 51"/>
                <a:gd name="T13" fmla="*/ 0 h 36"/>
                <a:gd name="T14" fmla="*/ 0 w 51"/>
                <a:gd name="T15" fmla="*/ 0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1" h="36">
                  <a:moveTo>
                    <a:pt x="0" y="0"/>
                  </a:moveTo>
                  <a:lnTo>
                    <a:pt x="14" y="10"/>
                  </a:lnTo>
                  <a:lnTo>
                    <a:pt x="29" y="15"/>
                  </a:lnTo>
                  <a:lnTo>
                    <a:pt x="43" y="23"/>
                  </a:lnTo>
                  <a:lnTo>
                    <a:pt x="51" y="36"/>
                  </a:lnTo>
                  <a:lnTo>
                    <a:pt x="39" y="32"/>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99" name="Freeform 292"/>
            <p:cNvSpPr>
              <a:spLocks/>
            </p:cNvSpPr>
            <p:nvPr/>
          </p:nvSpPr>
          <p:spPr bwMode="auto">
            <a:xfrm>
              <a:off x="5479" y="1758"/>
              <a:ext cx="2" cy="4"/>
            </a:xfrm>
            <a:custGeom>
              <a:avLst/>
              <a:gdLst>
                <a:gd name="T0" fmla="*/ 0 w 14"/>
                <a:gd name="T1" fmla="*/ 0 h 24"/>
                <a:gd name="T2" fmla="*/ 0 w 14"/>
                <a:gd name="T3" fmla="*/ 0 h 24"/>
                <a:gd name="T4" fmla="*/ 0 w 14"/>
                <a:gd name="T5" fmla="*/ 0 h 24"/>
                <a:gd name="T6" fmla="*/ 0 w 14"/>
                <a:gd name="T7" fmla="*/ 0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24">
                  <a:moveTo>
                    <a:pt x="0" y="0"/>
                  </a:moveTo>
                  <a:lnTo>
                    <a:pt x="14" y="0"/>
                  </a:lnTo>
                  <a:lnTo>
                    <a:pt x="14" y="2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0" name="Freeform 293"/>
            <p:cNvSpPr>
              <a:spLocks/>
            </p:cNvSpPr>
            <p:nvPr/>
          </p:nvSpPr>
          <p:spPr bwMode="auto">
            <a:xfrm>
              <a:off x="5444" y="1788"/>
              <a:ext cx="71" cy="180"/>
            </a:xfrm>
            <a:custGeom>
              <a:avLst/>
              <a:gdLst>
                <a:gd name="T0" fmla="*/ 0 w 431"/>
                <a:gd name="T1" fmla="*/ 0 h 1076"/>
                <a:gd name="T2" fmla="*/ 0 w 431"/>
                <a:gd name="T3" fmla="*/ 0 h 1076"/>
                <a:gd name="T4" fmla="*/ 0 w 431"/>
                <a:gd name="T5" fmla="*/ 0 h 1076"/>
                <a:gd name="T6" fmla="*/ 0 w 431"/>
                <a:gd name="T7" fmla="*/ 0 h 1076"/>
                <a:gd name="T8" fmla="*/ 0 w 431"/>
                <a:gd name="T9" fmla="*/ 0 h 1076"/>
                <a:gd name="T10" fmla="*/ 0 w 431"/>
                <a:gd name="T11" fmla="*/ 0 h 1076"/>
                <a:gd name="T12" fmla="*/ 0 w 431"/>
                <a:gd name="T13" fmla="*/ 0 h 1076"/>
                <a:gd name="T14" fmla="*/ 0 w 431"/>
                <a:gd name="T15" fmla="*/ 0 h 1076"/>
                <a:gd name="T16" fmla="*/ 0 w 431"/>
                <a:gd name="T17" fmla="*/ 0 h 1076"/>
                <a:gd name="T18" fmla="*/ 0 w 431"/>
                <a:gd name="T19" fmla="*/ 0 h 10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1" h="1076">
                  <a:moveTo>
                    <a:pt x="369" y="0"/>
                  </a:moveTo>
                  <a:lnTo>
                    <a:pt x="328" y="44"/>
                  </a:lnTo>
                  <a:lnTo>
                    <a:pt x="317" y="108"/>
                  </a:lnTo>
                  <a:lnTo>
                    <a:pt x="254" y="170"/>
                  </a:lnTo>
                  <a:lnTo>
                    <a:pt x="126" y="461"/>
                  </a:lnTo>
                  <a:lnTo>
                    <a:pt x="57" y="724"/>
                  </a:lnTo>
                  <a:lnTo>
                    <a:pt x="0" y="1076"/>
                  </a:lnTo>
                  <a:lnTo>
                    <a:pt x="178" y="919"/>
                  </a:lnTo>
                  <a:lnTo>
                    <a:pt x="431" y="140"/>
                  </a:lnTo>
                  <a:lnTo>
                    <a:pt x="369" y="0"/>
                  </a:lnTo>
                  <a:close/>
                </a:path>
              </a:pathLst>
            </a:custGeom>
            <a:solidFill>
              <a:srgbClr val="40000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301" name="Freeform 294"/>
            <p:cNvSpPr>
              <a:spLocks/>
            </p:cNvSpPr>
            <p:nvPr/>
          </p:nvSpPr>
          <p:spPr bwMode="auto">
            <a:xfrm>
              <a:off x="5362" y="1754"/>
              <a:ext cx="268" cy="299"/>
            </a:xfrm>
            <a:custGeom>
              <a:avLst/>
              <a:gdLst>
                <a:gd name="T0" fmla="*/ 0 w 1606"/>
                <a:gd name="T1" fmla="*/ 0 h 1792"/>
                <a:gd name="T2" fmla="*/ 0 w 1606"/>
                <a:gd name="T3" fmla="*/ 0 h 1792"/>
                <a:gd name="T4" fmla="*/ 0 w 1606"/>
                <a:gd name="T5" fmla="*/ 0 h 1792"/>
                <a:gd name="T6" fmla="*/ 0 w 1606"/>
                <a:gd name="T7" fmla="*/ 0 h 1792"/>
                <a:gd name="T8" fmla="*/ 0 w 1606"/>
                <a:gd name="T9" fmla="*/ 0 h 1792"/>
                <a:gd name="T10" fmla="*/ 0 w 1606"/>
                <a:gd name="T11" fmla="*/ 0 h 1792"/>
                <a:gd name="T12" fmla="*/ 0 w 1606"/>
                <a:gd name="T13" fmla="*/ 0 h 1792"/>
                <a:gd name="T14" fmla="*/ 0 w 1606"/>
                <a:gd name="T15" fmla="*/ 0 h 1792"/>
                <a:gd name="T16" fmla="*/ 0 w 1606"/>
                <a:gd name="T17" fmla="*/ 0 h 1792"/>
                <a:gd name="T18" fmla="*/ 0 w 1606"/>
                <a:gd name="T19" fmla="*/ 0 h 1792"/>
                <a:gd name="T20" fmla="*/ 0 w 1606"/>
                <a:gd name="T21" fmla="*/ 0 h 1792"/>
                <a:gd name="T22" fmla="*/ 0 w 1606"/>
                <a:gd name="T23" fmla="*/ 0 h 1792"/>
                <a:gd name="T24" fmla="*/ 0 w 1606"/>
                <a:gd name="T25" fmla="*/ 0 h 1792"/>
                <a:gd name="T26" fmla="*/ 0 w 1606"/>
                <a:gd name="T27" fmla="*/ 0 h 1792"/>
                <a:gd name="T28" fmla="*/ 0 w 1606"/>
                <a:gd name="T29" fmla="*/ 0 h 1792"/>
                <a:gd name="T30" fmla="*/ 0 w 1606"/>
                <a:gd name="T31" fmla="*/ 0 h 1792"/>
                <a:gd name="T32" fmla="*/ 0 w 1606"/>
                <a:gd name="T33" fmla="*/ 0 h 1792"/>
                <a:gd name="T34" fmla="*/ 0 w 1606"/>
                <a:gd name="T35" fmla="*/ 0 h 1792"/>
                <a:gd name="T36" fmla="*/ 0 w 1606"/>
                <a:gd name="T37" fmla="*/ 0 h 1792"/>
                <a:gd name="T38" fmla="*/ 0 w 1606"/>
                <a:gd name="T39" fmla="*/ 0 h 1792"/>
                <a:gd name="T40" fmla="*/ 0 w 1606"/>
                <a:gd name="T41" fmla="*/ 0 h 1792"/>
                <a:gd name="T42" fmla="*/ 0 w 1606"/>
                <a:gd name="T43" fmla="*/ 0 h 1792"/>
                <a:gd name="T44" fmla="*/ 0 w 1606"/>
                <a:gd name="T45" fmla="*/ 0 h 1792"/>
                <a:gd name="T46" fmla="*/ 0 w 1606"/>
                <a:gd name="T47" fmla="*/ 0 h 1792"/>
                <a:gd name="T48" fmla="*/ 0 w 1606"/>
                <a:gd name="T49" fmla="*/ 0 h 1792"/>
                <a:gd name="T50" fmla="*/ 0 w 1606"/>
                <a:gd name="T51" fmla="*/ 0 h 1792"/>
                <a:gd name="T52" fmla="*/ 0 w 1606"/>
                <a:gd name="T53" fmla="*/ 0 h 1792"/>
                <a:gd name="T54" fmla="*/ 0 w 1606"/>
                <a:gd name="T55" fmla="*/ 0 h 1792"/>
                <a:gd name="T56" fmla="*/ 0 w 1606"/>
                <a:gd name="T57" fmla="*/ 0 h 1792"/>
                <a:gd name="T58" fmla="*/ 0 w 1606"/>
                <a:gd name="T59" fmla="*/ 0 h 1792"/>
                <a:gd name="T60" fmla="*/ 0 w 1606"/>
                <a:gd name="T61" fmla="*/ 0 h 1792"/>
                <a:gd name="T62" fmla="*/ 0 w 1606"/>
                <a:gd name="T63" fmla="*/ 0 h 1792"/>
                <a:gd name="T64" fmla="*/ 0 w 1606"/>
                <a:gd name="T65" fmla="*/ 0 h 1792"/>
                <a:gd name="T66" fmla="*/ 0 w 1606"/>
                <a:gd name="T67" fmla="*/ 0 h 1792"/>
                <a:gd name="T68" fmla="*/ 0 w 1606"/>
                <a:gd name="T69" fmla="*/ 0 h 1792"/>
                <a:gd name="T70" fmla="*/ 0 w 1606"/>
                <a:gd name="T71" fmla="*/ 0 h 1792"/>
                <a:gd name="T72" fmla="*/ 0 w 1606"/>
                <a:gd name="T73" fmla="*/ 0 h 1792"/>
                <a:gd name="T74" fmla="*/ 0 w 1606"/>
                <a:gd name="T75" fmla="*/ 0 h 1792"/>
                <a:gd name="T76" fmla="*/ 0 w 1606"/>
                <a:gd name="T77" fmla="*/ 0 h 1792"/>
                <a:gd name="T78" fmla="*/ 0 w 1606"/>
                <a:gd name="T79" fmla="*/ 0 h 1792"/>
                <a:gd name="T80" fmla="*/ 0 w 1606"/>
                <a:gd name="T81" fmla="*/ 0 h 1792"/>
                <a:gd name="T82" fmla="*/ 0 w 1606"/>
                <a:gd name="T83" fmla="*/ 0 h 1792"/>
                <a:gd name="T84" fmla="*/ 0 w 1606"/>
                <a:gd name="T85" fmla="*/ 0 h 1792"/>
                <a:gd name="T86" fmla="*/ 0 w 1606"/>
                <a:gd name="T87" fmla="*/ 0 h 1792"/>
                <a:gd name="T88" fmla="*/ 0 w 1606"/>
                <a:gd name="T89" fmla="*/ 0 h 1792"/>
                <a:gd name="T90" fmla="*/ 0 w 1606"/>
                <a:gd name="T91" fmla="*/ 0 h 179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606" h="1792">
                  <a:moveTo>
                    <a:pt x="1309" y="94"/>
                  </a:moveTo>
                  <a:lnTo>
                    <a:pt x="1258" y="0"/>
                  </a:lnTo>
                  <a:lnTo>
                    <a:pt x="867" y="163"/>
                  </a:lnTo>
                  <a:lnTo>
                    <a:pt x="850" y="288"/>
                  </a:lnTo>
                  <a:lnTo>
                    <a:pt x="818" y="332"/>
                  </a:lnTo>
                  <a:lnTo>
                    <a:pt x="773" y="382"/>
                  </a:lnTo>
                  <a:lnTo>
                    <a:pt x="747" y="472"/>
                  </a:lnTo>
                  <a:lnTo>
                    <a:pt x="660" y="678"/>
                  </a:lnTo>
                  <a:lnTo>
                    <a:pt x="590" y="924"/>
                  </a:lnTo>
                  <a:lnTo>
                    <a:pt x="558" y="1088"/>
                  </a:lnTo>
                  <a:lnTo>
                    <a:pt x="243" y="1094"/>
                  </a:lnTo>
                  <a:lnTo>
                    <a:pt x="192" y="1125"/>
                  </a:lnTo>
                  <a:lnTo>
                    <a:pt x="47" y="1125"/>
                  </a:lnTo>
                  <a:lnTo>
                    <a:pt x="7" y="1189"/>
                  </a:lnTo>
                  <a:lnTo>
                    <a:pt x="0" y="1264"/>
                  </a:lnTo>
                  <a:lnTo>
                    <a:pt x="15" y="1332"/>
                  </a:lnTo>
                  <a:lnTo>
                    <a:pt x="148" y="1358"/>
                  </a:lnTo>
                  <a:lnTo>
                    <a:pt x="211" y="1452"/>
                  </a:lnTo>
                  <a:lnTo>
                    <a:pt x="337" y="1484"/>
                  </a:lnTo>
                  <a:lnTo>
                    <a:pt x="430" y="1484"/>
                  </a:lnTo>
                  <a:lnTo>
                    <a:pt x="538" y="1503"/>
                  </a:lnTo>
                  <a:lnTo>
                    <a:pt x="544" y="1548"/>
                  </a:lnTo>
                  <a:lnTo>
                    <a:pt x="538" y="1642"/>
                  </a:lnTo>
                  <a:lnTo>
                    <a:pt x="550" y="1705"/>
                  </a:lnTo>
                  <a:lnTo>
                    <a:pt x="608" y="1712"/>
                  </a:lnTo>
                  <a:lnTo>
                    <a:pt x="677" y="1724"/>
                  </a:lnTo>
                  <a:lnTo>
                    <a:pt x="747" y="1786"/>
                  </a:lnTo>
                  <a:lnTo>
                    <a:pt x="830" y="1786"/>
                  </a:lnTo>
                  <a:lnTo>
                    <a:pt x="905" y="1779"/>
                  </a:lnTo>
                  <a:lnTo>
                    <a:pt x="1019" y="1744"/>
                  </a:lnTo>
                  <a:lnTo>
                    <a:pt x="1145" y="1756"/>
                  </a:lnTo>
                  <a:lnTo>
                    <a:pt x="1273" y="1792"/>
                  </a:lnTo>
                  <a:lnTo>
                    <a:pt x="1392" y="1766"/>
                  </a:lnTo>
                  <a:lnTo>
                    <a:pt x="1473" y="1674"/>
                  </a:lnTo>
                  <a:lnTo>
                    <a:pt x="1467" y="1571"/>
                  </a:lnTo>
                  <a:lnTo>
                    <a:pt x="1497" y="1446"/>
                  </a:lnTo>
                  <a:lnTo>
                    <a:pt x="1516" y="1282"/>
                  </a:lnTo>
                  <a:lnTo>
                    <a:pt x="1554" y="1131"/>
                  </a:lnTo>
                  <a:lnTo>
                    <a:pt x="1606" y="906"/>
                  </a:lnTo>
                  <a:lnTo>
                    <a:pt x="1598" y="678"/>
                  </a:lnTo>
                  <a:lnTo>
                    <a:pt x="1598" y="478"/>
                  </a:lnTo>
                  <a:lnTo>
                    <a:pt x="1586" y="338"/>
                  </a:lnTo>
                  <a:lnTo>
                    <a:pt x="1554" y="276"/>
                  </a:lnTo>
                  <a:lnTo>
                    <a:pt x="1484" y="225"/>
                  </a:lnTo>
                  <a:lnTo>
                    <a:pt x="1403" y="142"/>
                  </a:lnTo>
                  <a:lnTo>
                    <a:pt x="1309" y="94"/>
                  </a:lnTo>
                  <a:close/>
                </a:path>
              </a:pathLst>
            </a:custGeom>
            <a:solidFill>
              <a:srgbClr val="C0C0C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302" name="Freeform 295"/>
            <p:cNvSpPr>
              <a:spLocks/>
            </p:cNvSpPr>
            <p:nvPr/>
          </p:nvSpPr>
          <p:spPr bwMode="auto">
            <a:xfrm>
              <a:off x="5456" y="1772"/>
              <a:ext cx="169" cy="278"/>
            </a:xfrm>
            <a:custGeom>
              <a:avLst/>
              <a:gdLst>
                <a:gd name="T0" fmla="*/ 0 w 1014"/>
                <a:gd name="T1" fmla="*/ 0 h 1671"/>
                <a:gd name="T2" fmla="*/ 0 w 1014"/>
                <a:gd name="T3" fmla="*/ 0 h 1671"/>
                <a:gd name="T4" fmla="*/ 0 w 1014"/>
                <a:gd name="T5" fmla="*/ 0 h 1671"/>
                <a:gd name="T6" fmla="*/ 0 w 1014"/>
                <a:gd name="T7" fmla="*/ 0 h 1671"/>
                <a:gd name="T8" fmla="*/ 0 w 1014"/>
                <a:gd name="T9" fmla="*/ 0 h 1671"/>
                <a:gd name="T10" fmla="*/ 0 w 1014"/>
                <a:gd name="T11" fmla="*/ 0 h 1671"/>
                <a:gd name="T12" fmla="*/ 0 w 1014"/>
                <a:gd name="T13" fmla="*/ 0 h 1671"/>
                <a:gd name="T14" fmla="*/ 0 w 1014"/>
                <a:gd name="T15" fmla="*/ 0 h 1671"/>
                <a:gd name="T16" fmla="*/ 0 w 1014"/>
                <a:gd name="T17" fmla="*/ 0 h 1671"/>
                <a:gd name="T18" fmla="*/ 0 w 1014"/>
                <a:gd name="T19" fmla="*/ 0 h 1671"/>
                <a:gd name="T20" fmla="*/ 0 w 1014"/>
                <a:gd name="T21" fmla="*/ 0 h 1671"/>
                <a:gd name="T22" fmla="*/ 0 w 1014"/>
                <a:gd name="T23" fmla="*/ 0 h 1671"/>
                <a:gd name="T24" fmla="*/ 0 w 1014"/>
                <a:gd name="T25" fmla="*/ 0 h 1671"/>
                <a:gd name="T26" fmla="*/ 0 w 1014"/>
                <a:gd name="T27" fmla="*/ 0 h 1671"/>
                <a:gd name="T28" fmla="*/ 0 w 1014"/>
                <a:gd name="T29" fmla="*/ 0 h 1671"/>
                <a:gd name="T30" fmla="*/ 0 w 1014"/>
                <a:gd name="T31" fmla="*/ 0 h 1671"/>
                <a:gd name="T32" fmla="*/ 0 w 1014"/>
                <a:gd name="T33" fmla="*/ 0 h 1671"/>
                <a:gd name="T34" fmla="*/ 0 w 1014"/>
                <a:gd name="T35" fmla="*/ 0 h 1671"/>
                <a:gd name="T36" fmla="*/ 0 w 1014"/>
                <a:gd name="T37" fmla="*/ 0 h 1671"/>
                <a:gd name="T38" fmla="*/ 0 w 1014"/>
                <a:gd name="T39" fmla="*/ 0 h 1671"/>
                <a:gd name="T40" fmla="*/ 0 w 1014"/>
                <a:gd name="T41" fmla="*/ 0 h 1671"/>
                <a:gd name="T42" fmla="*/ 0 w 1014"/>
                <a:gd name="T43" fmla="*/ 0 h 1671"/>
                <a:gd name="T44" fmla="*/ 0 w 1014"/>
                <a:gd name="T45" fmla="*/ 0 h 1671"/>
                <a:gd name="T46" fmla="*/ 0 w 1014"/>
                <a:gd name="T47" fmla="*/ 0 h 1671"/>
                <a:gd name="T48" fmla="*/ 0 w 1014"/>
                <a:gd name="T49" fmla="*/ 0 h 1671"/>
                <a:gd name="T50" fmla="*/ 0 w 1014"/>
                <a:gd name="T51" fmla="*/ 0 h 1671"/>
                <a:gd name="T52" fmla="*/ 0 w 1014"/>
                <a:gd name="T53" fmla="*/ 0 h 1671"/>
                <a:gd name="T54" fmla="*/ 0 w 1014"/>
                <a:gd name="T55" fmla="*/ 0 h 1671"/>
                <a:gd name="T56" fmla="*/ 0 w 1014"/>
                <a:gd name="T57" fmla="*/ 0 h 1671"/>
                <a:gd name="T58" fmla="*/ 0 w 1014"/>
                <a:gd name="T59" fmla="*/ 0 h 1671"/>
                <a:gd name="T60" fmla="*/ 0 w 1014"/>
                <a:gd name="T61" fmla="*/ 0 h 1671"/>
                <a:gd name="T62" fmla="*/ 0 w 1014"/>
                <a:gd name="T63" fmla="*/ 0 h 1671"/>
                <a:gd name="T64" fmla="*/ 0 w 1014"/>
                <a:gd name="T65" fmla="*/ 0 h 1671"/>
                <a:gd name="T66" fmla="*/ 0 w 1014"/>
                <a:gd name="T67" fmla="*/ 0 h 1671"/>
                <a:gd name="T68" fmla="*/ 0 w 1014"/>
                <a:gd name="T69" fmla="*/ 0 h 1671"/>
                <a:gd name="T70" fmla="*/ 0 w 1014"/>
                <a:gd name="T71" fmla="*/ 0 h 1671"/>
                <a:gd name="T72" fmla="*/ 0 w 1014"/>
                <a:gd name="T73" fmla="*/ 0 h 1671"/>
                <a:gd name="T74" fmla="*/ 0 w 1014"/>
                <a:gd name="T75" fmla="*/ 0 h 1671"/>
                <a:gd name="T76" fmla="*/ 0 w 1014"/>
                <a:gd name="T77" fmla="*/ 0 h 16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14" h="1671">
                  <a:moveTo>
                    <a:pt x="0" y="1402"/>
                  </a:moveTo>
                  <a:lnTo>
                    <a:pt x="132" y="1382"/>
                  </a:lnTo>
                  <a:lnTo>
                    <a:pt x="245" y="1376"/>
                  </a:lnTo>
                  <a:lnTo>
                    <a:pt x="370" y="1363"/>
                  </a:lnTo>
                  <a:lnTo>
                    <a:pt x="509" y="1344"/>
                  </a:lnTo>
                  <a:lnTo>
                    <a:pt x="573" y="1301"/>
                  </a:lnTo>
                  <a:lnTo>
                    <a:pt x="744" y="1088"/>
                  </a:lnTo>
                  <a:lnTo>
                    <a:pt x="656" y="1149"/>
                  </a:lnTo>
                  <a:lnTo>
                    <a:pt x="598" y="1201"/>
                  </a:lnTo>
                  <a:lnTo>
                    <a:pt x="630" y="1050"/>
                  </a:lnTo>
                  <a:lnTo>
                    <a:pt x="693" y="992"/>
                  </a:lnTo>
                  <a:lnTo>
                    <a:pt x="787" y="837"/>
                  </a:lnTo>
                  <a:lnTo>
                    <a:pt x="699" y="911"/>
                  </a:lnTo>
                  <a:lnTo>
                    <a:pt x="642" y="931"/>
                  </a:lnTo>
                  <a:lnTo>
                    <a:pt x="656" y="823"/>
                  </a:lnTo>
                  <a:lnTo>
                    <a:pt x="718" y="741"/>
                  </a:lnTo>
                  <a:lnTo>
                    <a:pt x="781" y="679"/>
                  </a:lnTo>
                  <a:lnTo>
                    <a:pt x="845" y="497"/>
                  </a:lnTo>
                  <a:lnTo>
                    <a:pt x="724" y="647"/>
                  </a:lnTo>
                  <a:lnTo>
                    <a:pt x="656" y="703"/>
                  </a:lnTo>
                  <a:lnTo>
                    <a:pt x="648" y="471"/>
                  </a:lnTo>
                  <a:lnTo>
                    <a:pt x="630" y="378"/>
                  </a:lnTo>
                  <a:lnTo>
                    <a:pt x="592" y="334"/>
                  </a:lnTo>
                  <a:lnTo>
                    <a:pt x="535" y="264"/>
                  </a:lnTo>
                  <a:lnTo>
                    <a:pt x="445" y="232"/>
                  </a:lnTo>
                  <a:lnTo>
                    <a:pt x="402" y="214"/>
                  </a:lnTo>
                  <a:lnTo>
                    <a:pt x="528" y="94"/>
                  </a:lnTo>
                  <a:lnTo>
                    <a:pt x="661" y="126"/>
                  </a:lnTo>
                  <a:lnTo>
                    <a:pt x="750" y="176"/>
                  </a:lnTo>
                  <a:lnTo>
                    <a:pt x="781" y="226"/>
                  </a:lnTo>
                  <a:lnTo>
                    <a:pt x="756" y="150"/>
                  </a:lnTo>
                  <a:lnTo>
                    <a:pt x="705" y="126"/>
                  </a:lnTo>
                  <a:lnTo>
                    <a:pt x="624" y="94"/>
                  </a:lnTo>
                  <a:lnTo>
                    <a:pt x="560" y="82"/>
                  </a:lnTo>
                  <a:lnTo>
                    <a:pt x="598" y="62"/>
                  </a:lnTo>
                  <a:lnTo>
                    <a:pt x="661" y="44"/>
                  </a:lnTo>
                  <a:lnTo>
                    <a:pt x="718" y="25"/>
                  </a:lnTo>
                  <a:lnTo>
                    <a:pt x="750" y="0"/>
                  </a:lnTo>
                  <a:lnTo>
                    <a:pt x="825" y="50"/>
                  </a:lnTo>
                  <a:lnTo>
                    <a:pt x="868" y="94"/>
                  </a:lnTo>
                  <a:lnTo>
                    <a:pt x="913" y="150"/>
                  </a:lnTo>
                  <a:lnTo>
                    <a:pt x="976" y="182"/>
                  </a:lnTo>
                  <a:lnTo>
                    <a:pt x="988" y="240"/>
                  </a:lnTo>
                  <a:lnTo>
                    <a:pt x="1014" y="334"/>
                  </a:lnTo>
                  <a:lnTo>
                    <a:pt x="1014" y="478"/>
                  </a:lnTo>
                  <a:lnTo>
                    <a:pt x="1008" y="628"/>
                  </a:lnTo>
                  <a:lnTo>
                    <a:pt x="1002" y="799"/>
                  </a:lnTo>
                  <a:lnTo>
                    <a:pt x="970" y="975"/>
                  </a:lnTo>
                  <a:lnTo>
                    <a:pt x="931" y="1157"/>
                  </a:lnTo>
                  <a:lnTo>
                    <a:pt x="913" y="1314"/>
                  </a:lnTo>
                  <a:lnTo>
                    <a:pt x="882" y="1426"/>
                  </a:lnTo>
                  <a:lnTo>
                    <a:pt x="888" y="1527"/>
                  </a:lnTo>
                  <a:lnTo>
                    <a:pt x="875" y="1584"/>
                  </a:lnTo>
                  <a:lnTo>
                    <a:pt x="830" y="1627"/>
                  </a:lnTo>
                  <a:lnTo>
                    <a:pt x="775" y="1664"/>
                  </a:lnTo>
                  <a:lnTo>
                    <a:pt x="699" y="1671"/>
                  </a:lnTo>
                  <a:lnTo>
                    <a:pt x="661" y="1652"/>
                  </a:lnTo>
                  <a:lnTo>
                    <a:pt x="612" y="1648"/>
                  </a:lnTo>
                  <a:lnTo>
                    <a:pt x="490" y="1622"/>
                  </a:lnTo>
                  <a:lnTo>
                    <a:pt x="541" y="1559"/>
                  </a:lnTo>
                  <a:lnTo>
                    <a:pt x="598" y="1470"/>
                  </a:lnTo>
                  <a:lnTo>
                    <a:pt x="516" y="1534"/>
                  </a:lnTo>
                  <a:lnTo>
                    <a:pt x="452" y="1590"/>
                  </a:lnTo>
                  <a:lnTo>
                    <a:pt x="407" y="1622"/>
                  </a:lnTo>
                  <a:lnTo>
                    <a:pt x="345" y="1652"/>
                  </a:lnTo>
                  <a:lnTo>
                    <a:pt x="276" y="1652"/>
                  </a:lnTo>
                  <a:lnTo>
                    <a:pt x="208" y="1652"/>
                  </a:lnTo>
                  <a:lnTo>
                    <a:pt x="170" y="1636"/>
                  </a:lnTo>
                  <a:lnTo>
                    <a:pt x="151" y="1616"/>
                  </a:lnTo>
                  <a:lnTo>
                    <a:pt x="240" y="1565"/>
                  </a:lnTo>
                  <a:lnTo>
                    <a:pt x="327" y="1484"/>
                  </a:lnTo>
                  <a:lnTo>
                    <a:pt x="352" y="1446"/>
                  </a:lnTo>
                  <a:lnTo>
                    <a:pt x="282" y="1463"/>
                  </a:lnTo>
                  <a:lnTo>
                    <a:pt x="176" y="1546"/>
                  </a:lnTo>
                  <a:lnTo>
                    <a:pt x="132" y="1584"/>
                  </a:lnTo>
                  <a:lnTo>
                    <a:pt x="32" y="1590"/>
                  </a:lnTo>
                  <a:lnTo>
                    <a:pt x="0" y="1572"/>
                  </a:lnTo>
                  <a:lnTo>
                    <a:pt x="0" y="1527"/>
                  </a:lnTo>
                  <a:lnTo>
                    <a:pt x="0" y="1402"/>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3" name="Freeform 296"/>
            <p:cNvSpPr>
              <a:spLocks/>
            </p:cNvSpPr>
            <p:nvPr/>
          </p:nvSpPr>
          <p:spPr bwMode="auto">
            <a:xfrm>
              <a:off x="5563" y="1910"/>
              <a:ext cx="50" cy="129"/>
            </a:xfrm>
            <a:custGeom>
              <a:avLst/>
              <a:gdLst>
                <a:gd name="T0" fmla="*/ 0 w 295"/>
                <a:gd name="T1" fmla="*/ 0 h 774"/>
                <a:gd name="T2" fmla="*/ 0 w 295"/>
                <a:gd name="T3" fmla="*/ 0 h 774"/>
                <a:gd name="T4" fmla="*/ 0 w 295"/>
                <a:gd name="T5" fmla="*/ 0 h 774"/>
                <a:gd name="T6" fmla="*/ 0 w 295"/>
                <a:gd name="T7" fmla="*/ 0 h 774"/>
                <a:gd name="T8" fmla="*/ 0 w 295"/>
                <a:gd name="T9" fmla="*/ 0 h 774"/>
                <a:gd name="T10" fmla="*/ 0 w 295"/>
                <a:gd name="T11" fmla="*/ 0 h 774"/>
                <a:gd name="T12" fmla="*/ 0 w 295"/>
                <a:gd name="T13" fmla="*/ 0 h 774"/>
                <a:gd name="T14" fmla="*/ 0 w 295"/>
                <a:gd name="T15" fmla="*/ 0 h 774"/>
                <a:gd name="T16" fmla="*/ 0 w 295"/>
                <a:gd name="T17" fmla="*/ 0 h 774"/>
                <a:gd name="T18" fmla="*/ 0 w 295"/>
                <a:gd name="T19" fmla="*/ 0 h 774"/>
                <a:gd name="T20" fmla="*/ 0 w 295"/>
                <a:gd name="T21" fmla="*/ 0 h 774"/>
                <a:gd name="T22" fmla="*/ 0 w 295"/>
                <a:gd name="T23" fmla="*/ 0 h 774"/>
                <a:gd name="T24" fmla="*/ 0 w 295"/>
                <a:gd name="T25" fmla="*/ 0 h 774"/>
                <a:gd name="T26" fmla="*/ 0 w 295"/>
                <a:gd name="T27" fmla="*/ 0 h 77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5" h="774">
                  <a:moveTo>
                    <a:pt x="0" y="774"/>
                  </a:moveTo>
                  <a:lnTo>
                    <a:pt x="51" y="748"/>
                  </a:lnTo>
                  <a:lnTo>
                    <a:pt x="107" y="686"/>
                  </a:lnTo>
                  <a:lnTo>
                    <a:pt x="156" y="573"/>
                  </a:lnTo>
                  <a:lnTo>
                    <a:pt x="183" y="477"/>
                  </a:lnTo>
                  <a:lnTo>
                    <a:pt x="220" y="371"/>
                  </a:lnTo>
                  <a:lnTo>
                    <a:pt x="239" y="270"/>
                  </a:lnTo>
                  <a:lnTo>
                    <a:pt x="270" y="114"/>
                  </a:lnTo>
                  <a:lnTo>
                    <a:pt x="295" y="0"/>
                  </a:lnTo>
                  <a:lnTo>
                    <a:pt x="232" y="226"/>
                  </a:lnTo>
                  <a:lnTo>
                    <a:pt x="183" y="402"/>
                  </a:lnTo>
                  <a:lnTo>
                    <a:pt x="126" y="521"/>
                  </a:lnTo>
                  <a:lnTo>
                    <a:pt x="38" y="648"/>
                  </a:lnTo>
                  <a:lnTo>
                    <a:pt x="0" y="77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4" name="Freeform 297"/>
            <p:cNvSpPr>
              <a:spLocks/>
            </p:cNvSpPr>
            <p:nvPr/>
          </p:nvSpPr>
          <p:spPr bwMode="auto">
            <a:xfrm>
              <a:off x="5367" y="1806"/>
              <a:ext cx="195" cy="194"/>
            </a:xfrm>
            <a:custGeom>
              <a:avLst/>
              <a:gdLst>
                <a:gd name="T0" fmla="*/ 0 w 1172"/>
                <a:gd name="T1" fmla="*/ 0 h 1162"/>
                <a:gd name="T2" fmla="*/ 0 w 1172"/>
                <a:gd name="T3" fmla="*/ 0 h 1162"/>
                <a:gd name="T4" fmla="*/ 0 w 1172"/>
                <a:gd name="T5" fmla="*/ 0 h 1162"/>
                <a:gd name="T6" fmla="*/ 0 w 1172"/>
                <a:gd name="T7" fmla="*/ 0 h 1162"/>
                <a:gd name="T8" fmla="*/ 0 w 1172"/>
                <a:gd name="T9" fmla="*/ 0 h 1162"/>
                <a:gd name="T10" fmla="*/ 0 w 1172"/>
                <a:gd name="T11" fmla="*/ 0 h 1162"/>
                <a:gd name="T12" fmla="*/ 0 w 1172"/>
                <a:gd name="T13" fmla="*/ 0 h 1162"/>
                <a:gd name="T14" fmla="*/ 0 w 1172"/>
                <a:gd name="T15" fmla="*/ 0 h 1162"/>
                <a:gd name="T16" fmla="*/ 0 w 1172"/>
                <a:gd name="T17" fmla="*/ 0 h 1162"/>
                <a:gd name="T18" fmla="*/ 0 w 1172"/>
                <a:gd name="T19" fmla="*/ 0 h 1162"/>
                <a:gd name="T20" fmla="*/ 0 w 1172"/>
                <a:gd name="T21" fmla="*/ 0 h 1162"/>
                <a:gd name="T22" fmla="*/ 0 w 1172"/>
                <a:gd name="T23" fmla="*/ 0 h 1162"/>
                <a:gd name="T24" fmla="*/ 0 w 1172"/>
                <a:gd name="T25" fmla="*/ 0 h 1162"/>
                <a:gd name="T26" fmla="*/ 0 w 1172"/>
                <a:gd name="T27" fmla="*/ 0 h 1162"/>
                <a:gd name="T28" fmla="*/ 0 w 1172"/>
                <a:gd name="T29" fmla="*/ 0 h 1162"/>
                <a:gd name="T30" fmla="*/ 0 w 1172"/>
                <a:gd name="T31" fmla="*/ 0 h 1162"/>
                <a:gd name="T32" fmla="*/ 0 w 1172"/>
                <a:gd name="T33" fmla="*/ 0 h 1162"/>
                <a:gd name="T34" fmla="*/ 0 w 1172"/>
                <a:gd name="T35" fmla="*/ 0 h 1162"/>
                <a:gd name="T36" fmla="*/ 0 w 1172"/>
                <a:gd name="T37" fmla="*/ 0 h 1162"/>
                <a:gd name="T38" fmla="*/ 0 w 1172"/>
                <a:gd name="T39" fmla="*/ 0 h 1162"/>
                <a:gd name="T40" fmla="*/ 0 w 1172"/>
                <a:gd name="T41" fmla="*/ 0 h 1162"/>
                <a:gd name="T42" fmla="*/ 0 w 1172"/>
                <a:gd name="T43" fmla="*/ 0 h 1162"/>
                <a:gd name="T44" fmla="*/ 0 w 1172"/>
                <a:gd name="T45" fmla="*/ 0 h 1162"/>
                <a:gd name="T46" fmla="*/ 0 w 1172"/>
                <a:gd name="T47" fmla="*/ 0 h 1162"/>
                <a:gd name="T48" fmla="*/ 0 w 1172"/>
                <a:gd name="T49" fmla="*/ 0 h 1162"/>
                <a:gd name="T50" fmla="*/ 0 w 1172"/>
                <a:gd name="T51" fmla="*/ 0 h 1162"/>
                <a:gd name="T52" fmla="*/ 0 w 1172"/>
                <a:gd name="T53" fmla="*/ 0 h 1162"/>
                <a:gd name="T54" fmla="*/ 0 w 1172"/>
                <a:gd name="T55" fmla="*/ 0 h 1162"/>
                <a:gd name="T56" fmla="*/ 0 w 1172"/>
                <a:gd name="T57" fmla="*/ 0 h 1162"/>
                <a:gd name="T58" fmla="*/ 0 w 1172"/>
                <a:gd name="T59" fmla="*/ 0 h 1162"/>
                <a:gd name="T60" fmla="*/ 0 w 1172"/>
                <a:gd name="T61" fmla="*/ 0 h 1162"/>
                <a:gd name="T62" fmla="*/ 0 w 1172"/>
                <a:gd name="T63" fmla="*/ 0 h 1162"/>
                <a:gd name="T64" fmla="*/ 0 w 1172"/>
                <a:gd name="T65" fmla="*/ 0 h 1162"/>
                <a:gd name="T66" fmla="*/ 0 w 1172"/>
                <a:gd name="T67" fmla="*/ 0 h 1162"/>
                <a:gd name="T68" fmla="*/ 0 w 1172"/>
                <a:gd name="T69" fmla="*/ 0 h 1162"/>
                <a:gd name="T70" fmla="*/ 0 w 1172"/>
                <a:gd name="T71" fmla="*/ 0 h 1162"/>
                <a:gd name="T72" fmla="*/ 0 w 1172"/>
                <a:gd name="T73" fmla="*/ 0 h 1162"/>
                <a:gd name="T74" fmla="*/ 0 w 1172"/>
                <a:gd name="T75" fmla="*/ 0 h 1162"/>
                <a:gd name="T76" fmla="*/ 0 w 1172"/>
                <a:gd name="T77" fmla="*/ 0 h 1162"/>
                <a:gd name="T78" fmla="*/ 0 w 1172"/>
                <a:gd name="T79" fmla="*/ 0 h 1162"/>
                <a:gd name="T80" fmla="*/ 0 w 1172"/>
                <a:gd name="T81" fmla="*/ 0 h 1162"/>
                <a:gd name="T82" fmla="*/ 0 w 1172"/>
                <a:gd name="T83" fmla="*/ 0 h 1162"/>
                <a:gd name="T84" fmla="*/ 0 w 1172"/>
                <a:gd name="T85" fmla="*/ 0 h 1162"/>
                <a:gd name="T86" fmla="*/ 0 w 1172"/>
                <a:gd name="T87" fmla="*/ 0 h 1162"/>
                <a:gd name="T88" fmla="*/ 0 w 1172"/>
                <a:gd name="T89" fmla="*/ 0 h 1162"/>
                <a:gd name="T90" fmla="*/ 0 w 1172"/>
                <a:gd name="T91" fmla="*/ 0 h 1162"/>
                <a:gd name="T92" fmla="*/ 0 w 1172"/>
                <a:gd name="T93" fmla="*/ 0 h 1162"/>
                <a:gd name="T94" fmla="*/ 0 w 1172"/>
                <a:gd name="T95" fmla="*/ 0 h 1162"/>
                <a:gd name="T96" fmla="*/ 0 w 1172"/>
                <a:gd name="T97" fmla="*/ 0 h 1162"/>
                <a:gd name="T98" fmla="*/ 0 w 1172"/>
                <a:gd name="T99" fmla="*/ 0 h 1162"/>
                <a:gd name="T100" fmla="*/ 0 w 1172"/>
                <a:gd name="T101" fmla="*/ 0 h 1162"/>
                <a:gd name="T102" fmla="*/ 0 w 1172"/>
                <a:gd name="T103" fmla="*/ 0 h 1162"/>
                <a:gd name="T104" fmla="*/ 0 w 1172"/>
                <a:gd name="T105" fmla="*/ 0 h 1162"/>
                <a:gd name="T106" fmla="*/ 0 w 1172"/>
                <a:gd name="T107" fmla="*/ 0 h 1162"/>
                <a:gd name="T108" fmla="*/ 0 w 1172"/>
                <a:gd name="T109" fmla="*/ 0 h 1162"/>
                <a:gd name="T110" fmla="*/ 0 w 1172"/>
                <a:gd name="T111" fmla="*/ 0 h 11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1172" h="1162">
                  <a:moveTo>
                    <a:pt x="959" y="0"/>
                  </a:moveTo>
                  <a:lnTo>
                    <a:pt x="820" y="43"/>
                  </a:lnTo>
                  <a:lnTo>
                    <a:pt x="756" y="100"/>
                  </a:lnTo>
                  <a:lnTo>
                    <a:pt x="719" y="213"/>
                  </a:lnTo>
                  <a:lnTo>
                    <a:pt x="719" y="321"/>
                  </a:lnTo>
                  <a:lnTo>
                    <a:pt x="739" y="381"/>
                  </a:lnTo>
                  <a:lnTo>
                    <a:pt x="727" y="489"/>
                  </a:lnTo>
                  <a:lnTo>
                    <a:pt x="727" y="571"/>
                  </a:lnTo>
                  <a:lnTo>
                    <a:pt x="745" y="591"/>
                  </a:lnTo>
                  <a:lnTo>
                    <a:pt x="727" y="621"/>
                  </a:lnTo>
                  <a:lnTo>
                    <a:pt x="713" y="652"/>
                  </a:lnTo>
                  <a:lnTo>
                    <a:pt x="739" y="684"/>
                  </a:lnTo>
                  <a:lnTo>
                    <a:pt x="739" y="716"/>
                  </a:lnTo>
                  <a:lnTo>
                    <a:pt x="688" y="729"/>
                  </a:lnTo>
                  <a:lnTo>
                    <a:pt x="695" y="761"/>
                  </a:lnTo>
                  <a:lnTo>
                    <a:pt x="644" y="779"/>
                  </a:lnTo>
                  <a:lnTo>
                    <a:pt x="599" y="767"/>
                  </a:lnTo>
                  <a:lnTo>
                    <a:pt x="569" y="779"/>
                  </a:lnTo>
                  <a:lnTo>
                    <a:pt x="428" y="799"/>
                  </a:lnTo>
                  <a:lnTo>
                    <a:pt x="304" y="793"/>
                  </a:lnTo>
                  <a:lnTo>
                    <a:pt x="222" y="799"/>
                  </a:lnTo>
                  <a:lnTo>
                    <a:pt x="170" y="831"/>
                  </a:lnTo>
                  <a:lnTo>
                    <a:pt x="45" y="831"/>
                  </a:lnTo>
                  <a:lnTo>
                    <a:pt x="0" y="873"/>
                  </a:lnTo>
                  <a:lnTo>
                    <a:pt x="0" y="923"/>
                  </a:lnTo>
                  <a:lnTo>
                    <a:pt x="6" y="1004"/>
                  </a:lnTo>
                  <a:lnTo>
                    <a:pt x="109" y="1030"/>
                  </a:lnTo>
                  <a:lnTo>
                    <a:pt x="109" y="978"/>
                  </a:lnTo>
                  <a:lnTo>
                    <a:pt x="115" y="935"/>
                  </a:lnTo>
                  <a:lnTo>
                    <a:pt x="133" y="916"/>
                  </a:lnTo>
                  <a:lnTo>
                    <a:pt x="141" y="966"/>
                  </a:lnTo>
                  <a:lnTo>
                    <a:pt x="147" y="1030"/>
                  </a:lnTo>
                  <a:lnTo>
                    <a:pt x="170" y="1068"/>
                  </a:lnTo>
                  <a:lnTo>
                    <a:pt x="215" y="1118"/>
                  </a:lnTo>
                  <a:lnTo>
                    <a:pt x="321" y="1142"/>
                  </a:lnTo>
                  <a:lnTo>
                    <a:pt x="403" y="1155"/>
                  </a:lnTo>
                  <a:lnTo>
                    <a:pt x="499" y="1162"/>
                  </a:lnTo>
                  <a:lnTo>
                    <a:pt x="379" y="1093"/>
                  </a:lnTo>
                  <a:lnTo>
                    <a:pt x="297" y="1030"/>
                  </a:lnTo>
                  <a:lnTo>
                    <a:pt x="279" y="978"/>
                  </a:lnTo>
                  <a:lnTo>
                    <a:pt x="291" y="935"/>
                  </a:lnTo>
                  <a:lnTo>
                    <a:pt x="358" y="929"/>
                  </a:lnTo>
                  <a:lnTo>
                    <a:pt x="385" y="978"/>
                  </a:lnTo>
                  <a:lnTo>
                    <a:pt x="403" y="1036"/>
                  </a:lnTo>
                  <a:lnTo>
                    <a:pt x="467" y="1098"/>
                  </a:lnTo>
                  <a:lnTo>
                    <a:pt x="537" y="1149"/>
                  </a:lnTo>
                  <a:lnTo>
                    <a:pt x="607" y="1155"/>
                  </a:lnTo>
                  <a:lnTo>
                    <a:pt x="713" y="1149"/>
                  </a:lnTo>
                  <a:lnTo>
                    <a:pt x="599" y="1061"/>
                  </a:lnTo>
                  <a:lnTo>
                    <a:pt x="517" y="1016"/>
                  </a:lnTo>
                  <a:lnTo>
                    <a:pt x="454" y="966"/>
                  </a:lnTo>
                  <a:lnTo>
                    <a:pt x="435" y="929"/>
                  </a:lnTo>
                  <a:lnTo>
                    <a:pt x="441" y="891"/>
                  </a:lnTo>
                  <a:lnTo>
                    <a:pt x="479" y="885"/>
                  </a:lnTo>
                  <a:lnTo>
                    <a:pt x="523" y="923"/>
                  </a:lnTo>
                  <a:lnTo>
                    <a:pt x="549" y="972"/>
                  </a:lnTo>
                  <a:lnTo>
                    <a:pt x="607" y="1036"/>
                  </a:lnTo>
                  <a:lnTo>
                    <a:pt x="675" y="1068"/>
                  </a:lnTo>
                  <a:lnTo>
                    <a:pt x="727" y="1098"/>
                  </a:lnTo>
                  <a:lnTo>
                    <a:pt x="782" y="1123"/>
                  </a:lnTo>
                  <a:lnTo>
                    <a:pt x="846" y="1136"/>
                  </a:lnTo>
                  <a:lnTo>
                    <a:pt x="921" y="1136"/>
                  </a:lnTo>
                  <a:lnTo>
                    <a:pt x="994" y="1122"/>
                  </a:lnTo>
                  <a:lnTo>
                    <a:pt x="833" y="1068"/>
                  </a:lnTo>
                  <a:lnTo>
                    <a:pt x="771" y="1036"/>
                  </a:lnTo>
                  <a:lnTo>
                    <a:pt x="727" y="978"/>
                  </a:lnTo>
                  <a:lnTo>
                    <a:pt x="719" y="929"/>
                  </a:lnTo>
                  <a:lnTo>
                    <a:pt x="756" y="929"/>
                  </a:lnTo>
                  <a:lnTo>
                    <a:pt x="777" y="972"/>
                  </a:lnTo>
                  <a:lnTo>
                    <a:pt x="808" y="1010"/>
                  </a:lnTo>
                  <a:lnTo>
                    <a:pt x="859" y="1049"/>
                  </a:lnTo>
                  <a:lnTo>
                    <a:pt x="914" y="1087"/>
                  </a:lnTo>
                  <a:lnTo>
                    <a:pt x="989" y="1119"/>
                  </a:lnTo>
                  <a:lnTo>
                    <a:pt x="1046" y="1098"/>
                  </a:lnTo>
                  <a:lnTo>
                    <a:pt x="1072" y="1068"/>
                  </a:lnTo>
                  <a:lnTo>
                    <a:pt x="1117" y="991"/>
                  </a:lnTo>
                  <a:lnTo>
                    <a:pt x="1034" y="972"/>
                  </a:lnTo>
                  <a:lnTo>
                    <a:pt x="878" y="954"/>
                  </a:lnTo>
                  <a:lnTo>
                    <a:pt x="782" y="910"/>
                  </a:lnTo>
                  <a:lnTo>
                    <a:pt x="733" y="868"/>
                  </a:lnTo>
                  <a:lnTo>
                    <a:pt x="713" y="816"/>
                  </a:lnTo>
                  <a:lnTo>
                    <a:pt x="707" y="793"/>
                  </a:lnTo>
                  <a:lnTo>
                    <a:pt x="733" y="793"/>
                  </a:lnTo>
                  <a:lnTo>
                    <a:pt x="765" y="831"/>
                  </a:lnTo>
                  <a:lnTo>
                    <a:pt x="814" y="897"/>
                  </a:lnTo>
                  <a:lnTo>
                    <a:pt x="927" y="935"/>
                  </a:lnTo>
                  <a:lnTo>
                    <a:pt x="1034" y="968"/>
                  </a:lnTo>
                  <a:lnTo>
                    <a:pt x="1117" y="991"/>
                  </a:lnTo>
                  <a:lnTo>
                    <a:pt x="1149" y="861"/>
                  </a:lnTo>
                  <a:lnTo>
                    <a:pt x="1155" y="767"/>
                  </a:lnTo>
                  <a:lnTo>
                    <a:pt x="1155" y="683"/>
                  </a:lnTo>
                  <a:lnTo>
                    <a:pt x="1046" y="741"/>
                  </a:lnTo>
                  <a:lnTo>
                    <a:pt x="921" y="767"/>
                  </a:lnTo>
                  <a:lnTo>
                    <a:pt x="820" y="761"/>
                  </a:lnTo>
                  <a:lnTo>
                    <a:pt x="795" y="748"/>
                  </a:lnTo>
                  <a:lnTo>
                    <a:pt x="782" y="716"/>
                  </a:lnTo>
                  <a:lnTo>
                    <a:pt x="840" y="716"/>
                  </a:lnTo>
                  <a:lnTo>
                    <a:pt x="901" y="735"/>
                  </a:lnTo>
                  <a:lnTo>
                    <a:pt x="1049" y="741"/>
                  </a:lnTo>
                  <a:lnTo>
                    <a:pt x="1155" y="684"/>
                  </a:lnTo>
                  <a:lnTo>
                    <a:pt x="1161" y="565"/>
                  </a:lnTo>
                  <a:lnTo>
                    <a:pt x="1167" y="483"/>
                  </a:lnTo>
                  <a:lnTo>
                    <a:pt x="1172" y="401"/>
                  </a:lnTo>
                  <a:lnTo>
                    <a:pt x="1161" y="264"/>
                  </a:lnTo>
                  <a:lnTo>
                    <a:pt x="1129" y="213"/>
                  </a:lnTo>
                  <a:lnTo>
                    <a:pt x="1034" y="152"/>
                  </a:lnTo>
                  <a:lnTo>
                    <a:pt x="1065" y="158"/>
                  </a:lnTo>
                  <a:lnTo>
                    <a:pt x="1161" y="201"/>
                  </a:lnTo>
                  <a:lnTo>
                    <a:pt x="1123" y="113"/>
                  </a:lnTo>
                  <a:lnTo>
                    <a:pt x="1091" y="68"/>
                  </a:lnTo>
                  <a:lnTo>
                    <a:pt x="1065" y="38"/>
                  </a:lnTo>
                  <a:lnTo>
                    <a:pt x="959"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5" name="Freeform 298"/>
            <p:cNvSpPr>
              <a:spLocks/>
            </p:cNvSpPr>
            <p:nvPr/>
          </p:nvSpPr>
          <p:spPr bwMode="auto">
            <a:xfrm>
              <a:off x="5500" y="1878"/>
              <a:ext cx="49" cy="44"/>
            </a:xfrm>
            <a:custGeom>
              <a:avLst/>
              <a:gdLst>
                <a:gd name="T0" fmla="*/ 0 w 295"/>
                <a:gd name="T1" fmla="*/ 0 h 263"/>
                <a:gd name="T2" fmla="*/ 0 w 295"/>
                <a:gd name="T3" fmla="*/ 0 h 263"/>
                <a:gd name="T4" fmla="*/ 0 w 295"/>
                <a:gd name="T5" fmla="*/ 0 h 263"/>
                <a:gd name="T6" fmla="*/ 0 w 295"/>
                <a:gd name="T7" fmla="*/ 0 h 263"/>
                <a:gd name="T8" fmla="*/ 0 w 295"/>
                <a:gd name="T9" fmla="*/ 0 h 263"/>
                <a:gd name="T10" fmla="*/ 0 w 295"/>
                <a:gd name="T11" fmla="*/ 0 h 263"/>
                <a:gd name="T12" fmla="*/ 0 w 295"/>
                <a:gd name="T13" fmla="*/ 0 h 263"/>
                <a:gd name="T14" fmla="*/ 0 w 295"/>
                <a:gd name="T15" fmla="*/ 0 h 263"/>
                <a:gd name="T16" fmla="*/ 0 w 295"/>
                <a:gd name="T17" fmla="*/ 0 h 263"/>
                <a:gd name="T18" fmla="*/ 0 w 295"/>
                <a:gd name="T19" fmla="*/ 0 h 263"/>
                <a:gd name="T20" fmla="*/ 0 w 295"/>
                <a:gd name="T21" fmla="*/ 0 h 263"/>
                <a:gd name="T22" fmla="*/ 0 w 295"/>
                <a:gd name="T23" fmla="*/ 0 h 263"/>
                <a:gd name="T24" fmla="*/ 0 w 295"/>
                <a:gd name="T25" fmla="*/ 0 h 263"/>
                <a:gd name="T26" fmla="*/ 0 w 295"/>
                <a:gd name="T27" fmla="*/ 0 h 263"/>
                <a:gd name="T28" fmla="*/ 0 w 295"/>
                <a:gd name="T29" fmla="*/ 0 h 263"/>
                <a:gd name="T30" fmla="*/ 0 w 295"/>
                <a:gd name="T31" fmla="*/ 0 h 263"/>
                <a:gd name="T32" fmla="*/ 0 w 295"/>
                <a:gd name="T33" fmla="*/ 0 h 263"/>
                <a:gd name="T34" fmla="*/ 0 w 295"/>
                <a:gd name="T35" fmla="*/ 0 h 263"/>
                <a:gd name="T36" fmla="*/ 0 w 295"/>
                <a:gd name="T37" fmla="*/ 0 h 263"/>
                <a:gd name="T38" fmla="*/ 0 w 295"/>
                <a:gd name="T39" fmla="*/ 0 h 263"/>
                <a:gd name="T40" fmla="*/ 0 w 295"/>
                <a:gd name="T41" fmla="*/ 0 h 263"/>
                <a:gd name="T42" fmla="*/ 0 w 295"/>
                <a:gd name="T43" fmla="*/ 0 h 263"/>
                <a:gd name="T44" fmla="*/ 0 w 295"/>
                <a:gd name="T45" fmla="*/ 0 h 2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95" h="263">
                  <a:moveTo>
                    <a:pt x="0" y="0"/>
                  </a:moveTo>
                  <a:lnTo>
                    <a:pt x="0" y="21"/>
                  </a:lnTo>
                  <a:lnTo>
                    <a:pt x="38" y="71"/>
                  </a:lnTo>
                  <a:lnTo>
                    <a:pt x="75" y="99"/>
                  </a:lnTo>
                  <a:lnTo>
                    <a:pt x="152" y="158"/>
                  </a:lnTo>
                  <a:lnTo>
                    <a:pt x="184" y="182"/>
                  </a:lnTo>
                  <a:lnTo>
                    <a:pt x="260" y="239"/>
                  </a:lnTo>
                  <a:lnTo>
                    <a:pt x="178" y="213"/>
                  </a:lnTo>
                  <a:lnTo>
                    <a:pt x="97" y="188"/>
                  </a:lnTo>
                  <a:lnTo>
                    <a:pt x="16" y="182"/>
                  </a:lnTo>
                  <a:lnTo>
                    <a:pt x="22" y="207"/>
                  </a:lnTo>
                  <a:lnTo>
                    <a:pt x="152" y="231"/>
                  </a:lnTo>
                  <a:lnTo>
                    <a:pt x="222" y="257"/>
                  </a:lnTo>
                  <a:lnTo>
                    <a:pt x="260" y="263"/>
                  </a:lnTo>
                  <a:lnTo>
                    <a:pt x="292" y="252"/>
                  </a:lnTo>
                  <a:lnTo>
                    <a:pt x="295" y="222"/>
                  </a:lnTo>
                  <a:lnTo>
                    <a:pt x="269" y="199"/>
                  </a:lnTo>
                  <a:lnTo>
                    <a:pt x="232" y="162"/>
                  </a:lnTo>
                  <a:lnTo>
                    <a:pt x="188" y="112"/>
                  </a:lnTo>
                  <a:lnTo>
                    <a:pt x="144" y="56"/>
                  </a:lnTo>
                  <a:lnTo>
                    <a:pt x="91" y="17"/>
                  </a:lnTo>
                  <a:lnTo>
                    <a:pt x="35" y="3"/>
                  </a:lnTo>
                  <a:lnTo>
                    <a:pt x="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6" name="Freeform 299"/>
            <p:cNvSpPr>
              <a:spLocks/>
            </p:cNvSpPr>
            <p:nvPr/>
          </p:nvSpPr>
          <p:spPr bwMode="auto">
            <a:xfrm>
              <a:off x="5503" y="1842"/>
              <a:ext cx="44" cy="57"/>
            </a:xfrm>
            <a:custGeom>
              <a:avLst/>
              <a:gdLst>
                <a:gd name="T0" fmla="*/ 0 w 270"/>
                <a:gd name="T1" fmla="*/ 0 h 345"/>
                <a:gd name="T2" fmla="*/ 0 w 270"/>
                <a:gd name="T3" fmla="*/ 0 h 345"/>
                <a:gd name="T4" fmla="*/ 0 w 270"/>
                <a:gd name="T5" fmla="*/ 0 h 345"/>
                <a:gd name="T6" fmla="*/ 0 w 270"/>
                <a:gd name="T7" fmla="*/ 0 h 345"/>
                <a:gd name="T8" fmla="*/ 0 w 270"/>
                <a:gd name="T9" fmla="*/ 0 h 345"/>
                <a:gd name="T10" fmla="*/ 0 w 270"/>
                <a:gd name="T11" fmla="*/ 0 h 345"/>
                <a:gd name="T12" fmla="*/ 0 w 270"/>
                <a:gd name="T13" fmla="*/ 0 h 345"/>
                <a:gd name="T14" fmla="*/ 0 w 270"/>
                <a:gd name="T15" fmla="*/ 0 h 345"/>
                <a:gd name="T16" fmla="*/ 0 w 270"/>
                <a:gd name="T17" fmla="*/ 0 h 345"/>
                <a:gd name="T18" fmla="*/ 0 w 270"/>
                <a:gd name="T19" fmla="*/ 0 h 345"/>
                <a:gd name="T20" fmla="*/ 0 w 270"/>
                <a:gd name="T21" fmla="*/ 0 h 345"/>
                <a:gd name="T22" fmla="*/ 0 w 270"/>
                <a:gd name="T23" fmla="*/ 0 h 345"/>
                <a:gd name="T24" fmla="*/ 0 w 270"/>
                <a:gd name="T25" fmla="*/ 0 h 345"/>
                <a:gd name="T26" fmla="*/ 0 w 270"/>
                <a:gd name="T27" fmla="*/ 0 h 345"/>
                <a:gd name="T28" fmla="*/ 0 w 270"/>
                <a:gd name="T29" fmla="*/ 0 h 345"/>
                <a:gd name="T30" fmla="*/ 0 w 270"/>
                <a:gd name="T31" fmla="*/ 0 h 345"/>
                <a:gd name="T32" fmla="*/ 0 w 270"/>
                <a:gd name="T33" fmla="*/ 0 h 3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0" h="345">
                  <a:moveTo>
                    <a:pt x="51" y="0"/>
                  </a:moveTo>
                  <a:lnTo>
                    <a:pt x="13" y="7"/>
                  </a:lnTo>
                  <a:lnTo>
                    <a:pt x="0" y="39"/>
                  </a:lnTo>
                  <a:lnTo>
                    <a:pt x="3" y="65"/>
                  </a:lnTo>
                  <a:lnTo>
                    <a:pt x="26" y="101"/>
                  </a:lnTo>
                  <a:lnTo>
                    <a:pt x="57" y="112"/>
                  </a:lnTo>
                  <a:lnTo>
                    <a:pt x="116" y="149"/>
                  </a:lnTo>
                  <a:lnTo>
                    <a:pt x="172" y="195"/>
                  </a:lnTo>
                  <a:lnTo>
                    <a:pt x="212" y="259"/>
                  </a:lnTo>
                  <a:lnTo>
                    <a:pt x="257" y="325"/>
                  </a:lnTo>
                  <a:lnTo>
                    <a:pt x="270" y="345"/>
                  </a:lnTo>
                  <a:lnTo>
                    <a:pt x="257" y="267"/>
                  </a:lnTo>
                  <a:lnTo>
                    <a:pt x="247" y="198"/>
                  </a:lnTo>
                  <a:lnTo>
                    <a:pt x="225" y="140"/>
                  </a:lnTo>
                  <a:lnTo>
                    <a:pt x="188" y="86"/>
                  </a:lnTo>
                  <a:lnTo>
                    <a:pt x="90" y="10"/>
                  </a:lnTo>
                  <a:lnTo>
                    <a:pt x="51"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7" name="Freeform 300"/>
            <p:cNvSpPr>
              <a:spLocks/>
            </p:cNvSpPr>
            <p:nvPr/>
          </p:nvSpPr>
          <p:spPr bwMode="auto">
            <a:xfrm>
              <a:off x="5494" y="1785"/>
              <a:ext cx="48" cy="34"/>
            </a:xfrm>
            <a:custGeom>
              <a:avLst/>
              <a:gdLst>
                <a:gd name="T0" fmla="*/ 0 w 287"/>
                <a:gd name="T1" fmla="*/ 0 h 199"/>
                <a:gd name="T2" fmla="*/ 0 w 287"/>
                <a:gd name="T3" fmla="*/ 0 h 199"/>
                <a:gd name="T4" fmla="*/ 0 w 287"/>
                <a:gd name="T5" fmla="*/ 0 h 199"/>
                <a:gd name="T6" fmla="*/ 0 w 287"/>
                <a:gd name="T7" fmla="*/ 0 h 199"/>
                <a:gd name="T8" fmla="*/ 0 w 287"/>
                <a:gd name="T9" fmla="*/ 0 h 199"/>
                <a:gd name="T10" fmla="*/ 0 w 287"/>
                <a:gd name="T11" fmla="*/ 0 h 199"/>
                <a:gd name="T12" fmla="*/ 0 w 287"/>
                <a:gd name="T13" fmla="*/ 0 h 199"/>
                <a:gd name="T14" fmla="*/ 0 w 287"/>
                <a:gd name="T15" fmla="*/ 0 h 199"/>
                <a:gd name="T16" fmla="*/ 0 w 287"/>
                <a:gd name="T17" fmla="*/ 0 h 199"/>
                <a:gd name="T18" fmla="*/ 0 w 287"/>
                <a:gd name="T19" fmla="*/ 0 h 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7" h="199">
                  <a:moveTo>
                    <a:pt x="0" y="199"/>
                  </a:moveTo>
                  <a:lnTo>
                    <a:pt x="49" y="156"/>
                  </a:lnTo>
                  <a:lnTo>
                    <a:pt x="130" y="125"/>
                  </a:lnTo>
                  <a:lnTo>
                    <a:pt x="185" y="111"/>
                  </a:lnTo>
                  <a:lnTo>
                    <a:pt x="287" y="0"/>
                  </a:lnTo>
                  <a:lnTo>
                    <a:pt x="211" y="44"/>
                  </a:lnTo>
                  <a:lnTo>
                    <a:pt x="142" y="74"/>
                  </a:lnTo>
                  <a:lnTo>
                    <a:pt x="93" y="99"/>
                  </a:lnTo>
                  <a:lnTo>
                    <a:pt x="68" y="125"/>
                  </a:lnTo>
                  <a:lnTo>
                    <a:pt x="0" y="199"/>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8" name="Freeform 301"/>
            <p:cNvSpPr>
              <a:spLocks/>
            </p:cNvSpPr>
            <p:nvPr/>
          </p:nvSpPr>
          <p:spPr bwMode="auto">
            <a:xfrm>
              <a:off x="5458" y="1846"/>
              <a:ext cx="27" cy="86"/>
            </a:xfrm>
            <a:custGeom>
              <a:avLst/>
              <a:gdLst>
                <a:gd name="T0" fmla="*/ 0 w 162"/>
                <a:gd name="T1" fmla="*/ 0 h 514"/>
                <a:gd name="T2" fmla="*/ 0 w 162"/>
                <a:gd name="T3" fmla="*/ 0 h 514"/>
                <a:gd name="T4" fmla="*/ 0 w 162"/>
                <a:gd name="T5" fmla="*/ 0 h 514"/>
                <a:gd name="T6" fmla="*/ 0 w 162"/>
                <a:gd name="T7" fmla="*/ 0 h 514"/>
                <a:gd name="T8" fmla="*/ 0 w 162"/>
                <a:gd name="T9" fmla="*/ 0 h 514"/>
                <a:gd name="T10" fmla="*/ 0 w 162"/>
                <a:gd name="T11" fmla="*/ 0 h 514"/>
                <a:gd name="T12" fmla="*/ 0 w 162"/>
                <a:gd name="T13" fmla="*/ 0 h 514"/>
                <a:gd name="T14" fmla="*/ 0 w 162"/>
                <a:gd name="T15" fmla="*/ 0 h 514"/>
                <a:gd name="T16" fmla="*/ 0 w 162"/>
                <a:gd name="T17" fmla="*/ 0 h 514"/>
                <a:gd name="T18" fmla="*/ 0 w 162"/>
                <a:gd name="T19" fmla="*/ 0 h 514"/>
                <a:gd name="T20" fmla="*/ 0 w 162"/>
                <a:gd name="T21" fmla="*/ 0 h 514"/>
                <a:gd name="T22" fmla="*/ 0 w 162"/>
                <a:gd name="T23" fmla="*/ 0 h 514"/>
                <a:gd name="T24" fmla="*/ 0 w 162"/>
                <a:gd name="T25" fmla="*/ 0 h 514"/>
                <a:gd name="T26" fmla="*/ 0 w 162"/>
                <a:gd name="T27" fmla="*/ 0 h 514"/>
                <a:gd name="T28" fmla="*/ 0 w 162"/>
                <a:gd name="T29" fmla="*/ 0 h 514"/>
                <a:gd name="T30" fmla="*/ 0 w 162"/>
                <a:gd name="T31" fmla="*/ 0 h 514"/>
                <a:gd name="T32" fmla="*/ 0 w 162"/>
                <a:gd name="T33" fmla="*/ 0 h 514"/>
                <a:gd name="T34" fmla="*/ 0 w 162"/>
                <a:gd name="T35" fmla="*/ 0 h 514"/>
                <a:gd name="T36" fmla="*/ 0 w 162"/>
                <a:gd name="T37" fmla="*/ 0 h 5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2" h="514">
                  <a:moveTo>
                    <a:pt x="0" y="514"/>
                  </a:moveTo>
                  <a:lnTo>
                    <a:pt x="81" y="514"/>
                  </a:lnTo>
                  <a:lnTo>
                    <a:pt x="106" y="508"/>
                  </a:lnTo>
                  <a:lnTo>
                    <a:pt x="106" y="489"/>
                  </a:lnTo>
                  <a:lnTo>
                    <a:pt x="124" y="470"/>
                  </a:lnTo>
                  <a:lnTo>
                    <a:pt x="150" y="451"/>
                  </a:lnTo>
                  <a:lnTo>
                    <a:pt x="137" y="433"/>
                  </a:lnTo>
                  <a:lnTo>
                    <a:pt x="137" y="407"/>
                  </a:lnTo>
                  <a:lnTo>
                    <a:pt x="156" y="376"/>
                  </a:lnTo>
                  <a:lnTo>
                    <a:pt x="156" y="344"/>
                  </a:lnTo>
                  <a:lnTo>
                    <a:pt x="144" y="306"/>
                  </a:lnTo>
                  <a:lnTo>
                    <a:pt x="144" y="224"/>
                  </a:lnTo>
                  <a:lnTo>
                    <a:pt x="162" y="150"/>
                  </a:lnTo>
                  <a:lnTo>
                    <a:pt x="156" y="94"/>
                  </a:lnTo>
                  <a:lnTo>
                    <a:pt x="156" y="0"/>
                  </a:lnTo>
                  <a:lnTo>
                    <a:pt x="106" y="142"/>
                  </a:lnTo>
                  <a:lnTo>
                    <a:pt x="62" y="275"/>
                  </a:lnTo>
                  <a:lnTo>
                    <a:pt x="32" y="419"/>
                  </a:lnTo>
                  <a:lnTo>
                    <a:pt x="0" y="514"/>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09" name="Freeform 302"/>
            <p:cNvSpPr>
              <a:spLocks/>
            </p:cNvSpPr>
            <p:nvPr/>
          </p:nvSpPr>
          <p:spPr bwMode="auto">
            <a:xfrm>
              <a:off x="5498" y="1939"/>
              <a:ext cx="48" cy="16"/>
            </a:xfrm>
            <a:custGeom>
              <a:avLst/>
              <a:gdLst>
                <a:gd name="T0" fmla="*/ 0 w 289"/>
                <a:gd name="T1" fmla="*/ 0 h 97"/>
                <a:gd name="T2" fmla="*/ 0 w 289"/>
                <a:gd name="T3" fmla="*/ 0 h 97"/>
                <a:gd name="T4" fmla="*/ 0 w 289"/>
                <a:gd name="T5" fmla="*/ 0 h 97"/>
                <a:gd name="T6" fmla="*/ 0 w 289"/>
                <a:gd name="T7" fmla="*/ 0 h 97"/>
                <a:gd name="T8" fmla="*/ 0 w 289"/>
                <a:gd name="T9" fmla="*/ 0 h 97"/>
                <a:gd name="T10" fmla="*/ 0 w 289"/>
                <a:gd name="T11" fmla="*/ 0 h 97"/>
                <a:gd name="T12" fmla="*/ 0 w 289"/>
                <a:gd name="T13" fmla="*/ 0 h 97"/>
                <a:gd name="T14" fmla="*/ 0 w 289"/>
                <a:gd name="T15" fmla="*/ 0 h 97"/>
                <a:gd name="T16" fmla="*/ 0 w 289"/>
                <a:gd name="T17" fmla="*/ 0 h 97"/>
                <a:gd name="T18" fmla="*/ 0 w 289"/>
                <a:gd name="T19" fmla="*/ 0 h 97"/>
                <a:gd name="T20" fmla="*/ 0 w 289"/>
                <a:gd name="T21" fmla="*/ 0 h 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 h="97">
                  <a:moveTo>
                    <a:pt x="232" y="47"/>
                  </a:moveTo>
                  <a:lnTo>
                    <a:pt x="168" y="19"/>
                  </a:lnTo>
                  <a:lnTo>
                    <a:pt x="110" y="4"/>
                  </a:lnTo>
                  <a:lnTo>
                    <a:pt x="32" y="0"/>
                  </a:lnTo>
                  <a:lnTo>
                    <a:pt x="0" y="6"/>
                  </a:lnTo>
                  <a:lnTo>
                    <a:pt x="15" y="37"/>
                  </a:lnTo>
                  <a:lnTo>
                    <a:pt x="45" y="61"/>
                  </a:lnTo>
                  <a:lnTo>
                    <a:pt x="113" y="79"/>
                  </a:lnTo>
                  <a:lnTo>
                    <a:pt x="219" y="97"/>
                  </a:lnTo>
                  <a:lnTo>
                    <a:pt x="289" y="91"/>
                  </a:lnTo>
                  <a:lnTo>
                    <a:pt x="232" y="47"/>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10" name="Freeform 303"/>
            <p:cNvSpPr>
              <a:spLocks/>
            </p:cNvSpPr>
            <p:nvPr/>
          </p:nvSpPr>
          <p:spPr bwMode="auto">
            <a:xfrm>
              <a:off x="5458" y="1947"/>
              <a:ext cx="30" cy="36"/>
            </a:xfrm>
            <a:custGeom>
              <a:avLst/>
              <a:gdLst>
                <a:gd name="T0" fmla="*/ 0 w 176"/>
                <a:gd name="T1" fmla="*/ 0 h 216"/>
                <a:gd name="T2" fmla="*/ 0 w 176"/>
                <a:gd name="T3" fmla="*/ 0 h 216"/>
                <a:gd name="T4" fmla="*/ 0 w 176"/>
                <a:gd name="T5" fmla="*/ 0 h 216"/>
                <a:gd name="T6" fmla="*/ 0 w 176"/>
                <a:gd name="T7" fmla="*/ 0 h 216"/>
                <a:gd name="T8" fmla="*/ 0 w 176"/>
                <a:gd name="T9" fmla="*/ 0 h 216"/>
                <a:gd name="T10" fmla="*/ 0 w 176"/>
                <a:gd name="T11" fmla="*/ 0 h 216"/>
                <a:gd name="T12" fmla="*/ 0 w 176"/>
                <a:gd name="T13" fmla="*/ 0 h 216"/>
                <a:gd name="T14" fmla="*/ 0 w 176"/>
                <a:gd name="T15" fmla="*/ 0 h 216"/>
                <a:gd name="T16" fmla="*/ 0 w 176"/>
                <a:gd name="T17" fmla="*/ 0 h 216"/>
                <a:gd name="T18" fmla="*/ 0 w 176"/>
                <a:gd name="T19" fmla="*/ 0 h 216"/>
                <a:gd name="T20" fmla="*/ 0 w 176"/>
                <a:gd name="T21" fmla="*/ 0 h 216"/>
                <a:gd name="T22" fmla="*/ 0 w 176"/>
                <a:gd name="T23" fmla="*/ 0 h 216"/>
                <a:gd name="T24" fmla="*/ 0 w 176"/>
                <a:gd name="T25" fmla="*/ 0 h 2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216">
                  <a:moveTo>
                    <a:pt x="81" y="59"/>
                  </a:moveTo>
                  <a:lnTo>
                    <a:pt x="59" y="14"/>
                  </a:lnTo>
                  <a:lnTo>
                    <a:pt x="26" y="0"/>
                  </a:lnTo>
                  <a:lnTo>
                    <a:pt x="3" y="11"/>
                  </a:lnTo>
                  <a:lnTo>
                    <a:pt x="0" y="35"/>
                  </a:lnTo>
                  <a:lnTo>
                    <a:pt x="15" y="76"/>
                  </a:lnTo>
                  <a:lnTo>
                    <a:pt x="40" y="115"/>
                  </a:lnTo>
                  <a:lnTo>
                    <a:pt x="71" y="150"/>
                  </a:lnTo>
                  <a:lnTo>
                    <a:pt x="113" y="185"/>
                  </a:lnTo>
                  <a:lnTo>
                    <a:pt x="176" y="216"/>
                  </a:lnTo>
                  <a:lnTo>
                    <a:pt x="119" y="153"/>
                  </a:lnTo>
                  <a:lnTo>
                    <a:pt x="100" y="108"/>
                  </a:lnTo>
                  <a:lnTo>
                    <a:pt x="81" y="59"/>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311" name="Freeform 304"/>
            <p:cNvSpPr>
              <a:spLocks/>
            </p:cNvSpPr>
            <p:nvPr/>
          </p:nvSpPr>
          <p:spPr bwMode="auto">
            <a:xfrm>
              <a:off x="5506" y="1757"/>
              <a:ext cx="70" cy="44"/>
            </a:xfrm>
            <a:custGeom>
              <a:avLst/>
              <a:gdLst>
                <a:gd name="T0" fmla="*/ 0 w 418"/>
                <a:gd name="T1" fmla="*/ 0 h 260"/>
                <a:gd name="T2" fmla="*/ 0 w 418"/>
                <a:gd name="T3" fmla="*/ 0 h 260"/>
                <a:gd name="T4" fmla="*/ 0 w 418"/>
                <a:gd name="T5" fmla="*/ 0 h 260"/>
                <a:gd name="T6" fmla="*/ 0 w 418"/>
                <a:gd name="T7" fmla="*/ 0 h 260"/>
                <a:gd name="T8" fmla="*/ 0 w 418"/>
                <a:gd name="T9" fmla="*/ 0 h 260"/>
                <a:gd name="T10" fmla="*/ 0 w 418"/>
                <a:gd name="T11" fmla="*/ 0 h 260"/>
                <a:gd name="T12" fmla="*/ 0 w 418"/>
                <a:gd name="T13" fmla="*/ 0 h 260"/>
                <a:gd name="T14" fmla="*/ 0 w 418"/>
                <a:gd name="T15" fmla="*/ 0 h 260"/>
                <a:gd name="T16" fmla="*/ 0 w 418"/>
                <a:gd name="T17" fmla="*/ 0 h 260"/>
                <a:gd name="T18" fmla="*/ 0 w 418"/>
                <a:gd name="T19" fmla="*/ 0 h 260"/>
                <a:gd name="T20" fmla="*/ 0 w 418"/>
                <a:gd name="T21" fmla="*/ 0 h 260"/>
                <a:gd name="T22" fmla="*/ 0 w 418"/>
                <a:gd name="T23" fmla="*/ 0 h 2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8" h="260">
                  <a:moveTo>
                    <a:pt x="0" y="260"/>
                  </a:moveTo>
                  <a:lnTo>
                    <a:pt x="13" y="153"/>
                  </a:lnTo>
                  <a:lnTo>
                    <a:pt x="101" y="116"/>
                  </a:lnTo>
                  <a:lnTo>
                    <a:pt x="220" y="69"/>
                  </a:lnTo>
                  <a:lnTo>
                    <a:pt x="304" y="35"/>
                  </a:lnTo>
                  <a:lnTo>
                    <a:pt x="386" y="0"/>
                  </a:lnTo>
                  <a:lnTo>
                    <a:pt x="418" y="76"/>
                  </a:lnTo>
                  <a:lnTo>
                    <a:pt x="341" y="119"/>
                  </a:lnTo>
                  <a:lnTo>
                    <a:pt x="252" y="150"/>
                  </a:lnTo>
                  <a:lnTo>
                    <a:pt x="182" y="170"/>
                  </a:lnTo>
                  <a:lnTo>
                    <a:pt x="98" y="216"/>
                  </a:lnTo>
                  <a:lnTo>
                    <a:pt x="0" y="26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312" name="Group 305"/>
          <p:cNvGrpSpPr>
            <a:grpSpLocks/>
          </p:cNvGrpSpPr>
          <p:nvPr/>
        </p:nvGrpSpPr>
        <p:grpSpPr bwMode="auto">
          <a:xfrm>
            <a:off x="7199967" y="3333548"/>
            <a:ext cx="144954" cy="180263"/>
            <a:chOff x="5511" y="1960"/>
            <a:chExt cx="144" cy="194"/>
          </a:xfrm>
        </p:grpSpPr>
        <p:sp>
          <p:nvSpPr>
            <p:cNvPr id="313" name="Freeform 306"/>
            <p:cNvSpPr>
              <a:spLocks/>
            </p:cNvSpPr>
            <p:nvPr/>
          </p:nvSpPr>
          <p:spPr bwMode="auto">
            <a:xfrm>
              <a:off x="5511" y="1960"/>
              <a:ext cx="144" cy="194"/>
            </a:xfrm>
            <a:custGeom>
              <a:avLst/>
              <a:gdLst>
                <a:gd name="T0" fmla="*/ 0 w 863"/>
                <a:gd name="T1" fmla="*/ 0 h 1164"/>
                <a:gd name="T2" fmla="*/ 0 w 863"/>
                <a:gd name="T3" fmla="*/ 0 h 1164"/>
                <a:gd name="T4" fmla="*/ 0 w 863"/>
                <a:gd name="T5" fmla="*/ 0 h 1164"/>
                <a:gd name="T6" fmla="*/ 0 w 863"/>
                <a:gd name="T7" fmla="*/ 0 h 1164"/>
                <a:gd name="T8" fmla="*/ 0 w 863"/>
                <a:gd name="T9" fmla="*/ 0 h 1164"/>
                <a:gd name="T10" fmla="*/ 0 w 863"/>
                <a:gd name="T11" fmla="*/ 0 h 1164"/>
                <a:gd name="T12" fmla="*/ 0 w 863"/>
                <a:gd name="T13" fmla="*/ 0 h 1164"/>
                <a:gd name="T14" fmla="*/ 0 w 863"/>
                <a:gd name="T15" fmla="*/ 0 h 1164"/>
                <a:gd name="T16" fmla="*/ 0 w 863"/>
                <a:gd name="T17" fmla="*/ 0 h 1164"/>
                <a:gd name="T18" fmla="*/ 0 w 863"/>
                <a:gd name="T19" fmla="*/ 0 h 1164"/>
                <a:gd name="T20" fmla="*/ 0 w 863"/>
                <a:gd name="T21" fmla="*/ 0 h 1164"/>
                <a:gd name="T22" fmla="*/ 0 w 863"/>
                <a:gd name="T23" fmla="*/ 0 h 1164"/>
                <a:gd name="T24" fmla="*/ 0 w 863"/>
                <a:gd name="T25" fmla="*/ 0 h 1164"/>
                <a:gd name="T26" fmla="*/ 0 w 863"/>
                <a:gd name="T27" fmla="*/ 0 h 1164"/>
                <a:gd name="T28" fmla="*/ 0 w 863"/>
                <a:gd name="T29" fmla="*/ 0 h 1164"/>
                <a:gd name="T30" fmla="*/ 0 w 863"/>
                <a:gd name="T31" fmla="*/ 0 h 1164"/>
                <a:gd name="T32" fmla="*/ 0 w 863"/>
                <a:gd name="T33" fmla="*/ 0 h 1164"/>
                <a:gd name="T34" fmla="*/ 0 w 863"/>
                <a:gd name="T35" fmla="*/ 0 h 1164"/>
                <a:gd name="T36" fmla="*/ 0 w 863"/>
                <a:gd name="T37" fmla="*/ 0 h 1164"/>
                <a:gd name="T38" fmla="*/ 0 w 863"/>
                <a:gd name="T39" fmla="*/ 0 h 1164"/>
                <a:gd name="T40" fmla="*/ 0 w 863"/>
                <a:gd name="T41" fmla="*/ 0 h 1164"/>
                <a:gd name="T42" fmla="*/ 0 w 863"/>
                <a:gd name="T43" fmla="*/ 0 h 1164"/>
                <a:gd name="T44" fmla="*/ 0 w 863"/>
                <a:gd name="T45" fmla="*/ 0 h 1164"/>
                <a:gd name="T46" fmla="*/ 0 w 863"/>
                <a:gd name="T47" fmla="*/ 0 h 116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863" h="1164">
                  <a:moveTo>
                    <a:pt x="385" y="172"/>
                  </a:moveTo>
                  <a:lnTo>
                    <a:pt x="543" y="158"/>
                  </a:lnTo>
                  <a:lnTo>
                    <a:pt x="637" y="133"/>
                  </a:lnTo>
                  <a:lnTo>
                    <a:pt x="667" y="90"/>
                  </a:lnTo>
                  <a:lnTo>
                    <a:pt x="667" y="52"/>
                  </a:lnTo>
                  <a:lnTo>
                    <a:pt x="694" y="20"/>
                  </a:lnTo>
                  <a:lnTo>
                    <a:pt x="782" y="0"/>
                  </a:lnTo>
                  <a:lnTo>
                    <a:pt x="863" y="7"/>
                  </a:lnTo>
                  <a:lnTo>
                    <a:pt x="763" y="907"/>
                  </a:lnTo>
                  <a:lnTo>
                    <a:pt x="694" y="990"/>
                  </a:lnTo>
                  <a:lnTo>
                    <a:pt x="605" y="1071"/>
                  </a:lnTo>
                  <a:lnTo>
                    <a:pt x="481" y="1134"/>
                  </a:lnTo>
                  <a:lnTo>
                    <a:pt x="334" y="1153"/>
                  </a:lnTo>
                  <a:lnTo>
                    <a:pt x="138" y="1164"/>
                  </a:lnTo>
                  <a:lnTo>
                    <a:pt x="25" y="1147"/>
                  </a:lnTo>
                  <a:lnTo>
                    <a:pt x="0" y="1083"/>
                  </a:lnTo>
                  <a:lnTo>
                    <a:pt x="13" y="1001"/>
                  </a:lnTo>
                  <a:lnTo>
                    <a:pt x="95" y="750"/>
                  </a:lnTo>
                  <a:lnTo>
                    <a:pt x="163" y="499"/>
                  </a:lnTo>
                  <a:lnTo>
                    <a:pt x="195" y="310"/>
                  </a:lnTo>
                  <a:lnTo>
                    <a:pt x="195" y="259"/>
                  </a:lnTo>
                  <a:lnTo>
                    <a:pt x="239" y="190"/>
                  </a:lnTo>
                  <a:lnTo>
                    <a:pt x="291" y="172"/>
                  </a:lnTo>
                  <a:lnTo>
                    <a:pt x="385" y="172"/>
                  </a:lnTo>
                  <a:close/>
                </a:path>
              </a:pathLst>
            </a:custGeom>
            <a:solidFill>
              <a:srgbClr val="40404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314" name="Freeform 307"/>
            <p:cNvSpPr>
              <a:spLocks/>
            </p:cNvSpPr>
            <p:nvPr/>
          </p:nvSpPr>
          <p:spPr bwMode="auto">
            <a:xfrm>
              <a:off x="5528" y="1970"/>
              <a:ext cx="124" cy="177"/>
            </a:xfrm>
            <a:custGeom>
              <a:avLst/>
              <a:gdLst>
                <a:gd name="T0" fmla="*/ 0 w 743"/>
                <a:gd name="T1" fmla="*/ 0 h 1068"/>
                <a:gd name="T2" fmla="*/ 0 w 743"/>
                <a:gd name="T3" fmla="*/ 0 h 1068"/>
                <a:gd name="T4" fmla="*/ 0 w 743"/>
                <a:gd name="T5" fmla="*/ 0 h 1068"/>
                <a:gd name="T6" fmla="*/ 0 w 743"/>
                <a:gd name="T7" fmla="*/ 0 h 1068"/>
                <a:gd name="T8" fmla="*/ 0 w 743"/>
                <a:gd name="T9" fmla="*/ 0 h 1068"/>
                <a:gd name="T10" fmla="*/ 0 w 743"/>
                <a:gd name="T11" fmla="*/ 0 h 1068"/>
                <a:gd name="T12" fmla="*/ 0 w 743"/>
                <a:gd name="T13" fmla="*/ 0 h 1068"/>
                <a:gd name="T14" fmla="*/ 0 w 743"/>
                <a:gd name="T15" fmla="*/ 0 h 1068"/>
                <a:gd name="T16" fmla="*/ 0 w 743"/>
                <a:gd name="T17" fmla="*/ 0 h 1068"/>
                <a:gd name="T18" fmla="*/ 0 w 743"/>
                <a:gd name="T19" fmla="*/ 0 h 1068"/>
                <a:gd name="T20" fmla="*/ 0 w 743"/>
                <a:gd name="T21" fmla="*/ 0 h 1068"/>
                <a:gd name="T22" fmla="*/ 0 w 743"/>
                <a:gd name="T23" fmla="*/ 0 h 1068"/>
                <a:gd name="T24" fmla="*/ 0 w 743"/>
                <a:gd name="T25" fmla="*/ 0 h 1068"/>
                <a:gd name="T26" fmla="*/ 0 w 743"/>
                <a:gd name="T27" fmla="*/ 0 h 1068"/>
                <a:gd name="T28" fmla="*/ 0 w 743"/>
                <a:gd name="T29" fmla="*/ 0 h 1068"/>
                <a:gd name="T30" fmla="*/ 0 w 743"/>
                <a:gd name="T31" fmla="*/ 0 h 1068"/>
                <a:gd name="T32" fmla="*/ 0 w 743"/>
                <a:gd name="T33" fmla="*/ 0 h 1068"/>
                <a:gd name="T34" fmla="*/ 0 w 743"/>
                <a:gd name="T35" fmla="*/ 0 h 1068"/>
                <a:gd name="T36" fmla="*/ 0 w 743"/>
                <a:gd name="T37" fmla="*/ 0 h 1068"/>
                <a:gd name="T38" fmla="*/ 0 w 743"/>
                <a:gd name="T39" fmla="*/ 0 h 1068"/>
                <a:gd name="T40" fmla="*/ 0 w 743"/>
                <a:gd name="T41" fmla="*/ 0 h 106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3" h="1068">
                  <a:moveTo>
                    <a:pt x="257" y="214"/>
                  </a:moveTo>
                  <a:lnTo>
                    <a:pt x="397" y="207"/>
                  </a:lnTo>
                  <a:lnTo>
                    <a:pt x="542" y="182"/>
                  </a:lnTo>
                  <a:lnTo>
                    <a:pt x="628" y="138"/>
                  </a:lnTo>
                  <a:lnTo>
                    <a:pt x="679" y="100"/>
                  </a:lnTo>
                  <a:lnTo>
                    <a:pt x="743" y="0"/>
                  </a:lnTo>
                  <a:lnTo>
                    <a:pt x="648" y="822"/>
                  </a:lnTo>
                  <a:lnTo>
                    <a:pt x="585" y="898"/>
                  </a:lnTo>
                  <a:lnTo>
                    <a:pt x="516" y="967"/>
                  </a:lnTo>
                  <a:lnTo>
                    <a:pt x="428" y="1016"/>
                  </a:lnTo>
                  <a:lnTo>
                    <a:pt x="353" y="1042"/>
                  </a:lnTo>
                  <a:lnTo>
                    <a:pt x="257" y="1055"/>
                  </a:lnTo>
                  <a:lnTo>
                    <a:pt x="170" y="1068"/>
                  </a:lnTo>
                  <a:lnTo>
                    <a:pt x="69" y="1068"/>
                  </a:lnTo>
                  <a:lnTo>
                    <a:pt x="24" y="1055"/>
                  </a:lnTo>
                  <a:lnTo>
                    <a:pt x="0" y="1016"/>
                  </a:lnTo>
                  <a:lnTo>
                    <a:pt x="11" y="956"/>
                  </a:lnTo>
                  <a:lnTo>
                    <a:pt x="75" y="809"/>
                  </a:lnTo>
                  <a:lnTo>
                    <a:pt x="184" y="321"/>
                  </a:lnTo>
                  <a:lnTo>
                    <a:pt x="201" y="252"/>
                  </a:lnTo>
                  <a:lnTo>
                    <a:pt x="257" y="21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sp>
        <p:nvSpPr>
          <p:cNvPr id="315" name="Oval 308"/>
          <p:cNvSpPr>
            <a:spLocks noChangeArrowheads="1"/>
          </p:cNvSpPr>
          <p:nvPr/>
        </p:nvSpPr>
        <p:spPr bwMode="auto">
          <a:xfrm>
            <a:off x="6729874" y="3187665"/>
            <a:ext cx="189245" cy="9477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16" name="Oval 309"/>
          <p:cNvSpPr>
            <a:spLocks noChangeArrowheads="1"/>
          </p:cNvSpPr>
          <p:nvPr/>
        </p:nvSpPr>
        <p:spPr bwMode="auto">
          <a:xfrm>
            <a:off x="2763778" y="3028773"/>
            <a:ext cx="822411" cy="759149"/>
          </a:xfrm>
          <a:prstGeom prst="ellipse">
            <a:avLst/>
          </a:prstGeom>
          <a:solidFill>
            <a:srgbClr val="00FFCC"/>
          </a:solidFill>
          <a:ln w="9525">
            <a:solidFill>
              <a:schemeClr val="tx1"/>
            </a:solidFill>
            <a:round/>
            <a:headEnd/>
            <a:tailEnd/>
          </a:ln>
          <a:effectLst/>
        </p:spPr>
        <p:txBody>
          <a:bodyPr wrap="none" anchor="ctr"/>
          <a:lstStyle/>
          <a:p>
            <a:pPr algn="ctr" eaLnBrk="1" hangingPunct="1"/>
            <a:endParaRPr lang="zh-CN" altLang="en-US" sz="900" b="1">
              <a:latin typeface="微软雅黑" pitchFamily="34" charset="-122"/>
              <a:ea typeface="微软雅黑" pitchFamily="34" charset="-122"/>
            </a:endParaRPr>
          </a:p>
        </p:txBody>
      </p:sp>
      <p:grpSp>
        <p:nvGrpSpPr>
          <p:cNvPr id="317" name="Group 310"/>
          <p:cNvGrpSpPr>
            <a:grpSpLocks/>
          </p:cNvGrpSpPr>
          <p:nvPr/>
        </p:nvGrpSpPr>
        <p:grpSpPr bwMode="auto">
          <a:xfrm>
            <a:off x="3006374" y="3092887"/>
            <a:ext cx="289908" cy="267607"/>
            <a:chOff x="2351" y="2975"/>
            <a:chExt cx="481" cy="433"/>
          </a:xfrm>
          <a:effectLst/>
        </p:grpSpPr>
        <p:sp>
          <p:nvSpPr>
            <p:cNvPr id="318" name="Rectangle 311"/>
            <p:cNvSpPr>
              <a:spLocks noChangeArrowheads="1"/>
            </p:cNvSpPr>
            <p:nvPr/>
          </p:nvSpPr>
          <p:spPr bwMode="auto">
            <a:xfrm rot="-5400000">
              <a:off x="2376" y="2952"/>
              <a:ext cx="432" cy="480"/>
            </a:xfrm>
            <a:prstGeom prst="rect">
              <a:avLst/>
            </a:prstGeom>
            <a:solidFill>
              <a:srgbClr val="CCECFF"/>
            </a:solidFill>
            <a:ln w="1905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19" name="Line 312"/>
            <p:cNvSpPr>
              <a:spLocks noChangeShapeType="1"/>
            </p:cNvSpPr>
            <p:nvPr/>
          </p:nvSpPr>
          <p:spPr bwMode="auto">
            <a:xfrm rot="10800000">
              <a:off x="2351" y="332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0" name="Line 313"/>
            <p:cNvSpPr>
              <a:spLocks noChangeShapeType="1"/>
            </p:cNvSpPr>
            <p:nvPr/>
          </p:nvSpPr>
          <p:spPr bwMode="auto">
            <a:xfrm rot="10800000">
              <a:off x="2351" y="3234"/>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1" name="Line 314"/>
            <p:cNvSpPr>
              <a:spLocks noChangeShapeType="1"/>
            </p:cNvSpPr>
            <p:nvPr/>
          </p:nvSpPr>
          <p:spPr bwMode="auto">
            <a:xfrm rot="10800000">
              <a:off x="2351" y="314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2" name="Line 315"/>
            <p:cNvSpPr>
              <a:spLocks noChangeShapeType="1"/>
            </p:cNvSpPr>
            <p:nvPr/>
          </p:nvSpPr>
          <p:spPr bwMode="auto">
            <a:xfrm rot="10800000">
              <a:off x="2351" y="3061"/>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3" name="Line 316"/>
            <p:cNvSpPr>
              <a:spLocks noChangeShapeType="1"/>
            </p:cNvSpPr>
            <p:nvPr/>
          </p:nvSpPr>
          <p:spPr bwMode="auto">
            <a:xfrm rot="5400000">
              <a:off x="2519"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4" name="Line 317"/>
            <p:cNvSpPr>
              <a:spLocks noChangeShapeType="1"/>
            </p:cNvSpPr>
            <p:nvPr/>
          </p:nvSpPr>
          <p:spPr bwMode="auto">
            <a:xfrm rot="5400000">
              <a:off x="2423"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5" name="Line 318"/>
            <p:cNvSpPr>
              <a:spLocks noChangeShapeType="1"/>
            </p:cNvSpPr>
            <p:nvPr/>
          </p:nvSpPr>
          <p:spPr bwMode="auto">
            <a:xfrm rot="5400000">
              <a:off x="2327"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26" name="Line 319"/>
            <p:cNvSpPr>
              <a:spLocks noChangeShapeType="1"/>
            </p:cNvSpPr>
            <p:nvPr/>
          </p:nvSpPr>
          <p:spPr bwMode="auto">
            <a:xfrm rot="5400000">
              <a:off x="2231" y="3191"/>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nvGrpSpPr>
          <p:cNvPr id="327" name="Group 320"/>
          <p:cNvGrpSpPr>
            <a:grpSpLocks/>
          </p:cNvGrpSpPr>
          <p:nvPr/>
        </p:nvGrpSpPr>
        <p:grpSpPr bwMode="auto">
          <a:xfrm>
            <a:off x="2939937" y="3416246"/>
            <a:ext cx="463047" cy="267607"/>
            <a:chOff x="1296" y="768"/>
            <a:chExt cx="556" cy="336"/>
          </a:xfrm>
          <a:effectLst/>
        </p:grpSpPr>
        <p:sp>
          <p:nvSpPr>
            <p:cNvPr id="328" name="Rectangle 321"/>
            <p:cNvSpPr>
              <a:spLocks noChangeArrowheads="1"/>
            </p:cNvSpPr>
            <p:nvPr/>
          </p:nvSpPr>
          <p:spPr bwMode="auto">
            <a:xfrm>
              <a:off x="1296" y="768"/>
              <a:ext cx="556" cy="336"/>
            </a:xfrm>
            <a:prstGeom prst="rect">
              <a:avLst/>
            </a:prstGeom>
            <a:solidFill>
              <a:srgbClr val="FFFF99"/>
            </a:solidFill>
            <a:ln w="12700">
              <a:solidFill>
                <a:schemeClr val="tx1"/>
              </a:solidFill>
              <a:miter lim="800000"/>
              <a:headEnd/>
              <a:tailEnd/>
            </a:ln>
            <a:effectLst>
              <a:outerShdw dist="35921" dir="2700000" algn="ctr" rotWithShape="0">
                <a:schemeClr val="bg2"/>
              </a:outerShdw>
            </a:effectLst>
          </p:spPr>
          <p:txBody>
            <a:bodyPr wrap="none" anchor="ctr"/>
            <a:lstStyle/>
            <a:p>
              <a:pPr algn="ctr" eaLnBrk="1" hangingPunct="1"/>
              <a:endParaRPr kumimoji="1" lang="zh-CN" altLang="zh-CN" sz="900" b="1">
                <a:latin typeface="微软雅黑" pitchFamily="34" charset="-122"/>
                <a:ea typeface="微软雅黑" pitchFamily="34" charset="-122"/>
              </a:endParaRPr>
            </a:p>
          </p:txBody>
        </p:sp>
        <p:grpSp>
          <p:nvGrpSpPr>
            <p:cNvPr id="329" name="Group 322"/>
            <p:cNvGrpSpPr>
              <a:grpSpLocks/>
            </p:cNvGrpSpPr>
            <p:nvPr/>
          </p:nvGrpSpPr>
          <p:grpSpPr bwMode="auto">
            <a:xfrm>
              <a:off x="1367" y="829"/>
              <a:ext cx="393" cy="214"/>
              <a:chOff x="2928" y="3744"/>
              <a:chExt cx="528" cy="336"/>
            </a:xfrm>
          </p:grpSpPr>
          <p:grpSp>
            <p:nvGrpSpPr>
              <p:cNvPr id="330" name="Group 323"/>
              <p:cNvGrpSpPr>
                <a:grpSpLocks/>
              </p:cNvGrpSpPr>
              <p:nvPr/>
            </p:nvGrpSpPr>
            <p:grpSpPr bwMode="auto">
              <a:xfrm>
                <a:off x="3024" y="3744"/>
                <a:ext cx="432" cy="240"/>
                <a:chOff x="2736" y="3648"/>
                <a:chExt cx="432" cy="240"/>
              </a:xfrm>
            </p:grpSpPr>
            <p:grpSp>
              <p:nvGrpSpPr>
                <p:cNvPr id="345" name="Group 324"/>
                <p:cNvGrpSpPr>
                  <a:grpSpLocks/>
                </p:cNvGrpSpPr>
                <p:nvPr/>
              </p:nvGrpSpPr>
              <p:grpSpPr bwMode="auto">
                <a:xfrm>
                  <a:off x="2736" y="3648"/>
                  <a:ext cx="432" cy="240"/>
                  <a:chOff x="2592" y="3504"/>
                  <a:chExt cx="576" cy="384"/>
                </a:xfrm>
              </p:grpSpPr>
              <p:sp>
                <p:nvSpPr>
                  <p:cNvPr id="347" name="Rectangle 325"/>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48" name="Freeform 326"/>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49" name="Line 327"/>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50" name="Line 328"/>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sp>
              <p:nvSpPr>
                <p:cNvPr id="346" name="Line 329"/>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nvGrpSpPr>
              <p:cNvPr id="331" name="Group 330"/>
              <p:cNvGrpSpPr>
                <a:grpSpLocks/>
              </p:cNvGrpSpPr>
              <p:nvPr/>
            </p:nvGrpSpPr>
            <p:grpSpPr bwMode="auto">
              <a:xfrm>
                <a:off x="2976" y="3792"/>
                <a:ext cx="432" cy="240"/>
                <a:chOff x="2736" y="3648"/>
                <a:chExt cx="432" cy="240"/>
              </a:xfrm>
            </p:grpSpPr>
            <p:grpSp>
              <p:nvGrpSpPr>
                <p:cNvPr id="339" name="Group 331"/>
                <p:cNvGrpSpPr>
                  <a:grpSpLocks/>
                </p:cNvGrpSpPr>
                <p:nvPr/>
              </p:nvGrpSpPr>
              <p:grpSpPr bwMode="auto">
                <a:xfrm>
                  <a:off x="2736" y="3648"/>
                  <a:ext cx="432" cy="240"/>
                  <a:chOff x="2592" y="3504"/>
                  <a:chExt cx="576" cy="384"/>
                </a:xfrm>
              </p:grpSpPr>
              <p:sp>
                <p:nvSpPr>
                  <p:cNvPr id="341" name="Rectangle 332"/>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42" name="Freeform 333"/>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43" name="Line 334"/>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44" name="Line 335"/>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sp>
              <p:nvSpPr>
                <p:cNvPr id="340" name="Line 336"/>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nvGrpSpPr>
              <p:cNvPr id="332" name="Group 337"/>
              <p:cNvGrpSpPr>
                <a:grpSpLocks/>
              </p:cNvGrpSpPr>
              <p:nvPr/>
            </p:nvGrpSpPr>
            <p:grpSpPr bwMode="auto">
              <a:xfrm>
                <a:off x="2928" y="3840"/>
                <a:ext cx="432" cy="240"/>
                <a:chOff x="2736" y="3648"/>
                <a:chExt cx="432" cy="240"/>
              </a:xfrm>
            </p:grpSpPr>
            <p:grpSp>
              <p:nvGrpSpPr>
                <p:cNvPr id="333" name="Group 338"/>
                <p:cNvGrpSpPr>
                  <a:grpSpLocks/>
                </p:cNvGrpSpPr>
                <p:nvPr/>
              </p:nvGrpSpPr>
              <p:grpSpPr bwMode="auto">
                <a:xfrm>
                  <a:off x="2736" y="3648"/>
                  <a:ext cx="432" cy="240"/>
                  <a:chOff x="2592" y="3504"/>
                  <a:chExt cx="576" cy="384"/>
                </a:xfrm>
              </p:grpSpPr>
              <p:sp>
                <p:nvSpPr>
                  <p:cNvPr id="335" name="Rectangle 339"/>
                  <p:cNvSpPr>
                    <a:spLocks noChangeArrowheads="1"/>
                  </p:cNvSpPr>
                  <p:nvPr/>
                </p:nvSpPr>
                <p:spPr bwMode="auto">
                  <a:xfrm>
                    <a:off x="2592" y="3504"/>
                    <a:ext cx="576"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36" name="Freeform 340"/>
                  <p:cNvSpPr>
                    <a:spLocks/>
                  </p:cNvSpPr>
                  <p:nvPr/>
                </p:nvSpPr>
                <p:spPr bwMode="auto">
                  <a:xfrm>
                    <a:off x="2592" y="3504"/>
                    <a:ext cx="576" cy="240"/>
                  </a:xfrm>
                  <a:custGeom>
                    <a:avLst/>
                    <a:gdLst>
                      <a:gd name="T0" fmla="*/ 0 w 576"/>
                      <a:gd name="T1" fmla="*/ 0 h 240"/>
                      <a:gd name="T2" fmla="*/ 288 w 576"/>
                      <a:gd name="T3" fmla="*/ 240 h 240"/>
                      <a:gd name="T4" fmla="*/ 576 w 576"/>
                      <a:gd name="T5" fmla="*/ 0 h 240"/>
                      <a:gd name="T6" fmla="*/ 0 60000 65536"/>
                      <a:gd name="T7" fmla="*/ 0 60000 65536"/>
                      <a:gd name="T8" fmla="*/ 0 60000 65536"/>
                    </a:gdLst>
                    <a:ahLst/>
                    <a:cxnLst>
                      <a:cxn ang="T6">
                        <a:pos x="T0" y="T1"/>
                      </a:cxn>
                      <a:cxn ang="T7">
                        <a:pos x="T2" y="T3"/>
                      </a:cxn>
                      <a:cxn ang="T8">
                        <a:pos x="T4" y="T5"/>
                      </a:cxn>
                    </a:cxnLst>
                    <a:rect l="0" t="0" r="r" b="b"/>
                    <a:pathLst>
                      <a:path w="576" h="240">
                        <a:moveTo>
                          <a:pt x="0" y="0"/>
                        </a:moveTo>
                        <a:lnTo>
                          <a:pt x="288" y="240"/>
                        </a:lnTo>
                        <a:lnTo>
                          <a:pt x="576" y="0"/>
                        </a:lnTo>
                      </a:path>
                    </a:pathLst>
                  </a:cu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37" name="Line 341"/>
                  <p:cNvSpPr>
                    <a:spLocks noChangeShapeType="1"/>
                  </p:cNvSpPr>
                  <p:nvPr/>
                </p:nvSpPr>
                <p:spPr bwMode="auto">
                  <a:xfrm flipV="1">
                    <a:off x="2592"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38" name="Line 342"/>
                  <p:cNvSpPr>
                    <a:spLocks noChangeShapeType="1"/>
                  </p:cNvSpPr>
                  <p:nvPr/>
                </p:nvSpPr>
                <p:spPr bwMode="auto">
                  <a:xfrm flipH="1" flipV="1">
                    <a:off x="2936" y="3704"/>
                    <a:ext cx="232" cy="1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sp>
              <p:nvSpPr>
                <p:cNvPr id="334" name="Line 343"/>
                <p:cNvSpPr>
                  <a:spLocks noChangeShapeType="1"/>
                </p:cNvSpPr>
                <p:nvPr/>
              </p:nvSpPr>
              <p:spPr bwMode="auto">
                <a:xfrm>
                  <a:off x="2736" y="3648"/>
                  <a:ext cx="4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grpSp>
      </p:grpSp>
      <p:sp>
        <p:nvSpPr>
          <p:cNvPr id="352" name="Freeform 345"/>
          <p:cNvSpPr>
            <a:spLocks/>
          </p:cNvSpPr>
          <p:nvPr/>
        </p:nvSpPr>
        <p:spPr bwMode="auto">
          <a:xfrm>
            <a:off x="3198639" y="2876385"/>
            <a:ext cx="2829619" cy="598399"/>
          </a:xfrm>
          <a:custGeom>
            <a:avLst/>
            <a:gdLst>
              <a:gd name="T0" fmla="*/ 0 w 2811"/>
              <a:gd name="T1" fmla="*/ 2147483646 h 644"/>
              <a:gd name="T2" fmla="*/ 2147483646 w 2811"/>
              <a:gd name="T3" fmla="*/ 2147483646 h 644"/>
              <a:gd name="T4" fmla="*/ 2147483646 w 2811"/>
              <a:gd name="T5" fmla="*/ 2147483646 h 644"/>
              <a:gd name="T6" fmla="*/ 2147483646 w 2811"/>
              <a:gd name="T7" fmla="*/ 2147483646 h 644"/>
              <a:gd name="T8" fmla="*/ 2147483646 w 2811"/>
              <a:gd name="T9" fmla="*/ 2147483646 h 644"/>
              <a:gd name="T10" fmla="*/ 2147483646 w 2811"/>
              <a:gd name="T11" fmla="*/ 2147483646 h 644"/>
              <a:gd name="T12" fmla="*/ 2147483646 w 2811"/>
              <a:gd name="T13" fmla="*/ 2147483646 h 64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811" h="644">
                <a:moveTo>
                  <a:pt x="0" y="644"/>
                </a:moveTo>
                <a:cubicBezTo>
                  <a:pt x="81" y="585"/>
                  <a:pt x="354" y="376"/>
                  <a:pt x="488" y="292"/>
                </a:cubicBezTo>
                <a:cubicBezTo>
                  <a:pt x="622" y="208"/>
                  <a:pt x="688" y="181"/>
                  <a:pt x="807" y="137"/>
                </a:cubicBezTo>
                <a:cubicBezTo>
                  <a:pt x="926" y="93"/>
                  <a:pt x="1051" y="49"/>
                  <a:pt x="1200" y="28"/>
                </a:cubicBezTo>
                <a:cubicBezTo>
                  <a:pt x="1349" y="7"/>
                  <a:pt x="1533" y="0"/>
                  <a:pt x="1704" y="12"/>
                </a:cubicBezTo>
                <a:cubicBezTo>
                  <a:pt x="1875" y="24"/>
                  <a:pt x="2042" y="45"/>
                  <a:pt x="2226" y="98"/>
                </a:cubicBezTo>
                <a:cubicBezTo>
                  <a:pt x="2410" y="151"/>
                  <a:pt x="2689" y="281"/>
                  <a:pt x="2811" y="329"/>
                </a:cubicBezTo>
              </a:path>
            </a:pathLst>
          </a:custGeom>
          <a:noFill/>
          <a:ln w="38100" cap="flat" cmpd="sng">
            <a:solidFill>
              <a:srgbClr val="FF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53" name="Freeform 346"/>
          <p:cNvSpPr>
            <a:spLocks/>
          </p:cNvSpPr>
          <p:nvPr/>
        </p:nvSpPr>
        <p:spPr bwMode="auto">
          <a:xfrm>
            <a:off x="6090669" y="3048286"/>
            <a:ext cx="731815" cy="203493"/>
          </a:xfrm>
          <a:custGeom>
            <a:avLst/>
            <a:gdLst>
              <a:gd name="T0" fmla="*/ 0 w 727"/>
              <a:gd name="T1" fmla="*/ 2147483646 h 219"/>
              <a:gd name="T2" fmla="*/ 2147483646 w 727"/>
              <a:gd name="T3" fmla="*/ 2147483646 h 219"/>
              <a:gd name="T4" fmla="*/ 2147483646 w 727"/>
              <a:gd name="T5" fmla="*/ 2147483646 h 219"/>
              <a:gd name="T6" fmla="*/ 2147483646 w 727"/>
              <a:gd name="T7" fmla="*/ 2147483646 h 219"/>
              <a:gd name="T8" fmla="*/ 2147483646 w 727"/>
              <a:gd name="T9" fmla="*/ 2147483646 h 219"/>
              <a:gd name="T10" fmla="*/ 2147483646 w 727"/>
              <a:gd name="T11" fmla="*/ 2147483646 h 219"/>
              <a:gd name="T12" fmla="*/ 2147483646 w 727"/>
              <a:gd name="T13" fmla="*/ 2147483646 h 21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7" h="219">
                <a:moveTo>
                  <a:pt x="0" y="129"/>
                </a:moveTo>
                <a:cubicBezTo>
                  <a:pt x="24" y="114"/>
                  <a:pt x="107" y="58"/>
                  <a:pt x="145" y="38"/>
                </a:cubicBezTo>
                <a:cubicBezTo>
                  <a:pt x="183" y="18"/>
                  <a:pt x="202" y="15"/>
                  <a:pt x="229" y="9"/>
                </a:cubicBezTo>
                <a:cubicBezTo>
                  <a:pt x="256" y="3"/>
                  <a:pt x="282" y="3"/>
                  <a:pt x="307" y="3"/>
                </a:cubicBezTo>
                <a:cubicBezTo>
                  <a:pt x="332" y="3"/>
                  <a:pt x="353" y="0"/>
                  <a:pt x="382" y="6"/>
                </a:cubicBezTo>
                <a:cubicBezTo>
                  <a:pt x="411" y="12"/>
                  <a:pt x="423" y="3"/>
                  <a:pt x="481" y="39"/>
                </a:cubicBezTo>
                <a:cubicBezTo>
                  <a:pt x="539" y="75"/>
                  <a:pt x="676" y="182"/>
                  <a:pt x="727" y="219"/>
                </a:cubicBezTo>
              </a:path>
            </a:pathLst>
          </a:custGeom>
          <a:noFill/>
          <a:ln w="38100" cap="flat" cmpd="sng">
            <a:solidFill>
              <a:srgbClr val="FF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54" name="Text Box 347"/>
          <p:cNvSpPr txBox="1">
            <a:spLocks noChangeArrowheads="1"/>
          </p:cNvSpPr>
          <p:nvPr/>
        </p:nvSpPr>
        <p:spPr bwMode="auto">
          <a:xfrm>
            <a:off x="4433698" y="2688689"/>
            <a:ext cx="51969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0000FF"/>
                </a:solidFill>
                <a:latin typeface="微软雅黑" pitchFamily="34" charset="-122"/>
                <a:ea typeface="微软雅黑" pitchFamily="34" charset="-122"/>
              </a:rPr>
              <a:t>SMTP</a:t>
            </a:r>
          </a:p>
        </p:txBody>
      </p:sp>
      <p:sp>
        <p:nvSpPr>
          <p:cNvPr id="355" name="Text Box 348"/>
          <p:cNvSpPr txBox="1">
            <a:spLocks noChangeArrowheads="1"/>
          </p:cNvSpPr>
          <p:nvPr/>
        </p:nvSpPr>
        <p:spPr bwMode="auto">
          <a:xfrm>
            <a:off x="2345023" y="3021339"/>
            <a:ext cx="51969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a:solidFill>
                  <a:srgbClr val="0000FF"/>
                </a:solidFill>
                <a:latin typeface="微软雅黑" pitchFamily="34" charset="-122"/>
                <a:ea typeface="微软雅黑" pitchFamily="34" charset="-122"/>
              </a:rPr>
              <a:t>SMTP</a:t>
            </a:r>
          </a:p>
        </p:txBody>
      </p:sp>
      <p:sp>
        <p:nvSpPr>
          <p:cNvPr id="356" name="Text Box 349"/>
          <p:cNvSpPr txBox="1">
            <a:spLocks noChangeArrowheads="1"/>
          </p:cNvSpPr>
          <p:nvPr/>
        </p:nvSpPr>
        <p:spPr bwMode="auto">
          <a:xfrm>
            <a:off x="6197371" y="2819368"/>
            <a:ext cx="50045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0000FF"/>
                </a:solidFill>
                <a:latin typeface="微软雅黑" pitchFamily="34" charset="-122"/>
                <a:ea typeface="微软雅黑" pitchFamily="34" charset="-122"/>
              </a:rPr>
              <a:t>POP3</a:t>
            </a:r>
          </a:p>
        </p:txBody>
      </p:sp>
      <p:sp>
        <p:nvSpPr>
          <p:cNvPr id="357" name="Text Box 350"/>
          <p:cNvSpPr txBox="1">
            <a:spLocks noChangeArrowheads="1"/>
          </p:cNvSpPr>
          <p:nvPr/>
        </p:nvSpPr>
        <p:spPr bwMode="auto">
          <a:xfrm>
            <a:off x="3246958" y="3967255"/>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a:latin typeface="微软雅黑" pitchFamily="34" charset="-122"/>
                <a:ea typeface="微软雅黑" pitchFamily="34" charset="-122"/>
              </a:rPr>
              <a:t>   </a:t>
            </a:r>
            <a:r>
              <a:rPr kumimoji="1" lang="zh-CN" altLang="en-US" sz="900" b="1">
                <a:latin typeface="微软雅黑" pitchFamily="34" charset="-122"/>
                <a:ea typeface="微软雅黑" pitchFamily="34" charset="-122"/>
              </a:rPr>
              <a:t>发送方</a:t>
            </a:r>
          </a:p>
          <a:p>
            <a:pPr algn="ctr" eaLnBrk="1" hangingPunct="1"/>
            <a:r>
              <a:rPr kumimoji="1" lang="zh-CN" altLang="en-US" sz="900" b="1">
                <a:latin typeface="微软雅黑" pitchFamily="34" charset="-122"/>
                <a:ea typeface="微软雅黑" pitchFamily="34" charset="-122"/>
              </a:rPr>
              <a:t>邮件服务器</a:t>
            </a:r>
          </a:p>
        </p:txBody>
      </p:sp>
      <p:sp>
        <p:nvSpPr>
          <p:cNvPr id="358" name="Line 351"/>
          <p:cNvSpPr>
            <a:spLocks noChangeShapeType="1"/>
          </p:cNvSpPr>
          <p:nvPr/>
        </p:nvSpPr>
        <p:spPr bwMode="auto">
          <a:xfrm flipH="1" flipV="1">
            <a:off x="6849663" y="3219256"/>
            <a:ext cx="85563" cy="67645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59" name="Line 352"/>
          <p:cNvSpPr>
            <a:spLocks noChangeShapeType="1"/>
          </p:cNvSpPr>
          <p:nvPr/>
        </p:nvSpPr>
        <p:spPr bwMode="auto">
          <a:xfrm flipV="1">
            <a:off x="2715460" y="3608588"/>
            <a:ext cx="386543" cy="356809"/>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grpSp>
        <p:nvGrpSpPr>
          <p:cNvPr id="3" name="组合 2"/>
          <p:cNvGrpSpPr/>
          <p:nvPr/>
        </p:nvGrpSpPr>
        <p:grpSpPr>
          <a:xfrm>
            <a:off x="1700784" y="2860589"/>
            <a:ext cx="760001" cy="1209725"/>
            <a:chOff x="1700784" y="2878345"/>
            <a:chExt cx="760001" cy="1209725"/>
          </a:xfrm>
        </p:grpSpPr>
        <p:sp>
          <p:nvSpPr>
            <p:cNvPr id="14" name="Text Box 7"/>
            <p:cNvSpPr txBox="1">
              <a:spLocks noChangeArrowheads="1"/>
            </p:cNvSpPr>
            <p:nvPr/>
          </p:nvSpPr>
          <p:spPr bwMode="auto">
            <a:xfrm>
              <a:off x="1700784" y="2878345"/>
              <a:ext cx="53091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a:latin typeface="微软雅黑" pitchFamily="34" charset="-122"/>
                  <a:ea typeface="微软雅黑" pitchFamily="34" charset="-122"/>
                </a:rPr>
                <a:t>发送方</a:t>
              </a:r>
            </a:p>
          </p:txBody>
        </p:sp>
        <p:grpSp>
          <p:nvGrpSpPr>
            <p:cNvPr id="52" name="Group 45"/>
            <p:cNvGrpSpPr>
              <a:grpSpLocks/>
            </p:cNvGrpSpPr>
            <p:nvPr/>
          </p:nvGrpSpPr>
          <p:grpSpPr bwMode="auto">
            <a:xfrm>
              <a:off x="1900095" y="3171970"/>
              <a:ext cx="560690" cy="593753"/>
              <a:chOff x="246" y="1767"/>
              <a:chExt cx="557" cy="639"/>
            </a:xfrm>
          </p:grpSpPr>
          <p:grpSp>
            <p:nvGrpSpPr>
              <p:cNvPr id="53" name="Group 46"/>
              <p:cNvGrpSpPr>
                <a:grpSpLocks/>
              </p:cNvGrpSpPr>
              <p:nvPr/>
            </p:nvGrpSpPr>
            <p:grpSpPr bwMode="auto">
              <a:xfrm>
                <a:off x="246" y="1943"/>
                <a:ext cx="557" cy="463"/>
                <a:chOff x="246" y="1943"/>
                <a:chExt cx="557" cy="463"/>
              </a:xfrm>
            </p:grpSpPr>
            <p:sp>
              <p:nvSpPr>
                <p:cNvPr id="106" name="Freeform 47"/>
                <p:cNvSpPr>
                  <a:spLocks/>
                </p:cNvSpPr>
                <p:nvPr/>
              </p:nvSpPr>
              <p:spPr bwMode="auto">
                <a:xfrm>
                  <a:off x="373" y="2005"/>
                  <a:ext cx="196" cy="295"/>
                </a:xfrm>
                <a:custGeom>
                  <a:avLst/>
                  <a:gdLst>
                    <a:gd name="T0" fmla="*/ 0 w 982"/>
                    <a:gd name="T1" fmla="*/ 0 h 1477"/>
                    <a:gd name="T2" fmla="*/ 0 w 982"/>
                    <a:gd name="T3" fmla="*/ 0 h 1477"/>
                    <a:gd name="T4" fmla="*/ 0 w 982"/>
                    <a:gd name="T5" fmla="*/ 0 h 1477"/>
                    <a:gd name="T6" fmla="*/ 0 w 982"/>
                    <a:gd name="T7" fmla="*/ 0 h 1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2" h="1477">
                      <a:moveTo>
                        <a:pt x="652" y="26"/>
                      </a:moveTo>
                      <a:lnTo>
                        <a:pt x="982" y="1347"/>
                      </a:lnTo>
                      <a:lnTo>
                        <a:pt x="0" y="1477"/>
                      </a:lnTo>
                      <a:lnTo>
                        <a:pt x="252" y="0"/>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900" b="1">
                    <a:latin typeface="微软雅黑" pitchFamily="34" charset="-122"/>
                    <a:ea typeface="微软雅黑" pitchFamily="34" charset="-122"/>
                  </a:endParaRPr>
                </a:p>
              </p:txBody>
            </p:sp>
            <p:grpSp>
              <p:nvGrpSpPr>
                <p:cNvPr id="107" name="Group 48"/>
                <p:cNvGrpSpPr>
                  <a:grpSpLocks/>
                </p:cNvGrpSpPr>
                <p:nvPr/>
              </p:nvGrpSpPr>
              <p:grpSpPr bwMode="auto">
                <a:xfrm>
                  <a:off x="246" y="1943"/>
                  <a:ext cx="551" cy="121"/>
                  <a:chOff x="246" y="1943"/>
                  <a:chExt cx="551" cy="121"/>
                </a:xfrm>
              </p:grpSpPr>
              <p:sp>
                <p:nvSpPr>
                  <p:cNvPr id="109" name="Freeform 49"/>
                  <p:cNvSpPr>
                    <a:spLocks/>
                  </p:cNvSpPr>
                  <p:nvPr/>
                </p:nvSpPr>
                <p:spPr bwMode="auto">
                  <a:xfrm>
                    <a:off x="246" y="1943"/>
                    <a:ext cx="551" cy="104"/>
                  </a:xfrm>
                  <a:custGeom>
                    <a:avLst/>
                    <a:gdLst>
                      <a:gd name="T0" fmla="*/ 0 w 2751"/>
                      <a:gd name="T1" fmla="*/ 0 h 522"/>
                      <a:gd name="T2" fmla="*/ 0 w 2751"/>
                      <a:gd name="T3" fmla="*/ 0 h 522"/>
                      <a:gd name="T4" fmla="*/ 0 w 2751"/>
                      <a:gd name="T5" fmla="*/ 0 h 522"/>
                      <a:gd name="T6" fmla="*/ 0 w 2751"/>
                      <a:gd name="T7" fmla="*/ 0 h 522"/>
                      <a:gd name="T8" fmla="*/ 0 w 2751"/>
                      <a:gd name="T9" fmla="*/ 0 h 5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1" h="522">
                        <a:moveTo>
                          <a:pt x="2751" y="270"/>
                        </a:moveTo>
                        <a:lnTo>
                          <a:pt x="1016" y="522"/>
                        </a:lnTo>
                        <a:lnTo>
                          <a:pt x="0" y="132"/>
                        </a:lnTo>
                        <a:lnTo>
                          <a:pt x="1302" y="0"/>
                        </a:lnTo>
                        <a:lnTo>
                          <a:pt x="2751" y="270"/>
                        </a:lnTo>
                        <a:close/>
                      </a:path>
                    </a:pathLst>
                  </a:custGeom>
                  <a:solidFill>
                    <a:srgbClr val="FFFFFF"/>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10" name="Freeform 50"/>
                  <p:cNvSpPr>
                    <a:spLocks/>
                  </p:cNvSpPr>
                  <p:nvPr/>
                </p:nvSpPr>
                <p:spPr bwMode="auto">
                  <a:xfrm>
                    <a:off x="450" y="1997"/>
                    <a:ext cx="345" cy="67"/>
                  </a:xfrm>
                  <a:custGeom>
                    <a:avLst/>
                    <a:gdLst>
                      <a:gd name="T0" fmla="*/ 0 w 1728"/>
                      <a:gd name="T1" fmla="*/ 0 h 337"/>
                      <a:gd name="T2" fmla="*/ 0 w 1728"/>
                      <a:gd name="T3" fmla="*/ 0 h 337"/>
                      <a:gd name="T4" fmla="*/ 0 w 1728"/>
                      <a:gd name="T5" fmla="*/ 0 h 337"/>
                      <a:gd name="T6" fmla="*/ 0 w 1728"/>
                      <a:gd name="T7" fmla="*/ 0 h 337"/>
                      <a:gd name="T8" fmla="*/ 0 w 1728"/>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8" h="337">
                        <a:moveTo>
                          <a:pt x="1728" y="0"/>
                        </a:moveTo>
                        <a:lnTo>
                          <a:pt x="0" y="251"/>
                        </a:lnTo>
                        <a:lnTo>
                          <a:pt x="0" y="337"/>
                        </a:lnTo>
                        <a:lnTo>
                          <a:pt x="1728" y="88"/>
                        </a:lnTo>
                        <a:lnTo>
                          <a:pt x="1728" y="0"/>
                        </a:lnTo>
                        <a:close/>
                      </a:path>
                    </a:pathLst>
                  </a:custGeom>
                  <a:solidFill>
                    <a:srgbClr val="E0E0E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11" name="Freeform 51"/>
                  <p:cNvSpPr>
                    <a:spLocks/>
                  </p:cNvSpPr>
                  <p:nvPr/>
                </p:nvSpPr>
                <p:spPr bwMode="auto">
                  <a:xfrm>
                    <a:off x="246" y="1969"/>
                    <a:ext cx="204" cy="95"/>
                  </a:xfrm>
                  <a:custGeom>
                    <a:avLst/>
                    <a:gdLst>
                      <a:gd name="T0" fmla="*/ 0 w 1016"/>
                      <a:gd name="T1" fmla="*/ 0 h 476"/>
                      <a:gd name="T2" fmla="*/ 0 w 1016"/>
                      <a:gd name="T3" fmla="*/ 0 h 476"/>
                      <a:gd name="T4" fmla="*/ 0 w 1016"/>
                      <a:gd name="T5" fmla="*/ 0 h 476"/>
                      <a:gd name="T6" fmla="*/ 0 w 1016"/>
                      <a:gd name="T7" fmla="*/ 0 h 476"/>
                      <a:gd name="T8" fmla="*/ 0 w 1016"/>
                      <a:gd name="T9" fmla="*/ 0 h 4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16" h="476">
                        <a:moveTo>
                          <a:pt x="1016" y="476"/>
                        </a:moveTo>
                        <a:lnTo>
                          <a:pt x="1016" y="390"/>
                        </a:lnTo>
                        <a:lnTo>
                          <a:pt x="0" y="0"/>
                        </a:lnTo>
                        <a:lnTo>
                          <a:pt x="0" y="60"/>
                        </a:lnTo>
                        <a:lnTo>
                          <a:pt x="1016" y="476"/>
                        </a:lnTo>
                        <a:close/>
                      </a:path>
                    </a:pathLst>
                  </a:custGeom>
                  <a:solidFill>
                    <a:srgbClr val="C0C0C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sp>
              <p:nvSpPr>
                <p:cNvPr id="108" name="Freeform 52"/>
                <p:cNvSpPr>
                  <a:spLocks/>
                </p:cNvSpPr>
                <p:nvPr/>
              </p:nvSpPr>
              <p:spPr bwMode="auto">
                <a:xfrm>
                  <a:off x="564" y="2028"/>
                  <a:ext cx="239" cy="378"/>
                </a:xfrm>
                <a:custGeom>
                  <a:avLst/>
                  <a:gdLst>
                    <a:gd name="T0" fmla="*/ 0 w 1195"/>
                    <a:gd name="T1" fmla="*/ 0 h 1893"/>
                    <a:gd name="T2" fmla="*/ 0 w 1195"/>
                    <a:gd name="T3" fmla="*/ 0 h 1893"/>
                    <a:gd name="T4" fmla="*/ 0 w 1195"/>
                    <a:gd name="T5" fmla="*/ 0 h 1893"/>
                    <a:gd name="T6" fmla="*/ 0 w 1195"/>
                    <a:gd name="T7" fmla="*/ 0 h 18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95" h="1893">
                      <a:moveTo>
                        <a:pt x="660" y="0"/>
                      </a:moveTo>
                      <a:lnTo>
                        <a:pt x="1195" y="1747"/>
                      </a:lnTo>
                      <a:lnTo>
                        <a:pt x="0" y="1893"/>
                      </a:lnTo>
                      <a:lnTo>
                        <a:pt x="191" y="35"/>
                      </a:lnTo>
                    </a:path>
                  </a:pathLst>
                </a:custGeom>
                <a:noFill/>
                <a:ln w="1746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900" b="1">
                    <a:latin typeface="微软雅黑" pitchFamily="34" charset="-122"/>
                    <a:ea typeface="微软雅黑" pitchFamily="34" charset="-122"/>
                  </a:endParaRPr>
                </a:p>
              </p:txBody>
            </p:sp>
          </p:grpSp>
          <p:grpSp>
            <p:nvGrpSpPr>
              <p:cNvPr id="54" name="Group 53"/>
              <p:cNvGrpSpPr>
                <a:grpSpLocks/>
              </p:cNvGrpSpPr>
              <p:nvPr/>
            </p:nvGrpSpPr>
            <p:grpSpPr bwMode="auto">
              <a:xfrm>
                <a:off x="325" y="1767"/>
                <a:ext cx="383" cy="268"/>
                <a:chOff x="325" y="1767"/>
                <a:chExt cx="383" cy="268"/>
              </a:xfrm>
            </p:grpSpPr>
            <p:grpSp>
              <p:nvGrpSpPr>
                <p:cNvPr id="55" name="Group 54"/>
                <p:cNvGrpSpPr>
                  <a:grpSpLocks/>
                </p:cNvGrpSpPr>
                <p:nvPr/>
              </p:nvGrpSpPr>
              <p:grpSpPr bwMode="auto">
                <a:xfrm>
                  <a:off x="412" y="1767"/>
                  <a:ext cx="296" cy="243"/>
                  <a:chOff x="412" y="1767"/>
                  <a:chExt cx="296" cy="243"/>
                </a:xfrm>
              </p:grpSpPr>
              <p:grpSp>
                <p:nvGrpSpPr>
                  <p:cNvPr id="88" name="Group 55"/>
                  <p:cNvGrpSpPr>
                    <a:grpSpLocks/>
                  </p:cNvGrpSpPr>
                  <p:nvPr/>
                </p:nvGrpSpPr>
                <p:grpSpPr bwMode="auto">
                  <a:xfrm>
                    <a:off x="412" y="1767"/>
                    <a:ext cx="296" cy="243"/>
                    <a:chOff x="412" y="1767"/>
                    <a:chExt cx="296" cy="243"/>
                  </a:xfrm>
                </p:grpSpPr>
                <p:grpSp>
                  <p:nvGrpSpPr>
                    <p:cNvPr id="97" name="Group 56"/>
                    <p:cNvGrpSpPr>
                      <a:grpSpLocks/>
                    </p:cNvGrpSpPr>
                    <p:nvPr/>
                  </p:nvGrpSpPr>
                  <p:grpSpPr bwMode="auto">
                    <a:xfrm>
                      <a:off x="412" y="1904"/>
                      <a:ext cx="296" cy="106"/>
                      <a:chOff x="412" y="1904"/>
                      <a:chExt cx="296" cy="106"/>
                    </a:xfrm>
                  </p:grpSpPr>
                  <p:sp>
                    <p:nvSpPr>
                      <p:cNvPr id="103" name="Freeform 57"/>
                      <p:cNvSpPr>
                        <a:spLocks/>
                      </p:cNvSpPr>
                      <p:nvPr/>
                    </p:nvSpPr>
                    <p:spPr bwMode="auto">
                      <a:xfrm>
                        <a:off x="412" y="1904"/>
                        <a:ext cx="170" cy="106"/>
                      </a:xfrm>
                      <a:custGeom>
                        <a:avLst/>
                        <a:gdLst>
                          <a:gd name="T0" fmla="*/ 0 w 848"/>
                          <a:gd name="T1" fmla="*/ 0 h 530"/>
                          <a:gd name="T2" fmla="*/ 0 w 848"/>
                          <a:gd name="T3" fmla="*/ 0 h 530"/>
                          <a:gd name="T4" fmla="*/ 0 w 848"/>
                          <a:gd name="T5" fmla="*/ 0 h 530"/>
                          <a:gd name="T6" fmla="*/ 0 w 848"/>
                          <a:gd name="T7" fmla="*/ 0 h 530"/>
                          <a:gd name="T8" fmla="*/ 0 w 848"/>
                          <a:gd name="T9" fmla="*/ 0 h 5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48" h="530">
                            <a:moveTo>
                              <a:pt x="848" y="162"/>
                            </a:moveTo>
                            <a:lnTo>
                              <a:pt x="848" y="530"/>
                            </a:lnTo>
                            <a:lnTo>
                              <a:pt x="0" y="258"/>
                            </a:lnTo>
                            <a:lnTo>
                              <a:pt x="0" y="0"/>
                            </a:lnTo>
                            <a:lnTo>
                              <a:pt x="848" y="162"/>
                            </a:lnTo>
                            <a:close/>
                          </a:path>
                        </a:pathLst>
                      </a:custGeom>
                      <a:solidFill>
                        <a:srgbClr val="A0A0A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04" name="Freeform 58"/>
                      <p:cNvSpPr>
                        <a:spLocks/>
                      </p:cNvSpPr>
                      <p:nvPr/>
                    </p:nvSpPr>
                    <p:spPr bwMode="auto">
                      <a:xfrm>
                        <a:off x="582" y="1929"/>
                        <a:ext cx="126" cy="81"/>
                      </a:xfrm>
                      <a:custGeom>
                        <a:avLst/>
                        <a:gdLst>
                          <a:gd name="T0" fmla="*/ 0 w 631"/>
                          <a:gd name="T1" fmla="*/ 0 h 404"/>
                          <a:gd name="T2" fmla="*/ 0 w 631"/>
                          <a:gd name="T3" fmla="*/ 0 h 404"/>
                          <a:gd name="T4" fmla="*/ 0 w 631"/>
                          <a:gd name="T5" fmla="*/ 0 h 404"/>
                          <a:gd name="T6" fmla="*/ 0 w 631"/>
                          <a:gd name="T7" fmla="*/ 0 h 404"/>
                          <a:gd name="T8" fmla="*/ 0 w 631"/>
                          <a:gd name="T9" fmla="*/ 0 h 4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1" h="404">
                            <a:moveTo>
                              <a:pt x="0" y="36"/>
                            </a:moveTo>
                            <a:lnTo>
                              <a:pt x="0" y="404"/>
                            </a:lnTo>
                            <a:lnTo>
                              <a:pt x="631" y="312"/>
                            </a:lnTo>
                            <a:lnTo>
                              <a:pt x="631" y="0"/>
                            </a:lnTo>
                            <a:lnTo>
                              <a:pt x="0" y="36"/>
                            </a:lnTo>
                            <a:close/>
                          </a:path>
                        </a:pathLst>
                      </a:custGeom>
                      <a:solidFill>
                        <a:srgbClr val="80808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05" name="Freeform 59"/>
                      <p:cNvSpPr>
                        <a:spLocks/>
                      </p:cNvSpPr>
                      <p:nvPr/>
                    </p:nvSpPr>
                    <p:spPr bwMode="auto">
                      <a:xfrm>
                        <a:off x="412" y="1904"/>
                        <a:ext cx="296" cy="32"/>
                      </a:xfrm>
                      <a:custGeom>
                        <a:avLst/>
                        <a:gdLst>
                          <a:gd name="T0" fmla="*/ 0 w 1479"/>
                          <a:gd name="T1" fmla="*/ 0 h 162"/>
                          <a:gd name="T2" fmla="*/ 0 w 1479"/>
                          <a:gd name="T3" fmla="*/ 0 h 162"/>
                          <a:gd name="T4" fmla="*/ 0 w 1479"/>
                          <a:gd name="T5" fmla="*/ 0 h 162"/>
                          <a:gd name="T6" fmla="*/ 0 w 1479"/>
                          <a:gd name="T7" fmla="*/ 0 h 162"/>
                          <a:gd name="T8" fmla="*/ 0 w 1479"/>
                          <a:gd name="T9" fmla="*/ 0 h 1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79" h="162">
                            <a:moveTo>
                              <a:pt x="1479" y="126"/>
                            </a:moveTo>
                            <a:lnTo>
                              <a:pt x="842" y="162"/>
                            </a:lnTo>
                            <a:lnTo>
                              <a:pt x="0" y="0"/>
                            </a:lnTo>
                            <a:lnTo>
                              <a:pt x="619" y="0"/>
                            </a:lnTo>
                            <a:lnTo>
                              <a:pt x="1479" y="126"/>
                            </a:lnTo>
                            <a:close/>
                          </a:path>
                        </a:pathLst>
                      </a:custGeom>
                      <a:solidFill>
                        <a:srgbClr val="C0C0C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sp>
                  <p:nvSpPr>
                    <p:cNvPr id="98" name="Freeform 60"/>
                    <p:cNvSpPr>
                      <a:spLocks/>
                    </p:cNvSpPr>
                    <p:nvPr/>
                  </p:nvSpPr>
                  <p:spPr bwMode="auto">
                    <a:xfrm>
                      <a:off x="504" y="1895"/>
                      <a:ext cx="108" cy="30"/>
                    </a:xfrm>
                    <a:custGeom>
                      <a:avLst/>
                      <a:gdLst>
                        <a:gd name="T0" fmla="*/ 0 w 538"/>
                        <a:gd name="T1" fmla="*/ 0 h 151"/>
                        <a:gd name="T2" fmla="*/ 0 w 538"/>
                        <a:gd name="T3" fmla="*/ 0 h 151"/>
                        <a:gd name="T4" fmla="*/ 0 w 538"/>
                        <a:gd name="T5" fmla="*/ 0 h 151"/>
                        <a:gd name="T6" fmla="*/ 0 w 538"/>
                        <a:gd name="T7" fmla="*/ 0 h 151"/>
                        <a:gd name="T8" fmla="*/ 0 w 538"/>
                        <a:gd name="T9" fmla="*/ 0 h 151"/>
                        <a:gd name="T10" fmla="*/ 0 w 538"/>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 h="151">
                          <a:moveTo>
                            <a:pt x="538" y="86"/>
                          </a:moveTo>
                          <a:lnTo>
                            <a:pt x="538" y="135"/>
                          </a:lnTo>
                          <a:lnTo>
                            <a:pt x="287" y="151"/>
                          </a:lnTo>
                          <a:lnTo>
                            <a:pt x="0" y="97"/>
                          </a:lnTo>
                          <a:lnTo>
                            <a:pt x="0" y="0"/>
                          </a:lnTo>
                          <a:lnTo>
                            <a:pt x="538" y="86"/>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nvGrpSpPr>
                    <p:cNvPr id="99" name="Group 61"/>
                    <p:cNvGrpSpPr>
                      <a:grpSpLocks/>
                    </p:cNvGrpSpPr>
                    <p:nvPr/>
                  </p:nvGrpSpPr>
                  <p:grpSpPr bwMode="auto">
                    <a:xfrm>
                      <a:off x="446" y="1767"/>
                      <a:ext cx="239" cy="151"/>
                      <a:chOff x="446" y="1767"/>
                      <a:chExt cx="239" cy="151"/>
                    </a:xfrm>
                  </p:grpSpPr>
                  <p:sp>
                    <p:nvSpPr>
                      <p:cNvPr id="100" name="Freeform 62"/>
                      <p:cNvSpPr>
                        <a:spLocks/>
                      </p:cNvSpPr>
                      <p:nvPr/>
                    </p:nvSpPr>
                    <p:spPr bwMode="auto">
                      <a:xfrm>
                        <a:off x="446" y="1767"/>
                        <a:ext cx="137" cy="148"/>
                      </a:xfrm>
                      <a:custGeom>
                        <a:avLst/>
                        <a:gdLst>
                          <a:gd name="T0" fmla="*/ 0 w 686"/>
                          <a:gd name="T1" fmla="*/ 0 h 740"/>
                          <a:gd name="T2" fmla="*/ 0 w 686"/>
                          <a:gd name="T3" fmla="*/ 0 h 740"/>
                          <a:gd name="T4" fmla="*/ 0 w 686"/>
                          <a:gd name="T5" fmla="*/ 0 h 740"/>
                          <a:gd name="T6" fmla="*/ 0 w 686"/>
                          <a:gd name="T7" fmla="*/ 0 h 740"/>
                          <a:gd name="T8" fmla="*/ 0 w 6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6" h="740">
                            <a:moveTo>
                              <a:pt x="589" y="740"/>
                            </a:moveTo>
                            <a:lnTo>
                              <a:pt x="686" y="24"/>
                            </a:lnTo>
                            <a:lnTo>
                              <a:pt x="95" y="0"/>
                            </a:lnTo>
                            <a:lnTo>
                              <a:pt x="0" y="638"/>
                            </a:lnTo>
                            <a:lnTo>
                              <a:pt x="589" y="740"/>
                            </a:lnTo>
                            <a:close/>
                          </a:path>
                        </a:pathLst>
                      </a:custGeom>
                      <a:solidFill>
                        <a:srgbClr val="A0A0A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01" name="Freeform 63"/>
                      <p:cNvSpPr>
                        <a:spLocks/>
                      </p:cNvSpPr>
                      <p:nvPr/>
                    </p:nvSpPr>
                    <p:spPr bwMode="auto">
                      <a:xfrm>
                        <a:off x="564" y="1771"/>
                        <a:ext cx="121" cy="147"/>
                      </a:xfrm>
                      <a:custGeom>
                        <a:avLst/>
                        <a:gdLst>
                          <a:gd name="T0" fmla="*/ 0 w 608"/>
                          <a:gd name="T1" fmla="*/ 0 h 735"/>
                          <a:gd name="T2" fmla="*/ 0 w 608"/>
                          <a:gd name="T3" fmla="*/ 0 h 735"/>
                          <a:gd name="T4" fmla="*/ 0 w 608"/>
                          <a:gd name="T5" fmla="*/ 0 h 735"/>
                          <a:gd name="T6" fmla="*/ 0 w 608"/>
                          <a:gd name="T7" fmla="*/ 0 h 735"/>
                          <a:gd name="T8" fmla="*/ 0 w 608"/>
                          <a:gd name="T9" fmla="*/ 0 h 7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8" h="735">
                            <a:moveTo>
                              <a:pt x="97" y="0"/>
                            </a:moveTo>
                            <a:lnTo>
                              <a:pt x="608" y="163"/>
                            </a:lnTo>
                            <a:lnTo>
                              <a:pt x="536" y="735"/>
                            </a:lnTo>
                            <a:lnTo>
                              <a:pt x="0" y="717"/>
                            </a:lnTo>
                            <a:lnTo>
                              <a:pt x="97" y="0"/>
                            </a:lnTo>
                            <a:close/>
                          </a:path>
                        </a:pathLst>
                      </a:custGeom>
                      <a:solidFill>
                        <a:srgbClr val="80808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02" name="Freeform 64"/>
                      <p:cNvSpPr>
                        <a:spLocks/>
                      </p:cNvSpPr>
                      <p:nvPr/>
                    </p:nvSpPr>
                    <p:spPr bwMode="auto">
                      <a:xfrm>
                        <a:off x="462" y="1781"/>
                        <a:ext cx="98" cy="112"/>
                      </a:xfrm>
                      <a:custGeom>
                        <a:avLst/>
                        <a:gdLst>
                          <a:gd name="T0" fmla="*/ 0 w 493"/>
                          <a:gd name="T1" fmla="*/ 0 h 557"/>
                          <a:gd name="T2" fmla="*/ 0 w 493"/>
                          <a:gd name="T3" fmla="*/ 0 h 557"/>
                          <a:gd name="T4" fmla="*/ 0 w 493"/>
                          <a:gd name="T5" fmla="*/ 0 h 557"/>
                          <a:gd name="T6" fmla="*/ 0 w 493"/>
                          <a:gd name="T7" fmla="*/ 0 h 557"/>
                          <a:gd name="T8" fmla="*/ 0 w 493"/>
                          <a:gd name="T9" fmla="*/ 0 h 5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3" h="557">
                            <a:moveTo>
                              <a:pt x="493" y="25"/>
                            </a:moveTo>
                            <a:lnTo>
                              <a:pt x="423" y="557"/>
                            </a:lnTo>
                            <a:lnTo>
                              <a:pt x="0" y="494"/>
                            </a:lnTo>
                            <a:lnTo>
                              <a:pt x="73" y="0"/>
                            </a:lnTo>
                            <a:lnTo>
                              <a:pt x="493" y="25"/>
                            </a:lnTo>
                            <a:close/>
                          </a:path>
                        </a:pathLst>
                      </a:custGeom>
                      <a:solidFill>
                        <a:srgbClr val="00C0C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grpSp>
              <p:grpSp>
                <p:nvGrpSpPr>
                  <p:cNvPr id="89" name="Group 65"/>
                  <p:cNvGrpSpPr>
                    <a:grpSpLocks/>
                  </p:cNvGrpSpPr>
                  <p:nvPr/>
                </p:nvGrpSpPr>
                <p:grpSpPr bwMode="auto">
                  <a:xfrm>
                    <a:off x="424" y="1915"/>
                    <a:ext cx="97" cy="69"/>
                    <a:chOff x="424" y="1915"/>
                    <a:chExt cx="97" cy="69"/>
                  </a:xfrm>
                </p:grpSpPr>
                <p:sp>
                  <p:nvSpPr>
                    <p:cNvPr id="90" name="Freeform 66"/>
                    <p:cNvSpPr>
                      <a:spLocks/>
                    </p:cNvSpPr>
                    <p:nvPr/>
                  </p:nvSpPr>
                  <p:spPr bwMode="auto">
                    <a:xfrm>
                      <a:off x="424" y="1915"/>
                      <a:ext cx="97" cy="69"/>
                    </a:xfrm>
                    <a:custGeom>
                      <a:avLst/>
                      <a:gdLst>
                        <a:gd name="T0" fmla="*/ 0 w 483"/>
                        <a:gd name="T1" fmla="*/ 0 h 346"/>
                        <a:gd name="T2" fmla="*/ 0 w 483"/>
                        <a:gd name="T3" fmla="*/ 0 h 346"/>
                        <a:gd name="T4" fmla="*/ 0 w 483"/>
                        <a:gd name="T5" fmla="*/ 0 h 346"/>
                        <a:gd name="T6" fmla="*/ 0 w 483"/>
                        <a:gd name="T7" fmla="*/ 0 h 346"/>
                        <a:gd name="T8" fmla="*/ 0 w 483"/>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3" h="346">
                          <a:moveTo>
                            <a:pt x="0" y="0"/>
                          </a:moveTo>
                          <a:lnTo>
                            <a:pt x="483" y="104"/>
                          </a:lnTo>
                          <a:lnTo>
                            <a:pt x="483" y="346"/>
                          </a:lnTo>
                          <a:lnTo>
                            <a:pt x="0" y="195"/>
                          </a:lnTo>
                          <a:lnTo>
                            <a:pt x="0" y="0"/>
                          </a:lnTo>
                          <a:close/>
                        </a:path>
                      </a:pathLst>
                    </a:custGeom>
                    <a:solidFill>
                      <a:srgbClr val="40404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91" name="Line 67"/>
                    <p:cNvSpPr>
                      <a:spLocks noChangeShapeType="1"/>
                    </p:cNvSpPr>
                    <p:nvPr/>
                  </p:nvSpPr>
                  <p:spPr bwMode="auto">
                    <a:xfrm flipH="1" flipV="1">
                      <a:off x="433" y="1933"/>
                      <a:ext cx="26" cy="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92" name="Line 68"/>
                    <p:cNvSpPr>
                      <a:spLocks noChangeShapeType="1"/>
                    </p:cNvSpPr>
                    <p:nvPr/>
                  </p:nvSpPr>
                  <p:spPr bwMode="auto">
                    <a:xfrm>
                      <a:off x="472" y="1941"/>
                      <a:ext cx="34" cy="7"/>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93" name="Line 69"/>
                    <p:cNvSpPr>
                      <a:spLocks noChangeShapeType="1"/>
                    </p:cNvSpPr>
                    <p:nvPr/>
                  </p:nvSpPr>
                  <p:spPr bwMode="auto">
                    <a:xfrm>
                      <a:off x="465" y="1924"/>
                      <a:ext cx="1"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94" name="Line 70"/>
                    <p:cNvSpPr>
                      <a:spLocks noChangeShapeType="1"/>
                    </p:cNvSpPr>
                    <p:nvPr/>
                  </p:nvSpPr>
                  <p:spPr bwMode="auto">
                    <a:xfrm>
                      <a:off x="511" y="1934"/>
                      <a:ext cx="1" cy="4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95" name="Line 71"/>
                    <p:cNvSpPr>
                      <a:spLocks noChangeShapeType="1"/>
                    </p:cNvSpPr>
                    <p:nvPr/>
                  </p:nvSpPr>
                  <p:spPr bwMode="auto">
                    <a:xfrm>
                      <a:off x="425" y="1933"/>
                      <a:ext cx="88" cy="2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96" name="Line 72"/>
                    <p:cNvSpPr>
                      <a:spLocks noChangeShapeType="1"/>
                    </p:cNvSpPr>
                    <p:nvPr/>
                  </p:nvSpPr>
                  <p:spPr bwMode="auto">
                    <a:xfrm flipH="1" flipV="1">
                      <a:off x="424" y="1926"/>
                      <a:ext cx="89" cy="2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grpSp>
            </p:grpSp>
            <p:grpSp>
              <p:nvGrpSpPr>
                <p:cNvPr id="56" name="Group 73"/>
                <p:cNvGrpSpPr>
                  <a:grpSpLocks/>
                </p:cNvGrpSpPr>
                <p:nvPr/>
              </p:nvGrpSpPr>
              <p:grpSpPr bwMode="auto">
                <a:xfrm>
                  <a:off x="325" y="1917"/>
                  <a:ext cx="231" cy="118"/>
                  <a:chOff x="325" y="1917"/>
                  <a:chExt cx="231" cy="118"/>
                </a:xfrm>
              </p:grpSpPr>
              <p:grpSp>
                <p:nvGrpSpPr>
                  <p:cNvPr id="57" name="Group 74"/>
                  <p:cNvGrpSpPr>
                    <a:grpSpLocks/>
                  </p:cNvGrpSpPr>
                  <p:nvPr/>
                </p:nvGrpSpPr>
                <p:grpSpPr bwMode="auto">
                  <a:xfrm>
                    <a:off x="504" y="1981"/>
                    <a:ext cx="37" cy="28"/>
                    <a:chOff x="504" y="1981"/>
                    <a:chExt cx="37" cy="28"/>
                  </a:xfrm>
                </p:grpSpPr>
                <p:sp>
                  <p:nvSpPr>
                    <p:cNvPr id="86" name="Freeform 75"/>
                    <p:cNvSpPr>
                      <a:spLocks/>
                    </p:cNvSpPr>
                    <p:nvPr/>
                  </p:nvSpPr>
                  <p:spPr bwMode="auto">
                    <a:xfrm>
                      <a:off x="531" y="1981"/>
                      <a:ext cx="10" cy="28"/>
                    </a:xfrm>
                    <a:custGeom>
                      <a:avLst/>
                      <a:gdLst>
                        <a:gd name="T0" fmla="*/ 0 w 53"/>
                        <a:gd name="T1" fmla="*/ 0 h 140"/>
                        <a:gd name="T2" fmla="*/ 0 w 53"/>
                        <a:gd name="T3" fmla="*/ 0 h 140"/>
                        <a:gd name="T4" fmla="*/ 0 w 53"/>
                        <a:gd name="T5" fmla="*/ 0 h 140"/>
                        <a:gd name="T6" fmla="*/ 0 w 53"/>
                        <a:gd name="T7" fmla="*/ 0 h 140"/>
                        <a:gd name="T8" fmla="*/ 0 w 53"/>
                        <a:gd name="T9" fmla="*/ 0 h 1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140">
                          <a:moveTo>
                            <a:pt x="37" y="0"/>
                          </a:moveTo>
                          <a:lnTo>
                            <a:pt x="53" y="131"/>
                          </a:lnTo>
                          <a:lnTo>
                            <a:pt x="14" y="140"/>
                          </a:lnTo>
                          <a:lnTo>
                            <a:pt x="0" y="6"/>
                          </a:lnTo>
                          <a:lnTo>
                            <a:pt x="37" y="0"/>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87" name="Freeform 76"/>
                    <p:cNvSpPr>
                      <a:spLocks/>
                    </p:cNvSpPr>
                    <p:nvPr/>
                  </p:nvSpPr>
                  <p:spPr bwMode="auto">
                    <a:xfrm>
                      <a:off x="504" y="1985"/>
                      <a:ext cx="29" cy="24"/>
                    </a:xfrm>
                    <a:custGeom>
                      <a:avLst/>
                      <a:gdLst>
                        <a:gd name="T0" fmla="*/ 0 w 148"/>
                        <a:gd name="T1" fmla="*/ 0 h 122"/>
                        <a:gd name="T2" fmla="*/ 0 w 148"/>
                        <a:gd name="T3" fmla="*/ 0 h 122"/>
                        <a:gd name="T4" fmla="*/ 0 w 148"/>
                        <a:gd name="T5" fmla="*/ 0 h 122"/>
                        <a:gd name="T6" fmla="*/ 0 w 148"/>
                        <a:gd name="T7" fmla="*/ 0 h 122"/>
                        <a:gd name="T8" fmla="*/ 0 w 148"/>
                        <a:gd name="T9" fmla="*/ 0 h 122"/>
                        <a:gd name="T10" fmla="*/ 0 w 148"/>
                        <a:gd name="T11" fmla="*/ 0 h 122"/>
                        <a:gd name="T12" fmla="*/ 0 w 148"/>
                        <a:gd name="T13" fmla="*/ 0 h 1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8" h="122">
                          <a:moveTo>
                            <a:pt x="136" y="5"/>
                          </a:moveTo>
                          <a:lnTo>
                            <a:pt x="148" y="122"/>
                          </a:lnTo>
                          <a:lnTo>
                            <a:pt x="0" y="61"/>
                          </a:lnTo>
                          <a:lnTo>
                            <a:pt x="58" y="43"/>
                          </a:lnTo>
                          <a:lnTo>
                            <a:pt x="111" y="70"/>
                          </a:lnTo>
                          <a:lnTo>
                            <a:pt x="94" y="0"/>
                          </a:lnTo>
                          <a:lnTo>
                            <a:pt x="136" y="5"/>
                          </a:lnTo>
                          <a:close/>
                        </a:path>
                      </a:pathLst>
                    </a:custGeom>
                    <a:solidFill>
                      <a:srgbClr val="40404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grpSp>
              <p:grpSp>
                <p:nvGrpSpPr>
                  <p:cNvPr id="58" name="Group 77"/>
                  <p:cNvGrpSpPr>
                    <a:grpSpLocks/>
                  </p:cNvGrpSpPr>
                  <p:nvPr/>
                </p:nvGrpSpPr>
                <p:grpSpPr bwMode="auto">
                  <a:xfrm>
                    <a:off x="325" y="1917"/>
                    <a:ext cx="231" cy="118"/>
                    <a:chOff x="325" y="1917"/>
                    <a:chExt cx="231" cy="118"/>
                  </a:xfrm>
                </p:grpSpPr>
                <p:sp>
                  <p:nvSpPr>
                    <p:cNvPr id="59" name="Freeform 78"/>
                    <p:cNvSpPr>
                      <a:spLocks/>
                    </p:cNvSpPr>
                    <p:nvPr/>
                  </p:nvSpPr>
                  <p:spPr bwMode="auto">
                    <a:xfrm>
                      <a:off x="326" y="1917"/>
                      <a:ext cx="226" cy="105"/>
                    </a:xfrm>
                    <a:custGeom>
                      <a:avLst/>
                      <a:gdLst>
                        <a:gd name="T0" fmla="*/ 0 w 1132"/>
                        <a:gd name="T1" fmla="*/ 0 h 525"/>
                        <a:gd name="T2" fmla="*/ 0 w 1132"/>
                        <a:gd name="T3" fmla="*/ 0 h 525"/>
                        <a:gd name="T4" fmla="*/ 0 w 1132"/>
                        <a:gd name="T5" fmla="*/ 0 h 525"/>
                        <a:gd name="T6" fmla="*/ 0 w 1132"/>
                        <a:gd name="T7" fmla="*/ 0 h 525"/>
                        <a:gd name="T8" fmla="*/ 0 w 1132"/>
                        <a:gd name="T9" fmla="*/ 0 h 5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32" h="525">
                          <a:moveTo>
                            <a:pt x="1132" y="223"/>
                          </a:moveTo>
                          <a:lnTo>
                            <a:pt x="589" y="525"/>
                          </a:lnTo>
                          <a:lnTo>
                            <a:pt x="0" y="230"/>
                          </a:lnTo>
                          <a:lnTo>
                            <a:pt x="452" y="0"/>
                          </a:lnTo>
                          <a:lnTo>
                            <a:pt x="1132" y="223"/>
                          </a:lnTo>
                          <a:close/>
                        </a:path>
                      </a:pathLst>
                    </a:custGeom>
                    <a:solidFill>
                      <a:srgbClr val="80808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60" name="Freeform 79"/>
                    <p:cNvSpPr>
                      <a:spLocks/>
                    </p:cNvSpPr>
                    <p:nvPr/>
                  </p:nvSpPr>
                  <p:spPr bwMode="auto">
                    <a:xfrm>
                      <a:off x="443" y="1961"/>
                      <a:ext cx="113" cy="74"/>
                    </a:xfrm>
                    <a:custGeom>
                      <a:avLst/>
                      <a:gdLst>
                        <a:gd name="T0" fmla="*/ 0 w 566"/>
                        <a:gd name="T1" fmla="*/ 0 h 371"/>
                        <a:gd name="T2" fmla="*/ 0 w 566"/>
                        <a:gd name="T3" fmla="*/ 0 h 371"/>
                        <a:gd name="T4" fmla="*/ 0 w 566"/>
                        <a:gd name="T5" fmla="*/ 0 h 371"/>
                        <a:gd name="T6" fmla="*/ 0 w 566"/>
                        <a:gd name="T7" fmla="*/ 0 h 371"/>
                        <a:gd name="T8" fmla="*/ 0 w 566"/>
                        <a:gd name="T9" fmla="*/ 0 h 37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6" h="371">
                          <a:moveTo>
                            <a:pt x="547" y="0"/>
                          </a:moveTo>
                          <a:lnTo>
                            <a:pt x="0" y="307"/>
                          </a:lnTo>
                          <a:lnTo>
                            <a:pt x="16" y="371"/>
                          </a:lnTo>
                          <a:lnTo>
                            <a:pt x="566" y="60"/>
                          </a:lnTo>
                          <a:lnTo>
                            <a:pt x="547" y="0"/>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61" name="Freeform 80"/>
                    <p:cNvSpPr>
                      <a:spLocks/>
                    </p:cNvSpPr>
                    <p:nvPr/>
                  </p:nvSpPr>
                  <p:spPr bwMode="auto">
                    <a:xfrm>
                      <a:off x="325" y="1963"/>
                      <a:ext cx="121" cy="72"/>
                    </a:xfrm>
                    <a:custGeom>
                      <a:avLst/>
                      <a:gdLst>
                        <a:gd name="T0" fmla="*/ 0 w 605"/>
                        <a:gd name="T1" fmla="*/ 0 h 363"/>
                        <a:gd name="T2" fmla="*/ 0 w 605"/>
                        <a:gd name="T3" fmla="*/ 0 h 363"/>
                        <a:gd name="T4" fmla="*/ 0 w 605"/>
                        <a:gd name="T5" fmla="*/ 0 h 363"/>
                        <a:gd name="T6" fmla="*/ 0 w 605"/>
                        <a:gd name="T7" fmla="*/ 0 h 363"/>
                        <a:gd name="T8" fmla="*/ 0 w 605"/>
                        <a:gd name="T9" fmla="*/ 0 h 3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5" h="363">
                          <a:moveTo>
                            <a:pt x="605" y="363"/>
                          </a:moveTo>
                          <a:lnTo>
                            <a:pt x="587" y="295"/>
                          </a:lnTo>
                          <a:lnTo>
                            <a:pt x="0" y="0"/>
                          </a:lnTo>
                          <a:lnTo>
                            <a:pt x="21" y="53"/>
                          </a:lnTo>
                          <a:lnTo>
                            <a:pt x="605" y="363"/>
                          </a:lnTo>
                          <a:close/>
                        </a:path>
                      </a:pathLst>
                    </a:custGeom>
                    <a:solidFill>
                      <a:srgbClr val="40404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62" name="Freeform 81"/>
                    <p:cNvSpPr>
                      <a:spLocks/>
                    </p:cNvSpPr>
                    <p:nvPr/>
                  </p:nvSpPr>
                  <p:spPr bwMode="auto">
                    <a:xfrm>
                      <a:off x="417" y="1966"/>
                      <a:ext cx="90" cy="46"/>
                    </a:xfrm>
                    <a:custGeom>
                      <a:avLst/>
                      <a:gdLst>
                        <a:gd name="T0" fmla="*/ 0 w 454"/>
                        <a:gd name="T1" fmla="*/ 0 h 230"/>
                        <a:gd name="T2" fmla="*/ 0 w 454"/>
                        <a:gd name="T3" fmla="*/ 0 h 230"/>
                        <a:gd name="T4" fmla="*/ 0 w 454"/>
                        <a:gd name="T5" fmla="*/ 0 h 230"/>
                        <a:gd name="T6" fmla="*/ 0 w 454"/>
                        <a:gd name="T7" fmla="*/ 0 h 230"/>
                        <a:gd name="T8" fmla="*/ 0 w 454"/>
                        <a:gd name="T9" fmla="*/ 0 h 2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4" h="230">
                          <a:moveTo>
                            <a:pt x="454" y="59"/>
                          </a:moveTo>
                          <a:lnTo>
                            <a:pt x="297" y="0"/>
                          </a:lnTo>
                          <a:lnTo>
                            <a:pt x="0" y="161"/>
                          </a:lnTo>
                          <a:lnTo>
                            <a:pt x="151" y="230"/>
                          </a:lnTo>
                          <a:lnTo>
                            <a:pt x="454" y="59"/>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63" name="Freeform 82"/>
                    <p:cNvSpPr>
                      <a:spLocks/>
                    </p:cNvSpPr>
                    <p:nvPr/>
                  </p:nvSpPr>
                  <p:spPr bwMode="auto">
                    <a:xfrm>
                      <a:off x="336" y="1934"/>
                      <a:ext cx="134" cy="61"/>
                    </a:xfrm>
                    <a:custGeom>
                      <a:avLst/>
                      <a:gdLst>
                        <a:gd name="T0" fmla="*/ 0 w 669"/>
                        <a:gd name="T1" fmla="*/ 0 h 309"/>
                        <a:gd name="T2" fmla="*/ 0 w 669"/>
                        <a:gd name="T3" fmla="*/ 0 h 309"/>
                        <a:gd name="T4" fmla="*/ 0 w 669"/>
                        <a:gd name="T5" fmla="*/ 0 h 309"/>
                        <a:gd name="T6" fmla="*/ 0 w 669"/>
                        <a:gd name="T7" fmla="*/ 0 h 309"/>
                        <a:gd name="T8" fmla="*/ 0 w 669"/>
                        <a:gd name="T9" fmla="*/ 0 h 3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 h="309">
                          <a:moveTo>
                            <a:pt x="669" y="150"/>
                          </a:moveTo>
                          <a:lnTo>
                            <a:pt x="377" y="309"/>
                          </a:lnTo>
                          <a:lnTo>
                            <a:pt x="0" y="132"/>
                          </a:lnTo>
                          <a:lnTo>
                            <a:pt x="273" y="0"/>
                          </a:lnTo>
                          <a:lnTo>
                            <a:pt x="669" y="150"/>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64" name="Freeform 83"/>
                    <p:cNvSpPr>
                      <a:spLocks/>
                    </p:cNvSpPr>
                    <p:nvPr/>
                  </p:nvSpPr>
                  <p:spPr bwMode="auto">
                    <a:xfrm>
                      <a:off x="393" y="1920"/>
                      <a:ext cx="148" cy="57"/>
                    </a:xfrm>
                    <a:custGeom>
                      <a:avLst/>
                      <a:gdLst>
                        <a:gd name="T0" fmla="*/ 0 w 738"/>
                        <a:gd name="T1" fmla="*/ 0 h 283"/>
                        <a:gd name="T2" fmla="*/ 0 w 738"/>
                        <a:gd name="T3" fmla="*/ 0 h 283"/>
                        <a:gd name="T4" fmla="*/ 0 w 738"/>
                        <a:gd name="T5" fmla="*/ 0 h 283"/>
                        <a:gd name="T6" fmla="*/ 0 w 738"/>
                        <a:gd name="T7" fmla="*/ 0 h 283"/>
                        <a:gd name="T8" fmla="*/ 0 w 738"/>
                        <a:gd name="T9" fmla="*/ 0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8" h="283">
                          <a:moveTo>
                            <a:pt x="584" y="283"/>
                          </a:moveTo>
                          <a:lnTo>
                            <a:pt x="738" y="205"/>
                          </a:lnTo>
                          <a:lnTo>
                            <a:pt x="118" y="0"/>
                          </a:lnTo>
                          <a:lnTo>
                            <a:pt x="0" y="60"/>
                          </a:lnTo>
                          <a:lnTo>
                            <a:pt x="584" y="283"/>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65" name="Line 84"/>
                    <p:cNvSpPr>
                      <a:spLocks noChangeShapeType="1"/>
                    </p:cNvSpPr>
                    <p:nvPr/>
                  </p:nvSpPr>
                  <p:spPr bwMode="auto">
                    <a:xfrm flipH="1" flipV="1">
                      <a:off x="411" y="1923"/>
                      <a:ext cx="128" cy="4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66" name="Line 85"/>
                    <p:cNvSpPr>
                      <a:spLocks noChangeShapeType="1"/>
                    </p:cNvSpPr>
                    <p:nvPr/>
                  </p:nvSpPr>
                  <p:spPr bwMode="auto">
                    <a:xfrm flipH="1" flipV="1">
                      <a:off x="404" y="1925"/>
                      <a:ext cx="124" cy="45"/>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67" name="Line 86"/>
                    <p:cNvSpPr>
                      <a:spLocks noChangeShapeType="1"/>
                    </p:cNvSpPr>
                    <p:nvPr/>
                  </p:nvSpPr>
                  <p:spPr bwMode="auto">
                    <a:xfrm flipH="1" flipV="1">
                      <a:off x="399" y="1930"/>
                      <a:ext cx="121" cy="46"/>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68" name="Line 87"/>
                    <p:cNvSpPr>
                      <a:spLocks noChangeShapeType="1"/>
                    </p:cNvSpPr>
                    <p:nvPr/>
                  </p:nvSpPr>
                  <p:spPr bwMode="auto">
                    <a:xfrm flipH="1" flipV="1">
                      <a:off x="384" y="1937"/>
                      <a:ext cx="119"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69" name="Line 88"/>
                    <p:cNvSpPr>
                      <a:spLocks noChangeShapeType="1"/>
                    </p:cNvSpPr>
                    <p:nvPr/>
                  </p:nvSpPr>
                  <p:spPr bwMode="auto">
                    <a:xfrm flipH="1" flipV="1">
                      <a:off x="375" y="1942"/>
                      <a:ext cx="118" cy="4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0" name="Line 89"/>
                    <p:cNvSpPr>
                      <a:spLocks noChangeShapeType="1"/>
                    </p:cNvSpPr>
                    <p:nvPr/>
                  </p:nvSpPr>
                  <p:spPr bwMode="auto">
                    <a:xfrm flipH="1" flipV="1">
                      <a:off x="365" y="1946"/>
                      <a:ext cx="119"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1" name="Line 90"/>
                    <p:cNvSpPr>
                      <a:spLocks noChangeShapeType="1"/>
                    </p:cNvSpPr>
                    <p:nvPr/>
                  </p:nvSpPr>
                  <p:spPr bwMode="auto">
                    <a:xfrm flipH="1" flipV="1">
                      <a:off x="358" y="1951"/>
                      <a:ext cx="114" cy="50"/>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2" name="Line 91"/>
                    <p:cNvSpPr>
                      <a:spLocks noChangeShapeType="1"/>
                    </p:cNvSpPr>
                    <p:nvPr/>
                  </p:nvSpPr>
                  <p:spPr bwMode="auto">
                    <a:xfrm flipH="1" flipV="1">
                      <a:off x="347" y="1956"/>
                      <a:ext cx="114" cy="5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3" name="Line 92"/>
                    <p:cNvSpPr>
                      <a:spLocks noChangeShapeType="1"/>
                    </p:cNvSpPr>
                    <p:nvPr/>
                  </p:nvSpPr>
                  <p:spPr bwMode="auto">
                    <a:xfrm flipH="1">
                      <a:off x="437" y="1974"/>
                      <a:ext cx="61" cy="3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4" name="Line 93"/>
                    <p:cNvSpPr>
                      <a:spLocks noChangeShapeType="1"/>
                    </p:cNvSpPr>
                    <p:nvPr/>
                  </p:nvSpPr>
                  <p:spPr bwMode="auto">
                    <a:xfrm flipH="1">
                      <a:off x="426" y="1970"/>
                      <a:ext cx="58" cy="32"/>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5" name="Line 94"/>
                    <p:cNvSpPr>
                      <a:spLocks noChangeShapeType="1"/>
                    </p:cNvSpPr>
                    <p:nvPr/>
                  </p:nvSpPr>
                  <p:spPr bwMode="auto">
                    <a:xfrm flipH="1">
                      <a:off x="401" y="1959"/>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6" name="Line 95"/>
                    <p:cNvSpPr>
                      <a:spLocks noChangeShapeType="1"/>
                    </p:cNvSpPr>
                    <p:nvPr/>
                  </p:nvSpPr>
                  <p:spPr bwMode="auto">
                    <a:xfrm flipH="1">
                      <a:off x="387" y="1954"/>
                      <a:ext cx="58"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7" name="Line 96"/>
                    <p:cNvSpPr>
                      <a:spLocks noChangeShapeType="1"/>
                    </p:cNvSpPr>
                    <p:nvPr/>
                  </p:nvSpPr>
                  <p:spPr bwMode="auto">
                    <a:xfrm flipH="1">
                      <a:off x="375" y="1949"/>
                      <a:ext cx="56" cy="31"/>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8" name="Line 97"/>
                    <p:cNvSpPr>
                      <a:spLocks noChangeShapeType="1"/>
                    </p:cNvSpPr>
                    <p:nvPr/>
                  </p:nvSpPr>
                  <p:spPr bwMode="auto">
                    <a:xfrm flipH="1">
                      <a:off x="364" y="1944"/>
                      <a:ext cx="53"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79" name="Line 98"/>
                    <p:cNvSpPr>
                      <a:spLocks noChangeShapeType="1"/>
                    </p:cNvSpPr>
                    <p:nvPr/>
                  </p:nvSpPr>
                  <p:spPr bwMode="auto">
                    <a:xfrm flipH="1">
                      <a:off x="352" y="1939"/>
                      <a:ext cx="55" cy="28"/>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80" name="Line 99"/>
                    <p:cNvSpPr>
                      <a:spLocks noChangeShapeType="1"/>
                    </p:cNvSpPr>
                    <p:nvPr/>
                  </p:nvSpPr>
                  <p:spPr bwMode="auto">
                    <a:xfrm flipH="1">
                      <a:off x="494" y="1955"/>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81" name="Line 100"/>
                    <p:cNvSpPr>
                      <a:spLocks noChangeShapeType="1"/>
                    </p:cNvSpPr>
                    <p:nvPr/>
                  </p:nvSpPr>
                  <p:spPr bwMode="auto">
                    <a:xfrm flipH="1">
                      <a:off x="477" y="1949"/>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82" name="Line 101"/>
                    <p:cNvSpPr>
                      <a:spLocks noChangeShapeType="1"/>
                    </p:cNvSpPr>
                    <p:nvPr/>
                  </p:nvSpPr>
                  <p:spPr bwMode="auto">
                    <a:xfrm flipH="1">
                      <a:off x="460" y="1943"/>
                      <a:ext cx="28"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83" name="Line 102"/>
                    <p:cNvSpPr>
                      <a:spLocks noChangeShapeType="1"/>
                    </p:cNvSpPr>
                    <p:nvPr/>
                  </p:nvSpPr>
                  <p:spPr bwMode="auto">
                    <a:xfrm flipH="1">
                      <a:off x="443" y="1937"/>
                      <a:ext cx="27"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84" name="Line 103"/>
                    <p:cNvSpPr>
                      <a:spLocks noChangeShapeType="1"/>
                    </p:cNvSpPr>
                    <p:nvPr/>
                  </p:nvSpPr>
                  <p:spPr bwMode="auto">
                    <a:xfrm flipH="1">
                      <a:off x="427" y="1931"/>
                      <a:ext cx="26" cy="14"/>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sp>
                  <p:nvSpPr>
                    <p:cNvPr id="85" name="Line 104"/>
                    <p:cNvSpPr>
                      <a:spLocks noChangeShapeType="1"/>
                    </p:cNvSpPr>
                    <p:nvPr/>
                  </p:nvSpPr>
                  <p:spPr bwMode="auto">
                    <a:xfrm flipH="1">
                      <a:off x="408" y="1925"/>
                      <a:ext cx="24" cy="13"/>
                    </a:xfrm>
                    <a:prstGeom prst="line">
                      <a:avLst/>
                    </a:prstGeom>
                    <a:noFill/>
                    <a:ln w="6350">
                      <a:solidFill>
                        <a:srgbClr val="808080"/>
                      </a:solidFill>
                      <a:round/>
                      <a:headEnd/>
                      <a:tailEnd/>
                    </a:ln>
                    <a:extLst>
                      <a:ext uri="{909E8E84-426E-40DD-AFC4-6F175D3DCCD1}">
                        <a14:hiddenFill xmlns:a14="http://schemas.microsoft.com/office/drawing/2010/main">
                          <a:noFill/>
                        </a14:hiddenFill>
                      </a:ext>
                    </a:extLst>
                  </p:spPr>
                  <p:txBody>
                    <a:bodyPr/>
                    <a:lstStyle/>
                    <a:p>
                      <a:pPr algn="ctr"/>
                      <a:endParaRPr lang="zh-CN" altLang="en-US" sz="900" b="1">
                        <a:latin typeface="微软雅黑" pitchFamily="34" charset="-122"/>
                        <a:ea typeface="微软雅黑" pitchFamily="34" charset="-122"/>
                      </a:endParaRPr>
                    </a:p>
                  </p:txBody>
                </p:sp>
              </p:grpSp>
            </p:grpSp>
          </p:grpSp>
        </p:grpSp>
        <p:grpSp>
          <p:nvGrpSpPr>
            <p:cNvPr id="112" name="Group 105"/>
            <p:cNvGrpSpPr>
              <a:grpSpLocks/>
            </p:cNvGrpSpPr>
            <p:nvPr/>
          </p:nvGrpSpPr>
          <p:grpSpPr bwMode="auto">
            <a:xfrm>
              <a:off x="1941367" y="3269534"/>
              <a:ext cx="55364" cy="100353"/>
              <a:chOff x="287" y="1872"/>
              <a:chExt cx="55" cy="108"/>
            </a:xfrm>
          </p:grpSpPr>
          <p:sp>
            <p:nvSpPr>
              <p:cNvPr id="113" name="Freeform 106"/>
              <p:cNvSpPr>
                <a:spLocks/>
              </p:cNvSpPr>
              <p:nvPr/>
            </p:nvSpPr>
            <p:spPr bwMode="auto">
              <a:xfrm>
                <a:off x="287" y="1872"/>
                <a:ext cx="55" cy="108"/>
              </a:xfrm>
              <a:custGeom>
                <a:avLst/>
                <a:gdLst>
                  <a:gd name="T0" fmla="*/ 0 w 276"/>
                  <a:gd name="T1" fmla="*/ 0 h 540"/>
                  <a:gd name="T2" fmla="*/ 0 w 276"/>
                  <a:gd name="T3" fmla="*/ 0 h 540"/>
                  <a:gd name="T4" fmla="*/ 0 w 276"/>
                  <a:gd name="T5" fmla="*/ 0 h 540"/>
                  <a:gd name="T6" fmla="*/ 0 w 276"/>
                  <a:gd name="T7" fmla="*/ 0 h 540"/>
                  <a:gd name="T8" fmla="*/ 0 w 276"/>
                  <a:gd name="T9" fmla="*/ 0 h 540"/>
                  <a:gd name="T10" fmla="*/ 0 w 276"/>
                  <a:gd name="T11" fmla="*/ 0 h 540"/>
                  <a:gd name="T12" fmla="*/ 0 w 276"/>
                  <a:gd name="T13" fmla="*/ 0 h 540"/>
                  <a:gd name="T14" fmla="*/ 0 w 276"/>
                  <a:gd name="T15" fmla="*/ 0 h 540"/>
                  <a:gd name="T16" fmla="*/ 0 w 276"/>
                  <a:gd name="T17" fmla="*/ 0 h 540"/>
                  <a:gd name="T18" fmla="*/ 0 w 276"/>
                  <a:gd name="T19" fmla="*/ 0 h 540"/>
                  <a:gd name="T20" fmla="*/ 0 w 276"/>
                  <a:gd name="T21" fmla="*/ 0 h 540"/>
                  <a:gd name="T22" fmla="*/ 0 w 276"/>
                  <a:gd name="T23" fmla="*/ 0 h 54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6" h="540">
                    <a:moveTo>
                      <a:pt x="0" y="192"/>
                    </a:moveTo>
                    <a:lnTo>
                      <a:pt x="53" y="121"/>
                    </a:lnTo>
                    <a:lnTo>
                      <a:pt x="104" y="84"/>
                    </a:lnTo>
                    <a:lnTo>
                      <a:pt x="125" y="30"/>
                    </a:lnTo>
                    <a:lnTo>
                      <a:pt x="137" y="6"/>
                    </a:lnTo>
                    <a:lnTo>
                      <a:pt x="195" y="0"/>
                    </a:lnTo>
                    <a:lnTo>
                      <a:pt x="276" y="45"/>
                    </a:lnTo>
                    <a:lnTo>
                      <a:pt x="255" y="143"/>
                    </a:lnTo>
                    <a:lnTo>
                      <a:pt x="232" y="198"/>
                    </a:lnTo>
                    <a:lnTo>
                      <a:pt x="179" y="365"/>
                    </a:lnTo>
                    <a:lnTo>
                      <a:pt x="92" y="540"/>
                    </a:lnTo>
                    <a:lnTo>
                      <a:pt x="0" y="192"/>
                    </a:lnTo>
                    <a:close/>
                  </a:path>
                </a:pathLst>
              </a:custGeom>
              <a:solidFill>
                <a:srgbClr val="C0C0C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14" name="Freeform 107"/>
              <p:cNvSpPr>
                <a:spLocks/>
              </p:cNvSpPr>
              <p:nvPr/>
            </p:nvSpPr>
            <p:spPr bwMode="auto">
              <a:xfrm>
                <a:off x="296" y="1880"/>
                <a:ext cx="43" cy="77"/>
              </a:xfrm>
              <a:custGeom>
                <a:avLst/>
                <a:gdLst>
                  <a:gd name="T0" fmla="*/ 0 w 216"/>
                  <a:gd name="T1" fmla="*/ 0 h 385"/>
                  <a:gd name="T2" fmla="*/ 0 w 216"/>
                  <a:gd name="T3" fmla="*/ 0 h 385"/>
                  <a:gd name="T4" fmla="*/ 0 w 216"/>
                  <a:gd name="T5" fmla="*/ 0 h 385"/>
                  <a:gd name="T6" fmla="*/ 0 w 216"/>
                  <a:gd name="T7" fmla="*/ 0 h 385"/>
                  <a:gd name="T8" fmla="*/ 0 w 216"/>
                  <a:gd name="T9" fmla="*/ 0 h 385"/>
                  <a:gd name="T10" fmla="*/ 0 w 216"/>
                  <a:gd name="T11" fmla="*/ 0 h 385"/>
                  <a:gd name="T12" fmla="*/ 0 w 216"/>
                  <a:gd name="T13" fmla="*/ 0 h 385"/>
                  <a:gd name="T14" fmla="*/ 0 w 216"/>
                  <a:gd name="T15" fmla="*/ 0 h 385"/>
                  <a:gd name="T16" fmla="*/ 0 w 216"/>
                  <a:gd name="T17" fmla="*/ 0 h 385"/>
                  <a:gd name="T18" fmla="*/ 0 w 216"/>
                  <a:gd name="T19" fmla="*/ 0 h 385"/>
                  <a:gd name="T20" fmla="*/ 0 w 216"/>
                  <a:gd name="T21" fmla="*/ 0 h 385"/>
                  <a:gd name="T22" fmla="*/ 0 w 216"/>
                  <a:gd name="T23" fmla="*/ 0 h 385"/>
                  <a:gd name="T24" fmla="*/ 0 w 216"/>
                  <a:gd name="T25" fmla="*/ 0 h 385"/>
                  <a:gd name="T26" fmla="*/ 0 w 216"/>
                  <a:gd name="T27" fmla="*/ 0 h 385"/>
                  <a:gd name="T28" fmla="*/ 0 w 216"/>
                  <a:gd name="T29" fmla="*/ 0 h 385"/>
                  <a:gd name="T30" fmla="*/ 0 w 216"/>
                  <a:gd name="T31" fmla="*/ 0 h 385"/>
                  <a:gd name="T32" fmla="*/ 0 w 216"/>
                  <a:gd name="T33" fmla="*/ 0 h 385"/>
                  <a:gd name="T34" fmla="*/ 0 w 216"/>
                  <a:gd name="T35" fmla="*/ 0 h 385"/>
                  <a:gd name="T36" fmla="*/ 0 w 216"/>
                  <a:gd name="T37" fmla="*/ 0 h 385"/>
                  <a:gd name="T38" fmla="*/ 0 w 216"/>
                  <a:gd name="T39" fmla="*/ 0 h 385"/>
                  <a:gd name="T40" fmla="*/ 0 w 216"/>
                  <a:gd name="T41" fmla="*/ 0 h 385"/>
                  <a:gd name="T42" fmla="*/ 0 w 216"/>
                  <a:gd name="T43" fmla="*/ 0 h 385"/>
                  <a:gd name="T44" fmla="*/ 0 w 216"/>
                  <a:gd name="T45" fmla="*/ 0 h 385"/>
                  <a:gd name="T46" fmla="*/ 0 w 216"/>
                  <a:gd name="T47" fmla="*/ 0 h 385"/>
                  <a:gd name="T48" fmla="*/ 0 w 216"/>
                  <a:gd name="T49" fmla="*/ 0 h 385"/>
                  <a:gd name="T50" fmla="*/ 0 w 216"/>
                  <a:gd name="T51" fmla="*/ 0 h 385"/>
                  <a:gd name="T52" fmla="*/ 0 w 216"/>
                  <a:gd name="T53" fmla="*/ 0 h 385"/>
                  <a:gd name="T54" fmla="*/ 0 w 216"/>
                  <a:gd name="T55" fmla="*/ 0 h 38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16" h="385">
                    <a:moveTo>
                      <a:pt x="91" y="0"/>
                    </a:moveTo>
                    <a:lnTo>
                      <a:pt x="115" y="25"/>
                    </a:lnTo>
                    <a:lnTo>
                      <a:pt x="165" y="46"/>
                    </a:lnTo>
                    <a:lnTo>
                      <a:pt x="216" y="44"/>
                    </a:lnTo>
                    <a:lnTo>
                      <a:pt x="185" y="132"/>
                    </a:lnTo>
                    <a:lnTo>
                      <a:pt x="147" y="128"/>
                    </a:lnTo>
                    <a:lnTo>
                      <a:pt x="118" y="112"/>
                    </a:lnTo>
                    <a:lnTo>
                      <a:pt x="134" y="138"/>
                    </a:lnTo>
                    <a:lnTo>
                      <a:pt x="177" y="146"/>
                    </a:lnTo>
                    <a:lnTo>
                      <a:pt x="145" y="242"/>
                    </a:lnTo>
                    <a:lnTo>
                      <a:pt x="124" y="312"/>
                    </a:lnTo>
                    <a:lnTo>
                      <a:pt x="115" y="271"/>
                    </a:lnTo>
                    <a:lnTo>
                      <a:pt x="103" y="197"/>
                    </a:lnTo>
                    <a:lnTo>
                      <a:pt x="102" y="155"/>
                    </a:lnTo>
                    <a:lnTo>
                      <a:pt x="94" y="173"/>
                    </a:lnTo>
                    <a:lnTo>
                      <a:pt x="94" y="222"/>
                    </a:lnTo>
                    <a:lnTo>
                      <a:pt x="103" y="290"/>
                    </a:lnTo>
                    <a:lnTo>
                      <a:pt x="110" y="333"/>
                    </a:lnTo>
                    <a:lnTo>
                      <a:pt x="91" y="385"/>
                    </a:lnTo>
                    <a:lnTo>
                      <a:pt x="55" y="250"/>
                    </a:lnTo>
                    <a:lnTo>
                      <a:pt x="39" y="204"/>
                    </a:lnTo>
                    <a:lnTo>
                      <a:pt x="12" y="135"/>
                    </a:lnTo>
                    <a:lnTo>
                      <a:pt x="0" y="115"/>
                    </a:lnTo>
                    <a:lnTo>
                      <a:pt x="16" y="88"/>
                    </a:lnTo>
                    <a:lnTo>
                      <a:pt x="64" y="64"/>
                    </a:lnTo>
                    <a:lnTo>
                      <a:pt x="81" y="87"/>
                    </a:lnTo>
                    <a:lnTo>
                      <a:pt x="71" y="46"/>
                    </a:lnTo>
                    <a:lnTo>
                      <a:pt x="91"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115" name="Group 108"/>
            <p:cNvGrpSpPr>
              <a:grpSpLocks/>
            </p:cNvGrpSpPr>
            <p:nvPr/>
          </p:nvGrpSpPr>
          <p:grpSpPr bwMode="auto">
            <a:xfrm>
              <a:off x="1932308" y="3211925"/>
              <a:ext cx="70463" cy="70619"/>
              <a:chOff x="278" y="1810"/>
              <a:chExt cx="70" cy="76"/>
            </a:xfrm>
          </p:grpSpPr>
          <p:sp>
            <p:nvSpPr>
              <p:cNvPr id="116" name="Freeform 109"/>
              <p:cNvSpPr>
                <a:spLocks/>
              </p:cNvSpPr>
              <p:nvPr/>
            </p:nvSpPr>
            <p:spPr bwMode="auto">
              <a:xfrm>
                <a:off x="297" y="1815"/>
                <a:ext cx="51" cy="71"/>
              </a:xfrm>
              <a:custGeom>
                <a:avLst/>
                <a:gdLst>
                  <a:gd name="T0" fmla="*/ 0 w 256"/>
                  <a:gd name="T1" fmla="*/ 0 h 356"/>
                  <a:gd name="T2" fmla="*/ 0 w 256"/>
                  <a:gd name="T3" fmla="*/ 0 h 356"/>
                  <a:gd name="T4" fmla="*/ 0 w 256"/>
                  <a:gd name="T5" fmla="*/ 0 h 356"/>
                  <a:gd name="T6" fmla="*/ 0 w 256"/>
                  <a:gd name="T7" fmla="*/ 0 h 356"/>
                  <a:gd name="T8" fmla="*/ 0 w 256"/>
                  <a:gd name="T9" fmla="*/ 0 h 356"/>
                  <a:gd name="T10" fmla="*/ 0 w 256"/>
                  <a:gd name="T11" fmla="*/ 0 h 356"/>
                  <a:gd name="T12" fmla="*/ 0 w 256"/>
                  <a:gd name="T13" fmla="*/ 0 h 356"/>
                  <a:gd name="T14" fmla="*/ 0 w 256"/>
                  <a:gd name="T15" fmla="*/ 0 h 356"/>
                  <a:gd name="T16" fmla="*/ 0 w 256"/>
                  <a:gd name="T17" fmla="*/ 0 h 356"/>
                  <a:gd name="T18" fmla="*/ 0 w 256"/>
                  <a:gd name="T19" fmla="*/ 0 h 356"/>
                  <a:gd name="T20" fmla="*/ 0 w 256"/>
                  <a:gd name="T21" fmla="*/ 0 h 356"/>
                  <a:gd name="T22" fmla="*/ 0 w 256"/>
                  <a:gd name="T23" fmla="*/ 0 h 356"/>
                  <a:gd name="T24" fmla="*/ 0 w 256"/>
                  <a:gd name="T25" fmla="*/ 0 h 356"/>
                  <a:gd name="T26" fmla="*/ 0 w 256"/>
                  <a:gd name="T27" fmla="*/ 0 h 356"/>
                  <a:gd name="T28" fmla="*/ 0 w 256"/>
                  <a:gd name="T29" fmla="*/ 0 h 356"/>
                  <a:gd name="T30" fmla="*/ 0 w 256"/>
                  <a:gd name="T31" fmla="*/ 0 h 356"/>
                  <a:gd name="T32" fmla="*/ 0 w 256"/>
                  <a:gd name="T33" fmla="*/ 0 h 356"/>
                  <a:gd name="T34" fmla="*/ 0 w 256"/>
                  <a:gd name="T35" fmla="*/ 0 h 356"/>
                  <a:gd name="T36" fmla="*/ 0 w 256"/>
                  <a:gd name="T37" fmla="*/ 0 h 356"/>
                  <a:gd name="T38" fmla="*/ 0 w 256"/>
                  <a:gd name="T39" fmla="*/ 0 h 356"/>
                  <a:gd name="T40" fmla="*/ 0 w 256"/>
                  <a:gd name="T41" fmla="*/ 0 h 356"/>
                  <a:gd name="T42" fmla="*/ 0 w 256"/>
                  <a:gd name="T43" fmla="*/ 0 h 356"/>
                  <a:gd name="T44" fmla="*/ 0 w 256"/>
                  <a:gd name="T45" fmla="*/ 0 h 356"/>
                  <a:gd name="T46" fmla="*/ 0 w 256"/>
                  <a:gd name="T47" fmla="*/ 0 h 356"/>
                  <a:gd name="T48" fmla="*/ 0 w 256"/>
                  <a:gd name="T49" fmla="*/ 0 h 356"/>
                  <a:gd name="T50" fmla="*/ 0 w 256"/>
                  <a:gd name="T51" fmla="*/ 0 h 356"/>
                  <a:gd name="T52" fmla="*/ 0 w 256"/>
                  <a:gd name="T53" fmla="*/ 0 h 356"/>
                  <a:gd name="T54" fmla="*/ 0 w 256"/>
                  <a:gd name="T55" fmla="*/ 0 h 356"/>
                  <a:gd name="T56" fmla="*/ 0 w 256"/>
                  <a:gd name="T57" fmla="*/ 0 h 356"/>
                  <a:gd name="T58" fmla="*/ 0 w 256"/>
                  <a:gd name="T59" fmla="*/ 0 h 356"/>
                  <a:gd name="T60" fmla="*/ 0 w 256"/>
                  <a:gd name="T61" fmla="*/ 0 h 356"/>
                  <a:gd name="T62" fmla="*/ 0 w 256"/>
                  <a:gd name="T63" fmla="*/ 0 h 356"/>
                  <a:gd name="T64" fmla="*/ 0 w 256"/>
                  <a:gd name="T65" fmla="*/ 0 h 356"/>
                  <a:gd name="T66" fmla="*/ 0 w 256"/>
                  <a:gd name="T67" fmla="*/ 0 h 356"/>
                  <a:gd name="T68" fmla="*/ 0 w 256"/>
                  <a:gd name="T69" fmla="*/ 0 h 356"/>
                  <a:gd name="T70" fmla="*/ 0 w 256"/>
                  <a:gd name="T71" fmla="*/ 0 h 356"/>
                  <a:gd name="T72" fmla="*/ 0 w 256"/>
                  <a:gd name="T73" fmla="*/ 0 h 356"/>
                  <a:gd name="T74" fmla="*/ 0 w 256"/>
                  <a:gd name="T75" fmla="*/ 0 h 356"/>
                  <a:gd name="T76" fmla="*/ 0 w 256"/>
                  <a:gd name="T77" fmla="*/ 0 h 356"/>
                  <a:gd name="T78" fmla="*/ 0 w 256"/>
                  <a:gd name="T79" fmla="*/ 0 h 356"/>
                  <a:gd name="T80" fmla="*/ 0 w 256"/>
                  <a:gd name="T81" fmla="*/ 0 h 356"/>
                  <a:gd name="T82" fmla="*/ 0 w 256"/>
                  <a:gd name="T83" fmla="*/ 0 h 356"/>
                  <a:gd name="T84" fmla="*/ 0 w 256"/>
                  <a:gd name="T85" fmla="*/ 0 h 356"/>
                  <a:gd name="T86" fmla="*/ 0 w 256"/>
                  <a:gd name="T87" fmla="*/ 0 h 356"/>
                  <a:gd name="T88" fmla="*/ 0 w 256"/>
                  <a:gd name="T89" fmla="*/ 0 h 356"/>
                  <a:gd name="T90" fmla="*/ 0 w 256"/>
                  <a:gd name="T91" fmla="*/ 0 h 356"/>
                  <a:gd name="T92" fmla="*/ 0 w 256"/>
                  <a:gd name="T93" fmla="*/ 0 h 356"/>
                  <a:gd name="T94" fmla="*/ 0 w 256"/>
                  <a:gd name="T95" fmla="*/ 0 h 3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56" h="356">
                    <a:moveTo>
                      <a:pt x="3" y="130"/>
                    </a:moveTo>
                    <a:lnTo>
                      <a:pt x="11" y="155"/>
                    </a:lnTo>
                    <a:lnTo>
                      <a:pt x="26" y="167"/>
                    </a:lnTo>
                    <a:lnTo>
                      <a:pt x="35" y="187"/>
                    </a:lnTo>
                    <a:lnTo>
                      <a:pt x="45" y="203"/>
                    </a:lnTo>
                    <a:lnTo>
                      <a:pt x="61" y="218"/>
                    </a:lnTo>
                    <a:lnTo>
                      <a:pt x="73" y="227"/>
                    </a:lnTo>
                    <a:lnTo>
                      <a:pt x="93" y="238"/>
                    </a:lnTo>
                    <a:lnTo>
                      <a:pt x="96" y="252"/>
                    </a:lnTo>
                    <a:lnTo>
                      <a:pt x="96" y="270"/>
                    </a:lnTo>
                    <a:lnTo>
                      <a:pt x="91" y="315"/>
                    </a:lnTo>
                    <a:lnTo>
                      <a:pt x="127" y="341"/>
                    </a:lnTo>
                    <a:lnTo>
                      <a:pt x="157" y="354"/>
                    </a:lnTo>
                    <a:lnTo>
                      <a:pt x="182" y="356"/>
                    </a:lnTo>
                    <a:lnTo>
                      <a:pt x="207" y="354"/>
                    </a:lnTo>
                    <a:lnTo>
                      <a:pt x="216" y="325"/>
                    </a:lnTo>
                    <a:lnTo>
                      <a:pt x="222" y="260"/>
                    </a:lnTo>
                    <a:lnTo>
                      <a:pt x="237" y="237"/>
                    </a:lnTo>
                    <a:lnTo>
                      <a:pt x="248" y="204"/>
                    </a:lnTo>
                    <a:lnTo>
                      <a:pt x="250" y="173"/>
                    </a:lnTo>
                    <a:lnTo>
                      <a:pt x="255" y="131"/>
                    </a:lnTo>
                    <a:lnTo>
                      <a:pt x="256" y="107"/>
                    </a:lnTo>
                    <a:lnTo>
                      <a:pt x="255" y="92"/>
                    </a:lnTo>
                    <a:lnTo>
                      <a:pt x="248" y="66"/>
                    </a:lnTo>
                    <a:lnTo>
                      <a:pt x="234" y="52"/>
                    </a:lnTo>
                    <a:lnTo>
                      <a:pt x="215" y="48"/>
                    </a:lnTo>
                    <a:lnTo>
                      <a:pt x="208" y="33"/>
                    </a:lnTo>
                    <a:lnTo>
                      <a:pt x="191" y="23"/>
                    </a:lnTo>
                    <a:lnTo>
                      <a:pt x="173" y="33"/>
                    </a:lnTo>
                    <a:lnTo>
                      <a:pt x="160" y="12"/>
                    </a:lnTo>
                    <a:lnTo>
                      <a:pt x="140" y="5"/>
                    </a:lnTo>
                    <a:lnTo>
                      <a:pt x="118" y="24"/>
                    </a:lnTo>
                    <a:lnTo>
                      <a:pt x="108" y="0"/>
                    </a:lnTo>
                    <a:lnTo>
                      <a:pt x="78" y="3"/>
                    </a:lnTo>
                    <a:lnTo>
                      <a:pt x="63" y="42"/>
                    </a:lnTo>
                    <a:lnTo>
                      <a:pt x="60" y="64"/>
                    </a:lnTo>
                    <a:lnTo>
                      <a:pt x="57" y="93"/>
                    </a:lnTo>
                    <a:lnTo>
                      <a:pt x="51" y="131"/>
                    </a:lnTo>
                    <a:lnTo>
                      <a:pt x="43" y="116"/>
                    </a:lnTo>
                    <a:lnTo>
                      <a:pt x="39" y="89"/>
                    </a:lnTo>
                    <a:lnTo>
                      <a:pt x="34" y="70"/>
                    </a:lnTo>
                    <a:lnTo>
                      <a:pt x="27" y="61"/>
                    </a:lnTo>
                    <a:lnTo>
                      <a:pt x="12" y="54"/>
                    </a:lnTo>
                    <a:lnTo>
                      <a:pt x="4" y="57"/>
                    </a:lnTo>
                    <a:lnTo>
                      <a:pt x="0" y="66"/>
                    </a:lnTo>
                    <a:lnTo>
                      <a:pt x="5" y="80"/>
                    </a:lnTo>
                    <a:lnTo>
                      <a:pt x="7" y="107"/>
                    </a:lnTo>
                    <a:lnTo>
                      <a:pt x="3" y="130"/>
                    </a:lnTo>
                    <a:close/>
                  </a:path>
                </a:pathLst>
              </a:custGeom>
              <a:solidFill>
                <a:srgbClr val="FFC080"/>
              </a:solidFill>
              <a:ln w="3175">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17" name="Freeform 110"/>
              <p:cNvSpPr>
                <a:spLocks/>
              </p:cNvSpPr>
              <p:nvPr/>
            </p:nvSpPr>
            <p:spPr bwMode="auto">
              <a:xfrm>
                <a:off x="320" y="1820"/>
                <a:ext cx="26" cy="27"/>
              </a:xfrm>
              <a:custGeom>
                <a:avLst/>
                <a:gdLst>
                  <a:gd name="T0" fmla="*/ 0 w 129"/>
                  <a:gd name="T1" fmla="*/ 0 h 134"/>
                  <a:gd name="T2" fmla="*/ 0 w 129"/>
                  <a:gd name="T3" fmla="*/ 0 h 134"/>
                  <a:gd name="T4" fmla="*/ 0 w 129"/>
                  <a:gd name="T5" fmla="*/ 0 h 134"/>
                  <a:gd name="T6" fmla="*/ 0 w 129"/>
                  <a:gd name="T7" fmla="*/ 0 h 134"/>
                  <a:gd name="T8" fmla="*/ 0 w 129"/>
                  <a:gd name="T9" fmla="*/ 0 h 134"/>
                  <a:gd name="T10" fmla="*/ 0 w 129"/>
                  <a:gd name="T11" fmla="*/ 0 h 134"/>
                  <a:gd name="T12" fmla="*/ 0 w 129"/>
                  <a:gd name="T13" fmla="*/ 0 h 134"/>
                  <a:gd name="T14" fmla="*/ 0 w 129"/>
                  <a:gd name="T15" fmla="*/ 0 h 134"/>
                  <a:gd name="T16" fmla="*/ 0 w 129"/>
                  <a:gd name="T17" fmla="*/ 0 h 134"/>
                  <a:gd name="T18" fmla="*/ 0 w 129"/>
                  <a:gd name="T19" fmla="*/ 0 h 134"/>
                  <a:gd name="T20" fmla="*/ 0 w 129"/>
                  <a:gd name="T21" fmla="*/ 0 h 134"/>
                  <a:gd name="T22" fmla="*/ 0 w 129"/>
                  <a:gd name="T23" fmla="*/ 0 h 134"/>
                  <a:gd name="T24" fmla="*/ 0 w 129"/>
                  <a:gd name="T25" fmla="*/ 0 h 134"/>
                  <a:gd name="T26" fmla="*/ 0 w 129"/>
                  <a:gd name="T27" fmla="*/ 0 h 134"/>
                  <a:gd name="T28" fmla="*/ 0 w 129"/>
                  <a:gd name="T29" fmla="*/ 0 h 134"/>
                  <a:gd name="T30" fmla="*/ 0 w 129"/>
                  <a:gd name="T31" fmla="*/ 0 h 134"/>
                  <a:gd name="T32" fmla="*/ 0 w 129"/>
                  <a:gd name="T33" fmla="*/ 0 h 134"/>
                  <a:gd name="T34" fmla="*/ 0 w 129"/>
                  <a:gd name="T35" fmla="*/ 0 h 134"/>
                  <a:gd name="T36" fmla="*/ 0 w 129"/>
                  <a:gd name="T37" fmla="*/ 0 h 134"/>
                  <a:gd name="T38" fmla="*/ 0 w 129"/>
                  <a:gd name="T39" fmla="*/ 0 h 134"/>
                  <a:gd name="T40" fmla="*/ 0 w 129"/>
                  <a:gd name="T41" fmla="*/ 0 h 134"/>
                  <a:gd name="T42" fmla="*/ 0 w 129"/>
                  <a:gd name="T43" fmla="*/ 0 h 134"/>
                  <a:gd name="T44" fmla="*/ 0 w 129"/>
                  <a:gd name="T45" fmla="*/ 0 h 134"/>
                  <a:gd name="T46" fmla="*/ 0 w 129"/>
                  <a:gd name="T47" fmla="*/ 0 h 134"/>
                  <a:gd name="T48" fmla="*/ 0 w 129"/>
                  <a:gd name="T49" fmla="*/ 0 h 134"/>
                  <a:gd name="T50" fmla="*/ 0 w 129"/>
                  <a:gd name="T51" fmla="*/ 0 h 134"/>
                  <a:gd name="T52" fmla="*/ 0 w 129"/>
                  <a:gd name="T53" fmla="*/ 0 h 134"/>
                  <a:gd name="T54" fmla="*/ 0 w 129"/>
                  <a:gd name="T55" fmla="*/ 0 h 134"/>
                  <a:gd name="T56" fmla="*/ 0 w 129"/>
                  <a:gd name="T57" fmla="*/ 0 h 134"/>
                  <a:gd name="T58" fmla="*/ 0 w 129"/>
                  <a:gd name="T59" fmla="*/ 0 h 134"/>
                  <a:gd name="T60" fmla="*/ 0 w 129"/>
                  <a:gd name="T61" fmla="*/ 0 h 134"/>
                  <a:gd name="T62" fmla="*/ 0 w 129"/>
                  <a:gd name="T63" fmla="*/ 0 h 134"/>
                  <a:gd name="T64" fmla="*/ 0 w 129"/>
                  <a:gd name="T65" fmla="*/ 0 h 134"/>
                  <a:gd name="T66" fmla="*/ 0 w 129"/>
                  <a:gd name="T67" fmla="*/ 0 h 134"/>
                  <a:gd name="T68" fmla="*/ 0 w 129"/>
                  <a:gd name="T69" fmla="*/ 0 h 134"/>
                  <a:gd name="T70" fmla="*/ 0 w 129"/>
                  <a:gd name="T71" fmla="*/ 0 h 134"/>
                  <a:gd name="T72" fmla="*/ 0 w 129"/>
                  <a:gd name="T73" fmla="*/ 0 h 134"/>
                  <a:gd name="T74" fmla="*/ 0 w 129"/>
                  <a:gd name="T75" fmla="*/ 0 h 134"/>
                  <a:gd name="T76" fmla="*/ 0 w 129"/>
                  <a:gd name="T77" fmla="*/ 0 h 134"/>
                  <a:gd name="T78" fmla="*/ 0 w 129"/>
                  <a:gd name="T79" fmla="*/ 0 h 134"/>
                  <a:gd name="T80" fmla="*/ 0 w 129"/>
                  <a:gd name="T81" fmla="*/ 0 h 134"/>
                  <a:gd name="T82" fmla="*/ 0 w 129"/>
                  <a:gd name="T83" fmla="*/ 0 h 134"/>
                  <a:gd name="T84" fmla="*/ 0 w 129"/>
                  <a:gd name="T85" fmla="*/ 0 h 134"/>
                  <a:gd name="T86" fmla="*/ 0 w 129"/>
                  <a:gd name="T87" fmla="*/ 0 h 134"/>
                  <a:gd name="T88" fmla="*/ 0 w 129"/>
                  <a:gd name="T89" fmla="*/ 0 h 134"/>
                  <a:gd name="T90" fmla="*/ 0 w 129"/>
                  <a:gd name="T91" fmla="*/ 0 h 134"/>
                  <a:gd name="T92" fmla="*/ 0 w 129"/>
                  <a:gd name="T93" fmla="*/ 0 h 134"/>
                  <a:gd name="T94" fmla="*/ 0 w 129"/>
                  <a:gd name="T95" fmla="*/ 0 h 134"/>
                  <a:gd name="T96" fmla="*/ 0 w 129"/>
                  <a:gd name="T97" fmla="*/ 0 h 134"/>
                  <a:gd name="T98" fmla="*/ 0 w 129"/>
                  <a:gd name="T99" fmla="*/ 0 h 13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9" h="134">
                    <a:moveTo>
                      <a:pt x="6" y="2"/>
                    </a:moveTo>
                    <a:lnTo>
                      <a:pt x="13" y="30"/>
                    </a:lnTo>
                    <a:lnTo>
                      <a:pt x="22" y="49"/>
                    </a:lnTo>
                    <a:lnTo>
                      <a:pt x="11" y="91"/>
                    </a:lnTo>
                    <a:lnTo>
                      <a:pt x="18" y="100"/>
                    </a:lnTo>
                    <a:lnTo>
                      <a:pt x="28" y="104"/>
                    </a:lnTo>
                    <a:lnTo>
                      <a:pt x="41" y="102"/>
                    </a:lnTo>
                    <a:lnTo>
                      <a:pt x="51" y="79"/>
                    </a:lnTo>
                    <a:lnTo>
                      <a:pt x="60" y="61"/>
                    </a:lnTo>
                    <a:lnTo>
                      <a:pt x="55" y="36"/>
                    </a:lnTo>
                    <a:lnTo>
                      <a:pt x="53" y="9"/>
                    </a:lnTo>
                    <a:lnTo>
                      <a:pt x="60" y="12"/>
                    </a:lnTo>
                    <a:lnTo>
                      <a:pt x="62" y="37"/>
                    </a:lnTo>
                    <a:lnTo>
                      <a:pt x="65" y="54"/>
                    </a:lnTo>
                    <a:lnTo>
                      <a:pt x="65" y="68"/>
                    </a:lnTo>
                    <a:lnTo>
                      <a:pt x="56" y="83"/>
                    </a:lnTo>
                    <a:lnTo>
                      <a:pt x="47" y="100"/>
                    </a:lnTo>
                    <a:lnTo>
                      <a:pt x="46" y="116"/>
                    </a:lnTo>
                    <a:lnTo>
                      <a:pt x="56" y="123"/>
                    </a:lnTo>
                    <a:lnTo>
                      <a:pt x="75" y="120"/>
                    </a:lnTo>
                    <a:lnTo>
                      <a:pt x="86" y="106"/>
                    </a:lnTo>
                    <a:lnTo>
                      <a:pt x="104" y="84"/>
                    </a:lnTo>
                    <a:lnTo>
                      <a:pt x="103" y="70"/>
                    </a:lnTo>
                    <a:lnTo>
                      <a:pt x="101" y="45"/>
                    </a:lnTo>
                    <a:lnTo>
                      <a:pt x="107" y="65"/>
                    </a:lnTo>
                    <a:lnTo>
                      <a:pt x="108" y="84"/>
                    </a:lnTo>
                    <a:lnTo>
                      <a:pt x="94" y="103"/>
                    </a:lnTo>
                    <a:lnTo>
                      <a:pt x="93" y="117"/>
                    </a:lnTo>
                    <a:lnTo>
                      <a:pt x="96" y="128"/>
                    </a:lnTo>
                    <a:lnTo>
                      <a:pt x="104" y="131"/>
                    </a:lnTo>
                    <a:lnTo>
                      <a:pt x="113" y="125"/>
                    </a:lnTo>
                    <a:lnTo>
                      <a:pt x="129" y="109"/>
                    </a:lnTo>
                    <a:lnTo>
                      <a:pt x="116" y="127"/>
                    </a:lnTo>
                    <a:lnTo>
                      <a:pt x="111" y="134"/>
                    </a:lnTo>
                    <a:lnTo>
                      <a:pt x="97" y="134"/>
                    </a:lnTo>
                    <a:lnTo>
                      <a:pt x="91" y="126"/>
                    </a:lnTo>
                    <a:lnTo>
                      <a:pt x="87" y="114"/>
                    </a:lnTo>
                    <a:lnTo>
                      <a:pt x="79" y="125"/>
                    </a:lnTo>
                    <a:lnTo>
                      <a:pt x="63" y="127"/>
                    </a:lnTo>
                    <a:lnTo>
                      <a:pt x="49" y="127"/>
                    </a:lnTo>
                    <a:lnTo>
                      <a:pt x="43" y="116"/>
                    </a:lnTo>
                    <a:lnTo>
                      <a:pt x="41" y="106"/>
                    </a:lnTo>
                    <a:lnTo>
                      <a:pt x="35" y="109"/>
                    </a:lnTo>
                    <a:lnTo>
                      <a:pt x="24" y="109"/>
                    </a:lnTo>
                    <a:lnTo>
                      <a:pt x="11" y="101"/>
                    </a:lnTo>
                    <a:lnTo>
                      <a:pt x="8" y="86"/>
                    </a:lnTo>
                    <a:lnTo>
                      <a:pt x="18" y="51"/>
                    </a:lnTo>
                    <a:lnTo>
                      <a:pt x="7" y="29"/>
                    </a:lnTo>
                    <a:lnTo>
                      <a:pt x="0" y="0"/>
                    </a:lnTo>
                    <a:lnTo>
                      <a:pt x="6"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18" name="Freeform 111"/>
              <p:cNvSpPr>
                <a:spLocks/>
              </p:cNvSpPr>
              <p:nvPr/>
            </p:nvSpPr>
            <p:spPr bwMode="auto">
              <a:xfrm>
                <a:off x="325" y="1834"/>
                <a:ext cx="4" cy="1"/>
              </a:xfrm>
              <a:custGeom>
                <a:avLst/>
                <a:gdLst>
                  <a:gd name="T0" fmla="*/ 0 w 20"/>
                  <a:gd name="T1" fmla="*/ 0 h 5"/>
                  <a:gd name="T2" fmla="*/ 0 w 20"/>
                  <a:gd name="T3" fmla="*/ 0 h 5"/>
                  <a:gd name="T4" fmla="*/ 0 w 20"/>
                  <a:gd name="T5" fmla="*/ 0 h 5"/>
                  <a:gd name="T6" fmla="*/ 0 w 20"/>
                  <a:gd name="T7" fmla="*/ 0 h 5"/>
                  <a:gd name="T8" fmla="*/ 0 w 20"/>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5">
                    <a:moveTo>
                      <a:pt x="0" y="5"/>
                    </a:moveTo>
                    <a:lnTo>
                      <a:pt x="6" y="4"/>
                    </a:lnTo>
                    <a:lnTo>
                      <a:pt x="20" y="4"/>
                    </a:lnTo>
                    <a:lnTo>
                      <a:pt x="5" y="0"/>
                    </a:lnTo>
                    <a:lnTo>
                      <a:pt x="0"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19" name="Freeform 112"/>
              <p:cNvSpPr>
                <a:spLocks/>
              </p:cNvSpPr>
              <p:nvPr/>
            </p:nvSpPr>
            <p:spPr bwMode="auto">
              <a:xfrm>
                <a:off x="330" y="1838"/>
                <a:ext cx="6" cy="2"/>
              </a:xfrm>
              <a:custGeom>
                <a:avLst/>
                <a:gdLst>
                  <a:gd name="T0" fmla="*/ 0 w 27"/>
                  <a:gd name="T1" fmla="*/ 0 h 9"/>
                  <a:gd name="T2" fmla="*/ 0 w 27"/>
                  <a:gd name="T3" fmla="*/ 0 h 9"/>
                  <a:gd name="T4" fmla="*/ 0 w 27"/>
                  <a:gd name="T5" fmla="*/ 0 h 9"/>
                  <a:gd name="T6" fmla="*/ 0 w 27"/>
                  <a:gd name="T7" fmla="*/ 0 h 9"/>
                  <a:gd name="T8" fmla="*/ 0 w 27"/>
                  <a:gd name="T9" fmla="*/ 0 h 9"/>
                  <a:gd name="T10" fmla="*/ 0 w 27"/>
                  <a:gd name="T11" fmla="*/ 0 h 9"/>
                  <a:gd name="T12" fmla="*/ 0 w 27"/>
                  <a:gd name="T13" fmla="*/ 0 h 9"/>
                  <a:gd name="T14" fmla="*/ 0 w 27"/>
                  <a:gd name="T15" fmla="*/ 0 h 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 h="9">
                    <a:moveTo>
                      <a:pt x="27" y="7"/>
                    </a:moveTo>
                    <a:lnTo>
                      <a:pt x="23" y="3"/>
                    </a:lnTo>
                    <a:lnTo>
                      <a:pt x="17" y="1"/>
                    </a:lnTo>
                    <a:lnTo>
                      <a:pt x="6" y="0"/>
                    </a:lnTo>
                    <a:lnTo>
                      <a:pt x="0" y="9"/>
                    </a:lnTo>
                    <a:lnTo>
                      <a:pt x="8" y="3"/>
                    </a:lnTo>
                    <a:lnTo>
                      <a:pt x="15" y="2"/>
                    </a:lnTo>
                    <a:lnTo>
                      <a:pt x="27" y="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0" name="Freeform 113"/>
              <p:cNvSpPr>
                <a:spLocks/>
              </p:cNvSpPr>
              <p:nvPr/>
            </p:nvSpPr>
            <p:spPr bwMode="auto">
              <a:xfrm>
                <a:off x="340" y="1841"/>
                <a:ext cx="4" cy="1"/>
              </a:xfrm>
              <a:custGeom>
                <a:avLst/>
                <a:gdLst>
                  <a:gd name="T0" fmla="*/ 0 w 20"/>
                  <a:gd name="T1" fmla="*/ 0 h 4"/>
                  <a:gd name="T2" fmla="*/ 0 w 20"/>
                  <a:gd name="T3" fmla="*/ 0 h 4"/>
                  <a:gd name="T4" fmla="*/ 0 w 20"/>
                  <a:gd name="T5" fmla="*/ 0 h 4"/>
                  <a:gd name="T6" fmla="*/ 0 w 20"/>
                  <a:gd name="T7" fmla="*/ 0 h 4"/>
                  <a:gd name="T8" fmla="*/ 0 w 20"/>
                  <a:gd name="T9" fmla="*/ 0 h 4"/>
                  <a:gd name="T10" fmla="*/ 0 w 20"/>
                  <a:gd name="T11" fmla="*/ 0 h 4"/>
                  <a:gd name="T12" fmla="*/ 0 w 20"/>
                  <a:gd name="T13" fmla="*/ 0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4">
                    <a:moveTo>
                      <a:pt x="0" y="2"/>
                    </a:moveTo>
                    <a:lnTo>
                      <a:pt x="4" y="0"/>
                    </a:lnTo>
                    <a:lnTo>
                      <a:pt x="11" y="0"/>
                    </a:lnTo>
                    <a:lnTo>
                      <a:pt x="20" y="4"/>
                    </a:lnTo>
                    <a:lnTo>
                      <a:pt x="15" y="3"/>
                    </a:lnTo>
                    <a:lnTo>
                      <a:pt x="11" y="1"/>
                    </a:lnTo>
                    <a:lnTo>
                      <a:pt x="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1" name="Freeform 114"/>
              <p:cNvSpPr>
                <a:spLocks/>
              </p:cNvSpPr>
              <p:nvPr/>
            </p:nvSpPr>
            <p:spPr bwMode="auto">
              <a:xfrm>
                <a:off x="323" y="1845"/>
                <a:ext cx="6" cy="15"/>
              </a:xfrm>
              <a:custGeom>
                <a:avLst/>
                <a:gdLst>
                  <a:gd name="T0" fmla="*/ 0 w 31"/>
                  <a:gd name="T1" fmla="*/ 0 h 74"/>
                  <a:gd name="T2" fmla="*/ 0 w 31"/>
                  <a:gd name="T3" fmla="*/ 0 h 74"/>
                  <a:gd name="T4" fmla="*/ 0 w 31"/>
                  <a:gd name="T5" fmla="*/ 0 h 74"/>
                  <a:gd name="T6" fmla="*/ 0 w 31"/>
                  <a:gd name="T7" fmla="*/ 0 h 74"/>
                  <a:gd name="T8" fmla="*/ 0 w 31"/>
                  <a:gd name="T9" fmla="*/ 0 h 74"/>
                  <a:gd name="T10" fmla="*/ 0 w 31"/>
                  <a:gd name="T11" fmla="*/ 0 h 74"/>
                  <a:gd name="T12" fmla="*/ 0 w 31"/>
                  <a:gd name="T13" fmla="*/ 0 h 74"/>
                  <a:gd name="T14" fmla="*/ 0 w 31"/>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 h="74">
                    <a:moveTo>
                      <a:pt x="0" y="0"/>
                    </a:moveTo>
                    <a:lnTo>
                      <a:pt x="17" y="19"/>
                    </a:lnTo>
                    <a:lnTo>
                      <a:pt x="25" y="42"/>
                    </a:lnTo>
                    <a:lnTo>
                      <a:pt x="26" y="74"/>
                    </a:lnTo>
                    <a:lnTo>
                      <a:pt x="31" y="49"/>
                    </a:lnTo>
                    <a:lnTo>
                      <a:pt x="29" y="29"/>
                    </a:lnTo>
                    <a:lnTo>
                      <a:pt x="24" y="2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2" name="Freeform 115"/>
              <p:cNvSpPr>
                <a:spLocks/>
              </p:cNvSpPr>
              <p:nvPr/>
            </p:nvSpPr>
            <p:spPr bwMode="auto">
              <a:xfrm>
                <a:off x="308" y="1839"/>
                <a:ext cx="10" cy="5"/>
              </a:xfrm>
              <a:custGeom>
                <a:avLst/>
                <a:gdLst>
                  <a:gd name="T0" fmla="*/ 0 w 50"/>
                  <a:gd name="T1" fmla="*/ 0 h 25"/>
                  <a:gd name="T2" fmla="*/ 0 w 50"/>
                  <a:gd name="T3" fmla="*/ 0 h 25"/>
                  <a:gd name="T4" fmla="*/ 0 w 50"/>
                  <a:gd name="T5" fmla="*/ 0 h 25"/>
                  <a:gd name="T6" fmla="*/ 0 w 50"/>
                  <a:gd name="T7" fmla="*/ 0 h 25"/>
                  <a:gd name="T8" fmla="*/ 0 w 50"/>
                  <a:gd name="T9" fmla="*/ 0 h 25"/>
                  <a:gd name="T10" fmla="*/ 0 w 50"/>
                  <a:gd name="T11" fmla="*/ 0 h 2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 h="25">
                    <a:moveTo>
                      <a:pt x="0" y="11"/>
                    </a:moveTo>
                    <a:lnTo>
                      <a:pt x="19" y="13"/>
                    </a:lnTo>
                    <a:lnTo>
                      <a:pt x="50" y="25"/>
                    </a:lnTo>
                    <a:lnTo>
                      <a:pt x="28" y="9"/>
                    </a:lnTo>
                    <a:lnTo>
                      <a:pt x="1" y="0"/>
                    </a:lnTo>
                    <a:lnTo>
                      <a:pt x="0" y="1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3" name="Freeform 116"/>
              <p:cNvSpPr>
                <a:spLocks/>
              </p:cNvSpPr>
              <p:nvPr/>
            </p:nvSpPr>
            <p:spPr bwMode="auto">
              <a:xfrm>
                <a:off x="321" y="1862"/>
                <a:ext cx="7" cy="7"/>
              </a:xfrm>
              <a:custGeom>
                <a:avLst/>
                <a:gdLst>
                  <a:gd name="T0" fmla="*/ 0 w 39"/>
                  <a:gd name="T1" fmla="*/ 0 h 33"/>
                  <a:gd name="T2" fmla="*/ 0 w 39"/>
                  <a:gd name="T3" fmla="*/ 0 h 33"/>
                  <a:gd name="T4" fmla="*/ 0 w 39"/>
                  <a:gd name="T5" fmla="*/ 0 h 33"/>
                  <a:gd name="T6" fmla="*/ 0 w 39"/>
                  <a:gd name="T7" fmla="*/ 0 h 33"/>
                  <a:gd name="T8" fmla="*/ 0 w 39"/>
                  <a:gd name="T9" fmla="*/ 0 h 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 h="33">
                    <a:moveTo>
                      <a:pt x="39" y="0"/>
                    </a:moveTo>
                    <a:lnTo>
                      <a:pt x="20" y="21"/>
                    </a:lnTo>
                    <a:lnTo>
                      <a:pt x="0" y="33"/>
                    </a:lnTo>
                    <a:lnTo>
                      <a:pt x="26" y="25"/>
                    </a:lnTo>
                    <a:lnTo>
                      <a:pt x="3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4" name="Freeform 117"/>
              <p:cNvSpPr>
                <a:spLocks/>
              </p:cNvSpPr>
              <p:nvPr/>
            </p:nvSpPr>
            <p:spPr bwMode="auto">
              <a:xfrm>
                <a:off x="332" y="1858"/>
                <a:ext cx="7" cy="7"/>
              </a:xfrm>
              <a:custGeom>
                <a:avLst/>
                <a:gdLst>
                  <a:gd name="T0" fmla="*/ 0 w 38"/>
                  <a:gd name="T1" fmla="*/ 0 h 35"/>
                  <a:gd name="T2" fmla="*/ 0 w 38"/>
                  <a:gd name="T3" fmla="*/ 0 h 35"/>
                  <a:gd name="T4" fmla="*/ 0 w 38"/>
                  <a:gd name="T5" fmla="*/ 0 h 35"/>
                  <a:gd name="T6" fmla="*/ 0 w 38"/>
                  <a:gd name="T7" fmla="*/ 0 h 35"/>
                  <a:gd name="T8" fmla="*/ 0 w 38"/>
                  <a:gd name="T9" fmla="*/ 0 h 35"/>
                  <a:gd name="T10" fmla="*/ 0 w 38"/>
                  <a:gd name="T11" fmla="*/ 0 h 35"/>
                  <a:gd name="T12" fmla="*/ 0 w 38"/>
                  <a:gd name="T13" fmla="*/ 0 h 35"/>
                  <a:gd name="T14" fmla="*/ 0 w 38"/>
                  <a:gd name="T15" fmla="*/ 0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 h="35">
                    <a:moveTo>
                      <a:pt x="0" y="0"/>
                    </a:moveTo>
                    <a:lnTo>
                      <a:pt x="3" y="13"/>
                    </a:lnTo>
                    <a:lnTo>
                      <a:pt x="22" y="29"/>
                    </a:lnTo>
                    <a:lnTo>
                      <a:pt x="38" y="35"/>
                    </a:lnTo>
                    <a:lnTo>
                      <a:pt x="12" y="32"/>
                    </a:lnTo>
                    <a:lnTo>
                      <a:pt x="3" y="21"/>
                    </a:lnTo>
                    <a:lnTo>
                      <a:pt x="2" y="9"/>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5" name="Freeform 118"/>
              <p:cNvSpPr>
                <a:spLocks/>
              </p:cNvSpPr>
              <p:nvPr/>
            </p:nvSpPr>
            <p:spPr bwMode="auto">
              <a:xfrm>
                <a:off x="278" y="1810"/>
                <a:ext cx="41" cy="31"/>
              </a:xfrm>
              <a:custGeom>
                <a:avLst/>
                <a:gdLst>
                  <a:gd name="T0" fmla="*/ 0 w 201"/>
                  <a:gd name="T1" fmla="*/ 0 h 158"/>
                  <a:gd name="T2" fmla="*/ 0 w 201"/>
                  <a:gd name="T3" fmla="*/ 0 h 158"/>
                  <a:gd name="T4" fmla="*/ 0 w 201"/>
                  <a:gd name="T5" fmla="*/ 0 h 158"/>
                  <a:gd name="T6" fmla="*/ 0 w 201"/>
                  <a:gd name="T7" fmla="*/ 0 h 158"/>
                  <a:gd name="T8" fmla="*/ 0 w 201"/>
                  <a:gd name="T9" fmla="*/ 0 h 158"/>
                  <a:gd name="T10" fmla="*/ 0 w 201"/>
                  <a:gd name="T11" fmla="*/ 0 h 158"/>
                  <a:gd name="T12" fmla="*/ 0 w 201"/>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1" h="158">
                    <a:moveTo>
                      <a:pt x="165" y="158"/>
                    </a:moveTo>
                    <a:lnTo>
                      <a:pt x="201" y="76"/>
                    </a:lnTo>
                    <a:lnTo>
                      <a:pt x="132" y="31"/>
                    </a:lnTo>
                    <a:lnTo>
                      <a:pt x="29" y="0"/>
                    </a:lnTo>
                    <a:lnTo>
                      <a:pt x="0" y="87"/>
                    </a:lnTo>
                    <a:lnTo>
                      <a:pt x="94" y="114"/>
                    </a:lnTo>
                    <a:lnTo>
                      <a:pt x="165" y="158"/>
                    </a:lnTo>
                    <a:close/>
                  </a:path>
                </a:pathLst>
              </a:custGeom>
              <a:solidFill>
                <a:srgbClr val="FFFFFF"/>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26" name="Oval 119"/>
              <p:cNvSpPr>
                <a:spLocks noChangeArrowheads="1"/>
              </p:cNvSpPr>
              <p:nvPr/>
            </p:nvSpPr>
            <p:spPr bwMode="auto">
              <a:xfrm>
                <a:off x="304" y="1824"/>
                <a:ext cx="7" cy="9"/>
              </a:xfrm>
              <a:prstGeom prst="ellipse">
                <a:avLst/>
              </a:prstGeom>
              <a:solidFill>
                <a:srgbClr val="FFFFFF"/>
              </a:solidFill>
              <a:ln w="3175">
                <a:solidFill>
                  <a:srgbClr val="000000"/>
                </a:solidFill>
                <a:round/>
                <a:headEnd/>
                <a:tailEnd/>
              </a:ln>
            </p:spPr>
            <p:txBody>
              <a:bodyPr/>
              <a:lstStyle/>
              <a:p>
                <a:pPr algn="ctr" eaLnBrk="1" hangingPunct="1"/>
                <a:endParaRPr lang="zh-CN" altLang="en-US" sz="900" b="1">
                  <a:latin typeface="微软雅黑" pitchFamily="34" charset="-122"/>
                  <a:ea typeface="微软雅黑" pitchFamily="34" charset="-122"/>
                </a:endParaRPr>
              </a:p>
            </p:txBody>
          </p:sp>
          <p:sp>
            <p:nvSpPr>
              <p:cNvPr id="127" name="Freeform 120"/>
              <p:cNvSpPr>
                <a:spLocks/>
              </p:cNvSpPr>
              <p:nvPr/>
            </p:nvSpPr>
            <p:spPr bwMode="auto">
              <a:xfrm>
                <a:off x="297" y="1826"/>
                <a:ext cx="10" cy="22"/>
              </a:xfrm>
              <a:custGeom>
                <a:avLst/>
                <a:gdLst>
                  <a:gd name="T0" fmla="*/ 0 w 52"/>
                  <a:gd name="T1" fmla="*/ 0 h 111"/>
                  <a:gd name="T2" fmla="*/ 0 w 52"/>
                  <a:gd name="T3" fmla="*/ 0 h 111"/>
                  <a:gd name="T4" fmla="*/ 0 w 52"/>
                  <a:gd name="T5" fmla="*/ 0 h 111"/>
                  <a:gd name="T6" fmla="*/ 0 w 52"/>
                  <a:gd name="T7" fmla="*/ 0 h 111"/>
                  <a:gd name="T8" fmla="*/ 0 w 52"/>
                  <a:gd name="T9" fmla="*/ 0 h 111"/>
                  <a:gd name="T10" fmla="*/ 0 w 52"/>
                  <a:gd name="T11" fmla="*/ 0 h 111"/>
                  <a:gd name="T12" fmla="*/ 0 w 52"/>
                  <a:gd name="T13" fmla="*/ 0 h 111"/>
                  <a:gd name="T14" fmla="*/ 0 w 52"/>
                  <a:gd name="T15" fmla="*/ 0 h 111"/>
                  <a:gd name="T16" fmla="*/ 0 w 52"/>
                  <a:gd name="T17" fmla="*/ 0 h 111"/>
                  <a:gd name="T18" fmla="*/ 0 w 52"/>
                  <a:gd name="T19" fmla="*/ 0 h 111"/>
                  <a:gd name="T20" fmla="*/ 0 w 52"/>
                  <a:gd name="T21" fmla="*/ 0 h 111"/>
                  <a:gd name="T22" fmla="*/ 0 w 52"/>
                  <a:gd name="T23" fmla="*/ 0 h 111"/>
                  <a:gd name="T24" fmla="*/ 0 w 52"/>
                  <a:gd name="T25" fmla="*/ 0 h 111"/>
                  <a:gd name="T26" fmla="*/ 0 w 52"/>
                  <a:gd name="T27" fmla="*/ 0 h 111"/>
                  <a:gd name="T28" fmla="*/ 0 w 52"/>
                  <a:gd name="T29" fmla="*/ 0 h 111"/>
                  <a:gd name="T30" fmla="*/ 0 w 52"/>
                  <a:gd name="T31" fmla="*/ 0 h 1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2" h="111">
                    <a:moveTo>
                      <a:pt x="4" y="74"/>
                    </a:moveTo>
                    <a:lnTo>
                      <a:pt x="7" y="55"/>
                    </a:lnTo>
                    <a:lnTo>
                      <a:pt x="5" y="36"/>
                    </a:lnTo>
                    <a:lnTo>
                      <a:pt x="4" y="23"/>
                    </a:lnTo>
                    <a:lnTo>
                      <a:pt x="0" y="13"/>
                    </a:lnTo>
                    <a:lnTo>
                      <a:pt x="4" y="4"/>
                    </a:lnTo>
                    <a:lnTo>
                      <a:pt x="11" y="0"/>
                    </a:lnTo>
                    <a:lnTo>
                      <a:pt x="27" y="6"/>
                    </a:lnTo>
                    <a:lnTo>
                      <a:pt x="33" y="16"/>
                    </a:lnTo>
                    <a:lnTo>
                      <a:pt x="37" y="27"/>
                    </a:lnTo>
                    <a:lnTo>
                      <a:pt x="39" y="39"/>
                    </a:lnTo>
                    <a:lnTo>
                      <a:pt x="40" y="59"/>
                    </a:lnTo>
                    <a:lnTo>
                      <a:pt x="52" y="79"/>
                    </a:lnTo>
                    <a:lnTo>
                      <a:pt x="23" y="111"/>
                    </a:lnTo>
                    <a:lnTo>
                      <a:pt x="11" y="103"/>
                    </a:lnTo>
                    <a:lnTo>
                      <a:pt x="4" y="74"/>
                    </a:lnTo>
                    <a:close/>
                  </a:path>
                </a:pathLst>
              </a:custGeom>
              <a:solidFill>
                <a:srgbClr val="FFC080"/>
              </a:solidFill>
              <a:ln w="3175">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28" name="Freeform 121"/>
              <p:cNvSpPr>
                <a:spLocks/>
              </p:cNvSpPr>
              <p:nvPr/>
            </p:nvSpPr>
            <p:spPr bwMode="auto">
              <a:xfrm>
                <a:off x="301" y="1841"/>
                <a:ext cx="7" cy="7"/>
              </a:xfrm>
              <a:custGeom>
                <a:avLst/>
                <a:gdLst>
                  <a:gd name="T0" fmla="*/ 0 w 35"/>
                  <a:gd name="T1" fmla="*/ 0 h 34"/>
                  <a:gd name="T2" fmla="*/ 0 w 35"/>
                  <a:gd name="T3" fmla="*/ 0 h 34"/>
                  <a:gd name="T4" fmla="*/ 0 w 35"/>
                  <a:gd name="T5" fmla="*/ 0 h 34"/>
                  <a:gd name="T6" fmla="*/ 0 w 35"/>
                  <a:gd name="T7" fmla="*/ 0 h 34"/>
                  <a:gd name="T8" fmla="*/ 0 w 35"/>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34">
                    <a:moveTo>
                      <a:pt x="24" y="0"/>
                    </a:moveTo>
                    <a:lnTo>
                      <a:pt x="35" y="4"/>
                    </a:lnTo>
                    <a:lnTo>
                      <a:pt x="9" y="34"/>
                    </a:lnTo>
                    <a:lnTo>
                      <a:pt x="0" y="26"/>
                    </a:lnTo>
                    <a:lnTo>
                      <a:pt x="24" y="0"/>
                    </a:lnTo>
                    <a:close/>
                  </a:path>
                </a:pathLst>
              </a:custGeom>
              <a:solidFill>
                <a:srgbClr val="FFC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29" name="Freeform 122"/>
              <p:cNvSpPr>
                <a:spLocks/>
              </p:cNvSpPr>
              <p:nvPr/>
            </p:nvSpPr>
            <p:spPr bwMode="auto">
              <a:xfrm>
                <a:off x="312" y="1815"/>
                <a:ext cx="9" cy="20"/>
              </a:xfrm>
              <a:custGeom>
                <a:avLst/>
                <a:gdLst>
                  <a:gd name="T0" fmla="*/ 0 w 48"/>
                  <a:gd name="T1" fmla="*/ 0 h 97"/>
                  <a:gd name="T2" fmla="*/ 0 w 48"/>
                  <a:gd name="T3" fmla="*/ 0 h 97"/>
                  <a:gd name="T4" fmla="*/ 0 w 48"/>
                  <a:gd name="T5" fmla="*/ 0 h 97"/>
                  <a:gd name="T6" fmla="*/ 0 w 48"/>
                  <a:gd name="T7" fmla="*/ 0 h 97"/>
                  <a:gd name="T8" fmla="*/ 0 w 48"/>
                  <a:gd name="T9" fmla="*/ 0 h 97"/>
                  <a:gd name="T10" fmla="*/ 0 w 48"/>
                  <a:gd name="T11" fmla="*/ 0 h 97"/>
                  <a:gd name="T12" fmla="*/ 0 w 48"/>
                  <a:gd name="T13" fmla="*/ 0 h 97"/>
                  <a:gd name="T14" fmla="*/ 0 w 48"/>
                  <a:gd name="T15" fmla="*/ 0 h 97"/>
                  <a:gd name="T16" fmla="*/ 0 w 48"/>
                  <a:gd name="T17" fmla="*/ 0 h 97"/>
                  <a:gd name="T18" fmla="*/ 0 w 48"/>
                  <a:gd name="T19" fmla="*/ 0 h 97"/>
                  <a:gd name="T20" fmla="*/ 0 w 48"/>
                  <a:gd name="T21" fmla="*/ 0 h 97"/>
                  <a:gd name="T22" fmla="*/ 0 w 48"/>
                  <a:gd name="T23" fmla="*/ 0 h 97"/>
                  <a:gd name="T24" fmla="*/ 0 w 48"/>
                  <a:gd name="T25" fmla="*/ 0 h 97"/>
                  <a:gd name="T26" fmla="*/ 0 w 48"/>
                  <a:gd name="T27" fmla="*/ 0 h 97"/>
                  <a:gd name="T28" fmla="*/ 0 w 48"/>
                  <a:gd name="T29" fmla="*/ 0 h 97"/>
                  <a:gd name="T30" fmla="*/ 0 w 48"/>
                  <a:gd name="T31" fmla="*/ 0 h 97"/>
                  <a:gd name="T32" fmla="*/ 0 w 48"/>
                  <a:gd name="T33" fmla="*/ 0 h 97"/>
                  <a:gd name="T34" fmla="*/ 0 w 48"/>
                  <a:gd name="T35" fmla="*/ 0 h 97"/>
                  <a:gd name="T36" fmla="*/ 0 w 48"/>
                  <a:gd name="T37" fmla="*/ 0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97">
                    <a:moveTo>
                      <a:pt x="0" y="23"/>
                    </a:moveTo>
                    <a:lnTo>
                      <a:pt x="4" y="43"/>
                    </a:lnTo>
                    <a:lnTo>
                      <a:pt x="6" y="51"/>
                    </a:lnTo>
                    <a:lnTo>
                      <a:pt x="7" y="64"/>
                    </a:lnTo>
                    <a:lnTo>
                      <a:pt x="5" y="73"/>
                    </a:lnTo>
                    <a:lnTo>
                      <a:pt x="7" y="84"/>
                    </a:lnTo>
                    <a:lnTo>
                      <a:pt x="14" y="95"/>
                    </a:lnTo>
                    <a:lnTo>
                      <a:pt x="21" y="96"/>
                    </a:lnTo>
                    <a:lnTo>
                      <a:pt x="34" y="97"/>
                    </a:lnTo>
                    <a:lnTo>
                      <a:pt x="43" y="91"/>
                    </a:lnTo>
                    <a:lnTo>
                      <a:pt x="46" y="88"/>
                    </a:lnTo>
                    <a:lnTo>
                      <a:pt x="48" y="77"/>
                    </a:lnTo>
                    <a:lnTo>
                      <a:pt x="48" y="59"/>
                    </a:lnTo>
                    <a:lnTo>
                      <a:pt x="48" y="48"/>
                    </a:lnTo>
                    <a:lnTo>
                      <a:pt x="46" y="32"/>
                    </a:lnTo>
                    <a:lnTo>
                      <a:pt x="44" y="22"/>
                    </a:lnTo>
                    <a:lnTo>
                      <a:pt x="36" y="0"/>
                    </a:lnTo>
                    <a:lnTo>
                      <a:pt x="7" y="1"/>
                    </a:lnTo>
                    <a:lnTo>
                      <a:pt x="0" y="23"/>
                    </a:lnTo>
                    <a:close/>
                  </a:path>
                </a:pathLst>
              </a:custGeom>
              <a:solidFill>
                <a:srgbClr val="FFC080"/>
              </a:solidFill>
              <a:ln w="3175">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30" name="Freeform 123"/>
              <p:cNvSpPr>
                <a:spLocks/>
              </p:cNvSpPr>
              <p:nvPr/>
            </p:nvSpPr>
            <p:spPr bwMode="auto">
              <a:xfrm>
                <a:off x="315" y="1828"/>
                <a:ext cx="5" cy="4"/>
              </a:xfrm>
              <a:custGeom>
                <a:avLst/>
                <a:gdLst>
                  <a:gd name="T0" fmla="*/ 0 w 24"/>
                  <a:gd name="T1" fmla="*/ 0 h 20"/>
                  <a:gd name="T2" fmla="*/ 0 w 24"/>
                  <a:gd name="T3" fmla="*/ 0 h 20"/>
                  <a:gd name="T4" fmla="*/ 0 w 24"/>
                  <a:gd name="T5" fmla="*/ 0 h 20"/>
                  <a:gd name="T6" fmla="*/ 0 w 24"/>
                  <a:gd name="T7" fmla="*/ 0 h 20"/>
                  <a:gd name="T8" fmla="*/ 0 w 24"/>
                  <a:gd name="T9" fmla="*/ 0 h 20"/>
                  <a:gd name="T10" fmla="*/ 0 w 24"/>
                  <a:gd name="T11" fmla="*/ 0 h 20"/>
                  <a:gd name="T12" fmla="*/ 0 w 24"/>
                  <a:gd name="T13" fmla="*/ 0 h 20"/>
                  <a:gd name="T14" fmla="*/ 0 w 24"/>
                  <a:gd name="T15" fmla="*/ 0 h 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 h="20">
                    <a:moveTo>
                      <a:pt x="24" y="5"/>
                    </a:moveTo>
                    <a:lnTo>
                      <a:pt x="12" y="0"/>
                    </a:lnTo>
                    <a:lnTo>
                      <a:pt x="3" y="1"/>
                    </a:lnTo>
                    <a:lnTo>
                      <a:pt x="0" y="5"/>
                    </a:lnTo>
                    <a:lnTo>
                      <a:pt x="1" y="20"/>
                    </a:lnTo>
                    <a:lnTo>
                      <a:pt x="3" y="8"/>
                    </a:lnTo>
                    <a:lnTo>
                      <a:pt x="5" y="4"/>
                    </a:lnTo>
                    <a:lnTo>
                      <a:pt x="24"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131" name="Group 124"/>
            <p:cNvGrpSpPr>
              <a:grpSpLocks/>
            </p:cNvGrpSpPr>
            <p:nvPr/>
          </p:nvGrpSpPr>
          <p:grpSpPr bwMode="auto">
            <a:xfrm>
              <a:off x="2029950" y="3681166"/>
              <a:ext cx="139921" cy="65972"/>
              <a:chOff x="375" y="2315"/>
              <a:chExt cx="139" cy="71"/>
            </a:xfrm>
          </p:grpSpPr>
          <p:sp>
            <p:nvSpPr>
              <p:cNvPr id="132" name="Freeform 125"/>
              <p:cNvSpPr>
                <a:spLocks/>
              </p:cNvSpPr>
              <p:nvPr/>
            </p:nvSpPr>
            <p:spPr bwMode="auto">
              <a:xfrm>
                <a:off x="375" y="2315"/>
                <a:ext cx="139" cy="71"/>
              </a:xfrm>
              <a:custGeom>
                <a:avLst/>
                <a:gdLst>
                  <a:gd name="T0" fmla="*/ 0 w 691"/>
                  <a:gd name="T1" fmla="*/ 0 h 355"/>
                  <a:gd name="T2" fmla="*/ 0 w 691"/>
                  <a:gd name="T3" fmla="*/ 0 h 355"/>
                  <a:gd name="T4" fmla="*/ 0 w 691"/>
                  <a:gd name="T5" fmla="*/ 0 h 355"/>
                  <a:gd name="T6" fmla="*/ 0 w 691"/>
                  <a:gd name="T7" fmla="*/ 0 h 355"/>
                  <a:gd name="T8" fmla="*/ 0 w 691"/>
                  <a:gd name="T9" fmla="*/ 0 h 355"/>
                  <a:gd name="T10" fmla="*/ 0 w 691"/>
                  <a:gd name="T11" fmla="*/ 0 h 355"/>
                  <a:gd name="T12" fmla="*/ 0 w 691"/>
                  <a:gd name="T13" fmla="*/ 0 h 355"/>
                  <a:gd name="T14" fmla="*/ 0 w 691"/>
                  <a:gd name="T15" fmla="*/ 0 h 355"/>
                  <a:gd name="T16" fmla="*/ 0 w 691"/>
                  <a:gd name="T17" fmla="*/ 0 h 355"/>
                  <a:gd name="T18" fmla="*/ 0 w 691"/>
                  <a:gd name="T19" fmla="*/ 0 h 355"/>
                  <a:gd name="T20" fmla="*/ 0 w 691"/>
                  <a:gd name="T21" fmla="*/ 0 h 355"/>
                  <a:gd name="T22" fmla="*/ 0 w 691"/>
                  <a:gd name="T23" fmla="*/ 0 h 355"/>
                  <a:gd name="T24" fmla="*/ 0 w 691"/>
                  <a:gd name="T25" fmla="*/ 0 h 355"/>
                  <a:gd name="T26" fmla="*/ 0 w 691"/>
                  <a:gd name="T27" fmla="*/ 0 h 355"/>
                  <a:gd name="T28" fmla="*/ 0 w 691"/>
                  <a:gd name="T29" fmla="*/ 0 h 355"/>
                  <a:gd name="T30" fmla="*/ 0 w 691"/>
                  <a:gd name="T31" fmla="*/ 0 h 355"/>
                  <a:gd name="T32" fmla="*/ 0 w 691"/>
                  <a:gd name="T33" fmla="*/ 0 h 355"/>
                  <a:gd name="T34" fmla="*/ 0 w 691"/>
                  <a:gd name="T35" fmla="*/ 0 h 355"/>
                  <a:gd name="T36" fmla="*/ 0 w 691"/>
                  <a:gd name="T37" fmla="*/ 0 h 355"/>
                  <a:gd name="T38" fmla="*/ 0 w 691"/>
                  <a:gd name="T39" fmla="*/ 0 h 35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91" h="355">
                    <a:moveTo>
                      <a:pt x="279" y="11"/>
                    </a:moveTo>
                    <a:lnTo>
                      <a:pt x="274" y="104"/>
                    </a:lnTo>
                    <a:lnTo>
                      <a:pt x="455" y="189"/>
                    </a:lnTo>
                    <a:lnTo>
                      <a:pt x="607" y="226"/>
                    </a:lnTo>
                    <a:lnTo>
                      <a:pt x="691" y="263"/>
                    </a:lnTo>
                    <a:lnTo>
                      <a:pt x="687" y="313"/>
                    </a:lnTo>
                    <a:lnTo>
                      <a:pt x="577" y="343"/>
                    </a:lnTo>
                    <a:lnTo>
                      <a:pt x="413" y="355"/>
                    </a:lnTo>
                    <a:lnTo>
                      <a:pt x="274" y="331"/>
                    </a:lnTo>
                    <a:lnTo>
                      <a:pt x="188" y="307"/>
                    </a:lnTo>
                    <a:lnTo>
                      <a:pt x="183" y="334"/>
                    </a:lnTo>
                    <a:lnTo>
                      <a:pt x="74" y="331"/>
                    </a:lnTo>
                    <a:lnTo>
                      <a:pt x="7" y="318"/>
                    </a:lnTo>
                    <a:lnTo>
                      <a:pt x="7" y="270"/>
                    </a:lnTo>
                    <a:lnTo>
                      <a:pt x="0" y="242"/>
                    </a:lnTo>
                    <a:lnTo>
                      <a:pt x="0" y="173"/>
                    </a:lnTo>
                    <a:lnTo>
                      <a:pt x="18" y="135"/>
                    </a:lnTo>
                    <a:lnTo>
                      <a:pt x="53" y="91"/>
                    </a:lnTo>
                    <a:lnTo>
                      <a:pt x="60" y="0"/>
                    </a:lnTo>
                    <a:lnTo>
                      <a:pt x="279" y="11"/>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33" name="Freeform 126"/>
              <p:cNvSpPr>
                <a:spLocks/>
              </p:cNvSpPr>
              <p:nvPr/>
            </p:nvSpPr>
            <p:spPr bwMode="auto">
              <a:xfrm>
                <a:off x="421" y="2341"/>
                <a:ext cx="42" cy="22"/>
              </a:xfrm>
              <a:custGeom>
                <a:avLst/>
                <a:gdLst>
                  <a:gd name="T0" fmla="*/ 0 w 208"/>
                  <a:gd name="T1" fmla="*/ 0 h 110"/>
                  <a:gd name="T2" fmla="*/ 0 w 208"/>
                  <a:gd name="T3" fmla="*/ 0 h 110"/>
                  <a:gd name="T4" fmla="*/ 0 w 208"/>
                  <a:gd name="T5" fmla="*/ 0 h 110"/>
                  <a:gd name="T6" fmla="*/ 0 w 208"/>
                  <a:gd name="T7" fmla="*/ 0 h 110"/>
                  <a:gd name="T8" fmla="*/ 0 w 20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 h="110">
                    <a:moveTo>
                      <a:pt x="53" y="0"/>
                    </a:moveTo>
                    <a:lnTo>
                      <a:pt x="0" y="58"/>
                    </a:lnTo>
                    <a:lnTo>
                      <a:pt x="186" y="110"/>
                    </a:lnTo>
                    <a:lnTo>
                      <a:pt x="208" y="70"/>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34" name="Freeform 127"/>
              <p:cNvSpPr>
                <a:spLocks/>
              </p:cNvSpPr>
              <p:nvPr/>
            </p:nvSpPr>
            <p:spPr bwMode="auto">
              <a:xfrm>
                <a:off x="463" y="2356"/>
                <a:ext cx="46" cy="13"/>
              </a:xfrm>
              <a:custGeom>
                <a:avLst/>
                <a:gdLst>
                  <a:gd name="T0" fmla="*/ 0 w 233"/>
                  <a:gd name="T1" fmla="*/ 0 h 67"/>
                  <a:gd name="T2" fmla="*/ 0 w 233"/>
                  <a:gd name="T3" fmla="*/ 0 h 67"/>
                  <a:gd name="T4" fmla="*/ 0 w 233"/>
                  <a:gd name="T5" fmla="*/ 0 h 67"/>
                  <a:gd name="T6" fmla="*/ 0 w 233"/>
                  <a:gd name="T7" fmla="*/ 0 h 67"/>
                  <a:gd name="T8" fmla="*/ 0 w 233"/>
                  <a:gd name="T9" fmla="*/ 0 h 67"/>
                  <a:gd name="T10" fmla="*/ 0 w 233"/>
                  <a:gd name="T11" fmla="*/ 0 h 67"/>
                  <a:gd name="T12" fmla="*/ 0 w 233"/>
                  <a:gd name="T13" fmla="*/ 0 h 6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3" h="67">
                    <a:moveTo>
                      <a:pt x="27" y="0"/>
                    </a:moveTo>
                    <a:lnTo>
                      <a:pt x="0" y="32"/>
                    </a:lnTo>
                    <a:lnTo>
                      <a:pt x="115" y="62"/>
                    </a:lnTo>
                    <a:lnTo>
                      <a:pt x="168" y="67"/>
                    </a:lnTo>
                    <a:lnTo>
                      <a:pt x="233" y="64"/>
                    </a:lnTo>
                    <a:lnTo>
                      <a:pt x="165" y="30"/>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35" name="Freeform 128"/>
              <p:cNvSpPr>
                <a:spLocks/>
              </p:cNvSpPr>
              <p:nvPr/>
            </p:nvSpPr>
            <p:spPr bwMode="auto">
              <a:xfrm>
                <a:off x="376" y="2341"/>
                <a:ext cx="134" cy="41"/>
              </a:xfrm>
              <a:custGeom>
                <a:avLst/>
                <a:gdLst>
                  <a:gd name="T0" fmla="*/ 0 w 670"/>
                  <a:gd name="T1" fmla="*/ 0 h 209"/>
                  <a:gd name="T2" fmla="*/ 0 w 670"/>
                  <a:gd name="T3" fmla="*/ 0 h 209"/>
                  <a:gd name="T4" fmla="*/ 0 w 670"/>
                  <a:gd name="T5" fmla="*/ 0 h 209"/>
                  <a:gd name="T6" fmla="*/ 0 w 670"/>
                  <a:gd name="T7" fmla="*/ 0 h 209"/>
                  <a:gd name="T8" fmla="*/ 0 w 670"/>
                  <a:gd name="T9" fmla="*/ 0 h 209"/>
                  <a:gd name="T10" fmla="*/ 0 w 670"/>
                  <a:gd name="T11" fmla="*/ 0 h 209"/>
                  <a:gd name="T12" fmla="*/ 0 w 670"/>
                  <a:gd name="T13" fmla="*/ 0 h 209"/>
                  <a:gd name="T14" fmla="*/ 0 w 670"/>
                  <a:gd name="T15" fmla="*/ 0 h 209"/>
                  <a:gd name="T16" fmla="*/ 0 w 670"/>
                  <a:gd name="T17" fmla="*/ 0 h 209"/>
                  <a:gd name="T18" fmla="*/ 0 w 670"/>
                  <a:gd name="T19" fmla="*/ 0 h 209"/>
                  <a:gd name="T20" fmla="*/ 0 w 670"/>
                  <a:gd name="T21" fmla="*/ 0 h 209"/>
                  <a:gd name="T22" fmla="*/ 0 w 670"/>
                  <a:gd name="T23" fmla="*/ 0 h 209"/>
                  <a:gd name="T24" fmla="*/ 0 w 670"/>
                  <a:gd name="T25" fmla="*/ 0 h 209"/>
                  <a:gd name="T26" fmla="*/ 0 w 670"/>
                  <a:gd name="T27" fmla="*/ 0 h 209"/>
                  <a:gd name="T28" fmla="*/ 0 w 670"/>
                  <a:gd name="T29" fmla="*/ 0 h 209"/>
                  <a:gd name="T30" fmla="*/ 0 w 670"/>
                  <a:gd name="T31" fmla="*/ 0 h 209"/>
                  <a:gd name="T32" fmla="*/ 0 w 670"/>
                  <a:gd name="T33" fmla="*/ 0 h 209"/>
                  <a:gd name="T34" fmla="*/ 0 w 670"/>
                  <a:gd name="T35" fmla="*/ 0 h 209"/>
                  <a:gd name="T36" fmla="*/ 0 w 670"/>
                  <a:gd name="T37" fmla="*/ 0 h 20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0" h="209">
                    <a:moveTo>
                      <a:pt x="670" y="178"/>
                    </a:moveTo>
                    <a:lnTo>
                      <a:pt x="670" y="146"/>
                    </a:lnTo>
                    <a:lnTo>
                      <a:pt x="582" y="155"/>
                    </a:lnTo>
                    <a:lnTo>
                      <a:pt x="442" y="134"/>
                    </a:lnTo>
                    <a:lnTo>
                      <a:pt x="361" y="116"/>
                    </a:lnTo>
                    <a:lnTo>
                      <a:pt x="206" y="66"/>
                    </a:lnTo>
                    <a:lnTo>
                      <a:pt x="140" y="58"/>
                    </a:lnTo>
                    <a:lnTo>
                      <a:pt x="73" y="34"/>
                    </a:lnTo>
                    <a:lnTo>
                      <a:pt x="40" y="0"/>
                    </a:lnTo>
                    <a:lnTo>
                      <a:pt x="0" y="43"/>
                    </a:lnTo>
                    <a:lnTo>
                      <a:pt x="0" y="132"/>
                    </a:lnTo>
                    <a:lnTo>
                      <a:pt x="49" y="146"/>
                    </a:lnTo>
                    <a:lnTo>
                      <a:pt x="170" y="162"/>
                    </a:lnTo>
                    <a:lnTo>
                      <a:pt x="218" y="167"/>
                    </a:lnTo>
                    <a:lnTo>
                      <a:pt x="298" y="196"/>
                    </a:lnTo>
                    <a:lnTo>
                      <a:pt x="388" y="209"/>
                    </a:lnTo>
                    <a:lnTo>
                      <a:pt x="452" y="209"/>
                    </a:lnTo>
                    <a:lnTo>
                      <a:pt x="553" y="209"/>
                    </a:lnTo>
                    <a:lnTo>
                      <a:pt x="670"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36" name="Freeform 129"/>
              <p:cNvSpPr>
                <a:spLocks/>
              </p:cNvSpPr>
              <p:nvPr/>
            </p:nvSpPr>
            <p:spPr bwMode="auto">
              <a:xfrm>
                <a:off x="386" y="2317"/>
                <a:ext cx="44" cy="34"/>
              </a:xfrm>
              <a:custGeom>
                <a:avLst/>
                <a:gdLst>
                  <a:gd name="T0" fmla="*/ 0 w 219"/>
                  <a:gd name="T1" fmla="*/ 0 h 171"/>
                  <a:gd name="T2" fmla="*/ 0 w 219"/>
                  <a:gd name="T3" fmla="*/ 0 h 171"/>
                  <a:gd name="T4" fmla="*/ 0 w 219"/>
                  <a:gd name="T5" fmla="*/ 0 h 171"/>
                  <a:gd name="T6" fmla="*/ 0 w 219"/>
                  <a:gd name="T7" fmla="*/ 0 h 171"/>
                  <a:gd name="T8" fmla="*/ 0 w 219"/>
                  <a:gd name="T9" fmla="*/ 0 h 171"/>
                  <a:gd name="T10" fmla="*/ 0 w 219"/>
                  <a:gd name="T11" fmla="*/ 0 h 171"/>
                  <a:gd name="T12" fmla="*/ 0 w 219"/>
                  <a:gd name="T13" fmla="*/ 0 h 171"/>
                  <a:gd name="T14" fmla="*/ 0 w 219"/>
                  <a:gd name="T15" fmla="*/ 0 h 171"/>
                  <a:gd name="T16" fmla="*/ 0 w 219"/>
                  <a:gd name="T17" fmla="*/ 0 h 171"/>
                  <a:gd name="T18" fmla="*/ 0 w 219"/>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9" h="171">
                    <a:moveTo>
                      <a:pt x="214" y="11"/>
                    </a:moveTo>
                    <a:lnTo>
                      <a:pt x="207" y="96"/>
                    </a:lnTo>
                    <a:lnTo>
                      <a:pt x="219" y="114"/>
                    </a:lnTo>
                    <a:lnTo>
                      <a:pt x="170" y="171"/>
                    </a:lnTo>
                    <a:lnTo>
                      <a:pt x="103" y="171"/>
                    </a:lnTo>
                    <a:lnTo>
                      <a:pt x="26" y="146"/>
                    </a:lnTo>
                    <a:lnTo>
                      <a:pt x="0" y="112"/>
                    </a:lnTo>
                    <a:lnTo>
                      <a:pt x="15" y="89"/>
                    </a:lnTo>
                    <a:lnTo>
                      <a:pt x="20" y="0"/>
                    </a:lnTo>
                    <a:lnTo>
                      <a:pt x="214" y="11"/>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137" name="Group 130"/>
            <p:cNvGrpSpPr>
              <a:grpSpLocks/>
            </p:cNvGrpSpPr>
            <p:nvPr/>
          </p:nvGrpSpPr>
          <p:grpSpPr bwMode="auto">
            <a:xfrm>
              <a:off x="2032970" y="3565947"/>
              <a:ext cx="58384" cy="131945"/>
              <a:chOff x="378" y="2191"/>
              <a:chExt cx="58" cy="142"/>
            </a:xfrm>
          </p:grpSpPr>
          <p:sp>
            <p:nvSpPr>
              <p:cNvPr id="138" name="Freeform 131"/>
              <p:cNvSpPr>
                <a:spLocks/>
              </p:cNvSpPr>
              <p:nvPr/>
            </p:nvSpPr>
            <p:spPr bwMode="auto">
              <a:xfrm>
                <a:off x="378" y="2191"/>
                <a:ext cx="58" cy="142"/>
              </a:xfrm>
              <a:custGeom>
                <a:avLst/>
                <a:gdLst>
                  <a:gd name="T0" fmla="*/ 0 w 292"/>
                  <a:gd name="T1" fmla="*/ 0 h 710"/>
                  <a:gd name="T2" fmla="*/ 0 w 292"/>
                  <a:gd name="T3" fmla="*/ 0 h 710"/>
                  <a:gd name="T4" fmla="*/ 0 w 292"/>
                  <a:gd name="T5" fmla="*/ 0 h 710"/>
                  <a:gd name="T6" fmla="*/ 0 w 292"/>
                  <a:gd name="T7" fmla="*/ 0 h 710"/>
                  <a:gd name="T8" fmla="*/ 0 w 292"/>
                  <a:gd name="T9" fmla="*/ 0 h 710"/>
                  <a:gd name="T10" fmla="*/ 0 w 292"/>
                  <a:gd name="T11" fmla="*/ 0 h 710"/>
                  <a:gd name="T12" fmla="*/ 0 w 292"/>
                  <a:gd name="T13" fmla="*/ 0 h 710"/>
                  <a:gd name="T14" fmla="*/ 0 w 292"/>
                  <a:gd name="T15" fmla="*/ 0 h 7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2" h="710">
                    <a:moveTo>
                      <a:pt x="24" y="15"/>
                    </a:moveTo>
                    <a:lnTo>
                      <a:pt x="6" y="256"/>
                    </a:lnTo>
                    <a:lnTo>
                      <a:pt x="10" y="454"/>
                    </a:lnTo>
                    <a:lnTo>
                      <a:pt x="0" y="678"/>
                    </a:lnTo>
                    <a:lnTo>
                      <a:pt x="144" y="710"/>
                    </a:lnTo>
                    <a:lnTo>
                      <a:pt x="283" y="710"/>
                    </a:lnTo>
                    <a:lnTo>
                      <a:pt x="292" y="0"/>
                    </a:lnTo>
                    <a:lnTo>
                      <a:pt x="24" y="15"/>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39" name="Freeform 132"/>
              <p:cNvSpPr>
                <a:spLocks/>
              </p:cNvSpPr>
              <p:nvPr/>
            </p:nvSpPr>
            <p:spPr bwMode="auto">
              <a:xfrm>
                <a:off x="383" y="2193"/>
                <a:ext cx="50" cy="136"/>
              </a:xfrm>
              <a:custGeom>
                <a:avLst/>
                <a:gdLst>
                  <a:gd name="T0" fmla="*/ 0 w 252"/>
                  <a:gd name="T1" fmla="*/ 0 h 681"/>
                  <a:gd name="T2" fmla="*/ 0 w 252"/>
                  <a:gd name="T3" fmla="*/ 0 h 681"/>
                  <a:gd name="T4" fmla="*/ 0 w 252"/>
                  <a:gd name="T5" fmla="*/ 0 h 681"/>
                  <a:gd name="T6" fmla="*/ 0 w 252"/>
                  <a:gd name="T7" fmla="*/ 0 h 681"/>
                  <a:gd name="T8" fmla="*/ 0 w 252"/>
                  <a:gd name="T9" fmla="*/ 0 h 681"/>
                  <a:gd name="T10" fmla="*/ 0 w 252"/>
                  <a:gd name="T11" fmla="*/ 0 h 681"/>
                  <a:gd name="T12" fmla="*/ 0 w 252"/>
                  <a:gd name="T13" fmla="*/ 0 h 681"/>
                  <a:gd name="T14" fmla="*/ 0 w 252"/>
                  <a:gd name="T15" fmla="*/ 0 h 68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2" h="681">
                    <a:moveTo>
                      <a:pt x="23" y="21"/>
                    </a:moveTo>
                    <a:lnTo>
                      <a:pt x="0" y="223"/>
                    </a:lnTo>
                    <a:lnTo>
                      <a:pt x="5" y="385"/>
                    </a:lnTo>
                    <a:lnTo>
                      <a:pt x="5" y="633"/>
                    </a:lnTo>
                    <a:lnTo>
                      <a:pt x="128" y="681"/>
                    </a:lnTo>
                    <a:lnTo>
                      <a:pt x="238" y="681"/>
                    </a:lnTo>
                    <a:lnTo>
                      <a:pt x="252" y="0"/>
                    </a:lnTo>
                    <a:lnTo>
                      <a:pt x="23" y="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140" name="Group 133"/>
            <p:cNvGrpSpPr>
              <a:grpSpLocks/>
            </p:cNvGrpSpPr>
            <p:nvPr/>
          </p:nvGrpSpPr>
          <p:grpSpPr bwMode="auto">
            <a:xfrm>
              <a:off x="2063168" y="3699750"/>
              <a:ext cx="141934" cy="65972"/>
              <a:chOff x="408" y="2335"/>
              <a:chExt cx="141" cy="71"/>
            </a:xfrm>
          </p:grpSpPr>
          <p:sp>
            <p:nvSpPr>
              <p:cNvPr id="141" name="Freeform 134"/>
              <p:cNvSpPr>
                <a:spLocks/>
              </p:cNvSpPr>
              <p:nvPr/>
            </p:nvSpPr>
            <p:spPr bwMode="auto">
              <a:xfrm>
                <a:off x="408" y="2335"/>
                <a:ext cx="141" cy="71"/>
              </a:xfrm>
              <a:custGeom>
                <a:avLst/>
                <a:gdLst>
                  <a:gd name="T0" fmla="*/ 0 w 703"/>
                  <a:gd name="T1" fmla="*/ 0 h 356"/>
                  <a:gd name="T2" fmla="*/ 0 w 703"/>
                  <a:gd name="T3" fmla="*/ 0 h 356"/>
                  <a:gd name="T4" fmla="*/ 0 w 703"/>
                  <a:gd name="T5" fmla="*/ 0 h 356"/>
                  <a:gd name="T6" fmla="*/ 0 w 703"/>
                  <a:gd name="T7" fmla="*/ 0 h 356"/>
                  <a:gd name="T8" fmla="*/ 0 w 703"/>
                  <a:gd name="T9" fmla="*/ 0 h 356"/>
                  <a:gd name="T10" fmla="*/ 0 w 703"/>
                  <a:gd name="T11" fmla="*/ 0 h 356"/>
                  <a:gd name="T12" fmla="*/ 0 w 703"/>
                  <a:gd name="T13" fmla="*/ 0 h 356"/>
                  <a:gd name="T14" fmla="*/ 0 w 703"/>
                  <a:gd name="T15" fmla="*/ 0 h 356"/>
                  <a:gd name="T16" fmla="*/ 0 w 703"/>
                  <a:gd name="T17" fmla="*/ 0 h 356"/>
                  <a:gd name="T18" fmla="*/ 0 w 703"/>
                  <a:gd name="T19" fmla="*/ 0 h 356"/>
                  <a:gd name="T20" fmla="*/ 0 w 703"/>
                  <a:gd name="T21" fmla="*/ 0 h 356"/>
                  <a:gd name="T22" fmla="*/ 0 w 703"/>
                  <a:gd name="T23" fmla="*/ 0 h 356"/>
                  <a:gd name="T24" fmla="*/ 0 w 703"/>
                  <a:gd name="T25" fmla="*/ 0 h 356"/>
                  <a:gd name="T26" fmla="*/ 0 w 703"/>
                  <a:gd name="T27" fmla="*/ 0 h 356"/>
                  <a:gd name="T28" fmla="*/ 0 w 703"/>
                  <a:gd name="T29" fmla="*/ 0 h 356"/>
                  <a:gd name="T30" fmla="*/ 0 w 703"/>
                  <a:gd name="T31" fmla="*/ 0 h 356"/>
                  <a:gd name="T32" fmla="*/ 0 w 703"/>
                  <a:gd name="T33" fmla="*/ 0 h 356"/>
                  <a:gd name="T34" fmla="*/ 0 w 703"/>
                  <a:gd name="T35" fmla="*/ 0 h 356"/>
                  <a:gd name="T36" fmla="*/ 0 w 703"/>
                  <a:gd name="T37" fmla="*/ 0 h 356"/>
                  <a:gd name="T38" fmla="*/ 0 w 703"/>
                  <a:gd name="T39" fmla="*/ 0 h 3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3" h="356">
                    <a:moveTo>
                      <a:pt x="285" y="13"/>
                    </a:moveTo>
                    <a:lnTo>
                      <a:pt x="280" y="104"/>
                    </a:lnTo>
                    <a:lnTo>
                      <a:pt x="463" y="191"/>
                    </a:lnTo>
                    <a:lnTo>
                      <a:pt x="617" y="227"/>
                    </a:lnTo>
                    <a:lnTo>
                      <a:pt x="703" y="264"/>
                    </a:lnTo>
                    <a:lnTo>
                      <a:pt x="698" y="314"/>
                    </a:lnTo>
                    <a:lnTo>
                      <a:pt x="588" y="345"/>
                    </a:lnTo>
                    <a:lnTo>
                      <a:pt x="420" y="356"/>
                    </a:lnTo>
                    <a:lnTo>
                      <a:pt x="280" y="332"/>
                    </a:lnTo>
                    <a:lnTo>
                      <a:pt x="194" y="307"/>
                    </a:lnTo>
                    <a:lnTo>
                      <a:pt x="188" y="335"/>
                    </a:lnTo>
                    <a:lnTo>
                      <a:pt x="76" y="332"/>
                    </a:lnTo>
                    <a:lnTo>
                      <a:pt x="8" y="320"/>
                    </a:lnTo>
                    <a:lnTo>
                      <a:pt x="8" y="271"/>
                    </a:lnTo>
                    <a:lnTo>
                      <a:pt x="0" y="243"/>
                    </a:lnTo>
                    <a:lnTo>
                      <a:pt x="0" y="174"/>
                    </a:lnTo>
                    <a:lnTo>
                      <a:pt x="22" y="136"/>
                    </a:lnTo>
                    <a:lnTo>
                      <a:pt x="56" y="94"/>
                    </a:lnTo>
                    <a:lnTo>
                      <a:pt x="64" y="0"/>
                    </a:lnTo>
                    <a:lnTo>
                      <a:pt x="285" y="13"/>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42" name="Freeform 135"/>
              <p:cNvSpPr>
                <a:spLocks/>
              </p:cNvSpPr>
              <p:nvPr/>
            </p:nvSpPr>
            <p:spPr bwMode="auto">
              <a:xfrm>
                <a:off x="455" y="2361"/>
                <a:ext cx="42" cy="22"/>
              </a:xfrm>
              <a:custGeom>
                <a:avLst/>
                <a:gdLst>
                  <a:gd name="T0" fmla="*/ 0 w 210"/>
                  <a:gd name="T1" fmla="*/ 0 h 111"/>
                  <a:gd name="T2" fmla="*/ 0 w 210"/>
                  <a:gd name="T3" fmla="*/ 0 h 111"/>
                  <a:gd name="T4" fmla="*/ 0 w 210"/>
                  <a:gd name="T5" fmla="*/ 0 h 111"/>
                  <a:gd name="T6" fmla="*/ 0 w 210"/>
                  <a:gd name="T7" fmla="*/ 0 h 111"/>
                  <a:gd name="T8" fmla="*/ 0 w 210"/>
                  <a:gd name="T9" fmla="*/ 0 h 1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0" h="111">
                    <a:moveTo>
                      <a:pt x="53" y="0"/>
                    </a:moveTo>
                    <a:lnTo>
                      <a:pt x="0" y="60"/>
                    </a:lnTo>
                    <a:lnTo>
                      <a:pt x="187" y="111"/>
                    </a:lnTo>
                    <a:lnTo>
                      <a:pt x="210" y="71"/>
                    </a:lnTo>
                    <a:lnTo>
                      <a:pt x="53"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43" name="Freeform 136"/>
              <p:cNvSpPr>
                <a:spLocks/>
              </p:cNvSpPr>
              <p:nvPr/>
            </p:nvSpPr>
            <p:spPr bwMode="auto">
              <a:xfrm>
                <a:off x="497" y="2377"/>
                <a:ext cx="47" cy="13"/>
              </a:xfrm>
              <a:custGeom>
                <a:avLst/>
                <a:gdLst>
                  <a:gd name="T0" fmla="*/ 0 w 237"/>
                  <a:gd name="T1" fmla="*/ 0 h 66"/>
                  <a:gd name="T2" fmla="*/ 0 w 237"/>
                  <a:gd name="T3" fmla="*/ 0 h 66"/>
                  <a:gd name="T4" fmla="*/ 0 w 237"/>
                  <a:gd name="T5" fmla="*/ 0 h 66"/>
                  <a:gd name="T6" fmla="*/ 0 w 237"/>
                  <a:gd name="T7" fmla="*/ 0 h 66"/>
                  <a:gd name="T8" fmla="*/ 0 w 237"/>
                  <a:gd name="T9" fmla="*/ 0 h 66"/>
                  <a:gd name="T10" fmla="*/ 0 w 237"/>
                  <a:gd name="T11" fmla="*/ 0 h 66"/>
                  <a:gd name="T12" fmla="*/ 0 w 237"/>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37" h="66">
                    <a:moveTo>
                      <a:pt x="27" y="0"/>
                    </a:moveTo>
                    <a:lnTo>
                      <a:pt x="0" y="31"/>
                    </a:lnTo>
                    <a:lnTo>
                      <a:pt x="116" y="59"/>
                    </a:lnTo>
                    <a:lnTo>
                      <a:pt x="171" y="66"/>
                    </a:lnTo>
                    <a:lnTo>
                      <a:pt x="237" y="61"/>
                    </a:lnTo>
                    <a:lnTo>
                      <a:pt x="168" y="28"/>
                    </a:lnTo>
                    <a:lnTo>
                      <a:pt x="27"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44" name="Freeform 137"/>
              <p:cNvSpPr>
                <a:spLocks/>
              </p:cNvSpPr>
              <p:nvPr/>
            </p:nvSpPr>
            <p:spPr bwMode="auto">
              <a:xfrm>
                <a:off x="410" y="2361"/>
                <a:ext cx="135" cy="42"/>
              </a:xfrm>
              <a:custGeom>
                <a:avLst/>
                <a:gdLst>
                  <a:gd name="T0" fmla="*/ 0 w 678"/>
                  <a:gd name="T1" fmla="*/ 0 h 211"/>
                  <a:gd name="T2" fmla="*/ 0 w 678"/>
                  <a:gd name="T3" fmla="*/ 0 h 211"/>
                  <a:gd name="T4" fmla="*/ 0 w 678"/>
                  <a:gd name="T5" fmla="*/ 0 h 211"/>
                  <a:gd name="T6" fmla="*/ 0 w 678"/>
                  <a:gd name="T7" fmla="*/ 0 h 211"/>
                  <a:gd name="T8" fmla="*/ 0 w 678"/>
                  <a:gd name="T9" fmla="*/ 0 h 211"/>
                  <a:gd name="T10" fmla="*/ 0 w 678"/>
                  <a:gd name="T11" fmla="*/ 0 h 211"/>
                  <a:gd name="T12" fmla="*/ 0 w 678"/>
                  <a:gd name="T13" fmla="*/ 0 h 211"/>
                  <a:gd name="T14" fmla="*/ 0 w 678"/>
                  <a:gd name="T15" fmla="*/ 0 h 211"/>
                  <a:gd name="T16" fmla="*/ 0 w 678"/>
                  <a:gd name="T17" fmla="*/ 0 h 211"/>
                  <a:gd name="T18" fmla="*/ 0 w 678"/>
                  <a:gd name="T19" fmla="*/ 0 h 211"/>
                  <a:gd name="T20" fmla="*/ 0 w 678"/>
                  <a:gd name="T21" fmla="*/ 0 h 211"/>
                  <a:gd name="T22" fmla="*/ 0 w 678"/>
                  <a:gd name="T23" fmla="*/ 0 h 211"/>
                  <a:gd name="T24" fmla="*/ 0 w 678"/>
                  <a:gd name="T25" fmla="*/ 0 h 211"/>
                  <a:gd name="T26" fmla="*/ 0 w 678"/>
                  <a:gd name="T27" fmla="*/ 0 h 211"/>
                  <a:gd name="T28" fmla="*/ 0 w 678"/>
                  <a:gd name="T29" fmla="*/ 0 h 211"/>
                  <a:gd name="T30" fmla="*/ 0 w 678"/>
                  <a:gd name="T31" fmla="*/ 0 h 211"/>
                  <a:gd name="T32" fmla="*/ 0 w 678"/>
                  <a:gd name="T33" fmla="*/ 0 h 211"/>
                  <a:gd name="T34" fmla="*/ 0 w 678"/>
                  <a:gd name="T35" fmla="*/ 0 h 211"/>
                  <a:gd name="T36" fmla="*/ 0 w 678"/>
                  <a:gd name="T37" fmla="*/ 0 h 2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8" h="211">
                    <a:moveTo>
                      <a:pt x="678" y="178"/>
                    </a:moveTo>
                    <a:lnTo>
                      <a:pt x="678" y="147"/>
                    </a:lnTo>
                    <a:lnTo>
                      <a:pt x="590" y="156"/>
                    </a:lnTo>
                    <a:lnTo>
                      <a:pt x="446" y="136"/>
                    </a:lnTo>
                    <a:lnTo>
                      <a:pt x="365" y="117"/>
                    </a:lnTo>
                    <a:lnTo>
                      <a:pt x="209" y="66"/>
                    </a:lnTo>
                    <a:lnTo>
                      <a:pt x="140" y="60"/>
                    </a:lnTo>
                    <a:lnTo>
                      <a:pt x="74" y="35"/>
                    </a:lnTo>
                    <a:lnTo>
                      <a:pt x="39" y="0"/>
                    </a:lnTo>
                    <a:lnTo>
                      <a:pt x="0" y="44"/>
                    </a:lnTo>
                    <a:lnTo>
                      <a:pt x="0" y="133"/>
                    </a:lnTo>
                    <a:lnTo>
                      <a:pt x="50" y="147"/>
                    </a:lnTo>
                    <a:lnTo>
                      <a:pt x="171" y="162"/>
                    </a:lnTo>
                    <a:lnTo>
                      <a:pt x="220" y="170"/>
                    </a:lnTo>
                    <a:lnTo>
                      <a:pt x="300" y="197"/>
                    </a:lnTo>
                    <a:lnTo>
                      <a:pt x="392" y="211"/>
                    </a:lnTo>
                    <a:lnTo>
                      <a:pt x="458" y="211"/>
                    </a:lnTo>
                    <a:lnTo>
                      <a:pt x="560" y="211"/>
                    </a:lnTo>
                    <a:lnTo>
                      <a:pt x="678" y="178"/>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45" name="Freeform 138"/>
              <p:cNvSpPr>
                <a:spLocks/>
              </p:cNvSpPr>
              <p:nvPr/>
            </p:nvSpPr>
            <p:spPr bwMode="auto">
              <a:xfrm>
                <a:off x="419" y="2337"/>
                <a:ext cx="45" cy="34"/>
              </a:xfrm>
              <a:custGeom>
                <a:avLst/>
                <a:gdLst>
                  <a:gd name="T0" fmla="*/ 0 w 224"/>
                  <a:gd name="T1" fmla="*/ 0 h 170"/>
                  <a:gd name="T2" fmla="*/ 0 w 224"/>
                  <a:gd name="T3" fmla="*/ 0 h 170"/>
                  <a:gd name="T4" fmla="*/ 0 w 224"/>
                  <a:gd name="T5" fmla="*/ 0 h 170"/>
                  <a:gd name="T6" fmla="*/ 0 w 224"/>
                  <a:gd name="T7" fmla="*/ 0 h 170"/>
                  <a:gd name="T8" fmla="*/ 0 w 224"/>
                  <a:gd name="T9" fmla="*/ 0 h 170"/>
                  <a:gd name="T10" fmla="*/ 0 w 224"/>
                  <a:gd name="T11" fmla="*/ 0 h 170"/>
                  <a:gd name="T12" fmla="*/ 0 w 224"/>
                  <a:gd name="T13" fmla="*/ 0 h 170"/>
                  <a:gd name="T14" fmla="*/ 0 w 224"/>
                  <a:gd name="T15" fmla="*/ 0 h 170"/>
                  <a:gd name="T16" fmla="*/ 0 w 224"/>
                  <a:gd name="T17" fmla="*/ 0 h 170"/>
                  <a:gd name="T18" fmla="*/ 0 w 224"/>
                  <a:gd name="T19" fmla="*/ 0 h 1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4" h="170">
                    <a:moveTo>
                      <a:pt x="216" y="12"/>
                    </a:moveTo>
                    <a:lnTo>
                      <a:pt x="210" y="95"/>
                    </a:lnTo>
                    <a:lnTo>
                      <a:pt x="224" y="114"/>
                    </a:lnTo>
                    <a:lnTo>
                      <a:pt x="173" y="170"/>
                    </a:lnTo>
                    <a:lnTo>
                      <a:pt x="105" y="170"/>
                    </a:lnTo>
                    <a:lnTo>
                      <a:pt x="28" y="145"/>
                    </a:lnTo>
                    <a:lnTo>
                      <a:pt x="0" y="112"/>
                    </a:lnTo>
                    <a:lnTo>
                      <a:pt x="16" y="89"/>
                    </a:lnTo>
                    <a:lnTo>
                      <a:pt x="20" y="0"/>
                    </a:lnTo>
                    <a:lnTo>
                      <a:pt x="216" y="12"/>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sp>
          <p:nvSpPr>
            <p:cNvPr id="146" name="Oval 139"/>
            <p:cNvSpPr>
              <a:spLocks noChangeArrowheads="1"/>
            </p:cNvSpPr>
            <p:nvPr/>
          </p:nvSpPr>
          <p:spPr bwMode="auto">
            <a:xfrm>
              <a:off x="1851777" y="3700679"/>
              <a:ext cx="168107" cy="60398"/>
            </a:xfrm>
            <a:prstGeom prst="ellipse">
              <a:avLst/>
            </a:prstGeom>
            <a:solidFill>
              <a:srgbClr val="606060"/>
            </a:solidFill>
            <a:ln w="3175">
              <a:solidFill>
                <a:srgbClr val="000000"/>
              </a:solidFill>
              <a:round/>
              <a:headEnd/>
              <a:tailEnd/>
            </a:ln>
          </p:spPr>
          <p:txBody>
            <a:bodyPr/>
            <a:lstStyle/>
            <a:p>
              <a:pPr algn="ctr" eaLnBrk="1" hangingPunct="1"/>
              <a:endParaRPr lang="zh-CN" altLang="en-US" sz="900" b="1">
                <a:latin typeface="微软雅黑" pitchFamily="34" charset="-122"/>
                <a:ea typeface="微软雅黑" pitchFamily="34" charset="-122"/>
              </a:endParaRPr>
            </a:p>
          </p:txBody>
        </p:sp>
        <p:sp>
          <p:nvSpPr>
            <p:cNvPr id="147" name="Rectangle 140"/>
            <p:cNvSpPr>
              <a:spLocks noChangeArrowheads="1"/>
            </p:cNvSpPr>
            <p:nvPr/>
          </p:nvSpPr>
          <p:spPr bwMode="auto">
            <a:xfrm>
              <a:off x="1913181" y="3580814"/>
              <a:ext cx="44292" cy="137520"/>
            </a:xfrm>
            <a:prstGeom prst="rect">
              <a:avLst/>
            </a:prstGeom>
            <a:solidFill>
              <a:srgbClr val="606060"/>
            </a:solidFill>
            <a:ln w="3175">
              <a:solidFill>
                <a:srgbClr val="000000"/>
              </a:solidFill>
              <a:miter lim="800000"/>
              <a:headEnd/>
              <a:tailEnd/>
            </a:ln>
          </p:spPr>
          <p:txBody>
            <a:bodyPr/>
            <a:lstStyle/>
            <a:p>
              <a:pPr algn="ctr" eaLnBrk="1" hangingPunct="1"/>
              <a:endParaRPr lang="zh-CN" altLang="en-US" sz="900" b="1">
                <a:latin typeface="微软雅黑" pitchFamily="34" charset="-122"/>
                <a:ea typeface="微软雅黑" pitchFamily="34" charset="-122"/>
              </a:endParaRPr>
            </a:p>
          </p:txBody>
        </p:sp>
        <p:grpSp>
          <p:nvGrpSpPr>
            <p:cNvPr id="148" name="Group 141"/>
            <p:cNvGrpSpPr>
              <a:grpSpLocks/>
            </p:cNvGrpSpPr>
            <p:nvPr/>
          </p:nvGrpSpPr>
          <p:grpSpPr bwMode="auto">
            <a:xfrm>
              <a:off x="1835671" y="3528780"/>
              <a:ext cx="222464" cy="71547"/>
              <a:chOff x="182" y="2151"/>
              <a:chExt cx="221" cy="77"/>
            </a:xfrm>
          </p:grpSpPr>
          <p:sp>
            <p:nvSpPr>
              <p:cNvPr id="149" name="Freeform 142"/>
              <p:cNvSpPr>
                <a:spLocks/>
              </p:cNvSpPr>
              <p:nvPr/>
            </p:nvSpPr>
            <p:spPr bwMode="auto">
              <a:xfrm>
                <a:off x="182" y="2151"/>
                <a:ext cx="221" cy="77"/>
              </a:xfrm>
              <a:custGeom>
                <a:avLst/>
                <a:gdLst>
                  <a:gd name="T0" fmla="*/ 0 w 1106"/>
                  <a:gd name="T1" fmla="*/ 0 h 386"/>
                  <a:gd name="T2" fmla="*/ 0 w 1106"/>
                  <a:gd name="T3" fmla="*/ 0 h 386"/>
                  <a:gd name="T4" fmla="*/ 0 w 1106"/>
                  <a:gd name="T5" fmla="*/ 0 h 386"/>
                  <a:gd name="T6" fmla="*/ 0 w 1106"/>
                  <a:gd name="T7" fmla="*/ 0 h 386"/>
                  <a:gd name="T8" fmla="*/ 0 w 1106"/>
                  <a:gd name="T9" fmla="*/ 0 h 386"/>
                  <a:gd name="T10" fmla="*/ 0 w 1106"/>
                  <a:gd name="T11" fmla="*/ 0 h 386"/>
                  <a:gd name="T12" fmla="*/ 0 w 1106"/>
                  <a:gd name="T13" fmla="*/ 0 h 386"/>
                  <a:gd name="T14" fmla="*/ 0 w 1106"/>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06" h="386">
                    <a:moveTo>
                      <a:pt x="1106" y="202"/>
                    </a:moveTo>
                    <a:lnTo>
                      <a:pt x="1099" y="321"/>
                    </a:lnTo>
                    <a:lnTo>
                      <a:pt x="735" y="386"/>
                    </a:lnTo>
                    <a:lnTo>
                      <a:pt x="334" y="386"/>
                    </a:lnTo>
                    <a:lnTo>
                      <a:pt x="19" y="288"/>
                    </a:lnTo>
                    <a:lnTo>
                      <a:pt x="0" y="10"/>
                    </a:lnTo>
                    <a:lnTo>
                      <a:pt x="625" y="0"/>
                    </a:lnTo>
                    <a:lnTo>
                      <a:pt x="1106" y="202"/>
                    </a:lnTo>
                    <a:close/>
                  </a:path>
                </a:pathLst>
              </a:custGeom>
              <a:solidFill>
                <a:srgbClr val="40404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50" name="Freeform 143"/>
              <p:cNvSpPr>
                <a:spLocks/>
              </p:cNvSpPr>
              <p:nvPr/>
            </p:nvSpPr>
            <p:spPr bwMode="auto">
              <a:xfrm>
                <a:off x="187" y="2180"/>
                <a:ext cx="211" cy="45"/>
              </a:xfrm>
              <a:custGeom>
                <a:avLst/>
                <a:gdLst>
                  <a:gd name="T0" fmla="*/ 0 w 1055"/>
                  <a:gd name="T1" fmla="*/ 0 h 221"/>
                  <a:gd name="T2" fmla="*/ 0 w 1055"/>
                  <a:gd name="T3" fmla="*/ 0 h 221"/>
                  <a:gd name="T4" fmla="*/ 0 w 1055"/>
                  <a:gd name="T5" fmla="*/ 0 h 221"/>
                  <a:gd name="T6" fmla="*/ 0 w 1055"/>
                  <a:gd name="T7" fmla="*/ 0 h 221"/>
                  <a:gd name="T8" fmla="*/ 0 w 1055"/>
                  <a:gd name="T9" fmla="*/ 0 h 221"/>
                  <a:gd name="T10" fmla="*/ 0 w 1055"/>
                  <a:gd name="T11" fmla="*/ 0 h 221"/>
                  <a:gd name="T12" fmla="*/ 0 w 1055"/>
                  <a:gd name="T13" fmla="*/ 0 h 221"/>
                  <a:gd name="T14" fmla="*/ 0 w 1055"/>
                  <a:gd name="T15" fmla="*/ 0 h 221"/>
                  <a:gd name="T16" fmla="*/ 0 w 1055"/>
                  <a:gd name="T17" fmla="*/ 0 h 2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 h="221">
                    <a:moveTo>
                      <a:pt x="1055" y="75"/>
                    </a:moveTo>
                    <a:lnTo>
                      <a:pt x="1049" y="162"/>
                    </a:lnTo>
                    <a:lnTo>
                      <a:pt x="721" y="221"/>
                    </a:lnTo>
                    <a:lnTo>
                      <a:pt x="296" y="221"/>
                    </a:lnTo>
                    <a:lnTo>
                      <a:pt x="0" y="119"/>
                    </a:lnTo>
                    <a:lnTo>
                      <a:pt x="0" y="0"/>
                    </a:lnTo>
                    <a:lnTo>
                      <a:pt x="283" y="119"/>
                    </a:lnTo>
                    <a:lnTo>
                      <a:pt x="716" y="124"/>
                    </a:lnTo>
                    <a:lnTo>
                      <a:pt x="1055" y="75"/>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sp>
          <p:nvSpPr>
            <p:cNvPr id="151" name="Freeform 144"/>
            <p:cNvSpPr>
              <a:spLocks/>
            </p:cNvSpPr>
            <p:nvPr/>
          </p:nvSpPr>
          <p:spPr bwMode="auto">
            <a:xfrm>
              <a:off x="1828626" y="3453514"/>
              <a:ext cx="304000" cy="260174"/>
            </a:xfrm>
            <a:custGeom>
              <a:avLst/>
              <a:gdLst>
                <a:gd name="T0" fmla="*/ 2147483646 w 1507"/>
                <a:gd name="T1" fmla="*/ 2147483646 h 1401"/>
                <a:gd name="T2" fmla="*/ 2147483646 w 1507"/>
                <a:gd name="T3" fmla="*/ 2147483646 h 1401"/>
                <a:gd name="T4" fmla="*/ 2147483646 w 1507"/>
                <a:gd name="T5" fmla="*/ 2147483646 h 1401"/>
                <a:gd name="T6" fmla="*/ 2147483646 w 1507"/>
                <a:gd name="T7" fmla="*/ 2147483646 h 1401"/>
                <a:gd name="T8" fmla="*/ 2147483646 w 1507"/>
                <a:gd name="T9" fmla="*/ 2147483646 h 1401"/>
                <a:gd name="T10" fmla="*/ 2147483646 w 1507"/>
                <a:gd name="T11" fmla="*/ 2147483646 h 1401"/>
                <a:gd name="T12" fmla="*/ 2147483646 w 1507"/>
                <a:gd name="T13" fmla="*/ 2147483646 h 1401"/>
                <a:gd name="T14" fmla="*/ 2147483646 w 1507"/>
                <a:gd name="T15" fmla="*/ 2147483646 h 1401"/>
                <a:gd name="T16" fmla="*/ 2147483646 w 1507"/>
                <a:gd name="T17" fmla="*/ 2147483646 h 1401"/>
                <a:gd name="T18" fmla="*/ 2147483646 w 1507"/>
                <a:gd name="T19" fmla="*/ 2147483646 h 1401"/>
                <a:gd name="T20" fmla="*/ 2147483646 w 1507"/>
                <a:gd name="T21" fmla="*/ 2147483646 h 1401"/>
                <a:gd name="T22" fmla="*/ 2147483646 w 1507"/>
                <a:gd name="T23" fmla="*/ 2147483646 h 1401"/>
                <a:gd name="T24" fmla="*/ 2147483646 w 1507"/>
                <a:gd name="T25" fmla="*/ 2147483646 h 1401"/>
                <a:gd name="T26" fmla="*/ 2147483646 w 1507"/>
                <a:gd name="T27" fmla="*/ 2147483646 h 1401"/>
                <a:gd name="T28" fmla="*/ 2147483646 w 1507"/>
                <a:gd name="T29" fmla="*/ 2147483646 h 1401"/>
                <a:gd name="T30" fmla="*/ 2147483646 w 1507"/>
                <a:gd name="T31" fmla="*/ 2147483646 h 1401"/>
                <a:gd name="T32" fmla="*/ 2147483646 w 1507"/>
                <a:gd name="T33" fmla="*/ 2147483646 h 1401"/>
                <a:gd name="T34" fmla="*/ 2147483646 w 1507"/>
                <a:gd name="T35" fmla="*/ 2147483646 h 1401"/>
                <a:gd name="T36" fmla="*/ 2147483646 w 1507"/>
                <a:gd name="T37" fmla="*/ 2147483646 h 1401"/>
                <a:gd name="T38" fmla="*/ 2147483646 w 1507"/>
                <a:gd name="T39" fmla="*/ 0 h 1401"/>
                <a:gd name="T40" fmla="*/ 2147483646 w 1507"/>
                <a:gd name="T41" fmla="*/ 2147483646 h 1401"/>
                <a:gd name="T42" fmla="*/ 2147483646 w 1507"/>
                <a:gd name="T43" fmla="*/ 2147483646 h 1401"/>
                <a:gd name="T44" fmla="*/ 2147483646 w 1507"/>
                <a:gd name="T45" fmla="*/ 2147483646 h 1401"/>
                <a:gd name="T46" fmla="*/ 2147483646 w 1507"/>
                <a:gd name="T47" fmla="*/ 2147483646 h 1401"/>
                <a:gd name="T48" fmla="*/ 2147483646 w 1507"/>
                <a:gd name="T49" fmla="*/ 2147483646 h 1401"/>
                <a:gd name="T50" fmla="*/ 0 w 1507"/>
                <a:gd name="T51" fmla="*/ 2147483646 h 1401"/>
                <a:gd name="T52" fmla="*/ 2147483646 w 1507"/>
                <a:gd name="T53" fmla="*/ 2147483646 h 1401"/>
                <a:gd name="T54" fmla="*/ 2147483646 w 1507"/>
                <a:gd name="T55" fmla="*/ 2147483646 h 1401"/>
                <a:gd name="T56" fmla="*/ 2147483646 w 1507"/>
                <a:gd name="T57" fmla="*/ 2147483646 h 1401"/>
                <a:gd name="T58" fmla="*/ 2147483646 w 1507"/>
                <a:gd name="T59" fmla="*/ 2147483646 h 1401"/>
                <a:gd name="T60" fmla="*/ 2147483646 w 1507"/>
                <a:gd name="T61" fmla="*/ 2147483646 h 1401"/>
                <a:gd name="T62" fmla="*/ 2147483646 w 1507"/>
                <a:gd name="T63" fmla="*/ 2147483646 h 1401"/>
                <a:gd name="T64" fmla="*/ 2147483646 w 1507"/>
                <a:gd name="T65" fmla="*/ 2147483646 h 1401"/>
                <a:gd name="T66" fmla="*/ 2147483646 w 1507"/>
                <a:gd name="T67" fmla="*/ 2147483646 h 1401"/>
                <a:gd name="T68" fmla="*/ 2147483646 w 1507"/>
                <a:gd name="T69" fmla="*/ 2147483646 h 1401"/>
                <a:gd name="T70" fmla="*/ 2147483646 w 1507"/>
                <a:gd name="T71" fmla="*/ 2147483646 h 1401"/>
                <a:gd name="T72" fmla="*/ 2147483646 w 1507"/>
                <a:gd name="T73" fmla="*/ 2147483646 h 1401"/>
                <a:gd name="T74" fmla="*/ 2147483646 w 1507"/>
                <a:gd name="T75" fmla="*/ 2147483646 h 1401"/>
                <a:gd name="T76" fmla="*/ 2147483646 w 1507"/>
                <a:gd name="T77" fmla="*/ 2147483646 h 1401"/>
                <a:gd name="T78" fmla="*/ 2147483646 w 1507"/>
                <a:gd name="T79" fmla="*/ 2147483646 h 1401"/>
                <a:gd name="T80" fmla="*/ 2147483646 w 1507"/>
                <a:gd name="T81" fmla="*/ 2147483646 h 1401"/>
                <a:gd name="T82" fmla="*/ 2147483646 w 1507"/>
                <a:gd name="T83" fmla="*/ 2147483646 h 1401"/>
                <a:gd name="T84" fmla="*/ 2147483646 w 1507"/>
                <a:gd name="T85" fmla="*/ 2147483646 h 1401"/>
                <a:gd name="T86" fmla="*/ 2147483646 w 1507"/>
                <a:gd name="T87" fmla="*/ 2147483646 h 1401"/>
                <a:gd name="T88" fmla="*/ 2147483646 w 1507"/>
                <a:gd name="T89" fmla="*/ 2147483646 h 1401"/>
                <a:gd name="T90" fmla="*/ 2147483646 w 1507"/>
                <a:gd name="T91" fmla="*/ 2147483646 h 1401"/>
                <a:gd name="T92" fmla="*/ 2147483646 w 1507"/>
                <a:gd name="T93" fmla="*/ 2147483646 h 1401"/>
                <a:gd name="T94" fmla="*/ 2147483646 w 1507"/>
                <a:gd name="T95" fmla="*/ 2147483646 h 1401"/>
                <a:gd name="T96" fmla="*/ 2147483646 w 1507"/>
                <a:gd name="T97" fmla="*/ 2147483646 h 1401"/>
                <a:gd name="T98" fmla="*/ 2147483646 w 1507"/>
                <a:gd name="T99" fmla="*/ 2147483646 h 1401"/>
                <a:gd name="T100" fmla="*/ 2147483646 w 1507"/>
                <a:gd name="T101" fmla="*/ 2147483646 h 1401"/>
                <a:gd name="T102" fmla="*/ 2147483646 w 1507"/>
                <a:gd name="T103" fmla="*/ 2147483646 h 1401"/>
                <a:gd name="T104" fmla="*/ 2147483646 w 1507"/>
                <a:gd name="T105" fmla="*/ 2147483646 h 1401"/>
                <a:gd name="T106" fmla="*/ 2147483646 w 1507"/>
                <a:gd name="T107" fmla="*/ 2147483646 h 1401"/>
                <a:gd name="T108" fmla="*/ 2147483646 w 1507"/>
                <a:gd name="T109" fmla="*/ 2147483646 h 1401"/>
                <a:gd name="T110" fmla="*/ 2147483646 w 1507"/>
                <a:gd name="T111" fmla="*/ 2147483646 h 1401"/>
                <a:gd name="T112" fmla="*/ 2147483646 w 1507"/>
                <a:gd name="T113" fmla="*/ 2147483646 h 140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507" h="1401">
                  <a:moveTo>
                    <a:pt x="1501" y="789"/>
                  </a:moveTo>
                  <a:lnTo>
                    <a:pt x="1493" y="649"/>
                  </a:lnTo>
                  <a:lnTo>
                    <a:pt x="1495" y="499"/>
                  </a:lnTo>
                  <a:lnTo>
                    <a:pt x="1489" y="385"/>
                  </a:lnTo>
                  <a:lnTo>
                    <a:pt x="1424" y="317"/>
                  </a:lnTo>
                  <a:lnTo>
                    <a:pt x="1345" y="278"/>
                  </a:lnTo>
                  <a:lnTo>
                    <a:pt x="1166" y="213"/>
                  </a:lnTo>
                  <a:lnTo>
                    <a:pt x="903" y="149"/>
                  </a:lnTo>
                  <a:lnTo>
                    <a:pt x="852" y="144"/>
                  </a:lnTo>
                  <a:lnTo>
                    <a:pt x="817" y="149"/>
                  </a:lnTo>
                  <a:lnTo>
                    <a:pt x="809" y="135"/>
                  </a:lnTo>
                  <a:lnTo>
                    <a:pt x="794" y="122"/>
                  </a:lnTo>
                  <a:lnTo>
                    <a:pt x="777" y="125"/>
                  </a:lnTo>
                  <a:lnTo>
                    <a:pt x="754" y="126"/>
                  </a:lnTo>
                  <a:lnTo>
                    <a:pt x="745" y="100"/>
                  </a:lnTo>
                  <a:lnTo>
                    <a:pt x="726" y="85"/>
                  </a:lnTo>
                  <a:lnTo>
                    <a:pt x="704" y="82"/>
                  </a:lnTo>
                  <a:lnTo>
                    <a:pt x="678" y="82"/>
                  </a:lnTo>
                  <a:lnTo>
                    <a:pt x="681" y="59"/>
                  </a:lnTo>
                  <a:lnTo>
                    <a:pt x="651" y="0"/>
                  </a:lnTo>
                  <a:lnTo>
                    <a:pt x="37" y="16"/>
                  </a:lnTo>
                  <a:lnTo>
                    <a:pt x="39" y="79"/>
                  </a:lnTo>
                  <a:lnTo>
                    <a:pt x="28" y="135"/>
                  </a:lnTo>
                  <a:lnTo>
                    <a:pt x="18" y="175"/>
                  </a:lnTo>
                  <a:lnTo>
                    <a:pt x="8" y="225"/>
                  </a:lnTo>
                  <a:lnTo>
                    <a:pt x="0" y="306"/>
                  </a:lnTo>
                  <a:lnTo>
                    <a:pt x="9" y="354"/>
                  </a:lnTo>
                  <a:lnTo>
                    <a:pt x="28" y="399"/>
                  </a:lnTo>
                  <a:lnTo>
                    <a:pt x="49" y="438"/>
                  </a:lnTo>
                  <a:lnTo>
                    <a:pt x="78" y="451"/>
                  </a:lnTo>
                  <a:lnTo>
                    <a:pt x="122" y="464"/>
                  </a:lnTo>
                  <a:lnTo>
                    <a:pt x="180" y="483"/>
                  </a:lnTo>
                  <a:lnTo>
                    <a:pt x="208" y="514"/>
                  </a:lnTo>
                  <a:lnTo>
                    <a:pt x="240" y="541"/>
                  </a:lnTo>
                  <a:lnTo>
                    <a:pt x="289" y="564"/>
                  </a:lnTo>
                  <a:lnTo>
                    <a:pt x="348" y="582"/>
                  </a:lnTo>
                  <a:lnTo>
                    <a:pt x="441" y="594"/>
                  </a:lnTo>
                  <a:lnTo>
                    <a:pt x="520" y="594"/>
                  </a:lnTo>
                  <a:lnTo>
                    <a:pt x="581" y="587"/>
                  </a:lnTo>
                  <a:lnTo>
                    <a:pt x="637" y="582"/>
                  </a:lnTo>
                  <a:lnTo>
                    <a:pt x="678" y="604"/>
                  </a:lnTo>
                  <a:lnTo>
                    <a:pt x="758" y="600"/>
                  </a:lnTo>
                  <a:lnTo>
                    <a:pt x="1078" y="645"/>
                  </a:lnTo>
                  <a:lnTo>
                    <a:pt x="1165" y="655"/>
                  </a:lnTo>
                  <a:lnTo>
                    <a:pt x="1133" y="845"/>
                  </a:lnTo>
                  <a:lnTo>
                    <a:pt x="1130" y="942"/>
                  </a:lnTo>
                  <a:lnTo>
                    <a:pt x="1149" y="1066"/>
                  </a:lnTo>
                  <a:lnTo>
                    <a:pt x="1169" y="1212"/>
                  </a:lnTo>
                  <a:lnTo>
                    <a:pt x="1169" y="1363"/>
                  </a:lnTo>
                  <a:lnTo>
                    <a:pt x="1244" y="1385"/>
                  </a:lnTo>
                  <a:lnTo>
                    <a:pt x="1339" y="1395"/>
                  </a:lnTo>
                  <a:lnTo>
                    <a:pt x="1420" y="1401"/>
                  </a:lnTo>
                  <a:lnTo>
                    <a:pt x="1507" y="1391"/>
                  </a:lnTo>
                  <a:lnTo>
                    <a:pt x="1501" y="1252"/>
                  </a:lnTo>
                  <a:lnTo>
                    <a:pt x="1501" y="1024"/>
                  </a:lnTo>
                  <a:lnTo>
                    <a:pt x="1501" y="824"/>
                  </a:lnTo>
                  <a:lnTo>
                    <a:pt x="1501" y="789"/>
                  </a:lnTo>
                  <a:close/>
                </a:path>
              </a:pathLst>
            </a:custGeom>
            <a:solidFill>
              <a:srgbClr val="60606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52" name="Freeform 145"/>
            <p:cNvSpPr>
              <a:spLocks/>
            </p:cNvSpPr>
            <p:nvPr/>
          </p:nvSpPr>
          <p:spPr bwMode="auto">
            <a:xfrm>
              <a:off x="1832652" y="3463736"/>
              <a:ext cx="296954" cy="246235"/>
            </a:xfrm>
            <a:custGeom>
              <a:avLst/>
              <a:gdLst>
                <a:gd name="T0" fmla="*/ 2147483646 w 1473"/>
                <a:gd name="T1" fmla="*/ 2147483646 h 1324"/>
                <a:gd name="T2" fmla="*/ 2147483646 w 1473"/>
                <a:gd name="T3" fmla="*/ 2147483646 h 1324"/>
                <a:gd name="T4" fmla="*/ 2147483646 w 1473"/>
                <a:gd name="T5" fmla="*/ 2147483646 h 1324"/>
                <a:gd name="T6" fmla="*/ 2147483646 w 1473"/>
                <a:gd name="T7" fmla="*/ 2147483646 h 1324"/>
                <a:gd name="T8" fmla="*/ 2147483646 w 1473"/>
                <a:gd name="T9" fmla="*/ 2147483646 h 1324"/>
                <a:gd name="T10" fmla="*/ 2147483646 w 1473"/>
                <a:gd name="T11" fmla="*/ 2147483646 h 1324"/>
                <a:gd name="T12" fmla="*/ 2147483646 w 1473"/>
                <a:gd name="T13" fmla="*/ 2147483646 h 1324"/>
                <a:gd name="T14" fmla="*/ 2147483646 w 1473"/>
                <a:gd name="T15" fmla="*/ 2147483646 h 1324"/>
                <a:gd name="T16" fmla="*/ 2147483646 w 1473"/>
                <a:gd name="T17" fmla="*/ 2147483646 h 1324"/>
                <a:gd name="T18" fmla="*/ 2147483646 w 1473"/>
                <a:gd name="T19" fmla="*/ 2147483646 h 1324"/>
                <a:gd name="T20" fmla="*/ 2147483646 w 1473"/>
                <a:gd name="T21" fmla="*/ 2147483646 h 1324"/>
                <a:gd name="T22" fmla="*/ 2147483646 w 1473"/>
                <a:gd name="T23" fmla="*/ 2147483646 h 1324"/>
                <a:gd name="T24" fmla="*/ 2147483646 w 1473"/>
                <a:gd name="T25" fmla="*/ 2147483646 h 1324"/>
                <a:gd name="T26" fmla="*/ 2147483646 w 1473"/>
                <a:gd name="T27" fmla="*/ 2147483646 h 1324"/>
                <a:gd name="T28" fmla="*/ 2147483646 w 1473"/>
                <a:gd name="T29" fmla="*/ 2147483646 h 1324"/>
                <a:gd name="T30" fmla="*/ 2147483646 w 1473"/>
                <a:gd name="T31" fmla="*/ 2147483646 h 1324"/>
                <a:gd name="T32" fmla="*/ 2147483646 w 1473"/>
                <a:gd name="T33" fmla="*/ 2147483646 h 1324"/>
                <a:gd name="T34" fmla="*/ 2147483646 w 1473"/>
                <a:gd name="T35" fmla="*/ 2147483646 h 1324"/>
                <a:gd name="T36" fmla="*/ 2147483646 w 1473"/>
                <a:gd name="T37" fmla="*/ 2147483646 h 1324"/>
                <a:gd name="T38" fmla="*/ 2147483646 w 1473"/>
                <a:gd name="T39" fmla="*/ 2147483646 h 1324"/>
                <a:gd name="T40" fmla="*/ 2147483646 w 1473"/>
                <a:gd name="T41" fmla="*/ 2147483646 h 1324"/>
                <a:gd name="T42" fmla="*/ 2147483646 w 1473"/>
                <a:gd name="T43" fmla="*/ 2147483646 h 1324"/>
                <a:gd name="T44" fmla="*/ 2147483646 w 1473"/>
                <a:gd name="T45" fmla="*/ 2147483646 h 1324"/>
                <a:gd name="T46" fmla="*/ 2147483646 w 1473"/>
                <a:gd name="T47" fmla="*/ 2147483646 h 1324"/>
                <a:gd name="T48" fmla="*/ 2147483646 w 1473"/>
                <a:gd name="T49" fmla="*/ 2147483646 h 1324"/>
                <a:gd name="T50" fmla="*/ 2147483646 w 1473"/>
                <a:gd name="T51" fmla="*/ 2147483646 h 1324"/>
                <a:gd name="T52" fmla="*/ 2147483646 w 1473"/>
                <a:gd name="T53" fmla="*/ 2147483646 h 1324"/>
                <a:gd name="T54" fmla="*/ 2147483646 w 1473"/>
                <a:gd name="T55" fmla="*/ 2147483646 h 1324"/>
                <a:gd name="T56" fmla="*/ 2147483646 w 1473"/>
                <a:gd name="T57" fmla="*/ 2147483646 h 1324"/>
                <a:gd name="T58" fmla="*/ 2147483646 w 1473"/>
                <a:gd name="T59" fmla="*/ 2147483646 h 1324"/>
                <a:gd name="T60" fmla="*/ 2147483646 w 1473"/>
                <a:gd name="T61" fmla="*/ 2147483646 h 1324"/>
                <a:gd name="T62" fmla="*/ 2147483646 w 1473"/>
                <a:gd name="T63" fmla="*/ 2147483646 h 1324"/>
                <a:gd name="T64" fmla="*/ 2147483646 w 1473"/>
                <a:gd name="T65" fmla="*/ 2147483646 h 1324"/>
                <a:gd name="T66" fmla="*/ 2147483646 w 1473"/>
                <a:gd name="T67" fmla="*/ 2147483646 h 1324"/>
                <a:gd name="T68" fmla="*/ 2147483646 w 1473"/>
                <a:gd name="T69" fmla="*/ 2147483646 h 1324"/>
                <a:gd name="T70" fmla="*/ 2147483646 w 1473"/>
                <a:gd name="T71" fmla="*/ 2147483646 h 1324"/>
                <a:gd name="T72" fmla="*/ 2147483646 w 1473"/>
                <a:gd name="T73" fmla="*/ 2147483646 h 1324"/>
                <a:gd name="T74" fmla="*/ 2147483646 w 1473"/>
                <a:gd name="T75" fmla="*/ 2147483646 h 1324"/>
                <a:gd name="T76" fmla="*/ 2147483646 w 1473"/>
                <a:gd name="T77" fmla="*/ 2147483646 h 13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473" h="1324">
                  <a:moveTo>
                    <a:pt x="49" y="23"/>
                  </a:moveTo>
                  <a:lnTo>
                    <a:pt x="46" y="66"/>
                  </a:lnTo>
                  <a:lnTo>
                    <a:pt x="29" y="49"/>
                  </a:lnTo>
                  <a:lnTo>
                    <a:pt x="10" y="144"/>
                  </a:lnTo>
                  <a:lnTo>
                    <a:pt x="0" y="254"/>
                  </a:lnTo>
                  <a:lnTo>
                    <a:pt x="39" y="367"/>
                  </a:lnTo>
                  <a:lnTo>
                    <a:pt x="130" y="393"/>
                  </a:lnTo>
                  <a:lnTo>
                    <a:pt x="120" y="367"/>
                  </a:lnTo>
                  <a:lnTo>
                    <a:pt x="169" y="406"/>
                  </a:lnTo>
                  <a:lnTo>
                    <a:pt x="211" y="449"/>
                  </a:lnTo>
                  <a:lnTo>
                    <a:pt x="306" y="494"/>
                  </a:lnTo>
                  <a:lnTo>
                    <a:pt x="421" y="504"/>
                  </a:lnTo>
                  <a:lnTo>
                    <a:pt x="562" y="511"/>
                  </a:lnTo>
                  <a:lnTo>
                    <a:pt x="620" y="504"/>
                  </a:lnTo>
                  <a:lnTo>
                    <a:pt x="569" y="481"/>
                  </a:lnTo>
                  <a:lnTo>
                    <a:pt x="546" y="423"/>
                  </a:lnTo>
                  <a:lnTo>
                    <a:pt x="588" y="471"/>
                  </a:lnTo>
                  <a:lnTo>
                    <a:pt x="641" y="501"/>
                  </a:lnTo>
                  <a:lnTo>
                    <a:pt x="688" y="527"/>
                  </a:lnTo>
                  <a:lnTo>
                    <a:pt x="737" y="520"/>
                  </a:lnTo>
                  <a:lnTo>
                    <a:pt x="706" y="497"/>
                  </a:lnTo>
                  <a:lnTo>
                    <a:pt x="672" y="469"/>
                  </a:lnTo>
                  <a:lnTo>
                    <a:pt x="725" y="488"/>
                  </a:lnTo>
                  <a:lnTo>
                    <a:pt x="776" y="527"/>
                  </a:lnTo>
                  <a:lnTo>
                    <a:pt x="946" y="546"/>
                  </a:lnTo>
                  <a:lnTo>
                    <a:pt x="1114" y="572"/>
                  </a:lnTo>
                  <a:lnTo>
                    <a:pt x="1165" y="585"/>
                  </a:lnTo>
                  <a:lnTo>
                    <a:pt x="1122" y="833"/>
                  </a:lnTo>
                  <a:lnTo>
                    <a:pt x="1155" y="1063"/>
                  </a:lnTo>
                  <a:lnTo>
                    <a:pt x="1159" y="1288"/>
                  </a:lnTo>
                  <a:lnTo>
                    <a:pt x="1266" y="1310"/>
                  </a:lnTo>
                  <a:lnTo>
                    <a:pt x="1360" y="1324"/>
                  </a:lnTo>
                  <a:lnTo>
                    <a:pt x="1473" y="1321"/>
                  </a:lnTo>
                  <a:lnTo>
                    <a:pt x="1468" y="998"/>
                  </a:lnTo>
                  <a:lnTo>
                    <a:pt x="1468" y="729"/>
                  </a:lnTo>
                  <a:lnTo>
                    <a:pt x="1451" y="579"/>
                  </a:lnTo>
                  <a:lnTo>
                    <a:pt x="1465" y="485"/>
                  </a:lnTo>
                  <a:lnTo>
                    <a:pt x="1455" y="381"/>
                  </a:lnTo>
                  <a:lnTo>
                    <a:pt x="1436" y="314"/>
                  </a:lnTo>
                  <a:lnTo>
                    <a:pt x="1355" y="261"/>
                  </a:lnTo>
                  <a:lnTo>
                    <a:pt x="1253" y="215"/>
                  </a:lnTo>
                  <a:lnTo>
                    <a:pt x="1057" y="150"/>
                  </a:lnTo>
                  <a:lnTo>
                    <a:pt x="897" y="105"/>
                  </a:lnTo>
                  <a:lnTo>
                    <a:pt x="809" y="98"/>
                  </a:lnTo>
                  <a:lnTo>
                    <a:pt x="773" y="150"/>
                  </a:lnTo>
                  <a:lnTo>
                    <a:pt x="662" y="205"/>
                  </a:lnTo>
                  <a:lnTo>
                    <a:pt x="722" y="157"/>
                  </a:lnTo>
                  <a:lnTo>
                    <a:pt x="767" y="131"/>
                  </a:lnTo>
                  <a:lnTo>
                    <a:pt x="783" y="95"/>
                  </a:lnTo>
                  <a:lnTo>
                    <a:pt x="776" y="79"/>
                  </a:lnTo>
                  <a:lnTo>
                    <a:pt x="744" y="79"/>
                  </a:lnTo>
                  <a:lnTo>
                    <a:pt x="725" y="98"/>
                  </a:lnTo>
                  <a:lnTo>
                    <a:pt x="706" y="117"/>
                  </a:lnTo>
                  <a:lnTo>
                    <a:pt x="656" y="137"/>
                  </a:lnTo>
                  <a:lnTo>
                    <a:pt x="702" y="98"/>
                  </a:lnTo>
                  <a:lnTo>
                    <a:pt x="722" y="68"/>
                  </a:lnTo>
                  <a:lnTo>
                    <a:pt x="708" y="49"/>
                  </a:lnTo>
                  <a:lnTo>
                    <a:pt x="669" y="36"/>
                  </a:lnTo>
                  <a:lnTo>
                    <a:pt x="618" y="82"/>
                  </a:lnTo>
                  <a:lnTo>
                    <a:pt x="569" y="112"/>
                  </a:lnTo>
                  <a:lnTo>
                    <a:pt x="627" y="45"/>
                  </a:lnTo>
                  <a:lnTo>
                    <a:pt x="646" y="20"/>
                  </a:lnTo>
                  <a:lnTo>
                    <a:pt x="646" y="0"/>
                  </a:lnTo>
                  <a:lnTo>
                    <a:pt x="597" y="7"/>
                  </a:lnTo>
                  <a:lnTo>
                    <a:pt x="553" y="40"/>
                  </a:lnTo>
                  <a:lnTo>
                    <a:pt x="523" y="63"/>
                  </a:lnTo>
                  <a:lnTo>
                    <a:pt x="383" y="75"/>
                  </a:lnTo>
                  <a:lnTo>
                    <a:pt x="386" y="40"/>
                  </a:lnTo>
                  <a:lnTo>
                    <a:pt x="345" y="26"/>
                  </a:lnTo>
                  <a:lnTo>
                    <a:pt x="345" y="72"/>
                  </a:lnTo>
                  <a:lnTo>
                    <a:pt x="303" y="82"/>
                  </a:lnTo>
                  <a:lnTo>
                    <a:pt x="211" y="95"/>
                  </a:lnTo>
                  <a:lnTo>
                    <a:pt x="218" y="45"/>
                  </a:lnTo>
                  <a:lnTo>
                    <a:pt x="185" y="45"/>
                  </a:lnTo>
                  <a:lnTo>
                    <a:pt x="182" y="95"/>
                  </a:lnTo>
                  <a:lnTo>
                    <a:pt x="130" y="91"/>
                  </a:lnTo>
                  <a:lnTo>
                    <a:pt x="75" y="79"/>
                  </a:lnTo>
                  <a:lnTo>
                    <a:pt x="72" y="40"/>
                  </a:lnTo>
                  <a:lnTo>
                    <a:pt x="49" y="2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53" name="Freeform 146"/>
            <p:cNvSpPr>
              <a:spLocks/>
            </p:cNvSpPr>
            <p:nvPr/>
          </p:nvSpPr>
          <p:spPr bwMode="auto">
            <a:xfrm>
              <a:off x="1873923" y="3504620"/>
              <a:ext cx="40265" cy="6504"/>
            </a:xfrm>
            <a:custGeom>
              <a:avLst/>
              <a:gdLst>
                <a:gd name="T0" fmla="*/ 0 w 199"/>
                <a:gd name="T1" fmla="*/ 0 h 33"/>
                <a:gd name="T2" fmla="*/ 2147483646 w 199"/>
                <a:gd name="T3" fmla="*/ 2147483646 h 33"/>
                <a:gd name="T4" fmla="*/ 2147483646 w 199"/>
                <a:gd name="T5" fmla="*/ 2147483646 h 33"/>
                <a:gd name="T6" fmla="*/ 0 w 199"/>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9" h="33">
                  <a:moveTo>
                    <a:pt x="0" y="0"/>
                  </a:moveTo>
                  <a:lnTo>
                    <a:pt x="93" y="33"/>
                  </a:lnTo>
                  <a:lnTo>
                    <a:pt x="199" y="25"/>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54" name="Freeform 147"/>
            <p:cNvSpPr>
              <a:spLocks/>
            </p:cNvSpPr>
            <p:nvPr/>
          </p:nvSpPr>
          <p:spPr bwMode="auto">
            <a:xfrm>
              <a:off x="1833658" y="3494399"/>
              <a:ext cx="25166" cy="7434"/>
            </a:xfrm>
            <a:custGeom>
              <a:avLst/>
              <a:gdLst>
                <a:gd name="T0" fmla="*/ 0 w 122"/>
                <a:gd name="T1" fmla="*/ 0 h 40"/>
                <a:gd name="T2" fmla="*/ 2147483646 w 122"/>
                <a:gd name="T3" fmla="*/ 2147483646 h 40"/>
                <a:gd name="T4" fmla="*/ 2147483646 w 122"/>
                <a:gd name="T5" fmla="*/ 2147483646 h 40"/>
                <a:gd name="T6" fmla="*/ 2147483646 w 122"/>
                <a:gd name="T7" fmla="*/ 2147483646 h 40"/>
                <a:gd name="T8" fmla="*/ 0 w 12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2" h="40">
                  <a:moveTo>
                    <a:pt x="0" y="0"/>
                  </a:moveTo>
                  <a:lnTo>
                    <a:pt x="32" y="25"/>
                  </a:lnTo>
                  <a:lnTo>
                    <a:pt x="122" y="38"/>
                  </a:lnTo>
                  <a:lnTo>
                    <a:pt x="30" y="40"/>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55" name="Freeform 148"/>
            <p:cNvSpPr>
              <a:spLocks/>
            </p:cNvSpPr>
            <p:nvPr/>
          </p:nvSpPr>
          <p:spPr bwMode="auto">
            <a:xfrm>
              <a:off x="1936334" y="3488824"/>
              <a:ext cx="38252" cy="18584"/>
            </a:xfrm>
            <a:custGeom>
              <a:avLst/>
              <a:gdLst>
                <a:gd name="T0" fmla="*/ 0 w 187"/>
                <a:gd name="T1" fmla="*/ 0 h 102"/>
                <a:gd name="T2" fmla="*/ 2147483646 w 187"/>
                <a:gd name="T3" fmla="*/ 2147483646 h 102"/>
                <a:gd name="T4" fmla="*/ 2147483646 w 187"/>
                <a:gd name="T5" fmla="*/ 2147483646 h 102"/>
                <a:gd name="T6" fmla="*/ 2147483646 w 187"/>
                <a:gd name="T7" fmla="*/ 2147483646 h 102"/>
                <a:gd name="T8" fmla="*/ 2147483646 w 187"/>
                <a:gd name="T9" fmla="*/ 2147483646 h 102"/>
                <a:gd name="T10" fmla="*/ 2147483646 w 187"/>
                <a:gd name="T11" fmla="*/ 2147483646 h 102"/>
                <a:gd name="T12" fmla="*/ 2147483646 w 187"/>
                <a:gd name="T13" fmla="*/ 2147483646 h 102"/>
                <a:gd name="T14" fmla="*/ 2147483646 w 187"/>
                <a:gd name="T15" fmla="*/ 2147483646 h 102"/>
                <a:gd name="T16" fmla="*/ 0 w 187"/>
                <a:gd name="T17" fmla="*/ 0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7" h="102">
                  <a:moveTo>
                    <a:pt x="0" y="0"/>
                  </a:moveTo>
                  <a:lnTo>
                    <a:pt x="84" y="9"/>
                  </a:lnTo>
                  <a:lnTo>
                    <a:pt x="101" y="23"/>
                  </a:lnTo>
                  <a:lnTo>
                    <a:pt x="101" y="54"/>
                  </a:lnTo>
                  <a:lnTo>
                    <a:pt x="106" y="89"/>
                  </a:lnTo>
                  <a:lnTo>
                    <a:pt x="187" y="102"/>
                  </a:lnTo>
                  <a:lnTo>
                    <a:pt x="90" y="98"/>
                  </a:lnTo>
                  <a:lnTo>
                    <a:pt x="74" y="34"/>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56" name="Freeform 149"/>
            <p:cNvSpPr>
              <a:spLocks/>
            </p:cNvSpPr>
            <p:nvPr/>
          </p:nvSpPr>
          <p:spPr bwMode="auto">
            <a:xfrm>
              <a:off x="1974586" y="3531567"/>
              <a:ext cx="122808" cy="27876"/>
            </a:xfrm>
            <a:custGeom>
              <a:avLst/>
              <a:gdLst>
                <a:gd name="T0" fmla="*/ 0 w 609"/>
                <a:gd name="T1" fmla="*/ 0 h 150"/>
                <a:gd name="T2" fmla="*/ 2147483646 w 609"/>
                <a:gd name="T3" fmla="*/ 2147483646 h 150"/>
                <a:gd name="T4" fmla="*/ 2147483646 w 609"/>
                <a:gd name="T5" fmla="*/ 2147483646 h 150"/>
                <a:gd name="T6" fmla="*/ 2147483646 w 609"/>
                <a:gd name="T7" fmla="*/ 2147483646 h 150"/>
                <a:gd name="T8" fmla="*/ 2147483646 w 609"/>
                <a:gd name="T9" fmla="*/ 2147483646 h 150"/>
                <a:gd name="T10" fmla="*/ 2147483646 w 609"/>
                <a:gd name="T11" fmla="*/ 2147483646 h 150"/>
                <a:gd name="T12" fmla="*/ 2147483646 w 609"/>
                <a:gd name="T13" fmla="*/ 2147483646 h 150"/>
                <a:gd name="T14" fmla="*/ 2147483646 w 609"/>
                <a:gd name="T15" fmla="*/ 2147483646 h 150"/>
                <a:gd name="T16" fmla="*/ 2147483646 w 609"/>
                <a:gd name="T17" fmla="*/ 2147483646 h 150"/>
                <a:gd name="T18" fmla="*/ 2147483646 w 609"/>
                <a:gd name="T19" fmla="*/ 2147483646 h 150"/>
                <a:gd name="T20" fmla="*/ 2147483646 w 609"/>
                <a:gd name="T21" fmla="*/ 2147483646 h 150"/>
                <a:gd name="T22" fmla="*/ 2147483646 w 609"/>
                <a:gd name="T23" fmla="*/ 2147483646 h 150"/>
                <a:gd name="T24" fmla="*/ 2147483646 w 609"/>
                <a:gd name="T25" fmla="*/ 2147483646 h 150"/>
                <a:gd name="T26" fmla="*/ 0 w 609"/>
                <a:gd name="T27" fmla="*/ 0 h 1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9" h="150">
                  <a:moveTo>
                    <a:pt x="0" y="0"/>
                  </a:moveTo>
                  <a:lnTo>
                    <a:pt x="154" y="7"/>
                  </a:lnTo>
                  <a:lnTo>
                    <a:pt x="313" y="44"/>
                  </a:lnTo>
                  <a:lnTo>
                    <a:pt x="431" y="51"/>
                  </a:lnTo>
                  <a:lnTo>
                    <a:pt x="527" y="71"/>
                  </a:lnTo>
                  <a:lnTo>
                    <a:pt x="563" y="122"/>
                  </a:lnTo>
                  <a:lnTo>
                    <a:pt x="609" y="150"/>
                  </a:lnTo>
                  <a:lnTo>
                    <a:pt x="563" y="141"/>
                  </a:lnTo>
                  <a:lnTo>
                    <a:pt x="521" y="84"/>
                  </a:lnTo>
                  <a:lnTo>
                    <a:pt x="392" y="58"/>
                  </a:lnTo>
                  <a:lnTo>
                    <a:pt x="313" y="58"/>
                  </a:lnTo>
                  <a:lnTo>
                    <a:pt x="252" y="44"/>
                  </a:lnTo>
                  <a:lnTo>
                    <a:pt x="146" y="17"/>
                  </a:ln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57" name="Freeform 150"/>
            <p:cNvSpPr>
              <a:spLocks/>
            </p:cNvSpPr>
            <p:nvPr/>
          </p:nvSpPr>
          <p:spPr bwMode="auto">
            <a:xfrm>
              <a:off x="1851777" y="3150598"/>
              <a:ext cx="106702" cy="107786"/>
            </a:xfrm>
            <a:custGeom>
              <a:avLst/>
              <a:gdLst>
                <a:gd name="T0" fmla="*/ 2147483646 w 529"/>
                <a:gd name="T1" fmla="*/ 2147483646 h 580"/>
                <a:gd name="T2" fmla="*/ 2147483646 w 529"/>
                <a:gd name="T3" fmla="*/ 2147483646 h 580"/>
                <a:gd name="T4" fmla="*/ 2147483646 w 529"/>
                <a:gd name="T5" fmla="*/ 2147483646 h 580"/>
                <a:gd name="T6" fmla="*/ 2147483646 w 529"/>
                <a:gd name="T7" fmla="*/ 2147483646 h 580"/>
                <a:gd name="T8" fmla="*/ 2147483646 w 529"/>
                <a:gd name="T9" fmla="*/ 2147483646 h 580"/>
                <a:gd name="T10" fmla="*/ 2147483646 w 529"/>
                <a:gd name="T11" fmla="*/ 2147483646 h 580"/>
                <a:gd name="T12" fmla="*/ 2147483646 w 529"/>
                <a:gd name="T13" fmla="*/ 2147483646 h 580"/>
                <a:gd name="T14" fmla="*/ 2147483646 w 529"/>
                <a:gd name="T15" fmla="*/ 2147483646 h 580"/>
                <a:gd name="T16" fmla="*/ 2147483646 w 529"/>
                <a:gd name="T17" fmla="*/ 2147483646 h 580"/>
                <a:gd name="T18" fmla="*/ 2147483646 w 529"/>
                <a:gd name="T19" fmla="*/ 2147483646 h 580"/>
                <a:gd name="T20" fmla="*/ 2147483646 w 529"/>
                <a:gd name="T21" fmla="*/ 2147483646 h 580"/>
                <a:gd name="T22" fmla="*/ 2147483646 w 529"/>
                <a:gd name="T23" fmla="*/ 2147483646 h 580"/>
                <a:gd name="T24" fmla="*/ 2147483646 w 529"/>
                <a:gd name="T25" fmla="*/ 2147483646 h 580"/>
                <a:gd name="T26" fmla="*/ 2147483646 w 529"/>
                <a:gd name="T27" fmla="*/ 2147483646 h 580"/>
                <a:gd name="T28" fmla="*/ 2147483646 w 529"/>
                <a:gd name="T29" fmla="*/ 2147483646 h 580"/>
                <a:gd name="T30" fmla="*/ 2147483646 w 529"/>
                <a:gd name="T31" fmla="*/ 2147483646 h 580"/>
                <a:gd name="T32" fmla="*/ 2147483646 w 529"/>
                <a:gd name="T33" fmla="*/ 2147483646 h 580"/>
                <a:gd name="T34" fmla="*/ 2147483646 w 529"/>
                <a:gd name="T35" fmla="*/ 2147483646 h 580"/>
                <a:gd name="T36" fmla="*/ 2147483646 w 529"/>
                <a:gd name="T37" fmla="*/ 2147483646 h 580"/>
                <a:gd name="T38" fmla="*/ 2147483646 w 529"/>
                <a:gd name="T39" fmla="*/ 2147483646 h 580"/>
                <a:gd name="T40" fmla="*/ 2147483646 w 529"/>
                <a:gd name="T41" fmla="*/ 2147483646 h 580"/>
                <a:gd name="T42" fmla="*/ 2147483646 w 529"/>
                <a:gd name="T43" fmla="*/ 2147483646 h 580"/>
                <a:gd name="T44" fmla="*/ 2147483646 w 529"/>
                <a:gd name="T45" fmla="*/ 2147483646 h 580"/>
                <a:gd name="T46" fmla="*/ 2147483646 w 529"/>
                <a:gd name="T47" fmla="*/ 2147483646 h 580"/>
                <a:gd name="T48" fmla="*/ 2147483646 w 529"/>
                <a:gd name="T49" fmla="*/ 2147483646 h 580"/>
                <a:gd name="T50" fmla="*/ 2147483646 w 529"/>
                <a:gd name="T51" fmla="*/ 2147483646 h 580"/>
                <a:gd name="T52" fmla="*/ 2147483646 w 529"/>
                <a:gd name="T53" fmla="*/ 2147483646 h 580"/>
                <a:gd name="T54" fmla="*/ 2147483646 w 529"/>
                <a:gd name="T55" fmla="*/ 2147483646 h 580"/>
                <a:gd name="T56" fmla="*/ 2147483646 w 529"/>
                <a:gd name="T57" fmla="*/ 2147483646 h 580"/>
                <a:gd name="T58" fmla="*/ 0 w 529"/>
                <a:gd name="T59" fmla="*/ 2147483646 h 580"/>
                <a:gd name="T60" fmla="*/ 0 w 529"/>
                <a:gd name="T61" fmla="*/ 2147483646 h 580"/>
                <a:gd name="T62" fmla="*/ 2147483646 w 529"/>
                <a:gd name="T63" fmla="*/ 2147483646 h 580"/>
                <a:gd name="T64" fmla="*/ 2147483646 w 529"/>
                <a:gd name="T65" fmla="*/ 2147483646 h 580"/>
                <a:gd name="T66" fmla="*/ 2147483646 w 529"/>
                <a:gd name="T67" fmla="*/ 0 h 580"/>
                <a:gd name="T68" fmla="*/ 2147483646 w 529"/>
                <a:gd name="T69" fmla="*/ 2147483646 h 580"/>
                <a:gd name="T70" fmla="*/ 2147483646 w 529"/>
                <a:gd name="T71" fmla="*/ 2147483646 h 58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529" h="580">
                  <a:moveTo>
                    <a:pt x="357" y="20"/>
                  </a:moveTo>
                  <a:lnTo>
                    <a:pt x="403" y="53"/>
                  </a:lnTo>
                  <a:lnTo>
                    <a:pt x="428" y="94"/>
                  </a:lnTo>
                  <a:lnTo>
                    <a:pt x="451" y="138"/>
                  </a:lnTo>
                  <a:lnTo>
                    <a:pt x="464" y="161"/>
                  </a:lnTo>
                  <a:lnTo>
                    <a:pt x="464" y="186"/>
                  </a:lnTo>
                  <a:lnTo>
                    <a:pt x="453" y="216"/>
                  </a:lnTo>
                  <a:lnTo>
                    <a:pt x="476" y="239"/>
                  </a:lnTo>
                  <a:lnTo>
                    <a:pt x="511" y="301"/>
                  </a:lnTo>
                  <a:lnTo>
                    <a:pt x="529" y="334"/>
                  </a:lnTo>
                  <a:lnTo>
                    <a:pt x="529" y="346"/>
                  </a:lnTo>
                  <a:lnTo>
                    <a:pt x="526" y="357"/>
                  </a:lnTo>
                  <a:lnTo>
                    <a:pt x="510" y="361"/>
                  </a:lnTo>
                  <a:lnTo>
                    <a:pt x="487" y="362"/>
                  </a:lnTo>
                  <a:lnTo>
                    <a:pt x="475" y="366"/>
                  </a:lnTo>
                  <a:lnTo>
                    <a:pt x="476" y="391"/>
                  </a:lnTo>
                  <a:lnTo>
                    <a:pt x="483" y="421"/>
                  </a:lnTo>
                  <a:lnTo>
                    <a:pt x="469" y="437"/>
                  </a:lnTo>
                  <a:lnTo>
                    <a:pt x="473" y="459"/>
                  </a:lnTo>
                  <a:lnTo>
                    <a:pt x="462" y="472"/>
                  </a:lnTo>
                  <a:lnTo>
                    <a:pt x="452" y="511"/>
                  </a:lnTo>
                  <a:lnTo>
                    <a:pt x="436" y="523"/>
                  </a:lnTo>
                  <a:lnTo>
                    <a:pt x="411" y="523"/>
                  </a:lnTo>
                  <a:lnTo>
                    <a:pt x="375" y="517"/>
                  </a:lnTo>
                  <a:lnTo>
                    <a:pt x="339" y="511"/>
                  </a:lnTo>
                  <a:lnTo>
                    <a:pt x="342" y="580"/>
                  </a:lnTo>
                  <a:lnTo>
                    <a:pt x="60" y="488"/>
                  </a:lnTo>
                  <a:lnTo>
                    <a:pt x="83" y="435"/>
                  </a:lnTo>
                  <a:lnTo>
                    <a:pt x="78" y="394"/>
                  </a:lnTo>
                  <a:lnTo>
                    <a:pt x="0" y="316"/>
                  </a:lnTo>
                  <a:lnTo>
                    <a:pt x="0" y="111"/>
                  </a:lnTo>
                  <a:lnTo>
                    <a:pt x="52" y="55"/>
                  </a:lnTo>
                  <a:lnTo>
                    <a:pt x="117" y="25"/>
                  </a:lnTo>
                  <a:lnTo>
                    <a:pt x="186" y="0"/>
                  </a:lnTo>
                  <a:lnTo>
                    <a:pt x="276" y="13"/>
                  </a:lnTo>
                  <a:lnTo>
                    <a:pt x="357" y="20"/>
                  </a:lnTo>
                  <a:close/>
                </a:path>
              </a:pathLst>
            </a:custGeom>
            <a:solidFill>
              <a:srgbClr val="FFC080"/>
            </a:solidFill>
            <a:ln w="3175">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58" name="Freeform 151"/>
            <p:cNvSpPr>
              <a:spLocks/>
            </p:cNvSpPr>
            <p:nvPr/>
          </p:nvSpPr>
          <p:spPr bwMode="auto">
            <a:xfrm>
              <a:off x="1946400" y="3215641"/>
              <a:ext cx="6040" cy="929"/>
            </a:xfrm>
            <a:custGeom>
              <a:avLst/>
              <a:gdLst>
                <a:gd name="T0" fmla="*/ 2147483646 w 30"/>
                <a:gd name="T1" fmla="*/ 2147483646 h 6"/>
                <a:gd name="T2" fmla="*/ 2147483646 w 30"/>
                <a:gd name="T3" fmla="*/ 2147483646 h 6"/>
                <a:gd name="T4" fmla="*/ 2147483646 w 30"/>
                <a:gd name="T5" fmla="*/ 2147483646 h 6"/>
                <a:gd name="T6" fmla="*/ 2147483646 w 30"/>
                <a:gd name="T7" fmla="*/ 2147483646 h 6"/>
                <a:gd name="T8" fmla="*/ 0 w 30"/>
                <a:gd name="T9" fmla="*/ 2147483646 h 6"/>
                <a:gd name="T10" fmla="*/ 2147483646 w 30"/>
                <a:gd name="T11" fmla="*/ 0 h 6"/>
                <a:gd name="T12" fmla="*/ 2147483646 w 30"/>
                <a:gd name="T13" fmla="*/ 2147483646 h 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6">
                  <a:moveTo>
                    <a:pt x="30" y="2"/>
                  </a:moveTo>
                  <a:lnTo>
                    <a:pt x="23" y="6"/>
                  </a:lnTo>
                  <a:lnTo>
                    <a:pt x="8" y="5"/>
                  </a:lnTo>
                  <a:lnTo>
                    <a:pt x="2" y="6"/>
                  </a:lnTo>
                  <a:lnTo>
                    <a:pt x="0" y="1"/>
                  </a:lnTo>
                  <a:lnTo>
                    <a:pt x="9" y="0"/>
                  </a:lnTo>
                  <a:lnTo>
                    <a:pt x="30" y="2"/>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59" name="Freeform 152"/>
            <p:cNvSpPr>
              <a:spLocks/>
            </p:cNvSpPr>
            <p:nvPr/>
          </p:nvSpPr>
          <p:spPr bwMode="auto">
            <a:xfrm>
              <a:off x="1944387" y="3211925"/>
              <a:ext cx="2013" cy="3717"/>
            </a:xfrm>
            <a:custGeom>
              <a:avLst/>
              <a:gdLst>
                <a:gd name="T0" fmla="*/ 2147483646 w 11"/>
                <a:gd name="T1" fmla="*/ 0 h 22"/>
                <a:gd name="T2" fmla="*/ 2147483646 w 11"/>
                <a:gd name="T3" fmla="*/ 2147483646 h 22"/>
                <a:gd name="T4" fmla="*/ 2147483646 w 11"/>
                <a:gd name="T5" fmla="*/ 2147483646 h 22"/>
                <a:gd name="T6" fmla="*/ 2147483646 w 11"/>
                <a:gd name="T7" fmla="*/ 2147483646 h 22"/>
                <a:gd name="T8" fmla="*/ 0 w 11"/>
                <a:gd name="T9" fmla="*/ 2147483646 h 22"/>
                <a:gd name="T10" fmla="*/ 0 w 11"/>
                <a:gd name="T11" fmla="*/ 2147483646 h 22"/>
                <a:gd name="T12" fmla="*/ 2147483646 w 11"/>
                <a:gd name="T13" fmla="*/ 0 h 2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22">
                  <a:moveTo>
                    <a:pt x="11" y="0"/>
                  </a:moveTo>
                  <a:lnTo>
                    <a:pt x="3" y="6"/>
                  </a:lnTo>
                  <a:lnTo>
                    <a:pt x="3" y="12"/>
                  </a:lnTo>
                  <a:lnTo>
                    <a:pt x="2" y="22"/>
                  </a:lnTo>
                  <a:lnTo>
                    <a:pt x="0" y="8"/>
                  </a:lnTo>
                  <a:lnTo>
                    <a:pt x="0" y="1"/>
                  </a:lnTo>
                  <a:lnTo>
                    <a:pt x="11"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0" name="Freeform 153"/>
            <p:cNvSpPr>
              <a:spLocks/>
            </p:cNvSpPr>
            <p:nvPr/>
          </p:nvSpPr>
          <p:spPr bwMode="auto">
            <a:xfrm>
              <a:off x="1939354" y="3198916"/>
              <a:ext cx="3020" cy="7434"/>
            </a:xfrm>
            <a:custGeom>
              <a:avLst/>
              <a:gdLst>
                <a:gd name="T0" fmla="*/ 0 w 13"/>
                <a:gd name="T1" fmla="*/ 0 h 42"/>
                <a:gd name="T2" fmla="*/ 2147483646 w 13"/>
                <a:gd name="T3" fmla="*/ 2147483646 h 42"/>
                <a:gd name="T4" fmla="*/ 2147483646 w 13"/>
                <a:gd name="T5" fmla="*/ 2147483646 h 42"/>
                <a:gd name="T6" fmla="*/ 2147483646 w 13"/>
                <a:gd name="T7" fmla="*/ 2147483646 h 42"/>
                <a:gd name="T8" fmla="*/ 0 w 13"/>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42">
                  <a:moveTo>
                    <a:pt x="0" y="0"/>
                  </a:moveTo>
                  <a:lnTo>
                    <a:pt x="9" y="24"/>
                  </a:lnTo>
                  <a:lnTo>
                    <a:pt x="13" y="42"/>
                  </a:lnTo>
                  <a:lnTo>
                    <a:pt x="6" y="30"/>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1" name="Freeform 154"/>
            <p:cNvSpPr>
              <a:spLocks/>
            </p:cNvSpPr>
            <p:nvPr/>
          </p:nvSpPr>
          <p:spPr bwMode="auto">
            <a:xfrm>
              <a:off x="1928281" y="3190553"/>
              <a:ext cx="12080" cy="6504"/>
            </a:xfrm>
            <a:custGeom>
              <a:avLst/>
              <a:gdLst>
                <a:gd name="T0" fmla="*/ 2147483646 w 56"/>
                <a:gd name="T1" fmla="*/ 0 h 36"/>
                <a:gd name="T2" fmla="*/ 2147483646 w 56"/>
                <a:gd name="T3" fmla="*/ 2147483646 h 36"/>
                <a:gd name="T4" fmla="*/ 2147483646 w 56"/>
                <a:gd name="T5" fmla="*/ 2147483646 h 36"/>
                <a:gd name="T6" fmla="*/ 2147483646 w 56"/>
                <a:gd name="T7" fmla="*/ 2147483646 h 36"/>
                <a:gd name="T8" fmla="*/ 2147483646 w 56"/>
                <a:gd name="T9" fmla="*/ 2147483646 h 36"/>
                <a:gd name="T10" fmla="*/ 2147483646 w 56"/>
                <a:gd name="T11" fmla="*/ 2147483646 h 36"/>
                <a:gd name="T12" fmla="*/ 2147483646 w 56"/>
                <a:gd name="T13" fmla="*/ 2147483646 h 36"/>
                <a:gd name="T14" fmla="*/ 2147483646 w 56"/>
                <a:gd name="T15" fmla="*/ 2147483646 h 36"/>
                <a:gd name="T16" fmla="*/ 0 w 56"/>
                <a:gd name="T17" fmla="*/ 2147483646 h 36"/>
                <a:gd name="T18" fmla="*/ 2147483646 w 56"/>
                <a:gd name="T19" fmla="*/ 2147483646 h 36"/>
                <a:gd name="T20" fmla="*/ 2147483646 w 56"/>
                <a:gd name="T21" fmla="*/ 0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36">
                  <a:moveTo>
                    <a:pt x="56" y="0"/>
                  </a:moveTo>
                  <a:lnTo>
                    <a:pt x="45" y="20"/>
                  </a:lnTo>
                  <a:lnTo>
                    <a:pt x="47" y="26"/>
                  </a:lnTo>
                  <a:lnTo>
                    <a:pt x="47" y="29"/>
                  </a:lnTo>
                  <a:lnTo>
                    <a:pt x="51" y="36"/>
                  </a:lnTo>
                  <a:lnTo>
                    <a:pt x="43" y="24"/>
                  </a:lnTo>
                  <a:lnTo>
                    <a:pt x="32" y="24"/>
                  </a:lnTo>
                  <a:lnTo>
                    <a:pt x="20" y="20"/>
                  </a:lnTo>
                  <a:lnTo>
                    <a:pt x="0" y="19"/>
                  </a:lnTo>
                  <a:lnTo>
                    <a:pt x="20" y="7"/>
                  </a:lnTo>
                  <a:lnTo>
                    <a:pt x="56"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2" name="Freeform 155"/>
            <p:cNvSpPr>
              <a:spLocks/>
            </p:cNvSpPr>
            <p:nvPr/>
          </p:nvSpPr>
          <p:spPr bwMode="auto">
            <a:xfrm>
              <a:off x="1923247" y="3180333"/>
              <a:ext cx="20133" cy="6505"/>
            </a:xfrm>
            <a:custGeom>
              <a:avLst/>
              <a:gdLst>
                <a:gd name="T0" fmla="*/ 2147483646 w 96"/>
                <a:gd name="T1" fmla="*/ 2147483646 h 34"/>
                <a:gd name="T2" fmla="*/ 2147483646 w 96"/>
                <a:gd name="T3" fmla="*/ 2147483646 h 34"/>
                <a:gd name="T4" fmla="*/ 2147483646 w 96"/>
                <a:gd name="T5" fmla="*/ 2147483646 h 34"/>
                <a:gd name="T6" fmla="*/ 2147483646 w 96"/>
                <a:gd name="T7" fmla="*/ 2147483646 h 34"/>
                <a:gd name="T8" fmla="*/ 2147483646 w 96"/>
                <a:gd name="T9" fmla="*/ 2147483646 h 34"/>
                <a:gd name="T10" fmla="*/ 2147483646 w 96"/>
                <a:gd name="T11" fmla="*/ 2147483646 h 34"/>
                <a:gd name="T12" fmla="*/ 0 w 96"/>
                <a:gd name="T13" fmla="*/ 2147483646 h 34"/>
                <a:gd name="T14" fmla="*/ 2147483646 w 96"/>
                <a:gd name="T15" fmla="*/ 2147483646 h 34"/>
                <a:gd name="T16" fmla="*/ 2147483646 w 96"/>
                <a:gd name="T17" fmla="*/ 2147483646 h 34"/>
                <a:gd name="T18" fmla="*/ 2147483646 w 96"/>
                <a:gd name="T19" fmla="*/ 0 h 34"/>
                <a:gd name="T20" fmla="*/ 2147483646 w 96"/>
                <a:gd name="T21" fmla="*/ 2147483646 h 34"/>
                <a:gd name="T22" fmla="*/ 2147483646 w 96"/>
                <a:gd name="T23" fmla="*/ 2147483646 h 34"/>
                <a:gd name="T24" fmla="*/ 2147483646 w 96"/>
                <a:gd name="T25" fmla="*/ 2147483646 h 34"/>
                <a:gd name="T26" fmla="*/ 2147483646 w 96"/>
                <a:gd name="T27" fmla="*/ 2147483646 h 34"/>
                <a:gd name="T28" fmla="*/ 2147483646 w 96"/>
                <a:gd name="T29" fmla="*/ 2147483646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6" h="34">
                  <a:moveTo>
                    <a:pt x="96" y="17"/>
                  </a:moveTo>
                  <a:lnTo>
                    <a:pt x="92" y="29"/>
                  </a:lnTo>
                  <a:lnTo>
                    <a:pt x="81" y="34"/>
                  </a:lnTo>
                  <a:lnTo>
                    <a:pt x="66" y="24"/>
                  </a:lnTo>
                  <a:lnTo>
                    <a:pt x="47" y="17"/>
                  </a:lnTo>
                  <a:lnTo>
                    <a:pt x="15" y="17"/>
                  </a:lnTo>
                  <a:lnTo>
                    <a:pt x="0" y="18"/>
                  </a:lnTo>
                  <a:lnTo>
                    <a:pt x="24" y="9"/>
                  </a:lnTo>
                  <a:lnTo>
                    <a:pt x="41" y="4"/>
                  </a:lnTo>
                  <a:lnTo>
                    <a:pt x="39" y="0"/>
                  </a:lnTo>
                  <a:lnTo>
                    <a:pt x="56" y="7"/>
                  </a:lnTo>
                  <a:lnTo>
                    <a:pt x="54" y="2"/>
                  </a:lnTo>
                  <a:lnTo>
                    <a:pt x="68" y="9"/>
                  </a:lnTo>
                  <a:lnTo>
                    <a:pt x="79" y="9"/>
                  </a:lnTo>
                  <a:lnTo>
                    <a:pt x="96" y="1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3" name="Freeform 156"/>
            <p:cNvSpPr>
              <a:spLocks/>
            </p:cNvSpPr>
            <p:nvPr/>
          </p:nvSpPr>
          <p:spPr bwMode="auto">
            <a:xfrm>
              <a:off x="1888016" y="3189625"/>
              <a:ext cx="11073" cy="20442"/>
            </a:xfrm>
            <a:custGeom>
              <a:avLst/>
              <a:gdLst>
                <a:gd name="T0" fmla="*/ 2147483646 w 56"/>
                <a:gd name="T1" fmla="*/ 2147483646 h 113"/>
                <a:gd name="T2" fmla="*/ 2147483646 w 56"/>
                <a:gd name="T3" fmla="*/ 2147483646 h 113"/>
                <a:gd name="T4" fmla="*/ 2147483646 w 56"/>
                <a:gd name="T5" fmla="*/ 2147483646 h 113"/>
                <a:gd name="T6" fmla="*/ 2147483646 w 56"/>
                <a:gd name="T7" fmla="*/ 2147483646 h 113"/>
                <a:gd name="T8" fmla="*/ 2147483646 w 56"/>
                <a:gd name="T9" fmla="*/ 2147483646 h 113"/>
                <a:gd name="T10" fmla="*/ 2147483646 w 56"/>
                <a:gd name="T11" fmla="*/ 2147483646 h 113"/>
                <a:gd name="T12" fmla="*/ 2147483646 w 56"/>
                <a:gd name="T13" fmla="*/ 2147483646 h 113"/>
                <a:gd name="T14" fmla="*/ 2147483646 w 56"/>
                <a:gd name="T15" fmla="*/ 2147483646 h 113"/>
                <a:gd name="T16" fmla="*/ 2147483646 w 56"/>
                <a:gd name="T17" fmla="*/ 2147483646 h 113"/>
                <a:gd name="T18" fmla="*/ 2147483646 w 56"/>
                <a:gd name="T19" fmla="*/ 2147483646 h 113"/>
                <a:gd name="T20" fmla="*/ 2147483646 w 56"/>
                <a:gd name="T21" fmla="*/ 2147483646 h 113"/>
                <a:gd name="T22" fmla="*/ 2147483646 w 56"/>
                <a:gd name="T23" fmla="*/ 2147483646 h 113"/>
                <a:gd name="T24" fmla="*/ 2147483646 w 56"/>
                <a:gd name="T25" fmla="*/ 2147483646 h 113"/>
                <a:gd name="T26" fmla="*/ 2147483646 w 56"/>
                <a:gd name="T27" fmla="*/ 2147483646 h 113"/>
                <a:gd name="T28" fmla="*/ 2147483646 w 56"/>
                <a:gd name="T29" fmla="*/ 2147483646 h 113"/>
                <a:gd name="T30" fmla="*/ 2147483646 w 56"/>
                <a:gd name="T31" fmla="*/ 2147483646 h 113"/>
                <a:gd name="T32" fmla="*/ 2147483646 w 56"/>
                <a:gd name="T33" fmla="*/ 2147483646 h 113"/>
                <a:gd name="T34" fmla="*/ 0 w 56"/>
                <a:gd name="T35" fmla="*/ 2147483646 h 113"/>
                <a:gd name="T36" fmla="*/ 2147483646 w 56"/>
                <a:gd name="T37" fmla="*/ 2147483646 h 113"/>
                <a:gd name="T38" fmla="*/ 2147483646 w 56"/>
                <a:gd name="T39" fmla="*/ 2147483646 h 113"/>
                <a:gd name="T40" fmla="*/ 2147483646 w 56"/>
                <a:gd name="T41" fmla="*/ 0 h 113"/>
                <a:gd name="T42" fmla="*/ 2147483646 w 56"/>
                <a:gd name="T43" fmla="*/ 2147483646 h 113"/>
                <a:gd name="T44" fmla="*/ 2147483646 w 56"/>
                <a:gd name="T45" fmla="*/ 2147483646 h 11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6" h="113">
                  <a:moveTo>
                    <a:pt x="56" y="21"/>
                  </a:moveTo>
                  <a:lnTo>
                    <a:pt x="39" y="8"/>
                  </a:lnTo>
                  <a:lnTo>
                    <a:pt x="19" y="11"/>
                  </a:lnTo>
                  <a:lnTo>
                    <a:pt x="8" y="29"/>
                  </a:lnTo>
                  <a:lnTo>
                    <a:pt x="6" y="55"/>
                  </a:lnTo>
                  <a:lnTo>
                    <a:pt x="8" y="75"/>
                  </a:lnTo>
                  <a:lnTo>
                    <a:pt x="15" y="91"/>
                  </a:lnTo>
                  <a:lnTo>
                    <a:pt x="24" y="66"/>
                  </a:lnTo>
                  <a:lnTo>
                    <a:pt x="35" y="52"/>
                  </a:lnTo>
                  <a:lnTo>
                    <a:pt x="53" y="42"/>
                  </a:lnTo>
                  <a:lnTo>
                    <a:pt x="38" y="62"/>
                  </a:lnTo>
                  <a:lnTo>
                    <a:pt x="22" y="79"/>
                  </a:lnTo>
                  <a:lnTo>
                    <a:pt x="21" y="95"/>
                  </a:lnTo>
                  <a:lnTo>
                    <a:pt x="28" y="110"/>
                  </a:lnTo>
                  <a:lnTo>
                    <a:pt x="37" y="113"/>
                  </a:lnTo>
                  <a:lnTo>
                    <a:pt x="14" y="107"/>
                  </a:lnTo>
                  <a:lnTo>
                    <a:pt x="2" y="83"/>
                  </a:lnTo>
                  <a:lnTo>
                    <a:pt x="0" y="52"/>
                  </a:lnTo>
                  <a:lnTo>
                    <a:pt x="2" y="24"/>
                  </a:lnTo>
                  <a:lnTo>
                    <a:pt x="15" y="5"/>
                  </a:lnTo>
                  <a:lnTo>
                    <a:pt x="32" y="0"/>
                  </a:lnTo>
                  <a:lnTo>
                    <a:pt x="48" y="3"/>
                  </a:lnTo>
                  <a:lnTo>
                    <a:pt x="56" y="21"/>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4" name="Freeform 157"/>
            <p:cNvSpPr>
              <a:spLocks/>
            </p:cNvSpPr>
            <p:nvPr/>
          </p:nvSpPr>
          <p:spPr bwMode="auto">
            <a:xfrm>
              <a:off x="1883990" y="3185908"/>
              <a:ext cx="18119" cy="28805"/>
            </a:xfrm>
            <a:custGeom>
              <a:avLst/>
              <a:gdLst>
                <a:gd name="T0" fmla="*/ 2147483646 w 91"/>
                <a:gd name="T1" fmla="*/ 2147483646 h 153"/>
                <a:gd name="T2" fmla="*/ 2147483646 w 91"/>
                <a:gd name="T3" fmla="*/ 2147483646 h 153"/>
                <a:gd name="T4" fmla="*/ 2147483646 w 91"/>
                <a:gd name="T5" fmla="*/ 2147483646 h 153"/>
                <a:gd name="T6" fmla="*/ 2147483646 w 91"/>
                <a:gd name="T7" fmla="*/ 2147483646 h 153"/>
                <a:gd name="T8" fmla="*/ 2147483646 w 91"/>
                <a:gd name="T9" fmla="*/ 2147483646 h 153"/>
                <a:gd name="T10" fmla="*/ 2147483646 w 91"/>
                <a:gd name="T11" fmla="*/ 2147483646 h 153"/>
                <a:gd name="T12" fmla="*/ 2147483646 w 91"/>
                <a:gd name="T13" fmla="*/ 2147483646 h 153"/>
                <a:gd name="T14" fmla="*/ 2147483646 w 91"/>
                <a:gd name="T15" fmla="*/ 2147483646 h 153"/>
                <a:gd name="T16" fmla="*/ 2147483646 w 91"/>
                <a:gd name="T17" fmla="*/ 2147483646 h 153"/>
                <a:gd name="T18" fmla="*/ 2147483646 w 91"/>
                <a:gd name="T19" fmla="*/ 2147483646 h 153"/>
                <a:gd name="T20" fmla="*/ 2147483646 w 91"/>
                <a:gd name="T21" fmla="*/ 2147483646 h 153"/>
                <a:gd name="T22" fmla="*/ 2147483646 w 91"/>
                <a:gd name="T23" fmla="*/ 2147483646 h 153"/>
                <a:gd name="T24" fmla="*/ 2147483646 w 91"/>
                <a:gd name="T25" fmla="*/ 2147483646 h 153"/>
                <a:gd name="T26" fmla="*/ 2147483646 w 91"/>
                <a:gd name="T27" fmla="*/ 2147483646 h 153"/>
                <a:gd name="T28" fmla="*/ 2147483646 w 91"/>
                <a:gd name="T29" fmla="*/ 2147483646 h 153"/>
                <a:gd name="T30" fmla="*/ 2147483646 w 91"/>
                <a:gd name="T31" fmla="*/ 2147483646 h 153"/>
                <a:gd name="T32" fmla="*/ 2147483646 w 91"/>
                <a:gd name="T33" fmla="*/ 2147483646 h 153"/>
                <a:gd name="T34" fmla="*/ 2147483646 w 91"/>
                <a:gd name="T35" fmla="*/ 2147483646 h 153"/>
                <a:gd name="T36" fmla="*/ 2147483646 w 91"/>
                <a:gd name="T37" fmla="*/ 2147483646 h 153"/>
                <a:gd name="T38" fmla="*/ 0 w 91"/>
                <a:gd name="T39" fmla="*/ 2147483646 h 153"/>
                <a:gd name="T40" fmla="*/ 0 w 91"/>
                <a:gd name="T41" fmla="*/ 2147483646 h 153"/>
                <a:gd name="T42" fmla="*/ 2147483646 w 91"/>
                <a:gd name="T43" fmla="*/ 2147483646 h 153"/>
                <a:gd name="T44" fmla="*/ 2147483646 w 91"/>
                <a:gd name="T45" fmla="*/ 2147483646 h 153"/>
                <a:gd name="T46" fmla="*/ 2147483646 w 91"/>
                <a:gd name="T47" fmla="*/ 0 h 153"/>
                <a:gd name="T48" fmla="*/ 2147483646 w 91"/>
                <a:gd name="T49" fmla="*/ 2147483646 h 153"/>
                <a:gd name="T50" fmla="*/ 2147483646 w 91"/>
                <a:gd name="T51" fmla="*/ 2147483646 h 153"/>
                <a:gd name="T52" fmla="*/ 2147483646 w 91"/>
                <a:gd name="T53" fmla="*/ 2147483646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1" h="153">
                  <a:moveTo>
                    <a:pt x="91" y="38"/>
                  </a:moveTo>
                  <a:lnTo>
                    <a:pt x="76" y="13"/>
                  </a:lnTo>
                  <a:lnTo>
                    <a:pt x="54" y="7"/>
                  </a:lnTo>
                  <a:lnTo>
                    <a:pt x="24" y="12"/>
                  </a:lnTo>
                  <a:lnTo>
                    <a:pt x="14" y="25"/>
                  </a:lnTo>
                  <a:lnTo>
                    <a:pt x="7" y="48"/>
                  </a:lnTo>
                  <a:lnTo>
                    <a:pt x="7" y="66"/>
                  </a:lnTo>
                  <a:lnTo>
                    <a:pt x="11" y="79"/>
                  </a:lnTo>
                  <a:lnTo>
                    <a:pt x="11" y="98"/>
                  </a:lnTo>
                  <a:lnTo>
                    <a:pt x="15" y="120"/>
                  </a:lnTo>
                  <a:lnTo>
                    <a:pt x="34" y="142"/>
                  </a:lnTo>
                  <a:lnTo>
                    <a:pt x="47" y="142"/>
                  </a:lnTo>
                  <a:lnTo>
                    <a:pt x="63" y="142"/>
                  </a:lnTo>
                  <a:lnTo>
                    <a:pt x="63" y="144"/>
                  </a:lnTo>
                  <a:lnTo>
                    <a:pt x="51" y="153"/>
                  </a:lnTo>
                  <a:lnTo>
                    <a:pt x="36" y="151"/>
                  </a:lnTo>
                  <a:lnTo>
                    <a:pt x="19" y="144"/>
                  </a:lnTo>
                  <a:lnTo>
                    <a:pt x="6" y="121"/>
                  </a:lnTo>
                  <a:lnTo>
                    <a:pt x="5" y="86"/>
                  </a:lnTo>
                  <a:lnTo>
                    <a:pt x="0" y="62"/>
                  </a:lnTo>
                  <a:lnTo>
                    <a:pt x="0" y="41"/>
                  </a:lnTo>
                  <a:lnTo>
                    <a:pt x="9" y="23"/>
                  </a:lnTo>
                  <a:lnTo>
                    <a:pt x="18" y="7"/>
                  </a:lnTo>
                  <a:lnTo>
                    <a:pt x="42" y="0"/>
                  </a:lnTo>
                  <a:lnTo>
                    <a:pt x="76" y="5"/>
                  </a:lnTo>
                  <a:lnTo>
                    <a:pt x="89" y="13"/>
                  </a:lnTo>
                  <a:lnTo>
                    <a:pt x="91" y="38"/>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5" name="Freeform 158"/>
            <p:cNvSpPr>
              <a:spLocks/>
            </p:cNvSpPr>
            <p:nvPr/>
          </p:nvSpPr>
          <p:spPr bwMode="auto">
            <a:xfrm>
              <a:off x="1895063" y="3216571"/>
              <a:ext cx="17112" cy="24159"/>
            </a:xfrm>
            <a:custGeom>
              <a:avLst/>
              <a:gdLst>
                <a:gd name="T0" fmla="*/ 0 w 83"/>
                <a:gd name="T1" fmla="*/ 0 h 127"/>
                <a:gd name="T2" fmla="*/ 2147483646 w 83"/>
                <a:gd name="T3" fmla="*/ 2147483646 h 127"/>
                <a:gd name="T4" fmla="*/ 2147483646 w 83"/>
                <a:gd name="T5" fmla="*/ 2147483646 h 127"/>
                <a:gd name="T6" fmla="*/ 2147483646 w 83"/>
                <a:gd name="T7" fmla="*/ 2147483646 h 127"/>
                <a:gd name="T8" fmla="*/ 2147483646 w 83"/>
                <a:gd name="T9" fmla="*/ 2147483646 h 127"/>
                <a:gd name="T10" fmla="*/ 2147483646 w 83"/>
                <a:gd name="T11" fmla="*/ 2147483646 h 127"/>
                <a:gd name="T12" fmla="*/ 2147483646 w 83"/>
                <a:gd name="T13" fmla="*/ 2147483646 h 127"/>
                <a:gd name="T14" fmla="*/ 2147483646 w 83"/>
                <a:gd name="T15" fmla="*/ 2147483646 h 127"/>
                <a:gd name="T16" fmla="*/ 2147483646 w 83"/>
                <a:gd name="T17" fmla="*/ 2147483646 h 127"/>
                <a:gd name="T18" fmla="*/ 0 w 83"/>
                <a:gd name="T19" fmla="*/ 0 h 1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3" h="127">
                  <a:moveTo>
                    <a:pt x="0" y="0"/>
                  </a:moveTo>
                  <a:lnTo>
                    <a:pt x="10" y="27"/>
                  </a:lnTo>
                  <a:lnTo>
                    <a:pt x="27" y="57"/>
                  </a:lnTo>
                  <a:lnTo>
                    <a:pt x="45" y="83"/>
                  </a:lnTo>
                  <a:lnTo>
                    <a:pt x="70" y="116"/>
                  </a:lnTo>
                  <a:lnTo>
                    <a:pt x="83" y="127"/>
                  </a:lnTo>
                  <a:lnTo>
                    <a:pt x="55" y="113"/>
                  </a:lnTo>
                  <a:lnTo>
                    <a:pt x="33" y="82"/>
                  </a:lnTo>
                  <a:lnTo>
                    <a:pt x="12" y="46"/>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6" name="Freeform 159"/>
            <p:cNvSpPr>
              <a:spLocks/>
            </p:cNvSpPr>
            <p:nvPr/>
          </p:nvSpPr>
          <p:spPr bwMode="auto">
            <a:xfrm>
              <a:off x="1843725" y="3135731"/>
              <a:ext cx="95630" cy="89202"/>
            </a:xfrm>
            <a:custGeom>
              <a:avLst/>
              <a:gdLst>
                <a:gd name="T0" fmla="*/ 2147483646 w 478"/>
                <a:gd name="T1" fmla="*/ 2147483646 h 480"/>
                <a:gd name="T2" fmla="*/ 2147483646 w 478"/>
                <a:gd name="T3" fmla="*/ 2147483646 h 480"/>
                <a:gd name="T4" fmla="*/ 2147483646 w 478"/>
                <a:gd name="T5" fmla="*/ 2147483646 h 480"/>
                <a:gd name="T6" fmla="*/ 2147483646 w 478"/>
                <a:gd name="T7" fmla="*/ 2147483646 h 480"/>
                <a:gd name="T8" fmla="*/ 2147483646 w 478"/>
                <a:gd name="T9" fmla="*/ 2147483646 h 480"/>
                <a:gd name="T10" fmla="*/ 2147483646 w 478"/>
                <a:gd name="T11" fmla="*/ 2147483646 h 480"/>
                <a:gd name="T12" fmla="*/ 2147483646 w 478"/>
                <a:gd name="T13" fmla="*/ 2147483646 h 480"/>
                <a:gd name="T14" fmla="*/ 2147483646 w 478"/>
                <a:gd name="T15" fmla="*/ 2147483646 h 480"/>
                <a:gd name="T16" fmla="*/ 2147483646 w 478"/>
                <a:gd name="T17" fmla="*/ 2147483646 h 480"/>
                <a:gd name="T18" fmla="*/ 2147483646 w 478"/>
                <a:gd name="T19" fmla="*/ 2147483646 h 480"/>
                <a:gd name="T20" fmla="*/ 2147483646 w 478"/>
                <a:gd name="T21" fmla="*/ 2147483646 h 480"/>
                <a:gd name="T22" fmla="*/ 2147483646 w 478"/>
                <a:gd name="T23" fmla="*/ 2147483646 h 480"/>
                <a:gd name="T24" fmla="*/ 2147483646 w 478"/>
                <a:gd name="T25" fmla="*/ 2147483646 h 480"/>
                <a:gd name="T26" fmla="*/ 2147483646 w 478"/>
                <a:gd name="T27" fmla="*/ 2147483646 h 480"/>
                <a:gd name="T28" fmla="*/ 2147483646 w 478"/>
                <a:gd name="T29" fmla="*/ 2147483646 h 480"/>
                <a:gd name="T30" fmla="*/ 2147483646 w 478"/>
                <a:gd name="T31" fmla="*/ 2147483646 h 480"/>
                <a:gd name="T32" fmla="*/ 2147483646 w 478"/>
                <a:gd name="T33" fmla="*/ 2147483646 h 480"/>
                <a:gd name="T34" fmla="*/ 2147483646 w 478"/>
                <a:gd name="T35" fmla="*/ 2147483646 h 480"/>
                <a:gd name="T36" fmla="*/ 2147483646 w 478"/>
                <a:gd name="T37" fmla="*/ 2147483646 h 480"/>
                <a:gd name="T38" fmla="*/ 2147483646 w 478"/>
                <a:gd name="T39" fmla="*/ 2147483646 h 480"/>
                <a:gd name="T40" fmla="*/ 2147483646 w 478"/>
                <a:gd name="T41" fmla="*/ 2147483646 h 480"/>
                <a:gd name="T42" fmla="*/ 2147483646 w 478"/>
                <a:gd name="T43" fmla="*/ 2147483646 h 480"/>
                <a:gd name="T44" fmla="*/ 2147483646 w 478"/>
                <a:gd name="T45" fmla="*/ 2147483646 h 480"/>
                <a:gd name="T46" fmla="*/ 2147483646 w 478"/>
                <a:gd name="T47" fmla="*/ 2147483646 h 480"/>
                <a:gd name="T48" fmla="*/ 2147483646 w 478"/>
                <a:gd name="T49" fmla="*/ 2147483646 h 480"/>
                <a:gd name="T50" fmla="*/ 0 w 478"/>
                <a:gd name="T51" fmla="*/ 2147483646 h 480"/>
                <a:gd name="T52" fmla="*/ 2147483646 w 478"/>
                <a:gd name="T53" fmla="*/ 2147483646 h 480"/>
                <a:gd name="T54" fmla="*/ 2147483646 w 478"/>
                <a:gd name="T55" fmla="*/ 2147483646 h 480"/>
                <a:gd name="T56" fmla="*/ 2147483646 w 478"/>
                <a:gd name="T57" fmla="*/ 2147483646 h 480"/>
                <a:gd name="T58" fmla="*/ 2147483646 w 478"/>
                <a:gd name="T59" fmla="*/ 2147483646 h 480"/>
                <a:gd name="T60" fmla="*/ 2147483646 w 478"/>
                <a:gd name="T61" fmla="*/ 0 h 480"/>
                <a:gd name="T62" fmla="*/ 2147483646 w 478"/>
                <a:gd name="T63" fmla="*/ 2147483646 h 480"/>
                <a:gd name="T64" fmla="*/ 2147483646 w 478"/>
                <a:gd name="T65" fmla="*/ 2147483646 h 480"/>
                <a:gd name="T66" fmla="*/ 2147483646 w 478"/>
                <a:gd name="T67" fmla="*/ 2147483646 h 480"/>
                <a:gd name="T68" fmla="*/ 2147483646 w 478"/>
                <a:gd name="T69" fmla="*/ 2147483646 h 480"/>
                <a:gd name="T70" fmla="*/ 2147483646 w 478"/>
                <a:gd name="T71" fmla="*/ 2147483646 h 480"/>
                <a:gd name="T72" fmla="*/ 2147483646 w 478"/>
                <a:gd name="T73" fmla="*/ 2147483646 h 480"/>
                <a:gd name="T74" fmla="*/ 2147483646 w 478"/>
                <a:gd name="T75" fmla="*/ 2147483646 h 48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80">
                  <a:moveTo>
                    <a:pt x="440" y="138"/>
                  </a:moveTo>
                  <a:lnTo>
                    <a:pt x="367" y="127"/>
                  </a:lnTo>
                  <a:lnTo>
                    <a:pt x="320" y="133"/>
                  </a:lnTo>
                  <a:lnTo>
                    <a:pt x="290" y="168"/>
                  </a:lnTo>
                  <a:lnTo>
                    <a:pt x="308" y="209"/>
                  </a:lnTo>
                  <a:lnTo>
                    <a:pt x="331" y="224"/>
                  </a:lnTo>
                  <a:lnTo>
                    <a:pt x="338" y="262"/>
                  </a:lnTo>
                  <a:lnTo>
                    <a:pt x="324" y="287"/>
                  </a:lnTo>
                  <a:lnTo>
                    <a:pt x="335" y="325"/>
                  </a:lnTo>
                  <a:lnTo>
                    <a:pt x="306" y="325"/>
                  </a:lnTo>
                  <a:lnTo>
                    <a:pt x="298" y="282"/>
                  </a:lnTo>
                  <a:lnTo>
                    <a:pt x="280" y="262"/>
                  </a:lnTo>
                  <a:lnTo>
                    <a:pt x="243" y="262"/>
                  </a:lnTo>
                  <a:lnTo>
                    <a:pt x="209" y="271"/>
                  </a:lnTo>
                  <a:lnTo>
                    <a:pt x="197" y="301"/>
                  </a:lnTo>
                  <a:lnTo>
                    <a:pt x="193" y="341"/>
                  </a:lnTo>
                  <a:lnTo>
                    <a:pt x="197" y="370"/>
                  </a:lnTo>
                  <a:lnTo>
                    <a:pt x="197" y="391"/>
                  </a:lnTo>
                  <a:lnTo>
                    <a:pt x="195" y="416"/>
                  </a:lnTo>
                  <a:lnTo>
                    <a:pt x="172" y="439"/>
                  </a:lnTo>
                  <a:lnTo>
                    <a:pt x="156" y="453"/>
                  </a:lnTo>
                  <a:lnTo>
                    <a:pt x="115" y="480"/>
                  </a:lnTo>
                  <a:lnTo>
                    <a:pt x="37" y="399"/>
                  </a:lnTo>
                  <a:lnTo>
                    <a:pt x="14" y="334"/>
                  </a:lnTo>
                  <a:lnTo>
                    <a:pt x="5" y="229"/>
                  </a:lnTo>
                  <a:lnTo>
                    <a:pt x="0" y="154"/>
                  </a:lnTo>
                  <a:lnTo>
                    <a:pt x="9" y="82"/>
                  </a:lnTo>
                  <a:lnTo>
                    <a:pt x="30" y="42"/>
                  </a:lnTo>
                  <a:lnTo>
                    <a:pt x="78" y="15"/>
                  </a:lnTo>
                  <a:lnTo>
                    <a:pt x="121" y="7"/>
                  </a:lnTo>
                  <a:lnTo>
                    <a:pt x="204" y="0"/>
                  </a:lnTo>
                  <a:lnTo>
                    <a:pt x="285" y="5"/>
                  </a:lnTo>
                  <a:lnTo>
                    <a:pt x="387" y="22"/>
                  </a:lnTo>
                  <a:lnTo>
                    <a:pt x="432" y="44"/>
                  </a:lnTo>
                  <a:lnTo>
                    <a:pt x="455" y="67"/>
                  </a:lnTo>
                  <a:lnTo>
                    <a:pt x="478" y="102"/>
                  </a:lnTo>
                  <a:lnTo>
                    <a:pt x="475" y="120"/>
                  </a:lnTo>
                  <a:lnTo>
                    <a:pt x="440" y="138"/>
                  </a:lnTo>
                  <a:close/>
                </a:path>
              </a:pathLst>
            </a:custGeom>
            <a:solidFill>
              <a:srgbClr val="603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67" name="Freeform 160"/>
            <p:cNvSpPr>
              <a:spLocks/>
            </p:cNvSpPr>
            <p:nvPr/>
          </p:nvSpPr>
          <p:spPr bwMode="auto">
            <a:xfrm>
              <a:off x="1845737" y="3136660"/>
              <a:ext cx="91603" cy="85486"/>
            </a:xfrm>
            <a:custGeom>
              <a:avLst/>
              <a:gdLst>
                <a:gd name="T0" fmla="*/ 2147483646 w 455"/>
                <a:gd name="T1" fmla="*/ 2147483646 h 460"/>
                <a:gd name="T2" fmla="*/ 2147483646 w 455"/>
                <a:gd name="T3" fmla="*/ 2147483646 h 460"/>
                <a:gd name="T4" fmla="*/ 2147483646 w 455"/>
                <a:gd name="T5" fmla="*/ 2147483646 h 460"/>
                <a:gd name="T6" fmla="*/ 2147483646 w 455"/>
                <a:gd name="T7" fmla="*/ 2147483646 h 460"/>
                <a:gd name="T8" fmla="*/ 2147483646 w 455"/>
                <a:gd name="T9" fmla="*/ 2147483646 h 460"/>
                <a:gd name="T10" fmla="*/ 2147483646 w 455"/>
                <a:gd name="T11" fmla="*/ 2147483646 h 460"/>
                <a:gd name="T12" fmla="*/ 2147483646 w 455"/>
                <a:gd name="T13" fmla="*/ 2147483646 h 460"/>
                <a:gd name="T14" fmla="*/ 2147483646 w 455"/>
                <a:gd name="T15" fmla="*/ 2147483646 h 460"/>
                <a:gd name="T16" fmla="*/ 2147483646 w 455"/>
                <a:gd name="T17" fmla="*/ 2147483646 h 460"/>
                <a:gd name="T18" fmla="*/ 2147483646 w 455"/>
                <a:gd name="T19" fmla="*/ 2147483646 h 460"/>
                <a:gd name="T20" fmla="*/ 2147483646 w 455"/>
                <a:gd name="T21" fmla="*/ 2147483646 h 460"/>
                <a:gd name="T22" fmla="*/ 2147483646 w 455"/>
                <a:gd name="T23" fmla="*/ 2147483646 h 460"/>
                <a:gd name="T24" fmla="*/ 2147483646 w 455"/>
                <a:gd name="T25" fmla="*/ 2147483646 h 460"/>
                <a:gd name="T26" fmla="*/ 2147483646 w 455"/>
                <a:gd name="T27" fmla="*/ 2147483646 h 460"/>
                <a:gd name="T28" fmla="*/ 2147483646 w 455"/>
                <a:gd name="T29" fmla="*/ 2147483646 h 460"/>
                <a:gd name="T30" fmla="*/ 2147483646 w 455"/>
                <a:gd name="T31" fmla="*/ 2147483646 h 460"/>
                <a:gd name="T32" fmla="*/ 2147483646 w 455"/>
                <a:gd name="T33" fmla="*/ 2147483646 h 460"/>
                <a:gd name="T34" fmla="*/ 2147483646 w 455"/>
                <a:gd name="T35" fmla="*/ 2147483646 h 460"/>
                <a:gd name="T36" fmla="*/ 2147483646 w 455"/>
                <a:gd name="T37" fmla="*/ 2147483646 h 460"/>
                <a:gd name="T38" fmla="*/ 2147483646 w 455"/>
                <a:gd name="T39" fmla="*/ 2147483646 h 460"/>
                <a:gd name="T40" fmla="*/ 2147483646 w 455"/>
                <a:gd name="T41" fmla="*/ 2147483646 h 460"/>
                <a:gd name="T42" fmla="*/ 2147483646 w 455"/>
                <a:gd name="T43" fmla="*/ 2147483646 h 460"/>
                <a:gd name="T44" fmla="*/ 2147483646 w 455"/>
                <a:gd name="T45" fmla="*/ 2147483646 h 460"/>
                <a:gd name="T46" fmla="*/ 2147483646 w 455"/>
                <a:gd name="T47" fmla="*/ 2147483646 h 460"/>
                <a:gd name="T48" fmla="*/ 2147483646 w 455"/>
                <a:gd name="T49" fmla="*/ 2147483646 h 460"/>
                <a:gd name="T50" fmla="*/ 2147483646 w 455"/>
                <a:gd name="T51" fmla="*/ 2147483646 h 460"/>
                <a:gd name="T52" fmla="*/ 2147483646 w 455"/>
                <a:gd name="T53" fmla="*/ 2147483646 h 460"/>
                <a:gd name="T54" fmla="*/ 2147483646 w 455"/>
                <a:gd name="T55" fmla="*/ 2147483646 h 460"/>
                <a:gd name="T56" fmla="*/ 2147483646 w 455"/>
                <a:gd name="T57" fmla="*/ 2147483646 h 460"/>
                <a:gd name="T58" fmla="*/ 2147483646 w 455"/>
                <a:gd name="T59" fmla="*/ 2147483646 h 460"/>
                <a:gd name="T60" fmla="*/ 2147483646 w 455"/>
                <a:gd name="T61" fmla="*/ 2147483646 h 460"/>
                <a:gd name="T62" fmla="*/ 2147483646 w 455"/>
                <a:gd name="T63" fmla="*/ 2147483646 h 460"/>
                <a:gd name="T64" fmla="*/ 2147483646 w 455"/>
                <a:gd name="T65" fmla="*/ 2147483646 h 460"/>
                <a:gd name="T66" fmla="*/ 2147483646 w 455"/>
                <a:gd name="T67" fmla="*/ 2147483646 h 460"/>
                <a:gd name="T68" fmla="*/ 2147483646 w 455"/>
                <a:gd name="T69" fmla="*/ 2147483646 h 460"/>
                <a:gd name="T70" fmla="*/ 2147483646 w 455"/>
                <a:gd name="T71" fmla="*/ 2147483646 h 460"/>
                <a:gd name="T72" fmla="*/ 2147483646 w 455"/>
                <a:gd name="T73" fmla="*/ 2147483646 h 460"/>
                <a:gd name="T74" fmla="*/ 2147483646 w 455"/>
                <a:gd name="T75" fmla="*/ 2147483646 h 460"/>
                <a:gd name="T76" fmla="*/ 2147483646 w 455"/>
                <a:gd name="T77" fmla="*/ 2147483646 h 460"/>
                <a:gd name="T78" fmla="*/ 2147483646 w 455"/>
                <a:gd name="T79" fmla="*/ 2147483646 h 460"/>
                <a:gd name="T80" fmla="*/ 2147483646 w 455"/>
                <a:gd name="T81" fmla="*/ 2147483646 h 460"/>
                <a:gd name="T82" fmla="*/ 2147483646 w 455"/>
                <a:gd name="T83" fmla="*/ 2147483646 h 460"/>
                <a:gd name="T84" fmla="*/ 2147483646 w 455"/>
                <a:gd name="T85" fmla="*/ 2147483646 h 460"/>
                <a:gd name="T86" fmla="*/ 2147483646 w 455"/>
                <a:gd name="T87" fmla="*/ 2147483646 h 46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55" h="460">
                  <a:moveTo>
                    <a:pt x="379" y="28"/>
                  </a:moveTo>
                  <a:lnTo>
                    <a:pt x="418" y="44"/>
                  </a:lnTo>
                  <a:lnTo>
                    <a:pt x="436" y="69"/>
                  </a:lnTo>
                  <a:lnTo>
                    <a:pt x="447" y="85"/>
                  </a:lnTo>
                  <a:lnTo>
                    <a:pt x="455" y="98"/>
                  </a:lnTo>
                  <a:lnTo>
                    <a:pt x="444" y="108"/>
                  </a:lnTo>
                  <a:lnTo>
                    <a:pt x="425" y="120"/>
                  </a:lnTo>
                  <a:lnTo>
                    <a:pt x="376" y="113"/>
                  </a:lnTo>
                  <a:lnTo>
                    <a:pt x="339" y="113"/>
                  </a:lnTo>
                  <a:lnTo>
                    <a:pt x="315" y="100"/>
                  </a:lnTo>
                  <a:lnTo>
                    <a:pt x="279" y="92"/>
                  </a:lnTo>
                  <a:lnTo>
                    <a:pt x="247" y="90"/>
                  </a:lnTo>
                  <a:lnTo>
                    <a:pt x="209" y="92"/>
                  </a:lnTo>
                  <a:lnTo>
                    <a:pt x="264" y="98"/>
                  </a:lnTo>
                  <a:lnTo>
                    <a:pt x="291" y="105"/>
                  </a:lnTo>
                  <a:lnTo>
                    <a:pt x="311" y="113"/>
                  </a:lnTo>
                  <a:lnTo>
                    <a:pt x="315" y="115"/>
                  </a:lnTo>
                  <a:lnTo>
                    <a:pt x="302" y="120"/>
                  </a:lnTo>
                  <a:lnTo>
                    <a:pt x="291" y="131"/>
                  </a:lnTo>
                  <a:lnTo>
                    <a:pt x="272" y="120"/>
                  </a:lnTo>
                  <a:lnTo>
                    <a:pt x="256" y="116"/>
                  </a:lnTo>
                  <a:lnTo>
                    <a:pt x="223" y="110"/>
                  </a:lnTo>
                  <a:lnTo>
                    <a:pt x="212" y="110"/>
                  </a:lnTo>
                  <a:lnTo>
                    <a:pt x="246" y="122"/>
                  </a:lnTo>
                  <a:lnTo>
                    <a:pt x="270" y="133"/>
                  </a:lnTo>
                  <a:lnTo>
                    <a:pt x="283" y="142"/>
                  </a:lnTo>
                  <a:lnTo>
                    <a:pt x="272" y="154"/>
                  </a:lnTo>
                  <a:lnTo>
                    <a:pt x="246" y="145"/>
                  </a:lnTo>
                  <a:lnTo>
                    <a:pt x="223" y="140"/>
                  </a:lnTo>
                  <a:lnTo>
                    <a:pt x="264" y="161"/>
                  </a:lnTo>
                  <a:lnTo>
                    <a:pt x="277" y="170"/>
                  </a:lnTo>
                  <a:lnTo>
                    <a:pt x="281" y="189"/>
                  </a:lnTo>
                  <a:lnTo>
                    <a:pt x="289" y="199"/>
                  </a:lnTo>
                  <a:lnTo>
                    <a:pt x="264" y="187"/>
                  </a:lnTo>
                  <a:lnTo>
                    <a:pt x="241" y="183"/>
                  </a:lnTo>
                  <a:lnTo>
                    <a:pt x="205" y="181"/>
                  </a:lnTo>
                  <a:lnTo>
                    <a:pt x="259" y="197"/>
                  </a:lnTo>
                  <a:lnTo>
                    <a:pt x="293" y="210"/>
                  </a:lnTo>
                  <a:lnTo>
                    <a:pt x="315" y="222"/>
                  </a:lnTo>
                  <a:lnTo>
                    <a:pt x="318" y="239"/>
                  </a:lnTo>
                  <a:lnTo>
                    <a:pt x="291" y="227"/>
                  </a:lnTo>
                  <a:lnTo>
                    <a:pt x="254" y="214"/>
                  </a:lnTo>
                  <a:lnTo>
                    <a:pt x="237" y="214"/>
                  </a:lnTo>
                  <a:lnTo>
                    <a:pt x="277" y="228"/>
                  </a:lnTo>
                  <a:lnTo>
                    <a:pt x="309" y="242"/>
                  </a:lnTo>
                  <a:lnTo>
                    <a:pt x="320" y="253"/>
                  </a:lnTo>
                  <a:lnTo>
                    <a:pt x="315" y="264"/>
                  </a:lnTo>
                  <a:lnTo>
                    <a:pt x="291" y="255"/>
                  </a:lnTo>
                  <a:lnTo>
                    <a:pt x="269" y="246"/>
                  </a:lnTo>
                  <a:lnTo>
                    <a:pt x="221" y="244"/>
                  </a:lnTo>
                  <a:lnTo>
                    <a:pt x="202" y="246"/>
                  </a:lnTo>
                  <a:lnTo>
                    <a:pt x="158" y="249"/>
                  </a:lnTo>
                  <a:lnTo>
                    <a:pt x="107" y="242"/>
                  </a:lnTo>
                  <a:lnTo>
                    <a:pt x="137" y="253"/>
                  </a:lnTo>
                  <a:lnTo>
                    <a:pt x="191" y="262"/>
                  </a:lnTo>
                  <a:lnTo>
                    <a:pt x="181" y="280"/>
                  </a:lnTo>
                  <a:lnTo>
                    <a:pt x="141" y="271"/>
                  </a:lnTo>
                  <a:lnTo>
                    <a:pt x="104" y="258"/>
                  </a:lnTo>
                  <a:lnTo>
                    <a:pt x="79" y="246"/>
                  </a:lnTo>
                  <a:lnTo>
                    <a:pt x="126" y="280"/>
                  </a:lnTo>
                  <a:lnTo>
                    <a:pt x="156" y="290"/>
                  </a:lnTo>
                  <a:lnTo>
                    <a:pt x="181" y="298"/>
                  </a:lnTo>
                  <a:lnTo>
                    <a:pt x="178" y="317"/>
                  </a:lnTo>
                  <a:lnTo>
                    <a:pt x="141" y="310"/>
                  </a:lnTo>
                  <a:lnTo>
                    <a:pt x="113" y="302"/>
                  </a:lnTo>
                  <a:lnTo>
                    <a:pt x="131" y="315"/>
                  </a:lnTo>
                  <a:lnTo>
                    <a:pt x="161" y="323"/>
                  </a:lnTo>
                  <a:lnTo>
                    <a:pt x="178" y="325"/>
                  </a:lnTo>
                  <a:lnTo>
                    <a:pt x="178" y="365"/>
                  </a:lnTo>
                  <a:lnTo>
                    <a:pt x="143" y="351"/>
                  </a:lnTo>
                  <a:lnTo>
                    <a:pt x="116" y="341"/>
                  </a:lnTo>
                  <a:lnTo>
                    <a:pt x="145" y="363"/>
                  </a:lnTo>
                  <a:lnTo>
                    <a:pt x="182" y="379"/>
                  </a:lnTo>
                  <a:lnTo>
                    <a:pt x="181" y="397"/>
                  </a:lnTo>
                  <a:lnTo>
                    <a:pt x="159" y="418"/>
                  </a:lnTo>
                  <a:lnTo>
                    <a:pt x="141" y="395"/>
                  </a:lnTo>
                  <a:lnTo>
                    <a:pt x="116" y="365"/>
                  </a:lnTo>
                  <a:lnTo>
                    <a:pt x="100" y="337"/>
                  </a:lnTo>
                  <a:lnTo>
                    <a:pt x="116" y="381"/>
                  </a:lnTo>
                  <a:lnTo>
                    <a:pt x="131" y="397"/>
                  </a:lnTo>
                  <a:lnTo>
                    <a:pt x="156" y="429"/>
                  </a:lnTo>
                  <a:lnTo>
                    <a:pt x="137" y="449"/>
                  </a:lnTo>
                  <a:lnTo>
                    <a:pt x="109" y="424"/>
                  </a:lnTo>
                  <a:lnTo>
                    <a:pt x="88" y="395"/>
                  </a:lnTo>
                  <a:lnTo>
                    <a:pt x="69" y="363"/>
                  </a:lnTo>
                  <a:lnTo>
                    <a:pt x="86" y="409"/>
                  </a:lnTo>
                  <a:lnTo>
                    <a:pt x="104" y="430"/>
                  </a:lnTo>
                  <a:lnTo>
                    <a:pt x="121" y="452"/>
                  </a:lnTo>
                  <a:lnTo>
                    <a:pt x="107" y="460"/>
                  </a:lnTo>
                  <a:lnTo>
                    <a:pt x="69" y="429"/>
                  </a:lnTo>
                  <a:lnTo>
                    <a:pt x="34" y="379"/>
                  </a:lnTo>
                  <a:lnTo>
                    <a:pt x="21" y="341"/>
                  </a:lnTo>
                  <a:lnTo>
                    <a:pt x="12" y="275"/>
                  </a:lnTo>
                  <a:lnTo>
                    <a:pt x="7" y="227"/>
                  </a:lnTo>
                  <a:lnTo>
                    <a:pt x="0" y="170"/>
                  </a:lnTo>
                  <a:lnTo>
                    <a:pt x="39" y="181"/>
                  </a:lnTo>
                  <a:lnTo>
                    <a:pt x="81" y="197"/>
                  </a:lnTo>
                  <a:lnTo>
                    <a:pt x="145" y="212"/>
                  </a:lnTo>
                  <a:lnTo>
                    <a:pt x="88" y="189"/>
                  </a:lnTo>
                  <a:lnTo>
                    <a:pt x="67" y="177"/>
                  </a:lnTo>
                  <a:lnTo>
                    <a:pt x="26" y="162"/>
                  </a:lnTo>
                  <a:lnTo>
                    <a:pt x="5" y="158"/>
                  </a:lnTo>
                  <a:lnTo>
                    <a:pt x="5" y="129"/>
                  </a:lnTo>
                  <a:lnTo>
                    <a:pt x="10" y="92"/>
                  </a:lnTo>
                  <a:lnTo>
                    <a:pt x="61" y="100"/>
                  </a:lnTo>
                  <a:lnTo>
                    <a:pt x="94" y="110"/>
                  </a:lnTo>
                  <a:lnTo>
                    <a:pt x="135" y="129"/>
                  </a:lnTo>
                  <a:lnTo>
                    <a:pt x="97" y="100"/>
                  </a:lnTo>
                  <a:lnTo>
                    <a:pt x="54" y="88"/>
                  </a:lnTo>
                  <a:lnTo>
                    <a:pt x="12" y="77"/>
                  </a:lnTo>
                  <a:lnTo>
                    <a:pt x="21" y="49"/>
                  </a:lnTo>
                  <a:lnTo>
                    <a:pt x="34" y="31"/>
                  </a:lnTo>
                  <a:lnTo>
                    <a:pt x="73" y="19"/>
                  </a:lnTo>
                  <a:lnTo>
                    <a:pt x="111" y="28"/>
                  </a:lnTo>
                  <a:lnTo>
                    <a:pt x="145" y="53"/>
                  </a:lnTo>
                  <a:lnTo>
                    <a:pt x="121" y="25"/>
                  </a:lnTo>
                  <a:lnTo>
                    <a:pt x="86" y="10"/>
                  </a:lnTo>
                  <a:lnTo>
                    <a:pt x="126" y="4"/>
                  </a:lnTo>
                  <a:lnTo>
                    <a:pt x="156" y="2"/>
                  </a:lnTo>
                  <a:lnTo>
                    <a:pt x="198" y="8"/>
                  </a:lnTo>
                  <a:lnTo>
                    <a:pt x="226" y="27"/>
                  </a:lnTo>
                  <a:lnTo>
                    <a:pt x="272" y="35"/>
                  </a:lnTo>
                  <a:lnTo>
                    <a:pt x="241" y="23"/>
                  </a:lnTo>
                  <a:lnTo>
                    <a:pt x="218" y="8"/>
                  </a:lnTo>
                  <a:lnTo>
                    <a:pt x="205" y="0"/>
                  </a:lnTo>
                  <a:lnTo>
                    <a:pt x="249" y="2"/>
                  </a:lnTo>
                  <a:lnTo>
                    <a:pt x="289" y="4"/>
                  </a:lnTo>
                  <a:lnTo>
                    <a:pt x="313" y="15"/>
                  </a:lnTo>
                  <a:lnTo>
                    <a:pt x="337" y="37"/>
                  </a:lnTo>
                  <a:lnTo>
                    <a:pt x="356" y="67"/>
                  </a:lnTo>
                  <a:lnTo>
                    <a:pt x="346" y="33"/>
                  </a:lnTo>
                  <a:lnTo>
                    <a:pt x="322" y="10"/>
                  </a:lnTo>
                  <a:lnTo>
                    <a:pt x="379" y="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nvGrpSpPr>
            <p:cNvPr id="168" name="Group 161"/>
            <p:cNvGrpSpPr>
              <a:grpSpLocks/>
            </p:cNvGrpSpPr>
            <p:nvPr/>
          </p:nvGrpSpPr>
          <p:grpSpPr bwMode="auto">
            <a:xfrm>
              <a:off x="2031963" y="3353162"/>
              <a:ext cx="99655" cy="56681"/>
              <a:chOff x="377" y="1962"/>
              <a:chExt cx="99" cy="61"/>
            </a:xfrm>
          </p:grpSpPr>
          <p:sp>
            <p:nvSpPr>
              <p:cNvPr id="169" name="Freeform 162"/>
              <p:cNvSpPr>
                <a:spLocks/>
              </p:cNvSpPr>
              <p:nvPr/>
            </p:nvSpPr>
            <p:spPr bwMode="auto">
              <a:xfrm>
                <a:off x="377" y="1962"/>
                <a:ext cx="99" cy="61"/>
              </a:xfrm>
              <a:custGeom>
                <a:avLst/>
                <a:gdLst>
                  <a:gd name="T0" fmla="*/ 0 w 497"/>
                  <a:gd name="T1" fmla="*/ 0 h 305"/>
                  <a:gd name="T2" fmla="*/ 0 w 497"/>
                  <a:gd name="T3" fmla="*/ 0 h 305"/>
                  <a:gd name="T4" fmla="*/ 0 w 497"/>
                  <a:gd name="T5" fmla="*/ 0 h 305"/>
                  <a:gd name="T6" fmla="*/ 0 w 497"/>
                  <a:gd name="T7" fmla="*/ 0 h 305"/>
                  <a:gd name="T8" fmla="*/ 0 w 497"/>
                  <a:gd name="T9" fmla="*/ 0 h 305"/>
                  <a:gd name="T10" fmla="*/ 0 w 497"/>
                  <a:gd name="T11" fmla="*/ 0 h 305"/>
                  <a:gd name="T12" fmla="*/ 0 w 497"/>
                  <a:gd name="T13" fmla="*/ 0 h 305"/>
                  <a:gd name="T14" fmla="*/ 0 w 497"/>
                  <a:gd name="T15" fmla="*/ 0 h 305"/>
                  <a:gd name="T16" fmla="*/ 0 w 497"/>
                  <a:gd name="T17" fmla="*/ 0 h 305"/>
                  <a:gd name="T18" fmla="*/ 0 w 497"/>
                  <a:gd name="T19" fmla="*/ 0 h 305"/>
                  <a:gd name="T20" fmla="*/ 0 w 497"/>
                  <a:gd name="T21" fmla="*/ 0 h 305"/>
                  <a:gd name="T22" fmla="*/ 0 w 497"/>
                  <a:gd name="T23" fmla="*/ 0 h 305"/>
                  <a:gd name="T24" fmla="*/ 0 w 497"/>
                  <a:gd name="T25" fmla="*/ 0 h 305"/>
                  <a:gd name="T26" fmla="*/ 0 w 497"/>
                  <a:gd name="T27" fmla="*/ 0 h 305"/>
                  <a:gd name="T28" fmla="*/ 0 w 497"/>
                  <a:gd name="T29" fmla="*/ 0 h 305"/>
                  <a:gd name="T30" fmla="*/ 0 w 497"/>
                  <a:gd name="T31" fmla="*/ 0 h 305"/>
                  <a:gd name="T32" fmla="*/ 0 w 497"/>
                  <a:gd name="T33" fmla="*/ 0 h 305"/>
                  <a:gd name="T34" fmla="*/ 0 w 497"/>
                  <a:gd name="T35" fmla="*/ 0 h 305"/>
                  <a:gd name="T36" fmla="*/ 0 w 497"/>
                  <a:gd name="T37" fmla="*/ 0 h 305"/>
                  <a:gd name="T38" fmla="*/ 0 w 497"/>
                  <a:gd name="T39" fmla="*/ 0 h 305"/>
                  <a:gd name="T40" fmla="*/ 0 w 497"/>
                  <a:gd name="T41" fmla="*/ 0 h 305"/>
                  <a:gd name="T42" fmla="*/ 0 w 497"/>
                  <a:gd name="T43" fmla="*/ 0 h 305"/>
                  <a:gd name="T44" fmla="*/ 0 w 497"/>
                  <a:gd name="T45" fmla="*/ 0 h 305"/>
                  <a:gd name="T46" fmla="*/ 0 w 497"/>
                  <a:gd name="T47" fmla="*/ 0 h 305"/>
                  <a:gd name="T48" fmla="*/ 0 w 497"/>
                  <a:gd name="T49" fmla="*/ 0 h 305"/>
                  <a:gd name="T50" fmla="*/ 0 w 497"/>
                  <a:gd name="T51" fmla="*/ 0 h 305"/>
                  <a:gd name="T52" fmla="*/ 0 w 497"/>
                  <a:gd name="T53" fmla="*/ 0 h 305"/>
                  <a:gd name="T54" fmla="*/ 0 w 497"/>
                  <a:gd name="T55" fmla="*/ 0 h 305"/>
                  <a:gd name="T56" fmla="*/ 0 w 497"/>
                  <a:gd name="T57" fmla="*/ 0 h 305"/>
                  <a:gd name="T58" fmla="*/ 0 w 497"/>
                  <a:gd name="T59" fmla="*/ 0 h 305"/>
                  <a:gd name="T60" fmla="*/ 0 w 497"/>
                  <a:gd name="T61" fmla="*/ 0 h 305"/>
                  <a:gd name="T62" fmla="*/ 0 w 497"/>
                  <a:gd name="T63" fmla="*/ 0 h 305"/>
                  <a:gd name="T64" fmla="*/ 0 w 497"/>
                  <a:gd name="T65" fmla="*/ 0 h 305"/>
                  <a:gd name="T66" fmla="*/ 0 w 497"/>
                  <a:gd name="T67" fmla="*/ 0 h 305"/>
                  <a:gd name="T68" fmla="*/ 0 w 497"/>
                  <a:gd name="T69" fmla="*/ 0 h 305"/>
                  <a:gd name="T70" fmla="*/ 0 w 497"/>
                  <a:gd name="T71" fmla="*/ 0 h 305"/>
                  <a:gd name="T72" fmla="*/ 0 w 497"/>
                  <a:gd name="T73" fmla="*/ 0 h 305"/>
                  <a:gd name="T74" fmla="*/ 0 w 497"/>
                  <a:gd name="T75" fmla="*/ 0 h 305"/>
                  <a:gd name="T76" fmla="*/ 0 w 497"/>
                  <a:gd name="T77" fmla="*/ 0 h 305"/>
                  <a:gd name="T78" fmla="*/ 0 w 497"/>
                  <a:gd name="T79" fmla="*/ 0 h 305"/>
                  <a:gd name="T80" fmla="*/ 0 w 497"/>
                  <a:gd name="T81" fmla="*/ 0 h 305"/>
                  <a:gd name="T82" fmla="*/ 0 w 497"/>
                  <a:gd name="T83" fmla="*/ 0 h 305"/>
                  <a:gd name="T84" fmla="*/ 0 w 497"/>
                  <a:gd name="T85" fmla="*/ 0 h 305"/>
                  <a:gd name="T86" fmla="*/ 0 w 497"/>
                  <a:gd name="T87" fmla="*/ 0 h 305"/>
                  <a:gd name="T88" fmla="*/ 0 w 497"/>
                  <a:gd name="T89" fmla="*/ 0 h 305"/>
                  <a:gd name="T90" fmla="*/ 0 w 497"/>
                  <a:gd name="T91" fmla="*/ 0 h 305"/>
                  <a:gd name="T92" fmla="*/ 0 w 497"/>
                  <a:gd name="T93" fmla="*/ 0 h 305"/>
                  <a:gd name="T94" fmla="*/ 0 w 497"/>
                  <a:gd name="T95" fmla="*/ 0 h 305"/>
                  <a:gd name="T96" fmla="*/ 0 w 497"/>
                  <a:gd name="T97" fmla="*/ 0 h 305"/>
                  <a:gd name="T98" fmla="*/ 0 w 497"/>
                  <a:gd name="T99" fmla="*/ 0 h 3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497" h="305">
                    <a:moveTo>
                      <a:pt x="0" y="182"/>
                    </a:moveTo>
                    <a:lnTo>
                      <a:pt x="61" y="168"/>
                    </a:lnTo>
                    <a:lnTo>
                      <a:pt x="84" y="163"/>
                    </a:lnTo>
                    <a:lnTo>
                      <a:pt x="98" y="150"/>
                    </a:lnTo>
                    <a:lnTo>
                      <a:pt x="112" y="130"/>
                    </a:lnTo>
                    <a:lnTo>
                      <a:pt x="142" y="102"/>
                    </a:lnTo>
                    <a:lnTo>
                      <a:pt x="197" y="56"/>
                    </a:lnTo>
                    <a:lnTo>
                      <a:pt x="206" y="41"/>
                    </a:lnTo>
                    <a:lnTo>
                      <a:pt x="221" y="28"/>
                    </a:lnTo>
                    <a:lnTo>
                      <a:pt x="249" y="23"/>
                    </a:lnTo>
                    <a:lnTo>
                      <a:pt x="336" y="8"/>
                    </a:lnTo>
                    <a:lnTo>
                      <a:pt x="360" y="0"/>
                    </a:lnTo>
                    <a:lnTo>
                      <a:pt x="382" y="11"/>
                    </a:lnTo>
                    <a:lnTo>
                      <a:pt x="393" y="20"/>
                    </a:lnTo>
                    <a:lnTo>
                      <a:pt x="443" y="37"/>
                    </a:lnTo>
                    <a:lnTo>
                      <a:pt x="464" y="45"/>
                    </a:lnTo>
                    <a:lnTo>
                      <a:pt x="471" y="53"/>
                    </a:lnTo>
                    <a:lnTo>
                      <a:pt x="481" y="81"/>
                    </a:lnTo>
                    <a:lnTo>
                      <a:pt x="486" y="96"/>
                    </a:lnTo>
                    <a:lnTo>
                      <a:pt x="490" y="104"/>
                    </a:lnTo>
                    <a:lnTo>
                      <a:pt x="497" y="119"/>
                    </a:lnTo>
                    <a:lnTo>
                      <a:pt x="497" y="129"/>
                    </a:lnTo>
                    <a:lnTo>
                      <a:pt x="487" y="137"/>
                    </a:lnTo>
                    <a:lnTo>
                      <a:pt x="466" y="136"/>
                    </a:lnTo>
                    <a:lnTo>
                      <a:pt x="434" y="121"/>
                    </a:lnTo>
                    <a:lnTo>
                      <a:pt x="393" y="113"/>
                    </a:lnTo>
                    <a:lnTo>
                      <a:pt x="356" y="119"/>
                    </a:lnTo>
                    <a:lnTo>
                      <a:pt x="395" y="128"/>
                    </a:lnTo>
                    <a:lnTo>
                      <a:pt x="422" y="137"/>
                    </a:lnTo>
                    <a:lnTo>
                      <a:pt x="454" y="150"/>
                    </a:lnTo>
                    <a:lnTo>
                      <a:pt x="462" y="161"/>
                    </a:lnTo>
                    <a:lnTo>
                      <a:pt x="462" y="173"/>
                    </a:lnTo>
                    <a:lnTo>
                      <a:pt x="449" y="182"/>
                    </a:lnTo>
                    <a:lnTo>
                      <a:pt x="435" y="179"/>
                    </a:lnTo>
                    <a:lnTo>
                      <a:pt x="391" y="168"/>
                    </a:lnTo>
                    <a:lnTo>
                      <a:pt x="351" y="166"/>
                    </a:lnTo>
                    <a:lnTo>
                      <a:pt x="320" y="168"/>
                    </a:lnTo>
                    <a:lnTo>
                      <a:pt x="303" y="179"/>
                    </a:lnTo>
                    <a:lnTo>
                      <a:pt x="282" y="200"/>
                    </a:lnTo>
                    <a:lnTo>
                      <a:pt x="267" y="223"/>
                    </a:lnTo>
                    <a:lnTo>
                      <a:pt x="251" y="246"/>
                    </a:lnTo>
                    <a:lnTo>
                      <a:pt x="237" y="263"/>
                    </a:lnTo>
                    <a:lnTo>
                      <a:pt x="213" y="280"/>
                    </a:lnTo>
                    <a:lnTo>
                      <a:pt x="190" y="284"/>
                    </a:lnTo>
                    <a:lnTo>
                      <a:pt x="165" y="287"/>
                    </a:lnTo>
                    <a:lnTo>
                      <a:pt x="135" y="284"/>
                    </a:lnTo>
                    <a:lnTo>
                      <a:pt x="112" y="282"/>
                    </a:lnTo>
                    <a:lnTo>
                      <a:pt x="82" y="290"/>
                    </a:lnTo>
                    <a:lnTo>
                      <a:pt x="0" y="305"/>
                    </a:lnTo>
                    <a:lnTo>
                      <a:pt x="0" y="182"/>
                    </a:lnTo>
                    <a:close/>
                  </a:path>
                </a:pathLst>
              </a:custGeom>
              <a:solidFill>
                <a:srgbClr val="FFC080"/>
              </a:solidFill>
              <a:ln w="3175">
                <a:solidFill>
                  <a:srgbClr val="402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70" name="Freeform 163"/>
              <p:cNvSpPr>
                <a:spLocks/>
              </p:cNvSpPr>
              <p:nvPr/>
            </p:nvSpPr>
            <p:spPr bwMode="auto">
              <a:xfrm>
                <a:off x="439" y="1973"/>
                <a:ext cx="32" cy="7"/>
              </a:xfrm>
              <a:custGeom>
                <a:avLst/>
                <a:gdLst>
                  <a:gd name="T0" fmla="*/ 0 w 159"/>
                  <a:gd name="T1" fmla="*/ 0 h 37"/>
                  <a:gd name="T2" fmla="*/ 0 w 159"/>
                  <a:gd name="T3" fmla="*/ 0 h 37"/>
                  <a:gd name="T4" fmla="*/ 0 w 159"/>
                  <a:gd name="T5" fmla="*/ 0 h 37"/>
                  <a:gd name="T6" fmla="*/ 0 w 159"/>
                  <a:gd name="T7" fmla="*/ 0 h 37"/>
                  <a:gd name="T8" fmla="*/ 0 w 159"/>
                  <a:gd name="T9" fmla="*/ 0 h 37"/>
                  <a:gd name="T10" fmla="*/ 0 w 159"/>
                  <a:gd name="T11" fmla="*/ 0 h 37"/>
                  <a:gd name="T12" fmla="*/ 0 w 159"/>
                  <a:gd name="T13" fmla="*/ 0 h 37"/>
                  <a:gd name="T14" fmla="*/ 0 w 159"/>
                  <a:gd name="T15" fmla="*/ 0 h 37"/>
                  <a:gd name="T16" fmla="*/ 0 w 159"/>
                  <a:gd name="T17" fmla="*/ 0 h 37"/>
                  <a:gd name="T18" fmla="*/ 0 w 159"/>
                  <a:gd name="T19" fmla="*/ 0 h 37"/>
                  <a:gd name="T20" fmla="*/ 0 w 159"/>
                  <a:gd name="T21" fmla="*/ 0 h 37"/>
                  <a:gd name="T22" fmla="*/ 0 w 159"/>
                  <a:gd name="T23" fmla="*/ 0 h 37"/>
                  <a:gd name="T24" fmla="*/ 0 w 159"/>
                  <a:gd name="T25" fmla="*/ 0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9" h="37">
                    <a:moveTo>
                      <a:pt x="159" y="37"/>
                    </a:moveTo>
                    <a:lnTo>
                      <a:pt x="132" y="24"/>
                    </a:lnTo>
                    <a:lnTo>
                      <a:pt x="110" y="21"/>
                    </a:lnTo>
                    <a:lnTo>
                      <a:pt x="84" y="13"/>
                    </a:lnTo>
                    <a:lnTo>
                      <a:pt x="61" y="7"/>
                    </a:lnTo>
                    <a:lnTo>
                      <a:pt x="25" y="10"/>
                    </a:lnTo>
                    <a:lnTo>
                      <a:pt x="0" y="13"/>
                    </a:lnTo>
                    <a:lnTo>
                      <a:pt x="38" y="5"/>
                    </a:lnTo>
                    <a:lnTo>
                      <a:pt x="69" y="0"/>
                    </a:lnTo>
                    <a:lnTo>
                      <a:pt x="110" y="17"/>
                    </a:lnTo>
                    <a:lnTo>
                      <a:pt x="132" y="19"/>
                    </a:lnTo>
                    <a:lnTo>
                      <a:pt x="157" y="31"/>
                    </a:lnTo>
                    <a:lnTo>
                      <a:pt x="159" y="37"/>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1" name="Freeform 164"/>
              <p:cNvSpPr>
                <a:spLocks/>
              </p:cNvSpPr>
              <p:nvPr/>
            </p:nvSpPr>
            <p:spPr bwMode="auto">
              <a:xfrm>
                <a:off x="427" y="1965"/>
                <a:ext cx="27" cy="5"/>
              </a:xfrm>
              <a:custGeom>
                <a:avLst/>
                <a:gdLst>
                  <a:gd name="T0" fmla="*/ 0 w 133"/>
                  <a:gd name="T1" fmla="*/ 0 h 25"/>
                  <a:gd name="T2" fmla="*/ 0 w 133"/>
                  <a:gd name="T3" fmla="*/ 0 h 25"/>
                  <a:gd name="T4" fmla="*/ 0 w 133"/>
                  <a:gd name="T5" fmla="*/ 0 h 25"/>
                  <a:gd name="T6" fmla="*/ 0 w 133"/>
                  <a:gd name="T7" fmla="*/ 0 h 25"/>
                  <a:gd name="T8" fmla="*/ 0 w 133"/>
                  <a:gd name="T9" fmla="*/ 0 h 25"/>
                  <a:gd name="T10" fmla="*/ 0 w 133"/>
                  <a:gd name="T11" fmla="*/ 0 h 25"/>
                  <a:gd name="T12" fmla="*/ 0 w 133"/>
                  <a:gd name="T13" fmla="*/ 0 h 25"/>
                  <a:gd name="T14" fmla="*/ 0 w 133"/>
                  <a:gd name="T15" fmla="*/ 0 h 25"/>
                  <a:gd name="T16" fmla="*/ 0 w 133"/>
                  <a:gd name="T17" fmla="*/ 0 h 25"/>
                  <a:gd name="T18" fmla="*/ 0 w 133"/>
                  <a:gd name="T19" fmla="*/ 0 h 25"/>
                  <a:gd name="T20" fmla="*/ 0 w 133"/>
                  <a:gd name="T21" fmla="*/ 0 h 25"/>
                  <a:gd name="T22" fmla="*/ 0 w 133"/>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3" h="25">
                    <a:moveTo>
                      <a:pt x="97" y="0"/>
                    </a:moveTo>
                    <a:lnTo>
                      <a:pt x="113" y="1"/>
                    </a:lnTo>
                    <a:lnTo>
                      <a:pt x="133" y="8"/>
                    </a:lnTo>
                    <a:lnTo>
                      <a:pt x="120" y="7"/>
                    </a:lnTo>
                    <a:lnTo>
                      <a:pt x="99" y="3"/>
                    </a:lnTo>
                    <a:lnTo>
                      <a:pt x="56" y="15"/>
                    </a:lnTo>
                    <a:lnTo>
                      <a:pt x="32" y="21"/>
                    </a:lnTo>
                    <a:lnTo>
                      <a:pt x="4" y="25"/>
                    </a:lnTo>
                    <a:lnTo>
                      <a:pt x="0" y="21"/>
                    </a:lnTo>
                    <a:lnTo>
                      <a:pt x="29" y="16"/>
                    </a:lnTo>
                    <a:lnTo>
                      <a:pt x="64" y="8"/>
                    </a:lnTo>
                    <a:lnTo>
                      <a:pt x="9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2" name="Freeform 165"/>
              <p:cNvSpPr>
                <a:spLocks/>
              </p:cNvSpPr>
              <p:nvPr/>
            </p:nvSpPr>
            <p:spPr bwMode="auto">
              <a:xfrm>
                <a:off x="438" y="1984"/>
                <a:ext cx="11" cy="2"/>
              </a:xfrm>
              <a:custGeom>
                <a:avLst/>
                <a:gdLst>
                  <a:gd name="T0" fmla="*/ 0 w 53"/>
                  <a:gd name="T1" fmla="*/ 0 h 12"/>
                  <a:gd name="T2" fmla="*/ 0 w 53"/>
                  <a:gd name="T3" fmla="*/ 0 h 12"/>
                  <a:gd name="T4" fmla="*/ 0 w 53"/>
                  <a:gd name="T5" fmla="*/ 0 h 12"/>
                  <a:gd name="T6" fmla="*/ 0 w 53"/>
                  <a:gd name="T7" fmla="*/ 0 h 12"/>
                  <a:gd name="T8" fmla="*/ 0 w 53"/>
                  <a:gd name="T9" fmla="*/ 0 h 12"/>
                  <a:gd name="T10" fmla="*/ 0 w 53"/>
                  <a:gd name="T11" fmla="*/ 0 h 12"/>
                  <a:gd name="T12" fmla="*/ 0 w 53"/>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2">
                    <a:moveTo>
                      <a:pt x="53" y="5"/>
                    </a:moveTo>
                    <a:lnTo>
                      <a:pt x="46" y="12"/>
                    </a:lnTo>
                    <a:lnTo>
                      <a:pt x="27" y="9"/>
                    </a:lnTo>
                    <a:lnTo>
                      <a:pt x="5" y="9"/>
                    </a:lnTo>
                    <a:lnTo>
                      <a:pt x="0" y="0"/>
                    </a:lnTo>
                    <a:lnTo>
                      <a:pt x="14" y="3"/>
                    </a:lnTo>
                    <a:lnTo>
                      <a:pt x="53" y="5"/>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3" name="Freeform 166"/>
              <p:cNvSpPr>
                <a:spLocks/>
              </p:cNvSpPr>
              <p:nvPr/>
            </p:nvSpPr>
            <p:spPr bwMode="auto">
              <a:xfrm>
                <a:off x="469" y="1982"/>
                <a:ext cx="3" cy="4"/>
              </a:xfrm>
              <a:custGeom>
                <a:avLst/>
                <a:gdLst>
                  <a:gd name="T0" fmla="*/ 0 w 11"/>
                  <a:gd name="T1" fmla="*/ 0 h 23"/>
                  <a:gd name="T2" fmla="*/ 0 w 11"/>
                  <a:gd name="T3" fmla="*/ 0 h 23"/>
                  <a:gd name="T4" fmla="*/ 0 w 11"/>
                  <a:gd name="T5" fmla="*/ 0 h 23"/>
                  <a:gd name="T6" fmla="*/ 0 w 11"/>
                  <a:gd name="T7" fmla="*/ 0 h 23"/>
                  <a:gd name="T8" fmla="*/ 0 w 11"/>
                  <a:gd name="T9" fmla="*/ 0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23">
                    <a:moveTo>
                      <a:pt x="0" y="0"/>
                    </a:moveTo>
                    <a:lnTo>
                      <a:pt x="0" y="6"/>
                    </a:lnTo>
                    <a:lnTo>
                      <a:pt x="2" y="18"/>
                    </a:lnTo>
                    <a:lnTo>
                      <a:pt x="11" y="2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4" name="Freeform 167"/>
              <p:cNvSpPr>
                <a:spLocks/>
              </p:cNvSpPr>
              <p:nvPr/>
            </p:nvSpPr>
            <p:spPr bwMode="auto">
              <a:xfrm>
                <a:off x="462" y="1993"/>
                <a:ext cx="2" cy="2"/>
              </a:xfrm>
              <a:custGeom>
                <a:avLst/>
                <a:gdLst>
                  <a:gd name="T0" fmla="*/ 0 w 11"/>
                  <a:gd name="T1" fmla="*/ 0 h 13"/>
                  <a:gd name="T2" fmla="*/ 0 w 11"/>
                  <a:gd name="T3" fmla="*/ 0 h 13"/>
                  <a:gd name="T4" fmla="*/ 0 w 11"/>
                  <a:gd name="T5" fmla="*/ 0 h 13"/>
                  <a:gd name="T6" fmla="*/ 0 w 11"/>
                  <a:gd name="T7" fmla="*/ 0 h 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13">
                    <a:moveTo>
                      <a:pt x="0" y="0"/>
                    </a:moveTo>
                    <a:lnTo>
                      <a:pt x="3" y="7"/>
                    </a:lnTo>
                    <a:lnTo>
                      <a:pt x="11" y="13"/>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5" name="Freeform 168"/>
              <p:cNvSpPr>
                <a:spLocks/>
              </p:cNvSpPr>
              <p:nvPr/>
            </p:nvSpPr>
            <p:spPr bwMode="auto">
              <a:xfrm>
                <a:off x="423" y="1977"/>
                <a:ext cx="5" cy="6"/>
              </a:xfrm>
              <a:custGeom>
                <a:avLst/>
                <a:gdLst>
                  <a:gd name="T0" fmla="*/ 0 w 25"/>
                  <a:gd name="T1" fmla="*/ 0 h 29"/>
                  <a:gd name="T2" fmla="*/ 0 w 25"/>
                  <a:gd name="T3" fmla="*/ 0 h 29"/>
                  <a:gd name="T4" fmla="*/ 0 w 25"/>
                  <a:gd name="T5" fmla="*/ 0 h 29"/>
                  <a:gd name="T6" fmla="*/ 0 w 25"/>
                  <a:gd name="T7" fmla="*/ 0 h 29"/>
                  <a:gd name="T8" fmla="*/ 0 w 25"/>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5" y="0"/>
                    </a:moveTo>
                    <a:lnTo>
                      <a:pt x="21" y="9"/>
                    </a:lnTo>
                    <a:lnTo>
                      <a:pt x="21" y="17"/>
                    </a:lnTo>
                    <a:lnTo>
                      <a:pt x="0" y="29"/>
                    </a:lnTo>
                    <a:lnTo>
                      <a:pt x="25"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6" name="Freeform 169"/>
              <p:cNvSpPr>
                <a:spLocks/>
              </p:cNvSpPr>
              <p:nvPr/>
            </p:nvSpPr>
            <p:spPr bwMode="auto">
              <a:xfrm>
                <a:off x="403" y="1977"/>
                <a:ext cx="16" cy="16"/>
              </a:xfrm>
              <a:custGeom>
                <a:avLst/>
                <a:gdLst>
                  <a:gd name="T0" fmla="*/ 0 w 80"/>
                  <a:gd name="T1" fmla="*/ 0 h 81"/>
                  <a:gd name="T2" fmla="*/ 0 w 80"/>
                  <a:gd name="T3" fmla="*/ 0 h 81"/>
                  <a:gd name="T4" fmla="*/ 0 w 80"/>
                  <a:gd name="T5" fmla="*/ 0 h 81"/>
                  <a:gd name="T6" fmla="*/ 0 w 80"/>
                  <a:gd name="T7" fmla="*/ 0 h 81"/>
                  <a:gd name="T8" fmla="*/ 0 w 80"/>
                  <a:gd name="T9" fmla="*/ 0 h 81"/>
                  <a:gd name="T10" fmla="*/ 0 w 80"/>
                  <a:gd name="T11" fmla="*/ 0 h 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81">
                    <a:moveTo>
                      <a:pt x="80" y="0"/>
                    </a:moveTo>
                    <a:lnTo>
                      <a:pt x="66" y="26"/>
                    </a:lnTo>
                    <a:lnTo>
                      <a:pt x="50" y="46"/>
                    </a:lnTo>
                    <a:lnTo>
                      <a:pt x="0" y="81"/>
                    </a:lnTo>
                    <a:lnTo>
                      <a:pt x="47" y="38"/>
                    </a:lnTo>
                    <a:lnTo>
                      <a:pt x="8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7" name="Freeform 170"/>
              <p:cNvSpPr>
                <a:spLocks/>
              </p:cNvSpPr>
              <p:nvPr/>
            </p:nvSpPr>
            <p:spPr bwMode="auto">
              <a:xfrm>
                <a:off x="395" y="2000"/>
                <a:ext cx="4" cy="12"/>
              </a:xfrm>
              <a:custGeom>
                <a:avLst/>
                <a:gdLst>
                  <a:gd name="T0" fmla="*/ 0 w 18"/>
                  <a:gd name="T1" fmla="*/ 0 h 58"/>
                  <a:gd name="T2" fmla="*/ 0 w 18"/>
                  <a:gd name="T3" fmla="*/ 0 h 58"/>
                  <a:gd name="T4" fmla="*/ 0 w 18"/>
                  <a:gd name="T5" fmla="*/ 0 h 58"/>
                  <a:gd name="T6" fmla="*/ 0 w 18"/>
                  <a:gd name="T7" fmla="*/ 0 h 58"/>
                  <a:gd name="T8" fmla="*/ 0 w 18"/>
                  <a:gd name="T9" fmla="*/ 0 h 58"/>
                  <a:gd name="T10" fmla="*/ 0 w 18"/>
                  <a:gd name="T11" fmla="*/ 0 h 58"/>
                  <a:gd name="T12" fmla="*/ 0 w 18"/>
                  <a:gd name="T13" fmla="*/ 0 h 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58">
                    <a:moveTo>
                      <a:pt x="0" y="0"/>
                    </a:moveTo>
                    <a:lnTo>
                      <a:pt x="11" y="20"/>
                    </a:lnTo>
                    <a:lnTo>
                      <a:pt x="15" y="41"/>
                    </a:lnTo>
                    <a:lnTo>
                      <a:pt x="16" y="58"/>
                    </a:lnTo>
                    <a:lnTo>
                      <a:pt x="18" y="33"/>
                    </a:lnTo>
                    <a:lnTo>
                      <a:pt x="16" y="14"/>
                    </a:lnTo>
                    <a:lnTo>
                      <a:pt x="0"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78" name="Freeform 171"/>
              <p:cNvSpPr>
                <a:spLocks/>
              </p:cNvSpPr>
              <p:nvPr/>
            </p:nvSpPr>
            <p:spPr bwMode="auto">
              <a:xfrm>
                <a:off x="432" y="1988"/>
                <a:ext cx="2" cy="4"/>
              </a:xfrm>
              <a:custGeom>
                <a:avLst/>
                <a:gdLst>
                  <a:gd name="T0" fmla="*/ 0 w 9"/>
                  <a:gd name="T1" fmla="*/ 0 h 21"/>
                  <a:gd name="T2" fmla="*/ 0 w 9"/>
                  <a:gd name="T3" fmla="*/ 0 h 21"/>
                  <a:gd name="T4" fmla="*/ 0 w 9"/>
                  <a:gd name="T5" fmla="*/ 0 h 21"/>
                  <a:gd name="T6" fmla="*/ 0 w 9"/>
                  <a:gd name="T7" fmla="*/ 0 h 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1">
                    <a:moveTo>
                      <a:pt x="2" y="0"/>
                    </a:moveTo>
                    <a:lnTo>
                      <a:pt x="0" y="9"/>
                    </a:lnTo>
                    <a:lnTo>
                      <a:pt x="9" y="21"/>
                    </a:lnTo>
                    <a:lnTo>
                      <a:pt x="2"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179" name="Group 172"/>
            <p:cNvGrpSpPr>
              <a:grpSpLocks/>
            </p:cNvGrpSpPr>
            <p:nvPr/>
          </p:nvGrpSpPr>
          <p:grpSpPr bwMode="auto">
            <a:xfrm>
              <a:off x="1815539" y="3228651"/>
              <a:ext cx="230517" cy="243448"/>
              <a:chOff x="162" y="1828"/>
              <a:chExt cx="229" cy="262"/>
            </a:xfrm>
          </p:grpSpPr>
          <p:sp>
            <p:nvSpPr>
              <p:cNvPr id="180" name="Freeform 173"/>
              <p:cNvSpPr>
                <a:spLocks/>
              </p:cNvSpPr>
              <p:nvPr/>
            </p:nvSpPr>
            <p:spPr bwMode="auto">
              <a:xfrm>
                <a:off x="286" y="1828"/>
                <a:ext cx="7" cy="5"/>
              </a:xfrm>
              <a:custGeom>
                <a:avLst/>
                <a:gdLst>
                  <a:gd name="T0" fmla="*/ 0 w 37"/>
                  <a:gd name="T1" fmla="*/ 0 h 25"/>
                  <a:gd name="T2" fmla="*/ 0 w 37"/>
                  <a:gd name="T3" fmla="*/ 0 h 25"/>
                  <a:gd name="T4" fmla="*/ 0 w 37"/>
                  <a:gd name="T5" fmla="*/ 0 h 25"/>
                  <a:gd name="T6" fmla="*/ 0 w 37"/>
                  <a:gd name="T7" fmla="*/ 0 h 25"/>
                  <a:gd name="T8" fmla="*/ 0 w 37"/>
                  <a:gd name="T9" fmla="*/ 0 h 25"/>
                  <a:gd name="T10" fmla="*/ 0 w 37"/>
                  <a:gd name="T11" fmla="*/ 0 h 25"/>
                  <a:gd name="T12" fmla="*/ 0 w 37"/>
                  <a:gd name="T13" fmla="*/ 0 h 25"/>
                  <a:gd name="T14" fmla="*/ 0 w 37"/>
                  <a:gd name="T15" fmla="*/ 0 h 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25">
                    <a:moveTo>
                      <a:pt x="37" y="0"/>
                    </a:moveTo>
                    <a:lnTo>
                      <a:pt x="26" y="7"/>
                    </a:lnTo>
                    <a:lnTo>
                      <a:pt x="16" y="10"/>
                    </a:lnTo>
                    <a:lnTo>
                      <a:pt x="6" y="16"/>
                    </a:lnTo>
                    <a:lnTo>
                      <a:pt x="0" y="25"/>
                    </a:lnTo>
                    <a:lnTo>
                      <a:pt x="9" y="22"/>
                    </a:lnTo>
                    <a:lnTo>
                      <a:pt x="26" y="17"/>
                    </a:lnTo>
                    <a:lnTo>
                      <a:pt x="37"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1" name="Freeform 174"/>
              <p:cNvSpPr>
                <a:spLocks/>
              </p:cNvSpPr>
              <p:nvPr/>
            </p:nvSpPr>
            <p:spPr bwMode="auto">
              <a:xfrm>
                <a:off x="289" y="1837"/>
                <a:ext cx="2" cy="3"/>
              </a:xfrm>
              <a:custGeom>
                <a:avLst/>
                <a:gdLst>
                  <a:gd name="T0" fmla="*/ 0 w 9"/>
                  <a:gd name="T1" fmla="*/ 0 h 16"/>
                  <a:gd name="T2" fmla="*/ 0 w 9"/>
                  <a:gd name="T3" fmla="*/ 0 h 16"/>
                  <a:gd name="T4" fmla="*/ 0 w 9"/>
                  <a:gd name="T5" fmla="*/ 0 h 16"/>
                  <a:gd name="T6" fmla="*/ 0 w 9"/>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16">
                    <a:moveTo>
                      <a:pt x="9" y="0"/>
                    </a:moveTo>
                    <a:lnTo>
                      <a:pt x="0" y="0"/>
                    </a:lnTo>
                    <a:lnTo>
                      <a:pt x="0" y="16"/>
                    </a:lnTo>
                    <a:lnTo>
                      <a:pt x="9" y="0"/>
                    </a:lnTo>
                    <a:close/>
                  </a:path>
                </a:pathLst>
              </a:custGeom>
              <a:solidFill>
                <a:srgbClr val="402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2" name="Freeform 175"/>
              <p:cNvSpPr>
                <a:spLocks/>
              </p:cNvSpPr>
              <p:nvPr/>
            </p:nvSpPr>
            <p:spPr bwMode="auto">
              <a:xfrm>
                <a:off x="260" y="1863"/>
                <a:ext cx="62" cy="154"/>
              </a:xfrm>
              <a:custGeom>
                <a:avLst/>
                <a:gdLst>
                  <a:gd name="T0" fmla="*/ 0 w 309"/>
                  <a:gd name="T1" fmla="*/ 0 h 772"/>
                  <a:gd name="T2" fmla="*/ 0 w 309"/>
                  <a:gd name="T3" fmla="*/ 0 h 772"/>
                  <a:gd name="T4" fmla="*/ 0 w 309"/>
                  <a:gd name="T5" fmla="*/ 0 h 772"/>
                  <a:gd name="T6" fmla="*/ 0 w 309"/>
                  <a:gd name="T7" fmla="*/ 0 h 772"/>
                  <a:gd name="T8" fmla="*/ 0 w 309"/>
                  <a:gd name="T9" fmla="*/ 0 h 772"/>
                  <a:gd name="T10" fmla="*/ 0 w 309"/>
                  <a:gd name="T11" fmla="*/ 0 h 772"/>
                  <a:gd name="T12" fmla="*/ 0 w 309"/>
                  <a:gd name="T13" fmla="*/ 0 h 772"/>
                  <a:gd name="T14" fmla="*/ 0 w 309"/>
                  <a:gd name="T15" fmla="*/ 0 h 772"/>
                  <a:gd name="T16" fmla="*/ 0 w 309"/>
                  <a:gd name="T17" fmla="*/ 0 h 772"/>
                  <a:gd name="T18" fmla="*/ 0 w 309"/>
                  <a:gd name="T19" fmla="*/ 0 h 77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9" h="772">
                    <a:moveTo>
                      <a:pt x="46" y="0"/>
                    </a:moveTo>
                    <a:lnTo>
                      <a:pt x="75" y="32"/>
                    </a:lnTo>
                    <a:lnTo>
                      <a:pt x="84" y="78"/>
                    </a:lnTo>
                    <a:lnTo>
                      <a:pt x="127" y="122"/>
                    </a:lnTo>
                    <a:lnTo>
                      <a:pt x="218" y="330"/>
                    </a:lnTo>
                    <a:lnTo>
                      <a:pt x="269" y="519"/>
                    </a:lnTo>
                    <a:lnTo>
                      <a:pt x="309" y="772"/>
                    </a:lnTo>
                    <a:lnTo>
                      <a:pt x="182" y="659"/>
                    </a:lnTo>
                    <a:lnTo>
                      <a:pt x="0" y="100"/>
                    </a:lnTo>
                    <a:lnTo>
                      <a:pt x="46" y="0"/>
                    </a:lnTo>
                    <a:close/>
                  </a:path>
                </a:pathLst>
              </a:custGeom>
              <a:solidFill>
                <a:srgbClr val="40000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83" name="Freeform 176"/>
              <p:cNvSpPr>
                <a:spLocks/>
              </p:cNvSpPr>
              <p:nvPr/>
            </p:nvSpPr>
            <p:spPr bwMode="auto">
              <a:xfrm>
                <a:off x="162" y="1833"/>
                <a:ext cx="229" cy="257"/>
              </a:xfrm>
              <a:custGeom>
                <a:avLst/>
                <a:gdLst>
                  <a:gd name="T0" fmla="*/ 0 w 1147"/>
                  <a:gd name="T1" fmla="*/ 0 h 1285"/>
                  <a:gd name="T2" fmla="*/ 0 w 1147"/>
                  <a:gd name="T3" fmla="*/ 0 h 1285"/>
                  <a:gd name="T4" fmla="*/ 0 w 1147"/>
                  <a:gd name="T5" fmla="*/ 0 h 1285"/>
                  <a:gd name="T6" fmla="*/ 0 w 1147"/>
                  <a:gd name="T7" fmla="*/ 0 h 1285"/>
                  <a:gd name="T8" fmla="*/ 0 w 1147"/>
                  <a:gd name="T9" fmla="*/ 0 h 1285"/>
                  <a:gd name="T10" fmla="*/ 0 w 1147"/>
                  <a:gd name="T11" fmla="*/ 0 h 1285"/>
                  <a:gd name="T12" fmla="*/ 0 w 1147"/>
                  <a:gd name="T13" fmla="*/ 0 h 1285"/>
                  <a:gd name="T14" fmla="*/ 0 w 1147"/>
                  <a:gd name="T15" fmla="*/ 0 h 1285"/>
                  <a:gd name="T16" fmla="*/ 0 w 1147"/>
                  <a:gd name="T17" fmla="*/ 0 h 1285"/>
                  <a:gd name="T18" fmla="*/ 0 w 1147"/>
                  <a:gd name="T19" fmla="*/ 0 h 1285"/>
                  <a:gd name="T20" fmla="*/ 0 w 1147"/>
                  <a:gd name="T21" fmla="*/ 0 h 1285"/>
                  <a:gd name="T22" fmla="*/ 0 w 1147"/>
                  <a:gd name="T23" fmla="*/ 0 h 1285"/>
                  <a:gd name="T24" fmla="*/ 0 w 1147"/>
                  <a:gd name="T25" fmla="*/ 0 h 1285"/>
                  <a:gd name="T26" fmla="*/ 0 w 1147"/>
                  <a:gd name="T27" fmla="*/ 0 h 1285"/>
                  <a:gd name="T28" fmla="*/ 0 w 1147"/>
                  <a:gd name="T29" fmla="*/ 0 h 1285"/>
                  <a:gd name="T30" fmla="*/ 0 w 1147"/>
                  <a:gd name="T31" fmla="*/ 0 h 1285"/>
                  <a:gd name="T32" fmla="*/ 0 w 1147"/>
                  <a:gd name="T33" fmla="*/ 0 h 1285"/>
                  <a:gd name="T34" fmla="*/ 0 w 1147"/>
                  <a:gd name="T35" fmla="*/ 0 h 1285"/>
                  <a:gd name="T36" fmla="*/ 0 w 1147"/>
                  <a:gd name="T37" fmla="*/ 0 h 1285"/>
                  <a:gd name="T38" fmla="*/ 0 w 1147"/>
                  <a:gd name="T39" fmla="*/ 0 h 1285"/>
                  <a:gd name="T40" fmla="*/ 0 w 1147"/>
                  <a:gd name="T41" fmla="*/ 0 h 1285"/>
                  <a:gd name="T42" fmla="*/ 0 w 1147"/>
                  <a:gd name="T43" fmla="*/ 0 h 1285"/>
                  <a:gd name="T44" fmla="*/ 0 w 1147"/>
                  <a:gd name="T45" fmla="*/ 0 h 1285"/>
                  <a:gd name="T46" fmla="*/ 0 w 1147"/>
                  <a:gd name="T47" fmla="*/ 0 h 1285"/>
                  <a:gd name="T48" fmla="*/ 0 w 1147"/>
                  <a:gd name="T49" fmla="*/ 0 h 1285"/>
                  <a:gd name="T50" fmla="*/ 0 w 1147"/>
                  <a:gd name="T51" fmla="*/ 0 h 1285"/>
                  <a:gd name="T52" fmla="*/ 0 w 1147"/>
                  <a:gd name="T53" fmla="*/ 0 h 1285"/>
                  <a:gd name="T54" fmla="*/ 0 w 1147"/>
                  <a:gd name="T55" fmla="*/ 0 h 1285"/>
                  <a:gd name="T56" fmla="*/ 0 w 1147"/>
                  <a:gd name="T57" fmla="*/ 0 h 1285"/>
                  <a:gd name="T58" fmla="*/ 0 w 1147"/>
                  <a:gd name="T59" fmla="*/ 0 h 1285"/>
                  <a:gd name="T60" fmla="*/ 0 w 1147"/>
                  <a:gd name="T61" fmla="*/ 0 h 1285"/>
                  <a:gd name="T62" fmla="*/ 0 w 1147"/>
                  <a:gd name="T63" fmla="*/ 0 h 1285"/>
                  <a:gd name="T64" fmla="*/ 0 w 1147"/>
                  <a:gd name="T65" fmla="*/ 0 h 1285"/>
                  <a:gd name="T66" fmla="*/ 0 w 1147"/>
                  <a:gd name="T67" fmla="*/ 0 h 1285"/>
                  <a:gd name="T68" fmla="*/ 0 w 1147"/>
                  <a:gd name="T69" fmla="*/ 0 h 1285"/>
                  <a:gd name="T70" fmla="*/ 0 w 1147"/>
                  <a:gd name="T71" fmla="*/ 0 h 1285"/>
                  <a:gd name="T72" fmla="*/ 0 w 1147"/>
                  <a:gd name="T73" fmla="*/ 0 h 1285"/>
                  <a:gd name="T74" fmla="*/ 0 w 1147"/>
                  <a:gd name="T75" fmla="*/ 0 h 1285"/>
                  <a:gd name="T76" fmla="*/ 0 w 1147"/>
                  <a:gd name="T77" fmla="*/ 0 h 1285"/>
                  <a:gd name="T78" fmla="*/ 0 w 1147"/>
                  <a:gd name="T79" fmla="*/ 0 h 1285"/>
                  <a:gd name="T80" fmla="*/ 0 w 1147"/>
                  <a:gd name="T81" fmla="*/ 0 h 1285"/>
                  <a:gd name="T82" fmla="*/ 0 w 1147"/>
                  <a:gd name="T83" fmla="*/ 0 h 1285"/>
                  <a:gd name="T84" fmla="*/ 0 w 1147"/>
                  <a:gd name="T85" fmla="*/ 0 h 1285"/>
                  <a:gd name="T86" fmla="*/ 0 w 1147"/>
                  <a:gd name="T87" fmla="*/ 0 h 1285"/>
                  <a:gd name="T88" fmla="*/ 0 w 1147"/>
                  <a:gd name="T89" fmla="*/ 0 h 1285"/>
                  <a:gd name="T90" fmla="*/ 0 w 1147"/>
                  <a:gd name="T91" fmla="*/ 0 h 128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47" h="1285">
                    <a:moveTo>
                      <a:pt x="212" y="67"/>
                    </a:moveTo>
                    <a:lnTo>
                      <a:pt x="247" y="0"/>
                    </a:lnTo>
                    <a:lnTo>
                      <a:pt x="528" y="116"/>
                    </a:lnTo>
                    <a:lnTo>
                      <a:pt x="541" y="206"/>
                    </a:lnTo>
                    <a:lnTo>
                      <a:pt x="563" y="238"/>
                    </a:lnTo>
                    <a:lnTo>
                      <a:pt x="595" y="274"/>
                    </a:lnTo>
                    <a:lnTo>
                      <a:pt x="614" y="339"/>
                    </a:lnTo>
                    <a:lnTo>
                      <a:pt x="676" y="487"/>
                    </a:lnTo>
                    <a:lnTo>
                      <a:pt x="727" y="663"/>
                    </a:lnTo>
                    <a:lnTo>
                      <a:pt x="748" y="780"/>
                    </a:lnTo>
                    <a:lnTo>
                      <a:pt x="974" y="785"/>
                    </a:lnTo>
                    <a:lnTo>
                      <a:pt x="1011" y="807"/>
                    </a:lnTo>
                    <a:lnTo>
                      <a:pt x="1115" y="807"/>
                    </a:lnTo>
                    <a:lnTo>
                      <a:pt x="1143" y="853"/>
                    </a:lnTo>
                    <a:lnTo>
                      <a:pt x="1147" y="907"/>
                    </a:lnTo>
                    <a:lnTo>
                      <a:pt x="1137" y="956"/>
                    </a:lnTo>
                    <a:lnTo>
                      <a:pt x="1042" y="974"/>
                    </a:lnTo>
                    <a:lnTo>
                      <a:pt x="997" y="1041"/>
                    </a:lnTo>
                    <a:lnTo>
                      <a:pt x="907" y="1064"/>
                    </a:lnTo>
                    <a:lnTo>
                      <a:pt x="840" y="1064"/>
                    </a:lnTo>
                    <a:lnTo>
                      <a:pt x="763" y="1079"/>
                    </a:lnTo>
                    <a:lnTo>
                      <a:pt x="759" y="1110"/>
                    </a:lnTo>
                    <a:lnTo>
                      <a:pt x="763" y="1177"/>
                    </a:lnTo>
                    <a:lnTo>
                      <a:pt x="754" y="1223"/>
                    </a:lnTo>
                    <a:lnTo>
                      <a:pt x="713" y="1227"/>
                    </a:lnTo>
                    <a:lnTo>
                      <a:pt x="663" y="1236"/>
                    </a:lnTo>
                    <a:lnTo>
                      <a:pt x="614" y="1282"/>
                    </a:lnTo>
                    <a:lnTo>
                      <a:pt x="554" y="1282"/>
                    </a:lnTo>
                    <a:lnTo>
                      <a:pt x="501" y="1276"/>
                    </a:lnTo>
                    <a:lnTo>
                      <a:pt x="420" y="1250"/>
                    </a:lnTo>
                    <a:lnTo>
                      <a:pt x="330" y="1259"/>
                    </a:lnTo>
                    <a:lnTo>
                      <a:pt x="238" y="1285"/>
                    </a:lnTo>
                    <a:lnTo>
                      <a:pt x="153" y="1267"/>
                    </a:lnTo>
                    <a:lnTo>
                      <a:pt x="95" y="1200"/>
                    </a:lnTo>
                    <a:lnTo>
                      <a:pt x="99" y="1128"/>
                    </a:lnTo>
                    <a:lnTo>
                      <a:pt x="76" y="1038"/>
                    </a:lnTo>
                    <a:lnTo>
                      <a:pt x="64" y="920"/>
                    </a:lnTo>
                    <a:lnTo>
                      <a:pt x="36" y="812"/>
                    </a:lnTo>
                    <a:lnTo>
                      <a:pt x="0" y="650"/>
                    </a:lnTo>
                    <a:lnTo>
                      <a:pt x="4" y="487"/>
                    </a:lnTo>
                    <a:lnTo>
                      <a:pt x="4" y="342"/>
                    </a:lnTo>
                    <a:lnTo>
                      <a:pt x="14" y="243"/>
                    </a:lnTo>
                    <a:lnTo>
                      <a:pt x="36" y="198"/>
                    </a:lnTo>
                    <a:lnTo>
                      <a:pt x="87" y="162"/>
                    </a:lnTo>
                    <a:lnTo>
                      <a:pt x="145" y="102"/>
                    </a:lnTo>
                    <a:lnTo>
                      <a:pt x="212" y="67"/>
                    </a:lnTo>
                    <a:close/>
                  </a:path>
                </a:pathLst>
              </a:custGeom>
              <a:solidFill>
                <a:srgbClr val="C0C0C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84" name="Freeform 177"/>
              <p:cNvSpPr>
                <a:spLocks/>
              </p:cNvSpPr>
              <p:nvPr/>
            </p:nvSpPr>
            <p:spPr bwMode="auto">
              <a:xfrm>
                <a:off x="166" y="1848"/>
                <a:ext cx="145" cy="240"/>
              </a:xfrm>
              <a:custGeom>
                <a:avLst/>
                <a:gdLst>
                  <a:gd name="T0" fmla="*/ 0 w 725"/>
                  <a:gd name="T1" fmla="*/ 0 h 1198"/>
                  <a:gd name="T2" fmla="*/ 0 w 725"/>
                  <a:gd name="T3" fmla="*/ 0 h 1198"/>
                  <a:gd name="T4" fmla="*/ 0 w 725"/>
                  <a:gd name="T5" fmla="*/ 0 h 1198"/>
                  <a:gd name="T6" fmla="*/ 0 w 725"/>
                  <a:gd name="T7" fmla="*/ 0 h 1198"/>
                  <a:gd name="T8" fmla="*/ 0 w 725"/>
                  <a:gd name="T9" fmla="*/ 0 h 1198"/>
                  <a:gd name="T10" fmla="*/ 0 w 725"/>
                  <a:gd name="T11" fmla="*/ 0 h 1198"/>
                  <a:gd name="T12" fmla="*/ 0 w 725"/>
                  <a:gd name="T13" fmla="*/ 0 h 1198"/>
                  <a:gd name="T14" fmla="*/ 0 w 725"/>
                  <a:gd name="T15" fmla="*/ 0 h 1198"/>
                  <a:gd name="T16" fmla="*/ 0 w 725"/>
                  <a:gd name="T17" fmla="*/ 0 h 1198"/>
                  <a:gd name="T18" fmla="*/ 0 w 725"/>
                  <a:gd name="T19" fmla="*/ 0 h 1198"/>
                  <a:gd name="T20" fmla="*/ 0 w 725"/>
                  <a:gd name="T21" fmla="*/ 0 h 1198"/>
                  <a:gd name="T22" fmla="*/ 0 w 725"/>
                  <a:gd name="T23" fmla="*/ 0 h 1198"/>
                  <a:gd name="T24" fmla="*/ 0 w 725"/>
                  <a:gd name="T25" fmla="*/ 0 h 1198"/>
                  <a:gd name="T26" fmla="*/ 0 w 725"/>
                  <a:gd name="T27" fmla="*/ 0 h 1198"/>
                  <a:gd name="T28" fmla="*/ 0 w 725"/>
                  <a:gd name="T29" fmla="*/ 0 h 1198"/>
                  <a:gd name="T30" fmla="*/ 0 w 725"/>
                  <a:gd name="T31" fmla="*/ 0 h 1198"/>
                  <a:gd name="T32" fmla="*/ 0 w 725"/>
                  <a:gd name="T33" fmla="*/ 0 h 1198"/>
                  <a:gd name="T34" fmla="*/ 0 w 725"/>
                  <a:gd name="T35" fmla="*/ 0 h 1198"/>
                  <a:gd name="T36" fmla="*/ 0 w 725"/>
                  <a:gd name="T37" fmla="*/ 0 h 1198"/>
                  <a:gd name="T38" fmla="*/ 0 w 725"/>
                  <a:gd name="T39" fmla="*/ 0 h 1198"/>
                  <a:gd name="T40" fmla="*/ 0 w 725"/>
                  <a:gd name="T41" fmla="*/ 0 h 1198"/>
                  <a:gd name="T42" fmla="*/ 0 w 725"/>
                  <a:gd name="T43" fmla="*/ 0 h 1198"/>
                  <a:gd name="T44" fmla="*/ 0 w 725"/>
                  <a:gd name="T45" fmla="*/ 0 h 1198"/>
                  <a:gd name="T46" fmla="*/ 0 w 725"/>
                  <a:gd name="T47" fmla="*/ 0 h 1198"/>
                  <a:gd name="T48" fmla="*/ 0 w 725"/>
                  <a:gd name="T49" fmla="*/ 0 h 1198"/>
                  <a:gd name="T50" fmla="*/ 0 w 725"/>
                  <a:gd name="T51" fmla="*/ 0 h 1198"/>
                  <a:gd name="T52" fmla="*/ 0 w 725"/>
                  <a:gd name="T53" fmla="*/ 0 h 1198"/>
                  <a:gd name="T54" fmla="*/ 0 w 725"/>
                  <a:gd name="T55" fmla="*/ 0 h 1198"/>
                  <a:gd name="T56" fmla="*/ 0 w 725"/>
                  <a:gd name="T57" fmla="*/ 0 h 1198"/>
                  <a:gd name="T58" fmla="*/ 0 w 725"/>
                  <a:gd name="T59" fmla="*/ 0 h 1198"/>
                  <a:gd name="T60" fmla="*/ 0 w 725"/>
                  <a:gd name="T61" fmla="*/ 0 h 1198"/>
                  <a:gd name="T62" fmla="*/ 0 w 725"/>
                  <a:gd name="T63" fmla="*/ 0 h 1198"/>
                  <a:gd name="T64" fmla="*/ 0 w 725"/>
                  <a:gd name="T65" fmla="*/ 0 h 1198"/>
                  <a:gd name="T66" fmla="*/ 0 w 725"/>
                  <a:gd name="T67" fmla="*/ 0 h 1198"/>
                  <a:gd name="T68" fmla="*/ 0 w 725"/>
                  <a:gd name="T69" fmla="*/ 0 h 1198"/>
                  <a:gd name="T70" fmla="*/ 0 w 725"/>
                  <a:gd name="T71" fmla="*/ 0 h 1198"/>
                  <a:gd name="T72" fmla="*/ 0 w 725"/>
                  <a:gd name="T73" fmla="*/ 0 h 1198"/>
                  <a:gd name="T74" fmla="*/ 0 w 725"/>
                  <a:gd name="T75" fmla="*/ 0 h 1198"/>
                  <a:gd name="T76" fmla="*/ 0 w 725"/>
                  <a:gd name="T77" fmla="*/ 0 h 119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25" h="1198">
                    <a:moveTo>
                      <a:pt x="725" y="1005"/>
                    </a:moveTo>
                    <a:lnTo>
                      <a:pt x="630" y="990"/>
                    </a:lnTo>
                    <a:lnTo>
                      <a:pt x="549" y="986"/>
                    </a:lnTo>
                    <a:lnTo>
                      <a:pt x="460" y="978"/>
                    </a:lnTo>
                    <a:lnTo>
                      <a:pt x="359" y="963"/>
                    </a:lnTo>
                    <a:lnTo>
                      <a:pt x="314" y="932"/>
                    </a:lnTo>
                    <a:lnTo>
                      <a:pt x="193" y="780"/>
                    </a:lnTo>
                    <a:lnTo>
                      <a:pt x="256" y="825"/>
                    </a:lnTo>
                    <a:lnTo>
                      <a:pt x="297" y="861"/>
                    </a:lnTo>
                    <a:lnTo>
                      <a:pt x="274" y="753"/>
                    </a:lnTo>
                    <a:lnTo>
                      <a:pt x="228" y="712"/>
                    </a:lnTo>
                    <a:lnTo>
                      <a:pt x="162" y="600"/>
                    </a:lnTo>
                    <a:lnTo>
                      <a:pt x="225" y="653"/>
                    </a:lnTo>
                    <a:lnTo>
                      <a:pt x="266" y="668"/>
                    </a:lnTo>
                    <a:lnTo>
                      <a:pt x="256" y="590"/>
                    </a:lnTo>
                    <a:lnTo>
                      <a:pt x="211" y="532"/>
                    </a:lnTo>
                    <a:lnTo>
                      <a:pt x="167" y="487"/>
                    </a:lnTo>
                    <a:lnTo>
                      <a:pt x="121" y="355"/>
                    </a:lnTo>
                    <a:lnTo>
                      <a:pt x="207" y="464"/>
                    </a:lnTo>
                    <a:lnTo>
                      <a:pt x="256" y="504"/>
                    </a:lnTo>
                    <a:lnTo>
                      <a:pt x="261" y="337"/>
                    </a:lnTo>
                    <a:lnTo>
                      <a:pt x="274" y="271"/>
                    </a:lnTo>
                    <a:lnTo>
                      <a:pt x="301" y="240"/>
                    </a:lnTo>
                    <a:lnTo>
                      <a:pt x="341" y="190"/>
                    </a:lnTo>
                    <a:lnTo>
                      <a:pt x="405" y="167"/>
                    </a:lnTo>
                    <a:lnTo>
                      <a:pt x="437" y="153"/>
                    </a:lnTo>
                    <a:lnTo>
                      <a:pt x="347" y="68"/>
                    </a:lnTo>
                    <a:lnTo>
                      <a:pt x="251" y="90"/>
                    </a:lnTo>
                    <a:lnTo>
                      <a:pt x="188" y="127"/>
                    </a:lnTo>
                    <a:lnTo>
                      <a:pt x="167" y="162"/>
                    </a:lnTo>
                    <a:lnTo>
                      <a:pt x="184" y="107"/>
                    </a:lnTo>
                    <a:lnTo>
                      <a:pt x="220" y="90"/>
                    </a:lnTo>
                    <a:lnTo>
                      <a:pt x="278" y="68"/>
                    </a:lnTo>
                    <a:lnTo>
                      <a:pt x="324" y="60"/>
                    </a:lnTo>
                    <a:lnTo>
                      <a:pt x="297" y="45"/>
                    </a:lnTo>
                    <a:lnTo>
                      <a:pt x="251" y="32"/>
                    </a:lnTo>
                    <a:lnTo>
                      <a:pt x="211" y="17"/>
                    </a:lnTo>
                    <a:lnTo>
                      <a:pt x="188" y="0"/>
                    </a:lnTo>
                    <a:lnTo>
                      <a:pt x="136" y="37"/>
                    </a:lnTo>
                    <a:lnTo>
                      <a:pt x="104" y="68"/>
                    </a:lnTo>
                    <a:lnTo>
                      <a:pt x="73" y="107"/>
                    </a:lnTo>
                    <a:lnTo>
                      <a:pt x="27" y="130"/>
                    </a:lnTo>
                    <a:lnTo>
                      <a:pt x="18" y="172"/>
                    </a:lnTo>
                    <a:lnTo>
                      <a:pt x="0" y="240"/>
                    </a:lnTo>
                    <a:lnTo>
                      <a:pt x="0" y="342"/>
                    </a:lnTo>
                    <a:lnTo>
                      <a:pt x="5" y="450"/>
                    </a:lnTo>
                    <a:lnTo>
                      <a:pt x="8" y="573"/>
                    </a:lnTo>
                    <a:lnTo>
                      <a:pt x="31" y="698"/>
                    </a:lnTo>
                    <a:lnTo>
                      <a:pt x="58" y="830"/>
                    </a:lnTo>
                    <a:lnTo>
                      <a:pt x="73" y="941"/>
                    </a:lnTo>
                    <a:lnTo>
                      <a:pt x="95" y="1022"/>
                    </a:lnTo>
                    <a:lnTo>
                      <a:pt x="90" y="1095"/>
                    </a:lnTo>
                    <a:lnTo>
                      <a:pt x="99" y="1135"/>
                    </a:lnTo>
                    <a:lnTo>
                      <a:pt x="131" y="1166"/>
                    </a:lnTo>
                    <a:lnTo>
                      <a:pt x="171" y="1193"/>
                    </a:lnTo>
                    <a:lnTo>
                      <a:pt x="225" y="1198"/>
                    </a:lnTo>
                    <a:lnTo>
                      <a:pt x="251" y="1185"/>
                    </a:lnTo>
                    <a:lnTo>
                      <a:pt x="288" y="1181"/>
                    </a:lnTo>
                    <a:lnTo>
                      <a:pt x="374" y="1163"/>
                    </a:lnTo>
                    <a:lnTo>
                      <a:pt x="337" y="1118"/>
                    </a:lnTo>
                    <a:lnTo>
                      <a:pt x="297" y="1053"/>
                    </a:lnTo>
                    <a:lnTo>
                      <a:pt x="356" y="1099"/>
                    </a:lnTo>
                    <a:lnTo>
                      <a:pt x="401" y="1140"/>
                    </a:lnTo>
                    <a:lnTo>
                      <a:pt x="433" y="1163"/>
                    </a:lnTo>
                    <a:lnTo>
                      <a:pt x="477" y="1185"/>
                    </a:lnTo>
                    <a:lnTo>
                      <a:pt x="527" y="1185"/>
                    </a:lnTo>
                    <a:lnTo>
                      <a:pt x="575" y="1185"/>
                    </a:lnTo>
                    <a:lnTo>
                      <a:pt x="603" y="1172"/>
                    </a:lnTo>
                    <a:lnTo>
                      <a:pt x="616" y="1158"/>
                    </a:lnTo>
                    <a:lnTo>
                      <a:pt x="553" y="1122"/>
                    </a:lnTo>
                    <a:lnTo>
                      <a:pt x="491" y="1063"/>
                    </a:lnTo>
                    <a:lnTo>
                      <a:pt x="472" y="1036"/>
                    </a:lnTo>
                    <a:lnTo>
                      <a:pt x="523" y="1050"/>
                    </a:lnTo>
                    <a:lnTo>
                      <a:pt x="598" y="1108"/>
                    </a:lnTo>
                    <a:lnTo>
                      <a:pt x="630" y="1135"/>
                    </a:lnTo>
                    <a:lnTo>
                      <a:pt x="702" y="1140"/>
                    </a:lnTo>
                    <a:lnTo>
                      <a:pt x="725" y="1126"/>
                    </a:lnTo>
                    <a:lnTo>
                      <a:pt x="725" y="1095"/>
                    </a:lnTo>
                    <a:lnTo>
                      <a:pt x="725" y="1005"/>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5" name="Freeform 178"/>
              <p:cNvSpPr>
                <a:spLocks/>
              </p:cNvSpPr>
              <p:nvPr/>
            </p:nvSpPr>
            <p:spPr bwMode="auto">
              <a:xfrm>
                <a:off x="176" y="1968"/>
                <a:ext cx="43" cy="110"/>
              </a:xfrm>
              <a:custGeom>
                <a:avLst/>
                <a:gdLst>
                  <a:gd name="T0" fmla="*/ 0 w 211"/>
                  <a:gd name="T1" fmla="*/ 0 h 553"/>
                  <a:gd name="T2" fmla="*/ 0 w 211"/>
                  <a:gd name="T3" fmla="*/ 0 h 553"/>
                  <a:gd name="T4" fmla="*/ 0 w 211"/>
                  <a:gd name="T5" fmla="*/ 0 h 553"/>
                  <a:gd name="T6" fmla="*/ 0 w 211"/>
                  <a:gd name="T7" fmla="*/ 0 h 553"/>
                  <a:gd name="T8" fmla="*/ 0 w 211"/>
                  <a:gd name="T9" fmla="*/ 0 h 553"/>
                  <a:gd name="T10" fmla="*/ 0 w 211"/>
                  <a:gd name="T11" fmla="*/ 0 h 553"/>
                  <a:gd name="T12" fmla="*/ 0 w 211"/>
                  <a:gd name="T13" fmla="*/ 0 h 553"/>
                  <a:gd name="T14" fmla="*/ 0 w 211"/>
                  <a:gd name="T15" fmla="*/ 0 h 553"/>
                  <a:gd name="T16" fmla="*/ 0 w 211"/>
                  <a:gd name="T17" fmla="*/ 0 h 553"/>
                  <a:gd name="T18" fmla="*/ 0 w 211"/>
                  <a:gd name="T19" fmla="*/ 0 h 553"/>
                  <a:gd name="T20" fmla="*/ 0 w 211"/>
                  <a:gd name="T21" fmla="*/ 0 h 553"/>
                  <a:gd name="T22" fmla="*/ 0 w 211"/>
                  <a:gd name="T23" fmla="*/ 0 h 553"/>
                  <a:gd name="T24" fmla="*/ 0 w 211"/>
                  <a:gd name="T25" fmla="*/ 0 h 553"/>
                  <a:gd name="T26" fmla="*/ 0 w 211"/>
                  <a:gd name="T27" fmla="*/ 0 h 5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1" h="553">
                    <a:moveTo>
                      <a:pt x="211" y="553"/>
                    </a:moveTo>
                    <a:lnTo>
                      <a:pt x="173" y="535"/>
                    </a:lnTo>
                    <a:lnTo>
                      <a:pt x="134" y="490"/>
                    </a:lnTo>
                    <a:lnTo>
                      <a:pt x="99" y="410"/>
                    </a:lnTo>
                    <a:lnTo>
                      <a:pt x="81" y="342"/>
                    </a:lnTo>
                    <a:lnTo>
                      <a:pt x="53" y="265"/>
                    </a:lnTo>
                    <a:lnTo>
                      <a:pt x="41" y="192"/>
                    </a:lnTo>
                    <a:lnTo>
                      <a:pt x="19" y="81"/>
                    </a:lnTo>
                    <a:lnTo>
                      <a:pt x="0" y="0"/>
                    </a:lnTo>
                    <a:lnTo>
                      <a:pt x="45" y="162"/>
                    </a:lnTo>
                    <a:lnTo>
                      <a:pt x="81" y="287"/>
                    </a:lnTo>
                    <a:lnTo>
                      <a:pt x="121" y="373"/>
                    </a:lnTo>
                    <a:lnTo>
                      <a:pt x="183" y="463"/>
                    </a:lnTo>
                    <a:lnTo>
                      <a:pt x="211" y="55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6" name="Freeform 179"/>
              <p:cNvSpPr>
                <a:spLocks/>
              </p:cNvSpPr>
              <p:nvPr/>
            </p:nvSpPr>
            <p:spPr bwMode="auto">
              <a:xfrm>
                <a:off x="220" y="1878"/>
                <a:ext cx="167" cy="167"/>
              </a:xfrm>
              <a:custGeom>
                <a:avLst/>
                <a:gdLst>
                  <a:gd name="T0" fmla="*/ 0 w 838"/>
                  <a:gd name="T1" fmla="*/ 0 h 832"/>
                  <a:gd name="T2" fmla="*/ 0 w 838"/>
                  <a:gd name="T3" fmla="*/ 0 h 832"/>
                  <a:gd name="T4" fmla="*/ 0 w 838"/>
                  <a:gd name="T5" fmla="*/ 0 h 832"/>
                  <a:gd name="T6" fmla="*/ 0 w 838"/>
                  <a:gd name="T7" fmla="*/ 0 h 832"/>
                  <a:gd name="T8" fmla="*/ 0 w 838"/>
                  <a:gd name="T9" fmla="*/ 0 h 832"/>
                  <a:gd name="T10" fmla="*/ 0 w 838"/>
                  <a:gd name="T11" fmla="*/ 0 h 832"/>
                  <a:gd name="T12" fmla="*/ 0 w 838"/>
                  <a:gd name="T13" fmla="*/ 0 h 832"/>
                  <a:gd name="T14" fmla="*/ 0 w 838"/>
                  <a:gd name="T15" fmla="*/ 0 h 832"/>
                  <a:gd name="T16" fmla="*/ 0 w 838"/>
                  <a:gd name="T17" fmla="*/ 0 h 832"/>
                  <a:gd name="T18" fmla="*/ 0 w 838"/>
                  <a:gd name="T19" fmla="*/ 0 h 832"/>
                  <a:gd name="T20" fmla="*/ 0 w 838"/>
                  <a:gd name="T21" fmla="*/ 0 h 832"/>
                  <a:gd name="T22" fmla="*/ 0 w 838"/>
                  <a:gd name="T23" fmla="*/ 0 h 832"/>
                  <a:gd name="T24" fmla="*/ 0 w 838"/>
                  <a:gd name="T25" fmla="*/ 0 h 832"/>
                  <a:gd name="T26" fmla="*/ 0 w 838"/>
                  <a:gd name="T27" fmla="*/ 0 h 832"/>
                  <a:gd name="T28" fmla="*/ 0 w 838"/>
                  <a:gd name="T29" fmla="*/ 0 h 832"/>
                  <a:gd name="T30" fmla="*/ 0 w 838"/>
                  <a:gd name="T31" fmla="*/ 0 h 832"/>
                  <a:gd name="T32" fmla="*/ 0 w 838"/>
                  <a:gd name="T33" fmla="*/ 0 h 832"/>
                  <a:gd name="T34" fmla="*/ 0 w 838"/>
                  <a:gd name="T35" fmla="*/ 0 h 832"/>
                  <a:gd name="T36" fmla="*/ 0 w 838"/>
                  <a:gd name="T37" fmla="*/ 0 h 832"/>
                  <a:gd name="T38" fmla="*/ 0 w 838"/>
                  <a:gd name="T39" fmla="*/ 0 h 832"/>
                  <a:gd name="T40" fmla="*/ 0 w 838"/>
                  <a:gd name="T41" fmla="*/ 0 h 832"/>
                  <a:gd name="T42" fmla="*/ 0 w 838"/>
                  <a:gd name="T43" fmla="*/ 0 h 832"/>
                  <a:gd name="T44" fmla="*/ 0 w 838"/>
                  <a:gd name="T45" fmla="*/ 0 h 832"/>
                  <a:gd name="T46" fmla="*/ 0 w 838"/>
                  <a:gd name="T47" fmla="*/ 0 h 832"/>
                  <a:gd name="T48" fmla="*/ 0 w 838"/>
                  <a:gd name="T49" fmla="*/ 0 h 832"/>
                  <a:gd name="T50" fmla="*/ 0 w 838"/>
                  <a:gd name="T51" fmla="*/ 0 h 832"/>
                  <a:gd name="T52" fmla="*/ 0 w 838"/>
                  <a:gd name="T53" fmla="*/ 0 h 832"/>
                  <a:gd name="T54" fmla="*/ 0 w 838"/>
                  <a:gd name="T55" fmla="*/ 0 h 832"/>
                  <a:gd name="T56" fmla="*/ 0 w 838"/>
                  <a:gd name="T57" fmla="*/ 0 h 832"/>
                  <a:gd name="T58" fmla="*/ 0 w 838"/>
                  <a:gd name="T59" fmla="*/ 0 h 832"/>
                  <a:gd name="T60" fmla="*/ 0 w 838"/>
                  <a:gd name="T61" fmla="*/ 0 h 832"/>
                  <a:gd name="T62" fmla="*/ 0 w 838"/>
                  <a:gd name="T63" fmla="*/ 0 h 832"/>
                  <a:gd name="T64" fmla="*/ 0 w 838"/>
                  <a:gd name="T65" fmla="*/ 0 h 832"/>
                  <a:gd name="T66" fmla="*/ 0 w 838"/>
                  <a:gd name="T67" fmla="*/ 0 h 832"/>
                  <a:gd name="T68" fmla="*/ 0 w 838"/>
                  <a:gd name="T69" fmla="*/ 0 h 832"/>
                  <a:gd name="T70" fmla="*/ 0 w 838"/>
                  <a:gd name="T71" fmla="*/ 0 h 832"/>
                  <a:gd name="T72" fmla="*/ 0 w 838"/>
                  <a:gd name="T73" fmla="*/ 0 h 832"/>
                  <a:gd name="T74" fmla="*/ 0 w 838"/>
                  <a:gd name="T75" fmla="*/ 0 h 832"/>
                  <a:gd name="T76" fmla="*/ 0 w 838"/>
                  <a:gd name="T77" fmla="*/ 0 h 832"/>
                  <a:gd name="T78" fmla="*/ 0 w 838"/>
                  <a:gd name="T79" fmla="*/ 0 h 832"/>
                  <a:gd name="T80" fmla="*/ 0 w 838"/>
                  <a:gd name="T81" fmla="*/ 0 h 832"/>
                  <a:gd name="T82" fmla="*/ 0 w 838"/>
                  <a:gd name="T83" fmla="*/ 0 h 832"/>
                  <a:gd name="T84" fmla="*/ 0 w 838"/>
                  <a:gd name="T85" fmla="*/ 0 h 832"/>
                  <a:gd name="T86" fmla="*/ 0 w 838"/>
                  <a:gd name="T87" fmla="*/ 0 h 832"/>
                  <a:gd name="T88" fmla="*/ 0 w 838"/>
                  <a:gd name="T89" fmla="*/ 0 h 832"/>
                  <a:gd name="T90" fmla="*/ 0 w 838"/>
                  <a:gd name="T91" fmla="*/ 0 h 832"/>
                  <a:gd name="T92" fmla="*/ 0 w 838"/>
                  <a:gd name="T93" fmla="*/ 0 h 832"/>
                  <a:gd name="T94" fmla="*/ 0 w 838"/>
                  <a:gd name="T95" fmla="*/ 0 h 832"/>
                  <a:gd name="T96" fmla="*/ 0 w 838"/>
                  <a:gd name="T97" fmla="*/ 0 h 832"/>
                  <a:gd name="T98" fmla="*/ 0 w 838"/>
                  <a:gd name="T99" fmla="*/ 0 h 832"/>
                  <a:gd name="T100" fmla="*/ 0 w 838"/>
                  <a:gd name="T101" fmla="*/ 0 h 832"/>
                  <a:gd name="T102" fmla="*/ 0 w 838"/>
                  <a:gd name="T103" fmla="*/ 0 h 832"/>
                  <a:gd name="T104" fmla="*/ 0 w 838"/>
                  <a:gd name="T105" fmla="*/ 0 h 832"/>
                  <a:gd name="T106" fmla="*/ 0 w 838"/>
                  <a:gd name="T107" fmla="*/ 0 h 832"/>
                  <a:gd name="T108" fmla="*/ 0 w 838"/>
                  <a:gd name="T109" fmla="*/ 0 h 832"/>
                  <a:gd name="T110" fmla="*/ 0 w 838"/>
                  <a:gd name="T111" fmla="*/ 0 h 8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38" h="832">
                    <a:moveTo>
                      <a:pt x="155" y="0"/>
                    </a:moveTo>
                    <a:lnTo>
                      <a:pt x="253" y="30"/>
                    </a:lnTo>
                    <a:lnTo>
                      <a:pt x="298" y="70"/>
                    </a:lnTo>
                    <a:lnTo>
                      <a:pt x="326" y="153"/>
                    </a:lnTo>
                    <a:lnTo>
                      <a:pt x="326" y="228"/>
                    </a:lnTo>
                    <a:lnTo>
                      <a:pt x="311" y="272"/>
                    </a:lnTo>
                    <a:lnTo>
                      <a:pt x="320" y="350"/>
                    </a:lnTo>
                    <a:lnTo>
                      <a:pt x="320" y="408"/>
                    </a:lnTo>
                    <a:lnTo>
                      <a:pt x="306" y="423"/>
                    </a:lnTo>
                    <a:lnTo>
                      <a:pt x="320" y="445"/>
                    </a:lnTo>
                    <a:lnTo>
                      <a:pt x="329" y="467"/>
                    </a:lnTo>
                    <a:lnTo>
                      <a:pt x="311" y="490"/>
                    </a:lnTo>
                    <a:lnTo>
                      <a:pt x="311" y="513"/>
                    </a:lnTo>
                    <a:lnTo>
                      <a:pt x="347" y="521"/>
                    </a:lnTo>
                    <a:lnTo>
                      <a:pt x="343" y="544"/>
                    </a:lnTo>
                    <a:lnTo>
                      <a:pt x="378" y="557"/>
                    </a:lnTo>
                    <a:lnTo>
                      <a:pt x="411" y="548"/>
                    </a:lnTo>
                    <a:lnTo>
                      <a:pt x="433" y="557"/>
                    </a:lnTo>
                    <a:lnTo>
                      <a:pt x="532" y="571"/>
                    </a:lnTo>
                    <a:lnTo>
                      <a:pt x="622" y="567"/>
                    </a:lnTo>
                    <a:lnTo>
                      <a:pt x="679" y="571"/>
                    </a:lnTo>
                    <a:lnTo>
                      <a:pt x="717" y="594"/>
                    </a:lnTo>
                    <a:lnTo>
                      <a:pt x="807" y="594"/>
                    </a:lnTo>
                    <a:lnTo>
                      <a:pt x="838" y="625"/>
                    </a:lnTo>
                    <a:lnTo>
                      <a:pt x="838" y="660"/>
                    </a:lnTo>
                    <a:lnTo>
                      <a:pt x="833" y="719"/>
                    </a:lnTo>
                    <a:lnTo>
                      <a:pt x="762" y="738"/>
                    </a:lnTo>
                    <a:lnTo>
                      <a:pt x="762" y="700"/>
                    </a:lnTo>
                    <a:lnTo>
                      <a:pt x="757" y="669"/>
                    </a:lnTo>
                    <a:lnTo>
                      <a:pt x="743" y="656"/>
                    </a:lnTo>
                    <a:lnTo>
                      <a:pt x="739" y="692"/>
                    </a:lnTo>
                    <a:lnTo>
                      <a:pt x="734" y="738"/>
                    </a:lnTo>
                    <a:lnTo>
                      <a:pt x="717" y="765"/>
                    </a:lnTo>
                    <a:lnTo>
                      <a:pt x="685" y="800"/>
                    </a:lnTo>
                    <a:lnTo>
                      <a:pt x="610" y="818"/>
                    </a:lnTo>
                    <a:lnTo>
                      <a:pt x="550" y="828"/>
                    </a:lnTo>
                    <a:lnTo>
                      <a:pt x="482" y="832"/>
                    </a:lnTo>
                    <a:lnTo>
                      <a:pt x="569" y="782"/>
                    </a:lnTo>
                    <a:lnTo>
                      <a:pt x="627" y="738"/>
                    </a:lnTo>
                    <a:lnTo>
                      <a:pt x="639" y="700"/>
                    </a:lnTo>
                    <a:lnTo>
                      <a:pt x="631" y="669"/>
                    </a:lnTo>
                    <a:lnTo>
                      <a:pt x="582" y="665"/>
                    </a:lnTo>
                    <a:lnTo>
                      <a:pt x="564" y="700"/>
                    </a:lnTo>
                    <a:lnTo>
                      <a:pt x="550" y="742"/>
                    </a:lnTo>
                    <a:lnTo>
                      <a:pt x="505" y="787"/>
                    </a:lnTo>
                    <a:lnTo>
                      <a:pt x="456" y="823"/>
                    </a:lnTo>
                    <a:lnTo>
                      <a:pt x="406" y="828"/>
                    </a:lnTo>
                    <a:lnTo>
                      <a:pt x="329" y="823"/>
                    </a:lnTo>
                    <a:lnTo>
                      <a:pt x="411" y="759"/>
                    </a:lnTo>
                    <a:lnTo>
                      <a:pt x="469" y="727"/>
                    </a:lnTo>
                    <a:lnTo>
                      <a:pt x="514" y="692"/>
                    </a:lnTo>
                    <a:lnTo>
                      <a:pt x="528" y="665"/>
                    </a:lnTo>
                    <a:lnTo>
                      <a:pt x="524" y="637"/>
                    </a:lnTo>
                    <a:lnTo>
                      <a:pt x="497" y="633"/>
                    </a:lnTo>
                    <a:lnTo>
                      <a:pt x="465" y="660"/>
                    </a:lnTo>
                    <a:lnTo>
                      <a:pt x="447" y="697"/>
                    </a:lnTo>
                    <a:lnTo>
                      <a:pt x="406" y="742"/>
                    </a:lnTo>
                    <a:lnTo>
                      <a:pt x="356" y="765"/>
                    </a:lnTo>
                    <a:lnTo>
                      <a:pt x="320" y="787"/>
                    </a:lnTo>
                    <a:lnTo>
                      <a:pt x="280" y="805"/>
                    </a:lnTo>
                    <a:lnTo>
                      <a:pt x="234" y="813"/>
                    </a:lnTo>
                    <a:lnTo>
                      <a:pt x="181" y="813"/>
                    </a:lnTo>
                    <a:lnTo>
                      <a:pt x="129" y="804"/>
                    </a:lnTo>
                    <a:lnTo>
                      <a:pt x="244" y="765"/>
                    </a:lnTo>
                    <a:lnTo>
                      <a:pt x="288" y="742"/>
                    </a:lnTo>
                    <a:lnTo>
                      <a:pt x="320" y="700"/>
                    </a:lnTo>
                    <a:lnTo>
                      <a:pt x="326" y="665"/>
                    </a:lnTo>
                    <a:lnTo>
                      <a:pt x="298" y="665"/>
                    </a:lnTo>
                    <a:lnTo>
                      <a:pt x="285" y="697"/>
                    </a:lnTo>
                    <a:lnTo>
                      <a:pt x="262" y="723"/>
                    </a:lnTo>
                    <a:lnTo>
                      <a:pt x="225" y="751"/>
                    </a:lnTo>
                    <a:lnTo>
                      <a:pt x="185" y="779"/>
                    </a:lnTo>
                    <a:lnTo>
                      <a:pt x="132" y="802"/>
                    </a:lnTo>
                    <a:lnTo>
                      <a:pt x="91" y="787"/>
                    </a:lnTo>
                    <a:lnTo>
                      <a:pt x="72" y="765"/>
                    </a:lnTo>
                    <a:lnTo>
                      <a:pt x="42" y="709"/>
                    </a:lnTo>
                    <a:lnTo>
                      <a:pt x="100" y="697"/>
                    </a:lnTo>
                    <a:lnTo>
                      <a:pt x="212" y="683"/>
                    </a:lnTo>
                    <a:lnTo>
                      <a:pt x="280" y="652"/>
                    </a:lnTo>
                    <a:lnTo>
                      <a:pt x="315" y="621"/>
                    </a:lnTo>
                    <a:lnTo>
                      <a:pt x="329" y="585"/>
                    </a:lnTo>
                    <a:lnTo>
                      <a:pt x="334" y="567"/>
                    </a:lnTo>
                    <a:lnTo>
                      <a:pt x="315" y="567"/>
                    </a:lnTo>
                    <a:lnTo>
                      <a:pt x="293" y="594"/>
                    </a:lnTo>
                    <a:lnTo>
                      <a:pt x="257" y="642"/>
                    </a:lnTo>
                    <a:lnTo>
                      <a:pt x="176" y="669"/>
                    </a:lnTo>
                    <a:lnTo>
                      <a:pt x="100" y="693"/>
                    </a:lnTo>
                    <a:lnTo>
                      <a:pt x="42" y="709"/>
                    </a:lnTo>
                    <a:lnTo>
                      <a:pt x="19" y="616"/>
                    </a:lnTo>
                    <a:lnTo>
                      <a:pt x="14" y="548"/>
                    </a:lnTo>
                    <a:lnTo>
                      <a:pt x="14" y="489"/>
                    </a:lnTo>
                    <a:lnTo>
                      <a:pt x="91" y="530"/>
                    </a:lnTo>
                    <a:lnTo>
                      <a:pt x="181" y="548"/>
                    </a:lnTo>
                    <a:lnTo>
                      <a:pt x="253" y="544"/>
                    </a:lnTo>
                    <a:lnTo>
                      <a:pt x="271" y="536"/>
                    </a:lnTo>
                    <a:lnTo>
                      <a:pt x="280" y="513"/>
                    </a:lnTo>
                    <a:lnTo>
                      <a:pt x="239" y="513"/>
                    </a:lnTo>
                    <a:lnTo>
                      <a:pt x="196" y="526"/>
                    </a:lnTo>
                    <a:lnTo>
                      <a:pt x="88" y="530"/>
                    </a:lnTo>
                    <a:lnTo>
                      <a:pt x="14" y="490"/>
                    </a:lnTo>
                    <a:lnTo>
                      <a:pt x="10" y="405"/>
                    </a:lnTo>
                    <a:lnTo>
                      <a:pt x="5" y="345"/>
                    </a:lnTo>
                    <a:lnTo>
                      <a:pt x="0" y="287"/>
                    </a:lnTo>
                    <a:lnTo>
                      <a:pt x="10" y="188"/>
                    </a:lnTo>
                    <a:lnTo>
                      <a:pt x="32" y="153"/>
                    </a:lnTo>
                    <a:lnTo>
                      <a:pt x="100" y="108"/>
                    </a:lnTo>
                    <a:lnTo>
                      <a:pt x="78" y="113"/>
                    </a:lnTo>
                    <a:lnTo>
                      <a:pt x="10" y="143"/>
                    </a:lnTo>
                    <a:lnTo>
                      <a:pt x="37" y="81"/>
                    </a:lnTo>
                    <a:lnTo>
                      <a:pt x="60" y="48"/>
                    </a:lnTo>
                    <a:lnTo>
                      <a:pt x="78" y="26"/>
                    </a:lnTo>
                    <a:lnTo>
                      <a:pt x="155" y="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7" name="Freeform 180"/>
              <p:cNvSpPr>
                <a:spLocks/>
              </p:cNvSpPr>
              <p:nvPr/>
            </p:nvSpPr>
            <p:spPr bwMode="auto">
              <a:xfrm>
                <a:off x="231" y="1940"/>
                <a:ext cx="42" cy="38"/>
              </a:xfrm>
              <a:custGeom>
                <a:avLst/>
                <a:gdLst>
                  <a:gd name="T0" fmla="*/ 0 w 209"/>
                  <a:gd name="T1" fmla="*/ 0 h 187"/>
                  <a:gd name="T2" fmla="*/ 0 w 209"/>
                  <a:gd name="T3" fmla="*/ 0 h 187"/>
                  <a:gd name="T4" fmla="*/ 0 w 209"/>
                  <a:gd name="T5" fmla="*/ 0 h 187"/>
                  <a:gd name="T6" fmla="*/ 0 w 209"/>
                  <a:gd name="T7" fmla="*/ 0 h 187"/>
                  <a:gd name="T8" fmla="*/ 0 w 209"/>
                  <a:gd name="T9" fmla="*/ 0 h 187"/>
                  <a:gd name="T10" fmla="*/ 0 w 209"/>
                  <a:gd name="T11" fmla="*/ 0 h 187"/>
                  <a:gd name="T12" fmla="*/ 0 w 209"/>
                  <a:gd name="T13" fmla="*/ 0 h 187"/>
                  <a:gd name="T14" fmla="*/ 0 w 209"/>
                  <a:gd name="T15" fmla="*/ 0 h 187"/>
                  <a:gd name="T16" fmla="*/ 0 w 209"/>
                  <a:gd name="T17" fmla="*/ 0 h 187"/>
                  <a:gd name="T18" fmla="*/ 0 w 209"/>
                  <a:gd name="T19" fmla="*/ 0 h 187"/>
                  <a:gd name="T20" fmla="*/ 0 w 209"/>
                  <a:gd name="T21" fmla="*/ 0 h 187"/>
                  <a:gd name="T22" fmla="*/ 0 w 209"/>
                  <a:gd name="T23" fmla="*/ 0 h 187"/>
                  <a:gd name="T24" fmla="*/ 0 w 209"/>
                  <a:gd name="T25" fmla="*/ 0 h 187"/>
                  <a:gd name="T26" fmla="*/ 0 w 209"/>
                  <a:gd name="T27" fmla="*/ 0 h 187"/>
                  <a:gd name="T28" fmla="*/ 0 w 209"/>
                  <a:gd name="T29" fmla="*/ 0 h 187"/>
                  <a:gd name="T30" fmla="*/ 0 w 209"/>
                  <a:gd name="T31" fmla="*/ 0 h 187"/>
                  <a:gd name="T32" fmla="*/ 0 w 209"/>
                  <a:gd name="T33" fmla="*/ 0 h 187"/>
                  <a:gd name="T34" fmla="*/ 0 w 209"/>
                  <a:gd name="T35" fmla="*/ 0 h 187"/>
                  <a:gd name="T36" fmla="*/ 0 w 209"/>
                  <a:gd name="T37" fmla="*/ 0 h 187"/>
                  <a:gd name="T38" fmla="*/ 0 w 209"/>
                  <a:gd name="T39" fmla="*/ 0 h 187"/>
                  <a:gd name="T40" fmla="*/ 0 w 209"/>
                  <a:gd name="T41" fmla="*/ 0 h 187"/>
                  <a:gd name="T42" fmla="*/ 0 w 209"/>
                  <a:gd name="T43" fmla="*/ 0 h 187"/>
                  <a:gd name="T44" fmla="*/ 0 w 209"/>
                  <a:gd name="T45" fmla="*/ 0 h 1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9" h="187">
                    <a:moveTo>
                      <a:pt x="209" y="0"/>
                    </a:moveTo>
                    <a:lnTo>
                      <a:pt x="209" y="15"/>
                    </a:lnTo>
                    <a:lnTo>
                      <a:pt x="182" y="51"/>
                    </a:lnTo>
                    <a:lnTo>
                      <a:pt x="157" y="71"/>
                    </a:lnTo>
                    <a:lnTo>
                      <a:pt x="100" y="113"/>
                    </a:lnTo>
                    <a:lnTo>
                      <a:pt x="77" y="130"/>
                    </a:lnTo>
                    <a:lnTo>
                      <a:pt x="25" y="170"/>
                    </a:lnTo>
                    <a:lnTo>
                      <a:pt x="82" y="152"/>
                    </a:lnTo>
                    <a:lnTo>
                      <a:pt x="140" y="135"/>
                    </a:lnTo>
                    <a:lnTo>
                      <a:pt x="198" y="130"/>
                    </a:lnTo>
                    <a:lnTo>
                      <a:pt x="194" y="147"/>
                    </a:lnTo>
                    <a:lnTo>
                      <a:pt x="100" y="164"/>
                    </a:lnTo>
                    <a:lnTo>
                      <a:pt x="52" y="184"/>
                    </a:lnTo>
                    <a:lnTo>
                      <a:pt x="25" y="187"/>
                    </a:lnTo>
                    <a:lnTo>
                      <a:pt x="2" y="180"/>
                    </a:lnTo>
                    <a:lnTo>
                      <a:pt x="0" y="158"/>
                    </a:lnTo>
                    <a:lnTo>
                      <a:pt x="18" y="141"/>
                    </a:lnTo>
                    <a:lnTo>
                      <a:pt x="44" y="116"/>
                    </a:lnTo>
                    <a:lnTo>
                      <a:pt x="75" y="80"/>
                    </a:lnTo>
                    <a:lnTo>
                      <a:pt x="107" y="40"/>
                    </a:lnTo>
                    <a:lnTo>
                      <a:pt x="144" y="12"/>
                    </a:lnTo>
                    <a:lnTo>
                      <a:pt x="184" y="2"/>
                    </a:lnTo>
                    <a:lnTo>
                      <a:pt x="209"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8" name="Freeform 181"/>
              <p:cNvSpPr>
                <a:spLocks/>
              </p:cNvSpPr>
              <p:nvPr/>
            </p:nvSpPr>
            <p:spPr bwMode="auto">
              <a:xfrm>
                <a:off x="232" y="1909"/>
                <a:ext cx="39" cy="49"/>
              </a:xfrm>
              <a:custGeom>
                <a:avLst/>
                <a:gdLst>
                  <a:gd name="T0" fmla="*/ 0 w 192"/>
                  <a:gd name="T1" fmla="*/ 0 h 246"/>
                  <a:gd name="T2" fmla="*/ 0 w 192"/>
                  <a:gd name="T3" fmla="*/ 0 h 246"/>
                  <a:gd name="T4" fmla="*/ 0 w 192"/>
                  <a:gd name="T5" fmla="*/ 0 h 246"/>
                  <a:gd name="T6" fmla="*/ 0 w 192"/>
                  <a:gd name="T7" fmla="*/ 0 h 246"/>
                  <a:gd name="T8" fmla="*/ 0 w 192"/>
                  <a:gd name="T9" fmla="*/ 0 h 246"/>
                  <a:gd name="T10" fmla="*/ 0 w 192"/>
                  <a:gd name="T11" fmla="*/ 0 h 246"/>
                  <a:gd name="T12" fmla="*/ 0 w 192"/>
                  <a:gd name="T13" fmla="*/ 0 h 246"/>
                  <a:gd name="T14" fmla="*/ 0 w 192"/>
                  <a:gd name="T15" fmla="*/ 0 h 246"/>
                  <a:gd name="T16" fmla="*/ 0 w 192"/>
                  <a:gd name="T17" fmla="*/ 0 h 246"/>
                  <a:gd name="T18" fmla="*/ 0 w 192"/>
                  <a:gd name="T19" fmla="*/ 0 h 246"/>
                  <a:gd name="T20" fmla="*/ 0 w 192"/>
                  <a:gd name="T21" fmla="*/ 0 h 246"/>
                  <a:gd name="T22" fmla="*/ 0 w 192"/>
                  <a:gd name="T23" fmla="*/ 0 h 246"/>
                  <a:gd name="T24" fmla="*/ 0 w 192"/>
                  <a:gd name="T25" fmla="*/ 0 h 246"/>
                  <a:gd name="T26" fmla="*/ 0 w 192"/>
                  <a:gd name="T27" fmla="*/ 0 h 246"/>
                  <a:gd name="T28" fmla="*/ 0 w 192"/>
                  <a:gd name="T29" fmla="*/ 0 h 246"/>
                  <a:gd name="T30" fmla="*/ 0 w 192"/>
                  <a:gd name="T31" fmla="*/ 0 h 246"/>
                  <a:gd name="T32" fmla="*/ 0 w 192"/>
                  <a:gd name="T33" fmla="*/ 0 h 2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2" h="246">
                    <a:moveTo>
                      <a:pt x="156" y="0"/>
                    </a:moveTo>
                    <a:lnTo>
                      <a:pt x="183" y="4"/>
                    </a:lnTo>
                    <a:lnTo>
                      <a:pt x="192" y="27"/>
                    </a:lnTo>
                    <a:lnTo>
                      <a:pt x="190" y="46"/>
                    </a:lnTo>
                    <a:lnTo>
                      <a:pt x="174" y="71"/>
                    </a:lnTo>
                    <a:lnTo>
                      <a:pt x="152" y="78"/>
                    </a:lnTo>
                    <a:lnTo>
                      <a:pt x="110" y="106"/>
                    </a:lnTo>
                    <a:lnTo>
                      <a:pt x="69" y="140"/>
                    </a:lnTo>
                    <a:lnTo>
                      <a:pt x="41" y="184"/>
                    </a:lnTo>
                    <a:lnTo>
                      <a:pt x="8" y="231"/>
                    </a:lnTo>
                    <a:lnTo>
                      <a:pt x="0" y="246"/>
                    </a:lnTo>
                    <a:lnTo>
                      <a:pt x="8" y="190"/>
                    </a:lnTo>
                    <a:lnTo>
                      <a:pt x="16" y="141"/>
                    </a:lnTo>
                    <a:lnTo>
                      <a:pt x="31" y="99"/>
                    </a:lnTo>
                    <a:lnTo>
                      <a:pt x="57" y="60"/>
                    </a:lnTo>
                    <a:lnTo>
                      <a:pt x="128" y="6"/>
                    </a:lnTo>
                    <a:lnTo>
                      <a:pt x="156"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89" name="Freeform 182"/>
              <p:cNvSpPr>
                <a:spLocks/>
              </p:cNvSpPr>
              <p:nvPr/>
            </p:nvSpPr>
            <p:spPr bwMode="auto">
              <a:xfrm>
                <a:off x="237" y="1860"/>
                <a:ext cx="41" cy="29"/>
              </a:xfrm>
              <a:custGeom>
                <a:avLst/>
                <a:gdLst>
                  <a:gd name="T0" fmla="*/ 0 w 204"/>
                  <a:gd name="T1" fmla="*/ 0 h 141"/>
                  <a:gd name="T2" fmla="*/ 0 w 204"/>
                  <a:gd name="T3" fmla="*/ 0 h 141"/>
                  <a:gd name="T4" fmla="*/ 0 w 204"/>
                  <a:gd name="T5" fmla="*/ 0 h 141"/>
                  <a:gd name="T6" fmla="*/ 0 w 204"/>
                  <a:gd name="T7" fmla="*/ 0 h 141"/>
                  <a:gd name="T8" fmla="*/ 0 w 204"/>
                  <a:gd name="T9" fmla="*/ 0 h 141"/>
                  <a:gd name="T10" fmla="*/ 0 w 204"/>
                  <a:gd name="T11" fmla="*/ 0 h 141"/>
                  <a:gd name="T12" fmla="*/ 0 w 204"/>
                  <a:gd name="T13" fmla="*/ 0 h 141"/>
                  <a:gd name="T14" fmla="*/ 0 w 204"/>
                  <a:gd name="T15" fmla="*/ 0 h 141"/>
                  <a:gd name="T16" fmla="*/ 0 w 204"/>
                  <a:gd name="T17" fmla="*/ 0 h 141"/>
                  <a:gd name="T18" fmla="*/ 0 w 204"/>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4" h="141">
                    <a:moveTo>
                      <a:pt x="204" y="141"/>
                    </a:moveTo>
                    <a:lnTo>
                      <a:pt x="169" y="110"/>
                    </a:lnTo>
                    <a:lnTo>
                      <a:pt x="111" y="89"/>
                    </a:lnTo>
                    <a:lnTo>
                      <a:pt x="71" y="78"/>
                    </a:lnTo>
                    <a:lnTo>
                      <a:pt x="0" y="0"/>
                    </a:lnTo>
                    <a:lnTo>
                      <a:pt x="53" y="30"/>
                    </a:lnTo>
                    <a:lnTo>
                      <a:pt x="103" y="51"/>
                    </a:lnTo>
                    <a:lnTo>
                      <a:pt x="138" y="69"/>
                    </a:lnTo>
                    <a:lnTo>
                      <a:pt x="155" y="89"/>
                    </a:lnTo>
                    <a:lnTo>
                      <a:pt x="204" y="141"/>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90" name="Freeform 183"/>
              <p:cNvSpPr>
                <a:spLocks/>
              </p:cNvSpPr>
              <p:nvPr/>
            </p:nvSpPr>
            <p:spPr bwMode="auto">
              <a:xfrm>
                <a:off x="286" y="1913"/>
                <a:ext cx="23" cy="73"/>
              </a:xfrm>
              <a:custGeom>
                <a:avLst/>
                <a:gdLst>
                  <a:gd name="T0" fmla="*/ 0 w 115"/>
                  <a:gd name="T1" fmla="*/ 0 h 368"/>
                  <a:gd name="T2" fmla="*/ 0 w 115"/>
                  <a:gd name="T3" fmla="*/ 0 h 368"/>
                  <a:gd name="T4" fmla="*/ 0 w 115"/>
                  <a:gd name="T5" fmla="*/ 0 h 368"/>
                  <a:gd name="T6" fmla="*/ 0 w 115"/>
                  <a:gd name="T7" fmla="*/ 0 h 368"/>
                  <a:gd name="T8" fmla="*/ 0 w 115"/>
                  <a:gd name="T9" fmla="*/ 0 h 368"/>
                  <a:gd name="T10" fmla="*/ 0 w 115"/>
                  <a:gd name="T11" fmla="*/ 0 h 368"/>
                  <a:gd name="T12" fmla="*/ 0 w 115"/>
                  <a:gd name="T13" fmla="*/ 0 h 368"/>
                  <a:gd name="T14" fmla="*/ 0 w 115"/>
                  <a:gd name="T15" fmla="*/ 0 h 368"/>
                  <a:gd name="T16" fmla="*/ 0 w 115"/>
                  <a:gd name="T17" fmla="*/ 0 h 368"/>
                  <a:gd name="T18" fmla="*/ 0 w 115"/>
                  <a:gd name="T19" fmla="*/ 0 h 368"/>
                  <a:gd name="T20" fmla="*/ 0 w 115"/>
                  <a:gd name="T21" fmla="*/ 0 h 368"/>
                  <a:gd name="T22" fmla="*/ 0 w 115"/>
                  <a:gd name="T23" fmla="*/ 0 h 368"/>
                  <a:gd name="T24" fmla="*/ 0 w 115"/>
                  <a:gd name="T25" fmla="*/ 0 h 368"/>
                  <a:gd name="T26" fmla="*/ 0 w 115"/>
                  <a:gd name="T27" fmla="*/ 0 h 368"/>
                  <a:gd name="T28" fmla="*/ 0 w 115"/>
                  <a:gd name="T29" fmla="*/ 0 h 368"/>
                  <a:gd name="T30" fmla="*/ 0 w 115"/>
                  <a:gd name="T31" fmla="*/ 0 h 368"/>
                  <a:gd name="T32" fmla="*/ 0 w 115"/>
                  <a:gd name="T33" fmla="*/ 0 h 368"/>
                  <a:gd name="T34" fmla="*/ 0 w 115"/>
                  <a:gd name="T35" fmla="*/ 0 h 368"/>
                  <a:gd name="T36" fmla="*/ 0 w 115"/>
                  <a:gd name="T37" fmla="*/ 0 h 3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68">
                    <a:moveTo>
                      <a:pt x="115" y="368"/>
                    </a:moveTo>
                    <a:lnTo>
                      <a:pt x="58" y="368"/>
                    </a:lnTo>
                    <a:lnTo>
                      <a:pt x="40" y="364"/>
                    </a:lnTo>
                    <a:lnTo>
                      <a:pt x="40" y="349"/>
                    </a:lnTo>
                    <a:lnTo>
                      <a:pt x="28" y="336"/>
                    </a:lnTo>
                    <a:lnTo>
                      <a:pt x="9" y="323"/>
                    </a:lnTo>
                    <a:lnTo>
                      <a:pt x="19" y="309"/>
                    </a:lnTo>
                    <a:lnTo>
                      <a:pt x="19" y="291"/>
                    </a:lnTo>
                    <a:lnTo>
                      <a:pt x="5" y="269"/>
                    </a:lnTo>
                    <a:lnTo>
                      <a:pt x="5" y="246"/>
                    </a:lnTo>
                    <a:lnTo>
                      <a:pt x="14" y="219"/>
                    </a:lnTo>
                    <a:lnTo>
                      <a:pt x="14" y="161"/>
                    </a:lnTo>
                    <a:lnTo>
                      <a:pt x="0" y="107"/>
                    </a:lnTo>
                    <a:lnTo>
                      <a:pt x="5" y="67"/>
                    </a:lnTo>
                    <a:lnTo>
                      <a:pt x="5" y="0"/>
                    </a:lnTo>
                    <a:lnTo>
                      <a:pt x="40" y="101"/>
                    </a:lnTo>
                    <a:lnTo>
                      <a:pt x="71" y="197"/>
                    </a:lnTo>
                    <a:lnTo>
                      <a:pt x="93" y="300"/>
                    </a:lnTo>
                    <a:lnTo>
                      <a:pt x="115" y="36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91" name="Freeform 184"/>
              <p:cNvSpPr>
                <a:spLocks/>
              </p:cNvSpPr>
              <p:nvPr/>
            </p:nvSpPr>
            <p:spPr bwMode="auto">
              <a:xfrm>
                <a:off x="233" y="1992"/>
                <a:ext cx="41" cy="14"/>
              </a:xfrm>
              <a:custGeom>
                <a:avLst/>
                <a:gdLst>
                  <a:gd name="T0" fmla="*/ 0 w 206"/>
                  <a:gd name="T1" fmla="*/ 0 h 69"/>
                  <a:gd name="T2" fmla="*/ 0 w 206"/>
                  <a:gd name="T3" fmla="*/ 0 h 69"/>
                  <a:gd name="T4" fmla="*/ 0 w 206"/>
                  <a:gd name="T5" fmla="*/ 0 h 69"/>
                  <a:gd name="T6" fmla="*/ 0 w 206"/>
                  <a:gd name="T7" fmla="*/ 0 h 69"/>
                  <a:gd name="T8" fmla="*/ 0 w 206"/>
                  <a:gd name="T9" fmla="*/ 0 h 69"/>
                  <a:gd name="T10" fmla="*/ 0 w 206"/>
                  <a:gd name="T11" fmla="*/ 0 h 69"/>
                  <a:gd name="T12" fmla="*/ 0 w 206"/>
                  <a:gd name="T13" fmla="*/ 0 h 69"/>
                  <a:gd name="T14" fmla="*/ 0 w 206"/>
                  <a:gd name="T15" fmla="*/ 0 h 69"/>
                  <a:gd name="T16" fmla="*/ 0 w 206"/>
                  <a:gd name="T17" fmla="*/ 0 h 69"/>
                  <a:gd name="T18" fmla="*/ 0 w 206"/>
                  <a:gd name="T19" fmla="*/ 0 h 69"/>
                  <a:gd name="T20" fmla="*/ 0 w 206"/>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6" h="69">
                    <a:moveTo>
                      <a:pt x="42" y="34"/>
                    </a:moveTo>
                    <a:lnTo>
                      <a:pt x="87" y="15"/>
                    </a:lnTo>
                    <a:lnTo>
                      <a:pt x="129" y="3"/>
                    </a:lnTo>
                    <a:lnTo>
                      <a:pt x="184" y="0"/>
                    </a:lnTo>
                    <a:lnTo>
                      <a:pt x="206" y="4"/>
                    </a:lnTo>
                    <a:lnTo>
                      <a:pt x="196" y="26"/>
                    </a:lnTo>
                    <a:lnTo>
                      <a:pt x="174" y="43"/>
                    </a:lnTo>
                    <a:lnTo>
                      <a:pt x="126" y="57"/>
                    </a:lnTo>
                    <a:lnTo>
                      <a:pt x="50" y="69"/>
                    </a:lnTo>
                    <a:lnTo>
                      <a:pt x="0" y="65"/>
                    </a:lnTo>
                    <a:lnTo>
                      <a:pt x="42" y="34"/>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92" name="Freeform 185"/>
              <p:cNvSpPr>
                <a:spLocks/>
              </p:cNvSpPr>
              <p:nvPr/>
            </p:nvSpPr>
            <p:spPr bwMode="auto">
              <a:xfrm>
                <a:off x="284" y="1999"/>
                <a:ext cx="25" cy="31"/>
              </a:xfrm>
              <a:custGeom>
                <a:avLst/>
                <a:gdLst>
                  <a:gd name="T0" fmla="*/ 0 w 124"/>
                  <a:gd name="T1" fmla="*/ 0 h 154"/>
                  <a:gd name="T2" fmla="*/ 0 w 124"/>
                  <a:gd name="T3" fmla="*/ 0 h 154"/>
                  <a:gd name="T4" fmla="*/ 0 w 124"/>
                  <a:gd name="T5" fmla="*/ 0 h 154"/>
                  <a:gd name="T6" fmla="*/ 0 w 124"/>
                  <a:gd name="T7" fmla="*/ 0 h 154"/>
                  <a:gd name="T8" fmla="*/ 0 w 124"/>
                  <a:gd name="T9" fmla="*/ 0 h 154"/>
                  <a:gd name="T10" fmla="*/ 0 w 124"/>
                  <a:gd name="T11" fmla="*/ 0 h 154"/>
                  <a:gd name="T12" fmla="*/ 0 w 124"/>
                  <a:gd name="T13" fmla="*/ 0 h 154"/>
                  <a:gd name="T14" fmla="*/ 0 w 124"/>
                  <a:gd name="T15" fmla="*/ 0 h 154"/>
                  <a:gd name="T16" fmla="*/ 0 w 124"/>
                  <a:gd name="T17" fmla="*/ 0 h 154"/>
                  <a:gd name="T18" fmla="*/ 0 w 124"/>
                  <a:gd name="T19" fmla="*/ 0 h 154"/>
                  <a:gd name="T20" fmla="*/ 0 w 124"/>
                  <a:gd name="T21" fmla="*/ 0 h 154"/>
                  <a:gd name="T22" fmla="*/ 0 w 124"/>
                  <a:gd name="T23" fmla="*/ 0 h 154"/>
                  <a:gd name="T24" fmla="*/ 0 w 124"/>
                  <a:gd name="T25" fmla="*/ 0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4" h="154">
                    <a:moveTo>
                      <a:pt x="67" y="43"/>
                    </a:moveTo>
                    <a:lnTo>
                      <a:pt x="82" y="9"/>
                    </a:lnTo>
                    <a:lnTo>
                      <a:pt x="106" y="0"/>
                    </a:lnTo>
                    <a:lnTo>
                      <a:pt x="122" y="7"/>
                    </a:lnTo>
                    <a:lnTo>
                      <a:pt x="124" y="25"/>
                    </a:lnTo>
                    <a:lnTo>
                      <a:pt x="114" y="55"/>
                    </a:lnTo>
                    <a:lnTo>
                      <a:pt x="95" y="82"/>
                    </a:lnTo>
                    <a:lnTo>
                      <a:pt x="73" y="108"/>
                    </a:lnTo>
                    <a:lnTo>
                      <a:pt x="45" y="133"/>
                    </a:lnTo>
                    <a:lnTo>
                      <a:pt x="0" y="154"/>
                    </a:lnTo>
                    <a:lnTo>
                      <a:pt x="40" y="110"/>
                    </a:lnTo>
                    <a:lnTo>
                      <a:pt x="53" y="78"/>
                    </a:lnTo>
                    <a:lnTo>
                      <a:pt x="67" y="43"/>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93" name="Freeform 186"/>
              <p:cNvSpPr>
                <a:spLocks/>
              </p:cNvSpPr>
              <p:nvPr/>
            </p:nvSpPr>
            <p:spPr bwMode="auto">
              <a:xfrm>
                <a:off x="208" y="1836"/>
                <a:ext cx="60" cy="37"/>
              </a:xfrm>
              <a:custGeom>
                <a:avLst/>
                <a:gdLst>
                  <a:gd name="T0" fmla="*/ 0 w 298"/>
                  <a:gd name="T1" fmla="*/ 0 h 186"/>
                  <a:gd name="T2" fmla="*/ 0 w 298"/>
                  <a:gd name="T3" fmla="*/ 0 h 186"/>
                  <a:gd name="T4" fmla="*/ 0 w 298"/>
                  <a:gd name="T5" fmla="*/ 0 h 186"/>
                  <a:gd name="T6" fmla="*/ 0 w 298"/>
                  <a:gd name="T7" fmla="*/ 0 h 186"/>
                  <a:gd name="T8" fmla="*/ 0 w 298"/>
                  <a:gd name="T9" fmla="*/ 0 h 186"/>
                  <a:gd name="T10" fmla="*/ 0 w 298"/>
                  <a:gd name="T11" fmla="*/ 0 h 186"/>
                  <a:gd name="T12" fmla="*/ 0 w 298"/>
                  <a:gd name="T13" fmla="*/ 0 h 186"/>
                  <a:gd name="T14" fmla="*/ 0 w 298"/>
                  <a:gd name="T15" fmla="*/ 0 h 186"/>
                  <a:gd name="T16" fmla="*/ 0 w 298"/>
                  <a:gd name="T17" fmla="*/ 0 h 186"/>
                  <a:gd name="T18" fmla="*/ 0 w 298"/>
                  <a:gd name="T19" fmla="*/ 0 h 186"/>
                  <a:gd name="T20" fmla="*/ 0 w 298"/>
                  <a:gd name="T21" fmla="*/ 0 h 186"/>
                  <a:gd name="T22" fmla="*/ 0 w 298"/>
                  <a:gd name="T23" fmla="*/ 0 h 1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98" h="186">
                    <a:moveTo>
                      <a:pt x="298" y="186"/>
                    </a:moveTo>
                    <a:lnTo>
                      <a:pt x="289" y="109"/>
                    </a:lnTo>
                    <a:lnTo>
                      <a:pt x="226" y="82"/>
                    </a:lnTo>
                    <a:lnTo>
                      <a:pt x="142" y="49"/>
                    </a:lnTo>
                    <a:lnTo>
                      <a:pt x="80" y="25"/>
                    </a:lnTo>
                    <a:lnTo>
                      <a:pt x="23" y="0"/>
                    </a:lnTo>
                    <a:lnTo>
                      <a:pt x="0" y="53"/>
                    </a:lnTo>
                    <a:lnTo>
                      <a:pt x="55" y="84"/>
                    </a:lnTo>
                    <a:lnTo>
                      <a:pt x="119" y="107"/>
                    </a:lnTo>
                    <a:lnTo>
                      <a:pt x="168" y="122"/>
                    </a:lnTo>
                    <a:lnTo>
                      <a:pt x="229" y="154"/>
                    </a:lnTo>
                    <a:lnTo>
                      <a:pt x="298" y="186"/>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grpSp>
          <p:nvGrpSpPr>
            <p:cNvPr id="194" name="Group 187"/>
            <p:cNvGrpSpPr>
              <a:grpSpLocks/>
            </p:cNvGrpSpPr>
            <p:nvPr/>
          </p:nvGrpSpPr>
          <p:grpSpPr bwMode="auto">
            <a:xfrm>
              <a:off x="1794400" y="3397763"/>
              <a:ext cx="123814" cy="155175"/>
              <a:chOff x="141" y="2010"/>
              <a:chExt cx="123" cy="167"/>
            </a:xfrm>
          </p:grpSpPr>
          <p:sp>
            <p:nvSpPr>
              <p:cNvPr id="195" name="Freeform 188"/>
              <p:cNvSpPr>
                <a:spLocks/>
              </p:cNvSpPr>
              <p:nvPr/>
            </p:nvSpPr>
            <p:spPr bwMode="auto">
              <a:xfrm>
                <a:off x="141" y="2010"/>
                <a:ext cx="123" cy="167"/>
              </a:xfrm>
              <a:custGeom>
                <a:avLst/>
                <a:gdLst>
                  <a:gd name="T0" fmla="*/ 0 w 617"/>
                  <a:gd name="T1" fmla="*/ 0 h 835"/>
                  <a:gd name="T2" fmla="*/ 0 w 617"/>
                  <a:gd name="T3" fmla="*/ 0 h 835"/>
                  <a:gd name="T4" fmla="*/ 0 w 617"/>
                  <a:gd name="T5" fmla="*/ 0 h 835"/>
                  <a:gd name="T6" fmla="*/ 0 w 617"/>
                  <a:gd name="T7" fmla="*/ 0 h 835"/>
                  <a:gd name="T8" fmla="*/ 0 w 617"/>
                  <a:gd name="T9" fmla="*/ 0 h 835"/>
                  <a:gd name="T10" fmla="*/ 0 w 617"/>
                  <a:gd name="T11" fmla="*/ 0 h 835"/>
                  <a:gd name="T12" fmla="*/ 0 w 617"/>
                  <a:gd name="T13" fmla="*/ 0 h 835"/>
                  <a:gd name="T14" fmla="*/ 0 w 617"/>
                  <a:gd name="T15" fmla="*/ 0 h 835"/>
                  <a:gd name="T16" fmla="*/ 0 w 617"/>
                  <a:gd name="T17" fmla="*/ 0 h 835"/>
                  <a:gd name="T18" fmla="*/ 0 w 617"/>
                  <a:gd name="T19" fmla="*/ 0 h 835"/>
                  <a:gd name="T20" fmla="*/ 0 w 617"/>
                  <a:gd name="T21" fmla="*/ 0 h 835"/>
                  <a:gd name="T22" fmla="*/ 0 w 617"/>
                  <a:gd name="T23" fmla="*/ 0 h 835"/>
                  <a:gd name="T24" fmla="*/ 0 w 617"/>
                  <a:gd name="T25" fmla="*/ 0 h 835"/>
                  <a:gd name="T26" fmla="*/ 0 w 617"/>
                  <a:gd name="T27" fmla="*/ 0 h 835"/>
                  <a:gd name="T28" fmla="*/ 0 w 617"/>
                  <a:gd name="T29" fmla="*/ 0 h 835"/>
                  <a:gd name="T30" fmla="*/ 0 w 617"/>
                  <a:gd name="T31" fmla="*/ 0 h 835"/>
                  <a:gd name="T32" fmla="*/ 0 w 617"/>
                  <a:gd name="T33" fmla="*/ 0 h 835"/>
                  <a:gd name="T34" fmla="*/ 0 w 617"/>
                  <a:gd name="T35" fmla="*/ 0 h 835"/>
                  <a:gd name="T36" fmla="*/ 0 w 617"/>
                  <a:gd name="T37" fmla="*/ 0 h 835"/>
                  <a:gd name="T38" fmla="*/ 0 w 617"/>
                  <a:gd name="T39" fmla="*/ 0 h 835"/>
                  <a:gd name="T40" fmla="*/ 0 w 617"/>
                  <a:gd name="T41" fmla="*/ 0 h 835"/>
                  <a:gd name="T42" fmla="*/ 0 w 617"/>
                  <a:gd name="T43" fmla="*/ 0 h 835"/>
                  <a:gd name="T44" fmla="*/ 0 w 617"/>
                  <a:gd name="T45" fmla="*/ 0 h 835"/>
                  <a:gd name="T46" fmla="*/ 0 w 617"/>
                  <a:gd name="T47" fmla="*/ 0 h 8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17" h="835">
                    <a:moveTo>
                      <a:pt x="342" y="123"/>
                    </a:moveTo>
                    <a:lnTo>
                      <a:pt x="229" y="113"/>
                    </a:lnTo>
                    <a:lnTo>
                      <a:pt x="160" y="96"/>
                    </a:lnTo>
                    <a:lnTo>
                      <a:pt x="139" y="64"/>
                    </a:lnTo>
                    <a:lnTo>
                      <a:pt x="139" y="38"/>
                    </a:lnTo>
                    <a:lnTo>
                      <a:pt x="121" y="15"/>
                    </a:lnTo>
                    <a:lnTo>
                      <a:pt x="58" y="0"/>
                    </a:lnTo>
                    <a:lnTo>
                      <a:pt x="0" y="5"/>
                    </a:lnTo>
                    <a:lnTo>
                      <a:pt x="70" y="650"/>
                    </a:lnTo>
                    <a:lnTo>
                      <a:pt x="121" y="710"/>
                    </a:lnTo>
                    <a:lnTo>
                      <a:pt x="183" y="768"/>
                    </a:lnTo>
                    <a:lnTo>
                      <a:pt x="273" y="813"/>
                    </a:lnTo>
                    <a:lnTo>
                      <a:pt x="377" y="827"/>
                    </a:lnTo>
                    <a:lnTo>
                      <a:pt x="518" y="835"/>
                    </a:lnTo>
                    <a:lnTo>
                      <a:pt x="599" y="823"/>
                    </a:lnTo>
                    <a:lnTo>
                      <a:pt x="617" y="777"/>
                    </a:lnTo>
                    <a:lnTo>
                      <a:pt x="608" y="718"/>
                    </a:lnTo>
                    <a:lnTo>
                      <a:pt x="550" y="537"/>
                    </a:lnTo>
                    <a:lnTo>
                      <a:pt x="500" y="357"/>
                    </a:lnTo>
                    <a:lnTo>
                      <a:pt x="478" y="221"/>
                    </a:lnTo>
                    <a:lnTo>
                      <a:pt x="478" y="186"/>
                    </a:lnTo>
                    <a:lnTo>
                      <a:pt x="446" y="136"/>
                    </a:lnTo>
                    <a:lnTo>
                      <a:pt x="409" y="123"/>
                    </a:lnTo>
                    <a:lnTo>
                      <a:pt x="342" y="123"/>
                    </a:lnTo>
                    <a:close/>
                  </a:path>
                </a:pathLst>
              </a:custGeom>
              <a:solidFill>
                <a:srgbClr val="404040"/>
              </a:solidFill>
              <a:ln w="3175">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196" name="Freeform 189"/>
              <p:cNvSpPr>
                <a:spLocks/>
              </p:cNvSpPr>
              <p:nvPr/>
            </p:nvSpPr>
            <p:spPr bwMode="auto">
              <a:xfrm>
                <a:off x="143" y="2019"/>
                <a:ext cx="106" cy="153"/>
              </a:xfrm>
              <a:custGeom>
                <a:avLst/>
                <a:gdLst>
                  <a:gd name="T0" fmla="*/ 0 w 531"/>
                  <a:gd name="T1" fmla="*/ 0 h 766"/>
                  <a:gd name="T2" fmla="*/ 0 w 531"/>
                  <a:gd name="T3" fmla="*/ 0 h 766"/>
                  <a:gd name="T4" fmla="*/ 0 w 531"/>
                  <a:gd name="T5" fmla="*/ 0 h 766"/>
                  <a:gd name="T6" fmla="*/ 0 w 531"/>
                  <a:gd name="T7" fmla="*/ 0 h 766"/>
                  <a:gd name="T8" fmla="*/ 0 w 531"/>
                  <a:gd name="T9" fmla="*/ 0 h 766"/>
                  <a:gd name="T10" fmla="*/ 0 w 531"/>
                  <a:gd name="T11" fmla="*/ 0 h 766"/>
                  <a:gd name="T12" fmla="*/ 0 w 531"/>
                  <a:gd name="T13" fmla="*/ 0 h 766"/>
                  <a:gd name="T14" fmla="*/ 0 w 531"/>
                  <a:gd name="T15" fmla="*/ 0 h 766"/>
                  <a:gd name="T16" fmla="*/ 0 w 531"/>
                  <a:gd name="T17" fmla="*/ 0 h 766"/>
                  <a:gd name="T18" fmla="*/ 0 w 531"/>
                  <a:gd name="T19" fmla="*/ 0 h 766"/>
                  <a:gd name="T20" fmla="*/ 0 w 531"/>
                  <a:gd name="T21" fmla="*/ 0 h 766"/>
                  <a:gd name="T22" fmla="*/ 0 w 531"/>
                  <a:gd name="T23" fmla="*/ 0 h 766"/>
                  <a:gd name="T24" fmla="*/ 0 w 531"/>
                  <a:gd name="T25" fmla="*/ 0 h 766"/>
                  <a:gd name="T26" fmla="*/ 0 w 531"/>
                  <a:gd name="T27" fmla="*/ 0 h 766"/>
                  <a:gd name="T28" fmla="*/ 0 w 531"/>
                  <a:gd name="T29" fmla="*/ 0 h 766"/>
                  <a:gd name="T30" fmla="*/ 0 w 531"/>
                  <a:gd name="T31" fmla="*/ 0 h 766"/>
                  <a:gd name="T32" fmla="*/ 0 w 531"/>
                  <a:gd name="T33" fmla="*/ 0 h 766"/>
                  <a:gd name="T34" fmla="*/ 0 w 531"/>
                  <a:gd name="T35" fmla="*/ 0 h 766"/>
                  <a:gd name="T36" fmla="*/ 0 w 531"/>
                  <a:gd name="T37" fmla="*/ 0 h 766"/>
                  <a:gd name="T38" fmla="*/ 0 w 531"/>
                  <a:gd name="T39" fmla="*/ 0 h 766"/>
                  <a:gd name="T40" fmla="*/ 0 w 531"/>
                  <a:gd name="T41" fmla="*/ 0 h 7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1" h="766">
                    <a:moveTo>
                      <a:pt x="347" y="154"/>
                    </a:moveTo>
                    <a:lnTo>
                      <a:pt x="248" y="150"/>
                    </a:lnTo>
                    <a:lnTo>
                      <a:pt x="143" y="131"/>
                    </a:lnTo>
                    <a:lnTo>
                      <a:pt x="81" y="99"/>
                    </a:lnTo>
                    <a:lnTo>
                      <a:pt x="46" y="72"/>
                    </a:lnTo>
                    <a:lnTo>
                      <a:pt x="0" y="0"/>
                    </a:lnTo>
                    <a:lnTo>
                      <a:pt x="67" y="589"/>
                    </a:lnTo>
                    <a:lnTo>
                      <a:pt x="113" y="643"/>
                    </a:lnTo>
                    <a:lnTo>
                      <a:pt x="162" y="694"/>
                    </a:lnTo>
                    <a:lnTo>
                      <a:pt x="225" y="729"/>
                    </a:lnTo>
                    <a:lnTo>
                      <a:pt x="279" y="747"/>
                    </a:lnTo>
                    <a:lnTo>
                      <a:pt x="347" y="756"/>
                    </a:lnTo>
                    <a:lnTo>
                      <a:pt x="409" y="766"/>
                    </a:lnTo>
                    <a:lnTo>
                      <a:pt x="480" y="766"/>
                    </a:lnTo>
                    <a:lnTo>
                      <a:pt x="512" y="756"/>
                    </a:lnTo>
                    <a:lnTo>
                      <a:pt x="531" y="729"/>
                    </a:lnTo>
                    <a:lnTo>
                      <a:pt x="522" y="685"/>
                    </a:lnTo>
                    <a:lnTo>
                      <a:pt x="476" y="581"/>
                    </a:lnTo>
                    <a:lnTo>
                      <a:pt x="399" y="229"/>
                    </a:lnTo>
                    <a:lnTo>
                      <a:pt x="387" y="180"/>
                    </a:lnTo>
                    <a:lnTo>
                      <a:pt x="347" y="154"/>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sp>
          <p:nvSpPr>
            <p:cNvPr id="197" name="Freeform 190"/>
            <p:cNvSpPr>
              <a:spLocks/>
            </p:cNvSpPr>
            <p:nvPr/>
          </p:nvSpPr>
          <p:spPr bwMode="auto">
            <a:xfrm>
              <a:off x="2098400" y="3574309"/>
              <a:ext cx="9060" cy="131016"/>
            </a:xfrm>
            <a:custGeom>
              <a:avLst/>
              <a:gdLst>
                <a:gd name="T0" fmla="*/ 2147483646 w 43"/>
                <a:gd name="T1" fmla="*/ 0 h 703"/>
                <a:gd name="T2" fmla="*/ 2147483646 w 43"/>
                <a:gd name="T3" fmla="*/ 2147483646 h 703"/>
                <a:gd name="T4" fmla="*/ 2147483646 w 43"/>
                <a:gd name="T5" fmla="*/ 2147483646 h 703"/>
                <a:gd name="T6" fmla="*/ 2147483646 w 43"/>
                <a:gd name="T7" fmla="*/ 2147483646 h 703"/>
                <a:gd name="T8" fmla="*/ 2147483646 w 43"/>
                <a:gd name="T9" fmla="*/ 2147483646 h 703"/>
                <a:gd name="T10" fmla="*/ 2147483646 w 43"/>
                <a:gd name="T11" fmla="*/ 2147483646 h 703"/>
                <a:gd name="T12" fmla="*/ 2147483646 w 43"/>
                <a:gd name="T13" fmla="*/ 2147483646 h 703"/>
                <a:gd name="T14" fmla="*/ 0 w 43"/>
                <a:gd name="T15" fmla="*/ 2147483646 h 703"/>
                <a:gd name="T16" fmla="*/ 2147483646 w 43"/>
                <a:gd name="T17" fmla="*/ 2147483646 h 703"/>
                <a:gd name="T18" fmla="*/ 2147483646 w 43"/>
                <a:gd name="T19" fmla="*/ 2147483646 h 703"/>
                <a:gd name="T20" fmla="*/ 2147483646 w 43"/>
                <a:gd name="T21" fmla="*/ 2147483646 h 703"/>
                <a:gd name="T22" fmla="*/ 2147483646 w 43"/>
                <a:gd name="T23" fmla="*/ 2147483646 h 703"/>
                <a:gd name="T24" fmla="*/ 2147483646 w 43"/>
                <a:gd name="T25" fmla="*/ 2147483646 h 703"/>
                <a:gd name="T26" fmla="*/ 2147483646 w 43"/>
                <a:gd name="T27" fmla="*/ 2147483646 h 703"/>
                <a:gd name="T28" fmla="*/ 2147483646 w 43"/>
                <a:gd name="T29" fmla="*/ 0 h 7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703">
                  <a:moveTo>
                    <a:pt x="29" y="0"/>
                  </a:moveTo>
                  <a:lnTo>
                    <a:pt x="43" y="36"/>
                  </a:lnTo>
                  <a:lnTo>
                    <a:pt x="27" y="63"/>
                  </a:lnTo>
                  <a:lnTo>
                    <a:pt x="14" y="122"/>
                  </a:lnTo>
                  <a:lnTo>
                    <a:pt x="32" y="176"/>
                  </a:lnTo>
                  <a:lnTo>
                    <a:pt x="21" y="491"/>
                  </a:lnTo>
                  <a:lnTo>
                    <a:pt x="21" y="693"/>
                  </a:lnTo>
                  <a:lnTo>
                    <a:pt x="0" y="703"/>
                  </a:lnTo>
                  <a:lnTo>
                    <a:pt x="2" y="284"/>
                  </a:lnTo>
                  <a:lnTo>
                    <a:pt x="21" y="184"/>
                  </a:lnTo>
                  <a:lnTo>
                    <a:pt x="10" y="137"/>
                  </a:lnTo>
                  <a:lnTo>
                    <a:pt x="4" y="120"/>
                  </a:lnTo>
                  <a:lnTo>
                    <a:pt x="12" y="69"/>
                  </a:lnTo>
                  <a:lnTo>
                    <a:pt x="27" y="40"/>
                  </a:lnTo>
                  <a:lnTo>
                    <a:pt x="29"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98" name="Freeform 191"/>
            <p:cNvSpPr>
              <a:spLocks/>
            </p:cNvSpPr>
            <p:nvPr/>
          </p:nvSpPr>
          <p:spPr bwMode="auto">
            <a:xfrm>
              <a:off x="2062162" y="3576168"/>
              <a:ext cx="22145" cy="6505"/>
            </a:xfrm>
            <a:custGeom>
              <a:avLst/>
              <a:gdLst>
                <a:gd name="T0" fmla="*/ 2147483646 w 112"/>
                <a:gd name="T1" fmla="*/ 0 h 36"/>
                <a:gd name="T2" fmla="*/ 2147483646 w 112"/>
                <a:gd name="T3" fmla="*/ 2147483646 h 36"/>
                <a:gd name="T4" fmla="*/ 2147483646 w 112"/>
                <a:gd name="T5" fmla="*/ 2147483646 h 36"/>
                <a:gd name="T6" fmla="*/ 0 w 112"/>
                <a:gd name="T7" fmla="*/ 2147483646 h 36"/>
                <a:gd name="T8" fmla="*/ 2147483646 w 112"/>
                <a:gd name="T9" fmla="*/ 2147483646 h 36"/>
                <a:gd name="T10" fmla="*/ 2147483646 w 112"/>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2" h="36">
                  <a:moveTo>
                    <a:pt x="112" y="0"/>
                  </a:moveTo>
                  <a:lnTo>
                    <a:pt x="57" y="26"/>
                  </a:lnTo>
                  <a:lnTo>
                    <a:pt x="9" y="36"/>
                  </a:lnTo>
                  <a:lnTo>
                    <a:pt x="0" y="36"/>
                  </a:lnTo>
                  <a:lnTo>
                    <a:pt x="29" y="11"/>
                  </a:lnTo>
                  <a:lnTo>
                    <a:pt x="112"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199" name="Freeform 192"/>
            <p:cNvSpPr>
              <a:spLocks/>
            </p:cNvSpPr>
            <p:nvPr/>
          </p:nvSpPr>
          <p:spPr bwMode="auto">
            <a:xfrm>
              <a:off x="1968546" y="3236084"/>
              <a:ext cx="30199" cy="75265"/>
            </a:xfrm>
            <a:custGeom>
              <a:avLst/>
              <a:gdLst>
                <a:gd name="T0" fmla="*/ 0 w 150"/>
                <a:gd name="T1" fmla="*/ 0 h 407"/>
                <a:gd name="T2" fmla="*/ 2147483646 w 150"/>
                <a:gd name="T3" fmla="*/ 2147483646 h 407"/>
                <a:gd name="T4" fmla="*/ 2147483646 w 150"/>
                <a:gd name="T5" fmla="*/ 2147483646 h 407"/>
                <a:gd name="T6" fmla="*/ 2147483646 w 150"/>
                <a:gd name="T7" fmla="*/ 2147483646 h 407"/>
                <a:gd name="T8" fmla="*/ 2147483646 w 150"/>
                <a:gd name="T9" fmla="*/ 2147483646 h 407"/>
                <a:gd name="T10" fmla="*/ 2147483646 w 150"/>
                <a:gd name="T11" fmla="*/ 2147483646 h 407"/>
                <a:gd name="T12" fmla="*/ 2147483646 w 150"/>
                <a:gd name="T13" fmla="*/ 2147483646 h 407"/>
                <a:gd name="T14" fmla="*/ 2147483646 w 150"/>
                <a:gd name="T15" fmla="*/ 2147483646 h 407"/>
                <a:gd name="T16" fmla="*/ 2147483646 w 150"/>
                <a:gd name="T17" fmla="*/ 2147483646 h 407"/>
                <a:gd name="T18" fmla="*/ 2147483646 w 150"/>
                <a:gd name="T19" fmla="*/ 2147483646 h 407"/>
                <a:gd name="T20" fmla="*/ 2147483646 w 150"/>
                <a:gd name="T21" fmla="*/ 2147483646 h 407"/>
                <a:gd name="T22" fmla="*/ 2147483646 w 150"/>
                <a:gd name="T23" fmla="*/ 2147483646 h 407"/>
                <a:gd name="T24" fmla="*/ 2147483646 w 150"/>
                <a:gd name="T25" fmla="*/ 2147483646 h 407"/>
                <a:gd name="T26" fmla="*/ 2147483646 w 150"/>
                <a:gd name="T27" fmla="*/ 2147483646 h 407"/>
                <a:gd name="T28" fmla="*/ 2147483646 w 150"/>
                <a:gd name="T29" fmla="*/ 2147483646 h 407"/>
                <a:gd name="T30" fmla="*/ 2147483646 w 150"/>
                <a:gd name="T31" fmla="*/ 2147483646 h 407"/>
                <a:gd name="T32" fmla="*/ 2147483646 w 150"/>
                <a:gd name="T33" fmla="*/ 2147483646 h 407"/>
                <a:gd name="T34" fmla="*/ 2147483646 w 150"/>
                <a:gd name="T35" fmla="*/ 2147483646 h 407"/>
                <a:gd name="T36" fmla="*/ 2147483646 w 150"/>
                <a:gd name="T37" fmla="*/ 2147483646 h 407"/>
                <a:gd name="T38" fmla="*/ 2147483646 w 150"/>
                <a:gd name="T39" fmla="*/ 2147483646 h 407"/>
                <a:gd name="T40" fmla="*/ 2147483646 w 150"/>
                <a:gd name="T41" fmla="*/ 2147483646 h 407"/>
                <a:gd name="T42" fmla="*/ 2147483646 w 150"/>
                <a:gd name="T43" fmla="*/ 2147483646 h 407"/>
                <a:gd name="T44" fmla="*/ 2147483646 w 150"/>
                <a:gd name="T45" fmla="*/ 2147483646 h 407"/>
                <a:gd name="T46" fmla="*/ 2147483646 w 150"/>
                <a:gd name="T47" fmla="*/ 2147483646 h 407"/>
                <a:gd name="T48" fmla="*/ 2147483646 w 150"/>
                <a:gd name="T49" fmla="*/ 2147483646 h 40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0" h="407">
                  <a:moveTo>
                    <a:pt x="0" y="0"/>
                  </a:moveTo>
                  <a:lnTo>
                    <a:pt x="20" y="10"/>
                  </a:lnTo>
                  <a:lnTo>
                    <a:pt x="17" y="34"/>
                  </a:lnTo>
                  <a:lnTo>
                    <a:pt x="36" y="22"/>
                  </a:lnTo>
                  <a:lnTo>
                    <a:pt x="33" y="50"/>
                  </a:lnTo>
                  <a:lnTo>
                    <a:pt x="58" y="46"/>
                  </a:lnTo>
                  <a:lnTo>
                    <a:pt x="39" y="69"/>
                  </a:lnTo>
                  <a:lnTo>
                    <a:pt x="91" y="73"/>
                  </a:lnTo>
                  <a:lnTo>
                    <a:pt x="61" y="101"/>
                  </a:lnTo>
                  <a:lnTo>
                    <a:pt x="105" y="101"/>
                  </a:lnTo>
                  <a:lnTo>
                    <a:pt x="75" y="130"/>
                  </a:lnTo>
                  <a:lnTo>
                    <a:pt x="121" y="127"/>
                  </a:lnTo>
                  <a:lnTo>
                    <a:pt x="92" y="167"/>
                  </a:lnTo>
                  <a:lnTo>
                    <a:pt x="133" y="164"/>
                  </a:lnTo>
                  <a:lnTo>
                    <a:pt x="98" y="199"/>
                  </a:lnTo>
                  <a:lnTo>
                    <a:pt x="150" y="205"/>
                  </a:lnTo>
                  <a:lnTo>
                    <a:pt x="105" y="237"/>
                  </a:lnTo>
                  <a:lnTo>
                    <a:pt x="150" y="250"/>
                  </a:lnTo>
                  <a:lnTo>
                    <a:pt x="101" y="266"/>
                  </a:lnTo>
                  <a:lnTo>
                    <a:pt x="146" y="293"/>
                  </a:lnTo>
                  <a:lnTo>
                    <a:pt x="98" y="312"/>
                  </a:lnTo>
                  <a:lnTo>
                    <a:pt x="140" y="343"/>
                  </a:lnTo>
                  <a:lnTo>
                    <a:pt x="98" y="355"/>
                  </a:lnTo>
                  <a:lnTo>
                    <a:pt x="121" y="382"/>
                  </a:lnTo>
                  <a:lnTo>
                    <a:pt x="88" y="40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900" b="1">
                <a:latin typeface="微软雅黑" pitchFamily="34" charset="-122"/>
                <a:ea typeface="微软雅黑" pitchFamily="34" charset="-122"/>
              </a:endParaRPr>
            </a:p>
          </p:txBody>
        </p:sp>
        <p:sp>
          <p:nvSpPr>
            <p:cNvPr id="201" name="Oval 194"/>
            <p:cNvSpPr>
              <a:spLocks noChangeArrowheads="1"/>
            </p:cNvSpPr>
            <p:nvPr/>
          </p:nvSpPr>
          <p:spPr bwMode="auto">
            <a:xfrm>
              <a:off x="2135645" y="3298340"/>
              <a:ext cx="189245" cy="94777"/>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60" name="Line 353"/>
            <p:cNvSpPr>
              <a:spLocks noChangeShapeType="1"/>
            </p:cNvSpPr>
            <p:nvPr/>
          </p:nvSpPr>
          <p:spPr bwMode="auto">
            <a:xfrm flipV="1">
              <a:off x="2119539" y="3348516"/>
              <a:ext cx="109722" cy="51291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61" name="Text Box 354"/>
            <p:cNvSpPr txBox="1">
              <a:spLocks noChangeArrowheads="1"/>
            </p:cNvSpPr>
            <p:nvPr/>
          </p:nvSpPr>
          <p:spPr bwMode="auto">
            <a:xfrm>
              <a:off x="1797420" y="3857238"/>
              <a:ext cx="64633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用户代理</a:t>
              </a:r>
            </a:p>
          </p:txBody>
        </p:sp>
      </p:grpSp>
      <p:sp>
        <p:nvSpPr>
          <p:cNvPr id="362" name="Text Box 355"/>
          <p:cNvSpPr txBox="1">
            <a:spLocks noChangeArrowheads="1"/>
          </p:cNvSpPr>
          <p:nvPr/>
        </p:nvSpPr>
        <p:spPr bwMode="auto">
          <a:xfrm>
            <a:off x="5421264" y="2611566"/>
            <a:ext cx="646331" cy="2308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a:latin typeface="微软雅黑" pitchFamily="34" charset="-122"/>
                <a:ea typeface="微软雅黑" pitchFamily="34" charset="-122"/>
              </a:rPr>
              <a:t>用户邮箱</a:t>
            </a:r>
          </a:p>
        </p:txBody>
      </p:sp>
      <p:sp>
        <p:nvSpPr>
          <p:cNvPr id="363" name="Line 356"/>
          <p:cNvSpPr>
            <a:spLocks noChangeShapeType="1"/>
          </p:cNvSpPr>
          <p:nvPr/>
        </p:nvSpPr>
        <p:spPr bwMode="auto">
          <a:xfrm rot="10800000" flipH="1" flipV="1">
            <a:off x="5759489" y="2805767"/>
            <a:ext cx="278835" cy="260174"/>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64" name="Text Box 357"/>
          <p:cNvSpPr txBox="1">
            <a:spLocks noChangeArrowheads="1"/>
          </p:cNvSpPr>
          <p:nvPr/>
        </p:nvSpPr>
        <p:spPr bwMode="auto">
          <a:xfrm>
            <a:off x="6898987" y="2789971"/>
            <a:ext cx="53091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a:latin typeface="微软雅黑" pitchFamily="34" charset="-122"/>
                <a:ea typeface="微软雅黑" pitchFamily="34" charset="-122"/>
              </a:rPr>
              <a:t>接收方</a:t>
            </a:r>
          </a:p>
        </p:txBody>
      </p:sp>
      <p:sp>
        <p:nvSpPr>
          <p:cNvPr id="365" name="Line 358"/>
          <p:cNvSpPr>
            <a:spLocks noChangeShapeType="1"/>
          </p:cNvSpPr>
          <p:nvPr/>
        </p:nvSpPr>
        <p:spPr bwMode="auto">
          <a:xfrm flipV="1">
            <a:off x="5517900" y="3761905"/>
            <a:ext cx="377484" cy="236015"/>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66" name="Line 359"/>
          <p:cNvSpPr>
            <a:spLocks noChangeShapeType="1"/>
          </p:cNvSpPr>
          <p:nvPr/>
        </p:nvSpPr>
        <p:spPr bwMode="auto">
          <a:xfrm flipH="1" flipV="1">
            <a:off x="3295275" y="3786993"/>
            <a:ext cx="277828" cy="217431"/>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67" name="Text Box 375"/>
          <p:cNvSpPr txBox="1">
            <a:spLocks noChangeArrowheads="1"/>
          </p:cNvSpPr>
          <p:nvPr/>
        </p:nvSpPr>
        <p:spPr bwMode="auto">
          <a:xfrm>
            <a:off x="2238321" y="2864306"/>
            <a:ext cx="7360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0000FF"/>
                </a:solidFill>
                <a:latin typeface="微软雅黑" pitchFamily="34" charset="-122"/>
                <a:ea typeface="微软雅黑" pitchFamily="34" charset="-122"/>
              </a:rPr>
              <a:t>(</a:t>
            </a:r>
            <a:r>
              <a:rPr kumimoji="1" lang="zh-CN" altLang="en-US" sz="900" b="1" dirty="0">
                <a:solidFill>
                  <a:srgbClr val="0000FF"/>
                </a:solidFill>
                <a:latin typeface="微软雅黑" pitchFamily="34" charset="-122"/>
                <a:ea typeface="微软雅黑" pitchFamily="34" charset="-122"/>
              </a:rPr>
              <a:t>发送邮件</a:t>
            </a:r>
            <a:r>
              <a:rPr kumimoji="1" lang="en-US" altLang="zh-CN" sz="900" b="1" dirty="0">
                <a:solidFill>
                  <a:srgbClr val="0000FF"/>
                </a:solidFill>
                <a:latin typeface="微软雅黑" pitchFamily="34" charset="-122"/>
                <a:ea typeface="微软雅黑" pitchFamily="34" charset="-122"/>
              </a:rPr>
              <a:t>)</a:t>
            </a:r>
          </a:p>
        </p:txBody>
      </p:sp>
      <p:sp>
        <p:nvSpPr>
          <p:cNvPr id="368" name="Text Box 376"/>
          <p:cNvSpPr txBox="1">
            <a:spLocks noChangeArrowheads="1"/>
          </p:cNvSpPr>
          <p:nvPr/>
        </p:nvSpPr>
        <p:spPr bwMode="auto">
          <a:xfrm>
            <a:off x="4248816" y="2525725"/>
            <a:ext cx="877163"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solidFill>
                  <a:srgbClr val="0000FF"/>
                </a:solidFill>
                <a:latin typeface="微软雅黑" pitchFamily="34" charset="-122"/>
                <a:ea typeface="微软雅黑" pitchFamily="34" charset="-122"/>
              </a:rPr>
              <a:t>（发送邮件）</a:t>
            </a:r>
          </a:p>
        </p:txBody>
      </p:sp>
      <p:sp>
        <p:nvSpPr>
          <p:cNvPr id="369" name="Text Box 379"/>
          <p:cNvSpPr txBox="1">
            <a:spLocks noChangeArrowheads="1"/>
          </p:cNvSpPr>
          <p:nvPr/>
        </p:nvSpPr>
        <p:spPr bwMode="auto">
          <a:xfrm>
            <a:off x="6083622" y="2674751"/>
            <a:ext cx="7360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a:solidFill>
                  <a:srgbClr val="0000FF"/>
                </a:solidFill>
                <a:latin typeface="微软雅黑" pitchFamily="34" charset="-122"/>
                <a:ea typeface="微软雅黑" pitchFamily="34" charset="-122"/>
              </a:rPr>
              <a:t>(</a:t>
            </a:r>
            <a:r>
              <a:rPr kumimoji="1" lang="zh-CN" altLang="en-US" sz="900" b="1">
                <a:solidFill>
                  <a:srgbClr val="0000FF"/>
                </a:solidFill>
                <a:latin typeface="微软雅黑" pitchFamily="34" charset="-122"/>
                <a:ea typeface="微软雅黑" pitchFamily="34" charset="-122"/>
              </a:rPr>
              <a:t>读取邮件</a:t>
            </a:r>
            <a:r>
              <a:rPr kumimoji="1" lang="en-US" altLang="zh-CN" sz="900" b="1">
                <a:solidFill>
                  <a:srgbClr val="0000FF"/>
                </a:solidFill>
                <a:latin typeface="微软雅黑" pitchFamily="34" charset="-122"/>
                <a:ea typeface="微软雅黑" pitchFamily="34" charset="-122"/>
              </a:rPr>
              <a:t>)</a:t>
            </a:r>
          </a:p>
        </p:txBody>
      </p:sp>
      <p:sp>
        <p:nvSpPr>
          <p:cNvPr id="370" name="Text Box 384"/>
          <p:cNvSpPr txBox="1">
            <a:spLocks noChangeArrowheads="1"/>
          </p:cNvSpPr>
          <p:nvPr/>
        </p:nvSpPr>
        <p:spPr bwMode="auto">
          <a:xfrm>
            <a:off x="4364242" y="3331097"/>
            <a:ext cx="530915"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互联网</a:t>
            </a:r>
          </a:p>
        </p:txBody>
      </p:sp>
      <p:sp>
        <p:nvSpPr>
          <p:cNvPr id="371" name="Rectangle 385"/>
          <p:cNvSpPr>
            <a:spLocks noChangeArrowheads="1"/>
          </p:cNvSpPr>
          <p:nvPr/>
        </p:nvSpPr>
        <p:spPr bwMode="auto">
          <a:xfrm>
            <a:off x="6814430" y="1445137"/>
            <a:ext cx="547603" cy="1011889"/>
          </a:xfrm>
          <a:prstGeom prst="rect">
            <a:avLst/>
          </a:prstGeom>
          <a:solidFill>
            <a:srgbClr val="00FFCC"/>
          </a:solidFill>
          <a:ln w="9525" algn="ctr">
            <a:solidFill>
              <a:schemeClr val="tx1"/>
            </a:solidFill>
            <a:miter lim="800000"/>
            <a:headEnd/>
            <a:tailEnd/>
          </a:ln>
          <a:effec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72" name="Rectangle 386"/>
          <p:cNvSpPr>
            <a:spLocks noChangeArrowheads="1"/>
          </p:cNvSpPr>
          <p:nvPr/>
        </p:nvSpPr>
        <p:spPr bwMode="auto">
          <a:xfrm>
            <a:off x="2842294" y="1438632"/>
            <a:ext cx="547603" cy="1018393"/>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73" name="Rectangle 387"/>
          <p:cNvSpPr>
            <a:spLocks noChangeArrowheads="1"/>
          </p:cNvSpPr>
          <p:nvPr/>
        </p:nvSpPr>
        <p:spPr bwMode="auto">
          <a:xfrm>
            <a:off x="1746082" y="1438632"/>
            <a:ext cx="547603" cy="1018393"/>
          </a:xfrm>
          <a:prstGeom prst="rect">
            <a:avLst/>
          </a:prstGeom>
          <a:solidFill>
            <a:srgbClr val="00FFCC"/>
          </a:solidFill>
          <a:ln w="9525">
            <a:solidFill>
              <a:schemeClr val="tx1"/>
            </a:solidFill>
            <a:miter lim="800000"/>
            <a:headEnd/>
            <a:tailEnd/>
          </a:ln>
          <a:effec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74" name="Line 388"/>
          <p:cNvSpPr>
            <a:spLocks noChangeShapeType="1"/>
          </p:cNvSpPr>
          <p:nvPr/>
        </p:nvSpPr>
        <p:spPr bwMode="auto">
          <a:xfrm>
            <a:off x="2129605" y="1697876"/>
            <a:ext cx="757988"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75" name="Text Box 389"/>
          <p:cNvSpPr txBox="1">
            <a:spLocks noChangeArrowheads="1"/>
          </p:cNvSpPr>
          <p:nvPr/>
        </p:nvSpPr>
        <p:spPr bwMode="auto">
          <a:xfrm>
            <a:off x="2284626" y="1471491"/>
            <a:ext cx="519694"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C00000"/>
                </a:solidFill>
                <a:latin typeface="微软雅黑" pitchFamily="34" charset="-122"/>
                <a:ea typeface="微软雅黑" pitchFamily="34" charset="-122"/>
              </a:rPr>
              <a:t>SMTP</a:t>
            </a:r>
          </a:p>
        </p:txBody>
      </p:sp>
      <p:sp>
        <p:nvSpPr>
          <p:cNvPr id="376" name="Text Box 390"/>
          <p:cNvSpPr txBox="1">
            <a:spLocks noChangeArrowheads="1"/>
          </p:cNvSpPr>
          <p:nvPr/>
        </p:nvSpPr>
        <p:spPr bwMode="auto">
          <a:xfrm>
            <a:off x="6257296" y="1470698"/>
            <a:ext cx="500458"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C00000"/>
                </a:solidFill>
                <a:latin typeface="微软雅黑" pitchFamily="34" charset="-122"/>
                <a:ea typeface="微软雅黑" pitchFamily="34" charset="-122"/>
              </a:rPr>
              <a:t>POP3</a:t>
            </a:r>
          </a:p>
        </p:txBody>
      </p:sp>
      <p:sp>
        <p:nvSpPr>
          <p:cNvPr id="377" name="Text Box 391"/>
          <p:cNvSpPr txBox="1">
            <a:spLocks noChangeArrowheads="1"/>
          </p:cNvSpPr>
          <p:nvPr/>
        </p:nvSpPr>
        <p:spPr bwMode="auto">
          <a:xfrm>
            <a:off x="2319473" y="1178330"/>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solidFill>
                  <a:srgbClr val="0000FF"/>
                </a:solidFill>
                <a:latin typeface="微软雅黑" pitchFamily="34" charset="-122"/>
                <a:ea typeface="微软雅黑" pitchFamily="34" charset="-122"/>
              </a:rPr>
              <a:t>发送</a:t>
            </a:r>
          </a:p>
          <a:p>
            <a:pPr algn="ctr" eaLnBrk="1" hangingPunct="1"/>
            <a:r>
              <a:rPr kumimoji="1" lang="zh-CN" altLang="en-US" sz="900" b="1" dirty="0">
                <a:solidFill>
                  <a:srgbClr val="0000FF"/>
                </a:solidFill>
                <a:latin typeface="微软雅黑" pitchFamily="34" charset="-122"/>
                <a:ea typeface="微软雅黑" pitchFamily="34" charset="-122"/>
              </a:rPr>
              <a:t>邮件</a:t>
            </a:r>
          </a:p>
        </p:txBody>
      </p:sp>
      <p:sp>
        <p:nvSpPr>
          <p:cNvPr id="378" name="Text Box 392"/>
          <p:cNvSpPr txBox="1">
            <a:spLocks noChangeArrowheads="1"/>
          </p:cNvSpPr>
          <p:nvPr/>
        </p:nvSpPr>
        <p:spPr bwMode="auto">
          <a:xfrm>
            <a:off x="3888842" y="1896419"/>
            <a:ext cx="12955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a:solidFill>
                  <a:srgbClr val="0000FF"/>
                </a:solidFill>
                <a:latin typeface="微软雅黑" pitchFamily="34" charset="-122"/>
                <a:ea typeface="微软雅黑" pitchFamily="34" charset="-122"/>
              </a:rPr>
              <a:t>发送邮件 </a:t>
            </a:r>
            <a:r>
              <a:rPr kumimoji="1" lang="en-US" altLang="zh-CN" sz="1200" b="1" dirty="0">
                <a:solidFill>
                  <a:srgbClr val="C00000"/>
                </a:solidFill>
                <a:latin typeface="微软雅黑" pitchFamily="34" charset="-122"/>
                <a:ea typeface="微软雅黑" pitchFamily="34" charset="-122"/>
              </a:rPr>
              <a:t>SMTP</a:t>
            </a:r>
          </a:p>
        </p:txBody>
      </p:sp>
      <p:sp>
        <p:nvSpPr>
          <p:cNvPr id="379" name="Text Box 393"/>
          <p:cNvSpPr txBox="1">
            <a:spLocks noChangeArrowheads="1"/>
          </p:cNvSpPr>
          <p:nvPr/>
        </p:nvSpPr>
        <p:spPr bwMode="auto">
          <a:xfrm>
            <a:off x="6284273" y="119239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solidFill>
                  <a:srgbClr val="0000FF"/>
                </a:solidFill>
                <a:latin typeface="微软雅黑" pitchFamily="34" charset="-122"/>
                <a:ea typeface="微软雅黑" pitchFamily="34" charset="-122"/>
              </a:rPr>
              <a:t>读取</a:t>
            </a:r>
          </a:p>
          <a:p>
            <a:pPr algn="ctr" eaLnBrk="1" hangingPunct="1"/>
            <a:r>
              <a:rPr kumimoji="1" lang="zh-CN" altLang="en-US" sz="900" b="1" dirty="0">
                <a:solidFill>
                  <a:srgbClr val="0000FF"/>
                </a:solidFill>
                <a:latin typeface="微软雅黑" pitchFamily="34" charset="-122"/>
                <a:ea typeface="微软雅黑" pitchFamily="34" charset="-122"/>
              </a:rPr>
              <a:t>邮件</a:t>
            </a:r>
          </a:p>
        </p:txBody>
      </p:sp>
      <p:sp>
        <p:nvSpPr>
          <p:cNvPr id="380" name="Text Box 394"/>
          <p:cNvSpPr txBox="1">
            <a:spLocks noChangeArrowheads="1"/>
          </p:cNvSpPr>
          <p:nvPr/>
        </p:nvSpPr>
        <p:spPr bwMode="auto">
          <a:xfrm>
            <a:off x="2330846" y="1717775"/>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0000FF"/>
                </a:solidFill>
                <a:latin typeface="微软雅黑" pitchFamily="34" charset="-122"/>
                <a:ea typeface="微软雅黑" pitchFamily="34" charset="-122"/>
              </a:rPr>
              <a:t>TCP</a:t>
            </a:r>
          </a:p>
          <a:p>
            <a:pPr algn="ctr" eaLnBrk="1" hangingPunct="1"/>
            <a:r>
              <a:rPr kumimoji="1" lang="zh-CN" altLang="en-US" sz="900" b="1" dirty="0">
                <a:solidFill>
                  <a:srgbClr val="0000FF"/>
                </a:solidFill>
                <a:latin typeface="微软雅黑" pitchFamily="34" charset="-122"/>
                <a:ea typeface="微软雅黑" pitchFamily="34" charset="-122"/>
              </a:rPr>
              <a:t>连接</a:t>
            </a:r>
          </a:p>
        </p:txBody>
      </p:sp>
      <p:sp>
        <p:nvSpPr>
          <p:cNvPr id="381" name="Text Box 395"/>
          <p:cNvSpPr txBox="1">
            <a:spLocks noChangeArrowheads="1"/>
          </p:cNvSpPr>
          <p:nvPr/>
        </p:nvSpPr>
        <p:spPr bwMode="auto">
          <a:xfrm>
            <a:off x="6297159" y="1701257"/>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900" b="1" dirty="0">
                <a:solidFill>
                  <a:srgbClr val="0000FF"/>
                </a:solidFill>
                <a:latin typeface="微软雅黑" pitchFamily="34" charset="-122"/>
                <a:ea typeface="微软雅黑" pitchFamily="34" charset="-122"/>
              </a:rPr>
              <a:t>TCP</a:t>
            </a:r>
          </a:p>
          <a:p>
            <a:pPr algn="ctr" eaLnBrk="1" hangingPunct="1"/>
            <a:r>
              <a:rPr kumimoji="1" lang="zh-CN" altLang="en-US" sz="900" b="1" dirty="0">
                <a:solidFill>
                  <a:srgbClr val="0000FF"/>
                </a:solidFill>
                <a:latin typeface="微软雅黑" pitchFamily="34" charset="-122"/>
                <a:ea typeface="微软雅黑" pitchFamily="34" charset="-122"/>
              </a:rPr>
              <a:t>连接</a:t>
            </a:r>
          </a:p>
        </p:txBody>
      </p:sp>
      <p:sp>
        <p:nvSpPr>
          <p:cNvPr id="382" name="Text Box 396"/>
          <p:cNvSpPr txBox="1">
            <a:spLocks noChangeArrowheads="1"/>
          </p:cNvSpPr>
          <p:nvPr/>
        </p:nvSpPr>
        <p:spPr bwMode="auto">
          <a:xfrm>
            <a:off x="2736115" y="1094349"/>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发送方</a:t>
            </a:r>
          </a:p>
          <a:p>
            <a:pPr algn="ctr" eaLnBrk="1" hangingPunct="1"/>
            <a:r>
              <a:rPr kumimoji="1" lang="zh-CN" altLang="en-US" sz="900" b="1" dirty="0">
                <a:solidFill>
                  <a:srgbClr val="C00000"/>
                </a:solidFill>
                <a:latin typeface="微软雅黑" pitchFamily="34" charset="-122"/>
                <a:ea typeface="微软雅黑" pitchFamily="34" charset="-122"/>
              </a:rPr>
              <a:t>邮件服务器</a:t>
            </a:r>
          </a:p>
        </p:txBody>
      </p:sp>
      <p:sp>
        <p:nvSpPr>
          <p:cNvPr id="383" name="Oval 397"/>
          <p:cNvSpPr>
            <a:spLocks noChangeArrowheads="1"/>
          </p:cNvSpPr>
          <p:nvPr/>
        </p:nvSpPr>
        <p:spPr bwMode="auto">
          <a:xfrm>
            <a:off x="1791380" y="1486950"/>
            <a:ext cx="456001" cy="420924"/>
          </a:xfrm>
          <a:prstGeom prst="ellipse">
            <a:avLst/>
          </a:prstGeom>
          <a:solidFill>
            <a:srgbClr val="FFFF00"/>
          </a:solidFill>
          <a:ln w="9525">
            <a:solidFill>
              <a:schemeClr val="tx1"/>
            </a:solidFill>
            <a:round/>
            <a:headEnd/>
            <a:tailEnd/>
          </a:ln>
          <a:effectLst/>
          <a:extLst/>
        </p:spPr>
        <p:txBody>
          <a:bodyPr wrap="none" anchor="ctr"/>
          <a:lstStyle/>
          <a:p>
            <a:pPr algn="ctr" eaLnBrk="1" hangingPunct="1"/>
            <a:r>
              <a:rPr kumimoji="1" lang="en-US" altLang="zh-CN" sz="900" b="1" dirty="0">
                <a:latin typeface="微软雅黑" pitchFamily="34" charset="-122"/>
                <a:ea typeface="微软雅黑" pitchFamily="34" charset="-122"/>
              </a:rPr>
              <a:t>SMTP</a:t>
            </a:r>
          </a:p>
          <a:p>
            <a:pPr algn="ctr" eaLnBrk="1" hangingPunct="1"/>
            <a:r>
              <a:rPr kumimoji="1" lang="zh-CN" altLang="en-US" sz="900" b="1" dirty="0">
                <a:latin typeface="微软雅黑" pitchFamily="34" charset="-122"/>
                <a:ea typeface="微软雅黑" pitchFamily="34" charset="-122"/>
              </a:rPr>
              <a:t>客户</a:t>
            </a:r>
          </a:p>
        </p:txBody>
      </p:sp>
      <p:sp>
        <p:nvSpPr>
          <p:cNvPr id="384" name="Oval 398"/>
          <p:cNvSpPr>
            <a:spLocks noChangeArrowheads="1"/>
          </p:cNvSpPr>
          <p:nvPr/>
        </p:nvSpPr>
        <p:spPr bwMode="auto">
          <a:xfrm>
            <a:off x="6859729" y="1486950"/>
            <a:ext cx="456000" cy="420924"/>
          </a:xfrm>
          <a:prstGeom prst="ellipse">
            <a:avLst/>
          </a:prstGeom>
          <a:solidFill>
            <a:srgbClr val="FFFF00"/>
          </a:solidFill>
          <a:ln w="9525">
            <a:solidFill>
              <a:schemeClr val="tx1"/>
            </a:solidFill>
            <a:round/>
            <a:headEnd/>
            <a:tailEnd/>
          </a:ln>
          <a:effectLst/>
          <a:extLst/>
        </p:spPr>
        <p:txBody>
          <a:bodyPr wrap="none" anchor="ctr"/>
          <a:lstStyle/>
          <a:p>
            <a:pPr algn="ctr" eaLnBrk="1" hangingPunct="1"/>
            <a:r>
              <a:rPr kumimoji="1" lang="en-US" altLang="zh-CN" sz="900" b="1">
                <a:latin typeface="微软雅黑" pitchFamily="34" charset="-122"/>
                <a:ea typeface="微软雅黑" pitchFamily="34" charset="-122"/>
              </a:rPr>
              <a:t>POP3</a:t>
            </a:r>
          </a:p>
          <a:p>
            <a:pPr algn="ctr" eaLnBrk="1" hangingPunct="1"/>
            <a:r>
              <a:rPr kumimoji="1" lang="zh-CN" altLang="en-US" sz="900" b="1">
                <a:latin typeface="微软雅黑" pitchFamily="34" charset="-122"/>
                <a:ea typeface="微软雅黑" pitchFamily="34" charset="-122"/>
              </a:rPr>
              <a:t>客户</a:t>
            </a:r>
          </a:p>
        </p:txBody>
      </p:sp>
      <p:sp>
        <p:nvSpPr>
          <p:cNvPr id="385" name="Text Box 399"/>
          <p:cNvSpPr txBox="1">
            <a:spLocks noChangeArrowheads="1"/>
          </p:cNvSpPr>
          <p:nvPr/>
        </p:nvSpPr>
        <p:spPr bwMode="auto">
          <a:xfrm>
            <a:off x="1695592" y="108182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发</a:t>
            </a:r>
            <a:r>
              <a:rPr kumimoji="1" lang="zh-CN" altLang="en-US" sz="900" b="1" dirty="0" smtClean="0">
                <a:latin typeface="微软雅黑" pitchFamily="34" charset="-122"/>
                <a:ea typeface="微软雅黑" pitchFamily="34" charset="-122"/>
              </a:rPr>
              <a:t>件方</a:t>
            </a:r>
            <a:endParaRPr kumimoji="1" lang="zh-CN" altLang="en-US" sz="900" b="1" dirty="0">
              <a:latin typeface="微软雅黑" pitchFamily="34" charset="-122"/>
              <a:ea typeface="微软雅黑" pitchFamily="34" charset="-122"/>
            </a:endParaRPr>
          </a:p>
          <a:p>
            <a:pPr algn="ctr" eaLnBrk="1" hangingPunct="1"/>
            <a:r>
              <a:rPr kumimoji="1" lang="zh-CN" altLang="en-US" sz="900" b="1" dirty="0">
                <a:solidFill>
                  <a:srgbClr val="C00000"/>
                </a:solidFill>
                <a:latin typeface="微软雅黑" pitchFamily="34" charset="-122"/>
                <a:ea typeface="微软雅黑" pitchFamily="34" charset="-122"/>
              </a:rPr>
              <a:t>用户代理</a:t>
            </a:r>
          </a:p>
        </p:txBody>
      </p:sp>
      <p:sp>
        <p:nvSpPr>
          <p:cNvPr id="386" name="Text Box 400"/>
          <p:cNvSpPr txBox="1">
            <a:spLocks noChangeArrowheads="1"/>
          </p:cNvSpPr>
          <p:nvPr/>
        </p:nvSpPr>
        <p:spPr bwMode="auto">
          <a:xfrm>
            <a:off x="5621097" y="1094349"/>
            <a:ext cx="7617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接收方</a:t>
            </a:r>
          </a:p>
          <a:p>
            <a:pPr algn="ctr" eaLnBrk="1" hangingPunct="1"/>
            <a:r>
              <a:rPr kumimoji="1" lang="zh-CN" altLang="en-US" sz="900" b="1" dirty="0">
                <a:solidFill>
                  <a:srgbClr val="C00000"/>
                </a:solidFill>
                <a:latin typeface="微软雅黑" pitchFamily="34" charset="-122"/>
                <a:ea typeface="微软雅黑" pitchFamily="34" charset="-122"/>
              </a:rPr>
              <a:t>邮件服务器</a:t>
            </a:r>
          </a:p>
        </p:txBody>
      </p:sp>
      <p:sp>
        <p:nvSpPr>
          <p:cNvPr id="387" name="Rectangle 401"/>
          <p:cNvSpPr>
            <a:spLocks noChangeArrowheads="1"/>
          </p:cNvSpPr>
          <p:nvPr/>
        </p:nvSpPr>
        <p:spPr bwMode="auto">
          <a:xfrm>
            <a:off x="5719224" y="1445137"/>
            <a:ext cx="547603" cy="1011889"/>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endParaRPr lang="zh-CN" altLang="en-US" sz="900" b="1">
              <a:latin typeface="微软雅黑" pitchFamily="34" charset="-122"/>
              <a:ea typeface="微软雅黑" pitchFamily="34" charset="-122"/>
            </a:endParaRPr>
          </a:p>
        </p:txBody>
      </p:sp>
      <p:sp>
        <p:nvSpPr>
          <p:cNvPr id="388" name="Oval 402"/>
          <p:cNvSpPr>
            <a:spLocks noChangeArrowheads="1"/>
          </p:cNvSpPr>
          <p:nvPr/>
        </p:nvSpPr>
        <p:spPr bwMode="auto">
          <a:xfrm>
            <a:off x="5764523" y="1950617"/>
            <a:ext cx="456000" cy="420923"/>
          </a:xfrm>
          <a:prstGeom prst="ellipse">
            <a:avLst/>
          </a:prstGeom>
          <a:solidFill>
            <a:schemeClr val="bg1"/>
          </a:solidFill>
          <a:ln w="9525" algn="ctr">
            <a:solidFill>
              <a:schemeClr val="tx1"/>
            </a:solidFill>
            <a:round/>
            <a:headEnd/>
            <a:tailEnd/>
          </a:ln>
          <a:effectLst/>
          <a:extLst/>
        </p:spPr>
        <p:txBody>
          <a:bodyPr wrap="none" anchor="ctr"/>
          <a:lstStyle/>
          <a:p>
            <a:pPr algn="ctr" eaLnBrk="1" hangingPunct="1"/>
            <a:r>
              <a:rPr kumimoji="1" lang="en-US" altLang="zh-CN" sz="900" b="1">
                <a:latin typeface="微软雅黑" pitchFamily="34" charset="-122"/>
                <a:ea typeface="微软雅黑" pitchFamily="34" charset="-122"/>
              </a:rPr>
              <a:t>SMTP</a:t>
            </a:r>
          </a:p>
          <a:p>
            <a:pPr algn="ctr" eaLnBrk="1" hangingPunct="1"/>
            <a:r>
              <a:rPr kumimoji="1" lang="zh-CN" altLang="en-US" sz="900" b="1">
                <a:latin typeface="微软雅黑" pitchFamily="34" charset="-122"/>
                <a:ea typeface="微软雅黑" pitchFamily="34" charset="-122"/>
              </a:rPr>
              <a:t>服务器</a:t>
            </a:r>
          </a:p>
        </p:txBody>
      </p:sp>
      <p:sp>
        <p:nvSpPr>
          <p:cNvPr id="389" name="Oval 403"/>
          <p:cNvSpPr>
            <a:spLocks noChangeArrowheads="1"/>
          </p:cNvSpPr>
          <p:nvPr/>
        </p:nvSpPr>
        <p:spPr bwMode="auto">
          <a:xfrm>
            <a:off x="5764523" y="1486950"/>
            <a:ext cx="456000" cy="420924"/>
          </a:xfrm>
          <a:prstGeom prst="ellipse">
            <a:avLst/>
          </a:prstGeom>
          <a:solidFill>
            <a:srgbClr val="00FFCC"/>
          </a:solidFill>
          <a:ln w="9525">
            <a:solidFill>
              <a:schemeClr val="tx1"/>
            </a:solidFill>
            <a:round/>
            <a:headEnd/>
            <a:tailEnd/>
          </a:ln>
          <a:effectLst/>
          <a:extLst/>
        </p:spPr>
        <p:txBody>
          <a:bodyPr wrap="none" anchor="ctr"/>
          <a:lstStyle/>
          <a:p>
            <a:pPr algn="ctr" eaLnBrk="1" hangingPunct="1"/>
            <a:r>
              <a:rPr kumimoji="1" lang="en-US" altLang="zh-CN" sz="900" b="1">
                <a:latin typeface="微软雅黑" pitchFamily="34" charset="-122"/>
                <a:ea typeface="微软雅黑" pitchFamily="34" charset="-122"/>
              </a:rPr>
              <a:t>POP3</a:t>
            </a:r>
          </a:p>
          <a:p>
            <a:pPr algn="ctr" eaLnBrk="1" hangingPunct="1"/>
            <a:r>
              <a:rPr kumimoji="1" lang="zh-CN" altLang="en-US" sz="900" b="1">
                <a:latin typeface="微软雅黑" pitchFamily="34" charset="-122"/>
                <a:ea typeface="微软雅黑" pitchFamily="34" charset="-122"/>
              </a:rPr>
              <a:t>服务器</a:t>
            </a:r>
          </a:p>
        </p:txBody>
      </p:sp>
      <p:sp>
        <p:nvSpPr>
          <p:cNvPr id="390" name="Line 404"/>
          <p:cNvSpPr>
            <a:spLocks noChangeShapeType="1"/>
          </p:cNvSpPr>
          <p:nvPr/>
        </p:nvSpPr>
        <p:spPr bwMode="auto">
          <a:xfrm flipV="1">
            <a:off x="3298295" y="2161543"/>
            <a:ext cx="2465220"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91" name="Oval 405"/>
          <p:cNvSpPr>
            <a:spLocks noChangeArrowheads="1"/>
          </p:cNvSpPr>
          <p:nvPr/>
        </p:nvSpPr>
        <p:spPr bwMode="auto">
          <a:xfrm>
            <a:off x="2888599" y="1486950"/>
            <a:ext cx="456001" cy="420924"/>
          </a:xfrm>
          <a:prstGeom prst="ellipse">
            <a:avLst/>
          </a:prstGeom>
          <a:solidFill>
            <a:schemeClr val="bg1"/>
          </a:solidFill>
          <a:ln w="9525">
            <a:solidFill>
              <a:schemeClr val="tx1"/>
            </a:solidFill>
            <a:round/>
            <a:headEnd/>
            <a:tailEnd/>
          </a:ln>
          <a:effectLst/>
          <a:extLst/>
        </p:spPr>
        <p:txBody>
          <a:bodyPr wrap="none" anchor="ctr"/>
          <a:lstStyle/>
          <a:p>
            <a:pPr algn="ctr" eaLnBrk="1" hangingPunct="1"/>
            <a:r>
              <a:rPr kumimoji="1" lang="en-US" altLang="zh-CN" sz="900" b="1">
                <a:latin typeface="微软雅黑" pitchFamily="34" charset="-122"/>
                <a:ea typeface="微软雅黑" pitchFamily="34" charset="-122"/>
              </a:rPr>
              <a:t>SMTP</a:t>
            </a:r>
          </a:p>
          <a:p>
            <a:pPr algn="ctr" eaLnBrk="1" hangingPunct="1"/>
            <a:r>
              <a:rPr kumimoji="1" lang="zh-CN" altLang="en-US" sz="900" b="1">
                <a:latin typeface="微软雅黑" pitchFamily="34" charset="-122"/>
                <a:ea typeface="微软雅黑" pitchFamily="34" charset="-122"/>
              </a:rPr>
              <a:t>服务器</a:t>
            </a:r>
          </a:p>
        </p:txBody>
      </p:sp>
      <p:sp>
        <p:nvSpPr>
          <p:cNvPr id="392" name="Oval 406"/>
          <p:cNvSpPr>
            <a:spLocks noChangeArrowheads="1"/>
          </p:cNvSpPr>
          <p:nvPr/>
        </p:nvSpPr>
        <p:spPr bwMode="auto">
          <a:xfrm>
            <a:off x="2888599" y="1950617"/>
            <a:ext cx="456001" cy="420923"/>
          </a:xfrm>
          <a:prstGeom prst="ellipse">
            <a:avLst/>
          </a:prstGeom>
          <a:solidFill>
            <a:srgbClr val="FFFF00"/>
          </a:solidFill>
          <a:ln w="9525" algn="ctr">
            <a:solidFill>
              <a:schemeClr val="tx1"/>
            </a:solidFill>
            <a:round/>
            <a:headEnd/>
            <a:tailEnd/>
          </a:ln>
          <a:effectLst/>
          <a:extLst/>
        </p:spPr>
        <p:txBody>
          <a:bodyPr wrap="none" anchor="ctr"/>
          <a:lstStyle/>
          <a:p>
            <a:pPr algn="ctr" eaLnBrk="1" hangingPunct="1"/>
            <a:r>
              <a:rPr kumimoji="1" lang="en-US" altLang="zh-CN" sz="900" b="1">
                <a:latin typeface="微软雅黑" pitchFamily="34" charset="-122"/>
                <a:ea typeface="微软雅黑" pitchFamily="34" charset="-122"/>
              </a:rPr>
              <a:t>SMTP</a:t>
            </a:r>
          </a:p>
          <a:p>
            <a:pPr algn="ctr" eaLnBrk="1" hangingPunct="1"/>
            <a:r>
              <a:rPr kumimoji="1" lang="zh-CN" altLang="en-US" sz="900" b="1">
                <a:latin typeface="微软雅黑" pitchFamily="34" charset="-122"/>
                <a:ea typeface="微软雅黑" pitchFamily="34" charset="-122"/>
              </a:rPr>
              <a:t>客户</a:t>
            </a:r>
          </a:p>
        </p:txBody>
      </p:sp>
      <p:sp>
        <p:nvSpPr>
          <p:cNvPr id="393" name="Text Box 407"/>
          <p:cNvSpPr txBox="1">
            <a:spLocks noChangeArrowheads="1"/>
          </p:cNvSpPr>
          <p:nvPr/>
        </p:nvSpPr>
        <p:spPr bwMode="auto">
          <a:xfrm>
            <a:off x="6770220" y="1081823"/>
            <a:ext cx="6463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smtClean="0">
                <a:latin typeface="微软雅黑" pitchFamily="34" charset="-122"/>
                <a:ea typeface="微软雅黑" pitchFamily="34" charset="-122"/>
              </a:rPr>
              <a:t>接收方</a:t>
            </a:r>
            <a:endParaRPr kumimoji="1" lang="en-US" altLang="zh-CN" sz="900" b="1" dirty="0" smtClean="0">
              <a:latin typeface="微软雅黑" pitchFamily="34" charset="-122"/>
              <a:ea typeface="微软雅黑" pitchFamily="34" charset="-122"/>
            </a:endParaRPr>
          </a:p>
          <a:p>
            <a:pPr algn="ctr" eaLnBrk="1" hangingPunct="1"/>
            <a:r>
              <a:rPr kumimoji="1" lang="zh-CN" altLang="en-US" sz="900" b="1" dirty="0" smtClean="0">
                <a:solidFill>
                  <a:srgbClr val="C00000"/>
                </a:solidFill>
                <a:latin typeface="微软雅黑" pitchFamily="34" charset="-122"/>
                <a:ea typeface="微软雅黑" pitchFamily="34" charset="-122"/>
              </a:rPr>
              <a:t>用户</a:t>
            </a:r>
            <a:r>
              <a:rPr kumimoji="1" lang="zh-CN" altLang="en-US" sz="900" b="1" dirty="0">
                <a:solidFill>
                  <a:srgbClr val="C00000"/>
                </a:solidFill>
                <a:latin typeface="微软雅黑" pitchFamily="34" charset="-122"/>
                <a:ea typeface="微软雅黑" pitchFamily="34" charset="-122"/>
              </a:rPr>
              <a:t>代理</a:t>
            </a:r>
          </a:p>
        </p:txBody>
      </p:sp>
      <p:sp>
        <p:nvSpPr>
          <p:cNvPr id="394" name="Line 408"/>
          <p:cNvSpPr>
            <a:spLocks noChangeShapeType="1"/>
          </p:cNvSpPr>
          <p:nvPr/>
        </p:nvSpPr>
        <p:spPr bwMode="auto">
          <a:xfrm flipV="1">
            <a:off x="6220523" y="1697876"/>
            <a:ext cx="639206"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395" name="Text Box 409"/>
          <p:cNvSpPr txBox="1">
            <a:spLocks noChangeArrowheads="1"/>
          </p:cNvSpPr>
          <p:nvPr/>
        </p:nvSpPr>
        <p:spPr bwMode="auto">
          <a:xfrm>
            <a:off x="4130961" y="2121283"/>
            <a:ext cx="83426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200" b="1">
                <a:solidFill>
                  <a:srgbClr val="0000FF"/>
                </a:solidFill>
                <a:latin typeface="微软雅黑" pitchFamily="34" charset="-122"/>
                <a:ea typeface="微软雅黑" pitchFamily="34" charset="-122"/>
              </a:rPr>
              <a:t>TCP </a:t>
            </a:r>
            <a:r>
              <a:rPr kumimoji="1" lang="zh-CN" altLang="en-US" sz="1200" b="1">
                <a:solidFill>
                  <a:srgbClr val="0000FF"/>
                </a:solidFill>
                <a:latin typeface="微软雅黑" pitchFamily="34" charset="-122"/>
                <a:ea typeface="微软雅黑" pitchFamily="34" charset="-122"/>
              </a:rPr>
              <a:t>连接</a:t>
            </a:r>
          </a:p>
        </p:txBody>
      </p:sp>
      <p:sp>
        <p:nvSpPr>
          <p:cNvPr id="396" name="Text Box 399"/>
          <p:cNvSpPr txBox="1">
            <a:spLocks noChangeArrowheads="1"/>
          </p:cNvSpPr>
          <p:nvPr/>
        </p:nvSpPr>
        <p:spPr bwMode="auto">
          <a:xfrm>
            <a:off x="1096459" y="1081823"/>
            <a:ext cx="5309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用户</a:t>
            </a:r>
            <a:endParaRPr kumimoji="1" lang="en-US" altLang="zh-CN" sz="900" b="1" dirty="0" smtClean="0">
              <a:latin typeface="微软雅黑" pitchFamily="34" charset="-122"/>
              <a:ea typeface="微软雅黑" pitchFamily="34" charset="-122"/>
            </a:endParaRPr>
          </a:p>
          <a:p>
            <a:pPr algn="ctr" eaLnBrk="1" hangingPunct="1"/>
            <a:r>
              <a:rPr kumimoji="1" lang="zh-CN" altLang="en-US" sz="900" b="1" dirty="0" smtClean="0">
                <a:latin typeface="微软雅黑" pitchFamily="34" charset="-122"/>
                <a:ea typeface="微软雅黑" pitchFamily="34" charset="-122"/>
              </a:rPr>
              <a:t>发件人</a:t>
            </a:r>
          </a:p>
        </p:txBody>
      </p:sp>
      <p:grpSp>
        <p:nvGrpSpPr>
          <p:cNvPr id="254" name="Group 247"/>
          <p:cNvGrpSpPr>
            <a:grpSpLocks/>
          </p:cNvGrpSpPr>
          <p:nvPr/>
        </p:nvGrpSpPr>
        <p:grpSpPr bwMode="auto">
          <a:xfrm>
            <a:off x="6953345" y="3397662"/>
            <a:ext cx="350305" cy="144024"/>
            <a:chOff x="5266" y="2029"/>
            <a:chExt cx="348" cy="155"/>
          </a:xfrm>
        </p:grpSpPr>
        <p:sp>
          <p:nvSpPr>
            <p:cNvPr id="255" name="Freeform 248"/>
            <p:cNvSpPr>
              <a:spLocks/>
            </p:cNvSpPr>
            <p:nvPr/>
          </p:nvSpPr>
          <p:spPr bwMode="auto">
            <a:xfrm>
              <a:off x="5266" y="2029"/>
              <a:ext cx="348" cy="155"/>
            </a:xfrm>
            <a:custGeom>
              <a:avLst/>
              <a:gdLst>
                <a:gd name="T0" fmla="*/ 0 w 2091"/>
                <a:gd name="T1" fmla="*/ 0 h 931"/>
                <a:gd name="T2" fmla="*/ 0 w 2091"/>
                <a:gd name="T3" fmla="*/ 0 h 931"/>
                <a:gd name="T4" fmla="*/ 0 w 2091"/>
                <a:gd name="T5" fmla="*/ 0 h 931"/>
                <a:gd name="T6" fmla="*/ 0 w 2091"/>
                <a:gd name="T7" fmla="*/ 0 h 931"/>
                <a:gd name="T8" fmla="*/ 0 w 2091"/>
                <a:gd name="T9" fmla="*/ 0 h 931"/>
                <a:gd name="T10" fmla="*/ 0 w 2091"/>
                <a:gd name="T11" fmla="*/ 0 h 931"/>
                <a:gd name="T12" fmla="*/ 0 w 2091"/>
                <a:gd name="T13" fmla="*/ 0 h 931"/>
                <a:gd name="T14" fmla="*/ 0 w 2091"/>
                <a:gd name="T15" fmla="*/ 0 h 931"/>
                <a:gd name="T16" fmla="*/ 0 w 2091"/>
                <a:gd name="T17" fmla="*/ 0 h 931"/>
                <a:gd name="T18" fmla="*/ 0 w 2091"/>
                <a:gd name="T19" fmla="*/ 0 h 931"/>
                <a:gd name="T20" fmla="*/ 0 w 2091"/>
                <a:gd name="T21" fmla="*/ 0 h 931"/>
                <a:gd name="T22" fmla="*/ 0 w 2091"/>
                <a:gd name="T23" fmla="*/ 0 h 931"/>
                <a:gd name="T24" fmla="*/ 0 w 2091"/>
                <a:gd name="T25" fmla="*/ 0 h 931"/>
                <a:gd name="T26" fmla="*/ 0 w 2091"/>
                <a:gd name="T27" fmla="*/ 0 h 931"/>
                <a:gd name="T28" fmla="*/ 0 w 2091"/>
                <a:gd name="T29" fmla="*/ 0 h 931"/>
                <a:gd name="T30" fmla="*/ 0 w 2091"/>
                <a:gd name="T31" fmla="*/ 0 h 931"/>
                <a:gd name="T32" fmla="*/ 0 w 2091"/>
                <a:gd name="T33" fmla="*/ 0 h 931"/>
                <a:gd name="T34" fmla="*/ 0 w 2091"/>
                <a:gd name="T35" fmla="*/ 0 h 931"/>
                <a:gd name="T36" fmla="*/ 0 w 2091"/>
                <a:gd name="T37" fmla="*/ 0 h 931"/>
                <a:gd name="T38" fmla="*/ 0 w 2091"/>
                <a:gd name="T39" fmla="*/ 0 h 931"/>
                <a:gd name="T40" fmla="*/ 0 w 2091"/>
                <a:gd name="T41" fmla="*/ 0 h 931"/>
                <a:gd name="T42" fmla="*/ 0 w 2091"/>
                <a:gd name="T43" fmla="*/ 0 h 931"/>
                <a:gd name="T44" fmla="*/ 0 w 2091"/>
                <a:gd name="T45" fmla="*/ 0 h 931"/>
                <a:gd name="T46" fmla="*/ 0 w 2091"/>
                <a:gd name="T47" fmla="*/ 0 h 931"/>
                <a:gd name="T48" fmla="*/ 0 w 2091"/>
                <a:gd name="T49" fmla="*/ 0 h 931"/>
                <a:gd name="T50" fmla="*/ 0 w 2091"/>
                <a:gd name="T51" fmla="*/ 0 h 931"/>
                <a:gd name="T52" fmla="*/ 0 w 2091"/>
                <a:gd name="T53" fmla="*/ 0 h 931"/>
                <a:gd name="T54" fmla="*/ 0 w 2091"/>
                <a:gd name="T55" fmla="*/ 0 h 931"/>
                <a:gd name="T56" fmla="*/ 0 w 2091"/>
                <a:gd name="T57" fmla="*/ 0 h 931"/>
                <a:gd name="T58" fmla="*/ 0 w 2091"/>
                <a:gd name="T59" fmla="*/ 0 h 931"/>
                <a:gd name="T60" fmla="*/ 0 w 2091"/>
                <a:gd name="T61" fmla="*/ 0 h 931"/>
                <a:gd name="T62" fmla="*/ 0 w 2091"/>
                <a:gd name="T63" fmla="*/ 0 h 931"/>
                <a:gd name="T64" fmla="*/ 0 w 2091"/>
                <a:gd name="T65" fmla="*/ 0 h 931"/>
                <a:gd name="T66" fmla="*/ 0 w 2091"/>
                <a:gd name="T67" fmla="*/ 0 h 931"/>
                <a:gd name="T68" fmla="*/ 0 w 2091"/>
                <a:gd name="T69" fmla="*/ 0 h 931"/>
                <a:gd name="T70" fmla="*/ 0 w 2091"/>
                <a:gd name="T71" fmla="*/ 0 h 931"/>
                <a:gd name="T72" fmla="*/ 0 w 2091"/>
                <a:gd name="T73" fmla="*/ 0 h 931"/>
                <a:gd name="T74" fmla="*/ 0 w 2091"/>
                <a:gd name="T75" fmla="*/ 0 h 931"/>
                <a:gd name="T76" fmla="*/ 0 w 2091"/>
                <a:gd name="T77" fmla="*/ 0 h 931"/>
                <a:gd name="T78" fmla="*/ 0 w 2091"/>
                <a:gd name="T79" fmla="*/ 0 h 931"/>
                <a:gd name="T80" fmla="*/ 0 w 2091"/>
                <a:gd name="T81" fmla="*/ 0 h 931"/>
                <a:gd name="T82" fmla="*/ 0 w 2091"/>
                <a:gd name="T83" fmla="*/ 0 h 931"/>
                <a:gd name="T84" fmla="*/ 0 w 2091"/>
                <a:gd name="T85" fmla="*/ 0 h 931"/>
                <a:gd name="T86" fmla="*/ 0 w 2091"/>
                <a:gd name="T87" fmla="*/ 0 h 931"/>
                <a:gd name="T88" fmla="*/ 0 w 2091"/>
                <a:gd name="T89" fmla="*/ 0 h 93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091" h="931">
                  <a:moveTo>
                    <a:pt x="182" y="927"/>
                  </a:moveTo>
                  <a:lnTo>
                    <a:pt x="5" y="905"/>
                  </a:lnTo>
                  <a:lnTo>
                    <a:pt x="0" y="695"/>
                  </a:lnTo>
                  <a:lnTo>
                    <a:pt x="9" y="537"/>
                  </a:lnTo>
                  <a:lnTo>
                    <a:pt x="100" y="442"/>
                  </a:lnTo>
                  <a:lnTo>
                    <a:pt x="210" y="387"/>
                  </a:lnTo>
                  <a:lnTo>
                    <a:pt x="460" y="296"/>
                  </a:lnTo>
                  <a:lnTo>
                    <a:pt x="828" y="207"/>
                  </a:lnTo>
                  <a:lnTo>
                    <a:pt x="900" y="201"/>
                  </a:lnTo>
                  <a:lnTo>
                    <a:pt x="948" y="207"/>
                  </a:lnTo>
                  <a:lnTo>
                    <a:pt x="960" y="188"/>
                  </a:lnTo>
                  <a:lnTo>
                    <a:pt x="980" y="169"/>
                  </a:lnTo>
                  <a:lnTo>
                    <a:pt x="1003" y="173"/>
                  </a:lnTo>
                  <a:lnTo>
                    <a:pt x="1035" y="176"/>
                  </a:lnTo>
                  <a:lnTo>
                    <a:pt x="1049" y="138"/>
                  </a:lnTo>
                  <a:lnTo>
                    <a:pt x="1077" y="118"/>
                  </a:lnTo>
                  <a:lnTo>
                    <a:pt x="1106" y="112"/>
                  </a:lnTo>
                  <a:lnTo>
                    <a:pt x="1144" y="112"/>
                  </a:lnTo>
                  <a:lnTo>
                    <a:pt x="1138" y="82"/>
                  </a:lnTo>
                  <a:lnTo>
                    <a:pt x="1182" y="0"/>
                  </a:lnTo>
                  <a:lnTo>
                    <a:pt x="2040" y="22"/>
                  </a:lnTo>
                  <a:lnTo>
                    <a:pt x="2037" y="110"/>
                  </a:lnTo>
                  <a:lnTo>
                    <a:pt x="2053" y="188"/>
                  </a:lnTo>
                  <a:lnTo>
                    <a:pt x="2065" y="244"/>
                  </a:lnTo>
                  <a:lnTo>
                    <a:pt x="2080" y="314"/>
                  </a:lnTo>
                  <a:lnTo>
                    <a:pt x="2091" y="427"/>
                  </a:lnTo>
                  <a:lnTo>
                    <a:pt x="2077" y="494"/>
                  </a:lnTo>
                  <a:lnTo>
                    <a:pt x="2053" y="557"/>
                  </a:lnTo>
                  <a:lnTo>
                    <a:pt x="2023" y="610"/>
                  </a:lnTo>
                  <a:lnTo>
                    <a:pt x="1983" y="629"/>
                  </a:lnTo>
                  <a:lnTo>
                    <a:pt x="1921" y="648"/>
                  </a:lnTo>
                  <a:lnTo>
                    <a:pt x="1838" y="673"/>
                  </a:lnTo>
                  <a:lnTo>
                    <a:pt x="1801" y="717"/>
                  </a:lnTo>
                  <a:lnTo>
                    <a:pt x="1757" y="754"/>
                  </a:lnTo>
                  <a:lnTo>
                    <a:pt x="1686" y="786"/>
                  </a:lnTo>
                  <a:lnTo>
                    <a:pt x="1605" y="812"/>
                  </a:lnTo>
                  <a:lnTo>
                    <a:pt x="1475" y="827"/>
                  </a:lnTo>
                  <a:lnTo>
                    <a:pt x="1364" y="827"/>
                  </a:lnTo>
                  <a:lnTo>
                    <a:pt x="1279" y="818"/>
                  </a:lnTo>
                  <a:lnTo>
                    <a:pt x="1202" y="812"/>
                  </a:lnTo>
                  <a:lnTo>
                    <a:pt x="1144" y="843"/>
                  </a:lnTo>
                  <a:lnTo>
                    <a:pt x="1031" y="837"/>
                  </a:lnTo>
                  <a:lnTo>
                    <a:pt x="582" y="901"/>
                  </a:lnTo>
                  <a:lnTo>
                    <a:pt x="386" y="931"/>
                  </a:lnTo>
                  <a:lnTo>
                    <a:pt x="182" y="927"/>
                  </a:lnTo>
                  <a:close/>
                </a:path>
              </a:pathLst>
            </a:custGeom>
            <a:solidFill>
              <a:srgbClr val="606060"/>
            </a:solidFill>
            <a:ln w="1588">
              <a:solidFill>
                <a:srgbClr val="000000"/>
              </a:solidFill>
              <a:prstDash val="solid"/>
              <a:round/>
              <a:headEnd/>
              <a:tailEnd/>
            </a:ln>
          </p:spPr>
          <p:txBody>
            <a:bodyPr/>
            <a:lstStyle/>
            <a:p>
              <a:pPr algn="ctr"/>
              <a:endParaRPr lang="zh-CN" altLang="en-US" sz="900" b="1">
                <a:latin typeface="微软雅黑" pitchFamily="34" charset="-122"/>
                <a:ea typeface="微软雅黑" pitchFamily="34" charset="-122"/>
              </a:endParaRPr>
            </a:p>
          </p:txBody>
        </p:sp>
        <p:sp>
          <p:nvSpPr>
            <p:cNvPr id="256" name="Freeform 249"/>
            <p:cNvSpPr>
              <a:spLocks/>
            </p:cNvSpPr>
            <p:nvPr/>
          </p:nvSpPr>
          <p:spPr bwMode="auto">
            <a:xfrm>
              <a:off x="5268" y="2043"/>
              <a:ext cx="342" cy="138"/>
            </a:xfrm>
            <a:custGeom>
              <a:avLst/>
              <a:gdLst>
                <a:gd name="T0" fmla="*/ 0 w 2049"/>
                <a:gd name="T1" fmla="*/ 0 h 829"/>
                <a:gd name="T2" fmla="*/ 0 w 2049"/>
                <a:gd name="T3" fmla="*/ 0 h 829"/>
                <a:gd name="T4" fmla="*/ 0 w 2049"/>
                <a:gd name="T5" fmla="*/ 0 h 829"/>
                <a:gd name="T6" fmla="*/ 0 w 2049"/>
                <a:gd name="T7" fmla="*/ 0 h 829"/>
                <a:gd name="T8" fmla="*/ 0 w 2049"/>
                <a:gd name="T9" fmla="*/ 0 h 829"/>
                <a:gd name="T10" fmla="*/ 0 w 2049"/>
                <a:gd name="T11" fmla="*/ 0 h 829"/>
                <a:gd name="T12" fmla="*/ 0 w 2049"/>
                <a:gd name="T13" fmla="*/ 0 h 829"/>
                <a:gd name="T14" fmla="*/ 0 w 2049"/>
                <a:gd name="T15" fmla="*/ 0 h 829"/>
                <a:gd name="T16" fmla="*/ 0 w 2049"/>
                <a:gd name="T17" fmla="*/ 0 h 829"/>
                <a:gd name="T18" fmla="*/ 0 w 2049"/>
                <a:gd name="T19" fmla="*/ 0 h 829"/>
                <a:gd name="T20" fmla="*/ 0 w 2049"/>
                <a:gd name="T21" fmla="*/ 0 h 829"/>
                <a:gd name="T22" fmla="*/ 0 w 2049"/>
                <a:gd name="T23" fmla="*/ 0 h 829"/>
                <a:gd name="T24" fmla="*/ 0 w 2049"/>
                <a:gd name="T25" fmla="*/ 0 h 829"/>
                <a:gd name="T26" fmla="*/ 0 w 2049"/>
                <a:gd name="T27" fmla="*/ 0 h 829"/>
                <a:gd name="T28" fmla="*/ 0 w 2049"/>
                <a:gd name="T29" fmla="*/ 0 h 829"/>
                <a:gd name="T30" fmla="*/ 0 w 2049"/>
                <a:gd name="T31" fmla="*/ 0 h 829"/>
                <a:gd name="T32" fmla="*/ 0 w 2049"/>
                <a:gd name="T33" fmla="*/ 0 h 829"/>
                <a:gd name="T34" fmla="*/ 0 w 2049"/>
                <a:gd name="T35" fmla="*/ 0 h 829"/>
                <a:gd name="T36" fmla="*/ 0 w 2049"/>
                <a:gd name="T37" fmla="*/ 0 h 829"/>
                <a:gd name="T38" fmla="*/ 0 w 2049"/>
                <a:gd name="T39" fmla="*/ 0 h 829"/>
                <a:gd name="T40" fmla="*/ 0 w 2049"/>
                <a:gd name="T41" fmla="*/ 0 h 829"/>
                <a:gd name="T42" fmla="*/ 0 w 2049"/>
                <a:gd name="T43" fmla="*/ 0 h 829"/>
                <a:gd name="T44" fmla="*/ 0 w 2049"/>
                <a:gd name="T45" fmla="*/ 0 h 829"/>
                <a:gd name="T46" fmla="*/ 0 w 2049"/>
                <a:gd name="T47" fmla="*/ 0 h 829"/>
                <a:gd name="T48" fmla="*/ 0 w 2049"/>
                <a:gd name="T49" fmla="*/ 0 h 829"/>
                <a:gd name="T50" fmla="*/ 0 w 2049"/>
                <a:gd name="T51" fmla="*/ 0 h 829"/>
                <a:gd name="T52" fmla="*/ 0 w 2049"/>
                <a:gd name="T53" fmla="*/ 0 h 829"/>
                <a:gd name="T54" fmla="*/ 0 w 2049"/>
                <a:gd name="T55" fmla="*/ 0 h 829"/>
                <a:gd name="T56" fmla="*/ 0 w 2049"/>
                <a:gd name="T57" fmla="*/ 0 h 829"/>
                <a:gd name="T58" fmla="*/ 0 w 2049"/>
                <a:gd name="T59" fmla="*/ 0 h 829"/>
                <a:gd name="T60" fmla="*/ 0 w 2049"/>
                <a:gd name="T61" fmla="*/ 0 h 829"/>
                <a:gd name="T62" fmla="*/ 0 w 2049"/>
                <a:gd name="T63" fmla="*/ 0 h 829"/>
                <a:gd name="T64" fmla="*/ 0 w 2049"/>
                <a:gd name="T65" fmla="*/ 0 h 829"/>
                <a:gd name="T66" fmla="*/ 0 w 2049"/>
                <a:gd name="T67" fmla="*/ 0 h 829"/>
                <a:gd name="T68" fmla="*/ 0 w 2049"/>
                <a:gd name="T69" fmla="*/ 0 h 829"/>
                <a:gd name="T70" fmla="*/ 0 w 2049"/>
                <a:gd name="T71" fmla="*/ 0 h 829"/>
                <a:gd name="T72" fmla="*/ 0 w 2049"/>
                <a:gd name="T73" fmla="*/ 0 h 829"/>
                <a:gd name="T74" fmla="*/ 0 w 2049"/>
                <a:gd name="T75" fmla="*/ 0 h 829"/>
                <a:gd name="T76" fmla="*/ 0 w 2049"/>
                <a:gd name="T77" fmla="*/ 0 h 829"/>
                <a:gd name="T78" fmla="*/ 0 w 2049"/>
                <a:gd name="T79" fmla="*/ 0 h 829"/>
                <a:gd name="T80" fmla="*/ 0 w 2049"/>
                <a:gd name="T81" fmla="*/ 0 h 829"/>
                <a:gd name="T82" fmla="*/ 0 w 2049"/>
                <a:gd name="T83" fmla="*/ 0 h 829"/>
                <a:gd name="T84" fmla="*/ 0 w 2049"/>
                <a:gd name="T85" fmla="*/ 0 h 8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049" h="829">
                  <a:moveTo>
                    <a:pt x="1982" y="31"/>
                  </a:moveTo>
                  <a:lnTo>
                    <a:pt x="1986" y="90"/>
                  </a:lnTo>
                  <a:lnTo>
                    <a:pt x="2010" y="67"/>
                  </a:lnTo>
                  <a:lnTo>
                    <a:pt x="2037" y="199"/>
                  </a:lnTo>
                  <a:lnTo>
                    <a:pt x="2049" y="353"/>
                  </a:lnTo>
                  <a:lnTo>
                    <a:pt x="1995" y="512"/>
                  </a:lnTo>
                  <a:lnTo>
                    <a:pt x="1868" y="549"/>
                  </a:lnTo>
                  <a:lnTo>
                    <a:pt x="1882" y="512"/>
                  </a:lnTo>
                  <a:lnTo>
                    <a:pt x="1814" y="567"/>
                  </a:lnTo>
                  <a:lnTo>
                    <a:pt x="1754" y="624"/>
                  </a:lnTo>
                  <a:lnTo>
                    <a:pt x="1622" y="688"/>
                  </a:lnTo>
                  <a:lnTo>
                    <a:pt x="1460" y="701"/>
                  </a:lnTo>
                  <a:lnTo>
                    <a:pt x="1264" y="710"/>
                  </a:lnTo>
                  <a:lnTo>
                    <a:pt x="1181" y="701"/>
                  </a:lnTo>
                  <a:lnTo>
                    <a:pt x="1255" y="669"/>
                  </a:lnTo>
                  <a:lnTo>
                    <a:pt x="1287" y="589"/>
                  </a:lnTo>
                  <a:lnTo>
                    <a:pt x="1228" y="656"/>
                  </a:lnTo>
                  <a:lnTo>
                    <a:pt x="1155" y="697"/>
                  </a:lnTo>
                  <a:lnTo>
                    <a:pt x="1086" y="733"/>
                  </a:lnTo>
                  <a:lnTo>
                    <a:pt x="1017" y="724"/>
                  </a:lnTo>
                  <a:lnTo>
                    <a:pt x="1063" y="692"/>
                  </a:lnTo>
                  <a:lnTo>
                    <a:pt x="1109" y="652"/>
                  </a:lnTo>
                  <a:lnTo>
                    <a:pt x="1036" y="678"/>
                  </a:lnTo>
                  <a:lnTo>
                    <a:pt x="963" y="733"/>
                  </a:lnTo>
                  <a:lnTo>
                    <a:pt x="726" y="761"/>
                  </a:lnTo>
                  <a:lnTo>
                    <a:pt x="491" y="797"/>
                  </a:lnTo>
                  <a:lnTo>
                    <a:pt x="409" y="793"/>
                  </a:lnTo>
                  <a:lnTo>
                    <a:pt x="495" y="742"/>
                  </a:lnTo>
                  <a:lnTo>
                    <a:pt x="581" y="724"/>
                  </a:lnTo>
                  <a:lnTo>
                    <a:pt x="486" y="720"/>
                  </a:lnTo>
                  <a:lnTo>
                    <a:pt x="414" y="752"/>
                  </a:lnTo>
                  <a:lnTo>
                    <a:pt x="319" y="815"/>
                  </a:lnTo>
                  <a:lnTo>
                    <a:pt x="386" y="720"/>
                  </a:lnTo>
                  <a:lnTo>
                    <a:pt x="473" y="669"/>
                  </a:lnTo>
                  <a:lnTo>
                    <a:pt x="359" y="692"/>
                  </a:lnTo>
                  <a:lnTo>
                    <a:pt x="300" y="765"/>
                  </a:lnTo>
                  <a:lnTo>
                    <a:pt x="287" y="829"/>
                  </a:lnTo>
                  <a:lnTo>
                    <a:pt x="214" y="742"/>
                  </a:lnTo>
                  <a:lnTo>
                    <a:pt x="140" y="701"/>
                  </a:lnTo>
                  <a:lnTo>
                    <a:pt x="182" y="746"/>
                  </a:lnTo>
                  <a:lnTo>
                    <a:pt x="241" y="829"/>
                  </a:lnTo>
                  <a:lnTo>
                    <a:pt x="59" y="793"/>
                  </a:lnTo>
                  <a:lnTo>
                    <a:pt x="23" y="778"/>
                  </a:lnTo>
                  <a:lnTo>
                    <a:pt x="0" y="674"/>
                  </a:lnTo>
                  <a:lnTo>
                    <a:pt x="13" y="530"/>
                  </a:lnTo>
                  <a:lnTo>
                    <a:pt x="40" y="435"/>
                  </a:lnTo>
                  <a:lnTo>
                    <a:pt x="155" y="362"/>
                  </a:lnTo>
                  <a:lnTo>
                    <a:pt x="296" y="298"/>
                  </a:lnTo>
                  <a:lnTo>
                    <a:pt x="572" y="207"/>
                  </a:lnTo>
                  <a:lnTo>
                    <a:pt x="795" y="145"/>
                  </a:lnTo>
                  <a:lnTo>
                    <a:pt x="917" y="135"/>
                  </a:lnTo>
                  <a:lnTo>
                    <a:pt x="968" y="207"/>
                  </a:lnTo>
                  <a:lnTo>
                    <a:pt x="1123" y="285"/>
                  </a:lnTo>
                  <a:lnTo>
                    <a:pt x="1040" y="217"/>
                  </a:lnTo>
                  <a:lnTo>
                    <a:pt x="977" y="182"/>
                  </a:lnTo>
                  <a:lnTo>
                    <a:pt x="953" y="131"/>
                  </a:lnTo>
                  <a:lnTo>
                    <a:pt x="963" y="108"/>
                  </a:lnTo>
                  <a:lnTo>
                    <a:pt x="1008" y="108"/>
                  </a:lnTo>
                  <a:lnTo>
                    <a:pt x="1036" y="135"/>
                  </a:lnTo>
                  <a:lnTo>
                    <a:pt x="1063" y="163"/>
                  </a:lnTo>
                  <a:lnTo>
                    <a:pt x="1132" y="190"/>
                  </a:lnTo>
                  <a:lnTo>
                    <a:pt x="1068" y="135"/>
                  </a:lnTo>
                  <a:lnTo>
                    <a:pt x="1040" y="95"/>
                  </a:lnTo>
                  <a:lnTo>
                    <a:pt x="1059" y="67"/>
                  </a:lnTo>
                  <a:lnTo>
                    <a:pt x="1113" y="50"/>
                  </a:lnTo>
                  <a:lnTo>
                    <a:pt x="1186" y="113"/>
                  </a:lnTo>
                  <a:lnTo>
                    <a:pt x="1255" y="154"/>
                  </a:lnTo>
                  <a:lnTo>
                    <a:pt x="1173" y="63"/>
                  </a:lnTo>
                  <a:lnTo>
                    <a:pt x="1145" y="27"/>
                  </a:lnTo>
                  <a:lnTo>
                    <a:pt x="1145" y="0"/>
                  </a:lnTo>
                  <a:lnTo>
                    <a:pt x="1213" y="10"/>
                  </a:lnTo>
                  <a:lnTo>
                    <a:pt x="1277" y="54"/>
                  </a:lnTo>
                  <a:lnTo>
                    <a:pt x="1319" y="86"/>
                  </a:lnTo>
                  <a:lnTo>
                    <a:pt x="1514" y="104"/>
                  </a:lnTo>
                  <a:lnTo>
                    <a:pt x="1508" y="54"/>
                  </a:lnTo>
                  <a:lnTo>
                    <a:pt x="1567" y="35"/>
                  </a:lnTo>
                  <a:lnTo>
                    <a:pt x="1567" y="99"/>
                  </a:lnTo>
                  <a:lnTo>
                    <a:pt x="1626" y="113"/>
                  </a:lnTo>
                  <a:lnTo>
                    <a:pt x="1754" y="131"/>
                  </a:lnTo>
                  <a:lnTo>
                    <a:pt x="1745" y="63"/>
                  </a:lnTo>
                  <a:lnTo>
                    <a:pt x="1790" y="63"/>
                  </a:lnTo>
                  <a:lnTo>
                    <a:pt x="1795" y="131"/>
                  </a:lnTo>
                  <a:lnTo>
                    <a:pt x="1868" y="127"/>
                  </a:lnTo>
                  <a:lnTo>
                    <a:pt x="1946" y="108"/>
                  </a:lnTo>
                  <a:lnTo>
                    <a:pt x="1950" y="54"/>
                  </a:lnTo>
                  <a:lnTo>
                    <a:pt x="1982" y="3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57" name="Freeform 250"/>
            <p:cNvSpPr>
              <a:spLocks/>
            </p:cNvSpPr>
            <p:nvPr/>
          </p:nvSpPr>
          <p:spPr bwMode="auto">
            <a:xfrm>
              <a:off x="5515" y="2093"/>
              <a:ext cx="47" cy="8"/>
            </a:xfrm>
            <a:custGeom>
              <a:avLst/>
              <a:gdLst>
                <a:gd name="T0" fmla="*/ 0 w 280"/>
                <a:gd name="T1" fmla="*/ 0 h 48"/>
                <a:gd name="T2" fmla="*/ 0 w 280"/>
                <a:gd name="T3" fmla="*/ 0 h 48"/>
                <a:gd name="T4" fmla="*/ 0 w 280"/>
                <a:gd name="T5" fmla="*/ 0 h 48"/>
                <a:gd name="T6" fmla="*/ 0 w 280"/>
                <a:gd name="T7" fmla="*/ 0 h 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0" h="48">
                  <a:moveTo>
                    <a:pt x="280" y="0"/>
                  </a:moveTo>
                  <a:lnTo>
                    <a:pt x="149" y="48"/>
                  </a:lnTo>
                  <a:lnTo>
                    <a:pt x="0" y="35"/>
                  </a:lnTo>
                  <a:lnTo>
                    <a:pt x="28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58" name="Freeform 251"/>
            <p:cNvSpPr>
              <a:spLocks/>
            </p:cNvSpPr>
            <p:nvPr/>
          </p:nvSpPr>
          <p:spPr bwMode="auto">
            <a:xfrm>
              <a:off x="5580" y="2080"/>
              <a:ext cx="28" cy="10"/>
            </a:xfrm>
            <a:custGeom>
              <a:avLst/>
              <a:gdLst>
                <a:gd name="T0" fmla="*/ 0 w 170"/>
                <a:gd name="T1" fmla="*/ 0 h 57"/>
                <a:gd name="T2" fmla="*/ 0 w 170"/>
                <a:gd name="T3" fmla="*/ 0 h 57"/>
                <a:gd name="T4" fmla="*/ 0 w 170"/>
                <a:gd name="T5" fmla="*/ 0 h 57"/>
                <a:gd name="T6" fmla="*/ 0 w 170"/>
                <a:gd name="T7" fmla="*/ 0 h 57"/>
                <a:gd name="T8" fmla="*/ 0 w 170"/>
                <a:gd name="T9" fmla="*/ 0 h 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0" h="57">
                  <a:moveTo>
                    <a:pt x="170" y="0"/>
                  </a:moveTo>
                  <a:lnTo>
                    <a:pt x="125" y="35"/>
                  </a:lnTo>
                  <a:lnTo>
                    <a:pt x="0" y="53"/>
                  </a:lnTo>
                  <a:lnTo>
                    <a:pt x="130" y="57"/>
                  </a:lnTo>
                  <a:lnTo>
                    <a:pt x="170"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59" name="Freeform 252"/>
            <p:cNvSpPr>
              <a:spLocks/>
            </p:cNvSpPr>
            <p:nvPr/>
          </p:nvSpPr>
          <p:spPr bwMode="auto">
            <a:xfrm>
              <a:off x="5445" y="2073"/>
              <a:ext cx="44" cy="24"/>
            </a:xfrm>
            <a:custGeom>
              <a:avLst/>
              <a:gdLst>
                <a:gd name="T0" fmla="*/ 0 w 263"/>
                <a:gd name="T1" fmla="*/ 0 h 143"/>
                <a:gd name="T2" fmla="*/ 0 w 263"/>
                <a:gd name="T3" fmla="*/ 0 h 143"/>
                <a:gd name="T4" fmla="*/ 0 w 263"/>
                <a:gd name="T5" fmla="*/ 0 h 143"/>
                <a:gd name="T6" fmla="*/ 0 w 263"/>
                <a:gd name="T7" fmla="*/ 0 h 143"/>
                <a:gd name="T8" fmla="*/ 0 w 263"/>
                <a:gd name="T9" fmla="*/ 0 h 143"/>
                <a:gd name="T10" fmla="*/ 0 w 263"/>
                <a:gd name="T11" fmla="*/ 0 h 143"/>
                <a:gd name="T12" fmla="*/ 0 w 263"/>
                <a:gd name="T13" fmla="*/ 0 h 143"/>
                <a:gd name="T14" fmla="*/ 0 w 263"/>
                <a:gd name="T15" fmla="*/ 0 h 143"/>
                <a:gd name="T16" fmla="*/ 0 w 263"/>
                <a:gd name="T17" fmla="*/ 0 h 1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3" h="143">
                  <a:moveTo>
                    <a:pt x="263" y="0"/>
                  </a:moveTo>
                  <a:lnTo>
                    <a:pt x="145" y="13"/>
                  </a:lnTo>
                  <a:lnTo>
                    <a:pt x="122" y="31"/>
                  </a:lnTo>
                  <a:lnTo>
                    <a:pt x="122" y="76"/>
                  </a:lnTo>
                  <a:lnTo>
                    <a:pt x="113" y="124"/>
                  </a:lnTo>
                  <a:lnTo>
                    <a:pt x="0" y="143"/>
                  </a:lnTo>
                  <a:lnTo>
                    <a:pt x="136" y="138"/>
                  </a:lnTo>
                  <a:lnTo>
                    <a:pt x="159" y="48"/>
                  </a:lnTo>
                  <a:lnTo>
                    <a:pt x="26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sp>
          <p:nvSpPr>
            <p:cNvPr id="260" name="Freeform 253"/>
            <p:cNvSpPr>
              <a:spLocks/>
            </p:cNvSpPr>
            <p:nvPr/>
          </p:nvSpPr>
          <p:spPr bwMode="auto">
            <a:xfrm>
              <a:off x="5303" y="2127"/>
              <a:ext cx="142" cy="35"/>
            </a:xfrm>
            <a:custGeom>
              <a:avLst/>
              <a:gdLst>
                <a:gd name="T0" fmla="*/ 0 w 853"/>
                <a:gd name="T1" fmla="*/ 0 h 212"/>
                <a:gd name="T2" fmla="*/ 0 w 853"/>
                <a:gd name="T3" fmla="*/ 0 h 212"/>
                <a:gd name="T4" fmla="*/ 0 w 853"/>
                <a:gd name="T5" fmla="*/ 0 h 212"/>
                <a:gd name="T6" fmla="*/ 0 w 853"/>
                <a:gd name="T7" fmla="*/ 0 h 212"/>
                <a:gd name="T8" fmla="*/ 0 w 853"/>
                <a:gd name="T9" fmla="*/ 0 h 212"/>
                <a:gd name="T10" fmla="*/ 0 w 853"/>
                <a:gd name="T11" fmla="*/ 0 h 212"/>
                <a:gd name="T12" fmla="*/ 0 w 853"/>
                <a:gd name="T13" fmla="*/ 0 h 212"/>
                <a:gd name="T14" fmla="*/ 0 w 853"/>
                <a:gd name="T15" fmla="*/ 0 h 212"/>
                <a:gd name="T16" fmla="*/ 0 w 853"/>
                <a:gd name="T17" fmla="*/ 0 h 212"/>
                <a:gd name="T18" fmla="*/ 0 w 853"/>
                <a:gd name="T19" fmla="*/ 0 h 212"/>
                <a:gd name="T20" fmla="*/ 0 w 853"/>
                <a:gd name="T21" fmla="*/ 0 h 212"/>
                <a:gd name="T22" fmla="*/ 0 w 853"/>
                <a:gd name="T23" fmla="*/ 0 h 212"/>
                <a:gd name="T24" fmla="*/ 0 w 853"/>
                <a:gd name="T25" fmla="*/ 0 h 212"/>
                <a:gd name="T26" fmla="*/ 0 w 853"/>
                <a:gd name="T27" fmla="*/ 0 h 21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3" h="212">
                  <a:moveTo>
                    <a:pt x="853" y="0"/>
                  </a:moveTo>
                  <a:lnTo>
                    <a:pt x="636" y="10"/>
                  </a:lnTo>
                  <a:lnTo>
                    <a:pt x="413" y="63"/>
                  </a:lnTo>
                  <a:lnTo>
                    <a:pt x="249" y="71"/>
                  </a:lnTo>
                  <a:lnTo>
                    <a:pt x="114" y="99"/>
                  </a:lnTo>
                  <a:lnTo>
                    <a:pt x="64" y="170"/>
                  </a:lnTo>
                  <a:lnTo>
                    <a:pt x="0" y="212"/>
                  </a:lnTo>
                  <a:lnTo>
                    <a:pt x="64" y="198"/>
                  </a:lnTo>
                  <a:lnTo>
                    <a:pt x="123" y="117"/>
                  </a:lnTo>
                  <a:lnTo>
                    <a:pt x="304" y="81"/>
                  </a:lnTo>
                  <a:lnTo>
                    <a:pt x="413" y="81"/>
                  </a:lnTo>
                  <a:lnTo>
                    <a:pt x="500" y="63"/>
                  </a:lnTo>
                  <a:lnTo>
                    <a:pt x="649" y="23"/>
                  </a:lnTo>
                  <a:lnTo>
                    <a:pt x="853" y="0"/>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zh-CN" altLang="en-US" sz="900" b="1">
                <a:latin typeface="微软雅黑" pitchFamily="34" charset="-122"/>
                <a:ea typeface="微软雅黑" pitchFamily="34" charset="-122"/>
              </a:endParaRPr>
            </a:p>
          </p:txBody>
        </p:sp>
      </p:grpSp>
      <p:sp>
        <p:nvSpPr>
          <p:cNvPr id="2" name="Rectangle 17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17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2" name="对象 411"/>
          <p:cNvGraphicFramePr>
            <a:graphicFrameLocks noChangeAspect="1"/>
          </p:cNvGraphicFramePr>
          <p:nvPr>
            <p:extLst>
              <p:ext uri="{D42A27DB-BD31-4B8C-83A1-F6EECF244321}">
                <p14:modId xmlns:p14="http://schemas.microsoft.com/office/powerpoint/2010/main" val="2442658117"/>
              </p:ext>
            </p:extLst>
          </p:nvPr>
        </p:nvGraphicFramePr>
        <p:xfrm>
          <a:off x="1234937" y="1468874"/>
          <a:ext cx="440021" cy="504000"/>
        </p:xfrm>
        <a:graphic>
          <a:graphicData uri="http://schemas.openxmlformats.org/presentationml/2006/ole">
            <mc:AlternateContent xmlns:mc="http://schemas.openxmlformats.org/markup-compatibility/2006">
              <mc:Choice xmlns:v="urn:schemas-microsoft-com:vml" Requires="v">
                <p:oleObj spid="_x0000_s23904" name="Visio" r:id="rId7" imgW="3561172" imgH="4347469" progId="">
                  <p:embed/>
                </p:oleObj>
              </mc:Choice>
              <mc:Fallback>
                <p:oleObj name="Visio" r:id="rId7" imgW="3561172" imgH="4347469" progId="">
                  <p:embed/>
                  <p:pic>
                    <p:nvPicPr>
                      <p:cNvPr id="0" name="Picture 304"/>
                      <p:cNvPicPr>
                        <a:picLocks noChangeAspect="1" noChangeArrowheads="1"/>
                      </p:cNvPicPr>
                      <p:nvPr/>
                    </p:nvPicPr>
                    <p:blipFill>
                      <a:blip r:embed="rId8">
                        <a:extLst>
                          <a:ext uri="{28A0092B-C50C-407E-A947-70E740481C1C}">
                            <a14:useLocalDpi xmlns:a14="http://schemas.microsoft.com/office/drawing/2010/main" val="0"/>
                          </a:ext>
                        </a:extLst>
                      </a:blip>
                      <a:srcRect l="5348" t="4167" r="4546" b="11185"/>
                      <a:stretch>
                        <a:fillRect/>
                      </a:stretch>
                    </p:blipFill>
                    <p:spPr bwMode="auto">
                      <a:xfrm>
                        <a:off x="1234937" y="1468874"/>
                        <a:ext cx="440021"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3" name="Rectangle 18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4" name="对象 413"/>
          <p:cNvGraphicFramePr>
            <a:graphicFrameLocks noChangeAspect="1"/>
          </p:cNvGraphicFramePr>
          <p:nvPr>
            <p:extLst>
              <p:ext uri="{D42A27DB-BD31-4B8C-83A1-F6EECF244321}">
                <p14:modId xmlns:p14="http://schemas.microsoft.com/office/powerpoint/2010/main" val="737935738"/>
              </p:ext>
            </p:extLst>
          </p:nvPr>
        </p:nvGraphicFramePr>
        <p:xfrm>
          <a:off x="7436052" y="1468874"/>
          <a:ext cx="443938" cy="504000"/>
        </p:xfrm>
        <a:graphic>
          <a:graphicData uri="http://schemas.openxmlformats.org/presentationml/2006/ole">
            <mc:AlternateContent xmlns:mc="http://schemas.openxmlformats.org/markup-compatibility/2006">
              <mc:Choice xmlns:v="urn:schemas-microsoft-com:vml" Requires="v">
                <p:oleObj spid="_x0000_s23905" name="Visio" r:id="rId9" imgW="3561172" imgH="4347469" progId="">
                  <p:embed/>
                </p:oleObj>
              </mc:Choice>
              <mc:Fallback>
                <p:oleObj name="Visio" r:id="rId9" imgW="3561172" imgH="4347469" progId="">
                  <p:embed/>
                  <p:pic>
                    <p:nvPicPr>
                      <p:cNvPr id="0" name="Picture 305"/>
                      <p:cNvPicPr>
                        <a:picLocks noChangeAspect="1" noChangeArrowheads="1"/>
                      </p:cNvPicPr>
                      <p:nvPr/>
                    </p:nvPicPr>
                    <p:blipFill>
                      <a:blip r:embed="rId10">
                        <a:extLst>
                          <a:ext uri="{28A0092B-C50C-407E-A947-70E740481C1C}">
                            <a14:useLocalDpi xmlns:a14="http://schemas.microsoft.com/office/drawing/2010/main" val="0"/>
                          </a:ext>
                        </a:extLst>
                      </a:blip>
                      <a:srcRect l="4546" t="3947" r="4546" b="11403"/>
                      <a:stretch>
                        <a:fillRect/>
                      </a:stretch>
                    </p:blipFill>
                    <p:spPr bwMode="auto">
                      <a:xfrm>
                        <a:off x="7436052" y="1468874"/>
                        <a:ext cx="443938" cy="50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2" name="Text Box 399"/>
          <p:cNvSpPr txBox="1">
            <a:spLocks noChangeArrowheads="1"/>
          </p:cNvSpPr>
          <p:nvPr/>
        </p:nvSpPr>
        <p:spPr bwMode="auto">
          <a:xfrm>
            <a:off x="7471795" y="1081823"/>
            <a:ext cx="5309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900" b="1" dirty="0">
                <a:latin typeface="微软雅黑" pitchFamily="34" charset="-122"/>
                <a:ea typeface="微软雅黑" pitchFamily="34" charset="-122"/>
              </a:rPr>
              <a:t>用户</a:t>
            </a:r>
            <a:endParaRPr kumimoji="1" lang="en-US" altLang="zh-CN" sz="900" b="1" dirty="0" smtClean="0">
              <a:latin typeface="微软雅黑" pitchFamily="34" charset="-122"/>
              <a:ea typeface="微软雅黑" pitchFamily="34" charset="-122"/>
            </a:endParaRPr>
          </a:p>
          <a:p>
            <a:pPr algn="ctr" eaLnBrk="1" hangingPunct="1"/>
            <a:r>
              <a:rPr kumimoji="1" lang="zh-CN" altLang="en-US" sz="900" b="1" dirty="0" smtClean="0">
                <a:latin typeface="微软雅黑" pitchFamily="34" charset="-122"/>
                <a:ea typeface="微软雅黑" pitchFamily="34" charset="-122"/>
              </a:rPr>
              <a:t>收件人</a:t>
            </a:r>
          </a:p>
        </p:txBody>
      </p:sp>
      <p:sp>
        <p:nvSpPr>
          <p:cNvPr id="351" name="Freeform 344"/>
          <p:cNvSpPr>
            <a:spLocks/>
          </p:cNvSpPr>
          <p:nvPr/>
        </p:nvSpPr>
        <p:spPr bwMode="auto">
          <a:xfrm>
            <a:off x="2220201" y="3228550"/>
            <a:ext cx="785167" cy="290837"/>
          </a:xfrm>
          <a:custGeom>
            <a:avLst/>
            <a:gdLst>
              <a:gd name="T0" fmla="*/ 0 w 780"/>
              <a:gd name="T1" fmla="*/ 2147483646 h 313"/>
              <a:gd name="T2" fmla="*/ 2147483646 w 780"/>
              <a:gd name="T3" fmla="*/ 2147483646 h 313"/>
              <a:gd name="T4" fmla="*/ 2147483646 w 780"/>
              <a:gd name="T5" fmla="*/ 2147483646 h 313"/>
              <a:gd name="T6" fmla="*/ 2147483646 w 780"/>
              <a:gd name="T7" fmla="*/ 2147483646 h 313"/>
              <a:gd name="T8" fmla="*/ 2147483646 w 780"/>
              <a:gd name="T9" fmla="*/ 2147483646 h 313"/>
              <a:gd name="T10" fmla="*/ 2147483646 w 780"/>
              <a:gd name="T11" fmla="*/ 2147483646 h 3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0" h="313">
                <a:moveTo>
                  <a:pt x="0" y="99"/>
                </a:moveTo>
                <a:cubicBezTo>
                  <a:pt x="38" y="85"/>
                  <a:pt x="154" y="26"/>
                  <a:pt x="228" y="13"/>
                </a:cubicBezTo>
                <a:cubicBezTo>
                  <a:pt x="302" y="0"/>
                  <a:pt x="385" y="10"/>
                  <a:pt x="444" y="19"/>
                </a:cubicBezTo>
                <a:cubicBezTo>
                  <a:pt x="503" y="28"/>
                  <a:pt x="534" y="34"/>
                  <a:pt x="582" y="67"/>
                </a:cubicBezTo>
                <a:cubicBezTo>
                  <a:pt x="630" y="100"/>
                  <a:pt x="699" y="176"/>
                  <a:pt x="732" y="217"/>
                </a:cubicBezTo>
                <a:cubicBezTo>
                  <a:pt x="765" y="258"/>
                  <a:pt x="768" y="289"/>
                  <a:pt x="780" y="313"/>
                </a:cubicBezTo>
              </a:path>
            </a:pathLst>
          </a:custGeom>
          <a:noFill/>
          <a:ln w="38100" cap="flat" cmpd="sng">
            <a:solidFill>
              <a:srgbClr val="FF00FF"/>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900" b="1">
              <a:latin typeface="微软雅黑" pitchFamily="34" charset="-122"/>
              <a:ea typeface="微软雅黑" pitchFamily="34" charset="-122"/>
            </a:endParaRPr>
          </a:p>
        </p:txBody>
      </p:sp>
      <p:sp>
        <p:nvSpPr>
          <p:cNvPr id="401" name="Text Box 396"/>
          <p:cNvSpPr txBox="1">
            <a:spLocks noChangeArrowheads="1"/>
          </p:cNvSpPr>
          <p:nvPr/>
        </p:nvSpPr>
        <p:spPr bwMode="auto">
          <a:xfrm>
            <a:off x="3417406" y="1397185"/>
            <a:ext cx="90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1800" b="1" dirty="0">
                <a:solidFill>
                  <a:srgbClr val="FF0000"/>
                </a:solidFill>
                <a:latin typeface="微软雅黑" panose="020B0503020204020204" pitchFamily="34" charset="-122"/>
                <a:ea typeface="微软雅黑" panose="020B0503020204020204" pitchFamily="34" charset="-122"/>
              </a:rPr>
              <a:t>例</a:t>
            </a:r>
            <a:r>
              <a:rPr kumimoji="1" lang="en-US" altLang="zh-CN" sz="1800" b="1" dirty="0">
                <a:solidFill>
                  <a:srgbClr val="FF0000"/>
                </a:solidFill>
                <a:latin typeface="微软雅黑" panose="020B0503020204020204" pitchFamily="34" charset="-122"/>
                <a:ea typeface="微软雅黑" panose="020B0503020204020204" pitchFamily="34" charset="-122"/>
              </a:rPr>
              <a:t>:163</a:t>
            </a:r>
            <a:endParaRPr kumimoji="1"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402" name="Text Box 396"/>
          <p:cNvSpPr txBox="1">
            <a:spLocks noChangeArrowheads="1"/>
          </p:cNvSpPr>
          <p:nvPr/>
        </p:nvSpPr>
        <p:spPr bwMode="auto">
          <a:xfrm>
            <a:off x="4760620" y="1385809"/>
            <a:ext cx="9428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spcBef>
                <a:spcPct val="0"/>
              </a:spcBef>
              <a:buClrTx/>
              <a:buSzTx/>
              <a:buFontTx/>
              <a:buNone/>
              <a:defRPr kumimoji="1" b="1">
                <a:solidFill>
                  <a:srgbClr val="FF0000"/>
                </a:solidFill>
                <a:latin typeface="微软雅黑" panose="020B0503020204020204" pitchFamily="34" charset="-122"/>
                <a:ea typeface="微软雅黑" panose="020B0503020204020204" pitchFamily="34" charset="-122"/>
              </a:defRPr>
            </a:lvl1pPr>
            <a:lvl2pPr marL="742950" indent="-285750">
              <a:spcBef>
                <a:spcPct val="20000"/>
              </a:spcBef>
              <a:buClr>
                <a:schemeClr val="hlink"/>
              </a:buClr>
              <a:buSzPct val="55000"/>
              <a:buFont typeface="Wingdings" panose="05000000000000000000" pitchFamily="2" charset="2"/>
              <a:buChar char="n"/>
              <a:defRPr sz="2800">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latin typeface="Tahoma" panose="020B0604030504040204" pitchFamily="34" charset="0"/>
                <a:ea typeface="宋体" panose="02010600030101010101" pitchFamily="2" charset="-122"/>
              </a:defRPr>
            </a:lvl9pPr>
          </a:lstStyle>
          <a:p>
            <a:r>
              <a:rPr lang="zh-CN" altLang="en-US" dirty="0"/>
              <a:t>例</a:t>
            </a:r>
            <a:r>
              <a:rPr lang="en-US" altLang="zh-CN" dirty="0"/>
              <a:t>:</a:t>
            </a:r>
            <a:r>
              <a:rPr lang="zh-CN" altLang="en-US" dirty="0"/>
              <a:t>汽院</a:t>
            </a:r>
          </a:p>
        </p:txBody>
      </p:sp>
    </p:spTree>
    <p:extLst>
      <p:ext uri="{BB962C8B-B14F-4D97-AF65-F5344CB8AC3E}">
        <p14:creationId xmlns:p14="http://schemas.microsoft.com/office/powerpoint/2010/main" val="116345474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8519"/>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291571" y="566248"/>
            <a:ext cx="4560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6.5.2  </a:t>
            </a:r>
            <a:r>
              <a:rPr lang="zh-CN" altLang="en-US" sz="2400" b="1" dirty="0">
                <a:solidFill>
                  <a:schemeClr val="bg1"/>
                </a:solidFill>
                <a:latin typeface="微软雅黑" pitchFamily="34" charset="-122"/>
                <a:ea typeface="微软雅黑" pitchFamily="34" charset="-122"/>
              </a:rPr>
              <a:t>简单邮件传送协议 </a:t>
            </a:r>
            <a:r>
              <a:rPr lang="en-US" altLang="zh-CN" sz="2400" b="1" dirty="0" smtClean="0">
                <a:solidFill>
                  <a:schemeClr val="bg1"/>
                </a:solidFill>
                <a:latin typeface="微软雅黑" pitchFamily="34" charset="-122"/>
                <a:ea typeface="微软雅黑" pitchFamily="34" charset="-122"/>
              </a:rPr>
              <a:t>SMTP</a:t>
            </a:r>
            <a:endParaRPr lang="zh-CN" altLang="en-US" sz="2400" b="1" dirty="0">
              <a:solidFill>
                <a:schemeClr val="bg1"/>
              </a:solidFill>
              <a:latin typeface="微软雅黑" pitchFamily="34" charset="-122"/>
              <a:ea typeface="微软雅黑" pitchFamily="34" charset="-122"/>
            </a:endParaRPr>
          </a:p>
        </p:txBody>
      </p:sp>
      <p:sp>
        <p:nvSpPr>
          <p:cNvPr id="5" name="圆角矩形 4"/>
          <p:cNvSpPr/>
          <p:nvPr/>
        </p:nvSpPr>
        <p:spPr>
          <a:xfrm>
            <a:off x="556963" y="1057072"/>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386"/>
          <p:cNvSpPr>
            <a:spLocks noChangeArrowheads="1"/>
          </p:cNvSpPr>
          <p:nvPr/>
        </p:nvSpPr>
        <p:spPr bwMode="auto">
          <a:xfrm>
            <a:off x="2907058" y="1814899"/>
            <a:ext cx="680437" cy="1346517"/>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7" name="Rectangle 387"/>
          <p:cNvSpPr>
            <a:spLocks noChangeArrowheads="1"/>
          </p:cNvSpPr>
          <p:nvPr/>
        </p:nvSpPr>
        <p:spPr bwMode="auto">
          <a:xfrm>
            <a:off x="1544934" y="1814899"/>
            <a:ext cx="680437" cy="1346517"/>
          </a:xfrm>
          <a:prstGeom prst="rect">
            <a:avLst/>
          </a:prstGeom>
          <a:solidFill>
            <a:srgbClr val="00FFCC"/>
          </a:solidFill>
          <a:ln w="9525">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8" name="Line 388"/>
          <p:cNvSpPr>
            <a:spLocks noChangeShapeType="1"/>
          </p:cNvSpPr>
          <p:nvPr/>
        </p:nvSpPr>
        <p:spPr bwMode="auto">
          <a:xfrm>
            <a:off x="2021489" y="2157671"/>
            <a:ext cx="941856"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itchFamily="34" charset="-122"/>
              <a:ea typeface="微软雅黑" pitchFamily="34" charset="-122"/>
            </a:endParaRPr>
          </a:p>
        </p:txBody>
      </p:sp>
      <p:sp>
        <p:nvSpPr>
          <p:cNvPr id="11" name="Oval 397"/>
          <p:cNvSpPr>
            <a:spLocks noChangeArrowheads="1"/>
          </p:cNvSpPr>
          <p:nvPr/>
        </p:nvSpPr>
        <p:spPr bwMode="auto">
          <a:xfrm>
            <a:off x="1601220" y="1878785"/>
            <a:ext cx="566615" cy="556545"/>
          </a:xfrm>
          <a:prstGeom prst="ellipse">
            <a:avLst/>
          </a:prstGeom>
          <a:solidFill>
            <a:srgbClr val="FFFF00"/>
          </a:solidFill>
          <a:ln w="9525">
            <a:solidFill>
              <a:schemeClr val="tx1"/>
            </a:solidFill>
            <a:round/>
            <a:headEnd/>
            <a:tailEnd/>
          </a:ln>
          <a:effectLst/>
          <a:extLst/>
        </p:spPr>
        <p:txBody>
          <a:bodyPr wrap="none" anchor="ctr"/>
          <a:lstStyle/>
          <a:p>
            <a:pPr algn="ctr" eaLnBrk="1" hangingPunct="1"/>
            <a:r>
              <a:rPr kumimoji="1" lang="en-US" altLang="zh-CN" sz="1100" b="1" dirty="0">
                <a:latin typeface="微软雅黑" pitchFamily="34" charset="-122"/>
                <a:ea typeface="微软雅黑" pitchFamily="34" charset="-122"/>
              </a:rPr>
              <a:t>SMTP</a:t>
            </a:r>
          </a:p>
          <a:p>
            <a:pPr algn="ctr" eaLnBrk="1" hangingPunct="1"/>
            <a:r>
              <a:rPr kumimoji="1" lang="zh-CN" altLang="en-US" sz="1100" b="1" dirty="0">
                <a:latin typeface="微软雅黑" pitchFamily="34" charset="-122"/>
                <a:ea typeface="微软雅黑" pitchFamily="34" charset="-122"/>
              </a:rPr>
              <a:t>客户</a:t>
            </a:r>
          </a:p>
        </p:txBody>
      </p:sp>
      <p:sp>
        <p:nvSpPr>
          <p:cNvPr id="12" name="Oval 405"/>
          <p:cNvSpPr>
            <a:spLocks noChangeArrowheads="1"/>
          </p:cNvSpPr>
          <p:nvPr/>
        </p:nvSpPr>
        <p:spPr bwMode="auto">
          <a:xfrm>
            <a:off x="2964596" y="1878785"/>
            <a:ext cx="566615" cy="556545"/>
          </a:xfrm>
          <a:prstGeom prst="ellipse">
            <a:avLst/>
          </a:prstGeom>
          <a:solidFill>
            <a:schemeClr val="bg1"/>
          </a:solidFill>
          <a:ln w="9525">
            <a:solidFill>
              <a:schemeClr val="tx1"/>
            </a:solidFill>
            <a:round/>
            <a:headEnd/>
            <a:tailEnd/>
          </a:ln>
          <a:effectLst/>
          <a:extLst/>
        </p:spPr>
        <p:txBody>
          <a:bodyPr wrap="none" anchor="ctr"/>
          <a:lstStyle/>
          <a:p>
            <a:pPr algn="ctr" eaLnBrk="1" hangingPunct="1"/>
            <a:r>
              <a:rPr kumimoji="1" lang="en-US" altLang="zh-CN" sz="1100" b="1">
                <a:latin typeface="微软雅黑" pitchFamily="34" charset="-122"/>
                <a:ea typeface="微软雅黑" pitchFamily="34" charset="-122"/>
              </a:rPr>
              <a:t>SMTP</a:t>
            </a:r>
          </a:p>
          <a:p>
            <a:pPr algn="ctr" eaLnBrk="1" hangingPunct="1"/>
            <a:r>
              <a:rPr kumimoji="1" lang="zh-CN" altLang="en-US" sz="1100" b="1">
                <a:latin typeface="微软雅黑" pitchFamily="34" charset="-122"/>
                <a:ea typeface="微软雅黑" pitchFamily="34" charset="-122"/>
              </a:rPr>
              <a:t>服务器</a:t>
            </a:r>
          </a:p>
        </p:txBody>
      </p:sp>
      <p:sp>
        <p:nvSpPr>
          <p:cNvPr id="13" name="Oval 406"/>
          <p:cNvSpPr>
            <a:spLocks noChangeArrowheads="1"/>
          </p:cNvSpPr>
          <p:nvPr/>
        </p:nvSpPr>
        <p:spPr bwMode="auto">
          <a:xfrm>
            <a:off x="2964596" y="2491844"/>
            <a:ext cx="566615" cy="556543"/>
          </a:xfrm>
          <a:prstGeom prst="ellipse">
            <a:avLst/>
          </a:prstGeom>
          <a:solidFill>
            <a:srgbClr val="FFFF00"/>
          </a:solidFill>
          <a:ln w="9525" algn="ctr">
            <a:solidFill>
              <a:schemeClr val="tx1"/>
            </a:solidFill>
            <a:round/>
            <a:headEnd/>
            <a:tailEnd/>
          </a:ln>
          <a:effectLst/>
          <a:extLst/>
        </p:spPr>
        <p:txBody>
          <a:bodyPr wrap="none" anchor="ctr"/>
          <a:lstStyle/>
          <a:p>
            <a:pPr algn="ctr" eaLnBrk="1" hangingPunct="1"/>
            <a:r>
              <a:rPr kumimoji="1" lang="en-US" altLang="zh-CN" sz="1100" b="1">
                <a:latin typeface="微软雅黑" pitchFamily="34" charset="-122"/>
                <a:ea typeface="微软雅黑" pitchFamily="34" charset="-122"/>
              </a:rPr>
              <a:t>SMTP</a:t>
            </a:r>
          </a:p>
          <a:p>
            <a:pPr algn="ctr" eaLnBrk="1" hangingPunct="1"/>
            <a:r>
              <a:rPr kumimoji="1" lang="zh-CN" altLang="en-US" sz="1100" b="1">
                <a:latin typeface="微软雅黑" pitchFamily="34" charset="-122"/>
                <a:ea typeface="微软雅黑" pitchFamily="34" charset="-122"/>
              </a:rPr>
              <a:t>客户</a:t>
            </a:r>
          </a:p>
        </p:txBody>
      </p:sp>
      <p:sp>
        <p:nvSpPr>
          <p:cNvPr id="14" name="Text Box 399"/>
          <p:cNvSpPr txBox="1">
            <a:spLocks noChangeArrowheads="1"/>
          </p:cNvSpPr>
          <p:nvPr/>
        </p:nvSpPr>
        <p:spPr bwMode="auto">
          <a:xfrm>
            <a:off x="616510" y="1343127"/>
            <a:ext cx="60785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用户</a:t>
            </a:r>
            <a:endParaRPr kumimoji="1" lang="en-US" altLang="zh-CN" sz="1100" b="1" dirty="0" smtClean="0">
              <a:latin typeface="微软雅黑" pitchFamily="34" charset="-122"/>
              <a:ea typeface="微软雅黑" pitchFamily="34" charset="-122"/>
            </a:endParaRPr>
          </a:p>
          <a:p>
            <a:pPr algn="ctr" eaLnBrk="1" hangingPunct="1">
              <a:lnSpc>
                <a:spcPts val="1500"/>
              </a:lnSpc>
            </a:pPr>
            <a:r>
              <a:rPr kumimoji="1" lang="zh-CN" altLang="en-US" sz="1100" b="1" dirty="0" smtClean="0">
                <a:latin typeface="微软雅黑" pitchFamily="34" charset="-122"/>
                <a:ea typeface="微软雅黑" pitchFamily="34" charset="-122"/>
              </a:rPr>
              <a:t>发件人</a:t>
            </a:r>
          </a:p>
        </p:txBody>
      </p:sp>
      <p:graphicFrame>
        <p:nvGraphicFramePr>
          <p:cNvPr id="15" name="对象 14"/>
          <p:cNvGraphicFramePr>
            <a:graphicFrameLocks noChangeAspect="1"/>
          </p:cNvGraphicFramePr>
          <p:nvPr>
            <p:extLst>
              <p:ext uri="{D42A27DB-BD31-4B8C-83A1-F6EECF244321}">
                <p14:modId xmlns:p14="http://schemas.microsoft.com/office/powerpoint/2010/main" val="1302962114"/>
              </p:ext>
            </p:extLst>
          </p:nvPr>
        </p:nvGraphicFramePr>
        <p:xfrm>
          <a:off x="762658" y="1854885"/>
          <a:ext cx="546759" cy="666388"/>
        </p:xfrm>
        <a:graphic>
          <a:graphicData uri="http://schemas.openxmlformats.org/presentationml/2006/ole">
            <mc:AlternateContent xmlns:mc="http://schemas.openxmlformats.org/markup-compatibility/2006">
              <mc:Choice xmlns:v="urn:schemas-microsoft-com:vml" Requires="v">
                <p:oleObj spid="_x0000_s29868" name="Visio" r:id="rId3" imgW="3561172" imgH="4347469" progId="">
                  <p:embed/>
                </p:oleObj>
              </mc:Choice>
              <mc:Fallback>
                <p:oleObj name="Visio" r:id="rId3" imgW="3561172" imgH="4347469" progId="">
                  <p:embed/>
                  <p:pic>
                    <p:nvPicPr>
                      <p:cNvPr id="0" name="Picture 150"/>
                      <p:cNvPicPr>
                        <a:picLocks noChangeAspect="1" noChangeArrowheads="1"/>
                      </p:cNvPicPr>
                      <p:nvPr/>
                    </p:nvPicPr>
                    <p:blipFill>
                      <a:blip r:embed="rId4">
                        <a:extLst>
                          <a:ext uri="{28A0092B-C50C-407E-A947-70E740481C1C}">
                            <a14:useLocalDpi xmlns:a14="http://schemas.microsoft.com/office/drawing/2010/main" val="0"/>
                          </a:ext>
                        </a:extLst>
                      </a:blip>
                      <a:srcRect l="5348" t="4167" r="4546" b="11185"/>
                      <a:stretch>
                        <a:fillRect/>
                      </a:stretch>
                    </p:blipFill>
                    <p:spPr bwMode="auto">
                      <a:xfrm>
                        <a:off x="762658" y="1854885"/>
                        <a:ext cx="546759" cy="66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385"/>
          <p:cNvSpPr>
            <a:spLocks noChangeArrowheads="1"/>
          </p:cNvSpPr>
          <p:nvPr/>
        </p:nvSpPr>
        <p:spPr bwMode="auto">
          <a:xfrm>
            <a:off x="6723401" y="1823500"/>
            <a:ext cx="680437" cy="1337917"/>
          </a:xfrm>
          <a:prstGeom prst="rect">
            <a:avLst/>
          </a:prstGeom>
          <a:solidFill>
            <a:srgbClr val="00FFCC"/>
          </a:solidFill>
          <a:ln w="9525" algn="ctr">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17" name="Text Box 393"/>
          <p:cNvSpPr txBox="1">
            <a:spLocks noChangeArrowheads="1"/>
          </p:cNvSpPr>
          <p:nvPr/>
        </p:nvSpPr>
        <p:spPr bwMode="auto">
          <a:xfrm>
            <a:off x="6089388" y="1489328"/>
            <a:ext cx="46679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读取</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邮件</a:t>
            </a:r>
          </a:p>
        </p:txBody>
      </p:sp>
      <p:sp>
        <p:nvSpPr>
          <p:cNvPr id="18" name="Text Box 395"/>
          <p:cNvSpPr txBox="1">
            <a:spLocks noChangeArrowheads="1"/>
          </p:cNvSpPr>
          <p:nvPr/>
        </p:nvSpPr>
        <p:spPr bwMode="auto">
          <a:xfrm>
            <a:off x="6105400" y="2162141"/>
            <a:ext cx="46679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a:solidFill>
                  <a:srgbClr val="0000FF"/>
                </a:solidFill>
                <a:latin typeface="微软雅黑" pitchFamily="34" charset="-122"/>
                <a:ea typeface="微软雅黑" pitchFamily="34" charset="-122"/>
              </a:rPr>
              <a:t>TCP</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连接</a:t>
            </a:r>
          </a:p>
        </p:txBody>
      </p:sp>
      <p:sp>
        <p:nvSpPr>
          <p:cNvPr id="19" name="Oval 398"/>
          <p:cNvSpPr>
            <a:spLocks noChangeArrowheads="1"/>
          </p:cNvSpPr>
          <p:nvPr/>
        </p:nvSpPr>
        <p:spPr bwMode="auto">
          <a:xfrm>
            <a:off x="6779688" y="1878785"/>
            <a:ext cx="566614" cy="556545"/>
          </a:xfrm>
          <a:prstGeom prst="ellipse">
            <a:avLst/>
          </a:prstGeom>
          <a:solidFill>
            <a:srgbClr val="FFFF00"/>
          </a:solidFill>
          <a:ln w="9525">
            <a:solidFill>
              <a:schemeClr val="tx1"/>
            </a:solidFill>
            <a:round/>
            <a:headEnd/>
            <a:tailEnd/>
          </a:ln>
          <a:effectLst/>
          <a:extLst/>
        </p:spPr>
        <p:txBody>
          <a:bodyPr wrap="none" anchor="ctr"/>
          <a:lstStyle/>
          <a:p>
            <a:pPr algn="ctr" eaLnBrk="1" hangingPunct="1"/>
            <a:r>
              <a:rPr kumimoji="1" lang="en-US" altLang="zh-CN" sz="1100" b="1">
                <a:latin typeface="微软雅黑" pitchFamily="34" charset="-122"/>
                <a:ea typeface="微软雅黑" pitchFamily="34" charset="-122"/>
              </a:rPr>
              <a:t>POP3</a:t>
            </a:r>
          </a:p>
          <a:p>
            <a:pPr algn="ctr" eaLnBrk="1" hangingPunct="1"/>
            <a:r>
              <a:rPr kumimoji="1" lang="zh-CN" altLang="en-US" sz="1100" b="1">
                <a:latin typeface="微软雅黑" pitchFamily="34" charset="-122"/>
                <a:ea typeface="微软雅黑" pitchFamily="34" charset="-122"/>
              </a:rPr>
              <a:t>客户</a:t>
            </a:r>
          </a:p>
        </p:txBody>
      </p:sp>
      <p:sp>
        <p:nvSpPr>
          <p:cNvPr id="20" name="Rectangle 401"/>
          <p:cNvSpPr>
            <a:spLocks noChangeArrowheads="1"/>
          </p:cNvSpPr>
          <p:nvPr/>
        </p:nvSpPr>
        <p:spPr bwMode="auto">
          <a:xfrm>
            <a:off x="5362526" y="1823500"/>
            <a:ext cx="680437" cy="1337917"/>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21" name="Oval 402"/>
          <p:cNvSpPr>
            <a:spLocks noChangeArrowheads="1"/>
          </p:cNvSpPr>
          <p:nvPr/>
        </p:nvSpPr>
        <p:spPr bwMode="auto">
          <a:xfrm>
            <a:off x="5418813" y="2491844"/>
            <a:ext cx="566614" cy="556543"/>
          </a:xfrm>
          <a:prstGeom prst="ellipse">
            <a:avLst/>
          </a:prstGeom>
          <a:solidFill>
            <a:schemeClr val="bg1"/>
          </a:solidFill>
          <a:ln w="9525" algn="ctr">
            <a:solidFill>
              <a:schemeClr val="tx1"/>
            </a:solidFill>
            <a:round/>
            <a:headEnd/>
            <a:tailEnd/>
          </a:ln>
          <a:effectLst/>
          <a:extLst/>
        </p:spPr>
        <p:txBody>
          <a:bodyPr wrap="none" anchor="ctr"/>
          <a:lstStyle/>
          <a:p>
            <a:pPr algn="ctr" eaLnBrk="1" hangingPunct="1"/>
            <a:r>
              <a:rPr kumimoji="1" lang="en-US" altLang="zh-CN" sz="1100" b="1">
                <a:latin typeface="微软雅黑" pitchFamily="34" charset="-122"/>
                <a:ea typeface="微软雅黑" pitchFamily="34" charset="-122"/>
              </a:rPr>
              <a:t>SMTP</a:t>
            </a:r>
          </a:p>
          <a:p>
            <a:pPr algn="ctr" eaLnBrk="1" hangingPunct="1"/>
            <a:r>
              <a:rPr kumimoji="1" lang="zh-CN" altLang="en-US" sz="1100" b="1">
                <a:latin typeface="微软雅黑" pitchFamily="34" charset="-122"/>
                <a:ea typeface="微软雅黑" pitchFamily="34" charset="-122"/>
              </a:rPr>
              <a:t>服务器</a:t>
            </a:r>
          </a:p>
        </p:txBody>
      </p:sp>
      <p:sp>
        <p:nvSpPr>
          <p:cNvPr id="22" name="Oval 403"/>
          <p:cNvSpPr>
            <a:spLocks noChangeArrowheads="1"/>
          </p:cNvSpPr>
          <p:nvPr/>
        </p:nvSpPr>
        <p:spPr bwMode="auto">
          <a:xfrm>
            <a:off x="5418813" y="1878785"/>
            <a:ext cx="566614" cy="556545"/>
          </a:xfrm>
          <a:prstGeom prst="ellipse">
            <a:avLst/>
          </a:prstGeom>
          <a:solidFill>
            <a:srgbClr val="00FFCC"/>
          </a:solidFill>
          <a:ln w="9525">
            <a:solidFill>
              <a:schemeClr val="tx1"/>
            </a:solidFill>
            <a:round/>
            <a:headEnd/>
            <a:tailEnd/>
          </a:ln>
          <a:effectLst/>
          <a:extLst/>
        </p:spPr>
        <p:txBody>
          <a:bodyPr wrap="none" anchor="ctr"/>
          <a:lstStyle/>
          <a:p>
            <a:pPr algn="ctr" eaLnBrk="1" hangingPunct="1"/>
            <a:r>
              <a:rPr kumimoji="1" lang="en-US" altLang="zh-CN" sz="1100" b="1">
                <a:latin typeface="微软雅黑" pitchFamily="34" charset="-122"/>
                <a:ea typeface="微软雅黑" pitchFamily="34" charset="-122"/>
              </a:rPr>
              <a:t>POP3</a:t>
            </a:r>
          </a:p>
          <a:p>
            <a:pPr algn="ctr" eaLnBrk="1" hangingPunct="1"/>
            <a:r>
              <a:rPr kumimoji="1" lang="zh-CN" altLang="en-US" sz="1100" b="1">
                <a:latin typeface="微软雅黑" pitchFamily="34" charset="-122"/>
                <a:ea typeface="微软雅黑" pitchFamily="34" charset="-122"/>
              </a:rPr>
              <a:t>服务器</a:t>
            </a:r>
          </a:p>
        </p:txBody>
      </p:sp>
      <p:grpSp>
        <p:nvGrpSpPr>
          <p:cNvPr id="4" name="组合 3"/>
          <p:cNvGrpSpPr/>
          <p:nvPr/>
        </p:nvGrpSpPr>
        <p:grpSpPr>
          <a:xfrm>
            <a:off x="2239475" y="1470728"/>
            <a:ext cx="595035" cy="1190307"/>
            <a:chOff x="2239475" y="1525813"/>
            <a:chExt cx="595035" cy="1190307"/>
          </a:xfrm>
        </p:grpSpPr>
        <p:sp>
          <p:nvSpPr>
            <p:cNvPr id="9" name="Text Box 391"/>
            <p:cNvSpPr txBox="1">
              <a:spLocks noChangeArrowheads="1"/>
            </p:cNvSpPr>
            <p:nvPr/>
          </p:nvSpPr>
          <p:spPr bwMode="auto">
            <a:xfrm>
              <a:off x="2282161" y="1525813"/>
              <a:ext cx="46679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发送</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邮件</a:t>
              </a:r>
            </a:p>
          </p:txBody>
        </p:sp>
        <p:sp>
          <p:nvSpPr>
            <p:cNvPr id="10" name="Text Box 394"/>
            <p:cNvSpPr txBox="1">
              <a:spLocks noChangeArrowheads="1"/>
            </p:cNvSpPr>
            <p:nvPr/>
          </p:nvSpPr>
          <p:spPr bwMode="auto">
            <a:xfrm>
              <a:off x="2296294" y="2239066"/>
              <a:ext cx="46679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a:solidFill>
                    <a:srgbClr val="0000FF"/>
                  </a:solidFill>
                  <a:latin typeface="微软雅黑" pitchFamily="34" charset="-122"/>
                  <a:ea typeface="微软雅黑" pitchFamily="34" charset="-122"/>
                </a:rPr>
                <a:t>TCP</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连接</a:t>
              </a:r>
            </a:p>
          </p:txBody>
        </p:sp>
        <p:sp>
          <p:nvSpPr>
            <p:cNvPr id="24" name="Text Box 389"/>
            <p:cNvSpPr txBox="1">
              <a:spLocks noChangeArrowheads="1"/>
            </p:cNvSpPr>
            <p:nvPr/>
          </p:nvSpPr>
          <p:spPr bwMode="auto">
            <a:xfrm>
              <a:off x="2239475" y="1913430"/>
              <a:ext cx="595035"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C00000"/>
                  </a:solidFill>
                  <a:latin typeface="微软雅黑" pitchFamily="34" charset="-122"/>
                  <a:ea typeface="微软雅黑" pitchFamily="34" charset="-122"/>
                </a:rPr>
                <a:t>SMTP</a:t>
              </a:r>
              <a:endParaRPr kumimoji="1" lang="en-US" altLang="zh-CN" sz="1100" b="1" dirty="0">
                <a:solidFill>
                  <a:srgbClr val="C00000"/>
                </a:solidFill>
                <a:latin typeface="微软雅黑" pitchFamily="34" charset="-122"/>
                <a:ea typeface="微软雅黑" pitchFamily="34" charset="-122"/>
              </a:endParaRPr>
            </a:p>
          </p:txBody>
        </p:sp>
      </p:grpSp>
      <p:sp>
        <p:nvSpPr>
          <p:cNvPr id="25" name="Text Box 396"/>
          <p:cNvSpPr txBox="1">
            <a:spLocks noChangeArrowheads="1"/>
          </p:cNvSpPr>
          <p:nvPr/>
        </p:nvSpPr>
        <p:spPr bwMode="auto">
          <a:xfrm>
            <a:off x="2805314" y="1343127"/>
            <a:ext cx="8899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发送方</a:t>
            </a:r>
          </a:p>
          <a:p>
            <a:pPr algn="ctr" eaLnBrk="1" hangingPunct="1">
              <a:lnSpc>
                <a:spcPts val="1500"/>
              </a:lnSpc>
            </a:pPr>
            <a:r>
              <a:rPr kumimoji="1" lang="zh-CN" altLang="en-US" sz="1100" b="1" dirty="0">
                <a:solidFill>
                  <a:srgbClr val="C00000"/>
                </a:solidFill>
                <a:latin typeface="微软雅黑" pitchFamily="34" charset="-122"/>
                <a:ea typeface="微软雅黑" pitchFamily="34" charset="-122"/>
              </a:rPr>
              <a:t>邮件服务器</a:t>
            </a:r>
          </a:p>
        </p:txBody>
      </p:sp>
      <p:sp>
        <p:nvSpPr>
          <p:cNvPr id="26" name="Text Box 399"/>
          <p:cNvSpPr txBox="1">
            <a:spLocks noChangeArrowheads="1"/>
          </p:cNvSpPr>
          <p:nvPr/>
        </p:nvSpPr>
        <p:spPr bwMode="auto">
          <a:xfrm>
            <a:off x="1509292" y="1343127"/>
            <a:ext cx="748923"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发</a:t>
            </a:r>
            <a:r>
              <a:rPr kumimoji="1" lang="zh-CN" altLang="en-US" sz="1100" b="1" dirty="0" smtClean="0">
                <a:latin typeface="微软雅黑" pitchFamily="34" charset="-122"/>
                <a:ea typeface="微软雅黑" pitchFamily="34" charset="-122"/>
              </a:rPr>
              <a:t>件方</a:t>
            </a:r>
            <a:endParaRPr kumimoji="1" lang="zh-CN" altLang="en-US" sz="1100" b="1" dirty="0">
              <a:latin typeface="微软雅黑" pitchFamily="34" charset="-122"/>
              <a:ea typeface="微软雅黑" pitchFamily="34" charset="-122"/>
            </a:endParaRPr>
          </a:p>
          <a:p>
            <a:pPr algn="ctr" eaLnBrk="1" hangingPunct="1">
              <a:lnSpc>
                <a:spcPts val="1500"/>
              </a:lnSpc>
            </a:pPr>
            <a:r>
              <a:rPr kumimoji="1" lang="zh-CN" altLang="en-US" sz="1100" b="1" dirty="0">
                <a:solidFill>
                  <a:srgbClr val="C00000"/>
                </a:solidFill>
                <a:latin typeface="微软雅黑" pitchFamily="34" charset="-122"/>
                <a:ea typeface="微软雅黑" pitchFamily="34" charset="-122"/>
              </a:rPr>
              <a:t>用户代理</a:t>
            </a:r>
          </a:p>
        </p:txBody>
      </p:sp>
      <p:sp>
        <p:nvSpPr>
          <p:cNvPr id="27" name="Text Box 390"/>
          <p:cNvSpPr txBox="1">
            <a:spLocks noChangeArrowheads="1"/>
          </p:cNvSpPr>
          <p:nvPr/>
        </p:nvSpPr>
        <p:spPr bwMode="auto">
          <a:xfrm>
            <a:off x="6055753" y="1857297"/>
            <a:ext cx="572593"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a:solidFill>
                  <a:srgbClr val="C00000"/>
                </a:solidFill>
                <a:latin typeface="微软雅黑" pitchFamily="34" charset="-122"/>
                <a:ea typeface="微软雅黑" pitchFamily="34" charset="-122"/>
              </a:rPr>
              <a:t>POP3</a:t>
            </a:r>
          </a:p>
        </p:txBody>
      </p:sp>
      <p:sp>
        <p:nvSpPr>
          <p:cNvPr id="28" name="Text Box 400"/>
          <p:cNvSpPr txBox="1">
            <a:spLocks noChangeArrowheads="1"/>
          </p:cNvSpPr>
          <p:nvPr/>
        </p:nvSpPr>
        <p:spPr bwMode="auto">
          <a:xfrm>
            <a:off x="5248753" y="1343127"/>
            <a:ext cx="8899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接收方</a:t>
            </a:r>
          </a:p>
          <a:p>
            <a:pPr algn="ctr" eaLnBrk="1" hangingPunct="1">
              <a:lnSpc>
                <a:spcPts val="1500"/>
              </a:lnSpc>
            </a:pPr>
            <a:r>
              <a:rPr kumimoji="1" lang="zh-CN" altLang="en-US" sz="1100" b="1" dirty="0">
                <a:solidFill>
                  <a:srgbClr val="C00000"/>
                </a:solidFill>
                <a:latin typeface="微软雅黑" pitchFamily="34" charset="-122"/>
                <a:ea typeface="微软雅黑" pitchFamily="34" charset="-122"/>
              </a:rPr>
              <a:t>邮件服务器</a:t>
            </a:r>
          </a:p>
        </p:txBody>
      </p:sp>
      <p:sp>
        <p:nvSpPr>
          <p:cNvPr id="29" name="Text Box 407"/>
          <p:cNvSpPr txBox="1">
            <a:spLocks noChangeArrowheads="1"/>
          </p:cNvSpPr>
          <p:nvPr/>
        </p:nvSpPr>
        <p:spPr bwMode="auto">
          <a:xfrm>
            <a:off x="6695563" y="1343127"/>
            <a:ext cx="748923"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smtClean="0">
                <a:latin typeface="微软雅黑" pitchFamily="34" charset="-122"/>
                <a:ea typeface="微软雅黑" pitchFamily="34" charset="-122"/>
              </a:rPr>
              <a:t>接收方</a:t>
            </a:r>
            <a:endParaRPr kumimoji="1" lang="en-US" altLang="zh-CN" sz="1100" b="1" dirty="0" smtClean="0">
              <a:latin typeface="微软雅黑" pitchFamily="34" charset="-122"/>
              <a:ea typeface="微软雅黑" pitchFamily="34" charset="-122"/>
            </a:endParaRPr>
          </a:p>
          <a:p>
            <a:pPr algn="ctr" eaLnBrk="1" hangingPunct="1">
              <a:lnSpc>
                <a:spcPts val="1500"/>
              </a:lnSpc>
            </a:pPr>
            <a:r>
              <a:rPr kumimoji="1" lang="zh-CN" altLang="en-US" sz="1100" b="1" dirty="0" smtClean="0">
                <a:solidFill>
                  <a:srgbClr val="C00000"/>
                </a:solidFill>
                <a:latin typeface="微软雅黑" pitchFamily="34" charset="-122"/>
                <a:ea typeface="微软雅黑" pitchFamily="34" charset="-122"/>
              </a:rPr>
              <a:t>用户</a:t>
            </a:r>
            <a:r>
              <a:rPr kumimoji="1" lang="zh-CN" altLang="en-US" sz="1100" b="1" dirty="0">
                <a:solidFill>
                  <a:srgbClr val="C00000"/>
                </a:solidFill>
                <a:latin typeface="微软雅黑" pitchFamily="34" charset="-122"/>
                <a:ea typeface="微软雅黑" pitchFamily="34" charset="-122"/>
              </a:rPr>
              <a:t>代理</a:t>
            </a:r>
          </a:p>
        </p:txBody>
      </p:sp>
      <p:sp>
        <p:nvSpPr>
          <p:cNvPr id="30" name="Line 408"/>
          <p:cNvSpPr>
            <a:spLocks noChangeShapeType="1"/>
          </p:cNvSpPr>
          <p:nvPr/>
        </p:nvSpPr>
        <p:spPr bwMode="auto">
          <a:xfrm flipV="1">
            <a:off x="5985427" y="2157671"/>
            <a:ext cx="794261"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itchFamily="34" charset="-122"/>
              <a:ea typeface="微软雅黑" pitchFamily="34" charset="-122"/>
            </a:endParaRPr>
          </a:p>
        </p:txBody>
      </p:sp>
      <p:graphicFrame>
        <p:nvGraphicFramePr>
          <p:cNvPr id="31" name="对象 30"/>
          <p:cNvGraphicFramePr>
            <a:graphicFrameLocks noChangeAspect="1"/>
          </p:cNvGraphicFramePr>
          <p:nvPr>
            <p:extLst>
              <p:ext uri="{D42A27DB-BD31-4B8C-83A1-F6EECF244321}">
                <p14:modId xmlns:p14="http://schemas.microsoft.com/office/powerpoint/2010/main" val="1204939000"/>
              </p:ext>
            </p:extLst>
          </p:nvPr>
        </p:nvGraphicFramePr>
        <p:xfrm>
          <a:off x="7632442" y="1854885"/>
          <a:ext cx="551626" cy="666388"/>
        </p:xfrm>
        <a:graphic>
          <a:graphicData uri="http://schemas.openxmlformats.org/presentationml/2006/ole">
            <mc:AlternateContent xmlns:mc="http://schemas.openxmlformats.org/markup-compatibility/2006">
              <mc:Choice xmlns:v="urn:schemas-microsoft-com:vml" Requires="v">
                <p:oleObj spid="_x0000_s29869" name="Visio" r:id="rId5" imgW="3561172" imgH="4347469" progId="">
                  <p:embed/>
                </p:oleObj>
              </mc:Choice>
              <mc:Fallback>
                <p:oleObj name="Visio" r:id="rId5" imgW="3561172" imgH="4347469" progId="">
                  <p:embed/>
                  <p:pic>
                    <p:nvPicPr>
                      <p:cNvPr id="0" name="Picture 151"/>
                      <p:cNvPicPr>
                        <a:picLocks noChangeAspect="1" noChangeArrowheads="1"/>
                      </p:cNvPicPr>
                      <p:nvPr/>
                    </p:nvPicPr>
                    <p:blipFill>
                      <a:blip r:embed="rId6">
                        <a:extLst>
                          <a:ext uri="{28A0092B-C50C-407E-A947-70E740481C1C}">
                            <a14:useLocalDpi xmlns:a14="http://schemas.microsoft.com/office/drawing/2010/main" val="0"/>
                          </a:ext>
                        </a:extLst>
                      </a:blip>
                      <a:srcRect l="4546" t="3947" r="4546" b="11403"/>
                      <a:stretch>
                        <a:fillRect/>
                      </a:stretch>
                    </p:blipFill>
                    <p:spPr bwMode="auto">
                      <a:xfrm>
                        <a:off x="7632442" y="1854885"/>
                        <a:ext cx="551626" cy="66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399"/>
          <p:cNvSpPr txBox="1">
            <a:spLocks noChangeArrowheads="1"/>
          </p:cNvSpPr>
          <p:nvPr/>
        </p:nvSpPr>
        <p:spPr bwMode="auto">
          <a:xfrm>
            <a:off x="7702778" y="1343127"/>
            <a:ext cx="60785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用户</a:t>
            </a:r>
            <a:endParaRPr kumimoji="1" lang="en-US" altLang="zh-CN" sz="1100" b="1" dirty="0" smtClean="0">
              <a:latin typeface="微软雅黑" pitchFamily="34" charset="-122"/>
              <a:ea typeface="微软雅黑" pitchFamily="34" charset="-122"/>
            </a:endParaRPr>
          </a:p>
          <a:p>
            <a:pPr algn="ctr" eaLnBrk="1" hangingPunct="1">
              <a:lnSpc>
                <a:spcPts val="1500"/>
              </a:lnSpc>
            </a:pPr>
            <a:r>
              <a:rPr kumimoji="1" lang="zh-CN" altLang="en-US" sz="1100" b="1" dirty="0" smtClean="0">
                <a:latin typeface="微软雅黑" pitchFamily="34" charset="-122"/>
                <a:ea typeface="微软雅黑" pitchFamily="34" charset="-122"/>
              </a:rPr>
              <a:t>收件人</a:t>
            </a:r>
          </a:p>
        </p:txBody>
      </p:sp>
      <p:sp>
        <p:nvSpPr>
          <p:cNvPr id="35" name="Line 404"/>
          <p:cNvSpPr>
            <a:spLocks noChangeShapeType="1"/>
          </p:cNvSpPr>
          <p:nvPr/>
        </p:nvSpPr>
        <p:spPr bwMode="auto">
          <a:xfrm flipV="1">
            <a:off x="3515714" y="2770730"/>
            <a:ext cx="1928643"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grpSp>
        <p:nvGrpSpPr>
          <p:cNvPr id="39" name="组合 38"/>
          <p:cNvGrpSpPr/>
          <p:nvPr/>
        </p:nvGrpSpPr>
        <p:grpSpPr>
          <a:xfrm>
            <a:off x="3884017" y="2490615"/>
            <a:ext cx="1200971" cy="728201"/>
            <a:chOff x="3884017" y="2490615"/>
            <a:chExt cx="1200971" cy="728201"/>
          </a:xfrm>
        </p:grpSpPr>
        <p:sp>
          <p:nvSpPr>
            <p:cNvPr id="34" name="Text Box 392"/>
            <p:cNvSpPr txBox="1">
              <a:spLocks noChangeArrowheads="1"/>
            </p:cNvSpPr>
            <p:nvPr/>
          </p:nvSpPr>
          <p:spPr bwMode="auto">
            <a:xfrm>
              <a:off x="3884017" y="2490615"/>
              <a:ext cx="120097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100" b="1" dirty="0">
                  <a:solidFill>
                    <a:srgbClr val="0000FF"/>
                  </a:solidFill>
                  <a:latin typeface="微软雅黑" pitchFamily="34" charset="-122"/>
                  <a:ea typeface="微软雅黑" pitchFamily="34" charset="-122"/>
                </a:rPr>
                <a:t>发送邮件 </a:t>
              </a:r>
              <a:r>
                <a:rPr kumimoji="1" lang="en-US" altLang="zh-CN" sz="1100" b="1" dirty="0">
                  <a:solidFill>
                    <a:srgbClr val="C00000"/>
                  </a:solidFill>
                  <a:latin typeface="微软雅黑" pitchFamily="34" charset="-122"/>
                  <a:ea typeface="微软雅黑" pitchFamily="34" charset="-122"/>
                </a:rPr>
                <a:t>SMTP</a:t>
              </a:r>
            </a:p>
          </p:txBody>
        </p:sp>
        <p:sp>
          <p:nvSpPr>
            <p:cNvPr id="36" name="Text Box 409"/>
            <p:cNvSpPr txBox="1">
              <a:spLocks noChangeArrowheads="1"/>
            </p:cNvSpPr>
            <p:nvPr/>
          </p:nvSpPr>
          <p:spPr bwMode="auto">
            <a:xfrm>
              <a:off x="4242453" y="2787929"/>
              <a:ext cx="50206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100" b="1" dirty="0">
                  <a:solidFill>
                    <a:srgbClr val="0000FF"/>
                  </a:solidFill>
                  <a:latin typeface="微软雅黑" pitchFamily="34" charset="-122"/>
                  <a:ea typeface="微软雅黑" pitchFamily="34" charset="-122"/>
                </a:rPr>
                <a:t>TCP </a:t>
              </a:r>
              <a:endParaRPr kumimoji="1" lang="en-US" altLang="zh-CN" sz="1100" b="1" dirty="0" smtClean="0">
                <a:solidFill>
                  <a:srgbClr val="0000FF"/>
                </a:solidFill>
                <a:latin typeface="微软雅黑" pitchFamily="34" charset="-122"/>
                <a:ea typeface="微软雅黑" pitchFamily="34" charset="-122"/>
              </a:endParaRPr>
            </a:p>
            <a:p>
              <a:pPr algn="ctr" eaLnBrk="1" hangingPunct="1"/>
              <a:r>
                <a:rPr kumimoji="1" lang="zh-CN" altLang="en-US" sz="1100" b="1" dirty="0" smtClean="0">
                  <a:solidFill>
                    <a:srgbClr val="0000FF"/>
                  </a:solidFill>
                  <a:latin typeface="微软雅黑" pitchFamily="34" charset="-122"/>
                  <a:ea typeface="微软雅黑" pitchFamily="34" charset="-122"/>
                </a:rPr>
                <a:t>连接</a:t>
              </a:r>
              <a:endParaRPr kumimoji="1" lang="zh-CN" altLang="en-US" sz="1100" b="1" dirty="0">
                <a:solidFill>
                  <a:srgbClr val="0000FF"/>
                </a:solidFill>
                <a:latin typeface="微软雅黑" pitchFamily="34" charset="-122"/>
                <a:ea typeface="微软雅黑" pitchFamily="34" charset="-122"/>
              </a:endParaRPr>
            </a:p>
          </p:txBody>
        </p:sp>
      </p:grpSp>
      <p:sp>
        <p:nvSpPr>
          <p:cNvPr id="37" name="圆角矩形 36"/>
          <p:cNvSpPr/>
          <p:nvPr/>
        </p:nvSpPr>
        <p:spPr>
          <a:xfrm>
            <a:off x="1371509" y="1244904"/>
            <a:ext cx="6194639" cy="2126256"/>
          </a:xfrm>
          <a:prstGeom prst="roundRect">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470662" y="3400777"/>
            <a:ext cx="6599140" cy="938719"/>
          </a:xfrm>
          <a:prstGeom prst="rect">
            <a:avLst/>
          </a:prstGeom>
        </p:spPr>
        <p:txBody>
          <a:bodyPr wrap="square" anchor="ctr">
            <a:spAutoFit/>
          </a:bodyPr>
          <a:lstStyle/>
          <a:p>
            <a:pPr marL="285750" indent="-285750">
              <a:lnSpc>
                <a:spcPts val="2200"/>
              </a:lnSpc>
              <a:buClr>
                <a:srgbClr val="0066FF"/>
              </a:buClr>
              <a:buFont typeface="Wingdings" pitchFamily="2" charset="2"/>
              <a:buChar char="l"/>
            </a:pPr>
            <a:r>
              <a:rPr lang="en-US" altLang="zh-CN" sz="1600" b="1" dirty="0" smtClean="0">
                <a:latin typeface="微软雅黑" pitchFamily="34" charset="-122"/>
                <a:ea typeface="微软雅黑" pitchFamily="34" charset="-122"/>
              </a:rPr>
              <a:t>SMTP </a:t>
            </a:r>
            <a:r>
              <a:rPr lang="zh-CN" altLang="en-US" sz="1600" b="1" dirty="0" smtClean="0">
                <a:latin typeface="微软雅黑" pitchFamily="34" charset="-122"/>
                <a:ea typeface="微软雅黑" pitchFamily="34" charset="-122"/>
              </a:rPr>
              <a:t>规定</a:t>
            </a:r>
            <a:r>
              <a:rPr lang="zh-CN" altLang="en-US" sz="1600" b="1" dirty="0">
                <a:latin typeface="微软雅黑" pitchFamily="34" charset="-122"/>
                <a:ea typeface="微软雅黑" pitchFamily="34" charset="-122"/>
              </a:rPr>
              <a:t>了在两个相互通信</a:t>
            </a:r>
            <a:r>
              <a:rPr lang="zh-CN" altLang="en-US" sz="1600" b="1" dirty="0" smtClean="0">
                <a:latin typeface="微软雅黑" pitchFamily="34" charset="-122"/>
                <a:ea typeface="微软雅黑" pitchFamily="34" charset="-122"/>
              </a:rPr>
              <a:t>的 </a:t>
            </a:r>
            <a:r>
              <a:rPr lang="en-US" altLang="zh-CN" sz="1600" b="1" dirty="0" smtClean="0">
                <a:latin typeface="微软雅黑" pitchFamily="34" charset="-122"/>
                <a:ea typeface="微软雅黑" pitchFamily="34" charset="-122"/>
              </a:rPr>
              <a:t>SMTP </a:t>
            </a:r>
            <a:r>
              <a:rPr lang="zh-CN" altLang="en-US" sz="1600" b="1" dirty="0" smtClean="0">
                <a:latin typeface="微软雅黑" pitchFamily="34" charset="-122"/>
                <a:ea typeface="微软雅黑" pitchFamily="34" charset="-122"/>
              </a:rPr>
              <a:t>进程之间交换信息的方法。</a:t>
            </a:r>
            <a:endParaRPr lang="en-US" altLang="zh-CN" sz="1600" b="1" dirty="0" smtClean="0">
              <a:latin typeface="微软雅黑" pitchFamily="34" charset="-122"/>
              <a:ea typeface="微软雅黑" pitchFamily="34" charset="-122"/>
            </a:endParaRPr>
          </a:p>
          <a:p>
            <a:pPr marL="285750" indent="-285750">
              <a:lnSpc>
                <a:spcPts val="2200"/>
              </a:lnSpc>
              <a:buClr>
                <a:srgbClr val="0066FF"/>
              </a:buClr>
              <a:buFont typeface="Wingdings" pitchFamily="2" charset="2"/>
              <a:buChar char="l"/>
            </a:pPr>
            <a:r>
              <a:rPr lang="en-US" altLang="zh-CN" sz="1600" b="1" dirty="0" smtClean="0">
                <a:latin typeface="微软雅黑" pitchFamily="34" charset="-122"/>
                <a:ea typeface="微软雅黑" pitchFamily="34" charset="-122"/>
              </a:rPr>
              <a:t>SMTP </a:t>
            </a:r>
            <a:r>
              <a:rPr lang="zh-CN" altLang="en-US" sz="1600" b="1" dirty="0" smtClean="0">
                <a:latin typeface="微软雅黑" pitchFamily="34" charset="-122"/>
                <a:ea typeface="微软雅黑" pitchFamily="34" charset="-122"/>
              </a:rPr>
              <a:t>使用</a:t>
            </a:r>
            <a:r>
              <a:rPr lang="zh-CN" altLang="en-US" sz="1600" b="1" dirty="0" smtClean="0">
                <a:solidFill>
                  <a:srgbClr val="C00000"/>
                </a:solidFill>
                <a:latin typeface="微软雅黑" pitchFamily="34" charset="-122"/>
                <a:ea typeface="微软雅黑" pitchFamily="34" charset="-122"/>
              </a:rPr>
              <a:t>客户服务器</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a:lnSpc>
                <a:spcPts val="2200"/>
              </a:lnSpc>
              <a:buClr>
                <a:srgbClr val="0066FF"/>
              </a:buClr>
              <a:buFont typeface="Wingdings" pitchFamily="2" charset="2"/>
              <a:buChar char="l"/>
            </a:pPr>
            <a:r>
              <a:rPr lang="en-US" altLang="zh-CN" sz="1600" b="1" dirty="0" smtClean="0">
                <a:latin typeface="微软雅黑" pitchFamily="34" charset="-122"/>
                <a:ea typeface="微软雅黑" pitchFamily="34" charset="-122"/>
              </a:rPr>
              <a:t>SMTP </a:t>
            </a:r>
            <a:r>
              <a:rPr lang="zh-CN" altLang="en-US" sz="1600" b="1" dirty="0" smtClean="0">
                <a:solidFill>
                  <a:srgbClr val="C00000"/>
                </a:solidFill>
                <a:latin typeface="微软雅黑" pitchFamily="34" charset="-122"/>
                <a:ea typeface="微软雅黑" pitchFamily="34" charset="-122"/>
              </a:rPr>
              <a:t>基于 </a:t>
            </a:r>
            <a:r>
              <a:rPr lang="en-US" altLang="zh-CN" sz="1600" b="1" dirty="0" smtClean="0">
                <a:solidFill>
                  <a:srgbClr val="C00000"/>
                </a:solidFill>
                <a:latin typeface="微软雅黑" pitchFamily="34" charset="-122"/>
                <a:ea typeface="微软雅黑" pitchFamily="34" charset="-122"/>
              </a:rPr>
              <a:t>TCP </a:t>
            </a:r>
            <a:r>
              <a:rPr lang="zh-CN" altLang="en-US" sz="1600" b="1" dirty="0" smtClean="0">
                <a:latin typeface="微软雅黑" pitchFamily="34" charset="-122"/>
                <a:ea typeface="微软雅黑" pitchFamily="34" charset="-122"/>
              </a:rPr>
              <a:t>实现客户与服务器的通信。</a:t>
            </a:r>
            <a:endParaRPr lang="en-US" altLang="zh-CN" sz="16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2937668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0"/>
                                  </p:stCondLst>
                                  <p:childTnLst>
                                    <p:anim calcmode="discrete" valueType="str">
                                      <p:cBhvr>
                                        <p:cTn id="6" dur="1000" fill="hold"/>
                                        <p:tgtEl>
                                          <p:spTgt spid="4"/>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15009"/>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631407" y="572738"/>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6.5.3  </a:t>
            </a:r>
            <a:r>
              <a:rPr lang="zh-CN" altLang="en-US" sz="2400" b="1" dirty="0">
                <a:solidFill>
                  <a:schemeClr val="bg1"/>
                </a:solidFill>
                <a:latin typeface="微软雅黑" pitchFamily="34" charset="-122"/>
                <a:ea typeface="微软雅黑" pitchFamily="34" charset="-122"/>
              </a:rPr>
              <a:t>电子邮件的信息</a:t>
            </a:r>
            <a:r>
              <a:rPr lang="zh-CN" altLang="en-US" sz="2400" b="1" dirty="0" smtClean="0">
                <a:solidFill>
                  <a:schemeClr val="bg1"/>
                </a:solidFill>
                <a:latin typeface="微软雅黑" pitchFamily="34" charset="-122"/>
                <a:ea typeface="微软雅黑" pitchFamily="34" charset="-122"/>
              </a:rPr>
              <a:t>格式</a:t>
            </a:r>
            <a:endParaRPr lang="zh-CN" altLang="en-US" sz="2400" b="1" dirty="0">
              <a:solidFill>
                <a:schemeClr val="bg1"/>
              </a:solidFill>
              <a:latin typeface="微软雅黑" pitchFamily="34" charset="-122"/>
              <a:ea typeface="微软雅黑" pitchFamily="34" charset="-122"/>
            </a:endParaRPr>
          </a:p>
        </p:txBody>
      </p:sp>
      <p:sp>
        <p:nvSpPr>
          <p:cNvPr id="25" name="Rectangle 68"/>
          <p:cNvSpPr>
            <a:spLocks noChangeArrowheads="1"/>
          </p:cNvSpPr>
          <p:nvPr/>
        </p:nvSpPr>
        <p:spPr bwMode="auto">
          <a:xfrm>
            <a:off x="556963" y="1004641"/>
            <a:ext cx="8048776" cy="4707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略。</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1094137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1547"/>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1954139" y="559276"/>
            <a:ext cx="5235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6.5.4  </a:t>
            </a:r>
            <a:r>
              <a:rPr lang="zh-CN" altLang="en-US" sz="2400" b="1" dirty="0">
                <a:solidFill>
                  <a:schemeClr val="bg1"/>
                </a:solidFill>
                <a:latin typeface="微软雅黑" pitchFamily="34" charset="-122"/>
                <a:ea typeface="微软雅黑" pitchFamily="34" charset="-122"/>
              </a:rPr>
              <a:t>邮件读取</a:t>
            </a:r>
            <a:r>
              <a:rPr lang="zh-CN" altLang="en-US" sz="2400" b="1" dirty="0" smtClean="0">
                <a:solidFill>
                  <a:schemeClr val="bg1"/>
                </a:solidFill>
                <a:latin typeface="微软雅黑" pitchFamily="34" charset="-122"/>
                <a:ea typeface="微软雅黑" pitchFamily="34" charset="-122"/>
              </a:rPr>
              <a:t>协议 </a:t>
            </a:r>
            <a:r>
              <a:rPr lang="en-US" altLang="zh-CN" sz="2400" b="1" dirty="0" smtClean="0">
                <a:solidFill>
                  <a:schemeClr val="bg1"/>
                </a:solidFill>
                <a:latin typeface="微软雅黑" pitchFamily="34" charset="-122"/>
                <a:ea typeface="微软雅黑" pitchFamily="34" charset="-122"/>
              </a:rPr>
              <a:t>POP3 </a:t>
            </a:r>
            <a:r>
              <a:rPr lang="zh-CN" altLang="en-US" sz="2400" b="1" dirty="0">
                <a:solidFill>
                  <a:schemeClr val="bg1"/>
                </a:solidFill>
                <a:latin typeface="微软雅黑" pitchFamily="34" charset="-122"/>
                <a:ea typeface="微软雅黑" pitchFamily="34" charset="-122"/>
              </a:rPr>
              <a:t>和 </a:t>
            </a:r>
            <a:r>
              <a:rPr lang="en-US" altLang="zh-CN" sz="2400" b="1" dirty="0">
                <a:solidFill>
                  <a:schemeClr val="bg1"/>
                </a:solidFill>
                <a:latin typeface="微软雅黑" pitchFamily="34" charset="-122"/>
                <a:ea typeface="微软雅黑" pitchFamily="34" charset="-122"/>
              </a:rPr>
              <a:t>IMAP</a:t>
            </a:r>
            <a:endParaRPr lang="zh-CN" altLang="en-US" sz="24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1007303"/>
            <a:ext cx="8231930"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188" indent="-357188" eaLnBrk="0" hangingPunct="0">
              <a:lnSpc>
                <a:spcPts val="3300"/>
              </a:lnSpc>
              <a:buClr>
                <a:srgbClr val="9900CC"/>
              </a:buClr>
              <a:buFont typeface="+mj-lt"/>
              <a:buAutoNum type="arabicPeriod"/>
            </a:pPr>
            <a:r>
              <a:rPr lang="en-US" altLang="zh-CN" sz="2000" b="1" dirty="0" smtClean="0">
                <a:solidFill>
                  <a:srgbClr val="C00000"/>
                </a:solidFill>
                <a:latin typeface="微软雅黑" pitchFamily="34" charset="-122"/>
                <a:ea typeface="微软雅黑" pitchFamily="34" charset="-122"/>
              </a:rPr>
              <a:t>POP3</a:t>
            </a:r>
            <a:r>
              <a:rPr lang="zh-CN" altLang="en-US" sz="2000" b="1" dirty="0" smtClean="0">
                <a:solidFill>
                  <a:srgbClr val="C00000"/>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邮局</a:t>
            </a:r>
            <a:r>
              <a:rPr lang="zh-CN" altLang="en-US" sz="2000" b="1" dirty="0" smtClean="0">
                <a:latin typeface="微软雅黑" pitchFamily="34" charset="-122"/>
                <a:ea typeface="微软雅黑" pitchFamily="34" charset="-122"/>
              </a:rPr>
              <a:t>协议 </a:t>
            </a:r>
            <a:r>
              <a:rPr lang="en-US" altLang="zh-CN" sz="2000" b="1" dirty="0" smtClean="0">
                <a:latin typeface="微软雅黑" pitchFamily="34" charset="-122"/>
                <a:ea typeface="微软雅黑" pitchFamily="34" charset="-122"/>
              </a:rPr>
              <a:t>(Post Office Protocol) </a:t>
            </a:r>
            <a:r>
              <a:rPr lang="zh-CN" altLang="en-US" sz="2000" b="1" dirty="0" smtClean="0">
                <a:latin typeface="微软雅黑" pitchFamily="34" charset="-122"/>
                <a:ea typeface="微软雅黑" pitchFamily="34" charset="-122"/>
              </a:rPr>
              <a:t>第</a:t>
            </a: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个版本 </a:t>
            </a:r>
            <a:endParaRPr lang="en-US" altLang="zh-CN" sz="2000" b="1" dirty="0" smtClean="0">
              <a:latin typeface="微软雅黑" pitchFamily="34" charset="-122"/>
              <a:ea typeface="微软雅黑" pitchFamily="34" charset="-122"/>
            </a:endParaRPr>
          </a:p>
          <a:p>
            <a:pPr marL="357188" indent="-357188" eaLnBrk="0" hangingPunct="0">
              <a:lnSpc>
                <a:spcPts val="3300"/>
              </a:lnSpc>
              <a:buClr>
                <a:srgbClr val="9900CC"/>
              </a:buClr>
              <a:buFont typeface="+mj-lt"/>
              <a:buAutoNum type="arabicPeriod"/>
            </a:pPr>
            <a:r>
              <a:rPr lang="en-US" altLang="zh-CN" sz="2000" b="1" dirty="0" smtClean="0">
                <a:solidFill>
                  <a:srgbClr val="C00000"/>
                </a:solidFill>
                <a:latin typeface="微软雅黑" pitchFamily="34" charset="-122"/>
                <a:ea typeface="微软雅黑" pitchFamily="34" charset="-122"/>
              </a:rPr>
              <a:t>IMAP</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网</a:t>
            </a:r>
            <a:r>
              <a:rPr lang="zh-CN" altLang="en-US" sz="2000" b="1" dirty="0">
                <a:latin typeface="微软雅黑" pitchFamily="34" charset="-122"/>
                <a:ea typeface="微软雅黑" pitchFamily="34" charset="-122"/>
              </a:rPr>
              <a:t>际报文存取</a:t>
            </a:r>
            <a:r>
              <a:rPr lang="zh-CN" altLang="en-US" sz="2000" b="1" dirty="0" smtClean="0">
                <a:latin typeface="微软雅黑" pitchFamily="34" charset="-122"/>
                <a:ea typeface="微软雅黑" pitchFamily="34" charset="-122"/>
              </a:rPr>
              <a:t>协议</a:t>
            </a:r>
            <a:r>
              <a:rPr lang="en-US" altLang="zh-CN" sz="2000" b="1" dirty="0" smtClean="0">
                <a:latin typeface="微软雅黑" pitchFamily="34" charset="-122"/>
                <a:ea typeface="微软雅黑" pitchFamily="34" charset="-122"/>
              </a:rPr>
              <a:t> </a:t>
            </a:r>
            <a:r>
              <a:rPr lang="en-US" altLang="zh-CN" sz="2000" b="1" dirty="0">
                <a:latin typeface="微软雅黑" pitchFamily="34" charset="-122"/>
                <a:ea typeface="微软雅黑" pitchFamily="34" charset="-122"/>
              </a:rPr>
              <a:t>(Internet Message Access Protocol)</a:t>
            </a:r>
            <a:endParaRPr lang="zh-CN" altLang="en-US" sz="2000" b="1" dirty="0">
              <a:latin typeface="微软雅黑" pitchFamily="34" charset="-122"/>
              <a:ea typeface="微软雅黑" pitchFamily="34" charset="-122"/>
            </a:endParaRPr>
          </a:p>
        </p:txBody>
      </p:sp>
      <p:sp>
        <p:nvSpPr>
          <p:cNvPr id="56" name="圆角矩形 55"/>
          <p:cNvSpPr/>
          <p:nvPr/>
        </p:nvSpPr>
        <p:spPr>
          <a:xfrm>
            <a:off x="556963" y="2049505"/>
            <a:ext cx="8048776" cy="260413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Rectangle 9"/>
          <p:cNvSpPr>
            <a:spLocks noChangeArrowheads="1"/>
          </p:cNvSpPr>
          <p:nvPr/>
        </p:nvSpPr>
        <p:spPr bwMode="auto">
          <a:xfrm>
            <a:off x="2464906" y="2049505"/>
            <a:ext cx="76944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0" lang="zh-CN" altLang="en-US" sz="1200" b="1" dirty="0">
                <a:solidFill>
                  <a:srgbClr val="25221E"/>
                </a:solidFill>
                <a:latin typeface="微软雅黑" pitchFamily="34" charset="-122"/>
                <a:ea typeface="微软雅黑" pitchFamily="34" charset="-122"/>
              </a:rPr>
              <a:t>邮件</a:t>
            </a:r>
            <a:r>
              <a:rPr kumimoji="0" lang="zh-CN" altLang="en-US" sz="1200" b="1" dirty="0" smtClean="0">
                <a:solidFill>
                  <a:srgbClr val="25221E"/>
                </a:solidFill>
                <a:latin typeface="微软雅黑" pitchFamily="34" charset="-122"/>
                <a:ea typeface="微软雅黑" pitchFamily="34" charset="-122"/>
              </a:rPr>
              <a:t>服务器</a:t>
            </a:r>
            <a:endParaRPr kumimoji="0" lang="zh-CN" altLang="en-US" sz="1200" b="1" dirty="0">
              <a:solidFill>
                <a:srgbClr val="25221E"/>
              </a:solidFill>
              <a:latin typeface="微软雅黑" pitchFamily="34" charset="-122"/>
              <a:ea typeface="微软雅黑" pitchFamily="34" charset="-122"/>
            </a:endParaRPr>
          </a:p>
        </p:txBody>
      </p:sp>
      <p:pic>
        <p:nvPicPr>
          <p:cNvPr id="5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0620" y="2445569"/>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9"/>
          <p:cNvSpPr>
            <a:spLocks noChangeArrowheads="1"/>
          </p:cNvSpPr>
          <p:nvPr/>
        </p:nvSpPr>
        <p:spPr bwMode="auto">
          <a:xfrm>
            <a:off x="2464906" y="3204377"/>
            <a:ext cx="76944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0" lang="zh-CN" altLang="en-US" sz="1200" b="1" dirty="0">
                <a:solidFill>
                  <a:srgbClr val="25221E"/>
                </a:solidFill>
                <a:latin typeface="微软雅黑" pitchFamily="34" charset="-122"/>
                <a:ea typeface="微软雅黑" pitchFamily="34" charset="-122"/>
              </a:rPr>
              <a:t>邮件</a:t>
            </a:r>
            <a:r>
              <a:rPr kumimoji="0" lang="zh-CN" altLang="en-US" sz="1200" b="1" dirty="0" smtClean="0">
                <a:solidFill>
                  <a:srgbClr val="25221E"/>
                </a:solidFill>
                <a:latin typeface="微软雅黑" pitchFamily="34" charset="-122"/>
                <a:ea typeface="微软雅黑" pitchFamily="34" charset="-122"/>
              </a:rPr>
              <a:t>服务器</a:t>
            </a:r>
            <a:endParaRPr kumimoji="0" lang="zh-CN" altLang="en-US" sz="1200" b="1" dirty="0">
              <a:solidFill>
                <a:srgbClr val="25221E"/>
              </a:solidFill>
              <a:latin typeface="微软雅黑" pitchFamily="34" charset="-122"/>
              <a:ea typeface="微软雅黑" pitchFamily="34" charset="-122"/>
            </a:endParaRPr>
          </a:p>
        </p:txBody>
      </p:sp>
      <p:pic>
        <p:nvPicPr>
          <p:cNvPr id="6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9314" y="308820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6444" y="359581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9314" y="4104826"/>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直接连接符 62"/>
          <p:cNvCxnSpPr>
            <a:stCxn id="68" idx="3"/>
          </p:cNvCxnSpPr>
          <p:nvPr/>
        </p:nvCxnSpPr>
        <p:spPr>
          <a:xfrm>
            <a:off x="2986409" y="2671024"/>
            <a:ext cx="1165177"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58" idx="1"/>
          </p:cNvCxnSpPr>
          <p:nvPr/>
        </p:nvCxnSpPr>
        <p:spPr>
          <a:xfrm>
            <a:off x="4882375" y="2649134"/>
            <a:ext cx="1898245"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65" name="Group 50"/>
          <p:cNvGrpSpPr>
            <a:grpSpLocks noChangeAspect="1"/>
          </p:cNvGrpSpPr>
          <p:nvPr/>
        </p:nvGrpSpPr>
        <p:grpSpPr bwMode="auto">
          <a:xfrm>
            <a:off x="2590426" y="2277398"/>
            <a:ext cx="478479" cy="734218"/>
            <a:chOff x="3104" y="1028"/>
            <a:chExt cx="406" cy="623"/>
          </a:xfrm>
        </p:grpSpPr>
        <p:sp>
          <p:nvSpPr>
            <p:cNvPr id="66" name="AutoShape 51"/>
            <p:cNvSpPr>
              <a:spLocks noChangeAspect="1" noChangeArrowheads="1" noTextEdit="1"/>
            </p:cNvSpPr>
            <p:nvPr/>
          </p:nvSpPr>
          <p:spPr bwMode="auto">
            <a:xfrm>
              <a:off x="3104" y="1028"/>
              <a:ext cx="40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 name="Freeform 52"/>
            <p:cNvSpPr>
              <a:spLocks/>
            </p:cNvSpPr>
            <p:nvPr/>
          </p:nvSpPr>
          <p:spPr bwMode="auto">
            <a:xfrm>
              <a:off x="3104" y="1028"/>
              <a:ext cx="406" cy="623"/>
            </a:xfrm>
            <a:custGeom>
              <a:avLst/>
              <a:gdLst>
                <a:gd name="T0" fmla="*/ 406 w 10555"/>
                <a:gd name="T1" fmla="*/ 0 h 16198"/>
                <a:gd name="T2" fmla="*/ 406 w 10555"/>
                <a:gd name="T3" fmla="*/ 579 h 16198"/>
                <a:gd name="T4" fmla="*/ 336 w 10555"/>
                <a:gd name="T5" fmla="*/ 623 h 16198"/>
                <a:gd name="T6" fmla="*/ 0 w 10555"/>
                <a:gd name="T7" fmla="*/ 623 h 16198"/>
                <a:gd name="T8" fmla="*/ 0 w 10555"/>
                <a:gd name="T9" fmla="*/ 45 h 16198"/>
                <a:gd name="T10" fmla="*/ 70 w 10555"/>
                <a:gd name="T11" fmla="*/ 0 h 16198"/>
                <a:gd name="T12" fmla="*/ 406 w 10555"/>
                <a:gd name="T13" fmla="*/ 0 h 16198"/>
                <a:gd name="T14" fmla="*/ 406 w 10555"/>
                <a:gd name="T15" fmla="*/ 0 h 16198"/>
                <a:gd name="T16" fmla="*/ 406 w 10555"/>
                <a:gd name="T17" fmla="*/ 0 h 16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5" h="16198">
                  <a:moveTo>
                    <a:pt x="10555" y="0"/>
                  </a:moveTo>
                  <a:lnTo>
                    <a:pt x="10555" y="15043"/>
                  </a:lnTo>
                  <a:lnTo>
                    <a:pt x="8741" y="16198"/>
                  </a:lnTo>
                  <a:lnTo>
                    <a:pt x="0" y="16198"/>
                  </a:lnTo>
                  <a:lnTo>
                    <a:pt x="0" y="1157"/>
                  </a:lnTo>
                  <a:lnTo>
                    <a:pt x="1812" y="0"/>
                  </a:lnTo>
                  <a:lnTo>
                    <a:pt x="10555" y="0"/>
                  </a:lnTo>
                  <a:close/>
                </a:path>
              </a:pathLst>
            </a:custGeom>
            <a:solidFill>
              <a:srgbClr val="7FA6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Rectangle 53"/>
            <p:cNvSpPr>
              <a:spLocks noChangeArrowheads="1"/>
            </p:cNvSpPr>
            <p:nvPr/>
          </p:nvSpPr>
          <p:spPr bwMode="auto">
            <a:xfrm>
              <a:off x="3104" y="1073"/>
              <a:ext cx="336" cy="57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69" name="Freeform 54"/>
            <p:cNvSpPr>
              <a:spLocks/>
            </p:cNvSpPr>
            <p:nvPr/>
          </p:nvSpPr>
          <p:spPr bwMode="auto">
            <a:xfrm>
              <a:off x="3440" y="1028"/>
              <a:ext cx="70" cy="623"/>
            </a:xfrm>
            <a:custGeom>
              <a:avLst/>
              <a:gdLst>
                <a:gd name="T0" fmla="*/ 70 w 1814"/>
                <a:gd name="T1" fmla="*/ 0 h 16198"/>
                <a:gd name="T2" fmla="*/ 0 w 1814"/>
                <a:gd name="T3" fmla="*/ 45 h 16198"/>
                <a:gd name="T4" fmla="*/ 0 w 1814"/>
                <a:gd name="T5" fmla="*/ 623 h 16198"/>
                <a:gd name="T6" fmla="*/ 70 w 1814"/>
                <a:gd name="T7" fmla="*/ 579 h 16198"/>
                <a:gd name="T8" fmla="*/ 70 w 1814"/>
                <a:gd name="T9" fmla="*/ 0 h 16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4" h="16198">
                  <a:moveTo>
                    <a:pt x="1814" y="0"/>
                  </a:moveTo>
                  <a:lnTo>
                    <a:pt x="0" y="1157"/>
                  </a:lnTo>
                  <a:lnTo>
                    <a:pt x="0" y="16198"/>
                  </a:lnTo>
                  <a:lnTo>
                    <a:pt x="1814" y="15043"/>
                  </a:lnTo>
                  <a:lnTo>
                    <a:pt x="1814" y="0"/>
                  </a:lnTo>
                  <a:close/>
                </a:path>
              </a:pathLst>
            </a:cu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Freeform 55"/>
            <p:cNvSpPr>
              <a:spLocks/>
            </p:cNvSpPr>
            <p:nvPr/>
          </p:nvSpPr>
          <p:spPr bwMode="auto">
            <a:xfrm>
              <a:off x="3104" y="1028"/>
              <a:ext cx="406" cy="45"/>
            </a:xfrm>
            <a:custGeom>
              <a:avLst/>
              <a:gdLst>
                <a:gd name="T0" fmla="*/ 0 w 10555"/>
                <a:gd name="T1" fmla="*/ 45 h 1157"/>
                <a:gd name="T2" fmla="*/ 336 w 10555"/>
                <a:gd name="T3" fmla="*/ 45 h 1157"/>
                <a:gd name="T4" fmla="*/ 406 w 10555"/>
                <a:gd name="T5" fmla="*/ 0 h 1157"/>
                <a:gd name="T6" fmla="*/ 70 w 10555"/>
                <a:gd name="T7" fmla="*/ 0 h 1157"/>
                <a:gd name="T8" fmla="*/ 0 w 10555"/>
                <a:gd name="T9" fmla="*/ 45 h 1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5" h="1157">
                  <a:moveTo>
                    <a:pt x="0" y="1157"/>
                  </a:moveTo>
                  <a:lnTo>
                    <a:pt x="8741" y="1157"/>
                  </a:lnTo>
                  <a:lnTo>
                    <a:pt x="10555" y="0"/>
                  </a:lnTo>
                  <a:lnTo>
                    <a:pt x="1812" y="0"/>
                  </a:lnTo>
                  <a:lnTo>
                    <a:pt x="0" y="115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Rectangle 56"/>
            <p:cNvSpPr>
              <a:spLocks noChangeArrowheads="1"/>
            </p:cNvSpPr>
            <p:nvPr/>
          </p:nvSpPr>
          <p:spPr bwMode="auto">
            <a:xfrm>
              <a:off x="3104" y="1268"/>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72" name="Rectangle 57"/>
            <p:cNvSpPr>
              <a:spLocks noChangeArrowheads="1"/>
            </p:cNvSpPr>
            <p:nvPr/>
          </p:nvSpPr>
          <p:spPr bwMode="auto">
            <a:xfrm>
              <a:off x="3104" y="1294"/>
              <a:ext cx="336" cy="25"/>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73" name="Rectangle 58"/>
            <p:cNvSpPr>
              <a:spLocks noChangeArrowheads="1"/>
            </p:cNvSpPr>
            <p:nvPr/>
          </p:nvSpPr>
          <p:spPr bwMode="auto">
            <a:xfrm>
              <a:off x="3104" y="1151"/>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74" name="Rectangle 59"/>
            <p:cNvSpPr>
              <a:spLocks noChangeArrowheads="1"/>
            </p:cNvSpPr>
            <p:nvPr/>
          </p:nvSpPr>
          <p:spPr bwMode="auto">
            <a:xfrm>
              <a:off x="3104" y="1176"/>
              <a:ext cx="336" cy="26"/>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75" name="Freeform 60"/>
            <p:cNvSpPr>
              <a:spLocks noEditPoints="1"/>
            </p:cNvSpPr>
            <p:nvPr/>
          </p:nvSpPr>
          <p:spPr bwMode="auto">
            <a:xfrm>
              <a:off x="3159" y="1374"/>
              <a:ext cx="241" cy="233"/>
            </a:xfrm>
            <a:custGeom>
              <a:avLst/>
              <a:gdLst>
                <a:gd name="T0" fmla="*/ 121 w 6286"/>
                <a:gd name="T1" fmla="*/ 174 h 6039"/>
                <a:gd name="T2" fmla="*/ 96 w 6286"/>
                <a:gd name="T3" fmla="*/ 179 h 6039"/>
                <a:gd name="T4" fmla="*/ 77 w 6286"/>
                <a:gd name="T5" fmla="*/ 174 h 6039"/>
                <a:gd name="T6" fmla="*/ 64 w 6286"/>
                <a:gd name="T7" fmla="*/ 162 h 6039"/>
                <a:gd name="T8" fmla="*/ 58 w 6286"/>
                <a:gd name="T9" fmla="*/ 143 h 6039"/>
                <a:gd name="T10" fmla="*/ 60 w 6286"/>
                <a:gd name="T11" fmla="*/ 114 h 6039"/>
                <a:gd name="T12" fmla="*/ 73 w 6286"/>
                <a:gd name="T13" fmla="*/ 86 h 6039"/>
                <a:gd name="T14" fmla="*/ 95 w 6286"/>
                <a:gd name="T15" fmla="*/ 67 h 6039"/>
                <a:gd name="T16" fmla="*/ 122 w 6286"/>
                <a:gd name="T17" fmla="*/ 61 h 6039"/>
                <a:gd name="T18" fmla="*/ 140 w 6286"/>
                <a:gd name="T19" fmla="*/ 67 h 6039"/>
                <a:gd name="T20" fmla="*/ 163 w 6286"/>
                <a:gd name="T21" fmla="*/ 145 h 6039"/>
                <a:gd name="T22" fmla="*/ 165 w 6286"/>
                <a:gd name="T23" fmla="*/ 154 h 6039"/>
                <a:gd name="T24" fmla="*/ 177 w 6286"/>
                <a:gd name="T25" fmla="*/ 155 h 6039"/>
                <a:gd name="T26" fmla="*/ 195 w 6286"/>
                <a:gd name="T27" fmla="*/ 145 h 6039"/>
                <a:gd name="T28" fmla="*/ 209 w 6286"/>
                <a:gd name="T29" fmla="*/ 125 h 6039"/>
                <a:gd name="T30" fmla="*/ 215 w 6286"/>
                <a:gd name="T31" fmla="*/ 100 h 6039"/>
                <a:gd name="T32" fmla="*/ 210 w 6286"/>
                <a:gd name="T33" fmla="*/ 69 h 6039"/>
                <a:gd name="T34" fmla="*/ 192 w 6286"/>
                <a:gd name="T35" fmla="*/ 44 h 6039"/>
                <a:gd name="T36" fmla="*/ 162 w 6286"/>
                <a:gd name="T37" fmla="*/ 28 h 6039"/>
                <a:gd name="T38" fmla="*/ 123 w 6286"/>
                <a:gd name="T39" fmla="*/ 25 h 6039"/>
                <a:gd name="T40" fmla="*/ 85 w 6286"/>
                <a:gd name="T41" fmla="*/ 33 h 6039"/>
                <a:gd name="T42" fmla="*/ 58 w 6286"/>
                <a:gd name="T43" fmla="*/ 51 h 6039"/>
                <a:gd name="T44" fmla="*/ 42 w 6286"/>
                <a:gd name="T45" fmla="*/ 71 h 6039"/>
                <a:gd name="T46" fmla="*/ 31 w 6286"/>
                <a:gd name="T47" fmla="*/ 95 h 6039"/>
                <a:gd name="T48" fmla="*/ 26 w 6286"/>
                <a:gd name="T49" fmla="*/ 121 h 6039"/>
                <a:gd name="T50" fmla="*/ 33 w 6286"/>
                <a:gd name="T51" fmla="*/ 159 h 6039"/>
                <a:gd name="T52" fmla="*/ 56 w 6286"/>
                <a:gd name="T53" fmla="*/ 189 h 6039"/>
                <a:gd name="T54" fmla="*/ 92 w 6286"/>
                <a:gd name="T55" fmla="*/ 206 h 6039"/>
                <a:gd name="T56" fmla="*/ 137 w 6286"/>
                <a:gd name="T57" fmla="*/ 209 h 6039"/>
                <a:gd name="T58" fmla="*/ 181 w 6286"/>
                <a:gd name="T59" fmla="*/ 196 h 6039"/>
                <a:gd name="T60" fmla="*/ 187 w 6286"/>
                <a:gd name="T61" fmla="*/ 218 h 6039"/>
                <a:gd name="T62" fmla="*/ 137 w 6286"/>
                <a:gd name="T63" fmla="*/ 232 h 6039"/>
                <a:gd name="T64" fmla="*/ 84 w 6286"/>
                <a:gd name="T65" fmla="*/ 229 h 6039"/>
                <a:gd name="T66" fmla="*/ 42 w 6286"/>
                <a:gd name="T67" fmla="*/ 210 h 6039"/>
                <a:gd name="T68" fmla="*/ 21 w 6286"/>
                <a:gd name="T69" fmla="*/ 190 h 6039"/>
                <a:gd name="T70" fmla="*/ 8 w 6286"/>
                <a:gd name="T71" fmla="*/ 168 h 6039"/>
                <a:gd name="T72" fmla="*/ 1 w 6286"/>
                <a:gd name="T73" fmla="*/ 142 h 6039"/>
                <a:gd name="T74" fmla="*/ 1 w 6286"/>
                <a:gd name="T75" fmla="*/ 107 h 6039"/>
                <a:gd name="T76" fmla="*/ 16 w 6286"/>
                <a:gd name="T77" fmla="*/ 63 h 6039"/>
                <a:gd name="T78" fmla="*/ 41 w 6286"/>
                <a:gd name="T79" fmla="*/ 33 h 6039"/>
                <a:gd name="T80" fmla="*/ 68 w 6286"/>
                <a:gd name="T81" fmla="*/ 15 h 6039"/>
                <a:gd name="T82" fmla="*/ 99 w 6286"/>
                <a:gd name="T83" fmla="*/ 3 h 6039"/>
                <a:gd name="T84" fmla="*/ 135 w 6286"/>
                <a:gd name="T85" fmla="*/ 0 h 6039"/>
                <a:gd name="T86" fmla="*/ 180 w 6286"/>
                <a:gd name="T87" fmla="*/ 8 h 6039"/>
                <a:gd name="T88" fmla="*/ 217 w 6286"/>
                <a:gd name="T89" fmla="*/ 32 h 6039"/>
                <a:gd name="T90" fmla="*/ 238 w 6286"/>
                <a:gd name="T91" fmla="*/ 70 h 6039"/>
                <a:gd name="T92" fmla="*/ 238 w 6286"/>
                <a:gd name="T93" fmla="*/ 117 h 6039"/>
                <a:gd name="T94" fmla="*/ 217 w 6286"/>
                <a:gd name="T95" fmla="*/ 156 h 6039"/>
                <a:gd name="T96" fmla="*/ 193 w 6286"/>
                <a:gd name="T97" fmla="*/ 174 h 6039"/>
                <a:gd name="T98" fmla="*/ 168 w 6286"/>
                <a:gd name="T99" fmla="*/ 179 h 6039"/>
                <a:gd name="T100" fmla="*/ 145 w 6286"/>
                <a:gd name="T101" fmla="*/ 173 h 6039"/>
                <a:gd name="T102" fmla="*/ 142 w 6286"/>
                <a:gd name="T103" fmla="*/ 100 h 6039"/>
                <a:gd name="T104" fmla="*/ 133 w 6286"/>
                <a:gd name="T105" fmla="*/ 85 h 6039"/>
                <a:gd name="T106" fmla="*/ 117 w 6286"/>
                <a:gd name="T107" fmla="*/ 83 h 6039"/>
                <a:gd name="T108" fmla="*/ 104 w 6286"/>
                <a:gd name="T109" fmla="*/ 91 h 6039"/>
                <a:gd name="T110" fmla="*/ 94 w 6286"/>
                <a:gd name="T111" fmla="*/ 108 h 6039"/>
                <a:gd name="T112" fmla="*/ 89 w 6286"/>
                <a:gd name="T113" fmla="*/ 130 h 6039"/>
                <a:gd name="T114" fmla="*/ 92 w 6286"/>
                <a:gd name="T115" fmla="*/ 150 h 6039"/>
                <a:gd name="T116" fmla="*/ 106 w 6286"/>
                <a:gd name="T117" fmla="*/ 157 h 6039"/>
                <a:gd name="T118" fmla="*/ 127 w 6286"/>
                <a:gd name="T119" fmla="*/ 148 h 60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86" h="6039">
                  <a:moveTo>
                    <a:pt x="3596" y="4105"/>
                  </a:moveTo>
                  <a:lnTo>
                    <a:pt x="3573" y="4139"/>
                  </a:lnTo>
                  <a:lnTo>
                    <a:pt x="3549" y="4171"/>
                  </a:lnTo>
                  <a:lnTo>
                    <a:pt x="3525" y="4202"/>
                  </a:lnTo>
                  <a:lnTo>
                    <a:pt x="3500" y="4233"/>
                  </a:lnTo>
                  <a:lnTo>
                    <a:pt x="3475" y="4262"/>
                  </a:lnTo>
                  <a:lnTo>
                    <a:pt x="3450" y="4291"/>
                  </a:lnTo>
                  <a:lnTo>
                    <a:pt x="3424" y="4317"/>
                  </a:lnTo>
                  <a:lnTo>
                    <a:pt x="3397" y="4343"/>
                  </a:lnTo>
                  <a:lnTo>
                    <a:pt x="3371" y="4367"/>
                  </a:lnTo>
                  <a:lnTo>
                    <a:pt x="3344" y="4391"/>
                  </a:lnTo>
                  <a:lnTo>
                    <a:pt x="3317" y="4413"/>
                  </a:lnTo>
                  <a:lnTo>
                    <a:pt x="3289" y="4434"/>
                  </a:lnTo>
                  <a:lnTo>
                    <a:pt x="3261" y="4454"/>
                  </a:lnTo>
                  <a:lnTo>
                    <a:pt x="3233" y="4473"/>
                  </a:lnTo>
                  <a:lnTo>
                    <a:pt x="3203" y="4490"/>
                  </a:lnTo>
                  <a:lnTo>
                    <a:pt x="3174" y="4506"/>
                  </a:lnTo>
                  <a:lnTo>
                    <a:pt x="3145" y="4522"/>
                  </a:lnTo>
                  <a:lnTo>
                    <a:pt x="3115" y="4537"/>
                  </a:lnTo>
                  <a:lnTo>
                    <a:pt x="3083" y="4550"/>
                  </a:lnTo>
                  <a:lnTo>
                    <a:pt x="3052" y="4562"/>
                  </a:lnTo>
                  <a:lnTo>
                    <a:pt x="3019" y="4573"/>
                  </a:lnTo>
                  <a:lnTo>
                    <a:pt x="2986" y="4584"/>
                  </a:lnTo>
                  <a:lnTo>
                    <a:pt x="2952" y="4593"/>
                  </a:lnTo>
                  <a:lnTo>
                    <a:pt x="2918" y="4601"/>
                  </a:lnTo>
                  <a:lnTo>
                    <a:pt x="2881" y="4609"/>
                  </a:lnTo>
                  <a:lnTo>
                    <a:pt x="2846" y="4616"/>
                  </a:lnTo>
                  <a:lnTo>
                    <a:pt x="2808" y="4621"/>
                  </a:lnTo>
                  <a:lnTo>
                    <a:pt x="2771" y="4626"/>
                  </a:lnTo>
                  <a:lnTo>
                    <a:pt x="2733" y="4629"/>
                  </a:lnTo>
                  <a:lnTo>
                    <a:pt x="2693" y="4631"/>
                  </a:lnTo>
                  <a:lnTo>
                    <a:pt x="2654" y="4633"/>
                  </a:lnTo>
                  <a:lnTo>
                    <a:pt x="2613" y="4633"/>
                  </a:lnTo>
                  <a:lnTo>
                    <a:pt x="2580" y="4633"/>
                  </a:lnTo>
                  <a:lnTo>
                    <a:pt x="2547" y="4632"/>
                  </a:lnTo>
                  <a:lnTo>
                    <a:pt x="2513" y="4631"/>
                  </a:lnTo>
                  <a:lnTo>
                    <a:pt x="2482" y="4629"/>
                  </a:lnTo>
                  <a:lnTo>
                    <a:pt x="2450" y="4627"/>
                  </a:lnTo>
                  <a:lnTo>
                    <a:pt x="2419" y="4623"/>
                  </a:lnTo>
                  <a:lnTo>
                    <a:pt x="2388" y="4620"/>
                  </a:lnTo>
                  <a:lnTo>
                    <a:pt x="2358" y="4616"/>
                  </a:lnTo>
                  <a:lnTo>
                    <a:pt x="2329" y="4610"/>
                  </a:lnTo>
                  <a:lnTo>
                    <a:pt x="2299" y="4604"/>
                  </a:lnTo>
                  <a:lnTo>
                    <a:pt x="2271" y="4599"/>
                  </a:lnTo>
                  <a:lnTo>
                    <a:pt x="2243" y="4592"/>
                  </a:lnTo>
                  <a:lnTo>
                    <a:pt x="2215" y="4585"/>
                  </a:lnTo>
                  <a:lnTo>
                    <a:pt x="2188" y="4577"/>
                  </a:lnTo>
                  <a:lnTo>
                    <a:pt x="2162" y="4569"/>
                  </a:lnTo>
                  <a:lnTo>
                    <a:pt x="2136" y="4561"/>
                  </a:lnTo>
                  <a:lnTo>
                    <a:pt x="2110" y="4551"/>
                  </a:lnTo>
                  <a:lnTo>
                    <a:pt x="2085" y="4542"/>
                  </a:lnTo>
                  <a:lnTo>
                    <a:pt x="2061" y="4530"/>
                  </a:lnTo>
                  <a:lnTo>
                    <a:pt x="2037" y="4519"/>
                  </a:lnTo>
                  <a:lnTo>
                    <a:pt x="2013" y="4508"/>
                  </a:lnTo>
                  <a:lnTo>
                    <a:pt x="1990" y="4495"/>
                  </a:lnTo>
                  <a:lnTo>
                    <a:pt x="1968" y="4483"/>
                  </a:lnTo>
                  <a:lnTo>
                    <a:pt x="1947" y="4469"/>
                  </a:lnTo>
                  <a:lnTo>
                    <a:pt x="1925" y="4456"/>
                  </a:lnTo>
                  <a:lnTo>
                    <a:pt x="1904" y="4440"/>
                  </a:lnTo>
                  <a:lnTo>
                    <a:pt x="1884" y="4425"/>
                  </a:lnTo>
                  <a:lnTo>
                    <a:pt x="1864" y="4410"/>
                  </a:lnTo>
                  <a:lnTo>
                    <a:pt x="1845" y="4394"/>
                  </a:lnTo>
                  <a:lnTo>
                    <a:pt x="1826" y="4377"/>
                  </a:lnTo>
                  <a:lnTo>
                    <a:pt x="1807" y="4359"/>
                  </a:lnTo>
                  <a:lnTo>
                    <a:pt x="1790" y="4341"/>
                  </a:lnTo>
                  <a:lnTo>
                    <a:pt x="1773" y="4323"/>
                  </a:lnTo>
                  <a:lnTo>
                    <a:pt x="1756" y="4304"/>
                  </a:lnTo>
                  <a:lnTo>
                    <a:pt x="1740" y="4284"/>
                  </a:lnTo>
                  <a:lnTo>
                    <a:pt x="1725" y="4264"/>
                  </a:lnTo>
                  <a:lnTo>
                    <a:pt x="1709" y="4243"/>
                  </a:lnTo>
                  <a:lnTo>
                    <a:pt x="1695" y="4222"/>
                  </a:lnTo>
                  <a:lnTo>
                    <a:pt x="1681" y="4200"/>
                  </a:lnTo>
                  <a:lnTo>
                    <a:pt x="1668" y="4178"/>
                  </a:lnTo>
                  <a:lnTo>
                    <a:pt x="1655" y="4155"/>
                  </a:lnTo>
                  <a:lnTo>
                    <a:pt x="1643" y="4132"/>
                  </a:lnTo>
                  <a:lnTo>
                    <a:pt x="1631" y="4107"/>
                  </a:lnTo>
                  <a:lnTo>
                    <a:pt x="1620" y="4083"/>
                  </a:lnTo>
                  <a:lnTo>
                    <a:pt x="1608" y="4058"/>
                  </a:lnTo>
                  <a:lnTo>
                    <a:pt x="1598" y="4032"/>
                  </a:lnTo>
                  <a:lnTo>
                    <a:pt x="1589" y="4006"/>
                  </a:lnTo>
                  <a:lnTo>
                    <a:pt x="1580" y="3980"/>
                  </a:lnTo>
                  <a:lnTo>
                    <a:pt x="1572" y="3952"/>
                  </a:lnTo>
                  <a:lnTo>
                    <a:pt x="1564" y="3925"/>
                  </a:lnTo>
                  <a:lnTo>
                    <a:pt x="1556" y="3897"/>
                  </a:lnTo>
                  <a:lnTo>
                    <a:pt x="1550" y="3868"/>
                  </a:lnTo>
                  <a:lnTo>
                    <a:pt x="1543" y="3839"/>
                  </a:lnTo>
                  <a:lnTo>
                    <a:pt x="1538" y="3809"/>
                  </a:lnTo>
                  <a:lnTo>
                    <a:pt x="1533" y="3778"/>
                  </a:lnTo>
                  <a:lnTo>
                    <a:pt x="1528" y="3747"/>
                  </a:lnTo>
                  <a:lnTo>
                    <a:pt x="1524" y="3716"/>
                  </a:lnTo>
                  <a:lnTo>
                    <a:pt x="1521" y="3684"/>
                  </a:lnTo>
                  <a:lnTo>
                    <a:pt x="1516" y="3652"/>
                  </a:lnTo>
                  <a:lnTo>
                    <a:pt x="1514" y="3618"/>
                  </a:lnTo>
                  <a:lnTo>
                    <a:pt x="1512" y="3585"/>
                  </a:lnTo>
                  <a:lnTo>
                    <a:pt x="1511" y="3550"/>
                  </a:lnTo>
                  <a:lnTo>
                    <a:pt x="1510" y="3516"/>
                  </a:lnTo>
                  <a:lnTo>
                    <a:pt x="1510" y="3481"/>
                  </a:lnTo>
                  <a:lnTo>
                    <a:pt x="1510" y="3430"/>
                  </a:lnTo>
                  <a:lnTo>
                    <a:pt x="1512" y="3380"/>
                  </a:lnTo>
                  <a:lnTo>
                    <a:pt x="1514" y="3332"/>
                  </a:lnTo>
                  <a:lnTo>
                    <a:pt x="1517" y="3283"/>
                  </a:lnTo>
                  <a:lnTo>
                    <a:pt x="1522" y="3236"/>
                  </a:lnTo>
                  <a:lnTo>
                    <a:pt x="1527" y="3188"/>
                  </a:lnTo>
                  <a:lnTo>
                    <a:pt x="1533" y="3140"/>
                  </a:lnTo>
                  <a:lnTo>
                    <a:pt x="1540" y="3094"/>
                  </a:lnTo>
                  <a:lnTo>
                    <a:pt x="1548" y="3048"/>
                  </a:lnTo>
                  <a:lnTo>
                    <a:pt x="1556" y="3003"/>
                  </a:lnTo>
                  <a:lnTo>
                    <a:pt x="1566" y="2958"/>
                  </a:lnTo>
                  <a:lnTo>
                    <a:pt x="1576" y="2914"/>
                  </a:lnTo>
                  <a:lnTo>
                    <a:pt x="1588" y="2869"/>
                  </a:lnTo>
                  <a:lnTo>
                    <a:pt x="1600" y="2826"/>
                  </a:lnTo>
                  <a:lnTo>
                    <a:pt x="1613" y="2783"/>
                  </a:lnTo>
                  <a:lnTo>
                    <a:pt x="1628" y="2741"/>
                  </a:lnTo>
                  <a:lnTo>
                    <a:pt x="1643" y="2699"/>
                  </a:lnTo>
                  <a:lnTo>
                    <a:pt x="1659" y="2658"/>
                  </a:lnTo>
                  <a:lnTo>
                    <a:pt x="1676" y="2617"/>
                  </a:lnTo>
                  <a:lnTo>
                    <a:pt x="1694" y="2577"/>
                  </a:lnTo>
                  <a:lnTo>
                    <a:pt x="1712" y="2536"/>
                  </a:lnTo>
                  <a:lnTo>
                    <a:pt x="1733" y="2498"/>
                  </a:lnTo>
                  <a:lnTo>
                    <a:pt x="1754" y="2458"/>
                  </a:lnTo>
                  <a:lnTo>
                    <a:pt x="1775" y="2420"/>
                  </a:lnTo>
                  <a:lnTo>
                    <a:pt x="1797" y="2382"/>
                  </a:lnTo>
                  <a:lnTo>
                    <a:pt x="1822" y="2345"/>
                  </a:lnTo>
                  <a:lnTo>
                    <a:pt x="1846" y="2308"/>
                  </a:lnTo>
                  <a:lnTo>
                    <a:pt x="1871" y="2272"/>
                  </a:lnTo>
                  <a:lnTo>
                    <a:pt x="1897" y="2236"/>
                  </a:lnTo>
                  <a:lnTo>
                    <a:pt x="1925" y="2201"/>
                  </a:lnTo>
                  <a:lnTo>
                    <a:pt x="1952" y="2166"/>
                  </a:lnTo>
                  <a:lnTo>
                    <a:pt x="1981" y="2132"/>
                  </a:lnTo>
                  <a:lnTo>
                    <a:pt x="2010" y="2098"/>
                  </a:lnTo>
                  <a:lnTo>
                    <a:pt x="2041" y="2065"/>
                  </a:lnTo>
                  <a:lnTo>
                    <a:pt x="2072" y="2034"/>
                  </a:lnTo>
                  <a:lnTo>
                    <a:pt x="2102" y="2004"/>
                  </a:lnTo>
                  <a:lnTo>
                    <a:pt x="2135" y="1974"/>
                  </a:lnTo>
                  <a:lnTo>
                    <a:pt x="2166" y="1947"/>
                  </a:lnTo>
                  <a:lnTo>
                    <a:pt x="2198" y="1920"/>
                  </a:lnTo>
                  <a:lnTo>
                    <a:pt x="2232" y="1893"/>
                  </a:lnTo>
                  <a:lnTo>
                    <a:pt x="2264" y="1868"/>
                  </a:lnTo>
                  <a:lnTo>
                    <a:pt x="2298" y="1845"/>
                  </a:lnTo>
                  <a:lnTo>
                    <a:pt x="2332" y="1821"/>
                  </a:lnTo>
                  <a:lnTo>
                    <a:pt x="2366" y="1799"/>
                  </a:lnTo>
                  <a:lnTo>
                    <a:pt x="2401" y="1779"/>
                  </a:lnTo>
                  <a:lnTo>
                    <a:pt x="2437" y="1760"/>
                  </a:lnTo>
                  <a:lnTo>
                    <a:pt x="2472" y="1740"/>
                  </a:lnTo>
                  <a:lnTo>
                    <a:pt x="2508" y="1723"/>
                  </a:lnTo>
                  <a:lnTo>
                    <a:pt x="2545" y="1706"/>
                  </a:lnTo>
                  <a:lnTo>
                    <a:pt x="2582" y="1691"/>
                  </a:lnTo>
                  <a:lnTo>
                    <a:pt x="2620" y="1677"/>
                  </a:lnTo>
                  <a:lnTo>
                    <a:pt x="2658" y="1663"/>
                  </a:lnTo>
                  <a:lnTo>
                    <a:pt x="2696" y="1651"/>
                  </a:lnTo>
                  <a:lnTo>
                    <a:pt x="2735" y="1640"/>
                  </a:lnTo>
                  <a:lnTo>
                    <a:pt x="2774" y="1630"/>
                  </a:lnTo>
                  <a:lnTo>
                    <a:pt x="2814" y="1621"/>
                  </a:lnTo>
                  <a:lnTo>
                    <a:pt x="2854" y="1613"/>
                  </a:lnTo>
                  <a:lnTo>
                    <a:pt x="2894" y="1606"/>
                  </a:lnTo>
                  <a:lnTo>
                    <a:pt x="2935" y="1600"/>
                  </a:lnTo>
                  <a:lnTo>
                    <a:pt x="2976" y="1596"/>
                  </a:lnTo>
                  <a:lnTo>
                    <a:pt x="3019" y="1592"/>
                  </a:lnTo>
                  <a:lnTo>
                    <a:pt x="3060" y="1589"/>
                  </a:lnTo>
                  <a:lnTo>
                    <a:pt x="3103" y="1588"/>
                  </a:lnTo>
                  <a:lnTo>
                    <a:pt x="3146" y="1586"/>
                  </a:lnTo>
                  <a:lnTo>
                    <a:pt x="3178" y="1588"/>
                  </a:lnTo>
                  <a:lnTo>
                    <a:pt x="3209" y="1589"/>
                  </a:lnTo>
                  <a:lnTo>
                    <a:pt x="3241" y="1591"/>
                  </a:lnTo>
                  <a:lnTo>
                    <a:pt x="3271" y="1594"/>
                  </a:lnTo>
                  <a:lnTo>
                    <a:pt x="3300" y="1597"/>
                  </a:lnTo>
                  <a:lnTo>
                    <a:pt x="3330" y="1601"/>
                  </a:lnTo>
                  <a:lnTo>
                    <a:pt x="3358" y="1607"/>
                  </a:lnTo>
                  <a:lnTo>
                    <a:pt x="3386" y="1612"/>
                  </a:lnTo>
                  <a:lnTo>
                    <a:pt x="3415" y="1619"/>
                  </a:lnTo>
                  <a:lnTo>
                    <a:pt x="3442" y="1627"/>
                  </a:lnTo>
                  <a:lnTo>
                    <a:pt x="3468" y="1635"/>
                  </a:lnTo>
                  <a:lnTo>
                    <a:pt x="3494" y="1644"/>
                  </a:lnTo>
                  <a:lnTo>
                    <a:pt x="3520" y="1654"/>
                  </a:lnTo>
                  <a:lnTo>
                    <a:pt x="3545" y="1664"/>
                  </a:lnTo>
                  <a:lnTo>
                    <a:pt x="3569" y="1676"/>
                  </a:lnTo>
                  <a:lnTo>
                    <a:pt x="3593" y="1688"/>
                  </a:lnTo>
                  <a:lnTo>
                    <a:pt x="3617" y="1702"/>
                  </a:lnTo>
                  <a:lnTo>
                    <a:pt x="3640" y="1715"/>
                  </a:lnTo>
                  <a:lnTo>
                    <a:pt x="3662" y="1730"/>
                  </a:lnTo>
                  <a:lnTo>
                    <a:pt x="3684" y="1746"/>
                  </a:lnTo>
                  <a:lnTo>
                    <a:pt x="3705" y="1763"/>
                  </a:lnTo>
                  <a:lnTo>
                    <a:pt x="3727" y="1780"/>
                  </a:lnTo>
                  <a:lnTo>
                    <a:pt x="3747" y="1798"/>
                  </a:lnTo>
                  <a:lnTo>
                    <a:pt x="3767" y="1816"/>
                  </a:lnTo>
                  <a:lnTo>
                    <a:pt x="3786" y="1837"/>
                  </a:lnTo>
                  <a:lnTo>
                    <a:pt x="3805" y="1857"/>
                  </a:lnTo>
                  <a:lnTo>
                    <a:pt x="3824" y="1878"/>
                  </a:lnTo>
                  <a:lnTo>
                    <a:pt x="3842" y="1900"/>
                  </a:lnTo>
                  <a:lnTo>
                    <a:pt x="3860" y="1924"/>
                  </a:lnTo>
                  <a:lnTo>
                    <a:pt x="3877" y="1947"/>
                  </a:lnTo>
                  <a:lnTo>
                    <a:pt x="3893" y="1972"/>
                  </a:lnTo>
                  <a:lnTo>
                    <a:pt x="3910" y="1998"/>
                  </a:lnTo>
                  <a:lnTo>
                    <a:pt x="4082" y="1691"/>
                  </a:lnTo>
                  <a:lnTo>
                    <a:pt x="4769" y="1691"/>
                  </a:lnTo>
                  <a:lnTo>
                    <a:pt x="4260" y="3728"/>
                  </a:lnTo>
                  <a:lnTo>
                    <a:pt x="4259" y="3737"/>
                  </a:lnTo>
                  <a:lnTo>
                    <a:pt x="4257" y="3748"/>
                  </a:lnTo>
                  <a:lnTo>
                    <a:pt x="4252" y="3776"/>
                  </a:lnTo>
                  <a:lnTo>
                    <a:pt x="4249" y="3801"/>
                  </a:lnTo>
                  <a:lnTo>
                    <a:pt x="4247" y="3822"/>
                  </a:lnTo>
                  <a:lnTo>
                    <a:pt x="4246" y="3838"/>
                  </a:lnTo>
                  <a:lnTo>
                    <a:pt x="4247" y="3863"/>
                  </a:lnTo>
                  <a:lnTo>
                    <a:pt x="4250" y="3886"/>
                  </a:lnTo>
                  <a:lnTo>
                    <a:pt x="4252" y="3897"/>
                  </a:lnTo>
                  <a:lnTo>
                    <a:pt x="4254" y="3907"/>
                  </a:lnTo>
                  <a:lnTo>
                    <a:pt x="4257" y="3917"/>
                  </a:lnTo>
                  <a:lnTo>
                    <a:pt x="4260" y="3926"/>
                  </a:lnTo>
                  <a:lnTo>
                    <a:pt x="4263" y="3935"/>
                  </a:lnTo>
                  <a:lnTo>
                    <a:pt x="4267" y="3943"/>
                  </a:lnTo>
                  <a:lnTo>
                    <a:pt x="4271" y="3951"/>
                  </a:lnTo>
                  <a:lnTo>
                    <a:pt x="4276" y="3959"/>
                  </a:lnTo>
                  <a:lnTo>
                    <a:pt x="4281" y="3967"/>
                  </a:lnTo>
                  <a:lnTo>
                    <a:pt x="4287" y="3974"/>
                  </a:lnTo>
                  <a:lnTo>
                    <a:pt x="4293" y="3981"/>
                  </a:lnTo>
                  <a:lnTo>
                    <a:pt x="4299" y="3987"/>
                  </a:lnTo>
                  <a:lnTo>
                    <a:pt x="4306" y="3993"/>
                  </a:lnTo>
                  <a:lnTo>
                    <a:pt x="4314" y="3998"/>
                  </a:lnTo>
                  <a:lnTo>
                    <a:pt x="4322" y="4004"/>
                  </a:lnTo>
                  <a:lnTo>
                    <a:pt x="4330" y="4008"/>
                  </a:lnTo>
                  <a:lnTo>
                    <a:pt x="4338" y="4013"/>
                  </a:lnTo>
                  <a:lnTo>
                    <a:pt x="4347" y="4017"/>
                  </a:lnTo>
                  <a:lnTo>
                    <a:pt x="4356" y="4020"/>
                  </a:lnTo>
                  <a:lnTo>
                    <a:pt x="4365" y="4023"/>
                  </a:lnTo>
                  <a:lnTo>
                    <a:pt x="4385" y="4029"/>
                  </a:lnTo>
                  <a:lnTo>
                    <a:pt x="4408" y="4032"/>
                  </a:lnTo>
                  <a:lnTo>
                    <a:pt x="4431" y="4035"/>
                  </a:lnTo>
                  <a:lnTo>
                    <a:pt x="4456" y="4035"/>
                  </a:lnTo>
                  <a:lnTo>
                    <a:pt x="4484" y="4035"/>
                  </a:lnTo>
                  <a:lnTo>
                    <a:pt x="4513" y="4033"/>
                  </a:lnTo>
                  <a:lnTo>
                    <a:pt x="4540" y="4031"/>
                  </a:lnTo>
                  <a:lnTo>
                    <a:pt x="4568" y="4028"/>
                  </a:lnTo>
                  <a:lnTo>
                    <a:pt x="4595" y="4024"/>
                  </a:lnTo>
                  <a:lnTo>
                    <a:pt x="4623" y="4019"/>
                  </a:lnTo>
                  <a:lnTo>
                    <a:pt x="4650" y="4013"/>
                  </a:lnTo>
                  <a:lnTo>
                    <a:pt x="4677" y="4006"/>
                  </a:lnTo>
                  <a:lnTo>
                    <a:pt x="4703" y="3998"/>
                  </a:lnTo>
                  <a:lnTo>
                    <a:pt x="4731" y="3989"/>
                  </a:lnTo>
                  <a:lnTo>
                    <a:pt x="4757" y="3979"/>
                  </a:lnTo>
                  <a:lnTo>
                    <a:pt x="4782" y="3969"/>
                  </a:lnTo>
                  <a:lnTo>
                    <a:pt x="4809" y="3956"/>
                  </a:lnTo>
                  <a:lnTo>
                    <a:pt x="4834" y="3944"/>
                  </a:lnTo>
                  <a:lnTo>
                    <a:pt x="4859" y="3930"/>
                  </a:lnTo>
                  <a:lnTo>
                    <a:pt x="4884" y="3916"/>
                  </a:lnTo>
                  <a:lnTo>
                    <a:pt x="4910" y="3901"/>
                  </a:lnTo>
                  <a:lnTo>
                    <a:pt x="4934" y="3885"/>
                  </a:lnTo>
                  <a:lnTo>
                    <a:pt x="4959" y="3866"/>
                  </a:lnTo>
                  <a:lnTo>
                    <a:pt x="4983" y="3848"/>
                  </a:lnTo>
                  <a:lnTo>
                    <a:pt x="5008" y="3829"/>
                  </a:lnTo>
                  <a:lnTo>
                    <a:pt x="5031" y="3809"/>
                  </a:lnTo>
                  <a:lnTo>
                    <a:pt x="5055" y="3788"/>
                  </a:lnTo>
                  <a:lnTo>
                    <a:pt x="5078" y="3766"/>
                  </a:lnTo>
                  <a:lnTo>
                    <a:pt x="5101" y="3743"/>
                  </a:lnTo>
                  <a:lnTo>
                    <a:pt x="5125" y="3720"/>
                  </a:lnTo>
                  <a:lnTo>
                    <a:pt x="5147" y="3694"/>
                  </a:lnTo>
                  <a:lnTo>
                    <a:pt x="5169" y="3668"/>
                  </a:lnTo>
                  <a:lnTo>
                    <a:pt x="5192" y="3642"/>
                  </a:lnTo>
                  <a:lnTo>
                    <a:pt x="5214" y="3614"/>
                  </a:lnTo>
                  <a:lnTo>
                    <a:pt x="5236" y="3585"/>
                  </a:lnTo>
                  <a:lnTo>
                    <a:pt x="5258" y="3556"/>
                  </a:lnTo>
                  <a:lnTo>
                    <a:pt x="5279" y="3526"/>
                  </a:lnTo>
                  <a:lnTo>
                    <a:pt x="5299" y="3495"/>
                  </a:lnTo>
                  <a:lnTo>
                    <a:pt x="5319" y="3464"/>
                  </a:lnTo>
                  <a:lnTo>
                    <a:pt x="5338" y="3433"/>
                  </a:lnTo>
                  <a:lnTo>
                    <a:pt x="5357" y="3403"/>
                  </a:lnTo>
                  <a:lnTo>
                    <a:pt x="5374" y="3370"/>
                  </a:lnTo>
                  <a:lnTo>
                    <a:pt x="5391" y="3339"/>
                  </a:lnTo>
                  <a:lnTo>
                    <a:pt x="5409" y="3307"/>
                  </a:lnTo>
                  <a:lnTo>
                    <a:pt x="5424" y="3273"/>
                  </a:lnTo>
                  <a:lnTo>
                    <a:pt x="5439" y="3241"/>
                  </a:lnTo>
                  <a:lnTo>
                    <a:pt x="5454" y="3207"/>
                  </a:lnTo>
                  <a:lnTo>
                    <a:pt x="5467" y="3174"/>
                  </a:lnTo>
                  <a:lnTo>
                    <a:pt x="5480" y="3139"/>
                  </a:lnTo>
                  <a:lnTo>
                    <a:pt x="5493" y="3106"/>
                  </a:lnTo>
                  <a:lnTo>
                    <a:pt x="5505" y="3071"/>
                  </a:lnTo>
                  <a:lnTo>
                    <a:pt x="5516" y="3036"/>
                  </a:lnTo>
                  <a:lnTo>
                    <a:pt x="5527" y="3001"/>
                  </a:lnTo>
                  <a:lnTo>
                    <a:pt x="5536" y="2965"/>
                  </a:lnTo>
                  <a:lnTo>
                    <a:pt x="5545" y="2930"/>
                  </a:lnTo>
                  <a:lnTo>
                    <a:pt x="5554" y="2893"/>
                  </a:lnTo>
                  <a:lnTo>
                    <a:pt x="5561" y="2857"/>
                  </a:lnTo>
                  <a:lnTo>
                    <a:pt x="5568" y="2821"/>
                  </a:lnTo>
                  <a:lnTo>
                    <a:pt x="5575" y="2783"/>
                  </a:lnTo>
                  <a:lnTo>
                    <a:pt x="5580" y="2746"/>
                  </a:lnTo>
                  <a:lnTo>
                    <a:pt x="5585" y="2708"/>
                  </a:lnTo>
                  <a:lnTo>
                    <a:pt x="5590" y="2670"/>
                  </a:lnTo>
                  <a:lnTo>
                    <a:pt x="5593" y="2631"/>
                  </a:lnTo>
                  <a:lnTo>
                    <a:pt x="5596" y="2593"/>
                  </a:lnTo>
                  <a:lnTo>
                    <a:pt x="5599" y="2554"/>
                  </a:lnTo>
                  <a:lnTo>
                    <a:pt x="5600" y="2515"/>
                  </a:lnTo>
                  <a:lnTo>
                    <a:pt x="5601" y="2475"/>
                  </a:lnTo>
                  <a:lnTo>
                    <a:pt x="5603" y="2435"/>
                  </a:lnTo>
                  <a:lnTo>
                    <a:pt x="5601" y="2385"/>
                  </a:lnTo>
                  <a:lnTo>
                    <a:pt x="5599" y="2337"/>
                  </a:lnTo>
                  <a:lnTo>
                    <a:pt x="5597" y="2288"/>
                  </a:lnTo>
                  <a:lnTo>
                    <a:pt x="5593" y="2240"/>
                  </a:lnTo>
                  <a:lnTo>
                    <a:pt x="5587" y="2193"/>
                  </a:lnTo>
                  <a:lnTo>
                    <a:pt x="5581" y="2146"/>
                  </a:lnTo>
                  <a:lnTo>
                    <a:pt x="5573" y="2100"/>
                  </a:lnTo>
                  <a:lnTo>
                    <a:pt x="5565" y="2054"/>
                  </a:lnTo>
                  <a:lnTo>
                    <a:pt x="5555" y="2009"/>
                  </a:lnTo>
                  <a:lnTo>
                    <a:pt x="5544" y="1965"/>
                  </a:lnTo>
                  <a:lnTo>
                    <a:pt x="5532" y="1921"/>
                  </a:lnTo>
                  <a:lnTo>
                    <a:pt x="5519" y="1877"/>
                  </a:lnTo>
                  <a:lnTo>
                    <a:pt x="5504" y="1835"/>
                  </a:lnTo>
                  <a:lnTo>
                    <a:pt x="5487" y="1793"/>
                  </a:lnTo>
                  <a:lnTo>
                    <a:pt x="5471" y="1750"/>
                  </a:lnTo>
                  <a:lnTo>
                    <a:pt x="5453" y="1710"/>
                  </a:lnTo>
                  <a:lnTo>
                    <a:pt x="5434" y="1670"/>
                  </a:lnTo>
                  <a:lnTo>
                    <a:pt x="5413" y="1630"/>
                  </a:lnTo>
                  <a:lnTo>
                    <a:pt x="5391" y="1591"/>
                  </a:lnTo>
                  <a:lnTo>
                    <a:pt x="5368" y="1552"/>
                  </a:lnTo>
                  <a:lnTo>
                    <a:pt x="5345" y="1514"/>
                  </a:lnTo>
                  <a:lnTo>
                    <a:pt x="5320" y="1476"/>
                  </a:lnTo>
                  <a:lnTo>
                    <a:pt x="5293" y="1439"/>
                  </a:lnTo>
                  <a:lnTo>
                    <a:pt x="5266" y="1402"/>
                  </a:lnTo>
                  <a:lnTo>
                    <a:pt x="5237" y="1367"/>
                  </a:lnTo>
                  <a:lnTo>
                    <a:pt x="5208" y="1331"/>
                  </a:lnTo>
                  <a:lnTo>
                    <a:pt x="5176" y="1297"/>
                  </a:lnTo>
                  <a:lnTo>
                    <a:pt x="5144" y="1263"/>
                  </a:lnTo>
                  <a:lnTo>
                    <a:pt x="5111" y="1229"/>
                  </a:lnTo>
                  <a:lnTo>
                    <a:pt x="5076" y="1196"/>
                  </a:lnTo>
                  <a:lnTo>
                    <a:pt x="5041" y="1163"/>
                  </a:lnTo>
                  <a:lnTo>
                    <a:pt x="5003" y="1132"/>
                  </a:lnTo>
                  <a:lnTo>
                    <a:pt x="4966" y="1101"/>
                  </a:lnTo>
                  <a:lnTo>
                    <a:pt x="4928" y="1071"/>
                  </a:lnTo>
                  <a:lnTo>
                    <a:pt x="4888" y="1042"/>
                  </a:lnTo>
                  <a:lnTo>
                    <a:pt x="4849" y="1013"/>
                  </a:lnTo>
                  <a:lnTo>
                    <a:pt x="4809" y="986"/>
                  </a:lnTo>
                  <a:lnTo>
                    <a:pt x="4767" y="961"/>
                  </a:lnTo>
                  <a:lnTo>
                    <a:pt x="4725" y="936"/>
                  </a:lnTo>
                  <a:lnTo>
                    <a:pt x="4682" y="911"/>
                  </a:lnTo>
                  <a:lnTo>
                    <a:pt x="4639" y="888"/>
                  </a:lnTo>
                  <a:lnTo>
                    <a:pt x="4595" y="866"/>
                  </a:lnTo>
                  <a:lnTo>
                    <a:pt x="4550" y="844"/>
                  </a:lnTo>
                  <a:lnTo>
                    <a:pt x="4504" y="824"/>
                  </a:lnTo>
                  <a:lnTo>
                    <a:pt x="4458" y="806"/>
                  </a:lnTo>
                  <a:lnTo>
                    <a:pt x="4412" y="787"/>
                  </a:lnTo>
                  <a:lnTo>
                    <a:pt x="4364" y="770"/>
                  </a:lnTo>
                  <a:lnTo>
                    <a:pt x="4316" y="753"/>
                  </a:lnTo>
                  <a:lnTo>
                    <a:pt x="4266" y="738"/>
                  </a:lnTo>
                  <a:lnTo>
                    <a:pt x="4217" y="724"/>
                  </a:lnTo>
                  <a:lnTo>
                    <a:pt x="4166" y="711"/>
                  </a:lnTo>
                  <a:lnTo>
                    <a:pt x="4116" y="699"/>
                  </a:lnTo>
                  <a:lnTo>
                    <a:pt x="4063" y="688"/>
                  </a:lnTo>
                  <a:lnTo>
                    <a:pt x="4011" y="677"/>
                  </a:lnTo>
                  <a:lnTo>
                    <a:pt x="3957" y="667"/>
                  </a:lnTo>
                  <a:lnTo>
                    <a:pt x="3903" y="659"/>
                  </a:lnTo>
                  <a:lnTo>
                    <a:pt x="3849" y="652"/>
                  </a:lnTo>
                  <a:lnTo>
                    <a:pt x="3793" y="646"/>
                  </a:lnTo>
                  <a:lnTo>
                    <a:pt x="3738" y="640"/>
                  </a:lnTo>
                  <a:lnTo>
                    <a:pt x="3680" y="636"/>
                  </a:lnTo>
                  <a:lnTo>
                    <a:pt x="3623" y="633"/>
                  </a:lnTo>
                  <a:lnTo>
                    <a:pt x="3565" y="630"/>
                  </a:lnTo>
                  <a:lnTo>
                    <a:pt x="3506" y="629"/>
                  </a:lnTo>
                  <a:lnTo>
                    <a:pt x="3447" y="628"/>
                  </a:lnTo>
                  <a:lnTo>
                    <a:pt x="3385" y="629"/>
                  </a:lnTo>
                  <a:lnTo>
                    <a:pt x="3325" y="630"/>
                  </a:lnTo>
                  <a:lnTo>
                    <a:pt x="3264" y="632"/>
                  </a:lnTo>
                  <a:lnTo>
                    <a:pt x="3204" y="636"/>
                  </a:lnTo>
                  <a:lnTo>
                    <a:pt x="3145" y="640"/>
                  </a:lnTo>
                  <a:lnTo>
                    <a:pt x="3086" y="645"/>
                  </a:lnTo>
                  <a:lnTo>
                    <a:pt x="3029" y="651"/>
                  </a:lnTo>
                  <a:lnTo>
                    <a:pt x="2971" y="658"/>
                  </a:lnTo>
                  <a:lnTo>
                    <a:pt x="2915" y="666"/>
                  </a:lnTo>
                  <a:lnTo>
                    <a:pt x="2858" y="675"/>
                  </a:lnTo>
                  <a:lnTo>
                    <a:pt x="2802" y="685"/>
                  </a:lnTo>
                  <a:lnTo>
                    <a:pt x="2748" y="697"/>
                  </a:lnTo>
                  <a:lnTo>
                    <a:pt x="2693" y="709"/>
                  </a:lnTo>
                  <a:lnTo>
                    <a:pt x="2639" y="721"/>
                  </a:lnTo>
                  <a:lnTo>
                    <a:pt x="2585" y="735"/>
                  </a:lnTo>
                  <a:lnTo>
                    <a:pt x="2533" y="750"/>
                  </a:lnTo>
                  <a:lnTo>
                    <a:pt x="2481" y="765"/>
                  </a:lnTo>
                  <a:lnTo>
                    <a:pt x="2429" y="783"/>
                  </a:lnTo>
                  <a:lnTo>
                    <a:pt x="2378" y="800"/>
                  </a:lnTo>
                  <a:lnTo>
                    <a:pt x="2328" y="818"/>
                  </a:lnTo>
                  <a:lnTo>
                    <a:pt x="2277" y="838"/>
                  </a:lnTo>
                  <a:lnTo>
                    <a:pt x="2229" y="859"/>
                  </a:lnTo>
                  <a:lnTo>
                    <a:pt x="2179" y="880"/>
                  </a:lnTo>
                  <a:lnTo>
                    <a:pt x="2132" y="902"/>
                  </a:lnTo>
                  <a:lnTo>
                    <a:pt x="2083" y="925"/>
                  </a:lnTo>
                  <a:lnTo>
                    <a:pt x="2037" y="950"/>
                  </a:lnTo>
                  <a:lnTo>
                    <a:pt x="1990" y="975"/>
                  </a:lnTo>
                  <a:lnTo>
                    <a:pt x="1944" y="1001"/>
                  </a:lnTo>
                  <a:lnTo>
                    <a:pt x="1898" y="1029"/>
                  </a:lnTo>
                  <a:lnTo>
                    <a:pt x="1854" y="1057"/>
                  </a:lnTo>
                  <a:lnTo>
                    <a:pt x="1809" y="1085"/>
                  </a:lnTo>
                  <a:lnTo>
                    <a:pt x="1766" y="1116"/>
                  </a:lnTo>
                  <a:lnTo>
                    <a:pt x="1734" y="1139"/>
                  </a:lnTo>
                  <a:lnTo>
                    <a:pt x="1702" y="1162"/>
                  </a:lnTo>
                  <a:lnTo>
                    <a:pt x="1671" y="1187"/>
                  </a:lnTo>
                  <a:lnTo>
                    <a:pt x="1641" y="1211"/>
                  </a:lnTo>
                  <a:lnTo>
                    <a:pt x="1610" y="1235"/>
                  </a:lnTo>
                  <a:lnTo>
                    <a:pt x="1581" y="1261"/>
                  </a:lnTo>
                  <a:lnTo>
                    <a:pt x="1551" y="1286"/>
                  </a:lnTo>
                  <a:lnTo>
                    <a:pt x="1523" y="1311"/>
                  </a:lnTo>
                  <a:lnTo>
                    <a:pt x="1494" y="1337"/>
                  </a:lnTo>
                  <a:lnTo>
                    <a:pt x="1466" y="1364"/>
                  </a:lnTo>
                  <a:lnTo>
                    <a:pt x="1439" y="1390"/>
                  </a:lnTo>
                  <a:lnTo>
                    <a:pt x="1411" y="1417"/>
                  </a:lnTo>
                  <a:lnTo>
                    <a:pt x="1385" y="1445"/>
                  </a:lnTo>
                  <a:lnTo>
                    <a:pt x="1359" y="1472"/>
                  </a:lnTo>
                  <a:lnTo>
                    <a:pt x="1334" y="1500"/>
                  </a:lnTo>
                  <a:lnTo>
                    <a:pt x="1308" y="1529"/>
                  </a:lnTo>
                  <a:lnTo>
                    <a:pt x="1284" y="1558"/>
                  </a:lnTo>
                  <a:lnTo>
                    <a:pt x="1260" y="1586"/>
                  </a:lnTo>
                  <a:lnTo>
                    <a:pt x="1236" y="1617"/>
                  </a:lnTo>
                  <a:lnTo>
                    <a:pt x="1212" y="1646"/>
                  </a:lnTo>
                  <a:lnTo>
                    <a:pt x="1190" y="1677"/>
                  </a:lnTo>
                  <a:lnTo>
                    <a:pt x="1168" y="1707"/>
                  </a:lnTo>
                  <a:lnTo>
                    <a:pt x="1146" y="1738"/>
                  </a:lnTo>
                  <a:lnTo>
                    <a:pt x="1125" y="1770"/>
                  </a:lnTo>
                  <a:lnTo>
                    <a:pt x="1103" y="1801"/>
                  </a:lnTo>
                  <a:lnTo>
                    <a:pt x="1083" y="1834"/>
                  </a:lnTo>
                  <a:lnTo>
                    <a:pt x="1063" y="1866"/>
                  </a:lnTo>
                  <a:lnTo>
                    <a:pt x="1044" y="1898"/>
                  </a:lnTo>
                  <a:lnTo>
                    <a:pt x="1025" y="1932"/>
                  </a:lnTo>
                  <a:lnTo>
                    <a:pt x="1005" y="1965"/>
                  </a:lnTo>
                  <a:lnTo>
                    <a:pt x="987" y="1999"/>
                  </a:lnTo>
                  <a:lnTo>
                    <a:pt x="970" y="2033"/>
                  </a:lnTo>
                  <a:lnTo>
                    <a:pt x="953" y="2067"/>
                  </a:lnTo>
                  <a:lnTo>
                    <a:pt x="936" y="2102"/>
                  </a:lnTo>
                  <a:lnTo>
                    <a:pt x="919" y="2136"/>
                  </a:lnTo>
                  <a:lnTo>
                    <a:pt x="904" y="2172"/>
                  </a:lnTo>
                  <a:lnTo>
                    <a:pt x="889" y="2206"/>
                  </a:lnTo>
                  <a:lnTo>
                    <a:pt x="875" y="2241"/>
                  </a:lnTo>
                  <a:lnTo>
                    <a:pt x="861" y="2277"/>
                  </a:lnTo>
                  <a:lnTo>
                    <a:pt x="848" y="2312"/>
                  </a:lnTo>
                  <a:lnTo>
                    <a:pt x="835" y="2349"/>
                  </a:lnTo>
                  <a:lnTo>
                    <a:pt x="823" y="2384"/>
                  </a:lnTo>
                  <a:lnTo>
                    <a:pt x="810" y="2421"/>
                  </a:lnTo>
                  <a:lnTo>
                    <a:pt x="799" y="2457"/>
                  </a:lnTo>
                  <a:lnTo>
                    <a:pt x="788" y="2494"/>
                  </a:lnTo>
                  <a:lnTo>
                    <a:pt x="778" y="2531"/>
                  </a:lnTo>
                  <a:lnTo>
                    <a:pt x="769" y="2567"/>
                  </a:lnTo>
                  <a:lnTo>
                    <a:pt x="760" y="2605"/>
                  </a:lnTo>
                  <a:lnTo>
                    <a:pt x="752" y="2642"/>
                  </a:lnTo>
                  <a:lnTo>
                    <a:pt x="744" y="2680"/>
                  </a:lnTo>
                  <a:lnTo>
                    <a:pt x="736" y="2717"/>
                  </a:lnTo>
                  <a:lnTo>
                    <a:pt x="730" y="2755"/>
                  </a:lnTo>
                  <a:lnTo>
                    <a:pt x="723" y="2793"/>
                  </a:lnTo>
                  <a:lnTo>
                    <a:pt x="717" y="2831"/>
                  </a:lnTo>
                  <a:lnTo>
                    <a:pt x="712" y="2869"/>
                  </a:lnTo>
                  <a:lnTo>
                    <a:pt x="707" y="2908"/>
                  </a:lnTo>
                  <a:lnTo>
                    <a:pt x="703" y="2947"/>
                  </a:lnTo>
                  <a:lnTo>
                    <a:pt x="700" y="2986"/>
                  </a:lnTo>
                  <a:lnTo>
                    <a:pt x="696" y="3025"/>
                  </a:lnTo>
                  <a:lnTo>
                    <a:pt x="694" y="3064"/>
                  </a:lnTo>
                  <a:lnTo>
                    <a:pt x="692" y="3103"/>
                  </a:lnTo>
                  <a:lnTo>
                    <a:pt x="691" y="3144"/>
                  </a:lnTo>
                  <a:lnTo>
                    <a:pt x="690" y="3183"/>
                  </a:lnTo>
                  <a:lnTo>
                    <a:pt x="690" y="3222"/>
                  </a:lnTo>
                  <a:lnTo>
                    <a:pt x="690" y="3285"/>
                  </a:lnTo>
                  <a:lnTo>
                    <a:pt x="692" y="3347"/>
                  </a:lnTo>
                  <a:lnTo>
                    <a:pt x="696" y="3409"/>
                  </a:lnTo>
                  <a:lnTo>
                    <a:pt x="700" y="3468"/>
                  </a:lnTo>
                  <a:lnTo>
                    <a:pt x="706" y="3528"/>
                  </a:lnTo>
                  <a:lnTo>
                    <a:pt x="713" y="3587"/>
                  </a:lnTo>
                  <a:lnTo>
                    <a:pt x="723" y="3645"/>
                  </a:lnTo>
                  <a:lnTo>
                    <a:pt x="733" y="3702"/>
                  </a:lnTo>
                  <a:lnTo>
                    <a:pt x="744" y="3758"/>
                  </a:lnTo>
                  <a:lnTo>
                    <a:pt x="756" y="3814"/>
                  </a:lnTo>
                  <a:lnTo>
                    <a:pt x="770" y="3868"/>
                  </a:lnTo>
                  <a:lnTo>
                    <a:pt x="785" y="3922"/>
                  </a:lnTo>
                  <a:lnTo>
                    <a:pt x="801" y="3976"/>
                  </a:lnTo>
                  <a:lnTo>
                    <a:pt x="819" y="4027"/>
                  </a:lnTo>
                  <a:lnTo>
                    <a:pt x="839" y="4079"/>
                  </a:lnTo>
                  <a:lnTo>
                    <a:pt x="859" y="4130"/>
                  </a:lnTo>
                  <a:lnTo>
                    <a:pt x="881" y="4180"/>
                  </a:lnTo>
                  <a:lnTo>
                    <a:pt x="904" y="4229"/>
                  </a:lnTo>
                  <a:lnTo>
                    <a:pt x="929" y="4277"/>
                  </a:lnTo>
                  <a:lnTo>
                    <a:pt x="954" y="4325"/>
                  </a:lnTo>
                  <a:lnTo>
                    <a:pt x="981" y="4372"/>
                  </a:lnTo>
                  <a:lnTo>
                    <a:pt x="1009" y="4417"/>
                  </a:lnTo>
                  <a:lnTo>
                    <a:pt x="1040" y="4463"/>
                  </a:lnTo>
                  <a:lnTo>
                    <a:pt x="1071" y="4506"/>
                  </a:lnTo>
                  <a:lnTo>
                    <a:pt x="1103" y="4550"/>
                  </a:lnTo>
                  <a:lnTo>
                    <a:pt x="1137" y="4592"/>
                  </a:lnTo>
                  <a:lnTo>
                    <a:pt x="1172" y="4635"/>
                  </a:lnTo>
                  <a:lnTo>
                    <a:pt x="1208" y="4675"/>
                  </a:lnTo>
                  <a:lnTo>
                    <a:pt x="1246" y="4716"/>
                  </a:lnTo>
                  <a:lnTo>
                    <a:pt x="1285" y="4755"/>
                  </a:lnTo>
                  <a:lnTo>
                    <a:pt x="1326" y="4794"/>
                  </a:lnTo>
                  <a:lnTo>
                    <a:pt x="1367" y="4831"/>
                  </a:lnTo>
                  <a:lnTo>
                    <a:pt x="1409" y="4869"/>
                  </a:lnTo>
                  <a:lnTo>
                    <a:pt x="1453" y="4904"/>
                  </a:lnTo>
                  <a:lnTo>
                    <a:pt x="1497" y="4938"/>
                  </a:lnTo>
                  <a:lnTo>
                    <a:pt x="1543" y="4972"/>
                  </a:lnTo>
                  <a:lnTo>
                    <a:pt x="1589" y="5004"/>
                  </a:lnTo>
                  <a:lnTo>
                    <a:pt x="1637" y="5036"/>
                  </a:lnTo>
                  <a:lnTo>
                    <a:pt x="1684" y="5066"/>
                  </a:lnTo>
                  <a:lnTo>
                    <a:pt x="1734" y="5094"/>
                  </a:lnTo>
                  <a:lnTo>
                    <a:pt x="1783" y="5122"/>
                  </a:lnTo>
                  <a:lnTo>
                    <a:pt x="1834" y="5148"/>
                  </a:lnTo>
                  <a:lnTo>
                    <a:pt x="1886" y="5173"/>
                  </a:lnTo>
                  <a:lnTo>
                    <a:pt x="1939" y="5198"/>
                  </a:lnTo>
                  <a:lnTo>
                    <a:pt x="1992" y="5220"/>
                  </a:lnTo>
                  <a:lnTo>
                    <a:pt x="2047" y="5242"/>
                  </a:lnTo>
                  <a:lnTo>
                    <a:pt x="2101" y="5262"/>
                  </a:lnTo>
                  <a:lnTo>
                    <a:pt x="2158" y="5282"/>
                  </a:lnTo>
                  <a:lnTo>
                    <a:pt x="2214" y="5300"/>
                  </a:lnTo>
                  <a:lnTo>
                    <a:pt x="2273" y="5317"/>
                  </a:lnTo>
                  <a:lnTo>
                    <a:pt x="2332" y="5332"/>
                  </a:lnTo>
                  <a:lnTo>
                    <a:pt x="2391" y="5347"/>
                  </a:lnTo>
                  <a:lnTo>
                    <a:pt x="2452" y="5361"/>
                  </a:lnTo>
                  <a:lnTo>
                    <a:pt x="2513" y="5373"/>
                  </a:lnTo>
                  <a:lnTo>
                    <a:pt x="2576" y="5384"/>
                  </a:lnTo>
                  <a:lnTo>
                    <a:pt x="2640" y="5394"/>
                  </a:lnTo>
                  <a:lnTo>
                    <a:pt x="2703" y="5403"/>
                  </a:lnTo>
                  <a:lnTo>
                    <a:pt x="2769" y="5410"/>
                  </a:lnTo>
                  <a:lnTo>
                    <a:pt x="2835" y="5416"/>
                  </a:lnTo>
                  <a:lnTo>
                    <a:pt x="2902" y="5422"/>
                  </a:lnTo>
                  <a:lnTo>
                    <a:pt x="2970" y="5426"/>
                  </a:lnTo>
                  <a:lnTo>
                    <a:pt x="3039" y="5429"/>
                  </a:lnTo>
                  <a:lnTo>
                    <a:pt x="3108" y="5430"/>
                  </a:lnTo>
                  <a:lnTo>
                    <a:pt x="3179" y="5431"/>
                  </a:lnTo>
                  <a:lnTo>
                    <a:pt x="3248" y="5430"/>
                  </a:lnTo>
                  <a:lnTo>
                    <a:pt x="3316" y="5428"/>
                  </a:lnTo>
                  <a:lnTo>
                    <a:pt x="3383" y="5425"/>
                  </a:lnTo>
                  <a:lnTo>
                    <a:pt x="3450" y="5421"/>
                  </a:lnTo>
                  <a:lnTo>
                    <a:pt x="3518" y="5416"/>
                  </a:lnTo>
                  <a:lnTo>
                    <a:pt x="3584" y="5409"/>
                  </a:lnTo>
                  <a:lnTo>
                    <a:pt x="3650" y="5401"/>
                  </a:lnTo>
                  <a:lnTo>
                    <a:pt x="3717" y="5392"/>
                  </a:lnTo>
                  <a:lnTo>
                    <a:pt x="3781" y="5382"/>
                  </a:lnTo>
                  <a:lnTo>
                    <a:pt x="3847" y="5370"/>
                  </a:lnTo>
                  <a:lnTo>
                    <a:pt x="3912" y="5357"/>
                  </a:lnTo>
                  <a:lnTo>
                    <a:pt x="3977" y="5342"/>
                  </a:lnTo>
                  <a:lnTo>
                    <a:pt x="4041" y="5327"/>
                  </a:lnTo>
                  <a:lnTo>
                    <a:pt x="4105" y="5310"/>
                  </a:lnTo>
                  <a:lnTo>
                    <a:pt x="4169" y="5292"/>
                  </a:lnTo>
                  <a:lnTo>
                    <a:pt x="4233" y="5273"/>
                  </a:lnTo>
                  <a:lnTo>
                    <a:pt x="4295" y="5252"/>
                  </a:lnTo>
                  <a:lnTo>
                    <a:pt x="4358" y="5231"/>
                  </a:lnTo>
                  <a:lnTo>
                    <a:pt x="4420" y="5208"/>
                  </a:lnTo>
                  <a:lnTo>
                    <a:pt x="4481" y="5184"/>
                  </a:lnTo>
                  <a:lnTo>
                    <a:pt x="4541" y="5159"/>
                  </a:lnTo>
                  <a:lnTo>
                    <a:pt x="4601" y="5133"/>
                  </a:lnTo>
                  <a:lnTo>
                    <a:pt x="4660" y="5107"/>
                  </a:lnTo>
                  <a:lnTo>
                    <a:pt x="4719" y="5078"/>
                  </a:lnTo>
                  <a:lnTo>
                    <a:pt x="4777" y="5049"/>
                  </a:lnTo>
                  <a:lnTo>
                    <a:pt x="4834" y="5017"/>
                  </a:lnTo>
                  <a:lnTo>
                    <a:pt x="4891" y="4986"/>
                  </a:lnTo>
                  <a:lnTo>
                    <a:pt x="4947" y="4953"/>
                  </a:lnTo>
                  <a:lnTo>
                    <a:pt x="5002" y="4919"/>
                  </a:lnTo>
                  <a:lnTo>
                    <a:pt x="5057" y="4884"/>
                  </a:lnTo>
                  <a:lnTo>
                    <a:pt x="5112" y="4847"/>
                  </a:lnTo>
                  <a:lnTo>
                    <a:pt x="5165" y="4810"/>
                  </a:lnTo>
                  <a:lnTo>
                    <a:pt x="5488" y="5261"/>
                  </a:lnTo>
                  <a:lnTo>
                    <a:pt x="5424" y="5309"/>
                  </a:lnTo>
                  <a:lnTo>
                    <a:pt x="5358" y="5356"/>
                  </a:lnTo>
                  <a:lnTo>
                    <a:pt x="5291" y="5401"/>
                  </a:lnTo>
                  <a:lnTo>
                    <a:pt x="5226" y="5445"/>
                  </a:lnTo>
                  <a:lnTo>
                    <a:pt x="5158" y="5486"/>
                  </a:lnTo>
                  <a:lnTo>
                    <a:pt x="5091" y="5527"/>
                  </a:lnTo>
                  <a:lnTo>
                    <a:pt x="5024" y="5565"/>
                  </a:lnTo>
                  <a:lnTo>
                    <a:pt x="4955" y="5603"/>
                  </a:lnTo>
                  <a:lnTo>
                    <a:pt x="4886" y="5638"/>
                  </a:lnTo>
                  <a:lnTo>
                    <a:pt x="4818" y="5672"/>
                  </a:lnTo>
                  <a:lnTo>
                    <a:pt x="4748" y="5705"/>
                  </a:lnTo>
                  <a:lnTo>
                    <a:pt x="4677" y="5736"/>
                  </a:lnTo>
                  <a:lnTo>
                    <a:pt x="4608" y="5766"/>
                  </a:lnTo>
                  <a:lnTo>
                    <a:pt x="4536" y="5794"/>
                  </a:lnTo>
                  <a:lnTo>
                    <a:pt x="4465" y="5820"/>
                  </a:lnTo>
                  <a:lnTo>
                    <a:pt x="4393" y="5846"/>
                  </a:lnTo>
                  <a:lnTo>
                    <a:pt x="4321" y="5869"/>
                  </a:lnTo>
                  <a:lnTo>
                    <a:pt x="4248" y="5890"/>
                  </a:lnTo>
                  <a:lnTo>
                    <a:pt x="4174" y="5911"/>
                  </a:lnTo>
                  <a:lnTo>
                    <a:pt x="4100" y="5930"/>
                  </a:lnTo>
                  <a:lnTo>
                    <a:pt x="4027" y="5947"/>
                  </a:lnTo>
                  <a:lnTo>
                    <a:pt x="3952" y="5963"/>
                  </a:lnTo>
                  <a:lnTo>
                    <a:pt x="3876" y="5977"/>
                  </a:lnTo>
                  <a:lnTo>
                    <a:pt x="3801" y="5990"/>
                  </a:lnTo>
                  <a:lnTo>
                    <a:pt x="3725" y="6001"/>
                  </a:lnTo>
                  <a:lnTo>
                    <a:pt x="3648" y="6012"/>
                  </a:lnTo>
                  <a:lnTo>
                    <a:pt x="3571" y="6020"/>
                  </a:lnTo>
                  <a:lnTo>
                    <a:pt x="3493" y="6027"/>
                  </a:lnTo>
                  <a:lnTo>
                    <a:pt x="3416" y="6032"/>
                  </a:lnTo>
                  <a:lnTo>
                    <a:pt x="3338" y="6036"/>
                  </a:lnTo>
                  <a:lnTo>
                    <a:pt x="3258" y="6038"/>
                  </a:lnTo>
                  <a:lnTo>
                    <a:pt x="3179" y="6039"/>
                  </a:lnTo>
                  <a:lnTo>
                    <a:pt x="3099" y="6038"/>
                  </a:lnTo>
                  <a:lnTo>
                    <a:pt x="3021" y="6037"/>
                  </a:lnTo>
                  <a:lnTo>
                    <a:pt x="2943" y="6034"/>
                  </a:lnTo>
                  <a:lnTo>
                    <a:pt x="2866" y="6029"/>
                  </a:lnTo>
                  <a:lnTo>
                    <a:pt x="2789" y="6023"/>
                  </a:lnTo>
                  <a:lnTo>
                    <a:pt x="2713" y="6016"/>
                  </a:lnTo>
                  <a:lnTo>
                    <a:pt x="2639" y="6008"/>
                  </a:lnTo>
                  <a:lnTo>
                    <a:pt x="2564" y="5998"/>
                  </a:lnTo>
                  <a:lnTo>
                    <a:pt x="2491" y="5987"/>
                  </a:lnTo>
                  <a:lnTo>
                    <a:pt x="2419" y="5975"/>
                  </a:lnTo>
                  <a:lnTo>
                    <a:pt x="2346" y="5962"/>
                  </a:lnTo>
                  <a:lnTo>
                    <a:pt x="2275" y="5947"/>
                  </a:lnTo>
                  <a:lnTo>
                    <a:pt x="2204" y="5931"/>
                  </a:lnTo>
                  <a:lnTo>
                    <a:pt x="2135" y="5913"/>
                  </a:lnTo>
                  <a:lnTo>
                    <a:pt x="2066" y="5895"/>
                  </a:lnTo>
                  <a:lnTo>
                    <a:pt x="1998" y="5875"/>
                  </a:lnTo>
                  <a:lnTo>
                    <a:pt x="1931" y="5854"/>
                  </a:lnTo>
                  <a:lnTo>
                    <a:pt x="1865" y="5831"/>
                  </a:lnTo>
                  <a:lnTo>
                    <a:pt x="1799" y="5808"/>
                  </a:lnTo>
                  <a:lnTo>
                    <a:pt x="1736" y="5784"/>
                  </a:lnTo>
                  <a:lnTo>
                    <a:pt x="1672" y="5757"/>
                  </a:lnTo>
                  <a:lnTo>
                    <a:pt x="1609" y="5730"/>
                  </a:lnTo>
                  <a:lnTo>
                    <a:pt x="1548" y="5702"/>
                  </a:lnTo>
                  <a:lnTo>
                    <a:pt x="1487" y="5672"/>
                  </a:lnTo>
                  <a:lnTo>
                    <a:pt x="1428" y="5642"/>
                  </a:lnTo>
                  <a:lnTo>
                    <a:pt x="1369" y="5610"/>
                  </a:lnTo>
                  <a:lnTo>
                    <a:pt x="1311" y="5576"/>
                  </a:lnTo>
                  <a:lnTo>
                    <a:pt x="1255" y="5542"/>
                  </a:lnTo>
                  <a:lnTo>
                    <a:pt x="1198" y="5506"/>
                  </a:lnTo>
                  <a:lnTo>
                    <a:pt x="1144" y="5469"/>
                  </a:lnTo>
                  <a:lnTo>
                    <a:pt x="1090" y="5430"/>
                  </a:lnTo>
                  <a:lnTo>
                    <a:pt x="1037" y="5391"/>
                  </a:lnTo>
                  <a:lnTo>
                    <a:pt x="1004" y="5366"/>
                  </a:lnTo>
                  <a:lnTo>
                    <a:pt x="972" y="5340"/>
                  </a:lnTo>
                  <a:lnTo>
                    <a:pt x="941" y="5314"/>
                  </a:lnTo>
                  <a:lnTo>
                    <a:pt x="910" y="5288"/>
                  </a:lnTo>
                  <a:lnTo>
                    <a:pt x="880" y="5260"/>
                  </a:lnTo>
                  <a:lnTo>
                    <a:pt x="850" y="5234"/>
                  </a:lnTo>
                  <a:lnTo>
                    <a:pt x="820" y="5207"/>
                  </a:lnTo>
                  <a:lnTo>
                    <a:pt x="792" y="5179"/>
                  </a:lnTo>
                  <a:lnTo>
                    <a:pt x="764" y="5152"/>
                  </a:lnTo>
                  <a:lnTo>
                    <a:pt x="736" y="5124"/>
                  </a:lnTo>
                  <a:lnTo>
                    <a:pt x="708" y="5096"/>
                  </a:lnTo>
                  <a:lnTo>
                    <a:pt x="682" y="5068"/>
                  </a:lnTo>
                  <a:lnTo>
                    <a:pt x="656" y="5039"/>
                  </a:lnTo>
                  <a:lnTo>
                    <a:pt x="630" y="5010"/>
                  </a:lnTo>
                  <a:lnTo>
                    <a:pt x="605" y="4981"/>
                  </a:lnTo>
                  <a:lnTo>
                    <a:pt x="580" y="4952"/>
                  </a:lnTo>
                  <a:lnTo>
                    <a:pt x="556" y="4922"/>
                  </a:lnTo>
                  <a:lnTo>
                    <a:pt x="533" y="4893"/>
                  </a:lnTo>
                  <a:lnTo>
                    <a:pt x="509" y="4863"/>
                  </a:lnTo>
                  <a:lnTo>
                    <a:pt x="487" y="4832"/>
                  </a:lnTo>
                  <a:lnTo>
                    <a:pt x="465" y="4802"/>
                  </a:lnTo>
                  <a:lnTo>
                    <a:pt x="444" y="4771"/>
                  </a:lnTo>
                  <a:lnTo>
                    <a:pt x="422" y="4740"/>
                  </a:lnTo>
                  <a:lnTo>
                    <a:pt x="402" y="4709"/>
                  </a:lnTo>
                  <a:lnTo>
                    <a:pt x="382" y="4677"/>
                  </a:lnTo>
                  <a:lnTo>
                    <a:pt x="363" y="4646"/>
                  </a:lnTo>
                  <a:lnTo>
                    <a:pt x="344" y="4615"/>
                  </a:lnTo>
                  <a:lnTo>
                    <a:pt x="326" y="4582"/>
                  </a:lnTo>
                  <a:lnTo>
                    <a:pt x="308" y="4550"/>
                  </a:lnTo>
                  <a:lnTo>
                    <a:pt x="291" y="4517"/>
                  </a:lnTo>
                  <a:lnTo>
                    <a:pt x="274" y="4484"/>
                  </a:lnTo>
                  <a:lnTo>
                    <a:pt x="258" y="4451"/>
                  </a:lnTo>
                  <a:lnTo>
                    <a:pt x="242" y="4417"/>
                  </a:lnTo>
                  <a:lnTo>
                    <a:pt x="227" y="4384"/>
                  </a:lnTo>
                  <a:lnTo>
                    <a:pt x="211" y="4349"/>
                  </a:lnTo>
                  <a:lnTo>
                    <a:pt x="197" y="4315"/>
                  </a:lnTo>
                  <a:lnTo>
                    <a:pt x="183" y="4280"/>
                  </a:lnTo>
                  <a:lnTo>
                    <a:pt x="170" y="4246"/>
                  </a:lnTo>
                  <a:lnTo>
                    <a:pt x="157" y="4211"/>
                  </a:lnTo>
                  <a:lnTo>
                    <a:pt x="145" y="4175"/>
                  </a:lnTo>
                  <a:lnTo>
                    <a:pt x="134" y="4140"/>
                  </a:lnTo>
                  <a:lnTo>
                    <a:pt x="121" y="4103"/>
                  </a:lnTo>
                  <a:lnTo>
                    <a:pt x="111" y="4068"/>
                  </a:lnTo>
                  <a:lnTo>
                    <a:pt x="101" y="4031"/>
                  </a:lnTo>
                  <a:lnTo>
                    <a:pt x="91" y="3994"/>
                  </a:lnTo>
                  <a:lnTo>
                    <a:pt x="82" y="3957"/>
                  </a:lnTo>
                  <a:lnTo>
                    <a:pt x="73" y="3920"/>
                  </a:lnTo>
                  <a:lnTo>
                    <a:pt x="65" y="3883"/>
                  </a:lnTo>
                  <a:lnTo>
                    <a:pt x="57" y="3844"/>
                  </a:lnTo>
                  <a:lnTo>
                    <a:pt x="50" y="3807"/>
                  </a:lnTo>
                  <a:lnTo>
                    <a:pt x="43" y="3768"/>
                  </a:lnTo>
                  <a:lnTo>
                    <a:pt x="37" y="3729"/>
                  </a:lnTo>
                  <a:lnTo>
                    <a:pt x="31" y="3690"/>
                  </a:lnTo>
                  <a:lnTo>
                    <a:pt x="26" y="3651"/>
                  </a:lnTo>
                  <a:lnTo>
                    <a:pt x="20" y="3611"/>
                  </a:lnTo>
                  <a:lnTo>
                    <a:pt x="16" y="3572"/>
                  </a:lnTo>
                  <a:lnTo>
                    <a:pt x="12" y="3531"/>
                  </a:lnTo>
                  <a:lnTo>
                    <a:pt x="9" y="3491"/>
                  </a:lnTo>
                  <a:lnTo>
                    <a:pt x="6" y="3450"/>
                  </a:lnTo>
                  <a:lnTo>
                    <a:pt x="4" y="3410"/>
                  </a:lnTo>
                  <a:lnTo>
                    <a:pt x="3" y="3368"/>
                  </a:lnTo>
                  <a:lnTo>
                    <a:pt x="1" y="3327"/>
                  </a:lnTo>
                  <a:lnTo>
                    <a:pt x="1" y="3285"/>
                  </a:lnTo>
                  <a:lnTo>
                    <a:pt x="0" y="3244"/>
                  </a:lnTo>
                  <a:lnTo>
                    <a:pt x="1" y="3173"/>
                  </a:lnTo>
                  <a:lnTo>
                    <a:pt x="3" y="3103"/>
                  </a:lnTo>
                  <a:lnTo>
                    <a:pt x="6" y="3034"/>
                  </a:lnTo>
                  <a:lnTo>
                    <a:pt x="11" y="2964"/>
                  </a:lnTo>
                  <a:lnTo>
                    <a:pt x="17" y="2897"/>
                  </a:lnTo>
                  <a:lnTo>
                    <a:pt x="26" y="2829"/>
                  </a:lnTo>
                  <a:lnTo>
                    <a:pt x="35" y="2761"/>
                  </a:lnTo>
                  <a:lnTo>
                    <a:pt x="45" y="2694"/>
                  </a:lnTo>
                  <a:lnTo>
                    <a:pt x="57" y="2627"/>
                  </a:lnTo>
                  <a:lnTo>
                    <a:pt x="70" y="2560"/>
                  </a:lnTo>
                  <a:lnTo>
                    <a:pt x="84" y="2495"/>
                  </a:lnTo>
                  <a:lnTo>
                    <a:pt x="100" y="2430"/>
                  </a:lnTo>
                  <a:lnTo>
                    <a:pt x="117" y="2365"/>
                  </a:lnTo>
                  <a:lnTo>
                    <a:pt x="136" y="2300"/>
                  </a:lnTo>
                  <a:lnTo>
                    <a:pt x="156" y="2236"/>
                  </a:lnTo>
                  <a:lnTo>
                    <a:pt x="177" y="2173"/>
                  </a:lnTo>
                  <a:lnTo>
                    <a:pt x="199" y="2110"/>
                  </a:lnTo>
                  <a:lnTo>
                    <a:pt x="223" y="2047"/>
                  </a:lnTo>
                  <a:lnTo>
                    <a:pt x="249" y="1986"/>
                  </a:lnTo>
                  <a:lnTo>
                    <a:pt x="276" y="1925"/>
                  </a:lnTo>
                  <a:lnTo>
                    <a:pt x="303" y="1865"/>
                  </a:lnTo>
                  <a:lnTo>
                    <a:pt x="333" y="1805"/>
                  </a:lnTo>
                  <a:lnTo>
                    <a:pt x="364" y="1746"/>
                  </a:lnTo>
                  <a:lnTo>
                    <a:pt x="395" y="1688"/>
                  </a:lnTo>
                  <a:lnTo>
                    <a:pt x="429" y="1630"/>
                  </a:lnTo>
                  <a:lnTo>
                    <a:pt x="463" y="1573"/>
                  </a:lnTo>
                  <a:lnTo>
                    <a:pt x="498" y="1518"/>
                  </a:lnTo>
                  <a:lnTo>
                    <a:pt x="536" y="1462"/>
                  </a:lnTo>
                  <a:lnTo>
                    <a:pt x="574" y="1406"/>
                  </a:lnTo>
                  <a:lnTo>
                    <a:pt x="613" y="1353"/>
                  </a:lnTo>
                  <a:lnTo>
                    <a:pt x="655" y="1299"/>
                  </a:lnTo>
                  <a:lnTo>
                    <a:pt x="697" y="1245"/>
                  </a:lnTo>
                  <a:lnTo>
                    <a:pt x="728" y="1208"/>
                  </a:lnTo>
                  <a:lnTo>
                    <a:pt x="759" y="1170"/>
                  </a:lnTo>
                  <a:lnTo>
                    <a:pt x="791" y="1134"/>
                  </a:lnTo>
                  <a:lnTo>
                    <a:pt x="824" y="1098"/>
                  </a:lnTo>
                  <a:lnTo>
                    <a:pt x="856" y="1062"/>
                  </a:lnTo>
                  <a:lnTo>
                    <a:pt x="889" y="1027"/>
                  </a:lnTo>
                  <a:lnTo>
                    <a:pt x="923" y="992"/>
                  </a:lnTo>
                  <a:lnTo>
                    <a:pt x="957" y="958"/>
                  </a:lnTo>
                  <a:lnTo>
                    <a:pt x="991" y="925"/>
                  </a:lnTo>
                  <a:lnTo>
                    <a:pt x="1026" y="892"/>
                  </a:lnTo>
                  <a:lnTo>
                    <a:pt x="1061" y="860"/>
                  </a:lnTo>
                  <a:lnTo>
                    <a:pt x="1096" y="828"/>
                  </a:lnTo>
                  <a:lnTo>
                    <a:pt x="1133" y="798"/>
                  </a:lnTo>
                  <a:lnTo>
                    <a:pt x="1169" y="766"/>
                  </a:lnTo>
                  <a:lnTo>
                    <a:pt x="1205" y="737"/>
                  </a:lnTo>
                  <a:lnTo>
                    <a:pt x="1243" y="708"/>
                  </a:lnTo>
                  <a:lnTo>
                    <a:pt x="1280" y="679"/>
                  </a:lnTo>
                  <a:lnTo>
                    <a:pt x="1318" y="651"/>
                  </a:lnTo>
                  <a:lnTo>
                    <a:pt x="1357" y="624"/>
                  </a:lnTo>
                  <a:lnTo>
                    <a:pt x="1396" y="596"/>
                  </a:lnTo>
                  <a:lnTo>
                    <a:pt x="1435" y="570"/>
                  </a:lnTo>
                  <a:lnTo>
                    <a:pt x="1475" y="544"/>
                  </a:lnTo>
                  <a:lnTo>
                    <a:pt x="1514" y="518"/>
                  </a:lnTo>
                  <a:lnTo>
                    <a:pt x="1556" y="494"/>
                  </a:lnTo>
                  <a:lnTo>
                    <a:pt x="1596" y="470"/>
                  </a:lnTo>
                  <a:lnTo>
                    <a:pt x="1638" y="447"/>
                  </a:lnTo>
                  <a:lnTo>
                    <a:pt x="1679" y="423"/>
                  </a:lnTo>
                  <a:lnTo>
                    <a:pt x="1722" y="401"/>
                  </a:lnTo>
                  <a:lnTo>
                    <a:pt x="1764" y="379"/>
                  </a:lnTo>
                  <a:lnTo>
                    <a:pt x="1807" y="357"/>
                  </a:lnTo>
                  <a:lnTo>
                    <a:pt x="1851" y="337"/>
                  </a:lnTo>
                  <a:lnTo>
                    <a:pt x="1894" y="317"/>
                  </a:lnTo>
                  <a:lnTo>
                    <a:pt x="1939" y="297"/>
                  </a:lnTo>
                  <a:lnTo>
                    <a:pt x="1983" y="279"/>
                  </a:lnTo>
                  <a:lnTo>
                    <a:pt x="2028" y="260"/>
                  </a:lnTo>
                  <a:lnTo>
                    <a:pt x="2073" y="242"/>
                  </a:lnTo>
                  <a:lnTo>
                    <a:pt x="2119" y="226"/>
                  </a:lnTo>
                  <a:lnTo>
                    <a:pt x="2164" y="209"/>
                  </a:lnTo>
                  <a:lnTo>
                    <a:pt x="2210" y="193"/>
                  </a:lnTo>
                  <a:lnTo>
                    <a:pt x="2257" y="178"/>
                  </a:lnTo>
                  <a:lnTo>
                    <a:pt x="2303" y="164"/>
                  </a:lnTo>
                  <a:lnTo>
                    <a:pt x="2350" y="150"/>
                  </a:lnTo>
                  <a:lnTo>
                    <a:pt x="2396" y="137"/>
                  </a:lnTo>
                  <a:lnTo>
                    <a:pt x="2444" y="124"/>
                  </a:lnTo>
                  <a:lnTo>
                    <a:pt x="2492" y="111"/>
                  </a:lnTo>
                  <a:lnTo>
                    <a:pt x="2540" y="100"/>
                  </a:lnTo>
                  <a:lnTo>
                    <a:pt x="2588" y="89"/>
                  </a:lnTo>
                  <a:lnTo>
                    <a:pt x="2637" y="79"/>
                  </a:lnTo>
                  <a:lnTo>
                    <a:pt x="2685" y="70"/>
                  </a:lnTo>
                  <a:lnTo>
                    <a:pt x="2735" y="61"/>
                  </a:lnTo>
                  <a:lnTo>
                    <a:pt x="2784" y="52"/>
                  </a:lnTo>
                  <a:lnTo>
                    <a:pt x="2834" y="45"/>
                  </a:lnTo>
                  <a:lnTo>
                    <a:pt x="2884" y="38"/>
                  </a:lnTo>
                  <a:lnTo>
                    <a:pt x="2935" y="30"/>
                  </a:lnTo>
                  <a:lnTo>
                    <a:pt x="2985" y="24"/>
                  </a:lnTo>
                  <a:lnTo>
                    <a:pt x="3036" y="19"/>
                  </a:lnTo>
                  <a:lnTo>
                    <a:pt x="3087" y="15"/>
                  </a:lnTo>
                  <a:lnTo>
                    <a:pt x="3139" y="11"/>
                  </a:lnTo>
                  <a:lnTo>
                    <a:pt x="3190" y="7"/>
                  </a:lnTo>
                  <a:lnTo>
                    <a:pt x="3242" y="4"/>
                  </a:lnTo>
                  <a:lnTo>
                    <a:pt x="3294" y="2"/>
                  </a:lnTo>
                  <a:lnTo>
                    <a:pt x="3347" y="1"/>
                  </a:lnTo>
                  <a:lnTo>
                    <a:pt x="3400" y="0"/>
                  </a:lnTo>
                  <a:lnTo>
                    <a:pt x="3453" y="0"/>
                  </a:lnTo>
                  <a:lnTo>
                    <a:pt x="3524" y="0"/>
                  </a:lnTo>
                  <a:lnTo>
                    <a:pt x="3593" y="2"/>
                  </a:lnTo>
                  <a:lnTo>
                    <a:pt x="3663" y="5"/>
                  </a:lnTo>
                  <a:lnTo>
                    <a:pt x="3733" y="9"/>
                  </a:lnTo>
                  <a:lnTo>
                    <a:pt x="3800" y="15"/>
                  </a:lnTo>
                  <a:lnTo>
                    <a:pt x="3869" y="21"/>
                  </a:lnTo>
                  <a:lnTo>
                    <a:pt x="3936" y="29"/>
                  </a:lnTo>
                  <a:lnTo>
                    <a:pt x="4002" y="39"/>
                  </a:lnTo>
                  <a:lnTo>
                    <a:pt x="4069" y="49"/>
                  </a:lnTo>
                  <a:lnTo>
                    <a:pt x="4135" y="60"/>
                  </a:lnTo>
                  <a:lnTo>
                    <a:pt x="4200" y="73"/>
                  </a:lnTo>
                  <a:lnTo>
                    <a:pt x="4265" y="86"/>
                  </a:lnTo>
                  <a:lnTo>
                    <a:pt x="4330" y="101"/>
                  </a:lnTo>
                  <a:lnTo>
                    <a:pt x="4393" y="118"/>
                  </a:lnTo>
                  <a:lnTo>
                    <a:pt x="4456" y="135"/>
                  </a:lnTo>
                  <a:lnTo>
                    <a:pt x="4520" y="154"/>
                  </a:lnTo>
                  <a:lnTo>
                    <a:pt x="4581" y="173"/>
                  </a:lnTo>
                  <a:lnTo>
                    <a:pt x="4642" y="194"/>
                  </a:lnTo>
                  <a:lnTo>
                    <a:pt x="4702" y="216"/>
                  </a:lnTo>
                  <a:lnTo>
                    <a:pt x="4761" y="239"/>
                  </a:lnTo>
                  <a:lnTo>
                    <a:pt x="4819" y="262"/>
                  </a:lnTo>
                  <a:lnTo>
                    <a:pt x="4875" y="288"/>
                  </a:lnTo>
                  <a:lnTo>
                    <a:pt x="4931" y="314"/>
                  </a:lnTo>
                  <a:lnTo>
                    <a:pt x="4986" y="341"/>
                  </a:lnTo>
                  <a:lnTo>
                    <a:pt x="5040" y="369"/>
                  </a:lnTo>
                  <a:lnTo>
                    <a:pt x="5092" y="398"/>
                  </a:lnTo>
                  <a:lnTo>
                    <a:pt x="5144" y="428"/>
                  </a:lnTo>
                  <a:lnTo>
                    <a:pt x="5194" y="460"/>
                  </a:lnTo>
                  <a:lnTo>
                    <a:pt x="5244" y="492"/>
                  </a:lnTo>
                  <a:lnTo>
                    <a:pt x="5292" y="526"/>
                  </a:lnTo>
                  <a:lnTo>
                    <a:pt x="5340" y="559"/>
                  </a:lnTo>
                  <a:lnTo>
                    <a:pt x="5386" y="594"/>
                  </a:lnTo>
                  <a:lnTo>
                    <a:pt x="5442" y="640"/>
                  </a:lnTo>
                  <a:lnTo>
                    <a:pt x="5496" y="685"/>
                  </a:lnTo>
                  <a:lnTo>
                    <a:pt x="5548" y="732"/>
                  </a:lnTo>
                  <a:lnTo>
                    <a:pt x="5598" y="780"/>
                  </a:lnTo>
                  <a:lnTo>
                    <a:pt x="5647" y="828"/>
                  </a:lnTo>
                  <a:lnTo>
                    <a:pt x="5693" y="877"/>
                  </a:lnTo>
                  <a:lnTo>
                    <a:pt x="5739" y="926"/>
                  </a:lnTo>
                  <a:lnTo>
                    <a:pt x="5782" y="976"/>
                  </a:lnTo>
                  <a:lnTo>
                    <a:pt x="5824" y="1028"/>
                  </a:lnTo>
                  <a:lnTo>
                    <a:pt x="5863" y="1079"/>
                  </a:lnTo>
                  <a:lnTo>
                    <a:pt x="5901" y="1132"/>
                  </a:lnTo>
                  <a:lnTo>
                    <a:pt x="5937" y="1186"/>
                  </a:lnTo>
                  <a:lnTo>
                    <a:pt x="5971" y="1239"/>
                  </a:lnTo>
                  <a:lnTo>
                    <a:pt x="6004" y="1295"/>
                  </a:lnTo>
                  <a:lnTo>
                    <a:pt x="6034" y="1351"/>
                  </a:lnTo>
                  <a:lnTo>
                    <a:pt x="6063" y="1406"/>
                  </a:lnTo>
                  <a:lnTo>
                    <a:pt x="6090" y="1464"/>
                  </a:lnTo>
                  <a:lnTo>
                    <a:pt x="6116" y="1522"/>
                  </a:lnTo>
                  <a:lnTo>
                    <a:pt x="6139" y="1580"/>
                  </a:lnTo>
                  <a:lnTo>
                    <a:pt x="6161" y="1640"/>
                  </a:lnTo>
                  <a:lnTo>
                    <a:pt x="6180" y="1701"/>
                  </a:lnTo>
                  <a:lnTo>
                    <a:pt x="6200" y="1763"/>
                  </a:lnTo>
                  <a:lnTo>
                    <a:pt x="6216" y="1825"/>
                  </a:lnTo>
                  <a:lnTo>
                    <a:pt x="6231" y="1889"/>
                  </a:lnTo>
                  <a:lnTo>
                    <a:pt x="6243" y="1953"/>
                  </a:lnTo>
                  <a:lnTo>
                    <a:pt x="6255" y="2019"/>
                  </a:lnTo>
                  <a:lnTo>
                    <a:pt x="6264" y="2085"/>
                  </a:lnTo>
                  <a:lnTo>
                    <a:pt x="6272" y="2151"/>
                  </a:lnTo>
                  <a:lnTo>
                    <a:pt x="6278" y="2219"/>
                  </a:lnTo>
                  <a:lnTo>
                    <a:pt x="6282" y="2288"/>
                  </a:lnTo>
                  <a:lnTo>
                    <a:pt x="6285" y="2358"/>
                  </a:lnTo>
                  <a:lnTo>
                    <a:pt x="6286" y="2428"/>
                  </a:lnTo>
                  <a:lnTo>
                    <a:pt x="6285" y="2498"/>
                  </a:lnTo>
                  <a:lnTo>
                    <a:pt x="6282" y="2566"/>
                  </a:lnTo>
                  <a:lnTo>
                    <a:pt x="6278" y="2634"/>
                  </a:lnTo>
                  <a:lnTo>
                    <a:pt x="6272" y="2701"/>
                  </a:lnTo>
                  <a:lnTo>
                    <a:pt x="6264" y="2768"/>
                  </a:lnTo>
                  <a:lnTo>
                    <a:pt x="6255" y="2834"/>
                  </a:lnTo>
                  <a:lnTo>
                    <a:pt x="6244" y="2899"/>
                  </a:lnTo>
                  <a:lnTo>
                    <a:pt x="6232" y="2963"/>
                  </a:lnTo>
                  <a:lnTo>
                    <a:pt x="6217" y="3027"/>
                  </a:lnTo>
                  <a:lnTo>
                    <a:pt x="6201" y="3091"/>
                  </a:lnTo>
                  <a:lnTo>
                    <a:pt x="6182" y="3153"/>
                  </a:lnTo>
                  <a:lnTo>
                    <a:pt x="6163" y="3214"/>
                  </a:lnTo>
                  <a:lnTo>
                    <a:pt x="6142" y="3275"/>
                  </a:lnTo>
                  <a:lnTo>
                    <a:pt x="6119" y="3336"/>
                  </a:lnTo>
                  <a:lnTo>
                    <a:pt x="6094" y="3396"/>
                  </a:lnTo>
                  <a:lnTo>
                    <a:pt x="6067" y="3454"/>
                  </a:lnTo>
                  <a:lnTo>
                    <a:pt x="6040" y="3512"/>
                  </a:lnTo>
                  <a:lnTo>
                    <a:pt x="6010" y="3569"/>
                  </a:lnTo>
                  <a:lnTo>
                    <a:pt x="5978" y="3625"/>
                  </a:lnTo>
                  <a:lnTo>
                    <a:pt x="5946" y="3680"/>
                  </a:lnTo>
                  <a:lnTo>
                    <a:pt x="5912" y="3734"/>
                  </a:lnTo>
                  <a:lnTo>
                    <a:pt x="5876" y="3786"/>
                  </a:lnTo>
                  <a:lnTo>
                    <a:pt x="5839" y="3838"/>
                  </a:lnTo>
                  <a:lnTo>
                    <a:pt x="5799" y="3889"/>
                  </a:lnTo>
                  <a:lnTo>
                    <a:pt x="5759" y="3938"/>
                  </a:lnTo>
                  <a:lnTo>
                    <a:pt x="5718" y="3987"/>
                  </a:lnTo>
                  <a:lnTo>
                    <a:pt x="5673" y="4034"/>
                  </a:lnTo>
                  <a:lnTo>
                    <a:pt x="5629" y="4081"/>
                  </a:lnTo>
                  <a:lnTo>
                    <a:pt x="5582" y="4127"/>
                  </a:lnTo>
                  <a:lnTo>
                    <a:pt x="5534" y="4170"/>
                  </a:lnTo>
                  <a:lnTo>
                    <a:pt x="5484" y="4214"/>
                  </a:lnTo>
                  <a:lnTo>
                    <a:pt x="5433" y="4256"/>
                  </a:lnTo>
                  <a:lnTo>
                    <a:pt x="5404" y="4278"/>
                  </a:lnTo>
                  <a:lnTo>
                    <a:pt x="5374" y="4301"/>
                  </a:lnTo>
                  <a:lnTo>
                    <a:pt x="5345" y="4323"/>
                  </a:lnTo>
                  <a:lnTo>
                    <a:pt x="5315" y="4343"/>
                  </a:lnTo>
                  <a:lnTo>
                    <a:pt x="5283" y="4364"/>
                  </a:lnTo>
                  <a:lnTo>
                    <a:pt x="5253" y="4384"/>
                  </a:lnTo>
                  <a:lnTo>
                    <a:pt x="5222" y="4403"/>
                  </a:lnTo>
                  <a:lnTo>
                    <a:pt x="5189" y="4420"/>
                  </a:lnTo>
                  <a:lnTo>
                    <a:pt x="5157" y="4438"/>
                  </a:lnTo>
                  <a:lnTo>
                    <a:pt x="5125" y="4455"/>
                  </a:lnTo>
                  <a:lnTo>
                    <a:pt x="5091" y="4471"/>
                  </a:lnTo>
                  <a:lnTo>
                    <a:pt x="5058" y="4486"/>
                  </a:lnTo>
                  <a:lnTo>
                    <a:pt x="5024" y="4501"/>
                  </a:lnTo>
                  <a:lnTo>
                    <a:pt x="4989" y="4515"/>
                  </a:lnTo>
                  <a:lnTo>
                    <a:pt x="4955" y="4528"/>
                  </a:lnTo>
                  <a:lnTo>
                    <a:pt x="4920" y="4541"/>
                  </a:lnTo>
                  <a:lnTo>
                    <a:pt x="4884" y="4553"/>
                  </a:lnTo>
                  <a:lnTo>
                    <a:pt x="4849" y="4564"/>
                  </a:lnTo>
                  <a:lnTo>
                    <a:pt x="4813" y="4575"/>
                  </a:lnTo>
                  <a:lnTo>
                    <a:pt x="4777" y="4584"/>
                  </a:lnTo>
                  <a:lnTo>
                    <a:pt x="4741" y="4593"/>
                  </a:lnTo>
                  <a:lnTo>
                    <a:pt x="4704" y="4601"/>
                  </a:lnTo>
                  <a:lnTo>
                    <a:pt x="4668" y="4608"/>
                  </a:lnTo>
                  <a:lnTo>
                    <a:pt x="4632" y="4616"/>
                  </a:lnTo>
                  <a:lnTo>
                    <a:pt x="4594" y="4621"/>
                  </a:lnTo>
                  <a:lnTo>
                    <a:pt x="4558" y="4626"/>
                  </a:lnTo>
                  <a:lnTo>
                    <a:pt x="4521" y="4631"/>
                  </a:lnTo>
                  <a:lnTo>
                    <a:pt x="4483" y="4634"/>
                  </a:lnTo>
                  <a:lnTo>
                    <a:pt x="4446" y="4637"/>
                  </a:lnTo>
                  <a:lnTo>
                    <a:pt x="4409" y="4639"/>
                  </a:lnTo>
                  <a:lnTo>
                    <a:pt x="4370" y="4640"/>
                  </a:lnTo>
                  <a:lnTo>
                    <a:pt x="4333" y="4640"/>
                  </a:lnTo>
                  <a:lnTo>
                    <a:pt x="4289" y="4640"/>
                  </a:lnTo>
                  <a:lnTo>
                    <a:pt x="4247" y="4638"/>
                  </a:lnTo>
                  <a:lnTo>
                    <a:pt x="4206" y="4636"/>
                  </a:lnTo>
                  <a:lnTo>
                    <a:pt x="4167" y="4632"/>
                  </a:lnTo>
                  <a:lnTo>
                    <a:pt x="4129" y="4627"/>
                  </a:lnTo>
                  <a:lnTo>
                    <a:pt x="4091" y="4622"/>
                  </a:lnTo>
                  <a:lnTo>
                    <a:pt x="4056" y="4615"/>
                  </a:lnTo>
                  <a:lnTo>
                    <a:pt x="4022" y="4606"/>
                  </a:lnTo>
                  <a:lnTo>
                    <a:pt x="3989" y="4598"/>
                  </a:lnTo>
                  <a:lnTo>
                    <a:pt x="3958" y="4588"/>
                  </a:lnTo>
                  <a:lnTo>
                    <a:pt x="3928" y="4577"/>
                  </a:lnTo>
                  <a:lnTo>
                    <a:pt x="3898" y="4565"/>
                  </a:lnTo>
                  <a:lnTo>
                    <a:pt x="3871" y="4552"/>
                  </a:lnTo>
                  <a:lnTo>
                    <a:pt x="3845" y="4538"/>
                  </a:lnTo>
                  <a:lnTo>
                    <a:pt x="3821" y="4522"/>
                  </a:lnTo>
                  <a:lnTo>
                    <a:pt x="3797" y="4506"/>
                  </a:lnTo>
                  <a:lnTo>
                    <a:pt x="3774" y="4490"/>
                  </a:lnTo>
                  <a:lnTo>
                    <a:pt x="3754" y="4472"/>
                  </a:lnTo>
                  <a:lnTo>
                    <a:pt x="3734" y="4452"/>
                  </a:lnTo>
                  <a:lnTo>
                    <a:pt x="3716" y="4431"/>
                  </a:lnTo>
                  <a:lnTo>
                    <a:pt x="3698" y="4410"/>
                  </a:lnTo>
                  <a:lnTo>
                    <a:pt x="3682" y="4388"/>
                  </a:lnTo>
                  <a:lnTo>
                    <a:pt x="3668" y="4364"/>
                  </a:lnTo>
                  <a:lnTo>
                    <a:pt x="3655" y="4340"/>
                  </a:lnTo>
                  <a:lnTo>
                    <a:pt x="3643" y="4314"/>
                  </a:lnTo>
                  <a:lnTo>
                    <a:pt x="3633" y="4288"/>
                  </a:lnTo>
                  <a:lnTo>
                    <a:pt x="3624" y="4260"/>
                  </a:lnTo>
                  <a:lnTo>
                    <a:pt x="3616" y="4231"/>
                  </a:lnTo>
                  <a:lnTo>
                    <a:pt x="3608" y="4201"/>
                  </a:lnTo>
                  <a:lnTo>
                    <a:pt x="3603" y="4170"/>
                  </a:lnTo>
                  <a:lnTo>
                    <a:pt x="3599" y="4139"/>
                  </a:lnTo>
                  <a:lnTo>
                    <a:pt x="3596" y="4105"/>
                  </a:lnTo>
                  <a:close/>
                  <a:moveTo>
                    <a:pt x="3720" y="2655"/>
                  </a:moveTo>
                  <a:lnTo>
                    <a:pt x="3716" y="2624"/>
                  </a:lnTo>
                  <a:lnTo>
                    <a:pt x="3711" y="2594"/>
                  </a:lnTo>
                  <a:lnTo>
                    <a:pt x="3704" y="2564"/>
                  </a:lnTo>
                  <a:lnTo>
                    <a:pt x="3698" y="2536"/>
                  </a:lnTo>
                  <a:lnTo>
                    <a:pt x="3690" y="2509"/>
                  </a:lnTo>
                  <a:lnTo>
                    <a:pt x="3682" y="2481"/>
                  </a:lnTo>
                  <a:lnTo>
                    <a:pt x="3673" y="2456"/>
                  </a:lnTo>
                  <a:lnTo>
                    <a:pt x="3663" y="2431"/>
                  </a:lnTo>
                  <a:lnTo>
                    <a:pt x="3653" y="2408"/>
                  </a:lnTo>
                  <a:lnTo>
                    <a:pt x="3641" y="2384"/>
                  </a:lnTo>
                  <a:lnTo>
                    <a:pt x="3629" y="2363"/>
                  </a:lnTo>
                  <a:lnTo>
                    <a:pt x="3615" y="2342"/>
                  </a:lnTo>
                  <a:lnTo>
                    <a:pt x="3600" y="2321"/>
                  </a:lnTo>
                  <a:lnTo>
                    <a:pt x="3586" y="2302"/>
                  </a:lnTo>
                  <a:lnTo>
                    <a:pt x="3570" y="2285"/>
                  </a:lnTo>
                  <a:lnTo>
                    <a:pt x="3553" y="2268"/>
                  </a:lnTo>
                  <a:lnTo>
                    <a:pt x="3536" y="2252"/>
                  </a:lnTo>
                  <a:lnTo>
                    <a:pt x="3518" y="2236"/>
                  </a:lnTo>
                  <a:lnTo>
                    <a:pt x="3498" y="2222"/>
                  </a:lnTo>
                  <a:lnTo>
                    <a:pt x="3479" y="2209"/>
                  </a:lnTo>
                  <a:lnTo>
                    <a:pt x="3459" y="2197"/>
                  </a:lnTo>
                  <a:lnTo>
                    <a:pt x="3438" y="2186"/>
                  </a:lnTo>
                  <a:lnTo>
                    <a:pt x="3416" y="2177"/>
                  </a:lnTo>
                  <a:lnTo>
                    <a:pt x="3393" y="2168"/>
                  </a:lnTo>
                  <a:lnTo>
                    <a:pt x="3370" y="2159"/>
                  </a:lnTo>
                  <a:lnTo>
                    <a:pt x="3346" y="2152"/>
                  </a:lnTo>
                  <a:lnTo>
                    <a:pt x="3322" y="2147"/>
                  </a:lnTo>
                  <a:lnTo>
                    <a:pt x="3295" y="2142"/>
                  </a:lnTo>
                  <a:lnTo>
                    <a:pt x="3270" y="2139"/>
                  </a:lnTo>
                  <a:lnTo>
                    <a:pt x="3243" y="2136"/>
                  </a:lnTo>
                  <a:lnTo>
                    <a:pt x="3216" y="2134"/>
                  </a:lnTo>
                  <a:lnTo>
                    <a:pt x="3187" y="2134"/>
                  </a:lnTo>
                  <a:lnTo>
                    <a:pt x="3166" y="2134"/>
                  </a:lnTo>
                  <a:lnTo>
                    <a:pt x="3144" y="2135"/>
                  </a:lnTo>
                  <a:lnTo>
                    <a:pt x="3123" y="2137"/>
                  </a:lnTo>
                  <a:lnTo>
                    <a:pt x="3102" y="2140"/>
                  </a:lnTo>
                  <a:lnTo>
                    <a:pt x="3081" y="2144"/>
                  </a:lnTo>
                  <a:lnTo>
                    <a:pt x="3061" y="2148"/>
                  </a:lnTo>
                  <a:lnTo>
                    <a:pt x="3041" y="2153"/>
                  </a:lnTo>
                  <a:lnTo>
                    <a:pt x="3020" y="2159"/>
                  </a:lnTo>
                  <a:lnTo>
                    <a:pt x="2999" y="2167"/>
                  </a:lnTo>
                  <a:lnTo>
                    <a:pt x="2980" y="2174"/>
                  </a:lnTo>
                  <a:lnTo>
                    <a:pt x="2960" y="2182"/>
                  </a:lnTo>
                  <a:lnTo>
                    <a:pt x="2941" y="2191"/>
                  </a:lnTo>
                  <a:lnTo>
                    <a:pt x="2921" y="2201"/>
                  </a:lnTo>
                  <a:lnTo>
                    <a:pt x="2901" y="2212"/>
                  </a:lnTo>
                  <a:lnTo>
                    <a:pt x="2882" y="2223"/>
                  </a:lnTo>
                  <a:lnTo>
                    <a:pt x="2864" y="2235"/>
                  </a:lnTo>
                  <a:lnTo>
                    <a:pt x="2845" y="2249"/>
                  </a:lnTo>
                  <a:lnTo>
                    <a:pt x="2826" y="2263"/>
                  </a:lnTo>
                  <a:lnTo>
                    <a:pt x="2807" y="2277"/>
                  </a:lnTo>
                  <a:lnTo>
                    <a:pt x="2789" y="2293"/>
                  </a:lnTo>
                  <a:lnTo>
                    <a:pt x="2771" y="2309"/>
                  </a:lnTo>
                  <a:lnTo>
                    <a:pt x="2753" y="2327"/>
                  </a:lnTo>
                  <a:lnTo>
                    <a:pt x="2735" y="2344"/>
                  </a:lnTo>
                  <a:lnTo>
                    <a:pt x="2718" y="2363"/>
                  </a:lnTo>
                  <a:lnTo>
                    <a:pt x="2700" y="2382"/>
                  </a:lnTo>
                  <a:lnTo>
                    <a:pt x="2682" y="2402"/>
                  </a:lnTo>
                  <a:lnTo>
                    <a:pt x="2665" y="2424"/>
                  </a:lnTo>
                  <a:lnTo>
                    <a:pt x="2649" y="2445"/>
                  </a:lnTo>
                  <a:lnTo>
                    <a:pt x="2632" y="2467"/>
                  </a:lnTo>
                  <a:lnTo>
                    <a:pt x="2615" y="2491"/>
                  </a:lnTo>
                  <a:lnTo>
                    <a:pt x="2598" y="2515"/>
                  </a:lnTo>
                  <a:lnTo>
                    <a:pt x="2582" y="2540"/>
                  </a:lnTo>
                  <a:lnTo>
                    <a:pt x="2566" y="2565"/>
                  </a:lnTo>
                  <a:lnTo>
                    <a:pt x="2550" y="2592"/>
                  </a:lnTo>
                  <a:lnTo>
                    <a:pt x="2535" y="2617"/>
                  </a:lnTo>
                  <a:lnTo>
                    <a:pt x="2521" y="2644"/>
                  </a:lnTo>
                  <a:lnTo>
                    <a:pt x="2506" y="2671"/>
                  </a:lnTo>
                  <a:lnTo>
                    <a:pt x="2493" y="2698"/>
                  </a:lnTo>
                  <a:lnTo>
                    <a:pt x="2480" y="2725"/>
                  </a:lnTo>
                  <a:lnTo>
                    <a:pt x="2467" y="2753"/>
                  </a:lnTo>
                  <a:lnTo>
                    <a:pt x="2456" y="2780"/>
                  </a:lnTo>
                  <a:lnTo>
                    <a:pt x="2444" y="2808"/>
                  </a:lnTo>
                  <a:lnTo>
                    <a:pt x="2433" y="2837"/>
                  </a:lnTo>
                  <a:lnTo>
                    <a:pt x="2423" y="2865"/>
                  </a:lnTo>
                  <a:lnTo>
                    <a:pt x="2412" y="2894"/>
                  </a:lnTo>
                  <a:lnTo>
                    <a:pt x="2403" y="2924"/>
                  </a:lnTo>
                  <a:lnTo>
                    <a:pt x="2394" y="2953"/>
                  </a:lnTo>
                  <a:lnTo>
                    <a:pt x="2386" y="2983"/>
                  </a:lnTo>
                  <a:lnTo>
                    <a:pt x="2378" y="3013"/>
                  </a:lnTo>
                  <a:lnTo>
                    <a:pt x="2370" y="3043"/>
                  </a:lnTo>
                  <a:lnTo>
                    <a:pt x="2363" y="3074"/>
                  </a:lnTo>
                  <a:lnTo>
                    <a:pt x="2357" y="3105"/>
                  </a:lnTo>
                  <a:lnTo>
                    <a:pt x="2351" y="3136"/>
                  </a:lnTo>
                  <a:lnTo>
                    <a:pt x="2346" y="3168"/>
                  </a:lnTo>
                  <a:lnTo>
                    <a:pt x="2341" y="3199"/>
                  </a:lnTo>
                  <a:lnTo>
                    <a:pt x="2337" y="3232"/>
                  </a:lnTo>
                  <a:lnTo>
                    <a:pt x="2333" y="3264"/>
                  </a:lnTo>
                  <a:lnTo>
                    <a:pt x="2330" y="3296"/>
                  </a:lnTo>
                  <a:lnTo>
                    <a:pt x="2327" y="3329"/>
                  </a:lnTo>
                  <a:lnTo>
                    <a:pt x="2325" y="3362"/>
                  </a:lnTo>
                  <a:lnTo>
                    <a:pt x="2323" y="3396"/>
                  </a:lnTo>
                  <a:lnTo>
                    <a:pt x="2322" y="3429"/>
                  </a:lnTo>
                  <a:lnTo>
                    <a:pt x="2321" y="3463"/>
                  </a:lnTo>
                  <a:lnTo>
                    <a:pt x="2321" y="3498"/>
                  </a:lnTo>
                  <a:lnTo>
                    <a:pt x="2321" y="3532"/>
                  </a:lnTo>
                  <a:lnTo>
                    <a:pt x="2322" y="3565"/>
                  </a:lnTo>
                  <a:lnTo>
                    <a:pt x="2325" y="3597"/>
                  </a:lnTo>
                  <a:lnTo>
                    <a:pt x="2328" y="3628"/>
                  </a:lnTo>
                  <a:lnTo>
                    <a:pt x="2332" y="3659"/>
                  </a:lnTo>
                  <a:lnTo>
                    <a:pt x="2337" y="3688"/>
                  </a:lnTo>
                  <a:lnTo>
                    <a:pt x="2343" y="3717"/>
                  </a:lnTo>
                  <a:lnTo>
                    <a:pt x="2350" y="3744"/>
                  </a:lnTo>
                  <a:lnTo>
                    <a:pt x="2357" y="3770"/>
                  </a:lnTo>
                  <a:lnTo>
                    <a:pt x="2366" y="3795"/>
                  </a:lnTo>
                  <a:lnTo>
                    <a:pt x="2375" y="3820"/>
                  </a:lnTo>
                  <a:lnTo>
                    <a:pt x="2386" y="3843"/>
                  </a:lnTo>
                  <a:lnTo>
                    <a:pt x="2397" y="3866"/>
                  </a:lnTo>
                  <a:lnTo>
                    <a:pt x="2409" y="3888"/>
                  </a:lnTo>
                  <a:lnTo>
                    <a:pt x="2424" y="3908"/>
                  </a:lnTo>
                  <a:lnTo>
                    <a:pt x="2438" y="3927"/>
                  </a:lnTo>
                  <a:lnTo>
                    <a:pt x="2452" y="3946"/>
                  </a:lnTo>
                  <a:lnTo>
                    <a:pt x="2468" y="3964"/>
                  </a:lnTo>
                  <a:lnTo>
                    <a:pt x="2484" y="3979"/>
                  </a:lnTo>
                  <a:lnTo>
                    <a:pt x="2501" y="3994"/>
                  </a:lnTo>
                  <a:lnTo>
                    <a:pt x="2520" y="4008"/>
                  </a:lnTo>
                  <a:lnTo>
                    <a:pt x="2538" y="4020"/>
                  </a:lnTo>
                  <a:lnTo>
                    <a:pt x="2557" y="4031"/>
                  </a:lnTo>
                  <a:lnTo>
                    <a:pt x="2577" y="4042"/>
                  </a:lnTo>
                  <a:lnTo>
                    <a:pt x="2598" y="4051"/>
                  </a:lnTo>
                  <a:lnTo>
                    <a:pt x="2620" y="4058"/>
                  </a:lnTo>
                  <a:lnTo>
                    <a:pt x="2642" y="4065"/>
                  </a:lnTo>
                  <a:lnTo>
                    <a:pt x="2665" y="4070"/>
                  </a:lnTo>
                  <a:lnTo>
                    <a:pt x="2688" y="4074"/>
                  </a:lnTo>
                  <a:lnTo>
                    <a:pt x="2712" y="4077"/>
                  </a:lnTo>
                  <a:lnTo>
                    <a:pt x="2738" y="4079"/>
                  </a:lnTo>
                  <a:lnTo>
                    <a:pt x="2764" y="4079"/>
                  </a:lnTo>
                  <a:lnTo>
                    <a:pt x="2798" y="4078"/>
                  </a:lnTo>
                  <a:lnTo>
                    <a:pt x="2833" y="4076"/>
                  </a:lnTo>
                  <a:lnTo>
                    <a:pt x="2866" y="4072"/>
                  </a:lnTo>
                  <a:lnTo>
                    <a:pt x="2899" y="4067"/>
                  </a:lnTo>
                  <a:lnTo>
                    <a:pt x="2932" y="4060"/>
                  </a:lnTo>
                  <a:lnTo>
                    <a:pt x="2964" y="4052"/>
                  </a:lnTo>
                  <a:lnTo>
                    <a:pt x="2995" y="4042"/>
                  </a:lnTo>
                  <a:lnTo>
                    <a:pt x="3027" y="4029"/>
                  </a:lnTo>
                  <a:lnTo>
                    <a:pt x="3057" y="4016"/>
                  </a:lnTo>
                  <a:lnTo>
                    <a:pt x="3087" y="4002"/>
                  </a:lnTo>
                  <a:lnTo>
                    <a:pt x="3117" y="3986"/>
                  </a:lnTo>
                  <a:lnTo>
                    <a:pt x="3146" y="3968"/>
                  </a:lnTo>
                  <a:lnTo>
                    <a:pt x="3174" y="3948"/>
                  </a:lnTo>
                  <a:lnTo>
                    <a:pt x="3202" y="3928"/>
                  </a:lnTo>
                  <a:lnTo>
                    <a:pt x="3230" y="3906"/>
                  </a:lnTo>
                  <a:lnTo>
                    <a:pt x="3257" y="3882"/>
                  </a:lnTo>
                  <a:lnTo>
                    <a:pt x="3282" y="3857"/>
                  </a:lnTo>
                  <a:lnTo>
                    <a:pt x="3307" y="3831"/>
                  </a:lnTo>
                  <a:lnTo>
                    <a:pt x="3332" y="3804"/>
                  </a:lnTo>
                  <a:lnTo>
                    <a:pt x="3355" y="3775"/>
                  </a:lnTo>
                  <a:lnTo>
                    <a:pt x="3377" y="3746"/>
                  </a:lnTo>
                  <a:lnTo>
                    <a:pt x="3397" y="3716"/>
                  </a:lnTo>
                  <a:lnTo>
                    <a:pt x="3418" y="3684"/>
                  </a:lnTo>
                  <a:lnTo>
                    <a:pt x="3437" y="3652"/>
                  </a:lnTo>
                  <a:lnTo>
                    <a:pt x="3454" y="3617"/>
                  </a:lnTo>
                  <a:lnTo>
                    <a:pt x="3471" y="3583"/>
                  </a:lnTo>
                  <a:lnTo>
                    <a:pt x="3486" y="3547"/>
                  </a:lnTo>
                  <a:lnTo>
                    <a:pt x="3501" y="3511"/>
                  </a:lnTo>
                  <a:lnTo>
                    <a:pt x="3516" y="3474"/>
                  </a:lnTo>
                  <a:lnTo>
                    <a:pt x="3528" y="3434"/>
                  </a:lnTo>
                  <a:lnTo>
                    <a:pt x="3540" y="3395"/>
                  </a:lnTo>
                  <a:lnTo>
                    <a:pt x="3550" y="3354"/>
                  </a:lnTo>
                  <a:lnTo>
                    <a:pt x="3720" y="265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Freeform 61"/>
            <p:cNvSpPr>
              <a:spLocks noEditPoints="1"/>
            </p:cNvSpPr>
            <p:nvPr/>
          </p:nvSpPr>
          <p:spPr bwMode="auto">
            <a:xfrm>
              <a:off x="3147" y="1369"/>
              <a:ext cx="242" cy="232"/>
            </a:xfrm>
            <a:custGeom>
              <a:avLst/>
              <a:gdLst>
                <a:gd name="T0" fmla="*/ 121 w 6285"/>
                <a:gd name="T1" fmla="*/ 174 h 6039"/>
                <a:gd name="T2" fmla="*/ 97 w 6285"/>
                <a:gd name="T3" fmla="*/ 178 h 6039"/>
                <a:gd name="T4" fmla="*/ 78 w 6285"/>
                <a:gd name="T5" fmla="*/ 173 h 6039"/>
                <a:gd name="T6" fmla="*/ 65 w 6285"/>
                <a:gd name="T7" fmla="*/ 161 h 6039"/>
                <a:gd name="T8" fmla="*/ 59 w 6285"/>
                <a:gd name="T9" fmla="*/ 143 h 6039"/>
                <a:gd name="T10" fmla="*/ 60 w 6285"/>
                <a:gd name="T11" fmla="*/ 114 h 6039"/>
                <a:gd name="T12" fmla="*/ 73 w 6285"/>
                <a:gd name="T13" fmla="*/ 86 h 6039"/>
                <a:gd name="T14" fmla="*/ 95 w 6285"/>
                <a:gd name="T15" fmla="*/ 67 h 6039"/>
                <a:gd name="T16" fmla="*/ 122 w 6285"/>
                <a:gd name="T17" fmla="*/ 61 h 6039"/>
                <a:gd name="T18" fmla="*/ 141 w 6285"/>
                <a:gd name="T19" fmla="*/ 66 h 6039"/>
                <a:gd name="T20" fmla="*/ 164 w 6285"/>
                <a:gd name="T21" fmla="*/ 144 h 6039"/>
                <a:gd name="T22" fmla="*/ 166 w 6285"/>
                <a:gd name="T23" fmla="*/ 153 h 6039"/>
                <a:gd name="T24" fmla="*/ 178 w 6285"/>
                <a:gd name="T25" fmla="*/ 154 h 6039"/>
                <a:gd name="T26" fmla="*/ 195 w 6285"/>
                <a:gd name="T27" fmla="*/ 145 h 6039"/>
                <a:gd name="T28" fmla="*/ 209 w 6285"/>
                <a:gd name="T29" fmla="*/ 125 h 6039"/>
                <a:gd name="T30" fmla="*/ 216 w 6285"/>
                <a:gd name="T31" fmla="*/ 100 h 6039"/>
                <a:gd name="T32" fmla="*/ 211 w 6285"/>
                <a:gd name="T33" fmla="*/ 69 h 6039"/>
                <a:gd name="T34" fmla="*/ 193 w 6285"/>
                <a:gd name="T35" fmla="*/ 43 h 6039"/>
                <a:gd name="T36" fmla="*/ 162 w 6285"/>
                <a:gd name="T37" fmla="*/ 28 h 6039"/>
                <a:gd name="T38" fmla="*/ 123 w 6285"/>
                <a:gd name="T39" fmla="*/ 24 h 6039"/>
                <a:gd name="T40" fmla="*/ 86 w 6285"/>
                <a:gd name="T41" fmla="*/ 33 h 6039"/>
                <a:gd name="T42" fmla="*/ 59 w 6285"/>
                <a:gd name="T43" fmla="*/ 50 h 6039"/>
                <a:gd name="T44" fmla="*/ 42 w 6285"/>
                <a:gd name="T45" fmla="*/ 70 h 6039"/>
                <a:gd name="T46" fmla="*/ 31 w 6285"/>
                <a:gd name="T47" fmla="*/ 94 h 6039"/>
                <a:gd name="T48" fmla="*/ 27 w 6285"/>
                <a:gd name="T49" fmla="*/ 121 h 6039"/>
                <a:gd name="T50" fmla="*/ 33 w 6285"/>
                <a:gd name="T51" fmla="*/ 159 h 6039"/>
                <a:gd name="T52" fmla="*/ 56 w 6285"/>
                <a:gd name="T53" fmla="*/ 188 h 6039"/>
                <a:gd name="T54" fmla="*/ 92 w 6285"/>
                <a:gd name="T55" fmla="*/ 205 h 6039"/>
                <a:gd name="T56" fmla="*/ 138 w 6285"/>
                <a:gd name="T57" fmla="*/ 208 h 6039"/>
                <a:gd name="T58" fmla="*/ 182 w 6285"/>
                <a:gd name="T59" fmla="*/ 195 h 6039"/>
                <a:gd name="T60" fmla="*/ 188 w 6285"/>
                <a:gd name="T61" fmla="*/ 217 h 6039"/>
                <a:gd name="T62" fmla="*/ 137 w 6285"/>
                <a:gd name="T63" fmla="*/ 231 h 6039"/>
                <a:gd name="T64" fmla="*/ 85 w 6285"/>
                <a:gd name="T65" fmla="*/ 228 h 6039"/>
                <a:gd name="T66" fmla="*/ 42 w 6285"/>
                <a:gd name="T67" fmla="*/ 209 h 6039"/>
                <a:gd name="T68" fmla="*/ 21 w 6285"/>
                <a:gd name="T69" fmla="*/ 189 h 6039"/>
                <a:gd name="T70" fmla="*/ 8 w 6285"/>
                <a:gd name="T71" fmla="*/ 167 h 6039"/>
                <a:gd name="T72" fmla="*/ 1 w 6285"/>
                <a:gd name="T73" fmla="*/ 142 h 6039"/>
                <a:gd name="T74" fmla="*/ 1 w 6285"/>
                <a:gd name="T75" fmla="*/ 106 h 6039"/>
                <a:gd name="T76" fmla="*/ 16 w 6285"/>
                <a:gd name="T77" fmla="*/ 63 h 6039"/>
                <a:gd name="T78" fmla="*/ 41 w 6285"/>
                <a:gd name="T79" fmla="*/ 33 h 6039"/>
                <a:gd name="T80" fmla="*/ 68 w 6285"/>
                <a:gd name="T81" fmla="*/ 15 h 6039"/>
                <a:gd name="T82" fmla="*/ 100 w 6285"/>
                <a:gd name="T83" fmla="*/ 3 h 6039"/>
                <a:gd name="T84" fmla="*/ 136 w 6285"/>
                <a:gd name="T85" fmla="*/ 0 h 6039"/>
                <a:gd name="T86" fmla="*/ 181 w 6285"/>
                <a:gd name="T87" fmla="*/ 8 h 6039"/>
                <a:gd name="T88" fmla="*/ 217 w 6285"/>
                <a:gd name="T89" fmla="*/ 32 h 6039"/>
                <a:gd name="T90" fmla="*/ 239 w 6285"/>
                <a:gd name="T91" fmla="*/ 70 h 6039"/>
                <a:gd name="T92" fmla="*/ 239 w 6285"/>
                <a:gd name="T93" fmla="*/ 116 h 6039"/>
                <a:gd name="T94" fmla="*/ 218 w 6285"/>
                <a:gd name="T95" fmla="*/ 155 h 6039"/>
                <a:gd name="T96" fmla="*/ 193 w 6285"/>
                <a:gd name="T97" fmla="*/ 173 h 6039"/>
                <a:gd name="T98" fmla="*/ 168 w 6285"/>
                <a:gd name="T99" fmla="*/ 178 h 6039"/>
                <a:gd name="T100" fmla="*/ 145 w 6285"/>
                <a:gd name="T101" fmla="*/ 172 h 6039"/>
                <a:gd name="T102" fmla="*/ 143 w 6285"/>
                <a:gd name="T103" fmla="*/ 100 h 6039"/>
                <a:gd name="T104" fmla="*/ 134 w 6285"/>
                <a:gd name="T105" fmla="*/ 85 h 6039"/>
                <a:gd name="T106" fmla="*/ 118 w 6285"/>
                <a:gd name="T107" fmla="*/ 83 h 6039"/>
                <a:gd name="T108" fmla="*/ 105 w 6285"/>
                <a:gd name="T109" fmla="*/ 91 h 6039"/>
                <a:gd name="T110" fmla="*/ 94 w 6285"/>
                <a:gd name="T111" fmla="*/ 108 h 6039"/>
                <a:gd name="T112" fmla="*/ 89 w 6285"/>
                <a:gd name="T113" fmla="*/ 129 h 6039"/>
                <a:gd name="T114" fmla="*/ 93 w 6285"/>
                <a:gd name="T115" fmla="*/ 149 h 6039"/>
                <a:gd name="T116" fmla="*/ 106 w 6285"/>
                <a:gd name="T117" fmla="*/ 157 h 6039"/>
                <a:gd name="T118" fmla="*/ 127 w 6285"/>
                <a:gd name="T119" fmla="*/ 147 h 60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85" h="6039">
                  <a:moveTo>
                    <a:pt x="3596" y="4105"/>
                  </a:moveTo>
                  <a:lnTo>
                    <a:pt x="3572" y="4139"/>
                  </a:lnTo>
                  <a:lnTo>
                    <a:pt x="3548" y="4172"/>
                  </a:lnTo>
                  <a:lnTo>
                    <a:pt x="3524" y="4204"/>
                  </a:lnTo>
                  <a:lnTo>
                    <a:pt x="3499" y="4233"/>
                  </a:lnTo>
                  <a:lnTo>
                    <a:pt x="3474" y="4262"/>
                  </a:lnTo>
                  <a:lnTo>
                    <a:pt x="3449" y="4291"/>
                  </a:lnTo>
                  <a:lnTo>
                    <a:pt x="3423" y="4317"/>
                  </a:lnTo>
                  <a:lnTo>
                    <a:pt x="3397" y="4343"/>
                  </a:lnTo>
                  <a:lnTo>
                    <a:pt x="3370" y="4368"/>
                  </a:lnTo>
                  <a:lnTo>
                    <a:pt x="3344" y="4391"/>
                  </a:lnTo>
                  <a:lnTo>
                    <a:pt x="3316" y="4413"/>
                  </a:lnTo>
                  <a:lnTo>
                    <a:pt x="3288" y="4435"/>
                  </a:lnTo>
                  <a:lnTo>
                    <a:pt x="3260" y="4455"/>
                  </a:lnTo>
                  <a:lnTo>
                    <a:pt x="3232" y="4473"/>
                  </a:lnTo>
                  <a:lnTo>
                    <a:pt x="3203" y="4490"/>
                  </a:lnTo>
                  <a:lnTo>
                    <a:pt x="3174" y="4507"/>
                  </a:lnTo>
                  <a:lnTo>
                    <a:pt x="3144" y="4523"/>
                  </a:lnTo>
                  <a:lnTo>
                    <a:pt x="3114" y="4537"/>
                  </a:lnTo>
                  <a:lnTo>
                    <a:pt x="3083" y="4550"/>
                  </a:lnTo>
                  <a:lnTo>
                    <a:pt x="3051" y="4562"/>
                  </a:lnTo>
                  <a:lnTo>
                    <a:pt x="3019" y="4574"/>
                  </a:lnTo>
                  <a:lnTo>
                    <a:pt x="2985" y="4584"/>
                  </a:lnTo>
                  <a:lnTo>
                    <a:pt x="2951" y="4593"/>
                  </a:lnTo>
                  <a:lnTo>
                    <a:pt x="2917" y="4602"/>
                  </a:lnTo>
                  <a:lnTo>
                    <a:pt x="2881" y="4610"/>
                  </a:lnTo>
                  <a:lnTo>
                    <a:pt x="2845" y="4616"/>
                  </a:lnTo>
                  <a:lnTo>
                    <a:pt x="2808" y="4622"/>
                  </a:lnTo>
                  <a:lnTo>
                    <a:pt x="2770" y="4626"/>
                  </a:lnTo>
                  <a:lnTo>
                    <a:pt x="2732" y="4629"/>
                  </a:lnTo>
                  <a:lnTo>
                    <a:pt x="2693" y="4632"/>
                  </a:lnTo>
                  <a:lnTo>
                    <a:pt x="2653" y="4633"/>
                  </a:lnTo>
                  <a:lnTo>
                    <a:pt x="2614" y="4634"/>
                  </a:lnTo>
                  <a:lnTo>
                    <a:pt x="2579" y="4633"/>
                  </a:lnTo>
                  <a:lnTo>
                    <a:pt x="2546" y="4633"/>
                  </a:lnTo>
                  <a:lnTo>
                    <a:pt x="2514" y="4631"/>
                  </a:lnTo>
                  <a:lnTo>
                    <a:pt x="2481" y="4629"/>
                  </a:lnTo>
                  <a:lnTo>
                    <a:pt x="2449" y="4627"/>
                  </a:lnTo>
                  <a:lnTo>
                    <a:pt x="2419" y="4624"/>
                  </a:lnTo>
                  <a:lnTo>
                    <a:pt x="2387" y="4620"/>
                  </a:lnTo>
                  <a:lnTo>
                    <a:pt x="2358" y="4616"/>
                  </a:lnTo>
                  <a:lnTo>
                    <a:pt x="2328" y="4611"/>
                  </a:lnTo>
                  <a:lnTo>
                    <a:pt x="2298" y="4606"/>
                  </a:lnTo>
                  <a:lnTo>
                    <a:pt x="2270" y="4600"/>
                  </a:lnTo>
                  <a:lnTo>
                    <a:pt x="2242" y="4592"/>
                  </a:lnTo>
                  <a:lnTo>
                    <a:pt x="2215" y="4585"/>
                  </a:lnTo>
                  <a:lnTo>
                    <a:pt x="2187" y="4578"/>
                  </a:lnTo>
                  <a:lnTo>
                    <a:pt x="2161" y="4569"/>
                  </a:lnTo>
                  <a:lnTo>
                    <a:pt x="2135" y="4561"/>
                  </a:lnTo>
                  <a:lnTo>
                    <a:pt x="2109" y="4552"/>
                  </a:lnTo>
                  <a:lnTo>
                    <a:pt x="2084" y="4542"/>
                  </a:lnTo>
                  <a:lnTo>
                    <a:pt x="2060" y="4531"/>
                  </a:lnTo>
                  <a:lnTo>
                    <a:pt x="2037" y="4520"/>
                  </a:lnTo>
                  <a:lnTo>
                    <a:pt x="2013" y="4508"/>
                  </a:lnTo>
                  <a:lnTo>
                    <a:pt x="1990" y="4496"/>
                  </a:lnTo>
                  <a:lnTo>
                    <a:pt x="1968" y="4483"/>
                  </a:lnTo>
                  <a:lnTo>
                    <a:pt x="1946" y="4470"/>
                  </a:lnTo>
                  <a:lnTo>
                    <a:pt x="1925" y="4456"/>
                  </a:lnTo>
                  <a:lnTo>
                    <a:pt x="1903" y="4442"/>
                  </a:lnTo>
                  <a:lnTo>
                    <a:pt x="1883" y="4426"/>
                  </a:lnTo>
                  <a:lnTo>
                    <a:pt x="1863" y="4410"/>
                  </a:lnTo>
                  <a:lnTo>
                    <a:pt x="1844" y="4394"/>
                  </a:lnTo>
                  <a:lnTo>
                    <a:pt x="1826" y="4377"/>
                  </a:lnTo>
                  <a:lnTo>
                    <a:pt x="1807" y="4360"/>
                  </a:lnTo>
                  <a:lnTo>
                    <a:pt x="1789" y="4341"/>
                  </a:lnTo>
                  <a:lnTo>
                    <a:pt x="1772" y="4323"/>
                  </a:lnTo>
                  <a:lnTo>
                    <a:pt x="1756" y="4304"/>
                  </a:lnTo>
                  <a:lnTo>
                    <a:pt x="1740" y="4285"/>
                  </a:lnTo>
                  <a:lnTo>
                    <a:pt x="1724" y="4264"/>
                  </a:lnTo>
                  <a:lnTo>
                    <a:pt x="1708" y="4244"/>
                  </a:lnTo>
                  <a:lnTo>
                    <a:pt x="1694" y="4222"/>
                  </a:lnTo>
                  <a:lnTo>
                    <a:pt x="1680" y="4201"/>
                  </a:lnTo>
                  <a:lnTo>
                    <a:pt x="1667" y="4178"/>
                  </a:lnTo>
                  <a:lnTo>
                    <a:pt x="1654" y="4155"/>
                  </a:lnTo>
                  <a:lnTo>
                    <a:pt x="1642" y="4132"/>
                  </a:lnTo>
                  <a:lnTo>
                    <a:pt x="1630" y="4109"/>
                  </a:lnTo>
                  <a:lnTo>
                    <a:pt x="1619" y="4083"/>
                  </a:lnTo>
                  <a:lnTo>
                    <a:pt x="1608" y="4059"/>
                  </a:lnTo>
                  <a:lnTo>
                    <a:pt x="1598" y="4033"/>
                  </a:lnTo>
                  <a:lnTo>
                    <a:pt x="1588" y="4007"/>
                  </a:lnTo>
                  <a:lnTo>
                    <a:pt x="1579" y="3980"/>
                  </a:lnTo>
                  <a:lnTo>
                    <a:pt x="1571" y="3953"/>
                  </a:lnTo>
                  <a:lnTo>
                    <a:pt x="1563" y="3925"/>
                  </a:lnTo>
                  <a:lnTo>
                    <a:pt x="1556" y="3897"/>
                  </a:lnTo>
                  <a:lnTo>
                    <a:pt x="1549" y="3869"/>
                  </a:lnTo>
                  <a:lnTo>
                    <a:pt x="1543" y="3839"/>
                  </a:lnTo>
                  <a:lnTo>
                    <a:pt x="1537" y="3809"/>
                  </a:lnTo>
                  <a:lnTo>
                    <a:pt x="1532" y="3778"/>
                  </a:lnTo>
                  <a:lnTo>
                    <a:pt x="1527" y="3748"/>
                  </a:lnTo>
                  <a:lnTo>
                    <a:pt x="1523" y="3717"/>
                  </a:lnTo>
                  <a:lnTo>
                    <a:pt x="1520" y="3684"/>
                  </a:lnTo>
                  <a:lnTo>
                    <a:pt x="1517" y="3652"/>
                  </a:lnTo>
                  <a:lnTo>
                    <a:pt x="1514" y="3619"/>
                  </a:lnTo>
                  <a:lnTo>
                    <a:pt x="1513" y="3585"/>
                  </a:lnTo>
                  <a:lnTo>
                    <a:pt x="1510" y="3551"/>
                  </a:lnTo>
                  <a:lnTo>
                    <a:pt x="1509" y="3516"/>
                  </a:lnTo>
                  <a:lnTo>
                    <a:pt x="1509" y="3481"/>
                  </a:lnTo>
                  <a:lnTo>
                    <a:pt x="1510" y="3431"/>
                  </a:lnTo>
                  <a:lnTo>
                    <a:pt x="1511" y="3382"/>
                  </a:lnTo>
                  <a:lnTo>
                    <a:pt x="1514" y="3332"/>
                  </a:lnTo>
                  <a:lnTo>
                    <a:pt x="1517" y="3283"/>
                  </a:lnTo>
                  <a:lnTo>
                    <a:pt x="1521" y="3236"/>
                  </a:lnTo>
                  <a:lnTo>
                    <a:pt x="1526" y="3188"/>
                  </a:lnTo>
                  <a:lnTo>
                    <a:pt x="1532" y="3141"/>
                  </a:lnTo>
                  <a:lnTo>
                    <a:pt x="1539" y="3094"/>
                  </a:lnTo>
                  <a:lnTo>
                    <a:pt x="1547" y="3049"/>
                  </a:lnTo>
                  <a:lnTo>
                    <a:pt x="1556" y="3003"/>
                  </a:lnTo>
                  <a:lnTo>
                    <a:pt x="1565" y="2958"/>
                  </a:lnTo>
                  <a:lnTo>
                    <a:pt x="1576" y="2914"/>
                  </a:lnTo>
                  <a:lnTo>
                    <a:pt x="1587" y="2870"/>
                  </a:lnTo>
                  <a:lnTo>
                    <a:pt x="1599" y="2827"/>
                  </a:lnTo>
                  <a:lnTo>
                    <a:pt x="1613" y="2783"/>
                  </a:lnTo>
                  <a:lnTo>
                    <a:pt x="1628" y="2741"/>
                  </a:lnTo>
                  <a:lnTo>
                    <a:pt x="1643" y="2699"/>
                  </a:lnTo>
                  <a:lnTo>
                    <a:pt x="1659" y="2658"/>
                  </a:lnTo>
                  <a:lnTo>
                    <a:pt x="1675" y="2617"/>
                  </a:lnTo>
                  <a:lnTo>
                    <a:pt x="1693" y="2577"/>
                  </a:lnTo>
                  <a:lnTo>
                    <a:pt x="1713" y="2537"/>
                  </a:lnTo>
                  <a:lnTo>
                    <a:pt x="1732" y="2498"/>
                  </a:lnTo>
                  <a:lnTo>
                    <a:pt x="1753" y="2458"/>
                  </a:lnTo>
                  <a:lnTo>
                    <a:pt x="1774" y="2420"/>
                  </a:lnTo>
                  <a:lnTo>
                    <a:pt x="1797" y="2382"/>
                  </a:lnTo>
                  <a:lnTo>
                    <a:pt x="1821" y="2345"/>
                  </a:lnTo>
                  <a:lnTo>
                    <a:pt x="1845" y="2309"/>
                  </a:lnTo>
                  <a:lnTo>
                    <a:pt x="1870" y="2272"/>
                  </a:lnTo>
                  <a:lnTo>
                    <a:pt x="1896" y="2237"/>
                  </a:lnTo>
                  <a:lnTo>
                    <a:pt x="1924" y="2201"/>
                  </a:lnTo>
                  <a:lnTo>
                    <a:pt x="1952" y="2167"/>
                  </a:lnTo>
                  <a:lnTo>
                    <a:pt x="1980" y="2132"/>
                  </a:lnTo>
                  <a:lnTo>
                    <a:pt x="2011" y="2099"/>
                  </a:lnTo>
                  <a:lnTo>
                    <a:pt x="2041" y="2067"/>
                  </a:lnTo>
                  <a:lnTo>
                    <a:pt x="2071" y="2035"/>
                  </a:lnTo>
                  <a:lnTo>
                    <a:pt x="2102" y="2005"/>
                  </a:lnTo>
                  <a:lnTo>
                    <a:pt x="2134" y="1975"/>
                  </a:lnTo>
                  <a:lnTo>
                    <a:pt x="2165" y="1947"/>
                  </a:lnTo>
                  <a:lnTo>
                    <a:pt x="2197" y="1920"/>
                  </a:lnTo>
                  <a:lnTo>
                    <a:pt x="2231" y="1893"/>
                  </a:lnTo>
                  <a:lnTo>
                    <a:pt x="2264" y="1868"/>
                  </a:lnTo>
                  <a:lnTo>
                    <a:pt x="2297" y="1845"/>
                  </a:lnTo>
                  <a:lnTo>
                    <a:pt x="2332" y="1822"/>
                  </a:lnTo>
                  <a:lnTo>
                    <a:pt x="2366" y="1800"/>
                  </a:lnTo>
                  <a:lnTo>
                    <a:pt x="2400" y="1779"/>
                  </a:lnTo>
                  <a:lnTo>
                    <a:pt x="2436" y="1760"/>
                  </a:lnTo>
                  <a:lnTo>
                    <a:pt x="2472" y="1741"/>
                  </a:lnTo>
                  <a:lnTo>
                    <a:pt x="2509" y="1723"/>
                  </a:lnTo>
                  <a:lnTo>
                    <a:pt x="2545" y="1707"/>
                  </a:lnTo>
                  <a:lnTo>
                    <a:pt x="2581" y="1691"/>
                  </a:lnTo>
                  <a:lnTo>
                    <a:pt x="2619" y="1677"/>
                  </a:lnTo>
                  <a:lnTo>
                    <a:pt x="2657" y="1664"/>
                  </a:lnTo>
                  <a:lnTo>
                    <a:pt x="2695" y="1651"/>
                  </a:lnTo>
                  <a:lnTo>
                    <a:pt x="2734" y="1640"/>
                  </a:lnTo>
                  <a:lnTo>
                    <a:pt x="2773" y="1630"/>
                  </a:lnTo>
                  <a:lnTo>
                    <a:pt x="2813" y="1621"/>
                  </a:lnTo>
                  <a:lnTo>
                    <a:pt x="2853" y="1613"/>
                  </a:lnTo>
                  <a:lnTo>
                    <a:pt x="2893" y="1606"/>
                  </a:lnTo>
                  <a:lnTo>
                    <a:pt x="2935" y="1601"/>
                  </a:lnTo>
                  <a:lnTo>
                    <a:pt x="2976" y="1596"/>
                  </a:lnTo>
                  <a:lnTo>
                    <a:pt x="3018" y="1592"/>
                  </a:lnTo>
                  <a:lnTo>
                    <a:pt x="3060" y="1590"/>
                  </a:lnTo>
                  <a:lnTo>
                    <a:pt x="3102" y="1588"/>
                  </a:lnTo>
                  <a:lnTo>
                    <a:pt x="3146" y="1587"/>
                  </a:lnTo>
                  <a:lnTo>
                    <a:pt x="3177" y="1588"/>
                  </a:lnTo>
                  <a:lnTo>
                    <a:pt x="3209" y="1589"/>
                  </a:lnTo>
                  <a:lnTo>
                    <a:pt x="3240" y="1591"/>
                  </a:lnTo>
                  <a:lnTo>
                    <a:pt x="3270" y="1594"/>
                  </a:lnTo>
                  <a:lnTo>
                    <a:pt x="3299" y="1597"/>
                  </a:lnTo>
                  <a:lnTo>
                    <a:pt x="3329" y="1602"/>
                  </a:lnTo>
                  <a:lnTo>
                    <a:pt x="3358" y="1607"/>
                  </a:lnTo>
                  <a:lnTo>
                    <a:pt x="3386" y="1613"/>
                  </a:lnTo>
                  <a:lnTo>
                    <a:pt x="3414" y="1619"/>
                  </a:lnTo>
                  <a:lnTo>
                    <a:pt x="3441" y="1627"/>
                  </a:lnTo>
                  <a:lnTo>
                    <a:pt x="3467" y="1635"/>
                  </a:lnTo>
                  <a:lnTo>
                    <a:pt x="3493" y="1644"/>
                  </a:lnTo>
                  <a:lnTo>
                    <a:pt x="3519" y="1655"/>
                  </a:lnTo>
                  <a:lnTo>
                    <a:pt x="3544" y="1665"/>
                  </a:lnTo>
                  <a:lnTo>
                    <a:pt x="3568" y="1677"/>
                  </a:lnTo>
                  <a:lnTo>
                    <a:pt x="3592" y="1689"/>
                  </a:lnTo>
                  <a:lnTo>
                    <a:pt x="3616" y="1702"/>
                  </a:lnTo>
                  <a:lnTo>
                    <a:pt x="3639" y="1716"/>
                  </a:lnTo>
                  <a:lnTo>
                    <a:pt x="3661" y="1730"/>
                  </a:lnTo>
                  <a:lnTo>
                    <a:pt x="3683" y="1747"/>
                  </a:lnTo>
                  <a:lnTo>
                    <a:pt x="3705" y="1763"/>
                  </a:lnTo>
                  <a:lnTo>
                    <a:pt x="3726" y="1780"/>
                  </a:lnTo>
                  <a:lnTo>
                    <a:pt x="3746" y="1798"/>
                  </a:lnTo>
                  <a:lnTo>
                    <a:pt x="3766" y="1817"/>
                  </a:lnTo>
                  <a:lnTo>
                    <a:pt x="3786" y="1837"/>
                  </a:lnTo>
                  <a:lnTo>
                    <a:pt x="3805" y="1857"/>
                  </a:lnTo>
                  <a:lnTo>
                    <a:pt x="3824" y="1878"/>
                  </a:lnTo>
                  <a:lnTo>
                    <a:pt x="3842" y="1901"/>
                  </a:lnTo>
                  <a:lnTo>
                    <a:pt x="3859" y="1924"/>
                  </a:lnTo>
                  <a:lnTo>
                    <a:pt x="3876" y="1947"/>
                  </a:lnTo>
                  <a:lnTo>
                    <a:pt x="3892" y="1972"/>
                  </a:lnTo>
                  <a:lnTo>
                    <a:pt x="3909" y="1998"/>
                  </a:lnTo>
                  <a:lnTo>
                    <a:pt x="4082" y="1691"/>
                  </a:lnTo>
                  <a:lnTo>
                    <a:pt x="4769" y="1691"/>
                  </a:lnTo>
                  <a:lnTo>
                    <a:pt x="4259" y="3728"/>
                  </a:lnTo>
                  <a:lnTo>
                    <a:pt x="4258" y="3737"/>
                  </a:lnTo>
                  <a:lnTo>
                    <a:pt x="4256" y="3749"/>
                  </a:lnTo>
                  <a:lnTo>
                    <a:pt x="4251" y="3776"/>
                  </a:lnTo>
                  <a:lnTo>
                    <a:pt x="4248" y="3801"/>
                  </a:lnTo>
                  <a:lnTo>
                    <a:pt x="4246" y="3822"/>
                  </a:lnTo>
                  <a:lnTo>
                    <a:pt x="4246" y="3839"/>
                  </a:lnTo>
                  <a:lnTo>
                    <a:pt x="4246" y="3864"/>
                  </a:lnTo>
                  <a:lnTo>
                    <a:pt x="4249" y="3886"/>
                  </a:lnTo>
                  <a:lnTo>
                    <a:pt x="4251" y="3897"/>
                  </a:lnTo>
                  <a:lnTo>
                    <a:pt x="4253" y="3907"/>
                  </a:lnTo>
                  <a:lnTo>
                    <a:pt x="4256" y="3917"/>
                  </a:lnTo>
                  <a:lnTo>
                    <a:pt x="4259" y="3926"/>
                  </a:lnTo>
                  <a:lnTo>
                    <a:pt x="4263" y="3935"/>
                  </a:lnTo>
                  <a:lnTo>
                    <a:pt x="4266" y="3944"/>
                  </a:lnTo>
                  <a:lnTo>
                    <a:pt x="4271" y="3953"/>
                  </a:lnTo>
                  <a:lnTo>
                    <a:pt x="4276" y="3960"/>
                  </a:lnTo>
                  <a:lnTo>
                    <a:pt x="4281" y="3968"/>
                  </a:lnTo>
                  <a:lnTo>
                    <a:pt x="4286" y="3975"/>
                  </a:lnTo>
                  <a:lnTo>
                    <a:pt x="4292" y="3981"/>
                  </a:lnTo>
                  <a:lnTo>
                    <a:pt x="4299" y="3987"/>
                  </a:lnTo>
                  <a:lnTo>
                    <a:pt x="4306" y="3993"/>
                  </a:lnTo>
                  <a:lnTo>
                    <a:pt x="4313" y="3999"/>
                  </a:lnTo>
                  <a:lnTo>
                    <a:pt x="4321" y="4004"/>
                  </a:lnTo>
                  <a:lnTo>
                    <a:pt x="4329" y="4008"/>
                  </a:lnTo>
                  <a:lnTo>
                    <a:pt x="4337" y="4013"/>
                  </a:lnTo>
                  <a:lnTo>
                    <a:pt x="4346" y="4017"/>
                  </a:lnTo>
                  <a:lnTo>
                    <a:pt x="4355" y="4020"/>
                  </a:lnTo>
                  <a:lnTo>
                    <a:pt x="4364" y="4024"/>
                  </a:lnTo>
                  <a:lnTo>
                    <a:pt x="4385" y="4030"/>
                  </a:lnTo>
                  <a:lnTo>
                    <a:pt x="4407" y="4034"/>
                  </a:lnTo>
                  <a:lnTo>
                    <a:pt x="4430" y="4036"/>
                  </a:lnTo>
                  <a:lnTo>
                    <a:pt x="4455" y="4036"/>
                  </a:lnTo>
                  <a:lnTo>
                    <a:pt x="4483" y="4036"/>
                  </a:lnTo>
                  <a:lnTo>
                    <a:pt x="4512" y="4035"/>
                  </a:lnTo>
                  <a:lnTo>
                    <a:pt x="4540" y="4032"/>
                  </a:lnTo>
                  <a:lnTo>
                    <a:pt x="4567" y="4029"/>
                  </a:lnTo>
                  <a:lnTo>
                    <a:pt x="4595" y="4024"/>
                  </a:lnTo>
                  <a:lnTo>
                    <a:pt x="4623" y="4019"/>
                  </a:lnTo>
                  <a:lnTo>
                    <a:pt x="4650" y="4013"/>
                  </a:lnTo>
                  <a:lnTo>
                    <a:pt x="4676" y="4006"/>
                  </a:lnTo>
                  <a:lnTo>
                    <a:pt x="4704" y="3998"/>
                  </a:lnTo>
                  <a:lnTo>
                    <a:pt x="4730" y="3989"/>
                  </a:lnTo>
                  <a:lnTo>
                    <a:pt x="4756" y="3980"/>
                  </a:lnTo>
                  <a:lnTo>
                    <a:pt x="4782" y="3969"/>
                  </a:lnTo>
                  <a:lnTo>
                    <a:pt x="4808" y="3957"/>
                  </a:lnTo>
                  <a:lnTo>
                    <a:pt x="4834" y="3945"/>
                  </a:lnTo>
                  <a:lnTo>
                    <a:pt x="4859" y="3931"/>
                  </a:lnTo>
                  <a:lnTo>
                    <a:pt x="4884" y="3916"/>
                  </a:lnTo>
                  <a:lnTo>
                    <a:pt x="4909" y="3901"/>
                  </a:lnTo>
                  <a:lnTo>
                    <a:pt x="4934" y="3885"/>
                  </a:lnTo>
                  <a:lnTo>
                    <a:pt x="4958" y="3868"/>
                  </a:lnTo>
                  <a:lnTo>
                    <a:pt x="4982" y="3848"/>
                  </a:lnTo>
                  <a:lnTo>
                    <a:pt x="5007" y="3830"/>
                  </a:lnTo>
                  <a:lnTo>
                    <a:pt x="5031" y="3810"/>
                  </a:lnTo>
                  <a:lnTo>
                    <a:pt x="5054" y="3789"/>
                  </a:lnTo>
                  <a:lnTo>
                    <a:pt x="5077" y="3766"/>
                  </a:lnTo>
                  <a:lnTo>
                    <a:pt x="5101" y="3743"/>
                  </a:lnTo>
                  <a:lnTo>
                    <a:pt x="5124" y="3720"/>
                  </a:lnTo>
                  <a:lnTo>
                    <a:pt x="5146" y="3694"/>
                  </a:lnTo>
                  <a:lnTo>
                    <a:pt x="5169" y="3669"/>
                  </a:lnTo>
                  <a:lnTo>
                    <a:pt x="5191" y="3642"/>
                  </a:lnTo>
                  <a:lnTo>
                    <a:pt x="5214" y="3614"/>
                  </a:lnTo>
                  <a:lnTo>
                    <a:pt x="5235" y="3586"/>
                  </a:lnTo>
                  <a:lnTo>
                    <a:pt x="5257" y="3556"/>
                  </a:lnTo>
                  <a:lnTo>
                    <a:pt x="5278" y="3526"/>
                  </a:lnTo>
                  <a:lnTo>
                    <a:pt x="5299" y="3496"/>
                  </a:lnTo>
                  <a:lnTo>
                    <a:pt x="5319" y="3465"/>
                  </a:lnTo>
                  <a:lnTo>
                    <a:pt x="5338" y="3434"/>
                  </a:lnTo>
                  <a:lnTo>
                    <a:pt x="5356" y="3403"/>
                  </a:lnTo>
                  <a:lnTo>
                    <a:pt x="5374" y="3371"/>
                  </a:lnTo>
                  <a:lnTo>
                    <a:pt x="5391" y="3339"/>
                  </a:lnTo>
                  <a:lnTo>
                    <a:pt x="5408" y="3307"/>
                  </a:lnTo>
                  <a:lnTo>
                    <a:pt x="5424" y="3274"/>
                  </a:lnTo>
                  <a:lnTo>
                    <a:pt x="5439" y="3241"/>
                  </a:lnTo>
                  <a:lnTo>
                    <a:pt x="5453" y="3208"/>
                  </a:lnTo>
                  <a:lnTo>
                    <a:pt x="5467" y="3174"/>
                  </a:lnTo>
                  <a:lnTo>
                    <a:pt x="5480" y="3141"/>
                  </a:lnTo>
                  <a:lnTo>
                    <a:pt x="5492" y="3106"/>
                  </a:lnTo>
                  <a:lnTo>
                    <a:pt x="5505" y="3072"/>
                  </a:lnTo>
                  <a:lnTo>
                    <a:pt x="5516" y="3036"/>
                  </a:lnTo>
                  <a:lnTo>
                    <a:pt x="5526" y="3001"/>
                  </a:lnTo>
                  <a:lnTo>
                    <a:pt x="5536" y="2966"/>
                  </a:lnTo>
                  <a:lnTo>
                    <a:pt x="5545" y="2930"/>
                  </a:lnTo>
                  <a:lnTo>
                    <a:pt x="5553" y="2894"/>
                  </a:lnTo>
                  <a:lnTo>
                    <a:pt x="5561" y="2857"/>
                  </a:lnTo>
                  <a:lnTo>
                    <a:pt x="5568" y="2821"/>
                  </a:lnTo>
                  <a:lnTo>
                    <a:pt x="5574" y="2783"/>
                  </a:lnTo>
                  <a:lnTo>
                    <a:pt x="5580" y="2746"/>
                  </a:lnTo>
                  <a:lnTo>
                    <a:pt x="5585" y="2708"/>
                  </a:lnTo>
                  <a:lnTo>
                    <a:pt x="5589" y="2670"/>
                  </a:lnTo>
                  <a:lnTo>
                    <a:pt x="5593" y="2632"/>
                  </a:lnTo>
                  <a:lnTo>
                    <a:pt x="5597" y="2593"/>
                  </a:lnTo>
                  <a:lnTo>
                    <a:pt x="5599" y="2555"/>
                  </a:lnTo>
                  <a:lnTo>
                    <a:pt x="5601" y="2515"/>
                  </a:lnTo>
                  <a:lnTo>
                    <a:pt x="5602" y="2476"/>
                  </a:lnTo>
                  <a:lnTo>
                    <a:pt x="5602" y="2435"/>
                  </a:lnTo>
                  <a:lnTo>
                    <a:pt x="5601" y="2385"/>
                  </a:lnTo>
                  <a:lnTo>
                    <a:pt x="5600" y="2337"/>
                  </a:lnTo>
                  <a:lnTo>
                    <a:pt x="5597" y="2288"/>
                  </a:lnTo>
                  <a:lnTo>
                    <a:pt x="5592" y="2241"/>
                  </a:lnTo>
                  <a:lnTo>
                    <a:pt x="5587" y="2193"/>
                  </a:lnTo>
                  <a:lnTo>
                    <a:pt x="5580" y="2147"/>
                  </a:lnTo>
                  <a:lnTo>
                    <a:pt x="5573" y="2100"/>
                  </a:lnTo>
                  <a:lnTo>
                    <a:pt x="5564" y="2054"/>
                  </a:lnTo>
                  <a:lnTo>
                    <a:pt x="5554" y="2010"/>
                  </a:lnTo>
                  <a:lnTo>
                    <a:pt x="5543" y="1965"/>
                  </a:lnTo>
                  <a:lnTo>
                    <a:pt x="5531" y="1921"/>
                  </a:lnTo>
                  <a:lnTo>
                    <a:pt x="5518" y="1878"/>
                  </a:lnTo>
                  <a:lnTo>
                    <a:pt x="5503" y="1835"/>
                  </a:lnTo>
                  <a:lnTo>
                    <a:pt x="5487" y="1793"/>
                  </a:lnTo>
                  <a:lnTo>
                    <a:pt x="5470" y="1752"/>
                  </a:lnTo>
                  <a:lnTo>
                    <a:pt x="5452" y="1710"/>
                  </a:lnTo>
                  <a:lnTo>
                    <a:pt x="5433" y="1670"/>
                  </a:lnTo>
                  <a:lnTo>
                    <a:pt x="5413" y="1630"/>
                  </a:lnTo>
                  <a:lnTo>
                    <a:pt x="5390" y="1591"/>
                  </a:lnTo>
                  <a:lnTo>
                    <a:pt x="5368" y="1552"/>
                  </a:lnTo>
                  <a:lnTo>
                    <a:pt x="5344" y="1514"/>
                  </a:lnTo>
                  <a:lnTo>
                    <a:pt x="5319" y="1476"/>
                  </a:lnTo>
                  <a:lnTo>
                    <a:pt x="5292" y="1439"/>
                  </a:lnTo>
                  <a:lnTo>
                    <a:pt x="5265" y="1402"/>
                  </a:lnTo>
                  <a:lnTo>
                    <a:pt x="5237" y="1367"/>
                  </a:lnTo>
                  <a:lnTo>
                    <a:pt x="5207" y="1332"/>
                  </a:lnTo>
                  <a:lnTo>
                    <a:pt x="5175" y="1297"/>
                  </a:lnTo>
                  <a:lnTo>
                    <a:pt x="5144" y="1263"/>
                  </a:lnTo>
                  <a:lnTo>
                    <a:pt x="5111" y="1229"/>
                  </a:lnTo>
                  <a:lnTo>
                    <a:pt x="5075" y="1197"/>
                  </a:lnTo>
                  <a:lnTo>
                    <a:pt x="5040" y="1165"/>
                  </a:lnTo>
                  <a:lnTo>
                    <a:pt x="5004" y="1132"/>
                  </a:lnTo>
                  <a:lnTo>
                    <a:pt x="4965" y="1101"/>
                  </a:lnTo>
                  <a:lnTo>
                    <a:pt x="4927" y="1071"/>
                  </a:lnTo>
                  <a:lnTo>
                    <a:pt x="4888" y="1042"/>
                  </a:lnTo>
                  <a:lnTo>
                    <a:pt x="4848" y="1014"/>
                  </a:lnTo>
                  <a:lnTo>
                    <a:pt x="4808" y="987"/>
                  </a:lnTo>
                  <a:lnTo>
                    <a:pt x="4766" y="961"/>
                  </a:lnTo>
                  <a:lnTo>
                    <a:pt x="4725" y="936"/>
                  </a:lnTo>
                  <a:lnTo>
                    <a:pt x="4681" y="911"/>
                  </a:lnTo>
                  <a:lnTo>
                    <a:pt x="4638" y="888"/>
                  </a:lnTo>
                  <a:lnTo>
                    <a:pt x="4594" y="866"/>
                  </a:lnTo>
                  <a:lnTo>
                    <a:pt x="4549" y="845"/>
                  </a:lnTo>
                  <a:lnTo>
                    <a:pt x="4504" y="825"/>
                  </a:lnTo>
                  <a:lnTo>
                    <a:pt x="4458" y="806"/>
                  </a:lnTo>
                  <a:lnTo>
                    <a:pt x="4411" y="788"/>
                  </a:lnTo>
                  <a:lnTo>
                    <a:pt x="4363" y="771"/>
                  </a:lnTo>
                  <a:lnTo>
                    <a:pt x="4315" y="755"/>
                  </a:lnTo>
                  <a:lnTo>
                    <a:pt x="4266" y="739"/>
                  </a:lnTo>
                  <a:lnTo>
                    <a:pt x="4217" y="724"/>
                  </a:lnTo>
                  <a:lnTo>
                    <a:pt x="4166" y="711"/>
                  </a:lnTo>
                  <a:lnTo>
                    <a:pt x="4115" y="699"/>
                  </a:lnTo>
                  <a:lnTo>
                    <a:pt x="4063" y="688"/>
                  </a:lnTo>
                  <a:lnTo>
                    <a:pt x="4011" y="678"/>
                  </a:lnTo>
                  <a:lnTo>
                    <a:pt x="3957" y="668"/>
                  </a:lnTo>
                  <a:lnTo>
                    <a:pt x="3903" y="659"/>
                  </a:lnTo>
                  <a:lnTo>
                    <a:pt x="3848" y="652"/>
                  </a:lnTo>
                  <a:lnTo>
                    <a:pt x="3792" y="646"/>
                  </a:lnTo>
                  <a:lnTo>
                    <a:pt x="3737" y="640"/>
                  </a:lnTo>
                  <a:lnTo>
                    <a:pt x="3680" y="636"/>
                  </a:lnTo>
                  <a:lnTo>
                    <a:pt x="3623" y="633"/>
                  </a:lnTo>
                  <a:lnTo>
                    <a:pt x="3564" y="630"/>
                  </a:lnTo>
                  <a:lnTo>
                    <a:pt x="3506" y="629"/>
                  </a:lnTo>
                  <a:lnTo>
                    <a:pt x="3446" y="628"/>
                  </a:lnTo>
                  <a:lnTo>
                    <a:pt x="3384" y="629"/>
                  </a:lnTo>
                  <a:lnTo>
                    <a:pt x="3324" y="630"/>
                  </a:lnTo>
                  <a:lnTo>
                    <a:pt x="3263" y="633"/>
                  </a:lnTo>
                  <a:lnTo>
                    <a:pt x="3203" y="636"/>
                  </a:lnTo>
                  <a:lnTo>
                    <a:pt x="3145" y="640"/>
                  </a:lnTo>
                  <a:lnTo>
                    <a:pt x="3086" y="645"/>
                  </a:lnTo>
                  <a:lnTo>
                    <a:pt x="3028" y="651"/>
                  </a:lnTo>
                  <a:lnTo>
                    <a:pt x="2971" y="659"/>
                  </a:lnTo>
                  <a:lnTo>
                    <a:pt x="2914" y="667"/>
                  </a:lnTo>
                  <a:lnTo>
                    <a:pt x="2858" y="677"/>
                  </a:lnTo>
                  <a:lnTo>
                    <a:pt x="2801" y="686"/>
                  </a:lnTo>
                  <a:lnTo>
                    <a:pt x="2747" y="697"/>
                  </a:lnTo>
                  <a:lnTo>
                    <a:pt x="2692" y="709"/>
                  </a:lnTo>
                  <a:lnTo>
                    <a:pt x="2639" y="722"/>
                  </a:lnTo>
                  <a:lnTo>
                    <a:pt x="2585" y="735"/>
                  </a:lnTo>
                  <a:lnTo>
                    <a:pt x="2533" y="750"/>
                  </a:lnTo>
                  <a:lnTo>
                    <a:pt x="2480" y="766"/>
                  </a:lnTo>
                  <a:lnTo>
                    <a:pt x="2429" y="783"/>
                  </a:lnTo>
                  <a:lnTo>
                    <a:pt x="2377" y="800"/>
                  </a:lnTo>
                  <a:lnTo>
                    <a:pt x="2327" y="818"/>
                  </a:lnTo>
                  <a:lnTo>
                    <a:pt x="2277" y="839"/>
                  </a:lnTo>
                  <a:lnTo>
                    <a:pt x="2228" y="859"/>
                  </a:lnTo>
                  <a:lnTo>
                    <a:pt x="2179" y="880"/>
                  </a:lnTo>
                  <a:lnTo>
                    <a:pt x="2131" y="902"/>
                  </a:lnTo>
                  <a:lnTo>
                    <a:pt x="2083" y="926"/>
                  </a:lnTo>
                  <a:lnTo>
                    <a:pt x="2036" y="950"/>
                  </a:lnTo>
                  <a:lnTo>
                    <a:pt x="1989" y="975"/>
                  </a:lnTo>
                  <a:lnTo>
                    <a:pt x="1944" y="1002"/>
                  </a:lnTo>
                  <a:lnTo>
                    <a:pt x="1898" y="1029"/>
                  </a:lnTo>
                  <a:lnTo>
                    <a:pt x="1853" y="1057"/>
                  </a:lnTo>
                  <a:lnTo>
                    <a:pt x="1809" y="1087"/>
                  </a:lnTo>
                  <a:lnTo>
                    <a:pt x="1766" y="1116"/>
                  </a:lnTo>
                  <a:lnTo>
                    <a:pt x="1734" y="1139"/>
                  </a:lnTo>
                  <a:lnTo>
                    <a:pt x="1701" y="1163"/>
                  </a:lnTo>
                  <a:lnTo>
                    <a:pt x="1671" y="1187"/>
                  </a:lnTo>
                  <a:lnTo>
                    <a:pt x="1640" y="1211"/>
                  </a:lnTo>
                  <a:lnTo>
                    <a:pt x="1609" y="1235"/>
                  </a:lnTo>
                  <a:lnTo>
                    <a:pt x="1580" y="1261"/>
                  </a:lnTo>
                  <a:lnTo>
                    <a:pt x="1551" y="1286"/>
                  </a:lnTo>
                  <a:lnTo>
                    <a:pt x="1522" y="1311"/>
                  </a:lnTo>
                  <a:lnTo>
                    <a:pt x="1493" y="1338"/>
                  </a:lnTo>
                  <a:lnTo>
                    <a:pt x="1466" y="1364"/>
                  </a:lnTo>
                  <a:lnTo>
                    <a:pt x="1438" y="1390"/>
                  </a:lnTo>
                  <a:lnTo>
                    <a:pt x="1411" y="1418"/>
                  </a:lnTo>
                  <a:lnTo>
                    <a:pt x="1384" y="1445"/>
                  </a:lnTo>
                  <a:lnTo>
                    <a:pt x="1359" y="1472"/>
                  </a:lnTo>
                  <a:lnTo>
                    <a:pt x="1333" y="1501"/>
                  </a:lnTo>
                  <a:lnTo>
                    <a:pt x="1308" y="1529"/>
                  </a:lnTo>
                  <a:lnTo>
                    <a:pt x="1283" y="1558"/>
                  </a:lnTo>
                  <a:lnTo>
                    <a:pt x="1259" y="1588"/>
                  </a:lnTo>
                  <a:lnTo>
                    <a:pt x="1236" y="1617"/>
                  </a:lnTo>
                  <a:lnTo>
                    <a:pt x="1212" y="1646"/>
                  </a:lnTo>
                  <a:lnTo>
                    <a:pt x="1189" y="1677"/>
                  </a:lnTo>
                  <a:lnTo>
                    <a:pt x="1167" y="1707"/>
                  </a:lnTo>
                  <a:lnTo>
                    <a:pt x="1145" y="1739"/>
                  </a:lnTo>
                  <a:lnTo>
                    <a:pt x="1124" y="1770"/>
                  </a:lnTo>
                  <a:lnTo>
                    <a:pt x="1102" y="1801"/>
                  </a:lnTo>
                  <a:lnTo>
                    <a:pt x="1082" y="1834"/>
                  </a:lnTo>
                  <a:lnTo>
                    <a:pt x="1062" y="1866"/>
                  </a:lnTo>
                  <a:lnTo>
                    <a:pt x="1043" y="1899"/>
                  </a:lnTo>
                  <a:lnTo>
                    <a:pt x="1024" y="1932"/>
                  </a:lnTo>
                  <a:lnTo>
                    <a:pt x="1005" y="1965"/>
                  </a:lnTo>
                  <a:lnTo>
                    <a:pt x="987" y="1999"/>
                  </a:lnTo>
                  <a:lnTo>
                    <a:pt x="969" y="2033"/>
                  </a:lnTo>
                  <a:lnTo>
                    <a:pt x="952" y="2068"/>
                  </a:lnTo>
                  <a:lnTo>
                    <a:pt x="936" y="2102"/>
                  </a:lnTo>
                  <a:lnTo>
                    <a:pt x="920" y="2136"/>
                  </a:lnTo>
                  <a:lnTo>
                    <a:pt x="903" y="2172"/>
                  </a:lnTo>
                  <a:lnTo>
                    <a:pt x="888" y="2207"/>
                  </a:lnTo>
                  <a:lnTo>
                    <a:pt x="874" y="2242"/>
                  </a:lnTo>
                  <a:lnTo>
                    <a:pt x="860" y="2277"/>
                  </a:lnTo>
                  <a:lnTo>
                    <a:pt x="847" y="2314"/>
                  </a:lnTo>
                  <a:lnTo>
                    <a:pt x="834" y="2349"/>
                  </a:lnTo>
                  <a:lnTo>
                    <a:pt x="822" y="2385"/>
                  </a:lnTo>
                  <a:lnTo>
                    <a:pt x="809" y="2421"/>
                  </a:lnTo>
                  <a:lnTo>
                    <a:pt x="798" y="2457"/>
                  </a:lnTo>
                  <a:lnTo>
                    <a:pt x="788" y="2495"/>
                  </a:lnTo>
                  <a:lnTo>
                    <a:pt x="778" y="2531"/>
                  </a:lnTo>
                  <a:lnTo>
                    <a:pt x="768" y="2568"/>
                  </a:lnTo>
                  <a:lnTo>
                    <a:pt x="759" y="2605"/>
                  </a:lnTo>
                  <a:lnTo>
                    <a:pt x="751" y="2643"/>
                  </a:lnTo>
                  <a:lnTo>
                    <a:pt x="743" y="2680"/>
                  </a:lnTo>
                  <a:lnTo>
                    <a:pt x="736" y="2718"/>
                  </a:lnTo>
                  <a:lnTo>
                    <a:pt x="729" y="2755"/>
                  </a:lnTo>
                  <a:lnTo>
                    <a:pt x="723" y="2793"/>
                  </a:lnTo>
                  <a:lnTo>
                    <a:pt x="717" y="2832"/>
                  </a:lnTo>
                  <a:lnTo>
                    <a:pt x="711" y="2869"/>
                  </a:lnTo>
                  <a:lnTo>
                    <a:pt x="706" y="2909"/>
                  </a:lnTo>
                  <a:lnTo>
                    <a:pt x="702" y="2947"/>
                  </a:lnTo>
                  <a:lnTo>
                    <a:pt x="699" y="2986"/>
                  </a:lnTo>
                  <a:lnTo>
                    <a:pt x="696" y="3025"/>
                  </a:lnTo>
                  <a:lnTo>
                    <a:pt x="693" y="3065"/>
                  </a:lnTo>
                  <a:lnTo>
                    <a:pt x="691" y="3104"/>
                  </a:lnTo>
                  <a:lnTo>
                    <a:pt x="690" y="3144"/>
                  </a:lnTo>
                  <a:lnTo>
                    <a:pt x="689" y="3183"/>
                  </a:lnTo>
                  <a:lnTo>
                    <a:pt x="689" y="3223"/>
                  </a:lnTo>
                  <a:lnTo>
                    <a:pt x="690" y="3285"/>
                  </a:lnTo>
                  <a:lnTo>
                    <a:pt x="692" y="3348"/>
                  </a:lnTo>
                  <a:lnTo>
                    <a:pt x="695" y="3409"/>
                  </a:lnTo>
                  <a:lnTo>
                    <a:pt x="700" y="3469"/>
                  </a:lnTo>
                  <a:lnTo>
                    <a:pt x="705" y="3528"/>
                  </a:lnTo>
                  <a:lnTo>
                    <a:pt x="713" y="3587"/>
                  </a:lnTo>
                  <a:lnTo>
                    <a:pt x="722" y="3645"/>
                  </a:lnTo>
                  <a:lnTo>
                    <a:pt x="732" y="3703"/>
                  </a:lnTo>
                  <a:lnTo>
                    <a:pt x="743" y="3758"/>
                  </a:lnTo>
                  <a:lnTo>
                    <a:pt x="755" y="3814"/>
                  </a:lnTo>
                  <a:lnTo>
                    <a:pt x="769" y="3869"/>
                  </a:lnTo>
                  <a:lnTo>
                    <a:pt x="784" y="3922"/>
                  </a:lnTo>
                  <a:lnTo>
                    <a:pt x="800" y="3976"/>
                  </a:lnTo>
                  <a:lnTo>
                    <a:pt x="819" y="4029"/>
                  </a:lnTo>
                  <a:lnTo>
                    <a:pt x="838" y="4079"/>
                  </a:lnTo>
                  <a:lnTo>
                    <a:pt x="859" y="4130"/>
                  </a:lnTo>
                  <a:lnTo>
                    <a:pt x="880" y="4180"/>
                  </a:lnTo>
                  <a:lnTo>
                    <a:pt x="903" y="4229"/>
                  </a:lnTo>
                  <a:lnTo>
                    <a:pt x="928" y="4278"/>
                  </a:lnTo>
                  <a:lnTo>
                    <a:pt x="954" y="4325"/>
                  </a:lnTo>
                  <a:lnTo>
                    <a:pt x="980" y="4372"/>
                  </a:lnTo>
                  <a:lnTo>
                    <a:pt x="1009" y="4417"/>
                  </a:lnTo>
                  <a:lnTo>
                    <a:pt x="1039" y="4463"/>
                  </a:lnTo>
                  <a:lnTo>
                    <a:pt x="1070" y="4506"/>
                  </a:lnTo>
                  <a:lnTo>
                    <a:pt x="1102" y="4550"/>
                  </a:lnTo>
                  <a:lnTo>
                    <a:pt x="1136" y="4593"/>
                  </a:lnTo>
                  <a:lnTo>
                    <a:pt x="1171" y="4635"/>
                  </a:lnTo>
                  <a:lnTo>
                    <a:pt x="1207" y="4675"/>
                  </a:lnTo>
                  <a:lnTo>
                    <a:pt x="1245" y="4716"/>
                  </a:lnTo>
                  <a:lnTo>
                    <a:pt x="1284" y="4755"/>
                  </a:lnTo>
                  <a:lnTo>
                    <a:pt x="1325" y="4794"/>
                  </a:lnTo>
                  <a:lnTo>
                    <a:pt x="1366" y="4832"/>
                  </a:lnTo>
                  <a:lnTo>
                    <a:pt x="1408" y="4869"/>
                  </a:lnTo>
                  <a:lnTo>
                    <a:pt x="1453" y="4904"/>
                  </a:lnTo>
                  <a:lnTo>
                    <a:pt x="1497" y="4940"/>
                  </a:lnTo>
                  <a:lnTo>
                    <a:pt x="1543" y="4973"/>
                  </a:lnTo>
                  <a:lnTo>
                    <a:pt x="1588" y="5005"/>
                  </a:lnTo>
                  <a:lnTo>
                    <a:pt x="1636" y="5036"/>
                  </a:lnTo>
                  <a:lnTo>
                    <a:pt x="1684" y="5066"/>
                  </a:lnTo>
                  <a:lnTo>
                    <a:pt x="1733" y="5095"/>
                  </a:lnTo>
                  <a:lnTo>
                    <a:pt x="1782" y="5122"/>
                  </a:lnTo>
                  <a:lnTo>
                    <a:pt x="1834" y="5148"/>
                  </a:lnTo>
                  <a:lnTo>
                    <a:pt x="1885" y="5174"/>
                  </a:lnTo>
                  <a:lnTo>
                    <a:pt x="1938" y="5198"/>
                  </a:lnTo>
                  <a:lnTo>
                    <a:pt x="1991" y="5220"/>
                  </a:lnTo>
                  <a:lnTo>
                    <a:pt x="2046" y="5242"/>
                  </a:lnTo>
                  <a:lnTo>
                    <a:pt x="2101" y="5263"/>
                  </a:lnTo>
                  <a:lnTo>
                    <a:pt x="2157" y="5282"/>
                  </a:lnTo>
                  <a:lnTo>
                    <a:pt x="2215" y="5300"/>
                  </a:lnTo>
                  <a:lnTo>
                    <a:pt x="2272" y="5317"/>
                  </a:lnTo>
                  <a:lnTo>
                    <a:pt x="2331" y="5332"/>
                  </a:lnTo>
                  <a:lnTo>
                    <a:pt x="2391" y="5348"/>
                  </a:lnTo>
                  <a:lnTo>
                    <a:pt x="2452" y="5361"/>
                  </a:lnTo>
                  <a:lnTo>
                    <a:pt x="2514" y="5373"/>
                  </a:lnTo>
                  <a:lnTo>
                    <a:pt x="2575" y="5384"/>
                  </a:lnTo>
                  <a:lnTo>
                    <a:pt x="2639" y="5394"/>
                  </a:lnTo>
                  <a:lnTo>
                    <a:pt x="2703" y="5403"/>
                  </a:lnTo>
                  <a:lnTo>
                    <a:pt x="2768" y="5410"/>
                  </a:lnTo>
                  <a:lnTo>
                    <a:pt x="2835" y="5418"/>
                  </a:lnTo>
                  <a:lnTo>
                    <a:pt x="2901" y="5423"/>
                  </a:lnTo>
                  <a:lnTo>
                    <a:pt x="2969" y="5427"/>
                  </a:lnTo>
                  <a:lnTo>
                    <a:pt x="3038" y="5430"/>
                  </a:lnTo>
                  <a:lnTo>
                    <a:pt x="3108" y="5431"/>
                  </a:lnTo>
                  <a:lnTo>
                    <a:pt x="3178" y="5432"/>
                  </a:lnTo>
                  <a:lnTo>
                    <a:pt x="3247" y="5431"/>
                  </a:lnTo>
                  <a:lnTo>
                    <a:pt x="3315" y="5430"/>
                  </a:lnTo>
                  <a:lnTo>
                    <a:pt x="3382" y="5427"/>
                  </a:lnTo>
                  <a:lnTo>
                    <a:pt x="3450" y="5422"/>
                  </a:lnTo>
                  <a:lnTo>
                    <a:pt x="3517" y="5417"/>
                  </a:lnTo>
                  <a:lnTo>
                    <a:pt x="3583" y="5409"/>
                  </a:lnTo>
                  <a:lnTo>
                    <a:pt x="3650" y="5401"/>
                  </a:lnTo>
                  <a:lnTo>
                    <a:pt x="3716" y="5392"/>
                  </a:lnTo>
                  <a:lnTo>
                    <a:pt x="3781" y="5382"/>
                  </a:lnTo>
                  <a:lnTo>
                    <a:pt x="3846" y="5370"/>
                  </a:lnTo>
                  <a:lnTo>
                    <a:pt x="3912" y="5357"/>
                  </a:lnTo>
                  <a:lnTo>
                    <a:pt x="3976" y="5343"/>
                  </a:lnTo>
                  <a:lnTo>
                    <a:pt x="4041" y="5327"/>
                  </a:lnTo>
                  <a:lnTo>
                    <a:pt x="4105" y="5310"/>
                  </a:lnTo>
                  <a:lnTo>
                    <a:pt x="4168" y="5293"/>
                  </a:lnTo>
                  <a:lnTo>
                    <a:pt x="4232" y="5273"/>
                  </a:lnTo>
                  <a:lnTo>
                    <a:pt x="4295" y="5253"/>
                  </a:lnTo>
                  <a:lnTo>
                    <a:pt x="4357" y="5231"/>
                  </a:lnTo>
                  <a:lnTo>
                    <a:pt x="4419" y="5209"/>
                  </a:lnTo>
                  <a:lnTo>
                    <a:pt x="4480" y="5185"/>
                  </a:lnTo>
                  <a:lnTo>
                    <a:pt x="4541" y="5159"/>
                  </a:lnTo>
                  <a:lnTo>
                    <a:pt x="4601" y="5134"/>
                  </a:lnTo>
                  <a:lnTo>
                    <a:pt x="4660" y="5107"/>
                  </a:lnTo>
                  <a:lnTo>
                    <a:pt x="4719" y="5078"/>
                  </a:lnTo>
                  <a:lnTo>
                    <a:pt x="4776" y="5049"/>
                  </a:lnTo>
                  <a:lnTo>
                    <a:pt x="4834" y="5018"/>
                  </a:lnTo>
                  <a:lnTo>
                    <a:pt x="4890" y="4986"/>
                  </a:lnTo>
                  <a:lnTo>
                    <a:pt x="4947" y="4953"/>
                  </a:lnTo>
                  <a:lnTo>
                    <a:pt x="5002" y="4919"/>
                  </a:lnTo>
                  <a:lnTo>
                    <a:pt x="5057" y="4884"/>
                  </a:lnTo>
                  <a:lnTo>
                    <a:pt x="5111" y="4848"/>
                  </a:lnTo>
                  <a:lnTo>
                    <a:pt x="5165" y="4810"/>
                  </a:lnTo>
                  <a:lnTo>
                    <a:pt x="5487" y="5262"/>
                  </a:lnTo>
                  <a:lnTo>
                    <a:pt x="5423" y="5310"/>
                  </a:lnTo>
                  <a:lnTo>
                    <a:pt x="5357" y="5357"/>
                  </a:lnTo>
                  <a:lnTo>
                    <a:pt x="5291" y="5401"/>
                  </a:lnTo>
                  <a:lnTo>
                    <a:pt x="5225" y="5445"/>
                  </a:lnTo>
                  <a:lnTo>
                    <a:pt x="5158" y="5486"/>
                  </a:lnTo>
                  <a:lnTo>
                    <a:pt x="5090" y="5527"/>
                  </a:lnTo>
                  <a:lnTo>
                    <a:pt x="5023" y="5565"/>
                  </a:lnTo>
                  <a:lnTo>
                    <a:pt x="4955" y="5603"/>
                  </a:lnTo>
                  <a:lnTo>
                    <a:pt x="4885" y="5638"/>
                  </a:lnTo>
                  <a:lnTo>
                    <a:pt x="4817" y="5673"/>
                  </a:lnTo>
                  <a:lnTo>
                    <a:pt x="4747" y="5705"/>
                  </a:lnTo>
                  <a:lnTo>
                    <a:pt x="4677" y="5736"/>
                  </a:lnTo>
                  <a:lnTo>
                    <a:pt x="4607" y="5766"/>
                  </a:lnTo>
                  <a:lnTo>
                    <a:pt x="4536" y="5794"/>
                  </a:lnTo>
                  <a:lnTo>
                    <a:pt x="4464" y="5820"/>
                  </a:lnTo>
                  <a:lnTo>
                    <a:pt x="4392" y="5846"/>
                  </a:lnTo>
                  <a:lnTo>
                    <a:pt x="4320" y="5869"/>
                  </a:lnTo>
                  <a:lnTo>
                    <a:pt x="4247" y="5891"/>
                  </a:lnTo>
                  <a:lnTo>
                    <a:pt x="4174" y="5912"/>
                  </a:lnTo>
                  <a:lnTo>
                    <a:pt x="4100" y="5930"/>
                  </a:lnTo>
                  <a:lnTo>
                    <a:pt x="4026" y="5948"/>
                  </a:lnTo>
                  <a:lnTo>
                    <a:pt x="3951" y="5963"/>
                  </a:lnTo>
                  <a:lnTo>
                    <a:pt x="3876" y="5978"/>
                  </a:lnTo>
                  <a:lnTo>
                    <a:pt x="3800" y="5991"/>
                  </a:lnTo>
                  <a:lnTo>
                    <a:pt x="3724" y="6002"/>
                  </a:lnTo>
                  <a:lnTo>
                    <a:pt x="3648" y="6012"/>
                  </a:lnTo>
                  <a:lnTo>
                    <a:pt x="3570" y="6020"/>
                  </a:lnTo>
                  <a:lnTo>
                    <a:pt x="3493" y="6027"/>
                  </a:lnTo>
                  <a:lnTo>
                    <a:pt x="3415" y="6033"/>
                  </a:lnTo>
                  <a:lnTo>
                    <a:pt x="3337" y="6036"/>
                  </a:lnTo>
                  <a:lnTo>
                    <a:pt x="3258" y="6039"/>
                  </a:lnTo>
                  <a:lnTo>
                    <a:pt x="3178" y="6039"/>
                  </a:lnTo>
                  <a:lnTo>
                    <a:pt x="3099" y="6039"/>
                  </a:lnTo>
                  <a:lnTo>
                    <a:pt x="3021" y="6037"/>
                  </a:lnTo>
                  <a:lnTo>
                    <a:pt x="2943" y="6034"/>
                  </a:lnTo>
                  <a:lnTo>
                    <a:pt x="2865" y="6029"/>
                  </a:lnTo>
                  <a:lnTo>
                    <a:pt x="2788" y="6024"/>
                  </a:lnTo>
                  <a:lnTo>
                    <a:pt x="2713" y="6017"/>
                  </a:lnTo>
                  <a:lnTo>
                    <a:pt x="2638" y="6008"/>
                  </a:lnTo>
                  <a:lnTo>
                    <a:pt x="2564" y="5999"/>
                  </a:lnTo>
                  <a:lnTo>
                    <a:pt x="2490" y="5987"/>
                  </a:lnTo>
                  <a:lnTo>
                    <a:pt x="2418" y="5975"/>
                  </a:lnTo>
                  <a:lnTo>
                    <a:pt x="2346" y="5962"/>
                  </a:lnTo>
                  <a:lnTo>
                    <a:pt x="2274" y="5947"/>
                  </a:lnTo>
                  <a:lnTo>
                    <a:pt x="2204" y="5931"/>
                  </a:lnTo>
                  <a:lnTo>
                    <a:pt x="2135" y="5914"/>
                  </a:lnTo>
                  <a:lnTo>
                    <a:pt x="2066" y="5895"/>
                  </a:lnTo>
                  <a:lnTo>
                    <a:pt x="1997" y="5875"/>
                  </a:lnTo>
                  <a:lnTo>
                    <a:pt x="1931" y="5854"/>
                  </a:lnTo>
                  <a:lnTo>
                    <a:pt x="1864" y="5833"/>
                  </a:lnTo>
                  <a:lnTo>
                    <a:pt x="1799" y="5808"/>
                  </a:lnTo>
                  <a:lnTo>
                    <a:pt x="1735" y="5784"/>
                  </a:lnTo>
                  <a:lnTo>
                    <a:pt x="1671" y="5758"/>
                  </a:lnTo>
                  <a:lnTo>
                    <a:pt x="1608" y="5731"/>
                  </a:lnTo>
                  <a:lnTo>
                    <a:pt x="1547" y="5703"/>
                  </a:lnTo>
                  <a:lnTo>
                    <a:pt x="1486" y="5673"/>
                  </a:lnTo>
                  <a:lnTo>
                    <a:pt x="1427" y="5642"/>
                  </a:lnTo>
                  <a:lnTo>
                    <a:pt x="1368" y="5610"/>
                  </a:lnTo>
                  <a:lnTo>
                    <a:pt x="1310" y="5576"/>
                  </a:lnTo>
                  <a:lnTo>
                    <a:pt x="1254" y="5542"/>
                  </a:lnTo>
                  <a:lnTo>
                    <a:pt x="1198" y="5507"/>
                  </a:lnTo>
                  <a:lnTo>
                    <a:pt x="1143" y="5469"/>
                  </a:lnTo>
                  <a:lnTo>
                    <a:pt x="1089" y="5432"/>
                  </a:lnTo>
                  <a:lnTo>
                    <a:pt x="1037" y="5392"/>
                  </a:lnTo>
                  <a:lnTo>
                    <a:pt x="1003" y="5366"/>
                  </a:lnTo>
                  <a:lnTo>
                    <a:pt x="972" y="5341"/>
                  </a:lnTo>
                  <a:lnTo>
                    <a:pt x="941" y="5314"/>
                  </a:lnTo>
                  <a:lnTo>
                    <a:pt x="909" y="5288"/>
                  </a:lnTo>
                  <a:lnTo>
                    <a:pt x="879" y="5262"/>
                  </a:lnTo>
                  <a:lnTo>
                    <a:pt x="849" y="5234"/>
                  </a:lnTo>
                  <a:lnTo>
                    <a:pt x="820" y="5207"/>
                  </a:lnTo>
                  <a:lnTo>
                    <a:pt x="791" y="5180"/>
                  </a:lnTo>
                  <a:lnTo>
                    <a:pt x="763" y="5152"/>
                  </a:lnTo>
                  <a:lnTo>
                    <a:pt x="735" y="5124"/>
                  </a:lnTo>
                  <a:lnTo>
                    <a:pt x="707" y="5097"/>
                  </a:lnTo>
                  <a:lnTo>
                    <a:pt x="681" y="5068"/>
                  </a:lnTo>
                  <a:lnTo>
                    <a:pt x="655" y="5040"/>
                  </a:lnTo>
                  <a:lnTo>
                    <a:pt x="630" y="5011"/>
                  </a:lnTo>
                  <a:lnTo>
                    <a:pt x="604" y="4981"/>
                  </a:lnTo>
                  <a:lnTo>
                    <a:pt x="580" y="4952"/>
                  </a:lnTo>
                  <a:lnTo>
                    <a:pt x="556" y="4922"/>
                  </a:lnTo>
                  <a:lnTo>
                    <a:pt x="532" y="4893"/>
                  </a:lnTo>
                  <a:lnTo>
                    <a:pt x="509" y="4863"/>
                  </a:lnTo>
                  <a:lnTo>
                    <a:pt x="486" y="4832"/>
                  </a:lnTo>
                  <a:lnTo>
                    <a:pt x="464" y="4802"/>
                  </a:lnTo>
                  <a:lnTo>
                    <a:pt x="443" y="4772"/>
                  </a:lnTo>
                  <a:lnTo>
                    <a:pt x="423" y="4740"/>
                  </a:lnTo>
                  <a:lnTo>
                    <a:pt x="401" y="4710"/>
                  </a:lnTo>
                  <a:lnTo>
                    <a:pt x="382" y="4678"/>
                  </a:lnTo>
                  <a:lnTo>
                    <a:pt x="362" y="4646"/>
                  </a:lnTo>
                  <a:lnTo>
                    <a:pt x="344" y="4615"/>
                  </a:lnTo>
                  <a:lnTo>
                    <a:pt x="326" y="4582"/>
                  </a:lnTo>
                  <a:lnTo>
                    <a:pt x="307" y="4550"/>
                  </a:lnTo>
                  <a:lnTo>
                    <a:pt x="290" y="4518"/>
                  </a:lnTo>
                  <a:lnTo>
                    <a:pt x="273" y="4484"/>
                  </a:lnTo>
                  <a:lnTo>
                    <a:pt x="257" y="4451"/>
                  </a:lnTo>
                  <a:lnTo>
                    <a:pt x="241" y="4417"/>
                  </a:lnTo>
                  <a:lnTo>
                    <a:pt x="226" y="4384"/>
                  </a:lnTo>
                  <a:lnTo>
                    <a:pt x="211" y="4349"/>
                  </a:lnTo>
                  <a:lnTo>
                    <a:pt x="196" y="4316"/>
                  </a:lnTo>
                  <a:lnTo>
                    <a:pt x="183" y="4281"/>
                  </a:lnTo>
                  <a:lnTo>
                    <a:pt x="169" y="4246"/>
                  </a:lnTo>
                  <a:lnTo>
                    <a:pt x="157" y="4211"/>
                  </a:lnTo>
                  <a:lnTo>
                    <a:pt x="145" y="4175"/>
                  </a:lnTo>
                  <a:lnTo>
                    <a:pt x="133" y="4140"/>
                  </a:lnTo>
                  <a:lnTo>
                    <a:pt x="122" y="4104"/>
                  </a:lnTo>
                  <a:lnTo>
                    <a:pt x="110" y="4068"/>
                  </a:lnTo>
                  <a:lnTo>
                    <a:pt x="100" y="4032"/>
                  </a:lnTo>
                  <a:lnTo>
                    <a:pt x="90" y="3994"/>
                  </a:lnTo>
                  <a:lnTo>
                    <a:pt x="81" y="3958"/>
                  </a:lnTo>
                  <a:lnTo>
                    <a:pt x="72" y="3920"/>
                  </a:lnTo>
                  <a:lnTo>
                    <a:pt x="64" y="3883"/>
                  </a:lnTo>
                  <a:lnTo>
                    <a:pt x="56" y="3844"/>
                  </a:lnTo>
                  <a:lnTo>
                    <a:pt x="49" y="3807"/>
                  </a:lnTo>
                  <a:lnTo>
                    <a:pt x="42" y="3768"/>
                  </a:lnTo>
                  <a:lnTo>
                    <a:pt x="36" y="3730"/>
                  </a:lnTo>
                  <a:lnTo>
                    <a:pt x="31" y="3690"/>
                  </a:lnTo>
                  <a:lnTo>
                    <a:pt x="25" y="3651"/>
                  </a:lnTo>
                  <a:lnTo>
                    <a:pt x="21" y="3611"/>
                  </a:lnTo>
                  <a:lnTo>
                    <a:pt x="16" y="3572"/>
                  </a:lnTo>
                  <a:lnTo>
                    <a:pt x="12" y="3531"/>
                  </a:lnTo>
                  <a:lnTo>
                    <a:pt x="9" y="3492"/>
                  </a:lnTo>
                  <a:lnTo>
                    <a:pt x="6" y="3450"/>
                  </a:lnTo>
                  <a:lnTo>
                    <a:pt x="4" y="3410"/>
                  </a:lnTo>
                  <a:lnTo>
                    <a:pt x="2" y="3368"/>
                  </a:lnTo>
                  <a:lnTo>
                    <a:pt x="1" y="3327"/>
                  </a:lnTo>
                  <a:lnTo>
                    <a:pt x="0" y="3285"/>
                  </a:lnTo>
                  <a:lnTo>
                    <a:pt x="0" y="3244"/>
                  </a:lnTo>
                  <a:lnTo>
                    <a:pt x="0" y="3173"/>
                  </a:lnTo>
                  <a:lnTo>
                    <a:pt x="2" y="3103"/>
                  </a:lnTo>
                  <a:lnTo>
                    <a:pt x="6" y="3034"/>
                  </a:lnTo>
                  <a:lnTo>
                    <a:pt x="11" y="2966"/>
                  </a:lnTo>
                  <a:lnTo>
                    <a:pt x="17" y="2897"/>
                  </a:lnTo>
                  <a:lnTo>
                    <a:pt x="25" y="2829"/>
                  </a:lnTo>
                  <a:lnTo>
                    <a:pt x="34" y="2761"/>
                  </a:lnTo>
                  <a:lnTo>
                    <a:pt x="44" y="2694"/>
                  </a:lnTo>
                  <a:lnTo>
                    <a:pt x="56" y="2627"/>
                  </a:lnTo>
                  <a:lnTo>
                    <a:pt x="69" y="2561"/>
                  </a:lnTo>
                  <a:lnTo>
                    <a:pt x="83" y="2496"/>
                  </a:lnTo>
                  <a:lnTo>
                    <a:pt x="99" y="2430"/>
                  </a:lnTo>
                  <a:lnTo>
                    <a:pt x="116" y="2365"/>
                  </a:lnTo>
                  <a:lnTo>
                    <a:pt x="135" y="2300"/>
                  </a:lnTo>
                  <a:lnTo>
                    <a:pt x="155" y="2237"/>
                  </a:lnTo>
                  <a:lnTo>
                    <a:pt x="176" y="2173"/>
                  </a:lnTo>
                  <a:lnTo>
                    <a:pt x="199" y="2110"/>
                  </a:lnTo>
                  <a:lnTo>
                    <a:pt x="224" y="2048"/>
                  </a:lnTo>
                  <a:lnTo>
                    <a:pt x="249" y="1987"/>
                  </a:lnTo>
                  <a:lnTo>
                    <a:pt x="275" y="1926"/>
                  </a:lnTo>
                  <a:lnTo>
                    <a:pt x="303" y="1865"/>
                  </a:lnTo>
                  <a:lnTo>
                    <a:pt x="333" y="1805"/>
                  </a:lnTo>
                  <a:lnTo>
                    <a:pt x="363" y="1747"/>
                  </a:lnTo>
                  <a:lnTo>
                    <a:pt x="395" y="1688"/>
                  </a:lnTo>
                  <a:lnTo>
                    <a:pt x="428" y="1630"/>
                  </a:lnTo>
                  <a:lnTo>
                    <a:pt x="462" y="1574"/>
                  </a:lnTo>
                  <a:lnTo>
                    <a:pt x="498" y="1518"/>
                  </a:lnTo>
                  <a:lnTo>
                    <a:pt x="535" y="1462"/>
                  </a:lnTo>
                  <a:lnTo>
                    <a:pt x="573" y="1408"/>
                  </a:lnTo>
                  <a:lnTo>
                    <a:pt x="613" y="1353"/>
                  </a:lnTo>
                  <a:lnTo>
                    <a:pt x="654" y="1299"/>
                  </a:lnTo>
                  <a:lnTo>
                    <a:pt x="696" y="1247"/>
                  </a:lnTo>
                  <a:lnTo>
                    <a:pt x="728" y="1208"/>
                  </a:lnTo>
                  <a:lnTo>
                    <a:pt x="759" y="1171"/>
                  </a:lnTo>
                  <a:lnTo>
                    <a:pt x="790" y="1134"/>
                  </a:lnTo>
                  <a:lnTo>
                    <a:pt x="823" y="1098"/>
                  </a:lnTo>
                  <a:lnTo>
                    <a:pt x="855" y="1062"/>
                  </a:lnTo>
                  <a:lnTo>
                    <a:pt x="888" y="1027"/>
                  </a:lnTo>
                  <a:lnTo>
                    <a:pt x="922" y="992"/>
                  </a:lnTo>
                  <a:lnTo>
                    <a:pt x="956" y="959"/>
                  </a:lnTo>
                  <a:lnTo>
                    <a:pt x="990" y="926"/>
                  </a:lnTo>
                  <a:lnTo>
                    <a:pt x="1025" y="892"/>
                  </a:lnTo>
                  <a:lnTo>
                    <a:pt x="1060" y="861"/>
                  </a:lnTo>
                  <a:lnTo>
                    <a:pt x="1095" y="828"/>
                  </a:lnTo>
                  <a:lnTo>
                    <a:pt x="1132" y="798"/>
                  </a:lnTo>
                  <a:lnTo>
                    <a:pt x="1168" y="768"/>
                  </a:lnTo>
                  <a:lnTo>
                    <a:pt x="1205" y="737"/>
                  </a:lnTo>
                  <a:lnTo>
                    <a:pt x="1242" y="708"/>
                  </a:lnTo>
                  <a:lnTo>
                    <a:pt x="1280" y="680"/>
                  </a:lnTo>
                  <a:lnTo>
                    <a:pt x="1318" y="651"/>
                  </a:lnTo>
                  <a:lnTo>
                    <a:pt x="1356" y="624"/>
                  </a:lnTo>
                  <a:lnTo>
                    <a:pt x="1395" y="597"/>
                  </a:lnTo>
                  <a:lnTo>
                    <a:pt x="1435" y="570"/>
                  </a:lnTo>
                  <a:lnTo>
                    <a:pt x="1474" y="544"/>
                  </a:lnTo>
                  <a:lnTo>
                    <a:pt x="1515" y="519"/>
                  </a:lnTo>
                  <a:lnTo>
                    <a:pt x="1555" y="494"/>
                  </a:lnTo>
                  <a:lnTo>
                    <a:pt x="1595" y="470"/>
                  </a:lnTo>
                  <a:lnTo>
                    <a:pt x="1637" y="447"/>
                  </a:lnTo>
                  <a:lnTo>
                    <a:pt x="1679" y="423"/>
                  </a:lnTo>
                  <a:lnTo>
                    <a:pt x="1722" y="401"/>
                  </a:lnTo>
                  <a:lnTo>
                    <a:pt x="1764" y="379"/>
                  </a:lnTo>
                  <a:lnTo>
                    <a:pt x="1806" y="358"/>
                  </a:lnTo>
                  <a:lnTo>
                    <a:pt x="1850" y="337"/>
                  </a:lnTo>
                  <a:lnTo>
                    <a:pt x="1894" y="317"/>
                  </a:lnTo>
                  <a:lnTo>
                    <a:pt x="1938" y="298"/>
                  </a:lnTo>
                  <a:lnTo>
                    <a:pt x="1983" y="279"/>
                  </a:lnTo>
                  <a:lnTo>
                    <a:pt x="2028" y="260"/>
                  </a:lnTo>
                  <a:lnTo>
                    <a:pt x="2072" y="243"/>
                  </a:lnTo>
                  <a:lnTo>
                    <a:pt x="2118" y="226"/>
                  </a:lnTo>
                  <a:lnTo>
                    <a:pt x="2164" y="210"/>
                  </a:lnTo>
                  <a:lnTo>
                    <a:pt x="2210" y="194"/>
                  </a:lnTo>
                  <a:lnTo>
                    <a:pt x="2256" y="178"/>
                  </a:lnTo>
                  <a:lnTo>
                    <a:pt x="2302" y="164"/>
                  </a:lnTo>
                  <a:lnTo>
                    <a:pt x="2349" y="150"/>
                  </a:lnTo>
                  <a:lnTo>
                    <a:pt x="2396" y="137"/>
                  </a:lnTo>
                  <a:lnTo>
                    <a:pt x="2444" y="124"/>
                  </a:lnTo>
                  <a:lnTo>
                    <a:pt x="2491" y="112"/>
                  </a:lnTo>
                  <a:lnTo>
                    <a:pt x="2540" y="101"/>
                  </a:lnTo>
                  <a:lnTo>
                    <a:pt x="2587" y="89"/>
                  </a:lnTo>
                  <a:lnTo>
                    <a:pt x="2636" y="79"/>
                  </a:lnTo>
                  <a:lnTo>
                    <a:pt x="2685" y="70"/>
                  </a:lnTo>
                  <a:lnTo>
                    <a:pt x="2734" y="61"/>
                  </a:lnTo>
                  <a:lnTo>
                    <a:pt x="2783" y="53"/>
                  </a:lnTo>
                  <a:lnTo>
                    <a:pt x="2834" y="45"/>
                  </a:lnTo>
                  <a:lnTo>
                    <a:pt x="2883" y="38"/>
                  </a:lnTo>
                  <a:lnTo>
                    <a:pt x="2934" y="31"/>
                  </a:lnTo>
                  <a:lnTo>
                    <a:pt x="2984" y="26"/>
                  </a:lnTo>
                  <a:lnTo>
                    <a:pt x="3035" y="20"/>
                  </a:lnTo>
                  <a:lnTo>
                    <a:pt x="3086" y="15"/>
                  </a:lnTo>
                  <a:lnTo>
                    <a:pt x="3138" y="11"/>
                  </a:lnTo>
                  <a:lnTo>
                    <a:pt x="3189" y="7"/>
                  </a:lnTo>
                  <a:lnTo>
                    <a:pt x="3242" y="5"/>
                  </a:lnTo>
                  <a:lnTo>
                    <a:pt x="3293" y="3"/>
                  </a:lnTo>
                  <a:lnTo>
                    <a:pt x="3347" y="1"/>
                  </a:lnTo>
                  <a:lnTo>
                    <a:pt x="3399" y="0"/>
                  </a:lnTo>
                  <a:lnTo>
                    <a:pt x="3453" y="0"/>
                  </a:lnTo>
                  <a:lnTo>
                    <a:pt x="3523" y="0"/>
                  </a:lnTo>
                  <a:lnTo>
                    <a:pt x="3593" y="2"/>
                  </a:lnTo>
                  <a:lnTo>
                    <a:pt x="3663" y="5"/>
                  </a:lnTo>
                  <a:lnTo>
                    <a:pt x="3732" y="9"/>
                  </a:lnTo>
                  <a:lnTo>
                    <a:pt x="3800" y="15"/>
                  </a:lnTo>
                  <a:lnTo>
                    <a:pt x="3868" y="22"/>
                  </a:lnTo>
                  <a:lnTo>
                    <a:pt x="3936" y="30"/>
                  </a:lnTo>
                  <a:lnTo>
                    <a:pt x="4003" y="39"/>
                  </a:lnTo>
                  <a:lnTo>
                    <a:pt x="4068" y="49"/>
                  </a:lnTo>
                  <a:lnTo>
                    <a:pt x="4135" y="60"/>
                  </a:lnTo>
                  <a:lnTo>
                    <a:pt x="4199" y="73"/>
                  </a:lnTo>
                  <a:lnTo>
                    <a:pt x="4264" y="86"/>
                  </a:lnTo>
                  <a:lnTo>
                    <a:pt x="4329" y="102"/>
                  </a:lnTo>
                  <a:lnTo>
                    <a:pt x="4392" y="118"/>
                  </a:lnTo>
                  <a:lnTo>
                    <a:pt x="4456" y="135"/>
                  </a:lnTo>
                  <a:lnTo>
                    <a:pt x="4519" y="154"/>
                  </a:lnTo>
                  <a:lnTo>
                    <a:pt x="4580" y="173"/>
                  </a:lnTo>
                  <a:lnTo>
                    <a:pt x="4642" y="195"/>
                  </a:lnTo>
                  <a:lnTo>
                    <a:pt x="4702" y="216"/>
                  </a:lnTo>
                  <a:lnTo>
                    <a:pt x="4760" y="239"/>
                  </a:lnTo>
                  <a:lnTo>
                    <a:pt x="4818" y="264"/>
                  </a:lnTo>
                  <a:lnTo>
                    <a:pt x="4875" y="288"/>
                  </a:lnTo>
                  <a:lnTo>
                    <a:pt x="4931" y="314"/>
                  </a:lnTo>
                  <a:lnTo>
                    <a:pt x="4985" y="341"/>
                  </a:lnTo>
                  <a:lnTo>
                    <a:pt x="5039" y="370"/>
                  </a:lnTo>
                  <a:lnTo>
                    <a:pt x="5091" y="398"/>
                  </a:lnTo>
                  <a:lnTo>
                    <a:pt x="5143" y="429"/>
                  </a:lnTo>
                  <a:lnTo>
                    <a:pt x="5193" y="460"/>
                  </a:lnTo>
                  <a:lnTo>
                    <a:pt x="5243" y="492"/>
                  </a:lnTo>
                  <a:lnTo>
                    <a:pt x="5291" y="526"/>
                  </a:lnTo>
                  <a:lnTo>
                    <a:pt x="5339" y="560"/>
                  </a:lnTo>
                  <a:lnTo>
                    <a:pt x="5385" y="596"/>
                  </a:lnTo>
                  <a:lnTo>
                    <a:pt x="5441" y="640"/>
                  </a:lnTo>
                  <a:lnTo>
                    <a:pt x="5496" y="686"/>
                  </a:lnTo>
                  <a:lnTo>
                    <a:pt x="5547" y="732"/>
                  </a:lnTo>
                  <a:lnTo>
                    <a:pt x="5598" y="780"/>
                  </a:lnTo>
                  <a:lnTo>
                    <a:pt x="5646" y="828"/>
                  </a:lnTo>
                  <a:lnTo>
                    <a:pt x="5693" y="877"/>
                  </a:lnTo>
                  <a:lnTo>
                    <a:pt x="5738" y="927"/>
                  </a:lnTo>
                  <a:lnTo>
                    <a:pt x="5781" y="976"/>
                  </a:lnTo>
                  <a:lnTo>
                    <a:pt x="5823" y="1028"/>
                  </a:lnTo>
                  <a:lnTo>
                    <a:pt x="5862" y="1079"/>
                  </a:lnTo>
                  <a:lnTo>
                    <a:pt x="5901" y="1132"/>
                  </a:lnTo>
                  <a:lnTo>
                    <a:pt x="5936" y="1186"/>
                  </a:lnTo>
                  <a:lnTo>
                    <a:pt x="5970" y="1239"/>
                  </a:lnTo>
                  <a:lnTo>
                    <a:pt x="6003" y="1295"/>
                  </a:lnTo>
                  <a:lnTo>
                    <a:pt x="6034" y="1351"/>
                  </a:lnTo>
                  <a:lnTo>
                    <a:pt x="6062" y="1406"/>
                  </a:lnTo>
                  <a:lnTo>
                    <a:pt x="6089" y="1464"/>
                  </a:lnTo>
                  <a:lnTo>
                    <a:pt x="6115" y="1522"/>
                  </a:lnTo>
                  <a:lnTo>
                    <a:pt x="6138" y="1581"/>
                  </a:lnTo>
                  <a:lnTo>
                    <a:pt x="6160" y="1640"/>
                  </a:lnTo>
                  <a:lnTo>
                    <a:pt x="6180" y="1702"/>
                  </a:lnTo>
                  <a:lnTo>
                    <a:pt x="6199" y="1763"/>
                  </a:lnTo>
                  <a:lnTo>
                    <a:pt x="6215" y="1826"/>
                  </a:lnTo>
                  <a:lnTo>
                    <a:pt x="6230" y="1889"/>
                  </a:lnTo>
                  <a:lnTo>
                    <a:pt x="6243" y="1953"/>
                  </a:lnTo>
                  <a:lnTo>
                    <a:pt x="6254" y="2019"/>
                  </a:lnTo>
                  <a:lnTo>
                    <a:pt x="6263" y="2085"/>
                  </a:lnTo>
                  <a:lnTo>
                    <a:pt x="6271" y="2152"/>
                  </a:lnTo>
                  <a:lnTo>
                    <a:pt x="6277" y="2219"/>
                  </a:lnTo>
                  <a:lnTo>
                    <a:pt x="6281" y="2288"/>
                  </a:lnTo>
                  <a:lnTo>
                    <a:pt x="6284" y="2358"/>
                  </a:lnTo>
                  <a:lnTo>
                    <a:pt x="6285" y="2429"/>
                  </a:lnTo>
                  <a:lnTo>
                    <a:pt x="6284" y="2498"/>
                  </a:lnTo>
                  <a:lnTo>
                    <a:pt x="6282" y="2567"/>
                  </a:lnTo>
                  <a:lnTo>
                    <a:pt x="6277" y="2635"/>
                  </a:lnTo>
                  <a:lnTo>
                    <a:pt x="6271" y="2701"/>
                  </a:lnTo>
                  <a:lnTo>
                    <a:pt x="6264" y="2768"/>
                  </a:lnTo>
                  <a:lnTo>
                    <a:pt x="6254" y="2834"/>
                  </a:lnTo>
                  <a:lnTo>
                    <a:pt x="6244" y="2900"/>
                  </a:lnTo>
                  <a:lnTo>
                    <a:pt x="6231" y="2964"/>
                  </a:lnTo>
                  <a:lnTo>
                    <a:pt x="6217" y="3027"/>
                  </a:lnTo>
                  <a:lnTo>
                    <a:pt x="6200" y="3091"/>
                  </a:lnTo>
                  <a:lnTo>
                    <a:pt x="6182" y="3153"/>
                  </a:lnTo>
                  <a:lnTo>
                    <a:pt x="6162" y="3215"/>
                  </a:lnTo>
                  <a:lnTo>
                    <a:pt x="6141" y="3276"/>
                  </a:lnTo>
                  <a:lnTo>
                    <a:pt x="6118" y="3336"/>
                  </a:lnTo>
                  <a:lnTo>
                    <a:pt x="6094" y="3396"/>
                  </a:lnTo>
                  <a:lnTo>
                    <a:pt x="6067" y="3455"/>
                  </a:lnTo>
                  <a:lnTo>
                    <a:pt x="6039" y="3512"/>
                  </a:lnTo>
                  <a:lnTo>
                    <a:pt x="6010" y="3570"/>
                  </a:lnTo>
                  <a:lnTo>
                    <a:pt x="5978" y="3626"/>
                  </a:lnTo>
                  <a:lnTo>
                    <a:pt x="5945" y="3680"/>
                  </a:lnTo>
                  <a:lnTo>
                    <a:pt x="5911" y="3734"/>
                  </a:lnTo>
                  <a:lnTo>
                    <a:pt x="5875" y="3787"/>
                  </a:lnTo>
                  <a:lnTo>
                    <a:pt x="5838" y="3838"/>
                  </a:lnTo>
                  <a:lnTo>
                    <a:pt x="5799" y="3889"/>
                  </a:lnTo>
                  <a:lnTo>
                    <a:pt x="5758" y="3938"/>
                  </a:lnTo>
                  <a:lnTo>
                    <a:pt x="5717" y="3987"/>
                  </a:lnTo>
                  <a:lnTo>
                    <a:pt x="5673" y="4035"/>
                  </a:lnTo>
                  <a:lnTo>
                    <a:pt x="5628" y="4081"/>
                  </a:lnTo>
                  <a:lnTo>
                    <a:pt x="5581" y="4127"/>
                  </a:lnTo>
                  <a:lnTo>
                    <a:pt x="5533" y="4170"/>
                  </a:lnTo>
                  <a:lnTo>
                    <a:pt x="5483" y="4214"/>
                  </a:lnTo>
                  <a:lnTo>
                    <a:pt x="5432" y="4256"/>
                  </a:lnTo>
                  <a:lnTo>
                    <a:pt x="5404" y="4280"/>
                  </a:lnTo>
                  <a:lnTo>
                    <a:pt x="5373" y="4302"/>
                  </a:lnTo>
                  <a:lnTo>
                    <a:pt x="5344" y="4323"/>
                  </a:lnTo>
                  <a:lnTo>
                    <a:pt x="5314" y="4344"/>
                  </a:lnTo>
                  <a:lnTo>
                    <a:pt x="5283" y="4365"/>
                  </a:lnTo>
                  <a:lnTo>
                    <a:pt x="5252" y="4384"/>
                  </a:lnTo>
                  <a:lnTo>
                    <a:pt x="5221" y="4403"/>
                  </a:lnTo>
                  <a:lnTo>
                    <a:pt x="5188" y="4421"/>
                  </a:lnTo>
                  <a:lnTo>
                    <a:pt x="5156" y="4439"/>
                  </a:lnTo>
                  <a:lnTo>
                    <a:pt x="5124" y="4456"/>
                  </a:lnTo>
                  <a:lnTo>
                    <a:pt x="5090" y="4471"/>
                  </a:lnTo>
                  <a:lnTo>
                    <a:pt x="5057" y="4487"/>
                  </a:lnTo>
                  <a:lnTo>
                    <a:pt x="5024" y="4501"/>
                  </a:lnTo>
                  <a:lnTo>
                    <a:pt x="4989" y="4515"/>
                  </a:lnTo>
                  <a:lnTo>
                    <a:pt x="4954" y="4529"/>
                  </a:lnTo>
                  <a:lnTo>
                    <a:pt x="4919" y="4541"/>
                  </a:lnTo>
                  <a:lnTo>
                    <a:pt x="4883" y="4553"/>
                  </a:lnTo>
                  <a:lnTo>
                    <a:pt x="4848" y="4564"/>
                  </a:lnTo>
                  <a:lnTo>
                    <a:pt x="4812" y="4575"/>
                  </a:lnTo>
                  <a:lnTo>
                    <a:pt x="4776" y="4584"/>
                  </a:lnTo>
                  <a:lnTo>
                    <a:pt x="4740" y="4593"/>
                  </a:lnTo>
                  <a:lnTo>
                    <a:pt x="4704" y="4602"/>
                  </a:lnTo>
                  <a:lnTo>
                    <a:pt x="4667" y="4609"/>
                  </a:lnTo>
                  <a:lnTo>
                    <a:pt x="4631" y="4616"/>
                  </a:lnTo>
                  <a:lnTo>
                    <a:pt x="4593" y="4622"/>
                  </a:lnTo>
                  <a:lnTo>
                    <a:pt x="4557" y="4627"/>
                  </a:lnTo>
                  <a:lnTo>
                    <a:pt x="4520" y="4631"/>
                  </a:lnTo>
                  <a:lnTo>
                    <a:pt x="4482" y="4634"/>
                  </a:lnTo>
                  <a:lnTo>
                    <a:pt x="4445" y="4637"/>
                  </a:lnTo>
                  <a:lnTo>
                    <a:pt x="4408" y="4639"/>
                  </a:lnTo>
                  <a:lnTo>
                    <a:pt x="4370" y="4640"/>
                  </a:lnTo>
                  <a:lnTo>
                    <a:pt x="4332" y="4640"/>
                  </a:lnTo>
                  <a:lnTo>
                    <a:pt x="4288" y="4640"/>
                  </a:lnTo>
                  <a:lnTo>
                    <a:pt x="4246" y="4638"/>
                  </a:lnTo>
                  <a:lnTo>
                    <a:pt x="4206" y="4636"/>
                  </a:lnTo>
                  <a:lnTo>
                    <a:pt x="4166" y="4632"/>
                  </a:lnTo>
                  <a:lnTo>
                    <a:pt x="4128" y="4628"/>
                  </a:lnTo>
                  <a:lnTo>
                    <a:pt x="4091" y="4622"/>
                  </a:lnTo>
                  <a:lnTo>
                    <a:pt x="4056" y="4615"/>
                  </a:lnTo>
                  <a:lnTo>
                    <a:pt x="4022" y="4607"/>
                  </a:lnTo>
                  <a:lnTo>
                    <a:pt x="3988" y="4599"/>
                  </a:lnTo>
                  <a:lnTo>
                    <a:pt x="3957" y="4588"/>
                  </a:lnTo>
                  <a:lnTo>
                    <a:pt x="3927" y="4577"/>
                  </a:lnTo>
                  <a:lnTo>
                    <a:pt x="3898" y="4565"/>
                  </a:lnTo>
                  <a:lnTo>
                    <a:pt x="3870" y="4553"/>
                  </a:lnTo>
                  <a:lnTo>
                    <a:pt x="3845" y="4539"/>
                  </a:lnTo>
                  <a:lnTo>
                    <a:pt x="3820" y="4524"/>
                  </a:lnTo>
                  <a:lnTo>
                    <a:pt x="3796" y="4507"/>
                  </a:lnTo>
                  <a:lnTo>
                    <a:pt x="3774" y="4490"/>
                  </a:lnTo>
                  <a:lnTo>
                    <a:pt x="3753" y="4472"/>
                  </a:lnTo>
                  <a:lnTo>
                    <a:pt x="3733" y="4453"/>
                  </a:lnTo>
                  <a:lnTo>
                    <a:pt x="3715" y="4432"/>
                  </a:lnTo>
                  <a:lnTo>
                    <a:pt x="3697" y="4411"/>
                  </a:lnTo>
                  <a:lnTo>
                    <a:pt x="3682" y="4388"/>
                  </a:lnTo>
                  <a:lnTo>
                    <a:pt x="3667" y="4365"/>
                  </a:lnTo>
                  <a:lnTo>
                    <a:pt x="3654" y="4340"/>
                  </a:lnTo>
                  <a:lnTo>
                    <a:pt x="3642" y="4315"/>
                  </a:lnTo>
                  <a:lnTo>
                    <a:pt x="3632" y="4288"/>
                  </a:lnTo>
                  <a:lnTo>
                    <a:pt x="3623" y="4260"/>
                  </a:lnTo>
                  <a:lnTo>
                    <a:pt x="3615" y="4231"/>
                  </a:lnTo>
                  <a:lnTo>
                    <a:pt x="3609" y="4202"/>
                  </a:lnTo>
                  <a:lnTo>
                    <a:pt x="3602" y="4170"/>
                  </a:lnTo>
                  <a:lnTo>
                    <a:pt x="3598" y="4139"/>
                  </a:lnTo>
                  <a:lnTo>
                    <a:pt x="3596" y="4105"/>
                  </a:lnTo>
                  <a:close/>
                  <a:moveTo>
                    <a:pt x="3719" y="2656"/>
                  </a:moveTo>
                  <a:lnTo>
                    <a:pt x="3715" y="2624"/>
                  </a:lnTo>
                  <a:lnTo>
                    <a:pt x="3710" y="2594"/>
                  </a:lnTo>
                  <a:lnTo>
                    <a:pt x="3705" y="2565"/>
                  </a:lnTo>
                  <a:lnTo>
                    <a:pt x="3697" y="2536"/>
                  </a:lnTo>
                  <a:lnTo>
                    <a:pt x="3690" y="2509"/>
                  </a:lnTo>
                  <a:lnTo>
                    <a:pt x="3681" y="2482"/>
                  </a:lnTo>
                  <a:lnTo>
                    <a:pt x="3672" y="2456"/>
                  </a:lnTo>
                  <a:lnTo>
                    <a:pt x="3663" y="2432"/>
                  </a:lnTo>
                  <a:lnTo>
                    <a:pt x="3652" y="2408"/>
                  </a:lnTo>
                  <a:lnTo>
                    <a:pt x="3640" y="2385"/>
                  </a:lnTo>
                  <a:lnTo>
                    <a:pt x="3628" y="2363"/>
                  </a:lnTo>
                  <a:lnTo>
                    <a:pt x="3615" y="2342"/>
                  </a:lnTo>
                  <a:lnTo>
                    <a:pt x="3600" y="2322"/>
                  </a:lnTo>
                  <a:lnTo>
                    <a:pt x="3585" y="2303"/>
                  </a:lnTo>
                  <a:lnTo>
                    <a:pt x="3569" y="2285"/>
                  </a:lnTo>
                  <a:lnTo>
                    <a:pt x="3553" y="2268"/>
                  </a:lnTo>
                  <a:lnTo>
                    <a:pt x="3536" y="2252"/>
                  </a:lnTo>
                  <a:lnTo>
                    <a:pt x="3517" y="2237"/>
                  </a:lnTo>
                  <a:lnTo>
                    <a:pt x="3498" y="2222"/>
                  </a:lnTo>
                  <a:lnTo>
                    <a:pt x="3478" y="2209"/>
                  </a:lnTo>
                  <a:lnTo>
                    <a:pt x="3458" y="2197"/>
                  </a:lnTo>
                  <a:lnTo>
                    <a:pt x="3437" y="2187"/>
                  </a:lnTo>
                  <a:lnTo>
                    <a:pt x="3415" y="2177"/>
                  </a:lnTo>
                  <a:lnTo>
                    <a:pt x="3392" y="2168"/>
                  </a:lnTo>
                  <a:lnTo>
                    <a:pt x="3369" y="2160"/>
                  </a:lnTo>
                  <a:lnTo>
                    <a:pt x="3345" y="2154"/>
                  </a:lnTo>
                  <a:lnTo>
                    <a:pt x="3321" y="2148"/>
                  </a:lnTo>
                  <a:lnTo>
                    <a:pt x="3295" y="2142"/>
                  </a:lnTo>
                  <a:lnTo>
                    <a:pt x="3269" y="2139"/>
                  </a:lnTo>
                  <a:lnTo>
                    <a:pt x="3242" y="2136"/>
                  </a:lnTo>
                  <a:lnTo>
                    <a:pt x="3215" y="2134"/>
                  </a:lnTo>
                  <a:lnTo>
                    <a:pt x="3186" y="2134"/>
                  </a:lnTo>
                  <a:lnTo>
                    <a:pt x="3165" y="2134"/>
                  </a:lnTo>
                  <a:lnTo>
                    <a:pt x="3144" y="2136"/>
                  </a:lnTo>
                  <a:lnTo>
                    <a:pt x="3123" y="2138"/>
                  </a:lnTo>
                  <a:lnTo>
                    <a:pt x="3101" y="2140"/>
                  </a:lnTo>
                  <a:lnTo>
                    <a:pt x="3080" y="2145"/>
                  </a:lnTo>
                  <a:lnTo>
                    <a:pt x="3060" y="2149"/>
                  </a:lnTo>
                  <a:lnTo>
                    <a:pt x="3040" y="2154"/>
                  </a:lnTo>
                  <a:lnTo>
                    <a:pt x="3020" y="2160"/>
                  </a:lnTo>
                  <a:lnTo>
                    <a:pt x="2999" y="2167"/>
                  </a:lnTo>
                  <a:lnTo>
                    <a:pt x="2979" y="2174"/>
                  </a:lnTo>
                  <a:lnTo>
                    <a:pt x="2959" y="2183"/>
                  </a:lnTo>
                  <a:lnTo>
                    <a:pt x="2940" y="2192"/>
                  </a:lnTo>
                  <a:lnTo>
                    <a:pt x="2921" y="2201"/>
                  </a:lnTo>
                  <a:lnTo>
                    <a:pt x="2901" y="2212"/>
                  </a:lnTo>
                  <a:lnTo>
                    <a:pt x="2882" y="2223"/>
                  </a:lnTo>
                  <a:lnTo>
                    <a:pt x="2863" y="2236"/>
                  </a:lnTo>
                  <a:lnTo>
                    <a:pt x="2844" y="2249"/>
                  </a:lnTo>
                  <a:lnTo>
                    <a:pt x="2826" y="2263"/>
                  </a:lnTo>
                  <a:lnTo>
                    <a:pt x="2806" y="2278"/>
                  </a:lnTo>
                  <a:lnTo>
                    <a:pt x="2788" y="2293"/>
                  </a:lnTo>
                  <a:lnTo>
                    <a:pt x="2770" y="2310"/>
                  </a:lnTo>
                  <a:lnTo>
                    <a:pt x="2752" y="2327"/>
                  </a:lnTo>
                  <a:lnTo>
                    <a:pt x="2735" y="2344"/>
                  </a:lnTo>
                  <a:lnTo>
                    <a:pt x="2717" y="2363"/>
                  </a:lnTo>
                  <a:lnTo>
                    <a:pt x="2699" y="2382"/>
                  </a:lnTo>
                  <a:lnTo>
                    <a:pt x="2682" y="2403"/>
                  </a:lnTo>
                  <a:lnTo>
                    <a:pt x="2665" y="2424"/>
                  </a:lnTo>
                  <a:lnTo>
                    <a:pt x="2648" y="2445"/>
                  </a:lnTo>
                  <a:lnTo>
                    <a:pt x="2631" y="2467"/>
                  </a:lnTo>
                  <a:lnTo>
                    <a:pt x="2615" y="2491"/>
                  </a:lnTo>
                  <a:lnTo>
                    <a:pt x="2597" y="2515"/>
                  </a:lnTo>
                  <a:lnTo>
                    <a:pt x="2581" y="2540"/>
                  </a:lnTo>
                  <a:lnTo>
                    <a:pt x="2565" y="2566"/>
                  </a:lnTo>
                  <a:lnTo>
                    <a:pt x="2550" y="2592"/>
                  </a:lnTo>
                  <a:lnTo>
                    <a:pt x="2535" y="2618"/>
                  </a:lnTo>
                  <a:lnTo>
                    <a:pt x="2520" y="2645"/>
                  </a:lnTo>
                  <a:lnTo>
                    <a:pt x="2505" y="2671"/>
                  </a:lnTo>
                  <a:lnTo>
                    <a:pt x="2492" y="2698"/>
                  </a:lnTo>
                  <a:lnTo>
                    <a:pt x="2479" y="2726"/>
                  </a:lnTo>
                  <a:lnTo>
                    <a:pt x="2467" y="2753"/>
                  </a:lnTo>
                  <a:lnTo>
                    <a:pt x="2455" y="2780"/>
                  </a:lnTo>
                  <a:lnTo>
                    <a:pt x="2443" y="2809"/>
                  </a:lnTo>
                  <a:lnTo>
                    <a:pt x="2433" y="2837"/>
                  </a:lnTo>
                  <a:lnTo>
                    <a:pt x="2422" y="2865"/>
                  </a:lnTo>
                  <a:lnTo>
                    <a:pt x="2412" y="2895"/>
                  </a:lnTo>
                  <a:lnTo>
                    <a:pt x="2402" y="2924"/>
                  </a:lnTo>
                  <a:lnTo>
                    <a:pt x="2393" y="2953"/>
                  </a:lnTo>
                  <a:lnTo>
                    <a:pt x="2385" y="2983"/>
                  </a:lnTo>
                  <a:lnTo>
                    <a:pt x="2377" y="3013"/>
                  </a:lnTo>
                  <a:lnTo>
                    <a:pt x="2370" y="3044"/>
                  </a:lnTo>
                  <a:lnTo>
                    <a:pt x="2363" y="3074"/>
                  </a:lnTo>
                  <a:lnTo>
                    <a:pt x="2356" y="3105"/>
                  </a:lnTo>
                  <a:lnTo>
                    <a:pt x="2351" y="3137"/>
                  </a:lnTo>
                  <a:lnTo>
                    <a:pt x="2345" y="3168"/>
                  </a:lnTo>
                  <a:lnTo>
                    <a:pt x="2340" y="3199"/>
                  </a:lnTo>
                  <a:lnTo>
                    <a:pt x="2336" y="3232"/>
                  </a:lnTo>
                  <a:lnTo>
                    <a:pt x="2332" y="3264"/>
                  </a:lnTo>
                  <a:lnTo>
                    <a:pt x="2329" y="3297"/>
                  </a:lnTo>
                  <a:lnTo>
                    <a:pt x="2326" y="3329"/>
                  </a:lnTo>
                  <a:lnTo>
                    <a:pt x="2324" y="3362"/>
                  </a:lnTo>
                  <a:lnTo>
                    <a:pt x="2322" y="3396"/>
                  </a:lnTo>
                  <a:lnTo>
                    <a:pt x="2321" y="3430"/>
                  </a:lnTo>
                  <a:lnTo>
                    <a:pt x="2320" y="3464"/>
                  </a:lnTo>
                  <a:lnTo>
                    <a:pt x="2320" y="3498"/>
                  </a:lnTo>
                  <a:lnTo>
                    <a:pt x="2320" y="3532"/>
                  </a:lnTo>
                  <a:lnTo>
                    <a:pt x="2322" y="3566"/>
                  </a:lnTo>
                  <a:lnTo>
                    <a:pt x="2324" y="3597"/>
                  </a:lnTo>
                  <a:lnTo>
                    <a:pt x="2327" y="3629"/>
                  </a:lnTo>
                  <a:lnTo>
                    <a:pt x="2331" y="3659"/>
                  </a:lnTo>
                  <a:lnTo>
                    <a:pt x="2336" y="3688"/>
                  </a:lnTo>
                  <a:lnTo>
                    <a:pt x="2342" y="3717"/>
                  </a:lnTo>
                  <a:lnTo>
                    <a:pt x="2349" y="3744"/>
                  </a:lnTo>
                  <a:lnTo>
                    <a:pt x="2356" y="3770"/>
                  </a:lnTo>
                  <a:lnTo>
                    <a:pt x="2365" y="3796"/>
                  </a:lnTo>
                  <a:lnTo>
                    <a:pt x="2375" y="3820"/>
                  </a:lnTo>
                  <a:lnTo>
                    <a:pt x="2385" y="3844"/>
                  </a:lnTo>
                  <a:lnTo>
                    <a:pt x="2396" y="3867"/>
                  </a:lnTo>
                  <a:lnTo>
                    <a:pt x="2410" y="3888"/>
                  </a:lnTo>
                  <a:lnTo>
                    <a:pt x="2423" y="3908"/>
                  </a:lnTo>
                  <a:lnTo>
                    <a:pt x="2437" y="3927"/>
                  </a:lnTo>
                  <a:lnTo>
                    <a:pt x="2452" y="3947"/>
                  </a:lnTo>
                  <a:lnTo>
                    <a:pt x="2467" y="3964"/>
                  </a:lnTo>
                  <a:lnTo>
                    <a:pt x="2483" y="3980"/>
                  </a:lnTo>
                  <a:lnTo>
                    <a:pt x="2500" y="3994"/>
                  </a:lnTo>
                  <a:lnTo>
                    <a:pt x="2519" y="4008"/>
                  </a:lnTo>
                  <a:lnTo>
                    <a:pt x="2537" y="4020"/>
                  </a:lnTo>
                  <a:lnTo>
                    <a:pt x="2556" y="4032"/>
                  </a:lnTo>
                  <a:lnTo>
                    <a:pt x="2576" y="4042"/>
                  </a:lnTo>
                  <a:lnTo>
                    <a:pt x="2597" y="4051"/>
                  </a:lnTo>
                  <a:lnTo>
                    <a:pt x="2619" y="4058"/>
                  </a:lnTo>
                  <a:lnTo>
                    <a:pt x="2641" y="4065"/>
                  </a:lnTo>
                  <a:lnTo>
                    <a:pt x="2664" y="4070"/>
                  </a:lnTo>
                  <a:lnTo>
                    <a:pt x="2687" y="4074"/>
                  </a:lnTo>
                  <a:lnTo>
                    <a:pt x="2713" y="4077"/>
                  </a:lnTo>
                  <a:lnTo>
                    <a:pt x="2738" y="4079"/>
                  </a:lnTo>
                  <a:lnTo>
                    <a:pt x="2763" y="4079"/>
                  </a:lnTo>
                  <a:lnTo>
                    <a:pt x="2797" y="4079"/>
                  </a:lnTo>
                  <a:lnTo>
                    <a:pt x="2832" y="4076"/>
                  </a:lnTo>
                  <a:lnTo>
                    <a:pt x="2866" y="4072"/>
                  </a:lnTo>
                  <a:lnTo>
                    <a:pt x="2898" y="4067"/>
                  </a:lnTo>
                  <a:lnTo>
                    <a:pt x="2932" y="4060"/>
                  </a:lnTo>
                  <a:lnTo>
                    <a:pt x="2964" y="4052"/>
                  </a:lnTo>
                  <a:lnTo>
                    <a:pt x="2995" y="4042"/>
                  </a:lnTo>
                  <a:lnTo>
                    <a:pt x="3026" y="4030"/>
                  </a:lnTo>
                  <a:lnTo>
                    <a:pt x="3057" y="4017"/>
                  </a:lnTo>
                  <a:lnTo>
                    <a:pt x="3086" y="4002"/>
                  </a:lnTo>
                  <a:lnTo>
                    <a:pt x="3116" y="3986"/>
                  </a:lnTo>
                  <a:lnTo>
                    <a:pt x="3145" y="3969"/>
                  </a:lnTo>
                  <a:lnTo>
                    <a:pt x="3173" y="3950"/>
                  </a:lnTo>
                  <a:lnTo>
                    <a:pt x="3201" y="3928"/>
                  </a:lnTo>
                  <a:lnTo>
                    <a:pt x="3229" y="3906"/>
                  </a:lnTo>
                  <a:lnTo>
                    <a:pt x="3256" y="3882"/>
                  </a:lnTo>
                  <a:lnTo>
                    <a:pt x="3282" y="3857"/>
                  </a:lnTo>
                  <a:lnTo>
                    <a:pt x="3308" y="3831"/>
                  </a:lnTo>
                  <a:lnTo>
                    <a:pt x="3331" y="3804"/>
                  </a:lnTo>
                  <a:lnTo>
                    <a:pt x="3354" y="3775"/>
                  </a:lnTo>
                  <a:lnTo>
                    <a:pt x="3376" y="3746"/>
                  </a:lnTo>
                  <a:lnTo>
                    <a:pt x="3397" y="3716"/>
                  </a:lnTo>
                  <a:lnTo>
                    <a:pt x="3417" y="3684"/>
                  </a:lnTo>
                  <a:lnTo>
                    <a:pt x="3436" y="3652"/>
                  </a:lnTo>
                  <a:lnTo>
                    <a:pt x="3454" y="3619"/>
                  </a:lnTo>
                  <a:lnTo>
                    <a:pt x="3470" y="3583"/>
                  </a:lnTo>
                  <a:lnTo>
                    <a:pt x="3486" y="3548"/>
                  </a:lnTo>
                  <a:lnTo>
                    <a:pt x="3500" y="3511"/>
                  </a:lnTo>
                  <a:lnTo>
                    <a:pt x="3515" y="3474"/>
                  </a:lnTo>
                  <a:lnTo>
                    <a:pt x="3527" y="3435"/>
                  </a:lnTo>
                  <a:lnTo>
                    <a:pt x="3539" y="3395"/>
                  </a:lnTo>
                  <a:lnTo>
                    <a:pt x="3549" y="3354"/>
                  </a:lnTo>
                  <a:lnTo>
                    <a:pt x="3719" y="26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7" name="Freeform 1208"/>
          <p:cNvSpPr>
            <a:spLocks/>
          </p:cNvSpPr>
          <p:nvPr/>
        </p:nvSpPr>
        <p:spPr bwMode="ltGray">
          <a:xfrm>
            <a:off x="3802790" y="2330431"/>
            <a:ext cx="1469535" cy="557048"/>
          </a:xfrm>
          <a:custGeom>
            <a:avLst/>
            <a:gdLst>
              <a:gd name="T0" fmla="*/ 603773 w 16320"/>
              <a:gd name="T1" fmla="*/ 22740 h 11943"/>
              <a:gd name="T2" fmla="*/ 669215 w 16320"/>
              <a:gd name="T3" fmla="*/ 9746 h 11943"/>
              <a:gd name="T4" fmla="*/ 745191 w 16320"/>
              <a:gd name="T5" fmla="*/ 1866 h 11943"/>
              <a:gd name="T6" fmla="*/ 902522 w 16320"/>
              <a:gd name="T7" fmla="*/ 5115 h 11943"/>
              <a:gd name="T8" fmla="*/ 1023620 w 16320"/>
              <a:gd name="T9" fmla="*/ 31484 h 11943"/>
              <a:gd name="T10" fmla="*/ 1077782 w 16320"/>
              <a:gd name="T11" fmla="*/ 71643 h 11943"/>
              <a:gd name="T12" fmla="*/ 1079649 w 16320"/>
              <a:gd name="T13" fmla="*/ 82529 h 11943"/>
              <a:gd name="T14" fmla="*/ 1090258 w 16320"/>
              <a:gd name="T15" fmla="*/ 86504 h 11943"/>
              <a:gd name="T16" fmla="*/ 1119542 w 16320"/>
              <a:gd name="T17" fmla="*/ 88543 h 11943"/>
              <a:gd name="T18" fmla="*/ 1186105 w 16320"/>
              <a:gd name="T19" fmla="*/ 108311 h 11943"/>
              <a:gd name="T20" fmla="*/ 1217855 w 16320"/>
              <a:gd name="T21" fmla="*/ 142871 h 11943"/>
              <a:gd name="T22" fmla="*/ 1208218 w 16320"/>
              <a:gd name="T23" fmla="*/ 181198 h 11943"/>
              <a:gd name="T24" fmla="*/ 1175945 w 16320"/>
              <a:gd name="T25" fmla="*/ 207533 h 11943"/>
              <a:gd name="T26" fmla="*/ 1128432 w 16320"/>
              <a:gd name="T27" fmla="*/ 226714 h 11943"/>
              <a:gd name="T28" fmla="*/ 1107365 w 16320"/>
              <a:gd name="T29" fmla="*/ 240745 h 11943"/>
              <a:gd name="T30" fmla="*/ 1135231 w 16320"/>
              <a:gd name="T31" fmla="*/ 261550 h 11943"/>
              <a:gd name="T32" fmla="*/ 1144046 w 16320"/>
              <a:gd name="T33" fmla="*/ 285742 h 11943"/>
              <a:gd name="T34" fmla="*/ 1124846 w 16320"/>
              <a:gd name="T35" fmla="*/ 316708 h 11943"/>
              <a:gd name="T36" fmla="*/ 1063065 w 16320"/>
              <a:gd name="T37" fmla="*/ 345358 h 11943"/>
              <a:gd name="T38" fmla="*/ 976256 w 16320"/>
              <a:gd name="T39" fmla="*/ 357765 h 11943"/>
              <a:gd name="T40" fmla="*/ 922020 w 16320"/>
              <a:gd name="T41" fmla="*/ 355795 h 11943"/>
              <a:gd name="T42" fmla="*/ 902447 w 16320"/>
              <a:gd name="T43" fmla="*/ 353203 h 11943"/>
              <a:gd name="T44" fmla="*/ 884219 w 16320"/>
              <a:gd name="T45" fmla="*/ 349713 h 11943"/>
              <a:gd name="T46" fmla="*/ 879139 w 16320"/>
              <a:gd name="T47" fmla="*/ 356625 h 11943"/>
              <a:gd name="T48" fmla="*/ 872415 w 16320"/>
              <a:gd name="T49" fmla="*/ 373144 h 11943"/>
              <a:gd name="T50" fmla="*/ 832672 w 16320"/>
              <a:gd name="T51" fmla="*/ 398131 h 11943"/>
              <a:gd name="T52" fmla="*/ 769471 w 16320"/>
              <a:gd name="T53" fmla="*/ 411471 h 11943"/>
              <a:gd name="T54" fmla="*/ 705149 w 16320"/>
              <a:gd name="T55" fmla="*/ 410711 h 11943"/>
              <a:gd name="T56" fmla="*/ 667646 w 16320"/>
              <a:gd name="T57" fmla="*/ 403488 h 11943"/>
              <a:gd name="T58" fmla="*/ 638511 w 16320"/>
              <a:gd name="T59" fmla="*/ 392049 h 11943"/>
              <a:gd name="T60" fmla="*/ 605790 w 16320"/>
              <a:gd name="T61" fmla="*/ 388247 h 11943"/>
              <a:gd name="T62" fmla="*/ 544979 w 16320"/>
              <a:gd name="T63" fmla="*/ 399030 h 11943"/>
              <a:gd name="T64" fmla="*/ 475578 w 16320"/>
              <a:gd name="T65" fmla="*/ 404006 h 11943"/>
              <a:gd name="T66" fmla="*/ 377788 w 16320"/>
              <a:gd name="T67" fmla="*/ 400170 h 11943"/>
              <a:gd name="T68" fmla="*/ 277009 w 16320"/>
              <a:gd name="T69" fmla="*/ 378812 h 11943"/>
              <a:gd name="T70" fmla="*/ 226060 w 16320"/>
              <a:gd name="T71" fmla="*/ 344909 h 11943"/>
              <a:gd name="T72" fmla="*/ 224641 w 16320"/>
              <a:gd name="T73" fmla="*/ 325486 h 11943"/>
              <a:gd name="T74" fmla="*/ 199614 w 16320"/>
              <a:gd name="T75" fmla="*/ 328596 h 11943"/>
              <a:gd name="T76" fmla="*/ 167266 w 16320"/>
              <a:gd name="T77" fmla="*/ 330635 h 11943"/>
              <a:gd name="T78" fmla="*/ 133798 w 16320"/>
              <a:gd name="T79" fmla="*/ 329841 h 11943"/>
              <a:gd name="T80" fmla="*/ 58719 w 16320"/>
              <a:gd name="T81" fmla="*/ 315602 h 11943"/>
              <a:gd name="T82" fmla="*/ 9861 w 16320"/>
              <a:gd name="T83" fmla="*/ 286571 h 11943"/>
              <a:gd name="T84" fmla="*/ 3138 w 16320"/>
              <a:gd name="T85" fmla="*/ 249661 h 11943"/>
              <a:gd name="T86" fmla="*/ 28239 w 16320"/>
              <a:gd name="T87" fmla="*/ 223845 h 11943"/>
              <a:gd name="T88" fmla="*/ 73286 w 16320"/>
              <a:gd name="T89" fmla="*/ 204491 h 11943"/>
              <a:gd name="T90" fmla="*/ 123937 w 16320"/>
              <a:gd name="T91" fmla="*/ 192637 h 11943"/>
              <a:gd name="T92" fmla="*/ 104364 w 16320"/>
              <a:gd name="T93" fmla="*/ 174493 h 11943"/>
              <a:gd name="T94" fmla="*/ 96669 w 16320"/>
              <a:gd name="T95" fmla="*/ 154345 h 11943"/>
              <a:gd name="T96" fmla="*/ 104663 w 16320"/>
              <a:gd name="T97" fmla="*/ 129220 h 11943"/>
              <a:gd name="T98" fmla="*/ 157256 w 16320"/>
              <a:gd name="T99" fmla="*/ 93450 h 11943"/>
              <a:gd name="T100" fmla="*/ 243242 w 16320"/>
              <a:gd name="T101" fmla="*/ 73544 h 11943"/>
              <a:gd name="T102" fmla="*/ 321161 w 16320"/>
              <a:gd name="T103" fmla="*/ 72576 h 11943"/>
              <a:gd name="T104" fmla="*/ 338268 w 16320"/>
              <a:gd name="T105" fmla="*/ 74339 h 11943"/>
              <a:gd name="T106" fmla="*/ 354479 w 16320"/>
              <a:gd name="T107" fmla="*/ 76723 h 11943"/>
              <a:gd name="T108" fmla="*/ 364639 w 16320"/>
              <a:gd name="T109" fmla="*/ 78036 h 11943"/>
              <a:gd name="T110" fmla="*/ 381224 w 16320"/>
              <a:gd name="T111" fmla="*/ 58164 h 11943"/>
              <a:gd name="T112" fmla="*/ 427168 w 16320"/>
              <a:gd name="T113" fmla="*/ 35735 h 11943"/>
              <a:gd name="T114" fmla="*/ 487605 w 16320"/>
              <a:gd name="T115" fmla="*/ 26749 h 11943"/>
              <a:gd name="T116" fmla="*/ 519281 w 16320"/>
              <a:gd name="T117" fmla="*/ 28685 h 11943"/>
              <a:gd name="T118" fmla="*/ 537210 w 16320"/>
              <a:gd name="T119" fmla="*/ 32106 h 11943"/>
              <a:gd name="T120" fmla="*/ 553048 w 16320"/>
              <a:gd name="T121" fmla="*/ 37048 h 119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320" h="11943">
                <a:moveTo>
                  <a:pt x="7438" y="1101"/>
                </a:moveTo>
                <a:lnTo>
                  <a:pt x="7496" y="1053"/>
                </a:lnTo>
                <a:lnTo>
                  <a:pt x="7554" y="1006"/>
                </a:lnTo>
                <a:lnTo>
                  <a:pt x="7615" y="960"/>
                </a:lnTo>
                <a:lnTo>
                  <a:pt x="7678" y="914"/>
                </a:lnTo>
                <a:lnTo>
                  <a:pt x="7741" y="869"/>
                </a:lnTo>
                <a:lnTo>
                  <a:pt x="7806" y="825"/>
                </a:lnTo>
                <a:lnTo>
                  <a:pt x="7873" y="782"/>
                </a:lnTo>
                <a:lnTo>
                  <a:pt x="7942" y="740"/>
                </a:lnTo>
                <a:lnTo>
                  <a:pt x="8011" y="698"/>
                </a:lnTo>
                <a:lnTo>
                  <a:pt x="8082" y="658"/>
                </a:lnTo>
                <a:lnTo>
                  <a:pt x="8156" y="618"/>
                </a:lnTo>
                <a:lnTo>
                  <a:pt x="8229" y="580"/>
                </a:lnTo>
                <a:lnTo>
                  <a:pt x="8305" y="542"/>
                </a:lnTo>
                <a:lnTo>
                  <a:pt x="8382" y="506"/>
                </a:lnTo>
                <a:lnTo>
                  <a:pt x="8461" y="470"/>
                </a:lnTo>
                <a:lnTo>
                  <a:pt x="8540" y="436"/>
                </a:lnTo>
                <a:lnTo>
                  <a:pt x="8621" y="403"/>
                </a:lnTo>
                <a:lnTo>
                  <a:pt x="8704" y="371"/>
                </a:lnTo>
                <a:lnTo>
                  <a:pt x="8786" y="340"/>
                </a:lnTo>
                <a:lnTo>
                  <a:pt x="8871" y="310"/>
                </a:lnTo>
                <a:lnTo>
                  <a:pt x="8958" y="282"/>
                </a:lnTo>
                <a:lnTo>
                  <a:pt x="9044" y="255"/>
                </a:lnTo>
                <a:lnTo>
                  <a:pt x="9132" y="228"/>
                </a:lnTo>
                <a:lnTo>
                  <a:pt x="9222" y="204"/>
                </a:lnTo>
                <a:lnTo>
                  <a:pt x="9313" y="180"/>
                </a:lnTo>
                <a:lnTo>
                  <a:pt x="9403" y="158"/>
                </a:lnTo>
                <a:lnTo>
                  <a:pt x="9496" y="137"/>
                </a:lnTo>
                <a:lnTo>
                  <a:pt x="9590" y="118"/>
                </a:lnTo>
                <a:lnTo>
                  <a:pt x="9685" y="99"/>
                </a:lnTo>
                <a:lnTo>
                  <a:pt x="9780" y="83"/>
                </a:lnTo>
                <a:lnTo>
                  <a:pt x="9877" y="68"/>
                </a:lnTo>
                <a:lnTo>
                  <a:pt x="9975" y="54"/>
                </a:lnTo>
                <a:lnTo>
                  <a:pt x="10176" y="31"/>
                </a:lnTo>
                <a:lnTo>
                  <a:pt x="10375" y="13"/>
                </a:lnTo>
                <a:lnTo>
                  <a:pt x="10574" y="4"/>
                </a:lnTo>
                <a:lnTo>
                  <a:pt x="10771" y="0"/>
                </a:lnTo>
                <a:lnTo>
                  <a:pt x="10967" y="3"/>
                </a:lnTo>
                <a:lnTo>
                  <a:pt x="11160" y="12"/>
                </a:lnTo>
                <a:lnTo>
                  <a:pt x="11351" y="27"/>
                </a:lnTo>
                <a:lnTo>
                  <a:pt x="11538" y="48"/>
                </a:lnTo>
                <a:lnTo>
                  <a:pt x="11723" y="76"/>
                </a:lnTo>
                <a:lnTo>
                  <a:pt x="11903" y="109"/>
                </a:lnTo>
                <a:lnTo>
                  <a:pt x="12081" y="148"/>
                </a:lnTo>
                <a:lnTo>
                  <a:pt x="12254" y="192"/>
                </a:lnTo>
                <a:lnTo>
                  <a:pt x="12424" y="241"/>
                </a:lnTo>
                <a:lnTo>
                  <a:pt x="12588" y="296"/>
                </a:lnTo>
                <a:lnTo>
                  <a:pt x="12747" y="356"/>
                </a:lnTo>
                <a:lnTo>
                  <a:pt x="12902" y="421"/>
                </a:lnTo>
                <a:lnTo>
                  <a:pt x="13051" y="492"/>
                </a:lnTo>
                <a:lnTo>
                  <a:pt x="13194" y="566"/>
                </a:lnTo>
                <a:lnTo>
                  <a:pt x="13330" y="645"/>
                </a:lnTo>
                <a:lnTo>
                  <a:pt x="13461" y="729"/>
                </a:lnTo>
                <a:lnTo>
                  <a:pt x="13584" y="818"/>
                </a:lnTo>
                <a:lnTo>
                  <a:pt x="13702" y="911"/>
                </a:lnTo>
                <a:lnTo>
                  <a:pt x="13811" y="1008"/>
                </a:lnTo>
                <a:lnTo>
                  <a:pt x="13913" y="1108"/>
                </a:lnTo>
                <a:lnTo>
                  <a:pt x="14008" y="1214"/>
                </a:lnTo>
                <a:lnTo>
                  <a:pt x="14093" y="1322"/>
                </a:lnTo>
                <a:lnTo>
                  <a:pt x="14171" y="1434"/>
                </a:lnTo>
                <a:lnTo>
                  <a:pt x="14239" y="1550"/>
                </a:lnTo>
                <a:lnTo>
                  <a:pt x="14299" y="1669"/>
                </a:lnTo>
                <a:lnTo>
                  <a:pt x="14349" y="1791"/>
                </a:lnTo>
                <a:lnTo>
                  <a:pt x="14390" y="1916"/>
                </a:lnTo>
                <a:lnTo>
                  <a:pt x="14421" y="2044"/>
                </a:lnTo>
                <a:lnTo>
                  <a:pt x="14427" y="2073"/>
                </a:lnTo>
                <a:lnTo>
                  <a:pt x="14431" y="2102"/>
                </a:lnTo>
                <a:lnTo>
                  <a:pt x="14436" y="2131"/>
                </a:lnTo>
                <a:lnTo>
                  <a:pt x="14440" y="2159"/>
                </a:lnTo>
                <a:lnTo>
                  <a:pt x="14443" y="2188"/>
                </a:lnTo>
                <a:lnTo>
                  <a:pt x="14446" y="2217"/>
                </a:lnTo>
                <a:lnTo>
                  <a:pt x="14448" y="2245"/>
                </a:lnTo>
                <a:lnTo>
                  <a:pt x="14450" y="2274"/>
                </a:lnTo>
                <a:lnTo>
                  <a:pt x="14451" y="2303"/>
                </a:lnTo>
                <a:lnTo>
                  <a:pt x="14452" y="2331"/>
                </a:lnTo>
                <a:lnTo>
                  <a:pt x="14452" y="2360"/>
                </a:lnTo>
                <a:lnTo>
                  <a:pt x="14452" y="2388"/>
                </a:lnTo>
                <a:lnTo>
                  <a:pt x="14451" y="2417"/>
                </a:lnTo>
                <a:lnTo>
                  <a:pt x="14450" y="2445"/>
                </a:lnTo>
                <a:lnTo>
                  <a:pt x="14448" y="2474"/>
                </a:lnTo>
                <a:lnTo>
                  <a:pt x="14446" y="2502"/>
                </a:lnTo>
                <a:lnTo>
                  <a:pt x="14467" y="2502"/>
                </a:lnTo>
                <a:lnTo>
                  <a:pt x="14488" y="2501"/>
                </a:lnTo>
                <a:lnTo>
                  <a:pt x="14510" y="2501"/>
                </a:lnTo>
                <a:lnTo>
                  <a:pt x="14530" y="2501"/>
                </a:lnTo>
                <a:lnTo>
                  <a:pt x="14551" y="2502"/>
                </a:lnTo>
                <a:lnTo>
                  <a:pt x="14573" y="2502"/>
                </a:lnTo>
                <a:lnTo>
                  <a:pt x="14594" y="2503"/>
                </a:lnTo>
                <a:lnTo>
                  <a:pt x="14615" y="2504"/>
                </a:lnTo>
                <a:lnTo>
                  <a:pt x="14636" y="2505"/>
                </a:lnTo>
                <a:lnTo>
                  <a:pt x="14657" y="2507"/>
                </a:lnTo>
                <a:lnTo>
                  <a:pt x="14679" y="2508"/>
                </a:lnTo>
                <a:lnTo>
                  <a:pt x="14699" y="2510"/>
                </a:lnTo>
                <a:lnTo>
                  <a:pt x="14721" y="2512"/>
                </a:lnTo>
                <a:lnTo>
                  <a:pt x="14742" y="2515"/>
                </a:lnTo>
                <a:lnTo>
                  <a:pt x="14762" y="2517"/>
                </a:lnTo>
                <a:lnTo>
                  <a:pt x="14784" y="2520"/>
                </a:lnTo>
                <a:lnTo>
                  <a:pt x="14886" y="2538"/>
                </a:lnTo>
                <a:lnTo>
                  <a:pt x="14986" y="2562"/>
                </a:lnTo>
                <a:lnTo>
                  <a:pt x="15083" y="2591"/>
                </a:lnTo>
                <a:lnTo>
                  <a:pt x="15178" y="2624"/>
                </a:lnTo>
                <a:lnTo>
                  <a:pt x="15268" y="2663"/>
                </a:lnTo>
                <a:lnTo>
                  <a:pt x="15356" y="2706"/>
                </a:lnTo>
                <a:lnTo>
                  <a:pt x="15441" y="2755"/>
                </a:lnTo>
                <a:lnTo>
                  <a:pt x="15522" y="2808"/>
                </a:lnTo>
                <a:lnTo>
                  <a:pt x="15601" y="2865"/>
                </a:lnTo>
                <a:lnTo>
                  <a:pt x="15675" y="2927"/>
                </a:lnTo>
                <a:lnTo>
                  <a:pt x="15747" y="2991"/>
                </a:lnTo>
                <a:lnTo>
                  <a:pt x="15814" y="3061"/>
                </a:lnTo>
                <a:lnTo>
                  <a:pt x="15877" y="3134"/>
                </a:lnTo>
                <a:lnTo>
                  <a:pt x="15938" y="3210"/>
                </a:lnTo>
                <a:lnTo>
                  <a:pt x="15994" y="3290"/>
                </a:lnTo>
                <a:lnTo>
                  <a:pt x="16045" y="3373"/>
                </a:lnTo>
                <a:lnTo>
                  <a:pt x="16093" y="3459"/>
                </a:lnTo>
                <a:lnTo>
                  <a:pt x="16136" y="3548"/>
                </a:lnTo>
                <a:lnTo>
                  <a:pt x="16175" y="3641"/>
                </a:lnTo>
                <a:lnTo>
                  <a:pt x="16210" y="3735"/>
                </a:lnTo>
                <a:lnTo>
                  <a:pt x="16239" y="3831"/>
                </a:lnTo>
                <a:lnTo>
                  <a:pt x="16265" y="3931"/>
                </a:lnTo>
                <a:lnTo>
                  <a:pt x="16286" y="4031"/>
                </a:lnTo>
                <a:lnTo>
                  <a:pt x="16302" y="4134"/>
                </a:lnTo>
                <a:lnTo>
                  <a:pt x="16313" y="4239"/>
                </a:lnTo>
                <a:lnTo>
                  <a:pt x="16319" y="4345"/>
                </a:lnTo>
                <a:lnTo>
                  <a:pt x="16320" y="4453"/>
                </a:lnTo>
                <a:lnTo>
                  <a:pt x="16316" y="4562"/>
                </a:lnTo>
                <a:lnTo>
                  <a:pt x="16307" y="4672"/>
                </a:lnTo>
                <a:lnTo>
                  <a:pt x="16291" y="4783"/>
                </a:lnTo>
                <a:lnTo>
                  <a:pt x="16271" y="4895"/>
                </a:lnTo>
                <a:lnTo>
                  <a:pt x="16246" y="5007"/>
                </a:lnTo>
                <a:lnTo>
                  <a:pt x="16224" y="5087"/>
                </a:lnTo>
                <a:lnTo>
                  <a:pt x="16200" y="5165"/>
                </a:lnTo>
                <a:lnTo>
                  <a:pt x="16173" y="5243"/>
                </a:lnTo>
                <a:lnTo>
                  <a:pt x="16145" y="5319"/>
                </a:lnTo>
                <a:lnTo>
                  <a:pt x="16113" y="5394"/>
                </a:lnTo>
                <a:lnTo>
                  <a:pt x="16080" y="5468"/>
                </a:lnTo>
                <a:lnTo>
                  <a:pt x="16045" y="5540"/>
                </a:lnTo>
                <a:lnTo>
                  <a:pt x="16007" y="5611"/>
                </a:lnTo>
                <a:lnTo>
                  <a:pt x="15967" y="5680"/>
                </a:lnTo>
                <a:lnTo>
                  <a:pt x="15925" y="5749"/>
                </a:lnTo>
                <a:lnTo>
                  <a:pt x="15882" y="5815"/>
                </a:lnTo>
                <a:lnTo>
                  <a:pt x="15837" y="5880"/>
                </a:lnTo>
                <a:lnTo>
                  <a:pt x="15790" y="5943"/>
                </a:lnTo>
                <a:lnTo>
                  <a:pt x="15741" y="6005"/>
                </a:lnTo>
                <a:lnTo>
                  <a:pt x="15690" y="6064"/>
                </a:lnTo>
                <a:lnTo>
                  <a:pt x="15638" y="6123"/>
                </a:lnTo>
                <a:lnTo>
                  <a:pt x="15584" y="6179"/>
                </a:lnTo>
                <a:lnTo>
                  <a:pt x="15528" y="6233"/>
                </a:lnTo>
                <a:lnTo>
                  <a:pt x="15472" y="6287"/>
                </a:lnTo>
                <a:lnTo>
                  <a:pt x="15414" y="6337"/>
                </a:lnTo>
                <a:lnTo>
                  <a:pt x="15354" y="6386"/>
                </a:lnTo>
                <a:lnTo>
                  <a:pt x="15294" y="6432"/>
                </a:lnTo>
                <a:lnTo>
                  <a:pt x="15232" y="6477"/>
                </a:lnTo>
                <a:lnTo>
                  <a:pt x="15169" y="6520"/>
                </a:lnTo>
                <a:lnTo>
                  <a:pt x="15105" y="6560"/>
                </a:lnTo>
                <a:lnTo>
                  <a:pt x="15040" y="6599"/>
                </a:lnTo>
                <a:lnTo>
                  <a:pt x="14975" y="6635"/>
                </a:lnTo>
                <a:lnTo>
                  <a:pt x="14907" y="6669"/>
                </a:lnTo>
                <a:lnTo>
                  <a:pt x="14840" y="6700"/>
                </a:lnTo>
                <a:lnTo>
                  <a:pt x="14771" y="6730"/>
                </a:lnTo>
                <a:lnTo>
                  <a:pt x="14702" y="6757"/>
                </a:lnTo>
                <a:lnTo>
                  <a:pt x="14632" y="6781"/>
                </a:lnTo>
                <a:lnTo>
                  <a:pt x="14682" y="6825"/>
                </a:lnTo>
                <a:lnTo>
                  <a:pt x="14731" y="6871"/>
                </a:lnTo>
                <a:lnTo>
                  <a:pt x="14778" y="6918"/>
                </a:lnTo>
                <a:lnTo>
                  <a:pt x="14823" y="6966"/>
                </a:lnTo>
                <a:lnTo>
                  <a:pt x="14867" y="7015"/>
                </a:lnTo>
                <a:lnTo>
                  <a:pt x="14907" y="7065"/>
                </a:lnTo>
                <a:lnTo>
                  <a:pt x="14947" y="7117"/>
                </a:lnTo>
                <a:lnTo>
                  <a:pt x="14985" y="7171"/>
                </a:lnTo>
                <a:lnTo>
                  <a:pt x="15022" y="7224"/>
                </a:lnTo>
                <a:lnTo>
                  <a:pt x="15055" y="7279"/>
                </a:lnTo>
                <a:lnTo>
                  <a:pt x="15088" y="7336"/>
                </a:lnTo>
                <a:lnTo>
                  <a:pt x="15117" y="7392"/>
                </a:lnTo>
                <a:lnTo>
                  <a:pt x="15146" y="7450"/>
                </a:lnTo>
                <a:lnTo>
                  <a:pt x="15171" y="7509"/>
                </a:lnTo>
                <a:lnTo>
                  <a:pt x="15196" y="7568"/>
                </a:lnTo>
                <a:lnTo>
                  <a:pt x="15217" y="7629"/>
                </a:lnTo>
                <a:lnTo>
                  <a:pt x="15237" y="7690"/>
                </a:lnTo>
                <a:lnTo>
                  <a:pt x="15255" y="7752"/>
                </a:lnTo>
                <a:lnTo>
                  <a:pt x="15270" y="7814"/>
                </a:lnTo>
                <a:lnTo>
                  <a:pt x="15284" y="7878"/>
                </a:lnTo>
                <a:lnTo>
                  <a:pt x="15294" y="7941"/>
                </a:lnTo>
                <a:lnTo>
                  <a:pt x="15303" y="8006"/>
                </a:lnTo>
                <a:lnTo>
                  <a:pt x="15309" y="8070"/>
                </a:lnTo>
                <a:lnTo>
                  <a:pt x="15313" y="8136"/>
                </a:lnTo>
                <a:lnTo>
                  <a:pt x="15314" y="8201"/>
                </a:lnTo>
                <a:lnTo>
                  <a:pt x="15314" y="8268"/>
                </a:lnTo>
                <a:lnTo>
                  <a:pt x="15311" y="8333"/>
                </a:lnTo>
                <a:lnTo>
                  <a:pt x="15305" y="8401"/>
                </a:lnTo>
                <a:lnTo>
                  <a:pt x="15297" y="8468"/>
                </a:lnTo>
                <a:lnTo>
                  <a:pt x="15286" y="8534"/>
                </a:lnTo>
                <a:lnTo>
                  <a:pt x="15272" y="8602"/>
                </a:lnTo>
                <a:lnTo>
                  <a:pt x="15257" y="8669"/>
                </a:lnTo>
                <a:lnTo>
                  <a:pt x="15228" y="8773"/>
                </a:lnTo>
                <a:lnTo>
                  <a:pt x="15193" y="8874"/>
                </a:lnTo>
                <a:lnTo>
                  <a:pt x="15153" y="8974"/>
                </a:lnTo>
                <a:lnTo>
                  <a:pt x="15107" y="9070"/>
                </a:lnTo>
                <a:lnTo>
                  <a:pt x="15057" y="9164"/>
                </a:lnTo>
                <a:lnTo>
                  <a:pt x="15002" y="9255"/>
                </a:lnTo>
                <a:lnTo>
                  <a:pt x="14942" y="9343"/>
                </a:lnTo>
                <a:lnTo>
                  <a:pt x="14879" y="9429"/>
                </a:lnTo>
                <a:lnTo>
                  <a:pt x="14810" y="9511"/>
                </a:lnTo>
                <a:lnTo>
                  <a:pt x="14738" y="9590"/>
                </a:lnTo>
                <a:lnTo>
                  <a:pt x="14661" y="9666"/>
                </a:lnTo>
                <a:lnTo>
                  <a:pt x="14582" y="9739"/>
                </a:lnTo>
                <a:lnTo>
                  <a:pt x="14499" y="9807"/>
                </a:lnTo>
                <a:lnTo>
                  <a:pt x="14413" y="9873"/>
                </a:lnTo>
                <a:lnTo>
                  <a:pt x="14323" y="9934"/>
                </a:lnTo>
                <a:lnTo>
                  <a:pt x="14230" y="9993"/>
                </a:lnTo>
                <a:lnTo>
                  <a:pt x="14135" y="10047"/>
                </a:lnTo>
                <a:lnTo>
                  <a:pt x="14037" y="10097"/>
                </a:lnTo>
                <a:lnTo>
                  <a:pt x="13936" y="10143"/>
                </a:lnTo>
                <a:lnTo>
                  <a:pt x="13834" y="10185"/>
                </a:lnTo>
                <a:lnTo>
                  <a:pt x="13729" y="10222"/>
                </a:lnTo>
                <a:lnTo>
                  <a:pt x="13623" y="10256"/>
                </a:lnTo>
                <a:lnTo>
                  <a:pt x="13514" y="10285"/>
                </a:lnTo>
                <a:lnTo>
                  <a:pt x="13405" y="10308"/>
                </a:lnTo>
                <a:lnTo>
                  <a:pt x="13294" y="10328"/>
                </a:lnTo>
                <a:lnTo>
                  <a:pt x="13181" y="10342"/>
                </a:lnTo>
                <a:lnTo>
                  <a:pt x="13068" y="10352"/>
                </a:lnTo>
                <a:lnTo>
                  <a:pt x="12954" y="10358"/>
                </a:lnTo>
                <a:lnTo>
                  <a:pt x="12839" y="10357"/>
                </a:lnTo>
                <a:lnTo>
                  <a:pt x="12723" y="10351"/>
                </a:lnTo>
                <a:lnTo>
                  <a:pt x="12608" y="10341"/>
                </a:lnTo>
                <a:lnTo>
                  <a:pt x="12492" y="10325"/>
                </a:lnTo>
                <a:lnTo>
                  <a:pt x="12466" y="10321"/>
                </a:lnTo>
                <a:lnTo>
                  <a:pt x="12442" y="10316"/>
                </a:lnTo>
                <a:lnTo>
                  <a:pt x="12416" y="10311"/>
                </a:lnTo>
                <a:lnTo>
                  <a:pt x="12392" y="10306"/>
                </a:lnTo>
                <a:lnTo>
                  <a:pt x="12366" y="10301"/>
                </a:lnTo>
                <a:lnTo>
                  <a:pt x="12342" y="10295"/>
                </a:lnTo>
                <a:lnTo>
                  <a:pt x="12318" y="10290"/>
                </a:lnTo>
                <a:lnTo>
                  <a:pt x="12293" y="10284"/>
                </a:lnTo>
                <a:lnTo>
                  <a:pt x="12269" y="10278"/>
                </a:lnTo>
                <a:lnTo>
                  <a:pt x="12245" y="10272"/>
                </a:lnTo>
                <a:lnTo>
                  <a:pt x="12221" y="10264"/>
                </a:lnTo>
                <a:lnTo>
                  <a:pt x="12197" y="10258"/>
                </a:lnTo>
                <a:lnTo>
                  <a:pt x="12174" y="10251"/>
                </a:lnTo>
                <a:lnTo>
                  <a:pt x="12150" y="10244"/>
                </a:lnTo>
                <a:lnTo>
                  <a:pt x="12127" y="10236"/>
                </a:lnTo>
                <a:lnTo>
                  <a:pt x="12103" y="10228"/>
                </a:lnTo>
                <a:lnTo>
                  <a:pt x="12080" y="10220"/>
                </a:lnTo>
                <a:lnTo>
                  <a:pt x="12057" y="10212"/>
                </a:lnTo>
                <a:lnTo>
                  <a:pt x="12034" y="10204"/>
                </a:lnTo>
                <a:lnTo>
                  <a:pt x="12012" y="10196"/>
                </a:lnTo>
                <a:lnTo>
                  <a:pt x="11989" y="10186"/>
                </a:lnTo>
                <a:lnTo>
                  <a:pt x="11967" y="10177"/>
                </a:lnTo>
                <a:lnTo>
                  <a:pt x="11944" y="10168"/>
                </a:lnTo>
                <a:lnTo>
                  <a:pt x="11923" y="10159"/>
                </a:lnTo>
                <a:lnTo>
                  <a:pt x="11900" y="10150"/>
                </a:lnTo>
                <a:lnTo>
                  <a:pt x="11879" y="10139"/>
                </a:lnTo>
                <a:lnTo>
                  <a:pt x="11858" y="10129"/>
                </a:lnTo>
                <a:lnTo>
                  <a:pt x="11836" y="10119"/>
                </a:lnTo>
                <a:lnTo>
                  <a:pt x="11815" y="10109"/>
                </a:lnTo>
                <a:lnTo>
                  <a:pt x="11793" y="10098"/>
                </a:lnTo>
                <a:lnTo>
                  <a:pt x="11773" y="10087"/>
                </a:lnTo>
                <a:lnTo>
                  <a:pt x="11751" y="10076"/>
                </a:lnTo>
                <a:lnTo>
                  <a:pt x="11757" y="10111"/>
                </a:lnTo>
                <a:lnTo>
                  <a:pt x="11761" y="10144"/>
                </a:lnTo>
                <a:lnTo>
                  <a:pt x="11764" y="10179"/>
                </a:lnTo>
                <a:lnTo>
                  <a:pt x="11766" y="10213"/>
                </a:lnTo>
                <a:lnTo>
                  <a:pt x="11768" y="10248"/>
                </a:lnTo>
                <a:lnTo>
                  <a:pt x="11769" y="10283"/>
                </a:lnTo>
                <a:lnTo>
                  <a:pt x="11768" y="10319"/>
                </a:lnTo>
                <a:lnTo>
                  <a:pt x="11767" y="10353"/>
                </a:lnTo>
                <a:lnTo>
                  <a:pt x="11765" y="10388"/>
                </a:lnTo>
                <a:lnTo>
                  <a:pt x="11763" y="10424"/>
                </a:lnTo>
                <a:lnTo>
                  <a:pt x="11759" y="10459"/>
                </a:lnTo>
                <a:lnTo>
                  <a:pt x="11753" y="10495"/>
                </a:lnTo>
                <a:lnTo>
                  <a:pt x="11748" y="10531"/>
                </a:lnTo>
                <a:lnTo>
                  <a:pt x="11742" y="10567"/>
                </a:lnTo>
                <a:lnTo>
                  <a:pt x="11734" y="10602"/>
                </a:lnTo>
                <a:lnTo>
                  <a:pt x="11726" y="10637"/>
                </a:lnTo>
                <a:lnTo>
                  <a:pt x="11705" y="10718"/>
                </a:lnTo>
                <a:lnTo>
                  <a:pt x="11678" y="10797"/>
                </a:lnTo>
                <a:lnTo>
                  <a:pt x="11647" y="10874"/>
                </a:lnTo>
                <a:lnTo>
                  <a:pt x="11613" y="10949"/>
                </a:lnTo>
                <a:lnTo>
                  <a:pt x="11574" y="11021"/>
                </a:lnTo>
                <a:lnTo>
                  <a:pt x="11532" y="11092"/>
                </a:lnTo>
                <a:lnTo>
                  <a:pt x="11486" y="11161"/>
                </a:lnTo>
                <a:lnTo>
                  <a:pt x="11437" y="11226"/>
                </a:lnTo>
                <a:lnTo>
                  <a:pt x="11385" y="11291"/>
                </a:lnTo>
                <a:lnTo>
                  <a:pt x="11329" y="11352"/>
                </a:lnTo>
                <a:lnTo>
                  <a:pt x="11271" y="11411"/>
                </a:lnTo>
                <a:lnTo>
                  <a:pt x="11210" y="11467"/>
                </a:lnTo>
                <a:lnTo>
                  <a:pt x="11146" y="11520"/>
                </a:lnTo>
                <a:lnTo>
                  <a:pt x="11079" y="11570"/>
                </a:lnTo>
                <a:lnTo>
                  <a:pt x="11010" y="11619"/>
                </a:lnTo>
                <a:lnTo>
                  <a:pt x="10938" y="11664"/>
                </a:lnTo>
                <a:lnTo>
                  <a:pt x="10865" y="11705"/>
                </a:lnTo>
                <a:lnTo>
                  <a:pt x="10789" y="11744"/>
                </a:lnTo>
                <a:lnTo>
                  <a:pt x="10711" y="11779"/>
                </a:lnTo>
                <a:lnTo>
                  <a:pt x="10632" y="11811"/>
                </a:lnTo>
                <a:lnTo>
                  <a:pt x="10551" y="11841"/>
                </a:lnTo>
                <a:lnTo>
                  <a:pt x="10468" y="11866"/>
                </a:lnTo>
                <a:lnTo>
                  <a:pt x="10385" y="11888"/>
                </a:lnTo>
                <a:lnTo>
                  <a:pt x="10300" y="11906"/>
                </a:lnTo>
                <a:lnTo>
                  <a:pt x="10214" y="11922"/>
                </a:lnTo>
                <a:lnTo>
                  <a:pt x="10127" y="11932"/>
                </a:lnTo>
                <a:lnTo>
                  <a:pt x="10039" y="11939"/>
                </a:lnTo>
                <a:lnTo>
                  <a:pt x="9950" y="11943"/>
                </a:lnTo>
                <a:lnTo>
                  <a:pt x="9861" y="11942"/>
                </a:lnTo>
                <a:lnTo>
                  <a:pt x="9772" y="11938"/>
                </a:lnTo>
                <a:lnTo>
                  <a:pt x="9682" y="11929"/>
                </a:lnTo>
                <a:lnTo>
                  <a:pt x="9592" y="11917"/>
                </a:lnTo>
                <a:lnTo>
                  <a:pt x="9540" y="11906"/>
                </a:lnTo>
                <a:lnTo>
                  <a:pt x="9489" y="11896"/>
                </a:lnTo>
                <a:lnTo>
                  <a:pt x="9439" y="11884"/>
                </a:lnTo>
                <a:lnTo>
                  <a:pt x="9389" y="11871"/>
                </a:lnTo>
                <a:lnTo>
                  <a:pt x="9340" y="11856"/>
                </a:lnTo>
                <a:lnTo>
                  <a:pt x="9292" y="11841"/>
                </a:lnTo>
                <a:lnTo>
                  <a:pt x="9245" y="11824"/>
                </a:lnTo>
                <a:lnTo>
                  <a:pt x="9198" y="11806"/>
                </a:lnTo>
                <a:lnTo>
                  <a:pt x="9152" y="11787"/>
                </a:lnTo>
                <a:lnTo>
                  <a:pt x="9108" y="11766"/>
                </a:lnTo>
                <a:lnTo>
                  <a:pt x="9064" y="11746"/>
                </a:lnTo>
                <a:lnTo>
                  <a:pt x="9021" y="11723"/>
                </a:lnTo>
                <a:lnTo>
                  <a:pt x="8978" y="11699"/>
                </a:lnTo>
                <a:lnTo>
                  <a:pt x="8937" y="11675"/>
                </a:lnTo>
                <a:lnTo>
                  <a:pt x="8896" y="11649"/>
                </a:lnTo>
                <a:lnTo>
                  <a:pt x="8857" y="11623"/>
                </a:lnTo>
                <a:lnTo>
                  <a:pt x="8819" y="11595"/>
                </a:lnTo>
                <a:lnTo>
                  <a:pt x="8781" y="11567"/>
                </a:lnTo>
                <a:lnTo>
                  <a:pt x="8744" y="11538"/>
                </a:lnTo>
                <a:lnTo>
                  <a:pt x="8709" y="11508"/>
                </a:lnTo>
                <a:lnTo>
                  <a:pt x="8674" y="11477"/>
                </a:lnTo>
                <a:lnTo>
                  <a:pt x="8640" y="11444"/>
                </a:lnTo>
                <a:lnTo>
                  <a:pt x="8608" y="11413"/>
                </a:lnTo>
                <a:lnTo>
                  <a:pt x="8577" y="11379"/>
                </a:lnTo>
                <a:lnTo>
                  <a:pt x="8547" y="11344"/>
                </a:lnTo>
                <a:lnTo>
                  <a:pt x="8517" y="11309"/>
                </a:lnTo>
                <a:lnTo>
                  <a:pt x="8489" y="11273"/>
                </a:lnTo>
                <a:lnTo>
                  <a:pt x="8462" y="11237"/>
                </a:lnTo>
                <a:lnTo>
                  <a:pt x="8436" y="11201"/>
                </a:lnTo>
                <a:lnTo>
                  <a:pt x="8412" y="11163"/>
                </a:lnTo>
                <a:lnTo>
                  <a:pt x="8388" y="11124"/>
                </a:lnTo>
                <a:lnTo>
                  <a:pt x="8366" y="11085"/>
                </a:lnTo>
                <a:lnTo>
                  <a:pt x="8304" y="11124"/>
                </a:lnTo>
                <a:lnTo>
                  <a:pt x="8241" y="11162"/>
                </a:lnTo>
                <a:lnTo>
                  <a:pt x="8175" y="11199"/>
                </a:lnTo>
                <a:lnTo>
                  <a:pt x="8109" y="11234"/>
                </a:lnTo>
                <a:lnTo>
                  <a:pt x="8041" y="11269"/>
                </a:lnTo>
                <a:lnTo>
                  <a:pt x="7971" y="11302"/>
                </a:lnTo>
                <a:lnTo>
                  <a:pt x="7901" y="11335"/>
                </a:lnTo>
                <a:lnTo>
                  <a:pt x="7830" y="11366"/>
                </a:lnTo>
                <a:lnTo>
                  <a:pt x="7756" y="11395"/>
                </a:lnTo>
                <a:lnTo>
                  <a:pt x="7683" y="11424"/>
                </a:lnTo>
                <a:lnTo>
                  <a:pt x="7607" y="11451"/>
                </a:lnTo>
                <a:lnTo>
                  <a:pt x="7531" y="11476"/>
                </a:lnTo>
                <a:lnTo>
                  <a:pt x="7453" y="11501"/>
                </a:lnTo>
                <a:lnTo>
                  <a:pt x="7375" y="11524"/>
                </a:lnTo>
                <a:lnTo>
                  <a:pt x="7295" y="11546"/>
                </a:lnTo>
                <a:lnTo>
                  <a:pt x="7214" y="11566"/>
                </a:lnTo>
                <a:lnTo>
                  <a:pt x="7133" y="11586"/>
                </a:lnTo>
                <a:lnTo>
                  <a:pt x="7050" y="11603"/>
                </a:lnTo>
                <a:lnTo>
                  <a:pt x="6968" y="11620"/>
                </a:lnTo>
                <a:lnTo>
                  <a:pt x="6884" y="11634"/>
                </a:lnTo>
                <a:lnTo>
                  <a:pt x="6799" y="11647"/>
                </a:lnTo>
                <a:lnTo>
                  <a:pt x="6714" y="11659"/>
                </a:lnTo>
                <a:lnTo>
                  <a:pt x="6628" y="11669"/>
                </a:lnTo>
                <a:lnTo>
                  <a:pt x="6541" y="11678"/>
                </a:lnTo>
                <a:lnTo>
                  <a:pt x="6454" y="11684"/>
                </a:lnTo>
                <a:lnTo>
                  <a:pt x="6366" y="11690"/>
                </a:lnTo>
                <a:lnTo>
                  <a:pt x="6277" y="11694"/>
                </a:lnTo>
                <a:lnTo>
                  <a:pt x="6188" y="11696"/>
                </a:lnTo>
                <a:lnTo>
                  <a:pt x="6099" y="11696"/>
                </a:lnTo>
                <a:lnTo>
                  <a:pt x="6009" y="11695"/>
                </a:lnTo>
                <a:lnTo>
                  <a:pt x="5919" y="11693"/>
                </a:lnTo>
                <a:lnTo>
                  <a:pt x="5828" y="11688"/>
                </a:lnTo>
                <a:lnTo>
                  <a:pt x="5668" y="11677"/>
                </a:lnTo>
                <a:lnTo>
                  <a:pt x="5510" y="11660"/>
                </a:lnTo>
                <a:lnTo>
                  <a:pt x="5356" y="11637"/>
                </a:lnTo>
                <a:lnTo>
                  <a:pt x="5205" y="11610"/>
                </a:lnTo>
                <a:lnTo>
                  <a:pt x="5057" y="11579"/>
                </a:lnTo>
                <a:lnTo>
                  <a:pt x="4912" y="11543"/>
                </a:lnTo>
                <a:lnTo>
                  <a:pt x="4773" y="11502"/>
                </a:lnTo>
                <a:lnTo>
                  <a:pt x="4636" y="11457"/>
                </a:lnTo>
                <a:lnTo>
                  <a:pt x="4503" y="11408"/>
                </a:lnTo>
                <a:lnTo>
                  <a:pt x="4376" y="11355"/>
                </a:lnTo>
                <a:lnTo>
                  <a:pt x="4252" y="11298"/>
                </a:lnTo>
                <a:lnTo>
                  <a:pt x="4133" y="11237"/>
                </a:lnTo>
                <a:lnTo>
                  <a:pt x="4020" y="11174"/>
                </a:lnTo>
                <a:lnTo>
                  <a:pt x="3911" y="11106"/>
                </a:lnTo>
                <a:lnTo>
                  <a:pt x="3807" y="11036"/>
                </a:lnTo>
                <a:lnTo>
                  <a:pt x="3708" y="10961"/>
                </a:lnTo>
                <a:lnTo>
                  <a:pt x="3615" y="10884"/>
                </a:lnTo>
                <a:lnTo>
                  <a:pt x="3528" y="10804"/>
                </a:lnTo>
                <a:lnTo>
                  <a:pt x="3447" y="10722"/>
                </a:lnTo>
                <a:lnTo>
                  <a:pt x="3371" y="10637"/>
                </a:lnTo>
                <a:lnTo>
                  <a:pt x="3302" y="10549"/>
                </a:lnTo>
                <a:lnTo>
                  <a:pt x="3239" y="10459"/>
                </a:lnTo>
                <a:lnTo>
                  <a:pt x="3182" y="10368"/>
                </a:lnTo>
                <a:lnTo>
                  <a:pt x="3133" y="10274"/>
                </a:lnTo>
                <a:lnTo>
                  <a:pt x="3091" y="10177"/>
                </a:lnTo>
                <a:lnTo>
                  <a:pt x="3055" y="10079"/>
                </a:lnTo>
                <a:lnTo>
                  <a:pt x="3026" y="9980"/>
                </a:lnTo>
                <a:lnTo>
                  <a:pt x="3006" y="9879"/>
                </a:lnTo>
                <a:lnTo>
                  <a:pt x="2993" y="9777"/>
                </a:lnTo>
                <a:lnTo>
                  <a:pt x="2987" y="9673"/>
                </a:lnTo>
                <a:lnTo>
                  <a:pt x="2990" y="9568"/>
                </a:lnTo>
                <a:lnTo>
                  <a:pt x="3000" y="9462"/>
                </a:lnTo>
                <a:lnTo>
                  <a:pt x="3001" y="9455"/>
                </a:lnTo>
                <a:lnTo>
                  <a:pt x="3003" y="9448"/>
                </a:lnTo>
                <a:lnTo>
                  <a:pt x="3004" y="9441"/>
                </a:lnTo>
                <a:lnTo>
                  <a:pt x="3005" y="9433"/>
                </a:lnTo>
                <a:lnTo>
                  <a:pt x="3006" y="9425"/>
                </a:lnTo>
                <a:lnTo>
                  <a:pt x="3007" y="9418"/>
                </a:lnTo>
                <a:lnTo>
                  <a:pt x="3009" y="9411"/>
                </a:lnTo>
                <a:lnTo>
                  <a:pt x="3010" y="9404"/>
                </a:lnTo>
                <a:lnTo>
                  <a:pt x="2973" y="9417"/>
                </a:lnTo>
                <a:lnTo>
                  <a:pt x="2937" y="9430"/>
                </a:lnTo>
                <a:lnTo>
                  <a:pt x="2900" y="9444"/>
                </a:lnTo>
                <a:lnTo>
                  <a:pt x="2862" y="9456"/>
                </a:lnTo>
                <a:lnTo>
                  <a:pt x="2824" y="9467"/>
                </a:lnTo>
                <a:lnTo>
                  <a:pt x="2787" y="9479"/>
                </a:lnTo>
                <a:lnTo>
                  <a:pt x="2749" y="9489"/>
                </a:lnTo>
                <a:lnTo>
                  <a:pt x="2711" y="9499"/>
                </a:lnTo>
                <a:lnTo>
                  <a:pt x="2672" y="9508"/>
                </a:lnTo>
                <a:lnTo>
                  <a:pt x="2634" y="9517"/>
                </a:lnTo>
                <a:lnTo>
                  <a:pt x="2595" y="9525"/>
                </a:lnTo>
                <a:lnTo>
                  <a:pt x="2556" y="9532"/>
                </a:lnTo>
                <a:lnTo>
                  <a:pt x="2517" y="9538"/>
                </a:lnTo>
                <a:lnTo>
                  <a:pt x="2478" y="9544"/>
                </a:lnTo>
                <a:lnTo>
                  <a:pt x="2438" y="9549"/>
                </a:lnTo>
                <a:lnTo>
                  <a:pt x="2399" y="9554"/>
                </a:lnTo>
                <a:lnTo>
                  <a:pt x="2359" y="9559"/>
                </a:lnTo>
                <a:lnTo>
                  <a:pt x="2318" y="9562"/>
                </a:lnTo>
                <a:lnTo>
                  <a:pt x="2279" y="9565"/>
                </a:lnTo>
                <a:lnTo>
                  <a:pt x="2239" y="9567"/>
                </a:lnTo>
                <a:lnTo>
                  <a:pt x="2198" y="9568"/>
                </a:lnTo>
                <a:lnTo>
                  <a:pt x="2158" y="9569"/>
                </a:lnTo>
                <a:lnTo>
                  <a:pt x="2118" y="9569"/>
                </a:lnTo>
                <a:lnTo>
                  <a:pt x="2077" y="9568"/>
                </a:lnTo>
                <a:lnTo>
                  <a:pt x="2036" y="9567"/>
                </a:lnTo>
                <a:lnTo>
                  <a:pt x="1995" y="9565"/>
                </a:lnTo>
                <a:lnTo>
                  <a:pt x="1955" y="9562"/>
                </a:lnTo>
                <a:lnTo>
                  <a:pt x="1914" y="9559"/>
                </a:lnTo>
                <a:lnTo>
                  <a:pt x="1873" y="9554"/>
                </a:lnTo>
                <a:lnTo>
                  <a:pt x="1832" y="9549"/>
                </a:lnTo>
                <a:lnTo>
                  <a:pt x="1791" y="9544"/>
                </a:lnTo>
                <a:lnTo>
                  <a:pt x="1750" y="9537"/>
                </a:lnTo>
                <a:lnTo>
                  <a:pt x="1641" y="9517"/>
                </a:lnTo>
                <a:lnTo>
                  <a:pt x="1534" y="9491"/>
                </a:lnTo>
                <a:lnTo>
                  <a:pt x="1431" y="9461"/>
                </a:lnTo>
                <a:lnTo>
                  <a:pt x="1329" y="9426"/>
                </a:lnTo>
                <a:lnTo>
                  <a:pt x="1231" y="9387"/>
                </a:lnTo>
                <a:lnTo>
                  <a:pt x="1135" y="9344"/>
                </a:lnTo>
                <a:lnTo>
                  <a:pt x="1043" y="9297"/>
                </a:lnTo>
                <a:lnTo>
                  <a:pt x="955" y="9246"/>
                </a:lnTo>
                <a:lnTo>
                  <a:pt x="868" y="9191"/>
                </a:lnTo>
                <a:lnTo>
                  <a:pt x="786" y="9132"/>
                </a:lnTo>
                <a:lnTo>
                  <a:pt x="707" y="9071"/>
                </a:lnTo>
                <a:lnTo>
                  <a:pt x="631" y="9005"/>
                </a:lnTo>
                <a:lnTo>
                  <a:pt x="560" y="8937"/>
                </a:lnTo>
                <a:lnTo>
                  <a:pt x="492" y="8866"/>
                </a:lnTo>
                <a:lnTo>
                  <a:pt x="428" y="8791"/>
                </a:lnTo>
                <a:lnTo>
                  <a:pt x="368" y="8714"/>
                </a:lnTo>
                <a:lnTo>
                  <a:pt x="312" y="8635"/>
                </a:lnTo>
                <a:lnTo>
                  <a:pt x="260" y="8553"/>
                </a:lnTo>
                <a:lnTo>
                  <a:pt x="213" y="8468"/>
                </a:lnTo>
                <a:lnTo>
                  <a:pt x="170" y="8382"/>
                </a:lnTo>
                <a:lnTo>
                  <a:pt x="132" y="8292"/>
                </a:lnTo>
                <a:lnTo>
                  <a:pt x="98" y="8202"/>
                </a:lnTo>
                <a:lnTo>
                  <a:pt x="69" y="8110"/>
                </a:lnTo>
                <a:lnTo>
                  <a:pt x="45" y="8016"/>
                </a:lnTo>
                <a:lnTo>
                  <a:pt x="27" y="7921"/>
                </a:lnTo>
                <a:lnTo>
                  <a:pt x="12" y="7823"/>
                </a:lnTo>
                <a:lnTo>
                  <a:pt x="3" y="7726"/>
                </a:lnTo>
                <a:lnTo>
                  <a:pt x="0" y="7627"/>
                </a:lnTo>
                <a:lnTo>
                  <a:pt x="2" y="7527"/>
                </a:lnTo>
                <a:lnTo>
                  <a:pt x="9" y="7427"/>
                </a:lnTo>
                <a:lnTo>
                  <a:pt x="22" y="7325"/>
                </a:lnTo>
                <a:lnTo>
                  <a:pt x="42" y="7224"/>
                </a:lnTo>
                <a:lnTo>
                  <a:pt x="59" y="7149"/>
                </a:lnTo>
                <a:lnTo>
                  <a:pt x="80" y="7076"/>
                </a:lnTo>
                <a:lnTo>
                  <a:pt x="102" y="7005"/>
                </a:lnTo>
                <a:lnTo>
                  <a:pt x="128" y="6934"/>
                </a:lnTo>
                <a:lnTo>
                  <a:pt x="156" y="6864"/>
                </a:lnTo>
                <a:lnTo>
                  <a:pt x="187" y="6797"/>
                </a:lnTo>
                <a:lnTo>
                  <a:pt x="220" y="6730"/>
                </a:lnTo>
                <a:lnTo>
                  <a:pt x="256" y="6665"/>
                </a:lnTo>
                <a:lnTo>
                  <a:pt x="295" y="6601"/>
                </a:lnTo>
                <a:lnTo>
                  <a:pt x="336" y="6539"/>
                </a:lnTo>
                <a:lnTo>
                  <a:pt x="378" y="6477"/>
                </a:lnTo>
                <a:lnTo>
                  <a:pt x="423" y="6418"/>
                </a:lnTo>
                <a:lnTo>
                  <a:pt x="470" y="6359"/>
                </a:lnTo>
                <a:lnTo>
                  <a:pt x="519" y="6304"/>
                </a:lnTo>
                <a:lnTo>
                  <a:pt x="571" y="6249"/>
                </a:lnTo>
                <a:lnTo>
                  <a:pt x="624" y="6197"/>
                </a:lnTo>
                <a:lnTo>
                  <a:pt x="679" y="6145"/>
                </a:lnTo>
                <a:lnTo>
                  <a:pt x="736" y="6096"/>
                </a:lnTo>
                <a:lnTo>
                  <a:pt x="795" y="6048"/>
                </a:lnTo>
                <a:lnTo>
                  <a:pt x="856" y="6003"/>
                </a:lnTo>
                <a:lnTo>
                  <a:pt x="917" y="5959"/>
                </a:lnTo>
                <a:lnTo>
                  <a:pt x="981" y="5917"/>
                </a:lnTo>
                <a:lnTo>
                  <a:pt x="1047" y="5878"/>
                </a:lnTo>
                <a:lnTo>
                  <a:pt x="1113" y="5840"/>
                </a:lnTo>
                <a:lnTo>
                  <a:pt x="1181" y="5804"/>
                </a:lnTo>
                <a:lnTo>
                  <a:pt x="1250" y="5770"/>
                </a:lnTo>
                <a:lnTo>
                  <a:pt x="1321" y="5740"/>
                </a:lnTo>
                <a:lnTo>
                  <a:pt x="1392" y="5711"/>
                </a:lnTo>
                <a:lnTo>
                  <a:pt x="1465" y="5683"/>
                </a:lnTo>
                <a:lnTo>
                  <a:pt x="1539" y="5659"/>
                </a:lnTo>
                <a:lnTo>
                  <a:pt x="1614" y="5637"/>
                </a:lnTo>
                <a:lnTo>
                  <a:pt x="1690" y="5618"/>
                </a:lnTo>
                <a:lnTo>
                  <a:pt x="1659" y="5574"/>
                </a:lnTo>
                <a:lnTo>
                  <a:pt x="1629" y="5529"/>
                </a:lnTo>
                <a:lnTo>
                  <a:pt x="1600" y="5484"/>
                </a:lnTo>
                <a:lnTo>
                  <a:pt x="1573" y="5437"/>
                </a:lnTo>
                <a:lnTo>
                  <a:pt x="1546" y="5391"/>
                </a:lnTo>
                <a:lnTo>
                  <a:pt x="1522" y="5344"/>
                </a:lnTo>
                <a:lnTo>
                  <a:pt x="1498" y="5296"/>
                </a:lnTo>
                <a:lnTo>
                  <a:pt x="1475" y="5248"/>
                </a:lnTo>
                <a:lnTo>
                  <a:pt x="1454" y="5199"/>
                </a:lnTo>
                <a:lnTo>
                  <a:pt x="1434" y="5150"/>
                </a:lnTo>
                <a:lnTo>
                  <a:pt x="1415" y="5099"/>
                </a:lnTo>
                <a:lnTo>
                  <a:pt x="1397" y="5049"/>
                </a:lnTo>
                <a:lnTo>
                  <a:pt x="1381" y="4998"/>
                </a:lnTo>
                <a:lnTo>
                  <a:pt x="1367" y="4947"/>
                </a:lnTo>
                <a:lnTo>
                  <a:pt x="1353" y="4895"/>
                </a:lnTo>
                <a:lnTo>
                  <a:pt x="1340" y="4842"/>
                </a:lnTo>
                <a:lnTo>
                  <a:pt x="1330" y="4790"/>
                </a:lnTo>
                <a:lnTo>
                  <a:pt x="1320" y="4737"/>
                </a:lnTo>
                <a:lnTo>
                  <a:pt x="1312" y="4683"/>
                </a:lnTo>
                <a:lnTo>
                  <a:pt x="1306" y="4629"/>
                </a:lnTo>
                <a:lnTo>
                  <a:pt x="1301" y="4575"/>
                </a:lnTo>
                <a:lnTo>
                  <a:pt x="1296" y="4521"/>
                </a:lnTo>
                <a:lnTo>
                  <a:pt x="1294" y="4466"/>
                </a:lnTo>
                <a:lnTo>
                  <a:pt x="1293" y="4411"/>
                </a:lnTo>
                <a:lnTo>
                  <a:pt x="1293" y="4356"/>
                </a:lnTo>
                <a:lnTo>
                  <a:pt x="1295" y="4300"/>
                </a:lnTo>
                <a:lnTo>
                  <a:pt x="1299" y="4244"/>
                </a:lnTo>
                <a:lnTo>
                  <a:pt x="1305" y="4189"/>
                </a:lnTo>
                <a:lnTo>
                  <a:pt x="1312" y="4132"/>
                </a:lnTo>
                <a:lnTo>
                  <a:pt x="1320" y="4076"/>
                </a:lnTo>
                <a:lnTo>
                  <a:pt x="1329" y="4020"/>
                </a:lnTo>
                <a:lnTo>
                  <a:pt x="1340" y="3963"/>
                </a:lnTo>
                <a:lnTo>
                  <a:pt x="1369" y="3850"/>
                </a:lnTo>
                <a:lnTo>
                  <a:pt x="1401" y="3739"/>
                </a:lnTo>
                <a:lnTo>
                  <a:pt x="1441" y="3630"/>
                </a:lnTo>
                <a:lnTo>
                  <a:pt x="1486" y="3524"/>
                </a:lnTo>
                <a:lnTo>
                  <a:pt x="1536" y="3420"/>
                </a:lnTo>
                <a:lnTo>
                  <a:pt x="1591" y="3320"/>
                </a:lnTo>
                <a:lnTo>
                  <a:pt x="1650" y="3223"/>
                </a:lnTo>
                <a:lnTo>
                  <a:pt x="1716" y="3127"/>
                </a:lnTo>
                <a:lnTo>
                  <a:pt x="1785" y="3036"/>
                </a:lnTo>
                <a:lnTo>
                  <a:pt x="1858" y="2948"/>
                </a:lnTo>
                <a:lnTo>
                  <a:pt x="1937" y="2863"/>
                </a:lnTo>
                <a:lnTo>
                  <a:pt x="2019" y="2782"/>
                </a:lnTo>
                <a:lnTo>
                  <a:pt x="2105" y="2704"/>
                </a:lnTo>
                <a:lnTo>
                  <a:pt x="2195" y="2631"/>
                </a:lnTo>
                <a:lnTo>
                  <a:pt x="2288" y="2561"/>
                </a:lnTo>
                <a:lnTo>
                  <a:pt x="2385" y="2494"/>
                </a:lnTo>
                <a:lnTo>
                  <a:pt x="2484" y="2433"/>
                </a:lnTo>
                <a:lnTo>
                  <a:pt x="2587" y="2376"/>
                </a:lnTo>
                <a:lnTo>
                  <a:pt x="2693" y="2322"/>
                </a:lnTo>
                <a:lnTo>
                  <a:pt x="2801" y="2274"/>
                </a:lnTo>
                <a:lnTo>
                  <a:pt x="2911" y="2230"/>
                </a:lnTo>
                <a:lnTo>
                  <a:pt x="3024" y="2191"/>
                </a:lnTo>
                <a:lnTo>
                  <a:pt x="3139" y="2157"/>
                </a:lnTo>
                <a:lnTo>
                  <a:pt x="3256" y="2128"/>
                </a:lnTo>
                <a:lnTo>
                  <a:pt x="3374" y="2104"/>
                </a:lnTo>
                <a:lnTo>
                  <a:pt x="3495" y="2085"/>
                </a:lnTo>
                <a:lnTo>
                  <a:pt x="3616" y="2071"/>
                </a:lnTo>
                <a:lnTo>
                  <a:pt x="3738" y="2064"/>
                </a:lnTo>
                <a:lnTo>
                  <a:pt x="3862" y="2061"/>
                </a:lnTo>
                <a:lnTo>
                  <a:pt x="3985" y="2065"/>
                </a:lnTo>
                <a:lnTo>
                  <a:pt x="4111" y="2074"/>
                </a:lnTo>
                <a:lnTo>
                  <a:pt x="4235" y="2090"/>
                </a:lnTo>
                <a:lnTo>
                  <a:pt x="4256" y="2094"/>
                </a:lnTo>
                <a:lnTo>
                  <a:pt x="4278" y="2097"/>
                </a:lnTo>
                <a:lnTo>
                  <a:pt x="4299" y="2100"/>
                </a:lnTo>
                <a:lnTo>
                  <a:pt x="4321" y="2104"/>
                </a:lnTo>
                <a:lnTo>
                  <a:pt x="4342" y="2108"/>
                </a:lnTo>
                <a:lnTo>
                  <a:pt x="4363" y="2112"/>
                </a:lnTo>
                <a:lnTo>
                  <a:pt x="4384" y="2116"/>
                </a:lnTo>
                <a:lnTo>
                  <a:pt x="4404" y="2120"/>
                </a:lnTo>
                <a:lnTo>
                  <a:pt x="4425" y="2126"/>
                </a:lnTo>
                <a:lnTo>
                  <a:pt x="4446" y="2131"/>
                </a:lnTo>
                <a:lnTo>
                  <a:pt x="4467" y="2135"/>
                </a:lnTo>
                <a:lnTo>
                  <a:pt x="4487" y="2140"/>
                </a:lnTo>
                <a:lnTo>
                  <a:pt x="4507" y="2145"/>
                </a:lnTo>
                <a:lnTo>
                  <a:pt x="4528" y="2151"/>
                </a:lnTo>
                <a:lnTo>
                  <a:pt x="4548" y="2156"/>
                </a:lnTo>
                <a:lnTo>
                  <a:pt x="4568" y="2162"/>
                </a:lnTo>
                <a:lnTo>
                  <a:pt x="4588" y="2168"/>
                </a:lnTo>
                <a:lnTo>
                  <a:pt x="4608" y="2174"/>
                </a:lnTo>
                <a:lnTo>
                  <a:pt x="4628" y="2180"/>
                </a:lnTo>
                <a:lnTo>
                  <a:pt x="4648" y="2186"/>
                </a:lnTo>
                <a:lnTo>
                  <a:pt x="4668" y="2193"/>
                </a:lnTo>
                <a:lnTo>
                  <a:pt x="4687" y="2199"/>
                </a:lnTo>
                <a:lnTo>
                  <a:pt x="4706" y="2207"/>
                </a:lnTo>
                <a:lnTo>
                  <a:pt x="4726" y="2213"/>
                </a:lnTo>
                <a:lnTo>
                  <a:pt x="4745" y="2220"/>
                </a:lnTo>
                <a:lnTo>
                  <a:pt x="4764" y="2227"/>
                </a:lnTo>
                <a:lnTo>
                  <a:pt x="4784" y="2234"/>
                </a:lnTo>
                <a:lnTo>
                  <a:pt x="4802" y="2242"/>
                </a:lnTo>
                <a:lnTo>
                  <a:pt x="4822" y="2250"/>
                </a:lnTo>
                <a:lnTo>
                  <a:pt x="4840" y="2258"/>
                </a:lnTo>
                <a:lnTo>
                  <a:pt x="4859" y="2265"/>
                </a:lnTo>
                <a:lnTo>
                  <a:pt x="4878" y="2273"/>
                </a:lnTo>
                <a:lnTo>
                  <a:pt x="4879" y="2269"/>
                </a:lnTo>
                <a:lnTo>
                  <a:pt x="4880" y="2266"/>
                </a:lnTo>
                <a:lnTo>
                  <a:pt x="4880" y="2262"/>
                </a:lnTo>
                <a:lnTo>
                  <a:pt x="4881" y="2258"/>
                </a:lnTo>
                <a:lnTo>
                  <a:pt x="4882" y="2254"/>
                </a:lnTo>
                <a:lnTo>
                  <a:pt x="4883" y="2250"/>
                </a:lnTo>
                <a:lnTo>
                  <a:pt x="4884" y="2245"/>
                </a:lnTo>
                <a:lnTo>
                  <a:pt x="4884" y="2242"/>
                </a:lnTo>
                <a:lnTo>
                  <a:pt x="4905" y="2156"/>
                </a:lnTo>
                <a:lnTo>
                  <a:pt x="4930" y="2073"/>
                </a:lnTo>
                <a:lnTo>
                  <a:pt x="4958" y="1991"/>
                </a:lnTo>
                <a:lnTo>
                  <a:pt x="4990" y="1912"/>
                </a:lnTo>
                <a:lnTo>
                  <a:pt x="5025" y="1834"/>
                </a:lnTo>
                <a:lnTo>
                  <a:pt x="5062" y="1757"/>
                </a:lnTo>
                <a:lnTo>
                  <a:pt x="5103" y="1683"/>
                </a:lnTo>
                <a:lnTo>
                  <a:pt x="5147" y="1611"/>
                </a:lnTo>
                <a:lnTo>
                  <a:pt x="5193" y="1542"/>
                </a:lnTo>
                <a:lnTo>
                  <a:pt x="5243" y="1474"/>
                </a:lnTo>
                <a:lnTo>
                  <a:pt x="5294" y="1410"/>
                </a:lnTo>
                <a:lnTo>
                  <a:pt x="5349" y="1348"/>
                </a:lnTo>
                <a:lnTo>
                  <a:pt x="5405" y="1288"/>
                </a:lnTo>
                <a:lnTo>
                  <a:pt x="5464" y="1231"/>
                </a:lnTo>
                <a:lnTo>
                  <a:pt x="5524" y="1177"/>
                </a:lnTo>
                <a:lnTo>
                  <a:pt x="5588" y="1127"/>
                </a:lnTo>
                <a:lnTo>
                  <a:pt x="5652" y="1079"/>
                </a:lnTo>
                <a:lnTo>
                  <a:pt x="5718" y="1034"/>
                </a:lnTo>
                <a:lnTo>
                  <a:pt x="5785" y="992"/>
                </a:lnTo>
                <a:lnTo>
                  <a:pt x="5856" y="954"/>
                </a:lnTo>
                <a:lnTo>
                  <a:pt x="5926" y="919"/>
                </a:lnTo>
                <a:lnTo>
                  <a:pt x="5998" y="887"/>
                </a:lnTo>
                <a:lnTo>
                  <a:pt x="6071" y="859"/>
                </a:lnTo>
                <a:lnTo>
                  <a:pt x="6146" y="836"/>
                </a:lnTo>
                <a:lnTo>
                  <a:pt x="6220" y="815"/>
                </a:lnTo>
                <a:lnTo>
                  <a:pt x="6296" y="799"/>
                </a:lnTo>
                <a:lnTo>
                  <a:pt x="6373" y="787"/>
                </a:lnTo>
                <a:lnTo>
                  <a:pt x="6449" y="779"/>
                </a:lnTo>
                <a:lnTo>
                  <a:pt x="6527" y="774"/>
                </a:lnTo>
                <a:lnTo>
                  <a:pt x="6605" y="774"/>
                </a:lnTo>
                <a:lnTo>
                  <a:pt x="6682" y="779"/>
                </a:lnTo>
                <a:lnTo>
                  <a:pt x="6761" y="788"/>
                </a:lnTo>
                <a:lnTo>
                  <a:pt x="6785" y="792"/>
                </a:lnTo>
                <a:lnTo>
                  <a:pt x="6810" y="796"/>
                </a:lnTo>
                <a:lnTo>
                  <a:pt x="6833" y="801"/>
                </a:lnTo>
                <a:lnTo>
                  <a:pt x="6857" y="806"/>
                </a:lnTo>
                <a:lnTo>
                  <a:pt x="6881" y="811"/>
                </a:lnTo>
                <a:lnTo>
                  <a:pt x="6904" y="817"/>
                </a:lnTo>
                <a:lnTo>
                  <a:pt x="6928" y="824"/>
                </a:lnTo>
                <a:lnTo>
                  <a:pt x="6951" y="830"/>
                </a:lnTo>
                <a:lnTo>
                  <a:pt x="6974" y="837"/>
                </a:lnTo>
                <a:lnTo>
                  <a:pt x="6996" y="844"/>
                </a:lnTo>
                <a:lnTo>
                  <a:pt x="7019" y="852"/>
                </a:lnTo>
                <a:lnTo>
                  <a:pt x="7041" y="860"/>
                </a:lnTo>
                <a:lnTo>
                  <a:pt x="7064" y="870"/>
                </a:lnTo>
                <a:lnTo>
                  <a:pt x="7085" y="878"/>
                </a:lnTo>
                <a:lnTo>
                  <a:pt x="7106" y="888"/>
                </a:lnTo>
                <a:lnTo>
                  <a:pt x="7128" y="897"/>
                </a:lnTo>
                <a:lnTo>
                  <a:pt x="7149" y="908"/>
                </a:lnTo>
                <a:lnTo>
                  <a:pt x="7171" y="918"/>
                </a:lnTo>
                <a:lnTo>
                  <a:pt x="7191" y="929"/>
                </a:lnTo>
                <a:lnTo>
                  <a:pt x="7211" y="940"/>
                </a:lnTo>
                <a:lnTo>
                  <a:pt x="7232" y="952"/>
                </a:lnTo>
                <a:lnTo>
                  <a:pt x="7251" y="964"/>
                </a:lnTo>
                <a:lnTo>
                  <a:pt x="7272" y="976"/>
                </a:lnTo>
                <a:lnTo>
                  <a:pt x="7291" y="989"/>
                </a:lnTo>
                <a:lnTo>
                  <a:pt x="7310" y="1002"/>
                </a:lnTo>
                <a:lnTo>
                  <a:pt x="7330" y="1015"/>
                </a:lnTo>
                <a:lnTo>
                  <a:pt x="7348" y="1028"/>
                </a:lnTo>
                <a:lnTo>
                  <a:pt x="7366" y="1043"/>
                </a:lnTo>
                <a:lnTo>
                  <a:pt x="7385" y="1057"/>
                </a:lnTo>
                <a:lnTo>
                  <a:pt x="7403" y="1072"/>
                </a:lnTo>
                <a:lnTo>
                  <a:pt x="7421" y="1086"/>
                </a:lnTo>
                <a:lnTo>
                  <a:pt x="7438" y="1101"/>
                </a:lnTo>
                <a:close/>
              </a:path>
            </a:pathLst>
          </a:custGeom>
          <a:solidFill>
            <a:schemeClr val="bg1"/>
          </a:solidFill>
          <a:ln>
            <a:solidFill>
              <a:schemeClr val="tx1"/>
            </a:solidFill>
          </a:ln>
          <a:effectLst>
            <a:outerShdw dist="40161" dir="4293903" algn="ctr" rotWithShape="0">
              <a:srgbClr val="666633"/>
            </a:outerShdw>
          </a:effectLst>
        </p:spPr>
        <p:txBody>
          <a:bodyPr wrap="square" lIns="22467" tIns="11234" rIns="22467" bIns="11234" anchor="ctr" anchorCtr="1">
            <a:noAutofit/>
          </a:bodyPr>
          <a:lstStyle/>
          <a:p>
            <a:r>
              <a:rPr lang="zh-CN" altLang="en-US" sz="1200" b="1" dirty="0" smtClean="0">
                <a:latin typeface="微软雅黑" pitchFamily="34" charset="-122"/>
                <a:ea typeface="微软雅黑" pitchFamily="34" charset="-122"/>
              </a:rPr>
              <a:t>互联网</a:t>
            </a:r>
            <a:endParaRPr lang="zh-CN" altLang="en-US" sz="1200" b="1" dirty="0">
              <a:latin typeface="微软雅黑" pitchFamily="34" charset="-122"/>
              <a:ea typeface="微软雅黑" pitchFamily="34" charset="-122"/>
            </a:endParaRPr>
          </a:p>
        </p:txBody>
      </p:sp>
      <p:cxnSp>
        <p:nvCxnSpPr>
          <p:cNvPr id="78" name="直接连接符 77"/>
          <p:cNvCxnSpPr>
            <a:stCxn id="82" idx="3"/>
          </p:cNvCxnSpPr>
          <p:nvPr/>
        </p:nvCxnSpPr>
        <p:spPr>
          <a:xfrm>
            <a:off x="2986409" y="3825896"/>
            <a:ext cx="1757041" cy="0"/>
          </a:xfrm>
          <a:prstGeom prst="line">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cxnSp>
      <p:grpSp>
        <p:nvGrpSpPr>
          <p:cNvPr id="79" name="Group 50"/>
          <p:cNvGrpSpPr>
            <a:grpSpLocks noChangeAspect="1"/>
          </p:cNvGrpSpPr>
          <p:nvPr/>
        </p:nvGrpSpPr>
        <p:grpSpPr bwMode="auto">
          <a:xfrm>
            <a:off x="2590426" y="3432270"/>
            <a:ext cx="478479" cy="734218"/>
            <a:chOff x="3104" y="1028"/>
            <a:chExt cx="406" cy="623"/>
          </a:xfrm>
        </p:grpSpPr>
        <p:sp>
          <p:nvSpPr>
            <p:cNvPr id="80" name="AutoShape 51"/>
            <p:cNvSpPr>
              <a:spLocks noChangeAspect="1" noChangeArrowheads="1" noTextEdit="1"/>
            </p:cNvSpPr>
            <p:nvPr/>
          </p:nvSpPr>
          <p:spPr bwMode="auto">
            <a:xfrm>
              <a:off x="3104" y="1028"/>
              <a:ext cx="40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 name="Freeform 52"/>
            <p:cNvSpPr>
              <a:spLocks/>
            </p:cNvSpPr>
            <p:nvPr/>
          </p:nvSpPr>
          <p:spPr bwMode="auto">
            <a:xfrm>
              <a:off x="3104" y="1028"/>
              <a:ext cx="406" cy="623"/>
            </a:xfrm>
            <a:custGeom>
              <a:avLst/>
              <a:gdLst>
                <a:gd name="T0" fmla="*/ 406 w 10555"/>
                <a:gd name="T1" fmla="*/ 0 h 16198"/>
                <a:gd name="T2" fmla="*/ 406 w 10555"/>
                <a:gd name="T3" fmla="*/ 579 h 16198"/>
                <a:gd name="T4" fmla="*/ 336 w 10555"/>
                <a:gd name="T5" fmla="*/ 623 h 16198"/>
                <a:gd name="T6" fmla="*/ 0 w 10555"/>
                <a:gd name="T7" fmla="*/ 623 h 16198"/>
                <a:gd name="T8" fmla="*/ 0 w 10555"/>
                <a:gd name="T9" fmla="*/ 45 h 16198"/>
                <a:gd name="T10" fmla="*/ 70 w 10555"/>
                <a:gd name="T11" fmla="*/ 0 h 16198"/>
                <a:gd name="T12" fmla="*/ 406 w 10555"/>
                <a:gd name="T13" fmla="*/ 0 h 16198"/>
                <a:gd name="T14" fmla="*/ 406 w 10555"/>
                <a:gd name="T15" fmla="*/ 0 h 16198"/>
                <a:gd name="T16" fmla="*/ 406 w 10555"/>
                <a:gd name="T17" fmla="*/ 0 h 16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5" h="16198">
                  <a:moveTo>
                    <a:pt x="10555" y="0"/>
                  </a:moveTo>
                  <a:lnTo>
                    <a:pt x="10555" y="15043"/>
                  </a:lnTo>
                  <a:lnTo>
                    <a:pt x="8741" y="16198"/>
                  </a:lnTo>
                  <a:lnTo>
                    <a:pt x="0" y="16198"/>
                  </a:lnTo>
                  <a:lnTo>
                    <a:pt x="0" y="1157"/>
                  </a:lnTo>
                  <a:lnTo>
                    <a:pt x="1812" y="0"/>
                  </a:lnTo>
                  <a:lnTo>
                    <a:pt x="10555" y="0"/>
                  </a:lnTo>
                  <a:close/>
                </a:path>
              </a:pathLst>
            </a:custGeom>
            <a:solidFill>
              <a:srgbClr val="7FA6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Rectangle 53"/>
            <p:cNvSpPr>
              <a:spLocks noChangeArrowheads="1"/>
            </p:cNvSpPr>
            <p:nvPr/>
          </p:nvSpPr>
          <p:spPr bwMode="auto">
            <a:xfrm>
              <a:off x="3104" y="1073"/>
              <a:ext cx="336" cy="57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3" name="Freeform 54"/>
            <p:cNvSpPr>
              <a:spLocks/>
            </p:cNvSpPr>
            <p:nvPr/>
          </p:nvSpPr>
          <p:spPr bwMode="auto">
            <a:xfrm>
              <a:off x="3440" y="1028"/>
              <a:ext cx="70" cy="623"/>
            </a:xfrm>
            <a:custGeom>
              <a:avLst/>
              <a:gdLst>
                <a:gd name="T0" fmla="*/ 70 w 1814"/>
                <a:gd name="T1" fmla="*/ 0 h 16198"/>
                <a:gd name="T2" fmla="*/ 0 w 1814"/>
                <a:gd name="T3" fmla="*/ 45 h 16198"/>
                <a:gd name="T4" fmla="*/ 0 w 1814"/>
                <a:gd name="T5" fmla="*/ 623 h 16198"/>
                <a:gd name="T6" fmla="*/ 70 w 1814"/>
                <a:gd name="T7" fmla="*/ 579 h 16198"/>
                <a:gd name="T8" fmla="*/ 70 w 1814"/>
                <a:gd name="T9" fmla="*/ 0 h 16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4" h="16198">
                  <a:moveTo>
                    <a:pt x="1814" y="0"/>
                  </a:moveTo>
                  <a:lnTo>
                    <a:pt x="0" y="1157"/>
                  </a:lnTo>
                  <a:lnTo>
                    <a:pt x="0" y="16198"/>
                  </a:lnTo>
                  <a:lnTo>
                    <a:pt x="1814" y="15043"/>
                  </a:lnTo>
                  <a:lnTo>
                    <a:pt x="1814" y="0"/>
                  </a:lnTo>
                  <a:close/>
                </a:path>
              </a:pathLst>
            </a:cu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Freeform 55"/>
            <p:cNvSpPr>
              <a:spLocks/>
            </p:cNvSpPr>
            <p:nvPr/>
          </p:nvSpPr>
          <p:spPr bwMode="auto">
            <a:xfrm>
              <a:off x="3104" y="1028"/>
              <a:ext cx="406" cy="45"/>
            </a:xfrm>
            <a:custGeom>
              <a:avLst/>
              <a:gdLst>
                <a:gd name="T0" fmla="*/ 0 w 10555"/>
                <a:gd name="T1" fmla="*/ 45 h 1157"/>
                <a:gd name="T2" fmla="*/ 336 w 10555"/>
                <a:gd name="T3" fmla="*/ 45 h 1157"/>
                <a:gd name="T4" fmla="*/ 406 w 10555"/>
                <a:gd name="T5" fmla="*/ 0 h 1157"/>
                <a:gd name="T6" fmla="*/ 70 w 10555"/>
                <a:gd name="T7" fmla="*/ 0 h 1157"/>
                <a:gd name="T8" fmla="*/ 0 w 10555"/>
                <a:gd name="T9" fmla="*/ 45 h 1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5" h="1157">
                  <a:moveTo>
                    <a:pt x="0" y="1157"/>
                  </a:moveTo>
                  <a:lnTo>
                    <a:pt x="8741" y="1157"/>
                  </a:lnTo>
                  <a:lnTo>
                    <a:pt x="10555" y="0"/>
                  </a:lnTo>
                  <a:lnTo>
                    <a:pt x="1812" y="0"/>
                  </a:lnTo>
                  <a:lnTo>
                    <a:pt x="0" y="115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Rectangle 56"/>
            <p:cNvSpPr>
              <a:spLocks noChangeArrowheads="1"/>
            </p:cNvSpPr>
            <p:nvPr/>
          </p:nvSpPr>
          <p:spPr bwMode="auto">
            <a:xfrm>
              <a:off x="3104" y="1268"/>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6" name="Rectangle 57"/>
            <p:cNvSpPr>
              <a:spLocks noChangeArrowheads="1"/>
            </p:cNvSpPr>
            <p:nvPr/>
          </p:nvSpPr>
          <p:spPr bwMode="auto">
            <a:xfrm>
              <a:off x="3104" y="1294"/>
              <a:ext cx="336" cy="25"/>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7" name="Rectangle 58"/>
            <p:cNvSpPr>
              <a:spLocks noChangeArrowheads="1"/>
            </p:cNvSpPr>
            <p:nvPr/>
          </p:nvSpPr>
          <p:spPr bwMode="auto">
            <a:xfrm>
              <a:off x="3104" y="1151"/>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8" name="Rectangle 59"/>
            <p:cNvSpPr>
              <a:spLocks noChangeArrowheads="1"/>
            </p:cNvSpPr>
            <p:nvPr/>
          </p:nvSpPr>
          <p:spPr bwMode="auto">
            <a:xfrm>
              <a:off x="3104" y="1176"/>
              <a:ext cx="336" cy="26"/>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9" name="Freeform 60"/>
            <p:cNvSpPr>
              <a:spLocks noEditPoints="1"/>
            </p:cNvSpPr>
            <p:nvPr/>
          </p:nvSpPr>
          <p:spPr bwMode="auto">
            <a:xfrm>
              <a:off x="3159" y="1374"/>
              <a:ext cx="241" cy="233"/>
            </a:xfrm>
            <a:custGeom>
              <a:avLst/>
              <a:gdLst>
                <a:gd name="T0" fmla="*/ 121 w 6286"/>
                <a:gd name="T1" fmla="*/ 174 h 6039"/>
                <a:gd name="T2" fmla="*/ 96 w 6286"/>
                <a:gd name="T3" fmla="*/ 179 h 6039"/>
                <a:gd name="T4" fmla="*/ 77 w 6286"/>
                <a:gd name="T5" fmla="*/ 174 h 6039"/>
                <a:gd name="T6" fmla="*/ 64 w 6286"/>
                <a:gd name="T7" fmla="*/ 162 h 6039"/>
                <a:gd name="T8" fmla="*/ 58 w 6286"/>
                <a:gd name="T9" fmla="*/ 143 h 6039"/>
                <a:gd name="T10" fmla="*/ 60 w 6286"/>
                <a:gd name="T11" fmla="*/ 114 h 6039"/>
                <a:gd name="T12" fmla="*/ 73 w 6286"/>
                <a:gd name="T13" fmla="*/ 86 h 6039"/>
                <a:gd name="T14" fmla="*/ 95 w 6286"/>
                <a:gd name="T15" fmla="*/ 67 h 6039"/>
                <a:gd name="T16" fmla="*/ 122 w 6286"/>
                <a:gd name="T17" fmla="*/ 61 h 6039"/>
                <a:gd name="T18" fmla="*/ 140 w 6286"/>
                <a:gd name="T19" fmla="*/ 67 h 6039"/>
                <a:gd name="T20" fmla="*/ 163 w 6286"/>
                <a:gd name="T21" fmla="*/ 145 h 6039"/>
                <a:gd name="T22" fmla="*/ 165 w 6286"/>
                <a:gd name="T23" fmla="*/ 154 h 6039"/>
                <a:gd name="T24" fmla="*/ 177 w 6286"/>
                <a:gd name="T25" fmla="*/ 155 h 6039"/>
                <a:gd name="T26" fmla="*/ 195 w 6286"/>
                <a:gd name="T27" fmla="*/ 145 h 6039"/>
                <a:gd name="T28" fmla="*/ 209 w 6286"/>
                <a:gd name="T29" fmla="*/ 125 h 6039"/>
                <a:gd name="T30" fmla="*/ 215 w 6286"/>
                <a:gd name="T31" fmla="*/ 100 h 6039"/>
                <a:gd name="T32" fmla="*/ 210 w 6286"/>
                <a:gd name="T33" fmla="*/ 69 h 6039"/>
                <a:gd name="T34" fmla="*/ 192 w 6286"/>
                <a:gd name="T35" fmla="*/ 44 h 6039"/>
                <a:gd name="T36" fmla="*/ 162 w 6286"/>
                <a:gd name="T37" fmla="*/ 28 h 6039"/>
                <a:gd name="T38" fmla="*/ 123 w 6286"/>
                <a:gd name="T39" fmla="*/ 25 h 6039"/>
                <a:gd name="T40" fmla="*/ 85 w 6286"/>
                <a:gd name="T41" fmla="*/ 33 h 6039"/>
                <a:gd name="T42" fmla="*/ 58 w 6286"/>
                <a:gd name="T43" fmla="*/ 51 h 6039"/>
                <a:gd name="T44" fmla="*/ 42 w 6286"/>
                <a:gd name="T45" fmla="*/ 71 h 6039"/>
                <a:gd name="T46" fmla="*/ 31 w 6286"/>
                <a:gd name="T47" fmla="*/ 95 h 6039"/>
                <a:gd name="T48" fmla="*/ 26 w 6286"/>
                <a:gd name="T49" fmla="*/ 121 h 6039"/>
                <a:gd name="T50" fmla="*/ 33 w 6286"/>
                <a:gd name="T51" fmla="*/ 159 h 6039"/>
                <a:gd name="T52" fmla="*/ 56 w 6286"/>
                <a:gd name="T53" fmla="*/ 189 h 6039"/>
                <a:gd name="T54" fmla="*/ 92 w 6286"/>
                <a:gd name="T55" fmla="*/ 206 h 6039"/>
                <a:gd name="T56" fmla="*/ 137 w 6286"/>
                <a:gd name="T57" fmla="*/ 209 h 6039"/>
                <a:gd name="T58" fmla="*/ 181 w 6286"/>
                <a:gd name="T59" fmla="*/ 196 h 6039"/>
                <a:gd name="T60" fmla="*/ 187 w 6286"/>
                <a:gd name="T61" fmla="*/ 218 h 6039"/>
                <a:gd name="T62" fmla="*/ 137 w 6286"/>
                <a:gd name="T63" fmla="*/ 232 h 6039"/>
                <a:gd name="T64" fmla="*/ 84 w 6286"/>
                <a:gd name="T65" fmla="*/ 229 h 6039"/>
                <a:gd name="T66" fmla="*/ 42 w 6286"/>
                <a:gd name="T67" fmla="*/ 210 h 6039"/>
                <a:gd name="T68" fmla="*/ 21 w 6286"/>
                <a:gd name="T69" fmla="*/ 190 h 6039"/>
                <a:gd name="T70" fmla="*/ 8 w 6286"/>
                <a:gd name="T71" fmla="*/ 168 h 6039"/>
                <a:gd name="T72" fmla="*/ 1 w 6286"/>
                <a:gd name="T73" fmla="*/ 142 h 6039"/>
                <a:gd name="T74" fmla="*/ 1 w 6286"/>
                <a:gd name="T75" fmla="*/ 107 h 6039"/>
                <a:gd name="T76" fmla="*/ 16 w 6286"/>
                <a:gd name="T77" fmla="*/ 63 h 6039"/>
                <a:gd name="T78" fmla="*/ 41 w 6286"/>
                <a:gd name="T79" fmla="*/ 33 h 6039"/>
                <a:gd name="T80" fmla="*/ 68 w 6286"/>
                <a:gd name="T81" fmla="*/ 15 h 6039"/>
                <a:gd name="T82" fmla="*/ 99 w 6286"/>
                <a:gd name="T83" fmla="*/ 3 h 6039"/>
                <a:gd name="T84" fmla="*/ 135 w 6286"/>
                <a:gd name="T85" fmla="*/ 0 h 6039"/>
                <a:gd name="T86" fmla="*/ 180 w 6286"/>
                <a:gd name="T87" fmla="*/ 8 h 6039"/>
                <a:gd name="T88" fmla="*/ 217 w 6286"/>
                <a:gd name="T89" fmla="*/ 32 h 6039"/>
                <a:gd name="T90" fmla="*/ 238 w 6286"/>
                <a:gd name="T91" fmla="*/ 70 h 6039"/>
                <a:gd name="T92" fmla="*/ 238 w 6286"/>
                <a:gd name="T93" fmla="*/ 117 h 6039"/>
                <a:gd name="T94" fmla="*/ 217 w 6286"/>
                <a:gd name="T95" fmla="*/ 156 h 6039"/>
                <a:gd name="T96" fmla="*/ 193 w 6286"/>
                <a:gd name="T97" fmla="*/ 174 h 6039"/>
                <a:gd name="T98" fmla="*/ 168 w 6286"/>
                <a:gd name="T99" fmla="*/ 179 h 6039"/>
                <a:gd name="T100" fmla="*/ 145 w 6286"/>
                <a:gd name="T101" fmla="*/ 173 h 6039"/>
                <a:gd name="T102" fmla="*/ 142 w 6286"/>
                <a:gd name="T103" fmla="*/ 100 h 6039"/>
                <a:gd name="T104" fmla="*/ 133 w 6286"/>
                <a:gd name="T105" fmla="*/ 85 h 6039"/>
                <a:gd name="T106" fmla="*/ 117 w 6286"/>
                <a:gd name="T107" fmla="*/ 83 h 6039"/>
                <a:gd name="T108" fmla="*/ 104 w 6286"/>
                <a:gd name="T109" fmla="*/ 91 h 6039"/>
                <a:gd name="T110" fmla="*/ 94 w 6286"/>
                <a:gd name="T111" fmla="*/ 108 h 6039"/>
                <a:gd name="T112" fmla="*/ 89 w 6286"/>
                <a:gd name="T113" fmla="*/ 130 h 6039"/>
                <a:gd name="T114" fmla="*/ 92 w 6286"/>
                <a:gd name="T115" fmla="*/ 150 h 6039"/>
                <a:gd name="T116" fmla="*/ 106 w 6286"/>
                <a:gd name="T117" fmla="*/ 157 h 6039"/>
                <a:gd name="T118" fmla="*/ 127 w 6286"/>
                <a:gd name="T119" fmla="*/ 148 h 60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86" h="6039">
                  <a:moveTo>
                    <a:pt x="3596" y="4105"/>
                  </a:moveTo>
                  <a:lnTo>
                    <a:pt x="3573" y="4139"/>
                  </a:lnTo>
                  <a:lnTo>
                    <a:pt x="3549" y="4171"/>
                  </a:lnTo>
                  <a:lnTo>
                    <a:pt x="3525" y="4202"/>
                  </a:lnTo>
                  <a:lnTo>
                    <a:pt x="3500" y="4233"/>
                  </a:lnTo>
                  <a:lnTo>
                    <a:pt x="3475" y="4262"/>
                  </a:lnTo>
                  <a:lnTo>
                    <a:pt x="3450" y="4291"/>
                  </a:lnTo>
                  <a:lnTo>
                    <a:pt x="3424" y="4317"/>
                  </a:lnTo>
                  <a:lnTo>
                    <a:pt x="3397" y="4343"/>
                  </a:lnTo>
                  <a:lnTo>
                    <a:pt x="3371" y="4367"/>
                  </a:lnTo>
                  <a:lnTo>
                    <a:pt x="3344" y="4391"/>
                  </a:lnTo>
                  <a:lnTo>
                    <a:pt x="3317" y="4413"/>
                  </a:lnTo>
                  <a:lnTo>
                    <a:pt x="3289" y="4434"/>
                  </a:lnTo>
                  <a:lnTo>
                    <a:pt x="3261" y="4454"/>
                  </a:lnTo>
                  <a:lnTo>
                    <a:pt x="3233" y="4473"/>
                  </a:lnTo>
                  <a:lnTo>
                    <a:pt x="3203" y="4490"/>
                  </a:lnTo>
                  <a:lnTo>
                    <a:pt x="3174" y="4506"/>
                  </a:lnTo>
                  <a:lnTo>
                    <a:pt x="3145" y="4522"/>
                  </a:lnTo>
                  <a:lnTo>
                    <a:pt x="3115" y="4537"/>
                  </a:lnTo>
                  <a:lnTo>
                    <a:pt x="3083" y="4550"/>
                  </a:lnTo>
                  <a:lnTo>
                    <a:pt x="3052" y="4562"/>
                  </a:lnTo>
                  <a:lnTo>
                    <a:pt x="3019" y="4573"/>
                  </a:lnTo>
                  <a:lnTo>
                    <a:pt x="2986" y="4584"/>
                  </a:lnTo>
                  <a:lnTo>
                    <a:pt x="2952" y="4593"/>
                  </a:lnTo>
                  <a:lnTo>
                    <a:pt x="2918" y="4601"/>
                  </a:lnTo>
                  <a:lnTo>
                    <a:pt x="2881" y="4609"/>
                  </a:lnTo>
                  <a:lnTo>
                    <a:pt x="2846" y="4616"/>
                  </a:lnTo>
                  <a:lnTo>
                    <a:pt x="2808" y="4621"/>
                  </a:lnTo>
                  <a:lnTo>
                    <a:pt x="2771" y="4626"/>
                  </a:lnTo>
                  <a:lnTo>
                    <a:pt x="2733" y="4629"/>
                  </a:lnTo>
                  <a:lnTo>
                    <a:pt x="2693" y="4631"/>
                  </a:lnTo>
                  <a:lnTo>
                    <a:pt x="2654" y="4633"/>
                  </a:lnTo>
                  <a:lnTo>
                    <a:pt x="2613" y="4633"/>
                  </a:lnTo>
                  <a:lnTo>
                    <a:pt x="2580" y="4633"/>
                  </a:lnTo>
                  <a:lnTo>
                    <a:pt x="2547" y="4632"/>
                  </a:lnTo>
                  <a:lnTo>
                    <a:pt x="2513" y="4631"/>
                  </a:lnTo>
                  <a:lnTo>
                    <a:pt x="2482" y="4629"/>
                  </a:lnTo>
                  <a:lnTo>
                    <a:pt x="2450" y="4627"/>
                  </a:lnTo>
                  <a:lnTo>
                    <a:pt x="2419" y="4623"/>
                  </a:lnTo>
                  <a:lnTo>
                    <a:pt x="2388" y="4620"/>
                  </a:lnTo>
                  <a:lnTo>
                    <a:pt x="2358" y="4616"/>
                  </a:lnTo>
                  <a:lnTo>
                    <a:pt x="2329" y="4610"/>
                  </a:lnTo>
                  <a:lnTo>
                    <a:pt x="2299" y="4604"/>
                  </a:lnTo>
                  <a:lnTo>
                    <a:pt x="2271" y="4599"/>
                  </a:lnTo>
                  <a:lnTo>
                    <a:pt x="2243" y="4592"/>
                  </a:lnTo>
                  <a:lnTo>
                    <a:pt x="2215" y="4585"/>
                  </a:lnTo>
                  <a:lnTo>
                    <a:pt x="2188" y="4577"/>
                  </a:lnTo>
                  <a:lnTo>
                    <a:pt x="2162" y="4569"/>
                  </a:lnTo>
                  <a:lnTo>
                    <a:pt x="2136" y="4561"/>
                  </a:lnTo>
                  <a:lnTo>
                    <a:pt x="2110" y="4551"/>
                  </a:lnTo>
                  <a:lnTo>
                    <a:pt x="2085" y="4542"/>
                  </a:lnTo>
                  <a:lnTo>
                    <a:pt x="2061" y="4530"/>
                  </a:lnTo>
                  <a:lnTo>
                    <a:pt x="2037" y="4519"/>
                  </a:lnTo>
                  <a:lnTo>
                    <a:pt x="2013" y="4508"/>
                  </a:lnTo>
                  <a:lnTo>
                    <a:pt x="1990" y="4495"/>
                  </a:lnTo>
                  <a:lnTo>
                    <a:pt x="1968" y="4483"/>
                  </a:lnTo>
                  <a:lnTo>
                    <a:pt x="1947" y="4469"/>
                  </a:lnTo>
                  <a:lnTo>
                    <a:pt x="1925" y="4456"/>
                  </a:lnTo>
                  <a:lnTo>
                    <a:pt x="1904" y="4440"/>
                  </a:lnTo>
                  <a:lnTo>
                    <a:pt x="1884" y="4425"/>
                  </a:lnTo>
                  <a:lnTo>
                    <a:pt x="1864" y="4410"/>
                  </a:lnTo>
                  <a:lnTo>
                    <a:pt x="1845" y="4394"/>
                  </a:lnTo>
                  <a:lnTo>
                    <a:pt x="1826" y="4377"/>
                  </a:lnTo>
                  <a:lnTo>
                    <a:pt x="1807" y="4359"/>
                  </a:lnTo>
                  <a:lnTo>
                    <a:pt x="1790" y="4341"/>
                  </a:lnTo>
                  <a:lnTo>
                    <a:pt x="1773" y="4323"/>
                  </a:lnTo>
                  <a:lnTo>
                    <a:pt x="1756" y="4304"/>
                  </a:lnTo>
                  <a:lnTo>
                    <a:pt x="1740" y="4284"/>
                  </a:lnTo>
                  <a:lnTo>
                    <a:pt x="1725" y="4264"/>
                  </a:lnTo>
                  <a:lnTo>
                    <a:pt x="1709" y="4243"/>
                  </a:lnTo>
                  <a:lnTo>
                    <a:pt x="1695" y="4222"/>
                  </a:lnTo>
                  <a:lnTo>
                    <a:pt x="1681" y="4200"/>
                  </a:lnTo>
                  <a:lnTo>
                    <a:pt x="1668" y="4178"/>
                  </a:lnTo>
                  <a:lnTo>
                    <a:pt x="1655" y="4155"/>
                  </a:lnTo>
                  <a:lnTo>
                    <a:pt x="1643" y="4132"/>
                  </a:lnTo>
                  <a:lnTo>
                    <a:pt x="1631" y="4107"/>
                  </a:lnTo>
                  <a:lnTo>
                    <a:pt x="1620" y="4083"/>
                  </a:lnTo>
                  <a:lnTo>
                    <a:pt x="1608" y="4058"/>
                  </a:lnTo>
                  <a:lnTo>
                    <a:pt x="1598" y="4032"/>
                  </a:lnTo>
                  <a:lnTo>
                    <a:pt x="1589" y="4006"/>
                  </a:lnTo>
                  <a:lnTo>
                    <a:pt x="1580" y="3980"/>
                  </a:lnTo>
                  <a:lnTo>
                    <a:pt x="1572" y="3952"/>
                  </a:lnTo>
                  <a:lnTo>
                    <a:pt x="1564" y="3925"/>
                  </a:lnTo>
                  <a:lnTo>
                    <a:pt x="1556" y="3897"/>
                  </a:lnTo>
                  <a:lnTo>
                    <a:pt x="1550" y="3868"/>
                  </a:lnTo>
                  <a:lnTo>
                    <a:pt x="1543" y="3839"/>
                  </a:lnTo>
                  <a:lnTo>
                    <a:pt x="1538" y="3809"/>
                  </a:lnTo>
                  <a:lnTo>
                    <a:pt x="1533" y="3778"/>
                  </a:lnTo>
                  <a:lnTo>
                    <a:pt x="1528" y="3747"/>
                  </a:lnTo>
                  <a:lnTo>
                    <a:pt x="1524" y="3716"/>
                  </a:lnTo>
                  <a:lnTo>
                    <a:pt x="1521" y="3684"/>
                  </a:lnTo>
                  <a:lnTo>
                    <a:pt x="1516" y="3652"/>
                  </a:lnTo>
                  <a:lnTo>
                    <a:pt x="1514" y="3618"/>
                  </a:lnTo>
                  <a:lnTo>
                    <a:pt x="1512" y="3585"/>
                  </a:lnTo>
                  <a:lnTo>
                    <a:pt x="1511" y="3550"/>
                  </a:lnTo>
                  <a:lnTo>
                    <a:pt x="1510" y="3516"/>
                  </a:lnTo>
                  <a:lnTo>
                    <a:pt x="1510" y="3481"/>
                  </a:lnTo>
                  <a:lnTo>
                    <a:pt x="1510" y="3430"/>
                  </a:lnTo>
                  <a:lnTo>
                    <a:pt x="1512" y="3380"/>
                  </a:lnTo>
                  <a:lnTo>
                    <a:pt x="1514" y="3332"/>
                  </a:lnTo>
                  <a:lnTo>
                    <a:pt x="1517" y="3283"/>
                  </a:lnTo>
                  <a:lnTo>
                    <a:pt x="1522" y="3236"/>
                  </a:lnTo>
                  <a:lnTo>
                    <a:pt x="1527" y="3188"/>
                  </a:lnTo>
                  <a:lnTo>
                    <a:pt x="1533" y="3140"/>
                  </a:lnTo>
                  <a:lnTo>
                    <a:pt x="1540" y="3094"/>
                  </a:lnTo>
                  <a:lnTo>
                    <a:pt x="1548" y="3048"/>
                  </a:lnTo>
                  <a:lnTo>
                    <a:pt x="1556" y="3003"/>
                  </a:lnTo>
                  <a:lnTo>
                    <a:pt x="1566" y="2958"/>
                  </a:lnTo>
                  <a:lnTo>
                    <a:pt x="1576" y="2914"/>
                  </a:lnTo>
                  <a:lnTo>
                    <a:pt x="1588" y="2869"/>
                  </a:lnTo>
                  <a:lnTo>
                    <a:pt x="1600" y="2826"/>
                  </a:lnTo>
                  <a:lnTo>
                    <a:pt x="1613" y="2783"/>
                  </a:lnTo>
                  <a:lnTo>
                    <a:pt x="1628" y="2741"/>
                  </a:lnTo>
                  <a:lnTo>
                    <a:pt x="1643" y="2699"/>
                  </a:lnTo>
                  <a:lnTo>
                    <a:pt x="1659" y="2658"/>
                  </a:lnTo>
                  <a:lnTo>
                    <a:pt x="1676" y="2617"/>
                  </a:lnTo>
                  <a:lnTo>
                    <a:pt x="1694" y="2577"/>
                  </a:lnTo>
                  <a:lnTo>
                    <a:pt x="1712" y="2536"/>
                  </a:lnTo>
                  <a:lnTo>
                    <a:pt x="1733" y="2498"/>
                  </a:lnTo>
                  <a:lnTo>
                    <a:pt x="1754" y="2458"/>
                  </a:lnTo>
                  <a:lnTo>
                    <a:pt x="1775" y="2420"/>
                  </a:lnTo>
                  <a:lnTo>
                    <a:pt x="1797" y="2382"/>
                  </a:lnTo>
                  <a:lnTo>
                    <a:pt x="1822" y="2345"/>
                  </a:lnTo>
                  <a:lnTo>
                    <a:pt x="1846" y="2308"/>
                  </a:lnTo>
                  <a:lnTo>
                    <a:pt x="1871" y="2272"/>
                  </a:lnTo>
                  <a:lnTo>
                    <a:pt x="1897" y="2236"/>
                  </a:lnTo>
                  <a:lnTo>
                    <a:pt x="1925" y="2201"/>
                  </a:lnTo>
                  <a:lnTo>
                    <a:pt x="1952" y="2166"/>
                  </a:lnTo>
                  <a:lnTo>
                    <a:pt x="1981" y="2132"/>
                  </a:lnTo>
                  <a:lnTo>
                    <a:pt x="2010" y="2098"/>
                  </a:lnTo>
                  <a:lnTo>
                    <a:pt x="2041" y="2065"/>
                  </a:lnTo>
                  <a:lnTo>
                    <a:pt x="2072" y="2034"/>
                  </a:lnTo>
                  <a:lnTo>
                    <a:pt x="2102" y="2004"/>
                  </a:lnTo>
                  <a:lnTo>
                    <a:pt x="2135" y="1974"/>
                  </a:lnTo>
                  <a:lnTo>
                    <a:pt x="2166" y="1947"/>
                  </a:lnTo>
                  <a:lnTo>
                    <a:pt x="2198" y="1920"/>
                  </a:lnTo>
                  <a:lnTo>
                    <a:pt x="2232" y="1893"/>
                  </a:lnTo>
                  <a:lnTo>
                    <a:pt x="2264" y="1868"/>
                  </a:lnTo>
                  <a:lnTo>
                    <a:pt x="2298" y="1845"/>
                  </a:lnTo>
                  <a:lnTo>
                    <a:pt x="2332" y="1821"/>
                  </a:lnTo>
                  <a:lnTo>
                    <a:pt x="2366" y="1799"/>
                  </a:lnTo>
                  <a:lnTo>
                    <a:pt x="2401" y="1779"/>
                  </a:lnTo>
                  <a:lnTo>
                    <a:pt x="2437" y="1760"/>
                  </a:lnTo>
                  <a:lnTo>
                    <a:pt x="2472" y="1740"/>
                  </a:lnTo>
                  <a:lnTo>
                    <a:pt x="2508" y="1723"/>
                  </a:lnTo>
                  <a:lnTo>
                    <a:pt x="2545" y="1706"/>
                  </a:lnTo>
                  <a:lnTo>
                    <a:pt x="2582" y="1691"/>
                  </a:lnTo>
                  <a:lnTo>
                    <a:pt x="2620" y="1677"/>
                  </a:lnTo>
                  <a:lnTo>
                    <a:pt x="2658" y="1663"/>
                  </a:lnTo>
                  <a:lnTo>
                    <a:pt x="2696" y="1651"/>
                  </a:lnTo>
                  <a:lnTo>
                    <a:pt x="2735" y="1640"/>
                  </a:lnTo>
                  <a:lnTo>
                    <a:pt x="2774" y="1630"/>
                  </a:lnTo>
                  <a:lnTo>
                    <a:pt x="2814" y="1621"/>
                  </a:lnTo>
                  <a:lnTo>
                    <a:pt x="2854" y="1613"/>
                  </a:lnTo>
                  <a:lnTo>
                    <a:pt x="2894" y="1606"/>
                  </a:lnTo>
                  <a:lnTo>
                    <a:pt x="2935" y="1600"/>
                  </a:lnTo>
                  <a:lnTo>
                    <a:pt x="2976" y="1596"/>
                  </a:lnTo>
                  <a:lnTo>
                    <a:pt x="3019" y="1592"/>
                  </a:lnTo>
                  <a:lnTo>
                    <a:pt x="3060" y="1589"/>
                  </a:lnTo>
                  <a:lnTo>
                    <a:pt x="3103" y="1588"/>
                  </a:lnTo>
                  <a:lnTo>
                    <a:pt x="3146" y="1586"/>
                  </a:lnTo>
                  <a:lnTo>
                    <a:pt x="3178" y="1588"/>
                  </a:lnTo>
                  <a:lnTo>
                    <a:pt x="3209" y="1589"/>
                  </a:lnTo>
                  <a:lnTo>
                    <a:pt x="3241" y="1591"/>
                  </a:lnTo>
                  <a:lnTo>
                    <a:pt x="3271" y="1594"/>
                  </a:lnTo>
                  <a:lnTo>
                    <a:pt x="3300" y="1597"/>
                  </a:lnTo>
                  <a:lnTo>
                    <a:pt x="3330" y="1601"/>
                  </a:lnTo>
                  <a:lnTo>
                    <a:pt x="3358" y="1607"/>
                  </a:lnTo>
                  <a:lnTo>
                    <a:pt x="3386" y="1612"/>
                  </a:lnTo>
                  <a:lnTo>
                    <a:pt x="3415" y="1619"/>
                  </a:lnTo>
                  <a:lnTo>
                    <a:pt x="3442" y="1627"/>
                  </a:lnTo>
                  <a:lnTo>
                    <a:pt x="3468" y="1635"/>
                  </a:lnTo>
                  <a:lnTo>
                    <a:pt x="3494" y="1644"/>
                  </a:lnTo>
                  <a:lnTo>
                    <a:pt x="3520" y="1654"/>
                  </a:lnTo>
                  <a:lnTo>
                    <a:pt x="3545" y="1664"/>
                  </a:lnTo>
                  <a:lnTo>
                    <a:pt x="3569" y="1676"/>
                  </a:lnTo>
                  <a:lnTo>
                    <a:pt x="3593" y="1688"/>
                  </a:lnTo>
                  <a:lnTo>
                    <a:pt x="3617" y="1702"/>
                  </a:lnTo>
                  <a:lnTo>
                    <a:pt x="3640" y="1715"/>
                  </a:lnTo>
                  <a:lnTo>
                    <a:pt x="3662" y="1730"/>
                  </a:lnTo>
                  <a:lnTo>
                    <a:pt x="3684" y="1746"/>
                  </a:lnTo>
                  <a:lnTo>
                    <a:pt x="3705" y="1763"/>
                  </a:lnTo>
                  <a:lnTo>
                    <a:pt x="3727" y="1780"/>
                  </a:lnTo>
                  <a:lnTo>
                    <a:pt x="3747" y="1798"/>
                  </a:lnTo>
                  <a:lnTo>
                    <a:pt x="3767" y="1816"/>
                  </a:lnTo>
                  <a:lnTo>
                    <a:pt x="3786" y="1837"/>
                  </a:lnTo>
                  <a:lnTo>
                    <a:pt x="3805" y="1857"/>
                  </a:lnTo>
                  <a:lnTo>
                    <a:pt x="3824" y="1878"/>
                  </a:lnTo>
                  <a:lnTo>
                    <a:pt x="3842" y="1900"/>
                  </a:lnTo>
                  <a:lnTo>
                    <a:pt x="3860" y="1924"/>
                  </a:lnTo>
                  <a:lnTo>
                    <a:pt x="3877" y="1947"/>
                  </a:lnTo>
                  <a:lnTo>
                    <a:pt x="3893" y="1972"/>
                  </a:lnTo>
                  <a:lnTo>
                    <a:pt x="3910" y="1998"/>
                  </a:lnTo>
                  <a:lnTo>
                    <a:pt x="4082" y="1691"/>
                  </a:lnTo>
                  <a:lnTo>
                    <a:pt x="4769" y="1691"/>
                  </a:lnTo>
                  <a:lnTo>
                    <a:pt x="4260" y="3728"/>
                  </a:lnTo>
                  <a:lnTo>
                    <a:pt x="4259" y="3737"/>
                  </a:lnTo>
                  <a:lnTo>
                    <a:pt x="4257" y="3748"/>
                  </a:lnTo>
                  <a:lnTo>
                    <a:pt x="4252" y="3776"/>
                  </a:lnTo>
                  <a:lnTo>
                    <a:pt x="4249" y="3801"/>
                  </a:lnTo>
                  <a:lnTo>
                    <a:pt x="4247" y="3822"/>
                  </a:lnTo>
                  <a:lnTo>
                    <a:pt x="4246" y="3838"/>
                  </a:lnTo>
                  <a:lnTo>
                    <a:pt x="4247" y="3863"/>
                  </a:lnTo>
                  <a:lnTo>
                    <a:pt x="4250" y="3886"/>
                  </a:lnTo>
                  <a:lnTo>
                    <a:pt x="4252" y="3897"/>
                  </a:lnTo>
                  <a:lnTo>
                    <a:pt x="4254" y="3907"/>
                  </a:lnTo>
                  <a:lnTo>
                    <a:pt x="4257" y="3917"/>
                  </a:lnTo>
                  <a:lnTo>
                    <a:pt x="4260" y="3926"/>
                  </a:lnTo>
                  <a:lnTo>
                    <a:pt x="4263" y="3935"/>
                  </a:lnTo>
                  <a:lnTo>
                    <a:pt x="4267" y="3943"/>
                  </a:lnTo>
                  <a:lnTo>
                    <a:pt x="4271" y="3951"/>
                  </a:lnTo>
                  <a:lnTo>
                    <a:pt x="4276" y="3959"/>
                  </a:lnTo>
                  <a:lnTo>
                    <a:pt x="4281" y="3967"/>
                  </a:lnTo>
                  <a:lnTo>
                    <a:pt x="4287" y="3974"/>
                  </a:lnTo>
                  <a:lnTo>
                    <a:pt x="4293" y="3981"/>
                  </a:lnTo>
                  <a:lnTo>
                    <a:pt x="4299" y="3987"/>
                  </a:lnTo>
                  <a:lnTo>
                    <a:pt x="4306" y="3993"/>
                  </a:lnTo>
                  <a:lnTo>
                    <a:pt x="4314" y="3998"/>
                  </a:lnTo>
                  <a:lnTo>
                    <a:pt x="4322" y="4004"/>
                  </a:lnTo>
                  <a:lnTo>
                    <a:pt x="4330" y="4008"/>
                  </a:lnTo>
                  <a:lnTo>
                    <a:pt x="4338" y="4013"/>
                  </a:lnTo>
                  <a:lnTo>
                    <a:pt x="4347" y="4017"/>
                  </a:lnTo>
                  <a:lnTo>
                    <a:pt x="4356" y="4020"/>
                  </a:lnTo>
                  <a:lnTo>
                    <a:pt x="4365" y="4023"/>
                  </a:lnTo>
                  <a:lnTo>
                    <a:pt x="4385" y="4029"/>
                  </a:lnTo>
                  <a:lnTo>
                    <a:pt x="4408" y="4032"/>
                  </a:lnTo>
                  <a:lnTo>
                    <a:pt x="4431" y="4035"/>
                  </a:lnTo>
                  <a:lnTo>
                    <a:pt x="4456" y="4035"/>
                  </a:lnTo>
                  <a:lnTo>
                    <a:pt x="4484" y="4035"/>
                  </a:lnTo>
                  <a:lnTo>
                    <a:pt x="4513" y="4033"/>
                  </a:lnTo>
                  <a:lnTo>
                    <a:pt x="4540" y="4031"/>
                  </a:lnTo>
                  <a:lnTo>
                    <a:pt x="4568" y="4028"/>
                  </a:lnTo>
                  <a:lnTo>
                    <a:pt x="4595" y="4024"/>
                  </a:lnTo>
                  <a:lnTo>
                    <a:pt x="4623" y="4019"/>
                  </a:lnTo>
                  <a:lnTo>
                    <a:pt x="4650" y="4013"/>
                  </a:lnTo>
                  <a:lnTo>
                    <a:pt x="4677" y="4006"/>
                  </a:lnTo>
                  <a:lnTo>
                    <a:pt x="4703" y="3998"/>
                  </a:lnTo>
                  <a:lnTo>
                    <a:pt x="4731" y="3989"/>
                  </a:lnTo>
                  <a:lnTo>
                    <a:pt x="4757" y="3979"/>
                  </a:lnTo>
                  <a:lnTo>
                    <a:pt x="4782" y="3969"/>
                  </a:lnTo>
                  <a:lnTo>
                    <a:pt x="4809" y="3956"/>
                  </a:lnTo>
                  <a:lnTo>
                    <a:pt x="4834" y="3944"/>
                  </a:lnTo>
                  <a:lnTo>
                    <a:pt x="4859" y="3930"/>
                  </a:lnTo>
                  <a:lnTo>
                    <a:pt x="4884" y="3916"/>
                  </a:lnTo>
                  <a:lnTo>
                    <a:pt x="4910" y="3901"/>
                  </a:lnTo>
                  <a:lnTo>
                    <a:pt x="4934" y="3885"/>
                  </a:lnTo>
                  <a:lnTo>
                    <a:pt x="4959" y="3866"/>
                  </a:lnTo>
                  <a:lnTo>
                    <a:pt x="4983" y="3848"/>
                  </a:lnTo>
                  <a:lnTo>
                    <a:pt x="5008" y="3829"/>
                  </a:lnTo>
                  <a:lnTo>
                    <a:pt x="5031" y="3809"/>
                  </a:lnTo>
                  <a:lnTo>
                    <a:pt x="5055" y="3788"/>
                  </a:lnTo>
                  <a:lnTo>
                    <a:pt x="5078" y="3766"/>
                  </a:lnTo>
                  <a:lnTo>
                    <a:pt x="5101" y="3743"/>
                  </a:lnTo>
                  <a:lnTo>
                    <a:pt x="5125" y="3720"/>
                  </a:lnTo>
                  <a:lnTo>
                    <a:pt x="5147" y="3694"/>
                  </a:lnTo>
                  <a:lnTo>
                    <a:pt x="5169" y="3668"/>
                  </a:lnTo>
                  <a:lnTo>
                    <a:pt x="5192" y="3642"/>
                  </a:lnTo>
                  <a:lnTo>
                    <a:pt x="5214" y="3614"/>
                  </a:lnTo>
                  <a:lnTo>
                    <a:pt x="5236" y="3585"/>
                  </a:lnTo>
                  <a:lnTo>
                    <a:pt x="5258" y="3556"/>
                  </a:lnTo>
                  <a:lnTo>
                    <a:pt x="5279" y="3526"/>
                  </a:lnTo>
                  <a:lnTo>
                    <a:pt x="5299" y="3495"/>
                  </a:lnTo>
                  <a:lnTo>
                    <a:pt x="5319" y="3464"/>
                  </a:lnTo>
                  <a:lnTo>
                    <a:pt x="5338" y="3433"/>
                  </a:lnTo>
                  <a:lnTo>
                    <a:pt x="5357" y="3403"/>
                  </a:lnTo>
                  <a:lnTo>
                    <a:pt x="5374" y="3370"/>
                  </a:lnTo>
                  <a:lnTo>
                    <a:pt x="5391" y="3339"/>
                  </a:lnTo>
                  <a:lnTo>
                    <a:pt x="5409" y="3307"/>
                  </a:lnTo>
                  <a:lnTo>
                    <a:pt x="5424" y="3273"/>
                  </a:lnTo>
                  <a:lnTo>
                    <a:pt x="5439" y="3241"/>
                  </a:lnTo>
                  <a:lnTo>
                    <a:pt x="5454" y="3207"/>
                  </a:lnTo>
                  <a:lnTo>
                    <a:pt x="5467" y="3174"/>
                  </a:lnTo>
                  <a:lnTo>
                    <a:pt x="5480" y="3139"/>
                  </a:lnTo>
                  <a:lnTo>
                    <a:pt x="5493" y="3106"/>
                  </a:lnTo>
                  <a:lnTo>
                    <a:pt x="5505" y="3071"/>
                  </a:lnTo>
                  <a:lnTo>
                    <a:pt x="5516" y="3036"/>
                  </a:lnTo>
                  <a:lnTo>
                    <a:pt x="5527" y="3001"/>
                  </a:lnTo>
                  <a:lnTo>
                    <a:pt x="5536" y="2965"/>
                  </a:lnTo>
                  <a:lnTo>
                    <a:pt x="5545" y="2930"/>
                  </a:lnTo>
                  <a:lnTo>
                    <a:pt x="5554" y="2893"/>
                  </a:lnTo>
                  <a:lnTo>
                    <a:pt x="5561" y="2857"/>
                  </a:lnTo>
                  <a:lnTo>
                    <a:pt x="5568" y="2821"/>
                  </a:lnTo>
                  <a:lnTo>
                    <a:pt x="5575" y="2783"/>
                  </a:lnTo>
                  <a:lnTo>
                    <a:pt x="5580" y="2746"/>
                  </a:lnTo>
                  <a:lnTo>
                    <a:pt x="5585" y="2708"/>
                  </a:lnTo>
                  <a:lnTo>
                    <a:pt x="5590" y="2670"/>
                  </a:lnTo>
                  <a:lnTo>
                    <a:pt x="5593" y="2631"/>
                  </a:lnTo>
                  <a:lnTo>
                    <a:pt x="5596" y="2593"/>
                  </a:lnTo>
                  <a:lnTo>
                    <a:pt x="5599" y="2554"/>
                  </a:lnTo>
                  <a:lnTo>
                    <a:pt x="5600" y="2515"/>
                  </a:lnTo>
                  <a:lnTo>
                    <a:pt x="5601" y="2475"/>
                  </a:lnTo>
                  <a:lnTo>
                    <a:pt x="5603" y="2435"/>
                  </a:lnTo>
                  <a:lnTo>
                    <a:pt x="5601" y="2385"/>
                  </a:lnTo>
                  <a:lnTo>
                    <a:pt x="5599" y="2337"/>
                  </a:lnTo>
                  <a:lnTo>
                    <a:pt x="5597" y="2288"/>
                  </a:lnTo>
                  <a:lnTo>
                    <a:pt x="5593" y="2240"/>
                  </a:lnTo>
                  <a:lnTo>
                    <a:pt x="5587" y="2193"/>
                  </a:lnTo>
                  <a:lnTo>
                    <a:pt x="5581" y="2146"/>
                  </a:lnTo>
                  <a:lnTo>
                    <a:pt x="5573" y="2100"/>
                  </a:lnTo>
                  <a:lnTo>
                    <a:pt x="5565" y="2054"/>
                  </a:lnTo>
                  <a:lnTo>
                    <a:pt x="5555" y="2009"/>
                  </a:lnTo>
                  <a:lnTo>
                    <a:pt x="5544" y="1965"/>
                  </a:lnTo>
                  <a:lnTo>
                    <a:pt x="5532" y="1921"/>
                  </a:lnTo>
                  <a:lnTo>
                    <a:pt x="5519" y="1877"/>
                  </a:lnTo>
                  <a:lnTo>
                    <a:pt x="5504" y="1835"/>
                  </a:lnTo>
                  <a:lnTo>
                    <a:pt x="5487" y="1793"/>
                  </a:lnTo>
                  <a:lnTo>
                    <a:pt x="5471" y="1750"/>
                  </a:lnTo>
                  <a:lnTo>
                    <a:pt x="5453" y="1710"/>
                  </a:lnTo>
                  <a:lnTo>
                    <a:pt x="5434" y="1670"/>
                  </a:lnTo>
                  <a:lnTo>
                    <a:pt x="5413" y="1630"/>
                  </a:lnTo>
                  <a:lnTo>
                    <a:pt x="5391" y="1591"/>
                  </a:lnTo>
                  <a:lnTo>
                    <a:pt x="5368" y="1552"/>
                  </a:lnTo>
                  <a:lnTo>
                    <a:pt x="5345" y="1514"/>
                  </a:lnTo>
                  <a:lnTo>
                    <a:pt x="5320" y="1476"/>
                  </a:lnTo>
                  <a:lnTo>
                    <a:pt x="5293" y="1439"/>
                  </a:lnTo>
                  <a:lnTo>
                    <a:pt x="5266" y="1402"/>
                  </a:lnTo>
                  <a:lnTo>
                    <a:pt x="5237" y="1367"/>
                  </a:lnTo>
                  <a:lnTo>
                    <a:pt x="5208" y="1331"/>
                  </a:lnTo>
                  <a:lnTo>
                    <a:pt x="5176" y="1297"/>
                  </a:lnTo>
                  <a:lnTo>
                    <a:pt x="5144" y="1263"/>
                  </a:lnTo>
                  <a:lnTo>
                    <a:pt x="5111" y="1229"/>
                  </a:lnTo>
                  <a:lnTo>
                    <a:pt x="5076" y="1196"/>
                  </a:lnTo>
                  <a:lnTo>
                    <a:pt x="5041" y="1163"/>
                  </a:lnTo>
                  <a:lnTo>
                    <a:pt x="5003" y="1132"/>
                  </a:lnTo>
                  <a:lnTo>
                    <a:pt x="4966" y="1101"/>
                  </a:lnTo>
                  <a:lnTo>
                    <a:pt x="4928" y="1071"/>
                  </a:lnTo>
                  <a:lnTo>
                    <a:pt x="4888" y="1042"/>
                  </a:lnTo>
                  <a:lnTo>
                    <a:pt x="4849" y="1013"/>
                  </a:lnTo>
                  <a:lnTo>
                    <a:pt x="4809" y="986"/>
                  </a:lnTo>
                  <a:lnTo>
                    <a:pt x="4767" y="961"/>
                  </a:lnTo>
                  <a:lnTo>
                    <a:pt x="4725" y="936"/>
                  </a:lnTo>
                  <a:lnTo>
                    <a:pt x="4682" y="911"/>
                  </a:lnTo>
                  <a:lnTo>
                    <a:pt x="4639" y="888"/>
                  </a:lnTo>
                  <a:lnTo>
                    <a:pt x="4595" y="866"/>
                  </a:lnTo>
                  <a:lnTo>
                    <a:pt x="4550" y="844"/>
                  </a:lnTo>
                  <a:lnTo>
                    <a:pt x="4504" y="824"/>
                  </a:lnTo>
                  <a:lnTo>
                    <a:pt x="4458" y="806"/>
                  </a:lnTo>
                  <a:lnTo>
                    <a:pt x="4412" y="787"/>
                  </a:lnTo>
                  <a:lnTo>
                    <a:pt x="4364" y="770"/>
                  </a:lnTo>
                  <a:lnTo>
                    <a:pt x="4316" y="753"/>
                  </a:lnTo>
                  <a:lnTo>
                    <a:pt x="4266" y="738"/>
                  </a:lnTo>
                  <a:lnTo>
                    <a:pt x="4217" y="724"/>
                  </a:lnTo>
                  <a:lnTo>
                    <a:pt x="4166" y="711"/>
                  </a:lnTo>
                  <a:lnTo>
                    <a:pt x="4116" y="699"/>
                  </a:lnTo>
                  <a:lnTo>
                    <a:pt x="4063" y="688"/>
                  </a:lnTo>
                  <a:lnTo>
                    <a:pt x="4011" y="677"/>
                  </a:lnTo>
                  <a:lnTo>
                    <a:pt x="3957" y="667"/>
                  </a:lnTo>
                  <a:lnTo>
                    <a:pt x="3903" y="659"/>
                  </a:lnTo>
                  <a:lnTo>
                    <a:pt x="3849" y="652"/>
                  </a:lnTo>
                  <a:lnTo>
                    <a:pt x="3793" y="646"/>
                  </a:lnTo>
                  <a:lnTo>
                    <a:pt x="3738" y="640"/>
                  </a:lnTo>
                  <a:lnTo>
                    <a:pt x="3680" y="636"/>
                  </a:lnTo>
                  <a:lnTo>
                    <a:pt x="3623" y="633"/>
                  </a:lnTo>
                  <a:lnTo>
                    <a:pt x="3565" y="630"/>
                  </a:lnTo>
                  <a:lnTo>
                    <a:pt x="3506" y="629"/>
                  </a:lnTo>
                  <a:lnTo>
                    <a:pt x="3447" y="628"/>
                  </a:lnTo>
                  <a:lnTo>
                    <a:pt x="3385" y="629"/>
                  </a:lnTo>
                  <a:lnTo>
                    <a:pt x="3325" y="630"/>
                  </a:lnTo>
                  <a:lnTo>
                    <a:pt x="3264" y="632"/>
                  </a:lnTo>
                  <a:lnTo>
                    <a:pt x="3204" y="636"/>
                  </a:lnTo>
                  <a:lnTo>
                    <a:pt x="3145" y="640"/>
                  </a:lnTo>
                  <a:lnTo>
                    <a:pt x="3086" y="645"/>
                  </a:lnTo>
                  <a:lnTo>
                    <a:pt x="3029" y="651"/>
                  </a:lnTo>
                  <a:lnTo>
                    <a:pt x="2971" y="658"/>
                  </a:lnTo>
                  <a:lnTo>
                    <a:pt x="2915" y="666"/>
                  </a:lnTo>
                  <a:lnTo>
                    <a:pt x="2858" y="675"/>
                  </a:lnTo>
                  <a:lnTo>
                    <a:pt x="2802" y="685"/>
                  </a:lnTo>
                  <a:lnTo>
                    <a:pt x="2748" y="697"/>
                  </a:lnTo>
                  <a:lnTo>
                    <a:pt x="2693" y="709"/>
                  </a:lnTo>
                  <a:lnTo>
                    <a:pt x="2639" y="721"/>
                  </a:lnTo>
                  <a:lnTo>
                    <a:pt x="2585" y="735"/>
                  </a:lnTo>
                  <a:lnTo>
                    <a:pt x="2533" y="750"/>
                  </a:lnTo>
                  <a:lnTo>
                    <a:pt x="2481" y="765"/>
                  </a:lnTo>
                  <a:lnTo>
                    <a:pt x="2429" y="783"/>
                  </a:lnTo>
                  <a:lnTo>
                    <a:pt x="2378" y="800"/>
                  </a:lnTo>
                  <a:lnTo>
                    <a:pt x="2328" y="818"/>
                  </a:lnTo>
                  <a:lnTo>
                    <a:pt x="2277" y="838"/>
                  </a:lnTo>
                  <a:lnTo>
                    <a:pt x="2229" y="859"/>
                  </a:lnTo>
                  <a:lnTo>
                    <a:pt x="2179" y="880"/>
                  </a:lnTo>
                  <a:lnTo>
                    <a:pt x="2132" y="902"/>
                  </a:lnTo>
                  <a:lnTo>
                    <a:pt x="2083" y="925"/>
                  </a:lnTo>
                  <a:lnTo>
                    <a:pt x="2037" y="950"/>
                  </a:lnTo>
                  <a:lnTo>
                    <a:pt x="1990" y="975"/>
                  </a:lnTo>
                  <a:lnTo>
                    <a:pt x="1944" y="1001"/>
                  </a:lnTo>
                  <a:lnTo>
                    <a:pt x="1898" y="1029"/>
                  </a:lnTo>
                  <a:lnTo>
                    <a:pt x="1854" y="1057"/>
                  </a:lnTo>
                  <a:lnTo>
                    <a:pt x="1809" y="1085"/>
                  </a:lnTo>
                  <a:lnTo>
                    <a:pt x="1766" y="1116"/>
                  </a:lnTo>
                  <a:lnTo>
                    <a:pt x="1734" y="1139"/>
                  </a:lnTo>
                  <a:lnTo>
                    <a:pt x="1702" y="1162"/>
                  </a:lnTo>
                  <a:lnTo>
                    <a:pt x="1671" y="1187"/>
                  </a:lnTo>
                  <a:lnTo>
                    <a:pt x="1641" y="1211"/>
                  </a:lnTo>
                  <a:lnTo>
                    <a:pt x="1610" y="1235"/>
                  </a:lnTo>
                  <a:lnTo>
                    <a:pt x="1581" y="1261"/>
                  </a:lnTo>
                  <a:lnTo>
                    <a:pt x="1551" y="1286"/>
                  </a:lnTo>
                  <a:lnTo>
                    <a:pt x="1523" y="1311"/>
                  </a:lnTo>
                  <a:lnTo>
                    <a:pt x="1494" y="1337"/>
                  </a:lnTo>
                  <a:lnTo>
                    <a:pt x="1466" y="1364"/>
                  </a:lnTo>
                  <a:lnTo>
                    <a:pt x="1439" y="1390"/>
                  </a:lnTo>
                  <a:lnTo>
                    <a:pt x="1411" y="1417"/>
                  </a:lnTo>
                  <a:lnTo>
                    <a:pt x="1385" y="1445"/>
                  </a:lnTo>
                  <a:lnTo>
                    <a:pt x="1359" y="1472"/>
                  </a:lnTo>
                  <a:lnTo>
                    <a:pt x="1334" y="1500"/>
                  </a:lnTo>
                  <a:lnTo>
                    <a:pt x="1308" y="1529"/>
                  </a:lnTo>
                  <a:lnTo>
                    <a:pt x="1284" y="1558"/>
                  </a:lnTo>
                  <a:lnTo>
                    <a:pt x="1260" y="1586"/>
                  </a:lnTo>
                  <a:lnTo>
                    <a:pt x="1236" y="1617"/>
                  </a:lnTo>
                  <a:lnTo>
                    <a:pt x="1212" y="1646"/>
                  </a:lnTo>
                  <a:lnTo>
                    <a:pt x="1190" y="1677"/>
                  </a:lnTo>
                  <a:lnTo>
                    <a:pt x="1168" y="1707"/>
                  </a:lnTo>
                  <a:lnTo>
                    <a:pt x="1146" y="1738"/>
                  </a:lnTo>
                  <a:lnTo>
                    <a:pt x="1125" y="1770"/>
                  </a:lnTo>
                  <a:lnTo>
                    <a:pt x="1103" y="1801"/>
                  </a:lnTo>
                  <a:lnTo>
                    <a:pt x="1083" y="1834"/>
                  </a:lnTo>
                  <a:lnTo>
                    <a:pt x="1063" y="1866"/>
                  </a:lnTo>
                  <a:lnTo>
                    <a:pt x="1044" y="1898"/>
                  </a:lnTo>
                  <a:lnTo>
                    <a:pt x="1025" y="1932"/>
                  </a:lnTo>
                  <a:lnTo>
                    <a:pt x="1005" y="1965"/>
                  </a:lnTo>
                  <a:lnTo>
                    <a:pt x="987" y="1999"/>
                  </a:lnTo>
                  <a:lnTo>
                    <a:pt x="970" y="2033"/>
                  </a:lnTo>
                  <a:lnTo>
                    <a:pt x="953" y="2067"/>
                  </a:lnTo>
                  <a:lnTo>
                    <a:pt x="936" y="2102"/>
                  </a:lnTo>
                  <a:lnTo>
                    <a:pt x="919" y="2136"/>
                  </a:lnTo>
                  <a:lnTo>
                    <a:pt x="904" y="2172"/>
                  </a:lnTo>
                  <a:lnTo>
                    <a:pt x="889" y="2206"/>
                  </a:lnTo>
                  <a:lnTo>
                    <a:pt x="875" y="2241"/>
                  </a:lnTo>
                  <a:lnTo>
                    <a:pt x="861" y="2277"/>
                  </a:lnTo>
                  <a:lnTo>
                    <a:pt x="848" y="2312"/>
                  </a:lnTo>
                  <a:lnTo>
                    <a:pt x="835" y="2349"/>
                  </a:lnTo>
                  <a:lnTo>
                    <a:pt x="823" y="2384"/>
                  </a:lnTo>
                  <a:lnTo>
                    <a:pt x="810" y="2421"/>
                  </a:lnTo>
                  <a:lnTo>
                    <a:pt x="799" y="2457"/>
                  </a:lnTo>
                  <a:lnTo>
                    <a:pt x="788" y="2494"/>
                  </a:lnTo>
                  <a:lnTo>
                    <a:pt x="778" y="2531"/>
                  </a:lnTo>
                  <a:lnTo>
                    <a:pt x="769" y="2567"/>
                  </a:lnTo>
                  <a:lnTo>
                    <a:pt x="760" y="2605"/>
                  </a:lnTo>
                  <a:lnTo>
                    <a:pt x="752" y="2642"/>
                  </a:lnTo>
                  <a:lnTo>
                    <a:pt x="744" y="2680"/>
                  </a:lnTo>
                  <a:lnTo>
                    <a:pt x="736" y="2717"/>
                  </a:lnTo>
                  <a:lnTo>
                    <a:pt x="730" y="2755"/>
                  </a:lnTo>
                  <a:lnTo>
                    <a:pt x="723" y="2793"/>
                  </a:lnTo>
                  <a:lnTo>
                    <a:pt x="717" y="2831"/>
                  </a:lnTo>
                  <a:lnTo>
                    <a:pt x="712" y="2869"/>
                  </a:lnTo>
                  <a:lnTo>
                    <a:pt x="707" y="2908"/>
                  </a:lnTo>
                  <a:lnTo>
                    <a:pt x="703" y="2947"/>
                  </a:lnTo>
                  <a:lnTo>
                    <a:pt x="700" y="2986"/>
                  </a:lnTo>
                  <a:lnTo>
                    <a:pt x="696" y="3025"/>
                  </a:lnTo>
                  <a:lnTo>
                    <a:pt x="694" y="3064"/>
                  </a:lnTo>
                  <a:lnTo>
                    <a:pt x="692" y="3103"/>
                  </a:lnTo>
                  <a:lnTo>
                    <a:pt x="691" y="3144"/>
                  </a:lnTo>
                  <a:lnTo>
                    <a:pt x="690" y="3183"/>
                  </a:lnTo>
                  <a:lnTo>
                    <a:pt x="690" y="3222"/>
                  </a:lnTo>
                  <a:lnTo>
                    <a:pt x="690" y="3285"/>
                  </a:lnTo>
                  <a:lnTo>
                    <a:pt x="692" y="3347"/>
                  </a:lnTo>
                  <a:lnTo>
                    <a:pt x="696" y="3409"/>
                  </a:lnTo>
                  <a:lnTo>
                    <a:pt x="700" y="3468"/>
                  </a:lnTo>
                  <a:lnTo>
                    <a:pt x="706" y="3528"/>
                  </a:lnTo>
                  <a:lnTo>
                    <a:pt x="713" y="3587"/>
                  </a:lnTo>
                  <a:lnTo>
                    <a:pt x="723" y="3645"/>
                  </a:lnTo>
                  <a:lnTo>
                    <a:pt x="733" y="3702"/>
                  </a:lnTo>
                  <a:lnTo>
                    <a:pt x="744" y="3758"/>
                  </a:lnTo>
                  <a:lnTo>
                    <a:pt x="756" y="3814"/>
                  </a:lnTo>
                  <a:lnTo>
                    <a:pt x="770" y="3868"/>
                  </a:lnTo>
                  <a:lnTo>
                    <a:pt x="785" y="3922"/>
                  </a:lnTo>
                  <a:lnTo>
                    <a:pt x="801" y="3976"/>
                  </a:lnTo>
                  <a:lnTo>
                    <a:pt x="819" y="4027"/>
                  </a:lnTo>
                  <a:lnTo>
                    <a:pt x="839" y="4079"/>
                  </a:lnTo>
                  <a:lnTo>
                    <a:pt x="859" y="4130"/>
                  </a:lnTo>
                  <a:lnTo>
                    <a:pt x="881" y="4180"/>
                  </a:lnTo>
                  <a:lnTo>
                    <a:pt x="904" y="4229"/>
                  </a:lnTo>
                  <a:lnTo>
                    <a:pt x="929" y="4277"/>
                  </a:lnTo>
                  <a:lnTo>
                    <a:pt x="954" y="4325"/>
                  </a:lnTo>
                  <a:lnTo>
                    <a:pt x="981" y="4372"/>
                  </a:lnTo>
                  <a:lnTo>
                    <a:pt x="1009" y="4417"/>
                  </a:lnTo>
                  <a:lnTo>
                    <a:pt x="1040" y="4463"/>
                  </a:lnTo>
                  <a:lnTo>
                    <a:pt x="1071" y="4506"/>
                  </a:lnTo>
                  <a:lnTo>
                    <a:pt x="1103" y="4550"/>
                  </a:lnTo>
                  <a:lnTo>
                    <a:pt x="1137" y="4592"/>
                  </a:lnTo>
                  <a:lnTo>
                    <a:pt x="1172" y="4635"/>
                  </a:lnTo>
                  <a:lnTo>
                    <a:pt x="1208" y="4675"/>
                  </a:lnTo>
                  <a:lnTo>
                    <a:pt x="1246" y="4716"/>
                  </a:lnTo>
                  <a:lnTo>
                    <a:pt x="1285" y="4755"/>
                  </a:lnTo>
                  <a:lnTo>
                    <a:pt x="1326" y="4794"/>
                  </a:lnTo>
                  <a:lnTo>
                    <a:pt x="1367" y="4831"/>
                  </a:lnTo>
                  <a:lnTo>
                    <a:pt x="1409" y="4869"/>
                  </a:lnTo>
                  <a:lnTo>
                    <a:pt x="1453" y="4904"/>
                  </a:lnTo>
                  <a:lnTo>
                    <a:pt x="1497" y="4938"/>
                  </a:lnTo>
                  <a:lnTo>
                    <a:pt x="1543" y="4972"/>
                  </a:lnTo>
                  <a:lnTo>
                    <a:pt x="1589" y="5004"/>
                  </a:lnTo>
                  <a:lnTo>
                    <a:pt x="1637" y="5036"/>
                  </a:lnTo>
                  <a:lnTo>
                    <a:pt x="1684" y="5066"/>
                  </a:lnTo>
                  <a:lnTo>
                    <a:pt x="1734" y="5094"/>
                  </a:lnTo>
                  <a:lnTo>
                    <a:pt x="1783" y="5122"/>
                  </a:lnTo>
                  <a:lnTo>
                    <a:pt x="1834" y="5148"/>
                  </a:lnTo>
                  <a:lnTo>
                    <a:pt x="1886" y="5173"/>
                  </a:lnTo>
                  <a:lnTo>
                    <a:pt x="1939" y="5198"/>
                  </a:lnTo>
                  <a:lnTo>
                    <a:pt x="1992" y="5220"/>
                  </a:lnTo>
                  <a:lnTo>
                    <a:pt x="2047" y="5242"/>
                  </a:lnTo>
                  <a:lnTo>
                    <a:pt x="2101" y="5262"/>
                  </a:lnTo>
                  <a:lnTo>
                    <a:pt x="2158" y="5282"/>
                  </a:lnTo>
                  <a:lnTo>
                    <a:pt x="2214" y="5300"/>
                  </a:lnTo>
                  <a:lnTo>
                    <a:pt x="2273" y="5317"/>
                  </a:lnTo>
                  <a:lnTo>
                    <a:pt x="2332" y="5332"/>
                  </a:lnTo>
                  <a:lnTo>
                    <a:pt x="2391" y="5347"/>
                  </a:lnTo>
                  <a:lnTo>
                    <a:pt x="2452" y="5361"/>
                  </a:lnTo>
                  <a:lnTo>
                    <a:pt x="2513" y="5373"/>
                  </a:lnTo>
                  <a:lnTo>
                    <a:pt x="2576" y="5384"/>
                  </a:lnTo>
                  <a:lnTo>
                    <a:pt x="2640" y="5394"/>
                  </a:lnTo>
                  <a:lnTo>
                    <a:pt x="2703" y="5403"/>
                  </a:lnTo>
                  <a:lnTo>
                    <a:pt x="2769" y="5410"/>
                  </a:lnTo>
                  <a:lnTo>
                    <a:pt x="2835" y="5416"/>
                  </a:lnTo>
                  <a:lnTo>
                    <a:pt x="2902" y="5422"/>
                  </a:lnTo>
                  <a:lnTo>
                    <a:pt x="2970" y="5426"/>
                  </a:lnTo>
                  <a:lnTo>
                    <a:pt x="3039" y="5429"/>
                  </a:lnTo>
                  <a:lnTo>
                    <a:pt x="3108" y="5430"/>
                  </a:lnTo>
                  <a:lnTo>
                    <a:pt x="3179" y="5431"/>
                  </a:lnTo>
                  <a:lnTo>
                    <a:pt x="3248" y="5430"/>
                  </a:lnTo>
                  <a:lnTo>
                    <a:pt x="3316" y="5428"/>
                  </a:lnTo>
                  <a:lnTo>
                    <a:pt x="3383" y="5425"/>
                  </a:lnTo>
                  <a:lnTo>
                    <a:pt x="3450" y="5421"/>
                  </a:lnTo>
                  <a:lnTo>
                    <a:pt x="3518" y="5416"/>
                  </a:lnTo>
                  <a:lnTo>
                    <a:pt x="3584" y="5409"/>
                  </a:lnTo>
                  <a:lnTo>
                    <a:pt x="3650" y="5401"/>
                  </a:lnTo>
                  <a:lnTo>
                    <a:pt x="3717" y="5392"/>
                  </a:lnTo>
                  <a:lnTo>
                    <a:pt x="3781" y="5382"/>
                  </a:lnTo>
                  <a:lnTo>
                    <a:pt x="3847" y="5370"/>
                  </a:lnTo>
                  <a:lnTo>
                    <a:pt x="3912" y="5357"/>
                  </a:lnTo>
                  <a:lnTo>
                    <a:pt x="3977" y="5342"/>
                  </a:lnTo>
                  <a:lnTo>
                    <a:pt x="4041" y="5327"/>
                  </a:lnTo>
                  <a:lnTo>
                    <a:pt x="4105" y="5310"/>
                  </a:lnTo>
                  <a:lnTo>
                    <a:pt x="4169" y="5292"/>
                  </a:lnTo>
                  <a:lnTo>
                    <a:pt x="4233" y="5273"/>
                  </a:lnTo>
                  <a:lnTo>
                    <a:pt x="4295" y="5252"/>
                  </a:lnTo>
                  <a:lnTo>
                    <a:pt x="4358" y="5231"/>
                  </a:lnTo>
                  <a:lnTo>
                    <a:pt x="4420" y="5208"/>
                  </a:lnTo>
                  <a:lnTo>
                    <a:pt x="4481" y="5184"/>
                  </a:lnTo>
                  <a:lnTo>
                    <a:pt x="4541" y="5159"/>
                  </a:lnTo>
                  <a:lnTo>
                    <a:pt x="4601" y="5133"/>
                  </a:lnTo>
                  <a:lnTo>
                    <a:pt x="4660" y="5107"/>
                  </a:lnTo>
                  <a:lnTo>
                    <a:pt x="4719" y="5078"/>
                  </a:lnTo>
                  <a:lnTo>
                    <a:pt x="4777" y="5049"/>
                  </a:lnTo>
                  <a:lnTo>
                    <a:pt x="4834" y="5017"/>
                  </a:lnTo>
                  <a:lnTo>
                    <a:pt x="4891" y="4986"/>
                  </a:lnTo>
                  <a:lnTo>
                    <a:pt x="4947" y="4953"/>
                  </a:lnTo>
                  <a:lnTo>
                    <a:pt x="5002" y="4919"/>
                  </a:lnTo>
                  <a:lnTo>
                    <a:pt x="5057" y="4884"/>
                  </a:lnTo>
                  <a:lnTo>
                    <a:pt x="5112" y="4847"/>
                  </a:lnTo>
                  <a:lnTo>
                    <a:pt x="5165" y="4810"/>
                  </a:lnTo>
                  <a:lnTo>
                    <a:pt x="5488" y="5261"/>
                  </a:lnTo>
                  <a:lnTo>
                    <a:pt x="5424" y="5309"/>
                  </a:lnTo>
                  <a:lnTo>
                    <a:pt x="5358" y="5356"/>
                  </a:lnTo>
                  <a:lnTo>
                    <a:pt x="5291" y="5401"/>
                  </a:lnTo>
                  <a:lnTo>
                    <a:pt x="5226" y="5445"/>
                  </a:lnTo>
                  <a:lnTo>
                    <a:pt x="5158" y="5486"/>
                  </a:lnTo>
                  <a:lnTo>
                    <a:pt x="5091" y="5527"/>
                  </a:lnTo>
                  <a:lnTo>
                    <a:pt x="5024" y="5565"/>
                  </a:lnTo>
                  <a:lnTo>
                    <a:pt x="4955" y="5603"/>
                  </a:lnTo>
                  <a:lnTo>
                    <a:pt x="4886" y="5638"/>
                  </a:lnTo>
                  <a:lnTo>
                    <a:pt x="4818" y="5672"/>
                  </a:lnTo>
                  <a:lnTo>
                    <a:pt x="4748" y="5705"/>
                  </a:lnTo>
                  <a:lnTo>
                    <a:pt x="4677" y="5736"/>
                  </a:lnTo>
                  <a:lnTo>
                    <a:pt x="4608" y="5766"/>
                  </a:lnTo>
                  <a:lnTo>
                    <a:pt x="4536" y="5794"/>
                  </a:lnTo>
                  <a:lnTo>
                    <a:pt x="4465" y="5820"/>
                  </a:lnTo>
                  <a:lnTo>
                    <a:pt x="4393" y="5846"/>
                  </a:lnTo>
                  <a:lnTo>
                    <a:pt x="4321" y="5869"/>
                  </a:lnTo>
                  <a:lnTo>
                    <a:pt x="4248" y="5890"/>
                  </a:lnTo>
                  <a:lnTo>
                    <a:pt x="4174" y="5911"/>
                  </a:lnTo>
                  <a:lnTo>
                    <a:pt x="4100" y="5930"/>
                  </a:lnTo>
                  <a:lnTo>
                    <a:pt x="4027" y="5947"/>
                  </a:lnTo>
                  <a:lnTo>
                    <a:pt x="3952" y="5963"/>
                  </a:lnTo>
                  <a:lnTo>
                    <a:pt x="3876" y="5977"/>
                  </a:lnTo>
                  <a:lnTo>
                    <a:pt x="3801" y="5990"/>
                  </a:lnTo>
                  <a:lnTo>
                    <a:pt x="3725" y="6001"/>
                  </a:lnTo>
                  <a:lnTo>
                    <a:pt x="3648" y="6012"/>
                  </a:lnTo>
                  <a:lnTo>
                    <a:pt x="3571" y="6020"/>
                  </a:lnTo>
                  <a:lnTo>
                    <a:pt x="3493" y="6027"/>
                  </a:lnTo>
                  <a:lnTo>
                    <a:pt x="3416" y="6032"/>
                  </a:lnTo>
                  <a:lnTo>
                    <a:pt x="3338" y="6036"/>
                  </a:lnTo>
                  <a:lnTo>
                    <a:pt x="3258" y="6038"/>
                  </a:lnTo>
                  <a:lnTo>
                    <a:pt x="3179" y="6039"/>
                  </a:lnTo>
                  <a:lnTo>
                    <a:pt x="3099" y="6038"/>
                  </a:lnTo>
                  <a:lnTo>
                    <a:pt x="3021" y="6037"/>
                  </a:lnTo>
                  <a:lnTo>
                    <a:pt x="2943" y="6034"/>
                  </a:lnTo>
                  <a:lnTo>
                    <a:pt x="2866" y="6029"/>
                  </a:lnTo>
                  <a:lnTo>
                    <a:pt x="2789" y="6023"/>
                  </a:lnTo>
                  <a:lnTo>
                    <a:pt x="2713" y="6016"/>
                  </a:lnTo>
                  <a:lnTo>
                    <a:pt x="2639" y="6008"/>
                  </a:lnTo>
                  <a:lnTo>
                    <a:pt x="2564" y="5998"/>
                  </a:lnTo>
                  <a:lnTo>
                    <a:pt x="2491" y="5987"/>
                  </a:lnTo>
                  <a:lnTo>
                    <a:pt x="2419" y="5975"/>
                  </a:lnTo>
                  <a:lnTo>
                    <a:pt x="2346" y="5962"/>
                  </a:lnTo>
                  <a:lnTo>
                    <a:pt x="2275" y="5947"/>
                  </a:lnTo>
                  <a:lnTo>
                    <a:pt x="2204" y="5931"/>
                  </a:lnTo>
                  <a:lnTo>
                    <a:pt x="2135" y="5913"/>
                  </a:lnTo>
                  <a:lnTo>
                    <a:pt x="2066" y="5895"/>
                  </a:lnTo>
                  <a:lnTo>
                    <a:pt x="1998" y="5875"/>
                  </a:lnTo>
                  <a:lnTo>
                    <a:pt x="1931" y="5854"/>
                  </a:lnTo>
                  <a:lnTo>
                    <a:pt x="1865" y="5831"/>
                  </a:lnTo>
                  <a:lnTo>
                    <a:pt x="1799" y="5808"/>
                  </a:lnTo>
                  <a:lnTo>
                    <a:pt x="1736" y="5784"/>
                  </a:lnTo>
                  <a:lnTo>
                    <a:pt x="1672" y="5757"/>
                  </a:lnTo>
                  <a:lnTo>
                    <a:pt x="1609" y="5730"/>
                  </a:lnTo>
                  <a:lnTo>
                    <a:pt x="1548" y="5702"/>
                  </a:lnTo>
                  <a:lnTo>
                    <a:pt x="1487" y="5672"/>
                  </a:lnTo>
                  <a:lnTo>
                    <a:pt x="1428" y="5642"/>
                  </a:lnTo>
                  <a:lnTo>
                    <a:pt x="1369" y="5610"/>
                  </a:lnTo>
                  <a:lnTo>
                    <a:pt x="1311" y="5576"/>
                  </a:lnTo>
                  <a:lnTo>
                    <a:pt x="1255" y="5542"/>
                  </a:lnTo>
                  <a:lnTo>
                    <a:pt x="1198" y="5506"/>
                  </a:lnTo>
                  <a:lnTo>
                    <a:pt x="1144" y="5469"/>
                  </a:lnTo>
                  <a:lnTo>
                    <a:pt x="1090" y="5430"/>
                  </a:lnTo>
                  <a:lnTo>
                    <a:pt x="1037" y="5391"/>
                  </a:lnTo>
                  <a:lnTo>
                    <a:pt x="1004" y="5366"/>
                  </a:lnTo>
                  <a:lnTo>
                    <a:pt x="972" y="5340"/>
                  </a:lnTo>
                  <a:lnTo>
                    <a:pt x="941" y="5314"/>
                  </a:lnTo>
                  <a:lnTo>
                    <a:pt x="910" y="5288"/>
                  </a:lnTo>
                  <a:lnTo>
                    <a:pt x="880" y="5260"/>
                  </a:lnTo>
                  <a:lnTo>
                    <a:pt x="850" y="5234"/>
                  </a:lnTo>
                  <a:lnTo>
                    <a:pt x="820" y="5207"/>
                  </a:lnTo>
                  <a:lnTo>
                    <a:pt x="792" y="5179"/>
                  </a:lnTo>
                  <a:lnTo>
                    <a:pt x="764" y="5152"/>
                  </a:lnTo>
                  <a:lnTo>
                    <a:pt x="736" y="5124"/>
                  </a:lnTo>
                  <a:lnTo>
                    <a:pt x="708" y="5096"/>
                  </a:lnTo>
                  <a:lnTo>
                    <a:pt x="682" y="5068"/>
                  </a:lnTo>
                  <a:lnTo>
                    <a:pt x="656" y="5039"/>
                  </a:lnTo>
                  <a:lnTo>
                    <a:pt x="630" y="5010"/>
                  </a:lnTo>
                  <a:lnTo>
                    <a:pt x="605" y="4981"/>
                  </a:lnTo>
                  <a:lnTo>
                    <a:pt x="580" y="4952"/>
                  </a:lnTo>
                  <a:lnTo>
                    <a:pt x="556" y="4922"/>
                  </a:lnTo>
                  <a:lnTo>
                    <a:pt x="533" y="4893"/>
                  </a:lnTo>
                  <a:lnTo>
                    <a:pt x="509" y="4863"/>
                  </a:lnTo>
                  <a:lnTo>
                    <a:pt x="487" y="4832"/>
                  </a:lnTo>
                  <a:lnTo>
                    <a:pt x="465" y="4802"/>
                  </a:lnTo>
                  <a:lnTo>
                    <a:pt x="444" y="4771"/>
                  </a:lnTo>
                  <a:lnTo>
                    <a:pt x="422" y="4740"/>
                  </a:lnTo>
                  <a:lnTo>
                    <a:pt x="402" y="4709"/>
                  </a:lnTo>
                  <a:lnTo>
                    <a:pt x="382" y="4677"/>
                  </a:lnTo>
                  <a:lnTo>
                    <a:pt x="363" y="4646"/>
                  </a:lnTo>
                  <a:lnTo>
                    <a:pt x="344" y="4615"/>
                  </a:lnTo>
                  <a:lnTo>
                    <a:pt x="326" y="4582"/>
                  </a:lnTo>
                  <a:lnTo>
                    <a:pt x="308" y="4550"/>
                  </a:lnTo>
                  <a:lnTo>
                    <a:pt x="291" y="4517"/>
                  </a:lnTo>
                  <a:lnTo>
                    <a:pt x="274" y="4484"/>
                  </a:lnTo>
                  <a:lnTo>
                    <a:pt x="258" y="4451"/>
                  </a:lnTo>
                  <a:lnTo>
                    <a:pt x="242" y="4417"/>
                  </a:lnTo>
                  <a:lnTo>
                    <a:pt x="227" y="4384"/>
                  </a:lnTo>
                  <a:lnTo>
                    <a:pt x="211" y="4349"/>
                  </a:lnTo>
                  <a:lnTo>
                    <a:pt x="197" y="4315"/>
                  </a:lnTo>
                  <a:lnTo>
                    <a:pt x="183" y="4280"/>
                  </a:lnTo>
                  <a:lnTo>
                    <a:pt x="170" y="4246"/>
                  </a:lnTo>
                  <a:lnTo>
                    <a:pt x="157" y="4211"/>
                  </a:lnTo>
                  <a:lnTo>
                    <a:pt x="145" y="4175"/>
                  </a:lnTo>
                  <a:lnTo>
                    <a:pt x="134" y="4140"/>
                  </a:lnTo>
                  <a:lnTo>
                    <a:pt x="121" y="4103"/>
                  </a:lnTo>
                  <a:lnTo>
                    <a:pt x="111" y="4068"/>
                  </a:lnTo>
                  <a:lnTo>
                    <a:pt x="101" y="4031"/>
                  </a:lnTo>
                  <a:lnTo>
                    <a:pt x="91" y="3994"/>
                  </a:lnTo>
                  <a:lnTo>
                    <a:pt x="82" y="3957"/>
                  </a:lnTo>
                  <a:lnTo>
                    <a:pt x="73" y="3920"/>
                  </a:lnTo>
                  <a:lnTo>
                    <a:pt x="65" y="3883"/>
                  </a:lnTo>
                  <a:lnTo>
                    <a:pt x="57" y="3844"/>
                  </a:lnTo>
                  <a:lnTo>
                    <a:pt x="50" y="3807"/>
                  </a:lnTo>
                  <a:lnTo>
                    <a:pt x="43" y="3768"/>
                  </a:lnTo>
                  <a:lnTo>
                    <a:pt x="37" y="3729"/>
                  </a:lnTo>
                  <a:lnTo>
                    <a:pt x="31" y="3690"/>
                  </a:lnTo>
                  <a:lnTo>
                    <a:pt x="26" y="3651"/>
                  </a:lnTo>
                  <a:lnTo>
                    <a:pt x="20" y="3611"/>
                  </a:lnTo>
                  <a:lnTo>
                    <a:pt x="16" y="3572"/>
                  </a:lnTo>
                  <a:lnTo>
                    <a:pt x="12" y="3531"/>
                  </a:lnTo>
                  <a:lnTo>
                    <a:pt x="9" y="3491"/>
                  </a:lnTo>
                  <a:lnTo>
                    <a:pt x="6" y="3450"/>
                  </a:lnTo>
                  <a:lnTo>
                    <a:pt x="4" y="3410"/>
                  </a:lnTo>
                  <a:lnTo>
                    <a:pt x="3" y="3368"/>
                  </a:lnTo>
                  <a:lnTo>
                    <a:pt x="1" y="3327"/>
                  </a:lnTo>
                  <a:lnTo>
                    <a:pt x="1" y="3285"/>
                  </a:lnTo>
                  <a:lnTo>
                    <a:pt x="0" y="3244"/>
                  </a:lnTo>
                  <a:lnTo>
                    <a:pt x="1" y="3173"/>
                  </a:lnTo>
                  <a:lnTo>
                    <a:pt x="3" y="3103"/>
                  </a:lnTo>
                  <a:lnTo>
                    <a:pt x="6" y="3034"/>
                  </a:lnTo>
                  <a:lnTo>
                    <a:pt x="11" y="2964"/>
                  </a:lnTo>
                  <a:lnTo>
                    <a:pt x="17" y="2897"/>
                  </a:lnTo>
                  <a:lnTo>
                    <a:pt x="26" y="2829"/>
                  </a:lnTo>
                  <a:lnTo>
                    <a:pt x="35" y="2761"/>
                  </a:lnTo>
                  <a:lnTo>
                    <a:pt x="45" y="2694"/>
                  </a:lnTo>
                  <a:lnTo>
                    <a:pt x="57" y="2627"/>
                  </a:lnTo>
                  <a:lnTo>
                    <a:pt x="70" y="2560"/>
                  </a:lnTo>
                  <a:lnTo>
                    <a:pt x="84" y="2495"/>
                  </a:lnTo>
                  <a:lnTo>
                    <a:pt x="100" y="2430"/>
                  </a:lnTo>
                  <a:lnTo>
                    <a:pt x="117" y="2365"/>
                  </a:lnTo>
                  <a:lnTo>
                    <a:pt x="136" y="2300"/>
                  </a:lnTo>
                  <a:lnTo>
                    <a:pt x="156" y="2236"/>
                  </a:lnTo>
                  <a:lnTo>
                    <a:pt x="177" y="2173"/>
                  </a:lnTo>
                  <a:lnTo>
                    <a:pt x="199" y="2110"/>
                  </a:lnTo>
                  <a:lnTo>
                    <a:pt x="223" y="2047"/>
                  </a:lnTo>
                  <a:lnTo>
                    <a:pt x="249" y="1986"/>
                  </a:lnTo>
                  <a:lnTo>
                    <a:pt x="276" y="1925"/>
                  </a:lnTo>
                  <a:lnTo>
                    <a:pt x="303" y="1865"/>
                  </a:lnTo>
                  <a:lnTo>
                    <a:pt x="333" y="1805"/>
                  </a:lnTo>
                  <a:lnTo>
                    <a:pt x="364" y="1746"/>
                  </a:lnTo>
                  <a:lnTo>
                    <a:pt x="395" y="1688"/>
                  </a:lnTo>
                  <a:lnTo>
                    <a:pt x="429" y="1630"/>
                  </a:lnTo>
                  <a:lnTo>
                    <a:pt x="463" y="1573"/>
                  </a:lnTo>
                  <a:lnTo>
                    <a:pt x="498" y="1518"/>
                  </a:lnTo>
                  <a:lnTo>
                    <a:pt x="536" y="1462"/>
                  </a:lnTo>
                  <a:lnTo>
                    <a:pt x="574" y="1406"/>
                  </a:lnTo>
                  <a:lnTo>
                    <a:pt x="613" y="1353"/>
                  </a:lnTo>
                  <a:lnTo>
                    <a:pt x="655" y="1299"/>
                  </a:lnTo>
                  <a:lnTo>
                    <a:pt x="697" y="1245"/>
                  </a:lnTo>
                  <a:lnTo>
                    <a:pt x="728" y="1208"/>
                  </a:lnTo>
                  <a:lnTo>
                    <a:pt x="759" y="1170"/>
                  </a:lnTo>
                  <a:lnTo>
                    <a:pt x="791" y="1134"/>
                  </a:lnTo>
                  <a:lnTo>
                    <a:pt x="824" y="1098"/>
                  </a:lnTo>
                  <a:lnTo>
                    <a:pt x="856" y="1062"/>
                  </a:lnTo>
                  <a:lnTo>
                    <a:pt x="889" y="1027"/>
                  </a:lnTo>
                  <a:lnTo>
                    <a:pt x="923" y="992"/>
                  </a:lnTo>
                  <a:lnTo>
                    <a:pt x="957" y="958"/>
                  </a:lnTo>
                  <a:lnTo>
                    <a:pt x="991" y="925"/>
                  </a:lnTo>
                  <a:lnTo>
                    <a:pt x="1026" y="892"/>
                  </a:lnTo>
                  <a:lnTo>
                    <a:pt x="1061" y="860"/>
                  </a:lnTo>
                  <a:lnTo>
                    <a:pt x="1096" y="828"/>
                  </a:lnTo>
                  <a:lnTo>
                    <a:pt x="1133" y="798"/>
                  </a:lnTo>
                  <a:lnTo>
                    <a:pt x="1169" y="766"/>
                  </a:lnTo>
                  <a:lnTo>
                    <a:pt x="1205" y="737"/>
                  </a:lnTo>
                  <a:lnTo>
                    <a:pt x="1243" y="708"/>
                  </a:lnTo>
                  <a:lnTo>
                    <a:pt x="1280" y="679"/>
                  </a:lnTo>
                  <a:lnTo>
                    <a:pt x="1318" y="651"/>
                  </a:lnTo>
                  <a:lnTo>
                    <a:pt x="1357" y="624"/>
                  </a:lnTo>
                  <a:lnTo>
                    <a:pt x="1396" y="596"/>
                  </a:lnTo>
                  <a:lnTo>
                    <a:pt x="1435" y="570"/>
                  </a:lnTo>
                  <a:lnTo>
                    <a:pt x="1475" y="544"/>
                  </a:lnTo>
                  <a:lnTo>
                    <a:pt x="1514" y="518"/>
                  </a:lnTo>
                  <a:lnTo>
                    <a:pt x="1556" y="494"/>
                  </a:lnTo>
                  <a:lnTo>
                    <a:pt x="1596" y="470"/>
                  </a:lnTo>
                  <a:lnTo>
                    <a:pt x="1638" y="447"/>
                  </a:lnTo>
                  <a:lnTo>
                    <a:pt x="1679" y="423"/>
                  </a:lnTo>
                  <a:lnTo>
                    <a:pt x="1722" y="401"/>
                  </a:lnTo>
                  <a:lnTo>
                    <a:pt x="1764" y="379"/>
                  </a:lnTo>
                  <a:lnTo>
                    <a:pt x="1807" y="357"/>
                  </a:lnTo>
                  <a:lnTo>
                    <a:pt x="1851" y="337"/>
                  </a:lnTo>
                  <a:lnTo>
                    <a:pt x="1894" y="317"/>
                  </a:lnTo>
                  <a:lnTo>
                    <a:pt x="1939" y="297"/>
                  </a:lnTo>
                  <a:lnTo>
                    <a:pt x="1983" y="279"/>
                  </a:lnTo>
                  <a:lnTo>
                    <a:pt x="2028" y="260"/>
                  </a:lnTo>
                  <a:lnTo>
                    <a:pt x="2073" y="242"/>
                  </a:lnTo>
                  <a:lnTo>
                    <a:pt x="2119" y="226"/>
                  </a:lnTo>
                  <a:lnTo>
                    <a:pt x="2164" y="209"/>
                  </a:lnTo>
                  <a:lnTo>
                    <a:pt x="2210" y="193"/>
                  </a:lnTo>
                  <a:lnTo>
                    <a:pt x="2257" y="178"/>
                  </a:lnTo>
                  <a:lnTo>
                    <a:pt x="2303" y="164"/>
                  </a:lnTo>
                  <a:lnTo>
                    <a:pt x="2350" y="150"/>
                  </a:lnTo>
                  <a:lnTo>
                    <a:pt x="2396" y="137"/>
                  </a:lnTo>
                  <a:lnTo>
                    <a:pt x="2444" y="124"/>
                  </a:lnTo>
                  <a:lnTo>
                    <a:pt x="2492" y="111"/>
                  </a:lnTo>
                  <a:lnTo>
                    <a:pt x="2540" y="100"/>
                  </a:lnTo>
                  <a:lnTo>
                    <a:pt x="2588" y="89"/>
                  </a:lnTo>
                  <a:lnTo>
                    <a:pt x="2637" y="79"/>
                  </a:lnTo>
                  <a:lnTo>
                    <a:pt x="2685" y="70"/>
                  </a:lnTo>
                  <a:lnTo>
                    <a:pt x="2735" y="61"/>
                  </a:lnTo>
                  <a:lnTo>
                    <a:pt x="2784" y="52"/>
                  </a:lnTo>
                  <a:lnTo>
                    <a:pt x="2834" y="45"/>
                  </a:lnTo>
                  <a:lnTo>
                    <a:pt x="2884" y="38"/>
                  </a:lnTo>
                  <a:lnTo>
                    <a:pt x="2935" y="30"/>
                  </a:lnTo>
                  <a:lnTo>
                    <a:pt x="2985" y="24"/>
                  </a:lnTo>
                  <a:lnTo>
                    <a:pt x="3036" y="19"/>
                  </a:lnTo>
                  <a:lnTo>
                    <a:pt x="3087" y="15"/>
                  </a:lnTo>
                  <a:lnTo>
                    <a:pt x="3139" y="11"/>
                  </a:lnTo>
                  <a:lnTo>
                    <a:pt x="3190" y="7"/>
                  </a:lnTo>
                  <a:lnTo>
                    <a:pt x="3242" y="4"/>
                  </a:lnTo>
                  <a:lnTo>
                    <a:pt x="3294" y="2"/>
                  </a:lnTo>
                  <a:lnTo>
                    <a:pt x="3347" y="1"/>
                  </a:lnTo>
                  <a:lnTo>
                    <a:pt x="3400" y="0"/>
                  </a:lnTo>
                  <a:lnTo>
                    <a:pt x="3453" y="0"/>
                  </a:lnTo>
                  <a:lnTo>
                    <a:pt x="3524" y="0"/>
                  </a:lnTo>
                  <a:lnTo>
                    <a:pt x="3593" y="2"/>
                  </a:lnTo>
                  <a:lnTo>
                    <a:pt x="3663" y="5"/>
                  </a:lnTo>
                  <a:lnTo>
                    <a:pt x="3733" y="9"/>
                  </a:lnTo>
                  <a:lnTo>
                    <a:pt x="3800" y="15"/>
                  </a:lnTo>
                  <a:lnTo>
                    <a:pt x="3869" y="21"/>
                  </a:lnTo>
                  <a:lnTo>
                    <a:pt x="3936" y="29"/>
                  </a:lnTo>
                  <a:lnTo>
                    <a:pt x="4002" y="39"/>
                  </a:lnTo>
                  <a:lnTo>
                    <a:pt x="4069" y="49"/>
                  </a:lnTo>
                  <a:lnTo>
                    <a:pt x="4135" y="60"/>
                  </a:lnTo>
                  <a:lnTo>
                    <a:pt x="4200" y="73"/>
                  </a:lnTo>
                  <a:lnTo>
                    <a:pt x="4265" y="86"/>
                  </a:lnTo>
                  <a:lnTo>
                    <a:pt x="4330" y="101"/>
                  </a:lnTo>
                  <a:lnTo>
                    <a:pt x="4393" y="118"/>
                  </a:lnTo>
                  <a:lnTo>
                    <a:pt x="4456" y="135"/>
                  </a:lnTo>
                  <a:lnTo>
                    <a:pt x="4520" y="154"/>
                  </a:lnTo>
                  <a:lnTo>
                    <a:pt x="4581" y="173"/>
                  </a:lnTo>
                  <a:lnTo>
                    <a:pt x="4642" y="194"/>
                  </a:lnTo>
                  <a:lnTo>
                    <a:pt x="4702" y="216"/>
                  </a:lnTo>
                  <a:lnTo>
                    <a:pt x="4761" y="239"/>
                  </a:lnTo>
                  <a:lnTo>
                    <a:pt x="4819" y="262"/>
                  </a:lnTo>
                  <a:lnTo>
                    <a:pt x="4875" y="288"/>
                  </a:lnTo>
                  <a:lnTo>
                    <a:pt x="4931" y="314"/>
                  </a:lnTo>
                  <a:lnTo>
                    <a:pt x="4986" y="341"/>
                  </a:lnTo>
                  <a:lnTo>
                    <a:pt x="5040" y="369"/>
                  </a:lnTo>
                  <a:lnTo>
                    <a:pt x="5092" y="398"/>
                  </a:lnTo>
                  <a:lnTo>
                    <a:pt x="5144" y="428"/>
                  </a:lnTo>
                  <a:lnTo>
                    <a:pt x="5194" y="460"/>
                  </a:lnTo>
                  <a:lnTo>
                    <a:pt x="5244" y="492"/>
                  </a:lnTo>
                  <a:lnTo>
                    <a:pt x="5292" y="526"/>
                  </a:lnTo>
                  <a:lnTo>
                    <a:pt x="5340" y="559"/>
                  </a:lnTo>
                  <a:lnTo>
                    <a:pt x="5386" y="594"/>
                  </a:lnTo>
                  <a:lnTo>
                    <a:pt x="5442" y="640"/>
                  </a:lnTo>
                  <a:lnTo>
                    <a:pt x="5496" y="685"/>
                  </a:lnTo>
                  <a:lnTo>
                    <a:pt x="5548" y="732"/>
                  </a:lnTo>
                  <a:lnTo>
                    <a:pt x="5598" y="780"/>
                  </a:lnTo>
                  <a:lnTo>
                    <a:pt x="5647" y="828"/>
                  </a:lnTo>
                  <a:lnTo>
                    <a:pt x="5693" y="877"/>
                  </a:lnTo>
                  <a:lnTo>
                    <a:pt x="5739" y="926"/>
                  </a:lnTo>
                  <a:lnTo>
                    <a:pt x="5782" y="976"/>
                  </a:lnTo>
                  <a:lnTo>
                    <a:pt x="5824" y="1028"/>
                  </a:lnTo>
                  <a:lnTo>
                    <a:pt x="5863" y="1079"/>
                  </a:lnTo>
                  <a:lnTo>
                    <a:pt x="5901" y="1132"/>
                  </a:lnTo>
                  <a:lnTo>
                    <a:pt x="5937" y="1186"/>
                  </a:lnTo>
                  <a:lnTo>
                    <a:pt x="5971" y="1239"/>
                  </a:lnTo>
                  <a:lnTo>
                    <a:pt x="6004" y="1295"/>
                  </a:lnTo>
                  <a:lnTo>
                    <a:pt x="6034" y="1351"/>
                  </a:lnTo>
                  <a:lnTo>
                    <a:pt x="6063" y="1406"/>
                  </a:lnTo>
                  <a:lnTo>
                    <a:pt x="6090" y="1464"/>
                  </a:lnTo>
                  <a:lnTo>
                    <a:pt x="6116" y="1522"/>
                  </a:lnTo>
                  <a:lnTo>
                    <a:pt x="6139" y="1580"/>
                  </a:lnTo>
                  <a:lnTo>
                    <a:pt x="6161" y="1640"/>
                  </a:lnTo>
                  <a:lnTo>
                    <a:pt x="6180" y="1701"/>
                  </a:lnTo>
                  <a:lnTo>
                    <a:pt x="6200" y="1763"/>
                  </a:lnTo>
                  <a:lnTo>
                    <a:pt x="6216" y="1825"/>
                  </a:lnTo>
                  <a:lnTo>
                    <a:pt x="6231" y="1889"/>
                  </a:lnTo>
                  <a:lnTo>
                    <a:pt x="6243" y="1953"/>
                  </a:lnTo>
                  <a:lnTo>
                    <a:pt x="6255" y="2019"/>
                  </a:lnTo>
                  <a:lnTo>
                    <a:pt x="6264" y="2085"/>
                  </a:lnTo>
                  <a:lnTo>
                    <a:pt x="6272" y="2151"/>
                  </a:lnTo>
                  <a:lnTo>
                    <a:pt x="6278" y="2219"/>
                  </a:lnTo>
                  <a:lnTo>
                    <a:pt x="6282" y="2288"/>
                  </a:lnTo>
                  <a:lnTo>
                    <a:pt x="6285" y="2358"/>
                  </a:lnTo>
                  <a:lnTo>
                    <a:pt x="6286" y="2428"/>
                  </a:lnTo>
                  <a:lnTo>
                    <a:pt x="6285" y="2498"/>
                  </a:lnTo>
                  <a:lnTo>
                    <a:pt x="6282" y="2566"/>
                  </a:lnTo>
                  <a:lnTo>
                    <a:pt x="6278" y="2634"/>
                  </a:lnTo>
                  <a:lnTo>
                    <a:pt x="6272" y="2701"/>
                  </a:lnTo>
                  <a:lnTo>
                    <a:pt x="6264" y="2768"/>
                  </a:lnTo>
                  <a:lnTo>
                    <a:pt x="6255" y="2834"/>
                  </a:lnTo>
                  <a:lnTo>
                    <a:pt x="6244" y="2899"/>
                  </a:lnTo>
                  <a:lnTo>
                    <a:pt x="6232" y="2963"/>
                  </a:lnTo>
                  <a:lnTo>
                    <a:pt x="6217" y="3027"/>
                  </a:lnTo>
                  <a:lnTo>
                    <a:pt x="6201" y="3091"/>
                  </a:lnTo>
                  <a:lnTo>
                    <a:pt x="6182" y="3153"/>
                  </a:lnTo>
                  <a:lnTo>
                    <a:pt x="6163" y="3214"/>
                  </a:lnTo>
                  <a:lnTo>
                    <a:pt x="6142" y="3275"/>
                  </a:lnTo>
                  <a:lnTo>
                    <a:pt x="6119" y="3336"/>
                  </a:lnTo>
                  <a:lnTo>
                    <a:pt x="6094" y="3396"/>
                  </a:lnTo>
                  <a:lnTo>
                    <a:pt x="6067" y="3454"/>
                  </a:lnTo>
                  <a:lnTo>
                    <a:pt x="6040" y="3512"/>
                  </a:lnTo>
                  <a:lnTo>
                    <a:pt x="6010" y="3569"/>
                  </a:lnTo>
                  <a:lnTo>
                    <a:pt x="5978" y="3625"/>
                  </a:lnTo>
                  <a:lnTo>
                    <a:pt x="5946" y="3680"/>
                  </a:lnTo>
                  <a:lnTo>
                    <a:pt x="5912" y="3734"/>
                  </a:lnTo>
                  <a:lnTo>
                    <a:pt x="5876" y="3786"/>
                  </a:lnTo>
                  <a:lnTo>
                    <a:pt x="5839" y="3838"/>
                  </a:lnTo>
                  <a:lnTo>
                    <a:pt x="5799" y="3889"/>
                  </a:lnTo>
                  <a:lnTo>
                    <a:pt x="5759" y="3938"/>
                  </a:lnTo>
                  <a:lnTo>
                    <a:pt x="5718" y="3987"/>
                  </a:lnTo>
                  <a:lnTo>
                    <a:pt x="5673" y="4034"/>
                  </a:lnTo>
                  <a:lnTo>
                    <a:pt x="5629" y="4081"/>
                  </a:lnTo>
                  <a:lnTo>
                    <a:pt x="5582" y="4127"/>
                  </a:lnTo>
                  <a:lnTo>
                    <a:pt x="5534" y="4170"/>
                  </a:lnTo>
                  <a:lnTo>
                    <a:pt x="5484" y="4214"/>
                  </a:lnTo>
                  <a:lnTo>
                    <a:pt x="5433" y="4256"/>
                  </a:lnTo>
                  <a:lnTo>
                    <a:pt x="5404" y="4278"/>
                  </a:lnTo>
                  <a:lnTo>
                    <a:pt x="5374" y="4301"/>
                  </a:lnTo>
                  <a:lnTo>
                    <a:pt x="5345" y="4323"/>
                  </a:lnTo>
                  <a:lnTo>
                    <a:pt x="5315" y="4343"/>
                  </a:lnTo>
                  <a:lnTo>
                    <a:pt x="5283" y="4364"/>
                  </a:lnTo>
                  <a:lnTo>
                    <a:pt x="5253" y="4384"/>
                  </a:lnTo>
                  <a:lnTo>
                    <a:pt x="5222" y="4403"/>
                  </a:lnTo>
                  <a:lnTo>
                    <a:pt x="5189" y="4420"/>
                  </a:lnTo>
                  <a:lnTo>
                    <a:pt x="5157" y="4438"/>
                  </a:lnTo>
                  <a:lnTo>
                    <a:pt x="5125" y="4455"/>
                  </a:lnTo>
                  <a:lnTo>
                    <a:pt x="5091" y="4471"/>
                  </a:lnTo>
                  <a:lnTo>
                    <a:pt x="5058" y="4486"/>
                  </a:lnTo>
                  <a:lnTo>
                    <a:pt x="5024" y="4501"/>
                  </a:lnTo>
                  <a:lnTo>
                    <a:pt x="4989" y="4515"/>
                  </a:lnTo>
                  <a:lnTo>
                    <a:pt x="4955" y="4528"/>
                  </a:lnTo>
                  <a:lnTo>
                    <a:pt x="4920" y="4541"/>
                  </a:lnTo>
                  <a:lnTo>
                    <a:pt x="4884" y="4553"/>
                  </a:lnTo>
                  <a:lnTo>
                    <a:pt x="4849" y="4564"/>
                  </a:lnTo>
                  <a:lnTo>
                    <a:pt x="4813" y="4575"/>
                  </a:lnTo>
                  <a:lnTo>
                    <a:pt x="4777" y="4584"/>
                  </a:lnTo>
                  <a:lnTo>
                    <a:pt x="4741" y="4593"/>
                  </a:lnTo>
                  <a:lnTo>
                    <a:pt x="4704" y="4601"/>
                  </a:lnTo>
                  <a:lnTo>
                    <a:pt x="4668" y="4608"/>
                  </a:lnTo>
                  <a:lnTo>
                    <a:pt x="4632" y="4616"/>
                  </a:lnTo>
                  <a:lnTo>
                    <a:pt x="4594" y="4621"/>
                  </a:lnTo>
                  <a:lnTo>
                    <a:pt x="4558" y="4626"/>
                  </a:lnTo>
                  <a:lnTo>
                    <a:pt x="4521" y="4631"/>
                  </a:lnTo>
                  <a:lnTo>
                    <a:pt x="4483" y="4634"/>
                  </a:lnTo>
                  <a:lnTo>
                    <a:pt x="4446" y="4637"/>
                  </a:lnTo>
                  <a:lnTo>
                    <a:pt x="4409" y="4639"/>
                  </a:lnTo>
                  <a:lnTo>
                    <a:pt x="4370" y="4640"/>
                  </a:lnTo>
                  <a:lnTo>
                    <a:pt x="4333" y="4640"/>
                  </a:lnTo>
                  <a:lnTo>
                    <a:pt x="4289" y="4640"/>
                  </a:lnTo>
                  <a:lnTo>
                    <a:pt x="4247" y="4638"/>
                  </a:lnTo>
                  <a:lnTo>
                    <a:pt x="4206" y="4636"/>
                  </a:lnTo>
                  <a:lnTo>
                    <a:pt x="4167" y="4632"/>
                  </a:lnTo>
                  <a:lnTo>
                    <a:pt x="4129" y="4627"/>
                  </a:lnTo>
                  <a:lnTo>
                    <a:pt x="4091" y="4622"/>
                  </a:lnTo>
                  <a:lnTo>
                    <a:pt x="4056" y="4615"/>
                  </a:lnTo>
                  <a:lnTo>
                    <a:pt x="4022" y="4606"/>
                  </a:lnTo>
                  <a:lnTo>
                    <a:pt x="3989" y="4598"/>
                  </a:lnTo>
                  <a:lnTo>
                    <a:pt x="3958" y="4588"/>
                  </a:lnTo>
                  <a:lnTo>
                    <a:pt x="3928" y="4577"/>
                  </a:lnTo>
                  <a:lnTo>
                    <a:pt x="3898" y="4565"/>
                  </a:lnTo>
                  <a:lnTo>
                    <a:pt x="3871" y="4552"/>
                  </a:lnTo>
                  <a:lnTo>
                    <a:pt x="3845" y="4538"/>
                  </a:lnTo>
                  <a:lnTo>
                    <a:pt x="3821" y="4522"/>
                  </a:lnTo>
                  <a:lnTo>
                    <a:pt x="3797" y="4506"/>
                  </a:lnTo>
                  <a:lnTo>
                    <a:pt x="3774" y="4490"/>
                  </a:lnTo>
                  <a:lnTo>
                    <a:pt x="3754" y="4472"/>
                  </a:lnTo>
                  <a:lnTo>
                    <a:pt x="3734" y="4452"/>
                  </a:lnTo>
                  <a:lnTo>
                    <a:pt x="3716" y="4431"/>
                  </a:lnTo>
                  <a:lnTo>
                    <a:pt x="3698" y="4410"/>
                  </a:lnTo>
                  <a:lnTo>
                    <a:pt x="3682" y="4388"/>
                  </a:lnTo>
                  <a:lnTo>
                    <a:pt x="3668" y="4364"/>
                  </a:lnTo>
                  <a:lnTo>
                    <a:pt x="3655" y="4340"/>
                  </a:lnTo>
                  <a:lnTo>
                    <a:pt x="3643" y="4314"/>
                  </a:lnTo>
                  <a:lnTo>
                    <a:pt x="3633" y="4288"/>
                  </a:lnTo>
                  <a:lnTo>
                    <a:pt x="3624" y="4260"/>
                  </a:lnTo>
                  <a:lnTo>
                    <a:pt x="3616" y="4231"/>
                  </a:lnTo>
                  <a:lnTo>
                    <a:pt x="3608" y="4201"/>
                  </a:lnTo>
                  <a:lnTo>
                    <a:pt x="3603" y="4170"/>
                  </a:lnTo>
                  <a:lnTo>
                    <a:pt x="3599" y="4139"/>
                  </a:lnTo>
                  <a:lnTo>
                    <a:pt x="3596" y="4105"/>
                  </a:lnTo>
                  <a:close/>
                  <a:moveTo>
                    <a:pt x="3720" y="2655"/>
                  </a:moveTo>
                  <a:lnTo>
                    <a:pt x="3716" y="2624"/>
                  </a:lnTo>
                  <a:lnTo>
                    <a:pt x="3711" y="2594"/>
                  </a:lnTo>
                  <a:lnTo>
                    <a:pt x="3704" y="2564"/>
                  </a:lnTo>
                  <a:lnTo>
                    <a:pt x="3698" y="2536"/>
                  </a:lnTo>
                  <a:lnTo>
                    <a:pt x="3690" y="2509"/>
                  </a:lnTo>
                  <a:lnTo>
                    <a:pt x="3682" y="2481"/>
                  </a:lnTo>
                  <a:lnTo>
                    <a:pt x="3673" y="2456"/>
                  </a:lnTo>
                  <a:lnTo>
                    <a:pt x="3663" y="2431"/>
                  </a:lnTo>
                  <a:lnTo>
                    <a:pt x="3653" y="2408"/>
                  </a:lnTo>
                  <a:lnTo>
                    <a:pt x="3641" y="2384"/>
                  </a:lnTo>
                  <a:lnTo>
                    <a:pt x="3629" y="2363"/>
                  </a:lnTo>
                  <a:lnTo>
                    <a:pt x="3615" y="2342"/>
                  </a:lnTo>
                  <a:lnTo>
                    <a:pt x="3600" y="2321"/>
                  </a:lnTo>
                  <a:lnTo>
                    <a:pt x="3586" y="2302"/>
                  </a:lnTo>
                  <a:lnTo>
                    <a:pt x="3570" y="2285"/>
                  </a:lnTo>
                  <a:lnTo>
                    <a:pt x="3553" y="2268"/>
                  </a:lnTo>
                  <a:lnTo>
                    <a:pt x="3536" y="2252"/>
                  </a:lnTo>
                  <a:lnTo>
                    <a:pt x="3518" y="2236"/>
                  </a:lnTo>
                  <a:lnTo>
                    <a:pt x="3498" y="2222"/>
                  </a:lnTo>
                  <a:lnTo>
                    <a:pt x="3479" y="2209"/>
                  </a:lnTo>
                  <a:lnTo>
                    <a:pt x="3459" y="2197"/>
                  </a:lnTo>
                  <a:lnTo>
                    <a:pt x="3438" y="2186"/>
                  </a:lnTo>
                  <a:lnTo>
                    <a:pt x="3416" y="2177"/>
                  </a:lnTo>
                  <a:lnTo>
                    <a:pt x="3393" y="2168"/>
                  </a:lnTo>
                  <a:lnTo>
                    <a:pt x="3370" y="2159"/>
                  </a:lnTo>
                  <a:lnTo>
                    <a:pt x="3346" y="2152"/>
                  </a:lnTo>
                  <a:lnTo>
                    <a:pt x="3322" y="2147"/>
                  </a:lnTo>
                  <a:lnTo>
                    <a:pt x="3295" y="2142"/>
                  </a:lnTo>
                  <a:lnTo>
                    <a:pt x="3270" y="2139"/>
                  </a:lnTo>
                  <a:lnTo>
                    <a:pt x="3243" y="2136"/>
                  </a:lnTo>
                  <a:lnTo>
                    <a:pt x="3216" y="2134"/>
                  </a:lnTo>
                  <a:lnTo>
                    <a:pt x="3187" y="2134"/>
                  </a:lnTo>
                  <a:lnTo>
                    <a:pt x="3166" y="2134"/>
                  </a:lnTo>
                  <a:lnTo>
                    <a:pt x="3144" y="2135"/>
                  </a:lnTo>
                  <a:lnTo>
                    <a:pt x="3123" y="2137"/>
                  </a:lnTo>
                  <a:lnTo>
                    <a:pt x="3102" y="2140"/>
                  </a:lnTo>
                  <a:lnTo>
                    <a:pt x="3081" y="2144"/>
                  </a:lnTo>
                  <a:lnTo>
                    <a:pt x="3061" y="2148"/>
                  </a:lnTo>
                  <a:lnTo>
                    <a:pt x="3041" y="2153"/>
                  </a:lnTo>
                  <a:lnTo>
                    <a:pt x="3020" y="2159"/>
                  </a:lnTo>
                  <a:lnTo>
                    <a:pt x="2999" y="2167"/>
                  </a:lnTo>
                  <a:lnTo>
                    <a:pt x="2980" y="2174"/>
                  </a:lnTo>
                  <a:lnTo>
                    <a:pt x="2960" y="2182"/>
                  </a:lnTo>
                  <a:lnTo>
                    <a:pt x="2941" y="2191"/>
                  </a:lnTo>
                  <a:lnTo>
                    <a:pt x="2921" y="2201"/>
                  </a:lnTo>
                  <a:lnTo>
                    <a:pt x="2901" y="2212"/>
                  </a:lnTo>
                  <a:lnTo>
                    <a:pt x="2882" y="2223"/>
                  </a:lnTo>
                  <a:lnTo>
                    <a:pt x="2864" y="2235"/>
                  </a:lnTo>
                  <a:lnTo>
                    <a:pt x="2845" y="2249"/>
                  </a:lnTo>
                  <a:lnTo>
                    <a:pt x="2826" y="2263"/>
                  </a:lnTo>
                  <a:lnTo>
                    <a:pt x="2807" y="2277"/>
                  </a:lnTo>
                  <a:lnTo>
                    <a:pt x="2789" y="2293"/>
                  </a:lnTo>
                  <a:lnTo>
                    <a:pt x="2771" y="2309"/>
                  </a:lnTo>
                  <a:lnTo>
                    <a:pt x="2753" y="2327"/>
                  </a:lnTo>
                  <a:lnTo>
                    <a:pt x="2735" y="2344"/>
                  </a:lnTo>
                  <a:lnTo>
                    <a:pt x="2718" y="2363"/>
                  </a:lnTo>
                  <a:lnTo>
                    <a:pt x="2700" y="2382"/>
                  </a:lnTo>
                  <a:lnTo>
                    <a:pt x="2682" y="2402"/>
                  </a:lnTo>
                  <a:lnTo>
                    <a:pt x="2665" y="2424"/>
                  </a:lnTo>
                  <a:lnTo>
                    <a:pt x="2649" y="2445"/>
                  </a:lnTo>
                  <a:lnTo>
                    <a:pt x="2632" y="2467"/>
                  </a:lnTo>
                  <a:lnTo>
                    <a:pt x="2615" y="2491"/>
                  </a:lnTo>
                  <a:lnTo>
                    <a:pt x="2598" y="2515"/>
                  </a:lnTo>
                  <a:lnTo>
                    <a:pt x="2582" y="2540"/>
                  </a:lnTo>
                  <a:lnTo>
                    <a:pt x="2566" y="2565"/>
                  </a:lnTo>
                  <a:lnTo>
                    <a:pt x="2550" y="2592"/>
                  </a:lnTo>
                  <a:lnTo>
                    <a:pt x="2535" y="2617"/>
                  </a:lnTo>
                  <a:lnTo>
                    <a:pt x="2521" y="2644"/>
                  </a:lnTo>
                  <a:lnTo>
                    <a:pt x="2506" y="2671"/>
                  </a:lnTo>
                  <a:lnTo>
                    <a:pt x="2493" y="2698"/>
                  </a:lnTo>
                  <a:lnTo>
                    <a:pt x="2480" y="2725"/>
                  </a:lnTo>
                  <a:lnTo>
                    <a:pt x="2467" y="2753"/>
                  </a:lnTo>
                  <a:lnTo>
                    <a:pt x="2456" y="2780"/>
                  </a:lnTo>
                  <a:lnTo>
                    <a:pt x="2444" y="2808"/>
                  </a:lnTo>
                  <a:lnTo>
                    <a:pt x="2433" y="2837"/>
                  </a:lnTo>
                  <a:lnTo>
                    <a:pt x="2423" y="2865"/>
                  </a:lnTo>
                  <a:lnTo>
                    <a:pt x="2412" y="2894"/>
                  </a:lnTo>
                  <a:lnTo>
                    <a:pt x="2403" y="2924"/>
                  </a:lnTo>
                  <a:lnTo>
                    <a:pt x="2394" y="2953"/>
                  </a:lnTo>
                  <a:lnTo>
                    <a:pt x="2386" y="2983"/>
                  </a:lnTo>
                  <a:lnTo>
                    <a:pt x="2378" y="3013"/>
                  </a:lnTo>
                  <a:lnTo>
                    <a:pt x="2370" y="3043"/>
                  </a:lnTo>
                  <a:lnTo>
                    <a:pt x="2363" y="3074"/>
                  </a:lnTo>
                  <a:lnTo>
                    <a:pt x="2357" y="3105"/>
                  </a:lnTo>
                  <a:lnTo>
                    <a:pt x="2351" y="3136"/>
                  </a:lnTo>
                  <a:lnTo>
                    <a:pt x="2346" y="3168"/>
                  </a:lnTo>
                  <a:lnTo>
                    <a:pt x="2341" y="3199"/>
                  </a:lnTo>
                  <a:lnTo>
                    <a:pt x="2337" y="3232"/>
                  </a:lnTo>
                  <a:lnTo>
                    <a:pt x="2333" y="3264"/>
                  </a:lnTo>
                  <a:lnTo>
                    <a:pt x="2330" y="3296"/>
                  </a:lnTo>
                  <a:lnTo>
                    <a:pt x="2327" y="3329"/>
                  </a:lnTo>
                  <a:lnTo>
                    <a:pt x="2325" y="3362"/>
                  </a:lnTo>
                  <a:lnTo>
                    <a:pt x="2323" y="3396"/>
                  </a:lnTo>
                  <a:lnTo>
                    <a:pt x="2322" y="3429"/>
                  </a:lnTo>
                  <a:lnTo>
                    <a:pt x="2321" y="3463"/>
                  </a:lnTo>
                  <a:lnTo>
                    <a:pt x="2321" y="3498"/>
                  </a:lnTo>
                  <a:lnTo>
                    <a:pt x="2321" y="3532"/>
                  </a:lnTo>
                  <a:lnTo>
                    <a:pt x="2322" y="3565"/>
                  </a:lnTo>
                  <a:lnTo>
                    <a:pt x="2325" y="3597"/>
                  </a:lnTo>
                  <a:lnTo>
                    <a:pt x="2328" y="3628"/>
                  </a:lnTo>
                  <a:lnTo>
                    <a:pt x="2332" y="3659"/>
                  </a:lnTo>
                  <a:lnTo>
                    <a:pt x="2337" y="3688"/>
                  </a:lnTo>
                  <a:lnTo>
                    <a:pt x="2343" y="3717"/>
                  </a:lnTo>
                  <a:lnTo>
                    <a:pt x="2350" y="3744"/>
                  </a:lnTo>
                  <a:lnTo>
                    <a:pt x="2357" y="3770"/>
                  </a:lnTo>
                  <a:lnTo>
                    <a:pt x="2366" y="3795"/>
                  </a:lnTo>
                  <a:lnTo>
                    <a:pt x="2375" y="3820"/>
                  </a:lnTo>
                  <a:lnTo>
                    <a:pt x="2386" y="3843"/>
                  </a:lnTo>
                  <a:lnTo>
                    <a:pt x="2397" y="3866"/>
                  </a:lnTo>
                  <a:lnTo>
                    <a:pt x="2409" y="3888"/>
                  </a:lnTo>
                  <a:lnTo>
                    <a:pt x="2424" y="3908"/>
                  </a:lnTo>
                  <a:lnTo>
                    <a:pt x="2438" y="3927"/>
                  </a:lnTo>
                  <a:lnTo>
                    <a:pt x="2452" y="3946"/>
                  </a:lnTo>
                  <a:lnTo>
                    <a:pt x="2468" y="3964"/>
                  </a:lnTo>
                  <a:lnTo>
                    <a:pt x="2484" y="3979"/>
                  </a:lnTo>
                  <a:lnTo>
                    <a:pt x="2501" y="3994"/>
                  </a:lnTo>
                  <a:lnTo>
                    <a:pt x="2520" y="4008"/>
                  </a:lnTo>
                  <a:lnTo>
                    <a:pt x="2538" y="4020"/>
                  </a:lnTo>
                  <a:lnTo>
                    <a:pt x="2557" y="4031"/>
                  </a:lnTo>
                  <a:lnTo>
                    <a:pt x="2577" y="4042"/>
                  </a:lnTo>
                  <a:lnTo>
                    <a:pt x="2598" y="4051"/>
                  </a:lnTo>
                  <a:lnTo>
                    <a:pt x="2620" y="4058"/>
                  </a:lnTo>
                  <a:lnTo>
                    <a:pt x="2642" y="4065"/>
                  </a:lnTo>
                  <a:lnTo>
                    <a:pt x="2665" y="4070"/>
                  </a:lnTo>
                  <a:lnTo>
                    <a:pt x="2688" y="4074"/>
                  </a:lnTo>
                  <a:lnTo>
                    <a:pt x="2712" y="4077"/>
                  </a:lnTo>
                  <a:lnTo>
                    <a:pt x="2738" y="4079"/>
                  </a:lnTo>
                  <a:lnTo>
                    <a:pt x="2764" y="4079"/>
                  </a:lnTo>
                  <a:lnTo>
                    <a:pt x="2798" y="4078"/>
                  </a:lnTo>
                  <a:lnTo>
                    <a:pt x="2833" y="4076"/>
                  </a:lnTo>
                  <a:lnTo>
                    <a:pt x="2866" y="4072"/>
                  </a:lnTo>
                  <a:lnTo>
                    <a:pt x="2899" y="4067"/>
                  </a:lnTo>
                  <a:lnTo>
                    <a:pt x="2932" y="4060"/>
                  </a:lnTo>
                  <a:lnTo>
                    <a:pt x="2964" y="4052"/>
                  </a:lnTo>
                  <a:lnTo>
                    <a:pt x="2995" y="4042"/>
                  </a:lnTo>
                  <a:lnTo>
                    <a:pt x="3027" y="4029"/>
                  </a:lnTo>
                  <a:lnTo>
                    <a:pt x="3057" y="4016"/>
                  </a:lnTo>
                  <a:lnTo>
                    <a:pt x="3087" y="4002"/>
                  </a:lnTo>
                  <a:lnTo>
                    <a:pt x="3117" y="3986"/>
                  </a:lnTo>
                  <a:lnTo>
                    <a:pt x="3146" y="3968"/>
                  </a:lnTo>
                  <a:lnTo>
                    <a:pt x="3174" y="3948"/>
                  </a:lnTo>
                  <a:lnTo>
                    <a:pt x="3202" y="3928"/>
                  </a:lnTo>
                  <a:lnTo>
                    <a:pt x="3230" y="3906"/>
                  </a:lnTo>
                  <a:lnTo>
                    <a:pt x="3257" y="3882"/>
                  </a:lnTo>
                  <a:lnTo>
                    <a:pt x="3282" y="3857"/>
                  </a:lnTo>
                  <a:lnTo>
                    <a:pt x="3307" y="3831"/>
                  </a:lnTo>
                  <a:lnTo>
                    <a:pt x="3332" y="3804"/>
                  </a:lnTo>
                  <a:lnTo>
                    <a:pt x="3355" y="3775"/>
                  </a:lnTo>
                  <a:lnTo>
                    <a:pt x="3377" y="3746"/>
                  </a:lnTo>
                  <a:lnTo>
                    <a:pt x="3397" y="3716"/>
                  </a:lnTo>
                  <a:lnTo>
                    <a:pt x="3418" y="3684"/>
                  </a:lnTo>
                  <a:lnTo>
                    <a:pt x="3437" y="3652"/>
                  </a:lnTo>
                  <a:lnTo>
                    <a:pt x="3454" y="3617"/>
                  </a:lnTo>
                  <a:lnTo>
                    <a:pt x="3471" y="3583"/>
                  </a:lnTo>
                  <a:lnTo>
                    <a:pt x="3486" y="3547"/>
                  </a:lnTo>
                  <a:lnTo>
                    <a:pt x="3501" y="3511"/>
                  </a:lnTo>
                  <a:lnTo>
                    <a:pt x="3516" y="3474"/>
                  </a:lnTo>
                  <a:lnTo>
                    <a:pt x="3528" y="3434"/>
                  </a:lnTo>
                  <a:lnTo>
                    <a:pt x="3540" y="3395"/>
                  </a:lnTo>
                  <a:lnTo>
                    <a:pt x="3550" y="3354"/>
                  </a:lnTo>
                  <a:lnTo>
                    <a:pt x="3720" y="265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61"/>
            <p:cNvSpPr>
              <a:spLocks noEditPoints="1"/>
            </p:cNvSpPr>
            <p:nvPr/>
          </p:nvSpPr>
          <p:spPr bwMode="auto">
            <a:xfrm>
              <a:off x="3147" y="1369"/>
              <a:ext cx="242" cy="232"/>
            </a:xfrm>
            <a:custGeom>
              <a:avLst/>
              <a:gdLst>
                <a:gd name="T0" fmla="*/ 121 w 6285"/>
                <a:gd name="T1" fmla="*/ 174 h 6039"/>
                <a:gd name="T2" fmla="*/ 97 w 6285"/>
                <a:gd name="T3" fmla="*/ 178 h 6039"/>
                <a:gd name="T4" fmla="*/ 78 w 6285"/>
                <a:gd name="T5" fmla="*/ 173 h 6039"/>
                <a:gd name="T6" fmla="*/ 65 w 6285"/>
                <a:gd name="T7" fmla="*/ 161 h 6039"/>
                <a:gd name="T8" fmla="*/ 59 w 6285"/>
                <a:gd name="T9" fmla="*/ 143 h 6039"/>
                <a:gd name="T10" fmla="*/ 60 w 6285"/>
                <a:gd name="T11" fmla="*/ 114 h 6039"/>
                <a:gd name="T12" fmla="*/ 73 w 6285"/>
                <a:gd name="T13" fmla="*/ 86 h 6039"/>
                <a:gd name="T14" fmla="*/ 95 w 6285"/>
                <a:gd name="T15" fmla="*/ 67 h 6039"/>
                <a:gd name="T16" fmla="*/ 122 w 6285"/>
                <a:gd name="T17" fmla="*/ 61 h 6039"/>
                <a:gd name="T18" fmla="*/ 141 w 6285"/>
                <a:gd name="T19" fmla="*/ 66 h 6039"/>
                <a:gd name="T20" fmla="*/ 164 w 6285"/>
                <a:gd name="T21" fmla="*/ 144 h 6039"/>
                <a:gd name="T22" fmla="*/ 166 w 6285"/>
                <a:gd name="T23" fmla="*/ 153 h 6039"/>
                <a:gd name="T24" fmla="*/ 178 w 6285"/>
                <a:gd name="T25" fmla="*/ 154 h 6039"/>
                <a:gd name="T26" fmla="*/ 195 w 6285"/>
                <a:gd name="T27" fmla="*/ 145 h 6039"/>
                <a:gd name="T28" fmla="*/ 209 w 6285"/>
                <a:gd name="T29" fmla="*/ 125 h 6039"/>
                <a:gd name="T30" fmla="*/ 216 w 6285"/>
                <a:gd name="T31" fmla="*/ 100 h 6039"/>
                <a:gd name="T32" fmla="*/ 211 w 6285"/>
                <a:gd name="T33" fmla="*/ 69 h 6039"/>
                <a:gd name="T34" fmla="*/ 193 w 6285"/>
                <a:gd name="T35" fmla="*/ 43 h 6039"/>
                <a:gd name="T36" fmla="*/ 162 w 6285"/>
                <a:gd name="T37" fmla="*/ 28 h 6039"/>
                <a:gd name="T38" fmla="*/ 123 w 6285"/>
                <a:gd name="T39" fmla="*/ 24 h 6039"/>
                <a:gd name="T40" fmla="*/ 86 w 6285"/>
                <a:gd name="T41" fmla="*/ 33 h 6039"/>
                <a:gd name="T42" fmla="*/ 59 w 6285"/>
                <a:gd name="T43" fmla="*/ 50 h 6039"/>
                <a:gd name="T44" fmla="*/ 42 w 6285"/>
                <a:gd name="T45" fmla="*/ 70 h 6039"/>
                <a:gd name="T46" fmla="*/ 31 w 6285"/>
                <a:gd name="T47" fmla="*/ 94 h 6039"/>
                <a:gd name="T48" fmla="*/ 27 w 6285"/>
                <a:gd name="T49" fmla="*/ 121 h 6039"/>
                <a:gd name="T50" fmla="*/ 33 w 6285"/>
                <a:gd name="T51" fmla="*/ 159 h 6039"/>
                <a:gd name="T52" fmla="*/ 56 w 6285"/>
                <a:gd name="T53" fmla="*/ 188 h 6039"/>
                <a:gd name="T54" fmla="*/ 92 w 6285"/>
                <a:gd name="T55" fmla="*/ 205 h 6039"/>
                <a:gd name="T56" fmla="*/ 138 w 6285"/>
                <a:gd name="T57" fmla="*/ 208 h 6039"/>
                <a:gd name="T58" fmla="*/ 182 w 6285"/>
                <a:gd name="T59" fmla="*/ 195 h 6039"/>
                <a:gd name="T60" fmla="*/ 188 w 6285"/>
                <a:gd name="T61" fmla="*/ 217 h 6039"/>
                <a:gd name="T62" fmla="*/ 137 w 6285"/>
                <a:gd name="T63" fmla="*/ 231 h 6039"/>
                <a:gd name="T64" fmla="*/ 85 w 6285"/>
                <a:gd name="T65" fmla="*/ 228 h 6039"/>
                <a:gd name="T66" fmla="*/ 42 w 6285"/>
                <a:gd name="T67" fmla="*/ 209 h 6039"/>
                <a:gd name="T68" fmla="*/ 21 w 6285"/>
                <a:gd name="T69" fmla="*/ 189 h 6039"/>
                <a:gd name="T70" fmla="*/ 8 w 6285"/>
                <a:gd name="T71" fmla="*/ 167 h 6039"/>
                <a:gd name="T72" fmla="*/ 1 w 6285"/>
                <a:gd name="T73" fmla="*/ 142 h 6039"/>
                <a:gd name="T74" fmla="*/ 1 w 6285"/>
                <a:gd name="T75" fmla="*/ 106 h 6039"/>
                <a:gd name="T76" fmla="*/ 16 w 6285"/>
                <a:gd name="T77" fmla="*/ 63 h 6039"/>
                <a:gd name="T78" fmla="*/ 41 w 6285"/>
                <a:gd name="T79" fmla="*/ 33 h 6039"/>
                <a:gd name="T80" fmla="*/ 68 w 6285"/>
                <a:gd name="T81" fmla="*/ 15 h 6039"/>
                <a:gd name="T82" fmla="*/ 100 w 6285"/>
                <a:gd name="T83" fmla="*/ 3 h 6039"/>
                <a:gd name="T84" fmla="*/ 136 w 6285"/>
                <a:gd name="T85" fmla="*/ 0 h 6039"/>
                <a:gd name="T86" fmla="*/ 181 w 6285"/>
                <a:gd name="T87" fmla="*/ 8 h 6039"/>
                <a:gd name="T88" fmla="*/ 217 w 6285"/>
                <a:gd name="T89" fmla="*/ 32 h 6039"/>
                <a:gd name="T90" fmla="*/ 239 w 6285"/>
                <a:gd name="T91" fmla="*/ 70 h 6039"/>
                <a:gd name="T92" fmla="*/ 239 w 6285"/>
                <a:gd name="T93" fmla="*/ 116 h 6039"/>
                <a:gd name="T94" fmla="*/ 218 w 6285"/>
                <a:gd name="T95" fmla="*/ 155 h 6039"/>
                <a:gd name="T96" fmla="*/ 193 w 6285"/>
                <a:gd name="T97" fmla="*/ 173 h 6039"/>
                <a:gd name="T98" fmla="*/ 168 w 6285"/>
                <a:gd name="T99" fmla="*/ 178 h 6039"/>
                <a:gd name="T100" fmla="*/ 145 w 6285"/>
                <a:gd name="T101" fmla="*/ 172 h 6039"/>
                <a:gd name="T102" fmla="*/ 143 w 6285"/>
                <a:gd name="T103" fmla="*/ 100 h 6039"/>
                <a:gd name="T104" fmla="*/ 134 w 6285"/>
                <a:gd name="T105" fmla="*/ 85 h 6039"/>
                <a:gd name="T106" fmla="*/ 118 w 6285"/>
                <a:gd name="T107" fmla="*/ 83 h 6039"/>
                <a:gd name="T108" fmla="*/ 105 w 6285"/>
                <a:gd name="T109" fmla="*/ 91 h 6039"/>
                <a:gd name="T110" fmla="*/ 94 w 6285"/>
                <a:gd name="T111" fmla="*/ 108 h 6039"/>
                <a:gd name="T112" fmla="*/ 89 w 6285"/>
                <a:gd name="T113" fmla="*/ 129 h 6039"/>
                <a:gd name="T114" fmla="*/ 93 w 6285"/>
                <a:gd name="T115" fmla="*/ 149 h 6039"/>
                <a:gd name="T116" fmla="*/ 106 w 6285"/>
                <a:gd name="T117" fmla="*/ 157 h 6039"/>
                <a:gd name="T118" fmla="*/ 127 w 6285"/>
                <a:gd name="T119" fmla="*/ 147 h 603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285" h="6039">
                  <a:moveTo>
                    <a:pt x="3596" y="4105"/>
                  </a:moveTo>
                  <a:lnTo>
                    <a:pt x="3572" y="4139"/>
                  </a:lnTo>
                  <a:lnTo>
                    <a:pt x="3548" y="4172"/>
                  </a:lnTo>
                  <a:lnTo>
                    <a:pt x="3524" y="4204"/>
                  </a:lnTo>
                  <a:lnTo>
                    <a:pt x="3499" y="4233"/>
                  </a:lnTo>
                  <a:lnTo>
                    <a:pt x="3474" y="4262"/>
                  </a:lnTo>
                  <a:lnTo>
                    <a:pt x="3449" y="4291"/>
                  </a:lnTo>
                  <a:lnTo>
                    <a:pt x="3423" y="4317"/>
                  </a:lnTo>
                  <a:lnTo>
                    <a:pt x="3397" y="4343"/>
                  </a:lnTo>
                  <a:lnTo>
                    <a:pt x="3370" y="4368"/>
                  </a:lnTo>
                  <a:lnTo>
                    <a:pt x="3344" y="4391"/>
                  </a:lnTo>
                  <a:lnTo>
                    <a:pt x="3316" y="4413"/>
                  </a:lnTo>
                  <a:lnTo>
                    <a:pt x="3288" y="4435"/>
                  </a:lnTo>
                  <a:lnTo>
                    <a:pt x="3260" y="4455"/>
                  </a:lnTo>
                  <a:lnTo>
                    <a:pt x="3232" y="4473"/>
                  </a:lnTo>
                  <a:lnTo>
                    <a:pt x="3203" y="4490"/>
                  </a:lnTo>
                  <a:lnTo>
                    <a:pt x="3174" y="4507"/>
                  </a:lnTo>
                  <a:lnTo>
                    <a:pt x="3144" y="4523"/>
                  </a:lnTo>
                  <a:lnTo>
                    <a:pt x="3114" y="4537"/>
                  </a:lnTo>
                  <a:lnTo>
                    <a:pt x="3083" y="4550"/>
                  </a:lnTo>
                  <a:lnTo>
                    <a:pt x="3051" y="4562"/>
                  </a:lnTo>
                  <a:lnTo>
                    <a:pt x="3019" y="4574"/>
                  </a:lnTo>
                  <a:lnTo>
                    <a:pt x="2985" y="4584"/>
                  </a:lnTo>
                  <a:lnTo>
                    <a:pt x="2951" y="4593"/>
                  </a:lnTo>
                  <a:lnTo>
                    <a:pt x="2917" y="4602"/>
                  </a:lnTo>
                  <a:lnTo>
                    <a:pt x="2881" y="4610"/>
                  </a:lnTo>
                  <a:lnTo>
                    <a:pt x="2845" y="4616"/>
                  </a:lnTo>
                  <a:lnTo>
                    <a:pt x="2808" y="4622"/>
                  </a:lnTo>
                  <a:lnTo>
                    <a:pt x="2770" y="4626"/>
                  </a:lnTo>
                  <a:lnTo>
                    <a:pt x="2732" y="4629"/>
                  </a:lnTo>
                  <a:lnTo>
                    <a:pt x="2693" y="4632"/>
                  </a:lnTo>
                  <a:lnTo>
                    <a:pt x="2653" y="4633"/>
                  </a:lnTo>
                  <a:lnTo>
                    <a:pt x="2614" y="4634"/>
                  </a:lnTo>
                  <a:lnTo>
                    <a:pt x="2579" y="4633"/>
                  </a:lnTo>
                  <a:lnTo>
                    <a:pt x="2546" y="4633"/>
                  </a:lnTo>
                  <a:lnTo>
                    <a:pt x="2514" y="4631"/>
                  </a:lnTo>
                  <a:lnTo>
                    <a:pt x="2481" y="4629"/>
                  </a:lnTo>
                  <a:lnTo>
                    <a:pt x="2449" y="4627"/>
                  </a:lnTo>
                  <a:lnTo>
                    <a:pt x="2419" y="4624"/>
                  </a:lnTo>
                  <a:lnTo>
                    <a:pt x="2387" y="4620"/>
                  </a:lnTo>
                  <a:lnTo>
                    <a:pt x="2358" y="4616"/>
                  </a:lnTo>
                  <a:lnTo>
                    <a:pt x="2328" y="4611"/>
                  </a:lnTo>
                  <a:lnTo>
                    <a:pt x="2298" y="4606"/>
                  </a:lnTo>
                  <a:lnTo>
                    <a:pt x="2270" y="4600"/>
                  </a:lnTo>
                  <a:lnTo>
                    <a:pt x="2242" y="4592"/>
                  </a:lnTo>
                  <a:lnTo>
                    <a:pt x="2215" y="4585"/>
                  </a:lnTo>
                  <a:lnTo>
                    <a:pt x="2187" y="4578"/>
                  </a:lnTo>
                  <a:lnTo>
                    <a:pt x="2161" y="4569"/>
                  </a:lnTo>
                  <a:lnTo>
                    <a:pt x="2135" y="4561"/>
                  </a:lnTo>
                  <a:lnTo>
                    <a:pt x="2109" y="4552"/>
                  </a:lnTo>
                  <a:lnTo>
                    <a:pt x="2084" y="4542"/>
                  </a:lnTo>
                  <a:lnTo>
                    <a:pt x="2060" y="4531"/>
                  </a:lnTo>
                  <a:lnTo>
                    <a:pt x="2037" y="4520"/>
                  </a:lnTo>
                  <a:lnTo>
                    <a:pt x="2013" y="4508"/>
                  </a:lnTo>
                  <a:lnTo>
                    <a:pt x="1990" y="4496"/>
                  </a:lnTo>
                  <a:lnTo>
                    <a:pt x="1968" y="4483"/>
                  </a:lnTo>
                  <a:lnTo>
                    <a:pt x="1946" y="4470"/>
                  </a:lnTo>
                  <a:lnTo>
                    <a:pt x="1925" y="4456"/>
                  </a:lnTo>
                  <a:lnTo>
                    <a:pt x="1903" y="4442"/>
                  </a:lnTo>
                  <a:lnTo>
                    <a:pt x="1883" y="4426"/>
                  </a:lnTo>
                  <a:lnTo>
                    <a:pt x="1863" y="4410"/>
                  </a:lnTo>
                  <a:lnTo>
                    <a:pt x="1844" y="4394"/>
                  </a:lnTo>
                  <a:lnTo>
                    <a:pt x="1826" y="4377"/>
                  </a:lnTo>
                  <a:lnTo>
                    <a:pt x="1807" y="4360"/>
                  </a:lnTo>
                  <a:lnTo>
                    <a:pt x="1789" y="4341"/>
                  </a:lnTo>
                  <a:lnTo>
                    <a:pt x="1772" y="4323"/>
                  </a:lnTo>
                  <a:lnTo>
                    <a:pt x="1756" y="4304"/>
                  </a:lnTo>
                  <a:lnTo>
                    <a:pt x="1740" y="4285"/>
                  </a:lnTo>
                  <a:lnTo>
                    <a:pt x="1724" y="4264"/>
                  </a:lnTo>
                  <a:lnTo>
                    <a:pt x="1708" y="4244"/>
                  </a:lnTo>
                  <a:lnTo>
                    <a:pt x="1694" y="4222"/>
                  </a:lnTo>
                  <a:lnTo>
                    <a:pt x="1680" y="4201"/>
                  </a:lnTo>
                  <a:lnTo>
                    <a:pt x="1667" y="4178"/>
                  </a:lnTo>
                  <a:lnTo>
                    <a:pt x="1654" y="4155"/>
                  </a:lnTo>
                  <a:lnTo>
                    <a:pt x="1642" y="4132"/>
                  </a:lnTo>
                  <a:lnTo>
                    <a:pt x="1630" y="4109"/>
                  </a:lnTo>
                  <a:lnTo>
                    <a:pt x="1619" y="4083"/>
                  </a:lnTo>
                  <a:lnTo>
                    <a:pt x="1608" y="4059"/>
                  </a:lnTo>
                  <a:lnTo>
                    <a:pt x="1598" y="4033"/>
                  </a:lnTo>
                  <a:lnTo>
                    <a:pt x="1588" y="4007"/>
                  </a:lnTo>
                  <a:lnTo>
                    <a:pt x="1579" y="3980"/>
                  </a:lnTo>
                  <a:lnTo>
                    <a:pt x="1571" y="3953"/>
                  </a:lnTo>
                  <a:lnTo>
                    <a:pt x="1563" y="3925"/>
                  </a:lnTo>
                  <a:lnTo>
                    <a:pt x="1556" y="3897"/>
                  </a:lnTo>
                  <a:lnTo>
                    <a:pt x="1549" y="3869"/>
                  </a:lnTo>
                  <a:lnTo>
                    <a:pt x="1543" y="3839"/>
                  </a:lnTo>
                  <a:lnTo>
                    <a:pt x="1537" y="3809"/>
                  </a:lnTo>
                  <a:lnTo>
                    <a:pt x="1532" y="3778"/>
                  </a:lnTo>
                  <a:lnTo>
                    <a:pt x="1527" y="3748"/>
                  </a:lnTo>
                  <a:lnTo>
                    <a:pt x="1523" y="3717"/>
                  </a:lnTo>
                  <a:lnTo>
                    <a:pt x="1520" y="3684"/>
                  </a:lnTo>
                  <a:lnTo>
                    <a:pt x="1517" y="3652"/>
                  </a:lnTo>
                  <a:lnTo>
                    <a:pt x="1514" y="3619"/>
                  </a:lnTo>
                  <a:lnTo>
                    <a:pt x="1513" y="3585"/>
                  </a:lnTo>
                  <a:lnTo>
                    <a:pt x="1510" y="3551"/>
                  </a:lnTo>
                  <a:lnTo>
                    <a:pt x="1509" y="3516"/>
                  </a:lnTo>
                  <a:lnTo>
                    <a:pt x="1509" y="3481"/>
                  </a:lnTo>
                  <a:lnTo>
                    <a:pt x="1510" y="3431"/>
                  </a:lnTo>
                  <a:lnTo>
                    <a:pt x="1511" y="3382"/>
                  </a:lnTo>
                  <a:lnTo>
                    <a:pt x="1514" y="3332"/>
                  </a:lnTo>
                  <a:lnTo>
                    <a:pt x="1517" y="3283"/>
                  </a:lnTo>
                  <a:lnTo>
                    <a:pt x="1521" y="3236"/>
                  </a:lnTo>
                  <a:lnTo>
                    <a:pt x="1526" y="3188"/>
                  </a:lnTo>
                  <a:lnTo>
                    <a:pt x="1532" y="3141"/>
                  </a:lnTo>
                  <a:lnTo>
                    <a:pt x="1539" y="3094"/>
                  </a:lnTo>
                  <a:lnTo>
                    <a:pt x="1547" y="3049"/>
                  </a:lnTo>
                  <a:lnTo>
                    <a:pt x="1556" y="3003"/>
                  </a:lnTo>
                  <a:lnTo>
                    <a:pt x="1565" y="2958"/>
                  </a:lnTo>
                  <a:lnTo>
                    <a:pt x="1576" y="2914"/>
                  </a:lnTo>
                  <a:lnTo>
                    <a:pt x="1587" y="2870"/>
                  </a:lnTo>
                  <a:lnTo>
                    <a:pt x="1599" y="2827"/>
                  </a:lnTo>
                  <a:lnTo>
                    <a:pt x="1613" y="2783"/>
                  </a:lnTo>
                  <a:lnTo>
                    <a:pt x="1628" y="2741"/>
                  </a:lnTo>
                  <a:lnTo>
                    <a:pt x="1643" y="2699"/>
                  </a:lnTo>
                  <a:lnTo>
                    <a:pt x="1659" y="2658"/>
                  </a:lnTo>
                  <a:lnTo>
                    <a:pt x="1675" y="2617"/>
                  </a:lnTo>
                  <a:lnTo>
                    <a:pt x="1693" y="2577"/>
                  </a:lnTo>
                  <a:lnTo>
                    <a:pt x="1713" y="2537"/>
                  </a:lnTo>
                  <a:lnTo>
                    <a:pt x="1732" y="2498"/>
                  </a:lnTo>
                  <a:lnTo>
                    <a:pt x="1753" y="2458"/>
                  </a:lnTo>
                  <a:lnTo>
                    <a:pt x="1774" y="2420"/>
                  </a:lnTo>
                  <a:lnTo>
                    <a:pt x="1797" y="2382"/>
                  </a:lnTo>
                  <a:lnTo>
                    <a:pt x="1821" y="2345"/>
                  </a:lnTo>
                  <a:lnTo>
                    <a:pt x="1845" y="2309"/>
                  </a:lnTo>
                  <a:lnTo>
                    <a:pt x="1870" y="2272"/>
                  </a:lnTo>
                  <a:lnTo>
                    <a:pt x="1896" y="2237"/>
                  </a:lnTo>
                  <a:lnTo>
                    <a:pt x="1924" y="2201"/>
                  </a:lnTo>
                  <a:lnTo>
                    <a:pt x="1952" y="2167"/>
                  </a:lnTo>
                  <a:lnTo>
                    <a:pt x="1980" y="2132"/>
                  </a:lnTo>
                  <a:lnTo>
                    <a:pt x="2011" y="2099"/>
                  </a:lnTo>
                  <a:lnTo>
                    <a:pt x="2041" y="2067"/>
                  </a:lnTo>
                  <a:lnTo>
                    <a:pt x="2071" y="2035"/>
                  </a:lnTo>
                  <a:lnTo>
                    <a:pt x="2102" y="2005"/>
                  </a:lnTo>
                  <a:lnTo>
                    <a:pt x="2134" y="1975"/>
                  </a:lnTo>
                  <a:lnTo>
                    <a:pt x="2165" y="1947"/>
                  </a:lnTo>
                  <a:lnTo>
                    <a:pt x="2197" y="1920"/>
                  </a:lnTo>
                  <a:lnTo>
                    <a:pt x="2231" y="1893"/>
                  </a:lnTo>
                  <a:lnTo>
                    <a:pt x="2264" y="1868"/>
                  </a:lnTo>
                  <a:lnTo>
                    <a:pt x="2297" y="1845"/>
                  </a:lnTo>
                  <a:lnTo>
                    <a:pt x="2332" y="1822"/>
                  </a:lnTo>
                  <a:lnTo>
                    <a:pt x="2366" y="1800"/>
                  </a:lnTo>
                  <a:lnTo>
                    <a:pt x="2400" y="1779"/>
                  </a:lnTo>
                  <a:lnTo>
                    <a:pt x="2436" y="1760"/>
                  </a:lnTo>
                  <a:lnTo>
                    <a:pt x="2472" y="1741"/>
                  </a:lnTo>
                  <a:lnTo>
                    <a:pt x="2509" y="1723"/>
                  </a:lnTo>
                  <a:lnTo>
                    <a:pt x="2545" y="1707"/>
                  </a:lnTo>
                  <a:lnTo>
                    <a:pt x="2581" y="1691"/>
                  </a:lnTo>
                  <a:lnTo>
                    <a:pt x="2619" y="1677"/>
                  </a:lnTo>
                  <a:lnTo>
                    <a:pt x="2657" y="1664"/>
                  </a:lnTo>
                  <a:lnTo>
                    <a:pt x="2695" y="1651"/>
                  </a:lnTo>
                  <a:lnTo>
                    <a:pt x="2734" y="1640"/>
                  </a:lnTo>
                  <a:lnTo>
                    <a:pt x="2773" y="1630"/>
                  </a:lnTo>
                  <a:lnTo>
                    <a:pt x="2813" y="1621"/>
                  </a:lnTo>
                  <a:lnTo>
                    <a:pt x="2853" y="1613"/>
                  </a:lnTo>
                  <a:lnTo>
                    <a:pt x="2893" y="1606"/>
                  </a:lnTo>
                  <a:lnTo>
                    <a:pt x="2935" y="1601"/>
                  </a:lnTo>
                  <a:lnTo>
                    <a:pt x="2976" y="1596"/>
                  </a:lnTo>
                  <a:lnTo>
                    <a:pt x="3018" y="1592"/>
                  </a:lnTo>
                  <a:lnTo>
                    <a:pt x="3060" y="1590"/>
                  </a:lnTo>
                  <a:lnTo>
                    <a:pt x="3102" y="1588"/>
                  </a:lnTo>
                  <a:lnTo>
                    <a:pt x="3146" y="1587"/>
                  </a:lnTo>
                  <a:lnTo>
                    <a:pt x="3177" y="1588"/>
                  </a:lnTo>
                  <a:lnTo>
                    <a:pt x="3209" y="1589"/>
                  </a:lnTo>
                  <a:lnTo>
                    <a:pt x="3240" y="1591"/>
                  </a:lnTo>
                  <a:lnTo>
                    <a:pt x="3270" y="1594"/>
                  </a:lnTo>
                  <a:lnTo>
                    <a:pt x="3299" y="1597"/>
                  </a:lnTo>
                  <a:lnTo>
                    <a:pt x="3329" y="1602"/>
                  </a:lnTo>
                  <a:lnTo>
                    <a:pt x="3358" y="1607"/>
                  </a:lnTo>
                  <a:lnTo>
                    <a:pt x="3386" y="1613"/>
                  </a:lnTo>
                  <a:lnTo>
                    <a:pt x="3414" y="1619"/>
                  </a:lnTo>
                  <a:lnTo>
                    <a:pt x="3441" y="1627"/>
                  </a:lnTo>
                  <a:lnTo>
                    <a:pt x="3467" y="1635"/>
                  </a:lnTo>
                  <a:lnTo>
                    <a:pt x="3493" y="1644"/>
                  </a:lnTo>
                  <a:lnTo>
                    <a:pt x="3519" y="1655"/>
                  </a:lnTo>
                  <a:lnTo>
                    <a:pt x="3544" y="1665"/>
                  </a:lnTo>
                  <a:lnTo>
                    <a:pt x="3568" y="1677"/>
                  </a:lnTo>
                  <a:lnTo>
                    <a:pt x="3592" y="1689"/>
                  </a:lnTo>
                  <a:lnTo>
                    <a:pt x="3616" y="1702"/>
                  </a:lnTo>
                  <a:lnTo>
                    <a:pt x="3639" y="1716"/>
                  </a:lnTo>
                  <a:lnTo>
                    <a:pt x="3661" y="1730"/>
                  </a:lnTo>
                  <a:lnTo>
                    <a:pt x="3683" y="1747"/>
                  </a:lnTo>
                  <a:lnTo>
                    <a:pt x="3705" y="1763"/>
                  </a:lnTo>
                  <a:lnTo>
                    <a:pt x="3726" y="1780"/>
                  </a:lnTo>
                  <a:lnTo>
                    <a:pt x="3746" y="1798"/>
                  </a:lnTo>
                  <a:lnTo>
                    <a:pt x="3766" y="1817"/>
                  </a:lnTo>
                  <a:lnTo>
                    <a:pt x="3786" y="1837"/>
                  </a:lnTo>
                  <a:lnTo>
                    <a:pt x="3805" y="1857"/>
                  </a:lnTo>
                  <a:lnTo>
                    <a:pt x="3824" y="1878"/>
                  </a:lnTo>
                  <a:lnTo>
                    <a:pt x="3842" y="1901"/>
                  </a:lnTo>
                  <a:lnTo>
                    <a:pt x="3859" y="1924"/>
                  </a:lnTo>
                  <a:lnTo>
                    <a:pt x="3876" y="1947"/>
                  </a:lnTo>
                  <a:lnTo>
                    <a:pt x="3892" y="1972"/>
                  </a:lnTo>
                  <a:lnTo>
                    <a:pt x="3909" y="1998"/>
                  </a:lnTo>
                  <a:lnTo>
                    <a:pt x="4082" y="1691"/>
                  </a:lnTo>
                  <a:lnTo>
                    <a:pt x="4769" y="1691"/>
                  </a:lnTo>
                  <a:lnTo>
                    <a:pt x="4259" y="3728"/>
                  </a:lnTo>
                  <a:lnTo>
                    <a:pt x="4258" y="3737"/>
                  </a:lnTo>
                  <a:lnTo>
                    <a:pt x="4256" y="3749"/>
                  </a:lnTo>
                  <a:lnTo>
                    <a:pt x="4251" y="3776"/>
                  </a:lnTo>
                  <a:lnTo>
                    <a:pt x="4248" y="3801"/>
                  </a:lnTo>
                  <a:lnTo>
                    <a:pt x="4246" y="3822"/>
                  </a:lnTo>
                  <a:lnTo>
                    <a:pt x="4246" y="3839"/>
                  </a:lnTo>
                  <a:lnTo>
                    <a:pt x="4246" y="3864"/>
                  </a:lnTo>
                  <a:lnTo>
                    <a:pt x="4249" y="3886"/>
                  </a:lnTo>
                  <a:lnTo>
                    <a:pt x="4251" y="3897"/>
                  </a:lnTo>
                  <a:lnTo>
                    <a:pt x="4253" y="3907"/>
                  </a:lnTo>
                  <a:lnTo>
                    <a:pt x="4256" y="3917"/>
                  </a:lnTo>
                  <a:lnTo>
                    <a:pt x="4259" y="3926"/>
                  </a:lnTo>
                  <a:lnTo>
                    <a:pt x="4263" y="3935"/>
                  </a:lnTo>
                  <a:lnTo>
                    <a:pt x="4266" y="3944"/>
                  </a:lnTo>
                  <a:lnTo>
                    <a:pt x="4271" y="3953"/>
                  </a:lnTo>
                  <a:lnTo>
                    <a:pt x="4276" y="3960"/>
                  </a:lnTo>
                  <a:lnTo>
                    <a:pt x="4281" y="3968"/>
                  </a:lnTo>
                  <a:lnTo>
                    <a:pt x="4286" y="3975"/>
                  </a:lnTo>
                  <a:lnTo>
                    <a:pt x="4292" y="3981"/>
                  </a:lnTo>
                  <a:lnTo>
                    <a:pt x="4299" y="3987"/>
                  </a:lnTo>
                  <a:lnTo>
                    <a:pt x="4306" y="3993"/>
                  </a:lnTo>
                  <a:lnTo>
                    <a:pt x="4313" y="3999"/>
                  </a:lnTo>
                  <a:lnTo>
                    <a:pt x="4321" y="4004"/>
                  </a:lnTo>
                  <a:lnTo>
                    <a:pt x="4329" y="4008"/>
                  </a:lnTo>
                  <a:lnTo>
                    <a:pt x="4337" y="4013"/>
                  </a:lnTo>
                  <a:lnTo>
                    <a:pt x="4346" y="4017"/>
                  </a:lnTo>
                  <a:lnTo>
                    <a:pt x="4355" y="4020"/>
                  </a:lnTo>
                  <a:lnTo>
                    <a:pt x="4364" y="4024"/>
                  </a:lnTo>
                  <a:lnTo>
                    <a:pt x="4385" y="4030"/>
                  </a:lnTo>
                  <a:lnTo>
                    <a:pt x="4407" y="4034"/>
                  </a:lnTo>
                  <a:lnTo>
                    <a:pt x="4430" y="4036"/>
                  </a:lnTo>
                  <a:lnTo>
                    <a:pt x="4455" y="4036"/>
                  </a:lnTo>
                  <a:lnTo>
                    <a:pt x="4483" y="4036"/>
                  </a:lnTo>
                  <a:lnTo>
                    <a:pt x="4512" y="4035"/>
                  </a:lnTo>
                  <a:lnTo>
                    <a:pt x="4540" y="4032"/>
                  </a:lnTo>
                  <a:lnTo>
                    <a:pt x="4567" y="4029"/>
                  </a:lnTo>
                  <a:lnTo>
                    <a:pt x="4595" y="4024"/>
                  </a:lnTo>
                  <a:lnTo>
                    <a:pt x="4623" y="4019"/>
                  </a:lnTo>
                  <a:lnTo>
                    <a:pt x="4650" y="4013"/>
                  </a:lnTo>
                  <a:lnTo>
                    <a:pt x="4676" y="4006"/>
                  </a:lnTo>
                  <a:lnTo>
                    <a:pt x="4704" y="3998"/>
                  </a:lnTo>
                  <a:lnTo>
                    <a:pt x="4730" y="3989"/>
                  </a:lnTo>
                  <a:lnTo>
                    <a:pt x="4756" y="3980"/>
                  </a:lnTo>
                  <a:lnTo>
                    <a:pt x="4782" y="3969"/>
                  </a:lnTo>
                  <a:lnTo>
                    <a:pt x="4808" y="3957"/>
                  </a:lnTo>
                  <a:lnTo>
                    <a:pt x="4834" y="3945"/>
                  </a:lnTo>
                  <a:lnTo>
                    <a:pt x="4859" y="3931"/>
                  </a:lnTo>
                  <a:lnTo>
                    <a:pt x="4884" y="3916"/>
                  </a:lnTo>
                  <a:lnTo>
                    <a:pt x="4909" y="3901"/>
                  </a:lnTo>
                  <a:lnTo>
                    <a:pt x="4934" y="3885"/>
                  </a:lnTo>
                  <a:lnTo>
                    <a:pt x="4958" y="3868"/>
                  </a:lnTo>
                  <a:lnTo>
                    <a:pt x="4982" y="3848"/>
                  </a:lnTo>
                  <a:lnTo>
                    <a:pt x="5007" y="3830"/>
                  </a:lnTo>
                  <a:lnTo>
                    <a:pt x="5031" y="3810"/>
                  </a:lnTo>
                  <a:lnTo>
                    <a:pt x="5054" y="3789"/>
                  </a:lnTo>
                  <a:lnTo>
                    <a:pt x="5077" y="3766"/>
                  </a:lnTo>
                  <a:lnTo>
                    <a:pt x="5101" y="3743"/>
                  </a:lnTo>
                  <a:lnTo>
                    <a:pt x="5124" y="3720"/>
                  </a:lnTo>
                  <a:lnTo>
                    <a:pt x="5146" y="3694"/>
                  </a:lnTo>
                  <a:lnTo>
                    <a:pt x="5169" y="3669"/>
                  </a:lnTo>
                  <a:lnTo>
                    <a:pt x="5191" y="3642"/>
                  </a:lnTo>
                  <a:lnTo>
                    <a:pt x="5214" y="3614"/>
                  </a:lnTo>
                  <a:lnTo>
                    <a:pt x="5235" y="3586"/>
                  </a:lnTo>
                  <a:lnTo>
                    <a:pt x="5257" y="3556"/>
                  </a:lnTo>
                  <a:lnTo>
                    <a:pt x="5278" y="3526"/>
                  </a:lnTo>
                  <a:lnTo>
                    <a:pt x="5299" y="3496"/>
                  </a:lnTo>
                  <a:lnTo>
                    <a:pt x="5319" y="3465"/>
                  </a:lnTo>
                  <a:lnTo>
                    <a:pt x="5338" y="3434"/>
                  </a:lnTo>
                  <a:lnTo>
                    <a:pt x="5356" y="3403"/>
                  </a:lnTo>
                  <a:lnTo>
                    <a:pt x="5374" y="3371"/>
                  </a:lnTo>
                  <a:lnTo>
                    <a:pt x="5391" y="3339"/>
                  </a:lnTo>
                  <a:lnTo>
                    <a:pt x="5408" y="3307"/>
                  </a:lnTo>
                  <a:lnTo>
                    <a:pt x="5424" y="3274"/>
                  </a:lnTo>
                  <a:lnTo>
                    <a:pt x="5439" y="3241"/>
                  </a:lnTo>
                  <a:lnTo>
                    <a:pt x="5453" y="3208"/>
                  </a:lnTo>
                  <a:lnTo>
                    <a:pt x="5467" y="3174"/>
                  </a:lnTo>
                  <a:lnTo>
                    <a:pt x="5480" y="3141"/>
                  </a:lnTo>
                  <a:lnTo>
                    <a:pt x="5492" y="3106"/>
                  </a:lnTo>
                  <a:lnTo>
                    <a:pt x="5505" y="3072"/>
                  </a:lnTo>
                  <a:lnTo>
                    <a:pt x="5516" y="3036"/>
                  </a:lnTo>
                  <a:lnTo>
                    <a:pt x="5526" y="3001"/>
                  </a:lnTo>
                  <a:lnTo>
                    <a:pt x="5536" y="2966"/>
                  </a:lnTo>
                  <a:lnTo>
                    <a:pt x="5545" y="2930"/>
                  </a:lnTo>
                  <a:lnTo>
                    <a:pt x="5553" y="2894"/>
                  </a:lnTo>
                  <a:lnTo>
                    <a:pt x="5561" y="2857"/>
                  </a:lnTo>
                  <a:lnTo>
                    <a:pt x="5568" y="2821"/>
                  </a:lnTo>
                  <a:lnTo>
                    <a:pt x="5574" y="2783"/>
                  </a:lnTo>
                  <a:lnTo>
                    <a:pt x="5580" y="2746"/>
                  </a:lnTo>
                  <a:lnTo>
                    <a:pt x="5585" y="2708"/>
                  </a:lnTo>
                  <a:lnTo>
                    <a:pt x="5589" y="2670"/>
                  </a:lnTo>
                  <a:lnTo>
                    <a:pt x="5593" y="2632"/>
                  </a:lnTo>
                  <a:lnTo>
                    <a:pt x="5597" y="2593"/>
                  </a:lnTo>
                  <a:lnTo>
                    <a:pt x="5599" y="2555"/>
                  </a:lnTo>
                  <a:lnTo>
                    <a:pt x="5601" y="2515"/>
                  </a:lnTo>
                  <a:lnTo>
                    <a:pt x="5602" y="2476"/>
                  </a:lnTo>
                  <a:lnTo>
                    <a:pt x="5602" y="2435"/>
                  </a:lnTo>
                  <a:lnTo>
                    <a:pt x="5601" y="2385"/>
                  </a:lnTo>
                  <a:lnTo>
                    <a:pt x="5600" y="2337"/>
                  </a:lnTo>
                  <a:lnTo>
                    <a:pt x="5597" y="2288"/>
                  </a:lnTo>
                  <a:lnTo>
                    <a:pt x="5592" y="2241"/>
                  </a:lnTo>
                  <a:lnTo>
                    <a:pt x="5587" y="2193"/>
                  </a:lnTo>
                  <a:lnTo>
                    <a:pt x="5580" y="2147"/>
                  </a:lnTo>
                  <a:lnTo>
                    <a:pt x="5573" y="2100"/>
                  </a:lnTo>
                  <a:lnTo>
                    <a:pt x="5564" y="2054"/>
                  </a:lnTo>
                  <a:lnTo>
                    <a:pt x="5554" y="2010"/>
                  </a:lnTo>
                  <a:lnTo>
                    <a:pt x="5543" y="1965"/>
                  </a:lnTo>
                  <a:lnTo>
                    <a:pt x="5531" y="1921"/>
                  </a:lnTo>
                  <a:lnTo>
                    <a:pt x="5518" y="1878"/>
                  </a:lnTo>
                  <a:lnTo>
                    <a:pt x="5503" y="1835"/>
                  </a:lnTo>
                  <a:lnTo>
                    <a:pt x="5487" y="1793"/>
                  </a:lnTo>
                  <a:lnTo>
                    <a:pt x="5470" y="1752"/>
                  </a:lnTo>
                  <a:lnTo>
                    <a:pt x="5452" y="1710"/>
                  </a:lnTo>
                  <a:lnTo>
                    <a:pt x="5433" y="1670"/>
                  </a:lnTo>
                  <a:lnTo>
                    <a:pt x="5413" y="1630"/>
                  </a:lnTo>
                  <a:lnTo>
                    <a:pt x="5390" y="1591"/>
                  </a:lnTo>
                  <a:lnTo>
                    <a:pt x="5368" y="1552"/>
                  </a:lnTo>
                  <a:lnTo>
                    <a:pt x="5344" y="1514"/>
                  </a:lnTo>
                  <a:lnTo>
                    <a:pt x="5319" y="1476"/>
                  </a:lnTo>
                  <a:lnTo>
                    <a:pt x="5292" y="1439"/>
                  </a:lnTo>
                  <a:lnTo>
                    <a:pt x="5265" y="1402"/>
                  </a:lnTo>
                  <a:lnTo>
                    <a:pt x="5237" y="1367"/>
                  </a:lnTo>
                  <a:lnTo>
                    <a:pt x="5207" y="1332"/>
                  </a:lnTo>
                  <a:lnTo>
                    <a:pt x="5175" y="1297"/>
                  </a:lnTo>
                  <a:lnTo>
                    <a:pt x="5144" y="1263"/>
                  </a:lnTo>
                  <a:lnTo>
                    <a:pt x="5111" y="1229"/>
                  </a:lnTo>
                  <a:lnTo>
                    <a:pt x="5075" y="1197"/>
                  </a:lnTo>
                  <a:lnTo>
                    <a:pt x="5040" y="1165"/>
                  </a:lnTo>
                  <a:lnTo>
                    <a:pt x="5004" y="1132"/>
                  </a:lnTo>
                  <a:lnTo>
                    <a:pt x="4965" y="1101"/>
                  </a:lnTo>
                  <a:lnTo>
                    <a:pt x="4927" y="1071"/>
                  </a:lnTo>
                  <a:lnTo>
                    <a:pt x="4888" y="1042"/>
                  </a:lnTo>
                  <a:lnTo>
                    <a:pt x="4848" y="1014"/>
                  </a:lnTo>
                  <a:lnTo>
                    <a:pt x="4808" y="987"/>
                  </a:lnTo>
                  <a:lnTo>
                    <a:pt x="4766" y="961"/>
                  </a:lnTo>
                  <a:lnTo>
                    <a:pt x="4725" y="936"/>
                  </a:lnTo>
                  <a:lnTo>
                    <a:pt x="4681" y="911"/>
                  </a:lnTo>
                  <a:lnTo>
                    <a:pt x="4638" y="888"/>
                  </a:lnTo>
                  <a:lnTo>
                    <a:pt x="4594" y="866"/>
                  </a:lnTo>
                  <a:lnTo>
                    <a:pt x="4549" y="845"/>
                  </a:lnTo>
                  <a:lnTo>
                    <a:pt x="4504" y="825"/>
                  </a:lnTo>
                  <a:lnTo>
                    <a:pt x="4458" y="806"/>
                  </a:lnTo>
                  <a:lnTo>
                    <a:pt x="4411" y="788"/>
                  </a:lnTo>
                  <a:lnTo>
                    <a:pt x="4363" y="771"/>
                  </a:lnTo>
                  <a:lnTo>
                    <a:pt x="4315" y="755"/>
                  </a:lnTo>
                  <a:lnTo>
                    <a:pt x="4266" y="739"/>
                  </a:lnTo>
                  <a:lnTo>
                    <a:pt x="4217" y="724"/>
                  </a:lnTo>
                  <a:lnTo>
                    <a:pt x="4166" y="711"/>
                  </a:lnTo>
                  <a:lnTo>
                    <a:pt x="4115" y="699"/>
                  </a:lnTo>
                  <a:lnTo>
                    <a:pt x="4063" y="688"/>
                  </a:lnTo>
                  <a:lnTo>
                    <a:pt x="4011" y="678"/>
                  </a:lnTo>
                  <a:lnTo>
                    <a:pt x="3957" y="668"/>
                  </a:lnTo>
                  <a:lnTo>
                    <a:pt x="3903" y="659"/>
                  </a:lnTo>
                  <a:lnTo>
                    <a:pt x="3848" y="652"/>
                  </a:lnTo>
                  <a:lnTo>
                    <a:pt x="3792" y="646"/>
                  </a:lnTo>
                  <a:lnTo>
                    <a:pt x="3737" y="640"/>
                  </a:lnTo>
                  <a:lnTo>
                    <a:pt x="3680" y="636"/>
                  </a:lnTo>
                  <a:lnTo>
                    <a:pt x="3623" y="633"/>
                  </a:lnTo>
                  <a:lnTo>
                    <a:pt x="3564" y="630"/>
                  </a:lnTo>
                  <a:lnTo>
                    <a:pt x="3506" y="629"/>
                  </a:lnTo>
                  <a:lnTo>
                    <a:pt x="3446" y="628"/>
                  </a:lnTo>
                  <a:lnTo>
                    <a:pt x="3384" y="629"/>
                  </a:lnTo>
                  <a:lnTo>
                    <a:pt x="3324" y="630"/>
                  </a:lnTo>
                  <a:lnTo>
                    <a:pt x="3263" y="633"/>
                  </a:lnTo>
                  <a:lnTo>
                    <a:pt x="3203" y="636"/>
                  </a:lnTo>
                  <a:lnTo>
                    <a:pt x="3145" y="640"/>
                  </a:lnTo>
                  <a:lnTo>
                    <a:pt x="3086" y="645"/>
                  </a:lnTo>
                  <a:lnTo>
                    <a:pt x="3028" y="651"/>
                  </a:lnTo>
                  <a:lnTo>
                    <a:pt x="2971" y="659"/>
                  </a:lnTo>
                  <a:lnTo>
                    <a:pt x="2914" y="667"/>
                  </a:lnTo>
                  <a:lnTo>
                    <a:pt x="2858" y="677"/>
                  </a:lnTo>
                  <a:lnTo>
                    <a:pt x="2801" y="686"/>
                  </a:lnTo>
                  <a:lnTo>
                    <a:pt x="2747" y="697"/>
                  </a:lnTo>
                  <a:lnTo>
                    <a:pt x="2692" y="709"/>
                  </a:lnTo>
                  <a:lnTo>
                    <a:pt x="2639" y="722"/>
                  </a:lnTo>
                  <a:lnTo>
                    <a:pt x="2585" y="735"/>
                  </a:lnTo>
                  <a:lnTo>
                    <a:pt x="2533" y="750"/>
                  </a:lnTo>
                  <a:lnTo>
                    <a:pt x="2480" y="766"/>
                  </a:lnTo>
                  <a:lnTo>
                    <a:pt x="2429" y="783"/>
                  </a:lnTo>
                  <a:lnTo>
                    <a:pt x="2377" y="800"/>
                  </a:lnTo>
                  <a:lnTo>
                    <a:pt x="2327" y="818"/>
                  </a:lnTo>
                  <a:lnTo>
                    <a:pt x="2277" y="839"/>
                  </a:lnTo>
                  <a:lnTo>
                    <a:pt x="2228" y="859"/>
                  </a:lnTo>
                  <a:lnTo>
                    <a:pt x="2179" y="880"/>
                  </a:lnTo>
                  <a:lnTo>
                    <a:pt x="2131" y="902"/>
                  </a:lnTo>
                  <a:lnTo>
                    <a:pt x="2083" y="926"/>
                  </a:lnTo>
                  <a:lnTo>
                    <a:pt x="2036" y="950"/>
                  </a:lnTo>
                  <a:lnTo>
                    <a:pt x="1989" y="975"/>
                  </a:lnTo>
                  <a:lnTo>
                    <a:pt x="1944" y="1002"/>
                  </a:lnTo>
                  <a:lnTo>
                    <a:pt x="1898" y="1029"/>
                  </a:lnTo>
                  <a:lnTo>
                    <a:pt x="1853" y="1057"/>
                  </a:lnTo>
                  <a:lnTo>
                    <a:pt x="1809" y="1087"/>
                  </a:lnTo>
                  <a:lnTo>
                    <a:pt x="1766" y="1116"/>
                  </a:lnTo>
                  <a:lnTo>
                    <a:pt x="1734" y="1139"/>
                  </a:lnTo>
                  <a:lnTo>
                    <a:pt x="1701" y="1163"/>
                  </a:lnTo>
                  <a:lnTo>
                    <a:pt x="1671" y="1187"/>
                  </a:lnTo>
                  <a:lnTo>
                    <a:pt x="1640" y="1211"/>
                  </a:lnTo>
                  <a:lnTo>
                    <a:pt x="1609" y="1235"/>
                  </a:lnTo>
                  <a:lnTo>
                    <a:pt x="1580" y="1261"/>
                  </a:lnTo>
                  <a:lnTo>
                    <a:pt x="1551" y="1286"/>
                  </a:lnTo>
                  <a:lnTo>
                    <a:pt x="1522" y="1311"/>
                  </a:lnTo>
                  <a:lnTo>
                    <a:pt x="1493" y="1338"/>
                  </a:lnTo>
                  <a:lnTo>
                    <a:pt x="1466" y="1364"/>
                  </a:lnTo>
                  <a:lnTo>
                    <a:pt x="1438" y="1390"/>
                  </a:lnTo>
                  <a:lnTo>
                    <a:pt x="1411" y="1418"/>
                  </a:lnTo>
                  <a:lnTo>
                    <a:pt x="1384" y="1445"/>
                  </a:lnTo>
                  <a:lnTo>
                    <a:pt x="1359" y="1472"/>
                  </a:lnTo>
                  <a:lnTo>
                    <a:pt x="1333" y="1501"/>
                  </a:lnTo>
                  <a:lnTo>
                    <a:pt x="1308" y="1529"/>
                  </a:lnTo>
                  <a:lnTo>
                    <a:pt x="1283" y="1558"/>
                  </a:lnTo>
                  <a:lnTo>
                    <a:pt x="1259" y="1588"/>
                  </a:lnTo>
                  <a:lnTo>
                    <a:pt x="1236" y="1617"/>
                  </a:lnTo>
                  <a:lnTo>
                    <a:pt x="1212" y="1646"/>
                  </a:lnTo>
                  <a:lnTo>
                    <a:pt x="1189" y="1677"/>
                  </a:lnTo>
                  <a:lnTo>
                    <a:pt x="1167" y="1707"/>
                  </a:lnTo>
                  <a:lnTo>
                    <a:pt x="1145" y="1739"/>
                  </a:lnTo>
                  <a:lnTo>
                    <a:pt x="1124" y="1770"/>
                  </a:lnTo>
                  <a:lnTo>
                    <a:pt x="1102" y="1801"/>
                  </a:lnTo>
                  <a:lnTo>
                    <a:pt x="1082" y="1834"/>
                  </a:lnTo>
                  <a:lnTo>
                    <a:pt x="1062" y="1866"/>
                  </a:lnTo>
                  <a:lnTo>
                    <a:pt x="1043" y="1899"/>
                  </a:lnTo>
                  <a:lnTo>
                    <a:pt x="1024" y="1932"/>
                  </a:lnTo>
                  <a:lnTo>
                    <a:pt x="1005" y="1965"/>
                  </a:lnTo>
                  <a:lnTo>
                    <a:pt x="987" y="1999"/>
                  </a:lnTo>
                  <a:lnTo>
                    <a:pt x="969" y="2033"/>
                  </a:lnTo>
                  <a:lnTo>
                    <a:pt x="952" y="2068"/>
                  </a:lnTo>
                  <a:lnTo>
                    <a:pt x="936" y="2102"/>
                  </a:lnTo>
                  <a:lnTo>
                    <a:pt x="920" y="2136"/>
                  </a:lnTo>
                  <a:lnTo>
                    <a:pt x="903" y="2172"/>
                  </a:lnTo>
                  <a:lnTo>
                    <a:pt x="888" y="2207"/>
                  </a:lnTo>
                  <a:lnTo>
                    <a:pt x="874" y="2242"/>
                  </a:lnTo>
                  <a:lnTo>
                    <a:pt x="860" y="2277"/>
                  </a:lnTo>
                  <a:lnTo>
                    <a:pt x="847" y="2314"/>
                  </a:lnTo>
                  <a:lnTo>
                    <a:pt x="834" y="2349"/>
                  </a:lnTo>
                  <a:lnTo>
                    <a:pt x="822" y="2385"/>
                  </a:lnTo>
                  <a:lnTo>
                    <a:pt x="809" y="2421"/>
                  </a:lnTo>
                  <a:lnTo>
                    <a:pt x="798" y="2457"/>
                  </a:lnTo>
                  <a:lnTo>
                    <a:pt x="788" y="2495"/>
                  </a:lnTo>
                  <a:lnTo>
                    <a:pt x="778" y="2531"/>
                  </a:lnTo>
                  <a:lnTo>
                    <a:pt x="768" y="2568"/>
                  </a:lnTo>
                  <a:lnTo>
                    <a:pt x="759" y="2605"/>
                  </a:lnTo>
                  <a:lnTo>
                    <a:pt x="751" y="2643"/>
                  </a:lnTo>
                  <a:lnTo>
                    <a:pt x="743" y="2680"/>
                  </a:lnTo>
                  <a:lnTo>
                    <a:pt x="736" y="2718"/>
                  </a:lnTo>
                  <a:lnTo>
                    <a:pt x="729" y="2755"/>
                  </a:lnTo>
                  <a:lnTo>
                    <a:pt x="723" y="2793"/>
                  </a:lnTo>
                  <a:lnTo>
                    <a:pt x="717" y="2832"/>
                  </a:lnTo>
                  <a:lnTo>
                    <a:pt x="711" y="2869"/>
                  </a:lnTo>
                  <a:lnTo>
                    <a:pt x="706" y="2909"/>
                  </a:lnTo>
                  <a:lnTo>
                    <a:pt x="702" y="2947"/>
                  </a:lnTo>
                  <a:lnTo>
                    <a:pt x="699" y="2986"/>
                  </a:lnTo>
                  <a:lnTo>
                    <a:pt x="696" y="3025"/>
                  </a:lnTo>
                  <a:lnTo>
                    <a:pt x="693" y="3065"/>
                  </a:lnTo>
                  <a:lnTo>
                    <a:pt x="691" y="3104"/>
                  </a:lnTo>
                  <a:lnTo>
                    <a:pt x="690" y="3144"/>
                  </a:lnTo>
                  <a:lnTo>
                    <a:pt x="689" y="3183"/>
                  </a:lnTo>
                  <a:lnTo>
                    <a:pt x="689" y="3223"/>
                  </a:lnTo>
                  <a:lnTo>
                    <a:pt x="690" y="3285"/>
                  </a:lnTo>
                  <a:lnTo>
                    <a:pt x="692" y="3348"/>
                  </a:lnTo>
                  <a:lnTo>
                    <a:pt x="695" y="3409"/>
                  </a:lnTo>
                  <a:lnTo>
                    <a:pt x="700" y="3469"/>
                  </a:lnTo>
                  <a:lnTo>
                    <a:pt x="705" y="3528"/>
                  </a:lnTo>
                  <a:lnTo>
                    <a:pt x="713" y="3587"/>
                  </a:lnTo>
                  <a:lnTo>
                    <a:pt x="722" y="3645"/>
                  </a:lnTo>
                  <a:lnTo>
                    <a:pt x="732" y="3703"/>
                  </a:lnTo>
                  <a:lnTo>
                    <a:pt x="743" y="3758"/>
                  </a:lnTo>
                  <a:lnTo>
                    <a:pt x="755" y="3814"/>
                  </a:lnTo>
                  <a:lnTo>
                    <a:pt x="769" y="3869"/>
                  </a:lnTo>
                  <a:lnTo>
                    <a:pt x="784" y="3922"/>
                  </a:lnTo>
                  <a:lnTo>
                    <a:pt x="800" y="3976"/>
                  </a:lnTo>
                  <a:lnTo>
                    <a:pt x="819" y="4029"/>
                  </a:lnTo>
                  <a:lnTo>
                    <a:pt x="838" y="4079"/>
                  </a:lnTo>
                  <a:lnTo>
                    <a:pt x="859" y="4130"/>
                  </a:lnTo>
                  <a:lnTo>
                    <a:pt x="880" y="4180"/>
                  </a:lnTo>
                  <a:lnTo>
                    <a:pt x="903" y="4229"/>
                  </a:lnTo>
                  <a:lnTo>
                    <a:pt x="928" y="4278"/>
                  </a:lnTo>
                  <a:lnTo>
                    <a:pt x="954" y="4325"/>
                  </a:lnTo>
                  <a:lnTo>
                    <a:pt x="980" y="4372"/>
                  </a:lnTo>
                  <a:lnTo>
                    <a:pt x="1009" y="4417"/>
                  </a:lnTo>
                  <a:lnTo>
                    <a:pt x="1039" y="4463"/>
                  </a:lnTo>
                  <a:lnTo>
                    <a:pt x="1070" y="4506"/>
                  </a:lnTo>
                  <a:lnTo>
                    <a:pt x="1102" y="4550"/>
                  </a:lnTo>
                  <a:lnTo>
                    <a:pt x="1136" y="4593"/>
                  </a:lnTo>
                  <a:lnTo>
                    <a:pt x="1171" y="4635"/>
                  </a:lnTo>
                  <a:lnTo>
                    <a:pt x="1207" y="4675"/>
                  </a:lnTo>
                  <a:lnTo>
                    <a:pt x="1245" y="4716"/>
                  </a:lnTo>
                  <a:lnTo>
                    <a:pt x="1284" y="4755"/>
                  </a:lnTo>
                  <a:lnTo>
                    <a:pt x="1325" y="4794"/>
                  </a:lnTo>
                  <a:lnTo>
                    <a:pt x="1366" y="4832"/>
                  </a:lnTo>
                  <a:lnTo>
                    <a:pt x="1408" y="4869"/>
                  </a:lnTo>
                  <a:lnTo>
                    <a:pt x="1453" y="4904"/>
                  </a:lnTo>
                  <a:lnTo>
                    <a:pt x="1497" y="4940"/>
                  </a:lnTo>
                  <a:lnTo>
                    <a:pt x="1543" y="4973"/>
                  </a:lnTo>
                  <a:lnTo>
                    <a:pt x="1588" y="5005"/>
                  </a:lnTo>
                  <a:lnTo>
                    <a:pt x="1636" y="5036"/>
                  </a:lnTo>
                  <a:lnTo>
                    <a:pt x="1684" y="5066"/>
                  </a:lnTo>
                  <a:lnTo>
                    <a:pt x="1733" y="5095"/>
                  </a:lnTo>
                  <a:lnTo>
                    <a:pt x="1782" y="5122"/>
                  </a:lnTo>
                  <a:lnTo>
                    <a:pt x="1834" y="5148"/>
                  </a:lnTo>
                  <a:lnTo>
                    <a:pt x="1885" y="5174"/>
                  </a:lnTo>
                  <a:lnTo>
                    <a:pt x="1938" y="5198"/>
                  </a:lnTo>
                  <a:lnTo>
                    <a:pt x="1991" y="5220"/>
                  </a:lnTo>
                  <a:lnTo>
                    <a:pt x="2046" y="5242"/>
                  </a:lnTo>
                  <a:lnTo>
                    <a:pt x="2101" y="5263"/>
                  </a:lnTo>
                  <a:lnTo>
                    <a:pt x="2157" y="5282"/>
                  </a:lnTo>
                  <a:lnTo>
                    <a:pt x="2215" y="5300"/>
                  </a:lnTo>
                  <a:lnTo>
                    <a:pt x="2272" y="5317"/>
                  </a:lnTo>
                  <a:lnTo>
                    <a:pt x="2331" y="5332"/>
                  </a:lnTo>
                  <a:lnTo>
                    <a:pt x="2391" y="5348"/>
                  </a:lnTo>
                  <a:lnTo>
                    <a:pt x="2452" y="5361"/>
                  </a:lnTo>
                  <a:lnTo>
                    <a:pt x="2514" y="5373"/>
                  </a:lnTo>
                  <a:lnTo>
                    <a:pt x="2575" y="5384"/>
                  </a:lnTo>
                  <a:lnTo>
                    <a:pt x="2639" y="5394"/>
                  </a:lnTo>
                  <a:lnTo>
                    <a:pt x="2703" y="5403"/>
                  </a:lnTo>
                  <a:lnTo>
                    <a:pt x="2768" y="5410"/>
                  </a:lnTo>
                  <a:lnTo>
                    <a:pt x="2835" y="5418"/>
                  </a:lnTo>
                  <a:lnTo>
                    <a:pt x="2901" y="5423"/>
                  </a:lnTo>
                  <a:lnTo>
                    <a:pt x="2969" y="5427"/>
                  </a:lnTo>
                  <a:lnTo>
                    <a:pt x="3038" y="5430"/>
                  </a:lnTo>
                  <a:lnTo>
                    <a:pt x="3108" y="5431"/>
                  </a:lnTo>
                  <a:lnTo>
                    <a:pt x="3178" y="5432"/>
                  </a:lnTo>
                  <a:lnTo>
                    <a:pt x="3247" y="5431"/>
                  </a:lnTo>
                  <a:lnTo>
                    <a:pt x="3315" y="5430"/>
                  </a:lnTo>
                  <a:lnTo>
                    <a:pt x="3382" y="5427"/>
                  </a:lnTo>
                  <a:lnTo>
                    <a:pt x="3450" y="5422"/>
                  </a:lnTo>
                  <a:lnTo>
                    <a:pt x="3517" y="5417"/>
                  </a:lnTo>
                  <a:lnTo>
                    <a:pt x="3583" y="5409"/>
                  </a:lnTo>
                  <a:lnTo>
                    <a:pt x="3650" y="5401"/>
                  </a:lnTo>
                  <a:lnTo>
                    <a:pt x="3716" y="5392"/>
                  </a:lnTo>
                  <a:lnTo>
                    <a:pt x="3781" y="5382"/>
                  </a:lnTo>
                  <a:lnTo>
                    <a:pt x="3846" y="5370"/>
                  </a:lnTo>
                  <a:lnTo>
                    <a:pt x="3912" y="5357"/>
                  </a:lnTo>
                  <a:lnTo>
                    <a:pt x="3976" y="5343"/>
                  </a:lnTo>
                  <a:lnTo>
                    <a:pt x="4041" y="5327"/>
                  </a:lnTo>
                  <a:lnTo>
                    <a:pt x="4105" y="5310"/>
                  </a:lnTo>
                  <a:lnTo>
                    <a:pt x="4168" y="5293"/>
                  </a:lnTo>
                  <a:lnTo>
                    <a:pt x="4232" y="5273"/>
                  </a:lnTo>
                  <a:lnTo>
                    <a:pt x="4295" y="5253"/>
                  </a:lnTo>
                  <a:lnTo>
                    <a:pt x="4357" y="5231"/>
                  </a:lnTo>
                  <a:lnTo>
                    <a:pt x="4419" y="5209"/>
                  </a:lnTo>
                  <a:lnTo>
                    <a:pt x="4480" y="5185"/>
                  </a:lnTo>
                  <a:lnTo>
                    <a:pt x="4541" y="5159"/>
                  </a:lnTo>
                  <a:lnTo>
                    <a:pt x="4601" y="5134"/>
                  </a:lnTo>
                  <a:lnTo>
                    <a:pt x="4660" y="5107"/>
                  </a:lnTo>
                  <a:lnTo>
                    <a:pt x="4719" y="5078"/>
                  </a:lnTo>
                  <a:lnTo>
                    <a:pt x="4776" y="5049"/>
                  </a:lnTo>
                  <a:lnTo>
                    <a:pt x="4834" y="5018"/>
                  </a:lnTo>
                  <a:lnTo>
                    <a:pt x="4890" y="4986"/>
                  </a:lnTo>
                  <a:lnTo>
                    <a:pt x="4947" y="4953"/>
                  </a:lnTo>
                  <a:lnTo>
                    <a:pt x="5002" y="4919"/>
                  </a:lnTo>
                  <a:lnTo>
                    <a:pt x="5057" y="4884"/>
                  </a:lnTo>
                  <a:lnTo>
                    <a:pt x="5111" y="4848"/>
                  </a:lnTo>
                  <a:lnTo>
                    <a:pt x="5165" y="4810"/>
                  </a:lnTo>
                  <a:lnTo>
                    <a:pt x="5487" y="5262"/>
                  </a:lnTo>
                  <a:lnTo>
                    <a:pt x="5423" y="5310"/>
                  </a:lnTo>
                  <a:lnTo>
                    <a:pt x="5357" y="5357"/>
                  </a:lnTo>
                  <a:lnTo>
                    <a:pt x="5291" y="5401"/>
                  </a:lnTo>
                  <a:lnTo>
                    <a:pt x="5225" y="5445"/>
                  </a:lnTo>
                  <a:lnTo>
                    <a:pt x="5158" y="5486"/>
                  </a:lnTo>
                  <a:lnTo>
                    <a:pt x="5090" y="5527"/>
                  </a:lnTo>
                  <a:lnTo>
                    <a:pt x="5023" y="5565"/>
                  </a:lnTo>
                  <a:lnTo>
                    <a:pt x="4955" y="5603"/>
                  </a:lnTo>
                  <a:lnTo>
                    <a:pt x="4885" y="5638"/>
                  </a:lnTo>
                  <a:lnTo>
                    <a:pt x="4817" y="5673"/>
                  </a:lnTo>
                  <a:lnTo>
                    <a:pt x="4747" y="5705"/>
                  </a:lnTo>
                  <a:lnTo>
                    <a:pt x="4677" y="5736"/>
                  </a:lnTo>
                  <a:lnTo>
                    <a:pt x="4607" y="5766"/>
                  </a:lnTo>
                  <a:lnTo>
                    <a:pt x="4536" y="5794"/>
                  </a:lnTo>
                  <a:lnTo>
                    <a:pt x="4464" y="5820"/>
                  </a:lnTo>
                  <a:lnTo>
                    <a:pt x="4392" y="5846"/>
                  </a:lnTo>
                  <a:lnTo>
                    <a:pt x="4320" y="5869"/>
                  </a:lnTo>
                  <a:lnTo>
                    <a:pt x="4247" y="5891"/>
                  </a:lnTo>
                  <a:lnTo>
                    <a:pt x="4174" y="5912"/>
                  </a:lnTo>
                  <a:lnTo>
                    <a:pt x="4100" y="5930"/>
                  </a:lnTo>
                  <a:lnTo>
                    <a:pt x="4026" y="5948"/>
                  </a:lnTo>
                  <a:lnTo>
                    <a:pt x="3951" y="5963"/>
                  </a:lnTo>
                  <a:lnTo>
                    <a:pt x="3876" y="5978"/>
                  </a:lnTo>
                  <a:lnTo>
                    <a:pt x="3800" y="5991"/>
                  </a:lnTo>
                  <a:lnTo>
                    <a:pt x="3724" y="6002"/>
                  </a:lnTo>
                  <a:lnTo>
                    <a:pt x="3648" y="6012"/>
                  </a:lnTo>
                  <a:lnTo>
                    <a:pt x="3570" y="6020"/>
                  </a:lnTo>
                  <a:lnTo>
                    <a:pt x="3493" y="6027"/>
                  </a:lnTo>
                  <a:lnTo>
                    <a:pt x="3415" y="6033"/>
                  </a:lnTo>
                  <a:lnTo>
                    <a:pt x="3337" y="6036"/>
                  </a:lnTo>
                  <a:lnTo>
                    <a:pt x="3258" y="6039"/>
                  </a:lnTo>
                  <a:lnTo>
                    <a:pt x="3178" y="6039"/>
                  </a:lnTo>
                  <a:lnTo>
                    <a:pt x="3099" y="6039"/>
                  </a:lnTo>
                  <a:lnTo>
                    <a:pt x="3021" y="6037"/>
                  </a:lnTo>
                  <a:lnTo>
                    <a:pt x="2943" y="6034"/>
                  </a:lnTo>
                  <a:lnTo>
                    <a:pt x="2865" y="6029"/>
                  </a:lnTo>
                  <a:lnTo>
                    <a:pt x="2788" y="6024"/>
                  </a:lnTo>
                  <a:lnTo>
                    <a:pt x="2713" y="6017"/>
                  </a:lnTo>
                  <a:lnTo>
                    <a:pt x="2638" y="6008"/>
                  </a:lnTo>
                  <a:lnTo>
                    <a:pt x="2564" y="5999"/>
                  </a:lnTo>
                  <a:lnTo>
                    <a:pt x="2490" y="5987"/>
                  </a:lnTo>
                  <a:lnTo>
                    <a:pt x="2418" y="5975"/>
                  </a:lnTo>
                  <a:lnTo>
                    <a:pt x="2346" y="5962"/>
                  </a:lnTo>
                  <a:lnTo>
                    <a:pt x="2274" y="5947"/>
                  </a:lnTo>
                  <a:lnTo>
                    <a:pt x="2204" y="5931"/>
                  </a:lnTo>
                  <a:lnTo>
                    <a:pt x="2135" y="5914"/>
                  </a:lnTo>
                  <a:lnTo>
                    <a:pt x="2066" y="5895"/>
                  </a:lnTo>
                  <a:lnTo>
                    <a:pt x="1997" y="5875"/>
                  </a:lnTo>
                  <a:lnTo>
                    <a:pt x="1931" y="5854"/>
                  </a:lnTo>
                  <a:lnTo>
                    <a:pt x="1864" y="5833"/>
                  </a:lnTo>
                  <a:lnTo>
                    <a:pt x="1799" y="5808"/>
                  </a:lnTo>
                  <a:lnTo>
                    <a:pt x="1735" y="5784"/>
                  </a:lnTo>
                  <a:lnTo>
                    <a:pt x="1671" y="5758"/>
                  </a:lnTo>
                  <a:lnTo>
                    <a:pt x="1608" y="5731"/>
                  </a:lnTo>
                  <a:lnTo>
                    <a:pt x="1547" y="5703"/>
                  </a:lnTo>
                  <a:lnTo>
                    <a:pt x="1486" y="5673"/>
                  </a:lnTo>
                  <a:lnTo>
                    <a:pt x="1427" y="5642"/>
                  </a:lnTo>
                  <a:lnTo>
                    <a:pt x="1368" y="5610"/>
                  </a:lnTo>
                  <a:lnTo>
                    <a:pt x="1310" y="5576"/>
                  </a:lnTo>
                  <a:lnTo>
                    <a:pt x="1254" y="5542"/>
                  </a:lnTo>
                  <a:lnTo>
                    <a:pt x="1198" y="5507"/>
                  </a:lnTo>
                  <a:lnTo>
                    <a:pt x="1143" y="5469"/>
                  </a:lnTo>
                  <a:lnTo>
                    <a:pt x="1089" y="5432"/>
                  </a:lnTo>
                  <a:lnTo>
                    <a:pt x="1037" y="5392"/>
                  </a:lnTo>
                  <a:lnTo>
                    <a:pt x="1003" y="5366"/>
                  </a:lnTo>
                  <a:lnTo>
                    <a:pt x="972" y="5341"/>
                  </a:lnTo>
                  <a:lnTo>
                    <a:pt x="941" y="5314"/>
                  </a:lnTo>
                  <a:lnTo>
                    <a:pt x="909" y="5288"/>
                  </a:lnTo>
                  <a:lnTo>
                    <a:pt x="879" y="5262"/>
                  </a:lnTo>
                  <a:lnTo>
                    <a:pt x="849" y="5234"/>
                  </a:lnTo>
                  <a:lnTo>
                    <a:pt x="820" y="5207"/>
                  </a:lnTo>
                  <a:lnTo>
                    <a:pt x="791" y="5180"/>
                  </a:lnTo>
                  <a:lnTo>
                    <a:pt x="763" y="5152"/>
                  </a:lnTo>
                  <a:lnTo>
                    <a:pt x="735" y="5124"/>
                  </a:lnTo>
                  <a:lnTo>
                    <a:pt x="707" y="5097"/>
                  </a:lnTo>
                  <a:lnTo>
                    <a:pt x="681" y="5068"/>
                  </a:lnTo>
                  <a:lnTo>
                    <a:pt x="655" y="5040"/>
                  </a:lnTo>
                  <a:lnTo>
                    <a:pt x="630" y="5011"/>
                  </a:lnTo>
                  <a:lnTo>
                    <a:pt x="604" y="4981"/>
                  </a:lnTo>
                  <a:lnTo>
                    <a:pt x="580" y="4952"/>
                  </a:lnTo>
                  <a:lnTo>
                    <a:pt x="556" y="4922"/>
                  </a:lnTo>
                  <a:lnTo>
                    <a:pt x="532" y="4893"/>
                  </a:lnTo>
                  <a:lnTo>
                    <a:pt x="509" y="4863"/>
                  </a:lnTo>
                  <a:lnTo>
                    <a:pt x="486" y="4832"/>
                  </a:lnTo>
                  <a:lnTo>
                    <a:pt x="464" y="4802"/>
                  </a:lnTo>
                  <a:lnTo>
                    <a:pt x="443" y="4772"/>
                  </a:lnTo>
                  <a:lnTo>
                    <a:pt x="423" y="4740"/>
                  </a:lnTo>
                  <a:lnTo>
                    <a:pt x="401" y="4710"/>
                  </a:lnTo>
                  <a:lnTo>
                    <a:pt x="382" y="4678"/>
                  </a:lnTo>
                  <a:lnTo>
                    <a:pt x="362" y="4646"/>
                  </a:lnTo>
                  <a:lnTo>
                    <a:pt x="344" y="4615"/>
                  </a:lnTo>
                  <a:lnTo>
                    <a:pt x="326" y="4582"/>
                  </a:lnTo>
                  <a:lnTo>
                    <a:pt x="307" y="4550"/>
                  </a:lnTo>
                  <a:lnTo>
                    <a:pt x="290" y="4518"/>
                  </a:lnTo>
                  <a:lnTo>
                    <a:pt x="273" y="4484"/>
                  </a:lnTo>
                  <a:lnTo>
                    <a:pt x="257" y="4451"/>
                  </a:lnTo>
                  <a:lnTo>
                    <a:pt x="241" y="4417"/>
                  </a:lnTo>
                  <a:lnTo>
                    <a:pt x="226" y="4384"/>
                  </a:lnTo>
                  <a:lnTo>
                    <a:pt x="211" y="4349"/>
                  </a:lnTo>
                  <a:lnTo>
                    <a:pt x="196" y="4316"/>
                  </a:lnTo>
                  <a:lnTo>
                    <a:pt x="183" y="4281"/>
                  </a:lnTo>
                  <a:lnTo>
                    <a:pt x="169" y="4246"/>
                  </a:lnTo>
                  <a:lnTo>
                    <a:pt x="157" y="4211"/>
                  </a:lnTo>
                  <a:lnTo>
                    <a:pt x="145" y="4175"/>
                  </a:lnTo>
                  <a:lnTo>
                    <a:pt x="133" y="4140"/>
                  </a:lnTo>
                  <a:lnTo>
                    <a:pt x="122" y="4104"/>
                  </a:lnTo>
                  <a:lnTo>
                    <a:pt x="110" y="4068"/>
                  </a:lnTo>
                  <a:lnTo>
                    <a:pt x="100" y="4032"/>
                  </a:lnTo>
                  <a:lnTo>
                    <a:pt x="90" y="3994"/>
                  </a:lnTo>
                  <a:lnTo>
                    <a:pt x="81" y="3958"/>
                  </a:lnTo>
                  <a:lnTo>
                    <a:pt x="72" y="3920"/>
                  </a:lnTo>
                  <a:lnTo>
                    <a:pt x="64" y="3883"/>
                  </a:lnTo>
                  <a:lnTo>
                    <a:pt x="56" y="3844"/>
                  </a:lnTo>
                  <a:lnTo>
                    <a:pt x="49" y="3807"/>
                  </a:lnTo>
                  <a:lnTo>
                    <a:pt x="42" y="3768"/>
                  </a:lnTo>
                  <a:lnTo>
                    <a:pt x="36" y="3730"/>
                  </a:lnTo>
                  <a:lnTo>
                    <a:pt x="31" y="3690"/>
                  </a:lnTo>
                  <a:lnTo>
                    <a:pt x="25" y="3651"/>
                  </a:lnTo>
                  <a:lnTo>
                    <a:pt x="21" y="3611"/>
                  </a:lnTo>
                  <a:lnTo>
                    <a:pt x="16" y="3572"/>
                  </a:lnTo>
                  <a:lnTo>
                    <a:pt x="12" y="3531"/>
                  </a:lnTo>
                  <a:lnTo>
                    <a:pt x="9" y="3492"/>
                  </a:lnTo>
                  <a:lnTo>
                    <a:pt x="6" y="3450"/>
                  </a:lnTo>
                  <a:lnTo>
                    <a:pt x="4" y="3410"/>
                  </a:lnTo>
                  <a:lnTo>
                    <a:pt x="2" y="3368"/>
                  </a:lnTo>
                  <a:lnTo>
                    <a:pt x="1" y="3327"/>
                  </a:lnTo>
                  <a:lnTo>
                    <a:pt x="0" y="3285"/>
                  </a:lnTo>
                  <a:lnTo>
                    <a:pt x="0" y="3244"/>
                  </a:lnTo>
                  <a:lnTo>
                    <a:pt x="0" y="3173"/>
                  </a:lnTo>
                  <a:lnTo>
                    <a:pt x="2" y="3103"/>
                  </a:lnTo>
                  <a:lnTo>
                    <a:pt x="6" y="3034"/>
                  </a:lnTo>
                  <a:lnTo>
                    <a:pt x="11" y="2966"/>
                  </a:lnTo>
                  <a:lnTo>
                    <a:pt x="17" y="2897"/>
                  </a:lnTo>
                  <a:lnTo>
                    <a:pt x="25" y="2829"/>
                  </a:lnTo>
                  <a:lnTo>
                    <a:pt x="34" y="2761"/>
                  </a:lnTo>
                  <a:lnTo>
                    <a:pt x="44" y="2694"/>
                  </a:lnTo>
                  <a:lnTo>
                    <a:pt x="56" y="2627"/>
                  </a:lnTo>
                  <a:lnTo>
                    <a:pt x="69" y="2561"/>
                  </a:lnTo>
                  <a:lnTo>
                    <a:pt x="83" y="2496"/>
                  </a:lnTo>
                  <a:lnTo>
                    <a:pt x="99" y="2430"/>
                  </a:lnTo>
                  <a:lnTo>
                    <a:pt x="116" y="2365"/>
                  </a:lnTo>
                  <a:lnTo>
                    <a:pt x="135" y="2300"/>
                  </a:lnTo>
                  <a:lnTo>
                    <a:pt x="155" y="2237"/>
                  </a:lnTo>
                  <a:lnTo>
                    <a:pt x="176" y="2173"/>
                  </a:lnTo>
                  <a:lnTo>
                    <a:pt x="199" y="2110"/>
                  </a:lnTo>
                  <a:lnTo>
                    <a:pt x="224" y="2048"/>
                  </a:lnTo>
                  <a:lnTo>
                    <a:pt x="249" y="1987"/>
                  </a:lnTo>
                  <a:lnTo>
                    <a:pt x="275" y="1926"/>
                  </a:lnTo>
                  <a:lnTo>
                    <a:pt x="303" y="1865"/>
                  </a:lnTo>
                  <a:lnTo>
                    <a:pt x="333" y="1805"/>
                  </a:lnTo>
                  <a:lnTo>
                    <a:pt x="363" y="1747"/>
                  </a:lnTo>
                  <a:lnTo>
                    <a:pt x="395" y="1688"/>
                  </a:lnTo>
                  <a:lnTo>
                    <a:pt x="428" y="1630"/>
                  </a:lnTo>
                  <a:lnTo>
                    <a:pt x="462" y="1574"/>
                  </a:lnTo>
                  <a:lnTo>
                    <a:pt x="498" y="1518"/>
                  </a:lnTo>
                  <a:lnTo>
                    <a:pt x="535" y="1462"/>
                  </a:lnTo>
                  <a:lnTo>
                    <a:pt x="573" y="1408"/>
                  </a:lnTo>
                  <a:lnTo>
                    <a:pt x="613" y="1353"/>
                  </a:lnTo>
                  <a:lnTo>
                    <a:pt x="654" y="1299"/>
                  </a:lnTo>
                  <a:lnTo>
                    <a:pt x="696" y="1247"/>
                  </a:lnTo>
                  <a:lnTo>
                    <a:pt x="728" y="1208"/>
                  </a:lnTo>
                  <a:lnTo>
                    <a:pt x="759" y="1171"/>
                  </a:lnTo>
                  <a:lnTo>
                    <a:pt x="790" y="1134"/>
                  </a:lnTo>
                  <a:lnTo>
                    <a:pt x="823" y="1098"/>
                  </a:lnTo>
                  <a:lnTo>
                    <a:pt x="855" y="1062"/>
                  </a:lnTo>
                  <a:lnTo>
                    <a:pt x="888" y="1027"/>
                  </a:lnTo>
                  <a:lnTo>
                    <a:pt x="922" y="992"/>
                  </a:lnTo>
                  <a:lnTo>
                    <a:pt x="956" y="959"/>
                  </a:lnTo>
                  <a:lnTo>
                    <a:pt x="990" y="926"/>
                  </a:lnTo>
                  <a:lnTo>
                    <a:pt x="1025" y="892"/>
                  </a:lnTo>
                  <a:lnTo>
                    <a:pt x="1060" y="861"/>
                  </a:lnTo>
                  <a:lnTo>
                    <a:pt x="1095" y="828"/>
                  </a:lnTo>
                  <a:lnTo>
                    <a:pt x="1132" y="798"/>
                  </a:lnTo>
                  <a:lnTo>
                    <a:pt x="1168" y="768"/>
                  </a:lnTo>
                  <a:lnTo>
                    <a:pt x="1205" y="737"/>
                  </a:lnTo>
                  <a:lnTo>
                    <a:pt x="1242" y="708"/>
                  </a:lnTo>
                  <a:lnTo>
                    <a:pt x="1280" y="680"/>
                  </a:lnTo>
                  <a:lnTo>
                    <a:pt x="1318" y="651"/>
                  </a:lnTo>
                  <a:lnTo>
                    <a:pt x="1356" y="624"/>
                  </a:lnTo>
                  <a:lnTo>
                    <a:pt x="1395" y="597"/>
                  </a:lnTo>
                  <a:lnTo>
                    <a:pt x="1435" y="570"/>
                  </a:lnTo>
                  <a:lnTo>
                    <a:pt x="1474" y="544"/>
                  </a:lnTo>
                  <a:lnTo>
                    <a:pt x="1515" y="519"/>
                  </a:lnTo>
                  <a:lnTo>
                    <a:pt x="1555" y="494"/>
                  </a:lnTo>
                  <a:lnTo>
                    <a:pt x="1595" y="470"/>
                  </a:lnTo>
                  <a:lnTo>
                    <a:pt x="1637" y="447"/>
                  </a:lnTo>
                  <a:lnTo>
                    <a:pt x="1679" y="423"/>
                  </a:lnTo>
                  <a:lnTo>
                    <a:pt x="1722" y="401"/>
                  </a:lnTo>
                  <a:lnTo>
                    <a:pt x="1764" y="379"/>
                  </a:lnTo>
                  <a:lnTo>
                    <a:pt x="1806" y="358"/>
                  </a:lnTo>
                  <a:lnTo>
                    <a:pt x="1850" y="337"/>
                  </a:lnTo>
                  <a:lnTo>
                    <a:pt x="1894" y="317"/>
                  </a:lnTo>
                  <a:lnTo>
                    <a:pt x="1938" y="298"/>
                  </a:lnTo>
                  <a:lnTo>
                    <a:pt x="1983" y="279"/>
                  </a:lnTo>
                  <a:lnTo>
                    <a:pt x="2028" y="260"/>
                  </a:lnTo>
                  <a:lnTo>
                    <a:pt x="2072" y="243"/>
                  </a:lnTo>
                  <a:lnTo>
                    <a:pt x="2118" y="226"/>
                  </a:lnTo>
                  <a:lnTo>
                    <a:pt x="2164" y="210"/>
                  </a:lnTo>
                  <a:lnTo>
                    <a:pt x="2210" y="194"/>
                  </a:lnTo>
                  <a:lnTo>
                    <a:pt x="2256" y="178"/>
                  </a:lnTo>
                  <a:lnTo>
                    <a:pt x="2302" y="164"/>
                  </a:lnTo>
                  <a:lnTo>
                    <a:pt x="2349" y="150"/>
                  </a:lnTo>
                  <a:lnTo>
                    <a:pt x="2396" y="137"/>
                  </a:lnTo>
                  <a:lnTo>
                    <a:pt x="2444" y="124"/>
                  </a:lnTo>
                  <a:lnTo>
                    <a:pt x="2491" y="112"/>
                  </a:lnTo>
                  <a:lnTo>
                    <a:pt x="2540" y="101"/>
                  </a:lnTo>
                  <a:lnTo>
                    <a:pt x="2587" y="89"/>
                  </a:lnTo>
                  <a:lnTo>
                    <a:pt x="2636" y="79"/>
                  </a:lnTo>
                  <a:lnTo>
                    <a:pt x="2685" y="70"/>
                  </a:lnTo>
                  <a:lnTo>
                    <a:pt x="2734" y="61"/>
                  </a:lnTo>
                  <a:lnTo>
                    <a:pt x="2783" y="53"/>
                  </a:lnTo>
                  <a:lnTo>
                    <a:pt x="2834" y="45"/>
                  </a:lnTo>
                  <a:lnTo>
                    <a:pt x="2883" y="38"/>
                  </a:lnTo>
                  <a:lnTo>
                    <a:pt x="2934" y="31"/>
                  </a:lnTo>
                  <a:lnTo>
                    <a:pt x="2984" y="26"/>
                  </a:lnTo>
                  <a:lnTo>
                    <a:pt x="3035" y="20"/>
                  </a:lnTo>
                  <a:lnTo>
                    <a:pt x="3086" y="15"/>
                  </a:lnTo>
                  <a:lnTo>
                    <a:pt x="3138" y="11"/>
                  </a:lnTo>
                  <a:lnTo>
                    <a:pt x="3189" y="7"/>
                  </a:lnTo>
                  <a:lnTo>
                    <a:pt x="3242" y="5"/>
                  </a:lnTo>
                  <a:lnTo>
                    <a:pt x="3293" y="3"/>
                  </a:lnTo>
                  <a:lnTo>
                    <a:pt x="3347" y="1"/>
                  </a:lnTo>
                  <a:lnTo>
                    <a:pt x="3399" y="0"/>
                  </a:lnTo>
                  <a:lnTo>
                    <a:pt x="3453" y="0"/>
                  </a:lnTo>
                  <a:lnTo>
                    <a:pt x="3523" y="0"/>
                  </a:lnTo>
                  <a:lnTo>
                    <a:pt x="3593" y="2"/>
                  </a:lnTo>
                  <a:lnTo>
                    <a:pt x="3663" y="5"/>
                  </a:lnTo>
                  <a:lnTo>
                    <a:pt x="3732" y="9"/>
                  </a:lnTo>
                  <a:lnTo>
                    <a:pt x="3800" y="15"/>
                  </a:lnTo>
                  <a:lnTo>
                    <a:pt x="3868" y="22"/>
                  </a:lnTo>
                  <a:lnTo>
                    <a:pt x="3936" y="30"/>
                  </a:lnTo>
                  <a:lnTo>
                    <a:pt x="4003" y="39"/>
                  </a:lnTo>
                  <a:lnTo>
                    <a:pt x="4068" y="49"/>
                  </a:lnTo>
                  <a:lnTo>
                    <a:pt x="4135" y="60"/>
                  </a:lnTo>
                  <a:lnTo>
                    <a:pt x="4199" y="73"/>
                  </a:lnTo>
                  <a:lnTo>
                    <a:pt x="4264" y="86"/>
                  </a:lnTo>
                  <a:lnTo>
                    <a:pt x="4329" y="102"/>
                  </a:lnTo>
                  <a:lnTo>
                    <a:pt x="4392" y="118"/>
                  </a:lnTo>
                  <a:lnTo>
                    <a:pt x="4456" y="135"/>
                  </a:lnTo>
                  <a:lnTo>
                    <a:pt x="4519" y="154"/>
                  </a:lnTo>
                  <a:lnTo>
                    <a:pt x="4580" y="173"/>
                  </a:lnTo>
                  <a:lnTo>
                    <a:pt x="4642" y="195"/>
                  </a:lnTo>
                  <a:lnTo>
                    <a:pt x="4702" y="216"/>
                  </a:lnTo>
                  <a:lnTo>
                    <a:pt x="4760" y="239"/>
                  </a:lnTo>
                  <a:lnTo>
                    <a:pt x="4818" y="264"/>
                  </a:lnTo>
                  <a:lnTo>
                    <a:pt x="4875" y="288"/>
                  </a:lnTo>
                  <a:lnTo>
                    <a:pt x="4931" y="314"/>
                  </a:lnTo>
                  <a:lnTo>
                    <a:pt x="4985" y="341"/>
                  </a:lnTo>
                  <a:lnTo>
                    <a:pt x="5039" y="370"/>
                  </a:lnTo>
                  <a:lnTo>
                    <a:pt x="5091" y="398"/>
                  </a:lnTo>
                  <a:lnTo>
                    <a:pt x="5143" y="429"/>
                  </a:lnTo>
                  <a:lnTo>
                    <a:pt x="5193" y="460"/>
                  </a:lnTo>
                  <a:lnTo>
                    <a:pt x="5243" y="492"/>
                  </a:lnTo>
                  <a:lnTo>
                    <a:pt x="5291" y="526"/>
                  </a:lnTo>
                  <a:lnTo>
                    <a:pt x="5339" y="560"/>
                  </a:lnTo>
                  <a:lnTo>
                    <a:pt x="5385" y="596"/>
                  </a:lnTo>
                  <a:lnTo>
                    <a:pt x="5441" y="640"/>
                  </a:lnTo>
                  <a:lnTo>
                    <a:pt x="5496" y="686"/>
                  </a:lnTo>
                  <a:lnTo>
                    <a:pt x="5547" y="732"/>
                  </a:lnTo>
                  <a:lnTo>
                    <a:pt x="5598" y="780"/>
                  </a:lnTo>
                  <a:lnTo>
                    <a:pt x="5646" y="828"/>
                  </a:lnTo>
                  <a:lnTo>
                    <a:pt x="5693" y="877"/>
                  </a:lnTo>
                  <a:lnTo>
                    <a:pt x="5738" y="927"/>
                  </a:lnTo>
                  <a:lnTo>
                    <a:pt x="5781" y="976"/>
                  </a:lnTo>
                  <a:lnTo>
                    <a:pt x="5823" y="1028"/>
                  </a:lnTo>
                  <a:lnTo>
                    <a:pt x="5862" y="1079"/>
                  </a:lnTo>
                  <a:lnTo>
                    <a:pt x="5901" y="1132"/>
                  </a:lnTo>
                  <a:lnTo>
                    <a:pt x="5936" y="1186"/>
                  </a:lnTo>
                  <a:lnTo>
                    <a:pt x="5970" y="1239"/>
                  </a:lnTo>
                  <a:lnTo>
                    <a:pt x="6003" y="1295"/>
                  </a:lnTo>
                  <a:lnTo>
                    <a:pt x="6034" y="1351"/>
                  </a:lnTo>
                  <a:lnTo>
                    <a:pt x="6062" y="1406"/>
                  </a:lnTo>
                  <a:lnTo>
                    <a:pt x="6089" y="1464"/>
                  </a:lnTo>
                  <a:lnTo>
                    <a:pt x="6115" y="1522"/>
                  </a:lnTo>
                  <a:lnTo>
                    <a:pt x="6138" y="1581"/>
                  </a:lnTo>
                  <a:lnTo>
                    <a:pt x="6160" y="1640"/>
                  </a:lnTo>
                  <a:lnTo>
                    <a:pt x="6180" y="1702"/>
                  </a:lnTo>
                  <a:lnTo>
                    <a:pt x="6199" y="1763"/>
                  </a:lnTo>
                  <a:lnTo>
                    <a:pt x="6215" y="1826"/>
                  </a:lnTo>
                  <a:lnTo>
                    <a:pt x="6230" y="1889"/>
                  </a:lnTo>
                  <a:lnTo>
                    <a:pt x="6243" y="1953"/>
                  </a:lnTo>
                  <a:lnTo>
                    <a:pt x="6254" y="2019"/>
                  </a:lnTo>
                  <a:lnTo>
                    <a:pt x="6263" y="2085"/>
                  </a:lnTo>
                  <a:lnTo>
                    <a:pt x="6271" y="2152"/>
                  </a:lnTo>
                  <a:lnTo>
                    <a:pt x="6277" y="2219"/>
                  </a:lnTo>
                  <a:lnTo>
                    <a:pt x="6281" y="2288"/>
                  </a:lnTo>
                  <a:lnTo>
                    <a:pt x="6284" y="2358"/>
                  </a:lnTo>
                  <a:lnTo>
                    <a:pt x="6285" y="2429"/>
                  </a:lnTo>
                  <a:lnTo>
                    <a:pt x="6284" y="2498"/>
                  </a:lnTo>
                  <a:lnTo>
                    <a:pt x="6282" y="2567"/>
                  </a:lnTo>
                  <a:lnTo>
                    <a:pt x="6277" y="2635"/>
                  </a:lnTo>
                  <a:lnTo>
                    <a:pt x="6271" y="2701"/>
                  </a:lnTo>
                  <a:lnTo>
                    <a:pt x="6264" y="2768"/>
                  </a:lnTo>
                  <a:lnTo>
                    <a:pt x="6254" y="2834"/>
                  </a:lnTo>
                  <a:lnTo>
                    <a:pt x="6244" y="2900"/>
                  </a:lnTo>
                  <a:lnTo>
                    <a:pt x="6231" y="2964"/>
                  </a:lnTo>
                  <a:lnTo>
                    <a:pt x="6217" y="3027"/>
                  </a:lnTo>
                  <a:lnTo>
                    <a:pt x="6200" y="3091"/>
                  </a:lnTo>
                  <a:lnTo>
                    <a:pt x="6182" y="3153"/>
                  </a:lnTo>
                  <a:lnTo>
                    <a:pt x="6162" y="3215"/>
                  </a:lnTo>
                  <a:lnTo>
                    <a:pt x="6141" y="3276"/>
                  </a:lnTo>
                  <a:lnTo>
                    <a:pt x="6118" y="3336"/>
                  </a:lnTo>
                  <a:lnTo>
                    <a:pt x="6094" y="3396"/>
                  </a:lnTo>
                  <a:lnTo>
                    <a:pt x="6067" y="3455"/>
                  </a:lnTo>
                  <a:lnTo>
                    <a:pt x="6039" y="3512"/>
                  </a:lnTo>
                  <a:lnTo>
                    <a:pt x="6010" y="3570"/>
                  </a:lnTo>
                  <a:lnTo>
                    <a:pt x="5978" y="3626"/>
                  </a:lnTo>
                  <a:lnTo>
                    <a:pt x="5945" y="3680"/>
                  </a:lnTo>
                  <a:lnTo>
                    <a:pt x="5911" y="3734"/>
                  </a:lnTo>
                  <a:lnTo>
                    <a:pt x="5875" y="3787"/>
                  </a:lnTo>
                  <a:lnTo>
                    <a:pt x="5838" y="3838"/>
                  </a:lnTo>
                  <a:lnTo>
                    <a:pt x="5799" y="3889"/>
                  </a:lnTo>
                  <a:lnTo>
                    <a:pt x="5758" y="3938"/>
                  </a:lnTo>
                  <a:lnTo>
                    <a:pt x="5717" y="3987"/>
                  </a:lnTo>
                  <a:lnTo>
                    <a:pt x="5673" y="4035"/>
                  </a:lnTo>
                  <a:lnTo>
                    <a:pt x="5628" y="4081"/>
                  </a:lnTo>
                  <a:lnTo>
                    <a:pt x="5581" y="4127"/>
                  </a:lnTo>
                  <a:lnTo>
                    <a:pt x="5533" y="4170"/>
                  </a:lnTo>
                  <a:lnTo>
                    <a:pt x="5483" y="4214"/>
                  </a:lnTo>
                  <a:lnTo>
                    <a:pt x="5432" y="4256"/>
                  </a:lnTo>
                  <a:lnTo>
                    <a:pt x="5404" y="4280"/>
                  </a:lnTo>
                  <a:lnTo>
                    <a:pt x="5373" y="4302"/>
                  </a:lnTo>
                  <a:lnTo>
                    <a:pt x="5344" y="4323"/>
                  </a:lnTo>
                  <a:lnTo>
                    <a:pt x="5314" y="4344"/>
                  </a:lnTo>
                  <a:lnTo>
                    <a:pt x="5283" y="4365"/>
                  </a:lnTo>
                  <a:lnTo>
                    <a:pt x="5252" y="4384"/>
                  </a:lnTo>
                  <a:lnTo>
                    <a:pt x="5221" y="4403"/>
                  </a:lnTo>
                  <a:lnTo>
                    <a:pt x="5188" y="4421"/>
                  </a:lnTo>
                  <a:lnTo>
                    <a:pt x="5156" y="4439"/>
                  </a:lnTo>
                  <a:lnTo>
                    <a:pt x="5124" y="4456"/>
                  </a:lnTo>
                  <a:lnTo>
                    <a:pt x="5090" y="4471"/>
                  </a:lnTo>
                  <a:lnTo>
                    <a:pt x="5057" y="4487"/>
                  </a:lnTo>
                  <a:lnTo>
                    <a:pt x="5024" y="4501"/>
                  </a:lnTo>
                  <a:lnTo>
                    <a:pt x="4989" y="4515"/>
                  </a:lnTo>
                  <a:lnTo>
                    <a:pt x="4954" y="4529"/>
                  </a:lnTo>
                  <a:lnTo>
                    <a:pt x="4919" y="4541"/>
                  </a:lnTo>
                  <a:lnTo>
                    <a:pt x="4883" y="4553"/>
                  </a:lnTo>
                  <a:lnTo>
                    <a:pt x="4848" y="4564"/>
                  </a:lnTo>
                  <a:lnTo>
                    <a:pt x="4812" y="4575"/>
                  </a:lnTo>
                  <a:lnTo>
                    <a:pt x="4776" y="4584"/>
                  </a:lnTo>
                  <a:lnTo>
                    <a:pt x="4740" y="4593"/>
                  </a:lnTo>
                  <a:lnTo>
                    <a:pt x="4704" y="4602"/>
                  </a:lnTo>
                  <a:lnTo>
                    <a:pt x="4667" y="4609"/>
                  </a:lnTo>
                  <a:lnTo>
                    <a:pt x="4631" y="4616"/>
                  </a:lnTo>
                  <a:lnTo>
                    <a:pt x="4593" y="4622"/>
                  </a:lnTo>
                  <a:lnTo>
                    <a:pt x="4557" y="4627"/>
                  </a:lnTo>
                  <a:lnTo>
                    <a:pt x="4520" y="4631"/>
                  </a:lnTo>
                  <a:lnTo>
                    <a:pt x="4482" y="4634"/>
                  </a:lnTo>
                  <a:lnTo>
                    <a:pt x="4445" y="4637"/>
                  </a:lnTo>
                  <a:lnTo>
                    <a:pt x="4408" y="4639"/>
                  </a:lnTo>
                  <a:lnTo>
                    <a:pt x="4370" y="4640"/>
                  </a:lnTo>
                  <a:lnTo>
                    <a:pt x="4332" y="4640"/>
                  </a:lnTo>
                  <a:lnTo>
                    <a:pt x="4288" y="4640"/>
                  </a:lnTo>
                  <a:lnTo>
                    <a:pt x="4246" y="4638"/>
                  </a:lnTo>
                  <a:lnTo>
                    <a:pt x="4206" y="4636"/>
                  </a:lnTo>
                  <a:lnTo>
                    <a:pt x="4166" y="4632"/>
                  </a:lnTo>
                  <a:lnTo>
                    <a:pt x="4128" y="4628"/>
                  </a:lnTo>
                  <a:lnTo>
                    <a:pt x="4091" y="4622"/>
                  </a:lnTo>
                  <a:lnTo>
                    <a:pt x="4056" y="4615"/>
                  </a:lnTo>
                  <a:lnTo>
                    <a:pt x="4022" y="4607"/>
                  </a:lnTo>
                  <a:lnTo>
                    <a:pt x="3988" y="4599"/>
                  </a:lnTo>
                  <a:lnTo>
                    <a:pt x="3957" y="4588"/>
                  </a:lnTo>
                  <a:lnTo>
                    <a:pt x="3927" y="4577"/>
                  </a:lnTo>
                  <a:lnTo>
                    <a:pt x="3898" y="4565"/>
                  </a:lnTo>
                  <a:lnTo>
                    <a:pt x="3870" y="4553"/>
                  </a:lnTo>
                  <a:lnTo>
                    <a:pt x="3845" y="4539"/>
                  </a:lnTo>
                  <a:lnTo>
                    <a:pt x="3820" y="4524"/>
                  </a:lnTo>
                  <a:lnTo>
                    <a:pt x="3796" y="4507"/>
                  </a:lnTo>
                  <a:lnTo>
                    <a:pt x="3774" y="4490"/>
                  </a:lnTo>
                  <a:lnTo>
                    <a:pt x="3753" y="4472"/>
                  </a:lnTo>
                  <a:lnTo>
                    <a:pt x="3733" y="4453"/>
                  </a:lnTo>
                  <a:lnTo>
                    <a:pt x="3715" y="4432"/>
                  </a:lnTo>
                  <a:lnTo>
                    <a:pt x="3697" y="4411"/>
                  </a:lnTo>
                  <a:lnTo>
                    <a:pt x="3682" y="4388"/>
                  </a:lnTo>
                  <a:lnTo>
                    <a:pt x="3667" y="4365"/>
                  </a:lnTo>
                  <a:lnTo>
                    <a:pt x="3654" y="4340"/>
                  </a:lnTo>
                  <a:lnTo>
                    <a:pt x="3642" y="4315"/>
                  </a:lnTo>
                  <a:lnTo>
                    <a:pt x="3632" y="4288"/>
                  </a:lnTo>
                  <a:lnTo>
                    <a:pt x="3623" y="4260"/>
                  </a:lnTo>
                  <a:lnTo>
                    <a:pt x="3615" y="4231"/>
                  </a:lnTo>
                  <a:lnTo>
                    <a:pt x="3609" y="4202"/>
                  </a:lnTo>
                  <a:lnTo>
                    <a:pt x="3602" y="4170"/>
                  </a:lnTo>
                  <a:lnTo>
                    <a:pt x="3598" y="4139"/>
                  </a:lnTo>
                  <a:lnTo>
                    <a:pt x="3596" y="4105"/>
                  </a:lnTo>
                  <a:close/>
                  <a:moveTo>
                    <a:pt x="3719" y="2656"/>
                  </a:moveTo>
                  <a:lnTo>
                    <a:pt x="3715" y="2624"/>
                  </a:lnTo>
                  <a:lnTo>
                    <a:pt x="3710" y="2594"/>
                  </a:lnTo>
                  <a:lnTo>
                    <a:pt x="3705" y="2565"/>
                  </a:lnTo>
                  <a:lnTo>
                    <a:pt x="3697" y="2536"/>
                  </a:lnTo>
                  <a:lnTo>
                    <a:pt x="3690" y="2509"/>
                  </a:lnTo>
                  <a:lnTo>
                    <a:pt x="3681" y="2482"/>
                  </a:lnTo>
                  <a:lnTo>
                    <a:pt x="3672" y="2456"/>
                  </a:lnTo>
                  <a:lnTo>
                    <a:pt x="3663" y="2432"/>
                  </a:lnTo>
                  <a:lnTo>
                    <a:pt x="3652" y="2408"/>
                  </a:lnTo>
                  <a:lnTo>
                    <a:pt x="3640" y="2385"/>
                  </a:lnTo>
                  <a:lnTo>
                    <a:pt x="3628" y="2363"/>
                  </a:lnTo>
                  <a:lnTo>
                    <a:pt x="3615" y="2342"/>
                  </a:lnTo>
                  <a:lnTo>
                    <a:pt x="3600" y="2322"/>
                  </a:lnTo>
                  <a:lnTo>
                    <a:pt x="3585" y="2303"/>
                  </a:lnTo>
                  <a:lnTo>
                    <a:pt x="3569" y="2285"/>
                  </a:lnTo>
                  <a:lnTo>
                    <a:pt x="3553" y="2268"/>
                  </a:lnTo>
                  <a:lnTo>
                    <a:pt x="3536" y="2252"/>
                  </a:lnTo>
                  <a:lnTo>
                    <a:pt x="3517" y="2237"/>
                  </a:lnTo>
                  <a:lnTo>
                    <a:pt x="3498" y="2222"/>
                  </a:lnTo>
                  <a:lnTo>
                    <a:pt x="3478" y="2209"/>
                  </a:lnTo>
                  <a:lnTo>
                    <a:pt x="3458" y="2197"/>
                  </a:lnTo>
                  <a:lnTo>
                    <a:pt x="3437" y="2187"/>
                  </a:lnTo>
                  <a:lnTo>
                    <a:pt x="3415" y="2177"/>
                  </a:lnTo>
                  <a:lnTo>
                    <a:pt x="3392" y="2168"/>
                  </a:lnTo>
                  <a:lnTo>
                    <a:pt x="3369" y="2160"/>
                  </a:lnTo>
                  <a:lnTo>
                    <a:pt x="3345" y="2154"/>
                  </a:lnTo>
                  <a:lnTo>
                    <a:pt x="3321" y="2148"/>
                  </a:lnTo>
                  <a:lnTo>
                    <a:pt x="3295" y="2142"/>
                  </a:lnTo>
                  <a:lnTo>
                    <a:pt x="3269" y="2139"/>
                  </a:lnTo>
                  <a:lnTo>
                    <a:pt x="3242" y="2136"/>
                  </a:lnTo>
                  <a:lnTo>
                    <a:pt x="3215" y="2134"/>
                  </a:lnTo>
                  <a:lnTo>
                    <a:pt x="3186" y="2134"/>
                  </a:lnTo>
                  <a:lnTo>
                    <a:pt x="3165" y="2134"/>
                  </a:lnTo>
                  <a:lnTo>
                    <a:pt x="3144" y="2136"/>
                  </a:lnTo>
                  <a:lnTo>
                    <a:pt x="3123" y="2138"/>
                  </a:lnTo>
                  <a:lnTo>
                    <a:pt x="3101" y="2140"/>
                  </a:lnTo>
                  <a:lnTo>
                    <a:pt x="3080" y="2145"/>
                  </a:lnTo>
                  <a:lnTo>
                    <a:pt x="3060" y="2149"/>
                  </a:lnTo>
                  <a:lnTo>
                    <a:pt x="3040" y="2154"/>
                  </a:lnTo>
                  <a:lnTo>
                    <a:pt x="3020" y="2160"/>
                  </a:lnTo>
                  <a:lnTo>
                    <a:pt x="2999" y="2167"/>
                  </a:lnTo>
                  <a:lnTo>
                    <a:pt x="2979" y="2174"/>
                  </a:lnTo>
                  <a:lnTo>
                    <a:pt x="2959" y="2183"/>
                  </a:lnTo>
                  <a:lnTo>
                    <a:pt x="2940" y="2192"/>
                  </a:lnTo>
                  <a:lnTo>
                    <a:pt x="2921" y="2201"/>
                  </a:lnTo>
                  <a:lnTo>
                    <a:pt x="2901" y="2212"/>
                  </a:lnTo>
                  <a:lnTo>
                    <a:pt x="2882" y="2223"/>
                  </a:lnTo>
                  <a:lnTo>
                    <a:pt x="2863" y="2236"/>
                  </a:lnTo>
                  <a:lnTo>
                    <a:pt x="2844" y="2249"/>
                  </a:lnTo>
                  <a:lnTo>
                    <a:pt x="2826" y="2263"/>
                  </a:lnTo>
                  <a:lnTo>
                    <a:pt x="2806" y="2278"/>
                  </a:lnTo>
                  <a:lnTo>
                    <a:pt x="2788" y="2293"/>
                  </a:lnTo>
                  <a:lnTo>
                    <a:pt x="2770" y="2310"/>
                  </a:lnTo>
                  <a:lnTo>
                    <a:pt x="2752" y="2327"/>
                  </a:lnTo>
                  <a:lnTo>
                    <a:pt x="2735" y="2344"/>
                  </a:lnTo>
                  <a:lnTo>
                    <a:pt x="2717" y="2363"/>
                  </a:lnTo>
                  <a:lnTo>
                    <a:pt x="2699" y="2382"/>
                  </a:lnTo>
                  <a:lnTo>
                    <a:pt x="2682" y="2403"/>
                  </a:lnTo>
                  <a:lnTo>
                    <a:pt x="2665" y="2424"/>
                  </a:lnTo>
                  <a:lnTo>
                    <a:pt x="2648" y="2445"/>
                  </a:lnTo>
                  <a:lnTo>
                    <a:pt x="2631" y="2467"/>
                  </a:lnTo>
                  <a:lnTo>
                    <a:pt x="2615" y="2491"/>
                  </a:lnTo>
                  <a:lnTo>
                    <a:pt x="2597" y="2515"/>
                  </a:lnTo>
                  <a:lnTo>
                    <a:pt x="2581" y="2540"/>
                  </a:lnTo>
                  <a:lnTo>
                    <a:pt x="2565" y="2566"/>
                  </a:lnTo>
                  <a:lnTo>
                    <a:pt x="2550" y="2592"/>
                  </a:lnTo>
                  <a:lnTo>
                    <a:pt x="2535" y="2618"/>
                  </a:lnTo>
                  <a:lnTo>
                    <a:pt x="2520" y="2645"/>
                  </a:lnTo>
                  <a:lnTo>
                    <a:pt x="2505" y="2671"/>
                  </a:lnTo>
                  <a:lnTo>
                    <a:pt x="2492" y="2698"/>
                  </a:lnTo>
                  <a:lnTo>
                    <a:pt x="2479" y="2726"/>
                  </a:lnTo>
                  <a:lnTo>
                    <a:pt x="2467" y="2753"/>
                  </a:lnTo>
                  <a:lnTo>
                    <a:pt x="2455" y="2780"/>
                  </a:lnTo>
                  <a:lnTo>
                    <a:pt x="2443" y="2809"/>
                  </a:lnTo>
                  <a:lnTo>
                    <a:pt x="2433" y="2837"/>
                  </a:lnTo>
                  <a:lnTo>
                    <a:pt x="2422" y="2865"/>
                  </a:lnTo>
                  <a:lnTo>
                    <a:pt x="2412" y="2895"/>
                  </a:lnTo>
                  <a:lnTo>
                    <a:pt x="2402" y="2924"/>
                  </a:lnTo>
                  <a:lnTo>
                    <a:pt x="2393" y="2953"/>
                  </a:lnTo>
                  <a:lnTo>
                    <a:pt x="2385" y="2983"/>
                  </a:lnTo>
                  <a:lnTo>
                    <a:pt x="2377" y="3013"/>
                  </a:lnTo>
                  <a:lnTo>
                    <a:pt x="2370" y="3044"/>
                  </a:lnTo>
                  <a:lnTo>
                    <a:pt x="2363" y="3074"/>
                  </a:lnTo>
                  <a:lnTo>
                    <a:pt x="2356" y="3105"/>
                  </a:lnTo>
                  <a:lnTo>
                    <a:pt x="2351" y="3137"/>
                  </a:lnTo>
                  <a:lnTo>
                    <a:pt x="2345" y="3168"/>
                  </a:lnTo>
                  <a:lnTo>
                    <a:pt x="2340" y="3199"/>
                  </a:lnTo>
                  <a:lnTo>
                    <a:pt x="2336" y="3232"/>
                  </a:lnTo>
                  <a:lnTo>
                    <a:pt x="2332" y="3264"/>
                  </a:lnTo>
                  <a:lnTo>
                    <a:pt x="2329" y="3297"/>
                  </a:lnTo>
                  <a:lnTo>
                    <a:pt x="2326" y="3329"/>
                  </a:lnTo>
                  <a:lnTo>
                    <a:pt x="2324" y="3362"/>
                  </a:lnTo>
                  <a:lnTo>
                    <a:pt x="2322" y="3396"/>
                  </a:lnTo>
                  <a:lnTo>
                    <a:pt x="2321" y="3430"/>
                  </a:lnTo>
                  <a:lnTo>
                    <a:pt x="2320" y="3464"/>
                  </a:lnTo>
                  <a:lnTo>
                    <a:pt x="2320" y="3498"/>
                  </a:lnTo>
                  <a:lnTo>
                    <a:pt x="2320" y="3532"/>
                  </a:lnTo>
                  <a:lnTo>
                    <a:pt x="2322" y="3566"/>
                  </a:lnTo>
                  <a:lnTo>
                    <a:pt x="2324" y="3597"/>
                  </a:lnTo>
                  <a:lnTo>
                    <a:pt x="2327" y="3629"/>
                  </a:lnTo>
                  <a:lnTo>
                    <a:pt x="2331" y="3659"/>
                  </a:lnTo>
                  <a:lnTo>
                    <a:pt x="2336" y="3688"/>
                  </a:lnTo>
                  <a:lnTo>
                    <a:pt x="2342" y="3717"/>
                  </a:lnTo>
                  <a:lnTo>
                    <a:pt x="2349" y="3744"/>
                  </a:lnTo>
                  <a:lnTo>
                    <a:pt x="2356" y="3770"/>
                  </a:lnTo>
                  <a:lnTo>
                    <a:pt x="2365" y="3796"/>
                  </a:lnTo>
                  <a:lnTo>
                    <a:pt x="2375" y="3820"/>
                  </a:lnTo>
                  <a:lnTo>
                    <a:pt x="2385" y="3844"/>
                  </a:lnTo>
                  <a:lnTo>
                    <a:pt x="2396" y="3867"/>
                  </a:lnTo>
                  <a:lnTo>
                    <a:pt x="2410" y="3888"/>
                  </a:lnTo>
                  <a:lnTo>
                    <a:pt x="2423" y="3908"/>
                  </a:lnTo>
                  <a:lnTo>
                    <a:pt x="2437" y="3927"/>
                  </a:lnTo>
                  <a:lnTo>
                    <a:pt x="2452" y="3947"/>
                  </a:lnTo>
                  <a:lnTo>
                    <a:pt x="2467" y="3964"/>
                  </a:lnTo>
                  <a:lnTo>
                    <a:pt x="2483" y="3980"/>
                  </a:lnTo>
                  <a:lnTo>
                    <a:pt x="2500" y="3994"/>
                  </a:lnTo>
                  <a:lnTo>
                    <a:pt x="2519" y="4008"/>
                  </a:lnTo>
                  <a:lnTo>
                    <a:pt x="2537" y="4020"/>
                  </a:lnTo>
                  <a:lnTo>
                    <a:pt x="2556" y="4032"/>
                  </a:lnTo>
                  <a:lnTo>
                    <a:pt x="2576" y="4042"/>
                  </a:lnTo>
                  <a:lnTo>
                    <a:pt x="2597" y="4051"/>
                  </a:lnTo>
                  <a:lnTo>
                    <a:pt x="2619" y="4058"/>
                  </a:lnTo>
                  <a:lnTo>
                    <a:pt x="2641" y="4065"/>
                  </a:lnTo>
                  <a:lnTo>
                    <a:pt x="2664" y="4070"/>
                  </a:lnTo>
                  <a:lnTo>
                    <a:pt x="2687" y="4074"/>
                  </a:lnTo>
                  <a:lnTo>
                    <a:pt x="2713" y="4077"/>
                  </a:lnTo>
                  <a:lnTo>
                    <a:pt x="2738" y="4079"/>
                  </a:lnTo>
                  <a:lnTo>
                    <a:pt x="2763" y="4079"/>
                  </a:lnTo>
                  <a:lnTo>
                    <a:pt x="2797" y="4079"/>
                  </a:lnTo>
                  <a:lnTo>
                    <a:pt x="2832" y="4076"/>
                  </a:lnTo>
                  <a:lnTo>
                    <a:pt x="2866" y="4072"/>
                  </a:lnTo>
                  <a:lnTo>
                    <a:pt x="2898" y="4067"/>
                  </a:lnTo>
                  <a:lnTo>
                    <a:pt x="2932" y="4060"/>
                  </a:lnTo>
                  <a:lnTo>
                    <a:pt x="2964" y="4052"/>
                  </a:lnTo>
                  <a:lnTo>
                    <a:pt x="2995" y="4042"/>
                  </a:lnTo>
                  <a:lnTo>
                    <a:pt x="3026" y="4030"/>
                  </a:lnTo>
                  <a:lnTo>
                    <a:pt x="3057" y="4017"/>
                  </a:lnTo>
                  <a:lnTo>
                    <a:pt x="3086" y="4002"/>
                  </a:lnTo>
                  <a:lnTo>
                    <a:pt x="3116" y="3986"/>
                  </a:lnTo>
                  <a:lnTo>
                    <a:pt x="3145" y="3969"/>
                  </a:lnTo>
                  <a:lnTo>
                    <a:pt x="3173" y="3950"/>
                  </a:lnTo>
                  <a:lnTo>
                    <a:pt x="3201" y="3928"/>
                  </a:lnTo>
                  <a:lnTo>
                    <a:pt x="3229" y="3906"/>
                  </a:lnTo>
                  <a:lnTo>
                    <a:pt x="3256" y="3882"/>
                  </a:lnTo>
                  <a:lnTo>
                    <a:pt x="3282" y="3857"/>
                  </a:lnTo>
                  <a:lnTo>
                    <a:pt x="3308" y="3831"/>
                  </a:lnTo>
                  <a:lnTo>
                    <a:pt x="3331" y="3804"/>
                  </a:lnTo>
                  <a:lnTo>
                    <a:pt x="3354" y="3775"/>
                  </a:lnTo>
                  <a:lnTo>
                    <a:pt x="3376" y="3746"/>
                  </a:lnTo>
                  <a:lnTo>
                    <a:pt x="3397" y="3716"/>
                  </a:lnTo>
                  <a:lnTo>
                    <a:pt x="3417" y="3684"/>
                  </a:lnTo>
                  <a:lnTo>
                    <a:pt x="3436" y="3652"/>
                  </a:lnTo>
                  <a:lnTo>
                    <a:pt x="3454" y="3619"/>
                  </a:lnTo>
                  <a:lnTo>
                    <a:pt x="3470" y="3583"/>
                  </a:lnTo>
                  <a:lnTo>
                    <a:pt x="3486" y="3548"/>
                  </a:lnTo>
                  <a:lnTo>
                    <a:pt x="3500" y="3511"/>
                  </a:lnTo>
                  <a:lnTo>
                    <a:pt x="3515" y="3474"/>
                  </a:lnTo>
                  <a:lnTo>
                    <a:pt x="3527" y="3435"/>
                  </a:lnTo>
                  <a:lnTo>
                    <a:pt x="3539" y="3395"/>
                  </a:lnTo>
                  <a:lnTo>
                    <a:pt x="3549" y="3354"/>
                  </a:lnTo>
                  <a:lnTo>
                    <a:pt x="3719" y="26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cxnSp>
        <p:nvCxnSpPr>
          <p:cNvPr id="91" name="直接连接符 90"/>
          <p:cNvCxnSpPr>
            <a:endCxn id="61" idx="1"/>
          </p:cNvCxnSpPr>
          <p:nvPr/>
        </p:nvCxnSpPr>
        <p:spPr>
          <a:xfrm>
            <a:off x="5568199" y="3799379"/>
            <a:ext cx="1898245" cy="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60" idx="1"/>
          </p:cNvCxnSpPr>
          <p:nvPr/>
        </p:nvCxnSpPr>
        <p:spPr>
          <a:xfrm flipV="1">
            <a:off x="5452585" y="3291765"/>
            <a:ext cx="1606729" cy="453992"/>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62" idx="1"/>
          </p:cNvCxnSpPr>
          <p:nvPr/>
        </p:nvCxnSpPr>
        <p:spPr>
          <a:xfrm>
            <a:off x="5452585" y="3840038"/>
            <a:ext cx="1606729" cy="468353"/>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94" name="Freeform 1208"/>
          <p:cNvSpPr>
            <a:spLocks/>
          </p:cNvSpPr>
          <p:nvPr/>
        </p:nvSpPr>
        <p:spPr bwMode="ltGray">
          <a:xfrm>
            <a:off x="4488614" y="3485303"/>
            <a:ext cx="1469535" cy="557048"/>
          </a:xfrm>
          <a:custGeom>
            <a:avLst/>
            <a:gdLst>
              <a:gd name="T0" fmla="*/ 603773 w 16320"/>
              <a:gd name="T1" fmla="*/ 22740 h 11943"/>
              <a:gd name="T2" fmla="*/ 669215 w 16320"/>
              <a:gd name="T3" fmla="*/ 9746 h 11943"/>
              <a:gd name="T4" fmla="*/ 745191 w 16320"/>
              <a:gd name="T5" fmla="*/ 1866 h 11943"/>
              <a:gd name="T6" fmla="*/ 902522 w 16320"/>
              <a:gd name="T7" fmla="*/ 5115 h 11943"/>
              <a:gd name="T8" fmla="*/ 1023620 w 16320"/>
              <a:gd name="T9" fmla="*/ 31484 h 11943"/>
              <a:gd name="T10" fmla="*/ 1077782 w 16320"/>
              <a:gd name="T11" fmla="*/ 71643 h 11943"/>
              <a:gd name="T12" fmla="*/ 1079649 w 16320"/>
              <a:gd name="T13" fmla="*/ 82529 h 11943"/>
              <a:gd name="T14" fmla="*/ 1090258 w 16320"/>
              <a:gd name="T15" fmla="*/ 86504 h 11943"/>
              <a:gd name="T16" fmla="*/ 1119542 w 16320"/>
              <a:gd name="T17" fmla="*/ 88543 h 11943"/>
              <a:gd name="T18" fmla="*/ 1186105 w 16320"/>
              <a:gd name="T19" fmla="*/ 108311 h 11943"/>
              <a:gd name="T20" fmla="*/ 1217855 w 16320"/>
              <a:gd name="T21" fmla="*/ 142871 h 11943"/>
              <a:gd name="T22" fmla="*/ 1208218 w 16320"/>
              <a:gd name="T23" fmla="*/ 181198 h 11943"/>
              <a:gd name="T24" fmla="*/ 1175945 w 16320"/>
              <a:gd name="T25" fmla="*/ 207533 h 11943"/>
              <a:gd name="T26" fmla="*/ 1128432 w 16320"/>
              <a:gd name="T27" fmla="*/ 226714 h 11943"/>
              <a:gd name="T28" fmla="*/ 1107365 w 16320"/>
              <a:gd name="T29" fmla="*/ 240745 h 11943"/>
              <a:gd name="T30" fmla="*/ 1135231 w 16320"/>
              <a:gd name="T31" fmla="*/ 261550 h 11943"/>
              <a:gd name="T32" fmla="*/ 1144046 w 16320"/>
              <a:gd name="T33" fmla="*/ 285742 h 11943"/>
              <a:gd name="T34" fmla="*/ 1124846 w 16320"/>
              <a:gd name="T35" fmla="*/ 316708 h 11943"/>
              <a:gd name="T36" fmla="*/ 1063065 w 16320"/>
              <a:gd name="T37" fmla="*/ 345358 h 11943"/>
              <a:gd name="T38" fmla="*/ 976256 w 16320"/>
              <a:gd name="T39" fmla="*/ 357765 h 11943"/>
              <a:gd name="T40" fmla="*/ 922020 w 16320"/>
              <a:gd name="T41" fmla="*/ 355795 h 11943"/>
              <a:gd name="T42" fmla="*/ 902447 w 16320"/>
              <a:gd name="T43" fmla="*/ 353203 h 11943"/>
              <a:gd name="T44" fmla="*/ 884219 w 16320"/>
              <a:gd name="T45" fmla="*/ 349713 h 11943"/>
              <a:gd name="T46" fmla="*/ 879139 w 16320"/>
              <a:gd name="T47" fmla="*/ 356625 h 11943"/>
              <a:gd name="T48" fmla="*/ 872415 w 16320"/>
              <a:gd name="T49" fmla="*/ 373144 h 11943"/>
              <a:gd name="T50" fmla="*/ 832672 w 16320"/>
              <a:gd name="T51" fmla="*/ 398131 h 11943"/>
              <a:gd name="T52" fmla="*/ 769471 w 16320"/>
              <a:gd name="T53" fmla="*/ 411471 h 11943"/>
              <a:gd name="T54" fmla="*/ 705149 w 16320"/>
              <a:gd name="T55" fmla="*/ 410711 h 11943"/>
              <a:gd name="T56" fmla="*/ 667646 w 16320"/>
              <a:gd name="T57" fmla="*/ 403488 h 11943"/>
              <a:gd name="T58" fmla="*/ 638511 w 16320"/>
              <a:gd name="T59" fmla="*/ 392049 h 11943"/>
              <a:gd name="T60" fmla="*/ 605790 w 16320"/>
              <a:gd name="T61" fmla="*/ 388247 h 11943"/>
              <a:gd name="T62" fmla="*/ 544979 w 16320"/>
              <a:gd name="T63" fmla="*/ 399030 h 11943"/>
              <a:gd name="T64" fmla="*/ 475578 w 16320"/>
              <a:gd name="T65" fmla="*/ 404006 h 11943"/>
              <a:gd name="T66" fmla="*/ 377788 w 16320"/>
              <a:gd name="T67" fmla="*/ 400170 h 11943"/>
              <a:gd name="T68" fmla="*/ 277009 w 16320"/>
              <a:gd name="T69" fmla="*/ 378812 h 11943"/>
              <a:gd name="T70" fmla="*/ 226060 w 16320"/>
              <a:gd name="T71" fmla="*/ 344909 h 11943"/>
              <a:gd name="T72" fmla="*/ 224641 w 16320"/>
              <a:gd name="T73" fmla="*/ 325486 h 11943"/>
              <a:gd name="T74" fmla="*/ 199614 w 16320"/>
              <a:gd name="T75" fmla="*/ 328596 h 11943"/>
              <a:gd name="T76" fmla="*/ 167266 w 16320"/>
              <a:gd name="T77" fmla="*/ 330635 h 11943"/>
              <a:gd name="T78" fmla="*/ 133798 w 16320"/>
              <a:gd name="T79" fmla="*/ 329841 h 11943"/>
              <a:gd name="T80" fmla="*/ 58719 w 16320"/>
              <a:gd name="T81" fmla="*/ 315602 h 11943"/>
              <a:gd name="T82" fmla="*/ 9861 w 16320"/>
              <a:gd name="T83" fmla="*/ 286571 h 11943"/>
              <a:gd name="T84" fmla="*/ 3138 w 16320"/>
              <a:gd name="T85" fmla="*/ 249661 h 11943"/>
              <a:gd name="T86" fmla="*/ 28239 w 16320"/>
              <a:gd name="T87" fmla="*/ 223845 h 11943"/>
              <a:gd name="T88" fmla="*/ 73286 w 16320"/>
              <a:gd name="T89" fmla="*/ 204491 h 11943"/>
              <a:gd name="T90" fmla="*/ 123937 w 16320"/>
              <a:gd name="T91" fmla="*/ 192637 h 11943"/>
              <a:gd name="T92" fmla="*/ 104364 w 16320"/>
              <a:gd name="T93" fmla="*/ 174493 h 11943"/>
              <a:gd name="T94" fmla="*/ 96669 w 16320"/>
              <a:gd name="T95" fmla="*/ 154345 h 11943"/>
              <a:gd name="T96" fmla="*/ 104663 w 16320"/>
              <a:gd name="T97" fmla="*/ 129220 h 11943"/>
              <a:gd name="T98" fmla="*/ 157256 w 16320"/>
              <a:gd name="T99" fmla="*/ 93450 h 11943"/>
              <a:gd name="T100" fmla="*/ 243242 w 16320"/>
              <a:gd name="T101" fmla="*/ 73544 h 11943"/>
              <a:gd name="T102" fmla="*/ 321161 w 16320"/>
              <a:gd name="T103" fmla="*/ 72576 h 11943"/>
              <a:gd name="T104" fmla="*/ 338268 w 16320"/>
              <a:gd name="T105" fmla="*/ 74339 h 11943"/>
              <a:gd name="T106" fmla="*/ 354479 w 16320"/>
              <a:gd name="T107" fmla="*/ 76723 h 11943"/>
              <a:gd name="T108" fmla="*/ 364639 w 16320"/>
              <a:gd name="T109" fmla="*/ 78036 h 11943"/>
              <a:gd name="T110" fmla="*/ 381224 w 16320"/>
              <a:gd name="T111" fmla="*/ 58164 h 11943"/>
              <a:gd name="T112" fmla="*/ 427168 w 16320"/>
              <a:gd name="T113" fmla="*/ 35735 h 11943"/>
              <a:gd name="T114" fmla="*/ 487605 w 16320"/>
              <a:gd name="T115" fmla="*/ 26749 h 11943"/>
              <a:gd name="T116" fmla="*/ 519281 w 16320"/>
              <a:gd name="T117" fmla="*/ 28685 h 11943"/>
              <a:gd name="T118" fmla="*/ 537210 w 16320"/>
              <a:gd name="T119" fmla="*/ 32106 h 11943"/>
              <a:gd name="T120" fmla="*/ 553048 w 16320"/>
              <a:gd name="T121" fmla="*/ 37048 h 1194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320" h="11943">
                <a:moveTo>
                  <a:pt x="7438" y="1101"/>
                </a:moveTo>
                <a:lnTo>
                  <a:pt x="7496" y="1053"/>
                </a:lnTo>
                <a:lnTo>
                  <a:pt x="7554" y="1006"/>
                </a:lnTo>
                <a:lnTo>
                  <a:pt x="7615" y="960"/>
                </a:lnTo>
                <a:lnTo>
                  <a:pt x="7678" y="914"/>
                </a:lnTo>
                <a:lnTo>
                  <a:pt x="7741" y="869"/>
                </a:lnTo>
                <a:lnTo>
                  <a:pt x="7806" y="825"/>
                </a:lnTo>
                <a:lnTo>
                  <a:pt x="7873" y="782"/>
                </a:lnTo>
                <a:lnTo>
                  <a:pt x="7942" y="740"/>
                </a:lnTo>
                <a:lnTo>
                  <a:pt x="8011" y="698"/>
                </a:lnTo>
                <a:lnTo>
                  <a:pt x="8082" y="658"/>
                </a:lnTo>
                <a:lnTo>
                  <a:pt x="8156" y="618"/>
                </a:lnTo>
                <a:lnTo>
                  <a:pt x="8229" y="580"/>
                </a:lnTo>
                <a:lnTo>
                  <a:pt x="8305" y="542"/>
                </a:lnTo>
                <a:lnTo>
                  <a:pt x="8382" y="506"/>
                </a:lnTo>
                <a:lnTo>
                  <a:pt x="8461" y="470"/>
                </a:lnTo>
                <a:lnTo>
                  <a:pt x="8540" y="436"/>
                </a:lnTo>
                <a:lnTo>
                  <a:pt x="8621" y="403"/>
                </a:lnTo>
                <a:lnTo>
                  <a:pt x="8704" y="371"/>
                </a:lnTo>
                <a:lnTo>
                  <a:pt x="8786" y="340"/>
                </a:lnTo>
                <a:lnTo>
                  <a:pt x="8871" y="310"/>
                </a:lnTo>
                <a:lnTo>
                  <a:pt x="8958" y="282"/>
                </a:lnTo>
                <a:lnTo>
                  <a:pt x="9044" y="255"/>
                </a:lnTo>
                <a:lnTo>
                  <a:pt x="9132" y="228"/>
                </a:lnTo>
                <a:lnTo>
                  <a:pt x="9222" y="204"/>
                </a:lnTo>
                <a:lnTo>
                  <a:pt x="9313" y="180"/>
                </a:lnTo>
                <a:lnTo>
                  <a:pt x="9403" y="158"/>
                </a:lnTo>
                <a:lnTo>
                  <a:pt x="9496" y="137"/>
                </a:lnTo>
                <a:lnTo>
                  <a:pt x="9590" y="118"/>
                </a:lnTo>
                <a:lnTo>
                  <a:pt x="9685" y="99"/>
                </a:lnTo>
                <a:lnTo>
                  <a:pt x="9780" y="83"/>
                </a:lnTo>
                <a:lnTo>
                  <a:pt x="9877" y="68"/>
                </a:lnTo>
                <a:lnTo>
                  <a:pt x="9975" y="54"/>
                </a:lnTo>
                <a:lnTo>
                  <a:pt x="10176" y="31"/>
                </a:lnTo>
                <a:lnTo>
                  <a:pt x="10375" y="13"/>
                </a:lnTo>
                <a:lnTo>
                  <a:pt x="10574" y="4"/>
                </a:lnTo>
                <a:lnTo>
                  <a:pt x="10771" y="0"/>
                </a:lnTo>
                <a:lnTo>
                  <a:pt x="10967" y="3"/>
                </a:lnTo>
                <a:lnTo>
                  <a:pt x="11160" y="12"/>
                </a:lnTo>
                <a:lnTo>
                  <a:pt x="11351" y="27"/>
                </a:lnTo>
                <a:lnTo>
                  <a:pt x="11538" y="48"/>
                </a:lnTo>
                <a:lnTo>
                  <a:pt x="11723" y="76"/>
                </a:lnTo>
                <a:lnTo>
                  <a:pt x="11903" y="109"/>
                </a:lnTo>
                <a:lnTo>
                  <a:pt x="12081" y="148"/>
                </a:lnTo>
                <a:lnTo>
                  <a:pt x="12254" y="192"/>
                </a:lnTo>
                <a:lnTo>
                  <a:pt x="12424" y="241"/>
                </a:lnTo>
                <a:lnTo>
                  <a:pt x="12588" y="296"/>
                </a:lnTo>
                <a:lnTo>
                  <a:pt x="12747" y="356"/>
                </a:lnTo>
                <a:lnTo>
                  <a:pt x="12902" y="421"/>
                </a:lnTo>
                <a:lnTo>
                  <a:pt x="13051" y="492"/>
                </a:lnTo>
                <a:lnTo>
                  <a:pt x="13194" y="566"/>
                </a:lnTo>
                <a:lnTo>
                  <a:pt x="13330" y="645"/>
                </a:lnTo>
                <a:lnTo>
                  <a:pt x="13461" y="729"/>
                </a:lnTo>
                <a:lnTo>
                  <a:pt x="13584" y="818"/>
                </a:lnTo>
                <a:lnTo>
                  <a:pt x="13702" y="911"/>
                </a:lnTo>
                <a:lnTo>
                  <a:pt x="13811" y="1008"/>
                </a:lnTo>
                <a:lnTo>
                  <a:pt x="13913" y="1108"/>
                </a:lnTo>
                <a:lnTo>
                  <a:pt x="14008" y="1214"/>
                </a:lnTo>
                <a:lnTo>
                  <a:pt x="14093" y="1322"/>
                </a:lnTo>
                <a:lnTo>
                  <a:pt x="14171" y="1434"/>
                </a:lnTo>
                <a:lnTo>
                  <a:pt x="14239" y="1550"/>
                </a:lnTo>
                <a:lnTo>
                  <a:pt x="14299" y="1669"/>
                </a:lnTo>
                <a:lnTo>
                  <a:pt x="14349" y="1791"/>
                </a:lnTo>
                <a:lnTo>
                  <a:pt x="14390" y="1916"/>
                </a:lnTo>
                <a:lnTo>
                  <a:pt x="14421" y="2044"/>
                </a:lnTo>
                <a:lnTo>
                  <a:pt x="14427" y="2073"/>
                </a:lnTo>
                <a:lnTo>
                  <a:pt x="14431" y="2102"/>
                </a:lnTo>
                <a:lnTo>
                  <a:pt x="14436" y="2131"/>
                </a:lnTo>
                <a:lnTo>
                  <a:pt x="14440" y="2159"/>
                </a:lnTo>
                <a:lnTo>
                  <a:pt x="14443" y="2188"/>
                </a:lnTo>
                <a:lnTo>
                  <a:pt x="14446" y="2217"/>
                </a:lnTo>
                <a:lnTo>
                  <a:pt x="14448" y="2245"/>
                </a:lnTo>
                <a:lnTo>
                  <a:pt x="14450" y="2274"/>
                </a:lnTo>
                <a:lnTo>
                  <a:pt x="14451" y="2303"/>
                </a:lnTo>
                <a:lnTo>
                  <a:pt x="14452" y="2331"/>
                </a:lnTo>
                <a:lnTo>
                  <a:pt x="14452" y="2360"/>
                </a:lnTo>
                <a:lnTo>
                  <a:pt x="14452" y="2388"/>
                </a:lnTo>
                <a:lnTo>
                  <a:pt x="14451" y="2417"/>
                </a:lnTo>
                <a:lnTo>
                  <a:pt x="14450" y="2445"/>
                </a:lnTo>
                <a:lnTo>
                  <a:pt x="14448" y="2474"/>
                </a:lnTo>
                <a:lnTo>
                  <a:pt x="14446" y="2502"/>
                </a:lnTo>
                <a:lnTo>
                  <a:pt x="14467" y="2502"/>
                </a:lnTo>
                <a:lnTo>
                  <a:pt x="14488" y="2501"/>
                </a:lnTo>
                <a:lnTo>
                  <a:pt x="14510" y="2501"/>
                </a:lnTo>
                <a:lnTo>
                  <a:pt x="14530" y="2501"/>
                </a:lnTo>
                <a:lnTo>
                  <a:pt x="14551" y="2502"/>
                </a:lnTo>
                <a:lnTo>
                  <a:pt x="14573" y="2502"/>
                </a:lnTo>
                <a:lnTo>
                  <a:pt x="14594" y="2503"/>
                </a:lnTo>
                <a:lnTo>
                  <a:pt x="14615" y="2504"/>
                </a:lnTo>
                <a:lnTo>
                  <a:pt x="14636" y="2505"/>
                </a:lnTo>
                <a:lnTo>
                  <a:pt x="14657" y="2507"/>
                </a:lnTo>
                <a:lnTo>
                  <a:pt x="14679" y="2508"/>
                </a:lnTo>
                <a:lnTo>
                  <a:pt x="14699" y="2510"/>
                </a:lnTo>
                <a:lnTo>
                  <a:pt x="14721" y="2512"/>
                </a:lnTo>
                <a:lnTo>
                  <a:pt x="14742" y="2515"/>
                </a:lnTo>
                <a:lnTo>
                  <a:pt x="14762" y="2517"/>
                </a:lnTo>
                <a:lnTo>
                  <a:pt x="14784" y="2520"/>
                </a:lnTo>
                <a:lnTo>
                  <a:pt x="14886" y="2538"/>
                </a:lnTo>
                <a:lnTo>
                  <a:pt x="14986" y="2562"/>
                </a:lnTo>
                <a:lnTo>
                  <a:pt x="15083" y="2591"/>
                </a:lnTo>
                <a:lnTo>
                  <a:pt x="15178" y="2624"/>
                </a:lnTo>
                <a:lnTo>
                  <a:pt x="15268" y="2663"/>
                </a:lnTo>
                <a:lnTo>
                  <a:pt x="15356" y="2706"/>
                </a:lnTo>
                <a:lnTo>
                  <a:pt x="15441" y="2755"/>
                </a:lnTo>
                <a:lnTo>
                  <a:pt x="15522" y="2808"/>
                </a:lnTo>
                <a:lnTo>
                  <a:pt x="15601" y="2865"/>
                </a:lnTo>
                <a:lnTo>
                  <a:pt x="15675" y="2927"/>
                </a:lnTo>
                <a:lnTo>
                  <a:pt x="15747" y="2991"/>
                </a:lnTo>
                <a:lnTo>
                  <a:pt x="15814" y="3061"/>
                </a:lnTo>
                <a:lnTo>
                  <a:pt x="15877" y="3134"/>
                </a:lnTo>
                <a:lnTo>
                  <a:pt x="15938" y="3210"/>
                </a:lnTo>
                <a:lnTo>
                  <a:pt x="15994" y="3290"/>
                </a:lnTo>
                <a:lnTo>
                  <a:pt x="16045" y="3373"/>
                </a:lnTo>
                <a:lnTo>
                  <a:pt x="16093" y="3459"/>
                </a:lnTo>
                <a:lnTo>
                  <a:pt x="16136" y="3548"/>
                </a:lnTo>
                <a:lnTo>
                  <a:pt x="16175" y="3641"/>
                </a:lnTo>
                <a:lnTo>
                  <a:pt x="16210" y="3735"/>
                </a:lnTo>
                <a:lnTo>
                  <a:pt x="16239" y="3831"/>
                </a:lnTo>
                <a:lnTo>
                  <a:pt x="16265" y="3931"/>
                </a:lnTo>
                <a:lnTo>
                  <a:pt x="16286" y="4031"/>
                </a:lnTo>
                <a:lnTo>
                  <a:pt x="16302" y="4134"/>
                </a:lnTo>
                <a:lnTo>
                  <a:pt x="16313" y="4239"/>
                </a:lnTo>
                <a:lnTo>
                  <a:pt x="16319" y="4345"/>
                </a:lnTo>
                <a:lnTo>
                  <a:pt x="16320" y="4453"/>
                </a:lnTo>
                <a:lnTo>
                  <a:pt x="16316" y="4562"/>
                </a:lnTo>
                <a:lnTo>
                  <a:pt x="16307" y="4672"/>
                </a:lnTo>
                <a:lnTo>
                  <a:pt x="16291" y="4783"/>
                </a:lnTo>
                <a:lnTo>
                  <a:pt x="16271" y="4895"/>
                </a:lnTo>
                <a:lnTo>
                  <a:pt x="16246" y="5007"/>
                </a:lnTo>
                <a:lnTo>
                  <a:pt x="16224" y="5087"/>
                </a:lnTo>
                <a:lnTo>
                  <a:pt x="16200" y="5165"/>
                </a:lnTo>
                <a:lnTo>
                  <a:pt x="16173" y="5243"/>
                </a:lnTo>
                <a:lnTo>
                  <a:pt x="16145" y="5319"/>
                </a:lnTo>
                <a:lnTo>
                  <a:pt x="16113" y="5394"/>
                </a:lnTo>
                <a:lnTo>
                  <a:pt x="16080" y="5468"/>
                </a:lnTo>
                <a:lnTo>
                  <a:pt x="16045" y="5540"/>
                </a:lnTo>
                <a:lnTo>
                  <a:pt x="16007" y="5611"/>
                </a:lnTo>
                <a:lnTo>
                  <a:pt x="15967" y="5680"/>
                </a:lnTo>
                <a:lnTo>
                  <a:pt x="15925" y="5749"/>
                </a:lnTo>
                <a:lnTo>
                  <a:pt x="15882" y="5815"/>
                </a:lnTo>
                <a:lnTo>
                  <a:pt x="15837" y="5880"/>
                </a:lnTo>
                <a:lnTo>
                  <a:pt x="15790" y="5943"/>
                </a:lnTo>
                <a:lnTo>
                  <a:pt x="15741" y="6005"/>
                </a:lnTo>
                <a:lnTo>
                  <a:pt x="15690" y="6064"/>
                </a:lnTo>
                <a:lnTo>
                  <a:pt x="15638" y="6123"/>
                </a:lnTo>
                <a:lnTo>
                  <a:pt x="15584" y="6179"/>
                </a:lnTo>
                <a:lnTo>
                  <a:pt x="15528" y="6233"/>
                </a:lnTo>
                <a:lnTo>
                  <a:pt x="15472" y="6287"/>
                </a:lnTo>
                <a:lnTo>
                  <a:pt x="15414" y="6337"/>
                </a:lnTo>
                <a:lnTo>
                  <a:pt x="15354" y="6386"/>
                </a:lnTo>
                <a:lnTo>
                  <a:pt x="15294" y="6432"/>
                </a:lnTo>
                <a:lnTo>
                  <a:pt x="15232" y="6477"/>
                </a:lnTo>
                <a:lnTo>
                  <a:pt x="15169" y="6520"/>
                </a:lnTo>
                <a:lnTo>
                  <a:pt x="15105" y="6560"/>
                </a:lnTo>
                <a:lnTo>
                  <a:pt x="15040" y="6599"/>
                </a:lnTo>
                <a:lnTo>
                  <a:pt x="14975" y="6635"/>
                </a:lnTo>
                <a:lnTo>
                  <a:pt x="14907" y="6669"/>
                </a:lnTo>
                <a:lnTo>
                  <a:pt x="14840" y="6700"/>
                </a:lnTo>
                <a:lnTo>
                  <a:pt x="14771" y="6730"/>
                </a:lnTo>
                <a:lnTo>
                  <a:pt x="14702" y="6757"/>
                </a:lnTo>
                <a:lnTo>
                  <a:pt x="14632" y="6781"/>
                </a:lnTo>
                <a:lnTo>
                  <a:pt x="14682" y="6825"/>
                </a:lnTo>
                <a:lnTo>
                  <a:pt x="14731" y="6871"/>
                </a:lnTo>
                <a:lnTo>
                  <a:pt x="14778" y="6918"/>
                </a:lnTo>
                <a:lnTo>
                  <a:pt x="14823" y="6966"/>
                </a:lnTo>
                <a:lnTo>
                  <a:pt x="14867" y="7015"/>
                </a:lnTo>
                <a:lnTo>
                  <a:pt x="14907" y="7065"/>
                </a:lnTo>
                <a:lnTo>
                  <a:pt x="14947" y="7117"/>
                </a:lnTo>
                <a:lnTo>
                  <a:pt x="14985" y="7171"/>
                </a:lnTo>
                <a:lnTo>
                  <a:pt x="15022" y="7224"/>
                </a:lnTo>
                <a:lnTo>
                  <a:pt x="15055" y="7279"/>
                </a:lnTo>
                <a:lnTo>
                  <a:pt x="15088" y="7336"/>
                </a:lnTo>
                <a:lnTo>
                  <a:pt x="15117" y="7392"/>
                </a:lnTo>
                <a:lnTo>
                  <a:pt x="15146" y="7450"/>
                </a:lnTo>
                <a:lnTo>
                  <a:pt x="15171" y="7509"/>
                </a:lnTo>
                <a:lnTo>
                  <a:pt x="15196" y="7568"/>
                </a:lnTo>
                <a:lnTo>
                  <a:pt x="15217" y="7629"/>
                </a:lnTo>
                <a:lnTo>
                  <a:pt x="15237" y="7690"/>
                </a:lnTo>
                <a:lnTo>
                  <a:pt x="15255" y="7752"/>
                </a:lnTo>
                <a:lnTo>
                  <a:pt x="15270" y="7814"/>
                </a:lnTo>
                <a:lnTo>
                  <a:pt x="15284" y="7878"/>
                </a:lnTo>
                <a:lnTo>
                  <a:pt x="15294" y="7941"/>
                </a:lnTo>
                <a:lnTo>
                  <a:pt x="15303" y="8006"/>
                </a:lnTo>
                <a:lnTo>
                  <a:pt x="15309" y="8070"/>
                </a:lnTo>
                <a:lnTo>
                  <a:pt x="15313" y="8136"/>
                </a:lnTo>
                <a:lnTo>
                  <a:pt x="15314" y="8201"/>
                </a:lnTo>
                <a:lnTo>
                  <a:pt x="15314" y="8268"/>
                </a:lnTo>
                <a:lnTo>
                  <a:pt x="15311" y="8333"/>
                </a:lnTo>
                <a:lnTo>
                  <a:pt x="15305" y="8401"/>
                </a:lnTo>
                <a:lnTo>
                  <a:pt x="15297" y="8468"/>
                </a:lnTo>
                <a:lnTo>
                  <a:pt x="15286" y="8534"/>
                </a:lnTo>
                <a:lnTo>
                  <a:pt x="15272" y="8602"/>
                </a:lnTo>
                <a:lnTo>
                  <a:pt x="15257" y="8669"/>
                </a:lnTo>
                <a:lnTo>
                  <a:pt x="15228" y="8773"/>
                </a:lnTo>
                <a:lnTo>
                  <a:pt x="15193" y="8874"/>
                </a:lnTo>
                <a:lnTo>
                  <a:pt x="15153" y="8974"/>
                </a:lnTo>
                <a:lnTo>
                  <a:pt x="15107" y="9070"/>
                </a:lnTo>
                <a:lnTo>
                  <a:pt x="15057" y="9164"/>
                </a:lnTo>
                <a:lnTo>
                  <a:pt x="15002" y="9255"/>
                </a:lnTo>
                <a:lnTo>
                  <a:pt x="14942" y="9343"/>
                </a:lnTo>
                <a:lnTo>
                  <a:pt x="14879" y="9429"/>
                </a:lnTo>
                <a:lnTo>
                  <a:pt x="14810" y="9511"/>
                </a:lnTo>
                <a:lnTo>
                  <a:pt x="14738" y="9590"/>
                </a:lnTo>
                <a:lnTo>
                  <a:pt x="14661" y="9666"/>
                </a:lnTo>
                <a:lnTo>
                  <a:pt x="14582" y="9739"/>
                </a:lnTo>
                <a:lnTo>
                  <a:pt x="14499" y="9807"/>
                </a:lnTo>
                <a:lnTo>
                  <a:pt x="14413" y="9873"/>
                </a:lnTo>
                <a:lnTo>
                  <a:pt x="14323" y="9934"/>
                </a:lnTo>
                <a:lnTo>
                  <a:pt x="14230" y="9993"/>
                </a:lnTo>
                <a:lnTo>
                  <a:pt x="14135" y="10047"/>
                </a:lnTo>
                <a:lnTo>
                  <a:pt x="14037" y="10097"/>
                </a:lnTo>
                <a:lnTo>
                  <a:pt x="13936" y="10143"/>
                </a:lnTo>
                <a:lnTo>
                  <a:pt x="13834" y="10185"/>
                </a:lnTo>
                <a:lnTo>
                  <a:pt x="13729" y="10222"/>
                </a:lnTo>
                <a:lnTo>
                  <a:pt x="13623" y="10256"/>
                </a:lnTo>
                <a:lnTo>
                  <a:pt x="13514" y="10285"/>
                </a:lnTo>
                <a:lnTo>
                  <a:pt x="13405" y="10308"/>
                </a:lnTo>
                <a:lnTo>
                  <a:pt x="13294" y="10328"/>
                </a:lnTo>
                <a:lnTo>
                  <a:pt x="13181" y="10342"/>
                </a:lnTo>
                <a:lnTo>
                  <a:pt x="13068" y="10352"/>
                </a:lnTo>
                <a:lnTo>
                  <a:pt x="12954" y="10358"/>
                </a:lnTo>
                <a:lnTo>
                  <a:pt x="12839" y="10357"/>
                </a:lnTo>
                <a:lnTo>
                  <a:pt x="12723" y="10351"/>
                </a:lnTo>
                <a:lnTo>
                  <a:pt x="12608" y="10341"/>
                </a:lnTo>
                <a:lnTo>
                  <a:pt x="12492" y="10325"/>
                </a:lnTo>
                <a:lnTo>
                  <a:pt x="12466" y="10321"/>
                </a:lnTo>
                <a:lnTo>
                  <a:pt x="12442" y="10316"/>
                </a:lnTo>
                <a:lnTo>
                  <a:pt x="12416" y="10311"/>
                </a:lnTo>
                <a:lnTo>
                  <a:pt x="12392" y="10306"/>
                </a:lnTo>
                <a:lnTo>
                  <a:pt x="12366" y="10301"/>
                </a:lnTo>
                <a:lnTo>
                  <a:pt x="12342" y="10295"/>
                </a:lnTo>
                <a:lnTo>
                  <a:pt x="12318" y="10290"/>
                </a:lnTo>
                <a:lnTo>
                  <a:pt x="12293" y="10284"/>
                </a:lnTo>
                <a:lnTo>
                  <a:pt x="12269" y="10278"/>
                </a:lnTo>
                <a:lnTo>
                  <a:pt x="12245" y="10272"/>
                </a:lnTo>
                <a:lnTo>
                  <a:pt x="12221" y="10264"/>
                </a:lnTo>
                <a:lnTo>
                  <a:pt x="12197" y="10258"/>
                </a:lnTo>
                <a:lnTo>
                  <a:pt x="12174" y="10251"/>
                </a:lnTo>
                <a:lnTo>
                  <a:pt x="12150" y="10244"/>
                </a:lnTo>
                <a:lnTo>
                  <a:pt x="12127" y="10236"/>
                </a:lnTo>
                <a:lnTo>
                  <a:pt x="12103" y="10228"/>
                </a:lnTo>
                <a:lnTo>
                  <a:pt x="12080" y="10220"/>
                </a:lnTo>
                <a:lnTo>
                  <a:pt x="12057" y="10212"/>
                </a:lnTo>
                <a:lnTo>
                  <a:pt x="12034" y="10204"/>
                </a:lnTo>
                <a:lnTo>
                  <a:pt x="12012" y="10196"/>
                </a:lnTo>
                <a:lnTo>
                  <a:pt x="11989" y="10186"/>
                </a:lnTo>
                <a:lnTo>
                  <a:pt x="11967" y="10177"/>
                </a:lnTo>
                <a:lnTo>
                  <a:pt x="11944" y="10168"/>
                </a:lnTo>
                <a:lnTo>
                  <a:pt x="11923" y="10159"/>
                </a:lnTo>
                <a:lnTo>
                  <a:pt x="11900" y="10150"/>
                </a:lnTo>
                <a:lnTo>
                  <a:pt x="11879" y="10139"/>
                </a:lnTo>
                <a:lnTo>
                  <a:pt x="11858" y="10129"/>
                </a:lnTo>
                <a:lnTo>
                  <a:pt x="11836" y="10119"/>
                </a:lnTo>
                <a:lnTo>
                  <a:pt x="11815" y="10109"/>
                </a:lnTo>
                <a:lnTo>
                  <a:pt x="11793" y="10098"/>
                </a:lnTo>
                <a:lnTo>
                  <a:pt x="11773" y="10087"/>
                </a:lnTo>
                <a:lnTo>
                  <a:pt x="11751" y="10076"/>
                </a:lnTo>
                <a:lnTo>
                  <a:pt x="11757" y="10111"/>
                </a:lnTo>
                <a:lnTo>
                  <a:pt x="11761" y="10144"/>
                </a:lnTo>
                <a:lnTo>
                  <a:pt x="11764" y="10179"/>
                </a:lnTo>
                <a:lnTo>
                  <a:pt x="11766" y="10213"/>
                </a:lnTo>
                <a:lnTo>
                  <a:pt x="11768" y="10248"/>
                </a:lnTo>
                <a:lnTo>
                  <a:pt x="11769" y="10283"/>
                </a:lnTo>
                <a:lnTo>
                  <a:pt x="11768" y="10319"/>
                </a:lnTo>
                <a:lnTo>
                  <a:pt x="11767" y="10353"/>
                </a:lnTo>
                <a:lnTo>
                  <a:pt x="11765" y="10388"/>
                </a:lnTo>
                <a:lnTo>
                  <a:pt x="11763" y="10424"/>
                </a:lnTo>
                <a:lnTo>
                  <a:pt x="11759" y="10459"/>
                </a:lnTo>
                <a:lnTo>
                  <a:pt x="11753" y="10495"/>
                </a:lnTo>
                <a:lnTo>
                  <a:pt x="11748" y="10531"/>
                </a:lnTo>
                <a:lnTo>
                  <a:pt x="11742" y="10567"/>
                </a:lnTo>
                <a:lnTo>
                  <a:pt x="11734" y="10602"/>
                </a:lnTo>
                <a:lnTo>
                  <a:pt x="11726" y="10637"/>
                </a:lnTo>
                <a:lnTo>
                  <a:pt x="11705" y="10718"/>
                </a:lnTo>
                <a:lnTo>
                  <a:pt x="11678" y="10797"/>
                </a:lnTo>
                <a:lnTo>
                  <a:pt x="11647" y="10874"/>
                </a:lnTo>
                <a:lnTo>
                  <a:pt x="11613" y="10949"/>
                </a:lnTo>
                <a:lnTo>
                  <a:pt x="11574" y="11021"/>
                </a:lnTo>
                <a:lnTo>
                  <a:pt x="11532" y="11092"/>
                </a:lnTo>
                <a:lnTo>
                  <a:pt x="11486" y="11161"/>
                </a:lnTo>
                <a:lnTo>
                  <a:pt x="11437" y="11226"/>
                </a:lnTo>
                <a:lnTo>
                  <a:pt x="11385" y="11291"/>
                </a:lnTo>
                <a:lnTo>
                  <a:pt x="11329" y="11352"/>
                </a:lnTo>
                <a:lnTo>
                  <a:pt x="11271" y="11411"/>
                </a:lnTo>
                <a:lnTo>
                  <a:pt x="11210" y="11467"/>
                </a:lnTo>
                <a:lnTo>
                  <a:pt x="11146" y="11520"/>
                </a:lnTo>
                <a:lnTo>
                  <a:pt x="11079" y="11570"/>
                </a:lnTo>
                <a:lnTo>
                  <a:pt x="11010" y="11619"/>
                </a:lnTo>
                <a:lnTo>
                  <a:pt x="10938" y="11664"/>
                </a:lnTo>
                <a:lnTo>
                  <a:pt x="10865" y="11705"/>
                </a:lnTo>
                <a:lnTo>
                  <a:pt x="10789" y="11744"/>
                </a:lnTo>
                <a:lnTo>
                  <a:pt x="10711" y="11779"/>
                </a:lnTo>
                <a:lnTo>
                  <a:pt x="10632" y="11811"/>
                </a:lnTo>
                <a:lnTo>
                  <a:pt x="10551" y="11841"/>
                </a:lnTo>
                <a:lnTo>
                  <a:pt x="10468" y="11866"/>
                </a:lnTo>
                <a:lnTo>
                  <a:pt x="10385" y="11888"/>
                </a:lnTo>
                <a:lnTo>
                  <a:pt x="10300" y="11906"/>
                </a:lnTo>
                <a:lnTo>
                  <a:pt x="10214" y="11922"/>
                </a:lnTo>
                <a:lnTo>
                  <a:pt x="10127" y="11932"/>
                </a:lnTo>
                <a:lnTo>
                  <a:pt x="10039" y="11939"/>
                </a:lnTo>
                <a:lnTo>
                  <a:pt x="9950" y="11943"/>
                </a:lnTo>
                <a:lnTo>
                  <a:pt x="9861" y="11942"/>
                </a:lnTo>
                <a:lnTo>
                  <a:pt x="9772" y="11938"/>
                </a:lnTo>
                <a:lnTo>
                  <a:pt x="9682" y="11929"/>
                </a:lnTo>
                <a:lnTo>
                  <a:pt x="9592" y="11917"/>
                </a:lnTo>
                <a:lnTo>
                  <a:pt x="9540" y="11906"/>
                </a:lnTo>
                <a:lnTo>
                  <a:pt x="9489" y="11896"/>
                </a:lnTo>
                <a:lnTo>
                  <a:pt x="9439" y="11884"/>
                </a:lnTo>
                <a:lnTo>
                  <a:pt x="9389" y="11871"/>
                </a:lnTo>
                <a:lnTo>
                  <a:pt x="9340" y="11856"/>
                </a:lnTo>
                <a:lnTo>
                  <a:pt x="9292" y="11841"/>
                </a:lnTo>
                <a:lnTo>
                  <a:pt x="9245" y="11824"/>
                </a:lnTo>
                <a:lnTo>
                  <a:pt x="9198" y="11806"/>
                </a:lnTo>
                <a:lnTo>
                  <a:pt x="9152" y="11787"/>
                </a:lnTo>
                <a:lnTo>
                  <a:pt x="9108" y="11766"/>
                </a:lnTo>
                <a:lnTo>
                  <a:pt x="9064" y="11746"/>
                </a:lnTo>
                <a:lnTo>
                  <a:pt x="9021" y="11723"/>
                </a:lnTo>
                <a:lnTo>
                  <a:pt x="8978" y="11699"/>
                </a:lnTo>
                <a:lnTo>
                  <a:pt x="8937" y="11675"/>
                </a:lnTo>
                <a:lnTo>
                  <a:pt x="8896" y="11649"/>
                </a:lnTo>
                <a:lnTo>
                  <a:pt x="8857" y="11623"/>
                </a:lnTo>
                <a:lnTo>
                  <a:pt x="8819" y="11595"/>
                </a:lnTo>
                <a:lnTo>
                  <a:pt x="8781" y="11567"/>
                </a:lnTo>
                <a:lnTo>
                  <a:pt x="8744" y="11538"/>
                </a:lnTo>
                <a:lnTo>
                  <a:pt x="8709" y="11508"/>
                </a:lnTo>
                <a:lnTo>
                  <a:pt x="8674" y="11477"/>
                </a:lnTo>
                <a:lnTo>
                  <a:pt x="8640" y="11444"/>
                </a:lnTo>
                <a:lnTo>
                  <a:pt x="8608" y="11413"/>
                </a:lnTo>
                <a:lnTo>
                  <a:pt x="8577" y="11379"/>
                </a:lnTo>
                <a:lnTo>
                  <a:pt x="8547" y="11344"/>
                </a:lnTo>
                <a:lnTo>
                  <a:pt x="8517" y="11309"/>
                </a:lnTo>
                <a:lnTo>
                  <a:pt x="8489" y="11273"/>
                </a:lnTo>
                <a:lnTo>
                  <a:pt x="8462" y="11237"/>
                </a:lnTo>
                <a:lnTo>
                  <a:pt x="8436" y="11201"/>
                </a:lnTo>
                <a:lnTo>
                  <a:pt x="8412" y="11163"/>
                </a:lnTo>
                <a:lnTo>
                  <a:pt x="8388" y="11124"/>
                </a:lnTo>
                <a:lnTo>
                  <a:pt x="8366" y="11085"/>
                </a:lnTo>
                <a:lnTo>
                  <a:pt x="8304" y="11124"/>
                </a:lnTo>
                <a:lnTo>
                  <a:pt x="8241" y="11162"/>
                </a:lnTo>
                <a:lnTo>
                  <a:pt x="8175" y="11199"/>
                </a:lnTo>
                <a:lnTo>
                  <a:pt x="8109" y="11234"/>
                </a:lnTo>
                <a:lnTo>
                  <a:pt x="8041" y="11269"/>
                </a:lnTo>
                <a:lnTo>
                  <a:pt x="7971" y="11302"/>
                </a:lnTo>
                <a:lnTo>
                  <a:pt x="7901" y="11335"/>
                </a:lnTo>
                <a:lnTo>
                  <a:pt x="7830" y="11366"/>
                </a:lnTo>
                <a:lnTo>
                  <a:pt x="7756" y="11395"/>
                </a:lnTo>
                <a:lnTo>
                  <a:pt x="7683" y="11424"/>
                </a:lnTo>
                <a:lnTo>
                  <a:pt x="7607" y="11451"/>
                </a:lnTo>
                <a:lnTo>
                  <a:pt x="7531" y="11476"/>
                </a:lnTo>
                <a:lnTo>
                  <a:pt x="7453" y="11501"/>
                </a:lnTo>
                <a:lnTo>
                  <a:pt x="7375" y="11524"/>
                </a:lnTo>
                <a:lnTo>
                  <a:pt x="7295" y="11546"/>
                </a:lnTo>
                <a:lnTo>
                  <a:pt x="7214" y="11566"/>
                </a:lnTo>
                <a:lnTo>
                  <a:pt x="7133" y="11586"/>
                </a:lnTo>
                <a:lnTo>
                  <a:pt x="7050" y="11603"/>
                </a:lnTo>
                <a:lnTo>
                  <a:pt x="6968" y="11620"/>
                </a:lnTo>
                <a:lnTo>
                  <a:pt x="6884" y="11634"/>
                </a:lnTo>
                <a:lnTo>
                  <a:pt x="6799" y="11647"/>
                </a:lnTo>
                <a:lnTo>
                  <a:pt x="6714" y="11659"/>
                </a:lnTo>
                <a:lnTo>
                  <a:pt x="6628" y="11669"/>
                </a:lnTo>
                <a:lnTo>
                  <a:pt x="6541" y="11678"/>
                </a:lnTo>
                <a:lnTo>
                  <a:pt x="6454" y="11684"/>
                </a:lnTo>
                <a:lnTo>
                  <a:pt x="6366" y="11690"/>
                </a:lnTo>
                <a:lnTo>
                  <a:pt x="6277" y="11694"/>
                </a:lnTo>
                <a:lnTo>
                  <a:pt x="6188" y="11696"/>
                </a:lnTo>
                <a:lnTo>
                  <a:pt x="6099" y="11696"/>
                </a:lnTo>
                <a:lnTo>
                  <a:pt x="6009" y="11695"/>
                </a:lnTo>
                <a:lnTo>
                  <a:pt x="5919" y="11693"/>
                </a:lnTo>
                <a:lnTo>
                  <a:pt x="5828" y="11688"/>
                </a:lnTo>
                <a:lnTo>
                  <a:pt x="5668" y="11677"/>
                </a:lnTo>
                <a:lnTo>
                  <a:pt x="5510" y="11660"/>
                </a:lnTo>
                <a:lnTo>
                  <a:pt x="5356" y="11637"/>
                </a:lnTo>
                <a:lnTo>
                  <a:pt x="5205" y="11610"/>
                </a:lnTo>
                <a:lnTo>
                  <a:pt x="5057" y="11579"/>
                </a:lnTo>
                <a:lnTo>
                  <a:pt x="4912" y="11543"/>
                </a:lnTo>
                <a:lnTo>
                  <a:pt x="4773" y="11502"/>
                </a:lnTo>
                <a:lnTo>
                  <a:pt x="4636" y="11457"/>
                </a:lnTo>
                <a:lnTo>
                  <a:pt x="4503" y="11408"/>
                </a:lnTo>
                <a:lnTo>
                  <a:pt x="4376" y="11355"/>
                </a:lnTo>
                <a:lnTo>
                  <a:pt x="4252" y="11298"/>
                </a:lnTo>
                <a:lnTo>
                  <a:pt x="4133" y="11237"/>
                </a:lnTo>
                <a:lnTo>
                  <a:pt x="4020" y="11174"/>
                </a:lnTo>
                <a:lnTo>
                  <a:pt x="3911" y="11106"/>
                </a:lnTo>
                <a:lnTo>
                  <a:pt x="3807" y="11036"/>
                </a:lnTo>
                <a:lnTo>
                  <a:pt x="3708" y="10961"/>
                </a:lnTo>
                <a:lnTo>
                  <a:pt x="3615" y="10884"/>
                </a:lnTo>
                <a:lnTo>
                  <a:pt x="3528" y="10804"/>
                </a:lnTo>
                <a:lnTo>
                  <a:pt x="3447" y="10722"/>
                </a:lnTo>
                <a:lnTo>
                  <a:pt x="3371" y="10637"/>
                </a:lnTo>
                <a:lnTo>
                  <a:pt x="3302" y="10549"/>
                </a:lnTo>
                <a:lnTo>
                  <a:pt x="3239" y="10459"/>
                </a:lnTo>
                <a:lnTo>
                  <a:pt x="3182" y="10368"/>
                </a:lnTo>
                <a:lnTo>
                  <a:pt x="3133" y="10274"/>
                </a:lnTo>
                <a:lnTo>
                  <a:pt x="3091" y="10177"/>
                </a:lnTo>
                <a:lnTo>
                  <a:pt x="3055" y="10079"/>
                </a:lnTo>
                <a:lnTo>
                  <a:pt x="3026" y="9980"/>
                </a:lnTo>
                <a:lnTo>
                  <a:pt x="3006" y="9879"/>
                </a:lnTo>
                <a:lnTo>
                  <a:pt x="2993" y="9777"/>
                </a:lnTo>
                <a:lnTo>
                  <a:pt x="2987" y="9673"/>
                </a:lnTo>
                <a:lnTo>
                  <a:pt x="2990" y="9568"/>
                </a:lnTo>
                <a:lnTo>
                  <a:pt x="3000" y="9462"/>
                </a:lnTo>
                <a:lnTo>
                  <a:pt x="3001" y="9455"/>
                </a:lnTo>
                <a:lnTo>
                  <a:pt x="3003" y="9448"/>
                </a:lnTo>
                <a:lnTo>
                  <a:pt x="3004" y="9441"/>
                </a:lnTo>
                <a:lnTo>
                  <a:pt x="3005" y="9433"/>
                </a:lnTo>
                <a:lnTo>
                  <a:pt x="3006" y="9425"/>
                </a:lnTo>
                <a:lnTo>
                  <a:pt x="3007" y="9418"/>
                </a:lnTo>
                <a:lnTo>
                  <a:pt x="3009" y="9411"/>
                </a:lnTo>
                <a:lnTo>
                  <a:pt x="3010" y="9404"/>
                </a:lnTo>
                <a:lnTo>
                  <a:pt x="2973" y="9417"/>
                </a:lnTo>
                <a:lnTo>
                  <a:pt x="2937" y="9430"/>
                </a:lnTo>
                <a:lnTo>
                  <a:pt x="2900" y="9444"/>
                </a:lnTo>
                <a:lnTo>
                  <a:pt x="2862" y="9456"/>
                </a:lnTo>
                <a:lnTo>
                  <a:pt x="2824" y="9467"/>
                </a:lnTo>
                <a:lnTo>
                  <a:pt x="2787" y="9479"/>
                </a:lnTo>
                <a:lnTo>
                  <a:pt x="2749" y="9489"/>
                </a:lnTo>
                <a:lnTo>
                  <a:pt x="2711" y="9499"/>
                </a:lnTo>
                <a:lnTo>
                  <a:pt x="2672" y="9508"/>
                </a:lnTo>
                <a:lnTo>
                  <a:pt x="2634" y="9517"/>
                </a:lnTo>
                <a:lnTo>
                  <a:pt x="2595" y="9525"/>
                </a:lnTo>
                <a:lnTo>
                  <a:pt x="2556" y="9532"/>
                </a:lnTo>
                <a:lnTo>
                  <a:pt x="2517" y="9538"/>
                </a:lnTo>
                <a:lnTo>
                  <a:pt x="2478" y="9544"/>
                </a:lnTo>
                <a:lnTo>
                  <a:pt x="2438" y="9549"/>
                </a:lnTo>
                <a:lnTo>
                  <a:pt x="2399" y="9554"/>
                </a:lnTo>
                <a:lnTo>
                  <a:pt x="2359" y="9559"/>
                </a:lnTo>
                <a:lnTo>
                  <a:pt x="2318" y="9562"/>
                </a:lnTo>
                <a:lnTo>
                  <a:pt x="2279" y="9565"/>
                </a:lnTo>
                <a:lnTo>
                  <a:pt x="2239" y="9567"/>
                </a:lnTo>
                <a:lnTo>
                  <a:pt x="2198" y="9568"/>
                </a:lnTo>
                <a:lnTo>
                  <a:pt x="2158" y="9569"/>
                </a:lnTo>
                <a:lnTo>
                  <a:pt x="2118" y="9569"/>
                </a:lnTo>
                <a:lnTo>
                  <a:pt x="2077" y="9568"/>
                </a:lnTo>
                <a:lnTo>
                  <a:pt x="2036" y="9567"/>
                </a:lnTo>
                <a:lnTo>
                  <a:pt x="1995" y="9565"/>
                </a:lnTo>
                <a:lnTo>
                  <a:pt x="1955" y="9562"/>
                </a:lnTo>
                <a:lnTo>
                  <a:pt x="1914" y="9559"/>
                </a:lnTo>
                <a:lnTo>
                  <a:pt x="1873" y="9554"/>
                </a:lnTo>
                <a:lnTo>
                  <a:pt x="1832" y="9549"/>
                </a:lnTo>
                <a:lnTo>
                  <a:pt x="1791" y="9544"/>
                </a:lnTo>
                <a:lnTo>
                  <a:pt x="1750" y="9537"/>
                </a:lnTo>
                <a:lnTo>
                  <a:pt x="1641" y="9517"/>
                </a:lnTo>
                <a:lnTo>
                  <a:pt x="1534" y="9491"/>
                </a:lnTo>
                <a:lnTo>
                  <a:pt x="1431" y="9461"/>
                </a:lnTo>
                <a:lnTo>
                  <a:pt x="1329" y="9426"/>
                </a:lnTo>
                <a:lnTo>
                  <a:pt x="1231" y="9387"/>
                </a:lnTo>
                <a:lnTo>
                  <a:pt x="1135" y="9344"/>
                </a:lnTo>
                <a:lnTo>
                  <a:pt x="1043" y="9297"/>
                </a:lnTo>
                <a:lnTo>
                  <a:pt x="955" y="9246"/>
                </a:lnTo>
                <a:lnTo>
                  <a:pt x="868" y="9191"/>
                </a:lnTo>
                <a:lnTo>
                  <a:pt x="786" y="9132"/>
                </a:lnTo>
                <a:lnTo>
                  <a:pt x="707" y="9071"/>
                </a:lnTo>
                <a:lnTo>
                  <a:pt x="631" y="9005"/>
                </a:lnTo>
                <a:lnTo>
                  <a:pt x="560" y="8937"/>
                </a:lnTo>
                <a:lnTo>
                  <a:pt x="492" y="8866"/>
                </a:lnTo>
                <a:lnTo>
                  <a:pt x="428" y="8791"/>
                </a:lnTo>
                <a:lnTo>
                  <a:pt x="368" y="8714"/>
                </a:lnTo>
                <a:lnTo>
                  <a:pt x="312" y="8635"/>
                </a:lnTo>
                <a:lnTo>
                  <a:pt x="260" y="8553"/>
                </a:lnTo>
                <a:lnTo>
                  <a:pt x="213" y="8468"/>
                </a:lnTo>
                <a:lnTo>
                  <a:pt x="170" y="8382"/>
                </a:lnTo>
                <a:lnTo>
                  <a:pt x="132" y="8292"/>
                </a:lnTo>
                <a:lnTo>
                  <a:pt x="98" y="8202"/>
                </a:lnTo>
                <a:lnTo>
                  <a:pt x="69" y="8110"/>
                </a:lnTo>
                <a:lnTo>
                  <a:pt x="45" y="8016"/>
                </a:lnTo>
                <a:lnTo>
                  <a:pt x="27" y="7921"/>
                </a:lnTo>
                <a:lnTo>
                  <a:pt x="12" y="7823"/>
                </a:lnTo>
                <a:lnTo>
                  <a:pt x="3" y="7726"/>
                </a:lnTo>
                <a:lnTo>
                  <a:pt x="0" y="7627"/>
                </a:lnTo>
                <a:lnTo>
                  <a:pt x="2" y="7527"/>
                </a:lnTo>
                <a:lnTo>
                  <a:pt x="9" y="7427"/>
                </a:lnTo>
                <a:lnTo>
                  <a:pt x="22" y="7325"/>
                </a:lnTo>
                <a:lnTo>
                  <a:pt x="42" y="7224"/>
                </a:lnTo>
                <a:lnTo>
                  <a:pt x="59" y="7149"/>
                </a:lnTo>
                <a:lnTo>
                  <a:pt x="80" y="7076"/>
                </a:lnTo>
                <a:lnTo>
                  <a:pt x="102" y="7005"/>
                </a:lnTo>
                <a:lnTo>
                  <a:pt x="128" y="6934"/>
                </a:lnTo>
                <a:lnTo>
                  <a:pt x="156" y="6864"/>
                </a:lnTo>
                <a:lnTo>
                  <a:pt x="187" y="6797"/>
                </a:lnTo>
                <a:lnTo>
                  <a:pt x="220" y="6730"/>
                </a:lnTo>
                <a:lnTo>
                  <a:pt x="256" y="6665"/>
                </a:lnTo>
                <a:lnTo>
                  <a:pt x="295" y="6601"/>
                </a:lnTo>
                <a:lnTo>
                  <a:pt x="336" y="6539"/>
                </a:lnTo>
                <a:lnTo>
                  <a:pt x="378" y="6477"/>
                </a:lnTo>
                <a:lnTo>
                  <a:pt x="423" y="6418"/>
                </a:lnTo>
                <a:lnTo>
                  <a:pt x="470" y="6359"/>
                </a:lnTo>
                <a:lnTo>
                  <a:pt x="519" y="6304"/>
                </a:lnTo>
                <a:lnTo>
                  <a:pt x="571" y="6249"/>
                </a:lnTo>
                <a:lnTo>
                  <a:pt x="624" y="6197"/>
                </a:lnTo>
                <a:lnTo>
                  <a:pt x="679" y="6145"/>
                </a:lnTo>
                <a:lnTo>
                  <a:pt x="736" y="6096"/>
                </a:lnTo>
                <a:lnTo>
                  <a:pt x="795" y="6048"/>
                </a:lnTo>
                <a:lnTo>
                  <a:pt x="856" y="6003"/>
                </a:lnTo>
                <a:lnTo>
                  <a:pt x="917" y="5959"/>
                </a:lnTo>
                <a:lnTo>
                  <a:pt x="981" y="5917"/>
                </a:lnTo>
                <a:lnTo>
                  <a:pt x="1047" y="5878"/>
                </a:lnTo>
                <a:lnTo>
                  <a:pt x="1113" y="5840"/>
                </a:lnTo>
                <a:lnTo>
                  <a:pt x="1181" y="5804"/>
                </a:lnTo>
                <a:lnTo>
                  <a:pt x="1250" y="5770"/>
                </a:lnTo>
                <a:lnTo>
                  <a:pt x="1321" y="5740"/>
                </a:lnTo>
                <a:lnTo>
                  <a:pt x="1392" y="5711"/>
                </a:lnTo>
                <a:lnTo>
                  <a:pt x="1465" y="5683"/>
                </a:lnTo>
                <a:lnTo>
                  <a:pt x="1539" y="5659"/>
                </a:lnTo>
                <a:lnTo>
                  <a:pt x="1614" y="5637"/>
                </a:lnTo>
                <a:lnTo>
                  <a:pt x="1690" y="5618"/>
                </a:lnTo>
                <a:lnTo>
                  <a:pt x="1659" y="5574"/>
                </a:lnTo>
                <a:lnTo>
                  <a:pt x="1629" y="5529"/>
                </a:lnTo>
                <a:lnTo>
                  <a:pt x="1600" y="5484"/>
                </a:lnTo>
                <a:lnTo>
                  <a:pt x="1573" y="5437"/>
                </a:lnTo>
                <a:lnTo>
                  <a:pt x="1546" y="5391"/>
                </a:lnTo>
                <a:lnTo>
                  <a:pt x="1522" y="5344"/>
                </a:lnTo>
                <a:lnTo>
                  <a:pt x="1498" y="5296"/>
                </a:lnTo>
                <a:lnTo>
                  <a:pt x="1475" y="5248"/>
                </a:lnTo>
                <a:lnTo>
                  <a:pt x="1454" y="5199"/>
                </a:lnTo>
                <a:lnTo>
                  <a:pt x="1434" y="5150"/>
                </a:lnTo>
                <a:lnTo>
                  <a:pt x="1415" y="5099"/>
                </a:lnTo>
                <a:lnTo>
                  <a:pt x="1397" y="5049"/>
                </a:lnTo>
                <a:lnTo>
                  <a:pt x="1381" y="4998"/>
                </a:lnTo>
                <a:lnTo>
                  <a:pt x="1367" y="4947"/>
                </a:lnTo>
                <a:lnTo>
                  <a:pt x="1353" y="4895"/>
                </a:lnTo>
                <a:lnTo>
                  <a:pt x="1340" y="4842"/>
                </a:lnTo>
                <a:lnTo>
                  <a:pt x="1330" y="4790"/>
                </a:lnTo>
                <a:lnTo>
                  <a:pt x="1320" y="4737"/>
                </a:lnTo>
                <a:lnTo>
                  <a:pt x="1312" y="4683"/>
                </a:lnTo>
                <a:lnTo>
                  <a:pt x="1306" y="4629"/>
                </a:lnTo>
                <a:lnTo>
                  <a:pt x="1301" y="4575"/>
                </a:lnTo>
                <a:lnTo>
                  <a:pt x="1296" y="4521"/>
                </a:lnTo>
                <a:lnTo>
                  <a:pt x="1294" y="4466"/>
                </a:lnTo>
                <a:lnTo>
                  <a:pt x="1293" y="4411"/>
                </a:lnTo>
                <a:lnTo>
                  <a:pt x="1293" y="4356"/>
                </a:lnTo>
                <a:lnTo>
                  <a:pt x="1295" y="4300"/>
                </a:lnTo>
                <a:lnTo>
                  <a:pt x="1299" y="4244"/>
                </a:lnTo>
                <a:lnTo>
                  <a:pt x="1305" y="4189"/>
                </a:lnTo>
                <a:lnTo>
                  <a:pt x="1312" y="4132"/>
                </a:lnTo>
                <a:lnTo>
                  <a:pt x="1320" y="4076"/>
                </a:lnTo>
                <a:lnTo>
                  <a:pt x="1329" y="4020"/>
                </a:lnTo>
                <a:lnTo>
                  <a:pt x="1340" y="3963"/>
                </a:lnTo>
                <a:lnTo>
                  <a:pt x="1369" y="3850"/>
                </a:lnTo>
                <a:lnTo>
                  <a:pt x="1401" y="3739"/>
                </a:lnTo>
                <a:lnTo>
                  <a:pt x="1441" y="3630"/>
                </a:lnTo>
                <a:lnTo>
                  <a:pt x="1486" y="3524"/>
                </a:lnTo>
                <a:lnTo>
                  <a:pt x="1536" y="3420"/>
                </a:lnTo>
                <a:lnTo>
                  <a:pt x="1591" y="3320"/>
                </a:lnTo>
                <a:lnTo>
                  <a:pt x="1650" y="3223"/>
                </a:lnTo>
                <a:lnTo>
                  <a:pt x="1716" y="3127"/>
                </a:lnTo>
                <a:lnTo>
                  <a:pt x="1785" y="3036"/>
                </a:lnTo>
                <a:lnTo>
                  <a:pt x="1858" y="2948"/>
                </a:lnTo>
                <a:lnTo>
                  <a:pt x="1937" y="2863"/>
                </a:lnTo>
                <a:lnTo>
                  <a:pt x="2019" y="2782"/>
                </a:lnTo>
                <a:lnTo>
                  <a:pt x="2105" y="2704"/>
                </a:lnTo>
                <a:lnTo>
                  <a:pt x="2195" y="2631"/>
                </a:lnTo>
                <a:lnTo>
                  <a:pt x="2288" y="2561"/>
                </a:lnTo>
                <a:lnTo>
                  <a:pt x="2385" y="2494"/>
                </a:lnTo>
                <a:lnTo>
                  <a:pt x="2484" y="2433"/>
                </a:lnTo>
                <a:lnTo>
                  <a:pt x="2587" y="2376"/>
                </a:lnTo>
                <a:lnTo>
                  <a:pt x="2693" y="2322"/>
                </a:lnTo>
                <a:lnTo>
                  <a:pt x="2801" y="2274"/>
                </a:lnTo>
                <a:lnTo>
                  <a:pt x="2911" y="2230"/>
                </a:lnTo>
                <a:lnTo>
                  <a:pt x="3024" y="2191"/>
                </a:lnTo>
                <a:lnTo>
                  <a:pt x="3139" y="2157"/>
                </a:lnTo>
                <a:lnTo>
                  <a:pt x="3256" y="2128"/>
                </a:lnTo>
                <a:lnTo>
                  <a:pt x="3374" y="2104"/>
                </a:lnTo>
                <a:lnTo>
                  <a:pt x="3495" y="2085"/>
                </a:lnTo>
                <a:lnTo>
                  <a:pt x="3616" y="2071"/>
                </a:lnTo>
                <a:lnTo>
                  <a:pt x="3738" y="2064"/>
                </a:lnTo>
                <a:lnTo>
                  <a:pt x="3862" y="2061"/>
                </a:lnTo>
                <a:lnTo>
                  <a:pt x="3985" y="2065"/>
                </a:lnTo>
                <a:lnTo>
                  <a:pt x="4111" y="2074"/>
                </a:lnTo>
                <a:lnTo>
                  <a:pt x="4235" y="2090"/>
                </a:lnTo>
                <a:lnTo>
                  <a:pt x="4256" y="2094"/>
                </a:lnTo>
                <a:lnTo>
                  <a:pt x="4278" y="2097"/>
                </a:lnTo>
                <a:lnTo>
                  <a:pt x="4299" y="2100"/>
                </a:lnTo>
                <a:lnTo>
                  <a:pt x="4321" y="2104"/>
                </a:lnTo>
                <a:lnTo>
                  <a:pt x="4342" y="2108"/>
                </a:lnTo>
                <a:lnTo>
                  <a:pt x="4363" y="2112"/>
                </a:lnTo>
                <a:lnTo>
                  <a:pt x="4384" y="2116"/>
                </a:lnTo>
                <a:lnTo>
                  <a:pt x="4404" y="2120"/>
                </a:lnTo>
                <a:lnTo>
                  <a:pt x="4425" y="2126"/>
                </a:lnTo>
                <a:lnTo>
                  <a:pt x="4446" y="2131"/>
                </a:lnTo>
                <a:lnTo>
                  <a:pt x="4467" y="2135"/>
                </a:lnTo>
                <a:lnTo>
                  <a:pt x="4487" y="2140"/>
                </a:lnTo>
                <a:lnTo>
                  <a:pt x="4507" y="2145"/>
                </a:lnTo>
                <a:lnTo>
                  <a:pt x="4528" y="2151"/>
                </a:lnTo>
                <a:lnTo>
                  <a:pt x="4548" y="2156"/>
                </a:lnTo>
                <a:lnTo>
                  <a:pt x="4568" y="2162"/>
                </a:lnTo>
                <a:lnTo>
                  <a:pt x="4588" y="2168"/>
                </a:lnTo>
                <a:lnTo>
                  <a:pt x="4608" y="2174"/>
                </a:lnTo>
                <a:lnTo>
                  <a:pt x="4628" y="2180"/>
                </a:lnTo>
                <a:lnTo>
                  <a:pt x="4648" y="2186"/>
                </a:lnTo>
                <a:lnTo>
                  <a:pt x="4668" y="2193"/>
                </a:lnTo>
                <a:lnTo>
                  <a:pt x="4687" y="2199"/>
                </a:lnTo>
                <a:lnTo>
                  <a:pt x="4706" y="2207"/>
                </a:lnTo>
                <a:lnTo>
                  <a:pt x="4726" y="2213"/>
                </a:lnTo>
                <a:lnTo>
                  <a:pt x="4745" y="2220"/>
                </a:lnTo>
                <a:lnTo>
                  <a:pt x="4764" y="2227"/>
                </a:lnTo>
                <a:lnTo>
                  <a:pt x="4784" y="2234"/>
                </a:lnTo>
                <a:lnTo>
                  <a:pt x="4802" y="2242"/>
                </a:lnTo>
                <a:lnTo>
                  <a:pt x="4822" y="2250"/>
                </a:lnTo>
                <a:lnTo>
                  <a:pt x="4840" y="2258"/>
                </a:lnTo>
                <a:lnTo>
                  <a:pt x="4859" y="2265"/>
                </a:lnTo>
                <a:lnTo>
                  <a:pt x="4878" y="2273"/>
                </a:lnTo>
                <a:lnTo>
                  <a:pt x="4879" y="2269"/>
                </a:lnTo>
                <a:lnTo>
                  <a:pt x="4880" y="2266"/>
                </a:lnTo>
                <a:lnTo>
                  <a:pt x="4880" y="2262"/>
                </a:lnTo>
                <a:lnTo>
                  <a:pt x="4881" y="2258"/>
                </a:lnTo>
                <a:lnTo>
                  <a:pt x="4882" y="2254"/>
                </a:lnTo>
                <a:lnTo>
                  <a:pt x="4883" y="2250"/>
                </a:lnTo>
                <a:lnTo>
                  <a:pt x="4884" y="2245"/>
                </a:lnTo>
                <a:lnTo>
                  <a:pt x="4884" y="2242"/>
                </a:lnTo>
                <a:lnTo>
                  <a:pt x="4905" y="2156"/>
                </a:lnTo>
                <a:lnTo>
                  <a:pt x="4930" y="2073"/>
                </a:lnTo>
                <a:lnTo>
                  <a:pt x="4958" y="1991"/>
                </a:lnTo>
                <a:lnTo>
                  <a:pt x="4990" y="1912"/>
                </a:lnTo>
                <a:lnTo>
                  <a:pt x="5025" y="1834"/>
                </a:lnTo>
                <a:lnTo>
                  <a:pt x="5062" y="1757"/>
                </a:lnTo>
                <a:lnTo>
                  <a:pt x="5103" y="1683"/>
                </a:lnTo>
                <a:lnTo>
                  <a:pt x="5147" y="1611"/>
                </a:lnTo>
                <a:lnTo>
                  <a:pt x="5193" y="1542"/>
                </a:lnTo>
                <a:lnTo>
                  <a:pt x="5243" y="1474"/>
                </a:lnTo>
                <a:lnTo>
                  <a:pt x="5294" y="1410"/>
                </a:lnTo>
                <a:lnTo>
                  <a:pt x="5349" y="1348"/>
                </a:lnTo>
                <a:lnTo>
                  <a:pt x="5405" y="1288"/>
                </a:lnTo>
                <a:lnTo>
                  <a:pt x="5464" y="1231"/>
                </a:lnTo>
                <a:lnTo>
                  <a:pt x="5524" y="1177"/>
                </a:lnTo>
                <a:lnTo>
                  <a:pt x="5588" y="1127"/>
                </a:lnTo>
                <a:lnTo>
                  <a:pt x="5652" y="1079"/>
                </a:lnTo>
                <a:lnTo>
                  <a:pt x="5718" y="1034"/>
                </a:lnTo>
                <a:lnTo>
                  <a:pt x="5785" y="992"/>
                </a:lnTo>
                <a:lnTo>
                  <a:pt x="5856" y="954"/>
                </a:lnTo>
                <a:lnTo>
                  <a:pt x="5926" y="919"/>
                </a:lnTo>
                <a:lnTo>
                  <a:pt x="5998" y="887"/>
                </a:lnTo>
                <a:lnTo>
                  <a:pt x="6071" y="859"/>
                </a:lnTo>
                <a:lnTo>
                  <a:pt x="6146" y="836"/>
                </a:lnTo>
                <a:lnTo>
                  <a:pt x="6220" y="815"/>
                </a:lnTo>
                <a:lnTo>
                  <a:pt x="6296" y="799"/>
                </a:lnTo>
                <a:lnTo>
                  <a:pt x="6373" y="787"/>
                </a:lnTo>
                <a:lnTo>
                  <a:pt x="6449" y="779"/>
                </a:lnTo>
                <a:lnTo>
                  <a:pt x="6527" y="774"/>
                </a:lnTo>
                <a:lnTo>
                  <a:pt x="6605" y="774"/>
                </a:lnTo>
                <a:lnTo>
                  <a:pt x="6682" y="779"/>
                </a:lnTo>
                <a:lnTo>
                  <a:pt x="6761" y="788"/>
                </a:lnTo>
                <a:lnTo>
                  <a:pt x="6785" y="792"/>
                </a:lnTo>
                <a:lnTo>
                  <a:pt x="6810" y="796"/>
                </a:lnTo>
                <a:lnTo>
                  <a:pt x="6833" y="801"/>
                </a:lnTo>
                <a:lnTo>
                  <a:pt x="6857" y="806"/>
                </a:lnTo>
                <a:lnTo>
                  <a:pt x="6881" y="811"/>
                </a:lnTo>
                <a:lnTo>
                  <a:pt x="6904" y="817"/>
                </a:lnTo>
                <a:lnTo>
                  <a:pt x="6928" y="824"/>
                </a:lnTo>
                <a:lnTo>
                  <a:pt x="6951" y="830"/>
                </a:lnTo>
                <a:lnTo>
                  <a:pt x="6974" y="837"/>
                </a:lnTo>
                <a:lnTo>
                  <a:pt x="6996" y="844"/>
                </a:lnTo>
                <a:lnTo>
                  <a:pt x="7019" y="852"/>
                </a:lnTo>
                <a:lnTo>
                  <a:pt x="7041" y="860"/>
                </a:lnTo>
                <a:lnTo>
                  <a:pt x="7064" y="870"/>
                </a:lnTo>
                <a:lnTo>
                  <a:pt x="7085" y="878"/>
                </a:lnTo>
                <a:lnTo>
                  <a:pt x="7106" y="888"/>
                </a:lnTo>
                <a:lnTo>
                  <a:pt x="7128" y="897"/>
                </a:lnTo>
                <a:lnTo>
                  <a:pt x="7149" y="908"/>
                </a:lnTo>
                <a:lnTo>
                  <a:pt x="7171" y="918"/>
                </a:lnTo>
                <a:lnTo>
                  <a:pt x="7191" y="929"/>
                </a:lnTo>
                <a:lnTo>
                  <a:pt x="7211" y="940"/>
                </a:lnTo>
                <a:lnTo>
                  <a:pt x="7232" y="952"/>
                </a:lnTo>
                <a:lnTo>
                  <a:pt x="7251" y="964"/>
                </a:lnTo>
                <a:lnTo>
                  <a:pt x="7272" y="976"/>
                </a:lnTo>
                <a:lnTo>
                  <a:pt x="7291" y="989"/>
                </a:lnTo>
                <a:lnTo>
                  <a:pt x="7310" y="1002"/>
                </a:lnTo>
                <a:lnTo>
                  <a:pt x="7330" y="1015"/>
                </a:lnTo>
                <a:lnTo>
                  <a:pt x="7348" y="1028"/>
                </a:lnTo>
                <a:lnTo>
                  <a:pt x="7366" y="1043"/>
                </a:lnTo>
                <a:lnTo>
                  <a:pt x="7385" y="1057"/>
                </a:lnTo>
                <a:lnTo>
                  <a:pt x="7403" y="1072"/>
                </a:lnTo>
                <a:lnTo>
                  <a:pt x="7421" y="1086"/>
                </a:lnTo>
                <a:lnTo>
                  <a:pt x="7438" y="1101"/>
                </a:lnTo>
                <a:close/>
              </a:path>
            </a:pathLst>
          </a:custGeom>
          <a:solidFill>
            <a:schemeClr val="bg1"/>
          </a:solidFill>
          <a:ln>
            <a:solidFill>
              <a:schemeClr val="tx1"/>
            </a:solidFill>
          </a:ln>
          <a:effectLst>
            <a:outerShdw dist="40161" dir="4293903" algn="ctr" rotWithShape="0">
              <a:srgbClr val="666633"/>
            </a:outerShdw>
          </a:effectLst>
        </p:spPr>
        <p:txBody>
          <a:bodyPr wrap="square" lIns="22467" tIns="11234" rIns="22467" bIns="11234" anchor="ctr" anchorCtr="1">
            <a:noAutofit/>
          </a:bodyPr>
          <a:lstStyle/>
          <a:p>
            <a:r>
              <a:rPr lang="zh-CN" altLang="en-US" sz="1200" b="1" dirty="0" smtClean="0">
                <a:latin typeface="微软雅黑" pitchFamily="34" charset="-122"/>
                <a:ea typeface="微软雅黑" pitchFamily="34" charset="-122"/>
              </a:rPr>
              <a:t>互联网</a:t>
            </a:r>
            <a:endParaRPr lang="zh-CN" altLang="en-US" sz="1200" b="1" dirty="0">
              <a:latin typeface="微软雅黑" pitchFamily="34" charset="-122"/>
              <a:ea typeface="微软雅黑" pitchFamily="34" charset="-122"/>
            </a:endParaRPr>
          </a:p>
        </p:txBody>
      </p:sp>
      <p:sp>
        <p:nvSpPr>
          <p:cNvPr id="95" name="Rectangle 9"/>
          <p:cNvSpPr>
            <a:spLocks noChangeArrowheads="1"/>
          </p:cNvSpPr>
          <p:nvPr/>
        </p:nvSpPr>
        <p:spPr bwMode="auto">
          <a:xfrm>
            <a:off x="5568200" y="2438132"/>
            <a:ext cx="82825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1" hangingPunct="1"/>
            <a:r>
              <a:rPr kumimoji="0" lang="zh-CN" altLang="en-US" sz="1200" b="1" dirty="0" smtClean="0">
                <a:solidFill>
                  <a:srgbClr val="25221E"/>
                </a:solidFill>
                <a:latin typeface="微软雅黑" pitchFamily="34" charset="-122"/>
                <a:ea typeface="微软雅黑" pitchFamily="34" charset="-122"/>
              </a:rPr>
              <a:t>整个邮件</a:t>
            </a:r>
            <a:endParaRPr kumimoji="0" lang="zh-CN" altLang="en-US" sz="1200" b="1" dirty="0">
              <a:solidFill>
                <a:srgbClr val="25221E"/>
              </a:solidFill>
              <a:latin typeface="微软雅黑" pitchFamily="34" charset="-122"/>
              <a:ea typeface="微软雅黑" pitchFamily="34" charset="-122"/>
            </a:endParaRPr>
          </a:p>
        </p:txBody>
      </p:sp>
      <p:sp>
        <p:nvSpPr>
          <p:cNvPr id="96" name="Documents"/>
          <p:cNvSpPr>
            <a:spLocks noEditPoints="1" noChangeArrowheads="1"/>
          </p:cNvSpPr>
          <p:nvPr/>
        </p:nvSpPr>
        <p:spPr bwMode="auto">
          <a:xfrm>
            <a:off x="7315192" y="2219505"/>
            <a:ext cx="871546" cy="451373"/>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00FFCC"/>
          </a:solid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97" name="Rectangle 9"/>
          <p:cNvSpPr>
            <a:spLocks noChangeArrowheads="1"/>
          </p:cNvSpPr>
          <p:nvPr/>
        </p:nvSpPr>
        <p:spPr bwMode="auto">
          <a:xfrm>
            <a:off x="7314047" y="2354113"/>
            <a:ext cx="77267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1" hangingPunct="1"/>
            <a:r>
              <a:rPr kumimoji="0" lang="zh-CN" altLang="en-US" sz="1100" b="1" dirty="0" smtClean="0">
                <a:solidFill>
                  <a:srgbClr val="25221E"/>
                </a:solidFill>
                <a:latin typeface="微软雅黑" pitchFamily="34" charset="-122"/>
                <a:ea typeface="微软雅黑" pitchFamily="34" charset="-122"/>
              </a:rPr>
              <a:t>所有邮件</a:t>
            </a:r>
            <a:endParaRPr kumimoji="0" lang="zh-CN" altLang="en-US" sz="1100" b="1" dirty="0">
              <a:solidFill>
                <a:srgbClr val="25221E"/>
              </a:solidFill>
              <a:latin typeface="微软雅黑" pitchFamily="34" charset="-122"/>
              <a:ea typeface="微软雅黑" pitchFamily="34" charset="-122"/>
            </a:endParaRPr>
          </a:p>
        </p:txBody>
      </p:sp>
      <p:sp>
        <p:nvSpPr>
          <p:cNvPr id="98" name="Rectangle 9"/>
          <p:cNvSpPr>
            <a:spLocks noChangeArrowheads="1"/>
          </p:cNvSpPr>
          <p:nvPr/>
        </p:nvSpPr>
        <p:spPr bwMode="auto">
          <a:xfrm rot="20578601">
            <a:off x="6004789" y="3241188"/>
            <a:ext cx="7694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eaLnBrk="1" hangingPunct="1"/>
            <a:r>
              <a:rPr kumimoji="0" lang="zh-CN" altLang="en-US" sz="1200" b="1" dirty="0" smtClean="0">
                <a:solidFill>
                  <a:srgbClr val="25221E"/>
                </a:solidFill>
                <a:latin typeface="微软雅黑" pitchFamily="34" charset="-122"/>
                <a:ea typeface="微软雅黑" pitchFamily="34" charset="-122"/>
              </a:rPr>
              <a:t>邮件首部</a:t>
            </a:r>
            <a:endParaRPr kumimoji="0" lang="zh-CN" altLang="en-US" sz="1200" b="1" dirty="0">
              <a:solidFill>
                <a:srgbClr val="25221E"/>
              </a:solidFill>
              <a:latin typeface="微软雅黑" pitchFamily="34" charset="-122"/>
              <a:ea typeface="微软雅黑" pitchFamily="34" charset="-122"/>
            </a:endParaRPr>
          </a:p>
        </p:txBody>
      </p:sp>
      <p:grpSp>
        <p:nvGrpSpPr>
          <p:cNvPr id="99" name="组合 98"/>
          <p:cNvGrpSpPr/>
          <p:nvPr/>
        </p:nvGrpSpPr>
        <p:grpSpPr>
          <a:xfrm>
            <a:off x="3149855" y="3928323"/>
            <a:ext cx="715074" cy="395003"/>
            <a:chOff x="3420280" y="3918130"/>
            <a:chExt cx="512274" cy="390821"/>
          </a:xfrm>
          <a:solidFill>
            <a:srgbClr val="00FFCC"/>
          </a:solidFill>
        </p:grpSpPr>
        <p:sp>
          <p:nvSpPr>
            <p:cNvPr id="100" name="File"/>
            <p:cNvSpPr>
              <a:spLocks noEditPoints="1" noChangeArrowheads="1"/>
            </p:cNvSpPr>
            <p:nvPr/>
          </p:nvSpPr>
          <p:spPr bwMode="auto">
            <a:xfrm>
              <a:off x="3420280" y="3918130"/>
              <a:ext cx="512274" cy="390821"/>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grp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1" name="Rectangle 9"/>
            <p:cNvSpPr>
              <a:spLocks noChangeArrowheads="1"/>
            </p:cNvSpPr>
            <p:nvPr/>
          </p:nvSpPr>
          <p:spPr bwMode="auto">
            <a:xfrm>
              <a:off x="3537935" y="4043189"/>
              <a:ext cx="282129" cy="1692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0" lang="zh-CN" altLang="en-US" sz="1100" b="1" dirty="0" smtClean="0">
                  <a:solidFill>
                    <a:srgbClr val="25221E"/>
                  </a:solidFill>
                  <a:latin typeface="微软雅黑" pitchFamily="34" charset="-122"/>
                  <a:ea typeface="微软雅黑" pitchFamily="34" charset="-122"/>
                </a:rPr>
                <a:t>工作</a:t>
              </a:r>
              <a:endParaRPr kumimoji="0" lang="zh-CN" altLang="en-US" sz="1100" b="1" dirty="0">
                <a:solidFill>
                  <a:srgbClr val="25221E"/>
                </a:solidFill>
                <a:latin typeface="微软雅黑" pitchFamily="34" charset="-122"/>
                <a:ea typeface="微软雅黑" pitchFamily="34" charset="-122"/>
              </a:endParaRPr>
            </a:p>
          </p:txBody>
        </p:sp>
      </p:grpSp>
      <p:grpSp>
        <p:nvGrpSpPr>
          <p:cNvPr id="102" name="组合 101"/>
          <p:cNvGrpSpPr/>
          <p:nvPr/>
        </p:nvGrpSpPr>
        <p:grpSpPr>
          <a:xfrm>
            <a:off x="2905346" y="4166597"/>
            <a:ext cx="715074" cy="395003"/>
            <a:chOff x="3420280" y="3918130"/>
            <a:chExt cx="512274" cy="390821"/>
          </a:xfrm>
          <a:solidFill>
            <a:srgbClr val="00FFCC"/>
          </a:solidFill>
        </p:grpSpPr>
        <p:sp>
          <p:nvSpPr>
            <p:cNvPr id="103" name="File"/>
            <p:cNvSpPr>
              <a:spLocks noEditPoints="1" noChangeArrowheads="1"/>
            </p:cNvSpPr>
            <p:nvPr/>
          </p:nvSpPr>
          <p:spPr bwMode="auto">
            <a:xfrm>
              <a:off x="3420280" y="3918130"/>
              <a:ext cx="512274" cy="390821"/>
            </a:xfrm>
            <a:custGeom>
              <a:avLst/>
              <a:gdLst>
                <a:gd name="T0" fmla="*/ 10981 w 21600"/>
                <a:gd name="T1" fmla="*/ 3240 h 21600"/>
                <a:gd name="T2" fmla="*/ 0 w 21600"/>
                <a:gd name="T3" fmla="*/ 10800 h 21600"/>
                <a:gd name="T4" fmla="*/ 10800 w 21600"/>
                <a:gd name="T5" fmla="*/ 21600 h 21600"/>
                <a:gd name="T6" fmla="*/ 21600 w 21600"/>
                <a:gd name="T7" fmla="*/ 10800 h 21600"/>
                <a:gd name="T8" fmla="*/ 0 w 21600"/>
                <a:gd name="T9" fmla="*/ 21600 h 21600"/>
                <a:gd name="T10" fmla="*/ 21600 w 21600"/>
                <a:gd name="T11" fmla="*/ 21600 h 21600"/>
                <a:gd name="T12" fmla="*/ 1086 w 21600"/>
                <a:gd name="T13" fmla="*/ 4628 h 21600"/>
                <a:gd name="T14" fmla="*/ 20635 w 21600"/>
                <a:gd name="T15" fmla="*/ 20289 h 21600"/>
              </a:gdLst>
              <a:ahLst/>
              <a:cxnLst>
                <a:cxn ang="0">
                  <a:pos x="T0" y="T1"/>
                </a:cxn>
                <a:cxn ang="0">
                  <a:pos x="T2" y="T3"/>
                </a:cxn>
                <a:cxn ang="0">
                  <a:pos x="T4" y="T5"/>
                </a:cxn>
                <a:cxn ang="0">
                  <a:pos x="T6" y="T7"/>
                </a:cxn>
                <a:cxn ang="0">
                  <a:pos x="T8" y="T9"/>
                </a:cxn>
                <a:cxn ang="0">
                  <a:pos x="T10" y="T11"/>
                </a:cxn>
              </a:cxnLst>
              <a:rect l="T12" t="T13" r="T14" b="T15"/>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close/>
                </a:path>
              </a:pathLst>
            </a:custGeom>
            <a:grpFill/>
            <a:ln w="952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zh-CN" altLang="en-US"/>
            </a:p>
          </p:txBody>
        </p:sp>
        <p:sp>
          <p:nvSpPr>
            <p:cNvPr id="104" name="Rectangle 9"/>
            <p:cNvSpPr>
              <a:spLocks noChangeArrowheads="1"/>
            </p:cNvSpPr>
            <p:nvPr/>
          </p:nvSpPr>
          <p:spPr bwMode="auto">
            <a:xfrm>
              <a:off x="3537935" y="4043189"/>
              <a:ext cx="282129" cy="1692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kumimoji="0" lang="zh-CN" altLang="en-US" sz="1100" b="1" dirty="0" smtClean="0">
                  <a:solidFill>
                    <a:srgbClr val="25221E"/>
                  </a:solidFill>
                  <a:latin typeface="微软雅黑" pitchFamily="34" charset="-122"/>
                  <a:ea typeface="微软雅黑" pitchFamily="34" charset="-122"/>
                </a:rPr>
                <a:t>好友</a:t>
              </a:r>
              <a:endParaRPr kumimoji="0" lang="zh-CN" altLang="en-US" sz="1100" b="1" dirty="0">
                <a:solidFill>
                  <a:srgbClr val="25221E"/>
                </a:solidFill>
                <a:latin typeface="微软雅黑" pitchFamily="34" charset="-122"/>
                <a:ea typeface="微软雅黑" pitchFamily="34" charset="-122"/>
              </a:endParaRPr>
            </a:p>
          </p:txBody>
        </p:sp>
      </p:grpSp>
      <p:sp>
        <p:nvSpPr>
          <p:cNvPr id="105" name="Rectangle 9"/>
          <p:cNvSpPr>
            <a:spLocks noChangeArrowheads="1"/>
          </p:cNvSpPr>
          <p:nvPr/>
        </p:nvSpPr>
        <p:spPr bwMode="auto">
          <a:xfrm>
            <a:off x="949635" y="2413674"/>
            <a:ext cx="14343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lnSpc>
                <a:spcPts val="1800"/>
              </a:lnSpc>
            </a:pPr>
            <a:r>
              <a:rPr kumimoji="0" lang="zh-CN" altLang="en-US" sz="1600" b="1" dirty="0" smtClean="0">
                <a:solidFill>
                  <a:srgbClr val="0000FF"/>
                </a:solidFill>
                <a:latin typeface="微软雅黑" pitchFamily="34" charset="-122"/>
                <a:ea typeface="微软雅黑" pitchFamily="34" charset="-122"/>
              </a:rPr>
              <a:t>使用 </a:t>
            </a:r>
            <a:r>
              <a:rPr kumimoji="0" lang="en-US" altLang="zh-CN" sz="1600" b="1" dirty="0" smtClean="0">
                <a:solidFill>
                  <a:srgbClr val="0000FF"/>
                </a:solidFill>
                <a:latin typeface="微软雅黑" pitchFamily="34" charset="-122"/>
                <a:ea typeface="微软雅黑" pitchFamily="34" charset="-122"/>
              </a:rPr>
              <a:t>POP3</a:t>
            </a:r>
          </a:p>
          <a:p>
            <a:pPr algn="ctr" eaLnBrk="1" hangingPunct="1">
              <a:lnSpc>
                <a:spcPts val="1800"/>
              </a:lnSpc>
            </a:pPr>
            <a:r>
              <a:rPr kumimoji="0" lang="zh-CN" altLang="en-US" sz="1600" b="1" dirty="0" smtClean="0">
                <a:solidFill>
                  <a:srgbClr val="0000FF"/>
                </a:solidFill>
                <a:latin typeface="微软雅黑" pitchFamily="34" charset="-122"/>
                <a:ea typeface="微软雅黑" pitchFamily="34" charset="-122"/>
              </a:rPr>
              <a:t>读取邮件</a:t>
            </a:r>
            <a:endParaRPr kumimoji="0" lang="zh-CN" altLang="en-US" sz="1600" b="1" dirty="0">
              <a:solidFill>
                <a:srgbClr val="0000FF"/>
              </a:solidFill>
              <a:latin typeface="微软雅黑" pitchFamily="34" charset="-122"/>
              <a:ea typeface="微软雅黑" pitchFamily="34" charset="-122"/>
            </a:endParaRPr>
          </a:p>
        </p:txBody>
      </p:sp>
      <p:sp>
        <p:nvSpPr>
          <p:cNvPr id="106" name="Rectangle 9"/>
          <p:cNvSpPr>
            <a:spLocks noChangeArrowheads="1"/>
          </p:cNvSpPr>
          <p:nvPr/>
        </p:nvSpPr>
        <p:spPr bwMode="auto">
          <a:xfrm>
            <a:off x="942975" y="3568546"/>
            <a:ext cx="14409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eaLnBrk="1" hangingPunct="1">
              <a:lnSpc>
                <a:spcPts val="1800"/>
              </a:lnSpc>
            </a:pPr>
            <a:r>
              <a:rPr kumimoji="0" lang="zh-CN" altLang="en-US" sz="1600" b="1" dirty="0" smtClean="0">
                <a:solidFill>
                  <a:srgbClr val="0000FF"/>
                </a:solidFill>
                <a:latin typeface="微软雅黑" pitchFamily="34" charset="-122"/>
                <a:ea typeface="微软雅黑" pitchFamily="34" charset="-122"/>
              </a:rPr>
              <a:t>使用 </a:t>
            </a:r>
            <a:r>
              <a:rPr kumimoji="0" lang="en-US" altLang="zh-CN" sz="1600" b="1" dirty="0" smtClean="0">
                <a:solidFill>
                  <a:srgbClr val="0000FF"/>
                </a:solidFill>
                <a:latin typeface="微软雅黑" pitchFamily="34" charset="-122"/>
                <a:ea typeface="微软雅黑" pitchFamily="34" charset="-122"/>
              </a:rPr>
              <a:t>IMAP</a:t>
            </a:r>
          </a:p>
          <a:p>
            <a:pPr algn="ctr" eaLnBrk="1" hangingPunct="1">
              <a:lnSpc>
                <a:spcPts val="1800"/>
              </a:lnSpc>
            </a:pPr>
            <a:r>
              <a:rPr kumimoji="0" lang="zh-CN" altLang="en-US" sz="1600" b="1" dirty="0" smtClean="0">
                <a:solidFill>
                  <a:srgbClr val="0000FF"/>
                </a:solidFill>
                <a:latin typeface="微软雅黑" pitchFamily="34" charset="-122"/>
                <a:ea typeface="微软雅黑" pitchFamily="34" charset="-122"/>
              </a:rPr>
              <a:t>读取邮件</a:t>
            </a:r>
            <a:endParaRPr kumimoji="0" lang="zh-CN" altLang="en-US" sz="1600" b="1"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18863417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629" y="293914"/>
            <a:ext cx="6120814" cy="459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739" y="326568"/>
            <a:ext cx="2564974" cy="2210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5739" y="2677885"/>
            <a:ext cx="2564974" cy="2210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9408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0070"/>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477519" y="557799"/>
            <a:ext cx="4188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6.5.5  </a:t>
            </a:r>
            <a:r>
              <a:rPr lang="zh-CN" altLang="en-US" sz="2400" b="1" dirty="0">
                <a:solidFill>
                  <a:schemeClr val="bg1"/>
                </a:solidFill>
                <a:latin typeface="微软雅黑" pitchFamily="34" charset="-122"/>
                <a:ea typeface="微软雅黑" pitchFamily="34" charset="-122"/>
              </a:rPr>
              <a:t>基于万维网的电子邮件</a:t>
            </a:r>
          </a:p>
        </p:txBody>
      </p:sp>
      <p:sp>
        <p:nvSpPr>
          <p:cNvPr id="25" name="Rectangle 68"/>
          <p:cNvSpPr>
            <a:spLocks noChangeArrowheads="1"/>
          </p:cNvSpPr>
          <p:nvPr/>
        </p:nvSpPr>
        <p:spPr bwMode="auto">
          <a:xfrm>
            <a:off x="556963" y="981006"/>
            <a:ext cx="8048776"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300"/>
              </a:lnSpc>
              <a:buClr>
                <a:srgbClr val="0070C0"/>
              </a:buClr>
            </a:pPr>
            <a:r>
              <a:rPr lang="zh-CN" altLang="en-US" sz="2000" b="1" dirty="0" smtClean="0">
                <a:latin typeface="微软雅黑" pitchFamily="34" charset="-122"/>
                <a:ea typeface="微软雅黑" pitchFamily="34" charset="-122"/>
              </a:rPr>
              <a:t>用户代理 </a:t>
            </a:r>
            <a:r>
              <a:rPr lang="en-US" altLang="zh-CN" sz="2000" b="1" dirty="0" smtClean="0">
                <a:latin typeface="微软雅黑" pitchFamily="34" charset="-122"/>
                <a:ea typeface="微软雅黑" pitchFamily="34" charset="-122"/>
              </a:rPr>
              <a:t>(UA) </a:t>
            </a:r>
            <a:r>
              <a:rPr lang="zh-CN" altLang="en-US" sz="2000" b="1" dirty="0" smtClean="0">
                <a:latin typeface="微软雅黑" pitchFamily="34" charset="-122"/>
                <a:ea typeface="微软雅黑" pitchFamily="34" charset="-122"/>
              </a:rPr>
              <a:t>的</a:t>
            </a:r>
            <a:r>
              <a:rPr lang="zh-CN" altLang="en-US" sz="2000" b="1" dirty="0" smtClean="0">
                <a:solidFill>
                  <a:srgbClr val="0000FF"/>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a:t>
            </a: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在计算机中安装用户代理</a:t>
            </a:r>
            <a:r>
              <a:rPr lang="zh-CN" altLang="en-US" sz="2000" b="1" dirty="0" smtClean="0">
                <a:latin typeface="微软雅黑" pitchFamily="34" charset="-122"/>
                <a:ea typeface="微软雅黑" pitchFamily="34" charset="-122"/>
              </a:rPr>
              <a:t>软件。</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收发邮件不方便。</a:t>
            </a:r>
            <a:endParaRPr lang="en-US" altLang="zh-CN" sz="2000" b="1" dirty="0" smtClean="0">
              <a:latin typeface="微软雅黑" pitchFamily="34" charset="-122"/>
              <a:ea typeface="微软雅黑" pitchFamily="34" charset="-122"/>
            </a:endParaRPr>
          </a:p>
          <a:p>
            <a:pPr eaLnBrk="0" hangingPunct="0">
              <a:lnSpc>
                <a:spcPts val="3300"/>
              </a:lnSpc>
              <a:buClr>
                <a:srgbClr val="0070C0"/>
              </a:buClr>
            </a:pPr>
            <a:r>
              <a:rPr lang="zh-CN" altLang="en-US" sz="2000" b="1" dirty="0">
                <a:latin typeface="微软雅黑" pitchFamily="34" charset="-122"/>
                <a:ea typeface="微软雅黑" pitchFamily="34" charset="-122"/>
              </a:rPr>
              <a:t>万维网电子邮件</a:t>
            </a:r>
            <a:r>
              <a:rPr lang="zh-CN" altLang="en-US" sz="2000" b="1" dirty="0" smtClean="0">
                <a:solidFill>
                  <a:srgbClr val="C00000"/>
                </a:solidFill>
                <a:latin typeface="微软雅黑" pitchFamily="34" charset="-122"/>
                <a:ea typeface="微软雅黑" pitchFamily="34" charset="-122"/>
              </a:rPr>
              <a:t>优点：</a:t>
            </a:r>
            <a:endParaRPr lang="zh-CN" altLang="en-US" sz="2000" b="1" dirty="0">
              <a:solidFill>
                <a:srgbClr val="C00000"/>
              </a:solidFill>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不需要在计算机中再安装用户代理软件。</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计算机能联网，就能非常方便地收发电子邮件。</a:t>
            </a: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界面</a:t>
            </a:r>
            <a:r>
              <a:rPr lang="zh-CN" altLang="en-US" sz="2000" b="1" dirty="0">
                <a:latin typeface="微软雅黑" pitchFamily="34" charset="-122"/>
                <a:ea typeface="微软雅黑" pitchFamily="34" charset="-122"/>
              </a:rPr>
              <a:t>非常友好。</a:t>
            </a:r>
          </a:p>
          <a:p>
            <a:pPr marL="285750" indent="-285750" eaLnBrk="0" hangingPunct="0">
              <a:lnSpc>
                <a:spcPts val="33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7106614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56963" y="1021560"/>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圆角矩形 40"/>
          <p:cNvSpPr/>
          <p:nvPr/>
        </p:nvSpPr>
        <p:spPr>
          <a:xfrm>
            <a:off x="1371509" y="1261643"/>
            <a:ext cx="6194639" cy="2151439"/>
          </a:xfrm>
          <a:prstGeom prst="round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556963" y="607307"/>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91341" y="574096"/>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万维网</a:t>
            </a:r>
            <a:r>
              <a:rPr lang="zh-CN" altLang="en-US" sz="2000" b="1" dirty="0" smtClean="0">
                <a:solidFill>
                  <a:schemeClr val="bg1"/>
                </a:solidFill>
                <a:latin typeface="微软雅黑" pitchFamily="34" charset="-122"/>
                <a:ea typeface="微软雅黑" pitchFamily="34" charset="-122"/>
              </a:rPr>
              <a:t>电子邮件</a:t>
            </a:r>
            <a:endParaRPr lang="zh-CN" altLang="en-US" sz="2000" b="1" dirty="0">
              <a:solidFill>
                <a:schemeClr val="bg1"/>
              </a:solidFill>
              <a:latin typeface="微软雅黑" pitchFamily="34" charset="-122"/>
              <a:ea typeface="微软雅黑" pitchFamily="34" charset="-122"/>
            </a:endParaRPr>
          </a:p>
        </p:txBody>
      </p:sp>
      <p:sp>
        <p:nvSpPr>
          <p:cNvPr id="8" name="Rectangle 386"/>
          <p:cNvSpPr>
            <a:spLocks noChangeArrowheads="1"/>
          </p:cNvSpPr>
          <p:nvPr/>
        </p:nvSpPr>
        <p:spPr bwMode="auto">
          <a:xfrm>
            <a:off x="2907058" y="1727135"/>
            <a:ext cx="680437" cy="1346517"/>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9" name="Rectangle 387"/>
          <p:cNvSpPr>
            <a:spLocks noChangeArrowheads="1"/>
          </p:cNvSpPr>
          <p:nvPr/>
        </p:nvSpPr>
        <p:spPr bwMode="auto">
          <a:xfrm>
            <a:off x="1466556" y="1831639"/>
            <a:ext cx="680437" cy="487647"/>
          </a:xfrm>
          <a:prstGeom prst="rect">
            <a:avLst/>
          </a:prstGeom>
          <a:solidFill>
            <a:srgbClr val="66FFFF"/>
          </a:solidFill>
          <a:ln w="9525">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10" name="Line 388"/>
          <p:cNvSpPr>
            <a:spLocks noChangeShapeType="1"/>
          </p:cNvSpPr>
          <p:nvPr/>
        </p:nvSpPr>
        <p:spPr bwMode="auto">
          <a:xfrm>
            <a:off x="2146993" y="2069293"/>
            <a:ext cx="816352" cy="614"/>
          </a:xfrm>
          <a:prstGeom prst="line">
            <a:avLst/>
          </a:prstGeom>
          <a:noFill/>
          <a:ln w="76200">
            <a:solidFill>
              <a:srgbClr val="C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itchFamily="34" charset="-122"/>
              <a:ea typeface="微软雅黑" pitchFamily="34" charset="-122"/>
            </a:endParaRPr>
          </a:p>
        </p:txBody>
      </p:sp>
      <p:sp>
        <p:nvSpPr>
          <p:cNvPr id="12" name="Oval 405"/>
          <p:cNvSpPr>
            <a:spLocks noChangeArrowheads="1"/>
          </p:cNvSpPr>
          <p:nvPr/>
        </p:nvSpPr>
        <p:spPr bwMode="auto">
          <a:xfrm>
            <a:off x="2964596" y="1791021"/>
            <a:ext cx="566615" cy="556545"/>
          </a:xfrm>
          <a:prstGeom prst="ellipse">
            <a:avLst/>
          </a:prstGeom>
          <a:solidFill>
            <a:srgbClr val="00FFCC"/>
          </a:solidFill>
          <a:ln w="9525">
            <a:solidFill>
              <a:schemeClr val="tx1"/>
            </a:solidFill>
            <a:round/>
            <a:headEnd/>
            <a:tailEnd/>
          </a:ln>
          <a:effectLst/>
          <a:extLst/>
        </p:spPr>
        <p:txBody>
          <a:bodyPr wrap="none" anchor="ctr"/>
          <a:lstStyle/>
          <a:p>
            <a:pPr algn="ctr" eaLnBrk="1" hangingPunct="1"/>
            <a:r>
              <a:rPr kumimoji="1" lang="en-US" altLang="zh-CN" sz="1100" b="1" dirty="0" smtClean="0">
                <a:latin typeface="微软雅黑" pitchFamily="34" charset="-122"/>
                <a:ea typeface="微软雅黑" pitchFamily="34" charset="-122"/>
              </a:rPr>
              <a:t>HTTP</a:t>
            </a:r>
          </a:p>
          <a:p>
            <a:pPr algn="ctr" eaLnBrk="1" hangingPunct="1"/>
            <a:r>
              <a:rPr kumimoji="1" lang="zh-CN" altLang="en-US" sz="1100" b="1" dirty="0" smtClean="0">
                <a:latin typeface="微软雅黑" pitchFamily="34" charset="-122"/>
                <a:ea typeface="微软雅黑" pitchFamily="34" charset="-122"/>
              </a:rPr>
              <a:t>服务器</a:t>
            </a:r>
            <a:endParaRPr kumimoji="1" lang="zh-CN" altLang="en-US" sz="1100" b="1" dirty="0">
              <a:latin typeface="微软雅黑" pitchFamily="34" charset="-122"/>
              <a:ea typeface="微软雅黑" pitchFamily="34" charset="-122"/>
            </a:endParaRPr>
          </a:p>
        </p:txBody>
      </p:sp>
      <p:sp>
        <p:nvSpPr>
          <p:cNvPr id="13" name="Oval 406"/>
          <p:cNvSpPr>
            <a:spLocks noChangeArrowheads="1"/>
          </p:cNvSpPr>
          <p:nvPr/>
        </p:nvSpPr>
        <p:spPr bwMode="auto">
          <a:xfrm>
            <a:off x="2964596" y="2404080"/>
            <a:ext cx="566615" cy="556543"/>
          </a:xfrm>
          <a:prstGeom prst="ellipse">
            <a:avLst/>
          </a:prstGeom>
          <a:solidFill>
            <a:srgbClr val="FFFF00"/>
          </a:solidFill>
          <a:ln w="9525" algn="ctr">
            <a:solidFill>
              <a:schemeClr val="tx1"/>
            </a:solidFill>
            <a:round/>
            <a:headEnd/>
            <a:tailEnd/>
          </a:ln>
          <a:effectLst/>
          <a:extLst/>
        </p:spPr>
        <p:txBody>
          <a:bodyPr wrap="none" anchor="ctr"/>
          <a:lstStyle/>
          <a:p>
            <a:pPr algn="ctr" eaLnBrk="1" hangingPunct="1"/>
            <a:r>
              <a:rPr kumimoji="1" lang="en-US" altLang="zh-CN" sz="1100" b="1">
                <a:latin typeface="微软雅黑" pitchFamily="34" charset="-122"/>
                <a:ea typeface="微软雅黑" pitchFamily="34" charset="-122"/>
              </a:rPr>
              <a:t>SMTP</a:t>
            </a:r>
          </a:p>
          <a:p>
            <a:pPr algn="ctr" eaLnBrk="1" hangingPunct="1"/>
            <a:r>
              <a:rPr kumimoji="1" lang="zh-CN" altLang="en-US" sz="1100" b="1">
                <a:latin typeface="微软雅黑" pitchFamily="34" charset="-122"/>
                <a:ea typeface="微软雅黑" pitchFamily="34" charset="-122"/>
              </a:rPr>
              <a:t>客户</a:t>
            </a:r>
          </a:p>
        </p:txBody>
      </p:sp>
      <p:sp>
        <p:nvSpPr>
          <p:cNvPr id="14" name="Text Box 399"/>
          <p:cNvSpPr txBox="1">
            <a:spLocks noChangeArrowheads="1"/>
          </p:cNvSpPr>
          <p:nvPr/>
        </p:nvSpPr>
        <p:spPr bwMode="auto">
          <a:xfrm>
            <a:off x="616510" y="1359867"/>
            <a:ext cx="60785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用户</a:t>
            </a:r>
            <a:endParaRPr kumimoji="1" lang="en-US" altLang="zh-CN" sz="1100" b="1" dirty="0" smtClean="0">
              <a:latin typeface="微软雅黑" pitchFamily="34" charset="-122"/>
              <a:ea typeface="微软雅黑" pitchFamily="34" charset="-122"/>
            </a:endParaRPr>
          </a:p>
          <a:p>
            <a:pPr algn="ctr" eaLnBrk="1" hangingPunct="1">
              <a:lnSpc>
                <a:spcPts val="1500"/>
              </a:lnSpc>
            </a:pPr>
            <a:r>
              <a:rPr kumimoji="1" lang="zh-CN" altLang="en-US" sz="1100" b="1" dirty="0" smtClean="0">
                <a:latin typeface="微软雅黑" pitchFamily="34" charset="-122"/>
                <a:ea typeface="微软雅黑" pitchFamily="34" charset="-122"/>
              </a:rPr>
              <a:t>发件人</a:t>
            </a:r>
          </a:p>
        </p:txBody>
      </p:sp>
      <p:graphicFrame>
        <p:nvGraphicFramePr>
          <p:cNvPr id="15" name="对象 14"/>
          <p:cNvGraphicFramePr>
            <a:graphicFrameLocks noChangeAspect="1"/>
          </p:cNvGraphicFramePr>
          <p:nvPr>
            <p:extLst>
              <p:ext uri="{D42A27DB-BD31-4B8C-83A1-F6EECF244321}">
                <p14:modId xmlns:p14="http://schemas.microsoft.com/office/powerpoint/2010/main" val="2043639842"/>
              </p:ext>
            </p:extLst>
          </p:nvPr>
        </p:nvGraphicFramePr>
        <p:xfrm>
          <a:off x="762658" y="1871625"/>
          <a:ext cx="546759" cy="666388"/>
        </p:xfrm>
        <a:graphic>
          <a:graphicData uri="http://schemas.openxmlformats.org/presentationml/2006/ole">
            <mc:AlternateContent xmlns:mc="http://schemas.openxmlformats.org/markup-compatibility/2006">
              <mc:Choice xmlns:v="urn:schemas-microsoft-com:vml" Requires="v">
                <p:oleObj spid="_x0000_s32940" name="Visio" r:id="rId3" imgW="3561172" imgH="4347469" progId="">
                  <p:embed/>
                </p:oleObj>
              </mc:Choice>
              <mc:Fallback>
                <p:oleObj name="Visio" r:id="rId3" imgW="3561172" imgH="4347469" progId="">
                  <p:embed/>
                  <p:pic>
                    <p:nvPicPr>
                      <p:cNvPr id="0" name="Picture 150"/>
                      <p:cNvPicPr>
                        <a:picLocks noChangeAspect="1" noChangeArrowheads="1"/>
                      </p:cNvPicPr>
                      <p:nvPr/>
                    </p:nvPicPr>
                    <p:blipFill>
                      <a:blip r:embed="rId4">
                        <a:extLst>
                          <a:ext uri="{28A0092B-C50C-407E-A947-70E740481C1C}">
                            <a14:useLocalDpi xmlns:a14="http://schemas.microsoft.com/office/drawing/2010/main" val="0"/>
                          </a:ext>
                        </a:extLst>
                      </a:blip>
                      <a:srcRect l="5348" t="4167" r="4546" b="11185"/>
                      <a:stretch>
                        <a:fillRect/>
                      </a:stretch>
                    </p:blipFill>
                    <p:spPr bwMode="auto">
                      <a:xfrm>
                        <a:off x="762658" y="1871625"/>
                        <a:ext cx="546759" cy="66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385"/>
          <p:cNvSpPr>
            <a:spLocks noChangeArrowheads="1"/>
          </p:cNvSpPr>
          <p:nvPr/>
        </p:nvSpPr>
        <p:spPr bwMode="auto">
          <a:xfrm>
            <a:off x="6827905" y="1831639"/>
            <a:ext cx="680437" cy="484532"/>
          </a:xfrm>
          <a:prstGeom prst="rect">
            <a:avLst/>
          </a:prstGeom>
          <a:solidFill>
            <a:srgbClr val="66FFFF"/>
          </a:solidFill>
          <a:ln w="9525" algn="ctr">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18" name="Rectangle 401"/>
          <p:cNvSpPr>
            <a:spLocks noChangeArrowheads="1"/>
          </p:cNvSpPr>
          <p:nvPr/>
        </p:nvSpPr>
        <p:spPr bwMode="auto">
          <a:xfrm>
            <a:off x="5362526" y="1735736"/>
            <a:ext cx="680437" cy="1337917"/>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endParaRPr lang="zh-CN" altLang="en-US" sz="1100" b="1">
              <a:latin typeface="微软雅黑" pitchFamily="34" charset="-122"/>
              <a:ea typeface="微软雅黑" pitchFamily="34" charset="-122"/>
            </a:endParaRPr>
          </a:p>
        </p:txBody>
      </p:sp>
      <p:sp>
        <p:nvSpPr>
          <p:cNvPr id="19" name="Oval 402"/>
          <p:cNvSpPr>
            <a:spLocks noChangeArrowheads="1"/>
          </p:cNvSpPr>
          <p:nvPr/>
        </p:nvSpPr>
        <p:spPr bwMode="auto">
          <a:xfrm>
            <a:off x="5418813" y="2404080"/>
            <a:ext cx="566614" cy="556543"/>
          </a:xfrm>
          <a:prstGeom prst="ellipse">
            <a:avLst/>
          </a:prstGeom>
          <a:solidFill>
            <a:srgbClr val="FFFF00"/>
          </a:solidFill>
          <a:ln w="9525" algn="ctr">
            <a:solidFill>
              <a:schemeClr val="tx1"/>
            </a:solidFill>
            <a:round/>
            <a:headEnd/>
            <a:tailEnd/>
          </a:ln>
          <a:effectLst/>
          <a:extLst/>
        </p:spPr>
        <p:txBody>
          <a:bodyPr wrap="none" anchor="ctr"/>
          <a:lstStyle/>
          <a:p>
            <a:pPr algn="ctr" eaLnBrk="1" hangingPunct="1"/>
            <a:r>
              <a:rPr kumimoji="1" lang="en-US" altLang="zh-CN" sz="1100" b="1" dirty="0">
                <a:latin typeface="微软雅黑" pitchFamily="34" charset="-122"/>
                <a:ea typeface="微软雅黑" pitchFamily="34" charset="-122"/>
              </a:rPr>
              <a:t>SMTP</a:t>
            </a:r>
          </a:p>
          <a:p>
            <a:pPr algn="ctr" eaLnBrk="1" hangingPunct="1"/>
            <a:r>
              <a:rPr kumimoji="1" lang="zh-CN" altLang="en-US" sz="1100" b="1" dirty="0">
                <a:latin typeface="微软雅黑" pitchFamily="34" charset="-122"/>
                <a:ea typeface="微软雅黑" pitchFamily="34" charset="-122"/>
              </a:rPr>
              <a:t>服务器</a:t>
            </a:r>
          </a:p>
        </p:txBody>
      </p:sp>
      <p:sp>
        <p:nvSpPr>
          <p:cNvPr id="20" name="Oval 403"/>
          <p:cNvSpPr>
            <a:spLocks noChangeArrowheads="1"/>
          </p:cNvSpPr>
          <p:nvPr/>
        </p:nvSpPr>
        <p:spPr bwMode="auto">
          <a:xfrm>
            <a:off x="5418813" y="1791021"/>
            <a:ext cx="566614" cy="556545"/>
          </a:xfrm>
          <a:prstGeom prst="ellipse">
            <a:avLst/>
          </a:prstGeom>
          <a:solidFill>
            <a:srgbClr val="00FFCC"/>
          </a:solidFill>
          <a:ln w="9525">
            <a:solidFill>
              <a:schemeClr val="tx1"/>
            </a:solidFill>
            <a:round/>
            <a:headEnd/>
            <a:tailEnd/>
          </a:ln>
          <a:effectLst/>
          <a:extLst/>
        </p:spPr>
        <p:txBody>
          <a:bodyPr wrap="none" anchor="ctr"/>
          <a:lstStyle/>
          <a:p>
            <a:pPr algn="ctr" eaLnBrk="1" hangingPunct="1"/>
            <a:r>
              <a:rPr kumimoji="1" lang="en-US" altLang="zh-CN" sz="1100" b="1" dirty="0" smtClean="0">
                <a:latin typeface="微软雅黑" pitchFamily="34" charset="-122"/>
                <a:ea typeface="微软雅黑" pitchFamily="34" charset="-122"/>
              </a:rPr>
              <a:t>HTTP</a:t>
            </a:r>
          </a:p>
          <a:p>
            <a:pPr algn="ctr" eaLnBrk="1" hangingPunct="1"/>
            <a:r>
              <a:rPr kumimoji="1" lang="zh-CN" altLang="en-US" sz="1100" b="1" dirty="0" smtClean="0">
                <a:latin typeface="微软雅黑" pitchFamily="34" charset="-122"/>
                <a:ea typeface="微软雅黑" pitchFamily="34" charset="-122"/>
              </a:rPr>
              <a:t>服务器</a:t>
            </a:r>
            <a:endParaRPr kumimoji="1" lang="zh-CN" altLang="en-US" sz="1100" b="1" dirty="0">
              <a:latin typeface="微软雅黑" pitchFamily="34" charset="-122"/>
              <a:ea typeface="微软雅黑" pitchFamily="34" charset="-122"/>
            </a:endParaRPr>
          </a:p>
        </p:txBody>
      </p:sp>
      <p:grpSp>
        <p:nvGrpSpPr>
          <p:cNvPr id="21" name="组合 20"/>
          <p:cNvGrpSpPr/>
          <p:nvPr/>
        </p:nvGrpSpPr>
        <p:grpSpPr>
          <a:xfrm>
            <a:off x="2252299" y="1382964"/>
            <a:ext cx="569388" cy="1183063"/>
            <a:chOff x="2252299" y="1525813"/>
            <a:chExt cx="569388" cy="1183063"/>
          </a:xfrm>
        </p:grpSpPr>
        <p:sp>
          <p:nvSpPr>
            <p:cNvPr id="22" name="Text Box 391"/>
            <p:cNvSpPr txBox="1">
              <a:spLocks noChangeArrowheads="1"/>
            </p:cNvSpPr>
            <p:nvPr/>
          </p:nvSpPr>
          <p:spPr bwMode="auto">
            <a:xfrm>
              <a:off x="2282161" y="1525813"/>
              <a:ext cx="46679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发送</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邮件</a:t>
              </a:r>
            </a:p>
          </p:txBody>
        </p:sp>
        <p:sp>
          <p:nvSpPr>
            <p:cNvPr id="23" name="Text Box 394"/>
            <p:cNvSpPr txBox="1">
              <a:spLocks noChangeArrowheads="1"/>
            </p:cNvSpPr>
            <p:nvPr/>
          </p:nvSpPr>
          <p:spPr bwMode="auto">
            <a:xfrm>
              <a:off x="2296294" y="2246313"/>
              <a:ext cx="466794" cy="4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0000FF"/>
                  </a:solidFill>
                  <a:latin typeface="微软雅黑" pitchFamily="34" charset="-122"/>
                  <a:ea typeface="微软雅黑" pitchFamily="34" charset="-122"/>
                </a:rPr>
                <a:t>TCP</a:t>
              </a:r>
            </a:p>
            <a:p>
              <a:pPr algn="ctr" eaLnBrk="1" hangingPunct="1">
                <a:lnSpc>
                  <a:spcPts val="1500"/>
                </a:lnSpc>
              </a:pPr>
              <a:r>
                <a:rPr kumimoji="1" lang="zh-CN" altLang="en-US" sz="1100" b="1" dirty="0" smtClean="0">
                  <a:solidFill>
                    <a:srgbClr val="0000FF"/>
                  </a:solidFill>
                  <a:latin typeface="微软雅黑" pitchFamily="34" charset="-122"/>
                  <a:ea typeface="微软雅黑" pitchFamily="34" charset="-122"/>
                </a:rPr>
                <a:t>连接</a:t>
              </a:r>
              <a:endParaRPr kumimoji="1" lang="zh-CN" altLang="en-US" sz="1100" b="1" dirty="0">
                <a:solidFill>
                  <a:srgbClr val="0000FF"/>
                </a:solidFill>
                <a:latin typeface="微软雅黑" pitchFamily="34" charset="-122"/>
                <a:ea typeface="微软雅黑" pitchFamily="34" charset="-122"/>
              </a:endParaRPr>
            </a:p>
          </p:txBody>
        </p:sp>
        <p:sp>
          <p:nvSpPr>
            <p:cNvPr id="24" name="Text Box 389"/>
            <p:cNvSpPr txBox="1">
              <a:spLocks noChangeArrowheads="1"/>
            </p:cNvSpPr>
            <p:nvPr/>
          </p:nvSpPr>
          <p:spPr bwMode="auto">
            <a:xfrm>
              <a:off x="2252299" y="1920675"/>
              <a:ext cx="569388" cy="27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C00000"/>
                  </a:solidFill>
                  <a:latin typeface="微软雅黑" pitchFamily="34" charset="-122"/>
                  <a:ea typeface="微软雅黑" pitchFamily="34" charset="-122"/>
                </a:rPr>
                <a:t>HTTP</a:t>
              </a:r>
              <a:endParaRPr kumimoji="1" lang="en-US" altLang="zh-CN" sz="1100" b="1" dirty="0">
                <a:solidFill>
                  <a:srgbClr val="C00000"/>
                </a:solidFill>
                <a:latin typeface="微软雅黑" pitchFamily="34" charset="-122"/>
                <a:ea typeface="微软雅黑" pitchFamily="34" charset="-122"/>
              </a:endParaRPr>
            </a:p>
          </p:txBody>
        </p:sp>
      </p:grpSp>
      <p:sp>
        <p:nvSpPr>
          <p:cNvPr id="27" name="Text Box 399"/>
          <p:cNvSpPr txBox="1">
            <a:spLocks noChangeArrowheads="1"/>
          </p:cNvSpPr>
          <p:nvPr/>
        </p:nvSpPr>
        <p:spPr bwMode="auto">
          <a:xfrm>
            <a:off x="1536914" y="1359867"/>
            <a:ext cx="5693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C00000"/>
                </a:solidFill>
                <a:latin typeface="微软雅黑" pitchFamily="34" charset="-122"/>
                <a:ea typeface="微软雅黑" pitchFamily="34" charset="-122"/>
              </a:rPr>
              <a:t>HTTP</a:t>
            </a:r>
          </a:p>
          <a:p>
            <a:pPr algn="ctr" eaLnBrk="1" hangingPunct="1">
              <a:lnSpc>
                <a:spcPts val="1500"/>
              </a:lnSpc>
            </a:pPr>
            <a:r>
              <a:rPr kumimoji="1" lang="zh-CN" altLang="en-US" sz="1100" b="1" dirty="0">
                <a:solidFill>
                  <a:srgbClr val="C00000"/>
                </a:solidFill>
                <a:latin typeface="微软雅黑" pitchFamily="34" charset="-122"/>
                <a:ea typeface="微软雅黑" pitchFamily="34" charset="-122"/>
              </a:rPr>
              <a:t>客户</a:t>
            </a:r>
          </a:p>
        </p:txBody>
      </p:sp>
      <p:grpSp>
        <p:nvGrpSpPr>
          <p:cNvPr id="28" name="组合 27"/>
          <p:cNvGrpSpPr/>
          <p:nvPr/>
        </p:nvGrpSpPr>
        <p:grpSpPr>
          <a:xfrm>
            <a:off x="6148796" y="1401564"/>
            <a:ext cx="569388" cy="1149869"/>
            <a:chOff x="6148796" y="1489328"/>
            <a:chExt cx="569388" cy="1149869"/>
          </a:xfrm>
        </p:grpSpPr>
        <p:sp>
          <p:nvSpPr>
            <p:cNvPr id="29" name="Text Box 393"/>
            <p:cNvSpPr txBox="1">
              <a:spLocks noChangeArrowheads="1"/>
            </p:cNvSpPr>
            <p:nvPr/>
          </p:nvSpPr>
          <p:spPr bwMode="auto">
            <a:xfrm>
              <a:off x="6193892" y="1489328"/>
              <a:ext cx="466794"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读取</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邮件</a:t>
              </a:r>
            </a:p>
          </p:txBody>
        </p:sp>
        <p:sp>
          <p:nvSpPr>
            <p:cNvPr id="30" name="Text Box 395"/>
            <p:cNvSpPr txBox="1">
              <a:spLocks noChangeArrowheads="1"/>
            </p:cNvSpPr>
            <p:nvPr/>
          </p:nvSpPr>
          <p:spPr bwMode="auto">
            <a:xfrm>
              <a:off x="6222967" y="2162143"/>
              <a:ext cx="466795"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0000FF"/>
                  </a:solidFill>
                  <a:latin typeface="微软雅黑" pitchFamily="34" charset="-122"/>
                  <a:ea typeface="微软雅黑" pitchFamily="34" charset="-122"/>
                </a:rPr>
                <a:t>TCP</a:t>
              </a:r>
            </a:p>
            <a:p>
              <a:pPr algn="ctr" eaLnBrk="1" hangingPunct="1">
                <a:lnSpc>
                  <a:spcPts val="1500"/>
                </a:lnSpc>
              </a:pPr>
              <a:r>
                <a:rPr kumimoji="1" lang="zh-CN" altLang="en-US" sz="1100" b="1" dirty="0">
                  <a:solidFill>
                    <a:srgbClr val="0000FF"/>
                  </a:solidFill>
                  <a:latin typeface="微软雅黑" pitchFamily="34" charset="-122"/>
                  <a:ea typeface="微软雅黑" pitchFamily="34" charset="-122"/>
                </a:rPr>
                <a:t>连接</a:t>
              </a:r>
            </a:p>
          </p:txBody>
        </p:sp>
        <p:sp>
          <p:nvSpPr>
            <p:cNvPr id="31" name="Text Box 390"/>
            <p:cNvSpPr txBox="1">
              <a:spLocks noChangeArrowheads="1"/>
            </p:cNvSpPr>
            <p:nvPr/>
          </p:nvSpPr>
          <p:spPr bwMode="auto">
            <a:xfrm>
              <a:off x="6148796" y="1857297"/>
              <a:ext cx="569388"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C00000"/>
                  </a:solidFill>
                  <a:latin typeface="微软雅黑" pitchFamily="34" charset="-122"/>
                  <a:ea typeface="微软雅黑" pitchFamily="34" charset="-122"/>
                </a:rPr>
                <a:t>HTTP</a:t>
              </a:r>
              <a:endParaRPr kumimoji="1" lang="en-US" altLang="zh-CN" sz="1100" b="1" dirty="0">
                <a:solidFill>
                  <a:srgbClr val="C00000"/>
                </a:solidFill>
                <a:latin typeface="微软雅黑" pitchFamily="34" charset="-122"/>
                <a:ea typeface="微软雅黑" pitchFamily="34" charset="-122"/>
              </a:endParaRPr>
            </a:p>
          </p:txBody>
        </p:sp>
      </p:grpSp>
      <p:sp>
        <p:nvSpPr>
          <p:cNvPr id="34" name="Line 408"/>
          <p:cNvSpPr>
            <a:spLocks noChangeShapeType="1"/>
          </p:cNvSpPr>
          <p:nvPr/>
        </p:nvSpPr>
        <p:spPr bwMode="auto">
          <a:xfrm flipV="1">
            <a:off x="5985427" y="2069907"/>
            <a:ext cx="842478" cy="0"/>
          </a:xfrm>
          <a:prstGeom prst="line">
            <a:avLst/>
          </a:prstGeom>
          <a:noFill/>
          <a:ln w="76200">
            <a:solidFill>
              <a:srgbClr val="C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100" b="1">
              <a:latin typeface="微软雅黑" pitchFamily="34" charset="-122"/>
              <a:ea typeface="微软雅黑" pitchFamily="34" charset="-122"/>
            </a:endParaRPr>
          </a:p>
        </p:txBody>
      </p:sp>
      <p:graphicFrame>
        <p:nvGraphicFramePr>
          <p:cNvPr id="35" name="对象 34"/>
          <p:cNvGraphicFramePr>
            <a:graphicFrameLocks noChangeAspect="1"/>
          </p:cNvGraphicFramePr>
          <p:nvPr>
            <p:extLst>
              <p:ext uri="{D42A27DB-BD31-4B8C-83A1-F6EECF244321}">
                <p14:modId xmlns:p14="http://schemas.microsoft.com/office/powerpoint/2010/main" val="1973728988"/>
              </p:ext>
            </p:extLst>
          </p:nvPr>
        </p:nvGraphicFramePr>
        <p:xfrm>
          <a:off x="7632442" y="1871625"/>
          <a:ext cx="551626" cy="666388"/>
        </p:xfrm>
        <a:graphic>
          <a:graphicData uri="http://schemas.openxmlformats.org/presentationml/2006/ole">
            <mc:AlternateContent xmlns:mc="http://schemas.openxmlformats.org/markup-compatibility/2006">
              <mc:Choice xmlns:v="urn:schemas-microsoft-com:vml" Requires="v">
                <p:oleObj spid="_x0000_s32941" name="Visio" r:id="rId5" imgW="3561172" imgH="4347469" progId="">
                  <p:embed/>
                </p:oleObj>
              </mc:Choice>
              <mc:Fallback>
                <p:oleObj name="Visio" r:id="rId5" imgW="3561172" imgH="4347469" progId="">
                  <p:embed/>
                  <p:pic>
                    <p:nvPicPr>
                      <p:cNvPr id="0" name="Picture 151"/>
                      <p:cNvPicPr>
                        <a:picLocks noChangeAspect="1" noChangeArrowheads="1"/>
                      </p:cNvPicPr>
                      <p:nvPr/>
                    </p:nvPicPr>
                    <p:blipFill>
                      <a:blip r:embed="rId6">
                        <a:extLst>
                          <a:ext uri="{28A0092B-C50C-407E-A947-70E740481C1C}">
                            <a14:useLocalDpi xmlns:a14="http://schemas.microsoft.com/office/drawing/2010/main" val="0"/>
                          </a:ext>
                        </a:extLst>
                      </a:blip>
                      <a:srcRect l="4546" t="3947" r="4546" b="11403"/>
                      <a:stretch>
                        <a:fillRect/>
                      </a:stretch>
                    </p:blipFill>
                    <p:spPr bwMode="auto">
                      <a:xfrm>
                        <a:off x="7632442" y="1871625"/>
                        <a:ext cx="551626" cy="66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Text Box 399"/>
          <p:cNvSpPr txBox="1">
            <a:spLocks noChangeArrowheads="1"/>
          </p:cNvSpPr>
          <p:nvPr/>
        </p:nvSpPr>
        <p:spPr bwMode="auto">
          <a:xfrm>
            <a:off x="7702778" y="1359867"/>
            <a:ext cx="60785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zh-CN" altLang="en-US" sz="1100" b="1" dirty="0">
                <a:latin typeface="微软雅黑" pitchFamily="34" charset="-122"/>
                <a:ea typeface="微软雅黑" pitchFamily="34" charset="-122"/>
              </a:rPr>
              <a:t>用户</a:t>
            </a:r>
            <a:endParaRPr kumimoji="1" lang="en-US" altLang="zh-CN" sz="1100" b="1" dirty="0" smtClean="0">
              <a:latin typeface="微软雅黑" pitchFamily="34" charset="-122"/>
              <a:ea typeface="微软雅黑" pitchFamily="34" charset="-122"/>
            </a:endParaRPr>
          </a:p>
          <a:p>
            <a:pPr algn="ctr" eaLnBrk="1" hangingPunct="1">
              <a:lnSpc>
                <a:spcPts val="1500"/>
              </a:lnSpc>
            </a:pPr>
            <a:r>
              <a:rPr kumimoji="1" lang="zh-CN" altLang="en-US" sz="1100" b="1" dirty="0" smtClean="0">
                <a:latin typeface="微软雅黑" pitchFamily="34" charset="-122"/>
                <a:ea typeface="微软雅黑" pitchFamily="34" charset="-122"/>
              </a:rPr>
              <a:t>收件人</a:t>
            </a:r>
          </a:p>
        </p:txBody>
      </p:sp>
      <p:grpSp>
        <p:nvGrpSpPr>
          <p:cNvPr id="37" name="组合 36"/>
          <p:cNvGrpSpPr/>
          <p:nvPr/>
        </p:nvGrpSpPr>
        <p:grpSpPr>
          <a:xfrm>
            <a:off x="3515714" y="2402851"/>
            <a:ext cx="1928643" cy="728201"/>
            <a:chOff x="3473673" y="2734550"/>
            <a:chExt cx="3063219" cy="728201"/>
          </a:xfrm>
        </p:grpSpPr>
        <p:sp>
          <p:nvSpPr>
            <p:cNvPr id="38" name="Text Box 392"/>
            <p:cNvSpPr txBox="1">
              <a:spLocks noChangeArrowheads="1"/>
            </p:cNvSpPr>
            <p:nvPr/>
          </p:nvSpPr>
          <p:spPr bwMode="auto">
            <a:xfrm>
              <a:off x="4058640" y="2734550"/>
              <a:ext cx="190747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100" b="1" dirty="0">
                  <a:solidFill>
                    <a:srgbClr val="0000FF"/>
                  </a:solidFill>
                  <a:latin typeface="微软雅黑" pitchFamily="34" charset="-122"/>
                  <a:ea typeface="微软雅黑" pitchFamily="34" charset="-122"/>
                </a:rPr>
                <a:t>发送邮件 </a:t>
              </a:r>
              <a:r>
                <a:rPr kumimoji="1" lang="en-US" altLang="zh-CN" sz="1100" b="1" dirty="0">
                  <a:solidFill>
                    <a:srgbClr val="C00000"/>
                  </a:solidFill>
                  <a:latin typeface="微软雅黑" pitchFamily="34" charset="-122"/>
                  <a:ea typeface="微软雅黑" pitchFamily="34" charset="-122"/>
                </a:rPr>
                <a:t>SMTP</a:t>
              </a:r>
            </a:p>
          </p:txBody>
        </p:sp>
        <p:sp>
          <p:nvSpPr>
            <p:cNvPr id="39" name="Line 404"/>
            <p:cNvSpPr>
              <a:spLocks noChangeShapeType="1"/>
            </p:cNvSpPr>
            <p:nvPr/>
          </p:nvSpPr>
          <p:spPr bwMode="auto">
            <a:xfrm flipV="1">
              <a:off x="3473673" y="3014665"/>
              <a:ext cx="3063219" cy="0"/>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1050" b="1">
                <a:latin typeface="微软雅黑" pitchFamily="34" charset="-122"/>
                <a:ea typeface="微软雅黑" pitchFamily="34" charset="-122"/>
              </a:endParaRPr>
            </a:p>
          </p:txBody>
        </p:sp>
        <p:sp>
          <p:nvSpPr>
            <p:cNvPr id="40" name="Text Box 409"/>
            <p:cNvSpPr txBox="1">
              <a:spLocks noChangeArrowheads="1"/>
            </p:cNvSpPr>
            <p:nvPr/>
          </p:nvSpPr>
          <p:spPr bwMode="auto">
            <a:xfrm>
              <a:off x="4627936" y="3031864"/>
              <a:ext cx="79741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100" b="1" dirty="0">
                  <a:solidFill>
                    <a:srgbClr val="0000FF"/>
                  </a:solidFill>
                  <a:latin typeface="微软雅黑" pitchFamily="34" charset="-122"/>
                  <a:ea typeface="微软雅黑" pitchFamily="34" charset="-122"/>
                </a:rPr>
                <a:t>TCP </a:t>
              </a:r>
              <a:endParaRPr kumimoji="1" lang="en-US" altLang="zh-CN" sz="1100" b="1" dirty="0" smtClean="0">
                <a:solidFill>
                  <a:srgbClr val="0000FF"/>
                </a:solidFill>
                <a:latin typeface="微软雅黑" pitchFamily="34" charset="-122"/>
                <a:ea typeface="微软雅黑" pitchFamily="34" charset="-122"/>
              </a:endParaRPr>
            </a:p>
            <a:p>
              <a:pPr algn="ctr" eaLnBrk="1" hangingPunct="1"/>
              <a:r>
                <a:rPr kumimoji="1" lang="zh-CN" altLang="en-US" sz="1100" b="1" dirty="0" smtClean="0">
                  <a:solidFill>
                    <a:srgbClr val="0000FF"/>
                  </a:solidFill>
                  <a:latin typeface="微软雅黑" pitchFamily="34" charset="-122"/>
                  <a:ea typeface="微软雅黑" pitchFamily="34" charset="-122"/>
                </a:rPr>
                <a:t>连接</a:t>
              </a:r>
              <a:endParaRPr kumimoji="1" lang="zh-CN" altLang="en-US" sz="1100" b="1" dirty="0">
                <a:solidFill>
                  <a:srgbClr val="0000FF"/>
                </a:solidFill>
                <a:latin typeface="微软雅黑" pitchFamily="34" charset="-122"/>
                <a:ea typeface="微软雅黑" pitchFamily="34" charset="-122"/>
              </a:endParaRPr>
            </a:p>
          </p:txBody>
        </p:sp>
      </p:grpSp>
      <p:sp>
        <p:nvSpPr>
          <p:cNvPr id="42" name="矩形 41"/>
          <p:cNvSpPr/>
          <p:nvPr/>
        </p:nvSpPr>
        <p:spPr>
          <a:xfrm>
            <a:off x="1470662" y="3428877"/>
            <a:ext cx="6331270" cy="810478"/>
          </a:xfrm>
          <a:prstGeom prst="rect">
            <a:avLst/>
          </a:prstGeom>
        </p:spPr>
        <p:txBody>
          <a:bodyPr wrap="square" anchor="ctr">
            <a:spAutoFit/>
          </a:bodyPr>
          <a:lstStyle/>
          <a:p>
            <a:pPr marL="285750" indent="-285750">
              <a:lnSpc>
                <a:spcPts val="2800"/>
              </a:lnSpc>
              <a:buClr>
                <a:srgbClr val="0066FF"/>
              </a:buClr>
              <a:buFont typeface="Wingdings" pitchFamily="2" charset="2"/>
              <a:buChar char="l"/>
            </a:pPr>
            <a:r>
              <a:rPr lang="zh-CN" altLang="en-US" b="1" dirty="0" smtClean="0">
                <a:latin typeface="微软雅黑" pitchFamily="34" charset="-122"/>
                <a:ea typeface="微软雅黑" pitchFamily="34" charset="-122"/>
              </a:rPr>
              <a:t>发送、接收电子邮件时使用 </a:t>
            </a:r>
            <a:r>
              <a:rPr lang="en-US" altLang="zh-CN" b="1" dirty="0">
                <a:latin typeface="微软雅黑" pitchFamily="34" charset="-122"/>
                <a:ea typeface="微软雅黑" pitchFamily="34" charset="-122"/>
              </a:rPr>
              <a:t>HTTP </a:t>
            </a:r>
            <a:r>
              <a:rPr lang="zh-CN" altLang="en-US" b="1" dirty="0">
                <a:latin typeface="微软雅黑" pitchFamily="34" charset="-122"/>
                <a:ea typeface="微软雅黑" pitchFamily="34" charset="-122"/>
              </a:rPr>
              <a:t>协议。</a:t>
            </a:r>
          </a:p>
          <a:p>
            <a:pPr marL="285750" indent="-285750">
              <a:lnSpc>
                <a:spcPts val="2800"/>
              </a:lnSpc>
              <a:buClr>
                <a:srgbClr val="0066FF"/>
              </a:buClr>
              <a:buFont typeface="Wingdings" pitchFamily="2" charset="2"/>
              <a:buChar char="l"/>
            </a:pPr>
            <a:r>
              <a:rPr lang="zh-CN" altLang="en-US" b="1" dirty="0">
                <a:latin typeface="微软雅黑" pitchFamily="34" charset="-122"/>
                <a:ea typeface="微软雅黑" pitchFamily="34" charset="-122"/>
              </a:rPr>
              <a:t>两个邮件服务器</a:t>
            </a:r>
            <a:r>
              <a:rPr lang="zh-CN" altLang="en-US" b="1" dirty="0" smtClean="0">
                <a:latin typeface="微软雅黑" pitchFamily="34" charset="-122"/>
                <a:ea typeface="微软雅黑" pitchFamily="34" charset="-122"/>
              </a:rPr>
              <a:t>之间传送邮件时使用 </a:t>
            </a:r>
            <a:r>
              <a:rPr lang="en-US" altLang="zh-CN" b="1" dirty="0">
                <a:latin typeface="微软雅黑" pitchFamily="34" charset="-122"/>
                <a:ea typeface="微软雅黑" pitchFamily="34" charset="-122"/>
              </a:rPr>
              <a:t>SMTP</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43" name="Text Box 399"/>
          <p:cNvSpPr txBox="1">
            <a:spLocks noChangeArrowheads="1"/>
          </p:cNvSpPr>
          <p:nvPr/>
        </p:nvSpPr>
        <p:spPr bwMode="auto">
          <a:xfrm>
            <a:off x="6880229" y="1359867"/>
            <a:ext cx="56938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solidFill>
                  <a:srgbClr val="C00000"/>
                </a:solidFill>
                <a:latin typeface="微软雅黑" pitchFamily="34" charset="-122"/>
                <a:ea typeface="微软雅黑" pitchFamily="34" charset="-122"/>
              </a:rPr>
              <a:t>HTTP</a:t>
            </a:r>
          </a:p>
          <a:p>
            <a:pPr algn="ctr" eaLnBrk="1" hangingPunct="1">
              <a:lnSpc>
                <a:spcPts val="1500"/>
              </a:lnSpc>
            </a:pPr>
            <a:r>
              <a:rPr kumimoji="1" lang="zh-CN" altLang="en-US" sz="1100" b="1" dirty="0">
                <a:solidFill>
                  <a:srgbClr val="C00000"/>
                </a:solidFill>
                <a:latin typeface="微软雅黑" pitchFamily="34" charset="-122"/>
                <a:ea typeface="微软雅黑" pitchFamily="34" charset="-122"/>
              </a:rPr>
              <a:t>客户</a:t>
            </a:r>
          </a:p>
        </p:txBody>
      </p:sp>
      <p:sp>
        <p:nvSpPr>
          <p:cNvPr id="44" name="Text Box 396"/>
          <p:cNvSpPr txBox="1">
            <a:spLocks noChangeArrowheads="1"/>
          </p:cNvSpPr>
          <p:nvPr/>
        </p:nvSpPr>
        <p:spPr bwMode="auto">
          <a:xfrm>
            <a:off x="2843146" y="1472452"/>
            <a:ext cx="805029" cy="270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latin typeface="微软雅黑" pitchFamily="34" charset="-122"/>
                <a:ea typeface="微软雅黑" pitchFamily="34" charset="-122"/>
              </a:rPr>
              <a:t>ABC </a:t>
            </a:r>
            <a:r>
              <a:rPr kumimoji="1" lang="zh-CN" altLang="en-US" sz="1100" b="1" dirty="0" smtClean="0">
                <a:latin typeface="微软雅黑" pitchFamily="34" charset="-122"/>
                <a:ea typeface="微软雅黑" pitchFamily="34" charset="-122"/>
              </a:rPr>
              <a:t>网站</a:t>
            </a:r>
            <a:endParaRPr kumimoji="1" lang="zh-CN" altLang="en-US" sz="1100" b="1" dirty="0">
              <a:latin typeface="微软雅黑" pitchFamily="34" charset="-122"/>
              <a:ea typeface="微软雅黑" pitchFamily="34" charset="-122"/>
            </a:endParaRPr>
          </a:p>
        </p:txBody>
      </p:sp>
      <p:sp>
        <p:nvSpPr>
          <p:cNvPr id="45" name="Text Box 396"/>
          <p:cNvSpPr txBox="1">
            <a:spLocks noChangeArrowheads="1"/>
          </p:cNvSpPr>
          <p:nvPr/>
        </p:nvSpPr>
        <p:spPr bwMode="auto">
          <a:xfrm>
            <a:off x="5307586" y="1472452"/>
            <a:ext cx="790601" cy="284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ts val="1500"/>
              </a:lnSpc>
            </a:pPr>
            <a:r>
              <a:rPr kumimoji="1" lang="en-US" altLang="zh-CN" sz="1100" b="1" dirty="0" smtClean="0">
                <a:latin typeface="微软雅黑" pitchFamily="34" charset="-122"/>
                <a:ea typeface="微软雅黑" pitchFamily="34" charset="-122"/>
              </a:rPr>
              <a:t>XYZ </a:t>
            </a:r>
            <a:r>
              <a:rPr kumimoji="1" lang="zh-CN" altLang="en-US" sz="1100" b="1" dirty="0" smtClean="0">
                <a:latin typeface="微软雅黑" pitchFamily="34" charset="-122"/>
                <a:ea typeface="微软雅黑" pitchFamily="34" charset="-122"/>
              </a:rPr>
              <a:t>网站</a:t>
            </a:r>
            <a:endParaRPr kumimoji="1" lang="zh-CN" altLang="en-US" sz="1100" b="1" dirty="0">
              <a:latin typeface="微软雅黑" pitchFamily="34" charset="-122"/>
              <a:ea typeface="微软雅黑" pitchFamily="34" charset="-122"/>
            </a:endParaRPr>
          </a:p>
        </p:txBody>
      </p:sp>
    </p:spTree>
    <p:extLst>
      <p:ext uri="{BB962C8B-B14F-4D97-AF65-F5344CB8AC3E}">
        <p14:creationId xmlns:p14="http://schemas.microsoft.com/office/powerpoint/2010/main" val="32633427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7"/>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nodeType="withEffect">
                                  <p:stCondLst>
                                    <p:cond delay="0"/>
                                  </p:stCondLst>
                                  <p:childTnLst>
                                    <p:anim calcmode="discrete" valueType="str">
                                      <p:cBhvr>
                                        <p:cTn id="8" dur="1000" fill="hold"/>
                                        <p:tgtEl>
                                          <p:spTgt spid="21"/>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43"/>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nodeType="withEffect">
                                  <p:stCondLst>
                                    <p:cond delay="0"/>
                                  </p:stCondLst>
                                  <p:childTnLst>
                                    <p:anim calcmode="discrete" valueType="str">
                                      <p:cBhvr>
                                        <p:cTn id="12" dur="10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4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45144" y="1013472"/>
            <a:ext cx="4247292"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动态主机配置协议 </a:t>
            </a:r>
            <a:r>
              <a:rPr lang="en-US" altLang="zh-CN" sz="2000" b="1" dirty="0">
                <a:solidFill>
                  <a:srgbClr val="C00000"/>
                </a:solidFill>
                <a:latin typeface="微软雅黑" pitchFamily="34" charset="-122"/>
                <a:ea typeface="微软雅黑" pitchFamily="34" charset="-122"/>
              </a:rPr>
              <a:t>DHCP </a:t>
            </a:r>
            <a:r>
              <a:rPr lang="en-US" altLang="zh-CN" sz="2000" b="1" dirty="0">
                <a:latin typeface="微软雅黑" pitchFamily="34" charset="-122"/>
                <a:ea typeface="微软雅黑" pitchFamily="34" charset="-122"/>
              </a:rPr>
              <a:t>(Dynamic Host Configuration Protocol) </a:t>
            </a:r>
            <a:r>
              <a:rPr lang="zh-CN" altLang="en-US" sz="2000" b="1" dirty="0">
                <a:latin typeface="微软雅黑" pitchFamily="34" charset="-122"/>
                <a:ea typeface="微软雅黑" pitchFamily="34" charset="-122"/>
              </a:rPr>
              <a:t>提供了</a:t>
            </a:r>
            <a:r>
              <a:rPr lang="zh-CN" altLang="en-US" sz="2000" b="1" dirty="0">
                <a:solidFill>
                  <a:srgbClr val="C00000"/>
                </a:solidFill>
                <a:latin typeface="微软雅黑" pitchFamily="34" charset="-122"/>
                <a:ea typeface="微软雅黑" pitchFamily="34" charset="-122"/>
              </a:rPr>
              <a:t>即插即用连网</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(plug-and-play networking) </a:t>
            </a:r>
            <a:r>
              <a:rPr lang="zh-CN" altLang="en-US" sz="2000" b="1" dirty="0">
                <a:latin typeface="微软雅黑" pitchFamily="34" charset="-122"/>
                <a:ea typeface="微软雅黑" pitchFamily="34" charset="-122"/>
              </a:rPr>
              <a:t>的机制，允许一台计算机加入网络和获取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地址，而不用手工配置</a:t>
            </a:r>
            <a:r>
              <a:rPr lang="zh-CN" altLang="en-US" sz="2000" b="1" dirty="0" smtClean="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1484"/>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425421" y="569213"/>
            <a:ext cx="4293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6.6  </a:t>
            </a:r>
            <a:r>
              <a:rPr lang="zh-CN" altLang="en-US" sz="2400" b="1" dirty="0" smtClean="0">
                <a:solidFill>
                  <a:schemeClr val="bg1"/>
                </a:solidFill>
                <a:latin typeface="微软雅黑" pitchFamily="34" charset="-122"/>
                <a:ea typeface="微软雅黑" pitchFamily="34" charset="-122"/>
              </a:rPr>
              <a:t>动态</a:t>
            </a:r>
            <a:r>
              <a:rPr lang="zh-CN" altLang="en-US" sz="2400" b="1" dirty="0">
                <a:solidFill>
                  <a:schemeClr val="bg1"/>
                </a:solidFill>
                <a:latin typeface="微软雅黑" pitchFamily="34" charset="-122"/>
                <a:ea typeface="微软雅黑" pitchFamily="34" charset="-122"/>
              </a:rPr>
              <a:t>主机配置协议 </a:t>
            </a:r>
            <a:r>
              <a:rPr lang="en-US" altLang="zh-CN" sz="2400" b="1" dirty="0">
                <a:solidFill>
                  <a:schemeClr val="bg1"/>
                </a:solidFill>
                <a:latin typeface="微软雅黑" pitchFamily="34" charset="-122"/>
                <a:ea typeface="微软雅黑" pitchFamily="34" charset="-122"/>
              </a:rPr>
              <a:t>DHCP</a:t>
            </a:r>
          </a:p>
        </p:txBody>
      </p:sp>
      <p:pic>
        <p:nvPicPr>
          <p:cNvPr id="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86824" y="1099170"/>
            <a:ext cx="3699976" cy="362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0460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4122"/>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550457" y="561851"/>
            <a:ext cx="40430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DHCP </a:t>
            </a:r>
            <a:r>
              <a:rPr lang="zh-CN" altLang="en-US" sz="2400" b="1" dirty="0">
                <a:solidFill>
                  <a:schemeClr val="bg1"/>
                </a:solidFill>
                <a:latin typeface="微软雅黑" pitchFamily="34" charset="-122"/>
                <a:ea typeface="微软雅黑" pitchFamily="34" charset="-122"/>
              </a:rPr>
              <a:t>使用</a:t>
            </a:r>
            <a:r>
              <a:rPr lang="zh-CN" altLang="en-US" sz="2400" b="1" dirty="0" smtClean="0">
                <a:solidFill>
                  <a:schemeClr val="bg1"/>
                </a:solidFill>
                <a:latin typeface="微软雅黑" pitchFamily="34" charset="-122"/>
                <a:ea typeface="微软雅黑" pitchFamily="34" charset="-122"/>
              </a:rPr>
              <a:t>客户服务器</a:t>
            </a:r>
            <a:r>
              <a:rPr lang="zh-CN" altLang="en-US" sz="2400" b="1" dirty="0">
                <a:solidFill>
                  <a:schemeClr val="bg1"/>
                </a:solidFill>
                <a:latin typeface="微软雅黑" pitchFamily="34" charset="-122"/>
                <a:ea typeface="微软雅黑" pitchFamily="34" charset="-122"/>
              </a:rPr>
              <a:t>方式</a:t>
            </a:r>
          </a:p>
        </p:txBody>
      </p:sp>
      <p:sp>
        <p:nvSpPr>
          <p:cNvPr id="4" name="Rectangle 68"/>
          <p:cNvSpPr>
            <a:spLocks noChangeArrowheads="1"/>
          </p:cNvSpPr>
          <p:nvPr/>
        </p:nvSpPr>
        <p:spPr bwMode="auto">
          <a:xfrm>
            <a:off x="556962" y="980052"/>
            <a:ext cx="8048777"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需要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地址的主机在启动时就向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服务器</a:t>
            </a:r>
            <a:r>
              <a:rPr lang="zh-CN" altLang="en-US" sz="2000" b="1" dirty="0">
                <a:solidFill>
                  <a:srgbClr val="C00000"/>
                </a:solidFill>
                <a:latin typeface="微软雅黑" pitchFamily="34" charset="-122"/>
                <a:ea typeface="微软雅黑" pitchFamily="34" charset="-122"/>
              </a:rPr>
              <a:t>广播发送</a:t>
            </a:r>
            <a:r>
              <a:rPr lang="zh-CN" altLang="en-US" sz="2000" b="1" dirty="0">
                <a:solidFill>
                  <a:srgbClr val="0000CC"/>
                </a:solidFill>
                <a:latin typeface="微软雅黑" pitchFamily="34" charset="-122"/>
                <a:ea typeface="微软雅黑" pitchFamily="34" charset="-122"/>
              </a:rPr>
              <a:t>发现</a:t>
            </a:r>
            <a:r>
              <a:rPr lang="zh-CN" altLang="en-US" sz="2000" b="1" dirty="0" smtClean="0">
                <a:solidFill>
                  <a:srgbClr val="0000CC"/>
                </a:solidFill>
                <a:latin typeface="微软雅黑" pitchFamily="34" charset="-122"/>
                <a:ea typeface="微软雅黑" pitchFamily="34" charset="-122"/>
              </a:rPr>
              <a:t>报文</a:t>
            </a:r>
            <a:endParaRPr lang="en-US" altLang="zh-CN" sz="2000" b="1" dirty="0" smtClean="0">
              <a:solidFill>
                <a:srgbClr val="0000CC"/>
              </a:solidFill>
              <a:latin typeface="微软雅黑" pitchFamily="34" charset="-122"/>
              <a:ea typeface="微软雅黑" pitchFamily="34" charset="-122"/>
            </a:endParaRPr>
          </a:p>
          <a:p>
            <a:pPr marL="265113" eaLnBrk="0" hangingPunct="0">
              <a:lnSpc>
                <a:spcPts val="3300"/>
              </a:lnSpc>
              <a:buClr>
                <a:srgbClr val="0070C0"/>
              </a:buClr>
            </a:pPr>
            <a:r>
              <a:rPr lang="zh-CN" altLang="en-US"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DHCPDISCOVER</a:t>
            </a:r>
            <a:r>
              <a:rPr lang="zh-CN" altLang="en-US" sz="2000" b="1" dirty="0">
                <a:latin typeface="微软雅黑" pitchFamily="34" charset="-122"/>
                <a:ea typeface="微软雅黑" pitchFamily="34" charset="-122"/>
              </a:rPr>
              <a:t>），这时该主机就成为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客户。</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本地网络上所有主机都能收到此广播报文，但只有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服务器才回答此广播报文。</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服务器先在其数据库中查找该计算机的配置信息。若找到，则返回找到的信息。若找不到，则从服务器的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地址池 </a:t>
            </a:r>
            <a:r>
              <a:rPr lang="en-US" altLang="zh-CN" sz="2000" b="1" dirty="0">
                <a:latin typeface="微软雅黑" pitchFamily="34" charset="-122"/>
                <a:ea typeface="微软雅黑" pitchFamily="34" charset="-122"/>
              </a:rPr>
              <a:t>(address pool) </a:t>
            </a:r>
            <a:r>
              <a:rPr lang="zh-CN" altLang="en-US" sz="2000" b="1" dirty="0">
                <a:latin typeface="微软雅黑" pitchFamily="34" charset="-122"/>
                <a:ea typeface="微软雅黑" pitchFamily="34" charset="-122"/>
              </a:rPr>
              <a:t>中取一个地址分配给该计算机</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DHCP</a:t>
            </a:r>
            <a:r>
              <a:rPr lang="zh-CN" altLang="en-US" sz="2000" b="1" dirty="0" smtClean="0">
                <a:latin typeface="微软雅黑" pitchFamily="34" charset="-122"/>
                <a:ea typeface="微软雅黑" pitchFamily="34" charset="-122"/>
              </a:rPr>
              <a:t>服务器</a:t>
            </a:r>
            <a:r>
              <a:rPr lang="zh-CN" altLang="en-US" sz="2000" b="1" dirty="0">
                <a:latin typeface="微软雅黑" pitchFamily="34" charset="-122"/>
                <a:ea typeface="微软雅黑" pitchFamily="34" charset="-122"/>
              </a:rPr>
              <a:t>的回答报文叫做</a:t>
            </a:r>
            <a:r>
              <a:rPr lang="zh-CN" altLang="en-US" sz="2000" b="1" dirty="0">
                <a:solidFill>
                  <a:srgbClr val="0000CC"/>
                </a:solidFill>
                <a:latin typeface="微软雅黑" pitchFamily="34" charset="-122"/>
                <a:ea typeface="微软雅黑" pitchFamily="34" charset="-122"/>
              </a:rPr>
              <a:t>提供</a:t>
            </a:r>
            <a:r>
              <a:rPr lang="zh-CN" altLang="en-US" sz="2000" b="1" dirty="0" smtClean="0">
                <a:solidFill>
                  <a:srgbClr val="0000CC"/>
                </a:solidFill>
                <a:latin typeface="微软雅黑" pitchFamily="34" charset="-122"/>
                <a:ea typeface="微软雅黑" pitchFamily="34" charset="-122"/>
              </a:rPr>
              <a:t>报文</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DHCPOFFER</a:t>
            </a:r>
            <a:r>
              <a:rPr lang="zh-CN" altLang="en-US" sz="2000" b="1" dirty="0">
                <a:latin typeface="微软雅黑" pitchFamily="34" charset="-122"/>
                <a:ea typeface="微软雅黑" pitchFamily="34" charset="-122"/>
              </a:rPr>
              <a:t>）。 </a:t>
            </a:r>
          </a:p>
        </p:txBody>
      </p:sp>
    </p:spTree>
    <p:extLst>
      <p:ext uri="{BB962C8B-B14F-4D97-AF65-F5344CB8AC3E}">
        <p14:creationId xmlns:p14="http://schemas.microsoft.com/office/powerpoint/2010/main" val="3459514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629135" y="1383404"/>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4" name="Rectangle 10"/>
          <p:cNvSpPr>
            <a:spLocks noChangeArrowheads="1"/>
          </p:cNvSpPr>
          <p:nvPr/>
        </p:nvSpPr>
        <p:spPr bwMode="auto">
          <a:xfrm>
            <a:off x="2629135" y="19898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5" name="Rectangle 11"/>
          <p:cNvSpPr>
            <a:spLocks noChangeArrowheads="1"/>
          </p:cNvSpPr>
          <p:nvPr/>
        </p:nvSpPr>
        <p:spPr bwMode="auto">
          <a:xfrm>
            <a:off x="2629135" y="260736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dirty="0">
              <a:solidFill>
                <a:srgbClr val="FFFFFF"/>
              </a:solidFill>
              <a:latin typeface="宋体" charset="-122"/>
            </a:endParaRPr>
          </a:p>
        </p:txBody>
      </p:sp>
      <p:sp>
        <p:nvSpPr>
          <p:cNvPr id="16" name="Line 16"/>
          <p:cNvSpPr>
            <a:spLocks noChangeShapeType="1"/>
          </p:cNvSpPr>
          <p:nvPr/>
        </p:nvSpPr>
        <p:spPr bwMode="auto">
          <a:xfrm>
            <a:off x="3637198" y="1311966"/>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Rectangle 8"/>
          <p:cNvSpPr>
            <a:spLocks noChangeArrowheads="1"/>
          </p:cNvSpPr>
          <p:nvPr/>
        </p:nvSpPr>
        <p:spPr bwMode="auto">
          <a:xfrm>
            <a:off x="2700573" y="1129404"/>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6.1.1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域名</a:t>
            </a:r>
            <a:r>
              <a:rPr lang="zh-CN" altLang="en-US" sz="2000" b="1" dirty="0">
                <a:solidFill>
                  <a:schemeClr val="bg1"/>
                </a:solidFill>
                <a:latin typeface="微软雅黑" pitchFamily="34" charset="-122"/>
                <a:ea typeface="微软雅黑" pitchFamily="34" charset="-122"/>
              </a:rPr>
              <a:t>系统概述</a:t>
            </a:r>
          </a:p>
          <a:p>
            <a:pPr eaLnBrk="0" hangingPunct="0">
              <a:lnSpc>
                <a:spcPct val="200000"/>
              </a:lnSpc>
            </a:pPr>
            <a:r>
              <a:rPr lang="en-US" altLang="zh-CN" sz="2000" b="1" dirty="0">
                <a:solidFill>
                  <a:schemeClr val="bg1"/>
                </a:solidFill>
                <a:latin typeface="微软雅黑" pitchFamily="34" charset="-122"/>
                <a:ea typeface="微软雅黑" pitchFamily="34" charset="-122"/>
              </a:rPr>
              <a:t>6.1.2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互联网</a:t>
            </a:r>
            <a:r>
              <a:rPr lang="zh-CN" altLang="en-US" sz="2000" b="1" dirty="0">
                <a:solidFill>
                  <a:schemeClr val="bg1"/>
                </a:solidFill>
                <a:latin typeface="微软雅黑" pitchFamily="34" charset="-122"/>
                <a:ea typeface="微软雅黑" pitchFamily="34" charset="-122"/>
              </a:rPr>
              <a:t>的域名结构</a:t>
            </a:r>
          </a:p>
          <a:p>
            <a:pPr eaLnBrk="0" hangingPunct="0">
              <a:lnSpc>
                <a:spcPct val="200000"/>
              </a:lnSpc>
            </a:pPr>
            <a:r>
              <a:rPr lang="en-US" altLang="zh-CN" sz="2000" b="1" dirty="0">
                <a:solidFill>
                  <a:schemeClr val="bg1"/>
                </a:solidFill>
                <a:latin typeface="微软雅黑" pitchFamily="34" charset="-122"/>
                <a:ea typeface="微软雅黑" pitchFamily="34" charset="-122"/>
              </a:rPr>
              <a:t>6.1.3 </a:t>
            </a:r>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域名服务器</a:t>
            </a:r>
          </a:p>
        </p:txBody>
      </p:sp>
      <p:sp>
        <p:nvSpPr>
          <p:cNvPr id="18" name="Rectangle 27"/>
          <p:cNvSpPr>
            <a:spLocks noChangeArrowheads="1"/>
          </p:cNvSpPr>
          <p:nvPr/>
        </p:nvSpPr>
        <p:spPr bwMode="auto">
          <a:xfrm>
            <a:off x="639730" y="1383404"/>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9" name="Rectangle 29"/>
          <p:cNvSpPr>
            <a:spLocks noChangeArrowheads="1"/>
          </p:cNvSpPr>
          <p:nvPr/>
        </p:nvSpPr>
        <p:spPr bwMode="auto">
          <a:xfrm>
            <a:off x="648619" y="1478336"/>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6.1</a:t>
            </a:r>
          </a:p>
          <a:p>
            <a:pPr eaLnBrk="0" hangingPunct="0"/>
            <a:r>
              <a:rPr lang="zh-CN" altLang="en-US" sz="2000" b="1" dirty="0">
                <a:solidFill>
                  <a:schemeClr val="bg1"/>
                </a:solidFill>
                <a:latin typeface="微软雅黑" pitchFamily="34" charset="-122"/>
                <a:ea typeface="微软雅黑" pitchFamily="34" charset="-122"/>
              </a:rPr>
              <a:t>域名系统 </a:t>
            </a:r>
            <a:r>
              <a:rPr lang="en-US" altLang="zh-CN" sz="2000" b="1" dirty="0">
                <a:solidFill>
                  <a:schemeClr val="bg1"/>
                </a:solidFill>
                <a:latin typeface="微软雅黑" pitchFamily="34" charset="-122"/>
                <a:ea typeface="微软雅黑" pitchFamily="34" charset="-122"/>
              </a:rPr>
              <a:t>DNS</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1690221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56963" y="2226373"/>
            <a:ext cx="8048776" cy="179521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556963" y="603947"/>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65584" y="561676"/>
            <a:ext cx="2412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DHCP </a:t>
            </a:r>
            <a:r>
              <a:rPr lang="zh-CN" altLang="en-US" sz="2400" b="1" dirty="0" smtClean="0">
                <a:solidFill>
                  <a:schemeClr val="bg1"/>
                </a:solidFill>
                <a:latin typeface="微软雅黑" pitchFamily="34" charset="-122"/>
                <a:ea typeface="微软雅黑" pitchFamily="34" charset="-122"/>
              </a:rPr>
              <a:t>工作方式</a:t>
            </a:r>
            <a:endParaRPr lang="zh-CN" altLang="en-US" sz="24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979877"/>
            <a:ext cx="8048777" cy="1246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DHCP </a:t>
            </a:r>
            <a:r>
              <a:rPr lang="zh-CN" altLang="en-US" sz="2000" b="1" dirty="0" smtClean="0">
                <a:latin typeface="微软雅黑" pitchFamily="34" charset="-122"/>
                <a:ea typeface="微软雅黑" pitchFamily="34" charset="-122"/>
              </a:rPr>
              <a:t>使用</a:t>
            </a:r>
            <a:r>
              <a:rPr lang="en-US" altLang="zh-CN" sz="2000" b="1" smtClean="0">
                <a:solidFill>
                  <a:srgbClr val="C00000"/>
                </a:solidFill>
                <a:latin typeface="微软雅黑" pitchFamily="34" charset="-122"/>
                <a:ea typeface="微软雅黑" pitchFamily="34" charset="-122"/>
              </a:rPr>
              <a:t>C/S</a:t>
            </a:r>
            <a:r>
              <a:rPr lang="zh-CN" altLang="en-US" sz="2000" b="1" dirty="0" smtClean="0">
                <a:latin typeface="微软雅黑" pitchFamily="34" charset="-122"/>
                <a:ea typeface="微软雅黑" pitchFamily="34" charset="-122"/>
              </a:rPr>
              <a:t>方式。</a:t>
            </a:r>
            <a:endParaRPr lang="zh-CN" altLang="en-US" sz="2000" b="1" dirty="0">
              <a:latin typeface="微软雅黑" pitchFamily="34" charset="-122"/>
              <a:ea typeface="微软雅黑" pitchFamily="34" charset="-122"/>
            </a:endParaRPr>
          </a:p>
          <a:p>
            <a:pPr marL="285750" indent="-28575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DHCP </a:t>
            </a:r>
            <a:r>
              <a:rPr lang="zh-CN" altLang="en-US" sz="2000" b="1" dirty="0" smtClean="0">
                <a:latin typeface="微软雅黑" pitchFamily="34" charset="-122"/>
                <a:ea typeface="微软雅黑" pitchFamily="34" charset="-122"/>
              </a:rPr>
              <a:t>基于 </a:t>
            </a:r>
            <a:r>
              <a:rPr lang="en-US" altLang="zh-CN" sz="2000" b="1" dirty="0" smtClean="0">
                <a:latin typeface="微软雅黑" pitchFamily="34" charset="-122"/>
                <a:ea typeface="微软雅黑" pitchFamily="34" charset="-122"/>
              </a:rPr>
              <a:t>UDP </a:t>
            </a:r>
            <a:r>
              <a:rPr lang="zh-CN" altLang="en-US" sz="2000" b="1" dirty="0" smtClean="0">
                <a:latin typeface="微软雅黑" pitchFamily="34" charset="-122"/>
                <a:ea typeface="微软雅黑" pitchFamily="34" charset="-122"/>
              </a:rPr>
              <a:t>工作，</a:t>
            </a:r>
            <a:r>
              <a:rPr lang="en-US" altLang="zh-CN" sz="2000" b="1" dirty="0" smtClean="0">
                <a:latin typeface="微软雅黑" pitchFamily="34" charset="-122"/>
                <a:ea typeface="微软雅黑" pitchFamily="34" charset="-122"/>
              </a:rPr>
              <a:t>DHCP </a:t>
            </a:r>
            <a:r>
              <a:rPr lang="zh-CN" altLang="en-US" sz="2000" b="1" dirty="0" smtClean="0">
                <a:latin typeface="微软雅黑" pitchFamily="34" charset="-122"/>
                <a:ea typeface="微软雅黑" pitchFamily="34" charset="-122"/>
              </a:rPr>
              <a:t>服务器运行在 </a:t>
            </a:r>
            <a:r>
              <a:rPr lang="en-US" altLang="zh-CN" sz="2000" b="1" dirty="0" smtClean="0">
                <a:latin typeface="微软雅黑" pitchFamily="34" charset="-122"/>
                <a:ea typeface="微软雅黑" pitchFamily="34" charset="-122"/>
              </a:rPr>
              <a:t>67 </a:t>
            </a:r>
            <a:r>
              <a:rPr lang="zh-CN" altLang="en-US" sz="2000" b="1" dirty="0" smtClean="0">
                <a:latin typeface="微软雅黑" pitchFamily="34" charset="-122"/>
                <a:ea typeface="微软雅黑" pitchFamily="34" charset="-122"/>
              </a:rPr>
              <a:t>号端口，</a:t>
            </a:r>
            <a:r>
              <a:rPr lang="en-US" altLang="zh-CN" sz="2000" b="1" dirty="0">
                <a:latin typeface="微软雅黑" pitchFamily="34" charset="-122"/>
                <a:ea typeface="微软雅黑" pitchFamily="34" charset="-122"/>
              </a:rPr>
              <a:t> DHCP</a:t>
            </a:r>
            <a:r>
              <a:rPr lang="zh-CN" altLang="en-US" sz="2000" b="1" dirty="0" smtClean="0">
                <a:latin typeface="微软雅黑" pitchFamily="34" charset="-122"/>
                <a:ea typeface="微软雅黑" pitchFamily="34" charset="-122"/>
              </a:rPr>
              <a:t>客户运行在 </a:t>
            </a:r>
            <a:r>
              <a:rPr lang="en-US" altLang="zh-CN" sz="2000" b="1" dirty="0" smtClean="0">
                <a:latin typeface="微软雅黑" pitchFamily="34" charset="-122"/>
                <a:ea typeface="微软雅黑" pitchFamily="34" charset="-122"/>
              </a:rPr>
              <a:t>68 </a:t>
            </a:r>
            <a:r>
              <a:rPr lang="zh-CN" altLang="en-US" sz="2000" b="1" dirty="0" smtClean="0">
                <a:latin typeface="微软雅黑" pitchFamily="34" charset="-122"/>
                <a:ea typeface="微软雅黑" pitchFamily="34" charset="-122"/>
              </a:rPr>
              <a:t>号端口。</a:t>
            </a:r>
            <a:endParaRPr lang="zh-CN" altLang="en-US" sz="2000" b="1" dirty="0">
              <a:latin typeface="微软雅黑" pitchFamily="34" charset="-122"/>
              <a:ea typeface="微软雅黑" pitchFamily="34" charset="-122"/>
            </a:endParaRPr>
          </a:p>
        </p:txBody>
      </p:sp>
      <p:grpSp>
        <p:nvGrpSpPr>
          <p:cNvPr id="34" name="组合 33"/>
          <p:cNvGrpSpPr/>
          <p:nvPr/>
        </p:nvGrpSpPr>
        <p:grpSpPr>
          <a:xfrm>
            <a:off x="2050228" y="2324883"/>
            <a:ext cx="4918841" cy="1475407"/>
            <a:chOff x="1996962" y="2450061"/>
            <a:chExt cx="4918841" cy="1475407"/>
          </a:xfrm>
        </p:grpSpPr>
        <p:sp>
          <p:nvSpPr>
            <p:cNvPr id="8" name="矩形 7"/>
            <p:cNvSpPr/>
            <p:nvPr/>
          </p:nvSpPr>
          <p:spPr>
            <a:xfrm>
              <a:off x="1996962" y="2606571"/>
              <a:ext cx="998486" cy="252244"/>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b="1" dirty="0" smtClean="0">
                  <a:solidFill>
                    <a:schemeClr val="tx1"/>
                  </a:solidFill>
                  <a:latin typeface="微软雅黑" pitchFamily="34" charset="-122"/>
                  <a:ea typeface="微软雅黑" pitchFamily="34" charset="-122"/>
                </a:rPr>
                <a:t>DHCP </a:t>
              </a:r>
              <a:r>
                <a:rPr lang="zh-CN" altLang="en-US" sz="1100" b="1" dirty="0" smtClean="0">
                  <a:solidFill>
                    <a:schemeClr val="tx1"/>
                  </a:solidFill>
                  <a:latin typeface="微软雅黑" pitchFamily="34" charset="-122"/>
                  <a:ea typeface="微软雅黑" pitchFamily="34" charset="-122"/>
                </a:rPr>
                <a:t>客户</a:t>
              </a:r>
              <a:endParaRPr lang="zh-CN" altLang="en-US" sz="1100" b="1" dirty="0">
                <a:solidFill>
                  <a:schemeClr val="tx1"/>
                </a:solidFill>
                <a:latin typeface="微软雅黑" pitchFamily="34" charset="-122"/>
                <a:ea typeface="微软雅黑" pitchFamily="34" charset="-122"/>
              </a:endParaRPr>
            </a:p>
          </p:txBody>
        </p:sp>
        <p:sp>
          <p:nvSpPr>
            <p:cNvPr id="9" name="矩形 8"/>
            <p:cNvSpPr/>
            <p:nvPr/>
          </p:nvSpPr>
          <p:spPr>
            <a:xfrm>
              <a:off x="5917317" y="2606571"/>
              <a:ext cx="998486" cy="252244"/>
            </a:xfrm>
            <a:prstGeom prst="rect">
              <a:avLst/>
            </a:prstGeom>
            <a:solidFill>
              <a:srgbClr val="0000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b="1" dirty="0" smtClean="0">
                  <a:solidFill>
                    <a:schemeClr val="bg1"/>
                  </a:solidFill>
                  <a:latin typeface="微软雅黑" pitchFamily="34" charset="-122"/>
                  <a:ea typeface="微软雅黑" pitchFamily="34" charset="-122"/>
                </a:rPr>
                <a:t>DHCP </a:t>
              </a:r>
              <a:r>
                <a:rPr lang="zh-CN" altLang="en-US" sz="1100" b="1" dirty="0" smtClean="0">
                  <a:solidFill>
                    <a:schemeClr val="bg1"/>
                  </a:solidFill>
                  <a:latin typeface="微软雅黑" pitchFamily="34" charset="-122"/>
                  <a:ea typeface="微软雅黑" pitchFamily="34" charset="-122"/>
                </a:rPr>
                <a:t>客户</a:t>
              </a:r>
              <a:endParaRPr lang="zh-CN" altLang="en-US" sz="1100" b="1" dirty="0">
                <a:solidFill>
                  <a:schemeClr val="bg1"/>
                </a:solidFill>
                <a:latin typeface="微软雅黑" pitchFamily="34" charset="-122"/>
                <a:ea typeface="微软雅黑" pitchFamily="34" charset="-122"/>
              </a:endParaRPr>
            </a:p>
          </p:txBody>
        </p:sp>
        <p:sp>
          <p:nvSpPr>
            <p:cNvPr id="11" name="矩形 10"/>
            <p:cNvSpPr/>
            <p:nvPr/>
          </p:nvSpPr>
          <p:spPr>
            <a:xfrm>
              <a:off x="5496907" y="2680141"/>
              <a:ext cx="420410" cy="126122"/>
            </a:xfrm>
            <a:prstGeom prst="rect">
              <a:avLst/>
            </a:prstGeom>
            <a:solidFill>
              <a:srgbClr val="00CCFF"/>
            </a:solidFill>
            <a:ln>
              <a:solidFill>
                <a:schemeClr val="tx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67</a:t>
              </a:r>
              <a:endParaRPr lang="zh-CN" altLang="en-US" sz="900" b="1" dirty="0">
                <a:solidFill>
                  <a:schemeClr val="tx1"/>
                </a:solidFill>
                <a:latin typeface="微软雅黑" pitchFamily="34" charset="-122"/>
                <a:ea typeface="微软雅黑" pitchFamily="34" charset="-122"/>
              </a:endParaRPr>
            </a:p>
          </p:txBody>
        </p:sp>
        <p:sp>
          <p:nvSpPr>
            <p:cNvPr id="12" name="矩形 11"/>
            <p:cNvSpPr/>
            <p:nvPr/>
          </p:nvSpPr>
          <p:spPr>
            <a:xfrm>
              <a:off x="1996962" y="3137195"/>
              <a:ext cx="998486" cy="252244"/>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b="1" dirty="0" smtClean="0">
                  <a:solidFill>
                    <a:schemeClr val="tx1"/>
                  </a:solidFill>
                  <a:latin typeface="微软雅黑" pitchFamily="34" charset="-122"/>
                  <a:ea typeface="微软雅黑" pitchFamily="34" charset="-122"/>
                </a:rPr>
                <a:t>DHCP </a:t>
              </a:r>
              <a:r>
                <a:rPr lang="zh-CN" altLang="en-US" sz="1100" b="1" dirty="0" smtClean="0">
                  <a:solidFill>
                    <a:schemeClr val="tx1"/>
                  </a:solidFill>
                  <a:latin typeface="微软雅黑" pitchFamily="34" charset="-122"/>
                  <a:ea typeface="微软雅黑" pitchFamily="34" charset="-122"/>
                </a:rPr>
                <a:t>客户</a:t>
              </a:r>
              <a:endParaRPr lang="zh-CN" altLang="en-US" sz="1100" b="1" dirty="0">
                <a:solidFill>
                  <a:schemeClr val="tx1"/>
                </a:solidFill>
                <a:latin typeface="微软雅黑" pitchFamily="34" charset="-122"/>
                <a:ea typeface="微软雅黑" pitchFamily="34" charset="-122"/>
              </a:endParaRPr>
            </a:p>
          </p:txBody>
        </p:sp>
        <p:sp>
          <p:nvSpPr>
            <p:cNvPr id="13" name="矩形 12"/>
            <p:cNvSpPr/>
            <p:nvPr/>
          </p:nvSpPr>
          <p:spPr>
            <a:xfrm>
              <a:off x="5917317" y="3137195"/>
              <a:ext cx="998486" cy="252244"/>
            </a:xfrm>
            <a:prstGeom prst="rect">
              <a:avLst/>
            </a:prstGeom>
            <a:solidFill>
              <a:srgbClr val="0000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b="1" dirty="0" smtClean="0">
                  <a:solidFill>
                    <a:schemeClr val="bg1"/>
                  </a:solidFill>
                  <a:latin typeface="微软雅黑" pitchFamily="34" charset="-122"/>
                  <a:ea typeface="微软雅黑" pitchFamily="34" charset="-122"/>
                </a:rPr>
                <a:t>DHCP </a:t>
              </a:r>
              <a:r>
                <a:rPr lang="zh-CN" altLang="en-US" sz="1100" b="1" dirty="0" smtClean="0">
                  <a:solidFill>
                    <a:schemeClr val="bg1"/>
                  </a:solidFill>
                  <a:latin typeface="微软雅黑" pitchFamily="34" charset="-122"/>
                  <a:ea typeface="微软雅黑" pitchFamily="34" charset="-122"/>
                </a:rPr>
                <a:t>客户</a:t>
              </a:r>
              <a:endParaRPr lang="zh-CN" altLang="en-US" sz="1100" b="1" dirty="0">
                <a:solidFill>
                  <a:schemeClr val="bg1"/>
                </a:solidFill>
                <a:latin typeface="微软雅黑" pitchFamily="34" charset="-122"/>
                <a:ea typeface="微软雅黑" pitchFamily="34" charset="-122"/>
              </a:endParaRPr>
            </a:p>
          </p:txBody>
        </p:sp>
        <p:sp>
          <p:nvSpPr>
            <p:cNvPr id="14" name="矩形 13"/>
            <p:cNvSpPr/>
            <p:nvPr/>
          </p:nvSpPr>
          <p:spPr>
            <a:xfrm>
              <a:off x="5496907" y="3210765"/>
              <a:ext cx="420410" cy="126122"/>
            </a:xfrm>
            <a:prstGeom prst="rect">
              <a:avLst/>
            </a:prstGeom>
            <a:solidFill>
              <a:srgbClr val="00CCFF"/>
            </a:solidFill>
            <a:ln>
              <a:solidFill>
                <a:schemeClr val="tx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67</a:t>
              </a:r>
              <a:endParaRPr lang="zh-CN" altLang="en-US" sz="900" b="1" dirty="0">
                <a:solidFill>
                  <a:schemeClr val="tx1"/>
                </a:solidFill>
                <a:latin typeface="微软雅黑" pitchFamily="34" charset="-122"/>
                <a:ea typeface="微软雅黑" pitchFamily="34" charset="-122"/>
              </a:endParaRPr>
            </a:p>
          </p:txBody>
        </p:sp>
        <p:sp>
          <p:nvSpPr>
            <p:cNvPr id="15" name="矩形 14"/>
            <p:cNvSpPr/>
            <p:nvPr/>
          </p:nvSpPr>
          <p:spPr>
            <a:xfrm>
              <a:off x="2991405" y="3210765"/>
              <a:ext cx="420410" cy="126122"/>
            </a:xfrm>
            <a:prstGeom prst="rect">
              <a:avLst/>
            </a:prstGeom>
            <a:solidFill>
              <a:srgbClr val="66FF66"/>
            </a:solidFill>
            <a:ln>
              <a:solidFill>
                <a:schemeClr val="tx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68</a:t>
              </a:r>
              <a:endParaRPr lang="zh-CN" altLang="en-US" sz="900" b="1" dirty="0">
                <a:solidFill>
                  <a:schemeClr val="tx1"/>
                </a:solidFill>
                <a:latin typeface="微软雅黑" pitchFamily="34" charset="-122"/>
                <a:ea typeface="微软雅黑" pitchFamily="34" charset="-122"/>
              </a:endParaRPr>
            </a:p>
          </p:txBody>
        </p:sp>
        <p:sp>
          <p:nvSpPr>
            <p:cNvPr id="16" name="矩形 15"/>
            <p:cNvSpPr/>
            <p:nvPr/>
          </p:nvSpPr>
          <p:spPr>
            <a:xfrm>
              <a:off x="1996962" y="3673224"/>
              <a:ext cx="998486" cy="252244"/>
            </a:xfrm>
            <a:prstGeom prst="rect">
              <a:avLst/>
            </a:prstGeom>
            <a:solidFill>
              <a:srgbClr val="FFFF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100" b="1" dirty="0" smtClean="0">
                  <a:solidFill>
                    <a:schemeClr val="tx1"/>
                  </a:solidFill>
                  <a:latin typeface="微软雅黑" pitchFamily="34" charset="-122"/>
                  <a:ea typeface="微软雅黑" pitchFamily="34" charset="-122"/>
                </a:rPr>
                <a:t>DHCP </a:t>
              </a:r>
              <a:r>
                <a:rPr lang="zh-CN" altLang="en-US" sz="1100" b="1" dirty="0" smtClean="0">
                  <a:solidFill>
                    <a:schemeClr val="tx1"/>
                  </a:solidFill>
                  <a:latin typeface="微软雅黑" pitchFamily="34" charset="-122"/>
                  <a:ea typeface="微软雅黑" pitchFamily="34" charset="-122"/>
                </a:rPr>
                <a:t>客户</a:t>
              </a:r>
              <a:endParaRPr lang="zh-CN" altLang="en-US" sz="1100" b="1" dirty="0">
                <a:solidFill>
                  <a:schemeClr val="tx1"/>
                </a:solidFill>
                <a:latin typeface="微软雅黑" pitchFamily="34" charset="-122"/>
                <a:ea typeface="微软雅黑" pitchFamily="34" charset="-122"/>
              </a:endParaRPr>
            </a:p>
          </p:txBody>
        </p:sp>
        <p:sp>
          <p:nvSpPr>
            <p:cNvPr id="17" name="矩形 16"/>
            <p:cNvSpPr/>
            <p:nvPr/>
          </p:nvSpPr>
          <p:spPr>
            <a:xfrm>
              <a:off x="5917317" y="3673224"/>
              <a:ext cx="998486" cy="252244"/>
            </a:xfrm>
            <a:prstGeom prst="rect">
              <a:avLst/>
            </a:prstGeom>
            <a:solidFill>
              <a:srgbClr val="0000FF"/>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100" b="1" dirty="0" smtClean="0">
                  <a:solidFill>
                    <a:schemeClr val="bg1"/>
                  </a:solidFill>
                  <a:latin typeface="微软雅黑" pitchFamily="34" charset="-122"/>
                  <a:ea typeface="微软雅黑" pitchFamily="34" charset="-122"/>
                </a:rPr>
                <a:t>DHCP </a:t>
              </a:r>
              <a:r>
                <a:rPr lang="zh-CN" altLang="en-US" sz="1100" b="1" dirty="0" smtClean="0">
                  <a:solidFill>
                    <a:schemeClr val="bg1"/>
                  </a:solidFill>
                  <a:latin typeface="微软雅黑" pitchFamily="34" charset="-122"/>
                  <a:ea typeface="微软雅黑" pitchFamily="34" charset="-122"/>
                </a:rPr>
                <a:t>客户</a:t>
              </a:r>
              <a:endParaRPr lang="zh-CN" altLang="en-US" sz="1100" b="1" dirty="0">
                <a:solidFill>
                  <a:schemeClr val="bg1"/>
                </a:solidFill>
                <a:latin typeface="微软雅黑" pitchFamily="34" charset="-122"/>
                <a:ea typeface="微软雅黑" pitchFamily="34" charset="-122"/>
              </a:endParaRPr>
            </a:p>
          </p:txBody>
        </p:sp>
        <p:sp>
          <p:nvSpPr>
            <p:cNvPr id="18" name="矩形 17"/>
            <p:cNvSpPr/>
            <p:nvPr/>
          </p:nvSpPr>
          <p:spPr>
            <a:xfrm>
              <a:off x="5496907" y="3746794"/>
              <a:ext cx="420410" cy="126122"/>
            </a:xfrm>
            <a:prstGeom prst="rect">
              <a:avLst/>
            </a:prstGeom>
            <a:solidFill>
              <a:srgbClr val="00CCFF"/>
            </a:solidFill>
            <a:ln>
              <a:solidFill>
                <a:schemeClr val="tx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67</a:t>
              </a:r>
              <a:endParaRPr lang="zh-CN" altLang="en-US" sz="900" b="1" dirty="0">
                <a:solidFill>
                  <a:schemeClr val="tx1"/>
                </a:solidFill>
                <a:latin typeface="微软雅黑" pitchFamily="34" charset="-122"/>
                <a:ea typeface="微软雅黑" pitchFamily="34" charset="-122"/>
              </a:endParaRPr>
            </a:p>
          </p:txBody>
        </p:sp>
        <p:sp>
          <p:nvSpPr>
            <p:cNvPr id="19" name="矩形 18"/>
            <p:cNvSpPr/>
            <p:nvPr/>
          </p:nvSpPr>
          <p:spPr>
            <a:xfrm>
              <a:off x="2991405" y="3746794"/>
              <a:ext cx="420410" cy="126122"/>
            </a:xfrm>
            <a:prstGeom prst="rect">
              <a:avLst/>
            </a:prstGeom>
            <a:solidFill>
              <a:srgbClr val="66FF66"/>
            </a:solidFill>
            <a:ln>
              <a:solidFill>
                <a:schemeClr val="tx1"/>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900" b="1" dirty="0" smtClean="0">
                  <a:solidFill>
                    <a:schemeClr val="tx1"/>
                  </a:solidFill>
                  <a:latin typeface="微软雅黑" pitchFamily="34" charset="-122"/>
                  <a:ea typeface="微软雅黑" pitchFamily="34" charset="-122"/>
                </a:rPr>
                <a:t>68</a:t>
              </a:r>
              <a:endParaRPr lang="zh-CN" altLang="en-US" sz="900" b="1" dirty="0">
                <a:solidFill>
                  <a:schemeClr val="tx1"/>
                </a:solidFill>
                <a:latin typeface="微软雅黑" pitchFamily="34" charset="-122"/>
                <a:ea typeface="微软雅黑" pitchFamily="34" charset="-122"/>
              </a:endParaRPr>
            </a:p>
          </p:txBody>
        </p:sp>
        <p:cxnSp>
          <p:nvCxnSpPr>
            <p:cNvPr id="21" name="直接箭头连接符 20"/>
            <p:cNvCxnSpPr>
              <a:stCxn id="15" idx="3"/>
              <a:endCxn id="14" idx="1"/>
            </p:cNvCxnSpPr>
            <p:nvPr/>
          </p:nvCxnSpPr>
          <p:spPr>
            <a:xfrm>
              <a:off x="3411815" y="3273826"/>
              <a:ext cx="2085092" cy="0"/>
            </a:xfrm>
            <a:prstGeom prst="straightConnector1">
              <a:avLst/>
            </a:prstGeom>
            <a:ln w="28575">
              <a:solidFill>
                <a:srgbClr val="0000FF"/>
              </a:solidFill>
              <a:tailEnd type="triangle" w="med" len="lg"/>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926822" y="3179235"/>
              <a:ext cx="1032035" cy="178674"/>
            </a:xfrm>
            <a:prstGeom prst="rect">
              <a:avLst/>
            </a:prstGeom>
            <a:solidFill>
              <a:srgbClr val="00FF99"/>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100" b="1" dirty="0" smtClean="0">
                  <a:solidFill>
                    <a:schemeClr val="tx1"/>
                  </a:solidFill>
                  <a:latin typeface="微软雅黑" pitchFamily="34" charset="-122"/>
                  <a:ea typeface="微软雅黑" pitchFamily="34" charset="-122"/>
                </a:rPr>
                <a:t>请求</a:t>
              </a:r>
              <a:endParaRPr lang="zh-CN" altLang="en-US" sz="1100" b="1" dirty="0">
                <a:solidFill>
                  <a:schemeClr val="tx1"/>
                </a:solidFill>
                <a:latin typeface="微软雅黑" pitchFamily="34" charset="-122"/>
                <a:ea typeface="微软雅黑" pitchFamily="34" charset="-122"/>
              </a:endParaRPr>
            </a:p>
          </p:txBody>
        </p:sp>
        <p:cxnSp>
          <p:nvCxnSpPr>
            <p:cNvPr id="24" name="直接箭头连接符 23"/>
            <p:cNvCxnSpPr>
              <a:stCxn id="18" idx="1"/>
              <a:endCxn id="19" idx="3"/>
            </p:cNvCxnSpPr>
            <p:nvPr/>
          </p:nvCxnSpPr>
          <p:spPr>
            <a:xfrm flipH="1">
              <a:off x="3411815" y="3809855"/>
              <a:ext cx="2085092" cy="0"/>
            </a:xfrm>
            <a:prstGeom prst="straightConnector1">
              <a:avLst/>
            </a:prstGeom>
            <a:ln w="28575">
              <a:solidFill>
                <a:srgbClr val="CC00CC"/>
              </a:solidFill>
              <a:tailEnd type="triangle" w="med"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flipH="1">
              <a:off x="3926822" y="3715264"/>
              <a:ext cx="1032035" cy="178674"/>
            </a:xfrm>
            <a:prstGeom prst="rect">
              <a:avLst/>
            </a:prstGeom>
            <a:solidFill>
              <a:srgbClr val="66FFFF"/>
            </a:solid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100" b="1" dirty="0">
                  <a:solidFill>
                    <a:schemeClr val="tx1"/>
                  </a:solidFill>
                  <a:latin typeface="微软雅黑" pitchFamily="34" charset="-122"/>
                  <a:ea typeface="微软雅黑" pitchFamily="34" charset="-122"/>
                </a:rPr>
                <a:t>应答</a:t>
              </a:r>
            </a:p>
          </p:txBody>
        </p:sp>
        <p:sp>
          <p:nvSpPr>
            <p:cNvPr id="30" name="矩形 29"/>
            <p:cNvSpPr/>
            <p:nvPr/>
          </p:nvSpPr>
          <p:spPr>
            <a:xfrm>
              <a:off x="5231438" y="2450061"/>
              <a:ext cx="748923" cy="261610"/>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b="1" dirty="0">
                  <a:latin typeface="微软雅黑" pitchFamily="34" charset="-122"/>
                  <a:ea typeface="微软雅黑" pitchFamily="34" charset="-122"/>
                </a:rPr>
                <a:t>被动打开</a:t>
              </a:r>
            </a:p>
          </p:txBody>
        </p:sp>
        <p:sp>
          <p:nvSpPr>
            <p:cNvPr id="31" name="矩形 30"/>
            <p:cNvSpPr/>
            <p:nvPr/>
          </p:nvSpPr>
          <p:spPr>
            <a:xfrm>
              <a:off x="5357558" y="2764225"/>
              <a:ext cx="748923" cy="261610"/>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000" b="1" dirty="0" smtClean="0">
                  <a:latin typeface="微软雅黑" pitchFamily="34" charset="-122"/>
                  <a:ea typeface="微软雅黑" pitchFamily="34" charset="-122"/>
                </a:rPr>
                <a:t>UDP</a:t>
              </a:r>
              <a:endParaRPr lang="zh-CN" altLang="en-US" sz="1000" b="1" dirty="0">
                <a:latin typeface="微软雅黑" pitchFamily="34" charset="-122"/>
                <a:ea typeface="微软雅黑" pitchFamily="34" charset="-122"/>
              </a:endParaRPr>
            </a:p>
          </p:txBody>
        </p:sp>
        <p:sp>
          <p:nvSpPr>
            <p:cNvPr id="32" name="矩形 31"/>
            <p:cNvSpPr/>
            <p:nvPr/>
          </p:nvSpPr>
          <p:spPr>
            <a:xfrm>
              <a:off x="2938855" y="2980685"/>
              <a:ext cx="748923" cy="261610"/>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b="1" dirty="0">
                  <a:latin typeface="微软雅黑" pitchFamily="34" charset="-122"/>
                  <a:ea typeface="微软雅黑" pitchFamily="34" charset="-122"/>
                </a:rPr>
                <a:t>主动</a:t>
              </a:r>
              <a:r>
                <a:rPr lang="zh-CN" altLang="en-US" sz="1000" b="1" dirty="0" smtClean="0">
                  <a:latin typeface="微软雅黑" pitchFamily="34" charset="-122"/>
                  <a:ea typeface="微软雅黑" pitchFamily="34" charset="-122"/>
                </a:rPr>
                <a:t>打开</a:t>
              </a:r>
              <a:endParaRPr lang="zh-CN" altLang="en-US" sz="1000" b="1" dirty="0">
                <a:latin typeface="微软雅黑" pitchFamily="34" charset="-122"/>
                <a:ea typeface="微软雅黑" pitchFamily="34" charset="-122"/>
              </a:endParaRPr>
            </a:p>
          </p:txBody>
        </p:sp>
        <p:sp>
          <p:nvSpPr>
            <p:cNvPr id="33" name="矩形 32"/>
            <p:cNvSpPr/>
            <p:nvPr/>
          </p:nvSpPr>
          <p:spPr>
            <a:xfrm>
              <a:off x="2854775" y="3284339"/>
              <a:ext cx="748923" cy="261610"/>
            </a:xfrm>
            <a:prstGeom prst="rect">
              <a:avLst/>
            </a:prstGeom>
            <a:noFill/>
            <a:ln>
              <a:noFill/>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000" b="1" dirty="0" smtClean="0">
                  <a:latin typeface="微软雅黑" pitchFamily="34" charset="-122"/>
                  <a:ea typeface="微软雅黑" pitchFamily="34" charset="-122"/>
                </a:rPr>
                <a:t>UDP</a:t>
              </a:r>
              <a:endParaRPr lang="zh-CN" altLang="en-US"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7741166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圆角矩形 28"/>
          <p:cNvSpPr/>
          <p:nvPr/>
        </p:nvSpPr>
        <p:spPr>
          <a:xfrm>
            <a:off x="556963" y="1008579"/>
            <a:ext cx="8048776" cy="27200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3" name="组合 102"/>
          <p:cNvGrpSpPr/>
          <p:nvPr/>
        </p:nvGrpSpPr>
        <p:grpSpPr>
          <a:xfrm>
            <a:off x="1690236" y="1666037"/>
            <a:ext cx="5619324" cy="1217260"/>
            <a:chOff x="1690236" y="1767081"/>
            <a:chExt cx="5619324" cy="1217260"/>
          </a:xfrm>
        </p:grpSpPr>
        <p:sp>
          <p:nvSpPr>
            <p:cNvPr id="22" name="弧形 21"/>
            <p:cNvSpPr/>
            <p:nvPr/>
          </p:nvSpPr>
          <p:spPr>
            <a:xfrm>
              <a:off x="3766248" y="2043327"/>
              <a:ext cx="1066208" cy="941014"/>
            </a:xfrm>
            <a:prstGeom prst="arc">
              <a:avLst>
                <a:gd name="adj1" fmla="val 16200000"/>
                <a:gd name="adj2" fmla="val 21266938"/>
              </a:avLst>
            </a:prstGeom>
            <a:ln w="28575">
              <a:solidFill>
                <a:srgbClr val="CC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弧形 99"/>
            <p:cNvSpPr/>
            <p:nvPr/>
          </p:nvSpPr>
          <p:spPr>
            <a:xfrm>
              <a:off x="4613181" y="2043327"/>
              <a:ext cx="1066208" cy="941014"/>
            </a:xfrm>
            <a:prstGeom prst="arc">
              <a:avLst>
                <a:gd name="adj1" fmla="val 16200000"/>
                <a:gd name="adj2" fmla="val 21266938"/>
              </a:avLst>
            </a:prstGeom>
            <a:ln w="28575">
              <a:solidFill>
                <a:srgbClr val="CC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弧形 100"/>
            <p:cNvSpPr/>
            <p:nvPr/>
          </p:nvSpPr>
          <p:spPr>
            <a:xfrm>
              <a:off x="5430600" y="2043327"/>
              <a:ext cx="1066208" cy="941014"/>
            </a:xfrm>
            <a:prstGeom prst="arc">
              <a:avLst>
                <a:gd name="adj1" fmla="val 16200000"/>
                <a:gd name="adj2" fmla="val 21266938"/>
              </a:avLst>
            </a:prstGeom>
            <a:ln w="28575">
              <a:solidFill>
                <a:srgbClr val="CC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箭头连接符 6"/>
            <p:cNvCxnSpPr/>
            <p:nvPr/>
          </p:nvCxnSpPr>
          <p:spPr>
            <a:xfrm>
              <a:off x="1690236" y="2043327"/>
              <a:ext cx="5619324" cy="0"/>
            </a:xfrm>
            <a:prstGeom prst="straightConnector1">
              <a:avLst/>
            </a:prstGeom>
            <a:ln w="28575">
              <a:solidFill>
                <a:srgbClr val="CC00CC"/>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Rectangle 33"/>
            <p:cNvSpPr>
              <a:spLocks noChangeArrowheads="1"/>
            </p:cNvSpPr>
            <p:nvPr/>
          </p:nvSpPr>
          <p:spPr bwMode="auto">
            <a:xfrm>
              <a:off x="2031252" y="1767081"/>
              <a:ext cx="2098719" cy="667493"/>
            </a:xfrm>
            <a:prstGeom prst="rect">
              <a:avLst/>
            </a:prstGeom>
            <a:solidFill>
              <a:srgbClr val="CC00CC"/>
            </a:solidFill>
            <a:ln w="9525">
              <a:solidFill>
                <a:schemeClr val="tx1"/>
              </a:solidFill>
              <a:miter lim="800000"/>
              <a:headEnd/>
              <a:tailEnd/>
            </a:ln>
            <a:effectLst/>
          </p:spPr>
          <p:txBody>
            <a:bodyPr wrap="none" anchor="ctr"/>
            <a:lstStyle/>
            <a:p>
              <a:r>
                <a:rPr kumimoji="1" lang="en-US" altLang="zh-CN" sz="1200" b="1" dirty="0" smtClean="0">
                  <a:solidFill>
                    <a:schemeClr val="bg1"/>
                  </a:solidFill>
                  <a:latin typeface="微软雅黑" pitchFamily="34" charset="-122"/>
                  <a:ea typeface="微软雅黑" pitchFamily="34" charset="-122"/>
                </a:rPr>
                <a:t>DHCPDISCOVER </a:t>
              </a:r>
            </a:p>
            <a:p>
              <a:r>
                <a:rPr kumimoji="1" lang="en-US" altLang="zh-CN" sz="1200" b="1" dirty="0" smtClean="0">
                  <a:solidFill>
                    <a:schemeClr val="bg1"/>
                  </a:solidFill>
                  <a:latin typeface="微软雅黑" pitchFamily="34" charset="-122"/>
                  <a:ea typeface="微软雅黑" pitchFamily="34" charset="-122"/>
                </a:rPr>
                <a:t>00:a0:24:71:e4:44</a:t>
              </a:r>
              <a:endParaRPr kumimoji="1" lang="en-US" altLang="zh-CN" sz="1200" b="1" dirty="0">
                <a:solidFill>
                  <a:schemeClr val="bg1"/>
                </a:solidFill>
                <a:latin typeface="微软雅黑" pitchFamily="34" charset="-122"/>
                <a:ea typeface="微软雅黑" pitchFamily="34" charset="-122"/>
              </a:endParaRPr>
            </a:p>
            <a:p>
              <a:r>
                <a:rPr kumimoji="1" lang="zh-CN" altLang="en-US" sz="1200" b="1" dirty="0" smtClean="0">
                  <a:solidFill>
                    <a:schemeClr val="bg1"/>
                  </a:solidFill>
                  <a:latin typeface="微软雅黑" pitchFamily="34" charset="-122"/>
                  <a:ea typeface="微软雅黑" pitchFamily="34" charset="-122"/>
                </a:rPr>
                <a:t>发送到：</a:t>
              </a:r>
              <a:r>
                <a:rPr kumimoji="1" lang="en-US" altLang="zh-CN" sz="1200" b="1" dirty="0" smtClean="0">
                  <a:solidFill>
                    <a:schemeClr val="bg1"/>
                  </a:solidFill>
                  <a:latin typeface="微软雅黑" pitchFamily="34" charset="-122"/>
                  <a:ea typeface="微软雅黑" pitchFamily="34" charset="-122"/>
                </a:rPr>
                <a:t>255.255.255.255</a:t>
              </a:r>
              <a:endParaRPr kumimoji="1" lang="en-US" altLang="zh-CN" sz="1200" b="1" dirty="0">
                <a:solidFill>
                  <a:schemeClr val="bg1"/>
                </a:solidFill>
                <a:latin typeface="微软雅黑" pitchFamily="34" charset="-122"/>
                <a:ea typeface="微软雅黑" pitchFamily="34" charset="-122"/>
              </a:endParaRPr>
            </a:p>
          </p:txBody>
        </p:sp>
      </p:grpSp>
      <p:sp>
        <p:nvSpPr>
          <p:cNvPr id="2" name="AutoShape 5"/>
          <p:cNvSpPr>
            <a:spLocks noChangeArrowheads="1"/>
          </p:cNvSpPr>
          <p:nvPr/>
        </p:nvSpPr>
        <p:spPr bwMode="auto">
          <a:xfrm>
            <a:off x="556963" y="600735"/>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365584" y="558464"/>
            <a:ext cx="2412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DHCP </a:t>
            </a:r>
            <a:r>
              <a:rPr lang="zh-CN" altLang="en-US" sz="2400" b="1" dirty="0" smtClean="0">
                <a:solidFill>
                  <a:schemeClr val="bg1"/>
                </a:solidFill>
                <a:latin typeface="微软雅黑" pitchFamily="34" charset="-122"/>
                <a:ea typeface="微软雅黑" pitchFamily="34" charset="-122"/>
              </a:rPr>
              <a:t>工作方式</a:t>
            </a:r>
            <a:endParaRPr lang="zh-CN" altLang="en-US" sz="2400" b="1" dirty="0">
              <a:solidFill>
                <a:schemeClr val="bg1"/>
              </a:solidFill>
              <a:latin typeface="微软雅黑" pitchFamily="34" charset="-122"/>
              <a:ea typeface="微软雅黑" pitchFamily="34" charset="-122"/>
            </a:endParaRPr>
          </a:p>
        </p:txBody>
      </p:sp>
      <p:sp>
        <p:nvSpPr>
          <p:cNvPr id="35" name="Line 5"/>
          <p:cNvSpPr>
            <a:spLocks noChangeShapeType="1"/>
          </p:cNvSpPr>
          <p:nvPr/>
        </p:nvSpPr>
        <p:spPr bwMode="auto">
          <a:xfrm>
            <a:off x="4937556" y="2489671"/>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Text Box 8"/>
          <p:cNvSpPr txBox="1">
            <a:spLocks noChangeArrowheads="1"/>
          </p:cNvSpPr>
          <p:nvPr/>
        </p:nvSpPr>
        <p:spPr bwMode="auto">
          <a:xfrm>
            <a:off x="819222" y="1230287"/>
            <a:ext cx="17000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smtClean="0">
                <a:latin typeface="微软雅黑" pitchFamily="34" charset="-122"/>
                <a:ea typeface="微软雅黑" pitchFamily="34" charset="-122"/>
              </a:rPr>
              <a:t>主机 </a:t>
            </a:r>
            <a:r>
              <a:rPr kumimoji="1" lang="en-US" altLang="zh-CN" sz="1200" b="1" dirty="0" smtClean="0">
                <a:latin typeface="微软雅黑" pitchFamily="34" charset="-122"/>
                <a:ea typeface="微软雅黑" pitchFamily="34" charset="-122"/>
              </a:rPr>
              <a:t>A</a:t>
            </a:r>
            <a:endParaRPr kumimoji="1" lang="en-US" altLang="zh-CN" sz="1200" b="1" dirty="0">
              <a:latin typeface="微软雅黑" pitchFamily="34" charset="-122"/>
              <a:ea typeface="微软雅黑" pitchFamily="34" charset="-122"/>
            </a:endParaRPr>
          </a:p>
          <a:p>
            <a:pPr algn="ctr"/>
            <a:r>
              <a:rPr kumimoji="1" lang="en-US" altLang="zh-CN" sz="1200" b="1" dirty="0">
                <a:latin typeface="微软雅黑" pitchFamily="34" charset="-122"/>
                <a:ea typeface="微软雅黑" pitchFamily="34" charset="-122"/>
              </a:rPr>
              <a:t>00:a0:24:71:e4:44</a:t>
            </a:r>
            <a:endParaRPr kumimoji="1" lang="zh-CN" altLang="en-US" sz="1200" b="1" dirty="0">
              <a:latin typeface="微软雅黑" pitchFamily="34" charset="-122"/>
              <a:ea typeface="微软雅黑" pitchFamily="34" charset="-122"/>
            </a:endParaRPr>
          </a:p>
        </p:txBody>
      </p:sp>
      <p:sp>
        <p:nvSpPr>
          <p:cNvPr id="38" name="Text Box 9"/>
          <p:cNvSpPr txBox="1">
            <a:spLocks noChangeArrowheads="1"/>
          </p:cNvSpPr>
          <p:nvPr/>
        </p:nvSpPr>
        <p:spPr bwMode="auto">
          <a:xfrm>
            <a:off x="6875698" y="1203018"/>
            <a:ext cx="13431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smtClean="0">
                <a:latin typeface="微软雅黑" pitchFamily="34" charset="-122"/>
                <a:ea typeface="微软雅黑" pitchFamily="34" charset="-122"/>
              </a:rPr>
              <a:t>DHCP </a:t>
            </a:r>
            <a:r>
              <a:rPr kumimoji="1" lang="zh-CN" altLang="en-US" sz="1400" b="1" dirty="0" smtClean="0">
                <a:latin typeface="微软雅黑" pitchFamily="34" charset="-122"/>
                <a:ea typeface="微软雅黑" pitchFamily="34" charset="-122"/>
              </a:rPr>
              <a:t>服务器</a:t>
            </a:r>
            <a:endParaRPr kumimoji="1" lang="zh-CN" altLang="en-US" sz="1400" b="1" dirty="0">
              <a:latin typeface="微软雅黑" pitchFamily="34" charset="-122"/>
              <a:ea typeface="微软雅黑" pitchFamily="34" charset="-122"/>
            </a:endParaRPr>
          </a:p>
        </p:txBody>
      </p:sp>
      <p:sp>
        <p:nvSpPr>
          <p:cNvPr id="51" name="Line 22"/>
          <p:cNvSpPr>
            <a:spLocks noChangeShapeType="1"/>
          </p:cNvSpPr>
          <p:nvPr/>
        </p:nvSpPr>
        <p:spPr bwMode="auto">
          <a:xfrm>
            <a:off x="1198175" y="2473236"/>
            <a:ext cx="64218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23"/>
          <p:cNvSpPr>
            <a:spLocks noChangeShapeType="1"/>
          </p:cNvSpPr>
          <p:nvPr/>
        </p:nvSpPr>
        <p:spPr bwMode="auto">
          <a:xfrm>
            <a:off x="1630353" y="2176210"/>
            <a:ext cx="0" cy="3134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Text Box 34"/>
          <p:cNvSpPr txBox="1">
            <a:spLocks noChangeArrowheads="1"/>
          </p:cNvSpPr>
          <p:nvPr/>
        </p:nvSpPr>
        <p:spPr bwMode="auto">
          <a:xfrm>
            <a:off x="5339174" y="1622278"/>
            <a:ext cx="544351" cy="307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广播</a:t>
            </a:r>
          </a:p>
        </p:txBody>
      </p:sp>
      <p:sp>
        <p:nvSpPr>
          <p:cNvPr id="66" name="矩形 65"/>
          <p:cNvSpPr/>
          <p:nvPr/>
        </p:nvSpPr>
        <p:spPr>
          <a:xfrm>
            <a:off x="556963" y="3764271"/>
            <a:ext cx="8048776" cy="369332"/>
          </a:xfrm>
          <a:prstGeom prst="rect">
            <a:avLst/>
          </a:prstGeom>
          <a:noFill/>
          <a:ln>
            <a:noFill/>
          </a:ln>
        </p:spPr>
        <p:txBody>
          <a:bodyPr wrap="square">
            <a:spAutoFit/>
          </a:bodyPr>
          <a:lstStyle/>
          <a:p>
            <a:pPr algn="ctr"/>
            <a:r>
              <a:rPr lang="zh-CN" altLang="en-US" b="1" dirty="0" smtClean="0">
                <a:latin typeface="微软雅黑" pitchFamily="34" charset="-122"/>
                <a:ea typeface="微软雅黑" pitchFamily="34" charset="-122"/>
              </a:rPr>
              <a:t>需要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的</a:t>
            </a:r>
            <a:r>
              <a:rPr lang="zh-CN" altLang="en-US" b="1" dirty="0" smtClean="0">
                <a:latin typeface="微软雅黑" pitchFamily="34" charset="-122"/>
                <a:ea typeface="微软雅黑" pitchFamily="34" charset="-122"/>
              </a:rPr>
              <a:t>主机向 </a:t>
            </a:r>
            <a:r>
              <a:rPr lang="en-US" altLang="zh-CN" b="1" dirty="0" smtClean="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服务器</a:t>
            </a:r>
            <a:r>
              <a:rPr lang="zh-CN" altLang="en-US" b="1" dirty="0">
                <a:solidFill>
                  <a:srgbClr val="C00000"/>
                </a:solidFill>
                <a:latin typeface="微软雅黑" pitchFamily="34" charset="-122"/>
                <a:ea typeface="微软雅黑" pitchFamily="34" charset="-122"/>
              </a:rPr>
              <a:t>广播</a:t>
            </a:r>
            <a:r>
              <a:rPr lang="zh-CN" altLang="en-US" b="1" dirty="0">
                <a:latin typeface="微软雅黑" pitchFamily="34" charset="-122"/>
                <a:ea typeface="微软雅黑" pitchFamily="34" charset="-122"/>
              </a:rPr>
              <a:t>发送发现</a:t>
            </a:r>
            <a:r>
              <a:rPr lang="zh-CN" altLang="en-US" b="1" dirty="0" smtClean="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(DHCPDISCOVER) </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pic>
        <p:nvPicPr>
          <p:cNvPr id="69" name="Picture 197"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5981" y="2746730"/>
            <a:ext cx="565891" cy="565892"/>
          </a:xfrm>
          <a:prstGeom prst="rect">
            <a:avLst/>
          </a:prstGeom>
          <a:noFill/>
          <a:extLst>
            <a:ext uri="{909E8E84-426E-40DD-AFC4-6F175D3DCCD1}">
              <a14:hiddenFill xmlns:a14="http://schemas.microsoft.com/office/drawing/2010/main">
                <a:solidFill>
                  <a:srgbClr val="FFFFFF"/>
                </a:solidFill>
              </a14:hiddenFill>
            </a:ext>
          </a:extLst>
        </p:spPr>
      </p:pic>
      <p:sp>
        <p:nvSpPr>
          <p:cNvPr id="71" name="Line 24"/>
          <p:cNvSpPr>
            <a:spLocks noChangeShapeType="1"/>
          </p:cNvSpPr>
          <p:nvPr/>
        </p:nvSpPr>
        <p:spPr bwMode="auto">
          <a:xfrm>
            <a:off x="7609482" y="2159436"/>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2" name="Line 5"/>
          <p:cNvSpPr>
            <a:spLocks noChangeShapeType="1"/>
          </p:cNvSpPr>
          <p:nvPr/>
        </p:nvSpPr>
        <p:spPr bwMode="auto">
          <a:xfrm>
            <a:off x="5784490" y="2489671"/>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4" name="Line 5"/>
          <p:cNvSpPr>
            <a:spLocks noChangeShapeType="1"/>
          </p:cNvSpPr>
          <p:nvPr/>
        </p:nvSpPr>
        <p:spPr bwMode="auto">
          <a:xfrm>
            <a:off x="6628050" y="2489671"/>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76" name="Group 50"/>
          <p:cNvGrpSpPr>
            <a:grpSpLocks noChangeAspect="1"/>
          </p:cNvGrpSpPr>
          <p:nvPr/>
        </p:nvGrpSpPr>
        <p:grpSpPr bwMode="auto">
          <a:xfrm>
            <a:off x="5545250" y="2693555"/>
            <a:ext cx="478479" cy="734218"/>
            <a:chOff x="3104" y="1028"/>
            <a:chExt cx="406" cy="623"/>
          </a:xfrm>
        </p:grpSpPr>
        <p:sp>
          <p:nvSpPr>
            <p:cNvPr id="77" name="AutoShape 51"/>
            <p:cNvSpPr>
              <a:spLocks noChangeAspect="1" noChangeArrowheads="1" noTextEdit="1"/>
            </p:cNvSpPr>
            <p:nvPr/>
          </p:nvSpPr>
          <p:spPr bwMode="auto">
            <a:xfrm>
              <a:off x="3104" y="1028"/>
              <a:ext cx="40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 name="Freeform 52"/>
            <p:cNvSpPr>
              <a:spLocks/>
            </p:cNvSpPr>
            <p:nvPr/>
          </p:nvSpPr>
          <p:spPr bwMode="auto">
            <a:xfrm>
              <a:off x="3104" y="1028"/>
              <a:ext cx="406" cy="623"/>
            </a:xfrm>
            <a:custGeom>
              <a:avLst/>
              <a:gdLst>
                <a:gd name="T0" fmla="*/ 406 w 10555"/>
                <a:gd name="T1" fmla="*/ 0 h 16198"/>
                <a:gd name="T2" fmla="*/ 406 w 10555"/>
                <a:gd name="T3" fmla="*/ 579 h 16198"/>
                <a:gd name="T4" fmla="*/ 336 w 10555"/>
                <a:gd name="T5" fmla="*/ 623 h 16198"/>
                <a:gd name="T6" fmla="*/ 0 w 10555"/>
                <a:gd name="T7" fmla="*/ 623 h 16198"/>
                <a:gd name="T8" fmla="*/ 0 w 10555"/>
                <a:gd name="T9" fmla="*/ 45 h 16198"/>
                <a:gd name="T10" fmla="*/ 70 w 10555"/>
                <a:gd name="T11" fmla="*/ 0 h 16198"/>
                <a:gd name="T12" fmla="*/ 406 w 10555"/>
                <a:gd name="T13" fmla="*/ 0 h 16198"/>
                <a:gd name="T14" fmla="*/ 406 w 10555"/>
                <a:gd name="T15" fmla="*/ 0 h 16198"/>
                <a:gd name="T16" fmla="*/ 406 w 10555"/>
                <a:gd name="T17" fmla="*/ 0 h 16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5" h="16198">
                  <a:moveTo>
                    <a:pt x="10555" y="0"/>
                  </a:moveTo>
                  <a:lnTo>
                    <a:pt x="10555" y="15043"/>
                  </a:lnTo>
                  <a:lnTo>
                    <a:pt x="8741" y="16198"/>
                  </a:lnTo>
                  <a:lnTo>
                    <a:pt x="0" y="16198"/>
                  </a:lnTo>
                  <a:lnTo>
                    <a:pt x="0" y="1157"/>
                  </a:lnTo>
                  <a:lnTo>
                    <a:pt x="1812" y="0"/>
                  </a:lnTo>
                  <a:lnTo>
                    <a:pt x="10555" y="0"/>
                  </a:lnTo>
                  <a:close/>
                </a:path>
              </a:pathLst>
            </a:custGeom>
            <a:solidFill>
              <a:srgbClr val="7FA6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Rectangle 53"/>
            <p:cNvSpPr>
              <a:spLocks noChangeArrowheads="1"/>
            </p:cNvSpPr>
            <p:nvPr/>
          </p:nvSpPr>
          <p:spPr bwMode="auto">
            <a:xfrm>
              <a:off x="3104" y="1073"/>
              <a:ext cx="336" cy="57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0" name="Freeform 54"/>
            <p:cNvSpPr>
              <a:spLocks/>
            </p:cNvSpPr>
            <p:nvPr/>
          </p:nvSpPr>
          <p:spPr bwMode="auto">
            <a:xfrm>
              <a:off x="3440" y="1028"/>
              <a:ext cx="70" cy="623"/>
            </a:xfrm>
            <a:custGeom>
              <a:avLst/>
              <a:gdLst>
                <a:gd name="T0" fmla="*/ 70 w 1814"/>
                <a:gd name="T1" fmla="*/ 0 h 16198"/>
                <a:gd name="T2" fmla="*/ 0 w 1814"/>
                <a:gd name="T3" fmla="*/ 45 h 16198"/>
                <a:gd name="T4" fmla="*/ 0 w 1814"/>
                <a:gd name="T5" fmla="*/ 623 h 16198"/>
                <a:gd name="T6" fmla="*/ 70 w 1814"/>
                <a:gd name="T7" fmla="*/ 579 h 16198"/>
                <a:gd name="T8" fmla="*/ 70 w 1814"/>
                <a:gd name="T9" fmla="*/ 0 h 16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4" h="16198">
                  <a:moveTo>
                    <a:pt x="1814" y="0"/>
                  </a:moveTo>
                  <a:lnTo>
                    <a:pt x="0" y="1157"/>
                  </a:lnTo>
                  <a:lnTo>
                    <a:pt x="0" y="16198"/>
                  </a:lnTo>
                  <a:lnTo>
                    <a:pt x="1814" y="15043"/>
                  </a:lnTo>
                  <a:lnTo>
                    <a:pt x="1814" y="0"/>
                  </a:lnTo>
                  <a:close/>
                </a:path>
              </a:pathLst>
            </a:cu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55"/>
            <p:cNvSpPr>
              <a:spLocks/>
            </p:cNvSpPr>
            <p:nvPr/>
          </p:nvSpPr>
          <p:spPr bwMode="auto">
            <a:xfrm>
              <a:off x="3104" y="1028"/>
              <a:ext cx="406" cy="45"/>
            </a:xfrm>
            <a:custGeom>
              <a:avLst/>
              <a:gdLst>
                <a:gd name="T0" fmla="*/ 0 w 10555"/>
                <a:gd name="T1" fmla="*/ 45 h 1157"/>
                <a:gd name="T2" fmla="*/ 336 w 10555"/>
                <a:gd name="T3" fmla="*/ 45 h 1157"/>
                <a:gd name="T4" fmla="*/ 406 w 10555"/>
                <a:gd name="T5" fmla="*/ 0 h 1157"/>
                <a:gd name="T6" fmla="*/ 70 w 10555"/>
                <a:gd name="T7" fmla="*/ 0 h 1157"/>
                <a:gd name="T8" fmla="*/ 0 w 10555"/>
                <a:gd name="T9" fmla="*/ 45 h 1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5" h="1157">
                  <a:moveTo>
                    <a:pt x="0" y="1157"/>
                  </a:moveTo>
                  <a:lnTo>
                    <a:pt x="8741" y="1157"/>
                  </a:lnTo>
                  <a:lnTo>
                    <a:pt x="10555" y="0"/>
                  </a:lnTo>
                  <a:lnTo>
                    <a:pt x="1812" y="0"/>
                  </a:lnTo>
                  <a:lnTo>
                    <a:pt x="0" y="115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Rectangle 56"/>
            <p:cNvSpPr>
              <a:spLocks noChangeArrowheads="1"/>
            </p:cNvSpPr>
            <p:nvPr/>
          </p:nvSpPr>
          <p:spPr bwMode="auto">
            <a:xfrm>
              <a:off x="3104" y="1268"/>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3" name="Rectangle 57"/>
            <p:cNvSpPr>
              <a:spLocks noChangeArrowheads="1"/>
            </p:cNvSpPr>
            <p:nvPr/>
          </p:nvSpPr>
          <p:spPr bwMode="auto">
            <a:xfrm>
              <a:off x="3104" y="1294"/>
              <a:ext cx="336" cy="25"/>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4" name="Rectangle 58"/>
            <p:cNvSpPr>
              <a:spLocks noChangeArrowheads="1"/>
            </p:cNvSpPr>
            <p:nvPr/>
          </p:nvSpPr>
          <p:spPr bwMode="auto">
            <a:xfrm>
              <a:off x="3104" y="1151"/>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5" name="Rectangle 59"/>
            <p:cNvSpPr>
              <a:spLocks noChangeArrowheads="1"/>
            </p:cNvSpPr>
            <p:nvPr/>
          </p:nvSpPr>
          <p:spPr bwMode="auto">
            <a:xfrm>
              <a:off x="3104" y="1176"/>
              <a:ext cx="336" cy="26"/>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grpSp>
      <p:grpSp>
        <p:nvGrpSpPr>
          <p:cNvPr id="88" name="Group 50"/>
          <p:cNvGrpSpPr>
            <a:grpSpLocks noChangeAspect="1"/>
          </p:cNvGrpSpPr>
          <p:nvPr/>
        </p:nvGrpSpPr>
        <p:grpSpPr bwMode="auto">
          <a:xfrm>
            <a:off x="6388810" y="2693555"/>
            <a:ext cx="478479" cy="734218"/>
            <a:chOff x="3104" y="1028"/>
            <a:chExt cx="406" cy="623"/>
          </a:xfrm>
        </p:grpSpPr>
        <p:sp>
          <p:nvSpPr>
            <p:cNvPr id="89" name="AutoShape 51"/>
            <p:cNvSpPr>
              <a:spLocks noChangeAspect="1" noChangeArrowheads="1" noTextEdit="1"/>
            </p:cNvSpPr>
            <p:nvPr/>
          </p:nvSpPr>
          <p:spPr bwMode="auto">
            <a:xfrm>
              <a:off x="3104" y="1028"/>
              <a:ext cx="40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 name="Freeform 52"/>
            <p:cNvSpPr>
              <a:spLocks/>
            </p:cNvSpPr>
            <p:nvPr/>
          </p:nvSpPr>
          <p:spPr bwMode="auto">
            <a:xfrm>
              <a:off x="3104" y="1028"/>
              <a:ext cx="406" cy="623"/>
            </a:xfrm>
            <a:custGeom>
              <a:avLst/>
              <a:gdLst>
                <a:gd name="T0" fmla="*/ 406 w 10555"/>
                <a:gd name="T1" fmla="*/ 0 h 16198"/>
                <a:gd name="T2" fmla="*/ 406 w 10555"/>
                <a:gd name="T3" fmla="*/ 579 h 16198"/>
                <a:gd name="T4" fmla="*/ 336 w 10555"/>
                <a:gd name="T5" fmla="*/ 623 h 16198"/>
                <a:gd name="T6" fmla="*/ 0 w 10555"/>
                <a:gd name="T7" fmla="*/ 623 h 16198"/>
                <a:gd name="T8" fmla="*/ 0 w 10555"/>
                <a:gd name="T9" fmla="*/ 45 h 16198"/>
                <a:gd name="T10" fmla="*/ 70 w 10555"/>
                <a:gd name="T11" fmla="*/ 0 h 16198"/>
                <a:gd name="T12" fmla="*/ 406 w 10555"/>
                <a:gd name="T13" fmla="*/ 0 h 16198"/>
                <a:gd name="T14" fmla="*/ 406 w 10555"/>
                <a:gd name="T15" fmla="*/ 0 h 16198"/>
                <a:gd name="T16" fmla="*/ 406 w 10555"/>
                <a:gd name="T17" fmla="*/ 0 h 16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5" h="16198">
                  <a:moveTo>
                    <a:pt x="10555" y="0"/>
                  </a:moveTo>
                  <a:lnTo>
                    <a:pt x="10555" y="15043"/>
                  </a:lnTo>
                  <a:lnTo>
                    <a:pt x="8741" y="16198"/>
                  </a:lnTo>
                  <a:lnTo>
                    <a:pt x="0" y="16198"/>
                  </a:lnTo>
                  <a:lnTo>
                    <a:pt x="0" y="1157"/>
                  </a:lnTo>
                  <a:lnTo>
                    <a:pt x="1812" y="0"/>
                  </a:lnTo>
                  <a:lnTo>
                    <a:pt x="10555" y="0"/>
                  </a:lnTo>
                  <a:close/>
                </a:path>
              </a:pathLst>
            </a:custGeom>
            <a:solidFill>
              <a:srgbClr val="7FA6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Rectangle 53"/>
            <p:cNvSpPr>
              <a:spLocks noChangeArrowheads="1"/>
            </p:cNvSpPr>
            <p:nvPr/>
          </p:nvSpPr>
          <p:spPr bwMode="auto">
            <a:xfrm>
              <a:off x="3104" y="1073"/>
              <a:ext cx="336" cy="57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2" name="Freeform 54"/>
            <p:cNvSpPr>
              <a:spLocks/>
            </p:cNvSpPr>
            <p:nvPr/>
          </p:nvSpPr>
          <p:spPr bwMode="auto">
            <a:xfrm>
              <a:off x="3440" y="1028"/>
              <a:ext cx="70" cy="623"/>
            </a:xfrm>
            <a:custGeom>
              <a:avLst/>
              <a:gdLst>
                <a:gd name="T0" fmla="*/ 70 w 1814"/>
                <a:gd name="T1" fmla="*/ 0 h 16198"/>
                <a:gd name="T2" fmla="*/ 0 w 1814"/>
                <a:gd name="T3" fmla="*/ 45 h 16198"/>
                <a:gd name="T4" fmla="*/ 0 w 1814"/>
                <a:gd name="T5" fmla="*/ 623 h 16198"/>
                <a:gd name="T6" fmla="*/ 70 w 1814"/>
                <a:gd name="T7" fmla="*/ 579 h 16198"/>
                <a:gd name="T8" fmla="*/ 70 w 1814"/>
                <a:gd name="T9" fmla="*/ 0 h 16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4" h="16198">
                  <a:moveTo>
                    <a:pt x="1814" y="0"/>
                  </a:moveTo>
                  <a:lnTo>
                    <a:pt x="0" y="1157"/>
                  </a:lnTo>
                  <a:lnTo>
                    <a:pt x="0" y="16198"/>
                  </a:lnTo>
                  <a:lnTo>
                    <a:pt x="1814" y="15043"/>
                  </a:lnTo>
                  <a:lnTo>
                    <a:pt x="1814" y="0"/>
                  </a:lnTo>
                  <a:close/>
                </a:path>
              </a:pathLst>
            </a:cu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55"/>
            <p:cNvSpPr>
              <a:spLocks/>
            </p:cNvSpPr>
            <p:nvPr/>
          </p:nvSpPr>
          <p:spPr bwMode="auto">
            <a:xfrm>
              <a:off x="3104" y="1028"/>
              <a:ext cx="406" cy="45"/>
            </a:xfrm>
            <a:custGeom>
              <a:avLst/>
              <a:gdLst>
                <a:gd name="T0" fmla="*/ 0 w 10555"/>
                <a:gd name="T1" fmla="*/ 45 h 1157"/>
                <a:gd name="T2" fmla="*/ 336 w 10555"/>
                <a:gd name="T3" fmla="*/ 45 h 1157"/>
                <a:gd name="T4" fmla="*/ 406 w 10555"/>
                <a:gd name="T5" fmla="*/ 0 h 1157"/>
                <a:gd name="T6" fmla="*/ 70 w 10555"/>
                <a:gd name="T7" fmla="*/ 0 h 1157"/>
                <a:gd name="T8" fmla="*/ 0 w 10555"/>
                <a:gd name="T9" fmla="*/ 45 h 1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5" h="1157">
                  <a:moveTo>
                    <a:pt x="0" y="1157"/>
                  </a:moveTo>
                  <a:lnTo>
                    <a:pt x="8741" y="1157"/>
                  </a:lnTo>
                  <a:lnTo>
                    <a:pt x="10555" y="0"/>
                  </a:lnTo>
                  <a:lnTo>
                    <a:pt x="1812" y="0"/>
                  </a:lnTo>
                  <a:lnTo>
                    <a:pt x="0" y="115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Rectangle 56"/>
            <p:cNvSpPr>
              <a:spLocks noChangeArrowheads="1"/>
            </p:cNvSpPr>
            <p:nvPr/>
          </p:nvSpPr>
          <p:spPr bwMode="auto">
            <a:xfrm>
              <a:off x="3104" y="1268"/>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5" name="Rectangle 57"/>
            <p:cNvSpPr>
              <a:spLocks noChangeArrowheads="1"/>
            </p:cNvSpPr>
            <p:nvPr/>
          </p:nvSpPr>
          <p:spPr bwMode="auto">
            <a:xfrm>
              <a:off x="3104" y="1294"/>
              <a:ext cx="336" cy="25"/>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6" name="Rectangle 58"/>
            <p:cNvSpPr>
              <a:spLocks noChangeArrowheads="1"/>
            </p:cNvSpPr>
            <p:nvPr/>
          </p:nvSpPr>
          <p:spPr bwMode="auto">
            <a:xfrm>
              <a:off x="3104" y="1151"/>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7" name="Rectangle 59"/>
            <p:cNvSpPr>
              <a:spLocks noChangeArrowheads="1"/>
            </p:cNvSpPr>
            <p:nvPr/>
          </p:nvSpPr>
          <p:spPr bwMode="auto">
            <a:xfrm>
              <a:off x="3104" y="1176"/>
              <a:ext cx="336" cy="26"/>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grpSp>
      <p:pic>
        <p:nvPicPr>
          <p:cNvPr id="70" name="Picture 197"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5055" y="1659337"/>
            <a:ext cx="565891" cy="565892"/>
          </a:xfrm>
          <a:prstGeom prst="rect">
            <a:avLst/>
          </a:prstGeom>
          <a:noFill/>
          <a:extLst>
            <a:ext uri="{909E8E84-426E-40DD-AFC4-6F175D3DCCD1}">
              <a14:hiddenFill xmlns:a14="http://schemas.microsoft.com/office/drawing/2010/main">
                <a:solidFill>
                  <a:srgbClr val="FFFFFF"/>
                </a:solidFill>
              </a14:hiddenFill>
            </a:ext>
          </a:extLst>
        </p:spPr>
      </p:pic>
      <p:pic>
        <p:nvPicPr>
          <p:cNvPr id="67" name="图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9560" y="1459714"/>
            <a:ext cx="582712" cy="815797"/>
          </a:xfrm>
          <a:prstGeom prst="rect">
            <a:avLst/>
          </a:prstGeom>
        </p:spPr>
      </p:pic>
    </p:spTree>
    <p:extLst>
      <p:ext uri="{BB962C8B-B14F-4D97-AF65-F5344CB8AC3E}">
        <p14:creationId xmlns:p14="http://schemas.microsoft.com/office/powerpoint/2010/main" val="33072344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2"/>
          <p:cNvSpPr/>
          <p:nvPr/>
        </p:nvSpPr>
        <p:spPr>
          <a:xfrm>
            <a:off x="556963" y="1008579"/>
            <a:ext cx="8048776" cy="27200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Line 5"/>
          <p:cNvSpPr>
            <a:spLocks noChangeShapeType="1"/>
          </p:cNvSpPr>
          <p:nvPr/>
        </p:nvSpPr>
        <p:spPr bwMode="auto">
          <a:xfrm>
            <a:off x="4937556" y="2501528"/>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Text Box 8"/>
          <p:cNvSpPr txBox="1">
            <a:spLocks noChangeArrowheads="1"/>
          </p:cNvSpPr>
          <p:nvPr/>
        </p:nvSpPr>
        <p:spPr bwMode="auto">
          <a:xfrm>
            <a:off x="819222" y="1084496"/>
            <a:ext cx="17000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200" b="1" dirty="0" smtClean="0">
                <a:latin typeface="微软雅黑" pitchFamily="34" charset="-122"/>
                <a:ea typeface="微软雅黑" pitchFamily="34" charset="-122"/>
              </a:rPr>
              <a:t>主机 </a:t>
            </a:r>
            <a:r>
              <a:rPr kumimoji="1" lang="en-US" altLang="zh-CN" sz="1200" b="1" dirty="0" smtClean="0">
                <a:latin typeface="微软雅黑" pitchFamily="34" charset="-122"/>
                <a:ea typeface="微软雅黑" pitchFamily="34" charset="-122"/>
              </a:rPr>
              <a:t>A</a:t>
            </a:r>
          </a:p>
          <a:p>
            <a:pPr algn="ctr" eaLnBrk="1" hangingPunct="1"/>
            <a:r>
              <a:rPr kumimoji="1" lang="en-US" altLang="zh-CN" sz="1200" b="1" dirty="0" smtClean="0">
                <a:latin typeface="微软雅黑" pitchFamily="34" charset="-122"/>
                <a:ea typeface="微软雅黑" pitchFamily="34" charset="-122"/>
              </a:rPr>
              <a:t>10.12.18.112</a:t>
            </a:r>
            <a:endParaRPr kumimoji="1" lang="en-US" altLang="zh-CN" sz="1200" b="1" dirty="0">
              <a:latin typeface="微软雅黑" pitchFamily="34" charset="-122"/>
              <a:ea typeface="微软雅黑" pitchFamily="34" charset="-122"/>
            </a:endParaRPr>
          </a:p>
          <a:p>
            <a:pPr algn="ctr"/>
            <a:r>
              <a:rPr kumimoji="1" lang="en-US" altLang="zh-CN" sz="1200" b="1" dirty="0">
                <a:latin typeface="微软雅黑" pitchFamily="34" charset="-122"/>
                <a:ea typeface="微软雅黑" pitchFamily="34" charset="-122"/>
              </a:rPr>
              <a:t>00:a0:24:71:e4:44</a:t>
            </a:r>
            <a:endParaRPr kumimoji="1" lang="zh-CN" altLang="en-US" sz="1200" b="1" dirty="0">
              <a:latin typeface="微软雅黑" pitchFamily="34" charset="-122"/>
              <a:ea typeface="微软雅黑" pitchFamily="34" charset="-122"/>
            </a:endParaRPr>
          </a:p>
        </p:txBody>
      </p:sp>
      <p:sp>
        <p:nvSpPr>
          <p:cNvPr id="38" name="Text Box 9"/>
          <p:cNvSpPr txBox="1">
            <a:spLocks noChangeArrowheads="1"/>
          </p:cNvSpPr>
          <p:nvPr/>
        </p:nvSpPr>
        <p:spPr bwMode="auto">
          <a:xfrm>
            <a:off x="6875698" y="1214875"/>
            <a:ext cx="13431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smtClean="0">
                <a:latin typeface="微软雅黑" pitchFamily="34" charset="-122"/>
                <a:ea typeface="微软雅黑" pitchFamily="34" charset="-122"/>
              </a:rPr>
              <a:t>DHCP </a:t>
            </a:r>
            <a:r>
              <a:rPr kumimoji="1" lang="zh-CN" altLang="en-US" sz="1400" b="1" dirty="0" smtClean="0">
                <a:latin typeface="微软雅黑" pitchFamily="34" charset="-122"/>
                <a:ea typeface="微软雅黑" pitchFamily="34" charset="-122"/>
              </a:rPr>
              <a:t>服务器</a:t>
            </a:r>
            <a:endParaRPr kumimoji="1" lang="zh-CN" altLang="en-US" sz="1400" b="1" dirty="0">
              <a:latin typeface="微软雅黑" pitchFamily="34" charset="-122"/>
              <a:ea typeface="微软雅黑" pitchFamily="34" charset="-122"/>
            </a:endParaRPr>
          </a:p>
        </p:txBody>
      </p:sp>
      <p:sp>
        <p:nvSpPr>
          <p:cNvPr id="51" name="Line 22"/>
          <p:cNvSpPr>
            <a:spLocks noChangeShapeType="1"/>
          </p:cNvSpPr>
          <p:nvPr/>
        </p:nvSpPr>
        <p:spPr bwMode="auto">
          <a:xfrm>
            <a:off x="1198175" y="2485093"/>
            <a:ext cx="6421817"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2" name="Line 23"/>
          <p:cNvSpPr>
            <a:spLocks noChangeShapeType="1"/>
          </p:cNvSpPr>
          <p:nvPr/>
        </p:nvSpPr>
        <p:spPr bwMode="auto">
          <a:xfrm>
            <a:off x="1630353" y="2188067"/>
            <a:ext cx="0" cy="3134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Text Box 34"/>
          <p:cNvSpPr txBox="1">
            <a:spLocks noChangeArrowheads="1"/>
          </p:cNvSpPr>
          <p:nvPr/>
        </p:nvSpPr>
        <p:spPr bwMode="auto">
          <a:xfrm>
            <a:off x="5027403" y="1184242"/>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solidFill>
                  <a:srgbClr val="0000FF"/>
                </a:solidFill>
                <a:latin typeface="微软雅黑" pitchFamily="34" charset="-122"/>
                <a:ea typeface="微软雅黑" pitchFamily="34" charset="-122"/>
              </a:rPr>
              <a:t>单播</a:t>
            </a:r>
          </a:p>
        </p:txBody>
      </p:sp>
      <p:sp>
        <p:nvSpPr>
          <p:cNvPr id="66" name="矩形 65"/>
          <p:cNvSpPr/>
          <p:nvPr/>
        </p:nvSpPr>
        <p:spPr>
          <a:xfrm>
            <a:off x="556963" y="3728619"/>
            <a:ext cx="8320707" cy="369332"/>
          </a:xfrm>
          <a:prstGeom prst="rect">
            <a:avLst/>
          </a:prstGeom>
          <a:noFill/>
          <a:ln>
            <a:noFill/>
          </a:ln>
        </p:spPr>
        <p:txBody>
          <a:bodyPr wrap="square">
            <a:spAutoFit/>
          </a:bodyPr>
          <a:lstStyle/>
          <a:p>
            <a:pPr algn="ctr"/>
            <a:r>
              <a:rPr lang="en-US" altLang="zh-CN" b="1" dirty="0" smtClean="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服务器回答提供报文 </a:t>
            </a:r>
            <a:r>
              <a:rPr lang="en-US" altLang="zh-CN"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DHCPOFFER</a:t>
            </a:r>
            <a:r>
              <a:rPr lang="en-US" altLang="zh-CN" b="1" dirty="0" smtClean="0">
                <a:latin typeface="微软雅黑" pitchFamily="34" charset="-122"/>
                <a:ea typeface="微软雅黑" pitchFamily="34" charset="-122"/>
              </a:rPr>
              <a:t>)</a:t>
            </a:r>
            <a:r>
              <a:rPr lang="zh-CN" altLang="en-US" b="1" dirty="0">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单播</a:t>
            </a:r>
            <a:r>
              <a:rPr lang="zh-CN" altLang="en-US" b="1" dirty="0">
                <a:latin typeface="微软雅黑" pitchFamily="34" charset="-122"/>
                <a:ea typeface="微软雅黑" pitchFamily="34" charset="-122"/>
              </a:rPr>
              <a:t>），</a:t>
            </a:r>
            <a:r>
              <a:rPr lang="zh-CN" altLang="en-US" b="1" dirty="0" smtClean="0">
                <a:latin typeface="微软雅黑" pitchFamily="34" charset="-122"/>
                <a:ea typeface="微软雅黑" pitchFamily="34" charset="-122"/>
              </a:rPr>
              <a:t>提供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等配置信息。</a:t>
            </a:r>
          </a:p>
        </p:txBody>
      </p:sp>
      <p:pic>
        <p:nvPicPr>
          <p:cNvPr id="69" name="Picture 197"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5981" y="2758587"/>
            <a:ext cx="565891" cy="565892"/>
          </a:xfrm>
          <a:prstGeom prst="rect">
            <a:avLst/>
          </a:prstGeom>
          <a:noFill/>
          <a:extLst>
            <a:ext uri="{909E8E84-426E-40DD-AFC4-6F175D3DCCD1}">
              <a14:hiddenFill xmlns:a14="http://schemas.microsoft.com/office/drawing/2010/main">
                <a:solidFill>
                  <a:srgbClr val="FFFFFF"/>
                </a:solidFill>
              </a14:hiddenFill>
            </a:ext>
          </a:extLst>
        </p:spPr>
      </p:pic>
      <p:sp>
        <p:nvSpPr>
          <p:cNvPr id="71" name="Line 24"/>
          <p:cNvSpPr>
            <a:spLocks noChangeShapeType="1"/>
          </p:cNvSpPr>
          <p:nvPr/>
        </p:nvSpPr>
        <p:spPr bwMode="auto">
          <a:xfrm>
            <a:off x="7609482" y="2171293"/>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2" name="Line 5"/>
          <p:cNvSpPr>
            <a:spLocks noChangeShapeType="1"/>
          </p:cNvSpPr>
          <p:nvPr/>
        </p:nvSpPr>
        <p:spPr bwMode="auto">
          <a:xfrm>
            <a:off x="5784490" y="2501528"/>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4" name="Line 5"/>
          <p:cNvSpPr>
            <a:spLocks noChangeShapeType="1"/>
          </p:cNvSpPr>
          <p:nvPr/>
        </p:nvSpPr>
        <p:spPr bwMode="auto">
          <a:xfrm>
            <a:off x="6628050" y="2501528"/>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76" name="Group 50"/>
          <p:cNvGrpSpPr>
            <a:grpSpLocks noChangeAspect="1"/>
          </p:cNvGrpSpPr>
          <p:nvPr/>
        </p:nvGrpSpPr>
        <p:grpSpPr bwMode="auto">
          <a:xfrm>
            <a:off x="5545250" y="2705412"/>
            <a:ext cx="478479" cy="734218"/>
            <a:chOff x="3104" y="1028"/>
            <a:chExt cx="406" cy="623"/>
          </a:xfrm>
        </p:grpSpPr>
        <p:sp>
          <p:nvSpPr>
            <p:cNvPr id="77" name="AutoShape 51"/>
            <p:cNvSpPr>
              <a:spLocks noChangeAspect="1" noChangeArrowheads="1" noTextEdit="1"/>
            </p:cNvSpPr>
            <p:nvPr/>
          </p:nvSpPr>
          <p:spPr bwMode="auto">
            <a:xfrm>
              <a:off x="3104" y="1028"/>
              <a:ext cx="40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 name="Freeform 52"/>
            <p:cNvSpPr>
              <a:spLocks/>
            </p:cNvSpPr>
            <p:nvPr/>
          </p:nvSpPr>
          <p:spPr bwMode="auto">
            <a:xfrm>
              <a:off x="3104" y="1028"/>
              <a:ext cx="406" cy="623"/>
            </a:xfrm>
            <a:custGeom>
              <a:avLst/>
              <a:gdLst>
                <a:gd name="T0" fmla="*/ 406 w 10555"/>
                <a:gd name="T1" fmla="*/ 0 h 16198"/>
                <a:gd name="T2" fmla="*/ 406 w 10555"/>
                <a:gd name="T3" fmla="*/ 579 h 16198"/>
                <a:gd name="T4" fmla="*/ 336 w 10555"/>
                <a:gd name="T5" fmla="*/ 623 h 16198"/>
                <a:gd name="T6" fmla="*/ 0 w 10555"/>
                <a:gd name="T7" fmla="*/ 623 h 16198"/>
                <a:gd name="T8" fmla="*/ 0 w 10555"/>
                <a:gd name="T9" fmla="*/ 45 h 16198"/>
                <a:gd name="T10" fmla="*/ 70 w 10555"/>
                <a:gd name="T11" fmla="*/ 0 h 16198"/>
                <a:gd name="T12" fmla="*/ 406 w 10555"/>
                <a:gd name="T13" fmla="*/ 0 h 16198"/>
                <a:gd name="T14" fmla="*/ 406 w 10555"/>
                <a:gd name="T15" fmla="*/ 0 h 16198"/>
                <a:gd name="T16" fmla="*/ 406 w 10555"/>
                <a:gd name="T17" fmla="*/ 0 h 16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5" h="16198">
                  <a:moveTo>
                    <a:pt x="10555" y="0"/>
                  </a:moveTo>
                  <a:lnTo>
                    <a:pt x="10555" y="15043"/>
                  </a:lnTo>
                  <a:lnTo>
                    <a:pt x="8741" y="16198"/>
                  </a:lnTo>
                  <a:lnTo>
                    <a:pt x="0" y="16198"/>
                  </a:lnTo>
                  <a:lnTo>
                    <a:pt x="0" y="1157"/>
                  </a:lnTo>
                  <a:lnTo>
                    <a:pt x="1812" y="0"/>
                  </a:lnTo>
                  <a:lnTo>
                    <a:pt x="10555" y="0"/>
                  </a:lnTo>
                  <a:close/>
                </a:path>
              </a:pathLst>
            </a:custGeom>
            <a:solidFill>
              <a:srgbClr val="7FA6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Rectangle 53"/>
            <p:cNvSpPr>
              <a:spLocks noChangeArrowheads="1"/>
            </p:cNvSpPr>
            <p:nvPr/>
          </p:nvSpPr>
          <p:spPr bwMode="auto">
            <a:xfrm>
              <a:off x="3104" y="1073"/>
              <a:ext cx="336" cy="57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0" name="Freeform 54"/>
            <p:cNvSpPr>
              <a:spLocks/>
            </p:cNvSpPr>
            <p:nvPr/>
          </p:nvSpPr>
          <p:spPr bwMode="auto">
            <a:xfrm>
              <a:off x="3440" y="1028"/>
              <a:ext cx="70" cy="623"/>
            </a:xfrm>
            <a:custGeom>
              <a:avLst/>
              <a:gdLst>
                <a:gd name="T0" fmla="*/ 70 w 1814"/>
                <a:gd name="T1" fmla="*/ 0 h 16198"/>
                <a:gd name="T2" fmla="*/ 0 w 1814"/>
                <a:gd name="T3" fmla="*/ 45 h 16198"/>
                <a:gd name="T4" fmla="*/ 0 w 1814"/>
                <a:gd name="T5" fmla="*/ 623 h 16198"/>
                <a:gd name="T6" fmla="*/ 70 w 1814"/>
                <a:gd name="T7" fmla="*/ 579 h 16198"/>
                <a:gd name="T8" fmla="*/ 70 w 1814"/>
                <a:gd name="T9" fmla="*/ 0 h 16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4" h="16198">
                  <a:moveTo>
                    <a:pt x="1814" y="0"/>
                  </a:moveTo>
                  <a:lnTo>
                    <a:pt x="0" y="1157"/>
                  </a:lnTo>
                  <a:lnTo>
                    <a:pt x="0" y="16198"/>
                  </a:lnTo>
                  <a:lnTo>
                    <a:pt x="1814" y="15043"/>
                  </a:lnTo>
                  <a:lnTo>
                    <a:pt x="1814" y="0"/>
                  </a:lnTo>
                  <a:close/>
                </a:path>
              </a:pathLst>
            </a:cu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55"/>
            <p:cNvSpPr>
              <a:spLocks/>
            </p:cNvSpPr>
            <p:nvPr/>
          </p:nvSpPr>
          <p:spPr bwMode="auto">
            <a:xfrm>
              <a:off x="3104" y="1028"/>
              <a:ext cx="406" cy="45"/>
            </a:xfrm>
            <a:custGeom>
              <a:avLst/>
              <a:gdLst>
                <a:gd name="T0" fmla="*/ 0 w 10555"/>
                <a:gd name="T1" fmla="*/ 45 h 1157"/>
                <a:gd name="T2" fmla="*/ 336 w 10555"/>
                <a:gd name="T3" fmla="*/ 45 h 1157"/>
                <a:gd name="T4" fmla="*/ 406 w 10555"/>
                <a:gd name="T5" fmla="*/ 0 h 1157"/>
                <a:gd name="T6" fmla="*/ 70 w 10555"/>
                <a:gd name="T7" fmla="*/ 0 h 1157"/>
                <a:gd name="T8" fmla="*/ 0 w 10555"/>
                <a:gd name="T9" fmla="*/ 45 h 1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5" h="1157">
                  <a:moveTo>
                    <a:pt x="0" y="1157"/>
                  </a:moveTo>
                  <a:lnTo>
                    <a:pt x="8741" y="1157"/>
                  </a:lnTo>
                  <a:lnTo>
                    <a:pt x="10555" y="0"/>
                  </a:lnTo>
                  <a:lnTo>
                    <a:pt x="1812" y="0"/>
                  </a:lnTo>
                  <a:lnTo>
                    <a:pt x="0" y="115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Rectangle 56"/>
            <p:cNvSpPr>
              <a:spLocks noChangeArrowheads="1"/>
            </p:cNvSpPr>
            <p:nvPr/>
          </p:nvSpPr>
          <p:spPr bwMode="auto">
            <a:xfrm>
              <a:off x="3104" y="1268"/>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3" name="Rectangle 57"/>
            <p:cNvSpPr>
              <a:spLocks noChangeArrowheads="1"/>
            </p:cNvSpPr>
            <p:nvPr/>
          </p:nvSpPr>
          <p:spPr bwMode="auto">
            <a:xfrm>
              <a:off x="3104" y="1294"/>
              <a:ext cx="336" cy="25"/>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4" name="Rectangle 58"/>
            <p:cNvSpPr>
              <a:spLocks noChangeArrowheads="1"/>
            </p:cNvSpPr>
            <p:nvPr/>
          </p:nvSpPr>
          <p:spPr bwMode="auto">
            <a:xfrm>
              <a:off x="3104" y="1151"/>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85" name="Rectangle 59"/>
            <p:cNvSpPr>
              <a:spLocks noChangeArrowheads="1"/>
            </p:cNvSpPr>
            <p:nvPr/>
          </p:nvSpPr>
          <p:spPr bwMode="auto">
            <a:xfrm>
              <a:off x="3104" y="1176"/>
              <a:ext cx="336" cy="26"/>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grpSp>
      <p:grpSp>
        <p:nvGrpSpPr>
          <p:cNvPr id="88" name="Group 50"/>
          <p:cNvGrpSpPr>
            <a:grpSpLocks noChangeAspect="1"/>
          </p:cNvGrpSpPr>
          <p:nvPr/>
        </p:nvGrpSpPr>
        <p:grpSpPr bwMode="auto">
          <a:xfrm>
            <a:off x="6388810" y="2705412"/>
            <a:ext cx="478479" cy="734218"/>
            <a:chOff x="3104" y="1028"/>
            <a:chExt cx="406" cy="623"/>
          </a:xfrm>
        </p:grpSpPr>
        <p:sp>
          <p:nvSpPr>
            <p:cNvPr id="89" name="AutoShape 51"/>
            <p:cNvSpPr>
              <a:spLocks noChangeAspect="1" noChangeArrowheads="1" noTextEdit="1"/>
            </p:cNvSpPr>
            <p:nvPr/>
          </p:nvSpPr>
          <p:spPr bwMode="auto">
            <a:xfrm>
              <a:off x="3104" y="1028"/>
              <a:ext cx="406"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 name="Freeform 52"/>
            <p:cNvSpPr>
              <a:spLocks/>
            </p:cNvSpPr>
            <p:nvPr/>
          </p:nvSpPr>
          <p:spPr bwMode="auto">
            <a:xfrm>
              <a:off x="3104" y="1028"/>
              <a:ext cx="406" cy="623"/>
            </a:xfrm>
            <a:custGeom>
              <a:avLst/>
              <a:gdLst>
                <a:gd name="T0" fmla="*/ 406 w 10555"/>
                <a:gd name="T1" fmla="*/ 0 h 16198"/>
                <a:gd name="T2" fmla="*/ 406 w 10555"/>
                <a:gd name="T3" fmla="*/ 579 h 16198"/>
                <a:gd name="T4" fmla="*/ 336 w 10555"/>
                <a:gd name="T5" fmla="*/ 623 h 16198"/>
                <a:gd name="T6" fmla="*/ 0 w 10555"/>
                <a:gd name="T7" fmla="*/ 623 h 16198"/>
                <a:gd name="T8" fmla="*/ 0 w 10555"/>
                <a:gd name="T9" fmla="*/ 45 h 16198"/>
                <a:gd name="T10" fmla="*/ 70 w 10555"/>
                <a:gd name="T11" fmla="*/ 0 h 16198"/>
                <a:gd name="T12" fmla="*/ 406 w 10555"/>
                <a:gd name="T13" fmla="*/ 0 h 16198"/>
                <a:gd name="T14" fmla="*/ 406 w 10555"/>
                <a:gd name="T15" fmla="*/ 0 h 16198"/>
                <a:gd name="T16" fmla="*/ 406 w 10555"/>
                <a:gd name="T17" fmla="*/ 0 h 16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55" h="16198">
                  <a:moveTo>
                    <a:pt x="10555" y="0"/>
                  </a:moveTo>
                  <a:lnTo>
                    <a:pt x="10555" y="15043"/>
                  </a:lnTo>
                  <a:lnTo>
                    <a:pt x="8741" y="16198"/>
                  </a:lnTo>
                  <a:lnTo>
                    <a:pt x="0" y="16198"/>
                  </a:lnTo>
                  <a:lnTo>
                    <a:pt x="0" y="1157"/>
                  </a:lnTo>
                  <a:lnTo>
                    <a:pt x="1812" y="0"/>
                  </a:lnTo>
                  <a:lnTo>
                    <a:pt x="10555" y="0"/>
                  </a:lnTo>
                  <a:close/>
                </a:path>
              </a:pathLst>
            </a:custGeom>
            <a:solidFill>
              <a:srgbClr val="7FA6C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Rectangle 53"/>
            <p:cNvSpPr>
              <a:spLocks noChangeArrowheads="1"/>
            </p:cNvSpPr>
            <p:nvPr/>
          </p:nvSpPr>
          <p:spPr bwMode="auto">
            <a:xfrm>
              <a:off x="3104" y="1073"/>
              <a:ext cx="336" cy="578"/>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2" name="Freeform 54"/>
            <p:cNvSpPr>
              <a:spLocks/>
            </p:cNvSpPr>
            <p:nvPr/>
          </p:nvSpPr>
          <p:spPr bwMode="auto">
            <a:xfrm>
              <a:off x="3440" y="1028"/>
              <a:ext cx="70" cy="623"/>
            </a:xfrm>
            <a:custGeom>
              <a:avLst/>
              <a:gdLst>
                <a:gd name="T0" fmla="*/ 70 w 1814"/>
                <a:gd name="T1" fmla="*/ 0 h 16198"/>
                <a:gd name="T2" fmla="*/ 0 w 1814"/>
                <a:gd name="T3" fmla="*/ 45 h 16198"/>
                <a:gd name="T4" fmla="*/ 0 w 1814"/>
                <a:gd name="T5" fmla="*/ 623 h 16198"/>
                <a:gd name="T6" fmla="*/ 70 w 1814"/>
                <a:gd name="T7" fmla="*/ 579 h 16198"/>
                <a:gd name="T8" fmla="*/ 70 w 1814"/>
                <a:gd name="T9" fmla="*/ 0 h 16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14" h="16198">
                  <a:moveTo>
                    <a:pt x="1814" y="0"/>
                  </a:moveTo>
                  <a:lnTo>
                    <a:pt x="0" y="1157"/>
                  </a:lnTo>
                  <a:lnTo>
                    <a:pt x="0" y="16198"/>
                  </a:lnTo>
                  <a:lnTo>
                    <a:pt x="1814" y="15043"/>
                  </a:lnTo>
                  <a:lnTo>
                    <a:pt x="1814" y="0"/>
                  </a:lnTo>
                  <a:close/>
                </a:path>
              </a:pathLst>
            </a:custGeom>
            <a:solidFill>
              <a:srgbClr val="00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Freeform 55"/>
            <p:cNvSpPr>
              <a:spLocks/>
            </p:cNvSpPr>
            <p:nvPr/>
          </p:nvSpPr>
          <p:spPr bwMode="auto">
            <a:xfrm>
              <a:off x="3104" y="1028"/>
              <a:ext cx="406" cy="45"/>
            </a:xfrm>
            <a:custGeom>
              <a:avLst/>
              <a:gdLst>
                <a:gd name="T0" fmla="*/ 0 w 10555"/>
                <a:gd name="T1" fmla="*/ 45 h 1157"/>
                <a:gd name="T2" fmla="*/ 336 w 10555"/>
                <a:gd name="T3" fmla="*/ 45 h 1157"/>
                <a:gd name="T4" fmla="*/ 406 w 10555"/>
                <a:gd name="T5" fmla="*/ 0 h 1157"/>
                <a:gd name="T6" fmla="*/ 70 w 10555"/>
                <a:gd name="T7" fmla="*/ 0 h 1157"/>
                <a:gd name="T8" fmla="*/ 0 w 10555"/>
                <a:gd name="T9" fmla="*/ 45 h 1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555" h="1157">
                  <a:moveTo>
                    <a:pt x="0" y="1157"/>
                  </a:moveTo>
                  <a:lnTo>
                    <a:pt x="8741" y="1157"/>
                  </a:lnTo>
                  <a:lnTo>
                    <a:pt x="10555" y="0"/>
                  </a:lnTo>
                  <a:lnTo>
                    <a:pt x="1812" y="0"/>
                  </a:lnTo>
                  <a:lnTo>
                    <a:pt x="0" y="1157"/>
                  </a:lnTo>
                  <a:close/>
                </a:path>
              </a:pathLst>
            </a:custGeom>
            <a:solidFill>
              <a:srgbClr val="3399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Rectangle 56"/>
            <p:cNvSpPr>
              <a:spLocks noChangeArrowheads="1"/>
            </p:cNvSpPr>
            <p:nvPr/>
          </p:nvSpPr>
          <p:spPr bwMode="auto">
            <a:xfrm>
              <a:off x="3104" y="1268"/>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5" name="Rectangle 57"/>
            <p:cNvSpPr>
              <a:spLocks noChangeArrowheads="1"/>
            </p:cNvSpPr>
            <p:nvPr/>
          </p:nvSpPr>
          <p:spPr bwMode="auto">
            <a:xfrm>
              <a:off x="3104" y="1294"/>
              <a:ext cx="336" cy="25"/>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6" name="Rectangle 58"/>
            <p:cNvSpPr>
              <a:spLocks noChangeArrowheads="1"/>
            </p:cNvSpPr>
            <p:nvPr/>
          </p:nvSpPr>
          <p:spPr bwMode="auto">
            <a:xfrm>
              <a:off x="3104" y="1151"/>
              <a:ext cx="336" cy="26"/>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sp>
          <p:nvSpPr>
            <p:cNvPr id="97" name="Rectangle 59"/>
            <p:cNvSpPr>
              <a:spLocks noChangeArrowheads="1"/>
            </p:cNvSpPr>
            <p:nvPr/>
          </p:nvSpPr>
          <p:spPr bwMode="auto">
            <a:xfrm>
              <a:off x="3104" y="1176"/>
              <a:ext cx="336" cy="26"/>
            </a:xfrm>
            <a:prstGeom prst="rect">
              <a:avLst/>
            </a:prstGeom>
            <a:solidFill>
              <a:srgbClr val="A7CDE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r" eaLnBrk="1" hangingPunct="1"/>
              <a:endParaRPr lang="zh-CN" altLang="en-US"/>
            </a:p>
          </p:txBody>
        </p:sp>
      </p:grpSp>
      <p:pic>
        <p:nvPicPr>
          <p:cNvPr id="70" name="Picture 197"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5055" y="1671194"/>
            <a:ext cx="565891" cy="565892"/>
          </a:xfrm>
          <a:prstGeom prst="rect">
            <a:avLst/>
          </a:prstGeom>
          <a:noFill/>
          <a:extLst>
            <a:ext uri="{909E8E84-426E-40DD-AFC4-6F175D3DCCD1}">
              <a14:hiddenFill xmlns:a14="http://schemas.microsoft.com/office/drawing/2010/main">
                <a:solidFill>
                  <a:srgbClr val="FFFFFF"/>
                </a:solidFill>
              </a14:hiddenFill>
            </a:ext>
          </a:extLst>
        </p:spPr>
      </p:pic>
      <p:pic>
        <p:nvPicPr>
          <p:cNvPr id="67" name="图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9560" y="1471571"/>
            <a:ext cx="582712" cy="815797"/>
          </a:xfrm>
          <a:prstGeom prst="rect">
            <a:avLst/>
          </a:prstGeom>
        </p:spPr>
      </p:pic>
      <p:grpSp>
        <p:nvGrpSpPr>
          <p:cNvPr id="6" name="组合 5"/>
          <p:cNvGrpSpPr/>
          <p:nvPr/>
        </p:nvGrpSpPr>
        <p:grpSpPr>
          <a:xfrm>
            <a:off x="1910946" y="1472976"/>
            <a:ext cx="5398614" cy="872411"/>
            <a:chOff x="1910946" y="1562163"/>
            <a:chExt cx="5398614" cy="872411"/>
          </a:xfrm>
        </p:grpSpPr>
        <p:cxnSp>
          <p:nvCxnSpPr>
            <p:cNvPr id="7" name="直接箭头连接符 6"/>
            <p:cNvCxnSpPr>
              <a:stCxn id="70" idx="3"/>
            </p:cNvCxnSpPr>
            <p:nvPr/>
          </p:nvCxnSpPr>
          <p:spPr>
            <a:xfrm>
              <a:off x="1910946" y="1954140"/>
              <a:ext cx="5398614" cy="0"/>
            </a:xfrm>
            <a:prstGeom prst="straightConnector1">
              <a:avLst/>
            </a:prstGeom>
            <a:ln w="28575">
              <a:solidFill>
                <a:srgbClr val="CC00C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Rectangle 33"/>
            <p:cNvSpPr>
              <a:spLocks noChangeArrowheads="1"/>
            </p:cNvSpPr>
            <p:nvPr/>
          </p:nvSpPr>
          <p:spPr bwMode="auto">
            <a:xfrm>
              <a:off x="3971109" y="1562163"/>
              <a:ext cx="2656941" cy="872411"/>
            </a:xfrm>
            <a:prstGeom prst="rect">
              <a:avLst/>
            </a:prstGeom>
            <a:solidFill>
              <a:srgbClr val="CC00CC"/>
            </a:solidFill>
            <a:ln w="9525">
              <a:solidFill>
                <a:schemeClr val="tx1"/>
              </a:solidFill>
              <a:miter lim="800000"/>
              <a:headEnd/>
              <a:tailEnd/>
            </a:ln>
            <a:effectLst/>
          </p:spPr>
          <p:txBody>
            <a:bodyPr wrap="none" anchor="ctr"/>
            <a:lstStyle/>
            <a:p>
              <a:r>
                <a:rPr kumimoji="1" lang="en-US" altLang="zh-CN" sz="1200" b="1" dirty="0" smtClean="0">
                  <a:solidFill>
                    <a:schemeClr val="bg1"/>
                  </a:solidFill>
                  <a:latin typeface="微软雅黑" pitchFamily="34" charset="-122"/>
                  <a:ea typeface="微软雅黑" pitchFamily="34" charset="-122"/>
                </a:rPr>
                <a:t>DHCPOFFER </a:t>
              </a:r>
            </a:p>
            <a:p>
              <a:r>
                <a:rPr kumimoji="1" lang="en-US" altLang="zh-CN" sz="1200" b="1" dirty="0" smtClean="0">
                  <a:solidFill>
                    <a:schemeClr val="bg1"/>
                  </a:solidFill>
                  <a:latin typeface="微软雅黑" pitchFamily="34" charset="-122"/>
                  <a:ea typeface="微软雅黑" pitchFamily="34" charset="-122"/>
                </a:rPr>
                <a:t>IP </a:t>
              </a:r>
              <a:r>
                <a:rPr kumimoji="1" lang="en-US" altLang="zh-CN" sz="1200" b="1" dirty="0">
                  <a:solidFill>
                    <a:schemeClr val="bg1"/>
                  </a:solidFill>
                  <a:latin typeface="微软雅黑" pitchFamily="34" charset="-122"/>
                  <a:ea typeface="微软雅黑" pitchFamily="34" charset="-122"/>
                </a:rPr>
                <a:t>address: </a:t>
              </a:r>
              <a:r>
                <a:rPr kumimoji="1" lang="en-US" altLang="zh-CN" sz="1200" b="1" dirty="0" smtClean="0">
                  <a:solidFill>
                    <a:schemeClr val="bg1"/>
                  </a:solidFill>
                  <a:latin typeface="微软雅黑" pitchFamily="34" charset="-122"/>
                  <a:ea typeface="微软雅黑" pitchFamily="34" charset="-122"/>
                </a:rPr>
                <a:t>10.12.18.112</a:t>
              </a:r>
              <a:r>
                <a:rPr kumimoji="1" lang="en-US" altLang="zh-CN" sz="1200" b="1" dirty="0">
                  <a:solidFill>
                    <a:schemeClr val="bg1"/>
                  </a:solidFill>
                  <a:latin typeface="微软雅黑" pitchFamily="34" charset="-122"/>
                  <a:ea typeface="微软雅黑" pitchFamily="34" charset="-122"/>
                </a:rPr>
                <a:t> </a:t>
              </a:r>
              <a:endParaRPr kumimoji="1" lang="en-US" altLang="zh-CN" sz="1200" b="1" dirty="0" smtClean="0">
                <a:solidFill>
                  <a:schemeClr val="bg1"/>
                </a:solidFill>
                <a:latin typeface="微软雅黑" pitchFamily="34" charset="-122"/>
                <a:ea typeface="微软雅黑" pitchFamily="34" charset="-122"/>
              </a:endParaRPr>
            </a:p>
            <a:p>
              <a:r>
                <a:rPr kumimoji="1" lang="en-US" altLang="zh-CN" sz="1200" b="1" dirty="0" smtClean="0">
                  <a:solidFill>
                    <a:schemeClr val="bg1"/>
                  </a:solidFill>
                  <a:latin typeface="微软雅黑" pitchFamily="34" charset="-122"/>
                  <a:ea typeface="微软雅黑" pitchFamily="34" charset="-122"/>
                </a:rPr>
                <a:t>Default </a:t>
              </a:r>
              <a:r>
                <a:rPr kumimoji="1" lang="en-US" altLang="zh-CN" sz="1200" b="1" dirty="0">
                  <a:solidFill>
                    <a:schemeClr val="bg1"/>
                  </a:solidFill>
                  <a:latin typeface="微软雅黑" pitchFamily="34" charset="-122"/>
                  <a:ea typeface="微软雅黑" pitchFamily="34" charset="-122"/>
                </a:rPr>
                <a:t>gateway: </a:t>
              </a:r>
              <a:r>
                <a:rPr kumimoji="1" lang="en-US" altLang="zh-CN" sz="1200" b="1" dirty="0" smtClean="0">
                  <a:solidFill>
                    <a:schemeClr val="bg1"/>
                  </a:solidFill>
                  <a:latin typeface="微软雅黑" pitchFamily="34" charset="-122"/>
                  <a:ea typeface="微软雅黑" pitchFamily="34" charset="-122"/>
                </a:rPr>
                <a:t>10.12.18.1</a:t>
              </a:r>
              <a:endParaRPr kumimoji="1" lang="en-US" altLang="zh-CN" sz="1200" b="1" dirty="0">
                <a:solidFill>
                  <a:schemeClr val="bg1"/>
                </a:solidFill>
                <a:latin typeface="微软雅黑" pitchFamily="34" charset="-122"/>
                <a:ea typeface="微软雅黑" pitchFamily="34" charset="-122"/>
              </a:endParaRPr>
            </a:p>
            <a:p>
              <a:r>
                <a:rPr kumimoji="1" lang="en-US" altLang="zh-CN" sz="1200" b="1" dirty="0" err="1">
                  <a:solidFill>
                    <a:schemeClr val="bg1"/>
                  </a:solidFill>
                  <a:latin typeface="微软雅黑" pitchFamily="34" charset="-122"/>
                  <a:ea typeface="微软雅黑" pitchFamily="34" charset="-122"/>
                </a:rPr>
                <a:t>Netmask</a:t>
              </a:r>
              <a:r>
                <a:rPr kumimoji="1" lang="en-US" altLang="zh-CN" sz="1200" b="1" dirty="0">
                  <a:solidFill>
                    <a:schemeClr val="bg1"/>
                  </a:solidFill>
                  <a:latin typeface="微软雅黑" pitchFamily="34" charset="-122"/>
                  <a:ea typeface="微软雅黑" pitchFamily="34" charset="-122"/>
                </a:rPr>
                <a:t>: 255.255.0.0</a:t>
              </a:r>
            </a:p>
          </p:txBody>
        </p:sp>
      </p:grpSp>
      <p:sp>
        <p:nvSpPr>
          <p:cNvPr id="41" name="AutoShape 5"/>
          <p:cNvSpPr>
            <a:spLocks noChangeArrowheads="1"/>
          </p:cNvSpPr>
          <p:nvPr/>
        </p:nvSpPr>
        <p:spPr bwMode="auto">
          <a:xfrm>
            <a:off x="556963" y="600735"/>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2" name="Rectangle 6"/>
          <p:cNvSpPr>
            <a:spLocks noChangeArrowheads="1"/>
          </p:cNvSpPr>
          <p:nvPr/>
        </p:nvSpPr>
        <p:spPr bwMode="auto">
          <a:xfrm>
            <a:off x="3365584" y="558464"/>
            <a:ext cx="24128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DHCP </a:t>
            </a:r>
            <a:r>
              <a:rPr lang="zh-CN" altLang="en-US" sz="2400" b="1" dirty="0" smtClean="0">
                <a:solidFill>
                  <a:schemeClr val="bg1"/>
                </a:solidFill>
                <a:latin typeface="微软雅黑" pitchFamily="34" charset="-122"/>
                <a:ea typeface="微软雅黑" pitchFamily="34" charset="-122"/>
              </a:rPr>
              <a:t>工作方式</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7245311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05898"/>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286699" y="574803"/>
            <a:ext cx="45706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DHCP </a:t>
            </a:r>
            <a:r>
              <a:rPr lang="zh-CN" altLang="en-US" sz="2400" b="1" dirty="0">
                <a:solidFill>
                  <a:schemeClr val="bg1"/>
                </a:solidFill>
                <a:latin typeface="微软雅黑" pitchFamily="34" charset="-122"/>
                <a:ea typeface="微软雅黑" pitchFamily="34" charset="-122"/>
              </a:rPr>
              <a:t>中继</a:t>
            </a:r>
            <a:r>
              <a:rPr lang="zh-CN" altLang="en-US" sz="2400" b="1" dirty="0" smtClean="0">
                <a:solidFill>
                  <a:schemeClr val="bg1"/>
                </a:solidFill>
                <a:latin typeface="微软雅黑" pitchFamily="34" charset="-122"/>
                <a:ea typeface="微软雅黑" pitchFamily="34" charset="-122"/>
              </a:rPr>
              <a:t>代理 </a:t>
            </a:r>
            <a:r>
              <a:rPr lang="en-US" altLang="zh-CN" sz="2400" b="1" dirty="0" smtClean="0">
                <a:solidFill>
                  <a:schemeClr val="bg1"/>
                </a:solidFill>
                <a:latin typeface="微软雅黑" pitchFamily="34" charset="-122"/>
                <a:ea typeface="微软雅黑" pitchFamily="34" charset="-122"/>
              </a:rPr>
              <a:t>(</a:t>
            </a:r>
            <a:r>
              <a:rPr lang="en-US" altLang="zh-CN" sz="2400" b="1" dirty="0">
                <a:solidFill>
                  <a:schemeClr val="bg1"/>
                </a:solidFill>
                <a:latin typeface="微软雅黑" pitchFamily="34" charset="-122"/>
                <a:ea typeface="微软雅黑" pitchFamily="34" charset="-122"/>
              </a:rPr>
              <a:t>relay agent) </a:t>
            </a:r>
            <a:endParaRPr lang="zh-CN" altLang="en-US" sz="2400" b="1" dirty="0">
              <a:solidFill>
                <a:schemeClr val="bg1"/>
              </a:solidFill>
              <a:latin typeface="微软雅黑" pitchFamily="34" charset="-122"/>
              <a:ea typeface="微软雅黑" pitchFamily="34" charset="-122"/>
            </a:endParaRPr>
          </a:p>
        </p:txBody>
      </p:sp>
      <p:sp>
        <p:nvSpPr>
          <p:cNvPr id="7" name="Rectangle 68"/>
          <p:cNvSpPr>
            <a:spLocks noChangeArrowheads="1"/>
          </p:cNvSpPr>
          <p:nvPr/>
        </p:nvSpPr>
        <p:spPr bwMode="auto">
          <a:xfrm>
            <a:off x="556964" y="1000116"/>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每个</a:t>
            </a:r>
            <a:r>
              <a:rPr lang="zh-CN" altLang="en-US" sz="2000" b="1" dirty="0">
                <a:latin typeface="微软雅黑" pitchFamily="34" charset="-122"/>
                <a:ea typeface="微软雅黑" pitchFamily="34" charset="-122"/>
              </a:rPr>
              <a:t>网络上</a:t>
            </a:r>
            <a:r>
              <a:rPr lang="zh-CN" altLang="en-US" sz="2000" b="1" dirty="0" smtClean="0">
                <a:latin typeface="微软雅黑" pitchFamily="34" charset="-122"/>
                <a:ea typeface="微软雅黑" pitchFamily="34" charset="-122"/>
              </a:rPr>
              <a:t>都</a:t>
            </a:r>
            <a:r>
              <a:rPr lang="zh-CN" altLang="en-US" sz="2000" b="1" dirty="0">
                <a:latin typeface="微软雅黑" pitchFamily="34" charset="-122"/>
                <a:ea typeface="微软雅黑" pitchFamily="34" charset="-122"/>
              </a:rPr>
              <a:t>需要</a:t>
            </a:r>
            <a:r>
              <a:rPr lang="zh-CN" altLang="en-US" sz="2000" b="1" dirty="0" smtClean="0">
                <a:latin typeface="微软雅黑" pitchFamily="34" charset="-122"/>
                <a:ea typeface="微软雅黑" pitchFamily="34" charset="-122"/>
              </a:rPr>
              <a:t>有 </a:t>
            </a:r>
            <a:r>
              <a:rPr lang="en-US" altLang="zh-CN" sz="2000" b="1" dirty="0" smtClean="0">
                <a:latin typeface="微软雅黑" pitchFamily="34" charset="-122"/>
                <a:ea typeface="微软雅黑" pitchFamily="34" charset="-122"/>
              </a:rPr>
              <a:t>DHCP </a:t>
            </a:r>
            <a:r>
              <a:rPr lang="zh-CN" altLang="en-US" sz="2000" b="1" dirty="0" smtClean="0">
                <a:latin typeface="微软雅黑" pitchFamily="34" charset="-122"/>
                <a:ea typeface="微软雅黑" pitchFamily="34" charset="-122"/>
              </a:rPr>
              <a:t>服务器吗？</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答案：</a:t>
            </a:r>
            <a:r>
              <a:rPr lang="zh-CN" altLang="en-US" sz="2000" b="1" dirty="0" smtClean="0">
                <a:latin typeface="微软雅黑" pitchFamily="34" charset="-122"/>
                <a:ea typeface="微软雅黑" pitchFamily="34" charset="-122"/>
              </a:rPr>
              <a:t>不需要，因为会使 </a:t>
            </a:r>
            <a:r>
              <a:rPr lang="en-US" altLang="zh-CN" sz="2000" b="1" dirty="0" smtClean="0">
                <a:latin typeface="微软雅黑" pitchFamily="34" charset="-122"/>
                <a:ea typeface="微软雅黑" pitchFamily="34" charset="-122"/>
              </a:rPr>
              <a:t>DHCP </a:t>
            </a:r>
            <a:r>
              <a:rPr lang="zh-CN" altLang="en-US" sz="2000" b="1" dirty="0" smtClean="0">
                <a:latin typeface="微软雅黑" pitchFamily="34" charset="-122"/>
                <a:ea typeface="微软雅黑" pitchFamily="34" charset="-122"/>
              </a:rPr>
              <a:t>服务器</a:t>
            </a:r>
            <a:r>
              <a:rPr lang="zh-CN" altLang="en-US" sz="2000" b="1" dirty="0">
                <a:latin typeface="微软雅黑" pitchFamily="34" charset="-122"/>
                <a:ea typeface="微软雅黑" pitchFamily="34" charset="-122"/>
              </a:rPr>
              <a:t>的数量太多</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若没有 </a:t>
            </a:r>
            <a:r>
              <a:rPr lang="en-US" altLang="zh-CN" sz="2000" b="1" dirty="0" smtClean="0">
                <a:latin typeface="微软雅黑" pitchFamily="34" charset="-122"/>
                <a:ea typeface="微软雅黑" pitchFamily="34" charset="-122"/>
              </a:rPr>
              <a:t>DHCP </a:t>
            </a:r>
            <a:r>
              <a:rPr lang="zh-CN" altLang="en-US" sz="2000" b="1" dirty="0" smtClean="0">
                <a:latin typeface="微软雅黑" pitchFamily="34" charset="-122"/>
                <a:ea typeface="微软雅黑" pitchFamily="34" charset="-122"/>
              </a:rPr>
              <a:t>服务器，如何自动获得地址？</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解决：</a:t>
            </a:r>
            <a:r>
              <a:rPr lang="zh-CN" altLang="en-US" sz="2000" b="1" dirty="0" smtClean="0">
                <a:latin typeface="微软雅黑" pitchFamily="34" charset="-122"/>
                <a:ea typeface="微软雅黑" pitchFamily="34" charset="-122"/>
              </a:rPr>
              <a:t>每</a:t>
            </a:r>
            <a:r>
              <a:rPr lang="zh-CN" altLang="en-US" sz="2000" b="1" dirty="0">
                <a:latin typeface="微软雅黑" pitchFamily="34" charset="-122"/>
                <a:ea typeface="微软雅黑" pitchFamily="34" charset="-122"/>
              </a:rPr>
              <a:t>一个网络</a:t>
            </a:r>
            <a:r>
              <a:rPr lang="zh-CN" altLang="en-US" sz="2000" b="1" dirty="0">
                <a:solidFill>
                  <a:srgbClr val="C00000"/>
                </a:solidFill>
                <a:latin typeface="微软雅黑" pitchFamily="34" charset="-122"/>
                <a:ea typeface="微软雅黑" pitchFamily="34" charset="-122"/>
              </a:rPr>
              <a:t>至少</a:t>
            </a:r>
            <a:r>
              <a:rPr lang="zh-CN" altLang="en-US" sz="2000" b="1" dirty="0">
                <a:latin typeface="微软雅黑" pitchFamily="34" charset="-122"/>
                <a:ea typeface="微软雅黑" pitchFamily="34" charset="-122"/>
              </a:rPr>
              <a:t>有一个 </a:t>
            </a:r>
            <a:r>
              <a:rPr lang="en-US" altLang="zh-CN" sz="2000" b="1" dirty="0">
                <a:latin typeface="微软雅黑" pitchFamily="34" charset="-122"/>
                <a:ea typeface="微软雅黑" pitchFamily="34" charset="-122"/>
              </a:rPr>
              <a:t>DHCP </a:t>
            </a:r>
            <a:r>
              <a:rPr lang="zh-CN" altLang="en-US" sz="2000" b="1" dirty="0">
                <a:solidFill>
                  <a:srgbClr val="C00000"/>
                </a:solidFill>
                <a:latin typeface="微软雅黑" pitchFamily="34" charset="-122"/>
                <a:ea typeface="微软雅黑" pitchFamily="34" charset="-122"/>
              </a:rPr>
              <a:t>中继代理，</a:t>
            </a:r>
            <a:r>
              <a:rPr lang="zh-CN" altLang="en-US" sz="2000" b="1" dirty="0">
                <a:latin typeface="微软雅黑" pitchFamily="34" charset="-122"/>
                <a:ea typeface="微软雅黑" pitchFamily="34" charset="-122"/>
              </a:rPr>
              <a:t>它配置了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服务器的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地址信息</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9796433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91716"/>
            <a:ext cx="8048776" cy="24794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4020"/>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2110965" y="570809"/>
            <a:ext cx="49407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中继</a:t>
            </a:r>
            <a:r>
              <a:rPr lang="zh-CN" altLang="en-US" sz="2000" b="1" dirty="0" smtClean="0">
                <a:solidFill>
                  <a:schemeClr val="bg1"/>
                </a:solidFill>
                <a:latin typeface="微软雅黑" pitchFamily="34" charset="-122"/>
                <a:ea typeface="微软雅黑" pitchFamily="34" charset="-122"/>
              </a:rPr>
              <a:t>代理以</a:t>
            </a:r>
            <a:r>
              <a:rPr lang="zh-CN" altLang="en-US" sz="2000" b="1" dirty="0">
                <a:solidFill>
                  <a:srgbClr val="FFFF00"/>
                </a:solidFill>
                <a:latin typeface="微软雅黑" pitchFamily="34" charset="-122"/>
                <a:ea typeface="微软雅黑" pitchFamily="34" charset="-122"/>
              </a:rPr>
              <a:t>单播</a:t>
            </a:r>
            <a:r>
              <a:rPr lang="zh-CN" altLang="en-US" sz="2000" b="1" dirty="0">
                <a:solidFill>
                  <a:schemeClr val="bg1"/>
                </a:solidFill>
                <a:latin typeface="微软雅黑" pitchFamily="34" charset="-122"/>
                <a:ea typeface="微软雅黑" pitchFamily="34" charset="-122"/>
              </a:rPr>
              <a:t>方式转发发现报文 </a:t>
            </a:r>
            <a:endParaRPr lang="zh-CN" altLang="en-US" sz="2000" b="1" dirty="0" smtClean="0">
              <a:solidFill>
                <a:schemeClr val="bg1"/>
              </a:solidFill>
              <a:latin typeface="微软雅黑" pitchFamily="34" charset="-122"/>
              <a:ea typeface="微软雅黑" pitchFamily="34" charset="-122"/>
            </a:endParaRPr>
          </a:p>
        </p:txBody>
      </p:sp>
      <p:sp>
        <p:nvSpPr>
          <p:cNvPr id="5" name="Line 5"/>
          <p:cNvSpPr>
            <a:spLocks noChangeShapeType="1"/>
          </p:cNvSpPr>
          <p:nvPr/>
        </p:nvSpPr>
        <p:spPr bwMode="auto">
          <a:xfrm>
            <a:off x="1946778" y="2083055"/>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 name="Line 6"/>
          <p:cNvSpPr>
            <a:spLocks noChangeShapeType="1"/>
          </p:cNvSpPr>
          <p:nvPr/>
        </p:nvSpPr>
        <p:spPr bwMode="auto">
          <a:xfrm flipV="1">
            <a:off x="3782056" y="2707630"/>
            <a:ext cx="3898213"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 name="Text Box 8"/>
          <p:cNvSpPr txBox="1">
            <a:spLocks noChangeArrowheads="1"/>
          </p:cNvSpPr>
          <p:nvPr/>
        </p:nvSpPr>
        <p:spPr bwMode="auto">
          <a:xfrm>
            <a:off x="1001488" y="1105533"/>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主机</a:t>
            </a:r>
          </a:p>
        </p:txBody>
      </p:sp>
      <p:sp>
        <p:nvSpPr>
          <p:cNvPr id="9" name="Text Box 9"/>
          <p:cNvSpPr txBox="1">
            <a:spLocks noChangeArrowheads="1"/>
          </p:cNvSpPr>
          <p:nvPr/>
        </p:nvSpPr>
        <p:spPr bwMode="auto">
          <a:xfrm>
            <a:off x="7522125" y="1385692"/>
            <a:ext cx="7232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a:latin typeface="微软雅黑" pitchFamily="34" charset="-122"/>
                <a:ea typeface="微软雅黑" pitchFamily="34" charset="-122"/>
              </a:rPr>
              <a:t>DHCP</a:t>
            </a:r>
          </a:p>
          <a:p>
            <a:pPr algn="ctr" eaLnBrk="1" hangingPunct="1"/>
            <a:r>
              <a:rPr kumimoji="1" lang="zh-CN" altLang="en-US" sz="1400" b="1">
                <a:latin typeface="微软雅黑" pitchFamily="34" charset="-122"/>
                <a:ea typeface="微软雅黑" pitchFamily="34" charset="-122"/>
              </a:rPr>
              <a:t>服务器</a:t>
            </a:r>
          </a:p>
        </p:txBody>
      </p:sp>
      <p:grpSp>
        <p:nvGrpSpPr>
          <p:cNvPr id="10" name="Group 10"/>
          <p:cNvGrpSpPr>
            <a:grpSpLocks/>
          </p:cNvGrpSpPr>
          <p:nvPr/>
        </p:nvGrpSpPr>
        <p:grpSpPr bwMode="auto">
          <a:xfrm>
            <a:off x="6035462" y="2160540"/>
            <a:ext cx="1052951" cy="936151"/>
            <a:chOff x="3204" y="2684"/>
            <a:chExt cx="1080" cy="854"/>
          </a:xfrm>
          <a:solidFill>
            <a:srgbClr val="99FFCC"/>
          </a:solidFill>
        </p:grpSpPr>
        <p:sp>
          <p:nvSpPr>
            <p:cNvPr id="11" name="Oval 11"/>
            <p:cNvSpPr>
              <a:spLocks noChangeArrowheads="1"/>
            </p:cNvSpPr>
            <p:nvPr/>
          </p:nvSpPr>
          <p:spPr bwMode="auto">
            <a:xfrm>
              <a:off x="3457" y="2684"/>
              <a:ext cx="464" cy="228"/>
            </a:xfrm>
            <a:prstGeom prst="ellipse">
              <a:avLst/>
            </a:prstGeom>
            <a:grpFill/>
            <a:ln w="12700">
              <a:solidFill>
                <a:srgbClr val="000000"/>
              </a:solidFill>
              <a:round/>
              <a:headEnd/>
              <a:tailEnd/>
            </a:ln>
          </p:spPr>
          <p:txBody>
            <a:bodyPr/>
            <a:lstStyle/>
            <a:p>
              <a:pPr eaLnBrk="1" hangingPunct="1"/>
              <a:endParaRPr lang="zh-CN" altLang="en-US" sz="1400" b="1">
                <a:latin typeface="微软雅黑" pitchFamily="34" charset="-122"/>
                <a:ea typeface="微软雅黑" pitchFamily="34" charset="-122"/>
              </a:endParaRPr>
            </a:p>
          </p:txBody>
        </p:sp>
        <p:sp>
          <p:nvSpPr>
            <p:cNvPr id="12" name="Freeform 12"/>
            <p:cNvSpPr>
              <a:spLocks/>
            </p:cNvSpPr>
            <p:nvPr/>
          </p:nvSpPr>
          <p:spPr bwMode="auto">
            <a:xfrm>
              <a:off x="3853" y="2753"/>
              <a:ext cx="312" cy="202"/>
            </a:xfrm>
            <a:custGeom>
              <a:avLst/>
              <a:gdLst>
                <a:gd name="T0" fmla="*/ 182 w 312"/>
                <a:gd name="T1" fmla="*/ 10 h 202"/>
                <a:gd name="T2" fmla="*/ 150 w 312"/>
                <a:gd name="T3" fmla="*/ 4 h 202"/>
                <a:gd name="T4" fmla="*/ 119 w 312"/>
                <a:gd name="T5" fmla="*/ 0 h 202"/>
                <a:gd name="T6" fmla="*/ 91 w 312"/>
                <a:gd name="T7" fmla="*/ 2 h 202"/>
                <a:gd name="T8" fmla="*/ 67 w 312"/>
                <a:gd name="T9" fmla="*/ 8 h 202"/>
                <a:gd name="T10" fmla="*/ 44 w 312"/>
                <a:gd name="T11" fmla="*/ 16 h 202"/>
                <a:gd name="T12" fmla="*/ 25 w 312"/>
                <a:gd name="T13" fmla="*/ 29 h 202"/>
                <a:gd name="T14" fmla="*/ 12 w 312"/>
                <a:gd name="T15" fmla="*/ 44 h 202"/>
                <a:gd name="T16" fmla="*/ 2 w 312"/>
                <a:gd name="T17" fmla="*/ 61 h 202"/>
                <a:gd name="T18" fmla="*/ 0 w 312"/>
                <a:gd name="T19" fmla="*/ 80 h 202"/>
                <a:gd name="T20" fmla="*/ 6 w 312"/>
                <a:gd name="T21" fmla="*/ 99 h 202"/>
                <a:gd name="T22" fmla="*/ 16 w 312"/>
                <a:gd name="T23" fmla="*/ 117 h 202"/>
                <a:gd name="T24" fmla="*/ 31 w 312"/>
                <a:gd name="T25" fmla="*/ 136 h 202"/>
                <a:gd name="T26" fmla="*/ 51 w 312"/>
                <a:gd name="T27" fmla="*/ 153 h 202"/>
                <a:gd name="T28" fmla="*/ 74 w 312"/>
                <a:gd name="T29" fmla="*/ 170 h 202"/>
                <a:gd name="T30" fmla="*/ 102 w 312"/>
                <a:gd name="T31" fmla="*/ 183 h 202"/>
                <a:gd name="T32" fmla="*/ 133 w 312"/>
                <a:gd name="T33" fmla="*/ 193 h 202"/>
                <a:gd name="T34" fmla="*/ 165 w 312"/>
                <a:gd name="T35" fmla="*/ 199 h 202"/>
                <a:gd name="T36" fmla="*/ 195 w 312"/>
                <a:gd name="T37" fmla="*/ 202 h 202"/>
                <a:gd name="T38" fmla="*/ 223 w 312"/>
                <a:gd name="T39" fmla="*/ 200 h 202"/>
                <a:gd name="T40" fmla="*/ 248 w 312"/>
                <a:gd name="T41" fmla="*/ 195 h 202"/>
                <a:gd name="T42" fmla="*/ 271 w 312"/>
                <a:gd name="T43" fmla="*/ 187 h 202"/>
                <a:gd name="T44" fmla="*/ 289 w 312"/>
                <a:gd name="T45" fmla="*/ 174 h 202"/>
                <a:gd name="T46" fmla="*/ 303 w 312"/>
                <a:gd name="T47" fmla="*/ 159 h 202"/>
                <a:gd name="T48" fmla="*/ 310 w 312"/>
                <a:gd name="T49" fmla="*/ 142 h 202"/>
                <a:gd name="T50" fmla="*/ 312 w 312"/>
                <a:gd name="T51" fmla="*/ 123 h 202"/>
                <a:gd name="T52" fmla="*/ 308 w 312"/>
                <a:gd name="T53" fmla="*/ 104 h 202"/>
                <a:gd name="T54" fmla="*/ 297 w 312"/>
                <a:gd name="T55" fmla="*/ 85 h 202"/>
                <a:gd name="T56" fmla="*/ 284 w 312"/>
                <a:gd name="T57" fmla="*/ 66 h 202"/>
                <a:gd name="T58" fmla="*/ 263 w 312"/>
                <a:gd name="T59" fmla="*/ 50 h 202"/>
                <a:gd name="T60" fmla="*/ 240 w 312"/>
                <a:gd name="T61" fmla="*/ 33 h 202"/>
                <a:gd name="T62" fmla="*/ 212 w 312"/>
                <a:gd name="T63" fmla="*/ 19 h 202"/>
                <a:gd name="T64" fmla="*/ 182 w 312"/>
                <a:gd name="T65" fmla="*/ 10 h 2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2" h="202">
                  <a:moveTo>
                    <a:pt x="182" y="10"/>
                  </a:moveTo>
                  <a:lnTo>
                    <a:pt x="150" y="4"/>
                  </a:lnTo>
                  <a:lnTo>
                    <a:pt x="119" y="0"/>
                  </a:lnTo>
                  <a:lnTo>
                    <a:pt x="91" y="2"/>
                  </a:lnTo>
                  <a:lnTo>
                    <a:pt x="67" y="8"/>
                  </a:lnTo>
                  <a:lnTo>
                    <a:pt x="44" y="16"/>
                  </a:lnTo>
                  <a:lnTo>
                    <a:pt x="25" y="29"/>
                  </a:lnTo>
                  <a:lnTo>
                    <a:pt x="12" y="44"/>
                  </a:lnTo>
                  <a:lnTo>
                    <a:pt x="2" y="61"/>
                  </a:lnTo>
                  <a:lnTo>
                    <a:pt x="0" y="80"/>
                  </a:lnTo>
                  <a:lnTo>
                    <a:pt x="6" y="99"/>
                  </a:lnTo>
                  <a:lnTo>
                    <a:pt x="16" y="117"/>
                  </a:lnTo>
                  <a:lnTo>
                    <a:pt x="31" y="136"/>
                  </a:lnTo>
                  <a:lnTo>
                    <a:pt x="51" y="153"/>
                  </a:lnTo>
                  <a:lnTo>
                    <a:pt x="74" y="170"/>
                  </a:lnTo>
                  <a:lnTo>
                    <a:pt x="102" y="183"/>
                  </a:lnTo>
                  <a:lnTo>
                    <a:pt x="133" y="193"/>
                  </a:lnTo>
                  <a:lnTo>
                    <a:pt x="165" y="199"/>
                  </a:lnTo>
                  <a:lnTo>
                    <a:pt x="195" y="202"/>
                  </a:lnTo>
                  <a:lnTo>
                    <a:pt x="223" y="200"/>
                  </a:lnTo>
                  <a:lnTo>
                    <a:pt x="248" y="195"/>
                  </a:lnTo>
                  <a:lnTo>
                    <a:pt x="271" y="187"/>
                  </a:lnTo>
                  <a:lnTo>
                    <a:pt x="289" y="174"/>
                  </a:lnTo>
                  <a:lnTo>
                    <a:pt x="303" y="159"/>
                  </a:lnTo>
                  <a:lnTo>
                    <a:pt x="310" y="142"/>
                  </a:lnTo>
                  <a:lnTo>
                    <a:pt x="312" y="123"/>
                  </a:lnTo>
                  <a:lnTo>
                    <a:pt x="308" y="104"/>
                  </a:lnTo>
                  <a:lnTo>
                    <a:pt x="297" y="85"/>
                  </a:lnTo>
                  <a:lnTo>
                    <a:pt x="284" y="66"/>
                  </a:lnTo>
                  <a:lnTo>
                    <a:pt x="263" y="50"/>
                  </a:lnTo>
                  <a:lnTo>
                    <a:pt x="240" y="33"/>
                  </a:lnTo>
                  <a:lnTo>
                    <a:pt x="212" y="19"/>
                  </a:lnTo>
                  <a:lnTo>
                    <a:pt x="182" y="10"/>
                  </a:lnTo>
                  <a:close/>
                </a:path>
              </a:pathLst>
            </a:custGeom>
            <a:grpFill/>
            <a:ln w="12700">
              <a:solidFill>
                <a:srgbClr val="000000"/>
              </a:solidFill>
              <a:prstDash val="solid"/>
              <a:round/>
              <a:headEnd/>
              <a:tailEnd/>
            </a:ln>
          </p:spPr>
          <p:txBody>
            <a:bodyPr/>
            <a:lstStyle/>
            <a:p>
              <a:endParaRPr lang="zh-CN" altLang="en-US" sz="1400" b="1">
                <a:latin typeface="微软雅黑" pitchFamily="34" charset="-122"/>
                <a:ea typeface="微软雅黑" pitchFamily="34" charset="-122"/>
              </a:endParaRPr>
            </a:p>
          </p:txBody>
        </p:sp>
        <p:sp>
          <p:nvSpPr>
            <p:cNvPr id="13" name="Freeform 13"/>
            <p:cNvSpPr>
              <a:spLocks/>
            </p:cNvSpPr>
            <p:nvPr/>
          </p:nvSpPr>
          <p:spPr bwMode="auto">
            <a:xfrm>
              <a:off x="4014" y="2946"/>
              <a:ext cx="270" cy="232"/>
            </a:xfrm>
            <a:custGeom>
              <a:avLst/>
              <a:gdLst>
                <a:gd name="T0" fmla="*/ 181 w 270"/>
                <a:gd name="T1" fmla="*/ 15 h 232"/>
                <a:gd name="T2" fmla="*/ 155 w 270"/>
                <a:gd name="T3" fmla="*/ 6 h 232"/>
                <a:gd name="T4" fmla="*/ 128 w 270"/>
                <a:gd name="T5" fmla="*/ 0 h 232"/>
                <a:gd name="T6" fmla="*/ 104 w 270"/>
                <a:gd name="T7" fmla="*/ 0 h 232"/>
                <a:gd name="T8" fmla="*/ 79 w 270"/>
                <a:gd name="T9" fmla="*/ 4 h 232"/>
                <a:gd name="T10" fmla="*/ 57 w 270"/>
                <a:gd name="T11" fmla="*/ 11 h 232"/>
                <a:gd name="T12" fmla="*/ 38 w 270"/>
                <a:gd name="T13" fmla="*/ 23 h 232"/>
                <a:gd name="T14" fmla="*/ 21 w 270"/>
                <a:gd name="T15" fmla="*/ 38 h 232"/>
                <a:gd name="T16" fmla="*/ 9 w 270"/>
                <a:gd name="T17" fmla="*/ 56 h 232"/>
                <a:gd name="T18" fmla="*/ 2 w 270"/>
                <a:gd name="T19" fmla="*/ 79 h 232"/>
                <a:gd name="T20" fmla="*/ 0 w 270"/>
                <a:gd name="T21" fmla="*/ 100 h 232"/>
                <a:gd name="T22" fmla="*/ 4 w 270"/>
                <a:gd name="T23" fmla="*/ 123 h 232"/>
                <a:gd name="T24" fmla="*/ 13 w 270"/>
                <a:gd name="T25" fmla="*/ 145 h 232"/>
                <a:gd name="T26" fmla="*/ 26 w 270"/>
                <a:gd name="T27" fmla="*/ 166 h 232"/>
                <a:gd name="T28" fmla="*/ 43 w 270"/>
                <a:gd name="T29" fmla="*/ 185 h 232"/>
                <a:gd name="T30" fmla="*/ 64 w 270"/>
                <a:gd name="T31" fmla="*/ 202 h 232"/>
                <a:gd name="T32" fmla="*/ 89 w 270"/>
                <a:gd name="T33" fmla="*/ 217 h 232"/>
                <a:gd name="T34" fmla="*/ 115 w 270"/>
                <a:gd name="T35" fmla="*/ 226 h 232"/>
                <a:gd name="T36" fmla="*/ 142 w 270"/>
                <a:gd name="T37" fmla="*/ 232 h 232"/>
                <a:gd name="T38" fmla="*/ 166 w 270"/>
                <a:gd name="T39" fmla="*/ 232 h 232"/>
                <a:gd name="T40" fmla="*/ 191 w 270"/>
                <a:gd name="T41" fmla="*/ 228 h 232"/>
                <a:gd name="T42" fmla="*/ 213 w 270"/>
                <a:gd name="T43" fmla="*/ 221 h 232"/>
                <a:gd name="T44" fmla="*/ 232 w 270"/>
                <a:gd name="T45" fmla="*/ 209 h 232"/>
                <a:gd name="T46" fmla="*/ 249 w 270"/>
                <a:gd name="T47" fmla="*/ 194 h 232"/>
                <a:gd name="T48" fmla="*/ 261 w 270"/>
                <a:gd name="T49" fmla="*/ 175 h 232"/>
                <a:gd name="T50" fmla="*/ 268 w 270"/>
                <a:gd name="T51" fmla="*/ 155 h 232"/>
                <a:gd name="T52" fmla="*/ 270 w 270"/>
                <a:gd name="T53" fmla="*/ 132 h 232"/>
                <a:gd name="T54" fmla="*/ 266 w 270"/>
                <a:gd name="T55" fmla="*/ 109 h 232"/>
                <a:gd name="T56" fmla="*/ 257 w 270"/>
                <a:gd name="T57" fmla="*/ 87 h 232"/>
                <a:gd name="T58" fmla="*/ 244 w 270"/>
                <a:gd name="T59" fmla="*/ 66 h 232"/>
                <a:gd name="T60" fmla="*/ 227 w 270"/>
                <a:gd name="T61" fmla="*/ 47 h 232"/>
                <a:gd name="T62" fmla="*/ 206 w 270"/>
                <a:gd name="T63" fmla="*/ 30 h 232"/>
                <a:gd name="T64" fmla="*/ 181 w 270"/>
                <a:gd name="T65" fmla="*/ 15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70" h="232">
                  <a:moveTo>
                    <a:pt x="181" y="15"/>
                  </a:moveTo>
                  <a:lnTo>
                    <a:pt x="155" y="6"/>
                  </a:lnTo>
                  <a:lnTo>
                    <a:pt x="128" y="0"/>
                  </a:lnTo>
                  <a:lnTo>
                    <a:pt x="104" y="0"/>
                  </a:lnTo>
                  <a:lnTo>
                    <a:pt x="79" y="4"/>
                  </a:lnTo>
                  <a:lnTo>
                    <a:pt x="57" y="11"/>
                  </a:lnTo>
                  <a:lnTo>
                    <a:pt x="38" y="23"/>
                  </a:lnTo>
                  <a:lnTo>
                    <a:pt x="21" y="38"/>
                  </a:lnTo>
                  <a:lnTo>
                    <a:pt x="9" y="56"/>
                  </a:lnTo>
                  <a:lnTo>
                    <a:pt x="2" y="79"/>
                  </a:lnTo>
                  <a:lnTo>
                    <a:pt x="0" y="100"/>
                  </a:lnTo>
                  <a:lnTo>
                    <a:pt x="4" y="123"/>
                  </a:lnTo>
                  <a:lnTo>
                    <a:pt x="13" y="145"/>
                  </a:lnTo>
                  <a:lnTo>
                    <a:pt x="26" y="166"/>
                  </a:lnTo>
                  <a:lnTo>
                    <a:pt x="43" y="185"/>
                  </a:lnTo>
                  <a:lnTo>
                    <a:pt x="64" y="202"/>
                  </a:lnTo>
                  <a:lnTo>
                    <a:pt x="89" y="217"/>
                  </a:lnTo>
                  <a:lnTo>
                    <a:pt x="115" y="226"/>
                  </a:lnTo>
                  <a:lnTo>
                    <a:pt x="142" y="232"/>
                  </a:lnTo>
                  <a:lnTo>
                    <a:pt x="166" y="232"/>
                  </a:lnTo>
                  <a:lnTo>
                    <a:pt x="191" y="228"/>
                  </a:lnTo>
                  <a:lnTo>
                    <a:pt x="213" y="221"/>
                  </a:lnTo>
                  <a:lnTo>
                    <a:pt x="232" y="209"/>
                  </a:lnTo>
                  <a:lnTo>
                    <a:pt x="249" y="194"/>
                  </a:lnTo>
                  <a:lnTo>
                    <a:pt x="261" y="175"/>
                  </a:lnTo>
                  <a:lnTo>
                    <a:pt x="268" y="155"/>
                  </a:lnTo>
                  <a:lnTo>
                    <a:pt x="270" y="132"/>
                  </a:lnTo>
                  <a:lnTo>
                    <a:pt x="266" y="109"/>
                  </a:lnTo>
                  <a:lnTo>
                    <a:pt x="257" y="87"/>
                  </a:lnTo>
                  <a:lnTo>
                    <a:pt x="244" y="66"/>
                  </a:lnTo>
                  <a:lnTo>
                    <a:pt x="227" y="47"/>
                  </a:lnTo>
                  <a:lnTo>
                    <a:pt x="206" y="30"/>
                  </a:lnTo>
                  <a:lnTo>
                    <a:pt x="181" y="15"/>
                  </a:lnTo>
                  <a:close/>
                </a:path>
              </a:pathLst>
            </a:custGeom>
            <a:grpFill/>
            <a:ln w="12700">
              <a:solidFill>
                <a:srgbClr val="000000"/>
              </a:solidFill>
              <a:prstDash val="solid"/>
              <a:round/>
              <a:headEnd/>
              <a:tailEnd/>
            </a:ln>
          </p:spPr>
          <p:txBody>
            <a:bodyPr/>
            <a:lstStyle/>
            <a:p>
              <a:endParaRPr lang="zh-CN" altLang="en-US" sz="1400" b="1">
                <a:latin typeface="微软雅黑" pitchFamily="34" charset="-122"/>
                <a:ea typeface="微软雅黑" pitchFamily="34" charset="-122"/>
              </a:endParaRPr>
            </a:p>
          </p:txBody>
        </p:sp>
        <p:sp>
          <p:nvSpPr>
            <p:cNvPr id="14" name="Freeform 14"/>
            <p:cNvSpPr>
              <a:spLocks/>
            </p:cNvSpPr>
            <p:nvPr/>
          </p:nvSpPr>
          <p:spPr bwMode="auto">
            <a:xfrm>
              <a:off x="3927" y="3165"/>
              <a:ext cx="325" cy="285"/>
            </a:xfrm>
            <a:custGeom>
              <a:avLst/>
              <a:gdLst>
                <a:gd name="T0" fmla="*/ 102 w 325"/>
                <a:gd name="T1" fmla="*/ 19 h 285"/>
                <a:gd name="T2" fmla="*/ 74 w 325"/>
                <a:gd name="T3" fmla="*/ 36 h 285"/>
                <a:gd name="T4" fmla="*/ 49 w 325"/>
                <a:gd name="T5" fmla="*/ 58 h 285"/>
                <a:gd name="T6" fmla="*/ 28 w 325"/>
                <a:gd name="T7" fmla="*/ 81 h 285"/>
                <a:gd name="T8" fmla="*/ 13 w 325"/>
                <a:gd name="T9" fmla="*/ 107 h 285"/>
                <a:gd name="T10" fmla="*/ 4 w 325"/>
                <a:gd name="T11" fmla="*/ 134 h 285"/>
                <a:gd name="T12" fmla="*/ 0 w 325"/>
                <a:gd name="T13" fmla="*/ 162 h 285"/>
                <a:gd name="T14" fmla="*/ 2 w 325"/>
                <a:gd name="T15" fmla="*/ 188 h 285"/>
                <a:gd name="T16" fmla="*/ 11 w 325"/>
                <a:gd name="T17" fmla="*/ 215 h 285"/>
                <a:gd name="T18" fmla="*/ 27 w 325"/>
                <a:gd name="T19" fmla="*/ 237 h 285"/>
                <a:gd name="T20" fmla="*/ 45 w 325"/>
                <a:gd name="T21" fmla="*/ 256 h 285"/>
                <a:gd name="T22" fmla="*/ 70 w 325"/>
                <a:gd name="T23" fmla="*/ 271 h 285"/>
                <a:gd name="T24" fmla="*/ 98 w 325"/>
                <a:gd name="T25" fmla="*/ 279 h 285"/>
                <a:gd name="T26" fmla="*/ 127 w 325"/>
                <a:gd name="T27" fmla="*/ 285 h 285"/>
                <a:gd name="T28" fmla="*/ 159 w 325"/>
                <a:gd name="T29" fmla="*/ 283 h 285"/>
                <a:gd name="T30" fmla="*/ 191 w 325"/>
                <a:gd name="T31" fmla="*/ 275 h 285"/>
                <a:gd name="T32" fmla="*/ 223 w 325"/>
                <a:gd name="T33" fmla="*/ 264 h 285"/>
                <a:gd name="T34" fmla="*/ 251 w 325"/>
                <a:gd name="T35" fmla="*/ 247 h 285"/>
                <a:gd name="T36" fmla="*/ 276 w 325"/>
                <a:gd name="T37" fmla="*/ 226 h 285"/>
                <a:gd name="T38" fmla="*/ 297 w 325"/>
                <a:gd name="T39" fmla="*/ 202 h 285"/>
                <a:gd name="T40" fmla="*/ 312 w 325"/>
                <a:gd name="T41" fmla="*/ 175 h 285"/>
                <a:gd name="T42" fmla="*/ 321 w 325"/>
                <a:gd name="T43" fmla="*/ 149 h 285"/>
                <a:gd name="T44" fmla="*/ 325 w 325"/>
                <a:gd name="T45" fmla="*/ 120 h 285"/>
                <a:gd name="T46" fmla="*/ 323 w 325"/>
                <a:gd name="T47" fmla="*/ 94 h 285"/>
                <a:gd name="T48" fmla="*/ 314 w 325"/>
                <a:gd name="T49" fmla="*/ 68 h 285"/>
                <a:gd name="T50" fmla="*/ 299 w 325"/>
                <a:gd name="T51" fmla="*/ 45 h 285"/>
                <a:gd name="T52" fmla="*/ 280 w 325"/>
                <a:gd name="T53" fmla="*/ 26 h 285"/>
                <a:gd name="T54" fmla="*/ 255 w 325"/>
                <a:gd name="T55" fmla="*/ 11 h 285"/>
                <a:gd name="T56" fmla="*/ 229 w 325"/>
                <a:gd name="T57" fmla="*/ 4 h 285"/>
                <a:gd name="T58" fmla="*/ 198 w 325"/>
                <a:gd name="T59" fmla="*/ 0 h 285"/>
                <a:gd name="T60" fmla="*/ 166 w 325"/>
                <a:gd name="T61" fmla="*/ 0 h 285"/>
                <a:gd name="T62" fmla="*/ 134 w 325"/>
                <a:gd name="T63" fmla="*/ 7 h 285"/>
                <a:gd name="T64" fmla="*/ 102 w 325"/>
                <a:gd name="T65" fmla="*/ 19 h 28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25" h="285">
                  <a:moveTo>
                    <a:pt x="102" y="19"/>
                  </a:moveTo>
                  <a:lnTo>
                    <a:pt x="74" y="36"/>
                  </a:lnTo>
                  <a:lnTo>
                    <a:pt x="49" y="58"/>
                  </a:lnTo>
                  <a:lnTo>
                    <a:pt x="28" y="81"/>
                  </a:lnTo>
                  <a:lnTo>
                    <a:pt x="13" y="107"/>
                  </a:lnTo>
                  <a:lnTo>
                    <a:pt x="4" y="134"/>
                  </a:lnTo>
                  <a:lnTo>
                    <a:pt x="0" y="162"/>
                  </a:lnTo>
                  <a:lnTo>
                    <a:pt x="2" y="188"/>
                  </a:lnTo>
                  <a:lnTo>
                    <a:pt x="11" y="215"/>
                  </a:lnTo>
                  <a:lnTo>
                    <a:pt x="27" y="237"/>
                  </a:lnTo>
                  <a:lnTo>
                    <a:pt x="45" y="256"/>
                  </a:lnTo>
                  <a:lnTo>
                    <a:pt x="70" y="271"/>
                  </a:lnTo>
                  <a:lnTo>
                    <a:pt x="98" y="279"/>
                  </a:lnTo>
                  <a:lnTo>
                    <a:pt x="127" y="285"/>
                  </a:lnTo>
                  <a:lnTo>
                    <a:pt x="159" y="283"/>
                  </a:lnTo>
                  <a:lnTo>
                    <a:pt x="191" y="275"/>
                  </a:lnTo>
                  <a:lnTo>
                    <a:pt x="223" y="264"/>
                  </a:lnTo>
                  <a:lnTo>
                    <a:pt x="251" y="247"/>
                  </a:lnTo>
                  <a:lnTo>
                    <a:pt x="276" y="226"/>
                  </a:lnTo>
                  <a:lnTo>
                    <a:pt x="297" y="202"/>
                  </a:lnTo>
                  <a:lnTo>
                    <a:pt x="312" y="175"/>
                  </a:lnTo>
                  <a:lnTo>
                    <a:pt x="321" y="149"/>
                  </a:lnTo>
                  <a:lnTo>
                    <a:pt x="325" y="120"/>
                  </a:lnTo>
                  <a:lnTo>
                    <a:pt x="323" y="94"/>
                  </a:lnTo>
                  <a:lnTo>
                    <a:pt x="314" y="68"/>
                  </a:lnTo>
                  <a:lnTo>
                    <a:pt x="299" y="45"/>
                  </a:lnTo>
                  <a:lnTo>
                    <a:pt x="280" y="26"/>
                  </a:lnTo>
                  <a:lnTo>
                    <a:pt x="255" y="11"/>
                  </a:lnTo>
                  <a:lnTo>
                    <a:pt x="229" y="4"/>
                  </a:lnTo>
                  <a:lnTo>
                    <a:pt x="198" y="0"/>
                  </a:lnTo>
                  <a:lnTo>
                    <a:pt x="166" y="0"/>
                  </a:lnTo>
                  <a:lnTo>
                    <a:pt x="134" y="7"/>
                  </a:lnTo>
                  <a:lnTo>
                    <a:pt x="102" y="19"/>
                  </a:lnTo>
                  <a:close/>
                </a:path>
              </a:pathLst>
            </a:custGeom>
            <a:grpFill/>
            <a:ln w="12700">
              <a:solidFill>
                <a:srgbClr val="000000"/>
              </a:solidFill>
              <a:prstDash val="solid"/>
              <a:round/>
              <a:headEnd/>
              <a:tailEnd/>
            </a:ln>
          </p:spPr>
          <p:txBody>
            <a:bodyPr/>
            <a:lstStyle/>
            <a:p>
              <a:endParaRPr lang="zh-CN" altLang="en-US" sz="1400" b="1">
                <a:latin typeface="微软雅黑" pitchFamily="34" charset="-122"/>
                <a:ea typeface="微软雅黑" pitchFamily="34" charset="-122"/>
              </a:endParaRPr>
            </a:p>
          </p:txBody>
        </p:sp>
        <p:sp>
          <p:nvSpPr>
            <p:cNvPr id="15" name="Oval 15"/>
            <p:cNvSpPr>
              <a:spLocks noChangeArrowheads="1"/>
            </p:cNvSpPr>
            <p:nvPr/>
          </p:nvSpPr>
          <p:spPr bwMode="auto">
            <a:xfrm>
              <a:off x="3514" y="3201"/>
              <a:ext cx="538" cy="337"/>
            </a:xfrm>
            <a:prstGeom prst="ellipse">
              <a:avLst/>
            </a:prstGeom>
            <a:grpFill/>
            <a:ln w="12700">
              <a:solidFill>
                <a:srgbClr val="000000"/>
              </a:solidFill>
              <a:round/>
              <a:headEnd/>
              <a:tailEnd/>
            </a:ln>
          </p:spPr>
          <p:txBody>
            <a:bodyPr/>
            <a:lstStyle/>
            <a:p>
              <a:pPr eaLnBrk="1" hangingPunct="1"/>
              <a:endParaRPr lang="zh-CN" altLang="en-US" sz="1400" b="1">
                <a:latin typeface="微软雅黑" pitchFamily="34" charset="-122"/>
                <a:ea typeface="微软雅黑" pitchFamily="34" charset="-122"/>
              </a:endParaRPr>
            </a:p>
          </p:txBody>
        </p:sp>
        <p:sp>
          <p:nvSpPr>
            <p:cNvPr id="16" name="Freeform 16"/>
            <p:cNvSpPr>
              <a:spLocks/>
            </p:cNvSpPr>
            <p:nvPr/>
          </p:nvSpPr>
          <p:spPr bwMode="auto">
            <a:xfrm>
              <a:off x="3289" y="3193"/>
              <a:ext cx="300" cy="232"/>
            </a:xfrm>
            <a:custGeom>
              <a:avLst/>
              <a:gdLst>
                <a:gd name="T0" fmla="*/ 185 w 300"/>
                <a:gd name="T1" fmla="*/ 9 h 232"/>
                <a:gd name="T2" fmla="*/ 155 w 300"/>
                <a:gd name="T3" fmla="*/ 2 h 232"/>
                <a:gd name="T4" fmla="*/ 124 w 300"/>
                <a:gd name="T5" fmla="*/ 0 h 232"/>
                <a:gd name="T6" fmla="*/ 98 w 300"/>
                <a:gd name="T7" fmla="*/ 2 h 232"/>
                <a:gd name="T8" fmla="*/ 71 w 300"/>
                <a:gd name="T9" fmla="*/ 8 h 232"/>
                <a:gd name="T10" fmla="*/ 49 w 300"/>
                <a:gd name="T11" fmla="*/ 17 h 232"/>
                <a:gd name="T12" fmla="*/ 30 w 300"/>
                <a:gd name="T13" fmla="*/ 30 h 232"/>
                <a:gd name="T14" fmla="*/ 15 w 300"/>
                <a:gd name="T15" fmla="*/ 47 h 232"/>
                <a:gd name="T16" fmla="*/ 3 w 300"/>
                <a:gd name="T17" fmla="*/ 68 h 232"/>
                <a:gd name="T18" fmla="*/ 0 w 300"/>
                <a:gd name="T19" fmla="*/ 91 h 232"/>
                <a:gd name="T20" fmla="*/ 2 w 300"/>
                <a:gd name="T21" fmla="*/ 113 h 232"/>
                <a:gd name="T22" fmla="*/ 9 w 300"/>
                <a:gd name="T23" fmla="*/ 136 h 232"/>
                <a:gd name="T24" fmla="*/ 22 w 300"/>
                <a:gd name="T25" fmla="*/ 157 h 232"/>
                <a:gd name="T26" fmla="*/ 39 w 300"/>
                <a:gd name="T27" fmla="*/ 177 h 232"/>
                <a:gd name="T28" fmla="*/ 62 w 300"/>
                <a:gd name="T29" fmla="*/ 196 h 232"/>
                <a:gd name="T30" fmla="*/ 87 w 300"/>
                <a:gd name="T31" fmla="*/ 211 h 232"/>
                <a:gd name="T32" fmla="*/ 115 w 300"/>
                <a:gd name="T33" fmla="*/ 223 h 232"/>
                <a:gd name="T34" fmla="*/ 145 w 300"/>
                <a:gd name="T35" fmla="*/ 230 h 232"/>
                <a:gd name="T36" fmla="*/ 175 w 300"/>
                <a:gd name="T37" fmla="*/ 232 h 232"/>
                <a:gd name="T38" fmla="*/ 202 w 300"/>
                <a:gd name="T39" fmla="*/ 230 h 232"/>
                <a:gd name="T40" fmla="*/ 228 w 300"/>
                <a:gd name="T41" fmla="*/ 225 h 232"/>
                <a:gd name="T42" fmla="*/ 251 w 300"/>
                <a:gd name="T43" fmla="*/ 213 h 232"/>
                <a:gd name="T44" fmla="*/ 270 w 300"/>
                <a:gd name="T45" fmla="*/ 200 h 232"/>
                <a:gd name="T46" fmla="*/ 287 w 300"/>
                <a:gd name="T47" fmla="*/ 183 h 232"/>
                <a:gd name="T48" fmla="*/ 296 w 300"/>
                <a:gd name="T49" fmla="*/ 162 h 232"/>
                <a:gd name="T50" fmla="*/ 300 w 300"/>
                <a:gd name="T51" fmla="*/ 140 h 232"/>
                <a:gd name="T52" fmla="*/ 298 w 300"/>
                <a:gd name="T53" fmla="*/ 117 h 232"/>
                <a:gd name="T54" fmla="*/ 291 w 300"/>
                <a:gd name="T55" fmla="*/ 94 h 232"/>
                <a:gd name="T56" fmla="*/ 277 w 300"/>
                <a:gd name="T57" fmla="*/ 74 h 232"/>
                <a:gd name="T58" fmla="*/ 260 w 300"/>
                <a:gd name="T59" fmla="*/ 55 h 232"/>
                <a:gd name="T60" fmla="*/ 238 w 300"/>
                <a:gd name="T61" fmla="*/ 36 h 232"/>
                <a:gd name="T62" fmla="*/ 213 w 300"/>
                <a:gd name="T63" fmla="*/ 21 h 232"/>
                <a:gd name="T64" fmla="*/ 185 w 300"/>
                <a:gd name="T65" fmla="*/ 9 h 2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00" h="232">
                  <a:moveTo>
                    <a:pt x="185" y="9"/>
                  </a:moveTo>
                  <a:lnTo>
                    <a:pt x="155" y="2"/>
                  </a:lnTo>
                  <a:lnTo>
                    <a:pt x="124" y="0"/>
                  </a:lnTo>
                  <a:lnTo>
                    <a:pt x="98" y="2"/>
                  </a:lnTo>
                  <a:lnTo>
                    <a:pt x="71" y="8"/>
                  </a:lnTo>
                  <a:lnTo>
                    <a:pt x="49" y="17"/>
                  </a:lnTo>
                  <a:lnTo>
                    <a:pt x="30" y="30"/>
                  </a:lnTo>
                  <a:lnTo>
                    <a:pt x="15" y="47"/>
                  </a:lnTo>
                  <a:lnTo>
                    <a:pt x="3" y="68"/>
                  </a:lnTo>
                  <a:lnTo>
                    <a:pt x="0" y="91"/>
                  </a:lnTo>
                  <a:lnTo>
                    <a:pt x="2" y="113"/>
                  </a:lnTo>
                  <a:lnTo>
                    <a:pt x="9" y="136"/>
                  </a:lnTo>
                  <a:lnTo>
                    <a:pt x="22" y="157"/>
                  </a:lnTo>
                  <a:lnTo>
                    <a:pt x="39" y="177"/>
                  </a:lnTo>
                  <a:lnTo>
                    <a:pt x="62" y="196"/>
                  </a:lnTo>
                  <a:lnTo>
                    <a:pt x="87" y="211"/>
                  </a:lnTo>
                  <a:lnTo>
                    <a:pt x="115" y="223"/>
                  </a:lnTo>
                  <a:lnTo>
                    <a:pt x="145" y="230"/>
                  </a:lnTo>
                  <a:lnTo>
                    <a:pt x="175" y="232"/>
                  </a:lnTo>
                  <a:lnTo>
                    <a:pt x="202" y="230"/>
                  </a:lnTo>
                  <a:lnTo>
                    <a:pt x="228" y="225"/>
                  </a:lnTo>
                  <a:lnTo>
                    <a:pt x="251" y="213"/>
                  </a:lnTo>
                  <a:lnTo>
                    <a:pt x="270" y="200"/>
                  </a:lnTo>
                  <a:lnTo>
                    <a:pt x="287" y="183"/>
                  </a:lnTo>
                  <a:lnTo>
                    <a:pt x="296" y="162"/>
                  </a:lnTo>
                  <a:lnTo>
                    <a:pt x="300" y="140"/>
                  </a:lnTo>
                  <a:lnTo>
                    <a:pt x="298" y="117"/>
                  </a:lnTo>
                  <a:lnTo>
                    <a:pt x="291" y="94"/>
                  </a:lnTo>
                  <a:lnTo>
                    <a:pt x="277" y="74"/>
                  </a:lnTo>
                  <a:lnTo>
                    <a:pt x="260" y="55"/>
                  </a:lnTo>
                  <a:lnTo>
                    <a:pt x="238" y="36"/>
                  </a:lnTo>
                  <a:lnTo>
                    <a:pt x="213" y="21"/>
                  </a:lnTo>
                  <a:lnTo>
                    <a:pt x="185" y="9"/>
                  </a:lnTo>
                  <a:close/>
                </a:path>
              </a:pathLst>
            </a:custGeom>
            <a:grpFill/>
            <a:ln w="12700">
              <a:solidFill>
                <a:srgbClr val="000000"/>
              </a:solidFill>
              <a:prstDash val="solid"/>
              <a:round/>
              <a:headEnd/>
              <a:tailEnd/>
            </a:ln>
          </p:spPr>
          <p:txBody>
            <a:bodyPr/>
            <a:lstStyle/>
            <a:p>
              <a:endParaRPr lang="zh-CN" altLang="en-US" sz="1400" b="1">
                <a:latin typeface="微软雅黑" pitchFamily="34" charset="-122"/>
                <a:ea typeface="微软雅黑" pitchFamily="34" charset="-122"/>
              </a:endParaRPr>
            </a:p>
          </p:txBody>
        </p:sp>
        <p:sp>
          <p:nvSpPr>
            <p:cNvPr id="17" name="Oval 17"/>
            <p:cNvSpPr>
              <a:spLocks noChangeArrowheads="1"/>
            </p:cNvSpPr>
            <p:nvPr/>
          </p:nvSpPr>
          <p:spPr bwMode="auto">
            <a:xfrm>
              <a:off x="3204" y="3023"/>
              <a:ext cx="245" cy="219"/>
            </a:xfrm>
            <a:prstGeom prst="ellipse">
              <a:avLst/>
            </a:prstGeom>
            <a:grpFill/>
            <a:ln w="12700">
              <a:solidFill>
                <a:srgbClr val="000000"/>
              </a:solidFill>
              <a:round/>
              <a:headEnd/>
              <a:tailEnd/>
            </a:ln>
          </p:spPr>
          <p:txBody>
            <a:bodyPr/>
            <a:lstStyle/>
            <a:p>
              <a:pPr eaLnBrk="1" hangingPunct="1"/>
              <a:endParaRPr lang="zh-CN" altLang="en-US" sz="1400" b="1">
                <a:latin typeface="微软雅黑" pitchFamily="34" charset="-122"/>
                <a:ea typeface="微软雅黑" pitchFamily="34" charset="-122"/>
              </a:endParaRPr>
            </a:p>
          </p:txBody>
        </p:sp>
        <p:sp>
          <p:nvSpPr>
            <p:cNvPr id="18" name="Freeform 18"/>
            <p:cNvSpPr>
              <a:spLocks/>
            </p:cNvSpPr>
            <p:nvPr/>
          </p:nvSpPr>
          <p:spPr bwMode="auto">
            <a:xfrm>
              <a:off x="3253" y="2827"/>
              <a:ext cx="315" cy="259"/>
            </a:xfrm>
            <a:custGeom>
              <a:avLst/>
              <a:gdLst>
                <a:gd name="T0" fmla="*/ 100 w 315"/>
                <a:gd name="T1" fmla="*/ 32 h 259"/>
                <a:gd name="T2" fmla="*/ 72 w 315"/>
                <a:gd name="T3" fmla="*/ 53 h 259"/>
                <a:gd name="T4" fmla="*/ 47 w 315"/>
                <a:gd name="T5" fmla="*/ 74 h 259"/>
                <a:gd name="T6" fmla="*/ 28 w 315"/>
                <a:gd name="T7" fmla="*/ 98 h 259"/>
                <a:gd name="T8" fmla="*/ 13 w 315"/>
                <a:gd name="T9" fmla="*/ 123 h 259"/>
                <a:gd name="T10" fmla="*/ 4 w 315"/>
                <a:gd name="T11" fmla="*/ 149 h 259"/>
                <a:gd name="T12" fmla="*/ 0 w 315"/>
                <a:gd name="T13" fmla="*/ 174 h 259"/>
                <a:gd name="T14" fmla="*/ 2 w 315"/>
                <a:gd name="T15" fmla="*/ 196 h 259"/>
                <a:gd name="T16" fmla="*/ 11 w 315"/>
                <a:gd name="T17" fmla="*/ 217 h 259"/>
                <a:gd name="T18" fmla="*/ 26 w 315"/>
                <a:gd name="T19" fmla="*/ 234 h 259"/>
                <a:gd name="T20" fmla="*/ 45 w 315"/>
                <a:gd name="T21" fmla="*/ 247 h 259"/>
                <a:gd name="T22" fmla="*/ 70 w 315"/>
                <a:gd name="T23" fmla="*/ 257 h 259"/>
                <a:gd name="T24" fmla="*/ 96 w 315"/>
                <a:gd name="T25" fmla="*/ 259 h 259"/>
                <a:gd name="T26" fmla="*/ 124 w 315"/>
                <a:gd name="T27" fmla="*/ 259 h 259"/>
                <a:gd name="T28" fmla="*/ 155 w 315"/>
                <a:gd name="T29" fmla="*/ 253 h 259"/>
                <a:gd name="T30" fmla="*/ 185 w 315"/>
                <a:gd name="T31" fmla="*/ 242 h 259"/>
                <a:gd name="T32" fmla="*/ 215 w 315"/>
                <a:gd name="T33" fmla="*/ 226 h 259"/>
                <a:gd name="T34" fmla="*/ 243 w 315"/>
                <a:gd name="T35" fmla="*/ 208 h 259"/>
                <a:gd name="T36" fmla="*/ 268 w 315"/>
                <a:gd name="T37" fmla="*/ 185 h 259"/>
                <a:gd name="T38" fmla="*/ 287 w 315"/>
                <a:gd name="T39" fmla="*/ 160 h 259"/>
                <a:gd name="T40" fmla="*/ 302 w 315"/>
                <a:gd name="T41" fmla="*/ 136 h 259"/>
                <a:gd name="T42" fmla="*/ 311 w 315"/>
                <a:gd name="T43" fmla="*/ 109 h 259"/>
                <a:gd name="T44" fmla="*/ 315 w 315"/>
                <a:gd name="T45" fmla="*/ 87 h 259"/>
                <a:gd name="T46" fmla="*/ 313 w 315"/>
                <a:gd name="T47" fmla="*/ 62 h 259"/>
                <a:gd name="T48" fmla="*/ 304 w 315"/>
                <a:gd name="T49" fmla="*/ 42 h 259"/>
                <a:gd name="T50" fmla="*/ 289 w 315"/>
                <a:gd name="T51" fmla="*/ 25 h 259"/>
                <a:gd name="T52" fmla="*/ 270 w 315"/>
                <a:gd name="T53" fmla="*/ 11 h 259"/>
                <a:gd name="T54" fmla="*/ 247 w 315"/>
                <a:gd name="T55" fmla="*/ 4 h 259"/>
                <a:gd name="T56" fmla="*/ 221 w 315"/>
                <a:gd name="T57" fmla="*/ 0 h 259"/>
                <a:gd name="T58" fmla="*/ 192 w 315"/>
                <a:gd name="T59" fmla="*/ 0 h 259"/>
                <a:gd name="T60" fmla="*/ 162 w 315"/>
                <a:gd name="T61" fmla="*/ 6 h 259"/>
                <a:gd name="T62" fmla="*/ 130 w 315"/>
                <a:gd name="T63" fmla="*/ 17 h 259"/>
                <a:gd name="T64" fmla="*/ 100 w 315"/>
                <a:gd name="T65" fmla="*/ 32 h 2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15" h="259">
                  <a:moveTo>
                    <a:pt x="100" y="32"/>
                  </a:moveTo>
                  <a:lnTo>
                    <a:pt x="72" y="53"/>
                  </a:lnTo>
                  <a:lnTo>
                    <a:pt x="47" y="74"/>
                  </a:lnTo>
                  <a:lnTo>
                    <a:pt x="28" y="98"/>
                  </a:lnTo>
                  <a:lnTo>
                    <a:pt x="13" y="123"/>
                  </a:lnTo>
                  <a:lnTo>
                    <a:pt x="4" y="149"/>
                  </a:lnTo>
                  <a:lnTo>
                    <a:pt x="0" y="174"/>
                  </a:lnTo>
                  <a:lnTo>
                    <a:pt x="2" y="196"/>
                  </a:lnTo>
                  <a:lnTo>
                    <a:pt x="11" y="217"/>
                  </a:lnTo>
                  <a:lnTo>
                    <a:pt x="26" y="234"/>
                  </a:lnTo>
                  <a:lnTo>
                    <a:pt x="45" y="247"/>
                  </a:lnTo>
                  <a:lnTo>
                    <a:pt x="70" y="257"/>
                  </a:lnTo>
                  <a:lnTo>
                    <a:pt x="96" y="259"/>
                  </a:lnTo>
                  <a:lnTo>
                    <a:pt x="124" y="259"/>
                  </a:lnTo>
                  <a:lnTo>
                    <a:pt x="155" y="253"/>
                  </a:lnTo>
                  <a:lnTo>
                    <a:pt x="185" y="242"/>
                  </a:lnTo>
                  <a:lnTo>
                    <a:pt x="215" y="226"/>
                  </a:lnTo>
                  <a:lnTo>
                    <a:pt x="243" y="208"/>
                  </a:lnTo>
                  <a:lnTo>
                    <a:pt x="268" y="185"/>
                  </a:lnTo>
                  <a:lnTo>
                    <a:pt x="287" y="160"/>
                  </a:lnTo>
                  <a:lnTo>
                    <a:pt x="302" y="136"/>
                  </a:lnTo>
                  <a:lnTo>
                    <a:pt x="311" y="109"/>
                  </a:lnTo>
                  <a:lnTo>
                    <a:pt x="315" y="87"/>
                  </a:lnTo>
                  <a:lnTo>
                    <a:pt x="313" y="62"/>
                  </a:lnTo>
                  <a:lnTo>
                    <a:pt x="304" y="42"/>
                  </a:lnTo>
                  <a:lnTo>
                    <a:pt x="289" y="25"/>
                  </a:lnTo>
                  <a:lnTo>
                    <a:pt x="270" y="11"/>
                  </a:lnTo>
                  <a:lnTo>
                    <a:pt x="247" y="4"/>
                  </a:lnTo>
                  <a:lnTo>
                    <a:pt x="221" y="0"/>
                  </a:lnTo>
                  <a:lnTo>
                    <a:pt x="192" y="0"/>
                  </a:lnTo>
                  <a:lnTo>
                    <a:pt x="162" y="6"/>
                  </a:lnTo>
                  <a:lnTo>
                    <a:pt x="130" y="17"/>
                  </a:lnTo>
                  <a:lnTo>
                    <a:pt x="100" y="32"/>
                  </a:lnTo>
                  <a:close/>
                </a:path>
              </a:pathLst>
            </a:custGeom>
            <a:grpFill/>
            <a:ln w="12700">
              <a:solidFill>
                <a:srgbClr val="000000"/>
              </a:solidFill>
              <a:prstDash val="solid"/>
              <a:round/>
              <a:headEnd/>
              <a:tailEnd/>
            </a:ln>
          </p:spPr>
          <p:txBody>
            <a:bodyPr/>
            <a:lstStyle/>
            <a:p>
              <a:endParaRPr lang="zh-CN" altLang="en-US" sz="1400" b="1">
                <a:latin typeface="微软雅黑" pitchFamily="34" charset="-122"/>
                <a:ea typeface="微软雅黑" pitchFamily="34" charset="-122"/>
              </a:endParaRPr>
            </a:p>
          </p:txBody>
        </p:sp>
        <p:sp>
          <p:nvSpPr>
            <p:cNvPr id="19" name="Freeform 19"/>
            <p:cNvSpPr>
              <a:spLocks/>
            </p:cNvSpPr>
            <p:nvPr/>
          </p:nvSpPr>
          <p:spPr bwMode="auto">
            <a:xfrm>
              <a:off x="3319" y="2831"/>
              <a:ext cx="850" cy="583"/>
            </a:xfrm>
            <a:custGeom>
              <a:avLst/>
              <a:gdLst>
                <a:gd name="T0" fmla="*/ 125 w 850"/>
                <a:gd name="T1" fmla="*/ 117 h 583"/>
                <a:gd name="T2" fmla="*/ 166 w 850"/>
                <a:gd name="T3" fmla="*/ 109 h 583"/>
                <a:gd name="T4" fmla="*/ 210 w 850"/>
                <a:gd name="T5" fmla="*/ 102 h 583"/>
                <a:gd name="T6" fmla="*/ 247 w 850"/>
                <a:gd name="T7" fmla="*/ 96 h 583"/>
                <a:gd name="T8" fmla="*/ 272 w 850"/>
                <a:gd name="T9" fmla="*/ 66 h 583"/>
                <a:gd name="T10" fmla="*/ 234 w 850"/>
                <a:gd name="T11" fmla="*/ 58 h 583"/>
                <a:gd name="T12" fmla="*/ 198 w 850"/>
                <a:gd name="T13" fmla="*/ 66 h 583"/>
                <a:gd name="T14" fmla="*/ 179 w 850"/>
                <a:gd name="T15" fmla="*/ 66 h 583"/>
                <a:gd name="T16" fmla="*/ 217 w 850"/>
                <a:gd name="T17" fmla="*/ 36 h 583"/>
                <a:gd name="T18" fmla="*/ 261 w 850"/>
                <a:gd name="T19" fmla="*/ 21 h 583"/>
                <a:gd name="T20" fmla="*/ 296 w 850"/>
                <a:gd name="T21" fmla="*/ 13 h 583"/>
                <a:gd name="T22" fmla="*/ 334 w 850"/>
                <a:gd name="T23" fmla="*/ 5 h 583"/>
                <a:gd name="T24" fmla="*/ 372 w 850"/>
                <a:gd name="T25" fmla="*/ 0 h 583"/>
                <a:gd name="T26" fmla="*/ 410 w 850"/>
                <a:gd name="T27" fmla="*/ 0 h 583"/>
                <a:gd name="T28" fmla="*/ 446 w 850"/>
                <a:gd name="T29" fmla="*/ 0 h 583"/>
                <a:gd name="T30" fmla="*/ 534 w 850"/>
                <a:gd name="T31" fmla="*/ 0 h 583"/>
                <a:gd name="T32" fmla="*/ 584 w 850"/>
                <a:gd name="T33" fmla="*/ 0 h 583"/>
                <a:gd name="T34" fmla="*/ 627 w 850"/>
                <a:gd name="T35" fmla="*/ 21 h 583"/>
                <a:gd name="T36" fmla="*/ 657 w 850"/>
                <a:gd name="T37" fmla="*/ 51 h 583"/>
                <a:gd name="T38" fmla="*/ 695 w 850"/>
                <a:gd name="T39" fmla="*/ 72 h 583"/>
                <a:gd name="T40" fmla="*/ 733 w 850"/>
                <a:gd name="T41" fmla="*/ 81 h 583"/>
                <a:gd name="T42" fmla="*/ 771 w 850"/>
                <a:gd name="T43" fmla="*/ 109 h 583"/>
                <a:gd name="T44" fmla="*/ 801 w 850"/>
                <a:gd name="T45" fmla="*/ 139 h 583"/>
                <a:gd name="T46" fmla="*/ 825 w 850"/>
                <a:gd name="T47" fmla="*/ 183 h 583"/>
                <a:gd name="T48" fmla="*/ 833 w 850"/>
                <a:gd name="T49" fmla="*/ 234 h 583"/>
                <a:gd name="T50" fmla="*/ 839 w 850"/>
                <a:gd name="T51" fmla="*/ 279 h 583"/>
                <a:gd name="T52" fmla="*/ 839 w 850"/>
                <a:gd name="T53" fmla="*/ 324 h 583"/>
                <a:gd name="T54" fmla="*/ 839 w 850"/>
                <a:gd name="T55" fmla="*/ 368 h 583"/>
                <a:gd name="T56" fmla="*/ 850 w 850"/>
                <a:gd name="T57" fmla="*/ 413 h 583"/>
                <a:gd name="T58" fmla="*/ 850 w 850"/>
                <a:gd name="T59" fmla="*/ 456 h 583"/>
                <a:gd name="T60" fmla="*/ 825 w 850"/>
                <a:gd name="T61" fmla="*/ 500 h 583"/>
                <a:gd name="T62" fmla="*/ 782 w 850"/>
                <a:gd name="T63" fmla="*/ 524 h 583"/>
                <a:gd name="T64" fmla="*/ 746 w 850"/>
                <a:gd name="T65" fmla="*/ 545 h 583"/>
                <a:gd name="T66" fmla="*/ 708 w 850"/>
                <a:gd name="T67" fmla="*/ 568 h 583"/>
                <a:gd name="T68" fmla="*/ 670 w 850"/>
                <a:gd name="T69" fmla="*/ 575 h 583"/>
                <a:gd name="T70" fmla="*/ 621 w 850"/>
                <a:gd name="T71" fmla="*/ 583 h 583"/>
                <a:gd name="T72" fmla="*/ 576 w 850"/>
                <a:gd name="T73" fmla="*/ 583 h 583"/>
                <a:gd name="T74" fmla="*/ 540 w 850"/>
                <a:gd name="T75" fmla="*/ 583 h 583"/>
                <a:gd name="T76" fmla="*/ 502 w 850"/>
                <a:gd name="T77" fmla="*/ 583 h 583"/>
                <a:gd name="T78" fmla="*/ 465 w 850"/>
                <a:gd name="T79" fmla="*/ 583 h 583"/>
                <a:gd name="T80" fmla="*/ 427 w 850"/>
                <a:gd name="T81" fmla="*/ 583 h 583"/>
                <a:gd name="T82" fmla="*/ 391 w 850"/>
                <a:gd name="T83" fmla="*/ 583 h 583"/>
                <a:gd name="T84" fmla="*/ 353 w 850"/>
                <a:gd name="T85" fmla="*/ 583 h 583"/>
                <a:gd name="T86" fmla="*/ 310 w 850"/>
                <a:gd name="T87" fmla="*/ 583 h 583"/>
                <a:gd name="T88" fmla="*/ 272 w 850"/>
                <a:gd name="T89" fmla="*/ 583 h 583"/>
                <a:gd name="T90" fmla="*/ 234 w 850"/>
                <a:gd name="T91" fmla="*/ 583 h 583"/>
                <a:gd name="T92" fmla="*/ 198 w 850"/>
                <a:gd name="T93" fmla="*/ 560 h 583"/>
                <a:gd name="T94" fmla="*/ 160 w 850"/>
                <a:gd name="T95" fmla="*/ 545 h 583"/>
                <a:gd name="T96" fmla="*/ 125 w 850"/>
                <a:gd name="T97" fmla="*/ 524 h 583"/>
                <a:gd name="T98" fmla="*/ 92 w 850"/>
                <a:gd name="T99" fmla="*/ 487 h 583"/>
                <a:gd name="T100" fmla="*/ 68 w 850"/>
                <a:gd name="T101" fmla="*/ 456 h 583"/>
                <a:gd name="T102" fmla="*/ 43 w 850"/>
                <a:gd name="T103" fmla="*/ 413 h 583"/>
                <a:gd name="T104" fmla="*/ 17 w 850"/>
                <a:gd name="T105" fmla="*/ 360 h 583"/>
                <a:gd name="T106" fmla="*/ 0 w 850"/>
                <a:gd name="T107" fmla="*/ 309 h 583"/>
                <a:gd name="T108" fmla="*/ 0 w 850"/>
                <a:gd name="T109" fmla="*/ 264 h 583"/>
                <a:gd name="T110" fmla="*/ 6 w 850"/>
                <a:gd name="T111" fmla="*/ 213 h 583"/>
                <a:gd name="T112" fmla="*/ 30 w 850"/>
                <a:gd name="T113" fmla="*/ 175 h 583"/>
                <a:gd name="T114" fmla="*/ 62 w 850"/>
                <a:gd name="T115" fmla="*/ 155 h 583"/>
                <a:gd name="T116" fmla="*/ 98 w 850"/>
                <a:gd name="T117" fmla="*/ 139 h 583"/>
                <a:gd name="T118" fmla="*/ 130 w 850"/>
                <a:gd name="T119" fmla="*/ 117 h 583"/>
                <a:gd name="T120" fmla="*/ 147 w 850"/>
                <a:gd name="T121" fmla="*/ 139 h 58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850" h="583">
                  <a:moveTo>
                    <a:pt x="104" y="117"/>
                  </a:moveTo>
                  <a:lnTo>
                    <a:pt x="125" y="117"/>
                  </a:lnTo>
                  <a:lnTo>
                    <a:pt x="142" y="117"/>
                  </a:lnTo>
                  <a:lnTo>
                    <a:pt x="166" y="109"/>
                  </a:lnTo>
                  <a:lnTo>
                    <a:pt x="185" y="109"/>
                  </a:lnTo>
                  <a:lnTo>
                    <a:pt x="210" y="102"/>
                  </a:lnTo>
                  <a:lnTo>
                    <a:pt x="228" y="102"/>
                  </a:lnTo>
                  <a:lnTo>
                    <a:pt x="247" y="96"/>
                  </a:lnTo>
                  <a:lnTo>
                    <a:pt x="266" y="88"/>
                  </a:lnTo>
                  <a:lnTo>
                    <a:pt x="272" y="66"/>
                  </a:lnTo>
                  <a:lnTo>
                    <a:pt x="255" y="58"/>
                  </a:lnTo>
                  <a:lnTo>
                    <a:pt x="234" y="58"/>
                  </a:lnTo>
                  <a:lnTo>
                    <a:pt x="217" y="66"/>
                  </a:lnTo>
                  <a:lnTo>
                    <a:pt x="198" y="66"/>
                  </a:lnTo>
                  <a:lnTo>
                    <a:pt x="179" y="88"/>
                  </a:lnTo>
                  <a:lnTo>
                    <a:pt x="179" y="66"/>
                  </a:lnTo>
                  <a:lnTo>
                    <a:pt x="198" y="51"/>
                  </a:lnTo>
                  <a:lnTo>
                    <a:pt x="217" y="36"/>
                  </a:lnTo>
                  <a:lnTo>
                    <a:pt x="242" y="28"/>
                  </a:lnTo>
                  <a:lnTo>
                    <a:pt x="261" y="21"/>
                  </a:lnTo>
                  <a:lnTo>
                    <a:pt x="279" y="21"/>
                  </a:lnTo>
                  <a:lnTo>
                    <a:pt x="296" y="13"/>
                  </a:lnTo>
                  <a:lnTo>
                    <a:pt x="315" y="13"/>
                  </a:lnTo>
                  <a:lnTo>
                    <a:pt x="334" y="5"/>
                  </a:lnTo>
                  <a:lnTo>
                    <a:pt x="353" y="5"/>
                  </a:lnTo>
                  <a:lnTo>
                    <a:pt x="372" y="0"/>
                  </a:lnTo>
                  <a:lnTo>
                    <a:pt x="391" y="0"/>
                  </a:lnTo>
                  <a:lnTo>
                    <a:pt x="410" y="0"/>
                  </a:lnTo>
                  <a:lnTo>
                    <a:pt x="427" y="0"/>
                  </a:lnTo>
                  <a:lnTo>
                    <a:pt x="446" y="0"/>
                  </a:lnTo>
                  <a:lnTo>
                    <a:pt x="483" y="0"/>
                  </a:lnTo>
                  <a:lnTo>
                    <a:pt x="534" y="0"/>
                  </a:lnTo>
                  <a:lnTo>
                    <a:pt x="559" y="0"/>
                  </a:lnTo>
                  <a:lnTo>
                    <a:pt x="584" y="0"/>
                  </a:lnTo>
                  <a:lnTo>
                    <a:pt x="608" y="5"/>
                  </a:lnTo>
                  <a:lnTo>
                    <a:pt x="627" y="21"/>
                  </a:lnTo>
                  <a:lnTo>
                    <a:pt x="638" y="43"/>
                  </a:lnTo>
                  <a:lnTo>
                    <a:pt x="657" y="51"/>
                  </a:lnTo>
                  <a:lnTo>
                    <a:pt x="676" y="66"/>
                  </a:lnTo>
                  <a:lnTo>
                    <a:pt x="695" y="72"/>
                  </a:lnTo>
                  <a:lnTo>
                    <a:pt x="714" y="72"/>
                  </a:lnTo>
                  <a:lnTo>
                    <a:pt x="733" y="81"/>
                  </a:lnTo>
                  <a:lnTo>
                    <a:pt x="752" y="96"/>
                  </a:lnTo>
                  <a:lnTo>
                    <a:pt x="771" y="109"/>
                  </a:lnTo>
                  <a:lnTo>
                    <a:pt x="782" y="132"/>
                  </a:lnTo>
                  <a:lnTo>
                    <a:pt x="801" y="139"/>
                  </a:lnTo>
                  <a:lnTo>
                    <a:pt x="806" y="162"/>
                  </a:lnTo>
                  <a:lnTo>
                    <a:pt x="825" y="183"/>
                  </a:lnTo>
                  <a:lnTo>
                    <a:pt x="833" y="213"/>
                  </a:lnTo>
                  <a:lnTo>
                    <a:pt x="833" y="234"/>
                  </a:lnTo>
                  <a:lnTo>
                    <a:pt x="839" y="258"/>
                  </a:lnTo>
                  <a:lnTo>
                    <a:pt x="839" y="279"/>
                  </a:lnTo>
                  <a:lnTo>
                    <a:pt x="839" y="302"/>
                  </a:lnTo>
                  <a:lnTo>
                    <a:pt x="839" y="324"/>
                  </a:lnTo>
                  <a:lnTo>
                    <a:pt x="839" y="347"/>
                  </a:lnTo>
                  <a:lnTo>
                    <a:pt x="839" y="368"/>
                  </a:lnTo>
                  <a:lnTo>
                    <a:pt x="850" y="390"/>
                  </a:lnTo>
                  <a:lnTo>
                    <a:pt x="850" y="413"/>
                  </a:lnTo>
                  <a:lnTo>
                    <a:pt x="850" y="434"/>
                  </a:lnTo>
                  <a:lnTo>
                    <a:pt x="850" y="456"/>
                  </a:lnTo>
                  <a:lnTo>
                    <a:pt x="844" y="479"/>
                  </a:lnTo>
                  <a:lnTo>
                    <a:pt x="825" y="500"/>
                  </a:lnTo>
                  <a:lnTo>
                    <a:pt x="801" y="517"/>
                  </a:lnTo>
                  <a:lnTo>
                    <a:pt x="782" y="524"/>
                  </a:lnTo>
                  <a:lnTo>
                    <a:pt x="765" y="537"/>
                  </a:lnTo>
                  <a:lnTo>
                    <a:pt x="746" y="545"/>
                  </a:lnTo>
                  <a:lnTo>
                    <a:pt x="725" y="553"/>
                  </a:lnTo>
                  <a:lnTo>
                    <a:pt x="708" y="568"/>
                  </a:lnTo>
                  <a:lnTo>
                    <a:pt x="689" y="575"/>
                  </a:lnTo>
                  <a:lnTo>
                    <a:pt x="670" y="575"/>
                  </a:lnTo>
                  <a:lnTo>
                    <a:pt x="644" y="583"/>
                  </a:lnTo>
                  <a:lnTo>
                    <a:pt x="621" y="583"/>
                  </a:lnTo>
                  <a:lnTo>
                    <a:pt x="602" y="583"/>
                  </a:lnTo>
                  <a:lnTo>
                    <a:pt x="576" y="583"/>
                  </a:lnTo>
                  <a:lnTo>
                    <a:pt x="559" y="583"/>
                  </a:lnTo>
                  <a:lnTo>
                    <a:pt x="540" y="583"/>
                  </a:lnTo>
                  <a:lnTo>
                    <a:pt x="521" y="583"/>
                  </a:lnTo>
                  <a:lnTo>
                    <a:pt x="502" y="583"/>
                  </a:lnTo>
                  <a:lnTo>
                    <a:pt x="483" y="583"/>
                  </a:lnTo>
                  <a:lnTo>
                    <a:pt x="465" y="583"/>
                  </a:lnTo>
                  <a:lnTo>
                    <a:pt x="446" y="583"/>
                  </a:lnTo>
                  <a:lnTo>
                    <a:pt x="427" y="583"/>
                  </a:lnTo>
                  <a:lnTo>
                    <a:pt x="410" y="583"/>
                  </a:lnTo>
                  <a:lnTo>
                    <a:pt x="391" y="583"/>
                  </a:lnTo>
                  <a:lnTo>
                    <a:pt x="372" y="583"/>
                  </a:lnTo>
                  <a:lnTo>
                    <a:pt x="353" y="583"/>
                  </a:lnTo>
                  <a:lnTo>
                    <a:pt x="329" y="583"/>
                  </a:lnTo>
                  <a:lnTo>
                    <a:pt x="310" y="583"/>
                  </a:lnTo>
                  <a:lnTo>
                    <a:pt x="291" y="583"/>
                  </a:lnTo>
                  <a:lnTo>
                    <a:pt x="272" y="583"/>
                  </a:lnTo>
                  <a:lnTo>
                    <a:pt x="255" y="583"/>
                  </a:lnTo>
                  <a:lnTo>
                    <a:pt x="234" y="583"/>
                  </a:lnTo>
                  <a:lnTo>
                    <a:pt x="217" y="568"/>
                  </a:lnTo>
                  <a:lnTo>
                    <a:pt x="198" y="560"/>
                  </a:lnTo>
                  <a:lnTo>
                    <a:pt x="179" y="553"/>
                  </a:lnTo>
                  <a:lnTo>
                    <a:pt x="160" y="545"/>
                  </a:lnTo>
                  <a:lnTo>
                    <a:pt x="142" y="537"/>
                  </a:lnTo>
                  <a:lnTo>
                    <a:pt x="125" y="524"/>
                  </a:lnTo>
                  <a:lnTo>
                    <a:pt x="104" y="509"/>
                  </a:lnTo>
                  <a:lnTo>
                    <a:pt x="92" y="487"/>
                  </a:lnTo>
                  <a:lnTo>
                    <a:pt x="74" y="479"/>
                  </a:lnTo>
                  <a:lnTo>
                    <a:pt x="68" y="456"/>
                  </a:lnTo>
                  <a:lnTo>
                    <a:pt x="49" y="434"/>
                  </a:lnTo>
                  <a:lnTo>
                    <a:pt x="43" y="413"/>
                  </a:lnTo>
                  <a:lnTo>
                    <a:pt x="24" y="390"/>
                  </a:lnTo>
                  <a:lnTo>
                    <a:pt x="17" y="360"/>
                  </a:lnTo>
                  <a:lnTo>
                    <a:pt x="6" y="330"/>
                  </a:lnTo>
                  <a:lnTo>
                    <a:pt x="0" y="309"/>
                  </a:lnTo>
                  <a:lnTo>
                    <a:pt x="0" y="287"/>
                  </a:lnTo>
                  <a:lnTo>
                    <a:pt x="0" y="264"/>
                  </a:lnTo>
                  <a:lnTo>
                    <a:pt x="0" y="243"/>
                  </a:lnTo>
                  <a:lnTo>
                    <a:pt x="6" y="213"/>
                  </a:lnTo>
                  <a:lnTo>
                    <a:pt x="11" y="192"/>
                  </a:lnTo>
                  <a:lnTo>
                    <a:pt x="30" y="175"/>
                  </a:lnTo>
                  <a:lnTo>
                    <a:pt x="43" y="155"/>
                  </a:lnTo>
                  <a:lnTo>
                    <a:pt x="62" y="155"/>
                  </a:lnTo>
                  <a:lnTo>
                    <a:pt x="79" y="147"/>
                  </a:lnTo>
                  <a:lnTo>
                    <a:pt x="98" y="139"/>
                  </a:lnTo>
                  <a:lnTo>
                    <a:pt x="117" y="139"/>
                  </a:lnTo>
                  <a:lnTo>
                    <a:pt x="130" y="117"/>
                  </a:lnTo>
                  <a:lnTo>
                    <a:pt x="130" y="96"/>
                  </a:lnTo>
                  <a:lnTo>
                    <a:pt x="147" y="139"/>
                  </a:lnTo>
                  <a:lnTo>
                    <a:pt x="104" y="1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latin typeface="微软雅黑" pitchFamily="34" charset="-122"/>
                <a:ea typeface="微软雅黑" pitchFamily="34" charset="-122"/>
              </a:endParaRPr>
            </a:p>
          </p:txBody>
        </p:sp>
        <p:sp>
          <p:nvSpPr>
            <p:cNvPr id="20" name="Freeform 20"/>
            <p:cNvSpPr>
              <a:spLocks/>
            </p:cNvSpPr>
            <p:nvPr/>
          </p:nvSpPr>
          <p:spPr bwMode="auto">
            <a:xfrm>
              <a:off x="3483" y="2787"/>
              <a:ext cx="132" cy="168"/>
            </a:xfrm>
            <a:custGeom>
              <a:avLst/>
              <a:gdLst>
                <a:gd name="T0" fmla="*/ 6 w 132"/>
                <a:gd name="T1" fmla="*/ 95 h 168"/>
                <a:gd name="T2" fmla="*/ 0 w 132"/>
                <a:gd name="T3" fmla="*/ 72 h 168"/>
                <a:gd name="T4" fmla="*/ 0 w 132"/>
                <a:gd name="T5" fmla="*/ 51 h 168"/>
                <a:gd name="T6" fmla="*/ 17 w 132"/>
                <a:gd name="T7" fmla="*/ 36 h 168"/>
                <a:gd name="T8" fmla="*/ 36 w 132"/>
                <a:gd name="T9" fmla="*/ 21 h 168"/>
                <a:gd name="T10" fmla="*/ 53 w 132"/>
                <a:gd name="T11" fmla="*/ 0 h 168"/>
                <a:gd name="T12" fmla="*/ 72 w 132"/>
                <a:gd name="T13" fmla="*/ 0 h 168"/>
                <a:gd name="T14" fmla="*/ 91 w 132"/>
                <a:gd name="T15" fmla="*/ 0 h 168"/>
                <a:gd name="T16" fmla="*/ 97 w 132"/>
                <a:gd name="T17" fmla="*/ 21 h 168"/>
                <a:gd name="T18" fmla="*/ 110 w 132"/>
                <a:gd name="T19" fmla="*/ 44 h 168"/>
                <a:gd name="T20" fmla="*/ 121 w 132"/>
                <a:gd name="T21" fmla="*/ 66 h 168"/>
                <a:gd name="T22" fmla="*/ 127 w 132"/>
                <a:gd name="T23" fmla="*/ 87 h 168"/>
                <a:gd name="T24" fmla="*/ 132 w 132"/>
                <a:gd name="T25" fmla="*/ 108 h 168"/>
                <a:gd name="T26" fmla="*/ 132 w 132"/>
                <a:gd name="T27" fmla="*/ 132 h 168"/>
                <a:gd name="T28" fmla="*/ 132 w 132"/>
                <a:gd name="T29" fmla="*/ 153 h 168"/>
                <a:gd name="T30" fmla="*/ 115 w 132"/>
                <a:gd name="T31" fmla="*/ 168 h 168"/>
                <a:gd name="T32" fmla="*/ 97 w 132"/>
                <a:gd name="T33" fmla="*/ 168 h 168"/>
                <a:gd name="T34" fmla="*/ 80 w 132"/>
                <a:gd name="T35" fmla="*/ 168 h 168"/>
                <a:gd name="T36" fmla="*/ 61 w 132"/>
                <a:gd name="T37" fmla="*/ 168 h 168"/>
                <a:gd name="T38" fmla="*/ 42 w 132"/>
                <a:gd name="T39" fmla="*/ 161 h 168"/>
                <a:gd name="T40" fmla="*/ 23 w 132"/>
                <a:gd name="T41" fmla="*/ 146 h 168"/>
                <a:gd name="T42" fmla="*/ 12 w 132"/>
                <a:gd name="T43" fmla="*/ 123 h 168"/>
                <a:gd name="T44" fmla="*/ 6 w 132"/>
                <a:gd name="T45" fmla="*/ 102 h 168"/>
                <a:gd name="T46" fmla="*/ 6 w 132"/>
                <a:gd name="T47" fmla="*/ 95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32" h="168">
                  <a:moveTo>
                    <a:pt x="6" y="95"/>
                  </a:moveTo>
                  <a:lnTo>
                    <a:pt x="0" y="72"/>
                  </a:lnTo>
                  <a:lnTo>
                    <a:pt x="0" y="51"/>
                  </a:lnTo>
                  <a:lnTo>
                    <a:pt x="17" y="36"/>
                  </a:lnTo>
                  <a:lnTo>
                    <a:pt x="36" y="21"/>
                  </a:lnTo>
                  <a:lnTo>
                    <a:pt x="53" y="0"/>
                  </a:lnTo>
                  <a:lnTo>
                    <a:pt x="72" y="0"/>
                  </a:lnTo>
                  <a:lnTo>
                    <a:pt x="91" y="0"/>
                  </a:lnTo>
                  <a:lnTo>
                    <a:pt x="97" y="21"/>
                  </a:lnTo>
                  <a:lnTo>
                    <a:pt x="110" y="44"/>
                  </a:lnTo>
                  <a:lnTo>
                    <a:pt x="121" y="66"/>
                  </a:lnTo>
                  <a:lnTo>
                    <a:pt x="127" y="87"/>
                  </a:lnTo>
                  <a:lnTo>
                    <a:pt x="132" y="108"/>
                  </a:lnTo>
                  <a:lnTo>
                    <a:pt x="132" y="132"/>
                  </a:lnTo>
                  <a:lnTo>
                    <a:pt x="132" y="153"/>
                  </a:lnTo>
                  <a:lnTo>
                    <a:pt x="115" y="168"/>
                  </a:lnTo>
                  <a:lnTo>
                    <a:pt x="97" y="168"/>
                  </a:lnTo>
                  <a:lnTo>
                    <a:pt x="80" y="168"/>
                  </a:lnTo>
                  <a:lnTo>
                    <a:pt x="61" y="168"/>
                  </a:lnTo>
                  <a:lnTo>
                    <a:pt x="42" y="161"/>
                  </a:lnTo>
                  <a:lnTo>
                    <a:pt x="23" y="146"/>
                  </a:lnTo>
                  <a:lnTo>
                    <a:pt x="12" y="123"/>
                  </a:lnTo>
                  <a:lnTo>
                    <a:pt x="6" y="102"/>
                  </a:lnTo>
                  <a:lnTo>
                    <a:pt x="6"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latin typeface="微软雅黑" pitchFamily="34" charset="-122"/>
                <a:ea typeface="微软雅黑" pitchFamily="34" charset="-122"/>
              </a:endParaRPr>
            </a:p>
          </p:txBody>
        </p:sp>
        <p:sp>
          <p:nvSpPr>
            <p:cNvPr id="21" name="Freeform 21"/>
            <p:cNvSpPr>
              <a:spLocks/>
            </p:cNvSpPr>
            <p:nvPr/>
          </p:nvSpPr>
          <p:spPr bwMode="auto">
            <a:xfrm>
              <a:off x="3802" y="2742"/>
              <a:ext cx="93" cy="123"/>
            </a:xfrm>
            <a:custGeom>
              <a:avLst/>
              <a:gdLst>
                <a:gd name="T0" fmla="*/ 0 w 93"/>
                <a:gd name="T1" fmla="*/ 0 h 123"/>
                <a:gd name="T2" fmla="*/ 17 w 93"/>
                <a:gd name="T3" fmla="*/ 15 h 123"/>
                <a:gd name="T4" fmla="*/ 36 w 93"/>
                <a:gd name="T5" fmla="*/ 28 h 123"/>
                <a:gd name="T6" fmla="*/ 55 w 93"/>
                <a:gd name="T7" fmla="*/ 28 h 123"/>
                <a:gd name="T8" fmla="*/ 74 w 93"/>
                <a:gd name="T9" fmla="*/ 44 h 123"/>
                <a:gd name="T10" fmla="*/ 87 w 93"/>
                <a:gd name="T11" fmla="*/ 66 h 123"/>
                <a:gd name="T12" fmla="*/ 93 w 93"/>
                <a:gd name="T13" fmla="*/ 87 h 123"/>
                <a:gd name="T14" fmla="*/ 93 w 93"/>
                <a:gd name="T15" fmla="*/ 110 h 123"/>
                <a:gd name="T16" fmla="*/ 74 w 93"/>
                <a:gd name="T17" fmla="*/ 123 h 123"/>
                <a:gd name="T18" fmla="*/ 55 w 93"/>
                <a:gd name="T19" fmla="*/ 123 h 123"/>
                <a:gd name="T20" fmla="*/ 31 w 93"/>
                <a:gd name="T21" fmla="*/ 115 h 123"/>
                <a:gd name="T22" fmla="*/ 12 w 93"/>
                <a:gd name="T23" fmla="*/ 102 h 123"/>
                <a:gd name="T24" fmla="*/ 6 w 93"/>
                <a:gd name="T25" fmla="*/ 79 h 123"/>
                <a:gd name="T26" fmla="*/ 0 w 93"/>
                <a:gd name="T27" fmla="*/ 57 h 123"/>
                <a:gd name="T28" fmla="*/ 0 w 93"/>
                <a:gd name="T29" fmla="*/ 36 h 123"/>
                <a:gd name="T30" fmla="*/ 12 w 93"/>
                <a:gd name="T31" fmla="*/ 15 h 123"/>
                <a:gd name="T32" fmla="*/ 0 w 93"/>
                <a:gd name="T33" fmla="*/ 0 h 1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3" h="123">
                  <a:moveTo>
                    <a:pt x="0" y="0"/>
                  </a:moveTo>
                  <a:lnTo>
                    <a:pt x="17" y="15"/>
                  </a:lnTo>
                  <a:lnTo>
                    <a:pt x="36" y="28"/>
                  </a:lnTo>
                  <a:lnTo>
                    <a:pt x="55" y="28"/>
                  </a:lnTo>
                  <a:lnTo>
                    <a:pt x="74" y="44"/>
                  </a:lnTo>
                  <a:lnTo>
                    <a:pt x="87" y="66"/>
                  </a:lnTo>
                  <a:lnTo>
                    <a:pt x="93" y="87"/>
                  </a:lnTo>
                  <a:lnTo>
                    <a:pt x="93" y="110"/>
                  </a:lnTo>
                  <a:lnTo>
                    <a:pt x="74" y="123"/>
                  </a:lnTo>
                  <a:lnTo>
                    <a:pt x="55" y="123"/>
                  </a:lnTo>
                  <a:lnTo>
                    <a:pt x="31" y="115"/>
                  </a:lnTo>
                  <a:lnTo>
                    <a:pt x="12" y="102"/>
                  </a:lnTo>
                  <a:lnTo>
                    <a:pt x="6" y="79"/>
                  </a:lnTo>
                  <a:lnTo>
                    <a:pt x="0" y="57"/>
                  </a:lnTo>
                  <a:lnTo>
                    <a:pt x="0" y="36"/>
                  </a:lnTo>
                  <a:lnTo>
                    <a:pt x="12" y="1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b="1">
                <a:latin typeface="微软雅黑" pitchFamily="34" charset="-122"/>
                <a:ea typeface="微软雅黑" pitchFamily="34" charset="-122"/>
              </a:endParaRPr>
            </a:p>
          </p:txBody>
        </p:sp>
      </p:grpSp>
      <p:sp>
        <p:nvSpPr>
          <p:cNvPr id="22" name="Line 22"/>
          <p:cNvSpPr>
            <a:spLocks noChangeShapeType="1"/>
          </p:cNvSpPr>
          <p:nvPr/>
        </p:nvSpPr>
        <p:spPr bwMode="auto">
          <a:xfrm>
            <a:off x="1073020" y="2066620"/>
            <a:ext cx="2860385"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3" name="Line 23"/>
          <p:cNvSpPr>
            <a:spLocks noChangeShapeType="1"/>
          </p:cNvSpPr>
          <p:nvPr/>
        </p:nvSpPr>
        <p:spPr bwMode="auto">
          <a:xfrm>
            <a:off x="1258709" y="1769594"/>
            <a:ext cx="0" cy="313461"/>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4" name="Line 24"/>
          <p:cNvSpPr>
            <a:spLocks noChangeShapeType="1"/>
          </p:cNvSpPr>
          <p:nvPr/>
        </p:nvSpPr>
        <p:spPr bwMode="auto">
          <a:xfrm>
            <a:off x="3628161" y="2083055"/>
            <a:ext cx="0" cy="312287"/>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Text Box 26"/>
          <p:cNvSpPr txBox="1">
            <a:spLocks noChangeArrowheads="1"/>
          </p:cNvSpPr>
          <p:nvPr/>
        </p:nvSpPr>
        <p:spPr bwMode="auto">
          <a:xfrm>
            <a:off x="6296803" y="2365993"/>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a:latin typeface="微软雅黑" pitchFamily="34" charset="-122"/>
                <a:ea typeface="微软雅黑" pitchFamily="34" charset="-122"/>
              </a:rPr>
              <a:t>其他</a:t>
            </a:r>
          </a:p>
          <a:p>
            <a:pPr algn="ctr" eaLnBrk="1" hangingPunct="1"/>
            <a:r>
              <a:rPr kumimoji="1" lang="zh-CN" altLang="en-US" sz="1400" b="1">
                <a:latin typeface="微软雅黑" pitchFamily="34" charset="-122"/>
                <a:ea typeface="微软雅黑" pitchFamily="34" charset="-122"/>
              </a:rPr>
              <a:t>网络</a:t>
            </a:r>
          </a:p>
        </p:txBody>
      </p:sp>
      <p:sp>
        <p:nvSpPr>
          <p:cNvPr id="27" name="Text Box 27"/>
          <p:cNvSpPr txBox="1">
            <a:spLocks noChangeArrowheads="1"/>
          </p:cNvSpPr>
          <p:nvPr/>
        </p:nvSpPr>
        <p:spPr bwMode="auto">
          <a:xfrm>
            <a:off x="3207279" y="2812118"/>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en-US" altLang="zh-CN" sz="1400" b="1" dirty="0">
                <a:latin typeface="微软雅黑" pitchFamily="34" charset="-122"/>
                <a:ea typeface="微软雅黑" pitchFamily="34" charset="-122"/>
              </a:rPr>
              <a:t>DHCP</a:t>
            </a:r>
          </a:p>
          <a:p>
            <a:pPr algn="ctr" eaLnBrk="1" hangingPunct="1"/>
            <a:r>
              <a:rPr kumimoji="1" lang="zh-CN" altLang="en-US" sz="1400" b="1" dirty="0">
                <a:latin typeface="微软雅黑" pitchFamily="34" charset="-122"/>
                <a:ea typeface="微软雅黑" pitchFamily="34" charset="-122"/>
              </a:rPr>
              <a:t>中继代理</a:t>
            </a:r>
          </a:p>
        </p:txBody>
      </p:sp>
      <p:grpSp>
        <p:nvGrpSpPr>
          <p:cNvPr id="28" name="Group 41"/>
          <p:cNvGrpSpPr>
            <a:grpSpLocks/>
          </p:cNvGrpSpPr>
          <p:nvPr/>
        </p:nvGrpSpPr>
        <p:grpSpPr bwMode="auto">
          <a:xfrm>
            <a:off x="1691138" y="1291771"/>
            <a:ext cx="2064208" cy="635141"/>
            <a:chOff x="571" y="1480"/>
            <a:chExt cx="1623" cy="541"/>
          </a:xfrm>
        </p:grpSpPr>
        <p:grpSp>
          <p:nvGrpSpPr>
            <p:cNvPr id="29" name="Group 31"/>
            <p:cNvGrpSpPr>
              <a:grpSpLocks/>
            </p:cNvGrpSpPr>
            <p:nvPr/>
          </p:nvGrpSpPr>
          <p:grpSpPr bwMode="auto">
            <a:xfrm>
              <a:off x="571" y="1754"/>
              <a:ext cx="1623" cy="267"/>
              <a:chOff x="1008" y="2400"/>
              <a:chExt cx="1296" cy="192"/>
            </a:xfrm>
          </p:grpSpPr>
          <p:sp>
            <p:nvSpPr>
              <p:cNvPr id="31" name="AutoShape 32"/>
              <p:cNvSpPr>
                <a:spLocks noChangeArrowheads="1"/>
              </p:cNvSpPr>
              <p:nvPr/>
            </p:nvSpPr>
            <p:spPr bwMode="auto">
              <a:xfrm>
                <a:off x="2064" y="2448"/>
                <a:ext cx="240" cy="96"/>
              </a:xfrm>
              <a:prstGeom prst="rightArrow">
                <a:avLst>
                  <a:gd name="adj1" fmla="val 50000"/>
                  <a:gd name="adj2" fmla="val 62500"/>
                </a:avLst>
              </a:prstGeom>
              <a:solidFill>
                <a:srgbClr val="CC00CC"/>
              </a:solidFill>
              <a:ln w="9525">
                <a:solidFill>
                  <a:schemeClr val="tx1"/>
                </a:solidFill>
                <a:miter lim="800000"/>
                <a:headEnd/>
                <a:tailEnd/>
              </a:ln>
              <a:effectLst/>
              <a:extLst/>
            </p:spPr>
            <p:txBody>
              <a:bodyPr wrap="none" anchor="ctr"/>
              <a:lstStyle/>
              <a:p>
                <a:pPr eaLnBrk="1" hangingPunct="1"/>
                <a:endParaRPr lang="zh-CN" altLang="en-US" sz="1400" b="1">
                  <a:solidFill>
                    <a:schemeClr val="bg1"/>
                  </a:solidFill>
                  <a:latin typeface="微软雅黑" pitchFamily="34" charset="-122"/>
                  <a:ea typeface="微软雅黑" pitchFamily="34" charset="-122"/>
                </a:endParaRPr>
              </a:p>
            </p:txBody>
          </p:sp>
          <p:sp>
            <p:nvSpPr>
              <p:cNvPr id="32" name="Rectangle 33"/>
              <p:cNvSpPr>
                <a:spLocks noChangeArrowheads="1"/>
              </p:cNvSpPr>
              <p:nvPr/>
            </p:nvSpPr>
            <p:spPr bwMode="auto">
              <a:xfrm>
                <a:off x="1008" y="2400"/>
                <a:ext cx="1056" cy="192"/>
              </a:xfrm>
              <a:prstGeom prst="rect">
                <a:avLst/>
              </a:prstGeom>
              <a:solidFill>
                <a:srgbClr val="CC00CC"/>
              </a:solidFill>
              <a:ln w="9525">
                <a:solidFill>
                  <a:schemeClr val="tx1"/>
                </a:solidFill>
                <a:miter lim="800000"/>
                <a:headEnd/>
                <a:tailEnd/>
              </a:ln>
              <a:effectLst/>
            </p:spPr>
            <p:txBody>
              <a:bodyPr wrap="none" anchor="ctr"/>
              <a:lstStyle/>
              <a:p>
                <a:pPr algn="ctr" eaLnBrk="1" hangingPunct="1"/>
                <a:r>
                  <a:rPr kumimoji="1" lang="en-US" altLang="zh-CN" sz="1400" b="1" dirty="0">
                    <a:solidFill>
                      <a:schemeClr val="bg1"/>
                    </a:solidFill>
                    <a:latin typeface="微软雅黑" pitchFamily="34" charset="-122"/>
                    <a:ea typeface="微软雅黑" pitchFamily="34" charset="-122"/>
                  </a:rPr>
                  <a:t>DHCPDISCOVER</a:t>
                </a:r>
              </a:p>
            </p:txBody>
          </p:sp>
        </p:grpSp>
        <p:sp>
          <p:nvSpPr>
            <p:cNvPr id="30" name="Text Box 34"/>
            <p:cNvSpPr txBox="1">
              <a:spLocks noChangeArrowheads="1"/>
            </p:cNvSpPr>
            <p:nvPr/>
          </p:nvSpPr>
          <p:spPr bwMode="auto">
            <a:xfrm>
              <a:off x="967" y="1480"/>
              <a:ext cx="42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广播</a:t>
              </a:r>
            </a:p>
          </p:txBody>
        </p:sp>
      </p:grpSp>
      <p:grpSp>
        <p:nvGrpSpPr>
          <p:cNvPr id="33" name="Group 42"/>
          <p:cNvGrpSpPr>
            <a:grpSpLocks/>
          </p:cNvGrpSpPr>
          <p:nvPr/>
        </p:nvGrpSpPr>
        <p:grpSpPr bwMode="auto">
          <a:xfrm>
            <a:off x="3933405" y="1931608"/>
            <a:ext cx="2065481" cy="619879"/>
            <a:chOff x="2334" y="2025"/>
            <a:chExt cx="1624" cy="528"/>
          </a:xfrm>
        </p:grpSpPr>
        <p:grpSp>
          <p:nvGrpSpPr>
            <p:cNvPr id="34" name="Group 28"/>
            <p:cNvGrpSpPr>
              <a:grpSpLocks/>
            </p:cNvGrpSpPr>
            <p:nvPr/>
          </p:nvGrpSpPr>
          <p:grpSpPr bwMode="auto">
            <a:xfrm>
              <a:off x="2334" y="2287"/>
              <a:ext cx="1624" cy="266"/>
              <a:chOff x="1008" y="2400"/>
              <a:chExt cx="1296" cy="192"/>
            </a:xfrm>
          </p:grpSpPr>
          <p:sp>
            <p:nvSpPr>
              <p:cNvPr id="36" name="AutoShape 29"/>
              <p:cNvSpPr>
                <a:spLocks noChangeArrowheads="1"/>
              </p:cNvSpPr>
              <p:nvPr/>
            </p:nvSpPr>
            <p:spPr bwMode="auto">
              <a:xfrm>
                <a:off x="2064" y="2448"/>
                <a:ext cx="240" cy="96"/>
              </a:xfrm>
              <a:prstGeom prst="rightArrow">
                <a:avLst>
                  <a:gd name="adj1" fmla="val 50000"/>
                  <a:gd name="adj2" fmla="val 62500"/>
                </a:avLst>
              </a:prstGeom>
              <a:solidFill>
                <a:schemeClr val="accent6">
                  <a:lumMod val="75000"/>
                </a:schemeClr>
              </a:solidFill>
              <a:ln w="9525">
                <a:solidFill>
                  <a:schemeClr val="tx1"/>
                </a:solidFill>
                <a:miter lim="800000"/>
                <a:headEnd/>
                <a:tailEnd/>
              </a:ln>
              <a:effectLst/>
              <a:extLst/>
            </p:spPr>
            <p:txBody>
              <a:bodyPr wrap="none" anchor="ctr"/>
              <a:lstStyle/>
              <a:p>
                <a:pPr eaLnBrk="1" hangingPunct="1"/>
                <a:endParaRPr lang="zh-CN" altLang="en-US" sz="1400" b="1">
                  <a:solidFill>
                    <a:schemeClr val="bg1"/>
                  </a:solidFill>
                  <a:latin typeface="微软雅黑" pitchFamily="34" charset="-122"/>
                  <a:ea typeface="微软雅黑" pitchFamily="34" charset="-122"/>
                </a:endParaRPr>
              </a:p>
            </p:txBody>
          </p:sp>
          <p:sp>
            <p:nvSpPr>
              <p:cNvPr id="37" name="Rectangle 30"/>
              <p:cNvSpPr>
                <a:spLocks noChangeArrowheads="1"/>
              </p:cNvSpPr>
              <p:nvPr/>
            </p:nvSpPr>
            <p:spPr bwMode="auto">
              <a:xfrm>
                <a:off x="1008" y="2400"/>
                <a:ext cx="1056" cy="192"/>
              </a:xfrm>
              <a:prstGeom prst="rect">
                <a:avLst/>
              </a:prstGeom>
              <a:solidFill>
                <a:schemeClr val="accent6">
                  <a:lumMod val="75000"/>
                </a:schemeClr>
              </a:solidFill>
              <a:ln w="9525">
                <a:solidFill>
                  <a:schemeClr val="tx1"/>
                </a:solidFill>
                <a:miter lim="800000"/>
                <a:headEnd/>
                <a:tailEnd/>
              </a:ln>
              <a:effectLst/>
            </p:spPr>
            <p:txBody>
              <a:bodyPr wrap="none" anchor="ctr"/>
              <a:lstStyle/>
              <a:p>
                <a:pPr algn="ctr" eaLnBrk="1" hangingPunct="1"/>
                <a:r>
                  <a:rPr kumimoji="1" lang="en-US" altLang="zh-CN" sz="1400" b="1" dirty="0">
                    <a:solidFill>
                      <a:schemeClr val="bg1"/>
                    </a:solidFill>
                    <a:latin typeface="微软雅黑" pitchFamily="34" charset="-122"/>
                    <a:ea typeface="微软雅黑" pitchFamily="34" charset="-122"/>
                  </a:rPr>
                  <a:t>DHCPDISCOVER</a:t>
                </a:r>
              </a:p>
            </p:txBody>
          </p:sp>
        </p:grpSp>
        <p:sp>
          <p:nvSpPr>
            <p:cNvPr id="35" name="Text Box 35"/>
            <p:cNvSpPr txBox="1">
              <a:spLocks noChangeArrowheads="1"/>
            </p:cNvSpPr>
            <p:nvPr/>
          </p:nvSpPr>
          <p:spPr bwMode="auto">
            <a:xfrm>
              <a:off x="2764" y="2025"/>
              <a:ext cx="428"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单播</a:t>
              </a:r>
            </a:p>
          </p:txBody>
        </p:sp>
      </p:grpSp>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49301" y="1912976"/>
            <a:ext cx="728974" cy="1020563"/>
          </a:xfrm>
          <a:prstGeom prst="rect">
            <a:avLst/>
          </a:prstGeom>
        </p:spPr>
      </p:pic>
      <p:pic>
        <p:nvPicPr>
          <p:cNvPr id="44"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7514" y="2203484"/>
            <a:ext cx="565891" cy="56589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5203" y="2203484"/>
            <a:ext cx="565891" cy="56589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3411" y="1389351"/>
            <a:ext cx="565891" cy="56589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964" y="3470555"/>
            <a:ext cx="8048776" cy="1015663"/>
          </a:xfrm>
          <a:prstGeom prst="rect">
            <a:avLst/>
          </a:prstGeom>
        </p:spPr>
        <p:txBody>
          <a:bodyPr wrap="square">
            <a:spAutoFit/>
          </a:bodyPr>
          <a:lstStyle/>
          <a:p>
            <a:pPr marL="285750" indent="-285750" eaLnBrk="0" hangingPunct="0">
              <a:lnSpc>
                <a:spcPts val="2400"/>
              </a:lnSpc>
              <a:buClr>
                <a:srgbClr val="0070C0"/>
              </a:buClr>
              <a:buFont typeface="Wingdings" pitchFamily="2" charset="2"/>
              <a:buChar char="l"/>
            </a:pPr>
            <a:r>
              <a:rPr lang="en-US" altLang="zh-CN" sz="1600" b="1" dirty="0" smtClean="0">
                <a:latin typeface="微软雅黑" pitchFamily="34" charset="-122"/>
                <a:ea typeface="微软雅黑" pitchFamily="34" charset="-122"/>
              </a:rPr>
              <a:t>DHCP </a:t>
            </a:r>
            <a:r>
              <a:rPr lang="zh-CN" altLang="en-US" sz="1600" b="1" dirty="0">
                <a:latin typeface="微软雅黑" pitchFamily="34" charset="-122"/>
                <a:ea typeface="微软雅黑" pitchFamily="34" charset="-122"/>
              </a:rPr>
              <a:t>中继代理收到主机广播发送的发现报文后，就以</a:t>
            </a:r>
            <a:r>
              <a:rPr lang="zh-CN" altLang="en-US" sz="1600" b="1" dirty="0">
                <a:solidFill>
                  <a:srgbClr val="C00000"/>
                </a:solidFill>
                <a:latin typeface="微软雅黑" pitchFamily="34" charset="-122"/>
                <a:ea typeface="微软雅黑" pitchFamily="34" charset="-122"/>
              </a:rPr>
              <a:t>单播</a:t>
            </a:r>
            <a:r>
              <a:rPr lang="zh-CN" altLang="en-US" sz="1600" b="1" dirty="0">
                <a:latin typeface="微软雅黑" pitchFamily="34" charset="-122"/>
                <a:ea typeface="微软雅黑" pitchFamily="34" charset="-122"/>
              </a:rPr>
              <a:t>方式向 </a:t>
            </a:r>
            <a:r>
              <a:rPr lang="en-US" altLang="zh-CN" sz="1600" b="1" dirty="0">
                <a:latin typeface="微软雅黑" pitchFamily="34" charset="-122"/>
                <a:ea typeface="微软雅黑" pitchFamily="34" charset="-122"/>
              </a:rPr>
              <a:t>DHCP </a:t>
            </a:r>
            <a:r>
              <a:rPr lang="zh-CN" altLang="en-US" sz="1600" b="1" dirty="0">
                <a:latin typeface="微软雅黑" pitchFamily="34" charset="-122"/>
                <a:ea typeface="微软雅黑" pitchFamily="34" charset="-122"/>
              </a:rPr>
              <a:t>服务器转发此报文，并等待其回答。</a:t>
            </a:r>
            <a:endParaRPr lang="en-US" altLang="zh-CN" sz="1600" b="1" dirty="0">
              <a:latin typeface="微软雅黑" pitchFamily="34" charset="-122"/>
              <a:ea typeface="微软雅黑" pitchFamily="34" charset="-122"/>
            </a:endParaRPr>
          </a:p>
          <a:p>
            <a:pPr marL="285750" indent="-285750" eaLnBrk="0" hangingPunct="0">
              <a:lnSpc>
                <a:spcPts val="2400"/>
              </a:lnSpc>
              <a:buClr>
                <a:srgbClr val="0070C0"/>
              </a:buClr>
              <a:buFont typeface="Wingdings" pitchFamily="2" charset="2"/>
              <a:buChar char="l"/>
            </a:pPr>
            <a:r>
              <a:rPr lang="zh-CN" altLang="en-US" sz="1600" b="1" dirty="0">
                <a:latin typeface="微软雅黑" pitchFamily="34" charset="-122"/>
                <a:ea typeface="微软雅黑" pitchFamily="34" charset="-122"/>
              </a:rPr>
              <a:t>收到 </a:t>
            </a:r>
            <a:r>
              <a:rPr lang="en-US" altLang="zh-CN" sz="1600" b="1" dirty="0">
                <a:latin typeface="微软雅黑" pitchFamily="34" charset="-122"/>
                <a:ea typeface="微软雅黑" pitchFamily="34" charset="-122"/>
              </a:rPr>
              <a:t>DHCP </a:t>
            </a:r>
            <a:r>
              <a:rPr lang="zh-CN" altLang="en-US" sz="1600" b="1" dirty="0">
                <a:latin typeface="微软雅黑" pitchFamily="34" charset="-122"/>
                <a:ea typeface="微软雅黑" pitchFamily="34" charset="-122"/>
              </a:rPr>
              <a:t>服务器回答的提供报文后，</a:t>
            </a:r>
            <a:r>
              <a:rPr lang="en-US" altLang="zh-CN" sz="1600" b="1" dirty="0">
                <a:latin typeface="微软雅黑" pitchFamily="34" charset="-122"/>
                <a:ea typeface="微软雅黑" pitchFamily="34" charset="-122"/>
              </a:rPr>
              <a:t>DHCP </a:t>
            </a:r>
            <a:r>
              <a:rPr lang="zh-CN" altLang="en-US" sz="1600" b="1" dirty="0">
                <a:latin typeface="微软雅黑" pitchFamily="34" charset="-122"/>
                <a:ea typeface="微软雅黑" pitchFamily="34" charset="-122"/>
              </a:rPr>
              <a:t>中继代理再</a:t>
            </a:r>
            <a:r>
              <a:rPr lang="zh-CN" altLang="en-US" sz="1600" b="1" dirty="0" smtClean="0">
                <a:latin typeface="微软雅黑" pitchFamily="34" charset="-122"/>
                <a:ea typeface="微软雅黑" pitchFamily="34" charset="-122"/>
              </a:rPr>
              <a:t>将</a:t>
            </a:r>
            <a:r>
              <a:rPr lang="zh-CN" altLang="en-US" sz="1600" b="1" dirty="0">
                <a:latin typeface="微软雅黑" pitchFamily="34" charset="-122"/>
                <a:ea typeface="微软雅黑" pitchFamily="34" charset="-122"/>
              </a:rPr>
              <a:t>其</a:t>
            </a:r>
            <a:r>
              <a:rPr lang="zh-CN" altLang="en-US" sz="1600" b="1" dirty="0" smtClean="0">
                <a:latin typeface="微软雅黑" pitchFamily="34" charset="-122"/>
                <a:ea typeface="微软雅黑" pitchFamily="34" charset="-122"/>
              </a:rPr>
              <a:t>发</a:t>
            </a:r>
            <a:r>
              <a:rPr lang="zh-CN" altLang="en-US" sz="1600" b="1" dirty="0">
                <a:latin typeface="微软雅黑" pitchFamily="34" charset="-122"/>
                <a:ea typeface="微软雅黑" pitchFamily="34" charset="-122"/>
              </a:rPr>
              <a:t>回给主机。</a:t>
            </a:r>
          </a:p>
        </p:txBody>
      </p:sp>
    </p:spTree>
    <p:extLst>
      <p:ext uri="{BB962C8B-B14F-4D97-AF65-F5344CB8AC3E}">
        <p14:creationId xmlns:p14="http://schemas.microsoft.com/office/powerpoint/2010/main" val="2568112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08028"/>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863331" y="574901"/>
            <a:ext cx="3417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租用期 </a:t>
            </a:r>
            <a:r>
              <a:rPr lang="en-US" altLang="zh-CN" sz="2400" b="1" dirty="0">
                <a:solidFill>
                  <a:schemeClr val="bg1"/>
                </a:solidFill>
                <a:latin typeface="微软雅黑" pitchFamily="34" charset="-122"/>
                <a:ea typeface="微软雅黑" pitchFamily="34" charset="-122"/>
              </a:rPr>
              <a:t>(lease period) </a:t>
            </a:r>
            <a:endParaRPr lang="zh-CN" altLang="en-US" sz="24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3" y="1002246"/>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服务器分配给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客户的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地址的</a:t>
            </a:r>
            <a:r>
              <a:rPr lang="zh-CN" altLang="en-US" sz="2000" b="1" dirty="0">
                <a:solidFill>
                  <a:srgbClr val="C00000"/>
                </a:solidFill>
                <a:latin typeface="微软雅黑" pitchFamily="34" charset="-122"/>
                <a:ea typeface="微软雅黑" pitchFamily="34" charset="-122"/>
              </a:rPr>
              <a:t>临时的，</a:t>
            </a:r>
            <a:r>
              <a:rPr lang="zh-CN" altLang="en-US" sz="2000" b="1" dirty="0">
                <a:latin typeface="微软雅黑" pitchFamily="34" charset="-122"/>
                <a:ea typeface="微软雅黑" pitchFamily="34" charset="-122"/>
              </a:rPr>
              <a:t>因此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客户只能在一段有限的时间内使用这个分配到的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地址。</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协议称这段时间为</a:t>
            </a:r>
            <a:r>
              <a:rPr lang="zh-CN" altLang="en-US" sz="2000" b="1" dirty="0">
                <a:solidFill>
                  <a:srgbClr val="C00000"/>
                </a:solidFill>
                <a:latin typeface="微软雅黑" pitchFamily="34" charset="-122"/>
                <a:ea typeface="微软雅黑" pitchFamily="34" charset="-122"/>
              </a:rPr>
              <a:t>租用期。</a:t>
            </a:r>
            <a:r>
              <a:rPr lang="zh-CN" altLang="en-US" sz="2000" b="1" dirty="0">
                <a:latin typeface="微软雅黑" pitchFamily="34" charset="-122"/>
                <a:ea typeface="微软雅黑" pitchFamily="34" charset="-122"/>
              </a:rPr>
              <a:t> </a:t>
            </a: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租用期的数值应由 </a:t>
            </a: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服务器自己决定。</a:t>
            </a:r>
          </a:p>
          <a:p>
            <a:pPr marL="285750" indent="-28575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DHCP </a:t>
            </a:r>
            <a:r>
              <a:rPr lang="zh-CN" altLang="en-US" sz="2000" b="1" dirty="0">
                <a:latin typeface="微软雅黑" pitchFamily="34" charset="-122"/>
                <a:ea typeface="微软雅黑" pitchFamily="34" charset="-122"/>
              </a:rPr>
              <a:t>客户也可在自己发送的报文中（例如，发现报文）提出对租用期的要求。 </a:t>
            </a:r>
          </a:p>
        </p:txBody>
      </p:sp>
    </p:spTree>
    <p:extLst>
      <p:ext uri="{BB962C8B-B14F-4D97-AF65-F5344CB8AC3E}">
        <p14:creationId xmlns:p14="http://schemas.microsoft.com/office/powerpoint/2010/main" val="41306104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162" name="组合 161"/>
          <p:cNvGrpSpPr/>
          <p:nvPr/>
        </p:nvGrpSpPr>
        <p:grpSpPr>
          <a:xfrm>
            <a:off x="1933015" y="1048868"/>
            <a:ext cx="5259764" cy="3324076"/>
            <a:chOff x="-34130" y="587046"/>
            <a:chExt cx="9932621" cy="6277239"/>
          </a:xfrm>
        </p:grpSpPr>
        <p:sp>
          <p:nvSpPr>
            <p:cNvPr id="83"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5"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87"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88"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89"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90"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91"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93"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95"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96"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97"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98"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99"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01"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03"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04"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05"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106"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07"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09"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11"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2"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13"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114"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15"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17"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19"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20"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1"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122"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23"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24"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25"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26"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127"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28"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9"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130"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31"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32"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33"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34"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135"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36"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37"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138"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39"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40"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41"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42"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143"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144"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45"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146"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47"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48"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49"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150"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51"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152"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153"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154"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155"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156"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157"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158"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159"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160"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161"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grpSp>
        <p:nvGrpSpPr>
          <p:cNvPr id="168" name="组合 167"/>
          <p:cNvGrpSpPr/>
          <p:nvPr/>
        </p:nvGrpSpPr>
        <p:grpSpPr>
          <a:xfrm>
            <a:off x="1252728" y="3180649"/>
            <a:ext cx="6757416" cy="1081681"/>
            <a:chOff x="1252728" y="3207283"/>
            <a:chExt cx="6757416" cy="1081681"/>
          </a:xfrm>
        </p:grpSpPr>
        <p:sp>
          <p:nvSpPr>
            <p:cNvPr id="167" name="Rectangle 88"/>
            <p:cNvSpPr>
              <a:spLocks noChangeArrowheads="1"/>
            </p:cNvSpPr>
            <p:nvPr/>
          </p:nvSpPr>
          <p:spPr bwMode="auto">
            <a:xfrm>
              <a:off x="1252728" y="3207283"/>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166" name="矩形 165"/>
            <p:cNvSpPr/>
            <p:nvPr/>
          </p:nvSpPr>
          <p:spPr>
            <a:xfrm>
              <a:off x="2304328" y="3317290"/>
              <a:ext cx="4885718" cy="759182"/>
            </a:xfrm>
            <a:prstGeom prst="rect">
              <a:avLst/>
            </a:prstGeom>
            <a:noFill/>
          </p:spPr>
          <p:txBody>
            <a:bodyPr wrap="square">
              <a:spAutoFit/>
            </a:bodyPr>
            <a:lstStyle/>
            <a:p>
              <a:pPr>
                <a:lnSpc>
                  <a:spcPts val="2600"/>
                </a:lnSpc>
              </a:pPr>
              <a:r>
                <a:rPr lang="en-US" altLang="zh-CN" b="1" dirty="0" smtClean="0">
                  <a:latin typeface="微软雅黑" pitchFamily="34" charset="-122"/>
                  <a:ea typeface="微软雅黑" pitchFamily="34" charset="-122"/>
                  <a:sym typeface="Wingdings" pitchFamily="2" charset="2"/>
                </a:rPr>
                <a:t></a:t>
              </a:r>
              <a:r>
                <a:rPr lang="zh-CN" altLang="en-US"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服务器</a:t>
              </a:r>
              <a:r>
                <a:rPr lang="zh-CN" altLang="en-US" b="1" dirty="0">
                  <a:solidFill>
                    <a:srgbClr val="0000FF"/>
                  </a:solidFill>
                  <a:latin typeface="微软雅黑" pitchFamily="34" charset="-122"/>
                  <a:ea typeface="微软雅黑" pitchFamily="34" charset="-122"/>
                </a:rPr>
                <a:t>被动</a:t>
              </a:r>
              <a:r>
                <a:rPr lang="zh-CN" altLang="en-US" b="1" dirty="0">
                  <a:latin typeface="微软雅黑" pitchFamily="34" charset="-122"/>
                  <a:ea typeface="微软雅黑" pitchFamily="34" charset="-122"/>
                </a:rPr>
                <a:t>打开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端口 </a:t>
              </a:r>
              <a:r>
                <a:rPr lang="en-US" altLang="zh-CN" b="1" dirty="0">
                  <a:latin typeface="微软雅黑" pitchFamily="34" charset="-122"/>
                  <a:ea typeface="微软雅黑" pitchFamily="34" charset="-122"/>
                </a:rPr>
                <a:t>67</a:t>
              </a:r>
              <a:r>
                <a:rPr lang="zh-CN" altLang="en-US" b="1" dirty="0" smtClean="0">
                  <a:latin typeface="微软雅黑" pitchFamily="34" charset="-122"/>
                  <a:ea typeface="微软雅黑" pitchFamily="34" charset="-122"/>
                </a:rPr>
                <a:t>，等待</a:t>
              </a:r>
              <a:r>
                <a:rPr lang="zh-CN" altLang="en-US" b="1" dirty="0">
                  <a:latin typeface="微软雅黑" pitchFamily="34" charset="-122"/>
                  <a:ea typeface="微软雅黑" pitchFamily="34" charset="-122"/>
                </a:rPr>
                <a:t>客户端发来的报文。</a:t>
              </a:r>
            </a:p>
          </p:txBody>
        </p:sp>
      </p:grpSp>
    </p:spTree>
    <p:extLst>
      <p:ext uri="{BB962C8B-B14F-4D97-AF65-F5344CB8AC3E}">
        <p14:creationId xmlns:p14="http://schemas.microsoft.com/office/powerpoint/2010/main" val="164015105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sp>
        <p:nvSpPr>
          <p:cNvPr id="85" name="Rectangle 88"/>
          <p:cNvSpPr>
            <a:spLocks noChangeArrowheads="1"/>
          </p:cNvSpPr>
          <p:nvPr/>
        </p:nvSpPr>
        <p:spPr bwMode="auto">
          <a:xfrm>
            <a:off x="1252728" y="3180649"/>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lnSpc>
                <a:spcPts val="2800"/>
              </a:lnSpc>
            </a:pPr>
            <a:endParaRPr lang="zh-CN" altLang="zh-CN" sz="2800" b="1" dirty="0">
              <a:solidFill>
                <a:srgbClr val="000099"/>
              </a:solidFill>
            </a:endParaRPr>
          </a:p>
        </p:txBody>
      </p:sp>
      <p:sp>
        <p:nvSpPr>
          <p:cNvPr id="86" name="矩形 85"/>
          <p:cNvSpPr/>
          <p:nvPr/>
        </p:nvSpPr>
        <p:spPr>
          <a:xfrm>
            <a:off x="2281675" y="3284521"/>
            <a:ext cx="4911104" cy="759182"/>
          </a:xfrm>
          <a:prstGeom prst="rect">
            <a:avLst/>
          </a:prstGeom>
          <a:noFill/>
        </p:spPr>
        <p:txBody>
          <a:bodyPr wrap="square">
            <a:spAutoFit/>
          </a:bodyPr>
          <a:lstStyle/>
          <a:p>
            <a:pPr>
              <a:lnSpc>
                <a:spcPts val="2600"/>
              </a:lnSpc>
            </a:pPr>
            <a:r>
              <a:rPr lang="zh-CN" altLang="en-US" b="1" dirty="0" smtClean="0">
                <a:latin typeface="微软雅黑" panose="020B0503020204020204" pitchFamily="34" charset="-122"/>
                <a:ea typeface="微软雅黑" panose="020B0503020204020204" pitchFamily="34" charset="-122"/>
                <a:cs typeface="Adobe Arabic" panose="02040503050201020203" pitchFamily="18" charset="-78"/>
              </a:rPr>
              <a:t>❷</a:t>
            </a:r>
            <a:r>
              <a:rPr lang="zh-CN" altLang="en-US" b="1" dirty="0" smtClean="0">
                <a:latin typeface="微软雅黑" pitchFamily="34" charset="-122"/>
                <a:ea typeface="微软雅黑" pitchFamily="34" charset="-122"/>
              </a:rPr>
              <a:t>：</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客户从 </a:t>
            </a:r>
            <a:r>
              <a:rPr lang="en-US" altLang="zh-CN" b="1" dirty="0">
                <a:latin typeface="微软雅黑" pitchFamily="34" charset="-122"/>
                <a:ea typeface="微软雅黑" pitchFamily="34" charset="-122"/>
              </a:rPr>
              <a:t>UDP </a:t>
            </a:r>
            <a:r>
              <a:rPr lang="zh-CN" altLang="en-US" b="1" dirty="0">
                <a:latin typeface="微软雅黑" pitchFamily="34" charset="-122"/>
                <a:ea typeface="微软雅黑" pitchFamily="34" charset="-122"/>
              </a:rPr>
              <a:t>端口 </a:t>
            </a:r>
            <a:r>
              <a:rPr lang="en-US" altLang="zh-CN" b="1" dirty="0" smtClean="0">
                <a:latin typeface="微软雅黑" pitchFamily="34" charset="-122"/>
                <a:ea typeface="微软雅黑" pitchFamily="34" charset="-122"/>
              </a:rPr>
              <a:t>68 </a:t>
            </a:r>
            <a:r>
              <a:rPr lang="zh-CN" altLang="en-US" b="1" dirty="0" smtClean="0">
                <a:latin typeface="微软雅黑" pitchFamily="34" charset="-122"/>
                <a:ea typeface="微软雅黑" pitchFamily="34" charset="-122"/>
              </a:rPr>
              <a:t>发送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发现</a:t>
            </a:r>
            <a:r>
              <a:rPr lang="zh-CN" altLang="en-US" b="1" dirty="0" smtClean="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DHCPDISCOVER</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30701720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sp>
        <p:nvSpPr>
          <p:cNvPr id="85" name="Rectangle 88"/>
          <p:cNvSpPr>
            <a:spLocks noChangeArrowheads="1"/>
          </p:cNvSpPr>
          <p:nvPr/>
        </p:nvSpPr>
        <p:spPr bwMode="auto">
          <a:xfrm>
            <a:off x="1252728" y="3180649"/>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589103" y="3156056"/>
            <a:ext cx="6134470" cy="1092607"/>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❸：凡收到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发现报文的 </a:t>
            </a:r>
            <a:r>
              <a:rPr lang="en-US" altLang="zh-CN" b="1" dirty="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服务器</a:t>
            </a:r>
            <a:r>
              <a:rPr lang="zh-CN" altLang="en-US" b="1" dirty="0" smtClean="0">
                <a:solidFill>
                  <a:srgbClr val="0000FF"/>
                </a:solidFill>
                <a:latin typeface="微软雅黑" pitchFamily="34" charset="-122"/>
                <a:ea typeface="微软雅黑" pitchFamily="34" charset="-122"/>
              </a:rPr>
              <a:t>都</a:t>
            </a:r>
            <a:r>
              <a:rPr lang="zh-CN" altLang="en-US" b="1" dirty="0">
                <a:solidFill>
                  <a:srgbClr val="0000FF"/>
                </a:solidFill>
                <a:latin typeface="微软雅黑" pitchFamily="34" charset="-122"/>
                <a:ea typeface="微软雅黑" pitchFamily="34" charset="-122"/>
              </a:rPr>
              <a:t>发出</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提供</a:t>
            </a:r>
            <a:r>
              <a:rPr lang="zh-CN" altLang="en-US" b="1" dirty="0" smtClean="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DHCPOFFER</a:t>
            </a:r>
            <a:r>
              <a:rPr lang="zh-CN" altLang="en-US" b="1" dirty="0" smtClean="0">
                <a:latin typeface="微软雅黑" pitchFamily="34" charset="-122"/>
                <a:ea typeface="微软雅黑" pitchFamily="34" charset="-122"/>
              </a:rPr>
              <a:t>，因此 </a:t>
            </a:r>
            <a:r>
              <a:rPr lang="en-US" altLang="zh-CN" b="1" dirty="0" smtClean="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客户可能</a:t>
            </a:r>
            <a:r>
              <a:rPr lang="zh-CN" altLang="en-US" b="1" dirty="0">
                <a:latin typeface="微软雅黑" pitchFamily="34" charset="-122"/>
                <a:ea typeface="微软雅黑" pitchFamily="34" charset="-122"/>
              </a:rPr>
              <a:t>收到多个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提供</a:t>
            </a:r>
            <a:r>
              <a:rPr lang="zh-CN" altLang="en-US" b="1" dirty="0" smtClean="0">
                <a:latin typeface="微软雅黑" pitchFamily="34" charset="-122"/>
                <a:ea typeface="微软雅黑" pitchFamily="34" charset="-122"/>
              </a:rPr>
              <a:t>报文 。</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9819794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sp>
        <p:nvSpPr>
          <p:cNvPr id="85" name="Rectangle 88"/>
          <p:cNvSpPr>
            <a:spLocks noChangeArrowheads="1"/>
          </p:cNvSpPr>
          <p:nvPr/>
        </p:nvSpPr>
        <p:spPr bwMode="auto">
          <a:xfrm>
            <a:off x="1252728" y="3180649"/>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24614" y="3165668"/>
            <a:ext cx="6116714" cy="1092607"/>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❹：</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客户从几个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服务器中</a:t>
            </a:r>
            <a:r>
              <a:rPr lang="zh-CN" altLang="en-US" b="1" dirty="0" smtClean="0">
                <a:solidFill>
                  <a:srgbClr val="0000FF"/>
                </a:solidFill>
                <a:latin typeface="微软雅黑" pitchFamily="34" charset="-122"/>
                <a:ea typeface="微软雅黑" pitchFamily="34" charset="-122"/>
              </a:rPr>
              <a:t>选择其中</a:t>
            </a:r>
            <a:r>
              <a:rPr lang="zh-CN" altLang="en-US" b="1" dirty="0">
                <a:solidFill>
                  <a:srgbClr val="0000FF"/>
                </a:solidFill>
                <a:latin typeface="微软雅黑" pitchFamily="34" charset="-122"/>
                <a:ea typeface="微软雅黑" pitchFamily="34" charset="-122"/>
              </a:rPr>
              <a:t>的一个，</a:t>
            </a:r>
            <a:r>
              <a:rPr lang="zh-CN" altLang="en-US" b="1" dirty="0">
                <a:latin typeface="微软雅黑" pitchFamily="34" charset="-122"/>
                <a:ea typeface="微软雅黑" pitchFamily="34" charset="-122"/>
              </a:rPr>
              <a:t>并向所选择的 </a:t>
            </a:r>
            <a:r>
              <a:rPr lang="en-US" altLang="zh-CN" b="1" dirty="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服务器</a:t>
            </a:r>
            <a:r>
              <a:rPr lang="zh-CN" altLang="en-US" b="1" dirty="0">
                <a:latin typeface="微软雅黑" pitchFamily="34" charset="-122"/>
                <a:ea typeface="微软雅黑" pitchFamily="34" charset="-122"/>
              </a:rPr>
              <a:t>发送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请求</a:t>
            </a:r>
            <a:r>
              <a:rPr lang="zh-CN" altLang="en-US" b="1" dirty="0" smtClean="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DHCPREQUEST</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6519411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87943" y="2212378"/>
            <a:ext cx="5962989" cy="18895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3" name="AutoShape 5"/>
          <p:cNvSpPr>
            <a:spLocks noChangeArrowheads="1"/>
          </p:cNvSpPr>
          <p:nvPr/>
        </p:nvSpPr>
        <p:spPr bwMode="auto">
          <a:xfrm>
            <a:off x="545143" y="614807"/>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4" name="Rectangle 6"/>
          <p:cNvSpPr>
            <a:spLocks noChangeArrowheads="1"/>
          </p:cNvSpPr>
          <p:nvPr/>
        </p:nvSpPr>
        <p:spPr bwMode="auto">
          <a:xfrm>
            <a:off x="3093070" y="57253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6.1.1  </a:t>
            </a:r>
            <a:r>
              <a:rPr lang="zh-CN" altLang="en-US" sz="2400" b="1" dirty="0">
                <a:solidFill>
                  <a:schemeClr val="bg1"/>
                </a:solidFill>
                <a:latin typeface="微软雅黑" pitchFamily="34" charset="-122"/>
                <a:ea typeface="微软雅黑" pitchFamily="34" charset="-122"/>
              </a:rPr>
              <a:t>域名系统概述</a:t>
            </a:r>
          </a:p>
        </p:txBody>
      </p:sp>
      <p:sp>
        <p:nvSpPr>
          <p:cNvPr id="15" name="Rectangle 8"/>
          <p:cNvSpPr>
            <a:spLocks noChangeArrowheads="1"/>
          </p:cNvSpPr>
          <p:nvPr/>
        </p:nvSpPr>
        <p:spPr bwMode="auto">
          <a:xfrm>
            <a:off x="545143" y="1003858"/>
            <a:ext cx="8053711" cy="810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域名</a:t>
            </a:r>
            <a:r>
              <a:rPr lang="zh-CN" altLang="en-US" sz="2000" b="1" dirty="0" smtClean="0">
                <a:solidFill>
                  <a:srgbClr val="C00000"/>
                </a:solidFill>
                <a:latin typeface="微软雅黑" pitchFamily="34" charset="-122"/>
                <a:ea typeface="微软雅黑" pitchFamily="34" charset="-122"/>
              </a:rPr>
              <a:t>系统 </a:t>
            </a:r>
            <a:r>
              <a:rPr lang="en-US" altLang="zh-CN" sz="2000" b="1" dirty="0" smtClean="0">
                <a:solidFill>
                  <a:srgbClr val="C00000"/>
                </a:solidFill>
                <a:latin typeface="微软雅黑" pitchFamily="34" charset="-122"/>
                <a:ea typeface="微软雅黑" pitchFamily="34" charset="-122"/>
              </a:rPr>
              <a:t>DNS </a:t>
            </a:r>
            <a:r>
              <a:rPr lang="en-US" altLang="zh-CN" sz="2000" b="1" dirty="0">
                <a:latin typeface="微软雅黑" pitchFamily="34" charset="-122"/>
                <a:ea typeface="微软雅黑" pitchFamily="34" charset="-122"/>
              </a:rPr>
              <a:t>(Domain Name System</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631825" lvl="1" indent="-342900">
              <a:lnSpc>
                <a:spcPts val="2800"/>
              </a:lnSpc>
              <a:buClr>
                <a:srgbClr val="9900CC"/>
              </a:buClr>
              <a:buSzPct val="85000"/>
              <a:buFont typeface="Wingdings" panose="05000000000000000000" pitchFamily="2" charset="2"/>
              <a:buChar char="u"/>
            </a:pPr>
            <a:r>
              <a:rPr lang="zh-CN" altLang="en-US" sz="2000" b="1" dirty="0" smtClean="0">
                <a:latin typeface="微软雅黑" pitchFamily="34" charset="-122"/>
                <a:ea typeface="微软雅黑" pitchFamily="34" charset="-122"/>
              </a:rPr>
              <a:t>作用：将</a:t>
            </a:r>
            <a:r>
              <a:rPr lang="zh-CN" altLang="en-US" sz="2000" b="1" dirty="0" smtClean="0">
                <a:solidFill>
                  <a:srgbClr val="0000FF"/>
                </a:solidFill>
                <a:latin typeface="微软雅黑" pitchFamily="34" charset="-122"/>
                <a:ea typeface="微软雅黑" pitchFamily="34" charset="-122"/>
              </a:rPr>
              <a:t>域名</a:t>
            </a:r>
            <a:r>
              <a:rPr lang="zh-CN" altLang="en-US" sz="2000" b="1" dirty="0">
                <a:latin typeface="微软雅黑" pitchFamily="34" charset="-122"/>
                <a:ea typeface="微软雅黑" pitchFamily="34" charset="-122"/>
              </a:rPr>
              <a:t>转换为</a:t>
            </a:r>
            <a:r>
              <a:rPr lang="zh-CN" altLang="en-US" sz="2000" b="1" dirty="0">
                <a:solidFill>
                  <a:srgbClr val="0000FF"/>
                </a:solidFill>
                <a:latin typeface="微软雅黑" pitchFamily="34" charset="-122"/>
                <a:ea typeface="微软雅黑" pitchFamily="34" charset="-122"/>
              </a:rPr>
              <a:t> </a:t>
            </a:r>
            <a:r>
              <a:rPr lang="en-US" altLang="zh-CN" sz="2000" b="1" dirty="0">
                <a:solidFill>
                  <a:srgbClr val="0000FF"/>
                </a:solidFill>
                <a:latin typeface="微软雅黑" pitchFamily="34" charset="-122"/>
                <a:ea typeface="微软雅黑" pitchFamily="34" charset="-122"/>
              </a:rPr>
              <a:t>IP </a:t>
            </a:r>
            <a:r>
              <a:rPr lang="zh-CN" altLang="en-US" sz="2000" b="1" dirty="0" smtClean="0">
                <a:solidFill>
                  <a:srgbClr val="0000FF"/>
                </a:solidFill>
                <a:latin typeface="微软雅黑" pitchFamily="34" charset="-122"/>
                <a:ea typeface="微软雅黑" pitchFamily="34" charset="-122"/>
              </a:rPr>
              <a:t>地址。</a:t>
            </a:r>
            <a:endParaRPr lang="en-US" altLang="zh-CN" sz="2000" b="1" dirty="0" smtClean="0">
              <a:solidFill>
                <a:srgbClr val="0000FF"/>
              </a:solidFill>
              <a:latin typeface="微软雅黑" pitchFamily="34" charset="-122"/>
              <a:ea typeface="微软雅黑" pitchFamily="34" charset="-122"/>
            </a:endParaRPr>
          </a:p>
        </p:txBody>
      </p:sp>
      <p:grpSp>
        <p:nvGrpSpPr>
          <p:cNvPr id="40" name="组合 39"/>
          <p:cNvGrpSpPr/>
          <p:nvPr/>
        </p:nvGrpSpPr>
        <p:grpSpPr>
          <a:xfrm>
            <a:off x="88138" y="2355702"/>
            <a:ext cx="5863112" cy="1650084"/>
            <a:chOff x="1255629" y="2665944"/>
            <a:chExt cx="5863112" cy="1650084"/>
          </a:xfrm>
        </p:grpSpPr>
        <p:sp>
          <p:nvSpPr>
            <p:cNvPr id="8" name="矩形 7"/>
            <p:cNvSpPr/>
            <p:nvPr/>
          </p:nvSpPr>
          <p:spPr>
            <a:xfrm>
              <a:off x="2378918" y="2665944"/>
              <a:ext cx="2632003" cy="276999"/>
            </a:xfrm>
            <a:prstGeom prst="rect">
              <a:avLst/>
            </a:prstGeom>
          </p:spPr>
          <p:txBody>
            <a:bodyPr wrap="none">
              <a:spAutoFit/>
            </a:bodyPr>
            <a:lstStyle/>
            <a:p>
              <a:pPr algn="ctr"/>
              <a:r>
                <a:rPr lang="zh-CN" altLang="en-US" sz="1200" b="1" dirty="0" smtClean="0">
                  <a:latin typeface="微软雅黑" pitchFamily="34" charset="-122"/>
                  <a:ea typeface="微软雅黑" pitchFamily="34" charset="-122"/>
                </a:rPr>
                <a:t>查询 </a:t>
              </a:r>
              <a:r>
                <a:rPr lang="en-US" altLang="zh-CN" sz="1200" b="1" dirty="0" smtClean="0">
                  <a:solidFill>
                    <a:srgbClr val="0000CC"/>
                  </a:solidFill>
                  <a:latin typeface="微软雅黑" pitchFamily="34" charset="-122"/>
                  <a:ea typeface="微软雅黑" pitchFamily="34" charset="-122"/>
                </a:rPr>
                <a:t>www.huat.edu.cn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的 </a:t>
              </a: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地址</a:t>
              </a:r>
              <a:endParaRPr lang="zh-CN" altLang="en-US" sz="1200" dirty="0"/>
            </a:p>
          </p:txBody>
        </p:sp>
        <p:sp>
          <p:nvSpPr>
            <p:cNvPr id="16" name="矩形 15"/>
            <p:cNvSpPr/>
            <p:nvPr/>
          </p:nvSpPr>
          <p:spPr>
            <a:xfrm>
              <a:off x="5064584" y="4008251"/>
              <a:ext cx="1334020" cy="307777"/>
            </a:xfrm>
            <a:prstGeom prst="rect">
              <a:avLst/>
            </a:prstGeom>
          </p:spPr>
          <p:txBody>
            <a:bodyPr wrap="none">
              <a:spAutoFit/>
            </a:bodyPr>
            <a:lstStyle/>
            <a:p>
              <a:pPr algn="ctr"/>
              <a:r>
                <a:rPr lang="en-US" altLang="zh-CN" sz="1400" b="1" dirty="0" smtClean="0">
                  <a:latin typeface="微软雅黑" pitchFamily="34" charset="-122"/>
                  <a:ea typeface="微软雅黑" pitchFamily="34" charset="-122"/>
                </a:rPr>
                <a:t>61.183.20.84</a:t>
              </a:r>
              <a:endParaRPr lang="zh-CN" altLang="en-US" sz="1400" dirty="0"/>
            </a:p>
          </p:txBody>
        </p:sp>
        <p:sp>
          <p:nvSpPr>
            <p:cNvPr id="10" name="云形 9"/>
            <p:cNvSpPr/>
            <p:nvPr/>
          </p:nvSpPr>
          <p:spPr>
            <a:xfrm>
              <a:off x="5318528" y="2683699"/>
              <a:ext cx="1787626" cy="1219649"/>
            </a:xfrm>
            <a:prstGeom prst="cloud">
              <a:avLst/>
            </a:prstGeom>
            <a:solidFill>
              <a:schemeClr val="bg1"/>
            </a:solidFill>
            <a:ln w="12700">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44615" y="3640097"/>
              <a:ext cx="297954" cy="417136"/>
            </a:xfrm>
            <a:prstGeom prst="rect">
              <a:avLst/>
            </a:prstGeom>
          </p:spPr>
        </p:pic>
        <p:sp>
          <p:nvSpPr>
            <p:cNvPr id="3" name="圆角矩形 2"/>
            <p:cNvSpPr/>
            <p:nvPr/>
          </p:nvSpPr>
          <p:spPr>
            <a:xfrm>
              <a:off x="5145486" y="2759941"/>
              <a:ext cx="773085" cy="406121"/>
            </a:xfrm>
            <a:prstGeom prst="roundRect">
              <a:avLst/>
            </a:prstGeom>
            <a:solidFill>
              <a:srgbClr val="00B0F0"/>
            </a:soli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latin typeface="微软雅黑" panose="020B0503020204020204" pitchFamily="34" charset="-122"/>
                  <a:ea typeface="微软雅黑" panose="020B0503020204020204" pitchFamily="34" charset="-122"/>
                </a:rPr>
                <a:t>DNS</a:t>
              </a:r>
              <a:endParaRPr lang="zh-CN" altLang="en-US" sz="1600" b="1" dirty="0">
                <a:latin typeface="微软雅黑" panose="020B0503020204020204" pitchFamily="34" charset="-122"/>
                <a:ea typeface="微软雅黑" panose="020B0503020204020204" pitchFamily="34" charset="-122"/>
              </a:endParaRPr>
            </a:p>
          </p:txBody>
        </p:sp>
        <p:sp>
          <p:nvSpPr>
            <p:cNvPr id="23" name="矩形 22"/>
            <p:cNvSpPr/>
            <p:nvPr/>
          </p:nvSpPr>
          <p:spPr>
            <a:xfrm>
              <a:off x="2787895" y="2969044"/>
              <a:ext cx="1872628" cy="276999"/>
            </a:xfrm>
            <a:prstGeom prst="rect">
              <a:avLst/>
            </a:prstGeom>
          </p:spPr>
          <p:txBody>
            <a:bodyPr wrap="none">
              <a:spAutoFit/>
            </a:bodyPr>
            <a:lstStyle/>
            <a:p>
              <a:pPr algn="ctr"/>
              <a:r>
                <a:rPr lang="en-US" altLang="zh-CN" sz="1200" b="1" dirty="0" smtClean="0">
                  <a:latin typeface="微软雅黑" pitchFamily="34" charset="-122"/>
                  <a:ea typeface="微软雅黑" pitchFamily="34" charset="-122"/>
                </a:rPr>
                <a:t>IP </a:t>
              </a:r>
              <a:r>
                <a:rPr lang="zh-CN" altLang="en-US" sz="1200" b="1" dirty="0" smtClean="0">
                  <a:latin typeface="微软雅黑" pitchFamily="34" charset="-122"/>
                  <a:ea typeface="微软雅黑" pitchFamily="34" charset="-122"/>
                </a:rPr>
                <a:t>地址为 </a:t>
              </a:r>
              <a:r>
                <a:rPr lang="en-US" altLang="zh-CN" sz="1200" b="1" dirty="0" smtClean="0">
                  <a:latin typeface="微软雅黑" pitchFamily="34" charset="-122"/>
                  <a:ea typeface="微软雅黑" pitchFamily="34" charset="-122"/>
                </a:rPr>
                <a:t>61.183.20.84</a:t>
              </a:r>
              <a:endParaRPr lang="zh-CN" altLang="en-US" sz="1200" dirty="0"/>
            </a:p>
          </p:txBody>
        </p:sp>
        <p:grpSp>
          <p:nvGrpSpPr>
            <p:cNvPr id="26" name="组合 25"/>
            <p:cNvGrpSpPr/>
            <p:nvPr/>
          </p:nvGrpSpPr>
          <p:grpSpPr>
            <a:xfrm>
              <a:off x="1696121" y="2698471"/>
              <a:ext cx="640530" cy="640531"/>
              <a:chOff x="1749336" y="2998394"/>
              <a:chExt cx="640530" cy="640531"/>
            </a:xfrm>
          </p:grpSpPr>
          <p:pic>
            <p:nvPicPr>
              <p:cNvPr id="19" name="Picture 197"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9336" y="2998394"/>
                <a:ext cx="640530" cy="640531"/>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1763811" y="3117525"/>
                <a:ext cx="602363" cy="261610"/>
              </a:xfrm>
              <a:prstGeom prst="rect">
                <a:avLst/>
              </a:prstGeom>
              <a:noFill/>
            </p:spPr>
            <p:txBody>
              <a:bodyPr wrap="square" rtlCol="0">
                <a:spAutoFit/>
              </a:bodyPr>
              <a:lstStyle/>
              <a:p>
                <a:pPr algn="ctr"/>
                <a:r>
                  <a:rPr lang="zh-CN" altLang="en-US" sz="1100" b="1" dirty="0" smtClean="0">
                    <a:solidFill>
                      <a:srgbClr val="FFFF00"/>
                    </a:solidFill>
                    <a:latin typeface="微软雅黑" panose="020B0503020204020204" pitchFamily="34" charset="-122"/>
                    <a:ea typeface="微软雅黑" panose="020B0503020204020204" pitchFamily="34" charset="-122"/>
                  </a:rPr>
                  <a:t>浏览器</a:t>
                </a:r>
                <a:endParaRPr lang="zh-CN" altLang="en-US" sz="1100" b="1" dirty="0">
                  <a:solidFill>
                    <a:srgbClr val="FFFF00"/>
                  </a:solidFill>
                  <a:latin typeface="微软雅黑" panose="020B0503020204020204" pitchFamily="34" charset="-122"/>
                  <a:ea typeface="微软雅黑" panose="020B0503020204020204" pitchFamily="34" charset="-122"/>
                </a:endParaRPr>
              </a:p>
            </p:txBody>
          </p:sp>
        </p:grpSp>
        <p:sp>
          <p:nvSpPr>
            <p:cNvPr id="25" name="矩形 24"/>
            <p:cNvSpPr/>
            <p:nvPr/>
          </p:nvSpPr>
          <p:spPr>
            <a:xfrm>
              <a:off x="5869485" y="3154596"/>
              <a:ext cx="723275" cy="307777"/>
            </a:xfrm>
            <a:prstGeom prst="rect">
              <a:avLst/>
            </a:prstGeom>
          </p:spPr>
          <p:txBody>
            <a:bodyPr wrap="none">
              <a:spAutoFit/>
            </a:bodyPr>
            <a:lstStyle/>
            <a:p>
              <a:r>
                <a:rPr lang="zh-CN" altLang="en-US" sz="1400" b="1" dirty="0">
                  <a:solidFill>
                    <a:srgbClr val="000066"/>
                  </a:solidFill>
                  <a:latin typeface="微软雅黑" panose="020B0503020204020204" pitchFamily="34" charset="-122"/>
                  <a:ea typeface="微软雅黑" panose="020B0503020204020204" pitchFamily="34" charset="-122"/>
                </a:rPr>
                <a:t>互联网</a:t>
              </a:r>
            </a:p>
          </p:txBody>
        </p:sp>
        <p:cxnSp>
          <p:nvCxnSpPr>
            <p:cNvPr id="27" name="直接箭头连接符 26"/>
            <p:cNvCxnSpPr/>
            <p:nvPr/>
          </p:nvCxnSpPr>
          <p:spPr>
            <a:xfrm>
              <a:off x="2312959" y="3146458"/>
              <a:ext cx="3192435" cy="75689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0787" y="3286709"/>
              <a:ext cx="297954" cy="417136"/>
            </a:xfrm>
            <a:prstGeom prst="rect">
              <a:avLst/>
            </a:prstGeom>
          </p:spPr>
        </p:pic>
        <p:sp>
          <p:nvSpPr>
            <p:cNvPr id="35" name="矩形 34"/>
            <p:cNvSpPr/>
            <p:nvPr/>
          </p:nvSpPr>
          <p:spPr>
            <a:xfrm>
              <a:off x="1255629" y="3340059"/>
              <a:ext cx="2042097" cy="276999"/>
            </a:xfrm>
            <a:prstGeom prst="rect">
              <a:avLst/>
            </a:prstGeom>
          </p:spPr>
          <p:txBody>
            <a:bodyPr wrap="none">
              <a:spAutoFit/>
            </a:bodyPr>
            <a:lstStyle/>
            <a:p>
              <a:pPr algn="ctr"/>
              <a:r>
                <a:rPr lang="en-US" altLang="zh-CN" sz="1200" b="1" dirty="0" smtClean="0">
                  <a:latin typeface="微软雅黑" pitchFamily="34" charset="-122"/>
                  <a:ea typeface="微软雅黑" pitchFamily="34" charset="-122"/>
                </a:rPr>
                <a:t>http://www.huat.edu.cn</a:t>
              </a:r>
              <a:endParaRPr lang="zh-CN" altLang="en-US" sz="1200" dirty="0"/>
            </a:p>
          </p:txBody>
        </p:sp>
        <p:grpSp>
          <p:nvGrpSpPr>
            <p:cNvPr id="38" name="组合 37"/>
            <p:cNvGrpSpPr/>
            <p:nvPr/>
          </p:nvGrpSpPr>
          <p:grpSpPr>
            <a:xfrm>
              <a:off x="2284350" y="2920745"/>
              <a:ext cx="2861961" cy="87320"/>
              <a:chOff x="2977656" y="2920745"/>
              <a:chExt cx="1954758" cy="87320"/>
            </a:xfrm>
          </p:grpSpPr>
          <p:cxnSp>
            <p:nvCxnSpPr>
              <p:cNvPr id="5" name="直接箭头连接符 4"/>
              <p:cNvCxnSpPr/>
              <p:nvPr/>
            </p:nvCxnSpPr>
            <p:spPr>
              <a:xfrm>
                <a:off x="2977656" y="2920745"/>
                <a:ext cx="1954758" cy="0"/>
              </a:xfrm>
              <a:prstGeom prst="straightConnector1">
                <a:avLst/>
              </a:prstGeom>
              <a:ln w="19050">
                <a:solidFill>
                  <a:srgbClr val="CC00CC"/>
                </a:solidFill>
                <a:tailEnd type="triangle"/>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2977656" y="3008065"/>
                <a:ext cx="1954758" cy="0"/>
              </a:xfrm>
              <a:prstGeom prst="straightConnector1">
                <a:avLst/>
              </a:prstGeom>
              <a:ln w="19050">
                <a:solidFill>
                  <a:srgbClr val="000099"/>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pic>
        <p:nvPicPr>
          <p:cNvPr id="28"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46270" y="1821589"/>
            <a:ext cx="2695328" cy="2661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下箭头 5"/>
          <p:cNvSpPr/>
          <p:nvPr/>
        </p:nvSpPr>
        <p:spPr>
          <a:xfrm>
            <a:off x="2409095" y="1740877"/>
            <a:ext cx="202222" cy="6413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89464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sp>
        <p:nvSpPr>
          <p:cNvPr id="85" name="Rectangle 88"/>
          <p:cNvSpPr>
            <a:spLocks noChangeArrowheads="1"/>
          </p:cNvSpPr>
          <p:nvPr/>
        </p:nvSpPr>
        <p:spPr bwMode="auto">
          <a:xfrm>
            <a:off x="1252728" y="3180649"/>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26345" y="3184095"/>
            <a:ext cx="6010182" cy="1092607"/>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❺：被选择的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服务器发送确认</a:t>
            </a:r>
            <a:r>
              <a:rPr lang="zh-CN" altLang="en-US" b="1" dirty="0" smtClean="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DHCPACK</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客户</a:t>
            </a:r>
            <a:r>
              <a:rPr lang="zh-CN" altLang="en-US" b="1" dirty="0">
                <a:latin typeface="微软雅黑" pitchFamily="34" charset="-122"/>
                <a:ea typeface="微软雅黑" pitchFamily="34" charset="-122"/>
              </a:rPr>
              <a:t>可</a:t>
            </a:r>
            <a:r>
              <a:rPr lang="zh-CN" altLang="en-US" b="1" dirty="0" smtClean="0">
                <a:latin typeface="微软雅黑" pitchFamily="34" charset="-122"/>
                <a:ea typeface="微软雅黑" pitchFamily="34" charset="-122"/>
              </a:rPr>
              <a:t>开始</a:t>
            </a:r>
            <a:r>
              <a:rPr lang="zh-CN" altLang="en-US" b="1" dirty="0">
                <a:latin typeface="微软雅黑" pitchFamily="34" charset="-122"/>
                <a:ea typeface="微软雅黑" pitchFamily="34" charset="-122"/>
              </a:rPr>
              <a:t>使用得到的</a:t>
            </a:r>
            <a:r>
              <a:rPr lang="zh-CN" altLang="en-US" b="1" dirty="0">
                <a:solidFill>
                  <a:srgbClr val="0000FF"/>
                </a:solidFill>
                <a:latin typeface="微软雅黑" pitchFamily="34" charset="-122"/>
                <a:ea typeface="微软雅黑" pitchFamily="34" charset="-122"/>
              </a:rPr>
              <a:t>临时</a:t>
            </a: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r>
              <a:rPr lang="zh-CN" altLang="en-US" b="1" dirty="0" smtClean="0">
                <a:latin typeface="微软雅黑" pitchFamily="34" charset="-122"/>
                <a:ea typeface="微软雅黑" pitchFamily="34" charset="-122"/>
              </a:rPr>
              <a:t>了，进入</a:t>
            </a:r>
            <a:r>
              <a:rPr lang="zh-CN" altLang="en-US" b="1" dirty="0">
                <a:latin typeface="微软雅黑" pitchFamily="34" charset="-122"/>
                <a:ea typeface="微软雅黑" pitchFamily="34" charset="-122"/>
              </a:rPr>
              <a:t>已绑定</a:t>
            </a:r>
            <a:r>
              <a:rPr lang="zh-CN" altLang="en-US" b="1" dirty="0" smtClean="0">
                <a:latin typeface="微软雅黑" pitchFamily="34" charset="-122"/>
                <a:ea typeface="微软雅黑" pitchFamily="34" charset="-122"/>
              </a:rPr>
              <a:t>状态。 </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2710836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sp>
        <p:nvSpPr>
          <p:cNvPr id="85" name="Rectangle 88"/>
          <p:cNvSpPr>
            <a:spLocks noChangeArrowheads="1"/>
          </p:cNvSpPr>
          <p:nvPr/>
        </p:nvSpPr>
        <p:spPr bwMode="auto">
          <a:xfrm>
            <a:off x="1252728" y="3180649"/>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24614" y="3189032"/>
            <a:ext cx="6223246" cy="1092607"/>
          </a:xfrm>
          <a:prstGeom prst="rect">
            <a:avLst/>
          </a:prstGeom>
          <a:noFill/>
        </p:spPr>
        <p:txBody>
          <a:bodyPr wrap="square">
            <a:spAutoFit/>
          </a:bodyPr>
          <a:lstStyle/>
          <a:p>
            <a:pPr>
              <a:lnSpc>
                <a:spcPts val="2600"/>
              </a:lnSpc>
            </a:pP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客户现在要根据服务器提供的</a:t>
            </a:r>
            <a:r>
              <a:rPr lang="zh-CN" altLang="en-US" b="1" dirty="0">
                <a:solidFill>
                  <a:srgbClr val="0000FF"/>
                </a:solidFill>
                <a:latin typeface="微软雅黑" pitchFamily="34" charset="-122"/>
                <a:ea typeface="微软雅黑" pitchFamily="34" charset="-122"/>
              </a:rPr>
              <a:t>租用期 </a:t>
            </a:r>
            <a:r>
              <a:rPr lang="en-US" altLang="zh-CN" b="1" dirty="0">
                <a:solidFill>
                  <a:srgbClr val="0000FF"/>
                </a:solidFill>
                <a:latin typeface="微软雅黑" pitchFamily="34" charset="-122"/>
                <a:ea typeface="微软雅黑" pitchFamily="34" charset="-122"/>
              </a:rPr>
              <a:t>T </a:t>
            </a:r>
            <a:r>
              <a:rPr lang="zh-CN" altLang="en-US" b="1" dirty="0">
                <a:latin typeface="微软雅黑" pitchFamily="34" charset="-122"/>
                <a:ea typeface="微软雅黑" pitchFamily="34" charset="-122"/>
              </a:rPr>
              <a:t>设置</a:t>
            </a:r>
            <a:r>
              <a:rPr lang="zh-CN" altLang="en-US" b="1" dirty="0">
                <a:solidFill>
                  <a:srgbClr val="0000FF"/>
                </a:solidFill>
                <a:latin typeface="微软雅黑" pitchFamily="34" charset="-122"/>
                <a:ea typeface="微软雅黑" pitchFamily="34" charset="-122"/>
              </a:rPr>
              <a:t>两个</a:t>
            </a:r>
            <a:r>
              <a:rPr lang="zh-CN" altLang="en-US" b="1" dirty="0">
                <a:latin typeface="微软雅黑" pitchFamily="34" charset="-122"/>
                <a:ea typeface="微软雅黑" pitchFamily="34" charset="-122"/>
              </a:rPr>
              <a:t>计时器 </a:t>
            </a:r>
            <a:r>
              <a:rPr lang="en-US" altLang="zh-CN" b="1" dirty="0">
                <a:latin typeface="微软雅黑" pitchFamily="34" charset="-122"/>
                <a:ea typeface="微软雅黑" pitchFamily="34" charset="-122"/>
              </a:rPr>
              <a:t>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T</a:t>
            </a:r>
            <a:r>
              <a:rPr lang="en-US" altLang="zh-CN" b="1" baseline="-25000" dirty="0">
                <a:latin typeface="微软雅黑" pitchFamily="34" charset="-122"/>
                <a:ea typeface="微软雅黑" pitchFamily="34" charset="-122"/>
              </a:rPr>
              <a:t>2</a:t>
            </a:r>
            <a:r>
              <a:rPr lang="zh-CN" altLang="en-US" b="1" dirty="0">
                <a:latin typeface="微软雅黑" pitchFamily="34" charset="-122"/>
                <a:ea typeface="微软雅黑" pitchFamily="34" charset="-122"/>
              </a:rPr>
              <a:t>，它们的超时时间分别是 </a:t>
            </a:r>
            <a:r>
              <a:rPr lang="en-US" altLang="zh-CN" b="1" dirty="0">
                <a:latin typeface="微软雅黑" pitchFamily="34" charset="-122"/>
                <a:ea typeface="微软雅黑" pitchFamily="34" charset="-122"/>
              </a:rPr>
              <a:t>0.5T </a:t>
            </a:r>
            <a:r>
              <a:rPr lang="zh-CN" altLang="en-US" b="1" dirty="0">
                <a:latin typeface="微软雅黑" pitchFamily="34" charset="-122"/>
                <a:ea typeface="微软雅黑" pitchFamily="34" charset="-122"/>
              </a:rPr>
              <a:t>和 </a:t>
            </a:r>
            <a:r>
              <a:rPr lang="en-US" altLang="zh-CN" b="1" dirty="0">
                <a:latin typeface="微软雅黑" pitchFamily="34" charset="-122"/>
                <a:ea typeface="微软雅黑" pitchFamily="34" charset="-122"/>
              </a:rPr>
              <a:t>0.875T</a:t>
            </a:r>
            <a:r>
              <a:rPr lang="zh-CN" altLang="en-US" b="1" dirty="0">
                <a:latin typeface="微软雅黑" pitchFamily="34" charset="-122"/>
                <a:ea typeface="微软雅黑" pitchFamily="34" charset="-122"/>
              </a:rPr>
              <a:t>。当超时时间</a:t>
            </a:r>
            <a:r>
              <a:rPr lang="zh-CN" altLang="en-US" b="1" dirty="0" smtClean="0">
                <a:latin typeface="微软雅黑" pitchFamily="34" charset="-122"/>
                <a:ea typeface="微软雅黑" pitchFamily="34" charset="-122"/>
              </a:rPr>
              <a:t>到时，就要</a:t>
            </a:r>
            <a:r>
              <a:rPr lang="zh-CN" altLang="en-US" b="1" dirty="0">
                <a:latin typeface="微软雅黑" pitchFamily="34" charset="-122"/>
                <a:ea typeface="微软雅黑" pitchFamily="34" charset="-122"/>
              </a:rPr>
              <a:t>请求更新租用期。</a:t>
            </a:r>
          </a:p>
        </p:txBody>
      </p:sp>
    </p:spTree>
    <p:extLst>
      <p:ext uri="{BB962C8B-B14F-4D97-AF65-F5344CB8AC3E}">
        <p14:creationId xmlns:p14="http://schemas.microsoft.com/office/powerpoint/2010/main" val="2631353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9" name="Line 40"/>
            <p:cNvSpPr>
              <a:spLocks noChangeShapeType="1"/>
            </p:cNvSpPr>
            <p:nvPr/>
          </p:nvSpPr>
          <p:spPr bwMode="auto">
            <a:xfrm>
              <a:off x="2454143" y="41878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1" name="Rectangle 42"/>
            <p:cNvSpPr>
              <a:spLocks noChangeArrowheads="1"/>
            </p:cNvSpPr>
            <p:nvPr/>
          </p:nvSpPr>
          <p:spPr bwMode="auto">
            <a:xfrm>
              <a:off x="3529012" y="4060825"/>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DHCPNACK</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sp>
        <p:nvSpPr>
          <p:cNvPr id="85" name="Rectangle 88"/>
          <p:cNvSpPr>
            <a:spLocks noChangeArrowheads="1"/>
          </p:cNvSpPr>
          <p:nvPr/>
        </p:nvSpPr>
        <p:spPr bwMode="auto">
          <a:xfrm>
            <a:off x="1252728" y="3180649"/>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26384" y="3253058"/>
            <a:ext cx="6114944" cy="759182"/>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❻：租用期过了</a:t>
            </a:r>
            <a:r>
              <a:rPr lang="zh-CN" altLang="en-US" b="1" dirty="0">
                <a:solidFill>
                  <a:srgbClr val="0000FF"/>
                </a:solidFill>
                <a:latin typeface="微软雅黑" pitchFamily="34" charset="-122"/>
                <a:ea typeface="微软雅黑" pitchFamily="34" charset="-122"/>
              </a:rPr>
              <a:t>一半</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T</a:t>
            </a:r>
            <a:r>
              <a:rPr lang="en-US" altLang="zh-CN" b="1" baseline="-25000" dirty="0">
                <a:latin typeface="微软雅黑" pitchFamily="34" charset="-122"/>
                <a:ea typeface="微软雅黑" pitchFamily="34" charset="-122"/>
              </a:rPr>
              <a:t>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时间到），</a:t>
            </a:r>
            <a:r>
              <a:rPr lang="en-US" altLang="zh-CN" b="1" dirty="0">
                <a:latin typeface="微软雅黑" pitchFamily="34" charset="-122"/>
                <a:ea typeface="微软雅黑" pitchFamily="34" charset="-122"/>
              </a:rPr>
              <a:t>DHCP </a:t>
            </a:r>
            <a:r>
              <a:rPr lang="zh-CN" altLang="en-US" b="1" dirty="0" smtClean="0">
                <a:latin typeface="微软雅黑" pitchFamily="34" charset="-122"/>
                <a:ea typeface="微软雅黑" pitchFamily="34" charset="-122"/>
              </a:rPr>
              <a:t>发送请求</a:t>
            </a:r>
            <a:r>
              <a:rPr lang="zh-CN" altLang="en-US" b="1" dirty="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DHCPREQUEST</a:t>
            </a:r>
            <a:r>
              <a:rPr lang="zh-CN" altLang="en-US" b="1" dirty="0" smtClean="0">
                <a:latin typeface="微软雅黑" pitchFamily="34" charset="-122"/>
                <a:ea typeface="微软雅黑" pitchFamily="34" charset="-122"/>
              </a:rPr>
              <a:t>，要求</a:t>
            </a:r>
            <a:r>
              <a:rPr lang="zh-CN" altLang="en-US" b="1" dirty="0">
                <a:solidFill>
                  <a:srgbClr val="0000FF"/>
                </a:solidFill>
                <a:latin typeface="微软雅黑" pitchFamily="34" charset="-122"/>
                <a:ea typeface="微软雅黑" pitchFamily="34" charset="-122"/>
              </a:rPr>
              <a:t>更新</a:t>
            </a:r>
            <a:r>
              <a:rPr lang="zh-CN" altLang="en-US" b="1" dirty="0">
                <a:latin typeface="微软雅黑" pitchFamily="34" charset="-122"/>
                <a:ea typeface="微软雅黑" pitchFamily="34" charset="-122"/>
              </a:rPr>
              <a:t>租用期。 </a:t>
            </a:r>
          </a:p>
        </p:txBody>
      </p:sp>
    </p:spTree>
    <p:extLst>
      <p:ext uri="{BB962C8B-B14F-4D97-AF65-F5344CB8AC3E}">
        <p14:creationId xmlns:p14="http://schemas.microsoft.com/office/powerpoint/2010/main" val="31847310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9" name="Line 40"/>
            <p:cNvSpPr>
              <a:spLocks noChangeShapeType="1"/>
            </p:cNvSpPr>
            <p:nvPr/>
          </p:nvSpPr>
          <p:spPr bwMode="auto">
            <a:xfrm>
              <a:off x="2454143" y="41878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1" name="Rectangle 42"/>
            <p:cNvSpPr>
              <a:spLocks noChangeArrowheads="1"/>
            </p:cNvSpPr>
            <p:nvPr/>
          </p:nvSpPr>
          <p:spPr bwMode="auto">
            <a:xfrm>
              <a:off x="3529012" y="4060825"/>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smtClean="0">
                  <a:latin typeface="微软雅黑" pitchFamily="34" charset="-122"/>
                  <a:ea typeface="微软雅黑" pitchFamily="34" charset="-122"/>
                </a:rPr>
                <a:t>DHCPACK</a:t>
              </a:r>
              <a:endParaRPr kumimoji="1" lang="en-US" altLang="zh-CN" sz="1100" b="1" dirty="0">
                <a:latin typeface="微软雅黑" pitchFamily="34" charset="-122"/>
                <a:ea typeface="微软雅黑" pitchFamily="34" charset="-122"/>
              </a:endParaRP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grpSp>
        <p:nvGrpSpPr>
          <p:cNvPr id="87" name="组合 86"/>
          <p:cNvGrpSpPr/>
          <p:nvPr/>
        </p:nvGrpSpPr>
        <p:grpSpPr>
          <a:xfrm>
            <a:off x="1252728" y="1098575"/>
            <a:ext cx="6757416" cy="1083034"/>
            <a:chOff x="1252728" y="3207284"/>
            <a:chExt cx="6757416" cy="824984"/>
          </a:xfrm>
          <a:solidFill>
            <a:schemeClr val="accent6">
              <a:lumMod val="60000"/>
              <a:lumOff val="40000"/>
            </a:schemeClr>
          </a:solidFill>
        </p:grpSpPr>
        <p:sp>
          <p:nvSpPr>
            <p:cNvPr id="85" name="Rectangle 88"/>
            <p:cNvSpPr>
              <a:spLocks noChangeArrowheads="1"/>
            </p:cNvSpPr>
            <p:nvPr/>
          </p:nvSpPr>
          <p:spPr bwMode="auto">
            <a:xfrm>
              <a:off x="1252728" y="3207284"/>
              <a:ext cx="6757416" cy="824984"/>
            </a:xfrm>
            <a:prstGeom prst="rect">
              <a:avLst/>
            </a:prstGeom>
            <a:grp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61855" y="3218788"/>
              <a:ext cx="5939161" cy="578295"/>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❼：</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服务器若</a:t>
              </a:r>
              <a:r>
                <a:rPr lang="zh-CN" altLang="en-US" b="1" dirty="0">
                  <a:solidFill>
                    <a:srgbClr val="0000FF"/>
                  </a:solidFill>
                  <a:latin typeface="微软雅黑" pitchFamily="34" charset="-122"/>
                  <a:ea typeface="微软雅黑" pitchFamily="34" charset="-122"/>
                </a:rPr>
                <a:t>同意，</a:t>
              </a:r>
              <a:r>
                <a:rPr lang="zh-CN" altLang="en-US" b="1" dirty="0">
                  <a:latin typeface="微软雅黑" pitchFamily="34" charset="-122"/>
                  <a:ea typeface="微软雅黑" pitchFamily="34" charset="-122"/>
                </a:rPr>
                <a:t>则发回确认</a:t>
              </a:r>
              <a:r>
                <a:rPr lang="zh-CN" altLang="en-US" b="1" dirty="0" smtClean="0">
                  <a:latin typeface="微软雅黑" pitchFamily="34" charset="-122"/>
                  <a:ea typeface="微软雅黑" pitchFamily="34" charset="-122"/>
                </a:rPr>
                <a:t>报文 </a:t>
              </a:r>
              <a:r>
                <a:rPr lang="en-US" altLang="zh-CN" b="1" dirty="0" smtClean="0">
                  <a:latin typeface="微软雅黑" pitchFamily="34" charset="-122"/>
                  <a:ea typeface="微软雅黑" pitchFamily="34" charset="-122"/>
                </a:rPr>
                <a:t>DHCPACK</a:t>
              </a:r>
              <a:r>
                <a:rPr lang="zh-CN" altLang="en-US" b="1" dirty="0">
                  <a:latin typeface="微软雅黑" pitchFamily="34" charset="-122"/>
                  <a:ea typeface="微软雅黑" pitchFamily="34" charset="-122"/>
                </a:rPr>
                <a:t>。</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客户得到了新的</a:t>
              </a:r>
              <a:r>
                <a:rPr lang="zh-CN" altLang="en-US" b="1" dirty="0" smtClean="0">
                  <a:latin typeface="微软雅黑" pitchFamily="34" charset="-122"/>
                  <a:ea typeface="微软雅黑" pitchFamily="34" charset="-122"/>
                </a:rPr>
                <a:t>租用</a:t>
              </a:r>
              <a:r>
                <a:rPr lang="zh-CN" altLang="en-US" b="1" dirty="0">
                  <a:latin typeface="微软雅黑" pitchFamily="34" charset="-122"/>
                  <a:ea typeface="微软雅黑" pitchFamily="34" charset="-122"/>
                </a:rPr>
                <a:t>期，重新设置计时器。</a:t>
              </a:r>
            </a:p>
          </p:txBody>
        </p:sp>
      </p:grpSp>
    </p:spTree>
    <p:extLst>
      <p:ext uri="{BB962C8B-B14F-4D97-AF65-F5344CB8AC3E}">
        <p14:creationId xmlns:p14="http://schemas.microsoft.com/office/powerpoint/2010/main" val="424599989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9" name="Line 40"/>
            <p:cNvSpPr>
              <a:spLocks noChangeShapeType="1"/>
            </p:cNvSpPr>
            <p:nvPr/>
          </p:nvSpPr>
          <p:spPr bwMode="auto">
            <a:xfrm>
              <a:off x="2454143" y="41878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1" name="Rectangle 42"/>
            <p:cNvSpPr>
              <a:spLocks noChangeArrowheads="1"/>
            </p:cNvSpPr>
            <p:nvPr/>
          </p:nvSpPr>
          <p:spPr bwMode="auto">
            <a:xfrm>
              <a:off x="3529012" y="4060825"/>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5" name="Line 56"/>
            <p:cNvSpPr>
              <a:spLocks noChangeShapeType="1"/>
            </p:cNvSpPr>
            <p:nvPr/>
          </p:nvSpPr>
          <p:spPr bwMode="auto">
            <a:xfrm flipH="1">
              <a:off x="2452423" y="5411788"/>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7" name="Rectangle 58"/>
            <p:cNvSpPr>
              <a:spLocks noChangeArrowheads="1"/>
            </p:cNvSpPr>
            <p:nvPr/>
          </p:nvSpPr>
          <p:spPr bwMode="auto">
            <a:xfrm>
              <a:off x="3529012" y="5283200"/>
              <a:ext cx="2904729" cy="255588"/>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smtClean="0">
                  <a:latin typeface="微软雅黑" pitchFamily="34" charset="-122"/>
                  <a:ea typeface="微软雅黑" pitchFamily="34" charset="-122"/>
                </a:rPr>
                <a:t>DHCPNACK</a:t>
              </a:r>
              <a:endParaRPr kumimoji="1" lang="en-US" altLang="zh-CN" sz="1100" b="1" dirty="0">
                <a:latin typeface="微软雅黑" pitchFamily="34" charset="-122"/>
                <a:ea typeface="微软雅黑" pitchFamily="34" charset="-122"/>
              </a:endParaRP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grpSp>
        <p:nvGrpSpPr>
          <p:cNvPr id="87" name="组合 86"/>
          <p:cNvGrpSpPr/>
          <p:nvPr/>
        </p:nvGrpSpPr>
        <p:grpSpPr>
          <a:xfrm>
            <a:off x="1252728" y="1098575"/>
            <a:ext cx="6757416" cy="1094614"/>
            <a:chOff x="1252728" y="3207283"/>
            <a:chExt cx="6757416" cy="1094614"/>
          </a:xfrm>
        </p:grpSpPr>
        <p:sp>
          <p:nvSpPr>
            <p:cNvPr id="85" name="Rectangle 88"/>
            <p:cNvSpPr>
              <a:spLocks noChangeArrowheads="1"/>
            </p:cNvSpPr>
            <p:nvPr/>
          </p:nvSpPr>
          <p:spPr bwMode="auto">
            <a:xfrm>
              <a:off x="1252728" y="3207283"/>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95636" y="3209290"/>
              <a:ext cx="6098958" cy="1092607"/>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❽：</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服务器若</a:t>
              </a:r>
              <a:r>
                <a:rPr lang="zh-CN" altLang="en-US" b="1" dirty="0">
                  <a:solidFill>
                    <a:srgbClr val="0000FF"/>
                  </a:solidFill>
                  <a:latin typeface="微软雅黑" pitchFamily="34" charset="-122"/>
                  <a:ea typeface="微软雅黑" pitchFamily="34" charset="-122"/>
                </a:rPr>
                <a:t>不同意，</a:t>
              </a:r>
              <a:r>
                <a:rPr lang="zh-CN" altLang="en-US" b="1" dirty="0">
                  <a:latin typeface="微软雅黑" pitchFamily="34" charset="-122"/>
                  <a:ea typeface="微软雅黑" pitchFamily="34" charset="-122"/>
                </a:rPr>
                <a:t>则发回否认</a:t>
              </a:r>
              <a:r>
                <a:rPr lang="zh-CN" altLang="en-US" b="1" dirty="0" smtClean="0">
                  <a:latin typeface="微软雅黑" pitchFamily="34" charset="-122"/>
                  <a:ea typeface="微软雅黑" pitchFamily="34" charset="-122"/>
                </a:rPr>
                <a:t>报 </a:t>
              </a:r>
              <a:r>
                <a:rPr lang="en-US" altLang="zh-CN" b="1" dirty="0" smtClean="0">
                  <a:latin typeface="微软雅黑" pitchFamily="34" charset="-122"/>
                  <a:ea typeface="微软雅黑" pitchFamily="34" charset="-122"/>
                </a:rPr>
                <a:t>DHCPNACK</a:t>
              </a:r>
              <a:r>
                <a:rPr lang="zh-CN" altLang="en-US" b="1" dirty="0" smtClean="0">
                  <a:latin typeface="微软雅黑" pitchFamily="34" charset="-122"/>
                  <a:ea typeface="微软雅黑" pitchFamily="34" charset="-122"/>
                </a:rPr>
                <a:t>。这时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客户必须</a:t>
              </a:r>
              <a:r>
                <a:rPr lang="zh-CN" altLang="en-US" b="1" dirty="0" smtClean="0">
                  <a:latin typeface="微软雅黑" pitchFamily="34" charset="-122"/>
                  <a:ea typeface="微软雅黑" pitchFamily="34" charset="-122"/>
                </a:rPr>
                <a:t>立即停止</a:t>
              </a:r>
              <a:r>
                <a:rPr lang="zh-CN" altLang="en-US" b="1" dirty="0">
                  <a:latin typeface="微软雅黑" pitchFamily="34" charset="-122"/>
                  <a:ea typeface="微软雅黑" pitchFamily="34" charset="-122"/>
                </a:rPr>
                <a:t>使用原来的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r>
                <a:rPr lang="zh-CN" altLang="en-US" b="1" dirty="0" smtClean="0">
                  <a:latin typeface="微软雅黑" pitchFamily="34" charset="-122"/>
                  <a:ea typeface="微软雅黑" pitchFamily="34" charset="-122"/>
                </a:rPr>
                <a:t>，而</a:t>
              </a:r>
              <a:r>
                <a:rPr lang="zh-CN" altLang="en-US" b="1" dirty="0">
                  <a:latin typeface="微软雅黑" pitchFamily="34" charset="-122"/>
                  <a:ea typeface="微软雅黑" pitchFamily="34" charset="-122"/>
                </a:rPr>
                <a:t>必须重新</a:t>
              </a:r>
              <a:r>
                <a:rPr lang="zh-CN" altLang="en-US" b="1" dirty="0" smtClean="0">
                  <a:latin typeface="微软雅黑" pitchFamily="34" charset="-122"/>
                  <a:ea typeface="微软雅黑" pitchFamily="34" charset="-122"/>
                </a:rPr>
                <a:t>申请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地址（回到</a:t>
              </a:r>
              <a:r>
                <a:rPr lang="zh-CN" altLang="en-US" b="1" dirty="0" smtClean="0">
                  <a:latin typeface="微软雅黑" pitchFamily="34" charset="-122"/>
                  <a:ea typeface="微软雅黑" pitchFamily="34" charset="-122"/>
                </a:rPr>
                <a:t>步骤  ❷</a:t>
              </a:r>
              <a:r>
                <a:rPr lang="zh-CN" altLang="en-US" b="1" dirty="0">
                  <a:latin typeface="微软雅黑" pitchFamily="34" charset="-122"/>
                  <a:ea typeface="微软雅黑" pitchFamily="34" charset="-122"/>
                </a:rPr>
                <a:t>）。</a:t>
              </a:r>
            </a:p>
          </p:txBody>
        </p:sp>
      </p:grpSp>
    </p:spTree>
    <p:extLst>
      <p:ext uri="{BB962C8B-B14F-4D97-AF65-F5344CB8AC3E}">
        <p14:creationId xmlns:p14="http://schemas.microsoft.com/office/powerpoint/2010/main" val="350871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9" name="Line 40"/>
            <p:cNvSpPr>
              <a:spLocks noChangeShapeType="1"/>
            </p:cNvSpPr>
            <p:nvPr/>
          </p:nvSpPr>
          <p:spPr bwMode="auto">
            <a:xfrm>
              <a:off x="2454143" y="41878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1" name="Rectangle 42"/>
            <p:cNvSpPr>
              <a:spLocks noChangeArrowheads="1"/>
            </p:cNvSpPr>
            <p:nvPr/>
          </p:nvSpPr>
          <p:spPr bwMode="auto">
            <a:xfrm>
              <a:off x="3529012" y="4060825"/>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grpSp>
        <p:nvGrpSpPr>
          <p:cNvPr id="87" name="组合 86"/>
          <p:cNvGrpSpPr/>
          <p:nvPr/>
        </p:nvGrpSpPr>
        <p:grpSpPr>
          <a:xfrm>
            <a:off x="1252728" y="1083111"/>
            <a:ext cx="6757416" cy="1097145"/>
            <a:chOff x="1252728" y="3191819"/>
            <a:chExt cx="6757416" cy="1097145"/>
          </a:xfrm>
        </p:grpSpPr>
        <p:sp>
          <p:nvSpPr>
            <p:cNvPr id="85" name="Rectangle 88"/>
            <p:cNvSpPr>
              <a:spLocks noChangeArrowheads="1"/>
            </p:cNvSpPr>
            <p:nvPr/>
          </p:nvSpPr>
          <p:spPr bwMode="auto">
            <a:xfrm>
              <a:off x="1252728" y="3207283"/>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502057" y="3191819"/>
              <a:ext cx="6258757" cy="1092607"/>
            </a:xfrm>
            <a:prstGeom prst="rect">
              <a:avLst/>
            </a:prstGeom>
            <a:noFill/>
          </p:spPr>
          <p:txBody>
            <a:bodyPr wrap="square">
              <a:spAutoFit/>
            </a:bodyPr>
            <a:lstStyle/>
            <a:p>
              <a:pPr>
                <a:lnSpc>
                  <a:spcPts val="2600"/>
                </a:lnSpc>
              </a:pPr>
              <a:r>
                <a:rPr lang="zh-CN" altLang="en-US" sz="1600" b="1" dirty="0" smtClean="0">
                  <a:latin typeface="微软雅黑" pitchFamily="34" charset="-122"/>
                  <a:ea typeface="微软雅黑" pitchFamily="34" charset="-122"/>
                </a:rPr>
                <a:t>若 </a:t>
              </a:r>
              <a:r>
                <a:rPr lang="en-US" altLang="zh-CN" sz="1600" b="1" dirty="0" smtClean="0">
                  <a:latin typeface="微软雅黑" pitchFamily="34" charset="-122"/>
                  <a:ea typeface="微软雅黑" pitchFamily="34" charset="-122"/>
                </a:rPr>
                <a:t>DHCP </a:t>
              </a:r>
              <a:r>
                <a:rPr lang="zh-CN" altLang="en-US" sz="1600" b="1" dirty="0" smtClean="0">
                  <a:latin typeface="微软雅黑" pitchFamily="34" charset="-122"/>
                  <a:ea typeface="微软雅黑" pitchFamily="34" charset="-122"/>
                </a:rPr>
                <a:t>服务器</a:t>
              </a:r>
              <a:r>
                <a:rPr lang="zh-CN" altLang="en-US" sz="1600" b="1" dirty="0">
                  <a:latin typeface="微软雅黑" pitchFamily="34" charset="-122"/>
                  <a:ea typeface="微软雅黑" pitchFamily="34" charset="-122"/>
                </a:rPr>
                <a:t>不响应</a:t>
              </a:r>
              <a:r>
                <a:rPr lang="zh-CN" altLang="en-US" sz="1600" b="1" dirty="0" smtClean="0">
                  <a:latin typeface="微软雅黑" pitchFamily="34" charset="-122"/>
                  <a:ea typeface="微软雅黑" pitchFamily="34" charset="-122"/>
                </a:rPr>
                <a:t>步骤  ❻ 的</a:t>
              </a:r>
              <a:r>
                <a:rPr lang="zh-CN" altLang="en-US" sz="1600" b="1" dirty="0">
                  <a:latin typeface="微软雅黑" pitchFamily="34" charset="-122"/>
                  <a:ea typeface="微软雅黑" pitchFamily="34" charset="-122"/>
                </a:rPr>
                <a:t>请求</a:t>
              </a:r>
              <a:r>
                <a:rPr lang="zh-CN" altLang="en-US" sz="1600" b="1" dirty="0" smtClean="0">
                  <a:latin typeface="微软雅黑" pitchFamily="34" charset="-122"/>
                  <a:ea typeface="微软雅黑" pitchFamily="34" charset="-122"/>
                </a:rPr>
                <a:t>报文 </a:t>
              </a:r>
              <a:r>
                <a:rPr lang="en-US" altLang="zh-CN" sz="1600" b="1" dirty="0" smtClean="0">
                  <a:latin typeface="微软雅黑" pitchFamily="34" charset="-122"/>
                  <a:ea typeface="微软雅黑" pitchFamily="34" charset="-122"/>
                </a:rPr>
                <a:t>DHCPREQUEST</a:t>
              </a:r>
              <a:r>
                <a:rPr lang="zh-CN" altLang="en-US" sz="1600" b="1" dirty="0">
                  <a:latin typeface="微软雅黑" pitchFamily="34" charset="-122"/>
                  <a:ea typeface="微软雅黑" pitchFamily="34" charset="-122"/>
                </a:rPr>
                <a:t>，则在租用期过了 </a:t>
              </a:r>
              <a:r>
                <a:rPr lang="en-US" altLang="zh-CN" sz="1600" b="1" dirty="0">
                  <a:solidFill>
                    <a:srgbClr val="0000FF"/>
                  </a:solidFill>
                  <a:latin typeface="微软雅黑" pitchFamily="34" charset="-122"/>
                  <a:ea typeface="微软雅黑" pitchFamily="34" charset="-122"/>
                </a:rPr>
                <a:t>87.5% </a:t>
              </a:r>
              <a:r>
                <a:rPr lang="zh-CN" altLang="en-US" sz="1600" b="1" dirty="0" smtClean="0">
                  <a:latin typeface="微软雅黑" pitchFamily="34" charset="-122"/>
                  <a:ea typeface="微软雅黑" pitchFamily="34" charset="-122"/>
                </a:rPr>
                <a:t>时 </a:t>
              </a:r>
              <a:r>
                <a:rPr lang="en-US" altLang="zh-CN" sz="1600" b="1" dirty="0" smtClean="0">
                  <a:latin typeface="微软雅黑" pitchFamily="34" charset="-122"/>
                  <a:ea typeface="微软雅黑" pitchFamily="34" charset="-122"/>
                </a:rPr>
                <a:t>(T</a:t>
              </a:r>
              <a:r>
                <a:rPr lang="en-US" altLang="zh-CN" sz="1600" b="1" baseline="-25000" dirty="0" smtClean="0">
                  <a:latin typeface="微软雅黑" pitchFamily="34" charset="-122"/>
                  <a:ea typeface="微软雅黑" pitchFamily="34" charset="-122"/>
                </a:rPr>
                <a:t>2</a:t>
              </a: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时间</a:t>
              </a:r>
              <a:r>
                <a:rPr lang="zh-CN" altLang="en-US" sz="1600" b="1" dirty="0">
                  <a:latin typeface="微软雅黑" pitchFamily="34" charset="-122"/>
                  <a:ea typeface="微软雅黑" pitchFamily="34" charset="-122"/>
                </a:rPr>
                <a:t>到</a:t>
              </a:r>
              <a:r>
                <a:rPr lang="en-US" altLang="zh-CN" sz="1600" b="1" dirty="0" smtClean="0">
                  <a:latin typeface="微软雅黑" pitchFamily="34" charset="-122"/>
                  <a:ea typeface="微软雅黑" pitchFamily="34" charset="-122"/>
                </a:rPr>
                <a:t>)</a:t>
              </a:r>
              <a:r>
                <a:rPr lang="zh-CN" altLang="en-US" sz="1600" b="1" dirty="0" smtClean="0">
                  <a:latin typeface="微软雅黑" pitchFamily="34" charset="-122"/>
                  <a:ea typeface="微软雅黑" pitchFamily="34" charset="-122"/>
                </a:rPr>
                <a:t>，</a:t>
              </a:r>
              <a:r>
                <a:rPr lang="en-US" altLang="zh-CN" sz="1600" b="1" dirty="0">
                  <a:latin typeface="微软雅黑" pitchFamily="34" charset="-122"/>
                  <a:ea typeface="微软雅黑" pitchFamily="34" charset="-122"/>
                </a:rPr>
                <a:t>DHCP </a:t>
              </a:r>
              <a:r>
                <a:rPr lang="zh-CN" altLang="en-US" sz="1600" b="1" dirty="0">
                  <a:latin typeface="微软雅黑" pitchFamily="34" charset="-122"/>
                  <a:ea typeface="微软雅黑" pitchFamily="34" charset="-122"/>
                </a:rPr>
                <a:t>客户必须重新发送请求报文 </a:t>
              </a:r>
              <a:r>
                <a:rPr lang="en-US" altLang="zh-CN" sz="1600" b="1" dirty="0">
                  <a:latin typeface="微软雅黑" pitchFamily="34" charset="-122"/>
                  <a:ea typeface="微软雅黑" pitchFamily="34" charset="-122"/>
                </a:rPr>
                <a:t>DHCPREQUEST</a:t>
              </a:r>
              <a:r>
                <a:rPr lang="zh-CN" altLang="en-US" sz="1600" b="1" dirty="0">
                  <a:latin typeface="微软雅黑" pitchFamily="34" charset="-122"/>
                  <a:ea typeface="微软雅黑" pitchFamily="34" charset="-122"/>
                </a:rPr>
                <a:t>（重复步骤  ❻</a:t>
              </a:r>
              <a:r>
                <a:rPr lang="zh-CN" altLang="en-US" sz="1600" b="1" dirty="0" smtClean="0">
                  <a:latin typeface="微软雅黑" pitchFamily="34" charset="-122"/>
                  <a:ea typeface="微软雅黑" pitchFamily="34" charset="-122"/>
                </a:rPr>
                <a:t>），</a:t>
              </a:r>
              <a:r>
                <a:rPr lang="zh-CN" altLang="en-US" sz="1600" b="1" dirty="0">
                  <a:latin typeface="微软雅黑" pitchFamily="34" charset="-122"/>
                  <a:ea typeface="微软雅黑" pitchFamily="34" charset="-122"/>
                </a:rPr>
                <a:t>然后又继续后面的步骤。 </a:t>
              </a:r>
            </a:p>
          </p:txBody>
        </p:sp>
      </p:grpSp>
    </p:spTree>
    <p:extLst>
      <p:ext uri="{BB962C8B-B14F-4D97-AF65-F5344CB8AC3E}">
        <p14:creationId xmlns:p14="http://schemas.microsoft.com/office/powerpoint/2010/main" val="713535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0438"/>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07231"/>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136887" y="574020"/>
            <a:ext cx="28889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DHCP </a:t>
            </a:r>
            <a:r>
              <a:rPr lang="zh-CN" altLang="en-US" sz="2000" b="1" dirty="0">
                <a:solidFill>
                  <a:schemeClr val="bg1"/>
                </a:solidFill>
                <a:latin typeface="微软雅黑" pitchFamily="34" charset="-122"/>
                <a:ea typeface="微软雅黑" pitchFamily="34" charset="-122"/>
              </a:rPr>
              <a:t>协议的</a:t>
            </a:r>
            <a:r>
              <a:rPr lang="zh-CN" altLang="en-US" sz="2000" b="1" dirty="0" smtClean="0">
                <a:solidFill>
                  <a:schemeClr val="bg1"/>
                </a:solidFill>
                <a:latin typeface="微软雅黑" pitchFamily="34" charset="-122"/>
                <a:ea typeface="微软雅黑" pitchFamily="34" charset="-122"/>
              </a:rPr>
              <a:t>工作过程</a:t>
            </a:r>
          </a:p>
        </p:txBody>
      </p:sp>
      <p:grpSp>
        <p:nvGrpSpPr>
          <p:cNvPr id="5" name="组合 4"/>
          <p:cNvGrpSpPr/>
          <p:nvPr/>
        </p:nvGrpSpPr>
        <p:grpSpPr>
          <a:xfrm>
            <a:off x="1933015" y="1048868"/>
            <a:ext cx="5259764" cy="3324076"/>
            <a:chOff x="-34130" y="587046"/>
            <a:chExt cx="9932621" cy="6277239"/>
          </a:xfrm>
        </p:grpSpPr>
        <p:sp>
          <p:nvSpPr>
            <p:cNvPr id="6" name="Line 4"/>
            <p:cNvSpPr>
              <a:spLocks noChangeShapeType="1"/>
            </p:cNvSpPr>
            <p:nvPr/>
          </p:nvSpPr>
          <p:spPr bwMode="auto">
            <a:xfrm flipH="1">
              <a:off x="6131058" y="1100138"/>
              <a:ext cx="1506538"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7" name="Line 6"/>
            <p:cNvSpPr>
              <a:spLocks noChangeShapeType="1"/>
            </p:cNvSpPr>
            <p:nvPr/>
          </p:nvSpPr>
          <p:spPr bwMode="auto">
            <a:xfrm>
              <a:off x="2454143" y="17478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8" name="Rectangle 7"/>
            <p:cNvSpPr>
              <a:spLocks noChangeArrowheads="1"/>
            </p:cNvSpPr>
            <p:nvPr/>
          </p:nvSpPr>
          <p:spPr bwMode="auto">
            <a:xfrm>
              <a:off x="624285" y="1576388"/>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latin typeface="微软雅黑" pitchFamily="34" charset="-122"/>
                  <a:ea typeface="微软雅黑" pitchFamily="34" charset="-122"/>
                </a:rPr>
                <a:t>客户</a:t>
              </a:r>
            </a:p>
          </p:txBody>
        </p:sp>
        <p:sp>
          <p:nvSpPr>
            <p:cNvPr id="9" name="Rectangle 8"/>
            <p:cNvSpPr>
              <a:spLocks noChangeArrowheads="1"/>
            </p:cNvSpPr>
            <p:nvPr/>
          </p:nvSpPr>
          <p:spPr bwMode="auto">
            <a:xfrm>
              <a:off x="3529012" y="1617664"/>
              <a:ext cx="2904729"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DHCPDISCOVER</a:t>
              </a:r>
            </a:p>
          </p:txBody>
        </p:sp>
        <p:sp>
          <p:nvSpPr>
            <p:cNvPr id="10" name="Rectangle 9"/>
            <p:cNvSpPr>
              <a:spLocks noChangeArrowheads="1"/>
            </p:cNvSpPr>
            <p:nvPr/>
          </p:nvSpPr>
          <p:spPr bwMode="auto">
            <a:xfrm>
              <a:off x="8155252" y="1576388"/>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1" name="Rectangle 10"/>
            <p:cNvSpPr>
              <a:spLocks noChangeArrowheads="1"/>
            </p:cNvSpPr>
            <p:nvPr/>
          </p:nvSpPr>
          <p:spPr bwMode="auto">
            <a:xfrm>
              <a:off x="7618677" y="1617664"/>
              <a:ext cx="536575" cy="25717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12" name="Rectangle 11"/>
            <p:cNvSpPr>
              <a:spLocks noChangeArrowheads="1"/>
            </p:cNvSpPr>
            <p:nvPr/>
          </p:nvSpPr>
          <p:spPr bwMode="auto">
            <a:xfrm>
              <a:off x="1700875" y="1617664"/>
              <a:ext cx="753269" cy="257175"/>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13" name="Text Box 12"/>
            <p:cNvSpPr txBox="1">
              <a:spLocks noChangeArrowheads="1"/>
            </p:cNvSpPr>
            <p:nvPr/>
          </p:nvSpPr>
          <p:spPr bwMode="auto">
            <a:xfrm>
              <a:off x="1697435" y="1771318"/>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14" name="Text Box 13"/>
            <p:cNvSpPr txBox="1">
              <a:spLocks noChangeArrowheads="1"/>
            </p:cNvSpPr>
            <p:nvPr/>
          </p:nvSpPr>
          <p:spPr bwMode="auto">
            <a:xfrm>
              <a:off x="7419182" y="174051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15" name="Line 14"/>
            <p:cNvSpPr>
              <a:spLocks noChangeShapeType="1"/>
            </p:cNvSpPr>
            <p:nvPr/>
          </p:nvSpPr>
          <p:spPr bwMode="auto">
            <a:xfrm flipH="1">
              <a:off x="2452423" y="2359025"/>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16" name="Rectangle 15"/>
            <p:cNvSpPr>
              <a:spLocks noChangeArrowheads="1"/>
            </p:cNvSpPr>
            <p:nvPr/>
          </p:nvSpPr>
          <p:spPr bwMode="auto">
            <a:xfrm>
              <a:off x="624286" y="2187576"/>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17" name="Rectangle 16"/>
            <p:cNvSpPr>
              <a:spLocks noChangeArrowheads="1"/>
            </p:cNvSpPr>
            <p:nvPr/>
          </p:nvSpPr>
          <p:spPr bwMode="auto">
            <a:xfrm>
              <a:off x="3529012" y="2230439"/>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DHCPOFFER</a:t>
              </a:r>
            </a:p>
          </p:txBody>
        </p:sp>
        <p:sp>
          <p:nvSpPr>
            <p:cNvPr id="18" name="Rectangle 17"/>
            <p:cNvSpPr>
              <a:spLocks noChangeArrowheads="1"/>
            </p:cNvSpPr>
            <p:nvPr/>
          </p:nvSpPr>
          <p:spPr bwMode="auto">
            <a:xfrm>
              <a:off x="8155252" y="2187576"/>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19" name="Rectangle 18"/>
            <p:cNvSpPr>
              <a:spLocks noChangeArrowheads="1"/>
            </p:cNvSpPr>
            <p:nvPr/>
          </p:nvSpPr>
          <p:spPr bwMode="auto">
            <a:xfrm>
              <a:off x="7618677" y="2230439"/>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0" name="Rectangle 19"/>
            <p:cNvSpPr>
              <a:spLocks noChangeArrowheads="1"/>
            </p:cNvSpPr>
            <p:nvPr/>
          </p:nvSpPr>
          <p:spPr bwMode="auto">
            <a:xfrm>
              <a:off x="1699155" y="2230439"/>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68</a:t>
              </a:r>
            </a:p>
          </p:txBody>
        </p:sp>
        <p:sp>
          <p:nvSpPr>
            <p:cNvPr id="21" name="Text Box 20"/>
            <p:cNvSpPr txBox="1">
              <a:spLocks noChangeArrowheads="1"/>
            </p:cNvSpPr>
            <p:nvPr/>
          </p:nvSpPr>
          <p:spPr bwMode="auto">
            <a:xfrm>
              <a:off x="1697435" y="2379331"/>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2" name="Text Box 21"/>
            <p:cNvSpPr txBox="1">
              <a:spLocks noChangeArrowheads="1"/>
            </p:cNvSpPr>
            <p:nvPr/>
          </p:nvSpPr>
          <p:spPr bwMode="auto">
            <a:xfrm>
              <a:off x="7419182" y="235170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23" name="Line 23"/>
            <p:cNvSpPr>
              <a:spLocks noChangeShapeType="1"/>
            </p:cNvSpPr>
            <p:nvPr/>
          </p:nvSpPr>
          <p:spPr bwMode="auto">
            <a:xfrm>
              <a:off x="2454143" y="29686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24" name="Rectangle 24"/>
            <p:cNvSpPr>
              <a:spLocks noChangeArrowheads="1"/>
            </p:cNvSpPr>
            <p:nvPr/>
          </p:nvSpPr>
          <p:spPr bwMode="auto">
            <a:xfrm>
              <a:off x="624285" y="2798763"/>
              <a:ext cx="1076590" cy="341312"/>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25" name="Rectangle 25"/>
            <p:cNvSpPr>
              <a:spLocks noChangeArrowheads="1"/>
            </p:cNvSpPr>
            <p:nvPr/>
          </p:nvSpPr>
          <p:spPr bwMode="auto">
            <a:xfrm>
              <a:off x="3529012" y="2841625"/>
              <a:ext cx="2904729"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DHCPREQUEST</a:t>
              </a:r>
            </a:p>
          </p:txBody>
        </p:sp>
        <p:sp>
          <p:nvSpPr>
            <p:cNvPr id="26" name="Rectangle 26"/>
            <p:cNvSpPr>
              <a:spLocks noChangeArrowheads="1"/>
            </p:cNvSpPr>
            <p:nvPr/>
          </p:nvSpPr>
          <p:spPr bwMode="auto">
            <a:xfrm>
              <a:off x="8155252" y="2798763"/>
              <a:ext cx="1076590" cy="341312"/>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27" name="Rectangle 27"/>
            <p:cNvSpPr>
              <a:spLocks noChangeArrowheads="1"/>
            </p:cNvSpPr>
            <p:nvPr/>
          </p:nvSpPr>
          <p:spPr bwMode="auto">
            <a:xfrm>
              <a:off x="7618677" y="2841625"/>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28" name="Rectangle 28"/>
            <p:cNvSpPr>
              <a:spLocks noChangeArrowheads="1"/>
            </p:cNvSpPr>
            <p:nvPr/>
          </p:nvSpPr>
          <p:spPr bwMode="auto">
            <a:xfrm>
              <a:off x="1700875" y="2841625"/>
              <a:ext cx="753269"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29" name="Text Box 29"/>
            <p:cNvSpPr txBox="1">
              <a:spLocks noChangeArrowheads="1"/>
            </p:cNvSpPr>
            <p:nvPr/>
          </p:nvSpPr>
          <p:spPr bwMode="auto">
            <a:xfrm>
              <a:off x="1697435" y="29921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0" name="Text Box 30"/>
            <p:cNvSpPr txBox="1">
              <a:spLocks noChangeArrowheads="1"/>
            </p:cNvSpPr>
            <p:nvPr/>
          </p:nvSpPr>
          <p:spPr bwMode="auto">
            <a:xfrm>
              <a:off x="7419182" y="2964480"/>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1" name="Line 31"/>
            <p:cNvSpPr>
              <a:spLocks noChangeShapeType="1"/>
            </p:cNvSpPr>
            <p:nvPr/>
          </p:nvSpPr>
          <p:spPr bwMode="auto">
            <a:xfrm flipH="1">
              <a:off x="2452423" y="3579813"/>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32" name="Rectangle 32"/>
            <p:cNvSpPr>
              <a:spLocks noChangeArrowheads="1"/>
            </p:cNvSpPr>
            <p:nvPr/>
          </p:nvSpPr>
          <p:spPr bwMode="auto">
            <a:xfrm>
              <a:off x="624286" y="3409950"/>
              <a:ext cx="1074869" cy="339725"/>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33" name="Rectangle 33"/>
            <p:cNvSpPr>
              <a:spLocks noChangeArrowheads="1"/>
            </p:cNvSpPr>
            <p:nvPr/>
          </p:nvSpPr>
          <p:spPr bwMode="auto">
            <a:xfrm>
              <a:off x="3529012" y="3452813"/>
              <a:ext cx="2904729" cy="254000"/>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DHCPACK</a:t>
              </a:r>
            </a:p>
          </p:txBody>
        </p:sp>
        <p:sp>
          <p:nvSpPr>
            <p:cNvPr id="34" name="Rectangle 34"/>
            <p:cNvSpPr>
              <a:spLocks noChangeArrowheads="1"/>
            </p:cNvSpPr>
            <p:nvPr/>
          </p:nvSpPr>
          <p:spPr bwMode="auto">
            <a:xfrm>
              <a:off x="8155252" y="3409950"/>
              <a:ext cx="1076590" cy="339725"/>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35" name="Rectangle 35"/>
            <p:cNvSpPr>
              <a:spLocks noChangeArrowheads="1"/>
            </p:cNvSpPr>
            <p:nvPr/>
          </p:nvSpPr>
          <p:spPr bwMode="auto">
            <a:xfrm>
              <a:off x="7618677" y="3452813"/>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36" name="Rectangle 36"/>
            <p:cNvSpPr>
              <a:spLocks noChangeArrowheads="1"/>
            </p:cNvSpPr>
            <p:nvPr/>
          </p:nvSpPr>
          <p:spPr bwMode="auto">
            <a:xfrm>
              <a:off x="1699155" y="3452813"/>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37" name="Text Box 37"/>
            <p:cNvSpPr txBox="1">
              <a:spLocks noChangeArrowheads="1"/>
            </p:cNvSpPr>
            <p:nvPr/>
          </p:nvSpPr>
          <p:spPr bwMode="auto">
            <a:xfrm>
              <a:off x="1697435" y="36017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8" name="Text Box 38"/>
            <p:cNvSpPr txBox="1">
              <a:spLocks noChangeArrowheads="1"/>
            </p:cNvSpPr>
            <p:nvPr/>
          </p:nvSpPr>
          <p:spPr bwMode="auto">
            <a:xfrm>
              <a:off x="7419182" y="357407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39" name="Line 40"/>
            <p:cNvSpPr>
              <a:spLocks noChangeShapeType="1"/>
            </p:cNvSpPr>
            <p:nvPr/>
          </p:nvSpPr>
          <p:spPr bwMode="auto">
            <a:xfrm>
              <a:off x="2454143" y="4187825"/>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0" name="Rectangle 41"/>
            <p:cNvSpPr>
              <a:spLocks noChangeArrowheads="1"/>
            </p:cNvSpPr>
            <p:nvPr/>
          </p:nvSpPr>
          <p:spPr bwMode="auto">
            <a:xfrm>
              <a:off x="624285" y="4017964"/>
              <a:ext cx="1076590"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1" name="Rectangle 42"/>
            <p:cNvSpPr>
              <a:spLocks noChangeArrowheads="1"/>
            </p:cNvSpPr>
            <p:nvPr/>
          </p:nvSpPr>
          <p:spPr bwMode="auto">
            <a:xfrm>
              <a:off x="3529012" y="4060825"/>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DHCPREQUEST</a:t>
              </a:r>
            </a:p>
          </p:txBody>
        </p:sp>
        <p:sp>
          <p:nvSpPr>
            <p:cNvPr id="42" name="Rectangle 43"/>
            <p:cNvSpPr>
              <a:spLocks noChangeArrowheads="1"/>
            </p:cNvSpPr>
            <p:nvPr/>
          </p:nvSpPr>
          <p:spPr bwMode="auto">
            <a:xfrm>
              <a:off x="8155252" y="4017964"/>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43" name="Rectangle 44"/>
            <p:cNvSpPr>
              <a:spLocks noChangeArrowheads="1"/>
            </p:cNvSpPr>
            <p:nvPr/>
          </p:nvSpPr>
          <p:spPr bwMode="auto">
            <a:xfrm>
              <a:off x="7618677" y="4060825"/>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44" name="Rectangle 45"/>
            <p:cNvSpPr>
              <a:spLocks noChangeArrowheads="1"/>
            </p:cNvSpPr>
            <p:nvPr/>
          </p:nvSpPr>
          <p:spPr bwMode="auto">
            <a:xfrm>
              <a:off x="1700875" y="4060825"/>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45" name="Text Box 46"/>
            <p:cNvSpPr txBox="1">
              <a:spLocks noChangeArrowheads="1"/>
            </p:cNvSpPr>
            <p:nvPr/>
          </p:nvSpPr>
          <p:spPr bwMode="auto">
            <a:xfrm>
              <a:off x="1697435" y="4209719"/>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6" name="Text Box 47"/>
            <p:cNvSpPr txBox="1">
              <a:spLocks noChangeArrowheads="1"/>
            </p:cNvSpPr>
            <p:nvPr/>
          </p:nvSpPr>
          <p:spPr bwMode="auto">
            <a:xfrm>
              <a:off x="7419182" y="4182093"/>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47" name="Line 48"/>
            <p:cNvSpPr>
              <a:spLocks noChangeShapeType="1"/>
            </p:cNvSpPr>
            <p:nvPr/>
          </p:nvSpPr>
          <p:spPr bwMode="auto">
            <a:xfrm flipH="1">
              <a:off x="2452423" y="4800600"/>
              <a:ext cx="5166254"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48" name="Rectangle 49"/>
            <p:cNvSpPr>
              <a:spLocks noChangeArrowheads="1"/>
            </p:cNvSpPr>
            <p:nvPr/>
          </p:nvSpPr>
          <p:spPr bwMode="auto">
            <a:xfrm>
              <a:off x="624286" y="4629150"/>
              <a:ext cx="1074869"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49" name="Rectangle 50"/>
            <p:cNvSpPr>
              <a:spLocks noChangeArrowheads="1"/>
            </p:cNvSpPr>
            <p:nvPr/>
          </p:nvSpPr>
          <p:spPr bwMode="auto">
            <a:xfrm>
              <a:off x="3529012" y="4672014"/>
              <a:ext cx="2904729" cy="255587"/>
            </a:xfrm>
            <a:prstGeom prst="rect">
              <a:avLst/>
            </a:prstGeom>
            <a:solidFill>
              <a:srgbClr val="FF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smtClean="0">
                  <a:latin typeface="微软雅黑" pitchFamily="34" charset="-122"/>
                  <a:ea typeface="微软雅黑" pitchFamily="34" charset="-122"/>
                </a:rPr>
                <a:t>DHCPACK</a:t>
              </a:r>
              <a:endParaRPr kumimoji="1" lang="en-US" altLang="zh-CN" sz="1100" b="1" dirty="0">
                <a:latin typeface="微软雅黑" pitchFamily="34" charset="-122"/>
                <a:ea typeface="微软雅黑" pitchFamily="34" charset="-122"/>
              </a:endParaRPr>
            </a:p>
          </p:txBody>
        </p:sp>
        <p:sp>
          <p:nvSpPr>
            <p:cNvPr id="50" name="Rectangle 51"/>
            <p:cNvSpPr>
              <a:spLocks noChangeArrowheads="1"/>
            </p:cNvSpPr>
            <p:nvPr/>
          </p:nvSpPr>
          <p:spPr bwMode="auto">
            <a:xfrm>
              <a:off x="8155252" y="4629150"/>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1" name="Rectangle 52"/>
            <p:cNvSpPr>
              <a:spLocks noChangeArrowheads="1"/>
            </p:cNvSpPr>
            <p:nvPr/>
          </p:nvSpPr>
          <p:spPr bwMode="auto">
            <a:xfrm>
              <a:off x="7618677" y="4672014"/>
              <a:ext cx="536575" cy="25558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52" name="Rectangle 53"/>
            <p:cNvSpPr>
              <a:spLocks noChangeArrowheads="1"/>
            </p:cNvSpPr>
            <p:nvPr/>
          </p:nvSpPr>
          <p:spPr bwMode="auto">
            <a:xfrm>
              <a:off x="1699155" y="4672014"/>
              <a:ext cx="753269" cy="255587"/>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53" name="Text Box 54"/>
            <p:cNvSpPr txBox="1">
              <a:spLocks noChangeArrowheads="1"/>
            </p:cNvSpPr>
            <p:nvPr/>
          </p:nvSpPr>
          <p:spPr bwMode="auto">
            <a:xfrm>
              <a:off x="1697435" y="482090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4" name="Text Box 55"/>
            <p:cNvSpPr txBox="1">
              <a:spLocks noChangeArrowheads="1"/>
            </p:cNvSpPr>
            <p:nvPr/>
          </p:nvSpPr>
          <p:spPr bwMode="auto">
            <a:xfrm>
              <a:off x="7419182" y="4793276"/>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56" name="Rectangle 57"/>
            <p:cNvSpPr>
              <a:spLocks noChangeArrowheads="1"/>
            </p:cNvSpPr>
            <p:nvPr/>
          </p:nvSpPr>
          <p:spPr bwMode="auto">
            <a:xfrm>
              <a:off x="624286" y="5240339"/>
              <a:ext cx="1074869" cy="338137"/>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58" name="Rectangle 59"/>
            <p:cNvSpPr>
              <a:spLocks noChangeArrowheads="1"/>
            </p:cNvSpPr>
            <p:nvPr/>
          </p:nvSpPr>
          <p:spPr bwMode="auto">
            <a:xfrm>
              <a:off x="8155252" y="5240339"/>
              <a:ext cx="1076590" cy="338137"/>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59" name="Rectangle 60"/>
            <p:cNvSpPr>
              <a:spLocks noChangeArrowheads="1"/>
            </p:cNvSpPr>
            <p:nvPr/>
          </p:nvSpPr>
          <p:spPr bwMode="auto">
            <a:xfrm>
              <a:off x="7618677" y="5283200"/>
              <a:ext cx="536575" cy="2555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0" name="Rectangle 61"/>
            <p:cNvSpPr>
              <a:spLocks noChangeArrowheads="1"/>
            </p:cNvSpPr>
            <p:nvPr/>
          </p:nvSpPr>
          <p:spPr bwMode="auto">
            <a:xfrm>
              <a:off x="1699155" y="5283200"/>
              <a:ext cx="753268" cy="255588"/>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1" name="Text Box 62"/>
            <p:cNvSpPr txBox="1">
              <a:spLocks noChangeArrowheads="1"/>
            </p:cNvSpPr>
            <p:nvPr/>
          </p:nvSpPr>
          <p:spPr bwMode="auto">
            <a:xfrm>
              <a:off x="1697435" y="543209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2" name="Text Box 63"/>
            <p:cNvSpPr txBox="1">
              <a:spLocks noChangeArrowheads="1"/>
            </p:cNvSpPr>
            <p:nvPr/>
          </p:nvSpPr>
          <p:spPr bwMode="auto">
            <a:xfrm>
              <a:off x="7419182" y="5404464"/>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63" name="Line 65"/>
            <p:cNvSpPr>
              <a:spLocks noChangeShapeType="1"/>
            </p:cNvSpPr>
            <p:nvPr/>
          </p:nvSpPr>
          <p:spPr bwMode="auto">
            <a:xfrm>
              <a:off x="2454143" y="6256338"/>
              <a:ext cx="5164534" cy="0"/>
            </a:xfrm>
            <a:prstGeom prst="line">
              <a:avLst/>
            </a:prstGeom>
            <a:noFill/>
            <a:ln w="3810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ts val="1700"/>
                </a:lnSpc>
              </a:pPr>
              <a:endParaRPr lang="zh-CN" altLang="en-US" sz="1100" b="1">
                <a:latin typeface="微软雅黑" pitchFamily="34" charset="-122"/>
                <a:ea typeface="微软雅黑" pitchFamily="34" charset="-122"/>
              </a:endParaRPr>
            </a:p>
          </p:txBody>
        </p:sp>
        <p:sp>
          <p:nvSpPr>
            <p:cNvPr id="64" name="Rectangle 66"/>
            <p:cNvSpPr>
              <a:spLocks noChangeArrowheads="1"/>
            </p:cNvSpPr>
            <p:nvPr/>
          </p:nvSpPr>
          <p:spPr bwMode="auto">
            <a:xfrm>
              <a:off x="624285" y="6086475"/>
              <a:ext cx="1076590" cy="33813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latin typeface="微软雅黑" pitchFamily="34" charset="-122"/>
                  <a:ea typeface="微软雅黑" pitchFamily="34" charset="-122"/>
                </a:rPr>
                <a:t>客户</a:t>
              </a:r>
            </a:p>
          </p:txBody>
        </p:sp>
        <p:sp>
          <p:nvSpPr>
            <p:cNvPr id="65" name="Rectangle 67"/>
            <p:cNvSpPr>
              <a:spLocks noChangeArrowheads="1"/>
            </p:cNvSpPr>
            <p:nvPr/>
          </p:nvSpPr>
          <p:spPr bwMode="auto">
            <a:xfrm>
              <a:off x="3529012" y="6129338"/>
              <a:ext cx="2904729"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DHCPRELEASE</a:t>
              </a:r>
            </a:p>
          </p:txBody>
        </p:sp>
        <p:sp>
          <p:nvSpPr>
            <p:cNvPr id="66" name="Rectangle 68"/>
            <p:cNvSpPr>
              <a:spLocks noChangeArrowheads="1"/>
            </p:cNvSpPr>
            <p:nvPr/>
          </p:nvSpPr>
          <p:spPr bwMode="auto">
            <a:xfrm>
              <a:off x="8155252" y="608647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dirty="0">
                  <a:solidFill>
                    <a:schemeClr val="bg1"/>
                  </a:solidFill>
                  <a:latin typeface="微软雅黑" pitchFamily="34" charset="-122"/>
                  <a:ea typeface="微软雅黑" pitchFamily="34" charset="-122"/>
                </a:rPr>
                <a:t>服务器</a:t>
              </a:r>
            </a:p>
          </p:txBody>
        </p:sp>
        <p:sp>
          <p:nvSpPr>
            <p:cNvPr id="67" name="Rectangle 69"/>
            <p:cNvSpPr>
              <a:spLocks noChangeArrowheads="1"/>
            </p:cNvSpPr>
            <p:nvPr/>
          </p:nvSpPr>
          <p:spPr bwMode="auto">
            <a:xfrm>
              <a:off x="7618677" y="6129338"/>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67</a:t>
              </a:r>
            </a:p>
          </p:txBody>
        </p:sp>
        <p:sp>
          <p:nvSpPr>
            <p:cNvPr id="68" name="Rectangle 70"/>
            <p:cNvSpPr>
              <a:spLocks noChangeArrowheads="1"/>
            </p:cNvSpPr>
            <p:nvPr/>
          </p:nvSpPr>
          <p:spPr bwMode="auto">
            <a:xfrm>
              <a:off x="1700875" y="6129338"/>
              <a:ext cx="753269" cy="254000"/>
            </a:xfrm>
            <a:prstGeom prst="rect">
              <a:avLst/>
            </a:prstGeom>
            <a:solidFill>
              <a:srgbClr val="CC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a:latin typeface="微软雅黑" pitchFamily="34" charset="-122"/>
                  <a:ea typeface="微软雅黑" pitchFamily="34" charset="-122"/>
                </a:rPr>
                <a:t>68</a:t>
              </a:r>
            </a:p>
          </p:txBody>
        </p:sp>
        <p:sp>
          <p:nvSpPr>
            <p:cNvPr id="69" name="Text Box 71"/>
            <p:cNvSpPr txBox="1">
              <a:spLocks noChangeArrowheads="1"/>
            </p:cNvSpPr>
            <p:nvPr/>
          </p:nvSpPr>
          <p:spPr bwMode="auto">
            <a:xfrm>
              <a:off x="1697435" y="6278232"/>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0" name="Text Box 72"/>
            <p:cNvSpPr txBox="1">
              <a:spLocks noChangeArrowheads="1"/>
            </p:cNvSpPr>
            <p:nvPr/>
          </p:nvSpPr>
          <p:spPr bwMode="auto">
            <a:xfrm>
              <a:off x="7419182" y="6250605"/>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solidFill>
                    <a:srgbClr val="0000FF"/>
                  </a:solidFill>
                  <a:latin typeface="微软雅黑" pitchFamily="34" charset="-122"/>
                  <a:ea typeface="微软雅黑" pitchFamily="34" charset="-122"/>
                </a:rPr>
                <a:t>UDP</a:t>
              </a:r>
            </a:p>
          </p:txBody>
        </p:sp>
        <p:sp>
          <p:nvSpPr>
            <p:cNvPr id="71" name="Rectangle 73"/>
            <p:cNvSpPr>
              <a:spLocks noChangeArrowheads="1"/>
            </p:cNvSpPr>
            <p:nvPr/>
          </p:nvSpPr>
          <p:spPr bwMode="auto">
            <a:xfrm>
              <a:off x="8155252" y="936625"/>
              <a:ext cx="1076590" cy="338138"/>
            </a:xfrm>
            <a:prstGeom prst="rect">
              <a:avLst/>
            </a:prstGeom>
            <a:solidFill>
              <a:srgbClr val="0066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zh-CN" altLang="en-US" sz="1100" b="1">
                  <a:solidFill>
                    <a:schemeClr val="bg1"/>
                  </a:solidFill>
                  <a:latin typeface="微软雅黑" pitchFamily="34" charset="-122"/>
                  <a:ea typeface="微软雅黑" pitchFamily="34" charset="-122"/>
                </a:rPr>
                <a:t>服务器</a:t>
              </a:r>
            </a:p>
          </p:txBody>
        </p:sp>
        <p:sp>
          <p:nvSpPr>
            <p:cNvPr id="72" name="Rectangle 74"/>
            <p:cNvSpPr>
              <a:spLocks noChangeArrowheads="1"/>
            </p:cNvSpPr>
            <p:nvPr/>
          </p:nvSpPr>
          <p:spPr bwMode="auto">
            <a:xfrm>
              <a:off x="7618677" y="977900"/>
              <a:ext cx="536575" cy="254000"/>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ts val="1700"/>
                </a:lnSpc>
              </a:pPr>
              <a:r>
                <a:rPr kumimoji="1" lang="en-US" altLang="zh-CN" sz="1100" b="1" dirty="0">
                  <a:latin typeface="微软雅黑" pitchFamily="34" charset="-122"/>
                  <a:ea typeface="微软雅黑" pitchFamily="34" charset="-122"/>
                </a:rPr>
                <a:t>67</a:t>
              </a:r>
            </a:p>
          </p:txBody>
        </p:sp>
        <p:sp>
          <p:nvSpPr>
            <p:cNvPr id="73" name="Text Box 75"/>
            <p:cNvSpPr txBox="1">
              <a:spLocks noChangeArrowheads="1"/>
            </p:cNvSpPr>
            <p:nvPr/>
          </p:nvSpPr>
          <p:spPr bwMode="auto">
            <a:xfrm>
              <a:off x="7419182" y="1099167"/>
              <a:ext cx="942045"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dirty="0">
                  <a:solidFill>
                    <a:srgbClr val="0000FF"/>
                  </a:solidFill>
                  <a:latin typeface="微软雅黑" pitchFamily="34" charset="-122"/>
                  <a:ea typeface="微软雅黑" pitchFamily="34" charset="-122"/>
                </a:rPr>
                <a:t>UDP</a:t>
              </a:r>
            </a:p>
          </p:txBody>
        </p:sp>
        <p:sp>
          <p:nvSpPr>
            <p:cNvPr id="74" name="Text Box 76"/>
            <p:cNvSpPr txBox="1">
              <a:spLocks noChangeArrowheads="1"/>
            </p:cNvSpPr>
            <p:nvPr/>
          </p:nvSpPr>
          <p:spPr bwMode="auto">
            <a:xfrm>
              <a:off x="6398943" y="587046"/>
              <a:ext cx="141427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zh-CN" altLang="en-US" sz="1100" b="1" dirty="0">
                  <a:latin typeface="微软雅黑" pitchFamily="34" charset="-122"/>
                  <a:ea typeface="微软雅黑" pitchFamily="34" charset="-122"/>
                </a:rPr>
                <a:t>被动打开</a:t>
              </a:r>
            </a:p>
          </p:txBody>
        </p:sp>
        <p:sp>
          <p:nvSpPr>
            <p:cNvPr id="75" name="Text Box 77"/>
            <p:cNvSpPr txBox="1">
              <a:spLocks noChangeArrowheads="1"/>
            </p:cNvSpPr>
            <p:nvPr/>
          </p:nvSpPr>
          <p:spPr bwMode="auto">
            <a:xfrm>
              <a:off x="9116883" y="910828"/>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6" name="Text Box 78"/>
            <p:cNvSpPr txBox="1">
              <a:spLocks noChangeArrowheads="1"/>
            </p:cNvSpPr>
            <p:nvPr/>
          </p:nvSpPr>
          <p:spPr bwMode="auto">
            <a:xfrm>
              <a:off x="-34130" y="15251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sp>
          <p:nvSpPr>
            <p:cNvPr id="77" name="Text Box 79"/>
            <p:cNvSpPr txBox="1">
              <a:spLocks noChangeArrowheads="1"/>
            </p:cNvSpPr>
            <p:nvPr/>
          </p:nvSpPr>
          <p:spPr bwMode="auto">
            <a:xfrm>
              <a:off x="9116883" y="2147490"/>
              <a:ext cx="781608"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8" name="Text Box 80"/>
            <p:cNvSpPr txBox="1">
              <a:spLocks noChangeArrowheads="1"/>
            </p:cNvSpPr>
            <p:nvPr/>
          </p:nvSpPr>
          <p:spPr bwMode="auto">
            <a:xfrm>
              <a:off x="-34130" y="274439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79" name="Text Box 81"/>
            <p:cNvSpPr txBox="1">
              <a:spLocks noChangeArrowheads="1"/>
            </p:cNvSpPr>
            <p:nvPr/>
          </p:nvSpPr>
          <p:spPr bwMode="auto">
            <a:xfrm>
              <a:off x="9111722" y="3368277"/>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0" name="Text Box 82"/>
            <p:cNvSpPr txBox="1">
              <a:spLocks noChangeArrowheads="1"/>
            </p:cNvSpPr>
            <p:nvPr/>
          </p:nvSpPr>
          <p:spPr bwMode="auto">
            <a:xfrm>
              <a:off x="-34130" y="3992166"/>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1" name="Text Box 83"/>
            <p:cNvSpPr txBox="1">
              <a:spLocks noChangeArrowheads="1"/>
            </p:cNvSpPr>
            <p:nvPr/>
          </p:nvSpPr>
          <p:spPr bwMode="auto">
            <a:xfrm>
              <a:off x="9111722" y="4576363"/>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2" name="Text Box 84"/>
            <p:cNvSpPr txBox="1">
              <a:spLocks noChangeArrowheads="1"/>
            </p:cNvSpPr>
            <p:nvPr/>
          </p:nvSpPr>
          <p:spPr bwMode="auto">
            <a:xfrm>
              <a:off x="9111722" y="5200250"/>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a:latin typeface="微软雅黑" pitchFamily="34" charset="-122"/>
                  <a:ea typeface="微软雅黑" pitchFamily="34" charset="-122"/>
                  <a:sym typeface="Wingdings" pitchFamily="2" charset="2"/>
                </a:rPr>
                <a:t></a:t>
              </a:r>
            </a:p>
          </p:txBody>
        </p:sp>
        <p:sp>
          <p:nvSpPr>
            <p:cNvPr id="83" name="Text Box 85"/>
            <p:cNvSpPr txBox="1">
              <a:spLocks noChangeArrowheads="1"/>
            </p:cNvSpPr>
            <p:nvPr/>
          </p:nvSpPr>
          <p:spPr bwMode="auto">
            <a:xfrm rot="16200000">
              <a:off x="4405774" y="5510874"/>
              <a:ext cx="606034" cy="586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1100" b="1">
                  <a:latin typeface="微软雅黑" pitchFamily="34" charset="-122"/>
                  <a:ea typeface="微软雅黑" pitchFamily="34" charset="-122"/>
                </a:rPr>
                <a:t>…</a:t>
              </a:r>
            </a:p>
          </p:txBody>
        </p:sp>
        <p:sp>
          <p:nvSpPr>
            <p:cNvPr id="84" name="Text Box 86"/>
            <p:cNvSpPr txBox="1">
              <a:spLocks noChangeArrowheads="1"/>
            </p:cNvSpPr>
            <p:nvPr/>
          </p:nvSpPr>
          <p:spPr bwMode="auto">
            <a:xfrm>
              <a:off x="-34130" y="6057965"/>
              <a:ext cx="781608" cy="597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ts val="1700"/>
                </a:lnSpc>
              </a:pPr>
              <a:r>
                <a:rPr kumimoji="1" lang="en-US" altLang="zh-CN" sz="2000" b="1" dirty="0">
                  <a:latin typeface="微软雅黑" pitchFamily="34" charset="-122"/>
                  <a:ea typeface="微软雅黑" pitchFamily="34" charset="-122"/>
                  <a:sym typeface="Wingdings" pitchFamily="2" charset="2"/>
                </a:rPr>
                <a:t></a:t>
              </a:r>
            </a:p>
          </p:txBody>
        </p:sp>
      </p:grpSp>
      <p:grpSp>
        <p:nvGrpSpPr>
          <p:cNvPr id="87" name="组合 86"/>
          <p:cNvGrpSpPr/>
          <p:nvPr/>
        </p:nvGrpSpPr>
        <p:grpSpPr>
          <a:xfrm>
            <a:off x="1252728" y="1082845"/>
            <a:ext cx="6757416" cy="1097411"/>
            <a:chOff x="1252728" y="3191553"/>
            <a:chExt cx="6757416" cy="1097411"/>
          </a:xfrm>
        </p:grpSpPr>
        <p:sp>
          <p:nvSpPr>
            <p:cNvPr id="85" name="Rectangle 88"/>
            <p:cNvSpPr>
              <a:spLocks noChangeArrowheads="1"/>
            </p:cNvSpPr>
            <p:nvPr/>
          </p:nvSpPr>
          <p:spPr bwMode="auto">
            <a:xfrm>
              <a:off x="1252728" y="3207283"/>
              <a:ext cx="6757416" cy="1081681"/>
            </a:xfrm>
            <a:prstGeom prst="rect">
              <a:avLst/>
            </a:prstGeom>
            <a:solidFill>
              <a:schemeClr val="accent6">
                <a:lumMod val="60000"/>
                <a:lumOff val="40000"/>
              </a:schemeClr>
            </a:solidFill>
            <a:ln w="19050">
              <a:solidFill>
                <a:schemeClr val="tx1"/>
              </a:solidFill>
            </a:ln>
            <a:effectLst/>
            <a:extLst/>
          </p:spPr>
          <p:txBody>
            <a:bodyPr wrap="none" anchor="ctr"/>
            <a:lstStyle/>
            <a:p>
              <a:pPr algn="ctr" eaLnBrk="1" hangingPunct="1"/>
              <a:endParaRPr lang="zh-CN" altLang="zh-CN" sz="2800" b="1">
                <a:solidFill>
                  <a:srgbClr val="000099"/>
                </a:solidFill>
              </a:endParaRPr>
            </a:p>
          </p:txBody>
        </p:sp>
        <p:sp>
          <p:nvSpPr>
            <p:cNvPr id="86" name="矩形 85"/>
            <p:cNvSpPr/>
            <p:nvPr/>
          </p:nvSpPr>
          <p:spPr>
            <a:xfrm>
              <a:off x="1669001" y="3191553"/>
              <a:ext cx="6036815" cy="1092607"/>
            </a:xfrm>
            <a:prstGeom prst="rect">
              <a:avLst/>
            </a:prstGeom>
            <a:noFill/>
          </p:spPr>
          <p:txBody>
            <a:bodyPr wrap="square">
              <a:spAutoFit/>
            </a:bodyPr>
            <a:lstStyle/>
            <a:p>
              <a:pPr>
                <a:lnSpc>
                  <a:spcPts val="2600"/>
                </a:lnSpc>
              </a:pPr>
              <a:r>
                <a:rPr lang="zh-CN" altLang="en-US" b="1" dirty="0">
                  <a:latin typeface="微软雅黑" pitchFamily="34" charset="-122"/>
                  <a:ea typeface="微软雅黑" pitchFamily="34" charset="-122"/>
                </a:rPr>
                <a:t>❾：</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客户</a:t>
              </a:r>
              <a:r>
                <a:rPr lang="zh-CN" altLang="en-US" b="1" dirty="0">
                  <a:solidFill>
                    <a:srgbClr val="0000FF"/>
                  </a:solidFill>
                  <a:latin typeface="微软雅黑" pitchFamily="34" charset="-122"/>
                  <a:ea typeface="微软雅黑" pitchFamily="34" charset="-122"/>
                </a:rPr>
                <a:t>可随时提前终止</a:t>
              </a:r>
              <a:r>
                <a:rPr lang="zh-CN" altLang="en-US" b="1" dirty="0">
                  <a:latin typeface="微软雅黑" pitchFamily="34" charset="-122"/>
                  <a:ea typeface="微软雅黑" pitchFamily="34" charset="-122"/>
                </a:rPr>
                <a:t>服务器所提供</a:t>
              </a:r>
              <a:r>
                <a:rPr lang="zh-CN" altLang="en-US" b="1" dirty="0" smtClean="0">
                  <a:latin typeface="微软雅黑" pitchFamily="34" charset="-122"/>
                  <a:ea typeface="微软雅黑" pitchFamily="34" charset="-122"/>
                </a:rPr>
                <a:t>的租用</a:t>
              </a:r>
              <a:r>
                <a:rPr lang="zh-CN" altLang="en-US" b="1" dirty="0">
                  <a:latin typeface="微软雅黑" pitchFamily="34" charset="-122"/>
                  <a:ea typeface="微软雅黑" pitchFamily="34" charset="-122"/>
                </a:rPr>
                <a:t>期，这时只需向 </a:t>
              </a:r>
              <a:r>
                <a:rPr lang="en-US" altLang="zh-CN" b="1" dirty="0">
                  <a:latin typeface="微软雅黑" pitchFamily="34" charset="-122"/>
                  <a:ea typeface="微软雅黑" pitchFamily="34" charset="-122"/>
                </a:rPr>
                <a:t>DHCP </a:t>
              </a:r>
              <a:r>
                <a:rPr lang="zh-CN" altLang="en-US" b="1" dirty="0">
                  <a:latin typeface="微软雅黑" pitchFamily="34" charset="-122"/>
                  <a:ea typeface="微软雅黑" pitchFamily="34" charset="-122"/>
                </a:rPr>
                <a:t>服务器发送</a:t>
              </a:r>
              <a:r>
                <a:rPr lang="zh-CN" altLang="en-US" b="1" dirty="0" smtClean="0">
                  <a:latin typeface="微软雅黑" pitchFamily="34" charset="-122"/>
                  <a:ea typeface="微软雅黑" pitchFamily="34" charset="-122"/>
                </a:rPr>
                <a:t>释放报文 </a:t>
              </a:r>
              <a:r>
                <a:rPr lang="en-US" altLang="zh-CN" b="1" dirty="0" smtClean="0">
                  <a:latin typeface="微软雅黑" pitchFamily="34" charset="-122"/>
                  <a:ea typeface="微软雅黑" pitchFamily="34" charset="-122"/>
                </a:rPr>
                <a:t>DHCPRELEASE </a:t>
              </a:r>
              <a:r>
                <a:rPr lang="zh-CN" altLang="en-US" b="1" dirty="0">
                  <a:latin typeface="微软雅黑" pitchFamily="34" charset="-122"/>
                  <a:ea typeface="微软雅黑" pitchFamily="34" charset="-122"/>
                </a:rPr>
                <a:t>即可。</a:t>
              </a:r>
            </a:p>
          </p:txBody>
        </p:sp>
      </p:grpSp>
    </p:spTree>
    <p:extLst>
      <p:ext uri="{BB962C8B-B14F-4D97-AF65-F5344CB8AC3E}">
        <p14:creationId xmlns:p14="http://schemas.microsoft.com/office/powerpoint/2010/main" val="4282653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8"/>
          <p:cNvSpPr>
            <a:spLocks noChangeArrowheads="1"/>
          </p:cNvSpPr>
          <p:nvPr/>
        </p:nvSpPr>
        <p:spPr bwMode="auto">
          <a:xfrm>
            <a:off x="545144" y="1013472"/>
            <a:ext cx="8190642"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讨论：</a:t>
            </a:r>
            <a:endParaRPr lang="en-US" altLang="zh-CN" sz="2000" b="1" dirty="0" smtClean="0">
              <a:solidFill>
                <a:srgbClr val="C00000"/>
              </a:solidFill>
              <a:latin typeface="微软雅黑" pitchFamily="34" charset="-122"/>
              <a:ea typeface="微软雅黑" pitchFamily="34" charset="-122"/>
            </a:endParaRPr>
          </a:p>
          <a:p>
            <a:pPr eaLnBrk="0" hangingPunct="0">
              <a:lnSpc>
                <a:spcPts val="3300"/>
              </a:lnSpc>
              <a:buClr>
                <a:srgbClr val="0070C0"/>
              </a:buClr>
            </a:pPr>
            <a:r>
              <a:rPr lang="zh-CN" altLang="en-US" sz="2000" b="1" dirty="0" smtClean="0">
                <a:solidFill>
                  <a:srgbClr val="C00000"/>
                </a:solidFill>
                <a:latin typeface="微软雅黑" pitchFamily="34" charset="-122"/>
                <a:ea typeface="微软雅黑" pitchFamily="34" charset="-122"/>
              </a:rPr>
              <a:t>    若某人误操作，将本机设置成了</a:t>
            </a:r>
            <a:r>
              <a:rPr lang="en-US" altLang="zh-CN" sz="2000" b="1" dirty="0" smtClean="0">
                <a:solidFill>
                  <a:srgbClr val="C00000"/>
                </a:solidFill>
                <a:latin typeface="微软雅黑" pitchFamily="34" charset="-122"/>
                <a:ea typeface="微软雅黑" pitchFamily="34" charset="-122"/>
              </a:rPr>
              <a:t>DHCP</a:t>
            </a:r>
            <a:r>
              <a:rPr lang="zh-CN" altLang="en-US" sz="2000" b="1" dirty="0" smtClean="0">
                <a:solidFill>
                  <a:srgbClr val="C00000"/>
                </a:solidFill>
                <a:latin typeface="微软雅黑" pitchFamily="34" charset="-122"/>
                <a:ea typeface="微软雅黑" pitchFamily="34" charset="-122"/>
              </a:rPr>
              <a:t>服务器，会带来什么问题？</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45144" y="611484"/>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latin typeface="宋体" charset="-122"/>
            </a:endParaRPr>
          </a:p>
        </p:txBody>
      </p:sp>
      <p:sp>
        <p:nvSpPr>
          <p:cNvPr id="6" name="Rectangle 6"/>
          <p:cNvSpPr>
            <a:spLocks noChangeArrowheads="1"/>
          </p:cNvSpPr>
          <p:nvPr/>
        </p:nvSpPr>
        <p:spPr bwMode="auto">
          <a:xfrm>
            <a:off x="2425421" y="569213"/>
            <a:ext cx="42931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smtClean="0">
                <a:solidFill>
                  <a:srgbClr val="FFFF00"/>
                </a:solidFill>
                <a:latin typeface="微软雅黑" pitchFamily="34" charset="-122"/>
                <a:ea typeface="微软雅黑" pitchFamily="34" charset="-122"/>
              </a:rPr>
              <a:t>6.6  </a:t>
            </a:r>
            <a:r>
              <a:rPr lang="zh-CN" altLang="en-US" sz="2400" b="1" dirty="0" smtClean="0">
                <a:solidFill>
                  <a:schemeClr val="bg1"/>
                </a:solidFill>
                <a:latin typeface="微软雅黑" pitchFamily="34" charset="-122"/>
                <a:ea typeface="微软雅黑" pitchFamily="34" charset="-122"/>
              </a:rPr>
              <a:t>动态</a:t>
            </a:r>
            <a:r>
              <a:rPr lang="zh-CN" altLang="en-US" sz="2400" b="1" dirty="0">
                <a:solidFill>
                  <a:schemeClr val="bg1"/>
                </a:solidFill>
                <a:latin typeface="微软雅黑" pitchFamily="34" charset="-122"/>
                <a:ea typeface="微软雅黑" pitchFamily="34" charset="-122"/>
              </a:rPr>
              <a:t>主机配置协议 </a:t>
            </a:r>
            <a:r>
              <a:rPr lang="en-US" altLang="zh-CN" sz="2400" b="1" dirty="0">
                <a:solidFill>
                  <a:schemeClr val="bg1"/>
                </a:solidFill>
                <a:latin typeface="微软雅黑" pitchFamily="34" charset="-122"/>
                <a:ea typeface="微软雅黑" pitchFamily="34" charset="-122"/>
              </a:rPr>
              <a:t>DHCP</a:t>
            </a:r>
          </a:p>
        </p:txBody>
      </p:sp>
    </p:spTree>
    <p:extLst>
      <p:ext uri="{BB962C8B-B14F-4D97-AF65-F5344CB8AC3E}">
        <p14:creationId xmlns:p14="http://schemas.microsoft.com/office/powerpoint/2010/main" val="17031641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ChangeArrowheads="1"/>
          </p:cNvSpPr>
          <p:nvPr/>
        </p:nvSpPr>
        <p:spPr bwMode="auto">
          <a:xfrm>
            <a:off x="2629135" y="129417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10"/>
          <p:cNvSpPr>
            <a:spLocks noChangeArrowheads="1"/>
          </p:cNvSpPr>
          <p:nvPr/>
        </p:nvSpPr>
        <p:spPr bwMode="auto">
          <a:xfrm>
            <a:off x="2629135" y="1757931"/>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Line 16"/>
          <p:cNvSpPr>
            <a:spLocks noChangeShapeType="1"/>
          </p:cNvSpPr>
          <p:nvPr/>
        </p:nvSpPr>
        <p:spPr bwMode="auto">
          <a:xfrm>
            <a:off x="3637198" y="1222738"/>
            <a:ext cx="0" cy="2150510"/>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Rectangle 27"/>
          <p:cNvSpPr>
            <a:spLocks noChangeArrowheads="1"/>
          </p:cNvSpPr>
          <p:nvPr/>
        </p:nvSpPr>
        <p:spPr bwMode="auto">
          <a:xfrm>
            <a:off x="639730" y="1294176"/>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389108"/>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000" b="1" dirty="0" smtClean="0">
                <a:solidFill>
                  <a:srgbClr val="FFFF00"/>
                </a:solidFill>
                <a:latin typeface="微软雅黑" pitchFamily="34" charset="-122"/>
                <a:ea typeface="微软雅黑" pitchFamily="34" charset="-122"/>
              </a:rPr>
              <a:t>6.8</a:t>
            </a:r>
          </a:p>
          <a:p>
            <a:pPr eaLnBrk="0" hangingPunct="0"/>
            <a:r>
              <a:rPr lang="zh-CN" altLang="en-US" sz="2000" b="1" dirty="0">
                <a:solidFill>
                  <a:schemeClr val="bg1"/>
                </a:solidFill>
                <a:latin typeface="微软雅黑" pitchFamily="34" charset="-122"/>
                <a:ea typeface="微软雅黑" pitchFamily="34" charset="-122"/>
              </a:rPr>
              <a:t>应用进程跨越网络</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通信</a:t>
            </a:r>
            <a:endParaRPr lang="zh-CN" altLang="fr-FR" sz="2000" b="1" dirty="0">
              <a:solidFill>
                <a:schemeClr val="bg1"/>
              </a:solidFill>
              <a:latin typeface="微软雅黑" pitchFamily="34" charset="-122"/>
              <a:ea typeface="微软雅黑" pitchFamily="34" charset="-122"/>
            </a:endParaRPr>
          </a:p>
        </p:txBody>
      </p:sp>
      <p:sp>
        <p:nvSpPr>
          <p:cNvPr id="9" name="Rectangle 8"/>
          <p:cNvSpPr>
            <a:spLocks noChangeArrowheads="1"/>
          </p:cNvSpPr>
          <p:nvPr/>
        </p:nvSpPr>
        <p:spPr bwMode="auto">
          <a:xfrm>
            <a:off x="2700573" y="1169875"/>
            <a:ext cx="5756006" cy="961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pPr>
            <a:r>
              <a:rPr lang="en-US" altLang="zh-CN" sz="2000" b="1" dirty="0">
                <a:solidFill>
                  <a:schemeClr val="bg1"/>
                </a:solidFill>
                <a:latin typeface="微软雅黑" pitchFamily="34" charset="-122"/>
                <a:ea typeface="微软雅黑" pitchFamily="34" charset="-122"/>
              </a:rPr>
              <a:t>6.8.1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系统</a:t>
            </a:r>
            <a:r>
              <a:rPr lang="zh-CN" altLang="en-US" sz="2000" b="1" dirty="0">
                <a:solidFill>
                  <a:schemeClr val="bg1"/>
                </a:solidFill>
                <a:latin typeface="微软雅黑" pitchFamily="34" charset="-122"/>
                <a:ea typeface="微软雅黑" pitchFamily="34" charset="-122"/>
              </a:rPr>
              <a:t>调用和应用编程接口</a:t>
            </a:r>
          </a:p>
          <a:p>
            <a:pPr eaLnBrk="0" hangingPunct="0">
              <a:lnSpc>
                <a:spcPct val="150000"/>
              </a:lnSpc>
            </a:pPr>
            <a:r>
              <a:rPr lang="en-US" altLang="zh-CN" sz="2000" b="1" dirty="0">
                <a:solidFill>
                  <a:schemeClr val="bg1"/>
                </a:solidFill>
                <a:latin typeface="微软雅黑" pitchFamily="34" charset="-122"/>
                <a:ea typeface="微软雅黑" pitchFamily="34" charset="-122"/>
              </a:rPr>
              <a:t>6.8.2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几种</a:t>
            </a:r>
            <a:r>
              <a:rPr lang="zh-CN" altLang="en-US" sz="2000" b="1" dirty="0">
                <a:solidFill>
                  <a:schemeClr val="bg1"/>
                </a:solidFill>
                <a:latin typeface="微软雅黑" pitchFamily="34" charset="-122"/>
                <a:ea typeface="微软雅黑" pitchFamily="34" charset="-122"/>
              </a:rPr>
              <a:t>常用的系统调用</a:t>
            </a:r>
          </a:p>
        </p:txBody>
      </p:sp>
    </p:spTree>
    <p:extLst>
      <p:ext uri="{BB962C8B-B14F-4D97-AF65-F5344CB8AC3E}">
        <p14:creationId xmlns:p14="http://schemas.microsoft.com/office/powerpoint/2010/main" val="5033898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14953"/>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2323631" y="572682"/>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smtClean="0">
                <a:solidFill>
                  <a:schemeClr val="bg1"/>
                </a:solidFill>
                <a:latin typeface="微软雅黑" pitchFamily="34" charset="-122"/>
                <a:ea typeface="微软雅黑" pitchFamily="34" charset="-122"/>
              </a:rPr>
              <a:t>6.8.1  </a:t>
            </a:r>
            <a:r>
              <a:rPr lang="zh-CN" altLang="en-US" sz="2400" b="1" dirty="0">
                <a:solidFill>
                  <a:schemeClr val="bg1"/>
                </a:solidFill>
                <a:latin typeface="微软雅黑" pitchFamily="34" charset="-122"/>
                <a:ea typeface="微软雅黑" pitchFamily="34" charset="-122"/>
              </a:rPr>
              <a:t>系统调用和应用编程接口</a:t>
            </a:r>
          </a:p>
        </p:txBody>
      </p:sp>
      <p:sp>
        <p:nvSpPr>
          <p:cNvPr id="4" name="Rectangle 68"/>
          <p:cNvSpPr>
            <a:spLocks noChangeArrowheads="1"/>
          </p:cNvSpPr>
          <p:nvPr/>
        </p:nvSpPr>
        <p:spPr bwMode="auto">
          <a:xfrm>
            <a:off x="556963" y="1009171"/>
            <a:ext cx="8048776" cy="13556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2500"/>
              </a:lnSpc>
              <a:buClr>
                <a:srgbClr val="0070C0"/>
              </a:buClr>
              <a:buFont typeface="Wingdings" pitchFamily="2" charset="2"/>
              <a:buChar char="l"/>
            </a:pPr>
            <a:r>
              <a:rPr lang="zh-CN" altLang="en-US" sz="2000" b="1" dirty="0">
                <a:latin typeface="微软雅黑" pitchFamily="34" charset="-122"/>
                <a:ea typeface="微软雅黑" pitchFamily="34" charset="-122"/>
              </a:rPr>
              <a:t>大多数操作系统使用</a:t>
            </a:r>
            <a:r>
              <a:rPr lang="zh-CN" altLang="en-US" sz="2000" b="1" dirty="0">
                <a:solidFill>
                  <a:srgbClr val="C00000"/>
                </a:solidFill>
                <a:latin typeface="微软雅黑" pitchFamily="34" charset="-122"/>
                <a:ea typeface="微软雅黑" pitchFamily="34" charset="-122"/>
              </a:rPr>
              <a:t>系统</a:t>
            </a:r>
            <a:r>
              <a:rPr lang="zh-CN" altLang="en-US" sz="2000" b="1" dirty="0" smtClean="0">
                <a:solidFill>
                  <a:srgbClr val="C00000"/>
                </a:solidFill>
                <a:latin typeface="微软雅黑" pitchFamily="34" charset="-122"/>
                <a:ea typeface="微软雅黑" pitchFamily="34" charset="-122"/>
              </a:rPr>
              <a:t>调用</a:t>
            </a:r>
            <a:r>
              <a:rPr lang="zh-CN" altLang="en-US" sz="2000" b="1" dirty="0" smtClean="0">
                <a:latin typeface="微软雅黑" pitchFamily="34" charset="-122"/>
                <a:ea typeface="微软雅黑" pitchFamily="34" charset="-122"/>
              </a:rPr>
              <a:t>机制</a:t>
            </a:r>
            <a:r>
              <a:rPr lang="zh-CN" altLang="en-US" sz="2000" b="1" dirty="0">
                <a:latin typeface="微软雅黑" pitchFamily="34" charset="-122"/>
                <a:ea typeface="微软雅黑" pitchFamily="34" charset="-122"/>
              </a:rPr>
              <a:t>在应用程序和操作系统之间传递控制权。</a:t>
            </a:r>
          </a:p>
          <a:p>
            <a:pPr marL="285750" indent="-285750" eaLnBrk="0" hangingPunct="0">
              <a:lnSpc>
                <a:spcPts val="2500"/>
              </a:lnSpc>
              <a:buClr>
                <a:srgbClr val="0070C0"/>
              </a:buClr>
              <a:buFont typeface="Wingdings" pitchFamily="2" charset="2"/>
              <a:buChar char="l"/>
            </a:pPr>
            <a:r>
              <a:rPr lang="zh-CN" altLang="en-US" sz="2000" b="1" dirty="0">
                <a:latin typeface="微软雅黑" pitchFamily="34" charset="-122"/>
                <a:ea typeface="微软雅黑" pitchFamily="34" charset="-122"/>
              </a:rPr>
              <a:t>对程序员来说，每一个系统调用和一般程序设计中的函数调用非常相似，只是系统调用是将控制权传递给了操作系统。 </a:t>
            </a:r>
          </a:p>
        </p:txBody>
      </p:sp>
      <p:sp>
        <p:nvSpPr>
          <p:cNvPr id="5" name="圆角矩形 4"/>
          <p:cNvSpPr/>
          <p:nvPr/>
        </p:nvSpPr>
        <p:spPr>
          <a:xfrm>
            <a:off x="491649" y="2383974"/>
            <a:ext cx="8048776" cy="229416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3"/>
          <p:cNvSpPr>
            <a:spLocks noChangeArrowheads="1"/>
          </p:cNvSpPr>
          <p:nvPr/>
        </p:nvSpPr>
        <p:spPr bwMode="auto">
          <a:xfrm>
            <a:off x="1319415" y="2481945"/>
            <a:ext cx="4452402" cy="2105329"/>
          </a:xfrm>
          <a:prstGeom prst="rect">
            <a:avLst/>
          </a:prstGeom>
          <a:solidFill>
            <a:srgbClr val="99FFCC"/>
          </a:solidFill>
          <a:ln w="63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7" name="Oval 4"/>
          <p:cNvSpPr>
            <a:spLocks noChangeArrowheads="1"/>
          </p:cNvSpPr>
          <p:nvPr/>
        </p:nvSpPr>
        <p:spPr bwMode="auto">
          <a:xfrm>
            <a:off x="1525624" y="2573426"/>
            <a:ext cx="1099374" cy="523734"/>
          </a:xfrm>
          <a:prstGeom prst="ellipse">
            <a:avLst/>
          </a:prstGeom>
          <a:solidFill>
            <a:srgbClr val="0066FF"/>
          </a:solidFill>
          <a:ln w="9525">
            <a:solidFill>
              <a:srgbClr val="333399"/>
            </a:solidFill>
            <a:round/>
            <a:headEnd/>
            <a:tailEnd/>
          </a:ln>
          <a:effectLst/>
        </p:spPr>
        <p:txBody>
          <a:bodyPr wrap="none" anchor="ctr"/>
          <a:lstStyle/>
          <a:p>
            <a:pPr algn="ctr" eaLnBrk="1" hangingPunct="1"/>
            <a:r>
              <a:rPr kumimoji="1" lang="zh-CN" altLang="en-US" sz="1400" b="1" dirty="0">
                <a:solidFill>
                  <a:schemeClr val="bg1"/>
                </a:solidFill>
                <a:latin typeface="微软雅黑" pitchFamily="34" charset="-122"/>
                <a:ea typeface="微软雅黑" pitchFamily="34" charset="-122"/>
              </a:rPr>
              <a:t>应用程序 </a:t>
            </a:r>
            <a:r>
              <a:rPr kumimoji="1" lang="en-US" altLang="zh-CN" sz="1400" b="1" dirty="0">
                <a:solidFill>
                  <a:schemeClr val="bg1"/>
                </a:solidFill>
                <a:latin typeface="微软雅黑" pitchFamily="34" charset="-122"/>
                <a:ea typeface="微软雅黑" pitchFamily="34" charset="-122"/>
              </a:rPr>
              <a:t>1</a:t>
            </a:r>
          </a:p>
        </p:txBody>
      </p:sp>
      <p:sp>
        <p:nvSpPr>
          <p:cNvPr id="8" name="Oval 5"/>
          <p:cNvSpPr>
            <a:spLocks noChangeArrowheads="1"/>
          </p:cNvSpPr>
          <p:nvPr/>
        </p:nvSpPr>
        <p:spPr bwMode="auto">
          <a:xfrm>
            <a:off x="2831206" y="2573426"/>
            <a:ext cx="1099374" cy="523734"/>
          </a:xfrm>
          <a:prstGeom prst="ellipse">
            <a:avLst/>
          </a:prstGeom>
          <a:solidFill>
            <a:srgbClr val="0066FF"/>
          </a:solidFill>
          <a:ln w="9525">
            <a:solidFill>
              <a:srgbClr val="333399"/>
            </a:solidFill>
            <a:round/>
            <a:headEnd/>
            <a:tailEnd/>
          </a:ln>
          <a:effectLst/>
        </p:spPr>
        <p:txBody>
          <a:bodyPr wrap="none" anchor="ctr"/>
          <a:lstStyle/>
          <a:p>
            <a:pPr algn="ctr" eaLnBrk="1" hangingPunct="1"/>
            <a:r>
              <a:rPr kumimoji="1" lang="zh-CN" altLang="en-US" sz="1400" b="1">
                <a:solidFill>
                  <a:schemeClr val="bg1"/>
                </a:solidFill>
                <a:latin typeface="微软雅黑" pitchFamily="34" charset="-122"/>
                <a:ea typeface="微软雅黑" pitchFamily="34" charset="-122"/>
              </a:rPr>
              <a:t>应用程序 </a:t>
            </a:r>
            <a:r>
              <a:rPr kumimoji="1" lang="en-US" altLang="zh-CN" sz="1400" b="1">
                <a:solidFill>
                  <a:schemeClr val="bg1"/>
                </a:solidFill>
                <a:latin typeface="微软雅黑" pitchFamily="34" charset="-122"/>
                <a:ea typeface="微软雅黑" pitchFamily="34" charset="-122"/>
              </a:rPr>
              <a:t>2</a:t>
            </a:r>
          </a:p>
        </p:txBody>
      </p:sp>
      <p:sp>
        <p:nvSpPr>
          <p:cNvPr id="9" name="Oval 6"/>
          <p:cNvSpPr>
            <a:spLocks noChangeArrowheads="1"/>
          </p:cNvSpPr>
          <p:nvPr/>
        </p:nvSpPr>
        <p:spPr bwMode="auto">
          <a:xfrm>
            <a:off x="4479657" y="2573426"/>
            <a:ext cx="1099373" cy="523734"/>
          </a:xfrm>
          <a:prstGeom prst="ellipse">
            <a:avLst/>
          </a:prstGeom>
          <a:solidFill>
            <a:srgbClr val="0066FF"/>
          </a:solidFill>
          <a:ln w="9525">
            <a:solidFill>
              <a:srgbClr val="333399"/>
            </a:solidFill>
            <a:round/>
            <a:headEnd/>
            <a:tailEnd/>
          </a:ln>
          <a:effectLst/>
        </p:spPr>
        <p:txBody>
          <a:bodyPr wrap="none" anchor="ctr"/>
          <a:lstStyle/>
          <a:p>
            <a:pPr algn="ctr" eaLnBrk="1" hangingPunct="1"/>
            <a:r>
              <a:rPr kumimoji="1" lang="zh-CN" altLang="en-US" sz="1400" b="1">
                <a:solidFill>
                  <a:schemeClr val="bg1"/>
                </a:solidFill>
                <a:latin typeface="微软雅黑" pitchFamily="34" charset="-122"/>
                <a:ea typeface="微软雅黑" pitchFamily="34" charset="-122"/>
              </a:rPr>
              <a:t>应用程序 </a:t>
            </a:r>
            <a:r>
              <a:rPr kumimoji="1" lang="en-US" altLang="zh-CN" sz="1400" b="1">
                <a:solidFill>
                  <a:schemeClr val="bg1"/>
                </a:solidFill>
                <a:latin typeface="微软雅黑" pitchFamily="34" charset="-122"/>
                <a:ea typeface="微软雅黑" pitchFamily="34" charset="-122"/>
              </a:rPr>
              <a:t>n</a:t>
            </a:r>
          </a:p>
        </p:txBody>
      </p:sp>
      <p:sp>
        <p:nvSpPr>
          <p:cNvPr id="10" name="Text Box 7"/>
          <p:cNvSpPr txBox="1">
            <a:spLocks noChangeArrowheads="1"/>
          </p:cNvSpPr>
          <p:nvPr/>
        </p:nvSpPr>
        <p:spPr bwMode="auto">
          <a:xfrm>
            <a:off x="3998909" y="2566669"/>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400" b="1">
                <a:latin typeface="微软雅黑" pitchFamily="34" charset="-122"/>
                <a:ea typeface="微软雅黑" pitchFamily="34" charset="-122"/>
              </a:rPr>
              <a:t>…</a:t>
            </a:r>
          </a:p>
        </p:txBody>
      </p:sp>
      <p:sp>
        <p:nvSpPr>
          <p:cNvPr id="11" name="Line 8"/>
          <p:cNvSpPr>
            <a:spLocks noChangeShapeType="1"/>
          </p:cNvSpPr>
          <p:nvPr/>
        </p:nvSpPr>
        <p:spPr bwMode="auto">
          <a:xfrm>
            <a:off x="1319415" y="3620895"/>
            <a:ext cx="4465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2" name="Rectangle 9"/>
          <p:cNvSpPr>
            <a:spLocks noChangeArrowheads="1"/>
          </p:cNvSpPr>
          <p:nvPr/>
        </p:nvSpPr>
        <p:spPr bwMode="auto">
          <a:xfrm>
            <a:off x="1336498" y="3634411"/>
            <a:ext cx="4435319" cy="275946"/>
          </a:xfrm>
          <a:prstGeom prst="rect">
            <a:avLst/>
          </a:prstGeom>
          <a:solidFill>
            <a:srgbClr val="CC00CC"/>
          </a:solidFill>
          <a:ln w="9525">
            <a:solidFill>
              <a:schemeClr val="tx1"/>
            </a:solidFill>
            <a:miter lim="800000"/>
            <a:headEnd/>
            <a:tailEnd/>
          </a:ln>
          <a:effectLst/>
          <a:ex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13" name="Line 10"/>
          <p:cNvSpPr>
            <a:spLocks noChangeShapeType="1"/>
          </p:cNvSpPr>
          <p:nvPr/>
        </p:nvSpPr>
        <p:spPr bwMode="auto">
          <a:xfrm>
            <a:off x="1319415" y="3919367"/>
            <a:ext cx="44658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Text Box 11"/>
          <p:cNvSpPr txBox="1">
            <a:spLocks noChangeArrowheads="1"/>
          </p:cNvSpPr>
          <p:nvPr/>
        </p:nvSpPr>
        <p:spPr bwMode="auto">
          <a:xfrm>
            <a:off x="2326311" y="3605127"/>
            <a:ext cx="264687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600" b="1" dirty="0">
                <a:solidFill>
                  <a:schemeClr val="bg1"/>
                </a:solidFill>
                <a:latin typeface="微软雅黑" pitchFamily="34" charset="-122"/>
                <a:ea typeface="微软雅黑" pitchFamily="34" charset="-122"/>
              </a:rPr>
              <a:t>由应用程序调用的系统函数</a:t>
            </a:r>
          </a:p>
        </p:txBody>
      </p:sp>
      <p:sp>
        <p:nvSpPr>
          <p:cNvPr id="15" name="Line 12"/>
          <p:cNvSpPr>
            <a:spLocks noChangeShapeType="1"/>
          </p:cNvSpPr>
          <p:nvPr/>
        </p:nvSpPr>
        <p:spPr bwMode="auto">
          <a:xfrm>
            <a:off x="2074700" y="3097160"/>
            <a:ext cx="0" cy="523735"/>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3"/>
          <p:cNvSpPr>
            <a:spLocks noChangeShapeType="1"/>
          </p:cNvSpPr>
          <p:nvPr/>
        </p:nvSpPr>
        <p:spPr bwMode="auto">
          <a:xfrm>
            <a:off x="3380283" y="3097160"/>
            <a:ext cx="0" cy="523735"/>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4"/>
          <p:cNvSpPr>
            <a:spLocks noChangeShapeType="1"/>
          </p:cNvSpPr>
          <p:nvPr/>
        </p:nvSpPr>
        <p:spPr bwMode="auto">
          <a:xfrm>
            <a:off x="5029953" y="3097160"/>
            <a:ext cx="0" cy="523735"/>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5"/>
          <p:cNvSpPr>
            <a:spLocks noChangeShapeType="1"/>
          </p:cNvSpPr>
          <p:nvPr/>
        </p:nvSpPr>
        <p:spPr bwMode="auto">
          <a:xfrm>
            <a:off x="2350459" y="3097160"/>
            <a:ext cx="1029824" cy="523735"/>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9" name="Line 16"/>
          <p:cNvSpPr>
            <a:spLocks noChangeShapeType="1"/>
          </p:cNvSpPr>
          <p:nvPr/>
        </p:nvSpPr>
        <p:spPr bwMode="auto">
          <a:xfrm flipH="1">
            <a:off x="3465694" y="3072381"/>
            <a:ext cx="1226271" cy="553019"/>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Line 17"/>
          <p:cNvSpPr>
            <a:spLocks noChangeShapeType="1"/>
          </p:cNvSpPr>
          <p:nvPr/>
        </p:nvSpPr>
        <p:spPr bwMode="auto">
          <a:xfrm flipH="1">
            <a:off x="2106425" y="2943982"/>
            <a:ext cx="2413497" cy="661145"/>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Line 18"/>
          <p:cNvSpPr>
            <a:spLocks noChangeShapeType="1"/>
          </p:cNvSpPr>
          <p:nvPr/>
        </p:nvSpPr>
        <p:spPr bwMode="auto">
          <a:xfrm>
            <a:off x="3680445" y="3082518"/>
            <a:ext cx="539315" cy="530492"/>
          </a:xfrm>
          <a:prstGeom prst="line">
            <a:avLst/>
          </a:prstGeom>
          <a:noFill/>
          <a:ln w="28575">
            <a:solidFill>
              <a:srgbClr val="0099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22" name="Group 26"/>
          <p:cNvGrpSpPr>
            <a:grpSpLocks/>
          </p:cNvGrpSpPr>
          <p:nvPr/>
        </p:nvGrpSpPr>
        <p:grpSpPr bwMode="auto">
          <a:xfrm>
            <a:off x="5803540" y="2663533"/>
            <a:ext cx="1703357" cy="479809"/>
            <a:chOff x="4004" y="1563"/>
            <a:chExt cx="1396" cy="426"/>
          </a:xfrm>
        </p:grpSpPr>
        <p:sp>
          <p:nvSpPr>
            <p:cNvPr id="23" name="Text Box 19"/>
            <p:cNvSpPr txBox="1">
              <a:spLocks noChangeArrowheads="1"/>
            </p:cNvSpPr>
            <p:nvPr/>
          </p:nvSpPr>
          <p:spPr bwMode="auto">
            <a:xfrm>
              <a:off x="4366" y="1563"/>
              <a:ext cx="1034"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90000"/>
                </a:lnSpc>
              </a:pPr>
              <a:r>
                <a:rPr kumimoji="1" lang="zh-CN" altLang="en-US" sz="1400" b="1" dirty="0">
                  <a:latin typeface="微软雅黑" pitchFamily="34" charset="-122"/>
                  <a:ea typeface="微软雅黑" pitchFamily="34" charset="-122"/>
                </a:rPr>
                <a:t>用户地址空间</a:t>
              </a:r>
            </a:p>
            <a:p>
              <a:pPr eaLnBrk="1" hangingPunct="1">
                <a:lnSpc>
                  <a:spcPct val="90000"/>
                </a:lnSpc>
              </a:pPr>
              <a:r>
                <a:rPr kumimoji="1" lang="zh-CN" altLang="en-US" sz="1400" b="1" dirty="0">
                  <a:latin typeface="微软雅黑" pitchFamily="34" charset="-122"/>
                  <a:ea typeface="微软雅黑" pitchFamily="34" charset="-122"/>
                </a:rPr>
                <a:t>中的应用程序</a:t>
              </a:r>
            </a:p>
          </p:txBody>
        </p:sp>
        <p:sp>
          <p:nvSpPr>
            <p:cNvPr id="24" name="Line 20"/>
            <p:cNvSpPr>
              <a:spLocks noChangeShapeType="1"/>
            </p:cNvSpPr>
            <p:nvPr/>
          </p:nvSpPr>
          <p:spPr bwMode="auto">
            <a:xfrm rot="5400000">
              <a:off x="4201" y="1551"/>
              <a:ext cx="0" cy="394"/>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25" name="Group 27"/>
          <p:cNvGrpSpPr>
            <a:grpSpLocks/>
          </p:cNvGrpSpPr>
          <p:nvPr/>
        </p:nvGrpSpPr>
        <p:grpSpPr bwMode="auto">
          <a:xfrm>
            <a:off x="5803540" y="3618646"/>
            <a:ext cx="1703357" cy="307483"/>
            <a:chOff x="4004" y="2411"/>
            <a:chExt cx="1396" cy="273"/>
          </a:xfrm>
        </p:grpSpPr>
        <p:sp>
          <p:nvSpPr>
            <p:cNvPr id="26" name="Line 21"/>
            <p:cNvSpPr>
              <a:spLocks noChangeShapeType="1"/>
            </p:cNvSpPr>
            <p:nvPr/>
          </p:nvSpPr>
          <p:spPr bwMode="auto">
            <a:xfrm rot="5400000">
              <a:off x="4201" y="2348"/>
              <a:ext cx="0" cy="394"/>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Text Box 23"/>
            <p:cNvSpPr txBox="1">
              <a:spLocks noChangeArrowheads="1"/>
            </p:cNvSpPr>
            <p:nvPr/>
          </p:nvSpPr>
          <p:spPr bwMode="auto">
            <a:xfrm>
              <a:off x="4366" y="2411"/>
              <a:ext cx="103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系统调用接口</a:t>
              </a:r>
            </a:p>
          </p:txBody>
        </p:sp>
      </p:grpSp>
      <p:grpSp>
        <p:nvGrpSpPr>
          <p:cNvPr id="28" name="Group 28"/>
          <p:cNvGrpSpPr>
            <a:grpSpLocks/>
          </p:cNvGrpSpPr>
          <p:nvPr/>
        </p:nvGrpSpPr>
        <p:grpSpPr bwMode="auto">
          <a:xfrm>
            <a:off x="5803540" y="4107465"/>
            <a:ext cx="1703357" cy="479809"/>
            <a:chOff x="4004" y="2845"/>
            <a:chExt cx="1396" cy="426"/>
          </a:xfrm>
        </p:grpSpPr>
        <p:sp>
          <p:nvSpPr>
            <p:cNvPr id="29" name="Line 22"/>
            <p:cNvSpPr>
              <a:spLocks noChangeShapeType="1"/>
            </p:cNvSpPr>
            <p:nvPr/>
          </p:nvSpPr>
          <p:spPr bwMode="auto">
            <a:xfrm rot="5400000">
              <a:off x="4201" y="2845"/>
              <a:ext cx="0" cy="394"/>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Text Box 24"/>
            <p:cNvSpPr txBox="1">
              <a:spLocks noChangeArrowheads="1"/>
            </p:cNvSpPr>
            <p:nvPr/>
          </p:nvSpPr>
          <p:spPr bwMode="auto">
            <a:xfrm>
              <a:off x="4366" y="2845"/>
              <a:ext cx="1034"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90000"/>
                </a:lnSpc>
              </a:pPr>
              <a:r>
                <a:rPr kumimoji="1" lang="zh-CN" altLang="en-US" sz="1400" b="1" dirty="0">
                  <a:latin typeface="微软雅黑" pitchFamily="34" charset="-122"/>
                  <a:ea typeface="微软雅黑" pitchFamily="34" charset="-122"/>
                </a:rPr>
                <a:t>系统地址空间</a:t>
              </a:r>
            </a:p>
            <a:p>
              <a:pPr eaLnBrk="1" hangingPunct="1">
                <a:lnSpc>
                  <a:spcPct val="90000"/>
                </a:lnSpc>
              </a:pPr>
              <a:r>
                <a:rPr kumimoji="1" lang="zh-CN" altLang="en-US" sz="1400" b="1" dirty="0">
                  <a:latin typeface="微软雅黑" pitchFamily="34" charset="-122"/>
                  <a:ea typeface="微软雅黑" pitchFamily="34" charset="-122"/>
                </a:rPr>
                <a:t>中的协议软件</a:t>
              </a:r>
            </a:p>
          </p:txBody>
        </p:sp>
      </p:grpSp>
      <p:sp>
        <p:nvSpPr>
          <p:cNvPr id="31" name="Text Box 25"/>
          <p:cNvSpPr txBox="1">
            <a:spLocks noChangeArrowheads="1"/>
          </p:cNvSpPr>
          <p:nvPr/>
        </p:nvSpPr>
        <p:spPr bwMode="auto">
          <a:xfrm>
            <a:off x="1873373" y="4178419"/>
            <a:ext cx="323300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a:latin typeface="微软雅黑" pitchFamily="34" charset="-122"/>
                <a:ea typeface="微软雅黑" pitchFamily="34" charset="-122"/>
              </a:rPr>
              <a:t>包括 </a:t>
            </a:r>
            <a:r>
              <a:rPr kumimoji="1" lang="en-US" altLang="zh-CN" sz="1400" b="1">
                <a:latin typeface="微软雅黑" pitchFamily="34" charset="-122"/>
                <a:ea typeface="微软雅黑" pitchFamily="34" charset="-122"/>
              </a:rPr>
              <a:t>TCP/IP </a:t>
            </a:r>
            <a:r>
              <a:rPr kumimoji="1" lang="zh-CN" altLang="en-US" sz="1400" b="1">
                <a:latin typeface="微软雅黑" pitchFamily="34" charset="-122"/>
                <a:ea typeface="微软雅黑" pitchFamily="34" charset="-122"/>
              </a:rPr>
              <a:t>协议软件的操作系统内核</a:t>
            </a:r>
          </a:p>
        </p:txBody>
      </p:sp>
    </p:spTree>
    <p:extLst>
      <p:ext uri="{BB962C8B-B14F-4D97-AF65-F5344CB8AC3E}">
        <p14:creationId xmlns:p14="http://schemas.microsoft.com/office/powerpoint/2010/main" val="2269490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100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1000"/>
                            </p:stCondLst>
                            <p:childTnLst>
                              <p:par>
                                <p:cTn id="8" presetID="35" presetClass="emph" presetSubtype="0" repeatCount="3000" fill="hold" nodeType="afterEffect">
                                  <p:stCondLst>
                                    <p:cond delay="0"/>
                                  </p:stCondLst>
                                  <p:childTnLst>
                                    <p:anim calcmode="discrete" valueType="str">
                                      <p:cBhvr>
                                        <p:cTn id="9" dur="1000" fill="hold"/>
                                        <p:tgtEl>
                                          <p:spTgt spid="22"/>
                                        </p:tgtEl>
                                        <p:attrNameLst>
                                          <p:attrName>style.visibility</p:attrName>
                                        </p:attrNameLst>
                                      </p:cBhvr>
                                      <p:tavLst>
                                        <p:tav tm="0">
                                          <p:val>
                                            <p:strVal val="hidden"/>
                                          </p:val>
                                        </p:tav>
                                        <p:tav tm="50000">
                                          <p:val>
                                            <p:strVal val="visible"/>
                                          </p:val>
                                        </p:tav>
                                      </p:tavLst>
                                    </p:anim>
                                  </p:childTnLst>
                                </p:cTn>
                              </p:par>
                            </p:childTnLst>
                          </p:cTn>
                        </p:par>
                        <p:par>
                          <p:cTn id="10" fill="hold">
                            <p:stCondLst>
                              <p:cond delay="4000"/>
                            </p:stCondLst>
                            <p:childTnLst>
                              <p:par>
                                <p:cTn id="11" presetID="1" presetClass="entr" presetSubtype="0" fill="hold" nodeType="afterEffect">
                                  <p:stCondLst>
                                    <p:cond delay="1000"/>
                                  </p:stCondLst>
                                  <p:childTnLst>
                                    <p:set>
                                      <p:cBhvr>
                                        <p:cTn id="12" dur="1" fill="hold">
                                          <p:stCondLst>
                                            <p:cond delay="0"/>
                                          </p:stCondLst>
                                        </p:cTn>
                                        <p:tgtEl>
                                          <p:spTgt spid="25"/>
                                        </p:tgtEl>
                                        <p:attrNameLst>
                                          <p:attrName>style.visibility</p:attrName>
                                        </p:attrNameLst>
                                      </p:cBhvr>
                                      <p:to>
                                        <p:strVal val="visible"/>
                                      </p:to>
                                    </p:set>
                                  </p:childTnLst>
                                </p:cTn>
                              </p:par>
                            </p:childTnLst>
                          </p:cTn>
                        </p:par>
                        <p:par>
                          <p:cTn id="13" fill="hold">
                            <p:stCondLst>
                              <p:cond delay="5000"/>
                            </p:stCondLst>
                            <p:childTnLst>
                              <p:par>
                                <p:cTn id="14" presetID="35" presetClass="emph" presetSubtype="0" repeatCount="3000" fill="hold" nodeType="afterEffect">
                                  <p:stCondLst>
                                    <p:cond delay="0"/>
                                  </p:stCondLst>
                                  <p:childTnLst>
                                    <p:anim calcmode="discrete" valueType="str">
                                      <p:cBhvr>
                                        <p:cTn id="15" dur="1000" fill="hold"/>
                                        <p:tgtEl>
                                          <p:spTgt spid="25"/>
                                        </p:tgtEl>
                                        <p:attrNameLst>
                                          <p:attrName>style.visibility</p:attrName>
                                        </p:attrNameLst>
                                      </p:cBhvr>
                                      <p:tavLst>
                                        <p:tav tm="0">
                                          <p:val>
                                            <p:strVal val="hidden"/>
                                          </p:val>
                                        </p:tav>
                                        <p:tav tm="50000">
                                          <p:val>
                                            <p:strVal val="visible"/>
                                          </p:val>
                                        </p:tav>
                                      </p:tavLst>
                                    </p:anim>
                                  </p:childTnLst>
                                </p:cTn>
                              </p:par>
                            </p:childTnLst>
                          </p:cTn>
                        </p:par>
                        <p:par>
                          <p:cTn id="16" fill="hold">
                            <p:stCondLst>
                              <p:cond delay="8000"/>
                            </p:stCondLst>
                            <p:childTnLst>
                              <p:par>
                                <p:cTn id="17" presetID="1" presetClass="entr" presetSubtype="0" fill="hold" nodeType="afterEffect">
                                  <p:stCondLst>
                                    <p:cond delay="100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9000"/>
                            </p:stCondLst>
                            <p:childTnLst>
                              <p:par>
                                <p:cTn id="20" presetID="35" presetClass="emph" presetSubtype="0" repeatCount="3000" fill="hold" nodeType="afterEffect">
                                  <p:stCondLst>
                                    <p:cond delay="0"/>
                                  </p:stCondLst>
                                  <p:childTnLst>
                                    <p:anim calcmode="discrete" valueType="str">
                                      <p:cBhvr>
                                        <p:cTn id="21" dur="1000" fill="hold"/>
                                        <p:tgtEl>
                                          <p:spTgt spid="2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AutoShape 5"/>
          <p:cNvSpPr>
            <a:spLocks noChangeArrowheads="1"/>
          </p:cNvSpPr>
          <p:nvPr/>
        </p:nvSpPr>
        <p:spPr bwMode="auto">
          <a:xfrm>
            <a:off x="545143" y="615484"/>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09" name="Rectangle 6"/>
          <p:cNvSpPr>
            <a:spLocks noChangeArrowheads="1"/>
          </p:cNvSpPr>
          <p:nvPr/>
        </p:nvSpPr>
        <p:spPr bwMode="auto">
          <a:xfrm>
            <a:off x="2739609" y="573213"/>
            <a:ext cx="36647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6.1.2   </a:t>
            </a:r>
            <a:r>
              <a:rPr lang="zh-CN" altLang="en-US" sz="2400" b="1" dirty="0">
                <a:solidFill>
                  <a:schemeClr val="bg1"/>
                </a:solidFill>
                <a:latin typeface="微软雅黑" pitchFamily="34" charset="-122"/>
                <a:ea typeface="微软雅黑" pitchFamily="34" charset="-122"/>
              </a:rPr>
              <a:t>互联网的域名结构</a:t>
            </a:r>
          </a:p>
        </p:txBody>
      </p:sp>
      <p:sp>
        <p:nvSpPr>
          <p:cNvPr id="5" name="圆角矩形 4"/>
          <p:cNvSpPr/>
          <p:nvPr/>
        </p:nvSpPr>
        <p:spPr>
          <a:xfrm>
            <a:off x="556963" y="1062300"/>
            <a:ext cx="8048776" cy="318564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122"/>
          <p:cNvSpPr>
            <a:spLocks noChangeArrowheads="1"/>
          </p:cNvSpPr>
          <p:nvPr/>
        </p:nvSpPr>
        <p:spPr bwMode="auto">
          <a:xfrm>
            <a:off x="4927416" y="1075269"/>
            <a:ext cx="1675702" cy="324229"/>
          </a:xfrm>
          <a:prstGeom prst="rect">
            <a:avLst/>
          </a:prstGeom>
          <a:solidFill>
            <a:srgbClr val="C3E3F9"/>
          </a:solidFill>
          <a:ln>
            <a:noFill/>
          </a:ln>
          <a:effectLst/>
          <a:extLst/>
        </p:spPr>
        <p:txBody>
          <a:bodyPr wrap="none" anchor="ctr"/>
          <a:lstStyle/>
          <a:p>
            <a:pPr algn="ctr"/>
            <a:r>
              <a:rPr kumimoji="1" lang="zh-CN" altLang="en-US" sz="1600" b="1" dirty="0" smtClean="0">
                <a:solidFill>
                  <a:srgbClr val="C00000"/>
                </a:solidFill>
                <a:latin typeface="微软雅黑" pitchFamily="34" charset="-122"/>
                <a:ea typeface="微软雅黑" pitchFamily="34" charset="-122"/>
              </a:rPr>
              <a:t>根</a:t>
            </a:r>
            <a:r>
              <a:rPr kumimoji="1" lang="zh-CN" altLang="en-US" sz="1600" b="1" dirty="0">
                <a:latin typeface="微软雅黑" pitchFamily="34" charset="-122"/>
                <a:ea typeface="微软雅黑" pitchFamily="34" charset="-122"/>
              </a:rPr>
              <a:t>（根没有名字）</a:t>
            </a:r>
          </a:p>
        </p:txBody>
      </p:sp>
      <p:grpSp>
        <p:nvGrpSpPr>
          <p:cNvPr id="7" name="Group 216"/>
          <p:cNvGrpSpPr>
            <a:grpSpLocks/>
          </p:cNvGrpSpPr>
          <p:nvPr/>
        </p:nvGrpSpPr>
        <p:grpSpPr bwMode="auto">
          <a:xfrm>
            <a:off x="1111677" y="3450605"/>
            <a:ext cx="6504460" cy="817623"/>
            <a:chOff x="113" y="2435"/>
            <a:chExt cx="5111" cy="696"/>
          </a:xfrm>
        </p:grpSpPr>
        <p:sp>
          <p:nvSpPr>
            <p:cNvPr id="8" name="Rectangle 130"/>
            <p:cNvSpPr>
              <a:spLocks noChangeArrowheads="1"/>
            </p:cNvSpPr>
            <p:nvPr/>
          </p:nvSpPr>
          <p:spPr bwMode="auto">
            <a:xfrm>
              <a:off x="113" y="2811"/>
              <a:ext cx="708" cy="260"/>
            </a:xfrm>
            <a:prstGeom prst="rect">
              <a:avLst/>
            </a:prstGeom>
            <a:solidFill>
              <a:srgbClr val="008000"/>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400" b="1" dirty="0">
                  <a:solidFill>
                    <a:schemeClr val="bg1"/>
                  </a:solidFill>
                  <a:latin typeface="微软雅黑" pitchFamily="34" charset="-122"/>
                  <a:ea typeface="微软雅黑" pitchFamily="34" charset="-122"/>
                </a:rPr>
                <a:t>四级域名</a:t>
              </a:r>
            </a:p>
          </p:txBody>
        </p:sp>
        <p:sp>
          <p:nvSpPr>
            <p:cNvPr id="9" name="Text Box 131"/>
            <p:cNvSpPr txBox="1">
              <a:spLocks noChangeArrowheads="1"/>
            </p:cNvSpPr>
            <p:nvPr/>
          </p:nvSpPr>
          <p:spPr bwMode="auto">
            <a:xfrm>
              <a:off x="3556" y="2817"/>
              <a:ext cx="449" cy="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dirty="0">
                  <a:solidFill>
                    <a:srgbClr val="0000CC"/>
                  </a:solidFill>
                  <a:latin typeface="微软雅黑" pitchFamily="34" charset="-122"/>
                  <a:ea typeface="微软雅黑" pitchFamily="34" charset="-122"/>
                </a:rPr>
                <a:t>mail</a:t>
              </a:r>
            </a:p>
          </p:txBody>
        </p:sp>
        <p:sp>
          <p:nvSpPr>
            <p:cNvPr id="10" name="Text Box 132"/>
            <p:cNvSpPr txBox="1">
              <a:spLocks noChangeArrowheads="1"/>
            </p:cNvSpPr>
            <p:nvPr/>
          </p:nvSpPr>
          <p:spPr bwMode="auto">
            <a:xfrm>
              <a:off x="4165" y="2801"/>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sp>
          <p:nvSpPr>
            <p:cNvPr id="11" name="Text Box 151"/>
            <p:cNvSpPr txBox="1">
              <a:spLocks noChangeArrowheads="1"/>
            </p:cNvSpPr>
            <p:nvPr/>
          </p:nvSpPr>
          <p:spPr bwMode="auto">
            <a:xfrm>
              <a:off x="4614" y="2817"/>
              <a:ext cx="610" cy="31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00" b="1" dirty="0">
                  <a:solidFill>
                    <a:srgbClr val="FF0000"/>
                  </a:solidFill>
                  <a:latin typeface="微软雅黑" pitchFamily="34" charset="-122"/>
                  <a:ea typeface="微软雅黑" pitchFamily="34" charset="-122"/>
                </a:rPr>
                <a:t>www</a:t>
              </a:r>
              <a:endParaRPr kumimoji="1" lang="en-US" altLang="zh-CN" sz="1400" b="1" dirty="0">
                <a:solidFill>
                  <a:srgbClr val="FF0000"/>
                </a:solidFill>
                <a:latin typeface="微软雅黑" pitchFamily="34" charset="-122"/>
                <a:ea typeface="微软雅黑" pitchFamily="34" charset="-122"/>
              </a:endParaRPr>
            </a:p>
          </p:txBody>
        </p:sp>
        <p:sp>
          <p:nvSpPr>
            <p:cNvPr id="12" name="Line 155"/>
            <p:cNvSpPr>
              <a:spLocks noChangeShapeType="1"/>
            </p:cNvSpPr>
            <p:nvPr/>
          </p:nvSpPr>
          <p:spPr bwMode="auto">
            <a:xfrm>
              <a:off x="4381" y="2435"/>
              <a:ext cx="437" cy="47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3" name="Line 156"/>
            <p:cNvSpPr>
              <a:spLocks noChangeShapeType="1"/>
            </p:cNvSpPr>
            <p:nvPr/>
          </p:nvSpPr>
          <p:spPr bwMode="auto">
            <a:xfrm flipH="1">
              <a:off x="3819" y="2440"/>
              <a:ext cx="560" cy="44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14" name="Group 214"/>
          <p:cNvGrpSpPr>
            <a:grpSpLocks/>
          </p:cNvGrpSpPr>
          <p:nvPr/>
        </p:nvGrpSpPr>
        <p:grpSpPr bwMode="auto">
          <a:xfrm>
            <a:off x="1111677" y="2018588"/>
            <a:ext cx="6915523" cy="810574"/>
            <a:chOff x="113" y="1216"/>
            <a:chExt cx="5434" cy="690"/>
          </a:xfrm>
        </p:grpSpPr>
        <p:sp>
          <p:nvSpPr>
            <p:cNvPr id="15" name="Text Box 105"/>
            <p:cNvSpPr txBox="1">
              <a:spLocks noChangeArrowheads="1"/>
            </p:cNvSpPr>
            <p:nvPr/>
          </p:nvSpPr>
          <p:spPr bwMode="auto">
            <a:xfrm>
              <a:off x="1882" y="1576"/>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sp>
          <p:nvSpPr>
            <p:cNvPr id="16" name="Text Box 115"/>
            <p:cNvSpPr txBox="1">
              <a:spLocks noChangeArrowheads="1"/>
            </p:cNvSpPr>
            <p:nvPr/>
          </p:nvSpPr>
          <p:spPr bwMode="auto">
            <a:xfrm>
              <a:off x="3956" y="1593"/>
              <a:ext cx="28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bj</a:t>
              </a:r>
            </a:p>
          </p:txBody>
        </p:sp>
        <p:sp>
          <p:nvSpPr>
            <p:cNvPr id="17" name="Text Box 116"/>
            <p:cNvSpPr txBox="1">
              <a:spLocks noChangeArrowheads="1"/>
            </p:cNvSpPr>
            <p:nvPr/>
          </p:nvSpPr>
          <p:spPr bwMode="auto">
            <a:xfrm>
              <a:off x="4554" y="1592"/>
              <a:ext cx="48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00" b="1" dirty="0" err="1">
                  <a:solidFill>
                    <a:srgbClr val="FF0000"/>
                  </a:solidFill>
                  <a:latin typeface="微软雅黑" pitchFamily="34" charset="-122"/>
                  <a:ea typeface="微软雅黑" pitchFamily="34" charset="-122"/>
                </a:rPr>
                <a:t>edu</a:t>
              </a:r>
              <a:endParaRPr kumimoji="1" lang="en-US" altLang="zh-CN" sz="1400" b="1" dirty="0">
                <a:solidFill>
                  <a:srgbClr val="FF0000"/>
                </a:solidFill>
                <a:latin typeface="微软雅黑" pitchFamily="34" charset="-122"/>
                <a:ea typeface="微软雅黑" pitchFamily="34" charset="-122"/>
              </a:endParaRPr>
            </a:p>
          </p:txBody>
        </p:sp>
        <p:sp>
          <p:nvSpPr>
            <p:cNvPr id="18" name="Text Box 117"/>
            <p:cNvSpPr txBox="1">
              <a:spLocks noChangeArrowheads="1"/>
            </p:cNvSpPr>
            <p:nvPr/>
          </p:nvSpPr>
          <p:spPr bwMode="auto">
            <a:xfrm>
              <a:off x="5097" y="1592"/>
              <a:ext cx="45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com</a:t>
              </a:r>
            </a:p>
          </p:txBody>
        </p:sp>
        <p:sp>
          <p:nvSpPr>
            <p:cNvPr id="19" name="Text Box 118"/>
            <p:cNvSpPr txBox="1">
              <a:spLocks noChangeArrowheads="1"/>
            </p:cNvSpPr>
            <p:nvPr/>
          </p:nvSpPr>
          <p:spPr bwMode="auto">
            <a:xfrm>
              <a:off x="4277" y="1576"/>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sp>
          <p:nvSpPr>
            <p:cNvPr id="20" name="Text Box 123"/>
            <p:cNvSpPr txBox="1">
              <a:spLocks noChangeArrowheads="1"/>
            </p:cNvSpPr>
            <p:nvPr/>
          </p:nvSpPr>
          <p:spPr bwMode="auto">
            <a:xfrm>
              <a:off x="1437" y="1592"/>
              <a:ext cx="43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cctv</a:t>
              </a:r>
            </a:p>
          </p:txBody>
        </p:sp>
        <p:sp>
          <p:nvSpPr>
            <p:cNvPr id="21" name="Text Box 124"/>
            <p:cNvSpPr txBox="1">
              <a:spLocks noChangeArrowheads="1"/>
            </p:cNvSpPr>
            <p:nvPr/>
          </p:nvSpPr>
          <p:spPr bwMode="auto">
            <a:xfrm>
              <a:off x="2185" y="1591"/>
              <a:ext cx="42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ibm</a:t>
              </a:r>
            </a:p>
          </p:txBody>
        </p:sp>
        <p:sp>
          <p:nvSpPr>
            <p:cNvPr id="22" name="Text Box 125"/>
            <p:cNvSpPr txBox="1">
              <a:spLocks noChangeArrowheads="1"/>
            </p:cNvSpPr>
            <p:nvPr/>
          </p:nvSpPr>
          <p:spPr bwMode="auto">
            <a:xfrm>
              <a:off x="2546" y="1592"/>
              <a:ext cx="65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dirty="0" err="1">
                  <a:solidFill>
                    <a:schemeClr val="tx1"/>
                  </a:solidFill>
                  <a:latin typeface="微软雅黑" pitchFamily="34" charset="-122"/>
                  <a:ea typeface="微软雅黑" pitchFamily="34" charset="-122"/>
                </a:rPr>
                <a:t>h</a:t>
              </a:r>
              <a:r>
                <a:rPr kumimoji="1" lang="en-US" altLang="zh-CN" sz="1400" b="1" dirty="0" err="1" smtClean="0">
                  <a:solidFill>
                    <a:schemeClr val="tx1"/>
                  </a:solidFill>
                  <a:latin typeface="微软雅黑" pitchFamily="34" charset="-122"/>
                  <a:ea typeface="微软雅黑" pitchFamily="34" charset="-122"/>
                </a:rPr>
                <a:t>uawei</a:t>
              </a:r>
              <a:endParaRPr kumimoji="1" lang="en-US" altLang="zh-CN" sz="1400" b="1" dirty="0">
                <a:solidFill>
                  <a:schemeClr val="tx1"/>
                </a:solidFill>
                <a:latin typeface="微软雅黑" pitchFamily="34" charset="-122"/>
                <a:ea typeface="微软雅黑" pitchFamily="34" charset="-122"/>
              </a:endParaRPr>
            </a:p>
          </p:txBody>
        </p:sp>
        <p:sp>
          <p:nvSpPr>
            <p:cNvPr id="23" name="Rectangle 127"/>
            <p:cNvSpPr>
              <a:spLocks noChangeArrowheads="1"/>
            </p:cNvSpPr>
            <p:nvPr/>
          </p:nvSpPr>
          <p:spPr bwMode="auto">
            <a:xfrm>
              <a:off x="113" y="1608"/>
              <a:ext cx="708" cy="260"/>
            </a:xfrm>
            <a:prstGeom prst="rect">
              <a:avLst/>
            </a:prstGeom>
            <a:solidFill>
              <a:srgbClr val="0066FF"/>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400" b="1" dirty="0">
                  <a:solidFill>
                    <a:schemeClr val="bg1"/>
                  </a:solidFill>
                  <a:latin typeface="微软雅黑" pitchFamily="34" charset="-122"/>
                  <a:ea typeface="微软雅黑" pitchFamily="34" charset="-122"/>
                </a:rPr>
                <a:t>二级域名</a:t>
              </a:r>
            </a:p>
          </p:txBody>
        </p:sp>
        <p:sp>
          <p:nvSpPr>
            <p:cNvPr id="24" name="Line 142"/>
            <p:cNvSpPr>
              <a:spLocks noChangeShapeType="1"/>
            </p:cNvSpPr>
            <p:nvPr/>
          </p:nvSpPr>
          <p:spPr bwMode="auto">
            <a:xfrm>
              <a:off x="2180" y="1274"/>
              <a:ext cx="213" cy="373"/>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5" name="Line 143"/>
            <p:cNvSpPr>
              <a:spLocks noChangeShapeType="1"/>
            </p:cNvSpPr>
            <p:nvPr/>
          </p:nvSpPr>
          <p:spPr bwMode="auto">
            <a:xfrm>
              <a:off x="2173" y="1269"/>
              <a:ext cx="546" cy="34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144"/>
            <p:cNvSpPr>
              <a:spLocks noChangeShapeType="1"/>
            </p:cNvSpPr>
            <p:nvPr/>
          </p:nvSpPr>
          <p:spPr bwMode="auto">
            <a:xfrm flipV="1">
              <a:off x="1672" y="1279"/>
              <a:ext cx="501" cy="348"/>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145"/>
            <p:cNvSpPr>
              <a:spLocks noChangeShapeType="1"/>
            </p:cNvSpPr>
            <p:nvPr/>
          </p:nvSpPr>
          <p:spPr bwMode="auto">
            <a:xfrm>
              <a:off x="4662" y="1216"/>
              <a:ext cx="111" cy="431"/>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146"/>
            <p:cNvSpPr>
              <a:spLocks noChangeShapeType="1"/>
            </p:cNvSpPr>
            <p:nvPr/>
          </p:nvSpPr>
          <p:spPr bwMode="auto">
            <a:xfrm>
              <a:off x="4665" y="1224"/>
              <a:ext cx="626" cy="40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Line 147"/>
            <p:cNvSpPr>
              <a:spLocks noChangeShapeType="1"/>
            </p:cNvSpPr>
            <p:nvPr/>
          </p:nvSpPr>
          <p:spPr bwMode="auto">
            <a:xfrm flipH="1">
              <a:off x="4090" y="1224"/>
              <a:ext cx="572" cy="39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30" name="Group 157"/>
            <p:cNvGrpSpPr>
              <a:grpSpLocks/>
            </p:cNvGrpSpPr>
            <p:nvPr/>
          </p:nvGrpSpPr>
          <p:grpSpPr bwMode="auto">
            <a:xfrm>
              <a:off x="1168" y="1244"/>
              <a:ext cx="268" cy="101"/>
              <a:chOff x="2875" y="1143"/>
              <a:chExt cx="330" cy="132"/>
            </a:xfrm>
          </p:grpSpPr>
          <p:sp>
            <p:nvSpPr>
              <p:cNvPr id="56" name="Line 158"/>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7" name="Line 159"/>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8" name="Line 160"/>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9" name="Line 161"/>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31" name="Group 162"/>
            <p:cNvGrpSpPr>
              <a:grpSpLocks/>
            </p:cNvGrpSpPr>
            <p:nvPr/>
          </p:nvGrpSpPr>
          <p:grpSpPr bwMode="auto">
            <a:xfrm>
              <a:off x="2507" y="1244"/>
              <a:ext cx="268" cy="101"/>
              <a:chOff x="2875" y="1143"/>
              <a:chExt cx="330" cy="132"/>
            </a:xfrm>
          </p:grpSpPr>
          <p:sp>
            <p:nvSpPr>
              <p:cNvPr id="52" name="Line 163"/>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3" name="Line 164"/>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4" name="Line 165"/>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5" name="Line 166"/>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32" name="Group 167"/>
            <p:cNvGrpSpPr>
              <a:grpSpLocks/>
            </p:cNvGrpSpPr>
            <p:nvPr/>
          </p:nvGrpSpPr>
          <p:grpSpPr bwMode="auto">
            <a:xfrm>
              <a:off x="2936" y="1244"/>
              <a:ext cx="268" cy="101"/>
              <a:chOff x="2875" y="1143"/>
              <a:chExt cx="330" cy="132"/>
            </a:xfrm>
          </p:grpSpPr>
          <p:sp>
            <p:nvSpPr>
              <p:cNvPr id="48" name="Line 168"/>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9" name="Line 169"/>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0" name="Line 170"/>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51" name="Line 171"/>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33" name="Group 172"/>
            <p:cNvGrpSpPr>
              <a:grpSpLocks/>
            </p:cNvGrpSpPr>
            <p:nvPr/>
          </p:nvGrpSpPr>
          <p:grpSpPr bwMode="auto">
            <a:xfrm>
              <a:off x="3363" y="1244"/>
              <a:ext cx="268" cy="101"/>
              <a:chOff x="2875" y="1143"/>
              <a:chExt cx="330" cy="132"/>
            </a:xfrm>
          </p:grpSpPr>
          <p:sp>
            <p:nvSpPr>
              <p:cNvPr id="44" name="Line 173"/>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Line 174"/>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6" name="Line 175"/>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Line 176"/>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34" name="Group 177"/>
            <p:cNvGrpSpPr>
              <a:grpSpLocks/>
            </p:cNvGrpSpPr>
            <p:nvPr/>
          </p:nvGrpSpPr>
          <p:grpSpPr bwMode="auto">
            <a:xfrm>
              <a:off x="3792" y="1244"/>
              <a:ext cx="268" cy="101"/>
              <a:chOff x="2875" y="1143"/>
              <a:chExt cx="330" cy="132"/>
            </a:xfrm>
          </p:grpSpPr>
          <p:sp>
            <p:nvSpPr>
              <p:cNvPr id="40" name="Line 178"/>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1" name="Line 179"/>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2" name="Line 180"/>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3" name="Line 181"/>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35" name="Group 182"/>
            <p:cNvGrpSpPr>
              <a:grpSpLocks/>
            </p:cNvGrpSpPr>
            <p:nvPr/>
          </p:nvGrpSpPr>
          <p:grpSpPr bwMode="auto">
            <a:xfrm>
              <a:off x="4935" y="1244"/>
              <a:ext cx="268" cy="101"/>
              <a:chOff x="2875" y="1143"/>
              <a:chExt cx="330" cy="132"/>
            </a:xfrm>
          </p:grpSpPr>
          <p:sp>
            <p:nvSpPr>
              <p:cNvPr id="36" name="Line 183"/>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84"/>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85"/>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Line 186"/>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grpSp>
        <p:nvGrpSpPr>
          <p:cNvPr id="60" name="Group 215"/>
          <p:cNvGrpSpPr>
            <a:grpSpLocks/>
          </p:cNvGrpSpPr>
          <p:nvPr/>
        </p:nvGrpSpPr>
        <p:grpSpPr bwMode="auto">
          <a:xfrm>
            <a:off x="1111677" y="2672916"/>
            <a:ext cx="6939704" cy="876357"/>
            <a:chOff x="113" y="1773"/>
            <a:chExt cx="5453" cy="746"/>
          </a:xfrm>
        </p:grpSpPr>
        <p:sp>
          <p:nvSpPr>
            <p:cNvPr id="61" name="Text Box 119"/>
            <p:cNvSpPr txBox="1">
              <a:spLocks noChangeArrowheads="1"/>
            </p:cNvSpPr>
            <p:nvPr/>
          </p:nvSpPr>
          <p:spPr bwMode="auto">
            <a:xfrm>
              <a:off x="5150" y="2205"/>
              <a:ext cx="416"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pku</a:t>
              </a:r>
            </a:p>
          </p:txBody>
        </p:sp>
        <p:sp>
          <p:nvSpPr>
            <p:cNvPr id="62" name="Text Box 120"/>
            <p:cNvSpPr txBox="1">
              <a:spLocks noChangeArrowheads="1"/>
            </p:cNvSpPr>
            <p:nvPr/>
          </p:nvSpPr>
          <p:spPr bwMode="auto">
            <a:xfrm>
              <a:off x="4149" y="2205"/>
              <a:ext cx="56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00" b="1" dirty="0" err="1" smtClean="0">
                  <a:solidFill>
                    <a:srgbClr val="FF0000"/>
                  </a:solidFill>
                  <a:latin typeface="微软雅黑" pitchFamily="34" charset="-122"/>
                  <a:ea typeface="微软雅黑" pitchFamily="34" charset="-122"/>
                </a:rPr>
                <a:t>huat</a:t>
              </a:r>
              <a:endParaRPr kumimoji="1" lang="en-US" altLang="zh-CN" sz="1800" b="1" dirty="0">
                <a:solidFill>
                  <a:srgbClr val="FF0000"/>
                </a:solidFill>
                <a:latin typeface="微软雅黑" pitchFamily="34" charset="-122"/>
                <a:ea typeface="微软雅黑" pitchFamily="34" charset="-122"/>
              </a:endParaRPr>
            </a:p>
          </p:txBody>
        </p:sp>
        <p:sp>
          <p:nvSpPr>
            <p:cNvPr id="63" name="Text Box 121"/>
            <p:cNvSpPr txBox="1">
              <a:spLocks noChangeArrowheads="1"/>
            </p:cNvSpPr>
            <p:nvPr/>
          </p:nvSpPr>
          <p:spPr bwMode="auto">
            <a:xfrm>
              <a:off x="4754" y="2166"/>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sp>
          <p:nvSpPr>
            <p:cNvPr id="64" name="Rectangle 128"/>
            <p:cNvSpPr>
              <a:spLocks noChangeArrowheads="1"/>
            </p:cNvSpPr>
            <p:nvPr/>
          </p:nvSpPr>
          <p:spPr bwMode="auto">
            <a:xfrm>
              <a:off x="113" y="2182"/>
              <a:ext cx="708" cy="260"/>
            </a:xfrm>
            <a:prstGeom prst="rect">
              <a:avLst/>
            </a:prstGeom>
            <a:solidFill>
              <a:srgbClr val="CC00CC"/>
            </a:solidFill>
            <a:ln>
              <a:noFill/>
            </a:ln>
            <a:effectLst/>
            <a:extLst>
              <a:ext uri="{91240B29-F687-4F45-9708-019B960494DF}">
                <a14:hiddenLine xmlns:a14="http://schemas.microsoft.com/office/drawing/2010/main" w="19050" algn="ctr">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400" b="1" dirty="0">
                  <a:solidFill>
                    <a:schemeClr val="bg1"/>
                  </a:solidFill>
                  <a:latin typeface="微软雅黑" pitchFamily="34" charset="-122"/>
                  <a:ea typeface="微软雅黑" pitchFamily="34" charset="-122"/>
                </a:rPr>
                <a:t>三级域名</a:t>
              </a:r>
            </a:p>
          </p:txBody>
        </p:sp>
        <p:sp>
          <p:nvSpPr>
            <p:cNvPr id="65" name="Text Box 129"/>
            <p:cNvSpPr txBox="1">
              <a:spLocks noChangeArrowheads="1"/>
            </p:cNvSpPr>
            <p:nvPr/>
          </p:nvSpPr>
          <p:spPr bwMode="auto">
            <a:xfrm>
              <a:off x="1064" y="2205"/>
              <a:ext cx="449" cy="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dirty="0">
                  <a:solidFill>
                    <a:srgbClr val="0000CC"/>
                  </a:solidFill>
                  <a:latin typeface="微软雅黑" pitchFamily="34" charset="-122"/>
                  <a:ea typeface="微软雅黑" pitchFamily="34" charset="-122"/>
                </a:rPr>
                <a:t>mail</a:t>
              </a:r>
            </a:p>
          </p:txBody>
        </p:sp>
        <p:sp>
          <p:nvSpPr>
            <p:cNvPr id="66" name="Line 148"/>
            <p:cNvSpPr>
              <a:spLocks noChangeShapeType="1"/>
            </p:cNvSpPr>
            <p:nvPr/>
          </p:nvSpPr>
          <p:spPr bwMode="auto">
            <a:xfrm flipH="1">
              <a:off x="4386" y="1773"/>
              <a:ext cx="387" cy="42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7" name="Line 149"/>
            <p:cNvSpPr>
              <a:spLocks noChangeShapeType="1"/>
            </p:cNvSpPr>
            <p:nvPr/>
          </p:nvSpPr>
          <p:spPr bwMode="auto">
            <a:xfrm>
              <a:off x="4792" y="1784"/>
              <a:ext cx="548" cy="43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68" name="Text Box 150"/>
            <p:cNvSpPr txBox="1">
              <a:spLocks noChangeArrowheads="1"/>
            </p:cNvSpPr>
            <p:nvPr/>
          </p:nvSpPr>
          <p:spPr bwMode="auto">
            <a:xfrm>
              <a:off x="1826" y="2205"/>
              <a:ext cx="504" cy="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rgbClr val="0000CC"/>
                  </a:solidFill>
                  <a:latin typeface="微软雅黑" pitchFamily="34" charset="-122"/>
                  <a:ea typeface="微软雅黑" pitchFamily="34" charset="-122"/>
                </a:rPr>
                <a:t>www</a:t>
              </a:r>
            </a:p>
          </p:txBody>
        </p:sp>
        <p:sp>
          <p:nvSpPr>
            <p:cNvPr id="69" name="Text Box 152"/>
            <p:cNvSpPr txBox="1">
              <a:spLocks noChangeArrowheads="1"/>
            </p:cNvSpPr>
            <p:nvPr/>
          </p:nvSpPr>
          <p:spPr bwMode="auto">
            <a:xfrm>
              <a:off x="1519" y="2166"/>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sp>
          <p:nvSpPr>
            <p:cNvPr id="70" name="Line 153"/>
            <p:cNvSpPr>
              <a:spLocks noChangeShapeType="1"/>
            </p:cNvSpPr>
            <p:nvPr/>
          </p:nvSpPr>
          <p:spPr bwMode="auto">
            <a:xfrm flipV="1">
              <a:off x="1274" y="1794"/>
              <a:ext cx="383" cy="44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1" name="Line 154"/>
            <p:cNvSpPr>
              <a:spLocks noChangeShapeType="1"/>
            </p:cNvSpPr>
            <p:nvPr/>
          </p:nvSpPr>
          <p:spPr bwMode="auto">
            <a:xfrm>
              <a:off x="1657" y="1794"/>
              <a:ext cx="361" cy="473"/>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nvGrpSpPr>
            <p:cNvPr id="72" name="Group 187"/>
            <p:cNvGrpSpPr>
              <a:grpSpLocks/>
            </p:cNvGrpSpPr>
            <p:nvPr/>
          </p:nvGrpSpPr>
          <p:grpSpPr bwMode="auto">
            <a:xfrm>
              <a:off x="2613" y="1797"/>
              <a:ext cx="269" cy="101"/>
              <a:chOff x="2875" y="1143"/>
              <a:chExt cx="330" cy="132"/>
            </a:xfrm>
          </p:grpSpPr>
          <p:sp>
            <p:nvSpPr>
              <p:cNvPr id="88" name="Line 188"/>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9" name="Line 189"/>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0" name="Line 190"/>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91" name="Line 191"/>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73" name="Group 192"/>
            <p:cNvGrpSpPr>
              <a:grpSpLocks/>
            </p:cNvGrpSpPr>
            <p:nvPr/>
          </p:nvGrpSpPr>
          <p:grpSpPr bwMode="auto">
            <a:xfrm>
              <a:off x="5131" y="1797"/>
              <a:ext cx="268" cy="101"/>
              <a:chOff x="2875" y="1143"/>
              <a:chExt cx="330" cy="132"/>
            </a:xfrm>
          </p:grpSpPr>
          <p:sp>
            <p:nvSpPr>
              <p:cNvPr id="84" name="Line 193"/>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5" name="Line 194"/>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6" name="Line 195"/>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7" name="Line 196"/>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74" name="Group 197"/>
            <p:cNvGrpSpPr>
              <a:grpSpLocks/>
            </p:cNvGrpSpPr>
            <p:nvPr/>
          </p:nvGrpSpPr>
          <p:grpSpPr bwMode="auto">
            <a:xfrm>
              <a:off x="2239" y="1797"/>
              <a:ext cx="268" cy="101"/>
              <a:chOff x="2875" y="1143"/>
              <a:chExt cx="330" cy="132"/>
            </a:xfrm>
          </p:grpSpPr>
          <p:sp>
            <p:nvSpPr>
              <p:cNvPr id="80" name="Line 198"/>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1" name="Line 199"/>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2" name="Line 200"/>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83" name="Line 201"/>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nvGrpSpPr>
            <p:cNvPr id="75" name="Group 202"/>
            <p:cNvGrpSpPr>
              <a:grpSpLocks/>
            </p:cNvGrpSpPr>
            <p:nvPr/>
          </p:nvGrpSpPr>
          <p:grpSpPr bwMode="auto">
            <a:xfrm>
              <a:off x="3953" y="1797"/>
              <a:ext cx="268" cy="101"/>
              <a:chOff x="2875" y="1143"/>
              <a:chExt cx="330" cy="132"/>
            </a:xfrm>
          </p:grpSpPr>
          <p:sp>
            <p:nvSpPr>
              <p:cNvPr id="76" name="Line 203"/>
              <p:cNvSpPr>
                <a:spLocks noChangeShapeType="1"/>
              </p:cNvSpPr>
              <p:nvPr/>
            </p:nvSpPr>
            <p:spPr bwMode="auto">
              <a:xfrm>
                <a:off x="3061"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7" name="Line 204"/>
              <p:cNvSpPr>
                <a:spLocks noChangeShapeType="1"/>
              </p:cNvSpPr>
              <p:nvPr/>
            </p:nvSpPr>
            <p:spPr bwMode="auto">
              <a:xfrm>
                <a:off x="3050" y="1143"/>
                <a:ext cx="37" cy="12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8" name="Line 205"/>
              <p:cNvSpPr>
                <a:spLocks noChangeShapeType="1"/>
              </p:cNvSpPr>
              <p:nvPr/>
            </p:nvSpPr>
            <p:spPr bwMode="auto">
              <a:xfrm flipH="1">
                <a:off x="2875" y="1143"/>
                <a:ext cx="144" cy="13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79" name="Line 206"/>
              <p:cNvSpPr>
                <a:spLocks noChangeShapeType="1"/>
              </p:cNvSpPr>
              <p:nvPr/>
            </p:nvSpPr>
            <p:spPr bwMode="auto">
              <a:xfrm flipH="1">
                <a:off x="2980" y="1143"/>
                <a:ext cx="54" cy="126"/>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grpSp>
      </p:grpSp>
      <p:grpSp>
        <p:nvGrpSpPr>
          <p:cNvPr id="92" name="Group 213"/>
          <p:cNvGrpSpPr>
            <a:grpSpLocks/>
          </p:cNvGrpSpPr>
          <p:nvPr/>
        </p:nvGrpSpPr>
        <p:grpSpPr bwMode="auto">
          <a:xfrm>
            <a:off x="1111677" y="1420641"/>
            <a:ext cx="6902798" cy="743611"/>
            <a:chOff x="113" y="707"/>
            <a:chExt cx="5424" cy="633"/>
          </a:xfrm>
        </p:grpSpPr>
        <p:sp>
          <p:nvSpPr>
            <p:cNvPr id="93" name="Text Box 106"/>
            <p:cNvSpPr txBox="1">
              <a:spLocks noChangeArrowheads="1"/>
            </p:cNvSpPr>
            <p:nvPr/>
          </p:nvSpPr>
          <p:spPr bwMode="auto">
            <a:xfrm>
              <a:off x="1975" y="1026"/>
              <a:ext cx="45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com</a:t>
              </a:r>
            </a:p>
          </p:txBody>
        </p:sp>
        <p:sp>
          <p:nvSpPr>
            <p:cNvPr id="94" name="Text Box 107"/>
            <p:cNvSpPr txBox="1">
              <a:spLocks noChangeArrowheads="1"/>
            </p:cNvSpPr>
            <p:nvPr/>
          </p:nvSpPr>
          <p:spPr bwMode="auto">
            <a:xfrm>
              <a:off x="2472" y="1026"/>
              <a:ext cx="377"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net</a:t>
              </a:r>
            </a:p>
          </p:txBody>
        </p:sp>
        <p:sp>
          <p:nvSpPr>
            <p:cNvPr id="95" name="Text Box 108"/>
            <p:cNvSpPr txBox="1">
              <a:spLocks noChangeArrowheads="1"/>
            </p:cNvSpPr>
            <p:nvPr/>
          </p:nvSpPr>
          <p:spPr bwMode="auto">
            <a:xfrm>
              <a:off x="2900" y="1026"/>
              <a:ext cx="39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org</a:t>
              </a:r>
            </a:p>
          </p:txBody>
        </p:sp>
        <p:sp>
          <p:nvSpPr>
            <p:cNvPr id="96" name="Text Box 109"/>
            <p:cNvSpPr txBox="1">
              <a:spLocks noChangeArrowheads="1"/>
            </p:cNvSpPr>
            <p:nvPr/>
          </p:nvSpPr>
          <p:spPr bwMode="auto">
            <a:xfrm>
              <a:off x="3329" y="1026"/>
              <a:ext cx="41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edu</a:t>
              </a:r>
            </a:p>
          </p:txBody>
        </p:sp>
        <p:sp>
          <p:nvSpPr>
            <p:cNvPr id="97" name="Text Box 110"/>
            <p:cNvSpPr txBox="1">
              <a:spLocks noChangeArrowheads="1"/>
            </p:cNvSpPr>
            <p:nvPr/>
          </p:nvSpPr>
          <p:spPr bwMode="auto">
            <a:xfrm>
              <a:off x="3758" y="1026"/>
              <a:ext cx="41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gov</a:t>
              </a:r>
            </a:p>
          </p:txBody>
        </p:sp>
        <p:sp>
          <p:nvSpPr>
            <p:cNvPr id="98" name="Text Box 111"/>
            <p:cNvSpPr txBox="1">
              <a:spLocks noChangeArrowheads="1"/>
            </p:cNvSpPr>
            <p:nvPr/>
          </p:nvSpPr>
          <p:spPr bwMode="auto">
            <a:xfrm>
              <a:off x="1114" y="1026"/>
              <a:ext cx="46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aero</a:t>
              </a:r>
            </a:p>
          </p:txBody>
        </p:sp>
        <p:sp>
          <p:nvSpPr>
            <p:cNvPr id="99" name="Text Box 112"/>
            <p:cNvSpPr txBox="1">
              <a:spLocks noChangeArrowheads="1"/>
            </p:cNvSpPr>
            <p:nvPr/>
          </p:nvSpPr>
          <p:spPr bwMode="auto">
            <a:xfrm>
              <a:off x="4489" y="1026"/>
              <a:ext cx="355"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800" b="1" dirty="0" err="1">
                  <a:solidFill>
                    <a:srgbClr val="FF0000"/>
                  </a:solidFill>
                  <a:latin typeface="微软雅黑" pitchFamily="34" charset="-122"/>
                  <a:ea typeface="微软雅黑" pitchFamily="34" charset="-122"/>
                </a:rPr>
                <a:t>cn</a:t>
              </a:r>
              <a:endParaRPr kumimoji="1" lang="en-US" altLang="zh-CN" sz="1400" b="1" dirty="0">
                <a:solidFill>
                  <a:srgbClr val="FF0000"/>
                </a:solidFill>
                <a:latin typeface="微软雅黑" pitchFamily="34" charset="-122"/>
                <a:ea typeface="微软雅黑" pitchFamily="34" charset="-122"/>
              </a:endParaRPr>
            </a:p>
          </p:txBody>
        </p:sp>
        <p:sp>
          <p:nvSpPr>
            <p:cNvPr id="100" name="Text Box 113"/>
            <p:cNvSpPr txBox="1">
              <a:spLocks noChangeArrowheads="1"/>
            </p:cNvSpPr>
            <p:nvPr/>
          </p:nvSpPr>
          <p:spPr bwMode="auto">
            <a:xfrm>
              <a:off x="4918" y="1026"/>
              <a:ext cx="32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uk</a:t>
              </a:r>
            </a:p>
          </p:txBody>
        </p:sp>
        <p:sp>
          <p:nvSpPr>
            <p:cNvPr id="101" name="Text Box 114"/>
            <p:cNvSpPr txBox="1">
              <a:spLocks noChangeArrowheads="1"/>
            </p:cNvSpPr>
            <p:nvPr/>
          </p:nvSpPr>
          <p:spPr bwMode="auto">
            <a:xfrm>
              <a:off x="5256" y="987"/>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sp>
          <p:nvSpPr>
            <p:cNvPr id="102" name="Rectangle 126"/>
            <p:cNvSpPr>
              <a:spLocks noChangeArrowheads="1"/>
            </p:cNvSpPr>
            <p:nvPr/>
          </p:nvSpPr>
          <p:spPr bwMode="auto">
            <a:xfrm>
              <a:off x="113" y="1005"/>
              <a:ext cx="708" cy="260"/>
            </a:xfrm>
            <a:prstGeom prst="rect">
              <a:avLst/>
            </a:prstGeom>
            <a:solidFill>
              <a:srgbClr val="0000FF"/>
            </a:solidFill>
            <a:ln>
              <a:noFill/>
            </a:ln>
            <a:effectLst/>
            <a:extLst>
              <a:ext uri="{91240B29-F687-4F45-9708-019B960494DF}">
                <a14:hiddenLine xmlns:a14="http://schemas.microsoft.com/office/drawing/2010/main" w="19050">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400" b="1" dirty="0">
                  <a:solidFill>
                    <a:schemeClr val="bg1"/>
                  </a:solidFill>
                  <a:latin typeface="微软雅黑" pitchFamily="34" charset="-122"/>
                  <a:ea typeface="微软雅黑" pitchFamily="34" charset="-122"/>
                </a:rPr>
                <a:t>顶级域名</a:t>
              </a:r>
            </a:p>
          </p:txBody>
        </p:sp>
        <p:sp>
          <p:nvSpPr>
            <p:cNvPr id="104" name="Line 133"/>
            <p:cNvSpPr>
              <a:spLocks noChangeShapeType="1"/>
            </p:cNvSpPr>
            <p:nvPr/>
          </p:nvSpPr>
          <p:spPr bwMode="auto">
            <a:xfrm flipH="1">
              <a:off x="2201" y="712"/>
              <a:ext cx="1068" cy="389"/>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5" name="Line 134"/>
            <p:cNvSpPr>
              <a:spLocks noChangeShapeType="1"/>
            </p:cNvSpPr>
            <p:nvPr/>
          </p:nvSpPr>
          <p:spPr bwMode="auto">
            <a:xfrm flipH="1">
              <a:off x="2681" y="730"/>
              <a:ext cx="575" cy="352"/>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6" name="Line 135"/>
            <p:cNvSpPr>
              <a:spLocks noChangeShapeType="1"/>
            </p:cNvSpPr>
            <p:nvPr/>
          </p:nvSpPr>
          <p:spPr bwMode="auto">
            <a:xfrm flipH="1">
              <a:off x="3134" y="730"/>
              <a:ext cx="131" cy="344"/>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7" name="Line 136"/>
            <p:cNvSpPr>
              <a:spLocks noChangeShapeType="1"/>
            </p:cNvSpPr>
            <p:nvPr/>
          </p:nvSpPr>
          <p:spPr bwMode="auto">
            <a:xfrm>
              <a:off x="3277" y="723"/>
              <a:ext cx="249" cy="365"/>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08" name="Line 137"/>
            <p:cNvSpPr>
              <a:spLocks noChangeShapeType="1"/>
            </p:cNvSpPr>
            <p:nvPr/>
          </p:nvSpPr>
          <p:spPr bwMode="auto">
            <a:xfrm>
              <a:off x="3275" y="715"/>
              <a:ext cx="681" cy="375"/>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1" name="Line 138"/>
            <p:cNvSpPr>
              <a:spLocks noChangeShapeType="1"/>
            </p:cNvSpPr>
            <p:nvPr/>
          </p:nvSpPr>
          <p:spPr bwMode="auto">
            <a:xfrm>
              <a:off x="3288" y="708"/>
              <a:ext cx="1353" cy="377"/>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2" name="Line 139"/>
            <p:cNvSpPr>
              <a:spLocks noChangeShapeType="1"/>
            </p:cNvSpPr>
            <p:nvPr/>
          </p:nvSpPr>
          <p:spPr bwMode="auto">
            <a:xfrm flipH="1">
              <a:off x="1358" y="707"/>
              <a:ext cx="1933" cy="370"/>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3" name="Line 140"/>
            <p:cNvSpPr>
              <a:spLocks noChangeShapeType="1"/>
            </p:cNvSpPr>
            <p:nvPr/>
          </p:nvSpPr>
          <p:spPr bwMode="auto">
            <a:xfrm>
              <a:off x="3250" y="709"/>
              <a:ext cx="1777" cy="351"/>
            </a:xfrm>
            <a:prstGeom prst="line">
              <a:avLst/>
            </a:prstGeom>
            <a:noFill/>
            <a:ln w="19050">
              <a:solidFill>
                <a:srgbClr val="00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4" name="Text Box 141"/>
            <p:cNvSpPr txBox="1">
              <a:spLocks noChangeArrowheads="1"/>
            </p:cNvSpPr>
            <p:nvPr/>
          </p:nvSpPr>
          <p:spPr bwMode="auto">
            <a:xfrm>
              <a:off x="1647" y="986"/>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dirty="0">
                  <a:solidFill>
                    <a:schemeClr val="tx1"/>
                  </a:solidFill>
                  <a:latin typeface="微软雅黑" pitchFamily="34" charset="-122"/>
                  <a:ea typeface="微软雅黑" pitchFamily="34" charset="-122"/>
                </a:rPr>
                <a:t>…</a:t>
              </a:r>
            </a:p>
          </p:txBody>
        </p:sp>
        <p:sp>
          <p:nvSpPr>
            <p:cNvPr id="115" name="Text Box 207"/>
            <p:cNvSpPr txBox="1">
              <a:spLocks noChangeArrowheads="1"/>
            </p:cNvSpPr>
            <p:nvPr/>
          </p:nvSpPr>
          <p:spPr bwMode="auto">
            <a:xfrm>
              <a:off x="4147" y="985"/>
              <a:ext cx="281"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rgbClr val="333399"/>
                  </a:solidFill>
                  <a:latin typeface="Arial" charset="0"/>
                  <a:ea typeface="黑体" pitchFamily="49" charset="-122"/>
                </a:defRPr>
              </a:lvl1pPr>
              <a:lvl2pPr>
                <a:defRPr sz="2800">
                  <a:solidFill>
                    <a:schemeClr val="tx1"/>
                  </a:solidFill>
                  <a:latin typeface="Tahoma" pitchFamily="34" charset="0"/>
                  <a:ea typeface="宋体" charset="-122"/>
                </a:defRPr>
              </a:lvl2pPr>
              <a:lvl3pPr>
                <a:defRPr sz="2400">
                  <a:solidFill>
                    <a:schemeClr val="tx1"/>
                  </a:solidFill>
                  <a:latin typeface="Tahoma" pitchFamily="34" charset="0"/>
                  <a:ea typeface="宋体" charset="-122"/>
                </a:defRPr>
              </a:lvl3pPr>
              <a:lvl4pPr>
                <a:defRPr sz="2000">
                  <a:solidFill>
                    <a:schemeClr val="tx1"/>
                  </a:solidFill>
                  <a:latin typeface="Tahoma" pitchFamily="34" charset="0"/>
                  <a:ea typeface="宋体" charset="-122"/>
                </a:defRPr>
              </a:lvl4pPr>
              <a:lvl5pPr>
                <a:defRPr sz="2000">
                  <a:solidFill>
                    <a:schemeClr val="tx1"/>
                  </a:solidFill>
                  <a:latin typeface="Tahoma" pitchFamily="34" charset="0"/>
                  <a:ea typeface="宋体" charset="-122"/>
                </a:defRPr>
              </a:lvl5pPr>
              <a:lvl6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r>
                <a:rPr kumimoji="1" lang="en-US" altLang="zh-CN" sz="1400" b="1">
                  <a:solidFill>
                    <a:schemeClr val="tx1"/>
                  </a:solidFill>
                  <a:latin typeface="微软雅黑" pitchFamily="34" charset="-122"/>
                  <a:ea typeface="微软雅黑" pitchFamily="34" charset="-122"/>
                </a:rPr>
                <a:t>…</a:t>
              </a:r>
            </a:p>
          </p:txBody>
        </p:sp>
      </p:grpSp>
      <p:sp>
        <p:nvSpPr>
          <p:cNvPr id="2" name="矩形 1"/>
          <p:cNvSpPr/>
          <p:nvPr/>
        </p:nvSpPr>
        <p:spPr>
          <a:xfrm>
            <a:off x="3345547" y="4334965"/>
            <a:ext cx="2195794" cy="369332"/>
          </a:xfrm>
          <a:prstGeom prst="rect">
            <a:avLst/>
          </a:prstGeom>
        </p:spPr>
        <p:txBody>
          <a:bodyPr wrap="none">
            <a:spAutoFit/>
          </a:bodyPr>
          <a:lstStyle/>
          <a:p>
            <a:r>
              <a:rPr lang="en-US" altLang="zh-CN" b="1" dirty="0">
                <a:solidFill>
                  <a:srgbClr val="0000CC"/>
                </a:solidFill>
                <a:latin typeface="微软雅黑" pitchFamily="34" charset="-122"/>
                <a:ea typeface="微软雅黑" pitchFamily="34" charset="-122"/>
              </a:rPr>
              <a:t>www.huat.edu.cn</a:t>
            </a:r>
            <a:endParaRPr lang="zh-CN" altLang="en-US" dirty="0"/>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wipe(up)">
                                      <p:cBhvr>
                                        <p:cTn id="7" dur="1000"/>
                                        <p:tgtEl>
                                          <p:spTgt spid="9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1000"/>
                                        <p:tgtEl>
                                          <p:spTgt spid="14"/>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wipe(up)">
                                      <p:cBhvr>
                                        <p:cTn id="15" dur="1000"/>
                                        <p:tgtEl>
                                          <p:spTgt spid="60"/>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56963" y="611218"/>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 name="Rectangle 6"/>
          <p:cNvSpPr>
            <a:spLocks noChangeArrowheads="1"/>
          </p:cNvSpPr>
          <p:nvPr/>
        </p:nvSpPr>
        <p:spPr bwMode="auto">
          <a:xfrm>
            <a:off x="3719581" y="578007"/>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套接字的</a:t>
            </a:r>
            <a:r>
              <a:rPr lang="zh-CN" altLang="en-US" sz="2000" b="1" dirty="0" smtClean="0">
                <a:solidFill>
                  <a:schemeClr val="bg1"/>
                </a:solidFill>
                <a:latin typeface="微软雅黑" pitchFamily="34" charset="-122"/>
                <a:ea typeface="微软雅黑" pitchFamily="34" charset="-122"/>
              </a:rPr>
              <a:t>作用</a:t>
            </a:r>
            <a:endParaRPr lang="zh-CN" altLang="en-US" sz="2000" b="1" dirty="0">
              <a:solidFill>
                <a:schemeClr val="bg1"/>
              </a:solidFill>
              <a:latin typeface="微软雅黑" pitchFamily="34" charset="-122"/>
              <a:ea typeface="微软雅黑" pitchFamily="34" charset="-122"/>
            </a:endParaRPr>
          </a:p>
        </p:txBody>
      </p:sp>
      <p:sp>
        <p:nvSpPr>
          <p:cNvPr id="4" name="Rectangle 68"/>
          <p:cNvSpPr>
            <a:spLocks noChangeArrowheads="1"/>
          </p:cNvSpPr>
          <p:nvPr/>
        </p:nvSpPr>
        <p:spPr bwMode="auto">
          <a:xfrm>
            <a:off x="556962" y="971244"/>
            <a:ext cx="8048777" cy="1400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spcBef>
                <a:spcPts val="600"/>
              </a:spcBef>
              <a:buClr>
                <a:srgbClr val="0070C0"/>
              </a:buClr>
              <a:buFont typeface="Wingdings" pitchFamily="2" charset="2"/>
              <a:buChar char="l"/>
            </a:pPr>
            <a:r>
              <a:rPr lang="zh-CN" altLang="en-US" sz="2000" b="1" dirty="0" smtClean="0">
                <a:latin typeface="微软雅黑" pitchFamily="34" charset="-122"/>
                <a:ea typeface="微软雅黑" pitchFamily="34" charset="-122"/>
              </a:rPr>
              <a:t>应用进程使用</a:t>
            </a:r>
            <a:r>
              <a:rPr lang="zh-CN" altLang="en-US" sz="2000" b="1" dirty="0">
                <a:latin typeface="微软雅黑" pitchFamily="34" charset="-122"/>
                <a:ea typeface="微软雅黑" pitchFamily="34" charset="-122"/>
              </a:rPr>
              <a:t>网络进行通信</a:t>
            </a:r>
            <a:r>
              <a:rPr lang="zh-CN" altLang="en-US" sz="2000" b="1" dirty="0" smtClean="0">
                <a:latin typeface="微软雅黑" pitchFamily="34" charset="-122"/>
                <a:ea typeface="微软雅黑" pitchFamily="34" charset="-122"/>
              </a:rPr>
              <a:t>时发出</a:t>
            </a:r>
            <a:r>
              <a:rPr lang="zh-CN" altLang="en-US" sz="2000" b="1" dirty="0">
                <a:latin typeface="微软雅黑" pitchFamily="34" charset="-122"/>
                <a:ea typeface="微软雅黑" pitchFamily="34" charset="-122"/>
              </a:rPr>
              <a:t>系统调用，请求操作系统为其</a:t>
            </a:r>
            <a:r>
              <a:rPr lang="zh-CN" altLang="en-US" sz="2000" b="1" dirty="0" smtClean="0">
                <a:solidFill>
                  <a:srgbClr val="0000FF"/>
                </a:solidFill>
                <a:latin typeface="微软雅黑" pitchFamily="34" charset="-122"/>
                <a:ea typeface="微软雅黑" pitchFamily="34" charset="-122"/>
              </a:rPr>
              <a:t>创建</a:t>
            </a:r>
            <a:r>
              <a:rPr lang="zh-CN" altLang="en-US" sz="2000" b="1" dirty="0" smtClean="0">
                <a:solidFill>
                  <a:srgbClr val="C00000"/>
                </a:solidFill>
                <a:latin typeface="微软雅黑" pitchFamily="34" charset="-122"/>
                <a:ea typeface="微软雅黑" pitchFamily="34" charset="-122"/>
              </a:rPr>
              <a:t>套</a:t>
            </a:r>
            <a:r>
              <a:rPr lang="zh-CN" altLang="en-US" sz="2000" b="1" dirty="0">
                <a:solidFill>
                  <a:srgbClr val="C00000"/>
                </a:solidFill>
                <a:latin typeface="微软雅黑" pitchFamily="34" charset="-122"/>
                <a:ea typeface="微软雅黑" pitchFamily="34" charset="-122"/>
              </a:rPr>
              <a:t>接</a:t>
            </a:r>
            <a:r>
              <a:rPr lang="zh-CN" altLang="en-US" sz="2000" b="1" dirty="0" smtClean="0">
                <a:solidFill>
                  <a:srgbClr val="C00000"/>
                </a:solidFill>
                <a:latin typeface="微软雅黑" pitchFamily="34" charset="-122"/>
                <a:ea typeface="微软雅黑" pitchFamily="34" charset="-122"/>
              </a:rPr>
              <a:t>字</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以便把网络通信所需要的系统资源分配给该应用进程。</a:t>
            </a:r>
          </a:p>
          <a:p>
            <a:pPr marL="342900" indent="-342900" eaLnBrk="0" hangingPunct="0">
              <a:spcBef>
                <a:spcPts val="600"/>
              </a:spcBef>
              <a:buClr>
                <a:srgbClr val="0070C0"/>
              </a:buClr>
              <a:buFont typeface="Wingdings" pitchFamily="2" charset="2"/>
              <a:buChar char="l"/>
            </a:pPr>
            <a:r>
              <a:rPr lang="zh-CN" altLang="en-US" sz="2000" b="1" dirty="0" smtClean="0">
                <a:latin typeface="微软雅黑" pitchFamily="34" charset="-122"/>
                <a:ea typeface="微软雅黑" pitchFamily="34" charset="-122"/>
              </a:rPr>
              <a:t>通信</a:t>
            </a:r>
            <a:r>
              <a:rPr lang="zh-CN" altLang="en-US" sz="2000" b="1" dirty="0">
                <a:latin typeface="微软雅黑" pitchFamily="34" charset="-122"/>
                <a:ea typeface="微软雅黑" pitchFamily="34" charset="-122"/>
              </a:rPr>
              <a:t>完毕后，应用进程通过一个</a:t>
            </a:r>
            <a:r>
              <a:rPr lang="zh-CN" altLang="en-US" sz="2000" b="1" dirty="0">
                <a:solidFill>
                  <a:srgbClr val="0000FF"/>
                </a:solidFill>
                <a:latin typeface="微软雅黑" pitchFamily="34" charset="-122"/>
                <a:ea typeface="微软雅黑" pitchFamily="34" charset="-122"/>
              </a:rPr>
              <a:t>关闭</a:t>
            </a:r>
            <a:r>
              <a:rPr lang="zh-CN" altLang="en-US" sz="2000" b="1" dirty="0">
                <a:latin typeface="微软雅黑" pitchFamily="34" charset="-122"/>
                <a:ea typeface="微软雅黑" pitchFamily="34" charset="-122"/>
              </a:rPr>
              <a:t>套接字的系统调用通知操作系统回收与该套接字描述符相关的所有资源。</a:t>
            </a:r>
          </a:p>
        </p:txBody>
      </p:sp>
      <p:sp>
        <p:nvSpPr>
          <p:cNvPr id="5" name="圆角矩形 4"/>
          <p:cNvSpPr/>
          <p:nvPr/>
        </p:nvSpPr>
        <p:spPr>
          <a:xfrm>
            <a:off x="556963" y="2346872"/>
            <a:ext cx="8048776" cy="22975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71"/>
          <p:cNvSpPr>
            <a:spLocks noChangeArrowheads="1"/>
          </p:cNvSpPr>
          <p:nvPr/>
        </p:nvSpPr>
        <p:spPr bwMode="auto">
          <a:xfrm>
            <a:off x="1977318" y="2494866"/>
            <a:ext cx="372733" cy="972704"/>
          </a:xfrm>
          <a:prstGeom prst="upArrow">
            <a:avLst>
              <a:gd name="adj1" fmla="val 50000"/>
              <a:gd name="adj2" fmla="val 70678"/>
            </a:avLst>
          </a:prstGeom>
          <a:solidFill>
            <a:srgbClr val="00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sz="1400" b="1">
              <a:latin typeface="微软雅黑" pitchFamily="34" charset="-122"/>
              <a:ea typeface="微软雅黑" pitchFamily="34" charset="-122"/>
            </a:endParaRPr>
          </a:p>
        </p:txBody>
      </p:sp>
      <p:graphicFrame>
        <p:nvGraphicFramePr>
          <p:cNvPr id="7" name="Object 72"/>
          <p:cNvGraphicFramePr>
            <a:graphicFrameLocks noChangeAspect="1"/>
          </p:cNvGraphicFramePr>
          <p:nvPr>
            <p:extLst>
              <p:ext uri="{D42A27DB-BD31-4B8C-83A1-F6EECF244321}">
                <p14:modId xmlns:p14="http://schemas.microsoft.com/office/powerpoint/2010/main" val="960771027"/>
              </p:ext>
            </p:extLst>
          </p:nvPr>
        </p:nvGraphicFramePr>
        <p:xfrm>
          <a:off x="4573901" y="3624698"/>
          <a:ext cx="1608356" cy="1019683"/>
        </p:xfrm>
        <a:graphic>
          <a:graphicData uri="http://schemas.openxmlformats.org/presentationml/2006/ole">
            <mc:AlternateContent xmlns:mc="http://schemas.openxmlformats.org/markup-compatibility/2006">
              <mc:Choice xmlns:v="urn:schemas-microsoft-com:vml" Requires="v">
                <p:oleObj spid="_x0000_s50183" name="VISIO" r:id="rId3" imgW="1687068" imgH="964692" progId="">
                  <p:embed/>
                </p:oleObj>
              </mc:Choice>
              <mc:Fallback>
                <p:oleObj name="VISIO" r:id="rId3" imgW="1687068" imgH="96469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3901" y="3624698"/>
                        <a:ext cx="1608356" cy="1019683"/>
                      </a:xfrm>
                      <a:prstGeom prst="rect">
                        <a:avLst/>
                      </a:prstGeom>
                      <a:noFill/>
                      <a:ln>
                        <a:noFill/>
                      </a:ln>
                      <a:effectLst/>
                    </p:spPr>
                  </p:pic>
                </p:oleObj>
              </mc:Fallback>
            </mc:AlternateContent>
          </a:graphicData>
        </a:graphic>
      </p:graphicFrame>
      <p:sp>
        <p:nvSpPr>
          <p:cNvPr id="8" name="Rectangle 73"/>
          <p:cNvSpPr>
            <a:spLocks noChangeArrowheads="1"/>
          </p:cNvSpPr>
          <p:nvPr/>
        </p:nvSpPr>
        <p:spPr bwMode="auto">
          <a:xfrm>
            <a:off x="2673509" y="2981219"/>
            <a:ext cx="1394909" cy="534171"/>
          </a:xfrm>
          <a:prstGeom prst="rect">
            <a:avLst/>
          </a:prstGeom>
          <a:solidFill>
            <a:srgbClr val="00FFCC"/>
          </a:solidFill>
          <a:ln w="12700">
            <a:solidFill>
              <a:schemeClr val="tx1"/>
            </a:solidFill>
            <a:miter lim="800000"/>
            <a:headEnd/>
            <a:tailEnd/>
          </a:ln>
          <a:effectLst/>
        </p:spPr>
        <p:txBody>
          <a:bodyPr wrap="none" anchor="ctr"/>
          <a:lstStyle/>
          <a:p>
            <a:pPr algn="ctr" eaLnBrk="1" hangingPunct="1"/>
            <a:r>
              <a:rPr kumimoji="1" lang="zh-CN" altLang="en-US" sz="1400" b="1" dirty="0">
                <a:latin typeface="微软雅黑" pitchFamily="34" charset="-122"/>
                <a:ea typeface="微软雅黑" pitchFamily="34" charset="-122"/>
              </a:rPr>
              <a:t>应用进程</a:t>
            </a:r>
          </a:p>
        </p:txBody>
      </p:sp>
      <p:sp>
        <p:nvSpPr>
          <p:cNvPr id="9" name="Rectangle 74"/>
          <p:cNvSpPr>
            <a:spLocks noChangeArrowheads="1"/>
          </p:cNvSpPr>
          <p:nvPr/>
        </p:nvSpPr>
        <p:spPr bwMode="auto">
          <a:xfrm>
            <a:off x="2673509" y="3858285"/>
            <a:ext cx="1394909" cy="573371"/>
          </a:xfrm>
          <a:prstGeom prst="rect">
            <a:avLst/>
          </a:prstGeom>
          <a:solidFill>
            <a:srgbClr val="0000FF"/>
          </a:solidFill>
          <a:ln w="12700">
            <a:solidFill>
              <a:schemeClr val="tx1"/>
            </a:solidFill>
            <a:miter lim="800000"/>
            <a:headEnd/>
            <a:tailEnd/>
          </a:ln>
          <a:effectLst/>
        </p:spPr>
        <p:txBody>
          <a:bodyPr wrap="none" anchor="ctr"/>
          <a:lstStyle/>
          <a:p>
            <a:pPr algn="ctr" eaLnBrk="1" hangingPunct="1">
              <a:spcAft>
                <a:spcPct val="30000"/>
              </a:spcAft>
            </a:pPr>
            <a:endParaRPr kumimoji="1" lang="en-US" altLang="zh-CN" sz="1400" b="1" dirty="0">
              <a:solidFill>
                <a:schemeClr val="bg1"/>
              </a:solidFill>
              <a:latin typeface="微软雅黑" pitchFamily="34" charset="-122"/>
              <a:ea typeface="微软雅黑" pitchFamily="34" charset="-122"/>
            </a:endParaRPr>
          </a:p>
          <a:p>
            <a:pPr algn="ctr" eaLnBrk="1" hangingPunct="1">
              <a:spcAft>
                <a:spcPct val="30000"/>
              </a:spcAft>
            </a:pPr>
            <a:r>
              <a:rPr kumimoji="1" lang="en-US" altLang="zh-CN" sz="1400" b="1" dirty="0">
                <a:solidFill>
                  <a:schemeClr val="bg1"/>
                </a:solidFill>
                <a:latin typeface="微软雅黑" pitchFamily="34" charset="-122"/>
                <a:ea typeface="微软雅黑" pitchFamily="34" charset="-122"/>
              </a:rPr>
              <a:t>TCP</a:t>
            </a:r>
          </a:p>
          <a:p>
            <a:pPr algn="ctr" eaLnBrk="1" hangingPunct="1"/>
            <a:endParaRPr kumimoji="1" lang="en-US" altLang="zh-CN" sz="1400" b="1" dirty="0">
              <a:solidFill>
                <a:schemeClr val="bg1"/>
              </a:solidFill>
              <a:latin typeface="微软雅黑" pitchFamily="34" charset="-122"/>
              <a:ea typeface="微软雅黑" pitchFamily="34" charset="-122"/>
            </a:endParaRPr>
          </a:p>
        </p:txBody>
      </p:sp>
      <p:sp>
        <p:nvSpPr>
          <p:cNvPr id="10" name="Line 75"/>
          <p:cNvSpPr>
            <a:spLocks noChangeShapeType="1"/>
          </p:cNvSpPr>
          <p:nvPr/>
        </p:nvSpPr>
        <p:spPr bwMode="auto">
          <a:xfrm>
            <a:off x="4068418" y="4196516"/>
            <a:ext cx="2634408" cy="5831"/>
          </a:xfrm>
          <a:prstGeom prst="line">
            <a:avLst/>
          </a:prstGeom>
          <a:noFill/>
          <a:ln w="57150">
            <a:solidFill>
              <a:srgbClr val="CC00CC"/>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1" name="Text Box 103"/>
          <p:cNvSpPr txBox="1">
            <a:spLocks noChangeArrowheads="1"/>
          </p:cNvSpPr>
          <p:nvPr/>
        </p:nvSpPr>
        <p:spPr bwMode="auto">
          <a:xfrm>
            <a:off x="913053" y="2693139"/>
            <a:ext cx="1082348"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a:latin typeface="微软雅黑" pitchFamily="34" charset="-122"/>
                <a:ea typeface="微软雅黑" pitchFamily="34" charset="-122"/>
              </a:rPr>
              <a:t>由应用程序</a:t>
            </a:r>
          </a:p>
          <a:p>
            <a:pPr algn="ctr" eaLnBrk="1" hangingPunct="1"/>
            <a:r>
              <a:rPr kumimoji="1" lang="zh-CN" altLang="en-US" sz="1400" b="1">
                <a:latin typeface="微软雅黑" pitchFamily="34" charset="-122"/>
                <a:ea typeface="微软雅黑" pitchFamily="34" charset="-122"/>
              </a:rPr>
              <a:t>控制</a:t>
            </a:r>
          </a:p>
        </p:txBody>
      </p:sp>
      <p:sp>
        <p:nvSpPr>
          <p:cNvPr id="12" name="Text Box 104"/>
          <p:cNvSpPr txBox="1">
            <a:spLocks noChangeArrowheads="1"/>
          </p:cNvSpPr>
          <p:nvPr/>
        </p:nvSpPr>
        <p:spPr bwMode="auto">
          <a:xfrm>
            <a:off x="5023984" y="376348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互联网</a:t>
            </a:r>
          </a:p>
        </p:txBody>
      </p:sp>
      <p:sp>
        <p:nvSpPr>
          <p:cNvPr id="13" name="Text Box 105"/>
          <p:cNvSpPr txBox="1">
            <a:spLocks noChangeArrowheads="1"/>
          </p:cNvSpPr>
          <p:nvPr/>
        </p:nvSpPr>
        <p:spPr bwMode="auto">
          <a:xfrm>
            <a:off x="913053" y="3908436"/>
            <a:ext cx="10823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kumimoji="1" lang="zh-CN" altLang="en-US" sz="1400" b="1">
                <a:latin typeface="微软雅黑" pitchFamily="34" charset="-122"/>
                <a:ea typeface="微软雅黑" pitchFamily="34" charset="-122"/>
              </a:rPr>
              <a:t>由操作系统</a:t>
            </a:r>
          </a:p>
          <a:p>
            <a:pPr algn="ctr" eaLnBrk="1" hangingPunct="1"/>
            <a:r>
              <a:rPr kumimoji="1" lang="zh-CN" altLang="en-US" sz="1400" b="1">
                <a:latin typeface="微软雅黑" pitchFamily="34" charset="-122"/>
                <a:ea typeface="微软雅黑" pitchFamily="34" charset="-122"/>
              </a:rPr>
              <a:t>控制</a:t>
            </a:r>
          </a:p>
        </p:txBody>
      </p:sp>
      <p:sp>
        <p:nvSpPr>
          <p:cNvPr id="14" name="Text Box 106"/>
          <p:cNvSpPr txBox="1">
            <a:spLocks noChangeArrowheads="1"/>
          </p:cNvSpPr>
          <p:nvPr/>
        </p:nvSpPr>
        <p:spPr bwMode="auto">
          <a:xfrm>
            <a:off x="3184772" y="2458707"/>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客户</a:t>
            </a:r>
          </a:p>
        </p:txBody>
      </p:sp>
      <p:sp>
        <p:nvSpPr>
          <p:cNvPr id="15" name="Text Box 107"/>
          <p:cNvSpPr txBox="1">
            <a:spLocks noChangeArrowheads="1"/>
          </p:cNvSpPr>
          <p:nvPr/>
        </p:nvSpPr>
        <p:spPr bwMode="auto">
          <a:xfrm>
            <a:off x="6992597" y="234687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400" b="1" dirty="0">
                <a:latin typeface="微软雅黑" pitchFamily="34" charset="-122"/>
                <a:ea typeface="微软雅黑" pitchFamily="34" charset="-122"/>
              </a:rPr>
              <a:t>服务器</a:t>
            </a:r>
          </a:p>
        </p:txBody>
      </p:sp>
      <p:sp>
        <p:nvSpPr>
          <p:cNvPr id="16" name="Rectangle 108"/>
          <p:cNvSpPr>
            <a:spLocks noChangeArrowheads="1"/>
          </p:cNvSpPr>
          <p:nvPr/>
        </p:nvSpPr>
        <p:spPr bwMode="auto">
          <a:xfrm>
            <a:off x="2996966" y="3475734"/>
            <a:ext cx="747995" cy="429203"/>
          </a:xfrm>
          <a:prstGeom prst="rect">
            <a:avLst/>
          </a:prstGeom>
          <a:solidFill>
            <a:srgbClr val="CC00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400" b="1">
                <a:solidFill>
                  <a:schemeClr val="bg1"/>
                </a:solidFill>
                <a:latin typeface="微软雅黑" pitchFamily="34" charset="-122"/>
                <a:ea typeface="微软雅黑" pitchFamily="34" charset="-122"/>
              </a:rPr>
              <a:t>套接字</a:t>
            </a:r>
          </a:p>
        </p:txBody>
      </p:sp>
      <p:sp>
        <p:nvSpPr>
          <p:cNvPr id="17" name="Rectangle 109"/>
          <p:cNvSpPr>
            <a:spLocks noChangeArrowheads="1"/>
          </p:cNvSpPr>
          <p:nvPr/>
        </p:nvSpPr>
        <p:spPr bwMode="auto">
          <a:xfrm>
            <a:off x="6692718" y="3873446"/>
            <a:ext cx="1396172" cy="633239"/>
          </a:xfrm>
          <a:prstGeom prst="rect">
            <a:avLst/>
          </a:prstGeom>
          <a:solidFill>
            <a:srgbClr val="0000FF"/>
          </a:solidFill>
          <a:ln w="12700" algn="ctr">
            <a:solidFill>
              <a:schemeClr val="tx1"/>
            </a:solidFill>
            <a:miter lim="800000"/>
            <a:headEnd/>
            <a:tailEnd/>
          </a:ln>
          <a:effectLst/>
        </p:spPr>
        <p:txBody>
          <a:bodyPr wrap="none" anchor="ctr"/>
          <a:lstStyle/>
          <a:p>
            <a:pPr algn="ctr" eaLnBrk="1" hangingPunct="1">
              <a:spcAft>
                <a:spcPct val="30000"/>
              </a:spcAft>
            </a:pPr>
            <a:endParaRPr kumimoji="1" lang="en-US" altLang="zh-CN" sz="1400" b="1" dirty="0">
              <a:solidFill>
                <a:schemeClr val="bg1"/>
              </a:solidFill>
              <a:latin typeface="微软雅黑" pitchFamily="34" charset="-122"/>
              <a:ea typeface="微软雅黑" pitchFamily="34" charset="-122"/>
            </a:endParaRPr>
          </a:p>
          <a:p>
            <a:pPr algn="ctr" eaLnBrk="1" hangingPunct="1">
              <a:spcAft>
                <a:spcPct val="30000"/>
              </a:spcAft>
            </a:pPr>
            <a:r>
              <a:rPr kumimoji="1" lang="en-US" altLang="zh-CN" sz="1400" b="1" dirty="0">
                <a:solidFill>
                  <a:schemeClr val="bg1"/>
                </a:solidFill>
                <a:latin typeface="微软雅黑" pitchFamily="34" charset="-122"/>
                <a:ea typeface="微软雅黑" pitchFamily="34" charset="-122"/>
              </a:rPr>
              <a:t>TCP</a:t>
            </a:r>
          </a:p>
          <a:p>
            <a:pPr algn="ctr" eaLnBrk="1" hangingPunct="1">
              <a:spcAft>
                <a:spcPct val="30000"/>
              </a:spcAft>
            </a:pPr>
            <a:endParaRPr kumimoji="1" lang="en-US" altLang="zh-CN" sz="1400" b="1" dirty="0">
              <a:solidFill>
                <a:schemeClr val="bg1"/>
              </a:solidFill>
              <a:latin typeface="微软雅黑" pitchFamily="34" charset="-122"/>
              <a:ea typeface="微软雅黑" pitchFamily="34" charset="-122"/>
            </a:endParaRPr>
          </a:p>
        </p:txBody>
      </p:sp>
      <p:sp>
        <p:nvSpPr>
          <p:cNvPr id="18" name="Rectangle 110"/>
          <p:cNvSpPr>
            <a:spLocks noChangeArrowheads="1"/>
          </p:cNvSpPr>
          <p:nvPr/>
        </p:nvSpPr>
        <p:spPr bwMode="auto">
          <a:xfrm>
            <a:off x="6692718" y="2981219"/>
            <a:ext cx="1396172" cy="534171"/>
          </a:xfrm>
          <a:prstGeom prst="rect">
            <a:avLst/>
          </a:prstGeom>
          <a:solidFill>
            <a:srgbClr val="00FFCC"/>
          </a:solidFill>
          <a:ln w="12700" algn="ctr">
            <a:solidFill>
              <a:schemeClr val="tx1"/>
            </a:solidFill>
            <a:miter lim="800000"/>
            <a:headEnd/>
            <a:tailEnd/>
          </a:ln>
          <a:effectLst/>
        </p:spPr>
        <p:txBody>
          <a:bodyPr wrap="none" anchor="ctr"/>
          <a:lstStyle/>
          <a:p>
            <a:pPr algn="ctr" eaLnBrk="1" hangingPunct="1"/>
            <a:r>
              <a:rPr kumimoji="1" lang="zh-CN" altLang="en-US" sz="1400" b="1">
                <a:latin typeface="微软雅黑" pitchFamily="34" charset="-122"/>
                <a:ea typeface="微软雅黑" pitchFamily="34" charset="-122"/>
              </a:rPr>
              <a:t>应用进程</a:t>
            </a:r>
          </a:p>
        </p:txBody>
      </p:sp>
      <p:sp>
        <p:nvSpPr>
          <p:cNvPr id="19" name="Rectangle 111"/>
          <p:cNvSpPr>
            <a:spLocks noChangeArrowheads="1"/>
          </p:cNvSpPr>
          <p:nvPr/>
        </p:nvSpPr>
        <p:spPr bwMode="auto">
          <a:xfrm>
            <a:off x="7017438" y="3475734"/>
            <a:ext cx="746731" cy="429203"/>
          </a:xfrm>
          <a:prstGeom prst="rect">
            <a:avLst/>
          </a:prstGeom>
          <a:solidFill>
            <a:srgbClr val="CC00CC"/>
          </a:solidFill>
          <a:ln w="285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400" b="1">
                <a:solidFill>
                  <a:schemeClr val="bg1"/>
                </a:solidFill>
                <a:latin typeface="微软雅黑" pitchFamily="34" charset="-122"/>
                <a:ea typeface="微软雅黑" pitchFamily="34" charset="-122"/>
              </a:rPr>
              <a:t>套接字</a:t>
            </a:r>
          </a:p>
        </p:txBody>
      </p:sp>
      <p:sp>
        <p:nvSpPr>
          <p:cNvPr id="20" name="Line 139"/>
          <p:cNvSpPr>
            <a:spLocks noChangeShapeType="1"/>
          </p:cNvSpPr>
          <p:nvPr/>
        </p:nvSpPr>
        <p:spPr bwMode="auto">
          <a:xfrm>
            <a:off x="933664" y="3873446"/>
            <a:ext cx="1790386"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1" name="AutoShape 140"/>
          <p:cNvSpPr>
            <a:spLocks noChangeArrowheads="1"/>
          </p:cNvSpPr>
          <p:nvPr/>
        </p:nvSpPr>
        <p:spPr bwMode="auto">
          <a:xfrm flipV="1">
            <a:off x="1978582" y="3874613"/>
            <a:ext cx="373997" cy="632072"/>
          </a:xfrm>
          <a:prstGeom prst="upArrow">
            <a:avLst>
              <a:gd name="adj1" fmla="val 50000"/>
              <a:gd name="adj2" fmla="val 64443"/>
            </a:avLst>
          </a:prstGeom>
          <a:solidFill>
            <a:srgbClr val="0000FF"/>
          </a:solidFill>
          <a:ln w="12700" algn="ctr">
            <a:solidFill>
              <a:schemeClr val="tx1"/>
            </a:solidFill>
            <a:miter lim="800000"/>
            <a:headEnd/>
            <a:tailEnd/>
          </a:ln>
          <a:effectLst/>
        </p:spPr>
        <p:txBody>
          <a:bodyPr wrap="none" anchor="ctr"/>
          <a:lstStyle/>
          <a:p>
            <a:pPr eaLnBrk="1" hangingPunct="1"/>
            <a:endParaRPr lang="zh-CN" altLang="en-US" sz="1400" b="1">
              <a:latin typeface="微软雅黑" pitchFamily="34" charset="-122"/>
              <a:ea typeface="微软雅黑" pitchFamily="34" charset="-122"/>
            </a:endParaRPr>
          </a:p>
        </p:txBody>
      </p:sp>
      <p:sp>
        <p:nvSpPr>
          <p:cNvPr id="22" name="Line 141"/>
          <p:cNvSpPr>
            <a:spLocks noChangeShapeType="1"/>
          </p:cNvSpPr>
          <p:nvPr/>
        </p:nvSpPr>
        <p:spPr bwMode="auto">
          <a:xfrm>
            <a:off x="933664" y="3467570"/>
            <a:ext cx="1715839" cy="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pic>
        <p:nvPicPr>
          <p:cNvPr id="23" name="Picture 197"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2964" y="2717895"/>
            <a:ext cx="410944" cy="410945"/>
          </a:xfrm>
          <a:prstGeom prst="rect">
            <a:avLst/>
          </a:prstGeom>
          <a:noFill/>
          <a:extLst>
            <a:ext uri="{909E8E84-426E-40DD-AFC4-6F175D3DCCD1}">
              <a14:hiddenFill xmlns:a14="http://schemas.microsoft.com/office/drawing/2010/main">
                <a:solidFill>
                  <a:srgbClr val="FFFFFF"/>
                </a:solidFill>
              </a14:hiddenFill>
            </a:ext>
          </a:extLst>
        </p:spPr>
      </p:pic>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25395" y="2607596"/>
            <a:ext cx="363115" cy="508361"/>
          </a:xfrm>
          <a:prstGeom prst="rect">
            <a:avLst/>
          </a:prstGeom>
        </p:spPr>
      </p:pic>
    </p:spTree>
    <p:extLst>
      <p:ext uri="{BB962C8B-B14F-4D97-AF65-F5344CB8AC3E}">
        <p14:creationId xmlns:p14="http://schemas.microsoft.com/office/powerpoint/2010/main" val="13665183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39316"/>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1610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4" name="Rectangle 6"/>
          <p:cNvSpPr>
            <a:spLocks noChangeArrowheads="1"/>
          </p:cNvSpPr>
          <p:nvPr/>
        </p:nvSpPr>
        <p:spPr bwMode="auto">
          <a:xfrm>
            <a:off x="3060358" y="582898"/>
            <a:ext cx="3041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调用 </a:t>
            </a:r>
            <a:r>
              <a:rPr lang="en-US" altLang="zh-CN" sz="2000" b="1" dirty="0">
                <a:solidFill>
                  <a:schemeClr val="bg1"/>
                </a:solidFill>
                <a:latin typeface="微软雅黑" pitchFamily="34" charset="-122"/>
                <a:ea typeface="微软雅黑" pitchFamily="34" charset="-122"/>
              </a:rPr>
              <a:t>socket </a:t>
            </a:r>
            <a:r>
              <a:rPr lang="zh-CN" altLang="en-US" sz="2000" b="1" dirty="0">
                <a:solidFill>
                  <a:schemeClr val="bg1"/>
                </a:solidFill>
                <a:latin typeface="微软雅黑" pitchFamily="34" charset="-122"/>
                <a:ea typeface="微软雅黑" pitchFamily="34" charset="-122"/>
              </a:rPr>
              <a:t>创建套接</a:t>
            </a:r>
            <a:r>
              <a:rPr lang="zh-CN" altLang="en-US" sz="2000" b="1" dirty="0" smtClean="0">
                <a:solidFill>
                  <a:schemeClr val="bg1"/>
                </a:solidFill>
                <a:latin typeface="微软雅黑" pitchFamily="34" charset="-122"/>
                <a:ea typeface="微软雅黑" pitchFamily="34" charset="-122"/>
              </a:rPr>
              <a:t>字</a:t>
            </a:r>
          </a:p>
        </p:txBody>
      </p:sp>
      <p:sp>
        <p:nvSpPr>
          <p:cNvPr id="5" name="Rectangle 4"/>
          <p:cNvSpPr>
            <a:spLocks noChangeArrowheads="1"/>
          </p:cNvSpPr>
          <p:nvPr/>
        </p:nvSpPr>
        <p:spPr bwMode="auto">
          <a:xfrm>
            <a:off x="1835081" y="1837418"/>
            <a:ext cx="1979702" cy="2055845"/>
          </a:xfrm>
          <a:prstGeom prst="rect">
            <a:avLst/>
          </a:prstGeom>
          <a:solidFill>
            <a:srgbClr val="99FFCC"/>
          </a:solidFill>
          <a:ln w="19050">
            <a:solidFill>
              <a:schemeClr val="tx1"/>
            </a:solidFill>
            <a:miter lim="800000"/>
            <a:headEnd/>
            <a:tailEnd/>
          </a:ln>
          <a:effec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6" name="Text Box 5"/>
          <p:cNvSpPr txBox="1">
            <a:spLocks noChangeArrowheads="1"/>
          </p:cNvSpPr>
          <p:nvPr/>
        </p:nvSpPr>
        <p:spPr bwMode="auto">
          <a:xfrm>
            <a:off x="1792263" y="1385976"/>
            <a:ext cx="2031325" cy="46166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dirty="0">
                <a:solidFill>
                  <a:srgbClr val="0000FF"/>
                </a:solidFill>
                <a:latin typeface="微软雅黑" pitchFamily="34" charset="-122"/>
                <a:ea typeface="微软雅黑" pitchFamily="34" charset="-122"/>
              </a:rPr>
              <a:t>套接字描述符表</a:t>
            </a:r>
          </a:p>
          <a:p>
            <a:pPr algn="ctr" eaLnBrk="1" hangingPunct="1"/>
            <a:r>
              <a:rPr lang="zh-CN" altLang="en-US" sz="1200" b="1" dirty="0">
                <a:solidFill>
                  <a:srgbClr val="0000FF"/>
                </a:solidFill>
                <a:latin typeface="微软雅黑" pitchFamily="34" charset="-122"/>
                <a:ea typeface="微软雅黑" pitchFamily="34" charset="-122"/>
              </a:rPr>
              <a:t>（每一个进程一个描述符）</a:t>
            </a:r>
          </a:p>
        </p:txBody>
      </p:sp>
      <p:sp>
        <p:nvSpPr>
          <p:cNvPr id="7" name="Line 6"/>
          <p:cNvSpPr>
            <a:spLocks noChangeShapeType="1"/>
          </p:cNvSpPr>
          <p:nvPr/>
        </p:nvSpPr>
        <p:spPr bwMode="auto">
          <a:xfrm>
            <a:off x="1835081" y="2123222"/>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8" name="Line 7"/>
          <p:cNvSpPr>
            <a:spLocks noChangeShapeType="1"/>
          </p:cNvSpPr>
          <p:nvPr/>
        </p:nvSpPr>
        <p:spPr bwMode="auto">
          <a:xfrm>
            <a:off x="1835081" y="2409026"/>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9" name="Line 8"/>
          <p:cNvSpPr>
            <a:spLocks noChangeShapeType="1"/>
          </p:cNvSpPr>
          <p:nvPr/>
        </p:nvSpPr>
        <p:spPr bwMode="auto">
          <a:xfrm>
            <a:off x="1835081" y="2694831"/>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 name="Line 9"/>
          <p:cNvSpPr>
            <a:spLocks noChangeShapeType="1"/>
          </p:cNvSpPr>
          <p:nvPr/>
        </p:nvSpPr>
        <p:spPr bwMode="auto">
          <a:xfrm>
            <a:off x="1835081" y="2980636"/>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 name="Line 10"/>
          <p:cNvSpPr>
            <a:spLocks noChangeShapeType="1"/>
          </p:cNvSpPr>
          <p:nvPr/>
        </p:nvSpPr>
        <p:spPr bwMode="auto">
          <a:xfrm>
            <a:off x="1835081" y="3266440"/>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2" name="Text Box 11"/>
          <p:cNvSpPr txBox="1">
            <a:spLocks noChangeArrowheads="1"/>
          </p:cNvSpPr>
          <p:nvPr/>
        </p:nvSpPr>
        <p:spPr bwMode="auto">
          <a:xfrm>
            <a:off x="1433840" y="1813330"/>
            <a:ext cx="474810" cy="146540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30000"/>
              </a:lnSpc>
            </a:pPr>
            <a:r>
              <a:rPr lang="en-US" altLang="zh-CN" sz="1400" b="1" dirty="0">
                <a:latin typeface="微软雅黑" pitchFamily="34" charset="-122"/>
                <a:ea typeface="微软雅黑" pitchFamily="34" charset="-122"/>
              </a:rPr>
              <a:t>0</a:t>
            </a:r>
            <a:r>
              <a:rPr lang="zh-CN" altLang="en-US" sz="1400" b="1" dirty="0">
                <a:latin typeface="微软雅黑" pitchFamily="34" charset="-122"/>
                <a:ea typeface="微软雅黑" pitchFamily="34" charset="-122"/>
              </a:rPr>
              <a:t>：</a:t>
            </a:r>
          </a:p>
          <a:p>
            <a:pPr eaLnBrk="1" hangingPunct="1">
              <a:lnSpc>
                <a:spcPct val="130000"/>
              </a:lnSpc>
            </a:pPr>
            <a:r>
              <a:rPr lang="en-US" altLang="zh-CN" sz="1400" b="1" dirty="0">
                <a:latin typeface="微软雅黑" pitchFamily="34" charset="-122"/>
                <a:ea typeface="微软雅黑" pitchFamily="34" charset="-122"/>
              </a:rPr>
              <a:t>1</a:t>
            </a:r>
            <a:r>
              <a:rPr lang="zh-CN" altLang="en-US" sz="1400" b="1" dirty="0">
                <a:latin typeface="微软雅黑" pitchFamily="34" charset="-122"/>
                <a:ea typeface="微软雅黑" pitchFamily="34" charset="-122"/>
              </a:rPr>
              <a:t>：</a:t>
            </a:r>
          </a:p>
          <a:p>
            <a:pPr eaLnBrk="1" hangingPunct="1">
              <a:lnSpc>
                <a:spcPct val="130000"/>
              </a:lnSpc>
            </a:pPr>
            <a:r>
              <a:rPr lang="en-US" altLang="zh-CN" sz="1400" b="1" dirty="0">
                <a:latin typeface="微软雅黑" pitchFamily="34" charset="-122"/>
                <a:ea typeface="微软雅黑" pitchFamily="34" charset="-122"/>
              </a:rPr>
              <a:t>2</a:t>
            </a:r>
            <a:r>
              <a:rPr lang="zh-CN" altLang="en-US" sz="1400" b="1" dirty="0">
                <a:latin typeface="微软雅黑" pitchFamily="34" charset="-122"/>
                <a:ea typeface="微软雅黑" pitchFamily="34" charset="-122"/>
              </a:rPr>
              <a:t>：</a:t>
            </a:r>
          </a:p>
          <a:p>
            <a:pPr eaLnBrk="1" hangingPunct="1">
              <a:lnSpc>
                <a:spcPct val="130000"/>
              </a:lnSpc>
            </a:pPr>
            <a:r>
              <a:rPr lang="en-US" altLang="zh-CN" sz="1400" b="1" dirty="0">
                <a:latin typeface="微软雅黑" pitchFamily="34" charset="-122"/>
                <a:ea typeface="微软雅黑" pitchFamily="34" charset="-122"/>
              </a:rPr>
              <a:t>3</a:t>
            </a:r>
            <a:r>
              <a:rPr lang="zh-CN" altLang="en-US" sz="1400" b="1" dirty="0">
                <a:latin typeface="微软雅黑" pitchFamily="34" charset="-122"/>
                <a:ea typeface="微软雅黑" pitchFamily="34" charset="-122"/>
              </a:rPr>
              <a:t>：</a:t>
            </a:r>
          </a:p>
          <a:p>
            <a:pPr eaLnBrk="1" hangingPunct="1">
              <a:lnSpc>
                <a:spcPct val="130000"/>
              </a:lnSpc>
            </a:pPr>
            <a:r>
              <a:rPr lang="en-US" altLang="zh-CN" sz="1400" b="1" dirty="0">
                <a:latin typeface="微软雅黑" pitchFamily="34" charset="-122"/>
                <a:ea typeface="微软雅黑" pitchFamily="34" charset="-122"/>
              </a:rPr>
              <a:t>4</a:t>
            </a:r>
            <a:r>
              <a:rPr lang="zh-CN" altLang="en-US" sz="1400" b="1" dirty="0">
                <a:latin typeface="微软雅黑" pitchFamily="34" charset="-122"/>
                <a:ea typeface="微软雅黑" pitchFamily="34" charset="-122"/>
              </a:rPr>
              <a:t>：</a:t>
            </a:r>
          </a:p>
        </p:txBody>
      </p:sp>
      <p:sp>
        <p:nvSpPr>
          <p:cNvPr id="15" name="Rectangle 15"/>
          <p:cNvSpPr>
            <a:spLocks noChangeArrowheads="1"/>
          </p:cNvSpPr>
          <p:nvPr/>
        </p:nvSpPr>
        <p:spPr bwMode="auto">
          <a:xfrm>
            <a:off x="5454370" y="1837417"/>
            <a:ext cx="1979702" cy="2399027"/>
          </a:xfrm>
          <a:prstGeom prst="rect">
            <a:avLst/>
          </a:prstGeom>
          <a:solidFill>
            <a:srgbClr val="00CCFF"/>
          </a:solidFill>
          <a:ln w="19050">
            <a:solidFill>
              <a:schemeClr val="tx1"/>
            </a:solidFill>
            <a:miter lim="800000"/>
            <a:headEnd/>
            <a:tailEnd/>
          </a:ln>
          <a:effec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6" name="Rectangle 16"/>
          <p:cNvSpPr>
            <a:spLocks noChangeArrowheads="1"/>
          </p:cNvSpPr>
          <p:nvPr/>
        </p:nvSpPr>
        <p:spPr bwMode="auto">
          <a:xfrm>
            <a:off x="5461407" y="2409027"/>
            <a:ext cx="1970320" cy="113672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7" name="Line 17"/>
          <p:cNvSpPr>
            <a:spLocks noChangeShapeType="1"/>
          </p:cNvSpPr>
          <p:nvPr/>
        </p:nvSpPr>
        <p:spPr bwMode="auto">
          <a:xfrm>
            <a:off x="5454370" y="2123222"/>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 name="Line 18"/>
          <p:cNvSpPr>
            <a:spLocks noChangeShapeType="1"/>
          </p:cNvSpPr>
          <p:nvPr/>
        </p:nvSpPr>
        <p:spPr bwMode="auto">
          <a:xfrm>
            <a:off x="5454370" y="2409026"/>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9"/>
          <p:cNvSpPr>
            <a:spLocks noChangeShapeType="1"/>
          </p:cNvSpPr>
          <p:nvPr/>
        </p:nvSpPr>
        <p:spPr bwMode="auto">
          <a:xfrm>
            <a:off x="5454370" y="2694831"/>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20"/>
          <p:cNvSpPr>
            <a:spLocks noChangeShapeType="1"/>
          </p:cNvSpPr>
          <p:nvPr/>
        </p:nvSpPr>
        <p:spPr bwMode="auto">
          <a:xfrm>
            <a:off x="5454370" y="2980636"/>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Line 21"/>
          <p:cNvSpPr>
            <a:spLocks noChangeShapeType="1"/>
          </p:cNvSpPr>
          <p:nvPr/>
        </p:nvSpPr>
        <p:spPr bwMode="auto">
          <a:xfrm>
            <a:off x="5454370" y="3266440"/>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2" name="Line 22"/>
          <p:cNvSpPr>
            <a:spLocks noChangeShapeType="1"/>
          </p:cNvSpPr>
          <p:nvPr/>
        </p:nvSpPr>
        <p:spPr bwMode="auto">
          <a:xfrm>
            <a:off x="5454370" y="3551163"/>
            <a:ext cx="197970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41" name="组合 40"/>
          <p:cNvGrpSpPr/>
          <p:nvPr/>
        </p:nvGrpSpPr>
        <p:grpSpPr>
          <a:xfrm>
            <a:off x="2797956" y="1985733"/>
            <a:ext cx="1406182" cy="863909"/>
            <a:chOff x="2797956" y="2003489"/>
            <a:chExt cx="1243178" cy="863909"/>
          </a:xfrm>
        </p:grpSpPr>
        <p:sp>
          <p:nvSpPr>
            <p:cNvPr id="13" name="Line 13"/>
            <p:cNvSpPr>
              <a:spLocks noChangeShapeType="1"/>
            </p:cNvSpPr>
            <p:nvPr/>
          </p:nvSpPr>
          <p:spPr bwMode="auto">
            <a:xfrm>
              <a:off x="2797956" y="2003489"/>
              <a:ext cx="1243178"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Line 24"/>
            <p:cNvSpPr>
              <a:spLocks noChangeShapeType="1"/>
            </p:cNvSpPr>
            <p:nvPr/>
          </p:nvSpPr>
          <p:spPr bwMode="auto">
            <a:xfrm>
              <a:off x="2797956" y="2290376"/>
              <a:ext cx="1243178"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5" name="Line 27"/>
            <p:cNvSpPr>
              <a:spLocks noChangeShapeType="1"/>
            </p:cNvSpPr>
            <p:nvPr/>
          </p:nvSpPr>
          <p:spPr bwMode="auto">
            <a:xfrm>
              <a:off x="2797956" y="2579428"/>
              <a:ext cx="1243178"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30"/>
            <p:cNvSpPr>
              <a:spLocks noChangeShapeType="1"/>
            </p:cNvSpPr>
            <p:nvPr/>
          </p:nvSpPr>
          <p:spPr bwMode="auto">
            <a:xfrm>
              <a:off x="2797956" y="2867398"/>
              <a:ext cx="1243178" cy="0"/>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29" name="Text Box 33"/>
          <p:cNvSpPr txBox="1">
            <a:spLocks noChangeArrowheads="1"/>
          </p:cNvSpPr>
          <p:nvPr/>
        </p:nvSpPr>
        <p:spPr bwMode="auto">
          <a:xfrm>
            <a:off x="4027352" y="1150664"/>
            <a:ext cx="1107997" cy="36933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800" b="1" dirty="0">
                <a:latin typeface="微软雅黑" pitchFamily="34" charset="-122"/>
                <a:ea typeface="微软雅黑" pitchFamily="34" charset="-122"/>
              </a:rPr>
              <a:t>操作系统</a:t>
            </a:r>
          </a:p>
        </p:txBody>
      </p:sp>
      <p:sp>
        <p:nvSpPr>
          <p:cNvPr id="30" name="Text Box 34"/>
          <p:cNvSpPr txBox="1">
            <a:spLocks noChangeArrowheads="1"/>
          </p:cNvSpPr>
          <p:nvPr/>
        </p:nvSpPr>
        <p:spPr bwMode="auto">
          <a:xfrm>
            <a:off x="5710405" y="1533209"/>
            <a:ext cx="1415772"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dirty="0">
                <a:solidFill>
                  <a:srgbClr val="0000FF"/>
                </a:solidFill>
                <a:latin typeface="微软雅黑" pitchFamily="34" charset="-122"/>
                <a:ea typeface="微软雅黑" pitchFamily="34" charset="-122"/>
              </a:rPr>
              <a:t>套接字的数据结构</a:t>
            </a:r>
          </a:p>
        </p:txBody>
      </p:sp>
      <p:sp>
        <p:nvSpPr>
          <p:cNvPr id="31" name="Text Box 35"/>
          <p:cNvSpPr txBox="1">
            <a:spLocks noChangeArrowheads="1"/>
          </p:cNvSpPr>
          <p:nvPr/>
        </p:nvSpPr>
        <p:spPr bwMode="auto">
          <a:xfrm>
            <a:off x="5507340" y="1849327"/>
            <a:ext cx="1423403"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协议族：</a:t>
            </a:r>
            <a:r>
              <a:rPr lang="en-US" altLang="zh-CN" sz="1200" b="1">
                <a:latin typeface="微软雅黑" pitchFamily="34" charset="-122"/>
                <a:ea typeface="微软雅黑" pitchFamily="34" charset="-122"/>
              </a:rPr>
              <a:t>PF_INET</a:t>
            </a:r>
          </a:p>
        </p:txBody>
      </p:sp>
      <p:sp>
        <p:nvSpPr>
          <p:cNvPr id="32" name="Text Box 36"/>
          <p:cNvSpPr txBox="1">
            <a:spLocks noChangeArrowheads="1"/>
          </p:cNvSpPr>
          <p:nvPr/>
        </p:nvSpPr>
        <p:spPr bwMode="auto">
          <a:xfrm>
            <a:off x="5534616" y="2128635"/>
            <a:ext cx="1807481"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服务：</a:t>
            </a:r>
            <a:r>
              <a:rPr lang="en-US" altLang="zh-CN" sz="1200" b="1">
                <a:latin typeface="微软雅黑" pitchFamily="34" charset="-122"/>
                <a:ea typeface="微软雅黑" pitchFamily="34" charset="-122"/>
              </a:rPr>
              <a:t>SOCK_STREAM</a:t>
            </a:r>
          </a:p>
        </p:txBody>
      </p:sp>
      <p:sp>
        <p:nvSpPr>
          <p:cNvPr id="33" name="Text Box 37"/>
          <p:cNvSpPr txBox="1">
            <a:spLocks noChangeArrowheads="1"/>
          </p:cNvSpPr>
          <p:nvPr/>
        </p:nvSpPr>
        <p:spPr bwMode="auto">
          <a:xfrm>
            <a:off x="5539205" y="2407944"/>
            <a:ext cx="1199367"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200" b="1" dirty="0">
                <a:latin typeface="微软雅黑" pitchFamily="34" charset="-122"/>
                <a:ea typeface="微软雅黑" pitchFamily="34" charset="-122"/>
              </a:rPr>
              <a:t>本地 </a:t>
            </a: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地址：</a:t>
            </a:r>
          </a:p>
        </p:txBody>
      </p:sp>
      <p:sp>
        <p:nvSpPr>
          <p:cNvPr id="34" name="Text Box 38"/>
          <p:cNvSpPr txBox="1">
            <a:spLocks noChangeArrowheads="1"/>
          </p:cNvSpPr>
          <p:nvPr/>
        </p:nvSpPr>
        <p:spPr bwMode="auto">
          <a:xfrm>
            <a:off x="5539205" y="2687254"/>
            <a:ext cx="1199367"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200" b="1">
                <a:latin typeface="微软雅黑" pitchFamily="34" charset="-122"/>
                <a:ea typeface="微软雅黑" pitchFamily="34" charset="-122"/>
              </a:rPr>
              <a:t>远地 </a:t>
            </a:r>
            <a:r>
              <a:rPr lang="en-US" altLang="zh-CN" sz="1200" b="1">
                <a:latin typeface="微软雅黑" pitchFamily="34" charset="-122"/>
                <a:ea typeface="微软雅黑" pitchFamily="34" charset="-122"/>
              </a:rPr>
              <a:t>IP </a:t>
            </a:r>
            <a:r>
              <a:rPr lang="zh-CN" altLang="en-US" sz="1200" b="1">
                <a:latin typeface="微软雅黑" pitchFamily="34" charset="-122"/>
                <a:ea typeface="微软雅黑" pitchFamily="34" charset="-122"/>
              </a:rPr>
              <a:t>地址：</a:t>
            </a:r>
          </a:p>
        </p:txBody>
      </p:sp>
      <p:sp>
        <p:nvSpPr>
          <p:cNvPr id="35" name="Text Box 39"/>
          <p:cNvSpPr txBox="1">
            <a:spLocks noChangeArrowheads="1"/>
          </p:cNvSpPr>
          <p:nvPr/>
        </p:nvSpPr>
        <p:spPr bwMode="auto">
          <a:xfrm>
            <a:off x="5539205" y="2965480"/>
            <a:ext cx="954107"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200" b="1">
                <a:latin typeface="微软雅黑" pitchFamily="34" charset="-122"/>
                <a:ea typeface="微软雅黑" pitchFamily="34" charset="-122"/>
              </a:rPr>
              <a:t>本地端口：</a:t>
            </a:r>
          </a:p>
        </p:txBody>
      </p:sp>
      <p:sp>
        <p:nvSpPr>
          <p:cNvPr id="36" name="Text Box 40"/>
          <p:cNvSpPr txBox="1">
            <a:spLocks noChangeArrowheads="1"/>
          </p:cNvSpPr>
          <p:nvPr/>
        </p:nvSpPr>
        <p:spPr bwMode="auto">
          <a:xfrm>
            <a:off x="5539205" y="3246954"/>
            <a:ext cx="954107" cy="27699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200" b="1">
                <a:latin typeface="微软雅黑" pitchFamily="34" charset="-122"/>
                <a:ea typeface="微软雅黑" pitchFamily="34" charset="-122"/>
              </a:rPr>
              <a:t>远地端口：</a:t>
            </a:r>
          </a:p>
        </p:txBody>
      </p:sp>
      <p:sp>
        <p:nvSpPr>
          <p:cNvPr id="37" name="Text Box 41"/>
          <p:cNvSpPr txBox="1">
            <a:spLocks noChangeArrowheads="1"/>
          </p:cNvSpPr>
          <p:nvPr/>
        </p:nvSpPr>
        <p:spPr bwMode="auto">
          <a:xfrm rot="5400000">
            <a:off x="2645580" y="3317973"/>
            <a:ext cx="492444" cy="46166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400" b="1" dirty="0">
                <a:latin typeface="微软雅黑" pitchFamily="34" charset="-122"/>
                <a:ea typeface="微软雅黑" pitchFamily="34" charset="-122"/>
                <a:sym typeface="Symbol" pitchFamily="18" charset="2"/>
              </a:rPr>
              <a:t></a:t>
            </a:r>
          </a:p>
        </p:txBody>
      </p:sp>
      <p:sp>
        <p:nvSpPr>
          <p:cNvPr id="38" name="Text Box 42"/>
          <p:cNvSpPr txBox="1">
            <a:spLocks noChangeArrowheads="1"/>
          </p:cNvSpPr>
          <p:nvPr/>
        </p:nvSpPr>
        <p:spPr bwMode="auto">
          <a:xfrm rot="5400000">
            <a:off x="6319991" y="3660073"/>
            <a:ext cx="492444" cy="46166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2400" b="1">
                <a:latin typeface="微软雅黑" pitchFamily="34" charset="-122"/>
                <a:ea typeface="微软雅黑" pitchFamily="34" charset="-122"/>
                <a:sym typeface="Symbol" pitchFamily="18" charset="2"/>
              </a:rPr>
              <a:t></a:t>
            </a:r>
          </a:p>
        </p:txBody>
      </p:sp>
      <p:sp>
        <p:nvSpPr>
          <p:cNvPr id="39" name="Freeform 43"/>
          <p:cNvSpPr>
            <a:spLocks/>
          </p:cNvSpPr>
          <p:nvPr/>
        </p:nvSpPr>
        <p:spPr bwMode="auto">
          <a:xfrm>
            <a:off x="2797957" y="1984650"/>
            <a:ext cx="2658759" cy="1151879"/>
          </a:xfrm>
          <a:custGeom>
            <a:avLst/>
            <a:gdLst>
              <a:gd name="T0" fmla="*/ 0 w 2133"/>
              <a:gd name="T1" fmla="*/ 2147483646 h 915"/>
              <a:gd name="T2" fmla="*/ 2147483646 w 2133"/>
              <a:gd name="T3" fmla="*/ 2147483646 h 915"/>
              <a:gd name="T4" fmla="*/ 2147483646 w 2133"/>
              <a:gd name="T5" fmla="*/ 2147483646 h 915"/>
              <a:gd name="T6" fmla="*/ 2147483646 w 2133"/>
              <a:gd name="T7" fmla="*/ 2147483646 h 915"/>
              <a:gd name="T8" fmla="*/ 2147483646 w 2133"/>
              <a:gd name="T9" fmla="*/ 2147483646 h 915"/>
              <a:gd name="T10" fmla="*/ 2147483646 w 2133"/>
              <a:gd name="T11" fmla="*/ 2147483646 h 915"/>
              <a:gd name="T12" fmla="*/ 2147483646 w 2133"/>
              <a:gd name="T13" fmla="*/ 2147483646 h 915"/>
              <a:gd name="T14" fmla="*/ 2147483646 w 2133"/>
              <a:gd name="T15" fmla="*/ 2147483646 h 91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33" h="915">
                <a:moveTo>
                  <a:pt x="0" y="899"/>
                </a:moveTo>
                <a:lnTo>
                  <a:pt x="724" y="899"/>
                </a:lnTo>
                <a:cubicBezTo>
                  <a:pt x="912" y="899"/>
                  <a:pt x="1019" y="915"/>
                  <a:pt x="1131" y="901"/>
                </a:cubicBezTo>
                <a:cubicBezTo>
                  <a:pt x="1243" y="887"/>
                  <a:pt x="1341" y="890"/>
                  <a:pt x="1395" y="817"/>
                </a:cubicBezTo>
                <a:cubicBezTo>
                  <a:pt x="1449" y="744"/>
                  <a:pt x="1438" y="568"/>
                  <a:pt x="1455" y="463"/>
                </a:cubicBezTo>
                <a:cubicBezTo>
                  <a:pt x="1472" y="358"/>
                  <a:pt x="1468" y="259"/>
                  <a:pt x="1497" y="187"/>
                </a:cubicBezTo>
                <a:cubicBezTo>
                  <a:pt x="1526" y="115"/>
                  <a:pt x="1523" y="62"/>
                  <a:pt x="1629" y="31"/>
                </a:cubicBezTo>
                <a:cubicBezTo>
                  <a:pt x="1735" y="0"/>
                  <a:pt x="2028" y="7"/>
                  <a:pt x="2133" y="1"/>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 name="Oval 14"/>
          <p:cNvSpPr>
            <a:spLocks noChangeArrowheads="1"/>
          </p:cNvSpPr>
          <p:nvPr/>
        </p:nvSpPr>
        <p:spPr bwMode="auto">
          <a:xfrm>
            <a:off x="2747526" y="1925108"/>
            <a:ext cx="112590" cy="113672"/>
          </a:xfrm>
          <a:prstGeom prst="ellipse">
            <a:avLst/>
          </a:prstGeom>
          <a:solidFill>
            <a:srgbClr val="FFFF00"/>
          </a:solidFill>
          <a:ln w="9525">
            <a:solidFill>
              <a:schemeClr val="tx1"/>
            </a:solidFill>
            <a:round/>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4" name="Oval 25"/>
          <p:cNvSpPr>
            <a:spLocks noChangeArrowheads="1"/>
          </p:cNvSpPr>
          <p:nvPr/>
        </p:nvSpPr>
        <p:spPr bwMode="auto">
          <a:xfrm>
            <a:off x="2747526" y="2213077"/>
            <a:ext cx="112590" cy="112590"/>
          </a:xfrm>
          <a:prstGeom prst="ellipse">
            <a:avLst/>
          </a:prstGeom>
          <a:solidFill>
            <a:srgbClr val="FFFF00"/>
          </a:solidFill>
          <a:ln w="9525">
            <a:solidFill>
              <a:schemeClr val="tx1"/>
            </a:solidFill>
            <a:round/>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6" name="Oval 28"/>
          <p:cNvSpPr>
            <a:spLocks noChangeArrowheads="1"/>
          </p:cNvSpPr>
          <p:nvPr/>
        </p:nvSpPr>
        <p:spPr bwMode="auto">
          <a:xfrm>
            <a:off x="2747526" y="2501047"/>
            <a:ext cx="112590" cy="113672"/>
          </a:xfrm>
          <a:prstGeom prst="ellipse">
            <a:avLst/>
          </a:prstGeom>
          <a:solidFill>
            <a:srgbClr val="FFFF00"/>
          </a:solidFill>
          <a:ln w="9525">
            <a:solidFill>
              <a:schemeClr val="tx1"/>
            </a:solidFill>
            <a:round/>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8" name="Oval 31"/>
          <p:cNvSpPr>
            <a:spLocks noChangeArrowheads="1"/>
          </p:cNvSpPr>
          <p:nvPr/>
        </p:nvSpPr>
        <p:spPr bwMode="auto">
          <a:xfrm>
            <a:off x="2747526" y="2789018"/>
            <a:ext cx="112590" cy="113672"/>
          </a:xfrm>
          <a:prstGeom prst="ellipse">
            <a:avLst/>
          </a:prstGeom>
          <a:solidFill>
            <a:srgbClr val="FFFF00"/>
          </a:solidFill>
          <a:ln w="9525">
            <a:solidFill>
              <a:schemeClr val="tx1"/>
            </a:solidFill>
            <a:round/>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40" name="Oval 44"/>
          <p:cNvSpPr>
            <a:spLocks noChangeArrowheads="1"/>
          </p:cNvSpPr>
          <p:nvPr/>
        </p:nvSpPr>
        <p:spPr bwMode="auto">
          <a:xfrm>
            <a:off x="2747526" y="3056417"/>
            <a:ext cx="112590" cy="113673"/>
          </a:xfrm>
          <a:prstGeom prst="ellipse">
            <a:avLst/>
          </a:prstGeom>
          <a:solidFill>
            <a:srgbClr val="FFFF00"/>
          </a:solidFill>
          <a:ln w="9525">
            <a:solidFill>
              <a:schemeClr val="tx1"/>
            </a:solidFill>
            <a:round/>
            <a:headEnd/>
            <a:tailEnd/>
          </a:ln>
          <a:effectLst/>
          <a:extLst/>
        </p:spPr>
        <p:txBody>
          <a:bodyPr wrap="none" anchor="ctr"/>
          <a:lstStyle/>
          <a:p>
            <a:pPr eaLnBrk="1" hangingPunct="1"/>
            <a:endParaRPr lang="zh-CN" altLang="en-US" sz="1200" b="1">
              <a:latin typeface="微软雅黑" pitchFamily="34" charset="-122"/>
              <a:ea typeface="微软雅黑" pitchFamily="34" charset="-122"/>
            </a:endParaRPr>
          </a:p>
        </p:txBody>
      </p:sp>
    </p:spTree>
    <p:extLst>
      <p:ext uri="{BB962C8B-B14F-4D97-AF65-F5344CB8AC3E}">
        <p14:creationId xmlns:p14="http://schemas.microsoft.com/office/powerpoint/2010/main" val="1518640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13111"/>
            <a:ext cx="8048776"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31407" y="570840"/>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6.8.2  </a:t>
            </a:r>
            <a:r>
              <a:rPr lang="zh-CN" altLang="en-US" sz="2400" b="1" dirty="0">
                <a:solidFill>
                  <a:schemeClr val="bg1"/>
                </a:solidFill>
                <a:latin typeface="微软雅黑" pitchFamily="34" charset="-122"/>
                <a:ea typeface="微软雅黑" pitchFamily="34" charset="-122"/>
              </a:rPr>
              <a:t>几种常用的系统</a:t>
            </a:r>
            <a:r>
              <a:rPr lang="zh-CN" altLang="en-US" sz="2400" b="1" dirty="0" smtClean="0">
                <a:solidFill>
                  <a:schemeClr val="bg1"/>
                </a:solidFill>
                <a:latin typeface="微软雅黑" pitchFamily="34" charset="-122"/>
                <a:ea typeface="微软雅黑" pitchFamily="34" charset="-122"/>
              </a:rPr>
              <a:t>调用</a:t>
            </a:r>
            <a:endParaRPr lang="zh-CN" altLang="en-US" sz="2400" b="1" dirty="0">
              <a:solidFill>
                <a:schemeClr val="bg1"/>
              </a:solidFill>
              <a:latin typeface="微软雅黑" pitchFamily="34" charset="-122"/>
              <a:ea typeface="微软雅黑" pitchFamily="34" charset="-122"/>
            </a:endParaRPr>
          </a:p>
        </p:txBody>
      </p:sp>
      <p:sp>
        <p:nvSpPr>
          <p:cNvPr id="9" name="Rectangle 68"/>
          <p:cNvSpPr>
            <a:spLocks noChangeArrowheads="1"/>
          </p:cNvSpPr>
          <p:nvPr/>
        </p:nvSpPr>
        <p:spPr bwMode="auto">
          <a:xfrm>
            <a:off x="557380" y="1009867"/>
            <a:ext cx="7777321"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当应用进程需要使用网络进行通信</a:t>
            </a:r>
            <a:r>
              <a:rPr lang="zh-CN" altLang="en-US" sz="2000" b="1" dirty="0" smtClean="0">
                <a:latin typeface="微软雅黑" pitchFamily="34" charset="-122"/>
                <a:ea typeface="微软雅黑" pitchFamily="34" charset="-122"/>
              </a:rPr>
              <a:t>时，就</a:t>
            </a:r>
            <a:r>
              <a:rPr lang="zh-CN" altLang="en-US" sz="2000" b="1" dirty="0">
                <a:latin typeface="微软雅黑" pitchFamily="34" charset="-122"/>
                <a:ea typeface="微软雅黑" pitchFamily="34" charset="-122"/>
              </a:rPr>
              <a:t>发出系统</a:t>
            </a:r>
            <a:r>
              <a:rPr lang="zh-CN" altLang="en-US" sz="2000" b="1" dirty="0" smtClean="0">
                <a:latin typeface="微软雅黑" pitchFamily="34" charset="-122"/>
                <a:ea typeface="微软雅黑" pitchFamily="34" charset="-122"/>
              </a:rPr>
              <a:t>调用。</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 </a:t>
            </a:r>
            <a:r>
              <a:rPr lang="en-US" altLang="zh-CN" sz="2000" b="1" dirty="0" smtClean="0">
                <a:latin typeface="微软雅黑" pitchFamily="34" charset="-122"/>
                <a:ea typeface="微软雅黑" pitchFamily="34" charset="-122"/>
              </a:rPr>
              <a:t>TCP/IP</a:t>
            </a:r>
            <a:r>
              <a:rPr lang="zh-CN" altLang="en-US" sz="2000" b="1" dirty="0" smtClean="0">
                <a:latin typeface="微软雅黑" pitchFamily="34" charset="-122"/>
                <a:ea typeface="微软雅黑" pitchFamily="34" charset="-122"/>
              </a:rPr>
              <a:t> 应用</a:t>
            </a:r>
            <a:r>
              <a:rPr lang="zh-CN" altLang="en-US" sz="2000" b="1" dirty="0">
                <a:latin typeface="微软雅黑" pitchFamily="34" charset="-122"/>
                <a:ea typeface="微软雅黑" pitchFamily="34" charset="-122"/>
              </a:rPr>
              <a:t>编程</a:t>
            </a:r>
            <a:r>
              <a:rPr lang="zh-CN" altLang="en-US" sz="2000" b="1" dirty="0" smtClean="0">
                <a:latin typeface="微软雅黑" pitchFamily="34" charset="-122"/>
                <a:ea typeface="微软雅黑" pitchFamily="34" charset="-122"/>
              </a:rPr>
              <a:t>接口 </a:t>
            </a:r>
            <a:r>
              <a:rPr lang="en-US" altLang="zh-CN" sz="2000" b="1" dirty="0" smtClean="0">
                <a:latin typeface="微软雅黑" pitchFamily="34" charset="-122"/>
                <a:ea typeface="微软雅黑" pitchFamily="34" charset="-122"/>
              </a:rPr>
              <a:t>API</a:t>
            </a:r>
            <a:r>
              <a:rPr lang="zh-CN" altLang="en-US" sz="2000" b="1" dirty="0" smtClean="0">
                <a:latin typeface="微软雅黑" pitchFamily="34" charset="-122"/>
                <a:ea typeface="微软雅黑" pitchFamily="34" charset="-122"/>
              </a:rPr>
              <a:t>，就</a:t>
            </a:r>
            <a:r>
              <a:rPr lang="zh-CN" altLang="en-US" sz="2000" b="1" dirty="0">
                <a:latin typeface="微软雅黑" pitchFamily="34" charset="-122"/>
                <a:ea typeface="微软雅黑" pitchFamily="34" charset="-122"/>
              </a:rPr>
              <a:t>可以</a:t>
            </a:r>
            <a:r>
              <a:rPr lang="zh-CN" altLang="en-US" sz="2000" b="1" dirty="0" smtClean="0">
                <a:latin typeface="微软雅黑" pitchFamily="34" charset="-122"/>
                <a:ea typeface="微软雅黑" pitchFamily="34" charset="-122"/>
              </a:rPr>
              <a:t>编写基于互联网的网络应用程序。</a:t>
            </a:r>
            <a:endParaRPr lang="en-US" altLang="zh-CN" sz="2000" b="1" dirty="0" smtClean="0">
              <a:latin typeface="微软雅黑" pitchFamily="34" charset="-122"/>
              <a:ea typeface="微软雅黑" pitchFamily="34" charset="-122"/>
            </a:endParaRPr>
          </a:p>
          <a:p>
            <a:pPr marL="285750" indent="-28575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a:t>
            </a:r>
            <a:r>
              <a:rPr lang="en-US" altLang="zh-CN" sz="2000" b="1" dirty="0" smtClean="0">
                <a:latin typeface="微软雅黑" pitchFamily="34" charset="-122"/>
                <a:ea typeface="微软雅黑" pitchFamily="34" charset="-122"/>
              </a:rPr>
              <a:t>TCP</a:t>
            </a:r>
            <a:r>
              <a:rPr lang="zh-CN" altLang="en-US" sz="2000" b="1" dirty="0" smtClean="0">
                <a:latin typeface="微软雅黑" pitchFamily="34" charset="-122"/>
                <a:ea typeface="微软雅黑" pitchFamily="34" charset="-122"/>
              </a:rPr>
              <a:t>为例，使用 </a:t>
            </a:r>
            <a:r>
              <a:rPr lang="en-US" altLang="zh-CN" sz="2000" b="1" dirty="0">
                <a:latin typeface="微软雅黑" pitchFamily="34" charset="-122"/>
                <a:ea typeface="微软雅黑" pitchFamily="34" charset="-122"/>
              </a:rPr>
              <a:t>TCP </a:t>
            </a:r>
            <a:r>
              <a:rPr lang="zh-CN" altLang="en-US" sz="2000" b="1" dirty="0">
                <a:latin typeface="微软雅黑" pitchFamily="34" charset="-122"/>
                <a:ea typeface="微软雅黑" pitchFamily="34" charset="-122"/>
              </a:rPr>
              <a:t>服务需要经历 </a:t>
            </a:r>
            <a:r>
              <a:rPr lang="en-US" altLang="zh-CN" sz="2000" b="1" dirty="0">
                <a:solidFill>
                  <a:srgbClr val="C00000"/>
                </a:solidFill>
                <a:latin typeface="微软雅黑" pitchFamily="34" charset="-122"/>
                <a:ea typeface="微软雅黑" pitchFamily="34" charset="-122"/>
              </a:rPr>
              <a:t>3 </a:t>
            </a:r>
            <a:r>
              <a:rPr lang="zh-CN" altLang="en-US" sz="2000" b="1" dirty="0">
                <a:solidFill>
                  <a:srgbClr val="C00000"/>
                </a:solidFill>
                <a:latin typeface="微软雅黑" pitchFamily="34" charset="-122"/>
                <a:ea typeface="微软雅黑" pitchFamily="34" charset="-122"/>
              </a:rPr>
              <a:t>个阶段：</a:t>
            </a:r>
          </a:p>
          <a:p>
            <a:pPr marL="630238" lvl="1" indent="-357188"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连接建立阶段</a:t>
            </a:r>
          </a:p>
          <a:p>
            <a:pPr marL="630238" lvl="1" indent="-357188"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数据传送阶段</a:t>
            </a:r>
          </a:p>
          <a:p>
            <a:pPr marL="630238" lvl="1" indent="-357188"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连接释放</a:t>
            </a:r>
            <a:r>
              <a:rPr lang="zh-CN" altLang="en-US" sz="2000" b="1" dirty="0">
                <a:latin typeface="微软雅黑" pitchFamily="34" charset="-122"/>
                <a:ea typeface="微软雅黑" pitchFamily="34" charset="-122"/>
              </a:rPr>
              <a:t>阶段</a:t>
            </a:r>
          </a:p>
          <a:p>
            <a:pPr marL="285750" indent="-285750" eaLnBrk="0" hangingPunct="0">
              <a:lnSpc>
                <a:spcPts val="33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5914130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86166"/>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564892" y="575768"/>
            <a:ext cx="2032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连接建立阶段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11" name="Text Box 10"/>
          <p:cNvSpPr txBox="1">
            <a:spLocks noChangeArrowheads="1"/>
          </p:cNvSpPr>
          <p:nvPr/>
        </p:nvSpPr>
        <p:spPr bwMode="auto">
          <a:xfrm>
            <a:off x="5408228" y="3578146"/>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22" name="Text Box 21"/>
          <p:cNvSpPr txBox="1">
            <a:spLocks noChangeArrowheads="1"/>
          </p:cNvSpPr>
          <p:nvPr/>
        </p:nvSpPr>
        <p:spPr bwMode="auto">
          <a:xfrm>
            <a:off x="2614866" y="3109532"/>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52" name="组合 51"/>
          <p:cNvGrpSpPr/>
          <p:nvPr/>
        </p:nvGrpSpPr>
        <p:grpSpPr>
          <a:xfrm>
            <a:off x="2441293" y="1366814"/>
            <a:ext cx="2903178" cy="905585"/>
            <a:chOff x="2492362" y="1366814"/>
            <a:chExt cx="2903178" cy="905585"/>
          </a:xfrm>
        </p:grpSpPr>
        <p:cxnSp>
          <p:nvCxnSpPr>
            <p:cNvPr id="37" name="直接箭头连接符 36"/>
            <p:cNvCxnSpPr/>
            <p:nvPr/>
          </p:nvCxnSpPr>
          <p:spPr>
            <a:xfrm flipH="1">
              <a:off x="3102390" y="1936773"/>
              <a:ext cx="270776" cy="335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直接箭头连接符 45"/>
            <p:cNvCxnSpPr>
              <a:stCxn id="3" idx="3"/>
            </p:cNvCxnSpPr>
            <p:nvPr/>
          </p:nvCxnSpPr>
          <p:spPr>
            <a:xfrm flipV="1">
              <a:off x="4702003" y="1473451"/>
              <a:ext cx="693537" cy="185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矩形 2"/>
            <p:cNvSpPr/>
            <p:nvPr/>
          </p:nvSpPr>
          <p:spPr>
            <a:xfrm>
              <a:off x="2492362" y="1366814"/>
              <a:ext cx="2209641" cy="58477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通信之前，</a:t>
              </a:r>
              <a:r>
                <a:rPr lang="zh-CN" altLang="en-US" sz="1600" b="1" dirty="0" smtClean="0">
                  <a:solidFill>
                    <a:srgbClr val="C00000"/>
                  </a:solidFill>
                  <a:latin typeface="微软雅黑" panose="020B0503020204020204" pitchFamily="34" charset="-122"/>
                  <a:ea typeface="微软雅黑" panose="020B0503020204020204" pitchFamily="34" charset="-122"/>
                </a:rPr>
                <a:t>客户</a:t>
              </a:r>
              <a:r>
                <a:rPr lang="zh-CN" altLang="en-US" sz="1600" b="1" dirty="0" smtClean="0">
                  <a:latin typeface="微软雅黑" panose="020B0503020204020204" pitchFamily="34" charset="-122"/>
                  <a:ea typeface="微软雅黑" panose="020B0503020204020204" pitchFamily="34" charset="-122"/>
                </a:rPr>
                <a:t>和</a:t>
              </a:r>
              <a:r>
                <a:rPr lang="zh-CN" altLang="en-US" sz="1600" b="1" dirty="0" smtClean="0">
                  <a:solidFill>
                    <a:srgbClr val="C00000"/>
                  </a:solidFill>
                  <a:latin typeface="微软雅黑" panose="020B0503020204020204" pitchFamily="34" charset="-122"/>
                  <a:ea typeface="微软雅黑" panose="020B0503020204020204" pitchFamily="34" charset="-122"/>
                </a:rPr>
                <a:t>服务器</a:t>
              </a:r>
              <a:r>
                <a:rPr lang="zh-CN" altLang="en-US" sz="1600" b="1" dirty="0" smtClean="0">
                  <a:latin typeface="微软雅黑" panose="020B0503020204020204" pitchFamily="34" charset="-122"/>
                  <a:ea typeface="微软雅黑" panose="020B0503020204020204" pitchFamily="34" charset="-122"/>
                </a:rPr>
                <a:t>先创建套</a:t>
              </a:r>
              <a:r>
                <a:rPr lang="zh-CN" altLang="en-US" sz="1600" b="1" dirty="0">
                  <a:latin typeface="微软雅黑" panose="020B0503020204020204" pitchFamily="34" charset="-122"/>
                  <a:ea typeface="微软雅黑" panose="020B0503020204020204" pitchFamily="34" charset="-122"/>
                </a:rPr>
                <a:t>接</a:t>
              </a:r>
              <a:r>
                <a:rPr lang="zh-CN" altLang="en-US" sz="1600" b="1" dirty="0" smtClean="0">
                  <a:latin typeface="微软雅黑" panose="020B0503020204020204" pitchFamily="34" charset="-122"/>
                  <a:ea typeface="微软雅黑" panose="020B0503020204020204" pitchFamily="34" charset="-122"/>
                </a:rPr>
                <a:t>字</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95537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0"/>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86166"/>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564892" y="575768"/>
            <a:ext cx="2032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连接建立阶段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11" name="Text Box 10"/>
          <p:cNvSpPr txBox="1">
            <a:spLocks noChangeArrowheads="1"/>
          </p:cNvSpPr>
          <p:nvPr/>
        </p:nvSpPr>
        <p:spPr bwMode="auto">
          <a:xfrm>
            <a:off x="5408228" y="3578146"/>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22" name="Text Box 21"/>
          <p:cNvSpPr txBox="1">
            <a:spLocks noChangeArrowheads="1"/>
          </p:cNvSpPr>
          <p:nvPr/>
        </p:nvSpPr>
        <p:spPr bwMode="auto">
          <a:xfrm>
            <a:off x="2614866" y="3109532"/>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48" name="组合 47"/>
          <p:cNvGrpSpPr/>
          <p:nvPr/>
        </p:nvGrpSpPr>
        <p:grpSpPr>
          <a:xfrm>
            <a:off x="1648624" y="1371358"/>
            <a:ext cx="3741746" cy="830997"/>
            <a:chOff x="1648624" y="1371358"/>
            <a:chExt cx="3741746" cy="830997"/>
          </a:xfrm>
        </p:grpSpPr>
        <p:cxnSp>
          <p:nvCxnSpPr>
            <p:cNvPr id="46" name="直接箭头连接符 45"/>
            <p:cNvCxnSpPr/>
            <p:nvPr/>
          </p:nvCxnSpPr>
          <p:spPr>
            <a:xfrm>
              <a:off x="4773046" y="1858323"/>
              <a:ext cx="6173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矩形 44"/>
            <p:cNvSpPr/>
            <p:nvPr/>
          </p:nvSpPr>
          <p:spPr>
            <a:xfrm>
              <a:off x="1648624" y="1371358"/>
              <a:ext cx="3139984"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sz="1600" b="1" dirty="0" smtClean="0">
                  <a:solidFill>
                    <a:srgbClr val="C00000"/>
                  </a:solidFill>
                  <a:latin typeface="微软雅黑" panose="020B0503020204020204" pitchFamily="34" charset="-122"/>
                  <a:ea typeface="微软雅黑" panose="020B0503020204020204" pitchFamily="34" charset="-122"/>
                </a:rPr>
                <a:t>服务器</a:t>
              </a:r>
              <a:r>
                <a:rPr lang="zh-CN" altLang="en-US" sz="1600" b="1" dirty="0">
                  <a:solidFill>
                    <a:srgbClr val="C00000"/>
                  </a:solidFill>
                  <a:latin typeface="微软雅黑" panose="020B0503020204020204" pitchFamily="34" charset="-122"/>
                  <a:ea typeface="微软雅黑" panose="020B0503020204020204" pitchFamily="34" charset="-122"/>
                </a:rPr>
                <a:t>端</a:t>
              </a:r>
              <a:r>
                <a:rPr lang="zh-CN" altLang="en-US" sz="1600" b="1" dirty="0">
                  <a:latin typeface="微软雅黑" panose="020B0503020204020204" pitchFamily="34" charset="-122"/>
                  <a:ea typeface="微软雅黑" panose="020B0503020204020204" pitchFamily="34" charset="-122"/>
                </a:rPr>
                <a:t>调用 </a:t>
              </a:r>
              <a:r>
                <a:rPr lang="en-US" altLang="zh-CN" sz="1600" b="1" dirty="0" smtClean="0">
                  <a:latin typeface="微软雅黑" panose="020B0503020204020204" pitchFamily="34" charset="-122"/>
                  <a:ea typeface="微软雅黑" panose="020B0503020204020204" pitchFamily="34" charset="-122"/>
                </a:rPr>
                <a:t>bind</a:t>
              </a:r>
              <a:r>
                <a:rPr lang="zh-CN" altLang="en-US" sz="1600" b="1" dirty="0" smtClean="0">
                  <a:latin typeface="微软雅黑" panose="020B0503020204020204" pitchFamily="34" charset="-122"/>
                  <a:ea typeface="微软雅黑" panose="020B0503020204020204" pitchFamily="34" charset="-122"/>
                </a:rPr>
                <a:t>，把</a:t>
              </a:r>
              <a:r>
                <a:rPr lang="zh-CN" altLang="en-US" sz="1600" b="1" dirty="0">
                  <a:latin typeface="微软雅黑" panose="020B0503020204020204" pitchFamily="34" charset="-122"/>
                  <a:ea typeface="微软雅黑" panose="020B0503020204020204" pitchFamily="34" charset="-122"/>
                </a:rPr>
                <a:t>熟知端口号和本地 </a:t>
              </a:r>
              <a:r>
                <a:rPr lang="en-US" altLang="zh-CN" sz="1600" b="1" dirty="0">
                  <a:latin typeface="微软雅黑" panose="020B0503020204020204" pitchFamily="34" charset="-122"/>
                  <a:ea typeface="微软雅黑" panose="020B0503020204020204" pitchFamily="34" charset="-122"/>
                </a:rPr>
                <a:t>IP </a:t>
              </a:r>
              <a:r>
                <a:rPr lang="zh-CN" altLang="en-US" sz="1600" b="1" dirty="0">
                  <a:latin typeface="微软雅黑" panose="020B0503020204020204" pitchFamily="34" charset="-122"/>
                  <a:ea typeface="微软雅黑" panose="020B0503020204020204" pitchFamily="34" charset="-122"/>
                </a:rPr>
                <a:t>地址填写到已创建的套接字中</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03039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86166"/>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564892" y="575768"/>
            <a:ext cx="2032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连接建立阶段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11" name="Text Box 10"/>
          <p:cNvSpPr txBox="1">
            <a:spLocks noChangeArrowheads="1"/>
          </p:cNvSpPr>
          <p:nvPr/>
        </p:nvSpPr>
        <p:spPr bwMode="auto">
          <a:xfrm>
            <a:off x="5408228" y="3578146"/>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22" name="Text Box 21"/>
          <p:cNvSpPr txBox="1">
            <a:spLocks noChangeArrowheads="1"/>
          </p:cNvSpPr>
          <p:nvPr/>
        </p:nvSpPr>
        <p:spPr bwMode="auto">
          <a:xfrm>
            <a:off x="2614866" y="3109532"/>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45" name="组合 44"/>
          <p:cNvGrpSpPr/>
          <p:nvPr/>
        </p:nvGrpSpPr>
        <p:grpSpPr>
          <a:xfrm>
            <a:off x="1074198" y="1371358"/>
            <a:ext cx="4314903" cy="1077218"/>
            <a:chOff x="1074198" y="1371358"/>
            <a:chExt cx="4314903" cy="1077218"/>
          </a:xfrm>
        </p:grpSpPr>
        <p:cxnSp>
          <p:nvCxnSpPr>
            <p:cNvPr id="47" name="直接箭头连接符 46"/>
            <p:cNvCxnSpPr/>
            <p:nvPr/>
          </p:nvCxnSpPr>
          <p:spPr>
            <a:xfrm>
              <a:off x="4773046" y="1858323"/>
              <a:ext cx="616055" cy="406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1074198" y="1371358"/>
              <a:ext cx="371441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服务器端</a:t>
              </a:r>
              <a:r>
                <a:rPr lang="zh-CN" altLang="en-US" sz="1600" b="1" dirty="0">
                  <a:latin typeface="微软雅黑" panose="020B0503020204020204" pitchFamily="34" charset="-122"/>
                  <a:ea typeface="微软雅黑" panose="020B0503020204020204" pitchFamily="34" charset="-122"/>
                </a:rPr>
                <a:t>调用 </a:t>
              </a:r>
              <a:r>
                <a:rPr lang="en-US" altLang="zh-CN" sz="1600" b="1" dirty="0">
                  <a:latin typeface="微软雅黑" panose="020B0503020204020204" pitchFamily="34" charset="-122"/>
                  <a:ea typeface="微软雅黑" panose="020B0503020204020204" pitchFamily="34" charset="-122"/>
                </a:rPr>
                <a:t>listen</a:t>
              </a:r>
              <a:r>
                <a:rPr lang="zh-CN" altLang="en-US" sz="1600" b="1" dirty="0">
                  <a:latin typeface="微软雅黑" panose="020B0503020204020204" pitchFamily="34" charset="-122"/>
                  <a:ea typeface="微软雅黑" panose="020B0503020204020204" pitchFamily="34" charset="-122"/>
                </a:rPr>
                <a:t>（收听</a:t>
              </a:r>
              <a:r>
                <a:rPr lang="zh-CN" altLang="en-US" sz="1600" b="1" dirty="0" smtClean="0">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把</a:t>
              </a:r>
              <a:r>
                <a:rPr lang="zh-CN" altLang="en-US" sz="1600" b="1" dirty="0">
                  <a:latin typeface="微软雅黑" panose="020B0503020204020204" pitchFamily="34" charset="-122"/>
                  <a:ea typeface="微软雅黑" panose="020B0503020204020204" pitchFamily="34" charset="-122"/>
                </a:rPr>
                <a:t>套接字设置为被动方式，以便随时接受客户的服务请求。</a:t>
              </a:r>
              <a:r>
                <a:rPr lang="en-US" altLang="zh-CN" sz="1600" b="1" dirty="0">
                  <a:latin typeface="微软雅黑" panose="020B0503020204020204" pitchFamily="34" charset="-122"/>
                  <a:ea typeface="微软雅黑" panose="020B0503020204020204" pitchFamily="34" charset="-122"/>
                </a:rPr>
                <a:t>UDP </a:t>
              </a:r>
              <a:r>
                <a:rPr lang="zh-CN" altLang="en-US" sz="1600" b="1" dirty="0" smtClean="0">
                  <a:latin typeface="微软雅黑" panose="020B0503020204020204" pitchFamily="34" charset="-122"/>
                  <a:ea typeface="微软雅黑" panose="020B0503020204020204" pitchFamily="34" charset="-122"/>
                </a:rPr>
                <a:t>服务器不</a:t>
              </a:r>
              <a:r>
                <a:rPr lang="zh-CN" altLang="en-US" sz="1600" b="1" dirty="0">
                  <a:latin typeface="微软雅黑" panose="020B0503020204020204" pitchFamily="34" charset="-122"/>
                  <a:ea typeface="微软雅黑" panose="020B0503020204020204" pitchFamily="34" charset="-122"/>
                </a:rPr>
                <a:t>使用 </a:t>
              </a:r>
              <a:r>
                <a:rPr lang="en-US" altLang="zh-CN" sz="1600" b="1" dirty="0">
                  <a:latin typeface="微软雅黑" panose="020B0503020204020204" pitchFamily="34" charset="-122"/>
                  <a:ea typeface="微软雅黑" panose="020B0503020204020204" pitchFamily="34" charset="-122"/>
                </a:rPr>
                <a:t>listen </a:t>
              </a:r>
              <a:r>
                <a:rPr lang="zh-CN" altLang="en-US" sz="1600" b="1" dirty="0">
                  <a:latin typeface="微软雅黑" panose="020B0503020204020204" pitchFamily="34" charset="-122"/>
                  <a:ea typeface="微软雅黑" panose="020B0503020204020204" pitchFamily="34" charset="-122"/>
                </a:rPr>
                <a:t>系统调用</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316814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86166"/>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564892" y="575768"/>
            <a:ext cx="2032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连接建立阶段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11" name="Text Box 10"/>
          <p:cNvSpPr txBox="1">
            <a:spLocks noChangeArrowheads="1"/>
          </p:cNvSpPr>
          <p:nvPr/>
        </p:nvSpPr>
        <p:spPr bwMode="auto">
          <a:xfrm>
            <a:off x="5408228" y="3578146"/>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22" name="Text Box 21"/>
          <p:cNvSpPr txBox="1">
            <a:spLocks noChangeArrowheads="1"/>
          </p:cNvSpPr>
          <p:nvPr/>
        </p:nvSpPr>
        <p:spPr bwMode="auto">
          <a:xfrm>
            <a:off x="2614866" y="3109532"/>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45" name="组合 44"/>
          <p:cNvGrpSpPr/>
          <p:nvPr/>
        </p:nvGrpSpPr>
        <p:grpSpPr>
          <a:xfrm>
            <a:off x="1597982" y="1365082"/>
            <a:ext cx="3810246" cy="1347363"/>
            <a:chOff x="1597982" y="1425503"/>
            <a:chExt cx="3810246" cy="1347363"/>
          </a:xfrm>
        </p:grpSpPr>
        <p:cxnSp>
          <p:nvCxnSpPr>
            <p:cNvPr id="47" name="直接箭头连接符 46"/>
            <p:cNvCxnSpPr/>
            <p:nvPr/>
          </p:nvCxnSpPr>
          <p:spPr>
            <a:xfrm>
              <a:off x="4773046" y="2201507"/>
              <a:ext cx="635182" cy="571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1597982" y="1425503"/>
              <a:ext cx="3196442"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服务器端</a:t>
              </a:r>
              <a:r>
                <a:rPr lang="zh-CN" altLang="en-US" sz="1600" b="1" dirty="0">
                  <a:latin typeface="微软雅黑" panose="020B0503020204020204" pitchFamily="34" charset="-122"/>
                  <a:ea typeface="微软雅黑" panose="020B0503020204020204" pitchFamily="34" charset="-122"/>
                </a:rPr>
                <a:t>调用 </a:t>
              </a:r>
              <a:r>
                <a:rPr lang="en-US" altLang="zh-CN" sz="1600" b="1" dirty="0">
                  <a:latin typeface="微软雅黑" panose="020B0503020204020204" pitchFamily="34" charset="-122"/>
                  <a:ea typeface="微软雅黑" panose="020B0503020204020204" pitchFamily="34" charset="-122"/>
                </a:rPr>
                <a:t>accept</a:t>
              </a:r>
              <a:r>
                <a:rPr lang="zh-CN" altLang="en-US" sz="1600" b="1" dirty="0">
                  <a:latin typeface="微软雅黑" panose="020B0503020204020204" pitchFamily="34" charset="-122"/>
                  <a:ea typeface="微软雅黑" panose="020B0503020204020204" pitchFamily="34" charset="-122"/>
                </a:rPr>
                <a:t>（接受），以便把远地客户进程发来的连接请求提取出来</a:t>
              </a:r>
              <a:r>
                <a:rPr lang="zh-CN" altLang="en-US" sz="1600" b="1" dirty="0" smtClean="0">
                  <a:latin typeface="微软雅黑" panose="020B0503020204020204" pitchFamily="34" charset="-122"/>
                  <a:ea typeface="微软雅黑" panose="020B0503020204020204" pitchFamily="34" charset="-122"/>
                </a:rPr>
                <a:t>。</a:t>
              </a:r>
              <a:r>
                <a:rPr lang="en-US" altLang="zh-CN" sz="1600" b="1" dirty="0">
                  <a:latin typeface="微软雅黑" panose="020B0503020204020204" pitchFamily="34" charset="-122"/>
                  <a:ea typeface="微软雅黑" panose="020B0503020204020204" pitchFamily="34" charset="-122"/>
                </a:rPr>
                <a:t>UDP </a:t>
              </a:r>
              <a:r>
                <a:rPr lang="zh-CN" altLang="en-US" sz="1600" b="1" dirty="0">
                  <a:latin typeface="微软雅黑" panose="020B0503020204020204" pitchFamily="34" charset="-122"/>
                  <a:ea typeface="微软雅黑" panose="020B0503020204020204" pitchFamily="34" charset="-122"/>
                </a:rPr>
                <a:t>服务器不使用 </a:t>
              </a:r>
              <a:r>
                <a:rPr lang="en-US" altLang="zh-CN" sz="1600" b="1" dirty="0" smtClean="0">
                  <a:latin typeface="微软雅黑" panose="020B0503020204020204" pitchFamily="34" charset="-122"/>
                  <a:ea typeface="微软雅黑" panose="020B0503020204020204" pitchFamily="34" charset="-122"/>
                </a:rPr>
                <a:t>accept </a:t>
              </a:r>
              <a:r>
                <a:rPr lang="zh-CN" altLang="en-US" sz="1600" b="1" dirty="0">
                  <a:latin typeface="微软雅黑" panose="020B0503020204020204" pitchFamily="34" charset="-122"/>
                  <a:ea typeface="微软雅黑" panose="020B0503020204020204" pitchFamily="34" charset="-122"/>
                </a:rPr>
                <a:t>系统调用</a:t>
              </a:r>
            </a:p>
          </p:txBody>
        </p:sp>
      </p:grpSp>
    </p:spTree>
    <p:extLst>
      <p:ext uri="{BB962C8B-B14F-4D97-AF65-F5344CB8AC3E}">
        <p14:creationId xmlns:p14="http://schemas.microsoft.com/office/powerpoint/2010/main" val="41208679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1021560"/>
            <a:ext cx="8048776" cy="33149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556963" y="611454"/>
            <a:ext cx="8041893"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4" name="矩形 3"/>
          <p:cNvSpPr/>
          <p:nvPr/>
        </p:nvSpPr>
        <p:spPr>
          <a:xfrm>
            <a:off x="645268" y="560070"/>
            <a:ext cx="2749471"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latin typeface="微软雅黑" pitchFamily="34" charset="-122"/>
                <a:ea typeface="微软雅黑" pitchFamily="34" charset="-122"/>
              </a:rPr>
              <a:t>并发方式工作的</a:t>
            </a:r>
            <a:r>
              <a:rPr lang="zh-CN" altLang="en-US" sz="2000" b="1" dirty="0" smtClean="0">
                <a:latin typeface="微软雅黑" pitchFamily="34" charset="-122"/>
                <a:ea typeface="微软雅黑" pitchFamily="34" charset="-122"/>
              </a:rPr>
              <a:t>服务器</a:t>
            </a:r>
            <a:endParaRPr lang="zh-CN" altLang="en-US" sz="2000" b="1" dirty="0">
              <a:latin typeface="微软雅黑" pitchFamily="34" charset="-122"/>
              <a:ea typeface="微软雅黑" pitchFamily="34" charset="-122"/>
            </a:endParaRPr>
          </a:p>
        </p:txBody>
      </p:sp>
      <p:grpSp>
        <p:nvGrpSpPr>
          <p:cNvPr id="38" name="组合 37"/>
          <p:cNvGrpSpPr/>
          <p:nvPr/>
        </p:nvGrpSpPr>
        <p:grpSpPr>
          <a:xfrm>
            <a:off x="2225985" y="1756712"/>
            <a:ext cx="5132411" cy="2493859"/>
            <a:chOff x="896012" y="2273448"/>
            <a:chExt cx="8602292" cy="4179888"/>
          </a:xfrm>
        </p:grpSpPr>
        <p:sp>
          <p:nvSpPr>
            <p:cNvPr id="5" name="Text Box 4"/>
            <p:cNvSpPr txBox="1">
              <a:spLocks noChangeArrowheads="1"/>
            </p:cNvSpPr>
            <p:nvPr/>
          </p:nvSpPr>
          <p:spPr bwMode="auto">
            <a:xfrm>
              <a:off x="1193681" y="5170635"/>
              <a:ext cx="1857081" cy="77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接受连接请求</a:t>
              </a:r>
            </a:p>
            <a:p>
              <a:pPr algn="ctr" eaLnBrk="1" hangingPunct="1"/>
              <a:r>
                <a:rPr lang="zh-CN" altLang="en-US" sz="1200" b="1">
                  <a:latin typeface="微软雅黑" pitchFamily="34" charset="-122"/>
                  <a:ea typeface="微软雅黑" pitchFamily="34" charset="-122"/>
                </a:rPr>
                <a:t>的套接字</a:t>
              </a:r>
            </a:p>
          </p:txBody>
        </p:sp>
        <p:sp>
          <p:nvSpPr>
            <p:cNvPr id="6" name="Rectangle 5"/>
            <p:cNvSpPr>
              <a:spLocks noChangeArrowheads="1"/>
            </p:cNvSpPr>
            <p:nvPr/>
          </p:nvSpPr>
          <p:spPr bwMode="auto">
            <a:xfrm>
              <a:off x="1081750" y="2273448"/>
              <a:ext cx="6462977" cy="4179888"/>
            </a:xfrm>
            <a:prstGeom prst="rect">
              <a:avLst/>
            </a:prstGeom>
            <a:solidFill>
              <a:srgbClr val="00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7" name="Rectangle 36"/>
            <p:cNvSpPr>
              <a:spLocks noChangeArrowheads="1"/>
            </p:cNvSpPr>
            <p:nvPr/>
          </p:nvSpPr>
          <p:spPr bwMode="auto">
            <a:xfrm>
              <a:off x="1085189" y="4940448"/>
              <a:ext cx="2013876" cy="1504950"/>
            </a:xfrm>
            <a:prstGeom prst="rect">
              <a:avLst/>
            </a:prstGeom>
            <a:solidFill>
              <a:srgbClr val="00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8" name="Oval 6"/>
            <p:cNvSpPr>
              <a:spLocks noChangeArrowheads="1"/>
            </p:cNvSpPr>
            <p:nvPr/>
          </p:nvSpPr>
          <p:spPr bwMode="auto">
            <a:xfrm>
              <a:off x="1635523" y="2735387"/>
              <a:ext cx="923528" cy="836612"/>
            </a:xfrm>
            <a:prstGeom prst="ellipse">
              <a:avLst/>
            </a:prstGeom>
            <a:solidFill>
              <a:srgbClr val="FF66FF"/>
            </a:solidFill>
            <a:ln w="38100" cmpd="dbl">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1200" b="1">
                  <a:latin typeface="微软雅黑" pitchFamily="34" charset="-122"/>
                  <a:ea typeface="微软雅黑" pitchFamily="34" charset="-122"/>
                </a:rPr>
                <a:t>M</a:t>
              </a:r>
            </a:p>
          </p:txBody>
        </p:sp>
        <p:sp>
          <p:nvSpPr>
            <p:cNvPr id="9" name="Oval 7"/>
            <p:cNvSpPr>
              <a:spLocks noChangeArrowheads="1"/>
            </p:cNvSpPr>
            <p:nvPr/>
          </p:nvSpPr>
          <p:spPr bwMode="auto">
            <a:xfrm>
              <a:off x="3389710" y="3694260"/>
              <a:ext cx="646642" cy="585788"/>
            </a:xfrm>
            <a:prstGeom prst="ellipse">
              <a:avLst/>
            </a:prstGeom>
            <a:solidFill>
              <a:srgbClr val="66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1200" b="1" dirty="0">
                  <a:latin typeface="微软雅黑" pitchFamily="34" charset="-122"/>
                  <a:ea typeface="微软雅黑" pitchFamily="34" charset="-122"/>
                </a:rPr>
                <a:t>S</a:t>
              </a:r>
              <a:r>
                <a:rPr lang="en-US" altLang="zh-CN" sz="1200" b="1" baseline="-25000" dirty="0">
                  <a:latin typeface="微软雅黑" pitchFamily="34" charset="-122"/>
                  <a:ea typeface="微软雅黑" pitchFamily="34" charset="-122"/>
                </a:rPr>
                <a:t>1</a:t>
              </a:r>
            </a:p>
          </p:txBody>
        </p:sp>
        <p:sp>
          <p:nvSpPr>
            <p:cNvPr id="10" name="Rectangle 37"/>
            <p:cNvSpPr>
              <a:spLocks noChangeArrowheads="1"/>
            </p:cNvSpPr>
            <p:nvPr/>
          </p:nvSpPr>
          <p:spPr bwMode="auto">
            <a:xfrm>
              <a:off x="3086702" y="4938861"/>
              <a:ext cx="4447381" cy="15049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1" name="Rectangle 8"/>
            <p:cNvSpPr>
              <a:spLocks noChangeArrowheads="1"/>
            </p:cNvSpPr>
            <p:nvPr/>
          </p:nvSpPr>
          <p:spPr bwMode="auto">
            <a:xfrm>
              <a:off x="3480858" y="4946799"/>
              <a:ext cx="462625" cy="250825"/>
            </a:xfrm>
            <a:prstGeom prst="rect">
              <a:avLst/>
            </a:prstGeom>
            <a:solidFill>
              <a:srgbClr val="00C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2" name="Rectangle 9"/>
            <p:cNvSpPr>
              <a:spLocks noChangeArrowheads="1"/>
            </p:cNvSpPr>
            <p:nvPr/>
          </p:nvSpPr>
          <p:spPr bwMode="auto">
            <a:xfrm>
              <a:off x="4820577" y="4946799"/>
              <a:ext cx="462623" cy="250825"/>
            </a:xfrm>
            <a:prstGeom prst="rect">
              <a:avLst/>
            </a:prstGeom>
            <a:solidFill>
              <a:srgbClr val="00C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3" name="Rectangle 10"/>
            <p:cNvSpPr>
              <a:spLocks noChangeArrowheads="1"/>
            </p:cNvSpPr>
            <p:nvPr/>
          </p:nvSpPr>
          <p:spPr bwMode="auto">
            <a:xfrm>
              <a:off x="6160294" y="4946799"/>
              <a:ext cx="460904" cy="250825"/>
            </a:xfrm>
            <a:prstGeom prst="rect">
              <a:avLst/>
            </a:prstGeom>
            <a:solidFill>
              <a:srgbClr val="00CCFF"/>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14" name="Text Box 11"/>
            <p:cNvSpPr txBox="1">
              <a:spLocks noChangeArrowheads="1"/>
            </p:cNvSpPr>
            <p:nvPr/>
          </p:nvSpPr>
          <p:spPr bwMode="auto">
            <a:xfrm>
              <a:off x="3169659" y="5170635"/>
              <a:ext cx="1083297" cy="77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连接</a:t>
              </a:r>
            </a:p>
            <a:p>
              <a:pPr algn="ctr" eaLnBrk="1" hangingPunct="1"/>
              <a:r>
                <a:rPr lang="zh-CN" altLang="en-US" sz="1200" b="1">
                  <a:latin typeface="微软雅黑" pitchFamily="34" charset="-122"/>
                  <a:ea typeface="微软雅黑" pitchFamily="34" charset="-122"/>
                </a:rPr>
                <a:t>套接字</a:t>
              </a:r>
            </a:p>
          </p:txBody>
        </p:sp>
        <p:sp>
          <p:nvSpPr>
            <p:cNvPr id="15" name="Text Box 12"/>
            <p:cNvSpPr txBox="1">
              <a:spLocks noChangeArrowheads="1"/>
            </p:cNvSpPr>
            <p:nvPr/>
          </p:nvSpPr>
          <p:spPr bwMode="auto">
            <a:xfrm>
              <a:off x="4555811" y="5170635"/>
              <a:ext cx="1083297" cy="77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连接</a:t>
              </a:r>
            </a:p>
            <a:p>
              <a:pPr algn="ctr" eaLnBrk="1" hangingPunct="1"/>
              <a:r>
                <a:rPr lang="zh-CN" altLang="en-US" sz="1200" b="1">
                  <a:latin typeface="微软雅黑" pitchFamily="34" charset="-122"/>
                  <a:ea typeface="微软雅黑" pitchFamily="34" charset="-122"/>
                </a:rPr>
                <a:t>套接字</a:t>
              </a:r>
            </a:p>
          </p:txBody>
        </p:sp>
        <p:sp>
          <p:nvSpPr>
            <p:cNvPr id="16" name="Text Box 13"/>
            <p:cNvSpPr txBox="1">
              <a:spLocks noChangeArrowheads="1"/>
            </p:cNvSpPr>
            <p:nvPr/>
          </p:nvSpPr>
          <p:spPr bwMode="auto">
            <a:xfrm>
              <a:off x="5936806" y="5170635"/>
              <a:ext cx="1083297" cy="77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连接</a:t>
              </a:r>
            </a:p>
            <a:p>
              <a:pPr algn="ctr" eaLnBrk="1" hangingPunct="1"/>
              <a:r>
                <a:rPr lang="zh-CN" altLang="en-US" sz="1200" b="1">
                  <a:latin typeface="微软雅黑" pitchFamily="34" charset="-122"/>
                  <a:ea typeface="微软雅黑" pitchFamily="34" charset="-122"/>
                </a:rPr>
                <a:t>套接字</a:t>
              </a:r>
            </a:p>
          </p:txBody>
        </p:sp>
        <p:sp>
          <p:nvSpPr>
            <p:cNvPr id="17" name="Line 14"/>
            <p:cNvSpPr>
              <a:spLocks noChangeShapeType="1"/>
            </p:cNvSpPr>
            <p:nvPr/>
          </p:nvSpPr>
          <p:spPr bwMode="auto">
            <a:xfrm>
              <a:off x="1081750" y="4946798"/>
              <a:ext cx="6462977"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8" name="Line 15"/>
            <p:cNvSpPr>
              <a:spLocks noChangeShapeType="1"/>
            </p:cNvSpPr>
            <p:nvPr/>
          </p:nvSpPr>
          <p:spPr bwMode="auto">
            <a:xfrm>
              <a:off x="3713031" y="4278460"/>
              <a:ext cx="0" cy="668338"/>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9" name="Line 16"/>
            <p:cNvSpPr>
              <a:spLocks noChangeShapeType="1"/>
            </p:cNvSpPr>
            <p:nvPr/>
          </p:nvSpPr>
          <p:spPr bwMode="auto">
            <a:xfrm>
              <a:off x="5052748" y="4278460"/>
              <a:ext cx="0" cy="668338"/>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0" name="Line 17"/>
            <p:cNvSpPr>
              <a:spLocks noChangeShapeType="1"/>
            </p:cNvSpPr>
            <p:nvPr/>
          </p:nvSpPr>
          <p:spPr bwMode="auto">
            <a:xfrm>
              <a:off x="6392466" y="4278460"/>
              <a:ext cx="0" cy="668338"/>
            </a:xfrm>
            <a:prstGeom prst="line">
              <a:avLst/>
            </a:prstGeom>
            <a:noFill/>
            <a:ln w="9525">
              <a:solidFill>
                <a:schemeClr val="folHlink"/>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1" name="Rectangle 18"/>
            <p:cNvSpPr>
              <a:spLocks noChangeArrowheads="1"/>
            </p:cNvSpPr>
            <p:nvPr/>
          </p:nvSpPr>
          <p:spPr bwMode="auto">
            <a:xfrm>
              <a:off x="1864254" y="4946799"/>
              <a:ext cx="462625" cy="250825"/>
            </a:xfrm>
            <a:prstGeom prst="rect">
              <a:avLst/>
            </a:prstGeom>
            <a:solidFill>
              <a:srgbClr val="00CCFF"/>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sp>
          <p:nvSpPr>
            <p:cNvPr id="22" name="Line 19"/>
            <p:cNvSpPr>
              <a:spLocks noChangeShapeType="1"/>
            </p:cNvSpPr>
            <p:nvPr/>
          </p:nvSpPr>
          <p:spPr bwMode="auto">
            <a:xfrm flipV="1">
              <a:off x="2096427" y="3571998"/>
              <a:ext cx="0" cy="1374800"/>
            </a:xfrm>
            <a:prstGeom prst="line">
              <a:avLst/>
            </a:prstGeom>
            <a:noFill/>
            <a:ln w="9525">
              <a:solidFill>
                <a:schemeClr val="fo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3" name="Oval 20"/>
            <p:cNvSpPr>
              <a:spLocks noChangeArrowheads="1"/>
            </p:cNvSpPr>
            <p:nvPr/>
          </p:nvSpPr>
          <p:spPr bwMode="auto">
            <a:xfrm>
              <a:off x="4719108" y="3694260"/>
              <a:ext cx="646642" cy="585788"/>
            </a:xfrm>
            <a:prstGeom prst="ellipse">
              <a:avLst/>
            </a:prstGeom>
            <a:solidFill>
              <a:srgbClr val="66FF66"/>
            </a:solidFill>
            <a:ln w="127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1200" b="1">
                  <a:latin typeface="微软雅黑" pitchFamily="34" charset="-122"/>
                  <a:ea typeface="微软雅黑" pitchFamily="34" charset="-122"/>
                </a:rPr>
                <a:t>S</a:t>
              </a:r>
              <a:r>
                <a:rPr lang="en-US" altLang="zh-CN" sz="1200" b="1" baseline="-25000">
                  <a:latin typeface="微软雅黑" pitchFamily="34" charset="-122"/>
                  <a:ea typeface="微软雅黑" pitchFamily="34" charset="-122"/>
                </a:rPr>
                <a:t>2</a:t>
              </a:r>
            </a:p>
          </p:txBody>
        </p:sp>
        <p:sp>
          <p:nvSpPr>
            <p:cNvPr id="24" name="Oval 21"/>
            <p:cNvSpPr>
              <a:spLocks noChangeArrowheads="1"/>
            </p:cNvSpPr>
            <p:nvPr/>
          </p:nvSpPr>
          <p:spPr bwMode="auto">
            <a:xfrm>
              <a:off x="6048508" y="3694260"/>
              <a:ext cx="646642" cy="585788"/>
            </a:xfrm>
            <a:prstGeom prst="ellipse">
              <a:avLst/>
            </a:prstGeom>
            <a:solidFill>
              <a:srgbClr val="66FF66"/>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1200" b="1">
                  <a:latin typeface="微软雅黑" pitchFamily="34" charset="-122"/>
                  <a:ea typeface="微软雅黑" pitchFamily="34" charset="-122"/>
                </a:rPr>
                <a:t>S</a:t>
              </a:r>
              <a:r>
                <a:rPr lang="en-US" altLang="zh-CN" sz="1200" b="1" baseline="-25000">
                  <a:latin typeface="微软雅黑" pitchFamily="34" charset="-122"/>
                  <a:ea typeface="微软雅黑" pitchFamily="34" charset="-122"/>
                </a:rPr>
                <a:t>3</a:t>
              </a:r>
            </a:p>
          </p:txBody>
        </p:sp>
        <p:sp>
          <p:nvSpPr>
            <p:cNvPr id="25" name="Line 22"/>
            <p:cNvSpPr>
              <a:spLocks noChangeShapeType="1"/>
            </p:cNvSpPr>
            <p:nvPr/>
          </p:nvSpPr>
          <p:spPr bwMode="auto">
            <a:xfrm>
              <a:off x="2467902" y="3442750"/>
              <a:ext cx="1012957" cy="334061"/>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6" name="Line 23"/>
            <p:cNvSpPr>
              <a:spLocks noChangeShapeType="1"/>
            </p:cNvSpPr>
            <p:nvPr/>
          </p:nvSpPr>
          <p:spPr bwMode="auto">
            <a:xfrm>
              <a:off x="2528094" y="3325959"/>
              <a:ext cx="2240889" cy="492125"/>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7" name="Line 24"/>
            <p:cNvSpPr>
              <a:spLocks noChangeShapeType="1"/>
            </p:cNvSpPr>
            <p:nvPr/>
          </p:nvSpPr>
          <p:spPr bwMode="auto">
            <a:xfrm>
              <a:off x="2559050" y="3153693"/>
              <a:ext cx="3508375" cy="708842"/>
            </a:xfrm>
            <a:prstGeom prst="line">
              <a:avLst/>
            </a:prstGeom>
            <a:noFill/>
            <a:ln w="9525">
              <a:solidFill>
                <a:schemeClr val="fo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28" name="Text Box 25"/>
            <p:cNvSpPr txBox="1">
              <a:spLocks noChangeArrowheads="1"/>
            </p:cNvSpPr>
            <p:nvPr/>
          </p:nvSpPr>
          <p:spPr bwMode="auto">
            <a:xfrm>
              <a:off x="8157079" y="5450036"/>
              <a:ext cx="1341225" cy="464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操作系统</a:t>
              </a:r>
            </a:p>
          </p:txBody>
        </p:sp>
        <p:sp>
          <p:nvSpPr>
            <p:cNvPr id="29" name="Line 26"/>
            <p:cNvSpPr>
              <a:spLocks noChangeShapeType="1"/>
            </p:cNvSpPr>
            <p:nvPr/>
          </p:nvSpPr>
          <p:spPr bwMode="auto">
            <a:xfrm flipH="1">
              <a:off x="7637596" y="5699273"/>
              <a:ext cx="55377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0" name="Line 27"/>
            <p:cNvSpPr>
              <a:spLocks noChangeShapeType="1"/>
            </p:cNvSpPr>
            <p:nvPr/>
          </p:nvSpPr>
          <p:spPr bwMode="auto">
            <a:xfrm flipH="1">
              <a:off x="7637596" y="3443435"/>
              <a:ext cx="553773" cy="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1" name="Text Box 28"/>
            <p:cNvSpPr txBox="1">
              <a:spLocks noChangeArrowheads="1"/>
            </p:cNvSpPr>
            <p:nvPr/>
          </p:nvSpPr>
          <p:spPr bwMode="auto">
            <a:xfrm>
              <a:off x="8112365" y="3119585"/>
              <a:ext cx="1341225" cy="77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200" b="1">
                  <a:latin typeface="微软雅黑" pitchFamily="34" charset="-122"/>
                  <a:ea typeface="微软雅黑" pitchFamily="34" charset="-122"/>
                </a:rPr>
                <a:t>服务器</a:t>
              </a:r>
            </a:p>
            <a:p>
              <a:pPr algn="ctr" eaLnBrk="1" hangingPunct="1"/>
              <a:r>
                <a:rPr lang="zh-CN" altLang="en-US" sz="1200" b="1">
                  <a:latin typeface="微软雅黑" pitchFamily="34" charset="-122"/>
                  <a:ea typeface="微软雅黑" pitchFamily="34" charset="-122"/>
                </a:rPr>
                <a:t>应用进程</a:t>
              </a:r>
            </a:p>
          </p:txBody>
        </p:sp>
        <p:sp>
          <p:nvSpPr>
            <p:cNvPr id="32" name="Text Box 29"/>
            <p:cNvSpPr txBox="1">
              <a:spLocks noChangeArrowheads="1"/>
            </p:cNvSpPr>
            <p:nvPr/>
          </p:nvSpPr>
          <p:spPr bwMode="auto">
            <a:xfrm>
              <a:off x="4607993" y="3142838"/>
              <a:ext cx="2115009" cy="47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05000"/>
                </a:lnSpc>
              </a:pPr>
              <a:r>
                <a:rPr lang="zh-CN" altLang="en-US" sz="1200" b="1" dirty="0">
                  <a:latin typeface="微软雅黑" pitchFamily="34" charset="-122"/>
                  <a:ea typeface="微软雅黑" pitchFamily="34" charset="-122"/>
                </a:rPr>
                <a:t>从属服务器进程</a:t>
              </a:r>
            </a:p>
          </p:txBody>
        </p:sp>
        <p:sp>
          <p:nvSpPr>
            <p:cNvPr id="33" name="Text Box 30"/>
            <p:cNvSpPr txBox="1">
              <a:spLocks noChangeArrowheads="1"/>
            </p:cNvSpPr>
            <p:nvPr/>
          </p:nvSpPr>
          <p:spPr bwMode="auto">
            <a:xfrm>
              <a:off x="1172500" y="2289448"/>
              <a:ext cx="1857081" cy="47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05000"/>
                </a:lnSpc>
              </a:pPr>
              <a:r>
                <a:rPr lang="zh-CN" altLang="en-US" sz="1200" b="1" dirty="0">
                  <a:latin typeface="微软雅黑" pitchFamily="34" charset="-122"/>
                  <a:ea typeface="微软雅黑" pitchFamily="34" charset="-122"/>
                </a:rPr>
                <a:t>主服务器进程</a:t>
              </a:r>
            </a:p>
          </p:txBody>
        </p:sp>
        <p:sp>
          <p:nvSpPr>
            <p:cNvPr id="34" name="Text Box 31"/>
            <p:cNvSpPr txBox="1">
              <a:spLocks noChangeArrowheads="1"/>
            </p:cNvSpPr>
            <p:nvPr/>
          </p:nvSpPr>
          <p:spPr bwMode="auto">
            <a:xfrm>
              <a:off x="896012" y="5853260"/>
              <a:ext cx="2372936" cy="459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lnSpc>
                  <a:spcPct val="105000"/>
                </a:lnSpc>
              </a:pPr>
              <a:r>
                <a:rPr lang="zh-CN" altLang="en-US" sz="1200" b="1" dirty="0">
                  <a:solidFill>
                    <a:schemeClr val="bg1"/>
                  </a:solidFill>
                  <a:latin typeface="微软雅黑" pitchFamily="34" charset="-122"/>
                  <a:ea typeface="微软雅黑" pitchFamily="34" charset="-122"/>
                </a:rPr>
                <a:t>（原来的套接字）</a:t>
              </a:r>
            </a:p>
          </p:txBody>
        </p:sp>
        <p:sp>
          <p:nvSpPr>
            <p:cNvPr id="35" name="Line 32"/>
            <p:cNvSpPr>
              <a:spLocks noChangeShapeType="1"/>
            </p:cNvSpPr>
            <p:nvPr/>
          </p:nvSpPr>
          <p:spPr bwMode="auto">
            <a:xfrm>
              <a:off x="3389709" y="6145953"/>
              <a:ext cx="3324357" cy="0"/>
            </a:xfrm>
            <a:prstGeom prst="line">
              <a:avLst/>
            </a:prstGeom>
            <a:noFill/>
            <a:ln w="1905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36" name="Text Box 33"/>
            <p:cNvSpPr txBox="1">
              <a:spLocks noChangeArrowheads="1"/>
            </p:cNvSpPr>
            <p:nvPr/>
          </p:nvSpPr>
          <p:spPr bwMode="auto">
            <a:xfrm>
              <a:off x="3943484" y="5895943"/>
              <a:ext cx="2313828" cy="479746"/>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fontAlgn="ctr" hangingPunct="1">
                <a:lnSpc>
                  <a:spcPct val="105000"/>
                </a:lnSpc>
              </a:pPr>
              <a:r>
                <a:rPr lang="en-US" altLang="zh-CN" sz="1200" b="1" dirty="0">
                  <a:solidFill>
                    <a:srgbClr val="0000CC"/>
                  </a:solidFill>
                  <a:latin typeface="微软雅黑" pitchFamily="34" charset="-122"/>
                  <a:ea typeface="微软雅黑" pitchFamily="34" charset="-122"/>
                </a:rPr>
                <a:t>(</a:t>
              </a:r>
              <a:r>
                <a:rPr lang="zh-CN" altLang="en-US" sz="1200" b="1" dirty="0">
                  <a:solidFill>
                    <a:srgbClr val="0000CC"/>
                  </a:solidFill>
                  <a:latin typeface="微软雅黑" pitchFamily="34" charset="-122"/>
                  <a:ea typeface="微软雅黑" pitchFamily="34" charset="-122"/>
                </a:rPr>
                <a:t>新创建的套接字</a:t>
              </a:r>
              <a:r>
                <a:rPr lang="en-US" altLang="zh-CN" sz="1200" b="1" dirty="0">
                  <a:solidFill>
                    <a:srgbClr val="0000CC"/>
                  </a:solidFill>
                  <a:latin typeface="微软雅黑" pitchFamily="34" charset="-122"/>
                  <a:ea typeface="微软雅黑" pitchFamily="34" charset="-122"/>
                </a:rPr>
                <a:t>)</a:t>
              </a:r>
            </a:p>
          </p:txBody>
        </p:sp>
        <p:sp>
          <p:nvSpPr>
            <p:cNvPr id="37" name="Line 34"/>
            <p:cNvSpPr>
              <a:spLocks noChangeShapeType="1"/>
            </p:cNvSpPr>
            <p:nvPr/>
          </p:nvSpPr>
          <p:spPr bwMode="auto">
            <a:xfrm>
              <a:off x="3097498" y="4946798"/>
              <a:ext cx="0" cy="150653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39" name="矩形 38"/>
          <p:cNvSpPr/>
          <p:nvPr/>
        </p:nvSpPr>
        <p:spPr>
          <a:xfrm>
            <a:off x="1273621" y="1136438"/>
            <a:ext cx="6805059" cy="584775"/>
          </a:xfrm>
          <a:prstGeom prst="rect">
            <a:avLst/>
          </a:prstGeom>
          <a:solidFill>
            <a:srgbClr val="FFFF99"/>
          </a:solidFill>
          <a:ln>
            <a:solidFill>
              <a:schemeClr val="tx1"/>
            </a:solidFill>
          </a:ln>
        </p:spPr>
        <p:txBody>
          <a:bodyPr wrap="square">
            <a:spAutoFit/>
          </a:bodyPr>
          <a:lstStyle/>
          <a:p>
            <a:r>
              <a:rPr kumimoji="1" lang="zh-CN" altLang="en-US" sz="1600" b="1" dirty="0">
                <a:latin typeface="微软雅黑" pitchFamily="34" charset="-122"/>
                <a:ea typeface="微软雅黑" pitchFamily="34" charset="-122"/>
              </a:rPr>
              <a:t>调用 </a:t>
            </a:r>
            <a:r>
              <a:rPr kumimoji="1" lang="en-US" altLang="zh-CN" sz="1600" b="1" dirty="0">
                <a:latin typeface="微软雅黑" pitchFamily="34" charset="-122"/>
                <a:ea typeface="微软雅黑" pitchFamily="34" charset="-122"/>
              </a:rPr>
              <a:t>accept </a:t>
            </a:r>
            <a:r>
              <a:rPr kumimoji="1" lang="zh-CN" altLang="en-US" sz="1600" b="1" dirty="0">
                <a:latin typeface="微软雅黑" pitchFamily="34" charset="-122"/>
                <a:ea typeface="微软雅黑" pitchFamily="34" charset="-122"/>
              </a:rPr>
              <a:t>要完成的动作较多。这是因为一个服务器必须能够</a:t>
            </a:r>
            <a:r>
              <a:rPr kumimoji="1" lang="zh-CN" altLang="en-US" sz="1600" b="1" dirty="0">
                <a:solidFill>
                  <a:srgbClr val="C00000"/>
                </a:solidFill>
                <a:latin typeface="微软雅黑" pitchFamily="34" charset="-122"/>
                <a:ea typeface="微软雅黑" pitchFamily="34" charset="-122"/>
              </a:rPr>
              <a:t>同时</a:t>
            </a:r>
            <a:r>
              <a:rPr kumimoji="1" lang="zh-CN" altLang="en-US" sz="1600" b="1" dirty="0">
                <a:latin typeface="微软雅黑" pitchFamily="34" charset="-122"/>
                <a:ea typeface="微软雅黑" pitchFamily="34" charset="-122"/>
              </a:rPr>
              <a:t>处理多个连接。这样的服务器常称为</a:t>
            </a:r>
            <a:r>
              <a:rPr kumimoji="1" lang="zh-CN" altLang="en-US" sz="1600" b="1" dirty="0">
                <a:solidFill>
                  <a:srgbClr val="C00000"/>
                </a:solidFill>
                <a:latin typeface="微软雅黑" pitchFamily="34" charset="-122"/>
                <a:ea typeface="微软雅黑" pitchFamily="34" charset="-122"/>
              </a:rPr>
              <a:t>并发方式 </a:t>
            </a:r>
            <a:r>
              <a:rPr kumimoji="1" lang="en-US" altLang="zh-CN" sz="1600" b="1" dirty="0">
                <a:latin typeface="微软雅黑" pitchFamily="34" charset="-122"/>
                <a:ea typeface="微软雅黑" pitchFamily="34" charset="-122"/>
              </a:rPr>
              <a:t>(concurrent) </a:t>
            </a:r>
            <a:r>
              <a:rPr kumimoji="1" lang="zh-CN" altLang="en-US" sz="1600" b="1" dirty="0">
                <a:latin typeface="微软雅黑" pitchFamily="34" charset="-122"/>
                <a:ea typeface="微软雅黑" pitchFamily="34" charset="-122"/>
              </a:rPr>
              <a:t>工作的服务器。</a:t>
            </a:r>
          </a:p>
        </p:txBody>
      </p:sp>
    </p:spTree>
    <p:extLst>
      <p:ext uri="{BB962C8B-B14F-4D97-AF65-F5344CB8AC3E}">
        <p14:creationId xmlns:p14="http://schemas.microsoft.com/office/powerpoint/2010/main" val="38469464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86166"/>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564892" y="575768"/>
            <a:ext cx="2032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连接建立阶段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11" name="Text Box 10"/>
          <p:cNvSpPr txBox="1">
            <a:spLocks noChangeArrowheads="1"/>
          </p:cNvSpPr>
          <p:nvPr/>
        </p:nvSpPr>
        <p:spPr bwMode="auto">
          <a:xfrm>
            <a:off x="5408228" y="3578146"/>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3"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recv</a:t>
            </a:r>
          </a:p>
        </p:txBody>
      </p:sp>
      <p:sp>
        <p:nvSpPr>
          <p:cNvPr id="22" name="Text Box 21"/>
          <p:cNvSpPr txBox="1">
            <a:spLocks noChangeArrowheads="1"/>
          </p:cNvSpPr>
          <p:nvPr/>
        </p:nvSpPr>
        <p:spPr bwMode="auto">
          <a:xfrm>
            <a:off x="2614866" y="3109532"/>
            <a:ext cx="612668"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45" name="组合 44"/>
          <p:cNvGrpSpPr/>
          <p:nvPr/>
        </p:nvGrpSpPr>
        <p:grpSpPr>
          <a:xfrm>
            <a:off x="2614866" y="1365082"/>
            <a:ext cx="2679394" cy="1327664"/>
            <a:chOff x="2614866" y="1425503"/>
            <a:chExt cx="2679394" cy="1327664"/>
          </a:xfrm>
        </p:grpSpPr>
        <p:cxnSp>
          <p:nvCxnSpPr>
            <p:cNvPr id="47" name="直接箭头连接符 46"/>
            <p:cNvCxnSpPr/>
            <p:nvPr/>
          </p:nvCxnSpPr>
          <p:spPr>
            <a:xfrm flipH="1">
              <a:off x="3227534" y="2248102"/>
              <a:ext cx="265478" cy="505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2614866" y="1425503"/>
              <a:ext cx="2679394" cy="83099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客户</a:t>
              </a:r>
              <a:r>
                <a:rPr lang="zh-CN" altLang="en-US" sz="1600" b="1" dirty="0" smtClean="0">
                  <a:solidFill>
                    <a:srgbClr val="C00000"/>
                  </a:solidFill>
                  <a:latin typeface="微软雅黑" panose="020B0503020204020204" pitchFamily="34" charset="-122"/>
                  <a:ea typeface="微软雅黑" panose="020B0503020204020204" pitchFamily="34" charset="-122"/>
                </a:rPr>
                <a:t>进程</a:t>
              </a:r>
              <a:r>
                <a:rPr lang="zh-CN" altLang="en-US" sz="1600" b="1" dirty="0" smtClean="0">
                  <a:latin typeface="微软雅黑" panose="020B0503020204020204" pitchFamily="34" charset="-122"/>
                  <a:ea typeface="微软雅黑" panose="020B0503020204020204" pitchFamily="34" charset="-122"/>
                </a:rPr>
                <a:t>调用 </a:t>
              </a:r>
              <a:r>
                <a:rPr lang="en-US" altLang="zh-CN" sz="1600" b="1" dirty="0" smtClean="0">
                  <a:latin typeface="微软雅黑" panose="020B0503020204020204" pitchFamily="34" charset="-122"/>
                  <a:ea typeface="微软雅黑" panose="020B0503020204020204" pitchFamily="34" charset="-122"/>
                </a:rPr>
                <a:t>connect</a:t>
              </a:r>
              <a:r>
                <a:rPr lang="zh-CN" altLang="en-US" sz="1600" b="1" dirty="0">
                  <a:latin typeface="微软雅黑" panose="020B0503020204020204" pitchFamily="34" charset="-122"/>
                  <a:ea typeface="微软雅黑" panose="020B0503020204020204" pitchFamily="34" charset="-122"/>
                </a:rPr>
                <a:t>，以便和远地服务器建立连接（这就是主动</a:t>
              </a:r>
              <a:r>
                <a:rPr lang="zh-CN" altLang="en-US" sz="1600" b="1" dirty="0" smtClean="0">
                  <a:latin typeface="微软雅黑" panose="020B0503020204020204" pitchFamily="34" charset="-122"/>
                  <a:ea typeface="微软雅黑" panose="020B0503020204020204" pitchFamily="34" charset="-122"/>
                </a:rPr>
                <a:t>打开</a:t>
              </a:r>
              <a:r>
                <a:rPr lang="zh-CN" altLang="en-US" sz="1600" b="1" dirty="0">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048551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withEffect">
                                  <p:stCondLst>
                                    <p:cond delay="0"/>
                                  </p:stCondLst>
                                  <p:childTnLst>
                                    <p:anim calcmode="discrete" valueType="str">
                                      <p:cBhvr>
                                        <p:cTn id="6" dur="10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63330" y="1019340"/>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821372" y="575768"/>
            <a:ext cx="15199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传送阶段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err="1">
                <a:solidFill>
                  <a:srgbClr val="0000FF"/>
                </a:solidFill>
                <a:latin typeface="微软雅黑" pitchFamily="34" charset="-122"/>
                <a:ea typeface="微软雅黑" pitchFamily="34" charset="-122"/>
              </a:rPr>
              <a:t>recv</a:t>
            </a:r>
            <a:endParaRPr lang="en-US" altLang="zh-CN" sz="1400" b="1" dirty="0">
              <a:solidFill>
                <a:srgbClr val="0000FF"/>
              </a:solidFill>
              <a:latin typeface="微软雅黑" pitchFamily="34" charset="-122"/>
              <a:ea typeface="微软雅黑" pitchFamily="34" charset="-122"/>
            </a:endParaRPr>
          </a:p>
        </p:txBody>
      </p:sp>
      <p:sp>
        <p:nvSpPr>
          <p:cNvPr id="11" name="Text Box 10"/>
          <p:cNvSpPr txBox="1">
            <a:spLocks noChangeArrowheads="1"/>
          </p:cNvSpPr>
          <p:nvPr/>
        </p:nvSpPr>
        <p:spPr bwMode="auto">
          <a:xfrm>
            <a:off x="5408228" y="3578146"/>
            <a:ext cx="6126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err="1">
                <a:solidFill>
                  <a:srgbClr val="0000FF"/>
                </a:solidFill>
                <a:latin typeface="微软雅黑" pitchFamily="34" charset="-122"/>
                <a:ea typeface="微软雅黑" pitchFamily="34" charset="-122"/>
              </a:rPr>
              <a:t>recv</a:t>
            </a:r>
            <a:endParaRPr lang="en-US" altLang="zh-CN" sz="1400" b="1" dirty="0">
              <a:solidFill>
                <a:srgbClr val="0000FF"/>
              </a:solidFill>
              <a:latin typeface="微软雅黑" pitchFamily="34" charset="-122"/>
              <a:ea typeface="微软雅黑" pitchFamily="34" charset="-122"/>
            </a:endParaRPr>
          </a:p>
        </p:txBody>
      </p:sp>
      <p:sp>
        <p:nvSpPr>
          <p:cNvPr id="22" name="Text Box 21"/>
          <p:cNvSpPr txBox="1">
            <a:spLocks noChangeArrowheads="1"/>
          </p:cNvSpPr>
          <p:nvPr/>
        </p:nvSpPr>
        <p:spPr bwMode="auto">
          <a:xfrm>
            <a:off x="2614866" y="3109532"/>
            <a:ext cx="6126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2"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45" name="组合 44"/>
          <p:cNvGrpSpPr/>
          <p:nvPr/>
        </p:nvGrpSpPr>
        <p:grpSpPr>
          <a:xfrm>
            <a:off x="2614866" y="1365082"/>
            <a:ext cx="2927724" cy="1812832"/>
            <a:chOff x="2614866" y="1425503"/>
            <a:chExt cx="2927724" cy="1812832"/>
          </a:xfrm>
        </p:grpSpPr>
        <p:cxnSp>
          <p:nvCxnSpPr>
            <p:cNvPr id="47" name="直接箭头连接符 46"/>
            <p:cNvCxnSpPr/>
            <p:nvPr/>
          </p:nvCxnSpPr>
          <p:spPr>
            <a:xfrm flipH="1">
              <a:off x="3108983" y="2243423"/>
              <a:ext cx="691938" cy="9475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4778029" y="2243423"/>
              <a:ext cx="764561" cy="994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2614866" y="1425503"/>
              <a:ext cx="2679394"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600" b="1" dirty="0" smtClean="0">
                  <a:solidFill>
                    <a:srgbClr val="C00000"/>
                  </a:solidFill>
                  <a:latin typeface="微软雅黑" panose="020B0503020204020204" pitchFamily="34" charset="-122"/>
                  <a:ea typeface="微软雅黑" panose="020B0503020204020204" pitchFamily="34" charset="-122"/>
                </a:rPr>
                <a:t>客户</a:t>
              </a:r>
              <a:r>
                <a:rPr lang="zh-CN" altLang="en-US" sz="1600" b="1" dirty="0">
                  <a:latin typeface="微软雅黑" panose="020B0503020204020204" pitchFamily="34" charset="-122"/>
                  <a:ea typeface="微软雅黑" panose="020B0503020204020204" pitchFamily="34" charset="-122"/>
                </a:rPr>
                <a:t>和</a:t>
              </a:r>
              <a:r>
                <a:rPr lang="zh-CN" altLang="en-US" sz="1600" b="1" dirty="0" smtClean="0">
                  <a:solidFill>
                    <a:srgbClr val="C00000"/>
                  </a:solidFill>
                  <a:latin typeface="微软雅黑" panose="020B0503020204020204" pitchFamily="34" charset="-122"/>
                  <a:ea typeface="微软雅黑" panose="020B0503020204020204" pitchFamily="34" charset="-122"/>
                </a:rPr>
                <a:t>服务器</a:t>
              </a:r>
              <a:r>
                <a:rPr lang="zh-CN" altLang="en-US" sz="1600" b="1" dirty="0" smtClean="0">
                  <a:latin typeface="微软雅黑" panose="020B0503020204020204" pitchFamily="34" charset="-122"/>
                  <a:ea typeface="微软雅黑" panose="020B0503020204020204" pitchFamily="34" charset="-122"/>
                </a:rPr>
                <a:t>在 </a:t>
              </a:r>
              <a:r>
                <a:rPr lang="en-US" altLang="zh-CN" sz="1600" b="1" dirty="0" smtClean="0">
                  <a:latin typeface="微软雅黑" panose="020B0503020204020204" pitchFamily="34" charset="-122"/>
                  <a:ea typeface="微软雅黑" panose="020B0503020204020204" pitchFamily="34" charset="-122"/>
                </a:rPr>
                <a:t>TCP </a:t>
              </a:r>
              <a:r>
                <a:rPr lang="zh-CN" altLang="en-US" sz="1600" b="1" dirty="0" smtClean="0">
                  <a:latin typeface="微软雅黑" panose="020B0503020204020204" pitchFamily="34" charset="-122"/>
                  <a:ea typeface="微软雅黑" panose="020B0503020204020204" pitchFamily="34" charset="-122"/>
                </a:rPr>
                <a:t>连接</a:t>
              </a:r>
              <a:r>
                <a:rPr lang="zh-CN" altLang="en-US" sz="1600" b="1" dirty="0">
                  <a:latin typeface="微软雅黑" panose="020B0503020204020204" pitchFamily="34" charset="-122"/>
                  <a:ea typeface="微软雅黑" panose="020B0503020204020204" pitchFamily="34" charset="-122"/>
                </a:rPr>
                <a:t>上</a:t>
              </a:r>
              <a:r>
                <a:rPr lang="zh-CN" altLang="en-US" sz="1600" b="1" dirty="0" smtClean="0">
                  <a:latin typeface="微软雅黑" panose="020B0503020204020204" pitchFamily="34" charset="-122"/>
                  <a:ea typeface="微软雅黑" panose="020B0503020204020204" pitchFamily="34" charset="-122"/>
                </a:rPr>
                <a:t>使用 </a:t>
              </a:r>
              <a:r>
                <a:rPr lang="en-US" altLang="zh-CN" sz="1600" b="1" dirty="0" smtClean="0">
                  <a:latin typeface="微软雅黑" panose="020B0503020204020204" pitchFamily="34" charset="-122"/>
                  <a:ea typeface="微软雅黑" panose="020B0503020204020204" pitchFamily="34" charset="-122"/>
                </a:rPr>
                <a:t>send </a:t>
              </a:r>
              <a:r>
                <a:rPr lang="zh-CN" altLang="en-US" sz="1600" b="1" dirty="0" smtClean="0">
                  <a:latin typeface="微软雅黑" panose="020B0503020204020204" pitchFamily="34" charset="-122"/>
                  <a:ea typeface="微软雅黑" panose="020B0503020204020204" pitchFamily="34" charset="-122"/>
                </a:rPr>
                <a:t>传送</a:t>
              </a:r>
              <a:r>
                <a:rPr lang="zh-CN" altLang="en-US" sz="1600" b="1" dirty="0">
                  <a:latin typeface="微软雅黑" panose="020B0503020204020204" pitchFamily="34" charset="-122"/>
                  <a:ea typeface="微软雅黑" panose="020B0503020204020204" pitchFamily="34" charset="-122"/>
                </a:rPr>
                <a:t>数据，</a:t>
              </a:r>
              <a:r>
                <a:rPr lang="zh-CN" altLang="en-US" sz="1600" b="1" dirty="0" smtClean="0">
                  <a:latin typeface="微软雅黑" panose="020B0503020204020204" pitchFamily="34" charset="-122"/>
                  <a:ea typeface="微软雅黑" panose="020B0503020204020204" pitchFamily="34" charset="-122"/>
                </a:rPr>
                <a:t>使用 </a:t>
              </a:r>
              <a:r>
                <a:rPr lang="en-US" altLang="zh-CN" sz="1600" b="1" dirty="0" err="1" smtClean="0">
                  <a:latin typeface="微软雅黑" panose="020B0503020204020204" pitchFamily="34" charset="-122"/>
                  <a:ea typeface="微软雅黑" panose="020B0503020204020204" pitchFamily="34" charset="-122"/>
                </a:rPr>
                <a:t>recv</a:t>
              </a:r>
              <a:r>
                <a:rPr lang="en-US" altLang="zh-CN" sz="1600" b="1" dirty="0" smtClean="0">
                  <a:latin typeface="微软雅黑" panose="020B0503020204020204" pitchFamily="34" charset="-122"/>
                  <a:ea typeface="微软雅黑" panose="020B0503020204020204" pitchFamily="34" charset="-122"/>
                </a:rPr>
                <a:t> </a:t>
              </a:r>
              <a:r>
                <a:rPr lang="zh-CN" altLang="en-US" sz="1600" b="1" dirty="0" smtClean="0">
                  <a:latin typeface="微软雅黑" panose="020B0503020204020204" pitchFamily="34" charset="-122"/>
                  <a:ea typeface="微软雅黑" panose="020B0503020204020204" pitchFamily="34" charset="-122"/>
                </a:rPr>
                <a:t>接收</a:t>
              </a:r>
              <a:r>
                <a:rPr lang="zh-CN" altLang="en-US" sz="1600" b="1" dirty="0">
                  <a:latin typeface="微软雅黑" panose="020B0503020204020204" pitchFamily="34" charset="-122"/>
                  <a:ea typeface="微软雅黑" panose="020B0503020204020204" pitchFamily="34" charset="-122"/>
                </a:rPr>
                <a:t>数据</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732763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2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21"/>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1000" fill="hold"/>
                                        <p:tgtEl>
                                          <p:spTgt spid="10"/>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grpId="0" nodeType="withEffect">
                                  <p:stCondLst>
                                    <p:cond delay="0"/>
                                  </p:stCondLst>
                                  <p:childTnLst>
                                    <p:anim calcmode="discrete" valueType="str">
                                      <p:cBhvr>
                                        <p:cTn id="12"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3" y="61665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3246959" y="574388"/>
            <a:ext cx="2650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6.1.3  </a:t>
            </a:r>
            <a:r>
              <a:rPr lang="zh-CN" altLang="en-US" sz="2400" b="1" dirty="0">
                <a:solidFill>
                  <a:schemeClr val="bg1"/>
                </a:solidFill>
                <a:latin typeface="微软雅黑" pitchFamily="34" charset="-122"/>
                <a:ea typeface="微软雅黑" pitchFamily="34" charset="-122"/>
              </a:rPr>
              <a:t>域名</a:t>
            </a:r>
            <a:r>
              <a:rPr lang="zh-CN" altLang="en-US" sz="2400" b="1" dirty="0" smtClean="0">
                <a:solidFill>
                  <a:schemeClr val="bg1"/>
                </a:solidFill>
                <a:latin typeface="微软雅黑" pitchFamily="34" charset="-122"/>
                <a:ea typeface="微软雅黑" pitchFamily="34" charset="-122"/>
              </a:rPr>
              <a:t>服务器</a:t>
            </a:r>
            <a:endParaRPr lang="zh-CN" altLang="en-US" sz="2400" b="1" dirty="0">
              <a:solidFill>
                <a:schemeClr val="bg1"/>
              </a:solidFill>
              <a:latin typeface="微软雅黑" pitchFamily="34" charset="-122"/>
              <a:ea typeface="微软雅黑" pitchFamily="34" charset="-122"/>
            </a:endParaRPr>
          </a:p>
        </p:txBody>
      </p:sp>
      <p:sp>
        <p:nvSpPr>
          <p:cNvPr id="10" name="Rectangle 46"/>
          <p:cNvSpPr>
            <a:spLocks noChangeArrowheads="1"/>
          </p:cNvSpPr>
          <p:nvPr/>
        </p:nvSpPr>
        <p:spPr bwMode="auto">
          <a:xfrm>
            <a:off x="555473" y="1023956"/>
            <a:ext cx="8167287" cy="3570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0" indent="-342900" fontAlgn="base">
              <a:lnSpc>
                <a:spcPct val="150000"/>
              </a:lnSpc>
              <a:buClr>
                <a:srgbClr val="0066CC"/>
              </a:buClr>
            </a:pPr>
            <a:r>
              <a:rPr lang="zh-CN" altLang="en-US" sz="2000" b="1" dirty="0" smtClean="0">
                <a:solidFill>
                  <a:prstClr val="black"/>
                </a:solidFill>
                <a:latin typeface="微软雅黑" pitchFamily="34" charset="-122"/>
                <a:ea typeface="微软雅黑" pitchFamily="34" charset="-122"/>
              </a:rPr>
              <a:t>分组</a:t>
            </a:r>
            <a:r>
              <a:rPr lang="zh-CN" altLang="en-US" sz="2000" b="1" dirty="0">
                <a:solidFill>
                  <a:prstClr val="black"/>
                </a:solidFill>
                <a:latin typeface="微软雅黑" pitchFamily="34" charset="-122"/>
                <a:ea typeface="微软雅黑" pitchFamily="34" charset="-122"/>
              </a:rPr>
              <a:t>学习：</a:t>
            </a:r>
          </a:p>
          <a:p>
            <a:pPr marL="342900" lvl="0" indent="-342900" fontAlgn="base">
              <a:lnSpc>
                <a:spcPct val="150000"/>
              </a:lnSpc>
              <a:buClr>
                <a:srgbClr val="0066CC"/>
              </a:buClr>
              <a:buFont typeface="Wingdings" panose="05000000000000000000" pitchFamily="2" charset="2"/>
              <a:buChar char="l"/>
            </a:pPr>
            <a:r>
              <a:rPr lang="zh-CN" altLang="en-US" sz="2000" b="1" dirty="0">
                <a:solidFill>
                  <a:srgbClr val="C00000"/>
                </a:solidFill>
                <a:latin typeface="微软雅黑" pitchFamily="34" charset="-122"/>
                <a:ea typeface="微软雅黑" pitchFamily="34" charset="-122"/>
              </a:rPr>
              <a:t>内容</a:t>
            </a:r>
            <a:r>
              <a:rPr lang="zh-CN" altLang="en-US" sz="2000" b="1" dirty="0" smtClean="0">
                <a:solidFill>
                  <a:srgbClr val="C00000"/>
                </a:solidFill>
                <a:latin typeface="微软雅黑" pitchFamily="34" charset="-122"/>
                <a:ea typeface="微软雅黑" pitchFamily="34" charset="-122"/>
              </a:rPr>
              <a:t>：</a:t>
            </a:r>
            <a:r>
              <a:rPr lang="zh-CN" altLang="en-US" sz="2000" b="1" dirty="0">
                <a:solidFill>
                  <a:prstClr val="black"/>
                </a:solidFill>
                <a:latin typeface="微软雅黑" pitchFamily="34" charset="-122"/>
                <a:ea typeface="微软雅黑" pitchFamily="34" charset="-122"/>
              </a:rPr>
              <a:t>域名服务器的分类及作用</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5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自学</a:t>
            </a:r>
            <a:r>
              <a:rPr lang="zh-CN" altLang="en-US" sz="2000" b="1" dirty="0" smtClean="0">
                <a:solidFill>
                  <a:prstClr val="black"/>
                </a:solidFill>
                <a:latin typeface="微软雅黑" pitchFamily="34" charset="-122"/>
                <a:ea typeface="微软雅黑" pitchFamily="34" charset="-122"/>
              </a:rPr>
              <a:t>：</a:t>
            </a:r>
            <a:r>
              <a:rPr lang="en-US" altLang="zh-CN" sz="2000" b="1" dirty="0" smtClean="0">
                <a:solidFill>
                  <a:prstClr val="black"/>
                </a:solidFill>
                <a:latin typeface="微软雅黑" pitchFamily="34" charset="-122"/>
                <a:ea typeface="微软雅黑" pitchFamily="34" charset="-122"/>
              </a:rPr>
              <a:t>6</a:t>
            </a:r>
            <a:r>
              <a:rPr lang="zh-CN" altLang="en-US" sz="2000" b="1" dirty="0" smtClean="0">
                <a:solidFill>
                  <a:prstClr val="black"/>
                </a:solidFill>
                <a:latin typeface="微软雅黑" pitchFamily="34" charset="-122"/>
                <a:ea typeface="微软雅黑" pitchFamily="34" charset="-122"/>
              </a:rPr>
              <a:t>分钟</a:t>
            </a:r>
            <a:r>
              <a:rPr lang="zh-CN" altLang="en-US" sz="2000" b="1" dirty="0">
                <a:solidFill>
                  <a:prstClr val="black"/>
                </a:solidFill>
                <a:latin typeface="微软雅黑" pitchFamily="34" charset="-122"/>
                <a:ea typeface="微软雅黑" pitchFamily="34" charset="-122"/>
              </a:rPr>
              <a:t>；</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5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讲解：各</a:t>
            </a:r>
            <a:r>
              <a:rPr lang="zh-CN" altLang="en-US" sz="2000" b="1" dirty="0" smtClean="0">
                <a:solidFill>
                  <a:prstClr val="black"/>
                </a:solidFill>
                <a:latin typeface="微软雅黑" pitchFamily="34" charset="-122"/>
                <a:ea typeface="微软雅黑" pitchFamily="34" charset="-122"/>
              </a:rPr>
              <a:t>组</a:t>
            </a:r>
            <a:r>
              <a:rPr lang="en-US" altLang="zh-CN" sz="2000" b="1" dirty="0" smtClean="0">
                <a:solidFill>
                  <a:prstClr val="black"/>
                </a:solidFill>
                <a:latin typeface="微软雅黑" pitchFamily="34" charset="-122"/>
                <a:ea typeface="微软雅黑" pitchFamily="34" charset="-122"/>
              </a:rPr>
              <a:t>2</a:t>
            </a:r>
            <a:r>
              <a:rPr lang="zh-CN" altLang="en-US" sz="2000" b="1" dirty="0" smtClean="0">
                <a:solidFill>
                  <a:prstClr val="black"/>
                </a:solidFill>
                <a:latin typeface="微软雅黑" pitchFamily="34" charset="-122"/>
                <a:ea typeface="微软雅黑" pitchFamily="34" charset="-122"/>
              </a:rPr>
              <a:t>号</a:t>
            </a:r>
            <a:r>
              <a:rPr lang="zh-CN" altLang="en-US" sz="2000" b="1" dirty="0">
                <a:solidFill>
                  <a:prstClr val="black"/>
                </a:solidFill>
                <a:latin typeface="微软雅黑" pitchFamily="34" charset="-122"/>
                <a:ea typeface="微软雅黑" pitchFamily="34" charset="-122"/>
              </a:rPr>
              <a:t>同学讲解，其他同学提问；</a:t>
            </a:r>
            <a:r>
              <a:rPr lang="en-US" altLang="zh-CN" sz="2000" b="1" dirty="0">
                <a:solidFill>
                  <a:prstClr val="black"/>
                </a:solidFill>
                <a:latin typeface="微软雅黑" pitchFamily="34" charset="-122"/>
                <a:ea typeface="微软雅黑" pitchFamily="34" charset="-122"/>
              </a:rPr>
              <a:t>4</a:t>
            </a:r>
            <a:r>
              <a:rPr lang="zh-CN" altLang="en-US" sz="2000" b="1" dirty="0">
                <a:solidFill>
                  <a:prstClr val="black"/>
                </a:solidFill>
                <a:latin typeface="微软雅黑" pitchFamily="34" charset="-122"/>
                <a:ea typeface="微软雅黑" pitchFamily="34" charset="-122"/>
              </a:rPr>
              <a:t>分钟；</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50000"/>
              </a:lnSpc>
              <a:buClr>
                <a:srgbClr val="0066CC"/>
              </a:buClr>
              <a:buFont typeface="Wingdings" panose="05000000000000000000" pitchFamily="2" charset="2"/>
              <a:buChar char="l"/>
            </a:pPr>
            <a:r>
              <a:rPr lang="zh-CN" altLang="en-US" sz="2000" b="1" dirty="0">
                <a:solidFill>
                  <a:srgbClr val="FF0000"/>
                </a:solidFill>
                <a:latin typeface="微软雅黑" pitchFamily="34" charset="-122"/>
                <a:ea typeface="微软雅黑" pitchFamily="34" charset="-122"/>
              </a:rPr>
              <a:t>老师提问</a:t>
            </a:r>
            <a:r>
              <a:rPr lang="zh-CN" altLang="en-US" sz="2000" b="1" dirty="0">
                <a:solidFill>
                  <a:prstClr val="black"/>
                </a:solidFill>
                <a:latin typeface="微软雅黑" pitchFamily="34" charset="-122"/>
                <a:ea typeface="微软雅黑" pitchFamily="34" charset="-122"/>
              </a:rPr>
              <a:t>：</a:t>
            </a:r>
            <a:endParaRPr lang="en-US" altLang="zh-CN" sz="2000" b="1" dirty="0">
              <a:solidFill>
                <a:prstClr val="black"/>
              </a:solidFill>
              <a:latin typeface="微软雅黑" pitchFamily="34" charset="-122"/>
              <a:ea typeface="微软雅黑" pitchFamily="34" charset="-122"/>
            </a:endParaRPr>
          </a:p>
          <a:p>
            <a:pPr lvl="1">
              <a:lnSpc>
                <a:spcPct val="115000"/>
              </a:lnSpc>
              <a:defRPr/>
            </a:pPr>
            <a:r>
              <a:rPr lang="zh-CN" altLang="en-US" sz="2000" b="1" dirty="0">
                <a:solidFill>
                  <a:srgbClr val="0000FF"/>
                </a:solidFill>
                <a:latin typeface="微软雅黑" pitchFamily="34" charset="-122"/>
                <a:ea typeface="微软雅黑" pitchFamily="34" charset="-122"/>
              </a:rPr>
              <a:t>根域名</a:t>
            </a:r>
            <a:r>
              <a:rPr lang="zh-CN" altLang="en-US" sz="2000" b="1" dirty="0" smtClean="0">
                <a:solidFill>
                  <a:srgbClr val="0000FF"/>
                </a:solidFill>
                <a:latin typeface="微软雅黑" pitchFamily="34" charset="-122"/>
                <a:ea typeface="微软雅黑" pitchFamily="34" charset="-122"/>
              </a:rPr>
              <a:t>服务器</a:t>
            </a:r>
            <a:r>
              <a:rPr lang="zh-CN" altLang="en-US" sz="2000" b="1" dirty="0" smtClean="0">
                <a:solidFill>
                  <a:prstClr val="black"/>
                </a:solidFill>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顶级</a:t>
            </a:r>
            <a:r>
              <a:rPr lang="zh-CN" altLang="en-US" sz="2000" b="1" dirty="0">
                <a:solidFill>
                  <a:srgbClr val="0000FF"/>
                </a:solidFill>
                <a:latin typeface="微软雅黑" pitchFamily="34" charset="-122"/>
                <a:ea typeface="微软雅黑" pitchFamily="34" charset="-122"/>
              </a:rPr>
              <a:t>域名</a:t>
            </a:r>
            <a:r>
              <a:rPr lang="zh-CN" altLang="en-US" sz="2000" b="1" dirty="0" smtClean="0">
                <a:solidFill>
                  <a:srgbClr val="0000FF"/>
                </a:solidFill>
                <a:latin typeface="微软雅黑" pitchFamily="34" charset="-122"/>
                <a:ea typeface="微软雅黑" pitchFamily="34" charset="-122"/>
              </a:rPr>
              <a:t>服务器</a:t>
            </a:r>
            <a:r>
              <a:rPr lang="zh-CN" altLang="en-US" sz="2000" b="1" dirty="0" smtClean="0">
                <a:solidFill>
                  <a:prstClr val="black"/>
                </a:solidFill>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权限</a:t>
            </a:r>
            <a:r>
              <a:rPr lang="zh-CN" altLang="en-US" sz="2000" b="1" dirty="0">
                <a:solidFill>
                  <a:srgbClr val="0000FF"/>
                </a:solidFill>
                <a:latin typeface="微软雅黑" pitchFamily="34" charset="-122"/>
                <a:ea typeface="微软雅黑" pitchFamily="34" charset="-122"/>
              </a:rPr>
              <a:t>域名</a:t>
            </a:r>
            <a:r>
              <a:rPr lang="zh-CN" altLang="en-US" sz="2000" b="1" dirty="0" smtClean="0">
                <a:solidFill>
                  <a:srgbClr val="0000FF"/>
                </a:solidFill>
                <a:latin typeface="微软雅黑" pitchFamily="34" charset="-122"/>
                <a:ea typeface="微软雅黑" pitchFamily="34" charset="-122"/>
              </a:rPr>
              <a:t>服务器</a:t>
            </a:r>
            <a:r>
              <a:rPr lang="zh-CN" altLang="en-US" sz="2000" b="1" dirty="0" smtClean="0">
                <a:solidFill>
                  <a:prstClr val="black"/>
                </a:solidFill>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本地</a:t>
            </a:r>
            <a:r>
              <a:rPr lang="zh-CN" altLang="en-US" sz="2000" b="1" dirty="0">
                <a:solidFill>
                  <a:srgbClr val="0000FF"/>
                </a:solidFill>
                <a:latin typeface="微软雅黑" pitchFamily="34" charset="-122"/>
                <a:ea typeface="微软雅黑" pitchFamily="34" charset="-122"/>
              </a:rPr>
              <a:t>域名服务器</a:t>
            </a:r>
            <a:r>
              <a:rPr lang="zh-CN" altLang="en-US" sz="2000" b="1" dirty="0">
                <a:solidFill>
                  <a:prstClr val="black"/>
                </a:solidFill>
                <a:latin typeface="微软雅黑" pitchFamily="34" charset="-122"/>
                <a:ea typeface="微软雅黑" pitchFamily="34" charset="-122"/>
              </a:rPr>
              <a:t>的作用</a:t>
            </a:r>
            <a:r>
              <a:rPr lang="zh-CN" altLang="en-US" sz="2000" b="1" dirty="0" smtClean="0">
                <a:solidFill>
                  <a:prstClr val="black"/>
                </a:solidFill>
                <a:latin typeface="微软雅黑" pitchFamily="34" charset="-122"/>
                <a:ea typeface="微软雅黑" pitchFamily="34" charset="-122"/>
              </a:rPr>
              <a:t>。     </a:t>
            </a:r>
          </a:p>
          <a:p>
            <a:pPr marL="342900" lvl="0" indent="-342900" fontAlgn="base">
              <a:lnSpc>
                <a:spcPct val="150000"/>
              </a:lnSpc>
              <a:buClr>
                <a:srgbClr val="0066CC"/>
              </a:buClr>
              <a:buFont typeface="Wingdings" panose="05000000000000000000" pitchFamily="2" charset="2"/>
              <a:buChar char="l"/>
            </a:pPr>
            <a:r>
              <a:rPr lang="zh-CN" altLang="en-US" sz="2000" b="1" dirty="0" smtClean="0">
                <a:solidFill>
                  <a:prstClr val="black"/>
                </a:solidFill>
                <a:latin typeface="微软雅黑" pitchFamily="34" charset="-122"/>
                <a:ea typeface="微软雅黑" pitchFamily="34" charset="-122"/>
              </a:rPr>
              <a:t>总结</a:t>
            </a:r>
            <a:r>
              <a:rPr lang="zh-CN" altLang="en-US" sz="2000" b="1" dirty="0">
                <a:solidFill>
                  <a:prstClr val="black"/>
                </a:solidFill>
                <a:latin typeface="微软雅黑" pitchFamily="34" charset="-122"/>
                <a:ea typeface="微软雅黑" pitchFamily="34" charset="-122"/>
              </a:rPr>
              <a:t>：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56963" y="986166"/>
            <a:ext cx="8048776" cy="343023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 Box 4"/>
          <p:cNvSpPr txBox="1">
            <a:spLocks noChangeArrowheads="1"/>
          </p:cNvSpPr>
          <p:nvPr/>
        </p:nvSpPr>
        <p:spPr bwMode="auto">
          <a:xfrm>
            <a:off x="5193856" y="1019340"/>
            <a:ext cx="10054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a:solidFill>
                  <a:srgbClr val="0000FF"/>
                </a:solidFill>
                <a:latin typeface="微软雅黑" pitchFamily="34" charset="-122"/>
                <a:ea typeface="微软雅黑" pitchFamily="34" charset="-122"/>
              </a:rPr>
              <a:t>服务器端</a:t>
            </a:r>
          </a:p>
        </p:txBody>
      </p:sp>
      <p:sp>
        <p:nvSpPr>
          <p:cNvPr id="19" name="Text Box 18"/>
          <p:cNvSpPr txBox="1">
            <a:spLocks noChangeArrowheads="1"/>
          </p:cNvSpPr>
          <p:nvPr/>
        </p:nvSpPr>
        <p:spPr bwMode="auto">
          <a:xfrm>
            <a:off x="2492362" y="1019340"/>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600" b="1" dirty="0">
                <a:solidFill>
                  <a:srgbClr val="0000FF"/>
                </a:solidFill>
                <a:latin typeface="微软雅黑" pitchFamily="34" charset="-122"/>
                <a:ea typeface="微软雅黑" pitchFamily="34" charset="-122"/>
              </a:rPr>
              <a:t>客户端</a:t>
            </a:r>
          </a:p>
        </p:txBody>
      </p:sp>
      <p:sp>
        <p:nvSpPr>
          <p:cNvPr id="38" name="AutoShape 5"/>
          <p:cNvSpPr>
            <a:spLocks noChangeArrowheads="1"/>
          </p:cNvSpPr>
          <p:nvPr/>
        </p:nvSpPr>
        <p:spPr bwMode="auto">
          <a:xfrm>
            <a:off x="556963" y="608979"/>
            <a:ext cx="8048776"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39" name="Rectangle 6"/>
          <p:cNvSpPr>
            <a:spLocks noChangeArrowheads="1"/>
          </p:cNvSpPr>
          <p:nvPr/>
        </p:nvSpPr>
        <p:spPr bwMode="auto">
          <a:xfrm>
            <a:off x="3564892" y="575768"/>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连接释放阶段</a:t>
            </a:r>
          </a:p>
        </p:txBody>
      </p:sp>
      <p:sp>
        <p:nvSpPr>
          <p:cNvPr id="36" name="矩形 35"/>
          <p:cNvSpPr/>
          <p:nvPr/>
        </p:nvSpPr>
        <p:spPr>
          <a:xfrm>
            <a:off x="1481959" y="1306976"/>
            <a:ext cx="6358758" cy="1613262"/>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81959" y="2922086"/>
            <a:ext cx="6358758" cy="964357"/>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481959" y="3886444"/>
            <a:ext cx="6358758" cy="447650"/>
          </a:xfrm>
          <a:prstGeom prst="rect">
            <a:avLst/>
          </a:prstGeom>
          <a:noFill/>
          <a:ln w="127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Box 5"/>
          <p:cNvSpPr txBox="1">
            <a:spLocks noChangeArrowheads="1"/>
          </p:cNvSpPr>
          <p:nvPr/>
        </p:nvSpPr>
        <p:spPr bwMode="auto">
          <a:xfrm>
            <a:off x="5349334" y="127059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7" name="Text Box 6"/>
          <p:cNvSpPr txBox="1">
            <a:spLocks noChangeArrowheads="1"/>
          </p:cNvSpPr>
          <p:nvPr/>
        </p:nvSpPr>
        <p:spPr bwMode="auto">
          <a:xfrm>
            <a:off x="5432440" y="1703694"/>
            <a:ext cx="5934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bind</a:t>
            </a:r>
          </a:p>
        </p:txBody>
      </p:sp>
      <p:sp>
        <p:nvSpPr>
          <p:cNvPr id="8" name="Text Box 7"/>
          <p:cNvSpPr txBox="1">
            <a:spLocks noChangeArrowheads="1"/>
          </p:cNvSpPr>
          <p:nvPr/>
        </p:nvSpPr>
        <p:spPr bwMode="auto">
          <a:xfrm>
            <a:off x="5389101" y="2172307"/>
            <a:ext cx="6728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listen</a:t>
            </a:r>
          </a:p>
        </p:txBody>
      </p:sp>
      <p:sp>
        <p:nvSpPr>
          <p:cNvPr id="9" name="Text Box 8"/>
          <p:cNvSpPr txBox="1">
            <a:spLocks noChangeArrowheads="1"/>
          </p:cNvSpPr>
          <p:nvPr/>
        </p:nvSpPr>
        <p:spPr bwMode="auto">
          <a:xfrm>
            <a:off x="5335376" y="2640919"/>
            <a:ext cx="7729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accept</a:t>
            </a:r>
          </a:p>
        </p:txBody>
      </p:sp>
      <p:sp>
        <p:nvSpPr>
          <p:cNvPr id="10" name="Text Box 9"/>
          <p:cNvSpPr txBox="1">
            <a:spLocks noChangeArrowheads="1"/>
          </p:cNvSpPr>
          <p:nvPr/>
        </p:nvSpPr>
        <p:spPr bwMode="auto">
          <a:xfrm>
            <a:off x="5437975" y="3109532"/>
            <a:ext cx="5604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err="1">
                <a:latin typeface="微软雅黑" pitchFamily="34" charset="-122"/>
                <a:ea typeface="微软雅黑" pitchFamily="34" charset="-122"/>
              </a:rPr>
              <a:t>recv</a:t>
            </a:r>
            <a:endParaRPr lang="en-US" altLang="zh-CN" sz="1400" b="1" dirty="0">
              <a:latin typeface="微软雅黑" pitchFamily="34" charset="-122"/>
              <a:ea typeface="微软雅黑" pitchFamily="34" charset="-122"/>
            </a:endParaRPr>
          </a:p>
        </p:txBody>
      </p:sp>
      <p:sp>
        <p:nvSpPr>
          <p:cNvPr id="11" name="Text Box 10"/>
          <p:cNvSpPr txBox="1">
            <a:spLocks noChangeArrowheads="1"/>
          </p:cNvSpPr>
          <p:nvPr/>
        </p:nvSpPr>
        <p:spPr bwMode="auto">
          <a:xfrm>
            <a:off x="5408228" y="3578146"/>
            <a:ext cx="6126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send</a:t>
            </a:r>
          </a:p>
        </p:txBody>
      </p:sp>
      <p:sp>
        <p:nvSpPr>
          <p:cNvPr id="12" name="Text Box 11"/>
          <p:cNvSpPr txBox="1">
            <a:spLocks noChangeArrowheads="1"/>
          </p:cNvSpPr>
          <p:nvPr/>
        </p:nvSpPr>
        <p:spPr bwMode="auto">
          <a:xfrm>
            <a:off x="5390761" y="4046758"/>
            <a:ext cx="641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solidFill>
                  <a:srgbClr val="C00000"/>
                </a:solidFill>
                <a:latin typeface="微软雅黑" pitchFamily="34" charset="-122"/>
                <a:ea typeface="微软雅黑" pitchFamily="34" charset="-122"/>
              </a:rPr>
              <a:t>close</a:t>
            </a:r>
          </a:p>
        </p:txBody>
      </p:sp>
      <p:sp>
        <p:nvSpPr>
          <p:cNvPr id="13" name="Line 12"/>
          <p:cNvSpPr>
            <a:spLocks noChangeShapeType="1"/>
          </p:cNvSpPr>
          <p:nvPr/>
        </p:nvSpPr>
        <p:spPr bwMode="auto">
          <a:xfrm>
            <a:off x="5730372" y="153721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4" name="Line 13"/>
          <p:cNvSpPr>
            <a:spLocks noChangeShapeType="1"/>
          </p:cNvSpPr>
          <p:nvPr/>
        </p:nvSpPr>
        <p:spPr bwMode="auto">
          <a:xfrm>
            <a:off x="5730372" y="1984862"/>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5" name="Line 14"/>
          <p:cNvSpPr>
            <a:spLocks noChangeShapeType="1"/>
          </p:cNvSpPr>
          <p:nvPr/>
        </p:nvSpPr>
        <p:spPr bwMode="auto">
          <a:xfrm>
            <a:off x="5730372" y="2432511"/>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6" name="Line 15"/>
          <p:cNvSpPr>
            <a:spLocks noChangeShapeType="1"/>
          </p:cNvSpPr>
          <p:nvPr/>
        </p:nvSpPr>
        <p:spPr bwMode="auto">
          <a:xfrm>
            <a:off x="5730372" y="293565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7" name="Line 16"/>
          <p:cNvSpPr>
            <a:spLocks noChangeShapeType="1"/>
          </p:cNvSpPr>
          <p:nvPr/>
        </p:nvSpPr>
        <p:spPr bwMode="auto">
          <a:xfrm>
            <a:off x="5730372" y="3438796"/>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18" name="Line 17"/>
          <p:cNvSpPr>
            <a:spLocks noChangeShapeType="1"/>
          </p:cNvSpPr>
          <p:nvPr/>
        </p:nvSpPr>
        <p:spPr bwMode="auto">
          <a:xfrm>
            <a:off x="5730372" y="3886444"/>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0" name="Text Box 19"/>
          <p:cNvSpPr txBox="1">
            <a:spLocks noChangeArrowheads="1"/>
          </p:cNvSpPr>
          <p:nvPr/>
        </p:nvSpPr>
        <p:spPr bwMode="auto">
          <a:xfrm>
            <a:off x="2537729" y="2213984"/>
            <a:ext cx="76694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socket</a:t>
            </a:r>
          </a:p>
        </p:txBody>
      </p:sp>
      <p:sp>
        <p:nvSpPr>
          <p:cNvPr id="21" name="Text Box 20"/>
          <p:cNvSpPr txBox="1">
            <a:spLocks noChangeArrowheads="1"/>
          </p:cNvSpPr>
          <p:nvPr/>
        </p:nvSpPr>
        <p:spPr bwMode="auto">
          <a:xfrm>
            <a:off x="2640964" y="3578146"/>
            <a:ext cx="5604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err="1">
                <a:latin typeface="微软雅黑" pitchFamily="34" charset="-122"/>
                <a:ea typeface="微软雅黑" pitchFamily="34" charset="-122"/>
              </a:rPr>
              <a:t>recv</a:t>
            </a:r>
            <a:endParaRPr lang="en-US" altLang="zh-CN" sz="1400" b="1" dirty="0">
              <a:latin typeface="微软雅黑" pitchFamily="34" charset="-122"/>
              <a:ea typeface="微软雅黑" pitchFamily="34" charset="-122"/>
            </a:endParaRPr>
          </a:p>
        </p:txBody>
      </p:sp>
      <p:sp>
        <p:nvSpPr>
          <p:cNvPr id="22" name="Text Box 21"/>
          <p:cNvSpPr txBox="1">
            <a:spLocks noChangeArrowheads="1"/>
          </p:cNvSpPr>
          <p:nvPr/>
        </p:nvSpPr>
        <p:spPr bwMode="auto">
          <a:xfrm>
            <a:off x="2614866" y="3109532"/>
            <a:ext cx="6126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latin typeface="微软雅黑" pitchFamily="34" charset="-122"/>
                <a:ea typeface="微软雅黑" pitchFamily="34" charset="-122"/>
              </a:rPr>
              <a:t>send</a:t>
            </a:r>
          </a:p>
        </p:txBody>
      </p:sp>
      <p:sp>
        <p:nvSpPr>
          <p:cNvPr id="23" name="Text Box 22"/>
          <p:cNvSpPr txBox="1">
            <a:spLocks noChangeArrowheads="1"/>
          </p:cNvSpPr>
          <p:nvPr/>
        </p:nvSpPr>
        <p:spPr bwMode="auto">
          <a:xfrm>
            <a:off x="2601046" y="4046758"/>
            <a:ext cx="6415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dirty="0">
                <a:solidFill>
                  <a:srgbClr val="C00000"/>
                </a:solidFill>
                <a:latin typeface="微软雅黑" pitchFamily="34" charset="-122"/>
                <a:ea typeface="微软雅黑" pitchFamily="34" charset="-122"/>
              </a:rPr>
              <a:t>close</a:t>
            </a:r>
          </a:p>
        </p:txBody>
      </p:sp>
      <p:sp>
        <p:nvSpPr>
          <p:cNvPr id="24" name="Text Box 23"/>
          <p:cNvSpPr txBox="1">
            <a:spLocks noChangeArrowheads="1"/>
          </p:cNvSpPr>
          <p:nvPr/>
        </p:nvSpPr>
        <p:spPr bwMode="auto">
          <a:xfrm>
            <a:off x="2471203" y="2645853"/>
            <a:ext cx="901209"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en-US" altLang="zh-CN" sz="1400" b="1">
                <a:latin typeface="微软雅黑" pitchFamily="34" charset="-122"/>
                <a:ea typeface="微软雅黑" pitchFamily="34" charset="-122"/>
              </a:rPr>
              <a:t>connect</a:t>
            </a:r>
          </a:p>
        </p:txBody>
      </p:sp>
      <p:sp>
        <p:nvSpPr>
          <p:cNvPr id="25" name="Line 24"/>
          <p:cNvSpPr>
            <a:spLocks noChangeShapeType="1"/>
          </p:cNvSpPr>
          <p:nvPr/>
        </p:nvSpPr>
        <p:spPr bwMode="auto">
          <a:xfrm>
            <a:off x="2921200" y="247443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6" name="Line 25"/>
          <p:cNvSpPr>
            <a:spLocks noChangeShapeType="1"/>
          </p:cNvSpPr>
          <p:nvPr/>
        </p:nvSpPr>
        <p:spPr bwMode="auto">
          <a:xfrm>
            <a:off x="2921200" y="292208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7" name="Line 26"/>
          <p:cNvSpPr>
            <a:spLocks noChangeShapeType="1"/>
          </p:cNvSpPr>
          <p:nvPr/>
        </p:nvSpPr>
        <p:spPr bwMode="auto">
          <a:xfrm>
            <a:off x="2921200" y="3369737"/>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8" name="Line 27"/>
          <p:cNvSpPr>
            <a:spLocks noChangeShapeType="1"/>
          </p:cNvSpPr>
          <p:nvPr/>
        </p:nvSpPr>
        <p:spPr bwMode="auto">
          <a:xfrm>
            <a:off x="2921200" y="3872879"/>
            <a:ext cx="0" cy="279934"/>
          </a:xfrm>
          <a:prstGeom prst="line">
            <a:avLst/>
          </a:prstGeom>
          <a:noFill/>
          <a:ln w="3175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29" name="Freeform 28"/>
          <p:cNvSpPr>
            <a:spLocks/>
          </p:cNvSpPr>
          <p:nvPr/>
        </p:nvSpPr>
        <p:spPr bwMode="auto">
          <a:xfrm flipH="1">
            <a:off x="1997574" y="3280835"/>
            <a:ext cx="656690" cy="462447"/>
          </a:xfrm>
          <a:custGeom>
            <a:avLst/>
            <a:gdLst>
              <a:gd name="T0" fmla="*/ 0 w 540"/>
              <a:gd name="T1" fmla="*/ 2147483646 h 391"/>
              <a:gd name="T2" fmla="*/ 2147483646 w 540"/>
              <a:gd name="T3" fmla="*/ 2147483646 h 391"/>
              <a:gd name="T4" fmla="*/ 2147483646 w 540"/>
              <a:gd name="T5" fmla="*/ 2147483646 h 391"/>
              <a:gd name="T6" fmla="*/ 2147483646 w 540"/>
              <a:gd name="T7" fmla="*/ 2147483646 h 391"/>
              <a:gd name="T8" fmla="*/ 2147483646 w 540"/>
              <a:gd name="T9" fmla="*/ 2147483646 h 391"/>
              <a:gd name="T10" fmla="*/ 2147483646 w 540"/>
              <a:gd name="T11" fmla="*/ 2147483646 h 391"/>
              <a:gd name="T12" fmla="*/ 2147483646 w 540"/>
              <a:gd name="T13" fmla="*/ 2147483646 h 391"/>
              <a:gd name="T14" fmla="*/ 2147483646 w 540"/>
              <a:gd name="T15" fmla="*/ 2147483646 h 391"/>
              <a:gd name="T16" fmla="*/ 0 w 540"/>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40" h="391">
                <a:moveTo>
                  <a:pt x="0" y="384"/>
                </a:moveTo>
                <a:cubicBezTo>
                  <a:pt x="52" y="385"/>
                  <a:pt x="240" y="389"/>
                  <a:pt x="311" y="389"/>
                </a:cubicBezTo>
                <a:cubicBezTo>
                  <a:pt x="382" y="389"/>
                  <a:pt x="397" y="391"/>
                  <a:pt x="427" y="385"/>
                </a:cubicBezTo>
                <a:cubicBezTo>
                  <a:pt x="457" y="379"/>
                  <a:pt x="477" y="372"/>
                  <a:pt x="494" y="355"/>
                </a:cubicBezTo>
                <a:cubicBezTo>
                  <a:pt x="511" y="338"/>
                  <a:pt x="523" y="324"/>
                  <a:pt x="529" y="284"/>
                </a:cubicBezTo>
                <a:cubicBezTo>
                  <a:pt x="535" y="244"/>
                  <a:pt x="540" y="155"/>
                  <a:pt x="533" y="113"/>
                </a:cubicBezTo>
                <a:cubicBezTo>
                  <a:pt x="526" y="71"/>
                  <a:pt x="515" y="52"/>
                  <a:pt x="488" y="34"/>
                </a:cubicBezTo>
                <a:cubicBezTo>
                  <a:pt x="461" y="16"/>
                  <a:pt x="451" y="10"/>
                  <a:pt x="370" y="5"/>
                </a:cubicBezTo>
                <a:cubicBezTo>
                  <a:pt x="289" y="0"/>
                  <a:pt x="77" y="6"/>
                  <a:pt x="0" y="6"/>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0" name="Freeform 29"/>
          <p:cNvSpPr>
            <a:spLocks/>
          </p:cNvSpPr>
          <p:nvPr/>
        </p:nvSpPr>
        <p:spPr bwMode="auto">
          <a:xfrm>
            <a:off x="5995317" y="3261693"/>
            <a:ext cx="378204" cy="482177"/>
          </a:xfrm>
          <a:custGeom>
            <a:avLst/>
            <a:gdLst>
              <a:gd name="T0" fmla="*/ 0 w 311"/>
              <a:gd name="T1" fmla="*/ 2147483646 h 391"/>
              <a:gd name="T2" fmla="*/ 2147483646 w 311"/>
              <a:gd name="T3" fmla="*/ 2147483646 h 391"/>
              <a:gd name="T4" fmla="*/ 2147483646 w 311"/>
              <a:gd name="T5" fmla="*/ 2147483646 h 391"/>
              <a:gd name="T6" fmla="*/ 2147483646 w 311"/>
              <a:gd name="T7" fmla="*/ 2147483646 h 391"/>
              <a:gd name="T8" fmla="*/ 2147483646 w 311"/>
              <a:gd name="T9" fmla="*/ 2147483646 h 391"/>
              <a:gd name="T10" fmla="*/ 2147483646 w 311"/>
              <a:gd name="T11" fmla="*/ 2147483646 h 391"/>
              <a:gd name="T12" fmla="*/ 2147483646 w 311"/>
              <a:gd name="T13" fmla="*/ 2147483646 h 391"/>
              <a:gd name="T14" fmla="*/ 2147483646 w 311"/>
              <a:gd name="T15" fmla="*/ 2147483646 h 391"/>
              <a:gd name="T16" fmla="*/ 0 w 311"/>
              <a:gd name="T17" fmla="*/ 2147483646 h 3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1" h="391">
                <a:moveTo>
                  <a:pt x="0" y="387"/>
                </a:moveTo>
                <a:cubicBezTo>
                  <a:pt x="30" y="387"/>
                  <a:pt x="139" y="391"/>
                  <a:pt x="182" y="389"/>
                </a:cubicBezTo>
                <a:cubicBezTo>
                  <a:pt x="225" y="387"/>
                  <a:pt x="238" y="382"/>
                  <a:pt x="256" y="373"/>
                </a:cubicBezTo>
                <a:cubicBezTo>
                  <a:pt x="274" y="364"/>
                  <a:pt x="284" y="354"/>
                  <a:pt x="293" y="337"/>
                </a:cubicBezTo>
                <a:cubicBezTo>
                  <a:pt x="302" y="320"/>
                  <a:pt x="306" y="304"/>
                  <a:pt x="308" y="269"/>
                </a:cubicBezTo>
                <a:cubicBezTo>
                  <a:pt x="310" y="234"/>
                  <a:pt x="311" y="160"/>
                  <a:pt x="308" y="124"/>
                </a:cubicBezTo>
                <a:cubicBezTo>
                  <a:pt x="305" y="88"/>
                  <a:pt x="305" y="70"/>
                  <a:pt x="289" y="50"/>
                </a:cubicBezTo>
                <a:cubicBezTo>
                  <a:pt x="273" y="30"/>
                  <a:pt x="259" y="14"/>
                  <a:pt x="211" y="7"/>
                </a:cubicBezTo>
                <a:cubicBezTo>
                  <a:pt x="163" y="0"/>
                  <a:pt x="44" y="9"/>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1" name="Freeform 30"/>
          <p:cNvSpPr>
            <a:spLocks/>
          </p:cNvSpPr>
          <p:nvPr/>
        </p:nvSpPr>
        <p:spPr bwMode="auto">
          <a:xfrm>
            <a:off x="6085478" y="2779571"/>
            <a:ext cx="654258" cy="1442834"/>
          </a:xfrm>
          <a:custGeom>
            <a:avLst/>
            <a:gdLst>
              <a:gd name="T0" fmla="*/ 0 w 538"/>
              <a:gd name="T1" fmla="*/ 2147483646 h 1175"/>
              <a:gd name="T2" fmla="*/ 2147483646 w 538"/>
              <a:gd name="T3" fmla="*/ 2147483646 h 1175"/>
              <a:gd name="T4" fmla="*/ 2147483646 w 538"/>
              <a:gd name="T5" fmla="*/ 2147483646 h 1175"/>
              <a:gd name="T6" fmla="*/ 2147483646 w 538"/>
              <a:gd name="T7" fmla="*/ 2147483646 h 1175"/>
              <a:gd name="T8" fmla="*/ 2147483646 w 538"/>
              <a:gd name="T9" fmla="*/ 2147483646 h 1175"/>
              <a:gd name="T10" fmla="*/ 2147483646 w 538"/>
              <a:gd name="T11" fmla="*/ 2147483646 h 1175"/>
              <a:gd name="T12" fmla="*/ 2147483646 w 538"/>
              <a:gd name="T13" fmla="*/ 2147483646 h 1175"/>
              <a:gd name="T14" fmla="*/ 2147483646 w 538"/>
              <a:gd name="T15" fmla="*/ 2147483646 h 1175"/>
              <a:gd name="T16" fmla="*/ 0 w 538"/>
              <a:gd name="T17" fmla="*/ 2147483646 h 11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8" h="1175">
                <a:moveTo>
                  <a:pt x="0" y="1171"/>
                </a:moveTo>
                <a:cubicBezTo>
                  <a:pt x="51" y="1171"/>
                  <a:pt x="237" y="1175"/>
                  <a:pt x="306" y="1168"/>
                </a:cubicBezTo>
                <a:cubicBezTo>
                  <a:pt x="375" y="1161"/>
                  <a:pt x="386" y="1151"/>
                  <a:pt x="417" y="1129"/>
                </a:cubicBezTo>
                <a:cubicBezTo>
                  <a:pt x="448" y="1107"/>
                  <a:pt x="472" y="1080"/>
                  <a:pt x="489" y="1036"/>
                </a:cubicBezTo>
                <a:cubicBezTo>
                  <a:pt x="506" y="992"/>
                  <a:pt x="515" y="980"/>
                  <a:pt x="522" y="865"/>
                </a:cubicBezTo>
                <a:cubicBezTo>
                  <a:pt x="529" y="750"/>
                  <a:pt x="538" y="472"/>
                  <a:pt x="534" y="348"/>
                </a:cubicBezTo>
                <a:cubicBezTo>
                  <a:pt x="530" y="224"/>
                  <a:pt x="529" y="176"/>
                  <a:pt x="501" y="121"/>
                </a:cubicBezTo>
                <a:cubicBezTo>
                  <a:pt x="473" y="66"/>
                  <a:pt x="448" y="38"/>
                  <a:pt x="365" y="19"/>
                </a:cubicBezTo>
                <a:cubicBezTo>
                  <a:pt x="282" y="0"/>
                  <a:pt x="76" y="11"/>
                  <a:pt x="0" y="9"/>
                </a:cubicBezTo>
              </a:path>
            </a:pathLst>
          </a:custGeom>
          <a:noFill/>
          <a:ln w="38100" cmpd="sng">
            <a:solidFill>
              <a:srgbClr val="CC00CC"/>
            </a:solidFill>
            <a:round/>
            <a:headEnd type="none" w="med" len="lg"/>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2" name="Line 31"/>
          <p:cNvSpPr>
            <a:spLocks noChangeShapeType="1"/>
          </p:cNvSpPr>
          <p:nvPr/>
        </p:nvSpPr>
        <p:spPr bwMode="auto">
          <a:xfrm>
            <a:off x="3170499" y="338823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3" name="Line 32"/>
          <p:cNvSpPr>
            <a:spLocks noChangeShapeType="1"/>
          </p:cNvSpPr>
          <p:nvPr/>
        </p:nvSpPr>
        <p:spPr bwMode="auto">
          <a:xfrm flipH="1">
            <a:off x="3051321" y="3859314"/>
            <a:ext cx="2482044" cy="110987"/>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34"/>
          <p:cNvSpPr>
            <a:spLocks noChangeShapeType="1"/>
          </p:cNvSpPr>
          <p:nvPr/>
        </p:nvSpPr>
        <p:spPr bwMode="auto">
          <a:xfrm rot="186387" flipV="1">
            <a:off x="3322510" y="2917156"/>
            <a:ext cx="2280172" cy="6165"/>
          </a:xfrm>
          <a:prstGeom prst="line">
            <a:avLst/>
          </a:prstGeom>
          <a:noFill/>
          <a:ln w="28575">
            <a:solidFill>
              <a:srgbClr val="0000FF"/>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Text Box 35"/>
          <p:cNvSpPr txBox="1">
            <a:spLocks noChangeArrowheads="1"/>
          </p:cNvSpPr>
          <p:nvPr/>
        </p:nvSpPr>
        <p:spPr bwMode="auto">
          <a:xfrm rot="186387">
            <a:off x="3809156" y="2599694"/>
            <a:ext cx="1261884" cy="33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lang="zh-CN" altLang="en-US" sz="1400" b="1" dirty="0">
                <a:latin typeface="微软雅黑" pitchFamily="34" charset="-122"/>
                <a:ea typeface="微软雅黑" pitchFamily="34" charset="-122"/>
              </a:rPr>
              <a:t>连接建立请求</a:t>
            </a:r>
          </a:p>
        </p:txBody>
      </p:sp>
      <p:sp>
        <p:nvSpPr>
          <p:cNvPr id="42" name="Text Box 18"/>
          <p:cNvSpPr txBox="1">
            <a:spLocks noChangeArrowheads="1"/>
          </p:cNvSpPr>
          <p:nvPr/>
        </p:nvSpPr>
        <p:spPr bwMode="auto">
          <a:xfrm>
            <a:off x="6855413" y="202911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连接建立</a:t>
            </a:r>
            <a:endParaRPr lang="zh-CN" altLang="en-US" sz="1400" b="1" dirty="0">
              <a:solidFill>
                <a:srgbClr val="C00000"/>
              </a:solidFill>
              <a:latin typeface="微软雅黑" pitchFamily="34" charset="-122"/>
              <a:ea typeface="微软雅黑" pitchFamily="34" charset="-122"/>
            </a:endParaRPr>
          </a:p>
        </p:txBody>
      </p:sp>
      <p:sp>
        <p:nvSpPr>
          <p:cNvPr id="43" name="Text Box 18"/>
          <p:cNvSpPr txBox="1">
            <a:spLocks noChangeArrowheads="1"/>
          </p:cNvSpPr>
          <p:nvPr/>
        </p:nvSpPr>
        <p:spPr bwMode="auto">
          <a:xfrm>
            <a:off x="6855413" y="325167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数据传送</a:t>
            </a:r>
            <a:endParaRPr lang="zh-CN" altLang="en-US" sz="1400" b="1" dirty="0">
              <a:solidFill>
                <a:srgbClr val="C00000"/>
              </a:solidFill>
              <a:latin typeface="微软雅黑" pitchFamily="34" charset="-122"/>
              <a:ea typeface="微软雅黑" pitchFamily="34" charset="-122"/>
            </a:endParaRPr>
          </a:p>
        </p:txBody>
      </p:sp>
      <p:sp>
        <p:nvSpPr>
          <p:cNvPr id="44" name="Text Box 18"/>
          <p:cNvSpPr txBox="1">
            <a:spLocks noChangeArrowheads="1"/>
          </p:cNvSpPr>
          <p:nvPr/>
        </p:nvSpPr>
        <p:spPr bwMode="auto">
          <a:xfrm>
            <a:off x="6855413" y="39396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r>
              <a:rPr lang="zh-CN" altLang="en-US" sz="1400" b="1" dirty="0" smtClean="0">
                <a:solidFill>
                  <a:srgbClr val="C00000"/>
                </a:solidFill>
                <a:latin typeface="微软雅黑" pitchFamily="34" charset="-122"/>
                <a:ea typeface="微软雅黑" pitchFamily="34" charset="-122"/>
              </a:rPr>
              <a:t>连接释放</a:t>
            </a:r>
            <a:endParaRPr lang="zh-CN" altLang="en-US" sz="1400" b="1" dirty="0">
              <a:solidFill>
                <a:srgbClr val="C00000"/>
              </a:solidFill>
              <a:latin typeface="微软雅黑" pitchFamily="34" charset="-122"/>
              <a:ea typeface="微软雅黑" pitchFamily="34" charset="-122"/>
            </a:endParaRPr>
          </a:p>
        </p:txBody>
      </p:sp>
      <p:grpSp>
        <p:nvGrpSpPr>
          <p:cNvPr id="45" name="组合 44"/>
          <p:cNvGrpSpPr/>
          <p:nvPr/>
        </p:nvGrpSpPr>
        <p:grpSpPr>
          <a:xfrm>
            <a:off x="2228295" y="1365082"/>
            <a:ext cx="3337380" cy="2787731"/>
            <a:chOff x="2228295" y="1425503"/>
            <a:chExt cx="3337380" cy="2787731"/>
          </a:xfrm>
        </p:grpSpPr>
        <p:cxnSp>
          <p:nvCxnSpPr>
            <p:cNvPr id="47" name="直接箭头连接符 46"/>
            <p:cNvCxnSpPr/>
            <p:nvPr/>
          </p:nvCxnSpPr>
          <p:spPr>
            <a:xfrm flipH="1">
              <a:off x="3082773" y="2010278"/>
              <a:ext cx="519829" cy="2202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p:nvPr/>
          </p:nvCxnSpPr>
          <p:spPr>
            <a:xfrm>
              <a:off x="4666774" y="2010278"/>
              <a:ext cx="898901" cy="2202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矩形 45"/>
            <p:cNvSpPr/>
            <p:nvPr/>
          </p:nvSpPr>
          <p:spPr>
            <a:xfrm>
              <a:off x="2228295" y="1425503"/>
              <a:ext cx="3065965" cy="58477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客户</a:t>
              </a:r>
              <a:r>
                <a:rPr lang="zh-CN" altLang="en-US" sz="1600" b="1" dirty="0">
                  <a:latin typeface="微软雅黑" panose="020B0503020204020204" pitchFamily="34" charset="-122"/>
                  <a:ea typeface="微软雅黑" panose="020B0503020204020204" pitchFamily="34" charset="-122"/>
                </a:rPr>
                <a:t>或</a:t>
              </a:r>
              <a:r>
                <a:rPr lang="zh-CN" altLang="en-US" sz="1600" b="1" dirty="0" smtClean="0">
                  <a:solidFill>
                    <a:srgbClr val="C00000"/>
                  </a:solidFill>
                  <a:latin typeface="微软雅黑" panose="020B0503020204020204" pitchFamily="34" charset="-122"/>
                  <a:ea typeface="微软雅黑" panose="020B0503020204020204" pitchFamily="34" charset="-122"/>
                </a:rPr>
                <a:t>服务器</a:t>
              </a:r>
              <a:r>
                <a:rPr lang="zh-CN" altLang="en-US" sz="1600" b="1" dirty="0" smtClean="0">
                  <a:latin typeface="微软雅黑" panose="020B0503020204020204" pitchFamily="34" charset="-122"/>
                  <a:ea typeface="微软雅黑" panose="020B0503020204020204" pitchFamily="34" charset="-122"/>
                </a:rPr>
                <a:t>通信结束，调用 </a:t>
              </a:r>
              <a:r>
                <a:rPr lang="en-US" altLang="zh-CN" sz="1600" b="1" dirty="0" smtClean="0">
                  <a:latin typeface="微软雅黑" panose="020B0503020204020204" pitchFamily="34" charset="-122"/>
                  <a:ea typeface="微软雅黑" panose="020B0503020204020204" pitchFamily="34" charset="-122"/>
                </a:rPr>
                <a:t>close </a:t>
              </a:r>
              <a:r>
                <a:rPr lang="zh-CN" altLang="en-US" sz="1600" b="1" dirty="0" smtClean="0">
                  <a:latin typeface="微软雅黑" panose="020B0503020204020204" pitchFamily="34" charset="-122"/>
                  <a:ea typeface="微软雅黑" panose="020B0503020204020204" pitchFamily="34" charset="-122"/>
                </a:rPr>
                <a:t>释放</a:t>
              </a:r>
              <a:r>
                <a:rPr lang="zh-CN" altLang="en-US" sz="1600" b="1" dirty="0">
                  <a:latin typeface="微软雅黑" panose="020B0503020204020204" pitchFamily="34" charset="-122"/>
                  <a:ea typeface="微软雅黑" panose="020B0503020204020204" pitchFamily="34" charset="-122"/>
                </a:rPr>
                <a:t>连接和撤销套接字</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245807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23"/>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1000" fill="hold"/>
                                        <p:tgtEl>
                                          <p:spTgt spid="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45143" y="616659"/>
            <a:ext cx="8053711"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3246959" y="574388"/>
            <a:ext cx="2650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6.1.3  </a:t>
            </a:r>
            <a:r>
              <a:rPr lang="zh-CN" altLang="en-US" sz="2400" b="1" dirty="0">
                <a:solidFill>
                  <a:schemeClr val="bg1"/>
                </a:solidFill>
                <a:latin typeface="微软雅黑" pitchFamily="34" charset="-122"/>
                <a:ea typeface="微软雅黑" pitchFamily="34" charset="-122"/>
              </a:rPr>
              <a:t>域名</a:t>
            </a:r>
            <a:r>
              <a:rPr lang="zh-CN" altLang="en-US" sz="2400" b="1" dirty="0" smtClean="0">
                <a:solidFill>
                  <a:schemeClr val="bg1"/>
                </a:solidFill>
                <a:latin typeface="微软雅黑" pitchFamily="34" charset="-122"/>
                <a:ea typeface="微软雅黑" pitchFamily="34" charset="-122"/>
              </a:rPr>
              <a:t>服务器</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45143" y="1014588"/>
            <a:ext cx="8053711"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管理办法：</a:t>
            </a:r>
            <a:r>
              <a:rPr lang="zh-CN" altLang="en-US" sz="2000" b="1" dirty="0">
                <a:solidFill>
                  <a:srgbClr val="0000FF"/>
                </a:solidFill>
                <a:latin typeface="微软雅黑" pitchFamily="34" charset="-122"/>
                <a:ea typeface="微软雅黑" pitchFamily="34" charset="-122"/>
              </a:rPr>
              <a:t>分区</a:t>
            </a:r>
            <a:r>
              <a:rPr lang="zh-CN" altLang="en-US" sz="2000" b="1" dirty="0">
                <a:latin typeface="微软雅黑" pitchFamily="34" charset="-122"/>
                <a:ea typeface="微软雅黑" pitchFamily="34" charset="-122"/>
              </a:rPr>
              <a:t>。一个服务器管辖的范围：区</a:t>
            </a:r>
            <a:r>
              <a:rPr lang="en-US" altLang="zh-CN" sz="2000" b="1" dirty="0">
                <a:latin typeface="微软雅黑" pitchFamily="34" charset="-122"/>
                <a:ea typeface="微软雅黑" pitchFamily="34" charset="-122"/>
              </a:rPr>
              <a:t>(zone)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每个区设置</a:t>
            </a:r>
            <a:r>
              <a:rPr lang="zh-CN" altLang="en-US" sz="2000" b="1" dirty="0">
                <a:solidFill>
                  <a:srgbClr val="0000FF"/>
                </a:solidFill>
                <a:latin typeface="微软雅黑" pitchFamily="34" charset="-122"/>
                <a:ea typeface="微软雅黑" pitchFamily="34" charset="-122"/>
              </a:rPr>
              <a:t>权限域名服务器</a:t>
            </a:r>
            <a:r>
              <a:rPr lang="zh-CN" altLang="en-US" sz="2000" b="1" dirty="0">
                <a:latin typeface="微软雅黑" pitchFamily="34" charset="-122"/>
                <a:ea typeface="微软雅黑" pitchFamily="34" charset="-122"/>
              </a:rPr>
              <a:t>：保存该区的主机域名到</a:t>
            </a:r>
            <a:r>
              <a:rPr lang="en-US" altLang="zh-CN" sz="2000" b="1" dirty="0">
                <a:latin typeface="微软雅黑" pitchFamily="34" charset="-122"/>
                <a:ea typeface="微软雅黑" pitchFamily="34" charset="-122"/>
              </a:rPr>
              <a:t>IP</a:t>
            </a:r>
            <a:r>
              <a:rPr lang="zh-CN" altLang="en-US" sz="2000" b="1" dirty="0">
                <a:latin typeface="微软雅黑" pitchFamily="34" charset="-122"/>
                <a:ea typeface="微软雅黑" pitchFamily="34" charset="-122"/>
              </a:rPr>
              <a:t>地址的映射</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6" name="圆角矩形 95"/>
          <p:cNvSpPr/>
          <p:nvPr/>
        </p:nvSpPr>
        <p:spPr>
          <a:xfrm>
            <a:off x="1559379" y="1869619"/>
            <a:ext cx="6098721" cy="301631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AutoShape 95"/>
          <p:cNvSpPr>
            <a:spLocks noChangeArrowheads="1"/>
          </p:cNvSpPr>
          <p:nvPr/>
        </p:nvSpPr>
        <p:spPr bwMode="auto">
          <a:xfrm>
            <a:off x="1691868" y="2974161"/>
            <a:ext cx="2761795" cy="1592984"/>
          </a:xfrm>
          <a:prstGeom prst="roundRect">
            <a:avLst>
              <a:gd name="adj" fmla="val 9319"/>
            </a:avLst>
          </a:prstGeom>
          <a:solidFill>
            <a:srgbClr val="0000FF"/>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grpSp>
        <p:nvGrpSpPr>
          <p:cNvPr id="98" name="Group 173"/>
          <p:cNvGrpSpPr>
            <a:grpSpLocks/>
          </p:cNvGrpSpPr>
          <p:nvPr/>
        </p:nvGrpSpPr>
        <p:grpSpPr bwMode="auto">
          <a:xfrm>
            <a:off x="4689084" y="1929723"/>
            <a:ext cx="2775277" cy="2956210"/>
            <a:chOff x="2971" y="709"/>
            <a:chExt cx="2676" cy="3088"/>
          </a:xfrm>
        </p:grpSpPr>
        <p:sp>
          <p:nvSpPr>
            <p:cNvPr id="99" name="AutoShape 117"/>
            <p:cNvSpPr>
              <a:spLocks noChangeArrowheads="1"/>
            </p:cNvSpPr>
            <p:nvPr/>
          </p:nvSpPr>
          <p:spPr bwMode="auto">
            <a:xfrm>
              <a:off x="2971" y="1800"/>
              <a:ext cx="2665" cy="1664"/>
            </a:xfrm>
            <a:prstGeom prst="roundRect">
              <a:avLst>
                <a:gd name="adj" fmla="val 9319"/>
              </a:avLst>
            </a:prstGeom>
            <a:solidFill>
              <a:schemeClr val="accent6">
                <a:lumMod val="50000"/>
              </a:schemeClr>
            </a:solidFill>
            <a:ln w="9525">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1200" b="1">
                <a:latin typeface="微软雅黑" pitchFamily="34" charset="-122"/>
                <a:ea typeface="微软雅黑" pitchFamily="34" charset="-122"/>
              </a:endParaRPr>
            </a:p>
          </p:txBody>
        </p:sp>
        <p:grpSp>
          <p:nvGrpSpPr>
            <p:cNvPr id="100" name="Group 89"/>
            <p:cNvGrpSpPr>
              <a:grpSpLocks/>
            </p:cNvGrpSpPr>
            <p:nvPr/>
          </p:nvGrpSpPr>
          <p:grpSpPr bwMode="auto">
            <a:xfrm>
              <a:off x="4196" y="1530"/>
              <a:ext cx="256" cy="98"/>
              <a:chOff x="1519" y="813"/>
              <a:chExt cx="227" cy="77"/>
            </a:xfrm>
          </p:grpSpPr>
          <p:sp>
            <p:nvSpPr>
              <p:cNvPr id="140" name="Line 90"/>
              <p:cNvSpPr>
                <a:spLocks noChangeShapeType="1"/>
              </p:cNvSpPr>
              <p:nvPr/>
            </p:nvSpPr>
            <p:spPr bwMode="auto">
              <a:xfrm>
                <a:off x="1647" y="813"/>
                <a:ext cx="99" cy="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1" name="Line 91"/>
              <p:cNvSpPr>
                <a:spLocks noChangeShapeType="1"/>
              </p:cNvSpPr>
              <p:nvPr/>
            </p:nvSpPr>
            <p:spPr bwMode="auto">
              <a:xfrm flipH="1">
                <a:off x="1519" y="813"/>
                <a:ext cx="99" cy="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01" name="Text Box 112"/>
            <p:cNvSpPr txBox="1">
              <a:spLocks noChangeArrowheads="1"/>
            </p:cNvSpPr>
            <p:nvPr/>
          </p:nvSpPr>
          <p:spPr bwMode="auto">
            <a:xfrm>
              <a:off x="3892" y="3476"/>
              <a:ext cx="1061"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400" b="1" dirty="0">
                  <a:latin typeface="微软雅黑" pitchFamily="34" charset="-122"/>
                  <a:ea typeface="微软雅黑" pitchFamily="34" charset="-122"/>
                </a:rPr>
                <a:t>(b) </a:t>
              </a:r>
              <a:r>
                <a:rPr kumimoji="1" lang="zh-CN" altLang="en-US" sz="1400" b="1" dirty="0">
                  <a:latin typeface="微软雅黑" pitchFamily="34" charset="-122"/>
                  <a:ea typeface="微软雅黑" pitchFamily="34" charset="-122"/>
                </a:rPr>
                <a:t>区 </a:t>
              </a:r>
              <a:r>
                <a:rPr kumimoji="1" lang="en-US" altLang="zh-CN" sz="1400" b="1" dirty="0">
                  <a:latin typeface="微软雅黑" pitchFamily="34" charset="-122"/>
                  <a:ea typeface="微软雅黑" pitchFamily="34" charset="-122"/>
                </a:rPr>
                <a:t>&lt; </a:t>
              </a:r>
              <a:r>
                <a:rPr kumimoji="1" lang="zh-CN" altLang="en-US" sz="1400" b="1" dirty="0">
                  <a:latin typeface="微软雅黑" pitchFamily="34" charset="-122"/>
                  <a:ea typeface="微软雅黑" pitchFamily="34" charset="-122"/>
                </a:rPr>
                <a:t>域</a:t>
              </a:r>
            </a:p>
          </p:txBody>
        </p:sp>
        <p:sp>
          <p:nvSpPr>
            <p:cNvPr id="102" name="Line 113"/>
            <p:cNvSpPr>
              <a:spLocks noChangeShapeType="1"/>
            </p:cNvSpPr>
            <p:nvPr/>
          </p:nvSpPr>
          <p:spPr bwMode="auto">
            <a:xfrm>
              <a:off x="4328" y="1523"/>
              <a:ext cx="5" cy="5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3" name="Text Box 114"/>
            <p:cNvSpPr txBox="1">
              <a:spLocks noChangeArrowheads="1"/>
            </p:cNvSpPr>
            <p:nvPr/>
          </p:nvSpPr>
          <p:spPr bwMode="auto">
            <a:xfrm>
              <a:off x="3061" y="1806"/>
              <a:ext cx="99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chemeClr val="bg1"/>
                  </a:solidFill>
                  <a:latin typeface="微软雅黑" pitchFamily="34" charset="-122"/>
                  <a:ea typeface="微软雅黑" pitchFamily="34" charset="-122"/>
                </a:rPr>
                <a:t>域 </a:t>
              </a:r>
              <a:r>
                <a:rPr kumimoji="1" lang="en-US" altLang="zh-CN" sz="1200" b="1" dirty="0">
                  <a:solidFill>
                    <a:schemeClr val="bg1"/>
                  </a:solidFill>
                  <a:latin typeface="微软雅黑" pitchFamily="34" charset="-122"/>
                  <a:ea typeface="微软雅黑" pitchFamily="34" charset="-122"/>
                </a:rPr>
                <a:t>abc.com</a:t>
              </a:r>
            </a:p>
          </p:txBody>
        </p:sp>
        <p:sp>
          <p:nvSpPr>
            <p:cNvPr id="104" name="Freeform 115"/>
            <p:cNvSpPr>
              <a:spLocks/>
            </p:cNvSpPr>
            <p:nvPr/>
          </p:nvSpPr>
          <p:spPr bwMode="auto">
            <a:xfrm>
              <a:off x="4458" y="2341"/>
              <a:ext cx="849" cy="958"/>
            </a:xfrm>
            <a:custGeom>
              <a:avLst/>
              <a:gdLst>
                <a:gd name="T0" fmla="*/ 627 w 753"/>
                <a:gd name="T1" fmla="*/ 43 h 900"/>
                <a:gd name="T2" fmla="*/ 149 w 753"/>
                <a:gd name="T3" fmla="*/ 90 h 900"/>
                <a:gd name="T4" fmla="*/ 1 w 753"/>
                <a:gd name="T5" fmla="*/ 345 h 900"/>
                <a:gd name="T6" fmla="*/ 167 w 753"/>
                <a:gd name="T7" fmla="*/ 532 h 900"/>
                <a:gd name="T8" fmla="*/ 472 w 753"/>
                <a:gd name="T9" fmla="*/ 854 h 900"/>
                <a:gd name="T10" fmla="*/ 745 w 753"/>
                <a:gd name="T11" fmla="*/ 1193 h 900"/>
                <a:gd name="T12" fmla="*/ 1103 w 753"/>
                <a:gd name="T13" fmla="*/ 1300 h 900"/>
                <a:gd name="T14" fmla="*/ 1416 w 753"/>
                <a:gd name="T15" fmla="*/ 1242 h 900"/>
                <a:gd name="T16" fmla="*/ 1547 w 753"/>
                <a:gd name="T17" fmla="*/ 1114 h 900"/>
                <a:gd name="T18" fmla="*/ 1413 w 753"/>
                <a:gd name="T19" fmla="*/ 843 h 900"/>
                <a:gd name="T20" fmla="*/ 1235 w 753"/>
                <a:gd name="T21" fmla="*/ 626 h 900"/>
                <a:gd name="T22" fmla="*/ 991 w 753"/>
                <a:gd name="T23" fmla="*/ 356 h 900"/>
                <a:gd name="T24" fmla="*/ 627 w 753"/>
                <a:gd name="T25" fmla="*/ 43 h 9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53" h="900">
                  <a:moveTo>
                    <a:pt x="305" y="30"/>
                  </a:moveTo>
                  <a:cubicBezTo>
                    <a:pt x="237" y="0"/>
                    <a:pt x="124" y="27"/>
                    <a:pt x="73" y="62"/>
                  </a:cubicBezTo>
                  <a:cubicBezTo>
                    <a:pt x="22" y="97"/>
                    <a:pt x="0" y="187"/>
                    <a:pt x="1" y="238"/>
                  </a:cubicBezTo>
                  <a:cubicBezTo>
                    <a:pt x="2" y="289"/>
                    <a:pt x="43" y="308"/>
                    <a:pt x="81" y="366"/>
                  </a:cubicBezTo>
                  <a:cubicBezTo>
                    <a:pt x="119" y="424"/>
                    <a:pt x="184" y="510"/>
                    <a:pt x="231" y="586"/>
                  </a:cubicBezTo>
                  <a:cubicBezTo>
                    <a:pt x="278" y="662"/>
                    <a:pt x="312" y="769"/>
                    <a:pt x="363" y="820"/>
                  </a:cubicBezTo>
                  <a:cubicBezTo>
                    <a:pt x="414" y="871"/>
                    <a:pt x="483" y="888"/>
                    <a:pt x="537" y="894"/>
                  </a:cubicBezTo>
                  <a:cubicBezTo>
                    <a:pt x="591" y="900"/>
                    <a:pt x="653" y="875"/>
                    <a:pt x="689" y="854"/>
                  </a:cubicBezTo>
                  <a:cubicBezTo>
                    <a:pt x="725" y="833"/>
                    <a:pt x="753" y="812"/>
                    <a:pt x="753" y="766"/>
                  </a:cubicBezTo>
                  <a:cubicBezTo>
                    <a:pt x="753" y="720"/>
                    <a:pt x="712" y="636"/>
                    <a:pt x="687" y="580"/>
                  </a:cubicBezTo>
                  <a:cubicBezTo>
                    <a:pt x="662" y="524"/>
                    <a:pt x="635" y="486"/>
                    <a:pt x="601" y="430"/>
                  </a:cubicBezTo>
                  <a:cubicBezTo>
                    <a:pt x="567" y="374"/>
                    <a:pt x="532" y="311"/>
                    <a:pt x="483" y="244"/>
                  </a:cubicBezTo>
                  <a:cubicBezTo>
                    <a:pt x="434" y="177"/>
                    <a:pt x="368" y="58"/>
                    <a:pt x="305" y="30"/>
                  </a:cubicBezTo>
                  <a:close/>
                </a:path>
              </a:pathLst>
            </a:custGeom>
            <a:solidFill>
              <a:srgbClr val="9999FF"/>
            </a:solidFill>
            <a:ln>
              <a:noFill/>
            </a:ln>
            <a:effectLst/>
            <a:extLst>
              <a:ext uri="{91240B29-F687-4F45-9708-019B960494DF}">
                <a14:hiddenLine xmlns:a14="http://schemas.microsoft.com/office/drawing/2010/main" w="381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5" name="Freeform 116"/>
            <p:cNvSpPr>
              <a:spLocks/>
            </p:cNvSpPr>
            <p:nvPr/>
          </p:nvSpPr>
          <p:spPr bwMode="auto">
            <a:xfrm>
              <a:off x="3215" y="1882"/>
              <a:ext cx="1535" cy="1436"/>
            </a:xfrm>
            <a:custGeom>
              <a:avLst/>
              <a:gdLst>
                <a:gd name="T0" fmla="*/ 2481 w 1360"/>
                <a:gd name="T1" fmla="*/ 85 h 1349"/>
                <a:gd name="T2" fmla="*/ 1823 w 1360"/>
                <a:gd name="T3" fmla="*/ 67 h 1349"/>
                <a:gd name="T4" fmla="*/ 1248 w 1360"/>
                <a:gd name="T5" fmla="*/ 490 h 1349"/>
                <a:gd name="T6" fmla="*/ 247 w 1360"/>
                <a:gd name="T7" fmla="*/ 1427 h 1349"/>
                <a:gd name="T8" fmla="*/ 27 w 1360"/>
                <a:gd name="T9" fmla="*/ 1809 h 1349"/>
                <a:gd name="T10" fmla="*/ 403 w 1360"/>
                <a:gd name="T11" fmla="*/ 1943 h 1349"/>
                <a:gd name="T12" fmla="*/ 1265 w 1360"/>
                <a:gd name="T13" fmla="*/ 1945 h 1349"/>
                <a:gd name="T14" fmla="*/ 2380 w 1360"/>
                <a:gd name="T15" fmla="*/ 1934 h 1349"/>
                <a:gd name="T16" fmla="*/ 2764 w 1360"/>
                <a:gd name="T17" fmla="*/ 1796 h 1349"/>
                <a:gd name="T18" fmla="*/ 2651 w 1360"/>
                <a:gd name="T19" fmla="*/ 1546 h 1349"/>
                <a:gd name="T20" fmla="*/ 2169 w 1360"/>
                <a:gd name="T21" fmla="*/ 1123 h 1349"/>
                <a:gd name="T22" fmla="*/ 2090 w 1360"/>
                <a:gd name="T23" fmla="*/ 884 h 1349"/>
                <a:gd name="T24" fmla="*/ 2368 w 1360"/>
                <a:gd name="T25" fmla="*/ 557 h 1349"/>
                <a:gd name="T26" fmla="*/ 2617 w 1360"/>
                <a:gd name="T27" fmla="*/ 381 h 1349"/>
                <a:gd name="T28" fmla="*/ 2652 w 1360"/>
                <a:gd name="T29" fmla="*/ 242 h 1349"/>
                <a:gd name="T30" fmla="*/ 2481 w 1360"/>
                <a:gd name="T31" fmla="*/ 85 h 13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60" h="1349">
                  <a:moveTo>
                    <a:pt x="1200" y="58"/>
                  </a:moveTo>
                  <a:cubicBezTo>
                    <a:pt x="1133" y="38"/>
                    <a:pt x="981" y="0"/>
                    <a:pt x="882" y="46"/>
                  </a:cubicBezTo>
                  <a:cubicBezTo>
                    <a:pt x="783" y="92"/>
                    <a:pt x="730" y="180"/>
                    <a:pt x="603" y="336"/>
                  </a:cubicBezTo>
                  <a:cubicBezTo>
                    <a:pt x="476" y="492"/>
                    <a:pt x="218" y="831"/>
                    <a:pt x="120" y="982"/>
                  </a:cubicBezTo>
                  <a:cubicBezTo>
                    <a:pt x="22" y="1133"/>
                    <a:pt x="0" y="1184"/>
                    <a:pt x="13" y="1243"/>
                  </a:cubicBezTo>
                  <a:cubicBezTo>
                    <a:pt x="26" y="1302"/>
                    <a:pt x="95" y="1319"/>
                    <a:pt x="195" y="1334"/>
                  </a:cubicBezTo>
                  <a:cubicBezTo>
                    <a:pt x="295" y="1349"/>
                    <a:pt x="453" y="1337"/>
                    <a:pt x="612" y="1336"/>
                  </a:cubicBezTo>
                  <a:cubicBezTo>
                    <a:pt x="771" y="1335"/>
                    <a:pt x="1031" y="1347"/>
                    <a:pt x="1152" y="1330"/>
                  </a:cubicBezTo>
                  <a:cubicBezTo>
                    <a:pt x="1273" y="1313"/>
                    <a:pt x="1316" y="1279"/>
                    <a:pt x="1338" y="1234"/>
                  </a:cubicBezTo>
                  <a:cubicBezTo>
                    <a:pt x="1360" y="1189"/>
                    <a:pt x="1331" y="1139"/>
                    <a:pt x="1283" y="1062"/>
                  </a:cubicBezTo>
                  <a:cubicBezTo>
                    <a:pt x="1235" y="985"/>
                    <a:pt x="1095" y="848"/>
                    <a:pt x="1050" y="772"/>
                  </a:cubicBezTo>
                  <a:cubicBezTo>
                    <a:pt x="1005" y="696"/>
                    <a:pt x="995" y="673"/>
                    <a:pt x="1011" y="608"/>
                  </a:cubicBezTo>
                  <a:cubicBezTo>
                    <a:pt x="1027" y="543"/>
                    <a:pt x="1104" y="440"/>
                    <a:pt x="1146" y="382"/>
                  </a:cubicBezTo>
                  <a:cubicBezTo>
                    <a:pt x="1188" y="324"/>
                    <a:pt x="1243" y="298"/>
                    <a:pt x="1266" y="262"/>
                  </a:cubicBezTo>
                  <a:cubicBezTo>
                    <a:pt x="1289" y="226"/>
                    <a:pt x="1295" y="200"/>
                    <a:pt x="1284" y="166"/>
                  </a:cubicBezTo>
                  <a:cubicBezTo>
                    <a:pt x="1273" y="132"/>
                    <a:pt x="1267" y="78"/>
                    <a:pt x="1200" y="58"/>
                  </a:cubicBezTo>
                  <a:close/>
                </a:path>
              </a:pathLst>
            </a:custGeom>
            <a:solidFill>
              <a:srgbClr val="00FFCC"/>
            </a:solidFill>
            <a:ln>
              <a:noFill/>
            </a:ln>
            <a:effectLst/>
            <a:extLst>
              <a:ext uri="{91240B29-F687-4F45-9708-019B960494DF}">
                <a14:hiddenLine xmlns:a14="http://schemas.microsoft.com/office/drawing/2010/main" w="381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06" name="Text Box 118"/>
            <p:cNvSpPr txBox="1">
              <a:spLocks noChangeArrowheads="1"/>
            </p:cNvSpPr>
            <p:nvPr/>
          </p:nvSpPr>
          <p:spPr bwMode="auto">
            <a:xfrm>
              <a:off x="2990" y="2131"/>
              <a:ext cx="801"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0000"/>
                </a:lnSpc>
              </a:pPr>
              <a:r>
                <a:rPr kumimoji="1" lang="zh-CN" altLang="zh-CN" sz="1200" b="1" dirty="0">
                  <a:solidFill>
                    <a:schemeClr val="bg1"/>
                  </a:solidFill>
                  <a:latin typeface="微软雅黑" pitchFamily="34" charset="-122"/>
                  <a:ea typeface="微软雅黑" pitchFamily="34" charset="-122"/>
                </a:rPr>
                <a:t> 区</a:t>
              </a:r>
              <a:endParaRPr kumimoji="1" lang="zh-CN" altLang="en-US" sz="1200" b="1" dirty="0">
                <a:solidFill>
                  <a:schemeClr val="bg1"/>
                </a:solidFill>
                <a:latin typeface="微软雅黑" pitchFamily="34" charset="-122"/>
                <a:ea typeface="微软雅黑" pitchFamily="34" charset="-122"/>
              </a:endParaRPr>
            </a:p>
            <a:p>
              <a:pPr algn="ctr" eaLnBrk="1" hangingPunct="1">
                <a:lnSpc>
                  <a:spcPct val="70000"/>
                </a:lnSpc>
              </a:pPr>
              <a:r>
                <a:rPr kumimoji="1" lang="en-US" altLang="zh-CN" sz="1200" b="1" dirty="0">
                  <a:solidFill>
                    <a:schemeClr val="bg1"/>
                  </a:solidFill>
                  <a:latin typeface="微软雅黑" pitchFamily="34" charset="-122"/>
                  <a:ea typeface="微软雅黑" pitchFamily="34" charset="-122"/>
                </a:rPr>
                <a:t>abc.com</a:t>
              </a:r>
            </a:p>
          </p:txBody>
        </p:sp>
        <p:sp>
          <p:nvSpPr>
            <p:cNvPr id="107" name="Text Box 119"/>
            <p:cNvSpPr txBox="1">
              <a:spLocks noChangeArrowheads="1"/>
            </p:cNvSpPr>
            <p:nvPr/>
          </p:nvSpPr>
          <p:spPr bwMode="auto">
            <a:xfrm>
              <a:off x="4649" y="1950"/>
              <a:ext cx="998" cy="3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5000"/>
                </a:lnSpc>
              </a:pPr>
              <a:r>
                <a:rPr kumimoji="1" lang="zh-CN" altLang="en-US" sz="1200" b="1">
                  <a:solidFill>
                    <a:schemeClr val="bg1"/>
                  </a:solidFill>
                  <a:latin typeface="微软雅黑" pitchFamily="34" charset="-122"/>
                  <a:ea typeface="微软雅黑" pitchFamily="34" charset="-122"/>
                </a:rPr>
                <a:t>区</a:t>
              </a:r>
            </a:p>
            <a:p>
              <a:pPr algn="ctr" eaLnBrk="1" hangingPunct="1">
                <a:lnSpc>
                  <a:spcPct val="75000"/>
                </a:lnSpc>
              </a:pPr>
              <a:r>
                <a:rPr kumimoji="1" lang="en-US" altLang="zh-CN" sz="1200" b="1">
                  <a:solidFill>
                    <a:schemeClr val="bg1"/>
                  </a:solidFill>
                  <a:latin typeface="微软雅黑" pitchFamily="34" charset="-122"/>
                  <a:ea typeface="微软雅黑" pitchFamily="34" charset="-122"/>
                </a:rPr>
                <a:t>y.abc.com</a:t>
              </a:r>
            </a:p>
          </p:txBody>
        </p:sp>
        <p:sp>
          <p:nvSpPr>
            <p:cNvPr id="108" name="Line 120"/>
            <p:cNvSpPr>
              <a:spLocks noChangeShapeType="1"/>
            </p:cNvSpPr>
            <p:nvPr/>
          </p:nvSpPr>
          <p:spPr bwMode="auto">
            <a:xfrm>
              <a:off x="3382" y="2470"/>
              <a:ext cx="156" cy="227"/>
            </a:xfrm>
            <a:prstGeom prst="line">
              <a:avLst/>
            </a:prstGeom>
            <a:noFill/>
            <a:ln w="1270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09" name="Line 121"/>
            <p:cNvSpPr>
              <a:spLocks noChangeShapeType="1"/>
            </p:cNvSpPr>
            <p:nvPr/>
          </p:nvSpPr>
          <p:spPr bwMode="auto">
            <a:xfrm rot="10800000" flipV="1">
              <a:off x="5103" y="2316"/>
              <a:ext cx="124" cy="426"/>
            </a:xfrm>
            <a:prstGeom prst="line">
              <a:avLst/>
            </a:prstGeom>
            <a:noFill/>
            <a:ln w="12700">
              <a:solidFill>
                <a:srgbClr val="FF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10" name="Line 122"/>
            <p:cNvSpPr>
              <a:spLocks noChangeShapeType="1"/>
            </p:cNvSpPr>
            <p:nvPr/>
          </p:nvSpPr>
          <p:spPr bwMode="auto">
            <a:xfrm flipH="1">
              <a:off x="4054" y="2124"/>
              <a:ext cx="226" cy="417"/>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1" name="Line 123"/>
            <p:cNvSpPr>
              <a:spLocks noChangeShapeType="1"/>
            </p:cNvSpPr>
            <p:nvPr/>
          </p:nvSpPr>
          <p:spPr bwMode="auto">
            <a:xfrm>
              <a:off x="4407" y="2143"/>
              <a:ext cx="297" cy="389"/>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2" name="Line 124"/>
            <p:cNvSpPr>
              <a:spLocks noChangeShapeType="1"/>
            </p:cNvSpPr>
            <p:nvPr/>
          </p:nvSpPr>
          <p:spPr bwMode="auto">
            <a:xfrm>
              <a:off x="4754" y="2610"/>
              <a:ext cx="319" cy="499"/>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3" name="Line 125"/>
            <p:cNvSpPr>
              <a:spLocks noChangeShapeType="1"/>
            </p:cNvSpPr>
            <p:nvPr/>
          </p:nvSpPr>
          <p:spPr bwMode="auto">
            <a:xfrm>
              <a:off x="4068" y="2622"/>
              <a:ext cx="388" cy="444"/>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4" name="Line 126"/>
            <p:cNvSpPr>
              <a:spLocks noChangeShapeType="1"/>
            </p:cNvSpPr>
            <p:nvPr/>
          </p:nvSpPr>
          <p:spPr bwMode="auto">
            <a:xfrm flipH="1">
              <a:off x="4002" y="2629"/>
              <a:ext cx="11" cy="380"/>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5" name="Line 127"/>
            <p:cNvSpPr>
              <a:spLocks noChangeShapeType="1"/>
            </p:cNvSpPr>
            <p:nvPr/>
          </p:nvSpPr>
          <p:spPr bwMode="auto">
            <a:xfrm flipH="1">
              <a:off x="3528" y="2578"/>
              <a:ext cx="470" cy="488"/>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16" name="Oval 128"/>
            <p:cNvSpPr>
              <a:spLocks noChangeArrowheads="1"/>
            </p:cNvSpPr>
            <p:nvPr/>
          </p:nvSpPr>
          <p:spPr bwMode="auto">
            <a:xfrm>
              <a:off x="4121" y="1982"/>
              <a:ext cx="410" cy="24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abc</a:t>
              </a:r>
            </a:p>
          </p:txBody>
        </p:sp>
        <p:sp>
          <p:nvSpPr>
            <p:cNvPr id="117" name="Oval 129"/>
            <p:cNvSpPr>
              <a:spLocks noChangeArrowheads="1"/>
            </p:cNvSpPr>
            <p:nvPr/>
          </p:nvSpPr>
          <p:spPr bwMode="auto">
            <a:xfrm>
              <a:off x="3844" y="2481"/>
              <a:ext cx="359" cy="19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x</a:t>
              </a:r>
            </a:p>
          </p:txBody>
        </p:sp>
        <p:sp>
          <p:nvSpPr>
            <p:cNvPr id="118" name="Oval 130"/>
            <p:cNvSpPr>
              <a:spLocks noChangeArrowheads="1"/>
            </p:cNvSpPr>
            <p:nvPr/>
          </p:nvSpPr>
          <p:spPr bwMode="auto">
            <a:xfrm>
              <a:off x="3332"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u</a:t>
              </a:r>
            </a:p>
          </p:txBody>
        </p:sp>
        <p:sp>
          <p:nvSpPr>
            <p:cNvPr id="119" name="Oval 131"/>
            <p:cNvSpPr>
              <a:spLocks noChangeArrowheads="1"/>
            </p:cNvSpPr>
            <p:nvPr/>
          </p:nvSpPr>
          <p:spPr bwMode="auto">
            <a:xfrm>
              <a:off x="3810"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v</a:t>
              </a:r>
            </a:p>
          </p:txBody>
        </p:sp>
        <p:sp>
          <p:nvSpPr>
            <p:cNvPr id="120" name="Oval 132"/>
            <p:cNvSpPr>
              <a:spLocks noChangeArrowheads="1"/>
            </p:cNvSpPr>
            <p:nvPr/>
          </p:nvSpPr>
          <p:spPr bwMode="auto">
            <a:xfrm>
              <a:off x="4287"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w</a:t>
              </a:r>
            </a:p>
          </p:txBody>
        </p:sp>
        <p:sp>
          <p:nvSpPr>
            <p:cNvPr id="121" name="Oval 133"/>
            <p:cNvSpPr>
              <a:spLocks noChangeArrowheads="1"/>
            </p:cNvSpPr>
            <p:nvPr/>
          </p:nvSpPr>
          <p:spPr bwMode="auto">
            <a:xfrm>
              <a:off x="4867" y="3012"/>
              <a:ext cx="359" cy="19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t</a:t>
              </a:r>
            </a:p>
          </p:txBody>
        </p:sp>
        <p:sp>
          <p:nvSpPr>
            <p:cNvPr id="122" name="Oval 134"/>
            <p:cNvSpPr>
              <a:spLocks noChangeArrowheads="1"/>
            </p:cNvSpPr>
            <p:nvPr/>
          </p:nvSpPr>
          <p:spPr bwMode="auto">
            <a:xfrm>
              <a:off x="4560" y="2481"/>
              <a:ext cx="359" cy="19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y</a:t>
              </a:r>
            </a:p>
          </p:txBody>
        </p:sp>
        <p:sp>
          <p:nvSpPr>
            <p:cNvPr id="123" name="AutoShape 135"/>
            <p:cNvSpPr>
              <a:spLocks noChangeArrowheads="1"/>
            </p:cNvSpPr>
            <p:nvPr/>
          </p:nvSpPr>
          <p:spPr bwMode="auto">
            <a:xfrm>
              <a:off x="4063" y="1232"/>
              <a:ext cx="522" cy="303"/>
            </a:xfrm>
            <a:prstGeom prst="roundRect">
              <a:avLst>
                <a:gd name="adj" fmla="val 34167"/>
              </a:avLst>
            </a:prstGeom>
            <a:solidFill>
              <a:srgbClr val="66FF66"/>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dirty="0">
                  <a:latin typeface="微软雅黑" pitchFamily="34" charset="-122"/>
                  <a:ea typeface="微软雅黑" pitchFamily="34" charset="-122"/>
                </a:rPr>
                <a:t>com</a:t>
              </a:r>
            </a:p>
          </p:txBody>
        </p:sp>
        <p:sp>
          <p:nvSpPr>
            <p:cNvPr id="124" name="AutoShape 136"/>
            <p:cNvSpPr>
              <a:spLocks noChangeArrowheads="1"/>
            </p:cNvSpPr>
            <p:nvPr/>
          </p:nvSpPr>
          <p:spPr bwMode="auto">
            <a:xfrm>
              <a:off x="4909" y="1225"/>
              <a:ext cx="522" cy="304"/>
            </a:xfrm>
            <a:prstGeom prst="roundRect">
              <a:avLst>
                <a:gd name="adj" fmla="val 34167"/>
              </a:avLst>
            </a:prstGeom>
            <a:solidFill>
              <a:srgbClr val="00B0F0"/>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edu</a:t>
              </a:r>
            </a:p>
          </p:txBody>
        </p:sp>
        <p:sp>
          <p:nvSpPr>
            <p:cNvPr id="125" name="AutoShape 137"/>
            <p:cNvSpPr>
              <a:spLocks noChangeArrowheads="1"/>
            </p:cNvSpPr>
            <p:nvPr/>
          </p:nvSpPr>
          <p:spPr bwMode="auto">
            <a:xfrm>
              <a:off x="3220" y="1225"/>
              <a:ext cx="522" cy="304"/>
            </a:xfrm>
            <a:prstGeom prst="roundRect">
              <a:avLst>
                <a:gd name="adj" fmla="val 34167"/>
              </a:avLst>
            </a:prstGeom>
            <a:solidFill>
              <a:srgbClr val="00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dirty="0">
                  <a:latin typeface="微软雅黑" pitchFamily="34" charset="-122"/>
                  <a:ea typeface="微软雅黑" pitchFamily="34" charset="-122"/>
                </a:rPr>
                <a:t>org</a:t>
              </a:r>
            </a:p>
          </p:txBody>
        </p:sp>
        <p:grpSp>
          <p:nvGrpSpPr>
            <p:cNvPr id="126" name="Group 138"/>
            <p:cNvGrpSpPr>
              <a:grpSpLocks/>
            </p:cNvGrpSpPr>
            <p:nvPr/>
          </p:nvGrpSpPr>
          <p:grpSpPr bwMode="auto">
            <a:xfrm>
              <a:off x="5042" y="1532"/>
              <a:ext cx="256" cy="99"/>
              <a:chOff x="2875" y="1143"/>
              <a:chExt cx="330" cy="133"/>
            </a:xfrm>
          </p:grpSpPr>
          <p:sp>
            <p:nvSpPr>
              <p:cNvPr id="136" name="Line 139"/>
              <p:cNvSpPr>
                <a:spLocks noChangeShapeType="1"/>
              </p:cNvSpPr>
              <p:nvPr/>
            </p:nvSpPr>
            <p:spPr bwMode="auto">
              <a:xfrm>
                <a:off x="3061" y="1144"/>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7" name="Line 140"/>
              <p:cNvSpPr>
                <a:spLocks noChangeShapeType="1"/>
              </p:cNvSpPr>
              <p:nvPr/>
            </p:nvSpPr>
            <p:spPr bwMode="auto">
              <a:xfrm>
                <a:off x="3050" y="1143"/>
                <a:ext cx="37" cy="1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8" name="Line 141"/>
              <p:cNvSpPr>
                <a:spLocks noChangeShapeType="1"/>
              </p:cNvSpPr>
              <p:nvPr/>
            </p:nvSpPr>
            <p:spPr bwMode="auto">
              <a:xfrm flipH="1">
                <a:off x="2875"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9" name="Line 142"/>
              <p:cNvSpPr>
                <a:spLocks noChangeShapeType="1"/>
              </p:cNvSpPr>
              <p:nvPr/>
            </p:nvSpPr>
            <p:spPr bwMode="auto">
              <a:xfrm flipH="1">
                <a:off x="2980" y="1143"/>
                <a:ext cx="54"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127" name="Group 143"/>
            <p:cNvGrpSpPr>
              <a:grpSpLocks/>
            </p:cNvGrpSpPr>
            <p:nvPr/>
          </p:nvGrpSpPr>
          <p:grpSpPr bwMode="auto">
            <a:xfrm>
              <a:off x="3353" y="1523"/>
              <a:ext cx="256" cy="98"/>
              <a:chOff x="2875" y="1142"/>
              <a:chExt cx="330" cy="133"/>
            </a:xfrm>
          </p:grpSpPr>
          <p:sp>
            <p:nvSpPr>
              <p:cNvPr id="132" name="Line 144"/>
              <p:cNvSpPr>
                <a:spLocks noChangeShapeType="1"/>
              </p:cNvSpPr>
              <p:nvPr/>
            </p:nvSpPr>
            <p:spPr bwMode="auto">
              <a:xfrm>
                <a:off x="3061" y="1142"/>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3" name="Line 145"/>
              <p:cNvSpPr>
                <a:spLocks noChangeShapeType="1"/>
              </p:cNvSpPr>
              <p:nvPr/>
            </p:nvSpPr>
            <p:spPr bwMode="auto">
              <a:xfrm>
                <a:off x="3050" y="1143"/>
                <a:ext cx="37" cy="1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4" name="Line 146"/>
              <p:cNvSpPr>
                <a:spLocks noChangeShapeType="1"/>
              </p:cNvSpPr>
              <p:nvPr/>
            </p:nvSpPr>
            <p:spPr bwMode="auto">
              <a:xfrm flipH="1">
                <a:off x="2875"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5" name="Line 147"/>
              <p:cNvSpPr>
                <a:spLocks noChangeShapeType="1"/>
              </p:cNvSpPr>
              <p:nvPr/>
            </p:nvSpPr>
            <p:spPr bwMode="auto">
              <a:xfrm flipH="1">
                <a:off x="2980" y="1142"/>
                <a:ext cx="54"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28" name="AutoShape 148"/>
            <p:cNvSpPr>
              <a:spLocks noChangeArrowheads="1"/>
            </p:cNvSpPr>
            <p:nvPr/>
          </p:nvSpPr>
          <p:spPr bwMode="auto">
            <a:xfrm>
              <a:off x="4049" y="709"/>
              <a:ext cx="523" cy="304"/>
            </a:xfrm>
            <a:prstGeom prst="roundRect">
              <a:avLst>
                <a:gd name="adj" fmla="val 34167"/>
              </a:avLst>
            </a:prstGeom>
            <a:solidFill>
              <a:srgbClr val="FF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1200" b="1">
                  <a:latin typeface="微软雅黑" pitchFamily="34" charset="-122"/>
                  <a:ea typeface="微软雅黑" pitchFamily="34" charset="-122"/>
                </a:rPr>
                <a:t>根</a:t>
              </a:r>
            </a:p>
          </p:txBody>
        </p:sp>
        <p:sp>
          <p:nvSpPr>
            <p:cNvPr id="129" name="Line 149"/>
            <p:cNvSpPr>
              <a:spLocks noChangeShapeType="1"/>
            </p:cNvSpPr>
            <p:nvPr/>
          </p:nvSpPr>
          <p:spPr bwMode="auto">
            <a:xfrm>
              <a:off x="4375" y="1010"/>
              <a:ext cx="792" cy="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0" name="Line 150"/>
            <p:cNvSpPr>
              <a:spLocks noChangeShapeType="1"/>
            </p:cNvSpPr>
            <p:nvPr/>
          </p:nvSpPr>
          <p:spPr bwMode="auto">
            <a:xfrm flipV="1">
              <a:off x="3481" y="1010"/>
              <a:ext cx="779" cy="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31" name="Line 151"/>
            <p:cNvSpPr>
              <a:spLocks noChangeShapeType="1"/>
            </p:cNvSpPr>
            <p:nvPr/>
          </p:nvSpPr>
          <p:spPr bwMode="auto">
            <a:xfrm>
              <a:off x="4321" y="1010"/>
              <a:ext cx="0" cy="2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42" name="Line 92"/>
          <p:cNvSpPr>
            <a:spLocks noChangeShapeType="1"/>
          </p:cNvSpPr>
          <p:nvPr/>
        </p:nvSpPr>
        <p:spPr bwMode="auto">
          <a:xfrm>
            <a:off x="3129287" y="2699410"/>
            <a:ext cx="6223" cy="4824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3" name="Text Box 93"/>
          <p:cNvSpPr txBox="1">
            <a:spLocks noChangeArrowheads="1"/>
          </p:cNvSpPr>
          <p:nvPr/>
        </p:nvSpPr>
        <p:spPr bwMode="auto">
          <a:xfrm>
            <a:off x="1771725" y="2958937"/>
            <a:ext cx="10310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zh-CN" altLang="en-US" sz="1200" b="1" dirty="0">
                <a:solidFill>
                  <a:schemeClr val="bg1"/>
                </a:solidFill>
                <a:latin typeface="微软雅黑" pitchFamily="34" charset="-122"/>
                <a:ea typeface="微软雅黑" pitchFamily="34" charset="-122"/>
              </a:rPr>
              <a:t>域 </a:t>
            </a:r>
            <a:r>
              <a:rPr kumimoji="1" lang="en-US" altLang="zh-CN" sz="1200" b="1" dirty="0">
                <a:solidFill>
                  <a:schemeClr val="bg1"/>
                </a:solidFill>
                <a:latin typeface="微软雅黑" pitchFamily="34" charset="-122"/>
                <a:ea typeface="微软雅黑" pitchFamily="34" charset="-122"/>
              </a:rPr>
              <a:t>abc.com</a:t>
            </a:r>
          </a:p>
        </p:txBody>
      </p:sp>
      <p:sp>
        <p:nvSpPr>
          <p:cNvPr id="144" name="Freeform 94"/>
          <p:cNvSpPr>
            <a:spLocks/>
          </p:cNvSpPr>
          <p:nvPr/>
        </p:nvSpPr>
        <p:spPr bwMode="auto">
          <a:xfrm>
            <a:off x="1968773" y="3047876"/>
            <a:ext cx="2243246" cy="1384288"/>
          </a:xfrm>
          <a:custGeom>
            <a:avLst/>
            <a:gdLst>
              <a:gd name="T0" fmla="*/ 2147483646 w 1917"/>
              <a:gd name="T1" fmla="*/ 2147483646 h 1143"/>
              <a:gd name="T2" fmla="*/ 2147483646 w 1917"/>
              <a:gd name="T3" fmla="*/ 2147483646 h 1143"/>
              <a:gd name="T4" fmla="*/ 2147483646 w 1917"/>
              <a:gd name="T5" fmla="*/ 2147483646 h 1143"/>
              <a:gd name="T6" fmla="*/ 2147483646 w 1917"/>
              <a:gd name="T7" fmla="*/ 2147483646 h 1143"/>
              <a:gd name="T8" fmla="*/ 2147483646 w 1917"/>
              <a:gd name="T9" fmla="*/ 2147483646 h 1143"/>
              <a:gd name="T10" fmla="*/ 2147483646 w 1917"/>
              <a:gd name="T11" fmla="*/ 2147483646 h 1143"/>
              <a:gd name="T12" fmla="*/ 2147483646 w 1917"/>
              <a:gd name="T13" fmla="*/ 2147483646 h 1143"/>
              <a:gd name="T14" fmla="*/ 2147483646 w 1917"/>
              <a:gd name="T15" fmla="*/ 2147483646 h 1143"/>
              <a:gd name="T16" fmla="*/ 2147483646 w 1917"/>
              <a:gd name="T17" fmla="*/ 2147483646 h 1143"/>
              <a:gd name="T18" fmla="*/ 2147483646 w 1917"/>
              <a:gd name="T19" fmla="*/ 2147483646 h 1143"/>
              <a:gd name="T20" fmla="*/ 2147483646 w 1917"/>
              <a:gd name="T21" fmla="*/ 2147483646 h 1143"/>
              <a:gd name="T22" fmla="*/ 2147483646 w 1917"/>
              <a:gd name="T23" fmla="*/ 2147483646 h 1143"/>
              <a:gd name="T24" fmla="*/ 2147483646 w 1917"/>
              <a:gd name="T25" fmla="*/ 2147483646 h 1143"/>
              <a:gd name="T26" fmla="*/ 2147483646 w 1917"/>
              <a:gd name="T27" fmla="*/ 2147483646 h 1143"/>
              <a:gd name="T28" fmla="*/ 2147483646 w 1917"/>
              <a:gd name="T29" fmla="*/ 2147483646 h 1143"/>
              <a:gd name="T30" fmla="*/ 2147483646 w 1917"/>
              <a:gd name="T31" fmla="*/ 2147483646 h 11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17" h="1143">
                <a:moveTo>
                  <a:pt x="1097" y="32"/>
                </a:moveTo>
                <a:cubicBezTo>
                  <a:pt x="1031" y="7"/>
                  <a:pt x="964" y="0"/>
                  <a:pt x="882" y="43"/>
                </a:cubicBezTo>
                <a:cubicBezTo>
                  <a:pt x="800" y="86"/>
                  <a:pt x="730" y="155"/>
                  <a:pt x="603" y="287"/>
                </a:cubicBezTo>
                <a:cubicBezTo>
                  <a:pt x="476" y="418"/>
                  <a:pt x="218" y="703"/>
                  <a:pt x="120" y="830"/>
                </a:cubicBezTo>
                <a:cubicBezTo>
                  <a:pt x="22" y="957"/>
                  <a:pt x="0" y="1000"/>
                  <a:pt x="13" y="1050"/>
                </a:cubicBezTo>
                <a:cubicBezTo>
                  <a:pt x="26" y="1099"/>
                  <a:pt x="95" y="1114"/>
                  <a:pt x="195" y="1126"/>
                </a:cubicBezTo>
                <a:cubicBezTo>
                  <a:pt x="295" y="1139"/>
                  <a:pt x="458" y="1126"/>
                  <a:pt x="612" y="1128"/>
                </a:cubicBezTo>
                <a:cubicBezTo>
                  <a:pt x="766" y="1130"/>
                  <a:pt x="981" y="1134"/>
                  <a:pt x="1121" y="1136"/>
                </a:cubicBezTo>
                <a:cubicBezTo>
                  <a:pt x="1261" y="1138"/>
                  <a:pt x="1336" y="1143"/>
                  <a:pt x="1451" y="1139"/>
                </a:cubicBezTo>
                <a:cubicBezTo>
                  <a:pt x="1566" y="1135"/>
                  <a:pt x="1735" y="1132"/>
                  <a:pt x="1811" y="1109"/>
                </a:cubicBezTo>
                <a:cubicBezTo>
                  <a:pt x="1887" y="1086"/>
                  <a:pt x="1917" y="1062"/>
                  <a:pt x="1907" y="1001"/>
                </a:cubicBezTo>
                <a:cubicBezTo>
                  <a:pt x="1897" y="940"/>
                  <a:pt x="1807" y="823"/>
                  <a:pt x="1751" y="743"/>
                </a:cubicBezTo>
                <a:cubicBezTo>
                  <a:pt x="1695" y="663"/>
                  <a:pt x="1625" y="586"/>
                  <a:pt x="1571" y="521"/>
                </a:cubicBezTo>
                <a:cubicBezTo>
                  <a:pt x="1517" y="456"/>
                  <a:pt x="1476" y="408"/>
                  <a:pt x="1427" y="353"/>
                </a:cubicBezTo>
                <a:cubicBezTo>
                  <a:pt x="1378" y="298"/>
                  <a:pt x="1332" y="245"/>
                  <a:pt x="1277" y="191"/>
                </a:cubicBezTo>
                <a:cubicBezTo>
                  <a:pt x="1222" y="137"/>
                  <a:pt x="1163" y="57"/>
                  <a:pt x="1097" y="32"/>
                </a:cubicBezTo>
                <a:close/>
              </a:path>
            </a:pathLst>
          </a:custGeom>
          <a:solidFill>
            <a:srgbClr val="66FFCC"/>
          </a:solidFill>
          <a:ln>
            <a:noFill/>
          </a:ln>
          <a:effectLst/>
          <a:extLst>
            <a:ext uri="{91240B29-F687-4F45-9708-019B960494DF}">
              <a14:hiddenLine xmlns:a14="http://schemas.microsoft.com/office/drawing/2010/main" w="38100" cmpd="sng">
                <a:solidFill>
                  <a:srgbClr val="5F5F5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5" name="Text Box 96"/>
          <p:cNvSpPr txBox="1">
            <a:spLocks noChangeArrowheads="1"/>
          </p:cNvSpPr>
          <p:nvPr/>
        </p:nvSpPr>
        <p:spPr bwMode="auto">
          <a:xfrm>
            <a:off x="1699665" y="3294865"/>
            <a:ext cx="830677" cy="35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algn="ctr" eaLnBrk="1" hangingPunct="1">
              <a:lnSpc>
                <a:spcPct val="70000"/>
              </a:lnSpc>
            </a:pPr>
            <a:r>
              <a:rPr kumimoji="1" lang="zh-CN" altLang="zh-CN" sz="1200" b="1" dirty="0">
                <a:solidFill>
                  <a:schemeClr val="bg1"/>
                </a:solidFill>
                <a:latin typeface="微软雅黑" pitchFamily="34" charset="-122"/>
                <a:ea typeface="微软雅黑" pitchFamily="34" charset="-122"/>
              </a:rPr>
              <a:t> 区</a:t>
            </a:r>
            <a:endParaRPr kumimoji="1" lang="zh-CN" altLang="en-US" sz="1200" b="1" dirty="0">
              <a:solidFill>
                <a:schemeClr val="bg1"/>
              </a:solidFill>
              <a:latin typeface="微软雅黑" pitchFamily="34" charset="-122"/>
              <a:ea typeface="微软雅黑" pitchFamily="34" charset="-122"/>
            </a:endParaRPr>
          </a:p>
          <a:p>
            <a:pPr algn="ctr" eaLnBrk="1" hangingPunct="1">
              <a:lnSpc>
                <a:spcPct val="70000"/>
              </a:lnSpc>
            </a:pPr>
            <a:r>
              <a:rPr kumimoji="1" lang="en-US" altLang="zh-CN" sz="1200" b="1" dirty="0">
                <a:solidFill>
                  <a:schemeClr val="bg1"/>
                </a:solidFill>
                <a:latin typeface="微软雅黑" pitchFamily="34" charset="-122"/>
                <a:ea typeface="微软雅黑" pitchFamily="34" charset="-122"/>
              </a:rPr>
              <a:t>abc.com</a:t>
            </a:r>
          </a:p>
        </p:txBody>
      </p:sp>
      <p:sp>
        <p:nvSpPr>
          <p:cNvPr id="146" name="Freeform 97"/>
          <p:cNvSpPr>
            <a:spLocks/>
          </p:cNvSpPr>
          <p:nvPr/>
        </p:nvSpPr>
        <p:spPr bwMode="auto">
          <a:xfrm>
            <a:off x="2099448" y="3610781"/>
            <a:ext cx="86079" cy="351337"/>
          </a:xfrm>
          <a:custGeom>
            <a:avLst/>
            <a:gdLst>
              <a:gd name="T0" fmla="*/ 0 w 172"/>
              <a:gd name="T1" fmla="*/ 0 h 244"/>
              <a:gd name="T2" fmla="*/ 2147483646 w 172"/>
              <a:gd name="T3" fmla="*/ 2147483646 h 244"/>
              <a:gd name="T4" fmla="*/ 0 60000 65536"/>
              <a:gd name="T5" fmla="*/ 0 60000 65536"/>
            </a:gdLst>
            <a:ahLst/>
            <a:cxnLst>
              <a:cxn ang="T4">
                <a:pos x="T0" y="T1"/>
              </a:cxn>
              <a:cxn ang="T5">
                <a:pos x="T2" y="T3"/>
              </a:cxn>
            </a:cxnLst>
            <a:rect l="0" t="0" r="r" b="b"/>
            <a:pathLst>
              <a:path w="172" h="244">
                <a:moveTo>
                  <a:pt x="0" y="0"/>
                </a:moveTo>
                <a:lnTo>
                  <a:pt x="172" y="244"/>
                </a:lnTo>
              </a:path>
            </a:pathLst>
          </a:custGeom>
          <a:noFill/>
          <a:ln w="12700">
            <a:solidFill>
              <a:srgbClr val="FFFF00"/>
            </a:solidFill>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itchFamily="34" charset="-122"/>
              <a:ea typeface="微软雅黑" pitchFamily="34" charset="-122"/>
            </a:endParaRPr>
          </a:p>
        </p:txBody>
      </p:sp>
      <p:sp>
        <p:nvSpPr>
          <p:cNvPr id="147" name="Line 98"/>
          <p:cNvSpPr>
            <a:spLocks noChangeShapeType="1"/>
          </p:cNvSpPr>
          <p:nvPr/>
        </p:nvSpPr>
        <p:spPr bwMode="auto">
          <a:xfrm flipH="1">
            <a:off x="2837863" y="3284334"/>
            <a:ext cx="235422" cy="399204"/>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8" name="Line 99"/>
          <p:cNvSpPr>
            <a:spLocks noChangeShapeType="1"/>
          </p:cNvSpPr>
          <p:nvPr/>
        </p:nvSpPr>
        <p:spPr bwMode="auto">
          <a:xfrm>
            <a:off x="3203958" y="3302524"/>
            <a:ext cx="308018" cy="372398"/>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49" name="Line 100"/>
          <p:cNvSpPr>
            <a:spLocks noChangeShapeType="1"/>
          </p:cNvSpPr>
          <p:nvPr/>
        </p:nvSpPr>
        <p:spPr bwMode="auto">
          <a:xfrm>
            <a:off x="3564869" y="3749593"/>
            <a:ext cx="329798" cy="477704"/>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0" name="Line 101"/>
          <p:cNvSpPr>
            <a:spLocks noChangeShapeType="1"/>
          </p:cNvSpPr>
          <p:nvPr/>
        </p:nvSpPr>
        <p:spPr bwMode="auto">
          <a:xfrm>
            <a:off x="2853419" y="3761080"/>
            <a:ext cx="402394" cy="425051"/>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1" name="Line 102"/>
          <p:cNvSpPr>
            <a:spLocks noChangeShapeType="1"/>
          </p:cNvSpPr>
          <p:nvPr/>
        </p:nvSpPr>
        <p:spPr bwMode="auto">
          <a:xfrm flipH="1">
            <a:off x="2783933" y="3767782"/>
            <a:ext cx="11408" cy="363782"/>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2" name="Line 103"/>
          <p:cNvSpPr>
            <a:spLocks noChangeShapeType="1"/>
          </p:cNvSpPr>
          <p:nvPr/>
        </p:nvSpPr>
        <p:spPr bwMode="auto">
          <a:xfrm flipH="1">
            <a:off x="2292348" y="3718958"/>
            <a:ext cx="488474" cy="467173"/>
          </a:xfrm>
          <a:prstGeom prst="line">
            <a:avLst/>
          </a:prstGeom>
          <a:noFill/>
          <a:ln w="12700">
            <a:solidFill>
              <a:srgbClr val="7030A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53" name="Oval 104"/>
          <p:cNvSpPr>
            <a:spLocks noChangeArrowheads="1"/>
          </p:cNvSpPr>
          <p:nvPr/>
        </p:nvSpPr>
        <p:spPr bwMode="auto">
          <a:xfrm>
            <a:off x="2908385" y="3148394"/>
            <a:ext cx="424174" cy="23167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abc</a:t>
            </a:r>
          </a:p>
        </p:txBody>
      </p:sp>
      <p:sp>
        <p:nvSpPr>
          <p:cNvPr id="154" name="Oval 105"/>
          <p:cNvSpPr>
            <a:spLocks noChangeArrowheads="1"/>
          </p:cNvSpPr>
          <p:nvPr/>
        </p:nvSpPr>
        <p:spPr bwMode="auto">
          <a:xfrm>
            <a:off x="2620071" y="3626098"/>
            <a:ext cx="372319" cy="1847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x</a:t>
            </a:r>
          </a:p>
        </p:txBody>
      </p:sp>
      <p:sp>
        <p:nvSpPr>
          <p:cNvPr id="155" name="Oval 106"/>
          <p:cNvSpPr>
            <a:spLocks noChangeArrowheads="1"/>
          </p:cNvSpPr>
          <p:nvPr/>
        </p:nvSpPr>
        <p:spPr bwMode="auto">
          <a:xfrm>
            <a:off x="2090114" y="4134436"/>
            <a:ext cx="372318" cy="185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u</a:t>
            </a:r>
          </a:p>
        </p:txBody>
      </p:sp>
      <p:sp>
        <p:nvSpPr>
          <p:cNvPr id="156" name="Oval 107"/>
          <p:cNvSpPr>
            <a:spLocks noChangeArrowheads="1"/>
          </p:cNvSpPr>
          <p:nvPr/>
        </p:nvSpPr>
        <p:spPr bwMode="auto">
          <a:xfrm>
            <a:off x="2584810" y="4134436"/>
            <a:ext cx="372319" cy="185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v</a:t>
            </a:r>
          </a:p>
        </p:txBody>
      </p:sp>
      <p:sp>
        <p:nvSpPr>
          <p:cNvPr id="157" name="Oval 108"/>
          <p:cNvSpPr>
            <a:spLocks noChangeArrowheads="1"/>
          </p:cNvSpPr>
          <p:nvPr/>
        </p:nvSpPr>
        <p:spPr bwMode="auto">
          <a:xfrm>
            <a:off x="3080544" y="4134436"/>
            <a:ext cx="372319" cy="185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w</a:t>
            </a:r>
          </a:p>
        </p:txBody>
      </p:sp>
      <p:sp>
        <p:nvSpPr>
          <p:cNvPr id="158" name="Oval 109"/>
          <p:cNvSpPr>
            <a:spLocks noChangeArrowheads="1"/>
          </p:cNvSpPr>
          <p:nvPr/>
        </p:nvSpPr>
        <p:spPr bwMode="auto">
          <a:xfrm>
            <a:off x="3682061" y="4134436"/>
            <a:ext cx="372319" cy="18572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t</a:t>
            </a:r>
          </a:p>
        </p:txBody>
      </p:sp>
      <p:sp>
        <p:nvSpPr>
          <p:cNvPr id="159" name="Oval 110"/>
          <p:cNvSpPr>
            <a:spLocks noChangeArrowheads="1"/>
          </p:cNvSpPr>
          <p:nvPr/>
        </p:nvSpPr>
        <p:spPr bwMode="auto">
          <a:xfrm>
            <a:off x="3363672" y="3626098"/>
            <a:ext cx="372318" cy="1847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1200" b="1">
                <a:latin typeface="微软雅黑" pitchFamily="34" charset="-122"/>
                <a:ea typeface="微软雅黑" pitchFamily="34" charset="-122"/>
              </a:rPr>
              <a:t>y</a:t>
            </a:r>
          </a:p>
        </p:txBody>
      </p:sp>
      <p:sp>
        <p:nvSpPr>
          <p:cNvPr id="160" name="Text Box 111"/>
          <p:cNvSpPr txBox="1">
            <a:spLocks noChangeArrowheads="1"/>
          </p:cNvSpPr>
          <p:nvPr/>
        </p:nvSpPr>
        <p:spPr bwMode="auto">
          <a:xfrm>
            <a:off x="2584029" y="4578634"/>
            <a:ext cx="10839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600">
                <a:solidFill>
                  <a:schemeClr val="tx1"/>
                </a:solidFill>
                <a:latin typeface="Tahoma" pitchFamily="34" charset="0"/>
                <a:ea typeface="宋体" charset="-122"/>
              </a:defRPr>
            </a:lvl1pPr>
            <a:lvl2pPr marL="742950" indent="-285750">
              <a:defRPr sz="3600">
                <a:solidFill>
                  <a:schemeClr val="tx1"/>
                </a:solidFill>
                <a:latin typeface="Tahoma" pitchFamily="34" charset="0"/>
                <a:ea typeface="宋体" charset="-122"/>
              </a:defRPr>
            </a:lvl2pPr>
            <a:lvl3pPr marL="1143000" indent="-228600">
              <a:defRPr sz="3600">
                <a:solidFill>
                  <a:schemeClr val="tx1"/>
                </a:solidFill>
                <a:latin typeface="Tahoma" pitchFamily="34" charset="0"/>
                <a:ea typeface="宋体" charset="-122"/>
              </a:defRPr>
            </a:lvl3pPr>
            <a:lvl4pPr marL="1600200" indent="-228600">
              <a:defRPr sz="3600">
                <a:solidFill>
                  <a:schemeClr val="tx1"/>
                </a:solidFill>
                <a:latin typeface="Tahoma" pitchFamily="34" charset="0"/>
                <a:ea typeface="宋体" charset="-122"/>
              </a:defRPr>
            </a:lvl4pPr>
            <a:lvl5pPr marL="2057400" indent="-228600">
              <a:defRPr sz="3600">
                <a:solidFill>
                  <a:schemeClr val="tx1"/>
                </a:solidFill>
                <a:latin typeface="Tahoma" pitchFamily="34" charset="0"/>
                <a:ea typeface="宋体" charset="-122"/>
              </a:defRPr>
            </a:lvl5pPr>
            <a:lvl6pPr marL="2514600" indent="-228600" eaLnBrk="0" fontAlgn="base" hangingPunct="0">
              <a:spcBef>
                <a:spcPct val="0"/>
              </a:spcBef>
              <a:spcAft>
                <a:spcPct val="0"/>
              </a:spcAft>
              <a:defRPr sz="3600">
                <a:solidFill>
                  <a:schemeClr val="tx1"/>
                </a:solidFill>
                <a:latin typeface="Tahoma" pitchFamily="34" charset="0"/>
                <a:ea typeface="宋体" charset="-122"/>
              </a:defRPr>
            </a:lvl6pPr>
            <a:lvl7pPr marL="2971800" indent="-228600" eaLnBrk="0" fontAlgn="base" hangingPunct="0">
              <a:spcBef>
                <a:spcPct val="0"/>
              </a:spcBef>
              <a:spcAft>
                <a:spcPct val="0"/>
              </a:spcAft>
              <a:defRPr sz="3600">
                <a:solidFill>
                  <a:schemeClr val="tx1"/>
                </a:solidFill>
                <a:latin typeface="Tahoma" pitchFamily="34" charset="0"/>
                <a:ea typeface="宋体" charset="-122"/>
              </a:defRPr>
            </a:lvl7pPr>
            <a:lvl8pPr marL="3429000" indent="-228600" eaLnBrk="0" fontAlgn="base" hangingPunct="0">
              <a:spcBef>
                <a:spcPct val="0"/>
              </a:spcBef>
              <a:spcAft>
                <a:spcPct val="0"/>
              </a:spcAft>
              <a:defRPr sz="3600">
                <a:solidFill>
                  <a:schemeClr val="tx1"/>
                </a:solidFill>
                <a:latin typeface="Tahoma" pitchFamily="34" charset="0"/>
                <a:ea typeface="宋体" charset="-122"/>
              </a:defRPr>
            </a:lvl8pPr>
            <a:lvl9pPr marL="3886200" indent="-228600" eaLnBrk="0" fontAlgn="base" hangingPunct="0">
              <a:spcBef>
                <a:spcPct val="0"/>
              </a:spcBef>
              <a:spcAft>
                <a:spcPct val="0"/>
              </a:spcAft>
              <a:defRPr sz="3600">
                <a:solidFill>
                  <a:schemeClr val="tx1"/>
                </a:solidFill>
                <a:latin typeface="Tahoma" pitchFamily="34" charset="0"/>
                <a:ea typeface="宋体" charset="-122"/>
              </a:defRPr>
            </a:lvl9pPr>
          </a:lstStyle>
          <a:p>
            <a:pPr eaLnBrk="1" hangingPunct="1"/>
            <a:r>
              <a:rPr kumimoji="1" lang="en-US" altLang="zh-CN" sz="1400" b="1" dirty="0">
                <a:latin typeface="微软雅黑" pitchFamily="34" charset="-122"/>
                <a:ea typeface="微软雅黑" pitchFamily="34" charset="-122"/>
              </a:rPr>
              <a:t>(a) </a:t>
            </a:r>
            <a:r>
              <a:rPr kumimoji="1" lang="zh-CN" altLang="en-US" sz="1400" b="1" dirty="0">
                <a:latin typeface="微软雅黑" pitchFamily="34" charset="-122"/>
                <a:ea typeface="微软雅黑" pitchFamily="34" charset="-122"/>
              </a:rPr>
              <a:t>区 </a:t>
            </a:r>
            <a:r>
              <a:rPr kumimoji="1" lang="en-US" altLang="zh-CN" sz="1400" b="1" dirty="0">
                <a:latin typeface="微软雅黑" pitchFamily="34" charset="-122"/>
                <a:ea typeface="微软雅黑" pitchFamily="34" charset="-122"/>
              </a:rPr>
              <a:t>= </a:t>
            </a:r>
            <a:r>
              <a:rPr kumimoji="1" lang="zh-CN" altLang="en-US" sz="1400" b="1" dirty="0">
                <a:latin typeface="微软雅黑" pitchFamily="34" charset="-122"/>
                <a:ea typeface="微软雅黑" pitchFamily="34" charset="-122"/>
              </a:rPr>
              <a:t>域</a:t>
            </a:r>
          </a:p>
        </p:txBody>
      </p:sp>
      <p:sp>
        <p:nvSpPr>
          <p:cNvPr id="161" name="AutoShape 152"/>
          <p:cNvSpPr>
            <a:spLocks noChangeArrowheads="1"/>
          </p:cNvSpPr>
          <p:nvPr/>
        </p:nvSpPr>
        <p:spPr bwMode="auto">
          <a:xfrm>
            <a:off x="2858604" y="2430403"/>
            <a:ext cx="542403" cy="290069"/>
          </a:xfrm>
          <a:prstGeom prst="roundRect">
            <a:avLst>
              <a:gd name="adj" fmla="val 34167"/>
            </a:avLst>
          </a:prstGeom>
          <a:solidFill>
            <a:srgbClr val="66FF66"/>
          </a:solidFill>
          <a:ln>
            <a:noFill/>
          </a:ln>
          <a:effectLst/>
          <a:extLst/>
        </p:spPr>
        <p:txBody>
          <a:bodyPr wrap="none" anchor="ctr"/>
          <a:lstStyle/>
          <a:p>
            <a:pPr algn="ctr" eaLnBrk="1" hangingPunct="1"/>
            <a:r>
              <a:rPr kumimoji="1" lang="en-US" altLang="zh-CN" sz="1200" b="1">
                <a:latin typeface="微软雅黑" pitchFamily="34" charset="-122"/>
                <a:ea typeface="微软雅黑" pitchFamily="34" charset="-122"/>
              </a:rPr>
              <a:t>com</a:t>
            </a:r>
          </a:p>
        </p:txBody>
      </p:sp>
      <p:sp>
        <p:nvSpPr>
          <p:cNvPr id="162" name="AutoShape 153"/>
          <p:cNvSpPr>
            <a:spLocks noChangeArrowheads="1"/>
          </p:cNvSpPr>
          <p:nvPr/>
        </p:nvSpPr>
        <p:spPr bwMode="auto">
          <a:xfrm>
            <a:off x="3737028" y="2423701"/>
            <a:ext cx="541366" cy="291026"/>
          </a:xfrm>
          <a:prstGeom prst="roundRect">
            <a:avLst>
              <a:gd name="adj" fmla="val 34167"/>
            </a:avLst>
          </a:prstGeom>
          <a:solidFill>
            <a:srgbClr val="00B0F0"/>
          </a:solidFill>
          <a:ln>
            <a:noFill/>
          </a:ln>
          <a:effectLst/>
          <a:extLst/>
        </p:spPr>
        <p:txBody>
          <a:bodyPr wrap="none" anchor="ctr"/>
          <a:lstStyle/>
          <a:p>
            <a:pPr algn="ctr" eaLnBrk="1" hangingPunct="1"/>
            <a:r>
              <a:rPr kumimoji="1" lang="en-US" altLang="zh-CN" sz="1200" b="1">
                <a:latin typeface="微软雅黑" pitchFamily="34" charset="-122"/>
                <a:ea typeface="微软雅黑" pitchFamily="34" charset="-122"/>
              </a:rPr>
              <a:t>edu</a:t>
            </a:r>
          </a:p>
        </p:txBody>
      </p:sp>
      <p:sp>
        <p:nvSpPr>
          <p:cNvPr id="163" name="AutoShape 154"/>
          <p:cNvSpPr>
            <a:spLocks noChangeArrowheads="1"/>
          </p:cNvSpPr>
          <p:nvPr/>
        </p:nvSpPr>
        <p:spPr bwMode="auto">
          <a:xfrm>
            <a:off x="1984330" y="2423701"/>
            <a:ext cx="542403" cy="291026"/>
          </a:xfrm>
          <a:prstGeom prst="roundRect">
            <a:avLst>
              <a:gd name="adj" fmla="val 34167"/>
            </a:avLst>
          </a:prstGeom>
          <a:solidFill>
            <a:srgbClr val="00FFCC"/>
          </a:solidFill>
          <a:ln>
            <a:noFill/>
          </a:ln>
          <a:effectLst/>
          <a:extLst/>
        </p:spPr>
        <p:txBody>
          <a:bodyPr wrap="none" anchor="ctr"/>
          <a:lstStyle/>
          <a:p>
            <a:pPr algn="ctr" eaLnBrk="1" hangingPunct="1"/>
            <a:r>
              <a:rPr kumimoji="1" lang="en-US" altLang="zh-CN" sz="1200" b="1" dirty="0">
                <a:latin typeface="微软雅黑" pitchFamily="34" charset="-122"/>
                <a:ea typeface="微软雅黑" pitchFamily="34" charset="-122"/>
              </a:rPr>
              <a:t>org</a:t>
            </a:r>
          </a:p>
        </p:txBody>
      </p:sp>
      <p:grpSp>
        <p:nvGrpSpPr>
          <p:cNvPr id="164" name="Group 155"/>
          <p:cNvGrpSpPr>
            <a:grpSpLocks/>
          </p:cNvGrpSpPr>
          <p:nvPr/>
        </p:nvGrpSpPr>
        <p:grpSpPr bwMode="auto">
          <a:xfrm>
            <a:off x="3874961" y="2715685"/>
            <a:ext cx="265498" cy="93818"/>
            <a:chOff x="2875" y="1143"/>
            <a:chExt cx="330" cy="132"/>
          </a:xfrm>
        </p:grpSpPr>
        <p:sp>
          <p:nvSpPr>
            <p:cNvPr id="165" name="Line 156"/>
            <p:cNvSpPr>
              <a:spLocks noChangeShapeType="1"/>
            </p:cNvSpPr>
            <p:nvPr/>
          </p:nvSpPr>
          <p:spPr bwMode="auto">
            <a:xfrm>
              <a:off x="3061"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6" name="Line 157"/>
            <p:cNvSpPr>
              <a:spLocks noChangeShapeType="1"/>
            </p:cNvSpPr>
            <p:nvPr/>
          </p:nvSpPr>
          <p:spPr bwMode="auto">
            <a:xfrm>
              <a:off x="3050" y="1143"/>
              <a:ext cx="37" cy="1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7" name="Line 158"/>
            <p:cNvSpPr>
              <a:spLocks noChangeShapeType="1"/>
            </p:cNvSpPr>
            <p:nvPr/>
          </p:nvSpPr>
          <p:spPr bwMode="auto">
            <a:xfrm flipH="1">
              <a:off x="2875"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68" name="Line 159"/>
            <p:cNvSpPr>
              <a:spLocks noChangeShapeType="1"/>
            </p:cNvSpPr>
            <p:nvPr/>
          </p:nvSpPr>
          <p:spPr bwMode="auto">
            <a:xfrm flipH="1">
              <a:off x="2980" y="1143"/>
              <a:ext cx="54"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grpSp>
        <p:nvGrpSpPr>
          <p:cNvPr id="169" name="Group 160"/>
          <p:cNvGrpSpPr>
            <a:grpSpLocks/>
          </p:cNvGrpSpPr>
          <p:nvPr/>
        </p:nvGrpSpPr>
        <p:grpSpPr bwMode="auto">
          <a:xfrm>
            <a:off x="2123301" y="2715685"/>
            <a:ext cx="265498" cy="93818"/>
            <a:chOff x="2875" y="1143"/>
            <a:chExt cx="330" cy="132"/>
          </a:xfrm>
        </p:grpSpPr>
        <p:sp>
          <p:nvSpPr>
            <p:cNvPr id="170" name="Line 161"/>
            <p:cNvSpPr>
              <a:spLocks noChangeShapeType="1"/>
            </p:cNvSpPr>
            <p:nvPr/>
          </p:nvSpPr>
          <p:spPr bwMode="auto">
            <a:xfrm>
              <a:off x="3061"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1" name="Line 162"/>
            <p:cNvSpPr>
              <a:spLocks noChangeShapeType="1"/>
            </p:cNvSpPr>
            <p:nvPr/>
          </p:nvSpPr>
          <p:spPr bwMode="auto">
            <a:xfrm>
              <a:off x="3050" y="1143"/>
              <a:ext cx="37" cy="1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2" name="Line 163"/>
            <p:cNvSpPr>
              <a:spLocks noChangeShapeType="1"/>
            </p:cNvSpPr>
            <p:nvPr/>
          </p:nvSpPr>
          <p:spPr bwMode="auto">
            <a:xfrm flipH="1">
              <a:off x="2875" y="1143"/>
              <a:ext cx="144" cy="1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3" name="Line 164"/>
            <p:cNvSpPr>
              <a:spLocks noChangeShapeType="1"/>
            </p:cNvSpPr>
            <p:nvPr/>
          </p:nvSpPr>
          <p:spPr bwMode="auto">
            <a:xfrm flipH="1">
              <a:off x="2980" y="1143"/>
              <a:ext cx="54" cy="12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
        <p:nvSpPr>
          <p:cNvPr id="174" name="AutoShape 165"/>
          <p:cNvSpPr>
            <a:spLocks noChangeArrowheads="1"/>
          </p:cNvSpPr>
          <p:nvPr/>
        </p:nvSpPr>
        <p:spPr bwMode="auto">
          <a:xfrm>
            <a:off x="2845123" y="1929723"/>
            <a:ext cx="541366" cy="291026"/>
          </a:xfrm>
          <a:prstGeom prst="roundRect">
            <a:avLst>
              <a:gd name="adj" fmla="val 34167"/>
            </a:avLst>
          </a:prstGeom>
          <a:solidFill>
            <a:srgbClr val="FF66FF"/>
          </a:solidFill>
          <a:ln>
            <a:noFill/>
          </a:ln>
          <a:effectLst/>
          <a:extLst/>
        </p:spPr>
        <p:txBody>
          <a:bodyPr wrap="none" anchor="ctr"/>
          <a:lstStyle/>
          <a:p>
            <a:pPr algn="ctr" eaLnBrk="1" hangingPunct="1"/>
            <a:r>
              <a:rPr kumimoji="1" lang="zh-CN" altLang="en-US" sz="1200" b="1">
                <a:latin typeface="微软雅黑" pitchFamily="34" charset="-122"/>
                <a:ea typeface="微软雅黑" pitchFamily="34" charset="-122"/>
              </a:rPr>
              <a:t>根</a:t>
            </a:r>
          </a:p>
        </p:txBody>
      </p:sp>
      <p:sp>
        <p:nvSpPr>
          <p:cNvPr id="175" name="Line 166"/>
          <p:cNvSpPr>
            <a:spLocks noChangeShapeType="1"/>
          </p:cNvSpPr>
          <p:nvPr/>
        </p:nvSpPr>
        <p:spPr bwMode="auto">
          <a:xfrm>
            <a:off x="3183216" y="2217877"/>
            <a:ext cx="821382" cy="2039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6" name="Line 167"/>
          <p:cNvSpPr>
            <a:spLocks noChangeShapeType="1"/>
          </p:cNvSpPr>
          <p:nvPr/>
        </p:nvSpPr>
        <p:spPr bwMode="auto">
          <a:xfrm flipV="1">
            <a:off x="2256049" y="2217877"/>
            <a:ext cx="807900" cy="2039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77" name="Line 168"/>
          <p:cNvSpPr>
            <a:spLocks noChangeShapeType="1"/>
          </p:cNvSpPr>
          <p:nvPr/>
        </p:nvSpPr>
        <p:spPr bwMode="auto">
          <a:xfrm>
            <a:off x="3127213" y="2217877"/>
            <a:ext cx="0" cy="20391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nvGrpSpPr>
          <p:cNvPr id="178" name="Group 169"/>
          <p:cNvGrpSpPr>
            <a:grpSpLocks/>
          </p:cNvGrpSpPr>
          <p:nvPr/>
        </p:nvGrpSpPr>
        <p:grpSpPr bwMode="auto">
          <a:xfrm>
            <a:off x="2993427" y="2715685"/>
            <a:ext cx="265498" cy="93818"/>
            <a:chOff x="1519" y="813"/>
            <a:chExt cx="227" cy="77"/>
          </a:xfrm>
        </p:grpSpPr>
        <p:sp>
          <p:nvSpPr>
            <p:cNvPr id="179" name="Line 170"/>
            <p:cNvSpPr>
              <a:spLocks noChangeShapeType="1"/>
            </p:cNvSpPr>
            <p:nvPr/>
          </p:nvSpPr>
          <p:spPr bwMode="auto">
            <a:xfrm>
              <a:off x="1647" y="813"/>
              <a:ext cx="99" cy="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sp>
          <p:nvSpPr>
            <p:cNvPr id="180" name="Line 171"/>
            <p:cNvSpPr>
              <a:spLocks noChangeShapeType="1"/>
            </p:cNvSpPr>
            <p:nvPr/>
          </p:nvSpPr>
          <p:spPr bwMode="auto">
            <a:xfrm flipH="1">
              <a:off x="1519" y="813"/>
              <a:ext cx="99" cy="7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itchFamily="34" charset="-122"/>
                <a:ea typeface="微软雅黑" pitchFamily="34" charset="-122"/>
              </a:endParaRPr>
            </a:p>
          </p:txBody>
        </p:sp>
      </p:grpSp>
    </p:spTree>
    <p:extLst>
      <p:ext uri="{BB962C8B-B14F-4D97-AF65-F5344CB8AC3E}">
        <p14:creationId xmlns:p14="http://schemas.microsoft.com/office/powerpoint/2010/main" val="400297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wipe(up)">
                                      <p:cBhvr>
                                        <p:cTn id="7" dur="500"/>
                                        <p:tgtEl>
                                          <p:spTgt spid="16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up)">
                                      <p:cBhvr>
                                        <p:cTn id="1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6352</TotalTime>
  <Words>5277</Words>
  <Application>Microsoft Office PowerPoint</Application>
  <PresentationFormat>全屏显示(16:9)</PresentationFormat>
  <Paragraphs>1796</Paragraphs>
  <Slides>80</Slides>
  <Notes>14</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80</vt:i4>
      </vt:variant>
    </vt:vector>
  </HeadingPairs>
  <TitlesOfParts>
    <vt:vector size="91" baseType="lpstr">
      <vt:lpstr>Adobe Arabic</vt:lpstr>
      <vt:lpstr>Calibri</vt:lpstr>
      <vt:lpstr>Symbol</vt:lpstr>
      <vt:lpstr>Wingdings</vt:lpstr>
      <vt:lpstr>Arial</vt:lpstr>
      <vt:lpstr>Times New Roman</vt:lpstr>
      <vt:lpstr>微软雅黑</vt:lpstr>
      <vt:lpstr>宋体</vt:lpstr>
      <vt:lpstr>Office 主题​​</vt:lpstr>
      <vt:lpstr>VISIO</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815</cp:revision>
  <dcterms:created xsi:type="dcterms:W3CDTF">2018-07-18T08:51:30Z</dcterms:created>
  <dcterms:modified xsi:type="dcterms:W3CDTF">2024-11-09T08:56:11Z</dcterms:modified>
</cp:coreProperties>
</file>