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sldIdLst>
    <p:sldId id="257" r:id="rId2"/>
    <p:sldId id="802" r:id="rId3"/>
    <p:sldId id="256" r:id="rId4"/>
    <p:sldId id="259" r:id="rId5"/>
    <p:sldId id="260" r:id="rId6"/>
    <p:sldId id="803" r:id="rId7"/>
    <p:sldId id="558" r:id="rId8"/>
    <p:sldId id="574" r:id="rId9"/>
    <p:sldId id="797" r:id="rId10"/>
    <p:sldId id="798" r:id="rId11"/>
    <p:sldId id="799" r:id="rId12"/>
    <p:sldId id="570" r:id="rId13"/>
    <p:sldId id="569" r:id="rId14"/>
    <p:sldId id="566" r:id="rId15"/>
    <p:sldId id="565" r:id="rId16"/>
    <p:sldId id="564" r:id="rId17"/>
    <p:sldId id="582" r:id="rId18"/>
    <p:sldId id="581" r:id="rId19"/>
    <p:sldId id="747" r:id="rId20"/>
    <p:sldId id="580" r:id="rId21"/>
    <p:sldId id="575" r:id="rId22"/>
    <p:sldId id="589" r:id="rId23"/>
    <p:sldId id="750" r:id="rId24"/>
    <p:sldId id="751" r:id="rId25"/>
    <p:sldId id="588" r:id="rId26"/>
    <p:sldId id="804" r:id="rId27"/>
    <p:sldId id="756" r:id="rId28"/>
    <p:sldId id="754" r:id="rId29"/>
    <p:sldId id="755" r:id="rId30"/>
    <p:sldId id="757" r:id="rId31"/>
    <p:sldId id="805" r:id="rId32"/>
    <p:sldId id="584" r:id="rId33"/>
    <p:sldId id="598" r:id="rId34"/>
    <p:sldId id="610" r:id="rId35"/>
    <p:sldId id="718" r:id="rId36"/>
    <p:sldId id="792" r:id="rId37"/>
    <p:sldId id="740" r:id="rId38"/>
    <p:sldId id="719" r:id="rId39"/>
    <p:sldId id="793" r:id="rId40"/>
    <p:sldId id="794" r:id="rId41"/>
    <p:sldId id="723" r:id="rId42"/>
    <p:sldId id="725" r:id="rId43"/>
    <p:sldId id="795" r:id="rId4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ambria Math" panose="02040503050406030204" pitchFamily="18" charset="0"/>
      <p:regular r:id="rId50"/>
    </p:embeddedFont>
    <p:embeddedFont>
      <p:font typeface="微软雅黑" panose="020B0503020204020204" pitchFamily="34" charset="-122"/>
      <p:regular r:id="rId51"/>
      <p:bold r:id="rId52"/>
    </p:embeddedFont>
    <p:embeddedFont>
      <p:font typeface="黑体" panose="02010609060101010101" pitchFamily="49" charset="-122"/>
      <p:regular r:id="rId53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990099"/>
    <a:srgbClr val="A647DA"/>
    <a:srgbClr val="CC0099"/>
    <a:srgbClr val="FFFF66"/>
    <a:srgbClr val="00FFFF"/>
    <a:srgbClr val="0000FF"/>
    <a:srgbClr val="FFFF99"/>
    <a:srgbClr val="66FF99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86014" autoAdjust="0"/>
  </p:normalViewPr>
  <p:slideViewPr>
    <p:cSldViewPr snapToGrid="0">
      <p:cViewPr varScale="1">
        <p:scale>
          <a:sx n="100" d="100"/>
          <a:sy n="100" d="100"/>
        </p:scale>
        <p:origin x="22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D98DA0-95B2-47C8-904B-9AC1171377A9}" type="doc">
      <dgm:prSet loTypeId="urn:microsoft.com/office/officeart/2005/8/layout/hList1" loCatId="list" qsTypeId="urn:microsoft.com/office/officeart/2005/8/quickstyle/simple4" qsCatId="simple" csTypeId="urn:microsoft.com/office/officeart/2005/8/colors/colorful1#1" csCatId="colorful" phldr="1"/>
      <dgm:spPr/>
      <dgm:t>
        <a:bodyPr/>
        <a:lstStyle/>
        <a:p>
          <a:endParaRPr lang="zh-CN" altLang="en-US"/>
        </a:p>
      </dgm:t>
    </dgm:pt>
    <dgm:pt modelId="{05A68B64-66B2-4FAF-92DD-516FF32B1BCC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实体鉴别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66D2F3-8AA5-4139-8F76-EA56D3788C49}" type="parTrans" cxnId="{B60FD945-49AB-4CBD-B400-904BEBC42DA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E8B910-8BA6-4472-9776-E857A512BC38}" type="sibTrans" cxnId="{B60FD945-49AB-4CBD-B400-904BEBC42DA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97D4A6-72F3-4CF6-AEA3-2D6BCD98E933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鉴别发信者，防止冒充者。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66684A-032A-4EE5-B123-E63A6AFC542E}" type="parTrans" cxnId="{7F2F148C-2A93-4731-BAB5-8EC0BEFC4DE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AEEAF6-2C90-450B-83EB-61A039CB75EF}" type="sibTrans" cxnId="{7F2F148C-2A93-4731-BAB5-8EC0BEFC4DE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3961D-B8A5-4544-96E2-C59E72DF4488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实体：发信的人或进程。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2B612A-B922-416A-8015-0298811D6000}" type="parTrans" cxnId="{531E92C4-5F9A-406F-9DEA-551742688FA5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629C44-D3F6-4D1E-83B5-B562E481999B}" type="sibTrans" cxnId="{531E92C4-5F9A-406F-9DEA-551742688FA5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303DA3-CA59-4DE3-87D8-08ED0B0AE905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鉴别报文的完整性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A82F57-0C70-4ABB-BF85-CB7D9C6DEAA5}" type="parTrans" cxnId="{AC40AEC7-7654-4B7E-8765-D400B8A2A0ED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3DAC15-77D8-4571-B151-92735A738E4E}" type="sibTrans" cxnId="{AC40AEC7-7654-4B7E-8765-D400B8A2A0ED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2F39F-9B4B-44E0-9A3C-3199C8F07F3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报文未被他人篡改过。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53C08-46CA-49A8-8B81-DEC0069C6C34}" type="parTrans" cxnId="{253C445E-DE46-45D7-8BC5-D25AC2BB843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4197D5-B346-4C6D-A6FB-82D885410872}" type="sibTrans" cxnId="{253C445E-DE46-45D7-8BC5-D25AC2BB843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4F29F-FA67-46C1-AE45-9CD2555EBE0E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也常称为</a:t>
          </a:r>
          <a:r>
            <a:rPr lang="zh-CN" altLang="en-US" sz="18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端点鉴别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E3C791-58FB-4167-AA72-29C87F06C2F4}" type="parTrans" cxnId="{8CE73835-4AEA-4961-823C-9EE619689508}">
      <dgm:prSet/>
      <dgm:spPr/>
      <dgm:t>
        <a:bodyPr/>
        <a:lstStyle/>
        <a:p>
          <a:endParaRPr lang="zh-CN" altLang="en-US"/>
        </a:p>
      </dgm:t>
    </dgm:pt>
    <dgm:pt modelId="{E1615CA2-E1C4-485B-B14A-31111799F38C}" type="sibTrans" cxnId="{8CE73835-4AEA-4961-823C-9EE619689508}">
      <dgm:prSet/>
      <dgm:spPr/>
      <dgm:t>
        <a:bodyPr/>
        <a:lstStyle/>
        <a:p>
          <a:endParaRPr lang="zh-CN" altLang="en-US"/>
        </a:p>
      </dgm:t>
    </dgm:pt>
    <dgm:pt modelId="{2459AA72-BC4B-4C5C-B556-E8D74D05A708}" type="pres">
      <dgm:prSet presAssocID="{08D98DA0-95B2-47C8-904B-9AC1171377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2C95C8-FB31-4DBD-B776-0832795C686C}" type="pres">
      <dgm:prSet presAssocID="{05A68B64-66B2-4FAF-92DD-516FF32B1BCC}" presName="composite" presStyleCnt="0"/>
      <dgm:spPr/>
    </dgm:pt>
    <dgm:pt modelId="{4C2448E9-2FED-4C18-AEB6-80BAC810D979}" type="pres">
      <dgm:prSet presAssocID="{05A68B64-66B2-4FAF-92DD-516FF32B1BC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ECD96F-8117-4A6D-AE9F-1F60F8B55EE5}" type="pres">
      <dgm:prSet presAssocID="{05A68B64-66B2-4FAF-92DD-516FF32B1BC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1A89F5-9BE7-45EC-9CC6-C3030B1C2986}" type="pres">
      <dgm:prSet presAssocID="{C7E8B910-8BA6-4472-9776-E857A512BC38}" presName="space" presStyleCnt="0"/>
      <dgm:spPr/>
    </dgm:pt>
    <dgm:pt modelId="{50742E41-305B-4B63-A528-37FA256778AB}" type="pres">
      <dgm:prSet presAssocID="{58303DA3-CA59-4DE3-87D8-08ED0B0AE905}" presName="composite" presStyleCnt="0"/>
      <dgm:spPr/>
    </dgm:pt>
    <dgm:pt modelId="{B9E82E96-11D1-4AE9-AC69-5EA2280CC2A6}" type="pres">
      <dgm:prSet presAssocID="{58303DA3-CA59-4DE3-87D8-08ED0B0AE90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6D80E2-BA89-486A-B948-925364516303}" type="pres">
      <dgm:prSet presAssocID="{58303DA3-CA59-4DE3-87D8-08ED0B0AE90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BB5568-D36B-4D85-9545-29771C0C7154}" type="presOf" srcId="{CDA4F29F-FA67-46C1-AE45-9CD2555EBE0E}" destId="{46ECD96F-8117-4A6D-AE9F-1F60F8B55EE5}" srcOrd="0" destOrd="2" presId="urn:microsoft.com/office/officeart/2005/8/layout/hList1"/>
    <dgm:cxn modelId="{C6338920-DF49-4EEA-82E5-78F48AEB261A}" type="presOf" srcId="{58303DA3-CA59-4DE3-87D8-08ED0B0AE905}" destId="{B9E82E96-11D1-4AE9-AC69-5EA2280CC2A6}" srcOrd="0" destOrd="0" presId="urn:microsoft.com/office/officeart/2005/8/layout/hList1"/>
    <dgm:cxn modelId="{99D999C5-381D-4A6F-8162-32F9E77737FD}" type="presOf" srcId="{A6F2F39F-9B4B-44E0-9A3C-3199C8F07F3A}" destId="{D36D80E2-BA89-486A-B948-925364516303}" srcOrd="0" destOrd="0" presId="urn:microsoft.com/office/officeart/2005/8/layout/hList1"/>
    <dgm:cxn modelId="{B60FD945-49AB-4CBD-B400-904BEBC42DAF}" srcId="{08D98DA0-95B2-47C8-904B-9AC1171377A9}" destId="{05A68B64-66B2-4FAF-92DD-516FF32B1BCC}" srcOrd="0" destOrd="0" parTransId="{2A66D2F3-8AA5-4139-8F76-EA56D3788C49}" sibTransId="{C7E8B910-8BA6-4472-9776-E857A512BC38}"/>
    <dgm:cxn modelId="{7F2F148C-2A93-4731-BAB5-8EC0BEFC4DE1}" srcId="{05A68B64-66B2-4FAF-92DD-516FF32B1BCC}" destId="{4B97D4A6-72F3-4CF6-AEA3-2D6BCD98E933}" srcOrd="0" destOrd="0" parTransId="{B766684A-032A-4EE5-B123-E63A6AFC542E}" sibTransId="{F4AEEAF6-2C90-450B-83EB-61A039CB75EF}"/>
    <dgm:cxn modelId="{383D347D-A841-4089-BA24-0DF594007D2F}" type="presOf" srcId="{08D98DA0-95B2-47C8-904B-9AC1171377A9}" destId="{2459AA72-BC4B-4C5C-B556-E8D74D05A708}" srcOrd="0" destOrd="0" presId="urn:microsoft.com/office/officeart/2005/8/layout/hList1"/>
    <dgm:cxn modelId="{B887E487-09CD-496F-80D5-659B2BED701E}" type="presOf" srcId="{A6A3961D-B8A5-4544-96E2-C59E72DF4488}" destId="{46ECD96F-8117-4A6D-AE9F-1F60F8B55EE5}" srcOrd="0" destOrd="1" presId="urn:microsoft.com/office/officeart/2005/8/layout/hList1"/>
    <dgm:cxn modelId="{AC40AEC7-7654-4B7E-8765-D400B8A2A0ED}" srcId="{08D98DA0-95B2-47C8-904B-9AC1171377A9}" destId="{58303DA3-CA59-4DE3-87D8-08ED0B0AE905}" srcOrd="1" destOrd="0" parTransId="{E3A82F57-0C70-4ABB-BF85-CB7D9C6DEAA5}" sibTransId="{F83DAC15-77D8-4571-B151-92735A738E4E}"/>
    <dgm:cxn modelId="{531E92C4-5F9A-406F-9DEA-551742688FA5}" srcId="{05A68B64-66B2-4FAF-92DD-516FF32B1BCC}" destId="{A6A3961D-B8A5-4544-96E2-C59E72DF4488}" srcOrd="1" destOrd="0" parTransId="{9D2B612A-B922-416A-8015-0298811D6000}" sibTransId="{B7629C44-D3F6-4D1E-83B5-B562E481999B}"/>
    <dgm:cxn modelId="{DA8CFD09-0A80-42E9-8897-D820D3FF2B10}" type="presOf" srcId="{05A68B64-66B2-4FAF-92DD-516FF32B1BCC}" destId="{4C2448E9-2FED-4C18-AEB6-80BAC810D979}" srcOrd="0" destOrd="0" presId="urn:microsoft.com/office/officeart/2005/8/layout/hList1"/>
    <dgm:cxn modelId="{253C445E-DE46-45D7-8BC5-D25AC2BB843A}" srcId="{58303DA3-CA59-4DE3-87D8-08ED0B0AE905}" destId="{A6F2F39F-9B4B-44E0-9A3C-3199C8F07F3A}" srcOrd="0" destOrd="0" parTransId="{DE453C08-46CA-49A8-8B81-DEC0069C6C34}" sibTransId="{414197D5-B346-4C6D-A6FB-82D885410872}"/>
    <dgm:cxn modelId="{8CE73835-4AEA-4961-823C-9EE619689508}" srcId="{05A68B64-66B2-4FAF-92DD-516FF32B1BCC}" destId="{CDA4F29F-FA67-46C1-AE45-9CD2555EBE0E}" srcOrd="2" destOrd="0" parTransId="{13E3C791-58FB-4167-AA72-29C87F06C2F4}" sibTransId="{E1615CA2-E1C4-485B-B14A-31111799F38C}"/>
    <dgm:cxn modelId="{F083A590-C2F7-465F-9023-04FFAA866174}" type="presOf" srcId="{4B97D4A6-72F3-4CF6-AEA3-2D6BCD98E933}" destId="{46ECD96F-8117-4A6D-AE9F-1F60F8B55EE5}" srcOrd="0" destOrd="0" presId="urn:microsoft.com/office/officeart/2005/8/layout/hList1"/>
    <dgm:cxn modelId="{57B7E459-D787-43D0-8E2E-AF123331A1C2}" type="presParOf" srcId="{2459AA72-BC4B-4C5C-B556-E8D74D05A708}" destId="{772C95C8-FB31-4DBD-B776-0832795C686C}" srcOrd="0" destOrd="0" presId="urn:microsoft.com/office/officeart/2005/8/layout/hList1"/>
    <dgm:cxn modelId="{0CD98B86-3BFD-4784-B4BB-0D17913F94A5}" type="presParOf" srcId="{772C95C8-FB31-4DBD-B776-0832795C686C}" destId="{4C2448E9-2FED-4C18-AEB6-80BAC810D979}" srcOrd="0" destOrd="0" presId="urn:microsoft.com/office/officeart/2005/8/layout/hList1"/>
    <dgm:cxn modelId="{225700FE-9627-48DC-80CB-39019CD5EFD7}" type="presParOf" srcId="{772C95C8-FB31-4DBD-B776-0832795C686C}" destId="{46ECD96F-8117-4A6D-AE9F-1F60F8B55EE5}" srcOrd="1" destOrd="0" presId="urn:microsoft.com/office/officeart/2005/8/layout/hList1"/>
    <dgm:cxn modelId="{6EA78E51-4593-4B9B-96F4-21F87607F4FE}" type="presParOf" srcId="{2459AA72-BC4B-4C5C-B556-E8D74D05A708}" destId="{C01A89F5-9BE7-45EC-9CC6-C3030B1C2986}" srcOrd="1" destOrd="0" presId="urn:microsoft.com/office/officeart/2005/8/layout/hList1"/>
    <dgm:cxn modelId="{84087F10-732D-488A-932E-BE075FF10291}" type="presParOf" srcId="{2459AA72-BC4B-4C5C-B556-E8D74D05A708}" destId="{50742E41-305B-4B63-A528-37FA256778AB}" srcOrd="2" destOrd="0" presId="urn:microsoft.com/office/officeart/2005/8/layout/hList1"/>
    <dgm:cxn modelId="{A76DBDD5-7C8E-4E9B-BBD4-0CED420DBCE2}" type="presParOf" srcId="{50742E41-305B-4B63-A528-37FA256778AB}" destId="{B9E82E96-11D1-4AE9-AC69-5EA2280CC2A6}" srcOrd="0" destOrd="0" presId="urn:microsoft.com/office/officeart/2005/8/layout/hList1"/>
    <dgm:cxn modelId="{8143D0F1-2A1A-4D2E-A895-B50524989DE7}" type="presParOf" srcId="{50742E41-305B-4B63-A528-37FA256778AB}" destId="{D36D80E2-BA89-486A-B948-9253645163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D98DA0-95B2-47C8-904B-9AC1171377A9}" type="doc">
      <dgm:prSet loTypeId="urn:microsoft.com/office/officeart/2005/8/layout/h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05A68B64-66B2-4FAF-92DD-516FF32B1BCC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鉴别与加密不同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66D2F3-8AA5-4139-8F76-EA56D3788C49}" type="parTrans" cxnId="{B60FD945-49AB-4CBD-B400-904BEBC42DA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7E8B910-8BA6-4472-9776-E857A512BC38}" type="sibTrans" cxnId="{B60FD945-49AB-4CBD-B400-904BEBC42DAF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97D4A6-72F3-4CF6-AEA3-2D6BCD98E933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但许多报文不需要加密，但需要鉴别。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766684A-032A-4EE5-B123-E63A6AFC542E}" type="parTrans" cxnId="{7F2F148C-2A93-4731-BAB5-8EC0BEFC4DE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AEEAF6-2C90-450B-83EB-61A039CB75EF}" type="sibTrans" cxnId="{7F2F148C-2A93-4731-BAB5-8EC0BEFC4DE1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303DA3-CA59-4DE3-87D8-08ED0B0AE905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鉴别与授权不同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3A82F57-0C70-4ABB-BF85-CB7D9C6DEAA5}" type="parTrans" cxnId="{AC40AEC7-7654-4B7E-8765-D400B8A2A0ED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3DAC15-77D8-4571-B151-92735A738E4E}" type="sibTrans" cxnId="{AC40AEC7-7654-4B7E-8765-D400B8A2A0ED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2F39F-9B4B-44E0-9A3C-3199C8F07F3A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授权 </a:t>
          </a:r>
          <a:r>
            <a:rPr lang="en-US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(authorization)</a:t>
          </a:r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涉及的问题是：所进行的过程是否被允许（如是否可以对某文件进行读或写）。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453C08-46CA-49A8-8B81-DEC0069C6C34}" type="parTrans" cxnId="{253C445E-DE46-45D7-8BC5-D25AC2BB843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4197D5-B346-4C6D-A6FB-82D885410872}" type="sibTrans" cxnId="{253C445E-DE46-45D7-8BC5-D25AC2BB843A}">
      <dgm:prSet/>
      <dgm:spPr/>
      <dgm:t>
        <a:bodyPr/>
        <a:lstStyle/>
        <a:p>
          <a:endParaRPr lang="zh-CN" altLang="en-US" sz="1800" b="1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3599E9-1D82-46B3-8AC4-6810F11264D0}">
      <dgm:prSet phldrT="[文本]" custT="1"/>
      <dgm:spPr/>
      <dgm:t>
        <a:bodyPr/>
        <a:lstStyle/>
        <a:p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加密可以实现鉴别。</a:t>
          </a:r>
          <a:endParaRPr lang="zh-CN" altLang="en-US" sz="1800" b="1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B0F821-B39B-4BD0-BCC5-BAB42CAFE74C}" type="parTrans" cxnId="{5CC6A155-590F-490A-992A-0A4D07E6C1EA}">
      <dgm:prSet/>
      <dgm:spPr/>
      <dgm:t>
        <a:bodyPr/>
        <a:lstStyle/>
        <a:p>
          <a:endParaRPr lang="zh-CN" altLang="en-US"/>
        </a:p>
      </dgm:t>
    </dgm:pt>
    <dgm:pt modelId="{CAEAA676-DF27-4E8B-B908-DA692B49D398}" type="sibTrans" cxnId="{5CC6A155-590F-490A-992A-0A4D07E6C1EA}">
      <dgm:prSet/>
      <dgm:spPr/>
      <dgm:t>
        <a:bodyPr/>
        <a:lstStyle/>
        <a:p>
          <a:endParaRPr lang="zh-CN" altLang="en-US"/>
        </a:p>
      </dgm:t>
    </dgm:pt>
    <dgm:pt modelId="{2459AA72-BC4B-4C5C-B556-E8D74D05A708}" type="pres">
      <dgm:prSet presAssocID="{08D98DA0-95B2-47C8-904B-9AC1171377A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72C95C8-FB31-4DBD-B776-0832795C686C}" type="pres">
      <dgm:prSet presAssocID="{05A68B64-66B2-4FAF-92DD-516FF32B1BCC}" presName="composite" presStyleCnt="0"/>
      <dgm:spPr/>
    </dgm:pt>
    <dgm:pt modelId="{4C2448E9-2FED-4C18-AEB6-80BAC810D979}" type="pres">
      <dgm:prSet presAssocID="{05A68B64-66B2-4FAF-92DD-516FF32B1BC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6ECD96F-8117-4A6D-AE9F-1F60F8B55EE5}" type="pres">
      <dgm:prSet presAssocID="{05A68B64-66B2-4FAF-92DD-516FF32B1BCC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01A89F5-9BE7-45EC-9CC6-C3030B1C2986}" type="pres">
      <dgm:prSet presAssocID="{C7E8B910-8BA6-4472-9776-E857A512BC38}" presName="space" presStyleCnt="0"/>
      <dgm:spPr/>
    </dgm:pt>
    <dgm:pt modelId="{50742E41-305B-4B63-A528-37FA256778AB}" type="pres">
      <dgm:prSet presAssocID="{58303DA3-CA59-4DE3-87D8-08ED0B0AE905}" presName="composite" presStyleCnt="0"/>
      <dgm:spPr/>
    </dgm:pt>
    <dgm:pt modelId="{B9E82E96-11D1-4AE9-AC69-5EA2280CC2A6}" type="pres">
      <dgm:prSet presAssocID="{58303DA3-CA59-4DE3-87D8-08ED0B0AE90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6D80E2-BA89-486A-B948-925364516303}" type="pres">
      <dgm:prSet presAssocID="{58303DA3-CA59-4DE3-87D8-08ED0B0AE905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60FD945-49AB-4CBD-B400-904BEBC42DAF}" srcId="{08D98DA0-95B2-47C8-904B-9AC1171377A9}" destId="{05A68B64-66B2-4FAF-92DD-516FF32B1BCC}" srcOrd="0" destOrd="0" parTransId="{2A66D2F3-8AA5-4139-8F76-EA56D3788C49}" sibTransId="{C7E8B910-8BA6-4472-9776-E857A512BC38}"/>
    <dgm:cxn modelId="{7F2F148C-2A93-4731-BAB5-8EC0BEFC4DE1}" srcId="{05A68B64-66B2-4FAF-92DD-516FF32B1BCC}" destId="{4B97D4A6-72F3-4CF6-AEA3-2D6BCD98E933}" srcOrd="1" destOrd="0" parTransId="{B766684A-032A-4EE5-B123-E63A6AFC542E}" sibTransId="{F4AEEAF6-2C90-450B-83EB-61A039CB75EF}"/>
    <dgm:cxn modelId="{99D999C5-381D-4A6F-8162-32F9E77737FD}" type="presOf" srcId="{A6F2F39F-9B4B-44E0-9A3C-3199C8F07F3A}" destId="{D36D80E2-BA89-486A-B948-925364516303}" srcOrd="0" destOrd="0" presId="urn:microsoft.com/office/officeart/2005/8/layout/hList1"/>
    <dgm:cxn modelId="{391FDBB2-2E69-4101-8AAD-194CB80E5FDA}" type="presOf" srcId="{073599E9-1D82-46B3-8AC4-6810F11264D0}" destId="{46ECD96F-8117-4A6D-AE9F-1F60F8B55EE5}" srcOrd="0" destOrd="0" presId="urn:microsoft.com/office/officeart/2005/8/layout/hList1"/>
    <dgm:cxn modelId="{B3980DAD-2EA2-4F24-ABAB-75CEC8296E52}" type="presOf" srcId="{4B97D4A6-72F3-4CF6-AEA3-2D6BCD98E933}" destId="{46ECD96F-8117-4A6D-AE9F-1F60F8B55EE5}" srcOrd="0" destOrd="1" presId="urn:microsoft.com/office/officeart/2005/8/layout/hList1"/>
    <dgm:cxn modelId="{C6338920-DF49-4EEA-82E5-78F48AEB261A}" type="presOf" srcId="{58303DA3-CA59-4DE3-87D8-08ED0B0AE905}" destId="{B9E82E96-11D1-4AE9-AC69-5EA2280CC2A6}" srcOrd="0" destOrd="0" presId="urn:microsoft.com/office/officeart/2005/8/layout/hList1"/>
    <dgm:cxn modelId="{AC40AEC7-7654-4B7E-8765-D400B8A2A0ED}" srcId="{08D98DA0-95B2-47C8-904B-9AC1171377A9}" destId="{58303DA3-CA59-4DE3-87D8-08ED0B0AE905}" srcOrd="1" destOrd="0" parTransId="{E3A82F57-0C70-4ABB-BF85-CB7D9C6DEAA5}" sibTransId="{F83DAC15-77D8-4571-B151-92735A738E4E}"/>
    <dgm:cxn modelId="{253C445E-DE46-45D7-8BC5-D25AC2BB843A}" srcId="{58303DA3-CA59-4DE3-87D8-08ED0B0AE905}" destId="{A6F2F39F-9B4B-44E0-9A3C-3199C8F07F3A}" srcOrd="0" destOrd="0" parTransId="{DE453C08-46CA-49A8-8B81-DEC0069C6C34}" sibTransId="{414197D5-B346-4C6D-A6FB-82D885410872}"/>
    <dgm:cxn modelId="{383D347D-A841-4089-BA24-0DF594007D2F}" type="presOf" srcId="{08D98DA0-95B2-47C8-904B-9AC1171377A9}" destId="{2459AA72-BC4B-4C5C-B556-E8D74D05A708}" srcOrd="0" destOrd="0" presId="urn:microsoft.com/office/officeart/2005/8/layout/hList1"/>
    <dgm:cxn modelId="{5CC6A155-590F-490A-992A-0A4D07E6C1EA}" srcId="{05A68B64-66B2-4FAF-92DD-516FF32B1BCC}" destId="{073599E9-1D82-46B3-8AC4-6810F11264D0}" srcOrd="0" destOrd="0" parTransId="{1BB0F821-B39B-4BD0-BCC5-BAB42CAFE74C}" sibTransId="{CAEAA676-DF27-4E8B-B908-DA692B49D398}"/>
    <dgm:cxn modelId="{DA8CFD09-0A80-42E9-8897-D820D3FF2B10}" type="presOf" srcId="{05A68B64-66B2-4FAF-92DD-516FF32B1BCC}" destId="{4C2448E9-2FED-4C18-AEB6-80BAC810D979}" srcOrd="0" destOrd="0" presId="urn:microsoft.com/office/officeart/2005/8/layout/hList1"/>
    <dgm:cxn modelId="{57B7E459-D787-43D0-8E2E-AF123331A1C2}" type="presParOf" srcId="{2459AA72-BC4B-4C5C-B556-E8D74D05A708}" destId="{772C95C8-FB31-4DBD-B776-0832795C686C}" srcOrd="0" destOrd="0" presId="urn:microsoft.com/office/officeart/2005/8/layout/hList1"/>
    <dgm:cxn modelId="{0CD98B86-3BFD-4784-B4BB-0D17913F94A5}" type="presParOf" srcId="{772C95C8-FB31-4DBD-B776-0832795C686C}" destId="{4C2448E9-2FED-4C18-AEB6-80BAC810D979}" srcOrd="0" destOrd="0" presId="urn:microsoft.com/office/officeart/2005/8/layout/hList1"/>
    <dgm:cxn modelId="{225700FE-9627-48DC-80CB-39019CD5EFD7}" type="presParOf" srcId="{772C95C8-FB31-4DBD-B776-0832795C686C}" destId="{46ECD96F-8117-4A6D-AE9F-1F60F8B55EE5}" srcOrd="1" destOrd="0" presId="urn:microsoft.com/office/officeart/2005/8/layout/hList1"/>
    <dgm:cxn modelId="{6EA78E51-4593-4B9B-96F4-21F87607F4FE}" type="presParOf" srcId="{2459AA72-BC4B-4C5C-B556-E8D74D05A708}" destId="{C01A89F5-9BE7-45EC-9CC6-C3030B1C2986}" srcOrd="1" destOrd="0" presId="urn:microsoft.com/office/officeart/2005/8/layout/hList1"/>
    <dgm:cxn modelId="{84087F10-732D-488A-932E-BE075FF10291}" type="presParOf" srcId="{2459AA72-BC4B-4C5C-B556-E8D74D05A708}" destId="{50742E41-305B-4B63-A528-37FA256778AB}" srcOrd="2" destOrd="0" presId="urn:microsoft.com/office/officeart/2005/8/layout/hList1"/>
    <dgm:cxn modelId="{A76DBDD5-7C8E-4E9B-BBD4-0CED420DBCE2}" type="presParOf" srcId="{50742E41-305B-4B63-A528-37FA256778AB}" destId="{B9E82E96-11D1-4AE9-AC69-5EA2280CC2A6}" srcOrd="0" destOrd="0" presId="urn:microsoft.com/office/officeart/2005/8/layout/hList1"/>
    <dgm:cxn modelId="{8143D0F1-2A1A-4D2E-A895-B50524989DE7}" type="presParOf" srcId="{50742E41-305B-4B63-A528-37FA256778AB}" destId="{D36D80E2-BA89-486A-B948-9253645163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448E9-2FED-4C18-AEB6-80BAC810D979}">
      <dsp:nvSpPr>
        <dsp:cNvPr id="0" name=""/>
        <dsp:cNvSpPr/>
      </dsp:nvSpPr>
      <dsp:spPr>
        <a:xfrm>
          <a:off x="32" y="2728"/>
          <a:ext cx="3150184" cy="5760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实体鉴别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" y="2728"/>
        <a:ext cx="3150184" cy="576000"/>
      </dsp:txXfrm>
    </dsp:sp>
    <dsp:sp modelId="{46ECD96F-8117-4A6D-AE9F-1F60F8B55EE5}">
      <dsp:nvSpPr>
        <dsp:cNvPr id="0" name=""/>
        <dsp:cNvSpPr/>
      </dsp:nvSpPr>
      <dsp:spPr>
        <a:xfrm>
          <a:off x="32" y="578728"/>
          <a:ext cx="3150184" cy="14274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鉴别发信者，防止冒充者。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实体：发信的人或进程。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也常称为</a:t>
          </a:r>
          <a:r>
            <a:rPr lang="zh-CN" altLang="en-US" sz="1800" b="1" kern="120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端点鉴别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。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" y="578728"/>
        <a:ext cx="3150184" cy="1427400"/>
      </dsp:txXfrm>
    </dsp:sp>
    <dsp:sp modelId="{B9E82E96-11D1-4AE9-AC69-5EA2280CC2A6}">
      <dsp:nvSpPr>
        <dsp:cNvPr id="0" name=""/>
        <dsp:cNvSpPr/>
      </dsp:nvSpPr>
      <dsp:spPr>
        <a:xfrm>
          <a:off x="3591242" y="2728"/>
          <a:ext cx="3150184" cy="57600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鉴别报文的完整性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91242" y="2728"/>
        <a:ext cx="3150184" cy="576000"/>
      </dsp:txXfrm>
    </dsp:sp>
    <dsp:sp modelId="{D36D80E2-BA89-486A-B948-925364516303}">
      <dsp:nvSpPr>
        <dsp:cNvPr id="0" name=""/>
        <dsp:cNvSpPr/>
      </dsp:nvSpPr>
      <dsp:spPr>
        <a:xfrm>
          <a:off x="3591242" y="578728"/>
          <a:ext cx="3150184" cy="142740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报文未被他人篡改过。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91242" y="578728"/>
        <a:ext cx="3150184" cy="1427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2448E9-2FED-4C18-AEB6-80BAC810D979}">
      <dsp:nvSpPr>
        <dsp:cNvPr id="0" name=""/>
        <dsp:cNvSpPr/>
      </dsp:nvSpPr>
      <dsp:spPr>
        <a:xfrm>
          <a:off x="32" y="15180"/>
          <a:ext cx="3150184" cy="83520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鉴别与加密不同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" y="15180"/>
        <a:ext cx="3150184" cy="835200"/>
      </dsp:txXfrm>
    </dsp:sp>
    <dsp:sp modelId="{46ECD96F-8117-4A6D-AE9F-1F60F8B55EE5}">
      <dsp:nvSpPr>
        <dsp:cNvPr id="0" name=""/>
        <dsp:cNvSpPr/>
      </dsp:nvSpPr>
      <dsp:spPr>
        <a:xfrm>
          <a:off x="32" y="850380"/>
          <a:ext cx="3150184" cy="165429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加密可以实现鉴别。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但许多报文不需要加密，但需要鉴别。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" y="850380"/>
        <a:ext cx="3150184" cy="1654291"/>
      </dsp:txXfrm>
    </dsp:sp>
    <dsp:sp modelId="{B9E82E96-11D1-4AE9-AC69-5EA2280CC2A6}">
      <dsp:nvSpPr>
        <dsp:cNvPr id="0" name=""/>
        <dsp:cNvSpPr/>
      </dsp:nvSpPr>
      <dsp:spPr>
        <a:xfrm>
          <a:off x="3591242" y="15180"/>
          <a:ext cx="3150184" cy="835200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shade val="51000"/>
                <a:satMod val="130000"/>
              </a:schemeClr>
            </a:gs>
            <a:gs pos="80000">
              <a:schemeClr val="accent5">
                <a:hueOff val="-9933876"/>
                <a:satOff val="39811"/>
                <a:lumOff val="8628"/>
                <a:alphaOff val="0"/>
                <a:shade val="93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鉴别与授权不同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91242" y="15180"/>
        <a:ext cx="3150184" cy="835200"/>
      </dsp:txXfrm>
    </dsp:sp>
    <dsp:sp modelId="{D36D80E2-BA89-486A-B948-925364516303}">
      <dsp:nvSpPr>
        <dsp:cNvPr id="0" name=""/>
        <dsp:cNvSpPr/>
      </dsp:nvSpPr>
      <dsp:spPr>
        <a:xfrm>
          <a:off x="3591242" y="850380"/>
          <a:ext cx="3150184" cy="1654291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授权 </a:t>
          </a:r>
          <a:r>
            <a:rPr lang="en-US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(authorization)</a:t>
          </a: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 涉及的问题是：所进行的过程是否被允许（如是否可以对某文件进行读或写）。</a:t>
          </a:r>
          <a:endParaRPr lang="zh-CN" altLang="en-US" sz="1800" b="1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91242" y="850380"/>
        <a:ext cx="3150184" cy="1654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2024/11/9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970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4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0144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36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253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80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2024/11/9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2024/11/9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3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66344" y="963190"/>
            <a:ext cx="8129016" cy="3376990"/>
          </a:xfrm>
          <a:prstGeom prst="rect">
            <a:avLst/>
          </a:prstGeom>
        </p:spPr>
        <p:txBody>
          <a:bodyPr/>
          <a:lstStyle>
            <a:lvl1pPr marL="342900" indent="-342900" algn="just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just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just"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just"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3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1954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2024/11/9 Saturday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2024/11/9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2024/11/9 Saturday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2024/11/9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9A22D17-D596-48B2-ACBB-09058C344CC5}" type="datetimeFigureOut">
              <a:rPr lang="zh-CN" altLang="en-US" smtClean="0"/>
              <a:pPr/>
              <a:t>2024/11/9 Saturday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Line 3"/>
          <p:cNvSpPr>
            <a:spLocks noChangeShapeType="1"/>
          </p:cNvSpPr>
          <p:nvPr userDrawn="1"/>
        </p:nvSpPr>
        <p:spPr bwMode="auto">
          <a:xfrm>
            <a:off x="1266825" y="4803775"/>
            <a:ext cx="6942138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827" y="149234"/>
            <a:ext cx="358346" cy="458684"/>
          </a:xfrm>
          <a:prstGeom prst="rect">
            <a:avLst/>
          </a:prstGeom>
        </p:spPr>
      </p:pic>
      <p:sp>
        <p:nvSpPr>
          <p:cNvPr id="21" name="矩形 20"/>
          <p:cNvSpPr/>
          <p:nvPr userDrawn="1"/>
        </p:nvSpPr>
        <p:spPr>
          <a:xfrm>
            <a:off x="4262908" y="123478"/>
            <a:ext cx="598868" cy="4655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Line 3"/>
          <p:cNvSpPr>
            <a:spLocks noChangeShapeType="1"/>
          </p:cNvSpPr>
          <p:nvPr userDrawn="1"/>
        </p:nvSpPr>
        <p:spPr bwMode="auto">
          <a:xfrm>
            <a:off x="0" y="428092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auto">
          <a:xfrm>
            <a:off x="3439114" y="167015"/>
            <a:ext cx="1431304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fr-FR" sz="11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</a:rPr>
              <a:t>计算机网络</a:t>
            </a:r>
            <a:endParaRPr lang="fr-FR" altLang="zh-CN" sz="11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24"/>
          <p:cNvSpPr txBox="1">
            <a:spLocks noChangeArrowheads="1"/>
          </p:cNvSpPr>
          <p:nvPr userDrawn="1"/>
        </p:nvSpPr>
        <p:spPr bwMode="auto">
          <a:xfrm>
            <a:off x="929700" y="4806950"/>
            <a:ext cx="69135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1200" b="1" i="1" dirty="0" smtClean="0"/>
              <a:t>湖北汽车工业学院                        电气与信息工程学院</a:t>
            </a:r>
          </a:p>
        </p:txBody>
      </p:sp>
      <p:sp>
        <p:nvSpPr>
          <p:cNvPr id="9" name="Line 3"/>
          <p:cNvSpPr>
            <a:spLocks noChangeShapeType="1"/>
          </p:cNvSpPr>
          <p:nvPr userDrawn="1"/>
        </p:nvSpPr>
        <p:spPr bwMode="auto">
          <a:xfrm>
            <a:off x="4870418" y="301625"/>
            <a:ext cx="4273582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" name="Picture 25" descr="20121030153931957"/>
          <p:cNvPicPr>
            <a:picLocks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7958" cy="34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1" descr="电院院标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495" y="21620"/>
            <a:ext cx="343505" cy="34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339865" y="301625"/>
            <a:ext cx="3099249" cy="0"/>
          </a:xfrm>
          <a:prstGeom prst="line">
            <a:avLst/>
          </a:prstGeom>
          <a:noFill/>
          <a:ln w="12700" algn="ctr">
            <a:solidFill>
              <a:srgbClr val="00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wmf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8.png"/><Relationship Id="rId4" Type="http://schemas.openxmlformats.org/officeDocument/2006/relationships/image" Target="../media/image7.wmf"/><Relationship Id="rId9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0.wmf"/><Relationship Id="rId4" Type="http://schemas.openxmlformats.org/officeDocument/2006/relationships/image" Target="../media/image12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4535085" y="1861082"/>
            <a:ext cx="3398686" cy="1421337"/>
            <a:chOff x="4535085" y="1664468"/>
            <a:chExt cx="3398686" cy="1421337"/>
          </a:xfrm>
        </p:grpSpPr>
        <p:sp>
          <p:nvSpPr>
            <p:cNvPr id="7" name="矩形 6"/>
            <p:cNvSpPr/>
            <p:nvPr/>
          </p:nvSpPr>
          <p:spPr>
            <a:xfrm>
              <a:off x="4535085" y="2147086"/>
              <a:ext cx="3398686" cy="9387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5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5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络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5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55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全</a:t>
              </a:r>
              <a:endParaRPr lang="fr-FR" altLang="zh-CN" sz="55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5565012" y="1664468"/>
              <a:ext cx="133882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fr-FR" altLang="zh-CN" sz="2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 7 章</a:t>
              </a:r>
              <a:endParaRPr lang="fr-FR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663253" y="2583673"/>
            <a:ext cx="12065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fr-FR" sz="12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谢希仁  编著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0302" y="2239963"/>
            <a:ext cx="2512403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 eaLnBrk="0" hangingPunct="0">
              <a:spcBef>
                <a:spcPts val="1000"/>
              </a:spcBef>
            </a:pP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计算机网络（</a:t>
            </a:r>
            <a:r>
              <a:rPr lang="fr-FR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第 8 版</a:t>
            </a:r>
            <a:r>
              <a:rPr lang="fr-FR" sz="1600" b="1" dirty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2236788"/>
            <a:ext cx="2749685" cy="3175"/>
          </a:xfrm>
          <a:prstGeom prst="line">
            <a:avLst/>
          </a:prstGeom>
          <a:ln w="19050">
            <a:solidFill>
              <a:srgbClr val="6DAA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2" y="2955148"/>
            <a:ext cx="1198563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036457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端点鉴别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运行的安全性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62003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789697" y="594566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  <p:sp>
        <p:nvSpPr>
          <p:cNvPr id="3" name="线形标注 1 2"/>
          <p:cNvSpPr/>
          <p:nvPr/>
        </p:nvSpPr>
        <p:spPr>
          <a:xfrm>
            <a:off x="3612586" y="2072640"/>
            <a:ext cx="4829155" cy="1550551"/>
          </a:xfrm>
          <a:prstGeom prst="borderCallout1">
            <a:avLst>
              <a:gd name="adj1" fmla="val 58680"/>
              <a:gd name="adj2" fmla="val -122"/>
              <a:gd name="adj3" fmla="val 58698"/>
              <a:gd name="adj4" fmla="val -1245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信息的内容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未被篡改过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在应对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中是必不可少的。</a:t>
            </a:r>
          </a:p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信息的完整性与端点鉴别往往是不可分割的。</a:t>
            </a:r>
          </a:p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鉴别同时包含了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端点鉴别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报文完整性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930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036457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端点鉴别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运行的安全性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62003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789697" y="594566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  <p:sp>
        <p:nvSpPr>
          <p:cNvPr id="3" name="线形标注 1 2"/>
          <p:cNvSpPr/>
          <p:nvPr/>
        </p:nvSpPr>
        <p:spPr>
          <a:xfrm>
            <a:off x="3612586" y="2019300"/>
            <a:ext cx="4829155" cy="1874520"/>
          </a:xfrm>
          <a:prstGeom prst="borderCallout1">
            <a:avLst>
              <a:gd name="adj1" fmla="val 74127"/>
              <a:gd name="adj2" fmla="val -280"/>
              <a:gd name="adj3" fmla="val 74145"/>
              <a:gd name="adj4" fmla="val -11981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系统能正常运行并提供服务。</a:t>
            </a:r>
          </a:p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访问控制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(access control)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对计算机系统的安全性是非常重要的。</a:t>
            </a:r>
          </a:p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必须对访问网络的权限加以控制，并规定每个用户的访问权限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0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09474" y="1133475"/>
            <a:ext cx="8129015" cy="298132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>
            <a:off x="4495589" y="2404239"/>
            <a:ext cx="1633098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9" name="Group 107"/>
          <p:cNvGrpSpPr/>
          <p:nvPr/>
        </p:nvGrpSpPr>
        <p:grpSpPr bwMode="auto">
          <a:xfrm>
            <a:off x="3690125" y="1932043"/>
            <a:ext cx="1699379" cy="1056126"/>
            <a:chOff x="2248" y="820"/>
            <a:chExt cx="2248" cy="883"/>
          </a:xfrm>
        </p:grpSpPr>
        <p:grpSp>
          <p:nvGrpSpPr>
            <p:cNvPr id="100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30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35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45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47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51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55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6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7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8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9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52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3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4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4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50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46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36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3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3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4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37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8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31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2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4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1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15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26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7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9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6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18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7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02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03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3097473" y="3607591"/>
            <a:ext cx="5398827" cy="374461"/>
          </a:xfrm>
          <a:prstGeom prst="rect">
            <a:avLst/>
          </a:prstGeom>
          <a:solidFill>
            <a:srgbClr val="66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发送明文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，得出密文</a:t>
            </a:r>
            <a:r>
              <a:rPr lang="en-US" altLang="zh-CN" sz="16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7" name="Line 52"/>
          <p:cNvSpPr>
            <a:spLocks noChangeShapeType="1"/>
          </p:cNvSpPr>
          <p:nvPr/>
        </p:nvSpPr>
        <p:spPr bwMode="auto">
          <a:xfrm>
            <a:off x="2705780" y="2395991"/>
            <a:ext cx="1033353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Box 56"/>
          <p:cNvSpPr txBox="1">
            <a:spLocks noChangeArrowheads="1"/>
          </p:cNvSpPr>
          <p:nvPr/>
        </p:nvSpPr>
        <p:spPr bwMode="auto">
          <a:xfrm>
            <a:off x="7171466" y="2314051"/>
            <a:ext cx="79861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0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0" name="Freeform 51"/>
          <p:cNvSpPr/>
          <p:nvPr/>
        </p:nvSpPr>
        <p:spPr bwMode="auto">
          <a:xfrm>
            <a:off x="1769046" y="2069607"/>
            <a:ext cx="259222" cy="336988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 Box 65"/>
          <p:cNvSpPr txBox="1">
            <a:spLocks noChangeArrowheads="1"/>
          </p:cNvSpPr>
          <p:nvPr/>
        </p:nvSpPr>
        <p:spPr bwMode="auto">
          <a:xfrm>
            <a:off x="3270474" y="1170579"/>
            <a:ext cx="5437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</a:p>
        </p:txBody>
      </p:sp>
      <p:sp>
        <p:nvSpPr>
          <p:cNvPr id="12" name="Freeform 72"/>
          <p:cNvSpPr/>
          <p:nvPr/>
        </p:nvSpPr>
        <p:spPr bwMode="auto">
          <a:xfrm flipH="1" flipV="1">
            <a:off x="2440667" y="1819812"/>
            <a:ext cx="58914" cy="312245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Freeform 134"/>
          <p:cNvSpPr/>
          <p:nvPr/>
        </p:nvSpPr>
        <p:spPr bwMode="auto">
          <a:xfrm flipH="1" flipV="1">
            <a:off x="6531660" y="1819812"/>
            <a:ext cx="58914" cy="312245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50"/>
          <p:cNvSpPr/>
          <p:nvPr/>
        </p:nvSpPr>
        <p:spPr bwMode="auto">
          <a:xfrm rot="16200000">
            <a:off x="7146722" y="2109669"/>
            <a:ext cx="162603" cy="426538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 Box 68"/>
          <p:cNvSpPr txBox="1">
            <a:spLocks noChangeArrowheads="1"/>
          </p:cNvSpPr>
          <p:nvPr/>
        </p:nvSpPr>
        <p:spPr bwMode="auto">
          <a:xfrm>
            <a:off x="5327456" y="2106134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6" name="Text Box 55"/>
          <p:cNvSpPr txBox="1">
            <a:spLocks noChangeArrowheads="1"/>
          </p:cNvSpPr>
          <p:nvPr/>
        </p:nvSpPr>
        <p:spPr bwMode="auto">
          <a:xfrm>
            <a:off x="1177880" y="2381362"/>
            <a:ext cx="7714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2979141" y="2106134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8" name="Text Box 58"/>
          <p:cNvSpPr txBox="1">
            <a:spLocks noChangeArrowheads="1"/>
          </p:cNvSpPr>
          <p:nvPr/>
        </p:nvSpPr>
        <p:spPr bwMode="auto">
          <a:xfrm>
            <a:off x="4238520" y="1157350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截取者</a:t>
            </a:r>
          </a:p>
        </p:txBody>
      </p:sp>
      <p:sp>
        <p:nvSpPr>
          <p:cNvPr id="19" name="Rectangle 59"/>
          <p:cNvSpPr>
            <a:spLocks noChangeArrowheads="1"/>
          </p:cNvSpPr>
          <p:nvPr/>
        </p:nvSpPr>
        <p:spPr bwMode="auto">
          <a:xfrm>
            <a:off x="3822790" y="1500498"/>
            <a:ext cx="262757" cy="266292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Rectangle 60"/>
          <p:cNvSpPr>
            <a:spLocks noChangeArrowheads="1"/>
          </p:cNvSpPr>
          <p:nvPr/>
        </p:nvSpPr>
        <p:spPr bwMode="auto">
          <a:xfrm>
            <a:off x="5063521" y="1500498"/>
            <a:ext cx="262756" cy="266292"/>
          </a:xfrm>
          <a:prstGeom prst="rect">
            <a:avLst/>
          </a:prstGeom>
          <a:solidFill>
            <a:srgbClr val="00FF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Line 61"/>
          <p:cNvSpPr>
            <a:spLocks noChangeShapeType="1"/>
          </p:cNvSpPr>
          <p:nvPr/>
        </p:nvSpPr>
        <p:spPr bwMode="auto">
          <a:xfrm>
            <a:off x="3558855" y="1633643"/>
            <a:ext cx="789449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Line 62"/>
          <p:cNvSpPr>
            <a:spLocks noChangeShapeType="1"/>
          </p:cNvSpPr>
          <p:nvPr/>
        </p:nvSpPr>
        <p:spPr bwMode="auto">
          <a:xfrm flipV="1">
            <a:off x="3953580" y="1216532"/>
            <a:ext cx="0" cy="417112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Freeform 63"/>
          <p:cNvSpPr/>
          <p:nvPr/>
        </p:nvSpPr>
        <p:spPr bwMode="auto">
          <a:xfrm>
            <a:off x="4833756" y="1201214"/>
            <a:ext cx="316958" cy="426538"/>
          </a:xfrm>
          <a:custGeom>
            <a:avLst/>
            <a:gdLst>
              <a:gd name="T0" fmla="*/ 0 w 290"/>
              <a:gd name="T1" fmla="*/ 384 h 385"/>
              <a:gd name="T2" fmla="*/ 215 w 290"/>
              <a:gd name="T3" fmla="*/ 384 h 385"/>
              <a:gd name="T4" fmla="*/ 246 w 290"/>
              <a:gd name="T5" fmla="*/ 381 h 385"/>
              <a:gd name="T6" fmla="*/ 276 w 290"/>
              <a:gd name="T7" fmla="*/ 369 h 385"/>
              <a:gd name="T8" fmla="*/ 288 w 290"/>
              <a:gd name="T9" fmla="*/ 336 h 385"/>
              <a:gd name="T10" fmla="*/ 288 w 290"/>
              <a:gd name="T11" fmla="*/ 291 h 385"/>
              <a:gd name="T12" fmla="*/ 288 w 290"/>
              <a:gd name="T13" fmla="*/ 0 h 3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0" h="385">
                <a:moveTo>
                  <a:pt x="0" y="384"/>
                </a:moveTo>
                <a:lnTo>
                  <a:pt x="215" y="384"/>
                </a:lnTo>
                <a:cubicBezTo>
                  <a:pt x="256" y="384"/>
                  <a:pt x="257" y="377"/>
                  <a:pt x="246" y="381"/>
                </a:cubicBezTo>
                <a:cubicBezTo>
                  <a:pt x="235" y="385"/>
                  <a:pt x="269" y="377"/>
                  <a:pt x="276" y="369"/>
                </a:cubicBezTo>
                <a:cubicBezTo>
                  <a:pt x="283" y="361"/>
                  <a:pt x="286" y="349"/>
                  <a:pt x="288" y="336"/>
                </a:cubicBezTo>
                <a:cubicBezTo>
                  <a:pt x="290" y="323"/>
                  <a:pt x="288" y="347"/>
                  <a:pt x="288" y="291"/>
                </a:cubicBezTo>
                <a:lnTo>
                  <a:pt x="288" y="0"/>
                </a:lnTo>
              </a:path>
            </a:pathLst>
          </a:custGeom>
          <a:noFill/>
          <a:ln w="19050" cmpd="sng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Freeform 64"/>
          <p:cNvSpPr/>
          <p:nvPr/>
        </p:nvSpPr>
        <p:spPr bwMode="auto">
          <a:xfrm>
            <a:off x="5255580" y="1197679"/>
            <a:ext cx="318136" cy="428894"/>
          </a:xfrm>
          <a:custGeom>
            <a:avLst/>
            <a:gdLst>
              <a:gd name="T0" fmla="*/ 290 w 290"/>
              <a:gd name="T1" fmla="*/ 384 h 387"/>
              <a:gd name="T2" fmla="*/ 75 w 290"/>
              <a:gd name="T3" fmla="*/ 384 h 387"/>
              <a:gd name="T4" fmla="*/ 45 w 290"/>
              <a:gd name="T5" fmla="*/ 384 h 387"/>
              <a:gd name="T6" fmla="*/ 14 w 290"/>
              <a:gd name="T7" fmla="*/ 369 h 387"/>
              <a:gd name="T8" fmla="*/ 2 w 290"/>
              <a:gd name="T9" fmla="*/ 336 h 387"/>
              <a:gd name="T10" fmla="*/ 2 w 290"/>
              <a:gd name="T11" fmla="*/ 291 h 387"/>
              <a:gd name="T12" fmla="*/ 2 w 290"/>
              <a:gd name="T13" fmla="*/ 0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90" h="387">
                <a:moveTo>
                  <a:pt x="290" y="384"/>
                </a:moveTo>
                <a:lnTo>
                  <a:pt x="75" y="384"/>
                </a:lnTo>
                <a:cubicBezTo>
                  <a:pt x="75" y="384"/>
                  <a:pt x="55" y="387"/>
                  <a:pt x="45" y="384"/>
                </a:cubicBezTo>
                <a:cubicBezTo>
                  <a:pt x="35" y="381"/>
                  <a:pt x="21" y="377"/>
                  <a:pt x="14" y="369"/>
                </a:cubicBezTo>
                <a:cubicBezTo>
                  <a:pt x="7" y="361"/>
                  <a:pt x="4" y="349"/>
                  <a:pt x="2" y="336"/>
                </a:cubicBezTo>
                <a:cubicBezTo>
                  <a:pt x="0" y="323"/>
                  <a:pt x="2" y="347"/>
                  <a:pt x="2" y="291"/>
                </a:cubicBezTo>
                <a:lnTo>
                  <a:pt x="2" y="0"/>
                </a:lnTo>
              </a:path>
            </a:pathLst>
          </a:custGeom>
          <a:noFill/>
          <a:ln w="19050" cmpd="sng">
            <a:solidFill>
              <a:srgbClr val="FF00FF"/>
            </a:solidFill>
            <a:round/>
            <a:headEnd type="triangle" w="med" len="lg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 Box 66"/>
          <p:cNvSpPr txBox="1">
            <a:spLocks noChangeArrowheads="1"/>
          </p:cNvSpPr>
          <p:nvPr/>
        </p:nvSpPr>
        <p:spPr bwMode="auto">
          <a:xfrm>
            <a:off x="5357552" y="1170579"/>
            <a:ext cx="543739" cy="3077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篡改</a:t>
            </a:r>
          </a:p>
        </p:txBody>
      </p:sp>
      <p:sp>
        <p:nvSpPr>
          <p:cNvPr id="26" name="Oval 67"/>
          <p:cNvSpPr>
            <a:spLocks noChangeArrowheads="1"/>
          </p:cNvSpPr>
          <p:nvPr/>
        </p:nvSpPr>
        <p:spPr bwMode="auto">
          <a:xfrm>
            <a:off x="3927658" y="1600651"/>
            <a:ext cx="51844" cy="53023"/>
          </a:xfrm>
          <a:prstGeom prst="ellipse">
            <a:avLst/>
          </a:prstGeom>
          <a:solidFill>
            <a:srgbClr val="FF00FF"/>
          </a:solidFill>
          <a:ln w="9525">
            <a:solidFill>
              <a:srgbClr val="FF00FF"/>
            </a:solidFill>
            <a:rou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" name="Picture 6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518415" y="2850475"/>
            <a:ext cx="373515" cy="168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28" name="Text Box 70"/>
          <p:cNvSpPr txBox="1">
            <a:spLocks noChangeArrowheads="1"/>
          </p:cNvSpPr>
          <p:nvPr/>
        </p:nvSpPr>
        <p:spPr bwMode="auto">
          <a:xfrm>
            <a:off x="1288750" y="1736202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9" name="Text Box 71"/>
          <p:cNvSpPr txBox="1">
            <a:spLocks noChangeArrowheads="1"/>
          </p:cNvSpPr>
          <p:nvPr/>
        </p:nvSpPr>
        <p:spPr bwMode="auto">
          <a:xfrm>
            <a:off x="7606497" y="1736202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2" name="Rectangle 102"/>
          <p:cNvSpPr>
            <a:spLocks noChangeArrowheads="1"/>
          </p:cNvSpPr>
          <p:nvPr/>
        </p:nvSpPr>
        <p:spPr bwMode="auto">
          <a:xfrm>
            <a:off x="2028268" y="2139126"/>
            <a:ext cx="947338" cy="531404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33" name="Rectangle 103"/>
          <p:cNvSpPr>
            <a:spLocks noChangeArrowheads="1"/>
          </p:cNvSpPr>
          <p:nvPr/>
        </p:nvSpPr>
        <p:spPr bwMode="auto">
          <a:xfrm>
            <a:off x="6128687" y="2139126"/>
            <a:ext cx="948516" cy="531404"/>
          </a:xfrm>
          <a:prstGeom prst="rect">
            <a:avLst/>
          </a:prstGeom>
          <a:solidFill>
            <a:srgbClr val="009900"/>
          </a:solidFill>
          <a:ln w="9525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35" name="Text Box 131"/>
          <p:cNvSpPr txBox="1">
            <a:spLocks noChangeArrowheads="1"/>
          </p:cNvSpPr>
          <p:nvPr/>
        </p:nvSpPr>
        <p:spPr bwMode="auto">
          <a:xfrm>
            <a:off x="4209334" y="2270965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pic>
        <p:nvPicPr>
          <p:cNvPr id="36" name="Picture 1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6305520" y="2904511"/>
            <a:ext cx="373515" cy="167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37" name="Line 101"/>
          <p:cNvSpPr>
            <a:spLocks noChangeShapeType="1"/>
          </p:cNvSpPr>
          <p:nvPr/>
        </p:nvSpPr>
        <p:spPr bwMode="auto">
          <a:xfrm rot="16200000">
            <a:off x="4171158" y="1872234"/>
            <a:ext cx="814215" cy="0"/>
          </a:xfrm>
          <a:prstGeom prst="line">
            <a:avLst/>
          </a:prstGeom>
          <a:noFill/>
          <a:ln w="38100">
            <a:solidFill>
              <a:srgbClr val="0000FF"/>
            </a:solidFill>
            <a:prstDash val="sysDot"/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Freeform 20"/>
          <p:cNvSpPr/>
          <p:nvPr/>
        </p:nvSpPr>
        <p:spPr bwMode="auto">
          <a:xfrm>
            <a:off x="5064625" y="2697447"/>
            <a:ext cx="1564758" cy="567932"/>
          </a:xfrm>
          <a:custGeom>
            <a:avLst/>
            <a:gdLst>
              <a:gd name="T0" fmla="*/ 0 w 1056"/>
              <a:gd name="T1" fmla="*/ 384 h 384"/>
              <a:gd name="T2" fmla="*/ 1056 w 1056"/>
              <a:gd name="T3" fmla="*/ 384 h 384"/>
              <a:gd name="T4" fmla="*/ 1056 w 1056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384">
                <a:moveTo>
                  <a:pt x="0" y="384"/>
                </a:moveTo>
                <a:lnTo>
                  <a:pt x="1056" y="384"/>
                </a:lnTo>
                <a:lnTo>
                  <a:pt x="1056" y="0"/>
                </a:lnTo>
              </a:path>
            </a:pathLst>
          </a:custGeom>
          <a:noFill/>
          <a:ln w="28575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AutoShape 21"/>
          <p:cNvSpPr>
            <a:spLocks noChangeArrowheads="1"/>
          </p:cNvSpPr>
          <p:nvPr/>
        </p:nvSpPr>
        <p:spPr bwMode="auto">
          <a:xfrm rot="16200000">
            <a:off x="4430020" y="1654585"/>
            <a:ext cx="435964" cy="3214518"/>
          </a:xfrm>
          <a:prstGeom prst="can">
            <a:avLst>
              <a:gd name="adj" fmla="val 41409"/>
            </a:avLst>
          </a:prstGeom>
          <a:gradFill rotWithShape="1">
            <a:gsLst>
              <a:gs pos="0">
                <a:srgbClr val="00B050"/>
              </a:gs>
              <a:gs pos="50000">
                <a:schemeClr val="bg1"/>
              </a:gs>
              <a:gs pos="100000">
                <a:srgbClr val="00B050"/>
              </a:gs>
            </a:gsLst>
            <a:lin ang="0" scaled="1"/>
          </a:gradFill>
          <a:ln w="6350"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Line 28"/>
          <p:cNvSpPr>
            <a:spLocks noChangeShapeType="1"/>
          </p:cNvSpPr>
          <p:nvPr/>
        </p:nvSpPr>
        <p:spPr bwMode="auto">
          <a:xfrm rot="16200000">
            <a:off x="2024526" y="3172294"/>
            <a:ext cx="94851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1163907" y="2763284"/>
            <a:ext cx="13843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6672721" y="2782136"/>
            <a:ext cx="116757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解密密钥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kumimoji="1" lang="en-US" altLang="zh-CN" sz="14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</a:p>
        </p:txBody>
      </p:sp>
      <p:sp>
        <p:nvSpPr>
          <p:cNvPr id="44" name="Rectangle 46"/>
          <p:cNvSpPr>
            <a:spLocks noChangeArrowheads="1"/>
          </p:cNvSpPr>
          <p:nvPr/>
        </p:nvSpPr>
        <p:spPr bwMode="auto">
          <a:xfrm>
            <a:off x="2023496" y="3555235"/>
            <a:ext cx="915525" cy="358197"/>
          </a:xfrm>
          <a:prstGeom prst="rect">
            <a:avLst/>
          </a:prstGeom>
          <a:solidFill>
            <a:srgbClr val="CC0099"/>
          </a:solidFill>
          <a:ln w="12700">
            <a:solidFill>
              <a:schemeClr val="tx2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密钥源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>
            <a:off x="2501937" y="3265379"/>
            <a:ext cx="72051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4120427" y="3081393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安全信道</a:t>
            </a:r>
          </a:p>
        </p:txBody>
      </p:sp>
      <p:pic>
        <p:nvPicPr>
          <p:cNvPr id="163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706" y="1797968"/>
            <a:ext cx="473617" cy="4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0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078" y="1797968"/>
            <a:ext cx="473617" cy="47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0" name="AutoShape 12"/>
          <p:cNvSpPr>
            <a:spLocks noChangeArrowheads="1"/>
          </p:cNvSpPr>
          <p:nvPr/>
        </p:nvSpPr>
        <p:spPr bwMode="auto">
          <a:xfrm>
            <a:off x="511896" y="61844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1" name="Rectangle 13"/>
          <p:cNvSpPr>
            <a:spLocks noChangeArrowheads="1"/>
          </p:cNvSpPr>
          <p:nvPr/>
        </p:nvSpPr>
        <p:spPr bwMode="auto">
          <a:xfrm>
            <a:off x="3097473" y="592976"/>
            <a:ext cx="29578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7.1.3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数据加密模型</a:t>
            </a:r>
          </a:p>
        </p:txBody>
      </p:sp>
      <p:sp>
        <p:nvSpPr>
          <p:cNvPr id="162" name="Text Box 54"/>
          <p:cNvSpPr txBox="1">
            <a:spLocks noChangeArrowheads="1"/>
          </p:cNvSpPr>
          <p:nvPr/>
        </p:nvSpPr>
        <p:spPr bwMode="auto">
          <a:xfrm>
            <a:off x="245851" y="4175756"/>
            <a:ext cx="8499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  <a:r>
              <a:rPr lang="zh-CN" altLang="en-US" sz="1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1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码值加</a:t>
            </a:r>
            <a:r>
              <a:rPr lang="en-US" altLang="zh-CN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	</a:t>
            </a:r>
            <a:r>
              <a:rPr lang="zh-CN" altLang="en-US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en-US" altLang="zh-CN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en-US" altLang="zh-CN" sz="1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r>
              <a:rPr lang="zh-CN" altLang="pt-BR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r>
              <a:rPr lang="en-US" altLang="zh-CN" sz="1800" b="1" i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pt-BR" altLang="zh-CN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pt-BR" altLang="zh-CN" sz="1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a book</a:t>
            </a:r>
            <a:r>
              <a:rPr lang="pt-BR" altLang="zh-CN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		</a:t>
            </a:r>
            <a:r>
              <a:rPr lang="zh-CN" altLang="en-US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密文</a:t>
            </a:r>
            <a:r>
              <a:rPr lang="en-US" altLang="zh-CN" sz="1800" b="1" i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pl-PL" altLang="zh-CN" sz="1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Uijt!jt!b!cppl/ </a:t>
            </a:r>
            <a:endParaRPr lang="en-US" altLang="zh-CN" sz="1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53782"/>
            <a:ext cx="8312248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加密和解密用的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 </a:t>
            </a:r>
            <a:r>
              <a:rPr lang="en-US" altLang="zh-CN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(key)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是一串秘密的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明文通过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加密算法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变成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密文</a:t>
            </a:r>
            <a:r>
              <a:rPr lang="en-US" altLang="zh-CN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46"/>
          <p:cNvSpPr>
            <a:spLocks noChangeArrowheads="1"/>
          </p:cNvSpPr>
          <p:nvPr/>
        </p:nvSpPr>
        <p:spPr bwMode="auto">
          <a:xfrm>
            <a:off x="517853" y="2160075"/>
            <a:ext cx="7631065" cy="438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接收端利用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解密算法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解密密钥</a:t>
            </a:r>
            <a:r>
              <a:rPr lang="zh-CN" altLang="en-US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 </a:t>
            </a:r>
            <a:r>
              <a:rPr lang="en-US" altLang="zh-CN" b="1" i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lang="en-US" altLang="zh-CN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8188" y="1665365"/>
            <a:ext cx="7180730" cy="461665"/>
            <a:chOff x="968188" y="1665365"/>
            <a:chExt cx="7180730" cy="461665"/>
          </a:xfrm>
        </p:grpSpPr>
        <p:sp>
          <p:nvSpPr>
            <p:cNvPr id="11" name="矩形 10"/>
            <p:cNvSpPr/>
            <p:nvPr/>
          </p:nvSpPr>
          <p:spPr>
            <a:xfrm>
              <a:off x="968188" y="1698751"/>
              <a:ext cx="7180730" cy="4282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603406" y="1665365"/>
              <a:ext cx="127791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+mn-lt"/>
                  <a:ea typeface="+mn-ea"/>
                </a:rPr>
                <a:t>（</a:t>
              </a:r>
              <a:r>
                <a:rPr lang="en-US" altLang="zh-CN" sz="2400" b="1" dirty="0" smtClean="0">
                  <a:latin typeface="+mn-lt"/>
                  <a:ea typeface="+mn-ea"/>
                </a:rPr>
                <a:t>7-1</a:t>
              </a:r>
              <a:r>
                <a:rPr lang="zh-CN" altLang="en-US" sz="2400" b="1" dirty="0">
                  <a:latin typeface="+mn-lt"/>
                  <a:ea typeface="+mn-ea"/>
                </a:rPr>
                <a:t>） 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3556642" y="1665365"/>
              <a:ext cx="1345240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i="1" dirty="0" smtClean="0"/>
                <a:t>Y</a:t>
              </a:r>
              <a:r>
                <a:rPr lang="en-US" altLang="zh-CN" sz="2400" b="1" i="1" dirty="0">
                  <a:ea typeface="黑体" panose="02010609060101010101" pitchFamily="2" charset="-122"/>
                </a:rPr>
                <a:t> </a:t>
              </a:r>
              <a:r>
                <a:rPr lang="en-US" altLang="zh-CN" sz="2400" b="1" dirty="0">
                  <a:ea typeface="黑体" panose="02010609060101010101" pitchFamily="2" charset="-122"/>
                  <a:sym typeface="Symbol" panose="05050102010706020507"/>
                </a:rPr>
                <a:t></a:t>
              </a:r>
              <a:r>
                <a:rPr lang="en-US" altLang="zh-CN" sz="2400" b="1" i="1" dirty="0">
                  <a:ea typeface="黑体" panose="02010609060101010101" pitchFamily="2" charset="-122"/>
                </a:rPr>
                <a:t> </a:t>
              </a:r>
              <a:r>
                <a:rPr lang="en-US" altLang="zh-CN" sz="2400" b="1" i="1" dirty="0" smtClean="0"/>
                <a:t>E</a:t>
              </a:r>
              <a:r>
                <a:rPr lang="en-US" altLang="zh-CN" sz="2400" b="1" i="1" baseline="-25000" dirty="0" smtClean="0"/>
                <a:t>K</a:t>
              </a:r>
              <a:r>
                <a:rPr lang="en-US" altLang="zh-CN" sz="2400" b="1" i="1" dirty="0" smtClean="0"/>
                <a:t>(X) </a:t>
              </a:r>
              <a:endParaRPr lang="zh-CN" altLang="en-US" sz="2400" b="1" i="1" dirty="0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76093" y="2524659"/>
            <a:ext cx="7173330" cy="461665"/>
            <a:chOff x="976093" y="2870099"/>
            <a:chExt cx="7173330" cy="461665"/>
          </a:xfrm>
        </p:grpSpPr>
        <p:sp>
          <p:nvSpPr>
            <p:cNvPr id="19" name="矩形 18"/>
            <p:cNvSpPr/>
            <p:nvPr/>
          </p:nvSpPr>
          <p:spPr>
            <a:xfrm>
              <a:off x="976093" y="2903485"/>
              <a:ext cx="7173330" cy="428279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6603406" y="2870099"/>
              <a:ext cx="127791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+mn-lt"/>
                  <a:ea typeface="+mn-ea"/>
                </a:rPr>
                <a:t>（</a:t>
              </a:r>
              <a:r>
                <a:rPr lang="en-US" altLang="zh-CN" sz="2400" b="1" dirty="0" smtClean="0">
                  <a:latin typeface="+mn-lt"/>
                  <a:ea typeface="+mn-ea"/>
                </a:rPr>
                <a:t>7-2</a:t>
              </a:r>
              <a:r>
                <a:rPr lang="zh-CN" altLang="en-US" sz="2400" b="1" dirty="0" smtClean="0">
                  <a:latin typeface="+mn-lt"/>
                  <a:ea typeface="+mn-ea"/>
                </a:rPr>
                <a:t>） </a:t>
              </a:r>
              <a:endParaRPr lang="zh-CN" altLang="en-US" sz="2400" b="1" dirty="0">
                <a:latin typeface="+mn-lt"/>
                <a:ea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820062" y="2870099"/>
              <a:ext cx="2818399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 i="1" dirty="0"/>
                <a:t>D</a:t>
              </a:r>
              <a:r>
                <a:rPr lang="en-US" altLang="zh-CN" sz="2400" b="1" i="1" baseline="-25000" dirty="0"/>
                <a:t>K</a:t>
              </a:r>
              <a:r>
                <a:rPr lang="en-US" altLang="zh-CN" sz="2400" b="1" i="1" dirty="0"/>
                <a:t>(Y</a:t>
              </a:r>
              <a:r>
                <a:rPr lang="en-US" altLang="zh-CN" sz="2400" b="1" i="1" dirty="0" smtClean="0"/>
                <a:t>)</a:t>
              </a:r>
              <a:r>
                <a:rPr lang="en-US" altLang="zh-CN" sz="2400" b="1" i="1" dirty="0">
                  <a:ea typeface="黑体" panose="02010609060101010101" pitchFamily="2" charset="-122"/>
                </a:rPr>
                <a:t> </a:t>
              </a:r>
              <a:r>
                <a:rPr lang="en-US" altLang="zh-CN" sz="2400" b="1" dirty="0">
                  <a:ea typeface="黑体" panose="02010609060101010101" pitchFamily="2" charset="-122"/>
                  <a:sym typeface="Symbol" panose="05050102010706020507"/>
                </a:rPr>
                <a:t></a:t>
              </a:r>
              <a:r>
                <a:rPr lang="en-US" altLang="zh-CN" sz="2400" b="1" i="1" dirty="0">
                  <a:ea typeface="黑体" panose="02010609060101010101" pitchFamily="2" charset="-122"/>
                </a:rPr>
                <a:t> </a:t>
              </a:r>
              <a:r>
                <a:rPr lang="en-US" altLang="zh-CN" sz="2400" b="1" i="1" dirty="0" smtClean="0"/>
                <a:t>D</a:t>
              </a:r>
              <a:r>
                <a:rPr lang="en-US" altLang="zh-CN" sz="2400" b="1" baseline="-25000" dirty="0" smtClean="0"/>
                <a:t>K</a:t>
              </a:r>
              <a:r>
                <a:rPr lang="en-US" altLang="zh-CN" sz="2400" b="1" i="1" dirty="0" smtClean="0"/>
                <a:t>(E</a:t>
              </a:r>
              <a:r>
                <a:rPr lang="en-US" altLang="zh-CN" sz="2400" b="1" i="1" baseline="-25000" dirty="0" smtClean="0"/>
                <a:t>K</a:t>
              </a:r>
              <a:r>
                <a:rPr lang="en-US" altLang="zh-CN" sz="2400" b="1" i="1" dirty="0" smtClean="0"/>
                <a:t>(X))</a:t>
              </a:r>
              <a:r>
                <a:rPr lang="en-US" altLang="zh-CN" sz="2400" b="1" i="1" dirty="0">
                  <a:ea typeface="黑体" panose="02010609060101010101" pitchFamily="2" charset="-122"/>
                </a:rPr>
                <a:t> </a:t>
              </a:r>
              <a:r>
                <a:rPr lang="en-US" altLang="zh-CN" sz="2400" b="1" dirty="0">
                  <a:ea typeface="黑体" panose="02010609060101010101" pitchFamily="2" charset="-122"/>
                  <a:sym typeface="Symbol" panose="05050102010706020507"/>
                </a:rPr>
                <a:t></a:t>
              </a:r>
              <a:r>
                <a:rPr lang="en-US" altLang="zh-CN" sz="2400" b="1" i="1" dirty="0">
                  <a:ea typeface="黑体" panose="02010609060101010101" pitchFamily="2" charset="-122"/>
                </a:rPr>
                <a:t> </a:t>
              </a:r>
              <a:r>
                <a:rPr lang="en-US" altLang="zh-CN" sz="2400" b="1" i="1" dirty="0" smtClean="0"/>
                <a:t>X </a:t>
              </a:r>
              <a:endParaRPr lang="zh-CN" altLang="en-US" sz="2400" b="1" i="1" dirty="0"/>
            </a:p>
          </p:txBody>
        </p:sp>
      </p:grp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09475" y="61502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4231228" y="581816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702" y="3078480"/>
            <a:ext cx="4426601" cy="1634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676639" y="1332947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676639" y="1939372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Line 16"/>
          <p:cNvSpPr>
            <a:spLocks noChangeShapeType="1"/>
          </p:cNvSpPr>
          <p:nvPr/>
        </p:nvSpPr>
        <p:spPr bwMode="auto">
          <a:xfrm>
            <a:off x="3684702" y="1198477"/>
            <a:ext cx="0" cy="141910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748077" y="1298403"/>
            <a:ext cx="559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密码体制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钥密码体制</a:t>
            </a:r>
          </a:p>
        </p:txBody>
      </p:sp>
      <p:sp>
        <p:nvSpPr>
          <p:cNvPr id="10" name="Rectangle 27"/>
          <p:cNvSpPr>
            <a:spLocks noChangeArrowheads="1"/>
          </p:cNvSpPr>
          <p:nvPr/>
        </p:nvSpPr>
        <p:spPr bwMode="auto">
          <a:xfrm>
            <a:off x="687234" y="1332947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696123" y="1427879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</a:t>
            </a:r>
            <a:endParaRPr lang="fr-FR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两类密码体制</a:t>
            </a: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3684702" y="2306597"/>
            <a:ext cx="0" cy="13694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AutoShape 12"/>
          <p:cNvSpPr>
            <a:spLocks noChangeArrowheads="1"/>
          </p:cNvSpPr>
          <p:nvPr/>
        </p:nvSpPr>
        <p:spPr bwMode="auto">
          <a:xfrm>
            <a:off x="511896" y="616595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" name="Rectangle 13"/>
          <p:cNvSpPr>
            <a:spLocks noChangeArrowheads="1"/>
          </p:cNvSpPr>
          <p:nvPr/>
        </p:nvSpPr>
        <p:spPr bwMode="auto">
          <a:xfrm>
            <a:off x="2698326" y="591131"/>
            <a:ext cx="37561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7.2.1 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对称密钥密码体制 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15534" y="1553941"/>
            <a:ext cx="8129015" cy="240353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Line 53"/>
          <p:cNvSpPr>
            <a:spLocks noChangeShapeType="1"/>
          </p:cNvSpPr>
          <p:nvPr/>
        </p:nvSpPr>
        <p:spPr bwMode="auto">
          <a:xfrm>
            <a:off x="4499643" y="3124731"/>
            <a:ext cx="1843101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5" name="Group 107"/>
          <p:cNvGrpSpPr/>
          <p:nvPr/>
        </p:nvGrpSpPr>
        <p:grpSpPr bwMode="auto">
          <a:xfrm>
            <a:off x="3608860" y="2611444"/>
            <a:ext cx="1884855" cy="1171395"/>
            <a:chOff x="2248" y="820"/>
            <a:chExt cx="2248" cy="883"/>
          </a:xfrm>
        </p:grpSpPr>
        <p:grpSp>
          <p:nvGrpSpPr>
            <p:cNvPr id="86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16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21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31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33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37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41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2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3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4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5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38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39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0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34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5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6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32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22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25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6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7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8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29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0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23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7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8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9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0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7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01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12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2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04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5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6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7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3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8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89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1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3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" name="Rectangle 46"/>
          <p:cNvSpPr>
            <a:spLocks noChangeArrowheads="1"/>
          </p:cNvSpPr>
          <p:nvPr/>
        </p:nvSpPr>
        <p:spPr bwMode="auto">
          <a:xfrm>
            <a:off x="509474" y="1041703"/>
            <a:ext cx="8246820" cy="441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密码体制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52"/>
          <p:cNvSpPr>
            <a:spLocks noChangeShapeType="1"/>
          </p:cNvSpPr>
          <p:nvPr/>
        </p:nvSpPr>
        <p:spPr bwMode="auto">
          <a:xfrm>
            <a:off x="2479678" y="3115423"/>
            <a:ext cx="1166234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 Box 56"/>
          <p:cNvSpPr txBox="1">
            <a:spLocks noChangeArrowheads="1"/>
          </p:cNvSpPr>
          <p:nvPr/>
        </p:nvSpPr>
        <p:spPr bwMode="auto">
          <a:xfrm>
            <a:off x="7497672" y="3023676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9" name="Freeform 51"/>
          <p:cNvSpPr/>
          <p:nvPr/>
        </p:nvSpPr>
        <p:spPr bwMode="auto">
          <a:xfrm>
            <a:off x="1422488" y="2747069"/>
            <a:ext cx="292556" cy="380322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72"/>
          <p:cNvSpPr/>
          <p:nvPr/>
        </p:nvSpPr>
        <p:spPr bwMode="auto">
          <a:xfrm flipH="1" flipV="1">
            <a:off x="2180474" y="2465151"/>
            <a:ext cx="66490" cy="352397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34"/>
          <p:cNvSpPr/>
          <p:nvPr/>
        </p:nvSpPr>
        <p:spPr bwMode="auto">
          <a:xfrm flipH="1" flipV="1">
            <a:off x="6797535" y="2465151"/>
            <a:ext cx="66490" cy="352397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50"/>
          <p:cNvSpPr/>
          <p:nvPr/>
        </p:nvSpPr>
        <p:spPr bwMode="auto">
          <a:xfrm rot="16200000">
            <a:off x="7491690" y="2792282"/>
            <a:ext cx="183512" cy="481387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 Box 68"/>
          <p:cNvSpPr txBox="1">
            <a:spLocks noChangeArrowheads="1"/>
          </p:cNvSpPr>
          <p:nvPr/>
        </p:nvSpPr>
        <p:spPr bwMode="auto">
          <a:xfrm>
            <a:off x="5438482" y="2788293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4" name="Text Box 54"/>
          <p:cNvSpPr txBox="1">
            <a:spLocks noChangeArrowheads="1"/>
          </p:cNvSpPr>
          <p:nvPr/>
        </p:nvSpPr>
        <p:spPr bwMode="auto">
          <a:xfrm>
            <a:off x="755303" y="1762727"/>
            <a:ext cx="1337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加密密钥 </a:t>
            </a:r>
            <a:r>
              <a:rPr kumimoji="1" lang="en-US" altLang="zh-CN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</a:p>
        </p:txBody>
      </p:sp>
      <p:sp>
        <p:nvSpPr>
          <p:cNvPr id="15" name="Text Box 55"/>
          <p:cNvSpPr txBox="1">
            <a:spLocks noChangeArrowheads="1"/>
          </p:cNvSpPr>
          <p:nvPr/>
        </p:nvSpPr>
        <p:spPr bwMode="auto">
          <a:xfrm>
            <a:off x="755303" y="3115423"/>
            <a:ext cx="87064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" name="Text Box 57"/>
          <p:cNvSpPr txBox="1">
            <a:spLocks noChangeArrowheads="1"/>
          </p:cNvSpPr>
          <p:nvPr/>
        </p:nvSpPr>
        <p:spPr bwMode="auto">
          <a:xfrm>
            <a:off x="2788191" y="2788293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17" name="Picture 6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2056258" y="1909428"/>
            <a:ext cx="621304" cy="32790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8" name="Text Box 70"/>
          <p:cNvSpPr txBox="1">
            <a:spLocks noChangeArrowheads="1"/>
          </p:cNvSpPr>
          <p:nvPr/>
        </p:nvSpPr>
        <p:spPr bwMode="auto">
          <a:xfrm>
            <a:off x="890566" y="2344142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9" name="Text Box 71"/>
          <p:cNvSpPr txBox="1">
            <a:spLocks noChangeArrowheads="1"/>
          </p:cNvSpPr>
          <p:nvPr/>
        </p:nvSpPr>
        <p:spPr bwMode="auto">
          <a:xfrm>
            <a:off x="8024279" y="2336827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48" name="Rectangle 102"/>
          <p:cNvSpPr>
            <a:spLocks noChangeArrowheads="1"/>
          </p:cNvSpPr>
          <p:nvPr/>
        </p:nvSpPr>
        <p:spPr bwMode="auto">
          <a:xfrm>
            <a:off x="1715044" y="2825527"/>
            <a:ext cx="1069158" cy="599739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49" name="Rectangle 103"/>
          <p:cNvSpPr>
            <a:spLocks noChangeArrowheads="1"/>
          </p:cNvSpPr>
          <p:nvPr/>
        </p:nvSpPr>
        <p:spPr bwMode="auto">
          <a:xfrm>
            <a:off x="6342744" y="2825527"/>
            <a:ext cx="1070488" cy="599739"/>
          </a:xfrm>
          <a:prstGeom prst="rect">
            <a:avLst/>
          </a:prstGeom>
          <a:solidFill>
            <a:srgbClr val="009900"/>
          </a:solidFill>
          <a:ln w="9525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77" name="Text Box 131"/>
          <p:cNvSpPr txBox="1">
            <a:spLocks noChangeArrowheads="1"/>
          </p:cNvSpPr>
          <p:nvPr/>
        </p:nvSpPr>
        <p:spPr bwMode="auto">
          <a:xfrm>
            <a:off x="4133158" y="2937744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78" name="Text Box 132"/>
          <p:cNvSpPr txBox="1">
            <a:spLocks noChangeArrowheads="1"/>
          </p:cNvSpPr>
          <p:nvPr/>
        </p:nvSpPr>
        <p:spPr bwMode="auto">
          <a:xfrm>
            <a:off x="6945815" y="1762727"/>
            <a:ext cx="133722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解密密钥 </a:t>
            </a:r>
            <a:r>
              <a:rPr kumimoji="1" lang="en-US" altLang="zh-CN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K</a:t>
            </a:r>
          </a:p>
        </p:txBody>
      </p:sp>
      <p:pic>
        <p:nvPicPr>
          <p:cNvPr id="79" name="Picture 1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6458385" y="1910574"/>
            <a:ext cx="621305" cy="325615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80" name="组合 79"/>
          <p:cNvGrpSpPr/>
          <p:nvPr/>
        </p:nvGrpSpPr>
        <p:grpSpPr>
          <a:xfrm>
            <a:off x="2586208" y="1876068"/>
            <a:ext cx="3959703" cy="461665"/>
            <a:chOff x="2674219" y="3348281"/>
            <a:chExt cx="4727052" cy="551131"/>
          </a:xfrm>
        </p:grpSpPr>
        <p:sp>
          <p:nvSpPr>
            <p:cNvPr id="81" name="TextBox 80"/>
            <p:cNvSpPr txBox="1"/>
            <p:nvPr/>
          </p:nvSpPr>
          <p:spPr>
            <a:xfrm>
              <a:off x="4180954" y="3348281"/>
              <a:ext cx="1690134" cy="551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相同密钥</a:t>
              </a:r>
              <a:endPara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左箭头 81"/>
            <p:cNvSpPr/>
            <p:nvPr/>
          </p:nvSpPr>
          <p:spPr bwMode="auto">
            <a:xfrm>
              <a:off x="2674219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rgbClr val="99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左箭头 82"/>
            <p:cNvSpPr/>
            <p:nvPr/>
          </p:nvSpPr>
          <p:spPr bwMode="auto">
            <a:xfrm flipH="1">
              <a:off x="6058594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rgbClr val="99FF6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6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874" y="2395536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055" y="2395536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Text Box 54"/>
          <p:cNvSpPr txBox="1">
            <a:spLocks noChangeArrowheads="1"/>
          </p:cNvSpPr>
          <p:nvPr/>
        </p:nvSpPr>
        <p:spPr bwMode="auto">
          <a:xfrm>
            <a:off x="245851" y="4175756"/>
            <a:ext cx="8499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rgbClr val="333399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r>
              <a:rPr lang="en-US" altLang="zh-CN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  <a:r>
              <a:rPr lang="zh-CN" altLang="en-US" sz="1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ASCII</a:t>
            </a:r>
            <a:r>
              <a:rPr lang="zh-CN" altLang="en-US" sz="1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码值加</a:t>
            </a:r>
            <a:r>
              <a:rPr lang="en-US" altLang="zh-CN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	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 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</a:t>
            </a:r>
            <a:r>
              <a:rPr lang="zh-CN" altLang="pt-BR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</a:t>
            </a:r>
            <a:r>
              <a:rPr lang="en-US" altLang="zh-CN" sz="1800" b="1" i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pt-BR" altLang="zh-CN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pt-BR" altLang="zh-CN" sz="1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is a book</a:t>
            </a:r>
            <a:r>
              <a:rPr lang="pt-BR" altLang="zh-CN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		</a:t>
            </a:r>
            <a:r>
              <a:rPr lang="zh-CN" altLang="en-US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密文</a:t>
            </a:r>
            <a:r>
              <a:rPr lang="en-US" altLang="zh-CN" sz="1800" b="1" i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1800" b="1" dirty="0" smtClean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pl-PL" altLang="zh-CN" sz="18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Uijt!jt!b!cppl/ </a:t>
            </a:r>
            <a:endParaRPr lang="en-US" altLang="zh-CN" sz="1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61783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428124" y="584622"/>
            <a:ext cx="23038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数据加密标准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17852" y="976724"/>
            <a:ext cx="8494474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属于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对称密钥密码体制，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是一种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分组密码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。由</a:t>
            </a:r>
            <a:r>
              <a:rPr lang="en-US" altLang="zh-CN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IBM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提出。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加密前对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明文分组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每组长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每组分别加密，生成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位密文数据。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将各组密文串接起来，得出整个的密文。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使用的密钥为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位（实际密钥长度为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56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位，有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位用于奇偶校验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702" y="3078480"/>
            <a:ext cx="4426601" cy="1634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974903"/>
            <a:ext cx="8133858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取决于对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密钥的保密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算法公开。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严重问题：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密钥长度较短。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现在已经设计出搜索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密钥的专用芯片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56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已不再认为是安全的了。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83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678544" y="589121"/>
            <a:ext cx="1790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的保密性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702" y="3078480"/>
            <a:ext cx="4426601" cy="1634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79500"/>
            <a:ext cx="8312248" cy="1131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56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位的密钥。</a:t>
            </a:r>
          </a:p>
          <a:p>
            <a:pPr marL="342900" indent="-342900" eaLnBrk="0" hangingPunct="0">
              <a:lnSpc>
                <a:spcPts val="27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把一个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位明文用一个密钥加密，再用另一个密钥解密，然后再使用第一个密钥加密，即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517852" y="2635168"/>
            <a:ext cx="8133857" cy="170647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Group 4"/>
          <p:cNvGrpSpPr/>
          <p:nvPr/>
        </p:nvGrpSpPr>
        <p:grpSpPr bwMode="auto">
          <a:xfrm>
            <a:off x="772980" y="2788479"/>
            <a:ext cx="3365696" cy="1476619"/>
            <a:chOff x="1450" y="1026"/>
            <a:chExt cx="2448" cy="1074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860" y="1510"/>
              <a:ext cx="276" cy="263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2503" y="1510"/>
              <a:ext cx="275" cy="263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145" y="1510"/>
              <a:ext cx="276" cy="263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1524" y="1642"/>
              <a:ext cx="3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2136" y="1642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778" y="1642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3421" y="1642"/>
              <a:ext cx="36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 rot="5400000">
              <a:off x="1884" y="1397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rot="5400000">
              <a:off x="2526" y="1397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 rot="5400000">
              <a:off x="3168" y="1397"/>
              <a:ext cx="22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 Box 15"/>
            <p:cNvSpPr txBox="1">
              <a:spLocks noChangeArrowheads="1"/>
            </p:cNvSpPr>
            <p:nvPr/>
          </p:nvSpPr>
          <p:spPr bwMode="auto">
            <a:xfrm>
              <a:off x="1904" y="1026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2531" y="1026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181" y="1026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1450" y="1349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</a:t>
              </a: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3428" y="1356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密文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2397" y="1831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加密</a:t>
              </a:r>
            </a:p>
          </p:txBody>
        </p:sp>
      </p:grpSp>
      <p:grpSp>
        <p:nvGrpSpPr>
          <p:cNvPr id="27" name="Group 21"/>
          <p:cNvGrpSpPr/>
          <p:nvPr/>
        </p:nvGrpSpPr>
        <p:grpSpPr bwMode="auto">
          <a:xfrm>
            <a:off x="4937586" y="2788489"/>
            <a:ext cx="3379444" cy="1476620"/>
            <a:chOff x="1402" y="2387"/>
            <a:chExt cx="2458" cy="1074"/>
          </a:xfrm>
        </p:grpSpPr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1822" y="2871"/>
              <a:ext cx="276" cy="263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29" name="Rectangle 23"/>
            <p:cNvSpPr>
              <a:spLocks noChangeArrowheads="1"/>
            </p:cNvSpPr>
            <p:nvPr/>
          </p:nvSpPr>
          <p:spPr bwMode="auto">
            <a:xfrm>
              <a:off x="2465" y="2871"/>
              <a:ext cx="275" cy="263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 i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</a:t>
              </a:r>
            </a:p>
          </p:txBody>
        </p:sp>
        <p:sp>
          <p:nvSpPr>
            <p:cNvPr id="30" name="Rectangle 24"/>
            <p:cNvSpPr>
              <a:spLocks noChangeArrowheads="1"/>
            </p:cNvSpPr>
            <p:nvPr/>
          </p:nvSpPr>
          <p:spPr bwMode="auto">
            <a:xfrm>
              <a:off x="3107" y="2871"/>
              <a:ext cx="276" cy="263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00FF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</a:t>
              </a: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1486" y="3003"/>
              <a:ext cx="3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2098" y="3003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2740" y="3003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>
              <a:off x="3383" y="3003"/>
              <a:ext cx="36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Freeform 29"/>
            <p:cNvSpPr/>
            <p:nvPr/>
          </p:nvSpPr>
          <p:spPr bwMode="auto">
            <a:xfrm>
              <a:off x="1961" y="2644"/>
              <a:ext cx="2" cy="227"/>
            </a:xfrm>
            <a:custGeom>
              <a:avLst/>
              <a:gdLst>
                <a:gd name="T0" fmla="*/ 0 w 3"/>
                <a:gd name="T1" fmla="*/ 0 h 249"/>
                <a:gd name="T2" fmla="*/ 3 w 3"/>
                <a:gd name="T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49">
                  <a:moveTo>
                    <a:pt x="0" y="0"/>
                  </a:moveTo>
                  <a:lnTo>
                    <a:pt x="3" y="249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30"/>
            <p:cNvSpPr/>
            <p:nvPr/>
          </p:nvSpPr>
          <p:spPr bwMode="auto">
            <a:xfrm>
              <a:off x="2603" y="2644"/>
              <a:ext cx="3" cy="235"/>
            </a:xfrm>
            <a:custGeom>
              <a:avLst/>
              <a:gdLst>
                <a:gd name="T0" fmla="*/ 0 w 3"/>
                <a:gd name="T1" fmla="*/ 0 h 257"/>
                <a:gd name="T2" fmla="*/ 3 w 3"/>
                <a:gd name="T3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57">
                  <a:moveTo>
                    <a:pt x="0" y="0"/>
                  </a:moveTo>
                  <a:lnTo>
                    <a:pt x="3" y="257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1866" y="2387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2494" y="2387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143" y="2387"/>
              <a:ext cx="32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i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K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1402" y="2710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密文</a:t>
              </a: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3390" y="2717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明文</a:t>
              </a: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2359" y="3192"/>
              <a:ext cx="4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解密</a:t>
              </a:r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3245" y="2644"/>
              <a:ext cx="3" cy="221"/>
            </a:xfrm>
            <a:custGeom>
              <a:avLst/>
              <a:gdLst>
                <a:gd name="T0" fmla="*/ 0 w 3"/>
                <a:gd name="T1" fmla="*/ 0 h 241"/>
                <a:gd name="T2" fmla="*/ 3 w 3"/>
                <a:gd name="T3" fmla="*/ 241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241">
                  <a:moveTo>
                    <a:pt x="0" y="0"/>
                  </a:moveTo>
                  <a:lnTo>
                    <a:pt x="3" y="241"/>
                  </a:lnTo>
                </a:path>
              </a:pathLst>
            </a:custGeom>
            <a:noFill/>
            <a:ln w="19050" cmpd="sng">
              <a:solidFill>
                <a:srgbClr val="0000FF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59224" y="2079248"/>
            <a:ext cx="7123481" cy="476295"/>
            <a:chOff x="959224" y="2079248"/>
            <a:chExt cx="7123481" cy="476295"/>
          </a:xfrm>
        </p:grpSpPr>
        <p:sp>
          <p:nvSpPr>
            <p:cNvPr id="5" name="矩形 4"/>
            <p:cNvSpPr/>
            <p:nvPr/>
          </p:nvSpPr>
          <p:spPr>
            <a:xfrm>
              <a:off x="959224" y="2113066"/>
              <a:ext cx="7123481" cy="442477"/>
            </a:xfrm>
            <a:prstGeom prst="rect">
              <a:avLst/>
            </a:prstGeom>
            <a:solidFill>
              <a:srgbClr val="FFFF99"/>
            </a:solidFill>
            <a:ln w="12700">
              <a:solidFill>
                <a:srgbClr val="00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72254" y="2079248"/>
              <a:ext cx="36525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altLang="zh-CN" sz="2400" b="1" i="1" dirty="0">
                  <a:ea typeface="黑体" panose="02010609060101010101" pitchFamily="2" charset="-122"/>
                </a:rPr>
                <a:t>Y</a:t>
              </a:r>
              <a:r>
                <a:rPr lang="en-GB" altLang="zh-CN" sz="2400" b="1" dirty="0">
                  <a:ea typeface="黑体" panose="02010609060101010101" pitchFamily="2" charset="-122"/>
                </a:rPr>
                <a:t> = DES</a:t>
              </a:r>
              <a:r>
                <a:rPr lang="en-GB" altLang="zh-CN" sz="2400" b="1" i="1" baseline="-25000" dirty="0">
                  <a:ea typeface="黑体" panose="02010609060101010101" pitchFamily="2" charset="-122"/>
                </a:rPr>
                <a:t>K</a:t>
              </a:r>
              <a:r>
                <a:rPr lang="en-GB" altLang="zh-CN" sz="2400" b="1" baseline="-40000" dirty="0">
                  <a:ea typeface="黑体" panose="02010609060101010101" pitchFamily="2" charset="-122"/>
                </a:rPr>
                <a:t>1</a:t>
              </a:r>
              <a:r>
                <a:rPr lang="en-GB" altLang="zh-CN" sz="2400" b="1" dirty="0">
                  <a:ea typeface="黑体" panose="02010609060101010101" pitchFamily="2" charset="-122"/>
                </a:rPr>
                <a:t>(DES</a:t>
              </a:r>
              <a:r>
                <a:rPr lang="en-GB" altLang="zh-CN" sz="2400" b="1" baseline="30000" dirty="0">
                  <a:ea typeface="黑体" panose="02010609060101010101" pitchFamily="2" charset="-122"/>
                </a:rPr>
                <a:t>-1</a:t>
              </a:r>
              <a:r>
                <a:rPr lang="en-GB" altLang="zh-CN" sz="2400" b="1" i="1" baseline="-25000" dirty="0">
                  <a:ea typeface="黑体" panose="02010609060101010101" pitchFamily="2" charset="-122"/>
                </a:rPr>
                <a:t>K</a:t>
              </a:r>
              <a:r>
                <a:rPr lang="en-GB" altLang="zh-CN" sz="2400" b="1" baseline="-40000" dirty="0">
                  <a:ea typeface="黑体" panose="02010609060101010101" pitchFamily="2" charset="-122"/>
                </a:rPr>
                <a:t>2</a:t>
              </a:r>
              <a:r>
                <a:rPr lang="en-GB" altLang="zh-CN" sz="2400" b="1" dirty="0">
                  <a:ea typeface="黑体" panose="02010609060101010101" pitchFamily="2" charset="-122"/>
                </a:rPr>
                <a:t>(DES</a:t>
              </a:r>
              <a:r>
                <a:rPr lang="en-GB" altLang="zh-CN" sz="2400" b="1" i="1" baseline="-25000" dirty="0">
                  <a:ea typeface="黑体" panose="02010609060101010101" pitchFamily="2" charset="-122"/>
                </a:rPr>
                <a:t>K</a:t>
              </a:r>
              <a:r>
                <a:rPr lang="en-GB" altLang="zh-CN" sz="2400" b="1" baseline="-40000" dirty="0">
                  <a:ea typeface="黑体" panose="02010609060101010101" pitchFamily="2" charset="-122"/>
                </a:rPr>
                <a:t>1</a:t>
              </a:r>
              <a:r>
                <a:rPr lang="en-GB" altLang="zh-CN" sz="2400" b="1" dirty="0">
                  <a:ea typeface="黑体" panose="02010609060101010101" pitchFamily="2" charset="-122"/>
                </a:rPr>
                <a:t>(</a:t>
              </a:r>
              <a:r>
                <a:rPr lang="en-GB" altLang="zh-CN" sz="2400" b="1" i="1" dirty="0">
                  <a:ea typeface="黑体" panose="02010609060101010101" pitchFamily="2" charset="-122"/>
                </a:rPr>
                <a:t>X</a:t>
              </a:r>
              <a:r>
                <a:rPr lang="en-GB" altLang="zh-CN" sz="2400" b="1" dirty="0">
                  <a:ea typeface="黑体" panose="02010609060101010101" pitchFamily="2" charset="-122"/>
                </a:rPr>
                <a:t>)))</a:t>
              </a:r>
              <a:endParaRPr lang="zh-CN" altLang="en-US" sz="2400" b="1" dirty="0">
                <a:ea typeface="黑体" panose="02010609060101010101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804791" y="2093878"/>
              <a:ext cx="1277914" cy="46166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latin typeface="+mn-lt"/>
                  <a:ea typeface="+mn-ea"/>
                </a:rPr>
                <a:t>（</a:t>
              </a:r>
              <a:r>
                <a:rPr lang="en-US" altLang="zh-CN" sz="2400" b="1" dirty="0" smtClean="0">
                  <a:latin typeface="+mn-lt"/>
                  <a:ea typeface="+mn-ea"/>
                </a:rPr>
                <a:t>7-3</a:t>
              </a:r>
              <a:r>
                <a:rPr lang="zh-CN" altLang="en-US" sz="2400" b="1" dirty="0" smtClean="0">
                  <a:latin typeface="+mn-lt"/>
                  <a:ea typeface="+mn-ea"/>
                </a:rPr>
                <a:t>） </a:t>
              </a:r>
              <a:endParaRPr lang="zh-CN" altLang="en-US" sz="2400" b="1" dirty="0">
                <a:latin typeface="+mn-lt"/>
                <a:ea typeface="+mn-ea"/>
              </a:endParaRPr>
            </a:p>
          </p:txBody>
        </p:sp>
      </p:grp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509475" y="61783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Rectangle 6"/>
          <p:cNvSpPr>
            <a:spLocks noChangeArrowheads="1"/>
          </p:cNvSpPr>
          <p:nvPr/>
        </p:nvSpPr>
        <p:spPr bwMode="auto">
          <a:xfrm>
            <a:off x="3935024" y="589681"/>
            <a:ext cx="12779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三重 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2" y="974903"/>
            <a:ext cx="8133858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2002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年成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为美国政府加密标准。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现在是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ISO/IEC 18033-3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高级加密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Advanced Encryption Standard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种分组密码，分组长度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三种加密标准，其密钥分别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128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192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位和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256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加密步骤复杂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，运算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速度比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3DES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，安全性也大大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加强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1783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427674" y="589121"/>
            <a:ext cx="22926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高级加密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5640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70150" y="6476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万物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联网</a:t>
            </a:r>
            <a:endParaRPr lang="zh-CN" altLang="en-US" sz="2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908327" y="64764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人人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用网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66344" y="633886"/>
            <a:ext cx="8129016" cy="400110"/>
            <a:chOff x="466344" y="1151890"/>
            <a:chExt cx="8129016" cy="400110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466344" y="1185228"/>
              <a:ext cx="8129016" cy="354012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925562" y="1151890"/>
              <a:ext cx="121058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0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本章内容</a:t>
              </a:r>
              <a:endParaRPr lang="fr-FR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内容占位符 10"/>
          <p:cNvSpPr>
            <a:spLocks noGrp="1"/>
          </p:cNvSpPr>
          <p:nvPr>
            <p:ph sz="quarter" idx="10"/>
          </p:nvPr>
        </p:nvSpPr>
        <p:spPr>
          <a:xfrm>
            <a:off x="466344" y="963190"/>
            <a:ext cx="8129016" cy="3742160"/>
          </a:xfrm>
        </p:spPr>
        <p:txBody>
          <a:bodyPr/>
          <a:lstStyle/>
          <a:p>
            <a:endParaRPr lang="en-US" altLang="zh-CN" dirty="0" smtClean="0"/>
          </a:p>
          <a:p>
            <a:r>
              <a:rPr lang="zh-CN" altLang="en-US" dirty="0" smtClean="0"/>
              <a:t>网络</a:t>
            </a:r>
            <a:r>
              <a:rPr lang="zh-CN" altLang="en-US" dirty="0"/>
              <a:t>面临的</a:t>
            </a:r>
            <a:r>
              <a:rPr lang="zh-CN" altLang="en-US" dirty="0">
                <a:solidFill>
                  <a:srgbClr val="FF0000"/>
                </a:solidFill>
              </a:rPr>
              <a:t>安全性威胁</a:t>
            </a:r>
            <a:r>
              <a:rPr lang="zh-CN" altLang="en-US" dirty="0"/>
              <a:t>有哪些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加密模型主要包括：</a:t>
            </a:r>
            <a:r>
              <a:rPr lang="zh-CN" altLang="en-US" dirty="0">
                <a:solidFill>
                  <a:srgbClr val="FF0000"/>
                </a:solidFill>
              </a:rPr>
              <a:t>加密算法、解密算法、加密密钥、解密密钥</a:t>
            </a:r>
            <a:r>
              <a:rPr lang="zh-CN" altLang="en-US" dirty="0"/>
              <a:t>。哪些要保密，哪些要公开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如何实现</a:t>
            </a:r>
            <a:r>
              <a:rPr lang="zh-CN" altLang="en-US" dirty="0">
                <a:solidFill>
                  <a:srgbClr val="FF0000"/>
                </a:solidFill>
              </a:rPr>
              <a:t>数字签名</a:t>
            </a:r>
            <a:r>
              <a:rPr lang="zh-CN" altLang="en-US" dirty="0"/>
              <a:t>？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endParaRPr lang="zh-CN" altLang="en-US" dirty="0"/>
          </a:p>
          <a:p>
            <a:pPr lvl="1">
              <a:lnSpc>
                <a:spcPct val="150000"/>
              </a:lnSpc>
            </a:pPr>
            <a:endParaRPr lang="zh-CN" altLang="en-US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37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5299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097474" y="589835"/>
            <a:ext cx="29578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</a:t>
            </a:r>
          </a:p>
        </p:txBody>
      </p:sp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4" y="1046197"/>
            <a:ext cx="8246820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加密密钥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解密密钥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又称：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公开密钥密码体制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非对称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密钥密码体制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对称密钥密码体制的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密钥分配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CC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的需求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265" eaLnBrk="0" hangingPunct="0">
              <a:lnSpc>
                <a:spcPts val="3300"/>
              </a:lnSpc>
              <a:buClr>
                <a:srgbClr val="9900CC"/>
              </a:buClr>
            </a:pP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典型：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RSA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体制，一种基于数论中的大数分解问题的体制。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949" y="1909284"/>
            <a:ext cx="3770051" cy="1391952"/>
          </a:xfrm>
          <a:prstGeom prst="rect">
            <a:avLst/>
          </a:prstGeom>
        </p:spPr>
      </p:pic>
      <p:sp>
        <p:nvSpPr>
          <p:cNvPr id="3" name="椭圆 2"/>
          <p:cNvSpPr/>
          <p:nvPr/>
        </p:nvSpPr>
        <p:spPr>
          <a:xfrm>
            <a:off x="6486525" y="2724150"/>
            <a:ext cx="1638300" cy="342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AutoShape 5"/>
          <p:cNvSpPr>
            <a:spLocks noChangeArrowheads="1"/>
          </p:cNvSpPr>
          <p:nvPr/>
        </p:nvSpPr>
        <p:spPr bwMode="auto">
          <a:xfrm>
            <a:off x="509475" y="62036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1" name="Rectangle 6"/>
          <p:cNvSpPr>
            <a:spLocks noChangeArrowheads="1"/>
          </p:cNvSpPr>
          <p:nvPr/>
        </p:nvSpPr>
        <p:spPr bwMode="auto">
          <a:xfrm>
            <a:off x="3712208" y="587154"/>
            <a:ext cx="17235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公钥密码体制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517852" y="2350731"/>
            <a:ext cx="8133857" cy="243082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2498304" y="2799650"/>
            <a:ext cx="3993860" cy="461665"/>
            <a:chOff x="2674219" y="3390679"/>
            <a:chExt cx="4653925" cy="537966"/>
          </a:xfrm>
        </p:grpSpPr>
        <p:sp>
          <p:nvSpPr>
            <p:cNvPr id="6" name="TextBox 5"/>
            <p:cNvSpPr txBox="1"/>
            <p:nvPr/>
          </p:nvSpPr>
          <p:spPr>
            <a:xfrm>
              <a:off x="4154408" y="3390679"/>
              <a:ext cx="1649758" cy="537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CC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不同密钥</a:t>
              </a:r>
              <a:endParaRPr lang="zh-CN" altLang="en-US" sz="2400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左箭头 6"/>
            <p:cNvSpPr/>
            <p:nvPr/>
          </p:nvSpPr>
          <p:spPr bwMode="auto">
            <a:xfrm>
              <a:off x="2674219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左箭头 7"/>
            <p:cNvSpPr/>
            <p:nvPr/>
          </p:nvSpPr>
          <p:spPr bwMode="auto">
            <a:xfrm flipH="1">
              <a:off x="5985467" y="3443808"/>
              <a:ext cx="1342677" cy="417240"/>
            </a:xfrm>
            <a:prstGeom prst="leftArrow">
              <a:avLst>
                <a:gd name="adj1" fmla="val 50000"/>
                <a:gd name="adj2" fmla="val 75915"/>
              </a:avLst>
            </a:prstGeom>
            <a:solidFill>
              <a:schemeClr val="accent6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400" b="0" i="0" u="none" strike="noStrike" cap="none" normalizeH="0" baseline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Line 52"/>
          <p:cNvSpPr>
            <a:spLocks noChangeShapeType="1"/>
          </p:cNvSpPr>
          <p:nvPr/>
        </p:nvSpPr>
        <p:spPr bwMode="auto">
          <a:xfrm>
            <a:off x="2389167" y="4345287"/>
            <a:ext cx="1194777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Line 53"/>
          <p:cNvSpPr>
            <a:spLocks noChangeShapeType="1"/>
          </p:cNvSpPr>
          <p:nvPr/>
        </p:nvSpPr>
        <p:spPr bwMode="auto">
          <a:xfrm>
            <a:off x="4458569" y="4354823"/>
            <a:ext cx="188821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 Box 56"/>
          <p:cNvSpPr txBox="1">
            <a:spLocks noChangeArrowheads="1"/>
          </p:cNvSpPr>
          <p:nvPr/>
        </p:nvSpPr>
        <p:spPr bwMode="auto">
          <a:xfrm>
            <a:off x="7624932" y="4356396"/>
            <a:ext cx="7745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13" name="Freeform 51"/>
          <p:cNvSpPr/>
          <p:nvPr/>
        </p:nvSpPr>
        <p:spPr bwMode="auto">
          <a:xfrm>
            <a:off x="1182513" y="3967917"/>
            <a:ext cx="423306" cy="389631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72"/>
          <p:cNvSpPr/>
          <p:nvPr/>
        </p:nvSpPr>
        <p:spPr bwMode="auto">
          <a:xfrm flipH="1" flipV="1">
            <a:off x="2082638" y="3311691"/>
            <a:ext cx="68117" cy="728430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34"/>
          <p:cNvSpPr/>
          <p:nvPr/>
        </p:nvSpPr>
        <p:spPr bwMode="auto">
          <a:xfrm flipV="1">
            <a:off x="6880817" y="3311691"/>
            <a:ext cx="39235" cy="728430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Freeform 50"/>
          <p:cNvSpPr/>
          <p:nvPr/>
        </p:nvSpPr>
        <p:spPr bwMode="auto">
          <a:xfrm rot="16200000">
            <a:off x="7523844" y="4014236"/>
            <a:ext cx="188004" cy="493169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68"/>
          <p:cNvSpPr txBox="1">
            <a:spLocks noChangeArrowheads="1"/>
          </p:cNvSpPr>
          <p:nvPr/>
        </p:nvSpPr>
        <p:spPr bwMode="auto">
          <a:xfrm>
            <a:off x="5470416" y="4010150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18" name="Text Box 54"/>
          <p:cNvSpPr txBox="1">
            <a:spLocks noChangeArrowheads="1"/>
          </p:cNvSpPr>
          <p:nvPr/>
        </p:nvSpPr>
        <p:spPr bwMode="auto">
          <a:xfrm>
            <a:off x="1511923" y="2350731"/>
            <a:ext cx="14334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9" name="Text Box 55"/>
          <p:cNvSpPr txBox="1">
            <a:spLocks noChangeArrowheads="1"/>
          </p:cNvSpPr>
          <p:nvPr/>
        </p:nvSpPr>
        <p:spPr bwMode="auto">
          <a:xfrm>
            <a:off x="586779" y="4345287"/>
            <a:ext cx="89195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0" name="Text Box 57"/>
          <p:cNvSpPr txBox="1">
            <a:spLocks noChangeArrowheads="1"/>
          </p:cNvSpPr>
          <p:nvPr/>
        </p:nvSpPr>
        <p:spPr bwMode="auto">
          <a:xfrm>
            <a:off x="2755264" y="4010150"/>
            <a:ext cx="7136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21" name="Picture 6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1866629" y="2835545"/>
            <a:ext cx="636511" cy="3359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2" name="Text Box 70"/>
          <p:cNvSpPr txBox="1">
            <a:spLocks noChangeArrowheads="1"/>
          </p:cNvSpPr>
          <p:nvPr/>
        </p:nvSpPr>
        <p:spPr bwMode="auto">
          <a:xfrm>
            <a:off x="659876" y="3576716"/>
            <a:ext cx="349163" cy="34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3" name="Text Box 71"/>
          <p:cNvSpPr txBox="1">
            <a:spLocks noChangeArrowheads="1"/>
          </p:cNvSpPr>
          <p:nvPr/>
        </p:nvSpPr>
        <p:spPr bwMode="auto">
          <a:xfrm>
            <a:off x="8054300" y="3540141"/>
            <a:ext cx="335937" cy="34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6" name="Rectangle 102"/>
          <p:cNvSpPr>
            <a:spLocks noChangeArrowheads="1"/>
          </p:cNvSpPr>
          <p:nvPr/>
        </p:nvSpPr>
        <p:spPr bwMode="auto">
          <a:xfrm>
            <a:off x="1605819" y="4048295"/>
            <a:ext cx="1095325" cy="614417"/>
          </a:xfrm>
          <a:prstGeom prst="rect">
            <a:avLst/>
          </a:prstGeom>
          <a:solidFill>
            <a:srgbClr val="0000FF"/>
          </a:solidFill>
          <a:ln w="9525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27" name="Rectangle 103"/>
          <p:cNvSpPr>
            <a:spLocks noChangeArrowheads="1"/>
          </p:cNvSpPr>
          <p:nvPr/>
        </p:nvSpPr>
        <p:spPr bwMode="auto">
          <a:xfrm>
            <a:off x="6346779" y="4048295"/>
            <a:ext cx="1096687" cy="614417"/>
          </a:xfrm>
          <a:prstGeom prst="rect">
            <a:avLst/>
          </a:prstGeom>
          <a:solidFill>
            <a:srgbClr val="009900"/>
          </a:solidFill>
          <a:ln w="9525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31" name="Text Box 132"/>
          <p:cNvSpPr txBox="1">
            <a:spLocks noChangeArrowheads="1"/>
          </p:cNvSpPr>
          <p:nvPr/>
        </p:nvSpPr>
        <p:spPr bwMode="auto">
          <a:xfrm>
            <a:off x="6915587" y="3441741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endParaRPr kumimoji="1" lang="en-US" altLang="zh-CN" sz="14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Text Box 54"/>
          <p:cNvSpPr txBox="1">
            <a:spLocks noChangeArrowheads="1"/>
          </p:cNvSpPr>
          <p:nvPr/>
        </p:nvSpPr>
        <p:spPr bwMode="auto">
          <a:xfrm>
            <a:off x="6170163" y="2350731"/>
            <a:ext cx="14221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33" name="Text Box 132"/>
          <p:cNvSpPr txBox="1">
            <a:spLocks noChangeArrowheads="1"/>
          </p:cNvSpPr>
          <p:nvPr/>
        </p:nvSpPr>
        <p:spPr bwMode="auto">
          <a:xfrm>
            <a:off x="1569984" y="3459239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400" b="1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kumimoji="1" lang="zh-CN" altLang="en-US" sz="1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</a:t>
            </a:r>
            <a:endParaRPr kumimoji="1" lang="en-US" altLang="zh-CN" sz="14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58" y="3638229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928" y="3607620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9" name="Group 107"/>
          <p:cNvGrpSpPr/>
          <p:nvPr/>
        </p:nvGrpSpPr>
        <p:grpSpPr bwMode="auto">
          <a:xfrm>
            <a:off x="3539979" y="3880955"/>
            <a:ext cx="1480897" cy="819858"/>
            <a:chOff x="2248" y="820"/>
            <a:chExt cx="2248" cy="883"/>
          </a:xfrm>
        </p:grpSpPr>
        <p:grpSp>
          <p:nvGrpSpPr>
            <p:cNvPr id="90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20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25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35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37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41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45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6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7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8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49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42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3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44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38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39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0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36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26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29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0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1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2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3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4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27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8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1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2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1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05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16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8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06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08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0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1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2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4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5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7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2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93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4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5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6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7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8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9" name="Text Box 131"/>
          <p:cNvSpPr txBox="1">
            <a:spLocks noChangeArrowheads="1"/>
          </p:cNvSpPr>
          <p:nvPr/>
        </p:nvSpPr>
        <p:spPr bwMode="auto">
          <a:xfrm>
            <a:off x="3853975" y="4140684"/>
            <a:ext cx="904650" cy="380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pic>
        <p:nvPicPr>
          <p:cNvPr id="152" name="Picture 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556638" y="2817615"/>
            <a:ext cx="612499" cy="3451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Rectangle 46"/>
          <p:cNvSpPr>
            <a:spLocks noChangeArrowheads="1"/>
          </p:cNvSpPr>
          <p:nvPr/>
        </p:nvSpPr>
        <p:spPr bwMode="auto">
          <a:xfrm>
            <a:off x="517852" y="981021"/>
            <a:ext cx="813385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 key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，即公钥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公开。</a:t>
            </a:r>
            <a:endParaRPr lang="en-US" altLang="zh-CN" sz="20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解密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secret key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，即私钥或秘钥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需要保密。</a:t>
            </a:r>
            <a:endParaRPr lang="zh-CN" altLang="en-US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加密算法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和解密算法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公开。</a:t>
            </a:r>
          </a:p>
          <a:p>
            <a:pPr marL="342900" indent="-342900" eaLnBrk="0" hangingPunct="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虽然私钥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由公钥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20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决定的，但却不能根据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计算出</a:t>
            </a:r>
            <a:r>
              <a:rPr lang="zh-CN" altLang="en-US" sz="20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676639" y="1287153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2676639" y="1893578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748077" y="1252609"/>
            <a:ext cx="559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7.3.1  				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7.3.2 				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实体鉴别</a:t>
            </a:r>
          </a:p>
        </p:txBody>
      </p:sp>
      <p:sp>
        <p:nvSpPr>
          <p:cNvPr id="9" name="Rectangle 27"/>
          <p:cNvSpPr>
            <a:spLocks noChangeArrowheads="1"/>
          </p:cNvSpPr>
          <p:nvPr/>
        </p:nvSpPr>
        <p:spPr bwMode="auto">
          <a:xfrm>
            <a:off x="687234" y="1287153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auto">
          <a:xfrm>
            <a:off x="696123" y="1382085"/>
            <a:ext cx="162765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</a:t>
            </a:r>
            <a:endParaRPr lang="fr-FR" altLang="zh-CN" sz="2000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3684702" y="1160937"/>
            <a:ext cx="0" cy="141910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11896" y="1023789"/>
            <a:ext cx="812901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authentication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网络安全中一个很重要的问题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鉴别包括：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511896" y="622921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3359564" y="597457"/>
            <a:ext cx="2433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 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1201266" y="1899751"/>
            <a:ext cx="6741460" cy="2396118"/>
            <a:chOff x="1532964" y="1926643"/>
            <a:chExt cx="6741460" cy="2396118"/>
          </a:xfrm>
        </p:grpSpPr>
        <p:graphicFrame>
          <p:nvGraphicFramePr>
            <p:cNvPr id="3" name="图示 2"/>
            <p:cNvGraphicFramePr/>
            <p:nvPr>
              <p:extLst>
                <p:ext uri="{D42A27DB-BD31-4B8C-83A1-F6EECF244321}">
                  <p14:modId xmlns:p14="http://schemas.microsoft.com/office/powerpoint/2010/main" val="3085255408"/>
                </p:ext>
              </p:extLst>
            </p:nvPr>
          </p:nvGraphicFramePr>
          <p:xfrm>
            <a:off x="1532964" y="1926643"/>
            <a:ext cx="6741460" cy="200885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1532964" y="3953429"/>
              <a:ext cx="6741460" cy="369332"/>
            </a:xfrm>
            <a:prstGeom prst="rect">
              <a:avLst/>
            </a:prstGeom>
            <a:solidFill>
              <a:srgbClr val="66CCFF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报文鉴别通常包含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鉴别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报文的发送者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，鉴别</a:t>
              </a: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报文的完整性。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44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2"/>
          <p:cNvSpPr>
            <a:spLocks noChangeArrowheads="1"/>
          </p:cNvSpPr>
          <p:nvPr/>
        </p:nvSpPr>
        <p:spPr bwMode="auto">
          <a:xfrm>
            <a:off x="511896" y="622921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3359564" y="597457"/>
            <a:ext cx="2433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 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935150571"/>
              </p:ext>
            </p:extLst>
          </p:nvPr>
        </p:nvGraphicFramePr>
        <p:xfrm>
          <a:off x="1205674" y="1182572"/>
          <a:ext cx="6741460" cy="2519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432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9475" y="62165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327486" y="588442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用数字签名进行鉴别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Rectangle 46"/>
          <p:cNvSpPr>
            <a:spLocks noChangeArrowheads="1"/>
          </p:cNvSpPr>
          <p:nvPr/>
        </p:nvSpPr>
        <p:spPr bwMode="auto">
          <a:xfrm>
            <a:off x="555473" y="1023956"/>
            <a:ext cx="8167287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lvl="0" indent="-342900" fontAlgn="base">
              <a:lnSpc>
                <a:spcPct val="150000"/>
              </a:lnSpc>
              <a:buClr>
                <a:srgbClr val="0066CC"/>
              </a:buClr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学习：</a:t>
            </a:r>
          </a:p>
          <a:p>
            <a:pPr marL="342900" lvl="0" indent="-342900" fontAlgn="base">
              <a:lnSpc>
                <a:spcPct val="150000"/>
              </a:lnSpc>
              <a:buClr>
                <a:srgbClr val="0066CC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内容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数字签名的原理</a:t>
            </a:r>
            <a:endParaRPr lang="en-US" altLang="zh-CN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fontAlgn="base">
              <a:lnSpc>
                <a:spcPct val="150000"/>
              </a:lnSpc>
              <a:buClr>
                <a:srgbClr val="0066CC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自学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分钟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；</a:t>
            </a:r>
            <a:endParaRPr lang="en-US" altLang="zh-CN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fontAlgn="base">
              <a:lnSpc>
                <a:spcPct val="150000"/>
              </a:lnSpc>
              <a:buClr>
                <a:srgbClr val="0066CC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讲解：各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同学讲解，其他同学提问；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分钟；</a:t>
            </a:r>
            <a:endParaRPr lang="en-US" altLang="zh-CN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lvl="0" indent="-342900" fontAlgn="base">
              <a:lnSpc>
                <a:spcPct val="150000"/>
              </a:lnSpc>
              <a:buClr>
                <a:srgbClr val="0066CC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老师提问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5000"/>
              </a:lnSpc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实体鉴别：如何鉴别发送者（是否有人冒充发送者）？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5000"/>
              </a:lnSpc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报文鉴别：如何鉴别报文（报文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是否被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篡改）？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15000"/>
              </a:lnSpc>
              <a:defRPr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不可否认，如何防止发送者事后否认？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</a:p>
          <a:p>
            <a:pPr marL="342900" lvl="0" indent="-342900" fontAlgn="base">
              <a:lnSpc>
                <a:spcPct val="150000"/>
              </a:lnSpc>
              <a:buClr>
                <a:srgbClr val="0066CC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：     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9475" y="62165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59836" y="588442"/>
            <a:ext cx="3828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数字签名进行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鉴别（原理）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09474" y="1021763"/>
            <a:ext cx="8129015" cy="316180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>
            <a:off x="4693134" y="3295790"/>
            <a:ext cx="1856244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07"/>
          <p:cNvGrpSpPr/>
          <p:nvPr/>
        </p:nvGrpSpPr>
        <p:grpSpPr bwMode="auto">
          <a:xfrm>
            <a:off x="3704399" y="2767197"/>
            <a:ext cx="1884855" cy="1171395"/>
            <a:chOff x="2248" y="820"/>
            <a:chExt cx="2248" cy="883"/>
          </a:xfrm>
        </p:grpSpPr>
        <p:grpSp>
          <p:nvGrpSpPr>
            <p:cNvPr id="12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42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47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57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59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63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7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8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9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70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71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64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65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66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60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1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2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58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51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2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3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4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9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3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27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38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8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30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9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5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2" name="Line 52"/>
          <p:cNvSpPr>
            <a:spLocks noChangeShapeType="1"/>
          </p:cNvSpPr>
          <p:nvPr/>
        </p:nvSpPr>
        <p:spPr bwMode="auto">
          <a:xfrm>
            <a:off x="2587045" y="3286416"/>
            <a:ext cx="117455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56"/>
          <p:cNvSpPr txBox="1">
            <a:spLocks noChangeArrowheads="1"/>
          </p:cNvSpPr>
          <p:nvPr/>
        </p:nvSpPr>
        <p:spPr bwMode="auto">
          <a:xfrm>
            <a:off x="7732997" y="3178966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4" name="Freeform 51"/>
          <p:cNvSpPr/>
          <p:nvPr/>
        </p:nvSpPr>
        <p:spPr bwMode="auto">
          <a:xfrm>
            <a:off x="1257384" y="2915434"/>
            <a:ext cx="416140" cy="383034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Freeform 72"/>
          <p:cNvSpPr/>
          <p:nvPr/>
        </p:nvSpPr>
        <p:spPr bwMode="auto">
          <a:xfrm flipH="1" flipV="1">
            <a:off x="2142271" y="2270318"/>
            <a:ext cx="66964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Freeform 134"/>
          <p:cNvSpPr/>
          <p:nvPr/>
        </p:nvSpPr>
        <p:spPr bwMode="auto">
          <a:xfrm flipV="1">
            <a:off x="7065416" y="2270318"/>
            <a:ext cx="38570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Freeform 50"/>
          <p:cNvSpPr/>
          <p:nvPr/>
        </p:nvSpPr>
        <p:spPr bwMode="auto">
          <a:xfrm rot="16200000">
            <a:off x="7697557" y="2960970"/>
            <a:ext cx="184821" cy="484820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 Box 68"/>
          <p:cNvSpPr txBox="1">
            <a:spLocks noChangeArrowheads="1"/>
          </p:cNvSpPr>
          <p:nvPr/>
        </p:nvSpPr>
        <p:spPr bwMode="auto">
          <a:xfrm>
            <a:off x="5629707" y="2956952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79" name="Text Box 54"/>
          <p:cNvSpPr txBox="1">
            <a:spLocks noChangeArrowheads="1"/>
          </p:cNvSpPr>
          <p:nvPr/>
        </p:nvSpPr>
        <p:spPr bwMode="auto">
          <a:xfrm>
            <a:off x="6346213" y="1229648"/>
            <a:ext cx="14558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0" name="Text Box 55"/>
          <p:cNvSpPr txBox="1">
            <a:spLocks noChangeArrowheads="1"/>
          </p:cNvSpPr>
          <p:nvPr/>
        </p:nvSpPr>
        <p:spPr bwMode="auto">
          <a:xfrm>
            <a:off x="651276" y="3264471"/>
            <a:ext cx="8768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81" name="Text Box 57"/>
          <p:cNvSpPr txBox="1">
            <a:spLocks noChangeArrowheads="1"/>
          </p:cNvSpPr>
          <p:nvPr/>
        </p:nvSpPr>
        <p:spPr bwMode="auto">
          <a:xfrm>
            <a:off x="2790185" y="2956952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82" name="Picture 6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26348" y="1768073"/>
            <a:ext cx="625735" cy="330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3" name="Text Box 70"/>
          <p:cNvSpPr txBox="1">
            <a:spLocks noChangeArrowheads="1"/>
          </p:cNvSpPr>
          <p:nvPr/>
        </p:nvSpPr>
        <p:spPr bwMode="auto">
          <a:xfrm>
            <a:off x="721773" y="2560735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4" name="Text Box 71"/>
          <p:cNvSpPr txBox="1">
            <a:spLocks noChangeArrowheads="1"/>
          </p:cNvSpPr>
          <p:nvPr/>
        </p:nvSpPr>
        <p:spPr bwMode="auto">
          <a:xfrm>
            <a:off x="8248416" y="2509530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85" name="Rectangle 102"/>
          <p:cNvSpPr>
            <a:spLocks noChangeArrowheads="1"/>
          </p:cNvSpPr>
          <p:nvPr/>
        </p:nvSpPr>
        <p:spPr bwMode="auto">
          <a:xfrm>
            <a:off x="1673524" y="2994452"/>
            <a:ext cx="1076782" cy="604016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86" name="Rectangle 103"/>
          <p:cNvSpPr>
            <a:spLocks noChangeArrowheads="1"/>
          </p:cNvSpPr>
          <p:nvPr/>
        </p:nvSpPr>
        <p:spPr bwMode="auto">
          <a:xfrm>
            <a:off x="6540418" y="2994452"/>
            <a:ext cx="1078121" cy="604016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87" name="Text Box 131"/>
          <p:cNvSpPr txBox="1">
            <a:spLocks noChangeArrowheads="1"/>
          </p:cNvSpPr>
          <p:nvPr/>
        </p:nvSpPr>
        <p:spPr bwMode="auto">
          <a:xfrm>
            <a:off x="4146067" y="3144305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88" name="Text Box 132"/>
          <p:cNvSpPr txBox="1">
            <a:spLocks noChangeArrowheads="1"/>
          </p:cNvSpPr>
          <p:nvPr/>
        </p:nvSpPr>
        <p:spPr bwMode="auto">
          <a:xfrm>
            <a:off x="6084939" y="2410065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核实签名</a:t>
            </a:r>
            <a:endParaRPr kumimoji="1" lang="en-US" altLang="zh-CN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 Box 54"/>
          <p:cNvSpPr txBox="1">
            <a:spLocks noChangeArrowheads="1"/>
          </p:cNvSpPr>
          <p:nvPr/>
        </p:nvSpPr>
        <p:spPr bwMode="auto">
          <a:xfrm>
            <a:off x="1522732" y="1229648"/>
            <a:ext cx="14446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0" name="Text Box 132"/>
          <p:cNvSpPr txBox="1">
            <a:spLocks noChangeArrowheads="1"/>
          </p:cNvSpPr>
          <p:nvPr/>
        </p:nvSpPr>
        <p:spPr bwMode="auto">
          <a:xfrm>
            <a:off x="1625785" y="2385079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  <a:endParaRPr kumimoji="1" lang="en-US" altLang="zh-CN" sz="16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23" y="2606252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3" y="2575643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85008" y="1750281"/>
            <a:ext cx="612499" cy="3451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983208" y="1051300"/>
            <a:ext cx="3363006" cy="122084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鉴别发送者</a:t>
            </a: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其私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钥 </a:t>
            </a: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1400" b="1" baseline="-2500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对报文 </a:t>
            </a:r>
            <a:r>
              <a:rPr lang="en-US" altLang="zh-CN" sz="1400" b="1" i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 </a:t>
            </a:r>
            <a:r>
              <a:rPr lang="en-US" altLang="zh-CN" sz="14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得到的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密文。</a:t>
            </a: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核实签名，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钥 </a:t>
            </a: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lang="en-US" altLang="zh-CN" sz="1400" b="1" baseline="-2500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 </a:t>
            </a:r>
            <a:r>
              <a:rPr lang="en-US" altLang="zh-CN" sz="14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，还原出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lang="en-US" altLang="zh-CN" sz="1400" b="1" i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350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9475" y="62165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59836" y="588442"/>
            <a:ext cx="3828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数字签名进行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鉴别（原理）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09474" y="1021763"/>
            <a:ext cx="8129015" cy="316180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>
            <a:off x="4693134" y="3295790"/>
            <a:ext cx="1856244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07"/>
          <p:cNvGrpSpPr/>
          <p:nvPr/>
        </p:nvGrpSpPr>
        <p:grpSpPr bwMode="auto">
          <a:xfrm>
            <a:off x="3704399" y="2767197"/>
            <a:ext cx="1884855" cy="1171395"/>
            <a:chOff x="2248" y="820"/>
            <a:chExt cx="2248" cy="883"/>
          </a:xfrm>
        </p:grpSpPr>
        <p:grpSp>
          <p:nvGrpSpPr>
            <p:cNvPr id="12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42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47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57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59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63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7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8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9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70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71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64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65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66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60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1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2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58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51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2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3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4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9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3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27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38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8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30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9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5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2" name="Line 52"/>
          <p:cNvSpPr>
            <a:spLocks noChangeShapeType="1"/>
          </p:cNvSpPr>
          <p:nvPr/>
        </p:nvSpPr>
        <p:spPr bwMode="auto">
          <a:xfrm>
            <a:off x="2587045" y="3286416"/>
            <a:ext cx="117455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56"/>
          <p:cNvSpPr txBox="1">
            <a:spLocks noChangeArrowheads="1"/>
          </p:cNvSpPr>
          <p:nvPr/>
        </p:nvSpPr>
        <p:spPr bwMode="auto">
          <a:xfrm>
            <a:off x="7732997" y="3178966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4" name="Freeform 51"/>
          <p:cNvSpPr/>
          <p:nvPr/>
        </p:nvSpPr>
        <p:spPr bwMode="auto">
          <a:xfrm>
            <a:off x="1257384" y="2915434"/>
            <a:ext cx="416140" cy="383034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Freeform 72"/>
          <p:cNvSpPr/>
          <p:nvPr/>
        </p:nvSpPr>
        <p:spPr bwMode="auto">
          <a:xfrm flipH="1" flipV="1">
            <a:off x="2142271" y="2270318"/>
            <a:ext cx="66964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Freeform 134"/>
          <p:cNvSpPr/>
          <p:nvPr/>
        </p:nvSpPr>
        <p:spPr bwMode="auto">
          <a:xfrm flipV="1">
            <a:off x="7065416" y="2270318"/>
            <a:ext cx="38570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Freeform 50"/>
          <p:cNvSpPr/>
          <p:nvPr/>
        </p:nvSpPr>
        <p:spPr bwMode="auto">
          <a:xfrm rot="16200000">
            <a:off x="7697557" y="2960970"/>
            <a:ext cx="184821" cy="484820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 Box 68"/>
          <p:cNvSpPr txBox="1">
            <a:spLocks noChangeArrowheads="1"/>
          </p:cNvSpPr>
          <p:nvPr/>
        </p:nvSpPr>
        <p:spPr bwMode="auto">
          <a:xfrm>
            <a:off x="5629707" y="2956952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79" name="Text Box 54"/>
          <p:cNvSpPr txBox="1">
            <a:spLocks noChangeArrowheads="1"/>
          </p:cNvSpPr>
          <p:nvPr/>
        </p:nvSpPr>
        <p:spPr bwMode="auto">
          <a:xfrm>
            <a:off x="6346213" y="1229648"/>
            <a:ext cx="14558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0" name="Text Box 55"/>
          <p:cNvSpPr txBox="1">
            <a:spLocks noChangeArrowheads="1"/>
          </p:cNvSpPr>
          <p:nvPr/>
        </p:nvSpPr>
        <p:spPr bwMode="auto">
          <a:xfrm>
            <a:off x="651276" y="3264471"/>
            <a:ext cx="8768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81" name="Text Box 57"/>
          <p:cNvSpPr txBox="1">
            <a:spLocks noChangeArrowheads="1"/>
          </p:cNvSpPr>
          <p:nvPr/>
        </p:nvSpPr>
        <p:spPr bwMode="auto">
          <a:xfrm>
            <a:off x="2790185" y="2956952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82" name="Picture 6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26348" y="1768073"/>
            <a:ext cx="625735" cy="330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3" name="Text Box 70"/>
          <p:cNvSpPr txBox="1">
            <a:spLocks noChangeArrowheads="1"/>
          </p:cNvSpPr>
          <p:nvPr/>
        </p:nvSpPr>
        <p:spPr bwMode="auto">
          <a:xfrm>
            <a:off x="721773" y="2560735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4" name="Text Box 71"/>
          <p:cNvSpPr txBox="1">
            <a:spLocks noChangeArrowheads="1"/>
          </p:cNvSpPr>
          <p:nvPr/>
        </p:nvSpPr>
        <p:spPr bwMode="auto">
          <a:xfrm>
            <a:off x="8248416" y="2509530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85" name="Rectangle 102"/>
          <p:cNvSpPr>
            <a:spLocks noChangeArrowheads="1"/>
          </p:cNvSpPr>
          <p:nvPr/>
        </p:nvSpPr>
        <p:spPr bwMode="auto">
          <a:xfrm>
            <a:off x="1673524" y="2994452"/>
            <a:ext cx="1076782" cy="604016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86" name="Rectangle 103"/>
          <p:cNvSpPr>
            <a:spLocks noChangeArrowheads="1"/>
          </p:cNvSpPr>
          <p:nvPr/>
        </p:nvSpPr>
        <p:spPr bwMode="auto">
          <a:xfrm>
            <a:off x="6540418" y="2994452"/>
            <a:ext cx="1078121" cy="604016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87" name="Text Box 131"/>
          <p:cNvSpPr txBox="1">
            <a:spLocks noChangeArrowheads="1"/>
          </p:cNvSpPr>
          <p:nvPr/>
        </p:nvSpPr>
        <p:spPr bwMode="auto">
          <a:xfrm>
            <a:off x="4146067" y="3144305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88" name="Text Box 132"/>
          <p:cNvSpPr txBox="1">
            <a:spLocks noChangeArrowheads="1"/>
          </p:cNvSpPr>
          <p:nvPr/>
        </p:nvSpPr>
        <p:spPr bwMode="auto">
          <a:xfrm>
            <a:off x="6084939" y="2410065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核实签名</a:t>
            </a:r>
            <a:endParaRPr kumimoji="1" lang="en-US" altLang="zh-CN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 Box 54"/>
          <p:cNvSpPr txBox="1">
            <a:spLocks noChangeArrowheads="1"/>
          </p:cNvSpPr>
          <p:nvPr/>
        </p:nvSpPr>
        <p:spPr bwMode="auto">
          <a:xfrm>
            <a:off x="1522732" y="1229648"/>
            <a:ext cx="14446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0" name="Text Box 132"/>
          <p:cNvSpPr txBox="1">
            <a:spLocks noChangeArrowheads="1"/>
          </p:cNvSpPr>
          <p:nvPr/>
        </p:nvSpPr>
        <p:spPr bwMode="auto">
          <a:xfrm>
            <a:off x="1625785" y="2385079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  <a:endParaRPr kumimoji="1" lang="en-US" altLang="zh-CN" sz="16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23" y="2606252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3" y="2575643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85008" y="1750281"/>
            <a:ext cx="612499" cy="3451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983208" y="1051300"/>
            <a:ext cx="3363006" cy="137473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  <a:r>
              <a:rPr lang="zh-CN" altLang="en-US" sz="14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报文：</a:t>
            </a:r>
            <a:endParaRPr lang="en-US" altLang="zh-CN" sz="14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000"/>
              </a:lnSpc>
            </a:pP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由于无法得到并使用 </a:t>
            </a: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私钥 </a:t>
            </a: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sz="1400" b="1" baseline="-2500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对报文 </a:t>
            </a:r>
            <a:r>
              <a:rPr lang="en-US" altLang="zh-CN" sz="1400" b="1" i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 </a:t>
            </a:r>
            <a:r>
              <a:rPr lang="en-US" altLang="zh-CN" sz="14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收到的报文进行核实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签名的 </a:t>
            </a:r>
            <a:r>
              <a:rPr lang="en-US" altLang="zh-CN" sz="1400" b="1" i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会得出不可读的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明文，可以发现报文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已被篡改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过。</a:t>
            </a: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13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9475" y="62165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59836" y="588442"/>
            <a:ext cx="3828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数字签名进行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鉴别（原理）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09474" y="1021763"/>
            <a:ext cx="8129015" cy="316180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>
            <a:off x="4693134" y="3295790"/>
            <a:ext cx="1856244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07"/>
          <p:cNvGrpSpPr/>
          <p:nvPr/>
        </p:nvGrpSpPr>
        <p:grpSpPr bwMode="auto">
          <a:xfrm>
            <a:off x="3704399" y="2767197"/>
            <a:ext cx="1884855" cy="1171395"/>
            <a:chOff x="2248" y="820"/>
            <a:chExt cx="2248" cy="883"/>
          </a:xfrm>
        </p:grpSpPr>
        <p:grpSp>
          <p:nvGrpSpPr>
            <p:cNvPr id="12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42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47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57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59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63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7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8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9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70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71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64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65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66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60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1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2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58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51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2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3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4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9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3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27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38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8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30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9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5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2" name="Line 52"/>
          <p:cNvSpPr>
            <a:spLocks noChangeShapeType="1"/>
          </p:cNvSpPr>
          <p:nvPr/>
        </p:nvSpPr>
        <p:spPr bwMode="auto">
          <a:xfrm>
            <a:off x="2587045" y="3286416"/>
            <a:ext cx="117455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56"/>
          <p:cNvSpPr txBox="1">
            <a:spLocks noChangeArrowheads="1"/>
          </p:cNvSpPr>
          <p:nvPr/>
        </p:nvSpPr>
        <p:spPr bwMode="auto">
          <a:xfrm>
            <a:off x="7732997" y="3178966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4" name="Freeform 51"/>
          <p:cNvSpPr/>
          <p:nvPr/>
        </p:nvSpPr>
        <p:spPr bwMode="auto">
          <a:xfrm>
            <a:off x="1257384" y="2915434"/>
            <a:ext cx="416140" cy="383034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Freeform 72"/>
          <p:cNvSpPr/>
          <p:nvPr/>
        </p:nvSpPr>
        <p:spPr bwMode="auto">
          <a:xfrm flipH="1" flipV="1">
            <a:off x="2142271" y="2270318"/>
            <a:ext cx="66964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Freeform 134"/>
          <p:cNvSpPr/>
          <p:nvPr/>
        </p:nvSpPr>
        <p:spPr bwMode="auto">
          <a:xfrm flipV="1">
            <a:off x="7065416" y="2270318"/>
            <a:ext cx="38570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Freeform 50"/>
          <p:cNvSpPr/>
          <p:nvPr/>
        </p:nvSpPr>
        <p:spPr bwMode="auto">
          <a:xfrm rot="16200000">
            <a:off x="7697557" y="2960970"/>
            <a:ext cx="184821" cy="484820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 Box 68"/>
          <p:cNvSpPr txBox="1">
            <a:spLocks noChangeArrowheads="1"/>
          </p:cNvSpPr>
          <p:nvPr/>
        </p:nvSpPr>
        <p:spPr bwMode="auto">
          <a:xfrm>
            <a:off x="5629707" y="2956952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79" name="Text Box 54"/>
          <p:cNvSpPr txBox="1">
            <a:spLocks noChangeArrowheads="1"/>
          </p:cNvSpPr>
          <p:nvPr/>
        </p:nvSpPr>
        <p:spPr bwMode="auto">
          <a:xfrm>
            <a:off x="6346213" y="1229648"/>
            <a:ext cx="14558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0" name="Text Box 55"/>
          <p:cNvSpPr txBox="1">
            <a:spLocks noChangeArrowheads="1"/>
          </p:cNvSpPr>
          <p:nvPr/>
        </p:nvSpPr>
        <p:spPr bwMode="auto">
          <a:xfrm>
            <a:off x="651276" y="3264471"/>
            <a:ext cx="8768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81" name="Text Box 57"/>
          <p:cNvSpPr txBox="1">
            <a:spLocks noChangeArrowheads="1"/>
          </p:cNvSpPr>
          <p:nvPr/>
        </p:nvSpPr>
        <p:spPr bwMode="auto">
          <a:xfrm>
            <a:off x="2790185" y="2956952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82" name="Picture 69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26348" y="1768073"/>
            <a:ext cx="625735" cy="330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3" name="Text Box 70"/>
          <p:cNvSpPr txBox="1">
            <a:spLocks noChangeArrowheads="1"/>
          </p:cNvSpPr>
          <p:nvPr/>
        </p:nvSpPr>
        <p:spPr bwMode="auto">
          <a:xfrm>
            <a:off x="721773" y="2560735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4" name="Text Box 71"/>
          <p:cNvSpPr txBox="1">
            <a:spLocks noChangeArrowheads="1"/>
          </p:cNvSpPr>
          <p:nvPr/>
        </p:nvSpPr>
        <p:spPr bwMode="auto">
          <a:xfrm>
            <a:off x="8248416" y="2509530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85" name="Rectangle 102"/>
          <p:cNvSpPr>
            <a:spLocks noChangeArrowheads="1"/>
          </p:cNvSpPr>
          <p:nvPr/>
        </p:nvSpPr>
        <p:spPr bwMode="auto">
          <a:xfrm>
            <a:off x="1673524" y="2994452"/>
            <a:ext cx="1076782" cy="604016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86" name="Rectangle 103"/>
          <p:cNvSpPr>
            <a:spLocks noChangeArrowheads="1"/>
          </p:cNvSpPr>
          <p:nvPr/>
        </p:nvSpPr>
        <p:spPr bwMode="auto">
          <a:xfrm>
            <a:off x="6540418" y="2994452"/>
            <a:ext cx="1078121" cy="604016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87" name="Text Box 131"/>
          <p:cNvSpPr txBox="1">
            <a:spLocks noChangeArrowheads="1"/>
          </p:cNvSpPr>
          <p:nvPr/>
        </p:nvSpPr>
        <p:spPr bwMode="auto">
          <a:xfrm>
            <a:off x="4146067" y="3144305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88" name="Text Box 132"/>
          <p:cNvSpPr txBox="1">
            <a:spLocks noChangeArrowheads="1"/>
          </p:cNvSpPr>
          <p:nvPr/>
        </p:nvSpPr>
        <p:spPr bwMode="auto">
          <a:xfrm>
            <a:off x="6084939" y="2410065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核实签名</a:t>
            </a:r>
            <a:endParaRPr kumimoji="1" lang="en-US" altLang="zh-CN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 Box 54"/>
          <p:cNvSpPr txBox="1">
            <a:spLocks noChangeArrowheads="1"/>
          </p:cNvSpPr>
          <p:nvPr/>
        </p:nvSpPr>
        <p:spPr bwMode="auto">
          <a:xfrm>
            <a:off x="1522732" y="1229648"/>
            <a:ext cx="14446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0" name="Text Box 132"/>
          <p:cNvSpPr txBox="1">
            <a:spLocks noChangeArrowheads="1"/>
          </p:cNvSpPr>
          <p:nvPr/>
        </p:nvSpPr>
        <p:spPr bwMode="auto">
          <a:xfrm>
            <a:off x="1625785" y="2385079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  <a:endParaRPr kumimoji="1" lang="en-US" altLang="zh-CN" sz="16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23" y="2606252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3" y="2575643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50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85008" y="1750281"/>
            <a:ext cx="612499" cy="3451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983208" y="1051300"/>
                <a:ext cx="3363006" cy="1374735"/>
              </a:xfrm>
              <a:prstGeom prst="rect">
                <a:avLst/>
              </a:prstGeom>
              <a:solidFill>
                <a:srgbClr val="FFFF99"/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zh-CN" altLang="en-US" sz="1400" b="1" dirty="0" smtClean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不可否认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1400" b="1" dirty="0" smtClean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ts val="2000"/>
                  </a:lnSpc>
                </a:pPr>
                <a:r>
                  <a:rPr lang="en-US" altLang="zh-CN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要</a:t>
                </a:r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抵赖曾发送报文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 </a:t>
                </a:r>
                <a:r>
                  <a:rPr lang="en-US" altLang="zh-CN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 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可把 </a:t>
                </a:r>
                <a:r>
                  <a:rPr lang="en-US" altLang="zh-CN" sz="1400" b="1" i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 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及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𝑫</m:t>
                        </m:r>
                      </m:e>
                      <m:sub>
                        <m:sSub>
                          <m:sSubPr>
                            <m:ctrlPr>
                              <a:rPr lang="en-US" altLang="zh-CN" sz="1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4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𝐒𝐊</m:t>
                            </m:r>
                          </m:e>
                          <m:sub>
                            <m:r>
                              <a:rPr lang="en-US" altLang="zh-CN" sz="14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𝐀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𝑿</m:t>
                        </m:r>
                      </m:e>
                    </m:d>
                  </m:oMath>
                </a14:m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出示</a:t>
                </a:r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给进行公证的第三者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。第三者</a:t>
                </a:r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很容易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 </a:t>
                </a:r>
                <a:r>
                  <a:rPr lang="en-US" altLang="zh-CN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PK</a:t>
                </a:r>
                <a:r>
                  <a:rPr lang="en-US" altLang="zh-CN" sz="1400" b="1" baseline="-25000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去证实 </a:t>
                </a:r>
                <a:r>
                  <a:rPr lang="en-US" altLang="zh-CN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 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确实发送 </a:t>
                </a:r>
                <a:r>
                  <a:rPr lang="en-US" altLang="zh-CN" sz="1400" b="1" i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   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给 </a:t>
                </a:r>
                <a:r>
                  <a:rPr lang="en-US" altLang="zh-CN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en-US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208" y="1051300"/>
                <a:ext cx="3363006" cy="1374735"/>
              </a:xfrm>
              <a:prstGeom prst="rect">
                <a:avLst/>
              </a:prstGeom>
              <a:blipFill>
                <a:blip r:embed="rId5"/>
                <a:stretch>
                  <a:fillRect l="-361" r="-4332" b="-175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73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9475" y="62165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59836" y="588442"/>
            <a:ext cx="3828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数字签名进行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鉴别（原理）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09474" y="1021763"/>
            <a:ext cx="8129015" cy="316180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Line 53"/>
          <p:cNvSpPr>
            <a:spLocks noChangeShapeType="1"/>
          </p:cNvSpPr>
          <p:nvPr/>
        </p:nvSpPr>
        <p:spPr bwMode="auto">
          <a:xfrm>
            <a:off x="4693134" y="3295790"/>
            <a:ext cx="1856244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Group 107"/>
          <p:cNvGrpSpPr/>
          <p:nvPr/>
        </p:nvGrpSpPr>
        <p:grpSpPr bwMode="auto">
          <a:xfrm>
            <a:off x="3704399" y="2767197"/>
            <a:ext cx="1884855" cy="1171395"/>
            <a:chOff x="2248" y="820"/>
            <a:chExt cx="2248" cy="883"/>
          </a:xfrm>
        </p:grpSpPr>
        <p:grpSp>
          <p:nvGrpSpPr>
            <p:cNvPr id="12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42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47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57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59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63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67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8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69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70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71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64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65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66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60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1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62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58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8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51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2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3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4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5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6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49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0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3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4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6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27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38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9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1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8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30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5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7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9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5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2" name="Line 52"/>
          <p:cNvSpPr>
            <a:spLocks noChangeShapeType="1"/>
          </p:cNvSpPr>
          <p:nvPr/>
        </p:nvSpPr>
        <p:spPr bwMode="auto">
          <a:xfrm>
            <a:off x="2587045" y="3286416"/>
            <a:ext cx="117455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Text Box 56"/>
          <p:cNvSpPr txBox="1">
            <a:spLocks noChangeArrowheads="1"/>
          </p:cNvSpPr>
          <p:nvPr/>
        </p:nvSpPr>
        <p:spPr bwMode="auto">
          <a:xfrm>
            <a:off x="7732997" y="3178966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74" name="Freeform 51"/>
          <p:cNvSpPr/>
          <p:nvPr/>
        </p:nvSpPr>
        <p:spPr bwMode="auto">
          <a:xfrm>
            <a:off x="1257384" y="2915434"/>
            <a:ext cx="416140" cy="383034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Freeform 72"/>
          <p:cNvSpPr/>
          <p:nvPr/>
        </p:nvSpPr>
        <p:spPr bwMode="auto">
          <a:xfrm flipH="1" flipV="1">
            <a:off x="2142271" y="2270318"/>
            <a:ext cx="66964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Freeform 134"/>
          <p:cNvSpPr/>
          <p:nvPr/>
        </p:nvSpPr>
        <p:spPr bwMode="auto">
          <a:xfrm flipV="1">
            <a:off x="7065416" y="2270318"/>
            <a:ext cx="38570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Freeform 50"/>
          <p:cNvSpPr/>
          <p:nvPr/>
        </p:nvSpPr>
        <p:spPr bwMode="auto">
          <a:xfrm rot="16200000">
            <a:off x="7697557" y="2960970"/>
            <a:ext cx="184821" cy="484820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Text Box 68"/>
          <p:cNvSpPr txBox="1">
            <a:spLocks noChangeArrowheads="1"/>
          </p:cNvSpPr>
          <p:nvPr/>
        </p:nvSpPr>
        <p:spPr bwMode="auto">
          <a:xfrm>
            <a:off x="5629707" y="2956952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79" name="Text Box 54"/>
          <p:cNvSpPr txBox="1">
            <a:spLocks noChangeArrowheads="1"/>
          </p:cNvSpPr>
          <p:nvPr/>
        </p:nvSpPr>
        <p:spPr bwMode="auto">
          <a:xfrm>
            <a:off x="6346213" y="1229648"/>
            <a:ext cx="14558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0" name="Text Box 55"/>
          <p:cNvSpPr txBox="1">
            <a:spLocks noChangeArrowheads="1"/>
          </p:cNvSpPr>
          <p:nvPr/>
        </p:nvSpPr>
        <p:spPr bwMode="auto">
          <a:xfrm>
            <a:off x="651276" y="3264471"/>
            <a:ext cx="8768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81" name="Text Box 57"/>
          <p:cNvSpPr txBox="1">
            <a:spLocks noChangeArrowheads="1"/>
          </p:cNvSpPr>
          <p:nvPr/>
        </p:nvSpPr>
        <p:spPr bwMode="auto">
          <a:xfrm>
            <a:off x="2790185" y="2956952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82" name="Picture 6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26348" y="1768073"/>
            <a:ext cx="625735" cy="330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3" name="Text Box 70"/>
          <p:cNvSpPr txBox="1">
            <a:spLocks noChangeArrowheads="1"/>
          </p:cNvSpPr>
          <p:nvPr/>
        </p:nvSpPr>
        <p:spPr bwMode="auto">
          <a:xfrm>
            <a:off x="721773" y="2560735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84" name="Text Box 71"/>
          <p:cNvSpPr txBox="1">
            <a:spLocks noChangeArrowheads="1"/>
          </p:cNvSpPr>
          <p:nvPr/>
        </p:nvSpPr>
        <p:spPr bwMode="auto">
          <a:xfrm>
            <a:off x="8248416" y="2509530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85" name="Rectangle 102"/>
          <p:cNvSpPr>
            <a:spLocks noChangeArrowheads="1"/>
          </p:cNvSpPr>
          <p:nvPr/>
        </p:nvSpPr>
        <p:spPr bwMode="auto">
          <a:xfrm>
            <a:off x="1673524" y="2994452"/>
            <a:ext cx="1076782" cy="604016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86" name="Rectangle 103"/>
          <p:cNvSpPr>
            <a:spLocks noChangeArrowheads="1"/>
          </p:cNvSpPr>
          <p:nvPr/>
        </p:nvSpPr>
        <p:spPr bwMode="auto">
          <a:xfrm>
            <a:off x="6540418" y="2994452"/>
            <a:ext cx="1078121" cy="604016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87" name="Text Box 131"/>
          <p:cNvSpPr txBox="1">
            <a:spLocks noChangeArrowheads="1"/>
          </p:cNvSpPr>
          <p:nvPr/>
        </p:nvSpPr>
        <p:spPr bwMode="auto">
          <a:xfrm>
            <a:off x="4146067" y="3144305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88" name="Text Box 132"/>
          <p:cNvSpPr txBox="1">
            <a:spLocks noChangeArrowheads="1"/>
          </p:cNvSpPr>
          <p:nvPr/>
        </p:nvSpPr>
        <p:spPr bwMode="auto">
          <a:xfrm>
            <a:off x="6084939" y="2410065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核实签名</a:t>
            </a:r>
            <a:endParaRPr kumimoji="1" lang="en-US" altLang="zh-CN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Text Box 54"/>
          <p:cNvSpPr txBox="1">
            <a:spLocks noChangeArrowheads="1"/>
          </p:cNvSpPr>
          <p:nvPr/>
        </p:nvSpPr>
        <p:spPr bwMode="auto">
          <a:xfrm>
            <a:off x="1522732" y="1229648"/>
            <a:ext cx="14446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A3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A30A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A30A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A30A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90" name="Text Box 132"/>
          <p:cNvSpPr txBox="1">
            <a:spLocks noChangeArrowheads="1"/>
          </p:cNvSpPr>
          <p:nvPr/>
        </p:nvSpPr>
        <p:spPr bwMode="auto">
          <a:xfrm>
            <a:off x="1625785" y="2385079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  <a:endParaRPr kumimoji="1" lang="en-US" altLang="zh-CN" sz="16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1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23" y="2606252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3" y="2575643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50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85008" y="1750281"/>
            <a:ext cx="612499" cy="3451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2983208" y="1051300"/>
            <a:ext cx="3363006" cy="122084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的三个功能：</a:t>
            </a:r>
          </a:p>
          <a:p>
            <a:pPr marL="268288" indent="-268288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实体鉴别：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证明来源。</a:t>
            </a:r>
            <a:endParaRPr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288" indent="-268288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报文鉴别：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防篡改，保证完整性。</a:t>
            </a:r>
          </a:p>
          <a:p>
            <a:pPr marL="268288" indent="-268288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不可否认：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防抵赖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75753" y="4224395"/>
            <a:ext cx="4804167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关键：没有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其他人能够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持有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钥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en-US" altLang="zh-CN" b="1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92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736634" y="2645892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1736635" y="721414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1736635" y="1201535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736635" y="1685179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736635" y="2173673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736635" y="3126629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736635" y="3616623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Line 16"/>
          <p:cNvSpPr>
            <a:spLocks noChangeShapeType="1"/>
          </p:cNvSpPr>
          <p:nvPr/>
        </p:nvSpPr>
        <p:spPr bwMode="auto">
          <a:xfrm>
            <a:off x="2484345" y="540243"/>
            <a:ext cx="0" cy="3920474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768382" y="563273"/>
            <a:ext cx="5661539" cy="399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 	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网络安全问题概述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7.2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类密码体制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密钥分配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800"/>
              </a:lnSpc>
            </a:pP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 		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使用的安全协议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7.6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系统安全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：防火墙与入侵检测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7.7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未来的发展方向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7.8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一些未来的发展方向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9475" y="62165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59836" y="588442"/>
            <a:ext cx="38282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用数字签名进行鉴别（原理）</a:t>
            </a:r>
          </a:p>
        </p:txBody>
      </p:sp>
      <p:sp>
        <p:nvSpPr>
          <p:cNvPr id="7" name="矩形 6"/>
          <p:cNvSpPr/>
          <p:nvPr/>
        </p:nvSpPr>
        <p:spPr>
          <a:xfrm>
            <a:off x="527835" y="3811458"/>
            <a:ext cx="83208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buSzPct val="90000"/>
            </a:pP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上述过程对报文进行了签名，但对报文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本身却未保密。</a:t>
            </a:r>
          </a:p>
          <a:p>
            <a:pPr marL="285750" indent="-285750">
              <a:lnSpc>
                <a:spcPts val="2200"/>
              </a:lnSpc>
              <a:buSzPct val="9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截获到密文并知道发送者身份的人，通过发送者的公钥，能够得到报文的内容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7" name="圆角矩形 156"/>
          <p:cNvSpPr/>
          <p:nvPr/>
        </p:nvSpPr>
        <p:spPr>
          <a:xfrm>
            <a:off x="509474" y="1051160"/>
            <a:ext cx="8129015" cy="275408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Line 53"/>
          <p:cNvSpPr>
            <a:spLocks noChangeShapeType="1"/>
          </p:cNvSpPr>
          <p:nvPr/>
        </p:nvSpPr>
        <p:spPr bwMode="auto">
          <a:xfrm>
            <a:off x="4693134" y="3162440"/>
            <a:ext cx="1856244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8" name="Group 107"/>
          <p:cNvGrpSpPr/>
          <p:nvPr/>
        </p:nvGrpSpPr>
        <p:grpSpPr bwMode="auto">
          <a:xfrm>
            <a:off x="3704399" y="2633847"/>
            <a:ext cx="1884855" cy="1171395"/>
            <a:chOff x="2248" y="820"/>
            <a:chExt cx="2248" cy="883"/>
          </a:xfrm>
        </p:grpSpPr>
        <p:grpSp>
          <p:nvGrpSpPr>
            <p:cNvPr id="199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229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234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244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246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250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254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255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256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257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258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251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52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253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247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48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249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245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35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238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39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0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1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2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43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236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37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30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1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2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3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0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214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225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6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7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8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15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217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8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9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0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1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2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3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4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16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1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202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3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4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5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6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7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8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9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0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1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2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3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59" name="Line 52"/>
          <p:cNvSpPr>
            <a:spLocks noChangeShapeType="1"/>
          </p:cNvSpPr>
          <p:nvPr/>
        </p:nvSpPr>
        <p:spPr bwMode="auto">
          <a:xfrm>
            <a:off x="2587045" y="3153066"/>
            <a:ext cx="1174550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0" name="Text Box 56"/>
          <p:cNvSpPr txBox="1">
            <a:spLocks noChangeArrowheads="1"/>
          </p:cNvSpPr>
          <p:nvPr/>
        </p:nvSpPr>
        <p:spPr bwMode="auto">
          <a:xfrm>
            <a:off x="7732997" y="3045616"/>
            <a:ext cx="8915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sp>
        <p:nvSpPr>
          <p:cNvPr id="261" name="Freeform 51"/>
          <p:cNvSpPr/>
          <p:nvPr/>
        </p:nvSpPr>
        <p:spPr bwMode="auto">
          <a:xfrm>
            <a:off x="1257384" y="2782084"/>
            <a:ext cx="416140" cy="383034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2" name="Freeform 72"/>
          <p:cNvSpPr/>
          <p:nvPr/>
        </p:nvSpPr>
        <p:spPr bwMode="auto">
          <a:xfrm flipH="1" flipV="1">
            <a:off x="2142271" y="2136968"/>
            <a:ext cx="66964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3" name="Freeform 134"/>
          <p:cNvSpPr/>
          <p:nvPr/>
        </p:nvSpPr>
        <p:spPr bwMode="auto">
          <a:xfrm flipV="1">
            <a:off x="7065416" y="2136968"/>
            <a:ext cx="38570" cy="716098"/>
          </a:xfrm>
          <a:custGeom>
            <a:avLst/>
            <a:gdLst>
              <a:gd name="T0" fmla="*/ 0 w 1"/>
              <a:gd name="T1" fmla="*/ 314 h 314"/>
              <a:gd name="T2" fmla="*/ 0 w 1"/>
              <a:gd name="T3" fmla="*/ 0 h 31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314">
                <a:moveTo>
                  <a:pt x="0" y="314"/>
                </a:moveTo>
                <a:lnTo>
                  <a:pt x="0" y="0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Freeform 50"/>
          <p:cNvSpPr/>
          <p:nvPr/>
        </p:nvSpPr>
        <p:spPr bwMode="auto">
          <a:xfrm rot="16200000">
            <a:off x="7697557" y="2827620"/>
            <a:ext cx="184821" cy="484820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5" name="Text Box 68"/>
          <p:cNvSpPr txBox="1">
            <a:spLocks noChangeArrowheads="1"/>
          </p:cNvSpPr>
          <p:nvPr/>
        </p:nvSpPr>
        <p:spPr bwMode="auto">
          <a:xfrm>
            <a:off x="5629707" y="2823602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sp>
        <p:nvSpPr>
          <p:cNvPr id="266" name="Text Box 54"/>
          <p:cNvSpPr txBox="1">
            <a:spLocks noChangeArrowheads="1"/>
          </p:cNvSpPr>
          <p:nvPr/>
        </p:nvSpPr>
        <p:spPr bwMode="auto">
          <a:xfrm>
            <a:off x="6346213" y="1096298"/>
            <a:ext cx="145584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C009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67" name="Text Box 55"/>
          <p:cNvSpPr txBox="1">
            <a:spLocks noChangeArrowheads="1"/>
          </p:cNvSpPr>
          <p:nvPr/>
        </p:nvSpPr>
        <p:spPr bwMode="auto">
          <a:xfrm>
            <a:off x="651276" y="3131121"/>
            <a:ext cx="87685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268" name="Text Box 57"/>
          <p:cNvSpPr txBox="1">
            <a:spLocks noChangeArrowheads="1"/>
          </p:cNvSpPr>
          <p:nvPr/>
        </p:nvSpPr>
        <p:spPr bwMode="auto">
          <a:xfrm>
            <a:off x="2790185" y="2823602"/>
            <a:ext cx="7889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密文 </a:t>
            </a: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</a:p>
        </p:txBody>
      </p:sp>
      <p:pic>
        <p:nvPicPr>
          <p:cNvPr id="269" name="Picture 69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26348" y="1634723"/>
            <a:ext cx="625735" cy="330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70" name="Text Box 70"/>
          <p:cNvSpPr txBox="1">
            <a:spLocks noChangeArrowheads="1"/>
          </p:cNvSpPr>
          <p:nvPr/>
        </p:nvSpPr>
        <p:spPr bwMode="auto">
          <a:xfrm>
            <a:off x="721773" y="2427385"/>
            <a:ext cx="33855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71" name="Text Box 71"/>
          <p:cNvSpPr txBox="1">
            <a:spLocks noChangeArrowheads="1"/>
          </p:cNvSpPr>
          <p:nvPr/>
        </p:nvSpPr>
        <p:spPr bwMode="auto">
          <a:xfrm>
            <a:off x="8248416" y="2376180"/>
            <a:ext cx="32573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272" name="Rectangle 102"/>
          <p:cNvSpPr>
            <a:spLocks noChangeArrowheads="1"/>
          </p:cNvSpPr>
          <p:nvPr/>
        </p:nvSpPr>
        <p:spPr bwMode="auto">
          <a:xfrm>
            <a:off x="1673524" y="2861102"/>
            <a:ext cx="1076782" cy="604016"/>
          </a:xfrm>
          <a:prstGeom prst="rect">
            <a:avLst/>
          </a:prstGeom>
          <a:solidFill>
            <a:srgbClr val="0000FF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加密算法</a:t>
            </a:r>
          </a:p>
        </p:txBody>
      </p:sp>
      <p:sp>
        <p:nvSpPr>
          <p:cNvPr id="273" name="Rectangle 103"/>
          <p:cNvSpPr>
            <a:spLocks noChangeArrowheads="1"/>
          </p:cNvSpPr>
          <p:nvPr/>
        </p:nvSpPr>
        <p:spPr bwMode="auto">
          <a:xfrm>
            <a:off x="6540418" y="2861102"/>
            <a:ext cx="1078121" cy="604016"/>
          </a:xfrm>
          <a:prstGeom prst="rect">
            <a:avLst/>
          </a:prstGeom>
          <a:solidFill>
            <a:srgbClr val="009900"/>
          </a:solidFill>
          <a:ln w="12700" algn="ctr">
            <a:solidFill>
              <a:srgbClr val="000000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i="1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解密算法</a:t>
            </a:r>
          </a:p>
        </p:txBody>
      </p:sp>
      <p:sp>
        <p:nvSpPr>
          <p:cNvPr id="274" name="Text Box 131"/>
          <p:cNvSpPr txBox="1">
            <a:spLocks noChangeArrowheads="1"/>
          </p:cNvSpPr>
          <p:nvPr/>
        </p:nvSpPr>
        <p:spPr bwMode="auto">
          <a:xfrm>
            <a:off x="4146067" y="3010955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275" name="Text Box 132"/>
          <p:cNvSpPr txBox="1">
            <a:spLocks noChangeArrowheads="1"/>
          </p:cNvSpPr>
          <p:nvPr/>
        </p:nvSpPr>
        <p:spPr bwMode="auto">
          <a:xfrm>
            <a:off x="6084939" y="2276715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核实签名</a:t>
            </a:r>
            <a:endParaRPr kumimoji="1" lang="en-US" altLang="zh-CN" sz="1600" b="1" i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" name="Text Box 54"/>
          <p:cNvSpPr txBox="1">
            <a:spLocks noChangeArrowheads="1"/>
          </p:cNvSpPr>
          <p:nvPr/>
        </p:nvSpPr>
        <p:spPr bwMode="auto">
          <a:xfrm>
            <a:off x="1522732" y="1096298"/>
            <a:ext cx="14446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600" b="1" kern="0" dirty="0" smtClean="0">
                <a:solidFill>
                  <a:srgbClr val="CA3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CA30A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u="none" strike="noStrike" kern="0" cap="none" spc="0" normalizeH="0" baseline="0" noProof="0" dirty="0" smtClean="0">
                <a:ln>
                  <a:noFill/>
                </a:ln>
                <a:solidFill>
                  <a:srgbClr val="CA30A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600" b="1" u="none" strike="noStrike" kern="0" cap="none" spc="0" normalizeH="0" baseline="-25000" noProof="0" dirty="0" smtClean="0">
                <a:ln>
                  <a:noFill/>
                </a:ln>
                <a:solidFill>
                  <a:srgbClr val="CA30A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277" name="Text Box 132"/>
          <p:cNvSpPr txBox="1">
            <a:spLocks noChangeArrowheads="1"/>
          </p:cNvSpPr>
          <p:nvPr/>
        </p:nvSpPr>
        <p:spPr bwMode="auto">
          <a:xfrm>
            <a:off x="1625785" y="2251729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签名</a:t>
            </a:r>
            <a:endParaRPr kumimoji="1" lang="en-US" altLang="zh-CN" sz="1600" b="1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8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623" y="2472902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9" name="Picture 200" descr="jisuanj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3" y="2442293"/>
            <a:ext cx="564170" cy="56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0" name="Picture 50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885008" y="1616931"/>
            <a:ext cx="612499" cy="34515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矩形 89"/>
          <p:cNvSpPr/>
          <p:nvPr/>
        </p:nvSpPr>
        <p:spPr>
          <a:xfrm>
            <a:off x="2983208" y="1051300"/>
            <a:ext cx="3363006" cy="122084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数字签名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的三个功能：</a:t>
            </a:r>
          </a:p>
          <a:p>
            <a:pPr marL="268288" indent="-268288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实体鉴别：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证明来源。</a:t>
            </a:r>
            <a:endParaRPr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8288" indent="-268288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报文鉴别：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防篡改，保证完整性。</a:t>
            </a:r>
          </a:p>
          <a:p>
            <a:pPr marL="268288" indent="-268288">
              <a:lnSpc>
                <a:spcPts val="22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不可否认：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防抵赖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373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509475" y="62165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71006" y="588442"/>
            <a:ext cx="3005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可保证机密性的数字签名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09474" y="1021763"/>
            <a:ext cx="8129015" cy="2833061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4" name="Picture 3" descr="C:\Users\Administrator\Desktop\图片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65330" y="1470706"/>
            <a:ext cx="352055" cy="348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6" name="Group 107"/>
          <p:cNvGrpSpPr/>
          <p:nvPr/>
        </p:nvGrpSpPr>
        <p:grpSpPr bwMode="auto">
          <a:xfrm>
            <a:off x="3664454" y="1878030"/>
            <a:ext cx="1945425" cy="1033091"/>
            <a:chOff x="2248" y="820"/>
            <a:chExt cx="2248" cy="883"/>
          </a:xfrm>
        </p:grpSpPr>
        <p:grpSp>
          <p:nvGrpSpPr>
            <p:cNvPr id="97" name="Group 108"/>
            <p:cNvGrpSpPr/>
            <p:nvPr/>
          </p:nvGrpSpPr>
          <p:grpSpPr bwMode="auto">
            <a:xfrm>
              <a:off x="3567" y="902"/>
              <a:ext cx="929" cy="759"/>
              <a:chOff x="3567" y="902"/>
              <a:chExt cx="929" cy="759"/>
            </a:xfrm>
          </p:grpSpPr>
          <p:grpSp>
            <p:nvGrpSpPr>
              <p:cNvPr id="127" name="Group 109"/>
              <p:cNvGrpSpPr/>
              <p:nvPr/>
            </p:nvGrpSpPr>
            <p:grpSpPr bwMode="auto">
              <a:xfrm>
                <a:off x="3926" y="902"/>
                <a:ext cx="570" cy="611"/>
                <a:chOff x="3926" y="902"/>
                <a:chExt cx="570" cy="611"/>
              </a:xfrm>
            </p:grpSpPr>
            <p:grpSp>
              <p:nvGrpSpPr>
                <p:cNvPr id="132" name="Group 110"/>
                <p:cNvGrpSpPr/>
                <p:nvPr/>
              </p:nvGrpSpPr>
              <p:grpSpPr bwMode="auto">
                <a:xfrm>
                  <a:off x="4071" y="982"/>
                  <a:ext cx="425" cy="448"/>
                  <a:chOff x="4071" y="982"/>
                  <a:chExt cx="425" cy="448"/>
                </a:xfrm>
              </p:grpSpPr>
              <p:grpSp>
                <p:nvGrpSpPr>
                  <p:cNvPr id="142" name="Group 111"/>
                  <p:cNvGrpSpPr/>
                  <p:nvPr/>
                </p:nvGrpSpPr>
                <p:grpSpPr bwMode="auto">
                  <a:xfrm>
                    <a:off x="4071" y="982"/>
                    <a:ext cx="425" cy="448"/>
                    <a:chOff x="4071" y="982"/>
                    <a:chExt cx="425" cy="448"/>
                  </a:xfrm>
                </p:grpSpPr>
                <p:grpSp>
                  <p:nvGrpSpPr>
                    <p:cNvPr id="144" name="Group 112"/>
                    <p:cNvGrpSpPr/>
                    <p:nvPr/>
                  </p:nvGrpSpPr>
                  <p:grpSpPr bwMode="auto">
                    <a:xfrm>
                      <a:off x="4182" y="1010"/>
                      <a:ext cx="314" cy="366"/>
                      <a:chOff x="4182" y="1010"/>
                      <a:chExt cx="314" cy="366"/>
                    </a:xfrm>
                  </p:grpSpPr>
                  <p:grpSp>
                    <p:nvGrpSpPr>
                      <p:cNvPr id="148" name="Group 113"/>
                      <p:cNvGrpSpPr/>
                      <p:nvPr/>
                    </p:nvGrpSpPr>
                    <p:grpSpPr bwMode="auto">
                      <a:xfrm>
                        <a:off x="4220" y="1010"/>
                        <a:ext cx="276" cy="366"/>
                        <a:chOff x="4220" y="1010"/>
                        <a:chExt cx="276" cy="366"/>
                      </a:xfrm>
                    </p:grpSpPr>
                    <p:sp>
                      <p:nvSpPr>
                        <p:cNvPr id="152" name="Oval 11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65" y="1228"/>
                          <a:ext cx="131" cy="93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3" name="Oval 11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54" y="1254"/>
                          <a:ext cx="167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4" name="Oval 1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329" y="1091"/>
                          <a:ext cx="131" cy="96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5" name="Oval 117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220" y="1010"/>
                          <a:ext cx="166" cy="12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 w="6350">
                          <a:solidFill>
                            <a:srgbClr val="000000"/>
                          </a:solidFill>
                          <a:rou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wrap="none" anchor="ctr"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  <p:sp>
                      <p:nvSpPr>
                        <p:cNvPr id="156" name="Freeform 118"/>
                        <p:cNvSpPr/>
                        <p:nvPr/>
                      </p:nvSpPr>
                      <p:spPr bwMode="auto">
                        <a:xfrm>
                          <a:off x="4332" y="1092"/>
                          <a:ext cx="113" cy="208"/>
                        </a:xfrm>
                        <a:custGeom>
                          <a:avLst/>
                          <a:gdLst>
                            <a:gd name="T0" fmla="*/ 112 w 113"/>
                            <a:gd name="T1" fmla="*/ 205 h 208"/>
                            <a:gd name="T2" fmla="*/ 63 w 113"/>
                            <a:gd name="T3" fmla="*/ 207 h 208"/>
                            <a:gd name="T4" fmla="*/ 0 w 113"/>
                            <a:gd name="T5" fmla="*/ 0 h 208"/>
                            <a:gd name="T6" fmla="*/ 70 w 113"/>
                            <a:gd name="T7" fmla="*/ 15 h 208"/>
                            <a:gd name="T8" fmla="*/ 71 w 113"/>
                            <a:gd name="T9" fmla="*/ 117 h 208"/>
                            <a:gd name="T10" fmla="*/ 112 w 113"/>
                            <a:gd name="T11" fmla="*/ 205 h 2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113" h="208">
                              <a:moveTo>
                                <a:pt x="112" y="205"/>
                              </a:moveTo>
                              <a:lnTo>
                                <a:pt x="63" y="207"/>
                              </a:lnTo>
                              <a:lnTo>
                                <a:pt x="0" y="0"/>
                              </a:lnTo>
                              <a:lnTo>
                                <a:pt x="70" y="15"/>
                              </a:lnTo>
                              <a:lnTo>
                                <a:pt x="71" y="117"/>
                              </a:lnTo>
                              <a:lnTo>
                                <a:pt x="112" y="205"/>
                              </a:lnTo>
                            </a:path>
                          </a:pathLst>
                        </a:custGeom>
                        <a:solidFill>
                          <a:srgbClr val="FFFFFF"/>
                        </a:solidFill>
                        <a:ln w="6350" cap="rnd">
                          <a:noFill/>
                          <a:round/>
                          <a:headEnd type="none" w="sm" len="sm"/>
                          <a:tailEnd type="none" w="sm" len="sm"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28398" dir="3806097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 sz="160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endParaRPr>
                        </a:p>
                      </p:txBody>
                    </p:sp>
                  </p:grpSp>
                  <p:sp>
                    <p:nvSpPr>
                      <p:cNvPr id="149" name="Oval 11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119"/>
                        <a:ext cx="240" cy="177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0" name="Oval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182" y="1228"/>
                        <a:ext cx="167" cy="122"/>
                      </a:xfrm>
                      <a:prstGeom prst="ellipse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000000"/>
                        </a:solidFill>
                        <a:rou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  <p:sp>
                    <p:nvSpPr>
                      <p:cNvPr id="151" name="Freeform 121"/>
                      <p:cNvSpPr/>
                      <p:nvPr/>
                    </p:nvSpPr>
                    <p:spPr bwMode="auto">
                      <a:xfrm>
                        <a:off x="4235" y="1068"/>
                        <a:ext cx="121" cy="224"/>
                      </a:xfrm>
                      <a:custGeom>
                        <a:avLst/>
                        <a:gdLst>
                          <a:gd name="T0" fmla="*/ 110 w 121"/>
                          <a:gd name="T1" fmla="*/ 38 h 224"/>
                          <a:gd name="T2" fmla="*/ 97 w 121"/>
                          <a:gd name="T3" fmla="*/ 85 h 224"/>
                          <a:gd name="T4" fmla="*/ 120 w 121"/>
                          <a:gd name="T5" fmla="*/ 192 h 224"/>
                          <a:gd name="T6" fmla="*/ 72 w 121"/>
                          <a:gd name="T7" fmla="*/ 223 h 224"/>
                          <a:gd name="T8" fmla="*/ 0 w 121"/>
                          <a:gd name="T9" fmla="*/ 95 h 224"/>
                          <a:gd name="T10" fmla="*/ 57 w 121"/>
                          <a:gd name="T11" fmla="*/ 0 h 224"/>
                          <a:gd name="T12" fmla="*/ 110 w 121"/>
                          <a:gd name="T13" fmla="*/ 38 h 2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</a:cxnLst>
                        <a:rect l="0" t="0" r="r" b="b"/>
                        <a:pathLst>
                          <a:path w="121" h="224">
                            <a:moveTo>
                              <a:pt x="110" y="38"/>
                            </a:moveTo>
                            <a:lnTo>
                              <a:pt x="97" y="85"/>
                            </a:lnTo>
                            <a:lnTo>
                              <a:pt x="120" y="192"/>
                            </a:lnTo>
                            <a:lnTo>
                              <a:pt x="72" y="223"/>
                            </a:lnTo>
                            <a:lnTo>
                              <a:pt x="0" y="95"/>
                            </a:lnTo>
                            <a:lnTo>
                              <a:pt x="57" y="0"/>
                            </a:lnTo>
                            <a:lnTo>
                              <a:pt x="110" y="38"/>
                            </a:lnTo>
                          </a:path>
                        </a:pathLst>
                      </a:custGeom>
                      <a:solidFill>
                        <a:srgbClr val="FFFFFF"/>
                      </a:solidFill>
                      <a:ln w="6350" cap="rnd">
                        <a:noFill/>
                        <a:round/>
                        <a:headEnd type="none" w="sm" len="sm"/>
                        <a:tailEnd type="none" w="sm" len="sm"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8398" dir="3806097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endParaRPr>
                      </a:p>
                    </p:txBody>
                  </p:sp>
                </p:grpSp>
                <p:sp>
                  <p:nvSpPr>
                    <p:cNvPr id="145" name="Oval 1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2" y="1336"/>
                      <a:ext cx="129" cy="9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6" name="Oval 1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71" y="982"/>
                      <a:ext cx="168" cy="124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 w="6350">
                      <a:solidFill>
                        <a:srgbClr val="000000"/>
                      </a:solidFill>
                      <a:rou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sp>
                  <p:nvSpPr>
                    <p:cNvPr id="147" name="Freeform 124"/>
                    <p:cNvSpPr/>
                    <p:nvPr/>
                  </p:nvSpPr>
                  <p:spPr bwMode="auto">
                    <a:xfrm>
                      <a:off x="4224" y="1313"/>
                      <a:ext cx="85" cy="39"/>
                    </a:xfrm>
                    <a:custGeom>
                      <a:avLst/>
                      <a:gdLst>
                        <a:gd name="T0" fmla="*/ 84 w 85"/>
                        <a:gd name="T1" fmla="*/ 24 h 39"/>
                        <a:gd name="T2" fmla="*/ 58 w 85"/>
                        <a:gd name="T3" fmla="*/ 38 h 39"/>
                        <a:gd name="T4" fmla="*/ 0 w 85"/>
                        <a:gd name="T5" fmla="*/ 18 h 39"/>
                        <a:gd name="T6" fmla="*/ 58 w 85"/>
                        <a:gd name="T7" fmla="*/ 0 h 39"/>
                        <a:gd name="T8" fmla="*/ 84 w 85"/>
                        <a:gd name="T9" fmla="*/ 24 h 3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85" h="39">
                          <a:moveTo>
                            <a:pt x="84" y="24"/>
                          </a:moveTo>
                          <a:lnTo>
                            <a:pt x="58" y="38"/>
                          </a:lnTo>
                          <a:lnTo>
                            <a:pt x="0" y="18"/>
                          </a:lnTo>
                          <a:lnTo>
                            <a:pt x="58" y="0"/>
                          </a:lnTo>
                          <a:lnTo>
                            <a:pt x="84" y="24"/>
                          </a:lnTo>
                        </a:path>
                      </a:pathLst>
                    </a:custGeom>
                    <a:solidFill>
                      <a:srgbClr val="FFFFFF"/>
                    </a:solidFill>
                    <a:ln w="6350" cap="rnd">
                      <a:noFill/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28398" dir="3806097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</p:grpSp>
              <p:sp>
                <p:nvSpPr>
                  <p:cNvPr id="143" name="Freeform 125"/>
                  <p:cNvSpPr/>
                  <p:nvPr/>
                </p:nvSpPr>
                <p:spPr bwMode="auto">
                  <a:xfrm>
                    <a:off x="4209" y="1042"/>
                    <a:ext cx="47" cy="68"/>
                  </a:xfrm>
                  <a:custGeom>
                    <a:avLst/>
                    <a:gdLst>
                      <a:gd name="T0" fmla="*/ 23 w 47"/>
                      <a:gd name="T1" fmla="*/ 0 h 68"/>
                      <a:gd name="T2" fmla="*/ 46 w 47"/>
                      <a:gd name="T3" fmla="*/ 1 h 68"/>
                      <a:gd name="T4" fmla="*/ 38 w 47"/>
                      <a:gd name="T5" fmla="*/ 67 h 68"/>
                      <a:gd name="T6" fmla="*/ 0 w 47"/>
                      <a:gd name="T7" fmla="*/ 54 h 68"/>
                      <a:gd name="T8" fmla="*/ 23 w 47"/>
                      <a:gd name="T9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7" h="68">
                        <a:moveTo>
                          <a:pt x="23" y="0"/>
                        </a:moveTo>
                        <a:lnTo>
                          <a:pt x="46" y="1"/>
                        </a:lnTo>
                        <a:lnTo>
                          <a:pt x="38" y="67"/>
                        </a:lnTo>
                        <a:lnTo>
                          <a:pt x="0" y="54"/>
                        </a:lnTo>
                        <a:lnTo>
                          <a:pt x="23" y="0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33" name="Group 126"/>
                <p:cNvGrpSpPr/>
                <p:nvPr/>
              </p:nvGrpSpPr>
              <p:grpSpPr bwMode="auto">
                <a:xfrm>
                  <a:off x="3926" y="902"/>
                  <a:ext cx="385" cy="556"/>
                  <a:chOff x="3926" y="902"/>
                  <a:chExt cx="385" cy="556"/>
                </a:xfrm>
              </p:grpSpPr>
              <p:sp>
                <p:nvSpPr>
                  <p:cNvPr id="136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3961" y="1228"/>
                    <a:ext cx="314" cy="23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7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997" y="1065"/>
                    <a:ext cx="314" cy="231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8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3926" y="902"/>
                    <a:ext cx="241" cy="17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9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4071" y="1010"/>
                    <a:ext cx="131" cy="94"/>
                  </a:xfrm>
                  <a:prstGeom prst="ellipse">
                    <a:avLst/>
                  </a:prstGeom>
                  <a:solidFill>
                    <a:srgbClr val="FFFFFF"/>
                  </a:solidFill>
                  <a:ln w="6350">
                    <a:solidFill>
                      <a:srgbClr val="000000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0" name="Freeform 131"/>
                  <p:cNvSpPr/>
                  <p:nvPr/>
                </p:nvSpPr>
                <p:spPr bwMode="auto">
                  <a:xfrm>
                    <a:off x="4000" y="990"/>
                    <a:ext cx="208" cy="202"/>
                  </a:xfrm>
                  <a:custGeom>
                    <a:avLst/>
                    <a:gdLst>
                      <a:gd name="T0" fmla="*/ 146 w 208"/>
                      <a:gd name="T1" fmla="*/ 8 h 202"/>
                      <a:gd name="T2" fmla="*/ 145 w 208"/>
                      <a:gd name="T3" fmla="*/ 32 h 202"/>
                      <a:gd name="T4" fmla="*/ 194 w 208"/>
                      <a:gd name="T5" fmla="*/ 77 h 202"/>
                      <a:gd name="T6" fmla="*/ 207 w 208"/>
                      <a:gd name="T7" fmla="*/ 82 h 202"/>
                      <a:gd name="T8" fmla="*/ 133 w 208"/>
                      <a:gd name="T9" fmla="*/ 201 h 202"/>
                      <a:gd name="T10" fmla="*/ 0 w 208"/>
                      <a:gd name="T11" fmla="*/ 0 h 202"/>
                      <a:gd name="T12" fmla="*/ 146 w 208"/>
                      <a:gd name="T13" fmla="*/ 8 h 20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208" h="202">
                        <a:moveTo>
                          <a:pt x="146" y="8"/>
                        </a:moveTo>
                        <a:lnTo>
                          <a:pt x="145" y="32"/>
                        </a:lnTo>
                        <a:lnTo>
                          <a:pt x="194" y="77"/>
                        </a:lnTo>
                        <a:lnTo>
                          <a:pt x="207" y="82"/>
                        </a:lnTo>
                        <a:lnTo>
                          <a:pt x="133" y="201"/>
                        </a:lnTo>
                        <a:lnTo>
                          <a:pt x="0" y="0"/>
                        </a:lnTo>
                        <a:lnTo>
                          <a:pt x="146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41" name="Freeform 132"/>
                  <p:cNvSpPr/>
                  <p:nvPr/>
                </p:nvSpPr>
                <p:spPr bwMode="auto">
                  <a:xfrm>
                    <a:off x="4103" y="1271"/>
                    <a:ext cx="133" cy="54"/>
                  </a:xfrm>
                  <a:custGeom>
                    <a:avLst/>
                    <a:gdLst>
                      <a:gd name="T0" fmla="*/ 117 w 133"/>
                      <a:gd name="T1" fmla="*/ 8 h 54"/>
                      <a:gd name="T2" fmla="*/ 132 w 133"/>
                      <a:gd name="T3" fmla="*/ 25 h 54"/>
                      <a:gd name="T4" fmla="*/ 0 w 133"/>
                      <a:gd name="T5" fmla="*/ 53 h 54"/>
                      <a:gd name="T6" fmla="*/ 4 w 133"/>
                      <a:gd name="T7" fmla="*/ 0 h 54"/>
                      <a:gd name="T8" fmla="*/ 117 w 133"/>
                      <a:gd name="T9" fmla="*/ 8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33" h="54">
                        <a:moveTo>
                          <a:pt x="117" y="8"/>
                        </a:moveTo>
                        <a:lnTo>
                          <a:pt x="132" y="25"/>
                        </a:lnTo>
                        <a:lnTo>
                          <a:pt x="0" y="53"/>
                        </a:lnTo>
                        <a:lnTo>
                          <a:pt x="4" y="0"/>
                        </a:lnTo>
                        <a:lnTo>
                          <a:pt x="117" y="8"/>
                        </a:lnTo>
                      </a:path>
                    </a:pathLst>
                  </a:custGeom>
                  <a:solidFill>
                    <a:srgbClr val="FFFFFF"/>
                  </a:solidFill>
                  <a:ln w="6350" cap="rnd">
                    <a:noFill/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28398" dir="3806097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 sz="1600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sp>
              <p:nvSpPr>
                <p:cNvPr id="134" name="Oval 133"/>
                <p:cNvSpPr>
                  <a:spLocks noChangeArrowheads="1"/>
                </p:cNvSpPr>
                <p:nvPr/>
              </p:nvSpPr>
              <p:spPr bwMode="auto">
                <a:xfrm>
                  <a:off x="3926" y="13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5" name="Freeform 134"/>
                <p:cNvSpPr/>
                <p:nvPr/>
              </p:nvSpPr>
              <p:spPr bwMode="auto">
                <a:xfrm>
                  <a:off x="4041" y="1378"/>
                  <a:ext cx="87" cy="65"/>
                </a:xfrm>
                <a:custGeom>
                  <a:avLst/>
                  <a:gdLst>
                    <a:gd name="T0" fmla="*/ 34 w 87"/>
                    <a:gd name="T1" fmla="*/ 64 h 65"/>
                    <a:gd name="T2" fmla="*/ 86 w 87"/>
                    <a:gd name="T3" fmla="*/ 41 h 65"/>
                    <a:gd name="T4" fmla="*/ 27 w 87"/>
                    <a:gd name="T5" fmla="*/ 0 h 65"/>
                    <a:gd name="T6" fmla="*/ 0 w 87"/>
                    <a:gd name="T7" fmla="*/ 23 h 65"/>
                    <a:gd name="T8" fmla="*/ 34 w 87"/>
                    <a:gd name="T9" fmla="*/ 64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7" h="65">
                      <a:moveTo>
                        <a:pt x="34" y="64"/>
                      </a:moveTo>
                      <a:lnTo>
                        <a:pt x="86" y="41"/>
                      </a:lnTo>
                      <a:lnTo>
                        <a:pt x="27" y="0"/>
                      </a:lnTo>
                      <a:lnTo>
                        <a:pt x="0" y="23"/>
                      </a:lnTo>
                      <a:lnTo>
                        <a:pt x="34" y="64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28" name="Oval 135"/>
              <p:cNvSpPr>
                <a:spLocks noChangeArrowheads="1"/>
              </p:cNvSpPr>
              <p:nvPr/>
            </p:nvSpPr>
            <p:spPr bwMode="auto">
              <a:xfrm>
                <a:off x="3567" y="1513"/>
                <a:ext cx="204" cy="14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9" name="Oval 136"/>
              <p:cNvSpPr>
                <a:spLocks noChangeArrowheads="1"/>
              </p:cNvSpPr>
              <p:nvPr/>
            </p:nvSpPr>
            <p:spPr bwMode="auto">
              <a:xfrm>
                <a:off x="3742" y="1513"/>
                <a:ext cx="168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0" name="Oval 137"/>
              <p:cNvSpPr>
                <a:spLocks noChangeArrowheads="1"/>
              </p:cNvSpPr>
              <p:nvPr/>
            </p:nvSpPr>
            <p:spPr bwMode="auto">
              <a:xfrm>
                <a:off x="3843" y="1469"/>
                <a:ext cx="166" cy="123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1" name="Freeform 138"/>
              <p:cNvSpPr/>
              <p:nvPr/>
            </p:nvSpPr>
            <p:spPr bwMode="auto">
              <a:xfrm>
                <a:off x="3696" y="1448"/>
                <a:ext cx="345" cy="171"/>
              </a:xfrm>
              <a:custGeom>
                <a:avLst/>
                <a:gdLst>
                  <a:gd name="T0" fmla="*/ 321 w 345"/>
                  <a:gd name="T1" fmla="*/ 49 h 171"/>
                  <a:gd name="T2" fmla="*/ 288 w 345"/>
                  <a:gd name="T3" fmla="*/ 60 h 171"/>
                  <a:gd name="T4" fmla="*/ 195 w 345"/>
                  <a:gd name="T5" fmla="*/ 129 h 171"/>
                  <a:gd name="T6" fmla="*/ 174 w 345"/>
                  <a:gd name="T7" fmla="*/ 158 h 171"/>
                  <a:gd name="T8" fmla="*/ 73 w 345"/>
                  <a:gd name="T9" fmla="*/ 158 h 171"/>
                  <a:gd name="T10" fmla="*/ 52 w 345"/>
                  <a:gd name="T11" fmla="*/ 170 h 171"/>
                  <a:gd name="T12" fmla="*/ 0 w 345"/>
                  <a:gd name="T13" fmla="*/ 119 h 171"/>
                  <a:gd name="T14" fmla="*/ 233 w 345"/>
                  <a:gd name="T15" fmla="*/ 0 h 171"/>
                  <a:gd name="T16" fmla="*/ 344 w 345"/>
                  <a:gd name="T17" fmla="*/ 27 h 171"/>
                  <a:gd name="T18" fmla="*/ 321 w 345"/>
                  <a:gd name="T19" fmla="*/ 4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45" h="171">
                    <a:moveTo>
                      <a:pt x="321" y="49"/>
                    </a:moveTo>
                    <a:lnTo>
                      <a:pt x="288" y="60"/>
                    </a:lnTo>
                    <a:lnTo>
                      <a:pt x="195" y="129"/>
                    </a:lnTo>
                    <a:lnTo>
                      <a:pt x="174" y="158"/>
                    </a:lnTo>
                    <a:lnTo>
                      <a:pt x="73" y="158"/>
                    </a:lnTo>
                    <a:lnTo>
                      <a:pt x="52" y="170"/>
                    </a:lnTo>
                    <a:lnTo>
                      <a:pt x="0" y="119"/>
                    </a:lnTo>
                    <a:lnTo>
                      <a:pt x="233" y="0"/>
                    </a:lnTo>
                    <a:lnTo>
                      <a:pt x="344" y="27"/>
                    </a:lnTo>
                    <a:lnTo>
                      <a:pt x="321" y="4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8" name="Group 139"/>
            <p:cNvGrpSpPr/>
            <p:nvPr/>
          </p:nvGrpSpPr>
          <p:grpSpPr bwMode="auto">
            <a:xfrm>
              <a:off x="2248" y="907"/>
              <a:ext cx="556" cy="525"/>
              <a:chOff x="2248" y="907"/>
              <a:chExt cx="556" cy="525"/>
            </a:xfrm>
          </p:grpSpPr>
          <p:grpSp>
            <p:nvGrpSpPr>
              <p:cNvPr id="112" name="Group 140"/>
              <p:cNvGrpSpPr/>
              <p:nvPr/>
            </p:nvGrpSpPr>
            <p:grpSpPr bwMode="auto">
              <a:xfrm>
                <a:off x="2248" y="982"/>
                <a:ext cx="299" cy="314"/>
                <a:chOff x="2248" y="982"/>
                <a:chExt cx="299" cy="314"/>
              </a:xfrm>
            </p:grpSpPr>
            <p:sp>
              <p:nvSpPr>
                <p:cNvPr id="123" name="Oval 141"/>
                <p:cNvSpPr>
                  <a:spLocks noChangeArrowheads="1"/>
                </p:cNvSpPr>
                <p:nvPr/>
              </p:nvSpPr>
              <p:spPr bwMode="auto">
                <a:xfrm>
                  <a:off x="2248" y="1091"/>
                  <a:ext cx="129" cy="9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Oval 142"/>
                <p:cNvSpPr>
                  <a:spLocks noChangeArrowheads="1"/>
                </p:cNvSpPr>
                <p:nvPr/>
              </p:nvSpPr>
              <p:spPr bwMode="auto">
                <a:xfrm>
                  <a:off x="2270" y="1174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5" name="Oval 143"/>
                <p:cNvSpPr>
                  <a:spLocks noChangeArrowheads="1"/>
                </p:cNvSpPr>
                <p:nvPr/>
              </p:nvSpPr>
              <p:spPr bwMode="auto">
                <a:xfrm>
                  <a:off x="2307" y="982"/>
                  <a:ext cx="240" cy="177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6" name="Freeform 144"/>
                <p:cNvSpPr/>
                <p:nvPr/>
              </p:nvSpPr>
              <p:spPr bwMode="auto">
                <a:xfrm>
                  <a:off x="2291" y="1104"/>
                  <a:ext cx="84" cy="95"/>
                </a:xfrm>
                <a:custGeom>
                  <a:avLst/>
                  <a:gdLst>
                    <a:gd name="T0" fmla="*/ 47 w 84"/>
                    <a:gd name="T1" fmla="*/ 0 h 95"/>
                    <a:gd name="T2" fmla="*/ 0 w 84"/>
                    <a:gd name="T3" fmla="*/ 18 h 95"/>
                    <a:gd name="T4" fmla="*/ 1 w 84"/>
                    <a:gd name="T5" fmla="*/ 76 h 95"/>
                    <a:gd name="T6" fmla="*/ 16 w 84"/>
                    <a:gd name="T7" fmla="*/ 94 h 95"/>
                    <a:gd name="T8" fmla="*/ 83 w 84"/>
                    <a:gd name="T9" fmla="*/ 76 h 95"/>
                    <a:gd name="T10" fmla="*/ 47 w 84"/>
                    <a:gd name="T11" fmla="*/ 0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4" h="95">
                      <a:moveTo>
                        <a:pt x="47" y="0"/>
                      </a:moveTo>
                      <a:lnTo>
                        <a:pt x="0" y="18"/>
                      </a:lnTo>
                      <a:lnTo>
                        <a:pt x="1" y="76"/>
                      </a:lnTo>
                      <a:lnTo>
                        <a:pt x="16" y="94"/>
                      </a:lnTo>
                      <a:lnTo>
                        <a:pt x="83" y="76"/>
                      </a:lnTo>
                      <a:lnTo>
                        <a:pt x="47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113" name="Group 145"/>
              <p:cNvGrpSpPr/>
              <p:nvPr/>
            </p:nvGrpSpPr>
            <p:grpSpPr bwMode="auto">
              <a:xfrm>
                <a:off x="2344" y="907"/>
                <a:ext cx="460" cy="525"/>
                <a:chOff x="2344" y="907"/>
                <a:chExt cx="460" cy="525"/>
              </a:xfrm>
            </p:grpSpPr>
            <p:sp>
              <p:nvSpPr>
                <p:cNvPr id="115" name="Oval 146"/>
                <p:cNvSpPr>
                  <a:spLocks noChangeArrowheads="1"/>
                </p:cNvSpPr>
                <p:nvPr/>
              </p:nvSpPr>
              <p:spPr bwMode="auto">
                <a:xfrm>
                  <a:off x="2491" y="929"/>
                  <a:ext cx="313" cy="230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6" name="Oval 147"/>
                <p:cNvSpPr>
                  <a:spLocks noChangeArrowheads="1"/>
                </p:cNvSpPr>
                <p:nvPr/>
              </p:nvSpPr>
              <p:spPr bwMode="auto">
                <a:xfrm>
                  <a:off x="2344" y="1091"/>
                  <a:ext cx="167" cy="122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7" name="Oval 148"/>
                <p:cNvSpPr>
                  <a:spLocks noChangeArrowheads="1"/>
                </p:cNvSpPr>
                <p:nvPr/>
              </p:nvSpPr>
              <p:spPr bwMode="auto">
                <a:xfrm>
                  <a:off x="2380" y="1174"/>
                  <a:ext cx="242" cy="176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8" name="Oval 149"/>
                <p:cNvSpPr>
                  <a:spLocks noChangeArrowheads="1"/>
                </p:cNvSpPr>
                <p:nvPr/>
              </p:nvSpPr>
              <p:spPr bwMode="auto">
                <a:xfrm>
                  <a:off x="2454" y="1254"/>
                  <a:ext cx="240" cy="178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9" name="Oval 150"/>
                <p:cNvSpPr>
                  <a:spLocks noChangeArrowheads="1"/>
                </p:cNvSpPr>
                <p:nvPr/>
              </p:nvSpPr>
              <p:spPr bwMode="auto">
                <a:xfrm>
                  <a:off x="2471" y="1042"/>
                  <a:ext cx="214" cy="151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" name="Oval 151"/>
                <p:cNvSpPr>
                  <a:spLocks noChangeArrowheads="1"/>
                </p:cNvSpPr>
                <p:nvPr/>
              </p:nvSpPr>
              <p:spPr bwMode="auto">
                <a:xfrm>
                  <a:off x="2656" y="907"/>
                  <a:ext cx="129" cy="94"/>
                </a:xfrm>
                <a:prstGeom prst="ellipse">
                  <a:avLst/>
                </a:prstGeom>
                <a:solidFill>
                  <a:srgbClr val="FFFFFF"/>
                </a:solidFill>
                <a:ln w="6350">
                  <a:solidFill>
                    <a:srgbClr val="0000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Freeform 152"/>
                <p:cNvSpPr/>
                <p:nvPr/>
              </p:nvSpPr>
              <p:spPr bwMode="auto">
                <a:xfrm>
                  <a:off x="2541" y="1010"/>
                  <a:ext cx="151" cy="76"/>
                </a:xfrm>
                <a:custGeom>
                  <a:avLst/>
                  <a:gdLst>
                    <a:gd name="T0" fmla="*/ 0 w 151"/>
                    <a:gd name="T1" fmla="*/ 20 h 76"/>
                    <a:gd name="T2" fmla="*/ 19 w 151"/>
                    <a:gd name="T3" fmla="*/ 56 h 76"/>
                    <a:gd name="T4" fmla="*/ 150 w 151"/>
                    <a:gd name="T5" fmla="*/ 75 h 76"/>
                    <a:gd name="T6" fmla="*/ 150 w 151"/>
                    <a:gd name="T7" fmla="*/ 28 h 76"/>
                    <a:gd name="T8" fmla="*/ 9 w 151"/>
                    <a:gd name="T9" fmla="*/ 0 h 76"/>
                    <a:gd name="T10" fmla="*/ 0 w 151"/>
                    <a:gd name="T11" fmla="*/ 2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1" h="76">
                      <a:moveTo>
                        <a:pt x="0" y="20"/>
                      </a:moveTo>
                      <a:lnTo>
                        <a:pt x="19" y="56"/>
                      </a:lnTo>
                      <a:lnTo>
                        <a:pt x="150" y="75"/>
                      </a:lnTo>
                      <a:lnTo>
                        <a:pt x="150" y="28"/>
                      </a:lnTo>
                      <a:lnTo>
                        <a:pt x="9" y="0"/>
                      </a:lnTo>
                      <a:lnTo>
                        <a:pt x="0" y="2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" name="Freeform 153"/>
                <p:cNvSpPr/>
                <p:nvPr/>
              </p:nvSpPr>
              <p:spPr bwMode="auto">
                <a:xfrm>
                  <a:off x="2394" y="1149"/>
                  <a:ext cx="172" cy="159"/>
                </a:xfrm>
                <a:custGeom>
                  <a:avLst/>
                  <a:gdLst>
                    <a:gd name="T0" fmla="*/ 106 w 172"/>
                    <a:gd name="T1" fmla="*/ 0 h 159"/>
                    <a:gd name="T2" fmla="*/ 0 w 172"/>
                    <a:gd name="T3" fmla="*/ 40 h 159"/>
                    <a:gd name="T4" fmla="*/ 44 w 172"/>
                    <a:gd name="T5" fmla="*/ 71 h 159"/>
                    <a:gd name="T6" fmla="*/ 50 w 172"/>
                    <a:gd name="T7" fmla="*/ 148 h 159"/>
                    <a:gd name="T8" fmla="*/ 75 w 172"/>
                    <a:gd name="T9" fmla="*/ 158 h 159"/>
                    <a:gd name="T10" fmla="*/ 164 w 172"/>
                    <a:gd name="T11" fmla="*/ 108 h 159"/>
                    <a:gd name="T12" fmla="*/ 171 w 172"/>
                    <a:gd name="T13" fmla="*/ 16 h 159"/>
                    <a:gd name="T14" fmla="*/ 106 w 172"/>
                    <a:gd name="T15" fmla="*/ 0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2" h="159">
                      <a:moveTo>
                        <a:pt x="106" y="0"/>
                      </a:moveTo>
                      <a:lnTo>
                        <a:pt x="0" y="40"/>
                      </a:lnTo>
                      <a:lnTo>
                        <a:pt x="44" y="71"/>
                      </a:lnTo>
                      <a:lnTo>
                        <a:pt x="50" y="148"/>
                      </a:lnTo>
                      <a:lnTo>
                        <a:pt x="75" y="158"/>
                      </a:lnTo>
                      <a:lnTo>
                        <a:pt x="164" y="108"/>
                      </a:lnTo>
                      <a:lnTo>
                        <a:pt x="171" y="16"/>
                      </a:lnTo>
                      <a:lnTo>
                        <a:pt x="106" y="0"/>
                      </a:lnTo>
                    </a:path>
                  </a:pathLst>
                </a:custGeom>
                <a:solidFill>
                  <a:srgbClr val="FFFFFF"/>
                </a:solidFill>
                <a:ln w="6350" cap="rnd">
                  <a:noFill/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28398" dir="3806097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4" name="Freeform 154"/>
              <p:cNvSpPr/>
              <p:nvPr/>
            </p:nvSpPr>
            <p:spPr bwMode="auto">
              <a:xfrm>
                <a:off x="2650" y="963"/>
                <a:ext cx="88" cy="75"/>
              </a:xfrm>
              <a:custGeom>
                <a:avLst/>
                <a:gdLst>
                  <a:gd name="T0" fmla="*/ 0 w 88"/>
                  <a:gd name="T1" fmla="*/ 39 h 75"/>
                  <a:gd name="T2" fmla="*/ 37 w 88"/>
                  <a:gd name="T3" fmla="*/ 0 h 75"/>
                  <a:gd name="T4" fmla="*/ 87 w 88"/>
                  <a:gd name="T5" fmla="*/ 39 h 75"/>
                  <a:gd name="T6" fmla="*/ 45 w 88"/>
                  <a:gd name="T7" fmla="*/ 74 h 75"/>
                  <a:gd name="T8" fmla="*/ 0 w 88"/>
                  <a:gd name="T9" fmla="*/ 39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" h="75">
                    <a:moveTo>
                      <a:pt x="0" y="39"/>
                    </a:moveTo>
                    <a:lnTo>
                      <a:pt x="37" y="0"/>
                    </a:lnTo>
                    <a:lnTo>
                      <a:pt x="87" y="39"/>
                    </a:lnTo>
                    <a:lnTo>
                      <a:pt x="45" y="74"/>
                    </a:lnTo>
                    <a:lnTo>
                      <a:pt x="0" y="39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99" name="Group 155"/>
            <p:cNvGrpSpPr/>
            <p:nvPr/>
          </p:nvGrpSpPr>
          <p:grpSpPr bwMode="auto">
            <a:xfrm>
              <a:off x="2529" y="820"/>
              <a:ext cx="1638" cy="883"/>
              <a:chOff x="2529" y="820"/>
              <a:chExt cx="1638" cy="883"/>
            </a:xfrm>
          </p:grpSpPr>
          <p:sp>
            <p:nvSpPr>
              <p:cNvPr id="100" name="Oval 156"/>
              <p:cNvSpPr>
                <a:spLocks noChangeArrowheads="1"/>
              </p:cNvSpPr>
              <p:nvPr/>
            </p:nvSpPr>
            <p:spPr bwMode="auto">
              <a:xfrm>
                <a:off x="3042" y="848"/>
                <a:ext cx="388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Oval 157"/>
              <p:cNvSpPr>
                <a:spLocks noChangeArrowheads="1"/>
              </p:cNvSpPr>
              <p:nvPr/>
            </p:nvSpPr>
            <p:spPr bwMode="auto">
              <a:xfrm>
                <a:off x="3374" y="820"/>
                <a:ext cx="313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Oval 158"/>
              <p:cNvSpPr>
                <a:spLocks noChangeArrowheads="1"/>
              </p:cNvSpPr>
              <p:nvPr/>
            </p:nvSpPr>
            <p:spPr bwMode="auto">
              <a:xfrm>
                <a:off x="3668" y="1065"/>
                <a:ext cx="499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Oval 159"/>
              <p:cNvSpPr>
                <a:spLocks noChangeArrowheads="1"/>
              </p:cNvSpPr>
              <p:nvPr/>
            </p:nvSpPr>
            <p:spPr bwMode="auto">
              <a:xfrm>
                <a:off x="2712" y="1228"/>
                <a:ext cx="570" cy="42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Oval 160"/>
              <p:cNvSpPr>
                <a:spLocks noChangeArrowheads="1"/>
              </p:cNvSpPr>
              <p:nvPr/>
            </p:nvSpPr>
            <p:spPr bwMode="auto">
              <a:xfrm>
                <a:off x="3521" y="1282"/>
                <a:ext cx="422" cy="312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Oval 161"/>
              <p:cNvSpPr>
                <a:spLocks noChangeArrowheads="1"/>
              </p:cNvSpPr>
              <p:nvPr/>
            </p:nvSpPr>
            <p:spPr bwMode="auto">
              <a:xfrm>
                <a:off x="2564" y="1310"/>
                <a:ext cx="315" cy="229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6" name="Oval 162"/>
              <p:cNvSpPr>
                <a:spLocks noChangeArrowheads="1"/>
              </p:cNvSpPr>
              <p:nvPr/>
            </p:nvSpPr>
            <p:spPr bwMode="auto">
              <a:xfrm>
                <a:off x="2529" y="1119"/>
                <a:ext cx="312" cy="230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7" name="Oval 163"/>
              <p:cNvSpPr>
                <a:spLocks noChangeArrowheads="1"/>
              </p:cNvSpPr>
              <p:nvPr/>
            </p:nvSpPr>
            <p:spPr bwMode="auto">
              <a:xfrm>
                <a:off x="2675" y="902"/>
                <a:ext cx="498" cy="366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8" name="Oval 164"/>
              <p:cNvSpPr>
                <a:spLocks noChangeArrowheads="1"/>
              </p:cNvSpPr>
              <p:nvPr/>
            </p:nvSpPr>
            <p:spPr bwMode="auto">
              <a:xfrm>
                <a:off x="3115" y="1336"/>
                <a:ext cx="500" cy="367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9" name="Oval 165"/>
              <p:cNvSpPr>
                <a:spLocks noChangeArrowheads="1"/>
              </p:cNvSpPr>
              <p:nvPr/>
            </p:nvSpPr>
            <p:spPr bwMode="auto">
              <a:xfrm>
                <a:off x="3742" y="929"/>
                <a:ext cx="386" cy="284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0" name="Oval 166"/>
              <p:cNvSpPr>
                <a:spLocks noChangeArrowheads="1"/>
              </p:cNvSpPr>
              <p:nvPr/>
            </p:nvSpPr>
            <p:spPr bwMode="auto">
              <a:xfrm>
                <a:off x="3631" y="820"/>
                <a:ext cx="351" cy="258"/>
              </a:xfrm>
              <a:prstGeom prst="ellipse">
                <a:avLst/>
              </a:prstGeom>
              <a:solidFill>
                <a:srgbClr val="FFFFFF"/>
              </a:solidFill>
              <a:ln w="635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Freeform 167"/>
              <p:cNvSpPr/>
              <p:nvPr/>
            </p:nvSpPr>
            <p:spPr bwMode="auto">
              <a:xfrm>
                <a:off x="2661" y="889"/>
                <a:ext cx="1415" cy="700"/>
              </a:xfrm>
              <a:custGeom>
                <a:avLst/>
                <a:gdLst>
                  <a:gd name="T0" fmla="*/ 436 w 1415"/>
                  <a:gd name="T1" fmla="*/ 70 h 700"/>
                  <a:gd name="T2" fmla="*/ 494 w 1415"/>
                  <a:gd name="T3" fmla="*/ 20 h 700"/>
                  <a:gd name="T4" fmla="*/ 759 w 1415"/>
                  <a:gd name="T5" fmla="*/ 24 h 700"/>
                  <a:gd name="T6" fmla="*/ 947 w 1415"/>
                  <a:gd name="T7" fmla="*/ 0 h 700"/>
                  <a:gd name="T8" fmla="*/ 1180 w 1415"/>
                  <a:gd name="T9" fmla="*/ 83 h 700"/>
                  <a:gd name="T10" fmla="*/ 1300 w 1415"/>
                  <a:gd name="T11" fmla="*/ 60 h 700"/>
                  <a:gd name="T12" fmla="*/ 1362 w 1415"/>
                  <a:gd name="T13" fmla="*/ 70 h 700"/>
                  <a:gd name="T14" fmla="*/ 1376 w 1415"/>
                  <a:gd name="T15" fmla="*/ 278 h 700"/>
                  <a:gd name="T16" fmla="*/ 1414 w 1415"/>
                  <a:gd name="T17" fmla="*/ 311 h 700"/>
                  <a:gd name="T18" fmla="*/ 1304 w 1415"/>
                  <a:gd name="T19" fmla="*/ 472 h 700"/>
                  <a:gd name="T20" fmla="*/ 1185 w 1415"/>
                  <a:gd name="T21" fmla="*/ 363 h 700"/>
                  <a:gd name="T22" fmla="*/ 1153 w 1415"/>
                  <a:gd name="T23" fmla="*/ 418 h 700"/>
                  <a:gd name="T24" fmla="*/ 986 w 1415"/>
                  <a:gd name="T25" fmla="*/ 640 h 700"/>
                  <a:gd name="T26" fmla="*/ 427 w 1415"/>
                  <a:gd name="T27" fmla="*/ 699 h 700"/>
                  <a:gd name="T28" fmla="*/ 135 w 1415"/>
                  <a:gd name="T29" fmla="*/ 655 h 700"/>
                  <a:gd name="T30" fmla="*/ 45 w 1415"/>
                  <a:gd name="T31" fmla="*/ 519 h 700"/>
                  <a:gd name="T32" fmla="*/ 45 w 1415"/>
                  <a:gd name="T33" fmla="*/ 379 h 700"/>
                  <a:gd name="T34" fmla="*/ 0 w 1415"/>
                  <a:gd name="T35" fmla="*/ 261 h 700"/>
                  <a:gd name="T36" fmla="*/ 436 w 1415"/>
                  <a:gd name="T37" fmla="*/ 70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15" h="700">
                    <a:moveTo>
                      <a:pt x="436" y="70"/>
                    </a:moveTo>
                    <a:lnTo>
                      <a:pt x="494" y="20"/>
                    </a:lnTo>
                    <a:lnTo>
                      <a:pt x="759" y="24"/>
                    </a:lnTo>
                    <a:lnTo>
                      <a:pt x="947" y="0"/>
                    </a:lnTo>
                    <a:lnTo>
                      <a:pt x="1180" y="83"/>
                    </a:lnTo>
                    <a:lnTo>
                      <a:pt x="1300" y="60"/>
                    </a:lnTo>
                    <a:lnTo>
                      <a:pt x="1362" y="70"/>
                    </a:lnTo>
                    <a:lnTo>
                      <a:pt x="1376" y="278"/>
                    </a:lnTo>
                    <a:lnTo>
                      <a:pt x="1414" y="311"/>
                    </a:lnTo>
                    <a:lnTo>
                      <a:pt x="1304" y="472"/>
                    </a:lnTo>
                    <a:lnTo>
                      <a:pt x="1185" y="363"/>
                    </a:lnTo>
                    <a:lnTo>
                      <a:pt x="1153" y="418"/>
                    </a:lnTo>
                    <a:lnTo>
                      <a:pt x="986" y="640"/>
                    </a:lnTo>
                    <a:lnTo>
                      <a:pt x="427" y="699"/>
                    </a:lnTo>
                    <a:lnTo>
                      <a:pt x="135" y="655"/>
                    </a:lnTo>
                    <a:lnTo>
                      <a:pt x="45" y="519"/>
                    </a:lnTo>
                    <a:lnTo>
                      <a:pt x="45" y="379"/>
                    </a:lnTo>
                    <a:lnTo>
                      <a:pt x="0" y="261"/>
                    </a:lnTo>
                    <a:lnTo>
                      <a:pt x="436" y="70"/>
                    </a:lnTo>
                  </a:path>
                </a:pathLst>
              </a:custGeom>
              <a:solidFill>
                <a:srgbClr val="FFFFFF"/>
              </a:solidFill>
              <a:ln w="6350" cap="rnd">
                <a:noFill/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28398" dir="3806097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59" name="Text Box 109"/>
          <p:cNvSpPr txBox="1">
            <a:spLocks noChangeArrowheads="1"/>
          </p:cNvSpPr>
          <p:nvPr/>
        </p:nvSpPr>
        <p:spPr bwMode="auto">
          <a:xfrm>
            <a:off x="6511413" y="1876780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核实签名</a:t>
            </a:r>
          </a:p>
        </p:txBody>
      </p:sp>
      <p:sp>
        <p:nvSpPr>
          <p:cNvPr id="160" name="Text Box 129"/>
          <p:cNvSpPr txBox="1">
            <a:spLocks noChangeArrowheads="1"/>
          </p:cNvSpPr>
          <p:nvPr/>
        </p:nvSpPr>
        <p:spPr bwMode="auto">
          <a:xfrm>
            <a:off x="5410867" y="1878030"/>
            <a:ext cx="5966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解密 </a:t>
            </a:r>
          </a:p>
        </p:txBody>
      </p:sp>
      <p:sp>
        <p:nvSpPr>
          <p:cNvPr id="161" name="Text Box 128"/>
          <p:cNvSpPr txBox="1">
            <a:spLocks noChangeArrowheads="1"/>
          </p:cNvSpPr>
          <p:nvPr/>
        </p:nvSpPr>
        <p:spPr bwMode="auto">
          <a:xfrm>
            <a:off x="2632644" y="1878030"/>
            <a:ext cx="5966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加密 </a:t>
            </a:r>
          </a:p>
        </p:txBody>
      </p:sp>
      <p:sp>
        <p:nvSpPr>
          <p:cNvPr id="162" name="Text Box 108"/>
          <p:cNvSpPr txBox="1">
            <a:spLocks noChangeArrowheads="1"/>
          </p:cNvSpPr>
          <p:nvPr/>
        </p:nvSpPr>
        <p:spPr bwMode="auto">
          <a:xfrm>
            <a:off x="1207736" y="1878030"/>
            <a:ext cx="5966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签名 </a:t>
            </a:r>
          </a:p>
        </p:txBody>
      </p:sp>
      <p:sp>
        <p:nvSpPr>
          <p:cNvPr id="163" name="Rectangle 38"/>
          <p:cNvSpPr>
            <a:spLocks noChangeArrowheads="1"/>
          </p:cNvSpPr>
          <p:nvPr/>
        </p:nvSpPr>
        <p:spPr bwMode="auto">
          <a:xfrm>
            <a:off x="2888296" y="2274205"/>
            <a:ext cx="705990" cy="457413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64" name="Line 39"/>
          <p:cNvSpPr>
            <a:spLocks noChangeShapeType="1"/>
          </p:cNvSpPr>
          <p:nvPr/>
        </p:nvSpPr>
        <p:spPr bwMode="auto">
          <a:xfrm>
            <a:off x="2137480" y="2501661"/>
            <a:ext cx="75683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5" name="Rectangle 40"/>
          <p:cNvSpPr>
            <a:spLocks noChangeArrowheads="1"/>
          </p:cNvSpPr>
          <p:nvPr/>
        </p:nvSpPr>
        <p:spPr bwMode="auto">
          <a:xfrm>
            <a:off x="1442714" y="2280454"/>
            <a:ext cx="705990" cy="457413"/>
          </a:xfrm>
          <a:prstGeom prst="rect">
            <a:avLst/>
          </a:prstGeom>
          <a:solidFill>
            <a:srgbClr val="0000FF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66" name="Text Box 41"/>
          <p:cNvSpPr txBox="1">
            <a:spLocks noChangeArrowheads="1"/>
          </p:cNvSpPr>
          <p:nvPr/>
        </p:nvSpPr>
        <p:spPr bwMode="auto">
          <a:xfrm>
            <a:off x="575461" y="2501662"/>
            <a:ext cx="7216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7" name="Text Box 42"/>
          <p:cNvSpPr txBox="1">
            <a:spLocks noChangeArrowheads="1"/>
          </p:cNvSpPr>
          <p:nvPr/>
        </p:nvSpPr>
        <p:spPr bwMode="auto">
          <a:xfrm>
            <a:off x="7769962" y="2501662"/>
            <a:ext cx="77457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明文 </a:t>
            </a:r>
            <a:r>
              <a:rPr kumimoji="1" lang="en-US" altLang="zh-CN" sz="14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68" name="Picture 43"/>
          <p:cNvPicPr>
            <a:picLocks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17253" y="1538928"/>
            <a:ext cx="322439" cy="17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sp>
        <p:nvSpPr>
          <p:cNvPr id="169" name="Text Box 44"/>
          <p:cNvSpPr txBox="1">
            <a:spLocks noChangeArrowheads="1"/>
          </p:cNvSpPr>
          <p:nvPr/>
        </p:nvSpPr>
        <p:spPr bwMode="auto">
          <a:xfrm>
            <a:off x="766362" y="1645574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70" name="Text Box 45"/>
          <p:cNvSpPr txBox="1">
            <a:spLocks noChangeArrowheads="1"/>
          </p:cNvSpPr>
          <p:nvPr/>
        </p:nvSpPr>
        <p:spPr bwMode="auto">
          <a:xfrm>
            <a:off x="7875358" y="1650573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71" name="Text Box 47"/>
          <p:cNvSpPr txBox="1">
            <a:spLocks noChangeArrowheads="1"/>
          </p:cNvSpPr>
          <p:nvPr/>
        </p:nvSpPr>
        <p:spPr bwMode="auto">
          <a:xfrm>
            <a:off x="1073261" y="1129256"/>
            <a:ext cx="1444626" cy="36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600" b="1" dirty="0">
                <a:solidFill>
                  <a:srgbClr val="CA3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dirty="0">
                <a:solidFill>
                  <a:srgbClr val="CA3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dirty="0">
                <a:solidFill>
                  <a:srgbClr val="CA3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600" b="1" baseline="-25000" dirty="0">
                <a:solidFill>
                  <a:srgbClr val="CA3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72" name="Freeform 48"/>
          <p:cNvSpPr/>
          <p:nvPr/>
        </p:nvSpPr>
        <p:spPr bwMode="auto">
          <a:xfrm>
            <a:off x="1733053" y="1801795"/>
            <a:ext cx="2708" cy="486157"/>
          </a:xfrm>
          <a:custGeom>
            <a:avLst/>
            <a:gdLst>
              <a:gd name="T0" fmla="*/ 0 w 2"/>
              <a:gd name="T1" fmla="*/ 0 h 389"/>
              <a:gd name="T2" fmla="*/ 2 w 2"/>
              <a:gd name="T3" fmla="*/ 389 h 3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389">
                <a:moveTo>
                  <a:pt x="0" y="0"/>
                </a:moveTo>
                <a:lnTo>
                  <a:pt x="2" y="389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Freeform 49"/>
          <p:cNvSpPr/>
          <p:nvPr/>
        </p:nvSpPr>
        <p:spPr bwMode="auto">
          <a:xfrm>
            <a:off x="7390658" y="1801795"/>
            <a:ext cx="10831" cy="472410"/>
          </a:xfrm>
          <a:custGeom>
            <a:avLst/>
            <a:gdLst>
              <a:gd name="T0" fmla="*/ 0 w 8"/>
              <a:gd name="T1" fmla="*/ 0 h 378"/>
              <a:gd name="T2" fmla="*/ 8 w 8"/>
              <a:gd name="T3" fmla="*/ 378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8" h="378">
                <a:moveTo>
                  <a:pt x="0" y="0"/>
                </a:moveTo>
                <a:lnTo>
                  <a:pt x="8" y="378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" name="Freeform 51"/>
          <p:cNvSpPr/>
          <p:nvPr/>
        </p:nvSpPr>
        <p:spPr bwMode="auto">
          <a:xfrm rot="16200000">
            <a:off x="7759862" y="2086689"/>
            <a:ext cx="177466" cy="667477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Freeform 52"/>
          <p:cNvSpPr/>
          <p:nvPr/>
        </p:nvSpPr>
        <p:spPr bwMode="auto">
          <a:xfrm>
            <a:off x="955909" y="2220464"/>
            <a:ext cx="492823" cy="289945"/>
          </a:xfrm>
          <a:custGeom>
            <a:avLst/>
            <a:gdLst>
              <a:gd name="T0" fmla="*/ 1 w 194"/>
              <a:gd name="T1" fmla="*/ 0 h 232"/>
              <a:gd name="T2" fmla="*/ 0 w 194"/>
              <a:gd name="T3" fmla="*/ 231 h 232"/>
              <a:gd name="T4" fmla="*/ 194 w 194"/>
              <a:gd name="T5" fmla="*/ 23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4" h="232">
                <a:moveTo>
                  <a:pt x="1" y="0"/>
                </a:moveTo>
                <a:lnTo>
                  <a:pt x="0" y="231"/>
                </a:lnTo>
                <a:lnTo>
                  <a:pt x="194" y="23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6" name="Text Box 107"/>
          <p:cNvSpPr txBox="1">
            <a:spLocks noChangeArrowheads="1"/>
          </p:cNvSpPr>
          <p:nvPr/>
        </p:nvSpPr>
        <p:spPr bwMode="auto">
          <a:xfrm>
            <a:off x="4184196" y="1530595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</a:t>
            </a:r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" name="Rectangle 110"/>
          <p:cNvSpPr>
            <a:spLocks noChangeArrowheads="1"/>
          </p:cNvSpPr>
          <p:nvPr/>
        </p:nvSpPr>
        <p:spPr bwMode="auto">
          <a:xfrm>
            <a:off x="7098965" y="2274205"/>
            <a:ext cx="705990" cy="457413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kumimoji="1"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79" name="Text Box 113"/>
          <p:cNvSpPr txBox="1">
            <a:spLocks noChangeArrowheads="1"/>
          </p:cNvSpPr>
          <p:nvPr/>
        </p:nvSpPr>
        <p:spPr bwMode="auto">
          <a:xfrm>
            <a:off x="5160323" y="1129256"/>
            <a:ext cx="1422184" cy="34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的私钥 </a:t>
            </a:r>
            <a:r>
              <a:rPr kumimoji="1"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kumimoji="1" lang="en-US" altLang="zh-CN" sz="16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80" name="Rectangle 115"/>
          <p:cNvSpPr>
            <a:spLocks noChangeArrowheads="1"/>
          </p:cNvSpPr>
          <p:nvPr/>
        </p:nvSpPr>
        <p:spPr bwMode="auto">
          <a:xfrm>
            <a:off x="5655688" y="2274205"/>
            <a:ext cx="705990" cy="457413"/>
          </a:xfrm>
          <a:prstGeom prst="rect">
            <a:avLst/>
          </a:prstGeom>
          <a:solidFill>
            <a:srgbClr val="0000FF"/>
          </a:solidFill>
          <a:ln w="12700" algn="ctr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r>
              <a:rPr kumimoji="1" lang="en-US" altLang="zh-CN" sz="1400" b="1" i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kumimoji="1"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81" name="Line 116"/>
          <p:cNvSpPr>
            <a:spLocks noChangeShapeType="1"/>
          </p:cNvSpPr>
          <p:nvPr/>
        </p:nvSpPr>
        <p:spPr bwMode="auto">
          <a:xfrm>
            <a:off x="6361678" y="2500459"/>
            <a:ext cx="7372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Freeform 117"/>
          <p:cNvSpPr/>
          <p:nvPr/>
        </p:nvSpPr>
        <p:spPr bwMode="auto">
          <a:xfrm>
            <a:off x="3159682" y="1841786"/>
            <a:ext cx="8124" cy="459913"/>
          </a:xfrm>
          <a:custGeom>
            <a:avLst/>
            <a:gdLst>
              <a:gd name="T0" fmla="*/ 0 w 6"/>
              <a:gd name="T1" fmla="*/ 0 h 368"/>
              <a:gd name="T2" fmla="*/ 6 w 6"/>
              <a:gd name="T3" fmla="*/ 368 h 36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" h="368">
                <a:moveTo>
                  <a:pt x="0" y="0"/>
                </a:moveTo>
                <a:lnTo>
                  <a:pt x="6" y="368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3" name="Freeform 118"/>
          <p:cNvSpPr/>
          <p:nvPr/>
        </p:nvSpPr>
        <p:spPr bwMode="auto">
          <a:xfrm>
            <a:off x="5923012" y="1801795"/>
            <a:ext cx="2708" cy="486157"/>
          </a:xfrm>
          <a:custGeom>
            <a:avLst/>
            <a:gdLst>
              <a:gd name="T0" fmla="*/ 0 w 2"/>
              <a:gd name="T1" fmla="*/ 0 h 389"/>
              <a:gd name="T2" fmla="*/ 2 w 2"/>
              <a:gd name="T3" fmla="*/ 389 h 38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" h="389">
                <a:moveTo>
                  <a:pt x="0" y="0"/>
                </a:moveTo>
                <a:lnTo>
                  <a:pt x="2" y="389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4" name="Line 119"/>
          <p:cNvSpPr>
            <a:spLocks noChangeShapeType="1"/>
          </p:cNvSpPr>
          <p:nvPr/>
        </p:nvSpPr>
        <p:spPr bwMode="auto">
          <a:xfrm>
            <a:off x="2894315" y="3140622"/>
            <a:ext cx="334821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5" name="Text Box 120"/>
          <p:cNvSpPr txBox="1">
            <a:spLocks noChangeArrowheads="1"/>
          </p:cNvSpPr>
          <p:nvPr/>
        </p:nvSpPr>
        <p:spPr bwMode="auto">
          <a:xfrm>
            <a:off x="3969807" y="2950659"/>
            <a:ext cx="1210588" cy="338554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600" dirty="0"/>
              <a:t>加密与解密</a:t>
            </a:r>
          </a:p>
        </p:txBody>
      </p:sp>
      <p:sp>
        <p:nvSpPr>
          <p:cNvPr id="186" name="Line 121"/>
          <p:cNvSpPr>
            <a:spLocks noChangeShapeType="1"/>
          </p:cNvSpPr>
          <p:nvPr/>
        </p:nvSpPr>
        <p:spPr bwMode="auto">
          <a:xfrm>
            <a:off x="1507108" y="3471781"/>
            <a:ext cx="626285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Text Box 122"/>
          <p:cNvSpPr txBox="1">
            <a:spLocks noChangeArrowheads="1"/>
          </p:cNvSpPr>
          <p:nvPr/>
        </p:nvSpPr>
        <p:spPr bwMode="auto">
          <a:xfrm>
            <a:off x="3813224" y="3301814"/>
            <a:ext cx="1620957" cy="338554"/>
          </a:xfrm>
          <a:prstGeom prst="rect">
            <a:avLst/>
          </a:prstGeom>
          <a:solidFill>
            <a:srgbClr val="C5E5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defRPr kumimoji="1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1600" dirty="0"/>
              <a:t>签名与核实签名</a:t>
            </a:r>
          </a:p>
        </p:txBody>
      </p:sp>
      <p:sp>
        <p:nvSpPr>
          <p:cNvPr id="189" name="Text Box 126"/>
          <p:cNvSpPr txBox="1">
            <a:spLocks noChangeArrowheads="1"/>
          </p:cNvSpPr>
          <p:nvPr/>
        </p:nvSpPr>
        <p:spPr bwMode="auto">
          <a:xfrm>
            <a:off x="2508013" y="1129256"/>
            <a:ext cx="1433406" cy="34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</a:pPr>
            <a:r>
              <a:rPr kumimoji="1"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1"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baseline="-250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190" name="Text Box 127"/>
          <p:cNvSpPr txBox="1">
            <a:spLocks noChangeArrowheads="1"/>
          </p:cNvSpPr>
          <p:nvPr/>
        </p:nvSpPr>
        <p:spPr bwMode="auto">
          <a:xfrm>
            <a:off x="6703092" y="1129256"/>
            <a:ext cx="1455848" cy="36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1" lang="en-US" altLang="zh-CN" sz="1600" b="1" dirty="0">
                <a:solidFill>
                  <a:srgbClr val="CA3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1" lang="zh-CN" altLang="en-US" sz="1600" b="1" dirty="0">
                <a:solidFill>
                  <a:srgbClr val="CA3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的公钥 </a:t>
            </a:r>
            <a:r>
              <a:rPr kumimoji="1" lang="en-US" altLang="zh-CN" sz="1600" b="1" dirty="0">
                <a:solidFill>
                  <a:srgbClr val="CA3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</a:t>
            </a:r>
            <a:r>
              <a:rPr kumimoji="1" lang="en-US" altLang="zh-CN" sz="1600" b="1" baseline="-25000" dirty="0">
                <a:solidFill>
                  <a:srgbClr val="CA30A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191" name="Text Box 130"/>
          <p:cNvSpPr txBox="1">
            <a:spLocks noChangeArrowheads="1"/>
          </p:cNvSpPr>
          <p:nvPr/>
        </p:nvSpPr>
        <p:spPr bwMode="auto">
          <a:xfrm>
            <a:off x="4347061" y="1959959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密文</a:t>
            </a:r>
            <a:endParaRPr kumimoji="1" lang="zh-CN" altLang="en-US" sz="1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2" name="Picture 200" descr="jisuanj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02" y="1921487"/>
            <a:ext cx="404225" cy="40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3" name="Picture 200" descr="jisuanj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332" y="1924854"/>
            <a:ext cx="404225" cy="40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" name="Line 114"/>
          <p:cNvSpPr>
            <a:spLocks noChangeShapeType="1"/>
          </p:cNvSpPr>
          <p:nvPr/>
        </p:nvSpPr>
        <p:spPr bwMode="auto">
          <a:xfrm>
            <a:off x="3594285" y="2501661"/>
            <a:ext cx="2079606" cy="0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 type="none" w="sm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5" name="Picture 50"/>
          <p:cNvPicPr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554425" y="1531281"/>
            <a:ext cx="319674" cy="18022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5732093" y="1461555"/>
            <a:ext cx="352055" cy="357633"/>
            <a:chOff x="5732093" y="1694638"/>
            <a:chExt cx="352055" cy="357633"/>
          </a:xfrm>
        </p:grpSpPr>
        <p:pic>
          <p:nvPicPr>
            <p:cNvPr id="197" name="Picture 3" descr="C:\Users\Administrator\Desktop\图片1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32093" y="1703789"/>
              <a:ext cx="352055" cy="3484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8" name="矩形 197"/>
            <p:cNvSpPr/>
            <p:nvPr/>
          </p:nvSpPr>
          <p:spPr>
            <a:xfrm>
              <a:off x="5783979" y="1694638"/>
              <a:ext cx="246379" cy="340240"/>
            </a:xfrm>
            <a:prstGeom prst="rect">
              <a:avLst/>
            </a:prstGeom>
            <a:noFill/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矩形 6"/>
          <p:cNvSpPr/>
          <p:nvPr/>
        </p:nvSpPr>
        <p:spPr>
          <a:xfrm>
            <a:off x="891541" y="3849558"/>
            <a:ext cx="7329094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200"/>
              </a:lnSpc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先后进行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 </a:t>
            </a:r>
            <a:r>
              <a:rPr lang="en-US" altLang="zh-CN" sz="16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 </a:t>
            </a:r>
            <a:r>
              <a:rPr lang="en-US" altLang="zh-CN" sz="1600" b="1" i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，运算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量太大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，花费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非常多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 </a:t>
            </a:r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CPU 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时间。目前普遍使用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开销小得多的对称密钥加密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SzPct val="90000"/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要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数字签名必须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使用公钥密码，但一定要设法减小公钥密码算法的开销。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2100418" y="2194758"/>
                <a:ext cx="898323" cy="326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𝐒𝐊</m:t>
                              </m:r>
                            </m:e>
                            <m:sub>
                              <m:r>
                                <a:rPr lang="en-US" altLang="zh-CN" sz="1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𝐀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418" y="2194758"/>
                <a:ext cx="898323" cy="32624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矩形 177"/>
              <p:cNvSpPr/>
              <p:nvPr/>
            </p:nvSpPr>
            <p:spPr>
              <a:xfrm>
                <a:off x="6314573" y="2194758"/>
                <a:ext cx="898323" cy="326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𝐒𝐊</m:t>
                              </m:r>
                            </m:e>
                            <m:sub>
                              <m:r>
                                <a:rPr lang="en-US" altLang="zh-CN" sz="1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𝐀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𝑿</m:t>
                          </m:r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矩形 1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73" y="2194758"/>
                <a:ext cx="898323" cy="32624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矩形 195"/>
              <p:cNvSpPr/>
              <p:nvPr/>
            </p:nvSpPr>
            <p:spPr>
              <a:xfrm>
                <a:off x="3935325" y="2202084"/>
                <a:ext cx="1393330" cy="326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𝑬</m:t>
                          </m:r>
                          <m:r>
                            <a:rPr lang="en-US" altLang="zh-CN" sz="1400" b="1" i="0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𝐏𝐊</m:t>
                          </m:r>
                          <m:r>
                            <a:rPr lang="en-US" altLang="zh-CN" sz="1400" b="1" i="0" baseline="-4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1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𝐒𝐊</m:t>
                              </m:r>
                            </m:e>
                            <m:sub>
                              <m:r>
                                <a:rPr lang="en-US" altLang="zh-CN" sz="1400" b="1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𝐀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altLang="zh-CN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altLang="zh-CN" sz="1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6" name="矩形 1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325" y="2202084"/>
                <a:ext cx="1393330" cy="326243"/>
              </a:xfrm>
              <a:prstGeom prst="rect">
                <a:avLst/>
              </a:prstGeom>
              <a:blipFill rotWithShape="0">
                <a:blip r:embed="rId9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23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3" y="983139"/>
            <a:ext cx="820780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散列函数（又称为杂凑函数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，哈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希函数）在计算机领域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中广泛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符合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密码学要求的散列函数又常称为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密码散列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cryptographic hash function)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原理：自学。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09475" y="621653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557518" y="588442"/>
            <a:ext cx="203292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密码散列函数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09475" y="618325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788076" y="585114"/>
            <a:ext cx="35718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用报文鉴别码实现报文鉴别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517852" y="1016764"/>
            <a:ext cx="8133857" cy="261170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1" name="Line 219"/>
          <p:cNvSpPr>
            <a:spLocks noChangeShapeType="1"/>
          </p:cNvSpPr>
          <p:nvPr/>
        </p:nvSpPr>
        <p:spPr bwMode="auto">
          <a:xfrm rot="10800000" flipH="1">
            <a:off x="2260250" y="2927752"/>
            <a:ext cx="692470" cy="408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9" name="直接连接符 104"/>
          <p:cNvCxnSpPr>
            <a:cxnSpLocks noChangeShapeType="1"/>
          </p:cNvCxnSpPr>
          <p:nvPr/>
        </p:nvCxnSpPr>
        <p:spPr bwMode="auto">
          <a:xfrm>
            <a:off x="3586114" y="2106468"/>
            <a:ext cx="1478398" cy="0"/>
          </a:xfrm>
          <a:prstGeom prst="line">
            <a:avLst/>
          </a:prstGeom>
          <a:noFill/>
          <a:ln w="12700" algn="ctr">
            <a:solidFill>
              <a:srgbClr val="0000FF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0" name="Object 2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14018"/>
              </p:ext>
            </p:extLst>
          </p:nvPr>
        </p:nvGraphicFramePr>
        <p:xfrm>
          <a:off x="4871924" y="1524265"/>
          <a:ext cx="1348118" cy="681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VISIO" r:id="rId3" imgW="1687068" imgH="964692" progId="">
                  <p:embed/>
                </p:oleObj>
              </mc:Choice>
              <mc:Fallback>
                <p:oleObj name="VISIO" r:id="rId3" imgW="1687068" imgH="964692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924" y="1524265"/>
                        <a:ext cx="1348118" cy="681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25400" dir="54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" name="Line 203"/>
          <p:cNvSpPr>
            <a:spLocks noChangeShapeType="1"/>
          </p:cNvSpPr>
          <p:nvPr/>
        </p:nvSpPr>
        <p:spPr bwMode="auto">
          <a:xfrm rot="5400000">
            <a:off x="829921" y="2367068"/>
            <a:ext cx="874691" cy="1274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" name="Line 9"/>
          <p:cNvSpPr>
            <a:spLocks noChangeShapeType="1"/>
          </p:cNvSpPr>
          <p:nvPr/>
        </p:nvSpPr>
        <p:spPr bwMode="auto">
          <a:xfrm>
            <a:off x="1787680" y="1854203"/>
            <a:ext cx="122067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3" name="Picture 47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727787" y="2329440"/>
            <a:ext cx="306201" cy="17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" name="Text Box 48"/>
          <p:cNvSpPr txBox="1">
            <a:spLocks noChangeArrowheads="1"/>
          </p:cNvSpPr>
          <p:nvPr/>
        </p:nvSpPr>
        <p:spPr bwMode="auto">
          <a:xfrm>
            <a:off x="862974" y="1290460"/>
            <a:ext cx="3000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grpSp>
        <p:nvGrpSpPr>
          <p:cNvPr id="95" name="Group 103"/>
          <p:cNvGrpSpPr>
            <a:grpSpLocks/>
          </p:cNvGrpSpPr>
          <p:nvPr/>
        </p:nvGrpSpPr>
        <p:grpSpPr bwMode="auto">
          <a:xfrm>
            <a:off x="1061227" y="1291647"/>
            <a:ext cx="450317" cy="376225"/>
            <a:chOff x="921" y="2412"/>
            <a:chExt cx="284" cy="265"/>
          </a:xfrm>
        </p:grpSpPr>
        <p:grpSp>
          <p:nvGrpSpPr>
            <p:cNvPr id="96" name="Group 104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110" name="Freeform 105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5"/>
                  <a:gd name="T17" fmla="*/ 262 w 262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1" name="Freeform 106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5"/>
                  <a:gd name="T17" fmla="*/ 262 w 262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Freeform 107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17"/>
                  <a:gd name="T17" fmla="*/ 185 w 185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" name="Freeform 108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17"/>
                  <a:gd name="T17" fmla="*/ 185 w 185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4" name="Rectangle 109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Rectangle 110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6" name="Rectangle 111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Line 112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8" name="Group 113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119" name="Freeform 114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9"/>
                    <a:gd name="T17" fmla="*/ 277 w 277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0" name="Freeform 115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9"/>
                    <a:gd name="T17" fmla="*/ 277 w 277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1" name="Rectangle 116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97" name="Group 117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98" name="Freeform 118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6"/>
                  <a:gd name="T17" fmla="*/ 262 w 262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9" name="Freeform 119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6"/>
                  <a:gd name="T17" fmla="*/ 262 w 262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0" name="Freeform 120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4"/>
                  <a:gd name="T16" fmla="*/ 0 h 17"/>
                  <a:gd name="T17" fmla="*/ 184 w 18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Freeform 121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4"/>
                  <a:gd name="T16" fmla="*/ 0 h 17"/>
                  <a:gd name="T17" fmla="*/ 184 w 18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2" name="Rectangle 122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Rectangle 123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4" name="Rectangle 124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5" name="Line 125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06" name="Group 126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107" name="Freeform 127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8"/>
                    <a:gd name="T17" fmla="*/ 277 w 277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8" name="Freeform 128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8"/>
                    <a:gd name="T17" fmla="*/ 277 w 277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9" name="Rectangle 129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22" name="Rectangle 165"/>
          <p:cNvSpPr>
            <a:spLocks noChangeArrowheads="1"/>
          </p:cNvSpPr>
          <p:nvPr/>
        </p:nvSpPr>
        <p:spPr bwMode="auto">
          <a:xfrm>
            <a:off x="759599" y="1749762"/>
            <a:ext cx="1028081" cy="216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报文 </a:t>
            </a:r>
            <a:r>
              <a:rPr lang="en-US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23" name="Text Box 167"/>
          <p:cNvSpPr txBox="1">
            <a:spLocks noChangeArrowheads="1"/>
          </p:cNvSpPr>
          <p:nvPr/>
        </p:nvSpPr>
        <p:spPr bwMode="auto">
          <a:xfrm>
            <a:off x="2952164" y="1671814"/>
            <a:ext cx="362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</a:t>
            </a:r>
          </a:p>
        </p:txBody>
      </p:sp>
      <p:sp>
        <p:nvSpPr>
          <p:cNvPr id="124" name="Rectangle 169"/>
          <p:cNvSpPr>
            <a:spLocks noChangeArrowheads="1"/>
          </p:cNvSpPr>
          <p:nvPr/>
        </p:nvSpPr>
        <p:spPr bwMode="auto">
          <a:xfrm>
            <a:off x="1017327" y="2814346"/>
            <a:ext cx="448901" cy="21600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GB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GB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GB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Rectangle 170"/>
          <p:cNvSpPr>
            <a:spLocks noChangeArrowheads="1"/>
          </p:cNvSpPr>
          <p:nvPr/>
        </p:nvSpPr>
        <p:spPr bwMode="auto">
          <a:xfrm>
            <a:off x="1902384" y="2797731"/>
            <a:ext cx="591926" cy="269409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90099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i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 </a:t>
            </a:r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Rectangle 171"/>
          <p:cNvSpPr>
            <a:spLocks noChangeArrowheads="1"/>
          </p:cNvSpPr>
          <p:nvPr/>
        </p:nvSpPr>
        <p:spPr bwMode="auto">
          <a:xfrm>
            <a:off x="2944626" y="2814346"/>
            <a:ext cx="427139" cy="25279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127" name="Text Box 172"/>
          <p:cNvSpPr txBox="1">
            <a:spLocks noChangeArrowheads="1"/>
          </p:cNvSpPr>
          <p:nvPr/>
        </p:nvSpPr>
        <p:spPr bwMode="auto">
          <a:xfrm>
            <a:off x="1723957" y="2238735"/>
            <a:ext cx="761747" cy="2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的私钥</a:t>
            </a:r>
            <a:endParaRPr lang="zh-CN" altLang="en-US" sz="1200" b="1" i="1" dirty="0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Rectangle 173"/>
          <p:cNvSpPr>
            <a:spLocks noChangeArrowheads="1"/>
          </p:cNvSpPr>
          <p:nvPr/>
        </p:nvSpPr>
        <p:spPr bwMode="auto">
          <a:xfrm>
            <a:off x="4036431" y="1749762"/>
            <a:ext cx="1028081" cy="21600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报文 </a:t>
            </a:r>
            <a:r>
              <a:rPr lang="en-US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29" name="Rectangle 174"/>
          <p:cNvSpPr>
            <a:spLocks noChangeArrowheads="1"/>
          </p:cNvSpPr>
          <p:nvPr/>
        </p:nvSpPr>
        <p:spPr bwMode="auto">
          <a:xfrm>
            <a:off x="3586114" y="1749762"/>
            <a:ext cx="450317" cy="21600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130" name="Text Box 175"/>
          <p:cNvSpPr txBox="1">
            <a:spLocks noChangeArrowheads="1"/>
          </p:cNvSpPr>
          <p:nvPr/>
        </p:nvSpPr>
        <p:spPr bwMode="auto">
          <a:xfrm>
            <a:off x="6728419" y="1290460"/>
            <a:ext cx="2904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grpSp>
        <p:nvGrpSpPr>
          <p:cNvPr id="131" name="Group 176"/>
          <p:cNvGrpSpPr>
            <a:grpSpLocks/>
          </p:cNvGrpSpPr>
          <p:nvPr/>
        </p:nvGrpSpPr>
        <p:grpSpPr bwMode="auto">
          <a:xfrm>
            <a:off x="6926671" y="1291647"/>
            <a:ext cx="450317" cy="376225"/>
            <a:chOff x="921" y="2412"/>
            <a:chExt cx="284" cy="265"/>
          </a:xfrm>
        </p:grpSpPr>
        <p:grpSp>
          <p:nvGrpSpPr>
            <p:cNvPr id="132" name="Group 177"/>
            <p:cNvGrpSpPr>
              <a:grpSpLocks/>
            </p:cNvGrpSpPr>
            <p:nvPr/>
          </p:nvGrpSpPr>
          <p:grpSpPr bwMode="auto">
            <a:xfrm>
              <a:off x="928" y="2417"/>
              <a:ext cx="277" cy="260"/>
              <a:chOff x="928" y="2417"/>
              <a:chExt cx="277" cy="260"/>
            </a:xfrm>
          </p:grpSpPr>
          <p:sp>
            <p:nvSpPr>
              <p:cNvPr id="146" name="Freeform 178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5"/>
                  <a:gd name="T17" fmla="*/ 262 w 262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Freeform 179"/>
              <p:cNvSpPr>
                <a:spLocks/>
              </p:cNvSpPr>
              <p:nvPr/>
            </p:nvSpPr>
            <p:spPr bwMode="auto">
              <a:xfrm>
                <a:off x="935" y="2552"/>
                <a:ext cx="262" cy="25"/>
              </a:xfrm>
              <a:custGeom>
                <a:avLst/>
                <a:gdLst>
                  <a:gd name="T0" fmla="*/ 0 w 262"/>
                  <a:gd name="T1" fmla="*/ 25 h 25"/>
                  <a:gd name="T2" fmla="*/ 31 w 262"/>
                  <a:gd name="T3" fmla="*/ 0 h 25"/>
                  <a:gd name="T4" fmla="*/ 231 w 262"/>
                  <a:gd name="T5" fmla="*/ 0 h 25"/>
                  <a:gd name="T6" fmla="*/ 262 w 262"/>
                  <a:gd name="T7" fmla="*/ 25 h 25"/>
                  <a:gd name="T8" fmla="*/ 0 w 262"/>
                  <a:gd name="T9" fmla="*/ 25 h 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5"/>
                  <a:gd name="T17" fmla="*/ 262 w 262"/>
                  <a:gd name="T18" fmla="*/ 25 h 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5">
                    <a:moveTo>
                      <a:pt x="0" y="25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5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8" name="Freeform 180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17"/>
                  <a:gd name="T17" fmla="*/ 185 w 185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9" name="Freeform 181"/>
              <p:cNvSpPr>
                <a:spLocks/>
              </p:cNvSpPr>
              <p:nvPr/>
            </p:nvSpPr>
            <p:spPr bwMode="auto">
              <a:xfrm>
                <a:off x="974" y="2417"/>
                <a:ext cx="185" cy="17"/>
              </a:xfrm>
              <a:custGeom>
                <a:avLst/>
                <a:gdLst>
                  <a:gd name="T0" fmla="*/ 0 w 185"/>
                  <a:gd name="T1" fmla="*/ 17 h 17"/>
                  <a:gd name="T2" fmla="*/ 23 w 185"/>
                  <a:gd name="T3" fmla="*/ 0 h 17"/>
                  <a:gd name="T4" fmla="*/ 163 w 185"/>
                  <a:gd name="T5" fmla="*/ 0 h 17"/>
                  <a:gd name="T6" fmla="*/ 185 w 185"/>
                  <a:gd name="T7" fmla="*/ 17 h 17"/>
                  <a:gd name="T8" fmla="*/ 0 w 185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5"/>
                  <a:gd name="T16" fmla="*/ 0 h 17"/>
                  <a:gd name="T17" fmla="*/ 185 w 185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5" h="17">
                    <a:moveTo>
                      <a:pt x="0" y="17"/>
                    </a:moveTo>
                    <a:lnTo>
                      <a:pt x="23" y="0"/>
                    </a:lnTo>
                    <a:lnTo>
                      <a:pt x="163" y="0"/>
                    </a:lnTo>
                    <a:lnTo>
                      <a:pt x="185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0" name="Rectangle 182"/>
              <p:cNvSpPr>
                <a:spLocks noChangeArrowheads="1"/>
              </p:cNvSpPr>
              <p:nvPr/>
            </p:nvSpPr>
            <p:spPr bwMode="auto">
              <a:xfrm>
                <a:off x="974" y="2434"/>
                <a:ext cx="185" cy="13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1" name="Rectangle 183"/>
              <p:cNvSpPr>
                <a:spLocks noChangeArrowheads="1"/>
              </p:cNvSpPr>
              <p:nvPr/>
            </p:nvSpPr>
            <p:spPr bwMode="auto">
              <a:xfrm>
                <a:off x="937" y="2576"/>
                <a:ext cx="260" cy="5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2" name="Rectangle 184"/>
              <p:cNvSpPr>
                <a:spLocks noChangeArrowheads="1"/>
              </p:cNvSpPr>
              <p:nvPr/>
            </p:nvSpPr>
            <p:spPr bwMode="auto">
              <a:xfrm>
                <a:off x="992" y="2450"/>
                <a:ext cx="150" cy="10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" name="Line 185"/>
              <p:cNvSpPr>
                <a:spLocks noChangeShapeType="1"/>
              </p:cNvSpPr>
              <p:nvPr/>
            </p:nvSpPr>
            <p:spPr bwMode="auto">
              <a:xfrm flipH="1">
                <a:off x="1115" y="2598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54" name="Group 186"/>
              <p:cNvGrpSpPr>
                <a:grpSpLocks/>
              </p:cNvGrpSpPr>
              <p:nvPr/>
            </p:nvGrpSpPr>
            <p:grpSpPr bwMode="auto">
              <a:xfrm>
                <a:off x="928" y="2639"/>
                <a:ext cx="277" cy="38"/>
                <a:chOff x="928" y="2639"/>
                <a:chExt cx="277" cy="38"/>
              </a:xfrm>
            </p:grpSpPr>
            <p:sp>
              <p:nvSpPr>
                <p:cNvPr id="155" name="Freeform 187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9"/>
                    <a:gd name="T17" fmla="*/ 277 w 277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6" name="Freeform 188"/>
                <p:cNvSpPr>
                  <a:spLocks/>
                </p:cNvSpPr>
                <p:nvPr/>
              </p:nvSpPr>
              <p:spPr bwMode="auto">
                <a:xfrm>
                  <a:off x="928" y="2639"/>
                  <a:ext cx="277" cy="29"/>
                </a:xfrm>
                <a:custGeom>
                  <a:avLst/>
                  <a:gdLst>
                    <a:gd name="T0" fmla="*/ 0 w 277"/>
                    <a:gd name="T1" fmla="*/ 29 h 29"/>
                    <a:gd name="T2" fmla="*/ 33 w 277"/>
                    <a:gd name="T3" fmla="*/ 0 h 29"/>
                    <a:gd name="T4" fmla="*/ 245 w 277"/>
                    <a:gd name="T5" fmla="*/ 0 h 29"/>
                    <a:gd name="T6" fmla="*/ 277 w 277"/>
                    <a:gd name="T7" fmla="*/ 29 h 29"/>
                    <a:gd name="T8" fmla="*/ 0 w 277"/>
                    <a:gd name="T9" fmla="*/ 29 h 2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9"/>
                    <a:gd name="T17" fmla="*/ 277 w 277"/>
                    <a:gd name="T18" fmla="*/ 29 h 2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9">
                      <a:moveTo>
                        <a:pt x="0" y="29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57" name="Rectangle 189"/>
                <p:cNvSpPr>
                  <a:spLocks noChangeArrowheads="1"/>
                </p:cNvSpPr>
                <p:nvPr/>
              </p:nvSpPr>
              <p:spPr bwMode="auto">
                <a:xfrm>
                  <a:off x="930" y="2666"/>
                  <a:ext cx="274" cy="11"/>
                </a:xfrm>
                <a:prstGeom prst="rect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3" name="Group 190"/>
            <p:cNvGrpSpPr>
              <a:grpSpLocks/>
            </p:cNvGrpSpPr>
            <p:nvPr/>
          </p:nvGrpSpPr>
          <p:grpSpPr bwMode="auto">
            <a:xfrm>
              <a:off x="921" y="2412"/>
              <a:ext cx="277" cy="261"/>
              <a:chOff x="921" y="2412"/>
              <a:chExt cx="277" cy="261"/>
            </a:xfrm>
          </p:grpSpPr>
          <p:sp>
            <p:nvSpPr>
              <p:cNvPr id="134" name="Freeform 191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6"/>
                  <a:gd name="T17" fmla="*/ 262 w 262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Freeform 192"/>
              <p:cNvSpPr>
                <a:spLocks/>
              </p:cNvSpPr>
              <p:nvPr/>
            </p:nvSpPr>
            <p:spPr bwMode="auto">
              <a:xfrm>
                <a:off x="928" y="2547"/>
                <a:ext cx="262" cy="26"/>
              </a:xfrm>
              <a:custGeom>
                <a:avLst/>
                <a:gdLst>
                  <a:gd name="T0" fmla="*/ 0 w 262"/>
                  <a:gd name="T1" fmla="*/ 26 h 26"/>
                  <a:gd name="T2" fmla="*/ 31 w 262"/>
                  <a:gd name="T3" fmla="*/ 0 h 26"/>
                  <a:gd name="T4" fmla="*/ 231 w 262"/>
                  <a:gd name="T5" fmla="*/ 0 h 26"/>
                  <a:gd name="T6" fmla="*/ 262 w 262"/>
                  <a:gd name="T7" fmla="*/ 26 h 26"/>
                  <a:gd name="T8" fmla="*/ 0 w 262"/>
                  <a:gd name="T9" fmla="*/ 26 h 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2"/>
                  <a:gd name="T16" fmla="*/ 0 h 26"/>
                  <a:gd name="T17" fmla="*/ 262 w 262"/>
                  <a:gd name="T18" fmla="*/ 26 h 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2" h="26">
                    <a:moveTo>
                      <a:pt x="0" y="26"/>
                    </a:moveTo>
                    <a:lnTo>
                      <a:pt x="31" y="0"/>
                    </a:lnTo>
                    <a:lnTo>
                      <a:pt x="231" y="0"/>
                    </a:lnTo>
                    <a:lnTo>
                      <a:pt x="262" y="26"/>
                    </a:ln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Freeform 193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4"/>
                  <a:gd name="T16" fmla="*/ 0 h 17"/>
                  <a:gd name="T17" fmla="*/ 184 w 18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7" name="Freeform 194"/>
              <p:cNvSpPr>
                <a:spLocks/>
              </p:cNvSpPr>
              <p:nvPr/>
            </p:nvSpPr>
            <p:spPr bwMode="auto">
              <a:xfrm>
                <a:off x="968" y="2412"/>
                <a:ext cx="184" cy="17"/>
              </a:xfrm>
              <a:custGeom>
                <a:avLst/>
                <a:gdLst>
                  <a:gd name="T0" fmla="*/ 0 w 184"/>
                  <a:gd name="T1" fmla="*/ 17 h 17"/>
                  <a:gd name="T2" fmla="*/ 22 w 184"/>
                  <a:gd name="T3" fmla="*/ 0 h 17"/>
                  <a:gd name="T4" fmla="*/ 162 w 184"/>
                  <a:gd name="T5" fmla="*/ 0 h 17"/>
                  <a:gd name="T6" fmla="*/ 184 w 184"/>
                  <a:gd name="T7" fmla="*/ 17 h 17"/>
                  <a:gd name="T8" fmla="*/ 0 w 184"/>
                  <a:gd name="T9" fmla="*/ 17 h 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4"/>
                  <a:gd name="T16" fmla="*/ 0 h 17"/>
                  <a:gd name="T17" fmla="*/ 184 w 184"/>
                  <a:gd name="T18" fmla="*/ 17 h 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4" h="17">
                    <a:moveTo>
                      <a:pt x="0" y="17"/>
                    </a:moveTo>
                    <a:lnTo>
                      <a:pt x="22" y="0"/>
                    </a:lnTo>
                    <a:lnTo>
                      <a:pt x="162" y="0"/>
                    </a:lnTo>
                    <a:lnTo>
                      <a:pt x="184" y="17"/>
                    </a:lnTo>
                    <a:lnTo>
                      <a:pt x="0" y="17"/>
                    </a:lnTo>
                    <a:close/>
                  </a:path>
                </a:pathLst>
              </a:custGeom>
              <a:solidFill>
                <a:srgbClr val="C9C9B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8" name="Rectangle 195"/>
              <p:cNvSpPr>
                <a:spLocks noChangeArrowheads="1"/>
              </p:cNvSpPr>
              <p:nvPr/>
            </p:nvSpPr>
            <p:spPr bwMode="auto">
              <a:xfrm>
                <a:off x="968" y="2429"/>
                <a:ext cx="184" cy="132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9" name="Rectangle 196"/>
              <p:cNvSpPr>
                <a:spLocks noChangeArrowheads="1"/>
              </p:cNvSpPr>
              <p:nvPr/>
            </p:nvSpPr>
            <p:spPr bwMode="auto">
              <a:xfrm>
                <a:off x="930" y="2571"/>
                <a:ext cx="260" cy="59"/>
              </a:xfrm>
              <a:prstGeom prst="rect">
                <a:avLst/>
              </a:prstGeom>
              <a:solidFill>
                <a:srgbClr val="B7B7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Rectangle 197"/>
              <p:cNvSpPr>
                <a:spLocks noChangeArrowheads="1"/>
              </p:cNvSpPr>
              <p:nvPr/>
            </p:nvSpPr>
            <p:spPr bwMode="auto">
              <a:xfrm>
                <a:off x="985" y="2445"/>
                <a:ext cx="150" cy="10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1" name="Line 198"/>
              <p:cNvSpPr>
                <a:spLocks noChangeShapeType="1"/>
              </p:cNvSpPr>
              <p:nvPr/>
            </p:nvSpPr>
            <p:spPr bwMode="auto">
              <a:xfrm flipH="1">
                <a:off x="1108" y="2593"/>
                <a:ext cx="61" cy="1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42" name="Group 199"/>
              <p:cNvGrpSpPr>
                <a:grpSpLocks/>
              </p:cNvGrpSpPr>
              <p:nvPr/>
            </p:nvGrpSpPr>
            <p:grpSpPr bwMode="auto">
              <a:xfrm>
                <a:off x="921" y="2635"/>
                <a:ext cx="277" cy="38"/>
                <a:chOff x="921" y="2635"/>
                <a:chExt cx="277" cy="38"/>
              </a:xfrm>
            </p:grpSpPr>
            <p:sp>
              <p:nvSpPr>
                <p:cNvPr id="143" name="Freeform 200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8"/>
                    <a:gd name="T17" fmla="*/ 277 w 277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4" name="Freeform 201"/>
                <p:cNvSpPr>
                  <a:spLocks/>
                </p:cNvSpPr>
                <p:nvPr/>
              </p:nvSpPr>
              <p:spPr bwMode="auto">
                <a:xfrm>
                  <a:off x="921" y="2635"/>
                  <a:ext cx="277" cy="28"/>
                </a:xfrm>
                <a:custGeom>
                  <a:avLst/>
                  <a:gdLst>
                    <a:gd name="T0" fmla="*/ 0 w 277"/>
                    <a:gd name="T1" fmla="*/ 28 h 28"/>
                    <a:gd name="T2" fmla="*/ 33 w 277"/>
                    <a:gd name="T3" fmla="*/ 0 h 28"/>
                    <a:gd name="T4" fmla="*/ 245 w 277"/>
                    <a:gd name="T5" fmla="*/ 0 h 28"/>
                    <a:gd name="T6" fmla="*/ 277 w 277"/>
                    <a:gd name="T7" fmla="*/ 28 h 28"/>
                    <a:gd name="T8" fmla="*/ 0 w 277"/>
                    <a:gd name="T9" fmla="*/ 28 h 2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"/>
                    <a:gd name="T16" fmla="*/ 0 h 28"/>
                    <a:gd name="T17" fmla="*/ 277 w 277"/>
                    <a:gd name="T18" fmla="*/ 28 h 2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" h="28">
                      <a:moveTo>
                        <a:pt x="0" y="28"/>
                      </a:moveTo>
                      <a:lnTo>
                        <a:pt x="33" y="0"/>
                      </a:lnTo>
                      <a:lnTo>
                        <a:pt x="245" y="0"/>
                      </a:lnTo>
                      <a:lnTo>
                        <a:pt x="277" y="28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solidFill>
                  <a:srgbClr val="C9C9B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5" name="Rectangle 202"/>
                <p:cNvSpPr>
                  <a:spLocks noChangeArrowheads="1"/>
                </p:cNvSpPr>
                <p:nvPr/>
              </p:nvSpPr>
              <p:spPr bwMode="auto">
                <a:xfrm>
                  <a:off x="923" y="2662"/>
                  <a:ext cx="274" cy="11"/>
                </a:xfrm>
                <a:prstGeom prst="rect">
                  <a:avLst/>
                </a:prstGeom>
                <a:solidFill>
                  <a:srgbClr val="BAB7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sz="12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158" name="Text Box 204"/>
          <p:cNvSpPr txBox="1">
            <a:spLocks noChangeArrowheads="1"/>
          </p:cNvSpPr>
          <p:nvPr/>
        </p:nvSpPr>
        <p:spPr bwMode="auto">
          <a:xfrm>
            <a:off x="845917" y="3025601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固定长度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</a:p>
        </p:txBody>
      </p:sp>
      <p:sp>
        <p:nvSpPr>
          <p:cNvPr id="159" name="Rectangle 205"/>
          <p:cNvSpPr>
            <a:spLocks noChangeArrowheads="1"/>
          </p:cNvSpPr>
          <p:nvPr/>
        </p:nvSpPr>
        <p:spPr bwMode="auto">
          <a:xfrm>
            <a:off x="6695848" y="1735520"/>
            <a:ext cx="1028081" cy="2065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报文 </a:t>
            </a:r>
            <a:r>
              <a:rPr lang="en-US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</a:p>
        </p:txBody>
      </p:sp>
      <p:sp>
        <p:nvSpPr>
          <p:cNvPr id="160" name="Rectangle 206"/>
          <p:cNvSpPr>
            <a:spLocks noChangeArrowheads="1"/>
          </p:cNvSpPr>
          <p:nvPr/>
        </p:nvSpPr>
        <p:spPr bwMode="auto">
          <a:xfrm>
            <a:off x="6241284" y="1735520"/>
            <a:ext cx="450317" cy="20532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</a:p>
        </p:txBody>
      </p:sp>
      <p:sp>
        <p:nvSpPr>
          <p:cNvPr id="161" name="Text Box 208"/>
          <p:cNvSpPr txBox="1">
            <a:spLocks noChangeArrowheads="1"/>
          </p:cNvSpPr>
          <p:nvPr/>
        </p:nvSpPr>
        <p:spPr bwMode="auto">
          <a:xfrm>
            <a:off x="5344419" y="1585450"/>
            <a:ext cx="5389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 </a:t>
            </a:r>
          </a:p>
        </p:txBody>
      </p:sp>
      <p:sp>
        <p:nvSpPr>
          <p:cNvPr id="162" name="Rectangle 210"/>
          <p:cNvSpPr>
            <a:spLocks noChangeArrowheads="1"/>
          </p:cNvSpPr>
          <p:nvPr/>
        </p:nvSpPr>
        <p:spPr bwMode="auto">
          <a:xfrm>
            <a:off x="6252612" y="2814346"/>
            <a:ext cx="450317" cy="21600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GB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GB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GB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200" b="1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" name="Text Box 211"/>
          <p:cNvSpPr txBox="1">
            <a:spLocks noChangeArrowheads="1"/>
          </p:cNvSpPr>
          <p:nvPr/>
        </p:nvSpPr>
        <p:spPr bwMode="auto">
          <a:xfrm>
            <a:off x="2438307" y="3039313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已签名的非固定长度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的报文鉴别码</a:t>
            </a:r>
          </a:p>
        </p:txBody>
      </p:sp>
      <p:sp>
        <p:nvSpPr>
          <p:cNvPr id="164" name="Rectangle 212"/>
          <p:cNvSpPr>
            <a:spLocks noChangeArrowheads="1"/>
          </p:cNvSpPr>
          <p:nvPr/>
        </p:nvSpPr>
        <p:spPr bwMode="auto">
          <a:xfrm>
            <a:off x="7825888" y="2814346"/>
            <a:ext cx="450317" cy="21600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200" b="1" i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65" name="Text Box 213"/>
          <p:cNvSpPr txBox="1">
            <a:spLocks noChangeArrowheads="1"/>
          </p:cNvSpPr>
          <p:nvPr/>
        </p:nvSpPr>
        <p:spPr bwMode="auto">
          <a:xfrm>
            <a:off x="779604" y="2152097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66" name="Line 214"/>
          <p:cNvSpPr>
            <a:spLocks noChangeShapeType="1"/>
          </p:cNvSpPr>
          <p:nvPr/>
        </p:nvSpPr>
        <p:spPr bwMode="auto">
          <a:xfrm rot="5400000" flipV="1">
            <a:off x="2046851" y="2643443"/>
            <a:ext cx="32281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7" name="Text Box 215"/>
          <p:cNvSpPr txBox="1">
            <a:spLocks noChangeArrowheads="1"/>
          </p:cNvSpPr>
          <p:nvPr/>
        </p:nvSpPr>
        <p:spPr bwMode="auto">
          <a:xfrm>
            <a:off x="5064512" y="2292142"/>
            <a:ext cx="761747" cy="295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1200" b="1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200" b="1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的公钥</a:t>
            </a:r>
            <a:endParaRPr lang="zh-CN" altLang="en-US" sz="1200" b="1" i="1">
              <a:solidFill>
                <a:srgbClr val="CC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Line 216"/>
          <p:cNvSpPr>
            <a:spLocks noChangeShapeType="1"/>
          </p:cNvSpPr>
          <p:nvPr/>
        </p:nvSpPr>
        <p:spPr bwMode="auto">
          <a:xfrm flipV="1">
            <a:off x="3268910" y="1867258"/>
            <a:ext cx="32145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Line 217"/>
          <p:cNvSpPr>
            <a:spLocks noChangeShapeType="1"/>
          </p:cNvSpPr>
          <p:nvPr/>
        </p:nvSpPr>
        <p:spPr bwMode="auto">
          <a:xfrm rot="16200000" flipV="1">
            <a:off x="2706396" y="2383528"/>
            <a:ext cx="8616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0" name="Line 218"/>
          <p:cNvSpPr>
            <a:spLocks noChangeShapeType="1"/>
          </p:cNvSpPr>
          <p:nvPr/>
        </p:nvSpPr>
        <p:spPr bwMode="auto">
          <a:xfrm rot="10800000" flipH="1" flipV="1">
            <a:off x="1476140" y="2921161"/>
            <a:ext cx="42624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1" name="Line 220"/>
          <p:cNvSpPr>
            <a:spLocks noChangeShapeType="1"/>
          </p:cNvSpPr>
          <p:nvPr/>
        </p:nvSpPr>
        <p:spPr bwMode="auto">
          <a:xfrm>
            <a:off x="5931159" y="2449990"/>
            <a:ext cx="300211" cy="35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2" name="Line 221"/>
          <p:cNvSpPr>
            <a:spLocks noChangeShapeType="1"/>
          </p:cNvSpPr>
          <p:nvPr/>
        </p:nvSpPr>
        <p:spPr bwMode="auto">
          <a:xfrm rot="16200000" flipH="1">
            <a:off x="6341507" y="2670167"/>
            <a:ext cx="319257" cy="708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3" name="Text Box 223"/>
          <p:cNvSpPr txBox="1">
            <a:spLocks noChangeArrowheads="1"/>
          </p:cNvSpPr>
          <p:nvPr/>
        </p:nvSpPr>
        <p:spPr bwMode="auto">
          <a:xfrm>
            <a:off x="7571170" y="2002557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74" name="AutoShape 227"/>
          <p:cNvSpPr>
            <a:spLocks noChangeArrowheads="1"/>
          </p:cNvSpPr>
          <p:nvPr/>
        </p:nvSpPr>
        <p:spPr bwMode="auto">
          <a:xfrm>
            <a:off x="5108412" y="1793675"/>
            <a:ext cx="1091805" cy="102067"/>
          </a:xfrm>
          <a:prstGeom prst="rightArrow">
            <a:avLst>
              <a:gd name="adj1" fmla="val 50000"/>
              <a:gd name="adj2" fmla="val 133456"/>
            </a:avLst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5" name="Text Box 229"/>
          <p:cNvSpPr txBox="1">
            <a:spLocks noChangeArrowheads="1"/>
          </p:cNvSpPr>
          <p:nvPr/>
        </p:nvSpPr>
        <p:spPr bwMode="auto">
          <a:xfrm>
            <a:off x="5178901" y="1110919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不安全的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</a:p>
        </p:txBody>
      </p:sp>
      <p:sp>
        <p:nvSpPr>
          <p:cNvPr id="176" name="Text Box 231"/>
          <p:cNvSpPr txBox="1">
            <a:spLocks noChangeArrowheads="1"/>
          </p:cNvSpPr>
          <p:nvPr/>
        </p:nvSpPr>
        <p:spPr bwMode="auto">
          <a:xfrm>
            <a:off x="3032816" y="1102156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已签名的非固定长度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的报文鉴别码</a:t>
            </a:r>
          </a:p>
        </p:txBody>
      </p:sp>
      <p:sp>
        <p:nvSpPr>
          <p:cNvPr id="177" name="Line 232"/>
          <p:cNvSpPr>
            <a:spLocks noChangeShapeType="1"/>
          </p:cNvSpPr>
          <p:nvPr/>
        </p:nvSpPr>
        <p:spPr bwMode="auto">
          <a:xfrm flipH="1">
            <a:off x="3812689" y="1524266"/>
            <a:ext cx="0" cy="2527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8" name="Rectangle 170"/>
          <p:cNvSpPr>
            <a:spLocks noChangeArrowheads="1"/>
          </p:cNvSpPr>
          <p:nvPr/>
        </p:nvSpPr>
        <p:spPr bwMode="auto">
          <a:xfrm>
            <a:off x="6222874" y="2313505"/>
            <a:ext cx="574933" cy="268223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990099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altLang="zh-CN" sz="1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</a:p>
        </p:txBody>
      </p:sp>
      <p:sp>
        <p:nvSpPr>
          <p:cNvPr id="179" name="Line 222"/>
          <p:cNvSpPr>
            <a:spLocks noChangeShapeType="1"/>
          </p:cNvSpPr>
          <p:nvPr/>
        </p:nvSpPr>
        <p:spPr bwMode="auto">
          <a:xfrm rot="16200000" flipH="1">
            <a:off x="6299934" y="2127443"/>
            <a:ext cx="372664" cy="113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0" name="Text Box 224"/>
          <p:cNvSpPr txBox="1">
            <a:spLocks noChangeArrowheads="1"/>
          </p:cNvSpPr>
          <p:nvPr/>
        </p:nvSpPr>
        <p:spPr bwMode="auto">
          <a:xfrm>
            <a:off x="2879487" y="1519517"/>
            <a:ext cx="4924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</a:p>
        </p:txBody>
      </p:sp>
      <p:sp>
        <p:nvSpPr>
          <p:cNvPr id="181" name="矩形 105"/>
          <p:cNvSpPr>
            <a:spLocks noChangeArrowheads="1"/>
          </p:cNvSpPr>
          <p:nvPr/>
        </p:nvSpPr>
        <p:spPr bwMode="auto">
          <a:xfrm>
            <a:off x="3843843" y="2005535"/>
            <a:ext cx="931787" cy="198176"/>
          </a:xfrm>
          <a:prstGeom prst="rect">
            <a:avLst/>
          </a:prstGeom>
          <a:solidFill>
            <a:srgbClr val="C3E3F9"/>
          </a:solidFill>
          <a:ln>
            <a:noFill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2" name="Text Box 224"/>
          <p:cNvSpPr txBox="1">
            <a:spLocks noChangeArrowheads="1"/>
          </p:cNvSpPr>
          <p:nvPr/>
        </p:nvSpPr>
        <p:spPr bwMode="auto">
          <a:xfrm>
            <a:off x="3851680" y="1965765"/>
            <a:ext cx="95410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扩展的报文</a:t>
            </a:r>
          </a:p>
        </p:txBody>
      </p:sp>
      <p:pic>
        <p:nvPicPr>
          <p:cNvPr id="183" name="Picture 50"/>
          <p:cNvPicPr>
            <a:picLocks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429714" y="2309265"/>
            <a:ext cx="306201" cy="177011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4" name="肘形连接符 106"/>
          <p:cNvCxnSpPr>
            <a:cxnSpLocks noChangeShapeType="1"/>
          </p:cNvCxnSpPr>
          <p:nvPr/>
        </p:nvCxnSpPr>
        <p:spPr bwMode="auto">
          <a:xfrm rot="16200000" flipH="1">
            <a:off x="7410343" y="2175329"/>
            <a:ext cx="968451" cy="321452"/>
          </a:xfrm>
          <a:prstGeom prst="bentConnector3">
            <a:avLst>
              <a:gd name="adj1" fmla="val -773"/>
            </a:avLst>
          </a:prstGeom>
          <a:noFill/>
          <a:ln w="28575" algn="ctr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5" name="菱形 105"/>
          <p:cNvSpPr>
            <a:spLocks noChangeArrowheads="1"/>
          </p:cNvSpPr>
          <p:nvPr/>
        </p:nvSpPr>
        <p:spPr bwMode="auto">
          <a:xfrm>
            <a:off x="7075360" y="2690916"/>
            <a:ext cx="385176" cy="483038"/>
          </a:xfrm>
          <a:prstGeom prst="diamond">
            <a:avLst/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6" name="Text Box 213"/>
          <p:cNvSpPr txBox="1">
            <a:spLocks noChangeArrowheads="1"/>
          </p:cNvSpPr>
          <p:nvPr/>
        </p:nvSpPr>
        <p:spPr bwMode="auto">
          <a:xfrm>
            <a:off x="7081713" y="2798917"/>
            <a:ext cx="404324" cy="271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400"/>
              </a:lnSpc>
            </a:pPr>
            <a:r>
              <a:rPr lang="en-US" altLang="zh-CN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=?</a:t>
            </a:r>
            <a:endParaRPr lang="en-US" alt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7" name="Text Box 204"/>
          <p:cNvSpPr txBox="1">
            <a:spLocks noChangeArrowheads="1"/>
          </p:cNvSpPr>
          <p:nvPr/>
        </p:nvSpPr>
        <p:spPr bwMode="auto">
          <a:xfrm>
            <a:off x="7017290" y="2446704"/>
            <a:ext cx="492443" cy="31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1700"/>
              </a:lnSpc>
            </a:pPr>
            <a:r>
              <a:rPr lang="zh-CN" altLang="en-US" sz="1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</a:p>
        </p:txBody>
      </p:sp>
      <p:sp>
        <p:nvSpPr>
          <p:cNvPr id="188" name="Line 214"/>
          <p:cNvSpPr>
            <a:spLocks noChangeShapeType="1"/>
          </p:cNvSpPr>
          <p:nvPr/>
        </p:nvSpPr>
        <p:spPr bwMode="auto">
          <a:xfrm rot="10800000" flipV="1">
            <a:off x="7452040" y="2948457"/>
            <a:ext cx="38517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9" name="Line 214"/>
          <p:cNvSpPr>
            <a:spLocks noChangeShapeType="1"/>
          </p:cNvSpPr>
          <p:nvPr/>
        </p:nvSpPr>
        <p:spPr bwMode="auto">
          <a:xfrm rot="10800000" flipH="1" flipV="1">
            <a:off x="6714451" y="2941337"/>
            <a:ext cx="3676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med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0" name="Text Box 204"/>
          <p:cNvSpPr txBox="1">
            <a:spLocks noChangeArrowheads="1"/>
          </p:cNvSpPr>
          <p:nvPr/>
        </p:nvSpPr>
        <p:spPr bwMode="auto">
          <a:xfrm>
            <a:off x="7676426" y="301373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固定长度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</a:p>
        </p:txBody>
      </p:sp>
      <p:sp>
        <p:nvSpPr>
          <p:cNvPr id="191" name="Text Box 204"/>
          <p:cNvSpPr txBox="1">
            <a:spLocks noChangeArrowheads="1"/>
          </p:cNvSpPr>
          <p:nvPr/>
        </p:nvSpPr>
        <p:spPr bwMode="auto">
          <a:xfrm>
            <a:off x="6079784" y="3013733"/>
            <a:ext cx="80021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固定长度</a:t>
            </a:r>
            <a:endParaRPr lang="en-US" altLang="zh-CN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/>
            <a:r>
              <a:rPr lang="zh-CN" altLang="en-US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散列</a:t>
            </a:r>
          </a:p>
        </p:txBody>
      </p:sp>
      <p:grpSp>
        <p:nvGrpSpPr>
          <p:cNvPr id="192" name="组合 191"/>
          <p:cNvGrpSpPr/>
          <p:nvPr/>
        </p:nvGrpSpPr>
        <p:grpSpPr>
          <a:xfrm>
            <a:off x="6548609" y="1678844"/>
            <a:ext cx="307777" cy="593344"/>
            <a:chOff x="6306563" y="1716946"/>
            <a:chExt cx="307777" cy="593344"/>
          </a:xfrm>
        </p:grpSpPr>
        <p:sp>
          <p:nvSpPr>
            <p:cNvPr id="193" name="TextBox 103"/>
            <p:cNvSpPr txBox="1">
              <a:spLocks noChangeArrowheads="1"/>
            </p:cNvSpPr>
            <p:nvPr/>
          </p:nvSpPr>
          <p:spPr bwMode="auto">
            <a:xfrm rot="16200000">
              <a:off x="6265527" y="1961476"/>
              <a:ext cx="3898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Wingdings" panose="05000000000000000000" pitchFamily="2" charset="2"/>
                </a:rPr>
                <a:t></a:t>
              </a:r>
              <a:endPara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94" name="直接连接符 109"/>
            <p:cNvCxnSpPr>
              <a:cxnSpLocks noChangeShapeType="1"/>
            </p:cNvCxnSpPr>
            <p:nvPr/>
          </p:nvCxnSpPr>
          <p:spPr bwMode="auto">
            <a:xfrm>
              <a:off x="6461791" y="1716946"/>
              <a:ext cx="0" cy="326675"/>
            </a:xfrm>
            <a:prstGeom prst="line">
              <a:avLst/>
            </a:prstGeom>
            <a:noFill/>
            <a:ln w="28575" algn="ctr">
              <a:solidFill>
                <a:srgbClr val="FF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6" name="Rectangle 46"/>
          <p:cNvSpPr>
            <a:spLocks noChangeArrowheads="1"/>
          </p:cNvSpPr>
          <p:nvPr/>
        </p:nvSpPr>
        <p:spPr bwMode="auto">
          <a:xfrm>
            <a:off x="509474" y="3658135"/>
            <a:ext cx="812901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许多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报文并不需要加密但却需要数字签名，以便让报文的接收者能够鉴别报文的真伪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整个报文进行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数字签名计算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量大。</a:t>
            </a:r>
          </a:p>
          <a:p>
            <a:pPr marL="342900" indent="-342900" eaLnBrk="0" hangingPunct="0"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：使接收者能用很简单的方法鉴别报文的真伪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61962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359564" y="594156"/>
            <a:ext cx="24336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实体鉴别 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4" y="1054041"/>
            <a:ext cx="81290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实体鉴别与报文鉴别不同。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报文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收到的报文都要鉴别报文的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发送者。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实体鉴别：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系统接入的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全部持续时间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和自己通信的对方实体只需验证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一次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2676639" y="1312856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2676639" y="1919281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748077" y="1278312"/>
            <a:ext cx="559434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7.6.1 					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  <a:endParaRPr lang="en-US" altLang="zh-CN" sz="2000" b="1" dirty="0" smtClean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7.6.2 				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入侵检测系统</a:t>
            </a:r>
          </a:p>
        </p:txBody>
      </p:sp>
      <p:sp>
        <p:nvSpPr>
          <p:cNvPr id="5" name="Rectangle 27"/>
          <p:cNvSpPr>
            <a:spLocks noChangeArrowheads="1"/>
          </p:cNvSpPr>
          <p:nvPr/>
        </p:nvSpPr>
        <p:spPr bwMode="auto">
          <a:xfrm>
            <a:off x="687234" y="1312856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6" name="Rectangle 29"/>
          <p:cNvSpPr>
            <a:spLocks noChangeArrowheads="1"/>
          </p:cNvSpPr>
          <p:nvPr/>
        </p:nvSpPr>
        <p:spPr bwMode="auto">
          <a:xfrm>
            <a:off x="696123" y="1407788"/>
            <a:ext cx="16276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7.6</a:t>
            </a:r>
            <a:endParaRPr lang="fr-FR" altLang="zh-CN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系统安全：防火墙与入侵检测</a:t>
            </a: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3684702" y="1186640"/>
            <a:ext cx="0" cy="1419101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24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45144" y="1004355"/>
            <a:ext cx="8053712" cy="368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Font typeface="Wingdings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前述基于密码的安全机制不能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有效解决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以下安全问题：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用户入侵：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4750" lvl="2" indent="-342900" eaLnBrk="0" hangingPunct="0">
              <a:lnSpc>
                <a:spcPts val="2800"/>
              </a:lnSpc>
              <a:buClr>
                <a:srgbClr val="9933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利用系统漏洞进行未授权登录；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4750" lvl="2" indent="-342900" eaLnBrk="0" hangingPunct="0">
              <a:lnSpc>
                <a:spcPts val="2800"/>
              </a:lnSpc>
              <a:buClr>
                <a:srgbClr val="9933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授权用户非法获取更高级别权限等。</a:t>
            </a: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软件入侵：</a:t>
            </a:r>
            <a:endParaRPr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4750" lvl="2" indent="-342900" eaLnBrk="0" hangingPunct="0">
              <a:lnSpc>
                <a:spcPts val="2800"/>
              </a:lnSpc>
              <a:buClr>
                <a:srgbClr val="9933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通过网络传播病毒、蠕虫和特洛伊木马。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174750" lvl="2" indent="-342900" eaLnBrk="0" hangingPunct="0">
              <a:lnSpc>
                <a:spcPts val="2800"/>
              </a:lnSpc>
              <a:buClr>
                <a:srgbClr val="993300"/>
              </a:buClr>
              <a:buSzPct val="85000"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拒绝服务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攻击等。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2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解决方法：</a:t>
            </a: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控制进出网络边界的分组。</a:t>
            </a:r>
            <a:endParaRPr lang="en-US" altLang="zh-CN" sz="20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入侵检测：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深度分析与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检测进入的分组，发现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疑似入侵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行为。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45144" y="611484"/>
            <a:ext cx="8053712" cy="38872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/>
            <a:endParaRPr lang="zh-CN" altLang="en-US">
              <a:latin typeface="宋体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154514" y="569213"/>
            <a:ext cx="48349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7.6  </a:t>
            </a:r>
            <a:r>
              <a:rPr lang="zh-CN" altLang="en-US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系统安全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：防火墙与入侵检测</a:t>
            </a:r>
          </a:p>
        </p:txBody>
      </p:sp>
    </p:spTree>
    <p:extLst>
      <p:ext uri="{BB962C8B-B14F-4D97-AF65-F5344CB8AC3E}">
        <p14:creationId xmlns:p14="http://schemas.microsoft.com/office/powerpoint/2010/main" val="247801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2"/>
          <p:cNvSpPr>
            <a:spLocks noChangeArrowheads="1"/>
          </p:cNvSpPr>
          <p:nvPr/>
        </p:nvSpPr>
        <p:spPr bwMode="auto">
          <a:xfrm>
            <a:off x="511896" y="60567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3559138" y="580210"/>
            <a:ext cx="20345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7.6.1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1896" y="1039539"/>
            <a:ext cx="8129016" cy="3054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防火墙 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firewall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防火墙是一种特殊编程的路由器，安装在一个网点和网络的其余部分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之间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，目的是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实施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访问控制策略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访问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控制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策略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使用防火墙的单位自行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制定。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28724" y="1545848"/>
            <a:ext cx="6753225" cy="1169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rgbClr val="0070C0"/>
              </a:buClr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一种访问控制技术，通过严格控制进出网络边界的分组，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禁止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任何不必要的通信，从而减少潜在入侵的发生，尽可能降低这类安全威胁所带来的安全风险。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504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17852" y="1017532"/>
            <a:ext cx="8133857" cy="28210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AutoShape 34"/>
          <p:cNvSpPr>
            <a:spLocks noChangeArrowheads="1"/>
          </p:cNvSpPr>
          <p:nvPr/>
        </p:nvSpPr>
        <p:spPr bwMode="auto">
          <a:xfrm>
            <a:off x="2859620" y="1606078"/>
            <a:ext cx="3585187" cy="1845629"/>
          </a:xfrm>
          <a:prstGeom prst="cube">
            <a:avLst>
              <a:gd name="adj" fmla="val 11935"/>
            </a:avLst>
          </a:prstGeom>
          <a:solidFill>
            <a:srgbClr val="00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Line 35"/>
          <p:cNvSpPr>
            <a:spLocks noChangeShapeType="1"/>
          </p:cNvSpPr>
          <p:nvPr/>
        </p:nvSpPr>
        <p:spPr bwMode="auto">
          <a:xfrm>
            <a:off x="5755347" y="2687998"/>
            <a:ext cx="110313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Line 37"/>
          <p:cNvSpPr>
            <a:spLocks noChangeShapeType="1"/>
          </p:cNvSpPr>
          <p:nvPr/>
        </p:nvSpPr>
        <p:spPr bwMode="auto">
          <a:xfrm>
            <a:off x="3204349" y="3133494"/>
            <a:ext cx="11720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Line 38"/>
          <p:cNvSpPr>
            <a:spLocks noChangeShapeType="1"/>
          </p:cNvSpPr>
          <p:nvPr/>
        </p:nvSpPr>
        <p:spPr bwMode="auto">
          <a:xfrm rot="16200000">
            <a:off x="3283902" y="3006210"/>
            <a:ext cx="254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Line 39"/>
          <p:cNvSpPr>
            <a:spLocks noChangeShapeType="1"/>
          </p:cNvSpPr>
          <p:nvPr/>
        </p:nvSpPr>
        <p:spPr bwMode="auto">
          <a:xfrm rot="16200000">
            <a:off x="4111253" y="3006210"/>
            <a:ext cx="254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Group 40"/>
          <p:cNvGrpSpPr>
            <a:grpSpLocks/>
          </p:cNvGrpSpPr>
          <p:nvPr/>
        </p:nvGrpSpPr>
        <p:grpSpPr bwMode="auto">
          <a:xfrm>
            <a:off x="4514321" y="2751640"/>
            <a:ext cx="1172080" cy="381854"/>
            <a:chOff x="1440" y="1872"/>
            <a:chExt cx="816" cy="192"/>
          </a:xfrm>
        </p:grpSpPr>
        <p:sp>
          <p:nvSpPr>
            <p:cNvPr id="12" name="Line 41"/>
            <p:cNvSpPr>
              <a:spLocks noChangeShapeType="1"/>
            </p:cNvSpPr>
            <p:nvPr/>
          </p:nvSpPr>
          <p:spPr bwMode="auto">
            <a:xfrm>
              <a:off x="1440" y="2064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42"/>
            <p:cNvSpPr>
              <a:spLocks noChangeShapeType="1"/>
            </p:cNvSpPr>
            <p:nvPr/>
          </p:nvSpPr>
          <p:spPr bwMode="auto">
            <a:xfrm rot="-5400000">
              <a:off x="1440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43"/>
            <p:cNvSpPr>
              <a:spLocks noChangeShapeType="1"/>
            </p:cNvSpPr>
            <p:nvPr/>
          </p:nvSpPr>
          <p:spPr bwMode="auto">
            <a:xfrm rot="-5400000">
              <a:off x="2064" y="196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Line 44"/>
          <p:cNvSpPr>
            <a:spLocks noChangeShapeType="1"/>
          </p:cNvSpPr>
          <p:nvPr/>
        </p:nvSpPr>
        <p:spPr bwMode="auto">
          <a:xfrm>
            <a:off x="2583836" y="2751640"/>
            <a:ext cx="55156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46"/>
          <p:cNvSpPr>
            <a:spLocks noChangeArrowheads="1"/>
          </p:cNvSpPr>
          <p:nvPr/>
        </p:nvSpPr>
        <p:spPr bwMode="auto">
          <a:xfrm>
            <a:off x="6513752" y="1797005"/>
            <a:ext cx="1723647" cy="1591059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000066"/>
            </a:solidFill>
            <a:prstDash val="dash"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 Box 47"/>
          <p:cNvSpPr txBox="1">
            <a:spLocks noChangeArrowheads="1"/>
          </p:cNvSpPr>
          <p:nvPr/>
        </p:nvSpPr>
        <p:spPr bwMode="auto">
          <a:xfrm>
            <a:off x="6819700" y="1947635"/>
            <a:ext cx="108234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可信的网络</a:t>
            </a:r>
          </a:p>
        </p:txBody>
      </p:sp>
      <p:sp>
        <p:nvSpPr>
          <p:cNvPr id="19" name="Text Box 48"/>
          <p:cNvSpPr txBox="1">
            <a:spLocks noChangeArrowheads="1"/>
          </p:cNvSpPr>
          <p:nvPr/>
        </p:nvSpPr>
        <p:spPr bwMode="auto">
          <a:xfrm>
            <a:off x="1098626" y="1845712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不可信的网络</a:t>
            </a:r>
          </a:p>
        </p:txBody>
      </p:sp>
      <p:sp>
        <p:nvSpPr>
          <p:cNvPr id="20" name="Text Box 49"/>
          <p:cNvSpPr txBox="1">
            <a:spLocks noChangeArrowheads="1"/>
          </p:cNvSpPr>
          <p:nvPr/>
        </p:nvSpPr>
        <p:spPr bwMode="auto">
          <a:xfrm>
            <a:off x="2973775" y="207669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分组过滤</a:t>
            </a:r>
          </a:p>
          <a:p>
            <a:pPr algn="ctr"/>
            <a:r>
              <a:rPr kumimoji="1" lang="zh-CN" altLang="en-US" sz="1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5090989" y="2076690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1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分组过滤</a:t>
            </a:r>
          </a:p>
          <a:p>
            <a:pPr algn="ctr"/>
            <a:r>
              <a:rPr kumimoji="1" lang="zh-CN" altLang="en-US" sz="1400" b="1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路由器</a:t>
            </a:r>
          </a:p>
        </p:txBody>
      </p:sp>
      <p:sp>
        <p:nvSpPr>
          <p:cNvPr id="22" name="Text Box 51"/>
          <p:cNvSpPr txBox="1">
            <a:spLocks noChangeArrowheads="1"/>
          </p:cNvSpPr>
          <p:nvPr/>
        </p:nvSpPr>
        <p:spPr bwMode="auto">
          <a:xfrm>
            <a:off x="4031700" y="2051574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应用网关</a:t>
            </a:r>
          </a:p>
        </p:txBody>
      </p:sp>
      <p:sp>
        <p:nvSpPr>
          <p:cNvPr id="23" name="Text Box 52"/>
          <p:cNvSpPr txBox="1">
            <a:spLocks noChangeArrowheads="1"/>
          </p:cNvSpPr>
          <p:nvPr/>
        </p:nvSpPr>
        <p:spPr bwMode="auto">
          <a:xfrm>
            <a:off x="3127945" y="3133494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外局域网</a:t>
            </a:r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4646468" y="3133494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内局域网</a:t>
            </a:r>
          </a:p>
        </p:txBody>
      </p:sp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4238537" y="1552870"/>
            <a:ext cx="723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防火墙</a:t>
            </a:r>
          </a:p>
        </p:txBody>
      </p:sp>
      <p:pic>
        <p:nvPicPr>
          <p:cNvPr id="26" name="Picture 5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930" y="2592534"/>
            <a:ext cx="620513" cy="31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pic>
        <p:nvPicPr>
          <p:cNvPr id="27" name="Picture 56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253" y="2550106"/>
            <a:ext cx="620513" cy="31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</p:pic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4169592" y="2369786"/>
            <a:ext cx="551567" cy="509139"/>
            <a:chOff x="2256" y="1488"/>
            <a:chExt cx="384" cy="384"/>
          </a:xfrm>
          <a:solidFill>
            <a:srgbClr val="FF66FF"/>
          </a:solidFill>
        </p:grpSpPr>
        <p:sp>
          <p:nvSpPr>
            <p:cNvPr id="29" name="AutoShape 58"/>
            <p:cNvSpPr>
              <a:spLocks noChangeArrowheads="1"/>
            </p:cNvSpPr>
            <p:nvPr/>
          </p:nvSpPr>
          <p:spPr bwMode="auto">
            <a:xfrm>
              <a:off x="2256" y="1488"/>
              <a:ext cx="384" cy="384"/>
            </a:xfrm>
            <a:prstGeom prst="cube">
              <a:avLst>
                <a:gd name="adj" fmla="val 12963"/>
              </a:avLst>
            </a:prstGeom>
            <a:grp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59"/>
            <p:cNvSpPr txBox="1">
              <a:spLocks noChangeArrowheads="1"/>
            </p:cNvSpPr>
            <p:nvPr/>
          </p:nvSpPr>
          <p:spPr bwMode="auto">
            <a:xfrm>
              <a:off x="2315" y="1606"/>
              <a:ext cx="225" cy="23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G</a:t>
              </a:r>
            </a:p>
          </p:txBody>
        </p:sp>
      </p:grpSp>
      <p:graphicFrame>
        <p:nvGraphicFramePr>
          <p:cNvPr id="31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1509213"/>
              </p:ext>
            </p:extLst>
          </p:nvPr>
        </p:nvGraphicFramePr>
        <p:xfrm>
          <a:off x="722297" y="2115217"/>
          <a:ext cx="1999431" cy="114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Visio" r:id="rId4" imgW="1687068" imgH="964692" progId="">
                  <p:embed/>
                </p:oleObj>
              </mc:Choice>
              <mc:Fallback>
                <p:oleObj name="Visio" r:id="rId4" imgW="1687068" imgH="964692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297" y="2115217"/>
                        <a:ext cx="1999431" cy="114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61"/>
          <p:cNvSpPr txBox="1">
            <a:spLocks noChangeArrowheads="1"/>
          </p:cNvSpPr>
          <p:nvPr/>
        </p:nvSpPr>
        <p:spPr bwMode="auto">
          <a:xfrm>
            <a:off x="1297291" y="2522959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endParaRPr kumimoji="1"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Line 62"/>
          <p:cNvSpPr>
            <a:spLocks noChangeShapeType="1"/>
          </p:cNvSpPr>
          <p:nvPr/>
        </p:nvSpPr>
        <p:spPr bwMode="auto">
          <a:xfrm flipH="1">
            <a:off x="2861209" y="1449623"/>
            <a:ext cx="11720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 Box 63"/>
          <p:cNvSpPr txBox="1">
            <a:spLocks noChangeArrowheads="1"/>
          </p:cNvSpPr>
          <p:nvPr/>
        </p:nvSpPr>
        <p:spPr bwMode="auto">
          <a:xfrm>
            <a:off x="6431556" y="1289192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防火墙的里面</a:t>
            </a:r>
          </a:p>
        </p:txBody>
      </p:sp>
      <p:sp>
        <p:nvSpPr>
          <p:cNvPr id="35" name="Text Box 64"/>
          <p:cNvSpPr txBox="1">
            <a:spLocks noChangeArrowheads="1"/>
          </p:cNvSpPr>
          <p:nvPr/>
        </p:nvSpPr>
        <p:spPr bwMode="auto">
          <a:xfrm>
            <a:off x="1383850" y="1269284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防火墙的外面</a:t>
            </a:r>
          </a:p>
        </p:txBody>
      </p:sp>
      <p:sp>
        <p:nvSpPr>
          <p:cNvPr id="36" name="AutoShape 65"/>
          <p:cNvSpPr>
            <a:spLocks noChangeArrowheads="1"/>
          </p:cNvSpPr>
          <p:nvPr/>
        </p:nvSpPr>
        <p:spPr bwMode="auto">
          <a:xfrm>
            <a:off x="4030756" y="1190625"/>
            <a:ext cx="4331609" cy="2447925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C00000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Group 17"/>
          <p:cNvGrpSpPr>
            <a:grpSpLocks/>
          </p:cNvGrpSpPr>
          <p:nvPr/>
        </p:nvGrpSpPr>
        <p:grpSpPr bwMode="auto">
          <a:xfrm>
            <a:off x="6593266" y="2220851"/>
            <a:ext cx="1498578" cy="907037"/>
            <a:chOff x="1680" y="240"/>
            <a:chExt cx="2529" cy="1270"/>
          </a:xfrm>
          <a:solidFill>
            <a:srgbClr val="66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Oval 18"/>
            <p:cNvSpPr>
              <a:spLocks noChangeArrowheads="1"/>
            </p:cNvSpPr>
            <p:nvPr/>
          </p:nvSpPr>
          <p:spPr bwMode="auto">
            <a:xfrm>
              <a:off x="2554" y="240"/>
              <a:ext cx="1088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0" name="Oval 19"/>
            <p:cNvSpPr>
              <a:spLocks noChangeArrowheads="1"/>
            </p:cNvSpPr>
            <p:nvPr/>
          </p:nvSpPr>
          <p:spPr bwMode="auto">
            <a:xfrm>
              <a:off x="1941" y="381"/>
              <a:ext cx="827" cy="513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1" name="Oval 20"/>
            <p:cNvSpPr>
              <a:spLocks noChangeArrowheads="1"/>
            </p:cNvSpPr>
            <p:nvPr/>
          </p:nvSpPr>
          <p:spPr bwMode="auto">
            <a:xfrm>
              <a:off x="1680" y="702"/>
              <a:ext cx="552" cy="411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2" name="Oval 21"/>
            <p:cNvSpPr>
              <a:spLocks noChangeArrowheads="1"/>
            </p:cNvSpPr>
            <p:nvPr/>
          </p:nvSpPr>
          <p:spPr bwMode="auto">
            <a:xfrm>
              <a:off x="1849" y="894"/>
              <a:ext cx="842" cy="450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3" name="Oval 22"/>
            <p:cNvSpPr>
              <a:spLocks noChangeArrowheads="1"/>
            </p:cNvSpPr>
            <p:nvPr/>
          </p:nvSpPr>
          <p:spPr bwMode="auto">
            <a:xfrm>
              <a:off x="2462" y="971"/>
              <a:ext cx="1272" cy="539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4" name="Oval 23"/>
            <p:cNvSpPr>
              <a:spLocks noChangeArrowheads="1"/>
            </p:cNvSpPr>
            <p:nvPr/>
          </p:nvSpPr>
          <p:spPr bwMode="auto">
            <a:xfrm>
              <a:off x="3289" y="394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5" name="Oval 24"/>
            <p:cNvSpPr>
              <a:spLocks noChangeArrowheads="1"/>
            </p:cNvSpPr>
            <p:nvPr/>
          </p:nvSpPr>
          <p:spPr bwMode="auto">
            <a:xfrm>
              <a:off x="3412" y="663"/>
              <a:ext cx="797" cy="3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6" name="Oval 25"/>
            <p:cNvSpPr>
              <a:spLocks noChangeArrowheads="1"/>
            </p:cNvSpPr>
            <p:nvPr/>
          </p:nvSpPr>
          <p:spPr bwMode="auto">
            <a:xfrm>
              <a:off x="3335" y="753"/>
              <a:ext cx="797" cy="66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47" name="Oval 26"/>
            <p:cNvSpPr>
              <a:spLocks noChangeArrowheads="1"/>
            </p:cNvSpPr>
            <p:nvPr/>
          </p:nvSpPr>
          <p:spPr bwMode="auto">
            <a:xfrm>
              <a:off x="2140" y="548"/>
              <a:ext cx="1640" cy="667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368AD6"/>
                </a:solidFill>
                <a:latin typeface="+mn-lt"/>
                <a:ea typeface="黑体" pitchFamily="2" charset="-122"/>
              </a:endParaRPr>
            </a:p>
          </p:txBody>
        </p:sp>
      </p:grpSp>
      <p:sp>
        <p:nvSpPr>
          <p:cNvPr id="16" name="Text Box 45"/>
          <p:cNvSpPr txBox="1">
            <a:spLocks noChangeArrowheads="1"/>
          </p:cNvSpPr>
          <p:nvPr/>
        </p:nvSpPr>
        <p:spPr bwMode="auto">
          <a:xfrm>
            <a:off x="6996374" y="2532249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内联网</a:t>
            </a: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509475" y="609669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" name="Rectangle 6"/>
          <p:cNvSpPr>
            <a:spLocks noChangeArrowheads="1"/>
          </p:cNvSpPr>
          <p:nvPr/>
        </p:nvSpPr>
        <p:spPr bwMode="auto">
          <a:xfrm>
            <a:off x="2942769" y="576458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防火墙在互连网络中的位置</a:t>
            </a:r>
          </a:p>
        </p:txBody>
      </p:sp>
      <p:sp>
        <p:nvSpPr>
          <p:cNvPr id="3" name="矩形 2"/>
          <p:cNvSpPr/>
          <p:nvPr/>
        </p:nvSpPr>
        <p:spPr>
          <a:xfrm>
            <a:off x="973660" y="3852698"/>
            <a:ext cx="7263739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一般把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防火墙里面的网络称为“可信的网络”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(trusted network) 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，把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防火墙外面的网络称为“不可信的网络”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(untrusted network)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433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558046" y="581120"/>
            <a:ext cx="40318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两类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防火墙技术：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分组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过滤路由器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5" y="978486"/>
            <a:ext cx="8129016" cy="3648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具有分组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过滤</a:t>
            </a: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功能的路由器。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根据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过滤规则对进出内部网络的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分组进行过滤（转发或者丢弃）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过滤规则：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基于分组的网络层或运输层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首部信息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，例如：源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目的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IP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地址、源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目的端口、协议类型（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TCP 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或 </a:t>
            </a:r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UDP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），等等。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无状态的：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独立地处理每一个分组。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有状态的：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跟踪每个连接或会话的通信状态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，根据状态信息决定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是否转发分组。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优点：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简单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高效，对用户透明。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不能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对高层数据进行过滤。例如：不能禁止某个用户对某个特定应用进行某个特定的操作，不能支持应用层用户鉴别等。</a:t>
            </a:r>
          </a:p>
        </p:txBody>
      </p:sp>
    </p:spTree>
    <p:extLst>
      <p:ext uri="{BB962C8B-B14F-4D97-AF65-F5344CB8AC3E}">
        <p14:creationId xmlns:p14="http://schemas.microsoft.com/office/powerpoint/2010/main" val="276422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/>
          <p:cNvSpPr>
            <a:spLocks noChangeArrowheads="1"/>
          </p:cNvSpPr>
          <p:nvPr/>
        </p:nvSpPr>
        <p:spPr bwMode="auto">
          <a:xfrm>
            <a:off x="2629135" y="2322986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4" name="Rectangle 9"/>
          <p:cNvSpPr>
            <a:spLocks noChangeArrowheads="1"/>
          </p:cNvSpPr>
          <p:nvPr/>
        </p:nvSpPr>
        <p:spPr bwMode="auto">
          <a:xfrm>
            <a:off x="2629135" y="140068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2629135" y="1864436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panose="02010600030101010101" pitchFamily="2" charset="-122"/>
            </a:endParaRPr>
          </a:p>
        </p:txBody>
      </p:sp>
      <p:sp>
        <p:nvSpPr>
          <p:cNvPr id="26" name="Line 16"/>
          <p:cNvSpPr>
            <a:spLocks noChangeShapeType="1"/>
          </p:cNvSpPr>
          <p:nvPr/>
        </p:nvSpPr>
        <p:spPr bwMode="auto">
          <a:xfrm>
            <a:off x="3637198" y="1329243"/>
            <a:ext cx="0" cy="142446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39730" y="1400681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panose="02010600030101010101" pitchFamily="2" charset="-122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648619" y="1495613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zh-CN" sz="20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网络安全问题概述</a:t>
            </a:r>
            <a:endParaRPr lang="zh-CN" altLang="fr-FR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Rectangle 8"/>
          <p:cNvSpPr>
            <a:spLocks noChangeArrowheads="1"/>
          </p:cNvSpPr>
          <p:nvPr/>
        </p:nvSpPr>
        <p:spPr bwMode="auto">
          <a:xfrm>
            <a:off x="2700573" y="1276380"/>
            <a:ext cx="57560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面临的安全性威胁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的计算机网络</a:t>
            </a:r>
          </a:p>
          <a:p>
            <a:pPr eaLnBrk="0" hangingPunct="0">
              <a:lnSpc>
                <a:spcPct val="15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7.1.3  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数据加密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433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942767" y="581120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两类防火墙技术：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应用网关</a:t>
            </a: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5" y="978486"/>
            <a:ext cx="8129016" cy="3683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000" indent="-3420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也称为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代理服务器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(proxy server)</a:t>
            </a: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对报文进行中继，实现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基于应用层数据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过滤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和高层用户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鉴别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所有进出网络的应用程序报文都必须通过应用网关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应用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网关在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应用层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打开报文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查看请求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是否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合法。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如果合法，应用网关以客户进程的身份将请求报文转发给原始服务器。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如果不合法，则丢弃报文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1" indent="-342900" eaLnBrk="0" hangingPunct="0">
              <a:lnSpc>
                <a:spcPts val="2800"/>
              </a:lnSpc>
              <a:buClr>
                <a:srgbClr val="0070C0"/>
              </a:buClr>
              <a:buSzPct val="100000"/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缺点：</a:t>
            </a:r>
            <a:endParaRPr lang="en-US" altLang="zh-CN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每种应用都需要一个不同的应用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网关。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在应用层转发和处理报文，处理负担较重。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17550" lvl="1" indent="-342900" eaLnBrk="0" hangingPunct="0">
              <a:lnSpc>
                <a:spcPts val="2800"/>
              </a:lnSpc>
              <a:buClr>
                <a:srgbClr val="9900CC"/>
              </a:buClr>
              <a:buSzPct val="85000"/>
              <a:buFont typeface="Wingdings" panose="05000000000000000000" pitchFamily="2" charset="2"/>
              <a:buChar char="u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对应用程序不透明，需要在应用程序客户端配置应用网关地址。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64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12"/>
          <p:cNvSpPr>
            <a:spLocks noChangeArrowheads="1"/>
          </p:cNvSpPr>
          <p:nvPr/>
        </p:nvSpPr>
        <p:spPr bwMode="auto">
          <a:xfrm>
            <a:off x="511896" y="616461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3051787" y="590997"/>
            <a:ext cx="30492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7.6.2  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入侵检测系统 </a:t>
            </a:r>
          </a:p>
        </p:txBody>
      </p:sp>
      <p:sp>
        <p:nvSpPr>
          <p:cNvPr id="7" name="Rectangle 46"/>
          <p:cNvSpPr>
            <a:spLocks noChangeArrowheads="1"/>
          </p:cNvSpPr>
          <p:nvPr/>
        </p:nvSpPr>
        <p:spPr bwMode="auto">
          <a:xfrm>
            <a:off x="509473" y="1050326"/>
            <a:ext cx="8230766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入侵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检测系统 </a:t>
            </a: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(Intrusion Detection System)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能够在入侵已经开始，但还没有造成危害或在造成更大危害前，及时检测到入侵，以便尽快阻止入侵，把危害降低到最小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对进入网络的分组执行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深度分组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检查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观察到可疑分组时，向网络管理员发出告警或执行阻断操作（由于 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的“误报”率通常较高，多数情况不执行自动阻断）。</a:t>
            </a:r>
          </a:p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能用于检测多种网络攻击，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包括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网络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映射、端口扫描、</a:t>
            </a:r>
            <a:r>
              <a:rPr lang="en-US" altLang="zh-CN" sz="2000" b="1" dirty="0" err="1">
                <a:latin typeface="微软雅黑" pitchFamily="34" charset="-122"/>
                <a:ea typeface="微软雅黑" pitchFamily="34" charset="-122"/>
              </a:rPr>
              <a:t>DoS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攻击、蠕虫和病毒、系统漏洞攻击等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 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581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425801" y="582600"/>
            <a:ext cx="42963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两种入侵检测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基于特征的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IDS</a:t>
            </a:r>
            <a:endParaRPr lang="zh-CN" altLang="en-US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5" y="979966"/>
            <a:ext cx="8129015" cy="2208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维护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一个所有已知攻击标志性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特征的数据库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特征和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规则通常由网络安全专家生成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，由机构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的网络管理员定制并将其加入到数据库中。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只能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检测已知攻击，对于未知攻击则束手无策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至今为止，大多数部署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 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IDS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主要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是基于特征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的。</a:t>
            </a:r>
            <a:endParaRPr lang="zh-CN" altLang="en-US" sz="20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576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5"/>
          <p:cNvSpPr>
            <a:spLocks noChangeArrowheads="1"/>
          </p:cNvSpPr>
          <p:nvPr/>
        </p:nvSpPr>
        <p:spPr bwMode="auto">
          <a:xfrm>
            <a:off x="509475" y="61581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2387330" y="582600"/>
            <a:ext cx="43733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两种入侵检测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方法：</a:t>
            </a:r>
            <a:r>
              <a:rPr lang="zh-CN" altLang="en-US" sz="2000" b="1" dirty="0" smtClean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zh-CN" altLang="en-US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异常的 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IDS </a:t>
            </a:r>
            <a:endParaRPr lang="zh-CN" altLang="en-US" sz="2000" b="1" dirty="0">
              <a:solidFill>
                <a:srgbClr val="FFFF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09475" y="979966"/>
            <a:ext cx="812901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通过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观察正常运行的网络流量，学习正常流量的统计特性和规律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检测到网络中流量某种统计规律不符合正常情况时，则认为可能发生了入侵行为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但区分正常流和统计异常流是一个非常困难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的。</a:t>
            </a:r>
            <a:endParaRPr lang="zh-CN" altLang="en-US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007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5534" y="2638425"/>
            <a:ext cx="8129015" cy="210502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509474" y="635772"/>
            <a:ext cx="812901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计算机网络上的通信面临以下两大类威胁：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Rectangle 99"/>
          <p:cNvSpPr>
            <a:spLocks noChangeArrowheads="1"/>
          </p:cNvSpPr>
          <p:nvPr/>
        </p:nvSpPr>
        <p:spPr bwMode="auto">
          <a:xfrm>
            <a:off x="733297" y="2762420"/>
            <a:ext cx="7667251" cy="186623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2678706" y="4181252"/>
            <a:ext cx="5709142" cy="434483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68"/>
          <p:cNvSpPr>
            <a:spLocks noChangeArrowheads="1"/>
          </p:cNvSpPr>
          <p:nvPr/>
        </p:nvSpPr>
        <p:spPr bwMode="auto">
          <a:xfrm>
            <a:off x="2888223" y="3289179"/>
            <a:ext cx="227122" cy="240805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69"/>
          <p:cNvSpPr>
            <a:spLocks noChangeArrowheads="1"/>
          </p:cNvSpPr>
          <p:nvPr/>
        </p:nvSpPr>
        <p:spPr bwMode="auto">
          <a:xfrm>
            <a:off x="4063514" y="3289179"/>
            <a:ext cx="227122" cy="240805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71"/>
          <p:cNvSpPr>
            <a:spLocks noChangeArrowheads="1"/>
          </p:cNvSpPr>
          <p:nvPr/>
        </p:nvSpPr>
        <p:spPr bwMode="auto">
          <a:xfrm>
            <a:off x="978206" y="3289179"/>
            <a:ext cx="227122" cy="238068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72"/>
          <p:cNvSpPr>
            <a:spLocks noChangeArrowheads="1"/>
          </p:cNvSpPr>
          <p:nvPr/>
        </p:nvSpPr>
        <p:spPr bwMode="auto">
          <a:xfrm>
            <a:off x="2154864" y="3289179"/>
            <a:ext cx="227122" cy="238068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73"/>
          <p:cNvSpPr>
            <a:spLocks noChangeShapeType="1"/>
          </p:cNvSpPr>
          <p:nvPr/>
        </p:nvSpPr>
        <p:spPr bwMode="auto">
          <a:xfrm>
            <a:off x="1205328" y="3409582"/>
            <a:ext cx="94953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rc 74"/>
          <p:cNvSpPr/>
          <p:nvPr/>
        </p:nvSpPr>
        <p:spPr bwMode="auto">
          <a:xfrm>
            <a:off x="1205328" y="3409582"/>
            <a:ext cx="489818" cy="340684"/>
          </a:xfrm>
          <a:custGeom>
            <a:avLst/>
            <a:gdLst>
              <a:gd name="G0" fmla="+- 0 0 0"/>
              <a:gd name="G1" fmla="+- 19891 0 0"/>
              <a:gd name="G2" fmla="+- 21600 0 0"/>
              <a:gd name="T0" fmla="*/ 8421 w 21600"/>
              <a:gd name="T1" fmla="*/ 0 h 19891"/>
              <a:gd name="T2" fmla="*/ 21600 w 21600"/>
              <a:gd name="T3" fmla="*/ 19891 h 19891"/>
              <a:gd name="T4" fmla="*/ 0 w 21600"/>
              <a:gd name="T5" fmla="*/ 19891 h 19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891" fill="none" extrusionOk="0">
                <a:moveTo>
                  <a:pt x="8420" y="0"/>
                </a:moveTo>
                <a:cubicBezTo>
                  <a:pt x="16409" y="3382"/>
                  <a:pt x="21600" y="11215"/>
                  <a:pt x="21600" y="19891"/>
                </a:cubicBezTo>
              </a:path>
              <a:path w="21600" h="19891" stroke="0" extrusionOk="0">
                <a:moveTo>
                  <a:pt x="8420" y="0"/>
                </a:moveTo>
                <a:cubicBezTo>
                  <a:pt x="16409" y="3382"/>
                  <a:pt x="21600" y="11215"/>
                  <a:pt x="21600" y="19891"/>
                </a:cubicBezTo>
                <a:lnTo>
                  <a:pt x="0" y="19891"/>
                </a:lnTo>
                <a:close/>
              </a:path>
            </a:pathLst>
          </a:custGeom>
          <a:noFill/>
          <a:ln w="28575">
            <a:solidFill>
              <a:srgbClr val="CC0099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75"/>
          <p:cNvSpPr>
            <a:spLocks noChangeArrowheads="1"/>
          </p:cNvSpPr>
          <p:nvPr/>
        </p:nvSpPr>
        <p:spPr bwMode="auto">
          <a:xfrm>
            <a:off x="1548749" y="3766684"/>
            <a:ext cx="339315" cy="199758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76"/>
          <p:cNvSpPr txBox="1">
            <a:spLocks noChangeArrowheads="1"/>
          </p:cNvSpPr>
          <p:nvPr/>
        </p:nvSpPr>
        <p:spPr bwMode="auto">
          <a:xfrm>
            <a:off x="1888064" y="3731111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</a:p>
        </p:txBody>
      </p:sp>
      <p:sp>
        <p:nvSpPr>
          <p:cNvPr id="23" name="Oval 77"/>
          <p:cNvSpPr>
            <a:spLocks noChangeArrowheads="1"/>
          </p:cNvSpPr>
          <p:nvPr/>
        </p:nvSpPr>
        <p:spPr bwMode="auto">
          <a:xfrm>
            <a:off x="4784559" y="3285075"/>
            <a:ext cx="227122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78"/>
          <p:cNvSpPr>
            <a:spLocks noChangeArrowheads="1"/>
          </p:cNvSpPr>
          <p:nvPr/>
        </p:nvSpPr>
        <p:spPr bwMode="auto">
          <a:xfrm>
            <a:off x="5961217" y="3285075"/>
            <a:ext cx="228491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83"/>
          <p:cNvSpPr>
            <a:spLocks noChangeArrowheads="1"/>
          </p:cNvSpPr>
          <p:nvPr/>
        </p:nvSpPr>
        <p:spPr bwMode="auto">
          <a:xfrm>
            <a:off x="6723309" y="3285075"/>
            <a:ext cx="227122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85"/>
          <p:cNvSpPr txBox="1">
            <a:spLocks noChangeArrowheads="1"/>
          </p:cNvSpPr>
          <p:nvPr/>
        </p:nvSpPr>
        <p:spPr bwMode="auto">
          <a:xfrm>
            <a:off x="7776829" y="3586081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拒绝</a:t>
            </a:r>
          </a:p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27" name="Oval 86"/>
          <p:cNvSpPr>
            <a:spLocks noChangeArrowheads="1"/>
          </p:cNvSpPr>
          <p:nvPr/>
        </p:nvSpPr>
        <p:spPr bwMode="auto">
          <a:xfrm>
            <a:off x="7899968" y="3285075"/>
            <a:ext cx="227122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90"/>
          <p:cNvSpPr txBox="1">
            <a:spLocks noChangeArrowheads="1"/>
          </p:cNvSpPr>
          <p:nvPr/>
        </p:nvSpPr>
        <p:spPr bwMode="auto">
          <a:xfrm>
            <a:off x="4805083" y="4208615"/>
            <a:ext cx="13708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 动  攻  击</a:t>
            </a:r>
          </a:p>
        </p:txBody>
      </p:sp>
      <p:sp>
        <p:nvSpPr>
          <p:cNvPr id="29" name="Text Box 91"/>
          <p:cNvSpPr txBox="1">
            <a:spLocks noChangeArrowheads="1"/>
          </p:cNvSpPr>
          <p:nvPr/>
        </p:nvSpPr>
        <p:spPr bwMode="auto">
          <a:xfrm>
            <a:off x="7600329" y="2788416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30" name="Text Box 92"/>
          <p:cNvSpPr txBox="1">
            <a:spLocks noChangeArrowheads="1"/>
          </p:cNvSpPr>
          <p:nvPr/>
        </p:nvSpPr>
        <p:spPr bwMode="auto">
          <a:xfrm>
            <a:off x="6544074" y="2788416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1" name="Text Box 93"/>
          <p:cNvSpPr txBox="1">
            <a:spLocks noChangeArrowheads="1"/>
          </p:cNvSpPr>
          <p:nvPr/>
        </p:nvSpPr>
        <p:spPr bwMode="auto">
          <a:xfrm>
            <a:off x="4710676" y="2788416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2" name="Text Box 94"/>
          <p:cNvSpPr txBox="1">
            <a:spLocks noChangeArrowheads="1"/>
          </p:cNvSpPr>
          <p:nvPr/>
        </p:nvSpPr>
        <p:spPr bwMode="auto">
          <a:xfrm>
            <a:off x="2807500" y="2788416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3" name="Text Box 95"/>
          <p:cNvSpPr txBox="1">
            <a:spLocks noChangeArrowheads="1"/>
          </p:cNvSpPr>
          <p:nvPr/>
        </p:nvSpPr>
        <p:spPr bwMode="auto">
          <a:xfrm>
            <a:off x="833176" y="2788416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4" name="Text Box 96"/>
          <p:cNvSpPr txBox="1">
            <a:spLocks noChangeArrowheads="1"/>
          </p:cNvSpPr>
          <p:nvPr/>
        </p:nvSpPr>
        <p:spPr bwMode="auto">
          <a:xfrm>
            <a:off x="5697154" y="2788416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35" name="Text Box 97"/>
          <p:cNvSpPr txBox="1">
            <a:spLocks noChangeArrowheads="1"/>
          </p:cNvSpPr>
          <p:nvPr/>
        </p:nvSpPr>
        <p:spPr bwMode="auto">
          <a:xfrm>
            <a:off x="3793977" y="2788416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36" name="Text Box 98"/>
          <p:cNvSpPr txBox="1">
            <a:spLocks noChangeArrowheads="1"/>
          </p:cNvSpPr>
          <p:nvPr/>
        </p:nvSpPr>
        <p:spPr bwMode="auto">
          <a:xfrm>
            <a:off x="1890801" y="2788416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40" name="Arc 105"/>
          <p:cNvSpPr/>
          <p:nvPr/>
        </p:nvSpPr>
        <p:spPr bwMode="auto">
          <a:xfrm>
            <a:off x="3097559" y="3391795"/>
            <a:ext cx="491186" cy="37078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Oval 106"/>
          <p:cNvSpPr>
            <a:spLocks noChangeArrowheads="1"/>
          </p:cNvSpPr>
          <p:nvPr/>
        </p:nvSpPr>
        <p:spPr bwMode="auto">
          <a:xfrm>
            <a:off x="3440979" y="3762579"/>
            <a:ext cx="340684" cy="198391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rc 107"/>
          <p:cNvSpPr/>
          <p:nvPr/>
        </p:nvSpPr>
        <p:spPr bwMode="auto">
          <a:xfrm flipH="1">
            <a:off x="3629792" y="3402741"/>
            <a:ext cx="417304" cy="36941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8"/>
              <a:gd name="T1" fmla="*/ 0 h 21600"/>
              <a:gd name="T2" fmla="*/ 21548 w 21548"/>
              <a:gd name="T3" fmla="*/ 20107 h 21600"/>
              <a:gd name="T4" fmla="*/ 0 w 215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8" h="21600" fill="none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</a:path>
              <a:path w="21548" h="21600" stroke="0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CC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Box 108"/>
          <p:cNvSpPr txBox="1">
            <a:spLocks noChangeArrowheads="1"/>
          </p:cNvSpPr>
          <p:nvPr/>
        </p:nvSpPr>
        <p:spPr bwMode="auto">
          <a:xfrm>
            <a:off x="3781664" y="3725638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篡改</a:t>
            </a:r>
          </a:p>
        </p:txBody>
      </p:sp>
      <p:sp>
        <p:nvSpPr>
          <p:cNvPr id="44" name="Arc 109"/>
          <p:cNvSpPr/>
          <p:nvPr/>
        </p:nvSpPr>
        <p:spPr bwMode="auto">
          <a:xfrm flipH="1">
            <a:off x="5515182" y="3400005"/>
            <a:ext cx="417304" cy="36941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8"/>
              <a:gd name="T1" fmla="*/ 0 h 21600"/>
              <a:gd name="T2" fmla="*/ 21548 w 21548"/>
              <a:gd name="T3" fmla="*/ 20107 h 21600"/>
              <a:gd name="T4" fmla="*/ 0 w 215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8" h="21600" fill="none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</a:path>
              <a:path w="21548" h="21600" stroke="0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CC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Box 110"/>
          <p:cNvSpPr txBox="1">
            <a:spLocks noChangeArrowheads="1"/>
          </p:cNvSpPr>
          <p:nvPr/>
        </p:nvSpPr>
        <p:spPr bwMode="auto">
          <a:xfrm>
            <a:off x="5667053" y="3586081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</a:p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46" name="Oval 111"/>
          <p:cNvSpPr>
            <a:spLocks noChangeArrowheads="1"/>
          </p:cNvSpPr>
          <p:nvPr/>
        </p:nvSpPr>
        <p:spPr bwMode="auto">
          <a:xfrm>
            <a:off x="5372888" y="3743424"/>
            <a:ext cx="340684" cy="198391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Oval 112"/>
          <p:cNvSpPr>
            <a:spLocks noChangeArrowheads="1"/>
          </p:cNvSpPr>
          <p:nvPr/>
        </p:nvSpPr>
        <p:spPr bwMode="auto">
          <a:xfrm>
            <a:off x="6821820" y="3772157"/>
            <a:ext cx="339315" cy="197022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Oval 113"/>
          <p:cNvSpPr>
            <a:spLocks noChangeArrowheads="1"/>
          </p:cNvSpPr>
          <p:nvPr/>
        </p:nvSpPr>
        <p:spPr bwMode="auto">
          <a:xfrm>
            <a:off x="7007896" y="3835095"/>
            <a:ext cx="339315" cy="186076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Oval 87"/>
          <p:cNvSpPr>
            <a:spLocks noChangeArrowheads="1"/>
          </p:cNvSpPr>
          <p:nvPr/>
        </p:nvSpPr>
        <p:spPr bwMode="auto">
          <a:xfrm>
            <a:off x="7193973" y="3896664"/>
            <a:ext cx="339315" cy="197022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Oval 114"/>
          <p:cNvSpPr>
            <a:spLocks noChangeArrowheads="1"/>
          </p:cNvSpPr>
          <p:nvPr/>
        </p:nvSpPr>
        <p:spPr bwMode="auto">
          <a:xfrm>
            <a:off x="7442986" y="3896664"/>
            <a:ext cx="339315" cy="197022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Line 115"/>
          <p:cNvSpPr>
            <a:spLocks noChangeShapeType="1"/>
          </p:cNvSpPr>
          <p:nvPr/>
        </p:nvSpPr>
        <p:spPr bwMode="auto">
          <a:xfrm flipV="1">
            <a:off x="7007896" y="3427369"/>
            <a:ext cx="875653" cy="344788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Line 116"/>
          <p:cNvSpPr>
            <a:spLocks noChangeShapeType="1"/>
          </p:cNvSpPr>
          <p:nvPr/>
        </p:nvSpPr>
        <p:spPr bwMode="auto">
          <a:xfrm flipV="1">
            <a:off x="7239123" y="3472519"/>
            <a:ext cx="664949" cy="370785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117"/>
          <p:cNvSpPr>
            <a:spLocks noChangeShapeType="1"/>
          </p:cNvSpPr>
          <p:nvPr/>
        </p:nvSpPr>
        <p:spPr bwMode="auto">
          <a:xfrm flipV="1">
            <a:off x="7401208" y="3512198"/>
            <a:ext cx="542542" cy="382717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Line 118"/>
          <p:cNvSpPr>
            <a:spLocks noChangeShapeType="1"/>
          </p:cNvSpPr>
          <p:nvPr/>
        </p:nvSpPr>
        <p:spPr bwMode="auto">
          <a:xfrm flipV="1">
            <a:off x="7672845" y="3501252"/>
            <a:ext cx="317424" cy="402253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44114" y="4181252"/>
            <a:ext cx="1947292" cy="438192"/>
          </a:xfrm>
          <a:prstGeom prst="rect">
            <a:avLst/>
          </a:prstGeom>
          <a:solidFill>
            <a:srgbClr val="660066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89"/>
          <p:cNvSpPr txBox="1">
            <a:spLocks noChangeArrowheads="1"/>
          </p:cNvSpPr>
          <p:nvPr/>
        </p:nvSpPr>
        <p:spPr bwMode="auto">
          <a:xfrm>
            <a:off x="1173450" y="4207247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</a:p>
        </p:txBody>
      </p:sp>
      <p:sp>
        <p:nvSpPr>
          <p:cNvPr id="37" name="Line 101"/>
          <p:cNvSpPr>
            <a:spLocks noChangeShapeType="1"/>
          </p:cNvSpPr>
          <p:nvPr/>
        </p:nvSpPr>
        <p:spPr bwMode="auto">
          <a:xfrm>
            <a:off x="2693938" y="2762420"/>
            <a:ext cx="0" cy="1866235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Line 102"/>
          <p:cNvSpPr>
            <a:spLocks noChangeShapeType="1"/>
          </p:cNvSpPr>
          <p:nvPr/>
        </p:nvSpPr>
        <p:spPr bwMode="auto">
          <a:xfrm>
            <a:off x="4575224" y="2762420"/>
            <a:ext cx="0" cy="1418831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>
            <a:off x="6535864" y="2762420"/>
            <a:ext cx="0" cy="1418831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ine 100"/>
          <p:cNvSpPr>
            <a:spLocks noChangeShapeType="1"/>
          </p:cNvSpPr>
          <p:nvPr/>
        </p:nvSpPr>
        <p:spPr bwMode="auto">
          <a:xfrm>
            <a:off x="733297" y="4181251"/>
            <a:ext cx="7667251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AutoShape 12"/>
          <p:cNvSpPr>
            <a:spLocks noChangeArrowheads="1"/>
          </p:cNvSpPr>
          <p:nvPr/>
        </p:nvSpPr>
        <p:spPr bwMode="auto">
          <a:xfrm>
            <a:off x="511896" y="616707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2020256" y="591243"/>
            <a:ext cx="5112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计算机网络面临的安全性威胁</a:t>
            </a:r>
          </a:p>
        </p:txBody>
      </p:sp>
      <p:sp>
        <p:nvSpPr>
          <p:cNvPr id="60" name="Rectangle 46"/>
          <p:cNvSpPr>
            <a:spLocks noChangeArrowheads="1"/>
          </p:cNvSpPr>
          <p:nvPr/>
        </p:nvSpPr>
        <p:spPr bwMode="auto">
          <a:xfrm>
            <a:off x="509475" y="969257"/>
            <a:ext cx="8129015" cy="173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  <a:buClr>
                <a:srgbClr val="0070C0"/>
              </a:buClr>
            </a:pP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者从网络上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窃听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他人通信内容。又称：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截获。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者只是观察和分析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某协议数据单元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，以便了解所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交换数据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的某种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性质，但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不干扰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信息流。又称：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流量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515534" y="2638425"/>
            <a:ext cx="8129015" cy="2105025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509474" y="635772"/>
            <a:ext cx="812901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0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计算机网络上的通信面临以下两大类威胁：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3" name="Rectangle 99"/>
          <p:cNvSpPr>
            <a:spLocks noChangeArrowheads="1"/>
          </p:cNvSpPr>
          <p:nvPr/>
        </p:nvSpPr>
        <p:spPr bwMode="auto">
          <a:xfrm>
            <a:off x="733297" y="2762420"/>
            <a:ext cx="7667251" cy="1866235"/>
          </a:xfrm>
          <a:prstGeom prst="rect">
            <a:avLst/>
          </a:prstGeom>
          <a:solidFill>
            <a:schemeClr val="bg1"/>
          </a:solidFill>
          <a:ln w="9525">
            <a:solidFill>
              <a:srgbClr val="0000FF"/>
            </a:solidFill>
            <a:prstDash val="dash"/>
            <a:miter lim="800000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Rectangle 66"/>
          <p:cNvSpPr>
            <a:spLocks noChangeArrowheads="1"/>
          </p:cNvSpPr>
          <p:nvPr/>
        </p:nvSpPr>
        <p:spPr bwMode="auto">
          <a:xfrm>
            <a:off x="2678706" y="4181252"/>
            <a:ext cx="5709142" cy="434483"/>
          </a:xfrm>
          <a:prstGeom prst="rect">
            <a:avLst/>
          </a:prstGeom>
          <a:solidFill>
            <a:srgbClr val="800000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68"/>
          <p:cNvSpPr>
            <a:spLocks noChangeArrowheads="1"/>
          </p:cNvSpPr>
          <p:nvPr/>
        </p:nvSpPr>
        <p:spPr bwMode="auto">
          <a:xfrm>
            <a:off x="2888223" y="3289179"/>
            <a:ext cx="227122" cy="240805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Oval 69"/>
          <p:cNvSpPr>
            <a:spLocks noChangeArrowheads="1"/>
          </p:cNvSpPr>
          <p:nvPr/>
        </p:nvSpPr>
        <p:spPr bwMode="auto">
          <a:xfrm>
            <a:off x="4063514" y="3289179"/>
            <a:ext cx="227122" cy="240805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Oval 71"/>
          <p:cNvSpPr>
            <a:spLocks noChangeArrowheads="1"/>
          </p:cNvSpPr>
          <p:nvPr/>
        </p:nvSpPr>
        <p:spPr bwMode="auto">
          <a:xfrm>
            <a:off x="978206" y="3289179"/>
            <a:ext cx="227122" cy="238068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Oval 72"/>
          <p:cNvSpPr>
            <a:spLocks noChangeArrowheads="1"/>
          </p:cNvSpPr>
          <p:nvPr/>
        </p:nvSpPr>
        <p:spPr bwMode="auto">
          <a:xfrm>
            <a:off x="2154864" y="3289179"/>
            <a:ext cx="227122" cy="238068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Line 73"/>
          <p:cNvSpPr>
            <a:spLocks noChangeShapeType="1"/>
          </p:cNvSpPr>
          <p:nvPr/>
        </p:nvSpPr>
        <p:spPr bwMode="auto">
          <a:xfrm>
            <a:off x="1205328" y="3409582"/>
            <a:ext cx="94953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Arc 74"/>
          <p:cNvSpPr/>
          <p:nvPr/>
        </p:nvSpPr>
        <p:spPr bwMode="auto">
          <a:xfrm>
            <a:off x="1205328" y="3409582"/>
            <a:ext cx="489818" cy="340684"/>
          </a:xfrm>
          <a:custGeom>
            <a:avLst/>
            <a:gdLst>
              <a:gd name="G0" fmla="+- 0 0 0"/>
              <a:gd name="G1" fmla="+- 19891 0 0"/>
              <a:gd name="G2" fmla="+- 21600 0 0"/>
              <a:gd name="T0" fmla="*/ 8421 w 21600"/>
              <a:gd name="T1" fmla="*/ 0 h 19891"/>
              <a:gd name="T2" fmla="*/ 21600 w 21600"/>
              <a:gd name="T3" fmla="*/ 19891 h 19891"/>
              <a:gd name="T4" fmla="*/ 0 w 21600"/>
              <a:gd name="T5" fmla="*/ 19891 h 19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891" fill="none" extrusionOk="0">
                <a:moveTo>
                  <a:pt x="8420" y="0"/>
                </a:moveTo>
                <a:cubicBezTo>
                  <a:pt x="16409" y="3382"/>
                  <a:pt x="21600" y="11215"/>
                  <a:pt x="21600" y="19891"/>
                </a:cubicBezTo>
              </a:path>
              <a:path w="21600" h="19891" stroke="0" extrusionOk="0">
                <a:moveTo>
                  <a:pt x="8420" y="0"/>
                </a:moveTo>
                <a:cubicBezTo>
                  <a:pt x="16409" y="3382"/>
                  <a:pt x="21600" y="11215"/>
                  <a:pt x="21600" y="19891"/>
                </a:cubicBezTo>
                <a:lnTo>
                  <a:pt x="0" y="19891"/>
                </a:lnTo>
                <a:close/>
              </a:path>
            </a:pathLst>
          </a:custGeom>
          <a:noFill/>
          <a:ln w="28575">
            <a:solidFill>
              <a:srgbClr val="CC0099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75"/>
          <p:cNvSpPr>
            <a:spLocks noChangeArrowheads="1"/>
          </p:cNvSpPr>
          <p:nvPr/>
        </p:nvSpPr>
        <p:spPr bwMode="auto">
          <a:xfrm>
            <a:off x="1548749" y="3766684"/>
            <a:ext cx="339315" cy="199758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76"/>
          <p:cNvSpPr txBox="1">
            <a:spLocks noChangeArrowheads="1"/>
          </p:cNvSpPr>
          <p:nvPr/>
        </p:nvSpPr>
        <p:spPr bwMode="auto">
          <a:xfrm>
            <a:off x="1888064" y="3731111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截获</a:t>
            </a:r>
          </a:p>
        </p:txBody>
      </p:sp>
      <p:sp>
        <p:nvSpPr>
          <p:cNvPr id="23" name="Oval 77"/>
          <p:cNvSpPr>
            <a:spLocks noChangeArrowheads="1"/>
          </p:cNvSpPr>
          <p:nvPr/>
        </p:nvSpPr>
        <p:spPr bwMode="auto">
          <a:xfrm>
            <a:off x="4784559" y="3285075"/>
            <a:ext cx="227122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Oval 78"/>
          <p:cNvSpPr>
            <a:spLocks noChangeArrowheads="1"/>
          </p:cNvSpPr>
          <p:nvPr/>
        </p:nvSpPr>
        <p:spPr bwMode="auto">
          <a:xfrm>
            <a:off x="5961217" y="3285075"/>
            <a:ext cx="228491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Oval 83"/>
          <p:cNvSpPr>
            <a:spLocks noChangeArrowheads="1"/>
          </p:cNvSpPr>
          <p:nvPr/>
        </p:nvSpPr>
        <p:spPr bwMode="auto">
          <a:xfrm>
            <a:off x="6723309" y="3285075"/>
            <a:ext cx="227122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85"/>
          <p:cNvSpPr txBox="1">
            <a:spLocks noChangeArrowheads="1"/>
          </p:cNvSpPr>
          <p:nvPr/>
        </p:nvSpPr>
        <p:spPr bwMode="auto">
          <a:xfrm>
            <a:off x="7776829" y="3586081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拒绝</a:t>
            </a:r>
          </a:p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</a:p>
        </p:txBody>
      </p:sp>
      <p:sp>
        <p:nvSpPr>
          <p:cNvPr id="27" name="Oval 86"/>
          <p:cNvSpPr>
            <a:spLocks noChangeArrowheads="1"/>
          </p:cNvSpPr>
          <p:nvPr/>
        </p:nvSpPr>
        <p:spPr bwMode="auto">
          <a:xfrm>
            <a:off x="7899968" y="3285075"/>
            <a:ext cx="227122" cy="236699"/>
          </a:xfrm>
          <a:prstGeom prst="ellipse">
            <a:avLst/>
          </a:prstGeom>
          <a:solidFill>
            <a:srgbClr val="33CC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 Box 90"/>
          <p:cNvSpPr txBox="1">
            <a:spLocks noChangeArrowheads="1"/>
          </p:cNvSpPr>
          <p:nvPr/>
        </p:nvSpPr>
        <p:spPr bwMode="auto">
          <a:xfrm>
            <a:off x="4805083" y="4208615"/>
            <a:ext cx="137088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  动  攻  击</a:t>
            </a:r>
          </a:p>
        </p:txBody>
      </p:sp>
      <p:sp>
        <p:nvSpPr>
          <p:cNvPr id="29" name="Text Box 91"/>
          <p:cNvSpPr txBox="1">
            <a:spLocks noChangeArrowheads="1"/>
          </p:cNvSpPr>
          <p:nvPr/>
        </p:nvSpPr>
        <p:spPr bwMode="auto">
          <a:xfrm>
            <a:off x="7600329" y="2788416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30" name="Text Box 92"/>
          <p:cNvSpPr txBox="1">
            <a:spLocks noChangeArrowheads="1"/>
          </p:cNvSpPr>
          <p:nvPr/>
        </p:nvSpPr>
        <p:spPr bwMode="auto">
          <a:xfrm>
            <a:off x="6544074" y="2788416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1" name="Text Box 93"/>
          <p:cNvSpPr txBox="1">
            <a:spLocks noChangeArrowheads="1"/>
          </p:cNvSpPr>
          <p:nvPr/>
        </p:nvSpPr>
        <p:spPr bwMode="auto">
          <a:xfrm>
            <a:off x="4710676" y="2788416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2" name="Text Box 94"/>
          <p:cNvSpPr txBox="1">
            <a:spLocks noChangeArrowheads="1"/>
          </p:cNvSpPr>
          <p:nvPr/>
        </p:nvSpPr>
        <p:spPr bwMode="auto">
          <a:xfrm>
            <a:off x="2807500" y="2788416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3" name="Text Box 95"/>
          <p:cNvSpPr txBox="1">
            <a:spLocks noChangeArrowheads="1"/>
          </p:cNvSpPr>
          <p:nvPr/>
        </p:nvSpPr>
        <p:spPr bwMode="auto">
          <a:xfrm>
            <a:off x="833176" y="2788416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源站</a:t>
            </a:r>
          </a:p>
        </p:txBody>
      </p:sp>
      <p:sp>
        <p:nvSpPr>
          <p:cNvPr id="34" name="Text Box 96"/>
          <p:cNvSpPr txBox="1">
            <a:spLocks noChangeArrowheads="1"/>
          </p:cNvSpPr>
          <p:nvPr/>
        </p:nvSpPr>
        <p:spPr bwMode="auto">
          <a:xfrm>
            <a:off x="5697154" y="2788416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35" name="Text Box 97"/>
          <p:cNvSpPr txBox="1">
            <a:spLocks noChangeArrowheads="1"/>
          </p:cNvSpPr>
          <p:nvPr/>
        </p:nvSpPr>
        <p:spPr bwMode="auto">
          <a:xfrm>
            <a:off x="3793977" y="2788416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36" name="Text Box 98"/>
          <p:cNvSpPr txBox="1">
            <a:spLocks noChangeArrowheads="1"/>
          </p:cNvSpPr>
          <p:nvPr/>
        </p:nvSpPr>
        <p:spPr bwMode="auto">
          <a:xfrm>
            <a:off x="1890801" y="2788416"/>
            <a:ext cx="8002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目的站</a:t>
            </a:r>
          </a:p>
        </p:txBody>
      </p:sp>
      <p:sp>
        <p:nvSpPr>
          <p:cNvPr id="40" name="Arc 105"/>
          <p:cNvSpPr/>
          <p:nvPr/>
        </p:nvSpPr>
        <p:spPr bwMode="auto">
          <a:xfrm>
            <a:off x="3097559" y="3391795"/>
            <a:ext cx="491186" cy="370784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Oval 106"/>
          <p:cNvSpPr>
            <a:spLocks noChangeArrowheads="1"/>
          </p:cNvSpPr>
          <p:nvPr/>
        </p:nvSpPr>
        <p:spPr bwMode="auto">
          <a:xfrm>
            <a:off x="3440979" y="3762579"/>
            <a:ext cx="340684" cy="198391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Arc 107"/>
          <p:cNvSpPr/>
          <p:nvPr/>
        </p:nvSpPr>
        <p:spPr bwMode="auto">
          <a:xfrm flipH="1">
            <a:off x="3629792" y="3402741"/>
            <a:ext cx="417304" cy="36941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8"/>
              <a:gd name="T1" fmla="*/ 0 h 21600"/>
              <a:gd name="T2" fmla="*/ 21548 w 21548"/>
              <a:gd name="T3" fmla="*/ 20107 h 21600"/>
              <a:gd name="T4" fmla="*/ 0 w 215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8" h="21600" fill="none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</a:path>
              <a:path w="21548" h="21600" stroke="0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CC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 Box 108"/>
          <p:cNvSpPr txBox="1">
            <a:spLocks noChangeArrowheads="1"/>
          </p:cNvSpPr>
          <p:nvPr/>
        </p:nvSpPr>
        <p:spPr bwMode="auto">
          <a:xfrm>
            <a:off x="3781664" y="3725638"/>
            <a:ext cx="59503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篡改</a:t>
            </a:r>
          </a:p>
        </p:txBody>
      </p:sp>
      <p:sp>
        <p:nvSpPr>
          <p:cNvPr id="44" name="Arc 109"/>
          <p:cNvSpPr/>
          <p:nvPr/>
        </p:nvSpPr>
        <p:spPr bwMode="auto">
          <a:xfrm flipH="1">
            <a:off x="5515182" y="3400005"/>
            <a:ext cx="417304" cy="369416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548"/>
              <a:gd name="T1" fmla="*/ 0 h 21600"/>
              <a:gd name="T2" fmla="*/ 21548 w 21548"/>
              <a:gd name="T3" fmla="*/ 20107 h 21600"/>
              <a:gd name="T4" fmla="*/ 0 w 2154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548" h="21600" fill="none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</a:path>
              <a:path w="21548" h="21600" stroke="0" extrusionOk="0">
                <a:moveTo>
                  <a:pt x="-1" y="0"/>
                </a:moveTo>
                <a:cubicBezTo>
                  <a:pt x="11349" y="0"/>
                  <a:pt x="20763" y="8784"/>
                  <a:pt x="21548" y="20106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rgbClr val="CC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 Box 110"/>
          <p:cNvSpPr txBox="1">
            <a:spLocks noChangeArrowheads="1"/>
          </p:cNvSpPr>
          <p:nvPr/>
        </p:nvSpPr>
        <p:spPr bwMode="auto">
          <a:xfrm>
            <a:off x="5667053" y="3586081"/>
            <a:ext cx="59503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</a:p>
          <a:p>
            <a:pPr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46" name="Oval 111"/>
          <p:cNvSpPr>
            <a:spLocks noChangeArrowheads="1"/>
          </p:cNvSpPr>
          <p:nvPr/>
        </p:nvSpPr>
        <p:spPr bwMode="auto">
          <a:xfrm>
            <a:off x="5372888" y="3743424"/>
            <a:ext cx="340684" cy="198391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Oval 112"/>
          <p:cNvSpPr>
            <a:spLocks noChangeArrowheads="1"/>
          </p:cNvSpPr>
          <p:nvPr/>
        </p:nvSpPr>
        <p:spPr bwMode="auto">
          <a:xfrm>
            <a:off x="6821820" y="3772157"/>
            <a:ext cx="339315" cy="197022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Oval 113"/>
          <p:cNvSpPr>
            <a:spLocks noChangeArrowheads="1"/>
          </p:cNvSpPr>
          <p:nvPr/>
        </p:nvSpPr>
        <p:spPr bwMode="auto">
          <a:xfrm>
            <a:off x="7007896" y="3835095"/>
            <a:ext cx="339315" cy="186076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Oval 87"/>
          <p:cNvSpPr>
            <a:spLocks noChangeArrowheads="1"/>
          </p:cNvSpPr>
          <p:nvPr/>
        </p:nvSpPr>
        <p:spPr bwMode="auto">
          <a:xfrm>
            <a:off x="7193973" y="3896664"/>
            <a:ext cx="339315" cy="197022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Oval 114"/>
          <p:cNvSpPr>
            <a:spLocks noChangeArrowheads="1"/>
          </p:cNvSpPr>
          <p:nvPr/>
        </p:nvSpPr>
        <p:spPr bwMode="auto">
          <a:xfrm>
            <a:off x="7442986" y="3896664"/>
            <a:ext cx="339315" cy="197022"/>
          </a:xfrm>
          <a:prstGeom prst="ellipse">
            <a:avLst/>
          </a:prstGeom>
          <a:solidFill>
            <a:srgbClr val="FF66FF"/>
          </a:solidFill>
          <a:ln w="9525">
            <a:solidFill>
              <a:srgbClr val="0000FF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Line 115"/>
          <p:cNvSpPr>
            <a:spLocks noChangeShapeType="1"/>
          </p:cNvSpPr>
          <p:nvPr/>
        </p:nvSpPr>
        <p:spPr bwMode="auto">
          <a:xfrm flipV="1">
            <a:off x="7007896" y="3427369"/>
            <a:ext cx="875653" cy="344788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Line 116"/>
          <p:cNvSpPr>
            <a:spLocks noChangeShapeType="1"/>
          </p:cNvSpPr>
          <p:nvPr/>
        </p:nvSpPr>
        <p:spPr bwMode="auto">
          <a:xfrm flipV="1">
            <a:off x="7239123" y="3472519"/>
            <a:ext cx="664949" cy="370785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Line 117"/>
          <p:cNvSpPr>
            <a:spLocks noChangeShapeType="1"/>
          </p:cNvSpPr>
          <p:nvPr/>
        </p:nvSpPr>
        <p:spPr bwMode="auto">
          <a:xfrm flipV="1">
            <a:off x="7401208" y="3512198"/>
            <a:ext cx="542542" cy="382717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Line 118"/>
          <p:cNvSpPr>
            <a:spLocks noChangeShapeType="1"/>
          </p:cNvSpPr>
          <p:nvPr/>
        </p:nvSpPr>
        <p:spPr bwMode="auto">
          <a:xfrm flipV="1">
            <a:off x="7672845" y="3501252"/>
            <a:ext cx="317424" cy="402253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44114" y="4181252"/>
            <a:ext cx="1947292" cy="438192"/>
          </a:xfrm>
          <a:prstGeom prst="rect">
            <a:avLst/>
          </a:prstGeom>
          <a:solidFill>
            <a:srgbClr val="660066"/>
          </a:solidFill>
          <a:ln w="9525" algn="ctr">
            <a:noFill/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 sz="12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89"/>
          <p:cNvSpPr txBox="1">
            <a:spLocks noChangeArrowheads="1"/>
          </p:cNvSpPr>
          <p:nvPr/>
        </p:nvSpPr>
        <p:spPr bwMode="auto">
          <a:xfrm>
            <a:off x="1173450" y="4207247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algn="l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kumimoji="1"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</a:p>
        </p:txBody>
      </p:sp>
      <p:sp>
        <p:nvSpPr>
          <p:cNvPr id="37" name="Line 101"/>
          <p:cNvSpPr>
            <a:spLocks noChangeShapeType="1"/>
          </p:cNvSpPr>
          <p:nvPr/>
        </p:nvSpPr>
        <p:spPr bwMode="auto">
          <a:xfrm>
            <a:off x="2693938" y="2762420"/>
            <a:ext cx="0" cy="1866235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Line 102"/>
          <p:cNvSpPr>
            <a:spLocks noChangeShapeType="1"/>
          </p:cNvSpPr>
          <p:nvPr/>
        </p:nvSpPr>
        <p:spPr bwMode="auto">
          <a:xfrm>
            <a:off x="4575224" y="2762420"/>
            <a:ext cx="0" cy="1418831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Line 103"/>
          <p:cNvSpPr>
            <a:spLocks noChangeShapeType="1"/>
          </p:cNvSpPr>
          <p:nvPr/>
        </p:nvSpPr>
        <p:spPr bwMode="auto">
          <a:xfrm>
            <a:off x="6535864" y="2762420"/>
            <a:ext cx="0" cy="1418831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Line 100"/>
          <p:cNvSpPr>
            <a:spLocks noChangeShapeType="1"/>
          </p:cNvSpPr>
          <p:nvPr/>
        </p:nvSpPr>
        <p:spPr bwMode="auto">
          <a:xfrm>
            <a:off x="733297" y="4181251"/>
            <a:ext cx="7667251" cy="0"/>
          </a:xfrm>
          <a:prstGeom prst="line">
            <a:avLst/>
          </a:prstGeom>
          <a:noFill/>
          <a:ln w="9525">
            <a:solidFill>
              <a:srgbClr val="00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1" i="0" u="none" strike="noStrike" kern="0" cap="none" spc="0" normalizeH="0" baseline="0" noProof="0" smtClean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AutoShape 12"/>
          <p:cNvSpPr>
            <a:spLocks noChangeArrowheads="1"/>
          </p:cNvSpPr>
          <p:nvPr/>
        </p:nvSpPr>
        <p:spPr bwMode="auto">
          <a:xfrm>
            <a:off x="511896" y="616707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Rectangle 13"/>
          <p:cNvSpPr>
            <a:spLocks noChangeArrowheads="1"/>
          </p:cNvSpPr>
          <p:nvPr/>
        </p:nvSpPr>
        <p:spPr bwMode="auto">
          <a:xfrm>
            <a:off x="2020256" y="591243"/>
            <a:ext cx="51122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7.1.1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计算机网络面临的安全性威胁</a:t>
            </a:r>
          </a:p>
        </p:txBody>
      </p:sp>
      <p:sp>
        <p:nvSpPr>
          <p:cNvPr id="60" name="Rectangle 46"/>
          <p:cNvSpPr>
            <a:spLocks noChangeArrowheads="1"/>
          </p:cNvSpPr>
          <p:nvPr/>
        </p:nvSpPr>
        <p:spPr bwMode="auto">
          <a:xfrm>
            <a:off x="509475" y="969257"/>
            <a:ext cx="8491650" cy="1684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2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</a:t>
            </a:r>
            <a:endParaRPr lang="en-US" altLang="zh-CN" sz="20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indent="-358775" eaLnBrk="0" hangingPunct="0">
              <a:lnSpc>
                <a:spcPct val="120000"/>
              </a:lnSpc>
              <a:buClr>
                <a:srgbClr val="990099"/>
              </a:buClr>
              <a:buFont typeface="Wingdings" panose="05000000000000000000" pitchFamily="2" charset="2"/>
              <a:buChar char="l"/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篡改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：故意篡改网络上传送的报文。又称：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更改报文流</a:t>
            </a:r>
            <a:r>
              <a:rPr lang="zh-CN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indent="-358775" eaLnBrk="0" hangingPunct="0">
              <a:lnSpc>
                <a:spcPct val="120000"/>
              </a:lnSpc>
              <a:buClr>
                <a:srgbClr val="990099"/>
              </a:buClr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恶意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：计算机病毒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、计算机蠕虫、特洛伊木马、逻辑炸弹、后门入侵、流氓软件等</a:t>
            </a:r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8775" indent="-358775" eaLnBrk="0" hangingPunct="0">
              <a:lnSpc>
                <a:spcPct val="120000"/>
              </a:lnSpc>
              <a:buClr>
                <a:srgbClr val="990099"/>
              </a:buClr>
              <a:buFont typeface="Wingdings" panose="05000000000000000000" pitchFamily="2" charset="2"/>
              <a:buChar char="l"/>
            </a:pPr>
            <a:r>
              <a:rPr lang="zh-CN" altLang="en-US" sz="16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拒绝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 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(Denial of Service)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：攻击者向互联网上某服务器不停地发送大量分组，使该服务器无法提供正常服务，甚至完全瘫痪。</a:t>
            </a:r>
          </a:p>
        </p:txBody>
      </p:sp>
    </p:spTree>
    <p:extLst>
      <p:ext uri="{BB962C8B-B14F-4D97-AF65-F5344CB8AC3E}">
        <p14:creationId xmlns:p14="http://schemas.microsoft.com/office/powerpoint/2010/main" val="401632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517853" y="971906"/>
            <a:ext cx="8120637" cy="33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对于主动攻击，可以采取适当措施加以检测。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对于被动攻击，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通常是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检测不出来的。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通信安全的目标：</a:t>
            </a:r>
          </a:p>
          <a:p>
            <a:pPr marL="799465" indent="-457200" eaLnBrk="0" hangingPunct="0">
              <a:lnSpc>
                <a:spcPts val="32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防止分析出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报文内容和流量分析。</a:t>
            </a:r>
          </a:p>
          <a:p>
            <a:pPr marL="799465" indent="-457200" eaLnBrk="0" hangingPunct="0">
              <a:lnSpc>
                <a:spcPts val="32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防止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恶意程序。</a:t>
            </a:r>
          </a:p>
          <a:p>
            <a:pPr marL="799465" indent="-457200" eaLnBrk="0" hangingPunct="0">
              <a:lnSpc>
                <a:spcPts val="32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检测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更改报文流和拒绝服务。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对付被动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攻击：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技术。</a:t>
            </a:r>
          </a:p>
          <a:p>
            <a:pPr marL="342900" indent="-342900" eaLnBrk="0" hangingPunct="0">
              <a:lnSpc>
                <a:spcPts val="32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对付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主动攻击：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000" b="1" dirty="0" smtClean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技术。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09475" y="617531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42766" y="584320"/>
            <a:ext cx="326243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计算机网络通信安全的目标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t="4546"/>
          <a:stretch/>
        </p:blipFill>
        <p:spPr>
          <a:xfrm>
            <a:off x="4560513" y="2754797"/>
            <a:ext cx="4583487" cy="11885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036457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端点鉴别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运行的安全性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62003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789697" y="594566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  <p:sp>
        <p:nvSpPr>
          <p:cNvPr id="3" name="线形标注 1 2"/>
          <p:cNvSpPr/>
          <p:nvPr/>
        </p:nvSpPr>
        <p:spPr>
          <a:xfrm>
            <a:off x="3620206" y="2013193"/>
            <a:ext cx="4829155" cy="1903487"/>
          </a:xfrm>
          <a:prstGeom prst="borderCallout1">
            <a:avLst>
              <a:gd name="adj1" fmla="val 8120"/>
              <a:gd name="adj2" fmla="val -123"/>
              <a:gd name="adj3" fmla="val 8138"/>
              <a:gd name="adj4" fmla="val -28076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只有信息的发送方和接收方才能懂得所发送信息的内容。</a:t>
            </a:r>
          </a:p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是网络安全通信的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最基本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的内容，也是对付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被动攻击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必须具备的功能。</a:t>
            </a:r>
          </a:p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使用各种密码技术。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6"/>
          <p:cNvSpPr>
            <a:spLocks noChangeArrowheads="1"/>
          </p:cNvSpPr>
          <p:nvPr/>
        </p:nvSpPr>
        <p:spPr bwMode="auto">
          <a:xfrm>
            <a:off x="509475" y="1036457"/>
            <a:ext cx="812901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网络的安全性是不可判定的。</a:t>
            </a:r>
          </a:p>
          <a:p>
            <a:pPr marL="342900" indent="-342900" eaLnBrk="0" hangingPunct="0">
              <a:lnSpc>
                <a:spcPts val="3300"/>
              </a:lnSpc>
              <a:buClr>
                <a:srgbClr val="0070C0"/>
              </a:buClr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一个安全的计算机网络应达到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四个目标：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端点鉴别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信息的完整性</a:t>
            </a:r>
          </a:p>
          <a:p>
            <a:pPr marL="799465" indent="-457200" eaLnBrk="0" hangingPunct="0">
              <a:lnSpc>
                <a:spcPts val="3300"/>
              </a:lnSpc>
              <a:buClr>
                <a:srgbClr val="990099"/>
              </a:buClr>
              <a:buFont typeface="+mj-lt"/>
              <a:buAutoNum type="arabicPeriod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运行的安全性</a:t>
            </a:r>
          </a:p>
        </p:txBody>
      </p:sp>
      <p:sp>
        <p:nvSpPr>
          <p:cNvPr id="7" name="AutoShape 12"/>
          <p:cNvSpPr>
            <a:spLocks noChangeArrowheads="1"/>
          </p:cNvSpPr>
          <p:nvPr/>
        </p:nvSpPr>
        <p:spPr bwMode="auto">
          <a:xfrm>
            <a:off x="511896" y="620030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2789697" y="594566"/>
            <a:ext cx="35734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7.1.2  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安全的计算机网络</a:t>
            </a:r>
          </a:p>
        </p:txBody>
      </p:sp>
      <p:sp>
        <p:nvSpPr>
          <p:cNvPr id="3" name="线形标注 1 2"/>
          <p:cNvSpPr/>
          <p:nvPr/>
        </p:nvSpPr>
        <p:spPr>
          <a:xfrm>
            <a:off x="3612586" y="2337444"/>
            <a:ext cx="4829155" cy="859547"/>
          </a:xfrm>
          <a:prstGeom prst="borderCallout1">
            <a:avLst>
              <a:gd name="adj1" fmla="val 26737"/>
              <a:gd name="adj2" fmla="val 36"/>
              <a:gd name="adj3" fmla="val 26755"/>
              <a:gd name="adj4" fmla="val -23184"/>
            </a:avLst>
          </a:prstGeom>
          <a:solidFill>
            <a:srgbClr val="CCE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鉴别信息的发送方和接收方的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真实身份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pPr marL="285750" indent="-285750">
              <a:lnSpc>
                <a:spcPts val="2800"/>
              </a:lnSpc>
              <a:buSzPct val="90000"/>
              <a:buFont typeface="Wingdings" panose="05000000000000000000" pitchFamily="2" charset="2"/>
              <a:buChar char="n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在对付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主动攻击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中是非常重要的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726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2338</TotalTime>
  <Words>2917</Words>
  <Application>Microsoft Office PowerPoint</Application>
  <PresentationFormat>全屏显示(16:9)</PresentationFormat>
  <Paragraphs>520</Paragraphs>
  <Slides>43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Calibri</vt:lpstr>
      <vt:lpstr>Cambria Math</vt:lpstr>
      <vt:lpstr>Symbol</vt:lpstr>
      <vt:lpstr>Wingdings</vt:lpstr>
      <vt:lpstr>Arial</vt:lpstr>
      <vt:lpstr>微软雅黑</vt:lpstr>
      <vt:lpstr>宋体</vt:lpstr>
      <vt:lpstr>黑体</vt:lpstr>
      <vt:lpstr>Office 主题​​</vt:lpstr>
      <vt:lpstr>VISIO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USER-</cp:lastModifiedBy>
  <cp:revision>728</cp:revision>
  <dcterms:created xsi:type="dcterms:W3CDTF">2018-07-18T08:51:00Z</dcterms:created>
  <dcterms:modified xsi:type="dcterms:W3CDTF">2024-11-09T09:30:49Z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2052-11.1.0.7693</vt:lpwstr>
  </property>
</Properties>
</file>