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344" r:id="rId2"/>
    <p:sldId id="345" r:id="rId3"/>
    <p:sldId id="346" r:id="rId4"/>
    <p:sldId id="259" r:id="rId5"/>
    <p:sldId id="260" r:id="rId6"/>
    <p:sldId id="343" r:id="rId7"/>
    <p:sldId id="390" r:id="rId8"/>
    <p:sldId id="391" r:id="rId9"/>
    <p:sldId id="392" r:id="rId10"/>
    <p:sldId id="310" r:id="rId11"/>
    <p:sldId id="261" r:id="rId12"/>
    <p:sldId id="329" r:id="rId13"/>
    <p:sldId id="312" r:id="rId14"/>
    <p:sldId id="313" r:id="rId15"/>
    <p:sldId id="314" r:id="rId16"/>
    <p:sldId id="315" r:id="rId17"/>
    <p:sldId id="316" r:id="rId18"/>
    <p:sldId id="318" r:id="rId19"/>
    <p:sldId id="347" r:id="rId20"/>
    <p:sldId id="348" r:id="rId21"/>
    <p:sldId id="349" r:id="rId22"/>
    <p:sldId id="350" r:id="rId23"/>
    <p:sldId id="351" r:id="rId24"/>
    <p:sldId id="352" r:id="rId25"/>
    <p:sldId id="353" r:id="rId26"/>
    <p:sldId id="354" r:id="rId27"/>
    <p:sldId id="355" r:id="rId28"/>
    <p:sldId id="356" r:id="rId29"/>
    <p:sldId id="357" r:id="rId30"/>
    <p:sldId id="358" r:id="rId31"/>
    <p:sldId id="359" r:id="rId32"/>
    <p:sldId id="360" r:id="rId33"/>
    <p:sldId id="361" r:id="rId34"/>
    <p:sldId id="362" r:id="rId35"/>
    <p:sldId id="363" r:id="rId36"/>
    <p:sldId id="364" r:id="rId37"/>
    <p:sldId id="365" r:id="rId38"/>
    <p:sldId id="366" r:id="rId39"/>
    <p:sldId id="367" r:id="rId40"/>
    <p:sldId id="368" r:id="rId41"/>
    <p:sldId id="369" r:id="rId42"/>
    <p:sldId id="370" r:id="rId43"/>
    <p:sldId id="397" r:id="rId44"/>
    <p:sldId id="398" r:id="rId45"/>
    <p:sldId id="371" r:id="rId46"/>
    <p:sldId id="372" r:id="rId47"/>
    <p:sldId id="373" r:id="rId48"/>
    <p:sldId id="374" r:id="rId49"/>
    <p:sldId id="375" r:id="rId50"/>
    <p:sldId id="376" r:id="rId51"/>
    <p:sldId id="377" r:id="rId52"/>
    <p:sldId id="378" r:id="rId53"/>
    <p:sldId id="379" r:id="rId54"/>
    <p:sldId id="380" r:id="rId55"/>
    <p:sldId id="381" r:id="rId56"/>
    <p:sldId id="382" r:id="rId57"/>
    <p:sldId id="393" r:id="rId58"/>
    <p:sldId id="383" r:id="rId59"/>
    <p:sldId id="384" r:id="rId60"/>
    <p:sldId id="385" r:id="rId61"/>
    <p:sldId id="386" r:id="rId62"/>
    <p:sldId id="387" r:id="rId63"/>
    <p:sldId id="388" r:id="rId64"/>
    <p:sldId id="389" r:id="rId65"/>
    <p:sldId id="394" r:id="rId66"/>
    <p:sldId id="395" r:id="rId67"/>
    <p:sldId id="396" r:id="rId6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81" autoAdjust="0"/>
    <p:restoredTop sz="81031" autoAdjust="0"/>
  </p:normalViewPr>
  <p:slideViewPr>
    <p:cSldViewPr>
      <p:cViewPr varScale="1">
        <p:scale>
          <a:sx n="65" d="100"/>
          <a:sy n="65" d="100"/>
        </p:scale>
        <p:origin x="-120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2C2991-BD69-4692-9A03-E86052FA405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4310546B-036C-4B04-84F4-28A00248516D}">
      <dgm:prSet phldrT="[文本]" custT="1"/>
      <dgm:spPr>
        <a:solidFill>
          <a:schemeClr val="tx2">
            <a:lumMod val="20000"/>
            <a:lumOff val="80000"/>
          </a:schemeClr>
        </a:solidFill>
      </dgm:spPr>
      <dgm:t>
        <a:bodyPr/>
        <a:lstStyle/>
        <a:p>
          <a:r>
            <a:rPr lang="zh-CN" sz="2400" dirty="0">
              <a:solidFill>
                <a:schemeClr val="tx1"/>
              </a:solidFill>
              <a:latin typeface="+mn-ea"/>
              <a:ea typeface="+mn-ea"/>
            </a:rPr>
            <a:t>技术可行性</a:t>
          </a:r>
          <a:r>
            <a:rPr lang="en-US" altLang="zh-CN" sz="2400" dirty="0">
              <a:solidFill>
                <a:schemeClr val="tx1"/>
              </a:solidFill>
              <a:latin typeface="+mn-ea"/>
              <a:ea typeface="+mn-ea"/>
            </a:rPr>
            <a:t> </a:t>
          </a:r>
        </a:p>
        <a:p>
          <a:r>
            <a:rPr lang="zh-CN" sz="2400" dirty="0">
              <a:solidFill>
                <a:schemeClr val="tx1"/>
              </a:solidFill>
              <a:latin typeface="+mn-ea"/>
              <a:ea typeface="+mn-ea"/>
            </a:rPr>
            <a:t>使用现有的技术能实现这个系统吗</a:t>
          </a:r>
          <a:r>
            <a:rPr lang="en-US" sz="2400" dirty="0">
              <a:solidFill>
                <a:schemeClr val="tx1"/>
              </a:solidFill>
              <a:latin typeface="+mn-ea"/>
              <a:ea typeface="+mn-ea"/>
            </a:rPr>
            <a:t>?</a:t>
          </a:r>
          <a:endParaRPr lang="zh-CN" altLang="en-US" sz="2400" dirty="0">
            <a:solidFill>
              <a:schemeClr val="tx1"/>
            </a:solidFill>
            <a:latin typeface="+mn-ea"/>
            <a:ea typeface="+mn-ea"/>
          </a:endParaRPr>
        </a:p>
      </dgm:t>
    </dgm:pt>
    <dgm:pt modelId="{547CBBCC-891A-4C40-8D5B-9D986C8FDD95}" type="parTrans" cxnId="{430E6556-26DB-4DE1-9362-A0B9AB844B72}">
      <dgm:prSet/>
      <dgm:spPr/>
      <dgm:t>
        <a:bodyPr/>
        <a:lstStyle/>
        <a:p>
          <a:endParaRPr lang="zh-CN" altLang="en-US"/>
        </a:p>
      </dgm:t>
    </dgm:pt>
    <dgm:pt modelId="{6DCE853D-574C-42DA-A3BD-E134173F6ADD}" type="sibTrans" cxnId="{430E6556-26DB-4DE1-9362-A0B9AB844B72}">
      <dgm:prSet/>
      <dgm:spPr/>
      <dgm:t>
        <a:bodyPr/>
        <a:lstStyle/>
        <a:p>
          <a:endParaRPr lang="zh-CN" altLang="en-US"/>
        </a:p>
      </dgm:t>
    </dgm:pt>
    <dgm:pt modelId="{622E1157-3997-46BD-8F88-6D3B08F64E2C}">
      <dgm:prSet phldrT="[文本]" custT="1"/>
      <dgm:spPr>
        <a:solidFill>
          <a:schemeClr val="tx2">
            <a:lumMod val="20000"/>
            <a:lumOff val="80000"/>
          </a:schemeClr>
        </a:solidFill>
      </dgm:spPr>
      <dgm:t>
        <a:bodyPr/>
        <a:lstStyle/>
        <a:p>
          <a:r>
            <a:rPr lang="zh-CN" sz="2400" dirty="0">
              <a:solidFill>
                <a:schemeClr val="tx1"/>
              </a:solidFill>
              <a:latin typeface="+mn-ea"/>
              <a:ea typeface="+mn-ea"/>
            </a:rPr>
            <a:t>经济可行性</a:t>
          </a:r>
          <a:endParaRPr lang="en-US" altLang="zh-CN" sz="2400" dirty="0">
            <a:solidFill>
              <a:schemeClr val="tx1"/>
            </a:solidFill>
            <a:latin typeface="+mn-ea"/>
            <a:ea typeface="+mn-ea"/>
          </a:endParaRPr>
        </a:p>
        <a:p>
          <a:r>
            <a:rPr lang="zh-CN" sz="2400" dirty="0">
              <a:solidFill>
                <a:schemeClr val="tx1"/>
              </a:solidFill>
              <a:latin typeface="+mn-ea"/>
              <a:ea typeface="+mn-ea"/>
            </a:rPr>
            <a:t>这个系统的经济效益能超过它的开发成本吗</a:t>
          </a:r>
          <a:r>
            <a:rPr lang="en-US" sz="2400" dirty="0">
              <a:solidFill>
                <a:schemeClr val="tx1"/>
              </a:solidFill>
              <a:latin typeface="+mn-ea"/>
              <a:ea typeface="+mn-ea"/>
            </a:rPr>
            <a:t>?</a:t>
          </a:r>
          <a:endParaRPr lang="zh-CN" altLang="en-US" sz="2400" dirty="0">
            <a:solidFill>
              <a:schemeClr val="tx1"/>
            </a:solidFill>
            <a:latin typeface="+mn-ea"/>
            <a:ea typeface="+mn-ea"/>
          </a:endParaRPr>
        </a:p>
      </dgm:t>
    </dgm:pt>
    <dgm:pt modelId="{BEC8C9E7-EB4C-46D5-A315-CBADF9EE7FC4}" type="parTrans" cxnId="{D83C6DAA-CE44-46A0-8E46-8E3C83E2217E}">
      <dgm:prSet/>
      <dgm:spPr/>
      <dgm:t>
        <a:bodyPr/>
        <a:lstStyle/>
        <a:p>
          <a:endParaRPr lang="zh-CN" altLang="en-US"/>
        </a:p>
      </dgm:t>
    </dgm:pt>
    <dgm:pt modelId="{DB6551F3-F4D0-4C9C-86E7-0FA70FFE4A1D}" type="sibTrans" cxnId="{D83C6DAA-CE44-46A0-8E46-8E3C83E2217E}">
      <dgm:prSet/>
      <dgm:spPr/>
      <dgm:t>
        <a:bodyPr/>
        <a:lstStyle/>
        <a:p>
          <a:endParaRPr lang="zh-CN" altLang="en-US"/>
        </a:p>
      </dgm:t>
    </dgm:pt>
    <dgm:pt modelId="{DC4C7754-2C45-4332-99EC-EE504AB467F0}">
      <dgm:prSet phldrT="[文本]" custT="1"/>
      <dgm:spPr>
        <a:solidFill>
          <a:schemeClr val="tx2">
            <a:lumMod val="20000"/>
            <a:lumOff val="80000"/>
          </a:schemeClr>
        </a:solidFill>
      </dgm:spPr>
      <dgm:t>
        <a:bodyPr/>
        <a:lstStyle/>
        <a:p>
          <a:r>
            <a:rPr lang="zh-CN" sz="2400" dirty="0">
              <a:solidFill>
                <a:schemeClr val="tx1"/>
              </a:solidFill>
              <a:latin typeface="+mn-ea"/>
              <a:ea typeface="+mn-ea"/>
            </a:rPr>
            <a:t>操作可行性</a:t>
          </a:r>
          <a:endParaRPr lang="en-US" altLang="zh-CN" sz="2400" dirty="0">
            <a:solidFill>
              <a:schemeClr val="tx1"/>
            </a:solidFill>
            <a:latin typeface="+mn-ea"/>
            <a:ea typeface="+mn-ea"/>
          </a:endParaRPr>
        </a:p>
        <a:p>
          <a:r>
            <a:rPr lang="zh-CN" sz="2400" dirty="0">
              <a:solidFill>
                <a:schemeClr val="tx1"/>
              </a:solidFill>
              <a:latin typeface="+mn-ea"/>
              <a:ea typeface="+mn-ea"/>
            </a:rPr>
            <a:t>系统的操作方式在这个用户组织内行得通吗</a:t>
          </a:r>
          <a:r>
            <a:rPr lang="en-US" sz="2400" dirty="0">
              <a:solidFill>
                <a:schemeClr val="tx1"/>
              </a:solidFill>
              <a:latin typeface="+mn-ea"/>
              <a:ea typeface="+mn-ea"/>
            </a:rPr>
            <a:t>?</a:t>
          </a:r>
          <a:endParaRPr lang="zh-CN" altLang="en-US" sz="2400" dirty="0">
            <a:solidFill>
              <a:schemeClr val="tx1"/>
            </a:solidFill>
            <a:latin typeface="+mn-ea"/>
            <a:ea typeface="+mn-ea"/>
          </a:endParaRPr>
        </a:p>
      </dgm:t>
    </dgm:pt>
    <dgm:pt modelId="{45359689-15C6-49AB-8DF4-EA1773C89C06}" type="parTrans" cxnId="{CF085AD0-D66F-459F-B6C3-3589A3E48870}">
      <dgm:prSet/>
      <dgm:spPr/>
      <dgm:t>
        <a:bodyPr/>
        <a:lstStyle/>
        <a:p>
          <a:endParaRPr lang="zh-CN" altLang="en-US"/>
        </a:p>
      </dgm:t>
    </dgm:pt>
    <dgm:pt modelId="{52115858-4FD7-4D24-87ED-1E7270981BAC}" type="sibTrans" cxnId="{CF085AD0-D66F-459F-B6C3-3589A3E48870}">
      <dgm:prSet/>
      <dgm:spPr/>
      <dgm:t>
        <a:bodyPr/>
        <a:lstStyle/>
        <a:p>
          <a:endParaRPr lang="zh-CN" altLang="en-US"/>
        </a:p>
      </dgm:t>
    </dgm:pt>
    <dgm:pt modelId="{E27CD59C-4D4A-429A-A72B-FD1031172CCE}" type="pres">
      <dgm:prSet presAssocID="{942C2991-BD69-4692-9A03-E86052FA4052}" presName="linear" presStyleCnt="0">
        <dgm:presLayoutVars>
          <dgm:dir/>
          <dgm:animLvl val="lvl"/>
          <dgm:resizeHandles val="exact"/>
        </dgm:presLayoutVars>
      </dgm:prSet>
      <dgm:spPr/>
      <dgm:t>
        <a:bodyPr/>
        <a:lstStyle/>
        <a:p>
          <a:endParaRPr lang="zh-CN" altLang="en-US"/>
        </a:p>
      </dgm:t>
    </dgm:pt>
    <dgm:pt modelId="{2885A8C5-5281-4C7F-9BD0-49CAA49864DA}" type="pres">
      <dgm:prSet presAssocID="{4310546B-036C-4B04-84F4-28A00248516D}" presName="parentLin" presStyleCnt="0"/>
      <dgm:spPr/>
    </dgm:pt>
    <dgm:pt modelId="{136D1800-A221-431A-8E70-7BC95360BB92}" type="pres">
      <dgm:prSet presAssocID="{4310546B-036C-4B04-84F4-28A00248516D}" presName="parentLeftMargin" presStyleLbl="node1" presStyleIdx="0" presStyleCnt="3"/>
      <dgm:spPr/>
      <dgm:t>
        <a:bodyPr/>
        <a:lstStyle/>
        <a:p>
          <a:endParaRPr lang="zh-CN" altLang="en-US"/>
        </a:p>
      </dgm:t>
    </dgm:pt>
    <dgm:pt modelId="{F374143B-1EC2-450F-AB16-E207FCED7EC0}" type="pres">
      <dgm:prSet presAssocID="{4310546B-036C-4B04-84F4-28A00248516D}" presName="parentText" presStyleLbl="node1" presStyleIdx="0" presStyleCnt="3" custScaleX="118247" custScaleY="143926">
        <dgm:presLayoutVars>
          <dgm:chMax val="0"/>
          <dgm:bulletEnabled val="1"/>
        </dgm:presLayoutVars>
      </dgm:prSet>
      <dgm:spPr/>
      <dgm:t>
        <a:bodyPr/>
        <a:lstStyle/>
        <a:p>
          <a:endParaRPr lang="zh-CN" altLang="en-US"/>
        </a:p>
      </dgm:t>
    </dgm:pt>
    <dgm:pt modelId="{9663EADB-6382-4C4B-ABA9-42F301D6AEE8}" type="pres">
      <dgm:prSet presAssocID="{4310546B-036C-4B04-84F4-28A00248516D}" presName="negativeSpace" presStyleCnt="0"/>
      <dgm:spPr/>
    </dgm:pt>
    <dgm:pt modelId="{3945ED47-06F7-4A19-A2FE-4AD6014C3E2E}" type="pres">
      <dgm:prSet presAssocID="{4310546B-036C-4B04-84F4-28A00248516D}" presName="childText" presStyleLbl="conFgAcc1" presStyleIdx="0"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 modelId="{275688AC-FAEA-43A5-9577-7B87359AC1CC}" type="pres">
      <dgm:prSet presAssocID="{6DCE853D-574C-42DA-A3BD-E134173F6ADD}" presName="spaceBetweenRectangles" presStyleCnt="0"/>
      <dgm:spPr/>
    </dgm:pt>
    <dgm:pt modelId="{DA55402D-356E-4D47-8CBA-CDCDF729B2BA}" type="pres">
      <dgm:prSet presAssocID="{622E1157-3997-46BD-8F88-6D3B08F64E2C}" presName="parentLin" presStyleCnt="0"/>
      <dgm:spPr/>
    </dgm:pt>
    <dgm:pt modelId="{0289B4DA-FC65-4881-A92C-2ED5B0C09957}" type="pres">
      <dgm:prSet presAssocID="{622E1157-3997-46BD-8F88-6D3B08F64E2C}" presName="parentLeftMargin" presStyleLbl="node1" presStyleIdx="0" presStyleCnt="3"/>
      <dgm:spPr/>
      <dgm:t>
        <a:bodyPr/>
        <a:lstStyle/>
        <a:p>
          <a:endParaRPr lang="zh-CN" altLang="en-US"/>
        </a:p>
      </dgm:t>
    </dgm:pt>
    <dgm:pt modelId="{B734164E-9597-4CF0-8394-2ADDAD136676}" type="pres">
      <dgm:prSet presAssocID="{622E1157-3997-46BD-8F88-6D3B08F64E2C}" presName="parentText" presStyleLbl="node1" presStyleIdx="1" presStyleCnt="3" custScaleX="117869" custScaleY="147555">
        <dgm:presLayoutVars>
          <dgm:chMax val="0"/>
          <dgm:bulletEnabled val="1"/>
        </dgm:presLayoutVars>
      </dgm:prSet>
      <dgm:spPr/>
      <dgm:t>
        <a:bodyPr/>
        <a:lstStyle/>
        <a:p>
          <a:endParaRPr lang="zh-CN" altLang="en-US"/>
        </a:p>
      </dgm:t>
    </dgm:pt>
    <dgm:pt modelId="{BA77F6AB-98CC-4A03-B57F-96E101A97688}" type="pres">
      <dgm:prSet presAssocID="{622E1157-3997-46BD-8F88-6D3B08F64E2C}" presName="negativeSpace" presStyleCnt="0"/>
      <dgm:spPr/>
    </dgm:pt>
    <dgm:pt modelId="{8D528393-1C56-4832-8FC9-8CD75C37D198}" type="pres">
      <dgm:prSet presAssocID="{622E1157-3997-46BD-8F88-6D3B08F64E2C}" presName="childText" presStyleLbl="conFgAcc1" presStyleIdx="1"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 modelId="{4E6AC2F4-6900-4548-9DF0-8EC8AB0C66A6}" type="pres">
      <dgm:prSet presAssocID="{DB6551F3-F4D0-4C9C-86E7-0FA70FFE4A1D}" presName="spaceBetweenRectangles" presStyleCnt="0"/>
      <dgm:spPr/>
    </dgm:pt>
    <dgm:pt modelId="{34348E96-912C-4A4B-840B-1F4A844355FE}" type="pres">
      <dgm:prSet presAssocID="{DC4C7754-2C45-4332-99EC-EE504AB467F0}" presName="parentLin" presStyleCnt="0"/>
      <dgm:spPr/>
    </dgm:pt>
    <dgm:pt modelId="{7E010D72-6DC5-49F5-89B7-4C82659E55FC}" type="pres">
      <dgm:prSet presAssocID="{DC4C7754-2C45-4332-99EC-EE504AB467F0}" presName="parentLeftMargin" presStyleLbl="node1" presStyleIdx="1" presStyleCnt="3"/>
      <dgm:spPr/>
      <dgm:t>
        <a:bodyPr/>
        <a:lstStyle/>
        <a:p>
          <a:endParaRPr lang="zh-CN" altLang="en-US"/>
        </a:p>
      </dgm:t>
    </dgm:pt>
    <dgm:pt modelId="{2D37F88C-FEFA-4A75-B6B0-AF7AAF533B46}" type="pres">
      <dgm:prSet presAssocID="{DC4C7754-2C45-4332-99EC-EE504AB467F0}" presName="parentText" presStyleLbl="node1" presStyleIdx="2" presStyleCnt="3" custScaleX="118884" custScaleY="148651">
        <dgm:presLayoutVars>
          <dgm:chMax val="0"/>
          <dgm:bulletEnabled val="1"/>
        </dgm:presLayoutVars>
      </dgm:prSet>
      <dgm:spPr/>
      <dgm:t>
        <a:bodyPr/>
        <a:lstStyle/>
        <a:p>
          <a:endParaRPr lang="zh-CN" altLang="en-US"/>
        </a:p>
      </dgm:t>
    </dgm:pt>
    <dgm:pt modelId="{5ABF4D69-84C9-4413-B6F0-DE3FC25DB754}" type="pres">
      <dgm:prSet presAssocID="{DC4C7754-2C45-4332-99EC-EE504AB467F0}" presName="negativeSpace" presStyleCnt="0"/>
      <dgm:spPr/>
    </dgm:pt>
    <dgm:pt modelId="{4C1A4602-D8A0-4670-868E-0E3ED153BB75}" type="pres">
      <dgm:prSet presAssocID="{DC4C7754-2C45-4332-99EC-EE504AB467F0}" presName="childText" presStyleLbl="conFgAcc1" presStyleIdx="2"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Lst>
  <dgm:cxnLst>
    <dgm:cxn modelId="{430E6556-26DB-4DE1-9362-A0B9AB844B72}" srcId="{942C2991-BD69-4692-9A03-E86052FA4052}" destId="{4310546B-036C-4B04-84F4-28A00248516D}" srcOrd="0" destOrd="0" parTransId="{547CBBCC-891A-4C40-8D5B-9D986C8FDD95}" sibTransId="{6DCE853D-574C-42DA-A3BD-E134173F6ADD}"/>
    <dgm:cxn modelId="{FA397551-1884-4FDD-BED7-0695E23929B2}" type="presOf" srcId="{DC4C7754-2C45-4332-99EC-EE504AB467F0}" destId="{7E010D72-6DC5-49F5-89B7-4C82659E55FC}" srcOrd="0" destOrd="0" presId="urn:microsoft.com/office/officeart/2005/8/layout/list1"/>
    <dgm:cxn modelId="{D83C6DAA-CE44-46A0-8E46-8E3C83E2217E}" srcId="{942C2991-BD69-4692-9A03-E86052FA4052}" destId="{622E1157-3997-46BD-8F88-6D3B08F64E2C}" srcOrd="1" destOrd="0" parTransId="{BEC8C9E7-EB4C-46D5-A315-CBADF9EE7FC4}" sibTransId="{DB6551F3-F4D0-4C9C-86E7-0FA70FFE4A1D}"/>
    <dgm:cxn modelId="{AAED36BD-A92E-496F-83AE-94C48BB7DC82}" type="presOf" srcId="{622E1157-3997-46BD-8F88-6D3B08F64E2C}" destId="{B734164E-9597-4CF0-8394-2ADDAD136676}" srcOrd="1" destOrd="0" presId="urn:microsoft.com/office/officeart/2005/8/layout/list1"/>
    <dgm:cxn modelId="{1B5DBF9E-BE19-4C27-98BB-BAFAA13C80BB}" type="presOf" srcId="{DC4C7754-2C45-4332-99EC-EE504AB467F0}" destId="{2D37F88C-FEFA-4A75-B6B0-AF7AAF533B46}" srcOrd="1" destOrd="0" presId="urn:microsoft.com/office/officeart/2005/8/layout/list1"/>
    <dgm:cxn modelId="{D4F332CD-1CC9-4E19-B92A-86B6E92D2BB6}" type="presOf" srcId="{942C2991-BD69-4692-9A03-E86052FA4052}" destId="{E27CD59C-4D4A-429A-A72B-FD1031172CCE}" srcOrd="0" destOrd="0" presId="urn:microsoft.com/office/officeart/2005/8/layout/list1"/>
    <dgm:cxn modelId="{61F5F15C-1E41-47BF-B122-E8F9B53AAF27}" type="presOf" srcId="{622E1157-3997-46BD-8F88-6D3B08F64E2C}" destId="{0289B4DA-FC65-4881-A92C-2ED5B0C09957}" srcOrd="0" destOrd="0" presId="urn:microsoft.com/office/officeart/2005/8/layout/list1"/>
    <dgm:cxn modelId="{2E77410E-51F9-4F62-9B6A-5710066738B8}" type="presOf" srcId="{4310546B-036C-4B04-84F4-28A00248516D}" destId="{F374143B-1EC2-450F-AB16-E207FCED7EC0}" srcOrd="1" destOrd="0" presId="urn:microsoft.com/office/officeart/2005/8/layout/list1"/>
    <dgm:cxn modelId="{CF085AD0-D66F-459F-B6C3-3589A3E48870}" srcId="{942C2991-BD69-4692-9A03-E86052FA4052}" destId="{DC4C7754-2C45-4332-99EC-EE504AB467F0}" srcOrd="2" destOrd="0" parTransId="{45359689-15C6-49AB-8DF4-EA1773C89C06}" sibTransId="{52115858-4FD7-4D24-87ED-1E7270981BAC}"/>
    <dgm:cxn modelId="{5E957BB8-03F9-4DA7-A612-B901EC1CAED9}" type="presOf" srcId="{4310546B-036C-4B04-84F4-28A00248516D}" destId="{136D1800-A221-431A-8E70-7BC95360BB92}" srcOrd="0" destOrd="0" presId="urn:microsoft.com/office/officeart/2005/8/layout/list1"/>
    <dgm:cxn modelId="{F279F23C-620C-4012-A35C-A0157FF6A0ED}" type="presParOf" srcId="{E27CD59C-4D4A-429A-A72B-FD1031172CCE}" destId="{2885A8C5-5281-4C7F-9BD0-49CAA49864DA}" srcOrd="0" destOrd="0" presId="urn:microsoft.com/office/officeart/2005/8/layout/list1"/>
    <dgm:cxn modelId="{E567E1B7-20BE-4068-931C-B44466C6E660}" type="presParOf" srcId="{2885A8C5-5281-4C7F-9BD0-49CAA49864DA}" destId="{136D1800-A221-431A-8E70-7BC95360BB92}" srcOrd="0" destOrd="0" presId="urn:microsoft.com/office/officeart/2005/8/layout/list1"/>
    <dgm:cxn modelId="{96AB26C0-478E-4BCA-A18E-F402D8F4A5A4}" type="presParOf" srcId="{2885A8C5-5281-4C7F-9BD0-49CAA49864DA}" destId="{F374143B-1EC2-450F-AB16-E207FCED7EC0}" srcOrd="1" destOrd="0" presId="urn:microsoft.com/office/officeart/2005/8/layout/list1"/>
    <dgm:cxn modelId="{2ABD402D-F4E5-42AF-AD3F-435059F2B67D}" type="presParOf" srcId="{E27CD59C-4D4A-429A-A72B-FD1031172CCE}" destId="{9663EADB-6382-4C4B-ABA9-42F301D6AEE8}" srcOrd="1" destOrd="0" presId="urn:microsoft.com/office/officeart/2005/8/layout/list1"/>
    <dgm:cxn modelId="{2C5BC0CE-4660-45DD-9A93-8FB9A6549B9C}" type="presParOf" srcId="{E27CD59C-4D4A-429A-A72B-FD1031172CCE}" destId="{3945ED47-06F7-4A19-A2FE-4AD6014C3E2E}" srcOrd="2" destOrd="0" presId="urn:microsoft.com/office/officeart/2005/8/layout/list1"/>
    <dgm:cxn modelId="{AC9FAF10-5B8C-4F0B-8BE4-1D5054B22090}" type="presParOf" srcId="{E27CD59C-4D4A-429A-A72B-FD1031172CCE}" destId="{275688AC-FAEA-43A5-9577-7B87359AC1CC}" srcOrd="3" destOrd="0" presId="urn:microsoft.com/office/officeart/2005/8/layout/list1"/>
    <dgm:cxn modelId="{B4048A1F-5D00-4B4B-812C-E432DACEE9BA}" type="presParOf" srcId="{E27CD59C-4D4A-429A-A72B-FD1031172CCE}" destId="{DA55402D-356E-4D47-8CBA-CDCDF729B2BA}" srcOrd="4" destOrd="0" presId="urn:microsoft.com/office/officeart/2005/8/layout/list1"/>
    <dgm:cxn modelId="{A0B1A9DC-CAF3-4B52-9E51-29C2E00D44E8}" type="presParOf" srcId="{DA55402D-356E-4D47-8CBA-CDCDF729B2BA}" destId="{0289B4DA-FC65-4881-A92C-2ED5B0C09957}" srcOrd="0" destOrd="0" presId="urn:microsoft.com/office/officeart/2005/8/layout/list1"/>
    <dgm:cxn modelId="{09CB13CB-4740-4010-BD7C-6D4232FA41AF}" type="presParOf" srcId="{DA55402D-356E-4D47-8CBA-CDCDF729B2BA}" destId="{B734164E-9597-4CF0-8394-2ADDAD136676}" srcOrd="1" destOrd="0" presId="urn:microsoft.com/office/officeart/2005/8/layout/list1"/>
    <dgm:cxn modelId="{24DAF05D-B974-4046-9531-F39BB1766D20}" type="presParOf" srcId="{E27CD59C-4D4A-429A-A72B-FD1031172CCE}" destId="{BA77F6AB-98CC-4A03-B57F-96E101A97688}" srcOrd="5" destOrd="0" presId="urn:microsoft.com/office/officeart/2005/8/layout/list1"/>
    <dgm:cxn modelId="{818B41B6-B883-4845-BE64-77C75BDEA210}" type="presParOf" srcId="{E27CD59C-4D4A-429A-A72B-FD1031172CCE}" destId="{8D528393-1C56-4832-8FC9-8CD75C37D198}" srcOrd="6" destOrd="0" presId="urn:microsoft.com/office/officeart/2005/8/layout/list1"/>
    <dgm:cxn modelId="{60924AAA-5014-452A-A73F-2134FDA2CD91}" type="presParOf" srcId="{E27CD59C-4D4A-429A-A72B-FD1031172CCE}" destId="{4E6AC2F4-6900-4548-9DF0-8EC8AB0C66A6}" srcOrd="7" destOrd="0" presId="urn:microsoft.com/office/officeart/2005/8/layout/list1"/>
    <dgm:cxn modelId="{33F5BE53-22CB-48B3-8052-7DEAE2867FCB}" type="presParOf" srcId="{E27CD59C-4D4A-429A-A72B-FD1031172CCE}" destId="{34348E96-912C-4A4B-840B-1F4A844355FE}" srcOrd="8" destOrd="0" presId="urn:microsoft.com/office/officeart/2005/8/layout/list1"/>
    <dgm:cxn modelId="{458E3094-2B51-4502-92A5-9409C4655BA8}" type="presParOf" srcId="{34348E96-912C-4A4B-840B-1F4A844355FE}" destId="{7E010D72-6DC5-49F5-89B7-4C82659E55FC}" srcOrd="0" destOrd="0" presId="urn:microsoft.com/office/officeart/2005/8/layout/list1"/>
    <dgm:cxn modelId="{C001165F-3844-4351-8A06-5FC8AADA40A4}" type="presParOf" srcId="{34348E96-912C-4A4B-840B-1F4A844355FE}" destId="{2D37F88C-FEFA-4A75-B6B0-AF7AAF533B46}" srcOrd="1" destOrd="0" presId="urn:microsoft.com/office/officeart/2005/8/layout/list1"/>
    <dgm:cxn modelId="{277B560D-A952-48E3-93F1-2B1841848F6A}" type="presParOf" srcId="{E27CD59C-4D4A-429A-A72B-FD1031172CCE}" destId="{5ABF4D69-84C9-4413-B6F0-DE3FC25DB754}" srcOrd="9" destOrd="0" presId="urn:microsoft.com/office/officeart/2005/8/layout/list1"/>
    <dgm:cxn modelId="{CB26BE10-CECD-4A2B-9E81-73CAD7D6AD2D}" type="presParOf" srcId="{E27CD59C-4D4A-429A-A72B-FD1031172CCE}" destId="{4C1A4602-D8A0-4670-868E-0E3ED153BB75}"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DCC080-B3AD-4322-B747-D1BD167080DF}" type="doc">
      <dgm:prSet loTypeId="urn:microsoft.com/office/officeart/2005/8/layout/matrix3" loCatId="matrix" qsTypeId="urn:microsoft.com/office/officeart/2005/8/quickstyle/simple3" qsCatId="simple" csTypeId="urn:microsoft.com/office/officeart/2005/8/colors/accent1_2" csCatId="accent1" phldr="1"/>
      <dgm:spPr/>
      <dgm:t>
        <a:bodyPr/>
        <a:lstStyle/>
        <a:p>
          <a:endParaRPr lang="zh-CN" altLang="en-US"/>
        </a:p>
      </dgm:t>
    </dgm:pt>
    <dgm:pt modelId="{812212F2-57C5-4A7B-A3F8-E27A706C0ACB}">
      <dgm:prSet phldrT="[文本]"/>
      <dgm:spPr/>
      <dgm:t>
        <a:bodyPr/>
        <a:lstStyle/>
        <a:p>
          <a:r>
            <a:rPr lang="zh-CN" b="1" dirty="0"/>
            <a:t>正方形</a:t>
          </a:r>
          <a:r>
            <a:rPr lang="zh-CN" dirty="0"/>
            <a:t>表示数据的源点或终点</a:t>
          </a:r>
          <a:endParaRPr lang="zh-CN" altLang="en-US" dirty="0"/>
        </a:p>
      </dgm:t>
    </dgm:pt>
    <dgm:pt modelId="{A3669F3E-32B5-46AB-85C1-A08A76557160}" type="parTrans" cxnId="{E01BE1EF-78CA-4430-9623-108E6AA292C1}">
      <dgm:prSet/>
      <dgm:spPr/>
      <dgm:t>
        <a:bodyPr/>
        <a:lstStyle/>
        <a:p>
          <a:endParaRPr lang="zh-CN" altLang="en-US"/>
        </a:p>
      </dgm:t>
    </dgm:pt>
    <dgm:pt modelId="{19142DFF-8AEF-4668-8CD1-0BB644E0DCB1}" type="sibTrans" cxnId="{E01BE1EF-78CA-4430-9623-108E6AA292C1}">
      <dgm:prSet/>
      <dgm:spPr/>
      <dgm:t>
        <a:bodyPr/>
        <a:lstStyle/>
        <a:p>
          <a:endParaRPr lang="zh-CN" altLang="en-US"/>
        </a:p>
      </dgm:t>
    </dgm:pt>
    <dgm:pt modelId="{C331DDC5-C973-4E21-A323-0511C35FE112}">
      <dgm:prSet phldrT="[文本]"/>
      <dgm:spPr/>
      <dgm:t>
        <a:bodyPr/>
        <a:lstStyle/>
        <a:p>
          <a:r>
            <a:rPr lang="zh-CN" b="1" dirty="0"/>
            <a:t>圆角矩形</a:t>
          </a:r>
          <a:r>
            <a:rPr lang="zh-CN" dirty="0"/>
            <a:t>代表变换数据的处理</a:t>
          </a:r>
          <a:endParaRPr lang="zh-CN" altLang="en-US" dirty="0"/>
        </a:p>
      </dgm:t>
    </dgm:pt>
    <dgm:pt modelId="{58A2A10D-D585-4358-A516-6849474A01B0}" type="parTrans" cxnId="{BAA8264F-4891-431A-8402-11E2B42D3463}">
      <dgm:prSet/>
      <dgm:spPr/>
      <dgm:t>
        <a:bodyPr/>
        <a:lstStyle/>
        <a:p>
          <a:endParaRPr lang="zh-CN" altLang="en-US"/>
        </a:p>
      </dgm:t>
    </dgm:pt>
    <dgm:pt modelId="{4BCBA493-C3C4-4E23-A03A-BC70BC507803}" type="sibTrans" cxnId="{BAA8264F-4891-431A-8402-11E2B42D3463}">
      <dgm:prSet/>
      <dgm:spPr/>
      <dgm:t>
        <a:bodyPr/>
        <a:lstStyle/>
        <a:p>
          <a:endParaRPr lang="zh-CN" altLang="en-US"/>
        </a:p>
      </dgm:t>
    </dgm:pt>
    <dgm:pt modelId="{B8359CE2-81D5-499B-AEA2-657918E374BA}">
      <dgm:prSet phldrT="[文本]"/>
      <dgm:spPr/>
      <dgm:t>
        <a:bodyPr/>
        <a:lstStyle/>
        <a:p>
          <a:r>
            <a:rPr lang="zh-CN" b="1" dirty="0"/>
            <a:t>开口矩形</a:t>
          </a:r>
          <a:r>
            <a:rPr lang="zh-CN" dirty="0"/>
            <a:t>代表数据存储</a:t>
          </a:r>
          <a:endParaRPr lang="zh-CN" altLang="en-US" dirty="0"/>
        </a:p>
      </dgm:t>
    </dgm:pt>
    <dgm:pt modelId="{C0A8E20A-72DD-46E3-B6FE-AD486E0D9D33}" type="parTrans" cxnId="{17D97703-20E1-4F60-A03C-B84FFA37D054}">
      <dgm:prSet/>
      <dgm:spPr/>
      <dgm:t>
        <a:bodyPr/>
        <a:lstStyle/>
        <a:p>
          <a:endParaRPr lang="zh-CN" altLang="en-US"/>
        </a:p>
      </dgm:t>
    </dgm:pt>
    <dgm:pt modelId="{C6FC4E7C-F709-42E9-B1CA-74D70D669C96}" type="sibTrans" cxnId="{17D97703-20E1-4F60-A03C-B84FFA37D054}">
      <dgm:prSet/>
      <dgm:spPr/>
      <dgm:t>
        <a:bodyPr/>
        <a:lstStyle/>
        <a:p>
          <a:endParaRPr lang="zh-CN" altLang="en-US"/>
        </a:p>
      </dgm:t>
    </dgm:pt>
    <dgm:pt modelId="{9A3C8575-B176-4338-BA0D-AD91C5A30440}">
      <dgm:prSet phldrT="[文本]"/>
      <dgm:spPr/>
      <dgm:t>
        <a:bodyPr/>
        <a:lstStyle/>
        <a:p>
          <a:r>
            <a:rPr lang="zh-CN" b="1" dirty="0"/>
            <a:t>箭头</a:t>
          </a:r>
          <a:r>
            <a:rPr lang="zh-CN" dirty="0"/>
            <a:t>表示数据流，即特定数据的流动方向</a:t>
          </a:r>
          <a:endParaRPr lang="zh-CN" altLang="en-US" dirty="0"/>
        </a:p>
      </dgm:t>
    </dgm:pt>
    <dgm:pt modelId="{54FAD3BD-B792-4264-A38B-EDA7E23195FD}" type="parTrans" cxnId="{D772DBC5-F111-4E99-86EA-7806EE9A219C}">
      <dgm:prSet/>
      <dgm:spPr/>
      <dgm:t>
        <a:bodyPr/>
        <a:lstStyle/>
        <a:p>
          <a:endParaRPr lang="zh-CN" altLang="en-US"/>
        </a:p>
      </dgm:t>
    </dgm:pt>
    <dgm:pt modelId="{F3EC7973-5349-48DD-AA3E-517684CB13DC}" type="sibTrans" cxnId="{D772DBC5-F111-4E99-86EA-7806EE9A219C}">
      <dgm:prSet/>
      <dgm:spPr/>
      <dgm:t>
        <a:bodyPr/>
        <a:lstStyle/>
        <a:p>
          <a:endParaRPr lang="zh-CN" altLang="en-US"/>
        </a:p>
      </dgm:t>
    </dgm:pt>
    <dgm:pt modelId="{7CB7DEFB-914E-463F-90CC-249F5BFC1A14}" type="pres">
      <dgm:prSet presAssocID="{70DCC080-B3AD-4322-B747-D1BD167080DF}" presName="matrix" presStyleCnt="0">
        <dgm:presLayoutVars>
          <dgm:chMax val="1"/>
          <dgm:dir/>
          <dgm:resizeHandles val="exact"/>
        </dgm:presLayoutVars>
      </dgm:prSet>
      <dgm:spPr/>
      <dgm:t>
        <a:bodyPr/>
        <a:lstStyle/>
        <a:p>
          <a:endParaRPr lang="zh-CN" altLang="en-US"/>
        </a:p>
      </dgm:t>
    </dgm:pt>
    <dgm:pt modelId="{5DBBA26A-AAC7-4EBC-B2F5-C62F0014C446}" type="pres">
      <dgm:prSet presAssocID="{70DCC080-B3AD-4322-B747-D1BD167080DF}" presName="diamond" presStyleLbl="bgShp" presStyleIdx="0" presStyleCnt="1"/>
      <dgm:spPr/>
    </dgm:pt>
    <dgm:pt modelId="{53D72F2F-1EF1-4319-9C2F-BE00EEF20707}" type="pres">
      <dgm:prSet presAssocID="{70DCC080-B3AD-4322-B747-D1BD167080DF}" presName="quad1" presStyleLbl="node1" presStyleIdx="0" presStyleCnt="4">
        <dgm:presLayoutVars>
          <dgm:chMax val="0"/>
          <dgm:chPref val="0"/>
          <dgm:bulletEnabled val="1"/>
        </dgm:presLayoutVars>
      </dgm:prSet>
      <dgm:spPr/>
      <dgm:t>
        <a:bodyPr/>
        <a:lstStyle/>
        <a:p>
          <a:endParaRPr lang="zh-CN" altLang="en-US"/>
        </a:p>
      </dgm:t>
    </dgm:pt>
    <dgm:pt modelId="{F7BA9B28-8F77-4959-93EB-32FD2C62E0C9}" type="pres">
      <dgm:prSet presAssocID="{70DCC080-B3AD-4322-B747-D1BD167080DF}" presName="quad2" presStyleLbl="node1" presStyleIdx="1" presStyleCnt="4">
        <dgm:presLayoutVars>
          <dgm:chMax val="0"/>
          <dgm:chPref val="0"/>
          <dgm:bulletEnabled val="1"/>
        </dgm:presLayoutVars>
      </dgm:prSet>
      <dgm:spPr/>
      <dgm:t>
        <a:bodyPr/>
        <a:lstStyle/>
        <a:p>
          <a:endParaRPr lang="zh-CN" altLang="en-US"/>
        </a:p>
      </dgm:t>
    </dgm:pt>
    <dgm:pt modelId="{F1438C4E-64FC-4F10-B57F-1302EF960DD5}" type="pres">
      <dgm:prSet presAssocID="{70DCC080-B3AD-4322-B747-D1BD167080DF}" presName="quad3" presStyleLbl="node1" presStyleIdx="2" presStyleCnt="4">
        <dgm:presLayoutVars>
          <dgm:chMax val="0"/>
          <dgm:chPref val="0"/>
          <dgm:bulletEnabled val="1"/>
        </dgm:presLayoutVars>
      </dgm:prSet>
      <dgm:spPr/>
      <dgm:t>
        <a:bodyPr/>
        <a:lstStyle/>
        <a:p>
          <a:endParaRPr lang="zh-CN" altLang="en-US"/>
        </a:p>
      </dgm:t>
    </dgm:pt>
    <dgm:pt modelId="{503ADC04-8EAF-4B96-A619-973ADA5A5EE2}" type="pres">
      <dgm:prSet presAssocID="{70DCC080-B3AD-4322-B747-D1BD167080DF}" presName="quad4" presStyleLbl="node1" presStyleIdx="3" presStyleCnt="4">
        <dgm:presLayoutVars>
          <dgm:chMax val="0"/>
          <dgm:chPref val="0"/>
          <dgm:bulletEnabled val="1"/>
        </dgm:presLayoutVars>
      </dgm:prSet>
      <dgm:spPr/>
      <dgm:t>
        <a:bodyPr/>
        <a:lstStyle/>
        <a:p>
          <a:endParaRPr lang="zh-CN" altLang="en-US"/>
        </a:p>
      </dgm:t>
    </dgm:pt>
  </dgm:ptLst>
  <dgm:cxnLst>
    <dgm:cxn modelId="{D772DBC5-F111-4E99-86EA-7806EE9A219C}" srcId="{70DCC080-B3AD-4322-B747-D1BD167080DF}" destId="{9A3C8575-B176-4338-BA0D-AD91C5A30440}" srcOrd="3" destOrd="0" parTransId="{54FAD3BD-B792-4264-A38B-EDA7E23195FD}" sibTransId="{F3EC7973-5349-48DD-AA3E-517684CB13DC}"/>
    <dgm:cxn modelId="{513471EF-015B-4EE8-AD06-E64A56B4E702}" type="presOf" srcId="{C331DDC5-C973-4E21-A323-0511C35FE112}" destId="{F7BA9B28-8F77-4959-93EB-32FD2C62E0C9}" srcOrd="0" destOrd="0" presId="urn:microsoft.com/office/officeart/2005/8/layout/matrix3"/>
    <dgm:cxn modelId="{BAA8264F-4891-431A-8402-11E2B42D3463}" srcId="{70DCC080-B3AD-4322-B747-D1BD167080DF}" destId="{C331DDC5-C973-4E21-A323-0511C35FE112}" srcOrd="1" destOrd="0" parTransId="{58A2A10D-D585-4358-A516-6849474A01B0}" sibTransId="{4BCBA493-C3C4-4E23-A03A-BC70BC507803}"/>
    <dgm:cxn modelId="{17D97703-20E1-4F60-A03C-B84FFA37D054}" srcId="{70DCC080-B3AD-4322-B747-D1BD167080DF}" destId="{B8359CE2-81D5-499B-AEA2-657918E374BA}" srcOrd="2" destOrd="0" parTransId="{C0A8E20A-72DD-46E3-B6FE-AD486E0D9D33}" sibTransId="{C6FC4E7C-F709-42E9-B1CA-74D70D669C96}"/>
    <dgm:cxn modelId="{7B3D4581-548E-49D6-BC8B-841FDDD9CD70}" type="presOf" srcId="{812212F2-57C5-4A7B-A3F8-E27A706C0ACB}" destId="{53D72F2F-1EF1-4319-9C2F-BE00EEF20707}" srcOrd="0" destOrd="0" presId="urn:microsoft.com/office/officeart/2005/8/layout/matrix3"/>
    <dgm:cxn modelId="{94E80784-CEEF-46D9-B21C-9D4184292DFD}" type="presOf" srcId="{70DCC080-B3AD-4322-B747-D1BD167080DF}" destId="{7CB7DEFB-914E-463F-90CC-249F5BFC1A14}" srcOrd="0" destOrd="0" presId="urn:microsoft.com/office/officeart/2005/8/layout/matrix3"/>
    <dgm:cxn modelId="{BE2D5BB8-7978-4FBC-84BD-55BAEA2E04BB}" type="presOf" srcId="{9A3C8575-B176-4338-BA0D-AD91C5A30440}" destId="{503ADC04-8EAF-4B96-A619-973ADA5A5EE2}" srcOrd="0" destOrd="0" presId="urn:microsoft.com/office/officeart/2005/8/layout/matrix3"/>
    <dgm:cxn modelId="{AE1F7D09-A45F-4C65-88F6-F76DB88F4AA7}" type="presOf" srcId="{B8359CE2-81D5-499B-AEA2-657918E374BA}" destId="{F1438C4E-64FC-4F10-B57F-1302EF960DD5}" srcOrd="0" destOrd="0" presId="urn:microsoft.com/office/officeart/2005/8/layout/matrix3"/>
    <dgm:cxn modelId="{E01BE1EF-78CA-4430-9623-108E6AA292C1}" srcId="{70DCC080-B3AD-4322-B747-D1BD167080DF}" destId="{812212F2-57C5-4A7B-A3F8-E27A706C0ACB}" srcOrd="0" destOrd="0" parTransId="{A3669F3E-32B5-46AB-85C1-A08A76557160}" sibTransId="{19142DFF-8AEF-4668-8CD1-0BB644E0DCB1}"/>
    <dgm:cxn modelId="{BC30B999-8EDE-4F35-9035-3644D7131780}" type="presParOf" srcId="{7CB7DEFB-914E-463F-90CC-249F5BFC1A14}" destId="{5DBBA26A-AAC7-4EBC-B2F5-C62F0014C446}" srcOrd="0" destOrd="0" presId="urn:microsoft.com/office/officeart/2005/8/layout/matrix3"/>
    <dgm:cxn modelId="{D2C1E7E8-7BA4-4C6C-82AA-71EFAF73C062}" type="presParOf" srcId="{7CB7DEFB-914E-463F-90CC-249F5BFC1A14}" destId="{53D72F2F-1EF1-4319-9C2F-BE00EEF20707}" srcOrd="1" destOrd="0" presId="urn:microsoft.com/office/officeart/2005/8/layout/matrix3"/>
    <dgm:cxn modelId="{A3135D3E-ACAC-4ED3-ACE6-13F49E0441E9}" type="presParOf" srcId="{7CB7DEFB-914E-463F-90CC-249F5BFC1A14}" destId="{F7BA9B28-8F77-4959-93EB-32FD2C62E0C9}" srcOrd="2" destOrd="0" presId="urn:microsoft.com/office/officeart/2005/8/layout/matrix3"/>
    <dgm:cxn modelId="{76100432-2853-4E69-BF05-459539BC1720}" type="presParOf" srcId="{7CB7DEFB-914E-463F-90CC-249F5BFC1A14}" destId="{F1438C4E-64FC-4F10-B57F-1302EF960DD5}" srcOrd="3" destOrd="0" presId="urn:microsoft.com/office/officeart/2005/8/layout/matrix3"/>
    <dgm:cxn modelId="{320D0FB1-6DD8-4162-A587-842E3944854D}" type="presParOf" srcId="{7CB7DEFB-914E-463F-90CC-249F5BFC1A14}" destId="{503ADC04-8EAF-4B96-A619-973ADA5A5EE2}"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721773-D785-4934-B0B6-D0C300D18F09}" type="doc">
      <dgm:prSet loTypeId="urn:microsoft.com/office/officeart/2005/8/layout/radial1" loCatId="relationship" qsTypeId="urn:microsoft.com/office/officeart/2005/8/quickstyle/simple3" qsCatId="simple" csTypeId="urn:microsoft.com/office/officeart/2005/8/colors/accent1_2" csCatId="accent1" phldr="1"/>
      <dgm:spPr/>
      <dgm:t>
        <a:bodyPr/>
        <a:lstStyle/>
        <a:p>
          <a:endParaRPr lang="zh-CN" altLang="en-US"/>
        </a:p>
      </dgm:t>
    </dgm:pt>
    <dgm:pt modelId="{377B0313-40CB-4D0D-B2F3-142EF4E676A7}">
      <dgm:prSet phldrT="[文本]"/>
      <dgm:spPr/>
      <dgm:t>
        <a:bodyPr/>
        <a:lstStyle/>
        <a:p>
          <a:r>
            <a:rPr lang="zh-CN" altLang="en-US" dirty="0"/>
            <a:t>数据字典</a:t>
          </a:r>
        </a:p>
      </dgm:t>
    </dgm:pt>
    <dgm:pt modelId="{3AF6F9BA-9973-4EAD-8F17-FE0F2991A201}" type="parTrans" cxnId="{D124C5CC-34AC-4ED5-B6CB-643B0AA38EBC}">
      <dgm:prSet/>
      <dgm:spPr/>
      <dgm:t>
        <a:bodyPr/>
        <a:lstStyle/>
        <a:p>
          <a:endParaRPr lang="zh-CN" altLang="en-US"/>
        </a:p>
      </dgm:t>
    </dgm:pt>
    <dgm:pt modelId="{BEEF9323-5234-40C7-9698-DF3AA6E1243E}" type="sibTrans" cxnId="{D124C5CC-34AC-4ED5-B6CB-643B0AA38EBC}">
      <dgm:prSet/>
      <dgm:spPr/>
      <dgm:t>
        <a:bodyPr/>
        <a:lstStyle/>
        <a:p>
          <a:endParaRPr lang="zh-CN" altLang="en-US"/>
        </a:p>
      </dgm:t>
    </dgm:pt>
    <dgm:pt modelId="{3150A41F-4816-41EC-AF13-5B9975EF2C43}">
      <dgm:prSet phldrT="[文本]"/>
      <dgm:spPr/>
      <dgm:t>
        <a:bodyPr/>
        <a:lstStyle/>
        <a:p>
          <a:r>
            <a:rPr lang="zh-CN" altLang="en-US" dirty="0"/>
            <a:t>数据流</a:t>
          </a:r>
        </a:p>
      </dgm:t>
    </dgm:pt>
    <dgm:pt modelId="{00D94735-2BE6-4982-AFFA-6B5A87BB73A1}" type="parTrans" cxnId="{22FBFEBA-06A4-45E0-9A6A-B3A7508B0A2A}">
      <dgm:prSet/>
      <dgm:spPr/>
      <dgm:t>
        <a:bodyPr/>
        <a:lstStyle/>
        <a:p>
          <a:endParaRPr lang="zh-CN" altLang="en-US"/>
        </a:p>
      </dgm:t>
    </dgm:pt>
    <dgm:pt modelId="{11D9B48E-95A1-4442-892E-F5428F9E46BF}" type="sibTrans" cxnId="{22FBFEBA-06A4-45E0-9A6A-B3A7508B0A2A}">
      <dgm:prSet/>
      <dgm:spPr/>
      <dgm:t>
        <a:bodyPr/>
        <a:lstStyle/>
        <a:p>
          <a:endParaRPr lang="zh-CN" altLang="en-US"/>
        </a:p>
      </dgm:t>
    </dgm:pt>
    <dgm:pt modelId="{B8464FA4-7F51-4246-AB2D-05968C569C43}">
      <dgm:prSet phldrT="[文本]"/>
      <dgm:spPr/>
      <dgm:t>
        <a:bodyPr/>
        <a:lstStyle/>
        <a:p>
          <a:r>
            <a:rPr lang="zh-CN" altLang="en-US" dirty="0"/>
            <a:t>数据存储</a:t>
          </a:r>
        </a:p>
      </dgm:t>
    </dgm:pt>
    <dgm:pt modelId="{3E994FA0-86A4-4937-88BC-0D5D6616D62C}" type="parTrans" cxnId="{7B05AA3C-37E6-49E0-B1D8-4C49816143F2}">
      <dgm:prSet/>
      <dgm:spPr/>
      <dgm:t>
        <a:bodyPr/>
        <a:lstStyle/>
        <a:p>
          <a:endParaRPr lang="zh-CN" altLang="en-US"/>
        </a:p>
      </dgm:t>
    </dgm:pt>
    <dgm:pt modelId="{3C21CE94-F861-473D-8085-B569C187CB8F}" type="sibTrans" cxnId="{7B05AA3C-37E6-49E0-B1D8-4C49816143F2}">
      <dgm:prSet/>
      <dgm:spPr/>
      <dgm:t>
        <a:bodyPr/>
        <a:lstStyle/>
        <a:p>
          <a:endParaRPr lang="zh-CN" altLang="en-US"/>
        </a:p>
      </dgm:t>
    </dgm:pt>
    <dgm:pt modelId="{5F389DCC-5AA0-449B-806B-78CDCCA0BE6E}">
      <dgm:prSet phldrT="[文本]"/>
      <dgm:spPr/>
      <dgm:t>
        <a:bodyPr/>
        <a:lstStyle/>
        <a:p>
          <a:r>
            <a:rPr lang="zh-CN" altLang="en-US" dirty="0"/>
            <a:t>处理</a:t>
          </a:r>
        </a:p>
      </dgm:t>
    </dgm:pt>
    <dgm:pt modelId="{0B9376B4-0B25-4CFD-9235-ED92899091E1}" type="parTrans" cxnId="{9176F58C-45D0-4A29-9D0E-DEB9750D1BB7}">
      <dgm:prSet/>
      <dgm:spPr/>
      <dgm:t>
        <a:bodyPr/>
        <a:lstStyle/>
        <a:p>
          <a:endParaRPr lang="zh-CN" altLang="en-US"/>
        </a:p>
      </dgm:t>
    </dgm:pt>
    <dgm:pt modelId="{71605720-3E7A-4898-B878-AECD3DE5FE22}" type="sibTrans" cxnId="{9176F58C-45D0-4A29-9D0E-DEB9750D1BB7}">
      <dgm:prSet/>
      <dgm:spPr/>
      <dgm:t>
        <a:bodyPr/>
        <a:lstStyle/>
        <a:p>
          <a:endParaRPr lang="zh-CN" altLang="en-US"/>
        </a:p>
      </dgm:t>
    </dgm:pt>
    <dgm:pt modelId="{021C44A8-2CD8-4499-B70C-40EB0149D62D}">
      <dgm:prSet phldrT="[文本]"/>
      <dgm:spPr/>
      <dgm:t>
        <a:bodyPr/>
        <a:lstStyle/>
        <a:p>
          <a:r>
            <a:rPr lang="zh-CN" altLang="en-US" dirty="0"/>
            <a:t>数据项</a:t>
          </a:r>
        </a:p>
      </dgm:t>
    </dgm:pt>
    <dgm:pt modelId="{5B3873AE-CC72-48C4-9CA8-1984A1A009D7}" type="parTrans" cxnId="{1FFEC86E-CADC-41A4-8890-8348D0658663}">
      <dgm:prSet/>
      <dgm:spPr/>
      <dgm:t>
        <a:bodyPr/>
        <a:lstStyle/>
        <a:p>
          <a:endParaRPr lang="zh-CN" altLang="en-US"/>
        </a:p>
      </dgm:t>
    </dgm:pt>
    <dgm:pt modelId="{BE7A7D0A-8E23-48FE-B0F2-86529C5E99C9}" type="sibTrans" cxnId="{1FFEC86E-CADC-41A4-8890-8348D0658663}">
      <dgm:prSet/>
      <dgm:spPr/>
      <dgm:t>
        <a:bodyPr/>
        <a:lstStyle/>
        <a:p>
          <a:endParaRPr lang="zh-CN" altLang="en-US"/>
        </a:p>
      </dgm:t>
    </dgm:pt>
    <dgm:pt modelId="{FB36635E-E76D-4FE0-9890-8F1267067355}" type="pres">
      <dgm:prSet presAssocID="{41721773-D785-4934-B0B6-D0C300D18F09}" presName="cycle" presStyleCnt="0">
        <dgm:presLayoutVars>
          <dgm:chMax val="1"/>
          <dgm:dir/>
          <dgm:animLvl val="ctr"/>
          <dgm:resizeHandles val="exact"/>
        </dgm:presLayoutVars>
      </dgm:prSet>
      <dgm:spPr/>
      <dgm:t>
        <a:bodyPr/>
        <a:lstStyle/>
        <a:p>
          <a:endParaRPr lang="zh-CN" altLang="en-US"/>
        </a:p>
      </dgm:t>
    </dgm:pt>
    <dgm:pt modelId="{6F4E6EDF-93E5-4290-A478-56E409844FD0}" type="pres">
      <dgm:prSet presAssocID="{377B0313-40CB-4D0D-B2F3-142EF4E676A7}" presName="centerShape" presStyleLbl="node0" presStyleIdx="0" presStyleCnt="1"/>
      <dgm:spPr/>
      <dgm:t>
        <a:bodyPr/>
        <a:lstStyle/>
        <a:p>
          <a:endParaRPr lang="zh-CN" altLang="en-US"/>
        </a:p>
      </dgm:t>
    </dgm:pt>
    <dgm:pt modelId="{626257A0-12A8-417E-9C92-97B4613B154D}" type="pres">
      <dgm:prSet presAssocID="{00D94735-2BE6-4982-AFFA-6B5A87BB73A1}" presName="Name9" presStyleLbl="parChTrans1D2" presStyleIdx="0" presStyleCnt="4"/>
      <dgm:spPr/>
      <dgm:t>
        <a:bodyPr/>
        <a:lstStyle/>
        <a:p>
          <a:endParaRPr lang="zh-CN" altLang="en-US"/>
        </a:p>
      </dgm:t>
    </dgm:pt>
    <dgm:pt modelId="{1535F9BD-ADAA-432D-829B-B31939C0EE49}" type="pres">
      <dgm:prSet presAssocID="{00D94735-2BE6-4982-AFFA-6B5A87BB73A1}" presName="connTx" presStyleLbl="parChTrans1D2" presStyleIdx="0" presStyleCnt="4"/>
      <dgm:spPr/>
      <dgm:t>
        <a:bodyPr/>
        <a:lstStyle/>
        <a:p>
          <a:endParaRPr lang="zh-CN" altLang="en-US"/>
        </a:p>
      </dgm:t>
    </dgm:pt>
    <dgm:pt modelId="{1E4709DF-BED7-4C90-ABA5-ADEBB1792307}" type="pres">
      <dgm:prSet presAssocID="{3150A41F-4816-41EC-AF13-5B9975EF2C43}" presName="node" presStyleLbl="node1" presStyleIdx="0" presStyleCnt="4">
        <dgm:presLayoutVars>
          <dgm:bulletEnabled val="1"/>
        </dgm:presLayoutVars>
      </dgm:prSet>
      <dgm:spPr/>
      <dgm:t>
        <a:bodyPr/>
        <a:lstStyle/>
        <a:p>
          <a:endParaRPr lang="zh-CN" altLang="en-US"/>
        </a:p>
      </dgm:t>
    </dgm:pt>
    <dgm:pt modelId="{72F9B452-A294-4D3D-A399-45FD3AECFBF0}" type="pres">
      <dgm:prSet presAssocID="{3E994FA0-86A4-4937-88BC-0D5D6616D62C}" presName="Name9" presStyleLbl="parChTrans1D2" presStyleIdx="1" presStyleCnt="4"/>
      <dgm:spPr/>
      <dgm:t>
        <a:bodyPr/>
        <a:lstStyle/>
        <a:p>
          <a:endParaRPr lang="zh-CN" altLang="en-US"/>
        </a:p>
      </dgm:t>
    </dgm:pt>
    <dgm:pt modelId="{B960C17A-06CD-4B11-85B8-C8D3F81DBD73}" type="pres">
      <dgm:prSet presAssocID="{3E994FA0-86A4-4937-88BC-0D5D6616D62C}" presName="connTx" presStyleLbl="parChTrans1D2" presStyleIdx="1" presStyleCnt="4"/>
      <dgm:spPr/>
      <dgm:t>
        <a:bodyPr/>
        <a:lstStyle/>
        <a:p>
          <a:endParaRPr lang="zh-CN" altLang="en-US"/>
        </a:p>
      </dgm:t>
    </dgm:pt>
    <dgm:pt modelId="{D97D066E-DB07-4C2A-B3C1-ECF4C2804B73}" type="pres">
      <dgm:prSet presAssocID="{B8464FA4-7F51-4246-AB2D-05968C569C43}" presName="node" presStyleLbl="node1" presStyleIdx="1" presStyleCnt="4">
        <dgm:presLayoutVars>
          <dgm:bulletEnabled val="1"/>
        </dgm:presLayoutVars>
      </dgm:prSet>
      <dgm:spPr/>
      <dgm:t>
        <a:bodyPr/>
        <a:lstStyle/>
        <a:p>
          <a:endParaRPr lang="zh-CN" altLang="en-US"/>
        </a:p>
      </dgm:t>
    </dgm:pt>
    <dgm:pt modelId="{D9F9AE6A-C65B-4167-B428-6A39EE0D869C}" type="pres">
      <dgm:prSet presAssocID="{0B9376B4-0B25-4CFD-9235-ED92899091E1}" presName="Name9" presStyleLbl="parChTrans1D2" presStyleIdx="2" presStyleCnt="4"/>
      <dgm:spPr/>
      <dgm:t>
        <a:bodyPr/>
        <a:lstStyle/>
        <a:p>
          <a:endParaRPr lang="zh-CN" altLang="en-US"/>
        </a:p>
      </dgm:t>
    </dgm:pt>
    <dgm:pt modelId="{AA0DD6A3-DE88-4402-86FE-2CC1B352DE56}" type="pres">
      <dgm:prSet presAssocID="{0B9376B4-0B25-4CFD-9235-ED92899091E1}" presName="connTx" presStyleLbl="parChTrans1D2" presStyleIdx="2" presStyleCnt="4"/>
      <dgm:spPr/>
      <dgm:t>
        <a:bodyPr/>
        <a:lstStyle/>
        <a:p>
          <a:endParaRPr lang="zh-CN" altLang="en-US"/>
        </a:p>
      </dgm:t>
    </dgm:pt>
    <dgm:pt modelId="{C408FB5A-E9EF-44D3-B259-9A90E64A0533}" type="pres">
      <dgm:prSet presAssocID="{5F389DCC-5AA0-449B-806B-78CDCCA0BE6E}" presName="node" presStyleLbl="node1" presStyleIdx="2" presStyleCnt="4">
        <dgm:presLayoutVars>
          <dgm:bulletEnabled val="1"/>
        </dgm:presLayoutVars>
      </dgm:prSet>
      <dgm:spPr/>
      <dgm:t>
        <a:bodyPr/>
        <a:lstStyle/>
        <a:p>
          <a:endParaRPr lang="zh-CN" altLang="en-US"/>
        </a:p>
      </dgm:t>
    </dgm:pt>
    <dgm:pt modelId="{A15F4530-1104-45FB-944C-CF8DC1D89BD0}" type="pres">
      <dgm:prSet presAssocID="{5B3873AE-CC72-48C4-9CA8-1984A1A009D7}" presName="Name9" presStyleLbl="parChTrans1D2" presStyleIdx="3" presStyleCnt="4"/>
      <dgm:spPr/>
      <dgm:t>
        <a:bodyPr/>
        <a:lstStyle/>
        <a:p>
          <a:endParaRPr lang="zh-CN" altLang="en-US"/>
        </a:p>
      </dgm:t>
    </dgm:pt>
    <dgm:pt modelId="{63207A1B-C70D-4492-8C9C-BC378464242B}" type="pres">
      <dgm:prSet presAssocID="{5B3873AE-CC72-48C4-9CA8-1984A1A009D7}" presName="connTx" presStyleLbl="parChTrans1D2" presStyleIdx="3" presStyleCnt="4"/>
      <dgm:spPr/>
      <dgm:t>
        <a:bodyPr/>
        <a:lstStyle/>
        <a:p>
          <a:endParaRPr lang="zh-CN" altLang="en-US"/>
        </a:p>
      </dgm:t>
    </dgm:pt>
    <dgm:pt modelId="{D9D176FC-BFE2-4FAA-8FCC-0072D04B2684}" type="pres">
      <dgm:prSet presAssocID="{021C44A8-2CD8-4499-B70C-40EB0149D62D}" presName="node" presStyleLbl="node1" presStyleIdx="3" presStyleCnt="4">
        <dgm:presLayoutVars>
          <dgm:bulletEnabled val="1"/>
        </dgm:presLayoutVars>
      </dgm:prSet>
      <dgm:spPr/>
      <dgm:t>
        <a:bodyPr/>
        <a:lstStyle/>
        <a:p>
          <a:endParaRPr lang="zh-CN" altLang="en-US"/>
        </a:p>
      </dgm:t>
    </dgm:pt>
  </dgm:ptLst>
  <dgm:cxnLst>
    <dgm:cxn modelId="{B743EF28-CAD8-4D85-BF46-4FFCAB9621E0}" type="presOf" srcId="{00D94735-2BE6-4982-AFFA-6B5A87BB73A1}" destId="{1535F9BD-ADAA-432D-829B-B31939C0EE49}" srcOrd="1" destOrd="0" presId="urn:microsoft.com/office/officeart/2005/8/layout/radial1"/>
    <dgm:cxn modelId="{A44D15BB-C23D-48CA-BF81-E7BCCBEC19F8}" type="presOf" srcId="{3E994FA0-86A4-4937-88BC-0D5D6616D62C}" destId="{72F9B452-A294-4D3D-A399-45FD3AECFBF0}" srcOrd="0" destOrd="0" presId="urn:microsoft.com/office/officeart/2005/8/layout/radial1"/>
    <dgm:cxn modelId="{D124C5CC-34AC-4ED5-B6CB-643B0AA38EBC}" srcId="{41721773-D785-4934-B0B6-D0C300D18F09}" destId="{377B0313-40CB-4D0D-B2F3-142EF4E676A7}" srcOrd="0" destOrd="0" parTransId="{3AF6F9BA-9973-4EAD-8F17-FE0F2991A201}" sibTransId="{BEEF9323-5234-40C7-9698-DF3AA6E1243E}"/>
    <dgm:cxn modelId="{7B05AA3C-37E6-49E0-B1D8-4C49816143F2}" srcId="{377B0313-40CB-4D0D-B2F3-142EF4E676A7}" destId="{B8464FA4-7F51-4246-AB2D-05968C569C43}" srcOrd="1" destOrd="0" parTransId="{3E994FA0-86A4-4937-88BC-0D5D6616D62C}" sibTransId="{3C21CE94-F861-473D-8085-B569C187CB8F}"/>
    <dgm:cxn modelId="{1FFEC86E-CADC-41A4-8890-8348D0658663}" srcId="{377B0313-40CB-4D0D-B2F3-142EF4E676A7}" destId="{021C44A8-2CD8-4499-B70C-40EB0149D62D}" srcOrd="3" destOrd="0" parTransId="{5B3873AE-CC72-48C4-9CA8-1984A1A009D7}" sibTransId="{BE7A7D0A-8E23-48FE-B0F2-86529C5E99C9}"/>
    <dgm:cxn modelId="{1C5488FB-A00E-4558-A68E-0FFA5A47B6BB}" type="presOf" srcId="{5B3873AE-CC72-48C4-9CA8-1984A1A009D7}" destId="{63207A1B-C70D-4492-8C9C-BC378464242B}" srcOrd="1" destOrd="0" presId="urn:microsoft.com/office/officeart/2005/8/layout/radial1"/>
    <dgm:cxn modelId="{683C42B5-6D97-4F5F-B262-370451985C35}" type="presOf" srcId="{5B3873AE-CC72-48C4-9CA8-1984A1A009D7}" destId="{A15F4530-1104-45FB-944C-CF8DC1D89BD0}" srcOrd="0" destOrd="0" presId="urn:microsoft.com/office/officeart/2005/8/layout/radial1"/>
    <dgm:cxn modelId="{C231728C-82F5-45E4-AD96-F9687AA1BC4F}" type="presOf" srcId="{0B9376B4-0B25-4CFD-9235-ED92899091E1}" destId="{D9F9AE6A-C65B-4167-B428-6A39EE0D869C}" srcOrd="0" destOrd="0" presId="urn:microsoft.com/office/officeart/2005/8/layout/radial1"/>
    <dgm:cxn modelId="{441AB153-FF24-4963-80C1-03696F871AF1}" type="presOf" srcId="{5F389DCC-5AA0-449B-806B-78CDCCA0BE6E}" destId="{C408FB5A-E9EF-44D3-B259-9A90E64A0533}" srcOrd="0" destOrd="0" presId="urn:microsoft.com/office/officeart/2005/8/layout/radial1"/>
    <dgm:cxn modelId="{6D47043B-93BB-4945-9CC6-FA1D95C24173}" type="presOf" srcId="{0B9376B4-0B25-4CFD-9235-ED92899091E1}" destId="{AA0DD6A3-DE88-4402-86FE-2CC1B352DE56}" srcOrd="1" destOrd="0" presId="urn:microsoft.com/office/officeart/2005/8/layout/radial1"/>
    <dgm:cxn modelId="{22FBFEBA-06A4-45E0-9A6A-B3A7508B0A2A}" srcId="{377B0313-40CB-4D0D-B2F3-142EF4E676A7}" destId="{3150A41F-4816-41EC-AF13-5B9975EF2C43}" srcOrd="0" destOrd="0" parTransId="{00D94735-2BE6-4982-AFFA-6B5A87BB73A1}" sibTransId="{11D9B48E-95A1-4442-892E-F5428F9E46BF}"/>
    <dgm:cxn modelId="{B57089B6-CEB7-47DB-89B2-2DD949D098F3}" type="presOf" srcId="{3E994FA0-86A4-4937-88BC-0D5D6616D62C}" destId="{B960C17A-06CD-4B11-85B8-C8D3F81DBD73}" srcOrd="1" destOrd="0" presId="urn:microsoft.com/office/officeart/2005/8/layout/radial1"/>
    <dgm:cxn modelId="{81AA35B8-66F0-4029-8D44-9885582D08A3}" type="presOf" srcId="{3150A41F-4816-41EC-AF13-5B9975EF2C43}" destId="{1E4709DF-BED7-4C90-ABA5-ADEBB1792307}" srcOrd="0" destOrd="0" presId="urn:microsoft.com/office/officeart/2005/8/layout/radial1"/>
    <dgm:cxn modelId="{1114DD0A-88DD-4B3E-9005-501B75B0D517}" type="presOf" srcId="{B8464FA4-7F51-4246-AB2D-05968C569C43}" destId="{D97D066E-DB07-4C2A-B3C1-ECF4C2804B73}" srcOrd="0" destOrd="0" presId="urn:microsoft.com/office/officeart/2005/8/layout/radial1"/>
    <dgm:cxn modelId="{0EA90271-0A17-4249-B7A8-FB5B22F8A107}" type="presOf" srcId="{021C44A8-2CD8-4499-B70C-40EB0149D62D}" destId="{D9D176FC-BFE2-4FAA-8FCC-0072D04B2684}" srcOrd="0" destOrd="0" presId="urn:microsoft.com/office/officeart/2005/8/layout/radial1"/>
    <dgm:cxn modelId="{9176F58C-45D0-4A29-9D0E-DEB9750D1BB7}" srcId="{377B0313-40CB-4D0D-B2F3-142EF4E676A7}" destId="{5F389DCC-5AA0-449B-806B-78CDCCA0BE6E}" srcOrd="2" destOrd="0" parTransId="{0B9376B4-0B25-4CFD-9235-ED92899091E1}" sibTransId="{71605720-3E7A-4898-B878-AECD3DE5FE22}"/>
    <dgm:cxn modelId="{9CE0B43D-7512-4DD4-9A98-227AECF65C96}" type="presOf" srcId="{00D94735-2BE6-4982-AFFA-6B5A87BB73A1}" destId="{626257A0-12A8-417E-9C92-97B4613B154D}" srcOrd="0" destOrd="0" presId="urn:microsoft.com/office/officeart/2005/8/layout/radial1"/>
    <dgm:cxn modelId="{7A41EE6F-39AA-46E7-AB73-8649194F15CA}" type="presOf" srcId="{377B0313-40CB-4D0D-B2F3-142EF4E676A7}" destId="{6F4E6EDF-93E5-4290-A478-56E409844FD0}" srcOrd="0" destOrd="0" presId="urn:microsoft.com/office/officeart/2005/8/layout/radial1"/>
    <dgm:cxn modelId="{9389D970-202A-4BDE-A871-BBF03CAB7A40}" type="presOf" srcId="{41721773-D785-4934-B0B6-D0C300D18F09}" destId="{FB36635E-E76D-4FE0-9890-8F1267067355}" srcOrd="0" destOrd="0" presId="urn:microsoft.com/office/officeart/2005/8/layout/radial1"/>
    <dgm:cxn modelId="{7FD08406-8086-4F00-9B1A-FCE36EF5D4BC}" type="presParOf" srcId="{FB36635E-E76D-4FE0-9890-8F1267067355}" destId="{6F4E6EDF-93E5-4290-A478-56E409844FD0}" srcOrd="0" destOrd="0" presId="urn:microsoft.com/office/officeart/2005/8/layout/radial1"/>
    <dgm:cxn modelId="{E98331A4-4FC0-4BC7-AB96-D93D3CA875FD}" type="presParOf" srcId="{FB36635E-E76D-4FE0-9890-8F1267067355}" destId="{626257A0-12A8-417E-9C92-97B4613B154D}" srcOrd="1" destOrd="0" presId="urn:microsoft.com/office/officeart/2005/8/layout/radial1"/>
    <dgm:cxn modelId="{FEBC6C2F-5292-43CA-88E5-C3C88F5B7573}" type="presParOf" srcId="{626257A0-12A8-417E-9C92-97B4613B154D}" destId="{1535F9BD-ADAA-432D-829B-B31939C0EE49}" srcOrd="0" destOrd="0" presId="urn:microsoft.com/office/officeart/2005/8/layout/radial1"/>
    <dgm:cxn modelId="{4E8C2184-7855-435E-8D75-B8F2008D66F0}" type="presParOf" srcId="{FB36635E-E76D-4FE0-9890-8F1267067355}" destId="{1E4709DF-BED7-4C90-ABA5-ADEBB1792307}" srcOrd="2" destOrd="0" presId="urn:microsoft.com/office/officeart/2005/8/layout/radial1"/>
    <dgm:cxn modelId="{C826D3C1-DBF9-48D5-94E8-41709795FB5F}" type="presParOf" srcId="{FB36635E-E76D-4FE0-9890-8F1267067355}" destId="{72F9B452-A294-4D3D-A399-45FD3AECFBF0}" srcOrd="3" destOrd="0" presId="urn:microsoft.com/office/officeart/2005/8/layout/radial1"/>
    <dgm:cxn modelId="{C5432DA6-909B-4DB0-A7BF-01378CAA79F2}" type="presParOf" srcId="{72F9B452-A294-4D3D-A399-45FD3AECFBF0}" destId="{B960C17A-06CD-4B11-85B8-C8D3F81DBD73}" srcOrd="0" destOrd="0" presId="urn:microsoft.com/office/officeart/2005/8/layout/radial1"/>
    <dgm:cxn modelId="{1C2103E3-6E1E-4B13-8690-3839AFB9EAC8}" type="presParOf" srcId="{FB36635E-E76D-4FE0-9890-8F1267067355}" destId="{D97D066E-DB07-4C2A-B3C1-ECF4C2804B73}" srcOrd="4" destOrd="0" presId="urn:microsoft.com/office/officeart/2005/8/layout/radial1"/>
    <dgm:cxn modelId="{D490980D-F9BE-46A1-B890-2B121C975E09}" type="presParOf" srcId="{FB36635E-E76D-4FE0-9890-8F1267067355}" destId="{D9F9AE6A-C65B-4167-B428-6A39EE0D869C}" srcOrd="5" destOrd="0" presId="urn:microsoft.com/office/officeart/2005/8/layout/radial1"/>
    <dgm:cxn modelId="{E4B9C1EC-3CD7-4899-B25B-E49D5E00CA81}" type="presParOf" srcId="{D9F9AE6A-C65B-4167-B428-6A39EE0D869C}" destId="{AA0DD6A3-DE88-4402-86FE-2CC1B352DE56}" srcOrd="0" destOrd="0" presId="urn:microsoft.com/office/officeart/2005/8/layout/radial1"/>
    <dgm:cxn modelId="{00A6DBCE-01E2-4E1C-BB9B-569D8EC5B405}" type="presParOf" srcId="{FB36635E-E76D-4FE0-9890-8F1267067355}" destId="{C408FB5A-E9EF-44D3-B259-9A90E64A0533}" srcOrd="6" destOrd="0" presId="urn:microsoft.com/office/officeart/2005/8/layout/radial1"/>
    <dgm:cxn modelId="{504025B5-49E6-4FF1-B114-756265B486E0}" type="presParOf" srcId="{FB36635E-E76D-4FE0-9890-8F1267067355}" destId="{A15F4530-1104-45FB-944C-CF8DC1D89BD0}" srcOrd="7" destOrd="0" presId="urn:microsoft.com/office/officeart/2005/8/layout/radial1"/>
    <dgm:cxn modelId="{9EE20A5C-4153-4977-AD07-EA7C2AD88C51}" type="presParOf" srcId="{A15F4530-1104-45FB-944C-CF8DC1D89BD0}" destId="{63207A1B-C70D-4492-8C9C-BC378464242B}" srcOrd="0" destOrd="0" presId="urn:microsoft.com/office/officeart/2005/8/layout/radial1"/>
    <dgm:cxn modelId="{BE70B690-6AFE-42DF-95B8-425AA96CD215}" type="presParOf" srcId="{FB36635E-E76D-4FE0-9890-8F1267067355}" destId="{D9D176FC-BFE2-4FAA-8FCC-0072D04B2684}"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4CCB68-7CBA-4DF8-A134-12C2A8A6FF7D}"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20F3E258-7B56-45F4-844E-C475F349DDE4}">
      <dgm:prSet phldrT="[文本]" custT="1"/>
      <dgm:spPr/>
      <dgm:t>
        <a:bodyPr/>
        <a:lstStyle/>
        <a:p>
          <a:r>
            <a:rPr lang="zh-CN" altLang="en-US" sz="2000" dirty="0">
              <a:solidFill>
                <a:schemeClr val="tx1"/>
              </a:solidFill>
            </a:rPr>
            <a:t>对于同样的数据，不同的用户使用了不同的名字。</a:t>
          </a:r>
        </a:p>
      </dgm:t>
    </dgm:pt>
    <dgm:pt modelId="{F591092F-19F2-4945-8A89-5554F6D67FC5}" type="parTrans" cxnId="{19DD8D33-0FCA-4925-B6AD-C70409103EFC}">
      <dgm:prSet/>
      <dgm:spPr/>
      <dgm:t>
        <a:bodyPr/>
        <a:lstStyle/>
        <a:p>
          <a:endParaRPr lang="zh-CN" altLang="en-US">
            <a:solidFill>
              <a:schemeClr val="tx1"/>
            </a:solidFill>
          </a:endParaRPr>
        </a:p>
      </dgm:t>
    </dgm:pt>
    <dgm:pt modelId="{B53777DB-9CC2-4A84-818C-1C65CB9B8B05}" type="sibTrans" cxnId="{19DD8D33-0FCA-4925-B6AD-C70409103EFC}">
      <dgm:prSet/>
      <dgm:spPr/>
      <dgm:t>
        <a:bodyPr/>
        <a:lstStyle/>
        <a:p>
          <a:endParaRPr lang="zh-CN" altLang="en-US">
            <a:solidFill>
              <a:schemeClr val="tx1"/>
            </a:solidFill>
          </a:endParaRPr>
        </a:p>
      </dgm:t>
    </dgm:pt>
    <dgm:pt modelId="{E3D05E4C-EB6E-4FF5-9A8F-25EFBB9A9252}">
      <dgm:prSet custT="1"/>
      <dgm:spPr/>
      <dgm:t>
        <a:bodyPr/>
        <a:lstStyle/>
        <a:p>
          <a:r>
            <a:rPr lang="zh-CN" altLang="en-US" sz="2000" dirty="0">
              <a:solidFill>
                <a:schemeClr val="tx1"/>
              </a:solidFill>
            </a:rPr>
            <a:t>一个分析员在不同时期对同一个数据使用了不同的名字。</a:t>
          </a:r>
        </a:p>
      </dgm:t>
    </dgm:pt>
    <dgm:pt modelId="{EC741E8B-FD08-46B9-9FE6-50B3AA907BD8}" type="parTrans" cxnId="{E8D8B029-E04D-4F51-8A86-6208D9B82128}">
      <dgm:prSet/>
      <dgm:spPr/>
      <dgm:t>
        <a:bodyPr/>
        <a:lstStyle/>
        <a:p>
          <a:endParaRPr lang="zh-CN" altLang="en-US">
            <a:solidFill>
              <a:schemeClr val="tx1"/>
            </a:solidFill>
          </a:endParaRPr>
        </a:p>
      </dgm:t>
    </dgm:pt>
    <dgm:pt modelId="{ECAC5461-9CDE-4E95-BB61-462E85EFF1E4}" type="sibTrans" cxnId="{E8D8B029-E04D-4F51-8A86-6208D9B82128}">
      <dgm:prSet/>
      <dgm:spPr/>
      <dgm:t>
        <a:bodyPr/>
        <a:lstStyle/>
        <a:p>
          <a:endParaRPr lang="zh-CN" altLang="en-US">
            <a:solidFill>
              <a:schemeClr val="tx1"/>
            </a:solidFill>
          </a:endParaRPr>
        </a:p>
      </dgm:t>
    </dgm:pt>
    <dgm:pt modelId="{B5CECD13-6C8C-40CC-9799-1AE53BF1938D}">
      <dgm:prSet custT="1"/>
      <dgm:spPr/>
      <dgm:t>
        <a:bodyPr/>
        <a:lstStyle/>
        <a:p>
          <a:r>
            <a:rPr lang="zh-CN" altLang="en-US" sz="2000" dirty="0">
              <a:solidFill>
                <a:schemeClr val="tx1"/>
              </a:solidFill>
            </a:rPr>
            <a:t>两个分析员分别分析同一个数据流时，使用了不同的名字。</a:t>
          </a:r>
        </a:p>
      </dgm:t>
    </dgm:pt>
    <dgm:pt modelId="{F58D7856-C56A-4A7D-93CB-29E106F9D6C0}" type="parTrans" cxnId="{712A3837-D09B-4B0D-A4BB-BB7C56CF6A78}">
      <dgm:prSet/>
      <dgm:spPr/>
      <dgm:t>
        <a:bodyPr/>
        <a:lstStyle/>
        <a:p>
          <a:endParaRPr lang="zh-CN" altLang="en-US">
            <a:solidFill>
              <a:schemeClr val="tx1"/>
            </a:solidFill>
          </a:endParaRPr>
        </a:p>
      </dgm:t>
    </dgm:pt>
    <dgm:pt modelId="{46103EE9-C6A4-45E9-8A90-F6AC03780F25}" type="sibTrans" cxnId="{712A3837-D09B-4B0D-A4BB-BB7C56CF6A78}">
      <dgm:prSet/>
      <dgm:spPr/>
      <dgm:t>
        <a:bodyPr/>
        <a:lstStyle/>
        <a:p>
          <a:endParaRPr lang="zh-CN" altLang="en-US">
            <a:solidFill>
              <a:schemeClr val="tx1"/>
            </a:solidFill>
          </a:endParaRPr>
        </a:p>
      </dgm:t>
    </dgm:pt>
    <dgm:pt modelId="{625E5D35-D43E-4E8C-9BAA-24CBAB0C1C2D}" type="pres">
      <dgm:prSet presAssocID="{1B4CCB68-7CBA-4DF8-A134-12C2A8A6FF7D}" presName="linear" presStyleCnt="0">
        <dgm:presLayoutVars>
          <dgm:dir/>
          <dgm:animLvl val="lvl"/>
          <dgm:resizeHandles val="exact"/>
        </dgm:presLayoutVars>
      </dgm:prSet>
      <dgm:spPr/>
      <dgm:t>
        <a:bodyPr/>
        <a:lstStyle/>
        <a:p>
          <a:endParaRPr lang="zh-CN" altLang="en-US"/>
        </a:p>
      </dgm:t>
    </dgm:pt>
    <dgm:pt modelId="{0FA28F41-F08E-4C60-A3F4-4BCE4D520B5B}" type="pres">
      <dgm:prSet presAssocID="{20F3E258-7B56-45F4-844E-C475F349DDE4}" presName="parentLin" presStyleCnt="0"/>
      <dgm:spPr/>
    </dgm:pt>
    <dgm:pt modelId="{E43EF2ED-D623-4969-BEC2-E350EC7E6952}" type="pres">
      <dgm:prSet presAssocID="{20F3E258-7B56-45F4-844E-C475F349DDE4}" presName="parentLeftMargin" presStyleLbl="node1" presStyleIdx="0" presStyleCnt="3"/>
      <dgm:spPr/>
      <dgm:t>
        <a:bodyPr/>
        <a:lstStyle/>
        <a:p>
          <a:endParaRPr lang="zh-CN" altLang="en-US"/>
        </a:p>
      </dgm:t>
    </dgm:pt>
    <dgm:pt modelId="{9D8698D2-35E3-4875-A9B8-80D2612EAA45}" type="pres">
      <dgm:prSet presAssocID="{20F3E258-7B56-45F4-844E-C475F349DDE4}" presName="parentText" presStyleLbl="node1" presStyleIdx="0" presStyleCnt="3">
        <dgm:presLayoutVars>
          <dgm:chMax val="0"/>
          <dgm:bulletEnabled val="1"/>
        </dgm:presLayoutVars>
      </dgm:prSet>
      <dgm:spPr/>
      <dgm:t>
        <a:bodyPr/>
        <a:lstStyle/>
        <a:p>
          <a:endParaRPr lang="zh-CN" altLang="en-US"/>
        </a:p>
      </dgm:t>
    </dgm:pt>
    <dgm:pt modelId="{897E53DC-722B-41E2-BA1B-3A43A34B89AC}" type="pres">
      <dgm:prSet presAssocID="{20F3E258-7B56-45F4-844E-C475F349DDE4}" presName="negativeSpace" presStyleCnt="0"/>
      <dgm:spPr/>
    </dgm:pt>
    <dgm:pt modelId="{CEFE3A32-0913-4A87-A844-CC0E25F9B8D1}" type="pres">
      <dgm:prSet presAssocID="{20F3E258-7B56-45F4-844E-C475F349DDE4}" presName="childText" presStyleLbl="conFgAcc1" presStyleIdx="0" presStyleCnt="3">
        <dgm:presLayoutVars>
          <dgm:bulletEnabled val="1"/>
        </dgm:presLayoutVars>
      </dgm:prSet>
      <dgm:spPr/>
    </dgm:pt>
    <dgm:pt modelId="{D6AEA371-9C43-4C4F-8D8E-E69655BE3F5D}" type="pres">
      <dgm:prSet presAssocID="{B53777DB-9CC2-4A84-818C-1C65CB9B8B05}" presName="spaceBetweenRectangles" presStyleCnt="0"/>
      <dgm:spPr/>
    </dgm:pt>
    <dgm:pt modelId="{2838B3F0-6EFA-4934-B1D0-5EB3E447C6FC}" type="pres">
      <dgm:prSet presAssocID="{E3D05E4C-EB6E-4FF5-9A8F-25EFBB9A9252}" presName="parentLin" presStyleCnt="0"/>
      <dgm:spPr/>
    </dgm:pt>
    <dgm:pt modelId="{5682A982-A071-4B03-8F8B-40767F5F469F}" type="pres">
      <dgm:prSet presAssocID="{E3D05E4C-EB6E-4FF5-9A8F-25EFBB9A9252}" presName="parentLeftMargin" presStyleLbl="node1" presStyleIdx="0" presStyleCnt="3"/>
      <dgm:spPr/>
      <dgm:t>
        <a:bodyPr/>
        <a:lstStyle/>
        <a:p>
          <a:endParaRPr lang="zh-CN" altLang="en-US"/>
        </a:p>
      </dgm:t>
    </dgm:pt>
    <dgm:pt modelId="{0F5413CB-4C02-450B-96B3-5E93E005007E}" type="pres">
      <dgm:prSet presAssocID="{E3D05E4C-EB6E-4FF5-9A8F-25EFBB9A9252}" presName="parentText" presStyleLbl="node1" presStyleIdx="1" presStyleCnt="3">
        <dgm:presLayoutVars>
          <dgm:chMax val="0"/>
          <dgm:bulletEnabled val="1"/>
        </dgm:presLayoutVars>
      </dgm:prSet>
      <dgm:spPr/>
      <dgm:t>
        <a:bodyPr/>
        <a:lstStyle/>
        <a:p>
          <a:endParaRPr lang="zh-CN" altLang="en-US"/>
        </a:p>
      </dgm:t>
    </dgm:pt>
    <dgm:pt modelId="{C234F091-D133-4A16-AC83-282EFA5CD05D}" type="pres">
      <dgm:prSet presAssocID="{E3D05E4C-EB6E-4FF5-9A8F-25EFBB9A9252}" presName="negativeSpace" presStyleCnt="0"/>
      <dgm:spPr/>
    </dgm:pt>
    <dgm:pt modelId="{0472BBF3-D430-4ACC-8372-2C7E9DA7A332}" type="pres">
      <dgm:prSet presAssocID="{E3D05E4C-EB6E-4FF5-9A8F-25EFBB9A9252}" presName="childText" presStyleLbl="conFgAcc1" presStyleIdx="1" presStyleCnt="3">
        <dgm:presLayoutVars>
          <dgm:bulletEnabled val="1"/>
        </dgm:presLayoutVars>
      </dgm:prSet>
      <dgm:spPr/>
    </dgm:pt>
    <dgm:pt modelId="{333AB462-432A-402A-865B-C8EE360881F1}" type="pres">
      <dgm:prSet presAssocID="{ECAC5461-9CDE-4E95-BB61-462E85EFF1E4}" presName="spaceBetweenRectangles" presStyleCnt="0"/>
      <dgm:spPr/>
    </dgm:pt>
    <dgm:pt modelId="{72406EE3-9230-43C6-B703-3A326D254BF8}" type="pres">
      <dgm:prSet presAssocID="{B5CECD13-6C8C-40CC-9799-1AE53BF1938D}" presName="parentLin" presStyleCnt="0"/>
      <dgm:spPr/>
    </dgm:pt>
    <dgm:pt modelId="{6A2A48FE-F14A-49F0-8C7D-D14CFC57B40C}" type="pres">
      <dgm:prSet presAssocID="{B5CECD13-6C8C-40CC-9799-1AE53BF1938D}" presName="parentLeftMargin" presStyleLbl="node1" presStyleIdx="1" presStyleCnt="3"/>
      <dgm:spPr/>
      <dgm:t>
        <a:bodyPr/>
        <a:lstStyle/>
        <a:p>
          <a:endParaRPr lang="zh-CN" altLang="en-US"/>
        </a:p>
      </dgm:t>
    </dgm:pt>
    <dgm:pt modelId="{A6D5059D-36E9-45AE-AC72-20B76948726E}" type="pres">
      <dgm:prSet presAssocID="{B5CECD13-6C8C-40CC-9799-1AE53BF1938D}" presName="parentText" presStyleLbl="node1" presStyleIdx="2" presStyleCnt="3">
        <dgm:presLayoutVars>
          <dgm:chMax val="0"/>
          <dgm:bulletEnabled val="1"/>
        </dgm:presLayoutVars>
      </dgm:prSet>
      <dgm:spPr/>
      <dgm:t>
        <a:bodyPr/>
        <a:lstStyle/>
        <a:p>
          <a:endParaRPr lang="zh-CN" altLang="en-US"/>
        </a:p>
      </dgm:t>
    </dgm:pt>
    <dgm:pt modelId="{7AF41165-8938-4003-AC6A-CF5A379E37A9}" type="pres">
      <dgm:prSet presAssocID="{B5CECD13-6C8C-40CC-9799-1AE53BF1938D}" presName="negativeSpace" presStyleCnt="0"/>
      <dgm:spPr/>
    </dgm:pt>
    <dgm:pt modelId="{66CE7B22-ED92-490C-9237-9733D688B4A8}" type="pres">
      <dgm:prSet presAssocID="{B5CECD13-6C8C-40CC-9799-1AE53BF1938D}" presName="childText" presStyleLbl="conFgAcc1" presStyleIdx="2" presStyleCnt="3">
        <dgm:presLayoutVars>
          <dgm:bulletEnabled val="1"/>
        </dgm:presLayoutVars>
      </dgm:prSet>
      <dgm:spPr/>
    </dgm:pt>
  </dgm:ptLst>
  <dgm:cxnLst>
    <dgm:cxn modelId="{FF2B23DE-7489-4DA7-BC15-0DEA1CC95952}" type="presOf" srcId="{1B4CCB68-7CBA-4DF8-A134-12C2A8A6FF7D}" destId="{625E5D35-D43E-4E8C-9BAA-24CBAB0C1C2D}" srcOrd="0" destOrd="0" presId="urn:microsoft.com/office/officeart/2005/8/layout/list1"/>
    <dgm:cxn modelId="{6A604200-06CD-455E-9A16-B583251292D7}" type="presOf" srcId="{20F3E258-7B56-45F4-844E-C475F349DDE4}" destId="{9D8698D2-35E3-4875-A9B8-80D2612EAA45}" srcOrd="1" destOrd="0" presId="urn:microsoft.com/office/officeart/2005/8/layout/list1"/>
    <dgm:cxn modelId="{4EC88A24-743B-483F-A781-8ED615234E0A}" type="presOf" srcId="{E3D05E4C-EB6E-4FF5-9A8F-25EFBB9A9252}" destId="{0F5413CB-4C02-450B-96B3-5E93E005007E}" srcOrd="1" destOrd="0" presId="urn:microsoft.com/office/officeart/2005/8/layout/list1"/>
    <dgm:cxn modelId="{19DD8D33-0FCA-4925-B6AD-C70409103EFC}" srcId="{1B4CCB68-7CBA-4DF8-A134-12C2A8A6FF7D}" destId="{20F3E258-7B56-45F4-844E-C475F349DDE4}" srcOrd="0" destOrd="0" parTransId="{F591092F-19F2-4945-8A89-5554F6D67FC5}" sibTransId="{B53777DB-9CC2-4A84-818C-1C65CB9B8B05}"/>
    <dgm:cxn modelId="{712A3837-D09B-4B0D-A4BB-BB7C56CF6A78}" srcId="{1B4CCB68-7CBA-4DF8-A134-12C2A8A6FF7D}" destId="{B5CECD13-6C8C-40CC-9799-1AE53BF1938D}" srcOrd="2" destOrd="0" parTransId="{F58D7856-C56A-4A7D-93CB-29E106F9D6C0}" sibTransId="{46103EE9-C6A4-45E9-8A90-F6AC03780F25}"/>
    <dgm:cxn modelId="{85A28495-4F84-47F5-89D5-748705A47FF7}" type="presOf" srcId="{E3D05E4C-EB6E-4FF5-9A8F-25EFBB9A9252}" destId="{5682A982-A071-4B03-8F8B-40767F5F469F}" srcOrd="0" destOrd="0" presId="urn:microsoft.com/office/officeart/2005/8/layout/list1"/>
    <dgm:cxn modelId="{E8D8B029-E04D-4F51-8A86-6208D9B82128}" srcId="{1B4CCB68-7CBA-4DF8-A134-12C2A8A6FF7D}" destId="{E3D05E4C-EB6E-4FF5-9A8F-25EFBB9A9252}" srcOrd="1" destOrd="0" parTransId="{EC741E8B-FD08-46B9-9FE6-50B3AA907BD8}" sibTransId="{ECAC5461-9CDE-4E95-BB61-462E85EFF1E4}"/>
    <dgm:cxn modelId="{42711C51-99E6-4E25-8CD3-FCD3D1055B53}" type="presOf" srcId="{B5CECD13-6C8C-40CC-9799-1AE53BF1938D}" destId="{A6D5059D-36E9-45AE-AC72-20B76948726E}" srcOrd="1" destOrd="0" presId="urn:microsoft.com/office/officeart/2005/8/layout/list1"/>
    <dgm:cxn modelId="{AFDC0534-8F5E-4500-A5A5-BEC59CC16990}" type="presOf" srcId="{20F3E258-7B56-45F4-844E-C475F349DDE4}" destId="{E43EF2ED-D623-4969-BEC2-E350EC7E6952}" srcOrd="0" destOrd="0" presId="urn:microsoft.com/office/officeart/2005/8/layout/list1"/>
    <dgm:cxn modelId="{D8802D90-5E1E-48C6-BD85-9710BF4030A3}" type="presOf" srcId="{B5CECD13-6C8C-40CC-9799-1AE53BF1938D}" destId="{6A2A48FE-F14A-49F0-8C7D-D14CFC57B40C}" srcOrd="0" destOrd="0" presId="urn:microsoft.com/office/officeart/2005/8/layout/list1"/>
    <dgm:cxn modelId="{90A95485-D23F-4922-86EF-9546CAA2D988}" type="presParOf" srcId="{625E5D35-D43E-4E8C-9BAA-24CBAB0C1C2D}" destId="{0FA28F41-F08E-4C60-A3F4-4BCE4D520B5B}" srcOrd="0" destOrd="0" presId="urn:microsoft.com/office/officeart/2005/8/layout/list1"/>
    <dgm:cxn modelId="{99CBC5A8-E324-434E-886D-F19360371055}" type="presParOf" srcId="{0FA28F41-F08E-4C60-A3F4-4BCE4D520B5B}" destId="{E43EF2ED-D623-4969-BEC2-E350EC7E6952}" srcOrd="0" destOrd="0" presId="urn:microsoft.com/office/officeart/2005/8/layout/list1"/>
    <dgm:cxn modelId="{D76380F3-D3B1-4B3A-BDDE-D722DE4D400E}" type="presParOf" srcId="{0FA28F41-F08E-4C60-A3F4-4BCE4D520B5B}" destId="{9D8698D2-35E3-4875-A9B8-80D2612EAA45}" srcOrd="1" destOrd="0" presId="urn:microsoft.com/office/officeart/2005/8/layout/list1"/>
    <dgm:cxn modelId="{21243830-CA3B-474B-A0AA-7231C26E4041}" type="presParOf" srcId="{625E5D35-D43E-4E8C-9BAA-24CBAB0C1C2D}" destId="{897E53DC-722B-41E2-BA1B-3A43A34B89AC}" srcOrd="1" destOrd="0" presId="urn:microsoft.com/office/officeart/2005/8/layout/list1"/>
    <dgm:cxn modelId="{22C3DD14-1082-4893-BD42-9F869D7719BB}" type="presParOf" srcId="{625E5D35-D43E-4E8C-9BAA-24CBAB0C1C2D}" destId="{CEFE3A32-0913-4A87-A844-CC0E25F9B8D1}" srcOrd="2" destOrd="0" presId="urn:microsoft.com/office/officeart/2005/8/layout/list1"/>
    <dgm:cxn modelId="{7C3508EB-8715-4A7B-9EC2-40725BB495BC}" type="presParOf" srcId="{625E5D35-D43E-4E8C-9BAA-24CBAB0C1C2D}" destId="{D6AEA371-9C43-4C4F-8D8E-E69655BE3F5D}" srcOrd="3" destOrd="0" presId="urn:microsoft.com/office/officeart/2005/8/layout/list1"/>
    <dgm:cxn modelId="{077074A6-65CD-4D26-884B-149E76DFD160}" type="presParOf" srcId="{625E5D35-D43E-4E8C-9BAA-24CBAB0C1C2D}" destId="{2838B3F0-6EFA-4934-B1D0-5EB3E447C6FC}" srcOrd="4" destOrd="0" presId="urn:microsoft.com/office/officeart/2005/8/layout/list1"/>
    <dgm:cxn modelId="{A2D0B24A-2A80-43BD-A141-A460E730638C}" type="presParOf" srcId="{2838B3F0-6EFA-4934-B1D0-5EB3E447C6FC}" destId="{5682A982-A071-4B03-8F8B-40767F5F469F}" srcOrd="0" destOrd="0" presId="urn:microsoft.com/office/officeart/2005/8/layout/list1"/>
    <dgm:cxn modelId="{E8423AFF-1039-4034-B9F3-B25E872F66F5}" type="presParOf" srcId="{2838B3F0-6EFA-4934-B1D0-5EB3E447C6FC}" destId="{0F5413CB-4C02-450B-96B3-5E93E005007E}" srcOrd="1" destOrd="0" presId="urn:microsoft.com/office/officeart/2005/8/layout/list1"/>
    <dgm:cxn modelId="{ABF087B9-48F9-436E-8AE7-8F2AA9A4ECC4}" type="presParOf" srcId="{625E5D35-D43E-4E8C-9BAA-24CBAB0C1C2D}" destId="{C234F091-D133-4A16-AC83-282EFA5CD05D}" srcOrd="5" destOrd="0" presId="urn:microsoft.com/office/officeart/2005/8/layout/list1"/>
    <dgm:cxn modelId="{9B20FB41-A8A1-4DDE-8597-C4B4AECFCE5E}" type="presParOf" srcId="{625E5D35-D43E-4E8C-9BAA-24CBAB0C1C2D}" destId="{0472BBF3-D430-4ACC-8372-2C7E9DA7A332}" srcOrd="6" destOrd="0" presId="urn:microsoft.com/office/officeart/2005/8/layout/list1"/>
    <dgm:cxn modelId="{A3E40970-0B83-49E9-8A1F-84B13D6E2D4B}" type="presParOf" srcId="{625E5D35-D43E-4E8C-9BAA-24CBAB0C1C2D}" destId="{333AB462-432A-402A-865B-C8EE360881F1}" srcOrd="7" destOrd="0" presId="urn:microsoft.com/office/officeart/2005/8/layout/list1"/>
    <dgm:cxn modelId="{C8E5AD33-09DF-4635-B57C-40C5B4734DE7}" type="presParOf" srcId="{625E5D35-D43E-4E8C-9BAA-24CBAB0C1C2D}" destId="{72406EE3-9230-43C6-B703-3A326D254BF8}" srcOrd="8" destOrd="0" presId="urn:microsoft.com/office/officeart/2005/8/layout/list1"/>
    <dgm:cxn modelId="{6163E25D-C2AE-490F-AD0E-A797D66199A0}" type="presParOf" srcId="{72406EE3-9230-43C6-B703-3A326D254BF8}" destId="{6A2A48FE-F14A-49F0-8C7D-D14CFC57B40C}" srcOrd="0" destOrd="0" presId="urn:microsoft.com/office/officeart/2005/8/layout/list1"/>
    <dgm:cxn modelId="{EB23A121-DCC4-45B2-81C5-0B2E40519907}" type="presParOf" srcId="{72406EE3-9230-43C6-B703-3A326D254BF8}" destId="{A6D5059D-36E9-45AE-AC72-20B76948726E}" srcOrd="1" destOrd="0" presId="urn:microsoft.com/office/officeart/2005/8/layout/list1"/>
    <dgm:cxn modelId="{48EA9907-55D7-4732-9A74-67C8ADD9B1B1}" type="presParOf" srcId="{625E5D35-D43E-4E8C-9BAA-24CBAB0C1C2D}" destId="{7AF41165-8938-4003-AC6A-CF5A379E37A9}" srcOrd="9" destOrd="0" presId="urn:microsoft.com/office/officeart/2005/8/layout/list1"/>
    <dgm:cxn modelId="{78A2DA7B-C887-4A23-88C1-6A453C641338}" type="presParOf" srcId="{625E5D35-D43E-4E8C-9BAA-24CBAB0C1C2D}" destId="{66CE7B22-ED92-490C-9237-9733D688B4A8}"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4CCB68-7CBA-4DF8-A134-12C2A8A6FF7D}"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20F3E258-7B56-45F4-844E-C475F349DDE4}">
      <dgm:prSet phldrT="[文本]" custT="1"/>
      <dgm:spPr/>
      <dgm:t>
        <a:bodyPr/>
        <a:lstStyle/>
        <a:p>
          <a:r>
            <a:rPr lang="zh-CN" sz="2000" dirty="0"/>
            <a:t>顺序即以确定次序连接两个或多个分量。</a:t>
          </a:r>
          <a:endParaRPr lang="zh-CN" altLang="en-US" sz="2000" dirty="0"/>
        </a:p>
      </dgm:t>
    </dgm:pt>
    <dgm:pt modelId="{F591092F-19F2-4945-8A89-5554F6D67FC5}" type="parTrans" cxnId="{19DD8D33-0FCA-4925-B6AD-C70409103EFC}">
      <dgm:prSet/>
      <dgm:spPr/>
      <dgm:t>
        <a:bodyPr/>
        <a:lstStyle/>
        <a:p>
          <a:endParaRPr lang="zh-CN" altLang="en-US"/>
        </a:p>
      </dgm:t>
    </dgm:pt>
    <dgm:pt modelId="{B53777DB-9CC2-4A84-818C-1C65CB9B8B05}" type="sibTrans" cxnId="{19DD8D33-0FCA-4925-B6AD-C70409103EFC}">
      <dgm:prSet/>
      <dgm:spPr/>
      <dgm:t>
        <a:bodyPr/>
        <a:lstStyle/>
        <a:p>
          <a:endParaRPr lang="zh-CN" altLang="en-US"/>
        </a:p>
      </dgm:t>
    </dgm:pt>
    <dgm:pt modelId="{C8BBD19B-40BE-4181-95E3-FAAAEB31A259}">
      <dgm:prSet/>
      <dgm:spPr/>
      <dgm:t>
        <a:bodyPr/>
        <a:lstStyle/>
        <a:p>
          <a:r>
            <a:rPr lang="zh-CN" dirty="0"/>
            <a:t>选择即从两个或多个可能的元素中选取一个。</a:t>
          </a:r>
        </a:p>
      </dgm:t>
    </dgm:pt>
    <dgm:pt modelId="{ADED82A2-F3BD-4D84-8BB1-D1B82C32D675}" type="parTrans" cxnId="{99AECD2E-F527-4D16-A46A-474BAB23B931}">
      <dgm:prSet/>
      <dgm:spPr/>
      <dgm:t>
        <a:bodyPr/>
        <a:lstStyle/>
        <a:p>
          <a:endParaRPr lang="zh-CN" altLang="en-US"/>
        </a:p>
      </dgm:t>
    </dgm:pt>
    <dgm:pt modelId="{D588A775-4991-41A1-B2F8-649EA4C4ABA3}" type="sibTrans" cxnId="{99AECD2E-F527-4D16-A46A-474BAB23B931}">
      <dgm:prSet/>
      <dgm:spPr/>
      <dgm:t>
        <a:bodyPr/>
        <a:lstStyle/>
        <a:p>
          <a:endParaRPr lang="zh-CN" altLang="en-US"/>
        </a:p>
      </dgm:t>
    </dgm:pt>
    <dgm:pt modelId="{395770C1-575F-4D95-B4C0-35785E996890}">
      <dgm:prSet/>
      <dgm:spPr/>
      <dgm:t>
        <a:bodyPr/>
        <a:lstStyle/>
        <a:p>
          <a:r>
            <a:rPr lang="zh-CN" dirty="0"/>
            <a:t>重复即把指定的分量重复零次或多次。</a:t>
          </a:r>
        </a:p>
      </dgm:t>
    </dgm:pt>
    <dgm:pt modelId="{C1C80996-5D8D-4FD8-B918-0A07DF24F383}" type="parTrans" cxnId="{3D4004DB-95A7-4360-8953-6A8CA68D5EEE}">
      <dgm:prSet/>
      <dgm:spPr/>
      <dgm:t>
        <a:bodyPr/>
        <a:lstStyle/>
        <a:p>
          <a:endParaRPr lang="zh-CN" altLang="en-US"/>
        </a:p>
      </dgm:t>
    </dgm:pt>
    <dgm:pt modelId="{A0A5AD42-E80B-439F-8E5C-74C6B0550DA7}" type="sibTrans" cxnId="{3D4004DB-95A7-4360-8953-6A8CA68D5EEE}">
      <dgm:prSet/>
      <dgm:spPr/>
      <dgm:t>
        <a:bodyPr/>
        <a:lstStyle/>
        <a:p>
          <a:endParaRPr lang="zh-CN" altLang="en-US"/>
        </a:p>
      </dgm:t>
    </dgm:pt>
    <dgm:pt modelId="{625E5D35-D43E-4E8C-9BAA-24CBAB0C1C2D}" type="pres">
      <dgm:prSet presAssocID="{1B4CCB68-7CBA-4DF8-A134-12C2A8A6FF7D}" presName="linear" presStyleCnt="0">
        <dgm:presLayoutVars>
          <dgm:dir/>
          <dgm:animLvl val="lvl"/>
          <dgm:resizeHandles val="exact"/>
        </dgm:presLayoutVars>
      </dgm:prSet>
      <dgm:spPr/>
      <dgm:t>
        <a:bodyPr/>
        <a:lstStyle/>
        <a:p>
          <a:endParaRPr lang="zh-CN" altLang="en-US"/>
        </a:p>
      </dgm:t>
    </dgm:pt>
    <dgm:pt modelId="{0FA28F41-F08E-4C60-A3F4-4BCE4D520B5B}" type="pres">
      <dgm:prSet presAssocID="{20F3E258-7B56-45F4-844E-C475F349DDE4}" presName="parentLin" presStyleCnt="0"/>
      <dgm:spPr/>
    </dgm:pt>
    <dgm:pt modelId="{E43EF2ED-D623-4969-BEC2-E350EC7E6952}" type="pres">
      <dgm:prSet presAssocID="{20F3E258-7B56-45F4-844E-C475F349DDE4}" presName="parentLeftMargin" presStyleLbl="node1" presStyleIdx="0" presStyleCnt="3"/>
      <dgm:spPr/>
      <dgm:t>
        <a:bodyPr/>
        <a:lstStyle/>
        <a:p>
          <a:endParaRPr lang="zh-CN" altLang="en-US"/>
        </a:p>
      </dgm:t>
    </dgm:pt>
    <dgm:pt modelId="{9D8698D2-35E3-4875-A9B8-80D2612EAA45}" type="pres">
      <dgm:prSet presAssocID="{20F3E258-7B56-45F4-844E-C475F349DDE4}" presName="parentText" presStyleLbl="node1" presStyleIdx="0" presStyleCnt="3">
        <dgm:presLayoutVars>
          <dgm:chMax val="0"/>
          <dgm:bulletEnabled val="1"/>
        </dgm:presLayoutVars>
      </dgm:prSet>
      <dgm:spPr/>
      <dgm:t>
        <a:bodyPr/>
        <a:lstStyle/>
        <a:p>
          <a:endParaRPr lang="zh-CN" altLang="en-US"/>
        </a:p>
      </dgm:t>
    </dgm:pt>
    <dgm:pt modelId="{897E53DC-722B-41E2-BA1B-3A43A34B89AC}" type="pres">
      <dgm:prSet presAssocID="{20F3E258-7B56-45F4-844E-C475F349DDE4}" presName="negativeSpace" presStyleCnt="0"/>
      <dgm:spPr/>
    </dgm:pt>
    <dgm:pt modelId="{CEFE3A32-0913-4A87-A844-CC0E25F9B8D1}" type="pres">
      <dgm:prSet presAssocID="{20F3E258-7B56-45F4-844E-C475F349DDE4}" presName="childText" presStyleLbl="conFgAcc1" presStyleIdx="0"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 modelId="{D6AEA371-9C43-4C4F-8D8E-E69655BE3F5D}" type="pres">
      <dgm:prSet presAssocID="{B53777DB-9CC2-4A84-818C-1C65CB9B8B05}" presName="spaceBetweenRectangles" presStyleCnt="0"/>
      <dgm:spPr/>
    </dgm:pt>
    <dgm:pt modelId="{5B354F1B-F6FC-43BD-9F25-DF69B13C7B2C}" type="pres">
      <dgm:prSet presAssocID="{C8BBD19B-40BE-4181-95E3-FAAAEB31A259}" presName="parentLin" presStyleCnt="0"/>
      <dgm:spPr/>
    </dgm:pt>
    <dgm:pt modelId="{4EA3E3F1-8E20-4BD4-A91E-A632EC6812B6}" type="pres">
      <dgm:prSet presAssocID="{C8BBD19B-40BE-4181-95E3-FAAAEB31A259}" presName="parentLeftMargin" presStyleLbl="node1" presStyleIdx="0" presStyleCnt="3"/>
      <dgm:spPr/>
      <dgm:t>
        <a:bodyPr/>
        <a:lstStyle/>
        <a:p>
          <a:endParaRPr lang="zh-CN" altLang="en-US"/>
        </a:p>
      </dgm:t>
    </dgm:pt>
    <dgm:pt modelId="{8047ECED-71C5-4B26-B81A-9B1ED5D7FB67}" type="pres">
      <dgm:prSet presAssocID="{C8BBD19B-40BE-4181-95E3-FAAAEB31A259}" presName="parentText" presStyleLbl="node1" presStyleIdx="1" presStyleCnt="3">
        <dgm:presLayoutVars>
          <dgm:chMax val="0"/>
          <dgm:bulletEnabled val="1"/>
        </dgm:presLayoutVars>
      </dgm:prSet>
      <dgm:spPr/>
      <dgm:t>
        <a:bodyPr/>
        <a:lstStyle/>
        <a:p>
          <a:endParaRPr lang="zh-CN" altLang="en-US"/>
        </a:p>
      </dgm:t>
    </dgm:pt>
    <dgm:pt modelId="{14388FEF-83CB-4F1A-BCC7-C527D45CE9D3}" type="pres">
      <dgm:prSet presAssocID="{C8BBD19B-40BE-4181-95E3-FAAAEB31A259}" presName="negativeSpace" presStyleCnt="0"/>
      <dgm:spPr/>
    </dgm:pt>
    <dgm:pt modelId="{2F8335B5-454B-4470-A7D1-23CE5D190C21}" type="pres">
      <dgm:prSet presAssocID="{C8BBD19B-40BE-4181-95E3-FAAAEB31A259}" presName="childText" presStyleLbl="conFgAcc1" presStyleIdx="1"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 modelId="{4829BACB-9C9F-4B1D-A806-DC3F6FD33EB9}" type="pres">
      <dgm:prSet presAssocID="{D588A775-4991-41A1-B2F8-649EA4C4ABA3}" presName="spaceBetweenRectangles" presStyleCnt="0"/>
      <dgm:spPr/>
    </dgm:pt>
    <dgm:pt modelId="{967091B0-6D1B-4E82-873E-A01CFA07AA83}" type="pres">
      <dgm:prSet presAssocID="{395770C1-575F-4D95-B4C0-35785E996890}" presName="parentLin" presStyleCnt="0"/>
      <dgm:spPr/>
    </dgm:pt>
    <dgm:pt modelId="{5D2D7B18-72EA-4224-9E12-CB6DB3A6817F}" type="pres">
      <dgm:prSet presAssocID="{395770C1-575F-4D95-B4C0-35785E996890}" presName="parentLeftMargin" presStyleLbl="node1" presStyleIdx="1" presStyleCnt="3"/>
      <dgm:spPr/>
      <dgm:t>
        <a:bodyPr/>
        <a:lstStyle/>
        <a:p>
          <a:endParaRPr lang="zh-CN" altLang="en-US"/>
        </a:p>
      </dgm:t>
    </dgm:pt>
    <dgm:pt modelId="{ECBC255D-F730-41E1-B4BA-CC00CE5C05B9}" type="pres">
      <dgm:prSet presAssocID="{395770C1-575F-4D95-B4C0-35785E996890}" presName="parentText" presStyleLbl="node1" presStyleIdx="2" presStyleCnt="3">
        <dgm:presLayoutVars>
          <dgm:chMax val="0"/>
          <dgm:bulletEnabled val="1"/>
        </dgm:presLayoutVars>
      </dgm:prSet>
      <dgm:spPr/>
      <dgm:t>
        <a:bodyPr/>
        <a:lstStyle/>
        <a:p>
          <a:endParaRPr lang="zh-CN" altLang="en-US"/>
        </a:p>
      </dgm:t>
    </dgm:pt>
    <dgm:pt modelId="{DBEF4F64-EFC3-4FE6-A9F5-58CBC80CD370}" type="pres">
      <dgm:prSet presAssocID="{395770C1-575F-4D95-B4C0-35785E996890}" presName="negativeSpace" presStyleCnt="0"/>
      <dgm:spPr/>
    </dgm:pt>
    <dgm:pt modelId="{80FF3420-B2CF-4412-8CE5-D7AF4E03233F}" type="pres">
      <dgm:prSet presAssocID="{395770C1-575F-4D95-B4C0-35785E996890}" presName="childText" presStyleLbl="conFgAcc1" presStyleIdx="2"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Lst>
  <dgm:cxnLst>
    <dgm:cxn modelId="{99AECD2E-F527-4D16-A46A-474BAB23B931}" srcId="{1B4CCB68-7CBA-4DF8-A134-12C2A8A6FF7D}" destId="{C8BBD19B-40BE-4181-95E3-FAAAEB31A259}" srcOrd="1" destOrd="0" parTransId="{ADED82A2-F3BD-4D84-8BB1-D1B82C32D675}" sibTransId="{D588A775-4991-41A1-B2F8-649EA4C4ABA3}"/>
    <dgm:cxn modelId="{F96BF1D1-90DB-4EBC-8BEB-4ADAD432AC09}" type="presOf" srcId="{1B4CCB68-7CBA-4DF8-A134-12C2A8A6FF7D}" destId="{625E5D35-D43E-4E8C-9BAA-24CBAB0C1C2D}" srcOrd="0" destOrd="0" presId="urn:microsoft.com/office/officeart/2005/8/layout/list1"/>
    <dgm:cxn modelId="{CB735266-E42D-45FC-9B82-491FCFD9626D}" type="presOf" srcId="{395770C1-575F-4D95-B4C0-35785E996890}" destId="{ECBC255D-F730-41E1-B4BA-CC00CE5C05B9}" srcOrd="1" destOrd="0" presId="urn:microsoft.com/office/officeart/2005/8/layout/list1"/>
    <dgm:cxn modelId="{3D4004DB-95A7-4360-8953-6A8CA68D5EEE}" srcId="{1B4CCB68-7CBA-4DF8-A134-12C2A8A6FF7D}" destId="{395770C1-575F-4D95-B4C0-35785E996890}" srcOrd="2" destOrd="0" parTransId="{C1C80996-5D8D-4FD8-B918-0A07DF24F383}" sibTransId="{A0A5AD42-E80B-439F-8E5C-74C6B0550DA7}"/>
    <dgm:cxn modelId="{19DD8D33-0FCA-4925-B6AD-C70409103EFC}" srcId="{1B4CCB68-7CBA-4DF8-A134-12C2A8A6FF7D}" destId="{20F3E258-7B56-45F4-844E-C475F349DDE4}" srcOrd="0" destOrd="0" parTransId="{F591092F-19F2-4945-8A89-5554F6D67FC5}" sibTransId="{B53777DB-9CC2-4A84-818C-1C65CB9B8B05}"/>
    <dgm:cxn modelId="{8C5D5E8F-227A-44CF-B012-8C1C89D4B7A3}" type="presOf" srcId="{C8BBD19B-40BE-4181-95E3-FAAAEB31A259}" destId="{4EA3E3F1-8E20-4BD4-A91E-A632EC6812B6}" srcOrd="0" destOrd="0" presId="urn:microsoft.com/office/officeart/2005/8/layout/list1"/>
    <dgm:cxn modelId="{CAF3BE93-DE5E-49B3-9531-FB10E2099048}" type="presOf" srcId="{20F3E258-7B56-45F4-844E-C475F349DDE4}" destId="{E43EF2ED-D623-4969-BEC2-E350EC7E6952}" srcOrd="0" destOrd="0" presId="urn:microsoft.com/office/officeart/2005/8/layout/list1"/>
    <dgm:cxn modelId="{3FF9B778-6BB3-40A5-BF29-491ECF4FFA70}" type="presOf" srcId="{20F3E258-7B56-45F4-844E-C475F349DDE4}" destId="{9D8698D2-35E3-4875-A9B8-80D2612EAA45}" srcOrd="1" destOrd="0" presId="urn:microsoft.com/office/officeart/2005/8/layout/list1"/>
    <dgm:cxn modelId="{AF750950-34C5-4A78-B6B0-488D9AE43F21}" type="presOf" srcId="{C8BBD19B-40BE-4181-95E3-FAAAEB31A259}" destId="{8047ECED-71C5-4B26-B81A-9B1ED5D7FB67}" srcOrd="1" destOrd="0" presId="urn:microsoft.com/office/officeart/2005/8/layout/list1"/>
    <dgm:cxn modelId="{1024CB51-0E3B-40ED-8A06-681F1023DCDB}" type="presOf" srcId="{395770C1-575F-4D95-B4C0-35785E996890}" destId="{5D2D7B18-72EA-4224-9E12-CB6DB3A6817F}" srcOrd="0" destOrd="0" presId="urn:microsoft.com/office/officeart/2005/8/layout/list1"/>
    <dgm:cxn modelId="{D296E808-5B24-4178-89C5-1C3F511B5BB7}" type="presParOf" srcId="{625E5D35-D43E-4E8C-9BAA-24CBAB0C1C2D}" destId="{0FA28F41-F08E-4C60-A3F4-4BCE4D520B5B}" srcOrd="0" destOrd="0" presId="urn:microsoft.com/office/officeart/2005/8/layout/list1"/>
    <dgm:cxn modelId="{0FA7E592-316E-45CF-A0E6-330F08C9B8CF}" type="presParOf" srcId="{0FA28F41-F08E-4C60-A3F4-4BCE4D520B5B}" destId="{E43EF2ED-D623-4969-BEC2-E350EC7E6952}" srcOrd="0" destOrd="0" presId="urn:microsoft.com/office/officeart/2005/8/layout/list1"/>
    <dgm:cxn modelId="{20CD9693-4D02-42E1-BC2B-52568CD6DF5E}" type="presParOf" srcId="{0FA28F41-F08E-4C60-A3F4-4BCE4D520B5B}" destId="{9D8698D2-35E3-4875-A9B8-80D2612EAA45}" srcOrd="1" destOrd="0" presId="urn:microsoft.com/office/officeart/2005/8/layout/list1"/>
    <dgm:cxn modelId="{EEB0B9B2-C56B-4CEE-ABFD-3BA3693607EA}" type="presParOf" srcId="{625E5D35-D43E-4E8C-9BAA-24CBAB0C1C2D}" destId="{897E53DC-722B-41E2-BA1B-3A43A34B89AC}" srcOrd="1" destOrd="0" presId="urn:microsoft.com/office/officeart/2005/8/layout/list1"/>
    <dgm:cxn modelId="{0920747E-0EDF-4A5B-B1CA-0218F3CDE745}" type="presParOf" srcId="{625E5D35-D43E-4E8C-9BAA-24CBAB0C1C2D}" destId="{CEFE3A32-0913-4A87-A844-CC0E25F9B8D1}" srcOrd="2" destOrd="0" presId="urn:microsoft.com/office/officeart/2005/8/layout/list1"/>
    <dgm:cxn modelId="{CDC09CD1-5ACE-4DB7-8975-76D2BF6711AC}" type="presParOf" srcId="{625E5D35-D43E-4E8C-9BAA-24CBAB0C1C2D}" destId="{D6AEA371-9C43-4C4F-8D8E-E69655BE3F5D}" srcOrd="3" destOrd="0" presId="urn:microsoft.com/office/officeart/2005/8/layout/list1"/>
    <dgm:cxn modelId="{8ED04837-FB44-41D2-B941-7E66CC2EF65D}" type="presParOf" srcId="{625E5D35-D43E-4E8C-9BAA-24CBAB0C1C2D}" destId="{5B354F1B-F6FC-43BD-9F25-DF69B13C7B2C}" srcOrd="4" destOrd="0" presId="urn:microsoft.com/office/officeart/2005/8/layout/list1"/>
    <dgm:cxn modelId="{D87DCDCE-F447-4A74-B5D3-7A4EDBDC8901}" type="presParOf" srcId="{5B354F1B-F6FC-43BD-9F25-DF69B13C7B2C}" destId="{4EA3E3F1-8E20-4BD4-A91E-A632EC6812B6}" srcOrd="0" destOrd="0" presId="urn:microsoft.com/office/officeart/2005/8/layout/list1"/>
    <dgm:cxn modelId="{A9C61887-B8D0-467B-868F-F4168EB7E5E4}" type="presParOf" srcId="{5B354F1B-F6FC-43BD-9F25-DF69B13C7B2C}" destId="{8047ECED-71C5-4B26-B81A-9B1ED5D7FB67}" srcOrd="1" destOrd="0" presId="urn:microsoft.com/office/officeart/2005/8/layout/list1"/>
    <dgm:cxn modelId="{81A3B514-886B-4156-8DDE-C509B0394352}" type="presParOf" srcId="{625E5D35-D43E-4E8C-9BAA-24CBAB0C1C2D}" destId="{14388FEF-83CB-4F1A-BCC7-C527D45CE9D3}" srcOrd="5" destOrd="0" presId="urn:microsoft.com/office/officeart/2005/8/layout/list1"/>
    <dgm:cxn modelId="{503D6FFA-126C-4AB8-9B48-639151E4393B}" type="presParOf" srcId="{625E5D35-D43E-4E8C-9BAA-24CBAB0C1C2D}" destId="{2F8335B5-454B-4470-A7D1-23CE5D190C21}" srcOrd="6" destOrd="0" presId="urn:microsoft.com/office/officeart/2005/8/layout/list1"/>
    <dgm:cxn modelId="{13ADE086-6833-488F-AB03-E393A4C7BB6A}" type="presParOf" srcId="{625E5D35-D43E-4E8C-9BAA-24CBAB0C1C2D}" destId="{4829BACB-9C9F-4B1D-A806-DC3F6FD33EB9}" srcOrd="7" destOrd="0" presId="urn:microsoft.com/office/officeart/2005/8/layout/list1"/>
    <dgm:cxn modelId="{FF6FF252-9A56-4AD1-9044-00A8B81C5FFB}" type="presParOf" srcId="{625E5D35-D43E-4E8C-9BAA-24CBAB0C1C2D}" destId="{967091B0-6D1B-4E82-873E-A01CFA07AA83}" srcOrd="8" destOrd="0" presId="urn:microsoft.com/office/officeart/2005/8/layout/list1"/>
    <dgm:cxn modelId="{65847BC2-F536-45F0-AB8D-FBF5ABCB9744}" type="presParOf" srcId="{967091B0-6D1B-4E82-873E-A01CFA07AA83}" destId="{5D2D7B18-72EA-4224-9E12-CB6DB3A6817F}" srcOrd="0" destOrd="0" presId="urn:microsoft.com/office/officeart/2005/8/layout/list1"/>
    <dgm:cxn modelId="{B9B0A433-1C2C-4EC6-A5E7-8259A0A73F71}" type="presParOf" srcId="{967091B0-6D1B-4E82-873E-A01CFA07AA83}" destId="{ECBC255D-F730-41E1-B4BA-CC00CE5C05B9}" srcOrd="1" destOrd="0" presId="urn:microsoft.com/office/officeart/2005/8/layout/list1"/>
    <dgm:cxn modelId="{C3D0C8CA-FC13-4CE0-886E-A8533731A961}" type="presParOf" srcId="{625E5D35-D43E-4E8C-9BAA-24CBAB0C1C2D}" destId="{DBEF4F64-EFC3-4FE6-A9F5-58CBC80CD370}" srcOrd="9" destOrd="0" presId="urn:microsoft.com/office/officeart/2005/8/layout/list1"/>
    <dgm:cxn modelId="{3C7DFDFA-4E73-4168-A113-38F246C8F5C1}" type="presParOf" srcId="{625E5D35-D43E-4E8C-9BAA-24CBAB0C1C2D}" destId="{80FF3420-B2CF-4412-8CE5-D7AF4E03233F}"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C9E3C3-A88C-4C46-93B3-E8F6BB28B77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4B936B68-21A7-4878-BD88-35F53EFF8D1A}">
      <dgm:prSet phldrT="[文本]" custT="1"/>
      <dgm:spPr>
        <a:solidFill>
          <a:schemeClr val="tx2">
            <a:lumMod val="20000"/>
            <a:lumOff val="80000"/>
          </a:schemeClr>
        </a:solidFill>
      </dgm:spPr>
      <dgm:t>
        <a:bodyPr/>
        <a:lstStyle/>
        <a:p>
          <a:r>
            <a:rPr lang="zh-CN" altLang="en-US" sz="2000" dirty="0">
              <a:solidFill>
                <a:schemeClr val="tx1"/>
              </a:solidFill>
            </a:rPr>
            <a:t>数据字典最重要的用途是作为分析阶段的工具</a:t>
          </a:r>
        </a:p>
      </dgm:t>
    </dgm:pt>
    <dgm:pt modelId="{C70B4C13-B47D-478C-B028-93C805F7EC1B}" type="parTrans" cxnId="{236B9EE7-A71E-4B83-989A-33AF8C8502CB}">
      <dgm:prSet/>
      <dgm:spPr/>
      <dgm:t>
        <a:bodyPr/>
        <a:lstStyle/>
        <a:p>
          <a:endParaRPr lang="zh-CN" altLang="en-US"/>
        </a:p>
      </dgm:t>
    </dgm:pt>
    <dgm:pt modelId="{060BC84B-704F-4945-9890-37C7691CD310}" type="sibTrans" cxnId="{236B9EE7-A71E-4B83-989A-33AF8C8502CB}">
      <dgm:prSet/>
      <dgm:spPr/>
      <dgm:t>
        <a:bodyPr/>
        <a:lstStyle/>
        <a:p>
          <a:endParaRPr lang="zh-CN" altLang="en-US"/>
        </a:p>
      </dgm:t>
    </dgm:pt>
    <dgm:pt modelId="{E29B6A61-492E-46E8-8703-F5C4411C62A7}">
      <dgm:prSet phldrT="[文本]" custT="1"/>
      <dgm:spPr>
        <a:solidFill>
          <a:schemeClr val="tx2">
            <a:lumMod val="20000"/>
            <a:lumOff val="80000"/>
          </a:schemeClr>
        </a:solidFill>
      </dgm:spPr>
      <dgm:t>
        <a:bodyPr/>
        <a:lstStyle/>
        <a:p>
          <a:r>
            <a:rPr lang="zh-CN" altLang="en-US" sz="2000" dirty="0">
              <a:solidFill>
                <a:schemeClr val="tx1"/>
              </a:solidFill>
            </a:rPr>
            <a:t>数据字典中包含的每个数据元素的控制信息是很有价值的</a:t>
          </a:r>
        </a:p>
      </dgm:t>
    </dgm:pt>
    <dgm:pt modelId="{9BAD8F87-7D80-4ECC-8EB6-2B3F37CFFBF2}" type="parTrans" cxnId="{676424CF-0629-4570-8FB2-01AB63518914}">
      <dgm:prSet/>
      <dgm:spPr/>
      <dgm:t>
        <a:bodyPr/>
        <a:lstStyle/>
        <a:p>
          <a:endParaRPr lang="zh-CN" altLang="en-US"/>
        </a:p>
      </dgm:t>
    </dgm:pt>
    <dgm:pt modelId="{00161D3D-B599-48E3-B98A-11B514ABE001}" type="sibTrans" cxnId="{676424CF-0629-4570-8FB2-01AB63518914}">
      <dgm:prSet/>
      <dgm:spPr/>
      <dgm:t>
        <a:bodyPr/>
        <a:lstStyle/>
        <a:p>
          <a:endParaRPr lang="zh-CN" altLang="en-US"/>
        </a:p>
      </dgm:t>
    </dgm:pt>
    <dgm:pt modelId="{6AE4E545-9EB5-46AD-9C64-5391C8F7E00F}">
      <dgm:prSet phldrT="[文本]" custT="1"/>
      <dgm:spPr>
        <a:solidFill>
          <a:schemeClr val="tx2">
            <a:lumMod val="20000"/>
            <a:lumOff val="80000"/>
          </a:schemeClr>
        </a:solidFill>
      </dgm:spPr>
      <dgm:t>
        <a:bodyPr/>
        <a:lstStyle/>
        <a:p>
          <a:r>
            <a:rPr lang="zh-CN" altLang="en-US" sz="2000" dirty="0">
              <a:solidFill>
                <a:schemeClr val="tx1"/>
              </a:solidFill>
            </a:rPr>
            <a:t>数据字典是开发数据库的第一步，而且是很有价值的一步。</a:t>
          </a:r>
        </a:p>
      </dgm:t>
    </dgm:pt>
    <dgm:pt modelId="{7D3D04A6-4420-4531-9FBA-52723699FED8}" type="parTrans" cxnId="{69E88BAA-FE5B-4334-86EF-FB2704E3CBCF}">
      <dgm:prSet/>
      <dgm:spPr/>
      <dgm:t>
        <a:bodyPr/>
        <a:lstStyle/>
        <a:p>
          <a:endParaRPr lang="zh-CN" altLang="en-US"/>
        </a:p>
      </dgm:t>
    </dgm:pt>
    <dgm:pt modelId="{A83065CD-F6E8-40E0-850E-025BD04B46DE}" type="sibTrans" cxnId="{69E88BAA-FE5B-4334-86EF-FB2704E3CBCF}">
      <dgm:prSet/>
      <dgm:spPr/>
      <dgm:t>
        <a:bodyPr/>
        <a:lstStyle/>
        <a:p>
          <a:endParaRPr lang="zh-CN" altLang="en-US"/>
        </a:p>
      </dgm:t>
    </dgm:pt>
    <dgm:pt modelId="{4D252490-9326-4B16-9246-D4FD9863A2C5}" type="pres">
      <dgm:prSet presAssocID="{C1C9E3C3-A88C-4C46-93B3-E8F6BB28B771}" presName="linear" presStyleCnt="0">
        <dgm:presLayoutVars>
          <dgm:dir/>
          <dgm:animLvl val="lvl"/>
          <dgm:resizeHandles val="exact"/>
        </dgm:presLayoutVars>
      </dgm:prSet>
      <dgm:spPr/>
      <dgm:t>
        <a:bodyPr/>
        <a:lstStyle/>
        <a:p>
          <a:endParaRPr lang="zh-CN" altLang="en-US"/>
        </a:p>
      </dgm:t>
    </dgm:pt>
    <dgm:pt modelId="{DDD2AB52-5BED-4941-9B0A-EE91FE8CF70E}" type="pres">
      <dgm:prSet presAssocID="{4B936B68-21A7-4878-BD88-35F53EFF8D1A}" presName="parentLin" presStyleCnt="0"/>
      <dgm:spPr/>
    </dgm:pt>
    <dgm:pt modelId="{2FBD0AF4-9654-4993-A492-5C4DEB50C42D}" type="pres">
      <dgm:prSet presAssocID="{4B936B68-21A7-4878-BD88-35F53EFF8D1A}" presName="parentLeftMargin" presStyleLbl="node1" presStyleIdx="0" presStyleCnt="3"/>
      <dgm:spPr/>
      <dgm:t>
        <a:bodyPr/>
        <a:lstStyle/>
        <a:p>
          <a:endParaRPr lang="zh-CN" altLang="en-US"/>
        </a:p>
      </dgm:t>
    </dgm:pt>
    <dgm:pt modelId="{43ED0337-F061-41B6-B0BF-1D5746D1CD8D}" type="pres">
      <dgm:prSet presAssocID="{4B936B68-21A7-4878-BD88-35F53EFF8D1A}" presName="parentText" presStyleLbl="node1" presStyleIdx="0" presStyleCnt="3">
        <dgm:presLayoutVars>
          <dgm:chMax val="0"/>
          <dgm:bulletEnabled val="1"/>
        </dgm:presLayoutVars>
      </dgm:prSet>
      <dgm:spPr/>
      <dgm:t>
        <a:bodyPr/>
        <a:lstStyle/>
        <a:p>
          <a:endParaRPr lang="zh-CN" altLang="en-US"/>
        </a:p>
      </dgm:t>
    </dgm:pt>
    <dgm:pt modelId="{824D6752-A18D-4AAA-B9BC-3B7822AF2D26}" type="pres">
      <dgm:prSet presAssocID="{4B936B68-21A7-4878-BD88-35F53EFF8D1A}" presName="negativeSpace" presStyleCnt="0"/>
      <dgm:spPr/>
    </dgm:pt>
    <dgm:pt modelId="{E179669A-FD44-46CB-9BCF-67976D9363CF}" type="pres">
      <dgm:prSet presAssocID="{4B936B68-21A7-4878-BD88-35F53EFF8D1A}" presName="childText" presStyleLbl="conFgAcc1" presStyleIdx="0"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 modelId="{7437CFB2-6927-4333-B79A-B34188F07FB6}" type="pres">
      <dgm:prSet presAssocID="{060BC84B-704F-4945-9890-37C7691CD310}" presName="spaceBetweenRectangles" presStyleCnt="0"/>
      <dgm:spPr/>
    </dgm:pt>
    <dgm:pt modelId="{2A2C7997-5E52-4DA7-8F40-89B47A220B9D}" type="pres">
      <dgm:prSet presAssocID="{E29B6A61-492E-46E8-8703-F5C4411C62A7}" presName="parentLin" presStyleCnt="0"/>
      <dgm:spPr/>
    </dgm:pt>
    <dgm:pt modelId="{8AE57F95-3AD9-4831-8533-EDA2662C1D3A}" type="pres">
      <dgm:prSet presAssocID="{E29B6A61-492E-46E8-8703-F5C4411C62A7}" presName="parentLeftMargin" presStyleLbl="node1" presStyleIdx="0" presStyleCnt="3"/>
      <dgm:spPr/>
      <dgm:t>
        <a:bodyPr/>
        <a:lstStyle/>
        <a:p>
          <a:endParaRPr lang="zh-CN" altLang="en-US"/>
        </a:p>
      </dgm:t>
    </dgm:pt>
    <dgm:pt modelId="{EA807CD7-E8DE-44DF-B117-F6E9CB5323EB}" type="pres">
      <dgm:prSet presAssocID="{E29B6A61-492E-46E8-8703-F5C4411C62A7}" presName="parentText" presStyleLbl="node1" presStyleIdx="1" presStyleCnt="3">
        <dgm:presLayoutVars>
          <dgm:chMax val="0"/>
          <dgm:bulletEnabled val="1"/>
        </dgm:presLayoutVars>
      </dgm:prSet>
      <dgm:spPr/>
      <dgm:t>
        <a:bodyPr/>
        <a:lstStyle/>
        <a:p>
          <a:endParaRPr lang="zh-CN" altLang="en-US"/>
        </a:p>
      </dgm:t>
    </dgm:pt>
    <dgm:pt modelId="{5702100C-FD26-4E82-898B-58B2BC9F1DE4}" type="pres">
      <dgm:prSet presAssocID="{E29B6A61-492E-46E8-8703-F5C4411C62A7}" presName="negativeSpace" presStyleCnt="0"/>
      <dgm:spPr/>
    </dgm:pt>
    <dgm:pt modelId="{9AD30480-96E1-4F62-AF91-B3DCEFB168B9}" type="pres">
      <dgm:prSet presAssocID="{E29B6A61-492E-46E8-8703-F5C4411C62A7}" presName="childText" presStyleLbl="conFgAcc1" presStyleIdx="1"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 modelId="{30626FE6-6054-4C41-96DF-0799F7AD464B}" type="pres">
      <dgm:prSet presAssocID="{00161D3D-B599-48E3-B98A-11B514ABE001}" presName="spaceBetweenRectangles" presStyleCnt="0"/>
      <dgm:spPr/>
    </dgm:pt>
    <dgm:pt modelId="{1ACF6C27-A02A-41D0-A57C-85BEE5146BA8}" type="pres">
      <dgm:prSet presAssocID="{6AE4E545-9EB5-46AD-9C64-5391C8F7E00F}" presName="parentLin" presStyleCnt="0"/>
      <dgm:spPr/>
    </dgm:pt>
    <dgm:pt modelId="{700A3284-584E-4CF2-9FAB-C1F3CEACF0FF}" type="pres">
      <dgm:prSet presAssocID="{6AE4E545-9EB5-46AD-9C64-5391C8F7E00F}" presName="parentLeftMargin" presStyleLbl="node1" presStyleIdx="1" presStyleCnt="3"/>
      <dgm:spPr/>
      <dgm:t>
        <a:bodyPr/>
        <a:lstStyle/>
        <a:p>
          <a:endParaRPr lang="zh-CN" altLang="en-US"/>
        </a:p>
      </dgm:t>
    </dgm:pt>
    <dgm:pt modelId="{C4F8F712-8D5E-4565-842B-135EF8A3B356}" type="pres">
      <dgm:prSet presAssocID="{6AE4E545-9EB5-46AD-9C64-5391C8F7E00F}" presName="parentText" presStyleLbl="node1" presStyleIdx="2" presStyleCnt="3">
        <dgm:presLayoutVars>
          <dgm:chMax val="0"/>
          <dgm:bulletEnabled val="1"/>
        </dgm:presLayoutVars>
      </dgm:prSet>
      <dgm:spPr/>
      <dgm:t>
        <a:bodyPr/>
        <a:lstStyle/>
        <a:p>
          <a:endParaRPr lang="zh-CN" altLang="en-US"/>
        </a:p>
      </dgm:t>
    </dgm:pt>
    <dgm:pt modelId="{22BC7987-83AD-469C-8011-DE283BF94091}" type="pres">
      <dgm:prSet presAssocID="{6AE4E545-9EB5-46AD-9C64-5391C8F7E00F}" presName="negativeSpace" presStyleCnt="0"/>
      <dgm:spPr/>
    </dgm:pt>
    <dgm:pt modelId="{C5C26576-8649-425A-AAB8-118CA5B0A90D}" type="pres">
      <dgm:prSet presAssocID="{6AE4E545-9EB5-46AD-9C64-5391C8F7E00F}" presName="childText" presStyleLbl="conFgAcc1" presStyleIdx="2" presStyleCnt="3">
        <dgm:presLayoutVars>
          <dgm:bulletEnabled val="1"/>
        </dgm:presLayoutVars>
        <dgm:style>
          <a:lnRef idx="2">
            <a:schemeClr val="dk1"/>
          </a:lnRef>
          <a:fillRef idx="1">
            <a:schemeClr val="lt1"/>
          </a:fillRef>
          <a:effectRef idx="0">
            <a:schemeClr val="dk1"/>
          </a:effectRef>
          <a:fontRef idx="minor">
            <a:schemeClr val="dk1"/>
          </a:fontRef>
        </dgm:style>
      </dgm:prSet>
      <dgm:spPr/>
    </dgm:pt>
  </dgm:ptLst>
  <dgm:cxnLst>
    <dgm:cxn modelId="{534CC5F0-2F14-4225-9E19-EE31BA2D656C}" type="presOf" srcId="{4B936B68-21A7-4878-BD88-35F53EFF8D1A}" destId="{2FBD0AF4-9654-4993-A492-5C4DEB50C42D}" srcOrd="0" destOrd="0" presId="urn:microsoft.com/office/officeart/2005/8/layout/list1"/>
    <dgm:cxn modelId="{56BD9410-DA18-4771-90D2-CECFC27135CD}" type="presOf" srcId="{6AE4E545-9EB5-46AD-9C64-5391C8F7E00F}" destId="{C4F8F712-8D5E-4565-842B-135EF8A3B356}" srcOrd="1" destOrd="0" presId="urn:microsoft.com/office/officeart/2005/8/layout/list1"/>
    <dgm:cxn modelId="{C0607DC9-4562-456F-BA6C-AD137A2A4981}" type="presOf" srcId="{4B936B68-21A7-4878-BD88-35F53EFF8D1A}" destId="{43ED0337-F061-41B6-B0BF-1D5746D1CD8D}" srcOrd="1" destOrd="0" presId="urn:microsoft.com/office/officeart/2005/8/layout/list1"/>
    <dgm:cxn modelId="{05AB2F13-163B-4194-B078-51D258BC63AC}" type="presOf" srcId="{E29B6A61-492E-46E8-8703-F5C4411C62A7}" destId="{8AE57F95-3AD9-4831-8533-EDA2662C1D3A}" srcOrd="0" destOrd="0" presId="urn:microsoft.com/office/officeart/2005/8/layout/list1"/>
    <dgm:cxn modelId="{676424CF-0629-4570-8FB2-01AB63518914}" srcId="{C1C9E3C3-A88C-4C46-93B3-E8F6BB28B771}" destId="{E29B6A61-492E-46E8-8703-F5C4411C62A7}" srcOrd="1" destOrd="0" parTransId="{9BAD8F87-7D80-4ECC-8EB6-2B3F37CFFBF2}" sibTransId="{00161D3D-B599-48E3-B98A-11B514ABE001}"/>
    <dgm:cxn modelId="{9463E35E-68B6-428C-B04F-823BAD8CC45A}" type="presOf" srcId="{E29B6A61-492E-46E8-8703-F5C4411C62A7}" destId="{EA807CD7-E8DE-44DF-B117-F6E9CB5323EB}" srcOrd="1" destOrd="0" presId="urn:microsoft.com/office/officeart/2005/8/layout/list1"/>
    <dgm:cxn modelId="{236B9EE7-A71E-4B83-989A-33AF8C8502CB}" srcId="{C1C9E3C3-A88C-4C46-93B3-E8F6BB28B771}" destId="{4B936B68-21A7-4878-BD88-35F53EFF8D1A}" srcOrd="0" destOrd="0" parTransId="{C70B4C13-B47D-478C-B028-93C805F7EC1B}" sibTransId="{060BC84B-704F-4945-9890-37C7691CD310}"/>
    <dgm:cxn modelId="{69E88BAA-FE5B-4334-86EF-FB2704E3CBCF}" srcId="{C1C9E3C3-A88C-4C46-93B3-E8F6BB28B771}" destId="{6AE4E545-9EB5-46AD-9C64-5391C8F7E00F}" srcOrd="2" destOrd="0" parTransId="{7D3D04A6-4420-4531-9FBA-52723699FED8}" sibTransId="{A83065CD-F6E8-40E0-850E-025BD04B46DE}"/>
    <dgm:cxn modelId="{983DAEBA-D7A5-4B57-A5D6-B44A923F9614}" type="presOf" srcId="{6AE4E545-9EB5-46AD-9C64-5391C8F7E00F}" destId="{700A3284-584E-4CF2-9FAB-C1F3CEACF0FF}" srcOrd="0" destOrd="0" presId="urn:microsoft.com/office/officeart/2005/8/layout/list1"/>
    <dgm:cxn modelId="{185F1E52-651F-41B1-B782-3C67C4F0F76C}" type="presOf" srcId="{C1C9E3C3-A88C-4C46-93B3-E8F6BB28B771}" destId="{4D252490-9326-4B16-9246-D4FD9863A2C5}" srcOrd="0" destOrd="0" presId="urn:microsoft.com/office/officeart/2005/8/layout/list1"/>
    <dgm:cxn modelId="{EBB4DF91-9BDF-406F-83B8-0AF0B3E88807}" type="presParOf" srcId="{4D252490-9326-4B16-9246-D4FD9863A2C5}" destId="{DDD2AB52-5BED-4941-9B0A-EE91FE8CF70E}" srcOrd="0" destOrd="0" presId="urn:microsoft.com/office/officeart/2005/8/layout/list1"/>
    <dgm:cxn modelId="{B9ED6FE6-699C-42C2-9943-54501A5E6465}" type="presParOf" srcId="{DDD2AB52-5BED-4941-9B0A-EE91FE8CF70E}" destId="{2FBD0AF4-9654-4993-A492-5C4DEB50C42D}" srcOrd="0" destOrd="0" presId="urn:microsoft.com/office/officeart/2005/8/layout/list1"/>
    <dgm:cxn modelId="{6B799788-A3BD-479B-A486-DF91F54D0897}" type="presParOf" srcId="{DDD2AB52-5BED-4941-9B0A-EE91FE8CF70E}" destId="{43ED0337-F061-41B6-B0BF-1D5746D1CD8D}" srcOrd="1" destOrd="0" presId="urn:microsoft.com/office/officeart/2005/8/layout/list1"/>
    <dgm:cxn modelId="{89B47F44-79D4-4B18-8977-B97E2210091D}" type="presParOf" srcId="{4D252490-9326-4B16-9246-D4FD9863A2C5}" destId="{824D6752-A18D-4AAA-B9BC-3B7822AF2D26}" srcOrd="1" destOrd="0" presId="urn:microsoft.com/office/officeart/2005/8/layout/list1"/>
    <dgm:cxn modelId="{2AD6B871-2D93-46F1-B640-1194E11A5694}" type="presParOf" srcId="{4D252490-9326-4B16-9246-D4FD9863A2C5}" destId="{E179669A-FD44-46CB-9BCF-67976D9363CF}" srcOrd="2" destOrd="0" presId="urn:microsoft.com/office/officeart/2005/8/layout/list1"/>
    <dgm:cxn modelId="{D767ACB3-0446-4C67-B688-8699D9E3FEB5}" type="presParOf" srcId="{4D252490-9326-4B16-9246-D4FD9863A2C5}" destId="{7437CFB2-6927-4333-B79A-B34188F07FB6}" srcOrd="3" destOrd="0" presId="urn:microsoft.com/office/officeart/2005/8/layout/list1"/>
    <dgm:cxn modelId="{630592D2-260B-4CD1-AB87-9C60C535A11A}" type="presParOf" srcId="{4D252490-9326-4B16-9246-D4FD9863A2C5}" destId="{2A2C7997-5E52-4DA7-8F40-89B47A220B9D}" srcOrd="4" destOrd="0" presId="urn:microsoft.com/office/officeart/2005/8/layout/list1"/>
    <dgm:cxn modelId="{AB31B224-D24C-4667-85A6-27458CB2DC8B}" type="presParOf" srcId="{2A2C7997-5E52-4DA7-8F40-89B47A220B9D}" destId="{8AE57F95-3AD9-4831-8533-EDA2662C1D3A}" srcOrd="0" destOrd="0" presId="urn:microsoft.com/office/officeart/2005/8/layout/list1"/>
    <dgm:cxn modelId="{E9B69E0C-192F-4DD6-A1C0-C30897EEAA60}" type="presParOf" srcId="{2A2C7997-5E52-4DA7-8F40-89B47A220B9D}" destId="{EA807CD7-E8DE-44DF-B117-F6E9CB5323EB}" srcOrd="1" destOrd="0" presId="urn:microsoft.com/office/officeart/2005/8/layout/list1"/>
    <dgm:cxn modelId="{6494BFD9-3948-498E-966E-31FC95594485}" type="presParOf" srcId="{4D252490-9326-4B16-9246-D4FD9863A2C5}" destId="{5702100C-FD26-4E82-898B-58B2BC9F1DE4}" srcOrd="5" destOrd="0" presId="urn:microsoft.com/office/officeart/2005/8/layout/list1"/>
    <dgm:cxn modelId="{970911B3-A61A-427B-B148-E4C043CF322F}" type="presParOf" srcId="{4D252490-9326-4B16-9246-D4FD9863A2C5}" destId="{9AD30480-96E1-4F62-AF91-B3DCEFB168B9}" srcOrd="6" destOrd="0" presId="urn:microsoft.com/office/officeart/2005/8/layout/list1"/>
    <dgm:cxn modelId="{35437892-A37A-4E6A-BB83-DC504176135C}" type="presParOf" srcId="{4D252490-9326-4B16-9246-D4FD9863A2C5}" destId="{30626FE6-6054-4C41-96DF-0799F7AD464B}" srcOrd="7" destOrd="0" presId="urn:microsoft.com/office/officeart/2005/8/layout/list1"/>
    <dgm:cxn modelId="{27AD432C-765F-4040-AC33-DAEE4829D77C}" type="presParOf" srcId="{4D252490-9326-4B16-9246-D4FD9863A2C5}" destId="{1ACF6C27-A02A-41D0-A57C-85BEE5146BA8}" srcOrd="8" destOrd="0" presId="urn:microsoft.com/office/officeart/2005/8/layout/list1"/>
    <dgm:cxn modelId="{6E6902B2-2699-4E72-9101-FBEF93DF682D}" type="presParOf" srcId="{1ACF6C27-A02A-41D0-A57C-85BEE5146BA8}" destId="{700A3284-584E-4CF2-9FAB-C1F3CEACF0FF}" srcOrd="0" destOrd="0" presId="urn:microsoft.com/office/officeart/2005/8/layout/list1"/>
    <dgm:cxn modelId="{2E15574E-3F01-47CC-B6CD-8B090921F27D}" type="presParOf" srcId="{1ACF6C27-A02A-41D0-A57C-85BEE5146BA8}" destId="{C4F8F712-8D5E-4565-842B-135EF8A3B356}" srcOrd="1" destOrd="0" presId="urn:microsoft.com/office/officeart/2005/8/layout/list1"/>
    <dgm:cxn modelId="{F39B84B2-E880-47F0-BEE4-569B0E1C5F98}" type="presParOf" srcId="{4D252490-9326-4B16-9246-D4FD9863A2C5}" destId="{22BC7987-83AD-469C-8011-DE283BF94091}" srcOrd="9" destOrd="0" presId="urn:microsoft.com/office/officeart/2005/8/layout/list1"/>
    <dgm:cxn modelId="{FB21981E-979B-430E-8B05-0B03BD5FA32E}" type="presParOf" srcId="{4D252490-9326-4B16-9246-D4FD9863A2C5}" destId="{C5C26576-8649-425A-AAB8-118CA5B0A90D}" srcOrd="10" destOrd="0" presId="urn:microsoft.com/office/officeart/2005/8/layout/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45ED47-06F7-4A19-A2FE-4AD6014C3E2E}">
      <dsp:nvSpPr>
        <dsp:cNvPr id="0" name=""/>
        <dsp:cNvSpPr/>
      </dsp:nvSpPr>
      <dsp:spPr>
        <a:xfrm>
          <a:off x="0" y="634269"/>
          <a:ext cx="8064896" cy="5040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F374143B-1EC2-450F-AB16-E207FCED7EC0}">
      <dsp:nvSpPr>
        <dsp:cNvPr id="0" name=""/>
        <dsp:cNvSpPr/>
      </dsp:nvSpPr>
      <dsp:spPr>
        <a:xfrm>
          <a:off x="403244" y="79730"/>
          <a:ext cx="6675548" cy="849739"/>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lvl="0" algn="l" defTabSz="1066800">
            <a:lnSpc>
              <a:spcPct val="90000"/>
            </a:lnSpc>
            <a:spcBef>
              <a:spcPct val="0"/>
            </a:spcBef>
            <a:spcAft>
              <a:spcPct val="35000"/>
            </a:spcAft>
          </a:pPr>
          <a:r>
            <a:rPr lang="zh-CN" sz="2400" kern="1200" dirty="0">
              <a:solidFill>
                <a:schemeClr val="tx1"/>
              </a:solidFill>
              <a:latin typeface="+mn-ea"/>
              <a:ea typeface="+mn-ea"/>
            </a:rPr>
            <a:t>技术可行性</a:t>
          </a:r>
          <a:r>
            <a:rPr lang="en-US" altLang="zh-CN" sz="2400" kern="1200" dirty="0">
              <a:solidFill>
                <a:schemeClr val="tx1"/>
              </a:solidFill>
              <a:latin typeface="+mn-ea"/>
              <a:ea typeface="+mn-ea"/>
            </a:rPr>
            <a:t> </a:t>
          </a:r>
        </a:p>
        <a:p>
          <a:pPr lvl="0" algn="l" defTabSz="1066800">
            <a:lnSpc>
              <a:spcPct val="90000"/>
            </a:lnSpc>
            <a:spcBef>
              <a:spcPct val="0"/>
            </a:spcBef>
            <a:spcAft>
              <a:spcPct val="35000"/>
            </a:spcAft>
          </a:pPr>
          <a:r>
            <a:rPr lang="zh-CN" sz="2400" kern="1200" dirty="0">
              <a:solidFill>
                <a:schemeClr val="tx1"/>
              </a:solidFill>
              <a:latin typeface="+mn-ea"/>
              <a:ea typeface="+mn-ea"/>
            </a:rPr>
            <a:t>使用现有的技术能实现这个系统吗</a:t>
          </a:r>
          <a:r>
            <a:rPr lang="en-US" sz="2400" kern="1200" dirty="0">
              <a:solidFill>
                <a:schemeClr val="tx1"/>
              </a:solidFill>
              <a:latin typeface="+mn-ea"/>
              <a:ea typeface="+mn-ea"/>
            </a:rPr>
            <a:t>?</a:t>
          </a:r>
          <a:endParaRPr lang="zh-CN" altLang="en-US" sz="2400" kern="1200" dirty="0">
            <a:solidFill>
              <a:schemeClr val="tx1"/>
            </a:solidFill>
            <a:latin typeface="+mn-ea"/>
            <a:ea typeface="+mn-ea"/>
          </a:endParaRPr>
        </a:p>
      </dsp:txBody>
      <dsp:txXfrm>
        <a:off x="444725" y="121211"/>
        <a:ext cx="6592586" cy="766777"/>
      </dsp:txXfrm>
    </dsp:sp>
    <dsp:sp modelId="{8D528393-1C56-4832-8FC9-8CD75C37D198}">
      <dsp:nvSpPr>
        <dsp:cNvPr id="0" name=""/>
        <dsp:cNvSpPr/>
      </dsp:nvSpPr>
      <dsp:spPr>
        <a:xfrm>
          <a:off x="0" y="1822234"/>
          <a:ext cx="8064896" cy="5040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B734164E-9597-4CF0-8394-2ADDAD136676}">
      <dsp:nvSpPr>
        <dsp:cNvPr id="0" name=""/>
        <dsp:cNvSpPr/>
      </dsp:nvSpPr>
      <dsp:spPr>
        <a:xfrm>
          <a:off x="403244" y="1246269"/>
          <a:ext cx="6654208" cy="871164"/>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lvl="0" algn="l" defTabSz="1066800">
            <a:lnSpc>
              <a:spcPct val="90000"/>
            </a:lnSpc>
            <a:spcBef>
              <a:spcPct val="0"/>
            </a:spcBef>
            <a:spcAft>
              <a:spcPct val="35000"/>
            </a:spcAft>
          </a:pPr>
          <a:r>
            <a:rPr lang="zh-CN" sz="2400" kern="1200" dirty="0">
              <a:solidFill>
                <a:schemeClr val="tx1"/>
              </a:solidFill>
              <a:latin typeface="+mn-ea"/>
              <a:ea typeface="+mn-ea"/>
            </a:rPr>
            <a:t>经济可行性</a:t>
          </a:r>
          <a:endParaRPr lang="en-US" altLang="zh-CN" sz="2400" kern="1200" dirty="0">
            <a:solidFill>
              <a:schemeClr val="tx1"/>
            </a:solidFill>
            <a:latin typeface="+mn-ea"/>
            <a:ea typeface="+mn-ea"/>
          </a:endParaRPr>
        </a:p>
        <a:p>
          <a:pPr lvl="0" algn="l" defTabSz="1066800">
            <a:lnSpc>
              <a:spcPct val="90000"/>
            </a:lnSpc>
            <a:spcBef>
              <a:spcPct val="0"/>
            </a:spcBef>
            <a:spcAft>
              <a:spcPct val="35000"/>
            </a:spcAft>
          </a:pPr>
          <a:r>
            <a:rPr lang="zh-CN" sz="2400" kern="1200" dirty="0">
              <a:solidFill>
                <a:schemeClr val="tx1"/>
              </a:solidFill>
              <a:latin typeface="+mn-ea"/>
              <a:ea typeface="+mn-ea"/>
            </a:rPr>
            <a:t>这个系统的经济效益能超过它的开发成本吗</a:t>
          </a:r>
          <a:r>
            <a:rPr lang="en-US" sz="2400" kern="1200" dirty="0">
              <a:solidFill>
                <a:schemeClr val="tx1"/>
              </a:solidFill>
              <a:latin typeface="+mn-ea"/>
              <a:ea typeface="+mn-ea"/>
            </a:rPr>
            <a:t>?</a:t>
          </a:r>
          <a:endParaRPr lang="zh-CN" altLang="en-US" sz="2400" kern="1200" dirty="0">
            <a:solidFill>
              <a:schemeClr val="tx1"/>
            </a:solidFill>
            <a:latin typeface="+mn-ea"/>
            <a:ea typeface="+mn-ea"/>
          </a:endParaRPr>
        </a:p>
      </dsp:txBody>
      <dsp:txXfrm>
        <a:off x="445771" y="1288796"/>
        <a:ext cx="6569154" cy="786110"/>
      </dsp:txXfrm>
    </dsp:sp>
    <dsp:sp modelId="{4C1A4602-D8A0-4670-868E-0E3ED153BB75}">
      <dsp:nvSpPr>
        <dsp:cNvPr id="0" name=""/>
        <dsp:cNvSpPr/>
      </dsp:nvSpPr>
      <dsp:spPr>
        <a:xfrm>
          <a:off x="0" y="3016669"/>
          <a:ext cx="8064896" cy="5040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2D37F88C-FEFA-4A75-B6B0-AF7AAF533B46}">
      <dsp:nvSpPr>
        <dsp:cNvPr id="0" name=""/>
        <dsp:cNvSpPr/>
      </dsp:nvSpPr>
      <dsp:spPr>
        <a:xfrm>
          <a:off x="403244" y="2434234"/>
          <a:ext cx="6711509" cy="877635"/>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84" tIns="0" rIns="213384" bIns="0" numCol="1" spcCol="1270" anchor="ctr" anchorCtr="0">
          <a:noAutofit/>
        </a:bodyPr>
        <a:lstStyle/>
        <a:p>
          <a:pPr lvl="0" algn="l" defTabSz="1066800">
            <a:lnSpc>
              <a:spcPct val="90000"/>
            </a:lnSpc>
            <a:spcBef>
              <a:spcPct val="0"/>
            </a:spcBef>
            <a:spcAft>
              <a:spcPct val="35000"/>
            </a:spcAft>
          </a:pPr>
          <a:r>
            <a:rPr lang="zh-CN" sz="2400" kern="1200" dirty="0">
              <a:solidFill>
                <a:schemeClr val="tx1"/>
              </a:solidFill>
              <a:latin typeface="+mn-ea"/>
              <a:ea typeface="+mn-ea"/>
            </a:rPr>
            <a:t>操作可行性</a:t>
          </a:r>
          <a:endParaRPr lang="en-US" altLang="zh-CN" sz="2400" kern="1200" dirty="0">
            <a:solidFill>
              <a:schemeClr val="tx1"/>
            </a:solidFill>
            <a:latin typeface="+mn-ea"/>
            <a:ea typeface="+mn-ea"/>
          </a:endParaRPr>
        </a:p>
        <a:p>
          <a:pPr lvl="0" algn="l" defTabSz="1066800">
            <a:lnSpc>
              <a:spcPct val="90000"/>
            </a:lnSpc>
            <a:spcBef>
              <a:spcPct val="0"/>
            </a:spcBef>
            <a:spcAft>
              <a:spcPct val="35000"/>
            </a:spcAft>
          </a:pPr>
          <a:r>
            <a:rPr lang="zh-CN" sz="2400" kern="1200" dirty="0">
              <a:solidFill>
                <a:schemeClr val="tx1"/>
              </a:solidFill>
              <a:latin typeface="+mn-ea"/>
              <a:ea typeface="+mn-ea"/>
            </a:rPr>
            <a:t>系统的操作方式在这个用户组织内行得通吗</a:t>
          </a:r>
          <a:r>
            <a:rPr lang="en-US" sz="2400" kern="1200" dirty="0">
              <a:solidFill>
                <a:schemeClr val="tx1"/>
              </a:solidFill>
              <a:latin typeface="+mn-ea"/>
              <a:ea typeface="+mn-ea"/>
            </a:rPr>
            <a:t>?</a:t>
          </a:r>
          <a:endParaRPr lang="zh-CN" altLang="en-US" sz="2400" kern="1200" dirty="0">
            <a:solidFill>
              <a:schemeClr val="tx1"/>
            </a:solidFill>
            <a:latin typeface="+mn-ea"/>
            <a:ea typeface="+mn-ea"/>
          </a:endParaRPr>
        </a:p>
      </dsp:txBody>
      <dsp:txXfrm>
        <a:off x="446087" y="2477077"/>
        <a:ext cx="6625823" cy="7919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BA26A-AAC7-4EBC-B2F5-C62F0014C446}">
      <dsp:nvSpPr>
        <dsp:cNvPr id="0" name=""/>
        <dsp:cNvSpPr/>
      </dsp:nvSpPr>
      <dsp:spPr>
        <a:xfrm>
          <a:off x="726611" y="0"/>
          <a:ext cx="4561987" cy="4561987"/>
        </a:xfrm>
        <a:prstGeom prst="diamond">
          <a:avLst/>
        </a:prstGeom>
        <a:solidFill>
          <a:schemeClr val="accent1">
            <a:tint val="4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 modelId="{53D72F2F-1EF1-4319-9C2F-BE00EEF20707}">
      <dsp:nvSpPr>
        <dsp:cNvPr id="0" name=""/>
        <dsp:cNvSpPr/>
      </dsp:nvSpPr>
      <dsp:spPr>
        <a:xfrm>
          <a:off x="1159999" y="433388"/>
          <a:ext cx="1779174" cy="17791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sz="2200" b="1" kern="1200" dirty="0"/>
            <a:t>正方形</a:t>
          </a:r>
          <a:r>
            <a:rPr lang="zh-CN" sz="2200" kern="1200" dirty="0"/>
            <a:t>表示数据的源点或终点</a:t>
          </a:r>
          <a:endParaRPr lang="zh-CN" altLang="en-US" sz="2200" kern="1200" dirty="0"/>
        </a:p>
      </dsp:txBody>
      <dsp:txXfrm>
        <a:off x="1246851" y="520240"/>
        <a:ext cx="1605470" cy="1605470"/>
      </dsp:txXfrm>
    </dsp:sp>
    <dsp:sp modelId="{F7BA9B28-8F77-4959-93EB-32FD2C62E0C9}">
      <dsp:nvSpPr>
        <dsp:cNvPr id="0" name=""/>
        <dsp:cNvSpPr/>
      </dsp:nvSpPr>
      <dsp:spPr>
        <a:xfrm>
          <a:off x="3076034" y="433388"/>
          <a:ext cx="1779174" cy="17791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sz="2200" b="1" kern="1200" dirty="0"/>
            <a:t>圆角矩形</a:t>
          </a:r>
          <a:r>
            <a:rPr lang="zh-CN" sz="2200" kern="1200" dirty="0"/>
            <a:t>代表变换数据的处理</a:t>
          </a:r>
          <a:endParaRPr lang="zh-CN" altLang="en-US" sz="2200" kern="1200" dirty="0"/>
        </a:p>
      </dsp:txBody>
      <dsp:txXfrm>
        <a:off x="3162886" y="520240"/>
        <a:ext cx="1605470" cy="1605470"/>
      </dsp:txXfrm>
    </dsp:sp>
    <dsp:sp modelId="{F1438C4E-64FC-4F10-B57F-1302EF960DD5}">
      <dsp:nvSpPr>
        <dsp:cNvPr id="0" name=""/>
        <dsp:cNvSpPr/>
      </dsp:nvSpPr>
      <dsp:spPr>
        <a:xfrm>
          <a:off x="1159999" y="2349423"/>
          <a:ext cx="1779174" cy="17791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sz="2200" b="1" kern="1200" dirty="0"/>
            <a:t>开口矩形</a:t>
          </a:r>
          <a:r>
            <a:rPr lang="zh-CN" sz="2200" kern="1200" dirty="0"/>
            <a:t>代表数据存储</a:t>
          </a:r>
          <a:endParaRPr lang="zh-CN" altLang="en-US" sz="2200" kern="1200" dirty="0"/>
        </a:p>
      </dsp:txBody>
      <dsp:txXfrm>
        <a:off x="1246851" y="2436275"/>
        <a:ext cx="1605470" cy="1605470"/>
      </dsp:txXfrm>
    </dsp:sp>
    <dsp:sp modelId="{503ADC04-8EAF-4B96-A619-973ADA5A5EE2}">
      <dsp:nvSpPr>
        <dsp:cNvPr id="0" name=""/>
        <dsp:cNvSpPr/>
      </dsp:nvSpPr>
      <dsp:spPr>
        <a:xfrm>
          <a:off x="3076034" y="2349423"/>
          <a:ext cx="1779174" cy="17791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zh-CN" sz="2200" b="1" kern="1200" dirty="0"/>
            <a:t>箭头</a:t>
          </a:r>
          <a:r>
            <a:rPr lang="zh-CN" sz="2200" kern="1200" dirty="0"/>
            <a:t>表示数据流，即特定数据的流动方向</a:t>
          </a:r>
          <a:endParaRPr lang="zh-CN" altLang="en-US" sz="2200" kern="1200" dirty="0"/>
        </a:p>
      </dsp:txBody>
      <dsp:txXfrm>
        <a:off x="3162886" y="2436275"/>
        <a:ext cx="1605470" cy="16054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4E6EDF-93E5-4290-A478-56E409844FD0}">
      <dsp:nvSpPr>
        <dsp:cNvPr id="0" name=""/>
        <dsp:cNvSpPr/>
      </dsp:nvSpPr>
      <dsp:spPr>
        <a:xfrm>
          <a:off x="2263329" y="1232382"/>
          <a:ext cx="945948" cy="94594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a:t>数据字典</a:t>
          </a:r>
        </a:p>
      </dsp:txBody>
      <dsp:txXfrm>
        <a:off x="2401860" y="1370913"/>
        <a:ext cx="668886" cy="668886"/>
      </dsp:txXfrm>
    </dsp:sp>
    <dsp:sp modelId="{626257A0-12A8-417E-9C92-97B4613B154D}">
      <dsp:nvSpPr>
        <dsp:cNvPr id="0" name=""/>
        <dsp:cNvSpPr/>
      </dsp:nvSpPr>
      <dsp:spPr>
        <a:xfrm rot="16200000">
          <a:off x="2593716" y="1074238"/>
          <a:ext cx="285175" cy="31113"/>
        </a:xfrm>
        <a:custGeom>
          <a:avLst/>
          <a:gdLst/>
          <a:ahLst/>
          <a:cxnLst/>
          <a:rect l="0" t="0" r="0" b="0"/>
          <a:pathLst>
            <a:path>
              <a:moveTo>
                <a:pt x="0" y="15556"/>
              </a:moveTo>
              <a:lnTo>
                <a:pt x="285175" y="15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729174" y="1082665"/>
        <a:ext cx="14258" cy="14258"/>
      </dsp:txXfrm>
    </dsp:sp>
    <dsp:sp modelId="{1E4709DF-BED7-4C90-ABA5-ADEBB1792307}">
      <dsp:nvSpPr>
        <dsp:cNvPr id="0" name=""/>
        <dsp:cNvSpPr/>
      </dsp:nvSpPr>
      <dsp:spPr>
        <a:xfrm>
          <a:off x="2263329" y="1258"/>
          <a:ext cx="945948" cy="94594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a:t>数据流</a:t>
          </a:r>
        </a:p>
      </dsp:txBody>
      <dsp:txXfrm>
        <a:off x="2401860" y="139789"/>
        <a:ext cx="668886" cy="668886"/>
      </dsp:txXfrm>
    </dsp:sp>
    <dsp:sp modelId="{72F9B452-A294-4D3D-A399-45FD3AECFBF0}">
      <dsp:nvSpPr>
        <dsp:cNvPr id="0" name=""/>
        <dsp:cNvSpPr/>
      </dsp:nvSpPr>
      <dsp:spPr>
        <a:xfrm>
          <a:off x="3209278" y="1689800"/>
          <a:ext cx="285175" cy="31113"/>
        </a:xfrm>
        <a:custGeom>
          <a:avLst/>
          <a:gdLst/>
          <a:ahLst/>
          <a:cxnLst/>
          <a:rect l="0" t="0" r="0" b="0"/>
          <a:pathLst>
            <a:path>
              <a:moveTo>
                <a:pt x="0" y="15556"/>
              </a:moveTo>
              <a:lnTo>
                <a:pt x="285175" y="15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3344736" y="1698227"/>
        <a:ext cx="14258" cy="14258"/>
      </dsp:txXfrm>
    </dsp:sp>
    <dsp:sp modelId="{D97D066E-DB07-4C2A-B3C1-ECF4C2804B73}">
      <dsp:nvSpPr>
        <dsp:cNvPr id="0" name=""/>
        <dsp:cNvSpPr/>
      </dsp:nvSpPr>
      <dsp:spPr>
        <a:xfrm>
          <a:off x="3494453" y="1232382"/>
          <a:ext cx="945948" cy="94594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a:t>数据存储</a:t>
          </a:r>
        </a:p>
      </dsp:txBody>
      <dsp:txXfrm>
        <a:off x="3632984" y="1370913"/>
        <a:ext cx="668886" cy="668886"/>
      </dsp:txXfrm>
    </dsp:sp>
    <dsp:sp modelId="{D9F9AE6A-C65B-4167-B428-6A39EE0D869C}">
      <dsp:nvSpPr>
        <dsp:cNvPr id="0" name=""/>
        <dsp:cNvSpPr/>
      </dsp:nvSpPr>
      <dsp:spPr>
        <a:xfrm rot="5400000">
          <a:off x="2593716" y="2305362"/>
          <a:ext cx="285175" cy="31113"/>
        </a:xfrm>
        <a:custGeom>
          <a:avLst/>
          <a:gdLst/>
          <a:ahLst/>
          <a:cxnLst/>
          <a:rect l="0" t="0" r="0" b="0"/>
          <a:pathLst>
            <a:path>
              <a:moveTo>
                <a:pt x="0" y="15556"/>
              </a:moveTo>
              <a:lnTo>
                <a:pt x="285175" y="15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729174" y="2313789"/>
        <a:ext cx="14258" cy="14258"/>
      </dsp:txXfrm>
    </dsp:sp>
    <dsp:sp modelId="{C408FB5A-E9EF-44D3-B259-9A90E64A0533}">
      <dsp:nvSpPr>
        <dsp:cNvPr id="0" name=""/>
        <dsp:cNvSpPr/>
      </dsp:nvSpPr>
      <dsp:spPr>
        <a:xfrm>
          <a:off x="2263329" y="2463506"/>
          <a:ext cx="945948" cy="94594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a:t>处理</a:t>
          </a:r>
        </a:p>
      </dsp:txBody>
      <dsp:txXfrm>
        <a:off x="2401860" y="2602037"/>
        <a:ext cx="668886" cy="668886"/>
      </dsp:txXfrm>
    </dsp:sp>
    <dsp:sp modelId="{A15F4530-1104-45FB-944C-CF8DC1D89BD0}">
      <dsp:nvSpPr>
        <dsp:cNvPr id="0" name=""/>
        <dsp:cNvSpPr/>
      </dsp:nvSpPr>
      <dsp:spPr>
        <a:xfrm rot="10800000">
          <a:off x="1978154" y="1689800"/>
          <a:ext cx="285175" cy="31113"/>
        </a:xfrm>
        <a:custGeom>
          <a:avLst/>
          <a:gdLst/>
          <a:ahLst/>
          <a:cxnLst/>
          <a:rect l="0" t="0" r="0" b="0"/>
          <a:pathLst>
            <a:path>
              <a:moveTo>
                <a:pt x="0" y="15556"/>
              </a:moveTo>
              <a:lnTo>
                <a:pt x="285175" y="155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rot="10800000">
        <a:off x="2113612" y="1698227"/>
        <a:ext cx="14258" cy="14258"/>
      </dsp:txXfrm>
    </dsp:sp>
    <dsp:sp modelId="{D9D176FC-BFE2-4FAA-8FCC-0072D04B2684}">
      <dsp:nvSpPr>
        <dsp:cNvPr id="0" name=""/>
        <dsp:cNvSpPr/>
      </dsp:nvSpPr>
      <dsp:spPr>
        <a:xfrm>
          <a:off x="1032205" y="1232382"/>
          <a:ext cx="945948" cy="945948"/>
        </a:xfrm>
        <a:prstGeom prst="ellips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a:t>数据项</a:t>
          </a:r>
        </a:p>
      </dsp:txBody>
      <dsp:txXfrm>
        <a:off x="1170736" y="1370913"/>
        <a:ext cx="668886" cy="6688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E3A32-0913-4A87-A844-CC0E25F9B8D1}">
      <dsp:nvSpPr>
        <dsp:cNvPr id="0" name=""/>
        <dsp:cNvSpPr/>
      </dsp:nvSpPr>
      <dsp:spPr>
        <a:xfrm>
          <a:off x="0" y="363403"/>
          <a:ext cx="7460511"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D8698D2-35E3-4875-A9B8-80D2612EAA45}">
      <dsp:nvSpPr>
        <dsp:cNvPr id="0" name=""/>
        <dsp:cNvSpPr/>
      </dsp:nvSpPr>
      <dsp:spPr>
        <a:xfrm>
          <a:off x="373025" y="38683"/>
          <a:ext cx="5222357"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7393" tIns="0" rIns="197393" bIns="0" numCol="1" spcCol="1270" anchor="ctr" anchorCtr="0">
          <a:noAutofit/>
        </a:bodyPr>
        <a:lstStyle/>
        <a:p>
          <a:pPr lvl="0" algn="l" defTabSz="889000">
            <a:lnSpc>
              <a:spcPct val="90000"/>
            </a:lnSpc>
            <a:spcBef>
              <a:spcPct val="0"/>
            </a:spcBef>
            <a:spcAft>
              <a:spcPct val="35000"/>
            </a:spcAft>
          </a:pPr>
          <a:r>
            <a:rPr lang="zh-CN" altLang="en-US" sz="2000" kern="1200" dirty="0">
              <a:solidFill>
                <a:schemeClr val="tx1"/>
              </a:solidFill>
            </a:rPr>
            <a:t>对于同样的数据，不同的用户使用了不同的名字。</a:t>
          </a:r>
        </a:p>
      </dsp:txBody>
      <dsp:txXfrm>
        <a:off x="404728" y="70386"/>
        <a:ext cx="5158951" cy="586034"/>
      </dsp:txXfrm>
    </dsp:sp>
    <dsp:sp modelId="{0472BBF3-D430-4ACC-8372-2C7E9DA7A332}">
      <dsp:nvSpPr>
        <dsp:cNvPr id="0" name=""/>
        <dsp:cNvSpPr/>
      </dsp:nvSpPr>
      <dsp:spPr>
        <a:xfrm>
          <a:off x="0" y="1361323"/>
          <a:ext cx="7460511"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F5413CB-4C02-450B-96B3-5E93E005007E}">
      <dsp:nvSpPr>
        <dsp:cNvPr id="0" name=""/>
        <dsp:cNvSpPr/>
      </dsp:nvSpPr>
      <dsp:spPr>
        <a:xfrm>
          <a:off x="373025" y="1036604"/>
          <a:ext cx="5222357"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7393" tIns="0" rIns="197393" bIns="0" numCol="1" spcCol="1270" anchor="ctr" anchorCtr="0">
          <a:noAutofit/>
        </a:bodyPr>
        <a:lstStyle/>
        <a:p>
          <a:pPr lvl="0" algn="l" defTabSz="889000">
            <a:lnSpc>
              <a:spcPct val="90000"/>
            </a:lnSpc>
            <a:spcBef>
              <a:spcPct val="0"/>
            </a:spcBef>
            <a:spcAft>
              <a:spcPct val="35000"/>
            </a:spcAft>
          </a:pPr>
          <a:r>
            <a:rPr lang="zh-CN" altLang="en-US" sz="2000" kern="1200" dirty="0">
              <a:solidFill>
                <a:schemeClr val="tx1"/>
              </a:solidFill>
            </a:rPr>
            <a:t>一个分析员在不同时期对同一个数据使用了不同的名字。</a:t>
          </a:r>
        </a:p>
      </dsp:txBody>
      <dsp:txXfrm>
        <a:off x="404728" y="1068307"/>
        <a:ext cx="5158951" cy="586034"/>
      </dsp:txXfrm>
    </dsp:sp>
    <dsp:sp modelId="{66CE7B22-ED92-490C-9237-9733D688B4A8}">
      <dsp:nvSpPr>
        <dsp:cNvPr id="0" name=""/>
        <dsp:cNvSpPr/>
      </dsp:nvSpPr>
      <dsp:spPr>
        <a:xfrm>
          <a:off x="0" y="2359244"/>
          <a:ext cx="7460511"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6D5059D-36E9-45AE-AC72-20B76948726E}">
      <dsp:nvSpPr>
        <dsp:cNvPr id="0" name=""/>
        <dsp:cNvSpPr/>
      </dsp:nvSpPr>
      <dsp:spPr>
        <a:xfrm>
          <a:off x="373025" y="2034523"/>
          <a:ext cx="5222357"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7393" tIns="0" rIns="197393" bIns="0" numCol="1" spcCol="1270" anchor="ctr" anchorCtr="0">
          <a:noAutofit/>
        </a:bodyPr>
        <a:lstStyle/>
        <a:p>
          <a:pPr lvl="0" algn="l" defTabSz="889000">
            <a:lnSpc>
              <a:spcPct val="90000"/>
            </a:lnSpc>
            <a:spcBef>
              <a:spcPct val="0"/>
            </a:spcBef>
            <a:spcAft>
              <a:spcPct val="35000"/>
            </a:spcAft>
          </a:pPr>
          <a:r>
            <a:rPr lang="zh-CN" altLang="en-US" sz="2000" kern="1200" dirty="0">
              <a:solidFill>
                <a:schemeClr val="tx1"/>
              </a:solidFill>
            </a:rPr>
            <a:t>两个分析员分别分析同一个数据流时，使用了不同的名字。</a:t>
          </a:r>
        </a:p>
      </dsp:txBody>
      <dsp:txXfrm>
        <a:off x="404728" y="2066226"/>
        <a:ext cx="5158951" cy="5860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E3A32-0913-4A87-A844-CC0E25F9B8D1}">
      <dsp:nvSpPr>
        <dsp:cNvPr id="0" name=""/>
        <dsp:cNvSpPr/>
      </dsp:nvSpPr>
      <dsp:spPr>
        <a:xfrm>
          <a:off x="0" y="709740"/>
          <a:ext cx="6926148" cy="4536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9D8698D2-35E3-4875-A9B8-80D2612EAA45}">
      <dsp:nvSpPr>
        <dsp:cNvPr id="0" name=""/>
        <dsp:cNvSpPr/>
      </dsp:nvSpPr>
      <dsp:spPr>
        <a:xfrm>
          <a:off x="346307" y="444060"/>
          <a:ext cx="4848303"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3254" tIns="0" rIns="183254" bIns="0" numCol="1" spcCol="1270" anchor="ctr" anchorCtr="0">
          <a:noAutofit/>
        </a:bodyPr>
        <a:lstStyle/>
        <a:p>
          <a:pPr lvl="0" algn="l" defTabSz="889000">
            <a:lnSpc>
              <a:spcPct val="90000"/>
            </a:lnSpc>
            <a:spcBef>
              <a:spcPct val="0"/>
            </a:spcBef>
            <a:spcAft>
              <a:spcPct val="35000"/>
            </a:spcAft>
          </a:pPr>
          <a:r>
            <a:rPr lang="zh-CN" sz="2000" kern="1200" dirty="0"/>
            <a:t>顺序即以确定次序连接两个或多个分量。</a:t>
          </a:r>
          <a:endParaRPr lang="zh-CN" altLang="en-US" sz="2000" kern="1200" dirty="0"/>
        </a:p>
      </dsp:txBody>
      <dsp:txXfrm>
        <a:off x="372246" y="469999"/>
        <a:ext cx="4796425" cy="479482"/>
      </dsp:txXfrm>
    </dsp:sp>
    <dsp:sp modelId="{2F8335B5-454B-4470-A7D1-23CE5D190C21}">
      <dsp:nvSpPr>
        <dsp:cNvPr id="0" name=""/>
        <dsp:cNvSpPr/>
      </dsp:nvSpPr>
      <dsp:spPr>
        <a:xfrm>
          <a:off x="0" y="1526220"/>
          <a:ext cx="6926148" cy="4536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8047ECED-71C5-4B26-B81A-9B1ED5D7FB67}">
      <dsp:nvSpPr>
        <dsp:cNvPr id="0" name=""/>
        <dsp:cNvSpPr/>
      </dsp:nvSpPr>
      <dsp:spPr>
        <a:xfrm>
          <a:off x="346307" y="1260540"/>
          <a:ext cx="4848303"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3254" tIns="0" rIns="183254" bIns="0" numCol="1" spcCol="1270" anchor="ctr" anchorCtr="0">
          <a:noAutofit/>
        </a:bodyPr>
        <a:lstStyle/>
        <a:p>
          <a:pPr lvl="0" algn="l" defTabSz="800100">
            <a:lnSpc>
              <a:spcPct val="90000"/>
            </a:lnSpc>
            <a:spcBef>
              <a:spcPct val="0"/>
            </a:spcBef>
            <a:spcAft>
              <a:spcPct val="35000"/>
            </a:spcAft>
          </a:pPr>
          <a:r>
            <a:rPr lang="zh-CN" sz="1800" kern="1200" dirty="0"/>
            <a:t>选择即从两个或多个可能的元素中选取一个。</a:t>
          </a:r>
        </a:p>
      </dsp:txBody>
      <dsp:txXfrm>
        <a:off x="372246" y="1286479"/>
        <a:ext cx="4796425" cy="479482"/>
      </dsp:txXfrm>
    </dsp:sp>
    <dsp:sp modelId="{80FF3420-B2CF-4412-8CE5-D7AF4E03233F}">
      <dsp:nvSpPr>
        <dsp:cNvPr id="0" name=""/>
        <dsp:cNvSpPr/>
      </dsp:nvSpPr>
      <dsp:spPr>
        <a:xfrm>
          <a:off x="0" y="2342700"/>
          <a:ext cx="6926148" cy="453600"/>
        </a:xfrm>
        <a:prstGeom prst="rect">
          <a:avLst/>
        </a:prstGeom>
        <a:solidFill>
          <a:schemeClr val="lt1"/>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ECBC255D-F730-41E1-B4BA-CC00CE5C05B9}">
      <dsp:nvSpPr>
        <dsp:cNvPr id="0" name=""/>
        <dsp:cNvSpPr/>
      </dsp:nvSpPr>
      <dsp:spPr>
        <a:xfrm>
          <a:off x="346307" y="2077020"/>
          <a:ext cx="4848303"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3254" tIns="0" rIns="183254" bIns="0" numCol="1" spcCol="1270" anchor="ctr" anchorCtr="0">
          <a:noAutofit/>
        </a:bodyPr>
        <a:lstStyle/>
        <a:p>
          <a:pPr lvl="0" algn="l" defTabSz="800100">
            <a:lnSpc>
              <a:spcPct val="90000"/>
            </a:lnSpc>
            <a:spcBef>
              <a:spcPct val="0"/>
            </a:spcBef>
            <a:spcAft>
              <a:spcPct val="35000"/>
            </a:spcAft>
          </a:pPr>
          <a:r>
            <a:rPr lang="zh-CN" sz="1800" kern="1200" dirty="0"/>
            <a:t>重复即把指定的分量重复零次或多次。</a:t>
          </a:r>
        </a:p>
      </dsp:txBody>
      <dsp:txXfrm>
        <a:off x="372246" y="2102959"/>
        <a:ext cx="4796425" cy="4794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D9564E9F-3D15-4C77-80E3-991A1C15A61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xmlns="" id="{C2497BF7-410D-4BF6-B3E7-7DF66909C751}"/>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12C37D73-4C53-4CD5-9477-C7099C58E721}" type="datetimeFigureOut">
              <a:rPr lang="zh-CN" altLang="en-US"/>
              <a:pPr>
                <a:defRPr/>
              </a:pPr>
              <a:t>2023/10/8</a:t>
            </a:fld>
            <a:endParaRPr lang="zh-CN" altLang="en-US"/>
          </a:p>
        </p:txBody>
      </p:sp>
      <p:sp>
        <p:nvSpPr>
          <p:cNvPr id="4" name="幻灯片图像占位符 3">
            <a:extLst>
              <a:ext uri="{FF2B5EF4-FFF2-40B4-BE49-F238E27FC236}">
                <a16:creationId xmlns:a16="http://schemas.microsoft.com/office/drawing/2014/main" xmlns="" id="{A797953C-7F5D-450F-BC0E-4800786074E4}"/>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xmlns="" id="{3CB381A5-13C8-4CD8-8ABB-2D6080EB215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xmlns="" id="{758C6C22-BFE0-45C5-A4F3-B3E11AB8C3B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xmlns="" id="{871B1199-FBC3-4804-8E2C-B0952CAC049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93E05B2-FDCC-4112-ABFA-2E9C10833BBF}" type="slidenum">
              <a:rPr lang="zh-CN" altLang="en-US"/>
              <a:pPr>
                <a:defRPr/>
              </a:pPr>
              <a:t>‹#›</a:t>
            </a:fld>
            <a:endParaRPr lang="zh-CN" altLang="en-US"/>
          </a:p>
        </p:txBody>
      </p:sp>
    </p:spTree>
    <p:extLst>
      <p:ext uri="{BB962C8B-B14F-4D97-AF65-F5344CB8AC3E}">
        <p14:creationId xmlns:p14="http://schemas.microsoft.com/office/powerpoint/2010/main" val="14690910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fld id="{54AD0D52-44C3-4855-A667-5309F09B3026}" type="slidenum">
              <a:rPr lang="zh-CN" altLang="en-US">
                <a:solidFill>
                  <a:srgbClr val="000000"/>
                </a:solidFill>
              </a:rPr>
              <a:pPr/>
              <a:t>1</a:t>
            </a:fld>
            <a:endParaRPr lang="zh-CN"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xmlns="" id="{96F3CAC0-6056-4397-B5B5-9E8520AFA0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xmlns="" id="{B22BC6D7-9EDF-406A-93A0-5C7F0CFC8F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1</a:t>
            </a:r>
            <a:r>
              <a:rPr lang="zh-CN" altLang="en-US"/>
              <a:t>、</a:t>
            </a:r>
            <a:r>
              <a:rPr lang="zh-CN" altLang="zh-CN"/>
              <a:t>复查系统规模和目标</a:t>
            </a:r>
          </a:p>
          <a:p>
            <a:pPr eaLnBrk="1" hangingPunct="1">
              <a:spcBef>
                <a:spcPct val="0"/>
              </a:spcBef>
            </a:pPr>
            <a:r>
              <a:rPr lang="zh-CN" altLang="zh-CN"/>
              <a:t>这个步骤的工作，实质上是为了确保分析员正在解决的问题确实是要求他解决的问题。</a:t>
            </a:r>
            <a:endParaRPr lang="en-US" altLang="zh-CN"/>
          </a:p>
          <a:p>
            <a:pPr eaLnBrk="1" hangingPunct="1">
              <a:spcBef>
                <a:spcPct val="0"/>
              </a:spcBef>
            </a:pPr>
            <a:r>
              <a:rPr lang="en-US" altLang="zh-CN"/>
              <a:t>2. </a:t>
            </a:r>
            <a:r>
              <a:rPr lang="zh-CN" altLang="zh-CN"/>
              <a:t>研究目前正在使用的系统</a:t>
            </a:r>
          </a:p>
          <a:p>
            <a:pPr eaLnBrk="1" hangingPunct="1">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eaLnBrk="1" hangingPunct="1">
              <a:spcBef>
                <a:spcPct val="0"/>
              </a:spcBef>
            </a:pPr>
            <a:r>
              <a:rPr lang="en-US" altLang="zh-CN"/>
              <a:t>3. </a:t>
            </a:r>
            <a:r>
              <a:rPr lang="zh-CN" altLang="zh-CN"/>
              <a:t>导出新系统的高层逻辑模型</a:t>
            </a:r>
          </a:p>
          <a:p>
            <a:pPr eaLnBrk="1" hangingPunct="1">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p>
          <a:p>
            <a:pPr eaLnBrk="1" hangingPunct="1">
              <a:spcBef>
                <a:spcPct val="0"/>
              </a:spcBef>
            </a:pPr>
            <a:r>
              <a:rPr lang="en-US" altLang="zh-CN"/>
              <a:t>4. </a:t>
            </a:r>
            <a:r>
              <a:rPr lang="zh-CN" altLang="zh-CN"/>
              <a:t>进一步定义问题</a:t>
            </a:r>
          </a:p>
          <a:p>
            <a:pPr eaLnBrk="1" hangingPunct="1">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31748" name="灯片编号占位符 3">
            <a:extLst>
              <a:ext uri="{FF2B5EF4-FFF2-40B4-BE49-F238E27FC236}">
                <a16:creationId xmlns:a16="http://schemas.microsoft.com/office/drawing/2014/main" xmlns="" id="{2C6DCA97-406B-4FFA-966E-49B72CFD60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A35FEB7C-FAE2-45B6-905D-9DD075A627D6}" type="slidenum">
              <a:rPr lang="zh-CN" altLang="en-US" smtClean="0">
                <a:solidFill>
                  <a:srgbClr val="000000"/>
                </a:solidFill>
                <a:latin typeface="Arial" panose="020B0604020202020204" pitchFamily="34" charset="0"/>
              </a:rPr>
              <a:pPr/>
              <a:t>15</a:t>
            </a:fld>
            <a:endParaRPr lang="zh-CN" altLang="en-US">
              <a:solidFill>
                <a:srgbClr val="000000"/>
              </a:solidFill>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xmlns="" id="{EBCB21A0-5890-4897-BC24-3E4D5CF525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xmlns="" id="{F1A21F01-4D05-407C-B630-99F7E33E83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1</a:t>
            </a:r>
            <a:r>
              <a:rPr lang="zh-CN" altLang="en-US"/>
              <a:t>、</a:t>
            </a:r>
            <a:r>
              <a:rPr lang="zh-CN" altLang="zh-CN"/>
              <a:t>复查系统规模和目标</a:t>
            </a:r>
          </a:p>
          <a:p>
            <a:pPr eaLnBrk="1" hangingPunct="1">
              <a:spcBef>
                <a:spcPct val="0"/>
              </a:spcBef>
            </a:pPr>
            <a:r>
              <a:rPr lang="zh-CN" altLang="zh-CN"/>
              <a:t>这个步骤的工作，实质上是为了确保分析员正在解决的问题确实是要求他解决的问题。</a:t>
            </a:r>
            <a:endParaRPr lang="en-US" altLang="zh-CN"/>
          </a:p>
          <a:p>
            <a:pPr eaLnBrk="1" hangingPunct="1">
              <a:spcBef>
                <a:spcPct val="0"/>
              </a:spcBef>
            </a:pPr>
            <a:r>
              <a:rPr lang="en-US" altLang="zh-CN"/>
              <a:t>2. </a:t>
            </a:r>
            <a:r>
              <a:rPr lang="zh-CN" altLang="zh-CN"/>
              <a:t>研究目前正在使用的系统</a:t>
            </a:r>
          </a:p>
          <a:p>
            <a:pPr eaLnBrk="1" hangingPunct="1">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eaLnBrk="1" hangingPunct="1">
              <a:spcBef>
                <a:spcPct val="0"/>
              </a:spcBef>
            </a:pPr>
            <a:r>
              <a:rPr lang="en-US" altLang="zh-CN"/>
              <a:t>3. </a:t>
            </a:r>
            <a:r>
              <a:rPr lang="zh-CN" altLang="zh-CN"/>
              <a:t>导出新系统的高层逻辑模型</a:t>
            </a:r>
          </a:p>
          <a:p>
            <a:pPr eaLnBrk="1" hangingPunct="1">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p>
          <a:p>
            <a:pPr eaLnBrk="1" hangingPunct="1">
              <a:spcBef>
                <a:spcPct val="0"/>
              </a:spcBef>
            </a:pPr>
            <a:r>
              <a:rPr lang="en-US" altLang="zh-CN"/>
              <a:t>4. </a:t>
            </a:r>
            <a:r>
              <a:rPr lang="zh-CN" altLang="zh-CN"/>
              <a:t>进一步定义问题</a:t>
            </a:r>
          </a:p>
          <a:p>
            <a:pPr eaLnBrk="1" hangingPunct="1">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33796" name="灯片编号占位符 3">
            <a:extLst>
              <a:ext uri="{FF2B5EF4-FFF2-40B4-BE49-F238E27FC236}">
                <a16:creationId xmlns:a16="http://schemas.microsoft.com/office/drawing/2014/main" xmlns="" id="{27274C4E-F028-4BB0-932A-B0222683AF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DF679D8-F46D-42A8-B847-4B75021C4D00}" type="slidenum">
              <a:rPr lang="zh-CN" altLang="en-US" smtClean="0">
                <a:solidFill>
                  <a:srgbClr val="000000"/>
                </a:solidFill>
                <a:latin typeface="Arial" panose="020B0604020202020204" pitchFamily="34" charset="0"/>
              </a:rPr>
              <a:pPr/>
              <a:t>16</a:t>
            </a:fld>
            <a:endParaRPr lang="zh-CN" altLang="en-US">
              <a:solidFill>
                <a:srgbClr val="000000"/>
              </a:solidFill>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xmlns="" id="{CC33915F-5A94-43E1-B975-3846553E10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xmlns="" id="{68EC0B97-A173-40B7-AEFE-EEDB8F9FF8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1</a:t>
            </a:r>
            <a:r>
              <a:rPr lang="zh-CN" altLang="en-US"/>
              <a:t>、</a:t>
            </a:r>
            <a:r>
              <a:rPr lang="zh-CN" altLang="zh-CN"/>
              <a:t>复查系统规模和目标</a:t>
            </a:r>
          </a:p>
          <a:p>
            <a:pPr eaLnBrk="1" hangingPunct="1">
              <a:spcBef>
                <a:spcPct val="0"/>
              </a:spcBef>
            </a:pPr>
            <a:r>
              <a:rPr lang="zh-CN" altLang="zh-CN"/>
              <a:t>这个步骤的工作，实质上是为了确保分析员正在解决的问题确实是要求他解决的问题。</a:t>
            </a:r>
            <a:endParaRPr lang="en-US" altLang="zh-CN"/>
          </a:p>
          <a:p>
            <a:pPr eaLnBrk="1" hangingPunct="1">
              <a:spcBef>
                <a:spcPct val="0"/>
              </a:spcBef>
            </a:pPr>
            <a:r>
              <a:rPr lang="en-US" altLang="zh-CN"/>
              <a:t>2. </a:t>
            </a:r>
            <a:r>
              <a:rPr lang="zh-CN" altLang="zh-CN"/>
              <a:t>研究目前正在使用的系统</a:t>
            </a:r>
          </a:p>
          <a:p>
            <a:pPr eaLnBrk="1" hangingPunct="1">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eaLnBrk="1" hangingPunct="1">
              <a:spcBef>
                <a:spcPct val="0"/>
              </a:spcBef>
            </a:pPr>
            <a:r>
              <a:rPr lang="en-US" altLang="zh-CN"/>
              <a:t>3. </a:t>
            </a:r>
            <a:r>
              <a:rPr lang="zh-CN" altLang="zh-CN"/>
              <a:t>导出新系统的高层逻辑模型</a:t>
            </a:r>
          </a:p>
          <a:p>
            <a:pPr eaLnBrk="1" hangingPunct="1">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p>
          <a:p>
            <a:pPr eaLnBrk="1" hangingPunct="1">
              <a:spcBef>
                <a:spcPct val="0"/>
              </a:spcBef>
            </a:pPr>
            <a:r>
              <a:rPr lang="en-US" altLang="zh-CN"/>
              <a:t>4. </a:t>
            </a:r>
            <a:r>
              <a:rPr lang="zh-CN" altLang="zh-CN"/>
              <a:t>进一步定义问题</a:t>
            </a:r>
          </a:p>
          <a:p>
            <a:pPr eaLnBrk="1" hangingPunct="1">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35844" name="灯片编号占位符 3">
            <a:extLst>
              <a:ext uri="{FF2B5EF4-FFF2-40B4-BE49-F238E27FC236}">
                <a16:creationId xmlns:a16="http://schemas.microsoft.com/office/drawing/2014/main" xmlns="" id="{B93B748C-1B0E-4A40-8837-1A8E9F569A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CBDF301-7D05-44E5-8F71-C2563162C3F2}" type="slidenum">
              <a:rPr lang="zh-CN" altLang="en-US" smtClean="0">
                <a:solidFill>
                  <a:srgbClr val="000000"/>
                </a:solidFill>
                <a:latin typeface="Arial" panose="020B0604020202020204" pitchFamily="34" charset="0"/>
              </a:rPr>
              <a:pPr/>
              <a:t>17</a:t>
            </a:fld>
            <a:endParaRPr lang="zh-CN" altLang="en-US">
              <a:solidFill>
                <a:srgbClr val="000000"/>
              </a:solidFill>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xmlns="" id="{90B8E783-2269-4A93-877E-D764B5069E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xmlns="" id="{DF856326-052D-44F5-A40A-0494FFA063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1</a:t>
            </a:r>
            <a:r>
              <a:rPr lang="zh-CN" altLang="en-US"/>
              <a:t>、</a:t>
            </a:r>
            <a:r>
              <a:rPr lang="zh-CN" altLang="zh-CN"/>
              <a:t>复查系统规模和目标</a:t>
            </a:r>
          </a:p>
          <a:p>
            <a:pPr eaLnBrk="1" hangingPunct="1">
              <a:spcBef>
                <a:spcPct val="0"/>
              </a:spcBef>
            </a:pPr>
            <a:r>
              <a:rPr lang="zh-CN" altLang="zh-CN"/>
              <a:t>这个步骤的工作，实质上是为了确保分析员正在解决的问题确实是要求他解决的问题。</a:t>
            </a:r>
            <a:endParaRPr lang="en-US" altLang="zh-CN"/>
          </a:p>
          <a:p>
            <a:pPr eaLnBrk="1" hangingPunct="1">
              <a:spcBef>
                <a:spcPct val="0"/>
              </a:spcBef>
            </a:pPr>
            <a:r>
              <a:rPr lang="en-US" altLang="zh-CN"/>
              <a:t>2. </a:t>
            </a:r>
            <a:r>
              <a:rPr lang="zh-CN" altLang="zh-CN"/>
              <a:t>研究目前正在使用的系统</a:t>
            </a:r>
          </a:p>
          <a:p>
            <a:pPr eaLnBrk="1" hangingPunct="1">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eaLnBrk="1" hangingPunct="1">
              <a:spcBef>
                <a:spcPct val="0"/>
              </a:spcBef>
            </a:pPr>
            <a:r>
              <a:rPr lang="en-US" altLang="zh-CN"/>
              <a:t>3. </a:t>
            </a:r>
            <a:r>
              <a:rPr lang="zh-CN" altLang="zh-CN"/>
              <a:t>导出新系统的高层逻辑模型</a:t>
            </a:r>
          </a:p>
          <a:p>
            <a:pPr eaLnBrk="1" hangingPunct="1">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p>
          <a:p>
            <a:pPr eaLnBrk="1" hangingPunct="1">
              <a:spcBef>
                <a:spcPct val="0"/>
              </a:spcBef>
            </a:pPr>
            <a:r>
              <a:rPr lang="en-US" altLang="zh-CN"/>
              <a:t>4. </a:t>
            </a:r>
            <a:r>
              <a:rPr lang="zh-CN" altLang="zh-CN"/>
              <a:t>进一步定义问题</a:t>
            </a:r>
          </a:p>
          <a:p>
            <a:pPr eaLnBrk="1" hangingPunct="1">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37892" name="灯片编号占位符 3">
            <a:extLst>
              <a:ext uri="{FF2B5EF4-FFF2-40B4-BE49-F238E27FC236}">
                <a16:creationId xmlns:a16="http://schemas.microsoft.com/office/drawing/2014/main" xmlns="" id="{CD82E875-2D1F-462E-8D48-FCABCD8657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0E38DE5-4072-4770-81AE-B37C5F806B76}" type="slidenum">
              <a:rPr lang="zh-CN" altLang="en-US" smtClean="0">
                <a:solidFill>
                  <a:srgbClr val="000000"/>
                </a:solidFill>
                <a:latin typeface="Arial" panose="020B0604020202020204" pitchFamily="34" charset="0"/>
              </a:rPr>
              <a:pPr/>
              <a:t>18</a:t>
            </a:fld>
            <a:endParaRPr lang="zh-CN" altLang="en-US">
              <a:solidFill>
                <a:srgbClr val="000000"/>
              </a:solidFill>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 xmlns:a16="http://schemas.microsoft.com/office/drawing/2014/main" id="{61A7AFF0-1B24-4386-B15F-2E5BEC8490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 xmlns:a16="http://schemas.microsoft.com/office/drawing/2014/main" id="{4DCC1262-7C82-4B47-A91A-C36B1369E0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988" name="灯片编号占位符 3">
            <a:extLst>
              <a:ext uri="{FF2B5EF4-FFF2-40B4-BE49-F238E27FC236}">
                <a16:creationId xmlns="" xmlns:a16="http://schemas.microsoft.com/office/drawing/2014/main" id="{B9E645C7-DD97-41D3-AC25-38C6674314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F859E14E-3B34-4813-93E9-F3E58AA1DAD5}" type="slidenum">
              <a:rPr lang="zh-CN" altLang="en-US" smtClean="0">
                <a:solidFill>
                  <a:srgbClr val="000000"/>
                </a:solidFill>
                <a:latin typeface="Arial" panose="020B0604020202020204" pitchFamily="34" charset="0"/>
              </a:rPr>
              <a:pPr/>
              <a:t>19</a:t>
            </a:fld>
            <a:endParaRPr lang="zh-CN" altLang="en-US">
              <a:solidFill>
                <a:srgbClr val="000000"/>
              </a:solidFill>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 xmlns:a16="http://schemas.microsoft.com/office/drawing/2014/main" id="{8380F5B3-F15A-4BC8-8040-18B16C6BFF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 xmlns:a16="http://schemas.microsoft.com/office/drawing/2014/main" id="{CF11B5FC-5DB4-43CC-9001-6C45B1D41E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4036" name="灯片编号占位符 3">
            <a:extLst>
              <a:ext uri="{FF2B5EF4-FFF2-40B4-BE49-F238E27FC236}">
                <a16:creationId xmlns="" xmlns:a16="http://schemas.microsoft.com/office/drawing/2014/main" id="{2C22A5B9-D9DB-487C-99D6-253B4F295D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35DDDB4-C9A9-4019-98B3-B40B9837B524}" type="slidenum">
              <a:rPr lang="zh-CN" altLang="en-US" smtClean="0">
                <a:solidFill>
                  <a:srgbClr val="000000"/>
                </a:solidFill>
                <a:latin typeface="Arial" panose="020B0604020202020204" pitchFamily="34" charset="0"/>
              </a:rPr>
              <a:pPr/>
              <a:t>20</a:t>
            </a:fld>
            <a:endParaRPr lang="zh-CN" altLang="en-US">
              <a:solidFill>
                <a:srgbClr val="000000"/>
              </a:solidFill>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 xmlns:a16="http://schemas.microsoft.com/office/drawing/2014/main" id="{58A69065-8B53-40D8-8DE0-714495CC6E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 xmlns:a16="http://schemas.microsoft.com/office/drawing/2014/main" id="{D22046B3-9752-491C-8D9B-EC21D16251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6084" name="灯片编号占位符 3">
            <a:extLst>
              <a:ext uri="{FF2B5EF4-FFF2-40B4-BE49-F238E27FC236}">
                <a16:creationId xmlns="" xmlns:a16="http://schemas.microsoft.com/office/drawing/2014/main" id="{8093C39D-EF13-4C52-AA11-2C480CAFF1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EECEA9D-E001-460A-B537-01E785418919}" type="slidenum">
              <a:rPr lang="zh-CN" altLang="en-US" smtClean="0">
                <a:solidFill>
                  <a:srgbClr val="000000"/>
                </a:solidFill>
                <a:latin typeface="Arial" panose="020B0604020202020204" pitchFamily="34" charset="0"/>
              </a:rPr>
              <a:pPr/>
              <a:t>21</a:t>
            </a:fld>
            <a:endParaRPr lang="zh-CN" altLang="en-US">
              <a:solidFill>
                <a:srgbClr val="000000"/>
              </a:solidFill>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 xmlns:a16="http://schemas.microsoft.com/office/drawing/2014/main" id="{C5B45292-0F81-4930-869C-6B56F625BD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a:extLst>
              <a:ext uri="{FF2B5EF4-FFF2-40B4-BE49-F238E27FC236}">
                <a16:creationId xmlns="" xmlns:a16="http://schemas.microsoft.com/office/drawing/2014/main" id="{D8A5BC50-189A-4A04-8026-EEF2E24EB2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8132" name="灯片编号占位符 3">
            <a:extLst>
              <a:ext uri="{FF2B5EF4-FFF2-40B4-BE49-F238E27FC236}">
                <a16:creationId xmlns="" xmlns:a16="http://schemas.microsoft.com/office/drawing/2014/main" id="{1C2DDCDA-CE0C-48B2-A78F-40FDA53B89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CFEC775-20CB-4CCC-B5FF-4D72D592E924}" type="slidenum">
              <a:rPr lang="zh-CN" altLang="en-US" smtClean="0">
                <a:solidFill>
                  <a:srgbClr val="000000"/>
                </a:solidFill>
                <a:latin typeface="Arial" panose="020B0604020202020204" pitchFamily="34" charset="0"/>
              </a:rPr>
              <a:pPr/>
              <a:t>22</a:t>
            </a:fld>
            <a:endParaRPr lang="zh-CN" altLang="en-US">
              <a:solidFill>
                <a:srgbClr val="000000"/>
              </a:solidFill>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 xmlns:a16="http://schemas.microsoft.com/office/drawing/2014/main" id="{2EAD9ED8-97FB-4D0C-AB1C-21E68F1022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a:extLst>
              <a:ext uri="{FF2B5EF4-FFF2-40B4-BE49-F238E27FC236}">
                <a16:creationId xmlns="" xmlns:a16="http://schemas.microsoft.com/office/drawing/2014/main" id="{27B4FE5C-C058-48D9-AC1D-D3FA3D253F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0180" name="灯片编号占位符 3">
            <a:extLst>
              <a:ext uri="{FF2B5EF4-FFF2-40B4-BE49-F238E27FC236}">
                <a16:creationId xmlns="" xmlns:a16="http://schemas.microsoft.com/office/drawing/2014/main" id="{33205432-DCEF-4044-A3A0-0991E99911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44070A29-6975-44C1-9908-0A3923E038AD}" type="slidenum">
              <a:rPr lang="zh-CN" altLang="en-US" smtClean="0">
                <a:solidFill>
                  <a:srgbClr val="000000"/>
                </a:solidFill>
                <a:latin typeface="Arial" panose="020B0604020202020204" pitchFamily="34" charset="0"/>
              </a:rPr>
              <a:pPr/>
              <a:t>24</a:t>
            </a:fld>
            <a:endParaRPr lang="zh-CN" altLang="en-US">
              <a:solidFill>
                <a:srgbClr val="000000"/>
              </a:solidFill>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 xmlns:a16="http://schemas.microsoft.com/office/drawing/2014/main" id="{C9C7E3A7-B56F-4913-8692-B9975A1540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 xmlns:a16="http://schemas.microsoft.com/office/drawing/2014/main" id="{0663A3F3-19B6-480A-9AF2-B9E782D1AE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2228" name="灯片编号占位符 3">
            <a:extLst>
              <a:ext uri="{FF2B5EF4-FFF2-40B4-BE49-F238E27FC236}">
                <a16:creationId xmlns="" xmlns:a16="http://schemas.microsoft.com/office/drawing/2014/main" id="{C8C452D5-6142-43AE-93F5-18675D7DFB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9EB0B8E-9A2A-449A-94FC-134C07F6D894}" type="slidenum">
              <a:rPr lang="zh-CN" altLang="en-US" smtClean="0">
                <a:solidFill>
                  <a:srgbClr val="000000"/>
                </a:solidFill>
                <a:latin typeface="Arial" panose="020B0604020202020204" pitchFamily="34" charset="0"/>
              </a:rPr>
              <a:pPr/>
              <a:t>25</a:t>
            </a:fld>
            <a:endParaRPr lang="zh-CN" altLang="en-US">
              <a:solidFill>
                <a:srgbClr val="000000"/>
              </a:solidFill>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fld id="{B88D33B9-4FA2-4FD5-A4AF-F178BDCB0305}" type="slidenum">
              <a:rPr lang="zh-CN" altLang="en-US">
                <a:solidFill>
                  <a:srgbClr val="000000"/>
                </a:solidFill>
                <a:latin typeface="Arial" charset="0"/>
              </a:rPr>
              <a:pPr/>
              <a:t>2</a:t>
            </a:fld>
            <a:endParaRPr lang="zh-CN" altLang="en-US">
              <a:solidFill>
                <a:srgbClr val="000000"/>
              </a:solidFill>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 xmlns:a16="http://schemas.microsoft.com/office/drawing/2014/main" id="{AB1FF71C-D936-447B-8A16-574E950F0E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 xmlns:a16="http://schemas.microsoft.com/office/drawing/2014/main" id="{DFE275E1-3850-4CE3-B87D-2CEAB87098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4276" name="灯片编号占位符 3">
            <a:extLst>
              <a:ext uri="{FF2B5EF4-FFF2-40B4-BE49-F238E27FC236}">
                <a16:creationId xmlns="" xmlns:a16="http://schemas.microsoft.com/office/drawing/2014/main" id="{5DD3E720-739A-4C1F-B49E-B1C8A9ABAD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22DE796-0DA9-4729-8B43-46DA9B017664}" type="slidenum">
              <a:rPr lang="zh-CN" altLang="en-US" smtClean="0">
                <a:solidFill>
                  <a:srgbClr val="000000"/>
                </a:solidFill>
                <a:latin typeface="Arial" panose="020B0604020202020204" pitchFamily="34" charset="0"/>
              </a:rPr>
              <a:pPr/>
              <a:t>26</a:t>
            </a:fld>
            <a:endParaRPr lang="zh-CN" altLang="en-US">
              <a:solidFill>
                <a:srgbClr val="000000"/>
              </a:solidFill>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fld id="{3AD7AEC0-DA0D-45BC-B1F4-60DDD416549E}" type="slidenum">
              <a:rPr lang="zh-CN" altLang="en-US">
                <a:solidFill>
                  <a:srgbClr val="000000"/>
                </a:solidFill>
                <a:latin typeface="Arial" charset="0"/>
              </a:rPr>
              <a:pPr/>
              <a:t>27</a:t>
            </a:fld>
            <a:endParaRPr lang="zh-CN" altLang="en-US">
              <a:solidFill>
                <a:srgbClr val="000000"/>
              </a:solidFill>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 xmlns:a16="http://schemas.microsoft.com/office/drawing/2014/main" id="{36EED505-076F-4CEB-8DFB-CCD96698A3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 xmlns:a16="http://schemas.microsoft.com/office/drawing/2014/main" id="{BB5C44CE-86D6-4241-873E-4CBD769C84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0420" name="灯片编号占位符 3">
            <a:extLst>
              <a:ext uri="{FF2B5EF4-FFF2-40B4-BE49-F238E27FC236}">
                <a16:creationId xmlns="" xmlns:a16="http://schemas.microsoft.com/office/drawing/2014/main" id="{F4D5E12D-AD6D-45F8-9C9E-8D1262BA25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CFD6F70-487C-4521-95DD-0BA4FBEBF72E}" type="slidenum">
              <a:rPr lang="zh-CN" altLang="en-US" smtClean="0">
                <a:solidFill>
                  <a:srgbClr val="000000"/>
                </a:solidFill>
                <a:latin typeface="Arial" panose="020B0604020202020204" pitchFamily="34" charset="0"/>
              </a:rPr>
              <a:pPr/>
              <a:t>28</a:t>
            </a:fld>
            <a:endParaRPr lang="zh-CN" altLang="en-US">
              <a:solidFill>
                <a:srgbClr val="000000"/>
              </a:solidFill>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 xmlns:a16="http://schemas.microsoft.com/office/drawing/2014/main" id="{5BA5AE14-60C8-40C8-A18D-A055DC8501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 xmlns:a16="http://schemas.microsoft.com/office/drawing/2014/main" id="{FF106F97-3704-4191-BCBD-20C7E4C689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
        <p:nvSpPr>
          <p:cNvPr id="62468" name="灯片编号占位符 3">
            <a:extLst>
              <a:ext uri="{FF2B5EF4-FFF2-40B4-BE49-F238E27FC236}">
                <a16:creationId xmlns="" xmlns:a16="http://schemas.microsoft.com/office/drawing/2014/main" id="{CCA29CCA-1DBD-4A22-9859-E0EE33D9E3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4B0E811-5949-4B4B-8D27-429A6C860A17}" type="slidenum">
              <a:rPr lang="zh-CN" altLang="en-US" smtClean="0">
                <a:solidFill>
                  <a:srgbClr val="000000"/>
                </a:solidFill>
                <a:latin typeface="Arial" panose="020B0604020202020204" pitchFamily="34" charset="0"/>
              </a:rPr>
              <a:pPr/>
              <a:t>29</a:t>
            </a:fld>
            <a:endParaRPr lang="zh-CN" altLang="en-US">
              <a:solidFill>
                <a:srgbClr val="000000"/>
              </a:solidFill>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 xmlns:a16="http://schemas.microsoft.com/office/drawing/2014/main" id="{A5FC0549-7215-4255-B823-6B60123F0F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 xmlns:a16="http://schemas.microsoft.com/office/drawing/2014/main" id="{EF945F6F-73AD-4FDD-8521-F589D8DD6F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4516" name="灯片编号占位符 3">
            <a:extLst>
              <a:ext uri="{FF2B5EF4-FFF2-40B4-BE49-F238E27FC236}">
                <a16:creationId xmlns="" xmlns:a16="http://schemas.microsoft.com/office/drawing/2014/main" id="{0D8FD32B-7E8D-484C-8222-44EC21529A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7C361CA-27A4-4B73-8324-3145DBBA4101}" type="slidenum">
              <a:rPr lang="zh-CN" altLang="en-US" smtClean="0">
                <a:solidFill>
                  <a:srgbClr val="000000"/>
                </a:solidFill>
                <a:latin typeface="Arial" panose="020B0604020202020204" pitchFamily="34" charset="0"/>
              </a:rPr>
              <a:pPr/>
              <a:t>30</a:t>
            </a:fld>
            <a:endParaRPr lang="zh-CN" altLang="en-US">
              <a:solidFill>
                <a:srgbClr val="000000"/>
              </a:solidFill>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 xmlns:a16="http://schemas.microsoft.com/office/drawing/2014/main" id="{08627067-F702-4D6D-83F7-44EF0CD590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a:extLst>
              <a:ext uri="{FF2B5EF4-FFF2-40B4-BE49-F238E27FC236}">
                <a16:creationId xmlns="" xmlns:a16="http://schemas.microsoft.com/office/drawing/2014/main" id="{988C11A4-25C3-4724-A120-8BD9920570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6564" name="灯片编号占位符 3">
            <a:extLst>
              <a:ext uri="{FF2B5EF4-FFF2-40B4-BE49-F238E27FC236}">
                <a16:creationId xmlns="" xmlns:a16="http://schemas.microsoft.com/office/drawing/2014/main" id="{69F27C71-7E5E-448C-85C6-18B2DC8FDD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4154218-9536-4B5F-A0A8-C7CF4B914249}" type="slidenum">
              <a:rPr lang="zh-CN" altLang="en-US" smtClean="0">
                <a:solidFill>
                  <a:srgbClr val="000000"/>
                </a:solidFill>
                <a:latin typeface="Arial" panose="020B0604020202020204" pitchFamily="34" charset="0"/>
              </a:rPr>
              <a:pPr/>
              <a:t>31</a:t>
            </a:fld>
            <a:endParaRPr lang="zh-CN" altLang="en-US">
              <a:solidFill>
                <a:srgbClr val="000000"/>
              </a:solidFill>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 xmlns:a16="http://schemas.microsoft.com/office/drawing/2014/main" id="{E30F913D-F11A-475E-AABF-0FF2526781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a:extLst>
              <a:ext uri="{FF2B5EF4-FFF2-40B4-BE49-F238E27FC236}">
                <a16:creationId xmlns="" xmlns:a16="http://schemas.microsoft.com/office/drawing/2014/main" id="{12046030-767A-4177-9C73-7FD9B739DD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8612" name="灯片编号占位符 3">
            <a:extLst>
              <a:ext uri="{FF2B5EF4-FFF2-40B4-BE49-F238E27FC236}">
                <a16:creationId xmlns="" xmlns:a16="http://schemas.microsoft.com/office/drawing/2014/main" id="{37A16052-12DD-4187-8452-97D156C471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EA78C7E-07D3-4435-831D-AE1B2DE445F1}" type="slidenum">
              <a:rPr lang="zh-CN" altLang="en-US" smtClean="0">
                <a:solidFill>
                  <a:srgbClr val="000000"/>
                </a:solidFill>
                <a:latin typeface="Arial" panose="020B0604020202020204" pitchFamily="34" charset="0"/>
              </a:rPr>
              <a:pPr/>
              <a:t>32</a:t>
            </a:fld>
            <a:endParaRPr lang="zh-CN" altLang="en-US">
              <a:solidFill>
                <a:srgbClr val="000000"/>
              </a:solidFill>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 xmlns:a16="http://schemas.microsoft.com/office/drawing/2014/main" id="{A8B3E204-0684-48A8-BA1A-EF4C3643E9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a:extLst>
              <a:ext uri="{FF2B5EF4-FFF2-40B4-BE49-F238E27FC236}">
                <a16:creationId xmlns="" xmlns:a16="http://schemas.microsoft.com/office/drawing/2014/main" id="{87D2CAF7-5517-4C3E-8D41-62CBE67C5E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0660" name="灯片编号占位符 3">
            <a:extLst>
              <a:ext uri="{FF2B5EF4-FFF2-40B4-BE49-F238E27FC236}">
                <a16:creationId xmlns="" xmlns:a16="http://schemas.microsoft.com/office/drawing/2014/main" id="{67DD4E30-DEBB-4575-B29C-3BC822B1FB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1EC63E9-23E9-43F9-A145-7C689BE4576B}" type="slidenum">
              <a:rPr lang="zh-CN" altLang="en-US" smtClean="0">
                <a:solidFill>
                  <a:srgbClr val="000000"/>
                </a:solidFill>
                <a:latin typeface="Arial" panose="020B0604020202020204" pitchFamily="34" charset="0"/>
              </a:rPr>
              <a:pPr/>
              <a:t>33</a:t>
            </a:fld>
            <a:endParaRPr lang="zh-CN" altLang="en-US">
              <a:solidFill>
                <a:srgbClr val="000000"/>
              </a:solidFill>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 xmlns:a16="http://schemas.microsoft.com/office/drawing/2014/main" id="{7758035C-27FC-42FC-884C-78C0A76D8F8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a:extLst>
              <a:ext uri="{FF2B5EF4-FFF2-40B4-BE49-F238E27FC236}">
                <a16:creationId xmlns="" xmlns:a16="http://schemas.microsoft.com/office/drawing/2014/main" id="{1299697C-6317-4230-A596-F74AF68606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2708" name="灯片编号占位符 3">
            <a:extLst>
              <a:ext uri="{FF2B5EF4-FFF2-40B4-BE49-F238E27FC236}">
                <a16:creationId xmlns="" xmlns:a16="http://schemas.microsoft.com/office/drawing/2014/main" id="{9B12EBD4-70F7-4BC9-8C06-763EA92A30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3144BD1-8B18-4194-AE84-A3D13D46BAE1}" type="slidenum">
              <a:rPr lang="zh-CN" altLang="en-US" smtClean="0">
                <a:solidFill>
                  <a:srgbClr val="000000"/>
                </a:solidFill>
                <a:latin typeface="Arial" panose="020B0604020202020204" pitchFamily="34" charset="0"/>
              </a:rPr>
              <a:pPr/>
              <a:t>34</a:t>
            </a:fld>
            <a:endParaRPr lang="zh-CN" altLang="en-US">
              <a:solidFill>
                <a:srgbClr val="000000"/>
              </a:solidFill>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 xmlns:a16="http://schemas.microsoft.com/office/drawing/2014/main" id="{2D53FEDE-4184-40F6-90A2-9D6FB26B7F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a:extLst>
              <a:ext uri="{FF2B5EF4-FFF2-40B4-BE49-F238E27FC236}">
                <a16:creationId xmlns="" xmlns:a16="http://schemas.microsoft.com/office/drawing/2014/main" id="{F6B687E8-2B23-4C3F-9B7F-AA8850DC4B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4756" name="灯片编号占位符 3">
            <a:extLst>
              <a:ext uri="{FF2B5EF4-FFF2-40B4-BE49-F238E27FC236}">
                <a16:creationId xmlns="" xmlns:a16="http://schemas.microsoft.com/office/drawing/2014/main" id="{558855AE-1D4C-4FC2-9153-ECA439CC0F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E678688-2964-4705-A91C-0BFF57019042}" type="slidenum">
              <a:rPr lang="zh-CN" altLang="en-US" smtClean="0">
                <a:solidFill>
                  <a:srgbClr val="000000"/>
                </a:solidFill>
                <a:latin typeface="Arial" panose="020B0604020202020204" pitchFamily="34" charset="0"/>
              </a:rPr>
              <a:pPr/>
              <a:t>35</a:t>
            </a:fld>
            <a:endParaRPr lang="zh-CN" altLang="en-US">
              <a:solidFill>
                <a:srgbClr val="000000"/>
              </a:solidFill>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fontAlgn="base">
              <a:spcBef>
                <a:spcPct val="0"/>
              </a:spcBef>
              <a:spcAft>
                <a:spcPct val="0"/>
              </a:spcAft>
              <a:defRPr>
                <a:solidFill>
                  <a:schemeClr val="tx1"/>
                </a:solidFill>
                <a:latin typeface="Calibri" pitchFamily="34" charset="0"/>
                <a:ea typeface="宋体" charset="-122"/>
              </a:defRPr>
            </a:lvl6pPr>
            <a:lvl7pPr marL="2971800" indent="-228600" fontAlgn="base">
              <a:spcBef>
                <a:spcPct val="0"/>
              </a:spcBef>
              <a:spcAft>
                <a:spcPct val="0"/>
              </a:spcAft>
              <a:defRPr>
                <a:solidFill>
                  <a:schemeClr val="tx1"/>
                </a:solidFill>
                <a:latin typeface="Calibri" pitchFamily="34" charset="0"/>
                <a:ea typeface="宋体" charset="-122"/>
              </a:defRPr>
            </a:lvl7pPr>
            <a:lvl8pPr marL="3429000" indent="-228600" fontAlgn="base">
              <a:spcBef>
                <a:spcPct val="0"/>
              </a:spcBef>
              <a:spcAft>
                <a:spcPct val="0"/>
              </a:spcAft>
              <a:defRPr>
                <a:solidFill>
                  <a:schemeClr val="tx1"/>
                </a:solidFill>
                <a:latin typeface="Calibri" pitchFamily="34" charset="0"/>
                <a:ea typeface="宋体" charset="-122"/>
              </a:defRPr>
            </a:lvl8pPr>
            <a:lvl9pPr marL="3886200" indent="-228600" fontAlgn="base">
              <a:spcBef>
                <a:spcPct val="0"/>
              </a:spcBef>
              <a:spcAft>
                <a:spcPct val="0"/>
              </a:spcAft>
              <a:defRPr>
                <a:solidFill>
                  <a:schemeClr val="tx1"/>
                </a:solidFill>
                <a:latin typeface="Calibri" pitchFamily="34" charset="0"/>
                <a:ea typeface="宋体" charset="-122"/>
              </a:defRPr>
            </a:lvl9pPr>
          </a:lstStyle>
          <a:p>
            <a:fld id="{CA542349-4991-4A2B-93B2-918653DDA748}" type="slidenum">
              <a:rPr lang="zh-CN" altLang="en-US">
                <a:solidFill>
                  <a:srgbClr val="000000"/>
                </a:solidFill>
                <a:latin typeface="Arial" charset="0"/>
              </a:rPr>
              <a:pPr/>
              <a:t>3</a:t>
            </a:fld>
            <a:endParaRPr lang="zh-CN" altLang="en-US">
              <a:solidFill>
                <a:srgbClr val="000000"/>
              </a:solidFill>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 xmlns:a16="http://schemas.microsoft.com/office/drawing/2014/main" id="{6C954E13-204D-4695-AB9D-2F23AAB7A9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a:extLst>
              <a:ext uri="{FF2B5EF4-FFF2-40B4-BE49-F238E27FC236}">
                <a16:creationId xmlns="" xmlns:a16="http://schemas.microsoft.com/office/drawing/2014/main" id="{4D4C005C-24F4-42E5-9817-ABBE90880E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6804" name="灯片编号占位符 3">
            <a:extLst>
              <a:ext uri="{FF2B5EF4-FFF2-40B4-BE49-F238E27FC236}">
                <a16:creationId xmlns="" xmlns:a16="http://schemas.microsoft.com/office/drawing/2014/main" id="{E2CAB930-B1F3-41CE-B7F1-B20CBDE92E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F325950-6A6C-4E42-8475-8C26053576AD}" type="slidenum">
              <a:rPr lang="zh-CN" altLang="en-US" smtClean="0">
                <a:solidFill>
                  <a:srgbClr val="000000"/>
                </a:solidFill>
                <a:latin typeface="Arial" panose="020B0604020202020204" pitchFamily="34" charset="0"/>
              </a:rPr>
              <a:pPr/>
              <a:t>36</a:t>
            </a:fld>
            <a:endParaRPr lang="zh-CN" altLang="en-US">
              <a:solidFill>
                <a:srgbClr val="000000"/>
              </a:solidFill>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 xmlns:a16="http://schemas.microsoft.com/office/drawing/2014/main" id="{F55C58C2-A822-4CBA-B539-D035AA6B93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a:extLst>
              <a:ext uri="{FF2B5EF4-FFF2-40B4-BE49-F238E27FC236}">
                <a16:creationId xmlns="" xmlns:a16="http://schemas.microsoft.com/office/drawing/2014/main" id="{56ADA060-D0F6-4D77-AB37-C1929CCBF4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8852" name="灯片编号占位符 3">
            <a:extLst>
              <a:ext uri="{FF2B5EF4-FFF2-40B4-BE49-F238E27FC236}">
                <a16:creationId xmlns="" xmlns:a16="http://schemas.microsoft.com/office/drawing/2014/main" id="{1F0EAAD9-6F6A-4C66-A912-487F256498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E8FC518-5C30-49C4-BB8E-FE5829EE5179}" type="slidenum">
              <a:rPr lang="zh-CN" altLang="en-US" smtClean="0">
                <a:solidFill>
                  <a:srgbClr val="000000"/>
                </a:solidFill>
                <a:latin typeface="Arial" panose="020B0604020202020204" pitchFamily="34" charset="0"/>
              </a:rPr>
              <a:pPr/>
              <a:t>37</a:t>
            </a:fld>
            <a:endParaRPr lang="zh-CN" altLang="en-US">
              <a:solidFill>
                <a:srgbClr val="000000"/>
              </a:solidFill>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 xmlns:a16="http://schemas.microsoft.com/office/drawing/2014/main" id="{AB3B650F-AEDF-4226-B0A8-9E916FC222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a:extLst>
              <a:ext uri="{FF2B5EF4-FFF2-40B4-BE49-F238E27FC236}">
                <a16:creationId xmlns="" xmlns:a16="http://schemas.microsoft.com/office/drawing/2014/main" id="{633ABCA1-F37B-4729-AB6B-DFBC35C128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考虑通过系统的逻辑数据流：当发生一个事务时必须首先接收它；随后按照事务的内容修改库存清单；最后如果更新后的库存量少于库存量临界值时，则应该再次订货，也就是需要处理订货信息。因此，把“处理事务”这个功能分解为下述</a:t>
            </a:r>
            <a:r>
              <a:rPr lang="en-US" altLang="zh-CN" dirty="0"/>
              <a:t>3</a:t>
            </a:r>
            <a:r>
              <a:rPr lang="zh-CN" altLang="zh-CN" dirty="0"/>
              <a:t>个步骤，这在逻辑上是合理的：“接收事务”、“更新库存清单”和“处理订货”</a:t>
            </a:r>
            <a:r>
              <a:rPr lang="en-US" altLang="zh-CN" dirty="0"/>
              <a:t>(</a:t>
            </a:r>
            <a:r>
              <a:rPr lang="zh-CN" altLang="zh-CN" dirty="0"/>
              <a:t>图</a:t>
            </a:r>
            <a:r>
              <a:rPr lang="en-US" altLang="zh-CN" dirty="0"/>
              <a:t>2.7)</a:t>
            </a:r>
            <a:r>
              <a:rPr lang="zh-CN" altLang="zh-CN" dirty="0"/>
              <a:t>。</a:t>
            </a:r>
          </a:p>
          <a:p>
            <a:pPr eaLnBrk="1" hangingPunct="1">
              <a:spcBef>
                <a:spcPct val="0"/>
              </a:spcBef>
            </a:pPr>
            <a:r>
              <a:rPr lang="zh-CN" altLang="zh-CN" dirty="0"/>
              <a:t>图</a:t>
            </a:r>
            <a:r>
              <a:rPr lang="en-US" altLang="zh-CN" dirty="0"/>
              <a:t>2.6</a:t>
            </a:r>
            <a:r>
              <a:rPr lang="zh-CN" altLang="zh-CN" dirty="0"/>
              <a:t>订货系统的功能级数据流图图</a:t>
            </a:r>
            <a:r>
              <a:rPr lang="en-US" altLang="zh-CN" dirty="0"/>
              <a:t>2.7</a:t>
            </a:r>
            <a:r>
              <a:rPr lang="zh-CN" altLang="zh-CN" dirty="0"/>
              <a:t>把处理事务的功能进一步分解后的数据流图为什么不进一步分解“产生报表”这个功能呢</a:t>
            </a:r>
            <a:r>
              <a:rPr lang="en-US" altLang="zh-CN" dirty="0"/>
              <a:t>?</a:t>
            </a:r>
            <a:r>
              <a:rPr lang="zh-CN" altLang="zh-CN" dirty="0"/>
              <a:t>订货报表中需要的数据在存储的订货信息中全都有，产生报表只不过是按一定顺序排列这些信息，再按一定格式打印出来。然而这些考虑纯属具体实现的细节，不应该在数据流图中表现。同样道理，对“接收事务”或“更新库存清单”等功能也没有必要进一步细化。总之，当进一步分解将涉及如何具体地实现一个功能时就不应该再分解了。</a:t>
            </a:r>
          </a:p>
          <a:p>
            <a:pPr eaLnBrk="1" hangingPunct="1">
              <a:spcBef>
                <a:spcPct val="0"/>
              </a:spcBef>
            </a:pPr>
            <a:r>
              <a:rPr lang="zh-CN" altLang="zh-CN" dirty="0"/>
              <a:t>当对数据流图分层细化时必须保持信息连续性，也就是说，当把一个处理分解为一系列处理时，分解前和分解后的输入输出数据流必须相同。例如，图</a:t>
            </a:r>
            <a:r>
              <a:rPr lang="en-US" altLang="zh-CN" dirty="0"/>
              <a:t>2.5</a:t>
            </a:r>
            <a:r>
              <a:rPr lang="zh-CN" altLang="zh-CN" dirty="0"/>
              <a:t>和图</a:t>
            </a:r>
            <a:r>
              <a:rPr lang="en-US" altLang="zh-CN" dirty="0"/>
              <a:t>2.6</a:t>
            </a:r>
            <a:r>
              <a:rPr lang="zh-CN" altLang="zh-CN" dirty="0"/>
              <a:t>的输入输出数据流都是“事务”和“订货报表”；图</a:t>
            </a:r>
            <a:r>
              <a:rPr lang="en-US" altLang="zh-CN" dirty="0"/>
              <a:t>2.6</a:t>
            </a:r>
            <a:r>
              <a:rPr lang="zh-CN" altLang="zh-CN" dirty="0"/>
              <a:t>中“处理事务”这个处理框的输入输出数据流是“事务”、“库存清单”和“订货信息”，分解成“接收事务”、“更新库存清单”和“处理订货”</a:t>
            </a:r>
            <a:r>
              <a:rPr lang="en-US" altLang="zh-CN" dirty="0"/>
              <a:t>3</a:t>
            </a:r>
            <a:r>
              <a:rPr lang="zh-CN" altLang="zh-CN" dirty="0"/>
              <a:t>个处理之后</a:t>
            </a:r>
            <a:r>
              <a:rPr lang="en-US" altLang="zh-CN" dirty="0"/>
              <a:t>(</a:t>
            </a:r>
            <a:r>
              <a:rPr lang="zh-CN" altLang="zh-CN" dirty="0"/>
              <a:t>图</a:t>
            </a:r>
            <a:r>
              <a:rPr lang="en-US" altLang="zh-CN" dirty="0"/>
              <a:t>2.7)</a:t>
            </a:r>
            <a:r>
              <a:rPr lang="zh-CN" altLang="zh-CN" dirty="0"/>
              <a:t>，它们的输入输出数据流仍然是“事务”、“库存清单”和“订货信息”。</a:t>
            </a:r>
          </a:p>
          <a:p>
            <a:pPr eaLnBrk="1" hangingPunct="1">
              <a:spcBef>
                <a:spcPct val="0"/>
              </a:spcBef>
            </a:pPr>
            <a:r>
              <a:rPr lang="zh-CN" altLang="zh-CN" dirty="0"/>
              <a:t>此外还应该注意在图</a:t>
            </a:r>
            <a:r>
              <a:rPr lang="en-US" altLang="zh-CN" dirty="0"/>
              <a:t>2.7</a:t>
            </a:r>
            <a:r>
              <a:rPr lang="zh-CN" altLang="zh-CN" dirty="0"/>
              <a:t>中对处理进行编号的方法。处理</a:t>
            </a:r>
            <a:r>
              <a:rPr lang="en-US" altLang="zh-CN" dirty="0"/>
              <a:t>1.1</a:t>
            </a:r>
            <a:r>
              <a:rPr lang="zh-CN" altLang="zh-CN" dirty="0"/>
              <a:t>，</a:t>
            </a:r>
            <a:r>
              <a:rPr lang="en-US" altLang="zh-CN" dirty="0"/>
              <a:t>1.2</a:t>
            </a:r>
            <a:r>
              <a:rPr lang="zh-CN" altLang="zh-CN" dirty="0"/>
              <a:t>和</a:t>
            </a:r>
            <a:r>
              <a:rPr lang="en-US" altLang="zh-CN" dirty="0"/>
              <a:t>1.3</a:t>
            </a:r>
            <a:r>
              <a:rPr lang="zh-CN" altLang="zh-CN" dirty="0"/>
              <a:t>是更高层次的数据流图中处理</a:t>
            </a:r>
            <a:r>
              <a:rPr lang="en-US" altLang="zh-CN" dirty="0"/>
              <a:t>1</a:t>
            </a:r>
            <a:r>
              <a:rPr lang="zh-CN" altLang="zh-CN" dirty="0"/>
              <a:t>的组成元素。如果处理</a:t>
            </a:r>
            <a:r>
              <a:rPr lang="en-US" altLang="zh-CN" dirty="0"/>
              <a:t>2</a:t>
            </a:r>
            <a:r>
              <a:rPr lang="zh-CN" altLang="zh-CN" dirty="0"/>
              <a:t>被进一步分解，它的组成元素的编号将是</a:t>
            </a:r>
            <a:r>
              <a:rPr lang="en-US" altLang="zh-CN" dirty="0"/>
              <a:t>2.1</a:t>
            </a:r>
            <a:r>
              <a:rPr lang="zh-CN" altLang="zh-CN" dirty="0"/>
              <a:t>，</a:t>
            </a:r>
            <a:r>
              <a:rPr lang="en-US" altLang="zh-CN" dirty="0"/>
              <a:t>2.2</a:t>
            </a:r>
            <a:r>
              <a:rPr lang="zh-CN" altLang="zh-CN" dirty="0"/>
              <a:t>，…；如果把处理</a:t>
            </a:r>
            <a:r>
              <a:rPr lang="en-US" altLang="zh-CN" dirty="0"/>
              <a:t>1.1</a:t>
            </a:r>
            <a:r>
              <a:rPr lang="zh-CN" altLang="zh-CN" dirty="0"/>
              <a:t>进一步分解，则将得到编号为</a:t>
            </a:r>
            <a:r>
              <a:rPr lang="en-US" altLang="zh-CN" dirty="0"/>
              <a:t>1.1.1</a:t>
            </a:r>
            <a:r>
              <a:rPr lang="zh-CN" altLang="zh-CN" dirty="0"/>
              <a:t>，</a:t>
            </a:r>
            <a:r>
              <a:rPr lang="en-US" altLang="zh-CN" dirty="0"/>
              <a:t>1.1.2</a:t>
            </a:r>
            <a:r>
              <a:rPr lang="zh-CN" altLang="zh-CN" dirty="0"/>
              <a:t>，…的处理。</a:t>
            </a:r>
          </a:p>
        </p:txBody>
      </p:sp>
      <p:sp>
        <p:nvSpPr>
          <p:cNvPr id="80900" name="灯片编号占位符 3">
            <a:extLst>
              <a:ext uri="{FF2B5EF4-FFF2-40B4-BE49-F238E27FC236}">
                <a16:creationId xmlns="" xmlns:a16="http://schemas.microsoft.com/office/drawing/2014/main" id="{3C0C82AD-1231-4B29-A2F1-613A07FB6E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001D8B48-1BB2-4252-A614-9966FC9F36F6}" type="slidenum">
              <a:rPr lang="zh-CN" altLang="en-US" smtClean="0">
                <a:solidFill>
                  <a:srgbClr val="000000"/>
                </a:solidFill>
                <a:latin typeface="Arial" panose="020B0604020202020204" pitchFamily="34" charset="0"/>
              </a:rPr>
              <a:pPr/>
              <a:t>38</a:t>
            </a:fld>
            <a:endParaRPr lang="zh-CN" altLang="en-US">
              <a:solidFill>
                <a:srgbClr val="000000"/>
              </a:solidFill>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 xmlns:a16="http://schemas.microsoft.com/office/drawing/2014/main" id="{63BCAAB8-FC20-4D87-8ABA-980E225542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备注占位符 2">
            <a:extLst>
              <a:ext uri="{FF2B5EF4-FFF2-40B4-BE49-F238E27FC236}">
                <a16:creationId xmlns="" xmlns:a16="http://schemas.microsoft.com/office/drawing/2014/main" id="{1AAD44C1-107D-436F-B0C5-884632E383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2948" name="灯片编号占位符 3">
            <a:extLst>
              <a:ext uri="{FF2B5EF4-FFF2-40B4-BE49-F238E27FC236}">
                <a16:creationId xmlns="" xmlns:a16="http://schemas.microsoft.com/office/drawing/2014/main" id="{71512D9D-59B0-4572-8268-79BCFA23E4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2EE540B-CDB0-47B3-A7D9-3B8683A254BF}" type="slidenum">
              <a:rPr lang="zh-CN" altLang="en-US" smtClean="0">
                <a:solidFill>
                  <a:srgbClr val="000000"/>
                </a:solidFill>
                <a:latin typeface="Arial" panose="020B0604020202020204" pitchFamily="34" charset="0"/>
              </a:rPr>
              <a:pPr/>
              <a:t>39</a:t>
            </a:fld>
            <a:endParaRPr lang="zh-CN" altLang="en-US">
              <a:solidFill>
                <a:srgbClr val="000000"/>
              </a:solidFill>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 xmlns:a16="http://schemas.microsoft.com/office/drawing/2014/main" id="{88F74973-3320-4944-819B-AF6D87D9C0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a:extLst>
              <a:ext uri="{FF2B5EF4-FFF2-40B4-BE49-F238E27FC236}">
                <a16:creationId xmlns="" xmlns:a16="http://schemas.microsoft.com/office/drawing/2014/main" id="{35711EA8-CDF1-4044-9BCD-9A390E8539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4996" name="灯片编号占位符 3">
            <a:extLst>
              <a:ext uri="{FF2B5EF4-FFF2-40B4-BE49-F238E27FC236}">
                <a16:creationId xmlns="" xmlns:a16="http://schemas.microsoft.com/office/drawing/2014/main" id="{0A9C9F55-098D-45B9-9797-ECA74CA24DE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8CD06946-CC64-46C2-9A14-1959AAFC332C}" type="slidenum">
              <a:rPr lang="zh-CN" altLang="en-US" smtClean="0">
                <a:solidFill>
                  <a:srgbClr val="000000"/>
                </a:solidFill>
                <a:latin typeface="Arial" panose="020B0604020202020204" pitchFamily="34" charset="0"/>
              </a:rPr>
              <a:pPr/>
              <a:t>40</a:t>
            </a:fld>
            <a:endParaRPr lang="zh-CN" altLang="en-US">
              <a:solidFill>
                <a:srgbClr val="000000"/>
              </a:solidFill>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a:extLst>
              <a:ext uri="{FF2B5EF4-FFF2-40B4-BE49-F238E27FC236}">
                <a16:creationId xmlns="" xmlns:a16="http://schemas.microsoft.com/office/drawing/2014/main" id="{90C6F55C-9711-46DF-BD55-93961AE0F4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备注占位符 2">
            <a:extLst>
              <a:ext uri="{FF2B5EF4-FFF2-40B4-BE49-F238E27FC236}">
                <a16:creationId xmlns="" xmlns:a16="http://schemas.microsoft.com/office/drawing/2014/main" id="{06C5116F-F098-4A4E-860D-58B24D99C9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7044" name="灯片编号占位符 3">
            <a:extLst>
              <a:ext uri="{FF2B5EF4-FFF2-40B4-BE49-F238E27FC236}">
                <a16:creationId xmlns="" xmlns:a16="http://schemas.microsoft.com/office/drawing/2014/main" id="{9601C830-103B-4F38-A441-8DBDD72979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387875B-88BE-4806-A900-0105D6A0AB51}" type="slidenum">
              <a:rPr lang="zh-CN" altLang="en-US" smtClean="0">
                <a:solidFill>
                  <a:srgbClr val="000000"/>
                </a:solidFill>
                <a:latin typeface="Arial" panose="020B0604020202020204" pitchFamily="34" charset="0"/>
              </a:rPr>
              <a:pPr/>
              <a:t>41</a:t>
            </a:fld>
            <a:endParaRPr lang="zh-CN" altLang="en-US">
              <a:solidFill>
                <a:srgbClr val="000000"/>
              </a:solidFill>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 xmlns:a16="http://schemas.microsoft.com/office/drawing/2014/main" id="{7240F3FD-6CA9-4D06-B52C-7EAF3861E8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 xmlns:a16="http://schemas.microsoft.com/office/drawing/2014/main" id="{149A6AB5-4A06-44B6-A650-626DD08062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 xmlns:a16="http://schemas.microsoft.com/office/drawing/2014/main" id="{FB7BC28D-C48E-4080-8674-F83D5169F73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7E047D2-C68F-4D72-A8AA-67564DC3C8FC}" type="slidenum">
              <a:rPr lang="zh-CN" altLang="en-US" smtClean="0">
                <a:solidFill>
                  <a:srgbClr val="000000"/>
                </a:solidFill>
                <a:latin typeface="Arial" panose="020B0604020202020204" pitchFamily="34" charset="0"/>
              </a:rPr>
              <a:pPr/>
              <a:t>42</a:t>
            </a:fld>
            <a:endParaRPr lang="zh-CN" altLang="en-US">
              <a:solidFill>
                <a:srgbClr val="000000"/>
              </a:solidFill>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 xmlns:a16="http://schemas.microsoft.com/office/drawing/2014/main" id="{059A17E1-903D-4384-89C6-BE517F9269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备注占位符 2">
            <a:extLst>
              <a:ext uri="{FF2B5EF4-FFF2-40B4-BE49-F238E27FC236}">
                <a16:creationId xmlns="" xmlns:a16="http://schemas.microsoft.com/office/drawing/2014/main" id="{AFEE79FB-51F4-4449-BA15-0DE5FA39CB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1140" name="灯片编号占位符 3">
            <a:extLst>
              <a:ext uri="{FF2B5EF4-FFF2-40B4-BE49-F238E27FC236}">
                <a16:creationId xmlns="" xmlns:a16="http://schemas.microsoft.com/office/drawing/2014/main" id="{CA00B907-54FE-413F-9E7C-BF1521105C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C5B4A1AC-637E-4F5A-A37D-58571B289CF2}" type="slidenum">
              <a:rPr lang="zh-CN" altLang="en-US" smtClean="0">
                <a:solidFill>
                  <a:srgbClr val="000000"/>
                </a:solidFill>
                <a:latin typeface="Arial" panose="020B0604020202020204" pitchFamily="34" charset="0"/>
              </a:rPr>
              <a:pPr/>
              <a:t>45</a:t>
            </a:fld>
            <a:endParaRPr lang="zh-CN" altLang="en-US">
              <a:solidFill>
                <a:srgbClr val="000000"/>
              </a:solidFill>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 xmlns:a16="http://schemas.microsoft.com/office/drawing/2014/main" id="{90FB8D0E-CEC8-447E-8367-28CB8B344C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备注占位符 2">
            <a:extLst>
              <a:ext uri="{FF2B5EF4-FFF2-40B4-BE49-F238E27FC236}">
                <a16:creationId xmlns="" xmlns:a16="http://schemas.microsoft.com/office/drawing/2014/main" id="{8A25BD4E-01BB-47F8-8885-4B72EB1055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3188" name="灯片编号占位符 3">
            <a:extLst>
              <a:ext uri="{FF2B5EF4-FFF2-40B4-BE49-F238E27FC236}">
                <a16:creationId xmlns="" xmlns:a16="http://schemas.microsoft.com/office/drawing/2014/main" id="{0176EA34-F60A-4DCC-98E3-462A892BE9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CBF299E-48F8-435E-8ECC-53E7261D6D4F}" type="slidenum">
              <a:rPr lang="zh-CN" altLang="en-US" smtClean="0">
                <a:solidFill>
                  <a:srgbClr val="000000"/>
                </a:solidFill>
                <a:latin typeface="Arial" panose="020B0604020202020204" pitchFamily="34" charset="0"/>
              </a:rPr>
              <a:pPr/>
              <a:t>46</a:t>
            </a:fld>
            <a:endParaRPr lang="zh-CN" altLang="en-US">
              <a:solidFill>
                <a:srgbClr val="000000"/>
              </a:solidFill>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 xmlns:a16="http://schemas.microsoft.com/office/drawing/2014/main" id="{6E89BD08-2ABB-4BB7-8068-FCD80F004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备注占位符 2">
            <a:extLst>
              <a:ext uri="{FF2B5EF4-FFF2-40B4-BE49-F238E27FC236}">
                <a16:creationId xmlns="" xmlns:a16="http://schemas.microsoft.com/office/drawing/2014/main" id="{D2030832-7E8C-404F-9CE0-BC96D34B92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93188" name="灯片编号占位符 3">
            <a:extLst>
              <a:ext uri="{FF2B5EF4-FFF2-40B4-BE49-F238E27FC236}">
                <a16:creationId xmlns="" xmlns:a16="http://schemas.microsoft.com/office/drawing/2014/main" id="{05F9D94E-8222-46F3-9931-B1B272E7B6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A0ABA04-DFC8-4DEC-866B-3424D1B66A46}" type="slidenum">
              <a:rPr lang="zh-CN" altLang="en-US">
                <a:solidFill>
                  <a:srgbClr val="000000"/>
                </a:solidFill>
                <a:latin typeface="Arial" panose="020B0604020202020204" pitchFamily="34" charset="0"/>
              </a:rPr>
              <a:pPr/>
              <a:t>47</a:t>
            </a:fld>
            <a:endParaRPr lang="zh-CN" altLang="en-US">
              <a:solidFill>
                <a:srgbClr val="000000"/>
              </a:solidFill>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xmlns="" id="{1747EE23-8A88-4490-BE33-FEDB51E85B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a:extLst>
              <a:ext uri="{FF2B5EF4-FFF2-40B4-BE49-F238E27FC236}">
                <a16:creationId xmlns:a16="http://schemas.microsoft.com/office/drawing/2014/main" xmlns="" id="{67C7E217-3DF1-4D70-83CA-C7D86AF27B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首先需要进一步分析和澄清问题定义。在问题定义阶段初步确定的规模和目标，如果是正确的就进一步加以肯定，如果有错误就应该及时改正，如果对目标系统有任何约束和限制，也必须把它们清楚地列举出来。</a:t>
            </a:r>
          </a:p>
          <a:p>
            <a:pPr eaLnBrk="1" hangingPunct="1">
              <a:spcBef>
                <a:spcPct val="0"/>
              </a:spcBef>
            </a:pPr>
            <a:r>
              <a:rPr lang="zh-CN" altLang="zh-CN" dirty="0"/>
              <a:t>在澄清了问题定义之后，分析员应该导出系统的逻辑模型。然后从系统逻辑模型出发，探索若干种可供选择的主要解法</a:t>
            </a:r>
            <a:r>
              <a:rPr lang="en-US" altLang="zh-CN" dirty="0"/>
              <a:t>(</a:t>
            </a:r>
            <a:r>
              <a:rPr lang="zh-CN" altLang="zh-CN" dirty="0"/>
              <a:t>即系统实现方案</a:t>
            </a:r>
            <a:r>
              <a:rPr lang="en-US" altLang="zh-CN" dirty="0"/>
              <a:t>)</a:t>
            </a:r>
            <a:r>
              <a:rPr lang="zh-CN" altLang="zh-CN" dirty="0"/>
              <a:t>。</a:t>
            </a:r>
            <a:endParaRPr lang="en-US" altLang="zh-CN" dirty="0"/>
          </a:p>
          <a:p>
            <a:pPr eaLnBrk="1" hangingPunct="1">
              <a:spcBef>
                <a:spcPct val="0"/>
              </a:spcBef>
            </a:pPr>
            <a:r>
              <a:rPr lang="zh-CN" altLang="zh-CN" dirty="0"/>
              <a:t>当然，可行性研究最根本的任务是对以后的行动方针提出建议。如果问题没有可行的解，分析员应该建议停止这项开发工程，以避免时间、资源、人力和金钱的浪费；如果问题值得解，分析员应该推荐一个较好的解决方案，并且为工程制定一个初步的计划。</a:t>
            </a:r>
          </a:p>
          <a:p>
            <a:pPr eaLnBrk="1" hangingPunct="1">
              <a:spcBef>
                <a:spcPct val="0"/>
              </a:spcBef>
            </a:pPr>
            <a:endParaRPr lang="en-US" altLang="zh-CN" dirty="0"/>
          </a:p>
          <a:p>
            <a:pPr eaLnBrk="1" hangingPunct="1">
              <a:spcBef>
                <a:spcPct val="0"/>
              </a:spcBef>
            </a:pPr>
            <a:endParaRPr lang="zh-CN" altLang="en-US" dirty="0"/>
          </a:p>
        </p:txBody>
      </p:sp>
      <p:sp>
        <p:nvSpPr>
          <p:cNvPr id="20484" name="灯片编号占位符 3">
            <a:extLst>
              <a:ext uri="{FF2B5EF4-FFF2-40B4-BE49-F238E27FC236}">
                <a16:creationId xmlns:a16="http://schemas.microsoft.com/office/drawing/2014/main" xmlns="" id="{4C2C3198-7910-4C9A-9299-68F1006BAF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EB964D4-9204-4686-884B-E3DCEAE260A3}" type="slidenum">
              <a:rPr lang="zh-CN" altLang="en-US" smtClean="0">
                <a:solidFill>
                  <a:srgbClr val="000000"/>
                </a:solidFill>
                <a:latin typeface="Arial" panose="020B0604020202020204" pitchFamily="34" charset="0"/>
              </a:rPr>
              <a:pPr/>
              <a:t>4</a:t>
            </a:fld>
            <a:endParaRPr lang="zh-CN" altLang="en-US">
              <a:solidFill>
                <a:srgbClr val="000000"/>
              </a:solidFill>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a:extLst>
              <a:ext uri="{FF2B5EF4-FFF2-40B4-BE49-F238E27FC236}">
                <a16:creationId xmlns="" xmlns:a16="http://schemas.microsoft.com/office/drawing/2014/main" id="{76C2D7B2-17DF-4653-9953-30AB8AD54B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备注占位符 2">
            <a:extLst>
              <a:ext uri="{FF2B5EF4-FFF2-40B4-BE49-F238E27FC236}">
                <a16:creationId xmlns="" xmlns:a16="http://schemas.microsoft.com/office/drawing/2014/main" id="{CDCE2D29-8132-44DA-BCD4-373A702829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7284" name="灯片编号占位符 3">
            <a:extLst>
              <a:ext uri="{FF2B5EF4-FFF2-40B4-BE49-F238E27FC236}">
                <a16:creationId xmlns="" xmlns:a16="http://schemas.microsoft.com/office/drawing/2014/main" id="{9C810718-9E52-434E-8A4D-E95E9C30D7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D0654C6C-C733-4234-A6DA-81D26B2C811C}" type="slidenum">
              <a:rPr lang="zh-CN" altLang="en-US" smtClean="0">
                <a:solidFill>
                  <a:srgbClr val="000000"/>
                </a:solidFill>
                <a:latin typeface="Arial" panose="020B0604020202020204" pitchFamily="34" charset="0"/>
              </a:rPr>
              <a:pPr/>
              <a:t>48</a:t>
            </a:fld>
            <a:endParaRPr lang="zh-CN" altLang="en-US">
              <a:solidFill>
                <a:srgbClr val="000000"/>
              </a:solidFill>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a:extLst>
              <a:ext uri="{FF2B5EF4-FFF2-40B4-BE49-F238E27FC236}">
                <a16:creationId xmlns="" xmlns:a16="http://schemas.microsoft.com/office/drawing/2014/main" id="{22B6193B-DA2C-4722-9425-8FB1F4D512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备注占位符 2">
            <a:extLst>
              <a:ext uri="{FF2B5EF4-FFF2-40B4-BE49-F238E27FC236}">
                <a16:creationId xmlns="" xmlns:a16="http://schemas.microsoft.com/office/drawing/2014/main" id="{9B2C82DA-18C1-4F4B-9067-349F3C6F0C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9332" name="灯片编号占位符 3">
            <a:extLst>
              <a:ext uri="{FF2B5EF4-FFF2-40B4-BE49-F238E27FC236}">
                <a16:creationId xmlns="" xmlns:a16="http://schemas.microsoft.com/office/drawing/2014/main" id="{AD9A1968-FA80-4B94-9E56-56107BEDAD2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B12A941A-95D8-4FB7-8DA6-3647500DA495}" type="slidenum">
              <a:rPr lang="zh-CN" altLang="en-US" smtClean="0">
                <a:solidFill>
                  <a:srgbClr val="000000"/>
                </a:solidFill>
                <a:latin typeface="Arial" panose="020B0604020202020204" pitchFamily="34" charset="0"/>
              </a:rPr>
              <a:pPr/>
              <a:t>49</a:t>
            </a:fld>
            <a:endParaRPr lang="zh-CN" altLang="en-US">
              <a:solidFill>
                <a:srgbClr val="000000"/>
              </a:solidFill>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a:extLst>
              <a:ext uri="{FF2B5EF4-FFF2-40B4-BE49-F238E27FC236}">
                <a16:creationId xmlns="" xmlns:a16="http://schemas.microsoft.com/office/drawing/2014/main" id="{5124DAF1-EE41-42C3-ACC5-DB6036ECFF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备注占位符 2">
            <a:extLst>
              <a:ext uri="{FF2B5EF4-FFF2-40B4-BE49-F238E27FC236}">
                <a16:creationId xmlns="" xmlns:a16="http://schemas.microsoft.com/office/drawing/2014/main" id="{D35ACA20-FDE2-418A-9C4B-EE9F547B47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1380" name="灯片编号占位符 3">
            <a:extLst>
              <a:ext uri="{FF2B5EF4-FFF2-40B4-BE49-F238E27FC236}">
                <a16:creationId xmlns="" xmlns:a16="http://schemas.microsoft.com/office/drawing/2014/main" id="{AF626681-B9A0-4781-A465-091D5E2615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C03B0CD-74E1-40D3-995C-350E9A5A0A47}" type="slidenum">
              <a:rPr lang="zh-CN" altLang="en-US" smtClean="0">
                <a:solidFill>
                  <a:srgbClr val="000000"/>
                </a:solidFill>
                <a:latin typeface="Arial" panose="020B0604020202020204" pitchFamily="34" charset="0"/>
              </a:rPr>
              <a:pPr/>
              <a:t>50</a:t>
            </a:fld>
            <a:endParaRPr lang="zh-CN" altLang="en-US">
              <a:solidFill>
                <a:srgbClr val="000000"/>
              </a:solidFill>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a:extLst>
              <a:ext uri="{FF2B5EF4-FFF2-40B4-BE49-F238E27FC236}">
                <a16:creationId xmlns="" xmlns:a16="http://schemas.microsoft.com/office/drawing/2014/main" id="{2E6DC6E4-843C-4418-91BD-5B979FD740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备注占位符 2">
            <a:extLst>
              <a:ext uri="{FF2B5EF4-FFF2-40B4-BE49-F238E27FC236}">
                <a16:creationId xmlns="" xmlns:a16="http://schemas.microsoft.com/office/drawing/2014/main" id="{C069458D-CC42-4BDD-9727-3EBDC0F1F4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3428" name="灯片编号占位符 3">
            <a:extLst>
              <a:ext uri="{FF2B5EF4-FFF2-40B4-BE49-F238E27FC236}">
                <a16:creationId xmlns="" xmlns:a16="http://schemas.microsoft.com/office/drawing/2014/main" id="{86FC74A4-AB03-4ADF-AF5B-E498A533F2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5CD02A51-8C2A-467F-A43D-729656C1580B}" type="slidenum">
              <a:rPr lang="zh-CN" altLang="en-US" smtClean="0">
                <a:solidFill>
                  <a:srgbClr val="000000"/>
                </a:solidFill>
                <a:latin typeface="Arial" panose="020B0604020202020204" pitchFamily="34" charset="0"/>
              </a:rPr>
              <a:pPr/>
              <a:t>51</a:t>
            </a:fld>
            <a:endParaRPr lang="zh-CN" altLang="en-US">
              <a:solidFill>
                <a:srgbClr val="000000"/>
              </a:solidFill>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a:extLst>
              <a:ext uri="{FF2B5EF4-FFF2-40B4-BE49-F238E27FC236}">
                <a16:creationId xmlns="" xmlns:a16="http://schemas.microsoft.com/office/drawing/2014/main" id="{A9592F08-77F3-4DA6-9495-7B22397BC3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备注占位符 2">
            <a:extLst>
              <a:ext uri="{FF2B5EF4-FFF2-40B4-BE49-F238E27FC236}">
                <a16:creationId xmlns="" xmlns:a16="http://schemas.microsoft.com/office/drawing/2014/main" id="{9ACB239E-AF49-4FB8-B0DD-3BFF30E093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9572" name="灯片编号占位符 3">
            <a:extLst>
              <a:ext uri="{FF2B5EF4-FFF2-40B4-BE49-F238E27FC236}">
                <a16:creationId xmlns="" xmlns:a16="http://schemas.microsoft.com/office/drawing/2014/main" id="{739C839C-432E-4BAF-8C0A-64E37D8982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CD21759-589F-4723-B684-2DB933069EF4}" type="slidenum">
              <a:rPr lang="zh-CN" altLang="en-US" smtClean="0">
                <a:solidFill>
                  <a:srgbClr val="000000"/>
                </a:solidFill>
                <a:latin typeface="Arial" panose="020B0604020202020204" pitchFamily="34" charset="0"/>
              </a:rPr>
              <a:pPr/>
              <a:t>52</a:t>
            </a:fld>
            <a:endParaRPr lang="zh-CN" altLang="en-US">
              <a:solidFill>
                <a:srgbClr val="000000"/>
              </a:solidFill>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a:extLst>
              <a:ext uri="{FF2B5EF4-FFF2-40B4-BE49-F238E27FC236}">
                <a16:creationId xmlns="" xmlns:a16="http://schemas.microsoft.com/office/drawing/2014/main" id="{77196D0C-FBF1-46A3-880B-54C06E9F09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备注占位符 2">
            <a:extLst>
              <a:ext uri="{FF2B5EF4-FFF2-40B4-BE49-F238E27FC236}">
                <a16:creationId xmlns="" xmlns:a16="http://schemas.microsoft.com/office/drawing/2014/main" id="{F035851D-73B9-4DA1-AF1D-539E1974FC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一般说来，人们投资于一项事业的目的是为了在将来得到更大好处。开发一个软件系统也是一种投资，期望将来获得更大的经济效益。经济效益通常表现为减少运行费用或</a:t>
            </a:r>
            <a:r>
              <a:rPr lang="en-US" altLang="zh-CN" dirty="0"/>
              <a:t>(</a:t>
            </a:r>
            <a:r>
              <a:rPr lang="zh-CN" altLang="zh-CN" dirty="0"/>
              <a:t>和</a:t>
            </a:r>
            <a:r>
              <a:rPr lang="en-US" altLang="zh-CN" dirty="0"/>
              <a:t>)</a:t>
            </a:r>
            <a:r>
              <a:rPr lang="zh-CN" altLang="zh-CN" dirty="0"/>
              <a:t>增加收入。但是，投资开发新系统往往要冒一定风险，系统的开发成本可能比预计的高，效益可能比预期的低。把钱存到银行或贷给其他企业也有明显的经济效益</a:t>
            </a:r>
            <a:r>
              <a:rPr lang="en-US" altLang="zh-CN" dirty="0"/>
              <a:t>(</a:t>
            </a:r>
            <a:r>
              <a:rPr lang="zh-CN" altLang="zh-CN" dirty="0"/>
              <a:t>利息</a:t>
            </a:r>
            <a:r>
              <a:rPr lang="en-US" altLang="zh-CN" dirty="0"/>
              <a:t>)</a:t>
            </a:r>
            <a:r>
              <a:rPr lang="zh-CN" altLang="zh-CN" dirty="0"/>
              <a:t>，而且风险很低。那么，在什么情况下投资开发新系统更划算呢</a:t>
            </a:r>
            <a:r>
              <a:rPr lang="en-US" altLang="zh-CN" dirty="0"/>
              <a:t>?</a:t>
            </a:r>
            <a:r>
              <a:rPr lang="zh-CN" altLang="zh-CN" dirty="0"/>
              <a:t>成本</a:t>
            </a:r>
            <a:r>
              <a:rPr lang="en-US" altLang="zh-CN" dirty="0"/>
              <a:t>/</a:t>
            </a:r>
            <a:r>
              <a:rPr lang="zh-CN" altLang="zh-CN" dirty="0"/>
              <a:t>效益分析的目的正是要从经济角度分析开发一个特定的新系统是否划算，从而帮助客户组织的负责人正确地作出是否投资于这项开发工程的决定。</a:t>
            </a:r>
          </a:p>
          <a:p>
            <a:pPr eaLnBrk="1" hangingPunct="1">
              <a:spcBef>
                <a:spcPct val="0"/>
              </a:spcBef>
            </a:pPr>
            <a:r>
              <a:rPr lang="zh-CN" altLang="zh-CN" dirty="0"/>
              <a:t>为了对比成本和效益，首先需要估计它们的数量。</a:t>
            </a:r>
          </a:p>
          <a:p>
            <a:pPr eaLnBrk="1" hangingPunct="1">
              <a:spcBef>
                <a:spcPct val="0"/>
              </a:spcBef>
            </a:pPr>
            <a:endParaRPr lang="zh-CN" altLang="en-US" dirty="0"/>
          </a:p>
        </p:txBody>
      </p:sp>
      <p:sp>
        <p:nvSpPr>
          <p:cNvPr id="113668" name="灯片编号占位符 3">
            <a:extLst>
              <a:ext uri="{FF2B5EF4-FFF2-40B4-BE49-F238E27FC236}">
                <a16:creationId xmlns="" xmlns:a16="http://schemas.microsoft.com/office/drawing/2014/main" id="{02AF7615-EB42-4C5A-99A2-9DCF56239D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81B91A0-C3DD-431B-B774-CEB1FE5AD54A}" type="slidenum">
              <a:rPr lang="zh-CN" altLang="en-US" smtClean="0">
                <a:solidFill>
                  <a:srgbClr val="000000"/>
                </a:solidFill>
                <a:latin typeface="Arial" panose="020B0604020202020204" pitchFamily="34" charset="0"/>
              </a:rPr>
              <a:pPr/>
              <a:t>54</a:t>
            </a:fld>
            <a:endParaRPr lang="zh-CN" altLang="en-US">
              <a:solidFill>
                <a:srgbClr val="000000"/>
              </a:solidFill>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a:extLst>
              <a:ext uri="{FF2B5EF4-FFF2-40B4-BE49-F238E27FC236}">
                <a16:creationId xmlns="" xmlns:a16="http://schemas.microsoft.com/office/drawing/2014/main" id="{3EE5F933-3906-4532-9350-5DE8768791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备注占位符 2">
            <a:extLst>
              <a:ext uri="{FF2B5EF4-FFF2-40B4-BE49-F238E27FC236}">
                <a16:creationId xmlns="" xmlns:a16="http://schemas.microsoft.com/office/drawing/2014/main" id="{ABCD9016-820E-441F-A28D-EF171DB114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15716" name="灯片编号占位符 3">
            <a:extLst>
              <a:ext uri="{FF2B5EF4-FFF2-40B4-BE49-F238E27FC236}">
                <a16:creationId xmlns="" xmlns:a16="http://schemas.microsoft.com/office/drawing/2014/main" id="{E123DEDB-88E7-4D33-94B2-D2D47DABBD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89BA511-0F18-417A-A873-75A0B6A8DDA5}" type="slidenum">
              <a:rPr lang="zh-CN" altLang="en-US" smtClean="0">
                <a:solidFill>
                  <a:srgbClr val="000000"/>
                </a:solidFill>
                <a:latin typeface="Arial" panose="020B0604020202020204" pitchFamily="34" charset="0"/>
              </a:rPr>
              <a:pPr/>
              <a:t>56</a:t>
            </a:fld>
            <a:endParaRPr lang="zh-CN" altLang="en-US">
              <a:solidFill>
                <a:srgbClr val="000000"/>
              </a:solidFill>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a:extLst>
              <a:ext uri="{FF2B5EF4-FFF2-40B4-BE49-F238E27FC236}">
                <a16:creationId xmlns="" xmlns:a16="http://schemas.microsoft.com/office/drawing/2014/main" id="{3EE5F933-3906-4532-9350-5DE87687910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备注占位符 2">
            <a:extLst>
              <a:ext uri="{FF2B5EF4-FFF2-40B4-BE49-F238E27FC236}">
                <a16:creationId xmlns="" xmlns:a16="http://schemas.microsoft.com/office/drawing/2014/main" id="{ABCD9016-820E-441F-A28D-EF171DB114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15716" name="灯片编号占位符 3">
            <a:extLst>
              <a:ext uri="{FF2B5EF4-FFF2-40B4-BE49-F238E27FC236}">
                <a16:creationId xmlns="" xmlns:a16="http://schemas.microsoft.com/office/drawing/2014/main" id="{E123DEDB-88E7-4D33-94B2-D2D47DABBD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E89BA511-0F18-417A-A873-75A0B6A8DDA5}" type="slidenum">
              <a:rPr lang="zh-CN" altLang="en-US" smtClean="0">
                <a:solidFill>
                  <a:srgbClr val="000000"/>
                </a:solidFill>
                <a:latin typeface="Arial" panose="020B0604020202020204" pitchFamily="34" charset="0"/>
              </a:rPr>
              <a:pPr/>
              <a:t>57</a:t>
            </a:fld>
            <a:endParaRPr lang="zh-CN" altLang="en-US">
              <a:solidFill>
                <a:srgbClr val="000000"/>
              </a:solidFill>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a:extLst>
              <a:ext uri="{FF2B5EF4-FFF2-40B4-BE49-F238E27FC236}">
                <a16:creationId xmlns="" xmlns:a16="http://schemas.microsoft.com/office/drawing/2014/main" id="{C8EFF0FE-FF7C-4309-A221-4CFD6B34F6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备注占位符 2">
            <a:extLst>
              <a:ext uri="{FF2B5EF4-FFF2-40B4-BE49-F238E27FC236}">
                <a16:creationId xmlns="" xmlns:a16="http://schemas.microsoft.com/office/drawing/2014/main" id="{40F02819-A5DB-4039-B053-C102BC9AA6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17764" name="灯片编号占位符 3">
            <a:extLst>
              <a:ext uri="{FF2B5EF4-FFF2-40B4-BE49-F238E27FC236}">
                <a16:creationId xmlns="" xmlns:a16="http://schemas.microsoft.com/office/drawing/2014/main" id="{F633CA1A-FB34-435D-A387-D03C1A90A1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199D5F5A-21D7-4933-B257-7C6937834788}" type="slidenum">
              <a:rPr lang="zh-CN" altLang="en-US" smtClean="0">
                <a:solidFill>
                  <a:srgbClr val="000000"/>
                </a:solidFill>
                <a:latin typeface="Arial" panose="020B0604020202020204" pitchFamily="34" charset="0"/>
              </a:rPr>
              <a:pPr/>
              <a:t>58</a:t>
            </a:fld>
            <a:endParaRPr lang="zh-CN" altLang="en-US">
              <a:solidFill>
                <a:srgbClr val="000000"/>
              </a:solidFill>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a:extLst>
              <a:ext uri="{FF2B5EF4-FFF2-40B4-BE49-F238E27FC236}">
                <a16:creationId xmlns="" xmlns:a16="http://schemas.microsoft.com/office/drawing/2014/main" id="{4830B593-35C4-407A-BB35-D27597D303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备注占位符 2">
            <a:extLst>
              <a:ext uri="{FF2B5EF4-FFF2-40B4-BE49-F238E27FC236}">
                <a16:creationId xmlns="" xmlns:a16="http://schemas.microsoft.com/office/drawing/2014/main" id="{C97A33CD-7DBE-40B3-934C-8FE1274553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19812" name="灯片编号占位符 3">
            <a:extLst>
              <a:ext uri="{FF2B5EF4-FFF2-40B4-BE49-F238E27FC236}">
                <a16:creationId xmlns="" xmlns:a16="http://schemas.microsoft.com/office/drawing/2014/main" id="{093D1521-C72D-449E-BA15-65FE1499D5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6287A349-1B0A-4488-947C-E7F3D1C8AD6D}" type="slidenum">
              <a:rPr lang="zh-CN" altLang="en-US" smtClean="0">
                <a:solidFill>
                  <a:srgbClr val="000000"/>
                </a:solidFill>
                <a:latin typeface="Arial" panose="020B0604020202020204" pitchFamily="34" charset="0"/>
              </a:rPr>
              <a:pPr/>
              <a:t>59</a:t>
            </a:fld>
            <a:endParaRPr lang="zh-CN" altLang="en-US">
              <a:solidFill>
                <a:srgbClr val="000000"/>
              </a:solidFill>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xmlns="" id="{3FEB1F96-9E47-4EE2-BE09-6AC063E0D0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xmlns="" id="{1A9B7D08-9EEE-4446-9B81-D4ECEF3EF4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2532" name="灯片编号占位符 3">
            <a:extLst>
              <a:ext uri="{FF2B5EF4-FFF2-40B4-BE49-F238E27FC236}">
                <a16:creationId xmlns:a16="http://schemas.microsoft.com/office/drawing/2014/main" xmlns="" id="{67B6E043-CE6F-4DB4-A1B0-0FA73A3F3F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3A3DE294-3CF6-4720-8AF0-5B9BDC7EE6ED}" type="slidenum">
              <a:rPr lang="zh-CN" altLang="en-US" smtClean="0">
                <a:solidFill>
                  <a:srgbClr val="000000"/>
                </a:solidFill>
                <a:latin typeface="Arial" panose="020B0604020202020204" pitchFamily="34" charset="0"/>
              </a:rPr>
              <a:pPr/>
              <a:t>5</a:t>
            </a:fld>
            <a:endParaRPr lang="zh-CN" altLang="en-US">
              <a:solidFill>
                <a:srgbClr val="000000"/>
              </a:solidFill>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A93E05B2-FDCC-4112-ABFA-2E9C10833BBF}" type="slidenum">
              <a:rPr lang="zh-CN" altLang="en-US" smtClean="0"/>
              <a:pPr>
                <a:defRPr/>
              </a:pPr>
              <a:t>10</a:t>
            </a:fld>
            <a:endParaRPr lang="zh-CN" altLang="en-US"/>
          </a:p>
        </p:txBody>
      </p:sp>
    </p:spTree>
    <p:extLst>
      <p:ext uri="{BB962C8B-B14F-4D97-AF65-F5344CB8AC3E}">
        <p14:creationId xmlns:p14="http://schemas.microsoft.com/office/powerpoint/2010/main" val="650815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xmlns="" id="{3838CAA1-B53E-4F7E-8CF6-5DEB3BF19F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xmlns="" id="{1D17F466-0BD1-4889-B82A-1E447BFEFD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1</a:t>
            </a:r>
            <a:r>
              <a:rPr lang="zh-CN" altLang="en-US"/>
              <a:t>、</a:t>
            </a:r>
            <a:r>
              <a:rPr lang="zh-CN" altLang="zh-CN"/>
              <a:t>复查系统规模和目标</a:t>
            </a:r>
          </a:p>
          <a:p>
            <a:pPr eaLnBrk="1" hangingPunct="1">
              <a:spcBef>
                <a:spcPct val="0"/>
              </a:spcBef>
            </a:pPr>
            <a:r>
              <a:rPr lang="zh-CN" altLang="zh-CN"/>
              <a:t>这个步骤的工作，实质上是为了确保分析员正在解决的问题确实是要求他解决的问题。</a:t>
            </a:r>
            <a:endParaRPr lang="en-US" altLang="zh-CN"/>
          </a:p>
          <a:p>
            <a:pPr eaLnBrk="1" hangingPunct="1">
              <a:spcBef>
                <a:spcPct val="0"/>
              </a:spcBef>
            </a:pPr>
            <a:r>
              <a:rPr lang="en-US" altLang="zh-CN"/>
              <a:t>2. </a:t>
            </a:r>
            <a:r>
              <a:rPr lang="zh-CN" altLang="zh-CN"/>
              <a:t>研究目前正在使用的系统</a:t>
            </a:r>
          </a:p>
          <a:p>
            <a:pPr eaLnBrk="1" hangingPunct="1">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eaLnBrk="1" hangingPunct="1">
              <a:spcBef>
                <a:spcPct val="0"/>
              </a:spcBef>
            </a:pPr>
            <a:r>
              <a:rPr lang="en-US" altLang="zh-CN"/>
              <a:t>3. </a:t>
            </a:r>
            <a:r>
              <a:rPr lang="zh-CN" altLang="zh-CN"/>
              <a:t>导出新系统的高层逻辑模型</a:t>
            </a:r>
          </a:p>
          <a:p>
            <a:pPr eaLnBrk="1" hangingPunct="1">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p>
          <a:p>
            <a:pPr eaLnBrk="1" hangingPunct="1">
              <a:spcBef>
                <a:spcPct val="0"/>
              </a:spcBef>
            </a:pPr>
            <a:r>
              <a:rPr lang="en-US" altLang="zh-CN"/>
              <a:t>4. </a:t>
            </a:r>
            <a:r>
              <a:rPr lang="zh-CN" altLang="zh-CN"/>
              <a:t>进一步定义问题</a:t>
            </a:r>
          </a:p>
          <a:p>
            <a:pPr eaLnBrk="1" hangingPunct="1">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24580" name="灯片编号占位符 3">
            <a:extLst>
              <a:ext uri="{FF2B5EF4-FFF2-40B4-BE49-F238E27FC236}">
                <a16:creationId xmlns:a16="http://schemas.microsoft.com/office/drawing/2014/main" xmlns="" id="{D14C0E93-BEE7-4EB9-A647-CE24DD71F8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D889D5A-6ACB-4803-9867-7080A7074A98}" type="slidenum">
              <a:rPr lang="zh-CN" altLang="en-US" smtClean="0">
                <a:solidFill>
                  <a:srgbClr val="000000"/>
                </a:solidFill>
                <a:latin typeface="Arial" panose="020B0604020202020204" pitchFamily="34" charset="0"/>
              </a:rPr>
              <a:pPr/>
              <a:t>11</a:t>
            </a:fld>
            <a:endParaRPr lang="zh-CN" altLang="en-US">
              <a:solidFill>
                <a:srgbClr val="000000"/>
              </a:solidFill>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xmlns="" id="{BFED2EE6-29B9-4BF3-BB02-A99BCF86E8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xmlns="" id="{3AE1FEFB-AA75-4A65-97A7-8371196EAE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1</a:t>
            </a:r>
            <a:r>
              <a:rPr lang="zh-CN" altLang="en-US"/>
              <a:t>、</a:t>
            </a:r>
            <a:r>
              <a:rPr lang="zh-CN" altLang="zh-CN"/>
              <a:t>复查系统规模和目标</a:t>
            </a:r>
          </a:p>
          <a:p>
            <a:pPr eaLnBrk="1" hangingPunct="1">
              <a:spcBef>
                <a:spcPct val="0"/>
              </a:spcBef>
            </a:pPr>
            <a:r>
              <a:rPr lang="zh-CN" altLang="zh-CN"/>
              <a:t>这个步骤的工作，实质上是为了确保分析员正在解决的问题确实是要求他解决的问题。</a:t>
            </a:r>
            <a:endParaRPr lang="en-US" altLang="zh-CN"/>
          </a:p>
          <a:p>
            <a:pPr eaLnBrk="1" hangingPunct="1">
              <a:spcBef>
                <a:spcPct val="0"/>
              </a:spcBef>
            </a:pPr>
            <a:r>
              <a:rPr lang="en-US" altLang="zh-CN"/>
              <a:t>2. </a:t>
            </a:r>
            <a:r>
              <a:rPr lang="zh-CN" altLang="zh-CN"/>
              <a:t>研究目前正在使用的系统</a:t>
            </a:r>
          </a:p>
          <a:p>
            <a:pPr eaLnBrk="1" hangingPunct="1">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eaLnBrk="1" hangingPunct="1">
              <a:spcBef>
                <a:spcPct val="0"/>
              </a:spcBef>
            </a:pPr>
            <a:r>
              <a:rPr lang="en-US" altLang="zh-CN"/>
              <a:t>3. </a:t>
            </a:r>
            <a:r>
              <a:rPr lang="zh-CN" altLang="zh-CN"/>
              <a:t>导出新系统的高层逻辑模型</a:t>
            </a:r>
          </a:p>
          <a:p>
            <a:pPr eaLnBrk="1" hangingPunct="1">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p>
          <a:p>
            <a:pPr eaLnBrk="1" hangingPunct="1">
              <a:spcBef>
                <a:spcPct val="0"/>
              </a:spcBef>
            </a:pPr>
            <a:r>
              <a:rPr lang="en-US" altLang="zh-CN"/>
              <a:t>4. </a:t>
            </a:r>
            <a:r>
              <a:rPr lang="zh-CN" altLang="zh-CN"/>
              <a:t>进一步定义问题</a:t>
            </a:r>
          </a:p>
          <a:p>
            <a:pPr eaLnBrk="1" hangingPunct="1">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27652" name="灯片编号占位符 3">
            <a:extLst>
              <a:ext uri="{FF2B5EF4-FFF2-40B4-BE49-F238E27FC236}">
                <a16:creationId xmlns:a16="http://schemas.microsoft.com/office/drawing/2014/main" xmlns="" id="{8FD7925D-2730-4B2E-BA9A-1C9951DE04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909E3DE6-804E-4B02-B75D-5FDA2B876C3A}" type="slidenum">
              <a:rPr lang="zh-CN" altLang="en-US" smtClean="0">
                <a:solidFill>
                  <a:srgbClr val="000000"/>
                </a:solidFill>
                <a:latin typeface="Arial" panose="020B0604020202020204" pitchFamily="34" charset="0"/>
              </a:rPr>
              <a:pPr/>
              <a:t>13</a:t>
            </a:fld>
            <a:endParaRPr lang="zh-CN" altLang="en-US">
              <a:solidFill>
                <a:srgbClr val="000000"/>
              </a:solidFill>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xmlns="" id="{855474C8-212A-443F-B45A-0A6216B4FE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xmlns="" id="{DBBB224B-2FBF-42B8-B846-0912124B0D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1</a:t>
            </a:r>
            <a:r>
              <a:rPr lang="zh-CN" altLang="en-US"/>
              <a:t>、</a:t>
            </a:r>
            <a:r>
              <a:rPr lang="zh-CN" altLang="zh-CN"/>
              <a:t>复查系统规模和目标</a:t>
            </a:r>
          </a:p>
          <a:p>
            <a:pPr eaLnBrk="1" hangingPunct="1">
              <a:spcBef>
                <a:spcPct val="0"/>
              </a:spcBef>
            </a:pPr>
            <a:r>
              <a:rPr lang="zh-CN" altLang="zh-CN"/>
              <a:t>这个步骤的工作，实质上是为了确保分析员正在解决的问题确实是要求他解决的问题。</a:t>
            </a:r>
            <a:endParaRPr lang="en-US" altLang="zh-CN"/>
          </a:p>
          <a:p>
            <a:pPr eaLnBrk="1" hangingPunct="1">
              <a:spcBef>
                <a:spcPct val="0"/>
              </a:spcBef>
            </a:pPr>
            <a:r>
              <a:rPr lang="en-US" altLang="zh-CN"/>
              <a:t>2. </a:t>
            </a:r>
            <a:r>
              <a:rPr lang="zh-CN" altLang="zh-CN"/>
              <a:t>研究目前正在使用的系统</a:t>
            </a:r>
          </a:p>
          <a:p>
            <a:pPr eaLnBrk="1" hangingPunct="1">
              <a:spcBef>
                <a:spcPct val="0"/>
              </a:spcBef>
            </a:pPr>
            <a:r>
              <a:rPr lang="zh-CN" altLang="zh-CN"/>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a:p>
          <a:p>
            <a:pPr eaLnBrk="1" hangingPunct="1">
              <a:spcBef>
                <a:spcPct val="0"/>
              </a:spcBef>
            </a:pPr>
            <a:r>
              <a:rPr lang="en-US" altLang="zh-CN"/>
              <a:t>3. </a:t>
            </a:r>
            <a:r>
              <a:rPr lang="zh-CN" altLang="zh-CN"/>
              <a:t>导出新系统的高层逻辑模型</a:t>
            </a:r>
          </a:p>
          <a:p>
            <a:pPr eaLnBrk="1" hangingPunct="1">
              <a:spcBef>
                <a:spcPct val="0"/>
              </a:spcBef>
            </a:pPr>
            <a:r>
              <a:rPr lang="zh-CN" altLang="zh-CN"/>
              <a:t>优秀的设计过程通常是从现有的物理系统出发，导出现有系统的逻辑模型，再参考现有系统的逻辑模型，设想目标系统的逻辑模型，最后根据目标系统的逻辑模型建造新的物理系统。</a:t>
            </a:r>
          </a:p>
          <a:p>
            <a:pPr eaLnBrk="1" hangingPunct="1">
              <a:spcBef>
                <a:spcPct val="0"/>
              </a:spcBef>
            </a:pPr>
            <a:r>
              <a:rPr lang="en-US" altLang="zh-CN"/>
              <a:t>4. </a:t>
            </a:r>
            <a:r>
              <a:rPr lang="zh-CN" altLang="zh-CN"/>
              <a:t>进一步定义问题</a:t>
            </a:r>
          </a:p>
          <a:p>
            <a:pPr eaLnBrk="1" hangingPunct="1">
              <a:spcBef>
                <a:spcPct val="0"/>
              </a:spcBef>
            </a:pPr>
            <a:r>
              <a:rPr lang="zh-CN" altLang="zh-CN"/>
              <a:t>新系统的逻辑模型实质上表达了分析员对新系统必须做什么的看法。用户是否也有同样的看法呢</a:t>
            </a:r>
            <a:r>
              <a:rPr lang="en-US" altLang="zh-CN"/>
              <a:t>?</a:t>
            </a:r>
            <a:r>
              <a:rPr lang="zh-CN" altLang="zh-CN"/>
              <a:t>分析员应该和用户一起再次复查问题定义、工程规模和目标，这次复查应该把数据流图和数据字典作为讨论的基础。</a:t>
            </a:r>
            <a:endParaRPr lang="zh-CN" altLang="en-US"/>
          </a:p>
        </p:txBody>
      </p:sp>
      <p:sp>
        <p:nvSpPr>
          <p:cNvPr id="29700" name="灯片编号占位符 3">
            <a:extLst>
              <a:ext uri="{FF2B5EF4-FFF2-40B4-BE49-F238E27FC236}">
                <a16:creationId xmlns:a16="http://schemas.microsoft.com/office/drawing/2014/main" xmlns="" id="{38A28C3F-3F0C-420A-BBF5-62295D4845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fld id="{7DCAD2CB-6735-4A77-9A95-3FDFBA505EC1}" type="slidenum">
              <a:rPr lang="zh-CN" altLang="en-US" smtClean="0">
                <a:solidFill>
                  <a:srgbClr val="000000"/>
                </a:solidFill>
                <a:latin typeface="Arial" panose="020B0604020202020204" pitchFamily="34" charset="0"/>
              </a:rPr>
              <a:pPr/>
              <a:t>14</a:t>
            </a:fld>
            <a:endParaRPr lang="zh-CN" altLang="en-US">
              <a:solidFill>
                <a:srgbClr val="000000"/>
              </a:solidFill>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xmlns="" id="{436B9DA0-ACBD-40F5-9616-04B9472E13E7}"/>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5" name="5 Marcador de número de diapositiva">
            <a:extLst>
              <a:ext uri="{FF2B5EF4-FFF2-40B4-BE49-F238E27FC236}">
                <a16:creationId xmlns:a16="http://schemas.microsoft.com/office/drawing/2014/main" xmlns="" id="{AAEF63FF-8CD1-4574-B829-B3F51B79D3A7}"/>
              </a:ext>
            </a:extLst>
          </p:cNvPr>
          <p:cNvSpPr txBox="1">
            <a:spLocks/>
          </p:cNvSpPr>
          <p:nvPr userDrawn="1"/>
        </p:nvSpPr>
        <p:spPr>
          <a:xfrm>
            <a:off x="8204200" y="68263"/>
            <a:ext cx="576263" cy="365125"/>
          </a:xfrm>
          <a:prstGeom prst="rect">
            <a:avLst/>
          </a:prstGeom>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defRPr/>
            </a:pPr>
            <a:fld id="{B6F0BCA5-F3B3-4B49-BB0C-1E9784B6D6DE}" type="slidenum">
              <a:rPr lang="es-ES" altLang="zh-CN" sz="2000" b="1" smtClean="0">
                <a:solidFill>
                  <a:srgbClr val="FFFFFF"/>
                </a:solidFill>
              </a:rPr>
              <a:pPr algn="r" eaLnBrk="1" hangingPunct="1">
                <a:defRPr/>
              </a:pPr>
              <a:t>‹#›</a:t>
            </a:fld>
            <a:endParaRPr lang="es-ES" altLang="zh-CN" sz="2000" b="1">
              <a:solidFill>
                <a:srgbClr val="FFFFFF"/>
              </a:solidFill>
            </a:endParaRPr>
          </a:p>
        </p:txBody>
      </p:sp>
      <p:pic>
        <p:nvPicPr>
          <p:cNvPr id="6" name="Imagen 5" descr="C:\Users\Design\Documents\Edu\Product Launch\shadown.png">
            <a:extLst>
              <a:ext uri="{FF2B5EF4-FFF2-40B4-BE49-F238E27FC236}">
                <a16:creationId xmlns:a16="http://schemas.microsoft.com/office/drawing/2014/main" xmlns="" id="{540FE425-E45A-458B-8049-9364126DB3F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xmlns="" id="{4EA3C15A-E17E-4604-8B13-890DA1EABA16}"/>
              </a:ext>
            </a:extLst>
          </p:cNvPr>
          <p:cNvSpPr>
            <a:spLocks noGrp="1"/>
          </p:cNvSpPr>
          <p:nvPr>
            <p:ph type="dt" sz="half" idx="10"/>
          </p:nvPr>
        </p:nvSpPr>
        <p:spPr/>
        <p:txBody>
          <a:bodyPr/>
          <a:lstStyle>
            <a:lvl1pPr fontAlgn="auto">
              <a:spcBef>
                <a:spcPts val="0"/>
              </a:spcBef>
              <a:spcAft>
                <a:spcPts val="0"/>
              </a:spcAft>
              <a:defRPr/>
            </a:lvl1pPr>
          </a:lstStyle>
          <a:p>
            <a:pPr>
              <a:defRPr/>
            </a:pPr>
            <a:fld id="{46F63272-077C-4AB5-B495-8B350EE46A1A}" type="datetime1">
              <a:rPr lang="es-ES" altLang="zh-CN"/>
              <a:pPr>
                <a:defRPr/>
              </a:pPr>
              <a:t>08/10/2023</a:t>
            </a:fld>
            <a:endParaRPr lang="es-ES" altLang="zh-CN"/>
          </a:p>
        </p:txBody>
      </p:sp>
      <p:sp>
        <p:nvSpPr>
          <p:cNvPr id="8" name="4 Marcador de pie de página">
            <a:extLst>
              <a:ext uri="{FF2B5EF4-FFF2-40B4-BE49-F238E27FC236}">
                <a16:creationId xmlns:a16="http://schemas.microsoft.com/office/drawing/2014/main" xmlns="" id="{E3E6C2EF-CE02-451D-A8B0-1CCE528EB9EA}"/>
              </a:ext>
            </a:extLst>
          </p:cNvPr>
          <p:cNvSpPr>
            <a:spLocks noGrp="1"/>
          </p:cNvSpPr>
          <p:nvPr>
            <p:ph type="ftr" sz="quarter" idx="11"/>
          </p:nvPr>
        </p:nvSpPr>
        <p:spPr/>
        <p:txBody>
          <a:bodyPr/>
          <a:lstStyle>
            <a:lvl1pPr fontAlgn="auto">
              <a:spcBef>
                <a:spcPts val="0"/>
              </a:spcBef>
              <a:spcAft>
                <a:spcPts val="0"/>
              </a:spcAft>
              <a:defRPr/>
            </a:lvl1pPr>
          </a:lstStyle>
          <a:p>
            <a:pPr>
              <a:defRPr/>
            </a:pPr>
            <a:endParaRPr lang="es-ES" altLang="zh-CN"/>
          </a:p>
        </p:txBody>
      </p:sp>
    </p:spTree>
    <p:extLst>
      <p:ext uri="{BB962C8B-B14F-4D97-AF65-F5344CB8AC3E}">
        <p14:creationId xmlns:p14="http://schemas.microsoft.com/office/powerpoint/2010/main" val="2451161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5AEB65-8FE8-4D23-B888-5EE8BB38F35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DC4CA8CF-D305-41E4-A791-48F515FDD15C}"/>
              </a:ext>
            </a:extLst>
          </p:cNvPr>
          <p:cNvSpPr>
            <a:spLocks noGrp="1"/>
          </p:cNvSpPr>
          <p:nvPr>
            <p:ph type="dt" sz="half" idx="10"/>
          </p:nvPr>
        </p:nvSpPr>
        <p:spPr/>
        <p:txBody>
          <a:bodyPr/>
          <a:lstStyle/>
          <a:p>
            <a:pPr>
              <a:defRPr/>
            </a:pPr>
            <a:fld id="{F643A0DE-F7AE-4799-90F9-43A73EA916A6}" type="datetime1">
              <a:rPr lang="es-ES" altLang="zh-CN" smtClean="0"/>
              <a:pPr>
                <a:defRPr/>
              </a:pPr>
              <a:t>08/10/2023</a:t>
            </a:fld>
            <a:endParaRPr lang="es-ES" altLang="zh-CN"/>
          </a:p>
        </p:txBody>
      </p:sp>
      <p:sp>
        <p:nvSpPr>
          <p:cNvPr id="4" name="页脚占位符 3">
            <a:extLst>
              <a:ext uri="{FF2B5EF4-FFF2-40B4-BE49-F238E27FC236}">
                <a16:creationId xmlns:a16="http://schemas.microsoft.com/office/drawing/2014/main" xmlns="" id="{E2544506-02F4-4975-BC00-A8F0BEFB9FFB}"/>
              </a:ext>
            </a:extLst>
          </p:cNvPr>
          <p:cNvSpPr>
            <a:spLocks noGrp="1"/>
          </p:cNvSpPr>
          <p:nvPr>
            <p:ph type="ftr" sz="quarter" idx="11"/>
          </p:nvPr>
        </p:nvSpPr>
        <p:spPr/>
        <p:txBody>
          <a:bodyPr/>
          <a:lstStyle/>
          <a:p>
            <a:pPr>
              <a:defRPr/>
            </a:pPr>
            <a:endParaRPr lang="es-ES" altLang="zh-CN"/>
          </a:p>
        </p:txBody>
      </p:sp>
      <p:sp>
        <p:nvSpPr>
          <p:cNvPr id="5" name="灯片编号占位符 4">
            <a:extLst>
              <a:ext uri="{FF2B5EF4-FFF2-40B4-BE49-F238E27FC236}">
                <a16:creationId xmlns:a16="http://schemas.microsoft.com/office/drawing/2014/main" xmlns="" id="{94B21B2D-4253-48E4-8E98-42694A0EE23C}"/>
              </a:ext>
            </a:extLst>
          </p:cNvPr>
          <p:cNvSpPr>
            <a:spLocks noGrp="1"/>
          </p:cNvSpPr>
          <p:nvPr>
            <p:ph type="sldNum" sz="quarter" idx="12"/>
          </p:nvPr>
        </p:nvSpPr>
        <p:spPr/>
        <p:txBody>
          <a:bodyPr/>
          <a:lstStyle/>
          <a:p>
            <a:pPr>
              <a:defRPr/>
            </a:pPr>
            <a:fld id="{4A5AA1E0-9A34-474B-9CE9-CFAF4E8CDBD5}" type="slidenum">
              <a:rPr lang="es-ES" altLang="zh-CN" smtClean="0"/>
              <a:pPr>
                <a:defRPr/>
              </a:pPr>
              <a:t>‹#›</a:t>
            </a:fld>
            <a:endParaRPr lang="es-ES" altLang="zh-CN"/>
          </a:p>
        </p:txBody>
      </p:sp>
    </p:spTree>
    <p:extLst>
      <p:ext uri="{BB962C8B-B14F-4D97-AF65-F5344CB8AC3E}">
        <p14:creationId xmlns:p14="http://schemas.microsoft.com/office/powerpoint/2010/main" val="3475509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fontAlgn="auto">
              <a:spcBef>
                <a:spcPts val="0"/>
              </a:spcBef>
              <a:spcAft>
                <a:spcPts val="0"/>
              </a:spcAft>
              <a:defRPr/>
            </a:lvl1pPr>
          </a:lstStyle>
          <a:p>
            <a:pPr>
              <a:defRPr/>
            </a:pPr>
            <a:fld id="{E97FAEC9-B9F6-4906-839E-DFB570D1797C}" type="datetime1">
              <a:rPr lang="es-ES" altLang="zh-CN"/>
              <a:pPr>
                <a:defRPr/>
              </a:pPr>
              <a:t>08/10/2023</a:t>
            </a:fld>
            <a:endParaRPr lang="es-ES" altLang="zh-CN"/>
          </a:p>
        </p:txBody>
      </p:sp>
      <p:sp>
        <p:nvSpPr>
          <p:cNvPr id="6" name="4 Marcador de pie de página"/>
          <p:cNvSpPr>
            <a:spLocks noGrp="1"/>
          </p:cNvSpPr>
          <p:nvPr>
            <p:ph type="ftr" sz="quarter" idx="11"/>
          </p:nvPr>
        </p:nvSpPr>
        <p:spPr/>
        <p:txBody>
          <a:bodyPr/>
          <a:lstStyle>
            <a:lvl1pPr fontAlgn="auto">
              <a:spcBef>
                <a:spcPts val="0"/>
              </a:spcBef>
              <a:spcAft>
                <a:spcPts val="0"/>
              </a:spcAft>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A71D2731-65A4-4DE5-B409-FD7C8EE52DC6}" type="slidenum">
              <a:rPr lang="es-ES" altLang="zh-CN"/>
              <a:pPr/>
              <a:t>‹#›</a:t>
            </a:fld>
            <a:endParaRPr lang="es-ES" altLang="zh-CN"/>
          </a:p>
        </p:txBody>
      </p:sp>
    </p:spTree>
    <p:extLst>
      <p:ext uri="{BB962C8B-B14F-4D97-AF65-F5344CB8AC3E}">
        <p14:creationId xmlns:p14="http://schemas.microsoft.com/office/powerpoint/2010/main" val="20941188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xmlns="" id="{27A895FE-64EA-4480-9125-4F01903B55F8}"/>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xmlns="" id="{5E77D37C-66D5-44FB-BBDD-219028F7C54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xmlns="" id="{EB530A5A-CC86-49B3-BAA9-79FBF6156F3F}"/>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F643A0DE-F7AE-4799-90F9-43A73EA916A6}" type="datetime1">
              <a:rPr lang="es-ES" altLang="zh-CN"/>
              <a:pPr>
                <a:defRPr/>
              </a:pPr>
              <a:t>08/10/2023</a:t>
            </a:fld>
            <a:endParaRPr lang="es-ES" altLang="zh-CN"/>
          </a:p>
        </p:txBody>
      </p:sp>
      <p:sp>
        <p:nvSpPr>
          <p:cNvPr id="5" name="4 Marcador de pie de página">
            <a:extLst>
              <a:ext uri="{FF2B5EF4-FFF2-40B4-BE49-F238E27FC236}">
                <a16:creationId xmlns:a16="http://schemas.microsoft.com/office/drawing/2014/main" xmlns="" id="{2CD579BF-65BB-4E37-AD69-F5CFB973B2B1}"/>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xmlns="" id="{6D961686-4B5F-44D0-A13F-6E682F2EEC7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4A5AA1E0-9A34-474B-9CE9-CFAF4E8CDBD5}" type="slidenum">
              <a:rPr lang="es-ES" altLang="zh-CN"/>
              <a:pPr>
                <a:defRPr/>
              </a:pPr>
              <a:t>‹#›</a:t>
            </a:fld>
            <a:endParaRPr lang="es-ES" altLang="zh-CN"/>
          </a:p>
        </p:txBody>
      </p:sp>
      <p:pic>
        <p:nvPicPr>
          <p:cNvPr id="1031" name="Imagen 5" descr="C:\Users\Design\Documents\Edu\Product Launch\shadown.png">
            <a:extLst>
              <a:ext uri="{FF2B5EF4-FFF2-40B4-BE49-F238E27FC236}">
                <a16:creationId xmlns:a16="http://schemas.microsoft.com/office/drawing/2014/main" xmlns="" id="{4D301647-5291-43F4-A565-C08E37F8911E}"/>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descr="C:\Users\Design\Documents\Edu\Product Launch\shadown.png">
            <a:extLst>
              <a:ext uri="{FF2B5EF4-FFF2-40B4-BE49-F238E27FC236}">
                <a16:creationId xmlns:a16="http://schemas.microsoft.com/office/drawing/2014/main" xmlns="" id="{75FB5551-D4D5-41F4-83CC-09495C87D14D}"/>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2" r:id="rId1"/>
    <p:sldLayoutId id="2147483707" r:id="rId2"/>
    <p:sldLayoutId id="2147483708" r:id="rId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5.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61.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9.wmf"/><Relationship Id="rId4" Type="http://schemas.openxmlformats.org/officeDocument/2006/relationships/oleObject" Target="../embeddings/oleObject4.bin"/></Relationships>
</file>

<file path=ppt/slides/_rels/slide63.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21.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20.wmf"/><Relationship Id="rId4" Type="http://schemas.openxmlformats.org/officeDocument/2006/relationships/oleObject" Target="../embeddings/oleObject5.bin"/></Relationships>
</file>

<file path=ppt/slides/_rels/slide6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22.wmf"/><Relationship Id="rId4" Type="http://schemas.openxmlformats.org/officeDocument/2006/relationships/oleObject" Target="../embeddings/oleObject7.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mn-ea"/>
              </a:rPr>
              <a:t>软件工程导论（第</a:t>
            </a:r>
            <a:r>
              <a:rPr lang="en-US" altLang="zh-CN" sz="5400" b="1" dirty="0" smtClean="0">
                <a:solidFill>
                  <a:schemeClr val="tx1"/>
                </a:solidFill>
                <a:latin typeface="+mn-ea"/>
              </a:rPr>
              <a:t>6</a:t>
            </a:r>
            <a:r>
              <a:rPr lang="zh-CN" altLang="en-US" sz="5400" b="1" dirty="0" smtClean="0">
                <a:solidFill>
                  <a:schemeClr val="tx1"/>
                </a:solidFill>
                <a:latin typeface="+mn-ea"/>
              </a:rPr>
              <a:t>版）</a:t>
            </a:r>
            <a:endParaRPr lang="es-ES" altLang="zh-CN" sz="5400" dirty="0" smtClean="0">
              <a:solidFill>
                <a:schemeClr val="tx1"/>
              </a:solidFill>
              <a:latin typeface="+mn-ea"/>
            </a:endParaRPr>
          </a:p>
        </p:txBody>
      </p:sp>
      <p:sp>
        <p:nvSpPr>
          <p:cNvPr id="8196" name="5 CuadroTexto"/>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lgn="ctr" eaLnBrk="1" hangingPunct="1">
              <a:spcBef>
                <a:spcPct val="0"/>
              </a:spcBef>
              <a:buFontTx/>
              <a:buNone/>
            </a:pPr>
            <a:r>
              <a:rPr lang="zh-CN" altLang="en-US" sz="4000" b="1">
                <a:solidFill>
                  <a:srgbClr val="000000"/>
                </a:solidFill>
                <a:latin typeface="宋体" charset="-122"/>
              </a:rPr>
              <a:t>第</a:t>
            </a:r>
            <a:r>
              <a:rPr lang="en-US" altLang="zh-CN" sz="4000" b="1">
                <a:solidFill>
                  <a:srgbClr val="000000"/>
                </a:solidFill>
                <a:latin typeface="宋体" charset="-122"/>
              </a:rPr>
              <a:t>2</a:t>
            </a:r>
            <a:r>
              <a:rPr lang="zh-CN" altLang="en-US" sz="4000" b="1">
                <a:solidFill>
                  <a:srgbClr val="000000"/>
                </a:solidFill>
                <a:latin typeface="宋体" charset="-122"/>
              </a:rPr>
              <a:t>章  可行性研究</a:t>
            </a:r>
          </a:p>
        </p:txBody>
      </p:sp>
      <p:sp>
        <p:nvSpPr>
          <p:cNvPr id="8197" name="1 Título"/>
          <p:cNvSpPr txBox="1">
            <a:spLocks/>
          </p:cNvSpPr>
          <p:nvPr/>
        </p:nvSpPr>
        <p:spPr bwMode="auto">
          <a:xfrm>
            <a:off x="-36513" y="127000"/>
            <a:ext cx="55451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sz="3200">
                <a:solidFill>
                  <a:schemeClr val="tx1"/>
                </a:solidFill>
                <a:latin typeface="Calibri" pitchFamily="34" charset="0"/>
                <a:ea typeface="宋体" charset="-122"/>
              </a:defRPr>
            </a:lvl1pPr>
            <a:lvl2pPr marL="742950" indent="-285750">
              <a:spcBef>
                <a:spcPct val="20000"/>
              </a:spcBef>
              <a:buFont typeface="Arial" charset="0"/>
              <a:buChar char="–"/>
              <a:defRPr sz="2800">
                <a:solidFill>
                  <a:schemeClr val="tx1"/>
                </a:solidFill>
                <a:latin typeface="Calibri" pitchFamily="34" charset="0"/>
                <a:ea typeface="宋体" charset="-122"/>
              </a:defRPr>
            </a:lvl2pPr>
            <a:lvl3pPr marL="1143000" indent="-228600">
              <a:spcBef>
                <a:spcPct val="20000"/>
              </a:spcBef>
              <a:buFont typeface="Arial" charset="0"/>
              <a:buChar char="•"/>
              <a:defRPr sz="2400">
                <a:solidFill>
                  <a:schemeClr val="tx1"/>
                </a:solidFill>
                <a:latin typeface="Calibri" pitchFamily="34" charset="0"/>
                <a:ea typeface="宋体" charset="-122"/>
              </a:defRPr>
            </a:lvl3pPr>
            <a:lvl4pPr marL="1600200" indent="-228600">
              <a:spcBef>
                <a:spcPct val="20000"/>
              </a:spcBef>
              <a:buFont typeface="Arial" charset="0"/>
              <a:buChar char="–"/>
              <a:defRPr sz="2000">
                <a:solidFill>
                  <a:schemeClr val="tx1"/>
                </a:solidFill>
                <a:latin typeface="Calibri" pitchFamily="34" charset="0"/>
                <a:ea typeface="宋体" charset="-122"/>
              </a:defRPr>
            </a:lvl4pPr>
            <a:lvl5pPr marL="2057400" indent="-22860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lgn="ctr" eaLnBrk="1" hangingPunct="1">
              <a:spcBef>
                <a:spcPct val="0"/>
              </a:spcBef>
              <a:buFontTx/>
              <a:buNone/>
            </a:pPr>
            <a:r>
              <a:rPr lang="zh-CN" altLang="en-US" sz="2000" dirty="0">
                <a:solidFill>
                  <a:srgbClr val="000000"/>
                </a:solidFill>
                <a:latin typeface="宋体" charset="-122"/>
              </a:rPr>
              <a:t>“十二五”普通高等教育本科国家级规划教材</a:t>
            </a: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Tree>
    <p:extLst>
      <p:ext uri="{BB962C8B-B14F-4D97-AF65-F5344CB8AC3E}">
        <p14:creationId xmlns:p14="http://schemas.microsoft.com/office/powerpoint/2010/main" val="678751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xmlns="" id="{63E9A798-00DF-4958-98D7-F333CE801FAA}"/>
              </a:ext>
            </a:extLst>
          </p:cNvPr>
          <p:cNvSpPr txBox="1">
            <a:spLocks noChangeArrowheads="1"/>
          </p:cNvSpPr>
          <p:nvPr/>
        </p:nvSpPr>
        <p:spPr bwMode="auto">
          <a:xfrm>
            <a:off x="0" y="188913"/>
            <a:ext cx="3079750"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a:t>2.1 可行性研究的任务</a:t>
            </a:r>
          </a:p>
        </p:txBody>
      </p:sp>
      <p:sp>
        <p:nvSpPr>
          <p:cNvPr id="13315" name="Text Box 3">
            <a:extLst>
              <a:ext uri="{FF2B5EF4-FFF2-40B4-BE49-F238E27FC236}">
                <a16:creationId xmlns:a16="http://schemas.microsoft.com/office/drawing/2014/main" xmlns="" id="{FDBDD8A3-E33B-439E-AEE8-FEA8CF0B60C8}"/>
              </a:ext>
            </a:extLst>
          </p:cNvPr>
          <p:cNvSpPr txBox="1">
            <a:spLocks noChangeArrowheads="1"/>
          </p:cNvSpPr>
          <p:nvPr/>
        </p:nvSpPr>
        <p:spPr bwMode="auto">
          <a:xfrm>
            <a:off x="179388" y="765175"/>
            <a:ext cx="8108950"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a:t>用最小的代价在尽可能短的时间内确定问题是否能够解决。</a:t>
            </a:r>
          </a:p>
        </p:txBody>
      </p:sp>
      <p:sp>
        <p:nvSpPr>
          <p:cNvPr id="13316" name="Text Box 4">
            <a:extLst>
              <a:ext uri="{FF2B5EF4-FFF2-40B4-BE49-F238E27FC236}">
                <a16:creationId xmlns:a16="http://schemas.microsoft.com/office/drawing/2014/main" xmlns="" id="{30D00CA2-F2E4-46B0-A27B-9502C29DF873}"/>
              </a:ext>
            </a:extLst>
          </p:cNvPr>
          <p:cNvSpPr txBox="1">
            <a:spLocks noChangeArrowheads="1"/>
          </p:cNvSpPr>
          <p:nvPr/>
        </p:nvSpPr>
        <p:spPr bwMode="auto">
          <a:xfrm>
            <a:off x="323850" y="1412875"/>
            <a:ext cx="685800" cy="1562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a:t>问题定义</a:t>
            </a:r>
          </a:p>
        </p:txBody>
      </p:sp>
      <p:sp>
        <p:nvSpPr>
          <p:cNvPr id="13317" name="Text Box 5">
            <a:extLst>
              <a:ext uri="{FF2B5EF4-FFF2-40B4-BE49-F238E27FC236}">
                <a16:creationId xmlns:a16="http://schemas.microsoft.com/office/drawing/2014/main" xmlns="" id="{84B6E5DB-1708-419D-A8A9-B77E80A595F1}"/>
              </a:ext>
            </a:extLst>
          </p:cNvPr>
          <p:cNvSpPr txBox="1">
            <a:spLocks noChangeArrowheads="1"/>
          </p:cNvSpPr>
          <p:nvPr/>
        </p:nvSpPr>
        <p:spPr bwMode="auto">
          <a:xfrm>
            <a:off x="3276600" y="1773238"/>
            <a:ext cx="990600" cy="11969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a:t> </a:t>
            </a:r>
            <a:r>
              <a:rPr lang="zh-CN" altLang="zh-CN" sz="2400">
                <a:solidFill>
                  <a:srgbClr val="FF0000"/>
                </a:solidFill>
              </a:rPr>
              <a:t> 可行性研究</a:t>
            </a:r>
          </a:p>
        </p:txBody>
      </p:sp>
      <p:sp>
        <p:nvSpPr>
          <p:cNvPr id="13318" name="Text Box 6">
            <a:extLst>
              <a:ext uri="{FF2B5EF4-FFF2-40B4-BE49-F238E27FC236}">
                <a16:creationId xmlns:a16="http://schemas.microsoft.com/office/drawing/2014/main" xmlns="" id="{92C446E9-6C95-4ECB-9768-FEF370939012}"/>
              </a:ext>
            </a:extLst>
          </p:cNvPr>
          <p:cNvSpPr txBox="1">
            <a:spLocks noChangeArrowheads="1"/>
          </p:cNvSpPr>
          <p:nvPr/>
        </p:nvSpPr>
        <p:spPr bwMode="auto">
          <a:xfrm>
            <a:off x="1331913" y="2492375"/>
            <a:ext cx="1581150" cy="11969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a:t>问题定义 是否  正    确 ？</a:t>
            </a:r>
          </a:p>
        </p:txBody>
      </p:sp>
      <p:sp>
        <p:nvSpPr>
          <p:cNvPr id="13319" name="Line 7">
            <a:extLst>
              <a:ext uri="{FF2B5EF4-FFF2-40B4-BE49-F238E27FC236}">
                <a16:creationId xmlns:a16="http://schemas.microsoft.com/office/drawing/2014/main" xmlns="" id="{36343730-45A2-4D0C-9F1B-D701E20A1A2D}"/>
              </a:ext>
            </a:extLst>
          </p:cNvPr>
          <p:cNvSpPr>
            <a:spLocks noChangeShapeType="1"/>
          </p:cNvSpPr>
          <p:nvPr/>
        </p:nvSpPr>
        <p:spPr bwMode="auto">
          <a:xfrm flipH="1">
            <a:off x="611188" y="3429000"/>
            <a:ext cx="720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0" name="Line 8">
            <a:extLst>
              <a:ext uri="{FF2B5EF4-FFF2-40B4-BE49-F238E27FC236}">
                <a16:creationId xmlns:a16="http://schemas.microsoft.com/office/drawing/2014/main" xmlns="" id="{6B8287E6-FF23-4C90-A364-FFDB0DA90DD8}"/>
              </a:ext>
            </a:extLst>
          </p:cNvPr>
          <p:cNvSpPr>
            <a:spLocks noChangeShapeType="1"/>
          </p:cNvSpPr>
          <p:nvPr/>
        </p:nvSpPr>
        <p:spPr bwMode="auto">
          <a:xfrm flipV="1">
            <a:off x="611188" y="2924175"/>
            <a:ext cx="0" cy="433388"/>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1" name="Line 9">
            <a:extLst>
              <a:ext uri="{FF2B5EF4-FFF2-40B4-BE49-F238E27FC236}">
                <a16:creationId xmlns:a16="http://schemas.microsoft.com/office/drawing/2014/main" xmlns="" id="{17416740-97DD-46C5-98D4-C20AC58103FE}"/>
              </a:ext>
            </a:extLst>
          </p:cNvPr>
          <p:cNvSpPr>
            <a:spLocks noChangeShapeType="1"/>
          </p:cNvSpPr>
          <p:nvPr/>
        </p:nvSpPr>
        <p:spPr bwMode="auto">
          <a:xfrm>
            <a:off x="971550" y="1773238"/>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2" name="Line 10">
            <a:extLst>
              <a:ext uri="{FF2B5EF4-FFF2-40B4-BE49-F238E27FC236}">
                <a16:creationId xmlns:a16="http://schemas.microsoft.com/office/drawing/2014/main" xmlns="" id="{1627A36E-2409-46B0-962E-43434CEF9F5F}"/>
              </a:ext>
            </a:extLst>
          </p:cNvPr>
          <p:cNvSpPr>
            <a:spLocks noChangeShapeType="1"/>
          </p:cNvSpPr>
          <p:nvPr/>
        </p:nvSpPr>
        <p:spPr bwMode="auto">
          <a:xfrm>
            <a:off x="1835150" y="1773238"/>
            <a:ext cx="0" cy="762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3" name="Line 11">
            <a:extLst>
              <a:ext uri="{FF2B5EF4-FFF2-40B4-BE49-F238E27FC236}">
                <a16:creationId xmlns:a16="http://schemas.microsoft.com/office/drawing/2014/main" xmlns="" id="{2D8FD262-F895-4E15-82FD-1DF53497DC2B}"/>
              </a:ext>
            </a:extLst>
          </p:cNvPr>
          <p:cNvSpPr>
            <a:spLocks noChangeShapeType="1"/>
          </p:cNvSpPr>
          <p:nvPr/>
        </p:nvSpPr>
        <p:spPr bwMode="auto">
          <a:xfrm flipV="1">
            <a:off x="3200400" y="3644900"/>
            <a:ext cx="508000" cy="12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4" name="Line 12">
            <a:extLst>
              <a:ext uri="{FF2B5EF4-FFF2-40B4-BE49-F238E27FC236}">
                <a16:creationId xmlns:a16="http://schemas.microsoft.com/office/drawing/2014/main" xmlns="" id="{21A03C5C-2A2A-4EA6-B477-BB71A5D139FD}"/>
              </a:ext>
            </a:extLst>
          </p:cNvPr>
          <p:cNvSpPr>
            <a:spLocks noChangeShapeType="1"/>
          </p:cNvSpPr>
          <p:nvPr/>
        </p:nvSpPr>
        <p:spPr bwMode="auto">
          <a:xfrm flipV="1">
            <a:off x="3708400" y="2924175"/>
            <a:ext cx="0" cy="744538"/>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5" name="Rectangle 13">
            <a:extLst>
              <a:ext uri="{FF2B5EF4-FFF2-40B4-BE49-F238E27FC236}">
                <a16:creationId xmlns:a16="http://schemas.microsoft.com/office/drawing/2014/main" xmlns="" id="{38827BA7-314B-417C-8F64-DD424E4C76BA}"/>
              </a:ext>
            </a:extLst>
          </p:cNvPr>
          <p:cNvSpPr>
            <a:spLocks noChangeArrowheads="1"/>
          </p:cNvSpPr>
          <p:nvPr/>
        </p:nvSpPr>
        <p:spPr bwMode="auto">
          <a:xfrm>
            <a:off x="3059113" y="1557338"/>
            <a:ext cx="152400" cy="33845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13326" name="Line 14">
            <a:extLst>
              <a:ext uri="{FF2B5EF4-FFF2-40B4-BE49-F238E27FC236}">
                <a16:creationId xmlns:a16="http://schemas.microsoft.com/office/drawing/2014/main" xmlns="" id="{42A282FF-1E76-4EC7-B6FD-7B25E0AA47EE}"/>
              </a:ext>
            </a:extLst>
          </p:cNvPr>
          <p:cNvSpPr>
            <a:spLocks noChangeShapeType="1"/>
          </p:cNvSpPr>
          <p:nvPr/>
        </p:nvSpPr>
        <p:spPr bwMode="auto">
          <a:xfrm>
            <a:off x="684213" y="4005263"/>
            <a:ext cx="2286000" cy="0"/>
          </a:xfrm>
          <a:prstGeom prst="line">
            <a:avLst/>
          </a:prstGeom>
          <a:noFill/>
          <a:ln w="3175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7" name="Text Box 15">
            <a:extLst>
              <a:ext uri="{FF2B5EF4-FFF2-40B4-BE49-F238E27FC236}">
                <a16:creationId xmlns:a16="http://schemas.microsoft.com/office/drawing/2014/main" xmlns="" id="{B1980B84-153C-46DD-8594-BFB65D5DFE7C}"/>
              </a:ext>
            </a:extLst>
          </p:cNvPr>
          <p:cNvSpPr txBox="1">
            <a:spLocks noChangeArrowheads="1"/>
          </p:cNvSpPr>
          <p:nvPr/>
        </p:nvSpPr>
        <p:spPr bwMode="auto">
          <a:xfrm>
            <a:off x="468313" y="4076700"/>
            <a:ext cx="2303462"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a:t>问题定义阶段</a:t>
            </a:r>
          </a:p>
        </p:txBody>
      </p:sp>
      <p:sp>
        <p:nvSpPr>
          <p:cNvPr id="13328" name="Text Box 16">
            <a:extLst>
              <a:ext uri="{FF2B5EF4-FFF2-40B4-BE49-F238E27FC236}">
                <a16:creationId xmlns:a16="http://schemas.microsoft.com/office/drawing/2014/main" xmlns="" id="{F0E3E9A9-592E-4D8F-87DE-F71F3BFCD8AF}"/>
              </a:ext>
            </a:extLst>
          </p:cNvPr>
          <p:cNvSpPr txBox="1">
            <a:spLocks noChangeArrowheads="1"/>
          </p:cNvSpPr>
          <p:nvPr/>
        </p:nvSpPr>
        <p:spPr bwMode="auto">
          <a:xfrm>
            <a:off x="3276600" y="4149725"/>
            <a:ext cx="469900" cy="83185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a:t>审查</a:t>
            </a:r>
          </a:p>
        </p:txBody>
      </p:sp>
      <p:sp>
        <p:nvSpPr>
          <p:cNvPr id="13329" name="AutoShape 17">
            <a:extLst>
              <a:ext uri="{FF2B5EF4-FFF2-40B4-BE49-F238E27FC236}">
                <a16:creationId xmlns:a16="http://schemas.microsoft.com/office/drawing/2014/main" xmlns="" id="{B1F222BD-4F65-4ECD-A63A-CCFA5D2AD31B}"/>
              </a:ext>
            </a:extLst>
          </p:cNvPr>
          <p:cNvSpPr>
            <a:spLocks noChangeArrowheads="1"/>
          </p:cNvSpPr>
          <p:nvPr/>
        </p:nvSpPr>
        <p:spPr bwMode="auto">
          <a:xfrm>
            <a:off x="4284663" y="1844675"/>
            <a:ext cx="533400" cy="304800"/>
          </a:xfrm>
          <a:prstGeom prst="rightArrow">
            <a:avLst>
              <a:gd name="adj1" fmla="val 50000"/>
              <a:gd name="adj2" fmla="val 437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13330" name="Text Box 18">
            <a:extLst>
              <a:ext uri="{FF2B5EF4-FFF2-40B4-BE49-F238E27FC236}">
                <a16:creationId xmlns:a16="http://schemas.microsoft.com/office/drawing/2014/main" xmlns="" id="{DDC6A9BD-1A56-4F19-948E-78B66143E1F9}"/>
              </a:ext>
            </a:extLst>
          </p:cNvPr>
          <p:cNvSpPr txBox="1">
            <a:spLocks noChangeArrowheads="1"/>
          </p:cNvSpPr>
          <p:nvPr/>
        </p:nvSpPr>
        <p:spPr bwMode="auto">
          <a:xfrm>
            <a:off x="4859338" y="1628775"/>
            <a:ext cx="1431925" cy="831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a:solidFill>
                  <a:srgbClr val="FF0000"/>
                </a:solidFill>
              </a:rPr>
              <a:t>系  统  的逻辑模型</a:t>
            </a:r>
          </a:p>
        </p:txBody>
      </p:sp>
      <p:sp>
        <p:nvSpPr>
          <p:cNvPr id="13331" name="Line 19">
            <a:extLst>
              <a:ext uri="{FF2B5EF4-FFF2-40B4-BE49-F238E27FC236}">
                <a16:creationId xmlns:a16="http://schemas.microsoft.com/office/drawing/2014/main" xmlns="" id="{B315567E-0843-4D45-9BA2-100243D941C8}"/>
              </a:ext>
            </a:extLst>
          </p:cNvPr>
          <p:cNvSpPr>
            <a:spLocks noChangeShapeType="1"/>
          </p:cNvSpPr>
          <p:nvPr/>
        </p:nvSpPr>
        <p:spPr bwMode="auto">
          <a:xfrm>
            <a:off x="4716463" y="1484313"/>
            <a:ext cx="0" cy="2665412"/>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2" name="Line 20">
            <a:extLst>
              <a:ext uri="{FF2B5EF4-FFF2-40B4-BE49-F238E27FC236}">
                <a16:creationId xmlns:a16="http://schemas.microsoft.com/office/drawing/2014/main" xmlns="" id="{01FF9BB0-3B5A-43FA-840C-15D8B3346748}"/>
              </a:ext>
            </a:extLst>
          </p:cNvPr>
          <p:cNvSpPr>
            <a:spLocks noChangeShapeType="1"/>
          </p:cNvSpPr>
          <p:nvPr/>
        </p:nvSpPr>
        <p:spPr bwMode="auto">
          <a:xfrm>
            <a:off x="4716463" y="1484313"/>
            <a:ext cx="417671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3" name="Line 21">
            <a:extLst>
              <a:ext uri="{FF2B5EF4-FFF2-40B4-BE49-F238E27FC236}">
                <a16:creationId xmlns:a16="http://schemas.microsoft.com/office/drawing/2014/main" xmlns="" id="{148DE161-EC92-44E0-B399-EEBEC6FF6E6D}"/>
              </a:ext>
            </a:extLst>
          </p:cNvPr>
          <p:cNvSpPr>
            <a:spLocks noChangeShapeType="1"/>
          </p:cNvSpPr>
          <p:nvPr/>
        </p:nvSpPr>
        <p:spPr bwMode="auto">
          <a:xfrm>
            <a:off x="8893175" y="1412875"/>
            <a:ext cx="0" cy="273685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4" name="Line 22">
            <a:extLst>
              <a:ext uri="{FF2B5EF4-FFF2-40B4-BE49-F238E27FC236}">
                <a16:creationId xmlns:a16="http://schemas.microsoft.com/office/drawing/2014/main" xmlns="" id="{CCF8BF00-BE1A-4FA0-8E80-8AAF01521A61}"/>
              </a:ext>
            </a:extLst>
          </p:cNvPr>
          <p:cNvSpPr>
            <a:spLocks noChangeShapeType="1"/>
          </p:cNvSpPr>
          <p:nvPr/>
        </p:nvSpPr>
        <p:spPr bwMode="auto">
          <a:xfrm>
            <a:off x="4716463" y="4149725"/>
            <a:ext cx="417671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5" name="Text Box 23">
            <a:extLst>
              <a:ext uri="{FF2B5EF4-FFF2-40B4-BE49-F238E27FC236}">
                <a16:creationId xmlns:a16="http://schemas.microsoft.com/office/drawing/2014/main" xmlns="" id="{34ED4E2D-98B0-4261-90ED-A46CB3BDF5D5}"/>
              </a:ext>
            </a:extLst>
          </p:cNvPr>
          <p:cNvSpPr txBox="1">
            <a:spLocks noChangeArrowheads="1"/>
          </p:cNvSpPr>
          <p:nvPr/>
        </p:nvSpPr>
        <p:spPr bwMode="auto">
          <a:xfrm>
            <a:off x="6948488" y="1628775"/>
            <a:ext cx="1800225"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a:t>技术可行性</a:t>
            </a:r>
          </a:p>
        </p:txBody>
      </p:sp>
      <p:sp>
        <p:nvSpPr>
          <p:cNvPr id="13336" name="Text Box 24">
            <a:extLst>
              <a:ext uri="{FF2B5EF4-FFF2-40B4-BE49-F238E27FC236}">
                <a16:creationId xmlns:a16="http://schemas.microsoft.com/office/drawing/2014/main" xmlns="" id="{8C559487-0085-4DB0-93DA-93C1FC984B88}"/>
              </a:ext>
            </a:extLst>
          </p:cNvPr>
          <p:cNvSpPr txBox="1">
            <a:spLocks noChangeArrowheads="1"/>
          </p:cNvSpPr>
          <p:nvPr/>
        </p:nvSpPr>
        <p:spPr bwMode="auto">
          <a:xfrm>
            <a:off x="7092950" y="2492375"/>
            <a:ext cx="1727200"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a:t>经济可行性</a:t>
            </a:r>
          </a:p>
        </p:txBody>
      </p:sp>
      <p:sp>
        <p:nvSpPr>
          <p:cNvPr id="13337" name="Text Box 25">
            <a:extLst>
              <a:ext uri="{FF2B5EF4-FFF2-40B4-BE49-F238E27FC236}">
                <a16:creationId xmlns:a16="http://schemas.microsoft.com/office/drawing/2014/main" xmlns="" id="{63719E44-2861-4436-9845-CA8D22BD0454}"/>
              </a:ext>
            </a:extLst>
          </p:cNvPr>
          <p:cNvSpPr txBox="1">
            <a:spLocks noChangeArrowheads="1"/>
          </p:cNvSpPr>
          <p:nvPr/>
        </p:nvSpPr>
        <p:spPr bwMode="auto">
          <a:xfrm>
            <a:off x="7092950" y="3357563"/>
            <a:ext cx="1728788" cy="4667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a:t>操作可行性</a:t>
            </a:r>
          </a:p>
        </p:txBody>
      </p:sp>
      <p:sp>
        <p:nvSpPr>
          <p:cNvPr id="13338" name="Text Box 26">
            <a:extLst>
              <a:ext uri="{FF2B5EF4-FFF2-40B4-BE49-F238E27FC236}">
                <a16:creationId xmlns:a16="http://schemas.microsoft.com/office/drawing/2014/main" xmlns="" id="{9C35EB60-45B6-46E6-826A-FF6AFBB768DF}"/>
              </a:ext>
            </a:extLst>
          </p:cNvPr>
          <p:cNvSpPr txBox="1">
            <a:spLocks noChangeArrowheads="1"/>
          </p:cNvSpPr>
          <p:nvPr/>
        </p:nvSpPr>
        <p:spPr bwMode="auto">
          <a:xfrm>
            <a:off x="3851275" y="3860800"/>
            <a:ext cx="2016125" cy="831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a:solidFill>
                  <a:srgbClr val="FF0000"/>
                </a:solidFill>
              </a:rPr>
              <a:t>实  际  的物理系统</a:t>
            </a:r>
          </a:p>
        </p:txBody>
      </p:sp>
      <p:sp>
        <p:nvSpPr>
          <p:cNvPr id="13339" name="AutoShape 27">
            <a:extLst>
              <a:ext uri="{FF2B5EF4-FFF2-40B4-BE49-F238E27FC236}">
                <a16:creationId xmlns:a16="http://schemas.microsoft.com/office/drawing/2014/main" xmlns="" id="{74CD6129-4E9A-4F9E-8D48-AEA6A118270F}"/>
              </a:ext>
            </a:extLst>
          </p:cNvPr>
          <p:cNvSpPr>
            <a:spLocks noChangeArrowheads="1"/>
          </p:cNvSpPr>
          <p:nvPr/>
        </p:nvSpPr>
        <p:spPr bwMode="auto">
          <a:xfrm>
            <a:off x="3995738" y="2997200"/>
            <a:ext cx="215900" cy="863600"/>
          </a:xfrm>
          <a:prstGeom prst="upArrow">
            <a:avLst>
              <a:gd name="adj1" fmla="val 50000"/>
              <a:gd name="adj2" fmla="val 10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13340" name="Text Box 28">
            <a:extLst>
              <a:ext uri="{FF2B5EF4-FFF2-40B4-BE49-F238E27FC236}">
                <a16:creationId xmlns:a16="http://schemas.microsoft.com/office/drawing/2014/main" xmlns="" id="{3B5E00D9-5990-436C-98C7-0961DE8EFBD1}"/>
              </a:ext>
            </a:extLst>
          </p:cNvPr>
          <p:cNvSpPr txBox="1">
            <a:spLocks noChangeArrowheads="1"/>
          </p:cNvSpPr>
          <p:nvPr/>
        </p:nvSpPr>
        <p:spPr bwMode="auto">
          <a:xfrm>
            <a:off x="179388" y="3213100"/>
            <a:ext cx="381000"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a:t>否</a:t>
            </a:r>
          </a:p>
        </p:txBody>
      </p:sp>
      <p:sp>
        <p:nvSpPr>
          <p:cNvPr id="13341" name="Text Box 29">
            <a:extLst>
              <a:ext uri="{FF2B5EF4-FFF2-40B4-BE49-F238E27FC236}">
                <a16:creationId xmlns:a16="http://schemas.microsoft.com/office/drawing/2014/main" xmlns="" id="{11FF6FB1-8F1D-4317-86CC-5E0C50E5D5F8}"/>
              </a:ext>
            </a:extLst>
          </p:cNvPr>
          <p:cNvSpPr txBox="1">
            <a:spLocks noChangeArrowheads="1"/>
          </p:cNvSpPr>
          <p:nvPr/>
        </p:nvSpPr>
        <p:spPr bwMode="auto">
          <a:xfrm>
            <a:off x="3203575" y="3141663"/>
            <a:ext cx="381000"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a:t>是</a:t>
            </a:r>
          </a:p>
        </p:txBody>
      </p:sp>
      <p:sp>
        <p:nvSpPr>
          <p:cNvPr id="13342" name="Text Box 30">
            <a:extLst>
              <a:ext uri="{FF2B5EF4-FFF2-40B4-BE49-F238E27FC236}">
                <a16:creationId xmlns:a16="http://schemas.microsoft.com/office/drawing/2014/main" xmlns="" id="{E1670A5A-CEE1-423A-86DE-9EE75913FDCD}"/>
              </a:ext>
            </a:extLst>
          </p:cNvPr>
          <p:cNvSpPr txBox="1">
            <a:spLocks noChangeArrowheads="1"/>
          </p:cNvSpPr>
          <p:nvPr/>
        </p:nvSpPr>
        <p:spPr bwMode="auto">
          <a:xfrm>
            <a:off x="5076825" y="2924175"/>
            <a:ext cx="1511300" cy="831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a:t>系统实现方案若干</a:t>
            </a:r>
          </a:p>
        </p:txBody>
      </p:sp>
      <p:sp>
        <p:nvSpPr>
          <p:cNvPr id="13343" name="AutoShape 31">
            <a:extLst>
              <a:ext uri="{FF2B5EF4-FFF2-40B4-BE49-F238E27FC236}">
                <a16:creationId xmlns:a16="http://schemas.microsoft.com/office/drawing/2014/main" xmlns="" id="{4C9130E3-6936-4FF4-A2EA-D300D407BE3D}"/>
              </a:ext>
            </a:extLst>
          </p:cNvPr>
          <p:cNvSpPr>
            <a:spLocks noChangeArrowheads="1"/>
          </p:cNvSpPr>
          <p:nvPr/>
        </p:nvSpPr>
        <p:spPr bwMode="auto">
          <a:xfrm>
            <a:off x="5508625" y="2492375"/>
            <a:ext cx="228600" cy="457200"/>
          </a:xfrm>
          <a:prstGeom prst="downArrow">
            <a:avLst>
              <a:gd name="adj1" fmla="val 50000"/>
              <a:gd name="adj2" fmla="val 5000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13344" name="Line 32">
            <a:extLst>
              <a:ext uri="{FF2B5EF4-FFF2-40B4-BE49-F238E27FC236}">
                <a16:creationId xmlns:a16="http://schemas.microsoft.com/office/drawing/2014/main" xmlns="" id="{32BA3093-62DB-41A8-9499-48294535DC32}"/>
              </a:ext>
            </a:extLst>
          </p:cNvPr>
          <p:cNvSpPr>
            <a:spLocks noChangeShapeType="1"/>
          </p:cNvSpPr>
          <p:nvPr/>
        </p:nvSpPr>
        <p:spPr bwMode="auto">
          <a:xfrm flipV="1">
            <a:off x="6443663" y="2060575"/>
            <a:ext cx="533400" cy="792163"/>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5" name="Line 33">
            <a:extLst>
              <a:ext uri="{FF2B5EF4-FFF2-40B4-BE49-F238E27FC236}">
                <a16:creationId xmlns:a16="http://schemas.microsoft.com/office/drawing/2014/main" xmlns="" id="{8F0789D2-03C4-492A-BCBB-25B1144C9F38}"/>
              </a:ext>
            </a:extLst>
          </p:cNvPr>
          <p:cNvSpPr>
            <a:spLocks noChangeShapeType="1"/>
          </p:cNvSpPr>
          <p:nvPr/>
        </p:nvSpPr>
        <p:spPr bwMode="auto">
          <a:xfrm flipV="1">
            <a:off x="6659563" y="2924175"/>
            <a:ext cx="433387" cy="217488"/>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6" name="Line 34">
            <a:extLst>
              <a:ext uri="{FF2B5EF4-FFF2-40B4-BE49-F238E27FC236}">
                <a16:creationId xmlns:a16="http://schemas.microsoft.com/office/drawing/2014/main" xmlns="" id="{5CC55C40-E425-47A2-983B-4582BC1829E1}"/>
              </a:ext>
            </a:extLst>
          </p:cNvPr>
          <p:cNvSpPr>
            <a:spLocks noChangeShapeType="1"/>
          </p:cNvSpPr>
          <p:nvPr/>
        </p:nvSpPr>
        <p:spPr bwMode="auto">
          <a:xfrm>
            <a:off x="6588125" y="34290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47" name="Text Box 35">
            <a:extLst>
              <a:ext uri="{FF2B5EF4-FFF2-40B4-BE49-F238E27FC236}">
                <a16:creationId xmlns:a16="http://schemas.microsoft.com/office/drawing/2014/main" xmlns="" id="{E629BF48-7FBB-49EE-91E8-FE42FCDE0C73}"/>
              </a:ext>
            </a:extLst>
          </p:cNvPr>
          <p:cNvSpPr txBox="1">
            <a:spLocks noChangeArrowheads="1"/>
          </p:cNvSpPr>
          <p:nvPr/>
        </p:nvSpPr>
        <p:spPr bwMode="auto">
          <a:xfrm>
            <a:off x="0" y="6035675"/>
            <a:ext cx="8532813" cy="8223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a:t>        可行性研究需要的</a:t>
            </a:r>
            <a:r>
              <a:rPr lang="zh-CN" altLang="zh-CN" sz="2400">
                <a:solidFill>
                  <a:srgbClr val="FF0066"/>
                </a:solidFill>
              </a:rPr>
              <a:t>时间长短</a:t>
            </a:r>
            <a:r>
              <a:rPr lang="zh-CN" altLang="zh-CN" sz="2400"/>
              <a:t>取决于工程的规模,一般来说,其成本只能占预期的工程总成本的5%~10%.</a:t>
            </a:r>
          </a:p>
        </p:txBody>
      </p:sp>
      <p:sp>
        <p:nvSpPr>
          <p:cNvPr id="13348" name="Text Box 36">
            <a:extLst>
              <a:ext uri="{FF2B5EF4-FFF2-40B4-BE49-F238E27FC236}">
                <a16:creationId xmlns:a16="http://schemas.microsoft.com/office/drawing/2014/main" xmlns="" id="{360487E2-6560-408F-B66B-856EE18BE0AD}"/>
              </a:ext>
            </a:extLst>
          </p:cNvPr>
          <p:cNvSpPr txBox="1">
            <a:spLocks noChangeArrowheads="1"/>
          </p:cNvSpPr>
          <p:nvPr/>
        </p:nvSpPr>
        <p:spPr bwMode="auto">
          <a:xfrm>
            <a:off x="6948488" y="4365625"/>
            <a:ext cx="1871662" cy="8318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zh-CN" sz="2400">
                <a:solidFill>
                  <a:srgbClr val="FF0000"/>
                </a:solidFill>
              </a:rPr>
              <a:t>可行性研究的结论</a:t>
            </a:r>
          </a:p>
        </p:txBody>
      </p:sp>
      <p:sp>
        <p:nvSpPr>
          <p:cNvPr id="13349" name="Rectangle 37">
            <a:extLst>
              <a:ext uri="{FF2B5EF4-FFF2-40B4-BE49-F238E27FC236}">
                <a16:creationId xmlns:a16="http://schemas.microsoft.com/office/drawing/2014/main" xmlns="" id="{8FC0E83D-C522-4224-92D5-7A11D1380EB9}"/>
              </a:ext>
            </a:extLst>
          </p:cNvPr>
          <p:cNvSpPr>
            <a:spLocks noChangeArrowheads="1"/>
          </p:cNvSpPr>
          <p:nvPr/>
        </p:nvSpPr>
        <p:spPr bwMode="auto">
          <a:xfrm>
            <a:off x="7885113" y="2133600"/>
            <a:ext cx="1524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13350" name="Rectangle 38">
            <a:extLst>
              <a:ext uri="{FF2B5EF4-FFF2-40B4-BE49-F238E27FC236}">
                <a16:creationId xmlns:a16="http://schemas.microsoft.com/office/drawing/2014/main" xmlns="" id="{E1963BB2-E2A6-4321-A936-D1666A1AA235}"/>
              </a:ext>
            </a:extLst>
          </p:cNvPr>
          <p:cNvSpPr>
            <a:spLocks noChangeArrowheads="1"/>
          </p:cNvSpPr>
          <p:nvPr/>
        </p:nvSpPr>
        <p:spPr bwMode="auto">
          <a:xfrm>
            <a:off x="7885113" y="2997200"/>
            <a:ext cx="1524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13351" name="AutoShape 39">
            <a:extLst>
              <a:ext uri="{FF2B5EF4-FFF2-40B4-BE49-F238E27FC236}">
                <a16:creationId xmlns:a16="http://schemas.microsoft.com/office/drawing/2014/main" xmlns="" id="{EC28E38C-D19E-4D31-8441-156BC3235DC7}"/>
              </a:ext>
            </a:extLst>
          </p:cNvPr>
          <p:cNvSpPr>
            <a:spLocks noChangeArrowheads="1"/>
          </p:cNvSpPr>
          <p:nvPr/>
        </p:nvSpPr>
        <p:spPr bwMode="auto">
          <a:xfrm>
            <a:off x="7667625" y="3789363"/>
            <a:ext cx="304800" cy="533400"/>
          </a:xfrm>
          <a:prstGeom prst="downArrow">
            <a:avLst>
              <a:gd name="adj1" fmla="val 50000"/>
              <a:gd name="adj2" fmla="val 437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13352" name="Text Box 40">
            <a:extLst>
              <a:ext uri="{FF2B5EF4-FFF2-40B4-BE49-F238E27FC236}">
                <a16:creationId xmlns:a16="http://schemas.microsoft.com/office/drawing/2014/main" xmlns="" id="{14D8F549-D098-4FF0-B569-3349CD93F318}"/>
              </a:ext>
            </a:extLst>
          </p:cNvPr>
          <p:cNvSpPr txBox="1">
            <a:spLocks noChangeArrowheads="1"/>
          </p:cNvSpPr>
          <p:nvPr/>
        </p:nvSpPr>
        <p:spPr bwMode="auto">
          <a:xfrm>
            <a:off x="1908175" y="5445125"/>
            <a:ext cx="4044950" cy="457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a:t>可行性研究阶段任务(示意图)</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a16="http://schemas.microsoft.com/office/drawing/2014/main" xmlns="" id="{BB6E5604-CC9F-4ADC-BF15-9A27DD73E4F3}"/>
              </a:ext>
            </a:extLst>
          </p:cNvPr>
          <p:cNvSpPr>
            <a:spLocks noGrp="1"/>
          </p:cNvSpPr>
          <p:nvPr>
            <p:ph type="title"/>
          </p:nvPr>
        </p:nvSpPr>
        <p:spPr>
          <a:xfrm>
            <a:off x="468313" y="6350"/>
            <a:ext cx="8229600" cy="1143000"/>
          </a:xfrm>
        </p:spPr>
        <p:txBody>
          <a:bodyPr/>
          <a:lstStyle/>
          <a:p>
            <a:pPr>
              <a:defRPr/>
            </a:pPr>
            <a:r>
              <a:rPr lang="en-US" altLang="zh-CN" b="1" dirty="0">
                <a:latin typeface="+mn-ea"/>
                <a:ea typeface="+mn-ea"/>
              </a:rPr>
              <a:t>2.2 </a:t>
            </a:r>
            <a:r>
              <a:rPr lang="zh-CN" altLang="en-US" b="1" dirty="0"/>
              <a:t>可行性研究过程</a:t>
            </a:r>
          </a:p>
        </p:txBody>
      </p:sp>
      <p:sp>
        <p:nvSpPr>
          <p:cNvPr id="3" name="TextBox 2">
            <a:extLst>
              <a:ext uri="{FF2B5EF4-FFF2-40B4-BE49-F238E27FC236}">
                <a16:creationId xmlns:a16="http://schemas.microsoft.com/office/drawing/2014/main" xmlns="" id="{CEE7DA96-DA7D-42D0-B673-09C113408BBA}"/>
              </a:ext>
            </a:extLst>
          </p:cNvPr>
          <p:cNvSpPr txBox="1"/>
          <p:nvPr/>
        </p:nvSpPr>
        <p:spPr>
          <a:xfrm>
            <a:off x="387350" y="1341438"/>
            <a:ext cx="8280400" cy="830262"/>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zh-CN" sz="2400" dirty="0">
                <a:solidFill>
                  <a:schemeClr val="tx1"/>
                </a:solidFill>
                <a:latin typeface="+mn-ea"/>
              </a:rPr>
              <a:t>怎样进行可行性研究呢</a:t>
            </a:r>
            <a:r>
              <a:rPr lang="en-US" altLang="zh-CN" sz="2400" dirty="0">
                <a:solidFill>
                  <a:schemeClr val="tx1"/>
                </a:solidFill>
                <a:latin typeface="+mn-ea"/>
              </a:rPr>
              <a:t>?</a:t>
            </a:r>
            <a:r>
              <a:rPr lang="zh-CN" altLang="zh-CN" sz="2400" dirty="0">
                <a:solidFill>
                  <a:schemeClr val="tx1"/>
                </a:solidFill>
                <a:latin typeface="+mn-ea"/>
              </a:rPr>
              <a:t>典型的可行性研究过程有下述</a:t>
            </a:r>
            <a:r>
              <a:rPr lang="en-US" altLang="zh-CN" sz="2400" dirty="0">
                <a:solidFill>
                  <a:schemeClr val="tx1"/>
                </a:solidFill>
                <a:latin typeface="+mn-ea"/>
              </a:rPr>
              <a:t>8</a:t>
            </a:r>
            <a:r>
              <a:rPr lang="zh-CN" altLang="en-US" sz="2400" dirty="0">
                <a:solidFill>
                  <a:schemeClr val="tx1"/>
                </a:solidFill>
                <a:latin typeface="+mn-ea"/>
              </a:rPr>
              <a:t>个</a:t>
            </a:r>
            <a:r>
              <a:rPr lang="zh-CN" altLang="zh-CN" sz="2400" dirty="0">
                <a:solidFill>
                  <a:schemeClr val="tx1"/>
                </a:solidFill>
                <a:latin typeface="+mn-ea"/>
              </a:rPr>
              <a:t>步骤。</a:t>
            </a:r>
            <a:endParaRPr lang="zh-CN" altLang="en-US" sz="2400" b="1" dirty="0">
              <a:solidFill>
                <a:schemeClr val="tx1"/>
              </a:solidFill>
              <a:latin typeface="+mn-ea"/>
            </a:endParaRPr>
          </a:p>
        </p:txBody>
      </p:sp>
      <p:sp>
        <p:nvSpPr>
          <p:cNvPr id="2" name="TextBox 1">
            <a:extLst>
              <a:ext uri="{FF2B5EF4-FFF2-40B4-BE49-F238E27FC236}">
                <a16:creationId xmlns:a16="http://schemas.microsoft.com/office/drawing/2014/main" xmlns="" id="{102636E3-0BFD-446C-A1FE-E19BB2D3E050}"/>
              </a:ext>
            </a:extLst>
          </p:cNvPr>
          <p:cNvSpPr txBox="1"/>
          <p:nvPr/>
        </p:nvSpPr>
        <p:spPr>
          <a:xfrm>
            <a:off x="427038" y="2420938"/>
            <a:ext cx="8201025" cy="3046412"/>
          </a:xfrm>
          <a:prstGeom prst="rect">
            <a:avLst/>
          </a:prstGeom>
          <a:noFill/>
        </p:spPr>
        <p:txBody>
          <a:bodyPr>
            <a:spAutoFit/>
          </a:bodyPr>
          <a:lstStyle/>
          <a:p>
            <a:pPr marL="457200" indent="-457200" eaLnBrk="1" fontAlgn="auto" hangingPunct="1">
              <a:spcBef>
                <a:spcPts val="0"/>
              </a:spcBef>
              <a:spcAft>
                <a:spcPts val="0"/>
              </a:spcAft>
              <a:buFont typeface="+mj-lt"/>
              <a:buAutoNum type="arabicPeriod"/>
              <a:defRPr/>
            </a:pPr>
            <a:r>
              <a:rPr lang="zh-CN" altLang="en-US" sz="2400" dirty="0">
                <a:latin typeface="+mn-ea"/>
                <a:ea typeface="+mn-ea"/>
              </a:rPr>
              <a:t>复查系统规模和目标</a:t>
            </a:r>
          </a:p>
          <a:p>
            <a:pPr marL="457200" indent="-457200" eaLnBrk="1" fontAlgn="auto" hangingPunct="1">
              <a:spcBef>
                <a:spcPts val="0"/>
              </a:spcBef>
              <a:spcAft>
                <a:spcPts val="0"/>
              </a:spcAft>
              <a:buFont typeface="+mj-lt"/>
              <a:buAutoNum type="arabicPeriod"/>
              <a:defRPr/>
            </a:pPr>
            <a:r>
              <a:rPr lang="zh-CN" altLang="en-US" sz="2400" dirty="0">
                <a:latin typeface="+mn-ea"/>
                <a:ea typeface="+mn-ea"/>
              </a:rPr>
              <a:t>研究目前正在使用的系统</a:t>
            </a:r>
          </a:p>
          <a:p>
            <a:pPr marL="457200" indent="-457200" eaLnBrk="1" fontAlgn="auto" hangingPunct="1">
              <a:spcBef>
                <a:spcPts val="0"/>
              </a:spcBef>
              <a:spcAft>
                <a:spcPts val="0"/>
              </a:spcAft>
              <a:buFont typeface="+mj-lt"/>
              <a:buAutoNum type="arabicPeriod"/>
              <a:defRPr/>
            </a:pPr>
            <a:r>
              <a:rPr lang="zh-CN" altLang="en-US" sz="2400" dirty="0">
                <a:latin typeface="+mn-ea"/>
                <a:ea typeface="+mn-ea"/>
              </a:rPr>
              <a:t>导出新系统的高层逻辑模型</a:t>
            </a:r>
          </a:p>
          <a:p>
            <a:pPr marL="457200" indent="-457200" eaLnBrk="1" fontAlgn="auto" hangingPunct="1">
              <a:spcBef>
                <a:spcPts val="0"/>
              </a:spcBef>
              <a:spcAft>
                <a:spcPts val="0"/>
              </a:spcAft>
              <a:buFont typeface="+mj-lt"/>
              <a:buAutoNum type="arabicPeriod"/>
              <a:defRPr/>
            </a:pPr>
            <a:r>
              <a:rPr lang="zh-CN" altLang="en-US" sz="2400" dirty="0">
                <a:latin typeface="+mn-ea"/>
                <a:ea typeface="+mn-ea"/>
              </a:rPr>
              <a:t>进一步定义问题</a:t>
            </a:r>
            <a:endParaRPr lang="en-US" altLang="zh-CN" sz="2400" dirty="0">
              <a:latin typeface="+mn-ea"/>
              <a:ea typeface="+mn-ea"/>
            </a:endParaRPr>
          </a:p>
          <a:p>
            <a:pPr marL="457200" indent="-457200" eaLnBrk="1" fontAlgn="auto" hangingPunct="1">
              <a:spcBef>
                <a:spcPts val="0"/>
              </a:spcBef>
              <a:spcAft>
                <a:spcPts val="0"/>
              </a:spcAft>
              <a:buFont typeface="+mj-lt"/>
              <a:buAutoNum type="arabicPeriod"/>
              <a:defRPr/>
            </a:pPr>
            <a:r>
              <a:rPr lang="zh-CN" altLang="zh-CN" sz="2400" dirty="0">
                <a:latin typeface="+mn-ea"/>
                <a:ea typeface="+mn-ea"/>
              </a:rPr>
              <a:t>导出和评价供选择的解法</a:t>
            </a:r>
            <a:endParaRPr lang="en-US" altLang="zh-CN" sz="2400" dirty="0">
              <a:latin typeface="+mn-ea"/>
              <a:ea typeface="+mn-ea"/>
            </a:endParaRPr>
          </a:p>
          <a:p>
            <a:pPr marL="457200" indent="-457200" eaLnBrk="1" fontAlgn="auto" hangingPunct="1">
              <a:spcBef>
                <a:spcPts val="0"/>
              </a:spcBef>
              <a:spcAft>
                <a:spcPts val="0"/>
              </a:spcAft>
              <a:buFont typeface="+mj-lt"/>
              <a:buAutoNum type="arabicPeriod"/>
              <a:defRPr/>
            </a:pPr>
            <a:r>
              <a:rPr lang="zh-CN" altLang="zh-CN" sz="2400" dirty="0">
                <a:latin typeface="+mn-ea"/>
                <a:ea typeface="+mn-ea"/>
              </a:rPr>
              <a:t>推荐行动方针</a:t>
            </a:r>
            <a:endParaRPr lang="en-US" altLang="zh-CN" sz="2400" dirty="0">
              <a:latin typeface="+mn-ea"/>
              <a:ea typeface="+mn-ea"/>
            </a:endParaRPr>
          </a:p>
          <a:p>
            <a:pPr marL="457200" indent="-457200" eaLnBrk="1" fontAlgn="auto" hangingPunct="1">
              <a:spcBef>
                <a:spcPts val="0"/>
              </a:spcBef>
              <a:spcAft>
                <a:spcPts val="0"/>
              </a:spcAft>
              <a:buFont typeface="+mj-lt"/>
              <a:buAutoNum type="arabicPeriod"/>
              <a:defRPr/>
            </a:pPr>
            <a:r>
              <a:rPr lang="zh-CN" altLang="zh-CN" sz="2400" dirty="0">
                <a:latin typeface="+mn-ea"/>
                <a:ea typeface="+mn-ea"/>
              </a:rPr>
              <a:t>草拟开发计划书</a:t>
            </a:r>
            <a:endParaRPr lang="en-US" altLang="zh-CN" sz="2400" dirty="0">
              <a:latin typeface="+mn-ea"/>
              <a:ea typeface="+mn-ea"/>
            </a:endParaRPr>
          </a:p>
          <a:p>
            <a:pPr marL="457200" indent="-457200" eaLnBrk="1" fontAlgn="auto" hangingPunct="1">
              <a:spcBef>
                <a:spcPts val="0"/>
              </a:spcBef>
              <a:spcAft>
                <a:spcPts val="0"/>
              </a:spcAft>
              <a:buFont typeface="+mj-lt"/>
              <a:buAutoNum type="arabicPeriod"/>
              <a:defRPr/>
            </a:pPr>
            <a:r>
              <a:rPr lang="zh-CN" altLang="zh-CN" sz="2400" dirty="0">
                <a:latin typeface="+mn-ea"/>
                <a:ea typeface="+mn-ea"/>
              </a:rPr>
              <a:t>写文档提交审查</a:t>
            </a:r>
            <a:endParaRPr lang="zh-CN" altLang="en-US" sz="2400" dirty="0">
              <a:latin typeface="+mn-ea"/>
              <a:ea typeface="+mn-ea"/>
            </a:endParaRPr>
          </a:p>
        </p:txBody>
      </p:sp>
      <p:sp>
        <p:nvSpPr>
          <p:cNvPr id="7" name="1 Título">
            <a:extLst>
              <a:ext uri="{FF2B5EF4-FFF2-40B4-BE49-F238E27FC236}">
                <a16:creationId xmlns:a16="http://schemas.microsoft.com/office/drawing/2014/main" xmlns="" id="{7940E3F8-5BAF-48AE-9388-39CA6AFDB982}"/>
              </a:ext>
            </a:extLst>
          </p:cNvPr>
          <p:cNvSpPr txBox="1">
            <a:spLocks/>
          </p:cNvSpPr>
          <p:nvPr/>
        </p:nvSpPr>
        <p:spPr bwMode="auto">
          <a:xfrm>
            <a:off x="2916238" y="6291263"/>
            <a:ext cx="3351212"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2.2 </a:t>
            </a:r>
            <a:r>
              <a:rPr lang="zh-CN" altLang="en-US" sz="2400" dirty="0">
                <a:solidFill>
                  <a:srgbClr val="D9D9D9"/>
                </a:solidFill>
                <a:latin typeface="+mn-ea"/>
                <a:ea typeface="+mn-ea"/>
              </a:rPr>
              <a:t>可行性研究过程</a:t>
            </a:r>
          </a:p>
        </p:txBody>
      </p:sp>
      <p:sp>
        <p:nvSpPr>
          <p:cNvPr id="9" name="1 Título">
            <a:extLst>
              <a:ext uri="{FF2B5EF4-FFF2-40B4-BE49-F238E27FC236}">
                <a16:creationId xmlns:a16="http://schemas.microsoft.com/office/drawing/2014/main" xmlns="" id="{83CAFB4C-9469-4B68-AB96-51C911BBFA97}"/>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xmlns="" id="{118943F7-C1DE-4915-AF8A-2EA65CAF001C}"/>
              </a:ext>
            </a:extLst>
          </p:cNvPr>
          <p:cNvSpPr>
            <a:spLocks noGrp="1"/>
          </p:cNvSpPr>
          <p:nvPr>
            <p:ph type="title"/>
          </p:nvPr>
        </p:nvSpPr>
        <p:spPr>
          <a:xfrm>
            <a:off x="0" y="0"/>
            <a:ext cx="3563938" cy="457200"/>
          </a:xfrm>
          <a:solidFill>
            <a:schemeClr val="bg1"/>
          </a:solidFill>
        </p:spPr>
        <p:txBody>
          <a:bodyPr/>
          <a:lstStyle/>
          <a:p>
            <a:pPr algn="l" eaLnBrk="1" hangingPunct="1"/>
            <a:r>
              <a:rPr lang="en-US" altLang="zh-CN" sz="2400"/>
              <a:t> </a:t>
            </a:r>
            <a:r>
              <a:rPr lang="zh-CN" altLang="en-US" sz="2400"/>
              <a:t>可行性研究的步骤</a:t>
            </a:r>
          </a:p>
        </p:txBody>
      </p:sp>
      <p:sp>
        <p:nvSpPr>
          <p:cNvPr id="25603" name="Text Box 3">
            <a:extLst>
              <a:ext uri="{FF2B5EF4-FFF2-40B4-BE49-F238E27FC236}">
                <a16:creationId xmlns:a16="http://schemas.microsoft.com/office/drawing/2014/main" xmlns="" id="{9253AA8A-E86E-47BB-8D60-C40E888D0528}"/>
              </a:ext>
            </a:extLst>
          </p:cNvPr>
          <p:cNvSpPr txBox="1">
            <a:spLocks noChangeArrowheads="1"/>
          </p:cNvSpPr>
          <p:nvPr/>
        </p:nvSpPr>
        <p:spPr bwMode="auto">
          <a:xfrm>
            <a:off x="468313" y="549275"/>
            <a:ext cx="1822450" cy="831850"/>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zh-CN" sz="2400">
                <a:latin typeface="Arial" panose="020B0604020202020204" pitchFamily="34" charset="0"/>
              </a:rPr>
              <a:t>复查系统的规模和目标</a:t>
            </a:r>
          </a:p>
        </p:txBody>
      </p:sp>
      <p:sp>
        <p:nvSpPr>
          <p:cNvPr id="25604" name="Text Box 4">
            <a:extLst>
              <a:ext uri="{FF2B5EF4-FFF2-40B4-BE49-F238E27FC236}">
                <a16:creationId xmlns:a16="http://schemas.microsoft.com/office/drawing/2014/main" xmlns="" id="{934B7925-7698-4F04-86A2-A91D3241F7AE}"/>
              </a:ext>
            </a:extLst>
          </p:cNvPr>
          <p:cNvSpPr txBox="1">
            <a:spLocks noChangeArrowheads="1"/>
          </p:cNvSpPr>
          <p:nvPr/>
        </p:nvSpPr>
        <p:spPr bwMode="auto">
          <a:xfrm>
            <a:off x="611188" y="1916113"/>
            <a:ext cx="1827212" cy="831850"/>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zh-CN" sz="2400">
                <a:latin typeface="Arial" panose="020B0604020202020204" pitchFamily="34" charset="0"/>
              </a:rPr>
              <a:t>研究现正在使用的系统</a:t>
            </a:r>
          </a:p>
        </p:txBody>
      </p:sp>
      <p:sp>
        <p:nvSpPr>
          <p:cNvPr id="25605" name="AutoShape 5">
            <a:extLst>
              <a:ext uri="{FF2B5EF4-FFF2-40B4-BE49-F238E27FC236}">
                <a16:creationId xmlns:a16="http://schemas.microsoft.com/office/drawing/2014/main" xmlns="" id="{F119B56F-46D3-4FE1-B291-0E51DEFA12D4}"/>
              </a:ext>
            </a:extLst>
          </p:cNvPr>
          <p:cNvSpPr>
            <a:spLocks noChangeArrowheads="1"/>
          </p:cNvSpPr>
          <p:nvPr/>
        </p:nvSpPr>
        <p:spPr bwMode="auto">
          <a:xfrm>
            <a:off x="1331913" y="1412875"/>
            <a:ext cx="304800" cy="457200"/>
          </a:xfrm>
          <a:prstGeom prst="downArrow">
            <a:avLst>
              <a:gd name="adj1" fmla="val 50000"/>
              <a:gd name="adj2" fmla="val 37500"/>
            </a:avLst>
          </a:prstGeom>
          <a:solidFill>
            <a:schemeClr val="bg1"/>
          </a:solidFill>
          <a:ln w="9525">
            <a:solidFill>
              <a:schemeClr val="tx1"/>
            </a:solidFill>
            <a:miter lim="800000"/>
            <a:headEnd/>
            <a:tailEnd/>
          </a:ln>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5606" name="Text Box 6">
            <a:extLst>
              <a:ext uri="{FF2B5EF4-FFF2-40B4-BE49-F238E27FC236}">
                <a16:creationId xmlns:a16="http://schemas.microsoft.com/office/drawing/2014/main" xmlns="" id="{7658F642-D8A8-4E14-99F5-711D589022B7}"/>
              </a:ext>
            </a:extLst>
          </p:cNvPr>
          <p:cNvSpPr txBox="1">
            <a:spLocks noChangeArrowheads="1"/>
          </p:cNvSpPr>
          <p:nvPr/>
        </p:nvSpPr>
        <p:spPr bwMode="auto">
          <a:xfrm>
            <a:off x="468313" y="3284538"/>
            <a:ext cx="1751012" cy="831850"/>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zh-CN" sz="2400">
                <a:latin typeface="Arial" panose="020B0604020202020204" pitchFamily="34" charset="0"/>
              </a:rPr>
              <a:t>新系统的高层逻辑模型</a:t>
            </a:r>
          </a:p>
        </p:txBody>
      </p:sp>
      <p:sp>
        <p:nvSpPr>
          <p:cNvPr id="25607" name="AutoShape 7">
            <a:extLst>
              <a:ext uri="{FF2B5EF4-FFF2-40B4-BE49-F238E27FC236}">
                <a16:creationId xmlns:a16="http://schemas.microsoft.com/office/drawing/2014/main" xmlns="" id="{588D3159-54FC-4A29-B95B-3BDD0A76D1C6}"/>
              </a:ext>
            </a:extLst>
          </p:cNvPr>
          <p:cNvSpPr>
            <a:spLocks noChangeArrowheads="1"/>
          </p:cNvSpPr>
          <p:nvPr/>
        </p:nvSpPr>
        <p:spPr bwMode="auto">
          <a:xfrm>
            <a:off x="1331913" y="2781300"/>
            <a:ext cx="304800" cy="533400"/>
          </a:xfrm>
          <a:prstGeom prst="downArrow">
            <a:avLst>
              <a:gd name="adj1" fmla="val 50000"/>
              <a:gd name="adj2" fmla="val 43750"/>
            </a:avLst>
          </a:prstGeom>
          <a:solidFill>
            <a:schemeClr val="bg1"/>
          </a:solidFill>
          <a:ln w="9525">
            <a:solidFill>
              <a:schemeClr val="tx1"/>
            </a:solidFill>
            <a:miter lim="800000"/>
            <a:headEnd/>
            <a:tailEnd/>
          </a:ln>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5608" name="Text Box 8">
            <a:extLst>
              <a:ext uri="{FF2B5EF4-FFF2-40B4-BE49-F238E27FC236}">
                <a16:creationId xmlns:a16="http://schemas.microsoft.com/office/drawing/2014/main" xmlns="" id="{1405F817-2C7D-4E6B-96DD-2E9058D63B95}"/>
              </a:ext>
            </a:extLst>
          </p:cNvPr>
          <p:cNvSpPr txBox="1">
            <a:spLocks noChangeArrowheads="1"/>
          </p:cNvSpPr>
          <p:nvPr/>
        </p:nvSpPr>
        <p:spPr bwMode="auto">
          <a:xfrm>
            <a:off x="323850" y="4724400"/>
            <a:ext cx="1733550" cy="831850"/>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zh-CN" sz="2400">
                <a:latin typeface="Arial" panose="020B0604020202020204" pitchFamily="34" charset="0"/>
              </a:rPr>
              <a:t>重新定义问题</a:t>
            </a:r>
          </a:p>
        </p:txBody>
      </p:sp>
      <p:sp>
        <p:nvSpPr>
          <p:cNvPr id="25609" name="AutoShape 9">
            <a:extLst>
              <a:ext uri="{FF2B5EF4-FFF2-40B4-BE49-F238E27FC236}">
                <a16:creationId xmlns:a16="http://schemas.microsoft.com/office/drawing/2014/main" xmlns="" id="{F8BD93A3-2198-4106-AA68-B64B130BD8EF}"/>
              </a:ext>
            </a:extLst>
          </p:cNvPr>
          <p:cNvSpPr>
            <a:spLocks noChangeArrowheads="1"/>
          </p:cNvSpPr>
          <p:nvPr/>
        </p:nvSpPr>
        <p:spPr bwMode="auto">
          <a:xfrm>
            <a:off x="1331913" y="4149725"/>
            <a:ext cx="304800" cy="457200"/>
          </a:xfrm>
          <a:prstGeom prst="downArrow">
            <a:avLst>
              <a:gd name="adj1" fmla="val 50000"/>
              <a:gd name="adj2" fmla="val 37500"/>
            </a:avLst>
          </a:prstGeom>
          <a:solidFill>
            <a:schemeClr val="bg1"/>
          </a:solidFill>
          <a:ln w="9525">
            <a:solidFill>
              <a:schemeClr val="tx1"/>
            </a:solidFill>
            <a:miter lim="800000"/>
            <a:headEnd/>
            <a:tailEnd/>
          </a:ln>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5610" name="Text Box 10">
            <a:extLst>
              <a:ext uri="{FF2B5EF4-FFF2-40B4-BE49-F238E27FC236}">
                <a16:creationId xmlns:a16="http://schemas.microsoft.com/office/drawing/2014/main" xmlns="" id="{B9C4133E-830E-4255-867B-BD2BFD30B38B}"/>
              </a:ext>
            </a:extLst>
          </p:cNvPr>
          <p:cNvSpPr txBox="1">
            <a:spLocks noChangeArrowheads="1"/>
          </p:cNvSpPr>
          <p:nvPr/>
        </p:nvSpPr>
        <p:spPr bwMode="auto">
          <a:xfrm>
            <a:off x="2514600" y="4724400"/>
            <a:ext cx="1676400" cy="1196975"/>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zh-CN" sz="2400">
                <a:latin typeface="Arial" panose="020B0604020202020204" pitchFamily="34" charset="0"/>
              </a:rPr>
              <a:t>  导出和评价 供选择的解法</a:t>
            </a:r>
          </a:p>
        </p:txBody>
      </p:sp>
      <p:sp>
        <p:nvSpPr>
          <p:cNvPr id="25611" name="Text Box 11">
            <a:extLst>
              <a:ext uri="{FF2B5EF4-FFF2-40B4-BE49-F238E27FC236}">
                <a16:creationId xmlns:a16="http://schemas.microsoft.com/office/drawing/2014/main" xmlns="" id="{C2EA7476-6388-4D61-A36D-2B6E9C4B71CC}"/>
              </a:ext>
            </a:extLst>
          </p:cNvPr>
          <p:cNvSpPr txBox="1">
            <a:spLocks noChangeArrowheads="1"/>
          </p:cNvSpPr>
          <p:nvPr/>
        </p:nvSpPr>
        <p:spPr bwMode="auto">
          <a:xfrm>
            <a:off x="4648200" y="4724400"/>
            <a:ext cx="914400" cy="1196975"/>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zh-CN" sz="2400">
                <a:latin typeface="Arial" panose="020B0604020202020204" pitchFamily="34" charset="0"/>
              </a:rPr>
              <a:t>推荐行动方针</a:t>
            </a:r>
          </a:p>
        </p:txBody>
      </p:sp>
      <p:sp>
        <p:nvSpPr>
          <p:cNvPr id="25612" name="Text Box 12">
            <a:extLst>
              <a:ext uri="{FF2B5EF4-FFF2-40B4-BE49-F238E27FC236}">
                <a16:creationId xmlns:a16="http://schemas.microsoft.com/office/drawing/2014/main" xmlns="" id="{B4EE9D09-754C-45C3-B940-D69B0789A650}"/>
              </a:ext>
            </a:extLst>
          </p:cNvPr>
          <p:cNvSpPr txBox="1">
            <a:spLocks noChangeArrowheads="1"/>
          </p:cNvSpPr>
          <p:nvPr/>
        </p:nvSpPr>
        <p:spPr bwMode="auto">
          <a:xfrm>
            <a:off x="5943600" y="4724400"/>
            <a:ext cx="914400" cy="1196975"/>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zh-CN" sz="2400">
                <a:latin typeface="Arial" panose="020B0604020202020204" pitchFamily="34" charset="0"/>
              </a:rPr>
              <a:t>草拟开发计划</a:t>
            </a:r>
          </a:p>
        </p:txBody>
      </p:sp>
      <p:sp>
        <p:nvSpPr>
          <p:cNvPr id="25613" name="Text Box 13">
            <a:extLst>
              <a:ext uri="{FF2B5EF4-FFF2-40B4-BE49-F238E27FC236}">
                <a16:creationId xmlns:a16="http://schemas.microsoft.com/office/drawing/2014/main" xmlns="" id="{48588649-85C1-4577-9D3B-2C936188BCD0}"/>
              </a:ext>
            </a:extLst>
          </p:cNvPr>
          <p:cNvSpPr txBox="1">
            <a:spLocks noChangeArrowheads="1"/>
          </p:cNvSpPr>
          <p:nvPr/>
        </p:nvSpPr>
        <p:spPr bwMode="auto">
          <a:xfrm>
            <a:off x="7239000" y="4724400"/>
            <a:ext cx="1143000" cy="1196975"/>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zh-CN" sz="2400">
                <a:latin typeface="Arial" panose="020B0604020202020204" pitchFamily="34" charset="0"/>
              </a:rPr>
              <a:t>书写文档提交审查</a:t>
            </a:r>
          </a:p>
        </p:txBody>
      </p:sp>
      <p:sp>
        <p:nvSpPr>
          <p:cNvPr id="25614" name="AutoShape 14">
            <a:extLst>
              <a:ext uri="{FF2B5EF4-FFF2-40B4-BE49-F238E27FC236}">
                <a16:creationId xmlns:a16="http://schemas.microsoft.com/office/drawing/2014/main" xmlns="" id="{2D31B1E5-8EB5-4960-AF10-7044431BE54A}"/>
              </a:ext>
            </a:extLst>
          </p:cNvPr>
          <p:cNvSpPr>
            <a:spLocks noChangeArrowheads="1"/>
          </p:cNvSpPr>
          <p:nvPr/>
        </p:nvSpPr>
        <p:spPr bwMode="auto">
          <a:xfrm>
            <a:off x="2057400" y="4953000"/>
            <a:ext cx="457200" cy="228600"/>
          </a:xfrm>
          <a:prstGeom prst="rightArrow">
            <a:avLst>
              <a:gd name="adj1" fmla="val 50000"/>
              <a:gd name="adj2" fmla="val 50000"/>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5615" name="AutoShape 15">
            <a:extLst>
              <a:ext uri="{FF2B5EF4-FFF2-40B4-BE49-F238E27FC236}">
                <a16:creationId xmlns:a16="http://schemas.microsoft.com/office/drawing/2014/main" xmlns="" id="{7822B824-17DA-469E-AAE9-26C6DAD62EC2}"/>
              </a:ext>
            </a:extLst>
          </p:cNvPr>
          <p:cNvSpPr>
            <a:spLocks noChangeArrowheads="1"/>
          </p:cNvSpPr>
          <p:nvPr/>
        </p:nvSpPr>
        <p:spPr bwMode="auto">
          <a:xfrm>
            <a:off x="4191000" y="4953000"/>
            <a:ext cx="457200" cy="228600"/>
          </a:xfrm>
          <a:prstGeom prst="rightArrow">
            <a:avLst>
              <a:gd name="adj1" fmla="val 50000"/>
              <a:gd name="adj2" fmla="val 50000"/>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5616" name="AutoShape 16">
            <a:extLst>
              <a:ext uri="{FF2B5EF4-FFF2-40B4-BE49-F238E27FC236}">
                <a16:creationId xmlns:a16="http://schemas.microsoft.com/office/drawing/2014/main" xmlns="" id="{5FF0DE58-390C-4D11-B8C5-3875840B94AD}"/>
              </a:ext>
            </a:extLst>
          </p:cNvPr>
          <p:cNvSpPr>
            <a:spLocks noChangeArrowheads="1"/>
          </p:cNvSpPr>
          <p:nvPr/>
        </p:nvSpPr>
        <p:spPr bwMode="auto">
          <a:xfrm>
            <a:off x="5562600" y="4953000"/>
            <a:ext cx="381000" cy="228600"/>
          </a:xfrm>
          <a:prstGeom prst="rightArrow">
            <a:avLst>
              <a:gd name="adj1" fmla="val 50000"/>
              <a:gd name="adj2" fmla="val 41667"/>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pic>
        <p:nvPicPr>
          <p:cNvPr id="25617" name="Picture 17" descr="BD06784_">
            <a:extLst>
              <a:ext uri="{FF2B5EF4-FFF2-40B4-BE49-F238E27FC236}">
                <a16:creationId xmlns:a16="http://schemas.microsoft.com/office/drawing/2014/main" xmlns="" id="{E8C00573-6164-4EDB-9636-8F91C52C39A7}"/>
              </a:ext>
            </a:extLst>
          </p:cNvPr>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1447800"/>
            <a:ext cx="10668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5618" name="Line 18">
            <a:extLst>
              <a:ext uri="{FF2B5EF4-FFF2-40B4-BE49-F238E27FC236}">
                <a16:creationId xmlns:a16="http://schemas.microsoft.com/office/drawing/2014/main" xmlns="" id="{241EF0B1-C836-4D6C-9030-4D15C3198134}"/>
              </a:ext>
            </a:extLst>
          </p:cNvPr>
          <p:cNvSpPr>
            <a:spLocks noChangeShapeType="1"/>
          </p:cNvSpPr>
          <p:nvPr/>
        </p:nvSpPr>
        <p:spPr bwMode="auto">
          <a:xfrm flipH="1" flipV="1">
            <a:off x="2362200" y="1524000"/>
            <a:ext cx="1219200" cy="3810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5619" name="Line 19">
            <a:extLst>
              <a:ext uri="{FF2B5EF4-FFF2-40B4-BE49-F238E27FC236}">
                <a16:creationId xmlns:a16="http://schemas.microsoft.com/office/drawing/2014/main" xmlns="" id="{D0CF3534-CC5E-4C3D-9887-24475CD48976}"/>
              </a:ext>
            </a:extLst>
          </p:cNvPr>
          <p:cNvSpPr>
            <a:spLocks noChangeShapeType="1"/>
          </p:cNvSpPr>
          <p:nvPr/>
        </p:nvSpPr>
        <p:spPr bwMode="auto">
          <a:xfrm flipH="1">
            <a:off x="2438400" y="1905000"/>
            <a:ext cx="1219200" cy="8382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5620" name="Line 20">
            <a:extLst>
              <a:ext uri="{FF2B5EF4-FFF2-40B4-BE49-F238E27FC236}">
                <a16:creationId xmlns:a16="http://schemas.microsoft.com/office/drawing/2014/main" xmlns="" id="{FA60DDEC-AB25-404A-8D2C-E69212CE830C}"/>
              </a:ext>
            </a:extLst>
          </p:cNvPr>
          <p:cNvSpPr>
            <a:spLocks noChangeShapeType="1"/>
          </p:cNvSpPr>
          <p:nvPr/>
        </p:nvSpPr>
        <p:spPr bwMode="auto">
          <a:xfrm flipH="1">
            <a:off x="2362200" y="1905000"/>
            <a:ext cx="1295400" cy="1676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5621" name="Line 21">
            <a:extLst>
              <a:ext uri="{FF2B5EF4-FFF2-40B4-BE49-F238E27FC236}">
                <a16:creationId xmlns:a16="http://schemas.microsoft.com/office/drawing/2014/main" xmlns="" id="{C3C8F158-B432-46A7-AE52-8A19F6136E3C}"/>
              </a:ext>
            </a:extLst>
          </p:cNvPr>
          <p:cNvSpPr>
            <a:spLocks noChangeShapeType="1"/>
          </p:cNvSpPr>
          <p:nvPr/>
        </p:nvSpPr>
        <p:spPr bwMode="auto">
          <a:xfrm flipH="1">
            <a:off x="2057400" y="1905000"/>
            <a:ext cx="1600200" cy="281940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5622" name="未知">
            <a:extLst>
              <a:ext uri="{FF2B5EF4-FFF2-40B4-BE49-F238E27FC236}">
                <a16:creationId xmlns:a16="http://schemas.microsoft.com/office/drawing/2014/main" xmlns="" id="{C5ECEF87-A655-4060-8174-49775FC7CDE6}"/>
              </a:ext>
            </a:extLst>
          </p:cNvPr>
          <p:cNvSpPr>
            <a:spLocks/>
          </p:cNvSpPr>
          <p:nvPr/>
        </p:nvSpPr>
        <p:spPr bwMode="auto">
          <a:xfrm>
            <a:off x="3803650" y="3219450"/>
            <a:ext cx="39688" cy="63500"/>
          </a:xfrm>
          <a:custGeom>
            <a:avLst/>
            <a:gdLst>
              <a:gd name="T0" fmla="*/ 2147483646 w 75"/>
              <a:gd name="T1" fmla="*/ 0 h 121"/>
              <a:gd name="T2" fmla="*/ 2147483646 w 75"/>
              <a:gd name="T3" fmla="*/ 2147483646 h 121"/>
              <a:gd name="T4" fmla="*/ 2147483646 w 75"/>
              <a:gd name="T5" fmla="*/ 2147483646 h 121"/>
              <a:gd name="T6" fmla="*/ 0 w 75"/>
              <a:gd name="T7" fmla="*/ 2147483646 h 121"/>
              <a:gd name="T8" fmla="*/ 2147483646 w 75"/>
              <a:gd name="T9" fmla="*/ 0 h 121"/>
              <a:gd name="T10" fmla="*/ 0 60000 65536"/>
              <a:gd name="T11" fmla="*/ 0 60000 65536"/>
              <a:gd name="T12" fmla="*/ 0 60000 65536"/>
              <a:gd name="T13" fmla="*/ 0 60000 65536"/>
              <a:gd name="T14" fmla="*/ 0 60000 65536"/>
              <a:gd name="T15" fmla="*/ 0 w 75"/>
              <a:gd name="T16" fmla="*/ 0 h 121"/>
              <a:gd name="T17" fmla="*/ 75 w 75"/>
              <a:gd name="T18" fmla="*/ 121 h 121"/>
            </a:gdLst>
            <a:ahLst/>
            <a:cxnLst>
              <a:cxn ang="T10">
                <a:pos x="T0" y="T1"/>
              </a:cxn>
              <a:cxn ang="T11">
                <a:pos x="T2" y="T3"/>
              </a:cxn>
              <a:cxn ang="T12">
                <a:pos x="T4" y="T5"/>
              </a:cxn>
              <a:cxn ang="T13">
                <a:pos x="T6" y="T7"/>
              </a:cxn>
              <a:cxn ang="T14">
                <a:pos x="T8" y="T9"/>
              </a:cxn>
            </a:cxnLst>
            <a:rect l="T15" t="T16" r="T17" b="T18"/>
            <a:pathLst>
              <a:path w="75" h="121">
                <a:moveTo>
                  <a:pt x="38" y="0"/>
                </a:moveTo>
                <a:lnTo>
                  <a:pt x="75" y="38"/>
                </a:lnTo>
                <a:lnTo>
                  <a:pt x="56" y="121"/>
                </a:lnTo>
                <a:lnTo>
                  <a:pt x="0" y="101"/>
                </a:lnTo>
                <a:lnTo>
                  <a:pt x="3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23" name="未知">
            <a:extLst>
              <a:ext uri="{FF2B5EF4-FFF2-40B4-BE49-F238E27FC236}">
                <a16:creationId xmlns:a16="http://schemas.microsoft.com/office/drawing/2014/main" xmlns="" id="{CF49F990-6FA1-44FD-85DA-741EEFAF0B8A}"/>
              </a:ext>
            </a:extLst>
          </p:cNvPr>
          <p:cNvSpPr>
            <a:spLocks/>
          </p:cNvSpPr>
          <p:nvPr/>
        </p:nvSpPr>
        <p:spPr bwMode="auto">
          <a:xfrm>
            <a:off x="3711575" y="2571750"/>
            <a:ext cx="1011238" cy="1006475"/>
          </a:xfrm>
          <a:custGeom>
            <a:avLst/>
            <a:gdLst>
              <a:gd name="T0" fmla="*/ 2147483646 w 1911"/>
              <a:gd name="T1" fmla="*/ 2147483646 h 1902"/>
              <a:gd name="T2" fmla="*/ 2147483646 w 1911"/>
              <a:gd name="T3" fmla="*/ 2147483646 h 1902"/>
              <a:gd name="T4" fmla="*/ 2147483646 w 1911"/>
              <a:gd name="T5" fmla="*/ 2147483646 h 1902"/>
              <a:gd name="T6" fmla="*/ 2147483646 w 1911"/>
              <a:gd name="T7" fmla="*/ 2147483646 h 1902"/>
              <a:gd name="T8" fmla="*/ 2147483646 w 1911"/>
              <a:gd name="T9" fmla="*/ 2147483646 h 1902"/>
              <a:gd name="T10" fmla="*/ 2147483646 w 1911"/>
              <a:gd name="T11" fmla="*/ 2147483646 h 1902"/>
              <a:gd name="T12" fmla="*/ 2147483646 w 1911"/>
              <a:gd name="T13" fmla="*/ 2147483646 h 1902"/>
              <a:gd name="T14" fmla="*/ 2147483646 w 1911"/>
              <a:gd name="T15" fmla="*/ 2147483646 h 1902"/>
              <a:gd name="T16" fmla="*/ 2147483646 w 1911"/>
              <a:gd name="T17" fmla="*/ 2147483646 h 1902"/>
              <a:gd name="T18" fmla="*/ 2147483646 w 1911"/>
              <a:gd name="T19" fmla="*/ 2147483646 h 1902"/>
              <a:gd name="T20" fmla="*/ 2147483646 w 1911"/>
              <a:gd name="T21" fmla="*/ 2147483646 h 1902"/>
              <a:gd name="T22" fmla="*/ 2147483646 w 1911"/>
              <a:gd name="T23" fmla="*/ 2147483646 h 1902"/>
              <a:gd name="T24" fmla="*/ 2147483646 w 1911"/>
              <a:gd name="T25" fmla="*/ 2147483646 h 1902"/>
              <a:gd name="T26" fmla="*/ 2147483646 w 1911"/>
              <a:gd name="T27" fmla="*/ 2147483646 h 1902"/>
              <a:gd name="T28" fmla="*/ 2147483646 w 1911"/>
              <a:gd name="T29" fmla="*/ 2147483646 h 1902"/>
              <a:gd name="T30" fmla="*/ 2147483646 w 1911"/>
              <a:gd name="T31" fmla="*/ 2147483646 h 1902"/>
              <a:gd name="T32" fmla="*/ 2147483646 w 1911"/>
              <a:gd name="T33" fmla="*/ 2147483646 h 1902"/>
              <a:gd name="T34" fmla="*/ 2147483646 w 1911"/>
              <a:gd name="T35" fmla="*/ 2147483646 h 1902"/>
              <a:gd name="T36" fmla="*/ 2147483646 w 1911"/>
              <a:gd name="T37" fmla="*/ 2147483646 h 1902"/>
              <a:gd name="T38" fmla="*/ 2147483646 w 1911"/>
              <a:gd name="T39" fmla="*/ 2147483646 h 1902"/>
              <a:gd name="T40" fmla="*/ 2147483646 w 1911"/>
              <a:gd name="T41" fmla="*/ 2147483646 h 1902"/>
              <a:gd name="T42" fmla="*/ 2147483646 w 1911"/>
              <a:gd name="T43" fmla="*/ 2147483646 h 1902"/>
              <a:gd name="T44" fmla="*/ 2147483646 w 1911"/>
              <a:gd name="T45" fmla="*/ 2147483646 h 1902"/>
              <a:gd name="T46" fmla="*/ 2147483646 w 1911"/>
              <a:gd name="T47" fmla="*/ 2147483646 h 1902"/>
              <a:gd name="T48" fmla="*/ 2147483646 w 1911"/>
              <a:gd name="T49" fmla="*/ 2147483646 h 1902"/>
              <a:gd name="T50" fmla="*/ 2147483646 w 1911"/>
              <a:gd name="T51" fmla="*/ 2147483646 h 1902"/>
              <a:gd name="T52" fmla="*/ 2147483646 w 1911"/>
              <a:gd name="T53" fmla="*/ 2147483646 h 1902"/>
              <a:gd name="T54" fmla="*/ 2147483646 w 1911"/>
              <a:gd name="T55" fmla="*/ 2147483646 h 1902"/>
              <a:gd name="T56" fmla="*/ 2147483646 w 1911"/>
              <a:gd name="T57" fmla="*/ 2147483646 h 1902"/>
              <a:gd name="T58" fmla="*/ 2147483646 w 1911"/>
              <a:gd name="T59" fmla="*/ 2147483646 h 1902"/>
              <a:gd name="T60" fmla="*/ 2147483646 w 1911"/>
              <a:gd name="T61" fmla="*/ 2147483646 h 1902"/>
              <a:gd name="T62" fmla="*/ 2147483646 w 1911"/>
              <a:gd name="T63" fmla="*/ 2147483646 h 1902"/>
              <a:gd name="T64" fmla="*/ 2147483646 w 1911"/>
              <a:gd name="T65" fmla="*/ 2147483646 h 1902"/>
              <a:gd name="T66" fmla="*/ 2147483646 w 1911"/>
              <a:gd name="T67" fmla="*/ 2147483646 h 1902"/>
              <a:gd name="T68" fmla="*/ 2147483646 w 1911"/>
              <a:gd name="T69" fmla="*/ 2147483646 h 1902"/>
              <a:gd name="T70" fmla="*/ 2147483646 w 1911"/>
              <a:gd name="T71" fmla="*/ 2147483646 h 1902"/>
              <a:gd name="T72" fmla="*/ 2147483646 w 1911"/>
              <a:gd name="T73" fmla="*/ 2147483646 h 1902"/>
              <a:gd name="T74" fmla="*/ 0 w 1911"/>
              <a:gd name="T75" fmla="*/ 2147483646 h 1902"/>
              <a:gd name="T76" fmla="*/ 2147483646 w 1911"/>
              <a:gd name="T77" fmla="*/ 2147483646 h 1902"/>
              <a:gd name="T78" fmla="*/ 2147483646 w 1911"/>
              <a:gd name="T79" fmla="*/ 2147483646 h 1902"/>
              <a:gd name="T80" fmla="*/ 2147483646 w 1911"/>
              <a:gd name="T81" fmla="*/ 2147483646 h 1902"/>
              <a:gd name="T82" fmla="*/ 2147483646 w 1911"/>
              <a:gd name="T83" fmla="*/ 2147483646 h 1902"/>
              <a:gd name="T84" fmla="*/ 2147483646 w 1911"/>
              <a:gd name="T85" fmla="*/ 2147483646 h 1902"/>
              <a:gd name="T86" fmla="*/ 2147483646 w 1911"/>
              <a:gd name="T87" fmla="*/ 2147483646 h 1902"/>
              <a:gd name="T88" fmla="*/ 2147483646 w 1911"/>
              <a:gd name="T89" fmla="*/ 2147483646 h 1902"/>
              <a:gd name="T90" fmla="*/ 2147483646 w 1911"/>
              <a:gd name="T91" fmla="*/ 2147483646 h 1902"/>
              <a:gd name="T92" fmla="*/ 2147483646 w 1911"/>
              <a:gd name="T93" fmla="*/ 2147483646 h 1902"/>
              <a:gd name="T94" fmla="*/ 2147483646 w 1911"/>
              <a:gd name="T95" fmla="*/ 2147483646 h 1902"/>
              <a:gd name="T96" fmla="*/ 2147483646 w 1911"/>
              <a:gd name="T97" fmla="*/ 2147483646 h 1902"/>
              <a:gd name="T98" fmla="*/ 2147483646 w 1911"/>
              <a:gd name="T99" fmla="*/ 2147483646 h 1902"/>
              <a:gd name="T100" fmla="*/ 2147483646 w 1911"/>
              <a:gd name="T101" fmla="*/ 2147483646 h 1902"/>
              <a:gd name="T102" fmla="*/ 2147483646 w 1911"/>
              <a:gd name="T103" fmla="*/ 2147483646 h 1902"/>
              <a:gd name="T104" fmla="*/ 2147483646 w 1911"/>
              <a:gd name="T105" fmla="*/ 2147483646 h 1902"/>
              <a:gd name="T106" fmla="*/ 2147483646 w 1911"/>
              <a:gd name="T107" fmla="*/ 2147483646 h 19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911"/>
              <a:gd name="T163" fmla="*/ 0 h 1902"/>
              <a:gd name="T164" fmla="*/ 1911 w 1911"/>
              <a:gd name="T165" fmla="*/ 1902 h 19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911" h="1902">
                <a:moveTo>
                  <a:pt x="1901" y="2"/>
                </a:moveTo>
                <a:lnTo>
                  <a:pt x="1904" y="80"/>
                </a:lnTo>
                <a:lnTo>
                  <a:pt x="1904" y="153"/>
                </a:lnTo>
                <a:lnTo>
                  <a:pt x="1904" y="224"/>
                </a:lnTo>
                <a:lnTo>
                  <a:pt x="1907" y="295"/>
                </a:lnTo>
                <a:lnTo>
                  <a:pt x="1908" y="345"/>
                </a:lnTo>
                <a:lnTo>
                  <a:pt x="1910" y="460"/>
                </a:lnTo>
                <a:lnTo>
                  <a:pt x="1911" y="593"/>
                </a:lnTo>
                <a:lnTo>
                  <a:pt x="1909" y="693"/>
                </a:lnTo>
                <a:lnTo>
                  <a:pt x="1909" y="995"/>
                </a:lnTo>
                <a:lnTo>
                  <a:pt x="1909" y="1028"/>
                </a:lnTo>
                <a:lnTo>
                  <a:pt x="1908" y="1108"/>
                </a:lnTo>
                <a:lnTo>
                  <a:pt x="1906" y="1205"/>
                </a:lnTo>
                <a:lnTo>
                  <a:pt x="1901" y="1288"/>
                </a:lnTo>
                <a:lnTo>
                  <a:pt x="1875" y="1286"/>
                </a:lnTo>
                <a:lnTo>
                  <a:pt x="1834" y="1286"/>
                </a:lnTo>
                <a:lnTo>
                  <a:pt x="1793" y="1286"/>
                </a:lnTo>
                <a:lnTo>
                  <a:pt x="1751" y="1287"/>
                </a:lnTo>
                <a:lnTo>
                  <a:pt x="1711" y="1287"/>
                </a:lnTo>
                <a:lnTo>
                  <a:pt x="1671" y="1287"/>
                </a:lnTo>
                <a:lnTo>
                  <a:pt x="1630" y="1287"/>
                </a:lnTo>
                <a:lnTo>
                  <a:pt x="1591" y="1287"/>
                </a:lnTo>
                <a:lnTo>
                  <a:pt x="1551" y="1288"/>
                </a:lnTo>
                <a:lnTo>
                  <a:pt x="1512" y="1288"/>
                </a:lnTo>
                <a:lnTo>
                  <a:pt x="1473" y="1288"/>
                </a:lnTo>
                <a:lnTo>
                  <a:pt x="1434" y="1288"/>
                </a:lnTo>
                <a:lnTo>
                  <a:pt x="1395" y="1288"/>
                </a:lnTo>
                <a:lnTo>
                  <a:pt x="1357" y="1289"/>
                </a:lnTo>
                <a:lnTo>
                  <a:pt x="1318" y="1289"/>
                </a:lnTo>
                <a:lnTo>
                  <a:pt x="1279" y="1289"/>
                </a:lnTo>
                <a:lnTo>
                  <a:pt x="1242" y="1289"/>
                </a:lnTo>
                <a:lnTo>
                  <a:pt x="1203" y="1289"/>
                </a:lnTo>
                <a:lnTo>
                  <a:pt x="1165" y="1290"/>
                </a:lnTo>
                <a:lnTo>
                  <a:pt x="1127" y="1290"/>
                </a:lnTo>
                <a:lnTo>
                  <a:pt x="1089" y="1290"/>
                </a:lnTo>
                <a:lnTo>
                  <a:pt x="1051" y="1290"/>
                </a:lnTo>
                <a:lnTo>
                  <a:pt x="1013" y="1290"/>
                </a:lnTo>
                <a:lnTo>
                  <a:pt x="974" y="1291"/>
                </a:lnTo>
                <a:lnTo>
                  <a:pt x="937" y="1291"/>
                </a:lnTo>
                <a:lnTo>
                  <a:pt x="898" y="1291"/>
                </a:lnTo>
                <a:lnTo>
                  <a:pt x="859" y="1291"/>
                </a:lnTo>
                <a:lnTo>
                  <a:pt x="821" y="1292"/>
                </a:lnTo>
                <a:lnTo>
                  <a:pt x="782" y="1292"/>
                </a:lnTo>
                <a:lnTo>
                  <a:pt x="743" y="1292"/>
                </a:lnTo>
                <a:lnTo>
                  <a:pt x="705" y="1292"/>
                </a:lnTo>
                <a:lnTo>
                  <a:pt x="666" y="1293"/>
                </a:lnTo>
                <a:lnTo>
                  <a:pt x="626" y="1293"/>
                </a:lnTo>
                <a:lnTo>
                  <a:pt x="620" y="1310"/>
                </a:lnTo>
                <a:lnTo>
                  <a:pt x="615" y="1329"/>
                </a:lnTo>
                <a:lnTo>
                  <a:pt x="612" y="1350"/>
                </a:lnTo>
                <a:lnTo>
                  <a:pt x="612" y="1371"/>
                </a:lnTo>
                <a:lnTo>
                  <a:pt x="613" y="1393"/>
                </a:lnTo>
                <a:lnTo>
                  <a:pt x="617" y="1415"/>
                </a:lnTo>
                <a:lnTo>
                  <a:pt x="624" y="1436"/>
                </a:lnTo>
                <a:lnTo>
                  <a:pt x="635" y="1458"/>
                </a:lnTo>
                <a:lnTo>
                  <a:pt x="617" y="1464"/>
                </a:lnTo>
                <a:lnTo>
                  <a:pt x="633" y="1507"/>
                </a:lnTo>
                <a:lnTo>
                  <a:pt x="649" y="1550"/>
                </a:lnTo>
                <a:lnTo>
                  <a:pt x="665" y="1595"/>
                </a:lnTo>
                <a:lnTo>
                  <a:pt x="682" y="1640"/>
                </a:lnTo>
                <a:lnTo>
                  <a:pt x="701" y="1684"/>
                </a:lnTo>
                <a:lnTo>
                  <a:pt x="720" y="1727"/>
                </a:lnTo>
                <a:lnTo>
                  <a:pt x="741" y="1766"/>
                </a:lnTo>
                <a:lnTo>
                  <a:pt x="764" y="1804"/>
                </a:lnTo>
                <a:lnTo>
                  <a:pt x="771" y="1805"/>
                </a:lnTo>
                <a:lnTo>
                  <a:pt x="777" y="1807"/>
                </a:lnTo>
                <a:lnTo>
                  <a:pt x="783" y="1810"/>
                </a:lnTo>
                <a:lnTo>
                  <a:pt x="787" y="1814"/>
                </a:lnTo>
                <a:lnTo>
                  <a:pt x="790" y="1820"/>
                </a:lnTo>
                <a:lnTo>
                  <a:pt x="792" y="1827"/>
                </a:lnTo>
                <a:lnTo>
                  <a:pt x="792" y="1834"/>
                </a:lnTo>
                <a:lnTo>
                  <a:pt x="790" y="1841"/>
                </a:lnTo>
                <a:lnTo>
                  <a:pt x="774" y="1847"/>
                </a:lnTo>
                <a:lnTo>
                  <a:pt x="758" y="1849"/>
                </a:lnTo>
                <a:lnTo>
                  <a:pt x="741" y="1848"/>
                </a:lnTo>
                <a:lnTo>
                  <a:pt x="725" y="1845"/>
                </a:lnTo>
                <a:lnTo>
                  <a:pt x="708" y="1841"/>
                </a:lnTo>
                <a:lnTo>
                  <a:pt x="692" y="1838"/>
                </a:lnTo>
                <a:lnTo>
                  <a:pt x="674" y="1836"/>
                </a:lnTo>
                <a:lnTo>
                  <a:pt x="658" y="1837"/>
                </a:lnTo>
                <a:lnTo>
                  <a:pt x="657" y="1844"/>
                </a:lnTo>
                <a:lnTo>
                  <a:pt x="654" y="1848"/>
                </a:lnTo>
                <a:lnTo>
                  <a:pt x="650" y="1851"/>
                </a:lnTo>
                <a:lnTo>
                  <a:pt x="644" y="1852"/>
                </a:lnTo>
                <a:lnTo>
                  <a:pt x="638" y="1853"/>
                </a:lnTo>
                <a:lnTo>
                  <a:pt x="632" y="1854"/>
                </a:lnTo>
                <a:lnTo>
                  <a:pt x="625" y="1854"/>
                </a:lnTo>
                <a:lnTo>
                  <a:pt x="621" y="1856"/>
                </a:lnTo>
                <a:lnTo>
                  <a:pt x="610" y="1846"/>
                </a:lnTo>
                <a:lnTo>
                  <a:pt x="599" y="1834"/>
                </a:lnTo>
                <a:lnTo>
                  <a:pt x="588" y="1820"/>
                </a:lnTo>
                <a:lnTo>
                  <a:pt x="578" y="1806"/>
                </a:lnTo>
                <a:lnTo>
                  <a:pt x="567" y="1792"/>
                </a:lnTo>
                <a:lnTo>
                  <a:pt x="558" y="1777"/>
                </a:lnTo>
                <a:lnTo>
                  <a:pt x="549" y="1761"/>
                </a:lnTo>
                <a:lnTo>
                  <a:pt x="541" y="1746"/>
                </a:lnTo>
                <a:lnTo>
                  <a:pt x="528" y="1730"/>
                </a:lnTo>
                <a:lnTo>
                  <a:pt x="518" y="1713"/>
                </a:lnTo>
                <a:lnTo>
                  <a:pt x="507" y="1696"/>
                </a:lnTo>
                <a:lnTo>
                  <a:pt x="497" y="1678"/>
                </a:lnTo>
                <a:lnTo>
                  <a:pt x="488" y="1660"/>
                </a:lnTo>
                <a:lnTo>
                  <a:pt x="478" y="1643"/>
                </a:lnTo>
                <a:lnTo>
                  <a:pt x="466" y="1627"/>
                </a:lnTo>
                <a:lnTo>
                  <a:pt x="453" y="1611"/>
                </a:lnTo>
                <a:lnTo>
                  <a:pt x="439" y="1613"/>
                </a:lnTo>
                <a:lnTo>
                  <a:pt x="418" y="1643"/>
                </a:lnTo>
                <a:lnTo>
                  <a:pt x="399" y="1676"/>
                </a:lnTo>
                <a:lnTo>
                  <a:pt x="380" y="1710"/>
                </a:lnTo>
                <a:lnTo>
                  <a:pt x="362" y="1744"/>
                </a:lnTo>
                <a:lnTo>
                  <a:pt x="344" y="1778"/>
                </a:lnTo>
                <a:lnTo>
                  <a:pt x="323" y="1810"/>
                </a:lnTo>
                <a:lnTo>
                  <a:pt x="303" y="1842"/>
                </a:lnTo>
                <a:lnTo>
                  <a:pt x="280" y="1870"/>
                </a:lnTo>
                <a:lnTo>
                  <a:pt x="274" y="1871"/>
                </a:lnTo>
                <a:lnTo>
                  <a:pt x="267" y="1873"/>
                </a:lnTo>
                <a:lnTo>
                  <a:pt x="261" y="1876"/>
                </a:lnTo>
                <a:lnTo>
                  <a:pt x="256" y="1882"/>
                </a:lnTo>
                <a:lnTo>
                  <a:pt x="252" y="1872"/>
                </a:lnTo>
                <a:lnTo>
                  <a:pt x="247" y="1866"/>
                </a:lnTo>
                <a:lnTo>
                  <a:pt x="240" y="1862"/>
                </a:lnTo>
                <a:lnTo>
                  <a:pt x="233" y="1861"/>
                </a:lnTo>
                <a:lnTo>
                  <a:pt x="225" y="1861"/>
                </a:lnTo>
                <a:lnTo>
                  <a:pt x="216" y="1864"/>
                </a:lnTo>
                <a:lnTo>
                  <a:pt x="206" y="1867"/>
                </a:lnTo>
                <a:lnTo>
                  <a:pt x="198" y="1872"/>
                </a:lnTo>
                <a:lnTo>
                  <a:pt x="188" y="1877"/>
                </a:lnTo>
                <a:lnTo>
                  <a:pt x="179" y="1883"/>
                </a:lnTo>
                <a:lnTo>
                  <a:pt x="171" y="1888"/>
                </a:lnTo>
                <a:lnTo>
                  <a:pt x="163" y="1894"/>
                </a:lnTo>
                <a:lnTo>
                  <a:pt x="154" y="1898"/>
                </a:lnTo>
                <a:lnTo>
                  <a:pt x="144" y="1901"/>
                </a:lnTo>
                <a:lnTo>
                  <a:pt x="134" y="1902"/>
                </a:lnTo>
                <a:lnTo>
                  <a:pt x="122" y="1900"/>
                </a:lnTo>
                <a:lnTo>
                  <a:pt x="121" y="1887"/>
                </a:lnTo>
                <a:lnTo>
                  <a:pt x="124" y="1874"/>
                </a:lnTo>
                <a:lnTo>
                  <a:pt x="130" y="1865"/>
                </a:lnTo>
                <a:lnTo>
                  <a:pt x="139" y="1856"/>
                </a:lnTo>
                <a:lnTo>
                  <a:pt x="155" y="1814"/>
                </a:lnTo>
                <a:lnTo>
                  <a:pt x="169" y="1770"/>
                </a:lnTo>
                <a:lnTo>
                  <a:pt x="181" y="1727"/>
                </a:lnTo>
                <a:lnTo>
                  <a:pt x="193" y="1683"/>
                </a:lnTo>
                <a:lnTo>
                  <a:pt x="203" y="1638"/>
                </a:lnTo>
                <a:lnTo>
                  <a:pt x="214" y="1594"/>
                </a:lnTo>
                <a:lnTo>
                  <a:pt x="224" y="1551"/>
                </a:lnTo>
                <a:lnTo>
                  <a:pt x="234" y="1509"/>
                </a:lnTo>
                <a:lnTo>
                  <a:pt x="244" y="1496"/>
                </a:lnTo>
                <a:lnTo>
                  <a:pt x="251" y="1479"/>
                </a:lnTo>
                <a:lnTo>
                  <a:pt x="257" y="1460"/>
                </a:lnTo>
                <a:lnTo>
                  <a:pt x="263" y="1441"/>
                </a:lnTo>
                <a:lnTo>
                  <a:pt x="257" y="1437"/>
                </a:lnTo>
                <a:lnTo>
                  <a:pt x="250" y="1433"/>
                </a:lnTo>
                <a:lnTo>
                  <a:pt x="243" y="1430"/>
                </a:lnTo>
                <a:lnTo>
                  <a:pt x="237" y="1426"/>
                </a:lnTo>
                <a:lnTo>
                  <a:pt x="233" y="1422"/>
                </a:lnTo>
                <a:lnTo>
                  <a:pt x="230" y="1416"/>
                </a:lnTo>
                <a:lnTo>
                  <a:pt x="230" y="1409"/>
                </a:lnTo>
                <a:lnTo>
                  <a:pt x="234" y="1399"/>
                </a:lnTo>
                <a:lnTo>
                  <a:pt x="259" y="1371"/>
                </a:lnTo>
                <a:lnTo>
                  <a:pt x="254" y="1364"/>
                </a:lnTo>
                <a:lnTo>
                  <a:pt x="246" y="1359"/>
                </a:lnTo>
                <a:lnTo>
                  <a:pt x="238" y="1356"/>
                </a:lnTo>
                <a:lnTo>
                  <a:pt x="229" y="1352"/>
                </a:lnTo>
                <a:lnTo>
                  <a:pt x="221" y="1349"/>
                </a:lnTo>
                <a:lnTo>
                  <a:pt x="214" y="1344"/>
                </a:lnTo>
                <a:lnTo>
                  <a:pt x="207" y="1337"/>
                </a:lnTo>
                <a:lnTo>
                  <a:pt x="205" y="1326"/>
                </a:lnTo>
                <a:lnTo>
                  <a:pt x="211" y="1316"/>
                </a:lnTo>
                <a:lnTo>
                  <a:pt x="215" y="1304"/>
                </a:lnTo>
                <a:lnTo>
                  <a:pt x="218" y="1291"/>
                </a:lnTo>
                <a:lnTo>
                  <a:pt x="221" y="1278"/>
                </a:lnTo>
                <a:lnTo>
                  <a:pt x="225" y="1266"/>
                </a:lnTo>
                <a:lnTo>
                  <a:pt x="230" y="1255"/>
                </a:lnTo>
                <a:lnTo>
                  <a:pt x="236" y="1247"/>
                </a:lnTo>
                <a:lnTo>
                  <a:pt x="245" y="1241"/>
                </a:lnTo>
                <a:lnTo>
                  <a:pt x="255" y="1242"/>
                </a:lnTo>
                <a:lnTo>
                  <a:pt x="265" y="1246"/>
                </a:lnTo>
                <a:lnTo>
                  <a:pt x="276" y="1251"/>
                </a:lnTo>
                <a:lnTo>
                  <a:pt x="285" y="1256"/>
                </a:lnTo>
                <a:lnTo>
                  <a:pt x="294" y="1260"/>
                </a:lnTo>
                <a:lnTo>
                  <a:pt x="303" y="1261"/>
                </a:lnTo>
                <a:lnTo>
                  <a:pt x="310" y="1260"/>
                </a:lnTo>
                <a:lnTo>
                  <a:pt x="317" y="1254"/>
                </a:lnTo>
                <a:lnTo>
                  <a:pt x="314" y="1231"/>
                </a:lnTo>
                <a:lnTo>
                  <a:pt x="308" y="1208"/>
                </a:lnTo>
                <a:lnTo>
                  <a:pt x="300" y="1187"/>
                </a:lnTo>
                <a:lnTo>
                  <a:pt x="291" y="1166"/>
                </a:lnTo>
                <a:lnTo>
                  <a:pt x="279" y="1148"/>
                </a:lnTo>
                <a:lnTo>
                  <a:pt x="265" y="1131"/>
                </a:lnTo>
                <a:lnTo>
                  <a:pt x="250" y="1116"/>
                </a:lnTo>
                <a:lnTo>
                  <a:pt x="234" y="1103"/>
                </a:lnTo>
                <a:lnTo>
                  <a:pt x="222" y="1102"/>
                </a:lnTo>
                <a:lnTo>
                  <a:pt x="213" y="1105"/>
                </a:lnTo>
                <a:lnTo>
                  <a:pt x="204" y="1111"/>
                </a:lnTo>
                <a:lnTo>
                  <a:pt x="198" y="1119"/>
                </a:lnTo>
                <a:lnTo>
                  <a:pt x="193" y="1128"/>
                </a:lnTo>
                <a:lnTo>
                  <a:pt x="187" y="1136"/>
                </a:lnTo>
                <a:lnTo>
                  <a:pt x="180" y="1144"/>
                </a:lnTo>
                <a:lnTo>
                  <a:pt x="171" y="1150"/>
                </a:lnTo>
                <a:lnTo>
                  <a:pt x="172" y="1165"/>
                </a:lnTo>
                <a:lnTo>
                  <a:pt x="180" y="1179"/>
                </a:lnTo>
                <a:lnTo>
                  <a:pt x="193" y="1191"/>
                </a:lnTo>
                <a:lnTo>
                  <a:pt x="207" y="1203"/>
                </a:lnTo>
                <a:lnTo>
                  <a:pt x="220" y="1215"/>
                </a:lnTo>
                <a:lnTo>
                  <a:pt x="226" y="1229"/>
                </a:lnTo>
                <a:lnTo>
                  <a:pt x="223" y="1245"/>
                </a:lnTo>
                <a:lnTo>
                  <a:pt x="207" y="1263"/>
                </a:lnTo>
                <a:lnTo>
                  <a:pt x="203" y="1271"/>
                </a:lnTo>
                <a:lnTo>
                  <a:pt x="199" y="1280"/>
                </a:lnTo>
                <a:lnTo>
                  <a:pt x="197" y="1291"/>
                </a:lnTo>
                <a:lnTo>
                  <a:pt x="198" y="1299"/>
                </a:lnTo>
                <a:lnTo>
                  <a:pt x="171" y="1345"/>
                </a:lnTo>
                <a:lnTo>
                  <a:pt x="158" y="1341"/>
                </a:lnTo>
                <a:lnTo>
                  <a:pt x="144" y="1335"/>
                </a:lnTo>
                <a:lnTo>
                  <a:pt x="131" y="1330"/>
                </a:lnTo>
                <a:lnTo>
                  <a:pt x="118" y="1325"/>
                </a:lnTo>
                <a:lnTo>
                  <a:pt x="106" y="1320"/>
                </a:lnTo>
                <a:lnTo>
                  <a:pt x="94" y="1314"/>
                </a:lnTo>
                <a:lnTo>
                  <a:pt x="81" y="1308"/>
                </a:lnTo>
                <a:lnTo>
                  <a:pt x="70" y="1301"/>
                </a:lnTo>
                <a:lnTo>
                  <a:pt x="59" y="1294"/>
                </a:lnTo>
                <a:lnTo>
                  <a:pt x="49" y="1287"/>
                </a:lnTo>
                <a:lnTo>
                  <a:pt x="40" y="1277"/>
                </a:lnTo>
                <a:lnTo>
                  <a:pt x="31" y="1268"/>
                </a:lnTo>
                <a:lnTo>
                  <a:pt x="22" y="1259"/>
                </a:lnTo>
                <a:lnTo>
                  <a:pt x="15" y="1248"/>
                </a:lnTo>
                <a:lnTo>
                  <a:pt x="9" y="1237"/>
                </a:lnTo>
                <a:lnTo>
                  <a:pt x="4" y="1224"/>
                </a:lnTo>
                <a:lnTo>
                  <a:pt x="0" y="1173"/>
                </a:lnTo>
                <a:lnTo>
                  <a:pt x="4" y="1164"/>
                </a:lnTo>
                <a:lnTo>
                  <a:pt x="6" y="1151"/>
                </a:lnTo>
                <a:lnTo>
                  <a:pt x="8" y="1138"/>
                </a:lnTo>
                <a:lnTo>
                  <a:pt x="9" y="1128"/>
                </a:lnTo>
                <a:lnTo>
                  <a:pt x="19" y="1101"/>
                </a:lnTo>
                <a:lnTo>
                  <a:pt x="35" y="1077"/>
                </a:lnTo>
                <a:lnTo>
                  <a:pt x="52" y="1054"/>
                </a:lnTo>
                <a:lnTo>
                  <a:pt x="73" y="1034"/>
                </a:lnTo>
                <a:lnTo>
                  <a:pt x="96" y="1014"/>
                </a:lnTo>
                <a:lnTo>
                  <a:pt x="120" y="995"/>
                </a:lnTo>
                <a:lnTo>
                  <a:pt x="144" y="977"/>
                </a:lnTo>
                <a:lnTo>
                  <a:pt x="169" y="960"/>
                </a:lnTo>
                <a:lnTo>
                  <a:pt x="187" y="952"/>
                </a:lnTo>
                <a:lnTo>
                  <a:pt x="203" y="946"/>
                </a:lnTo>
                <a:lnTo>
                  <a:pt x="219" y="940"/>
                </a:lnTo>
                <a:lnTo>
                  <a:pt x="235" y="935"/>
                </a:lnTo>
                <a:lnTo>
                  <a:pt x="250" y="931"/>
                </a:lnTo>
                <a:lnTo>
                  <a:pt x="265" y="927"/>
                </a:lnTo>
                <a:lnTo>
                  <a:pt x="282" y="925"/>
                </a:lnTo>
                <a:lnTo>
                  <a:pt x="300" y="923"/>
                </a:lnTo>
                <a:lnTo>
                  <a:pt x="288" y="916"/>
                </a:lnTo>
                <a:lnTo>
                  <a:pt x="276" y="910"/>
                </a:lnTo>
                <a:lnTo>
                  <a:pt x="264" y="904"/>
                </a:lnTo>
                <a:lnTo>
                  <a:pt x="251" y="896"/>
                </a:lnTo>
                <a:lnTo>
                  <a:pt x="239" y="890"/>
                </a:lnTo>
                <a:lnTo>
                  <a:pt x="227" y="884"/>
                </a:lnTo>
                <a:lnTo>
                  <a:pt x="215" y="877"/>
                </a:lnTo>
                <a:lnTo>
                  <a:pt x="202" y="871"/>
                </a:lnTo>
                <a:lnTo>
                  <a:pt x="190" y="864"/>
                </a:lnTo>
                <a:lnTo>
                  <a:pt x="178" y="857"/>
                </a:lnTo>
                <a:lnTo>
                  <a:pt x="166" y="851"/>
                </a:lnTo>
                <a:lnTo>
                  <a:pt x="154" y="843"/>
                </a:lnTo>
                <a:lnTo>
                  <a:pt x="142" y="836"/>
                </a:lnTo>
                <a:lnTo>
                  <a:pt x="130" y="828"/>
                </a:lnTo>
                <a:lnTo>
                  <a:pt x="119" y="821"/>
                </a:lnTo>
                <a:lnTo>
                  <a:pt x="108" y="813"/>
                </a:lnTo>
                <a:lnTo>
                  <a:pt x="99" y="808"/>
                </a:lnTo>
                <a:lnTo>
                  <a:pt x="89" y="802"/>
                </a:lnTo>
                <a:lnTo>
                  <a:pt x="80" y="795"/>
                </a:lnTo>
                <a:lnTo>
                  <a:pt x="71" y="787"/>
                </a:lnTo>
                <a:lnTo>
                  <a:pt x="63" y="779"/>
                </a:lnTo>
                <a:lnTo>
                  <a:pt x="55" y="771"/>
                </a:lnTo>
                <a:lnTo>
                  <a:pt x="49" y="763"/>
                </a:lnTo>
                <a:lnTo>
                  <a:pt x="45" y="756"/>
                </a:lnTo>
                <a:lnTo>
                  <a:pt x="33" y="724"/>
                </a:lnTo>
                <a:lnTo>
                  <a:pt x="29" y="700"/>
                </a:lnTo>
                <a:lnTo>
                  <a:pt x="31" y="671"/>
                </a:lnTo>
                <a:lnTo>
                  <a:pt x="32" y="630"/>
                </a:lnTo>
                <a:lnTo>
                  <a:pt x="17" y="606"/>
                </a:lnTo>
                <a:lnTo>
                  <a:pt x="13" y="580"/>
                </a:lnTo>
                <a:lnTo>
                  <a:pt x="16" y="551"/>
                </a:lnTo>
                <a:lnTo>
                  <a:pt x="22" y="522"/>
                </a:lnTo>
                <a:lnTo>
                  <a:pt x="28" y="507"/>
                </a:lnTo>
                <a:lnTo>
                  <a:pt x="40" y="494"/>
                </a:lnTo>
                <a:lnTo>
                  <a:pt x="51" y="481"/>
                </a:lnTo>
                <a:lnTo>
                  <a:pt x="64" y="469"/>
                </a:lnTo>
                <a:lnTo>
                  <a:pt x="74" y="456"/>
                </a:lnTo>
                <a:lnTo>
                  <a:pt x="82" y="443"/>
                </a:lnTo>
                <a:lnTo>
                  <a:pt x="85" y="430"/>
                </a:lnTo>
                <a:lnTo>
                  <a:pt x="81" y="414"/>
                </a:lnTo>
                <a:lnTo>
                  <a:pt x="86" y="392"/>
                </a:lnTo>
                <a:lnTo>
                  <a:pt x="97" y="375"/>
                </a:lnTo>
                <a:lnTo>
                  <a:pt x="110" y="360"/>
                </a:lnTo>
                <a:lnTo>
                  <a:pt x="127" y="347"/>
                </a:lnTo>
                <a:lnTo>
                  <a:pt x="146" y="337"/>
                </a:lnTo>
                <a:lnTo>
                  <a:pt x="167" y="328"/>
                </a:lnTo>
                <a:lnTo>
                  <a:pt x="187" y="321"/>
                </a:lnTo>
                <a:lnTo>
                  <a:pt x="207" y="314"/>
                </a:lnTo>
                <a:lnTo>
                  <a:pt x="220" y="305"/>
                </a:lnTo>
                <a:lnTo>
                  <a:pt x="232" y="294"/>
                </a:lnTo>
                <a:lnTo>
                  <a:pt x="244" y="284"/>
                </a:lnTo>
                <a:lnTo>
                  <a:pt x="257" y="274"/>
                </a:lnTo>
                <a:lnTo>
                  <a:pt x="272" y="266"/>
                </a:lnTo>
                <a:lnTo>
                  <a:pt x="286" y="260"/>
                </a:lnTo>
                <a:lnTo>
                  <a:pt x="301" y="257"/>
                </a:lnTo>
                <a:lnTo>
                  <a:pt x="317" y="258"/>
                </a:lnTo>
                <a:lnTo>
                  <a:pt x="332" y="258"/>
                </a:lnTo>
                <a:lnTo>
                  <a:pt x="345" y="260"/>
                </a:lnTo>
                <a:lnTo>
                  <a:pt x="357" y="264"/>
                </a:lnTo>
                <a:lnTo>
                  <a:pt x="368" y="270"/>
                </a:lnTo>
                <a:lnTo>
                  <a:pt x="379" y="276"/>
                </a:lnTo>
                <a:lnTo>
                  <a:pt x="390" y="283"/>
                </a:lnTo>
                <a:lnTo>
                  <a:pt x="400" y="289"/>
                </a:lnTo>
                <a:lnTo>
                  <a:pt x="410" y="295"/>
                </a:lnTo>
                <a:lnTo>
                  <a:pt x="410" y="239"/>
                </a:lnTo>
                <a:lnTo>
                  <a:pt x="409" y="153"/>
                </a:lnTo>
                <a:lnTo>
                  <a:pt x="407" y="73"/>
                </a:lnTo>
                <a:lnTo>
                  <a:pt x="406" y="39"/>
                </a:lnTo>
                <a:lnTo>
                  <a:pt x="408" y="39"/>
                </a:lnTo>
                <a:lnTo>
                  <a:pt x="403" y="26"/>
                </a:lnTo>
                <a:lnTo>
                  <a:pt x="405" y="17"/>
                </a:lnTo>
                <a:lnTo>
                  <a:pt x="413" y="11"/>
                </a:lnTo>
                <a:lnTo>
                  <a:pt x="424" y="7"/>
                </a:lnTo>
                <a:lnTo>
                  <a:pt x="437" y="5"/>
                </a:lnTo>
                <a:lnTo>
                  <a:pt x="453" y="5"/>
                </a:lnTo>
                <a:lnTo>
                  <a:pt x="467" y="5"/>
                </a:lnTo>
                <a:lnTo>
                  <a:pt x="480" y="5"/>
                </a:lnTo>
                <a:lnTo>
                  <a:pt x="575" y="7"/>
                </a:lnTo>
                <a:lnTo>
                  <a:pt x="1697" y="2"/>
                </a:lnTo>
                <a:lnTo>
                  <a:pt x="1699" y="0"/>
                </a:lnTo>
                <a:lnTo>
                  <a:pt x="1901" y="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24" name="未知">
            <a:extLst>
              <a:ext uri="{FF2B5EF4-FFF2-40B4-BE49-F238E27FC236}">
                <a16:creationId xmlns:a16="http://schemas.microsoft.com/office/drawing/2014/main" xmlns="" id="{1022F3C9-8573-48CD-A310-6020E7B8C0E7}"/>
              </a:ext>
            </a:extLst>
          </p:cNvPr>
          <p:cNvSpPr>
            <a:spLocks/>
          </p:cNvSpPr>
          <p:nvPr/>
        </p:nvSpPr>
        <p:spPr bwMode="auto">
          <a:xfrm>
            <a:off x="4592638" y="2584450"/>
            <a:ext cx="115887" cy="123825"/>
          </a:xfrm>
          <a:custGeom>
            <a:avLst/>
            <a:gdLst>
              <a:gd name="T0" fmla="*/ 2147483646 w 221"/>
              <a:gd name="T1" fmla="*/ 2147483646 h 235"/>
              <a:gd name="T2" fmla="*/ 2147483646 w 221"/>
              <a:gd name="T3" fmla="*/ 2147483646 h 235"/>
              <a:gd name="T4" fmla="*/ 2147483646 w 221"/>
              <a:gd name="T5" fmla="*/ 2147483646 h 235"/>
              <a:gd name="T6" fmla="*/ 2147483646 w 221"/>
              <a:gd name="T7" fmla="*/ 2147483646 h 235"/>
              <a:gd name="T8" fmla="*/ 2147483646 w 221"/>
              <a:gd name="T9" fmla="*/ 2147483646 h 235"/>
              <a:gd name="T10" fmla="*/ 2147483646 w 221"/>
              <a:gd name="T11" fmla="*/ 2147483646 h 235"/>
              <a:gd name="T12" fmla="*/ 0 w 221"/>
              <a:gd name="T13" fmla="*/ 2147483646 h 235"/>
              <a:gd name="T14" fmla="*/ 2147483646 w 221"/>
              <a:gd name="T15" fmla="*/ 2147483646 h 235"/>
              <a:gd name="T16" fmla="*/ 2147483646 w 221"/>
              <a:gd name="T17" fmla="*/ 2147483646 h 235"/>
              <a:gd name="T18" fmla="*/ 2147483646 w 221"/>
              <a:gd name="T19" fmla="*/ 2147483646 h 235"/>
              <a:gd name="T20" fmla="*/ 2147483646 w 221"/>
              <a:gd name="T21" fmla="*/ 2147483646 h 235"/>
              <a:gd name="T22" fmla="*/ 2147483646 w 221"/>
              <a:gd name="T23" fmla="*/ 2147483646 h 235"/>
              <a:gd name="T24" fmla="*/ 2147483646 w 221"/>
              <a:gd name="T25" fmla="*/ 2147483646 h 235"/>
              <a:gd name="T26" fmla="*/ 2147483646 w 221"/>
              <a:gd name="T27" fmla="*/ 2147483646 h 235"/>
              <a:gd name="T28" fmla="*/ 2147483646 w 221"/>
              <a:gd name="T29" fmla="*/ 2147483646 h 235"/>
              <a:gd name="T30" fmla="*/ 2147483646 w 221"/>
              <a:gd name="T31" fmla="*/ 2147483646 h 235"/>
              <a:gd name="T32" fmla="*/ 2147483646 w 221"/>
              <a:gd name="T33" fmla="*/ 2147483646 h 235"/>
              <a:gd name="T34" fmla="*/ 2147483646 w 221"/>
              <a:gd name="T35" fmla="*/ 2147483646 h 235"/>
              <a:gd name="T36" fmla="*/ 2147483646 w 221"/>
              <a:gd name="T37" fmla="*/ 0 h 235"/>
              <a:gd name="T38" fmla="*/ 2147483646 w 221"/>
              <a:gd name="T39" fmla="*/ 2147483646 h 235"/>
              <a:gd name="T40" fmla="*/ 2147483646 w 221"/>
              <a:gd name="T41" fmla="*/ 2147483646 h 235"/>
              <a:gd name="T42" fmla="*/ 2147483646 w 221"/>
              <a:gd name="T43" fmla="*/ 2147483646 h 235"/>
              <a:gd name="T44" fmla="*/ 2147483646 w 221"/>
              <a:gd name="T45" fmla="*/ 2147483646 h 23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1"/>
              <a:gd name="T70" fmla="*/ 0 h 235"/>
              <a:gd name="T71" fmla="*/ 221 w 221"/>
              <a:gd name="T72" fmla="*/ 235 h 23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1" h="235">
                <a:moveTo>
                  <a:pt x="221" y="11"/>
                </a:moveTo>
                <a:lnTo>
                  <a:pt x="218" y="228"/>
                </a:lnTo>
                <a:lnTo>
                  <a:pt x="2" y="235"/>
                </a:lnTo>
                <a:lnTo>
                  <a:pt x="2" y="213"/>
                </a:lnTo>
                <a:lnTo>
                  <a:pt x="2" y="194"/>
                </a:lnTo>
                <a:lnTo>
                  <a:pt x="1" y="175"/>
                </a:lnTo>
                <a:lnTo>
                  <a:pt x="0" y="157"/>
                </a:lnTo>
                <a:lnTo>
                  <a:pt x="15" y="141"/>
                </a:lnTo>
                <a:lnTo>
                  <a:pt x="26" y="124"/>
                </a:lnTo>
                <a:lnTo>
                  <a:pt x="34" y="105"/>
                </a:lnTo>
                <a:lnTo>
                  <a:pt x="40" y="85"/>
                </a:lnTo>
                <a:lnTo>
                  <a:pt x="45" y="66"/>
                </a:lnTo>
                <a:lnTo>
                  <a:pt x="50" y="45"/>
                </a:lnTo>
                <a:lnTo>
                  <a:pt x="55" y="26"/>
                </a:lnTo>
                <a:lnTo>
                  <a:pt x="63" y="7"/>
                </a:lnTo>
                <a:lnTo>
                  <a:pt x="80" y="5"/>
                </a:lnTo>
                <a:lnTo>
                  <a:pt x="102" y="2"/>
                </a:lnTo>
                <a:lnTo>
                  <a:pt x="125" y="1"/>
                </a:lnTo>
                <a:lnTo>
                  <a:pt x="149" y="0"/>
                </a:lnTo>
                <a:lnTo>
                  <a:pt x="173" y="1"/>
                </a:lnTo>
                <a:lnTo>
                  <a:pt x="194" y="2"/>
                </a:lnTo>
                <a:lnTo>
                  <a:pt x="210" y="6"/>
                </a:lnTo>
                <a:lnTo>
                  <a:pt x="221" y="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25" name="未知">
            <a:extLst>
              <a:ext uri="{FF2B5EF4-FFF2-40B4-BE49-F238E27FC236}">
                <a16:creationId xmlns:a16="http://schemas.microsoft.com/office/drawing/2014/main" xmlns="" id="{089B7EDD-A1E2-49FE-8D67-97BE3C3476ED}"/>
              </a:ext>
            </a:extLst>
          </p:cNvPr>
          <p:cNvSpPr>
            <a:spLocks/>
          </p:cNvSpPr>
          <p:nvPr/>
        </p:nvSpPr>
        <p:spPr bwMode="auto">
          <a:xfrm>
            <a:off x="4457700" y="2584450"/>
            <a:ext cx="122238" cy="123825"/>
          </a:xfrm>
          <a:custGeom>
            <a:avLst/>
            <a:gdLst>
              <a:gd name="T0" fmla="*/ 2147483646 w 231"/>
              <a:gd name="T1" fmla="*/ 2147483646 h 233"/>
              <a:gd name="T2" fmla="*/ 2147483646 w 231"/>
              <a:gd name="T3" fmla="*/ 2147483646 h 233"/>
              <a:gd name="T4" fmla="*/ 2147483646 w 231"/>
              <a:gd name="T5" fmla="*/ 2147483646 h 233"/>
              <a:gd name="T6" fmla="*/ 2147483646 w 231"/>
              <a:gd name="T7" fmla="*/ 2147483646 h 233"/>
              <a:gd name="T8" fmla="*/ 2147483646 w 231"/>
              <a:gd name="T9" fmla="*/ 2147483646 h 233"/>
              <a:gd name="T10" fmla="*/ 2147483646 w 231"/>
              <a:gd name="T11" fmla="*/ 2147483646 h 233"/>
              <a:gd name="T12" fmla="*/ 2147483646 w 231"/>
              <a:gd name="T13" fmla="*/ 2147483646 h 233"/>
              <a:gd name="T14" fmla="*/ 2147483646 w 231"/>
              <a:gd name="T15" fmla="*/ 2147483646 h 233"/>
              <a:gd name="T16" fmla="*/ 2147483646 w 231"/>
              <a:gd name="T17" fmla="*/ 2147483646 h 233"/>
              <a:gd name="T18" fmla="*/ 2147483646 w 231"/>
              <a:gd name="T19" fmla="*/ 2147483646 h 233"/>
              <a:gd name="T20" fmla="*/ 2147483646 w 231"/>
              <a:gd name="T21" fmla="*/ 2147483646 h 233"/>
              <a:gd name="T22" fmla="*/ 2147483646 w 231"/>
              <a:gd name="T23" fmla="*/ 2147483646 h 233"/>
              <a:gd name="T24" fmla="*/ 2147483646 w 231"/>
              <a:gd name="T25" fmla="*/ 2147483646 h 233"/>
              <a:gd name="T26" fmla="*/ 2147483646 w 231"/>
              <a:gd name="T27" fmla="*/ 2147483646 h 233"/>
              <a:gd name="T28" fmla="*/ 2147483646 w 231"/>
              <a:gd name="T29" fmla="*/ 2147483646 h 233"/>
              <a:gd name="T30" fmla="*/ 2147483646 w 231"/>
              <a:gd name="T31" fmla="*/ 2147483646 h 233"/>
              <a:gd name="T32" fmla="*/ 2147483646 w 231"/>
              <a:gd name="T33" fmla="*/ 2147483646 h 233"/>
              <a:gd name="T34" fmla="*/ 2147483646 w 231"/>
              <a:gd name="T35" fmla="*/ 2147483646 h 233"/>
              <a:gd name="T36" fmla="*/ 2147483646 w 231"/>
              <a:gd name="T37" fmla="*/ 2147483646 h 233"/>
              <a:gd name="T38" fmla="*/ 2147483646 w 231"/>
              <a:gd name="T39" fmla="*/ 2147483646 h 233"/>
              <a:gd name="T40" fmla="*/ 2147483646 w 231"/>
              <a:gd name="T41" fmla="*/ 2147483646 h 233"/>
              <a:gd name="T42" fmla="*/ 2147483646 w 231"/>
              <a:gd name="T43" fmla="*/ 2147483646 h 233"/>
              <a:gd name="T44" fmla="*/ 2147483646 w 231"/>
              <a:gd name="T45" fmla="*/ 2147483646 h 233"/>
              <a:gd name="T46" fmla="*/ 2147483646 w 231"/>
              <a:gd name="T47" fmla="*/ 2147483646 h 233"/>
              <a:gd name="T48" fmla="*/ 2147483646 w 231"/>
              <a:gd name="T49" fmla="*/ 2147483646 h 233"/>
              <a:gd name="T50" fmla="*/ 2147483646 w 231"/>
              <a:gd name="T51" fmla="*/ 2147483646 h 233"/>
              <a:gd name="T52" fmla="*/ 2147483646 w 231"/>
              <a:gd name="T53" fmla="*/ 2147483646 h 233"/>
              <a:gd name="T54" fmla="*/ 2147483646 w 231"/>
              <a:gd name="T55" fmla="*/ 2147483646 h 233"/>
              <a:gd name="T56" fmla="*/ 2147483646 w 231"/>
              <a:gd name="T57" fmla="*/ 2147483646 h 233"/>
              <a:gd name="T58" fmla="*/ 0 w 231"/>
              <a:gd name="T59" fmla="*/ 2147483646 h 233"/>
              <a:gd name="T60" fmla="*/ 2147483646 w 231"/>
              <a:gd name="T61" fmla="*/ 2147483646 h 233"/>
              <a:gd name="T62" fmla="*/ 2147483646 w 231"/>
              <a:gd name="T63" fmla="*/ 2147483646 h 233"/>
              <a:gd name="T64" fmla="*/ 2147483646 w 231"/>
              <a:gd name="T65" fmla="*/ 2147483646 h 233"/>
              <a:gd name="T66" fmla="*/ 2147483646 w 231"/>
              <a:gd name="T67" fmla="*/ 2147483646 h 233"/>
              <a:gd name="T68" fmla="*/ 2147483646 w 231"/>
              <a:gd name="T69" fmla="*/ 2147483646 h 233"/>
              <a:gd name="T70" fmla="*/ 2147483646 w 231"/>
              <a:gd name="T71" fmla="*/ 2147483646 h 233"/>
              <a:gd name="T72" fmla="*/ 2147483646 w 231"/>
              <a:gd name="T73" fmla="*/ 2147483646 h 233"/>
              <a:gd name="T74" fmla="*/ 2147483646 w 231"/>
              <a:gd name="T75" fmla="*/ 2147483646 h 23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1"/>
              <a:gd name="T115" fmla="*/ 0 h 233"/>
              <a:gd name="T116" fmla="*/ 231 w 231"/>
              <a:gd name="T117" fmla="*/ 233 h 23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1" h="233">
                <a:moveTo>
                  <a:pt x="231" y="5"/>
                </a:moveTo>
                <a:lnTo>
                  <a:pt x="231" y="118"/>
                </a:lnTo>
                <a:lnTo>
                  <a:pt x="221" y="133"/>
                </a:lnTo>
                <a:lnTo>
                  <a:pt x="210" y="147"/>
                </a:lnTo>
                <a:lnTo>
                  <a:pt x="199" y="160"/>
                </a:lnTo>
                <a:lnTo>
                  <a:pt x="188" y="175"/>
                </a:lnTo>
                <a:lnTo>
                  <a:pt x="178" y="188"/>
                </a:lnTo>
                <a:lnTo>
                  <a:pt x="167" y="202"/>
                </a:lnTo>
                <a:lnTo>
                  <a:pt x="158" y="217"/>
                </a:lnTo>
                <a:lnTo>
                  <a:pt x="150" y="233"/>
                </a:lnTo>
                <a:lnTo>
                  <a:pt x="138" y="233"/>
                </a:lnTo>
                <a:lnTo>
                  <a:pt x="127" y="233"/>
                </a:lnTo>
                <a:lnTo>
                  <a:pt x="117" y="232"/>
                </a:lnTo>
                <a:lnTo>
                  <a:pt x="106" y="232"/>
                </a:lnTo>
                <a:lnTo>
                  <a:pt x="95" y="231"/>
                </a:lnTo>
                <a:lnTo>
                  <a:pt x="83" y="230"/>
                </a:lnTo>
                <a:lnTo>
                  <a:pt x="70" y="230"/>
                </a:lnTo>
                <a:lnTo>
                  <a:pt x="56" y="231"/>
                </a:lnTo>
                <a:lnTo>
                  <a:pt x="67" y="219"/>
                </a:lnTo>
                <a:lnTo>
                  <a:pt x="78" y="208"/>
                </a:lnTo>
                <a:lnTo>
                  <a:pt x="88" y="197"/>
                </a:lnTo>
                <a:lnTo>
                  <a:pt x="99" y="187"/>
                </a:lnTo>
                <a:lnTo>
                  <a:pt x="110" y="177"/>
                </a:lnTo>
                <a:lnTo>
                  <a:pt x="122" y="167"/>
                </a:lnTo>
                <a:lnTo>
                  <a:pt x="132" y="156"/>
                </a:lnTo>
                <a:lnTo>
                  <a:pt x="143" y="147"/>
                </a:lnTo>
                <a:lnTo>
                  <a:pt x="153" y="137"/>
                </a:lnTo>
                <a:lnTo>
                  <a:pt x="164" y="127"/>
                </a:lnTo>
                <a:lnTo>
                  <a:pt x="174" y="117"/>
                </a:lnTo>
                <a:lnTo>
                  <a:pt x="186" y="106"/>
                </a:lnTo>
                <a:lnTo>
                  <a:pt x="196" y="95"/>
                </a:lnTo>
                <a:lnTo>
                  <a:pt x="206" y="84"/>
                </a:lnTo>
                <a:lnTo>
                  <a:pt x="216" y="73"/>
                </a:lnTo>
                <a:lnTo>
                  <a:pt x="226" y="61"/>
                </a:lnTo>
                <a:lnTo>
                  <a:pt x="222" y="53"/>
                </a:lnTo>
                <a:lnTo>
                  <a:pt x="218" y="50"/>
                </a:lnTo>
                <a:lnTo>
                  <a:pt x="212" y="51"/>
                </a:lnTo>
                <a:lnTo>
                  <a:pt x="207" y="53"/>
                </a:lnTo>
                <a:lnTo>
                  <a:pt x="201" y="58"/>
                </a:lnTo>
                <a:lnTo>
                  <a:pt x="195" y="62"/>
                </a:lnTo>
                <a:lnTo>
                  <a:pt x="191" y="66"/>
                </a:lnTo>
                <a:lnTo>
                  <a:pt x="187" y="68"/>
                </a:lnTo>
                <a:lnTo>
                  <a:pt x="176" y="78"/>
                </a:lnTo>
                <a:lnTo>
                  <a:pt x="164" y="88"/>
                </a:lnTo>
                <a:lnTo>
                  <a:pt x="153" y="98"/>
                </a:lnTo>
                <a:lnTo>
                  <a:pt x="142" y="108"/>
                </a:lnTo>
                <a:lnTo>
                  <a:pt x="131" y="119"/>
                </a:lnTo>
                <a:lnTo>
                  <a:pt x="120" y="129"/>
                </a:lnTo>
                <a:lnTo>
                  <a:pt x="107" y="140"/>
                </a:lnTo>
                <a:lnTo>
                  <a:pt x="96" y="150"/>
                </a:lnTo>
                <a:lnTo>
                  <a:pt x="85" y="160"/>
                </a:lnTo>
                <a:lnTo>
                  <a:pt x="74" y="172"/>
                </a:lnTo>
                <a:lnTo>
                  <a:pt x="63" y="182"/>
                </a:lnTo>
                <a:lnTo>
                  <a:pt x="51" y="192"/>
                </a:lnTo>
                <a:lnTo>
                  <a:pt x="40" y="202"/>
                </a:lnTo>
                <a:lnTo>
                  <a:pt x="30" y="212"/>
                </a:lnTo>
                <a:lnTo>
                  <a:pt x="20" y="223"/>
                </a:lnTo>
                <a:lnTo>
                  <a:pt x="11" y="233"/>
                </a:lnTo>
                <a:lnTo>
                  <a:pt x="0" y="233"/>
                </a:lnTo>
                <a:lnTo>
                  <a:pt x="0" y="7"/>
                </a:lnTo>
                <a:lnTo>
                  <a:pt x="17" y="7"/>
                </a:lnTo>
                <a:lnTo>
                  <a:pt x="34" y="7"/>
                </a:lnTo>
                <a:lnTo>
                  <a:pt x="52" y="6"/>
                </a:lnTo>
                <a:lnTo>
                  <a:pt x="71" y="5"/>
                </a:lnTo>
                <a:lnTo>
                  <a:pt x="89" y="5"/>
                </a:lnTo>
                <a:lnTo>
                  <a:pt x="107" y="4"/>
                </a:lnTo>
                <a:lnTo>
                  <a:pt x="125" y="3"/>
                </a:lnTo>
                <a:lnTo>
                  <a:pt x="142" y="3"/>
                </a:lnTo>
                <a:lnTo>
                  <a:pt x="158" y="1"/>
                </a:lnTo>
                <a:lnTo>
                  <a:pt x="173" y="1"/>
                </a:lnTo>
                <a:lnTo>
                  <a:pt x="188" y="0"/>
                </a:lnTo>
                <a:lnTo>
                  <a:pt x="200" y="1"/>
                </a:lnTo>
                <a:lnTo>
                  <a:pt x="211" y="1"/>
                </a:lnTo>
                <a:lnTo>
                  <a:pt x="220" y="3"/>
                </a:lnTo>
                <a:lnTo>
                  <a:pt x="226" y="4"/>
                </a:lnTo>
                <a:lnTo>
                  <a:pt x="231" y="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26" name="未知">
            <a:extLst>
              <a:ext uri="{FF2B5EF4-FFF2-40B4-BE49-F238E27FC236}">
                <a16:creationId xmlns:a16="http://schemas.microsoft.com/office/drawing/2014/main" xmlns="" id="{7E821313-2F34-4BC0-A61F-151AA811A4B0}"/>
              </a:ext>
            </a:extLst>
          </p:cNvPr>
          <p:cNvSpPr>
            <a:spLocks/>
          </p:cNvSpPr>
          <p:nvPr/>
        </p:nvSpPr>
        <p:spPr bwMode="auto">
          <a:xfrm>
            <a:off x="4067175" y="2586038"/>
            <a:ext cx="119063" cy="123825"/>
          </a:xfrm>
          <a:custGeom>
            <a:avLst/>
            <a:gdLst>
              <a:gd name="T0" fmla="*/ 2147483646 w 226"/>
              <a:gd name="T1" fmla="*/ 2147483646 h 234"/>
              <a:gd name="T2" fmla="*/ 2147483646 w 226"/>
              <a:gd name="T3" fmla="*/ 2147483646 h 234"/>
              <a:gd name="T4" fmla="*/ 0 w 226"/>
              <a:gd name="T5" fmla="*/ 2147483646 h 234"/>
              <a:gd name="T6" fmla="*/ 2147483646 w 226"/>
              <a:gd name="T7" fmla="*/ 2147483646 h 234"/>
              <a:gd name="T8" fmla="*/ 2147483646 w 226"/>
              <a:gd name="T9" fmla="*/ 2147483646 h 234"/>
              <a:gd name="T10" fmla="*/ 2147483646 w 226"/>
              <a:gd name="T11" fmla="*/ 2147483646 h 234"/>
              <a:gd name="T12" fmla="*/ 2147483646 w 226"/>
              <a:gd name="T13" fmla="*/ 2147483646 h 234"/>
              <a:gd name="T14" fmla="*/ 2147483646 w 226"/>
              <a:gd name="T15" fmla="*/ 2147483646 h 234"/>
              <a:gd name="T16" fmla="*/ 2147483646 w 226"/>
              <a:gd name="T17" fmla="*/ 2147483646 h 234"/>
              <a:gd name="T18" fmla="*/ 2147483646 w 226"/>
              <a:gd name="T19" fmla="*/ 2147483646 h 234"/>
              <a:gd name="T20" fmla="*/ 2147483646 w 226"/>
              <a:gd name="T21" fmla="*/ 2147483646 h 234"/>
              <a:gd name="T22" fmla="*/ 2147483646 w 226"/>
              <a:gd name="T23" fmla="*/ 2147483646 h 234"/>
              <a:gd name="T24" fmla="*/ 2147483646 w 226"/>
              <a:gd name="T25" fmla="*/ 2147483646 h 234"/>
              <a:gd name="T26" fmla="*/ 2147483646 w 226"/>
              <a:gd name="T27" fmla="*/ 2147483646 h 234"/>
              <a:gd name="T28" fmla="*/ 2147483646 w 226"/>
              <a:gd name="T29" fmla="*/ 2147483646 h 234"/>
              <a:gd name="T30" fmla="*/ 2147483646 w 226"/>
              <a:gd name="T31" fmla="*/ 0 h 234"/>
              <a:gd name="T32" fmla="*/ 2147483646 w 226"/>
              <a:gd name="T33" fmla="*/ 0 h 234"/>
              <a:gd name="T34" fmla="*/ 2147483646 w 226"/>
              <a:gd name="T35" fmla="*/ 2147483646 h 234"/>
              <a:gd name="T36" fmla="*/ 2147483646 w 226"/>
              <a:gd name="T37" fmla="*/ 2147483646 h 234"/>
              <a:gd name="T38" fmla="*/ 2147483646 w 226"/>
              <a:gd name="T39" fmla="*/ 2147483646 h 234"/>
              <a:gd name="T40" fmla="*/ 2147483646 w 226"/>
              <a:gd name="T41" fmla="*/ 2147483646 h 234"/>
              <a:gd name="T42" fmla="*/ 2147483646 w 226"/>
              <a:gd name="T43" fmla="*/ 2147483646 h 234"/>
              <a:gd name="T44" fmla="*/ 2147483646 w 226"/>
              <a:gd name="T45" fmla="*/ 2147483646 h 234"/>
              <a:gd name="T46" fmla="*/ 2147483646 w 226"/>
              <a:gd name="T47" fmla="*/ 2147483646 h 2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6"/>
              <a:gd name="T73" fmla="*/ 0 h 234"/>
              <a:gd name="T74" fmla="*/ 226 w 226"/>
              <a:gd name="T75" fmla="*/ 234 h 23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6" h="234">
                <a:moveTo>
                  <a:pt x="226" y="234"/>
                </a:moveTo>
                <a:lnTo>
                  <a:pt x="5" y="234"/>
                </a:lnTo>
                <a:lnTo>
                  <a:pt x="0" y="15"/>
                </a:lnTo>
                <a:lnTo>
                  <a:pt x="9" y="2"/>
                </a:lnTo>
                <a:lnTo>
                  <a:pt x="24" y="2"/>
                </a:lnTo>
                <a:lnTo>
                  <a:pt x="38" y="2"/>
                </a:lnTo>
                <a:lnTo>
                  <a:pt x="51" y="3"/>
                </a:lnTo>
                <a:lnTo>
                  <a:pt x="64" y="3"/>
                </a:lnTo>
                <a:lnTo>
                  <a:pt x="78" y="2"/>
                </a:lnTo>
                <a:lnTo>
                  <a:pt x="90" y="2"/>
                </a:lnTo>
                <a:lnTo>
                  <a:pt x="103" y="2"/>
                </a:lnTo>
                <a:lnTo>
                  <a:pt x="115" y="2"/>
                </a:lnTo>
                <a:lnTo>
                  <a:pt x="127" y="2"/>
                </a:lnTo>
                <a:lnTo>
                  <a:pt x="141" y="2"/>
                </a:lnTo>
                <a:lnTo>
                  <a:pt x="153" y="2"/>
                </a:lnTo>
                <a:lnTo>
                  <a:pt x="166" y="0"/>
                </a:lnTo>
                <a:lnTo>
                  <a:pt x="179" y="0"/>
                </a:lnTo>
                <a:lnTo>
                  <a:pt x="192" y="2"/>
                </a:lnTo>
                <a:lnTo>
                  <a:pt x="207" y="2"/>
                </a:lnTo>
                <a:lnTo>
                  <a:pt x="221" y="2"/>
                </a:lnTo>
                <a:lnTo>
                  <a:pt x="222" y="33"/>
                </a:lnTo>
                <a:lnTo>
                  <a:pt x="224" y="105"/>
                </a:lnTo>
                <a:lnTo>
                  <a:pt x="226" y="184"/>
                </a:lnTo>
                <a:lnTo>
                  <a:pt x="226" y="2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27" name="未知">
            <a:extLst>
              <a:ext uri="{FF2B5EF4-FFF2-40B4-BE49-F238E27FC236}">
                <a16:creationId xmlns:a16="http://schemas.microsoft.com/office/drawing/2014/main" xmlns="" id="{C2A38BAD-E650-4010-957F-662F60035088}"/>
              </a:ext>
            </a:extLst>
          </p:cNvPr>
          <p:cNvSpPr>
            <a:spLocks/>
          </p:cNvSpPr>
          <p:nvPr/>
        </p:nvSpPr>
        <p:spPr bwMode="auto">
          <a:xfrm>
            <a:off x="4200525" y="2584450"/>
            <a:ext cx="117475" cy="123825"/>
          </a:xfrm>
          <a:custGeom>
            <a:avLst/>
            <a:gdLst>
              <a:gd name="T0" fmla="*/ 2147483646 w 223"/>
              <a:gd name="T1" fmla="*/ 2147483646 h 234"/>
              <a:gd name="T2" fmla="*/ 2147483646 w 223"/>
              <a:gd name="T3" fmla="*/ 2147483646 h 234"/>
              <a:gd name="T4" fmla="*/ 0 w 223"/>
              <a:gd name="T5" fmla="*/ 2147483646 h 234"/>
              <a:gd name="T6" fmla="*/ 2147483646 w 223"/>
              <a:gd name="T7" fmla="*/ 2147483646 h 234"/>
              <a:gd name="T8" fmla="*/ 2147483646 w 223"/>
              <a:gd name="T9" fmla="*/ 2147483646 h 234"/>
              <a:gd name="T10" fmla="*/ 2147483646 w 223"/>
              <a:gd name="T11" fmla="*/ 2147483646 h 234"/>
              <a:gd name="T12" fmla="*/ 0 w 223"/>
              <a:gd name="T13" fmla="*/ 2147483646 h 234"/>
              <a:gd name="T14" fmla="*/ 2147483646 w 223"/>
              <a:gd name="T15" fmla="*/ 2147483646 h 234"/>
              <a:gd name="T16" fmla="*/ 2147483646 w 223"/>
              <a:gd name="T17" fmla="*/ 2147483646 h 234"/>
              <a:gd name="T18" fmla="*/ 2147483646 w 223"/>
              <a:gd name="T19" fmla="*/ 2147483646 h 234"/>
              <a:gd name="T20" fmla="*/ 2147483646 w 223"/>
              <a:gd name="T21" fmla="*/ 2147483646 h 234"/>
              <a:gd name="T22" fmla="*/ 2147483646 w 223"/>
              <a:gd name="T23" fmla="*/ 2147483646 h 234"/>
              <a:gd name="T24" fmla="*/ 2147483646 w 223"/>
              <a:gd name="T25" fmla="*/ 2147483646 h 234"/>
              <a:gd name="T26" fmla="*/ 2147483646 w 223"/>
              <a:gd name="T27" fmla="*/ 2147483646 h 234"/>
              <a:gd name="T28" fmla="*/ 2147483646 w 223"/>
              <a:gd name="T29" fmla="*/ 2147483646 h 234"/>
              <a:gd name="T30" fmla="*/ 2147483646 w 223"/>
              <a:gd name="T31" fmla="*/ 0 h 234"/>
              <a:gd name="T32" fmla="*/ 2147483646 w 223"/>
              <a:gd name="T33" fmla="*/ 0 h 234"/>
              <a:gd name="T34" fmla="*/ 2147483646 w 223"/>
              <a:gd name="T35" fmla="*/ 0 h 234"/>
              <a:gd name="T36" fmla="*/ 2147483646 w 223"/>
              <a:gd name="T37" fmla="*/ 0 h 234"/>
              <a:gd name="T38" fmla="*/ 2147483646 w 223"/>
              <a:gd name="T39" fmla="*/ 2147483646 h 234"/>
              <a:gd name="T40" fmla="*/ 2147483646 w 223"/>
              <a:gd name="T41" fmla="*/ 2147483646 h 234"/>
              <a:gd name="T42" fmla="*/ 2147483646 w 223"/>
              <a:gd name="T43" fmla="*/ 2147483646 h 234"/>
              <a:gd name="T44" fmla="*/ 2147483646 w 223"/>
              <a:gd name="T45" fmla="*/ 2147483646 h 2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3"/>
              <a:gd name="T70" fmla="*/ 0 h 234"/>
              <a:gd name="T71" fmla="*/ 223 w 223"/>
              <a:gd name="T72" fmla="*/ 234 h 23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3" h="234">
                <a:moveTo>
                  <a:pt x="220" y="6"/>
                </a:moveTo>
                <a:lnTo>
                  <a:pt x="223" y="234"/>
                </a:lnTo>
                <a:lnTo>
                  <a:pt x="0" y="234"/>
                </a:lnTo>
                <a:lnTo>
                  <a:pt x="2" y="174"/>
                </a:lnTo>
                <a:lnTo>
                  <a:pt x="3" y="119"/>
                </a:lnTo>
                <a:lnTo>
                  <a:pt x="2" y="65"/>
                </a:lnTo>
                <a:lnTo>
                  <a:pt x="0" y="6"/>
                </a:lnTo>
                <a:lnTo>
                  <a:pt x="15" y="6"/>
                </a:lnTo>
                <a:lnTo>
                  <a:pt x="29" y="6"/>
                </a:lnTo>
                <a:lnTo>
                  <a:pt x="43" y="5"/>
                </a:lnTo>
                <a:lnTo>
                  <a:pt x="57" y="4"/>
                </a:lnTo>
                <a:lnTo>
                  <a:pt x="72" y="4"/>
                </a:lnTo>
                <a:lnTo>
                  <a:pt x="86" y="2"/>
                </a:lnTo>
                <a:lnTo>
                  <a:pt x="99" y="1"/>
                </a:lnTo>
                <a:lnTo>
                  <a:pt x="113" y="1"/>
                </a:lnTo>
                <a:lnTo>
                  <a:pt x="128" y="0"/>
                </a:lnTo>
                <a:lnTo>
                  <a:pt x="142" y="0"/>
                </a:lnTo>
                <a:lnTo>
                  <a:pt x="155" y="0"/>
                </a:lnTo>
                <a:lnTo>
                  <a:pt x="169" y="0"/>
                </a:lnTo>
                <a:lnTo>
                  <a:pt x="182" y="1"/>
                </a:lnTo>
                <a:lnTo>
                  <a:pt x="195" y="2"/>
                </a:lnTo>
                <a:lnTo>
                  <a:pt x="208" y="4"/>
                </a:lnTo>
                <a:lnTo>
                  <a:pt x="220" y="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28" name="未知">
            <a:extLst>
              <a:ext uri="{FF2B5EF4-FFF2-40B4-BE49-F238E27FC236}">
                <a16:creationId xmlns:a16="http://schemas.microsoft.com/office/drawing/2014/main" xmlns="" id="{08567A9F-5F93-4323-B0B5-2C42852F6C40}"/>
              </a:ext>
            </a:extLst>
          </p:cNvPr>
          <p:cNvSpPr>
            <a:spLocks/>
          </p:cNvSpPr>
          <p:nvPr/>
        </p:nvSpPr>
        <p:spPr bwMode="auto">
          <a:xfrm>
            <a:off x="4329113" y="2584450"/>
            <a:ext cx="115887" cy="123825"/>
          </a:xfrm>
          <a:custGeom>
            <a:avLst/>
            <a:gdLst>
              <a:gd name="T0" fmla="*/ 2147483646 w 218"/>
              <a:gd name="T1" fmla="*/ 2147483646 h 234"/>
              <a:gd name="T2" fmla="*/ 2147483646 w 218"/>
              <a:gd name="T3" fmla="*/ 2147483646 h 234"/>
              <a:gd name="T4" fmla="*/ 2147483646 w 218"/>
              <a:gd name="T5" fmla="*/ 2147483646 h 234"/>
              <a:gd name="T6" fmla="*/ 2147483646 w 218"/>
              <a:gd name="T7" fmla="*/ 2147483646 h 234"/>
              <a:gd name="T8" fmla="*/ 2147483646 w 218"/>
              <a:gd name="T9" fmla="*/ 2147483646 h 234"/>
              <a:gd name="T10" fmla="*/ 0 w 218"/>
              <a:gd name="T11" fmla="*/ 0 h 234"/>
              <a:gd name="T12" fmla="*/ 2147483646 w 218"/>
              <a:gd name="T13" fmla="*/ 2147483646 h 234"/>
              <a:gd name="T14" fmla="*/ 2147483646 w 218"/>
              <a:gd name="T15" fmla="*/ 2147483646 h 234"/>
              <a:gd name="T16" fmla="*/ 2147483646 w 218"/>
              <a:gd name="T17" fmla="*/ 2147483646 h 234"/>
              <a:gd name="T18" fmla="*/ 2147483646 w 218"/>
              <a:gd name="T19" fmla="*/ 2147483646 h 234"/>
              <a:gd name="T20" fmla="*/ 2147483646 w 218"/>
              <a:gd name="T21" fmla="*/ 2147483646 h 2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8"/>
              <a:gd name="T34" fmla="*/ 0 h 234"/>
              <a:gd name="T35" fmla="*/ 218 w 218"/>
              <a:gd name="T36" fmla="*/ 234 h 2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8" h="234">
                <a:moveTo>
                  <a:pt x="214" y="234"/>
                </a:moveTo>
                <a:lnTo>
                  <a:pt x="3" y="234"/>
                </a:lnTo>
                <a:lnTo>
                  <a:pt x="2" y="178"/>
                </a:lnTo>
                <a:lnTo>
                  <a:pt x="2" y="120"/>
                </a:lnTo>
                <a:lnTo>
                  <a:pt x="2" y="61"/>
                </a:lnTo>
                <a:lnTo>
                  <a:pt x="0" y="0"/>
                </a:lnTo>
                <a:lnTo>
                  <a:pt x="214" y="4"/>
                </a:lnTo>
                <a:lnTo>
                  <a:pt x="215" y="34"/>
                </a:lnTo>
                <a:lnTo>
                  <a:pt x="217" y="103"/>
                </a:lnTo>
                <a:lnTo>
                  <a:pt x="218" y="181"/>
                </a:lnTo>
                <a:lnTo>
                  <a:pt x="214" y="23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29" name="未知">
            <a:extLst>
              <a:ext uri="{FF2B5EF4-FFF2-40B4-BE49-F238E27FC236}">
                <a16:creationId xmlns:a16="http://schemas.microsoft.com/office/drawing/2014/main" xmlns="" id="{A95ADD9E-DB1C-46A2-9F9D-40671E09481D}"/>
              </a:ext>
            </a:extLst>
          </p:cNvPr>
          <p:cNvSpPr>
            <a:spLocks/>
          </p:cNvSpPr>
          <p:nvPr/>
        </p:nvSpPr>
        <p:spPr bwMode="auto">
          <a:xfrm>
            <a:off x="3938588" y="2587625"/>
            <a:ext cx="117475" cy="122238"/>
          </a:xfrm>
          <a:custGeom>
            <a:avLst/>
            <a:gdLst>
              <a:gd name="T0" fmla="*/ 2147483646 w 224"/>
              <a:gd name="T1" fmla="*/ 0 h 232"/>
              <a:gd name="T2" fmla="*/ 2147483646 w 224"/>
              <a:gd name="T3" fmla="*/ 2147483646 h 232"/>
              <a:gd name="T4" fmla="*/ 2147483646 w 224"/>
              <a:gd name="T5" fmla="*/ 2147483646 h 232"/>
              <a:gd name="T6" fmla="*/ 2147483646 w 224"/>
              <a:gd name="T7" fmla="*/ 2147483646 h 232"/>
              <a:gd name="T8" fmla="*/ 2147483646 w 224"/>
              <a:gd name="T9" fmla="*/ 2147483646 h 232"/>
              <a:gd name="T10" fmla="*/ 2147483646 w 224"/>
              <a:gd name="T11" fmla="*/ 2147483646 h 232"/>
              <a:gd name="T12" fmla="*/ 2147483646 w 224"/>
              <a:gd name="T13" fmla="*/ 2147483646 h 232"/>
              <a:gd name="T14" fmla="*/ 0 w 224"/>
              <a:gd name="T15" fmla="*/ 2147483646 h 232"/>
              <a:gd name="T16" fmla="*/ 2147483646 w 224"/>
              <a:gd name="T17" fmla="*/ 2147483646 h 232"/>
              <a:gd name="T18" fmla="*/ 2147483646 w 224"/>
              <a:gd name="T19" fmla="*/ 2147483646 h 232"/>
              <a:gd name="T20" fmla="*/ 2147483646 w 224"/>
              <a:gd name="T21" fmla="*/ 2147483646 h 232"/>
              <a:gd name="T22" fmla="*/ 2147483646 w 224"/>
              <a:gd name="T23" fmla="*/ 0 h 232"/>
              <a:gd name="T24" fmla="*/ 2147483646 w 224"/>
              <a:gd name="T25" fmla="*/ 0 h 232"/>
              <a:gd name="T26" fmla="*/ 2147483646 w 224"/>
              <a:gd name="T27" fmla="*/ 0 h 232"/>
              <a:gd name="T28" fmla="*/ 2147483646 w 224"/>
              <a:gd name="T29" fmla="*/ 0 h 232"/>
              <a:gd name="T30" fmla="*/ 2147483646 w 224"/>
              <a:gd name="T31" fmla="*/ 0 h 232"/>
              <a:gd name="T32" fmla="*/ 2147483646 w 224"/>
              <a:gd name="T33" fmla="*/ 0 h 232"/>
              <a:gd name="T34" fmla="*/ 2147483646 w 224"/>
              <a:gd name="T35" fmla="*/ 0 h 232"/>
              <a:gd name="T36" fmla="*/ 2147483646 w 224"/>
              <a:gd name="T37" fmla="*/ 0 h 232"/>
              <a:gd name="T38" fmla="*/ 2147483646 w 224"/>
              <a:gd name="T39" fmla="*/ 0 h 232"/>
              <a:gd name="T40" fmla="*/ 2147483646 w 224"/>
              <a:gd name="T41" fmla="*/ 0 h 232"/>
              <a:gd name="T42" fmla="*/ 2147483646 w 224"/>
              <a:gd name="T43" fmla="*/ 0 h 232"/>
              <a:gd name="T44" fmla="*/ 2147483646 w 224"/>
              <a:gd name="T45" fmla="*/ 0 h 232"/>
              <a:gd name="T46" fmla="*/ 2147483646 w 224"/>
              <a:gd name="T47" fmla="*/ 0 h 2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24"/>
              <a:gd name="T73" fmla="*/ 0 h 232"/>
              <a:gd name="T74" fmla="*/ 224 w 224"/>
              <a:gd name="T75" fmla="*/ 232 h 23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24" h="232">
                <a:moveTo>
                  <a:pt x="214" y="0"/>
                </a:moveTo>
                <a:lnTo>
                  <a:pt x="221" y="40"/>
                </a:lnTo>
                <a:lnTo>
                  <a:pt x="224" y="93"/>
                </a:lnTo>
                <a:lnTo>
                  <a:pt x="224" y="140"/>
                </a:lnTo>
                <a:lnTo>
                  <a:pt x="223" y="159"/>
                </a:lnTo>
                <a:lnTo>
                  <a:pt x="223" y="230"/>
                </a:lnTo>
                <a:lnTo>
                  <a:pt x="1" y="232"/>
                </a:lnTo>
                <a:lnTo>
                  <a:pt x="0" y="4"/>
                </a:lnTo>
                <a:lnTo>
                  <a:pt x="14" y="3"/>
                </a:lnTo>
                <a:lnTo>
                  <a:pt x="29" y="2"/>
                </a:lnTo>
                <a:lnTo>
                  <a:pt x="42" y="1"/>
                </a:lnTo>
                <a:lnTo>
                  <a:pt x="55" y="0"/>
                </a:lnTo>
                <a:lnTo>
                  <a:pt x="69" y="0"/>
                </a:lnTo>
                <a:lnTo>
                  <a:pt x="83" y="0"/>
                </a:lnTo>
                <a:lnTo>
                  <a:pt x="96" y="0"/>
                </a:lnTo>
                <a:lnTo>
                  <a:pt x="109" y="0"/>
                </a:lnTo>
                <a:lnTo>
                  <a:pt x="121" y="0"/>
                </a:lnTo>
                <a:lnTo>
                  <a:pt x="134" y="0"/>
                </a:lnTo>
                <a:lnTo>
                  <a:pt x="148" y="0"/>
                </a:lnTo>
                <a:lnTo>
                  <a:pt x="161" y="0"/>
                </a:lnTo>
                <a:lnTo>
                  <a:pt x="174" y="0"/>
                </a:lnTo>
                <a:lnTo>
                  <a:pt x="187" y="0"/>
                </a:lnTo>
                <a:lnTo>
                  <a:pt x="201" y="0"/>
                </a:lnTo>
                <a:lnTo>
                  <a:pt x="21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30" name="未知">
            <a:extLst>
              <a:ext uri="{FF2B5EF4-FFF2-40B4-BE49-F238E27FC236}">
                <a16:creationId xmlns:a16="http://schemas.microsoft.com/office/drawing/2014/main" xmlns="" id="{B87A3777-5666-4908-81B3-FA684E3796A2}"/>
              </a:ext>
            </a:extLst>
          </p:cNvPr>
          <p:cNvSpPr>
            <a:spLocks/>
          </p:cNvSpPr>
          <p:nvPr/>
        </p:nvSpPr>
        <p:spPr bwMode="auto">
          <a:xfrm>
            <a:off x="4591050" y="2586038"/>
            <a:ext cx="11113" cy="30162"/>
          </a:xfrm>
          <a:custGeom>
            <a:avLst/>
            <a:gdLst>
              <a:gd name="T0" fmla="*/ 2147483646 w 20"/>
              <a:gd name="T1" fmla="*/ 2147483646 h 58"/>
              <a:gd name="T2" fmla="*/ 2147483646 w 20"/>
              <a:gd name="T3" fmla="*/ 2147483646 h 58"/>
              <a:gd name="T4" fmla="*/ 2147483646 w 20"/>
              <a:gd name="T5" fmla="*/ 2147483646 h 58"/>
              <a:gd name="T6" fmla="*/ 0 w 20"/>
              <a:gd name="T7" fmla="*/ 2147483646 h 58"/>
              <a:gd name="T8" fmla="*/ 2147483646 w 20"/>
              <a:gd name="T9" fmla="*/ 2147483646 h 58"/>
              <a:gd name="T10" fmla="*/ 2147483646 w 20"/>
              <a:gd name="T11" fmla="*/ 2147483646 h 58"/>
              <a:gd name="T12" fmla="*/ 2147483646 w 20"/>
              <a:gd name="T13" fmla="*/ 0 h 58"/>
              <a:gd name="T14" fmla="*/ 2147483646 w 20"/>
              <a:gd name="T15" fmla="*/ 2147483646 h 58"/>
              <a:gd name="T16" fmla="*/ 2147483646 w 20"/>
              <a:gd name="T17" fmla="*/ 2147483646 h 58"/>
              <a:gd name="T18" fmla="*/ 2147483646 w 20"/>
              <a:gd name="T19" fmla="*/ 2147483646 h 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
              <a:gd name="T31" fmla="*/ 0 h 58"/>
              <a:gd name="T32" fmla="*/ 20 w 20"/>
              <a:gd name="T33" fmla="*/ 58 h 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 h="58">
                <a:moveTo>
                  <a:pt x="17" y="15"/>
                </a:moveTo>
                <a:lnTo>
                  <a:pt x="3" y="58"/>
                </a:lnTo>
                <a:lnTo>
                  <a:pt x="1" y="43"/>
                </a:lnTo>
                <a:lnTo>
                  <a:pt x="0" y="29"/>
                </a:lnTo>
                <a:lnTo>
                  <a:pt x="1" y="15"/>
                </a:lnTo>
                <a:lnTo>
                  <a:pt x="5" y="2"/>
                </a:lnTo>
                <a:lnTo>
                  <a:pt x="12" y="0"/>
                </a:lnTo>
                <a:lnTo>
                  <a:pt x="17" y="4"/>
                </a:lnTo>
                <a:lnTo>
                  <a:pt x="20" y="9"/>
                </a:lnTo>
                <a:lnTo>
                  <a:pt x="17" y="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31" name="未知">
            <a:extLst>
              <a:ext uri="{FF2B5EF4-FFF2-40B4-BE49-F238E27FC236}">
                <a16:creationId xmlns:a16="http://schemas.microsoft.com/office/drawing/2014/main" xmlns="" id="{E44F17FE-C0B4-490C-8848-B3F6C40283AA}"/>
              </a:ext>
            </a:extLst>
          </p:cNvPr>
          <p:cNvSpPr>
            <a:spLocks/>
          </p:cNvSpPr>
          <p:nvPr/>
        </p:nvSpPr>
        <p:spPr bwMode="auto">
          <a:xfrm>
            <a:off x="4568825" y="2687638"/>
            <a:ext cx="11113" cy="17462"/>
          </a:xfrm>
          <a:custGeom>
            <a:avLst/>
            <a:gdLst>
              <a:gd name="T0" fmla="*/ 2147483646 w 22"/>
              <a:gd name="T1" fmla="*/ 2147483646 h 32"/>
              <a:gd name="T2" fmla="*/ 2147483646 w 22"/>
              <a:gd name="T3" fmla="*/ 2147483646 h 32"/>
              <a:gd name="T4" fmla="*/ 2147483646 w 22"/>
              <a:gd name="T5" fmla="*/ 2147483646 h 32"/>
              <a:gd name="T6" fmla="*/ 2147483646 w 22"/>
              <a:gd name="T7" fmla="*/ 2147483646 h 32"/>
              <a:gd name="T8" fmla="*/ 0 w 22"/>
              <a:gd name="T9" fmla="*/ 2147483646 h 32"/>
              <a:gd name="T10" fmla="*/ 0 w 22"/>
              <a:gd name="T11" fmla="*/ 2147483646 h 32"/>
              <a:gd name="T12" fmla="*/ 2147483646 w 22"/>
              <a:gd name="T13" fmla="*/ 2147483646 h 32"/>
              <a:gd name="T14" fmla="*/ 2147483646 w 22"/>
              <a:gd name="T15" fmla="*/ 2147483646 h 32"/>
              <a:gd name="T16" fmla="*/ 2147483646 w 22"/>
              <a:gd name="T17" fmla="*/ 0 h 32"/>
              <a:gd name="T18" fmla="*/ 2147483646 w 22"/>
              <a:gd name="T19" fmla="*/ 2147483646 h 32"/>
              <a:gd name="T20" fmla="*/ 2147483646 w 22"/>
              <a:gd name="T21" fmla="*/ 2147483646 h 32"/>
              <a:gd name="T22" fmla="*/ 2147483646 w 22"/>
              <a:gd name="T23" fmla="*/ 2147483646 h 32"/>
              <a:gd name="T24" fmla="*/ 2147483646 w 22"/>
              <a:gd name="T25" fmla="*/ 2147483646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
              <a:gd name="T40" fmla="*/ 0 h 32"/>
              <a:gd name="T41" fmla="*/ 22 w 22"/>
              <a:gd name="T42" fmla="*/ 32 h 3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 h="32">
                <a:moveTo>
                  <a:pt x="22" y="32"/>
                </a:moveTo>
                <a:lnTo>
                  <a:pt x="15" y="32"/>
                </a:lnTo>
                <a:lnTo>
                  <a:pt x="8" y="32"/>
                </a:lnTo>
                <a:lnTo>
                  <a:pt x="2" y="32"/>
                </a:lnTo>
                <a:lnTo>
                  <a:pt x="0" y="32"/>
                </a:lnTo>
                <a:lnTo>
                  <a:pt x="0" y="20"/>
                </a:lnTo>
                <a:lnTo>
                  <a:pt x="3" y="13"/>
                </a:lnTo>
                <a:lnTo>
                  <a:pt x="9" y="8"/>
                </a:lnTo>
                <a:lnTo>
                  <a:pt x="16" y="0"/>
                </a:lnTo>
                <a:lnTo>
                  <a:pt x="20" y="6"/>
                </a:lnTo>
                <a:lnTo>
                  <a:pt x="22" y="13"/>
                </a:lnTo>
                <a:lnTo>
                  <a:pt x="21" y="22"/>
                </a:lnTo>
                <a:lnTo>
                  <a:pt x="22" y="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32" name="未知">
            <a:extLst>
              <a:ext uri="{FF2B5EF4-FFF2-40B4-BE49-F238E27FC236}">
                <a16:creationId xmlns:a16="http://schemas.microsoft.com/office/drawing/2014/main" xmlns="" id="{5D6A1726-3950-4F53-9AD4-839A299DF942}"/>
              </a:ext>
            </a:extLst>
          </p:cNvPr>
          <p:cNvSpPr>
            <a:spLocks/>
          </p:cNvSpPr>
          <p:nvPr/>
        </p:nvSpPr>
        <p:spPr bwMode="auto">
          <a:xfrm>
            <a:off x="4459288" y="2717800"/>
            <a:ext cx="71437" cy="123825"/>
          </a:xfrm>
          <a:custGeom>
            <a:avLst/>
            <a:gdLst>
              <a:gd name="T0" fmla="*/ 2147483646 w 137"/>
              <a:gd name="T1" fmla="*/ 0 h 233"/>
              <a:gd name="T2" fmla="*/ 2147483646 w 137"/>
              <a:gd name="T3" fmla="*/ 0 h 233"/>
              <a:gd name="T4" fmla="*/ 2147483646 w 137"/>
              <a:gd name="T5" fmla="*/ 2147483646 h 233"/>
              <a:gd name="T6" fmla="*/ 2147483646 w 137"/>
              <a:gd name="T7" fmla="*/ 2147483646 h 233"/>
              <a:gd name="T8" fmla="*/ 2147483646 w 137"/>
              <a:gd name="T9" fmla="*/ 2147483646 h 233"/>
              <a:gd name="T10" fmla="*/ 2147483646 w 137"/>
              <a:gd name="T11" fmla="*/ 2147483646 h 233"/>
              <a:gd name="T12" fmla="*/ 2147483646 w 137"/>
              <a:gd name="T13" fmla="*/ 2147483646 h 233"/>
              <a:gd name="T14" fmla="*/ 2147483646 w 137"/>
              <a:gd name="T15" fmla="*/ 2147483646 h 233"/>
              <a:gd name="T16" fmla="*/ 2147483646 w 137"/>
              <a:gd name="T17" fmla="*/ 2147483646 h 233"/>
              <a:gd name="T18" fmla="*/ 2147483646 w 137"/>
              <a:gd name="T19" fmla="*/ 2147483646 h 233"/>
              <a:gd name="T20" fmla="*/ 2147483646 w 137"/>
              <a:gd name="T21" fmla="*/ 2147483646 h 233"/>
              <a:gd name="T22" fmla="*/ 2147483646 w 137"/>
              <a:gd name="T23" fmla="*/ 2147483646 h 233"/>
              <a:gd name="T24" fmla="*/ 2147483646 w 137"/>
              <a:gd name="T25" fmla="*/ 2147483646 h 233"/>
              <a:gd name="T26" fmla="*/ 2147483646 w 137"/>
              <a:gd name="T27" fmla="*/ 2147483646 h 233"/>
              <a:gd name="T28" fmla="*/ 2147483646 w 137"/>
              <a:gd name="T29" fmla="*/ 2147483646 h 233"/>
              <a:gd name="T30" fmla="*/ 2147483646 w 137"/>
              <a:gd name="T31" fmla="*/ 2147483646 h 233"/>
              <a:gd name="T32" fmla="*/ 2147483646 w 137"/>
              <a:gd name="T33" fmla="*/ 2147483646 h 233"/>
              <a:gd name="T34" fmla="*/ 2147483646 w 137"/>
              <a:gd name="T35" fmla="*/ 2147483646 h 233"/>
              <a:gd name="T36" fmla="*/ 2147483646 w 137"/>
              <a:gd name="T37" fmla="*/ 2147483646 h 233"/>
              <a:gd name="T38" fmla="*/ 2147483646 w 137"/>
              <a:gd name="T39" fmla="*/ 2147483646 h 233"/>
              <a:gd name="T40" fmla="*/ 2147483646 w 137"/>
              <a:gd name="T41" fmla="*/ 2147483646 h 233"/>
              <a:gd name="T42" fmla="*/ 2147483646 w 137"/>
              <a:gd name="T43" fmla="*/ 2147483646 h 233"/>
              <a:gd name="T44" fmla="*/ 2147483646 w 137"/>
              <a:gd name="T45" fmla="*/ 2147483646 h 233"/>
              <a:gd name="T46" fmla="*/ 2147483646 w 137"/>
              <a:gd name="T47" fmla="*/ 2147483646 h 233"/>
              <a:gd name="T48" fmla="*/ 2147483646 w 137"/>
              <a:gd name="T49" fmla="*/ 2147483646 h 233"/>
              <a:gd name="T50" fmla="*/ 2147483646 w 137"/>
              <a:gd name="T51" fmla="*/ 2147483646 h 233"/>
              <a:gd name="T52" fmla="*/ 2147483646 w 137"/>
              <a:gd name="T53" fmla="*/ 2147483646 h 233"/>
              <a:gd name="T54" fmla="*/ 2147483646 w 137"/>
              <a:gd name="T55" fmla="*/ 2147483646 h 233"/>
              <a:gd name="T56" fmla="*/ 0 w 137"/>
              <a:gd name="T57" fmla="*/ 2147483646 h 233"/>
              <a:gd name="T58" fmla="*/ 2147483646 w 137"/>
              <a:gd name="T59" fmla="*/ 2147483646 h 233"/>
              <a:gd name="T60" fmla="*/ 2147483646 w 137"/>
              <a:gd name="T61" fmla="*/ 2147483646 h 233"/>
              <a:gd name="T62" fmla="*/ 2147483646 w 137"/>
              <a:gd name="T63" fmla="*/ 2147483646 h 233"/>
              <a:gd name="T64" fmla="*/ 2147483646 w 137"/>
              <a:gd name="T65" fmla="*/ 2147483646 h 233"/>
              <a:gd name="T66" fmla="*/ 2147483646 w 137"/>
              <a:gd name="T67" fmla="*/ 2147483646 h 233"/>
              <a:gd name="T68" fmla="*/ 2147483646 w 137"/>
              <a:gd name="T69" fmla="*/ 2147483646 h 233"/>
              <a:gd name="T70" fmla="*/ 2147483646 w 137"/>
              <a:gd name="T71" fmla="*/ 2147483646 h 233"/>
              <a:gd name="T72" fmla="*/ 2147483646 w 137"/>
              <a:gd name="T73" fmla="*/ 0 h 2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7"/>
              <a:gd name="T112" fmla="*/ 0 h 233"/>
              <a:gd name="T113" fmla="*/ 137 w 137"/>
              <a:gd name="T114" fmla="*/ 233 h 23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7" h="233">
                <a:moveTo>
                  <a:pt x="30" y="0"/>
                </a:moveTo>
                <a:lnTo>
                  <a:pt x="33" y="0"/>
                </a:lnTo>
                <a:lnTo>
                  <a:pt x="42" y="1"/>
                </a:lnTo>
                <a:lnTo>
                  <a:pt x="56" y="1"/>
                </a:lnTo>
                <a:lnTo>
                  <a:pt x="71" y="2"/>
                </a:lnTo>
                <a:lnTo>
                  <a:pt x="88" y="2"/>
                </a:lnTo>
                <a:lnTo>
                  <a:pt x="106" y="2"/>
                </a:lnTo>
                <a:lnTo>
                  <a:pt x="123" y="2"/>
                </a:lnTo>
                <a:lnTo>
                  <a:pt x="137" y="1"/>
                </a:lnTo>
                <a:lnTo>
                  <a:pt x="130" y="22"/>
                </a:lnTo>
                <a:lnTo>
                  <a:pt x="121" y="45"/>
                </a:lnTo>
                <a:lnTo>
                  <a:pt x="111" y="66"/>
                </a:lnTo>
                <a:lnTo>
                  <a:pt x="102" y="89"/>
                </a:lnTo>
                <a:lnTo>
                  <a:pt x="93" y="111"/>
                </a:lnTo>
                <a:lnTo>
                  <a:pt x="85" y="135"/>
                </a:lnTo>
                <a:lnTo>
                  <a:pt x="78" y="159"/>
                </a:lnTo>
                <a:lnTo>
                  <a:pt x="72" y="183"/>
                </a:lnTo>
                <a:lnTo>
                  <a:pt x="68" y="195"/>
                </a:lnTo>
                <a:lnTo>
                  <a:pt x="64" y="205"/>
                </a:lnTo>
                <a:lnTo>
                  <a:pt x="59" y="214"/>
                </a:lnTo>
                <a:lnTo>
                  <a:pt x="54" y="221"/>
                </a:lnTo>
                <a:lnTo>
                  <a:pt x="45" y="228"/>
                </a:lnTo>
                <a:lnTo>
                  <a:pt x="35" y="232"/>
                </a:lnTo>
                <a:lnTo>
                  <a:pt x="22" y="233"/>
                </a:lnTo>
                <a:lnTo>
                  <a:pt x="5" y="232"/>
                </a:lnTo>
                <a:lnTo>
                  <a:pt x="3" y="191"/>
                </a:lnTo>
                <a:lnTo>
                  <a:pt x="2" y="123"/>
                </a:lnTo>
                <a:lnTo>
                  <a:pt x="1" y="61"/>
                </a:lnTo>
                <a:lnTo>
                  <a:pt x="0" y="34"/>
                </a:lnTo>
                <a:lnTo>
                  <a:pt x="1" y="30"/>
                </a:lnTo>
                <a:lnTo>
                  <a:pt x="3" y="26"/>
                </a:lnTo>
                <a:lnTo>
                  <a:pt x="6" y="20"/>
                </a:lnTo>
                <a:lnTo>
                  <a:pt x="9" y="15"/>
                </a:lnTo>
                <a:lnTo>
                  <a:pt x="14" y="10"/>
                </a:lnTo>
                <a:lnTo>
                  <a:pt x="18" y="6"/>
                </a:lnTo>
                <a:lnTo>
                  <a:pt x="24" y="2"/>
                </a:lnTo>
                <a:lnTo>
                  <a:pt x="3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33" name="未知">
            <a:extLst>
              <a:ext uri="{FF2B5EF4-FFF2-40B4-BE49-F238E27FC236}">
                <a16:creationId xmlns:a16="http://schemas.microsoft.com/office/drawing/2014/main" xmlns="" id="{DEAD471E-F332-49F2-A406-9A12FD0AE7B2}"/>
              </a:ext>
            </a:extLst>
          </p:cNvPr>
          <p:cNvSpPr>
            <a:spLocks/>
          </p:cNvSpPr>
          <p:nvPr/>
        </p:nvSpPr>
        <p:spPr bwMode="auto">
          <a:xfrm>
            <a:off x="4514850" y="2716213"/>
            <a:ext cx="65088" cy="123825"/>
          </a:xfrm>
          <a:custGeom>
            <a:avLst/>
            <a:gdLst>
              <a:gd name="T0" fmla="*/ 2147483646 w 122"/>
              <a:gd name="T1" fmla="*/ 2147483646 h 234"/>
              <a:gd name="T2" fmla="*/ 2147483646 w 122"/>
              <a:gd name="T3" fmla="*/ 2147483646 h 234"/>
              <a:gd name="T4" fmla="*/ 2147483646 w 122"/>
              <a:gd name="T5" fmla="*/ 2147483646 h 234"/>
              <a:gd name="T6" fmla="*/ 2147483646 w 122"/>
              <a:gd name="T7" fmla="*/ 2147483646 h 234"/>
              <a:gd name="T8" fmla="*/ 2147483646 w 122"/>
              <a:gd name="T9" fmla="*/ 2147483646 h 234"/>
              <a:gd name="T10" fmla="*/ 2147483646 w 122"/>
              <a:gd name="T11" fmla="*/ 2147483646 h 234"/>
              <a:gd name="T12" fmla="*/ 2147483646 w 122"/>
              <a:gd name="T13" fmla="*/ 2147483646 h 234"/>
              <a:gd name="T14" fmla="*/ 2147483646 w 122"/>
              <a:gd name="T15" fmla="*/ 2147483646 h 234"/>
              <a:gd name="T16" fmla="*/ 0 w 122"/>
              <a:gd name="T17" fmla="*/ 2147483646 h 234"/>
              <a:gd name="T18" fmla="*/ 2147483646 w 122"/>
              <a:gd name="T19" fmla="*/ 2147483646 h 234"/>
              <a:gd name="T20" fmla="*/ 2147483646 w 122"/>
              <a:gd name="T21" fmla="*/ 2147483646 h 234"/>
              <a:gd name="T22" fmla="*/ 2147483646 w 122"/>
              <a:gd name="T23" fmla="*/ 2147483646 h 234"/>
              <a:gd name="T24" fmla="*/ 2147483646 w 122"/>
              <a:gd name="T25" fmla="*/ 2147483646 h 234"/>
              <a:gd name="T26" fmla="*/ 2147483646 w 122"/>
              <a:gd name="T27" fmla="*/ 2147483646 h 234"/>
              <a:gd name="T28" fmla="*/ 2147483646 w 122"/>
              <a:gd name="T29" fmla="*/ 2147483646 h 234"/>
              <a:gd name="T30" fmla="*/ 2147483646 w 122"/>
              <a:gd name="T31" fmla="*/ 2147483646 h 234"/>
              <a:gd name="T32" fmla="*/ 2147483646 w 122"/>
              <a:gd name="T33" fmla="*/ 0 h 234"/>
              <a:gd name="T34" fmla="*/ 2147483646 w 122"/>
              <a:gd name="T35" fmla="*/ 2147483646 h 234"/>
              <a:gd name="T36" fmla="*/ 2147483646 w 122"/>
              <a:gd name="T37" fmla="*/ 2147483646 h 2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2"/>
              <a:gd name="T58" fmla="*/ 0 h 234"/>
              <a:gd name="T59" fmla="*/ 122 w 122"/>
              <a:gd name="T60" fmla="*/ 234 h 23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2" h="234">
                <a:moveTo>
                  <a:pt x="122" y="232"/>
                </a:moveTo>
                <a:lnTo>
                  <a:pt x="106" y="232"/>
                </a:lnTo>
                <a:lnTo>
                  <a:pt x="90" y="232"/>
                </a:lnTo>
                <a:lnTo>
                  <a:pt x="74" y="232"/>
                </a:lnTo>
                <a:lnTo>
                  <a:pt x="58" y="232"/>
                </a:lnTo>
                <a:lnTo>
                  <a:pt x="44" y="232"/>
                </a:lnTo>
                <a:lnTo>
                  <a:pt x="29" y="233"/>
                </a:lnTo>
                <a:lnTo>
                  <a:pt x="15" y="233"/>
                </a:lnTo>
                <a:lnTo>
                  <a:pt x="0" y="234"/>
                </a:lnTo>
                <a:lnTo>
                  <a:pt x="10" y="202"/>
                </a:lnTo>
                <a:lnTo>
                  <a:pt x="19" y="171"/>
                </a:lnTo>
                <a:lnTo>
                  <a:pt x="28" y="143"/>
                </a:lnTo>
                <a:lnTo>
                  <a:pt x="39" y="114"/>
                </a:lnTo>
                <a:lnTo>
                  <a:pt x="49" y="86"/>
                </a:lnTo>
                <a:lnTo>
                  <a:pt x="60" y="58"/>
                </a:lnTo>
                <a:lnTo>
                  <a:pt x="72" y="30"/>
                </a:lnTo>
                <a:lnTo>
                  <a:pt x="84" y="0"/>
                </a:lnTo>
                <a:lnTo>
                  <a:pt x="122" y="3"/>
                </a:lnTo>
                <a:lnTo>
                  <a:pt x="122" y="2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34" name="未知">
            <a:extLst>
              <a:ext uri="{FF2B5EF4-FFF2-40B4-BE49-F238E27FC236}">
                <a16:creationId xmlns:a16="http://schemas.microsoft.com/office/drawing/2014/main" xmlns="" id="{11FF591F-D5C4-473A-A7F8-CA9C8043F0D7}"/>
              </a:ext>
            </a:extLst>
          </p:cNvPr>
          <p:cNvSpPr>
            <a:spLocks/>
          </p:cNvSpPr>
          <p:nvPr/>
        </p:nvSpPr>
        <p:spPr bwMode="auto">
          <a:xfrm>
            <a:off x="4200525" y="2719388"/>
            <a:ext cx="242888" cy="125412"/>
          </a:xfrm>
          <a:custGeom>
            <a:avLst/>
            <a:gdLst>
              <a:gd name="T0" fmla="*/ 2147483646 w 459"/>
              <a:gd name="T1" fmla="*/ 2147483646 h 239"/>
              <a:gd name="T2" fmla="*/ 2147483646 w 459"/>
              <a:gd name="T3" fmla="*/ 2147483646 h 239"/>
              <a:gd name="T4" fmla="*/ 2147483646 w 459"/>
              <a:gd name="T5" fmla="*/ 2147483646 h 239"/>
              <a:gd name="T6" fmla="*/ 2147483646 w 459"/>
              <a:gd name="T7" fmla="*/ 2147483646 h 239"/>
              <a:gd name="T8" fmla="*/ 2147483646 w 459"/>
              <a:gd name="T9" fmla="*/ 2147483646 h 239"/>
              <a:gd name="T10" fmla="*/ 2147483646 w 459"/>
              <a:gd name="T11" fmla="*/ 2147483646 h 239"/>
              <a:gd name="T12" fmla="*/ 2147483646 w 459"/>
              <a:gd name="T13" fmla="*/ 2147483646 h 239"/>
              <a:gd name="T14" fmla="*/ 2147483646 w 459"/>
              <a:gd name="T15" fmla="*/ 2147483646 h 239"/>
              <a:gd name="T16" fmla="*/ 2147483646 w 459"/>
              <a:gd name="T17" fmla="*/ 2147483646 h 239"/>
              <a:gd name="T18" fmla="*/ 2147483646 w 459"/>
              <a:gd name="T19" fmla="*/ 2147483646 h 239"/>
              <a:gd name="T20" fmla="*/ 2147483646 w 459"/>
              <a:gd name="T21" fmla="*/ 2147483646 h 239"/>
              <a:gd name="T22" fmla="*/ 2147483646 w 459"/>
              <a:gd name="T23" fmla="*/ 2147483646 h 239"/>
              <a:gd name="T24" fmla="*/ 2147483646 w 459"/>
              <a:gd name="T25" fmla="*/ 2147483646 h 239"/>
              <a:gd name="T26" fmla="*/ 2147483646 w 459"/>
              <a:gd name="T27" fmla="*/ 2147483646 h 239"/>
              <a:gd name="T28" fmla="*/ 2147483646 w 459"/>
              <a:gd name="T29" fmla="*/ 2147483646 h 239"/>
              <a:gd name="T30" fmla="*/ 2147483646 w 459"/>
              <a:gd name="T31" fmla="*/ 2147483646 h 239"/>
              <a:gd name="T32" fmla="*/ 2147483646 w 459"/>
              <a:gd name="T33" fmla="*/ 2147483646 h 239"/>
              <a:gd name="T34" fmla="*/ 2147483646 w 459"/>
              <a:gd name="T35" fmla="*/ 2147483646 h 239"/>
              <a:gd name="T36" fmla="*/ 2147483646 w 459"/>
              <a:gd name="T37" fmla="*/ 2147483646 h 239"/>
              <a:gd name="T38" fmla="*/ 2147483646 w 459"/>
              <a:gd name="T39" fmla="*/ 2147483646 h 239"/>
              <a:gd name="T40" fmla="*/ 2147483646 w 459"/>
              <a:gd name="T41" fmla="*/ 0 h 239"/>
              <a:gd name="T42" fmla="*/ 2147483646 w 459"/>
              <a:gd name="T43" fmla="*/ 2147483646 h 239"/>
              <a:gd name="T44" fmla="*/ 2147483646 w 459"/>
              <a:gd name="T45" fmla="*/ 2147483646 h 239"/>
              <a:gd name="T46" fmla="*/ 2147483646 w 459"/>
              <a:gd name="T47" fmla="*/ 2147483646 h 239"/>
              <a:gd name="T48" fmla="*/ 2147483646 w 459"/>
              <a:gd name="T49" fmla="*/ 2147483646 h 239"/>
              <a:gd name="T50" fmla="*/ 2147483646 w 459"/>
              <a:gd name="T51" fmla="*/ 2147483646 h 239"/>
              <a:gd name="T52" fmla="*/ 2147483646 w 459"/>
              <a:gd name="T53" fmla="*/ 2147483646 h 239"/>
              <a:gd name="T54" fmla="*/ 2147483646 w 459"/>
              <a:gd name="T55" fmla="*/ 2147483646 h 239"/>
              <a:gd name="T56" fmla="*/ 2147483646 w 459"/>
              <a:gd name="T57" fmla="*/ 2147483646 h 239"/>
              <a:gd name="T58" fmla="*/ 2147483646 w 459"/>
              <a:gd name="T59" fmla="*/ 2147483646 h 239"/>
              <a:gd name="T60" fmla="*/ 2147483646 w 459"/>
              <a:gd name="T61" fmla="*/ 2147483646 h 239"/>
              <a:gd name="T62" fmla="*/ 0 w 459"/>
              <a:gd name="T63" fmla="*/ 2147483646 h 239"/>
              <a:gd name="T64" fmla="*/ 0 w 459"/>
              <a:gd name="T65" fmla="*/ 2147483646 h 239"/>
              <a:gd name="T66" fmla="*/ 0 w 459"/>
              <a:gd name="T67" fmla="*/ 2147483646 h 239"/>
              <a:gd name="T68" fmla="*/ 0 w 459"/>
              <a:gd name="T69" fmla="*/ 2147483646 h 239"/>
              <a:gd name="T70" fmla="*/ 2147483646 w 459"/>
              <a:gd name="T71" fmla="*/ 2147483646 h 239"/>
              <a:gd name="T72" fmla="*/ 2147483646 w 459"/>
              <a:gd name="T73" fmla="*/ 2147483646 h 239"/>
              <a:gd name="T74" fmla="*/ 2147483646 w 459"/>
              <a:gd name="T75" fmla="*/ 2147483646 h 239"/>
              <a:gd name="T76" fmla="*/ 2147483646 w 459"/>
              <a:gd name="T77" fmla="*/ 2147483646 h 239"/>
              <a:gd name="T78" fmla="*/ 2147483646 w 459"/>
              <a:gd name="T79" fmla="*/ 2147483646 h 239"/>
              <a:gd name="T80" fmla="*/ 2147483646 w 459"/>
              <a:gd name="T81" fmla="*/ 2147483646 h 239"/>
              <a:gd name="T82" fmla="*/ 2147483646 w 459"/>
              <a:gd name="T83" fmla="*/ 2147483646 h 239"/>
              <a:gd name="T84" fmla="*/ 2147483646 w 459"/>
              <a:gd name="T85" fmla="*/ 2147483646 h 239"/>
              <a:gd name="T86" fmla="*/ 2147483646 w 459"/>
              <a:gd name="T87" fmla="*/ 2147483646 h 239"/>
              <a:gd name="T88" fmla="*/ 2147483646 w 459"/>
              <a:gd name="T89" fmla="*/ 2147483646 h 239"/>
              <a:gd name="T90" fmla="*/ 2147483646 w 459"/>
              <a:gd name="T91" fmla="*/ 2147483646 h 239"/>
              <a:gd name="T92" fmla="*/ 2147483646 w 459"/>
              <a:gd name="T93" fmla="*/ 2147483646 h 239"/>
              <a:gd name="T94" fmla="*/ 2147483646 w 459"/>
              <a:gd name="T95" fmla="*/ 2147483646 h 239"/>
              <a:gd name="T96" fmla="*/ 2147483646 w 459"/>
              <a:gd name="T97" fmla="*/ 2147483646 h 239"/>
              <a:gd name="T98" fmla="*/ 2147483646 w 459"/>
              <a:gd name="T99" fmla="*/ 2147483646 h 239"/>
              <a:gd name="T100" fmla="*/ 2147483646 w 459"/>
              <a:gd name="T101" fmla="*/ 2147483646 h 239"/>
              <a:gd name="T102" fmla="*/ 2147483646 w 459"/>
              <a:gd name="T103" fmla="*/ 2147483646 h 239"/>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59"/>
              <a:gd name="T157" fmla="*/ 0 h 239"/>
              <a:gd name="T158" fmla="*/ 459 w 459"/>
              <a:gd name="T159" fmla="*/ 239 h 239"/>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59" h="239">
                <a:moveTo>
                  <a:pt x="223" y="32"/>
                </a:moveTo>
                <a:lnTo>
                  <a:pt x="223" y="52"/>
                </a:lnTo>
                <a:lnTo>
                  <a:pt x="223" y="98"/>
                </a:lnTo>
                <a:lnTo>
                  <a:pt x="223" y="146"/>
                </a:lnTo>
                <a:lnTo>
                  <a:pt x="223" y="173"/>
                </a:lnTo>
                <a:lnTo>
                  <a:pt x="226" y="181"/>
                </a:lnTo>
                <a:lnTo>
                  <a:pt x="234" y="184"/>
                </a:lnTo>
                <a:lnTo>
                  <a:pt x="242" y="182"/>
                </a:lnTo>
                <a:lnTo>
                  <a:pt x="247" y="172"/>
                </a:lnTo>
                <a:lnTo>
                  <a:pt x="247" y="143"/>
                </a:lnTo>
                <a:lnTo>
                  <a:pt x="247" y="91"/>
                </a:lnTo>
                <a:lnTo>
                  <a:pt x="247" y="39"/>
                </a:lnTo>
                <a:lnTo>
                  <a:pt x="248" y="4"/>
                </a:lnTo>
                <a:lnTo>
                  <a:pt x="261" y="3"/>
                </a:lnTo>
                <a:lnTo>
                  <a:pt x="274" y="3"/>
                </a:lnTo>
                <a:lnTo>
                  <a:pt x="288" y="2"/>
                </a:lnTo>
                <a:lnTo>
                  <a:pt x="302" y="1"/>
                </a:lnTo>
                <a:lnTo>
                  <a:pt x="316" y="1"/>
                </a:lnTo>
                <a:lnTo>
                  <a:pt x="330" y="1"/>
                </a:lnTo>
                <a:lnTo>
                  <a:pt x="344" y="1"/>
                </a:lnTo>
                <a:lnTo>
                  <a:pt x="358" y="0"/>
                </a:lnTo>
                <a:lnTo>
                  <a:pt x="372" y="1"/>
                </a:lnTo>
                <a:lnTo>
                  <a:pt x="385" y="1"/>
                </a:lnTo>
                <a:lnTo>
                  <a:pt x="398" y="1"/>
                </a:lnTo>
                <a:lnTo>
                  <a:pt x="411" y="2"/>
                </a:lnTo>
                <a:lnTo>
                  <a:pt x="425" y="3"/>
                </a:lnTo>
                <a:lnTo>
                  <a:pt x="437" y="3"/>
                </a:lnTo>
                <a:lnTo>
                  <a:pt x="448" y="5"/>
                </a:lnTo>
                <a:lnTo>
                  <a:pt x="459" y="6"/>
                </a:lnTo>
                <a:lnTo>
                  <a:pt x="216" y="236"/>
                </a:lnTo>
                <a:lnTo>
                  <a:pt x="2" y="239"/>
                </a:lnTo>
                <a:lnTo>
                  <a:pt x="0" y="180"/>
                </a:lnTo>
                <a:lnTo>
                  <a:pt x="0" y="111"/>
                </a:lnTo>
                <a:lnTo>
                  <a:pt x="0" y="46"/>
                </a:lnTo>
                <a:lnTo>
                  <a:pt x="0" y="4"/>
                </a:lnTo>
                <a:lnTo>
                  <a:pt x="16" y="4"/>
                </a:lnTo>
                <a:lnTo>
                  <a:pt x="31" y="4"/>
                </a:lnTo>
                <a:lnTo>
                  <a:pt x="46" y="4"/>
                </a:lnTo>
                <a:lnTo>
                  <a:pt x="60" y="3"/>
                </a:lnTo>
                <a:lnTo>
                  <a:pt x="74" y="3"/>
                </a:lnTo>
                <a:lnTo>
                  <a:pt x="87" y="3"/>
                </a:lnTo>
                <a:lnTo>
                  <a:pt x="100" y="3"/>
                </a:lnTo>
                <a:lnTo>
                  <a:pt x="113" y="2"/>
                </a:lnTo>
                <a:lnTo>
                  <a:pt x="127" y="2"/>
                </a:lnTo>
                <a:lnTo>
                  <a:pt x="139" y="2"/>
                </a:lnTo>
                <a:lnTo>
                  <a:pt x="152" y="2"/>
                </a:lnTo>
                <a:lnTo>
                  <a:pt x="165" y="2"/>
                </a:lnTo>
                <a:lnTo>
                  <a:pt x="177" y="3"/>
                </a:lnTo>
                <a:lnTo>
                  <a:pt x="191" y="3"/>
                </a:lnTo>
                <a:lnTo>
                  <a:pt x="204" y="3"/>
                </a:lnTo>
                <a:lnTo>
                  <a:pt x="218" y="4"/>
                </a:lnTo>
                <a:lnTo>
                  <a:pt x="223" y="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35" name="未知">
            <a:extLst>
              <a:ext uri="{FF2B5EF4-FFF2-40B4-BE49-F238E27FC236}">
                <a16:creationId xmlns:a16="http://schemas.microsoft.com/office/drawing/2014/main" xmlns="" id="{0755ABA8-4420-4BE5-8C72-BD5D6B0CBE96}"/>
              </a:ext>
            </a:extLst>
          </p:cNvPr>
          <p:cNvSpPr>
            <a:spLocks/>
          </p:cNvSpPr>
          <p:nvPr/>
        </p:nvSpPr>
        <p:spPr bwMode="auto">
          <a:xfrm>
            <a:off x="4595813" y="2717800"/>
            <a:ext cx="112712" cy="122238"/>
          </a:xfrm>
          <a:custGeom>
            <a:avLst/>
            <a:gdLst>
              <a:gd name="T0" fmla="*/ 2147483646 w 214"/>
              <a:gd name="T1" fmla="*/ 2147483646 h 230"/>
              <a:gd name="T2" fmla="*/ 2147483646 w 214"/>
              <a:gd name="T3" fmla="*/ 2147483646 h 230"/>
              <a:gd name="T4" fmla="*/ 2147483646 w 214"/>
              <a:gd name="T5" fmla="*/ 2147483646 h 230"/>
              <a:gd name="T6" fmla="*/ 2147483646 w 214"/>
              <a:gd name="T7" fmla="*/ 2147483646 h 230"/>
              <a:gd name="T8" fmla="*/ 2147483646 w 214"/>
              <a:gd name="T9" fmla="*/ 2147483646 h 230"/>
              <a:gd name="T10" fmla="*/ 2147483646 w 214"/>
              <a:gd name="T11" fmla="*/ 2147483646 h 230"/>
              <a:gd name="T12" fmla="*/ 2147483646 w 214"/>
              <a:gd name="T13" fmla="*/ 2147483646 h 230"/>
              <a:gd name="T14" fmla="*/ 2147483646 w 214"/>
              <a:gd name="T15" fmla="*/ 2147483646 h 230"/>
              <a:gd name="T16" fmla="*/ 2147483646 w 214"/>
              <a:gd name="T17" fmla="*/ 2147483646 h 230"/>
              <a:gd name="T18" fmla="*/ 2147483646 w 214"/>
              <a:gd name="T19" fmla="*/ 2147483646 h 230"/>
              <a:gd name="T20" fmla="*/ 2147483646 w 214"/>
              <a:gd name="T21" fmla="*/ 2147483646 h 230"/>
              <a:gd name="T22" fmla="*/ 2147483646 w 214"/>
              <a:gd name="T23" fmla="*/ 2147483646 h 230"/>
              <a:gd name="T24" fmla="*/ 2147483646 w 214"/>
              <a:gd name="T25" fmla="*/ 2147483646 h 230"/>
              <a:gd name="T26" fmla="*/ 2147483646 w 214"/>
              <a:gd name="T27" fmla="*/ 2147483646 h 230"/>
              <a:gd name="T28" fmla="*/ 2147483646 w 214"/>
              <a:gd name="T29" fmla="*/ 2147483646 h 230"/>
              <a:gd name="T30" fmla="*/ 2147483646 w 214"/>
              <a:gd name="T31" fmla="*/ 2147483646 h 230"/>
              <a:gd name="T32" fmla="*/ 2147483646 w 214"/>
              <a:gd name="T33" fmla="*/ 2147483646 h 230"/>
              <a:gd name="T34" fmla="*/ 2147483646 w 214"/>
              <a:gd name="T35" fmla="*/ 2147483646 h 230"/>
              <a:gd name="T36" fmla="*/ 2147483646 w 214"/>
              <a:gd name="T37" fmla="*/ 2147483646 h 230"/>
              <a:gd name="T38" fmla="*/ 2147483646 w 214"/>
              <a:gd name="T39" fmla="*/ 2147483646 h 230"/>
              <a:gd name="T40" fmla="*/ 0 w 214"/>
              <a:gd name="T41" fmla="*/ 2147483646 h 230"/>
              <a:gd name="T42" fmla="*/ 2147483646 w 214"/>
              <a:gd name="T43" fmla="*/ 2147483646 h 230"/>
              <a:gd name="T44" fmla="*/ 2147483646 w 214"/>
              <a:gd name="T45" fmla="*/ 2147483646 h 230"/>
              <a:gd name="T46" fmla="*/ 2147483646 w 214"/>
              <a:gd name="T47" fmla="*/ 2147483646 h 230"/>
              <a:gd name="T48" fmla="*/ 2147483646 w 214"/>
              <a:gd name="T49" fmla="*/ 0 h 230"/>
              <a:gd name="T50" fmla="*/ 2147483646 w 214"/>
              <a:gd name="T51" fmla="*/ 2147483646 h 23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4"/>
              <a:gd name="T79" fmla="*/ 0 h 230"/>
              <a:gd name="T80" fmla="*/ 214 w 214"/>
              <a:gd name="T81" fmla="*/ 230 h 23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4" h="230">
                <a:moveTo>
                  <a:pt x="211" y="1"/>
                </a:moveTo>
                <a:lnTo>
                  <a:pt x="212" y="39"/>
                </a:lnTo>
                <a:lnTo>
                  <a:pt x="212" y="104"/>
                </a:lnTo>
                <a:lnTo>
                  <a:pt x="212" y="173"/>
                </a:lnTo>
                <a:lnTo>
                  <a:pt x="214" y="226"/>
                </a:lnTo>
                <a:lnTo>
                  <a:pt x="199" y="227"/>
                </a:lnTo>
                <a:lnTo>
                  <a:pt x="184" y="228"/>
                </a:lnTo>
                <a:lnTo>
                  <a:pt x="168" y="229"/>
                </a:lnTo>
                <a:lnTo>
                  <a:pt x="150" y="229"/>
                </a:lnTo>
                <a:lnTo>
                  <a:pt x="133" y="230"/>
                </a:lnTo>
                <a:lnTo>
                  <a:pt x="115" y="230"/>
                </a:lnTo>
                <a:lnTo>
                  <a:pt x="98" y="230"/>
                </a:lnTo>
                <a:lnTo>
                  <a:pt x="80" y="230"/>
                </a:lnTo>
                <a:lnTo>
                  <a:pt x="64" y="229"/>
                </a:lnTo>
                <a:lnTo>
                  <a:pt x="49" y="229"/>
                </a:lnTo>
                <a:lnTo>
                  <a:pt x="36" y="229"/>
                </a:lnTo>
                <a:lnTo>
                  <a:pt x="23" y="229"/>
                </a:lnTo>
                <a:lnTo>
                  <a:pt x="13" y="228"/>
                </a:lnTo>
                <a:lnTo>
                  <a:pt x="6" y="228"/>
                </a:lnTo>
                <a:lnTo>
                  <a:pt x="2" y="228"/>
                </a:lnTo>
                <a:lnTo>
                  <a:pt x="0" y="228"/>
                </a:lnTo>
                <a:lnTo>
                  <a:pt x="3" y="172"/>
                </a:lnTo>
                <a:lnTo>
                  <a:pt x="4" y="114"/>
                </a:lnTo>
                <a:lnTo>
                  <a:pt x="4" y="56"/>
                </a:lnTo>
                <a:lnTo>
                  <a:pt x="4" y="0"/>
                </a:lnTo>
                <a:lnTo>
                  <a:pt x="21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36" name="未知">
            <a:extLst>
              <a:ext uri="{FF2B5EF4-FFF2-40B4-BE49-F238E27FC236}">
                <a16:creationId xmlns:a16="http://schemas.microsoft.com/office/drawing/2014/main" xmlns="" id="{15AA05C6-1FB3-4D43-81D3-C497E864D182}"/>
              </a:ext>
            </a:extLst>
          </p:cNvPr>
          <p:cNvSpPr>
            <a:spLocks/>
          </p:cNvSpPr>
          <p:nvPr/>
        </p:nvSpPr>
        <p:spPr bwMode="auto">
          <a:xfrm>
            <a:off x="3938588" y="2724150"/>
            <a:ext cx="117475" cy="125413"/>
          </a:xfrm>
          <a:custGeom>
            <a:avLst/>
            <a:gdLst>
              <a:gd name="T0" fmla="*/ 2147483646 w 222"/>
              <a:gd name="T1" fmla="*/ 2147483646 h 238"/>
              <a:gd name="T2" fmla="*/ 2147483646 w 222"/>
              <a:gd name="T3" fmla="*/ 2147483646 h 238"/>
              <a:gd name="T4" fmla="*/ 2147483646 w 222"/>
              <a:gd name="T5" fmla="*/ 2147483646 h 238"/>
              <a:gd name="T6" fmla="*/ 2147483646 w 222"/>
              <a:gd name="T7" fmla="*/ 2147483646 h 238"/>
              <a:gd name="T8" fmla="*/ 2147483646 w 222"/>
              <a:gd name="T9" fmla="*/ 2147483646 h 238"/>
              <a:gd name="T10" fmla="*/ 2147483646 w 222"/>
              <a:gd name="T11" fmla="*/ 2147483646 h 238"/>
              <a:gd name="T12" fmla="*/ 2147483646 w 222"/>
              <a:gd name="T13" fmla="*/ 2147483646 h 238"/>
              <a:gd name="T14" fmla="*/ 2147483646 w 222"/>
              <a:gd name="T15" fmla="*/ 2147483646 h 238"/>
              <a:gd name="T16" fmla="*/ 2147483646 w 222"/>
              <a:gd name="T17" fmla="*/ 2147483646 h 238"/>
              <a:gd name="T18" fmla="*/ 2147483646 w 222"/>
              <a:gd name="T19" fmla="*/ 2147483646 h 238"/>
              <a:gd name="T20" fmla="*/ 2147483646 w 222"/>
              <a:gd name="T21" fmla="*/ 2147483646 h 238"/>
              <a:gd name="T22" fmla="*/ 2147483646 w 222"/>
              <a:gd name="T23" fmla="*/ 2147483646 h 238"/>
              <a:gd name="T24" fmla="*/ 2147483646 w 222"/>
              <a:gd name="T25" fmla="*/ 2147483646 h 238"/>
              <a:gd name="T26" fmla="*/ 2147483646 w 222"/>
              <a:gd name="T27" fmla="*/ 2147483646 h 238"/>
              <a:gd name="T28" fmla="*/ 2147483646 w 222"/>
              <a:gd name="T29" fmla="*/ 2147483646 h 238"/>
              <a:gd name="T30" fmla="*/ 2147483646 w 222"/>
              <a:gd name="T31" fmla="*/ 2147483646 h 238"/>
              <a:gd name="T32" fmla="*/ 2147483646 w 222"/>
              <a:gd name="T33" fmla="*/ 2147483646 h 238"/>
              <a:gd name="T34" fmla="*/ 2147483646 w 222"/>
              <a:gd name="T35" fmla="*/ 2147483646 h 238"/>
              <a:gd name="T36" fmla="*/ 2147483646 w 222"/>
              <a:gd name="T37" fmla="*/ 2147483646 h 238"/>
              <a:gd name="T38" fmla="*/ 2147483646 w 222"/>
              <a:gd name="T39" fmla="*/ 2147483646 h 238"/>
              <a:gd name="T40" fmla="*/ 0 w 222"/>
              <a:gd name="T41" fmla="*/ 2147483646 h 238"/>
              <a:gd name="T42" fmla="*/ 2147483646 w 222"/>
              <a:gd name="T43" fmla="*/ 2147483646 h 238"/>
              <a:gd name="T44" fmla="*/ 2147483646 w 222"/>
              <a:gd name="T45" fmla="*/ 2147483646 h 238"/>
              <a:gd name="T46" fmla="*/ 2147483646 w 222"/>
              <a:gd name="T47" fmla="*/ 2147483646 h 238"/>
              <a:gd name="T48" fmla="*/ 2147483646 w 222"/>
              <a:gd name="T49" fmla="*/ 0 h 238"/>
              <a:gd name="T50" fmla="*/ 2147483646 w 222"/>
              <a:gd name="T51" fmla="*/ 0 h 238"/>
              <a:gd name="T52" fmla="*/ 2147483646 w 222"/>
              <a:gd name="T53" fmla="*/ 0 h 238"/>
              <a:gd name="T54" fmla="*/ 2147483646 w 222"/>
              <a:gd name="T55" fmla="*/ 0 h 238"/>
              <a:gd name="T56" fmla="*/ 2147483646 w 222"/>
              <a:gd name="T57" fmla="*/ 0 h 238"/>
              <a:gd name="T58" fmla="*/ 2147483646 w 222"/>
              <a:gd name="T59" fmla="*/ 0 h 238"/>
              <a:gd name="T60" fmla="*/ 2147483646 w 222"/>
              <a:gd name="T61" fmla="*/ 0 h 238"/>
              <a:gd name="T62" fmla="*/ 2147483646 w 222"/>
              <a:gd name="T63" fmla="*/ 0 h 238"/>
              <a:gd name="T64" fmla="*/ 2147483646 w 222"/>
              <a:gd name="T65" fmla="*/ 0 h 238"/>
              <a:gd name="T66" fmla="*/ 2147483646 w 222"/>
              <a:gd name="T67" fmla="*/ 0 h 238"/>
              <a:gd name="T68" fmla="*/ 2147483646 w 222"/>
              <a:gd name="T69" fmla="*/ 0 h 238"/>
              <a:gd name="T70" fmla="*/ 2147483646 w 222"/>
              <a:gd name="T71" fmla="*/ 0 h 238"/>
              <a:gd name="T72" fmla="*/ 2147483646 w 222"/>
              <a:gd name="T73" fmla="*/ 0 h 238"/>
              <a:gd name="T74" fmla="*/ 2147483646 w 222"/>
              <a:gd name="T75" fmla="*/ 2147483646 h 238"/>
              <a:gd name="T76" fmla="*/ 2147483646 w 222"/>
              <a:gd name="T77" fmla="*/ 2147483646 h 238"/>
              <a:gd name="T78" fmla="*/ 2147483646 w 222"/>
              <a:gd name="T79" fmla="*/ 2147483646 h 238"/>
              <a:gd name="T80" fmla="*/ 2147483646 w 222"/>
              <a:gd name="T81" fmla="*/ 2147483646 h 23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2"/>
              <a:gd name="T124" fmla="*/ 0 h 238"/>
              <a:gd name="T125" fmla="*/ 222 w 222"/>
              <a:gd name="T126" fmla="*/ 238 h 23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2" h="238">
                <a:moveTo>
                  <a:pt x="221" y="238"/>
                </a:moveTo>
                <a:lnTo>
                  <a:pt x="195" y="223"/>
                </a:lnTo>
                <a:lnTo>
                  <a:pt x="176" y="205"/>
                </a:lnTo>
                <a:lnTo>
                  <a:pt x="162" y="184"/>
                </a:lnTo>
                <a:lnTo>
                  <a:pt x="151" y="161"/>
                </a:lnTo>
                <a:lnTo>
                  <a:pt x="141" y="137"/>
                </a:lnTo>
                <a:lnTo>
                  <a:pt x="129" y="113"/>
                </a:lnTo>
                <a:lnTo>
                  <a:pt x="114" y="91"/>
                </a:lnTo>
                <a:lnTo>
                  <a:pt x="95" y="71"/>
                </a:lnTo>
                <a:lnTo>
                  <a:pt x="86" y="63"/>
                </a:lnTo>
                <a:lnTo>
                  <a:pt x="76" y="55"/>
                </a:lnTo>
                <a:lnTo>
                  <a:pt x="66" y="48"/>
                </a:lnTo>
                <a:lnTo>
                  <a:pt x="55" y="40"/>
                </a:lnTo>
                <a:lnTo>
                  <a:pt x="43" y="34"/>
                </a:lnTo>
                <a:lnTo>
                  <a:pt x="31" y="29"/>
                </a:lnTo>
                <a:lnTo>
                  <a:pt x="17" y="24"/>
                </a:lnTo>
                <a:lnTo>
                  <a:pt x="4" y="22"/>
                </a:lnTo>
                <a:lnTo>
                  <a:pt x="1" y="18"/>
                </a:lnTo>
                <a:lnTo>
                  <a:pt x="1" y="11"/>
                </a:lnTo>
                <a:lnTo>
                  <a:pt x="1" y="6"/>
                </a:lnTo>
                <a:lnTo>
                  <a:pt x="0" y="1"/>
                </a:lnTo>
                <a:lnTo>
                  <a:pt x="8" y="1"/>
                </a:lnTo>
                <a:lnTo>
                  <a:pt x="18" y="1"/>
                </a:lnTo>
                <a:lnTo>
                  <a:pt x="30" y="1"/>
                </a:lnTo>
                <a:lnTo>
                  <a:pt x="42" y="0"/>
                </a:lnTo>
                <a:lnTo>
                  <a:pt x="55" y="0"/>
                </a:lnTo>
                <a:lnTo>
                  <a:pt x="70" y="0"/>
                </a:lnTo>
                <a:lnTo>
                  <a:pt x="85" y="0"/>
                </a:lnTo>
                <a:lnTo>
                  <a:pt x="100" y="0"/>
                </a:lnTo>
                <a:lnTo>
                  <a:pt x="116" y="0"/>
                </a:lnTo>
                <a:lnTo>
                  <a:pt x="131" y="0"/>
                </a:lnTo>
                <a:lnTo>
                  <a:pt x="148" y="0"/>
                </a:lnTo>
                <a:lnTo>
                  <a:pt x="163" y="0"/>
                </a:lnTo>
                <a:lnTo>
                  <a:pt x="178" y="0"/>
                </a:lnTo>
                <a:lnTo>
                  <a:pt x="192" y="0"/>
                </a:lnTo>
                <a:lnTo>
                  <a:pt x="206" y="0"/>
                </a:lnTo>
                <a:lnTo>
                  <a:pt x="218" y="0"/>
                </a:lnTo>
                <a:lnTo>
                  <a:pt x="219" y="26"/>
                </a:lnTo>
                <a:lnTo>
                  <a:pt x="221" y="87"/>
                </a:lnTo>
                <a:lnTo>
                  <a:pt x="222" y="164"/>
                </a:lnTo>
                <a:lnTo>
                  <a:pt x="221" y="2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37" name="未知">
            <a:extLst>
              <a:ext uri="{FF2B5EF4-FFF2-40B4-BE49-F238E27FC236}">
                <a16:creationId xmlns:a16="http://schemas.microsoft.com/office/drawing/2014/main" xmlns="" id="{218A16B3-BAB0-487A-994C-72187C8A3FB6}"/>
              </a:ext>
            </a:extLst>
          </p:cNvPr>
          <p:cNvSpPr>
            <a:spLocks/>
          </p:cNvSpPr>
          <p:nvPr/>
        </p:nvSpPr>
        <p:spPr bwMode="auto">
          <a:xfrm>
            <a:off x="4067175" y="2722563"/>
            <a:ext cx="120650" cy="122237"/>
          </a:xfrm>
          <a:custGeom>
            <a:avLst/>
            <a:gdLst>
              <a:gd name="T0" fmla="*/ 2147483646 w 229"/>
              <a:gd name="T1" fmla="*/ 2147483646 h 233"/>
              <a:gd name="T2" fmla="*/ 2147483646 w 229"/>
              <a:gd name="T3" fmla="*/ 2147483646 h 233"/>
              <a:gd name="T4" fmla="*/ 2147483646 w 229"/>
              <a:gd name="T5" fmla="*/ 2147483646 h 233"/>
              <a:gd name="T6" fmla="*/ 2147483646 w 229"/>
              <a:gd name="T7" fmla="*/ 2147483646 h 233"/>
              <a:gd name="T8" fmla="*/ 2147483646 w 229"/>
              <a:gd name="T9" fmla="*/ 2147483646 h 233"/>
              <a:gd name="T10" fmla="*/ 2147483646 w 229"/>
              <a:gd name="T11" fmla="*/ 2147483646 h 233"/>
              <a:gd name="T12" fmla="*/ 2147483646 w 229"/>
              <a:gd name="T13" fmla="*/ 2147483646 h 233"/>
              <a:gd name="T14" fmla="*/ 2147483646 w 229"/>
              <a:gd name="T15" fmla="*/ 2147483646 h 233"/>
              <a:gd name="T16" fmla="*/ 2147483646 w 229"/>
              <a:gd name="T17" fmla="*/ 2147483646 h 233"/>
              <a:gd name="T18" fmla="*/ 2147483646 w 229"/>
              <a:gd name="T19" fmla="*/ 2147483646 h 233"/>
              <a:gd name="T20" fmla="*/ 2147483646 w 229"/>
              <a:gd name="T21" fmla="*/ 2147483646 h 233"/>
              <a:gd name="T22" fmla="*/ 2147483646 w 229"/>
              <a:gd name="T23" fmla="*/ 2147483646 h 233"/>
              <a:gd name="T24" fmla="*/ 2147483646 w 229"/>
              <a:gd name="T25" fmla="*/ 2147483646 h 233"/>
              <a:gd name="T26" fmla="*/ 2147483646 w 229"/>
              <a:gd name="T27" fmla="*/ 2147483646 h 233"/>
              <a:gd name="T28" fmla="*/ 2147483646 w 229"/>
              <a:gd name="T29" fmla="*/ 2147483646 h 233"/>
              <a:gd name="T30" fmla="*/ 2147483646 w 229"/>
              <a:gd name="T31" fmla="*/ 2147483646 h 233"/>
              <a:gd name="T32" fmla="*/ 2147483646 w 229"/>
              <a:gd name="T33" fmla="*/ 2147483646 h 233"/>
              <a:gd name="T34" fmla="*/ 0 w 229"/>
              <a:gd name="T35" fmla="*/ 2147483646 h 233"/>
              <a:gd name="T36" fmla="*/ 2147483646 w 229"/>
              <a:gd name="T37" fmla="*/ 2147483646 h 233"/>
              <a:gd name="T38" fmla="*/ 2147483646 w 229"/>
              <a:gd name="T39" fmla="*/ 2147483646 h 233"/>
              <a:gd name="T40" fmla="*/ 2147483646 w 229"/>
              <a:gd name="T41" fmla="*/ 2147483646 h 233"/>
              <a:gd name="T42" fmla="*/ 2147483646 w 229"/>
              <a:gd name="T43" fmla="*/ 2147483646 h 233"/>
              <a:gd name="T44" fmla="*/ 2147483646 w 229"/>
              <a:gd name="T45" fmla="*/ 0 h 233"/>
              <a:gd name="T46" fmla="*/ 2147483646 w 229"/>
              <a:gd name="T47" fmla="*/ 0 h 233"/>
              <a:gd name="T48" fmla="*/ 2147483646 w 229"/>
              <a:gd name="T49" fmla="*/ 0 h 233"/>
              <a:gd name="T50" fmla="*/ 2147483646 w 229"/>
              <a:gd name="T51" fmla="*/ 0 h 233"/>
              <a:gd name="T52" fmla="*/ 2147483646 w 229"/>
              <a:gd name="T53" fmla="*/ 0 h 233"/>
              <a:gd name="T54" fmla="*/ 2147483646 w 229"/>
              <a:gd name="T55" fmla="*/ 2147483646 h 233"/>
              <a:gd name="T56" fmla="*/ 2147483646 w 229"/>
              <a:gd name="T57" fmla="*/ 2147483646 h 233"/>
              <a:gd name="T58" fmla="*/ 2147483646 w 229"/>
              <a:gd name="T59" fmla="*/ 2147483646 h 233"/>
              <a:gd name="T60" fmla="*/ 2147483646 w 229"/>
              <a:gd name="T61" fmla="*/ 2147483646 h 233"/>
              <a:gd name="T62" fmla="*/ 2147483646 w 229"/>
              <a:gd name="T63" fmla="*/ 2147483646 h 233"/>
              <a:gd name="T64" fmla="*/ 2147483646 w 229"/>
              <a:gd name="T65" fmla="*/ 0 h 233"/>
              <a:gd name="T66" fmla="*/ 2147483646 w 229"/>
              <a:gd name="T67" fmla="*/ 0 h 233"/>
              <a:gd name="T68" fmla="*/ 2147483646 w 229"/>
              <a:gd name="T69" fmla="*/ 2147483646 h 233"/>
              <a:gd name="T70" fmla="*/ 2147483646 w 229"/>
              <a:gd name="T71" fmla="*/ 2147483646 h 233"/>
              <a:gd name="T72" fmla="*/ 2147483646 w 229"/>
              <a:gd name="T73" fmla="*/ 2147483646 h 233"/>
              <a:gd name="T74" fmla="*/ 2147483646 w 229"/>
              <a:gd name="T75" fmla="*/ 2147483646 h 23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9"/>
              <a:gd name="T115" fmla="*/ 0 h 233"/>
              <a:gd name="T116" fmla="*/ 229 w 229"/>
              <a:gd name="T117" fmla="*/ 233 h 23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9" h="233">
                <a:moveTo>
                  <a:pt x="226" y="233"/>
                </a:moveTo>
                <a:lnTo>
                  <a:pt x="214" y="233"/>
                </a:lnTo>
                <a:lnTo>
                  <a:pt x="201" y="233"/>
                </a:lnTo>
                <a:lnTo>
                  <a:pt x="186" y="233"/>
                </a:lnTo>
                <a:lnTo>
                  <a:pt x="172" y="233"/>
                </a:lnTo>
                <a:lnTo>
                  <a:pt x="157" y="233"/>
                </a:lnTo>
                <a:lnTo>
                  <a:pt x="142" y="233"/>
                </a:lnTo>
                <a:lnTo>
                  <a:pt x="126" y="233"/>
                </a:lnTo>
                <a:lnTo>
                  <a:pt x="111" y="233"/>
                </a:lnTo>
                <a:lnTo>
                  <a:pt x="96" y="233"/>
                </a:lnTo>
                <a:lnTo>
                  <a:pt x="81" y="233"/>
                </a:lnTo>
                <a:lnTo>
                  <a:pt x="66" y="233"/>
                </a:lnTo>
                <a:lnTo>
                  <a:pt x="52" y="233"/>
                </a:lnTo>
                <a:lnTo>
                  <a:pt x="39" y="232"/>
                </a:lnTo>
                <a:lnTo>
                  <a:pt x="27" y="232"/>
                </a:lnTo>
                <a:lnTo>
                  <a:pt x="15" y="231"/>
                </a:lnTo>
                <a:lnTo>
                  <a:pt x="5" y="230"/>
                </a:lnTo>
                <a:lnTo>
                  <a:pt x="0" y="5"/>
                </a:lnTo>
                <a:lnTo>
                  <a:pt x="13" y="3"/>
                </a:lnTo>
                <a:lnTo>
                  <a:pt x="28" y="2"/>
                </a:lnTo>
                <a:lnTo>
                  <a:pt x="41" y="1"/>
                </a:lnTo>
                <a:lnTo>
                  <a:pt x="55" y="1"/>
                </a:lnTo>
                <a:lnTo>
                  <a:pt x="70" y="0"/>
                </a:lnTo>
                <a:lnTo>
                  <a:pt x="85" y="0"/>
                </a:lnTo>
                <a:lnTo>
                  <a:pt x="99" y="0"/>
                </a:lnTo>
                <a:lnTo>
                  <a:pt x="114" y="0"/>
                </a:lnTo>
                <a:lnTo>
                  <a:pt x="128" y="0"/>
                </a:lnTo>
                <a:lnTo>
                  <a:pt x="144" y="1"/>
                </a:lnTo>
                <a:lnTo>
                  <a:pt x="158" y="1"/>
                </a:lnTo>
                <a:lnTo>
                  <a:pt x="172" y="1"/>
                </a:lnTo>
                <a:lnTo>
                  <a:pt x="186" y="1"/>
                </a:lnTo>
                <a:lnTo>
                  <a:pt x="200" y="1"/>
                </a:lnTo>
                <a:lnTo>
                  <a:pt x="213" y="0"/>
                </a:lnTo>
                <a:lnTo>
                  <a:pt x="226" y="0"/>
                </a:lnTo>
                <a:lnTo>
                  <a:pt x="227" y="36"/>
                </a:lnTo>
                <a:lnTo>
                  <a:pt x="228" y="114"/>
                </a:lnTo>
                <a:lnTo>
                  <a:pt x="229" y="194"/>
                </a:lnTo>
                <a:lnTo>
                  <a:pt x="226" y="23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38" name="未知">
            <a:extLst>
              <a:ext uri="{FF2B5EF4-FFF2-40B4-BE49-F238E27FC236}">
                <a16:creationId xmlns:a16="http://schemas.microsoft.com/office/drawing/2014/main" xmlns="" id="{F51AF23F-791F-47F0-A2EF-8592A97C6F60}"/>
              </a:ext>
            </a:extLst>
          </p:cNvPr>
          <p:cNvSpPr>
            <a:spLocks/>
          </p:cNvSpPr>
          <p:nvPr/>
        </p:nvSpPr>
        <p:spPr bwMode="auto">
          <a:xfrm>
            <a:off x="3740150" y="2722563"/>
            <a:ext cx="315913" cy="333375"/>
          </a:xfrm>
          <a:custGeom>
            <a:avLst/>
            <a:gdLst>
              <a:gd name="T0" fmla="*/ 2147483646 w 596"/>
              <a:gd name="T1" fmla="*/ 2147483646 h 630"/>
              <a:gd name="T2" fmla="*/ 2147483646 w 596"/>
              <a:gd name="T3" fmla="*/ 2147483646 h 630"/>
              <a:gd name="T4" fmla="*/ 2147483646 w 596"/>
              <a:gd name="T5" fmla="*/ 2147483646 h 630"/>
              <a:gd name="T6" fmla="*/ 2147483646 w 596"/>
              <a:gd name="T7" fmla="*/ 2147483646 h 630"/>
              <a:gd name="T8" fmla="*/ 2147483646 w 596"/>
              <a:gd name="T9" fmla="*/ 2147483646 h 630"/>
              <a:gd name="T10" fmla="*/ 2147483646 w 596"/>
              <a:gd name="T11" fmla="*/ 2147483646 h 630"/>
              <a:gd name="T12" fmla="*/ 2147483646 w 596"/>
              <a:gd name="T13" fmla="*/ 2147483646 h 630"/>
              <a:gd name="T14" fmla="*/ 2147483646 w 596"/>
              <a:gd name="T15" fmla="*/ 2147483646 h 630"/>
              <a:gd name="T16" fmla="*/ 2147483646 w 596"/>
              <a:gd name="T17" fmla="*/ 2147483646 h 630"/>
              <a:gd name="T18" fmla="*/ 2147483646 w 596"/>
              <a:gd name="T19" fmla="*/ 2147483646 h 630"/>
              <a:gd name="T20" fmla="*/ 2147483646 w 596"/>
              <a:gd name="T21" fmla="*/ 2147483646 h 630"/>
              <a:gd name="T22" fmla="*/ 2147483646 w 596"/>
              <a:gd name="T23" fmla="*/ 2147483646 h 630"/>
              <a:gd name="T24" fmla="*/ 2147483646 w 596"/>
              <a:gd name="T25" fmla="*/ 2147483646 h 630"/>
              <a:gd name="T26" fmla="*/ 2147483646 w 596"/>
              <a:gd name="T27" fmla="*/ 2147483646 h 630"/>
              <a:gd name="T28" fmla="*/ 2147483646 w 596"/>
              <a:gd name="T29" fmla="*/ 2147483646 h 630"/>
              <a:gd name="T30" fmla="*/ 2147483646 w 596"/>
              <a:gd name="T31" fmla="*/ 2147483646 h 630"/>
              <a:gd name="T32" fmla="*/ 2147483646 w 596"/>
              <a:gd name="T33" fmla="*/ 2147483646 h 630"/>
              <a:gd name="T34" fmla="*/ 2147483646 w 596"/>
              <a:gd name="T35" fmla="*/ 2147483646 h 630"/>
              <a:gd name="T36" fmla="*/ 2147483646 w 596"/>
              <a:gd name="T37" fmla="*/ 2147483646 h 630"/>
              <a:gd name="T38" fmla="*/ 2147483646 w 596"/>
              <a:gd name="T39" fmla="*/ 2147483646 h 630"/>
              <a:gd name="T40" fmla="*/ 2147483646 w 596"/>
              <a:gd name="T41" fmla="*/ 2147483646 h 630"/>
              <a:gd name="T42" fmla="*/ 2147483646 w 596"/>
              <a:gd name="T43" fmla="*/ 2147483646 h 630"/>
              <a:gd name="T44" fmla="*/ 2147483646 w 596"/>
              <a:gd name="T45" fmla="*/ 2147483646 h 630"/>
              <a:gd name="T46" fmla="*/ 2147483646 w 596"/>
              <a:gd name="T47" fmla="*/ 2147483646 h 630"/>
              <a:gd name="T48" fmla="*/ 2147483646 w 596"/>
              <a:gd name="T49" fmla="*/ 2147483646 h 630"/>
              <a:gd name="T50" fmla="*/ 2147483646 w 596"/>
              <a:gd name="T51" fmla="*/ 2147483646 h 630"/>
              <a:gd name="T52" fmla="*/ 2147483646 w 596"/>
              <a:gd name="T53" fmla="*/ 2147483646 h 630"/>
              <a:gd name="T54" fmla="*/ 2147483646 w 596"/>
              <a:gd name="T55" fmla="*/ 2147483646 h 630"/>
              <a:gd name="T56" fmla="*/ 2147483646 w 596"/>
              <a:gd name="T57" fmla="*/ 2147483646 h 630"/>
              <a:gd name="T58" fmla="*/ 2147483646 w 596"/>
              <a:gd name="T59" fmla="*/ 2147483646 h 630"/>
              <a:gd name="T60" fmla="*/ 2147483646 w 596"/>
              <a:gd name="T61" fmla="*/ 2147483646 h 630"/>
              <a:gd name="T62" fmla="*/ 2147483646 w 596"/>
              <a:gd name="T63" fmla="*/ 2147483646 h 630"/>
              <a:gd name="T64" fmla="*/ 2147483646 w 596"/>
              <a:gd name="T65" fmla="*/ 2147483646 h 630"/>
              <a:gd name="T66" fmla="*/ 2147483646 w 596"/>
              <a:gd name="T67" fmla="*/ 2147483646 h 630"/>
              <a:gd name="T68" fmla="*/ 2147483646 w 596"/>
              <a:gd name="T69" fmla="*/ 2147483646 h 630"/>
              <a:gd name="T70" fmla="*/ 2147483646 w 596"/>
              <a:gd name="T71" fmla="*/ 2147483646 h 630"/>
              <a:gd name="T72" fmla="*/ 2147483646 w 596"/>
              <a:gd name="T73" fmla="*/ 2147483646 h 630"/>
              <a:gd name="T74" fmla="*/ 2147483646 w 596"/>
              <a:gd name="T75" fmla="*/ 2147483646 h 630"/>
              <a:gd name="T76" fmla="*/ 2147483646 w 596"/>
              <a:gd name="T77" fmla="*/ 2147483646 h 630"/>
              <a:gd name="T78" fmla="*/ 2147483646 w 596"/>
              <a:gd name="T79" fmla="*/ 2147483646 h 630"/>
              <a:gd name="T80" fmla="*/ 2147483646 w 596"/>
              <a:gd name="T81" fmla="*/ 2147483646 h 630"/>
              <a:gd name="T82" fmla="*/ 2147483646 w 596"/>
              <a:gd name="T83" fmla="*/ 2147483646 h 630"/>
              <a:gd name="T84" fmla="*/ 2147483646 w 596"/>
              <a:gd name="T85" fmla="*/ 2147483646 h 630"/>
              <a:gd name="T86" fmla="*/ 2147483646 w 596"/>
              <a:gd name="T87" fmla="*/ 2147483646 h 630"/>
              <a:gd name="T88" fmla="*/ 2147483646 w 596"/>
              <a:gd name="T89" fmla="*/ 2147483646 h 630"/>
              <a:gd name="T90" fmla="*/ 2147483646 w 596"/>
              <a:gd name="T91" fmla="*/ 2147483646 h 630"/>
              <a:gd name="T92" fmla="*/ 2147483646 w 596"/>
              <a:gd name="T93" fmla="*/ 2147483646 h 630"/>
              <a:gd name="T94" fmla="*/ 2147483646 w 596"/>
              <a:gd name="T95" fmla="*/ 2147483646 h 630"/>
              <a:gd name="T96" fmla="*/ 2147483646 w 596"/>
              <a:gd name="T97" fmla="*/ 0 h 630"/>
              <a:gd name="T98" fmla="*/ 2147483646 w 596"/>
              <a:gd name="T99" fmla="*/ 2147483646 h 630"/>
              <a:gd name="T100" fmla="*/ 2147483646 w 596"/>
              <a:gd name="T101" fmla="*/ 2147483646 h 630"/>
              <a:gd name="T102" fmla="*/ 2147483646 w 596"/>
              <a:gd name="T103" fmla="*/ 2147483646 h 63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96"/>
              <a:gd name="T157" fmla="*/ 0 h 630"/>
              <a:gd name="T158" fmla="*/ 596 w 596"/>
              <a:gd name="T159" fmla="*/ 630 h 63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96" h="630">
                <a:moveTo>
                  <a:pt x="400" y="57"/>
                </a:moveTo>
                <a:lnTo>
                  <a:pt x="419" y="66"/>
                </a:lnTo>
                <a:lnTo>
                  <a:pt x="435" y="78"/>
                </a:lnTo>
                <a:lnTo>
                  <a:pt x="449" y="90"/>
                </a:lnTo>
                <a:lnTo>
                  <a:pt x="462" y="103"/>
                </a:lnTo>
                <a:lnTo>
                  <a:pt x="472" y="118"/>
                </a:lnTo>
                <a:lnTo>
                  <a:pt x="481" y="134"/>
                </a:lnTo>
                <a:lnTo>
                  <a:pt x="489" y="150"/>
                </a:lnTo>
                <a:lnTo>
                  <a:pt x="497" y="166"/>
                </a:lnTo>
                <a:lnTo>
                  <a:pt x="505" y="183"/>
                </a:lnTo>
                <a:lnTo>
                  <a:pt x="514" y="198"/>
                </a:lnTo>
                <a:lnTo>
                  <a:pt x="523" y="213"/>
                </a:lnTo>
                <a:lnTo>
                  <a:pt x="533" y="227"/>
                </a:lnTo>
                <a:lnTo>
                  <a:pt x="545" y="241"/>
                </a:lnTo>
                <a:lnTo>
                  <a:pt x="559" y="253"/>
                </a:lnTo>
                <a:lnTo>
                  <a:pt x="577" y="263"/>
                </a:lnTo>
                <a:lnTo>
                  <a:pt x="596" y="271"/>
                </a:lnTo>
                <a:lnTo>
                  <a:pt x="591" y="277"/>
                </a:lnTo>
                <a:lnTo>
                  <a:pt x="584" y="283"/>
                </a:lnTo>
                <a:lnTo>
                  <a:pt x="576" y="290"/>
                </a:lnTo>
                <a:lnTo>
                  <a:pt x="567" y="296"/>
                </a:lnTo>
                <a:lnTo>
                  <a:pt x="559" y="303"/>
                </a:lnTo>
                <a:lnTo>
                  <a:pt x="554" y="311"/>
                </a:lnTo>
                <a:lnTo>
                  <a:pt x="552" y="320"/>
                </a:lnTo>
                <a:lnTo>
                  <a:pt x="553" y="330"/>
                </a:lnTo>
                <a:lnTo>
                  <a:pt x="548" y="354"/>
                </a:lnTo>
                <a:lnTo>
                  <a:pt x="551" y="370"/>
                </a:lnTo>
                <a:lnTo>
                  <a:pt x="554" y="386"/>
                </a:lnTo>
                <a:lnTo>
                  <a:pt x="551" y="407"/>
                </a:lnTo>
                <a:lnTo>
                  <a:pt x="532" y="402"/>
                </a:lnTo>
                <a:lnTo>
                  <a:pt x="514" y="398"/>
                </a:lnTo>
                <a:lnTo>
                  <a:pt x="495" y="393"/>
                </a:lnTo>
                <a:lnTo>
                  <a:pt x="478" y="389"/>
                </a:lnTo>
                <a:lnTo>
                  <a:pt x="461" y="385"/>
                </a:lnTo>
                <a:lnTo>
                  <a:pt x="443" y="380"/>
                </a:lnTo>
                <a:lnTo>
                  <a:pt x="426" y="374"/>
                </a:lnTo>
                <a:lnTo>
                  <a:pt x="409" y="366"/>
                </a:lnTo>
                <a:lnTo>
                  <a:pt x="409" y="358"/>
                </a:lnTo>
                <a:lnTo>
                  <a:pt x="416" y="350"/>
                </a:lnTo>
                <a:lnTo>
                  <a:pt x="425" y="344"/>
                </a:lnTo>
                <a:lnTo>
                  <a:pt x="435" y="338"/>
                </a:lnTo>
                <a:lnTo>
                  <a:pt x="443" y="332"/>
                </a:lnTo>
                <a:lnTo>
                  <a:pt x="446" y="327"/>
                </a:lnTo>
                <a:lnTo>
                  <a:pt x="442" y="322"/>
                </a:lnTo>
                <a:lnTo>
                  <a:pt x="427" y="317"/>
                </a:lnTo>
                <a:lnTo>
                  <a:pt x="417" y="321"/>
                </a:lnTo>
                <a:lnTo>
                  <a:pt x="408" y="326"/>
                </a:lnTo>
                <a:lnTo>
                  <a:pt x="399" y="331"/>
                </a:lnTo>
                <a:lnTo>
                  <a:pt x="390" y="337"/>
                </a:lnTo>
                <a:lnTo>
                  <a:pt x="383" y="345"/>
                </a:lnTo>
                <a:lnTo>
                  <a:pt x="377" y="353"/>
                </a:lnTo>
                <a:lnTo>
                  <a:pt x="372" y="361"/>
                </a:lnTo>
                <a:lnTo>
                  <a:pt x="368" y="371"/>
                </a:lnTo>
                <a:lnTo>
                  <a:pt x="364" y="387"/>
                </a:lnTo>
                <a:lnTo>
                  <a:pt x="362" y="405"/>
                </a:lnTo>
                <a:lnTo>
                  <a:pt x="364" y="421"/>
                </a:lnTo>
                <a:lnTo>
                  <a:pt x="371" y="436"/>
                </a:lnTo>
                <a:lnTo>
                  <a:pt x="379" y="430"/>
                </a:lnTo>
                <a:lnTo>
                  <a:pt x="383" y="421"/>
                </a:lnTo>
                <a:lnTo>
                  <a:pt x="385" y="411"/>
                </a:lnTo>
                <a:lnTo>
                  <a:pt x="387" y="402"/>
                </a:lnTo>
                <a:lnTo>
                  <a:pt x="389" y="393"/>
                </a:lnTo>
                <a:lnTo>
                  <a:pt x="395" y="388"/>
                </a:lnTo>
                <a:lnTo>
                  <a:pt x="404" y="387"/>
                </a:lnTo>
                <a:lnTo>
                  <a:pt x="418" y="391"/>
                </a:lnTo>
                <a:lnTo>
                  <a:pt x="435" y="401"/>
                </a:lnTo>
                <a:lnTo>
                  <a:pt x="452" y="408"/>
                </a:lnTo>
                <a:lnTo>
                  <a:pt x="471" y="414"/>
                </a:lnTo>
                <a:lnTo>
                  <a:pt x="489" y="418"/>
                </a:lnTo>
                <a:lnTo>
                  <a:pt x="508" y="422"/>
                </a:lnTo>
                <a:lnTo>
                  <a:pt x="528" y="426"/>
                </a:lnTo>
                <a:lnTo>
                  <a:pt x="547" y="429"/>
                </a:lnTo>
                <a:lnTo>
                  <a:pt x="566" y="432"/>
                </a:lnTo>
                <a:lnTo>
                  <a:pt x="577" y="460"/>
                </a:lnTo>
                <a:lnTo>
                  <a:pt x="586" y="489"/>
                </a:lnTo>
                <a:lnTo>
                  <a:pt x="593" y="522"/>
                </a:lnTo>
                <a:lnTo>
                  <a:pt x="596" y="557"/>
                </a:lnTo>
                <a:lnTo>
                  <a:pt x="582" y="567"/>
                </a:lnTo>
                <a:lnTo>
                  <a:pt x="567" y="573"/>
                </a:lnTo>
                <a:lnTo>
                  <a:pt x="553" y="578"/>
                </a:lnTo>
                <a:lnTo>
                  <a:pt x="539" y="582"/>
                </a:lnTo>
                <a:lnTo>
                  <a:pt x="525" y="585"/>
                </a:lnTo>
                <a:lnTo>
                  <a:pt x="510" y="587"/>
                </a:lnTo>
                <a:lnTo>
                  <a:pt x="496" y="588"/>
                </a:lnTo>
                <a:lnTo>
                  <a:pt x="482" y="589"/>
                </a:lnTo>
                <a:lnTo>
                  <a:pt x="468" y="591"/>
                </a:lnTo>
                <a:lnTo>
                  <a:pt x="454" y="593"/>
                </a:lnTo>
                <a:lnTo>
                  <a:pt x="439" y="595"/>
                </a:lnTo>
                <a:lnTo>
                  <a:pt x="425" y="599"/>
                </a:lnTo>
                <a:lnTo>
                  <a:pt x="411" y="604"/>
                </a:lnTo>
                <a:lnTo>
                  <a:pt x="398" y="610"/>
                </a:lnTo>
                <a:lnTo>
                  <a:pt x="384" y="620"/>
                </a:lnTo>
                <a:lnTo>
                  <a:pt x="371" y="630"/>
                </a:lnTo>
                <a:lnTo>
                  <a:pt x="347" y="630"/>
                </a:lnTo>
                <a:lnTo>
                  <a:pt x="322" y="627"/>
                </a:lnTo>
                <a:lnTo>
                  <a:pt x="299" y="622"/>
                </a:lnTo>
                <a:lnTo>
                  <a:pt x="277" y="616"/>
                </a:lnTo>
                <a:lnTo>
                  <a:pt x="255" y="606"/>
                </a:lnTo>
                <a:lnTo>
                  <a:pt x="234" y="596"/>
                </a:lnTo>
                <a:lnTo>
                  <a:pt x="213" y="584"/>
                </a:lnTo>
                <a:lnTo>
                  <a:pt x="194" y="572"/>
                </a:lnTo>
                <a:lnTo>
                  <a:pt x="174" y="558"/>
                </a:lnTo>
                <a:lnTo>
                  <a:pt x="155" y="544"/>
                </a:lnTo>
                <a:lnTo>
                  <a:pt x="136" y="531"/>
                </a:lnTo>
                <a:lnTo>
                  <a:pt x="117" y="517"/>
                </a:lnTo>
                <a:lnTo>
                  <a:pt x="99" y="503"/>
                </a:lnTo>
                <a:lnTo>
                  <a:pt x="79" y="490"/>
                </a:lnTo>
                <a:lnTo>
                  <a:pt x="61" y="479"/>
                </a:lnTo>
                <a:lnTo>
                  <a:pt x="42" y="468"/>
                </a:lnTo>
                <a:lnTo>
                  <a:pt x="31" y="455"/>
                </a:lnTo>
                <a:lnTo>
                  <a:pt x="22" y="441"/>
                </a:lnTo>
                <a:lnTo>
                  <a:pt x="13" y="427"/>
                </a:lnTo>
                <a:lnTo>
                  <a:pt x="7" y="412"/>
                </a:lnTo>
                <a:lnTo>
                  <a:pt x="2" y="396"/>
                </a:lnTo>
                <a:lnTo>
                  <a:pt x="0" y="380"/>
                </a:lnTo>
                <a:lnTo>
                  <a:pt x="2" y="363"/>
                </a:lnTo>
                <a:lnTo>
                  <a:pt x="8" y="346"/>
                </a:lnTo>
                <a:lnTo>
                  <a:pt x="15" y="336"/>
                </a:lnTo>
                <a:lnTo>
                  <a:pt x="18" y="324"/>
                </a:lnTo>
                <a:lnTo>
                  <a:pt x="19" y="311"/>
                </a:lnTo>
                <a:lnTo>
                  <a:pt x="17" y="299"/>
                </a:lnTo>
                <a:lnTo>
                  <a:pt x="6" y="283"/>
                </a:lnTo>
                <a:lnTo>
                  <a:pt x="1" y="264"/>
                </a:lnTo>
                <a:lnTo>
                  <a:pt x="1" y="244"/>
                </a:lnTo>
                <a:lnTo>
                  <a:pt x="4" y="224"/>
                </a:lnTo>
                <a:lnTo>
                  <a:pt x="10" y="207"/>
                </a:lnTo>
                <a:lnTo>
                  <a:pt x="22" y="193"/>
                </a:lnTo>
                <a:lnTo>
                  <a:pt x="37" y="178"/>
                </a:lnTo>
                <a:lnTo>
                  <a:pt x="51" y="164"/>
                </a:lnTo>
                <a:lnTo>
                  <a:pt x="65" y="150"/>
                </a:lnTo>
                <a:lnTo>
                  <a:pt x="74" y="136"/>
                </a:lnTo>
                <a:lnTo>
                  <a:pt x="78" y="119"/>
                </a:lnTo>
                <a:lnTo>
                  <a:pt x="73" y="100"/>
                </a:lnTo>
                <a:lnTo>
                  <a:pt x="86" y="78"/>
                </a:lnTo>
                <a:lnTo>
                  <a:pt x="106" y="66"/>
                </a:lnTo>
                <a:lnTo>
                  <a:pt x="129" y="62"/>
                </a:lnTo>
                <a:lnTo>
                  <a:pt x="153" y="61"/>
                </a:lnTo>
                <a:lnTo>
                  <a:pt x="178" y="60"/>
                </a:lnTo>
                <a:lnTo>
                  <a:pt x="198" y="54"/>
                </a:lnTo>
                <a:lnTo>
                  <a:pt x="213" y="40"/>
                </a:lnTo>
                <a:lnTo>
                  <a:pt x="222" y="14"/>
                </a:lnTo>
                <a:lnTo>
                  <a:pt x="230" y="9"/>
                </a:lnTo>
                <a:lnTo>
                  <a:pt x="239" y="5"/>
                </a:lnTo>
                <a:lnTo>
                  <a:pt x="249" y="2"/>
                </a:lnTo>
                <a:lnTo>
                  <a:pt x="259" y="1"/>
                </a:lnTo>
                <a:lnTo>
                  <a:pt x="269" y="0"/>
                </a:lnTo>
                <a:lnTo>
                  <a:pt x="280" y="0"/>
                </a:lnTo>
                <a:lnTo>
                  <a:pt x="289" y="1"/>
                </a:lnTo>
                <a:lnTo>
                  <a:pt x="297" y="3"/>
                </a:lnTo>
                <a:lnTo>
                  <a:pt x="309" y="10"/>
                </a:lnTo>
                <a:lnTo>
                  <a:pt x="321" y="17"/>
                </a:lnTo>
                <a:lnTo>
                  <a:pt x="333" y="25"/>
                </a:lnTo>
                <a:lnTo>
                  <a:pt x="346" y="32"/>
                </a:lnTo>
                <a:lnTo>
                  <a:pt x="359" y="39"/>
                </a:lnTo>
                <a:lnTo>
                  <a:pt x="371" y="45"/>
                </a:lnTo>
                <a:lnTo>
                  <a:pt x="385" y="51"/>
                </a:lnTo>
                <a:lnTo>
                  <a:pt x="400" y="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39" name="未知">
            <a:extLst>
              <a:ext uri="{FF2B5EF4-FFF2-40B4-BE49-F238E27FC236}">
                <a16:creationId xmlns:a16="http://schemas.microsoft.com/office/drawing/2014/main" xmlns="" id="{843B78FB-C753-45A0-A51D-D08549DADF1A}"/>
              </a:ext>
            </a:extLst>
          </p:cNvPr>
          <p:cNvSpPr>
            <a:spLocks/>
          </p:cNvSpPr>
          <p:nvPr/>
        </p:nvSpPr>
        <p:spPr bwMode="auto">
          <a:xfrm>
            <a:off x="4343400" y="2747963"/>
            <a:ext cx="101600" cy="96837"/>
          </a:xfrm>
          <a:custGeom>
            <a:avLst/>
            <a:gdLst>
              <a:gd name="T0" fmla="*/ 2147483646 w 193"/>
              <a:gd name="T1" fmla="*/ 2147483646 h 184"/>
              <a:gd name="T2" fmla="*/ 0 w 193"/>
              <a:gd name="T3" fmla="*/ 2147483646 h 184"/>
              <a:gd name="T4" fmla="*/ 2147483646 w 193"/>
              <a:gd name="T5" fmla="*/ 2147483646 h 184"/>
              <a:gd name="T6" fmla="*/ 2147483646 w 193"/>
              <a:gd name="T7" fmla="*/ 2147483646 h 184"/>
              <a:gd name="T8" fmla="*/ 2147483646 w 193"/>
              <a:gd name="T9" fmla="*/ 2147483646 h 184"/>
              <a:gd name="T10" fmla="*/ 2147483646 w 193"/>
              <a:gd name="T11" fmla="*/ 2147483646 h 184"/>
              <a:gd name="T12" fmla="*/ 2147483646 w 193"/>
              <a:gd name="T13" fmla="*/ 2147483646 h 184"/>
              <a:gd name="T14" fmla="*/ 2147483646 w 193"/>
              <a:gd name="T15" fmla="*/ 2147483646 h 184"/>
              <a:gd name="T16" fmla="*/ 2147483646 w 193"/>
              <a:gd name="T17" fmla="*/ 2147483646 h 184"/>
              <a:gd name="T18" fmla="*/ 2147483646 w 193"/>
              <a:gd name="T19" fmla="*/ 2147483646 h 184"/>
              <a:gd name="T20" fmla="*/ 2147483646 w 193"/>
              <a:gd name="T21" fmla="*/ 2147483646 h 184"/>
              <a:gd name="T22" fmla="*/ 2147483646 w 193"/>
              <a:gd name="T23" fmla="*/ 2147483646 h 184"/>
              <a:gd name="T24" fmla="*/ 2147483646 w 193"/>
              <a:gd name="T25" fmla="*/ 2147483646 h 184"/>
              <a:gd name="T26" fmla="*/ 2147483646 w 193"/>
              <a:gd name="T27" fmla="*/ 2147483646 h 184"/>
              <a:gd name="T28" fmla="*/ 2147483646 w 193"/>
              <a:gd name="T29" fmla="*/ 2147483646 h 184"/>
              <a:gd name="T30" fmla="*/ 2147483646 w 193"/>
              <a:gd name="T31" fmla="*/ 2147483646 h 184"/>
              <a:gd name="T32" fmla="*/ 2147483646 w 193"/>
              <a:gd name="T33" fmla="*/ 2147483646 h 184"/>
              <a:gd name="T34" fmla="*/ 2147483646 w 193"/>
              <a:gd name="T35" fmla="*/ 0 h 184"/>
              <a:gd name="T36" fmla="*/ 2147483646 w 193"/>
              <a:gd name="T37" fmla="*/ 2147483646 h 184"/>
              <a:gd name="T38" fmla="*/ 2147483646 w 193"/>
              <a:gd name="T39" fmla="*/ 2147483646 h 184"/>
              <a:gd name="T40" fmla="*/ 2147483646 w 193"/>
              <a:gd name="T41" fmla="*/ 2147483646 h 184"/>
              <a:gd name="T42" fmla="*/ 2147483646 w 193"/>
              <a:gd name="T43" fmla="*/ 2147483646 h 18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93"/>
              <a:gd name="T67" fmla="*/ 0 h 184"/>
              <a:gd name="T68" fmla="*/ 193 w 193"/>
              <a:gd name="T69" fmla="*/ 184 h 18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93" h="184">
                <a:moveTo>
                  <a:pt x="189" y="182"/>
                </a:moveTo>
                <a:lnTo>
                  <a:pt x="0" y="184"/>
                </a:lnTo>
                <a:lnTo>
                  <a:pt x="7" y="177"/>
                </a:lnTo>
                <a:lnTo>
                  <a:pt x="15" y="168"/>
                </a:lnTo>
                <a:lnTo>
                  <a:pt x="24" y="158"/>
                </a:lnTo>
                <a:lnTo>
                  <a:pt x="36" y="147"/>
                </a:lnTo>
                <a:lnTo>
                  <a:pt x="48" y="135"/>
                </a:lnTo>
                <a:lnTo>
                  <a:pt x="61" y="122"/>
                </a:lnTo>
                <a:lnTo>
                  <a:pt x="74" y="109"/>
                </a:lnTo>
                <a:lnTo>
                  <a:pt x="87" y="96"/>
                </a:lnTo>
                <a:lnTo>
                  <a:pt x="102" y="83"/>
                </a:lnTo>
                <a:lnTo>
                  <a:pt x="116" y="69"/>
                </a:lnTo>
                <a:lnTo>
                  <a:pt x="129" y="56"/>
                </a:lnTo>
                <a:lnTo>
                  <a:pt x="143" y="44"/>
                </a:lnTo>
                <a:lnTo>
                  <a:pt x="156" y="32"/>
                </a:lnTo>
                <a:lnTo>
                  <a:pt x="168" y="20"/>
                </a:lnTo>
                <a:lnTo>
                  <a:pt x="179" y="9"/>
                </a:lnTo>
                <a:lnTo>
                  <a:pt x="189" y="0"/>
                </a:lnTo>
                <a:lnTo>
                  <a:pt x="190" y="47"/>
                </a:lnTo>
                <a:lnTo>
                  <a:pt x="192" y="100"/>
                </a:lnTo>
                <a:lnTo>
                  <a:pt x="193" y="149"/>
                </a:lnTo>
                <a:lnTo>
                  <a:pt x="189" y="18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40" name="未知">
            <a:extLst>
              <a:ext uri="{FF2B5EF4-FFF2-40B4-BE49-F238E27FC236}">
                <a16:creationId xmlns:a16="http://schemas.microsoft.com/office/drawing/2014/main" xmlns="" id="{7EF4D3D2-B2FE-4DFE-82D1-5B681BBF9AEA}"/>
              </a:ext>
            </a:extLst>
          </p:cNvPr>
          <p:cNvSpPr>
            <a:spLocks/>
          </p:cNvSpPr>
          <p:nvPr/>
        </p:nvSpPr>
        <p:spPr bwMode="auto">
          <a:xfrm>
            <a:off x="3752850" y="2763838"/>
            <a:ext cx="119063" cy="93662"/>
          </a:xfrm>
          <a:custGeom>
            <a:avLst/>
            <a:gdLst>
              <a:gd name="T0" fmla="*/ 2147483646 w 225"/>
              <a:gd name="T1" fmla="*/ 2147483646 h 176"/>
              <a:gd name="T2" fmla="*/ 2147483646 w 225"/>
              <a:gd name="T3" fmla="*/ 2147483646 h 176"/>
              <a:gd name="T4" fmla="*/ 2147483646 w 225"/>
              <a:gd name="T5" fmla="*/ 2147483646 h 176"/>
              <a:gd name="T6" fmla="*/ 2147483646 w 225"/>
              <a:gd name="T7" fmla="*/ 2147483646 h 176"/>
              <a:gd name="T8" fmla="*/ 2147483646 w 225"/>
              <a:gd name="T9" fmla="*/ 2147483646 h 176"/>
              <a:gd name="T10" fmla="*/ 2147483646 w 225"/>
              <a:gd name="T11" fmla="*/ 2147483646 h 176"/>
              <a:gd name="T12" fmla="*/ 2147483646 w 225"/>
              <a:gd name="T13" fmla="*/ 2147483646 h 176"/>
              <a:gd name="T14" fmla="*/ 2147483646 w 225"/>
              <a:gd name="T15" fmla="*/ 2147483646 h 176"/>
              <a:gd name="T16" fmla="*/ 2147483646 w 225"/>
              <a:gd name="T17" fmla="*/ 2147483646 h 176"/>
              <a:gd name="T18" fmla="*/ 2147483646 w 225"/>
              <a:gd name="T19" fmla="*/ 2147483646 h 176"/>
              <a:gd name="T20" fmla="*/ 2147483646 w 225"/>
              <a:gd name="T21" fmla="*/ 2147483646 h 176"/>
              <a:gd name="T22" fmla="*/ 2147483646 w 225"/>
              <a:gd name="T23" fmla="*/ 2147483646 h 176"/>
              <a:gd name="T24" fmla="*/ 2147483646 w 225"/>
              <a:gd name="T25" fmla="*/ 2147483646 h 176"/>
              <a:gd name="T26" fmla="*/ 2147483646 w 225"/>
              <a:gd name="T27" fmla="*/ 2147483646 h 176"/>
              <a:gd name="T28" fmla="*/ 2147483646 w 225"/>
              <a:gd name="T29" fmla="*/ 2147483646 h 176"/>
              <a:gd name="T30" fmla="*/ 2147483646 w 225"/>
              <a:gd name="T31" fmla="*/ 2147483646 h 176"/>
              <a:gd name="T32" fmla="*/ 2147483646 w 225"/>
              <a:gd name="T33" fmla="*/ 2147483646 h 176"/>
              <a:gd name="T34" fmla="*/ 2147483646 w 225"/>
              <a:gd name="T35" fmla="*/ 2147483646 h 176"/>
              <a:gd name="T36" fmla="*/ 2147483646 w 225"/>
              <a:gd name="T37" fmla="*/ 2147483646 h 176"/>
              <a:gd name="T38" fmla="*/ 2147483646 w 225"/>
              <a:gd name="T39" fmla="*/ 2147483646 h 176"/>
              <a:gd name="T40" fmla="*/ 2147483646 w 225"/>
              <a:gd name="T41" fmla="*/ 2147483646 h 176"/>
              <a:gd name="T42" fmla="*/ 2147483646 w 225"/>
              <a:gd name="T43" fmla="*/ 2147483646 h 176"/>
              <a:gd name="T44" fmla="*/ 2147483646 w 225"/>
              <a:gd name="T45" fmla="*/ 2147483646 h 176"/>
              <a:gd name="T46" fmla="*/ 2147483646 w 225"/>
              <a:gd name="T47" fmla="*/ 2147483646 h 176"/>
              <a:gd name="T48" fmla="*/ 2147483646 w 225"/>
              <a:gd name="T49" fmla="*/ 2147483646 h 176"/>
              <a:gd name="T50" fmla="*/ 0 w 225"/>
              <a:gd name="T51" fmla="*/ 2147483646 h 176"/>
              <a:gd name="T52" fmla="*/ 2147483646 w 225"/>
              <a:gd name="T53" fmla="*/ 2147483646 h 176"/>
              <a:gd name="T54" fmla="*/ 2147483646 w 225"/>
              <a:gd name="T55" fmla="*/ 2147483646 h 176"/>
              <a:gd name="T56" fmla="*/ 2147483646 w 225"/>
              <a:gd name="T57" fmla="*/ 2147483646 h 176"/>
              <a:gd name="T58" fmla="*/ 2147483646 w 225"/>
              <a:gd name="T59" fmla="*/ 2147483646 h 176"/>
              <a:gd name="T60" fmla="*/ 2147483646 w 225"/>
              <a:gd name="T61" fmla="*/ 2147483646 h 176"/>
              <a:gd name="T62" fmla="*/ 2147483646 w 225"/>
              <a:gd name="T63" fmla="*/ 2147483646 h 176"/>
              <a:gd name="T64" fmla="*/ 2147483646 w 225"/>
              <a:gd name="T65" fmla="*/ 2147483646 h 176"/>
              <a:gd name="T66" fmla="*/ 2147483646 w 225"/>
              <a:gd name="T67" fmla="*/ 2147483646 h 176"/>
              <a:gd name="T68" fmla="*/ 2147483646 w 225"/>
              <a:gd name="T69" fmla="*/ 2147483646 h 176"/>
              <a:gd name="T70" fmla="*/ 2147483646 w 225"/>
              <a:gd name="T71" fmla="*/ 2147483646 h 176"/>
              <a:gd name="T72" fmla="*/ 2147483646 w 225"/>
              <a:gd name="T73" fmla="*/ 2147483646 h 176"/>
              <a:gd name="T74" fmla="*/ 2147483646 w 225"/>
              <a:gd name="T75" fmla="*/ 2147483646 h 176"/>
              <a:gd name="T76" fmla="*/ 2147483646 w 225"/>
              <a:gd name="T77" fmla="*/ 2147483646 h 176"/>
              <a:gd name="T78" fmla="*/ 2147483646 w 225"/>
              <a:gd name="T79" fmla="*/ 2147483646 h 176"/>
              <a:gd name="T80" fmla="*/ 2147483646 w 225"/>
              <a:gd name="T81" fmla="*/ 2147483646 h 176"/>
              <a:gd name="T82" fmla="*/ 2147483646 w 225"/>
              <a:gd name="T83" fmla="*/ 2147483646 h 176"/>
              <a:gd name="T84" fmla="*/ 2147483646 w 225"/>
              <a:gd name="T85" fmla="*/ 2147483646 h 176"/>
              <a:gd name="T86" fmla="*/ 2147483646 w 225"/>
              <a:gd name="T87" fmla="*/ 2147483646 h 176"/>
              <a:gd name="T88" fmla="*/ 2147483646 w 225"/>
              <a:gd name="T89" fmla="*/ 0 h 176"/>
              <a:gd name="T90" fmla="*/ 2147483646 w 225"/>
              <a:gd name="T91" fmla="*/ 0 h 176"/>
              <a:gd name="T92" fmla="*/ 2147483646 w 225"/>
              <a:gd name="T93" fmla="*/ 2147483646 h 176"/>
              <a:gd name="T94" fmla="*/ 2147483646 w 225"/>
              <a:gd name="T95" fmla="*/ 2147483646 h 176"/>
              <a:gd name="T96" fmla="*/ 2147483646 w 225"/>
              <a:gd name="T97" fmla="*/ 2147483646 h 176"/>
              <a:gd name="T98" fmla="*/ 2147483646 w 225"/>
              <a:gd name="T99" fmla="*/ 2147483646 h 176"/>
              <a:gd name="T100" fmla="*/ 2147483646 w 225"/>
              <a:gd name="T101" fmla="*/ 2147483646 h 176"/>
              <a:gd name="T102" fmla="*/ 2147483646 w 225"/>
              <a:gd name="T103" fmla="*/ 2147483646 h 176"/>
              <a:gd name="T104" fmla="*/ 2147483646 w 225"/>
              <a:gd name="T105" fmla="*/ 2147483646 h 17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5"/>
              <a:gd name="T160" fmla="*/ 0 h 176"/>
              <a:gd name="T161" fmla="*/ 225 w 225"/>
              <a:gd name="T162" fmla="*/ 176 h 17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5" h="176">
                <a:moveTo>
                  <a:pt x="225" y="22"/>
                </a:moveTo>
                <a:lnTo>
                  <a:pt x="219" y="27"/>
                </a:lnTo>
                <a:lnTo>
                  <a:pt x="212" y="29"/>
                </a:lnTo>
                <a:lnTo>
                  <a:pt x="204" y="29"/>
                </a:lnTo>
                <a:lnTo>
                  <a:pt x="196" y="28"/>
                </a:lnTo>
                <a:lnTo>
                  <a:pt x="186" y="27"/>
                </a:lnTo>
                <a:lnTo>
                  <a:pt x="177" y="26"/>
                </a:lnTo>
                <a:lnTo>
                  <a:pt x="168" y="25"/>
                </a:lnTo>
                <a:lnTo>
                  <a:pt x="160" y="27"/>
                </a:lnTo>
                <a:lnTo>
                  <a:pt x="148" y="31"/>
                </a:lnTo>
                <a:lnTo>
                  <a:pt x="137" y="37"/>
                </a:lnTo>
                <a:lnTo>
                  <a:pt x="128" y="44"/>
                </a:lnTo>
                <a:lnTo>
                  <a:pt x="121" y="53"/>
                </a:lnTo>
                <a:lnTo>
                  <a:pt x="115" y="63"/>
                </a:lnTo>
                <a:lnTo>
                  <a:pt x="110" y="73"/>
                </a:lnTo>
                <a:lnTo>
                  <a:pt x="107" y="85"/>
                </a:lnTo>
                <a:lnTo>
                  <a:pt x="103" y="96"/>
                </a:lnTo>
                <a:lnTo>
                  <a:pt x="90" y="104"/>
                </a:lnTo>
                <a:lnTo>
                  <a:pt x="76" y="111"/>
                </a:lnTo>
                <a:lnTo>
                  <a:pt x="61" y="119"/>
                </a:lnTo>
                <a:lnTo>
                  <a:pt x="47" y="127"/>
                </a:lnTo>
                <a:lnTo>
                  <a:pt x="34" y="137"/>
                </a:lnTo>
                <a:lnTo>
                  <a:pt x="22" y="148"/>
                </a:lnTo>
                <a:lnTo>
                  <a:pt x="12" y="161"/>
                </a:lnTo>
                <a:lnTo>
                  <a:pt x="2" y="176"/>
                </a:lnTo>
                <a:lnTo>
                  <a:pt x="0" y="157"/>
                </a:lnTo>
                <a:lnTo>
                  <a:pt x="4" y="139"/>
                </a:lnTo>
                <a:lnTo>
                  <a:pt x="13" y="124"/>
                </a:lnTo>
                <a:lnTo>
                  <a:pt x="25" y="110"/>
                </a:lnTo>
                <a:lnTo>
                  <a:pt x="33" y="107"/>
                </a:lnTo>
                <a:lnTo>
                  <a:pt x="40" y="104"/>
                </a:lnTo>
                <a:lnTo>
                  <a:pt x="48" y="102"/>
                </a:lnTo>
                <a:lnTo>
                  <a:pt x="55" y="98"/>
                </a:lnTo>
                <a:lnTo>
                  <a:pt x="62" y="97"/>
                </a:lnTo>
                <a:lnTo>
                  <a:pt x="70" y="95"/>
                </a:lnTo>
                <a:lnTo>
                  <a:pt x="79" y="94"/>
                </a:lnTo>
                <a:lnTo>
                  <a:pt x="88" y="94"/>
                </a:lnTo>
                <a:lnTo>
                  <a:pt x="96" y="81"/>
                </a:lnTo>
                <a:lnTo>
                  <a:pt x="103" y="66"/>
                </a:lnTo>
                <a:lnTo>
                  <a:pt x="108" y="51"/>
                </a:lnTo>
                <a:lnTo>
                  <a:pt x="114" y="36"/>
                </a:lnTo>
                <a:lnTo>
                  <a:pt x="121" y="22"/>
                </a:lnTo>
                <a:lnTo>
                  <a:pt x="132" y="12"/>
                </a:lnTo>
                <a:lnTo>
                  <a:pt x="145" y="4"/>
                </a:lnTo>
                <a:lnTo>
                  <a:pt x="164" y="0"/>
                </a:lnTo>
                <a:lnTo>
                  <a:pt x="172" y="0"/>
                </a:lnTo>
                <a:lnTo>
                  <a:pt x="180" y="1"/>
                </a:lnTo>
                <a:lnTo>
                  <a:pt x="187" y="4"/>
                </a:lnTo>
                <a:lnTo>
                  <a:pt x="196" y="7"/>
                </a:lnTo>
                <a:lnTo>
                  <a:pt x="203" y="11"/>
                </a:lnTo>
                <a:lnTo>
                  <a:pt x="210" y="14"/>
                </a:lnTo>
                <a:lnTo>
                  <a:pt x="218" y="18"/>
                </a:lnTo>
                <a:lnTo>
                  <a:pt x="225" y="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41" name="未知">
            <a:extLst>
              <a:ext uri="{FF2B5EF4-FFF2-40B4-BE49-F238E27FC236}">
                <a16:creationId xmlns:a16="http://schemas.microsoft.com/office/drawing/2014/main" xmlns="" id="{D0B29FC0-B70E-4785-8AEF-E06DC2A69A6D}"/>
              </a:ext>
            </a:extLst>
          </p:cNvPr>
          <p:cNvSpPr>
            <a:spLocks/>
          </p:cNvSpPr>
          <p:nvPr/>
        </p:nvSpPr>
        <p:spPr bwMode="auto">
          <a:xfrm>
            <a:off x="3937000" y="2774950"/>
            <a:ext cx="34925" cy="36513"/>
          </a:xfrm>
          <a:custGeom>
            <a:avLst/>
            <a:gdLst>
              <a:gd name="T0" fmla="*/ 2147483646 w 66"/>
              <a:gd name="T1" fmla="*/ 2147483646 h 70"/>
              <a:gd name="T2" fmla="*/ 2147483646 w 66"/>
              <a:gd name="T3" fmla="*/ 2147483646 h 70"/>
              <a:gd name="T4" fmla="*/ 2147483646 w 66"/>
              <a:gd name="T5" fmla="*/ 2147483646 h 70"/>
              <a:gd name="T6" fmla="*/ 2147483646 w 66"/>
              <a:gd name="T7" fmla="*/ 2147483646 h 70"/>
              <a:gd name="T8" fmla="*/ 2147483646 w 66"/>
              <a:gd name="T9" fmla="*/ 2147483646 h 70"/>
              <a:gd name="T10" fmla="*/ 2147483646 w 66"/>
              <a:gd name="T11" fmla="*/ 2147483646 h 70"/>
              <a:gd name="T12" fmla="*/ 2147483646 w 66"/>
              <a:gd name="T13" fmla="*/ 2147483646 h 70"/>
              <a:gd name="T14" fmla="*/ 2147483646 w 66"/>
              <a:gd name="T15" fmla="*/ 2147483646 h 70"/>
              <a:gd name="T16" fmla="*/ 2147483646 w 66"/>
              <a:gd name="T17" fmla="*/ 2147483646 h 70"/>
              <a:gd name="T18" fmla="*/ 2147483646 w 66"/>
              <a:gd name="T19" fmla="*/ 2147483646 h 70"/>
              <a:gd name="T20" fmla="*/ 2147483646 w 66"/>
              <a:gd name="T21" fmla="*/ 2147483646 h 70"/>
              <a:gd name="T22" fmla="*/ 2147483646 w 66"/>
              <a:gd name="T23" fmla="*/ 2147483646 h 70"/>
              <a:gd name="T24" fmla="*/ 2147483646 w 66"/>
              <a:gd name="T25" fmla="*/ 2147483646 h 70"/>
              <a:gd name="T26" fmla="*/ 2147483646 w 66"/>
              <a:gd name="T27" fmla="*/ 2147483646 h 70"/>
              <a:gd name="T28" fmla="*/ 0 w 66"/>
              <a:gd name="T29" fmla="*/ 2147483646 h 70"/>
              <a:gd name="T30" fmla="*/ 2147483646 w 66"/>
              <a:gd name="T31" fmla="*/ 2147483646 h 70"/>
              <a:gd name="T32" fmla="*/ 2147483646 w 66"/>
              <a:gd name="T33" fmla="*/ 2147483646 h 70"/>
              <a:gd name="T34" fmla="*/ 2147483646 w 66"/>
              <a:gd name="T35" fmla="*/ 2147483646 h 70"/>
              <a:gd name="T36" fmla="*/ 2147483646 w 66"/>
              <a:gd name="T37" fmla="*/ 2147483646 h 70"/>
              <a:gd name="T38" fmla="*/ 2147483646 w 66"/>
              <a:gd name="T39" fmla="*/ 0 h 70"/>
              <a:gd name="T40" fmla="*/ 2147483646 w 66"/>
              <a:gd name="T41" fmla="*/ 2147483646 h 70"/>
              <a:gd name="T42" fmla="*/ 2147483646 w 66"/>
              <a:gd name="T43" fmla="*/ 2147483646 h 70"/>
              <a:gd name="T44" fmla="*/ 2147483646 w 66"/>
              <a:gd name="T45" fmla="*/ 2147483646 h 70"/>
              <a:gd name="T46" fmla="*/ 2147483646 w 66"/>
              <a:gd name="T47" fmla="*/ 2147483646 h 70"/>
              <a:gd name="T48" fmla="*/ 2147483646 w 66"/>
              <a:gd name="T49" fmla="*/ 2147483646 h 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6"/>
              <a:gd name="T76" fmla="*/ 0 h 70"/>
              <a:gd name="T77" fmla="*/ 66 w 66"/>
              <a:gd name="T78" fmla="*/ 70 h 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6" h="70">
                <a:moveTo>
                  <a:pt x="66" y="22"/>
                </a:moveTo>
                <a:lnTo>
                  <a:pt x="66" y="30"/>
                </a:lnTo>
                <a:lnTo>
                  <a:pt x="64" y="34"/>
                </a:lnTo>
                <a:lnTo>
                  <a:pt x="60" y="36"/>
                </a:lnTo>
                <a:lnTo>
                  <a:pt x="55" y="36"/>
                </a:lnTo>
                <a:lnTo>
                  <a:pt x="50" y="35"/>
                </a:lnTo>
                <a:lnTo>
                  <a:pt x="44" y="36"/>
                </a:lnTo>
                <a:lnTo>
                  <a:pt x="39" y="37"/>
                </a:lnTo>
                <a:lnTo>
                  <a:pt x="35" y="41"/>
                </a:lnTo>
                <a:lnTo>
                  <a:pt x="31" y="50"/>
                </a:lnTo>
                <a:lnTo>
                  <a:pt x="26" y="57"/>
                </a:lnTo>
                <a:lnTo>
                  <a:pt x="20" y="63"/>
                </a:lnTo>
                <a:lnTo>
                  <a:pt x="14" y="70"/>
                </a:lnTo>
                <a:lnTo>
                  <a:pt x="3" y="64"/>
                </a:lnTo>
                <a:lnTo>
                  <a:pt x="0" y="49"/>
                </a:lnTo>
                <a:lnTo>
                  <a:pt x="2" y="30"/>
                </a:lnTo>
                <a:lnTo>
                  <a:pt x="7" y="13"/>
                </a:lnTo>
                <a:lnTo>
                  <a:pt x="12" y="6"/>
                </a:lnTo>
                <a:lnTo>
                  <a:pt x="19" y="1"/>
                </a:lnTo>
                <a:lnTo>
                  <a:pt x="28" y="0"/>
                </a:lnTo>
                <a:lnTo>
                  <a:pt x="38" y="1"/>
                </a:lnTo>
                <a:lnTo>
                  <a:pt x="47" y="4"/>
                </a:lnTo>
                <a:lnTo>
                  <a:pt x="55" y="9"/>
                </a:lnTo>
                <a:lnTo>
                  <a:pt x="62" y="15"/>
                </a:lnTo>
                <a:lnTo>
                  <a:pt x="66" y="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42" name="未知">
            <a:extLst>
              <a:ext uri="{FF2B5EF4-FFF2-40B4-BE49-F238E27FC236}">
                <a16:creationId xmlns:a16="http://schemas.microsoft.com/office/drawing/2014/main" xmlns="" id="{76C75F8E-A50F-45AB-B7A3-323FB933CDC6}"/>
              </a:ext>
            </a:extLst>
          </p:cNvPr>
          <p:cNvSpPr>
            <a:spLocks/>
          </p:cNvSpPr>
          <p:nvPr/>
        </p:nvSpPr>
        <p:spPr bwMode="auto">
          <a:xfrm>
            <a:off x="3771900" y="2795588"/>
            <a:ext cx="112713" cy="84137"/>
          </a:xfrm>
          <a:custGeom>
            <a:avLst/>
            <a:gdLst>
              <a:gd name="T0" fmla="*/ 2147483646 w 215"/>
              <a:gd name="T1" fmla="*/ 0 h 158"/>
              <a:gd name="T2" fmla="*/ 2147483646 w 215"/>
              <a:gd name="T3" fmla="*/ 2147483646 h 158"/>
              <a:gd name="T4" fmla="*/ 2147483646 w 215"/>
              <a:gd name="T5" fmla="*/ 2147483646 h 158"/>
              <a:gd name="T6" fmla="*/ 2147483646 w 215"/>
              <a:gd name="T7" fmla="*/ 2147483646 h 158"/>
              <a:gd name="T8" fmla="*/ 2147483646 w 215"/>
              <a:gd name="T9" fmla="*/ 2147483646 h 158"/>
              <a:gd name="T10" fmla="*/ 2147483646 w 215"/>
              <a:gd name="T11" fmla="*/ 2147483646 h 158"/>
              <a:gd name="T12" fmla="*/ 2147483646 w 215"/>
              <a:gd name="T13" fmla="*/ 2147483646 h 158"/>
              <a:gd name="T14" fmla="*/ 2147483646 w 215"/>
              <a:gd name="T15" fmla="*/ 2147483646 h 158"/>
              <a:gd name="T16" fmla="*/ 2147483646 w 215"/>
              <a:gd name="T17" fmla="*/ 2147483646 h 158"/>
              <a:gd name="T18" fmla="*/ 2147483646 w 215"/>
              <a:gd name="T19" fmla="*/ 2147483646 h 158"/>
              <a:gd name="T20" fmla="*/ 2147483646 w 215"/>
              <a:gd name="T21" fmla="*/ 2147483646 h 158"/>
              <a:gd name="T22" fmla="*/ 2147483646 w 215"/>
              <a:gd name="T23" fmla="*/ 2147483646 h 158"/>
              <a:gd name="T24" fmla="*/ 2147483646 w 215"/>
              <a:gd name="T25" fmla="*/ 2147483646 h 158"/>
              <a:gd name="T26" fmla="*/ 2147483646 w 215"/>
              <a:gd name="T27" fmla="*/ 2147483646 h 158"/>
              <a:gd name="T28" fmla="*/ 2147483646 w 215"/>
              <a:gd name="T29" fmla="*/ 2147483646 h 158"/>
              <a:gd name="T30" fmla="*/ 2147483646 w 215"/>
              <a:gd name="T31" fmla="*/ 2147483646 h 158"/>
              <a:gd name="T32" fmla="*/ 0 w 215"/>
              <a:gd name="T33" fmla="*/ 2147483646 h 158"/>
              <a:gd name="T34" fmla="*/ 0 w 215"/>
              <a:gd name="T35" fmla="*/ 2147483646 h 158"/>
              <a:gd name="T36" fmla="*/ 2147483646 w 215"/>
              <a:gd name="T37" fmla="*/ 2147483646 h 158"/>
              <a:gd name="T38" fmla="*/ 2147483646 w 215"/>
              <a:gd name="T39" fmla="*/ 2147483646 h 158"/>
              <a:gd name="T40" fmla="*/ 2147483646 w 215"/>
              <a:gd name="T41" fmla="*/ 2147483646 h 158"/>
              <a:gd name="T42" fmla="*/ 2147483646 w 215"/>
              <a:gd name="T43" fmla="*/ 2147483646 h 158"/>
              <a:gd name="T44" fmla="*/ 2147483646 w 215"/>
              <a:gd name="T45" fmla="*/ 2147483646 h 158"/>
              <a:gd name="T46" fmla="*/ 2147483646 w 215"/>
              <a:gd name="T47" fmla="*/ 2147483646 h 158"/>
              <a:gd name="T48" fmla="*/ 2147483646 w 215"/>
              <a:gd name="T49" fmla="*/ 2147483646 h 158"/>
              <a:gd name="T50" fmla="*/ 2147483646 w 215"/>
              <a:gd name="T51" fmla="*/ 2147483646 h 158"/>
              <a:gd name="T52" fmla="*/ 2147483646 w 215"/>
              <a:gd name="T53" fmla="*/ 2147483646 h 158"/>
              <a:gd name="T54" fmla="*/ 2147483646 w 215"/>
              <a:gd name="T55" fmla="*/ 2147483646 h 158"/>
              <a:gd name="T56" fmla="*/ 2147483646 w 215"/>
              <a:gd name="T57" fmla="*/ 2147483646 h 158"/>
              <a:gd name="T58" fmla="*/ 2147483646 w 215"/>
              <a:gd name="T59" fmla="*/ 2147483646 h 158"/>
              <a:gd name="T60" fmla="*/ 2147483646 w 215"/>
              <a:gd name="T61" fmla="*/ 2147483646 h 158"/>
              <a:gd name="T62" fmla="*/ 2147483646 w 215"/>
              <a:gd name="T63" fmla="*/ 2147483646 h 158"/>
              <a:gd name="T64" fmla="*/ 2147483646 w 215"/>
              <a:gd name="T65" fmla="*/ 2147483646 h 158"/>
              <a:gd name="T66" fmla="*/ 2147483646 w 215"/>
              <a:gd name="T67" fmla="*/ 2147483646 h 158"/>
              <a:gd name="T68" fmla="*/ 2147483646 w 215"/>
              <a:gd name="T69" fmla="*/ 2147483646 h 158"/>
              <a:gd name="T70" fmla="*/ 2147483646 w 215"/>
              <a:gd name="T71" fmla="*/ 2147483646 h 158"/>
              <a:gd name="T72" fmla="*/ 2147483646 w 215"/>
              <a:gd name="T73" fmla="*/ 2147483646 h 158"/>
              <a:gd name="T74" fmla="*/ 2147483646 w 215"/>
              <a:gd name="T75" fmla="*/ 2147483646 h 158"/>
              <a:gd name="T76" fmla="*/ 2147483646 w 215"/>
              <a:gd name="T77" fmla="*/ 2147483646 h 158"/>
              <a:gd name="T78" fmla="*/ 2147483646 w 215"/>
              <a:gd name="T79" fmla="*/ 2147483646 h 158"/>
              <a:gd name="T80" fmla="*/ 2147483646 w 215"/>
              <a:gd name="T81" fmla="*/ 0 h 1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5"/>
              <a:gd name="T124" fmla="*/ 0 h 158"/>
              <a:gd name="T125" fmla="*/ 215 w 215"/>
              <a:gd name="T126" fmla="*/ 158 h 1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5" h="158">
                <a:moveTo>
                  <a:pt x="215" y="0"/>
                </a:moveTo>
                <a:lnTo>
                  <a:pt x="209" y="11"/>
                </a:lnTo>
                <a:lnTo>
                  <a:pt x="201" y="19"/>
                </a:lnTo>
                <a:lnTo>
                  <a:pt x="191" y="24"/>
                </a:lnTo>
                <a:lnTo>
                  <a:pt x="180" y="29"/>
                </a:lnTo>
                <a:lnTo>
                  <a:pt x="168" y="33"/>
                </a:lnTo>
                <a:lnTo>
                  <a:pt x="155" y="37"/>
                </a:lnTo>
                <a:lnTo>
                  <a:pt x="143" y="43"/>
                </a:lnTo>
                <a:lnTo>
                  <a:pt x="132" y="49"/>
                </a:lnTo>
                <a:lnTo>
                  <a:pt x="124" y="70"/>
                </a:lnTo>
                <a:lnTo>
                  <a:pt x="112" y="88"/>
                </a:lnTo>
                <a:lnTo>
                  <a:pt x="97" y="105"/>
                </a:lnTo>
                <a:lnTo>
                  <a:pt x="78" y="117"/>
                </a:lnTo>
                <a:lnTo>
                  <a:pt x="59" y="129"/>
                </a:lnTo>
                <a:lnTo>
                  <a:pt x="39" y="138"/>
                </a:lnTo>
                <a:lnTo>
                  <a:pt x="19" y="148"/>
                </a:lnTo>
                <a:lnTo>
                  <a:pt x="0" y="158"/>
                </a:lnTo>
                <a:lnTo>
                  <a:pt x="0" y="138"/>
                </a:lnTo>
                <a:lnTo>
                  <a:pt x="8" y="125"/>
                </a:lnTo>
                <a:lnTo>
                  <a:pt x="22" y="116"/>
                </a:lnTo>
                <a:lnTo>
                  <a:pt x="40" y="109"/>
                </a:lnTo>
                <a:lnTo>
                  <a:pt x="57" y="103"/>
                </a:lnTo>
                <a:lnTo>
                  <a:pt x="74" y="94"/>
                </a:lnTo>
                <a:lnTo>
                  <a:pt x="88" y="83"/>
                </a:lnTo>
                <a:lnTo>
                  <a:pt x="97" y="67"/>
                </a:lnTo>
                <a:lnTo>
                  <a:pt x="102" y="59"/>
                </a:lnTo>
                <a:lnTo>
                  <a:pt x="108" y="50"/>
                </a:lnTo>
                <a:lnTo>
                  <a:pt x="113" y="42"/>
                </a:lnTo>
                <a:lnTo>
                  <a:pt x="118" y="32"/>
                </a:lnTo>
                <a:lnTo>
                  <a:pt x="124" y="24"/>
                </a:lnTo>
                <a:lnTo>
                  <a:pt x="131" y="17"/>
                </a:lnTo>
                <a:lnTo>
                  <a:pt x="139" y="12"/>
                </a:lnTo>
                <a:lnTo>
                  <a:pt x="148" y="8"/>
                </a:lnTo>
                <a:lnTo>
                  <a:pt x="158" y="7"/>
                </a:lnTo>
                <a:lnTo>
                  <a:pt x="167" y="5"/>
                </a:lnTo>
                <a:lnTo>
                  <a:pt x="175" y="4"/>
                </a:lnTo>
                <a:lnTo>
                  <a:pt x="184" y="3"/>
                </a:lnTo>
                <a:lnTo>
                  <a:pt x="192" y="2"/>
                </a:lnTo>
                <a:lnTo>
                  <a:pt x="200" y="2"/>
                </a:lnTo>
                <a:lnTo>
                  <a:pt x="207" y="1"/>
                </a:lnTo>
                <a:lnTo>
                  <a:pt x="21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43" name="未知">
            <a:extLst>
              <a:ext uri="{FF2B5EF4-FFF2-40B4-BE49-F238E27FC236}">
                <a16:creationId xmlns:a16="http://schemas.microsoft.com/office/drawing/2014/main" xmlns="" id="{7F9FE5A2-E660-4F9B-AD9C-FC2933883330}"/>
              </a:ext>
            </a:extLst>
          </p:cNvPr>
          <p:cNvSpPr>
            <a:spLocks/>
          </p:cNvSpPr>
          <p:nvPr/>
        </p:nvSpPr>
        <p:spPr bwMode="auto">
          <a:xfrm>
            <a:off x="4327525" y="2805113"/>
            <a:ext cx="42863" cy="38100"/>
          </a:xfrm>
          <a:custGeom>
            <a:avLst/>
            <a:gdLst>
              <a:gd name="T0" fmla="*/ 0 w 80"/>
              <a:gd name="T1" fmla="*/ 2147483646 h 74"/>
              <a:gd name="T2" fmla="*/ 2147483646 w 80"/>
              <a:gd name="T3" fmla="*/ 0 h 74"/>
              <a:gd name="T4" fmla="*/ 2147483646 w 80"/>
              <a:gd name="T5" fmla="*/ 0 h 74"/>
              <a:gd name="T6" fmla="*/ 0 w 80"/>
              <a:gd name="T7" fmla="*/ 2147483646 h 74"/>
              <a:gd name="T8" fmla="*/ 0 60000 65536"/>
              <a:gd name="T9" fmla="*/ 0 60000 65536"/>
              <a:gd name="T10" fmla="*/ 0 60000 65536"/>
              <a:gd name="T11" fmla="*/ 0 60000 65536"/>
              <a:gd name="T12" fmla="*/ 0 w 80"/>
              <a:gd name="T13" fmla="*/ 0 h 74"/>
              <a:gd name="T14" fmla="*/ 80 w 80"/>
              <a:gd name="T15" fmla="*/ 74 h 74"/>
            </a:gdLst>
            <a:ahLst/>
            <a:cxnLst>
              <a:cxn ang="T8">
                <a:pos x="T0" y="T1"/>
              </a:cxn>
              <a:cxn ang="T9">
                <a:pos x="T2" y="T3"/>
              </a:cxn>
              <a:cxn ang="T10">
                <a:pos x="T4" y="T5"/>
              </a:cxn>
              <a:cxn ang="T11">
                <a:pos x="T6" y="T7"/>
              </a:cxn>
            </a:cxnLst>
            <a:rect l="T12" t="T13" r="T14" b="T15"/>
            <a:pathLst>
              <a:path w="80" h="74">
                <a:moveTo>
                  <a:pt x="0" y="74"/>
                </a:moveTo>
                <a:lnTo>
                  <a:pt x="73" y="0"/>
                </a:lnTo>
                <a:lnTo>
                  <a:pt x="80" y="0"/>
                </a:lnTo>
                <a:lnTo>
                  <a:pt x="0" y="7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44" name="未知">
            <a:extLst>
              <a:ext uri="{FF2B5EF4-FFF2-40B4-BE49-F238E27FC236}">
                <a16:creationId xmlns:a16="http://schemas.microsoft.com/office/drawing/2014/main" xmlns="" id="{EDA6B24C-2E8C-4907-BC85-9A998D8AEC38}"/>
              </a:ext>
            </a:extLst>
          </p:cNvPr>
          <p:cNvSpPr>
            <a:spLocks/>
          </p:cNvSpPr>
          <p:nvPr/>
        </p:nvSpPr>
        <p:spPr bwMode="auto">
          <a:xfrm>
            <a:off x="3963988" y="2819400"/>
            <a:ext cx="20637" cy="28575"/>
          </a:xfrm>
          <a:custGeom>
            <a:avLst/>
            <a:gdLst>
              <a:gd name="T0" fmla="*/ 2147483646 w 39"/>
              <a:gd name="T1" fmla="*/ 2147483646 h 54"/>
              <a:gd name="T2" fmla="*/ 2147483646 w 39"/>
              <a:gd name="T3" fmla="*/ 2147483646 h 54"/>
              <a:gd name="T4" fmla="*/ 2147483646 w 39"/>
              <a:gd name="T5" fmla="*/ 2147483646 h 54"/>
              <a:gd name="T6" fmla="*/ 2147483646 w 39"/>
              <a:gd name="T7" fmla="*/ 2147483646 h 54"/>
              <a:gd name="T8" fmla="*/ 2147483646 w 39"/>
              <a:gd name="T9" fmla="*/ 2147483646 h 54"/>
              <a:gd name="T10" fmla="*/ 2147483646 w 39"/>
              <a:gd name="T11" fmla="*/ 2147483646 h 54"/>
              <a:gd name="T12" fmla="*/ 2147483646 w 39"/>
              <a:gd name="T13" fmla="*/ 2147483646 h 54"/>
              <a:gd name="T14" fmla="*/ 2147483646 w 39"/>
              <a:gd name="T15" fmla="*/ 2147483646 h 54"/>
              <a:gd name="T16" fmla="*/ 2147483646 w 39"/>
              <a:gd name="T17" fmla="*/ 2147483646 h 54"/>
              <a:gd name="T18" fmla="*/ 2147483646 w 39"/>
              <a:gd name="T19" fmla="*/ 2147483646 h 54"/>
              <a:gd name="T20" fmla="*/ 0 w 39"/>
              <a:gd name="T21" fmla="*/ 2147483646 h 54"/>
              <a:gd name="T22" fmla="*/ 2147483646 w 39"/>
              <a:gd name="T23" fmla="*/ 2147483646 h 54"/>
              <a:gd name="T24" fmla="*/ 2147483646 w 39"/>
              <a:gd name="T25" fmla="*/ 0 h 54"/>
              <a:gd name="T26" fmla="*/ 2147483646 w 39"/>
              <a:gd name="T27" fmla="*/ 2147483646 h 54"/>
              <a:gd name="T28" fmla="*/ 2147483646 w 39"/>
              <a:gd name="T29" fmla="*/ 2147483646 h 54"/>
              <a:gd name="T30" fmla="*/ 2147483646 w 39"/>
              <a:gd name="T31" fmla="*/ 2147483646 h 54"/>
              <a:gd name="T32" fmla="*/ 2147483646 w 39"/>
              <a:gd name="T33" fmla="*/ 2147483646 h 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9"/>
              <a:gd name="T52" fmla="*/ 0 h 54"/>
              <a:gd name="T53" fmla="*/ 39 w 39"/>
              <a:gd name="T54" fmla="*/ 54 h 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9" h="54">
                <a:moveTo>
                  <a:pt x="39" y="24"/>
                </a:moveTo>
                <a:lnTo>
                  <a:pt x="39" y="35"/>
                </a:lnTo>
                <a:lnTo>
                  <a:pt x="37" y="44"/>
                </a:lnTo>
                <a:lnTo>
                  <a:pt x="29" y="52"/>
                </a:lnTo>
                <a:lnTo>
                  <a:pt x="18" y="54"/>
                </a:lnTo>
                <a:lnTo>
                  <a:pt x="10" y="52"/>
                </a:lnTo>
                <a:lnTo>
                  <a:pt x="7" y="44"/>
                </a:lnTo>
                <a:lnTo>
                  <a:pt x="6" y="34"/>
                </a:lnTo>
                <a:lnTo>
                  <a:pt x="1" y="26"/>
                </a:lnTo>
                <a:lnTo>
                  <a:pt x="1" y="19"/>
                </a:lnTo>
                <a:lnTo>
                  <a:pt x="0" y="11"/>
                </a:lnTo>
                <a:lnTo>
                  <a:pt x="2" y="4"/>
                </a:lnTo>
                <a:lnTo>
                  <a:pt x="9" y="0"/>
                </a:lnTo>
                <a:lnTo>
                  <a:pt x="20" y="2"/>
                </a:lnTo>
                <a:lnTo>
                  <a:pt x="28" y="9"/>
                </a:lnTo>
                <a:lnTo>
                  <a:pt x="35" y="16"/>
                </a:lnTo>
                <a:lnTo>
                  <a:pt x="39" y="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45" name="未知">
            <a:extLst>
              <a:ext uri="{FF2B5EF4-FFF2-40B4-BE49-F238E27FC236}">
                <a16:creationId xmlns:a16="http://schemas.microsoft.com/office/drawing/2014/main" xmlns="" id="{CD877194-996B-4724-93D0-CA71FF2055B6}"/>
              </a:ext>
            </a:extLst>
          </p:cNvPr>
          <p:cNvSpPr>
            <a:spLocks/>
          </p:cNvSpPr>
          <p:nvPr/>
        </p:nvSpPr>
        <p:spPr bwMode="auto">
          <a:xfrm>
            <a:off x="3813175" y="2822575"/>
            <a:ext cx="77788" cy="71438"/>
          </a:xfrm>
          <a:custGeom>
            <a:avLst/>
            <a:gdLst>
              <a:gd name="T0" fmla="*/ 2147483646 w 145"/>
              <a:gd name="T1" fmla="*/ 2147483646 h 136"/>
              <a:gd name="T2" fmla="*/ 2147483646 w 145"/>
              <a:gd name="T3" fmla="*/ 2147483646 h 136"/>
              <a:gd name="T4" fmla="*/ 2147483646 w 145"/>
              <a:gd name="T5" fmla="*/ 2147483646 h 136"/>
              <a:gd name="T6" fmla="*/ 2147483646 w 145"/>
              <a:gd name="T7" fmla="*/ 2147483646 h 136"/>
              <a:gd name="T8" fmla="*/ 2147483646 w 145"/>
              <a:gd name="T9" fmla="*/ 2147483646 h 136"/>
              <a:gd name="T10" fmla="*/ 2147483646 w 145"/>
              <a:gd name="T11" fmla="*/ 2147483646 h 136"/>
              <a:gd name="T12" fmla="*/ 2147483646 w 145"/>
              <a:gd name="T13" fmla="*/ 2147483646 h 136"/>
              <a:gd name="T14" fmla="*/ 2147483646 w 145"/>
              <a:gd name="T15" fmla="*/ 2147483646 h 136"/>
              <a:gd name="T16" fmla="*/ 2147483646 w 145"/>
              <a:gd name="T17" fmla="*/ 2147483646 h 136"/>
              <a:gd name="T18" fmla="*/ 2147483646 w 145"/>
              <a:gd name="T19" fmla="*/ 2147483646 h 136"/>
              <a:gd name="T20" fmla="*/ 2147483646 w 145"/>
              <a:gd name="T21" fmla="*/ 2147483646 h 136"/>
              <a:gd name="T22" fmla="*/ 2147483646 w 145"/>
              <a:gd name="T23" fmla="*/ 2147483646 h 136"/>
              <a:gd name="T24" fmla="*/ 2147483646 w 145"/>
              <a:gd name="T25" fmla="*/ 2147483646 h 136"/>
              <a:gd name="T26" fmla="*/ 2147483646 w 145"/>
              <a:gd name="T27" fmla="*/ 2147483646 h 136"/>
              <a:gd name="T28" fmla="*/ 2147483646 w 145"/>
              <a:gd name="T29" fmla="*/ 2147483646 h 136"/>
              <a:gd name="T30" fmla="*/ 2147483646 w 145"/>
              <a:gd name="T31" fmla="*/ 2147483646 h 136"/>
              <a:gd name="T32" fmla="*/ 0 w 145"/>
              <a:gd name="T33" fmla="*/ 2147483646 h 136"/>
              <a:gd name="T34" fmla="*/ 2147483646 w 145"/>
              <a:gd name="T35" fmla="*/ 2147483646 h 136"/>
              <a:gd name="T36" fmla="*/ 2147483646 w 145"/>
              <a:gd name="T37" fmla="*/ 2147483646 h 136"/>
              <a:gd name="T38" fmla="*/ 2147483646 w 145"/>
              <a:gd name="T39" fmla="*/ 2147483646 h 136"/>
              <a:gd name="T40" fmla="*/ 2147483646 w 145"/>
              <a:gd name="T41" fmla="*/ 2147483646 h 136"/>
              <a:gd name="T42" fmla="*/ 2147483646 w 145"/>
              <a:gd name="T43" fmla="*/ 2147483646 h 136"/>
              <a:gd name="T44" fmla="*/ 2147483646 w 145"/>
              <a:gd name="T45" fmla="*/ 2147483646 h 136"/>
              <a:gd name="T46" fmla="*/ 2147483646 w 145"/>
              <a:gd name="T47" fmla="*/ 2147483646 h 136"/>
              <a:gd name="T48" fmla="*/ 2147483646 w 145"/>
              <a:gd name="T49" fmla="*/ 2147483646 h 136"/>
              <a:gd name="T50" fmla="*/ 2147483646 w 145"/>
              <a:gd name="T51" fmla="*/ 2147483646 h 136"/>
              <a:gd name="T52" fmla="*/ 2147483646 w 145"/>
              <a:gd name="T53" fmla="*/ 2147483646 h 136"/>
              <a:gd name="T54" fmla="*/ 2147483646 w 145"/>
              <a:gd name="T55" fmla="*/ 2147483646 h 136"/>
              <a:gd name="T56" fmla="*/ 2147483646 w 145"/>
              <a:gd name="T57" fmla="*/ 2147483646 h 136"/>
              <a:gd name="T58" fmla="*/ 2147483646 w 145"/>
              <a:gd name="T59" fmla="*/ 2147483646 h 136"/>
              <a:gd name="T60" fmla="*/ 2147483646 w 145"/>
              <a:gd name="T61" fmla="*/ 2147483646 h 136"/>
              <a:gd name="T62" fmla="*/ 2147483646 w 145"/>
              <a:gd name="T63" fmla="*/ 2147483646 h 136"/>
              <a:gd name="T64" fmla="*/ 2147483646 w 145"/>
              <a:gd name="T65" fmla="*/ 0 h 136"/>
              <a:gd name="T66" fmla="*/ 2147483646 w 145"/>
              <a:gd name="T67" fmla="*/ 2147483646 h 1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5"/>
              <a:gd name="T103" fmla="*/ 0 h 136"/>
              <a:gd name="T104" fmla="*/ 145 w 145"/>
              <a:gd name="T105" fmla="*/ 136 h 1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5" h="136">
                <a:moveTo>
                  <a:pt x="145" y="17"/>
                </a:moveTo>
                <a:lnTo>
                  <a:pt x="129" y="24"/>
                </a:lnTo>
                <a:lnTo>
                  <a:pt x="116" y="32"/>
                </a:lnTo>
                <a:lnTo>
                  <a:pt x="104" y="41"/>
                </a:lnTo>
                <a:lnTo>
                  <a:pt x="93" y="52"/>
                </a:lnTo>
                <a:lnTo>
                  <a:pt x="83" y="62"/>
                </a:lnTo>
                <a:lnTo>
                  <a:pt x="73" y="73"/>
                </a:lnTo>
                <a:lnTo>
                  <a:pt x="65" y="84"/>
                </a:lnTo>
                <a:lnTo>
                  <a:pt x="57" y="96"/>
                </a:lnTo>
                <a:lnTo>
                  <a:pt x="51" y="104"/>
                </a:lnTo>
                <a:lnTo>
                  <a:pt x="44" y="109"/>
                </a:lnTo>
                <a:lnTo>
                  <a:pt x="37" y="113"/>
                </a:lnTo>
                <a:lnTo>
                  <a:pt x="29" y="116"/>
                </a:lnTo>
                <a:lnTo>
                  <a:pt x="21" y="119"/>
                </a:lnTo>
                <a:lnTo>
                  <a:pt x="12" y="123"/>
                </a:lnTo>
                <a:lnTo>
                  <a:pt x="5" y="128"/>
                </a:lnTo>
                <a:lnTo>
                  <a:pt x="0" y="136"/>
                </a:lnTo>
                <a:lnTo>
                  <a:pt x="1" y="122"/>
                </a:lnTo>
                <a:lnTo>
                  <a:pt x="8" y="111"/>
                </a:lnTo>
                <a:lnTo>
                  <a:pt x="20" y="100"/>
                </a:lnTo>
                <a:lnTo>
                  <a:pt x="32" y="88"/>
                </a:lnTo>
                <a:lnTo>
                  <a:pt x="45" y="77"/>
                </a:lnTo>
                <a:lnTo>
                  <a:pt x="57" y="65"/>
                </a:lnTo>
                <a:lnTo>
                  <a:pt x="65" y="52"/>
                </a:lnTo>
                <a:lnTo>
                  <a:pt x="68" y="35"/>
                </a:lnTo>
                <a:lnTo>
                  <a:pt x="75" y="29"/>
                </a:lnTo>
                <a:lnTo>
                  <a:pt x="84" y="26"/>
                </a:lnTo>
                <a:lnTo>
                  <a:pt x="91" y="23"/>
                </a:lnTo>
                <a:lnTo>
                  <a:pt x="100" y="21"/>
                </a:lnTo>
                <a:lnTo>
                  <a:pt x="108" y="18"/>
                </a:lnTo>
                <a:lnTo>
                  <a:pt x="115" y="14"/>
                </a:lnTo>
                <a:lnTo>
                  <a:pt x="123" y="9"/>
                </a:lnTo>
                <a:lnTo>
                  <a:pt x="130" y="0"/>
                </a:lnTo>
                <a:lnTo>
                  <a:pt x="145" y="1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46" name="未知">
            <a:extLst>
              <a:ext uri="{FF2B5EF4-FFF2-40B4-BE49-F238E27FC236}">
                <a16:creationId xmlns:a16="http://schemas.microsoft.com/office/drawing/2014/main" xmlns="" id="{C21F4E0C-1F10-4F4E-9BEF-A609BC90FF19}"/>
              </a:ext>
            </a:extLst>
          </p:cNvPr>
          <p:cNvSpPr>
            <a:spLocks/>
          </p:cNvSpPr>
          <p:nvPr/>
        </p:nvSpPr>
        <p:spPr bwMode="auto">
          <a:xfrm>
            <a:off x="4459288" y="2854325"/>
            <a:ext cx="120650" cy="125413"/>
          </a:xfrm>
          <a:custGeom>
            <a:avLst/>
            <a:gdLst>
              <a:gd name="T0" fmla="*/ 2147483646 w 230"/>
              <a:gd name="T1" fmla="*/ 0 h 237"/>
              <a:gd name="T2" fmla="*/ 2147483646 w 230"/>
              <a:gd name="T3" fmla="*/ 2147483646 h 237"/>
              <a:gd name="T4" fmla="*/ 2147483646 w 230"/>
              <a:gd name="T5" fmla="*/ 2147483646 h 237"/>
              <a:gd name="T6" fmla="*/ 2147483646 w 230"/>
              <a:gd name="T7" fmla="*/ 2147483646 h 237"/>
              <a:gd name="T8" fmla="*/ 2147483646 w 230"/>
              <a:gd name="T9" fmla="*/ 2147483646 h 237"/>
              <a:gd name="T10" fmla="*/ 2147483646 w 230"/>
              <a:gd name="T11" fmla="*/ 2147483646 h 237"/>
              <a:gd name="T12" fmla="*/ 0 w 230"/>
              <a:gd name="T13" fmla="*/ 2147483646 h 237"/>
              <a:gd name="T14" fmla="*/ 2147483646 w 230"/>
              <a:gd name="T15" fmla="*/ 2147483646 h 237"/>
              <a:gd name="T16" fmla="*/ 2147483646 w 230"/>
              <a:gd name="T17" fmla="*/ 2147483646 h 237"/>
              <a:gd name="T18" fmla="*/ 2147483646 w 230"/>
              <a:gd name="T19" fmla="*/ 2147483646 h 237"/>
              <a:gd name="T20" fmla="*/ 2147483646 w 230"/>
              <a:gd name="T21" fmla="*/ 2147483646 h 237"/>
              <a:gd name="T22" fmla="*/ 2147483646 w 230"/>
              <a:gd name="T23" fmla="*/ 2147483646 h 237"/>
              <a:gd name="T24" fmla="*/ 2147483646 w 230"/>
              <a:gd name="T25" fmla="*/ 2147483646 h 237"/>
              <a:gd name="T26" fmla="*/ 2147483646 w 230"/>
              <a:gd name="T27" fmla="*/ 2147483646 h 237"/>
              <a:gd name="T28" fmla="*/ 2147483646 w 230"/>
              <a:gd name="T29" fmla="*/ 2147483646 h 237"/>
              <a:gd name="T30" fmla="*/ 2147483646 w 230"/>
              <a:gd name="T31" fmla="*/ 0 h 23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30"/>
              <a:gd name="T49" fmla="*/ 0 h 237"/>
              <a:gd name="T50" fmla="*/ 230 w 230"/>
              <a:gd name="T51" fmla="*/ 237 h 23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0" h="237">
                <a:moveTo>
                  <a:pt x="227" y="0"/>
                </a:moveTo>
                <a:lnTo>
                  <a:pt x="229" y="57"/>
                </a:lnTo>
                <a:lnTo>
                  <a:pt x="230" y="114"/>
                </a:lnTo>
                <a:lnTo>
                  <a:pt x="229" y="172"/>
                </a:lnTo>
                <a:lnTo>
                  <a:pt x="229" y="230"/>
                </a:lnTo>
                <a:lnTo>
                  <a:pt x="4" y="237"/>
                </a:lnTo>
                <a:lnTo>
                  <a:pt x="0" y="223"/>
                </a:lnTo>
                <a:lnTo>
                  <a:pt x="12" y="194"/>
                </a:lnTo>
                <a:lnTo>
                  <a:pt x="24" y="168"/>
                </a:lnTo>
                <a:lnTo>
                  <a:pt x="35" y="141"/>
                </a:lnTo>
                <a:lnTo>
                  <a:pt x="47" y="115"/>
                </a:lnTo>
                <a:lnTo>
                  <a:pt x="59" y="88"/>
                </a:lnTo>
                <a:lnTo>
                  <a:pt x="71" y="62"/>
                </a:lnTo>
                <a:lnTo>
                  <a:pt x="83" y="35"/>
                </a:lnTo>
                <a:lnTo>
                  <a:pt x="95" y="8"/>
                </a:lnTo>
                <a:lnTo>
                  <a:pt x="22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47" name="未知">
            <a:extLst>
              <a:ext uri="{FF2B5EF4-FFF2-40B4-BE49-F238E27FC236}">
                <a16:creationId xmlns:a16="http://schemas.microsoft.com/office/drawing/2014/main" xmlns="" id="{95556DA4-B1A0-469B-96FA-02DB2B0EB72B}"/>
              </a:ext>
            </a:extLst>
          </p:cNvPr>
          <p:cNvSpPr>
            <a:spLocks/>
          </p:cNvSpPr>
          <p:nvPr/>
        </p:nvSpPr>
        <p:spPr bwMode="auto">
          <a:xfrm>
            <a:off x="4597400" y="2854325"/>
            <a:ext cx="112713" cy="122238"/>
          </a:xfrm>
          <a:custGeom>
            <a:avLst/>
            <a:gdLst>
              <a:gd name="T0" fmla="*/ 2147483646 w 214"/>
              <a:gd name="T1" fmla="*/ 2147483646 h 232"/>
              <a:gd name="T2" fmla="*/ 2147483646 w 214"/>
              <a:gd name="T3" fmla="*/ 2147483646 h 232"/>
              <a:gd name="T4" fmla="*/ 2147483646 w 214"/>
              <a:gd name="T5" fmla="*/ 2147483646 h 232"/>
              <a:gd name="T6" fmla="*/ 2147483646 w 214"/>
              <a:gd name="T7" fmla="*/ 2147483646 h 232"/>
              <a:gd name="T8" fmla="*/ 2147483646 w 214"/>
              <a:gd name="T9" fmla="*/ 2147483646 h 232"/>
              <a:gd name="T10" fmla="*/ 2147483646 w 214"/>
              <a:gd name="T11" fmla="*/ 2147483646 h 232"/>
              <a:gd name="T12" fmla="*/ 2147483646 w 214"/>
              <a:gd name="T13" fmla="*/ 2147483646 h 232"/>
              <a:gd name="T14" fmla="*/ 2147483646 w 214"/>
              <a:gd name="T15" fmla="*/ 2147483646 h 232"/>
              <a:gd name="T16" fmla="*/ 2147483646 w 214"/>
              <a:gd name="T17" fmla="*/ 2147483646 h 232"/>
              <a:gd name="T18" fmla="*/ 2147483646 w 214"/>
              <a:gd name="T19" fmla="*/ 2147483646 h 232"/>
              <a:gd name="T20" fmla="*/ 2147483646 w 214"/>
              <a:gd name="T21" fmla="*/ 2147483646 h 232"/>
              <a:gd name="T22" fmla="*/ 2147483646 w 214"/>
              <a:gd name="T23" fmla="*/ 2147483646 h 232"/>
              <a:gd name="T24" fmla="*/ 2147483646 w 214"/>
              <a:gd name="T25" fmla="*/ 2147483646 h 232"/>
              <a:gd name="T26" fmla="*/ 2147483646 w 214"/>
              <a:gd name="T27" fmla="*/ 2147483646 h 232"/>
              <a:gd name="T28" fmla="*/ 2147483646 w 214"/>
              <a:gd name="T29" fmla="*/ 2147483646 h 232"/>
              <a:gd name="T30" fmla="*/ 2147483646 w 214"/>
              <a:gd name="T31" fmla="*/ 2147483646 h 232"/>
              <a:gd name="T32" fmla="*/ 0 w 214"/>
              <a:gd name="T33" fmla="*/ 2147483646 h 232"/>
              <a:gd name="T34" fmla="*/ 2147483646 w 214"/>
              <a:gd name="T35" fmla="*/ 2147483646 h 232"/>
              <a:gd name="T36" fmla="*/ 2147483646 w 214"/>
              <a:gd name="T37" fmla="*/ 2147483646 h 232"/>
              <a:gd name="T38" fmla="*/ 0 w 214"/>
              <a:gd name="T39" fmla="*/ 2147483646 h 232"/>
              <a:gd name="T40" fmla="*/ 0 w 214"/>
              <a:gd name="T41" fmla="*/ 2147483646 h 232"/>
              <a:gd name="T42" fmla="*/ 2147483646 w 214"/>
              <a:gd name="T43" fmla="*/ 2147483646 h 232"/>
              <a:gd name="T44" fmla="*/ 2147483646 w 214"/>
              <a:gd name="T45" fmla="*/ 2147483646 h 232"/>
              <a:gd name="T46" fmla="*/ 2147483646 w 214"/>
              <a:gd name="T47" fmla="*/ 2147483646 h 232"/>
              <a:gd name="T48" fmla="*/ 2147483646 w 214"/>
              <a:gd name="T49" fmla="*/ 2147483646 h 232"/>
              <a:gd name="T50" fmla="*/ 2147483646 w 214"/>
              <a:gd name="T51" fmla="*/ 2147483646 h 232"/>
              <a:gd name="T52" fmla="*/ 2147483646 w 214"/>
              <a:gd name="T53" fmla="*/ 2147483646 h 232"/>
              <a:gd name="T54" fmla="*/ 2147483646 w 214"/>
              <a:gd name="T55" fmla="*/ 2147483646 h 232"/>
              <a:gd name="T56" fmla="*/ 2147483646 w 214"/>
              <a:gd name="T57" fmla="*/ 2147483646 h 232"/>
              <a:gd name="T58" fmla="*/ 2147483646 w 214"/>
              <a:gd name="T59" fmla="*/ 2147483646 h 232"/>
              <a:gd name="T60" fmla="*/ 2147483646 w 214"/>
              <a:gd name="T61" fmla="*/ 2147483646 h 232"/>
              <a:gd name="T62" fmla="*/ 2147483646 w 214"/>
              <a:gd name="T63" fmla="*/ 2147483646 h 232"/>
              <a:gd name="T64" fmla="*/ 2147483646 w 214"/>
              <a:gd name="T65" fmla="*/ 2147483646 h 232"/>
              <a:gd name="T66" fmla="*/ 2147483646 w 214"/>
              <a:gd name="T67" fmla="*/ 2147483646 h 232"/>
              <a:gd name="T68" fmla="*/ 2147483646 w 214"/>
              <a:gd name="T69" fmla="*/ 2147483646 h 232"/>
              <a:gd name="T70" fmla="*/ 2147483646 w 214"/>
              <a:gd name="T71" fmla="*/ 2147483646 h 232"/>
              <a:gd name="T72" fmla="*/ 2147483646 w 214"/>
              <a:gd name="T73" fmla="*/ 0 h 232"/>
              <a:gd name="T74" fmla="*/ 2147483646 w 214"/>
              <a:gd name="T75" fmla="*/ 2147483646 h 232"/>
              <a:gd name="T76" fmla="*/ 2147483646 w 214"/>
              <a:gd name="T77" fmla="*/ 2147483646 h 232"/>
              <a:gd name="T78" fmla="*/ 2147483646 w 214"/>
              <a:gd name="T79" fmla="*/ 2147483646 h 232"/>
              <a:gd name="T80" fmla="*/ 2147483646 w 214"/>
              <a:gd name="T81" fmla="*/ 2147483646 h 23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4"/>
              <a:gd name="T124" fmla="*/ 0 h 232"/>
              <a:gd name="T125" fmla="*/ 214 w 214"/>
              <a:gd name="T126" fmla="*/ 232 h 23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4" h="232">
                <a:moveTo>
                  <a:pt x="212" y="226"/>
                </a:moveTo>
                <a:lnTo>
                  <a:pt x="199" y="226"/>
                </a:lnTo>
                <a:lnTo>
                  <a:pt x="187" y="226"/>
                </a:lnTo>
                <a:lnTo>
                  <a:pt x="174" y="226"/>
                </a:lnTo>
                <a:lnTo>
                  <a:pt x="161" y="226"/>
                </a:lnTo>
                <a:lnTo>
                  <a:pt x="147" y="226"/>
                </a:lnTo>
                <a:lnTo>
                  <a:pt x="134" y="226"/>
                </a:lnTo>
                <a:lnTo>
                  <a:pt x="120" y="227"/>
                </a:lnTo>
                <a:lnTo>
                  <a:pt x="107" y="227"/>
                </a:lnTo>
                <a:lnTo>
                  <a:pt x="93" y="227"/>
                </a:lnTo>
                <a:lnTo>
                  <a:pt x="79" y="227"/>
                </a:lnTo>
                <a:lnTo>
                  <a:pt x="65" y="228"/>
                </a:lnTo>
                <a:lnTo>
                  <a:pt x="52" y="228"/>
                </a:lnTo>
                <a:lnTo>
                  <a:pt x="39" y="229"/>
                </a:lnTo>
                <a:lnTo>
                  <a:pt x="25" y="230"/>
                </a:lnTo>
                <a:lnTo>
                  <a:pt x="12" y="231"/>
                </a:lnTo>
                <a:lnTo>
                  <a:pt x="0" y="232"/>
                </a:lnTo>
                <a:lnTo>
                  <a:pt x="1" y="187"/>
                </a:lnTo>
                <a:lnTo>
                  <a:pt x="1" y="110"/>
                </a:lnTo>
                <a:lnTo>
                  <a:pt x="0" y="36"/>
                </a:lnTo>
                <a:lnTo>
                  <a:pt x="0" y="4"/>
                </a:lnTo>
                <a:lnTo>
                  <a:pt x="8" y="4"/>
                </a:lnTo>
                <a:lnTo>
                  <a:pt x="18" y="4"/>
                </a:lnTo>
                <a:lnTo>
                  <a:pt x="29" y="4"/>
                </a:lnTo>
                <a:lnTo>
                  <a:pt x="43" y="4"/>
                </a:lnTo>
                <a:lnTo>
                  <a:pt x="57" y="4"/>
                </a:lnTo>
                <a:lnTo>
                  <a:pt x="72" y="4"/>
                </a:lnTo>
                <a:lnTo>
                  <a:pt x="87" y="4"/>
                </a:lnTo>
                <a:lnTo>
                  <a:pt x="104" y="4"/>
                </a:lnTo>
                <a:lnTo>
                  <a:pt x="120" y="4"/>
                </a:lnTo>
                <a:lnTo>
                  <a:pt x="135" y="4"/>
                </a:lnTo>
                <a:lnTo>
                  <a:pt x="150" y="4"/>
                </a:lnTo>
                <a:lnTo>
                  <a:pt x="165" y="4"/>
                </a:lnTo>
                <a:lnTo>
                  <a:pt x="179" y="3"/>
                </a:lnTo>
                <a:lnTo>
                  <a:pt x="190" y="2"/>
                </a:lnTo>
                <a:lnTo>
                  <a:pt x="201" y="1"/>
                </a:lnTo>
                <a:lnTo>
                  <a:pt x="209" y="0"/>
                </a:lnTo>
                <a:lnTo>
                  <a:pt x="213" y="49"/>
                </a:lnTo>
                <a:lnTo>
                  <a:pt x="214" y="125"/>
                </a:lnTo>
                <a:lnTo>
                  <a:pt x="213" y="195"/>
                </a:lnTo>
                <a:lnTo>
                  <a:pt x="212" y="22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48" name="未知">
            <a:extLst>
              <a:ext uri="{FF2B5EF4-FFF2-40B4-BE49-F238E27FC236}">
                <a16:creationId xmlns:a16="http://schemas.microsoft.com/office/drawing/2014/main" xmlns="" id="{144D2D8B-0DD1-45A6-BAF7-757EE7A7E6E4}"/>
              </a:ext>
            </a:extLst>
          </p:cNvPr>
          <p:cNvSpPr>
            <a:spLocks/>
          </p:cNvSpPr>
          <p:nvPr/>
        </p:nvSpPr>
        <p:spPr bwMode="auto">
          <a:xfrm>
            <a:off x="4327525" y="2854325"/>
            <a:ext cx="119063" cy="125413"/>
          </a:xfrm>
          <a:custGeom>
            <a:avLst/>
            <a:gdLst>
              <a:gd name="T0" fmla="*/ 2147483646 w 224"/>
              <a:gd name="T1" fmla="*/ 0 h 236"/>
              <a:gd name="T2" fmla="*/ 2147483646 w 224"/>
              <a:gd name="T3" fmla="*/ 2147483646 h 236"/>
              <a:gd name="T4" fmla="*/ 2147483646 w 224"/>
              <a:gd name="T5" fmla="*/ 2147483646 h 236"/>
              <a:gd name="T6" fmla="*/ 2147483646 w 224"/>
              <a:gd name="T7" fmla="*/ 2147483646 h 236"/>
              <a:gd name="T8" fmla="*/ 2147483646 w 224"/>
              <a:gd name="T9" fmla="*/ 2147483646 h 236"/>
              <a:gd name="T10" fmla="*/ 2147483646 w 224"/>
              <a:gd name="T11" fmla="*/ 2147483646 h 236"/>
              <a:gd name="T12" fmla="*/ 2147483646 w 224"/>
              <a:gd name="T13" fmla="*/ 2147483646 h 236"/>
              <a:gd name="T14" fmla="*/ 2147483646 w 224"/>
              <a:gd name="T15" fmla="*/ 2147483646 h 236"/>
              <a:gd name="T16" fmla="*/ 2147483646 w 224"/>
              <a:gd name="T17" fmla="*/ 2147483646 h 236"/>
              <a:gd name="T18" fmla="*/ 2147483646 w 224"/>
              <a:gd name="T19" fmla="*/ 2147483646 h 236"/>
              <a:gd name="T20" fmla="*/ 2147483646 w 224"/>
              <a:gd name="T21" fmla="*/ 2147483646 h 236"/>
              <a:gd name="T22" fmla="*/ 2147483646 w 224"/>
              <a:gd name="T23" fmla="*/ 2147483646 h 236"/>
              <a:gd name="T24" fmla="*/ 2147483646 w 224"/>
              <a:gd name="T25" fmla="*/ 2147483646 h 236"/>
              <a:gd name="T26" fmla="*/ 2147483646 w 224"/>
              <a:gd name="T27" fmla="*/ 2147483646 h 236"/>
              <a:gd name="T28" fmla="*/ 2147483646 w 224"/>
              <a:gd name="T29" fmla="*/ 2147483646 h 236"/>
              <a:gd name="T30" fmla="*/ 2147483646 w 224"/>
              <a:gd name="T31" fmla="*/ 2147483646 h 236"/>
              <a:gd name="T32" fmla="*/ 2147483646 w 224"/>
              <a:gd name="T33" fmla="*/ 2147483646 h 236"/>
              <a:gd name="T34" fmla="*/ 2147483646 w 224"/>
              <a:gd name="T35" fmla="*/ 2147483646 h 236"/>
              <a:gd name="T36" fmla="*/ 2147483646 w 224"/>
              <a:gd name="T37" fmla="*/ 2147483646 h 236"/>
              <a:gd name="T38" fmla="*/ 2147483646 w 224"/>
              <a:gd name="T39" fmla="*/ 2147483646 h 236"/>
              <a:gd name="T40" fmla="*/ 2147483646 w 224"/>
              <a:gd name="T41" fmla="*/ 2147483646 h 236"/>
              <a:gd name="T42" fmla="*/ 2147483646 w 224"/>
              <a:gd name="T43" fmla="*/ 2147483646 h 236"/>
              <a:gd name="T44" fmla="*/ 2147483646 w 224"/>
              <a:gd name="T45" fmla="*/ 2147483646 h 236"/>
              <a:gd name="T46" fmla="*/ 2147483646 w 224"/>
              <a:gd name="T47" fmla="*/ 2147483646 h 236"/>
              <a:gd name="T48" fmla="*/ 2147483646 w 224"/>
              <a:gd name="T49" fmla="*/ 2147483646 h 236"/>
              <a:gd name="T50" fmla="*/ 2147483646 w 224"/>
              <a:gd name="T51" fmla="*/ 2147483646 h 236"/>
              <a:gd name="T52" fmla="*/ 2147483646 w 224"/>
              <a:gd name="T53" fmla="*/ 2147483646 h 236"/>
              <a:gd name="T54" fmla="*/ 2147483646 w 224"/>
              <a:gd name="T55" fmla="*/ 2147483646 h 236"/>
              <a:gd name="T56" fmla="*/ 2147483646 w 224"/>
              <a:gd name="T57" fmla="*/ 2147483646 h 236"/>
              <a:gd name="T58" fmla="*/ 2147483646 w 224"/>
              <a:gd name="T59" fmla="*/ 2147483646 h 236"/>
              <a:gd name="T60" fmla="*/ 2147483646 w 224"/>
              <a:gd name="T61" fmla="*/ 2147483646 h 236"/>
              <a:gd name="T62" fmla="*/ 2147483646 w 224"/>
              <a:gd name="T63" fmla="*/ 2147483646 h 236"/>
              <a:gd name="T64" fmla="*/ 2147483646 w 224"/>
              <a:gd name="T65" fmla="*/ 2147483646 h 236"/>
              <a:gd name="T66" fmla="*/ 2147483646 w 224"/>
              <a:gd name="T67" fmla="*/ 2147483646 h 236"/>
              <a:gd name="T68" fmla="*/ 2147483646 w 224"/>
              <a:gd name="T69" fmla="*/ 2147483646 h 236"/>
              <a:gd name="T70" fmla="*/ 2147483646 w 224"/>
              <a:gd name="T71" fmla="*/ 2147483646 h 236"/>
              <a:gd name="T72" fmla="*/ 2147483646 w 224"/>
              <a:gd name="T73" fmla="*/ 2147483646 h 236"/>
              <a:gd name="T74" fmla="*/ 2147483646 w 224"/>
              <a:gd name="T75" fmla="*/ 2147483646 h 236"/>
              <a:gd name="T76" fmla="*/ 2147483646 w 224"/>
              <a:gd name="T77" fmla="*/ 2147483646 h 236"/>
              <a:gd name="T78" fmla="*/ 2147483646 w 224"/>
              <a:gd name="T79" fmla="*/ 2147483646 h 236"/>
              <a:gd name="T80" fmla="*/ 2147483646 w 224"/>
              <a:gd name="T81" fmla="*/ 2147483646 h 236"/>
              <a:gd name="T82" fmla="*/ 2147483646 w 224"/>
              <a:gd name="T83" fmla="*/ 2147483646 h 236"/>
              <a:gd name="T84" fmla="*/ 0 w 224"/>
              <a:gd name="T85" fmla="*/ 2147483646 h 236"/>
              <a:gd name="T86" fmla="*/ 2147483646 w 224"/>
              <a:gd name="T87" fmla="*/ 2147483646 h 236"/>
              <a:gd name="T88" fmla="*/ 2147483646 w 224"/>
              <a:gd name="T89" fmla="*/ 2147483646 h 236"/>
              <a:gd name="T90" fmla="*/ 2147483646 w 224"/>
              <a:gd name="T91" fmla="*/ 2147483646 h 236"/>
              <a:gd name="T92" fmla="*/ 2147483646 w 224"/>
              <a:gd name="T93" fmla="*/ 2147483646 h 236"/>
              <a:gd name="T94" fmla="*/ 2147483646 w 224"/>
              <a:gd name="T95" fmla="*/ 2147483646 h 236"/>
              <a:gd name="T96" fmla="*/ 2147483646 w 224"/>
              <a:gd name="T97" fmla="*/ 2147483646 h 236"/>
              <a:gd name="T98" fmla="*/ 2147483646 w 224"/>
              <a:gd name="T99" fmla="*/ 2147483646 h 236"/>
              <a:gd name="T100" fmla="*/ 2147483646 w 224"/>
              <a:gd name="T101" fmla="*/ 2147483646 h 236"/>
              <a:gd name="T102" fmla="*/ 2147483646 w 224"/>
              <a:gd name="T103" fmla="*/ 2147483646 h 236"/>
              <a:gd name="T104" fmla="*/ 2147483646 w 224"/>
              <a:gd name="T105" fmla="*/ 0 h 236"/>
              <a:gd name="T106" fmla="*/ 2147483646 w 224"/>
              <a:gd name="T107" fmla="*/ 0 h 236"/>
              <a:gd name="T108" fmla="*/ 2147483646 w 224"/>
              <a:gd name="T109" fmla="*/ 0 h 236"/>
              <a:gd name="T110" fmla="*/ 2147483646 w 224"/>
              <a:gd name="T111" fmla="*/ 0 h 236"/>
              <a:gd name="T112" fmla="*/ 2147483646 w 224"/>
              <a:gd name="T113" fmla="*/ 0 h 236"/>
              <a:gd name="T114" fmla="*/ 2147483646 w 224"/>
              <a:gd name="T115" fmla="*/ 0 h 236"/>
              <a:gd name="T116" fmla="*/ 2147483646 w 224"/>
              <a:gd name="T117" fmla="*/ 0 h 2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24"/>
              <a:gd name="T178" fmla="*/ 0 h 236"/>
              <a:gd name="T179" fmla="*/ 224 w 224"/>
              <a:gd name="T180" fmla="*/ 236 h 2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24" h="236">
                <a:moveTo>
                  <a:pt x="222" y="0"/>
                </a:moveTo>
                <a:lnTo>
                  <a:pt x="221" y="42"/>
                </a:lnTo>
                <a:lnTo>
                  <a:pt x="221" y="82"/>
                </a:lnTo>
                <a:lnTo>
                  <a:pt x="222" y="117"/>
                </a:lnTo>
                <a:lnTo>
                  <a:pt x="224" y="147"/>
                </a:lnTo>
                <a:lnTo>
                  <a:pt x="213" y="136"/>
                </a:lnTo>
                <a:lnTo>
                  <a:pt x="204" y="125"/>
                </a:lnTo>
                <a:lnTo>
                  <a:pt x="197" y="114"/>
                </a:lnTo>
                <a:lnTo>
                  <a:pt x="190" y="101"/>
                </a:lnTo>
                <a:lnTo>
                  <a:pt x="183" y="87"/>
                </a:lnTo>
                <a:lnTo>
                  <a:pt x="176" y="75"/>
                </a:lnTo>
                <a:lnTo>
                  <a:pt x="169" y="62"/>
                </a:lnTo>
                <a:lnTo>
                  <a:pt x="161" y="50"/>
                </a:lnTo>
                <a:lnTo>
                  <a:pt x="151" y="59"/>
                </a:lnTo>
                <a:lnTo>
                  <a:pt x="143" y="69"/>
                </a:lnTo>
                <a:lnTo>
                  <a:pt x="137" y="81"/>
                </a:lnTo>
                <a:lnTo>
                  <a:pt x="132" y="95"/>
                </a:lnTo>
                <a:lnTo>
                  <a:pt x="129" y="109"/>
                </a:lnTo>
                <a:lnTo>
                  <a:pt x="127" y="124"/>
                </a:lnTo>
                <a:lnTo>
                  <a:pt x="125" y="139"/>
                </a:lnTo>
                <a:lnTo>
                  <a:pt x="125" y="154"/>
                </a:lnTo>
                <a:lnTo>
                  <a:pt x="111" y="183"/>
                </a:lnTo>
                <a:lnTo>
                  <a:pt x="105" y="176"/>
                </a:lnTo>
                <a:lnTo>
                  <a:pt x="100" y="166"/>
                </a:lnTo>
                <a:lnTo>
                  <a:pt x="96" y="155"/>
                </a:lnTo>
                <a:lnTo>
                  <a:pt x="93" y="143"/>
                </a:lnTo>
                <a:lnTo>
                  <a:pt x="89" y="134"/>
                </a:lnTo>
                <a:lnTo>
                  <a:pt x="84" y="126"/>
                </a:lnTo>
                <a:lnTo>
                  <a:pt x="77" y="122"/>
                </a:lnTo>
                <a:lnTo>
                  <a:pt x="67" y="122"/>
                </a:lnTo>
                <a:lnTo>
                  <a:pt x="60" y="134"/>
                </a:lnTo>
                <a:lnTo>
                  <a:pt x="53" y="147"/>
                </a:lnTo>
                <a:lnTo>
                  <a:pt x="46" y="160"/>
                </a:lnTo>
                <a:lnTo>
                  <a:pt x="39" y="173"/>
                </a:lnTo>
                <a:lnTo>
                  <a:pt x="33" y="187"/>
                </a:lnTo>
                <a:lnTo>
                  <a:pt x="28" y="200"/>
                </a:lnTo>
                <a:lnTo>
                  <a:pt x="24" y="215"/>
                </a:lnTo>
                <a:lnTo>
                  <a:pt x="21" y="228"/>
                </a:lnTo>
                <a:lnTo>
                  <a:pt x="3" y="236"/>
                </a:lnTo>
                <a:lnTo>
                  <a:pt x="4" y="187"/>
                </a:lnTo>
                <a:lnTo>
                  <a:pt x="4" y="122"/>
                </a:lnTo>
                <a:lnTo>
                  <a:pt x="4" y="56"/>
                </a:lnTo>
                <a:lnTo>
                  <a:pt x="0" y="7"/>
                </a:lnTo>
                <a:lnTo>
                  <a:pt x="14" y="6"/>
                </a:lnTo>
                <a:lnTo>
                  <a:pt x="29" y="5"/>
                </a:lnTo>
                <a:lnTo>
                  <a:pt x="45" y="4"/>
                </a:lnTo>
                <a:lnTo>
                  <a:pt x="63" y="3"/>
                </a:lnTo>
                <a:lnTo>
                  <a:pt x="81" y="2"/>
                </a:lnTo>
                <a:lnTo>
                  <a:pt x="100" y="2"/>
                </a:lnTo>
                <a:lnTo>
                  <a:pt x="118" y="1"/>
                </a:lnTo>
                <a:lnTo>
                  <a:pt x="136" y="1"/>
                </a:lnTo>
                <a:lnTo>
                  <a:pt x="153" y="1"/>
                </a:lnTo>
                <a:lnTo>
                  <a:pt x="169" y="0"/>
                </a:lnTo>
                <a:lnTo>
                  <a:pt x="185" y="0"/>
                </a:lnTo>
                <a:lnTo>
                  <a:pt x="197" y="0"/>
                </a:lnTo>
                <a:lnTo>
                  <a:pt x="207" y="0"/>
                </a:lnTo>
                <a:lnTo>
                  <a:pt x="215" y="0"/>
                </a:lnTo>
                <a:lnTo>
                  <a:pt x="220" y="0"/>
                </a:lnTo>
                <a:lnTo>
                  <a:pt x="2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49" name="未知">
            <a:extLst>
              <a:ext uri="{FF2B5EF4-FFF2-40B4-BE49-F238E27FC236}">
                <a16:creationId xmlns:a16="http://schemas.microsoft.com/office/drawing/2014/main" xmlns="" id="{CAC32EC4-FA28-4704-A0BB-6BC721D44292}"/>
              </a:ext>
            </a:extLst>
          </p:cNvPr>
          <p:cNvSpPr>
            <a:spLocks/>
          </p:cNvSpPr>
          <p:nvPr/>
        </p:nvSpPr>
        <p:spPr bwMode="auto">
          <a:xfrm>
            <a:off x="4457700" y="2854325"/>
            <a:ext cx="23813" cy="60325"/>
          </a:xfrm>
          <a:custGeom>
            <a:avLst/>
            <a:gdLst>
              <a:gd name="T0" fmla="*/ 2147483646 w 44"/>
              <a:gd name="T1" fmla="*/ 2147483646 h 115"/>
              <a:gd name="T2" fmla="*/ 2147483646 w 44"/>
              <a:gd name="T3" fmla="*/ 2147483646 h 115"/>
              <a:gd name="T4" fmla="*/ 2147483646 w 44"/>
              <a:gd name="T5" fmla="*/ 2147483646 h 115"/>
              <a:gd name="T6" fmla="*/ 2147483646 w 44"/>
              <a:gd name="T7" fmla="*/ 2147483646 h 115"/>
              <a:gd name="T8" fmla="*/ 2147483646 w 44"/>
              <a:gd name="T9" fmla="*/ 2147483646 h 115"/>
              <a:gd name="T10" fmla="*/ 2147483646 w 44"/>
              <a:gd name="T11" fmla="*/ 2147483646 h 115"/>
              <a:gd name="T12" fmla="*/ 2147483646 w 44"/>
              <a:gd name="T13" fmla="*/ 2147483646 h 115"/>
              <a:gd name="T14" fmla="*/ 2147483646 w 44"/>
              <a:gd name="T15" fmla="*/ 2147483646 h 115"/>
              <a:gd name="T16" fmla="*/ 0 w 44"/>
              <a:gd name="T17" fmla="*/ 2147483646 h 115"/>
              <a:gd name="T18" fmla="*/ 0 w 44"/>
              <a:gd name="T19" fmla="*/ 2147483646 h 115"/>
              <a:gd name="T20" fmla="*/ 2147483646 w 44"/>
              <a:gd name="T21" fmla="*/ 2147483646 h 115"/>
              <a:gd name="T22" fmla="*/ 2147483646 w 44"/>
              <a:gd name="T23" fmla="*/ 2147483646 h 115"/>
              <a:gd name="T24" fmla="*/ 2147483646 w 44"/>
              <a:gd name="T25" fmla="*/ 2147483646 h 115"/>
              <a:gd name="T26" fmla="*/ 2147483646 w 44"/>
              <a:gd name="T27" fmla="*/ 0 h 115"/>
              <a:gd name="T28" fmla="*/ 2147483646 w 44"/>
              <a:gd name="T29" fmla="*/ 2147483646 h 115"/>
              <a:gd name="T30" fmla="*/ 2147483646 w 44"/>
              <a:gd name="T31" fmla="*/ 2147483646 h 115"/>
              <a:gd name="T32" fmla="*/ 2147483646 w 44"/>
              <a:gd name="T33" fmla="*/ 2147483646 h 115"/>
              <a:gd name="T34" fmla="*/ 2147483646 w 44"/>
              <a:gd name="T35" fmla="*/ 2147483646 h 1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4"/>
              <a:gd name="T55" fmla="*/ 0 h 115"/>
              <a:gd name="T56" fmla="*/ 44 w 44"/>
              <a:gd name="T57" fmla="*/ 115 h 11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4" h="115">
                <a:moveTo>
                  <a:pt x="44" y="2"/>
                </a:moveTo>
                <a:lnTo>
                  <a:pt x="40" y="16"/>
                </a:lnTo>
                <a:lnTo>
                  <a:pt x="35" y="31"/>
                </a:lnTo>
                <a:lnTo>
                  <a:pt x="31" y="48"/>
                </a:lnTo>
                <a:lnTo>
                  <a:pt x="25" y="63"/>
                </a:lnTo>
                <a:lnTo>
                  <a:pt x="20" y="78"/>
                </a:lnTo>
                <a:lnTo>
                  <a:pt x="14" y="92"/>
                </a:lnTo>
                <a:lnTo>
                  <a:pt x="7" y="105"/>
                </a:lnTo>
                <a:lnTo>
                  <a:pt x="0" y="115"/>
                </a:lnTo>
                <a:lnTo>
                  <a:pt x="0" y="2"/>
                </a:lnTo>
                <a:lnTo>
                  <a:pt x="6" y="1"/>
                </a:lnTo>
                <a:lnTo>
                  <a:pt x="11" y="1"/>
                </a:lnTo>
                <a:lnTo>
                  <a:pt x="16" y="1"/>
                </a:lnTo>
                <a:lnTo>
                  <a:pt x="22" y="0"/>
                </a:lnTo>
                <a:lnTo>
                  <a:pt x="27" y="1"/>
                </a:lnTo>
                <a:lnTo>
                  <a:pt x="32" y="1"/>
                </a:lnTo>
                <a:lnTo>
                  <a:pt x="38" y="1"/>
                </a:lnTo>
                <a:lnTo>
                  <a:pt x="44" y="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50" name="未知">
            <a:extLst>
              <a:ext uri="{FF2B5EF4-FFF2-40B4-BE49-F238E27FC236}">
                <a16:creationId xmlns:a16="http://schemas.microsoft.com/office/drawing/2014/main" xmlns="" id="{B0E127CD-B802-4156-9DC3-B3F7AAD5AEBD}"/>
              </a:ext>
            </a:extLst>
          </p:cNvPr>
          <p:cNvSpPr>
            <a:spLocks/>
          </p:cNvSpPr>
          <p:nvPr/>
        </p:nvSpPr>
        <p:spPr bwMode="auto">
          <a:xfrm>
            <a:off x="3968750" y="2854325"/>
            <a:ext cx="347663" cy="387350"/>
          </a:xfrm>
          <a:custGeom>
            <a:avLst/>
            <a:gdLst>
              <a:gd name="T0" fmla="*/ 2147483646 w 657"/>
              <a:gd name="T1" fmla="*/ 2147483646 h 734"/>
              <a:gd name="T2" fmla="*/ 2147483646 w 657"/>
              <a:gd name="T3" fmla="*/ 0 h 734"/>
              <a:gd name="T4" fmla="*/ 2147483646 w 657"/>
              <a:gd name="T5" fmla="*/ 2147483646 h 734"/>
              <a:gd name="T6" fmla="*/ 2147483646 w 657"/>
              <a:gd name="T7" fmla="*/ 2147483646 h 734"/>
              <a:gd name="T8" fmla="*/ 2147483646 w 657"/>
              <a:gd name="T9" fmla="*/ 2147483646 h 734"/>
              <a:gd name="T10" fmla="*/ 2147483646 w 657"/>
              <a:gd name="T11" fmla="*/ 2147483646 h 734"/>
              <a:gd name="T12" fmla="*/ 2147483646 w 657"/>
              <a:gd name="T13" fmla="*/ 2147483646 h 734"/>
              <a:gd name="T14" fmla="*/ 2147483646 w 657"/>
              <a:gd name="T15" fmla="*/ 2147483646 h 734"/>
              <a:gd name="T16" fmla="*/ 2147483646 w 657"/>
              <a:gd name="T17" fmla="*/ 2147483646 h 734"/>
              <a:gd name="T18" fmla="*/ 2147483646 w 657"/>
              <a:gd name="T19" fmla="*/ 2147483646 h 734"/>
              <a:gd name="T20" fmla="*/ 2147483646 w 657"/>
              <a:gd name="T21" fmla="*/ 2147483646 h 734"/>
              <a:gd name="T22" fmla="*/ 2147483646 w 657"/>
              <a:gd name="T23" fmla="*/ 2147483646 h 734"/>
              <a:gd name="T24" fmla="*/ 2147483646 w 657"/>
              <a:gd name="T25" fmla="*/ 2147483646 h 734"/>
              <a:gd name="T26" fmla="*/ 2147483646 w 657"/>
              <a:gd name="T27" fmla="*/ 2147483646 h 734"/>
              <a:gd name="T28" fmla="*/ 2147483646 w 657"/>
              <a:gd name="T29" fmla="*/ 2147483646 h 734"/>
              <a:gd name="T30" fmla="*/ 2147483646 w 657"/>
              <a:gd name="T31" fmla="*/ 2147483646 h 734"/>
              <a:gd name="T32" fmla="*/ 2147483646 w 657"/>
              <a:gd name="T33" fmla="*/ 2147483646 h 734"/>
              <a:gd name="T34" fmla="*/ 2147483646 w 657"/>
              <a:gd name="T35" fmla="*/ 2147483646 h 734"/>
              <a:gd name="T36" fmla="*/ 2147483646 w 657"/>
              <a:gd name="T37" fmla="*/ 2147483646 h 734"/>
              <a:gd name="T38" fmla="*/ 2147483646 w 657"/>
              <a:gd name="T39" fmla="*/ 2147483646 h 734"/>
              <a:gd name="T40" fmla="*/ 2147483646 w 657"/>
              <a:gd name="T41" fmla="*/ 2147483646 h 734"/>
              <a:gd name="T42" fmla="*/ 2147483646 w 657"/>
              <a:gd name="T43" fmla="*/ 2147483646 h 734"/>
              <a:gd name="T44" fmla="*/ 2147483646 w 657"/>
              <a:gd name="T45" fmla="*/ 2147483646 h 734"/>
              <a:gd name="T46" fmla="*/ 2147483646 w 657"/>
              <a:gd name="T47" fmla="*/ 2147483646 h 734"/>
              <a:gd name="T48" fmla="*/ 2147483646 w 657"/>
              <a:gd name="T49" fmla="*/ 2147483646 h 734"/>
              <a:gd name="T50" fmla="*/ 2147483646 w 657"/>
              <a:gd name="T51" fmla="*/ 2147483646 h 734"/>
              <a:gd name="T52" fmla="*/ 2147483646 w 657"/>
              <a:gd name="T53" fmla="*/ 2147483646 h 734"/>
              <a:gd name="T54" fmla="*/ 2147483646 w 657"/>
              <a:gd name="T55" fmla="*/ 2147483646 h 734"/>
              <a:gd name="T56" fmla="*/ 2147483646 w 657"/>
              <a:gd name="T57" fmla="*/ 2147483646 h 734"/>
              <a:gd name="T58" fmla="*/ 2147483646 w 657"/>
              <a:gd name="T59" fmla="*/ 2147483646 h 734"/>
              <a:gd name="T60" fmla="*/ 2147483646 w 657"/>
              <a:gd name="T61" fmla="*/ 2147483646 h 734"/>
              <a:gd name="T62" fmla="*/ 2147483646 w 657"/>
              <a:gd name="T63" fmla="*/ 2147483646 h 734"/>
              <a:gd name="T64" fmla="*/ 2147483646 w 657"/>
              <a:gd name="T65" fmla="*/ 2147483646 h 734"/>
              <a:gd name="T66" fmla="*/ 2147483646 w 657"/>
              <a:gd name="T67" fmla="*/ 2147483646 h 734"/>
              <a:gd name="T68" fmla="*/ 2147483646 w 657"/>
              <a:gd name="T69" fmla="*/ 2147483646 h 734"/>
              <a:gd name="T70" fmla="*/ 2147483646 w 657"/>
              <a:gd name="T71" fmla="*/ 2147483646 h 734"/>
              <a:gd name="T72" fmla="*/ 2147483646 w 657"/>
              <a:gd name="T73" fmla="*/ 2147483646 h 734"/>
              <a:gd name="T74" fmla="*/ 2147483646 w 657"/>
              <a:gd name="T75" fmla="*/ 2147483646 h 734"/>
              <a:gd name="T76" fmla="*/ 2147483646 w 657"/>
              <a:gd name="T77" fmla="*/ 2147483646 h 734"/>
              <a:gd name="T78" fmla="*/ 2147483646 w 657"/>
              <a:gd name="T79" fmla="*/ 2147483646 h 734"/>
              <a:gd name="T80" fmla="*/ 2147483646 w 657"/>
              <a:gd name="T81" fmla="*/ 2147483646 h 734"/>
              <a:gd name="T82" fmla="*/ 2147483646 w 657"/>
              <a:gd name="T83" fmla="*/ 2147483646 h 734"/>
              <a:gd name="T84" fmla="*/ 2147483646 w 657"/>
              <a:gd name="T85" fmla="*/ 2147483646 h 734"/>
              <a:gd name="T86" fmla="*/ 2147483646 w 657"/>
              <a:gd name="T87" fmla="*/ 2147483646 h 734"/>
              <a:gd name="T88" fmla="*/ 2147483646 w 657"/>
              <a:gd name="T89" fmla="*/ 2147483646 h 734"/>
              <a:gd name="T90" fmla="*/ 2147483646 w 657"/>
              <a:gd name="T91" fmla="*/ 2147483646 h 734"/>
              <a:gd name="T92" fmla="*/ 2147483646 w 657"/>
              <a:gd name="T93" fmla="*/ 2147483646 h 734"/>
              <a:gd name="T94" fmla="*/ 2147483646 w 657"/>
              <a:gd name="T95" fmla="*/ 2147483646 h 734"/>
              <a:gd name="T96" fmla="*/ 2147483646 w 657"/>
              <a:gd name="T97" fmla="*/ 2147483646 h 734"/>
              <a:gd name="T98" fmla="*/ 2147483646 w 657"/>
              <a:gd name="T99" fmla="*/ 2147483646 h 734"/>
              <a:gd name="T100" fmla="*/ 2147483646 w 657"/>
              <a:gd name="T101" fmla="*/ 2147483646 h 734"/>
              <a:gd name="T102" fmla="*/ 2147483646 w 657"/>
              <a:gd name="T103" fmla="*/ 2147483646 h 734"/>
              <a:gd name="T104" fmla="*/ 2147483646 w 657"/>
              <a:gd name="T105" fmla="*/ 2147483646 h 734"/>
              <a:gd name="T106" fmla="*/ 2147483646 w 657"/>
              <a:gd name="T107" fmla="*/ 2147483646 h 734"/>
              <a:gd name="T108" fmla="*/ 2147483646 w 657"/>
              <a:gd name="T109" fmla="*/ 2147483646 h 734"/>
              <a:gd name="T110" fmla="*/ 2147483646 w 657"/>
              <a:gd name="T111" fmla="*/ 2147483646 h 734"/>
              <a:gd name="T112" fmla="*/ 2147483646 w 657"/>
              <a:gd name="T113" fmla="*/ 2147483646 h 734"/>
              <a:gd name="T114" fmla="*/ 2147483646 w 657"/>
              <a:gd name="T115" fmla="*/ 2147483646 h 734"/>
              <a:gd name="T116" fmla="*/ 2147483646 w 657"/>
              <a:gd name="T117" fmla="*/ 2147483646 h 734"/>
              <a:gd name="T118" fmla="*/ 2147483646 w 657"/>
              <a:gd name="T119" fmla="*/ 2147483646 h 73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57"/>
              <a:gd name="T181" fmla="*/ 0 h 734"/>
              <a:gd name="T182" fmla="*/ 657 w 657"/>
              <a:gd name="T183" fmla="*/ 734 h 734"/>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57" h="734">
                <a:moveTo>
                  <a:pt x="619" y="2"/>
                </a:moveTo>
                <a:lnTo>
                  <a:pt x="619" y="4"/>
                </a:lnTo>
                <a:lnTo>
                  <a:pt x="620" y="6"/>
                </a:lnTo>
                <a:lnTo>
                  <a:pt x="623" y="7"/>
                </a:lnTo>
                <a:lnTo>
                  <a:pt x="624" y="9"/>
                </a:lnTo>
                <a:lnTo>
                  <a:pt x="523" y="104"/>
                </a:lnTo>
                <a:lnTo>
                  <a:pt x="531" y="111"/>
                </a:lnTo>
                <a:lnTo>
                  <a:pt x="655" y="0"/>
                </a:lnTo>
                <a:lnTo>
                  <a:pt x="657" y="2"/>
                </a:lnTo>
                <a:lnTo>
                  <a:pt x="635" y="22"/>
                </a:lnTo>
                <a:lnTo>
                  <a:pt x="612" y="43"/>
                </a:lnTo>
                <a:lnTo>
                  <a:pt x="589" y="65"/>
                </a:lnTo>
                <a:lnTo>
                  <a:pt x="566" y="87"/>
                </a:lnTo>
                <a:lnTo>
                  <a:pt x="542" y="111"/>
                </a:lnTo>
                <a:lnTo>
                  <a:pt x="519" y="134"/>
                </a:lnTo>
                <a:lnTo>
                  <a:pt x="494" y="159"/>
                </a:lnTo>
                <a:lnTo>
                  <a:pt x="471" y="182"/>
                </a:lnTo>
                <a:lnTo>
                  <a:pt x="447" y="207"/>
                </a:lnTo>
                <a:lnTo>
                  <a:pt x="422" y="231"/>
                </a:lnTo>
                <a:lnTo>
                  <a:pt x="398" y="254"/>
                </a:lnTo>
                <a:lnTo>
                  <a:pt x="373" y="278"/>
                </a:lnTo>
                <a:lnTo>
                  <a:pt x="349" y="300"/>
                </a:lnTo>
                <a:lnTo>
                  <a:pt x="325" y="323"/>
                </a:lnTo>
                <a:lnTo>
                  <a:pt x="300" y="343"/>
                </a:lnTo>
                <a:lnTo>
                  <a:pt x="276" y="363"/>
                </a:lnTo>
                <a:lnTo>
                  <a:pt x="276" y="349"/>
                </a:lnTo>
                <a:lnTo>
                  <a:pt x="291" y="334"/>
                </a:lnTo>
                <a:lnTo>
                  <a:pt x="305" y="319"/>
                </a:lnTo>
                <a:lnTo>
                  <a:pt x="320" y="304"/>
                </a:lnTo>
                <a:lnTo>
                  <a:pt x="336" y="290"/>
                </a:lnTo>
                <a:lnTo>
                  <a:pt x="352" y="276"/>
                </a:lnTo>
                <a:lnTo>
                  <a:pt x="367" y="263"/>
                </a:lnTo>
                <a:lnTo>
                  <a:pt x="383" y="248"/>
                </a:lnTo>
                <a:lnTo>
                  <a:pt x="399" y="235"/>
                </a:lnTo>
                <a:lnTo>
                  <a:pt x="414" y="222"/>
                </a:lnTo>
                <a:lnTo>
                  <a:pt x="429" y="208"/>
                </a:lnTo>
                <a:lnTo>
                  <a:pt x="445" y="194"/>
                </a:lnTo>
                <a:lnTo>
                  <a:pt x="461" y="180"/>
                </a:lnTo>
                <a:lnTo>
                  <a:pt x="476" y="165"/>
                </a:lnTo>
                <a:lnTo>
                  <a:pt x="491" y="151"/>
                </a:lnTo>
                <a:lnTo>
                  <a:pt x="506" y="135"/>
                </a:lnTo>
                <a:lnTo>
                  <a:pt x="521" y="119"/>
                </a:lnTo>
                <a:lnTo>
                  <a:pt x="510" y="111"/>
                </a:lnTo>
                <a:lnTo>
                  <a:pt x="370" y="243"/>
                </a:lnTo>
                <a:lnTo>
                  <a:pt x="365" y="236"/>
                </a:lnTo>
                <a:lnTo>
                  <a:pt x="360" y="230"/>
                </a:lnTo>
                <a:lnTo>
                  <a:pt x="354" y="224"/>
                </a:lnTo>
                <a:lnTo>
                  <a:pt x="349" y="219"/>
                </a:lnTo>
                <a:lnTo>
                  <a:pt x="342" y="215"/>
                </a:lnTo>
                <a:lnTo>
                  <a:pt x="335" y="211"/>
                </a:lnTo>
                <a:lnTo>
                  <a:pt x="327" y="208"/>
                </a:lnTo>
                <a:lnTo>
                  <a:pt x="316" y="206"/>
                </a:lnTo>
                <a:lnTo>
                  <a:pt x="305" y="211"/>
                </a:lnTo>
                <a:lnTo>
                  <a:pt x="300" y="220"/>
                </a:lnTo>
                <a:lnTo>
                  <a:pt x="297" y="231"/>
                </a:lnTo>
                <a:lnTo>
                  <a:pt x="298" y="241"/>
                </a:lnTo>
                <a:lnTo>
                  <a:pt x="305" y="261"/>
                </a:lnTo>
                <a:lnTo>
                  <a:pt x="306" y="278"/>
                </a:lnTo>
                <a:lnTo>
                  <a:pt x="302" y="294"/>
                </a:lnTo>
                <a:lnTo>
                  <a:pt x="295" y="308"/>
                </a:lnTo>
                <a:lnTo>
                  <a:pt x="285" y="323"/>
                </a:lnTo>
                <a:lnTo>
                  <a:pt x="273" y="336"/>
                </a:lnTo>
                <a:lnTo>
                  <a:pt x="260" y="348"/>
                </a:lnTo>
                <a:lnTo>
                  <a:pt x="248" y="361"/>
                </a:lnTo>
                <a:lnTo>
                  <a:pt x="245" y="369"/>
                </a:lnTo>
                <a:lnTo>
                  <a:pt x="246" y="377"/>
                </a:lnTo>
                <a:lnTo>
                  <a:pt x="250" y="385"/>
                </a:lnTo>
                <a:lnTo>
                  <a:pt x="257" y="390"/>
                </a:lnTo>
                <a:lnTo>
                  <a:pt x="274" y="400"/>
                </a:lnTo>
                <a:lnTo>
                  <a:pt x="291" y="414"/>
                </a:lnTo>
                <a:lnTo>
                  <a:pt x="307" y="431"/>
                </a:lnTo>
                <a:lnTo>
                  <a:pt x="326" y="446"/>
                </a:lnTo>
                <a:lnTo>
                  <a:pt x="344" y="457"/>
                </a:lnTo>
                <a:lnTo>
                  <a:pt x="364" y="463"/>
                </a:lnTo>
                <a:lnTo>
                  <a:pt x="387" y="459"/>
                </a:lnTo>
                <a:lnTo>
                  <a:pt x="411" y="444"/>
                </a:lnTo>
                <a:lnTo>
                  <a:pt x="412" y="473"/>
                </a:lnTo>
                <a:lnTo>
                  <a:pt x="413" y="513"/>
                </a:lnTo>
                <a:lnTo>
                  <a:pt x="415" y="553"/>
                </a:lnTo>
                <a:lnTo>
                  <a:pt x="417" y="583"/>
                </a:lnTo>
                <a:lnTo>
                  <a:pt x="405" y="586"/>
                </a:lnTo>
                <a:lnTo>
                  <a:pt x="394" y="583"/>
                </a:lnTo>
                <a:lnTo>
                  <a:pt x="383" y="579"/>
                </a:lnTo>
                <a:lnTo>
                  <a:pt x="372" y="575"/>
                </a:lnTo>
                <a:lnTo>
                  <a:pt x="362" y="572"/>
                </a:lnTo>
                <a:lnTo>
                  <a:pt x="353" y="573"/>
                </a:lnTo>
                <a:lnTo>
                  <a:pt x="345" y="580"/>
                </a:lnTo>
                <a:lnTo>
                  <a:pt x="339" y="595"/>
                </a:lnTo>
                <a:lnTo>
                  <a:pt x="346" y="603"/>
                </a:lnTo>
                <a:lnTo>
                  <a:pt x="354" y="608"/>
                </a:lnTo>
                <a:lnTo>
                  <a:pt x="364" y="612"/>
                </a:lnTo>
                <a:lnTo>
                  <a:pt x="374" y="615"/>
                </a:lnTo>
                <a:lnTo>
                  <a:pt x="386" y="619"/>
                </a:lnTo>
                <a:lnTo>
                  <a:pt x="396" y="622"/>
                </a:lnTo>
                <a:lnTo>
                  <a:pt x="406" y="627"/>
                </a:lnTo>
                <a:lnTo>
                  <a:pt x="415" y="633"/>
                </a:lnTo>
                <a:lnTo>
                  <a:pt x="417" y="732"/>
                </a:lnTo>
                <a:lnTo>
                  <a:pt x="415" y="732"/>
                </a:lnTo>
                <a:lnTo>
                  <a:pt x="410" y="732"/>
                </a:lnTo>
                <a:lnTo>
                  <a:pt x="403" y="732"/>
                </a:lnTo>
                <a:lnTo>
                  <a:pt x="392" y="732"/>
                </a:lnTo>
                <a:lnTo>
                  <a:pt x="378" y="732"/>
                </a:lnTo>
                <a:lnTo>
                  <a:pt x="364" y="733"/>
                </a:lnTo>
                <a:lnTo>
                  <a:pt x="348" y="733"/>
                </a:lnTo>
                <a:lnTo>
                  <a:pt x="330" y="733"/>
                </a:lnTo>
                <a:lnTo>
                  <a:pt x="311" y="733"/>
                </a:lnTo>
                <a:lnTo>
                  <a:pt x="292" y="733"/>
                </a:lnTo>
                <a:lnTo>
                  <a:pt x="272" y="734"/>
                </a:lnTo>
                <a:lnTo>
                  <a:pt x="252" y="734"/>
                </a:lnTo>
                <a:lnTo>
                  <a:pt x="232" y="734"/>
                </a:lnTo>
                <a:lnTo>
                  <a:pt x="214" y="734"/>
                </a:lnTo>
                <a:lnTo>
                  <a:pt x="195" y="734"/>
                </a:lnTo>
                <a:lnTo>
                  <a:pt x="179" y="734"/>
                </a:lnTo>
                <a:lnTo>
                  <a:pt x="180" y="723"/>
                </a:lnTo>
                <a:lnTo>
                  <a:pt x="184" y="709"/>
                </a:lnTo>
                <a:lnTo>
                  <a:pt x="192" y="696"/>
                </a:lnTo>
                <a:lnTo>
                  <a:pt x="204" y="685"/>
                </a:lnTo>
                <a:lnTo>
                  <a:pt x="218" y="680"/>
                </a:lnTo>
                <a:lnTo>
                  <a:pt x="232" y="673"/>
                </a:lnTo>
                <a:lnTo>
                  <a:pt x="245" y="665"/>
                </a:lnTo>
                <a:lnTo>
                  <a:pt x="257" y="657"/>
                </a:lnTo>
                <a:lnTo>
                  <a:pt x="269" y="648"/>
                </a:lnTo>
                <a:lnTo>
                  <a:pt x="279" y="636"/>
                </a:lnTo>
                <a:lnTo>
                  <a:pt x="289" y="626"/>
                </a:lnTo>
                <a:lnTo>
                  <a:pt x="299" y="615"/>
                </a:lnTo>
                <a:lnTo>
                  <a:pt x="308" y="603"/>
                </a:lnTo>
                <a:lnTo>
                  <a:pt x="317" y="592"/>
                </a:lnTo>
                <a:lnTo>
                  <a:pt x="327" y="579"/>
                </a:lnTo>
                <a:lnTo>
                  <a:pt x="336" y="567"/>
                </a:lnTo>
                <a:lnTo>
                  <a:pt x="345" y="556"/>
                </a:lnTo>
                <a:lnTo>
                  <a:pt x="354" y="545"/>
                </a:lnTo>
                <a:lnTo>
                  <a:pt x="363" y="534"/>
                </a:lnTo>
                <a:lnTo>
                  <a:pt x="372" y="523"/>
                </a:lnTo>
                <a:lnTo>
                  <a:pt x="371" y="508"/>
                </a:lnTo>
                <a:lnTo>
                  <a:pt x="366" y="497"/>
                </a:lnTo>
                <a:lnTo>
                  <a:pt x="357" y="488"/>
                </a:lnTo>
                <a:lnTo>
                  <a:pt x="347" y="480"/>
                </a:lnTo>
                <a:lnTo>
                  <a:pt x="335" y="472"/>
                </a:lnTo>
                <a:lnTo>
                  <a:pt x="323" y="465"/>
                </a:lnTo>
                <a:lnTo>
                  <a:pt x="311" y="457"/>
                </a:lnTo>
                <a:lnTo>
                  <a:pt x="302" y="447"/>
                </a:lnTo>
                <a:lnTo>
                  <a:pt x="298" y="440"/>
                </a:lnTo>
                <a:lnTo>
                  <a:pt x="292" y="435"/>
                </a:lnTo>
                <a:lnTo>
                  <a:pt x="284" y="432"/>
                </a:lnTo>
                <a:lnTo>
                  <a:pt x="276" y="433"/>
                </a:lnTo>
                <a:lnTo>
                  <a:pt x="265" y="445"/>
                </a:lnTo>
                <a:lnTo>
                  <a:pt x="253" y="456"/>
                </a:lnTo>
                <a:lnTo>
                  <a:pt x="241" y="467"/>
                </a:lnTo>
                <a:lnTo>
                  <a:pt x="228" y="479"/>
                </a:lnTo>
                <a:lnTo>
                  <a:pt x="215" y="489"/>
                </a:lnTo>
                <a:lnTo>
                  <a:pt x="201" y="500"/>
                </a:lnTo>
                <a:lnTo>
                  <a:pt x="189" y="509"/>
                </a:lnTo>
                <a:lnTo>
                  <a:pt x="176" y="519"/>
                </a:lnTo>
                <a:lnTo>
                  <a:pt x="162" y="502"/>
                </a:lnTo>
                <a:lnTo>
                  <a:pt x="146" y="485"/>
                </a:lnTo>
                <a:lnTo>
                  <a:pt x="127" y="469"/>
                </a:lnTo>
                <a:lnTo>
                  <a:pt x="108" y="454"/>
                </a:lnTo>
                <a:lnTo>
                  <a:pt x="88" y="442"/>
                </a:lnTo>
                <a:lnTo>
                  <a:pt x="65" y="432"/>
                </a:lnTo>
                <a:lnTo>
                  <a:pt x="43" y="424"/>
                </a:lnTo>
                <a:lnTo>
                  <a:pt x="18" y="417"/>
                </a:lnTo>
                <a:lnTo>
                  <a:pt x="0" y="404"/>
                </a:lnTo>
                <a:lnTo>
                  <a:pt x="12" y="390"/>
                </a:lnTo>
                <a:lnTo>
                  <a:pt x="28" y="381"/>
                </a:lnTo>
                <a:lnTo>
                  <a:pt x="46" y="376"/>
                </a:lnTo>
                <a:lnTo>
                  <a:pt x="65" y="373"/>
                </a:lnTo>
                <a:lnTo>
                  <a:pt x="86" y="372"/>
                </a:lnTo>
                <a:lnTo>
                  <a:pt x="106" y="371"/>
                </a:lnTo>
                <a:lnTo>
                  <a:pt x="125" y="369"/>
                </a:lnTo>
                <a:lnTo>
                  <a:pt x="143" y="363"/>
                </a:lnTo>
                <a:lnTo>
                  <a:pt x="153" y="359"/>
                </a:lnTo>
                <a:lnTo>
                  <a:pt x="162" y="354"/>
                </a:lnTo>
                <a:lnTo>
                  <a:pt x="170" y="349"/>
                </a:lnTo>
                <a:lnTo>
                  <a:pt x="177" y="342"/>
                </a:lnTo>
                <a:lnTo>
                  <a:pt x="183" y="335"/>
                </a:lnTo>
                <a:lnTo>
                  <a:pt x="189" y="328"/>
                </a:lnTo>
                <a:lnTo>
                  <a:pt x="194" y="320"/>
                </a:lnTo>
                <a:lnTo>
                  <a:pt x="198" y="311"/>
                </a:lnTo>
                <a:lnTo>
                  <a:pt x="193" y="283"/>
                </a:lnTo>
                <a:lnTo>
                  <a:pt x="184" y="253"/>
                </a:lnTo>
                <a:lnTo>
                  <a:pt x="173" y="223"/>
                </a:lnTo>
                <a:lnTo>
                  <a:pt x="162" y="192"/>
                </a:lnTo>
                <a:lnTo>
                  <a:pt x="151" y="163"/>
                </a:lnTo>
                <a:lnTo>
                  <a:pt x="143" y="132"/>
                </a:lnTo>
                <a:lnTo>
                  <a:pt x="139" y="103"/>
                </a:lnTo>
                <a:lnTo>
                  <a:pt x="143" y="74"/>
                </a:lnTo>
                <a:lnTo>
                  <a:pt x="150" y="67"/>
                </a:lnTo>
                <a:lnTo>
                  <a:pt x="157" y="62"/>
                </a:lnTo>
                <a:lnTo>
                  <a:pt x="164" y="57"/>
                </a:lnTo>
                <a:lnTo>
                  <a:pt x="171" y="52"/>
                </a:lnTo>
                <a:lnTo>
                  <a:pt x="176" y="46"/>
                </a:lnTo>
                <a:lnTo>
                  <a:pt x="181" y="40"/>
                </a:lnTo>
                <a:lnTo>
                  <a:pt x="184" y="30"/>
                </a:lnTo>
                <a:lnTo>
                  <a:pt x="185" y="20"/>
                </a:lnTo>
                <a:lnTo>
                  <a:pt x="182" y="20"/>
                </a:lnTo>
                <a:lnTo>
                  <a:pt x="179" y="15"/>
                </a:lnTo>
                <a:lnTo>
                  <a:pt x="178" y="10"/>
                </a:lnTo>
                <a:lnTo>
                  <a:pt x="181" y="7"/>
                </a:lnTo>
                <a:lnTo>
                  <a:pt x="195" y="7"/>
                </a:lnTo>
                <a:lnTo>
                  <a:pt x="211" y="7"/>
                </a:lnTo>
                <a:lnTo>
                  <a:pt x="225" y="7"/>
                </a:lnTo>
                <a:lnTo>
                  <a:pt x="240" y="7"/>
                </a:lnTo>
                <a:lnTo>
                  <a:pt x="254" y="7"/>
                </a:lnTo>
                <a:lnTo>
                  <a:pt x="270" y="8"/>
                </a:lnTo>
                <a:lnTo>
                  <a:pt x="285" y="8"/>
                </a:lnTo>
                <a:lnTo>
                  <a:pt x="299" y="8"/>
                </a:lnTo>
                <a:lnTo>
                  <a:pt x="314" y="9"/>
                </a:lnTo>
                <a:lnTo>
                  <a:pt x="330" y="9"/>
                </a:lnTo>
                <a:lnTo>
                  <a:pt x="344" y="9"/>
                </a:lnTo>
                <a:lnTo>
                  <a:pt x="358" y="9"/>
                </a:lnTo>
                <a:lnTo>
                  <a:pt x="372" y="9"/>
                </a:lnTo>
                <a:lnTo>
                  <a:pt x="387" y="8"/>
                </a:lnTo>
                <a:lnTo>
                  <a:pt x="401" y="7"/>
                </a:lnTo>
                <a:lnTo>
                  <a:pt x="414" y="6"/>
                </a:lnTo>
                <a:lnTo>
                  <a:pt x="414" y="43"/>
                </a:lnTo>
                <a:lnTo>
                  <a:pt x="414" y="91"/>
                </a:lnTo>
                <a:lnTo>
                  <a:pt x="416" y="136"/>
                </a:lnTo>
                <a:lnTo>
                  <a:pt x="426" y="160"/>
                </a:lnTo>
                <a:lnTo>
                  <a:pt x="429" y="155"/>
                </a:lnTo>
                <a:lnTo>
                  <a:pt x="432" y="151"/>
                </a:lnTo>
                <a:lnTo>
                  <a:pt x="436" y="147"/>
                </a:lnTo>
                <a:lnTo>
                  <a:pt x="437" y="146"/>
                </a:lnTo>
                <a:lnTo>
                  <a:pt x="437" y="108"/>
                </a:lnTo>
                <a:lnTo>
                  <a:pt x="437" y="67"/>
                </a:lnTo>
                <a:lnTo>
                  <a:pt x="437" y="31"/>
                </a:lnTo>
                <a:lnTo>
                  <a:pt x="437" y="7"/>
                </a:lnTo>
                <a:lnTo>
                  <a:pt x="449" y="6"/>
                </a:lnTo>
                <a:lnTo>
                  <a:pt x="459" y="5"/>
                </a:lnTo>
                <a:lnTo>
                  <a:pt x="471" y="4"/>
                </a:lnTo>
                <a:lnTo>
                  <a:pt x="482" y="4"/>
                </a:lnTo>
                <a:lnTo>
                  <a:pt x="493" y="3"/>
                </a:lnTo>
                <a:lnTo>
                  <a:pt x="505" y="3"/>
                </a:lnTo>
                <a:lnTo>
                  <a:pt x="517" y="3"/>
                </a:lnTo>
                <a:lnTo>
                  <a:pt x="529" y="3"/>
                </a:lnTo>
                <a:lnTo>
                  <a:pt x="540" y="3"/>
                </a:lnTo>
                <a:lnTo>
                  <a:pt x="552" y="3"/>
                </a:lnTo>
                <a:lnTo>
                  <a:pt x="564" y="3"/>
                </a:lnTo>
                <a:lnTo>
                  <a:pt x="575" y="3"/>
                </a:lnTo>
                <a:lnTo>
                  <a:pt x="586" y="3"/>
                </a:lnTo>
                <a:lnTo>
                  <a:pt x="598" y="3"/>
                </a:lnTo>
                <a:lnTo>
                  <a:pt x="608" y="2"/>
                </a:lnTo>
                <a:lnTo>
                  <a:pt x="619" y="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51" name="未知">
            <a:extLst>
              <a:ext uri="{FF2B5EF4-FFF2-40B4-BE49-F238E27FC236}">
                <a16:creationId xmlns:a16="http://schemas.microsoft.com/office/drawing/2014/main" xmlns="" id="{648A2035-254F-4A1F-AEBD-7D765047FFC0}"/>
              </a:ext>
            </a:extLst>
          </p:cNvPr>
          <p:cNvSpPr>
            <a:spLocks/>
          </p:cNvSpPr>
          <p:nvPr/>
        </p:nvSpPr>
        <p:spPr bwMode="auto">
          <a:xfrm>
            <a:off x="4198938" y="2865438"/>
            <a:ext cx="123825" cy="244475"/>
          </a:xfrm>
          <a:custGeom>
            <a:avLst/>
            <a:gdLst>
              <a:gd name="T0" fmla="*/ 2147483646 w 233"/>
              <a:gd name="T1" fmla="*/ 2147483646 h 463"/>
              <a:gd name="T2" fmla="*/ 2147483646 w 233"/>
              <a:gd name="T3" fmla="*/ 2147483646 h 463"/>
              <a:gd name="T4" fmla="*/ 2147483646 w 233"/>
              <a:gd name="T5" fmla="*/ 2147483646 h 463"/>
              <a:gd name="T6" fmla="*/ 2147483646 w 233"/>
              <a:gd name="T7" fmla="*/ 2147483646 h 463"/>
              <a:gd name="T8" fmla="*/ 2147483646 w 233"/>
              <a:gd name="T9" fmla="*/ 2147483646 h 463"/>
              <a:gd name="T10" fmla="*/ 2147483646 w 233"/>
              <a:gd name="T11" fmla="*/ 2147483646 h 463"/>
              <a:gd name="T12" fmla="*/ 2147483646 w 233"/>
              <a:gd name="T13" fmla="*/ 2147483646 h 463"/>
              <a:gd name="T14" fmla="*/ 2147483646 w 233"/>
              <a:gd name="T15" fmla="*/ 2147483646 h 463"/>
              <a:gd name="T16" fmla="*/ 2147483646 w 233"/>
              <a:gd name="T17" fmla="*/ 2147483646 h 463"/>
              <a:gd name="T18" fmla="*/ 2147483646 w 233"/>
              <a:gd name="T19" fmla="*/ 2147483646 h 463"/>
              <a:gd name="T20" fmla="*/ 2147483646 w 233"/>
              <a:gd name="T21" fmla="*/ 2147483646 h 463"/>
              <a:gd name="T22" fmla="*/ 2147483646 w 233"/>
              <a:gd name="T23" fmla="*/ 2147483646 h 463"/>
              <a:gd name="T24" fmla="*/ 2147483646 w 233"/>
              <a:gd name="T25" fmla="*/ 2147483646 h 463"/>
              <a:gd name="T26" fmla="*/ 2147483646 w 233"/>
              <a:gd name="T27" fmla="*/ 2147483646 h 463"/>
              <a:gd name="T28" fmla="*/ 2147483646 w 233"/>
              <a:gd name="T29" fmla="*/ 2147483646 h 463"/>
              <a:gd name="T30" fmla="*/ 2147483646 w 233"/>
              <a:gd name="T31" fmla="*/ 2147483646 h 463"/>
              <a:gd name="T32" fmla="*/ 2147483646 w 233"/>
              <a:gd name="T33" fmla="*/ 2147483646 h 463"/>
              <a:gd name="T34" fmla="*/ 2147483646 w 233"/>
              <a:gd name="T35" fmla="*/ 2147483646 h 463"/>
              <a:gd name="T36" fmla="*/ 2147483646 w 233"/>
              <a:gd name="T37" fmla="*/ 2147483646 h 463"/>
              <a:gd name="T38" fmla="*/ 2147483646 w 233"/>
              <a:gd name="T39" fmla="*/ 2147483646 h 463"/>
              <a:gd name="T40" fmla="*/ 2147483646 w 233"/>
              <a:gd name="T41" fmla="*/ 2147483646 h 463"/>
              <a:gd name="T42" fmla="*/ 2147483646 w 233"/>
              <a:gd name="T43" fmla="*/ 2147483646 h 463"/>
              <a:gd name="T44" fmla="*/ 2147483646 w 233"/>
              <a:gd name="T45" fmla="*/ 2147483646 h 463"/>
              <a:gd name="T46" fmla="*/ 2147483646 w 233"/>
              <a:gd name="T47" fmla="*/ 2147483646 h 463"/>
              <a:gd name="T48" fmla="*/ 2147483646 w 233"/>
              <a:gd name="T49" fmla="*/ 2147483646 h 463"/>
              <a:gd name="T50" fmla="*/ 2147483646 w 233"/>
              <a:gd name="T51" fmla="*/ 2147483646 h 463"/>
              <a:gd name="T52" fmla="*/ 0 w 233"/>
              <a:gd name="T53" fmla="*/ 2147483646 h 463"/>
              <a:gd name="T54" fmla="*/ 2147483646 w 233"/>
              <a:gd name="T55" fmla="*/ 2147483646 h 463"/>
              <a:gd name="T56" fmla="*/ 2147483646 w 233"/>
              <a:gd name="T57" fmla="*/ 2147483646 h 463"/>
              <a:gd name="T58" fmla="*/ 2147483646 w 233"/>
              <a:gd name="T59" fmla="*/ 2147483646 h 463"/>
              <a:gd name="T60" fmla="*/ 2147483646 w 233"/>
              <a:gd name="T61" fmla="*/ 2147483646 h 463"/>
              <a:gd name="T62" fmla="*/ 2147483646 w 233"/>
              <a:gd name="T63" fmla="*/ 2147483646 h 463"/>
              <a:gd name="T64" fmla="*/ 2147483646 w 233"/>
              <a:gd name="T65" fmla="*/ 2147483646 h 463"/>
              <a:gd name="T66" fmla="*/ 2147483646 w 233"/>
              <a:gd name="T67" fmla="*/ 2147483646 h 463"/>
              <a:gd name="T68" fmla="*/ 2147483646 w 233"/>
              <a:gd name="T69" fmla="*/ 2147483646 h 463"/>
              <a:gd name="T70" fmla="*/ 2147483646 w 233"/>
              <a:gd name="T71" fmla="*/ 2147483646 h 463"/>
              <a:gd name="T72" fmla="*/ 2147483646 w 233"/>
              <a:gd name="T73" fmla="*/ 2147483646 h 46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33"/>
              <a:gd name="T112" fmla="*/ 0 h 463"/>
              <a:gd name="T113" fmla="*/ 233 w 233"/>
              <a:gd name="T114" fmla="*/ 463 h 46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33" h="463">
                <a:moveTo>
                  <a:pt x="225" y="215"/>
                </a:moveTo>
                <a:lnTo>
                  <a:pt x="214" y="216"/>
                </a:lnTo>
                <a:lnTo>
                  <a:pt x="202" y="216"/>
                </a:lnTo>
                <a:lnTo>
                  <a:pt x="191" y="216"/>
                </a:lnTo>
                <a:lnTo>
                  <a:pt x="179" y="216"/>
                </a:lnTo>
                <a:lnTo>
                  <a:pt x="167" y="216"/>
                </a:lnTo>
                <a:lnTo>
                  <a:pt x="156" y="215"/>
                </a:lnTo>
                <a:lnTo>
                  <a:pt x="145" y="215"/>
                </a:lnTo>
                <a:lnTo>
                  <a:pt x="133" y="214"/>
                </a:lnTo>
                <a:lnTo>
                  <a:pt x="121" y="214"/>
                </a:lnTo>
                <a:lnTo>
                  <a:pt x="110" y="214"/>
                </a:lnTo>
                <a:lnTo>
                  <a:pt x="99" y="214"/>
                </a:lnTo>
                <a:lnTo>
                  <a:pt x="88" y="214"/>
                </a:lnTo>
                <a:lnTo>
                  <a:pt x="77" y="214"/>
                </a:lnTo>
                <a:lnTo>
                  <a:pt x="65" y="215"/>
                </a:lnTo>
                <a:lnTo>
                  <a:pt x="54" y="217"/>
                </a:lnTo>
                <a:lnTo>
                  <a:pt x="43" y="219"/>
                </a:lnTo>
                <a:lnTo>
                  <a:pt x="41" y="221"/>
                </a:lnTo>
                <a:lnTo>
                  <a:pt x="41" y="225"/>
                </a:lnTo>
                <a:lnTo>
                  <a:pt x="41" y="229"/>
                </a:lnTo>
                <a:lnTo>
                  <a:pt x="41" y="232"/>
                </a:lnTo>
                <a:lnTo>
                  <a:pt x="225" y="236"/>
                </a:lnTo>
                <a:lnTo>
                  <a:pt x="233" y="258"/>
                </a:lnTo>
                <a:lnTo>
                  <a:pt x="224" y="283"/>
                </a:lnTo>
                <a:lnTo>
                  <a:pt x="216" y="309"/>
                </a:lnTo>
                <a:lnTo>
                  <a:pt x="209" y="334"/>
                </a:lnTo>
                <a:lnTo>
                  <a:pt x="201" y="360"/>
                </a:lnTo>
                <a:lnTo>
                  <a:pt x="193" y="386"/>
                </a:lnTo>
                <a:lnTo>
                  <a:pt x="185" y="412"/>
                </a:lnTo>
                <a:lnTo>
                  <a:pt x="177" y="437"/>
                </a:lnTo>
                <a:lnTo>
                  <a:pt x="168" y="463"/>
                </a:lnTo>
                <a:lnTo>
                  <a:pt x="156" y="459"/>
                </a:lnTo>
                <a:lnTo>
                  <a:pt x="146" y="452"/>
                </a:lnTo>
                <a:lnTo>
                  <a:pt x="136" y="444"/>
                </a:lnTo>
                <a:lnTo>
                  <a:pt x="127" y="436"/>
                </a:lnTo>
                <a:lnTo>
                  <a:pt x="118" y="426"/>
                </a:lnTo>
                <a:lnTo>
                  <a:pt x="110" y="416"/>
                </a:lnTo>
                <a:lnTo>
                  <a:pt x="103" y="406"/>
                </a:lnTo>
                <a:lnTo>
                  <a:pt x="96" y="395"/>
                </a:lnTo>
                <a:lnTo>
                  <a:pt x="91" y="390"/>
                </a:lnTo>
                <a:lnTo>
                  <a:pt x="85" y="388"/>
                </a:lnTo>
                <a:lnTo>
                  <a:pt x="80" y="389"/>
                </a:lnTo>
                <a:lnTo>
                  <a:pt x="75" y="395"/>
                </a:lnTo>
                <a:lnTo>
                  <a:pt x="71" y="412"/>
                </a:lnTo>
                <a:lnTo>
                  <a:pt x="64" y="426"/>
                </a:lnTo>
                <a:lnTo>
                  <a:pt x="57" y="440"/>
                </a:lnTo>
                <a:lnTo>
                  <a:pt x="48" y="455"/>
                </a:lnTo>
                <a:lnTo>
                  <a:pt x="34" y="459"/>
                </a:lnTo>
                <a:lnTo>
                  <a:pt x="24" y="460"/>
                </a:lnTo>
                <a:lnTo>
                  <a:pt x="16" y="457"/>
                </a:lnTo>
                <a:lnTo>
                  <a:pt x="10" y="450"/>
                </a:lnTo>
                <a:lnTo>
                  <a:pt x="4" y="442"/>
                </a:lnTo>
                <a:lnTo>
                  <a:pt x="2" y="433"/>
                </a:lnTo>
                <a:lnTo>
                  <a:pt x="0" y="423"/>
                </a:lnTo>
                <a:lnTo>
                  <a:pt x="0" y="414"/>
                </a:lnTo>
                <a:lnTo>
                  <a:pt x="11" y="403"/>
                </a:lnTo>
                <a:lnTo>
                  <a:pt x="18" y="389"/>
                </a:lnTo>
                <a:lnTo>
                  <a:pt x="23" y="374"/>
                </a:lnTo>
                <a:lnTo>
                  <a:pt x="26" y="359"/>
                </a:lnTo>
                <a:lnTo>
                  <a:pt x="27" y="341"/>
                </a:lnTo>
                <a:lnTo>
                  <a:pt x="26" y="325"/>
                </a:lnTo>
                <a:lnTo>
                  <a:pt x="23" y="308"/>
                </a:lnTo>
                <a:lnTo>
                  <a:pt x="19" y="292"/>
                </a:lnTo>
                <a:lnTo>
                  <a:pt x="16" y="283"/>
                </a:lnTo>
                <a:lnTo>
                  <a:pt x="17" y="274"/>
                </a:lnTo>
                <a:lnTo>
                  <a:pt x="20" y="265"/>
                </a:lnTo>
                <a:lnTo>
                  <a:pt x="23" y="256"/>
                </a:lnTo>
                <a:lnTo>
                  <a:pt x="25" y="248"/>
                </a:lnTo>
                <a:lnTo>
                  <a:pt x="24" y="241"/>
                </a:lnTo>
                <a:lnTo>
                  <a:pt x="17" y="234"/>
                </a:lnTo>
                <a:lnTo>
                  <a:pt x="2" y="230"/>
                </a:lnTo>
                <a:lnTo>
                  <a:pt x="2" y="217"/>
                </a:lnTo>
                <a:lnTo>
                  <a:pt x="227" y="0"/>
                </a:lnTo>
                <a:lnTo>
                  <a:pt x="225" y="2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52" name="未知">
            <a:extLst>
              <a:ext uri="{FF2B5EF4-FFF2-40B4-BE49-F238E27FC236}">
                <a16:creationId xmlns:a16="http://schemas.microsoft.com/office/drawing/2014/main" xmlns="" id="{4874E914-2A02-441E-8AC6-EB5A57B1742F}"/>
              </a:ext>
            </a:extLst>
          </p:cNvPr>
          <p:cNvSpPr>
            <a:spLocks/>
          </p:cNvSpPr>
          <p:nvPr/>
        </p:nvSpPr>
        <p:spPr bwMode="auto">
          <a:xfrm>
            <a:off x="3759200" y="2882900"/>
            <a:ext cx="6350" cy="17463"/>
          </a:xfrm>
          <a:custGeom>
            <a:avLst/>
            <a:gdLst>
              <a:gd name="T0" fmla="*/ 0 w 11"/>
              <a:gd name="T1" fmla="*/ 2147483646 h 33"/>
              <a:gd name="T2" fmla="*/ 2147483646 w 11"/>
              <a:gd name="T3" fmla="*/ 0 h 33"/>
              <a:gd name="T4" fmla="*/ 2147483646 w 11"/>
              <a:gd name="T5" fmla="*/ 2147483646 h 33"/>
              <a:gd name="T6" fmla="*/ 0 w 11"/>
              <a:gd name="T7" fmla="*/ 2147483646 h 33"/>
              <a:gd name="T8" fmla="*/ 0 60000 65536"/>
              <a:gd name="T9" fmla="*/ 0 60000 65536"/>
              <a:gd name="T10" fmla="*/ 0 60000 65536"/>
              <a:gd name="T11" fmla="*/ 0 60000 65536"/>
              <a:gd name="T12" fmla="*/ 0 w 11"/>
              <a:gd name="T13" fmla="*/ 0 h 33"/>
              <a:gd name="T14" fmla="*/ 11 w 11"/>
              <a:gd name="T15" fmla="*/ 33 h 33"/>
            </a:gdLst>
            <a:ahLst/>
            <a:cxnLst>
              <a:cxn ang="T8">
                <a:pos x="T0" y="T1"/>
              </a:cxn>
              <a:cxn ang="T9">
                <a:pos x="T2" y="T3"/>
              </a:cxn>
              <a:cxn ang="T10">
                <a:pos x="T4" y="T5"/>
              </a:cxn>
              <a:cxn ang="T11">
                <a:pos x="T6" y="T7"/>
              </a:cxn>
            </a:cxnLst>
            <a:rect l="T12" t="T13" r="T14" b="T15"/>
            <a:pathLst>
              <a:path w="11" h="33">
                <a:moveTo>
                  <a:pt x="0" y="33"/>
                </a:moveTo>
                <a:lnTo>
                  <a:pt x="11" y="0"/>
                </a:lnTo>
                <a:lnTo>
                  <a:pt x="11" y="29"/>
                </a:lnTo>
                <a:lnTo>
                  <a:pt x="0" y="3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53" name="未知">
            <a:extLst>
              <a:ext uri="{FF2B5EF4-FFF2-40B4-BE49-F238E27FC236}">
                <a16:creationId xmlns:a16="http://schemas.microsoft.com/office/drawing/2014/main" xmlns="" id="{25EF6A2B-2B99-40DE-B79C-1DC7FC399311}"/>
              </a:ext>
            </a:extLst>
          </p:cNvPr>
          <p:cNvSpPr>
            <a:spLocks/>
          </p:cNvSpPr>
          <p:nvPr/>
        </p:nvSpPr>
        <p:spPr bwMode="auto">
          <a:xfrm>
            <a:off x="4054475" y="2890838"/>
            <a:ext cx="11113" cy="57150"/>
          </a:xfrm>
          <a:custGeom>
            <a:avLst/>
            <a:gdLst>
              <a:gd name="T0" fmla="*/ 2147483646 w 20"/>
              <a:gd name="T1" fmla="*/ 0 h 108"/>
              <a:gd name="T2" fmla="*/ 2147483646 w 20"/>
              <a:gd name="T3" fmla="*/ 2147483646 h 108"/>
              <a:gd name="T4" fmla="*/ 2147483646 w 20"/>
              <a:gd name="T5" fmla="*/ 2147483646 h 108"/>
              <a:gd name="T6" fmla="*/ 2147483646 w 20"/>
              <a:gd name="T7" fmla="*/ 2147483646 h 108"/>
              <a:gd name="T8" fmla="*/ 2147483646 w 20"/>
              <a:gd name="T9" fmla="*/ 2147483646 h 108"/>
              <a:gd name="T10" fmla="*/ 2147483646 w 20"/>
              <a:gd name="T11" fmla="*/ 2147483646 h 108"/>
              <a:gd name="T12" fmla="*/ 2147483646 w 20"/>
              <a:gd name="T13" fmla="*/ 2147483646 h 108"/>
              <a:gd name="T14" fmla="*/ 2147483646 w 20"/>
              <a:gd name="T15" fmla="*/ 2147483646 h 108"/>
              <a:gd name="T16" fmla="*/ 2147483646 w 20"/>
              <a:gd name="T17" fmla="*/ 2147483646 h 108"/>
              <a:gd name="T18" fmla="*/ 2147483646 w 20"/>
              <a:gd name="T19" fmla="*/ 2147483646 h 108"/>
              <a:gd name="T20" fmla="*/ 2147483646 w 20"/>
              <a:gd name="T21" fmla="*/ 2147483646 h 108"/>
              <a:gd name="T22" fmla="*/ 2147483646 w 20"/>
              <a:gd name="T23" fmla="*/ 2147483646 h 108"/>
              <a:gd name="T24" fmla="*/ 0 w 20"/>
              <a:gd name="T25" fmla="*/ 2147483646 h 108"/>
              <a:gd name="T26" fmla="*/ 2147483646 w 20"/>
              <a:gd name="T27" fmla="*/ 2147483646 h 108"/>
              <a:gd name="T28" fmla="*/ 2147483646 w 20"/>
              <a:gd name="T29" fmla="*/ 2147483646 h 108"/>
              <a:gd name="T30" fmla="*/ 2147483646 w 20"/>
              <a:gd name="T31" fmla="*/ 0 h 108"/>
              <a:gd name="T32" fmla="*/ 2147483646 w 20"/>
              <a:gd name="T33" fmla="*/ 0 h 1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
              <a:gd name="T52" fmla="*/ 0 h 108"/>
              <a:gd name="T53" fmla="*/ 20 w 20"/>
              <a:gd name="T54" fmla="*/ 108 h 10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 h="108">
                <a:moveTo>
                  <a:pt x="15" y="0"/>
                </a:moveTo>
                <a:lnTo>
                  <a:pt x="19" y="27"/>
                </a:lnTo>
                <a:lnTo>
                  <a:pt x="20" y="53"/>
                </a:lnTo>
                <a:lnTo>
                  <a:pt x="20" y="81"/>
                </a:lnTo>
                <a:lnTo>
                  <a:pt x="20" y="108"/>
                </a:lnTo>
                <a:lnTo>
                  <a:pt x="11" y="103"/>
                </a:lnTo>
                <a:lnTo>
                  <a:pt x="6" y="94"/>
                </a:lnTo>
                <a:lnTo>
                  <a:pt x="3" y="84"/>
                </a:lnTo>
                <a:lnTo>
                  <a:pt x="3" y="70"/>
                </a:lnTo>
                <a:lnTo>
                  <a:pt x="4" y="57"/>
                </a:lnTo>
                <a:lnTo>
                  <a:pt x="4" y="44"/>
                </a:lnTo>
                <a:lnTo>
                  <a:pt x="3" y="32"/>
                </a:lnTo>
                <a:lnTo>
                  <a:pt x="0" y="20"/>
                </a:lnTo>
                <a:lnTo>
                  <a:pt x="4" y="15"/>
                </a:lnTo>
                <a:lnTo>
                  <a:pt x="4" y="6"/>
                </a:lnTo>
                <a:lnTo>
                  <a:pt x="6" y="0"/>
                </a:lnTo>
                <a:lnTo>
                  <a:pt x="1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54" name="未知">
            <a:extLst>
              <a:ext uri="{FF2B5EF4-FFF2-40B4-BE49-F238E27FC236}">
                <a16:creationId xmlns:a16="http://schemas.microsoft.com/office/drawing/2014/main" xmlns="" id="{AC7C9FD0-C8CB-4FAC-8023-50834FB02922}"/>
              </a:ext>
            </a:extLst>
          </p:cNvPr>
          <p:cNvSpPr>
            <a:spLocks/>
          </p:cNvSpPr>
          <p:nvPr/>
        </p:nvSpPr>
        <p:spPr bwMode="auto">
          <a:xfrm>
            <a:off x="3813175" y="2901950"/>
            <a:ext cx="69850" cy="82550"/>
          </a:xfrm>
          <a:custGeom>
            <a:avLst/>
            <a:gdLst>
              <a:gd name="T0" fmla="*/ 2147483646 w 131"/>
              <a:gd name="T1" fmla="*/ 2147483646 h 157"/>
              <a:gd name="T2" fmla="*/ 2147483646 w 131"/>
              <a:gd name="T3" fmla="*/ 2147483646 h 157"/>
              <a:gd name="T4" fmla="*/ 2147483646 w 131"/>
              <a:gd name="T5" fmla="*/ 2147483646 h 157"/>
              <a:gd name="T6" fmla="*/ 2147483646 w 131"/>
              <a:gd name="T7" fmla="*/ 2147483646 h 157"/>
              <a:gd name="T8" fmla="*/ 2147483646 w 131"/>
              <a:gd name="T9" fmla="*/ 2147483646 h 157"/>
              <a:gd name="T10" fmla="*/ 2147483646 w 131"/>
              <a:gd name="T11" fmla="*/ 2147483646 h 157"/>
              <a:gd name="T12" fmla="*/ 2147483646 w 131"/>
              <a:gd name="T13" fmla="*/ 2147483646 h 157"/>
              <a:gd name="T14" fmla="*/ 2147483646 w 131"/>
              <a:gd name="T15" fmla="*/ 2147483646 h 157"/>
              <a:gd name="T16" fmla="*/ 2147483646 w 131"/>
              <a:gd name="T17" fmla="*/ 2147483646 h 157"/>
              <a:gd name="T18" fmla="*/ 2147483646 w 131"/>
              <a:gd name="T19" fmla="*/ 2147483646 h 157"/>
              <a:gd name="T20" fmla="*/ 2147483646 w 131"/>
              <a:gd name="T21" fmla="*/ 2147483646 h 157"/>
              <a:gd name="T22" fmla="*/ 2147483646 w 131"/>
              <a:gd name="T23" fmla="*/ 2147483646 h 157"/>
              <a:gd name="T24" fmla="*/ 2147483646 w 131"/>
              <a:gd name="T25" fmla="*/ 2147483646 h 157"/>
              <a:gd name="T26" fmla="*/ 2147483646 w 131"/>
              <a:gd name="T27" fmla="*/ 2147483646 h 157"/>
              <a:gd name="T28" fmla="*/ 2147483646 w 131"/>
              <a:gd name="T29" fmla="*/ 2147483646 h 157"/>
              <a:gd name="T30" fmla="*/ 2147483646 w 131"/>
              <a:gd name="T31" fmla="*/ 2147483646 h 157"/>
              <a:gd name="T32" fmla="*/ 2147483646 w 131"/>
              <a:gd name="T33" fmla="*/ 2147483646 h 157"/>
              <a:gd name="T34" fmla="*/ 2147483646 w 131"/>
              <a:gd name="T35" fmla="*/ 2147483646 h 157"/>
              <a:gd name="T36" fmla="*/ 2147483646 w 131"/>
              <a:gd name="T37" fmla="*/ 2147483646 h 157"/>
              <a:gd name="T38" fmla="*/ 2147483646 w 131"/>
              <a:gd name="T39" fmla="*/ 2147483646 h 157"/>
              <a:gd name="T40" fmla="*/ 2147483646 w 131"/>
              <a:gd name="T41" fmla="*/ 2147483646 h 157"/>
              <a:gd name="T42" fmla="*/ 2147483646 w 131"/>
              <a:gd name="T43" fmla="*/ 2147483646 h 157"/>
              <a:gd name="T44" fmla="*/ 2147483646 w 131"/>
              <a:gd name="T45" fmla="*/ 2147483646 h 157"/>
              <a:gd name="T46" fmla="*/ 2147483646 w 131"/>
              <a:gd name="T47" fmla="*/ 2147483646 h 157"/>
              <a:gd name="T48" fmla="*/ 2147483646 w 131"/>
              <a:gd name="T49" fmla="*/ 2147483646 h 157"/>
              <a:gd name="T50" fmla="*/ 2147483646 w 131"/>
              <a:gd name="T51" fmla="*/ 2147483646 h 157"/>
              <a:gd name="T52" fmla="*/ 2147483646 w 131"/>
              <a:gd name="T53" fmla="*/ 2147483646 h 157"/>
              <a:gd name="T54" fmla="*/ 2147483646 w 131"/>
              <a:gd name="T55" fmla="*/ 2147483646 h 157"/>
              <a:gd name="T56" fmla="*/ 2147483646 w 131"/>
              <a:gd name="T57" fmla="*/ 2147483646 h 157"/>
              <a:gd name="T58" fmla="*/ 2147483646 w 131"/>
              <a:gd name="T59" fmla="*/ 2147483646 h 157"/>
              <a:gd name="T60" fmla="*/ 2147483646 w 131"/>
              <a:gd name="T61" fmla="*/ 2147483646 h 157"/>
              <a:gd name="T62" fmla="*/ 2147483646 w 131"/>
              <a:gd name="T63" fmla="*/ 2147483646 h 157"/>
              <a:gd name="T64" fmla="*/ 2147483646 w 131"/>
              <a:gd name="T65" fmla="*/ 2147483646 h 157"/>
              <a:gd name="T66" fmla="*/ 2147483646 w 131"/>
              <a:gd name="T67" fmla="*/ 2147483646 h 157"/>
              <a:gd name="T68" fmla="*/ 2147483646 w 131"/>
              <a:gd name="T69" fmla="*/ 2147483646 h 157"/>
              <a:gd name="T70" fmla="*/ 2147483646 w 131"/>
              <a:gd name="T71" fmla="*/ 2147483646 h 157"/>
              <a:gd name="T72" fmla="*/ 2147483646 w 131"/>
              <a:gd name="T73" fmla="*/ 2147483646 h 157"/>
              <a:gd name="T74" fmla="*/ 2147483646 w 131"/>
              <a:gd name="T75" fmla="*/ 2147483646 h 157"/>
              <a:gd name="T76" fmla="*/ 2147483646 w 131"/>
              <a:gd name="T77" fmla="*/ 2147483646 h 157"/>
              <a:gd name="T78" fmla="*/ 2147483646 w 131"/>
              <a:gd name="T79" fmla="*/ 2147483646 h 157"/>
              <a:gd name="T80" fmla="*/ 0 w 131"/>
              <a:gd name="T81" fmla="*/ 2147483646 h 157"/>
              <a:gd name="T82" fmla="*/ 2147483646 w 131"/>
              <a:gd name="T83" fmla="*/ 2147483646 h 157"/>
              <a:gd name="T84" fmla="*/ 2147483646 w 131"/>
              <a:gd name="T85" fmla="*/ 2147483646 h 157"/>
              <a:gd name="T86" fmla="*/ 2147483646 w 131"/>
              <a:gd name="T87" fmla="*/ 2147483646 h 157"/>
              <a:gd name="T88" fmla="*/ 2147483646 w 131"/>
              <a:gd name="T89" fmla="*/ 2147483646 h 157"/>
              <a:gd name="T90" fmla="*/ 2147483646 w 131"/>
              <a:gd name="T91" fmla="*/ 2147483646 h 157"/>
              <a:gd name="T92" fmla="*/ 2147483646 w 131"/>
              <a:gd name="T93" fmla="*/ 2147483646 h 157"/>
              <a:gd name="T94" fmla="*/ 2147483646 w 131"/>
              <a:gd name="T95" fmla="*/ 2147483646 h 157"/>
              <a:gd name="T96" fmla="*/ 2147483646 w 131"/>
              <a:gd name="T97" fmla="*/ 2147483646 h 157"/>
              <a:gd name="T98" fmla="*/ 2147483646 w 131"/>
              <a:gd name="T99" fmla="*/ 0 h 157"/>
              <a:gd name="T100" fmla="*/ 2147483646 w 131"/>
              <a:gd name="T101" fmla="*/ 2147483646 h 157"/>
              <a:gd name="T102" fmla="*/ 2147483646 w 131"/>
              <a:gd name="T103" fmla="*/ 2147483646 h 15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31"/>
              <a:gd name="T157" fmla="*/ 0 h 157"/>
              <a:gd name="T158" fmla="*/ 131 w 131"/>
              <a:gd name="T159" fmla="*/ 157 h 15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31" h="157">
                <a:moveTo>
                  <a:pt x="88" y="14"/>
                </a:moveTo>
                <a:lnTo>
                  <a:pt x="80" y="12"/>
                </a:lnTo>
                <a:lnTo>
                  <a:pt x="71" y="10"/>
                </a:lnTo>
                <a:lnTo>
                  <a:pt x="62" y="10"/>
                </a:lnTo>
                <a:lnTo>
                  <a:pt x="52" y="11"/>
                </a:lnTo>
                <a:lnTo>
                  <a:pt x="43" y="13"/>
                </a:lnTo>
                <a:lnTo>
                  <a:pt x="36" y="18"/>
                </a:lnTo>
                <a:lnTo>
                  <a:pt x="29" y="24"/>
                </a:lnTo>
                <a:lnTo>
                  <a:pt x="25" y="32"/>
                </a:lnTo>
                <a:lnTo>
                  <a:pt x="22" y="52"/>
                </a:lnTo>
                <a:lnTo>
                  <a:pt x="26" y="73"/>
                </a:lnTo>
                <a:lnTo>
                  <a:pt x="34" y="92"/>
                </a:lnTo>
                <a:lnTo>
                  <a:pt x="45" y="110"/>
                </a:lnTo>
                <a:lnTo>
                  <a:pt x="51" y="116"/>
                </a:lnTo>
                <a:lnTo>
                  <a:pt x="58" y="120"/>
                </a:lnTo>
                <a:lnTo>
                  <a:pt x="64" y="123"/>
                </a:lnTo>
                <a:lnTo>
                  <a:pt x="71" y="124"/>
                </a:lnTo>
                <a:lnTo>
                  <a:pt x="78" y="125"/>
                </a:lnTo>
                <a:lnTo>
                  <a:pt x="86" y="125"/>
                </a:lnTo>
                <a:lnTo>
                  <a:pt x="93" y="124"/>
                </a:lnTo>
                <a:lnTo>
                  <a:pt x="101" y="122"/>
                </a:lnTo>
                <a:lnTo>
                  <a:pt x="127" y="108"/>
                </a:lnTo>
                <a:lnTo>
                  <a:pt x="131" y="119"/>
                </a:lnTo>
                <a:lnTo>
                  <a:pt x="131" y="126"/>
                </a:lnTo>
                <a:lnTo>
                  <a:pt x="128" y="132"/>
                </a:lnTo>
                <a:lnTo>
                  <a:pt x="123" y="137"/>
                </a:lnTo>
                <a:lnTo>
                  <a:pt x="117" y="142"/>
                </a:lnTo>
                <a:lnTo>
                  <a:pt x="110" y="146"/>
                </a:lnTo>
                <a:lnTo>
                  <a:pt x="104" y="151"/>
                </a:lnTo>
                <a:lnTo>
                  <a:pt x="99" y="156"/>
                </a:lnTo>
                <a:lnTo>
                  <a:pt x="86" y="157"/>
                </a:lnTo>
                <a:lnTo>
                  <a:pt x="73" y="155"/>
                </a:lnTo>
                <a:lnTo>
                  <a:pt x="62" y="151"/>
                </a:lnTo>
                <a:lnTo>
                  <a:pt x="52" y="145"/>
                </a:lnTo>
                <a:lnTo>
                  <a:pt x="43" y="137"/>
                </a:lnTo>
                <a:lnTo>
                  <a:pt x="34" y="130"/>
                </a:lnTo>
                <a:lnTo>
                  <a:pt x="26" y="122"/>
                </a:lnTo>
                <a:lnTo>
                  <a:pt x="18" y="116"/>
                </a:lnTo>
                <a:lnTo>
                  <a:pt x="9" y="98"/>
                </a:lnTo>
                <a:lnTo>
                  <a:pt x="3" y="80"/>
                </a:lnTo>
                <a:lnTo>
                  <a:pt x="0" y="61"/>
                </a:lnTo>
                <a:lnTo>
                  <a:pt x="1" y="38"/>
                </a:lnTo>
                <a:lnTo>
                  <a:pt x="5" y="32"/>
                </a:lnTo>
                <a:lnTo>
                  <a:pt x="10" y="27"/>
                </a:lnTo>
                <a:lnTo>
                  <a:pt x="15" y="22"/>
                </a:lnTo>
                <a:lnTo>
                  <a:pt x="22" y="17"/>
                </a:lnTo>
                <a:lnTo>
                  <a:pt x="29" y="13"/>
                </a:lnTo>
                <a:lnTo>
                  <a:pt x="36" y="9"/>
                </a:lnTo>
                <a:lnTo>
                  <a:pt x="44" y="5"/>
                </a:lnTo>
                <a:lnTo>
                  <a:pt x="51" y="0"/>
                </a:lnTo>
                <a:lnTo>
                  <a:pt x="88" y="5"/>
                </a:lnTo>
                <a:lnTo>
                  <a:pt x="88" y="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55" name="未知">
            <a:extLst>
              <a:ext uri="{FF2B5EF4-FFF2-40B4-BE49-F238E27FC236}">
                <a16:creationId xmlns:a16="http://schemas.microsoft.com/office/drawing/2014/main" xmlns="" id="{30BB3B36-C8B5-44E6-B047-89013E8E0CA7}"/>
              </a:ext>
            </a:extLst>
          </p:cNvPr>
          <p:cNvSpPr>
            <a:spLocks/>
          </p:cNvSpPr>
          <p:nvPr/>
        </p:nvSpPr>
        <p:spPr bwMode="auto">
          <a:xfrm>
            <a:off x="3830638" y="2917825"/>
            <a:ext cx="38100" cy="23813"/>
          </a:xfrm>
          <a:custGeom>
            <a:avLst/>
            <a:gdLst>
              <a:gd name="T0" fmla="*/ 2147483646 w 72"/>
              <a:gd name="T1" fmla="*/ 2147483646 h 43"/>
              <a:gd name="T2" fmla="*/ 2147483646 w 72"/>
              <a:gd name="T3" fmla="*/ 2147483646 h 43"/>
              <a:gd name="T4" fmla="*/ 2147483646 w 72"/>
              <a:gd name="T5" fmla="*/ 2147483646 h 43"/>
              <a:gd name="T6" fmla="*/ 2147483646 w 72"/>
              <a:gd name="T7" fmla="*/ 2147483646 h 43"/>
              <a:gd name="T8" fmla="*/ 2147483646 w 72"/>
              <a:gd name="T9" fmla="*/ 2147483646 h 43"/>
              <a:gd name="T10" fmla="*/ 2147483646 w 72"/>
              <a:gd name="T11" fmla="*/ 2147483646 h 43"/>
              <a:gd name="T12" fmla="*/ 2147483646 w 72"/>
              <a:gd name="T13" fmla="*/ 2147483646 h 43"/>
              <a:gd name="T14" fmla="*/ 2147483646 w 72"/>
              <a:gd name="T15" fmla="*/ 2147483646 h 43"/>
              <a:gd name="T16" fmla="*/ 2147483646 w 72"/>
              <a:gd name="T17" fmla="*/ 2147483646 h 43"/>
              <a:gd name="T18" fmla="*/ 2147483646 w 72"/>
              <a:gd name="T19" fmla="*/ 2147483646 h 43"/>
              <a:gd name="T20" fmla="*/ 2147483646 w 72"/>
              <a:gd name="T21" fmla="*/ 2147483646 h 43"/>
              <a:gd name="T22" fmla="*/ 2147483646 w 72"/>
              <a:gd name="T23" fmla="*/ 2147483646 h 43"/>
              <a:gd name="T24" fmla="*/ 2147483646 w 72"/>
              <a:gd name="T25" fmla="*/ 2147483646 h 43"/>
              <a:gd name="T26" fmla="*/ 2147483646 w 72"/>
              <a:gd name="T27" fmla="*/ 2147483646 h 43"/>
              <a:gd name="T28" fmla="*/ 2147483646 w 72"/>
              <a:gd name="T29" fmla="*/ 2147483646 h 43"/>
              <a:gd name="T30" fmla="*/ 2147483646 w 72"/>
              <a:gd name="T31" fmla="*/ 2147483646 h 43"/>
              <a:gd name="T32" fmla="*/ 0 w 72"/>
              <a:gd name="T33" fmla="*/ 2147483646 h 43"/>
              <a:gd name="T34" fmla="*/ 2147483646 w 72"/>
              <a:gd name="T35" fmla="*/ 2147483646 h 43"/>
              <a:gd name="T36" fmla="*/ 2147483646 w 72"/>
              <a:gd name="T37" fmla="*/ 2147483646 h 43"/>
              <a:gd name="T38" fmla="*/ 2147483646 w 72"/>
              <a:gd name="T39" fmla="*/ 0 h 43"/>
              <a:gd name="T40" fmla="*/ 2147483646 w 72"/>
              <a:gd name="T41" fmla="*/ 0 h 43"/>
              <a:gd name="T42" fmla="*/ 2147483646 w 72"/>
              <a:gd name="T43" fmla="*/ 2147483646 h 43"/>
              <a:gd name="T44" fmla="*/ 2147483646 w 72"/>
              <a:gd name="T45" fmla="*/ 2147483646 h 43"/>
              <a:gd name="T46" fmla="*/ 2147483646 w 72"/>
              <a:gd name="T47" fmla="*/ 2147483646 h 43"/>
              <a:gd name="T48" fmla="*/ 2147483646 w 72"/>
              <a:gd name="T49" fmla="*/ 2147483646 h 43"/>
              <a:gd name="T50" fmla="*/ 2147483646 w 72"/>
              <a:gd name="T51" fmla="*/ 2147483646 h 4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
              <a:gd name="T79" fmla="*/ 0 h 43"/>
              <a:gd name="T80" fmla="*/ 72 w 72"/>
              <a:gd name="T81" fmla="*/ 43 h 4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 h="43">
                <a:moveTo>
                  <a:pt x="72" y="27"/>
                </a:moveTo>
                <a:lnTo>
                  <a:pt x="65" y="32"/>
                </a:lnTo>
                <a:lnTo>
                  <a:pt x="61" y="36"/>
                </a:lnTo>
                <a:lnTo>
                  <a:pt x="57" y="39"/>
                </a:lnTo>
                <a:lnTo>
                  <a:pt x="50" y="43"/>
                </a:lnTo>
                <a:lnTo>
                  <a:pt x="51" y="34"/>
                </a:lnTo>
                <a:lnTo>
                  <a:pt x="54" y="21"/>
                </a:lnTo>
                <a:lnTo>
                  <a:pt x="52" y="12"/>
                </a:lnTo>
                <a:lnTo>
                  <a:pt x="38" y="9"/>
                </a:lnTo>
                <a:lnTo>
                  <a:pt x="34" y="9"/>
                </a:lnTo>
                <a:lnTo>
                  <a:pt x="29" y="10"/>
                </a:lnTo>
                <a:lnTo>
                  <a:pt x="24" y="11"/>
                </a:lnTo>
                <a:lnTo>
                  <a:pt x="18" y="12"/>
                </a:lnTo>
                <a:lnTo>
                  <a:pt x="13" y="13"/>
                </a:lnTo>
                <a:lnTo>
                  <a:pt x="8" y="13"/>
                </a:lnTo>
                <a:lnTo>
                  <a:pt x="4" y="13"/>
                </a:lnTo>
                <a:lnTo>
                  <a:pt x="0" y="11"/>
                </a:lnTo>
                <a:lnTo>
                  <a:pt x="8" y="5"/>
                </a:lnTo>
                <a:lnTo>
                  <a:pt x="16" y="1"/>
                </a:lnTo>
                <a:lnTo>
                  <a:pt x="25" y="0"/>
                </a:lnTo>
                <a:lnTo>
                  <a:pt x="34" y="0"/>
                </a:lnTo>
                <a:lnTo>
                  <a:pt x="43" y="2"/>
                </a:lnTo>
                <a:lnTo>
                  <a:pt x="54" y="4"/>
                </a:lnTo>
                <a:lnTo>
                  <a:pt x="63" y="8"/>
                </a:lnTo>
                <a:lnTo>
                  <a:pt x="72" y="11"/>
                </a:lnTo>
                <a:lnTo>
                  <a:pt x="72" y="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56" name="未知">
            <a:extLst>
              <a:ext uri="{FF2B5EF4-FFF2-40B4-BE49-F238E27FC236}">
                <a16:creationId xmlns:a16="http://schemas.microsoft.com/office/drawing/2014/main" xmlns="" id="{9C7CD957-9FA8-4202-AAA9-249C7090A8CD}"/>
              </a:ext>
            </a:extLst>
          </p:cNvPr>
          <p:cNvSpPr>
            <a:spLocks/>
          </p:cNvSpPr>
          <p:nvPr/>
        </p:nvSpPr>
        <p:spPr bwMode="auto">
          <a:xfrm>
            <a:off x="4403725" y="2933700"/>
            <a:ext cx="39688" cy="44450"/>
          </a:xfrm>
          <a:custGeom>
            <a:avLst/>
            <a:gdLst>
              <a:gd name="T0" fmla="*/ 2147483646 w 74"/>
              <a:gd name="T1" fmla="*/ 2147483646 h 85"/>
              <a:gd name="T2" fmla="*/ 2147483646 w 74"/>
              <a:gd name="T3" fmla="*/ 2147483646 h 85"/>
              <a:gd name="T4" fmla="*/ 2147483646 w 74"/>
              <a:gd name="T5" fmla="*/ 2147483646 h 85"/>
              <a:gd name="T6" fmla="*/ 2147483646 w 74"/>
              <a:gd name="T7" fmla="*/ 2147483646 h 85"/>
              <a:gd name="T8" fmla="*/ 2147483646 w 74"/>
              <a:gd name="T9" fmla="*/ 2147483646 h 85"/>
              <a:gd name="T10" fmla="*/ 2147483646 w 74"/>
              <a:gd name="T11" fmla="*/ 2147483646 h 85"/>
              <a:gd name="T12" fmla="*/ 2147483646 w 74"/>
              <a:gd name="T13" fmla="*/ 2147483646 h 85"/>
              <a:gd name="T14" fmla="*/ 2147483646 w 74"/>
              <a:gd name="T15" fmla="*/ 2147483646 h 85"/>
              <a:gd name="T16" fmla="*/ 0 w 74"/>
              <a:gd name="T17" fmla="*/ 2147483646 h 85"/>
              <a:gd name="T18" fmla="*/ 2147483646 w 74"/>
              <a:gd name="T19" fmla="*/ 2147483646 h 85"/>
              <a:gd name="T20" fmla="*/ 2147483646 w 74"/>
              <a:gd name="T21" fmla="*/ 2147483646 h 85"/>
              <a:gd name="T22" fmla="*/ 2147483646 w 74"/>
              <a:gd name="T23" fmla="*/ 2147483646 h 85"/>
              <a:gd name="T24" fmla="*/ 2147483646 w 74"/>
              <a:gd name="T25" fmla="*/ 0 h 85"/>
              <a:gd name="T26" fmla="*/ 2147483646 w 74"/>
              <a:gd name="T27" fmla="*/ 2147483646 h 85"/>
              <a:gd name="T28" fmla="*/ 2147483646 w 74"/>
              <a:gd name="T29" fmla="*/ 2147483646 h 85"/>
              <a:gd name="T30" fmla="*/ 2147483646 w 74"/>
              <a:gd name="T31" fmla="*/ 2147483646 h 85"/>
              <a:gd name="T32" fmla="*/ 2147483646 w 74"/>
              <a:gd name="T33" fmla="*/ 2147483646 h 85"/>
              <a:gd name="T34" fmla="*/ 2147483646 w 74"/>
              <a:gd name="T35" fmla="*/ 2147483646 h 85"/>
              <a:gd name="T36" fmla="*/ 2147483646 w 74"/>
              <a:gd name="T37" fmla="*/ 2147483646 h 85"/>
              <a:gd name="T38" fmla="*/ 2147483646 w 74"/>
              <a:gd name="T39" fmla="*/ 2147483646 h 85"/>
              <a:gd name="T40" fmla="*/ 2147483646 w 74"/>
              <a:gd name="T41" fmla="*/ 2147483646 h 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4"/>
              <a:gd name="T64" fmla="*/ 0 h 85"/>
              <a:gd name="T65" fmla="*/ 74 w 74"/>
              <a:gd name="T66" fmla="*/ 85 h 8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4" h="85">
                <a:moveTo>
                  <a:pt x="74" y="77"/>
                </a:moveTo>
                <a:lnTo>
                  <a:pt x="66" y="81"/>
                </a:lnTo>
                <a:lnTo>
                  <a:pt x="57" y="83"/>
                </a:lnTo>
                <a:lnTo>
                  <a:pt x="46" y="85"/>
                </a:lnTo>
                <a:lnTo>
                  <a:pt x="35" y="85"/>
                </a:lnTo>
                <a:lnTo>
                  <a:pt x="24" y="84"/>
                </a:lnTo>
                <a:lnTo>
                  <a:pt x="14" y="83"/>
                </a:lnTo>
                <a:lnTo>
                  <a:pt x="6" y="82"/>
                </a:lnTo>
                <a:lnTo>
                  <a:pt x="0" y="81"/>
                </a:lnTo>
                <a:lnTo>
                  <a:pt x="2" y="68"/>
                </a:lnTo>
                <a:lnTo>
                  <a:pt x="7" y="47"/>
                </a:lnTo>
                <a:lnTo>
                  <a:pt x="14" y="23"/>
                </a:lnTo>
                <a:lnTo>
                  <a:pt x="20" y="0"/>
                </a:lnTo>
                <a:lnTo>
                  <a:pt x="28" y="6"/>
                </a:lnTo>
                <a:lnTo>
                  <a:pt x="36" y="15"/>
                </a:lnTo>
                <a:lnTo>
                  <a:pt x="44" y="24"/>
                </a:lnTo>
                <a:lnTo>
                  <a:pt x="50" y="35"/>
                </a:lnTo>
                <a:lnTo>
                  <a:pt x="56" y="46"/>
                </a:lnTo>
                <a:lnTo>
                  <a:pt x="62" y="58"/>
                </a:lnTo>
                <a:lnTo>
                  <a:pt x="68" y="68"/>
                </a:lnTo>
                <a:lnTo>
                  <a:pt x="74" y="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57" name="未知">
            <a:extLst>
              <a:ext uri="{FF2B5EF4-FFF2-40B4-BE49-F238E27FC236}">
                <a16:creationId xmlns:a16="http://schemas.microsoft.com/office/drawing/2014/main" xmlns="" id="{EE4BD1AF-5321-405B-A684-CE7629720D9D}"/>
              </a:ext>
            </a:extLst>
          </p:cNvPr>
          <p:cNvSpPr>
            <a:spLocks/>
          </p:cNvSpPr>
          <p:nvPr/>
        </p:nvSpPr>
        <p:spPr bwMode="auto">
          <a:xfrm>
            <a:off x="4362450" y="2967038"/>
            <a:ext cx="9525" cy="14287"/>
          </a:xfrm>
          <a:custGeom>
            <a:avLst/>
            <a:gdLst>
              <a:gd name="T0" fmla="*/ 2147483646 w 16"/>
              <a:gd name="T1" fmla="*/ 2147483646 h 25"/>
              <a:gd name="T2" fmla="*/ 2147483646 w 16"/>
              <a:gd name="T3" fmla="*/ 2147483646 h 25"/>
              <a:gd name="T4" fmla="*/ 2147483646 w 16"/>
              <a:gd name="T5" fmla="*/ 2147483646 h 25"/>
              <a:gd name="T6" fmla="*/ 0 w 16"/>
              <a:gd name="T7" fmla="*/ 2147483646 h 25"/>
              <a:gd name="T8" fmla="*/ 2147483646 w 16"/>
              <a:gd name="T9" fmla="*/ 2147483646 h 25"/>
              <a:gd name="T10" fmla="*/ 2147483646 w 16"/>
              <a:gd name="T11" fmla="*/ 0 h 25"/>
              <a:gd name="T12" fmla="*/ 2147483646 w 16"/>
              <a:gd name="T13" fmla="*/ 2147483646 h 25"/>
              <a:gd name="T14" fmla="*/ 2147483646 w 16"/>
              <a:gd name="T15" fmla="*/ 2147483646 h 25"/>
              <a:gd name="T16" fmla="*/ 2147483646 w 16"/>
              <a:gd name="T17" fmla="*/ 2147483646 h 25"/>
              <a:gd name="T18" fmla="*/ 2147483646 w 16"/>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
              <a:gd name="T31" fmla="*/ 0 h 25"/>
              <a:gd name="T32" fmla="*/ 16 w 16"/>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 h="25">
                <a:moveTo>
                  <a:pt x="14" y="24"/>
                </a:moveTo>
                <a:lnTo>
                  <a:pt x="9" y="25"/>
                </a:lnTo>
                <a:lnTo>
                  <a:pt x="3" y="23"/>
                </a:lnTo>
                <a:lnTo>
                  <a:pt x="0" y="19"/>
                </a:lnTo>
                <a:lnTo>
                  <a:pt x="1" y="13"/>
                </a:lnTo>
                <a:lnTo>
                  <a:pt x="7" y="0"/>
                </a:lnTo>
                <a:lnTo>
                  <a:pt x="12" y="4"/>
                </a:lnTo>
                <a:lnTo>
                  <a:pt x="15" y="10"/>
                </a:lnTo>
                <a:lnTo>
                  <a:pt x="16" y="17"/>
                </a:lnTo>
                <a:lnTo>
                  <a:pt x="14" y="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58" name="未知">
            <a:extLst>
              <a:ext uri="{FF2B5EF4-FFF2-40B4-BE49-F238E27FC236}">
                <a16:creationId xmlns:a16="http://schemas.microsoft.com/office/drawing/2014/main" xmlns="" id="{3B55B909-96A2-49D3-A4B9-D507747A151B}"/>
              </a:ext>
            </a:extLst>
          </p:cNvPr>
          <p:cNvSpPr>
            <a:spLocks/>
          </p:cNvSpPr>
          <p:nvPr/>
        </p:nvSpPr>
        <p:spPr bwMode="auto">
          <a:xfrm>
            <a:off x="4135438" y="2973388"/>
            <a:ext cx="15875" cy="30162"/>
          </a:xfrm>
          <a:custGeom>
            <a:avLst/>
            <a:gdLst>
              <a:gd name="T0" fmla="*/ 2147483646 w 31"/>
              <a:gd name="T1" fmla="*/ 2147483646 h 56"/>
              <a:gd name="T2" fmla="*/ 2147483646 w 31"/>
              <a:gd name="T3" fmla="*/ 2147483646 h 56"/>
              <a:gd name="T4" fmla="*/ 2147483646 w 31"/>
              <a:gd name="T5" fmla="*/ 2147483646 h 56"/>
              <a:gd name="T6" fmla="*/ 2147483646 w 31"/>
              <a:gd name="T7" fmla="*/ 2147483646 h 56"/>
              <a:gd name="T8" fmla="*/ 2147483646 w 31"/>
              <a:gd name="T9" fmla="*/ 2147483646 h 56"/>
              <a:gd name="T10" fmla="*/ 2147483646 w 31"/>
              <a:gd name="T11" fmla="*/ 2147483646 h 56"/>
              <a:gd name="T12" fmla="*/ 2147483646 w 31"/>
              <a:gd name="T13" fmla="*/ 2147483646 h 56"/>
              <a:gd name="T14" fmla="*/ 2147483646 w 31"/>
              <a:gd name="T15" fmla="*/ 2147483646 h 56"/>
              <a:gd name="T16" fmla="*/ 2147483646 w 31"/>
              <a:gd name="T17" fmla="*/ 2147483646 h 56"/>
              <a:gd name="T18" fmla="*/ 2147483646 w 31"/>
              <a:gd name="T19" fmla="*/ 2147483646 h 56"/>
              <a:gd name="T20" fmla="*/ 0 w 31"/>
              <a:gd name="T21" fmla="*/ 2147483646 h 56"/>
              <a:gd name="T22" fmla="*/ 2147483646 w 31"/>
              <a:gd name="T23" fmla="*/ 2147483646 h 56"/>
              <a:gd name="T24" fmla="*/ 2147483646 w 31"/>
              <a:gd name="T25" fmla="*/ 0 h 56"/>
              <a:gd name="T26" fmla="*/ 2147483646 w 31"/>
              <a:gd name="T27" fmla="*/ 2147483646 h 56"/>
              <a:gd name="T28" fmla="*/ 2147483646 w 31"/>
              <a:gd name="T29" fmla="*/ 2147483646 h 56"/>
              <a:gd name="T30" fmla="*/ 2147483646 w 31"/>
              <a:gd name="T31" fmla="*/ 2147483646 h 56"/>
              <a:gd name="T32" fmla="*/ 2147483646 w 31"/>
              <a:gd name="T33" fmla="*/ 2147483646 h 5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1"/>
              <a:gd name="T52" fmla="*/ 0 h 56"/>
              <a:gd name="T53" fmla="*/ 31 w 31"/>
              <a:gd name="T54" fmla="*/ 56 h 5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1" h="56">
                <a:moveTo>
                  <a:pt x="28" y="45"/>
                </a:moveTo>
                <a:lnTo>
                  <a:pt x="24" y="50"/>
                </a:lnTo>
                <a:lnTo>
                  <a:pt x="20" y="53"/>
                </a:lnTo>
                <a:lnTo>
                  <a:pt x="15" y="55"/>
                </a:lnTo>
                <a:lnTo>
                  <a:pt x="10" y="56"/>
                </a:lnTo>
                <a:lnTo>
                  <a:pt x="12" y="46"/>
                </a:lnTo>
                <a:lnTo>
                  <a:pt x="11" y="38"/>
                </a:lnTo>
                <a:lnTo>
                  <a:pt x="9" y="30"/>
                </a:lnTo>
                <a:lnTo>
                  <a:pt x="4" y="23"/>
                </a:lnTo>
                <a:lnTo>
                  <a:pt x="1" y="17"/>
                </a:lnTo>
                <a:lnTo>
                  <a:pt x="0" y="11"/>
                </a:lnTo>
                <a:lnTo>
                  <a:pt x="3" y="6"/>
                </a:lnTo>
                <a:lnTo>
                  <a:pt x="10" y="0"/>
                </a:lnTo>
                <a:lnTo>
                  <a:pt x="24" y="4"/>
                </a:lnTo>
                <a:lnTo>
                  <a:pt x="30" y="15"/>
                </a:lnTo>
                <a:lnTo>
                  <a:pt x="31" y="30"/>
                </a:lnTo>
                <a:lnTo>
                  <a:pt x="28" y="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59" name="未知">
            <a:extLst>
              <a:ext uri="{FF2B5EF4-FFF2-40B4-BE49-F238E27FC236}">
                <a16:creationId xmlns:a16="http://schemas.microsoft.com/office/drawing/2014/main" xmlns="" id="{DE892A33-AC9A-40BF-B68E-AC2E76D58876}"/>
              </a:ext>
            </a:extLst>
          </p:cNvPr>
          <p:cNvSpPr>
            <a:spLocks/>
          </p:cNvSpPr>
          <p:nvPr/>
        </p:nvSpPr>
        <p:spPr bwMode="auto">
          <a:xfrm>
            <a:off x="4071938" y="2982913"/>
            <a:ext cx="44450" cy="7937"/>
          </a:xfrm>
          <a:custGeom>
            <a:avLst/>
            <a:gdLst>
              <a:gd name="T0" fmla="*/ 2147483646 w 86"/>
              <a:gd name="T1" fmla="*/ 2147483646 h 16"/>
              <a:gd name="T2" fmla="*/ 2147483646 w 86"/>
              <a:gd name="T3" fmla="*/ 2147483646 h 16"/>
              <a:gd name="T4" fmla="*/ 2147483646 w 86"/>
              <a:gd name="T5" fmla="*/ 2147483646 h 16"/>
              <a:gd name="T6" fmla="*/ 2147483646 w 86"/>
              <a:gd name="T7" fmla="*/ 2147483646 h 16"/>
              <a:gd name="T8" fmla="*/ 2147483646 w 86"/>
              <a:gd name="T9" fmla="*/ 2147483646 h 16"/>
              <a:gd name="T10" fmla="*/ 2147483646 w 86"/>
              <a:gd name="T11" fmla="*/ 2147483646 h 16"/>
              <a:gd name="T12" fmla="*/ 2147483646 w 86"/>
              <a:gd name="T13" fmla="*/ 2147483646 h 16"/>
              <a:gd name="T14" fmla="*/ 2147483646 w 86"/>
              <a:gd name="T15" fmla="*/ 2147483646 h 16"/>
              <a:gd name="T16" fmla="*/ 0 w 86"/>
              <a:gd name="T17" fmla="*/ 2147483646 h 16"/>
              <a:gd name="T18" fmla="*/ 2147483646 w 86"/>
              <a:gd name="T19" fmla="*/ 2147483646 h 16"/>
              <a:gd name="T20" fmla="*/ 2147483646 w 86"/>
              <a:gd name="T21" fmla="*/ 2147483646 h 16"/>
              <a:gd name="T22" fmla="*/ 2147483646 w 86"/>
              <a:gd name="T23" fmla="*/ 0 h 16"/>
              <a:gd name="T24" fmla="*/ 2147483646 w 86"/>
              <a:gd name="T25" fmla="*/ 0 h 16"/>
              <a:gd name="T26" fmla="*/ 2147483646 w 86"/>
              <a:gd name="T27" fmla="*/ 2147483646 h 16"/>
              <a:gd name="T28" fmla="*/ 2147483646 w 86"/>
              <a:gd name="T29" fmla="*/ 2147483646 h 16"/>
              <a:gd name="T30" fmla="*/ 2147483646 w 86"/>
              <a:gd name="T31" fmla="*/ 2147483646 h 16"/>
              <a:gd name="T32" fmla="*/ 2147483646 w 86"/>
              <a:gd name="T33" fmla="*/ 2147483646 h 16"/>
              <a:gd name="T34" fmla="*/ 2147483646 w 86"/>
              <a:gd name="T35" fmla="*/ 2147483646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6"/>
              <a:gd name="T55" fmla="*/ 0 h 16"/>
              <a:gd name="T56" fmla="*/ 86 w 86"/>
              <a:gd name="T57" fmla="*/ 16 h 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6" h="16">
                <a:moveTo>
                  <a:pt x="86" y="11"/>
                </a:moveTo>
                <a:lnTo>
                  <a:pt x="76" y="13"/>
                </a:lnTo>
                <a:lnTo>
                  <a:pt x="65" y="15"/>
                </a:lnTo>
                <a:lnTo>
                  <a:pt x="54" y="16"/>
                </a:lnTo>
                <a:lnTo>
                  <a:pt x="43" y="16"/>
                </a:lnTo>
                <a:lnTo>
                  <a:pt x="33" y="16"/>
                </a:lnTo>
                <a:lnTo>
                  <a:pt x="22" y="15"/>
                </a:lnTo>
                <a:lnTo>
                  <a:pt x="11" y="13"/>
                </a:lnTo>
                <a:lnTo>
                  <a:pt x="0" y="11"/>
                </a:lnTo>
                <a:lnTo>
                  <a:pt x="11" y="6"/>
                </a:lnTo>
                <a:lnTo>
                  <a:pt x="21" y="2"/>
                </a:lnTo>
                <a:lnTo>
                  <a:pt x="33" y="0"/>
                </a:lnTo>
                <a:lnTo>
                  <a:pt x="45" y="0"/>
                </a:lnTo>
                <a:lnTo>
                  <a:pt x="56" y="1"/>
                </a:lnTo>
                <a:lnTo>
                  <a:pt x="67" y="2"/>
                </a:lnTo>
                <a:lnTo>
                  <a:pt x="78" y="4"/>
                </a:lnTo>
                <a:lnTo>
                  <a:pt x="86" y="7"/>
                </a:lnTo>
                <a:lnTo>
                  <a:pt x="86" y="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60" name="未知">
            <a:extLst>
              <a:ext uri="{FF2B5EF4-FFF2-40B4-BE49-F238E27FC236}">
                <a16:creationId xmlns:a16="http://schemas.microsoft.com/office/drawing/2014/main" xmlns="" id="{7332C5E9-B1C8-415C-AC44-A98D1BBB688A}"/>
              </a:ext>
            </a:extLst>
          </p:cNvPr>
          <p:cNvSpPr>
            <a:spLocks/>
          </p:cNvSpPr>
          <p:nvPr/>
        </p:nvSpPr>
        <p:spPr bwMode="auto">
          <a:xfrm>
            <a:off x="4460875" y="2989263"/>
            <a:ext cx="119063" cy="117475"/>
          </a:xfrm>
          <a:custGeom>
            <a:avLst/>
            <a:gdLst>
              <a:gd name="T0" fmla="*/ 2147483646 w 226"/>
              <a:gd name="T1" fmla="*/ 2147483646 h 222"/>
              <a:gd name="T2" fmla="*/ 2147483646 w 226"/>
              <a:gd name="T3" fmla="*/ 2147483646 h 222"/>
              <a:gd name="T4" fmla="*/ 2147483646 w 226"/>
              <a:gd name="T5" fmla="*/ 2147483646 h 222"/>
              <a:gd name="T6" fmla="*/ 2147483646 w 226"/>
              <a:gd name="T7" fmla="*/ 2147483646 h 222"/>
              <a:gd name="T8" fmla="*/ 2147483646 w 226"/>
              <a:gd name="T9" fmla="*/ 2147483646 h 222"/>
              <a:gd name="T10" fmla="*/ 2147483646 w 226"/>
              <a:gd name="T11" fmla="*/ 2147483646 h 222"/>
              <a:gd name="T12" fmla="*/ 2147483646 w 226"/>
              <a:gd name="T13" fmla="*/ 2147483646 h 222"/>
              <a:gd name="T14" fmla="*/ 2147483646 w 226"/>
              <a:gd name="T15" fmla="*/ 2147483646 h 222"/>
              <a:gd name="T16" fmla="*/ 2147483646 w 226"/>
              <a:gd name="T17" fmla="*/ 2147483646 h 222"/>
              <a:gd name="T18" fmla="*/ 2147483646 w 226"/>
              <a:gd name="T19" fmla="*/ 2147483646 h 222"/>
              <a:gd name="T20" fmla="*/ 2147483646 w 226"/>
              <a:gd name="T21" fmla="*/ 2147483646 h 222"/>
              <a:gd name="T22" fmla="*/ 2147483646 w 226"/>
              <a:gd name="T23" fmla="*/ 2147483646 h 222"/>
              <a:gd name="T24" fmla="*/ 2147483646 w 226"/>
              <a:gd name="T25" fmla="*/ 2147483646 h 222"/>
              <a:gd name="T26" fmla="*/ 2147483646 w 226"/>
              <a:gd name="T27" fmla="*/ 2147483646 h 222"/>
              <a:gd name="T28" fmla="*/ 2147483646 w 226"/>
              <a:gd name="T29" fmla="*/ 2147483646 h 222"/>
              <a:gd name="T30" fmla="*/ 2147483646 w 226"/>
              <a:gd name="T31" fmla="*/ 2147483646 h 222"/>
              <a:gd name="T32" fmla="*/ 2147483646 w 226"/>
              <a:gd name="T33" fmla="*/ 2147483646 h 222"/>
              <a:gd name="T34" fmla="*/ 0 w 226"/>
              <a:gd name="T35" fmla="*/ 2147483646 h 222"/>
              <a:gd name="T36" fmla="*/ 0 w 226"/>
              <a:gd name="T37" fmla="*/ 2147483646 h 222"/>
              <a:gd name="T38" fmla="*/ 0 w 226"/>
              <a:gd name="T39" fmla="*/ 2147483646 h 222"/>
              <a:gd name="T40" fmla="*/ 2147483646 w 226"/>
              <a:gd name="T41" fmla="*/ 2147483646 h 222"/>
              <a:gd name="T42" fmla="*/ 2147483646 w 226"/>
              <a:gd name="T43" fmla="*/ 2147483646 h 222"/>
              <a:gd name="T44" fmla="*/ 2147483646 w 226"/>
              <a:gd name="T45" fmla="*/ 2147483646 h 222"/>
              <a:gd name="T46" fmla="*/ 2147483646 w 226"/>
              <a:gd name="T47" fmla="*/ 2147483646 h 222"/>
              <a:gd name="T48" fmla="*/ 2147483646 w 226"/>
              <a:gd name="T49" fmla="*/ 2147483646 h 222"/>
              <a:gd name="T50" fmla="*/ 2147483646 w 226"/>
              <a:gd name="T51" fmla="*/ 2147483646 h 222"/>
              <a:gd name="T52" fmla="*/ 2147483646 w 226"/>
              <a:gd name="T53" fmla="*/ 2147483646 h 222"/>
              <a:gd name="T54" fmla="*/ 2147483646 w 226"/>
              <a:gd name="T55" fmla="*/ 2147483646 h 222"/>
              <a:gd name="T56" fmla="*/ 2147483646 w 226"/>
              <a:gd name="T57" fmla="*/ 2147483646 h 222"/>
              <a:gd name="T58" fmla="*/ 2147483646 w 226"/>
              <a:gd name="T59" fmla="*/ 2147483646 h 222"/>
              <a:gd name="T60" fmla="*/ 2147483646 w 226"/>
              <a:gd name="T61" fmla="*/ 2147483646 h 222"/>
              <a:gd name="T62" fmla="*/ 2147483646 w 226"/>
              <a:gd name="T63" fmla="*/ 2147483646 h 222"/>
              <a:gd name="T64" fmla="*/ 2147483646 w 226"/>
              <a:gd name="T65" fmla="*/ 2147483646 h 222"/>
              <a:gd name="T66" fmla="*/ 2147483646 w 226"/>
              <a:gd name="T67" fmla="*/ 2147483646 h 222"/>
              <a:gd name="T68" fmla="*/ 2147483646 w 226"/>
              <a:gd name="T69" fmla="*/ 2147483646 h 222"/>
              <a:gd name="T70" fmla="*/ 2147483646 w 226"/>
              <a:gd name="T71" fmla="*/ 2147483646 h 222"/>
              <a:gd name="T72" fmla="*/ 2147483646 w 226"/>
              <a:gd name="T73" fmla="*/ 0 h 222"/>
              <a:gd name="T74" fmla="*/ 2147483646 w 226"/>
              <a:gd name="T75" fmla="*/ 2147483646 h 222"/>
              <a:gd name="T76" fmla="*/ 2147483646 w 226"/>
              <a:gd name="T77" fmla="*/ 2147483646 h 222"/>
              <a:gd name="T78" fmla="*/ 2147483646 w 226"/>
              <a:gd name="T79" fmla="*/ 2147483646 h 222"/>
              <a:gd name="T80" fmla="*/ 2147483646 w 226"/>
              <a:gd name="T81" fmla="*/ 2147483646 h 2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26"/>
              <a:gd name="T124" fmla="*/ 0 h 222"/>
              <a:gd name="T125" fmla="*/ 226 w 226"/>
              <a:gd name="T126" fmla="*/ 222 h 2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26" h="222">
                <a:moveTo>
                  <a:pt x="225" y="218"/>
                </a:moveTo>
                <a:lnTo>
                  <a:pt x="211" y="218"/>
                </a:lnTo>
                <a:lnTo>
                  <a:pt x="196" y="219"/>
                </a:lnTo>
                <a:lnTo>
                  <a:pt x="182" y="219"/>
                </a:lnTo>
                <a:lnTo>
                  <a:pt x="168" y="219"/>
                </a:lnTo>
                <a:lnTo>
                  <a:pt x="154" y="219"/>
                </a:lnTo>
                <a:lnTo>
                  <a:pt x="140" y="219"/>
                </a:lnTo>
                <a:lnTo>
                  <a:pt x="127" y="219"/>
                </a:lnTo>
                <a:lnTo>
                  <a:pt x="114" y="219"/>
                </a:lnTo>
                <a:lnTo>
                  <a:pt x="99" y="219"/>
                </a:lnTo>
                <a:lnTo>
                  <a:pt x="86" y="219"/>
                </a:lnTo>
                <a:lnTo>
                  <a:pt x="72" y="219"/>
                </a:lnTo>
                <a:lnTo>
                  <a:pt x="58" y="219"/>
                </a:lnTo>
                <a:lnTo>
                  <a:pt x="44" y="219"/>
                </a:lnTo>
                <a:lnTo>
                  <a:pt x="30" y="220"/>
                </a:lnTo>
                <a:lnTo>
                  <a:pt x="15" y="220"/>
                </a:lnTo>
                <a:lnTo>
                  <a:pt x="1" y="222"/>
                </a:lnTo>
                <a:lnTo>
                  <a:pt x="0" y="169"/>
                </a:lnTo>
                <a:lnTo>
                  <a:pt x="0" y="116"/>
                </a:lnTo>
                <a:lnTo>
                  <a:pt x="0" y="62"/>
                </a:lnTo>
                <a:lnTo>
                  <a:pt x="1" y="4"/>
                </a:lnTo>
                <a:lnTo>
                  <a:pt x="13" y="4"/>
                </a:lnTo>
                <a:lnTo>
                  <a:pt x="25" y="4"/>
                </a:lnTo>
                <a:lnTo>
                  <a:pt x="38" y="4"/>
                </a:lnTo>
                <a:lnTo>
                  <a:pt x="53" y="5"/>
                </a:lnTo>
                <a:lnTo>
                  <a:pt x="67" y="5"/>
                </a:lnTo>
                <a:lnTo>
                  <a:pt x="81" y="5"/>
                </a:lnTo>
                <a:lnTo>
                  <a:pt x="96" y="6"/>
                </a:lnTo>
                <a:lnTo>
                  <a:pt x="112" y="6"/>
                </a:lnTo>
                <a:lnTo>
                  <a:pt x="127" y="6"/>
                </a:lnTo>
                <a:lnTo>
                  <a:pt x="142" y="6"/>
                </a:lnTo>
                <a:lnTo>
                  <a:pt x="157" y="6"/>
                </a:lnTo>
                <a:lnTo>
                  <a:pt x="173" y="5"/>
                </a:lnTo>
                <a:lnTo>
                  <a:pt x="187" y="5"/>
                </a:lnTo>
                <a:lnTo>
                  <a:pt x="201" y="4"/>
                </a:lnTo>
                <a:lnTo>
                  <a:pt x="214" y="3"/>
                </a:lnTo>
                <a:lnTo>
                  <a:pt x="226" y="0"/>
                </a:lnTo>
                <a:lnTo>
                  <a:pt x="225" y="42"/>
                </a:lnTo>
                <a:lnTo>
                  <a:pt x="225" y="116"/>
                </a:lnTo>
                <a:lnTo>
                  <a:pt x="225" y="187"/>
                </a:lnTo>
                <a:lnTo>
                  <a:pt x="225" y="2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61" name="未知">
            <a:extLst>
              <a:ext uri="{FF2B5EF4-FFF2-40B4-BE49-F238E27FC236}">
                <a16:creationId xmlns:a16="http://schemas.microsoft.com/office/drawing/2014/main" xmlns="" id="{F2AE1371-FF86-452E-B891-40E4D78A580E}"/>
              </a:ext>
            </a:extLst>
          </p:cNvPr>
          <p:cNvSpPr>
            <a:spLocks/>
          </p:cNvSpPr>
          <p:nvPr/>
        </p:nvSpPr>
        <p:spPr bwMode="auto">
          <a:xfrm>
            <a:off x="4595813" y="2986088"/>
            <a:ext cx="112712" cy="120650"/>
          </a:xfrm>
          <a:custGeom>
            <a:avLst/>
            <a:gdLst>
              <a:gd name="T0" fmla="*/ 2147483646 w 214"/>
              <a:gd name="T1" fmla="*/ 2147483646 h 228"/>
              <a:gd name="T2" fmla="*/ 2147483646 w 214"/>
              <a:gd name="T3" fmla="*/ 2147483646 h 228"/>
              <a:gd name="T4" fmla="*/ 2147483646 w 214"/>
              <a:gd name="T5" fmla="*/ 2147483646 h 228"/>
              <a:gd name="T6" fmla="*/ 2147483646 w 214"/>
              <a:gd name="T7" fmla="*/ 2147483646 h 228"/>
              <a:gd name="T8" fmla="*/ 2147483646 w 214"/>
              <a:gd name="T9" fmla="*/ 2147483646 h 228"/>
              <a:gd name="T10" fmla="*/ 2147483646 w 214"/>
              <a:gd name="T11" fmla="*/ 2147483646 h 228"/>
              <a:gd name="T12" fmla="*/ 2147483646 w 214"/>
              <a:gd name="T13" fmla="*/ 2147483646 h 228"/>
              <a:gd name="T14" fmla="*/ 2147483646 w 214"/>
              <a:gd name="T15" fmla="*/ 2147483646 h 228"/>
              <a:gd name="T16" fmla="*/ 2147483646 w 214"/>
              <a:gd name="T17" fmla="*/ 2147483646 h 228"/>
              <a:gd name="T18" fmla="*/ 2147483646 w 214"/>
              <a:gd name="T19" fmla="*/ 2147483646 h 228"/>
              <a:gd name="T20" fmla="*/ 2147483646 w 214"/>
              <a:gd name="T21" fmla="*/ 2147483646 h 228"/>
              <a:gd name="T22" fmla="*/ 2147483646 w 214"/>
              <a:gd name="T23" fmla="*/ 2147483646 h 228"/>
              <a:gd name="T24" fmla="*/ 2147483646 w 214"/>
              <a:gd name="T25" fmla="*/ 2147483646 h 228"/>
              <a:gd name="T26" fmla="*/ 2147483646 w 214"/>
              <a:gd name="T27" fmla="*/ 2147483646 h 228"/>
              <a:gd name="T28" fmla="*/ 2147483646 w 214"/>
              <a:gd name="T29" fmla="*/ 2147483646 h 228"/>
              <a:gd name="T30" fmla="*/ 2147483646 w 214"/>
              <a:gd name="T31" fmla="*/ 2147483646 h 228"/>
              <a:gd name="T32" fmla="*/ 2147483646 w 214"/>
              <a:gd name="T33" fmla="*/ 2147483646 h 228"/>
              <a:gd name="T34" fmla="*/ 0 w 214"/>
              <a:gd name="T35" fmla="*/ 2147483646 h 228"/>
              <a:gd name="T36" fmla="*/ 0 w 214"/>
              <a:gd name="T37" fmla="*/ 2147483646 h 228"/>
              <a:gd name="T38" fmla="*/ 2147483646 w 214"/>
              <a:gd name="T39" fmla="*/ 2147483646 h 228"/>
              <a:gd name="T40" fmla="*/ 2147483646 w 214"/>
              <a:gd name="T41" fmla="*/ 2147483646 h 228"/>
              <a:gd name="T42" fmla="*/ 2147483646 w 214"/>
              <a:gd name="T43" fmla="*/ 2147483646 h 228"/>
              <a:gd name="T44" fmla="*/ 2147483646 w 214"/>
              <a:gd name="T45" fmla="*/ 0 h 228"/>
              <a:gd name="T46" fmla="*/ 2147483646 w 214"/>
              <a:gd name="T47" fmla="*/ 0 h 228"/>
              <a:gd name="T48" fmla="*/ 2147483646 w 214"/>
              <a:gd name="T49" fmla="*/ 0 h 228"/>
              <a:gd name="T50" fmla="*/ 2147483646 w 214"/>
              <a:gd name="T51" fmla="*/ 0 h 228"/>
              <a:gd name="T52" fmla="*/ 2147483646 w 214"/>
              <a:gd name="T53" fmla="*/ 0 h 228"/>
              <a:gd name="T54" fmla="*/ 2147483646 w 214"/>
              <a:gd name="T55" fmla="*/ 0 h 228"/>
              <a:gd name="T56" fmla="*/ 2147483646 w 214"/>
              <a:gd name="T57" fmla="*/ 2147483646 h 228"/>
              <a:gd name="T58" fmla="*/ 2147483646 w 214"/>
              <a:gd name="T59" fmla="*/ 2147483646 h 228"/>
              <a:gd name="T60" fmla="*/ 2147483646 w 214"/>
              <a:gd name="T61" fmla="*/ 2147483646 h 228"/>
              <a:gd name="T62" fmla="*/ 2147483646 w 214"/>
              <a:gd name="T63" fmla="*/ 2147483646 h 228"/>
              <a:gd name="T64" fmla="*/ 2147483646 w 214"/>
              <a:gd name="T65" fmla="*/ 2147483646 h 228"/>
              <a:gd name="T66" fmla="*/ 2147483646 w 214"/>
              <a:gd name="T67" fmla="*/ 2147483646 h 228"/>
              <a:gd name="T68" fmla="*/ 2147483646 w 214"/>
              <a:gd name="T69" fmla="*/ 2147483646 h 228"/>
              <a:gd name="T70" fmla="*/ 2147483646 w 214"/>
              <a:gd name="T71" fmla="*/ 2147483646 h 228"/>
              <a:gd name="T72" fmla="*/ 2147483646 w 214"/>
              <a:gd name="T73" fmla="*/ 2147483646 h 228"/>
              <a:gd name="T74" fmla="*/ 2147483646 w 214"/>
              <a:gd name="T75" fmla="*/ 2147483646 h 22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14"/>
              <a:gd name="T115" fmla="*/ 0 h 228"/>
              <a:gd name="T116" fmla="*/ 214 w 214"/>
              <a:gd name="T117" fmla="*/ 228 h 228"/>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14" h="228">
                <a:moveTo>
                  <a:pt x="211" y="3"/>
                </a:moveTo>
                <a:lnTo>
                  <a:pt x="214" y="222"/>
                </a:lnTo>
                <a:lnTo>
                  <a:pt x="200" y="223"/>
                </a:lnTo>
                <a:lnTo>
                  <a:pt x="187" y="223"/>
                </a:lnTo>
                <a:lnTo>
                  <a:pt x="174" y="224"/>
                </a:lnTo>
                <a:lnTo>
                  <a:pt x="160" y="224"/>
                </a:lnTo>
                <a:lnTo>
                  <a:pt x="146" y="224"/>
                </a:lnTo>
                <a:lnTo>
                  <a:pt x="133" y="224"/>
                </a:lnTo>
                <a:lnTo>
                  <a:pt x="119" y="224"/>
                </a:lnTo>
                <a:lnTo>
                  <a:pt x="106" y="224"/>
                </a:lnTo>
                <a:lnTo>
                  <a:pt x="92" y="225"/>
                </a:lnTo>
                <a:lnTo>
                  <a:pt x="78" y="225"/>
                </a:lnTo>
                <a:lnTo>
                  <a:pt x="65" y="225"/>
                </a:lnTo>
                <a:lnTo>
                  <a:pt x="52" y="225"/>
                </a:lnTo>
                <a:lnTo>
                  <a:pt x="39" y="225"/>
                </a:lnTo>
                <a:lnTo>
                  <a:pt x="25" y="226"/>
                </a:lnTo>
                <a:lnTo>
                  <a:pt x="12" y="226"/>
                </a:lnTo>
                <a:lnTo>
                  <a:pt x="0" y="228"/>
                </a:lnTo>
                <a:lnTo>
                  <a:pt x="0" y="203"/>
                </a:lnTo>
                <a:lnTo>
                  <a:pt x="1" y="144"/>
                </a:lnTo>
                <a:lnTo>
                  <a:pt x="2" y="70"/>
                </a:lnTo>
                <a:lnTo>
                  <a:pt x="4" y="1"/>
                </a:lnTo>
                <a:lnTo>
                  <a:pt x="16" y="0"/>
                </a:lnTo>
                <a:lnTo>
                  <a:pt x="28" y="0"/>
                </a:lnTo>
                <a:lnTo>
                  <a:pt x="41" y="0"/>
                </a:lnTo>
                <a:lnTo>
                  <a:pt x="53" y="0"/>
                </a:lnTo>
                <a:lnTo>
                  <a:pt x="66" y="0"/>
                </a:lnTo>
                <a:lnTo>
                  <a:pt x="79" y="0"/>
                </a:lnTo>
                <a:lnTo>
                  <a:pt x="91" y="1"/>
                </a:lnTo>
                <a:lnTo>
                  <a:pt x="105" y="1"/>
                </a:lnTo>
                <a:lnTo>
                  <a:pt x="118" y="2"/>
                </a:lnTo>
                <a:lnTo>
                  <a:pt x="131" y="2"/>
                </a:lnTo>
                <a:lnTo>
                  <a:pt x="145" y="3"/>
                </a:lnTo>
                <a:lnTo>
                  <a:pt x="159" y="3"/>
                </a:lnTo>
                <a:lnTo>
                  <a:pt x="172" y="3"/>
                </a:lnTo>
                <a:lnTo>
                  <a:pt x="185" y="3"/>
                </a:lnTo>
                <a:lnTo>
                  <a:pt x="198" y="3"/>
                </a:lnTo>
                <a:lnTo>
                  <a:pt x="211" y="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62" name="未知">
            <a:extLst>
              <a:ext uri="{FF2B5EF4-FFF2-40B4-BE49-F238E27FC236}">
                <a16:creationId xmlns:a16="http://schemas.microsoft.com/office/drawing/2014/main" xmlns="" id="{7257DB6C-8CCD-404B-AF63-1DE9DD59ABA6}"/>
              </a:ext>
            </a:extLst>
          </p:cNvPr>
          <p:cNvSpPr>
            <a:spLocks/>
          </p:cNvSpPr>
          <p:nvPr/>
        </p:nvSpPr>
        <p:spPr bwMode="auto">
          <a:xfrm>
            <a:off x="4335463" y="2986088"/>
            <a:ext cx="109537" cy="120650"/>
          </a:xfrm>
          <a:custGeom>
            <a:avLst/>
            <a:gdLst>
              <a:gd name="T0" fmla="*/ 2147483646 w 208"/>
              <a:gd name="T1" fmla="*/ 2147483646 h 229"/>
              <a:gd name="T2" fmla="*/ 2147483646 w 208"/>
              <a:gd name="T3" fmla="*/ 2147483646 h 229"/>
              <a:gd name="T4" fmla="*/ 2147483646 w 208"/>
              <a:gd name="T5" fmla="*/ 2147483646 h 229"/>
              <a:gd name="T6" fmla="*/ 2147483646 w 208"/>
              <a:gd name="T7" fmla="*/ 2147483646 h 229"/>
              <a:gd name="T8" fmla="*/ 2147483646 w 208"/>
              <a:gd name="T9" fmla="*/ 2147483646 h 229"/>
              <a:gd name="T10" fmla="*/ 2147483646 w 208"/>
              <a:gd name="T11" fmla="*/ 2147483646 h 229"/>
              <a:gd name="T12" fmla="*/ 2147483646 w 208"/>
              <a:gd name="T13" fmla="*/ 2147483646 h 229"/>
              <a:gd name="T14" fmla="*/ 2147483646 w 208"/>
              <a:gd name="T15" fmla="*/ 2147483646 h 229"/>
              <a:gd name="T16" fmla="*/ 2147483646 w 208"/>
              <a:gd name="T17" fmla="*/ 2147483646 h 229"/>
              <a:gd name="T18" fmla="*/ 2147483646 w 208"/>
              <a:gd name="T19" fmla="*/ 2147483646 h 229"/>
              <a:gd name="T20" fmla="*/ 2147483646 w 208"/>
              <a:gd name="T21" fmla="*/ 2147483646 h 229"/>
              <a:gd name="T22" fmla="*/ 2147483646 w 208"/>
              <a:gd name="T23" fmla="*/ 2147483646 h 229"/>
              <a:gd name="T24" fmla="*/ 2147483646 w 208"/>
              <a:gd name="T25" fmla="*/ 2147483646 h 229"/>
              <a:gd name="T26" fmla="*/ 2147483646 w 208"/>
              <a:gd name="T27" fmla="*/ 2147483646 h 229"/>
              <a:gd name="T28" fmla="*/ 2147483646 w 208"/>
              <a:gd name="T29" fmla="*/ 2147483646 h 229"/>
              <a:gd name="T30" fmla="*/ 2147483646 w 208"/>
              <a:gd name="T31" fmla="*/ 2147483646 h 229"/>
              <a:gd name="T32" fmla="*/ 2147483646 w 208"/>
              <a:gd name="T33" fmla="*/ 2147483646 h 229"/>
              <a:gd name="T34" fmla="*/ 2147483646 w 208"/>
              <a:gd name="T35" fmla="*/ 2147483646 h 229"/>
              <a:gd name="T36" fmla="*/ 2147483646 w 208"/>
              <a:gd name="T37" fmla="*/ 2147483646 h 229"/>
              <a:gd name="T38" fmla="*/ 2147483646 w 208"/>
              <a:gd name="T39" fmla="*/ 2147483646 h 229"/>
              <a:gd name="T40" fmla="*/ 2147483646 w 208"/>
              <a:gd name="T41" fmla="*/ 2147483646 h 229"/>
              <a:gd name="T42" fmla="*/ 2147483646 w 208"/>
              <a:gd name="T43" fmla="*/ 2147483646 h 229"/>
              <a:gd name="T44" fmla="*/ 2147483646 w 208"/>
              <a:gd name="T45" fmla="*/ 2147483646 h 229"/>
              <a:gd name="T46" fmla="*/ 2147483646 w 208"/>
              <a:gd name="T47" fmla="*/ 2147483646 h 229"/>
              <a:gd name="T48" fmla="*/ 2147483646 w 208"/>
              <a:gd name="T49" fmla="*/ 2147483646 h 229"/>
              <a:gd name="T50" fmla="*/ 2147483646 w 208"/>
              <a:gd name="T51" fmla="*/ 2147483646 h 229"/>
              <a:gd name="T52" fmla="*/ 2147483646 w 208"/>
              <a:gd name="T53" fmla="*/ 2147483646 h 229"/>
              <a:gd name="T54" fmla="*/ 2147483646 w 208"/>
              <a:gd name="T55" fmla="*/ 2147483646 h 229"/>
              <a:gd name="T56" fmla="*/ 2147483646 w 208"/>
              <a:gd name="T57" fmla="*/ 2147483646 h 229"/>
              <a:gd name="T58" fmla="*/ 0 w 208"/>
              <a:gd name="T59" fmla="*/ 2147483646 h 229"/>
              <a:gd name="T60" fmla="*/ 0 w 208"/>
              <a:gd name="T61" fmla="*/ 2147483646 h 229"/>
              <a:gd name="T62" fmla="*/ 0 w 208"/>
              <a:gd name="T63" fmla="*/ 2147483646 h 229"/>
              <a:gd name="T64" fmla="*/ 2147483646 w 208"/>
              <a:gd name="T65" fmla="*/ 2147483646 h 229"/>
              <a:gd name="T66" fmla="*/ 2147483646 w 208"/>
              <a:gd name="T67" fmla="*/ 2147483646 h 229"/>
              <a:gd name="T68" fmla="*/ 2147483646 w 208"/>
              <a:gd name="T69" fmla="*/ 2147483646 h 229"/>
              <a:gd name="T70" fmla="*/ 2147483646 w 208"/>
              <a:gd name="T71" fmla="*/ 2147483646 h 229"/>
              <a:gd name="T72" fmla="*/ 2147483646 w 208"/>
              <a:gd name="T73" fmla="*/ 2147483646 h 229"/>
              <a:gd name="T74" fmla="*/ 2147483646 w 208"/>
              <a:gd name="T75" fmla="*/ 2147483646 h 229"/>
              <a:gd name="T76" fmla="*/ 2147483646 w 208"/>
              <a:gd name="T77" fmla="*/ 2147483646 h 229"/>
              <a:gd name="T78" fmla="*/ 2147483646 w 208"/>
              <a:gd name="T79" fmla="*/ 0 h 229"/>
              <a:gd name="T80" fmla="*/ 2147483646 w 208"/>
              <a:gd name="T81" fmla="*/ 2147483646 h 229"/>
              <a:gd name="T82" fmla="*/ 2147483646 w 208"/>
              <a:gd name="T83" fmla="*/ 2147483646 h 229"/>
              <a:gd name="T84" fmla="*/ 2147483646 w 208"/>
              <a:gd name="T85" fmla="*/ 2147483646 h 229"/>
              <a:gd name="T86" fmla="*/ 2147483646 w 208"/>
              <a:gd name="T87" fmla="*/ 2147483646 h 229"/>
              <a:gd name="T88" fmla="*/ 2147483646 w 208"/>
              <a:gd name="T89" fmla="*/ 2147483646 h 229"/>
              <a:gd name="T90" fmla="*/ 2147483646 w 208"/>
              <a:gd name="T91" fmla="*/ 2147483646 h 229"/>
              <a:gd name="T92" fmla="*/ 2147483646 w 208"/>
              <a:gd name="T93" fmla="*/ 2147483646 h 229"/>
              <a:gd name="T94" fmla="*/ 2147483646 w 208"/>
              <a:gd name="T95" fmla="*/ 2147483646 h 229"/>
              <a:gd name="T96" fmla="*/ 2147483646 w 208"/>
              <a:gd name="T97" fmla="*/ 2147483646 h 22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08"/>
              <a:gd name="T148" fmla="*/ 0 h 229"/>
              <a:gd name="T149" fmla="*/ 208 w 208"/>
              <a:gd name="T150" fmla="*/ 229 h 22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08" h="229">
                <a:moveTo>
                  <a:pt x="113" y="32"/>
                </a:moveTo>
                <a:lnTo>
                  <a:pt x="115" y="16"/>
                </a:lnTo>
                <a:lnTo>
                  <a:pt x="123" y="6"/>
                </a:lnTo>
                <a:lnTo>
                  <a:pt x="135" y="2"/>
                </a:lnTo>
                <a:lnTo>
                  <a:pt x="149" y="2"/>
                </a:lnTo>
                <a:lnTo>
                  <a:pt x="165" y="4"/>
                </a:lnTo>
                <a:lnTo>
                  <a:pt x="181" y="5"/>
                </a:lnTo>
                <a:lnTo>
                  <a:pt x="195" y="5"/>
                </a:lnTo>
                <a:lnTo>
                  <a:pt x="206" y="1"/>
                </a:lnTo>
                <a:lnTo>
                  <a:pt x="208" y="45"/>
                </a:lnTo>
                <a:lnTo>
                  <a:pt x="207" y="109"/>
                </a:lnTo>
                <a:lnTo>
                  <a:pt x="207" y="177"/>
                </a:lnTo>
                <a:lnTo>
                  <a:pt x="208" y="227"/>
                </a:lnTo>
                <a:lnTo>
                  <a:pt x="196" y="227"/>
                </a:lnTo>
                <a:lnTo>
                  <a:pt x="183" y="228"/>
                </a:lnTo>
                <a:lnTo>
                  <a:pt x="171" y="228"/>
                </a:lnTo>
                <a:lnTo>
                  <a:pt x="159" y="228"/>
                </a:lnTo>
                <a:lnTo>
                  <a:pt x="147" y="228"/>
                </a:lnTo>
                <a:lnTo>
                  <a:pt x="135" y="228"/>
                </a:lnTo>
                <a:lnTo>
                  <a:pt x="123" y="228"/>
                </a:lnTo>
                <a:lnTo>
                  <a:pt x="111" y="228"/>
                </a:lnTo>
                <a:lnTo>
                  <a:pt x="98" y="228"/>
                </a:lnTo>
                <a:lnTo>
                  <a:pt x="85" y="228"/>
                </a:lnTo>
                <a:lnTo>
                  <a:pt x="73" y="228"/>
                </a:lnTo>
                <a:lnTo>
                  <a:pt x="59" y="228"/>
                </a:lnTo>
                <a:lnTo>
                  <a:pt x="45" y="228"/>
                </a:lnTo>
                <a:lnTo>
                  <a:pt x="31" y="228"/>
                </a:lnTo>
                <a:lnTo>
                  <a:pt x="16" y="229"/>
                </a:lnTo>
                <a:lnTo>
                  <a:pt x="1" y="229"/>
                </a:lnTo>
                <a:lnTo>
                  <a:pt x="0" y="203"/>
                </a:lnTo>
                <a:lnTo>
                  <a:pt x="0" y="173"/>
                </a:lnTo>
                <a:lnTo>
                  <a:pt x="0" y="140"/>
                </a:lnTo>
                <a:lnTo>
                  <a:pt x="3" y="110"/>
                </a:lnTo>
                <a:lnTo>
                  <a:pt x="14" y="95"/>
                </a:lnTo>
                <a:lnTo>
                  <a:pt x="20" y="76"/>
                </a:lnTo>
                <a:lnTo>
                  <a:pt x="23" y="54"/>
                </a:lnTo>
                <a:lnTo>
                  <a:pt x="26" y="33"/>
                </a:lnTo>
                <a:lnTo>
                  <a:pt x="31" y="16"/>
                </a:lnTo>
                <a:lnTo>
                  <a:pt x="40" y="3"/>
                </a:lnTo>
                <a:lnTo>
                  <a:pt x="57" y="0"/>
                </a:lnTo>
                <a:lnTo>
                  <a:pt x="81" y="8"/>
                </a:lnTo>
                <a:lnTo>
                  <a:pt x="84" y="12"/>
                </a:lnTo>
                <a:lnTo>
                  <a:pt x="86" y="17"/>
                </a:lnTo>
                <a:lnTo>
                  <a:pt x="89" y="22"/>
                </a:lnTo>
                <a:lnTo>
                  <a:pt x="92" y="27"/>
                </a:lnTo>
                <a:lnTo>
                  <a:pt x="96" y="31"/>
                </a:lnTo>
                <a:lnTo>
                  <a:pt x="100" y="34"/>
                </a:lnTo>
                <a:lnTo>
                  <a:pt x="106" y="34"/>
                </a:lnTo>
                <a:lnTo>
                  <a:pt x="113" y="3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63" name="未知">
            <a:extLst>
              <a:ext uri="{FF2B5EF4-FFF2-40B4-BE49-F238E27FC236}">
                <a16:creationId xmlns:a16="http://schemas.microsoft.com/office/drawing/2014/main" xmlns="" id="{69FC5293-ED33-46A6-9A18-7324B3C05BDD}"/>
              </a:ext>
            </a:extLst>
          </p:cNvPr>
          <p:cNvSpPr>
            <a:spLocks/>
          </p:cNvSpPr>
          <p:nvPr/>
        </p:nvSpPr>
        <p:spPr bwMode="auto">
          <a:xfrm>
            <a:off x="4159250" y="2995613"/>
            <a:ext cx="41275" cy="28575"/>
          </a:xfrm>
          <a:custGeom>
            <a:avLst/>
            <a:gdLst>
              <a:gd name="T0" fmla="*/ 2147483646 w 80"/>
              <a:gd name="T1" fmla="*/ 2147483646 h 54"/>
              <a:gd name="T2" fmla="*/ 2147483646 w 80"/>
              <a:gd name="T3" fmla="*/ 2147483646 h 54"/>
              <a:gd name="T4" fmla="*/ 2147483646 w 80"/>
              <a:gd name="T5" fmla="*/ 2147483646 h 54"/>
              <a:gd name="T6" fmla="*/ 2147483646 w 80"/>
              <a:gd name="T7" fmla="*/ 2147483646 h 54"/>
              <a:gd name="T8" fmla="*/ 2147483646 w 80"/>
              <a:gd name="T9" fmla="*/ 2147483646 h 54"/>
              <a:gd name="T10" fmla="*/ 2147483646 w 80"/>
              <a:gd name="T11" fmla="*/ 2147483646 h 54"/>
              <a:gd name="T12" fmla="*/ 2147483646 w 80"/>
              <a:gd name="T13" fmla="*/ 2147483646 h 54"/>
              <a:gd name="T14" fmla="*/ 2147483646 w 80"/>
              <a:gd name="T15" fmla="*/ 2147483646 h 54"/>
              <a:gd name="T16" fmla="*/ 0 w 80"/>
              <a:gd name="T17" fmla="*/ 2147483646 h 54"/>
              <a:gd name="T18" fmla="*/ 2147483646 w 80"/>
              <a:gd name="T19" fmla="*/ 2147483646 h 54"/>
              <a:gd name="T20" fmla="*/ 2147483646 w 80"/>
              <a:gd name="T21" fmla="*/ 2147483646 h 54"/>
              <a:gd name="T22" fmla="*/ 2147483646 w 80"/>
              <a:gd name="T23" fmla="*/ 2147483646 h 54"/>
              <a:gd name="T24" fmla="*/ 2147483646 w 80"/>
              <a:gd name="T25" fmla="*/ 2147483646 h 54"/>
              <a:gd name="T26" fmla="*/ 2147483646 w 80"/>
              <a:gd name="T27" fmla="*/ 2147483646 h 54"/>
              <a:gd name="T28" fmla="*/ 2147483646 w 80"/>
              <a:gd name="T29" fmla="*/ 2147483646 h 54"/>
              <a:gd name="T30" fmla="*/ 2147483646 w 80"/>
              <a:gd name="T31" fmla="*/ 0 h 54"/>
              <a:gd name="T32" fmla="*/ 2147483646 w 80"/>
              <a:gd name="T33" fmla="*/ 2147483646 h 54"/>
              <a:gd name="T34" fmla="*/ 2147483646 w 80"/>
              <a:gd name="T35" fmla="*/ 2147483646 h 5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0"/>
              <a:gd name="T55" fmla="*/ 0 h 54"/>
              <a:gd name="T56" fmla="*/ 80 w 80"/>
              <a:gd name="T57" fmla="*/ 54 h 5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0" h="54">
                <a:moveTo>
                  <a:pt x="80" y="16"/>
                </a:moveTo>
                <a:lnTo>
                  <a:pt x="70" y="21"/>
                </a:lnTo>
                <a:lnTo>
                  <a:pt x="61" y="28"/>
                </a:lnTo>
                <a:lnTo>
                  <a:pt x="52" y="35"/>
                </a:lnTo>
                <a:lnTo>
                  <a:pt x="43" y="41"/>
                </a:lnTo>
                <a:lnTo>
                  <a:pt x="34" y="48"/>
                </a:lnTo>
                <a:lnTo>
                  <a:pt x="24" y="53"/>
                </a:lnTo>
                <a:lnTo>
                  <a:pt x="12" y="54"/>
                </a:lnTo>
                <a:lnTo>
                  <a:pt x="0" y="53"/>
                </a:lnTo>
                <a:lnTo>
                  <a:pt x="7" y="45"/>
                </a:lnTo>
                <a:lnTo>
                  <a:pt x="15" y="35"/>
                </a:lnTo>
                <a:lnTo>
                  <a:pt x="24" y="25"/>
                </a:lnTo>
                <a:lnTo>
                  <a:pt x="34" y="16"/>
                </a:lnTo>
                <a:lnTo>
                  <a:pt x="44" y="9"/>
                </a:lnTo>
                <a:lnTo>
                  <a:pt x="55" y="3"/>
                </a:lnTo>
                <a:lnTo>
                  <a:pt x="67" y="0"/>
                </a:lnTo>
                <a:lnTo>
                  <a:pt x="80" y="1"/>
                </a:lnTo>
                <a:lnTo>
                  <a:pt x="80" y="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64" name="未知">
            <a:extLst>
              <a:ext uri="{FF2B5EF4-FFF2-40B4-BE49-F238E27FC236}">
                <a16:creationId xmlns:a16="http://schemas.microsoft.com/office/drawing/2014/main" xmlns="" id="{CF353287-C831-4C1F-B8C9-6363D7EDF68A}"/>
              </a:ext>
            </a:extLst>
          </p:cNvPr>
          <p:cNvSpPr>
            <a:spLocks/>
          </p:cNvSpPr>
          <p:nvPr/>
        </p:nvSpPr>
        <p:spPr bwMode="auto">
          <a:xfrm>
            <a:off x="4167188" y="3024188"/>
            <a:ext cx="31750" cy="17462"/>
          </a:xfrm>
          <a:custGeom>
            <a:avLst/>
            <a:gdLst>
              <a:gd name="T0" fmla="*/ 2147483646 w 61"/>
              <a:gd name="T1" fmla="*/ 2147483646 h 33"/>
              <a:gd name="T2" fmla="*/ 2147483646 w 61"/>
              <a:gd name="T3" fmla="*/ 2147483646 h 33"/>
              <a:gd name="T4" fmla="*/ 2147483646 w 61"/>
              <a:gd name="T5" fmla="*/ 2147483646 h 33"/>
              <a:gd name="T6" fmla="*/ 2147483646 w 61"/>
              <a:gd name="T7" fmla="*/ 2147483646 h 33"/>
              <a:gd name="T8" fmla="*/ 2147483646 w 61"/>
              <a:gd name="T9" fmla="*/ 2147483646 h 33"/>
              <a:gd name="T10" fmla="*/ 2147483646 w 61"/>
              <a:gd name="T11" fmla="*/ 2147483646 h 33"/>
              <a:gd name="T12" fmla="*/ 2147483646 w 61"/>
              <a:gd name="T13" fmla="*/ 2147483646 h 33"/>
              <a:gd name="T14" fmla="*/ 2147483646 w 61"/>
              <a:gd name="T15" fmla="*/ 2147483646 h 33"/>
              <a:gd name="T16" fmla="*/ 2147483646 w 61"/>
              <a:gd name="T17" fmla="*/ 2147483646 h 33"/>
              <a:gd name="T18" fmla="*/ 0 w 61"/>
              <a:gd name="T19" fmla="*/ 2147483646 h 33"/>
              <a:gd name="T20" fmla="*/ 2147483646 w 61"/>
              <a:gd name="T21" fmla="*/ 2147483646 h 33"/>
              <a:gd name="T22" fmla="*/ 2147483646 w 61"/>
              <a:gd name="T23" fmla="*/ 2147483646 h 33"/>
              <a:gd name="T24" fmla="*/ 2147483646 w 61"/>
              <a:gd name="T25" fmla="*/ 2147483646 h 33"/>
              <a:gd name="T26" fmla="*/ 2147483646 w 61"/>
              <a:gd name="T27" fmla="*/ 2147483646 h 33"/>
              <a:gd name="T28" fmla="*/ 2147483646 w 61"/>
              <a:gd name="T29" fmla="*/ 2147483646 h 33"/>
              <a:gd name="T30" fmla="*/ 2147483646 w 61"/>
              <a:gd name="T31" fmla="*/ 0 h 33"/>
              <a:gd name="T32" fmla="*/ 2147483646 w 61"/>
              <a:gd name="T33" fmla="*/ 2147483646 h 33"/>
              <a:gd name="T34" fmla="*/ 2147483646 w 61"/>
              <a:gd name="T35" fmla="*/ 2147483646 h 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1"/>
              <a:gd name="T55" fmla="*/ 0 h 33"/>
              <a:gd name="T56" fmla="*/ 61 w 61"/>
              <a:gd name="T57" fmla="*/ 33 h 3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1" h="33">
                <a:moveTo>
                  <a:pt x="61" y="11"/>
                </a:moveTo>
                <a:lnTo>
                  <a:pt x="57" y="17"/>
                </a:lnTo>
                <a:lnTo>
                  <a:pt x="52" y="22"/>
                </a:lnTo>
                <a:lnTo>
                  <a:pt x="46" y="25"/>
                </a:lnTo>
                <a:lnTo>
                  <a:pt x="39" y="27"/>
                </a:lnTo>
                <a:lnTo>
                  <a:pt x="32" y="28"/>
                </a:lnTo>
                <a:lnTo>
                  <a:pt x="24" y="29"/>
                </a:lnTo>
                <a:lnTo>
                  <a:pt x="17" y="31"/>
                </a:lnTo>
                <a:lnTo>
                  <a:pt x="10" y="33"/>
                </a:lnTo>
                <a:lnTo>
                  <a:pt x="0" y="24"/>
                </a:lnTo>
                <a:lnTo>
                  <a:pt x="8" y="20"/>
                </a:lnTo>
                <a:lnTo>
                  <a:pt x="16" y="14"/>
                </a:lnTo>
                <a:lnTo>
                  <a:pt x="25" y="9"/>
                </a:lnTo>
                <a:lnTo>
                  <a:pt x="34" y="4"/>
                </a:lnTo>
                <a:lnTo>
                  <a:pt x="43" y="1"/>
                </a:lnTo>
                <a:lnTo>
                  <a:pt x="51" y="0"/>
                </a:lnTo>
                <a:lnTo>
                  <a:pt x="57" y="3"/>
                </a:lnTo>
                <a:lnTo>
                  <a:pt x="61" y="1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65" name="未知">
            <a:extLst>
              <a:ext uri="{FF2B5EF4-FFF2-40B4-BE49-F238E27FC236}">
                <a16:creationId xmlns:a16="http://schemas.microsoft.com/office/drawing/2014/main" xmlns="" id="{85677EC6-1EBC-42A9-B0E4-3342162E1A4D}"/>
              </a:ext>
            </a:extLst>
          </p:cNvPr>
          <p:cNvSpPr>
            <a:spLocks/>
          </p:cNvSpPr>
          <p:nvPr/>
        </p:nvSpPr>
        <p:spPr bwMode="auto">
          <a:xfrm>
            <a:off x="4125913" y="3028950"/>
            <a:ext cx="77787" cy="58738"/>
          </a:xfrm>
          <a:custGeom>
            <a:avLst/>
            <a:gdLst>
              <a:gd name="T0" fmla="*/ 2147483646 w 147"/>
              <a:gd name="T1" fmla="*/ 2147483646 h 110"/>
              <a:gd name="T2" fmla="*/ 2147483646 w 147"/>
              <a:gd name="T3" fmla="*/ 2147483646 h 110"/>
              <a:gd name="T4" fmla="*/ 2147483646 w 147"/>
              <a:gd name="T5" fmla="*/ 2147483646 h 110"/>
              <a:gd name="T6" fmla="*/ 2147483646 w 147"/>
              <a:gd name="T7" fmla="*/ 2147483646 h 110"/>
              <a:gd name="T8" fmla="*/ 2147483646 w 147"/>
              <a:gd name="T9" fmla="*/ 2147483646 h 110"/>
              <a:gd name="T10" fmla="*/ 2147483646 w 147"/>
              <a:gd name="T11" fmla="*/ 2147483646 h 110"/>
              <a:gd name="T12" fmla="*/ 2147483646 w 147"/>
              <a:gd name="T13" fmla="*/ 2147483646 h 110"/>
              <a:gd name="T14" fmla="*/ 2147483646 w 147"/>
              <a:gd name="T15" fmla="*/ 2147483646 h 110"/>
              <a:gd name="T16" fmla="*/ 2147483646 w 147"/>
              <a:gd name="T17" fmla="*/ 2147483646 h 110"/>
              <a:gd name="T18" fmla="*/ 2147483646 w 147"/>
              <a:gd name="T19" fmla="*/ 2147483646 h 110"/>
              <a:gd name="T20" fmla="*/ 2147483646 w 147"/>
              <a:gd name="T21" fmla="*/ 2147483646 h 110"/>
              <a:gd name="T22" fmla="*/ 2147483646 w 147"/>
              <a:gd name="T23" fmla="*/ 2147483646 h 110"/>
              <a:gd name="T24" fmla="*/ 2147483646 w 147"/>
              <a:gd name="T25" fmla="*/ 2147483646 h 110"/>
              <a:gd name="T26" fmla="*/ 2147483646 w 147"/>
              <a:gd name="T27" fmla="*/ 2147483646 h 110"/>
              <a:gd name="T28" fmla="*/ 2147483646 w 147"/>
              <a:gd name="T29" fmla="*/ 2147483646 h 110"/>
              <a:gd name="T30" fmla="*/ 2147483646 w 147"/>
              <a:gd name="T31" fmla="*/ 2147483646 h 110"/>
              <a:gd name="T32" fmla="*/ 2147483646 w 147"/>
              <a:gd name="T33" fmla="*/ 2147483646 h 110"/>
              <a:gd name="T34" fmla="*/ 2147483646 w 147"/>
              <a:gd name="T35" fmla="*/ 2147483646 h 110"/>
              <a:gd name="T36" fmla="*/ 2147483646 w 147"/>
              <a:gd name="T37" fmla="*/ 2147483646 h 110"/>
              <a:gd name="T38" fmla="*/ 2147483646 w 147"/>
              <a:gd name="T39" fmla="*/ 2147483646 h 110"/>
              <a:gd name="T40" fmla="*/ 2147483646 w 147"/>
              <a:gd name="T41" fmla="*/ 2147483646 h 110"/>
              <a:gd name="T42" fmla="*/ 2147483646 w 147"/>
              <a:gd name="T43" fmla="*/ 2147483646 h 110"/>
              <a:gd name="T44" fmla="*/ 2147483646 w 147"/>
              <a:gd name="T45" fmla="*/ 2147483646 h 110"/>
              <a:gd name="T46" fmla="*/ 2147483646 w 147"/>
              <a:gd name="T47" fmla="*/ 2147483646 h 110"/>
              <a:gd name="T48" fmla="*/ 2147483646 w 147"/>
              <a:gd name="T49" fmla="*/ 2147483646 h 110"/>
              <a:gd name="T50" fmla="*/ 2147483646 w 147"/>
              <a:gd name="T51" fmla="*/ 2147483646 h 110"/>
              <a:gd name="T52" fmla="*/ 2147483646 w 147"/>
              <a:gd name="T53" fmla="*/ 2147483646 h 110"/>
              <a:gd name="T54" fmla="*/ 2147483646 w 147"/>
              <a:gd name="T55" fmla="*/ 2147483646 h 110"/>
              <a:gd name="T56" fmla="*/ 2147483646 w 147"/>
              <a:gd name="T57" fmla="*/ 2147483646 h 110"/>
              <a:gd name="T58" fmla="*/ 2147483646 w 147"/>
              <a:gd name="T59" fmla="*/ 2147483646 h 110"/>
              <a:gd name="T60" fmla="*/ 2147483646 w 147"/>
              <a:gd name="T61" fmla="*/ 2147483646 h 110"/>
              <a:gd name="T62" fmla="*/ 2147483646 w 147"/>
              <a:gd name="T63" fmla="*/ 2147483646 h 110"/>
              <a:gd name="T64" fmla="*/ 2147483646 w 147"/>
              <a:gd name="T65" fmla="*/ 2147483646 h 110"/>
              <a:gd name="T66" fmla="*/ 2147483646 w 147"/>
              <a:gd name="T67" fmla="*/ 2147483646 h 110"/>
              <a:gd name="T68" fmla="*/ 2147483646 w 147"/>
              <a:gd name="T69" fmla="*/ 2147483646 h 110"/>
              <a:gd name="T70" fmla="*/ 2147483646 w 147"/>
              <a:gd name="T71" fmla="*/ 2147483646 h 110"/>
              <a:gd name="T72" fmla="*/ 0 w 147"/>
              <a:gd name="T73" fmla="*/ 2147483646 h 110"/>
              <a:gd name="T74" fmla="*/ 2147483646 w 147"/>
              <a:gd name="T75" fmla="*/ 2147483646 h 110"/>
              <a:gd name="T76" fmla="*/ 2147483646 w 147"/>
              <a:gd name="T77" fmla="*/ 2147483646 h 110"/>
              <a:gd name="T78" fmla="*/ 2147483646 w 147"/>
              <a:gd name="T79" fmla="*/ 2147483646 h 110"/>
              <a:gd name="T80" fmla="*/ 2147483646 w 147"/>
              <a:gd name="T81" fmla="*/ 2147483646 h 110"/>
              <a:gd name="T82" fmla="*/ 2147483646 w 147"/>
              <a:gd name="T83" fmla="*/ 2147483646 h 110"/>
              <a:gd name="T84" fmla="*/ 2147483646 w 147"/>
              <a:gd name="T85" fmla="*/ 2147483646 h 110"/>
              <a:gd name="T86" fmla="*/ 2147483646 w 147"/>
              <a:gd name="T87" fmla="*/ 2147483646 h 110"/>
              <a:gd name="T88" fmla="*/ 2147483646 w 147"/>
              <a:gd name="T89" fmla="*/ 0 h 110"/>
              <a:gd name="T90" fmla="*/ 2147483646 w 147"/>
              <a:gd name="T91" fmla="*/ 2147483646 h 110"/>
              <a:gd name="T92" fmla="*/ 2147483646 w 147"/>
              <a:gd name="T93" fmla="*/ 2147483646 h 110"/>
              <a:gd name="T94" fmla="*/ 2147483646 w 147"/>
              <a:gd name="T95" fmla="*/ 2147483646 h 110"/>
              <a:gd name="T96" fmla="*/ 2147483646 w 147"/>
              <a:gd name="T97" fmla="*/ 2147483646 h 110"/>
              <a:gd name="T98" fmla="*/ 2147483646 w 147"/>
              <a:gd name="T99" fmla="*/ 2147483646 h 110"/>
              <a:gd name="T100" fmla="*/ 2147483646 w 147"/>
              <a:gd name="T101" fmla="*/ 2147483646 h 11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7"/>
              <a:gd name="T154" fmla="*/ 0 h 110"/>
              <a:gd name="T155" fmla="*/ 147 w 147"/>
              <a:gd name="T156" fmla="*/ 110 h 11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7" h="110">
                <a:moveTo>
                  <a:pt x="92" y="84"/>
                </a:moveTo>
                <a:lnTo>
                  <a:pt x="99" y="77"/>
                </a:lnTo>
                <a:lnTo>
                  <a:pt x="95" y="75"/>
                </a:lnTo>
                <a:lnTo>
                  <a:pt x="94" y="71"/>
                </a:lnTo>
                <a:lnTo>
                  <a:pt x="94" y="67"/>
                </a:lnTo>
                <a:lnTo>
                  <a:pt x="97" y="64"/>
                </a:lnTo>
                <a:lnTo>
                  <a:pt x="104" y="64"/>
                </a:lnTo>
                <a:lnTo>
                  <a:pt x="111" y="63"/>
                </a:lnTo>
                <a:lnTo>
                  <a:pt x="117" y="61"/>
                </a:lnTo>
                <a:lnTo>
                  <a:pt x="122" y="60"/>
                </a:lnTo>
                <a:lnTo>
                  <a:pt x="128" y="58"/>
                </a:lnTo>
                <a:lnTo>
                  <a:pt x="134" y="57"/>
                </a:lnTo>
                <a:lnTo>
                  <a:pt x="140" y="57"/>
                </a:lnTo>
                <a:lnTo>
                  <a:pt x="147" y="57"/>
                </a:lnTo>
                <a:lnTo>
                  <a:pt x="146" y="65"/>
                </a:lnTo>
                <a:lnTo>
                  <a:pt x="141" y="70"/>
                </a:lnTo>
                <a:lnTo>
                  <a:pt x="136" y="74"/>
                </a:lnTo>
                <a:lnTo>
                  <a:pt x="129" y="76"/>
                </a:lnTo>
                <a:lnTo>
                  <a:pt x="122" y="78"/>
                </a:lnTo>
                <a:lnTo>
                  <a:pt x="114" y="79"/>
                </a:lnTo>
                <a:lnTo>
                  <a:pt x="106" y="81"/>
                </a:lnTo>
                <a:lnTo>
                  <a:pt x="99" y="84"/>
                </a:lnTo>
                <a:lnTo>
                  <a:pt x="115" y="98"/>
                </a:lnTo>
                <a:lnTo>
                  <a:pt x="103" y="106"/>
                </a:lnTo>
                <a:lnTo>
                  <a:pt x="91" y="110"/>
                </a:lnTo>
                <a:lnTo>
                  <a:pt x="78" y="110"/>
                </a:lnTo>
                <a:lnTo>
                  <a:pt x="67" y="107"/>
                </a:lnTo>
                <a:lnTo>
                  <a:pt x="55" y="103"/>
                </a:lnTo>
                <a:lnTo>
                  <a:pt x="44" y="97"/>
                </a:lnTo>
                <a:lnTo>
                  <a:pt x="33" y="92"/>
                </a:lnTo>
                <a:lnTo>
                  <a:pt x="22" y="86"/>
                </a:lnTo>
                <a:lnTo>
                  <a:pt x="19" y="80"/>
                </a:lnTo>
                <a:lnTo>
                  <a:pt x="14" y="74"/>
                </a:lnTo>
                <a:lnTo>
                  <a:pt x="10" y="68"/>
                </a:lnTo>
                <a:lnTo>
                  <a:pt x="6" y="62"/>
                </a:lnTo>
                <a:lnTo>
                  <a:pt x="2" y="56"/>
                </a:lnTo>
                <a:lnTo>
                  <a:pt x="0" y="50"/>
                </a:lnTo>
                <a:lnTo>
                  <a:pt x="1" y="44"/>
                </a:lnTo>
                <a:lnTo>
                  <a:pt x="4" y="37"/>
                </a:lnTo>
                <a:lnTo>
                  <a:pt x="10" y="30"/>
                </a:lnTo>
                <a:lnTo>
                  <a:pt x="18" y="23"/>
                </a:lnTo>
                <a:lnTo>
                  <a:pt x="26" y="15"/>
                </a:lnTo>
                <a:lnTo>
                  <a:pt x="34" y="8"/>
                </a:lnTo>
                <a:lnTo>
                  <a:pt x="42" y="3"/>
                </a:lnTo>
                <a:lnTo>
                  <a:pt x="49" y="0"/>
                </a:lnTo>
                <a:lnTo>
                  <a:pt x="57" y="1"/>
                </a:lnTo>
                <a:lnTo>
                  <a:pt x="63" y="7"/>
                </a:lnTo>
                <a:lnTo>
                  <a:pt x="65" y="31"/>
                </a:lnTo>
                <a:lnTo>
                  <a:pt x="69" y="51"/>
                </a:lnTo>
                <a:lnTo>
                  <a:pt x="77" y="68"/>
                </a:lnTo>
                <a:lnTo>
                  <a:pt x="92" y="8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66" name="未知">
            <a:extLst>
              <a:ext uri="{FF2B5EF4-FFF2-40B4-BE49-F238E27FC236}">
                <a16:creationId xmlns:a16="http://schemas.microsoft.com/office/drawing/2014/main" xmlns="" id="{5C816FFD-8FF9-4131-BED9-B796AE678ADC}"/>
              </a:ext>
            </a:extLst>
          </p:cNvPr>
          <p:cNvSpPr>
            <a:spLocks/>
          </p:cNvSpPr>
          <p:nvPr/>
        </p:nvSpPr>
        <p:spPr bwMode="auto">
          <a:xfrm>
            <a:off x="4167188" y="3044825"/>
            <a:ext cx="36512" cy="12700"/>
          </a:xfrm>
          <a:custGeom>
            <a:avLst/>
            <a:gdLst>
              <a:gd name="T0" fmla="*/ 2147483646 w 68"/>
              <a:gd name="T1" fmla="*/ 2147483646 h 26"/>
              <a:gd name="T2" fmla="*/ 2147483646 w 68"/>
              <a:gd name="T3" fmla="*/ 2147483646 h 26"/>
              <a:gd name="T4" fmla="*/ 2147483646 w 68"/>
              <a:gd name="T5" fmla="*/ 2147483646 h 26"/>
              <a:gd name="T6" fmla="*/ 2147483646 w 68"/>
              <a:gd name="T7" fmla="*/ 2147483646 h 26"/>
              <a:gd name="T8" fmla="*/ 2147483646 w 68"/>
              <a:gd name="T9" fmla="*/ 2147483646 h 26"/>
              <a:gd name="T10" fmla="*/ 2147483646 w 68"/>
              <a:gd name="T11" fmla="*/ 2147483646 h 26"/>
              <a:gd name="T12" fmla="*/ 2147483646 w 68"/>
              <a:gd name="T13" fmla="*/ 2147483646 h 26"/>
              <a:gd name="T14" fmla="*/ 2147483646 w 68"/>
              <a:gd name="T15" fmla="*/ 2147483646 h 26"/>
              <a:gd name="T16" fmla="*/ 2147483646 w 68"/>
              <a:gd name="T17" fmla="*/ 2147483646 h 26"/>
              <a:gd name="T18" fmla="*/ 2147483646 w 68"/>
              <a:gd name="T19" fmla="*/ 2147483646 h 26"/>
              <a:gd name="T20" fmla="*/ 0 w 68"/>
              <a:gd name="T21" fmla="*/ 2147483646 h 26"/>
              <a:gd name="T22" fmla="*/ 2147483646 w 68"/>
              <a:gd name="T23" fmla="*/ 2147483646 h 26"/>
              <a:gd name="T24" fmla="*/ 2147483646 w 68"/>
              <a:gd name="T25" fmla="*/ 2147483646 h 26"/>
              <a:gd name="T26" fmla="*/ 2147483646 w 68"/>
              <a:gd name="T27" fmla="*/ 2147483646 h 26"/>
              <a:gd name="T28" fmla="*/ 2147483646 w 68"/>
              <a:gd name="T29" fmla="*/ 2147483646 h 26"/>
              <a:gd name="T30" fmla="*/ 2147483646 w 68"/>
              <a:gd name="T31" fmla="*/ 2147483646 h 26"/>
              <a:gd name="T32" fmla="*/ 2147483646 w 68"/>
              <a:gd name="T33" fmla="*/ 2147483646 h 26"/>
              <a:gd name="T34" fmla="*/ 2147483646 w 68"/>
              <a:gd name="T35" fmla="*/ 2147483646 h 26"/>
              <a:gd name="T36" fmla="*/ 2147483646 w 68"/>
              <a:gd name="T37" fmla="*/ 0 h 26"/>
              <a:gd name="T38" fmla="*/ 2147483646 w 68"/>
              <a:gd name="T39" fmla="*/ 0 h 26"/>
              <a:gd name="T40" fmla="*/ 2147483646 w 68"/>
              <a:gd name="T41" fmla="*/ 2147483646 h 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26"/>
              <a:gd name="T65" fmla="*/ 68 w 68"/>
              <a:gd name="T66" fmla="*/ 26 h 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26">
                <a:moveTo>
                  <a:pt x="68" y="1"/>
                </a:moveTo>
                <a:lnTo>
                  <a:pt x="61" y="8"/>
                </a:lnTo>
                <a:lnTo>
                  <a:pt x="55" y="12"/>
                </a:lnTo>
                <a:lnTo>
                  <a:pt x="48" y="16"/>
                </a:lnTo>
                <a:lnTo>
                  <a:pt x="41" y="18"/>
                </a:lnTo>
                <a:lnTo>
                  <a:pt x="33" y="21"/>
                </a:lnTo>
                <a:lnTo>
                  <a:pt x="25" y="23"/>
                </a:lnTo>
                <a:lnTo>
                  <a:pt x="17" y="24"/>
                </a:lnTo>
                <a:lnTo>
                  <a:pt x="9" y="26"/>
                </a:lnTo>
                <a:lnTo>
                  <a:pt x="3" y="21"/>
                </a:lnTo>
                <a:lnTo>
                  <a:pt x="0" y="16"/>
                </a:lnTo>
                <a:lnTo>
                  <a:pt x="1" y="10"/>
                </a:lnTo>
                <a:lnTo>
                  <a:pt x="7" y="5"/>
                </a:lnTo>
                <a:lnTo>
                  <a:pt x="15" y="5"/>
                </a:lnTo>
                <a:lnTo>
                  <a:pt x="24" y="5"/>
                </a:lnTo>
                <a:lnTo>
                  <a:pt x="32" y="3"/>
                </a:lnTo>
                <a:lnTo>
                  <a:pt x="40" y="2"/>
                </a:lnTo>
                <a:lnTo>
                  <a:pt x="48" y="1"/>
                </a:lnTo>
                <a:lnTo>
                  <a:pt x="55" y="0"/>
                </a:lnTo>
                <a:lnTo>
                  <a:pt x="61" y="0"/>
                </a:lnTo>
                <a:lnTo>
                  <a:pt x="68"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67" name="未知">
            <a:extLst>
              <a:ext uri="{FF2B5EF4-FFF2-40B4-BE49-F238E27FC236}">
                <a16:creationId xmlns:a16="http://schemas.microsoft.com/office/drawing/2014/main" xmlns="" id="{AD975BBC-7EFB-422F-A240-3527AA7ECC9D}"/>
              </a:ext>
            </a:extLst>
          </p:cNvPr>
          <p:cNvSpPr>
            <a:spLocks/>
          </p:cNvSpPr>
          <p:nvPr/>
        </p:nvSpPr>
        <p:spPr bwMode="auto">
          <a:xfrm>
            <a:off x="4059238" y="3046413"/>
            <a:ext cx="6350" cy="63500"/>
          </a:xfrm>
          <a:custGeom>
            <a:avLst/>
            <a:gdLst>
              <a:gd name="T0" fmla="*/ 2147483646 w 13"/>
              <a:gd name="T1" fmla="*/ 2147483646 h 120"/>
              <a:gd name="T2" fmla="*/ 2147483646 w 13"/>
              <a:gd name="T3" fmla="*/ 2147483646 h 120"/>
              <a:gd name="T4" fmla="*/ 2147483646 w 13"/>
              <a:gd name="T5" fmla="*/ 2147483646 h 120"/>
              <a:gd name="T6" fmla="*/ 2147483646 w 13"/>
              <a:gd name="T7" fmla="*/ 2147483646 h 120"/>
              <a:gd name="T8" fmla="*/ 0 w 13"/>
              <a:gd name="T9" fmla="*/ 2147483646 h 120"/>
              <a:gd name="T10" fmla="*/ 0 w 13"/>
              <a:gd name="T11" fmla="*/ 0 h 120"/>
              <a:gd name="T12" fmla="*/ 2147483646 w 13"/>
              <a:gd name="T13" fmla="*/ 2147483646 h 120"/>
              <a:gd name="T14" fmla="*/ 2147483646 w 13"/>
              <a:gd name="T15" fmla="*/ 2147483646 h 120"/>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120"/>
              <a:gd name="T26" fmla="*/ 13 w 13"/>
              <a:gd name="T27" fmla="*/ 120 h 1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120">
                <a:moveTo>
                  <a:pt x="13" y="114"/>
                </a:moveTo>
                <a:lnTo>
                  <a:pt x="9" y="115"/>
                </a:lnTo>
                <a:lnTo>
                  <a:pt x="7" y="118"/>
                </a:lnTo>
                <a:lnTo>
                  <a:pt x="4" y="120"/>
                </a:lnTo>
                <a:lnTo>
                  <a:pt x="0" y="120"/>
                </a:lnTo>
                <a:lnTo>
                  <a:pt x="0" y="0"/>
                </a:lnTo>
                <a:lnTo>
                  <a:pt x="13" y="5"/>
                </a:lnTo>
                <a:lnTo>
                  <a:pt x="13" y="1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68" name="未知">
            <a:extLst>
              <a:ext uri="{FF2B5EF4-FFF2-40B4-BE49-F238E27FC236}">
                <a16:creationId xmlns:a16="http://schemas.microsoft.com/office/drawing/2014/main" xmlns="" id="{38934816-5245-408F-8950-65EDC4F7EDBD}"/>
              </a:ext>
            </a:extLst>
          </p:cNvPr>
          <p:cNvSpPr>
            <a:spLocks/>
          </p:cNvSpPr>
          <p:nvPr/>
        </p:nvSpPr>
        <p:spPr bwMode="auto">
          <a:xfrm>
            <a:off x="3892550" y="3062288"/>
            <a:ext cx="74613" cy="41275"/>
          </a:xfrm>
          <a:custGeom>
            <a:avLst/>
            <a:gdLst>
              <a:gd name="T0" fmla="*/ 2147483646 w 139"/>
              <a:gd name="T1" fmla="*/ 2147483646 h 76"/>
              <a:gd name="T2" fmla="*/ 2147483646 w 139"/>
              <a:gd name="T3" fmla="*/ 2147483646 h 76"/>
              <a:gd name="T4" fmla="*/ 2147483646 w 139"/>
              <a:gd name="T5" fmla="*/ 2147483646 h 76"/>
              <a:gd name="T6" fmla="*/ 2147483646 w 139"/>
              <a:gd name="T7" fmla="*/ 2147483646 h 76"/>
              <a:gd name="T8" fmla="*/ 2147483646 w 139"/>
              <a:gd name="T9" fmla="*/ 2147483646 h 76"/>
              <a:gd name="T10" fmla="*/ 2147483646 w 139"/>
              <a:gd name="T11" fmla="*/ 2147483646 h 76"/>
              <a:gd name="T12" fmla="*/ 2147483646 w 139"/>
              <a:gd name="T13" fmla="*/ 2147483646 h 76"/>
              <a:gd name="T14" fmla="*/ 2147483646 w 139"/>
              <a:gd name="T15" fmla="*/ 2147483646 h 76"/>
              <a:gd name="T16" fmla="*/ 2147483646 w 139"/>
              <a:gd name="T17" fmla="*/ 2147483646 h 76"/>
              <a:gd name="T18" fmla="*/ 2147483646 w 139"/>
              <a:gd name="T19" fmla="*/ 2147483646 h 76"/>
              <a:gd name="T20" fmla="*/ 2147483646 w 139"/>
              <a:gd name="T21" fmla="*/ 2147483646 h 76"/>
              <a:gd name="T22" fmla="*/ 2147483646 w 139"/>
              <a:gd name="T23" fmla="*/ 2147483646 h 76"/>
              <a:gd name="T24" fmla="*/ 2147483646 w 139"/>
              <a:gd name="T25" fmla="*/ 2147483646 h 76"/>
              <a:gd name="T26" fmla="*/ 2147483646 w 139"/>
              <a:gd name="T27" fmla="*/ 2147483646 h 76"/>
              <a:gd name="T28" fmla="*/ 2147483646 w 139"/>
              <a:gd name="T29" fmla="*/ 2147483646 h 76"/>
              <a:gd name="T30" fmla="*/ 2147483646 w 139"/>
              <a:gd name="T31" fmla="*/ 2147483646 h 76"/>
              <a:gd name="T32" fmla="*/ 2147483646 w 139"/>
              <a:gd name="T33" fmla="*/ 2147483646 h 76"/>
              <a:gd name="T34" fmla="*/ 0 w 139"/>
              <a:gd name="T35" fmla="*/ 2147483646 h 76"/>
              <a:gd name="T36" fmla="*/ 2147483646 w 139"/>
              <a:gd name="T37" fmla="*/ 0 h 76"/>
              <a:gd name="T38" fmla="*/ 2147483646 w 139"/>
              <a:gd name="T39" fmla="*/ 2147483646 h 76"/>
              <a:gd name="T40" fmla="*/ 2147483646 w 139"/>
              <a:gd name="T41" fmla="*/ 2147483646 h 76"/>
              <a:gd name="T42" fmla="*/ 2147483646 w 139"/>
              <a:gd name="T43" fmla="*/ 2147483646 h 76"/>
              <a:gd name="T44" fmla="*/ 2147483646 w 139"/>
              <a:gd name="T45" fmla="*/ 2147483646 h 76"/>
              <a:gd name="T46" fmla="*/ 2147483646 w 139"/>
              <a:gd name="T47" fmla="*/ 2147483646 h 76"/>
              <a:gd name="T48" fmla="*/ 2147483646 w 139"/>
              <a:gd name="T49" fmla="*/ 2147483646 h 76"/>
              <a:gd name="T50" fmla="*/ 2147483646 w 139"/>
              <a:gd name="T51" fmla="*/ 2147483646 h 76"/>
              <a:gd name="T52" fmla="*/ 2147483646 w 139"/>
              <a:gd name="T53" fmla="*/ 2147483646 h 7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39"/>
              <a:gd name="T82" fmla="*/ 0 h 76"/>
              <a:gd name="T83" fmla="*/ 139 w 139"/>
              <a:gd name="T84" fmla="*/ 76 h 7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39" h="76">
                <a:moveTo>
                  <a:pt x="85" y="6"/>
                </a:moveTo>
                <a:lnTo>
                  <a:pt x="87" y="8"/>
                </a:lnTo>
                <a:lnTo>
                  <a:pt x="91" y="10"/>
                </a:lnTo>
                <a:lnTo>
                  <a:pt x="96" y="11"/>
                </a:lnTo>
                <a:lnTo>
                  <a:pt x="102" y="12"/>
                </a:lnTo>
                <a:lnTo>
                  <a:pt x="108" y="13"/>
                </a:lnTo>
                <a:lnTo>
                  <a:pt x="114" y="15"/>
                </a:lnTo>
                <a:lnTo>
                  <a:pt x="118" y="17"/>
                </a:lnTo>
                <a:lnTo>
                  <a:pt x="121" y="20"/>
                </a:lnTo>
                <a:lnTo>
                  <a:pt x="139" y="76"/>
                </a:lnTo>
                <a:lnTo>
                  <a:pt x="122" y="68"/>
                </a:lnTo>
                <a:lnTo>
                  <a:pt x="104" y="60"/>
                </a:lnTo>
                <a:lnTo>
                  <a:pt x="87" y="52"/>
                </a:lnTo>
                <a:lnTo>
                  <a:pt x="70" y="43"/>
                </a:lnTo>
                <a:lnTo>
                  <a:pt x="52" y="34"/>
                </a:lnTo>
                <a:lnTo>
                  <a:pt x="34" y="24"/>
                </a:lnTo>
                <a:lnTo>
                  <a:pt x="17" y="14"/>
                </a:lnTo>
                <a:lnTo>
                  <a:pt x="0" y="4"/>
                </a:lnTo>
                <a:lnTo>
                  <a:pt x="2" y="0"/>
                </a:lnTo>
                <a:lnTo>
                  <a:pt x="12" y="2"/>
                </a:lnTo>
                <a:lnTo>
                  <a:pt x="22" y="4"/>
                </a:lnTo>
                <a:lnTo>
                  <a:pt x="32" y="6"/>
                </a:lnTo>
                <a:lnTo>
                  <a:pt x="43" y="8"/>
                </a:lnTo>
                <a:lnTo>
                  <a:pt x="54" y="9"/>
                </a:lnTo>
                <a:lnTo>
                  <a:pt x="64" y="9"/>
                </a:lnTo>
                <a:lnTo>
                  <a:pt x="75" y="8"/>
                </a:lnTo>
                <a:lnTo>
                  <a:pt x="85" y="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69" name="未知">
            <a:extLst>
              <a:ext uri="{FF2B5EF4-FFF2-40B4-BE49-F238E27FC236}">
                <a16:creationId xmlns:a16="http://schemas.microsoft.com/office/drawing/2014/main" xmlns="" id="{4C97781C-4668-4B0C-854E-49351926CA86}"/>
              </a:ext>
            </a:extLst>
          </p:cNvPr>
          <p:cNvSpPr>
            <a:spLocks/>
          </p:cNvSpPr>
          <p:nvPr/>
        </p:nvSpPr>
        <p:spPr bwMode="auto">
          <a:xfrm>
            <a:off x="4313238" y="3073400"/>
            <a:ext cx="7937" cy="30163"/>
          </a:xfrm>
          <a:custGeom>
            <a:avLst/>
            <a:gdLst>
              <a:gd name="T0" fmla="*/ 2147483646 w 15"/>
              <a:gd name="T1" fmla="*/ 2147483646 h 59"/>
              <a:gd name="T2" fmla="*/ 0 w 15"/>
              <a:gd name="T3" fmla="*/ 2147483646 h 59"/>
              <a:gd name="T4" fmla="*/ 2147483646 w 15"/>
              <a:gd name="T5" fmla="*/ 2147483646 h 59"/>
              <a:gd name="T6" fmla="*/ 2147483646 w 15"/>
              <a:gd name="T7" fmla="*/ 2147483646 h 59"/>
              <a:gd name="T8" fmla="*/ 2147483646 w 15"/>
              <a:gd name="T9" fmla="*/ 2147483646 h 59"/>
              <a:gd name="T10" fmla="*/ 2147483646 w 15"/>
              <a:gd name="T11" fmla="*/ 0 h 59"/>
              <a:gd name="T12" fmla="*/ 2147483646 w 15"/>
              <a:gd name="T13" fmla="*/ 2147483646 h 59"/>
              <a:gd name="T14" fmla="*/ 2147483646 w 15"/>
              <a:gd name="T15" fmla="*/ 2147483646 h 59"/>
              <a:gd name="T16" fmla="*/ 2147483646 w 15"/>
              <a:gd name="T17" fmla="*/ 2147483646 h 59"/>
              <a:gd name="T18" fmla="*/ 2147483646 w 15"/>
              <a:gd name="T19" fmla="*/ 2147483646 h 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
              <a:gd name="T31" fmla="*/ 0 h 59"/>
              <a:gd name="T32" fmla="*/ 15 w 15"/>
              <a:gd name="T33" fmla="*/ 59 h 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 h="59">
                <a:moveTo>
                  <a:pt x="12" y="59"/>
                </a:moveTo>
                <a:lnTo>
                  <a:pt x="0" y="59"/>
                </a:lnTo>
                <a:lnTo>
                  <a:pt x="2" y="49"/>
                </a:lnTo>
                <a:lnTo>
                  <a:pt x="6" y="34"/>
                </a:lnTo>
                <a:lnTo>
                  <a:pt x="11" y="17"/>
                </a:lnTo>
                <a:lnTo>
                  <a:pt x="14" y="0"/>
                </a:lnTo>
                <a:lnTo>
                  <a:pt x="15" y="17"/>
                </a:lnTo>
                <a:lnTo>
                  <a:pt x="14" y="36"/>
                </a:lnTo>
                <a:lnTo>
                  <a:pt x="13" y="52"/>
                </a:lnTo>
                <a:lnTo>
                  <a:pt x="12" y="5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70" name="未知">
            <a:extLst>
              <a:ext uri="{FF2B5EF4-FFF2-40B4-BE49-F238E27FC236}">
                <a16:creationId xmlns:a16="http://schemas.microsoft.com/office/drawing/2014/main" xmlns="" id="{75A8B77B-4CCC-4465-8376-92AAB30ABEE1}"/>
              </a:ext>
            </a:extLst>
          </p:cNvPr>
          <p:cNvSpPr>
            <a:spLocks/>
          </p:cNvSpPr>
          <p:nvPr/>
        </p:nvSpPr>
        <p:spPr bwMode="auto">
          <a:xfrm>
            <a:off x="3973513" y="3092450"/>
            <a:ext cx="26987" cy="26988"/>
          </a:xfrm>
          <a:custGeom>
            <a:avLst/>
            <a:gdLst>
              <a:gd name="T0" fmla="*/ 2147483646 w 52"/>
              <a:gd name="T1" fmla="*/ 2147483646 h 51"/>
              <a:gd name="T2" fmla="*/ 2147483646 w 52"/>
              <a:gd name="T3" fmla="*/ 2147483646 h 51"/>
              <a:gd name="T4" fmla="*/ 2147483646 w 52"/>
              <a:gd name="T5" fmla="*/ 2147483646 h 51"/>
              <a:gd name="T6" fmla="*/ 2147483646 w 52"/>
              <a:gd name="T7" fmla="*/ 2147483646 h 51"/>
              <a:gd name="T8" fmla="*/ 2147483646 w 52"/>
              <a:gd name="T9" fmla="*/ 2147483646 h 51"/>
              <a:gd name="T10" fmla="*/ 2147483646 w 52"/>
              <a:gd name="T11" fmla="*/ 2147483646 h 51"/>
              <a:gd name="T12" fmla="*/ 2147483646 w 52"/>
              <a:gd name="T13" fmla="*/ 2147483646 h 51"/>
              <a:gd name="T14" fmla="*/ 2147483646 w 52"/>
              <a:gd name="T15" fmla="*/ 2147483646 h 51"/>
              <a:gd name="T16" fmla="*/ 0 w 52"/>
              <a:gd name="T17" fmla="*/ 2147483646 h 51"/>
              <a:gd name="T18" fmla="*/ 2147483646 w 52"/>
              <a:gd name="T19" fmla="*/ 0 h 51"/>
              <a:gd name="T20" fmla="*/ 2147483646 w 52"/>
              <a:gd name="T21" fmla="*/ 0 h 51"/>
              <a:gd name="T22" fmla="*/ 2147483646 w 52"/>
              <a:gd name="T23" fmla="*/ 2147483646 h 51"/>
              <a:gd name="T24" fmla="*/ 2147483646 w 52"/>
              <a:gd name="T25" fmla="*/ 2147483646 h 51"/>
              <a:gd name="T26" fmla="*/ 2147483646 w 52"/>
              <a:gd name="T27" fmla="*/ 2147483646 h 51"/>
              <a:gd name="T28" fmla="*/ 2147483646 w 52"/>
              <a:gd name="T29" fmla="*/ 2147483646 h 51"/>
              <a:gd name="T30" fmla="*/ 2147483646 w 52"/>
              <a:gd name="T31" fmla="*/ 2147483646 h 51"/>
              <a:gd name="T32" fmla="*/ 2147483646 w 52"/>
              <a:gd name="T33" fmla="*/ 2147483646 h 5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51"/>
              <a:gd name="T53" fmla="*/ 52 w 52"/>
              <a:gd name="T54" fmla="*/ 51 h 5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51">
                <a:moveTo>
                  <a:pt x="52" y="51"/>
                </a:moveTo>
                <a:lnTo>
                  <a:pt x="43" y="50"/>
                </a:lnTo>
                <a:lnTo>
                  <a:pt x="35" y="47"/>
                </a:lnTo>
                <a:lnTo>
                  <a:pt x="27" y="43"/>
                </a:lnTo>
                <a:lnTo>
                  <a:pt x="20" y="38"/>
                </a:lnTo>
                <a:lnTo>
                  <a:pt x="14" y="32"/>
                </a:lnTo>
                <a:lnTo>
                  <a:pt x="8" y="25"/>
                </a:lnTo>
                <a:lnTo>
                  <a:pt x="3" y="15"/>
                </a:lnTo>
                <a:lnTo>
                  <a:pt x="0" y="6"/>
                </a:lnTo>
                <a:lnTo>
                  <a:pt x="11" y="0"/>
                </a:lnTo>
                <a:lnTo>
                  <a:pt x="21" y="0"/>
                </a:lnTo>
                <a:lnTo>
                  <a:pt x="28" y="6"/>
                </a:lnTo>
                <a:lnTo>
                  <a:pt x="34" y="14"/>
                </a:lnTo>
                <a:lnTo>
                  <a:pt x="38" y="25"/>
                </a:lnTo>
                <a:lnTo>
                  <a:pt x="42" y="35"/>
                </a:lnTo>
                <a:lnTo>
                  <a:pt x="47" y="44"/>
                </a:lnTo>
                <a:lnTo>
                  <a:pt x="52" y="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71" name="未知">
            <a:extLst>
              <a:ext uri="{FF2B5EF4-FFF2-40B4-BE49-F238E27FC236}">
                <a16:creationId xmlns:a16="http://schemas.microsoft.com/office/drawing/2014/main" xmlns="" id="{CF82E5BF-C618-4958-99DA-AA5E89D06652}"/>
              </a:ext>
            </a:extLst>
          </p:cNvPr>
          <p:cNvSpPr>
            <a:spLocks/>
          </p:cNvSpPr>
          <p:nvPr/>
        </p:nvSpPr>
        <p:spPr bwMode="auto">
          <a:xfrm>
            <a:off x="4200525" y="3117850"/>
            <a:ext cx="117475" cy="123825"/>
          </a:xfrm>
          <a:custGeom>
            <a:avLst/>
            <a:gdLst>
              <a:gd name="T0" fmla="*/ 2147483646 w 224"/>
              <a:gd name="T1" fmla="*/ 2147483646 h 233"/>
              <a:gd name="T2" fmla="*/ 2147483646 w 224"/>
              <a:gd name="T3" fmla="*/ 2147483646 h 233"/>
              <a:gd name="T4" fmla="*/ 2147483646 w 224"/>
              <a:gd name="T5" fmla="*/ 2147483646 h 233"/>
              <a:gd name="T6" fmla="*/ 2147483646 w 224"/>
              <a:gd name="T7" fmla="*/ 2147483646 h 233"/>
              <a:gd name="T8" fmla="*/ 2147483646 w 224"/>
              <a:gd name="T9" fmla="*/ 2147483646 h 233"/>
              <a:gd name="T10" fmla="*/ 2147483646 w 224"/>
              <a:gd name="T11" fmla="*/ 2147483646 h 233"/>
              <a:gd name="T12" fmla="*/ 2147483646 w 224"/>
              <a:gd name="T13" fmla="*/ 2147483646 h 233"/>
              <a:gd name="T14" fmla="*/ 2147483646 w 224"/>
              <a:gd name="T15" fmla="*/ 2147483646 h 233"/>
              <a:gd name="T16" fmla="*/ 2147483646 w 224"/>
              <a:gd name="T17" fmla="*/ 2147483646 h 233"/>
              <a:gd name="T18" fmla="*/ 2147483646 w 224"/>
              <a:gd name="T19" fmla="*/ 2147483646 h 233"/>
              <a:gd name="T20" fmla="*/ 2147483646 w 224"/>
              <a:gd name="T21" fmla="*/ 2147483646 h 233"/>
              <a:gd name="T22" fmla="*/ 2147483646 w 224"/>
              <a:gd name="T23" fmla="*/ 2147483646 h 233"/>
              <a:gd name="T24" fmla="*/ 2147483646 w 224"/>
              <a:gd name="T25" fmla="*/ 2147483646 h 233"/>
              <a:gd name="T26" fmla="*/ 2147483646 w 224"/>
              <a:gd name="T27" fmla="*/ 2147483646 h 233"/>
              <a:gd name="T28" fmla="*/ 0 w 224"/>
              <a:gd name="T29" fmla="*/ 2147483646 h 233"/>
              <a:gd name="T30" fmla="*/ 2147483646 w 224"/>
              <a:gd name="T31" fmla="*/ 2147483646 h 233"/>
              <a:gd name="T32" fmla="*/ 2147483646 w 224"/>
              <a:gd name="T33" fmla="*/ 2147483646 h 233"/>
              <a:gd name="T34" fmla="*/ 2147483646 w 224"/>
              <a:gd name="T35" fmla="*/ 2147483646 h 233"/>
              <a:gd name="T36" fmla="*/ 2147483646 w 224"/>
              <a:gd name="T37" fmla="*/ 2147483646 h 233"/>
              <a:gd name="T38" fmla="*/ 2147483646 w 224"/>
              <a:gd name="T39" fmla="*/ 2147483646 h 233"/>
              <a:gd name="T40" fmla="*/ 2147483646 w 224"/>
              <a:gd name="T41" fmla="*/ 2147483646 h 233"/>
              <a:gd name="T42" fmla="*/ 2147483646 w 224"/>
              <a:gd name="T43" fmla="*/ 2147483646 h 233"/>
              <a:gd name="T44" fmla="*/ 2147483646 w 224"/>
              <a:gd name="T45" fmla="*/ 2147483646 h 233"/>
              <a:gd name="T46" fmla="*/ 2147483646 w 224"/>
              <a:gd name="T47" fmla="*/ 2147483646 h 233"/>
              <a:gd name="T48" fmla="*/ 2147483646 w 224"/>
              <a:gd name="T49" fmla="*/ 2147483646 h 233"/>
              <a:gd name="T50" fmla="*/ 2147483646 w 224"/>
              <a:gd name="T51" fmla="*/ 2147483646 h 233"/>
              <a:gd name="T52" fmla="*/ 2147483646 w 224"/>
              <a:gd name="T53" fmla="*/ 2147483646 h 233"/>
              <a:gd name="T54" fmla="*/ 2147483646 w 224"/>
              <a:gd name="T55" fmla="*/ 2147483646 h 233"/>
              <a:gd name="T56" fmla="*/ 2147483646 w 224"/>
              <a:gd name="T57" fmla="*/ 0 h 233"/>
              <a:gd name="T58" fmla="*/ 2147483646 w 224"/>
              <a:gd name="T59" fmla="*/ 0 h 233"/>
              <a:gd name="T60" fmla="*/ 2147483646 w 224"/>
              <a:gd name="T61" fmla="*/ 2147483646 h 233"/>
              <a:gd name="T62" fmla="*/ 2147483646 w 224"/>
              <a:gd name="T63" fmla="*/ 2147483646 h 233"/>
              <a:gd name="T64" fmla="*/ 2147483646 w 224"/>
              <a:gd name="T65" fmla="*/ 2147483646 h 233"/>
              <a:gd name="T66" fmla="*/ 2147483646 w 224"/>
              <a:gd name="T67" fmla="*/ 2147483646 h 233"/>
              <a:gd name="T68" fmla="*/ 2147483646 w 224"/>
              <a:gd name="T69" fmla="*/ 2147483646 h 233"/>
              <a:gd name="T70" fmla="*/ 2147483646 w 224"/>
              <a:gd name="T71" fmla="*/ 2147483646 h 233"/>
              <a:gd name="T72" fmla="*/ 2147483646 w 224"/>
              <a:gd name="T73" fmla="*/ 2147483646 h 233"/>
              <a:gd name="T74" fmla="*/ 2147483646 w 224"/>
              <a:gd name="T75" fmla="*/ 2147483646 h 233"/>
              <a:gd name="T76" fmla="*/ 2147483646 w 224"/>
              <a:gd name="T77" fmla="*/ 2147483646 h 233"/>
              <a:gd name="T78" fmla="*/ 2147483646 w 224"/>
              <a:gd name="T79" fmla="*/ 2147483646 h 233"/>
              <a:gd name="T80" fmla="*/ 2147483646 w 224"/>
              <a:gd name="T81" fmla="*/ 2147483646 h 233"/>
              <a:gd name="T82" fmla="*/ 2147483646 w 224"/>
              <a:gd name="T83" fmla="*/ 2147483646 h 233"/>
              <a:gd name="T84" fmla="*/ 2147483646 w 224"/>
              <a:gd name="T85" fmla="*/ 2147483646 h 23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24"/>
              <a:gd name="T130" fmla="*/ 0 h 233"/>
              <a:gd name="T131" fmla="*/ 224 w 224"/>
              <a:gd name="T132" fmla="*/ 233 h 23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24" h="233">
                <a:moveTo>
                  <a:pt x="182" y="71"/>
                </a:moveTo>
                <a:lnTo>
                  <a:pt x="192" y="55"/>
                </a:lnTo>
                <a:lnTo>
                  <a:pt x="197" y="38"/>
                </a:lnTo>
                <a:lnTo>
                  <a:pt x="202" y="19"/>
                </a:lnTo>
                <a:lnTo>
                  <a:pt x="209" y="2"/>
                </a:lnTo>
                <a:lnTo>
                  <a:pt x="216" y="4"/>
                </a:lnTo>
                <a:lnTo>
                  <a:pt x="221" y="8"/>
                </a:lnTo>
                <a:lnTo>
                  <a:pt x="223" y="13"/>
                </a:lnTo>
                <a:lnTo>
                  <a:pt x="224" y="20"/>
                </a:lnTo>
                <a:lnTo>
                  <a:pt x="224" y="55"/>
                </a:lnTo>
                <a:lnTo>
                  <a:pt x="224" y="112"/>
                </a:lnTo>
                <a:lnTo>
                  <a:pt x="224" y="176"/>
                </a:lnTo>
                <a:lnTo>
                  <a:pt x="223" y="233"/>
                </a:lnTo>
                <a:lnTo>
                  <a:pt x="6" y="233"/>
                </a:lnTo>
                <a:lnTo>
                  <a:pt x="0" y="146"/>
                </a:lnTo>
                <a:lnTo>
                  <a:pt x="9" y="144"/>
                </a:lnTo>
                <a:lnTo>
                  <a:pt x="16" y="145"/>
                </a:lnTo>
                <a:lnTo>
                  <a:pt x="23" y="148"/>
                </a:lnTo>
                <a:lnTo>
                  <a:pt x="30" y="150"/>
                </a:lnTo>
                <a:lnTo>
                  <a:pt x="37" y="132"/>
                </a:lnTo>
                <a:lnTo>
                  <a:pt x="44" y="115"/>
                </a:lnTo>
                <a:lnTo>
                  <a:pt x="51" y="98"/>
                </a:lnTo>
                <a:lnTo>
                  <a:pt x="58" y="80"/>
                </a:lnTo>
                <a:lnTo>
                  <a:pt x="66" y="62"/>
                </a:lnTo>
                <a:lnTo>
                  <a:pt x="72" y="44"/>
                </a:lnTo>
                <a:lnTo>
                  <a:pt x="77" y="25"/>
                </a:lnTo>
                <a:lnTo>
                  <a:pt x="82" y="6"/>
                </a:lnTo>
                <a:lnTo>
                  <a:pt x="87" y="2"/>
                </a:lnTo>
                <a:lnTo>
                  <a:pt x="92" y="0"/>
                </a:lnTo>
                <a:lnTo>
                  <a:pt x="97" y="0"/>
                </a:lnTo>
                <a:lnTo>
                  <a:pt x="103" y="1"/>
                </a:lnTo>
                <a:lnTo>
                  <a:pt x="108" y="4"/>
                </a:lnTo>
                <a:lnTo>
                  <a:pt x="114" y="7"/>
                </a:lnTo>
                <a:lnTo>
                  <a:pt x="119" y="11"/>
                </a:lnTo>
                <a:lnTo>
                  <a:pt x="123" y="15"/>
                </a:lnTo>
                <a:lnTo>
                  <a:pt x="131" y="23"/>
                </a:lnTo>
                <a:lnTo>
                  <a:pt x="137" y="32"/>
                </a:lnTo>
                <a:lnTo>
                  <a:pt x="143" y="40"/>
                </a:lnTo>
                <a:lnTo>
                  <a:pt x="150" y="49"/>
                </a:lnTo>
                <a:lnTo>
                  <a:pt x="157" y="56"/>
                </a:lnTo>
                <a:lnTo>
                  <a:pt x="164" y="63"/>
                </a:lnTo>
                <a:lnTo>
                  <a:pt x="172" y="68"/>
                </a:lnTo>
                <a:lnTo>
                  <a:pt x="182" y="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72" name="未知">
            <a:extLst>
              <a:ext uri="{FF2B5EF4-FFF2-40B4-BE49-F238E27FC236}">
                <a16:creationId xmlns:a16="http://schemas.microsoft.com/office/drawing/2014/main" xmlns="" id="{9099DE51-DF96-4BC3-B917-F8FA3B7725FB}"/>
              </a:ext>
            </a:extLst>
          </p:cNvPr>
          <p:cNvSpPr>
            <a:spLocks/>
          </p:cNvSpPr>
          <p:nvPr/>
        </p:nvSpPr>
        <p:spPr bwMode="auto">
          <a:xfrm>
            <a:off x="4460875" y="3119438"/>
            <a:ext cx="119063" cy="117475"/>
          </a:xfrm>
          <a:custGeom>
            <a:avLst/>
            <a:gdLst>
              <a:gd name="T0" fmla="*/ 2147483646 w 224"/>
              <a:gd name="T1" fmla="*/ 2147483646 h 224"/>
              <a:gd name="T2" fmla="*/ 2147483646 w 224"/>
              <a:gd name="T3" fmla="*/ 2147483646 h 224"/>
              <a:gd name="T4" fmla="*/ 2147483646 w 224"/>
              <a:gd name="T5" fmla="*/ 2147483646 h 224"/>
              <a:gd name="T6" fmla="*/ 2147483646 w 224"/>
              <a:gd name="T7" fmla="*/ 2147483646 h 224"/>
              <a:gd name="T8" fmla="*/ 2147483646 w 224"/>
              <a:gd name="T9" fmla="*/ 2147483646 h 224"/>
              <a:gd name="T10" fmla="*/ 2147483646 w 224"/>
              <a:gd name="T11" fmla="*/ 2147483646 h 224"/>
              <a:gd name="T12" fmla="*/ 2147483646 w 224"/>
              <a:gd name="T13" fmla="*/ 2147483646 h 224"/>
              <a:gd name="T14" fmla="*/ 2147483646 w 224"/>
              <a:gd name="T15" fmla="*/ 2147483646 h 224"/>
              <a:gd name="T16" fmla="*/ 2147483646 w 224"/>
              <a:gd name="T17" fmla="*/ 2147483646 h 224"/>
              <a:gd name="T18" fmla="*/ 2147483646 w 224"/>
              <a:gd name="T19" fmla="*/ 2147483646 h 224"/>
              <a:gd name="T20" fmla="*/ 2147483646 w 224"/>
              <a:gd name="T21" fmla="*/ 2147483646 h 224"/>
              <a:gd name="T22" fmla="*/ 2147483646 w 224"/>
              <a:gd name="T23" fmla="*/ 2147483646 h 224"/>
              <a:gd name="T24" fmla="*/ 2147483646 w 224"/>
              <a:gd name="T25" fmla="*/ 2147483646 h 224"/>
              <a:gd name="T26" fmla="*/ 2147483646 w 224"/>
              <a:gd name="T27" fmla="*/ 2147483646 h 224"/>
              <a:gd name="T28" fmla="*/ 2147483646 w 224"/>
              <a:gd name="T29" fmla="*/ 2147483646 h 224"/>
              <a:gd name="T30" fmla="*/ 2147483646 w 224"/>
              <a:gd name="T31" fmla="*/ 2147483646 h 224"/>
              <a:gd name="T32" fmla="*/ 2147483646 w 224"/>
              <a:gd name="T33" fmla="*/ 2147483646 h 224"/>
              <a:gd name="T34" fmla="*/ 0 w 224"/>
              <a:gd name="T35" fmla="*/ 2147483646 h 224"/>
              <a:gd name="T36" fmla="*/ 2147483646 w 224"/>
              <a:gd name="T37" fmla="*/ 2147483646 h 224"/>
              <a:gd name="T38" fmla="*/ 2147483646 w 224"/>
              <a:gd name="T39" fmla="*/ 2147483646 h 224"/>
              <a:gd name="T40" fmla="*/ 2147483646 w 224"/>
              <a:gd name="T41" fmla="*/ 2147483646 h 224"/>
              <a:gd name="T42" fmla="*/ 2147483646 w 224"/>
              <a:gd name="T43" fmla="*/ 2147483646 h 224"/>
              <a:gd name="T44" fmla="*/ 2147483646 w 224"/>
              <a:gd name="T45" fmla="*/ 2147483646 h 224"/>
              <a:gd name="T46" fmla="*/ 2147483646 w 224"/>
              <a:gd name="T47" fmla="*/ 2147483646 h 224"/>
              <a:gd name="T48" fmla="*/ 2147483646 w 224"/>
              <a:gd name="T49" fmla="*/ 2147483646 h 224"/>
              <a:gd name="T50" fmla="*/ 2147483646 w 224"/>
              <a:gd name="T51" fmla="*/ 0 h 224"/>
              <a:gd name="T52" fmla="*/ 2147483646 w 224"/>
              <a:gd name="T53" fmla="*/ 0 h 224"/>
              <a:gd name="T54" fmla="*/ 2147483646 w 224"/>
              <a:gd name="T55" fmla="*/ 0 h 224"/>
              <a:gd name="T56" fmla="*/ 2147483646 w 224"/>
              <a:gd name="T57" fmla="*/ 0 h 224"/>
              <a:gd name="T58" fmla="*/ 2147483646 w 224"/>
              <a:gd name="T59" fmla="*/ 0 h 224"/>
              <a:gd name="T60" fmla="*/ 2147483646 w 224"/>
              <a:gd name="T61" fmla="*/ 2147483646 h 224"/>
              <a:gd name="T62" fmla="*/ 2147483646 w 224"/>
              <a:gd name="T63" fmla="*/ 2147483646 h 224"/>
              <a:gd name="T64" fmla="*/ 2147483646 w 224"/>
              <a:gd name="T65" fmla="*/ 2147483646 h 224"/>
              <a:gd name="T66" fmla="*/ 2147483646 w 224"/>
              <a:gd name="T67" fmla="*/ 2147483646 h 224"/>
              <a:gd name="T68" fmla="*/ 2147483646 w 224"/>
              <a:gd name="T69" fmla="*/ 2147483646 h 224"/>
              <a:gd name="T70" fmla="*/ 2147483646 w 224"/>
              <a:gd name="T71" fmla="*/ 2147483646 h 224"/>
              <a:gd name="T72" fmla="*/ 2147483646 w 224"/>
              <a:gd name="T73" fmla="*/ 2147483646 h 224"/>
              <a:gd name="T74" fmla="*/ 2147483646 w 224"/>
              <a:gd name="T75" fmla="*/ 2147483646 h 22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4"/>
              <a:gd name="T115" fmla="*/ 0 h 224"/>
              <a:gd name="T116" fmla="*/ 224 w 224"/>
              <a:gd name="T117" fmla="*/ 224 h 22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4" h="224">
                <a:moveTo>
                  <a:pt x="224" y="2"/>
                </a:moveTo>
                <a:lnTo>
                  <a:pt x="220" y="224"/>
                </a:lnTo>
                <a:lnTo>
                  <a:pt x="214" y="224"/>
                </a:lnTo>
                <a:lnTo>
                  <a:pt x="204" y="224"/>
                </a:lnTo>
                <a:lnTo>
                  <a:pt x="191" y="224"/>
                </a:lnTo>
                <a:lnTo>
                  <a:pt x="176" y="224"/>
                </a:lnTo>
                <a:lnTo>
                  <a:pt x="158" y="224"/>
                </a:lnTo>
                <a:lnTo>
                  <a:pt x="140" y="224"/>
                </a:lnTo>
                <a:lnTo>
                  <a:pt x="121" y="224"/>
                </a:lnTo>
                <a:lnTo>
                  <a:pt x="101" y="224"/>
                </a:lnTo>
                <a:lnTo>
                  <a:pt x="82" y="224"/>
                </a:lnTo>
                <a:lnTo>
                  <a:pt x="63" y="224"/>
                </a:lnTo>
                <a:lnTo>
                  <a:pt x="45" y="224"/>
                </a:lnTo>
                <a:lnTo>
                  <a:pt x="31" y="224"/>
                </a:lnTo>
                <a:lnTo>
                  <a:pt x="18" y="224"/>
                </a:lnTo>
                <a:lnTo>
                  <a:pt x="8" y="224"/>
                </a:lnTo>
                <a:lnTo>
                  <a:pt x="2" y="224"/>
                </a:lnTo>
                <a:lnTo>
                  <a:pt x="0" y="224"/>
                </a:lnTo>
                <a:lnTo>
                  <a:pt x="2" y="177"/>
                </a:lnTo>
                <a:lnTo>
                  <a:pt x="4" y="116"/>
                </a:lnTo>
                <a:lnTo>
                  <a:pt x="5" y="53"/>
                </a:lnTo>
                <a:lnTo>
                  <a:pt x="4" y="2"/>
                </a:lnTo>
                <a:lnTo>
                  <a:pt x="10" y="1"/>
                </a:lnTo>
                <a:lnTo>
                  <a:pt x="19" y="1"/>
                </a:lnTo>
                <a:lnTo>
                  <a:pt x="31" y="1"/>
                </a:lnTo>
                <a:lnTo>
                  <a:pt x="46" y="0"/>
                </a:lnTo>
                <a:lnTo>
                  <a:pt x="64" y="0"/>
                </a:lnTo>
                <a:lnTo>
                  <a:pt x="82" y="0"/>
                </a:lnTo>
                <a:lnTo>
                  <a:pt x="101" y="0"/>
                </a:lnTo>
                <a:lnTo>
                  <a:pt x="122" y="0"/>
                </a:lnTo>
                <a:lnTo>
                  <a:pt x="141" y="1"/>
                </a:lnTo>
                <a:lnTo>
                  <a:pt x="159" y="1"/>
                </a:lnTo>
                <a:lnTo>
                  <a:pt x="177" y="1"/>
                </a:lnTo>
                <a:lnTo>
                  <a:pt x="193" y="1"/>
                </a:lnTo>
                <a:lnTo>
                  <a:pt x="206" y="2"/>
                </a:lnTo>
                <a:lnTo>
                  <a:pt x="215" y="2"/>
                </a:lnTo>
                <a:lnTo>
                  <a:pt x="222" y="2"/>
                </a:lnTo>
                <a:lnTo>
                  <a:pt x="224" y="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73" name="未知">
            <a:extLst>
              <a:ext uri="{FF2B5EF4-FFF2-40B4-BE49-F238E27FC236}">
                <a16:creationId xmlns:a16="http://schemas.microsoft.com/office/drawing/2014/main" xmlns="" id="{6C674A9B-7B27-416B-B934-6175B82436BA}"/>
              </a:ext>
            </a:extLst>
          </p:cNvPr>
          <p:cNvSpPr>
            <a:spLocks/>
          </p:cNvSpPr>
          <p:nvPr/>
        </p:nvSpPr>
        <p:spPr bwMode="auto">
          <a:xfrm>
            <a:off x="4202113" y="3124200"/>
            <a:ext cx="19050" cy="42863"/>
          </a:xfrm>
          <a:custGeom>
            <a:avLst/>
            <a:gdLst>
              <a:gd name="T0" fmla="*/ 2147483646 w 36"/>
              <a:gd name="T1" fmla="*/ 2147483646 h 83"/>
              <a:gd name="T2" fmla="*/ 2147483646 w 36"/>
              <a:gd name="T3" fmla="*/ 2147483646 h 83"/>
              <a:gd name="T4" fmla="*/ 2147483646 w 36"/>
              <a:gd name="T5" fmla="*/ 2147483646 h 83"/>
              <a:gd name="T6" fmla="*/ 2147483646 w 36"/>
              <a:gd name="T7" fmla="*/ 2147483646 h 83"/>
              <a:gd name="T8" fmla="*/ 0 w 36"/>
              <a:gd name="T9" fmla="*/ 2147483646 h 83"/>
              <a:gd name="T10" fmla="*/ 2147483646 w 36"/>
              <a:gd name="T11" fmla="*/ 0 h 83"/>
              <a:gd name="T12" fmla="*/ 2147483646 w 36"/>
              <a:gd name="T13" fmla="*/ 2147483646 h 83"/>
              <a:gd name="T14" fmla="*/ 0 60000 65536"/>
              <a:gd name="T15" fmla="*/ 0 60000 65536"/>
              <a:gd name="T16" fmla="*/ 0 60000 65536"/>
              <a:gd name="T17" fmla="*/ 0 60000 65536"/>
              <a:gd name="T18" fmla="*/ 0 60000 65536"/>
              <a:gd name="T19" fmla="*/ 0 60000 65536"/>
              <a:gd name="T20" fmla="*/ 0 60000 65536"/>
              <a:gd name="T21" fmla="*/ 0 w 36"/>
              <a:gd name="T22" fmla="*/ 0 h 83"/>
              <a:gd name="T23" fmla="*/ 36 w 36"/>
              <a:gd name="T24" fmla="*/ 83 h 8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83">
                <a:moveTo>
                  <a:pt x="3" y="83"/>
                </a:moveTo>
                <a:lnTo>
                  <a:pt x="2" y="61"/>
                </a:lnTo>
                <a:lnTo>
                  <a:pt x="2" y="40"/>
                </a:lnTo>
                <a:lnTo>
                  <a:pt x="2" y="19"/>
                </a:lnTo>
                <a:lnTo>
                  <a:pt x="0" y="2"/>
                </a:lnTo>
                <a:lnTo>
                  <a:pt x="36" y="0"/>
                </a:lnTo>
                <a:lnTo>
                  <a:pt x="3" y="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74" name="未知">
            <a:extLst>
              <a:ext uri="{FF2B5EF4-FFF2-40B4-BE49-F238E27FC236}">
                <a16:creationId xmlns:a16="http://schemas.microsoft.com/office/drawing/2014/main" xmlns="" id="{5E510270-7363-4AF5-ACDE-417F539F6DAF}"/>
              </a:ext>
            </a:extLst>
          </p:cNvPr>
          <p:cNvSpPr>
            <a:spLocks/>
          </p:cNvSpPr>
          <p:nvPr/>
        </p:nvSpPr>
        <p:spPr bwMode="auto">
          <a:xfrm>
            <a:off x="3830638" y="3238500"/>
            <a:ext cx="63500" cy="49213"/>
          </a:xfrm>
          <a:custGeom>
            <a:avLst/>
            <a:gdLst>
              <a:gd name="T0" fmla="*/ 2147483646 w 120"/>
              <a:gd name="T1" fmla="*/ 2147483646 h 92"/>
              <a:gd name="T2" fmla="*/ 2147483646 w 120"/>
              <a:gd name="T3" fmla="*/ 2147483646 h 92"/>
              <a:gd name="T4" fmla="*/ 2147483646 w 120"/>
              <a:gd name="T5" fmla="*/ 2147483646 h 92"/>
              <a:gd name="T6" fmla="*/ 2147483646 w 120"/>
              <a:gd name="T7" fmla="*/ 2147483646 h 92"/>
              <a:gd name="T8" fmla="*/ 2147483646 w 120"/>
              <a:gd name="T9" fmla="*/ 2147483646 h 92"/>
              <a:gd name="T10" fmla="*/ 2147483646 w 120"/>
              <a:gd name="T11" fmla="*/ 2147483646 h 92"/>
              <a:gd name="T12" fmla="*/ 2147483646 w 120"/>
              <a:gd name="T13" fmla="*/ 2147483646 h 92"/>
              <a:gd name="T14" fmla="*/ 2147483646 w 120"/>
              <a:gd name="T15" fmla="*/ 2147483646 h 92"/>
              <a:gd name="T16" fmla="*/ 2147483646 w 120"/>
              <a:gd name="T17" fmla="*/ 2147483646 h 92"/>
              <a:gd name="T18" fmla="*/ 2147483646 w 120"/>
              <a:gd name="T19" fmla="*/ 2147483646 h 92"/>
              <a:gd name="T20" fmla="*/ 2147483646 w 120"/>
              <a:gd name="T21" fmla="*/ 2147483646 h 92"/>
              <a:gd name="T22" fmla="*/ 2147483646 w 120"/>
              <a:gd name="T23" fmla="*/ 2147483646 h 92"/>
              <a:gd name="T24" fmla="*/ 2147483646 w 120"/>
              <a:gd name="T25" fmla="*/ 2147483646 h 92"/>
              <a:gd name="T26" fmla="*/ 2147483646 w 120"/>
              <a:gd name="T27" fmla="*/ 2147483646 h 92"/>
              <a:gd name="T28" fmla="*/ 2147483646 w 120"/>
              <a:gd name="T29" fmla="*/ 2147483646 h 92"/>
              <a:gd name="T30" fmla="*/ 2147483646 w 120"/>
              <a:gd name="T31" fmla="*/ 2147483646 h 92"/>
              <a:gd name="T32" fmla="*/ 0 w 120"/>
              <a:gd name="T33" fmla="*/ 2147483646 h 92"/>
              <a:gd name="T34" fmla="*/ 2147483646 w 120"/>
              <a:gd name="T35" fmla="*/ 2147483646 h 92"/>
              <a:gd name="T36" fmla="*/ 2147483646 w 120"/>
              <a:gd name="T37" fmla="*/ 2147483646 h 92"/>
              <a:gd name="T38" fmla="*/ 2147483646 w 120"/>
              <a:gd name="T39" fmla="*/ 2147483646 h 92"/>
              <a:gd name="T40" fmla="*/ 2147483646 w 120"/>
              <a:gd name="T41" fmla="*/ 0 h 92"/>
              <a:gd name="T42" fmla="*/ 2147483646 w 120"/>
              <a:gd name="T43" fmla="*/ 2147483646 h 92"/>
              <a:gd name="T44" fmla="*/ 2147483646 w 120"/>
              <a:gd name="T45" fmla="*/ 2147483646 h 92"/>
              <a:gd name="T46" fmla="*/ 2147483646 w 120"/>
              <a:gd name="T47" fmla="*/ 2147483646 h 92"/>
              <a:gd name="T48" fmla="*/ 2147483646 w 120"/>
              <a:gd name="T49" fmla="*/ 2147483646 h 92"/>
              <a:gd name="T50" fmla="*/ 2147483646 w 120"/>
              <a:gd name="T51" fmla="*/ 2147483646 h 92"/>
              <a:gd name="T52" fmla="*/ 2147483646 w 120"/>
              <a:gd name="T53" fmla="*/ 2147483646 h 92"/>
              <a:gd name="T54" fmla="*/ 2147483646 w 120"/>
              <a:gd name="T55" fmla="*/ 2147483646 h 92"/>
              <a:gd name="T56" fmla="*/ 2147483646 w 120"/>
              <a:gd name="T57" fmla="*/ 2147483646 h 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0"/>
              <a:gd name="T88" fmla="*/ 0 h 92"/>
              <a:gd name="T89" fmla="*/ 120 w 120"/>
              <a:gd name="T90" fmla="*/ 92 h 9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0" h="92">
                <a:moveTo>
                  <a:pt x="120" y="67"/>
                </a:moveTo>
                <a:lnTo>
                  <a:pt x="112" y="64"/>
                </a:lnTo>
                <a:lnTo>
                  <a:pt x="105" y="63"/>
                </a:lnTo>
                <a:lnTo>
                  <a:pt x="97" y="64"/>
                </a:lnTo>
                <a:lnTo>
                  <a:pt x="90" y="69"/>
                </a:lnTo>
                <a:lnTo>
                  <a:pt x="87" y="78"/>
                </a:lnTo>
                <a:lnTo>
                  <a:pt x="82" y="85"/>
                </a:lnTo>
                <a:lnTo>
                  <a:pt x="76" y="90"/>
                </a:lnTo>
                <a:lnTo>
                  <a:pt x="68" y="92"/>
                </a:lnTo>
                <a:lnTo>
                  <a:pt x="59" y="89"/>
                </a:lnTo>
                <a:lnTo>
                  <a:pt x="51" y="88"/>
                </a:lnTo>
                <a:lnTo>
                  <a:pt x="40" y="86"/>
                </a:lnTo>
                <a:lnTo>
                  <a:pt x="31" y="84"/>
                </a:lnTo>
                <a:lnTo>
                  <a:pt x="22" y="82"/>
                </a:lnTo>
                <a:lnTo>
                  <a:pt x="14" y="79"/>
                </a:lnTo>
                <a:lnTo>
                  <a:pt x="7" y="73"/>
                </a:lnTo>
                <a:lnTo>
                  <a:pt x="0" y="67"/>
                </a:lnTo>
                <a:lnTo>
                  <a:pt x="2" y="47"/>
                </a:lnTo>
                <a:lnTo>
                  <a:pt x="8" y="31"/>
                </a:lnTo>
                <a:lnTo>
                  <a:pt x="16" y="15"/>
                </a:lnTo>
                <a:lnTo>
                  <a:pt x="23" y="0"/>
                </a:lnTo>
                <a:lnTo>
                  <a:pt x="38" y="5"/>
                </a:lnTo>
                <a:lnTo>
                  <a:pt x="55" y="11"/>
                </a:lnTo>
                <a:lnTo>
                  <a:pt x="71" y="16"/>
                </a:lnTo>
                <a:lnTo>
                  <a:pt x="86" y="24"/>
                </a:lnTo>
                <a:lnTo>
                  <a:pt x="100" y="32"/>
                </a:lnTo>
                <a:lnTo>
                  <a:pt x="111" y="41"/>
                </a:lnTo>
                <a:lnTo>
                  <a:pt x="118" y="53"/>
                </a:lnTo>
                <a:lnTo>
                  <a:pt x="120" y="6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675" name="Line 75">
            <a:extLst>
              <a:ext uri="{FF2B5EF4-FFF2-40B4-BE49-F238E27FC236}">
                <a16:creationId xmlns:a16="http://schemas.microsoft.com/office/drawing/2014/main" xmlns="" id="{30B920B9-F730-45FC-B18F-7D30682DC19E}"/>
              </a:ext>
            </a:extLst>
          </p:cNvPr>
          <p:cNvSpPr>
            <a:spLocks noChangeShapeType="1"/>
          </p:cNvSpPr>
          <p:nvPr/>
        </p:nvSpPr>
        <p:spPr bwMode="auto">
          <a:xfrm flipH="1" flipV="1">
            <a:off x="2362200" y="1676400"/>
            <a:ext cx="1295400" cy="129540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76" name="Line 76">
            <a:extLst>
              <a:ext uri="{FF2B5EF4-FFF2-40B4-BE49-F238E27FC236}">
                <a16:creationId xmlns:a16="http://schemas.microsoft.com/office/drawing/2014/main" xmlns="" id="{F500D067-4A0C-4027-969D-F91D28F0ED5D}"/>
              </a:ext>
            </a:extLst>
          </p:cNvPr>
          <p:cNvSpPr>
            <a:spLocks noChangeShapeType="1"/>
          </p:cNvSpPr>
          <p:nvPr/>
        </p:nvSpPr>
        <p:spPr bwMode="auto">
          <a:xfrm flipH="1" flipV="1">
            <a:off x="2438400" y="2819400"/>
            <a:ext cx="1219200" cy="152400"/>
          </a:xfrm>
          <a:prstGeom prst="line">
            <a:avLst/>
          </a:prstGeom>
          <a:noFill/>
          <a:ln w="9525">
            <a:solidFill>
              <a:srgbClr val="FF0066"/>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5677" name="Line 77">
            <a:extLst>
              <a:ext uri="{FF2B5EF4-FFF2-40B4-BE49-F238E27FC236}">
                <a16:creationId xmlns:a16="http://schemas.microsoft.com/office/drawing/2014/main" xmlns="" id="{01C89A86-2720-4DC8-B76F-E9922EB357F8}"/>
              </a:ext>
            </a:extLst>
          </p:cNvPr>
          <p:cNvSpPr>
            <a:spLocks noChangeShapeType="1"/>
          </p:cNvSpPr>
          <p:nvPr/>
        </p:nvSpPr>
        <p:spPr bwMode="auto">
          <a:xfrm flipH="1">
            <a:off x="2362200" y="2971800"/>
            <a:ext cx="1295400" cy="83820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78" name="Line 78">
            <a:extLst>
              <a:ext uri="{FF2B5EF4-FFF2-40B4-BE49-F238E27FC236}">
                <a16:creationId xmlns:a16="http://schemas.microsoft.com/office/drawing/2014/main" xmlns="" id="{85F94BAF-BF42-47F6-8CDB-CDE35D55C964}"/>
              </a:ext>
            </a:extLst>
          </p:cNvPr>
          <p:cNvSpPr>
            <a:spLocks noChangeShapeType="1"/>
          </p:cNvSpPr>
          <p:nvPr/>
        </p:nvSpPr>
        <p:spPr bwMode="auto">
          <a:xfrm flipH="1">
            <a:off x="2133600" y="2971800"/>
            <a:ext cx="1524000" cy="190500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79" name="Text Box 79">
            <a:extLst>
              <a:ext uri="{FF2B5EF4-FFF2-40B4-BE49-F238E27FC236}">
                <a16:creationId xmlns:a16="http://schemas.microsoft.com/office/drawing/2014/main" xmlns="" id="{933E0AC9-0801-4515-B149-95495B6D2B9D}"/>
              </a:ext>
            </a:extLst>
          </p:cNvPr>
          <p:cNvSpPr txBox="1">
            <a:spLocks noChangeArrowheads="1"/>
          </p:cNvSpPr>
          <p:nvPr/>
        </p:nvSpPr>
        <p:spPr bwMode="auto">
          <a:xfrm>
            <a:off x="4648200" y="1219200"/>
            <a:ext cx="685800" cy="822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zh-CN" sz="2400">
                <a:latin typeface="Arial" panose="020B0604020202020204" pitchFamily="34" charset="0"/>
              </a:rPr>
              <a:t>用户</a:t>
            </a:r>
          </a:p>
        </p:txBody>
      </p:sp>
      <p:sp>
        <p:nvSpPr>
          <p:cNvPr id="25680" name="Text Box 80">
            <a:extLst>
              <a:ext uri="{FF2B5EF4-FFF2-40B4-BE49-F238E27FC236}">
                <a16:creationId xmlns:a16="http://schemas.microsoft.com/office/drawing/2014/main" xmlns="" id="{C98E4964-2C09-45F0-BB3C-E5AB0D654E84}"/>
              </a:ext>
            </a:extLst>
          </p:cNvPr>
          <p:cNvSpPr txBox="1">
            <a:spLocks noChangeArrowheads="1"/>
          </p:cNvSpPr>
          <p:nvPr/>
        </p:nvSpPr>
        <p:spPr bwMode="auto">
          <a:xfrm>
            <a:off x="3352800" y="3505200"/>
            <a:ext cx="914400" cy="822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zh-CN" sz="2400">
                <a:latin typeface="Arial" panose="020B0604020202020204" pitchFamily="34" charset="0"/>
              </a:rPr>
              <a:t>分析员</a:t>
            </a:r>
          </a:p>
        </p:txBody>
      </p:sp>
      <p:sp>
        <p:nvSpPr>
          <p:cNvPr id="25681" name="Line 81">
            <a:extLst>
              <a:ext uri="{FF2B5EF4-FFF2-40B4-BE49-F238E27FC236}">
                <a16:creationId xmlns:a16="http://schemas.microsoft.com/office/drawing/2014/main" xmlns="" id="{05207404-8F03-4531-BB2A-8FA3DD241085}"/>
              </a:ext>
            </a:extLst>
          </p:cNvPr>
          <p:cNvSpPr>
            <a:spLocks noChangeShapeType="1"/>
          </p:cNvSpPr>
          <p:nvPr/>
        </p:nvSpPr>
        <p:spPr bwMode="auto">
          <a:xfrm flipH="1">
            <a:off x="3810000" y="3276600"/>
            <a:ext cx="533400" cy="1447800"/>
          </a:xfrm>
          <a:prstGeom prst="line">
            <a:avLst/>
          </a:prstGeom>
          <a:noFill/>
          <a:ln w="9525">
            <a:solidFill>
              <a:srgbClr val="FF0066"/>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5682" name="Line 82">
            <a:extLst>
              <a:ext uri="{FF2B5EF4-FFF2-40B4-BE49-F238E27FC236}">
                <a16:creationId xmlns:a16="http://schemas.microsoft.com/office/drawing/2014/main" xmlns="" id="{2A1FA8A9-4EA8-4D33-89AD-30AF9DEB8B82}"/>
              </a:ext>
            </a:extLst>
          </p:cNvPr>
          <p:cNvSpPr>
            <a:spLocks noChangeShapeType="1"/>
          </p:cNvSpPr>
          <p:nvPr/>
        </p:nvSpPr>
        <p:spPr bwMode="auto">
          <a:xfrm>
            <a:off x="4343400" y="3276600"/>
            <a:ext cx="990600" cy="1447800"/>
          </a:xfrm>
          <a:prstGeom prst="line">
            <a:avLst/>
          </a:prstGeom>
          <a:noFill/>
          <a:ln w="9525">
            <a:solidFill>
              <a:srgbClr val="FF0066"/>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5683" name="Line 83">
            <a:extLst>
              <a:ext uri="{FF2B5EF4-FFF2-40B4-BE49-F238E27FC236}">
                <a16:creationId xmlns:a16="http://schemas.microsoft.com/office/drawing/2014/main" xmlns="" id="{943FF933-8BF1-4877-96A3-1A1D4F050E79}"/>
              </a:ext>
            </a:extLst>
          </p:cNvPr>
          <p:cNvSpPr>
            <a:spLocks noChangeShapeType="1"/>
          </p:cNvSpPr>
          <p:nvPr/>
        </p:nvSpPr>
        <p:spPr bwMode="auto">
          <a:xfrm>
            <a:off x="4343400" y="3276600"/>
            <a:ext cx="3200400" cy="1447800"/>
          </a:xfrm>
          <a:prstGeom prst="line">
            <a:avLst/>
          </a:prstGeom>
          <a:noFill/>
          <a:ln w="9525">
            <a:solidFill>
              <a:srgbClr val="FF0066"/>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5684" name="AutoShape 84">
            <a:extLst>
              <a:ext uri="{FF2B5EF4-FFF2-40B4-BE49-F238E27FC236}">
                <a16:creationId xmlns:a16="http://schemas.microsoft.com/office/drawing/2014/main" xmlns="" id="{1C3D3219-7474-4274-9B4D-C25FF3E46180}"/>
              </a:ext>
            </a:extLst>
          </p:cNvPr>
          <p:cNvSpPr>
            <a:spLocks noChangeArrowheads="1"/>
          </p:cNvSpPr>
          <p:nvPr/>
        </p:nvSpPr>
        <p:spPr bwMode="auto">
          <a:xfrm>
            <a:off x="6858000" y="4953000"/>
            <a:ext cx="381000" cy="228600"/>
          </a:xfrm>
          <a:prstGeom prst="rightArrow">
            <a:avLst>
              <a:gd name="adj1" fmla="val 50000"/>
              <a:gd name="adj2" fmla="val 41667"/>
            </a:avLst>
          </a:prstGeom>
          <a:solidFill>
            <a:schemeClr val="bg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sp>
        <p:nvSpPr>
          <p:cNvPr id="25685" name="Line 85">
            <a:extLst>
              <a:ext uri="{FF2B5EF4-FFF2-40B4-BE49-F238E27FC236}">
                <a16:creationId xmlns:a16="http://schemas.microsoft.com/office/drawing/2014/main" xmlns="" id="{5477DEFB-4B89-4788-AB90-A248BC9C9F27}"/>
              </a:ext>
            </a:extLst>
          </p:cNvPr>
          <p:cNvSpPr>
            <a:spLocks noChangeShapeType="1"/>
          </p:cNvSpPr>
          <p:nvPr/>
        </p:nvSpPr>
        <p:spPr bwMode="auto">
          <a:xfrm flipH="1">
            <a:off x="0" y="5084763"/>
            <a:ext cx="323850" cy="0"/>
          </a:xfrm>
          <a:prstGeom prst="line">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86" name="Line 86">
            <a:extLst>
              <a:ext uri="{FF2B5EF4-FFF2-40B4-BE49-F238E27FC236}">
                <a16:creationId xmlns:a16="http://schemas.microsoft.com/office/drawing/2014/main" xmlns="" id="{4EFDBC08-8C41-49EF-91B8-FF30D0C0CC25}"/>
              </a:ext>
            </a:extLst>
          </p:cNvPr>
          <p:cNvSpPr>
            <a:spLocks noChangeShapeType="1"/>
          </p:cNvSpPr>
          <p:nvPr/>
        </p:nvSpPr>
        <p:spPr bwMode="auto">
          <a:xfrm flipH="1" flipV="1">
            <a:off x="0" y="1125538"/>
            <a:ext cx="12700" cy="3940175"/>
          </a:xfrm>
          <a:prstGeom prst="line">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87" name="Line 87">
            <a:extLst>
              <a:ext uri="{FF2B5EF4-FFF2-40B4-BE49-F238E27FC236}">
                <a16:creationId xmlns:a16="http://schemas.microsoft.com/office/drawing/2014/main" xmlns="" id="{1DBCE7E1-22FB-4556-A950-CAA7852DF9C3}"/>
              </a:ext>
            </a:extLst>
          </p:cNvPr>
          <p:cNvSpPr>
            <a:spLocks noChangeShapeType="1"/>
          </p:cNvSpPr>
          <p:nvPr/>
        </p:nvSpPr>
        <p:spPr bwMode="auto">
          <a:xfrm>
            <a:off x="0" y="1052513"/>
            <a:ext cx="457200" cy="0"/>
          </a:xfrm>
          <a:prstGeom prst="line">
            <a:avLst/>
          </a:prstGeom>
          <a:noFill/>
          <a:ln w="508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88" name="Text Box 88">
            <a:extLst>
              <a:ext uri="{FF2B5EF4-FFF2-40B4-BE49-F238E27FC236}">
                <a16:creationId xmlns:a16="http://schemas.microsoft.com/office/drawing/2014/main" xmlns="" id="{84B5B5F4-683F-4B19-BEF4-13F1E03B82B3}"/>
              </a:ext>
            </a:extLst>
          </p:cNvPr>
          <p:cNvSpPr txBox="1">
            <a:spLocks noChangeArrowheads="1"/>
          </p:cNvSpPr>
          <p:nvPr/>
        </p:nvSpPr>
        <p:spPr bwMode="auto">
          <a:xfrm>
            <a:off x="0" y="6092825"/>
            <a:ext cx="3097213" cy="466725"/>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zh-CN" sz="2400">
                <a:latin typeface="Arial" panose="020B0604020202020204" pitchFamily="34" charset="0"/>
              </a:rPr>
              <a:t>是否符合系统目标</a:t>
            </a:r>
          </a:p>
        </p:txBody>
      </p:sp>
      <p:sp>
        <p:nvSpPr>
          <p:cNvPr id="25689" name="Text Box 89">
            <a:extLst>
              <a:ext uri="{FF2B5EF4-FFF2-40B4-BE49-F238E27FC236}">
                <a16:creationId xmlns:a16="http://schemas.microsoft.com/office/drawing/2014/main" xmlns="" id="{571110FF-663C-428C-8947-157C811564EF}"/>
              </a:ext>
            </a:extLst>
          </p:cNvPr>
          <p:cNvSpPr txBox="1">
            <a:spLocks noChangeArrowheads="1"/>
          </p:cNvSpPr>
          <p:nvPr/>
        </p:nvSpPr>
        <p:spPr bwMode="auto">
          <a:xfrm>
            <a:off x="5580063" y="404813"/>
            <a:ext cx="3563937" cy="1552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zh-CN" sz="2400">
                <a:latin typeface="Arial" panose="020B0604020202020204" pitchFamily="34" charset="0"/>
              </a:rPr>
              <a:t>        逻辑模型：表达了系统分析员对新系统必须作什么工作、完成什么任务的理解.</a:t>
            </a:r>
          </a:p>
        </p:txBody>
      </p:sp>
      <p:sp>
        <p:nvSpPr>
          <p:cNvPr id="25690" name="Text Box 90">
            <a:extLst>
              <a:ext uri="{FF2B5EF4-FFF2-40B4-BE49-F238E27FC236}">
                <a16:creationId xmlns:a16="http://schemas.microsoft.com/office/drawing/2014/main" xmlns="" id="{8E232924-1B5E-4AE0-9F56-5813C17B68AD}"/>
              </a:ext>
            </a:extLst>
          </p:cNvPr>
          <p:cNvSpPr txBox="1">
            <a:spLocks noChangeArrowheads="1"/>
          </p:cNvSpPr>
          <p:nvPr/>
        </p:nvSpPr>
        <p:spPr bwMode="auto">
          <a:xfrm>
            <a:off x="5334000" y="2276475"/>
            <a:ext cx="3810000" cy="1562100"/>
          </a:xfrm>
          <a:prstGeom prst="rect">
            <a:avLst/>
          </a:prstGeom>
          <a:solidFill>
            <a:schemeClr val="bg1"/>
          </a:solidFill>
          <a:ln w="9525">
            <a:solidFill>
              <a:schemeClr val="tx1"/>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zh-CN" sz="2400">
                <a:latin typeface="Arial" panose="020B0604020202020204" pitchFamily="34" charset="0"/>
              </a:rPr>
              <a:t>1 是否继续该工程的开发的建议2. 所选择解决方案的解法的说明3. 比较仔细的成本/效益分析</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a16="http://schemas.microsoft.com/office/drawing/2014/main" xmlns="" id="{ECC46D08-4C0B-4AE1-A045-A980A02C259E}"/>
              </a:ext>
            </a:extLst>
          </p:cNvPr>
          <p:cNvSpPr>
            <a:spLocks noGrp="1"/>
          </p:cNvSpPr>
          <p:nvPr>
            <p:ph type="title"/>
          </p:nvPr>
        </p:nvSpPr>
        <p:spPr>
          <a:xfrm>
            <a:off x="468313" y="6350"/>
            <a:ext cx="8229600" cy="1143000"/>
          </a:xfrm>
        </p:spPr>
        <p:txBody>
          <a:bodyPr/>
          <a:lstStyle/>
          <a:p>
            <a:pPr>
              <a:defRPr/>
            </a:pPr>
            <a:r>
              <a:rPr lang="en-US" altLang="zh-CN" b="1" dirty="0">
                <a:latin typeface="+mn-ea"/>
                <a:ea typeface="+mn-ea"/>
              </a:rPr>
              <a:t>2.2</a:t>
            </a:r>
            <a:r>
              <a:rPr lang="en-US" altLang="zh-CN" b="1" dirty="0"/>
              <a:t> </a:t>
            </a:r>
            <a:r>
              <a:rPr lang="zh-CN" altLang="en-US" b="1" dirty="0"/>
              <a:t>可行性研究过程</a:t>
            </a:r>
          </a:p>
        </p:txBody>
      </p:sp>
      <p:sp>
        <p:nvSpPr>
          <p:cNvPr id="3" name="TextBox 2">
            <a:extLst>
              <a:ext uri="{FF2B5EF4-FFF2-40B4-BE49-F238E27FC236}">
                <a16:creationId xmlns:a16="http://schemas.microsoft.com/office/drawing/2014/main" xmlns="" id="{57746458-FD42-4304-82F5-BA5E91E57B94}"/>
              </a:ext>
            </a:extLst>
          </p:cNvPr>
          <p:cNvSpPr txBox="1"/>
          <p:nvPr/>
        </p:nvSpPr>
        <p:spPr>
          <a:xfrm>
            <a:off x="468313" y="1382713"/>
            <a:ext cx="3608387" cy="46196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marL="457200" indent="-457200" eaLnBrk="1" fontAlgn="auto" hangingPunct="1">
              <a:spcBef>
                <a:spcPts val="0"/>
              </a:spcBef>
              <a:spcAft>
                <a:spcPts val="0"/>
              </a:spcAft>
              <a:buFont typeface="+mj-lt"/>
              <a:buAutoNum type="arabicPeriod"/>
              <a:defRPr/>
            </a:pPr>
            <a:r>
              <a:rPr lang="zh-CN" altLang="en-US" sz="2400" dirty="0">
                <a:latin typeface="+mn-ea"/>
              </a:rPr>
              <a:t>复查系统规模和目标</a:t>
            </a:r>
          </a:p>
        </p:txBody>
      </p:sp>
      <p:sp>
        <p:nvSpPr>
          <p:cNvPr id="4" name="TextBox 3">
            <a:extLst>
              <a:ext uri="{FF2B5EF4-FFF2-40B4-BE49-F238E27FC236}">
                <a16:creationId xmlns:a16="http://schemas.microsoft.com/office/drawing/2014/main" xmlns="" id="{B6D2E166-C2B5-4E5F-B0E8-FF5AB90328D4}"/>
              </a:ext>
            </a:extLst>
          </p:cNvPr>
          <p:cNvSpPr txBox="1"/>
          <p:nvPr/>
        </p:nvSpPr>
        <p:spPr>
          <a:xfrm>
            <a:off x="395288" y="2520950"/>
            <a:ext cx="8208962" cy="2276475"/>
          </a:xfrm>
          <a:prstGeom prst="rect">
            <a:avLst/>
          </a:prstGeom>
          <a:noFill/>
        </p:spPr>
        <p:txBody>
          <a:bodyPr>
            <a:spAutoFit/>
          </a:bodyPr>
          <a:lstStyle/>
          <a:p>
            <a:pPr indent="457200" eaLnBrk="1" fontAlgn="auto" hangingPunct="1">
              <a:lnSpc>
                <a:spcPts val="3500"/>
              </a:lnSpc>
              <a:spcBef>
                <a:spcPts val="0"/>
              </a:spcBef>
              <a:spcAft>
                <a:spcPts val="0"/>
              </a:spcAft>
              <a:defRPr/>
            </a:pPr>
            <a:r>
              <a:rPr lang="zh-CN" altLang="en-US" sz="2400" dirty="0">
                <a:latin typeface="+mn-ea"/>
                <a:ea typeface="+mn-ea"/>
              </a:rPr>
              <a:t>分析员访问关键人员，仔细阅读和分析有关的材料，以便对问题定义阶段书写的关于规模和目标的报告书进一步复查确认，改正含糊或不确切的叙述，清晰地描述对目标系统的一切限制和约束。这个步骤的工作，实质上是为了确保分析员正在解决的问题确实是要求他解决的问题。</a:t>
            </a:r>
          </a:p>
        </p:txBody>
      </p:sp>
      <p:sp>
        <p:nvSpPr>
          <p:cNvPr id="7" name="1 Título">
            <a:extLst>
              <a:ext uri="{FF2B5EF4-FFF2-40B4-BE49-F238E27FC236}">
                <a16:creationId xmlns:a16="http://schemas.microsoft.com/office/drawing/2014/main" xmlns="" id="{BB9F0163-F5A8-4A38-8992-78225676FB81}"/>
              </a:ext>
            </a:extLst>
          </p:cNvPr>
          <p:cNvSpPr txBox="1">
            <a:spLocks/>
          </p:cNvSpPr>
          <p:nvPr/>
        </p:nvSpPr>
        <p:spPr bwMode="auto">
          <a:xfrm>
            <a:off x="2916238" y="6291263"/>
            <a:ext cx="3351212"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2.2 </a:t>
            </a:r>
            <a:r>
              <a:rPr lang="zh-CN" altLang="en-US" sz="2400" dirty="0">
                <a:solidFill>
                  <a:srgbClr val="D9D9D9"/>
                </a:solidFill>
                <a:latin typeface="+mn-ea"/>
                <a:ea typeface="+mn-ea"/>
              </a:rPr>
              <a:t>可行性研究过程</a:t>
            </a:r>
          </a:p>
        </p:txBody>
      </p:sp>
      <p:sp>
        <p:nvSpPr>
          <p:cNvPr id="9" name="1 Título">
            <a:extLst>
              <a:ext uri="{FF2B5EF4-FFF2-40B4-BE49-F238E27FC236}">
                <a16:creationId xmlns:a16="http://schemas.microsoft.com/office/drawing/2014/main" xmlns="" id="{CCF3832D-9FD1-47F2-A9AE-CE8BAB12EDA1}"/>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a16="http://schemas.microsoft.com/office/drawing/2014/main" xmlns="" id="{A462C808-2210-409D-824E-826F2D85DF30}"/>
              </a:ext>
            </a:extLst>
          </p:cNvPr>
          <p:cNvSpPr>
            <a:spLocks noGrp="1"/>
          </p:cNvSpPr>
          <p:nvPr>
            <p:ph type="title"/>
          </p:nvPr>
        </p:nvSpPr>
        <p:spPr>
          <a:xfrm>
            <a:off x="468313" y="6350"/>
            <a:ext cx="8229600" cy="1143000"/>
          </a:xfrm>
        </p:spPr>
        <p:txBody>
          <a:bodyPr/>
          <a:lstStyle/>
          <a:p>
            <a:pPr>
              <a:defRPr/>
            </a:pPr>
            <a:r>
              <a:rPr lang="en-US" altLang="zh-CN" b="1" dirty="0">
                <a:latin typeface="+mn-ea"/>
                <a:ea typeface="+mn-ea"/>
              </a:rPr>
              <a:t>2.2 </a:t>
            </a:r>
            <a:r>
              <a:rPr lang="zh-CN" altLang="en-US" b="1" dirty="0"/>
              <a:t>可行性研究过程</a:t>
            </a:r>
          </a:p>
        </p:txBody>
      </p:sp>
      <p:sp>
        <p:nvSpPr>
          <p:cNvPr id="3" name="TextBox 2">
            <a:extLst>
              <a:ext uri="{FF2B5EF4-FFF2-40B4-BE49-F238E27FC236}">
                <a16:creationId xmlns:a16="http://schemas.microsoft.com/office/drawing/2014/main" xmlns="" id="{68041340-FBE0-4B7F-AE26-5AE596CD2C1E}"/>
              </a:ext>
            </a:extLst>
          </p:cNvPr>
          <p:cNvSpPr txBox="1"/>
          <p:nvPr/>
        </p:nvSpPr>
        <p:spPr>
          <a:xfrm>
            <a:off x="468313" y="1341438"/>
            <a:ext cx="3887787" cy="46037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mn-ea"/>
              </a:rPr>
              <a:t>2.</a:t>
            </a:r>
            <a:r>
              <a:rPr lang="zh-CN" altLang="en-US" sz="2400" dirty="0">
                <a:latin typeface="+mn-ea"/>
              </a:rPr>
              <a:t>研究目前正在使用的系统</a:t>
            </a:r>
          </a:p>
        </p:txBody>
      </p:sp>
      <p:sp>
        <p:nvSpPr>
          <p:cNvPr id="4" name="TextBox 3">
            <a:extLst>
              <a:ext uri="{FF2B5EF4-FFF2-40B4-BE49-F238E27FC236}">
                <a16:creationId xmlns:a16="http://schemas.microsoft.com/office/drawing/2014/main" xmlns="" id="{BBDC7D81-EA3D-4355-A234-7DF1B2E4685B}"/>
              </a:ext>
            </a:extLst>
          </p:cNvPr>
          <p:cNvSpPr txBox="1"/>
          <p:nvPr/>
        </p:nvSpPr>
        <p:spPr>
          <a:xfrm>
            <a:off x="395288" y="1916113"/>
            <a:ext cx="8640762" cy="4156075"/>
          </a:xfrm>
          <a:prstGeom prst="rect">
            <a:avLst/>
          </a:prstGeom>
          <a:noFill/>
        </p:spPr>
        <p:txBody>
          <a:bodyPr>
            <a:spAutoFit/>
          </a:bodyPr>
          <a:lstStyle/>
          <a:p>
            <a:pPr indent="457200" eaLnBrk="1" fontAlgn="auto" hangingPunct="1">
              <a:spcBef>
                <a:spcPts val="0"/>
              </a:spcBef>
              <a:spcAft>
                <a:spcPts val="0"/>
              </a:spcAft>
              <a:defRPr/>
            </a:pPr>
            <a:r>
              <a:rPr lang="zh-CN" altLang="en-US" sz="2400" dirty="0">
                <a:latin typeface="+mn-ea"/>
                <a:ea typeface="+mn-ea"/>
              </a:rPr>
              <a:t>现有的系统是信息的重要来源。显然，如果目前有一个系统正被人使用，那么这个系统必定能完成某些有用的工作，因此，新的目标系统必须也能完成它的基本功能；另一方面，如果现有的系统是完美无缺的，用户自然不会提出开发新系统的要求，因此，现有的系统必然有某些缺点，新系统必须能解决旧系统中存在的问题。</a:t>
            </a:r>
            <a:endParaRPr lang="en-US" altLang="zh-CN" sz="2400" dirty="0">
              <a:latin typeface="+mn-ea"/>
              <a:ea typeface="+mn-ea"/>
            </a:endParaRPr>
          </a:p>
          <a:p>
            <a:pPr indent="457200" eaLnBrk="1" fontAlgn="auto" hangingPunct="1">
              <a:spcBef>
                <a:spcPts val="0"/>
              </a:spcBef>
              <a:spcAft>
                <a:spcPts val="0"/>
              </a:spcAft>
              <a:defRPr/>
            </a:pPr>
            <a:r>
              <a:rPr lang="zh-CN" altLang="zh-CN" sz="2400" dirty="0">
                <a:latin typeface="+mn-lt"/>
                <a:ea typeface="+mn-ea"/>
              </a:rPr>
              <a:t>应该仔细阅读分析现有系统的文档资料和使用手册，也要实地考察现有的系统。</a:t>
            </a:r>
            <a:endParaRPr lang="en-US" altLang="zh-CN" sz="2400" dirty="0">
              <a:latin typeface="+mn-lt"/>
              <a:ea typeface="+mn-ea"/>
            </a:endParaRPr>
          </a:p>
          <a:p>
            <a:pPr indent="457200" eaLnBrk="1" fontAlgn="auto" hangingPunct="1">
              <a:spcBef>
                <a:spcPts val="0"/>
              </a:spcBef>
              <a:spcAft>
                <a:spcPts val="0"/>
              </a:spcAft>
              <a:defRPr/>
            </a:pPr>
            <a:r>
              <a:rPr lang="zh-CN" altLang="zh-CN" sz="2400" dirty="0">
                <a:latin typeface="+mn-lt"/>
                <a:ea typeface="+mn-ea"/>
              </a:rPr>
              <a:t>常见的错误做法是花费过多时间去分析现有的系统。</a:t>
            </a:r>
            <a:endParaRPr lang="en-US" altLang="zh-CN" sz="2400" dirty="0">
              <a:latin typeface="+mn-lt"/>
              <a:ea typeface="+mn-ea"/>
            </a:endParaRPr>
          </a:p>
          <a:p>
            <a:pPr indent="457200" eaLnBrk="1" fontAlgn="auto" hangingPunct="1">
              <a:spcBef>
                <a:spcPts val="0"/>
              </a:spcBef>
              <a:spcAft>
                <a:spcPts val="0"/>
              </a:spcAft>
              <a:defRPr/>
            </a:pPr>
            <a:r>
              <a:rPr lang="zh-CN" altLang="zh-CN" sz="2400" dirty="0">
                <a:latin typeface="+mn-lt"/>
                <a:ea typeface="+mn-ea"/>
              </a:rPr>
              <a:t>没有一个系统是在“真空”中运行的，绝大多数系统都和其他系统有联系。</a:t>
            </a:r>
            <a:endParaRPr lang="zh-CN" altLang="en-US" sz="2400" dirty="0">
              <a:latin typeface="+mn-ea"/>
              <a:ea typeface="+mn-ea"/>
            </a:endParaRPr>
          </a:p>
        </p:txBody>
      </p:sp>
      <p:sp>
        <p:nvSpPr>
          <p:cNvPr id="7" name="1 Título">
            <a:extLst>
              <a:ext uri="{FF2B5EF4-FFF2-40B4-BE49-F238E27FC236}">
                <a16:creationId xmlns:a16="http://schemas.microsoft.com/office/drawing/2014/main" xmlns="" id="{1F1CF908-8A8A-4ABA-9B7E-778B0930BC2E}"/>
              </a:ext>
            </a:extLst>
          </p:cNvPr>
          <p:cNvSpPr txBox="1">
            <a:spLocks/>
          </p:cNvSpPr>
          <p:nvPr/>
        </p:nvSpPr>
        <p:spPr bwMode="auto">
          <a:xfrm>
            <a:off x="2916238" y="6291263"/>
            <a:ext cx="3351212"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2.2 </a:t>
            </a:r>
            <a:r>
              <a:rPr lang="zh-CN" altLang="en-US" sz="2400" dirty="0">
                <a:solidFill>
                  <a:srgbClr val="D9D9D9"/>
                </a:solidFill>
                <a:latin typeface="+mn-ea"/>
                <a:ea typeface="+mn-ea"/>
              </a:rPr>
              <a:t>可行性研究过程</a:t>
            </a:r>
          </a:p>
        </p:txBody>
      </p:sp>
      <p:sp>
        <p:nvSpPr>
          <p:cNvPr id="9" name="1 Título">
            <a:extLst>
              <a:ext uri="{FF2B5EF4-FFF2-40B4-BE49-F238E27FC236}">
                <a16:creationId xmlns:a16="http://schemas.microsoft.com/office/drawing/2014/main" xmlns="" id="{99D2AEFF-A814-43C3-A11B-B0C5A500A9CE}"/>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a16="http://schemas.microsoft.com/office/drawing/2014/main" xmlns="" id="{3A194DC2-C873-4214-82BD-E811EE870650}"/>
              </a:ext>
            </a:extLst>
          </p:cNvPr>
          <p:cNvSpPr>
            <a:spLocks noGrp="1"/>
          </p:cNvSpPr>
          <p:nvPr>
            <p:ph type="title"/>
          </p:nvPr>
        </p:nvSpPr>
        <p:spPr>
          <a:xfrm>
            <a:off x="468313" y="6350"/>
            <a:ext cx="8229600" cy="1143000"/>
          </a:xfrm>
        </p:spPr>
        <p:txBody>
          <a:bodyPr/>
          <a:lstStyle/>
          <a:p>
            <a:pPr>
              <a:defRPr/>
            </a:pPr>
            <a:r>
              <a:rPr lang="en-US" altLang="zh-CN" b="1" dirty="0">
                <a:latin typeface="+mn-ea"/>
                <a:ea typeface="+mn-ea"/>
              </a:rPr>
              <a:t>2.2</a:t>
            </a:r>
            <a:r>
              <a:rPr lang="en-US" altLang="zh-CN" b="1" dirty="0"/>
              <a:t> </a:t>
            </a:r>
            <a:r>
              <a:rPr lang="zh-CN" altLang="en-US" b="1" dirty="0"/>
              <a:t>可行性研究过程</a:t>
            </a:r>
          </a:p>
        </p:txBody>
      </p:sp>
      <p:sp>
        <p:nvSpPr>
          <p:cNvPr id="3" name="TextBox 2">
            <a:extLst>
              <a:ext uri="{FF2B5EF4-FFF2-40B4-BE49-F238E27FC236}">
                <a16:creationId xmlns:a16="http://schemas.microsoft.com/office/drawing/2014/main" xmlns="" id="{2CC011F8-F872-46F0-92C2-06C9195567D8}"/>
              </a:ext>
            </a:extLst>
          </p:cNvPr>
          <p:cNvSpPr txBox="1"/>
          <p:nvPr/>
        </p:nvSpPr>
        <p:spPr>
          <a:xfrm>
            <a:off x="468313" y="1341438"/>
            <a:ext cx="4319587" cy="46037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mn-ea"/>
              </a:rPr>
              <a:t>3.</a:t>
            </a:r>
            <a:r>
              <a:rPr lang="zh-CN" altLang="en-US" sz="2400" dirty="0">
                <a:latin typeface="+mn-ea"/>
              </a:rPr>
              <a:t>导出新系统的高层逻辑模型</a:t>
            </a:r>
          </a:p>
        </p:txBody>
      </p:sp>
      <p:sp>
        <p:nvSpPr>
          <p:cNvPr id="30724" name="TextBox 3">
            <a:extLst>
              <a:ext uri="{FF2B5EF4-FFF2-40B4-BE49-F238E27FC236}">
                <a16:creationId xmlns:a16="http://schemas.microsoft.com/office/drawing/2014/main" xmlns="" id="{3358D01B-5653-49E6-A768-1AA3B5E4F79F}"/>
              </a:ext>
            </a:extLst>
          </p:cNvPr>
          <p:cNvSpPr txBox="1">
            <a:spLocks noChangeArrowheads="1"/>
          </p:cNvSpPr>
          <p:nvPr/>
        </p:nvSpPr>
        <p:spPr bwMode="auto">
          <a:xfrm>
            <a:off x="395288" y="1989138"/>
            <a:ext cx="86407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2400"/>
              <a:t>优秀的设计过程通常是从现有的物理系统出发，导出现有系统的逻辑模型，再参考现有系统的逻辑模型，设想目标系统的逻辑模型，最后根据目标系统的逻辑模型建造新的物理系统。</a:t>
            </a:r>
          </a:p>
        </p:txBody>
      </p:sp>
      <p:sp>
        <p:nvSpPr>
          <p:cNvPr id="7" name="TextBox 6">
            <a:extLst>
              <a:ext uri="{FF2B5EF4-FFF2-40B4-BE49-F238E27FC236}">
                <a16:creationId xmlns:a16="http://schemas.microsoft.com/office/drawing/2014/main" xmlns="" id="{EC6A7C75-B2A9-43BB-8C7C-35F62B9AB363}"/>
              </a:ext>
            </a:extLst>
          </p:cNvPr>
          <p:cNvSpPr txBox="1"/>
          <p:nvPr/>
        </p:nvSpPr>
        <p:spPr>
          <a:xfrm>
            <a:off x="468313" y="3327400"/>
            <a:ext cx="4319587" cy="461963"/>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mn-ea"/>
              </a:rPr>
              <a:t>4.</a:t>
            </a:r>
            <a:r>
              <a:rPr lang="zh-CN" altLang="en-US" sz="2400" dirty="0">
                <a:latin typeface="+mn-ea"/>
              </a:rPr>
              <a:t>进一步定义问题</a:t>
            </a:r>
          </a:p>
        </p:txBody>
      </p:sp>
      <p:sp>
        <p:nvSpPr>
          <p:cNvPr id="30726" name="TextBox 8">
            <a:extLst>
              <a:ext uri="{FF2B5EF4-FFF2-40B4-BE49-F238E27FC236}">
                <a16:creationId xmlns:a16="http://schemas.microsoft.com/office/drawing/2014/main" xmlns="" id="{A391ECFE-CF01-4C69-A06B-3340D1566E84}"/>
              </a:ext>
            </a:extLst>
          </p:cNvPr>
          <p:cNvSpPr txBox="1">
            <a:spLocks noChangeArrowheads="1"/>
          </p:cNvSpPr>
          <p:nvPr/>
        </p:nvSpPr>
        <p:spPr bwMode="auto">
          <a:xfrm>
            <a:off x="395288" y="4019550"/>
            <a:ext cx="86407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2400"/>
              <a:t>可行性研究的前</a:t>
            </a:r>
            <a:r>
              <a:rPr lang="en-US" altLang="zh-CN" sz="2400"/>
              <a:t>4</a:t>
            </a:r>
            <a:r>
              <a:rPr lang="zh-CN" altLang="zh-CN" sz="2400"/>
              <a:t>个步骤实质上构成一个循环。分析员定义问题，分析这个问题，导出一个试探性的解；在此基础上再次定义问题，再一次分析这个问题，修改这个解；继续这个循环过程，直到提出的逻辑模型完全符合系统目标。</a:t>
            </a:r>
          </a:p>
        </p:txBody>
      </p:sp>
      <p:sp>
        <p:nvSpPr>
          <p:cNvPr id="10" name="1 Título">
            <a:extLst>
              <a:ext uri="{FF2B5EF4-FFF2-40B4-BE49-F238E27FC236}">
                <a16:creationId xmlns:a16="http://schemas.microsoft.com/office/drawing/2014/main" xmlns="" id="{7B85083C-4C4B-4F0F-B6B3-1A5A30C0D0F8}"/>
              </a:ext>
            </a:extLst>
          </p:cNvPr>
          <p:cNvSpPr txBox="1">
            <a:spLocks/>
          </p:cNvSpPr>
          <p:nvPr/>
        </p:nvSpPr>
        <p:spPr bwMode="auto">
          <a:xfrm>
            <a:off x="2916238" y="6291263"/>
            <a:ext cx="3351212"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2.2 </a:t>
            </a:r>
            <a:r>
              <a:rPr lang="zh-CN" altLang="en-US" sz="2400" dirty="0">
                <a:solidFill>
                  <a:srgbClr val="D9D9D9"/>
                </a:solidFill>
                <a:latin typeface="+mn-ea"/>
                <a:ea typeface="+mn-ea"/>
              </a:rPr>
              <a:t>可行性研究过程</a:t>
            </a:r>
          </a:p>
        </p:txBody>
      </p:sp>
      <p:sp>
        <p:nvSpPr>
          <p:cNvPr id="11" name="1 Título">
            <a:extLst>
              <a:ext uri="{FF2B5EF4-FFF2-40B4-BE49-F238E27FC236}">
                <a16:creationId xmlns:a16="http://schemas.microsoft.com/office/drawing/2014/main" xmlns="" id="{FC97F9EC-27E2-4D5E-9A0F-BE275EA5AE81}"/>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a16="http://schemas.microsoft.com/office/drawing/2014/main" xmlns="" id="{1FCB5257-C546-4708-9702-B19BB30E968A}"/>
              </a:ext>
            </a:extLst>
          </p:cNvPr>
          <p:cNvSpPr>
            <a:spLocks noGrp="1"/>
          </p:cNvSpPr>
          <p:nvPr>
            <p:ph type="title"/>
          </p:nvPr>
        </p:nvSpPr>
        <p:spPr>
          <a:xfrm>
            <a:off x="468313" y="6350"/>
            <a:ext cx="8229600" cy="1143000"/>
          </a:xfrm>
        </p:spPr>
        <p:txBody>
          <a:bodyPr/>
          <a:lstStyle/>
          <a:p>
            <a:pPr>
              <a:defRPr/>
            </a:pPr>
            <a:r>
              <a:rPr lang="en-US" altLang="zh-CN" b="1" dirty="0">
                <a:latin typeface="+mn-ea"/>
                <a:ea typeface="+mn-ea"/>
              </a:rPr>
              <a:t>2.2 </a:t>
            </a:r>
            <a:r>
              <a:rPr lang="zh-CN" altLang="en-US" b="1" dirty="0"/>
              <a:t>可行性研究过程</a:t>
            </a:r>
          </a:p>
        </p:txBody>
      </p:sp>
      <p:sp>
        <p:nvSpPr>
          <p:cNvPr id="3" name="TextBox 2">
            <a:extLst>
              <a:ext uri="{FF2B5EF4-FFF2-40B4-BE49-F238E27FC236}">
                <a16:creationId xmlns:a16="http://schemas.microsoft.com/office/drawing/2014/main" xmlns="" id="{F169D13F-A1BE-4F00-8EDC-90D4A42EA449}"/>
              </a:ext>
            </a:extLst>
          </p:cNvPr>
          <p:cNvSpPr txBox="1"/>
          <p:nvPr/>
        </p:nvSpPr>
        <p:spPr>
          <a:xfrm>
            <a:off x="468313" y="1052513"/>
            <a:ext cx="4319587" cy="46196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mn-ea"/>
              </a:rPr>
              <a:t>5.</a:t>
            </a:r>
            <a:r>
              <a:rPr lang="zh-CN" altLang="zh-CN" sz="2400" dirty="0"/>
              <a:t>导出和评价供选择的解法</a:t>
            </a:r>
            <a:endParaRPr lang="zh-CN" altLang="en-US" sz="2400" dirty="0">
              <a:latin typeface="+mn-ea"/>
            </a:endParaRPr>
          </a:p>
        </p:txBody>
      </p:sp>
      <p:sp>
        <p:nvSpPr>
          <p:cNvPr id="32772" name="TextBox 3">
            <a:extLst>
              <a:ext uri="{FF2B5EF4-FFF2-40B4-BE49-F238E27FC236}">
                <a16:creationId xmlns:a16="http://schemas.microsoft.com/office/drawing/2014/main" xmlns="" id="{342C2139-A071-4E35-9150-D7A9A316DBD1}"/>
              </a:ext>
            </a:extLst>
          </p:cNvPr>
          <p:cNvSpPr txBox="1">
            <a:spLocks noChangeArrowheads="1"/>
          </p:cNvSpPr>
          <p:nvPr/>
        </p:nvSpPr>
        <p:spPr bwMode="auto">
          <a:xfrm>
            <a:off x="395288" y="1628775"/>
            <a:ext cx="8640762"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2400"/>
              <a:t>分析员应该从他建议的系统逻辑模型出发，导出若干个较高层次的物理解法供比较和选择。</a:t>
            </a:r>
            <a:endParaRPr lang="en-US" altLang="zh-CN" sz="2400"/>
          </a:p>
          <a:p>
            <a:pPr eaLnBrk="1" hangingPunct="1">
              <a:spcBef>
                <a:spcPct val="0"/>
              </a:spcBef>
              <a:buFontTx/>
              <a:buNone/>
            </a:pPr>
            <a:r>
              <a:rPr lang="zh-CN" altLang="zh-CN" sz="2400"/>
              <a:t>其次可以考虑操作方面的可行性。分析员应该根据使用部门处理事务的原则和习惯检查技术上可行的那些方案，去掉其中从操作方式或操作过程的角度看用户不能接受的方案。</a:t>
            </a:r>
          </a:p>
          <a:p>
            <a:pPr eaLnBrk="1" hangingPunct="1">
              <a:spcBef>
                <a:spcPct val="0"/>
              </a:spcBef>
              <a:buFontTx/>
              <a:buNone/>
            </a:pPr>
            <a:r>
              <a:rPr lang="zh-CN" altLang="zh-CN" sz="2400"/>
              <a:t>接下来应该考虑经济方面的可行性。分析员应该估计余下的每个可能的系统的开发成本和运行费用，并且估计相对于现有的系统而言这个系统可以节省的开支或可以增加的收入。</a:t>
            </a:r>
            <a:endParaRPr lang="en-US" altLang="zh-CN" sz="2400"/>
          </a:p>
          <a:p>
            <a:pPr eaLnBrk="1" hangingPunct="1">
              <a:spcBef>
                <a:spcPct val="0"/>
              </a:spcBef>
              <a:buFontTx/>
              <a:buNone/>
            </a:pPr>
            <a:r>
              <a:rPr lang="zh-CN" altLang="zh-CN" sz="2400"/>
              <a:t>最后为每个在技术、操作和经济等方面都可行的系统制定实现进度表，这个进度表不需要制定得很详细，通常只需要估计生命周期每个阶段的工作量。</a:t>
            </a:r>
          </a:p>
        </p:txBody>
      </p:sp>
      <p:sp>
        <p:nvSpPr>
          <p:cNvPr id="7" name="1 Título">
            <a:extLst>
              <a:ext uri="{FF2B5EF4-FFF2-40B4-BE49-F238E27FC236}">
                <a16:creationId xmlns:a16="http://schemas.microsoft.com/office/drawing/2014/main" xmlns="" id="{04CA2E21-D63C-42FF-8625-8358D05762A9}"/>
              </a:ext>
            </a:extLst>
          </p:cNvPr>
          <p:cNvSpPr txBox="1">
            <a:spLocks/>
          </p:cNvSpPr>
          <p:nvPr/>
        </p:nvSpPr>
        <p:spPr bwMode="auto">
          <a:xfrm>
            <a:off x="2916238" y="6291263"/>
            <a:ext cx="3351212"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2.2 </a:t>
            </a:r>
            <a:r>
              <a:rPr lang="zh-CN" altLang="en-US" sz="2400" dirty="0">
                <a:solidFill>
                  <a:srgbClr val="D9D9D9"/>
                </a:solidFill>
                <a:latin typeface="+mn-ea"/>
                <a:ea typeface="+mn-ea"/>
              </a:rPr>
              <a:t>可行性研究过程</a:t>
            </a:r>
          </a:p>
        </p:txBody>
      </p:sp>
      <p:sp>
        <p:nvSpPr>
          <p:cNvPr id="9" name="1 Título">
            <a:extLst>
              <a:ext uri="{FF2B5EF4-FFF2-40B4-BE49-F238E27FC236}">
                <a16:creationId xmlns:a16="http://schemas.microsoft.com/office/drawing/2014/main" xmlns="" id="{3D7BD5E9-A230-4F69-8FDE-B64BF4B24CEE}"/>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a16="http://schemas.microsoft.com/office/drawing/2014/main" xmlns="" id="{60F52096-07D2-4176-B84C-9BC16403592E}"/>
              </a:ext>
            </a:extLst>
          </p:cNvPr>
          <p:cNvSpPr>
            <a:spLocks noGrp="1"/>
          </p:cNvSpPr>
          <p:nvPr>
            <p:ph type="title"/>
          </p:nvPr>
        </p:nvSpPr>
        <p:spPr>
          <a:xfrm>
            <a:off x="468313" y="6350"/>
            <a:ext cx="8229600" cy="1143000"/>
          </a:xfrm>
        </p:spPr>
        <p:txBody>
          <a:bodyPr/>
          <a:lstStyle/>
          <a:p>
            <a:pPr>
              <a:defRPr/>
            </a:pPr>
            <a:r>
              <a:rPr lang="en-US" altLang="zh-CN" b="1" dirty="0">
                <a:latin typeface="+mn-ea"/>
                <a:ea typeface="+mn-ea"/>
              </a:rPr>
              <a:t>2.2 </a:t>
            </a:r>
            <a:r>
              <a:rPr lang="zh-CN" altLang="en-US" b="1" dirty="0"/>
              <a:t>可行性研究过程</a:t>
            </a:r>
          </a:p>
        </p:txBody>
      </p:sp>
      <p:sp>
        <p:nvSpPr>
          <p:cNvPr id="3" name="TextBox 2">
            <a:extLst>
              <a:ext uri="{FF2B5EF4-FFF2-40B4-BE49-F238E27FC236}">
                <a16:creationId xmlns:a16="http://schemas.microsoft.com/office/drawing/2014/main" xmlns="" id="{F9E1D613-495C-4F95-841A-9DB47CE6B649}"/>
              </a:ext>
            </a:extLst>
          </p:cNvPr>
          <p:cNvSpPr txBox="1"/>
          <p:nvPr/>
        </p:nvSpPr>
        <p:spPr>
          <a:xfrm>
            <a:off x="468313" y="1239838"/>
            <a:ext cx="4319587" cy="46037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mn-ea"/>
              </a:rPr>
              <a:t>6.</a:t>
            </a:r>
            <a:r>
              <a:rPr lang="zh-CN" altLang="en-US" sz="2400"/>
              <a:t>推荐行动方针</a:t>
            </a:r>
            <a:endParaRPr lang="zh-CN" altLang="en-US" sz="2400" dirty="0">
              <a:latin typeface="+mn-ea"/>
            </a:endParaRPr>
          </a:p>
        </p:txBody>
      </p:sp>
      <p:sp>
        <p:nvSpPr>
          <p:cNvPr id="4" name="TextBox 3">
            <a:extLst>
              <a:ext uri="{FF2B5EF4-FFF2-40B4-BE49-F238E27FC236}">
                <a16:creationId xmlns:a16="http://schemas.microsoft.com/office/drawing/2014/main" xmlns="" id="{8EAF519C-281A-46CA-95B0-471E08AA8276}"/>
              </a:ext>
            </a:extLst>
          </p:cNvPr>
          <p:cNvSpPr txBox="1"/>
          <p:nvPr/>
        </p:nvSpPr>
        <p:spPr>
          <a:xfrm>
            <a:off x="395288" y="2047875"/>
            <a:ext cx="8640762" cy="3173413"/>
          </a:xfrm>
          <a:prstGeom prst="rect">
            <a:avLst/>
          </a:prstGeom>
          <a:noFill/>
        </p:spPr>
        <p:txBody>
          <a:bodyPr>
            <a:spAutoFit/>
          </a:bodyPr>
          <a:lstStyle/>
          <a:p>
            <a:pPr indent="457200" eaLnBrk="1" fontAlgn="auto" hangingPunct="1">
              <a:lnSpc>
                <a:spcPts val="3500"/>
              </a:lnSpc>
              <a:spcBef>
                <a:spcPts val="0"/>
              </a:spcBef>
              <a:spcAft>
                <a:spcPts val="0"/>
              </a:spcAft>
              <a:defRPr/>
            </a:pPr>
            <a:r>
              <a:rPr lang="zh-CN" altLang="zh-CN" sz="2400" dirty="0">
                <a:latin typeface="+mj-ea"/>
                <a:ea typeface="+mj-ea"/>
              </a:rPr>
              <a:t>根据可行性研究结果应该决定的一个关键性问题是： 是否继续进行这项开发工程？分析员必须清楚地表明他对这个关键性决定的建议。如果分析员认为值得继续进行这项开发工程，那么他应该选择一种最好的解法，并且说明选择这个解决方案的理由。通常客户主要根据经济上是否划算决定是否投资于一项开发工程，因此分析员对于所推荐的系统必须进行比较仔细的成本</a:t>
            </a:r>
            <a:r>
              <a:rPr lang="en-US" altLang="zh-CN" sz="2400" dirty="0">
                <a:latin typeface="+mj-ea"/>
                <a:ea typeface="+mj-ea"/>
              </a:rPr>
              <a:t>/</a:t>
            </a:r>
            <a:r>
              <a:rPr lang="zh-CN" altLang="zh-CN" sz="2400" dirty="0">
                <a:latin typeface="+mj-ea"/>
                <a:ea typeface="+mj-ea"/>
              </a:rPr>
              <a:t>效益分析。</a:t>
            </a:r>
          </a:p>
        </p:txBody>
      </p:sp>
      <p:sp>
        <p:nvSpPr>
          <p:cNvPr id="7" name="1 Título">
            <a:extLst>
              <a:ext uri="{FF2B5EF4-FFF2-40B4-BE49-F238E27FC236}">
                <a16:creationId xmlns:a16="http://schemas.microsoft.com/office/drawing/2014/main" xmlns="" id="{5AE76548-AC64-4E9C-ABB9-E53E80F7FE84}"/>
              </a:ext>
            </a:extLst>
          </p:cNvPr>
          <p:cNvSpPr txBox="1">
            <a:spLocks/>
          </p:cNvSpPr>
          <p:nvPr/>
        </p:nvSpPr>
        <p:spPr bwMode="auto">
          <a:xfrm>
            <a:off x="2916238" y="6291263"/>
            <a:ext cx="3351212"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2.2 </a:t>
            </a:r>
            <a:r>
              <a:rPr lang="zh-CN" altLang="en-US" sz="2400" dirty="0">
                <a:solidFill>
                  <a:srgbClr val="D9D9D9"/>
                </a:solidFill>
                <a:latin typeface="+mn-ea"/>
                <a:ea typeface="+mn-ea"/>
              </a:rPr>
              <a:t>可行性研究过程</a:t>
            </a:r>
          </a:p>
        </p:txBody>
      </p:sp>
      <p:sp>
        <p:nvSpPr>
          <p:cNvPr id="9" name="1 Título">
            <a:extLst>
              <a:ext uri="{FF2B5EF4-FFF2-40B4-BE49-F238E27FC236}">
                <a16:creationId xmlns:a16="http://schemas.microsoft.com/office/drawing/2014/main" xmlns="" id="{FDE5FD09-8863-4D6F-B9FE-B9B79534D768}"/>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a16="http://schemas.microsoft.com/office/drawing/2014/main" xmlns="" id="{A335B7BB-4E4E-4C79-8536-5E2295C97154}"/>
              </a:ext>
            </a:extLst>
          </p:cNvPr>
          <p:cNvSpPr>
            <a:spLocks noGrp="1"/>
          </p:cNvSpPr>
          <p:nvPr>
            <p:ph type="title"/>
          </p:nvPr>
        </p:nvSpPr>
        <p:spPr>
          <a:xfrm>
            <a:off x="468313" y="6350"/>
            <a:ext cx="8229600" cy="1143000"/>
          </a:xfrm>
        </p:spPr>
        <p:txBody>
          <a:bodyPr/>
          <a:lstStyle/>
          <a:p>
            <a:pPr>
              <a:defRPr/>
            </a:pPr>
            <a:r>
              <a:rPr lang="en-US" altLang="zh-CN" b="1" dirty="0">
                <a:latin typeface="+mn-ea"/>
                <a:ea typeface="+mn-ea"/>
              </a:rPr>
              <a:t>2.2</a:t>
            </a:r>
            <a:r>
              <a:rPr lang="en-US" altLang="zh-CN" b="1" dirty="0"/>
              <a:t> </a:t>
            </a:r>
            <a:r>
              <a:rPr lang="zh-CN" altLang="en-US" b="1" dirty="0"/>
              <a:t>可行性研究过程</a:t>
            </a:r>
          </a:p>
        </p:txBody>
      </p:sp>
      <p:sp>
        <p:nvSpPr>
          <p:cNvPr id="3" name="TextBox 2">
            <a:extLst>
              <a:ext uri="{FF2B5EF4-FFF2-40B4-BE49-F238E27FC236}">
                <a16:creationId xmlns:a16="http://schemas.microsoft.com/office/drawing/2014/main" xmlns="" id="{6DA79E93-0A21-4D05-A30B-06E4B42C7881}"/>
              </a:ext>
            </a:extLst>
          </p:cNvPr>
          <p:cNvSpPr txBox="1"/>
          <p:nvPr/>
        </p:nvSpPr>
        <p:spPr>
          <a:xfrm>
            <a:off x="468313" y="1311275"/>
            <a:ext cx="4319587" cy="461963"/>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mn-ea"/>
              </a:rPr>
              <a:t>7.</a:t>
            </a:r>
            <a:r>
              <a:rPr lang="zh-CN" altLang="zh-CN" sz="2400" dirty="0"/>
              <a:t>草拟开发计划</a:t>
            </a:r>
          </a:p>
        </p:txBody>
      </p:sp>
      <p:sp>
        <p:nvSpPr>
          <p:cNvPr id="36868" name="TextBox 3">
            <a:extLst>
              <a:ext uri="{FF2B5EF4-FFF2-40B4-BE49-F238E27FC236}">
                <a16:creationId xmlns:a16="http://schemas.microsoft.com/office/drawing/2014/main" xmlns="" id="{44F78250-6453-42B7-A0F2-B96CEBF75429}"/>
              </a:ext>
            </a:extLst>
          </p:cNvPr>
          <p:cNvSpPr txBox="1">
            <a:spLocks noChangeArrowheads="1"/>
          </p:cNvSpPr>
          <p:nvPr/>
        </p:nvSpPr>
        <p:spPr bwMode="auto">
          <a:xfrm>
            <a:off x="395288" y="1974850"/>
            <a:ext cx="8640762"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2400"/>
              <a:t>分析员应该为所推荐的方案草拟一份开发计划，除了制定工程进度表之外还应该估计对各类开发人员和各种资源的需要情况，应该指明什么时候使用以及使用多长时间。此外还应该估计系统生命周期每个阶段的成本。最后应该给出下一个阶段</a:t>
            </a:r>
            <a:r>
              <a:rPr lang="en-US" altLang="zh-CN" sz="2400"/>
              <a:t>(</a:t>
            </a:r>
            <a:r>
              <a:rPr lang="zh-CN" altLang="zh-CN" sz="2400"/>
              <a:t>需求分析</a:t>
            </a:r>
            <a:r>
              <a:rPr lang="en-US" altLang="zh-CN" sz="2400"/>
              <a:t>)</a:t>
            </a:r>
            <a:r>
              <a:rPr lang="zh-CN" altLang="zh-CN" sz="2400"/>
              <a:t>的详细进度表和成本估计。</a:t>
            </a:r>
          </a:p>
        </p:txBody>
      </p:sp>
      <p:sp>
        <p:nvSpPr>
          <p:cNvPr id="7" name="TextBox 6">
            <a:extLst>
              <a:ext uri="{FF2B5EF4-FFF2-40B4-BE49-F238E27FC236}">
                <a16:creationId xmlns:a16="http://schemas.microsoft.com/office/drawing/2014/main" xmlns="" id="{EE745912-8565-426C-BCAF-95528B66C5E6}"/>
              </a:ext>
            </a:extLst>
          </p:cNvPr>
          <p:cNvSpPr txBox="1"/>
          <p:nvPr/>
        </p:nvSpPr>
        <p:spPr>
          <a:xfrm>
            <a:off x="468313" y="4048125"/>
            <a:ext cx="4319587" cy="46037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en-US" altLang="zh-CN" sz="2400" dirty="0"/>
              <a:t>8. </a:t>
            </a:r>
            <a:r>
              <a:rPr lang="zh-CN" altLang="zh-CN" sz="2400" dirty="0"/>
              <a:t>书写文档提交审查</a:t>
            </a:r>
          </a:p>
        </p:txBody>
      </p:sp>
      <p:sp>
        <p:nvSpPr>
          <p:cNvPr id="36870" name="TextBox 8">
            <a:extLst>
              <a:ext uri="{FF2B5EF4-FFF2-40B4-BE49-F238E27FC236}">
                <a16:creationId xmlns:a16="http://schemas.microsoft.com/office/drawing/2014/main" xmlns="" id="{81511A2C-58D6-415E-92A9-9869BA91C433}"/>
              </a:ext>
            </a:extLst>
          </p:cNvPr>
          <p:cNvSpPr txBox="1">
            <a:spLocks noChangeArrowheads="1"/>
          </p:cNvSpPr>
          <p:nvPr/>
        </p:nvSpPr>
        <p:spPr bwMode="auto">
          <a:xfrm>
            <a:off x="395288" y="4676775"/>
            <a:ext cx="86407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2400"/>
              <a:t>应该把上述可行性研究各个步骤的工作结果写成清晰的文档，请用户、客户组织的负责人及评审组审查，以决定是否继续这项工程及是否接受分析员推荐的方案。</a:t>
            </a:r>
          </a:p>
        </p:txBody>
      </p:sp>
      <p:sp>
        <p:nvSpPr>
          <p:cNvPr id="10" name="1 Título">
            <a:extLst>
              <a:ext uri="{FF2B5EF4-FFF2-40B4-BE49-F238E27FC236}">
                <a16:creationId xmlns:a16="http://schemas.microsoft.com/office/drawing/2014/main" xmlns="" id="{0B5EDAE0-B0FD-4A9D-9ED9-F9FCD2EBD861}"/>
              </a:ext>
            </a:extLst>
          </p:cNvPr>
          <p:cNvSpPr txBox="1">
            <a:spLocks/>
          </p:cNvSpPr>
          <p:nvPr/>
        </p:nvSpPr>
        <p:spPr bwMode="auto">
          <a:xfrm>
            <a:off x="2916238" y="6291263"/>
            <a:ext cx="3351212"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2.2 </a:t>
            </a:r>
            <a:r>
              <a:rPr lang="zh-CN" altLang="en-US" sz="2400" dirty="0">
                <a:solidFill>
                  <a:srgbClr val="D9D9D9"/>
                </a:solidFill>
                <a:latin typeface="+mn-ea"/>
                <a:ea typeface="+mn-ea"/>
              </a:rPr>
              <a:t>可行性研究过程</a:t>
            </a:r>
          </a:p>
        </p:txBody>
      </p:sp>
      <p:sp>
        <p:nvSpPr>
          <p:cNvPr id="11" name="1 Título">
            <a:extLst>
              <a:ext uri="{FF2B5EF4-FFF2-40B4-BE49-F238E27FC236}">
                <a16:creationId xmlns:a16="http://schemas.microsoft.com/office/drawing/2014/main" xmlns="" id="{346592F3-7FC6-4643-B061-52B2FC3D8B86}"/>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 xmlns:a16="http://schemas.microsoft.com/office/drawing/2014/main" id="{CE933BA7-5141-4998-B2AD-ABD3E7554BC5}"/>
              </a:ext>
            </a:extLst>
          </p:cNvPr>
          <p:cNvSpPr>
            <a:spLocks noGrp="1"/>
          </p:cNvSpPr>
          <p:nvPr>
            <p:ph type="title"/>
          </p:nvPr>
        </p:nvSpPr>
        <p:spPr>
          <a:xfrm>
            <a:off x="468313" y="1588"/>
            <a:ext cx="8229600" cy="1143000"/>
          </a:xfrm>
        </p:spPr>
        <p:txBody>
          <a:bodyPr/>
          <a:lstStyle/>
          <a:p>
            <a:pPr>
              <a:defRPr/>
            </a:pPr>
            <a:r>
              <a:rPr lang="en-US" altLang="zh-CN" b="1" dirty="0">
                <a:latin typeface="+mn-ea"/>
                <a:ea typeface="+mn-ea"/>
              </a:rPr>
              <a:t>2.3</a:t>
            </a:r>
            <a:r>
              <a:rPr lang="en-US" altLang="zh-CN" b="1" dirty="0"/>
              <a:t> </a:t>
            </a:r>
            <a:r>
              <a:rPr lang="zh-CN" altLang="en-US" b="1" dirty="0"/>
              <a:t>系统流程图</a:t>
            </a:r>
          </a:p>
        </p:txBody>
      </p:sp>
      <p:sp>
        <p:nvSpPr>
          <p:cNvPr id="6" name="TextBox 5">
            <a:extLst>
              <a:ext uri="{FF2B5EF4-FFF2-40B4-BE49-F238E27FC236}">
                <a16:creationId xmlns="" xmlns:a16="http://schemas.microsoft.com/office/drawing/2014/main" id="{A2F2BD63-1153-4237-8ABE-E086C61C1788}"/>
              </a:ext>
            </a:extLst>
          </p:cNvPr>
          <p:cNvSpPr txBox="1"/>
          <p:nvPr/>
        </p:nvSpPr>
        <p:spPr>
          <a:xfrm>
            <a:off x="539750" y="1484313"/>
            <a:ext cx="6480175" cy="4619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solidFill>
                  <a:schemeClr val="tx2">
                    <a:lumMod val="75000"/>
                  </a:schemeClr>
                </a:solidFill>
              </a:rPr>
              <a:t>系统流程图是概括地描绘物理系统的传统工具。</a:t>
            </a:r>
            <a:endParaRPr lang="zh-CN" altLang="en-US" sz="2400" b="1" dirty="0">
              <a:solidFill>
                <a:schemeClr val="tx2">
                  <a:lumMod val="75000"/>
                </a:schemeClr>
              </a:solidFill>
            </a:endParaRPr>
          </a:p>
        </p:txBody>
      </p:sp>
      <p:sp>
        <p:nvSpPr>
          <p:cNvPr id="7" name="圆角矩形 6">
            <a:extLst>
              <a:ext uri="{FF2B5EF4-FFF2-40B4-BE49-F238E27FC236}">
                <a16:creationId xmlns="" xmlns:a16="http://schemas.microsoft.com/office/drawing/2014/main" id="{DD69739A-52B6-425C-804A-38ED3B63EA5C}"/>
              </a:ext>
            </a:extLst>
          </p:cNvPr>
          <p:cNvSpPr/>
          <p:nvPr/>
        </p:nvSpPr>
        <p:spPr>
          <a:xfrm>
            <a:off x="468313" y="2349500"/>
            <a:ext cx="7610475" cy="1211263"/>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en-US" sz="2400" b="1" dirty="0">
                <a:solidFill>
                  <a:schemeClr val="tx1"/>
                </a:solidFill>
                <a:latin typeface="+mn-ea"/>
              </a:rPr>
              <a:t>基本思想：</a:t>
            </a:r>
            <a:endParaRPr lang="en-US" altLang="zh-CN" sz="2400" b="1" dirty="0">
              <a:solidFill>
                <a:schemeClr val="tx1"/>
              </a:solidFill>
              <a:latin typeface="+mn-ea"/>
            </a:endParaRPr>
          </a:p>
          <a:p>
            <a:pPr indent="457200" eaLnBrk="1" fontAlgn="auto" hangingPunct="1">
              <a:spcBef>
                <a:spcPts val="0"/>
              </a:spcBef>
              <a:spcAft>
                <a:spcPts val="0"/>
              </a:spcAft>
              <a:defRPr/>
            </a:pPr>
            <a:r>
              <a:rPr lang="zh-CN" altLang="en-US" sz="2400" dirty="0">
                <a:solidFill>
                  <a:schemeClr val="tx1"/>
                </a:solidFill>
                <a:latin typeface="+mn-ea"/>
              </a:rPr>
              <a:t>用图形符号以黑盒子形式描绘组成系统的每个部件</a:t>
            </a:r>
            <a:r>
              <a:rPr lang="en-US" altLang="zh-CN" sz="2400" dirty="0">
                <a:solidFill>
                  <a:schemeClr val="tx1"/>
                </a:solidFill>
                <a:latin typeface="+mn-ea"/>
              </a:rPr>
              <a:t>(</a:t>
            </a:r>
            <a:r>
              <a:rPr lang="zh-CN" altLang="en-US" sz="2400" dirty="0">
                <a:solidFill>
                  <a:schemeClr val="tx1"/>
                </a:solidFill>
                <a:latin typeface="+mn-ea"/>
              </a:rPr>
              <a:t>程序、文档、数据库、人工过程等</a:t>
            </a:r>
            <a:r>
              <a:rPr lang="en-US" altLang="zh-CN" sz="2400" dirty="0">
                <a:solidFill>
                  <a:schemeClr val="tx1"/>
                </a:solidFill>
                <a:latin typeface="+mn-ea"/>
              </a:rPr>
              <a:t>)</a:t>
            </a:r>
            <a:r>
              <a:rPr lang="zh-CN" altLang="en-US" sz="2400" dirty="0">
                <a:solidFill>
                  <a:schemeClr val="tx1"/>
                </a:solidFill>
                <a:latin typeface="+mn-ea"/>
              </a:rPr>
              <a:t>。</a:t>
            </a:r>
          </a:p>
        </p:txBody>
      </p:sp>
      <p:sp>
        <p:nvSpPr>
          <p:cNvPr id="9" name="TextBox 8">
            <a:extLst>
              <a:ext uri="{FF2B5EF4-FFF2-40B4-BE49-F238E27FC236}">
                <a16:creationId xmlns="" xmlns:a16="http://schemas.microsoft.com/office/drawing/2014/main" id="{0DB44365-E259-403A-84EE-0F18FC3F1F00}"/>
              </a:ext>
            </a:extLst>
          </p:cNvPr>
          <p:cNvSpPr txBox="1"/>
          <p:nvPr/>
        </p:nvSpPr>
        <p:spPr>
          <a:xfrm>
            <a:off x="468313" y="3716338"/>
            <a:ext cx="7610475" cy="1736725"/>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spcBef>
                <a:spcPts val="0"/>
              </a:spcBef>
              <a:spcAft>
                <a:spcPts val="0"/>
              </a:spcAft>
              <a:defRPr/>
            </a:pPr>
            <a:r>
              <a:rPr lang="zh-CN" altLang="en-US" sz="2400" dirty="0">
                <a:solidFill>
                  <a:schemeClr val="tx1"/>
                </a:solidFill>
              </a:rPr>
              <a:t>系统流程图表达的是数据在系统各部件之间流动的情况，而不是对数据进行加工处理的控制过程，因此尽管系统流程图的某些符号和程序流程图的符号形式相同，但是它却是物理数据流图而不是程序流程图。</a:t>
            </a:r>
            <a:endParaRPr lang="zh-CN" altLang="en-US" sz="2400" b="1" dirty="0">
              <a:solidFill>
                <a:schemeClr val="tx1"/>
              </a:solidFill>
            </a:endParaRPr>
          </a:p>
        </p:txBody>
      </p:sp>
      <p:sp>
        <p:nvSpPr>
          <p:cNvPr id="10" name="1 Título">
            <a:extLst>
              <a:ext uri="{FF2B5EF4-FFF2-40B4-BE49-F238E27FC236}">
                <a16:creationId xmlns="" xmlns:a16="http://schemas.microsoft.com/office/drawing/2014/main" id="{0DCBA83C-CB60-4543-82D4-7736D9B7A0C9}"/>
              </a:ext>
            </a:extLst>
          </p:cNvPr>
          <p:cNvSpPr txBox="1">
            <a:spLocks/>
          </p:cNvSpPr>
          <p:nvPr/>
        </p:nvSpPr>
        <p:spPr bwMode="auto">
          <a:xfrm>
            <a:off x="2916238" y="6291263"/>
            <a:ext cx="3351212"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2.3 </a:t>
            </a:r>
            <a:r>
              <a:rPr lang="zh-CN" altLang="en-US" sz="2400" dirty="0">
                <a:solidFill>
                  <a:srgbClr val="D9D9D9"/>
                </a:solidFill>
                <a:latin typeface="+mn-ea"/>
                <a:ea typeface="+mn-ea"/>
              </a:rPr>
              <a:t>系统流程图</a:t>
            </a:r>
          </a:p>
        </p:txBody>
      </p:sp>
      <p:sp>
        <p:nvSpPr>
          <p:cNvPr id="11" name="1 Título">
            <a:extLst>
              <a:ext uri="{FF2B5EF4-FFF2-40B4-BE49-F238E27FC236}">
                <a16:creationId xmlns="" xmlns:a16="http://schemas.microsoft.com/office/drawing/2014/main" id="{314F7C79-8D50-4BFF-B777-BCA6DD6EAC04}"/>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144179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mn-ea"/>
                <a:ea typeface="+mn-ea"/>
              </a:rPr>
              <a:t>第</a:t>
            </a:r>
            <a:r>
              <a:rPr lang="en-US" altLang="zh-CN" sz="2400" dirty="0" smtClean="0">
                <a:solidFill>
                  <a:srgbClr val="D9D9D9"/>
                </a:solidFill>
                <a:latin typeface="+mn-ea"/>
                <a:ea typeface="+mn-ea"/>
              </a:rPr>
              <a:t>2</a:t>
            </a:r>
            <a:r>
              <a:rPr lang="zh-CN" altLang="en-US" sz="2400" dirty="0" smtClean="0">
                <a:solidFill>
                  <a:srgbClr val="D9D9D9"/>
                </a:solidFill>
                <a:latin typeface="+mn-ea"/>
                <a:ea typeface="+mn-ea"/>
              </a:rPr>
              <a:t>章可行性研究</a:t>
            </a:r>
            <a:endParaRPr lang="zh-CN" altLang="en-US" sz="2400" dirty="0">
              <a:solidFill>
                <a:srgbClr val="D9D9D9"/>
              </a:solidFill>
              <a:latin typeface="+mn-ea"/>
              <a:ea typeface="+mn-ea"/>
            </a:endParaRPr>
          </a:p>
        </p:txBody>
      </p:sp>
      <p:sp>
        <p:nvSpPr>
          <p:cNvPr id="12291"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mn-ea"/>
                <a:ea typeface="+mn-ea"/>
              </a:rPr>
              <a:t>引言</a:t>
            </a:r>
            <a:endParaRPr lang="zh-CN" altLang="en-US" sz="2400" dirty="0">
              <a:solidFill>
                <a:srgbClr val="D9D9D9"/>
              </a:solidFill>
              <a:latin typeface="+mn-ea"/>
              <a:ea typeface="+mn-ea"/>
            </a:endParaRP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mn-ea"/>
                <a:ea typeface="+mn-ea"/>
              </a:rPr>
              <a:t>第</a:t>
            </a:r>
            <a:r>
              <a:rPr lang="en-US" altLang="zh-CN" b="1" dirty="0" smtClean="0">
                <a:latin typeface="+mn-ea"/>
                <a:ea typeface="+mn-ea"/>
              </a:rPr>
              <a:t>2</a:t>
            </a:r>
            <a:r>
              <a:rPr lang="zh-CN" altLang="en-US" b="1" dirty="0" smtClean="0">
                <a:latin typeface="+mn-ea"/>
                <a:ea typeface="+mn-ea"/>
              </a:rPr>
              <a:t>章可行性研究</a:t>
            </a:r>
            <a:endParaRPr lang="es-HN" b="1" dirty="0">
              <a:latin typeface="+mn-ea"/>
              <a:ea typeface="+mn-ea"/>
            </a:endParaRPr>
          </a:p>
        </p:txBody>
      </p:sp>
      <p:sp>
        <p:nvSpPr>
          <p:cNvPr id="2" name="TextBox 1"/>
          <p:cNvSpPr txBox="1"/>
          <p:nvPr/>
        </p:nvSpPr>
        <p:spPr>
          <a:xfrm>
            <a:off x="468313" y="1628775"/>
            <a:ext cx="8207375" cy="2873375"/>
          </a:xfrm>
          <a:prstGeom prst="rect">
            <a:avLst/>
          </a:prstGeom>
          <a:noFill/>
        </p:spPr>
        <p:txBody>
          <a:bodyPr>
            <a:spAutoFit/>
          </a:bodyPr>
          <a:lstStyle/>
          <a:p>
            <a:pPr marL="514350" indent="-514350" eaLnBrk="1" fontAlgn="auto" hangingPunct="1">
              <a:lnSpc>
                <a:spcPts val="3700"/>
              </a:lnSpc>
              <a:spcBef>
                <a:spcPts val="0"/>
              </a:spcBef>
              <a:spcAft>
                <a:spcPts val="0"/>
              </a:spcAft>
              <a:buFont typeface="+mj-lt"/>
              <a:buAutoNum type="arabicPeriod"/>
              <a:defRPr/>
            </a:pPr>
            <a:r>
              <a:rPr lang="zh-CN" altLang="zh-CN" sz="2400" dirty="0">
                <a:latin typeface="+mn-ea"/>
                <a:ea typeface="+mn-ea"/>
              </a:rPr>
              <a:t>并非任何问题都有简单明显的解决办法，事实上，许多问题不可能在预定的系统规模或时间期限之内解决。</a:t>
            </a:r>
            <a:endParaRPr lang="en-US" altLang="zh-CN" sz="2400" dirty="0">
              <a:latin typeface="+mn-ea"/>
              <a:ea typeface="+mn-ea"/>
            </a:endParaRPr>
          </a:p>
          <a:p>
            <a:pPr marL="514350" indent="-514350" eaLnBrk="1" fontAlgn="auto" hangingPunct="1">
              <a:lnSpc>
                <a:spcPts val="3700"/>
              </a:lnSpc>
              <a:spcBef>
                <a:spcPts val="0"/>
              </a:spcBef>
              <a:spcAft>
                <a:spcPts val="0"/>
              </a:spcAft>
              <a:buFont typeface="+mj-lt"/>
              <a:buAutoNum type="arabicPeriod"/>
              <a:defRPr/>
            </a:pPr>
            <a:r>
              <a:rPr lang="zh-CN" altLang="zh-CN" sz="2400" dirty="0">
                <a:latin typeface="+mn-ea"/>
                <a:ea typeface="+mn-ea"/>
              </a:rPr>
              <a:t>如果问题没有可行的解，那么花费在这项工程上的任何时间、人力、软硬件资源和经费，都是无谓的浪费。</a:t>
            </a:r>
          </a:p>
          <a:p>
            <a:pPr marL="514350" indent="-514350" eaLnBrk="1" fontAlgn="auto" hangingPunct="1">
              <a:lnSpc>
                <a:spcPts val="3700"/>
              </a:lnSpc>
              <a:spcBef>
                <a:spcPts val="0"/>
              </a:spcBef>
              <a:spcAft>
                <a:spcPts val="0"/>
              </a:spcAft>
              <a:buFont typeface="+mj-lt"/>
              <a:buAutoNum type="arabicPeriod"/>
              <a:defRPr/>
            </a:pPr>
            <a:r>
              <a:rPr lang="zh-CN" altLang="zh-CN" sz="2400" dirty="0">
                <a:latin typeface="+mn-ea"/>
                <a:ea typeface="+mn-ea"/>
              </a:rPr>
              <a:t>可行性研究的目的，就是用最小的代价在尽可能短的时间内确定问题是否能够解决。</a:t>
            </a:r>
            <a:endParaRPr lang="zh-CN" altLang="en-US" sz="2400" dirty="0">
              <a:latin typeface="+mn-ea"/>
              <a:ea typeface="+mn-ea"/>
            </a:endParaRPr>
          </a:p>
        </p:txBody>
      </p:sp>
    </p:spTree>
    <p:extLst>
      <p:ext uri="{BB962C8B-B14F-4D97-AF65-F5344CB8AC3E}">
        <p14:creationId xmlns:p14="http://schemas.microsoft.com/office/powerpoint/2010/main" val="39470658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 xmlns:a16="http://schemas.microsoft.com/office/drawing/2014/main" id="{0D71A230-D118-45E3-9395-5601028CE70C}"/>
              </a:ext>
            </a:extLst>
          </p:cNvPr>
          <p:cNvSpPr txBox="1">
            <a:spLocks/>
          </p:cNvSpPr>
          <p:nvPr/>
        </p:nvSpPr>
        <p:spPr bwMode="auto">
          <a:xfrm>
            <a:off x="2843213"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2.3.1</a:t>
            </a:r>
            <a:r>
              <a:rPr lang="zh-CN" altLang="en-US" sz="2400" dirty="0">
                <a:solidFill>
                  <a:srgbClr val="D9D9D9"/>
                </a:solidFill>
                <a:latin typeface="+mn-ea"/>
                <a:ea typeface="+mn-ea"/>
              </a:rPr>
              <a:t>符号</a:t>
            </a:r>
          </a:p>
        </p:txBody>
      </p:sp>
      <p:sp>
        <p:nvSpPr>
          <p:cNvPr id="8" name="标题 3">
            <a:extLst>
              <a:ext uri="{FF2B5EF4-FFF2-40B4-BE49-F238E27FC236}">
                <a16:creationId xmlns="" xmlns:a16="http://schemas.microsoft.com/office/drawing/2014/main" id="{C3912481-3602-44F4-A471-10C001A7BBF3}"/>
              </a:ext>
            </a:extLst>
          </p:cNvPr>
          <p:cNvSpPr>
            <a:spLocks noGrp="1"/>
          </p:cNvSpPr>
          <p:nvPr>
            <p:ph type="title"/>
          </p:nvPr>
        </p:nvSpPr>
        <p:spPr>
          <a:xfrm>
            <a:off x="250825" y="0"/>
            <a:ext cx="8229600" cy="1143000"/>
          </a:xfrm>
        </p:spPr>
        <p:txBody>
          <a:bodyPr/>
          <a:lstStyle/>
          <a:p>
            <a:pPr>
              <a:defRPr/>
            </a:pPr>
            <a:r>
              <a:rPr lang="en-US" altLang="zh-CN" b="1" dirty="0">
                <a:latin typeface="+mn-ea"/>
                <a:ea typeface="+mn-ea"/>
              </a:rPr>
              <a:t>2.3 </a:t>
            </a:r>
            <a:r>
              <a:rPr lang="zh-CN" altLang="en-US" b="1" dirty="0"/>
              <a:t>系统流程图</a:t>
            </a:r>
          </a:p>
        </p:txBody>
      </p:sp>
      <p:sp>
        <p:nvSpPr>
          <p:cNvPr id="6" name="TextBox 5">
            <a:extLst>
              <a:ext uri="{FF2B5EF4-FFF2-40B4-BE49-F238E27FC236}">
                <a16:creationId xmlns="" xmlns:a16="http://schemas.microsoft.com/office/drawing/2014/main" id="{9BE70732-E132-4F34-9F72-E0F15A932B3B}"/>
              </a:ext>
            </a:extLst>
          </p:cNvPr>
          <p:cNvSpPr txBox="1"/>
          <p:nvPr/>
        </p:nvSpPr>
        <p:spPr>
          <a:xfrm>
            <a:off x="592138" y="1130300"/>
            <a:ext cx="228441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2.3.1</a:t>
            </a:r>
            <a:r>
              <a:rPr lang="zh-CN" altLang="en-US" sz="3200" b="1" dirty="0">
                <a:solidFill>
                  <a:schemeClr val="tx1"/>
                </a:solidFill>
                <a:latin typeface="+mn-ea"/>
              </a:rPr>
              <a:t>符号</a:t>
            </a:r>
          </a:p>
        </p:txBody>
      </p:sp>
      <p:sp>
        <p:nvSpPr>
          <p:cNvPr id="9" name="圆角矩形 8">
            <a:extLst>
              <a:ext uri="{FF2B5EF4-FFF2-40B4-BE49-F238E27FC236}">
                <a16:creationId xmlns="" xmlns:a16="http://schemas.microsoft.com/office/drawing/2014/main" id="{5A943262-46B6-42FC-ACDF-BD4C059DCFBC}"/>
              </a:ext>
            </a:extLst>
          </p:cNvPr>
          <p:cNvSpPr/>
          <p:nvPr/>
        </p:nvSpPr>
        <p:spPr>
          <a:xfrm>
            <a:off x="705877" y="2505214"/>
            <a:ext cx="7610539"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ts val="3600"/>
              </a:lnSpc>
              <a:spcBef>
                <a:spcPts val="0"/>
              </a:spcBef>
              <a:spcAft>
                <a:spcPts val="0"/>
              </a:spcAft>
              <a:defRPr/>
            </a:pPr>
            <a:r>
              <a:rPr lang="zh-CN" altLang="en-US" sz="2400" dirty="0">
                <a:solidFill>
                  <a:schemeClr val="tx1"/>
                </a:solidFill>
                <a:latin typeface="+mn-ea"/>
              </a:rPr>
              <a:t>利用符号可以把一个广义的输入输出操作具体化为读写存储在特殊设备上的文件（或数据库），把抽象处理具体化为特定的程序或手工操作等。</a:t>
            </a:r>
          </a:p>
        </p:txBody>
      </p:sp>
      <p:sp>
        <p:nvSpPr>
          <p:cNvPr id="7" name="1 Título">
            <a:extLst>
              <a:ext uri="{FF2B5EF4-FFF2-40B4-BE49-F238E27FC236}">
                <a16:creationId xmlns="" xmlns:a16="http://schemas.microsoft.com/office/drawing/2014/main" id="{6E8A04E8-09DE-42B5-991C-1DDD09670981}"/>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3818029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 xmlns:a16="http://schemas.microsoft.com/office/drawing/2014/main" id="{398BDC8E-0F0B-43BE-952F-C4CA4AE74C24}"/>
              </a:ext>
            </a:extLst>
          </p:cNvPr>
          <p:cNvSpPr>
            <a:spLocks noGrp="1"/>
          </p:cNvSpPr>
          <p:nvPr>
            <p:ph type="title"/>
          </p:nvPr>
        </p:nvSpPr>
        <p:spPr>
          <a:xfrm>
            <a:off x="80963" y="-25400"/>
            <a:ext cx="8229600" cy="1143000"/>
          </a:xfrm>
        </p:spPr>
        <p:txBody>
          <a:bodyPr/>
          <a:lstStyle/>
          <a:p>
            <a:pPr>
              <a:defRPr/>
            </a:pPr>
            <a:r>
              <a:rPr lang="en-US" altLang="zh-CN" b="1" dirty="0">
                <a:latin typeface="+mn-ea"/>
                <a:ea typeface="+mn-ea"/>
              </a:rPr>
              <a:t>2.3 </a:t>
            </a:r>
            <a:r>
              <a:rPr lang="zh-CN" altLang="en-US" b="1" dirty="0"/>
              <a:t>系统</a:t>
            </a:r>
            <a:r>
              <a:rPr lang="zh-CN" altLang="en-US" b="1" dirty="0">
                <a:latin typeface="+mn-ea"/>
                <a:ea typeface="+mn-ea"/>
              </a:rPr>
              <a:t>流程图</a:t>
            </a:r>
          </a:p>
        </p:txBody>
      </p:sp>
      <p:pic>
        <p:nvPicPr>
          <p:cNvPr id="45059" name="图片 1">
            <a:extLst>
              <a:ext uri="{FF2B5EF4-FFF2-40B4-BE49-F238E27FC236}">
                <a16:creationId xmlns="" xmlns:a16="http://schemas.microsoft.com/office/drawing/2014/main" id="{661841D8-31BC-4192-A1EC-8F95E7BF2B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750" y="2349500"/>
            <a:ext cx="7907338"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标注 2">
            <a:extLst>
              <a:ext uri="{FF2B5EF4-FFF2-40B4-BE49-F238E27FC236}">
                <a16:creationId xmlns="" xmlns:a16="http://schemas.microsoft.com/office/drawing/2014/main" id="{05954363-27D1-4161-A6DC-5E29635B737B}"/>
              </a:ext>
            </a:extLst>
          </p:cNvPr>
          <p:cNvSpPr/>
          <p:nvPr/>
        </p:nvSpPr>
        <p:spPr>
          <a:xfrm>
            <a:off x="5219700" y="1196975"/>
            <a:ext cx="3600450" cy="809625"/>
          </a:xfrm>
          <a:prstGeom prst="wedgeRectCallout">
            <a:avLst>
              <a:gd name="adj1" fmla="val -28289"/>
              <a:gd name="adj2" fmla="val 10219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solidFill>
                  <a:schemeClr val="tx1"/>
                </a:solidFill>
              </a:rPr>
              <a:t>以概括的方式抽象地描绘一个实际系统时，仅仅使用</a:t>
            </a:r>
            <a:r>
              <a:rPr lang="zh-CN" altLang="en-US" dirty="0">
                <a:solidFill>
                  <a:schemeClr val="tx1"/>
                </a:solidFill>
              </a:rPr>
              <a:t>下图</a:t>
            </a:r>
            <a:r>
              <a:rPr lang="zh-CN" altLang="zh-CN" dirty="0">
                <a:solidFill>
                  <a:schemeClr val="tx1"/>
                </a:solidFill>
              </a:rPr>
              <a:t>中列出的基本符号就足够了</a:t>
            </a:r>
            <a:endParaRPr lang="zh-CN" altLang="en-US" dirty="0">
              <a:solidFill>
                <a:schemeClr val="tx1"/>
              </a:solidFill>
            </a:endParaRPr>
          </a:p>
        </p:txBody>
      </p:sp>
      <p:sp>
        <p:nvSpPr>
          <p:cNvPr id="7" name="1 Título">
            <a:extLst>
              <a:ext uri="{FF2B5EF4-FFF2-40B4-BE49-F238E27FC236}">
                <a16:creationId xmlns="" xmlns:a16="http://schemas.microsoft.com/office/drawing/2014/main" id="{E51F3D48-65EF-4408-A868-B2A0A7E31CF6}"/>
              </a:ext>
            </a:extLst>
          </p:cNvPr>
          <p:cNvSpPr txBox="1">
            <a:spLocks/>
          </p:cNvSpPr>
          <p:nvPr/>
        </p:nvSpPr>
        <p:spPr bwMode="auto">
          <a:xfrm>
            <a:off x="2843213"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2.3.1</a:t>
            </a:r>
            <a:r>
              <a:rPr lang="zh-CN" altLang="en-US" sz="2400" dirty="0">
                <a:solidFill>
                  <a:srgbClr val="D9D9D9"/>
                </a:solidFill>
                <a:latin typeface="+mn-ea"/>
                <a:ea typeface="+mn-ea"/>
              </a:rPr>
              <a:t>符号</a:t>
            </a:r>
          </a:p>
        </p:txBody>
      </p:sp>
      <p:sp>
        <p:nvSpPr>
          <p:cNvPr id="9" name="1 Título">
            <a:extLst>
              <a:ext uri="{FF2B5EF4-FFF2-40B4-BE49-F238E27FC236}">
                <a16:creationId xmlns="" xmlns:a16="http://schemas.microsoft.com/office/drawing/2014/main" id="{99244458-006F-4624-9C5E-D07A9AA6881C}"/>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14608380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标注 2">
            <a:extLst>
              <a:ext uri="{FF2B5EF4-FFF2-40B4-BE49-F238E27FC236}">
                <a16:creationId xmlns="" xmlns:a16="http://schemas.microsoft.com/office/drawing/2014/main" id="{B5603F19-3800-486A-BA13-77686D8184E1}"/>
              </a:ext>
            </a:extLst>
          </p:cNvPr>
          <p:cNvSpPr/>
          <p:nvPr/>
        </p:nvSpPr>
        <p:spPr>
          <a:xfrm>
            <a:off x="80963" y="2060575"/>
            <a:ext cx="1908175" cy="1584325"/>
          </a:xfrm>
          <a:prstGeom prst="wedgeRectCallout">
            <a:avLst>
              <a:gd name="adj1" fmla="val 48025"/>
              <a:gd name="adj2" fmla="val 915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solidFill>
                  <a:schemeClr val="tx2"/>
                </a:solidFill>
              </a:rPr>
              <a:t>需要更具体地描绘一个物理系统时还需要使用右图中列出的系统符号</a:t>
            </a:r>
          </a:p>
        </p:txBody>
      </p:sp>
      <p:pic>
        <p:nvPicPr>
          <p:cNvPr id="47107" name="图片 3">
            <a:extLst>
              <a:ext uri="{FF2B5EF4-FFF2-40B4-BE49-F238E27FC236}">
                <a16:creationId xmlns="" xmlns:a16="http://schemas.microsoft.com/office/drawing/2014/main" id="{5426F6BA-9538-4438-9E8E-5B41AB04FE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3263" y="-42863"/>
            <a:ext cx="6559550" cy="602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1 Título">
            <a:extLst>
              <a:ext uri="{FF2B5EF4-FFF2-40B4-BE49-F238E27FC236}">
                <a16:creationId xmlns="" xmlns:a16="http://schemas.microsoft.com/office/drawing/2014/main" id="{B29B3209-D370-4B66-97D7-F3588285B803}"/>
              </a:ext>
            </a:extLst>
          </p:cNvPr>
          <p:cNvSpPr txBox="1">
            <a:spLocks/>
          </p:cNvSpPr>
          <p:nvPr/>
        </p:nvSpPr>
        <p:spPr bwMode="auto">
          <a:xfrm>
            <a:off x="2843213"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2.3.1</a:t>
            </a:r>
            <a:r>
              <a:rPr lang="zh-CN" altLang="en-US" sz="2400" dirty="0">
                <a:solidFill>
                  <a:srgbClr val="D9D9D9"/>
                </a:solidFill>
                <a:latin typeface="+mn-ea"/>
                <a:ea typeface="+mn-ea"/>
              </a:rPr>
              <a:t>符号</a:t>
            </a:r>
          </a:p>
        </p:txBody>
      </p:sp>
      <p:sp>
        <p:nvSpPr>
          <p:cNvPr id="7" name="1 Título">
            <a:extLst>
              <a:ext uri="{FF2B5EF4-FFF2-40B4-BE49-F238E27FC236}">
                <a16:creationId xmlns="" xmlns:a16="http://schemas.microsoft.com/office/drawing/2014/main" id="{B143D247-F462-451A-9609-E01268EEAA9C}"/>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1401174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a:extLst>
              <a:ext uri="{FF2B5EF4-FFF2-40B4-BE49-F238E27FC236}">
                <a16:creationId xmlns="" xmlns:a16="http://schemas.microsoft.com/office/drawing/2014/main" id="{D4BCBA70-5599-4374-B1CA-0D4C76FF4D17}"/>
              </a:ext>
            </a:extLst>
          </p:cNvPr>
          <p:cNvGrpSpPr>
            <a:grpSpLocks/>
          </p:cNvGrpSpPr>
          <p:nvPr/>
        </p:nvGrpSpPr>
        <p:grpSpPr bwMode="auto">
          <a:xfrm>
            <a:off x="381000" y="333375"/>
            <a:ext cx="8512175" cy="6264275"/>
            <a:chOff x="0" y="0"/>
            <a:chExt cx="3120" cy="2112"/>
          </a:xfrm>
        </p:grpSpPr>
        <p:sp>
          <p:nvSpPr>
            <p:cNvPr id="19459" name="Text Box 3">
              <a:extLst>
                <a:ext uri="{FF2B5EF4-FFF2-40B4-BE49-F238E27FC236}">
                  <a16:creationId xmlns="" xmlns:a16="http://schemas.microsoft.com/office/drawing/2014/main" id="{68A268A0-A183-4427-A2CB-7B7E4E9E43A6}"/>
                </a:ext>
              </a:extLst>
            </p:cNvPr>
            <p:cNvSpPr txBox="1">
              <a:spLocks noChangeArrowheads="1"/>
            </p:cNvSpPr>
            <p:nvPr/>
          </p:nvSpPr>
          <p:spPr bwMode="auto">
            <a:xfrm>
              <a:off x="48" y="0"/>
              <a:ext cx="1008"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3600">
                  <a:solidFill>
                    <a:schemeClr val="tx1"/>
                  </a:solidFill>
                  <a:latin typeface="Times New Roman" panose="02020603050405020304" pitchFamily="18" charset="0"/>
                  <a:ea typeface="楷体_GB2312" pitchFamily="1" charset="-122"/>
                </a:defRPr>
              </a:lvl1pPr>
              <a:lvl2pPr marL="914400" indent="-457200">
                <a:defRPr sz="3600">
                  <a:solidFill>
                    <a:schemeClr val="tx1"/>
                  </a:solidFill>
                  <a:latin typeface="Times New Roman" panose="02020603050405020304" pitchFamily="18" charset="0"/>
                  <a:ea typeface="楷体_GB2312" pitchFamily="1" charset="-122"/>
                </a:defRPr>
              </a:lvl2pPr>
              <a:lvl3pPr marL="1371600" indent="-457200">
                <a:defRPr sz="3600">
                  <a:solidFill>
                    <a:schemeClr val="tx1"/>
                  </a:solidFill>
                  <a:latin typeface="Times New Roman" panose="02020603050405020304" pitchFamily="18" charset="0"/>
                  <a:ea typeface="楷体_GB2312" pitchFamily="1" charset="-122"/>
                </a:defRPr>
              </a:lvl3pPr>
              <a:lvl4pPr marL="1828800" indent="-457200">
                <a:defRPr sz="3600">
                  <a:solidFill>
                    <a:schemeClr val="tx1"/>
                  </a:solidFill>
                  <a:latin typeface="Times New Roman" panose="02020603050405020304" pitchFamily="18" charset="0"/>
                  <a:ea typeface="楷体_GB2312" pitchFamily="1" charset="-122"/>
                </a:defRPr>
              </a:lvl4pPr>
              <a:lvl5pPr marL="2286000" indent="-457200">
                <a:defRPr sz="3600">
                  <a:solidFill>
                    <a:schemeClr val="tx1"/>
                  </a:solidFill>
                  <a:latin typeface="Times New Roman" panose="02020603050405020304" pitchFamily="18" charset="0"/>
                  <a:ea typeface="楷体_GB2312" pitchFamily="1" charset="-122"/>
                </a:defRPr>
              </a:lvl5pPr>
              <a:lvl6pPr marL="2743200" indent="-457200" eaLnBrk="0" fontAlgn="base" hangingPunct="0">
                <a:spcBef>
                  <a:spcPct val="0"/>
                </a:spcBef>
                <a:spcAft>
                  <a:spcPct val="0"/>
                </a:spcAft>
                <a:defRPr sz="3600">
                  <a:solidFill>
                    <a:schemeClr val="tx1"/>
                  </a:solidFill>
                  <a:latin typeface="Times New Roman" panose="02020603050405020304" pitchFamily="18" charset="0"/>
                  <a:ea typeface="楷体_GB2312" pitchFamily="1" charset="-122"/>
                </a:defRPr>
              </a:lvl6pPr>
              <a:lvl7pPr marL="3200400" indent="-457200" eaLnBrk="0" fontAlgn="base" hangingPunct="0">
                <a:spcBef>
                  <a:spcPct val="0"/>
                </a:spcBef>
                <a:spcAft>
                  <a:spcPct val="0"/>
                </a:spcAft>
                <a:defRPr sz="3600">
                  <a:solidFill>
                    <a:schemeClr val="tx1"/>
                  </a:solidFill>
                  <a:latin typeface="Times New Roman" panose="02020603050405020304" pitchFamily="18" charset="0"/>
                  <a:ea typeface="楷体_GB2312" pitchFamily="1" charset="-122"/>
                </a:defRPr>
              </a:lvl7pPr>
              <a:lvl8pPr marL="3657600" indent="-457200" eaLnBrk="0" fontAlgn="base" hangingPunct="0">
                <a:spcBef>
                  <a:spcPct val="0"/>
                </a:spcBef>
                <a:spcAft>
                  <a:spcPct val="0"/>
                </a:spcAft>
                <a:defRPr sz="3600">
                  <a:solidFill>
                    <a:schemeClr val="tx1"/>
                  </a:solidFill>
                  <a:latin typeface="Times New Roman" panose="02020603050405020304" pitchFamily="18" charset="0"/>
                  <a:ea typeface="楷体_GB2312" pitchFamily="1" charset="-122"/>
                </a:defRPr>
              </a:lvl8pPr>
              <a:lvl9pPr marL="4114800" indent="-457200" eaLnBrk="0" fontAlgn="base" hangingPunct="0">
                <a:spcBef>
                  <a:spcPct val="0"/>
                </a:spcBef>
                <a:spcAft>
                  <a:spcPct val="0"/>
                </a:spcAft>
                <a:defRPr sz="3600">
                  <a:solidFill>
                    <a:schemeClr val="tx1"/>
                  </a:solidFill>
                  <a:latin typeface="Times New Roman" panose="02020603050405020304" pitchFamily="18" charset="0"/>
                  <a:ea typeface="楷体_GB2312" pitchFamily="1" charset="-122"/>
                </a:defRPr>
              </a:lvl9pPr>
            </a:lstStyle>
            <a:p>
              <a:pPr eaLnBrk="1" hangingPunct="1">
                <a:buFontTx/>
                <a:buAutoNum type="arabicPeriod"/>
              </a:pPr>
              <a:r>
                <a:rPr lang="zh-CN" altLang="zh-CN">
                  <a:solidFill>
                    <a:srgbClr val="FF0066"/>
                  </a:solidFill>
                  <a:ea typeface="宋体" panose="02010600030101010101" pitchFamily="2" charset="-122"/>
                </a:rPr>
                <a:t>常用符号</a:t>
              </a:r>
            </a:p>
          </p:txBody>
        </p:sp>
        <p:sp>
          <p:nvSpPr>
            <p:cNvPr id="19460" name="Rectangle 4">
              <a:extLst>
                <a:ext uri="{FF2B5EF4-FFF2-40B4-BE49-F238E27FC236}">
                  <a16:creationId xmlns="" xmlns:a16="http://schemas.microsoft.com/office/drawing/2014/main" id="{0943990A-56F0-4586-AD22-3D011D6E32C4}"/>
                </a:ext>
              </a:extLst>
            </p:cNvPr>
            <p:cNvSpPr>
              <a:spLocks noChangeArrowheads="1"/>
            </p:cNvSpPr>
            <p:nvPr/>
          </p:nvSpPr>
          <p:spPr bwMode="auto">
            <a:xfrm>
              <a:off x="336" y="240"/>
              <a:ext cx="528"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19461" name="AutoShape 5">
              <a:extLst>
                <a:ext uri="{FF2B5EF4-FFF2-40B4-BE49-F238E27FC236}">
                  <a16:creationId xmlns="" xmlns:a16="http://schemas.microsoft.com/office/drawing/2014/main" id="{1DDE4985-562B-4408-8E7A-0A522F9167E2}"/>
                </a:ext>
              </a:extLst>
            </p:cNvPr>
            <p:cNvSpPr>
              <a:spLocks noChangeArrowheads="1"/>
            </p:cNvSpPr>
            <p:nvPr/>
          </p:nvSpPr>
          <p:spPr bwMode="auto">
            <a:xfrm>
              <a:off x="1008" y="240"/>
              <a:ext cx="672" cy="336"/>
            </a:xfrm>
            <a:prstGeom prst="parallelogram">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19462" name="Oval 6">
              <a:extLst>
                <a:ext uri="{FF2B5EF4-FFF2-40B4-BE49-F238E27FC236}">
                  <a16:creationId xmlns="" xmlns:a16="http://schemas.microsoft.com/office/drawing/2014/main" id="{A1A1B439-9167-43F7-A9BF-33AAEBF1B94C}"/>
                </a:ext>
              </a:extLst>
            </p:cNvPr>
            <p:cNvSpPr>
              <a:spLocks noChangeArrowheads="1"/>
            </p:cNvSpPr>
            <p:nvPr/>
          </p:nvSpPr>
          <p:spPr bwMode="auto">
            <a:xfrm>
              <a:off x="1776" y="240"/>
              <a:ext cx="336"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19463" name="AutoShape 7">
              <a:extLst>
                <a:ext uri="{FF2B5EF4-FFF2-40B4-BE49-F238E27FC236}">
                  <a16:creationId xmlns="" xmlns:a16="http://schemas.microsoft.com/office/drawing/2014/main" id="{72A39FDE-465B-42E6-9FFF-F3C2C22B2DF0}"/>
                </a:ext>
              </a:extLst>
            </p:cNvPr>
            <p:cNvSpPr>
              <a:spLocks noChangeArrowheads="1"/>
            </p:cNvSpPr>
            <p:nvPr/>
          </p:nvSpPr>
          <p:spPr bwMode="auto">
            <a:xfrm>
              <a:off x="2400" y="240"/>
              <a:ext cx="336" cy="336"/>
            </a:xfrm>
            <a:prstGeom prst="flowChartOffpageConnector">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19464" name="Line 8">
              <a:extLst>
                <a:ext uri="{FF2B5EF4-FFF2-40B4-BE49-F238E27FC236}">
                  <a16:creationId xmlns="" xmlns:a16="http://schemas.microsoft.com/office/drawing/2014/main" id="{3A3C6CAF-748D-446F-9745-B93C2355256A}"/>
                </a:ext>
              </a:extLst>
            </p:cNvPr>
            <p:cNvSpPr>
              <a:spLocks noChangeShapeType="1"/>
            </p:cNvSpPr>
            <p:nvPr/>
          </p:nvSpPr>
          <p:spPr bwMode="auto">
            <a:xfrm>
              <a:off x="384" y="1008"/>
              <a:ext cx="480" cy="0"/>
            </a:xfrm>
            <a:prstGeom prst="line">
              <a:avLst/>
            </a:prstGeom>
            <a:noFill/>
            <a:ln w="9525">
              <a:solidFill>
                <a:schemeClr val="accent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5" name="AutoShape 9">
              <a:extLst>
                <a:ext uri="{FF2B5EF4-FFF2-40B4-BE49-F238E27FC236}">
                  <a16:creationId xmlns="" xmlns:a16="http://schemas.microsoft.com/office/drawing/2014/main" id="{BC5C0ED0-4682-4360-8673-99CA2E05AB49}"/>
                </a:ext>
              </a:extLst>
            </p:cNvPr>
            <p:cNvSpPr>
              <a:spLocks noChangeArrowheads="1"/>
            </p:cNvSpPr>
            <p:nvPr/>
          </p:nvSpPr>
          <p:spPr bwMode="auto">
            <a:xfrm>
              <a:off x="1056" y="864"/>
              <a:ext cx="432" cy="336"/>
            </a:xfrm>
            <a:prstGeom prst="flowChartDocumen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19466" name="Text Box 10">
              <a:extLst>
                <a:ext uri="{FF2B5EF4-FFF2-40B4-BE49-F238E27FC236}">
                  <a16:creationId xmlns="" xmlns:a16="http://schemas.microsoft.com/office/drawing/2014/main" id="{55832E90-85E6-4744-85D5-A837D6C6C9A7}"/>
                </a:ext>
              </a:extLst>
            </p:cNvPr>
            <p:cNvSpPr txBox="1">
              <a:spLocks noChangeArrowheads="1"/>
            </p:cNvSpPr>
            <p:nvPr/>
          </p:nvSpPr>
          <p:spPr bwMode="auto">
            <a:xfrm>
              <a:off x="432" y="576"/>
              <a:ext cx="235"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1800"/>
                <a:t>处理</a:t>
              </a:r>
            </a:p>
          </p:txBody>
        </p:sp>
        <p:sp>
          <p:nvSpPr>
            <p:cNvPr id="19467" name="Text Box 11">
              <a:extLst>
                <a:ext uri="{FF2B5EF4-FFF2-40B4-BE49-F238E27FC236}">
                  <a16:creationId xmlns="" xmlns:a16="http://schemas.microsoft.com/office/drawing/2014/main" id="{97285576-5D8A-4C19-BE35-D611432CA833}"/>
                </a:ext>
              </a:extLst>
            </p:cNvPr>
            <p:cNvSpPr txBox="1">
              <a:spLocks noChangeArrowheads="1"/>
            </p:cNvSpPr>
            <p:nvPr/>
          </p:nvSpPr>
          <p:spPr bwMode="auto">
            <a:xfrm>
              <a:off x="912" y="551"/>
              <a:ext cx="545"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2400"/>
                <a:t>输入/输出</a:t>
              </a:r>
            </a:p>
          </p:txBody>
        </p:sp>
        <p:sp>
          <p:nvSpPr>
            <p:cNvPr id="19468" name="Text Box 12">
              <a:extLst>
                <a:ext uri="{FF2B5EF4-FFF2-40B4-BE49-F238E27FC236}">
                  <a16:creationId xmlns="" xmlns:a16="http://schemas.microsoft.com/office/drawing/2014/main" id="{8AA8D6B4-6841-404D-A201-05434A28F6DE}"/>
                </a:ext>
              </a:extLst>
            </p:cNvPr>
            <p:cNvSpPr txBox="1">
              <a:spLocks noChangeArrowheads="1"/>
            </p:cNvSpPr>
            <p:nvPr/>
          </p:nvSpPr>
          <p:spPr bwMode="auto">
            <a:xfrm>
              <a:off x="1728" y="576"/>
              <a:ext cx="235"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1800"/>
                <a:t>连接</a:t>
              </a:r>
            </a:p>
          </p:txBody>
        </p:sp>
        <p:sp>
          <p:nvSpPr>
            <p:cNvPr id="19469" name="Text Box 13">
              <a:extLst>
                <a:ext uri="{FF2B5EF4-FFF2-40B4-BE49-F238E27FC236}">
                  <a16:creationId xmlns="" xmlns:a16="http://schemas.microsoft.com/office/drawing/2014/main" id="{1B1D5888-24CF-4459-B106-8C473FA0CF55}"/>
                </a:ext>
              </a:extLst>
            </p:cNvPr>
            <p:cNvSpPr txBox="1">
              <a:spLocks noChangeArrowheads="1"/>
            </p:cNvSpPr>
            <p:nvPr/>
          </p:nvSpPr>
          <p:spPr bwMode="auto">
            <a:xfrm>
              <a:off x="2208" y="576"/>
              <a:ext cx="692"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1800"/>
                <a:t>换页连接</a:t>
              </a:r>
            </a:p>
          </p:txBody>
        </p:sp>
        <p:sp>
          <p:nvSpPr>
            <p:cNvPr id="19470" name="Text Box 14">
              <a:extLst>
                <a:ext uri="{FF2B5EF4-FFF2-40B4-BE49-F238E27FC236}">
                  <a16:creationId xmlns="" xmlns:a16="http://schemas.microsoft.com/office/drawing/2014/main" id="{83303545-0399-4654-8D15-CCEBB47AC1F8}"/>
                </a:ext>
              </a:extLst>
            </p:cNvPr>
            <p:cNvSpPr txBox="1">
              <a:spLocks noChangeArrowheads="1"/>
            </p:cNvSpPr>
            <p:nvPr/>
          </p:nvSpPr>
          <p:spPr bwMode="auto">
            <a:xfrm>
              <a:off x="384" y="1121"/>
              <a:ext cx="570" cy="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3600"/>
                <a:t>数据流</a:t>
              </a:r>
            </a:p>
          </p:txBody>
        </p:sp>
        <p:sp>
          <p:nvSpPr>
            <p:cNvPr id="19471" name="Text Box 15">
              <a:extLst>
                <a:ext uri="{FF2B5EF4-FFF2-40B4-BE49-F238E27FC236}">
                  <a16:creationId xmlns="" xmlns:a16="http://schemas.microsoft.com/office/drawing/2014/main" id="{5A8C95D9-CABF-405B-AA20-25C8033BF6C5}"/>
                </a:ext>
              </a:extLst>
            </p:cNvPr>
            <p:cNvSpPr txBox="1">
              <a:spLocks noChangeArrowheads="1"/>
            </p:cNvSpPr>
            <p:nvPr/>
          </p:nvSpPr>
          <p:spPr bwMode="auto">
            <a:xfrm>
              <a:off x="1056" y="1200"/>
              <a:ext cx="235"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1800"/>
                <a:t>文档</a:t>
              </a:r>
            </a:p>
          </p:txBody>
        </p:sp>
        <p:sp>
          <p:nvSpPr>
            <p:cNvPr id="19472" name="AutoShape 16">
              <a:extLst>
                <a:ext uri="{FF2B5EF4-FFF2-40B4-BE49-F238E27FC236}">
                  <a16:creationId xmlns="" xmlns:a16="http://schemas.microsoft.com/office/drawing/2014/main" id="{64FB37AE-A482-4E58-9C8D-985905BB8797}"/>
                </a:ext>
              </a:extLst>
            </p:cNvPr>
            <p:cNvSpPr>
              <a:spLocks noChangeArrowheads="1"/>
            </p:cNvSpPr>
            <p:nvPr/>
          </p:nvSpPr>
          <p:spPr bwMode="auto">
            <a:xfrm>
              <a:off x="2352" y="864"/>
              <a:ext cx="480" cy="336"/>
            </a:xfrm>
            <a:prstGeom prst="flowChartOnlineStorag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19473" name="AutoShape 17">
              <a:extLst>
                <a:ext uri="{FF2B5EF4-FFF2-40B4-BE49-F238E27FC236}">
                  <a16:creationId xmlns="" xmlns:a16="http://schemas.microsoft.com/office/drawing/2014/main" id="{F1068512-AE6D-4A54-A2BA-B15958109CA5}"/>
                </a:ext>
              </a:extLst>
            </p:cNvPr>
            <p:cNvSpPr>
              <a:spLocks noChangeArrowheads="1"/>
            </p:cNvSpPr>
            <p:nvPr/>
          </p:nvSpPr>
          <p:spPr bwMode="auto">
            <a:xfrm>
              <a:off x="1728" y="864"/>
              <a:ext cx="384" cy="336"/>
            </a:xfrm>
            <a:prstGeom prst="flowChartMagneticTap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19474" name="AutoShape 18">
              <a:extLst>
                <a:ext uri="{FF2B5EF4-FFF2-40B4-BE49-F238E27FC236}">
                  <a16:creationId xmlns="" xmlns:a16="http://schemas.microsoft.com/office/drawing/2014/main" id="{C3A45604-2749-4DB4-8CD3-DE182CABFAB0}"/>
                </a:ext>
              </a:extLst>
            </p:cNvPr>
            <p:cNvSpPr>
              <a:spLocks noChangeArrowheads="1"/>
            </p:cNvSpPr>
            <p:nvPr/>
          </p:nvSpPr>
          <p:spPr bwMode="auto">
            <a:xfrm>
              <a:off x="432" y="1488"/>
              <a:ext cx="384" cy="384"/>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19475" name="AutoShape 19">
              <a:extLst>
                <a:ext uri="{FF2B5EF4-FFF2-40B4-BE49-F238E27FC236}">
                  <a16:creationId xmlns="" xmlns:a16="http://schemas.microsoft.com/office/drawing/2014/main" id="{E8C9DF62-9F8D-43AC-B3E8-6DEFF6C2394A}"/>
                </a:ext>
              </a:extLst>
            </p:cNvPr>
            <p:cNvSpPr>
              <a:spLocks noChangeArrowheads="1"/>
            </p:cNvSpPr>
            <p:nvPr/>
          </p:nvSpPr>
          <p:spPr bwMode="auto">
            <a:xfrm>
              <a:off x="1056" y="1488"/>
              <a:ext cx="432" cy="384"/>
            </a:xfrm>
            <a:prstGeom prst="flowChartDisplay">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19476" name="AutoShape 20">
              <a:extLst>
                <a:ext uri="{FF2B5EF4-FFF2-40B4-BE49-F238E27FC236}">
                  <a16:creationId xmlns="" xmlns:a16="http://schemas.microsoft.com/office/drawing/2014/main" id="{820DF243-9DD2-47F3-B777-55B8C5122038}"/>
                </a:ext>
              </a:extLst>
            </p:cNvPr>
            <p:cNvSpPr>
              <a:spLocks noChangeArrowheads="1"/>
            </p:cNvSpPr>
            <p:nvPr/>
          </p:nvSpPr>
          <p:spPr bwMode="auto">
            <a:xfrm>
              <a:off x="1680" y="1488"/>
              <a:ext cx="528" cy="336"/>
            </a:xfrm>
            <a:prstGeom prst="flowChartManualInpu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19477" name="AutoShape 21">
              <a:extLst>
                <a:ext uri="{FF2B5EF4-FFF2-40B4-BE49-F238E27FC236}">
                  <a16:creationId xmlns="" xmlns:a16="http://schemas.microsoft.com/office/drawing/2014/main" id="{58917838-A594-4A1D-8BC6-2D51465533C6}"/>
                </a:ext>
              </a:extLst>
            </p:cNvPr>
            <p:cNvSpPr>
              <a:spLocks noChangeArrowheads="1"/>
            </p:cNvSpPr>
            <p:nvPr/>
          </p:nvSpPr>
          <p:spPr bwMode="auto">
            <a:xfrm>
              <a:off x="2400" y="1488"/>
              <a:ext cx="432" cy="336"/>
            </a:xfrm>
            <a:prstGeom prst="flowChartManualOperat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19478" name="Text Box 22">
              <a:extLst>
                <a:ext uri="{FF2B5EF4-FFF2-40B4-BE49-F238E27FC236}">
                  <a16:creationId xmlns="" xmlns:a16="http://schemas.microsoft.com/office/drawing/2014/main" id="{D6639BD3-F92F-46DA-94AA-EE46ABB8DFBA}"/>
                </a:ext>
              </a:extLst>
            </p:cNvPr>
            <p:cNvSpPr txBox="1">
              <a:spLocks noChangeArrowheads="1"/>
            </p:cNvSpPr>
            <p:nvPr/>
          </p:nvSpPr>
          <p:spPr bwMode="auto">
            <a:xfrm>
              <a:off x="1728" y="1200"/>
              <a:ext cx="235"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1800"/>
                <a:t>磁带</a:t>
              </a:r>
            </a:p>
          </p:txBody>
        </p:sp>
        <p:sp>
          <p:nvSpPr>
            <p:cNvPr id="19479" name="Text Box 23">
              <a:extLst>
                <a:ext uri="{FF2B5EF4-FFF2-40B4-BE49-F238E27FC236}">
                  <a16:creationId xmlns="" xmlns:a16="http://schemas.microsoft.com/office/drawing/2014/main" id="{303E3129-A59A-40AD-BAAD-01A695EAAADD}"/>
                </a:ext>
              </a:extLst>
            </p:cNvPr>
            <p:cNvSpPr txBox="1">
              <a:spLocks noChangeArrowheads="1"/>
            </p:cNvSpPr>
            <p:nvPr/>
          </p:nvSpPr>
          <p:spPr bwMode="auto">
            <a:xfrm>
              <a:off x="2256" y="1200"/>
              <a:ext cx="403"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1800"/>
                <a:t>联机存储</a:t>
              </a:r>
            </a:p>
          </p:txBody>
        </p:sp>
        <p:sp>
          <p:nvSpPr>
            <p:cNvPr id="19480" name="Text Box 24">
              <a:extLst>
                <a:ext uri="{FF2B5EF4-FFF2-40B4-BE49-F238E27FC236}">
                  <a16:creationId xmlns="" xmlns:a16="http://schemas.microsoft.com/office/drawing/2014/main" id="{E21419DA-8E14-42C1-A6E6-54FBD9F3EDEE}"/>
                </a:ext>
              </a:extLst>
            </p:cNvPr>
            <p:cNvSpPr txBox="1">
              <a:spLocks noChangeArrowheads="1"/>
            </p:cNvSpPr>
            <p:nvPr/>
          </p:nvSpPr>
          <p:spPr bwMode="auto">
            <a:xfrm>
              <a:off x="432" y="1872"/>
              <a:ext cx="235"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1800"/>
                <a:t>磁盘</a:t>
              </a:r>
            </a:p>
          </p:txBody>
        </p:sp>
        <p:sp>
          <p:nvSpPr>
            <p:cNvPr id="19481" name="Text Box 25">
              <a:extLst>
                <a:ext uri="{FF2B5EF4-FFF2-40B4-BE49-F238E27FC236}">
                  <a16:creationId xmlns="" xmlns:a16="http://schemas.microsoft.com/office/drawing/2014/main" id="{412C1659-59F4-4F0B-8931-1D099BC0EDF2}"/>
                </a:ext>
              </a:extLst>
            </p:cNvPr>
            <p:cNvSpPr txBox="1">
              <a:spLocks noChangeArrowheads="1"/>
            </p:cNvSpPr>
            <p:nvPr/>
          </p:nvSpPr>
          <p:spPr bwMode="auto">
            <a:xfrm>
              <a:off x="1056" y="1872"/>
              <a:ext cx="235"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1800"/>
                <a:t>显示</a:t>
              </a:r>
            </a:p>
          </p:txBody>
        </p:sp>
        <p:sp>
          <p:nvSpPr>
            <p:cNvPr id="19482" name="Text Box 26">
              <a:extLst>
                <a:ext uri="{FF2B5EF4-FFF2-40B4-BE49-F238E27FC236}">
                  <a16:creationId xmlns="" xmlns:a16="http://schemas.microsoft.com/office/drawing/2014/main" id="{E2F71B12-BD86-44D0-B512-4A6A2AF0D687}"/>
                </a:ext>
              </a:extLst>
            </p:cNvPr>
            <p:cNvSpPr txBox="1">
              <a:spLocks noChangeArrowheads="1"/>
            </p:cNvSpPr>
            <p:nvPr/>
          </p:nvSpPr>
          <p:spPr bwMode="auto">
            <a:xfrm>
              <a:off x="1584" y="1872"/>
              <a:ext cx="720"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1800"/>
                <a:t>人工输入</a:t>
              </a:r>
            </a:p>
          </p:txBody>
        </p:sp>
        <p:sp>
          <p:nvSpPr>
            <p:cNvPr id="19483" name="Text Box 27">
              <a:extLst>
                <a:ext uri="{FF2B5EF4-FFF2-40B4-BE49-F238E27FC236}">
                  <a16:creationId xmlns="" xmlns:a16="http://schemas.microsoft.com/office/drawing/2014/main" id="{E04D1622-397C-4A9B-B539-EF34EFFB7475}"/>
                </a:ext>
              </a:extLst>
            </p:cNvPr>
            <p:cNvSpPr txBox="1">
              <a:spLocks noChangeArrowheads="1"/>
            </p:cNvSpPr>
            <p:nvPr/>
          </p:nvSpPr>
          <p:spPr bwMode="auto">
            <a:xfrm>
              <a:off x="2256" y="1872"/>
              <a:ext cx="403" cy="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zh-CN" sz="1800"/>
                <a:t>人工操作</a:t>
              </a:r>
            </a:p>
          </p:txBody>
        </p:sp>
        <p:sp>
          <p:nvSpPr>
            <p:cNvPr id="19484" name="Line 28">
              <a:extLst>
                <a:ext uri="{FF2B5EF4-FFF2-40B4-BE49-F238E27FC236}">
                  <a16:creationId xmlns="" xmlns:a16="http://schemas.microsoft.com/office/drawing/2014/main" id="{70CB4D39-44B7-4B0D-B6C5-0A6AFBA21FD5}"/>
                </a:ext>
              </a:extLst>
            </p:cNvPr>
            <p:cNvSpPr>
              <a:spLocks noChangeShapeType="1"/>
            </p:cNvSpPr>
            <p:nvPr/>
          </p:nvSpPr>
          <p:spPr bwMode="auto">
            <a:xfrm>
              <a:off x="0" y="2112"/>
              <a:ext cx="3120" cy="0"/>
            </a:xfrm>
            <a:prstGeom prst="line">
              <a:avLst/>
            </a:prstGeom>
            <a:noFill/>
            <a:ln w="9525">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5" name="Line 29">
              <a:extLst>
                <a:ext uri="{FF2B5EF4-FFF2-40B4-BE49-F238E27FC236}">
                  <a16:creationId xmlns="" xmlns:a16="http://schemas.microsoft.com/office/drawing/2014/main" id="{8997A4B9-E33D-47F9-9205-18E7381747AA}"/>
                </a:ext>
              </a:extLst>
            </p:cNvPr>
            <p:cNvSpPr>
              <a:spLocks noChangeShapeType="1"/>
            </p:cNvSpPr>
            <p:nvPr/>
          </p:nvSpPr>
          <p:spPr bwMode="auto">
            <a:xfrm flipV="1">
              <a:off x="3120" y="48"/>
              <a:ext cx="0" cy="2064"/>
            </a:xfrm>
            <a:prstGeom prst="line">
              <a:avLst/>
            </a:prstGeom>
            <a:noFill/>
            <a:ln w="9525">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4844236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 xmlns:a16="http://schemas.microsoft.com/office/drawing/2014/main" id="{2F63AFC6-7CCC-4D3D-9F06-A98EF0E7FC1B}"/>
              </a:ext>
            </a:extLst>
          </p:cNvPr>
          <p:cNvSpPr txBox="1">
            <a:spLocks/>
          </p:cNvSpPr>
          <p:nvPr/>
        </p:nvSpPr>
        <p:spPr bwMode="auto">
          <a:xfrm>
            <a:off x="2843213"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2.3.2 </a:t>
            </a:r>
            <a:r>
              <a:rPr lang="zh-CN" altLang="en-US" sz="2400" dirty="0">
                <a:solidFill>
                  <a:srgbClr val="D9D9D9"/>
                </a:solidFill>
                <a:latin typeface="+mn-ea"/>
                <a:ea typeface="+mn-ea"/>
              </a:rPr>
              <a:t>例子</a:t>
            </a:r>
          </a:p>
        </p:txBody>
      </p:sp>
      <p:sp>
        <p:nvSpPr>
          <p:cNvPr id="8" name="标题 3">
            <a:extLst>
              <a:ext uri="{FF2B5EF4-FFF2-40B4-BE49-F238E27FC236}">
                <a16:creationId xmlns="" xmlns:a16="http://schemas.microsoft.com/office/drawing/2014/main" id="{6828F711-5A44-46F4-94DF-AE3E178D2D6B}"/>
              </a:ext>
            </a:extLst>
          </p:cNvPr>
          <p:cNvSpPr>
            <a:spLocks noGrp="1"/>
          </p:cNvSpPr>
          <p:nvPr>
            <p:ph type="title"/>
          </p:nvPr>
        </p:nvSpPr>
        <p:spPr>
          <a:xfrm>
            <a:off x="387350" y="0"/>
            <a:ext cx="8229600" cy="1143000"/>
          </a:xfrm>
        </p:spPr>
        <p:txBody>
          <a:bodyPr/>
          <a:lstStyle/>
          <a:p>
            <a:pPr>
              <a:defRPr/>
            </a:pPr>
            <a:r>
              <a:rPr lang="en-US" altLang="zh-CN" b="1" dirty="0">
                <a:latin typeface="+mn-ea"/>
                <a:ea typeface="+mn-ea"/>
              </a:rPr>
              <a:t>2.3</a:t>
            </a:r>
            <a:r>
              <a:rPr lang="en-US" altLang="zh-CN" b="1" dirty="0"/>
              <a:t> </a:t>
            </a:r>
            <a:r>
              <a:rPr lang="zh-CN" altLang="en-US" b="1" dirty="0"/>
              <a:t>系统流程图</a:t>
            </a:r>
          </a:p>
        </p:txBody>
      </p:sp>
      <p:sp>
        <p:nvSpPr>
          <p:cNvPr id="2" name="TextBox 1">
            <a:extLst>
              <a:ext uri="{FF2B5EF4-FFF2-40B4-BE49-F238E27FC236}">
                <a16:creationId xmlns="" xmlns:a16="http://schemas.microsoft.com/office/drawing/2014/main" id="{38B78CC5-A40D-41F4-9FC8-D1EBF1561009}"/>
              </a:ext>
            </a:extLst>
          </p:cNvPr>
          <p:cNvSpPr txBox="1"/>
          <p:nvPr/>
        </p:nvSpPr>
        <p:spPr>
          <a:xfrm>
            <a:off x="566738" y="2205038"/>
            <a:ext cx="7848600" cy="282257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indent="457200" eaLnBrk="1" fontAlgn="auto" hangingPunct="1">
              <a:lnSpc>
                <a:spcPts val="3600"/>
              </a:lnSpc>
              <a:spcBef>
                <a:spcPts val="0"/>
              </a:spcBef>
              <a:spcAft>
                <a:spcPts val="0"/>
              </a:spcAft>
              <a:defRPr/>
            </a:pPr>
            <a:r>
              <a:rPr lang="zh-CN" altLang="en-US" sz="2400" dirty="0"/>
              <a:t>以一个</a:t>
            </a:r>
            <a:r>
              <a:rPr lang="zh-CN" altLang="zh-CN" sz="2400" dirty="0"/>
              <a:t>简单的例子</a:t>
            </a:r>
            <a:r>
              <a:rPr lang="zh-CN" altLang="en-US" sz="2400" dirty="0"/>
              <a:t>进行讲解</a:t>
            </a:r>
            <a:r>
              <a:rPr lang="zh-CN" altLang="zh-CN" sz="2400" dirty="0"/>
              <a:t>。某装配厂有一座存放零件的仓库，仓库中现有的各种零件的数量以及每种零件的库存量临界值等数据记录在库存清单主文件中。当仓库中零件数量有变化时，应该及时修改库存清单主文件，如果哪种零件的库存量少于它的库存量临界值，则应该报告给采购部门以便订货，规定每天向采购部门送一次订货报告。</a:t>
            </a:r>
            <a:endParaRPr lang="zh-CN" altLang="en-US" sz="2400" dirty="0"/>
          </a:p>
        </p:txBody>
      </p:sp>
      <p:sp>
        <p:nvSpPr>
          <p:cNvPr id="9" name="TextBox 8">
            <a:extLst>
              <a:ext uri="{FF2B5EF4-FFF2-40B4-BE49-F238E27FC236}">
                <a16:creationId xmlns="" xmlns:a16="http://schemas.microsoft.com/office/drawing/2014/main" id="{046FD1E2-62D2-4F84-A71C-C76290AA4B1E}"/>
              </a:ext>
            </a:extLst>
          </p:cNvPr>
          <p:cNvSpPr txBox="1"/>
          <p:nvPr/>
        </p:nvSpPr>
        <p:spPr>
          <a:xfrm>
            <a:off x="592138" y="1092200"/>
            <a:ext cx="228441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2.3.2 </a:t>
            </a:r>
            <a:r>
              <a:rPr lang="zh-CN" altLang="en-US" sz="3200" b="1" dirty="0">
                <a:solidFill>
                  <a:schemeClr val="tx1"/>
                </a:solidFill>
                <a:latin typeface="+mn-ea"/>
              </a:rPr>
              <a:t>例子</a:t>
            </a:r>
          </a:p>
        </p:txBody>
      </p:sp>
      <p:sp>
        <p:nvSpPr>
          <p:cNvPr id="7" name="1 Título">
            <a:extLst>
              <a:ext uri="{FF2B5EF4-FFF2-40B4-BE49-F238E27FC236}">
                <a16:creationId xmlns="" xmlns:a16="http://schemas.microsoft.com/office/drawing/2014/main" id="{5290E61E-869C-4D82-BCDE-134110114E14}"/>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597011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 xmlns:a16="http://schemas.microsoft.com/office/drawing/2014/main" id="{9F1D538C-8C52-498A-A42E-A952EE316EB7}"/>
              </a:ext>
            </a:extLst>
          </p:cNvPr>
          <p:cNvSpPr>
            <a:spLocks noGrp="1"/>
          </p:cNvSpPr>
          <p:nvPr>
            <p:ph type="title"/>
          </p:nvPr>
        </p:nvSpPr>
        <p:spPr/>
        <p:txBody>
          <a:bodyPr/>
          <a:lstStyle/>
          <a:p>
            <a:pPr>
              <a:defRPr/>
            </a:pPr>
            <a:r>
              <a:rPr lang="en-US" altLang="zh-CN" b="1" dirty="0">
                <a:latin typeface="+mn-ea"/>
                <a:ea typeface="+mn-ea"/>
              </a:rPr>
              <a:t>2.3</a:t>
            </a:r>
            <a:r>
              <a:rPr lang="en-US" altLang="zh-CN" b="1" dirty="0"/>
              <a:t> </a:t>
            </a:r>
            <a:r>
              <a:rPr lang="zh-CN" altLang="en-US" b="1" dirty="0"/>
              <a:t>系统流程图</a:t>
            </a:r>
          </a:p>
        </p:txBody>
      </p:sp>
      <p:sp>
        <p:nvSpPr>
          <p:cNvPr id="2" name="TextBox 1">
            <a:extLst>
              <a:ext uri="{FF2B5EF4-FFF2-40B4-BE49-F238E27FC236}">
                <a16:creationId xmlns="" xmlns:a16="http://schemas.microsoft.com/office/drawing/2014/main" id="{0D798192-F0E2-4676-BE16-A90EDBBCF974}"/>
              </a:ext>
            </a:extLst>
          </p:cNvPr>
          <p:cNvSpPr txBox="1"/>
          <p:nvPr/>
        </p:nvSpPr>
        <p:spPr>
          <a:xfrm>
            <a:off x="611188" y="1844675"/>
            <a:ext cx="8039100" cy="332422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indent="457200" eaLnBrk="1" fontAlgn="auto" hangingPunct="1">
              <a:lnSpc>
                <a:spcPts val="3600"/>
              </a:lnSpc>
              <a:spcBef>
                <a:spcPts val="0"/>
              </a:spcBef>
              <a:spcAft>
                <a:spcPts val="0"/>
              </a:spcAft>
              <a:defRPr/>
            </a:pPr>
            <a:r>
              <a:rPr lang="zh-CN" altLang="en-US" sz="2400" dirty="0">
                <a:latin typeface="+mn-ea"/>
              </a:rPr>
              <a:t>该装配厂使用一台小型计算机处理更新库存清单主文件和产生订货报告的任务。零件库存量的每一次变化称为一个事务，由放在仓库中的</a:t>
            </a:r>
            <a:r>
              <a:rPr lang="en-US" altLang="zh-CN" sz="2400" dirty="0">
                <a:latin typeface="+mn-ea"/>
              </a:rPr>
              <a:t>CRT</a:t>
            </a:r>
            <a:r>
              <a:rPr lang="zh-CN" altLang="en-US" sz="2400" dirty="0">
                <a:latin typeface="+mn-ea"/>
              </a:rPr>
              <a:t>终端输入到计算机中；系统中的库存清单程序对事务进行处理，更新存储在磁盘上的库存清单主文件，并且把必要的订货信息写在磁带上。最后，每天由报告生成程序读一次磁带，并且打印出订货报告。</a:t>
            </a:r>
            <a:endParaRPr lang="en-US" altLang="zh-CN" sz="2400" dirty="0">
              <a:latin typeface="+mn-ea"/>
            </a:endParaRPr>
          </a:p>
          <a:p>
            <a:pPr indent="457200" eaLnBrk="1" fontAlgn="auto" hangingPunct="1">
              <a:lnSpc>
                <a:spcPts val="3600"/>
              </a:lnSpc>
              <a:spcBef>
                <a:spcPts val="0"/>
              </a:spcBef>
              <a:spcAft>
                <a:spcPts val="0"/>
              </a:spcAft>
              <a:defRPr/>
            </a:pPr>
            <a:r>
              <a:rPr lang="zh-CN" altLang="en-US" sz="2400" dirty="0">
                <a:latin typeface="+mn-ea"/>
              </a:rPr>
              <a:t>如下图所示。</a:t>
            </a:r>
          </a:p>
        </p:txBody>
      </p:sp>
      <p:sp>
        <p:nvSpPr>
          <p:cNvPr id="6" name="1 Título">
            <a:extLst>
              <a:ext uri="{FF2B5EF4-FFF2-40B4-BE49-F238E27FC236}">
                <a16:creationId xmlns="" xmlns:a16="http://schemas.microsoft.com/office/drawing/2014/main" id="{E698EAF0-5F02-4B20-86E2-D1CDBEB8526D}"/>
              </a:ext>
            </a:extLst>
          </p:cNvPr>
          <p:cNvSpPr txBox="1">
            <a:spLocks/>
          </p:cNvSpPr>
          <p:nvPr/>
        </p:nvSpPr>
        <p:spPr bwMode="auto">
          <a:xfrm>
            <a:off x="2843213"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2.3.2 </a:t>
            </a:r>
            <a:r>
              <a:rPr lang="zh-CN" altLang="en-US" sz="2400" dirty="0">
                <a:solidFill>
                  <a:srgbClr val="D9D9D9"/>
                </a:solidFill>
                <a:latin typeface="+mn-ea"/>
                <a:ea typeface="+mn-ea"/>
              </a:rPr>
              <a:t>例子</a:t>
            </a:r>
          </a:p>
        </p:txBody>
      </p:sp>
      <p:sp>
        <p:nvSpPr>
          <p:cNvPr id="7" name="1 Título">
            <a:extLst>
              <a:ext uri="{FF2B5EF4-FFF2-40B4-BE49-F238E27FC236}">
                <a16:creationId xmlns="" xmlns:a16="http://schemas.microsoft.com/office/drawing/2014/main" id="{8DAF9190-9EBC-4E60-B4BD-EB2A56BDF217}"/>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8851721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图片 2">
            <a:extLst>
              <a:ext uri="{FF2B5EF4-FFF2-40B4-BE49-F238E27FC236}">
                <a16:creationId xmlns="" xmlns:a16="http://schemas.microsoft.com/office/drawing/2014/main" id="{704EFCFC-2C1E-481D-B85E-505651CCAD6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88913"/>
            <a:ext cx="4900613"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 xmlns:a16="http://schemas.microsoft.com/office/drawing/2014/main" id="{74F632BC-91CB-4F45-A383-AC6500C60BE0}"/>
              </a:ext>
            </a:extLst>
          </p:cNvPr>
          <p:cNvSpPr txBox="1">
            <a:spLocks/>
          </p:cNvSpPr>
          <p:nvPr/>
        </p:nvSpPr>
        <p:spPr bwMode="auto">
          <a:xfrm>
            <a:off x="2843213"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2.3.2 </a:t>
            </a:r>
            <a:r>
              <a:rPr lang="zh-CN" altLang="en-US" sz="2400" dirty="0">
                <a:solidFill>
                  <a:srgbClr val="D9D9D9"/>
                </a:solidFill>
                <a:latin typeface="+mn-ea"/>
                <a:ea typeface="+mn-ea"/>
              </a:rPr>
              <a:t>例子</a:t>
            </a:r>
          </a:p>
        </p:txBody>
      </p:sp>
      <p:sp>
        <p:nvSpPr>
          <p:cNvPr id="6" name="1 Título">
            <a:extLst>
              <a:ext uri="{FF2B5EF4-FFF2-40B4-BE49-F238E27FC236}">
                <a16:creationId xmlns="" xmlns:a16="http://schemas.microsoft.com/office/drawing/2014/main" id="{D39D454F-5FEF-4F5E-AA35-20201DDA5274}"/>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
        <p:nvSpPr>
          <p:cNvPr id="7" name="Rectangle 3">
            <a:extLst>
              <a:ext uri="{FF2B5EF4-FFF2-40B4-BE49-F238E27FC236}">
                <a16:creationId xmlns="" xmlns:a16="http://schemas.microsoft.com/office/drawing/2014/main" id="{0420124A-998E-4E90-910E-FA79D3ED2B16}"/>
              </a:ext>
            </a:extLst>
          </p:cNvPr>
          <p:cNvSpPr txBox="1">
            <a:spLocks noChangeArrowheads="1"/>
          </p:cNvSpPr>
          <p:nvPr/>
        </p:nvSpPr>
        <p:spPr bwMode="auto">
          <a:xfrm>
            <a:off x="5026025" y="3789040"/>
            <a:ext cx="441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Tx/>
              <a:buNone/>
            </a:pPr>
            <a:r>
              <a:rPr lang="zh-CN" altLang="zh-CN" sz="2800" b="1">
                <a:ea typeface="楷体_GB2312" pitchFamily="1" charset="-122"/>
              </a:rPr>
              <a:t>注：符号 = 系统部件</a:t>
            </a:r>
          </a:p>
          <a:p>
            <a:pPr eaLnBrk="1" hangingPunct="1">
              <a:buFontTx/>
              <a:buNone/>
            </a:pPr>
            <a:r>
              <a:rPr lang="zh-CN" altLang="zh-CN" sz="2800" b="1">
                <a:ea typeface="楷体_GB2312" pitchFamily="1" charset="-122"/>
              </a:rPr>
              <a:t>        箭头 = 信息流动路径</a:t>
            </a:r>
            <a:endParaRPr lang="zh-CN" altLang="zh-CN" sz="2800" b="1" dirty="0">
              <a:ea typeface="楷体_GB2312" pitchFamily="1" charset="-122"/>
            </a:endParaRPr>
          </a:p>
        </p:txBody>
      </p:sp>
    </p:spTree>
    <p:extLst>
      <p:ext uri="{BB962C8B-B14F-4D97-AF65-F5344CB8AC3E}">
        <p14:creationId xmlns:p14="http://schemas.microsoft.com/office/powerpoint/2010/main" val="64724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box(in)">
                                      <p:cBhvr>
                                        <p:cTn id="11" dur="500"/>
                                        <p:tgtEl>
                                          <p:spTgt spid="7">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2843213" y="6291263"/>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2.3.3 </a:t>
            </a:r>
            <a:r>
              <a:rPr lang="zh-CN" altLang="en-US" sz="2400" dirty="0">
                <a:solidFill>
                  <a:srgbClr val="D9D9D9"/>
                </a:solidFill>
                <a:latin typeface="+mn-ea"/>
                <a:ea typeface="+mn-ea"/>
              </a:rPr>
              <a:t>分层</a:t>
            </a:r>
          </a:p>
        </p:txBody>
      </p:sp>
      <p:sp>
        <p:nvSpPr>
          <p:cNvPr id="8" name="标题 3"/>
          <p:cNvSpPr>
            <a:spLocks noGrp="1"/>
          </p:cNvSpPr>
          <p:nvPr>
            <p:ph type="title"/>
          </p:nvPr>
        </p:nvSpPr>
        <p:spPr>
          <a:xfrm>
            <a:off x="107950" y="31750"/>
            <a:ext cx="8229600" cy="1143000"/>
          </a:xfrm>
        </p:spPr>
        <p:txBody>
          <a:bodyPr/>
          <a:lstStyle/>
          <a:p>
            <a:pPr>
              <a:defRPr/>
            </a:pPr>
            <a:r>
              <a:rPr lang="en-US" altLang="zh-CN" b="1" dirty="0" smtClean="0">
                <a:latin typeface="+mn-ea"/>
                <a:ea typeface="+mn-ea"/>
              </a:rPr>
              <a:t>2.3 </a:t>
            </a:r>
            <a:r>
              <a:rPr lang="zh-CN" altLang="en-US" b="1" dirty="0" smtClean="0"/>
              <a:t>系统流程图</a:t>
            </a:r>
          </a:p>
        </p:txBody>
      </p:sp>
      <p:sp>
        <p:nvSpPr>
          <p:cNvPr id="9" name="圆角矩形 8"/>
          <p:cNvSpPr/>
          <p:nvPr/>
        </p:nvSpPr>
        <p:spPr>
          <a:xfrm>
            <a:off x="611560" y="2492896"/>
            <a:ext cx="7776864" cy="2664296"/>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ts val="3600"/>
              </a:lnSpc>
              <a:spcBef>
                <a:spcPts val="0"/>
              </a:spcBef>
              <a:spcAft>
                <a:spcPts val="0"/>
              </a:spcAft>
              <a:defRPr/>
            </a:pPr>
            <a:r>
              <a:rPr lang="zh-CN" altLang="en-US" sz="2400" dirty="0">
                <a:solidFill>
                  <a:schemeClr val="tx1"/>
                </a:solidFill>
                <a:latin typeface="+mn-ea"/>
              </a:rPr>
              <a:t>面对复杂的系统时，一个比较好的方法是分层次地描绘这个系统。首先用一张高层次的系统流程图描绘系统总体概貌，表明系统的关键功能。然后分别把每个关键功能扩展到适当的详细程度，画在单独的一页纸上。这种分层次的描绘方法便于阅读者按从抽象到具体的过程逐步深入地了解一个复杂的系统。</a:t>
            </a:r>
          </a:p>
        </p:txBody>
      </p:sp>
      <p:sp>
        <p:nvSpPr>
          <p:cNvPr id="7" name="TextBox 6"/>
          <p:cNvSpPr txBox="1"/>
          <p:nvPr/>
        </p:nvSpPr>
        <p:spPr>
          <a:xfrm>
            <a:off x="625475" y="1331913"/>
            <a:ext cx="22844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2.3.3 </a:t>
            </a:r>
            <a:r>
              <a:rPr lang="zh-CN" altLang="en-US" sz="3200" b="1" dirty="0">
                <a:solidFill>
                  <a:schemeClr val="tx1"/>
                </a:solidFill>
                <a:latin typeface="+mn-ea"/>
              </a:rPr>
              <a:t>分层</a:t>
            </a:r>
          </a:p>
        </p:txBody>
      </p:sp>
      <p:sp>
        <p:nvSpPr>
          <p:cNvPr id="10"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mn-ea"/>
                <a:ea typeface="+mn-ea"/>
              </a:rPr>
              <a:t>第</a:t>
            </a:r>
            <a:r>
              <a:rPr lang="en-US" altLang="zh-CN" sz="2400" dirty="0" smtClean="0">
                <a:solidFill>
                  <a:srgbClr val="D9D9D9"/>
                </a:solidFill>
                <a:latin typeface="+mn-ea"/>
                <a:ea typeface="+mn-ea"/>
              </a:rPr>
              <a:t>2</a:t>
            </a:r>
            <a:r>
              <a:rPr lang="zh-CN" altLang="en-US" sz="2400" dirty="0" smtClean="0">
                <a:solidFill>
                  <a:srgbClr val="D9D9D9"/>
                </a:solidFill>
                <a:latin typeface="+mn-ea"/>
                <a:ea typeface="+mn-ea"/>
              </a:rPr>
              <a:t>章可行性研究</a:t>
            </a:r>
            <a:endParaRPr lang="zh-CN" altLang="en-US" sz="2400" dirty="0">
              <a:solidFill>
                <a:srgbClr val="D9D9D9"/>
              </a:solidFill>
              <a:latin typeface="+mn-ea"/>
              <a:ea typeface="+mn-ea"/>
            </a:endParaRPr>
          </a:p>
        </p:txBody>
      </p:sp>
    </p:spTree>
    <p:extLst>
      <p:ext uri="{BB962C8B-B14F-4D97-AF65-F5344CB8AC3E}">
        <p14:creationId xmlns:p14="http://schemas.microsoft.com/office/powerpoint/2010/main" val="14581132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 xmlns:a16="http://schemas.microsoft.com/office/drawing/2014/main" id="{597B8B2B-6A47-4A46-A6BD-FEB01B6411C2}"/>
              </a:ext>
            </a:extLst>
          </p:cNvPr>
          <p:cNvSpPr>
            <a:spLocks noGrp="1"/>
          </p:cNvSpPr>
          <p:nvPr>
            <p:ph type="title"/>
          </p:nvPr>
        </p:nvSpPr>
        <p:spPr>
          <a:xfrm>
            <a:off x="450850" y="19050"/>
            <a:ext cx="8229600" cy="1143000"/>
          </a:xfrm>
        </p:spPr>
        <p:txBody>
          <a:bodyPr/>
          <a:lstStyle/>
          <a:p>
            <a:pPr>
              <a:defRPr/>
            </a:pPr>
            <a:r>
              <a:rPr lang="en-US" altLang="zh-CN" b="1" dirty="0">
                <a:latin typeface="+mn-ea"/>
                <a:ea typeface="+mn-ea"/>
              </a:rPr>
              <a:t>2.4</a:t>
            </a:r>
            <a:r>
              <a:rPr lang="en-US" altLang="zh-CN" b="1" dirty="0"/>
              <a:t> </a:t>
            </a:r>
            <a:r>
              <a:rPr lang="zh-CN" altLang="en-US" b="1" dirty="0"/>
              <a:t>数据流图</a:t>
            </a:r>
          </a:p>
        </p:txBody>
      </p:sp>
      <p:sp>
        <p:nvSpPr>
          <p:cNvPr id="6" name="TextBox 5">
            <a:extLst>
              <a:ext uri="{FF2B5EF4-FFF2-40B4-BE49-F238E27FC236}">
                <a16:creationId xmlns="" xmlns:a16="http://schemas.microsoft.com/office/drawing/2014/main" id="{FA7041FA-9030-4B86-B602-3319377BBA19}"/>
              </a:ext>
            </a:extLst>
          </p:cNvPr>
          <p:cNvSpPr txBox="1"/>
          <p:nvPr/>
        </p:nvSpPr>
        <p:spPr>
          <a:xfrm>
            <a:off x="755650" y="1422400"/>
            <a:ext cx="1368425" cy="5842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3200" dirty="0">
                <a:solidFill>
                  <a:schemeClr val="tx1"/>
                </a:solidFill>
              </a:rPr>
              <a:t>概念</a:t>
            </a:r>
            <a:endParaRPr lang="zh-CN" altLang="en-US" sz="3200" b="1" dirty="0">
              <a:solidFill>
                <a:schemeClr val="tx1"/>
              </a:solidFill>
            </a:endParaRPr>
          </a:p>
        </p:txBody>
      </p:sp>
      <p:sp>
        <p:nvSpPr>
          <p:cNvPr id="9" name="圆角矩形 8">
            <a:extLst>
              <a:ext uri="{FF2B5EF4-FFF2-40B4-BE49-F238E27FC236}">
                <a16:creationId xmlns="" xmlns:a16="http://schemas.microsoft.com/office/drawing/2014/main" id="{264BC923-6AD9-4ADC-9D40-2EF897639623}"/>
              </a:ext>
            </a:extLst>
          </p:cNvPr>
          <p:cNvSpPr/>
          <p:nvPr/>
        </p:nvSpPr>
        <p:spPr>
          <a:xfrm>
            <a:off x="633869" y="2348880"/>
            <a:ext cx="7754481"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ts val="3600"/>
              </a:lnSpc>
              <a:spcBef>
                <a:spcPts val="0"/>
              </a:spcBef>
              <a:spcAft>
                <a:spcPts val="0"/>
              </a:spcAft>
              <a:defRPr/>
            </a:pPr>
            <a:r>
              <a:rPr lang="zh-CN" altLang="zh-CN" sz="2400" dirty="0">
                <a:solidFill>
                  <a:schemeClr val="tx1"/>
                </a:solidFill>
                <a:latin typeface="+mn-ea"/>
              </a:rPr>
              <a:t>数据流图</a:t>
            </a:r>
            <a:r>
              <a:rPr lang="en-US" altLang="zh-CN" sz="2400" dirty="0">
                <a:solidFill>
                  <a:schemeClr val="tx1"/>
                </a:solidFill>
                <a:latin typeface="+mn-ea"/>
              </a:rPr>
              <a:t>(DFD)</a:t>
            </a:r>
            <a:r>
              <a:rPr lang="zh-CN" altLang="zh-CN" sz="2400" dirty="0">
                <a:solidFill>
                  <a:schemeClr val="tx1"/>
                </a:solidFill>
                <a:latin typeface="+mn-ea"/>
              </a:rPr>
              <a:t>是一种图形化技术，它描绘信息流和数据从输入移动到输出的过程中所经受的变换。</a:t>
            </a:r>
            <a:endParaRPr lang="en-US" altLang="zh-CN" sz="2400" dirty="0">
              <a:solidFill>
                <a:schemeClr val="tx1"/>
              </a:solidFill>
              <a:latin typeface="+mn-ea"/>
            </a:endParaRPr>
          </a:p>
          <a:p>
            <a:pPr indent="457200" eaLnBrk="1" fontAlgn="auto" hangingPunct="1">
              <a:lnSpc>
                <a:spcPts val="3600"/>
              </a:lnSpc>
              <a:spcBef>
                <a:spcPts val="0"/>
              </a:spcBef>
              <a:spcAft>
                <a:spcPts val="0"/>
              </a:spcAft>
              <a:defRPr/>
            </a:pPr>
            <a:endParaRPr lang="zh-CN" altLang="en-US" sz="2400" dirty="0">
              <a:solidFill>
                <a:schemeClr val="tx1"/>
              </a:solidFill>
              <a:latin typeface="+mn-ea"/>
            </a:endParaRPr>
          </a:p>
        </p:txBody>
      </p:sp>
      <p:sp>
        <p:nvSpPr>
          <p:cNvPr id="7" name="1 Título">
            <a:extLst>
              <a:ext uri="{FF2B5EF4-FFF2-40B4-BE49-F238E27FC236}">
                <a16:creationId xmlns="" xmlns:a16="http://schemas.microsoft.com/office/drawing/2014/main" id="{E1B6020C-A555-4F39-A010-E5FD834FD8C4}"/>
              </a:ext>
            </a:extLst>
          </p:cNvPr>
          <p:cNvSpPr txBox="1">
            <a:spLocks/>
          </p:cNvSpPr>
          <p:nvPr/>
        </p:nvSpPr>
        <p:spPr bwMode="auto">
          <a:xfrm>
            <a:off x="2916238" y="6291263"/>
            <a:ext cx="3351212"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 </a:t>
            </a:r>
            <a:r>
              <a:rPr lang="zh-CN" altLang="en-US" sz="2400" dirty="0">
                <a:solidFill>
                  <a:srgbClr val="D9D9D9"/>
                </a:solidFill>
                <a:latin typeface="+mn-ea"/>
                <a:ea typeface="+mn-ea"/>
              </a:rPr>
              <a:t>数据流图</a:t>
            </a:r>
          </a:p>
        </p:txBody>
      </p:sp>
      <p:sp>
        <p:nvSpPr>
          <p:cNvPr id="10" name="1 Título">
            <a:extLst>
              <a:ext uri="{FF2B5EF4-FFF2-40B4-BE49-F238E27FC236}">
                <a16:creationId xmlns="" xmlns:a16="http://schemas.microsoft.com/office/drawing/2014/main" id="{407D3242-E5B7-4B6F-9505-CDEDE7AF16E8}"/>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
        <p:nvSpPr>
          <p:cNvPr id="2" name="矩形 1">
            <a:extLst>
              <a:ext uri="{FF2B5EF4-FFF2-40B4-BE49-F238E27FC236}">
                <a16:creationId xmlns="" xmlns:a16="http://schemas.microsoft.com/office/drawing/2014/main" id="{AA0BC7FF-436E-464C-8C21-9C5D23ACCFD8}"/>
              </a:ext>
            </a:extLst>
          </p:cNvPr>
          <p:cNvSpPr/>
          <p:nvPr/>
        </p:nvSpPr>
        <p:spPr>
          <a:xfrm>
            <a:off x="755650" y="3211965"/>
            <a:ext cx="7488758" cy="1875513"/>
          </a:xfrm>
          <a:prstGeom prst="rect">
            <a:avLst/>
          </a:prstGeom>
        </p:spPr>
        <p:txBody>
          <a:bodyPr wrap="square">
            <a:spAutoFit/>
          </a:bodyPr>
          <a:lstStyle/>
          <a:p>
            <a:pPr indent="457200">
              <a:lnSpc>
                <a:spcPts val="3600"/>
              </a:lnSpc>
            </a:pPr>
            <a:r>
              <a:rPr lang="zh-CN" altLang="zh-CN" sz="2400" dirty="0">
                <a:latin typeface="+mn-ea"/>
              </a:rPr>
              <a:t>数据流图</a:t>
            </a:r>
            <a:r>
              <a:rPr lang="zh-CN" altLang="en-US" sz="2400" dirty="0">
                <a:latin typeface="+mn-ea"/>
                <a:ea typeface="+mn-ea"/>
              </a:rPr>
              <a:t>描绘系统的逻辑模型，图中没有具体的物理元素，只是描绘信息在系统中流动和处理的情况。</a:t>
            </a:r>
          </a:p>
          <a:p>
            <a:pPr indent="457200">
              <a:lnSpc>
                <a:spcPts val="3600"/>
              </a:lnSpc>
            </a:pPr>
            <a:r>
              <a:rPr lang="zh-CN" altLang="en-US" sz="2400" dirty="0">
                <a:latin typeface="+mn-ea"/>
                <a:ea typeface="+mn-ea"/>
              </a:rPr>
              <a:t>设计数据流图只需考虑系统必须完成的基本逻辑功能，完全不需要考虑如何具体的实现这些功能。</a:t>
            </a:r>
          </a:p>
        </p:txBody>
      </p:sp>
    </p:spTree>
    <p:extLst>
      <p:ext uri="{BB962C8B-B14F-4D97-AF65-F5344CB8AC3E}">
        <p14:creationId xmlns:p14="http://schemas.microsoft.com/office/powerpoint/2010/main" val="21693425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 xmlns:a16="http://schemas.microsoft.com/office/drawing/2014/main" id="{76637E32-220F-491E-BE96-A70F377B4B42}"/>
              </a:ext>
            </a:extLst>
          </p:cNvPr>
          <p:cNvSpPr txBox="1">
            <a:spLocks/>
          </p:cNvSpPr>
          <p:nvPr/>
        </p:nvSpPr>
        <p:spPr bwMode="auto">
          <a:xfrm>
            <a:off x="2771775"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2.4.1</a:t>
            </a:r>
            <a:r>
              <a:rPr lang="zh-CN" altLang="en-US" sz="2400" dirty="0">
                <a:solidFill>
                  <a:srgbClr val="D9D9D9"/>
                </a:solidFill>
                <a:latin typeface="+mn-ea"/>
                <a:ea typeface="+mn-ea"/>
              </a:rPr>
              <a:t>  符号</a:t>
            </a:r>
          </a:p>
        </p:txBody>
      </p:sp>
      <p:sp>
        <p:nvSpPr>
          <p:cNvPr id="8" name="标题 3">
            <a:extLst>
              <a:ext uri="{FF2B5EF4-FFF2-40B4-BE49-F238E27FC236}">
                <a16:creationId xmlns="" xmlns:a16="http://schemas.microsoft.com/office/drawing/2014/main" id="{8DC32874-5C22-4DCF-942D-145169B9A5B0}"/>
              </a:ext>
            </a:extLst>
          </p:cNvPr>
          <p:cNvSpPr>
            <a:spLocks noGrp="1"/>
          </p:cNvSpPr>
          <p:nvPr>
            <p:ph type="title"/>
          </p:nvPr>
        </p:nvSpPr>
        <p:spPr>
          <a:xfrm>
            <a:off x="141288" y="6350"/>
            <a:ext cx="8229600" cy="1143000"/>
          </a:xfrm>
        </p:spPr>
        <p:txBody>
          <a:bodyPr/>
          <a:lstStyle/>
          <a:p>
            <a:pPr>
              <a:defRPr/>
            </a:pPr>
            <a:r>
              <a:rPr lang="en-US" altLang="zh-CN" b="1" dirty="0">
                <a:latin typeface="+mn-ea"/>
                <a:ea typeface="+mn-ea"/>
              </a:rPr>
              <a:t>2.4</a:t>
            </a:r>
            <a:r>
              <a:rPr lang="en-US" altLang="zh-CN" b="1" dirty="0"/>
              <a:t> </a:t>
            </a:r>
            <a:r>
              <a:rPr lang="zh-CN" altLang="en-US" b="1" dirty="0"/>
              <a:t>数据流图</a:t>
            </a:r>
          </a:p>
        </p:txBody>
      </p:sp>
      <p:sp>
        <p:nvSpPr>
          <p:cNvPr id="6" name="TextBox 5">
            <a:extLst>
              <a:ext uri="{FF2B5EF4-FFF2-40B4-BE49-F238E27FC236}">
                <a16:creationId xmlns="" xmlns:a16="http://schemas.microsoft.com/office/drawing/2014/main" id="{92013463-CB2F-472B-A5D6-059624C35553}"/>
              </a:ext>
            </a:extLst>
          </p:cNvPr>
          <p:cNvSpPr txBox="1"/>
          <p:nvPr/>
        </p:nvSpPr>
        <p:spPr>
          <a:xfrm>
            <a:off x="503238" y="981075"/>
            <a:ext cx="24812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2.4.1</a:t>
            </a:r>
            <a:r>
              <a:rPr lang="zh-CN" altLang="en-US" sz="3200" b="1" dirty="0">
                <a:solidFill>
                  <a:schemeClr val="tx1"/>
                </a:solidFill>
                <a:latin typeface="+mn-ea"/>
              </a:rPr>
              <a:t> </a:t>
            </a:r>
            <a:r>
              <a:rPr lang="zh-CN" altLang="en-US" sz="3200" b="1" dirty="0">
                <a:solidFill>
                  <a:schemeClr val="tx1"/>
                </a:solidFill>
              </a:rPr>
              <a:t>符号</a:t>
            </a:r>
          </a:p>
        </p:txBody>
      </p:sp>
      <p:graphicFrame>
        <p:nvGraphicFramePr>
          <p:cNvPr id="2" name="图示 1">
            <a:extLst>
              <a:ext uri="{FF2B5EF4-FFF2-40B4-BE49-F238E27FC236}">
                <a16:creationId xmlns="" xmlns:a16="http://schemas.microsoft.com/office/drawing/2014/main" id="{269814EC-4570-4A1E-A07D-1C19958BA75B}"/>
              </a:ext>
            </a:extLst>
          </p:cNvPr>
          <p:cNvGraphicFramePr/>
          <p:nvPr/>
        </p:nvGraphicFramePr>
        <p:xfrm>
          <a:off x="2877270" y="1387292"/>
          <a:ext cx="6015209" cy="4561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下箭头 2">
            <a:extLst>
              <a:ext uri="{FF2B5EF4-FFF2-40B4-BE49-F238E27FC236}">
                <a16:creationId xmlns="" xmlns:a16="http://schemas.microsoft.com/office/drawing/2014/main" id="{B739181C-99FD-43EC-80F6-2E88E4B9FB50}"/>
              </a:ext>
            </a:extLst>
          </p:cNvPr>
          <p:cNvSpPr/>
          <p:nvPr/>
        </p:nvSpPr>
        <p:spPr>
          <a:xfrm rot="16200000">
            <a:off x="1249362" y="2436813"/>
            <a:ext cx="1241425" cy="222885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fontAlgn="auto" hangingPunct="1">
              <a:spcBef>
                <a:spcPts val="0"/>
              </a:spcBef>
              <a:spcAft>
                <a:spcPts val="0"/>
              </a:spcAft>
              <a:defRPr/>
            </a:pPr>
            <a:r>
              <a:rPr lang="zh-CN" altLang="en-US" dirty="0">
                <a:solidFill>
                  <a:schemeClr val="tx1"/>
                </a:solidFill>
              </a:rPr>
              <a:t>数据流四中基本符号</a:t>
            </a:r>
          </a:p>
        </p:txBody>
      </p:sp>
      <p:sp>
        <p:nvSpPr>
          <p:cNvPr id="9" name="1 Título">
            <a:extLst>
              <a:ext uri="{FF2B5EF4-FFF2-40B4-BE49-F238E27FC236}">
                <a16:creationId xmlns="" xmlns:a16="http://schemas.microsoft.com/office/drawing/2014/main" id="{4CA4E623-67D9-4D90-9ECF-A5DB74667B7F}"/>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63258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mn-ea"/>
                <a:ea typeface="+mn-ea"/>
              </a:rPr>
              <a:t>主要内容</a:t>
            </a:r>
            <a:endParaRPr lang="zh-CN" altLang="en-US" sz="2400" dirty="0">
              <a:solidFill>
                <a:srgbClr val="D9D9D9"/>
              </a:solidFill>
              <a:latin typeface="+mn-ea"/>
              <a:ea typeface="+mn-ea"/>
            </a:endParaRPr>
          </a:p>
        </p:txBody>
      </p:sp>
      <p:sp>
        <p:nvSpPr>
          <p:cNvPr id="7" name="1 Título"/>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mn-ea"/>
                <a:ea typeface="+mn-ea"/>
              </a:rPr>
              <a:t>主要内容</a:t>
            </a:r>
            <a:endParaRPr lang="es-HN" b="1" dirty="0">
              <a:latin typeface="+mn-ea"/>
              <a:ea typeface="+mn-ea"/>
            </a:endParaRPr>
          </a:p>
        </p:txBody>
      </p:sp>
      <p:sp>
        <p:nvSpPr>
          <p:cNvPr id="5" name="矩形 4"/>
          <p:cNvSpPr/>
          <p:nvPr/>
        </p:nvSpPr>
        <p:spPr>
          <a:xfrm>
            <a:off x="900113" y="1196975"/>
            <a:ext cx="7893050" cy="4271963"/>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mn-ea"/>
                <a:ea typeface="+mn-ea"/>
              </a:rPr>
              <a:t>2.1 </a:t>
            </a:r>
            <a:r>
              <a:rPr kumimoji="1" lang="zh-CN" altLang="en-US" sz="2800" b="1" kern="0" dirty="0">
                <a:latin typeface="+mn-ea"/>
                <a:ea typeface="+mn-ea"/>
              </a:rPr>
              <a:t>可行性研究的任务</a:t>
            </a:r>
            <a:endParaRPr kumimoji="1" lang="en-US" altLang="zh-CN" sz="2800" b="1" kern="0" dirty="0">
              <a:latin typeface="+mn-ea"/>
              <a:ea typeface="+mn-ea"/>
            </a:endParaRPr>
          </a:p>
          <a:p>
            <a:pPr eaLnBrk="1" fontAlgn="auto" hangingPunct="1">
              <a:lnSpc>
                <a:spcPct val="120000"/>
              </a:lnSpc>
              <a:spcBef>
                <a:spcPct val="50000"/>
              </a:spcBef>
              <a:spcAft>
                <a:spcPts val="0"/>
              </a:spcAft>
              <a:defRPr/>
            </a:pPr>
            <a:r>
              <a:rPr kumimoji="1" lang="en-US" altLang="zh-CN" sz="2800" b="1" kern="0" dirty="0">
                <a:latin typeface="+mn-ea"/>
                <a:ea typeface="+mn-ea"/>
              </a:rPr>
              <a:t>2.2 </a:t>
            </a:r>
            <a:r>
              <a:rPr kumimoji="1" lang="zh-CN" altLang="en-US" sz="2800" b="1" kern="0" dirty="0">
                <a:latin typeface="+mn-ea"/>
                <a:ea typeface="+mn-ea"/>
              </a:rPr>
              <a:t>可行性研究过程</a:t>
            </a:r>
            <a:endParaRPr kumimoji="1" lang="en-US" altLang="zh-CN" sz="2800" b="1" kern="0" dirty="0">
              <a:latin typeface="+mn-ea"/>
              <a:ea typeface="+mn-ea"/>
            </a:endParaRPr>
          </a:p>
          <a:p>
            <a:pPr eaLnBrk="1" fontAlgn="auto" hangingPunct="1">
              <a:lnSpc>
                <a:spcPct val="120000"/>
              </a:lnSpc>
              <a:spcBef>
                <a:spcPct val="50000"/>
              </a:spcBef>
              <a:spcAft>
                <a:spcPts val="0"/>
              </a:spcAft>
              <a:defRPr/>
            </a:pPr>
            <a:r>
              <a:rPr kumimoji="1" lang="en-US" altLang="zh-CN" sz="2800" b="1" kern="0" dirty="0">
                <a:latin typeface="+mn-ea"/>
                <a:ea typeface="+mn-ea"/>
              </a:rPr>
              <a:t>2.3 </a:t>
            </a:r>
            <a:r>
              <a:rPr kumimoji="1" lang="zh-CN" altLang="en-US" sz="2800" b="1" kern="0" dirty="0">
                <a:latin typeface="+mn-ea"/>
                <a:ea typeface="+mn-ea"/>
              </a:rPr>
              <a:t>系统流程图</a:t>
            </a:r>
            <a:endParaRPr kumimoji="1" lang="en-US" altLang="zh-CN" sz="2800" b="1" kern="0" dirty="0">
              <a:latin typeface="+mn-ea"/>
              <a:ea typeface="+mn-ea"/>
            </a:endParaRPr>
          </a:p>
          <a:p>
            <a:pPr eaLnBrk="1" hangingPunct="1">
              <a:lnSpc>
                <a:spcPct val="120000"/>
              </a:lnSpc>
              <a:spcBef>
                <a:spcPct val="50000"/>
              </a:spcBef>
              <a:defRPr/>
            </a:pPr>
            <a:r>
              <a:rPr kumimoji="1" lang="en-US" altLang="zh-CN" sz="2800" b="1" kern="0" dirty="0">
                <a:latin typeface="+mn-ea"/>
                <a:ea typeface="+mn-ea"/>
              </a:rPr>
              <a:t>2.4 </a:t>
            </a:r>
            <a:r>
              <a:rPr kumimoji="1" lang="zh-CN" altLang="en-US" sz="2800" b="1" dirty="0">
                <a:latin typeface="+mn-ea"/>
                <a:ea typeface="+mn-ea"/>
              </a:rPr>
              <a:t>数据流图</a:t>
            </a:r>
            <a:endParaRPr kumimoji="1" lang="en-US" altLang="zh-CN" sz="2800" b="1" dirty="0">
              <a:latin typeface="+mn-ea"/>
              <a:ea typeface="+mn-ea"/>
            </a:endParaRPr>
          </a:p>
          <a:p>
            <a:pPr eaLnBrk="1" hangingPunct="1">
              <a:lnSpc>
                <a:spcPct val="120000"/>
              </a:lnSpc>
              <a:spcBef>
                <a:spcPct val="50000"/>
              </a:spcBef>
              <a:defRPr/>
            </a:pPr>
            <a:r>
              <a:rPr kumimoji="1" lang="en-US" altLang="zh-CN" sz="2800" b="1" dirty="0">
                <a:latin typeface="+mn-ea"/>
                <a:ea typeface="+mn-ea"/>
              </a:rPr>
              <a:t>2.5 </a:t>
            </a:r>
            <a:r>
              <a:rPr kumimoji="1" lang="zh-CN" altLang="en-US" sz="2800" b="1" dirty="0">
                <a:latin typeface="+mn-ea"/>
                <a:ea typeface="+mn-ea"/>
              </a:rPr>
              <a:t>数据字典</a:t>
            </a:r>
            <a:endParaRPr kumimoji="1" lang="en-US" altLang="zh-CN" sz="2800" b="1" dirty="0">
              <a:latin typeface="+mn-ea"/>
              <a:ea typeface="+mn-ea"/>
            </a:endParaRPr>
          </a:p>
          <a:p>
            <a:pPr eaLnBrk="1" fontAlgn="auto" hangingPunct="1">
              <a:lnSpc>
                <a:spcPct val="120000"/>
              </a:lnSpc>
              <a:spcBef>
                <a:spcPct val="50000"/>
              </a:spcBef>
              <a:spcAft>
                <a:spcPts val="0"/>
              </a:spcAft>
              <a:defRPr/>
            </a:pPr>
            <a:r>
              <a:rPr kumimoji="1" lang="en-US" altLang="zh-CN" sz="2800" b="1" kern="0" dirty="0">
                <a:latin typeface="+mn-ea"/>
                <a:ea typeface="+mn-ea"/>
              </a:rPr>
              <a:t>2.6 </a:t>
            </a:r>
            <a:r>
              <a:rPr kumimoji="1" lang="zh-CN" altLang="en-US" sz="2800" b="1" kern="0" dirty="0">
                <a:latin typeface="+mn-ea"/>
                <a:ea typeface="+mn-ea"/>
              </a:rPr>
              <a:t>成本</a:t>
            </a:r>
            <a:r>
              <a:rPr kumimoji="1" lang="en-US" altLang="zh-CN" sz="2800" b="1" kern="0" dirty="0">
                <a:latin typeface="+mn-ea"/>
                <a:ea typeface="+mn-ea"/>
              </a:rPr>
              <a:t>/</a:t>
            </a:r>
            <a:r>
              <a:rPr kumimoji="1" lang="zh-CN" altLang="en-US" sz="2800" b="1" kern="0" dirty="0">
                <a:latin typeface="+mn-ea"/>
                <a:ea typeface="+mn-ea"/>
              </a:rPr>
              <a:t>效益分析</a:t>
            </a:r>
            <a:endParaRPr kumimoji="1" lang="en-US" altLang="zh-CN" sz="2800" b="1" kern="0" dirty="0">
              <a:latin typeface="+mn-ea"/>
              <a:ea typeface="+mn-ea"/>
            </a:endParaRPr>
          </a:p>
        </p:txBody>
      </p:sp>
      <p:sp>
        <p:nvSpPr>
          <p:cNvPr id="6"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mn-ea"/>
                <a:ea typeface="+mn-ea"/>
              </a:rPr>
              <a:t>第</a:t>
            </a:r>
            <a:r>
              <a:rPr lang="en-US" altLang="zh-CN" sz="2400" dirty="0" smtClean="0">
                <a:solidFill>
                  <a:srgbClr val="D9D9D9"/>
                </a:solidFill>
                <a:latin typeface="+mn-ea"/>
                <a:ea typeface="+mn-ea"/>
              </a:rPr>
              <a:t>2</a:t>
            </a:r>
            <a:r>
              <a:rPr lang="zh-CN" altLang="en-US" sz="2400" dirty="0" smtClean="0">
                <a:solidFill>
                  <a:srgbClr val="D9D9D9"/>
                </a:solidFill>
                <a:latin typeface="+mn-ea"/>
                <a:ea typeface="+mn-ea"/>
              </a:rPr>
              <a:t>章可行性研究</a:t>
            </a:r>
            <a:endParaRPr lang="zh-CN" altLang="en-US" sz="2400" dirty="0">
              <a:solidFill>
                <a:srgbClr val="D9D9D9"/>
              </a:solidFill>
              <a:latin typeface="+mn-ea"/>
              <a:ea typeface="+mn-ea"/>
            </a:endParaRPr>
          </a:p>
        </p:txBody>
      </p:sp>
    </p:spTree>
    <p:extLst>
      <p:ext uri="{BB962C8B-B14F-4D97-AF65-F5344CB8AC3E}">
        <p14:creationId xmlns:p14="http://schemas.microsoft.com/office/powerpoint/2010/main" val="1137249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图片 4">
            <a:extLst>
              <a:ext uri="{FF2B5EF4-FFF2-40B4-BE49-F238E27FC236}">
                <a16:creationId xmlns="" xmlns:a16="http://schemas.microsoft.com/office/drawing/2014/main" id="{096FD765-0886-4AF3-B887-56AA6B18CF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0"/>
            <a:ext cx="5257800" cy="604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下箭头 9">
            <a:extLst>
              <a:ext uri="{FF2B5EF4-FFF2-40B4-BE49-F238E27FC236}">
                <a16:creationId xmlns="" xmlns:a16="http://schemas.microsoft.com/office/drawing/2014/main" id="{859AAB48-64F2-4512-9C2D-60A80D5B7056}"/>
              </a:ext>
            </a:extLst>
          </p:cNvPr>
          <p:cNvSpPr/>
          <p:nvPr/>
        </p:nvSpPr>
        <p:spPr>
          <a:xfrm rot="16200000">
            <a:off x="1606550" y="2794001"/>
            <a:ext cx="814387" cy="194151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fontAlgn="auto" hangingPunct="1">
              <a:spcBef>
                <a:spcPts val="0"/>
              </a:spcBef>
              <a:spcAft>
                <a:spcPts val="0"/>
              </a:spcAft>
              <a:defRPr/>
            </a:pPr>
            <a:r>
              <a:rPr lang="zh-CN" altLang="en-US" dirty="0">
                <a:solidFill>
                  <a:schemeClr val="tx1"/>
                </a:solidFill>
              </a:rPr>
              <a:t>附加符号</a:t>
            </a:r>
          </a:p>
        </p:txBody>
      </p:sp>
      <p:sp>
        <p:nvSpPr>
          <p:cNvPr id="11" name="下箭头 10">
            <a:extLst>
              <a:ext uri="{FF2B5EF4-FFF2-40B4-BE49-F238E27FC236}">
                <a16:creationId xmlns="" xmlns:a16="http://schemas.microsoft.com/office/drawing/2014/main" id="{2782EE6E-0174-41AD-B210-BFE59868D672}"/>
              </a:ext>
            </a:extLst>
          </p:cNvPr>
          <p:cNvSpPr/>
          <p:nvPr/>
        </p:nvSpPr>
        <p:spPr>
          <a:xfrm rot="16200000">
            <a:off x="2040731" y="-302418"/>
            <a:ext cx="815975" cy="1941512"/>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algn="ctr" eaLnBrk="1" fontAlgn="auto" hangingPunct="1">
              <a:spcBef>
                <a:spcPts val="0"/>
              </a:spcBef>
              <a:spcAft>
                <a:spcPts val="0"/>
              </a:spcAft>
              <a:defRPr/>
            </a:pPr>
            <a:r>
              <a:rPr lang="zh-CN" altLang="en-US" dirty="0">
                <a:solidFill>
                  <a:schemeClr val="tx1"/>
                </a:solidFill>
              </a:rPr>
              <a:t>基本符号</a:t>
            </a:r>
          </a:p>
        </p:txBody>
      </p:sp>
      <p:sp>
        <p:nvSpPr>
          <p:cNvPr id="7" name="1 Título">
            <a:extLst>
              <a:ext uri="{FF2B5EF4-FFF2-40B4-BE49-F238E27FC236}">
                <a16:creationId xmlns="" xmlns:a16="http://schemas.microsoft.com/office/drawing/2014/main" id="{856C7538-FC8D-4C91-B1DD-547D98ADD8A4}"/>
              </a:ext>
            </a:extLst>
          </p:cNvPr>
          <p:cNvSpPr txBox="1">
            <a:spLocks/>
          </p:cNvSpPr>
          <p:nvPr/>
        </p:nvSpPr>
        <p:spPr bwMode="auto">
          <a:xfrm>
            <a:off x="2771775"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2.4.1</a:t>
            </a:r>
            <a:r>
              <a:rPr lang="zh-CN" altLang="en-US" sz="2400" dirty="0">
                <a:solidFill>
                  <a:srgbClr val="D9D9D9"/>
                </a:solidFill>
                <a:latin typeface="+mn-ea"/>
                <a:ea typeface="+mn-ea"/>
              </a:rPr>
              <a:t>  符号</a:t>
            </a:r>
          </a:p>
        </p:txBody>
      </p:sp>
      <p:sp>
        <p:nvSpPr>
          <p:cNvPr id="8" name="1 Título">
            <a:extLst>
              <a:ext uri="{FF2B5EF4-FFF2-40B4-BE49-F238E27FC236}">
                <a16:creationId xmlns="" xmlns:a16="http://schemas.microsoft.com/office/drawing/2014/main" id="{5EEE2800-2D89-41A3-B8E2-091154D806DF}"/>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30376598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 xmlns:a16="http://schemas.microsoft.com/office/drawing/2014/main" id="{D9424501-3BFD-4834-8A74-33F0C4DB99CF}"/>
              </a:ext>
            </a:extLst>
          </p:cNvPr>
          <p:cNvSpPr txBox="1">
            <a:spLocks/>
          </p:cNvSpPr>
          <p:nvPr/>
        </p:nvSpPr>
        <p:spPr bwMode="auto">
          <a:xfrm>
            <a:off x="2843213"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8" name="标题 3">
            <a:extLst>
              <a:ext uri="{FF2B5EF4-FFF2-40B4-BE49-F238E27FC236}">
                <a16:creationId xmlns="" xmlns:a16="http://schemas.microsoft.com/office/drawing/2014/main" id="{91B9321E-9E62-49FC-9ACF-2A696CB98120}"/>
              </a:ext>
            </a:extLst>
          </p:cNvPr>
          <p:cNvSpPr>
            <a:spLocks noGrp="1"/>
          </p:cNvSpPr>
          <p:nvPr>
            <p:ph type="title"/>
          </p:nvPr>
        </p:nvSpPr>
        <p:spPr>
          <a:xfrm>
            <a:off x="395288" y="0"/>
            <a:ext cx="8229600" cy="1143000"/>
          </a:xfrm>
        </p:spPr>
        <p:txBody>
          <a:bodyPr/>
          <a:lstStyle/>
          <a:p>
            <a:pPr>
              <a:defRPr/>
            </a:pPr>
            <a:r>
              <a:rPr lang="en-US" altLang="zh-CN" b="1" dirty="0">
                <a:latin typeface="+mn-ea"/>
                <a:ea typeface="+mn-ea"/>
              </a:rPr>
              <a:t>2.4</a:t>
            </a:r>
            <a:r>
              <a:rPr lang="en-US" altLang="zh-CN" b="1" dirty="0"/>
              <a:t> </a:t>
            </a:r>
            <a:r>
              <a:rPr lang="zh-CN" altLang="en-US" b="1" dirty="0"/>
              <a:t>数据流图</a:t>
            </a:r>
          </a:p>
        </p:txBody>
      </p:sp>
      <p:sp>
        <p:nvSpPr>
          <p:cNvPr id="2" name="TextBox 1">
            <a:extLst>
              <a:ext uri="{FF2B5EF4-FFF2-40B4-BE49-F238E27FC236}">
                <a16:creationId xmlns="" xmlns:a16="http://schemas.microsoft.com/office/drawing/2014/main" id="{F02EF45D-306B-459E-BA1B-E538F1FF7C1D}"/>
              </a:ext>
            </a:extLst>
          </p:cNvPr>
          <p:cNvSpPr txBox="1"/>
          <p:nvPr/>
        </p:nvSpPr>
        <p:spPr>
          <a:xfrm>
            <a:off x="395288" y="2492375"/>
            <a:ext cx="2841625" cy="831850"/>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t>以简单例子说明怎样画数据流图</a:t>
            </a:r>
          </a:p>
        </p:txBody>
      </p:sp>
      <p:sp>
        <p:nvSpPr>
          <p:cNvPr id="3" name="TextBox 2">
            <a:extLst>
              <a:ext uri="{FF2B5EF4-FFF2-40B4-BE49-F238E27FC236}">
                <a16:creationId xmlns="" xmlns:a16="http://schemas.microsoft.com/office/drawing/2014/main" id="{EADD485C-446F-4168-BCCE-97C8C27368D1}"/>
              </a:ext>
            </a:extLst>
          </p:cNvPr>
          <p:cNvSpPr txBox="1"/>
          <p:nvPr/>
        </p:nvSpPr>
        <p:spPr>
          <a:xfrm>
            <a:off x="4067175" y="1282700"/>
            <a:ext cx="4537075" cy="4524375"/>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t>假设一家工厂的采购部每天需要一张订货报表，报表按零件编号排序，表中列出所有需要再次订货的零件。对于每个需要再次订货的零件应该列出下述数据：零件编号，零件名称，订货数量，目前价格，主要供应者，次要供应者。零件入库或出库称为事务，通过放在仓库中的</a:t>
            </a:r>
            <a:r>
              <a:rPr lang="en-US" altLang="zh-CN" sz="2400" dirty="0"/>
              <a:t>CRT</a:t>
            </a:r>
            <a:r>
              <a:rPr lang="zh-CN" altLang="zh-CN" sz="2400" dirty="0"/>
              <a:t>终端把事务报告给订货系统。当某种零件的库存数量少于库存量临界值时就应该再次订货。</a:t>
            </a:r>
            <a:endParaRPr lang="zh-CN" altLang="en-US" sz="2400" dirty="0"/>
          </a:p>
        </p:txBody>
      </p:sp>
      <p:sp>
        <p:nvSpPr>
          <p:cNvPr id="9" name="TextBox 8">
            <a:extLst>
              <a:ext uri="{FF2B5EF4-FFF2-40B4-BE49-F238E27FC236}">
                <a16:creationId xmlns="" xmlns:a16="http://schemas.microsoft.com/office/drawing/2014/main" id="{A53310AC-5B44-436A-91C6-335EDC30A00E}"/>
              </a:ext>
            </a:extLst>
          </p:cNvPr>
          <p:cNvSpPr txBox="1"/>
          <p:nvPr/>
        </p:nvSpPr>
        <p:spPr>
          <a:xfrm>
            <a:off x="503238" y="1273175"/>
            <a:ext cx="24812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2.4.2</a:t>
            </a:r>
            <a:r>
              <a:rPr lang="zh-CN" altLang="en-US" sz="3200" b="1" dirty="0">
                <a:solidFill>
                  <a:schemeClr val="tx1"/>
                </a:solidFill>
                <a:latin typeface="+mn-ea"/>
              </a:rPr>
              <a:t> </a:t>
            </a:r>
            <a:r>
              <a:rPr lang="zh-CN" altLang="en-US" sz="3200" b="1" dirty="0">
                <a:solidFill>
                  <a:schemeClr val="tx1"/>
                </a:solidFill>
              </a:rPr>
              <a:t> 例子</a:t>
            </a:r>
          </a:p>
        </p:txBody>
      </p:sp>
      <p:sp>
        <p:nvSpPr>
          <p:cNvPr id="10" name="1 Título">
            <a:extLst>
              <a:ext uri="{FF2B5EF4-FFF2-40B4-BE49-F238E27FC236}">
                <a16:creationId xmlns="" xmlns:a16="http://schemas.microsoft.com/office/drawing/2014/main" id="{93B348E7-58E3-4313-B838-76E6B28D403D}"/>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27122659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 xmlns:a16="http://schemas.microsoft.com/office/drawing/2014/main" id="{BFF2DE04-A51C-48D6-8CC7-B2949BFCE7A6}"/>
              </a:ext>
            </a:extLst>
          </p:cNvPr>
          <p:cNvSpPr>
            <a:spLocks noGrp="1"/>
          </p:cNvSpPr>
          <p:nvPr>
            <p:ph type="title"/>
          </p:nvPr>
        </p:nvSpPr>
        <p:spPr>
          <a:xfrm>
            <a:off x="395288" y="0"/>
            <a:ext cx="8229600" cy="1143000"/>
          </a:xfrm>
        </p:spPr>
        <p:txBody>
          <a:bodyPr/>
          <a:lstStyle/>
          <a:p>
            <a:pPr>
              <a:defRPr/>
            </a:pPr>
            <a:r>
              <a:rPr lang="en-US" altLang="zh-CN" b="1" dirty="0">
                <a:latin typeface="+mn-ea"/>
                <a:ea typeface="+mn-ea"/>
              </a:rPr>
              <a:t>2.4</a:t>
            </a:r>
            <a:r>
              <a:rPr lang="en-US" altLang="zh-CN" b="1" dirty="0"/>
              <a:t> </a:t>
            </a:r>
            <a:r>
              <a:rPr lang="zh-CN" altLang="en-US" b="1" dirty="0"/>
              <a:t>数据流图</a:t>
            </a:r>
          </a:p>
        </p:txBody>
      </p:sp>
      <p:sp>
        <p:nvSpPr>
          <p:cNvPr id="3" name="TextBox 2">
            <a:extLst>
              <a:ext uri="{FF2B5EF4-FFF2-40B4-BE49-F238E27FC236}">
                <a16:creationId xmlns="" xmlns:a16="http://schemas.microsoft.com/office/drawing/2014/main" id="{12789756-B5A2-42E9-AD43-AE0ED39FB415}"/>
              </a:ext>
            </a:extLst>
          </p:cNvPr>
          <p:cNvSpPr txBox="1"/>
          <p:nvPr/>
        </p:nvSpPr>
        <p:spPr>
          <a:xfrm>
            <a:off x="582613" y="3011488"/>
            <a:ext cx="7993062" cy="1874837"/>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lnSpc>
                <a:spcPts val="3600"/>
              </a:lnSpc>
              <a:spcBef>
                <a:spcPts val="0"/>
              </a:spcBef>
              <a:spcAft>
                <a:spcPts val="0"/>
              </a:spcAft>
              <a:defRPr/>
            </a:pPr>
            <a:r>
              <a:rPr lang="zh-CN" altLang="zh-CN" sz="2400" dirty="0">
                <a:latin typeface="+mn-ea"/>
              </a:rPr>
              <a:t>首先考虑数据的源点和终点，从上面对系统的描述可以知道“采购部每天需要一张订货报表”，“通过放在仓库中的</a:t>
            </a:r>
            <a:r>
              <a:rPr lang="en-US" altLang="zh-CN" sz="2400" dirty="0">
                <a:latin typeface="+mn-ea"/>
              </a:rPr>
              <a:t>CRT</a:t>
            </a:r>
            <a:r>
              <a:rPr lang="zh-CN" altLang="zh-CN" sz="2400" dirty="0">
                <a:latin typeface="+mn-ea"/>
              </a:rPr>
              <a:t>终端把事务报告给订货系统”，所以采购员是数据终点，而仓库管理员是数据源点。</a:t>
            </a:r>
            <a:endParaRPr lang="zh-CN" altLang="en-US" sz="2400" dirty="0">
              <a:latin typeface="+mn-ea"/>
            </a:endParaRPr>
          </a:p>
        </p:txBody>
      </p:sp>
      <p:sp>
        <p:nvSpPr>
          <p:cNvPr id="10" name="TextBox 9">
            <a:extLst>
              <a:ext uri="{FF2B5EF4-FFF2-40B4-BE49-F238E27FC236}">
                <a16:creationId xmlns="" xmlns:a16="http://schemas.microsoft.com/office/drawing/2014/main" id="{F0B30923-E243-49AA-937D-9C841A4B2009}"/>
              </a:ext>
            </a:extLst>
          </p:cNvPr>
          <p:cNvSpPr txBox="1"/>
          <p:nvPr/>
        </p:nvSpPr>
        <p:spPr>
          <a:xfrm>
            <a:off x="657225" y="1695450"/>
            <a:ext cx="7705725" cy="460375"/>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t>第一步可以从问题描述中提取数据流图的</a:t>
            </a:r>
            <a:r>
              <a:rPr lang="en-US" altLang="zh-CN" sz="2400" dirty="0"/>
              <a:t>4</a:t>
            </a:r>
            <a:r>
              <a:rPr lang="zh-CN" altLang="zh-CN" sz="2400" dirty="0"/>
              <a:t>种成分： </a:t>
            </a:r>
            <a:endParaRPr lang="en-US" altLang="zh-CN" sz="2400" dirty="0"/>
          </a:p>
        </p:txBody>
      </p:sp>
      <p:sp>
        <p:nvSpPr>
          <p:cNvPr id="7" name="1 Título">
            <a:extLst>
              <a:ext uri="{FF2B5EF4-FFF2-40B4-BE49-F238E27FC236}">
                <a16:creationId xmlns="" xmlns:a16="http://schemas.microsoft.com/office/drawing/2014/main" id="{34E63D44-A448-4E75-BE18-9C13918AF447}"/>
              </a:ext>
            </a:extLst>
          </p:cNvPr>
          <p:cNvSpPr txBox="1">
            <a:spLocks/>
          </p:cNvSpPr>
          <p:nvPr/>
        </p:nvSpPr>
        <p:spPr bwMode="auto">
          <a:xfrm>
            <a:off x="2843213"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9" name="1 Título">
            <a:extLst>
              <a:ext uri="{FF2B5EF4-FFF2-40B4-BE49-F238E27FC236}">
                <a16:creationId xmlns="" xmlns:a16="http://schemas.microsoft.com/office/drawing/2014/main" id="{7217F89A-A63A-4C42-9941-26062C5865C2}"/>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22323910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 xmlns:a16="http://schemas.microsoft.com/office/drawing/2014/main" id="{AD1EA37A-9AC5-4135-AB42-6082370E543B}"/>
              </a:ext>
            </a:extLst>
          </p:cNvPr>
          <p:cNvSpPr>
            <a:spLocks noGrp="1"/>
          </p:cNvSpPr>
          <p:nvPr>
            <p:ph type="title"/>
          </p:nvPr>
        </p:nvSpPr>
        <p:spPr>
          <a:xfrm>
            <a:off x="395288" y="0"/>
            <a:ext cx="8229600" cy="1143000"/>
          </a:xfrm>
        </p:spPr>
        <p:txBody>
          <a:bodyPr/>
          <a:lstStyle/>
          <a:p>
            <a:pPr>
              <a:defRPr/>
            </a:pPr>
            <a:r>
              <a:rPr lang="en-US" altLang="zh-CN" b="1" dirty="0">
                <a:latin typeface="+mn-ea"/>
                <a:ea typeface="+mn-ea"/>
              </a:rPr>
              <a:t>2.4</a:t>
            </a:r>
            <a:r>
              <a:rPr lang="en-US" altLang="zh-CN" b="1" dirty="0"/>
              <a:t> </a:t>
            </a:r>
            <a:r>
              <a:rPr lang="zh-CN" altLang="en-US" b="1" dirty="0"/>
              <a:t>数据流图</a:t>
            </a:r>
          </a:p>
        </p:txBody>
      </p:sp>
      <p:sp>
        <p:nvSpPr>
          <p:cNvPr id="3" name="TextBox 2">
            <a:extLst>
              <a:ext uri="{FF2B5EF4-FFF2-40B4-BE49-F238E27FC236}">
                <a16:creationId xmlns="" xmlns:a16="http://schemas.microsoft.com/office/drawing/2014/main" id="{D33B9961-F444-410B-B8F9-477658751C88}"/>
              </a:ext>
            </a:extLst>
          </p:cNvPr>
          <p:cNvSpPr txBox="1"/>
          <p:nvPr/>
        </p:nvSpPr>
        <p:spPr>
          <a:xfrm>
            <a:off x="582613" y="3011488"/>
            <a:ext cx="7993062" cy="2360612"/>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lnSpc>
                <a:spcPts val="3600"/>
              </a:lnSpc>
              <a:spcBef>
                <a:spcPts val="0"/>
              </a:spcBef>
              <a:spcAft>
                <a:spcPts val="0"/>
              </a:spcAft>
              <a:defRPr/>
            </a:pPr>
            <a:r>
              <a:rPr lang="zh-CN" altLang="zh-CN" sz="2400" dirty="0"/>
              <a:t>因此必须有一个用于产生报表的处理。事务的后果是改变零件库存量，然而任何改变数据的操作都是处理，因此对事务进行的加工是另一个处理。注意，在问题描述中并没有明显地提到需要对事务进行处理，但是通过分析可以看出这种需要。</a:t>
            </a:r>
            <a:endParaRPr lang="zh-CN" altLang="en-US" sz="2400" dirty="0"/>
          </a:p>
        </p:txBody>
      </p:sp>
      <p:sp>
        <p:nvSpPr>
          <p:cNvPr id="10" name="TextBox 9">
            <a:extLst>
              <a:ext uri="{FF2B5EF4-FFF2-40B4-BE49-F238E27FC236}">
                <a16:creationId xmlns="" xmlns:a16="http://schemas.microsoft.com/office/drawing/2014/main" id="{AA7C6920-603C-4EE8-B1AB-744C21B4292C}"/>
              </a:ext>
            </a:extLst>
          </p:cNvPr>
          <p:cNvSpPr txBox="1"/>
          <p:nvPr/>
        </p:nvSpPr>
        <p:spPr>
          <a:xfrm>
            <a:off x="612775" y="1582738"/>
            <a:ext cx="7705725" cy="46196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t>第</a:t>
            </a:r>
            <a:r>
              <a:rPr lang="zh-CN" altLang="en-US" sz="2400" dirty="0"/>
              <a:t>二</a:t>
            </a:r>
            <a:r>
              <a:rPr lang="zh-CN" altLang="zh-CN" sz="2400" dirty="0"/>
              <a:t>步</a:t>
            </a:r>
            <a:r>
              <a:rPr lang="zh-CN" altLang="en-US" sz="2400" dirty="0"/>
              <a:t>：</a:t>
            </a:r>
            <a:r>
              <a:rPr lang="zh-CN" altLang="zh-CN" sz="2400" dirty="0"/>
              <a:t>再一次阅读问题描述，“采购部需要报表”</a:t>
            </a:r>
            <a:endParaRPr lang="zh-CN" altLang="en-US" sz="2400" dirty="0"/>
          </a:p>
        </p:txBody>
      </p:sp>
      <p:sp>
        <p:nvSpPr>
          <p:cNvPr id="7" name="1 Título">
            <a:extLst>
              <a:ext uri="{FF2B5EF4-FFF2-40B4-BE49-F238E27FC236}">
                <a16:creationId xmlns="" xmlns:a16="http://schemas.microsoft.com/office/drawing/2014/main" id="{2E1A0115-47CE-4E52-9AB9-40512D0CAFFA}"/>
              </a:ext>
            </a:extLst>
          </p:cNvPr>
          <p:cNvSpPr txBox="1">
            <a:spLocks/>
          </p:cNvSpPr>
          <p:nvPr/>
        </p:nvSpPr>
        <p:spPr bwMode="auto">
          <a:xfrm>
            <a:off x="2843213"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9" name="1 Título">
            <a:extLst>
              <a:ext uri="{FF2B5EF4-FFF2-40B4-BE49-F238E27FC236}">
                <a16:creationId xmlns="" xmlns:a16="http://schemas.microsoft.com/office/drawing/2014/main" id="{FD1F7FC9-0890-47B4-BDB0-74A60B5F5A95}"/>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39523962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 xmlns:a16="http://schemas.microsoft.com/office/drawing/2014/main" id="{C87054BD-B9B6-4EB0-84F7-357E72DB9187}"/>
              </a:ext>
            </a:extLst>
          </p:cNvPr>
          <p:cNvSpPr>
            <a:spLocks noGrp="1"/>
          </p:cNvSpPr>
          <p:nvPr>
            <p:ph type="title"/>
          </p:nvPr>
        </p:nvSpPr>
        <p:spPr>
          <a:xfrm>
            <a:off x="395288" y="0"/>
            <a:ext cx="8229600" cy="1143000"/>
          </a:xfrm>
        </p:spPr>
        <p:txBody>
          <a:bodyPr/>
          <a:lstStyle/>
          <a:p>
            <a:pPr>
              <a:defRPr/>
            </a:pPr>
            <a:r>
              <a:rPr lang="en-US" altLang="zh-CN" b="1" dirty="0">
                <a:latin typeface="+mn-ea"/>
                <a:ea typeface="+mn-ea"/>
              </a:rPr>
              <a:t>2.4</a:t>
            </a:r>
            <a:r>
              <a:rPr lang="en-US" altLang="zh-CN" b="1" dirty="0"/>
              <a:t> </a:t>
            </a:r>
            <a:r>
              <a:rPr lang="zh-CN" altLang="en-US" b="1" dirty="0"/>
              <a:t>数据流图</a:t>
            </a:r>
          </a:p>
        </p:txBody>
      </p:sp>
      <p:sp>
        <p:nvSpPr>
          <p:cNvPr id="3" name="TextBox 2">
            <a:extLst>
              <a:ext uri="{FF2B5EF4-FFF2-40B4-BE49-F238E27FC236}">
                <a16:creationId xmlns="" xmlns:a16="http://schemas.microsoft.com/office/drawing/2014/main" id="{41D8A03D-2AC6-460F-984F-DCAEBB388E1D}"/>
              </a:ext>
            </a:extLst>
          </p:cNvPr>
          <p:cNvSpPr txBox="1"/>
          <p:nvPr/>
        </p:nvSpPr>
        <p:spPr>
          <a:xfrm>
            <a:off x="514350" y="2757488"/>
            <a:ext cx="7993063" cy="2798762"/>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indent="457200" eaLnBrk="1" fontAlgn="auto" hangingPunct="1">
              <a:lnSpc>
                <a:spcPts val="3600"/>
              </a:lnSpc>
              <a:spcBef>
                <a:spcPts val="0"/>
              </a:spcBef>
              <a:spcAft>
                <a:spcPts val="0"/>
              </a:spcAft>
              <a:defRPr/>
            </a:pPr>
            <a:r>
              <a:rPr lang="zh-CN" altLang="en-US" sz="2400" dirty="0">
                <a:latin typeface="+mn-ea"/>
              </a:rPr>
              <a:t>系统把订货报表送给采购部，因此订货报表是一个数据流；事务需要从仓库送到系统中，显然事务是另一个数据流。产生报表和处理事务这两个处理在时间上明显不匹配</a:t>
            </a:r>
            <a:r>
              <a:rPr lang="en-US" altLang="zh-CN" sz="2400" dirty="0">
                <a:latin typeface="+mn-ea"/>
              </a:rPr>
              <a:t>——</a:t>
            </a:r>
            <a:r>
              <a:rPr lang="zh-CN" altLang="en-US" sz="2400" dirty="0">
                <a:latin typeface="+mn-ea"/>
              </a:rPr>
              <a:t>每当有一个事务发生时立即处理它，然而每天只产生一次订货报表。因此，用来产生订货报表的数据必须存放一段时间，也就是应该有一个数据存储。</a:t>
            </a:r>
          </a:p>
        </p:txBody>
      </p:sp>
      <p:sp>
        <p:nvSpPr>
          <p:cNvPr id="10" name="TextBox 9">
            <a:extLst>
              <a:ext uri="{FF2B5EF4-FFF2-40B4-BE49-F238E27FC236}">
                <a16:creationId xmlns="" xmlns:a16="http://schemas.microsoft.com/office/drawing/2014/main" id="{E34DDC7D-F2B4-4F51-9F0F-B88B97001B00}"/>
              </a:ext>
            </a:extLst>
          </p:cNvPr>
          <p:cNvSpPr txBox="1"/>
          <p:nvPr/>
        </p:nvSpPr>
        <p:spPr>
          <a:xfrm>
            <a:off x="657225" y="1577975"/>
            <a:ext cx="7705725" cy="461963"/>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t>第</a:t>
            </a:r>
            <a:r>
              <a:rPr lang="zh-CN" altLang="en-US" sz="2400" dirty="0"/>
              <a:t>三</a:t>
            </a:r>
            <a:r>
              <a:rPr lang="zh-CN" altLang="zh-CN" sz="2400" dirty="0"/>
              <a:t>步</a:t>
            </a:r>
            <a:r>
              <a:rPr lang="zh-CN" altLang="en-US" sz="2400" dirty="0"/>
              <a:t>：</a:t>
            </a:r>
            <a:r>
              <a:rPr lang="zh-CN" altLang="zh-CN" sz="2400" dirty="0"/>
              <a:t>考虑数据流和数据存储</a:t>
            </a:r>
            <a:endParaRPr lang="zh-CN" altLang="en-US" sz="2400" dirty="0"/>
          </a:p>
        </p:txBody>
      </p:sp>
      <p:sp>
        <p:nvSpPr>
          <p:cNvPr id="7" name="1 Título">
            <a:extLst>
              <a:ext uri="{FF2B5EF4-FFF2-40B4-BE49-F238E27FC236}">
                <a16:creationId xmlns="" xmlns:a16="http://schemas.microsoft.com/office/drawing/2014/main" id="{980D865F-21E3-47F2-BBA6-7ED6819D888D}"/>
              </a:ext>
            </a:extLst>
          </p:cNvPr>
          <p:cNvSpPr txBox="1">
            <a:spLocks/>
          </p:cNvSpPr>
          <p:nvPr/>
        </p:nvSpPr>
        <p:spPr bwMode="auto">
          <a:xfrm>
            <a:off x="2843213"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9" name="1 Título">
            <a:extLst>
              <a:ext uri="{FF2B5EF4-FFF2-40B4-BE49-F238E27FC236}">
                <a16:creationId xmlns="" xmlns:a16="http://schemas.microsoft.com/office/drawing/2014/main" id="{5999EC8C-EB6F-4EBB-81B7-94E333B1621C}"/>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18887132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下箭头 7">
            <a:extLst>
              <a:ext uri="{FF2B5EF4-FFF2-40B4-BE49-F238E27FC236}">
                <a16:creationId xmlns="" xmlns:a16="http://schemas.microsoft.com/office/drawing/2014/main" id="{52DBE1D9-A1CD-4D44-B992-19BE403A2538}"/>
              </a:ext>
            </a:extLst>
          </p:cNvPr>
          <p:cNvSpPr/>
          <p:nvPr/>
        </p:nvSpPr>
        <p:spPr>
          <a:xfrm rot="16200000">
            <a:off x="673100" y="2122488"/>
            <a:ext cx="815975" cy="1654175"/>
          </a:xfrm>
          <a:prstGeom prst="downArrow">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r>
              <a:rPr lang="zh-CN" altLang="en-US" dirty="0">
                <a:solidFill>
                  <a:schemeClr val="tx1"/>
                </a:solidFill>
              </a:rPr>
              <a:t>     分析结果</a:t>
            </a:r>
          </a:p>
        </p:txBody>
      </p:sp>
      <p:pic>
        <p:nvPicPr>
          <p:cNvPr id="73731" name="图片 2">
            <a:extLst>
              <a:ext uri="{FF2B5EF4-FFF2-40B4-BE49-F238E27FC236}">
                <a16:creationId xmlns="" xmlns:a16="http://schemas.microsoft.com/office/drawing/2014/main" id="{636B95CF-617B-46E5-8493-AE0C405358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700213"/>
            <a:ext cx="718502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 xmlns:a16="http://schemas.microsoft.com/office/drawing/2014/main" id="{6069B672-AE94-42EF-B3EC-67FF7A8D6A45}"/>
              </a:ext>
            </a:extLst>
          </p:cNvPr>
          <p:cNvSpPr txBox="1"/>
          <p:nvPr/>
        </p:nvSpPr>
        <p:spPr>
          <a:xfrm>
            <a:off x="468313" y="604838"/>
            <a:ext cx="1652587" cy="461962"/>
          </a:xfrm>
          <a:prstGeom prst="rect">
            <a:avLst/>
          </a:prstGeom>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2400" dirty="0">
                <a:solidFill>
                  <a:schemeClr val="tx1"/>
                </a:solidFill>
              </a:rPr>
              <a:t>步骤一：</a:t>
            </a:r>
          </a:p>
        </p:txBody>
      </p:sp>
      <p:sp>
        <p:nvSpPr>
          <p:cNvPr id="7" name="1 Título">
            <a:extLst>
              <a:ext uri="{FF2B5EF4-FFF2-40B4-BE49-F238E27FC236}">
                <a16:creationId xmlns="" xmlns:a16="http://schemas.microsoft.com/office/drawing/2014/main" id="{3237887F-1A04-4E67-A332-12709CA734AC}"/>
              </a:ext>
            </a:extLst>
          </p:cNvPr>
          <p:cNvSpPr txBox="1">
            <a:spLocks/>
          </p:cNvSpPr>
          <p:nvPr/>
        </p:nvSpPr>
        <p:spPr bwMode="auto">
          <a:xfrm>
            <a:off x="2843213"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9" name="1 Título">
            <a:extLst>
              <a:ext uri="{FF2B5EF4-FFF2-40B4-BE49-F238E27FC236}">
                <a16:creationId xmlns="" xmlns:a16="http://schemas.microsoft.com/office/drawing/2014/main" id="{79BEE077-7DA1-4A4E-8552-673E412B9BB6}"/>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31288242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73570CE-5D94-431E-92FB-85F7DE2920B5}"/>
              </a:ext>
            </a:extLst>
          </p:cNvPr>
          <p:cNvSpPr txBox="1"/>
          <p:nvPr/>
        </p:nvSpPr>
        <p:spPr>
          <a:xfrm>
            <a:off x="981075" y="1733550"/>
            <a:ext cx="6877050" cy="8318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eaLnBrk="1" fontAlgn="auto" hangingPunct="1">
              <a:spcBef>
                <a:spcPts val="0"/>
              </a:spcBef>
              <a:spcAft>
                <a:spcPts val="0"/>
              </a:spcAft>
              <a:defRPr/>
            </a:pPr>
            <a:r>
              <a:rPr lang="en-US" altLang="zh-CN" sz="2400" dirty="0">
                <a:latin typeface="+mn-ea"/>
              </a:rPr>
              <a:t>    </a:t>
            </a:r>
            <a:r>
              <a:rPr lang="zh-CN" altLang="zh-CN" sz="2400" dirty="0">
                <a:latin typeface="+mn-ea"/>
              </a:rPr>
              <a:t>把数据流图的</a:t>
            </a:r>
            <a:r>
              <a:rPr lang="en-US" altLang="zh-CN" sz="2400" dirty="0">
                <a:latin typeface="+mn-ea"/>
              </a:rPr>
              <a:t>4</a:t>
            </a:r>
            <a:r>
              <a:rPr lang="zh-CN" altLang="zh-CN" sz="2400" dirty="0">
                <a:latin typeface="+mn-ea"/>
              </a:rPr>
              <a:t>种成分都分离出来以后</a:t>
            </a:r>
            <a:r>
              <a:rPr lang="zh-CN" altLang="en-US" sz="2400" dirty="0">
                <a:latin typeface="+mn-ea"/>
              </a:rPr>
              <a:t>（上图所示）</a:t>
            </a:r>
            <a:r>
              <a:rPr lang="zh-CN" altLang="zh-CN" sz="2400" dirty="0">
                <a:latin typeface="+mn-ea"/>
              </a:rPr>
              <a:t>，就可以着手画数据流图了</a:t>
            </a:r>
            <a:endParaRPr lang="zh-CN" altLang="en-US" sz="2400" dirty="0">
              <a:latin typeface="+mn-ea"/>
            </a:endParaRPr>
          </a:p>
        </p:txBody>
      </p:sp>
      <p:pic>
        <p:nvPicPr>
          <p:cNvPr id="75779" name="图片 3">
            <a:extLst>
              <a:ext uri="{FF2B5EF4-FFF2-40B4-BE49-F238E27FC236}">
                <a16:creationId xmlns="" xmlns:a16="http://schemas.microsoft.com/office/drawing/2014/main" id="{E93E0473-8735-4E01-9968-00BDBC79C4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3960813"/>
            <a:ext cx="5454650"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下箭头 8">
            <a:extLst>
              <a:ext uri="{FF2B5EF4-FFF2-40B4-BE49-F238E27FC236}">
                <a16:creationId xmlns="" xmlns:a16="http://schemas.microsoft.com/office/drawing/2014/main" id="{4B1D31FD-51E1-49D8-8E06-5D797DCC84B5}"/>
              </a:ext>
            </a:extLst>
          </p:cNvPr>
          <p:cNvSpPr/>
          <p:nvPr/>
        </p:nvSpPr>
        <p:spPr>
          <a:xfrm>
            <a:off x="4165600" y="2924175"/>
            <a:ext cx="506413" cy="744538"/>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endParaRPr lang="zh-CN" altLang="en-US" dirty="0"/>
          </a:p>
        </p:txBody>
      </p:sp>
      <p:sp>
        <p:nvSpPr>
          <p:cNvPr id="10" name="TextBox 9">
            <a:extLst>
              <a:ext uri="{FF2B5EF4-FFF2-40B4-BE49-F238E27FC236}">
                <a16:creationId xmlns="" xmlns:a16="http://schemas.microsoft.com/office/drawing/2014/main" id="{9F7266FF-9482-4102-AB79-0A1315F251DF}"/>
              </a:ext>
            </a:extLst>
          </p:cNvPr>
          <p:cNvSpPr txBox="1"/>
          <p:nvPr/>
        </p:nvSpPr>
        <p:spPr>
          <a:xfrm>
            <a:off x="395288" y="549275"/>
            <a:ext cx="165417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2400" dirty="0"/>
              <a:t>步骤二</a:t>
            </a:r>
            <a:r>
              <a:rPr lang="zh-CN" altLang="en-US" sz="3200" dirty="0"/>
              <a:t>：</a:t>
            </a:r>
          </a:p>
        </p:txBody>
      </p:sp>
      <p:sp>
        <p:nvSpPr>
          <p:cNvPr id="8" name="1 Título">
            <a:extLst>
              <a:ext uri="{FF2B5EF4-FFF2-40B4-BE49-F238E27FC236}">
                <a16:creationId xmlns="" xmlns:a16="http://schemas.microsoft.com/office/drawing/2014/main" id="{F8F83E24-0D4A-4E14-AFB3-B08F3AF43C89}"/>
              </a:ext>
            </a:extLst>
          </p:cNvPr>
          <p:cNvSpPr txBox="1">
            <a:spLocks/>
          </p:cNvSpPr>
          <p:nvPr/>
        </p:nvSpPr>
        <p:spPr bwMode="auto">
          <a:xfrm>
            <a:off x="2843213"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11" name="1 Título">
            <a:extLst>
              <a:ext uri="{FF2B5EF4-FFF2-40B4-BE49-F238E27FC236}">
                <a16:creationId xmlns="" xmlns:a16="http://schemas.microsoft.com/office/drawing/2014/main" id="{17187359-D010-4F4E-B5A6-757E4A4B3EDB}"/>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28038762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 xmlns:a16="http://schemas.microsoft.com/office/drawing/2014/main" id="{9011A6D8-CDFC-4C60-A929-3EB54B70872F}"/>
              </a:ext>
            </a:extLst>
          </p:cNvPr>
          <p:cNvSpPr txBox="1"/>
          <p:nvPr/>
        </p:nvSpPr>
        <p:spPr>
          <a:xfrm>
            <a:off x="346075" y="549275"/>
            <a:ext cx="1654175" cy="4603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2400" dirty="0"/>
              <a:t>步骤三：</a:t>
            </a:r>
          </a:p>
        </p:txBody>
      </p:sp>
      <p:sp>
        <p:nvSpPr>
          <p:cNvPr id="11" name="TextBox 10">
            <a:extLst>
              <a:ext uri="{FF2B5EF4-FFF2-40B4-BE49-F238E27FC236}">
                <a16:creationId xmlns="" xmlns:a16="http://schemas.microsoft.com/office/drawing/2014/main" id="{82BE614E-ED8C-4ED8-8B7F-1345648CD54E}"/>
              </a:ext>
            </a:extLst>
          </p:cNvPr>
          <p:cNvSpPr txBox="1"/>
          <p:nvPr/>
        </p:nvSpPr>
        <p:spPr>
          <a:xfrm>
            <a:off x="200025" y="1868488"/>
            <a:ext cx="1800225" cy="15700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eaLnBrk="1" fontAlgn="auto" hangingPunct="1">
              <a:spcBef>
                <a:spcPts val="0"/>
              </a:spcBef>
              <a:spcAft>
                <a:spcPts val="0"/>
              </a:spcAft>
              <a:defRPr/>
            </a:pPr>
            <a:r>
              <a:rPr lang="zh-CN" altLang="zh-CN" sz="2400" dirty="0"/>
              <a:t>把基本系统模型细化，描绘系统的主要功能</a:t>
            </a:r>
            <a:endParaRPr lang="zh-CN" altLang="en-US" sz="2400" dirty="0"/>
          </a:p>
        </p:txBody>
      </p:sp>
      <p:sp>
        <p:nvSpPr>
          <p:cNvPr id="12" name="下箭头 11">
            <a:extLst>
              <a:ext uri="{FF2B5EF4-FFF2-40B4-BE49-F238E27FC236}">
                <a16:creationId xmlns="" xmlns:a16="http://schemas.microsoft.com/office/drawing/2014/main" id="{E373F772-B8FC-4B9E-8017-ACE6ED36F167}"/>
              </a:ext>
            </a:extLst>
          </p:cNvPr>
          <p:cNvSpPr/>
          <p:nvPr/>
        </p:nvSpPr>
        <p:spPr>
          <a:xfrm rot="16200000">
            <a:off x="2286794" y="2239169"/>
            <a:ext cx="506413" cy="720725"/>
          </a:xfrm>
          <a:prstGeom prst="down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endParaRPr lang="zh-CN" altLang="en-US" dirty="0"/>
          </a:p>
        </p:txBody>
      </p:sp>
      <p:pic>
        <p:nvPicPr>
          <p:cNvPr id="77829" name="图片 2">
            <a:extLst>
              <a:ext uri="{FF2B5EF4-FFF2-40B4-BE49-F238E27FC236}">
                <a16:creationId xmlns="" xmlns:a16="http://schemas.microsoft.com/office/drawing/2014/main" id="{93C248C3-2231-426E-A8FA-BD55E8E213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67038" y="1512888"/>
            <a:ext cx="5997575" cy="414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a:extLst>
              <a:ext uri="{FF2B5EF4-FFF2-40B4-BE49-F238E27FC236}">
                <a16:creationId xmlns="" xmlns:a16="http://schemas.microsoft.com/office/drawing/2014/main" id="{76206B1D-22A6-4B6B-B1D1-C00C68BCFB2C}"/>
              </a:ext>
            </a:extLst>
          </p:cNvPr>
          <p:cNvSpPr txBox="1">
            <a:spLocks/>
          </p:cNvSpPr>
          <p:nvPr/>
        </p:nvSpPr>
        <p:spPr bwMode="auto">
          <a:xfrm>
            <a:off x="2843213"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9" name="1 Título">
            <a:extLst>
              <a:ext uri="{FF2B5EF4-FFF2-40B4-BE49-F238E27FC236}">
                <a16:creationId xmlns="" xmlns:a16="http://schemas.microsoft.com/office/drawing/2014/main" id="{12B495B0-12EC-4316-90EC-787319DF59BA}"/>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32757250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 xmlns:a16="http://schemas.microsoft.com/office/drawing/2014/main" id="{2223385E-45D9-49E8-AC56-2F905F211516}"/>
              </a:ext>
            </a:extLst>
          </p:cNvPr>
          <p:cNvSpPr txBox="1"/>
          <p:nvPr/>
        </p:nvSpPr>
        <p:spPr>
          <a:xfrm>
            <a:off x="200025" y="539750"/>
            <a:ext cx="1652588" cy="4619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en-US" sz="2400" dirty="0"/>
              <a:t>步骤四：</a:t>
            </a:r>
          </a:p>
        </p:txBody>
      </p:sp>
      <p:sp>
        <p:nvSpPr>
          <p:cNvPr id="11" name="TextBox 10">
            <a:extLst>
              <a:ext uri="{FF2B5EF4-FFF2-40B4-BE49-F238E27FC236}">
                <a16:creationId xmlns="" xmlns:a16="http://schemas.microsoft.com/office/drawing/2014/main" id="{B5E1CE7D-3CDB-4BF7-AFE8-9D0697893017}"/>
              </a:ext>
            </a:extLst>
          </p:cNvPr>
          <p:cNvSpPr txBox="1"/>
          <p:nvPr/>
        </p:nvSpPr>
        <p:spPr>
          <a:xfrm>
            <a:off x="200025" y="2349500"/>
            <a:ext cx="1800225" cy="19383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p>
            <a:pPr eaLnBrk="1" fontAlgn="auto" hangingPunct="1">
              <a:spcBef>
                <a:spcPts val="0"/>
              </a:spcBef>
              <a:spcAft>
                <a:spcPts val="0"/>
              </a:spcAft>
              <a:defRPr/>
            </a:pPr>
            <a:r>
              <a:rPr lang="zh-CN" altLang="zh-CN" sz="2400" dirty="0"/>
              <a:t>对功能</a:t>
            </a:r>
            <a:r>
              <a:rPr lang="zh-CN" altLang="en-US" sz="2400" dirty="0"/>
              <a:t>及</a:t>
            </a:r>
            <a:r>
              <a:rPr lang="zh-CN" altLang="zh-CN" sz="2400" dirty="0"/>
              <a:t>数据流图中描绘的系统主要功能进一步细化</a:t>
            </a:r>
            <a:endParaRPr lang="zh-CN" altLang="en-US" sz="2400" dirty="0"/>
          </a:p>
        </p:txBody>
      </p:sp>
      <p:sp>
        <p:nvSpPr>
          <p:cNvPr id="12" name="下箭头 11">
            <a:extLst>
              <a:ext uri="{FF2B5EF4-FFF2-40B4-BE49-F238E27FC236}">
                <a16:creationId xmlns="" xmlns:a16="http://schemas.microsoft.com/office/drawing/2014/main" id="{DF62DF19-D147-4FD7-9888-76DD3DD2BA49}"/>
              </a:ext>
            </a:extLst>
          </p:cNvPr>
          <p:cNvSpPr/>
          <p:nvPr/>
        </p:nvSpPr>
        <p:spPr>
          <a:xfrm rot="16200000">
            <a:off x="2086769" y="2950369"/>
            <a:ext cx="506413" cy="720725"/>
          </a:xfrm>
          <a:prstGeom prst="downArrow">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vert="eaVert" anchor="ctr"/>
          <a:lstStyle/>
          <a:p>
            <a:pPr eaLnBrk="1" fontAlgn="auto" hangingPunct="1">
              <a:spcBef>
                <a:spcPts val="0"/>
              </a:spcBef>
              <a:spcAft>
                <a:spcPts val="0"/>
              </a:spcAft>
              <a:defRPr/>
            </a:pPr>
            <a:endParaRPr lang="zh-CN" altLang="en-US" dirty="0"/>
          </a:p>
        </p:txBody>
      </p:sp>
      <p:pic>
        <p:nvPicPr>
          <p:cNvPr id="79877" name="图片 1">
            <a:extLst>
              <a:ext uri="{FF2B5EF4-FFF2-40B4-BE49-F238E27FC236}">
                <a16:creationId xmlns="" xmlns:a16="http://schemas.microsoft.com/office/drawing/2014/main" id="{27474DA1-5AF2-48A9-AB18-967290B5CE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557338"/>
            <a:ext cx="6243638"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a:extLst>
              <a:ext uri="{FF2B5EF4-FFF2-40B4-BE49-F238E27FC236}">
                <a16:creationId xmlns="" xmlns:a16="http://schemas.microsoft.com/office/drawing/2014/main" id="{FBCB771B-866C-4E81-A2D3-E153DE28B8BF}"/>
              </a:ext>
            </a:extLst>
          </p:cNvPr>
          <p:cNvSpPr txBox="1">
            <a:spLocks/>
          </p:cNvSpPr>
          <p:nvPr/>
        </p:nvSpPr>
        <p:spPr bwMode="auto">
          <a:xfrm>
            <a:off x="2843213"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2.4.2</a:t>
            </a:r>
            <a:r>
              <a:rPr lang="zh-CN" altLang="en-US" sz="2400" dirty="0">
                <a:solidFill>
                  <a:srgbClr val="D9D9D9"/>
                </a:solidFill>
                <a:latin typeface="+mn-ea"/>
                <a:ea typeface="+mn-ea"/>
              </a:rPr>
              <a:t>  例子</a:t>
            </a:r>
          </a:p>
        </p:txBody>
      </p:sp>
      <p:sp>
        <p:nvSpPr>
          <p:cNvPr id="9" name="1 Título">
            <a:extLst>
              <a:ext uri="{FF2B5EF4-FFF2-40B4-BE49-F238E27FC236}">
                <a16:creationId xmlns="" xmlns:a16="http://schemas.microsoft.com/office/drawing/2014/main" id="{69E44CFD-66D4-4D96-8617-DE16E5000BE8}"/>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1215805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 xmlns:a16="http://schemas.microsoft.com/office/drawing/2014/main" id="{C072FAC5-14A8-41E3-B541-E9EF2E61B61C}"/>
              </a:ext>
            </a:extLst>
          </p:cNvPr>
          <p:cNvSpPr txBox="1">
            <a:spLocks/>
          </p:cNvSpPr>
          <p:nvPr/>
        </p:nvSpPr>
        <p:spPr bwMode="auto">
          <a:xfrm>
            <a:off x="2771775"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2.4.3  </a:t>
            </a:r>
            <a:r>
              <a:rPr lang="zh-CN" altLang="en-US" sz="2400" dirty="0">
                <a:solidFill>
                  <a:srgbClr val="D9D9D9"/>
                </a:solidFill>
                <a:latin typeface="+mn-ea"/>
                <a:ea typeface="+mn-ea"/>
              </a:rPr>
              <a:t>命名</a:t>
            </a:r>
          </a:p>
        </p:txBody>
      </p:sp>
      <p:sp>
        <p:nvSpPr>
          <p:cNvPr id="8" name="标题 3">
            <a:extLst>
              <a:ext uri="{FF2B5EF4-FFF2-40B4-BE49-F238E27FC236}">
                <a16:creationId xmlns="" xmlns:a16="http://schemas.microsoft.com/office/drawing/2014/main" id="{F8D5863B-B66A-4E19-AD53-B4E67BBB543C}"/>
              </a:ext>
            </a:extLst>
          </p:cNvPr>
          <p:cNvSpPr>
            <a:spLocks noGrp="1"/>
          </p:cNvSpPr>
          <p:nvPr>
            <p:ph type="title"/>
          </p:nvPr>
        </p:nvSpPr>
        <p:spPr>
          <a:xfrm>
            <a:off x="158750" y="1588"/>
            <a:ext cx="8229600" cy="1143000"/>
          </a:xfrm>
        </p:spPr>
        <p:txBody>
          <a:bodyPr/>
          <a:lstStyle/>
          <a:p>
            <a:pPr>
              <a:defRPr/>
            </a:pPr>
            <a:r>
              <a:rPr lang="en-US" altLang="zh-CN" b="1" dirty="0">
                <a:latin typeface="+mn-ea"/>
                <a:ea typeface="+mn-ea"/>
              </a:rPr>
              <a:t>2.4</a:t>
            </a:r>
            <a:r>
              <a:rPr lang="en-US" altLang="zh-CN" b="1" dirty="0"/>
              <a:t> </a:t>
            </a:r>
            <a:r>
              <a:rPr lang="zh-CN" altLang="en-US" b="1" dirty="0"/>
              <a:t>数据流图</a:t>
            </a:r>
          </a:p>
        </p:txBody>
      </p:sp>
      <p:sp>
        <p:nvSpPr>
          <p:cNvPr id="9" name="圆角矩形 8">
            <a:extLst>
              <a:ext uri="{FF2B5EF4-FFF2-40B4-BE49-F238E27FC236}">
                <a16:creationId xmlns="" xmlns:a16="http://schemas.microsoft.com/office/drawing/2014/main" id="{D994829B-8B7D-4783-A293-8D09A985D7F2}"/>
              </a:ext>
            </a:extLst>
          </p:cNvPr>
          <p:cNvSpPr/>
          <p:nvPr/>
        </p:nvSpPr>
        <p:spPr>
          <a:xfrm>
            <a:off x="921901" y="2708920"/>
            <a:ext cx="7610539" cy="1211818"/>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ts val="3600"/>
              </a:lnSpc>
              <a:spcBef>
                <a:spcPts val="0"/>
              </a:spcBef>
              <a:spcAft>
                <a:spcPts val="0"/>
              </a:spcAft>
              <a:defRPr/>
            </a:pPr>
            <a:r>
              <a:rPr lang="en-US" altLang="zh-CN" sz="2400" dirty="0">
                <a:solidFill>
                  <a:schemeClr val="tx1"/>
                </a:solidFill>
              </a:rPr>
              <a:t>         </a:t>
            </a:r>
            <a:r>
              <a:rPr lang="zh-CN" altLang="zh-CN" sz="2400" dirty="0">
                <a:solidFill>
                  <a:schemeClr val="tx1"/>
                </a:solidFill>
              </a:rPr>
              <a:t>数据流图中每个成分的命名是否恰当，直接影响数据流图的可理解性。因此，给这些成分起名字时应该仔细推敲。</a:t>
            </a:r>
            <a:endParaRPr lang="zh-CN" altLang="en-US" sz="2400" dirty="0">
              <a:solidFill>
                <a:schemeClr val="tx1"/>
              </a:solidFill>
              <a:latin typeface="+mn-ea"/>
            </a:endParaRPr>
          </a:p>
        </p:txBody>
      </p:sp>
      <p:sp>
        <p:nvSpPr>
          <p:cNvPr id="10" name="TextBox 9">
            <a:extLst>
              <a:ext uri="{FF2B5EF4-FFF2-40B4-BE49-F238E27FC236}">
                <a16:creationId xmlns="" xmlns:a16="http://schemas.microsoft.com/office/drawing/2014/main" id="{8BF4B31B-CA03-440A-BFBC-BB698AF1E7FF}"/>
              </a:ext>
            </a:extLst>
          </p:cNvPr>
          <p:cNvSpPr txBox="1"/>
          <p:nvPr/>
        </p:nvSpPr>
        <p:spPr>
          <a:xfrm>
            <a:off x="506413" y="1412875"/>
            <a:ext cx="24812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2.4.3</a:t>
            </a:r>
            <a:r>
              <a:rPr lang="zh-CN" altLang="en-US" sz="3200" b="1" dirty="0">
                <a:solidFill>
                  <a:schemeClr val="tx1"/>
                </a:solidFill>
                <a:latin typeface="+mn-ea"/>
              </a:rPr>
              <a:t> </a:t>
            </a:r>
            <a:r>
              <a:rPr lang="zh-CN" altLang="en-US" sz="3200" b="1" dirty="0">
                <a:solidFill>
                  <a:schemeClr val="tx1"/>
                </a:solidFill>
              </a:rPr>
              <a:t> 命名</a:t>
            </a:r>
          </a:p>
        </p:txBody>
      </p:sp>
      <p:sp>
        <p:nvSpPr>
          <p:cNvPr id="7" name="1 Título">
            <a:extLst>
              <a:ext uri="{FF2B5EF4-FFF2-40B4-BE49-F238E27FC236}">
                <a16:creationId xmlns="" xmlns:a16="http://schemas.microsoft.com/office/drawing/2014/main" id="{0AAC38B6-A9EA-4648-952F-1E18773E161A}"/>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3725392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xmlns="" id="{4BABDAF9-EF6A-4910-8586-BF1B3FB9F282}"/>
              </a:ext>
            </a:extLst>
          </p:cNvPr>
          <p:cNvSpPr txBox="1">
            <a:spLocks/>
          </p:cNvSpPr>
          <p:nvPr/>
        </p:nvSpPr>
        <p:spPr bwMode="auto">
          <a:xfrm>
            <a:off x="2771775"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2.1</a:t>
            </a:r>
            <a:r>
              <a:rPr lang="zh-CN" altLang="en-US" sz="2400" dirty="0">
                <a:solidFill>
                  <a:srgbClr val="D9D9D9"/>
                </a:solidFill>
                <a:latin typeface="+mn-ea"/>
                <a:ea typeface="+mn-ea"/>
              </a:rPr>
              <a:t>可行性研究的任务</a:t>
            </a:r>
          </a:p>
        </p:txBody>
      </p:sp>
      <p:sp>
        <p:nvSpPr>
          <p:cNvPr id="8" name="标题 3">
            <a:extLst>
              <a:ext uri="{FF2B5EF4-FFF2-40B4-BE49-F238E27FC236}">
                <a16:creationId xmlns:a16="http://schemas.microsoft.com/office/drawing/2014/main" xmlns="" id="{011A4076-AFF4-4CA3-A049-9D935EED4D55}"/>
              </a:ext>
            </a:extLst>
          </p:cNvPr>
          <p:cNvSpPr>
            <a:spLocks noGrp="1"/>
          </p:cNvSpPr>
          <p:nvPr>
            <p:ph type="title"/>
          </p:nvPr>
        </p:nvSpPr>
        <p:spPr>
          <a:xfrm>
            <a:off x="468313" y="19050"/>
            <a:ext cx="8229600" cy="962025"/>
          </a:xfrm>
        </p:spPr>
        <p:txBody>
          <a:bodyPr/>
          <a:lstStyle/>
          <a:p>
            <a:pPr>
              <a:defRPr/>
            </a:pPr>
            <a:r>
              <a:rPr lang="en-US" altLang="zh-CN" b="1" dirty="0">
                <a:latin typeface="+mn-ea"/>
                <a:ea typeface="+mn-ea"/>
              </a:rPr>
              <a:t>2.1 </a:t>
            </a:r>
            <a:r>
              <a:rPr lang="zh-CN" altLang="en-US" b="1" dirty="0">
                <a:latin typeface="+mn-ea"/>
                <a:ea typeface="+mn-ea"/>
              </a:rPr>
              <a:t>可行性研究</a:t>
            </a:r>
            <a:r>
              <a:rPr lang="zh-CN" altLang="en-US" b="1" dirty="0"/>
              <a:t>的任务</a:t>
            </a:r>
          </a:p>
        </p:txBody>
      </p:sp>
      <p:sp>
        <p:nvSpPr>
          <p:cNvPr id="3" name="TextBox 2">
            <a:extLst>
              <a:ext uri="{FF2B5EF4-FFF2-40B4-BE49-F238E27FC236}">
                <a16:creationId xmlns:a16="http://schemas.microsoft.com/office/drawing/2014/main" xmlns="" id="{E6DE702E-BF67-45CB-B8AF-B5FC3D617E6B}"/>
              </a:ext>
            </a:extLst>
          </p:cNvPr>
          <p:cNvSpPr txBox="1"/>
          <p:nvPr/>
        </p:nvSpPr>
        <p:spPr>
          <a:xfrm>
            <a:off x="395288" y="1662113"/>
            <a:ext cx="8424862" cy="830262"/>
          </a:xfrm>
          <a:prstGeom prst="rect">
            <a:avLst/>
          </a:prstGeom>
          <a:noFill/>
          <a:ln>
            <a:solidFill>
              <a:srgbClr val="C00000"/>
            </a:solidFill>
          </a:ln>
        </p:spPr>
        <p:style>
          <a:lnRef idx="2">
            <a:schemeClr val="accent5"/>
          </a:lnRef>
          <a:fillRef idx="1">
            <a:schemeClr val="lt1"/>
          </a:fillRef>
          <a:effectRef idx="0">
            <a:schemeClr val="accent5"/>
          </a:effectRef>
          <a:fontRef idx="minor">
            <a:schemeClr val="dk1"/>
          </a:fontRef>
        </p:style>
        <p:txBody>
          <a:bodyPr>
            <a:spAutoFit/>
          </a:bodyPr>
          <a:lstStyle/>
          <a:p>
            <a:pPr indent="457200" eaLnBrk="1" fontAlgn="auto" hangingPunct="1">
              <a:spcBef>
                <a:spcPts val="0"/>
              </a:spcBef>
              <a:spcAft>
                <a:spcPts val="0"/>
              </a:spcAft>
              <a:defRPr/>
            </a:pPr>
            <a:r>
              <a:rPr lang="zh-CN" altLang="zh-CN" sz="2400" dirty="0">
                <a:solidFill>
                  <a:schemeClr val="tx1"/>
                </a:solidFill>
              </a:rPr>
              <a:t>可行性研究的目的不是解决问题，而是确定问题是否值得去解决。</a:t>
            </a:r>
            <a:r>
              <a:rPr lang="zh-CN" altLang="en-US" sz="2400" dirty="0">
                <a:solidFill>
                  <a:schemeClr val="tx1"/>
                </a:solidFill>
              </a:rPr>
              <a:t>可行性研究主要从哪几个方面进行？</a:t>
            </a:r>
          </a:p>
        </p:txBody>
      </p:sp>
      <p:sp>
        <p:nvSpPr>
          <p:cNvPr id="2" name="TextBox 1">
            <a:extLst>
              <a:ext uri="{FF2B5EF4-FFF2-40B4-BE49-F238E27FC236}">
                <a16:creationId xmlns:a16="http://schemas.microsoft.com/office/drawing/2014/main" xmlns="" id="{A82C7021-D81B-49F1-8E49-F8D44C842AA7}"/>
              </a:ext>
            </a:extLst>
          </p:cNvPr>
          <p:cNvSpPr txBox="1"/>
          <p:nvPr/>
        </p:nvSpPr>
        <p:spPr>
          <a:xfrm>
            <a:off x="395288" y="3665538"/>
            <a:ext cx="8424862" cy="1200150"/>
          </a:xfrm>
          <a:prstGeom prst="rect">
            <a:avLst/>
          </a:prstGeom>
          <a:noFill/>
        </p:spPr>
        <p:txBody>
          <a:bodyPr>
            <a:spAutoFit/>
          </a:bodyPr>
          <a:lstStyle/>
          <a:p>
            <a:pPr eaLnBrk="1" fontAlgn="auto" hangingPunct="1">
              <a:spcBef>
                <a:spcPts val="0"/>
              </a:spcBef>
              <a:spcAft>
                <a:spcPts val="0"/>
              </a:spcAft>
              <a:defRPr/>
            </a:pPr>
            <a:r>
              <a:rPr lang="zh-CN" altLang="en-US" sz="2400" dirty="0">
                <a:latin typeface="+mn-ea"/>
                <a:ea typeface="+mn-ea"/>
              </a:rPr>
              <a:t>首先，进一步分析和澄清问题定义</a:t>
            </a:r>
          </a:p>
          <a:p>
            <a:pPr eaLnBrk="1" fontAlgn="auto" hangingPunct="1">
              <a:spcBef>
                <a:spcPts val="0"/>
              </a:spcBef>
              <a:spcAft>
                <a:spcPts val="0"/>
              </a:spcAft>
              <a:defRPr/>
            </a:pPr>
            <a:r>
              <a:rPr lang="zh-CN" altLang="en-US" sz="2400" dirty="0">
                <a:latin typeface="+mn-ea"/>
                <a:ea typeface="+mn-ea"/>
              </a:rPr>
              <a:t>然后，分析员应该导出系统的逻辑模型</a:t>
            </a:r>
          </a:p>
          <a:p>
            <a:pPr eaLnBrk="1" fontAlgn="auto" hangingPunct="1">
              <a:spcBef>
                <a:spcPts val="0"/>
              </a:spcBef>
              <a:spcAft>
                <a:spcPts val="0"/>
              </a:spcAft>
              <a:defRPr/>
            </a:pPr>
            <a:r>
              <a:rPr lang="zh-CN" altLang="en-US" sz="2400" dirty="0">
                <a:latin typeface="+mn-ea"/>
                <a:ea typeface="+mn-ea"/>
              </a:rPr>
              <a:t>最后，探索若干种可供选择的主要解法</a:t>
            </a:r>
          </a:p>
        </p:txBody>
      </p:sp>
      <p:sp>
        <p:nvSpPr>
          <p:cNvPr id="9" name="TextBox 8">
            <a:extLst>
              <a:ext uri="{FF2B5EF4-FFF2-40B4-BE49-F238E27FC236}">
                <a16:creationId xmlns:a16="http://schemas.microsoft.com/office/drawing/2014/main" xmlns="" id="{B438B71D-031E-4A7C-B7FF-E22E1A619E98}"/>
              </a:ext>
            </a:extLst>
          </p:cNvPr>
          <p:cNvSpPr txBox="1"/>
          <p:nvPr/>
        </p:nvSpPr>
        <p:spPr>
          <a:xfrm>
            <a:off x="439738" y="3203575"/>
            <a:ext cx="3311525" cy="461963"/>
          </a:xfrm>
          <a:prstGeom prst="rect">
            <a:avLst/>
          </a:prstGeom>
          <a:noFill/>
          <a:ln>
            <a:solidFill>
              <a:schemeClr val="bg1"/>
            </a:solid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zh-CN" sz="2400" dirty="0">
                <a:solidFill>
                  <a:schemeClr val="tx1"/>
                </a:solidFill>
              </a:rPr>
              <a:t>可行性研究</a:t>
            </a:r>
            <a:r>
              <a:rPr lang="zh-CN" altLang="en-US" sz="2400" dirty="0">
                <a:solidFill>
                  <a:schemeClr val="tx1"/>
                </a:solidFill>
              </a:rPr>
              <a:t>分析过程：</a:t>
            </a:r>
          </a:p>
        </p:txBody>
      </p:sp>
      <p:sp>
        <p:nvSpPr>
          <p:cNvPr id="10" name="1 Título">
            <a:extLst>
              <a:ext uri="{FF2B5EF4-FFF2-40B4-BE49-F238E27FC236}">
                <a16:creationId xmlns:a16="http://schemas.microsoft.com/office/drawing/2014/main" xmlns="" id="{7BF3B11F-951D-42FA-9DDE-356AC28EFC1B}"/>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 xmlns:a16="http://schemas.microsoft.com/office/drawing/2014/main" id="{27C2354B-9F88-4D54-9452-5B0077DD1976}"/>
              </a:ext>
            </a:extLst>
          </p:cNvPr>
          <p:cNvSpPr>
            <a:spLocks noGrp="1"/>
          </p:cNvSpPr>
          <p:nvPr>
            <p:ph type="title"/>
          </p:nvPr>
        </p:nvSpPr>
        <p:spPr>
          <a:xfrm>
            <a:off x="246063" y="0"/>
            <a:ext cx="8229600" cy="1143000"/>
          </a:xfrm>
        </p:spPr>
        <p:txBody>
          <a:bodyPr/>
          <a:lstStyle/>
          <a:p>
            <a:pPr>
              <a:defRPr/>
            </a:pPr>
            <a:r>
              <a:rPr lang="en-US" altLang="zh-CN" b="1" dirty="0">
                <a:latin typeface="+mn-ea"/>
                <a:ea typeface="+mn-ea"/>
              </a:rPr>
              <a:t>2.4 </a:t>
            </a:r>
            <a:r>
              <a:rPr lang="zh-CN" altLang="en-US" b="1" dirty="0"/>
              <a:t>数据流图</a:t>
            </a:r>
          </a:p>
        </p:txBody>
      </p:sp>
      <p:sp>
        <p:nvSpPr>
          <p:cNvPr id="10" name="TextBox 9">
            <a:extLst>
              <a:ext uri="{FF2B5EF4-FFF2-40B4-BE49-F238E27FC236}">
                <a16:creationId xmlns="" xmlns:a16="http://schemas.microsoft.com/office/drawing/2014/main" id="{0BA89830-AC05-42F7-936A-337F7194ACA9}"/>
              </a:ext>
            </a:extLst>
          </p:cNvPr>
          <p:cNvSpPr txBox="1"/>
          <p:nvPr/>
        </p:nvSpPr>
        <p:spPr>
          <a:xfrm>
            <a:off x="581025" y="1682750"/>
            <a:ext cx="4795838"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solidFill>
                  <a:schemeClr val="tx1"/>
                </a:solidFill>
              </a:rPr>
              <a:t>数据流命名时应注意的问题</a:t>
            </a:r>
            <a:endParaRPr lang="zh-CN" altLang="en-US" sz="2400" b="1" dirty="0">
              <a:solidFill>
                <a:schemeClr val="tx1"/>
              </a:solidFill>
            </a:endParaRPr>
          </a:p>
        </p:txBody>
      </p:sp>
      <p:sp>
        <p:nvSpPr>
          <p:cNvPr id="11" name="TextBox 10">
            <a:extLst>
              <a:ext uri="{FF2B5EF4-FFF2-40B4-BE49-F238E27FC236}">
                <a16:creationId xmlns="" xmlns:a16="http://schemas.microsoft.com/office/drawing/2014/main" id="{5B9FB73B-E6AB-4C51-9D02-FAA146903776}"/>
              </a:ext>
            </a:extLst>
          </p:cNvPr>
          <p:cNvSpPr txBox="1"/>
          <p:nvPr/>
        </p:nvSpPr>
        <p:spPr>
          <a:xfrm>
            <a:off x="581025" y="2682875"/>
            <a:ext cx="7894638" cy="23082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marL="457200" indent="-457200" eaLnBrk="1" fontAlgn="auto" hangingPunct="1">
              <a:spcBef>
                <a:spcPts val="0"/>
              </a:spcBef>
              <a:spcAft>
                <a:spcPts val="0"/>
              </a:spcAft>
              <a:buFont typeface="+mj-lt"/>
              <a:buAutoNum type="arabicPeriod"/>
              <a:defRPr/>
            </a:pPr>
            <a:r>
              <a:rPr lang="zh-CN" altLang="en-US" sz="2400" dirty="0">
                <a:latin typeface="+mn-ea"/>
              </a:rPr>
              <a:t>名字应代表整个数据流的内容，而不是仅仅反映它的某些成分</a:t>
            </a:r>
          </a:p>
          <a:p>
            <a:pPr marL="457200" indent="-457200" eaLnBrk="1" fontAlgn="auto" hangingPunct="1">
              <a:spcBef>
                <a:spcPts val="0"/>
              </a:spcBef>
              <a:spcAft>
                <a:spcPts val="0"/>
              </a:spcAft>
              <a:buFont typeface="+mj-lt"/>
              <a:buAutoNum type="arabicPeriod"/>
              <a:defRPr/>
            </a:pPr>
            <a:r>
              <a:rPr lang="zh-CN" altLang="en-US" sz="2400" dirty="0">
                <a:latin typeface="+mn-ea"/>
              </a:rPr>
              <a:t>不要使用空洞的、缺乏具体含义的名字</a:t>
            </a:r>
          </a:p>
          <a:p>
            <a:pPr marL="457200" indent="-457200" eaLnBrk="1" fontAlgn="auto" hangingPunct="1">
              <a:spcBef>
                <a:spcPts val="0"/>
              </a:spcBef>
              <a:spcAft>
                <a:spcPts val="0"/>
              </a:spcAft>
              <a:buFont typeface="+mj-lt"/>
              <a:buAutoNum type="arabicPeriod"/>
              <a:defRPr/>
            </a:pPr>
            <a:r>
              <a:rPr lang="zh-CN" altLang="zh-CN" sz="2400" dirty="0">
                <a:latin typeface="+mn-ea"/>
              </a:rPr>
              <a:t>在为某个数据流</a:t>
            </a:r>
            <a:r>
              <a:rPr lang="en-US" altLang="zh-CN" sz="2400" dirty="0">
                <a:latin typeface="+mn-ea"/>
              </a:rPr>
              <a:t>(</a:t>
            </a:r>
            <a:r>
              <a:rPr lang="zh-CN" altLang="zh-CN" sz="2400" dirty="0">
                <a:latin typeface="+mn-ea"/>
              </a:rPr>
              <a:t>或数据存储</a:t>
            </a:r>
            <a:r>
              <a:rPr lang="en-US" altLang="zh-CN" sz="2400" dirty="0">
                <a:latin typeface="+mn-ea"/>
              </a:rPr>
              <a:t>)</a:t>
            </a:r>
            <a:r>
              <a:rPr lang="zh-CN" altLang="zh-CN" sz="2400" dirty="0">
                <a:latin typeface="+mn-ea"/>
              </a:rPr>
              <a:t>起名字时遇到了困难，则很可能是因为对数据流图分解不恰当造成的，应该试试重新分解</a:t>
            </a:r>
            <a:endParaRPr lang="zh-CN" altLang="en-US" sz="2400" dirty="0">
              <a:latin typeface="+mn-ea"/>
            </a:endParaRPr>
          </a:p>
        </p:txBody>
      </p:sp>
      <p:sp>
        <p:nvSpPr>
          <p:cNvPr id="7" name="1 Título">
            <a:extLst>
              <a:ext uri="{FF2B5EF4-FFF2-40B4-BE49-F238E27FC236}">
                <a16:creationId xmlns="" xmlns:a16="http://schemas.microsoft.com/office/drawing/2014/main" id="{499F6586-67C2-403A-B010-3379023CE8D3}"/>
              </a:ext>
            </a:extLst>
          </p:cNvPr>
          <p:cNvSpPr txBox="1">
            <a:spLocks/>
          </p:cNvSpPr>
          <p:nvPr/>
        </p:nvSpPr>
        <p:spPr bwMode="auto">
          <a:xfrm>
            <a:off x="2771775"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2.4.3  </a:t>
            </a:r>
            <a:r>
              <a:rPr lang="zh-CN" altLang="en-US" sz="2400" dirty="0">
                <a:solidFill>
                  <a:srgbClr val="D9D9D9"/>
                </a:solidFill>
                <a:latin typeface="+mn-ea"/>
                <a:ea typeface="+mn-ea"/>
              </a:rPr>
              <a:t>命名</a:t>
            </a:r>
          </a:p>
        </p:txBody>
      </p:sp>
      <p:sp>
        <p:nvSpPr>
          <p:cNvPr id="9" name="1 Título">
            <a:extLst>
              <a:ext uri="{FF2B5EF4-FFF2-40B4-BE49-F238E27FC236}">
                <a16:creationId xmlns="" xmlns:a16="http://schemas.microsoft.com/office/drawing/2014/main" id="{F8740906-B8F5-4425-B1BD-DB1559DE6857}"/>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41926673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 xmlns:a16="http://schemas.microsoft.com/office/drawing/2014/main" id="{558937C9-25DD-4AE0-BA09-67E562CAF1AC}"/>
              </a:ext>
            </a:extLst>
          </p:cNvPr>
          <p:cNvSpPr>
            <a:spLocks noGrp="1"/>
          </p:cNvSpPr>
          <p:nvPr>
            <p:ph type="title"/>
          </p:nvPr>
        </p:nvSpPr>
        <p:spPr>
          <a:xfrm>
            <a:off x="431800" y="0"/>
            <a:ext cx="8229600" cy="1143000"/>
          </a:xfrm>
        </p:spPr>
        <p:txBody>
          <a:bodyPr/>
          <a:lstStyle/>
          <a:p>
            <a:pPr>
              <a:defRPr/>
            </a:pPr>
            <a:r>
              <a:rPr lang="en-US" altLang="zh-CN" b="1" dirty="0">
                <a:latin typeface="+mn-ea"/>
                <a:ea typeface="+mn-ea"/>
              </a:rPr>
              <a:t>2.4</a:t>
            </a:r>
            <a:r>
              <a:rPr lang="en-US" altLang="zh-CN" b="1" dirty="0"/>
              <a:t> </a:t>
            </a:r>
            <a:r>
              <a:rPr lang="zh-CN" altLang="en-US" b="1" dirty="0"/>
              <a:t>数据流图</a:t>
            </a:r>
          </a:p>
        </p:txBody>
      </p:sp>
      <p:sp>
        <p:nvSpPr>
          <p:cNvPr id="10" name="TextBox 9">
            <a:extLst>
              <a:ext uri="{FF2B5EF4-FFF2-40B4-BE49-F238E27FC236}">
                <a16:creationId xmlns="" xmlns:a16="http://schemas.microsoft.com/office/drawing/2014/main" id="{202D0785-981A-4039-9202-412DD6CE55DC}"/>
              </a:ext>
            </a:extLst>
          </p:cNvPr>
          <p:cNvSpPr txBox="1"/>
          <p:nvPr/>
        </p:nvSpPr>
        <p:spPr>
          <a:xfrm>
            <a:off x="431800" y="1531938"/>
            <a:ext cx="5256213"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t>为处理命名时应注意的问题</a:t>
            </a:r>
            <a:endParaRPr lang="zh-CN" altLang="en-US" sz="2400" b="1" dirty="0">
              <a:solidFill>
                <a:schemeClr val="tx2">
                  <a:lumMod val="75000"/>
                </a:schemeClr>
              </a:solidFill>
            </a:endParaRPr>
          </a:p>
        </p:txBody>
      </p:sp>
      <p:sp>
        <p:nvSpPr>
          <p:cNvPr id="4" name="TextBox 3">
            <a:extLst>
              <a:ext uri="{FF2B5EF4-FFF2-40B4-BE49-F238E27FC236}">
                <a16:creationId xmlns="" xmlns:a16="http://schemas.microsoft.com/office/drawing/2014/main" id="{923C7AC7-0047-43E1-B421-7E0115C9809C}"/>
              </a:ext>
            </a:extLst>
          </p:cNvPr>
          <p:cNvSpPr txBox="1"/>
          <p:nvPr/>
        </p:nvSpPr>
        <p:spPr>
          <a:xfrm>
            <a:off x="479425" y="2393950"/>
            <a:ext cx="8288338" cy="30480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457200" indent="-457200" eaLnBrk="1" fontAlgn="auto" hangingPunct="1">
              <a:spcBef>
                <a:spcPts val="0"/>
              </a:spcBef>
              <a:spcAft>
                <a:spcPts val="0"/>
              </a:spcAft>
              <a:buFont typeface="+mj-lt"/>
              <a:buAutoNum type="arabicPeriod"/>
              <a:defRPr/>
            </a:pPr>
            <a:r>
              <a:rPr lang="zh-CN" altLang="zh-CN" sz="2400" dirty="0"/>
              <a:t>通常先为数据流命名，然后再为与之相关联的处理命名。</a:t>
            </a:r>
            <a:endParaRPr lang="en-US" altLang="zh-CN" sz="2400" dirty="0"/>
          </a:p>
          <a:p>
            <a:pPr marL="457200" indent="-457200" eaLnBrk="1" fontAlgn="auto" hangingPunct="1">
              <a:spcBef>
                <a:spcPts val="0"/>
              </a:spcBef>
              <a:spcAft>
                <a:spcPts val="0"/>
              </a:spcAft>
              <a:buFont typeface="+mj-lt"/>
              <a:buAutoNum type="arabicPeriod"/>
              <a:defRPr/>
            </a:pPr>
            <a:r>
              <a:rPr lang="zh-CN" altLang="zh-CN" sz="2400" dirty="0"/>
              <a:t>名字应该反映整个处理的功能，而不是它的一部分功能</a:t>
            </a:r>
            <a:r>
              <a:rPr lang="zh-CN" altLang="en-US" sz="2400" dirty="0"/>
              <a:t>。</a:t>
            </a:r>
            <a:endParaRPr lang="en-US" altLang="zh-CN" sz="2400" dirty="0"/>
          </a:p>
          <a:p>
            <a:pPr marL="457200" indent="-457200" eaLnBrk="1" fontAlgn="auto" hangingPunct="1">
              <a:spcBef>
                <a:spcPts val="0"/>
              </a:spcBef>
              <a:spcAft>
                <a:spcPts val="0"/>
              </a:spcAft>
              <a:buFont typeface="+mj-lt"/>
              <a:buAutoNum type="arabicPeriod"/>
              <a:defRPr/>
            </a:pPr>
            <a:r>
              <a:rPr lang="zh-CN" altLang="zh-CN" sz="2400" dirty="0"/>
              <a:t>名字最好由一个具体的及物动词加上一个具体的宾语组成。</a:t>
            </a:r>
            <a:endParaRPr lang="zh-CN" altLang="en-US" sz="2400" dirty="0"/>
          </a:p>
          <a:p>
            <a:pPr marL="457200" indent="-457200" eaLnBrk="1" fontAlgn="auto" hangingPunct="1">
              <a:spcBef>
                <a:spcPts val="0"/>
              </a:spcBef>
              <a:spcAft>
                <a:spcPts val="0"/>
              </a:spcAft>
              <a:buFont typeface="+mj-lt"/>
              <a:buAutoNum type="arabicPeriod"/>
              <a:defRPr/>
            </a:pPr>
            <a:r>
              <a:rPr lang="zh-CN" altLang="zh-CN" sz="2400" dirty="0"/>
              <a:t>通常名字中仅包括一个动词，如果必须用两个动词才能描述整个处理的功能，则把这个处理再分解成两个处理可能更恰当些。</a:t>
            </a:r>
            <a:endParaRPr lang="zh-CN" altLang="en-US" sz="2400" dirty="0"/>
          </a:p>
          <a:p>
            <a:pPr marL="457200" indent="-457200" eaLnBrk="1" fontAlgn="auto" hangingPunct="1">
              <a:spcBef>
                <a:spcPts val="0"/>
              </a:spcBef>
              <a:spcAft>
                <a:spcPts val="0"/>
              </a:spcAft>
              <a:buFont typeface="+mj-lt"/>
              <a:buAutoNum type="arabicPeriod"/>
              <a:defRPr/>
            </a:pPr>
            <a:r>
              <a:rPr lang="zh-CN" altLang="zh-CN" sz="2400" dirty="0"/>
              <a:t>如果在为某个处理命名时遇到困难，则很可能是发现了分解不当的迹象，应考虑重新分解。</a:t>
            </a:r>
            <a:endParaRPr lang="zh-CN" altLang="en-US" sz="2400" dirty="0"/>
          </a:p>
        </p:txBody>
      </p:sp>
      <p:sp>
        <p:nvSpPr>
          <p:cNvPr id="7" name="1 Título">
            <a:extLst>
              <a:ext uri="{FF2B5EF4-FFF2-40B4-BE49-F238E27FC236}">
                <a16:creationId xmlns="" xmlns:a16="http://schemas.microsoft.com/office/drawing/2014/main" id="{7B55BA4C-31E6-47BC-91D2-D846540497A1}"/>
              </a:ext>
            </a:extLst>
          </p:cNvPr>
          <p:cNvSpPr txBox="1">
            <a:spLocks/>
          </p:cNvSpPr>
          <p:nvPr/>
        </p:nvSpPr>
        <p:spPr bwMode="auto">
          <a:xfrm>
            <a:off x="2771775"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2.4.3  </a:t>
            </a:r>
            <a:r>
              <a:rPr lang="zh-CN" altLang="en-US" sz="2400" dirty="0">
                <a:solidFill>
                  <a:srgbClr val="D9D9D9"/>
                </a:solidFill>
                <a:latin typeface="+mn-ea"/>
                <a:ea typeface="+mn-ea"/>
              </a:rPr>
              <a:t>命名</a:t>
            </a:r>
          </a:p>
        </p:txBody>
      </p:sp>
      <p:sp>
        <p:nvSpPr>
          <p:cNvPr id="9" name="1 Título">
            <a:extLst>
              <a:ext uri="{FF2B5EF4-FFF2-40B4-BE49-F238E27FC236}">
                <a16:creationId xmlns="" xmlns:a16="http://schemas.microsoft.com/office/drawing/2014/main" id="{66B1F67C-4220-4D9F-A109-069422CFEEAE}"/>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25426942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 xmlns:a16="http://schemas.microsoft.com/office/drawing/2014/main" id="{7B3A2743-B85F-4718-B21A-D0876DA36DCB}"/>
              </a:ext>
            </a:extLst>
          </p:cNvPr>
          <p:cNvSpPr txBox="1">
            <a:spLocks/>
          </p:cNvSpPr>
          <p:nvPr/>
        </p:nvSpPr>
        <p:spPr bwMode="auto">
          <a:xfrm>
            <a:off x="2771775"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2.4.4  </a:t>
            </a:r>
            <a:r>
              <a:rPr lang="zh-CN" altLang="en-US" sz="2400" dirty="0">
                <a:solidFill>
                  <a:srgbClr val="D9D9D9"/>
                </a:solidFill>
                <a:latin typeface="+mn-ea"/>
                <a:ea typeface="+mn-ea"/>
              </a:rPr>
              <a:t>用途</a:t>
            </a:r>
          </a:p>
        </p:txBody>
      </p:sp>
      <p:sp>
        <p:nvSpPr>
          <p:cNvPr id="8" name="标题 3">
            <a:extLst>
              <a:ext uri="{FF2B5EF4-FFF2-40B4-BE49-F238E27FC236}">
                <a16:creationId xmlns="" xmlns:a16="http://schemas.microsoft.com/office/drawing/2014/main" id="{6415C77A-37F2-42B4-9FCA-0534FEC02792}"/>
              </a:ext>
            </a:extLst>
          </p:cNvPr>
          <p:cNvSpPr>
            <a:spLocks noGrp="1"/>
          </p:cNvSpPr>
          <p:nvPr>
            <p:ph type="title"/>
          </p:nvPr>
        </p:nvSpPr>
        <p:spPr>
          <a:xfrm>
            <a:off x="295275" y="28575"/>
            <a:ext cx="8229600" cy="1143000"/>
          </a:xfrm>
        </p:spPr>
        <p:txBody>
          <a:bodyPr/>
          <a:lstStyle/>
          <a:p>
            <a:pPr>
              <a:defRPr/>
            </a:pPr>
            <a:r>
              <a:rPr lang="en-US" altLang="zh-CN" b="1" dirty="0">
                <a:latin typeface="+mn-ea"/>
                <a:ea typeface="+mn-ea"/>
              </a:rPr>
              <a:t>2.4 </a:t>
            </a:r>
            <a:r>
              <a:rPr lang="zh-CN" altLang="en-US" b="1" dirty="0"/>
              <a:t>数据流图</a:t>
            </a:r>
          </a:p>
        </p:txBody>
      </p:sp>
      <p:sp>
        <p:nvSpPr>
          <p:cNvPr id="11" name="圆角矩形 10">
            <a:extLst>
              <a:ext uri="{FF2B5EF4-FFF2-40B4-BE49-F238E27FC236}">
                <a16:creationId xmlns="" xmlns:a16="http://schemas.microsoft.com/office/drawing/2014/main" id="{9FC8CDDA-84A4-490E-A79D-930D68EC050C}"/>
              </a:ext>
            </a:extLst>
          </p:cNvPr>
          <p:cNvSpPr/>
          <p:nvPr/>
        </p:nvSpPr>
        <p:spPr>
          <a:xfrm>
            <a:off x="295275" y="2249488"/>
            <a:ext cx="8385175" cy="3024187"/>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en-US" altLang="zh-CN" sz="2400" dirty="0">
                <a:latin typeface="+mn-ea"/>
              </a:rPr>
              <a:t>1</a:t>
            </a:r>
            <a:r>
              <a:rPr lang="zh-CN" altLang="en-US" sz="2400" dirty="0">
                <a:latin typeface="+mn-ea"/>
              </a:rPr>
              <a:t>、</a:t>
            </a:r>
            <a:r>
              <a:rPr lang="zh-CN" altLang="zh-CN" sz="2400" dirty="0">
                <a:latin typeface="+mn-ea"/>
              </a:rPr>
              <a:t>画数据流图的基本目的是利用它作为交流信息的工具。</a:t>
            </a:r>
            <a:endParaRPr lang="en-US" altLang="zh-CN" sz="2400" dirty="0">
              <a:latin typeface="+mn-ea"/>
            </a:endParaRPr>
          </a:p>
          <a:p>
            <a:pPr eaLnBrk="1" fontAlgn="auto" hangingPunct="1">
              <a:spcBef>
                <a:spcPts val="0"/>
              </a:spcBef>
              <a:spcAft>
                <a:spcPts val="0"/>
              </a:spcAft>
              <a:defRPr/>
            </a:pPr>
            <a:endParaRPr lang="en-US" altLang="zh-CN" sz="2400" dirty="0">
              <a:latin typeface="+mn-ea"/>
            </a:endParaRPr>
          </a:p>
          <a:p>
            <a:pPr eaLnBrk="1" fontAlgn="auto" hangingPunct="1">
              <a:spcBef>
                <a:spcPts val="0"/>
              </a:spcBef>
              <a:spcAft>
                <a:spcPts val="0"/>
              </a:spcAft>
              <a:defRPr/>
            </a:pPr>
            <a:r>
              <a:rPr lang="en-US" altLang="zh-CN" sz="2400" dirty="0">
                <a:latin typeface="+mn-ea"/>
              </a:rPr>
              <a:t>2</a:t>
            </a:r>
            <a:r>
              <a:rPr lang="zh-CN" altLang="en-US" sz="2400" dirty="0">
                <a:latin typeface="+mn-ea"/>
              </a:rPr>
              <a:t>、</a:t>
            </a:r>
            <a:r>
              <a:rPr lang="zh-CN" altLang="zh-CN" sz="2400" dirty="0">
                <a:latin typeface="+mn-ea"/>
              </a:rPr>
              <a:t>数据流图的另一个主要用途是作为分析和设计的工具</a:t>
            </a:r>
            <a:r>
              <a:rPr lang="zh-CN" altLang="en-US" sz="2400" dirty="0">
                <a:latin typeface="+mn-ea"/>
              </a:rPr>
              <a:t>。</a:t>
            </a:r>
            <a:endParaRPr lang="en-US" altLang="zh-CN" sz="2400" dirty="0">
              <a:latin typeface="+mn-ea"/>
            </a:endParaRPr>
          </a:p>
          <a:p>
            <a:pPr eaLnBrk="1" fontAlgn="auto" hangingPunct="1">
              <a:spcBef>
                <a:spcPts val="0"/>
              </a:spcBef>
              <a:spcAft>
                <a:spcPts val="0"/>
              </a:spcAft>
              <a:defRPr/>
            </a:pPr>
            <a:endParaRPr lang="en-US" altLang="zh-CN" sz="2400" dirty="0">
              <a:latin typeface="+mn-ea"/>
            </a:endParaRPr>
          </a:p>
          <a:p>
            <a:pPr eaLnBrk="1" fontAlgn="auto" hangingPunct="1">
              <a:spcBef>
                <a:spcPts val="0"/>
              </a:spcBef>
              <a:spcAft>
                <a:spcPts val="0"/>
              </a:spcAft>
              <a:defRPr/>
            </a:pPr>
            <a:r>
              <a:rPr lang="en-US" altLang="zh-CN" sz="2400" dirty="0">
                <a:latin typeface="+mn-ea"/>
              </a:rPr>
              <a:t>3</a:t>
            </a:r>
            <a:r>
              <a:rPr lang="zh-CN" altLang="en-US" sz="2400" dirty="0">
                <a:latin typeface="+mn-ea"/>
              </a:rPr>
              <a:t>、</a:t>
            </a:r>
            <a:r>
              <a:rPr lang="zh-CN" altLang="zh-CN" sz="2400" dirty="0">
                <a:latin typeface="+mn-ea"/>
              </a:rPr>
              <a:t>数据流图辅助物理系统的设计时，以图中不同处理的定时要求为指南，能够在数据流图上画出许多组自动化边界，每组自动化边界可能意味着一个不同的物理系统</a:t>
            </a:r>
            <a:endParaRPr lang="zh-CN" altLang="en-US" sz="2400" dirty="0">
              <a:solidFill>
                <a:srgbClr val="9AE73D"/>
              </a:solidFill>
              <a:latin typeface="+mn-ea"/>
            </a:endParaRPr>
          </a:p>
        </p:txBody>
      </p:sp>
      <p:sp>
        <p:nvSpPr>
          <p:cNvPr id="12" name="TextBox 11">
            <a:extLst>
              <a:ext uri="{FF2B5EF4-FFF2-40B4-BE49-F238E27FC236}">
                <a16:creationId xmlns="" xmlns:a16="http://schemas.microsoft.com/office/drawing/2014/main" id="{A6C3337C-D422-4AF2-9E84-E1CE93B94E7B}"/>
              </a:ext>
            </a:extLst>
          </p:cNvPr>
          <p:cNvSpPr txBox="1"/>
          <p:nvPr/>
        </p:nvSpPr>
        <p:spPr>
          <a:xfrm>
            <a:off x="431800" y="1412875"/>
            <a:ext cx="255587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2.4.4</a:t>
            </a:r>
            <a:r>
              <a:rPr lang="zh-CN" altLang="en-US" sz="3200" b="1" dirty="0">
                <a:solidFill>
                  <a:schemeClr val="tx1"/>
                </a:solidFill>
                <a:latin typeface="+mn-ea"/>
              </a:rPr>
              <a:t> </a:t>
            </a:r>
            <a:r>
              <a:rPr lang="zh-CN" altLang="en-US" sz="3200" b="1" dirty="0">
                <a:solidFill>
                  <a:schemeClr val="tx1"/>
                </a:solidFill>
              </a:rPr>
              <a:t> 用途</a:t>
            </a:r>
          </a:p>
        </p:txBody>
      </p:sp>
      <p:sp>
        <p:nvSpPr>
          <p:cNvPr id="7" name="1 Título">
            <a:extLst>
              <a:ext uri="{FF2B5EF4-FFF2-40B4-BE49-F238E27FC236}">
                <a16:creationId xmlns="" xmlns:a16="http://schemas.microsoft.com/office/drawing/2014/main" id="{53389F10-0655-44EB-8E03-29FA45C6C429}"/>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2289641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50825" y="188913"/>
            <a:ext cx="7772400" cy="1143000"/>
          </a:xfrm>
        </p:spPr>
        <p:txBody>
          <a:bodyPr/>
          <a:lstStyle/>
          <a:p>
            <a:r>
              <a:rPr lang="zh-CN" altLang="zh-CN" smtClean="0"/>
              <a:t>实时更新库存清单</a:t>
            </a:r>
          </a:p>
        </p:txBody>
      </p:sp>
      <p:graphicFrame>
        <p:nvGraphicFramePr>
          <p:cNvPr id="17411" name="Object 3"/>
          <p:cNvGraphicFramePr>
            <a:graphicFrameLocks noGrp="1" noChangeAspect="1"/>
          </p:cNvGraphicFramePr>
          <p:nvPr>
            <p:ph idx="1"/>
            <p:extLst>
              <p:ext uri="{D42A27DB-BD31-4B8C-83A1-F6EECF244321}">
                <p14:modId xmlns:p14="http://schemas.microsoft.com/office/powerpoint/2010/main" val="453978334"/>
              </p:ext>
            </p:extLst>
          </p:nvPr>
        </p:nvGraphicFramePr>
        <p:xfrm>
          <a:off x="360363" y="2019300"/>
          <a:ext cx="8423275" cy="3251200"/>
        </p:xfrm>
        <a:graphic>
          <a:graphicData uri="http://schemas.openxmlformats.org/presentationml/2006/ole">
            <mc:AlternateContent xmlns:mc="http://schemas.openxmlformats.org/markup-compatibility/2006">
              <mc:Choice xmlns:v="urn:schemas-microsoft-com:vml" Requires="v">
                <p:oleObj spid="_x0000_s5122" name="Visio" r:id="rId3" imgW="10659377" imgH="4115582" progId="Visio.Drawing.11">
                  <p:embed/>
                </p:oleObj>
              </mc:Choice>
              <mc:Fallback>
                <p:oleObj name="Visio" r:id="rId3" imgW="10659377" imgH="4115582" progId="Visio.Drawing.11">
                  <p:embed/>
                  <p:pic>
                    <p:nvPicPr>
                      <p:cNvPr id="0" name=""/>
                      <p:cNvPicPr>
                        <a:picLocks noGrp="1" noChangeAspect="1" noChangeArrowheads="1"/>
                      </p:cNvPicPr>
                      <p:nvPr/>
                    </p:nvPicPr>
                    <p:blipFill>
                      <a:blip r:embed="rId4"/>
                      <a:srcRect/>
                      <a:stretch>
                        <a:fillRect/>
                      </a:stretch>
                    </p:blipFill>
                    <p:spPr bwMode="auto">
                      <a:xfrm>
                        <a:off x="360363" y="2019300"/>
                        <a:ext cx="8423275"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927460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zh-CN" smtClean="0"/>
              <a:t>批量更新库存清单</a:t>
            </a:r>
          </a:p>
        </p:txBody>
      </p:sp>
      <p:graphicFrame>
        <p:nvGraphicFramePr>
          <p:cNvPr id="18435" name="Object 3"/>
          <p:cNvGraphicFramePr>
            <a:graphicFrameLocks noGrp="1" noChangeAspect="1"/>
          </p:cNvGraphicFramePr>
          <p:nvPr>
            <p:ph idx="1"/>
          </p:nvPr>
        </p:nvGraphicFramePr>
        <p:xfrm>
          <a:off x="107950" y="1628775"/>
          <a:ext cx="8890000" cy="4057650"/>
        </p:xfrm>
        <a:graphic>
          <a:graphicData uri="http://schemas.openxmlformats.org/presentationml/2006/ole">
            <mc:AlternateContent xmlns:mc="http://schemas.openxmlformats.org/markup-compatibility/2006">
              <mc:Choice xmlns:v="urn:schemas-microsoft-com:vml" Requires="v">
                <p:oleObj spid="_x0000_s6146" r:id="rId3" imgW="9571533" imgH="4059196" progId="Visio.Drawing.11">
                  <p:embed/>
                </p:oleObj>
              </mc:Choice>
              <mc:Fallback>
                <p:oleObj r:id="rId3" imgW="9571533" imgH="4059196" progId="Visio.Drawing.11">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628775"/>
                        <a:ext cx="88900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939155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 xmlns:a16="http://schemas.microsoft.com/office/drawing/2014/main" id="{5FB3172A-14DC-4DF5-92C3-A5D135EB09AD}"/>
              </a:ext>
            </a:extLst>
          </p:cNvPr>
          <p:cNvSpPr txBox="1">
            <a:spLocks/>
          </p:cNvSpPr>
          <p:nvPr/>
        </p:nvSpPr>
        <p:spPr bwMode="auto">
          <a:xfrm>
            <a:off x="2916238" y="6291263"/>
            <a:ext cx="3351212"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2.5 </a:t>
            </a:r>
            <a:r>
              <a:rPr lang="zh-CN" altLang="en-US" sz="2400" dirty="0">
                <a:solidFill>
                  <a:srgbClr val="D9D9D9"/>
                </a:solidFill>
                <a:latin typeface="+mn-ea"/>
                <a:ea typeface="+mn-ea"/>
              </a:rPr>
              <a:t>数据字典</a:t>
            </a:r>
          </a:p>
        </p:txBody>
      </p:sp>
      <p:sp>
        <p:nvSpPr>
          <p:cNvPr id="7" name="1 Título">
            <a:extLst>
              <a:ext uri="{FF2B5EF4-FFF2-40B4-BE49-F238E27FC236}">
                <a16:creationId xmlns="" xmlns:a16="http://schemas.microsoft.com/office/drawing/2014/main" id="{38E0056D-06B9-4C24-A2E0-8C109E9F31F8}"/>
              </a:ext>
            </a:extLst>
          </p:cNvPr>
          <p:cNvSpPr txBox="1">
            <a:spLocks noGrp="1"/>
          </p:cNvSpPr>
          <p:nvPr>
            <p:ph type="title"/>
          </p:nvPr>
        </p:nvSpPr>
        <p:spPr>
          <a:xfrm>
            <a:off x="395288" y="0"/>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5" name="矩形 4">
            <a:extLst>
              <a:ext uri="{FF2B5EF4-FFF2-40B4-BE49-F238E27FC236}">
                <a16:creationId xmlns="" xmlns:a16="http://schemas.microsoft.com/office/drawing/2014/main" id="{82DB032A-B5F8-45F7-B006-F1D4770DD9D0}"/>
              </a:ext>
            </a:extLst>
          </p:cNvPr>
          <p:cNvSpPr/>
          <p:nvPr/>
        </p:nvSpPr>
        <p:spPr>
          <a:xfrm>
            <a:off x="900113" y="1196975"/>
            <a:ext cx="7893050" cy="4271963"/>
          </a:xfrm>
          <a:prstGeom prst="rect">
            <a:avLst/>
          </a:prstGeom>
        </p:spPr>
        <p:txBody>
          <a:bodyPr>
            <a:spAutoFit/>
          </a:bodyPr>
          <a:lstStyle/>
          <a:p>
            <a:pPr eaLnBrk="1" fontAlgn="auto" hangingPunct="1">
              <a:lnSpc>
                <a:spcPct val="120000"/>
              </a:lnSpc>
              <a:spcBef>
                <a:spcPct val="50000"/>
              </a:spcBef>
              <a:spcAft>
                <a:spcPts val="0"/>
              </a:spcAft>
              <a:defRPr/>
            </a:pPr>
            <a:r>
              <a:rPr kumimoji="1" lang="en-US" altLang="zh-CN" sz="2800" b="1" kern="0" dirty="0">
                <a:latin typeface="+mn-ea"/>
                <a:ea typeface="+mn-ea"/>
              </a:rPr>
              <a:t>2.1 </a:t>
            </a:r>
            <a:r>
              <a:rPr kumimoji="1" lang="zh-CN" altLang="en-US" sz="2800" b="1" kern="0" dirty="0">
                <a:latin typeface="+mn-ea"/>
                <a:ea typeface="+mn-ea"/>
              </a:rPr>
              <a:t>可行性研究的任务</a:t>
            </a:r>
            <a:endParaRPr kumimoji="1" lang="en-US" altLang="zh-CN" sz="2800" b="1" kern="0" dirty="0">
              <a:latin typeface="+mn-ea"/>
              <a:ea typeface="+mn-ea"/>
            </a:endParaRPr>
          </a:p>
          <a:p>
            <a:pPr eaLnBrk="1" fontAlgn="auto" hangingPunct="1">
              <a:lnSpc>
                <a:spcPct val="120000"/>
              </a:lnSpc>
              <a:spcBef>
                <a:spcPct val="50000"/>
              </a:spcBef>
              <a:spcAft>
                <a:spcPts val="0"/>
              </a:spcAft>
              <a:defRPr/>
            </a:pPr>
            <a:r>
              <a:rPr kumimoji="1" lang="en-US" altLang="zh-CN" sz="2800" b="1" kern="0" dirty="0">
                <a:latin typeface="+mn-ea"/>
                <a:ea typeface="+mn-ea"/>
              </a:rPr>
              <a:t>2.2 </a:t>
            </a:r>
            <a:r>
              <a:rPr kumimoji="1" lang="zh-CN" altLang="en-US" sz="2800" b="1" kern="0" dirty="0">
                <a:latin typeface="+mn-ea"/>
                <a:ea typeface="+mn-ea"/>
              </a:rPr>
              <a:t>可行性研究过程</a:t>
            </a:r>
            <a:endParaRPr kumimoji="1" lang="en-US" altLang="zh-CN" sz="2800" b="1" kern="0" dirty="0">
              <a:latin typeface="+mn-ea"/>
              <a:ea typeface="+mn-ea"/>
            </a:endParaRPr>
          </a:p>
          <a:p>
            <a:pPr eaLnBrk="1" fontAlgn="auto" hangingPunct="1">
              <a:lnSpc>
                <a:spcPct val="120000"/>
              </a:lnSpc>
              <a:spcBef>
                <a:spcPct val="50000"/>
              </a:spcBef>
              <a:spcAft>
                <a:spcPts val="0"/>
              </a:spcAft>
              <a:defRPr/>
            </a:pPr>
            <a:r>
              <a:rPr kumimoji="1" lang="en-US" altLang="zh-CN" sz="2800" b="1" kern="0" dirty="0">
                <a:latin typeface="+mn-ea"/>
                <a:ea typeface="+mn-ea"/>
              </a:rPr>
              <a:t>2.3 </a:t>
            </a:r>
            <a:r>
              <a:rPr kumimoji="1" lang="zh-CN" altLang="en-US" sz="2800" b="1" kern="0" dirty="0">
                <a:latin typeface="+mn-ea"/>
                <a:ea typeface="+mn-ea"/>
              </a:rPr>
              <a:t>系统流程图</a:t>
            </a:r>
            <a:endParaRPr kumimoji="1" lang="en-US" altLang="zh-CN" sz="2800" b="1" kern="0" dirty="0">
              <a:latin typeface="+mn-ea"/>
              <a:ea typeface="+mn-ea"/>
            </a:endParaRPr>
          </a:p>
          <a:p>
            <a:pPr eaLnBrk="1" hangingPunct="1">
              <a:lnSpc>
                <a:spcPct val="120000"/>
              </a:lnSpc>
              <a:spcBef>
                <a:spcPct val="50000"/>
              </a:spcBef>
              <a:defRPr/>
            </a:pPr>
            <a:r>
              <a:rPr kumimoji="1" lang="en-US" altLang="zh-CN" sz="2800" b="1" kern="0" dirty="0">
                <a:latin typeface="+mn-ea"/>
                <a:ea typeface="+mn-ea"/>
              </a:rPr>
              <a:t>2.4 </a:t>
            </a:r>
            <a:r>
              <a:rPr kumimoji="1" lang="zh-CN" altLang="en-US" sz="2800" b="1" dirty="0">
                <a:latin typeface="+mn-ea"/>
                <a:ea typeface="+mn-ea"/>
              </a:rPr>
              <a:t>数据流图</a:t>
            </a:r>
            <a:endParaRPr kumimoji="1" lang="en-US" altLang="zh-CN" sz="2800" b="1" dirty="0">
              <a:latin typeface="+mn-ea"/>
              <a:ea typeface="+mn-ea"/>
            </a:endParaRPr>
          </a:p>
          <a:p>
            <a:pPr eaLnBrk="1" hangingPunct="1">
              <a:lnSpc>
                <a:spcPct val="120000"/>
              </a:lnSpc>
              <a:spcBef>
                <a:spcPct val="50000"/>
              </a:spcBef>
              <a:defRPr/>
            </a:pPr>
            <a:r>
              <a:rPr kumimoji="1" lang="en-US" altLang="zh-CN" sz="2800" b="1" dirty="0">
                <a:latin typeface="+mn-ea"/>
                <a:ea typeface="+mn-ea"/>
              </a:rPr>
              <a:t>2.5 </a:t>
            </a:r>
            <a:r>
              <a:rPr kumimoji="1" lang="zh-CN" altLang="en-US" sz="2800" b="1" dirty="0">
                <a:latin typeface="+mn-ea"/>
                <a:ea typeface="+mn-ea"/>
              </a:rPr>
              <a:t>数据字典</a:t>
            </a:r>
            <a:endParaRPr kumimoji="1" lang="en-US" altLang="zh-CN" sz="2800" b="1" dirty="0">
              <a:latin typeface="+mn-ea"/>
              <a:ea typeface="+mn-ea"/>
            </a:endParaRPr>
          </a:p>
          <a:p>
            <a:pPr eaLnBrk="1" fontAlgn="auto" hangingPunct="1">
              <a:lnSpc>
                <a:spcPct val="120000"/>
              </a:lnSpc>
              <a:spcBef>
                <a:spcPct val="50000"/>
              </a:spcBef>
              <a:spcAft>
                <a:spcPts val="0"/>
              </a:spcAft>
              <a:defRPr/>
            </a:pPr>
            <a:r>
              <a:rPr kumimoji="1" lang="en-US" altLang="zh-CN" sz="2800" b="1" kern="0" dirty="0">
                <a:latin typeface="+mn-ea"/>
                <a:ea typeface="+mn-ea"/>
              </a:rPr>
              <a:t>2.6 </a:t>
            </a:r>
            <a:r>
              <a:rPr kumimoji="1" lang="zh-CN" altLang="en-US" sz="2800" b="1" kern="0" dirty="0">
                <a:latin typeface="+mn-ea"/>
                <a:ea typeface="+mn-ea"/>
              </a:rPr>
              <a:t>成本</a:t>
            </a:r>
            <a:r>
              <a:rPr kumimoji="1" lang="en-US" altLang="zh-CN" sz="2800" b="1" kern="0" dirty="0">
                <a:latin typeface="+mn-ea"/>
                <a:ea typeface="+mn-ea"/>
              </a:rPr>
              <a:t>/</a:t>
            </a:r>
            <a:r>
              <a:rPr kumimoji="1" lang="zh-CN" altLang="en-US" sz="2800" b="1" kern="0" dirty="0">
                <a:latin typeface="+mn-ea"/>
                <a:ea typeface="+mn-ea"/>
              </a:rPr>
              <a:t>效益分析</a:t>
            </a:r>
            <a:endParaRPr kumimoji="1" lang="en-US" altLang="zh-CN" sz="2800" b="1" kern="0" dirty="0">
              <a:latin typeface="+mn-ea"/>
              <a:ea typeface="+mn-ea"/>
            </a:endParaRPr>
          </a:p>
        </p:txBody>
      </p:sp>
      <p:sp>
        <p:nvSpPr>
          <p:cNvPr id="6" name="矩形 5">
            <a:extLst>
              <a:ext uri="{FF2B5EF4-FFF2-40B4-BE49-F238E27FC236}">
                <a16:creationId xmlns="" xmlns:a16="http://schemas.microsoft.com/office/drawing/2014/main" id="{1535432C-9F9B-4254-BC9E-2DDC4C497E81}"/>
              </a:ext>
            </a:extLst>
          </p:cNvPr>
          <p:cNvSpPr/>
          <p:nvPr/>
        </p:nvSpPr>
        <p:spPr>
          <a:xfrm>
            <a:off x="862013" y="40767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 xmlns:a16="http://schemas.microsoft.com/office/drawing/2014/main" id="{53E6C143-739F-42C3-AA55-2E97D1E3AE3D}"/>
              </a:ext>
            </a:extLst>
          </p:cNvPr>
          <p:cNvSpPr/>
          <p:nvPr/>
        </p:nvSpPr>
        <p:spPr>
          <a:xfrm rot="5400000">
            <a:off x="269876" y="41624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 xmlns:a16="http://schemas.microsoft.com/office/drawing/2014/main" id="{957AD292-E20A-44F3-A033-42F4AE03FA94}"/>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20910862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 xmlns:a16="http://schemas.microsoft.com/office/drawing/2014/main" id="{54076A11-4C05-44F6-9454-CA79885AE14E}"/>
              </a:ext>
            </a:extLst>
          </p:cNvPr>
          <p:cNvSpPr>
            <a:spLocks noGrp="1"/>
          </p:cNvSpPr>
          <p:nvPr>
            <p:ph type="title"/>
          </p:nvPr>
        </p:nvSpPr>
        <p:spPr>
          <a:xfrm>
            <a:off x="268288" y="6350"/>
            <a:ext cx="8229600" cy="1143000"/>
          </a:xfrm>
        </p:spPr>
        <p:txBody>
          <a:bodyPr/>
          <a:lstStyle/>
          <a:p>
            <a:pPr>
              <a:defRPr/>
            </a:pPr>
            <a:r>
              <a:rPr lang="en-US" altLang="zh-CN" b="1" dirty="0">
                <a:latin typeface="+mn-ea"/>
                <a:ea typeface="+mn-ea"/>
              </a:rPr>
              <a:t>2.5</a:t>
            </a:r>
            <a:r>
              <a:rPr lang="en-US" altLang="zh-CN" b="1" dirty="0"/>
              <a:t> </a:t>
            </a:r>
            <a:r>
              <a:rPr lang="zh-CN" altLang="en-US" b="1" dirty="0"/>
              <a:t>数据字典</a:t>
            </a:r>
          </a:p>
        </p:txBody>
      </p:sp>
      <p:sp>
        <p:nvSpPr>
          <p:cNvPr id="7" name="TextBox 6">
            <a:extLst>
              <a:ext uri="{FF2B5EF4-FFF2-40B4-BE49-F238E27FC236}">
                <a16:creationId xmlns="" xmlns:a16="http://schemas.microsoft.com/office/drawing/2014/main" id="{73BEDBAD-2EFD-411D-AA33-2468D9E8230B}"/>
              </a:ext>
            </a:extLst>
          </p:cNvPr>
          <p:cNvSpPr txBox="1"/>
          <p:nvPr/>
        </p:nvSpPr>
        <p:spPr>
          <a:xfrm>
            <a:off x="582613" y="1557338"/>
            <a:ext cx="1397000"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b="1" dirty="0">
                <a:solidFill>
                  <a:schemeClr val="tx2">
                    <a:lumMod val="75000"/>
                  </a:schemeClr>
                </a:solidFill>
              </a:rPr>
              <a:t>概念</a:t>
            </a:r>
          </a:p>
        </p:txBody>
      </p:sp>
      <p:sp>
        <p:nvSpPr>
          <p:cNvPr id="12" name="圆角矩形 11">
            <a:extLst>
              <a:ext uri="{FF2B5EF4-FFF2-40B4-BE49-F238E27FC236}">
                <a16:creationId xmlns="" xmlns:a16="http://schemas.microsoft.com/office/drawing/2014/main" id="{60D7BAC4-81A5-4E5A-AED8-D8535E3CCCC0}"/>
              </a:ext>
            </a:extLst>
          </p:cNvPr>
          <p:cNvSpPr/>
          <p:nvPr/>
        </p:nvSpPr>
        <p:spPr>
          <a:xfrm>
            <a:off x="576353" y="2780928"/>
            <a:ext cx="7920880" cy="864096"/>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ts val="3700"/>
              </a:lnSpc>
              <a:spcBef>
                <a:spcPts val="0"/>
              </a:spcBef>
              <a:spcAft>
                <a:spcPts val="0"/>
              </a:spcAft>
              <a:defRPr/>
            </a:pPr>
            <a:r>
              <a:rPr lang="en-US" altLang="zh-CN" sz="2400" dirty="0">
                <a:solidFill>
                  <a:schemeClr val="tx1"/>
                </a:solidFill>
              </a:rPr>
              <a:t>         </a:t>
            </a:r>
            <a:r>
              <a:rPr lang="zh-CN" altLang="zh-CN" sz="2400" dirty="0">
                <a:solidFill>
                  <a:schemeClr val="tx1"/>
                </a:solidFill>
              </a:rPr>
              <a:t>数据字典是关于数据的信息的集合，也就是对数据流图中包含的所有元素的定义的集合。</a:t>
            </a:r>
          </a:p>
        </p:txBody>
      </p:sp>
      <p:sp>
        <p:nvSpPr>
          <p:cNvPr id="9" name="1 Título">
            <a:extLst>
              <a:ext uri="{FF2B5EF4-FFF2-40B4-BE49-F238E27FC236}">
                <a16:creationId xmlns="" xmlns:a16="http://schemas.microsoft.com/office/drawing/2014/main" id="{EC40E7FC-6E6C-4885-ADBD-EE3E25E89E4B}"/>
              </a:ext>
            </a:extLst>
          </p:cNvPr>
          <p:cNvSpPr txBox="1">
            <a:spLocks/>
          </p:cNvSpPr>
          <p:nvPr/>
        </p:nvSpPr>
        <p:spPr bwMode="auto">
          <a:xfrm>
            <a:off x="2916238" y="6291263"/>
            <a:ext cx="3351212"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2.5 </a:t>
            </a:r>
            <a:r>
              <a:rPr lang="zh-CN" altLang="en-US" sz="2400" dirty="0">
                <a:solidFill>
                  <a:srgbClr val="D9D9D9"/>
                </a:solidFill>
                <a:latin typeface="+mn-ea"/>
                <a:ea typeface="+mn-ea"/>
              </a:rPr>
              <a:t>数据字典</a:t>
            </a:r>
          </a:p>
        </p:txBody>
      </p:sp>
      <p:sp>
        <p:nvSpPr>
          <p:cNvPr id="10" name="1 Título">
            <a:extLst>
              <a:ext uri="{FF2B5EF4-FFF2-40B4-BE49-F238E27FC236}">
                <a16:creationId xmlns="" xmlns:a16="http://schemas.microsoft.com/office/drawing/2014/main" id="{13B451EA-B7EB-4636-984D-45F8B8FA9664}"/>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37997143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 xmlns:a16="http://schemas.microsoft.com/office/drawing/2014/main" id="{1F473036-61B2-4194-9C06-C30B91DBCFE5}"/>
              </a:ext>
            </a:extLst>
          </p:cNvPr>
          <p:cNvSpPr txBox="1">
            <a:spLocks/>
          </p:cNvSpPr>
          <p:nvPr/>
        </p:nvSpPr>
        <p:spPr bwMode="auto">
          <a:xfrm>
            <a:off x="2781300" y="6313488"/>
            <a:ext cx="3590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2.5.1 </a:t>
            </a:r>
            <a:r>
              <a:rPr lang="zh-CN" altLang="en-US" sz="2400" dirty="0">
                <a:solidFill>
                  <a:srgbClr val="D9D9D9"/>
                </a:solidFill>
                <a:latin typeface="+mn-ea"/>
                <a:ea typeface="+mn-ea"/>
              </a:rPr>
              <a:t>内容</a:t>
            </a:r>
          </a:p>
        </p:txBody>
      </p:sp>
      <p:sp>
        <p:nvSpPr>
          <p:cNvPr id="8" name="标题 3">
            <a:extLst>
              <a:ext uri="{FF2B5EF4-FFF2-40B4-BE49-F238E27FC236}">
                <a16:creationId xmlns="" xmlns:a16="http://schemas.microsoft.com/office/drawing/2014/main" id="{6838AA41-D74D-442C-920C-5B33F66D198C}"/>
              </a:ext>
            </a:extLst>
          </p:cNvPr>
          <p:cNvSpPr>
            <a:spLocks noGrp="1"/>
          </p:cNvSpPr>
          <p:nvPr>
            <p:ph type="title"/>
          </p:nvPr>
        </p:nvSpPr>
        <p:spPr>
          <a:xfrm>
            <a:off x="323850" y="0"/>
            <a:ext cx="8229600" cy="1143000"/>
          </a:xfrm>
        </p:spPr>
        <p:txBody>
          <a:bodyPr/>
          <a:lstStyle/>
          <a:p>
            <a:pPr>
              <a:defRPr/>
            </a:pPr>
            <a:r>
              <a:rPr lang="en-US" altLang="zh-CN" b="1" dirty="0">
                <a:latin typeface="+mn-ea"/>
                <a:ea typeface="+mn-ea"/>
              </a:rPr>
              <a:t>2.5 </a:t>
            </a:r>
            <a:r>
              <a:rPr lang="zh-CN" altLang="en-US" b="1" dirty="0"/>
              <a:t>数据字典</a:t>
            </a:r>
          </a:p>
        </p:txBody>
      </p:sp>
      <p:sp>
        <p:nvSpPr>
          <p:cNvPr id="7" name="TextBox 6">
            <a:extLst>
              <a:ext uri="{FF2B5EF4-FFF2-40B4-BE49-F238E27FC236}">
                <a16:creationId xmlns="" xmlns:a16="http://schemas.microsoft.com/office/drawing/2014/main" id="{2285B1C6-30F7-4E6A-9CC6-60082F83D725}"/>
              </a:ext>
            </a:extLst>
          </p:cNvPr>
          <p:cNvSpPr txBox="1"/>
          <p:nvPr/>
        </p:nvSpPr>
        <p:spPr>
          <a:xfrm>
            <a:off x="500961" y="1070188"/>
            <a:ext cx="24050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2.5.1</a:t>
            </a:r>
            <a:r>
              <a:rPr lang="zh-CN" altLang="en-US" sz="3200" b="1" dirty="0">
                <a:solidFill>
                  <a:schemeClr val="tx1"/>
                </a:solidFill>
                <a:latin typeface="+mn-ea"/>
              </a:rPr>
              <a:t> 内容</a:t>
            </a:r>
          </a:p>
        </p:txBody>
      </p:sp>
      <p:graphicFrame>
        <p:nvGraphicFramePr>
          <p:cNvPr id="3" name="图示 2">
            <a:extLst>
              <a:ext uri="{FF2B5EF4-FFF2-40B4-BE49-F238E27FC236}">
                <a16:creationId xmlns="" xmlns:a16="http://schemas.microsoft.com/office/drawing/2014/main" id="{C54A5E9A-2071-4C70-9A28-CB5049DF3DD4}"/>
              </a:ext>
            </a:extLst>
          </p:cNvPr>
          <p:cNvGraphicFramePr/>
          <p:nvPr>
            <p:extLst>
              <p:ext uri="{D42A27DB-BD31-4B8C-83A1-F6EECF244321}">
                <p14:modId xmlns:p14="http://schemas.microsoft.com/office/powerpoint/2010/main" val="1957776419"/>
              </p:ext>
            </p:extLst>
          </p:nvPr>
        </p:nvGraphicFramePr>
        <p:xfrm>
          <a:off x="4572000" y="2496468"/>
          <a:ext cx="5472608" cy="3410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 xmlns:a16="http://schemas.microsoft.com/office/drawing/2014/main" id="{91CE2155-64A5-4891-A455-F24C830BE784}"/>
              </a:ext>
            </a:extLst>
          </p:cNvPr>
          <p:cNvSpPr txBox="1"/>
          <p:nvPr/>
        </p:nvSpPr>
        <p:spPr>
          <a:xfrm>
            <a:off x="348840" y="2490862"/>
            <a:ext cx="5159263" cy="3416320"/>
          </a:xfrm>
          <a:prstGeom prst="rect">
            <a:avLst/>
          </a:prstGeom>
          <a:noFill/>
        </p:spPr>
        <p:txBody>
          <a:bodyPr wrap="square">
            <a:spAutoFit/>
          </a:bodyPr>
          <a:lstStyle/>
          <a:p>
            <a:pPr marL="342900" indent="-342900" eaLnBrk="1" fontAlgn="auto" hangingPunct="1">
              <a:spcBef>
                <a:spcPts val="0"/>
              </a:spcBef>
              <a:spcAft>
                <a:spcPts val="0"/>
              </a:spcAft>
              <a:buFont typeface="Arial" panose="020B0604020202020204" pitchFamily="34" charset="0"/>
              <a:buChar char="•"/>
              <a:defRPr/>
            </a:pPr>
            <a:r>
              <a:rPr lang="zh-CN" altLang="zh-CN" sz="2400" dirty="0"/>
              <a:t>一般信息</a:t>
            </a:r>
            <a:r>
              <a:rPr lang="en-US" altLang="zh-CN" sz="2400" dirty="0"/>
              <a:t>(</a:t>
            </a:r>
            <a:r>
              <a:rPr lang="zh-CN" altLang="zh-CN" sz="2400" dirty="0"/>
              <a:t>名字，别名，描述等</a:t>
            </a:r>
            <a:r>
              <a:rPr lang="en-US" altLang="zh-CN" sz="2400" dirty="0"/>
              <a:t>)</a:t>
            </a:r>
          </a:p>
          <a:p>
            <a:pPr marL="342900" indent="-342900" eaLnBrk="1" fontAlgn="auto" hangingPunct="1">
              <a:spcBef>
                <a:spcPts val="0"/>
              </a:spcBef>
              <a:spcAft>
                <a:spcPts val="0"/>
              </a:spcAft>
              <a:buFont typeface="Arial" panose="020B0604020202020204" pitchFamily="34" charset="0"/>
              <a:buChar char="•"/>
              <a:defRPr/>
            </a:pPr>
            <a:r>
              <a:rPr lang="zh-CN" altLang="zh-CN" sz="2400" dirty="0"/>
              <a:t>定义</a:t>
            </a:r>
            <a:r>
              <a:rPr lang="en-US" altLang="zh-CN" sz="2400" dirty="0"/>
              <a:t>(</a:t>
            </a:r>
            <a:r>
              <a:rPr lang="zh-CN" altLang="zh-CN" sz="2400" dirty="0"/>
              <a:t>数据类型，长度，结构等</a:t>
            </a:r>
            <a:r>
              <a:rPr lang="en-US" altLang="zh-CN" sz="2400" dirty="0"/>
              <a:t>)</a:t>
            </a:r>
          </a:p>
          <a:p>
            <a:pPr marL="342900" indent="-342900" eaLnBrk="1" fontAlgn="auto" hangingPunct="1">
              <a:spcBef>
                <a:spcPts val="0"/>
              </a:spcBef>
              <a:spcAft>
                <a:spcPts val="0"/>
              </a:spcAft>
              <a:buFont typeface="Arial" panose="020B0604020202020204" pitchFamily="34" charset="0"/>
              <a:buChar char="•"/>
              <a:defRPr/>
            </a:pPr>
            <a:r>
              <a:rPr lang="zh-CN" altLang="zh-CN" sz="2400" dirty="0"/>
              <a:t>使用特点</a:t>
            </a:r>
            <a:r>
              <a:rPr lang="en-US" altLang="zh-CN" sz="2400" dirty="0"/>
              <a:t>(</a:t>
            </a:r>
            <a:r>
              <a:rPr lang="zh-CN" altLang="zh-CN" sz="2400" dirty="0"/>
              <a:t>值的范围，使用频率，使用方式——输入、输出、本地，条件值等</a:t>
            </a:r>
            <a:r>
              <a:rPr lang="en-US" altLang="zh-CN" sz="2400" dirty="0"/>
              <a:t>)</a:t>
            </a:r>
          </a:p>
          <a:p>
            <a:pPr marL="342900" indent="-342900" eaLnBrk="1" fontAlgn="auto" hangingPunct="1">
              <a:spcBef>
                <a:spcPts val="0"/>
              </a:spcBef>
              <a:spcAft>
                <a:spcPts val="0"/>
              </a:spcAft>
              <a:buFont typeface="Arial" panose="020B0604020202020204" pitchFamily="34" charset="0"/>
              <a:buChar char="•"/>
              <a:defRPr/>
            </a:pPr>
            <a:r>
              <a:rPr lang="zh-CN" altLang="zh-CN" sz="2400" dirty="0"/>
              <a:t>控制信息</a:t>
            </a:r>
            <a:r>
              <a:rPr lang="en-US" altLang="zh-CN" sz="2400" dirty="0"/>
              <a:t>(</a:t>
            </a:r>
            <a:r>
              <a:rPr lang="zh-CN" altLang="zh-CN" sz="2400" dirty="0"/>
              <a:t>来源，用户，使用它的程序，改变权，使用权等</a:t>
            </a:r>
            <a:r>
              <a:rPr lang="en-US" altLang="zh-CN" sz="2400" dirty="0"/>
              <a:t>)</a:t>
            </a:r>
          </a:p>
          <a:p>
            <a:pPr marL="342900" indent="-342900" eaLnBrk="1" fontAlgn="auto" hangingPunct="1">
              <a:spcBef>
                <a:spcPts val="0"/>
              </a:spcBef>
              <a:spcAft>
                <a:spcPts val="0"/>
              </a:spcAft>
              <a:buFont typeface="Arial" panose="020B0604020202020204" pitchFamily="34" charset="0"/>
              <a:buChar char="•"/>
              <a:defRPr/>
            </a:pPr>
            <a:r>
              <a:rPr lang="zh-CN" altLang="zh-CN" sz="2400" dirty="0"/>
              <a:t>分组信息</a:t>
            </a:r>
            <a:r>
              <a:rPr lang="en-US" altLang="zh-CN" sz="2400" dirty="0"/>
              <a:t>(</a:t>
            </a:r>
            <a:r>
              <a:rPr lang="zh-CN" altLang="zh-CN" sz="2400" dirty="0"/>
              <a:t>父结构，从属结构，物理位置——记录、文件和数据库等</a:t>
            </a:r>
            <a:r>
              <a:rPr lang="en-US" altLang="zh-CN" sz="2400" dirty="0"/>
              <a:t>)</a:t>
            </a:r>
            <a:endParaRPr lang="zh-CN" altLang="en-US" sz="2400" dirty="0">
              <a:latin typeface="+mn-ea"/>
              <a:ea typeface="+mn-ea"/>
            </a:endParaRPr>
          </a:p>
        </p:txBody>
      </p:sp>
      <p:sp>
        <p:nvSpPr>
          <p:cNvPr id="9" name="1 Título">
            <a:extLst>
              <a:ext uri="{FF2B5EF4-FFF2-40B4-BE49-F238E27FC236}">
                <a16:creationId xmlns="" xmlns:a16="http://schemas.microsoft.com/office/drawing/2014/main" id="{E6B35C2E-EF73-462A-80AA-36880D490968}"/>
              </a:ext>
            </a:extLst>
          </p:cNvPr>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
        <p:nvSpPr>
          <p:cNvPr id="4" name="矩形 3">
            <a:extLst>
              <a:ext uri="{FF2B5EF4-FFF2-40B4-BE49-F238E27FC236}">
                <a16:creationId xmlns="" xmlns:a16="http://schemas.microsoft.com/office/drawing/2014/main" id="{03B3468A-6AA1-4614-AA01-2F3BBB0E4F7F}"/>
              </a:ext>
            </a:extLst>
          </p:cNvPr>
          <p:cNvSpPr/>
          <p:nvPr/>
        </p:nvSpPr>
        <p:spPr>
          <a:xfrm>
            <a:off x="683568" y="1746463"/>
            <a:ext cx="8698347" cy="461665"/>
          </a:xfrm>
          <a:prstGeom prst="rect">
            <a:avLst/>
          </a:prstGeom>
        </p:spPr>
        <p:txBody>
          <a:bodyPr wrap="square">
            <a:spAutoFit/>
          </a:bodyPr>
          <a:lstStyle/>
          <a:p>
            <a:pPr eaLnBrk="1" fontAlgn="auto" hangingPunct="1">
              <a:spcBef>
                <a:spcPts val="0"/>
              </a:spcBef>
              <a:spcAft>
                <a:spcPts val="0"/>
              </a:spcAft>
              <a:defRPr/>
            </a:pPr>
            <a:r>
              <a:rPr lang="zh-CN" altLang="zh-CN" sz="2400" dirty="0">
                <a:latin typeface="+mn-ea"/>
              </a:rPr>
              <a:t>一般说来，数据字典应该由对下列</a:t>
            </a:r>
            <a:r>
              <a:rPr lang="en-US" altLang="zh-CN" sz="2400" dirty="0">
                <a:latin typeface="+mn-ea"/>
              </a:rPr>
              <a:t>4</a:t>
            </a:r>
            <a:r>
              <a:rPr lang="zh-CN" altLang="zh-CN" sz="2400" dirty="0">
                <a:latin typeface="+mn-ea"/>
              </a:rPr>
              <a:t>类元素的定义组成。</a:t>
            </a:r>
            <a:endParaRPr lang="en-US" altLang="zh-CN" sz="2400" dirty="0">
              <a:latin typeface="+mn-ea"/>
            </a:endParaRPr>
          </a:p>
        </p:txBody>
      </p:sp>
    </p:spTree>
    <p:extLst>
      <p:ext uri="{BB962C8B-B14F-4D97-AF65-F5344CB8AC3E}">
        <p14:creationId xmlns:p14="http://schemas.microsoft.com/office/powerpoint/2010/main" val="23030324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1FD0E9C4-C365-478A-B0BD-E8797C0F58E4}"/>
              </a:ext>
            </a:extLst>
          </p:cNvPr>
          <p:cNvSpPr/>
          <p:nvPr/>
        </p:nvSpPr>
        <p:spPr>
          <a:xfrm>
            <a:off x="323850" y="1412875"/>
            <a:ext cx="7920038" cy="863600"/>
          </a:xfrm>
          <a:prstGeom prst="rect">
            <a:avLst/>
          </a:prstGeom>
          <a:ln/>
        </p:spPr>
        <p:style>
          <a:lnRef idx="2">
            <a:schemeClr val="accent2"/>
          </a:lnRef>
          <a:fillRef idx="1">
            <a:schemeClr val="lt1"/>
          </a:fillRef>
          <a:effectRef idx="0">
            <a:schemeClr val="accent2"/>
          </a:effectRef>
          <a:fontRef idx="minor">
            <a:schemeClr val="dk1"/>
          </a:fontRef>
        </p:style>
        <p:txBody>
          <a:bodyPr anchor="ctr"/>
          <a:lstStyle/>
          <a:p>
            <a:pPr indent="457200" eaLnBrk="1" fontAlgn="auto" hangingPunct="1">
              <a:spcBef>
                <a:spcPts val="0"/>
              </a:spcBef>
              <a:spcAft>
                <a:spcPts val="0"/>
              </a:spcAft>
              <a:defRPr/>
            </a:pPr>
            <a:r>
              <a:rPr lang="zh-CN" altLang="zh-CN" sz="2400" dirty="0">
                <a:latin typeface="+mn-ea"/>
              </a:rPr>
              <a:t>数据元素的别名就是该元素的其他等价的名字，出现别名主要有下述</a:t>
            </a:r>
            <a:r>
              <a:rPr lang="en-US" altLang="zh-CN" sz="2400" dirty="0">
                <a:latin typeface="+mn-ea"/>
              </a:rPr>
              <a:t>3</a:t>
            </a:r>
            <a:r>
              <a:rPr lang="zh-CN" altLang="zh-CN" sz="2400" dirty="0">
                <a:latin typeface="+mn-ea"/>
              </a:rPr>
              <a:t>个原因</a:t>
            </a:r>
            <a:r>
              <a:rPr lang="zh-CN" altLang="en-US" sz="2400" dirty="0">
                <a:latin typeface="+mn-ea"/>
              </a:rPr>
              <a:t>：</a:t>
            </a:r>
            <a:endParaRPr lang="zh-CN" altLang="zh-CN" sz="2400" dirty="0">
              <a:latin typeface="+mn-ea"/>
            </a:endParaRPr>
          </a:p>
        </p:txBody>
      </p:sp>
      <p:graphicFrame>
        <p:nvGraphicFramePr>
          <p:cNvPr id="2" name="图示 1">
            <a:extLst>
              <a:ext uri="{FF2B5EF4-FFF2-40B4-BE49-F238E27FC236}">
                <a16:creationId xmlns="" xmlns:a16="http://schemas.microsoft.com/office/drawing/2014/main" id="{752B8B82-B93C-4DBD-85BF-FDFAFC859CAA}"/>
              </a:ext>
            </a:extLst>
          </p:cNvPr>
          <p:cNvGraphicFramePr/>
          <p:nvPr/>
        </p:nvGraphicFramePr>
        <p:xfrm>
          <a:off x="539552" y="2708920"/>
          <a:ext cx="7460511" cy="2952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标题 3">
            <a:extLst>
              <a:ext uri="{FF2B5EF4-FFF2-40B4-BE49-F238E27FC236}">
                <a16:creationId xmlns="" xmlns:a16="http://schemas.microsoft.com/office/drawing/2014/main" id="{F1A9B8F6-BD1F-4F5C-A681-683FD4243ABC}"/>
              </a:ext>
            </a:extLst>
          </p:cNvPr>
          <p:cNvSpPr>
            <a:spLocks noGrp="1"/>
          </p:cNvSpPr>
          <p:nvPr>
            <p:ph type="title"/>
          </p:nvPr>
        </p:nvSpPr>
        <p:spPr>
          <a:xfrm>
            <a:off x="323850" y="0"/>
            <a:ext cx="8229600" cy="1143000"/>
          </a:xfrm>
        </p:spPr>
        <p:txBody>
          <a:bodyPr/>
          <a:lstStyle/>
          <a:p>
            <a:pPr>
              <a:defRPr/>
            </a:pPr>
            <a:r>
              <a:rPr lang="en-US" altLang="zh-CN" b="1" dirty="0">
                <a:latin typeface="+mn-ea"/>
                <a:ea typeface="+mn-ea"/>
              </a:rPr>
              <a:t>2.5</a:t>
            </a:r>
            <a:r>
              <a:rPr lang="en-US" altLang="zh-CN" b="1" dirty="0"/>
              <a:t> </a:t>
            </a:r>
            <a:r>
              <a:rPr lang="zh-CN" altLang="en-US" b="1" dirty="0"/>
              <a:t>数据字典</a:t>
            </a:r>
          </a:p>
        </p:txBody>
      </p:sp>
      <p:sp>
        <p:nvSpPr>
          <p:cNvPr id="7" name="1 Título">
            <a:extLst>
              <a:ext uri="{FF2B5EF4-FFF2-40B4-BE49-F238E27FC236}">
                <a16:creationId xmlns="" xmlns:a16="http://schemas.microsoft.com/office/drawing/2014/main" id="{8694E940-21E7-4FEB-8801-775133873D97}"/>
              </a:ext>
            </a:extLst>
          </p:cNvPr>
          <p:cNvSpPr txBox="1">
            <a:spLocks/>
          </p:cNvSpPr>
          <p:nvPr/>
        </p:nvSpPr>
        <p:spPr bwMode="auto">
          <a:xfrm>
            <a:off x="2781300" y="6313488"/>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2.5.1 </a:t>
            </a:r>
            <a:r>
              <a:rPr lang="zh-CN" altLang="en-US" sz="2400" dirty="0">
                <a:solidFill>
                  <a:srgbClr val="D9D9D9"/>
                </a:solidFill>
                <a:latin typeface="+mn-ea"/>
                <a:ea typeface="+mn-ea"/>
              </a:rPr>
              <a:t>内容</a:t>
            </a:r>
          </a:p>
        </p:txBody>
      </p:sp>
      <p:sp>
        <p:nvSpPr>
          <p:cNvPr id="8" name="1 Título">
            <a:extLst>
              <a:ext uri="{FF2B5EF4-FFF2-40B4-BE49-F238E27FC236}">
                <a16:creationId xmlns="" xmlns:a16="http://schemas.microsoft.com/office/drawing/2014/main" id="{72EF8D18-05EE-49C9-AB8B-0EBD4726076B}"/>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12683884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 xmlns:a16="http://schemas.microsoft.com/office/drawing/2014/main" id="{9B64E774-4D5E-4D89-BAE8-2F2609530B56}"/>
              </a:ext>
            </a:extLst>
          </p:cNvPr>
          <p:cNvSpPr txBox="1">
            <a:spLocks/>
          </p:cNvSpPr>
          <p:nvPr/>
        </p:nvSpPr>
        <p:spPr bwMode="auto">
          <a:xfrm>
            <a:off x="2771775"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2.5.2 </a:t>
            </a:r>
            <a:r>
              <a:rPr lang="zh-CN" altLang="en-US" sz="2400" dirty="0">
                <a:solidFill>
                  <a:srgbClr val="D9D9D9"/>
                </a:solidFill>
                <a:latin typeface="+mn-ea"/>
                <a:ea typeface="+mn-ea"/>
              </a:rPr>
              <a:t>定义数据的方法</a:t>
            </a:r>
          </a:p>
        </p:txBody>
      </p:sp>
      <p:sp>
        <p:nvSpPr>
          <p:cNvPr id="8" name="标题 3">
            <a:extLst>
              <a:ext uri="{FF2B5EF4-FFF2-40B4-BE49-F238E27FC236}">
                <a16:creationId xmlns="" xmlns:a16="http://schemas.microsoft.com/office/drawing/2014/main" id="{D4CE0941-A172-4CEA-87E6-8964E624D854}"/>
              </a:ext>
            </a:extLst>
          </p:cNvPr>
          <p:cNvSpPr>
            <a:spLocks noGrp="1"/>
          </p:cNvSpPr>
          <p:nvPr>
            <p:ph type="title"/>
          </p:nvPr>
        </p:nvSpPr>
        <p:spPr>
          <a:xfrm>
            <a:off x="457200" y="53975"/>
            <a:ext cx="8229600" cy="1143000"/>
          </a:xfrm>
        </p:spPr>
        <p:txBody>
          <a:bodyPr/>
          <a:lstStyle/>
          <a:p>
            <a:pPr>
              <a:defRPr/>
            </a:pPr>
            <a:r>
              <a:rPr lang="en-US" altLang="zh-CN" b="1" dirty="0">
                <a:latin typeface="+mn-ea"/>
                <a:ea typeface="+mn-ea"/>
              </a:rPr>
              <a:t>2.5</a:t>
            </a:r>
            <a:r>
              <a:rPr lang="en-US" altLang="zh-CN" b="1" dirty="0"/>
              <a:t> </a:t>
            </a:r>
            <a:r>
              <a:rPr lang="zh-CN" altLang="en-US" b="1" dirty="0"/>
              <a:t>数据字典</a:t>
            </a:r>
          </a:p>
        </p:txBody>
      </p:sp>
      <p:sp>
        <p:nvSpPr>
          <p:cNvPr id="9" name="矩形 8">
            <a:extLst>
              <a:ext uri="{FF2B5EF4-FFF2-40B4-BE49-F238E27FC236}">
                <a16:creationId xmlns="" xmlns:a16="http://schemas.microsoft.com/office/drawing/2014/main" id="{5B165254-BA69-4924-A90F-FC03863C537F}"/>
              </a:ext>
            </a:extLst>
          </p:cNvPr>
          <p:cNvSpPr/>
          <p:nvPr/>
        </p:nvSpPr>
        <p:spPr>
          <a:xfrm>
            <a:off x="539750" y="2335213"/>
            <a:ext cx="6843713" cy="517525"/>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zh-CN" sz="2400" dirty="0">
                <a:latin typeface="+mn-ea"/>
              </a:rPr>
              <a:t>由数据元素组成数据的方式只有下述</a:t>
            </a:r>
            <a:r>
              <a:rPr lang="en-US" altLang="zh-CN" sz="2400" dirty="0">
                <a:latin typeface="+mn-ea"/>
              </a:rPr>
              <a:t>3</a:t>
            </a:r>
            <a:r>
              <a:rPr lang="zh-CN" altLang="zh-CN" sz="2400" dirty="0">
                <a:latin typeface="+mn-ea"/>
              </a:rPr>
              <a:t>种基本类型：</a:t>
            </a:r>
          </a:p>
        </p:txBody>
      </p:sp>
      <p:graphicFrame>
        <p:nvGraphicFramePr>
          <p:cNvPr id="10" name="图示 9">
            <a:extLst>
              <a:ext uri="{FF2B5EF4-FFF2-40B4-BE49-F238E27FC236}">
                <a16:creationId xmlns="" xmlns:a16="http://schemas.microsoft.com/office/drawing/2014/main" id="{8CFB607C-20CF-49AB-81E6-E416ED999E8B}"/>
              </a:ext>
            </a:extLst>
          </p:cNvPr>
          <p:cNvGraphicFramePr/>
          <p:nvPr/>
        </p:nvGraphicFramePr>
        <p:xfrm>
          <a:off x="1030228" y="2852936"/>
          <a:ext cx="6926148"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 xmlns:a16="http://schemas.microsoft.com/office/drawing/2014/main" id="{6ADE97BC-284C-426F-A70A-7D9689903B49}"/>
              </a:ext>
            </a:extLst>
          </p:cNvPr>
          <p:cNvSpPr txBox="1"/>
          <p:nvPr/>
        </p:nvSpPr>
        <p:spPr>
          <a:xfrm>
            <a:off x="477838" y="1301750"/>
            <a:ext cx="45259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2.5.2 </a:t>
            </a:r>
            <a:r>
              <a:rPr lang="zh-CN" altLang="en-US" sz="3200" b="1" dirty="0">
                <a:solidFill>
                  <a:schemeClr val="tx1"/>
                </a:solidFill>
              </a:rPr>
              <a:t>定义数据的方法</a:t>
            </a:r>
            <a:endParaRPr lang="zh-CN" altLang="en-US" sz="3200" b="1" dirty="0">
              <a:solidFill>
                <a:schemeClr val="tx1"/>
              </a:solidFill>
              <a:latin typeface="+mn-ea"/>
            </a:endParaRPr>
          </a:p>
        </p:txBody>
      </p:sp>
      <p:sp>
        <p:nvSpPr>
          <p:cNvPr id="12" name="1 Título">
            <a:extLst>
              <a:ext uri="{FF2B5EF4-FFF2-40B4-BE49-F238E27FC236}">
                <a16:creationId xmlns="" xmlns:a16="http://schemas.microsoft.com/office/drawing/2014/main" id="{9CCB687A-C2FA-4DB6-B593-24A8CEB0EB54}"/>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3569988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a16="http://schemas.microsoft.com/office/drawing/2014/main" xmlns="" id="{780F3535-787E-40E5-902E-7E1070150CCB}"/>
              </a:ext>
            </a:extLst>
          </p:cNvPr>
          <p:cNvSpPr>
            <a:spLocks noGrp="1"/>
          </p:cNvSpPr>
          <p:nvPr>
            <p:ph type="title"/>
          </p:nvPr>
        </p:nvSpPr>
        <p:spPr>
          <a:xfrm>
            <a:off x="468313" y="31750"/>
            <a:ext cx="8229600" cy="876300"/>
          </a:xfrm>
        </p:spPr>
        <p:txBody>
          <a:bodyPr/>
          <a:lstStyle/>
          <a:p>
            <a:pPr>
              <a:defRPr/>
            </a:pPr>
            <a:r>
              <a:rPr lang="en-US" altLang="zh-CN" b="1" dirty="0">
                <a:latin typeface="+mn-ea"/>
                <a:ea typeface="+mn-ea"/>
              </a:rPr>
              <a:t>2.1</a:t>
            </a:r>
            <a:r>
              <a:rPr lang="en-US" altLang="zh-CN" b="1" dirty="0"/>
              <a:t> </a:t>
            </a:r>
            <a:r>
              <a:rPr lang="zh-CN" altLang="en-US" b="1" dirty="0">
                <a:latin typeface="+mn-ea"/>
                <a:ea typeface="+mn-ea"/>
              </a:rPr>
              <a:t>可行性研究</a:t>
            </a:r>
            <a:r>
              <a:rPr lang="zh-CN" altLang="en-US" b="1" dirty="0"/>
              <a:t>的任务</a:t>
            </a:r>
          </a:p>
        </p:txBody>
      </p:sp>
      <p:sp>
        <p:nvSpPr>
          <p:cNvPr id="3" name="TextBox 2">
            <a:extLst>
              <a:ext uri="{FF2B5EF4-FFF2-40B4-BE49-F238E27FC236}">
                <a16:creationId xmlns:a16="http://schemas.microsoft.com/office/drawing/2014/main" xmlns="" id="{4F0F4C98-6360-4C5C-92C0-4551F37DFC63}"/>
              </a:ext>
            </a:extLst>
          </p:cNvPr>
          <p:cNvSpPr txBox="1"/>
          <p:nvPr/>
        </p:nvSpPr>
        <p:spPr>
          <a:xfrm>
            <a:off x="539750" y="1052513"/>
            <a:ext cx="6480175" cy="461962"/>
          </a:xfrm>
          <a:prstGeom prst="rect">
            <a:avLst/>
          </a:prstGeom>
          <a:ln>
            <a:solidFill>
              <a:srgbClr val="C00000"/>
            </a:solid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zh-CN" altLang="zh-CN" sz="2400" dirty="0"/>
              <a:t>至少应该从下述</a:t>
            </a:r>
            <a:r>
              <a:rPr lang="en-US" altLang="zh-CN" sz="2400" dirty="0"/>
              <a:t>3</a:t>
            </a:r>
            <a:r>
              <a:rPr lang="zh-CN" altLang="zh-CN" sz="2400" dirty="0"/>
              <a:t>个方面研究每种解法的可行性</a:t>
            </a:r>
            <a:endParaRPr lang="zh-CN" altLang="en-US" sz="2400" b="1" dirty="0">
              <a:solidFill>
                <a:schemeClr val="accent1">
                  <a:lumMod val="75000"/>
                </a:schemeClr>
              </a:solidFill>
            </a:endParaRPr>
          </a:p>
        </p:txBody>
      </p:sp>
      <p:graphicFrame>
        <p:nvGraphicFramePr>
          <p:cNvPr id="2" name="图示 1">
            <a:extLst>
              <a:ext uri="{FF2B5EF4-FFF2-40B4-BE49-F238E27FC236}">
                <a16:creationId xmlns:a16="http://schemas.microsoft.com/office/drawing/2014/main" xmlns="" id="{CD237431-54D4-4D2C-82B2-132215D15C53}"/>
              </a:ext>
            </a:extLst>
          </p:cNvPr>
          <p:cNvGraphicFramePr/>
          <p:nvPr/>
        </p:nvGraphicFramePr>
        <p:xfrm>
          <a:off x="539552" y="1802309"/>
          <a:ext cx="8064896" cy="36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1 Título">
            <a:extLst>
              <a:ext uri="{FF2B5EF4-FFF2-40B4-BE49-F238E27FC236}">
                <a16:creationId xmlns:a16="http://schemas.microsoft.com/office/drawing/2014/main" xmlns="" id="{87DC9A13-2DF1-4B65-9873-380013917872}"/>
              </a:ext>
            </a:extLst>
          </p:cNvPr>
          <p:cNvSpPr txBox="1">
            <a:spLocks/>
          </p:cNvSpPr>
          <p:nvPr/>
        </p:nvSpPr>
        <p:spPr bwMode="auto">
          <a:xfrm>
            <a:off x="2771775"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2.1</a:t>
            </a:r>
            <a:r>
              <a:rPr lang="zh-CN" altLang="en-US" sz="2400" dirty="0">
                <a:solidFill>
                  <a:srgbClr val="D9D9D9"/>
                </a:solidFill>
                <a:latin typeface="+mn-ea"/>
                <a:ea typeface="+mn-ea"/>
              </a:rPr>
              <a:t>可行性研究的任务</a:t>
            </a:r>
          </a:p>
        </p:txBody>
      </p:sp>
      <p:sp>
        <p:nvSpPr>
          <p:cNvPr id="9" name="1 Título">
            <a:extLst>
              <a:ext uri="{FF2B5EF4-FFF2-40B4-BE49-F238E27FC236}">
                <a16:creationId xmlns:a16="http://schemas.microsoft.com/office/drawing/2014/main" xmlns="" id="{D5139D1C-57DB-43EB-9227-EA08BF0D2140}"/>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
        <p:nvSpPr>
          <p:cNvPr id="21511" name="矩形 3">
            <a:extLst>
              <a:ext uri="{FF2B5EF4-FFF2-40B4-BE49-F238E27FC236}">
                <a16:creationId xmlns:a16="http://schemas.microsoft.com/office/drawing/2014/main" xmlns="" id="{6EA01B07-1B29-4C4D-B7B9-4141833BB72A}"/>
              </a:ext>
            </a:extLst>
          </p:cNvPr>
          <p:cNvSpPr>
            <a:spLocks noChangeArrowheads="1"/>
          </p:cNvSpPr>
          <p:nvPr/>
        </p:nvSpPr>
        <p:spPr bwMode="auto">
          <a:xfrm>
            <a:off x="454025" y="5402263"/>
            <a:ext cx="8689975"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30000"/>
              </a:lnSpc>
              <a:spcBef>
                <a:spcPct val="0"/>
              </a:spcBef>
              <a:buFontTx/>
              <a:buNone/>
            </a:pPr>
            <a:r>
              <a:rPr lang="zh-CN" altLang="en-US" sz="2400" b="1">
                <a:ea typeface="楷体_GB2312" pitchFamily="49" charset="-122"/>
              </a:rPr>
              <a:t>简单的说：能不能做出来、做出来能不能赚钱、有没有人用。</a:t>
            </a:r>
            <a:endParaRPr lang="en-US" altLang="zh-CN" sz="2400" b="1">
              <a:ea typeface="楷体_GB2312"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 xmlns:a16="http://schemas.microsoft.com/office/drawing/2014/main" id="{D719F6F5-3AD8-4206-825B-3D2ADA577617}"/>
              </a:ext>
            </a:extLst>
          </p:cNvPr>
          <p:cNvSpPr>
            <a:spLocks noGrp="1"/>
          </p:cNvSpPr>
          <p:nvPr>
            <p:ph type="title"/>
          </p:nvPr>
        </p:nvSpPr>
        <p:spPr>
          <a:xfrm>
            <a:off x="323850" y="19050"/>
            <a:ext cx="8229600" cy="1143000"/>
          </a:xfrm>
        </p:spPr>
        <p:txBody>
          <a:bodyPr/>
          <a:lstStyle/>
          <a:p>
            <a:pPr>
              <a:defRPr/>
            </a:pPr>
            <a:r>
              <a:rPr lang="en-US" altLang="zh-CN" b="1" dirty="0">
                <a:latin typeface="+mn-ea"/>
                <a:ea typeface="+mn-ea"/>
              </a:rPr>
              <a:t>2.5</a:t>
            </a:r>
            <a:r>
              <a:rPr lang="en-US" altLang="zh-CN" b="1" dirty="0"/>
              <a:t> </a:t>
            </a:r>
            <a:r>
              <a:rPr lang="zh-CN" altLang="en-US" b="1" dirty="0"/>
              <a:t>数据字典</a:t>
            </a:r>
          </a:p>
        </p:txBody>
      </p:sp>
      <p:sp>
        <p:nvSpPr>
          <p:cNvPr id="11" name="TextBox 10">
            <a:extLst>
              <a:ext uri="{FF2B5EF4-FFF2-40B4-BE49-F238E27FC236}">
                <a16:creationId xmlns="" xmlns:a16="http://schemas.microsoft.com/office/drawing/2014/main" id="{10DCA2DF-0E1F-4069-A412-6340F2AB14A3}"/>
              </a:ext>
            </a:extLst>
          </p:cNvPr>
          <p:cNvSpPr txBox="1"/>
          <p:nvPr/>
        </p:nvSpPr>
        <p:spPr>
          <a:xfrm>
            <a:off x="395288" y="1463675"/>
            <a:ext cx="3600648"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eaLnBrk="1" fontAlgn="auto" hangingPunct="1">
              <a:spcBef>
                <a:spcPts val="0"/>
              </a:spcBef>
              <a:spcAft>
                <a:spcPts val="0"/>
              </a:spcAft>
              <a:defRPr/>
            </a:pPr>
            <a:r>
              <a:rPr lang="zh-CN" altLang="en-US" sz="3200" dirty="0"/>
              <a:t>定义数据的符号</a:t>
            </a:r>
          </a:p>
        </p:txBody>
      </p:sp>
      <p:sp>
        <p:nvSpPr>
          <p:cNvPr id="4" name="TextBox 3">
            <a:extLst>
              <a:ext uri="{FF2B5EF4-FFF2-40B4-BE49-F238E27FC236}">
                <a16:creationId xmlns="" xmlns:a16="http://schemas.microsoft.com/office/drawing/2014/main" id="{105FA09B-25BA-4F78-8DC8-5E8A24787566}"/>
              </a:ext>
            </a:extLst>
          </p:cNvPr>
          <p:cNvSpPr txBox="1"/>
          <p:nvPr/>
        </p:nvSpPr>
        <p:spPr>
          <a:xfrm>
            <a:off x="468313" y="2428875"/>
            <a:ext cx="8207375" cy="2871788"/>
          </a:xfrm>
          <a:prstGeom prst="rect">
            <a:avLst/>
          </a:prstGeom>
          <a:noFill/>
        </p:spPr>
        <p:txBody>
          <a:bodyPr>
            <a:spAutoFit/>
          </a:bodyPr>
          <a:lstStyle/>
          <a:p>
            <a:pPr eaLnBrk="1" fontAlgn="auto" hangingPunct="1">
              <a:lnSpc>
                <a:spcPts val="3700"/>
              </a:lnSpc>
              <a:spcBef>
                <a:spcPts val="0"/>
              </a:spcBef>
              <a:spcAft>
                <a:spcPts val="0"/>
              </a:spcAft>
              <a:defRPr/>
            </a:pPr>
            <a:r>
              <a:rPr lang="en-US" altLang="zh-CN" sz="2400" dirty="0">
                <a:latin typeface="+mn-ea"/>
                <a:ea typeface="+mn-ea"/>
              </a:rPr>
              <a:t>=</a:t>
            </a:r>
            <a:r>
              <a:rPr lang="zh-CN" altLang="zh-CN" sz="2400" dirty="0">
                <a:latin typeface="+mn-ea"/>
                <a:ea typeface="+mn-ea"/>
              </a:rPr>
              <a:t>意思是等价于</a:t>
            </a:r>
            <a:r>
              <a:rPr lang="en-US" altLang="zh-CN" sz="2400" dirty="0">
                <a:latin typeface="+mn-ea"/>
                <a:ea typeface="+mn-ea"/>
              </a:rPr>
              <a:t>(</a:t>
            </a:r>
            <a:r>
              <a:rPr lang="zh-CN" altLang="zh-CN" sz="2400" dirty="0">
                <a:latin typeface="+mn-ea"/>
                <a:ea typeface="+mn-ea"/>
              </a:rPr>
              <a:t>或定义为</a:t>
            </a:r>
            <a:r>
              <a:rPr lang="en-US" altLang="zh-CN" sz="2400" dirty="0">
                <a:latin typeface="+mn-ea"/>
                <a:ea typeface="+mn-ea"/>
              </a:rPr>
              <a:t>)</a:t>
            </a:r>
            <a:r>
              <a:rPr lang="zh-CN" altLang="zh-CN" sz="2400" dirty="0">
                <a:latin typeface="+mn-ea"/>
                <a:ea typeface="+mn-ea"/>
              </a:rPr>
              <a:t>；</a:t>
            </a:r>
          </a:p>
          <a:p>
            <a:pPr eaLnBrk="1" fontAlgn="auto" hangingPunct="1">
              <a:lnSpc>
                <a:spcPts val="3700"/>
              </a:lnSpc>
              <a:spcBef>
                <a:spcPts val="0"/>
              </a:spcBef>
              <a:spcAft>
                <a:spcPts val="0"/>
              </a:spcAft>
              <a:defRPr/>
            </a:pPr>
            <a:r>
              <a:rPr lang="en-US" altLang="zh-CN" sz="2400" dirty="0">
                <a:latin typeface="+mn-ea"/>
                <a:ea typeface="+mn-ea"/>
              </a:rPr>
              <a:t>+</a:t>
            </a:r>
            <a:r>
              <a:rPr lang="zh-CN" altLang="zh-CN" sz="2400" dirty="0">
                <a:latin typeface="+mn-ea"/>
                <a:ea typeface="+mn-ea"/>
              </a:rPr>
              <a:t>意思是和</a:t>
            </a:r>
            <a:r>
              <a:rPr lang="en-US" altLang="zh-CN" sz="2400" dirty="0">
                <a:latin typeface="+mn-ea"/>
                <a:ea typeface="+mn-ea"/>
              </a:rPr>
              <a:t>(</a:t>
            </a:r>
            <a:r>
              <a:rPr lang="zh-CN" altLang="zh-CN" sz="2400" dirty="0">
                <a:latin typeface="+mn-ea"/>
                <a:ea typeface="+mn-ea"/>
              </a:rPr>
              <a:t>即连接两个分量</a:t>
            </a:r>
            <a:r>
              <a:rPr lang="en-US" altLang="zh-CN" sz="2400" dirty="0">
                <a:latin typeface="+mn-ea"/>
                <a:ea typeface="+mn-ea"/>
              </a:rPr>
              <a:t>)</a:t>
            </a:r>
            <a:r>
              <a:rPr lang="zh-CN" altLang="zh-CN" sz="2400" dirty="0">
                <a:latin typeface="+mn-ea"/>
                <a:ea typeface="+mn-ea"/>
              </a:rPr>
              <a:t>；</a:t>
            </a:r>
          </a:p>
          <a:p>
            <a:pPr eaLnBrk="1" fontAlgn="auto" hangingPunct="1">
              <a:lnSpc>
                <a:spcPts val="3700"/>
              </a:lnSpc>
              <a:spcBef>
                <a:spcPts val="0"/>
              </a:spcBef>
              <a:spcAft>
                <a:spcPts val="0"/>
              </a:spcAft>
              <a:defRPr/>
            </a:pPr>
            <a:r>
              <a:rPr lang="zh-CN" altLang="zh-CN" sz="2400" dirty="0">
                <a:latin typeface="+mn-ea"/>
                <a:ea typeface="+mn-ea"/>
              </a:rPr>
              <a:t>［］意思是或</a:t>
            </a:r>
            <a:r>
              <a:rPr lang="en-US" altLang="zh-CN" sz="2400" dirty="0">
                <a:latin typeface="+mn-ea"/>
                <a:ea typeface="+mn-ea"/>
              </a:rPr>
              <a:t>(</a:t>
            </a:r>
            <a:r>
              <a:rPr lang="zh-CN" altLang="zh-CN" sz="2400" dirty="0">
                <a:latin typeface="+mn-ea"/>
                <a:ea typeface="+mn-ea"/>
              </a:rPr>
              <a:t>即从方括弧内列出的若干个分量中选择一个</a:t>
            </a:r>
            <a:r>
              <a:rPr lang="en-US" altLang="zh-CN" sz="2400" dirty="0">
                <a:latin typeface="+mn-ea"/>
                <a:ea typeface="+mn-ea"/>
              </a:rPr>
              <a:t>)</a:t>
            </a:r>
            <a:r>
              <a:rPr lang="zh-CN" altLang="zh-CN" sz="2400" dirty="0">
                <a:latin typeface="+mn-ea"/>
                <a:ea typeface="+mn-ea"/>
              </a:rPr>
              <a:t>，通常用“</a:t>
            </a:r>
            <a:r>
              <a:rPr lang="en-US" altLang="zh-CN" sz="2400" dirty="0">
                <a:latin typeface="+mn-ea"/>
                <a:ea typeface="+mn-ea"/>
              </a:rPr>
              <a:t>|</a:t>
            </a:r>
            <a:r>
              <a:rPr lang="zh-CN" altLang="zh-CN" sz="2400" dirty="0">
                <a:latin typeface="+mn-ea"/>
                <a:ea typeface="+mn-ea"/>
              </a:rPr>
              <a:t>”号隔开供选择的分量；</a:t>
            </a:r>
          </a:p>
          <a:p>
            <a:pPr eaLnBrk="1" fontAlgn="auto" hangingPunct="1">
              <a:lnSpc>
                <a:spcPts val="3700"/>
              </a:lnSpc>
              <a:spcBef>
                <a:spcPts val="0"/>
              </a:spcBef>
              <a:spcAft>
                <a:spcPts val="0"/>
              </a:spcAft>
              <a:defRPr/>
            </a:pPr>
            <a:r>
              <a:rPr lang="en-US" altLang="zh-CN" sz="2400" dirty="0">
                <a:latin typeface="+mn-ea"/>
                <a:ea typeface="+mn-ea"/>
              </a:rPr>
              <a:t>{}</a:t>
            </a:r>
            <a:r>
              <a:rPr lang="zh-CN" altLang="zh-CN" sz="2400" dirty="0">
                <a:latin typeface="+mn-ea"/>
                <a:ea typeface="+mn-ea"/>
              </a:rPr>
              <a:t>意思是重复</a:t>
            </a:r>
            <a:r>
              <a:rPr lang="en-US" altLang="zh-CN" sz="2400" dirty="0">
                <a:latin typeface="+mn-ea"/>
                <a:ea typeface="+mn-ea"/>
              </a:rPr>
              <a:t>(</a:t>
            </a:r>
            <a:r>
              <a:rPr lang="zh-CN" altLang="zh-CN" sz="2400" dirty="0">
                <a:latin typeface="+mn-ea"/>
                <a:ea typeface="+mn-ea"/>
              </a:rPr>
              <a:t>即重复花括弧内的分量</a:t>
            </a:r>
            <a:r>
              <a:rPr lang="en-US" altLang="zh-CN" sz="2400" dirty="0">
                <a:latin typeface="+mn-ea"/>
                <a:ea typeface="+mn-ea"/>
              </a:rPr>
              <a:t>)</a:t>
            </a:r>
            <a:r>
              <a:rPr lang="zh-CN" altLang="zh-CN" sz="2400" dirty="0">
                <a:latin typeface="+mn-ea"/>
                <a:ea typeface="+mn-ea"/>
              </a:rPr>
              <a:t>；</a:t>
            </a:r>
          </a:p>
          <a:p>
            <a:pPr eaLnBrk="1" fontAlgn="auto" hangingPunct="1">
              <a:lnSpc>
                <a:spcPts val="3700"/>
              </a:lnSpc>
              <a:spcBef>
                <a:spcPts val="0"/>
              </a:spcBef>
              <a:spcAft>
                <a:spcPts val="0"/>
              </a:spcAft>
              <a:defRPr/>
            </a:pPr>
            <a:r>
              <a:rPr lang="en-US" altLang="zh-CN" sz="2400" dirty="0">
                <a:latin typeface="+mn-ea"/>
                <a:ea typeface="+mn-ea"/>
              </a:rPr>
              <a:t>()</a:t>
            </a:r>
            <a:r>
              <a:rPr lang="zh-CN" altLang="zh-CN" sz="2400" dirty="0">
                <a:latin typeface="+mn-ea"/>
                <a:ea typeface="+mn-ea"/>
              </a:rPr>
              <a:t>意思是可选</a:t>
            </a:r>
            <a:r>
              <a:rPr lang="en-US" altLang="zh-CN" sz="2400" dirty="0">
                <a:latin typeface="+mn-ea"/>
                <a:ea typeface="+mn-ea"/>
              </a:rPr>
              <a:t>(</a:t>
            </a:r>
            <a:r>
              <a:rPr lang="zh-CN" altLang="zh-CN" sz="2400" dirty="0">
                <a:latin typeface="+mn-ea"/>
                <a:ea typeface="+mn-ea"/>
              </a:rPr>
              <a:t>即圆括弧里的分量可有可无</a:t>
            </a:r>
            <a:r>
              <a:rPr lang="en-US" altLang="zh-CN" sz="2400" dirty="0">
                <a:latin typeface="+mn-ea"/>
                <a:ea typeface="+mn-ea"/>
              </a:rPr>
              <a:t>)</a:t>
            </a:r>
            <a:r>
              <a:rPr lang="zh-CN" altLang="zh-CN" sz="2400" dirty="0">
                <a:latin typeface="+mn-ea"/>
                <a:ea typeface="+mn-ea"/>
              </a:rPr>
              <a:t>。</a:t>
            </a:r>
          </a:p>
        </p:txBody>
      </p:sp>
      <p:sp>
        <p:nvSpPr>
          <p:cNvPr id="7" name="1 Título">
            <a:extLst>
              <a:ext uri="{FF2B5EF4-FFF2-40B4-BE49-F238E27FC236}">
                <a16:creationId xmlns="" xmlns:a16="http://schemas.microsoft.com/office/drawing/2014/main" id="{E418128D-DF5B-4797-A157-C04A6AE2C62E}"/>
              </a:ext>
            </a:extLst>
          </p:cNvPr>
          <p:cNvSpPr txBox="1">
            <a:spLocks/>
          </p:cNvSpPr>
          <p:nvPr/>
        </p:nvSpPr>
        <p:spPr bwMode="auto">
          <a:xfrm>
            <a:off x="2771775"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2.5.2 </a:t>
            </a:r>
            <a:r>
              <a:rPr lang="zh-CN" altLang="en-US" sz="2400" dirty="0">
                <a:solidFill>
                  <a:srgbClr val="D9D9D9"/>
                </a:solidFill>
                <a:latin typeface="+mn-ea"/>
                <a:ea typeface="+mn-ea"/>
              </a:rPr>
              <a:t>定义数据的方法</a:t>
            </a:r>
          </a:p>
        </p:txBody>
      </p:sp>
      <p:sp>
        <p:nvSpPr>
          <p:cNvPr id="9" name="1 Título">
            <a:extLst>
              <a:ext uri="{FF2B5EF4-FFF2-40B4-BE49-F238E27FC236}">
                <a16:creationId xmlns="" xmlns:a16="http://schemas.microsoft.com/office/drawing/2014/main" id="{CBF745B8-312B-463A-AD9E-BC1A3F874CD6}"/>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14192101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 xmlns:a16="http://schemas.microsoft.com/office/drawing/2014/main" id="{C0F7F5CE-423F-40A8-AAF9-89078C084E32}"/>
              </a:ext>
            </a:extLst>
          </p:cNvPr>
          <p:cNvSpPr txBox="1">
            <a:spLocks/>
          </p:cNvSpPr>
          <p:nvPr/>
        </p:nvSpPr>
        <p:spPr bwMode="auto">
          <a:xfrm>
            <a:off x="2771775"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2.5.3  </a:t>
            </a:r>
            <a:r>
              <a:rPr lang="zh-CN" altLang="en-US" sz="2400" dirty="0">
                <a:solidFill>
                  <a:srgbClr val="D9D9D9"/>
                </a:solidFill>
                <a:latin typeface="+mn-ea"/>
                <a:ea typeface="+mn-ea"/>
              </a:rPr>
              <a:t>数据字典的用途</a:t>
            </a:r>
          </a:p>
        </p:txBody>
      </p:sp>
      <p:sp>
        <p:nvSpPr>
          <p:cNvPr id="8" name="标题 3">
            <a:extLst>
              <a:ext uri="{FF2B5EF4-FFF2-40B4-BE49-F238E27FC236}">
                <a16:creationId xmlns="" xmlns:a16="http://schemas.microsoft.com/office/drawing/2014/main" id="{EE31FFE1-2091-4414-B643-C4336DD37149}"/>
              </a:ext>
            </a:extLst>
          </p:cNvPr>
          <p:cNvSpPr>
            <a:spLocks noGrp="1"/>
          </p:cNvSpPr>
          <p:nvPr>
            <p:ph type="title"/>
          </p:nvPr>
        </p:nvSpPr>
        <p:spPr>
          <a:xfrm>
            <a:off x="323850" y="6350"/>
            <a:ext cx="8229600" cy="1143000"/>
          </a:xfrm>
        </p:spPr>
        <p:txBody>
          <a:bodyPr/>
          <a:lstStyle/>
          <a:p>
            <a:pPr>
              <a:defRPr/>
            </a:pPr>
            <a:r>
              <a:rPr lang="en-US" altLang="zh-CN" b="1" dirty="0">
                <a:latin typeface="+mn-ea"/>
                <a:ea typeface="+mn-ea"/>
              </a:rPr>
              <a:t>2.5</a:t>
            </a:r>
            <a:r>
              <a:rPr lang="en-US" altLang="zh-CN" b="1" dirty="0"/>
              <a:t> </a:t>
            </a:r>
            <a:r>
              <a:rPr lang="zh-CN" altLang="en-US" b="1" dirty="0"/>
              <a:t>数据字典</a:t>
            </a:r>
          </a:p>
        </p:txBody>
      </p:sp>
      <p:sp>
        <p:nvSpPr>
          <p:cNvPr id="7" name="TextBox 6">
            <a:extLst>
              <a:ext uri="{FF2B5EF4-FFF2-40B4-BE49-F238E27FC236}">
                <a16:creationId xmlns="" xmlns:a16="http://schemas.microsoft.com/office/drawing/2014/main" id="{F16AC215-EF98-4002-9C4E-50ADA5AB83AC}"/>
              </a:ext>
            </a:extLst>
          </p:cNvPr>
          <p:cNvSpPr txBox="1"/>
          <p:nvPr/>
        </p:nvSpPr>
        <p:spPr>
          <a:xfrm>
            <a:off x="438150" y="1273175"/>
            <a:ext cx="4638675"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2.5.3</a:t>
            </a:r>
            <a:r>
              <a:rPr lang="zh-CN" altLang="en-US" sz="3200" b="1" dirty="0">
                <a:solidFill>
                  <a:schemeClr val="tx1"/>
                </a:solidFill>
                <a:latin typeface="+mn-ea"/>
              </a:rPr>
              <a:t>  数据字典的用途</a:t>
            </a:r>
          </a:p>
        </p:txBody>
      </p:sp>
      <p:graphicFrame>
        <p:nvGraphicFramePr>
          <p:cNvPr id="2" name="图示 1">
            <a:extLst>
              <a:ext uri="{FF2B5EF4-FFF2-40B4-BE49-F238E27FC236}">
                <a16:creationId xmlns="" xmlns:a16="http://schemas.microsoft.com/office/drawing/2014/main" id="{8F6FE01B-7A14-4A05-8339-04D39E0A2D9E}"/>
              </a:ext>
            </a:extLst>
          </p:cNvPr>
          <p:cNvGraphicFramePr/>
          <p:nvPr/>
        </p:nvGraphicFramePr>
        <p:xfrm>
          <a:off x="574956" y="2420888"/>
          <a:ext cx="7512496" cy="3112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1 Título">
            <a:extLst>
              <a:ext uri="{FF2B5EF4-FFF2-40B4-BE49-F238E27FC236}">
                <a16:creationId xmlns="" xmlns:a16="http://schemas.microsoft.com/office/drawing/2014/main" id="{A875AF89-A01D-4400-B6E9-9AF2743287C3}"/>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32121849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图片 1">
            <a:extLst>
              <a:ext uri="{FF2B5EF4-FFF2-40B4-BE49-F238E27FC236}">
                <a16:creationId xmlns="" xmlns:a16="http://schemas.microsoft.com/office/drawing/2014/main" id="{B53618BC-BDF2-4056-91F9-FA6D3ECBC3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5551" y="800658"/>
            <a:ext cx="8301231" cy="5256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1 Título">
            <a:extLst>
              <a:ext uri="{FF2B5EF4-FFF2-40B4-BE49-F238E27FC236}">
                <a16:creationId xmlns="" xmlns:a16="http://schemas.microsoft.com/office/drawing/2014/main" id="{4F985B38-F07D-4910-AAA7-83AAB5714A26}"/>
              </a:ext>
            </a:extLst>
          </p:cNvPr>
          <p:cNvSpPr txBox="1">
            <a:spLocks/>
          </p:cNvSpPr>
          <p:nvPr/>
        </p:nvSpPr>
        <p:spPr bwMode="auto">
          <a:xfrm>
            <a:off x="2771775"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2.5.4  </a:t>
            </a:r>
            <a:r>
              <a:rPr lang="zh-CN" altLang="en-US" sz="2400" dirty="0">
                <a:solidFill>
                  <a:srgbClr val="D9D9D9"/>
                </a:solidFill>
                <a:latin typeface="+mn-ea"/>
                <a:ea typeface="+mn-ea"/>
              </a:rPr>
              <a:t>数据字典的实现</a:t>
            </a:r>
          </a:p>
        </p:txBody>
      </p:sp>
      <p:sp>
        <p:nvSpPr>
          <p:cNvPr id="8" name="1 Título">
            <a:extLst>
              <a:ext uri="{FF2B5EF4-FFF2-40B4-BE49-F238E27FC236}">
                <a16:creationId xmlns="" xmlns:a16="http://schemas.microsoft.com/office/drawing/2014/main" id="{024684B1-E650-4A51-845F-5AAE8DB467FA}"/>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
        <p:nvSpPr>
          <p:cNvPr id="9" name="标题 3">
            <a:extLst>
              <a:ext uri="{FF2B5EF4-FFF2-40B4-BE49-F238E27FC236}">
                <a16:creationId xmlns="" xmlns:a16="http://schemas.microsoft.com/office/drawing/2014/main" id="{F98C0B57-3579-497B-9CAE-384A476E8AD6}"/>
              </a:ext>
            </a:extLst>
          </p:cNvPr>
          <p:cNvSpPr>
            <a:spLocks noGrp="1"/>
          </p:cNvSpPr>
          <p:nvPr>
            <p:ph type="title"/>
          </p:nvPr>
        </p:nvSpPr>
        <p:spPr>
          <a:xfrm>
            <a:off x="311150" y="6350"/>
            <a:ext cx="8229600" cy="1143000"/>
          </a:xfrm>
        </p:spPr>
        <p:txBody>
          <a:bodyPr/>
          <a:lstStyle/>
          <a:p>
            <a:pPr>
              <a:defRPr/>
            </a:pPr>
            <a:r>
              <a:rPr lang="en-US" altLang="zh-CN" b="1" dirty="0">
                <a:latin typeface="+mn-ea"/>
                <a:ea typeface="+mn-ea"/>
              </a:rPr>
              <a:t>2.5</a:t>
            </a:r>
            <a:r>
              <a:rPr lang="en-US" altLang="zh-CN" b="1" dirty="0"/>
              <a:t> </a:t>
            </a:r>
            <a:r>
              <a:rPr lang="zh-CN" altLang="en-US" b="1" dirty="0"/>
              <a:t>数据字典</a:t>
            </a:r>
          </a:p>
        </p:txBody>
      </p:sp>
    </p:spTree>
    <p:extLst>
      <p:ext uri="{BB962C8B-B14F-4D97-AF65-F5344CB8AC3E}">
        <p14:creationId xmlns:p14="http://schemas.microsoft.com/office/powerpoint/2010/main" val="22959059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 xmlns:a16="http://schemas.microsoft.com/office/drawing/2014/main" id="{0BD3ADED-8314-42CD-A60F-FE5BCB3868FA}"/>
              </a:ext>
            </a:extLst>
          </p:cNvPr>
          <p:cNvSpPr>
            <a:spLocks noGrp="1"/>
          </p:cNvSpPr>
          <p:nvPr>
            <p:ph type="sldNum" sz="quarter" idx="12"/>
          </p:nvPr>
        </p:nvSpPr>
        <p:spPr/>
        <p:txBody>
          <a:bodyPr/>
          <a:lstStyle/>
          <a:p>
            <a:pPr>
              <a:defRPr/>
            </a:pPr>
            <a:fld id="{4A5AA1E0-9A34-474B-9CE9-CFAF4E8CDBD5}" type="slidenum">
              <a:rPr lang="es-ES" altLang="zh-CN" smtClean="0"/>
              <a:pPr>
                <a:defRPr/>
              </a:pPr>
              <a:t>53</a:t>
            </a:fld>
            <a:endParaRPr lang="es-ES" altLang="zh-CN"/>
          </a:p>
        </p:txBody>
      </p:sp>
      <p:sp>
        <p:nvSpPr>
          <p:cNvPr id="7" name="Text Box 4">
            <a:extLst>
              <a:ext uri="{FF2B5EF4-FFF2-40B4-BE49-F238E27FC236}">
                <a16:creationId xmlns="" xmlns:a16="http://schemas.microsoft.com/office/drawing/2014/main" id="{AB3457FC-5468-4C2D-8BC6-09D5134A7275}"/>
              </a:ext>
            </a:extLst>
          </p:cNvPr>
          <p:cNvSpPr txBox="1">
            <a:spLocks noChangeArrowheads="1"/>
          </p:cNvSpPr>
          <p:nvPr/>
        </p:nvSpPr>
        <p:spPr bwMode="auto">
          <a:xfrm>
            <a:off x="5715000" y="4724400"/>
            <a:ext cx="289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a:ea typeface="楷体_GB2312" pitchFamily="1" charset="-122"/>
              </a:rPr>
              <a:t>若修改“零件编号”的定义，则受到影响的数据均列于此</a:t>
            </a:r>
            <a:endParaRPr lang="zh-CN" altLang="zh-CN" sz="2800" b="1">
              <a:ea typeface="楷体_GB2312" pitchFamily="1" charset="-122"/>
            </a:endParaRPr>
          </a:p>
        </p:txBody>
      </p:sp>
      <p:sp>
        <p:nvSpPr>
          <p:cNvPr id="8" name="Line 5">
            <a:extLst>
              <a:ext uri="{FF2B5EF4-FFF2-40B4-BE49-F238E27FC236}">
                <a16:creationId xmlns="" xmlns:a16="http://schemas.microsoft.com/office/drawing/2014/main" id="{8B0A6055-CDB6-45AE-9E2C-FD8B71A2770A}"/>
              </a:ext>
            </a:extLst>
          </p:cNvPr>
          <p:cNvSpPr>
            <a:spLocks noChangeShapeType="1"/>
          </p:cNvSpPr>
          <p:nvPr/>
        </p:nvSpPr>
        <p:spPr bwMode="auto">
          <a:xfrm flipH="1" flipV="1">
            <a:off x="3733800" y="4114800"/>
            <a:ext cx="1752600" cy="1295400"/>
          </a:xfrm>
          <a:prstGeom prst="line">
            <a:avLst/>
          </a:prstGeom>
          <a:noFill/>
          <a:ln w="190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a:extLst>
              <a:ext uri="{FF2B5EF4-FFF2-40B4-BE49-F238E27FC236}">
                <a16:creationId xmlns="" xmlns:a16="http://schemas.microsoft.com/office/drawing/2014/main" id="{A246357B-7D09-4E25-897B-3A8A9476D645}"/>
              </a:ext>
            </a:extLst>
          </p:cNvPr>
          <p:cNvSpPr>
            <a:spLocks noChangeArrowheads="1"/>
          </p:cNvSpPr>
          <p:nvPr/>
        </p:nvSpPr>
        <p:spPr bwMode="auto">
          <a:xfrm>
            <a:off x="914400" y="1066800"/>
            <a:ext cx="4495800" cy="38862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10" name="Rectangle 3">
            <a:extLst>
              <a:ext uri="{FF2B5EF4-FFF2-40B4-BE49-F238E27FC236}">
                <a16:creationId xmlns="" xmlns:a16="http://schemas.microsoft.com/office/drawing/2014/main" id="{8D587760-922B-49A4-8A0C-845DC9D95C86}"/>
              </a:ext>
            </a:extLst>
          </p:cNvPr>
          <p:cNvSpPr txBox="1">
            <a:spLocks noChangeArrowheads="1"/>
          </p:cNvSpPr>
          <p:nvPr/>
        </p:nvSpPr>
        <p:spPr>
          <a:xfrm>
            <a:off x="990600" y="1143000"/>
            <a:ext cx="4343400" cy="37338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952500" indent="-952500" eaLnBrk="1" hangingPunct="1">
              <a:buFontTx/>
              <a:buNone/>
            </a:pPr>
            <a:r>
              <a:rPr lang="zh-CN" altLang="zh-CN" sz="2400" b="1" dirty="0">
                <a:ea typeface="楷体_GB2312" pitchFamily="1" charset="-122"/>
              </a:rPr>
              <a:t>名字：零件编号</a:t>
            </a:r>
          </a:p>
          <a:p>
            <a:pPr marL="952500" indent="-952500" eaLnBrk="1" hangingPunct="1">
              <a:buFontTx/>
              <a:buNone/>
            </a:pPr>
            <a:r>
              <a:rPr lang="zh-CN" altLang="zh-CN" sz="2400" b="1" dirty="0">
                <a:ea typeface="楷体_GB2312" pitchFamily="1" charset="-122"/>
              </a:rPr>
              <a:t>别名：</a:t>
            </a:r>
          </a:p>
          <a:p>
            <a:pPr marL="952500" indent="-952500" eaLnBrk="1" hangingPunct="1">
              <a:buFontTx/>
              <a:buNone/>
            </a:pPr>
            <a:r>
              <a:rPr lang="zh-CN" altLang="zh-CN" sz="2400" b="1" dirty="0">
                <a:ea typeface="楷体_GB2312" pitchFamily="1" charset="-122"/>
              </a:rPr>
              <a:t>描述：唯一地标识库存清单中</a:t>
            </a:r>
          </a:p>
          <a:p>
            <a:pPr marL="952500" indent="-952500" eaLnBrk="1" hangingPunct="1">
              <a:buFontTx/>
              <a:buNone/>
            </a:pPr>
            <a:r>
              <a:rPr lang="zh-CN" altLang="zh-CN" sz="2400" b="1" dirty="0">
                <a:ea typeface="楷体_GB2312" pitchFamily="1" charset="-122"/>
              </a:rPr>
              <a:t>             一个特定零件的关键域</a:t>
            </a:r>
          </a:p>
          <a:p>
            <a:pPr marL="952500" indent="-952500" eaLnBrk="1" hangingPunct="1">
              <a:buFontTx/>
              <a:buNone/>
            </a:pPr>
            <a:r>
              <a:rPr lang="zh-CN" altLang="zh-CN" sz="2400" b="1" dirty="0">
                <a:ea typeface="楷体_GB2312" pitchFamily="1" charset="-122"/>
              </a:rPr>
              <a:t>定义：零件编号 = 8 {字符} 8</a:t>
            </a:r>
          </a:p>
          <a:p>
            <a:pPr marL="952500" indent="-952500" eaLnBrk="1" hangingPunct="1">
              <a:buFontTx/>
              <a:buNone/>
            </a:pPr>
            <a:r>
              <a:rPr lang="zh-CN" altLang="zh-CN" sz="2400" b="1" dirty="0">
                <a:ea typeface="楷体_GB2312" pitchFamily="1" charset="-122"/>
              </a:rPr>
              <a:t>位置：定货报告</a:t>
            </a:r>
          </a:p>
          <a:p>
            <a:pPr marL="952500" indent="-952500" eaLnBrk="1" hangingPunct="1">
              <a:buFontTx/>
              <a:buNone/>
            </a:pPr>
            <a:r>
              <a:rPr lang="zh-CN" altLang="zh-CN" sz="2400" b="1" dirty="0">
                <a:ea typeface="楷体_GB2312" pitchFamily="1" charset="-122"/>
              </a:rPr>
              <a:t>            定货信息</a:t>
            </a:r>
          </a:p>
          <a:p>
            <a:pPr marL="952500" indent="-952500" eaLnBrk="1" hangingPunct="1">
              <a:buFontTx/>
              <a:buNone/>
            </a:pPr>
            <a:r>
              <a:rPr lang="zh-CN" altLang="zh-CN" sz="2400" b="1" dirty="0">
                <a:ea typeface="楷体_GB2312" pitchFamily="1" charset="-122"/>
              </a:rPr>
              <a:t>            库存清单</a:t>
            </a:r>
          </a:p>
        </p:txBody>
      </p:sp>
    </p:spTree>
    <p:extLst>
      <p:ext uri="{BB962C8B-B14F-4D97-AF65-F5344CB8AC3E}">
        <p14:creationId xmlns:p14="http://schemas.microsoft.com/office/powerpoint/2010/main" val="119871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3" fill="hold">
                            <p:stCondLst>
                              <p:cond delay="500"/>
                            </p:stCondLst>
                            <p:childTnLst>
                              <p:par>
                                <p:cTn id="14" presetID="3" presetClass="entr" presetSubtype="5"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vertic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box(out)">
                                      <p:cBhvr>
                                        <p:cTn id="21" dur="500"/>
                                        <p:tgtEl>
                                          <p:spTgt spid="10">
                                            <p:txEl>
                                              <p:pRg st="0" end="0"/>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0">
                                            <p:txEl>
                                              <p:pRg st="1" end="1"/>
                                            </p:txEl>
                                          </p:spTgt>
                                        </p:tgtEl>
                                        <p:attrNameLst>
                                          <p:attrName>style.visibility</p:attrName>
                                        </p:attrNameLst>
                                      </p:cBhvr>
                                      <p:to>
                                        <p:strVal val="visible"/>
                                      </p:to>
                                    </p:set>
                                    <p:animEffect transition="in" filter="box(out)">
                                      <p:cBhvr>
                                        <p:cTn id="26" dur="500"/>
                                        <p:tgtEl>
                                          <p:spTgt spid="10">
                                            <p:txEl>
                                              <p:pRg st="1" end="1"/>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animEffect transition="in" filter="box(out)">
                                      <p:cBhvr>
                                        <p:cTn id="31" dur="500"/>
                                        <p:tgtEl>
                                          <p:spTgt spid="10">
                                            <p:txEl>
                                              <p:pRg st="2" end="2"/>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0">
                                            <p:txEl>
                                              <p:pRg st="3" end="3"/>
                                            </p:txEl>
                                          </p:spTgt>
                                        </p:tgtEl>
                                        <p:attrNameLst>
                                          <p:attrName>style.visibility</p:attrName>
                                        </p:attrNameLst>
                                      </p:cBhvr>
                                      <p:to>
                                        <p:strVal val="visible"/>
                                      </p:to>
                                    </p:set>
                                    <p:animEffect transition="in" filter="box(out)">
                                      <p:cBhvr>
                                        <p:cTn id="36" dur="500"/>
                                        <p:tgtEl>
                                          <p:spTgt spid="10">
                                            <p:txEl>
                                              <p:pRg st="3" end="3"/>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animEffect transition="in" filter="box(out)">
                                      <p:cBhvr>
                                        <p:cTn id="41" dur="500"/>
                                        <p:tgtEl>
                                          <p:spTgt spid="10">
                                            <p:txEl>
                                              <p:pRg st="4" end="4"/>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10">
                                            <p:txEl>
                                              <p:pRg st="5" end="5"/>
                                            </p:txEl>
                                          </p:spTgt>
                                        </p:tgtEl>
                                        <p:attrNameLst>
                                          <p:attrName>style.visibility</p:attrName>
                                        </p:attrNameLst>
                                      </p:cBhvr>
                                      <p:to>
                                        <p:strVal val="visible"/>
                                      </p:to>
                                    </p:set>
                                    <p:animEffect transition="in" filter="box(out)">
                                      <p:cBhvr>
                                        <p:cTn id="46" dur="500"/>
                                        <p:tgtEl>
                                          <p:spTgt spid="10">
                                            <p:txEl>
                                              <p:pRg st="5" end="5"/>
                                            </p:txEl>
                                          </p:spTgt>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10">
                                            <p:txEl>
                                              <p:pRg st="6" end="6"/>
                                            </p:txEl>
                                          </p:spTgt>
                                        </p:tgtEl>
                                        <p:attrNameLst>
                                          <p:attrName>style.visibility</p:attrName>
                                        </p:attrNameLst>
                                      </p:cBhvr>
                                      <p:to>
                                        <p:strVal val="visible"/>
                                      </p:to>
                                    </p:set>
                                    <p:animEffect transition="in" filter="box(out)">
                                      <p:cBhvr>
                                        <p:cTn id="51" dur="500"/>
                                        <p:tgtEl>
                                          <p:spTgt spid="10">
                                            <p:txEl>
                                              <p:pRg st="6" end="6"/>
                                            </p:txEl>
                                          </p:spTgt>
                                        </p:tgtEl>
                                      </p:cBhvr>
                                    </p:animEffect>
                                  </p:childTnLst>
                                  <p:subTnLst>
                                    <p:audio>
                                      <p:cMediaNode>
                                        <p:cTn display="0" masterRel="sameClick">
                                          <p:stCondLst>
                                            <p:cond evt="begin" delay="0">
                                              <p:tn val="49"/>
                                            </p:cond>
                                          </p:stCondLst>
                                          <p:endCondLst>
                                            <p:cond evt="onStopAudio" delay="0">
                                              <p:tgtEl>
                                                <p:sldTgt/>
                                              </p:tgtEl>
                                            </p:cond>
                                          </p:endCondLst>
                                        </p:cTn>
                                        <p:tgtEl>
                                          <p:sndTgt r:embed="rId3" name="CAMERA.WAV"/>
                                        </p:tgtEl>
                                      </p:cMediaNode>
                                    </p:audio>
                                  </p:sub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10">
                                            <p:txEl>
                                              <p:pRg st="7" end="7"/>
                                            </p:txEl>
                                          </p:spTgt>
                                        </p:tgtEl>
                                        <p:attrNameLst>
                                          <p:attrName>style.visibility</p:attrName>
                                        </p:attrNameLst>
                                      </p:cBhvr>
                                      <p:to>
                                        <p:strVal val="visible"/>
                                      </p:to>
                                    </p:set>
                                    <p:animEffect transition="in" filter="box(out)">
                                      <p:cBhvr>
                                        <p:cTn id="56" dur="500"/>
                                        <p:tgtEl>
                                          <p:spTgt spid="10">
                                            <p:txEl>
                                              <p:pRg st="7" end="7"/>
                                            </p:txEl>
                                          </p:spTgt>
                                        </p:tgtEl>
                                      </p:cBhvr>
                                    </p:animEffect>
                                  </p:childTnLst>
                                  <p:subTnLst>
                                    <p:audio>
                                      <p:cMediaNode>
                                        <p:cTn display="0" masterRel="sameClick">
                                          <p:stCondLst>
                                            <p:cond evt="begin" delay="0">
                                              <p:tn val="5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9" grpId="0" animBg="1"/>
      <p:bldP spid="10"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 xmlns:a16="http://schemas.microsoft.com/office/drawing/2014/main" id="{177964DE-7178-4B5D-BB50-5FE824AEC0A4}"/>
              </a:ext>
            </a:extLst>
          </p:cNvPr>
          <p:cNvSpPr txBox="1">
            <a:spLocks/>
          </p:cNvSpPr>
          <p:nvPr/>
        </p:nvSpPr>
        <p:spPr bwMode="auto">
          <a:xfrm>
            <a:off x="2771775"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2.6.1  </a:t>
            </a:r>
            <a:r>
              <a:rPr lang="zh-CN" altLang="en-US" sz="2400" dirty="0">
                <a:solidFill>
                  <a:srgbClr val="D9D9D9"/>
                </a:solidFill>
                <a:latin typeface="+mn-ea"/>
                <a:ea typeface="+mn-ea"/>
              </a:rPr>
              <a:t>成本估计</a:t>
            </a:r>
          </a:p>
        </p:txBody>
      </p:sp>
      <p:sp>
        <p:nvSpPr>
          <p:cNvPr id="8" name="标题 3">
            <a:extLst>
              <a:ext uri="{FF2B5EF4-FFF2-40B4-BE49-F238E27FC236}">
                <a16:creationId xmlns="" xmlns:a16="http://schemas.microsoft.com/office/drawing/2014/main" id="{E4776E26-EC23-4398-8B94-801C192D524E}"/>
              </a:ext>
            </a:extLst>
          </p:cNvPr>
          <p:cNvSpPr>
            <a:spLocks noGrp="1"/>
          </p:cNvSpPr>
          <p:nvPr>
            <p:ph type="title"/>
          </p:nvPr>
        </p:nvSpPr>
        <p:spPr>
          <a:xfrm>
            <a:off x="360363" y="53975"/>
            <a:ext cx="8229600" cy="1143000"/>
          </a:xfrm>
        </p:spPr>
        <p:txBody>
          <a:bodyPr/>
          <a:lstStyle/>
          <a:p>
            <a:pPr>
              <a:defRPr/>
            </a:pPr>
            <a:r>
              <a:rPr lang="en-US" altLang="zh-CN" b="1" dirty="0">
                <a:latin typeface="+mn-ea"/>
                <a:ea typeface="+mn-ea"/>
              </a:rPr>
              <a:t>2.6 </a:t>
            </a:r>
            <a:r>
              <a:rPr lang="zh-CN" altLang="en-US" b="1" dirty="0"/>
              <a:t>成本</a:t>
            </a:r>
            <a:r>
              <a:rPr lang="en-US" altLang="zh-CN" b="1" dirty="0">
                <a:latin typeface="+mn-ea"/>
                <a:ea typeface="+mn-ea"/>
              </a:rPr>
              <a:t>/</a:t>
            </a:r>
            <a:r>
              <a:rPr lang="zh-CN" altLang="en-US" b="1" dirty="0"/>
              <a:t>效益分析</a:t>
            </a:r>
          </a:p>
        </p:txBody>
      </p:sp>
      <p:sp>
        <p:nvSpPr>
          <p:cNvPr id="9" name="圆角矩形 8">
            <a:extLst>
              <a:ext uri="{FF2B5EF4-FFF2-40B4-BE49-F238E27FC236}">
                <a16:creationId xmlns="" xmlns:a16="http://schemas.microsoft.com/office/drawing/2014/main" id="{BB30645C-B812-4033-9CB9-12AF6ACFC5B0}"/>
              </a:ext>
            </a:extLst>
          </p:cNvPr>
          <p:cNvSpPr/>
          <p:nvPr/>
        </p:nvSpPr>
        <p:spPr>
          <a:xfrm>
            <a:off x="360862" y="2204864"/>
            <a:ext cx="7780257" cy="1728192"/>
          </a:xfrm>
          <a:prstGeom prst="roundRect">
            <a:avLst/>
          </a:prstGeom>
          <a:no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eaLnBrk="1" fontAlgn="auto" hangingPunct="1">
              <a:lnSpc>
                <a:spcPts val="3700"/>
              </a:lnSpc>
              <a:spcBef>
                <a:spcPts val="0"/>
              </a:spcBef>
              <a:spcAft>
                <a:spcPts val="0"/>
              </a:spcAft>
              <a:defRPr/>
            </a:pPr>
            <a:r>
              <a:rPr lang="zh-CN" altLang="zh-CN" sz="2400" dirty="0">
                <a:solidFill>
                  <a:schemeClr val="tx1"/>
                </a:solidFill>
                <a:latin typeface="+mn-ea"/>
              </a:rPr>
              <a:t>软件开发成本主要表现为人力消耗</a:t>
            </a:r>
            <a:r>
              <a:rPr lang="en-US" altLang="zh-CN" sz="2400" dirty="0">
                <a:solidFill>
                  <a:schemeClr val="tx1"/>
                </a:solidFill>
                <a:latin typeface="+mn-ea"/>
              </a:rPr>
              <a:t>(</a:t>
            </a:r>
            <a:r>
              <a:rPr lang="zh-CN" altLang="zh-CN" sz="2400" dirty="0">
                <a:solidFill>
                  <a:schemeClr val="tx1"/>
                </a:solidFill>
                <a:latin typeface="+mn-ea"/>
              </a:rPr>
              <a:t>乘以平均工资则得到开发费用</a:t>
            </a:r>
            <a:r>
              <a:rPr lang="en-US" altLang="zh-CN" sz="2400" dirty="0">
                <a:solidFill>
                  <a:schemeClr val="tx1"/>
                </a:solidFill>
                <a:latin typeface="+mn-ea"/>
              </a:rPr>
              <a:t>)</a:t>
            </a:r>
            <a:r>
              <a:rPr lang="zh-CN" altLang="zh-CN" sz="2400" dirty="0">
                <a:solidFill>
                  <a:schemeClr val="tx1"/>
                </a:solidFill>
                <a:latin typeface="+mn-ea"/>
              </a:rPr>
              <a:t>。成本估计不是精确的科学，因此应该使用几种不同的估计技术以便相互校验。</a:t>
            </a:r>
            <a:endParaRPr lang="en-US" altLang="zh-CN" sz="2400" dirty="0">
              <a:solidFill>
                <a:schemeClr val="tx1"/>
              </a:solidFill>
              <a:latin typeface="+mn-ea"/>
            </a:endParaRPr>
          </a:p>
          <a:p>
            <a:pPr indent="457200" eaLnBrk="1" fontAlgn="auto" hangingPunct="1">
              <a:lnSpc>
                <a:spcPts val="3700"/>
              </a:lnSpc>
              <a:spcBef>
                <a:spcPts val="0"/>
              </a:spcBef>
              <a:spcAft>
                <a:spcPts val="0"/>
              </a:spcAft>
              <a:defRPr/>
            </a:pPr>
            <a:r>
              <a:rPr lang="zh-CN" altLang="zh-CN" sz="2400" dirty="0">
                <a:solidFill>
                  <a:schemeClr val="tx1"/>
                </a:solidFill>
                <a:latin typeface="+mn-ea"/>
              </a:rPr>
              <a:t>下面简单介绍</a:t>
            </a:r>
            <a:r>
              <a:rPr lang="en-US" altLang="zh-CN" sz="2400" dirty="0">
                <a:solidFill>
                  <a:schemeClr val="tx1"/>
                </a:solidFill>
                <a:latin typeface="+mn-ea"/>
              </a:rPr>
              <a:t>3</a:t>
            </a:r>
            <a:r>
              <a:rPr lang="zh-CN" altLang="zh-CN" sz="2400" dirty="0">
                <a:solidFill>
                  <a:schemeClr val="tx1"/>
                </a:solidFill>
                <a:latin typeface="+mn-ea"/>
              </a:rPr>
              <a:t>种估算技术。</a:t>
            </a:r>
          </a:p>
        </p:txBody>
      </p:sp>
      <p:sp>
        <p:nvSpPr>
          <p:cNvPr id="10" name="TextBox 9">
            <a:extLst>
              <a:ext uri="{FF2B5EF4-FFF2-40B4-BE49-F238E27FC236}">
                <a16:creationId xmlns="" xmlns:a16="http://schemas.microsoft.com/office/drawing/2014/main" id="{67989801-ED1D-4E81-9349-CFBBDCD80F9F}"/>
              </a:ext>
            </a:extLst>
          </p:cNvPr>
          <p:cNvSpPr txBox="1"/>
          <p:nvPr/>
        </p:nvSpPr>
        <p:spPr>
          <a:xfrm>
            <a:off x="395288" y="1412875"/>
            <a:ext cx="3240087"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2.6.1</a:t>
            </a:r>
            <a:r>
              <a:rPr lang="zh-CN" altLang="en-US" sz="3200" b="1" dirty="0">
                <a:solidFill>
                  <a:schemeClr val="tx1"/>
                </a:solidFill>
                <a:latin typeface="+mn-ea"/>
              </a:rPr>
              <a:t> </a:t>
            </a:r>
            <a:r>
              <a:rPr lang="zh-CN" altLang="en-US" sz="3200" b="1" dirty="0">
                <a:solidFill>
                  <a:schemeClr val="tx1"/>
                </a:solidFill>
              </a:rPr>
              <a:t> 成本估计</a:t>
            </a:r>
          </a:p>
        </p:txBody>
      </p:sp>
      <p:sp>
        <p:nvSpPr>
          <p:cNvPr id="112648" name="TextBox 1">
            <a:extLst>
              <a:ext uri="{FF2B5EF4-FFF2-40B4-BE49-F238E27FC236}">
                <a16:creationId xmlns="" xmlns:a16="http://schemas.microsoft.com/office/drawing/2014/main" id="{5CF418D9-7041-4C63-927C-95AD3B791BF0}"/>
              </a:ext>
            </a:extLst>
          </p:cNvPr>
          <p:cNvSpPr txBox="1">
            <a:spLocks noChangeArrowheads="1"/>
          </p:cNvSpPr>
          <p:nvPr/>
        </p:nvSpPr>
        <p:spPr bwMode="auto">
          <a:xfrm>
            <a:off x="1258888" y="4221163"/>
            <a:ext cx="5400675"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ts val="3700"/>
              </a:lnSpc>
              <a:spcBef>
                <a:spcPct val="0"/>
              </a:spcBef>
              <a:buFont typeface="Calibri" panose="020F0502020204030204" pitchFamily="34" charset="0"/>
              <a:buAutoNum type="arabicPeriod"/>
            </a:pPr>
            <a:r>
              <a:rPr lang="zh-CN" altLang="en-US" sz="2400" dirty="0"/>
              <a:t>代码行技术</a:t>
            </a:r>
          </a:p>
          <a:p>
            <a:pPr eaLnBrk="1" hangingPunct="1">
              <a:lnSpc>
                <a:spcPts val="3700"/>
              </a:lnSpc>
              <a:spcBef>
                <a:spcPct val="0"/>
              </a:spcBef>
              <a:buFont typeface="Calibri" panose="020F0502020204030204" pitchFamily="34" charset="0"/>
              <a:buAutoNum type="arabicPeriod"/>
            </a:pPr>
            <a:r>
              <a:rPr lang="zh-CN" altLang="en-US" sz="2400" dirty="0"/>
              <a:t>任务分解技术 </a:t>
            </a:r>
          </a:p>
          <a:p>
            <a:pPr eaLnBrk="1" hangingPunct="1">
              <a:lnSpc>
                <a:spcPts val="3700"/>
              </a:lnSpc>
              <a:spcBef>
                <a:spcPct val="0"/>
              </a:spcBef>
              <a:buFont typeface="Calibri" panose="020F0502020204030204" pitchFamily="34" charset="0"/>
              <a:buAutoNum type="arabicPeriod"/>
            </a:pPr>
            <a:r>
              <a:rPr lang="zh-CN" altLang="en-US" sz="2400" dirty="0"/>
              <a:t>自动估计成本技术</a:t>
            </a:r>
          </a:p>
        </p:txBody>
      </p:sp>
      <p:sp>
        <p:nvSpPr>
          <p:cNvPr id="11" name="1 Título">
            <a:extLst>
              <a:ext uri="{FF2B5EF4-FFF2-40B4-BE49-F238E27FC236}">
                <a16:creationId xmlns="" xmlns:a16="http://schemas.microsoft.com/office/drawing/2014/main" id="{330EE152-DD00-4A6D-941E-0F2D4AC872B9}"/>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
        <p:nvSpPr>
          <p:cNvPr id="2" name="矩形 1">
            <a:extLst>
              <a:ext uri="{FF2B5EF4-FFF2-40B4-BE49-F238E27FC236}">
                <a16:creationId xmlns="" xmlns:a16="http://schemas.microsoft.com/office/drawing/2014/main" id="{9BBDE577-D95B-49E0-A493-BB318387B78F}"/>
              </a:ext>
            </a:extLst>
          </p:cNvPr>
          <p:cNvSpPr/>
          <p:nvPr/>
        </p:nvSpPr>
        <p:spPr>
          <a:xfrm>
            <a:off x="3944021" y="4772303"/>
            <a:ext cx="1446230" cy="369332"/>
          </a:xfrm>
          <a:prstGeom prst="rect">
            <a:avLst/>
          </a:prstGeom>
        </p:spPr>
        <p:txBody>
          <a:bodyPr wrap="none">
            <a:spAutoFit/>
          </a:bodyPr>
          <a:lstStyle/>
          <a:p>
            <a:pPr eaLnBrk="1" hangingPunct="1"/>
            <a:r>
              <a:rPr lang="zh-CN" altLang="zh-CN" b="1" dirty="0">
                <a:ea typeface="楷体_GB2312" pitchFamily="1" charset="-122"/>
              </a:rPr>
              <a:t>人力  </a:t>
            </a:r>
            <a:r>
              <a:rPr lang="zh-CN" altLang="zh-CN" b="1" dirty="0">
                <a:ea typeface="楷体_GB2312" pitchFamily="1" charset="-122"/>
                <a:sym typeface="Symbol" panose="05050102010706020507" pitchFamily="18" charset="2"/>
              </a:rPr>
              <a:t>  工资</a:t>
            </a:r>
            <a:endParaRPr lang="zh-CN" altLang="zh-CN" b="1" dirty="0">
              <a:ea typeface="楷体_GB2312" pitchFamily="1" charset="-122"/>
            </a:endParaRPr>
          </a:p>
        </p:txBody>
      </p:sp>
      <p:sp>
        <p:nvSpPr>
          <p:cNvPr id="3" name="矩形 2">
            <a:extLst>
              <a:ext uri="{FF2B5EF4-FFF2-40B4-BE49-F238E27FC236}">
                <a16:creationId xmlns="" xmlns:a16="http://schemas.microsoft.com/office/drawing/2014/main" id="{91A9A246-7C75-4944-BC66-9D2A0C5A1E0E}"/>
              </a:ext>
            </a:extLst>
          </p:cNvPr>
          <p:cNvSpPr/>
          <p:nvPr/>
        </p:nvSpPr>
        <p:spPr>
          <a:xfrm>
            <a:off x="3643440" y="4346878"/>
            <a:ext cx="3648756" cy="369332"/>
          </a:xfrm>
          <a:prstGeom prst="rect">
            <a:avLst/>
          </a:prstGeom>
        </p:spPr>
        <p:txBody>
          <a:bodyPr wrap="none">
            <a:spAutoFit/>
          </a:bodyPr>
          <a:lstStyle/>
          <a:p>
            <a:pPr eaLnBrk="1" hangingPunct="1"/>
            <a:r>
              <a:rPr lang="zh-CN" altLang="zh-CN" b="1" dirty="0">
                <a:ea typeface="楷体_GB2312" pitchFamily="1" charset="-122"/>
              </a:rPr>
              <a:t>每行代码的平均成本 </a:t>
            </a:r>
            <a:r>
              <a:rPr lang="zh-CN" altLang="zh-CN" b="1" dirty="0">
                <a:ea typeface="楷体_GB2312" pitchFamily="1" charset="-122"/>
                <a:sym typeface="Symbol" panose="05050102010706020507" pitchFamily="18" charset="2"/>
              </a:rPr>
              <a:t> 源代码行数</a:t>
            </a:r>
            <a:endParaRPr lang="zh-CN" altLang="zh-CN" b="1" dirty="0">
              <a:ea typeface="楷体_GB2312" pitchFamily="1" charset="-122"/>
            </a:endParaRPr>
          </a:p>
        </p:txBody>
      </p:sp>
    </p:spTree>
    <p:extLst>
      <p:ext uri="{BB962C8B-B14F-4D97-AF65-F5344CB8AC3E}">
        <p14:creationId xmlns:p14="http://schemas.microsoft.com/office/powerpoint/2010/main" val="18344717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 xmlns:a16="http://schemas.microsoft.com/office/drawing/2014/main" id="{4E6806F8-A08D-4442-B49D-9A4836502810}"/>
              </a:ext>
            </a:extLst>
          </p:cNvPr>
          <p:cNvSpPr>
            <a:spLocks noGrp="1" noChangeArrowheads="1"/>
          </p:cNvSpPr>
          <p:nvPr>
            <p:ph type="title"/>
          </p:nvPr>
        </p:nvSpPr>
        <p:spPr/>
        <p:txBody>
          <a:bodyPr/>
          <a:lstStyle/>
          <a:p>
            <a:pPr eaLnBrk="1" hangingPunct="1"/>
            <a:r>
              <a:rPr lang="zh-CN" altLang="zh-CN" sz="4000" b="1" dirty="0">
                <a:ea typeface="楷体_GB2312" pitchFamily="1" charset="-122"/>
              </a:rPr>
              <a:t>代码行技术：每行代码的平均成本 </a:t>
            </a:r>
            <a:r>
              <a:rPr lang="zh-CN" altLang="zh-CN" sz="4000" b="1" dirty="0">
                <a:ea typeface="楷体_GB2312" pitchFamily="1" charset="-122"/>
                <a:sym typeface="Symbol" panose="05050102010706020507" pitchFamily="18" charset="2"/>
              </a:rPr>
              <a:t> 源代码行数</a:t>
            </a:r>
          </a:p>
        </p:txBody>
      </p:sp>
      <p:sp>
        <p:nvSpPr>
          <p:cNvPr id="49155" name="Rectangle 3">
            <a:extLst>
              <a:ext uri="{FF2B5EF4-FFF2-40B4-BE49-F238E27FC236}">
                <a16:creationId xmlns="" xmlns:a16="http://schemas.microsoft.com/office/drawing/2014/main" id="{2BF3B82E-F45C-4852-A2E0-F8E023599384}"/>
              </a:ext>
            </a:extLst>
          </p:cNvPr>
          <p:cNvSpPr>
            <a:spLocks noGrp="1" noChangeArrowheads="1"/>
          </p:cNvSpPr>
          <p:nvPr>
            <p:ph type="body" idx="1"/>
          </p:nvPr>
        </p:nvSpPr>
        <p:spPr/>
        <p:txBody>
          <a:bodyPr/>
          <a:lstStyle/>
          <a:p>
            <a:pPr eaLnBrk="1" hangingPunct="1"/>
            <a:r>
              <a:rPr lang="zh-CN" altLang="zh-CN" dirty="0"/>
              <a:t>使用代码行技术的关键是估计源代码的行数，如果我们以前开发类似的软件，可能很容易得出来。而面对新的领域应用软件就很难估算出来。</a:t>
            </a:r>
            <a:endParaRPr lang="en-US" altLang="zh-CN" dirty="0"/>
          </a:p>
          <a:p>
            <a:pPr eaLnBrk="1" hangingPunct="1"/>
            <a:r>
              <a:rPr lang="zh-CN" altLang="en-US" dirty="0"/>
              <a:t>每行代码的平均成本主要取决于软件的复杂程度和工资水平。</a:t>
            </a:r>
            <a:endParaRPr lang="zh-CN" altLang="zh-CN" dirty="0"/>
          </a:p>
        </p:txBody>
      </p:sp>
    </p:spTree>
    <p:extLst>
      <p:ext uri="{BB962C8B-B14F-4D97-AF65-F5344CB8AC3E}">
        <p14:creationId xmlns:p14="http://schemas.microsoft.com/office/powerpoint/2010/main" val="8254269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 xmlns:a16="http://schemas.microsoft.com/office/drawing/2014/main" id="{460C1A9D-1C45-4F30-8956-D0FC5EDCDC65}"/>
              </a:ext>
            </a:extLst>
          </p:cNvPr>
          <p:cNvSpPr>
            <a:spLocks noGrp="1"/>
          </p:cNvSpPr>
          <p:nvPr>
            <p:ph type="title"/>
          </p:nvPr>
        </p:nvSpPr>
        <p:spPr>
          <a:xfrm>
            <a:off x="360363" y="53975"/>
            <a:ext cx="8229600" cy="1143000"/>
          </a:xfrm>
        </p:spPr>
        <p:txBody>
          <a:bodyPr/>
          <a:lstStyle/>
          <a:p>
            <a:pPr>
              <a:defRPr/>
            </a:pPr>
            <a:r>
              <a:rPr lang="zh-CN" altLang="en-US" b="1" dirty="0"/>
              <a:t>任务分解技术</a:t>
            </a:r>
          </a:p>
        </p:txBody>
      </p:sp>
      <p:sp>
        <p:nvSpPr>
          <p:cNvPr id="11" name="矩形 10">
            <a:extLst>
              <a:ext uri="{FF2B5EF4-FFF2-40B4-BE49-F238E27FC236}">
                <a16:creationId xmlns="" xmlns:a16="http://schemas.microsoft.com/office/drawing/2014/main" id="{A8753DFE-E67B-49DB-97DA-C22F46630808}"/>
              </a:ext>
            </a:extLst>
          </p:cNvPr>
          <p:cNvSpPr/>
          <p:nvPr/>
        </p:nvSpPr>
        <p:spPr>
          <a:xfrm>
            <a:off x="331788" y="1557338"/>
            <a:ext cx="8272462" cy="1008062"/>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indent="457200" eaLnBrk="1" fontAlgn="auto" hangingPunct="1">
              <a:spcBef>
                <a:spcPts val="0"/>
              </a:spcBef>
              <a:spcAft>
                <a:spcPts val="0"/>
              </a:spcAft>
              <a:defRPr/>
            </a:pPr>
            <a:r>
              <a:rPr lang="zh-CN" altLang="zh-CN" sz="2400" dirty="0"/>
              <a:t>任务分解技术最常用的办法是按开发阶段划分任务。典型环境下各个开发阶段需要使用的人力的百分比大致如</a:t>
            </a:r>
            <a:r>
              <a:rPr lang="zh-CN" altLang="en-US" sz="2400" dirty="0"/>
              <a:t>下表</a:t>
            </a:r>
            <a:r>
              <a:rPr lang="zh-CN" altLang="zh-CN" sz="2400" dirty="0"/>
              <a:t>所示</a:t>
            </a:r>
            <a:r>
              <a:rPr lang="en-US" altLang="zh-CN" sz="2400" dirty="0"/>
              <a:t>:</a:t>
            </a:r>
            <a:endParaRPr lang="zh-CN" altLang="zh-CN" sz="2400" dirty="0"/>
          </a:p>
        </p:txBody>
      </p:sp>
      <p:pic>
        <p:nvPicPr>
          <p:cNvPr id="114692" name="图片 2">
            <a:extLst>
              <a:ext uri="{FF2B5EF4-FFF2-40B4-BE49-F238E27FC236}">
                <a16:creationId xmlns="" xmlns:a16="http://schemas.microsoft.com/office/drawing/2014/main" id="{43F68D96-A9E3-4C64-B307-8D7ACC609D0B}"/>
              </a:ext>
            </a:extLst>
          </p:cNvPr>
          <p:cNvPicPr>
            <a:picLocks noChangeAspect="1"/>
          </p:cNvPicPr>
          <p:nvPr/>
        </p:nvPicPr>
        <p:blipFill>
          <a:blip r:embed="rId3">
            <a:extLst>
              <a:ext uri="{28A0092B-C50C-407E-A947-70E740481C1C}">
                <a14:useLocalDpi xmlns:a14="http://schemas.microsoft.com/office/drawing/2010/main" val="0"/>
              </a:ext>
            </a:extLst>
          </a:blip>
          <a:srcRect t="4630"/>
          <a:stretch>
            <a:fillRect/>
          </a:stretch>
        </p:blipFill>
        <p:spPr bwMode="auto">
          <a:xfrm>
            <a:off x="263525" y="3213100"/>
            <a:ext cx="8408988"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1 Título">
            <a:extLst>
              <a:ext uri="{FF2B5EF4-FFF2-40B4-BE49-F238E27FC236}">
                <a16:creationId xmlns="" xmlns:a16="http://schemas.microsoft.com/office/drawing/2014/main" id="{3820F264-D1C3-4BB1-BACD-9DE4AF02D838}"/>
              </a:ext>
            </a:extLst>
          </p:cNvPr>
          <p:cNvSpPr txBox="1">
            <a:spLocks/>
          </p:cNvSpPr>
          <p:nvPr/>
        </p:nvSpPr>
        <p:spPr bwMode="auto">
          <a:xfrm>
            <a:off x="2771775"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2.6.1  </a:t>
            </a:r>
            <a:r>
              <a:rPr lang="zh-CN" altLang="en-US" sz="2400" dirty="0">
                <a:solidFill>
                  <a:srgbClr val="D9D9D9"/>
                </a:solidFill>
                <a:latin typeface="+mn-ea"/>
                <a:ea typeface="+mn-ea"/>
              </a:rPr>
              <a:t>成本估计</a:t>
            </a:r>
          </a:p>
        </p:txBody>
      </p:sp>
      <p:sp>
        <p:nvSpPr>
          <p:cNvPr id="9" name="1 Título">
            <a:extLst>
              <a:ext uri="{FF2B5EF4-FFF2-40B4-BE49-F238E27FC236}">
                <a16:creationId xmlns="" xmlns:a16="http://schemas.microsoft.com/office/drawing/2014/main" id="{AEAE270E-E6F9-42F7-9377-B09296B6AA5B}"/>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9871502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3">
            <a:extLst>
              <a:ext uri="{FF2B5EF4-FFF2-40B4-BE49-F238E27FC236}">
                <a16:creationId xmlns="" xmlns:a16="http://schemas.microsoft.com/office/drawing/2014/main" id="{460C1A9D-1C45-4F30-8956-D0FC5EDCDC65}"/>
              </a:ext>
            </a:extLst>
          </p:cNvPr>
          <p:cNvSpPr>
            <a:spLocks noGrp="1"/>
          </p:cNvSpPr>
          <p:nvPr>
            <p:ph type="title"/>
          </p:nvPr>
        </p:nvSpPr>
        <p:spPr>
          <a:xfrm>
            <a:off x="360363" y="53975"/>
            <a:ext cx="8229600" cy="1143000"/>
          </a:xfrm>
        </p:spPr>
        <p:txBody>
          <a:bodyPr/>
          <a:lstStyle/>
          <a:p>
            <a:pPr eaLnBrk="1" hangingPunct="1">
              <a:lnSpc>
                <a:spcPts val="3700"/>
              </a:lnSpc>
            </a:pPr>
            <a:r>
              <a:rPr lang="zh-CN" altLang="en-US" b="1" dirty="0"/>
              <a:t>自动估计成本技术</a:t>
            </a:r>
          </a:p>
        </p:txBody>
      </p:sp>
      <p:sp>
        <p:nvSpPr>
          <p:cNvPr id="11" name="矩形 10">
            <a:extLst>
              <a:ext uri="{FF2B5EF4-FFF2-40B4-BE49-F238E27FC236}">
                <a16:creationId xmlns="" xmlns:a16="http://schemas.microsoft.com/office/drawing/2014/main" id="{A8753DFE-E67B-49DB-97DA-C22F46630808}"/>
              </a:ext>
            </a:extLst>
          </p:cNvPr>
          <p:cNvSpPr/>
          <p:nvPr/>
        </p:nvSpPr>
        <p:spPr>
          <a:xfrm>
            <a:off x="331788" y="1557338"/>
            <a:ext cx="8272462" cy="2087686"/>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indent="457200" eaLnBrk="1" fontAlgn="auto" hangingPunct="1">
              <a:spcBef>
                <a:spcPts val="0"/>
              </a:spcBef>
              <a:spcAft>
                <a:spcPts val="0"/>
              </a:spcAft>
              <a:defRPr/>
            </a:pPr>
            <a:r>
              <a:rPr lang="zh-CN" altLang="en-US" sz="2400" dirty="0"/>
              <a:t>采用自动估计</a:t>
            </a:r>
            <a:r>
              <a:rPr lang="zh-CN" altLang="en-US" sz="2400" dirty="0" smtClean="0"/>
              <a:t>成本的软件工具可以减轻人的劳动，并且使得估计的结果更客观。但采用这种技术必须有长期收集的大量历史数据作为基础，并且需要有良好的数据库系统支持。</a:t>
            </a:r>
            <a:endParaRPr lang="zh-CN" altLang="en-US" sz="2400" dirty="0"/>
          </a:p>
          <a:p>
            <a:pPr indent="457200" eaLnBrk="1" fontAlgn="auto" hangingPunct="1">
              <a:spcBef>
                <a:spcPts val="0"/>
              </a:spcBef>
              <a:spcAft>
                <a:spcPts val="0"/>
              </a:spcAft>
              <a:defRPr/>
            </a:pPr>
            <a:endParaRPr lang="zh-CN" altLang="zh-CN" sz="2400" dirty="0"/>
          </a:p>
        </p:txBody>
      </p:sp>
      <p:sp>
        <p:nvSpPr>
          <p:cNvPr id="7" name="1 Título">
            <a:extLst>
              <a:ext uri="{FF2B5EF4-FFF2-40B4-BE49-F238E27FC236}">
                <a16:creationId xmlns="" xmlns:a16="http://schemas.microsoft.com/office/drawing/2014/main" id="{3820F264-D1C3-4BB1-BACD-9DE4AF02D838}"/>
              </a:ext>
            </a:extLst>
          </p:cNvPr>
          <p:cNvSpPr txBox="1">
            <a:spLocks/>
          </p:cNvSpPr>
          <p:nvPr/>
        </p:nvSpPr>
        <p:spPr bwMode="auto">
          <a:xfrm>
            <a:off x="2771775" y="6291263"/>
            <a:ext cx="3590925"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2.6.1  </a:t>
            </a:r>
            <a:r>
              <a:rPr lang="zh-CN" altLang="en-US" sz="2400" dirty="0">
                <a:solidFill>
                  <a:srgbClr val="D9D9D9"/>
                </a:solidFill>
                <a:latin typeface="+mn-ea"/>
                <a:ea typeface="+mn-ea"/>
              </a:rPr>
              <a:t>成本估计</a:t>
            </a:r>
          </a:p>
        </p:txBody>
      </p:sp>
      <p:sp>
        <p:nvSpPr>
          <p:cNvPr id="9" name="1 Título">
            <a:extLst>
              <a:ext uri="{FF2B5EF4-FFF2-40B4-BE49-F238E27FC236}">
                <a16:creationId xmlns="" xmlns:a16="http://schemas.microsoft.com/office/drawing/2014/main" id="{AEAE270E-E6F9-42F7-9377-B09296B6AA5B}"/>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27317918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 xmlns:a16="http://schemas.microsoft.com/office/drawing/2014/main" id="{9A0F746E-A873-4954-8254-64CA5A81DBB8}"/>
              </a:ext>
            </a:extLst>
          </p:cNvPr>
          <p:cNvSpPr txBox="1">
            <a:spLocks/>
          </p:cNvSpPr>
          <p:nvPr/>
        </p:nvSpPr>
        <p:spPr bwMode="auto">
          <a:xfrm>
            <a:off x="2484438" y="6291263"/>
            <a:ext cx="428625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2.6.2  </a:t>
            </a:r>
            <a:r>
              <a:rPr lang="zh-CN" altLang="en-US" sz="2400" dirty="0">
                <a:solidFill>
                  <a:srgbClr val="D9D9D9"/>
                </a:solidFill>
                <a:latin typeface="+mn-ea"/>
                <a:ea typeface="+mn-ea"/>
              </a:rPr>
              <a:t>成本</a:t>
            </a:r>
            <a:r>
              <a:rPr lang="en-US" altLang="zh-CN" sz="2400" dirty="0">
                <a:solidFill>
                  <a:srgbClr val="D9D9D9"/>
                </a:solidFill>
                <a:latin typeface="+mn-ea"/>
                <a:ea typeface="+mn-ea"/>
              </a:rPr>
              <a:t>/</a:t>
            </a:r>
            <a:r>
              <a:rPr lang="zh-CN" altLang="en-US" sz="2400" dirty="0">
                <a:solidFill>
                  <a:srgbClr val="D9D9D9"/>
                </a:solidFill>
                <a:latin typeface="+mn-ea"/>
                <a:ea typeface="+mn-ea"/>
              </a:rPr>
              <a:t>效益分析的方法</a:t>
            </a:r>
          </a:p>
        </p:txBody>
      </p:sp>
      <p:sp>
        <p:nvSpPr>
          <p:cNvPr id="8" name="标题 3">
            <a:extLst>
              <a:ext uri="{FF2B5EF4-FFF2-40B4-BE49-F238E27FC236}">
                <a16:creationId xmlns="" xmlns:a16="http://schemas.microsoft.com/office/drawing/2014/main" id="{35435825-8655-419D-81D7-0346BD7892AD}"/>
              </a:ext>
            </a:extLst>
          </p:cNvPr>
          <p:cNvSpPr>
            <a:spLocks noGrp="1"/>
          </p:cNvSpPr>
          <p:nvPr>
            <p:ph type="title"/>
          </p:nvPr>
        </p:nvSpPr>
        <p:spPr>
          <a:xfrm>
            <a:off x="400050" y="6350"/>
            <a:ext cx="8229600" cy="1143000"/>
          </a:xfrm>
        </p:spPr>
        <p:txBody>
          <a:bodyPr/>
          <a:lstStyle/>
          <a:p>
            <a:pPr>
              <a:defRPr/>
            </a:pPr>
            <a:r>
              <a:rPr lang="en-US" altLang="zh-CN" b="1" dirty="0">
                <a:latin typeface="+mn-ea"/>
                <a:ea typeface="+mn-ea"/>
              </a:rPr>
              <a:t>2.6 </a:t>
            </a:r>
            <a:r>
              <a:rPr lang="zh-CN" altLang="en-US" b="1" dirty="0"/>
              <a:t>成本</a:t>
            </a:r>
            <a:r>
              <a:rPr lang="en-US" altLang="zh-CN" b="1" dirty="0">
                <a:latin typeface="+mn-ea"/>
                <a:ea typeface="+mn-ea"/>
              </a:rPr>
              <a:t>/</a:t>
            </a:r>
            <a:r>
              <a:rPr lang="zh-CN" altLang="en-US" b="1" dirty="0"/>
              <a:t>效益分析</a:t>
            </a:r>
          </a:p>
        </p:txBody>
      </p:sp>
      <p:sp>
        <p:nvSpPr>
          <p:cNvPr id="9" name="矩形 8">
            <a:extLst>
              <a:ext uri="{FF2B5EF4-FFF2-40B4-BE49-F238E27FC236}">
                <a16:creationId xmlns="" xmlns:a16="http://schemas.microsoft.com/office/drawing/2014/main" id="{C60004DF-82F8-4D36-8DD9-87C9344C971B}"/>
              </a:ext>
            </a:extLst>
          </p:cNvPr>
          <p:cNvSpPr/>
          <p:nvPr/>
        </p:nvSpPr>
        <p:spPr>
          <a:xfrm>
            <a:off x="476250" y="2060575"/>
            <a:ext cx="5751513" cy="504825"/>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zh-CN" sz="2400" dirty="0"/>
              <a:t>成本</a:t>
            </a:r>
            <a:r>
              <a:rPr lang="en-US" altLang="zh-CN" sz="2400" dirty="0"/>
              <a:t>/</a:t>
            </a:r>
            <a:r>
              <a:rPr lang="zh-CN" altLang="zh-CN" sz="2400" dirty="0"/>
              <a:t>效益</a:t>
            </a:r>
            <a:r>
              <a:rPr lang="zh-CN" altLang="en-US" sz="2400" dirty="0"/>
              <a:t>分析方法主要从四个方面考虑</a:t>
            </a:r>
            <a:endParaRPr lang="zh-CN" altLang="zh-CN" sz="2400" dirty="0"/>
          </a:p>
        </p:txBody>
      </p:sp>
      <p:sp>
        <p:nvSpPr>
          <p:cNvPr id="12" name="TextBox 11">
            <a:extLst>
              <a:ext uri="{FF2B5EF4-FFF2-40B4-BE49-F238E27FC236}">
                <a16:creationId xmlns="" xmlns:a16="http://schemas.microsoft.com/office/drawing/2014/main" id="{A4F3502E-2C05-4066-973D-4A66176A92CF}"/>
              </a:ext>
            </a:extLst>
          </p:cNvPr>
          <p:cNvSpPr txBox="1"/>
          <p:nvPr/>
        </p:nvSpPr>
        <p:spPr>
          <a:xfrm>
            <a:off x="404813" y="1174750"/>
            <a:ext cx="5607050"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2.6.2 </a:t>
            </a:r>
            <a:r>
              <a:rPr lang="en-US" altLang="zh-CN" sz="3200" b="1" dirty="0">
                <a:solidFill>
                  <a:schemeClr val="tx1"/>
                </a:solidFill>
              </a:rPr>
              <a:t> </a:t>
            </a:r>
            <a:r>
              <a:rPr lang="zh-CN" altLang="en-US" sz="3200" b="1" dirty="0">
                <a:solidFill>
                  <a:schemeClr val="tx1"/>
                </a:solidFill>
              </a:rPr>
              <a:t>成本</a:t>
            </a:r>
            <a:r>
              <a:rPr lang="en-US" altLang="zh-CN" sz="3200" b="1" dirty="0">
                <a:solidFill>
                  <a:schemeClr val="tx1"/>
                </a:solidFill>
                <a:latin typeface="+mj-ea"/>
                <a:ea typeface="+mj-ea"/>
              </a:rPr>
              <a:t>/</a:t>
            </a:r>
            <a:r>
              <a:rPr lang="zh-CN" altLang="en-US" sz="3200" b="1" dirty="0">
                <a:solidFill>
                  <a:schemeClr val="tx1"/>
                </a:solidFill>
              </a:rPr>
              <a:t>效益分析的方法</a:t>
            </a:r>
          </a:p>
        </p:txBody>
      </p:sp>
      <p:sp>
        <p:nvSpPr>
          <p:cNvPr id="116742" name="TextBox 1">
            <a:extLst>
              <a:ext uri="{FF2B5EF4-FFF2-40B4-BE49-F238E27FC236}">
                <a16:creationId xmlns="" xmlns:a16="http://schemas.microsoft.com/office/drawing/2014/main" id="{0CB69676-F346-4D30-9773-B04E5D18A8D5}"/>
              </a:ext>
            </a:extLst>
          </p:cNvPr>
          <p:cNvSpPr txBox="1">
            <a:spLocks noChangeArrowheads="1"/>
          </p:cNvSpPr>
          <p:nvPr/>
        </p:nvSpPr>
        <p:spPr bwMode="auto">
          <a:xfrm>
            <a:off x="739775" y="2949575"/>
            <a:ext cx="7551738" cy="194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ts val="3700"/>
              </a:lnSpc>
              <a:spcBef>
                <a:spcPct val="0"/>
              </a:spcBef>
              <a:buSzPct val="70000"/>
              <a:buFont typeface="Wingdings" panose="05000000000000000000" pitchFamily="2" charset="2"/>
              <a:buChar char="l"/>
            </a:pPr>
            <a:r>
              <a:rPr lang="zh-CN" altLang="en-US" sz="2400"/>
              <a:t>货币的时间价值</a:t>
            </a:r>
          </a:p>
          <a:p>
            <a:pPr eaLnBrk="1" hangingPunct="1">
              <a:lnSpc>
                <a:spcPts val="3700"/>
              </a:lnSpc>
              <a:spcBef>
                <a:spcPct val="0"/>
              </a:spcBef>
              <a:buSzPct val="70000"/>
              <a:buFont typeface="Wingdings" panose="05000000000000000000" pitchFamily="2" charset="2"/>
              <a:buChar char="l"/>
            </a:pPr>
            <a:r>
              <a:rPr lang="zh-CN" altLang="en-US" sz="2400"/>
              <a:t>投资回收期</a:t>
            </a:r>
          </a:p>
          <a:p>
            <a:pPr eaLnBrk="1" hangingPunct="1">
              <a:lnSpc>
                <a:spcPts val="3700"/>
              </a:lnSpc>
              <a:spcBef>
                <a:spcPct val="0"/>
              </a:spcBef>
              <a:buSzPct val="70000"/>
              <a:buFont typeface="Wingdings" panose="05000000000000000000" pitchFamily="2" charset="2"/>
              <a:buChar char="l"/>
            </a:pPr>
            <a:r>
              <a:rPr lang="zh-CN" altLang="en-US" sz="2400"/>
              <a:t>纯收入</a:t>
            </a:r>
          </a:p>
          <a:p>
            <a:pPr eaLnBrk="1" hangingPunct="1">
              <a:lnSpc>
                <a:spcPts val="3700"/>
              </a:lnSpc>
              <a:spcBef>
                <a:spcPct val="0"/>
              </a:spcBef>
              <a:buSzPct val="70000"/>
              <a:buFont typeface="Wingdings" panose="05000000000000000000" pitchFamily="2" charset="2"/>
              <a:buChar char="l"/>
            </a:pPr>
            <a:r>
              <a:rPr lang="zh-CN" altLang="en-US" sz="2400"/>
              <a:t>投资回收率</a:t>
            </a:r>
          </a:p>
        </p:txBody>
      </p:sp>
      <p:sp>
        <p:nvSpPr>
          <p:cNvPr id="10" name="1 Título">
            <a:extLst>
              <a:ext uri="{FF2B5EF4-FFF2-40B4-BE49-F238E27FC236}">
                <a16:creationId xmlns="" xmlns:a16="http://schemas.microsoft.com/office/drawing/2014/main" id="{1EF7F948-7B3C-48DB-A6FE-CDA5B24B6398}"/>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197540258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 xmlns:a16="http://schemas.microsoft.com/office/drawing/2014/main" id="{126933FE-F2A4-4244-ABEC-18012B2B274F}"/>
              </a:ext>
            </a:extLst>
          </p:cNvPr>
          <p:cNvSpPr/>
          <p:nvPr/>
        </p:nvSpPr>
        <p:spPr>
          <a:xfrm>
            <a:off x="387350" y="1268413"/>
            <a:ext cx="2446338" cy="647700"/>
          </a:xfrm>
          <a:prstGeom prst="rect">
            <a:avLst/>
          </a:prstGeom>
          <a:noFill/>
        </p:spPr>
        <p:style>
          <a:lnRef idx="2">
            <a:schemeClr val="accent2"/>
          </a:lnRef>
          <a:fillRef idx="1">
            <a:schemeClr val="lt1"/>
          </a:fillRef>
          <a:effectRef idx="0">
            <a:schemeClr val="accent2"/>
          </a:effectRef>
          <a:fontRef idx="minor">
            <a:schemeClr val="dk1"/>
          </a:fontRef>
        </p:style>
        <p:txBody>
          <a:bodyPr anchor="ctr"/>
          <a:lstStyle/>
          <a:p>
            <a:pPr eaLnBrk="1" fontAlgn="auto" hangingPunct="1">
              <a:spcBef>
                <a:spcPts val="0"/>
              </a:spcBef>
              <a:spcAft>
                <a:spcPts val="0"/>
              </a:spcAft>
              <a:defRPr/>
            </a:pPr>
            <a:r>
              <a:rPr lang="zh-CN" altLang="en-US" sz="2400" dirty="0"/>
              <a:t>货币的时间价值</a:t>
            </a:r>
            <a:endParaRPr lang="zh-CN" altLang="zh-CN" sz="2400" dirty="0"/>
          </a:p>
        </p:txBody>
      </p:sp>
      <p:sp>
        <p:nvSpPr>
          <p:cNvPr id="3" name="TextBox 2">
            <a:extLst>
              <a:ext uri="{FF2B5EF4-FFF2-40B4-BE49-F238E27FC236}">
                <a16:creationId xmlns="" xmlns:a16="http://schemas.microsoft.com/office/drawing/2014/main" id="{766F4253-C0EB-4E47-9350-790D50D0BD29}"/>
              </a:ext>
            </a:extLst>
          </p:cNvPr>
          <p:cNvSpPr txBox="1"/>
          <p:nvPr/>
        </p:nvSpPr>
        <p:spPr>
          <a:xfrm>
            <a:off x="427038" y="2278063"/>
            <a:ext cx="7962900" cy="831850"/>
          </a:xfrm>
          <a:prstGeom prst="rect">
            <a:avLst/>
          </a:prstGeom>
          <a:noFill/>
        </p:spPr>
        <p:txBody>
          <a:bodyPr>
            <a:spAutoFit/>
          </a:bodyPr>
          <a:lstStyle/>
          <a:p>
            <a:pPr eaLnBrk="1" fontAlgn="auto" hangingPunct="1">
              <a:spcBef>
                <a:spcPts val="0"/>
              </a:spcBef>
              <a:spcAft>
                <a:spcPts val="0"/>
              </a:spcAft>
              <a:defRPr/>
            </a:pPr>
            <a:r>
              <a:rPr lang="zh-CN" altLang="zh-CN" sz="2400" dirty="0">
                <a:latin typeface="+mn-ea"/>
                <a:ea typeface="+mn-ea"/>
              </a:rPr>
              <a:t>通常用利率的形式表示货币的时间价值。假设年利率为</a:t>
            </a:r>
            <a:r>
              <a:rPr lang="en-US" altLang="zh-CN" sz="2400" dirty="0" err="1">
                <a:latin typeface="+mn-ea"/>
                <a:ea typeface="+mn-ea"/>
              </a:rPr>
              <a:t>i</a:t>
            </a:r>
            <a:r>
              <a:rPr lang="zh-CN" altLang="zh-CN" sz="2400" dirty="0">
                <a:latin typeface="+mn-ea"/>
                <a:ea typeface="+mn-ea"/>
              </a:rPr>
              <a:t>，如果现在存入</a:t>
            </a:r>
            <a:r>
              <a:rPr lang="en-US" altLang="zh-CN" sz="2400" dirty="0">
                <a:latin typeface="+mn-ea"/>
                <a:ea typeface="+mn-ea"/>
              </a:rPr>
              <a:t>P</a:t>
            </a:r>
            <a:r>
              <a:rPr lang="zh-CN" altLang="zh-CN" sz="2400" dirty="0">
                <a:latin typeface="+mn-ea"/>
                <a:ea typeface="+mn-ea"/>
              </a:rPr>
              <a:t>元，则</a:t>
            </a:r>
            <a:r>
              <a:rPr lang="en-US" altLang="zh-CN" sz="2400" dirty="0">
                <a:latin typeface="+mn-ea"/>
                <a:ea typeface="+mn-ea"/>
              </a:rPr>
              <a:t>n</a:t>
            </a:r>
            <a:r>
              <a:rPr lang="zh-CN" altLang="zh-CN" sz="2400" dirty="0">
                <a:latin typeface="+mn-ea"/>
                <a:ea typeface="+mn-ea"/>
              </a:rPr>
              <a:t>年后可以得到的钱数为：</a:t>
            </a:r>
            <a:endParaRPr lang="zh-CN" altLang="en-US" sz="2400" dirty="0">
              <a:latin typeface="+mn-ea"/>
              <a:ea typeface="+mn-ea"/>
            </a:endParaRPr>
          </a:p>
        </p:txBody>
      </p:sp>
      <p:sp>
        <p:nvSpPr>
          <p:cNvPr id="118788" name="TextBox 3">
            <a:extLst>
              <a:ext uri="{FF2B5EF4-FFF2-40B4-BE49-F238E27FC236}">
                <a16:creationId xmlns="" xmlns:a16="http://schemas.microsoft.com/office/drawing/2014/main" id="{3E234674-770D-4751-BC12-1F327335595C}"/>
              </a:ext>
            </a:extLst>
          </p:cNvPr>
          <p:cNvSpPr txBox="1">
            <a:spLocks noChangeArrowheads="1"/>
          </p:cNvSpPr>
          <p:nvPr/>
        </p:nvSpPr>
        <p:spPr bwMode="auto">
          <a:xfrm>
            <a:off x="2833688" y="3257551"/>
            <a:ext cx="301096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000" dirty="0"/>
              <a:t>F=P(</a:t>
            </a:r>
            <a:r>
              <a:rPr lang="en-US" altLang="zh-CN" sz="4000" dirty="0" err="1"/>
              <a:t>1+i</a:t>
            </a:r>
            <a:r>
              <a:rPr lang="en-US" altLang="zh-CN" sz="4000" dirty="0"/>
              <a:t>)</a:t>
            </a:r>
            <a:r>
              <a:rPr lang="en-US" altLang="zh-CN" sz="4000" baseline="30000" dirty="0"/>
              <a:t>n</a:t>
            </a:r>
            <a:endParaRPr lang="zh-CN" altLang="en-US" sz="4000" baseline="30000" dirty="0"/>
          </a:p>
        </p:txBody>
      </p:sp>
      <p:sp>
        <p:nvSpPr>
          <p:cNvPr id="12" name="TextBox 11">
            <a:extLst>
              <a:ext uri="{FF2B5EF4-FFF2-40B4-BE49-F238E27FC236}">
                <a16:creationId xmlns="" xmlns:a16="http://schemas.microsoft.com/office/drawing/2014/main" id="{D12D150B-99C5-406F-BAAD-E536F5166225}"/>
              </a:ext>
            </a:extLst>
          </p:cNvPr>
          <p:cNvSpPr txBox="1"/>
          <p:nvPr/>
        </p:nvSpPr>
        <p:spPr>
          <a:xfrm>
            <a:off x="568325" y="4119563"/>
            <a:ext cx="7964488" cy="830262"/>
          </a:xfrm>
          <a:prstGeom prst="rect">
            <a:avLst/>
          </a:prstGeom>
          <a:noFill/>
        </p:spPr>
        <p:txBody>
          <a:bodyPr>
            <a:spAutoFit/>
          </a:bodyPr>
          <a:lstStyle/>
          <a:p>
            <a:pPr eaLnBrk="1" fontAlgn="auto" hangingPunct="1">
              <a:spcBef>
                <a:spcPts val="0"/>
              </a:spcBef>
              <a:spcAft>
                <a:spcPts val="0"/>
              </a:spcAft>
              <a:defRPr/>
            </a:pPr>
            <a:r>
              <a:rPr lang="zh-CN" altLang="zh-CN" sz="2400" dirty="0">
                <a:latin typeface="+mn-lt"/>
                <a:ea typeface="+mn-ea"/>
              </a:rPr>
              <a:t>这也就是</a:t>
            </a:r>
            <a:r>
              <a:rPr lang="en-US" altLang="zh-CN" sz="2400" dirty="0">
                <a:latin typeface="+mn-lt"/>
                <a:ea typeface="+mn-ea"/>
              </a:rPr>
              <a:t>P</a:t>
            </a:r>
            <a:r>
              <a:rPr lang="zh-CN" altLang="zh-CN" sz="2400" dirty="0">
                <a:latin typeface="+mn-lt"/>
                <a:ea typeface="+mn-ea"/>
              </a:rPr>
              <a:t>元钱在</a:t>
            </a:r>
            <a:r>
              <a:rPr lang="en-US" altLang="zh-CN" sz="2400" dirty="0">
                <a:latin typeface="+mn-lt"/>
                <a:ea typeface="+mn-ea"/>
              </a:rPr>
              <a:t>n</a:t>
            </a:r>
            <a:r>
              <a:rPr lang="zh-CN" altLang="zh-CN" sz="2400" dirty="0">
                <a:latin typeface="+mn-lt"/>
                <a:ea typeface="+mn-ea"/>
              </a:rPr>
              <a:t>年后的价值。反之，如果</a:t>
            </a:r>
            <a:r>
              <a:rPr lang="en-US" altLang="zh-CN" sz="2400" dirty="0">
                <a:latin typeface="+mn-lt"/>
                <a:ea typeface="+mn-ea"/>
              </a:rPr>
              <a:t>n</a:t>
            </a:r>
            <a:r>
              <a:rPr lang="zh-CN" altLang="zh-CN" sz="2400" dirty="0">
                <a:latin typeface="+mn-lt"/>
                <a:ea typeface="+mn-ea"/>
              </a:rPr>
              <a:t>年后能收入</a:t>
            </a:r>
            <a:r>
              <a:rPr lang="en-US" altLang="zh-CN" sz="2400" dirty="0">
                <a:latin typeface="+mn-lt"/>
                <a:ea typeface="+mn-ea"/>
              </a:rPr>
              <a:t>F</a:t>
            </a:r>
            <a:r>
              <a:rPr lang="zh-CN" altLang="zh-CN" sz="2400" dirty="0">
                <a:latin typeface="+mn-lt"/>
                <a:ea typeface="+mn-ea"/>
              </a:rPr>
              <a:t>元钱，那么这些钱的现在价值是</a:t>
            </a:r>
            <a:r>
              <a:rPr lang="zh-CN" altLang="en-US" sz="2400" dirty="0">
                <a:latin typeface="+mn-lt"/>
                <a:ea typeface="+mn-ea"/>
              </a:rPr>
              <a:t>：</a:t>
            </a:r>
            <a:endParaRPr lang="zh-CN" altLang="en-US" sz="2400" dirty="0">
              <a:latin typeface="+mn-ea"/>
              <a:ea typeface="+mn-ea"/>
            </a:endParaRPr>
          </a:p>
        </p:txBody>
      </p:sp>
      <p:sp>
        <p:nvSpPr>
          <p:cNvPr id="118790" name="TextBox 12">
            <a:extLst>
              <a:ext uri="{FF2B5EF4-FFF2-40B4-BE49-F238E27FC236}">
                <a16:creationId xmlns="" xmlns:a16="http://schemas.microsoft.com/office/drawing/2014/main" id="{2C037DA0-9476-483C-AE28-D435A5E4A580}"/>
              </a:ext>
            </a:extLst>
          </p:cNvPr>
          <p:cNvSpPr txBox="1">
            <a:spLocks noChangeArrowheads="1"/>
          </p:cNvSpPr>
          <p:nvPr/>
        </p:nvSpPr>
        <p:spPr bwMode="auto">
          <a:xfrm>
            <a:off x="2833688" y="5090485"/>
            <a:ext cx="28431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000" dirty="0"/>
              <a:t>P=F/(</a:t>
            </a:r>
            <a:r>
              <a:rPr lang="en-US" altLang="zh-CN" sz="4000" dirty="0" err="1"/>
              <a:t>1+i</a:t>
            </a:r>
            <a:r>
              <a:rPr lang="en-US" altLang="zh-CN" sz="4000" dirty="0"/>
              <a:t>)</a:t>
            </a:r>
            <a:r>
              <a:rPr lang="en-US" altLang="zh-CN" sz="4000" baseline="30000" dirty="0"/>
              <a:t>n</a:t>
            </a:r>
            <a:endParaRPr lang="zh-CN" altLang="en-US" sz="4000" baseline="30000" dirty="0"/>
          </a:p>
        </p:txBody>
      </p:sp>
      <p:sp>
        <p:nvSpPr>
          <p:cNvPr id="10" name="标题 3">
            <a:extLst>
              <a:ext uri="{FF2B5EF4-FFF2-40B4-BE49-F238E27FC236}">
                <a16:creationId xmlns="" xmlns:a16="http://schemas.microsoft.com/office/drawing/2014/main" id="{23B9087F-8186-4DDA-BD07-05C9FF2961B2}"/>
              </a:ext>
            </a:extLst>
          </p:cNvPr>
          <p:cNvSpPr>
            <a:spLocks noGrp="1"/>
          </p:cNvSpPr>
          <p:nvPr>
            <p:ph type="title"/>
          </p:nvPr>
        </p:nvSpPr>
        <p:spPr>
          <a:xfrm>
            <a:off x="400050" y="6350"/>
            <a:ext cx="8229600" cy="1143000"/>
          </a:xfrm>
        </p:spPr>
        <p:txBody>
          <a:bodyPr/>
          <a:lstStyle/>
          <a:p>
            <a:pPr>
              <a:defRPr/>
            </a:pPr>
            <a:r>
              <a:rPr lang="en-US" altLang="zh-CN" b="1" dirty="0">
                <a:latin typeface="+mn-ea"/>
                <a:ea typeface="+mn-ea"/>
              </a:rPr>
              <a:t>2.6 </a:t>
            </a:r>
            <a:r>
              <a:rPr lang="zh-CN" altLang="en-US" b="1" dirty="0"/>
              <a:t>成本</a:t>
            </a:r>
            <a:r>
              <a:rPr lang="en-US" altLang="zh-CN" b="1" dirty="0">
                <a:latin typeface="+mn-ea"/>
                <a:ea typeface="+mn-ea"/>
              </a:rPr>
              <a:t>/</a:t>
            </a:r>
            <a:r>
              <a:rPr lang="zh-CN" altLang="en-US" b="1" dirty="0"/>
              <a:t>效益分析</a:t>
            </a:r>
          </a:p>
        </p:txBody>
      </p:sp>
      <p:sp>
        <p:nvSpPr>
          <p:cNvPr id="11" name="1 Título">
            <a:extLst>
              <a:ext uri="{FF2B5EF4-FFF2-40B4-BE49-F238E27FC236}">
                <a16:creationId xmlns="" xmlns:a16="http://schemas.microsoft.com/office/drawing/2014/main" id="{A773FE21-3417-414D-935D-8E19D7A837CA}"/>
              </a:ext>
            </a:extLst>
          </p:cNvPr>
          <p:cNvSpPr txBox="1">
            <a:spLocks/>
          </p:cNvSpPr>
          <p:nvPr/>
        </p:nvSpPr>
        <p:spPr bwMode="auto">
          <a:xfrm>
            <a:off x="2484438" y="6291263"/>
            <a:ext cx="428625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2.6.2  </a:t>
            </a:r>
            <a:r>
              <a:rPr lang="zh-CN" altLang="en-US" sz="2400" dirty="0">
                <a:solidFill>
                  <a:srgbClr val="D9D9D9"/>
                </a:solidFill>
                <a:latin typeface="+mn-ea"/>
                <a:ea typeface="+mn-ea"/>
              </a:rPr>
              <a:t>成本</a:t>
            </a:r>
            <a:r>
              <a:rPr lang="en-US" altLang="zh-CN" sz="2400" dirty="0">
                <a:solidFill>
                  <a:srgbClr val="D9D9D9"/>
                </a:solidFill>
                <a:latin typeface="+mn-ea"/>
                <a:ea typeface="+mn-ea"/>
              </a:rPr>
              <a:t>/</a:t>
            </a:r>
            <a:r>
              <a:rPr lang="zh-CN" altLang="en-US" sz="2400" dirty="0">
                <a:solidFill>
                  <a:srgbClr val="D9D9D9"/>
                </a:solidFill>
                <a:latin typeface="+mn-ea"/>
                <a:ea typeface="+mn-ea"/>
              </a:rPr>
              <a:t>效益分析的方法</a:t>
            </a:r>
          </a:p>
        </p:txBody>
      </p:sp>
      <p:sp>
        <p:nvSpPr>
          <p:cNvPr id="15" name="1 Título">
            <a:extLst>
              <a:ext uri="{FF2B5EF4-FFF2-40B4-BE49-F238E27FC236}">
                <a16:creationId xmlns="" xmlns:a16="http://schemas.microsoft.com/office/drawing/2014/main" id="{DCB8A055-1B5D-4AC6-A93D-A7E8D982C08F}"/>
              </a:ext>
            </a:extLst>
          </p:cNvPr>
          <p:cNvSpPr txBox="1">
            <a:spLocks/>
          </p:cNvSpPr>
          <p:nvPr/>
        </p:nvSpPr>
        <p:spPr bwMode="auto">
          <a:xfrm>
            <a:off x="-107950" y="6313488"/>
            <a:ext cx="2768600" cy="476250"/>
          </a:xfrm>
          <a:prstGeom prst="rect">
            <a:avLst/>
          </a:prstGeom>
          <a:noFill/>
          <a:ln>
            <a:noFill/>
          </a:ln>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2</a:t>
            </a:r>
            <a:r>
              <a:rPr lang="zh-CN" altLang="en-US" sz="2400" dirty="0">
                <a:solidFill>
                  <a:srgbClr val="D9D9D9"/>
                </a:solidFill>
                <a:latin typeface="+mn-ea"/>
                <a:ea typeface="+mn-ea"/>
              </a:rPr>
              <a:t>章可行性研究</a:t>
            </a:r>
          </a:p>
        </p:txBody>
      </p:sp>
    </p:spTree>
    <p:extLst>
      <p:ext uri="{BB962C8B-B14F-4D97-AF65-F5344CB8AC3E}">
        <p14:creationId xmlns:p14="http://schemas.microsoft.com/office/powerpoint/2010/main" val="4252645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xmlns="" id="{AB0BC0C2-320A-4756-B92F-85D73983F6CE}"/>
              </a:ext>
            </a:extLst>
          </p:cNvPr>
          <p:cNvSpPr>
            <a:spLocks noGrp="1"/>
          </p:cNvSpPr>
          <p:nvPr>
            <p:ph type="sldNum" sz="quarter" idx="12"/>
          </p:nvPr>
        </p:nvSpPr>
        <p:spPr/>
        <p:txBody>
          <a:bodyPr/>
          <a:lstStyle/>
          <a:p>
            <a:pPr>
              <a:defRPr/>
            </a:pPr>
            <a:fld id="{4A5AA1E0-9A34-474B-9CE9-CFAF4E8CDBD5}" type="slidenum">
              <a:rPr lang="es-ES" altLang="zh-CN" smtClean="0"/>
              <a:pPr>
                <a:defRPr/>
              </a:pPr>
              <a:t>6</a:t>
            </a:fld>
            <a:endParaRPr lang="es-ES" altLang="zh-CN"/>
          </a:p>
        </p:txBody>
      </p:sp>
      <p:sp>
        <p:nvSpPr>
          <p:cNvPr id="4" name="思想气泡: 云 3">
            <a:extLst>
              <a:ext uri="{FF2B5EF4-FFF2-40B4-BE49-F238E27FC236}">
                <a16:creationId xmlns:a16="http://schemas.microsoft.com/office/drawing/2014/main" xmlns="" id="{D79B3DD1-2DCE-4094-BFB8-EE553C3D7D82}"/>
              </a:ext>
            </a:extLst>
          </p:cNvPr>
          <p:cNvSpPr/>
          <p:nvPr/>
        </p:nvSpPr>
        <p:spPr>
          <a:xfrm>
            <a:off x="477888" y="404664"/>
            <a:ext cx="8208912" cy="489654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社会可行性</a:t>
            </a:r>
            <a:endParaRPr lang="en-US" altLang="zh-CN" sz="3600" b="1" dirty="0"/>
          </a:p>
          <a:p>
            <a:pPr marL="457200" indent="-457200">
              <a:buFont typeface="Arial" panose="020B0604020202020204" pitchFamily="34" charset="0"/>
              <a:buChar char="•"/>
            </a:pPr>
            <a:r>
              <a:rPr lang="zh-CN" altLang="en-US" sz="2800" dirty="0"/>
              <a:t>社会可行性涉及法律、道德、社会影响等社会因素。</a:t>
            </a:r>
            <a:endParaRPr lang="en-US" altLang="zh-CN" sz="2800" dirty="0"/>
          </a:p>
          <a:p>
            <a:pPr marL="457200" indent="-457200">
              <a:buFont typeface="Arial" panose="020B0604020202020204" pitchFamily="34" charset="0"/>
              <a:buChar char="•"/>
            </a:pPr>
            <a:r>
              <a:rPr lang="zh-CN" altLang="en-US" sz="2800" dirty="0"/>
              <a:t>比如，触犯国家法律的事情肯定不能做；</a:t>
            </a:r>
            <a:endParaRPr lang="en-US" altLang="zh-CN" sz="2800" dirty="0"/>
          </a:p>
          <a:p>
            <a:pPr marL="457200" indent="-457200">
              <a:buFont typeface="Arial" panose="020B0604020202020204" pitchFamily="34" charset="0"/>
              <a:buChar char="•"/>
            </a:pPr>
            <a:r>
              <a:rPr lang="zh-CN" altLang="en-US" sz="2800" dirty="0"/>
              <a:t>产品如若不符合道德标准，可能带来较大的社会负面影响，那么也要慎重考虑。</a:t>
            </a:r>
          </a:p>
        </p:txBody>
      </p:sp>
    </p:spTree>
    <p:extLst>
      <p:ext uri="{BB962C8B-B14F-4D97-AF65-F5344CB8AC3E}">
        <p14:creationId xmlns:p14="http://schemas.microsoft.com/office/powerpoint/2010/main" val="42196343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a:extLst>
              <a:ext uri="{FF2B5EF4-FFF2-40B4-BE49-F238E27FC236}">
                <a16:creationId xmlns="" xmlns:a16="http://schemas.microsoft.com/office/drawing/2014/main" id="{135EA3D2-239F-4A52-9BE8-3D0B336BD9FC}"/>
              </a:ext>
            </a:extLst>
          </p:cNvPr>
          <p:cNvSpPr>
            <a:spLocks noGrp="1" noChangeArrowheads="1"/>
          </p:cNvSpPr>
          <p:nvPr>
            <p:ph type="title"/>
          </p:nvPr>
        </p:nvSpPr>
        <p:spPr>
          <a:xfrm>
            <a:off x="6324600" y="228600"/>
            <a:ext cx="2819400" cy="381000"/>
          </a:xfrm>
        </p:spPr>
        <p:txBody>
          <a:bodyPr/>
          <a:lstStyle/>
          <a:p>
            <a:pPr eaLnBrk="1" hangingPunct="1"/>
            <a:r>
              <a:rPr lang="zh-CN" altLang="zh-CN" sz="2400" b="1">
                <a:solidFill>
                  <a:schemeClr val="tx1"/>
                </a:solidFill>
                <a:latin typeface="楷体_GB2312" pitchFamily="1" charset="-122"/>
                <a:ea typeface="楷体_GB2312" pitchFamily="1" charset="-122"/>
              </a:rPr>
              <a:t>§</a:t>
            </a:r>
            <a:r>
              <a:rPr lang="zh-CN" altLang="zh-CN" sz="2400" b="1">
                <a:solidFill>
                  <a:schemeClr val="tx1"/>
                </a:solidFill>
                <a:ea typeface="楷体_GB2312" pitchFamily="1" charset="-122"/>
              </a:rPr>
              <a:t>6 成本/效益分析</a:t>
            </a:r>
            <a:endParaRPr lang="zh-CN" altLang="zh-CN" sz="3600" b="1">
              <a:solidFill>
                <a:schemeClr val="tx1"/>
              </a:solidFill>
              <a:ea typeface="楷体_GB2312" pitchFamily="1" charset="-122"/>
            </a:endParaRPr>
          </a:p>
        </p:txBody>
      </p:sp>
      <p:sp>
        <p:nvSpPr>
          <p:cNvPr id="53251" name="Rectangle 3">
            <a:extLst>
              <a:ext uri="{FF2B5EF4-FFF2-40B4-BE49-F238E27FC236}">
                <a16:creationId xmlns="" xmlns:a16="http://schemas.microsoft.com/office/drawing/2014/main" id="{25D6B612-DE83-4D26-B549-3FEB09D1DDFE}"/>
              </a:ext>
            </a:extLst>
          </p:cNvPr>
          <p:cNvSpPr>
            <a:spLocks noGrp="1" noChangeArrowheads="1"/>
          </p:cNvSpPr>
          <p:nvPr>
            <p:ph type="body" idx="1"/>
          </p:nvPr>
        </p:nvSpPr>
        <p:spPr>
          <a:xfrm>
            <a:off x="685800" y="990600"/>
            <a:ext cx="8077200" cy="1905000"/>
          </a:xfrm>
        </p:spPr>
        <p:txBody>
          <a:bodyPr/>
          <a:lstStyle/>
          <a:p>
            <a:pPr marL="571500" indent="-571500" eaLnBrk="1" hangingPunct="1">
              <a:buFontTx/>
              <a:buNone/>
            </a:pPr>
            <a:r>
              <a:rPr lang="zh-CN" altLang="zh-CN" sz="2800" b="1">
                <a:ea typeface="楷体_GB2312" pitchFamily="1" charset="-122"/>
              </a:rPr>
              <a:t>2、效益估计</a:t>
            </a:r>
            <a:r>
              <a:rPr lang="zh-CN" altLang="zh-CN" sz="2400" b="1">
                <a:ea typeface="楷体_GB2312" pitchFamily="1" charset="-122"/>
              </a:rPr>
              <a:t>(Benefit Estimation)</a:t>
            </a:r>
            <a:endParaRPr lang="zh-CN" altLang="zh-CN" sz="2800" b="1">
              <a:ea typeface="楷体_GB2312" pitchFamily="1" charset="-122"/>
            </a:endParaRPr>
          </a:p>
          <a:p>
            <a:pPr marL="571500" indent="-571500" eaLnBrk="1" hangingPunct="1">
              <a:buFontTx/>
              <a:buNone/>
            </a:pPr>
            <a:r>
              <a:rPr lang="zh-CN" altLang="zh-CN" sz="2800" b="1">
                <a:ea typeface="楷体_GB2312" pitchFamily="1" charset="-122"/>
              </a:rPr>
              <a:t>例：假设某软件生命周期为5年。现在投资20万元，平均年利率3%。从第一年起，每年年底收入4.2万元，问该项目是否值得投资？</a:t>
            </a:r>
          </a:p>
        </p:txBody>
      </p:sp>
      <p:graphicFrame>
        <p:nvGraphicFramePr>
          <p:cNvPr id="53252" name="Object 4">
            <a:extLst>
              <a:ext uri="{FF2B5EF4-FFF2-40B4-BE49-F238E27FC236}">
                <a16:creationId xmlns="" xmlns:a16="http://schemas.microsoft.com/office/drawing/2014/main" id="{2D282685-F868-4D0F-B7E2-E72CBCF33B48}"/>
              </a:ext>
            </a:extLst>
          </p:cNvPr>
          <p:cNvGraphicFramePr>
            <a:graphicFrameLocks noChangeAspect="1"/>
          </p:cNvGraphicFramePr>
          <p:nvPr>
            <p:extLst>
              <p:ext uri="{D42A27DB-BD31-4B8C-83A1-F6EECF244321}">
                <p14:modId xmlns:p14="http://schemas.microsoft.com/office/powerpoint/2010/main" val="1059488601"/>
              </p:ext>
            </p:extLst>
          </p:nvPr>
        </p:nvGraphicFramePr>
        <p:xfrm>
          <a:off x="718344" y="4760028"/>
          <a:ext cx="7707312" cy="1119188"/>
        </p:xfrm>
        <a:graphic>
          <a:graphicData uri="http://schemas.openxmlformats.org/presentationml/2006/ole">
            <mc:AlternateContent xmlns:mc="http://schemas.openxmlformats.org/markup-compatibility/2006">
              <mc:Choice xmlns:v="urn:schemas-microsoft-com:vml" Requires="v">
                <p:oleObj spid="_x0000_s1031" name="Equation" r:id="rId3" imgW="2984500" imgH="457200" progId="Equation.DSMT4">
                  <p:embed/>
                </p:oleObj>
              </mc:Choice>
              <mc:Fallback>
                <p:oleObj name="Equation" r:id="rId3" imgW="29845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344" y="4760028"/>
                        <a:ext cx="7707312" cy="1119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3253" name="Group 5">
            <a:extLst>
              <a:ext uri="{FF2B5EF4-FFF2-40B4-BE49-F238E27FC236}">
                <a16:creationId xmlns="" xmlns:a16="http://schemas.microsoft.com/office/drawing/2014/main" id="{BC9DD28E-0233-471E-9BF1-597698697FCF}"/>
              </a:ext>
            </a:extLst>
          </p:cNvPr>
          <p:cNvGrpSpPr>
            <a:grpSpLocks/>
          </p:cNvGrpSpPr>
          <p:nvPr/>
        </p:nvGrpSpPr>
        <p:grpSpPr bwMode="auto">
          <a:xfrm>
            <a:off x="990600" y="3124200"/>
            <a:ext cx="7146925" cy="1474788"/>
            <a:chOff x="0" y="0"/>
            <a:chExt cx="5631" cy="1163"/>
          </a:xfrm>
        </p:grpSpPr>
        <p:sp>
          <p:nvSpPr>
            <p:cNvPr id="53254" name="Text Box 6">
              <a:extLst>
                <a:ext uri="{FF2B5EF4-FFF2-40B4-BE49-F238E27FC236}">
                  <a16:creationId xmlns="" xmlns:a16="http://schemas.microsoft.com/office/drawing/2014/main" id="{442CC54E-D950-4A0A-82F5-2C11C56AF349}"/>
                </a:ext>
              </a:extLst>
            </p:cNvPr>
            <p:cNvSpPr txBox="1">
              <a:spLocks noChangeArrowheads="1"/>
            </p:cNvSpPr>
            <p:nvPr/>
          </p:nvSpPr>
          <p:spPr bwMode="auto">
            <a:xfrm>
              <a:off x="0" y="0"/>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400" b="1" i="1"/>
                <a:t>P =</a:t>
              </a:r>
              <a:r>
                <a:rPr lang="zh-CN" altLang="zh-CN" sz="2400" b="1"/>
                <a:t> 20</a:t>
              </a:r>
              <a:r>
                <a:rPr lang="zh-CN" altLang="zh-CN" sz="2400" b="1">
                  <a:ea typeface="楷体_GB2312" pitchFamily="1" charset="-122"/>
                </a:rPr>
                <a:t>万</a:t>
              </a:r>
              <a:endParaRPr lang="zh-CN" altLang="zh-CN" sz="1000" b="1"/>
            </a:p>
          </p:txBody>
        </p:sp>
        <p:sp>
          <p:nvSpPr>
            <p:cNvPr id="53255" name="AutoShape 7">
              <a:extLst>
                <a:ext uri="{FF2B5EF4-FFF2-40B4-BE49-F238E27FC236}">
                  <a16:creationId xmlns="" xmlns:a16="http://schemas.microsoft.com/office/drawing/2014/main" id="{3E15B96C-38AF-40EE-9C99-636E8CA611AB}"/>
                </a:ext>
              </a:extLst>
            </p:cNvPr>
            <p:cNvSpPr>
              <a:spLocks noChangeArrowheads="1"/>
            </p:cNvSpPr>
            <p:nvPr/>
          </p:nvSpPr>
          <p:spPr bwMode="auto">
            <a:xfrm>
              <a:off x="629" y="397"/>
              <a:ext cx="170" cy="340"/>
            </a:xfrm>
            <a:prstGeom prst="upArrow">
              <a:avLst>
                <a:gd name="adj1" fmla="val 50000"/>
                <a:gd name="adj2" fmla="val 50000"/>
              </a:avLst>
            </a:prstGeom>
            <a:solidFill>
              <a:srgbClr val="000000"/>
            </a:solidFill>
            <a:ln w="9525">
              <a:solidFill>
                <a:srgbClr val="000000"/>
              </a:solidFill>
              <a:miter lim="800000"/>
              <a:headEnd/>
              <a:tailEnd/>
            </a:ln>
          </p:spPr>
          <p:txBody>
            <a:bodyPr vert="eaVert"/>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53256" name="AutoShape 8">
              <a:extLst>
                <a:ext uri="{FF2B5EF4-FFF2-40B4-BE49-F238E27FC236}">
                  <a16:creationId xmlns="" xmlns:a16="http://schemas.microsoft.com/office/drawing/2014/main" id="{DA1F6832-EAFE-4EC0-A7A7-841B8EA23518}"/>
                </a:ext>
              </a:extLst>
            </p:cNvPr>
            <p:cNvSpPr>
              <a:spLocks noChangeArrowheads="1"/>
            </p:cNvSpPr>
            <p:nvPr/>
          </p:nvSpPr>
          <p:spPr bwMode="auto">
            <a:xfrm flipV="1">
              <a:off x="1480" y="397"/>
              <a:ext cx="170" cy="340"/>
            </a:xfrm>
            <a:prstGeom prst="upArrow">
              <a:avLst>
                <a:gd name="adj1" fmla="val 50000"/>
                <a:gd name="adj2" fmla="val 50000"/>
              </a:avLst>
            </a:prstGeom>
            <a:solidFill>
              <a:srgbClr val="000000"/>
            </a:solidFill>
            <a:ln w="9525">
              <a:solidFill>
                <a:srgbClr val="000000"/>
              </a:solidFill>
              <a:miter lim="800000"/>
              <a:headEnd/>
              <a:tailEnd/>
            </a:ln>
          </p:spPr>
          <p:txBody>
            <a:bodyPr vert="eaVert"/>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53257" name="AutoShape 9">
              <a:extLst>
                <a:ext uri="{FF2B5EF4-FFF2-40B4-BE49-F238E27FC236}">
                  <a16:creationId xmlns="" xmlns:a16="http://schemas.microsoft.com/office/drawing/2014/main" id="{19A2243F-1FDE-47F3-BEAE-BADEBC6DFE7D}"/>
                </a:ext>
              </a:extLst>
            </p:cNvPr>
            <p:cNvSpPr>
              <a:spLocks noChangeArrowheads="1"/>
            </p:cNvSpPr>
            <p:nvPr/>
          </p:nvSpPr>
          <p:spPr bwMode="auto">
            <a:xfrm flipV="1">
              <a:off x="2330" y="397"/>
              <a:ext cx="170" cy="340"/>
            </a:xfrm>
            <a:prstGeom prst="upArrow">
              <a:avLst>
                <a:gd name="adj1" fmla="val 50000"/>
                <a:gd name="adj2" fmla="val 50000"/>
              </a:avLst>
            </a:prstGeom>
            <a:solidFill>
              <a:srgbClr val="000000"/>
            </a:solidFill>
            <a:ln w="9525">
              <a:solidFill>
                <a:srgbClr val="000000"/>
              </a:solidFill>
              <a:miter lim="800000"/>
              <a:headEnd/>
              <a:tailEnd/>
            </a:ln>
          </p:spPr>
          <p:txBody>
            <a:bodyPr vert="eaVert"/>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53258" name="AutoShape 10">
              <a:extLst>
                <a:ext uri="{FF2B5EF4-FFF2-40B4-BE49-F238E27FC236}">
                  <a16:creationId xmlns="" xmlns:a16="http://schemas.microsoft.com/office/drawing/2014/main" id="{A7B59199-A189-43D1-B2CB-BE7FC918BF6E}"/>
                </a:ext>
              </a:extLst>
            </p:cNvPr>
            <p:cNvSpPr>
              <a:spLocks noChangeArrowheads="1"/>
            </p:cNvSpPr>
            <p:nvPr/>
          </p:nvSpPr>
          <p:spPr bwMode="auto">
            <a:xfrm flipV="1">
              <a:off x="3181" y="397"/>
              <a:ext cx="170" cy="340"/>
            </a:xfrm>
            <a:prstGeom prst="upArrow">
              <a:avLst>
                <a:gd name="adj1" fmla="val 50000"/>
                <a:gd name="adj2" fmla="val 50000"/>
              </a:avLst>
            </a:prstGeom>
            <a:solidFill>
              <a:srgbClr val="000000"/>
            </a:solidFill>
            <a:ln w="9525">
              <a:solidFill>
                <a:srgbClr val="000000"/>
              </a:solidFill>
              <a:miter lim="800000"/>
              <a:headEnd/>
              <a:tailEnd/>
            </a:ln>
          </p:spPr>
          <p:txBody>
            <a:bodyPr vert="eaVert"/>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53259" name="AutoShape 11">
              <a:extLst>
                <a:ext uri="{FF2B5EF4-FFF2-40B4-BE49-F238E27FC236}">
                  <a16:creationId xmlns="" xmlns:a16="http://schemas.microsoft.com/office/drawing/2014/main" id="{786A2AC7-E14B-46DF-A2F0-31A581F95395}"/>
                </a:ext>
              </a:extLst>
            </p:cNvPr>
            <p:cNvSpPr>
              <a:spLocks noChangeArrowheads="1"/>
            </p:cNvSpPr>
            <p:nvPr/>
          </p:nvSpPr>
          <p:spPr bwMode="auto">
            <a:xfrm flipV="1">
              <a:off x="4031" y="397"/>
              <a:ext cx="170" cy="340"/>
            </a:xfrm>
            <a:prstGeom prst="upArrow">
              <a:avLst>
                <a:gd name="adj1" fmla="val 50000"/>
                <a:gd name="adj2" fmla="val 50000"/>
              </a:avLst>
            </a:prstGeom>
            <a:solidFill>
              <a:srgbClr val="000000"/>
            </a:solidFill>
            <a:ln w="9525">
              <a:solidFill>
                <a:srgbClr val="000000"/>
              </a:solidFill>
              <a:miter lim="800000"/>
              <a:headEnd/>
              <a:tailEnd/>
            </a:ln>
          </p:spPr>
          <p:txBody>
            <a:bodyPr vert="eaVert"/>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53260" name="AutoShape 12">
              <a:extLst>
                <a:ext uri="{FF2B5EF4-FFF2-40B4-BE49-F238E27FC236}">
                  <a16:creationId xmlns="" xmlns:a16="http://schemas.microsoft.com/office/drawing/2014/main" id="{EF81CF9A-AA4D-4CD3-9B97-4CA978479913}"/>
                </a:ext>
              </a:extLst>
            </p:cNvPr>
            <p:cNvSpPr>
              <a:spLocks noChangeArrowheads="1"/>
            </p:cNvSpPr>
            <p:nvPr/>
          </p:nvSpPr>
          <p:spPr bwMode="auto">
            <a:xfrm flipV="1">
              <a:off x="4882" y="397"/>
              <a:ext cx="170" cy="340"/>
            </a:xfrm>
            <a:prstGeom prst="upArrow">
              <a:avLst>
                <a:gd name="adj1" fmla="val 50000"/>
                <a:gd name="adj2" fmla="val 50000"/>
              </a:avLst>
            </a:prstGeom>
            <a:solidFill>
              <a:srgbClr val="000000"/>
            </a:solidFill>
            <a:ln w="9525">
              <a:solidFill>
                <a:srgbClr val="000000"/>
              </a:solidFill>
              <a:miter lim="800000"/>
              <a:headEnd/>
              <a:tailEnd/>
            </a:ln>
          </p:spPr>
          <p:txBody>
            <a:bodyPr vert="eaVert"/>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3600">
                <a:ea typeface="楷体_GB2312" pitchFamily="1" charset="-122"/>
              </a:endParaRPr>
            </a:p>
          </p:txBody>
        </p:sp>
        <p:sp>
          <p:nvSpPr>
            <p:cNvPr id="53261" name="Line 13">
              <a:extLst>
                <a:ext uri="{FF2B5EF4-FFF2-40B4-BE49-F238E27FC236}">
                  <a16:creationId xmlns="" xmlns:a16="http://schemas.microsoft.com/office/drawing/2014/main" id="{61C798E9-9F3C-4306-9963-D81F0DA25F1F}"/>
                </a:ext>
              </a:extLst>
            </p:cNvPr>
            <p:cNvSpPr>
              <a:spLocks noChangeShapeType="1"/>
            </p:cNvSpPr>
            <p:nvPr/>
          </p:nvSpPr>
          <p:spPr bwMode="auto">
            <a:xfrm>
              <a:off x="686" y="737"/>
              <a:ext cx="4309"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2" name="Text Box 14">
              <a:extLst>
                <a:ext uri="{FF2B5EF4-FFF2-40B4-BE49-F238E27FC236}">
                  <a16:creationId xmlns="" xmlns:a16="http://schemas.microsoft.com/office/drawing/2014/main" id="{66A83EA8-539B-47D3-9DA8-A34AF6287275}"/>
                </a:ext>
              </a:extLst>
            </p:cNvPr>
            <p:cNvSpPr txBox="1">
              <a:spLocks noChangeArrowheads="1"/>
            </p:cNvSpPr>
            <p:nvPr/>
          </p:nvSpPr>
          <p:spPr bwMode="auto">
            <a:xfrm>
              <a:off x="969" y="1"/>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400" b="1"/>
                <a:t>4.2</a:t>
              </a:r>
              <a:r>
                <a:rPr lang="zh-CN" altLang="zh-CN" sz="2400" b="1">
                  <a:ea typeface="楷体_GB2312" pitchFamily="1" charset="-122"/>
                </a:rPr>
                <a:t>万</a:t>
              </a:r>
              <a:endParaRPr lang="zh-CN" altLang="zh-CN" sz="1000" b="1"/>
            </a:p>
          </p:txBody>
        </p:sp>
        <p:sp>
          <p:nvSpPr>
            <p:cNvPr id="53263" name="Text Box 15">
              <a:extLst>
                <a:ext uri="{FF2B5EF4-FFF2-40B4-BE49-F238E27FC236}">
                  <a16:creationId xmlns="" xmlns:a16="http://schemas.microsoft.com/office/drawing/2014/main" id="{D8574234-4A55-4610-B2C0-540A6271EBFD}"/>
                </a:ext>
              </a:extLst>
            </p:cNvPr>
            <p:cNvSpPr txBox="1">
              <a:spLocks noChangeArrowheads="1"/>
            </p:cNvSpPr>
            <p:nvPr/>
          </p:nvSpPr>
          <p:spPr bwMode="auto">
            <a:xfrm>
              <a:off x="1820" y="0"/>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400" b="1"/>
                <a:t>4.2</a:t>
              </a:r>
              <a:r>
                <a:rPr lang="zh-CN" altLang="zh-CN" sz="2400" b="1">
                  <a:ea typeface="楷体_GB2312" pitchFamily="1" charset="-122"/>
                </a:rPr>
                <a:t>万</a:t>
              </a:r>
              <a:endParaRPr lang="zh-CN" altLang="zh-CN" sz="1000" b="1"/>
            </a:p>
          </p:txBody>
        </p:sp>
        <p:sp>
          <p:nvSpPr>
            <p:cNvPr id="53264" name="Text Box 16">
              <a:extLst>
                <a:ext uri="{FF2B5EF4-FFF2-40B4-BE49-F238E27FC236}">
                  <a16:creationId xmlns="" xmlns:a16="http://schemas.microsoft.com/office/drawing/2014/main" id="{BA229CC8-35C9-43CC-9065-07CF51F7D5FB}"/>
                </a:ext>
              </a:extLst>
            </p:cNvPr>
            <p:cNvSpPr txBox="1">
              <a:spLocks noChangeArrowheads="1"/>
            </p:cNvSpPr>
            <p:nvPr/>
          </p:nvSpPr>
          <p:spPr bwMode="auto">
            <a:xfrm>
              <a:off x="2670" y="1"/>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400" b="1"/>
                <a:t>4.2</a:t>
              </a:r>
              <a:r>
                <a:rPr lang="zh-CN" altLang="zh-CN" sz="2400" b="1">
                  <a:ea typeface="楷体_GB2312" pitchFamily="1" charset="-122"/>
                </a:rPr>
                <a:t>万</a:t>
              </a:r>
              <a:endParaRPr lang="zh-CN" altLang="zh-CN" sz="1000" b="1"/>
            </a:p>
          </p:txBody>
        </p:sp>
        <p:sp>
          <p:nvSpPr>
            <p:cNvPr id="53265" name="Text Box 17">
              <a:extLst>
                <a:ext uri="{FF2B5EF4-FFF2-40B4-BE49-F238E27FC236}">
                  <a16:creationId xmlns="" xmlns:a16="http://schemas.microsoft.com/office/drawing/2014/main" id="{1732526E-5A05-4E2F-9AEE-1695B44A88D2}"/>
                </a:ext>
              </a:extLst>
            </p:cNvPr>
            <p:cNvSpPr txBox="1">
              <a:spLocks noChangeArrowheads="1"/>
            </p:cNvSpPr>
            <p:nvPr/>
          </p:nvSpPr>
          <p:spPr bwMode="auto">
            <a:xfrm>
              <a:off x="3521" y="1"/>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400" b="1"/>
                <a:t>4.2</a:t>
              </a:r>
              <a:r>
                <a:rPr lang="zh-CN" altLang="zh-CN" sz="2400" b="1">
                  <a:ea typeface="楷体_GB2312" pitchFamily="1" charset="-122"/>
                </a:rPr>
                <a:t>万</a:t>
              </a:r>
              <a:endParaRPr lang="zh-CN" altLang="zh-CN" sz="1000" b="1"/>
            </a:p>
          </p:txBody>
        </p:sp>
        <p:sp>
          <p:nvSpPr>
            <p:cNvPr id="53266" name="Text Box 18">
              <a:extLst>
                <a:ext uri="{FF2B5EF4-FFF2-40B4-BE49-F238E27FC236}">
                  <a16:creationId xmlns="" xmlns:a16="http://schemas.microsoft.com/office/drawing/2014/main" id="{3126DBB8-7DF5-409F-85A7-D3A09AE52701}"/>
                </a:ext>
              </a:extLst>
            </p:cNvPr>
            <p:cNvSpPr txBox="1">
              <a:spLocks noChangeArrowheads="1"/>
            </p:cNvSpPr>
            <p:nvPr/>
          </p:nvSpPr>
          <p:spPr bwMode="auto">
            <a:xfrm>
              <a:off x="4371" y="1"/>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400" b="1"/>
                <a:t>4.2</a:t>
              </a:r>
              <a:r>
                <a:rPr lang="zh-CN" altLang="zh-CN" sz="2400" b="1">
                  <a:ea typeface="楷体_GB2312" pitchFamily="1" charset="-122"/>
                </a:rPr>
                <a:t>万</a:t>
              </a:r>
              <a:endParaRPr lang="zh-CN" altLang="zh-CN" sz="1000" b="1"/>
            </a:p>
          </p:txBody>
        </p:sp>
        <p:sp>
          <p:nvSpPr>
            <p:cNvPr id="53267" name="Text Box 19">
              <a:extLst>
                <a:ext uri="{FF2B5EF4-FFF2-40B4-BE49-F238E27FC236}">
                  <a16:creationId xmlns="" xmlns:a16="http://schemas.microsoft.com/office/drawing/2014/main" id="{2ABCEBA8-D628-41B9-87F9-E2E90717BB33}"/>
                </a:ext>
              </a:extLst>
            </p:cNvPr>
            <p:cNvSpPr txBox="1">
              <a:spLocks noChangeArrowheads="1"/>
            </p:cNvSpPr>
            <p:nvPr/>
          </p:nvSpPr>
          <p:spPr bwMode="auto">
            <a:xfrm>
              <a:off x="516" y="681"/>
              <a:ext cx="454"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400" b="1"/>
                <a:t>0</a:t>
              </a:r>
              <a:endParaRPr lang="zh-CN" altLang="zh-CN" sz="1000" b="1"/>
            </a:p>
          </p:txBody>
        </p:sp>
        <p:sp>
          <p:nvSpPr>
            <p:cNvPr id="53268" name="Text Box 20">
              <a:extLst>
                <a:ext uri="{FF2B5EF4-FFF2-40B4-BE49-F238E27FC236}">
                  <a16:creationId xmlns="" xmlns:a16="http://schemas.microsoft.com/office/drawing/2014/main" id="{26EEE4A7-DDBE-42D0-B102-E6CF3989B2F5}"/>
                </a:ext>
              </a:extLst>
            </p:cNvPr>
            <p:cNvSpPr txBox="1">
              <a:spLocks noChangeArrowheads="1"/>
            </p:cNvSpPr>
            <p:nvPr/>
          </p:nvSpPr>
          <p:spPr bwMode="auto">
            <a:xfrm>
              <a:off x="1366" y="681"/>
              <a:ext cx="454"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400" b="1"/>
                <a:t>1</a:t>
              </a:r>
            </a:p>
          </p:txBody>
        </p:sp>
        <p:sp>
          <p:nvSpPr>
            <p:cNvPr id="53269" name="Text Box 21">
              <a:extLst>
                <a:ext uri="{FF2B5EF4-FFF2-40B4-BE49-F238E27FC236}">
                  <a16:creationId xmlns="" xmlns:a16="http://schemas.microsoft.com/office/drawing/2014/main" id="{6F689942-D09F-47F4-BD0E-0D54B2B84F20}"/>
                </a:ext>
              </a:extLst>
            </p:cNvPr>
            <p:cNvSpPr txBox="1">
              <a:spLocks noChangeArrowheads="1"/>
            </p:cNvSpPr>
            <p:nvPr/>
          </p:nvSpPr>
          <p:spPr bwMode="auto">
            <a:xfrm>
              <a:off x="2160" y="681"/>
              <a:ext cx="454"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400" b="1"/>
                <a:t>2</a:t>
              </a:r>
              <a:endParaRPr lang="zh-CN" altLang="zh-CN" sz="1000" b="1"/>
            </a:p>
          </p:txBody>
        </p:sp>
        <p:sp>
          <p:nvSpPr>
            <p:cNvPr id="53270" name="Text Box 22">
              <a:extLst>
                <a:ext uri="{FF2B5EF4-FFF2-40B4-BE49-F238E27FC236}">
                  <a16:creationId xmlns="" xmlns:a16="http://schemas.microsoft.com/office/drawing/2014/main" id="{F2710D7B-AA4F-4522-9070-DCCA5F2E8B80}"/>
                </a:ext>
              </a:extLst>
            </p:cNvPr>
            <p:cNvSpPr txBox="1">
              <a:spLocks noChangeArrowheads="1"/>
            </p:cNvSpPr>
            <p:nvPr/>
          </p:nvSpPr>
          <p:spPr bwMode="auto">
            <a:xfrm>
              <a:off x="3010" y="681"/>
              <a:ext cx="454"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400" b="1"/>
                <a:t>3</a:t>
              </a:r>
              <a:endParaRPr lang="zh-CN" altLang="zh-CN" sz="1000" b="1"/>
            </a:p>
          </p:txBody>
        </p:sp>
        <p:sp>
          <p:nvSpPr>
            <p:cNvPr id="53271" name="Text Box 23">
              <a:extLst>
                <a:ext uri="{FF2B5EF4-FFF2-40B4-BE49-F238E27FC236}">
                  <a16:creationId xmlns="" xmlns:a16="http://schemas.microsoft.com/office/drawing/2014/main" id="{36D37346-3CF5-4FE8-92EB-3BEC4400000E}"/>
                </a:ext>
              </a:extLst>
            </p:cNvPr>
            <p:cNvSpPr txBox="1">
              <a:spLocks noChangeArrowheads="1"/>
            </p:cNvSpPr>
            <p:nvPr/>
          </p:nvSpPr>
          <p:spPr bwMode="auto">
            <a:xfrm>
              <a:off x="3861" y="681"/>
              <a:ext cx="454"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400" b="1"/>
                <a:t>4</a:t>
              </a:r>
              <a:endParaRPr lang="zh-CN" altLang="zh-CN" sz="1000" b="1"/>
            </a:p>
          </p:txBody>
        </p:sp>
        <p:sp>
          <p:nvSpPr>
            <p:cNvPr id="53272" name="Text Box 24">
              <a:extLst>
                <a:ext uri="{FF2B5EF4-FFF2-40B4-BE49-F238E27FC236}">
                  <a16:creationId xmlns="" xmlns:a16="http://schemas.microsoft.com/office/drawing/2014/main" id="{CE5A1DAB-12D5-444B-9AA6-96ECFC3E3D63}"/>
                </a:ext>
              </a:extLst>
            </p:cNvPr>
            <p:cNvSpPr txBox="1">
              <a:spLocks noChangeArrowheads="1"/>
            </p:cNvSpPr>
            <p:nvPr/>
          </p:nvSpPr>
          <p:spPr bwMode="auto">
            <a:xfrm>
              <a:off x="4711" y="681"/>
              <a:ext cx="454"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zh-CN" sz="2400" b="1"/>
                <a:t>5</a:t>
              </a:r>
              <a:endParaRPr lang="zh-CN" altLang="zh-CN" sz="1000" b="1"/>
            </a:p>
          </p:txBody>
        </p:sp>
      </p:grpSp>
    </p:spTree>
    <p:extLst>
      <p:ext uri="{BB962C8B-B14F-4D97-AF65-F5344CB8AC3E}">
        <p14:creationId xmlns:p14="http://schemas.microsoft.com/office/powerpoint/2010/main" val="2098121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box(out)">
                                      <p:cBhvr>
                                        <p:cTn id="7" dur="500"/>
                                        <p:tgtEl>
                                          <p:spTgt spid="53251">
                                            <p:txEl>
                                              <p:pRg st="0" end="0"/>
                                            </p:txEl>
                                          </p:spTgt>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53251">
                                            <p:txEl>
                                              <p:pRg st="1" end="1"/>
                                            </p:txEl>
                                          </p:spTgt>
                                        </p:tgtEl>
                                        <p:attrNameLst>
                                          <p:attrName>style.visibility</p:attrName>
                                        </p:attrNameLst>
                                      </p:cBhvr>
                                      <p:to>
                                        <p:strVal val="visible"/>
                                      </p:to>
                                    </p:set>
                                    <p:animEffect transition="in" filter="box(out)">
                                      <p:cBhvr>
                                        <p:cTn id="11" dur="500"/>
                                        <p:tgtEl>
                                          <p:spTgt spid="53251">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nodeType="clickEffect">
                                  <p:stCondLst>
                                    <p:cond delay="0"/>
                                  </p:stCondLst>
                                  <p:childTnLst>
                                    <p:set>
                                      <p:cBhvr>
                                        <p:cTn id="15" dur="1" fill="hold">
                                          <p:stCondLst>
                                            <p:cond delay="0"/>
                                          </p:stCondLst>
                                        </p:cTn>
                                        <p:tgtEl>
                                          <p:spTgt spid="53253"/>
                                        </p:tgtEl>
                                        <p:attrNameLst>
                                          <p:attrName>style.visibility</p:attrName>
                                        </p:attrNameLst>
                                      </p:cBhvr>
                                      <p:to>
                                        <p:strVal val="visible"/>
                                      </p:to>
                                    </p:set>
                                    <p:animEffect transition="in" filter="blinds(vertical)">
                                      <p:cBhvr>
                                        <p:cTn id="16" dur="500"/>
                                        <p:tgtEl>
                                          <p:spTgt spid="5325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53252"/>
                                        </p:tgtEl>
                                        <p:attrNameLst>
                                          <p:attrName>style.visibility</p:attrName>
                                        </p:attrNameLst>
                                      </p:cBhvr>
                                      <p:to>
                                        <p:strVal val="visible"/>
                                      </p:to>
                                    </p:set>
                                    <p:animEffect transition="in" filter="box(out)">
                                      <p:cBhvr>
                                        <p:cTn id="21" dur="5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advAuto="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 xmlns:a16="http://schemas.microsoft.com/office/drawing/2014/main" id="{D104C3FF-0668-465C-8412-1E401FF73FF7}"/>
              </a:ext>
            </a:extLst>
          </p:cNvPr>
          <p:cNvSpPr>
            <a:spLocks noGrp="1" noChangeArrowheads="1"/>
          </p:cNvSpPr>
          <p:nvPr>
            <p:ph type="title"/>
          </p:nvPr>
        </p:nvSpPr>
        <p:spPr>
          <a:xfrm>
            <a:off x="6019800" y="228600"/>
            <a:ext cx="2819400" cy="457200"/>
          </a:xfrm>
        </p:spPr>
        <p:txBody>
          <a:bodyPr/>
          <a:lstStyle/>
          <a:p>
            <a:pPr eaLnBrk="1" hangingPunct="1"/>
            <a:r>
              <a:rPr lang="zh-CN" altLang="zh-CN" sz="2400" b="1">
                <a:solidFill>
                  <a:schemeClr val="tx1"/>
                </a:solidFill>
                <a:latin typeface="楷体_GB2312" pitchFamily="1" charset="-122"/>
                <a:ea typeface="楷体_GB2312" pitchFamily="1" charset="-122"/>
              </a:rPr>
              <a:t>§</a:t>
            </a:r>
            <a:r>
              <a:rPr lang="zh-CN" altLang="zh-CN" sz="2400" b="1">
                <a:solidFill>
                  <a:schemeClr val="tx1"/>
                </a:solidFill>
                <a:ea typeface="楷体_GB2312" pitchFamily="1" charset="-122"/>
              </a:rPr>
              <a:t>6 成本/效益分析</a:t>
            </a:r>
          </a:p>
        </p:txBody>
      </p:sp>
      <p:sp>
        <p:nvSpPr>
          <p:cNvPr id="54275" name="Rectangle 3">
            <a:extLst>
              <a:ext uri="{FF2B5EF4-FFF2-40B4-BE49-F238E27FC236}">
                <a16:creationId xmlns="" xmlns:a16="http://schemas.microsoft.com/office/drawing/2014/main" id="{BB8F7426-7B56-4D3C-9AB5-39A97621BEF5}"/>
              </a:ext>
            </a:extLst>
          </p:cNvPr>
          <p:cNvSpPr>
            <a:spLocks noGrp="1" noChangeArrowheads="1"/>
          </p:cNvSpPr>
          <p:nvPr>
            <p:ph type="body" idx="1"/>
          </p:nvPr>
        </p:nvSpPr>
        <p:spPr>
          <a:xfrm>
            <a:off x="1066800" y="1371600"/>
            <a:ext cx="6400800" cy="2590800"/>
          </a:xfrm>
        </p:spPr>
        <p:txBody>
          <a:bodyPr/>
          <a:lstStyle/>
          <a:p>
            <a:pPr marL="952500" indent="-952500" eaLnBrk="1" hangingPunct="1">
              <a:buFontTx/>
              <a:buNone/>
            </a:pPr>
            <a:r>
              <a:rPr lang="zh-CN" altLang="zh-CN" sz="2800" b="1">
                <a:ea typeface="楷体_GB2312" pitchFamily="1" charset="-122"/>
              </a:rPr>
              <a:t>到第5年底结算时：</a:t>
            </a:r>
          </a:p>
          <a:p>
            <a:pPr marL="952500" indent="-952500" eaLnBrk="1" hangingPunct="1">
              <a:buFontTx/>
              <a:buNone/>
            </a:pPr>
            <a:r>
              <a:rPr lang="zh-CN" altLang="zh-CN" sz="2800" b="1">
                <a:ea typeface="楷体_GB2312" pitchFamily="1" charset="-122"/>
              </a:rPr>
              <a:t>投资额 = 200000</a:t>
            </a:r>
            <a:r>
              <a:rPr lang="zh-CN" altLang="zh-CN" sz="2800" b="1">
                <a:ea typeface="楷体_GB2312" pitchFamily="1" charset="-122"/>
                <a:sym typeface="Symbol" panose="05050102010706020507" pitchFamily="18" charset="2"/>
              </a:rPr>
              <a:t>(1+3%)</a:t>
            </a:r>
            <a:r>
              <a:rPr lang="zh-CN" altLang="zh-CN" sz="2800" b="1" baseline="30000">
                <a:ea typeface="楷体_GB2312" pitchFamily="1" charset="-122"/>
                <a:sym typeface="Symbol" panose="05050102010706020507" pitchFamily="18" charset="2"/>
              </a:rPr>
              <a:t>5 </a:t>
            </a:r>
            <a:r>
              <a:rPr lang="zh-CN" altLang="zh-CN" sz="2800" b="1">
                <a:ea typeface="楷体_GB2312" pitchFamily="1" charset="-122"/>
                <a:sym typeface="Symbol" panose="05050102010706020507" pitchFamily="18" charset="2"/>
              </a:rPr>
              <a:t> 231855(元)</a:t>
            </a:r>
          </a:p>
          <a:p>
            <a:pPr marL="952500" indent="-952500" eaLnBrk="1" hangingPunct="1">
              <a:buFontTx/>
              <a:buNone/>
            </a:pPr>
            <a:r>
              <a:rPr lang="zh-CN" altLang="zh-CN" sz="2800" b="1">
                <a:ea typeface="楷体_GB2312" pitchFamily="1" charset="-122"/>
                <a:sym typeface="Symbol" panose="05050102010706020507" pitchFamily="18" charset="2"/>
              </a:rPr>
              <a:t>收入 = 42000  [(1+3%)</a:t>
            </a:r>
            <a:r>
              <a:rPr lang="zh-CN" altLang="zh-CN" sz="2800" b="1" baseline="30000">
                <a:ea typeface="楷体_GB2312" pitchFamily="1" charset="-122"/>
                <a:sym typeface="Symbol" panose="05050102010706020507" pitchFamily="18" charset="2"/>
              </a:rPr>
              <a:t>4</a:t>
            </a:r>
            <a:r>
              <a:rPr lang="zh-CN" altLang="zh-CN" sz="2800" b="1">
                <a:ea typeface="楷体_GB2312" pitchFamily="1" charset="-122"/>
                <a:sym typeface="Symbol" panose="05050102010706020507" pitchFamily="18" charset="2"/>
              </a:rPr>
              <a:t>+ (1+3%)</a:t>
            </a:r>
            <a:r>
              <a:rPr lang="zh-CN" altLang="zh-CN" sz="2800" b="1" baseline="30000">
                <a:ea typeface="楷体_GB2312" pitchFamily="1" charset="-122"/>
                <a:sym typeface="Symbol" panose="05050102010706020507" pitchFamily="18" charset="2"/>
              </a:rPr>
              <a:t>3</a:t>
            </a:r>
            <a:r>
              <a:rPr lang="zh-CN" altLang="zh-CN" sz="2800" b="1">
                <a:ea typeface="楷体_GB2312" pitchFamily="1" charset="-122"/>
                <a:sym typeface="Symbol" panose="05050102010706020507" pitchFamily="18" charset="2"/>
              </a:rPr>
              <a:t>+ (1+3%)</a:t>
            </a:r>
            <a:r>
              <a:rPr lang="zh-CN" altLang="zh-CN" sz="2800" b="1" baseline="30000">
                <a:ea typeface="楷体_GB2312" pitchFamily="1" charset="-122"/>
                <a:sym typeface="Symbol" panose="05050102010706020507" pitchFamily="18" charset="2"/>
              </a:rPr>
              <a:t>2</a:t>
            </a:r>
            <a:r>
              <a:rPr lang="zh-CN" altLang="zh-CN" sz="2800" b="1">
                <a:ea typeface="楷体_GB2312" pitchFamily="1" charset="-122"/>
                <a:sym typeface="Symbol" panose="05050102010706020507" pitchFamily="18" charset="2"/>
              </a:rPr>
              <a:t>+ (1+3%)+1]</a:t>
            </a:r>
            <a:r>
              <a:rPr lang="zh-CN" altLang="zh-CN" sz="2800" b="1" baseline="30000">
                <a:ea typeface="楷体_GB2312" pitchFamily="1" charset="-122"/>
                <a:sym typeface="Symbol" panose="05050102010706020507" pitchFamily="18" charset="2"/>
              </a:rPr>
              <a:t> </a:t>
            </a:r>
          </a:p>
          <a:p>
            <a:pPr marL="952500" indent="-952500" eaLnBrk="1" hangingPunct="1">
              <a:buFontTx/>
              <a:buNone/>
            </a:pPr>
            <a:r>
              <a:rPr lang="zh-CN" altLang="zh-CN" sz="2800" b="1" baseline="30000">
                <a:ea typeface="楷体_GB2312" pitchFamily="1" charset="-122"/>
                <a:sym typeface="Symbol" panose="05050102010706020507" pitchFamily="18" charset="2"/>
              </a:rPr>
              <a:t>             </a:t>
            </a:r>
            <a:r>
              <a:rPr lang="zh-CN" altLang="zh-CN" sz="2800" b="1">
                <a:ea typeface="楷体_GB2312" pitchFamily="1" charset="-122"/>
                <a:sym typeface="Symbol" panose="05050102010706020507" pitchFamily="18" charset="2"/>
              </a:rPr>
              <a:t> 222984(元)</a:t>
            </a:r>
          </a:p>
        </p:txBody>
      </p:sp>
      <p:sp>
        <p:nvSpPr>
          <p:cNvPr id="54276" name="Text Box 4">
            <a:extLst>
              <a:ext uri="{FF2B5EF4-FFF2-40B4-BE49-F238E27FC236}">
                <a16:creationId xmlns="" xmlns:a16="http://schemas.microsoft.com/office/drawing/2014/main" id="{919DC1B1-3A43-49B6-9C69-0C6B40A2E591}"/>
              </a:ext>
            </a:extLst>
          </p:cNvPr>
          <p:cNvSpPr txBox="1">
            <a:spLocks noChangeArrowheads="1"/>
          </p:cNvSpPr>
          <p:nvPr/>
        </p:nvSpPr>
        <p:spPr bwMode="auto">
          <a:xfrm>
            <a:off x="3048000" y="4572000"/>
            <a:ext cx="2667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4000" b="1">
                <a:solidFill>
                  <a:srgbClr val="FF5050"/>
                </a:solidFill>
                <a:ea typeface="楷体_GB2312" pitchFamily="1" charset="-122"/>
              </a:rPr>
              <a:t>不合算！</a:t>
            </a:r>
            <a:endParaRPr lang="zh-CN" altLang="zh-CN" sz="4000" b="1">
              <a:ea typeface="楷体_GB2312" pitchFamily="1" charset="-122"/>
            </a:endParaRPr>
          </a:p>
        </p:txBody>
      </p:sp>
    </p:spTree>
    <p:extLst>
      <p:ext uri="{BB962C8B-B14F-4D97-AF65-F5344CB8AC3E}">
        <p14:creationId xmlns:p14="http://schemas.microsoft.com/office/powerpoint/2010/main" val="2776477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checkerboard(across)">
                                      <p:cBhvr>
                                        <p:cTn id="7" dur="500"/>
                                        <p:tgtEl>
                                          <p:spTgt spid="5427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animEffect transition="in" filter="checkerboard(across)">
                                      <p:cBhvr>
                                        <p:cTn id="11" dur="500"/>
                                        <p:tgtEl>
                                          <p:spTgt spid="54275">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Effect transition="in" filter="checkerboard(across)">
                                      <p:cBhvr>
                                        <p:cTn id="15" dur="500"/>
                                        <p:tgtEl>
                                          <p:spTgt spid="54275">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PROJCTOR.WAV"/>
                                        </p:tgtEl>
                                      </p:cMediaNode>
                                    </p:audio>
                                  </p:sub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animEffect transition="in" filter="checkerboard(across)">
                                      <p:cBhvr>
                                        <p:cTn id="19" dur="500"/>
                                        <p:tgtEl>
                                          <p:spTgt spid="54275">
                                            <p:txEl>
                                              <p:pRg st="3" end="3"/>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PROJCTOR.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5" fill="hold" grpId="0" nodeType="clickEffect">
                                  <p:stCondLst>
                                    <p:cond delay="0"/>
                                  </p:stCondLst>
                                  <p:childTnLst>
                                    <p:set>
                                      <p:cBhvr>
                                        <p:cTn id="23" dur="1" fill="hold">
                                          <p:stCondLst>
                                            <p:cond delay="0"/>
                                          </p:stCondLst>
                                        </p:cTn>
                                        <p:tgtEl>
                                          <p:spTgt spid="54276"/>
                                        </p:tgtEl>
                                        <p:attrNameLst>
                                          <p:attrName>style.visibility</p:attrName>
                                        </p:attrNameLst>
                                      </p:cBhvr>
                                      <p:to>
                                        <p:strVal val="visible"/>
                                      </p:to>
                                    </p:set>
                                    <p:animEffect transition="in" filter="checkerboard(down)">
                                      <p:cBhvr>
                                        <p:cTn id="24" dur="500"/>
                                        <p:tgtEl>
                                          <p:spTgt spid="54276"/>
                                        </p:tgtEl>
                                      </p:cBhvr>
                                    </p:animEffect>
                                  </p:childTnLst>
                                  <p:subTnLst>
                                    <p:audio>
                                      <p:cMediaNode>
                                        <p:cTn display="0" masterRel="sameClick">
                                          <p:stCondLst>
                                            <p:cond evt="begin" delay="0">
                                              <p:tn val="22"/>
                                            </p:cond>
                                          </p:stCondLst>
                                          <p:endCondLst>
                                            <p:cond evt="onStopAudio" delay="0">
                                              <p:tgtEl>
                                                <p:sldTgt/>
                                              </p:tgtEl>
                                            </p:cond>
                                          </p:endCondLst>
                                        </p:cTn>
                                        <p:tgtEl>
                                          <p:sndTgt r:embed="rId3" name="GUNSHO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advAuto="0"/>
      <p:bldP spid="54276"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a:extLst>
              <a:ext uri="{FF2B5EF4-FFF2-40B4-BE49-F238E27FC236}">
                <a16:creationId xmlns="" xmlns:a16="http://schemas.microsoft.com/office/drawing/2014/main" id="{7039866C-974D-4DE1-8444-DFCA38B04D3F}"/>
              </a:ext>
            </a:extLst>
          </p:cNvPr>
          <p:cNvSpPr>
            <a:spLocks noGrp="1" noChangeArrowheads="1"/>
          </p:cNvSpPr>
          <p:nvPr>
            <p:ph type="title"/>
          </p:nvPr>
        </p:nvSpPr>
        <p:spPr>
          <a:xfrm>
            <a:off x="6172200" y="228600"/>
            <a:ext cx="2743200" cy="457200"/>
          </a:xfrm>
        </p:spPr>
        <p:txBody>
          <a:bodyPr/>
          <a:lstStyle/>
          <a:p>
            <a:pPr algn="r" eaLnBrk="1" hangingPunct="1"/>
            <a:r>
              <a:rPr lang="zh-CN" altLang="zh-CN" sz="2400" b="1">
                <a:solidFill>
                  <a:schemeClr val="tx1"/>
                </a:solidFill>
                <a:latin typeface="楷体_GB2312" pitchFamily="1" charset="-122"/>
                <a:ea typeface="楷体_GB2312" pitchFamily="1" charset="-122"/>
              </a:rPr>
              <a:t>§</a:t>
            </a:r>
            <a:r>
              <a:rPr lang="zh-CN" altLang="zh-CN" sz="2400" b="1">
                <a:solidFill>
                  <a:schemeClr val="tx1"/>
                </a:solidFill>
                <a:ea typeface="楷体_GB2312" pitchFamily="1" charset="-122"/>
              </a:rPr>
              <a:t>6 成本/效益分析</a:t>
            </a:r>
          </a:p>
        </p:txBody>
      </p:sp>
      <p:sp>
        <p:nvSpPr>
          <p:cNvPr id="55299" name="Rectangle 3">
            <a:extLst>
              <a:ext uri="{FF2B5EF4-FFF2-40B4-BE49-F238E27FC236}">
                <a16:creationId xmlns="" xmlns:a16="http://schemas.microsoft.com/office/drawing/2014/main" id="{0C2269AD-1E16-49FA-879A-1ABBCB144815}"/>
              </a:ext>
            </a:extLst>
          </p:cNvPr>
          <p:cNvSpPr>
            <a:spLocks noGrp="1" noChangeArrowheads="1"/>
          </p:cNvSpPr>
          <p:nvPr>
            <p:ph type="body" idx="1"/>
          </p:nvPr>
        </p:nvSpPr>
        <p:spPr>
          <a:xfrm>
            <a:off x="381000" y="914400"/>
            <a:ext cx="7772400" cy="1524000"/>
          </a:xfrm>
        </p:spPr>
        <p:txBody>
          <a:bodyPr/>
          <a:lstStyle/>
          <a:p>
            <a:pPr marL="0" indent="0" eaLnBrk="1" hangingPunct="1">
              <a:buFontTx/>
              <a:buNone/>
            </a:pPr>
            <a:r>
              <a:rPr lang="zh-CN" altLang="zh-CN" b="1" dirty="0">
                <a:solidFill>
                  <a:schemeClr val="accent2"/>
                </a:solidFill>
                <a:ea typeface="楷体_GB2312" pitchFamily="1" charset="-122"/>
                <a:sym typeface="Symbol" panose="05050102010706020507" pitchFamily="18" charset="2"/>
              </a:rPr>
              <a:t> </a:t>
            </a:r>
            <a:r>
              <a:rPr lang="zh-CN" altLang="zh-CN" sz="2800" b="1" dirty="0">
                <a:ea typeface="楷体_GB2312" pitchFamily="1" charset="-122"/>
              </a:rPr>
              <a:t>衡量工程价值的经济指标有：</a:t>
            </a:r>
          </a:p>
          <a:p>
            <a:pPr marL="0" indent="0" eaLnBrk="1" hangingPunct="1">
              <a:buFontTx/>
              <a:buNone/>
            </a:pPr>
            <a:r>
              <a:rPr lang="zh-CN" altLang="zh-CN" sz="2800" b="1" dirty="0">
                <a:ea typeface="楷体_GB2312" pitchFamily="1" charset="-122"/>
              </a:rPr>
              <a:t>⑴ 纯收入</a:t>
            </a:r>
            <a:r>
              <a:rPr lang="zh-CN" altLang="en-US" sz="2800" b="1" dirty="0">
                <a:ea typeface="楷体_GB2312" pitchFamily="1" charset="-122"/>
              </a:rPr>
              <a:t>：系统累计经济效益（折合成现在价值）与投资之差</a:t>
            </a:r>
            <a:endParaRPr lang="zh-CN" altLang="zh-CN" sz="2800" b="1" dirty="0">
              <a:ea typeface="楷体_GB2312" pitchFamily="1" charset="-122"/>
            </a:endParaRPr>
          </a:p>
          <a:p>
            <a:pPr marL="0" indent="0" eaLnBrk="1" hangingPunct="1">
              <a:buFontTx/>
              <a:buNone/>
            </a:pPr>
            <a:r>
              <a:rPr lang="zh-CN" altLang="zh-CN" sz="2800" b="1" dirty="0">
                <a:ea typeface="楷体_GB2312" pitchFamily="1" charset="-122"/>
              </a:rPr>
              <a:t>    = 折合现价的总收入 - 当前投资额</a:t>
            </a:r>
            <a:endParaRPr lang="en-US" altLang="zh-CN" sz="2800" b="1" dirty="0">
              <a:ea typeface="楷体_GB2312" pitchFamily="1" charset="-122"/>
            </a:endParaRPr>
          </a:p>
          <a:p>
            <a:pPr marL="0" indent="0" eaLnBrk="1" hangingPunct="1">
              <a:buFontTx/>
              <a:buNone/>
            </a:pPr>
            <a:endParaRPr lang="zh-CN" altLang="zh-CN" sz="2800" b="1" dirty="0">
              <a:ea typeface="楷体_GB2312" pitchFamily="1" charset="-122"/>
            </a:endParaRPr>
          </a:p>
          <a:p>
            <a:pPr marL="0" indent="0" eaLnBrk="1" hangingPunct="1">
              <a:buFontTx/>
              <a:buNone/>
            </a:pPr>
            <a:r>
              <a:rPr lang="zh-CN" altLang="zh-CN" sz="2800" b="1" dirty="0">
                <a:ea typeface="楷体_GB2312" pitchFamily="1" charset="-122"/>
              </a:rPr>
              <a:t>    =</a:t>
            </a:r>
          </a:p>
          <a:p>
            <a:pPr marL="0" indent="0" eaLnBrk="1" hangingPunct="1">
              <a:buFontTx/>
              <a:buNone/>
            </a:pPr>
            <a:endParaRPr lang="zh-CN" altLang="zh-CN" sz="2800" b="1" dirty="0">
              <a:ea typeface="楷体_GB2312" pitchFamily="1" charset="-122"/>
            </a:endParaRPr>
          </a:p>
        </p:txBody>
      </p:sp>
      <p:graphicFrame>
        <p:nvGraphicFramePr>
          <p:cNvPr id="55300" name="Object 4">
            <a:extLst>
              <a:ext uri="{FF2B5EF4-FFF2-40B4-BE49-F238E27FC236}">
                <a16:creationId xmlns="" xmlns:a16="http://schemas.microsoft.com/office/drawing/2014/main" id="{07EDF593-4FD9-4E02-BE8B-9B726C0D9D9B}"/>
              </a:ext>
            </a:extLst>
          </p:cNvPr>
          <p:cNvGraphicFramePr>
            <a:graphicFrameLocks noChangeAspect="1"/>
          </p:cNvGraphicFramePr>
          <p:nvPr>
            <p:extLst>
              <p:ext uri="{D42A27DB-BD31-4B8C-83A1-F6EECF244321}">
                <p14:modId xmlns:p14="http://schemas.microsoft.com/office/powerpoint/2010/main" val="479211871"/>
              </p:ext>
            </p:extLst>
          </p:nvPr>
        </p:nvGraphicFramePr>
        <p:xfrm>
          <a:off x="761757" y="3212976"/>
          <a:ext cx="8382000" cy="1516063"/>
        </p:xfrm>
        <a:graphic>
          <a:graphicData uri="http://schemas.openxmlformats.org/presentationml/2006/ole">
            <mc:AlternateContent xmlns:mc="http://schemas.openxmlformats.org/markup-compatibility/2006">
              <mc:Choice xmlns:v="urn:schemas-microsoft-com:vml" Requires="v">
                <p:oleObj spid="_x0000_s2055" r:id="rId4" imgW="3643319" imgH="660113" progId="Equation.3">
                  <p:embed/>
                </p:oleObj>
              </mc:Choice>
              <mc:Fallback>
                <p:oleObj r:id="rId4" imgW="3643319" imgH="6601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757" y="3212976"/>
                        <a:ext cx="8382000" cy="151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75462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blinds(horizontal)">
                                      <p:cBhvr>
                                        <p:cTn id="7" dur="500"/>
                                        <p:tgtEl>
                                          <p:spTgt spid="5529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animEffect transition="in" filter="blinds(horizontal)">
                                      <p:cBhvr>
                                        <p:cTn id="11" dur="500"/>
                                        <p:tgtEl>
                                          <p:spTgt spid="55299">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3" name="PROJCTOR.WAV"/>
                                        </p:tgtEl>
                                      </p:cMediaNode>
                                    </p:audio>
                                  </p:sub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animEffect transition="in" filter="blinds(horizontal)">
                                      <p:cBhvr>
                                        <p:cTn id="15" dur="500"/>
                                        <p:tgtEl>
                                          <p:spTgt spid="55299">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PROJCTOR.WAV"/>
                                        </p:tgtEl>
                                      </p:cMediaNode>
                                    </p:audio>
                                  </p:sub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55299">
                                            <p:txEl>
                                              <p:pRg st="4" end="4"/>
                                            </p:txEl>
                                          </p:spTgt>
                                        </p:tgtEl>
                                        <p:attrNameLst>
                                          <p:attrName>style.visibility</p:attrName>
                                        </p:attrNameLst>
                                      </p:cBhvr>
                                      <p:to>
                                        <p:strVal val="visible"/>
                                      </p:to>
                                    </p:set>
                                    <p:animEffect transition="in" filter="blinds(horizontal)">
                                      <p:cBhvr>
                                        <p:cTn id="19" dur="500"/>
                                        <p:tgtEl>
                                          <p:spTgt spid="55299">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PROJCTOR.WAV"/>
                                        </p:tgtEl>
                                      </p:cMediaNode>
                                    </p:audio>
                                  </p:subTnLst>
                                </p:cTn>
                              </p:par>
                            </p:childTnLst>
                          </p:cTn>
                        </p:par>
                        <p:par>
                          <p:cTn id="20" fill="hold" nodeType="afterGroup">
                            <p:stCondLst>
                              <p:cond delay="2000"/>
                            </p:stCondLst>
                            <p:childTnLst>
                              <p:par>
                                <p:cTn id="21" presetID="3" presetClass="entr" presetSubtype="10" fill="hold" nodeType="afterEffect">
                                  <p:stCondLst>
                                    <p:cond delay="0"/>
                                  </p:stCondLst>
                                  <p:childTnLst>
                                    <p:set>
                                      <p:cBhvr>
                                        <p:cTn id="22" dur="1" fill="hold">
                                          <p:stCondLst>
                                            <p:cond delay="0"/>
                                          </p:stCondLst>
                                        </p:cTn>
                                        <p:tgtEl>
                                          <p:spTgt spid="55300"/>
                                        </p:tgtEl>
                                        <p:attrNameLst>
                                          <p:attrName>style.visibility</p:attrName>
                                        </p:attrNameLst>
                                      </p:cBhvr>
                                      <p:to>
                                        <p:strVal val="visible"/>
                                      </p:to>
                                    </p:set>
                                    <p:animEffect transition="in" filter="blinds(horizontal)">
                                      <p:cBhvr>
                                        <p:cTn id="23" dur="500"/>
                                        <p:tgtEl>
                                          <p:spTgt spid="55300"/>
                                        </p:tgtEl>
                                      </p:cBhvr>
                                    </p:animEffect>
                                  </p:childTnLst>
                                  <p:subTnLst>
                                    <p:audio>
                                      <p:cMediaNode>
                                        <p:cTn display="0" masterRel="sameClick">
                                          <p:stCondLst>
                                            <p:cond evt="begin" delay="0">
                                              <p:tn val="21"/>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advAuto="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a:extLst>
              <a:ext uri="{FF2B5EF4-FFF2-40B4-BE49-F238E27FC236}">
                <a16:creationId xmlns="" xmlns:a16="http://schemas.microsoft.com/office/drawing/2014/main" id="{7039866C-974D-4DE1-8444-DFCA38B04D3F}"/>
              </a:ext>
            </a:extLst>
          </p:cNvPr>
          <p:cNvSpPr>
            <a:spLocks noGrp="1" noChangeArrowheads="1"/>
          </p:cNvSpPr>
          <p:nvPr>
            <p:ph type="title"/>
          </p:nvPr>
        </p:nvSpPr>
        <p:spPr>
          <a:xfrm>
            <a:off x="6172200" y="228600"/>
            <a:ext cx="2743200" cy="457200"/>
          </a:xfrm>
        </p:spPr>
        <p:txBody>
          <a:bodyPr/>
          <a:lstStyle/>
          <a:p>
            <a:pPr algn="r" eaLnBrk="1" hangingPunct="1"/>
            <a:r>
              <a:rPr lang="zh-CN" altLang="zh-CN" sz="2400" b="1">
                <a:solidFill>
                  <a:schemeClr val="tx1"/>
                </a:solidFill>
                <a:latin typeface="楷体_GB2312" pitchFamily="1" charset="-122"/>
                <a:ea typeface="楷体_GB2312" pitchFamily="1" charset="-122"/>
              </a:rPr>
              <a:t>§</a:t>
            </a:r>
            <a:r>
              <a:rPr lang="zh-CN" altLang="zh-CN" sz="2400" b="1">
                <a:solidFill>
                  <a:schemeClr val="tx1"/>
                </a:solidFill>
                <a:ea typeface="楷体_GB2312" pitchFamily="1" charset="-122"/>
              </a:rPr>
              <a:t>6 成本/效益分析</a:t>
            </a:r>
          </a:p>
        </p:txBody>
      </p:sp>
      <p:sp>
        <p:nvSpPr>
          <p:cNvPr id="55299" name="Rectangle 3">
            <a:extLst>
              <a:ext uri="{FF2B5EF4-FFF2-40B4-BE49-F238E27FC236}">
                <a16:creationId xmlns="" xmlns:a16="http://schemas.microsoft.com/office/drawing/2014/main" id="{0C2269AD-1E16-49FA-879A-1ABBCB144815}"/>
              </a:ext>
            </a:extLst>
          </p:cNvPr>
          <p:cNvSpPr>
            <a:spLocks noGrp="1" noChangeArrowheads="1"/>
          </p:cNvSpPr>
          <p:nvPr>
            <p:ph type="body" idx="1"/>
          </p:nvPr>
        </p:nvSpPr>
        <p:spPr>
          <a:xfrm>
            <a:off x="395536" y="656314"/>
            <a:ext cx="7772400" cy="762000"/>
          </a:xfrm>
        </p:spPr>
        <p:txBody>
          <a:bodyPr/>
          <a:lstStyle/>
          <a:p>
            <a:pPr marL="0" indent="0" eaLnBrk="1" hangingPunct="1">
              <a:buFontTx/>
              <a:buNone/>
            </a:pPr>
            <a:r>
              <a:rPr lang="zh-CN" altLang="zh-CN" b="1" dirty="0">
                <a:solidFill>
                  <a:schemeClr val="accent2"/>
                </a:solidFill>
                <a:ea typeface="楷体_GB2312" pitchFamily="1" charset="-122"/>
                <a:sym typeface="Symbol" panose="05050102010706020507" pitchFamily="18" charset="2"/>
              </a:rPr>
              <a:t> </a:t>
            </a:r>
            <a:r>
              <a:rPr lang="zh-CN" altLang="zh-CN" sz="2800" b="1" dirty="0">
                <a:ea typeface="楷体_GB2312" pitchFamily="1" charset="-122"/>
              </a:rPr>
              <a:t>衡量工程价值的经济指标有：</a:t>
            </a:r>
          </a:p>
          <a:p>
            <a:pPr marL="0" indent="0" eaLnBrk="1" hangingPunct="1">
              <a:buFontTx/>
              <a:buNone/>
            </a:pPr>
            <a:endParaRPr lang="zh-CN" altLang="zh-CN" sz="2800" b="1" dirty="0">
              <a:ea typeface="楷体_GB2312" pitchFamily="1" charset="-122"/>
            </a:endParaRPr>
          </a:p>
        </p:txBody>
      </p:sp>
      <p:grpSp>
        <p:nvGrpSpPr>
          <p:cNvPr id="55301" name="Group 5">
            <a:extLst>
              <a:ext uri="{FF2B5EF4-FFF2-40B4-BE49-F238E27FC236}">
                <a16:creationId xmlns="" xmlns:a16="http://schemas.microsoft.com/office/drawing/2014/main" id="{EF422A02-4E6A-4A9F-BFCA-F01985874D48}"/>
              </a:ext>
            </a:extLst>
          </p:cNvPr>
          <p:cNvGrpSpPr>
            <a:grpSpLocks/>
          </p:cNvGrpSpPr>
          <p:nvPr/>
        </p:nvGrpSpPr>
        <p:grpSpPr bwMode="auto">
          <a:xfrm>
            <a:off x="888356" y="1412875"/>
            <a:ext cx="7632700" cy="4248373"/>
            <a:chOff x="129" y="-166"/>
            <a:chExt cx="4808" cy="2446"/>
          </a:xfrm>
        </p:grpSpPr>
        <p:sp>
          <p:nvSpPr>
            <p:cNvPr id="55302" name="Text Box 6">
              <a:extLst>
                <a:ext uri="{FF2B5EF4-FFF2-40B4-BE49-F238E27FC236}">
                  <a16:creationId xmlns="" xmlns:a16="http://schemas.microsoft.com/office/drawing/2014/main" id="{0F1B40C1-2F59-4B4D-84AB-9B74EADA0E35}"/>
                </a:ext>
              </a:extLst>
            </p:cNvPr>
            <p:cNvSpPr txBox="1">
              <a:spLocks noChangeArrowheads="1"/>
            </p:cNvSpPr>
            <p:nvPr/>
          </p:nvSpPr>
          <p:spPr bwMode="auto">
            <a:xfrm>
              <a:off x="129" y="-166"/>
              <a:ext cx="4808" cy="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pPr>
              <a:r>
                <a:rPr lang="zh-CN" altLang="zh-CN" sz="2800" b="1" dirty="0" smtClean="0">
                  <a:ea typeface="楷体_GB2312" pitchFamily="1" charset="-122"/>
                </a:rPr>
                <a:t>⑵ 投资回收期</a:t>
              </a:r>
              <a:r>
                <a:rPr lang="zh-CN" altLang="en-US" sz="2800" b="1" dirty="0" smtClean="0">
                  <a:ea typeface="楷体_GB2312" pitchFamily="1" charset="-122"/>
                </a:rPr>
                <a:t>：累计的经济效益等于最初投资所需要的时间</a:t>
              </a:r>
              <a:endParaRPr lang="zh-CN" altLang="zh-CN" sz="2800" b="1" dirty="0" smtClean="0">
                <a:ea typeface="楷体_GB2312" pitchFamily="1" charset="-122"/>
              </a:endParaRPr>
            </a:p>
            <a:p>
              <a:pPr eaLnBrk="1" hangingPunct="1">
                <a:lnSpc>
                  <a:spcPct val="150000"/>
                </a:lnSpc>
                <a:spcBef>
                  <a:spcPct val="0"/>
                </a:spcBef>
                <a:buFontTx/>
                <a:buNone/>
              </a:pPr>
              <a:r>
                <a:rPr lang="zh-CN" altLang="zh-CN" sz="2800" b="1" dirty="0" smtClean="0">
                  <a:ea typeface="楷体_GB2312" pitchFamily="1" charset="-122"/>
                </a:rPr>
                <a:t>例</a:t>
              </a:r>
              <a:r>
                <a:rPr lang="zh-CN" altLang="zh-CN" sz="2800" b="1" dirty="0">
                  <a:ea typeface="楷体_GB2312" pitchFamily="1" charset="-122"/>
                </a:rPr>
                <a:t>：第6年底可收回</a:t>
              </a:r>
              <a:endParaRPr lang="zh-CN" altLang="zh-CN" sz="2000" b="1" dirty="0">
                <a:ea typeface="楷体_GB2312" pitchFamily="1" charset="-122"/>
              </a:endParaRPr>
            </a:p>
          </p:txBody>
        </p:sp>
        <p:graphicFrame>
          <p:nvGraphicFramePr>
            <p:cNvPr id="55303" name="Object 7">
              <a:extLst>
                <a:ext uri="{FF2B5EF4-FFF2-40B4-BE49-F238E27FC236}">
                  <a16:creationId xmlns="" xmlns:a16="http://schemas.microsoft.com/office/drawing/2014/main" id="{6DD7967B-3B1B-4808-BE55-D622B62AF7B6}"/>
                </a:ext>
              </a:extLst>
            </p:cNvPr>
            <p:cNvGraphicFramePr>
              <a:graphicFrameLocks noChangeAspect="1"/>
            </p:cNvGraphicFramePr>
            <p:nvPr>
              <p:extLst>
                <p:ext uri="{D42A27DB-BD31-4B8C-83A1-F6EECF244321}">
                  <p14:modId xmlns:p14="http://schemas.microsoft.com/office/powerpoint/2010/main" val="3473629087"/>
                </p:ext>
              </p:extLst>
            </p:nvPr>
          </p:nvGraphicFramePr>
          <p:xfrm>
            <a:off x="2161" y="798"/>
            <a:ext cx="2592" cy="611"/>
          </p:xfrm>
          <a:graphic>
            <a:graphicData uri="http://schemas.openxmlformats.org/presentationml/2006/ole">
              <mc:AlternateContent xmlns:mc="http://schemas.openxmlformats.org/markup-compatibility/2006">
                <mc:Choice xmlns:v="urn:schemas-microsoft-com:vml" Requires="v">
                  <p:oleObj spid="_x0000_s3084" r:id="rId4" imgW="1663700" imgH="393700" progId="Equation.3">
                    <p:embed/>
                  </p:oleObj>
                </mc:Choice>
                <mc:Fallback>
                  <p:oleObj r:id="rId4" imgW="16637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1" y="798"/>
                          <a:ext cx="2592" cy="6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4" name="Object 8">
              <a:extLst>
                <a:ext uri="{FF2B5EF4-FFF2-40B4-BE49-F238E27FC236}">
                  <a16:creationId xmlns="" xmlns:a16="http://schemas.microsoft.com/office/drawing/2014/main" id="{BC9D7043-AB84-4B36-AFAB-E1682665FE19}"/>
                </a:ext>
              </a:extLst>
            </p:cNvPr>
            <p:cNvGraphicFramePr>
              <a:graphicFrameLocks noChangeAspect="1"/>
            </p:cNvGraphicFramePr>
            <p:nvPr>
              <p:extLst>
                <p:ext uri="{D42A27DB-BD31-4B8C-83A1-F6EECF244321}">
                  <p14:modId xmlns:p14="http://schemas.microsoft.com/office/powerpoint/2010/main" val="3498411528"/>
                </p:ext>
              </p:extLst>
            </p:nvPr>
          </p:nvGraphicFramePr>
          <p:xfrm>
            <a:off x="532" y="1648"/>
            <a:ext cx="3744" cy="632"/>
          </p:xfrm>
          <a:graphic>
            <a:graphicData uri="http://schemas.openxmlformats.org/presentationml/2006/ole">
              <mc:AlternateContent xmlns:mc="http://schemas.openxmlformats.org/markup-compatibility/2006">
                <mc:Choice xmlns:v="urn:schemas-microsoft-com:vml" Requires="v">
                  <p:oleObj spid="_x0000_s3085" r:id="rId6" imgW="2324100" imgH="393700" progId="Equation.3">
                    <p:embed/>
                  </p:oleObj>
                </mc:Choice>
                <mc:Fallback>
                  <p:oleObj r:id="rId6" imgW="23241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2" y="1648"/>
                          <a:ext cx="3744" cy="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矩形 1"/>
          <p:cNvSpPr/>
          <p:nvPr/>
        </p:nvSpPr>
        <p:spPr>
          <a:xfrm>
            <a:off x="4211960" y="2090172"/>
            <a:ext cx="4608512" cy="1052596"/>
          </a:xfrm>
          <a:prstGeom prst="rect">
            <a:avLst/>
          </a:prstGeom>
          <a:solidFill>
            <a:schemeClr val="accent6">
              <a:lumMod val="60000"/>
              <a:lumOff val="40000"/>
            </a:schemeClr>
          </a:solidFill>
        </p:spPr>
        <p:txBody>
          <a:bodyPr wrap="square">
            <a:spAutoFit/>
          </a:bodyPr>
          <a:lstStyle/>
          <a:p>
            <a:pPr lvl="1">
              <a:lnSpc>
                <a:spcPct val="130000"/>
              </a:lnSpc>
              <a:spcBef>
                <a:spcPct val="50000"/>
              </a:spcBef>
              <a:buSzPct val="70000"/>
            </a:pPr>
            <a:r>
              <a:rPr lang="zh-CN" altLang="en-US" sz="2400" dirty="0">
                <a:ea typeface="黑体" pitchFamily="2" charset="-122"/>
              </a:rPr>
              <a:t>投资回收期越短，说明利润获取越快，软件项目越值得</a:t>
            </a:r>
            <a:r>
              <a:rPr lang="zh-CN" altLang="en-US" sz="2400" dirty="0" smtClean="0">
                <a:ea typeface="黑体" pitchFamily="2" charset="-122"/>
              </a:rPr>
              <a:t>投资</a:t>
            </a:r>
            <a:endParaRPr lang="zh-CN" altLang="en-US" sz="2400" dirty="0">
              <a:ea typeface="黑体" pitchFamily="2" charset="-122"/>
            </a:endParaRPr>
          </a:p>
        </p:txBody>
      </p:sp>
    </p:spTree>
    <p:extLst>
      <p:ext uri="{BB962C8B-B14F-4D97-AF65-F5344CB8AC3E}">
        <p14:creationId xmlns:p14="http://schemas.microsoft.com/office/powerpoint/2010/main" val="38237436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blinds(horizontal)">
                                      <p:cBhvr>
                                        <p:cTn id="7" dur="500"/>
                                        <p:tgtEl>
                                          <p:spTgt spid="5529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301"/>
                                        </p:tgtEl>
                                        <p:attrNameLst>
                                          <p:attrName>style.visibility</p:attrName>
                                        </p:attrNameLst>
                                      </p:cBhvr>
                                      <p:to>
                                        <p:strVal val="visible"/>
                                      </p:to>
                                    </p:set>
                                    <p:animEffect transition="in" filter="blinds(horizontal)">
                                      <p:cBhvr>
                                        <p:cTn id="12" dur="500"/>
                                        <p:tgtEl>
                                          <p:spTgt spid="55301"/>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advAuto="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Rectangle 3">
            <a:extLst>
              <a:ext uri="{FF2B5EF4-FFF2-40B4-BE49-F238E27FC236}">
                <a16:creationId xmlns="" xmlns:a16="http://schemas.microsoft.com/office/drawing/2014/main" id="{4C1EF02E-942A-40AF-B4D8-0DCEF16A1149}"/>
              </a:ext>
            </a:extLst>
          </p:cNvPr>
          <p:cNvSpPr>
            <a:spLocks noGrp="1" noChangeArrowheads="1"/>
          </p:cNvSpPr>
          <p:nvPr>
            <p:ph type="body" idx="1"/>
          </p:nvPr>
        </p:nvSpPr>
        <p:spPr>
          <a:xfrm>
            <a:off x="77796" y="476672"/>
            <a:ext cx="8566720" cy="1748036"/>
          </a:xfrm>
        </p:spPr>
        <p:txBody>
          <a:bodyPr/>
          <a:lstStyle/>
          <a:p>
            <a:pPr eaLnBrk="1" hangingPunct="1">
              <a:buFontTx/>
              <a:buNone/>
            </a:pPr>
            <a:r>
              <a:rPr lang="zh-CN" altLang="zh-CN" sz="2800" b="1" dirty="0">
                <a:ea typeface="楷体_GB2312" pitchFamily="1" charset="-122"/>
              </a:rPr>
              <a:t>⑶ 投资回收率：</a:t>
            </a:r>
            <a:r>
              <a:rPr lang="zh-CN" altLang="en-US" sz="2800" b="1" dirty="0">
                <a:ea typeface="楷体_GB2312" pitchFamily="1" charset="-122"/>
              </a:rPr>
              <a:t>设想把数量等于投资额的资金存入银行，每年年底从银行取回的钱等于系统每年预期可以获得的效益，在时间等于系统寿命时，正好取完，那年利率是多少？</a:t>
            </a:r>
            <a:endParaRPr lang="zh-CN" altLang="zh-CN" sz="2800" b="1" i="1" dirty="0">
              <a:ea typeface="楷体_GB2312" pitchFamily="1" charset="-122"/>
            </a:endParaRPr>
          </a:p>
          <a:p>
            <a:pPr algn="ctr" eaLnBrk="1" hangingPunct="1">
              <a:buFontTx/>
              <a:buNone/>
            </a:pPr>
            <a:r>
              <a:rPr lang="en-US" altLang="zh-CN" sz="3600" b="1" dirty="0">
                <a:ea typeface="楷体_GB2312" pitchFamily="1" charset="-122"/>
              </a:rPr>
              <a:t>P=</a:t>
            </a:r>
            <a:r>
              <a:rPr lang="en-US" altLang="zh-CN" sz="3600" b="1" dirty="0" err="1">
                <a:ea typeface="楷体_GB2312" pitchFamily="1" charset="-122"/>
              </a:rPr>
              <a:t>F</a:t>
            </a:r>
            <a:r>
              <a:rPr lang="en-US" altLang="zh-CN" sz="3600" b="1" baseline="-25000" dirty="0" err="1">
                <a:ea typeface="楷体_GB2312" pitchFamily="1" charset="-122"/>
              </a:rPr>
              <a:t>1</a:t>
            </a:r>
            <a:r>
              <a:rPr lang="en-US" altLang="zh-CN" sz="3600" b="1" dirty="0">
                <a:ea typeface="楷体_GB2312" pitchFamily="1" charset="-122"/>
              </a:rPr>
              <a:t>/(</a:t>
            </a:r>
            <a:r>
              <a:rPr lang="en-US" altLang="zh-CN" sz="3600" b="1" dirty="0" err="1">
                <a:ea typeface="楷体_GB2312" pitchFamily="1" charset="-122"/>
              </a:rPr>
              <a:t>1+j</a:t>
            </a:r>
            <a:r>
              <a:rPr lang="en-US" altLang="zh-CN" sz="3600" b="1" dirty="0">
                <a:ea typeface="楷体_GB2312" pitchFamily="1" charset="-122"/>
              </a:rPr>
              <a:t>)+ </a:t>
            </a:r>
            <a:r>
              <a:rPr lang="en-US" altLang="zh-CN" sz="3600" b="1" dirty="0" err="1">
                <a:ea typeface="楷体_GB2312" pitchFamily="1" charset="-122"/>
              </a:rPr>
              <a:t>F</a:t>
            </a:r>
            <a:r>
              <a:rPr lang="en-US" altLang="zh-CN" sz="3600" b="1" baseline="-25000" dirty="0" err="1">
                <a:ea typeface="楷体_GB2312" pitchFamily="1" charset="-122"/>
              </a:rPr>
              <a:t>2</a:t>
            </a:r>
            <a:r>
              <a:rPr lang="en-US" altLang="zh-CN" sz="3600" b="1" dirty="0">
                <a:ea typeface="楷体_GB2312" pitchFamily="1" charset="-122"/>
              </a:rPr>
              <a:t>/(</a:t>
            </a:r>
            <a:r>
              <a:rPr lang="en-US" altLang="zh-CN" sz="3600" b="1" dirty="0" err="1">
                <a:ea typeface="楷体_GB2312" pitchFamily="1" charset="-122"/>
              </a:rPr>
              <a:t>1+j</a:t>
            </a:r>
            <a:r>
              <a:rPr lang="en-US" altLang="zh-CN" sz="3600" b="1" dirty="0">
                <a:ea typeface="楷体_GB2312" pitchFamily="1" charset="-122"/>
              </a:rPr>
              <a:t>)</a:t>
            </a:r>
            <a:r>
              <a:rPr lang="en-US" altLang="zh-CN" sz="3600" b="1" baseline="30000" dirty="0">
                <a:ea typeface="楷体_GB2312" pitchFamily="1" charset="-122"/>
              </a:rPr>
              <a:t>2</a:t>
            </a:r>
            <a:r>
              <a:rPr lang="en-US" altLang="zh-CN" sz="3600" b="1" dirty="0">
                <a:ea typeface="楷体_GB2312" pitchFamily="1" charset="-122"/>
              </a:rPr>
              <a:t>+ ……+ </a:t>
            </a:r>
            <a:r>
              <a:rPr lang="en-US" altLang="zh-CN" sz="3600" b="1" dirty="0" err="1">
                <a:ea typeface="楷体_GB2312" pitchFamily="1" charset="-122"/>
              </a:rPr>
              <a:t>F</a:t>
            </a:r>
            <a:r>
              <a:rPr lang="en-US" altLang="zh-CN" sz="3600" b="1" baseline="-25000" dirty="0" err="1">
                <a:ea typeface="楷体_GB2312" pitchFamily="1" charset="-122"/>
              </a:rPr>
              <a:t>n</a:t>
            </a:r>
            <a:r>
              <a:rPr lang="en-US" altLang="zh-CN" sz="3600" b="1" dirty="0">
                <a:ea typeface="楷体_GB2312" pitchFamily="1" charset="-122"/>
              </a:rPr>
              <a:t>/(</a:t>
            </a:r>
            <a:r>
              <a:rPr lang="en-US" altLang="zh-CN" sz="3600" b="1" dirty="0" err="1">
                <a:ea typeface="楷体_GB2312" pitchFamily="1" charset="-122"/>
              </a:rPr>
              <a:t>1+j</a:t>
            </a:r>
            <a:r>
              <a:rPr lang="en-US" altLang="zh-CN" sz="3600" b="1" dirty="0">
                <a:ea typeface="楷体_GB2312" pitchFamily="1" charset="-122"/>
              </a:rPr>
              <a:t>)</a:t>
            </a:r>
            <a:r>
              <a:rPr lang="en-US" altLang="zh-CN" sz="3600" b="1" baseline="30000" dirty="0">
                <a:ea typeface="楷体_GB2312" pitchFamily="1" charset="-122"/>
              </a:rPr>
              <a:t>n</a:t>
            </a:r>
            <a:endParaRPr lang="en-US" altLang="zh-CN" sz="3600" b="1" dirty="0">
              <a:ea typeface="楷体_GB2312" pitchFamily="1" charset="-122"/>
            </a:endParaRPr>
          </a:p>
          <a:p>
            <a:pPr eaLnBrk="1" hangingPunct="1">
              <a:buFontTx/>
              <a:buNone/>
            </a:pPr>
            <a:r>
              <a:rPr lang="en-US" altLang="zh-CN" sz="2800" b="1" dirty="0">
                <a:ea typeface="楷体_GB2312" pitchFamily="1" charset="-122"/>
              </a:rPr>
              <a:t>P</a:t>
            </a:r>
            <a:r>
              <a:rPr lang="zh-CN" altLang="en-US" sz="2800" b="1" dirty="0">
                <a:ea typeface="楷体_GB2312" pitchFamily="1" charset="-122"/>
              </a:rPr>
              <a:t>是现在的投资额，</a:t>
            </a:r>
            <a:r>
              <a:rPr lang="en-US" altLang="zh-CN" sz="2800" b="1" dirty="0" err="1">
                <a:ea typeface="楷体_GB2312" pitchFamily="1" charset="-122"/>
              </a:rPr>
              <a:t>F</a:t>
            </a:r>
            <a:r>
              <a:rPr lang="en-US" altLang="zh-CN" sz="2800" b="1" baseline="-25000" dirty="0" err="1">
                <a:ea typeface="楷体_GB2312" pitchFamily="1" charset="-122"/>
              </a:rPr>
              <a:t>n</a:t>
            </a:r>
            <a:r>
              <a:rPr lang="zh-CN" altLang="en-US" sz="2800" b="1" dirty="0">
                <a:ea typeface="楷体_GB2312" pitchFamily="1" charset="-122"/>
              </a:rPr>
              <a:t>是第</a:t>
            </a:r>
            <a:r>
              <a:rPr lang="en-US" altLang="zh-CN" sz="2800" b="1" dirty="0">
                <a:ea typeface="楷体_GB2312" pitchFamily="1" charset="-122"/>
              </a:rPr>
              <a:t>n</a:t>
            </a:r>
            <a:r>
              <a:rPr lang="zh-CN" altLang="en-US" sz="2800" b="1" dirty="0">
                <a:ea typeface="楷体_GB2312" pitchFamily="1" charset="-122"/>
              </a:rPr>
              <a:t>年年底的效益，</a:t>
            </a:r>
            <a:r>
              <a:rPr lang="en-US" altLang="zh-CN" sz="2800" b="1" dirty="0">
                <a:ea typeface="楷体_GB2312" pitchFamily="1" charset="-122"/>
              </a:rPr>
              <a:t>n</a:t>
            </a:r>
            <a:r>
              <a:rPr lang="zh-CN" altLang="en-US" sz="2800" b="1" dirty="0">
                <a:ea typeface="楷体_GB2312" pitchFamily="1" charset="-122"/>
              </a:rPr>
              <a:t>是系统是使用寿命，</a:t>
            </a:r>
            <a:r>
              <a:rPr lang="en-US" altLang="zh-CN" sz="2800" b="1" dirty="0">
                <a:ea typeface="楷体_GB2312" pitchFamily="1" charset="-122"/>
              </a:rPr>
              <a:t>j</a:t>
            </a:r>
            <a:r>
              <a:rPr lang="zh-CN" altLang="en-US" sz="2800" b="1" dirty="0">
                <a:ea typeface="楷体_GB2312" pitchFamily="1" charset="-122"/>
              </a:rPr>
              <a:t>是投资回收率</a:t>
            </a:r>
            <a:endParaRPr lang="zh-CN" altLang="zh-CN" sz="2800" b="1" dirty="0">
              <a:ea typeface="楷体_GB2312" pitchFamily="1" charset="-122"/>
            </a:endParaRPr>
          </a:p>
        </p:txBody>
      </p:sp>
      <p:graphicFrame>
        <p:nvGraphicFramePr>
          <p:cNvPr id="56324" name="Object 4">
            <a:extLst>
              <a:ext uri="{FF2B5EF4-FFF2-40B4-BE49-F238E27FC236}">
                <a16:creationId xmlns="" xmlns:a16="http://schemas.microsoft.com/office/drawing/2014/main" id="{C9A7AF56-6C8E-4FBD-886D-612DD306A2F9}"/>
              </a:ext>
            </a:extLst>
          </p:cNvPr>
          <p:cNvGraphicFramePr>
            <a:graphicFrameLocks noChangeAspect="1"/>
          </p:cNvGraphicFramePr>
          <p:nvPr>
            <p:extLst>
              <p:ext uri="{D42A27DB-BD31-4B8C-83A1-F6EECF244321}">
                <p14:modId xmlns:p14="http://schemas.microsoft.com/office/powerpoint/2010/main" val="1079691583"/>
              </p:ext>
            </p:extLst>
          </p:nvPr>
        </p:nvGraphicFramePr>
        <p:xfrm>
          <a:off x="528265" y="4030777"/>
          <a:ext cx="8087469" cy="1918503"/>
        </p:xfrm>
        <a:graphic>
          <a:graphicData uri="http://schemas.openxmlformats.org/presentationml/2006/ole">
            <mc:AlternateContent xmlns:mc="http://schemas.openxmlformats.org/markup-compatibility/2006">
              <mc:Choice xmlns:v="urn:schemas-microsoft-com:vml" Requires="v">
                <p:oleObj spid="_x0000_s4103" name="Equation" r:id="rId4" imgW="3962400" imgH="939800" progId="Equation.DSMT4">
                  <p:embed/>
                </p:oleObj>
              </mc:Choice>
              <mc:Fallback>
                <p:oleObj name="Equation" r:id="rId4" imgW="3962400" imgH="93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8265" y="4030777"/>
                        <a:ext cx="8087469" cy="191850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539525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box(out)">
                                      <p:cBhvr>
                                        <p:cTn id="7" dur="500"/>
                                        <p:tgtEl>
                                          <p:spTgt spid="5632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animEffect transition="in" filter="box(out)">
                                      <p:cBhvr>
                                        <p:cTn id="11" dur="500"/>
                                        <p:tgtEl>
                                          <p:spTgt spid="56323">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animEffect transition="in" filter="box(out)">
                                      <p:cBhvr>
                                        <p:cTn id="15" dur="500"/>
                                        <p:tgtEl>
                                          <p:spTgt spid="56323">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par>
                          <p:cTn id="16" fill="hold" nodeType="afterGroup">
                            <p:stCondLst>
                              <p:cond delay="1500"/>
                            </p:stCondLst>
                            <p:childTnLst>
                              <p:par>
                                <p:cTn id="17" presetID="4" presetClass="entr" presetSubtype="32" fill="hold" nodeType="afterEffect">
                                  <p:stCondLst>
                                    <p:cond delay="0"/>
                                  </p:stCondLst>
                                  <p:childTnLst>
                                    <p:set>
                                      <p:cBhvr>
                                        <p:cTn id="18" dur="1" fill="hold">
                                          <p:stCondLst>
                                            <p:cond delay="0"/>
                                          </p:stCondLst>
                                        </p:cTn>
                                        <p:tgtEl>
                                          <p:spTgt spid="56324"/>
                                        </p:tgtEl>
                                        <p:attrNameLst>
                                          <p:attrName>style.visibility</p:attrName>
                                        </p:attrNameLst>
                                      </p:cBhvr>
                                      <p:to>
                                        <p:strVal val="visible"/>
                                      </p:to>
                                    </p:set>
                                    <p:animEffect transition="in" filter="box(out)">
                                      <p:cBhvr>
                                        <p:cTn id="19" dur="500"/>
                                        <p:tgtEl>
                                          <p:spTgt spid="56324"/>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advAuto="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4A5AA1E0-9A34-474B-9CE9-CFAF4E8CDBD5}" type="slidenum">
              <a:rPr lang="es-ES" altLang="zh-CN" smtClean="0"/>
              <a:pPr>
                <a:defRPr/>
              </a:pPr>
              <a:t>65</a:t>
            </a:fld>
            <a:endParaRPr lang="es-ES" altLang="zh-CN"/>
          </a:p>
        </p:txBody>
      </p:sp>
      <p:sp>
        <p:nvSpPr>
          <p:cNvPr id="4" name="矩形 3"/>
          <p:cNvSpPr/>
          <p:nvPr/>
        </p:nvSpPr>
        <p:spPr>
          <a:xfrm>
            <a:off x="467544" y="404664"/>
            <a:ext cx="8136905" cy="1246495"/>
          </a:xfrm>
          <a:prstGeom prst="rect">
            <a:avLst/>
          </a:prstGeom>
        </p:spPr>
        <p:txBody>
          <a:bodyPr wrap="square">
            <a:spAutoFit/>
          </a:bodyPr>
          <a:lstStyle/>
          <a:p>
            <a:r>
              <a:rPr lang="zh-CN" altLang="en-US" sz="2500" dirty="0">
                <a:latin typeface="黑体" pitchFamily="2" charset="-122"/>
                <a:ea typeface="黑体" pitchFamily="2" charset="-122"/>
              </a:rPr>
              <a:t>例如：在工程设计中用</a:t>
            </a:r>
            <a:r>
              <a:rPr lang="en-US" altLang="zh-CN" sz="2500" dirty="0">
                <a:ea typeface="黑体" pitchFamily="2" charset="-122"/>
              </a:rPr>
              <a:t>CAD</a:t>
            </a:r>
            <a:r>
              <a:rPr lang="zh-CN" altLang="en-US" sz="2500" dirty="0">
                <a:ea typeface="黑体" pitchFamily="2" charset="-122"/>
              </a:rPr>
              <a:t>系统来取代大部分人工设计工作，预计每年可节省</a:t>
            </a:r>
            <a:r>
              <a:rPr lang="en-US" altLang="zh-CN" sz="2500" dirty="0">
                <a:ea typeface="黑体" pitchFamily="2" charset="-122"/>
              </a:rPr>
              <a:t>9.6</a:t>
            </a:r>
            <a:r>
              <a:rPr lang="zh-CN" altLang="en-US" sz="2500" dirty="0">
                <a:ea typeface="黑体" pitchFamily="2" charset="-122"/>
              </a:rPr>
              <a:t>万元。假设系统寿命为</a:t>
            </a:r>
            <a:r>
              <a:rPr lang="en-US" altLang="zh-CN" sz="2500" dirty="0">
                <a:ea typeface="黑体" pitchFamily="2" charset="-122"/>
              </a:rPr>
              <a:t>5</a:t>
            </a:r>
            <a:r>
              <a:rPr lang="zh-CN" altLang="en-US" sz="2500" dirty="0">
                <a:ea typeface="黑体" pitchFamily="2" charset="-122"/>
              </a:rPr>
              <a:t>年，则共可节省</a:t>
            </a:r>
            <a:r>
              <a:rPr lang="en-US" altLang="zh-CN" sz="2500" dirty="0">
                <a:ea typeface="黑体" pitchFamily="2" charset="-122"/>
              </a:rPr>
              <a:t>48</a:t>
            </a:r>
            <a:r>
              <a:rPr lang="zh-CN" altLang="en-US" sz="2500" dirty="0">
                <a:ea typeface="黑体" pitchFamily="2" charset="-122"/>
              </a:rPr>
              <a:t>万元，而开发该</a:t>
            </a:r>
            <a:r>
              <a:rPr lang="en-US" altLang="zh-CN" sz="2500" dirty="0">
                <a:ea typeface="黑体" pitchFamily="2" charset="-122"/>
              </a:rPr>
              <a:t>CAD</a:t>
            </a:r>
            <a:r>
              <a:rPr lang="zh-CN" altLang="en-US" sz="2500" dirty="0">
                <a:ea typeface="黑体" pitchFamily="2" charset="-122"/>
              </a:rPr>
              <a:t>系统预计需投资</a:t>
            </a:r>
            <a:r>
              <a:rPr lang="en-US" altLang="zh-CN" sz="2500" dirty="0">
                <a:ea typeface="黑体" pitchFamily="2" charset="-122"/>
              </a:rPr>
              <a:t>20</a:t>
            </a:r>
            <a:r>
              <a:rPr lang="zh-CN" altLang="en-US" sz="2500" dirty="0">
                <a:ea typeface="黑体" pitchFamily="2" charset="-122"/>
              </a:rPr>
              <a:t>万</a:t>
            </a:r>
            <a:r>
              <a:rPr lang="zh-CN" altLang="en-US" sz="2500" dirty="0">
                <a:latin typeface="黑体" pitchFamily="2" charset="-122"/>
                <a:ea typeface="黑体" pitchFamily="2" charset="-122"/>
              </a:rPr>
              <a:t>元</a:t>
            </a:r>
            <a:endParaRPr lang="zh-CN" altLang="en-US" sz="2500" dirty="0"/>
          </a:p>
        </p:txBody>
      </p:sp>
      <p:sp>
        <p:nvSpPr>
          <p:cNvPr id="5" name="Rectangle 2"/>
          <p:cNvSpPr txBox="1">
            <a:spLocks noChangeArrowheads="1"/>
          </p:cNvSpPr>
          <p:nvPr/>
        </p:nvSpPr>
        <p:spPr>
          <a:xfrm>
            <a:off x="500791" y="1651159"/>
            <a:ext cx="8077200" cy="1417801"/>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altLang="zh-CN" sz="2400" dirty="0" smtClean="0">
                <a:solidFill>
                  <a:srgbClr val="0000CC"/>
                </a:solidFill>
              </a:rPr>
              <a:t>① </a:t>
            </a:r>
            <a:r>
              <a:rPr lang="zh-CN" altLang="en-US" sz="2400" dirty="0" smtClean="0">
                <a:solidFill>
                  <a:srgbClr val="0000CC"/>
                </a:solidFill>
                <a:latin typeface="黑体" pitchFamily="2" charset="-122"/>
                <a:ea typeface="黑体" pitchFamily="2" charset="-122"/>
              </a:rPr>
              <a:t>货币的时间价值：</a:t>
            </a:r>
          </a:p>
          <a:p>
            <a:pPr lvl="1">
              <a:lnSpc>
                <a:spcPct val="130000"/>
              </a:lnSpc>
              <a:spcBef>
                <a:spcPct val="50000"/>
              </a:spcBef>
              <a:buSzPct val="70000"/>
              <a:buFont typeface="Wingdings" pitchFamily="2" charset="2"/>
              <a:buChar char="Ø"/>
            </a:pPr>
            <a:r>
              <a:rPr lang="zh-CN" altLang="en-US" sz="2000" dirty="0" smtClean="0">
                <a:latin typeface="黑体" pitchFamily="2" charset="-122"/>
                <a:ea typeface="黑体" pitchFamily="2" charset="-122"/>
              </a:rPr>
              <a:t>假设年利率为</a:t>
            </a:r>
            <a:r>
              <a:rPr lang="en-US" altLang="zh-CN" sz="2000" dirty="0" smtClean="0">
                <a:ea typeface="黑体" pitchFamily="2" charset="-122"/>
              </a:rPr>
              <a:t>i=5%</a:t>
            </a:r>
            <a:r>
              <a:rPr lang="zh-CN" altLang="en-US" sz="2000" dirty="0" smtClean="0">
                <a:latin typeface="黑体" pitchFamily="2" charset="-122"/>
                <a:ea typeface="黑体" pitchFamily="2" charset="-122"/>
              </a:rPr>
              <a:t>，引入</a:t>
            </a:r>
            <a:r>
              <a:rPr lang="en-US" altLang="zh-CN" sz="2000" dirty="0" smtClean="0">
                <a:ea typeface="黑体" pitchFamily="2" charset="-122"/>
              </a:rPr>
              <a:t>CAD</a:t>
            </a:r>
            <a:r>
              <a:rPr lang="zh-CN" altLang="en-US" sz="2000" dirty="0" smtClean="0">
                <a:latin typeface="黑体" pitchFamily="2" charset="-122"/>
                <a:ea typeface="黑体" pitchFamily="2" charset="-122"/>
              </a:rPr>
              <a:t>系统后产生的经济效益折合成现在价值，如下表所示：</a:t>
            </a:r>
          </a:p>
        </p:txBody>
      </p:sp>
      <p:graphicFrame>
        <p:nvGraphicFramePr>
          <p:cNvPr id="7" name="Group 151"/>
          <p:cNvGraphicFramePr>
            <a:graphicFrameLocks/>
          </p:cNvGraphicFramePr>
          <p:nvPr>
            <p:extLst>
              <p:ext uri="{D42A27DB-BD31-4B8C-83A1-F6EECF244321}">
                <p14:modId xmlns:p14="http://schemas.microsoft.com/office/powerpoint/2010/main" val="2695712125"/>
              </p:ext>
            </p:extLst>
          </p:nvPr>
        </p:nvGraphicFramePr>
        <p:xfrm>
          <a:off x="467544" y="3068960"/>
          <a:ext cx="8001000" cy="3221046"/>
        </p:xfrm>
        <a:graphic>
          <a:graphicData uri="http://schemas.openxmlformats.org/drawingml/2006/table">
            <a:tbl>
              <a:tblPr/>
              <a:tblGrid>
                <a:gridCol w="609600"/>
                <a:gridCol w="2133600"/>
                <a:gridCol w="1295400"/>
                <a:gridCol w="2362200"/>
                <a:gridCol w="1600200"/>
              </a:tblGrid>
              <a:tr h="64005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年</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预计将来第</a:t>
                      </a:r>
                      <a:r>
                        <a:rPr kumimoji="0" lang="en-US" altLang="zh-CN" sz="18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n</a:t>
                      </a:r>
                      <a:r>
                        <a:rPr kumimoji="0" lang="zh-CN" altLang="en-US" sz="18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年产生的效益</a:t>
                      </a:r>
                      <a:r>
                        <a:rPr kumimoji="0" lang="en-US" altLang="zh-CN" sz="18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a:t>
                      </a:r>
                      <a:r>
                        <a:rPr kumimoji="0" lang="zh-CN" altLang="en-US" sz="18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万元</a:t>
                      </a:r>
                      <a:r>
                        <a:rPr kumimoji="0" lang="en-US" altLang="zh-CN" sz="18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(1+i)</a:t>
                      </a:r>
                      <a:r>
                        <a:rPr kumimoji="0" lang="en-US" altLang="zh-CN" sz="1800" b="0" i="0" u="none" strike="noStrike" cap="none" normalizeH="0" baseline="30000" dirty="0" smtClean="0">
                          <a:ln>
                            <a:noFill/>
                          </a:ln>
                          <a:solidFill>
                            <a:schemeClr val="tx1"/>
                          </a:solidFill>
                          <a:effectLst/>
                          <a:latin typeface="黑体" pitchFamily="49" charset="-122"/>
                          <a:ea typeface="黑体" pitchFamily="49" charset="-122"/>
                          <a:cs typeface="Times New Roman" pitchFamily="18" charset="0"/>
                        </a:rPr>
                        <a:t>n</a:t>
                      </a:r>
                      <a:endParaRPr kumimoji="0" lang="en-US" altLang="zh-CN" sz="18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endParaRP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第</a:t>
                      </a: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n</a:t>
                      </a:r>
                      <a:r>
                        <a:rPr kumimoji="0" lang="zh-CN" altLang="en-US"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年产生的效益折合成现在价值</a:t>
                      </a: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a:t>
                      </a:r>
                      <a:r>
                        <a:rPr kumimoji="0" lang="zh-CN" altLang="en-US"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万元</a:t>
                      </a: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累计</a:t>
                      </a: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a:t>
                      </a:r>
                      <a:r>
                        <a:rPr kumimoji="0" lang="zh-CN" altLang="en-US"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万元</a:t>
                      </a: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r>
              <a:tr h="5047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9.6</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1.05</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9.1429</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9.1429</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r>
              <a:tr h="5333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2</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9.6</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1.1025</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8.7075</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17.8504</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r>
              <a:tr h="552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3</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9.6</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1.1576</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8.2928</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26.1432</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r>
              <a:tr h="53334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4</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9.6</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1.2155</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7.8979</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34.0411</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r>
              <a:tr h="45714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5</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9.6</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1.2763</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黑体" pitchFamily="49" charset="-122"/>
                          <a:ea typeface="黑体" pitchFamily="49" charset="-122"/>
                          <a:cs typeface="Times New Roman" pitchFamily="18" charset="0"/>
                        </a:rPr>
                        <a:t>7.5219</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黑体" pitchFamily="49" charset="-122"/>
                          <a:ea typeface="黑体" pitchFamily="49" charset="-122"/>
                          <a:cs typeface="Times New Roman" pitchFamily="18" charset="0"/>
                        </a:rPr>
                        <a:t>41.5630</a:t>
                      </a:r>
                    </a:p>
                  </a:txBody>
                  <a:tcPr marT="45710" marB="45710" anchor="ct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Tree>
    <p:extLst>
      <p:ext uri="{BB962C8B-B14F-4D97-AF65-F5344CB8AC3E}">
        <p14:creationId xmlns:p14="http://schemas.microsoft.com/office/powerpoint/2010/main" val="12127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pPr>
              <a:defRPr/>
            </a:pPr>
            <a:fld id="{4A5AA1E0-9A34-474B-9CE9-CFAF4E8CDBD5}" type="slidenum">
              <a:rPr lang="es-ES" altLang="zh-CN" smtClean="0"/>
              <a:pPr>
                <a:defRPr/>
              </a:pPr>
              <a:t>66</a:t>
            </a:fld>
            <a:endParaRPr lang="es-ES" altLang="zh-CN"/>
          </a:p>
        </p:txBody>
      </p:sp>
      <p:sp>
        <p:nvSpPr>
          <p:cNvPr id="4" name="Rectangle 2"/>
          <p:cNvSpPr txBox="1">
            <a:spLocks noChangeArrowheads="1"/>
          </p:cNvSpPr>
          <p:nvPr/>
        </p:nvSpPr>
        <p:spPr>
          <a:xfrm>
            <a:off x="457200" y="692696"/>
            <a:ext cx="8229600" cy="464820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0000"/>
              </a:lnSpc>
              <a:spcBef>
                <a:spcPct val="50000"/>
              </a:spcBef>
              <a:buFontTx/>
              <a:buNone/>
            </a:pPr>
            <a:r>
              <a:rPr lang="en-US" altLang="zh-CN" sz="2400" dirty="0" smtClean="0">
                <a:solidFill>
                  <a:srgbClr val="0000CC"/>
                </a:solidFill>
              </a:rPr>
              <a:t>② </a:t>
            </a:r>
            <a:r>
              <a:rPr lang="zh-CN" altLang="en-US" sz="2400" dirty="0" smtClean="0">
                <a:solidFill>
                  <a:srgbClr val="0000CC"/>
                </a:solidFill>
                <a:latin typeface="黑体" pitchFamily="2" charset="-122"/>
                <a:ea typeface="黑体" pitchFamily="2" charset="-122"/>
              </a:rPr>
              <a:t>投资回收期：</a:t>
            </a:r>
          </a:p>
          <a:p>
            <a:pPr lvl="1">
              <a:lnSpc>
                <a:spcPct val="130000"/>
              </a:lnSpc>
              <a:spcBef>
                <a:spcPct val="50000"/>
              </a:spcBef>
              <a:buSzPct val="70000"/>
              <a:buFont typeface="Wingdings" pitchFamily="2" charset="2"/>
              <a:buChar char="Ø"/>
            </a:pPr>
            <a:r>
              <a:rPr lang="zh-CN" altLang="en-US" sz="2000" dirty="0" smtClean="0">
                <a:ea typeface="黑体" pitchFamily="2" charset="-122"/>
              </a:rPr>
              <a:t>引入</a:t>
            </a:r>
            <a:r>
              <a:rPr lang="en-US" altLang="zh-CN" sz="2000" dirty="0" smtClean="0">
                <a:ea typeface="黑体" pitchFamily="2" charset="-122"/>
              </a:rPr>
              <a:t>CAD</a:t>
            </a:r>
            <a:r>
              <a:rPr lang="zh-CN" altLang="en-US" sz="2000" dirty="0" smtClean="0">
                <a:ea typeface="黑体" pitchFamily="2" charset="-122"/>
              </a:rPr>
              <a:t>系统两年后，共可节省</a:t>
            </a:r>
            <a:r>
              <a:rPr lang="en-US" altLang="zh-CN" sz="2000" dirty="0" smtClean="0">
                <a:ea typeface="黑体" pitchFamily="2" charset="-122"/>
              </a:rPr>
              <a:t>17.85</a:t>
            </a:r>
            <a:r>
              <a:rPr lang="zh-CN" altLang="en-US" sz="2000" dirty="0" smtClean="0">
                <a:ea typeface="黑体" pitchFamily="2" charset="-122"/>
              </a:rPr>
              <a:t>万元，比最初投资的</a:t>
            </a:r>
            <a:r>
              <a:rPr lang="en-US" altLang="zh-CN" sz="2000" dirty="0" smtClean="0">
                <a:ea typeface="黑体" pitchFamily="2" charset="-122"/>
              </a:rPr>
              <a:t>20</a:t>
            </a:r>
            <a:r>
              <a:rPr lang="zh-CN" altLang="en-US" sz="2000" dirty="0" smtClean="0">
                <a:ea typeface="黑体" pitchFamily="2" charset="-122"/>
              </a:rPr>
              <a:t>万元还少</a:t>
            </a:r>
            <a:r>
              <a:rPr lang="en-US" altLang="zh-CN" sz="2000" dirty="0" smtClean="0">
                <a:ea typeface="黑体" pitchFamily="2" charset="-122"/>
              </a:rPr>
              <a:t>2.15</a:t>
            </a:r>
            <a:r>
              <a:rPr lang="zh-CN" altLang="en-US" sz="2000" dirty="0" smtClean="0">
                <a:ea typeface="黑体" pitchFamily="2" charset="-122"/>
              </a:rPr>
              <a:t>万元，第三年可以节省</a:t>
            </a:r>
            <a:r>
              <a:rPr lang="en-US" altLang="zh-CN" sz="2000" dirty="0" smtClean="0">
                <a:ea typeface="黑体" pitchFamily="2" charset="-122"/>
              </a:rPr>
              <a:t>8.29</a:t>
            </a:r>
            <a:r>
              <a:rPr lang="zh-CN" altLang="en-US" sz="2000" dirty="0" smtClean="0">
                <a:ea typeface="黑体" pitchFamily="2" charset="-122"/>
              </a:rPr>
              <a:t>万元，则有：</a:t>
            </a:r>
            <a:r>
              <a:rPr lang="en-US" altLang="zh-CN" sz="2000" dirty="0" smtClean="0">
                <a:ea typeface="黑体" pitchFamily="2" charset="-122"/>
              </a:rPr>
              <a:t>2.15/8.29=0.259</a:t>
            </a:r>
            <a:r>
              <a:rPr lang="zh-CN" altLang="en-US" sz="2000" dirty="0" smtClean="0">
                <a:ea typeface="黑体" pitchFamily="2" charset="-122"/>
              </a:rPr>
              <a:t>（约</a:t>
            </a:r>
            <a:r>
              <a:rPr lang="en-US" altLang="zh-CN" sz="2000" dirty="0" smtClean="0">
                <a:ea typeface="黑体" pitchFamily="2" charset="-122"/>
              </a:rPr>
              <a:t>3</a:t>
            </a:r>
            <a:r>
              <a:rPr lang="zh-CN" altLang="en-US" sz="2000" dirty="0" smtClean="0">
                <a:ea typeface="黑体" pitchFamily="2" charset="-122"/>
              </a:rPr>
              <a:t>个月）</a:t>
            </a:r>
          </a:p>
          <a:p>
            <a:pPr lvl="1">
              <a:lnSpc>
                <a:spcPct val="130000"/>
              </a:lnSpc>
              <a:spcBef>
                <a:spcPct val="50000"/>
              </a:spcBef>
              <a:buSzPct val="70000"/>
              <a:buFont typeface="Wingdings" pitchFamily="2" charset="2"/>
              <a:buChar char="Ø"/>
            </a:pPr>
            <a:r>
              <a:rPr lang="zh-CN" altLang="en-US" sz="2000" dirty="0" smtClean="0">
                <a:latin typeface="黑体" pitchFamily="2" charset="-122"/>
                <a:ea typeface="黑体" pitchFamily="2" charset="-122"/>
              </a:rPr>
              <a:t>投资回收期预计为：</a:t>
            </a:r>
            <a:r>
              <a:rPr lang="en-US" altLang="zh-CN" sz="2000" dirty="0" smtClean="0">
                <a:ea typeface="黑体" pitchFamily="2" charset="-122"/>
              </a:rPr>
              <a:t>2+0.259=2.259</a:t>
            </a:r>
            <a:r>
              <a:rPr lang="zh-CN" altLang="en-US" sz="2000" dirty="0" smtClean="0">
                <a:ea typeface="黑体" pitchFamily="2" charset="-122"/>
              </a:rPr>
              <a:t>年</a:t>
            </a:r>
          </a:p>
          <a:p>
            <a:pPr>
              <a:lnSpc>
                <a:spcPct val="130000"/>
              </a:lnSpc>
              <a:spcBef>
                <a:spcPct val="90000"/>
              </a:spcBef>
              <a:buFontTx/>
              <a:buNone/>
            </a:pPr>
            <a:r>
              <a:rPr lang="zh-CN" altLang="en-US" sz="2400" dirty="0" smtClean="0">
                <a:solidFill>
                  <a:srgbClr val="0000CC"/>
                </a:solidFill>
              </a:rPr>
              <a:t>③ </a:t>
            </a:r>
            <a:r>
              <a:rPr lang="zh-CN" altLang="en-US" sz="2400" dirty="0" smtClean="0">
                <a:solidFill>
                  <a:srgbClr val="0000CC"/>
                </a:solidFill>
                <a:latin typeface="黑体" pitchFamily="2" charset="-122"/>
                <a:ea typeface="黑体" pitchFamily="2" charset="-122"/>
              </a:rPr>
              <a:t>纯收入：</a:t>
            </a:r>
          </a:p>
          <a:p>
            <a:pPr lvl="1">
              <a:lnSpc>
                <a:spcPct val="130000"/>
              </a:lnSpc>
              <a:spcBef>
                <a:spcPct val="30000"/>
              </a:spcBef>
              <a:buSzPct val="70000"/>
              <a:buFont typeface="Wingdings" pitchFamily="2" charset="2"/>
              <a:buChar char="Ø"/>
            </a:pPr>
            <a:r>
              <a:rPr lang="zh-CN" altLang="en-US" sz="2000" dirty="0" smtClean="0">
                <a:latin typeface="黑体" pitchFamily="2" charset="-122"/>
                <a:ea typeface="黑体" pitchFamily="2" charset="-122"/>
              </a:rPr>
              <a:t>该项目的纯收入预计为：</a:t>
            </a:r>
            <a:r>
              <a:rPr lang="en-US" altLang="zh-CN" sz="2000" dirty="0" smtClean="0">
                <a:ea typeface="黑体" pitchFamily="2" charset="-122"/>
              </a:rPr>
              <a:t>41.563-20=21.563</a:t>
            </a:r>
            <a:r>
              <a:rPr lang="zh-CN" altLang="en-US" sz="2000" dirty="0" smtClean="0">
                <a:ea typeface="黑体" pitchFamily="2" charset="-122"/>
              </a:rPr>
              <a:t>万元</a:t>
            </a:r>
          </a:p>
        </p:txBody>
      </p:sp>
    </p:spTree>
    <p:extLst>
      <p:ext uri="{BB962C8B-B14F-4D97-AF65-F5344CB8AC3E}">
        <p14:creationId xmlns:p14="http://schemas.microsoft.com/office/powerpoint/2010/main" val="36330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heckerboard(across)">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heckerboard(across)">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checkerboard(across)">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checkerboard(across)">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p:txBody>
          <a:bodyPr/>
          <a:lstStyle/>
          <a:p>
            <a:r>
              <a:rPr lang="zh-CN" altLang="en-US" b="1" smtClean="0"/>
              <a:t>本章小结</a:t>
            </a:r>
          </a:p>
        </p:txBody>
      </p:sp>
      <p:sp>
        <p:nvSpPr>
          <p:cNvPr id="3" name="内容占位符 2"/>
          <p:cNvSpPr>
            <a:spLocks noGrp="1"/>
          </p:cNvSpPr>
          <p:nvPr>
            <p:ph idx="1"/>
          </p:nvPr>
        </p:nvSpPr>
        <p:spPr>
          <a:xfrm>
            <a:off x="611188" y="1700213"/>
            <a:ext cx="8229600" cy="3024187"/>
          </a:xfrm>
        </p:spPr>
        <p:txBody>
          <a:bodyPr/>
          <a:lstStyle/>
          <a:p>
            <a:pPr marL="0" indent="0">
              <a:lnSpc>
                <a:spcPts val="4000"/>
              </a:lnSpc>
              <a:buFont typeface="Arial" charset="0"/>
              <a:buNone/>
              <a:defRPr/>
            </a:pPr>
            <a:r>
              <a:rPr lang="en-US" altLang="zh-CN" sz="2400" dirty="0" smtClean="0">
                <a:latin typeface="+mn-ea"/>
              </a:rPr>
              <a:t>1.</a:t>
            </a:r>
            <a:r>
              <a:rPr lang="zh-CN" altLang="en-US" sz="2400" dirty="0">
                <a:latin typeface="+mn-ea"/>
              </a:rPr>
              <a:t>了解</a:t>
            </a:r>
            <a:r>
              <a:rPr lang="zh-CN" altLang="en-US" sz="2400" dirty="0" smtClean="0">
                <a:latin typeface="+mn-ea"/>
              </a:rPr>
              <a:t>可行性研究的必要性，以及如何进行可行性研究</a:t>
            </a:r>
            <a:endParaRPr lang="en-US" altLang="zh-CN" sz="2400" dirty="0" smtClean="0">
              <a:latin typeface="+mn-ea"/>
            </a:endParaRPr>
          </a:p>
          <a:p>
            <a:pPr marL="0" indent="0">
              <a:lnSpc>
                <a:spcPts val="4000"/>
              </a:lnSpc>
              <a:buFont typeface="Arial" charset="0"/>
              <a:buNone/>
              <a:defRPr/>
            </a:pPr>
            <a:r>
              <a:rPr lang="en-US" altLang="zh-CN" sz="2400" dirty="0" smtClean="0">
                <a:latin typeface="+mn-ea"/>
              </a:rPr>
              <a:t>2.</a:t>
            </a:r>
            <a:r>
              <a:rPr lang="zh-CN" altLang="en-US" sz="2400" dirty="0" smtClean="0">
                <a:latin typeface="+mn-ea"/>
              </a:rPr>
              <a:t>学习系统流程图、数据流图</a:t>
            </a:r>
            <a:endParaRPr lang="en-US" altLang="zh-CN" sz="2400" dirty="0" smtClean="0">
              <a:latin typeface="+mn-ea"/>
            </a:endParaRPr>
          </a:p>
          <a:p>
            <a:pPr marL="0" indent="0">
              <a:lnSpc>
                <a:spcPts val="4000"/>
              </a:lnSpc>
              <a:buFont typeface="Arial" charset="0"/>
              <a:buNone/>
              <a:defRPr/>
            </a:pPr>
            <a:r>
              <a:rPr lang="en-US" altLang="zh-CN" sz="2400" dirty="0" smtClean="0">
                <a:latin typeface="+mn-ea"/>
              </a:rPr>
              <a:t>3.</a:t>
            </a:r>
            <a:r>
              <a:rPr lang="zh-CN" altLang="en-US" sz="2400" dirty="0" smtClean="0">
                <a:latin typeface="+mn-ea"/>
              </a:rPr>
              <a:t>学习数据字典的概念、用途及实现</a:t>
            </a:r>
            <a:endParaRPr lang="en-US" altLang="zh-CN" sz="2400" dirty="0" smtClean="0">
              <a:latin typeface="+mn-ea"/>
            </a:endParaRPr>
          </a:p>
          <a:p>
            <a:pPr marL="0" indent="0">
              <a:lnSpc>
                <a:spcPts val="4000"/>
              </a:lnSpc>
              <a:buFont typeface="Arial" charset="0"/>
              <a:buNone/>
              <a:defRPr/>
            </a:pPr>
            <a:r>
              <a:rPr lang="en-US" altLang="zh-CN" sz="2400" dirty="0" smtClean="0">
                <a:latin typeface="+mn-ea"/>
              </a:rPr>
              <a:t>4.</a:t>
            </a:r>
            <a:r>
              <a:rPr lang="zh-CN" altLang="en-US" sz="2400" dirty="0" smtClean="0">
                <a:latin typeface="+mn-ea"/>
              </a:rPr>
              <a:t>成本</a:t>
            </a:r>
            <a:r>
              <a:rPr lang="en-US" altLang="zh-CN" sz="2400" dirty="0" smtClean="0">
                <a:latin typeface="+mn-ea"/>
              </a:rPr>
              <a:t>/</a:t>
            </a:r>
            <a:r>
              <a:rPr lang="zh-CN" altLang="en-US" sz="2400" dirty="0" smtClean="0">
                <a:latin typeface="+mn-ea"/>
              </a:rPr>
              <a:t>效益分析方法</a:t>
            </a:r>
            <a:endParaRPr lang="zh-CN" altLang="en-US" sz="2400" dirty="0">
              <a:latin typeface="+mn-ea"/>
            </a:endParaRPr>
          </a:p>
        </p:txBody>
      </p:sp>
      <p:sp>
        <p:nvSpPr>
          <p:cNvPr id="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auto" hangingPunct="1">
              <a:spcBef>
                <a:spcPts val="0"/>
              </a:spcBef>
              <a:spcAft>
                <a:spcPts val="0"/>
              </a:spcAft>
              <a:defRPr/>
            </a:pPr>
            <a:r>
              <a:rPr lang="zh-CN" altLang="en-US" sz="2400" dirty="0" smtClean="0">
                <a:solidFill>
                  <a:srgbClr val="D9D9D9"/>
                </a:solidFill>
                <a:latin typeface="+mn-ea"/>
                <a:ea typeface="+mn-ea"/>
              </a:rPr>
              <a:t>本章小结</a:t>
            </a:r>
            <a:endParaRPr lang="zh-CN" altLang="en-US" sz="2400" dirty="0">
              <a:solidFill>
                <a:srgbClr val="D9D9D9"/>
              </a:solidFill>
              <a:latin typeface="+mn-ea"/>
              <a:ea typeface="+mn-ea"/>
            </a:endParaRPr>
          </a:p>
        </p:txBody>
      </p:sp>
      <p:sp>
        <p:nvSpPr>
          <p:cNvPr id="7" name="1 Título"/>
          <p:cNvSpPr txBox="1">
            <a:spLocks/>
          </p:cNvSpPr>
          <p:nvPr/>
        </p:nvSpPr>
        <p:spPr bwMode="auto">
          <a:xfrm>
            <a:off x="-107950" y="6313488"/>
            <a:ext cx="2768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mn-ea"/>
                <a:ea typeface="+mn-ea"/>
              </a:rPr>
              <a:t>第</a:t>
            </a:r>
            <a:r>
              <a:rPr lang="en-US" altLang="zh-CN" sz="2400" dirty="0" smtClean="0">
                <a:solidFill>
                  <a:srgbClr val="D9D9D9"/>
                </a:solidFill>
                <a:latin typeface="+mn-ea"/>
                <a:ea typeface="+mn-ea"/>
              </a:rPr>
              <a:t>2</a:t>
            </a:r>
            <a:r>
              <a:rPr lang="zh-CN" altLang="en-US" sz="2400" dirty="0" smtClean="0">
                <a:solidFill>
                  <a:srgbClr val="D9D9D9"/>
                </a:solidFill>
                <a:latin typeface="+mn-ea"/>
                <a:ea typeface="+mn-ea"/>
              </a:rPr>
              <a:t>章可行性研究</a:t>
            </a:r>
            <a:endParaRPr lang="zh-CN" altLang="en-US" sz="2400" dirty="0">
              <a:solidFill>
                <a:srgbClr val="D9D9D9"/>
              </a:solidFill>
              <a:latin typeface="+mn-ea"/>
              <a:ea typeface="+mn-ea"/>
            </a:endParaRPr>
          </a:p>
        </p:txBody>
      </p:sp>
    </p:spTree>
    <p:extLst>
      <p:ext uri="{BB962C8B-B14F-4D97-AF65-F5344CB8AC3E}">
        <p14:creationId xmlns:p14="http://schemas.microsoft.com/office/powerpoint/2010/main" val="722712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09B72367-0CD5-4FF8-A914-55ED27BA93D9}"/>
              </a:ext>
            </a:extLst>
          </p:cNvPr>
          <p:cNvSpPr>
            <a:spLocks noGrp="1"/>
          </p:cNvSpPr>
          <p:nvPr>
            <p:ph idx="1"/>
          </p:nvPr>
        </p:nvSpPr>
        <p:spPr>
          <a:xfrm>
            <a:off x="395536" y="404664"/>
            <a:ext cx="8280920" cy="4525963"/>
          </a:xfrm>
        </p:spPr>
        <p:txBody>
          <a:bodyPr/>
          <a:lstStyle/>
          <a:p>
            <a:r>
              <a:rPr lang="en-US" altLang="zh-CN" dirty="0"/>
              <a:t>2015 </a:t>
            </a:r>
            <a:r>
              <a:rPr lang="zh-CN" altLang="en-US" dirty="0"/>
              <a:t>年的时候，</a:t>
            </a:r>
            <a:r>
              <a:rPr lang="en-US" altLang="zh-CN" dirty="0"/>
              <a:t>Facebook </a:t>
            </a:r>
            <a:r>
              <a:rPr lang="zh-CN" altLang="en-US" dirty="0"/>
              <a:t>推出了一个跨平台的移动端解决方案 </a:t>
            </a:r>
            <a:r>
              <a:rPr lang="en-US" altLang="zh-CN" dirty="0"/>
              <a:t>React Native</a:t>
            </a:r>
            <a:r>
              <a:rPr lang="zh-CN" altLang="en-US" dirty="0"/>
              <a:t>，只要用 </a:t>
            </a:r>
            <a:r>
              <a:rPr lang="en-US" altLang="zh-CN" dirty="0"/>
              <a:t>JavaScript </a:t>
            </a:r>
            <a:r>
              <a:rPr lang="zh-CN" altLang="en-US" dirty="0"/>
              <a:t>一门语言就可以将写好的代码运行于 </a:t>
            </a:r>
            <a:r>
              <a:rPr lang="en-US" altLang="zh-CN" dirty="0"/>
              <a:t>iOS</a:t>
            </a:r>
            <a:r>
              <a:rPr lang="zh-CN" altLang="en-US" dirty="0"/>
              <a:t>、</a:t>
            </a:r>
            <a:r>
              <a:rPr lang="en-US" altLang="zh-CN" dirty="0"/>
              <a:t>Android </a:t>
            </a:r>
            <a:r>
              <a:rPr lang="zh-CN" altLang="en-US" dirty="0"/>
              <a:t>移动平台。</a:t>
            </a:r>
            <a:endParaRPr lang="en-US" altLang="zh-CN" dirty="0"/>
          </a:p>
          <a:p>
            <a:r>
              <a:rPr lang="zh-CN" altLang="en-US" dirty="0"/>
              <a:t>所以在 </a:t>
            </a:r>
            <a:r>
              <a:rPr lang="en-US" altLang="zh-CN" dirty="0"/>
              <a:t>2016 </a:t>
            </a:r>
            <a:r>
              <a:rPr lang="zh-CN" altLang="en-US" dirty="0"/>
              <a:t>年的时候，某著名大型互联网公司的移动部门负责人非常看好这个技术，专门成立了项目组，用了不少人力，花了大半年时间将移动端 </a:t>
            </a:r>
            <a:r>
              <a:rPr lang="en-US" altLang="zh-CN" dirty="0"/>
              <a:t>iOS</a:t>
            </a:r>
            <a:r>
              <a:rPr lang="zh-CN" altLang="en-US" dirty="0"/>
              <a:t>、</a:t>
            </a:r>
            <a:r>
              <a:rPr lang="en-US" altLang="zh-CN" dirty="0"/>
              <a:t>Android </a:t>
            </a:r>
            <a:r>
              <a:rPr lang="zh-CN" altLang="en-US" dirty="0"/>
              <a:t>产品迁移到 </a:t>
            </a:r>
            <a:r>
              <a:rPr lang="en-US" altLang="zh-CN" dirty="0"/>
              <a:t>React Native </a:t>
            </a:r>
            <a:r>
              <a:rPr lang="zh-CN" altLang="en-US" dirty="0"/>
              <a:t>技术框架上。</a:t>
            </a:r>
            <a:endParaRPr lang="en-US" altLang="zh-CN" dirty="0"/>
          </a:p>
        </p:txBody>
      </p:sp>
      <p:pic>
        <p:nvPicPr>
          <p:cNvPr id="4" name="内容占位符 4">
            <a:extLst>
              <a:ext uri="{FF2B5EF4-FFF2-40B4-BE49-F238E27FC236}">
                <a16:creationId xmlns:a16="http://schemas.microsoft.com/office/drawing/2014/main" xmlns="" id="{47CE40E0-4576-4534-B438-F6637C0B38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363458" y="4941168"/>
            <a:ext cx="477202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3666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09B72367-0CD5-4FF8-A914-55ED27BA93D9}"/>
              </a:ext>
            </a:extLst>
          </p:cNvPr>
          <p:cNvSpPr>
            <a:spLocks noGrp="1"/>
          </p:cNvSpPr>
          <p:nvPr>
            <p:ph idx="1"/>
          </p:nvPr>
        </p:nvSpPr>
        <p:spPr>
          <a:xfrm>
            <a:off x="179512" y="404664"/>
            <a:ext cx="8568952" cy="4525963"/>
          </a:xfrm>
        </p:spPr>
        <p:txBody>
          <a:bodyPr/>
          <a:lstStyle/>
          <a:p>
            <a:r>
              <a:rPr lang="zh-CN" altLang="en-US" dirty="0"/>
              <a:t>就在项目快要上线的时候，法务部门却发现 </a:t>
            </a:r>
            <a:r>
              <a:rPr lang="en-US" altLang="zh-CN" dirty="0"/>
              <a:t>React Native </a:t>
            </a:r>
            <a:r>
              <a:rPr lang="zh-CN" altLang="en-US" dirty="0"/>
              <a:t>的开源许可协议是“</a:t>
            </a:r>
            <a:r>
              <a:rPr lang="en-US" altLang="zh-CN" dirty="0"/>
              <a:t>BSD+ </a:t>
            </a:r>
            <a:r>
              <a:rPr lang="zh-CN" altLang="en-US" dirty="0"/>
              <a:t>专利”</a:t>
            </a:r>
            <a:endParaRPr lang="en-US" altLang="zh-CN" dirty="0"/>
          </a:p>
          <a:p>
            <a:r>
              <a:rPr lang="zh-CN" altLang="en-US" dirty="0"/>
              <a:t>那这个“</a:t>
            </a:r>
            <a:r>
              <a:rPr lang="en-US" altLang="zh-CN" dirty="0"/>
              <a:t>BSD+ </a:t>
            </a:r>
            <a:r>
              <a:rPr lang="zh-CN" altLang="en-US" dirty="0"/>
              <a:t>专利”的许可协议是什么呢？</a:t>
            </a:r>
            <a:endParaRPr lang="en-US" altLang="zh-CN" dirty="0"/>
          </a:p>
          <a:p>
            <a:pPr lvl="1"/>
            <a:r>
              <a:rPr lang="en-US" altLang="zh-CN" dirty="0"/>
              <a:t>BSD </a:t>
            </a:r>
            <a:r>
              <a:rPr lang="zh-CN" altLang="en-US" dirty="0"/>
              <a:t>的许可协议本身是开放的、没有限制的，但 </a:t>
            </a:r>
            <a:r>
              <a:rPr lang="en-US" altLang="zh-CN" dirty="0"/>
              <a:t>Facebook </a:t>
            </a:r>
            <a:r>
              <a:rPr lang="zh-CN" altLang="en-US" dirty="0"/>
              <a:t>在此基础增加了一个“专利”协议。也就是说，如果对 </a:t>
            </a:r>
            <a:r>
              <a:rPr lang="en-US" altLang="zh-CN" dirty="0"/>
              <a:t>Facebook </a:t>
            </a:r>
            <a:r>
              <a:rPr lang="zh-CN" altLang="en-US" dirty="0"/>
              <a:t>及其子公司提出专利诉讼，不管诉讼的项目是否与该协议有关，用户的所有专利权利也都会自动终止。也就是说，如果未来该公司因为专利问题与 </a:t>
            </a:r>
            <a:r>
              <a:rPr lang="en-US" altLang="zh-CN" dirty="0"/>
              <a:t>Facebook </a:t>
            </a:r>
            <a:r>
              <a:rPr lang="zh-CN" altLang="en-US" dirty="0"/>
              <a:t>产生纠纷，那么该公司将会无条件输了官司。</a:t>
            </a:r>
            <a:endParaRPr lang="en-US" altLang="zh-CN" dirty="0"/>
          </a:p>
          <a:p>
            <a:pPr lvl="1"/>
            <a:r>
              <a:rPr lang="en-US" altLang="zh-CN" dirty="0"/>
              <a:t>Facebook </a:t>
            </a:r>
            <a:r>
              <a:rPr lang="zh-CN" altLang="en-US" dirty="0"/>
              <a:t>的专利授权旨在共享代码的同时，保有在专利诉讼中自卫的能力</a:t>
            </a:r>
          </a:p>
        </p:txBody>
      </p:sp>
    </p:spTree>
    <p:extLst>
      <p:ext uri="{BB962C8B-B14F-4D97-AF65-F5344CB8AC3E}">
        <p14:creationId xmlns:p14="http://schemas.microsoft.com/office/powerpoint/2010/main" val="618305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09B72367-0CD5-4FF8-A914-55ED27BA93D9}"/>
              </a:ext>
            </a:extLst>
          </p:cNvPr>
          <p:cNvSpPr>
            <a:spLocks noGrp="1"/>
          </p:cNvSpPr>
          <p:nvPr>
            <p:ph idx="1"/>
          </p:nvPr>
        </p:nvSpPr>
        <p:spPr>
          <a:xfrm>
            <a:off x="251520" y="332656"/>
            <a:ext cx="8424936" cy="4525963"/>
          </a:xfrm>
        </p:spPr>
        <p:txBody>
          <a:bodyPr/>
          <a:lstStyle/>
          <a:p>
            <a:r>
              <a:rPr lang="zh-CN" altLang="en-US" dirty="0"/>
              <a:t>而目前该公司和 </a:t>
            </a:r>
            <a:r>
              <a:rPr lang="en-US" altLang="zh-CN" dirty="0"/>
              <a:t>Facebook </a:t>
            </a:r>
            <a:r>
              <a:rPr lang="zh-CN" altLang="en-US" dirty="0"/>
              <a:t>是有竞争关系的，所以法务部门为了避免未来可能的纠纷，不得不叫停这个项目。而此时，他们在这个项目上投入的大量人力财力，相当于全打水漂了。</a:t>
            </a:r>
            <a:endParaRPr lang="en-US" altLang="zh-CN" dirty="0"/>
          </a:p>
          <a:p>
            <a:r>
              <a:rPr lang="zh-CN" altLang="en-US" dirty="0"/>
              <a:t>即使后来 </a:t>
            </a:r>
            <a:r>
              <a:rPr lang="en-US" altLang="zh-CN" dirty="0"/>
              <a:t>2018 </a:t>
            </a:r>
            <a:r>
              <a:rPr lang="zh-CN" altLang="en-US" dirty="0"/>
              <a:t>年的时候，</a:t>
            </a:r>
            <a:r>
              <a:rPr lang="en-US" altLang="zh-CN" dirty="0"/>
              <a:t>Facebook </a:t>
            </a:r>
            <a:r>
              <a:rPr lang="zh-CN" altLang="en-US" dirty="0"/>
              <a:t>把 </a:t>
            </a:r>
            <a:r>
              <a:rPr lang="en-US" altLang="zh-CN" dirty="0"/>
              <a:t>React Native </a:t>
            </a:r>
            <a:r>
              <a:rPr lang="zh-CN" altLang="en-US" dirty="0"/>
              <a:t>的开源协议修改为友好的 </a:t>
            </a:r>
            <a:r>
              <a:rPr lang="en-US" altLang="zh-CN" dirty="0"/>
              <a:t>MIT </a:t>
            </a:r>
            <a:r>
              <a:rPr lang="zh-CN" altLang="en-US" dirty="0"/>
              <a:t>协议，也为时晚矣。</a:t>
            </a:r>
            <a:endParaRPr lang="en-US" altLang="zh-CN" dirty="0"/>
          </a:p>
          <a:p>
            <a:r>
              <a:rPr lang="en-US" altLang="zh-CN" dirty="0"/>
              <a:t>MIT</a:t>
            </a:r>
            <a:r>
              <a:rPr lang="zh-CN" altLang="en-US" dirty="0"/>
              <a:t>内容与三条款</a:t>
            </a:r>
            <a:r>
              <a:rPr lang="en-US" altLang="zh-CN" dirty="0"/>
              <a:t>BSD</a:t>
            </a:r>
            <a:r>
              <a:rPr lang="zh-CN" altLang="en-US" dirty="0"/>
              <a:t>许可证（</a:t>
            </a:r>
            <a:r>
              <a:rPr lang="en-US" altLang="zh-CN" dirty="0"/>
              <a:t>3-clause BSD license</a:t>
            </a:r>
            <a:r>
              <a:rPr lang="zh-CN" altLang="en-US" dirty="0"/>
              <a:t>）内容颇为近似，但是赋予软件被授权人更大的权利与更少的限制。</a:t>
            </a:r>
          </a:p>
        </p:txBody>
      </p:sp>
    </p:spTree>
    <p:extLst>
      <p:ext uri="{BB962C8B-B14F-4D97-AF65-F5344CB8AC3E}">
        <p14:creationId xmlns:p14="http://schemas.microsoft.com/office/powerpoint/2010/main" val="865162195"/>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1757</TotalTime>
  <Words>7013</Words>
  <Application>Microsoft Office PowerPoint</Application>
  <PresentationFormat>全屏显示(4:3)</PresentationFormat>
  <Paragraphs>583</Paragraphs>
  <Slides>67</Slides>
  <Notes>49</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67</vt:i4>
      </vt:variant>
    </vt:vector>
  </HeadingPairs>
  <TitlesOfParts>
    <vt:vector size="72" baseType="lpstr">
      <vt:lpstr>1_Tema de Office</vt:lpstr>
      <vt:lpstr>Equation</vt:lpstr>
      <vt:lpstr>Microsoft 公式 3.0</vt:lpstr>
      <vt:lpstr>Microsoft Visio 绘图</vt:lpstr>
      <vt:lpstr>Visio.Drawing.11</vt:lpstr>
      <vt:lpstr>PowerPoint 演示文稿</vt:lpstr>
      <vt:lpstr>第2章可行性研究</vt:lpstr>
      <vt:lpstr>主要内容</vt:lpstr>
      <vt:lpstr>2.1 可行性研究的任务</vt:lpstr>
      <vt:lpstr>2.1 可行性研究的任务</vt:lpstr>
      <vt:lpstr>PowerPoint 演示文稿</vt:lpstr>
      <vt:lpstr>PowerPoint 演示文稿</vt:lpstr>
      <vt:lpstr>PowerPoint 演示文稿</vt:lpstr>
      <vt:lpstr>PowerPoint 演示文稿</vt:lpstr>
      <vt:lpstr>PowerPoint 演示文稿</vt:lpstr>
      <vt:lpstr>2.2 可行性研究过程</vt:lpstr>
      <vt:lpstr> 可行性研究的步骤</vt:lpstr>
      <vt:lpstr>2.2 可行性研究过程</vt:lpstr>
      <vt:lpstr>2.2 可行性研究过程</vt:lpstr>
      <vt:lpstr>2.2 可行性研究过程</vt:lpstr>
      <vt:lpstr>2.2 可行性研究过程</vt:lpstr>
      <vt:lpstr>2.2 可行性研究过程</vt:lpstr>
      <vt:lpstr>2.2 可行性研究过程</vt:lpstr>
      <vt:lpstr>2.3 系统流程图</vt:lpstr>
      <vt:lpstr>2.3 系统流程图</vt:lpstr>
      <vt:lpstr>2.3 系统流程图</vt:lpstr>
      <vt:lpstr>PowerPoint 演示文稿</vt:lpstr>
      <vt:lpstr>PowerPoint 演示文稿</vt:lpstr>
      <vt:lpstr>2.3 系统流程图</vt:lpstr>
      <vt:lpstr>2.3 系统流程图</vt:lpstr>
      <vt:lpstr>PowerPoint 演示文稿</vt:lpstr>
      <vt:lpstr>2.3 系统流程图</vt:lpstr>
      <vt:lpstr>2.4 数据流图</vt:lpstr>
      <vt:lpstr>2.4 数据流图</vt:lpstr>
      <vt:lpstr>PowerPoint 演示文稿</vt:lpstr>
      <vt:lpstr>2.4 数据流图</vt:lpstr>
      <vt:lpstr>2.4 数据流图</vt:lpstr>
      <vt:lpstr>2.4 数据流图</vt:lpstr>
      <vt:lpstr>2.4 数据流图</vt:lpstr>
      <vt:lpstr>PowerPoint 演示文稿</vt:lpstr>
      <vt:lpstr>PowerPoint 演示文稿</vt:lpstr>
      <vt:lpstr>PowerPoint 演示文稿</vt:lpstr>
      <vt:lpstr>PowerPoint 演示文稿</vt:lpstr>
      <vt:lpstr>2.4 数据流图</vt:lpstr>
      <vt:lpstr>2.4 数据流图</vt:lpstr>
      <vt:lpstr>2.4 数据流图</vt:lpstr>
      <vt:lpstr>2.4 数据流图</vt:lpstr>
      <vt:lpstr>实时更新库存清单</vt:lpstr>
      <vt:lpstr>批量更新库存清单</vt:lpstr>
      <vt:lpstr>主要内容</vt:lpstr>
      <vt:lpstr>2.5 数据字典</vt:lpstr>
      <vt:lpstr>2.5 数据字典</vt:lpstr>
      <vt:lpstr>2.5 数据字典</vt:lpstr>
      <vt:lpstr>2.5 数据字典</vt:lpstr>
      <vt:lpstr>2.5 数据字典</vt:lpstr>
      <vt:lpstr>2.5 数据字典</vt:lpstr>
      <vt:lpstr>2.5 数据字典</vt:lpstr>
      <vt:lpstr>PowerPoint 演示文稿</vt:lpstr>
      <vt:lpstr>2.6 成本/效益分析</vt:lpstr>
      <vt:lpstr>代码行技术：每行代码的平均成本  源代码行数</vt:lpstr>
      <vt:lpstr>任务分解技术</vt:lpstr>
      <vt:lpstr>自动估计成本技术</vt:lpstr>
      <vt:lpstr>2.6 成本/效益分析</vt:lpstr>
      <vt:lpstr>2.6 成本/效益分析</vt:lpstr>
      <vt:lpstr>§6 成本/效益分析</vt:lpstr>
      <vt:lpstr>§6 成本/效益分析</vt:lpstr>
      <vt:lpstr>§6 成本/效益分析</vt:lpstr>
      <vt:lpstr>§6 成本/效益分析</vt:lpstr>
      <vt:lpstr>PowerPoint 演示文稿</vt:lpstr>
      <vt:lpstr>PowerPoint 演示文稿</vt:lpstr>
      <vt:lpstr>PowerPoint 演示文稿</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xap</dc:creator>
  <cp:lastModifiedBy>User</cp:lastModifiedBy>
  <cp:revision>283</cp:revision>
  <dcterms:created xsi:type="dcterms:W3CDTF">2015-07-27T03:23:20Z</dcterms:created>
  <dcterms:modified xsi:type="dcterms:W3CDTF">2023-10-08T05:22:58Z</dcterms:modified>
</cp:coreProperties>
</file>