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av" ContentType="audio/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801" r:id="rId1"/>
    <p:sldMasterId id="2147483805" r:id="rId2"/>
  </p:sldMasterIdLst>
  <p:notesMasterIdLst>
    <p:notesMasterId r:id="rId64"/>
  </p:notesMasterIdLst>
  <p:sldIdLst>
    <p:sldId id="702" r:id="rId3"/>
    <p:sldId id="711" r:id="rId4"/>
    <p:sldId id="727" r:id="rId5"/>
    <p:sldId id="714" r:id="rId6"/>
    <p:sldId id="713" r:id="rId7"/>
    <p:sldId id="577" r:id="rId8"/>
    <p:sldId id="641" r:id="rId9"/>
    <p:sldId id="642" r:id="rId10"/>
    <p:sldId id="643" r:id="rId11"/>
    <p:sldId id="644" r:id="rId12"/>
    <p:sldId id="645" r:id="rId13"/>
    <p:sldId id="715" r:id="rId14"/>
    <p:sldId id="652" r:id="rId15"/>
    <p:sldId id="653" r:id="rId16"/>
    <p:sldId id="720" r:id="rId17"/>
    <p:sldId id="654" r:id="rId18"/>
    <p:sldId id="655" r:id="rId19"/>
    <p:sldId id="657" r:id="rId20"/>
    <p:sldId id="659" r:id="rId21"/>
    <p:sldId id="721" r:id="rId22"/>
    <p:sldId id="716" r:id="rId23"/>
    <p:sldId id="661" r:id="rId24"/>
    <p:sldId id="662" r:id="rId25"/>
    <p:sldId id="722" r:id="rId26"/>
    <p:sldId id="723" r:id="rId27"/>
    <p:sldId id="665" r:id="rId28"/>
    <p:sldId id="666" r:id="rId29"/>
    <p:sldId id="667" r:id="rId30"/>
    <p:sldId id="668" r:id="rId31"/>
    <p:sldId id="669" r:id="rId32"/>
    <p:sldId id="670" r:id="rId33"/>
    <p:sldId id="717" r:id="rId34"/>
    <p:sldId id="671" r:id="rId35"/>
    <p:sldId id="672" r:id="rId36"/>
    <p:sldId id="673" r:id="rId37"/>
    <p:sldId id="674" r:id="rId38"/>
    <p:sldId id="675" r:id="rId39"/>
    <p:sldId id="676" r:id="rId40"/>
    <p:sldId id="677" r:id="rId41"/>
    <p:sldId id="678" r:id="rId42"/>
    <p:sldId id="679" r:id="rId43"/>
    <p:sldId id="680" r:id="rId44"/>
    <p:sldId id="681" r:id="rId45"/>
    <p:sldId id="682" r:id="rId46"/>
    <p:sldId id="724" r:id="rId47"/>
    <p:sldId id="718" r:id="rId48"/>
    <p:sldId id="683" r:id="rId49"/>
    <p:sldId id="684" r:id="rId50"/>
    <p:sldId id="701" r:id="rId51"/>
    <p:sldId id="719" r:id="rId52"/>
    <p:sldId id="725" r:id="rId53"/>
    <p:sldId id="685" r:id="rId54"/>
    <p:sldId id="686" r:id="rId55"/>
    <p:sldId id="690" r:id="rId56"/>
    <p:sldId id="691" r:id="rId57"/>
    <p:sldId id="726" r:id="rId58"/>
    <p:sldId id="692" r:id="rId59"/>
    <p:sldId id="693" r:id="rId60"/>
    <p:sldId id="694" r:id="rId61"/>
    <p:sldId id="709" r:id="rId62"/>
    <p:sldId id="710" r:id="rId63"/>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CC"/>
    <a:srgbClr val="FF66FF"/>
    <a:srgbClr val="5A8739"/>
    <a:srgbClr val="385323"/>
    <a:srgbClr val="B85808"/>
    <a:srgbClr val="9AE73D"/>
    <a:srgbClr val="70201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F2DE63D5-997A-4646-A377-4702673A728D}" styleName="浅色样式 2 - 强调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293" autoAdjust="0"/>
    <p:restoredTop sz="95736" autoAdjust="0"/>
  </p:normalViewPr>
  <p:slideViewPr>
    <p:cSldViewPr>
      <p:cViewPr varScale="1">
        <p:scale>
          <a:sx n="64" d="100"/>
          <a:sy n="64" d="100"/>
        </p:scale>
        <p:origin x="1356" y="36"/>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slide" Target="slides/slide61.xml"/><Relationship Id="rId68"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viewProps" Target="view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notesMaster" Target="notesMasters/notesMaster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886FB5B-C138-4643-8DFE-6C82B99D49F6}" type="doc">
      <dgm:prSet loTypeId="urn:microsoft.com/office/officeart/2005/8/layout/pyramid1" loCatId="pyramid" qsTypeId="urn:microsoft.com/office/officeart/2005/8/quickstyle/simple2" qsCatId="simple" csTypeId="urn:microsoft.com/office/officeart/2005/8/colors/accent1_2" csCatId="accent1" phldr="1"/>
      <dgm:spPr/>
    </dgm:pt>
    <dgm:pt modelId="{76AC86FE-9E57-46F6-AA32-4E9E663F0E5B}">
      <dgm:prSet phldrT="[文本]" custT="1"/>
      <dgm:spPr>
        <a:solidFill>
          <a:schemeClr val="accent2">
            <a:lumMod val="60000"/>
            <a:lumOff val="40000"/>
          </a:schemeClr>
        </a:solidFill>
      </dgm:spPr>
      <dgm:t>
        <a:bodyPr/>
        <a:lstStyle/>
        <a:p>
          <a:r>
            <a:rPr lang="zh-CN" altLang="en-US" sz="2000" b="1" dirty="0"/>
            <a:t>实际寿命</a:t>
          </a:r>
        </a:p>
      </dgm:t>
    </dgm:pt>
    <dgm:pt modelId="{4F188707-A0FA-4670-BA00-75C8F6882233}" type="parTrans" cxnId="{DC749F3A-E21F-484C-B211-7E3C227B50DC}">
      <dgm:prSet/>
      <dgm:spPr/>
      <dgm:t>
        <a:bodyPr/>
        <a:lstStyle/>
        <a:p>
          <a:endParaRPr lang="zh-CN" altLang="en-US"/>
        </a:p>
      </dgm:t>
    </dgm:pt>
    <dgm:pt modelId="{255FCF97-3211-4DCC-86CB-B3A067C5C238}" type="sibTrans" cxnId="{DC749F3A-E21F-484C-B211-7E3C227B50DC}">
      <dgm:prSet/>
      <dgm:spPr/>
      <dgm:t>
        <a:bodyPr/>
        <a:lstStyle/>
        <a:p>
          <a:endParaRPr lang="zh-CN" altLang="en-US"/>
        </a:p>
      </dgm:t>
    </dgm:pt>
    <dgm:pt modelId="{604BA39B-79BA-4E6C-BCE4-ED28E8E3EC06}">
      <dgm:prSet phldrT="[文本]" custT="1"/>
      <dgm:spPr>
        <a:solidFill>
          <a:schemeClr val="accent5">
            <a:lumMod val="60000"/>
            <a:lumOff val="40000"/>
          </a:schemeClr>
        </a:solidFill>
      </dgm:spPr>
      <dgm:t>
        <a:bodyPr/>
        <a:lstStyle/>
        <a:p>
          <a:r>
            <a:rPr lang="zh-CN" altLang="en-US" sz="2000" b="1" dirty="0"/>
            <a:t>预期寿命</a:t>
          </a:r>
        </a:p>
      </dgm:t>
    </dgm:pt>
    <dgm:pt modelId="{D43C3F77-8336-4B86-AF65-A7F3AD448CC1}" type="parTrans" cxnId="{726ECAFB-F6F2-4CFE-992C-EAD5601BD62B}">
      <dgm:prSet/>
      <dgm:spPr/>
      <dgm:t>
        <a:bodyPr/>
        <a:lstStyle/>
        <a:p>
          <a:endParaRPr lang="zh-CN" altLang="en-US"/>
        </a:p>
      </dgm:t>
    </dgm:pt>
    <dgm:pt modelId="{5F462EEF-5B69-4036-92C3-6A2CFDB6F84A}" type="sibTrans" cxnId="{726ECAFB-F6F2-4CFE-992C-EAD5601BD62B}">
      <dgm:prSet/>
      <dgm:spPr/>
      <dgm:t>
        <a:bodyPr/>
        <a:lstStyle/>
        <a:p>
          <a:endParaRPr lang="zh-CN" altLang="en-US"/>
        </a:p>
      </dgm:t>
    </dgm:pt>
    <dgm:pt modelId="{258F7638-942B-449F-8FC7-07CEF728D0FB}" type="pres">
      <dgm:prSet presAssocID="{F886FB5B-C138-4643-8DFE-6C82B99D49F6}" presName="Name0" presStyleCnt="0">
        <dgm:presLayoutVars>
          <dgm:dir/>
          <dgm:animLvl val="lvl"/>
          <dgm:resizeHandles val="exact"/>
        </dgm:presLayoutVars>
      </dgm:prSet>
      <dgm:spPr/>
    </dgm:pt>
    <dgm:pt modelId="{3E097B26-13C6-4A62-ABD3-3DA02769830C}" type="pres">
      <dgm:prSet presAssocID="{76AC86FE-9E57-46F6-AA32-4E9E663F0E5B}" presName="Name8" presStyleCnt="0"/>
      <dgm:spPr/>
    </dgm:pt>
    <dgm:pt modelId="{E3127C5F-97A7-4831-908B-55D455803309}" type="pres">
      <dgm:prSet presAssocID="{76AC86FE-9E57-46F6-AA32-4E9E663F0E5B}" presName="level" presStyleLbl="node1" presStyleIdx="0" presStyleCnt="2" custLinFactNeighborX="-907" custLinFactNeighborY="9647">
        <dgm:presLayoutVars>
          <dgm:chMax val="1"/>
          <dgm:bulletEnabled val="1"/>
        </dgm:presLayoutVars>
      </dgm:prSet>
      <dgm:spPr/>
    </dgm:pt>
    <dgm:pt modelId="{F105A7CC-CC4B-4D29-BA3D-DE294F61C2CC}" type="pres">
      <dgm:prSet presAssocID="{76AC86FE-9E57-46F6-AA32-4E9E663F0E5B}" presName="levelTx" presStyleLbl="revTx" presStyleIdx="0" presStyleCnt="0">
        <dgm:presLayoutVars>
          <dgm:chMax val="1"/>
          <dgm:bulletEnabled val="1"/>
        </dgm:presLayoutVars>
      </dgm:prSet>
      <dgm:spPr/>
    </dgm:pt>
    <dgm:pt modelId="{6F5CF2B2-DA52-4F9C-800C-304009EDE383}" type="pres">
      <dgm:prSet presAssocID="{604BA39B-79BA-4E6C-BCE4-ED28E8E3EC06}" presName="Name8" presStyleCnt="0"/>
      <dgm:spPr/>
    </dgm:pt>
    <dgm:pt modelId="{9F0B720D-4FFC-4472-899A-B02AB63CC551}" type="pres">
      <dgm:prSet presAssocID="{604BA39B-79BA-4E6C-BCE4-ED28E8E3EC06}" presName="level" presStyleLbl="node1" presStyleIdx="1" presStyleCnt="2">
        <dgm:presLayoutVars>
          <dgm:chMax val="1"/>
          <dgm:bulletEnabled val="1"/>
        </dgm:presLayoutVars>
      </dgm:prSet>
      <dgm:spPr/>
    </dgm:pt>
    <dgm:pt modelId="{47BD358D-2096-4530-B7B5-652B30C3EBFF}" type="pres">
      <dgm:prSet presAssocID="{604BA39B-79BA-4E6C-BCE4-ED28E8E3EC06}" presName="levelTx" presStyleLbl="revTx" presStyleIdx="0" presStyleCnt="0">
        <dgm:presLayoutVars>
          <dgm:chMax val="1"/>
          <dgm:bulletEnabled val="1"/>
        </dgm:presLayoutVars>
      </dgm:prSet>
      <dgm:spPr/>
    </dgm:pt>
  </dgm:ptLst>
  <dgm:cxnLst>
    <dgm:cxn modelId="{AA5A5520-B5A1-4822-84EA-CD50CB92C78C}" type="presOf" srcId="{F886FB5B-C138-4643-8DFE-6C82B99D49F6}" destId="{258F7638-942B-449F-8FC7-07CEF728D0FB}" srcOrd="0" destOrd="0" presId="urn:microsoft.com/office/officeart/2005/8/layout/pyramid1"/>
    <dgm:cxn modelId="{CBC32636-A7FF-4D82-9B83-4BE894E3BD46}" type="presOf" srcId="{604BA39B-79BA-4E6C-BCE4-ED28E8E3EC06}" destId="{9F0B720D-4FFC-4472-899A-B02AB63CC551}" srcOrd="0" destOrd="0" presId="urn:microsoft.com/office/officeart/2005/8/layout/pyramid1"/>
    <dgm:cxn modelId="{DC749F3A-E21F-484C-B211-7E3C227B50DC}" srcId="{F886FB5B-C138-4643-8DFE-6C82B99D49F6}" destId="{76AC86FE-9E57-46F6-AA32-4E9E663F0E5B}" srcOrd="0" destOrd="0" parTransId="{4F188707-A0FA-4670-BA00-75C8F6882233}" sibTransId="{255FCF97-3211-4DCC-86CB-B3A067C5C238}"/>
    <dgm:cxn modelId="{06447B75-1EA6-4B0E-9C4D-5F1B9002D14B}" type="presOf" srcId="{76AC86FE-9E57-46F6-AA32-4E9E663F0E5B}" destId="{F105A7CC-CC4B-4D29-BA3D-DE294F61C2CC}" srcOrd="1" destOrd="0" presId="urn:microsoft.com/office/officeart/2005/8/layout/pyramid1"/>
    <dgm:cxn modelId="{9E4C588D-EFBE-4B1A-9139-AED61D324195}" type="presOf" srcId="{604BA39B-79BA-4E6C-BCE4-ED28E8E3EC06}" destId="{47BD358D-2096-4530-B7B5-652B30C3EBFF}" srcOrd="1" destOrd="0" presId="urn:microsoft.com/office/officeart/2005/8/layout/pyramid1"/>
    <dgm:cxn modelId="{4CC3B9CB-31B4-469B-9480-A8D54449B02F}" type="presOf" srcId="{76AC86FE-9E57-46F6-AA32-4E9E663F0E5B}" destId="{E3127C5F-97A7-4831-908B-55D455803309}" srcOrd="0" destOrd="0" presId="urn:microsoft.com/office/officeart/2005/8/layout/pyramid1"/>
    <dgm:cxn modelId="{726ECAFB-F6F2-4CFE-992C-EAD5601BD62B}" srcId="{F886FB5B-C138-4643-8DFE-6C82B99D49F6}" destId="{604BA39B-79BA-4E6C-BCE4-ED28E8E3EC06}" srcOrd="1" destOrd="0" parTransId="{D43C3F77-8336-4B86-AF65-A7F3AD448CC1}" sibTransId="{5F462EEF-5B69-4036-92C3-6A2CFDB6F84A}"/>
    <dgm:cxn modelId="{DE4EC480-77FB-4D1D-9E5C-694A468CFEDB}" type="presParOf" srcId="{258F7638-942B-449F-8FC7-07CEF728D0FB}" destId="{3E097B26-13C6-4A62-ABD3-3DA02769830C}" srcOrd="0" destOrd="0" presId="urn:microsoft.com/office/officeart/2005/8/layout/pyramid1"/>
    <dgm:cxn modelId="{2F342124-336A-4CFC-AFCE-AC3341DE29DE}" type="presParOf" srcId="{3E097B26-13C6-4A62-ABD3-3DA02769830C}" destId="{E3127C5F-97A7-4831-908B-55D455803309}" srcOrd="0" destOrd="0" presId="urn:microsoft.com/office/officeart/2005/8/layout/pyramid1"/>
    <dgm:cxn modelId="{C2CAC2DE-A407-421B-8787-D2A1606BDB72}" type="presParOf" srcId="{3E097B26-13C6-4A62-ABD3-3DA02769830C}" destId="{F105A7CC-CC4B-4D29-BA3D-DE294F61C2CC}" srcOrd="1" destOrd="0" presId="urn:microsoft.com/office/officeart/2005/8/layout/pyramid1"/>
    <dgm:cxn modelId="{78119F2C-B557-4115-A93A-FB2ADE80FAED}" type="presParOf" srcId="{258F7638-942B-449F-8FC7-07CEF728D0FB}" destId="{6F5CF2B2-DA52-4F9C-800C-304009EDE383}" srcOrd="1" destOrd="0" presId="urn:microsoft.com/office/officeart/2005/8/layout/pyramid1"/>
    <dgm:cxn modelId="{6B8FB58E-5A1C-4173-8CAF-87DF3DABD2B9}" type="presParOf" srcId="{6F5CF2B2-DA52-4F9C-800C-304009EDE383}" destId="{9F0B720D-4FFC-4472-899A-B02AB63CC551}" srcOrd="0" destOrd="0" presId="urn:microsoft.com/office/officeart/2005/8/layout/pyramid1"/>
    <dgm:cxn modelId="{0F08D3AC-B131-4978-AA63-57F5F0584B24}" type="presParOf" srcId="{6F5CF2B2-DA52-4F9C-800C-304009EDE383}" destId="{47BD358D-2096-4530-B7B5-652B30C3EBFF}" srcOrd="1" destOrd="0" presId="urn:microsoft.com/office/officeart/2005/8/layout/pyrami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E729DCB-6D74-4700-8DA7-DDC4C035B182}" type="doc">
      <dgm:prSet loTypeId="urn:microsoft.com/office/officeart/2005/8/layout/gear1" loCatId="relationship" qsTypeId="urn:microsoft.com/office/officeart/2005/8/quickstyle/simple1" qsCatId="simple" csTypeId="urn:microsoft.com/office/officeart/2005/8/colors/accent1_2" csCatId="accent1" phldr="1"/>
      <dgm:spPr/>
    </dgm:pt>
    <dgm:pt modelId="{91D7941A-CE24-4945-8390-665EB898F444}">
      <dgm:prSet phldrT="[文本]"/>
      <dgm:spPr>
        <a:solidFill>
          <a:srgbClr val="C00000"/>
        </a:solidFill>
      </dgm:spPr>
      <dgm:t>
        <a:bodyPr/>
        <a:lstStyle/>
        <a:p>
          <a:r>
            <a:rPr lang="zh-CN" altLang="en-US" dirty="0"/>
            <a:t>旧版本</a:t>
          </a:r>
        </a:p>
      </dgm:t>
    </dgm:pt>
    <dgm:pt modelId="{90A67823-C474-4806-A722-C747F57681B2}" type="parTrans" cxnId="{7489456F-E6EC-45F8-8488-288B2C51D3C5}">
      <dgm:prSet/>
      <dgm:spPr/>
      <dgm:t>
        <a:bodyPr/>
        <a:lstStyle/>
        <a:p>
          <a:endParaRPr lang="zh-CN" altLang="en-US"/>
        </a:p>
      </dgm:t>
    </dgm:pt>
    <dgm:pt modelId="{9BB4BDF3-F2C7-46B5-9A9D-3091B01E53E7}" type="sibTrans" cxnId="{7489456F-E6EC-45F8-8488-288B2C51D3C5}">
      <dgm:prSet/>
      <dgm:spPr/>
      <dgm:t>
        <a:bodyPr/>
        <a:lstStyle/>
        <a:p>
          <a:endParaRPr lang="zh-CN" altLang="en-US"/>
        </a:p>
      </dgm:t>
    </dgm:pt>
    <dgm:pt modelId="{9144B75E-D641-4389-BDED-ADB5177C23D6}">
      <dgm:prSet phldrT="[文本]"/>
      <dgm:spPr>
        <a:solidFill>
          <a:schemeClr val="accent3">
            <a:lumMod val="50000"/>
          </a:schemeClr>
        </a:solidFill>
      </dgm:spPr>
      <dgm:t>
        <a:bodyPr/>
        <a:lstStyle/>
        <a:p>
          <a:r>
            <a:rPr lang="zh-CN" altLang="en-US" dirty="0"/>
            <a:t>增加</a:t>
          </a:r>
        </a:p>
      </dgm:t>
    </dgm:pt>
    <dgm:pt modelId="{FAB9E2F8-277F-41D6-A0F3-4CDA5908E55A}" type="parTrans" cxnId="{9015271C-5047-4715-8E63-6DE3ECFA4F2F}">
      <dgm:prSet/>
      <dgm:spPr/>
      <dgm:t>
        <a:bodyPr/>
        <a:lstStyle/>
        <a:p>
          <a:endParaRPr lang="zh-CN" altLang="en-US"/>
        </a:p>
      </dgm:t>
    </dgm:pt>
    <dgm:pt modelId="{64CF0B37-7197-49CA-8F08-84B756370388}" type="sibTrans" cxnId="{9015271C-5047-4715-8E63-6DE3ECFA4F2F}">
      <dgm:prSet/>
      <dgm:spPr/>
      <dgm:t>
        <a:bodyPr/>
        <a:lstStyle/>
        <a:p>
          <a:endParaRPr lang="zh-CN" altLang="en-US"/>
        </a:p>
      </dgm:t>
    </dgm:pt>
    <dgm:pt modelId="{0C6C6020-1B01-4CC5-A7EA-CB3233638E8F}">
      <dgm:prSet phldrT="[文本]"/>
      <dgm:spPr>
        <a:solidFill>
          <a:schemeClr val="accent1"/>
        </a:solidFill>
      </dgm:spPr>
      <dgm:t>
        <a:bodyPr/>
        <a:lstStyle/>
        <a:p>
          <a:r>
            <a:rPr lang="zh-CN" altLang="en-US" dirty="0"/>
            <a:t>修改</a:t>
          </a:r>
        </a:p>
      </dgm:t>
    </dgm:pt>
    <dgm:pt modelId="{3E53ED59-BB52-455D-AE24-877D69D9853C}" type="parTrans" cxnId="{492D14DC-7544-4B80-9C95-B11388067B43}">
      <dgm:prSet/>
      <dgm:spPr/>
      <dgm:t>
        <a:bodyPr/>
        <a:lstStyle/>
        <a:p>
          <a:endParaRPr lang="zh-CN" altLang="en-US"/>
        </a:p>
      </dgm:t>
    </dgm:pt>
    <dgm:pt modelId="{5EA99943-965F-4F29-AD67-6CD3C7CAC661}" type="sibTrans" cxnId="{492D14DC-7544-4B80-9C95-B11388067B43}">
      <dgm:prSet/>
      <dgm:spPr/>
      <dgm:t>
        <a:bodyPr/>
        <a:lstStyle/>
        <a:p>
          <a:endParaRPr lang="zh-CN" altLang="en-US"/>
        </a:p>
      </dgm:t>
    </dgm:pt>
    <dgm:pt modelId="{D7A2BF0F-A386-4420-BA8B-34E7DA41C0FF}" type="pres">
      <dgm:prSet presAssocID="{1E729DCB-6D74-4700-8DA7-DDC4C035B182}" presName="composite" presStyleCnt="0">
        <dgm:presLayoutVars>
          <dgm:chMax val="3"/>
          <dgm:animLvl val="lvl"/>
          <dgm:resizeHandles val="exact"/>
        </dgm:presLayoutVars>
      </dgm:prSet>
      <dgm:spPr/>
    </dgm:pt>
    <dgm:pt modelId="{C2DFB25C-3482-4675-AF1C-4F0E3FFDBFE7}" type="pres">
      <dgm:prSet presAssocID="{91D7941A-CE24-4945-8390-665EB898F444}" presName="gear1" presStyleLbl="node1" presStyleIdx="0" presStyleCnt="3">
        <dgm:presLayoutVars>
          <dgm:chMax val="1"/>
          <dgm:bulletEnabled val="1"/>
        </dgm:presLayoutVars>
      </dgm:prSet>
      <dgm:spPr/>
    </dgm:pt>
    <dgm:pt modelId="{131FA50B-400F-4A94-B18A-C80349A7187A}" type="pres">
      <dgm:prSet presAssocID="{91D7941A-CE24-4945-8390-665EB898F444}" presName="gear1srcNode" presStyleLbl="node1" presStyleIdx="0" presStyleCnt="3"/>
      <dgm:spPr/>
    </dgm:pt>
    <dgm:pt modelId="{ECEFF456-5047-460E-A7A9-2C3CDCAC2083}" type="pres">
      <dgm:prSet presAssocID="{91D7941A-CE24-4945-8390-665EB898F444}" presName="gear1dstNode" presStyleLbl="node1" presStyleIdx="0" presStyleCnt="3"/>
      <dgm:spPr/>
    </dgm:pt>
    <dgm:pt modelId="{745AC48C-BCBE-491F-A31C-A7ACC613FD6B}" type="pres">
      <dgm:prSet presAssocID="{9144B75E-D641-4389-BDED-ADB5177C23D6}" presName="gear2" presStyleLbl="node1" presStyleIdx="1" presStyleCnt="3">
        <dgm:presLayoutVars>
          <dgm:chMax val="1"/>
          <dgm:bulletEnabled val="1"/>
        </dgm:presLayoutVars>
      </dgm:prSet>
      <dgm:spPr/>
    </dgm:pt>
    <dgm:pt modelId="{4C22F682-8209-4372-B809-E119D6449C34}" type="pres">
      <dgm:prSet presAssocID="{9144B75E-D641-4389-BDED-ADB5177C23D6}" presName="gear2srcNode" presStyleLbl="node1" presStyleIdx="1" presStyleCnt="3"/>
      <dgm:spPr/>
    </dgm:pt>
    <dgm:pt modelId="{B470BB7F-8E7D-4940-A6A8-47B4699E357B}" type="pres">
      <dgm:prSet presAssocID="{9144B75E-D641-4389-BDED-ADB5177C23D6}" presName="gear2dstNode" presStyleLbl="node1" presStyleIdx="1" presStyleCnt="3"/>
      <dgm:spPr/>
    </dgm:pt>
    <dgm:pt modelId="{4BAEB977-F5FD-4223-AA2E-7E24EC1A313B}" type="pres">
      <dgm:prSet presAssocID="{0C6C6020-1B01-4CC5-A7EA-CB3233638E8F}" presName="gear3" presStyleLbl="node1" presStyleIdx="2" presStyleCnt="3"/>
      <dgm:spPr/>
    </dgm:pt>
    <dgm:pt modelId="{DA17F7DA-FEC9-4FB3-987D-4C0AE4F0F541}" type="pres">
      <dgm:prSet presAssocID="{0C6C6020-1B01-4CC5-A7EA-CB3233638E8F}" presName="gear3tx" presStyleLbl="node1" presStyleIdx="2" presStyleCnt="3">
        <dgm:presLayoutVars>
          <dgm:chMax val="1"/>
          <dgm:bulletEnabled val="1"/>
        </dgm:presLayoutVars>
      </dgm:prSet>
      <dgm:spPr/>
    </dgm:pt>
    <dgm:pt modelId="{3CDF6802-1591-41A5-B299-B5AA32E605F9}" type="pres">
      <dgm:prSet presAssocID="{0C6C6020-1B01-4CC5-A7EA-CB3233638E8F}" presName="gear3srcNode" presStyleLbl="node1" presStyleIdx="2" presStyleCnt="3"/>
      <dgm:spPr/>
    </dgm:pt>
    <dgm:pt modelId="{6673EFE4-AF6A-4B31-9096-865A0539A36A}" type="pres">
      <dgm:prSet presAssocID="{0C6C6020-1B01-4CC5-A7EA-CB3233638E8F}" presName="gear3dstNode" presStyleLbl="node1" presStyleIdx="2" presStyleCnt="3"/>
      <dgm:spPr/>
    </dgm:pt>
    <dgm:pt modelId="{7BFFD799-6A73-436C-9F7B-248125473F80}" type="pres">
      <dgm:prSet presAssocID="{9BB4BDF3-F2C7-46B5-9A9D-3091B01E53E7}" presName="connector1" presStyleLbl="sibTrans2D1" presStyleIdx="0" presStyleCnt="3"/>
      <dgm:spPr/>
    </dgm:pt>
    <dgm:pt modelId="{79A5B3FC-C755-4BE6-8562-13DA8336CF89}" type="pres">
      <dgm:prSet presAssocID="{64CF0B37-7197-49CA-8F08-84B756370388}" presName="connector2" presStyleLbl="sibTrans2D1" presStyleIdx="1" presStyleCnt="3"/>
      <dgm:spPr/>
    </dgm:pt>
    <dgm:pt modelId="{1DB2D9AC-F22E-4315-8C78-724A20BEFC68}" type="pres">
      <dgm:prSet presAssocID="{5EA99943-965F-4F29-AD67-6CD3C7CAC661}" presName="connector3" presStyleLbl="sibTrans2D1" presStyleIdx="2" presStyleCnt="3"/>
      <dgm:spPr/>
    </dgm:pt>
  </dgm:ptLst>
  <dgm:cxnLst>
    <dgm:cxn modelId="{9015271C-5047-4715-8E63-6DE3ECFA4F2F}" srcId="{1E729DCB-6D74-4700-8DA7-DDC4C035B182}" destId="{9144B75E-D641-4389-BDED-ADB5177C23D6}" srcOrd="1" destOrd="0" parTransId="{FAB9E2F8-277F-41D6-A0F3-4CDA5908E55A}" sibTransId="{64CF0B37-7197-49CA-8F08-84B756370388}"/>
    <dgm:cxn modelId="{4210593F-7133-4FEB-A45F-92C2D36C3D9A}" type="presOf" srcId="{9BB4BDF3-F2C7-46B5-9A9D-3091B01E53E7}" destId="{7BFFD799-6A73-436C-9F7B-248125473F80}" srcOrd="0" destOrd="0" presId="urn:microsoft.com/office/officeart/2005/8/layout/gear1"/>
    <dgm:cxn modelId="{81F5CB40-35EA-4387-9BC7-431191CD37BE}" type="presOf" srcId="{9144B75E-D641-4389-BDED-ADB5177C23D6}" destId="{745AC48C-BCBE-491F-A31C-A7ACC613FD6B}" srcOrd="0" destOrd="0" presId="urn:microsoft.com/office/officeart/2005/8/layout/gear1"/>
    <dgm:cxn modelId="{07382565-BE4D-46CF-AA79-85974BCB0C15}" type="presOf" srcId="{91D7941A-CE24-4945-8390-665EB898F444}" destId="{ECEFF456-5047-460E-A7A9-2C3CDCAC2083}" srcOrd="2" destOrd="0" presId="urn:microsoft.com/office/officeart/2005/8/layout/gear1"/>
    <dgm:cxn modelId="{F0165247-842F-4C37-9EFE-AF1F232E49C3}" type="presOf" srcId="{9144B75E-D641-4389-BDED-ADB5177C23D6}" destId="{B470BB7F-8E7D-4940-A6A8-47B4699E357B}" srcOrd="2" destOrd="0" presId="urn:microsoft.com/office/officeart/2005/8/layout/gear1"/>
    <dgm:cxn modelId="{7489456F-E6EC-45F8-8488-288B2C51D3C5}" srcId="{1E729DCB-6D74-4700-8DA7-DDC4C035B182}" destId="{91D7941A-CE24-4945-8390-665EB898F444}" srcOrd="0" destOrd="0" parTransId="{90A67823-C474-4806-A722-C747F57681B2}" sibTransId="{9BB4BDF3-F2C7-46B5-9A9D-3091B01E53E7}"/>
    <dgm:cxn modelId="{1E1AD176-F8F8-4111-9C86-1598A9926109}" type="presOf" srcId="{0C6C6020-1B01-4CC5-A7EA-CB3233638E8F}" destId="{3CDF6802-1591-41A5-B299-B5AA32E605F9}" srcOrd="2" destOrd="0" presId="urn:microsoft.com/office/officeart/2005/8/layout/gear1"/>
    <dgm:cxn modelId="{F8165979-323B-45D4-A63C-8E78A2BA190B}" type="presOf" srcId="{0C6C6020-1B01-4CC5-A7EA-CB3233638E8F}" destId="{DA17F7DA-FEC9-4FB3-987D-4C0AE4F0F541}" srcOrd="1" destOrd="0" presId="urn:microsoft.com/office/officeart/2005/8/layout/gear1"/>
    <dgm:cxn modelId="{E6B3A57E-188D-400C-AE5A-79EFB4C00627}" type="presOf" srcId="{1E729DCB-6D74-4700-8DA7-DDC4C035B182}" destId="{D7A2BF0F-A386-4420-BA8B-34E7DA41C0FF}" srcOrd="0" destOrd="0" presId="urn:microsoft.com/office/officeart/2005/8/layout/gear1"/>
    <dgm:cxn modelId="{81CA0A93-4715-4FDC-B172-F866D57F3EAC}" type="presOf" srcId="{5EA99943-965F-4F29-AD67-6CD3C7CAC661}" destId="{1DB2D9AC-F22E-4315-8C78-724A20BEFC68}" srcOrd="0" destOrd="0" presId="urn:microsoft.com/office/officeart/2005/8/layout/gear1"/>
    <dgm:cxn modelId="{BC032596-7D36-4246-B217-272941053F1A}" type="presOf" srcId="{9144B75E-D641-4389-BDED-ADB5177C23D6}" destId="{4C22F682-8209-4372-B809-E119D6449C34}" srcOrd="1" destOrd="0" presId="urn:microsoft.com/office/officeart/2005/8/layout/gear1"/>
    <dgm:cxn modelId="{72FEC89F-2E21-430A-B0E7-5F8DBFA429DA}" type="presOf" srcId="{64CF0B37-7197-49CA-8F08-84B756370388}" destId="{79A5B3FC-C755-4BE6-8562-13DA8336CF89}" srcOrd="0" destOrd="0" presId="urn:microsoft.com/office/officeart/2005/8/layout/gear1"/>
    <dgm:cxn modelId="{66CA75B7-A405-4BF9-A0F4-1FD201C0FFF2}" type="presOf" srcId="{0C6C6020-1B01-4CC5-A7EA-CB3233638E8F}" destId="{6673EFE4-AF6A-4B31-9096-865A0539A36A}" srcOrd="3" destOrd="0" presId="urn:microsoft.com/office/officeart/2005/8/layout/gear1"/>
    <dgm:cxn modelId="{61534EC0-626D-48C8-9DA2-B20E6229D6CE}" type="presOf" srcId="{91D7941A-CE24-4945-8390-665EB898F444}" destId="{C2DFB25C-3482-4675-AF1C-4F0E3FFDBFE7}" srcOrd="0" destOrd="0" presId="urn:microsoft.com/office/officeart/2005/8/layout/gear1"/>
    <dgm:cxn modelId="{EB4A76C1-FA2C-4B1B-B8CC-CE06176297A4}" type="presOf" srcId="{0C6C6020-1B01-4CC5-A7EA-CB3233638E8F}" destId="{4BAEB977-F5FD-4223-AA2E-7E24EC1A313B}" srcOrd="0" destOrd="0" presId="urn:microsoft.com/office/officeart/2005/8/layout/gear1"/>
    <dgm:cxn modelId="{492D14DC-7544-4B80-9C95-B11388067B43}" srcId="{1E729DCB-6D74-4700-8DA7-DDC4C035B182}" destId="{0C6C6020-1B01-4CC5-A7EA-CB3233638E8F}" srcOrd="2" destOrd="0" parTransId="{3E53ED59-BB52-455D-AE24-877D69D9853C}" sibTransId="{5EA99943-965F-4F29-AD67-6CD3C7CAC661}"/>
    <dgm:cxn modelId="{67A790E6-CF7B-44EA-B22A-E4BB4DB6A005}" type="presOf" srcId="{91D7941A-CE24-4945-8390-665EB898F444}" destId="{131FA50B-400F-4A94-B18A-C80349A7187A}" srcOrd="1" destOrd="0" presId="urn:microsoft.com/office/officeart/2005/8/layout/gear1"/>
    <dgm:cxn modelId="{57DA4A33-91FA-48F3-ACBF-4D991279502E}" type="presParOf" srcId="{D7A2BF0F-A386-4420-BA8B-34E7DA41C0FF}" destId="{C2DFB25C-3482-4675-AF1C-4F0E3FFDBFE7}" srcOrd="0" destOrd="0" presId="urn:microsoft.com/office/officeart/2005/8/layout/gear1"/>
    <dgm:cxn modelId="{302E3C37-F13C-4C0E-8F85-080E06C50EF5}" type="presParOf" srcId="{D7A2BF0F-A386-4420-BA8B-34E7DA41C0FF}" destId="{131FA50B-400F-4A94-B18A-C80349A7187A}" srcOrd="1" destOrd="0" presId="urn:microsoft.com/office/officeart/2005/8/layout/gear1"/>
    <dgm:cxn modelId="{FE9DCFBD-EC57-426E-A285-0AFC8CBEAF3F}" type="presParOf" srcId="{D7A2BF0F-A386-4420-BA8B-34E7DA41C0FF}" destId="{ECEFF456-5047-460E-A7A9-2C3CDCAC2083}" srcOrd="2" destOrd="0" presId="urn:microsoft.com/office/officeart/2005/8/layout/gear1"/>
    <dgm:cxn modelId="{5DEA74A4-7CC4-4D73-8B8B-18AC31B3833C}" type="presParOf" srcId="{D7A2BF0F-A386-4420-BA8B-34E7DA41C0FF}" destId="{745AC48C-BCBE-491F-A31C-A7ACC613FD6B}" srcOrd="3" destOrd="0" presId="urn:microsoft.com/office/officeart/2005/8/layout/gear1"/>
    <dgm:cxn modelId="{51EA7172-3E0C-406C-948C-48594FC658EA}" type="presParOf" srcId="{D7A2BF0F-A386-4420-BA8B-34E7DA41C0FF}" destId="{4C22F682-8209-4372-B809-E119D6449C34}" srcOrd="4" destOrd="0" presId="urn:microsoft.com/office/officeart/2005/8/layout/gear1"/>
    <dgm:cxn modelId="{78CE2F45-8ED3-4F7F-985D-8B450BE3108B}" type="presParOf" srcId="{D7A2BF0F-A386-4420-BA8B-34E7DA41C0FF}" destId="{B470BB7F-8E7D-4940-A6A8-47B4699E357B}" srcOrd="5" destOrd="0" presId="urn:microsoft.com/office/officeart/2005/8/layout/gear1"/>
    <dgm:cxn modelId="{EC299D26-1CA4-4E94-B6A1-0AB145F4ECD4}" type="presParOf" srcId="{D7A2BF0F-A386-4420-BA8B-34E7DA41C0FF}" destId="{4BAEB977-F5FD-4223-AA2E-7E24EC1A313B}" srcOrd="6" destOrd="0" presId="urn:microsoft.com/office/officeart/2005/8/layout/gear1"/>
    <dgm:cxn modelId="{92638CEF-58FA-421E-A7B1-6FAA821EAE26}" type="presParOf" srcId="{D7A2BF0F-A386-4420-BA8B-34E7DA41C0FF}" destId="{DA17F7DA-FEC9-4FB3-987D-4C0AE4F0F541}" srcOrd="7" destOrd="0" presId="urn:microsoft.com/office/officeart/2005/8/layout/gear1"/>
    <dgm:cxn modelId="{08CB3016-79CD-4A3D-9669-E8E4A3DA7A34}" type="presParOf" srcId="{D7A2BF0F-A386-4420-BA8B-34E7DA41C0FF}" destId="{3CDF6802-1591-41A5-B299-B5AA32E605F9}" srcOrd="8" destOrd="0" presId="urn:microsoft.com/office/officeart/2005/8/layout/gear1"/>
    <dgm:cxn modelId="{9D18C80B-AA5B-428C-9CBE-EBB1CA2788FF}" type="presParOf" srcId="{D7A2BF0F-A386-4420-BA8B-34E7DA41C0FF}" destId="{6673EFE4-AF6A-4B31-9096-865A0539A36A}" srcOrd="9" destOrd="0" presId="urn:microsoft.com/office/officeart/2005/8/layout/gear1"/>
    <dgm:cxn modelId="{8F405E9D-4A9D-4591-ABC2-EB7EAA3CA951}" type="presParOf" srcId="{D7A2BF0F-A386-4420-BA8B-34E7DA41C0FF}" destId="{7BFFD799-6A73-436C-9F7B-248125473F80}" srcOrd="10" destOrd="0" presId="urn:microsoft.com/office/officeart/2005/8/layout/gear1"/>
    <dgm:cxn modelId="{157A0382-AC05-4375-9A52-301D5E9F0093}" type="presParOf" srcId="{D7A2BF0F-A386-4420-BA8B-34E7DA41C0FF}" destId="{79A5B3FC-C755-4BE6-8562-13DA8336CF89}" srcOrd="11" destOrd="0" presId="urn:microsoft.com/office/officeart/2005/8/layout/gear1"/>
    <dgm:cxn modelId="{38721158-20DB-4C86-94D0-3BCDEC01C039}" type="presParOf" srcId="{D7A2BF0F-A386-4420-BA8B-34E7DA41C0FF}" destId="{1DB2D9AC-F22E-4315-8C78-724A20BEFC68}" srcOrd="12" destOrd="0" presId="urn:microsoft.com/office/officeart/2005/8/layout/gear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127C5F-97A7-4831-908B-55D455803309}">
      <dsp:nvSpPr>
        <dsp:cNvPr id="0" name=""/>
        <dsp:cNvSpPr/>
      </dsp:nvSpPr>
      <dsp:spPr>
        <a:xfrm>
          <a:off x="901452" y="101349"/>
          <a:ext cx="1836214" cy="1050578"/>
        </a:xfrm>
        <a:prstGeom prst="trapezoid">
          <a:avLst>
            <a:gd name="adj" fmla="val 87391"/>
          </a:avLst>
        </a:prstGeom>
        <a:solidFill>
          <a:schemeClr val="accent2">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实际寿命</a:t>
          </a:r>
        </a:p>
      </dsp:txBody>
      <dsp:txXfrm>
        <a:off x="901452" y="101349"/>
        <a:ext cx="1836214" cy="1050578"/>
      </dsp:txXfrm>
    </dsp:sp>
    <dsp:sp modelId="{9F0B720D-4FFC-4472-899A-B02AB63CC551}">
      <dsp:nvSpPr>
        <dsp:cNvPr id="0" name=""/>
        <dsp:cNvSpPr/>
      </dsp:nvSpPr>
      <dsp:spPr>
        <a:xfrm>
          <a:off x="0" y="1050577"/>
          <a:ext cx="3672428" cy="1050578"/>
        </a:xfrm>
        <a:prstGeom prst="trapezoid">
          <a:avLst>
            <a:gd name="adj" fmla="val 87391"/>
          </a:avLst>
        </a:prstGeom>
        <a:solidFill>
          <a:schemeClr val="accent5">
            <a:lumMod val="60000"/>
            <a:lumOff val="4000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zh-CN" altLang="en-US" sz="2000" b="1" kern="1200" dirty="0"/>
            <a:t>预期寿命</a:t>
          </a:r>
        </a:p>
      </dsp:txBody>
      <dsp:txXfrm>
        <a:off x="642674" y="1050577"/>
        <a:ext cx="2387078" cy="10505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DFB25C-3482-4675-AF1C-4F0E3FFDBFE7}">
      <dsp:nvSpPr>
        <dsp:cNvPr id="0" name=""/>
        <dsp:cNvSpPr/>
      </dsp:nvSpPr>
      <dsp:spPr>
        <a:xfrm>
          <a:off x="2189307" y="1465062"/>
          <a:ext cx="1790631" cy="1790631"/>
        </a:xfrm>
        <a:prstGeom prst="gear9">
          <a:avLst/>
        </a:prstGeom>
        <a:solidFill>
          <a:srgbClr val="C000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旧版本</a:t>
          </a:r>
        </a:p>
      </dsp:txBody>
      <dsp:txXfrm>
        <a:off x="2549303" y="1884509"/>
        <a:ext cx="1070639" cy="920421"/>
      </dsp:txXfrm>
    </dsp:sp>
    <dsp:sp modelId="{745AC48C-BCBE-491F-A31C-A7ACC613FD6B}">
      <dsp:nvSpPr>
        <dsp:cNvPr id="0" name=""/>
        <dsp:cNvSpPr/>
      </dsp:nvSpPr>
      <dsp:spPr>
        <a:xfrm>
          <a:off x="1147485" y="1041822"/>
          <a:ext cx="1302277" cy="1302277"/>
        </a:xfrm>
        <a:prstGeom prst="gear6">
          <a:avLst/>
        </a:prstGeom>
        <a:solidFill>
          <a:schemeClr val="accent3">
            <a:lumMod val="50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增加</a:t>
          </a:r>
        </a:p>
      </dsp:txBody>
      <dsp:txXfrm>
        <a:off x="1475337" y="1371656"/>
        <a:ext cx="646573" cy="642609"/>
      </dsp:txXfrm>
    </dsp:sp>
    <dsp:sp modelId="{4BAEB977-F5FD-4223-AA2E-7E24EC1A313B}">
      <dsp:nvSpPr>
        <dsp:cNvPr id="0" name=""/>
        <dsp:cNvSpPr/>
      </dsp:nvSpPr>
      <dsp:spPr>
        <a:xfrm rot="20700000">
          <a:off x="1876893" y="143383"/>
          <a:ext cx="1275966" cy="1275966"/>
        </a:xfrm>
        <a:prstGeom prst="gear6">
          <a:avLst/>
        </a:prstGeom>
        <a:solidFill>
          <a:schemeClr val="accent1"/>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r>
            <a:rPr lang="zh-CN" altLang="en-US" sz="2300" kern="1200" dirty="0"/>
            <a:t>修改</a:t>
          </a:r>
        </a:p>
      </dsp:txBody>
      <dsp:txXfrm rot="-20700000">
        <a:off x="2156750" y="423240"/>
        <a:ext cx="716252" cy="716252"/>
      </dsp:txXfrm>
    </dsp:sp>
    <dsp:sp modelId="{7BFFD799-6A73-436C-9F7B-248125473F80}">
      <dsp:nvSpPr>
        <dsp:cNvPr id="0" name=""/>
        <dsp:cNvSpPr/>
      </dsp:nvSpPr>
      <dsp:spPr>
        <a:xfrm>
          <a:off x="2041591" y="1200515"/>
          <a:ext cx="2292008" cy="2292008"/>
        </a:xfrm>
        <a:prstGeom prst="circularArrow">
          <a:avLst>
            <a:gd name="adj1" fmla="val 4687"/>
            <a:gd name="adj2" fmla="val 299029"/>
            <a:gd name="adj3" fmla="val 2488715"/>
            <a:gd name="adj4" fmla="val 15921730"/>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9A5B3FC-C755-4BE6-8562-13DA8336CF89}">
      <dsp:nvSpPr>
        <dsp:cNvPr id="0" name=""/>
        <dsp:cNvSpPr/>
      </dsp:nvSpPr>
      <dsp:spPr>
        <a:xfrm>
          <a:off x="916854" y="757705"/>
          <a:ext cx="1665287" cy="1665287"/>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B2D9AC-F22E-4315-8C78-724A20BEFC68}">
      <dsp:nvSpPr>
        <dsp:cNvPr id="0" name=""/>
        <dsp:cNvSpPr/>
      </dsp:nvSpPr>
      <dsp:spPr>
        <a:xfrm>
          <a:off x="1581749" y="-132073"/>
          <a:ext cx="1795515" cy="1795515"/>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charset="-122"/>
              </a:defRPr>
            </a:lvl1pPr>
          </a:lstStyle>
          <a:p>
            <a:pPr>
              <a:defRPr/>
            </a:pPr>
            <a:fld id="{6C4A492B-958D-4C25-BF38-1C0A2B4C6D37}" type="datetimeFigureOut">
              <a:rPr lang="zh-CN" altLang="en-US"/>
              <a:pPr>
                <a:defRPr/>
              </a:pPr>
              <a:t>2024/10/31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BF332933-B769-4B73-A7F3-D686B9AB2EFB}" type="slidenum">
              <a:rPr lang="zh-CN" altLang="en-US"/>
              <a:pPr>
                <a:defRPr/>
              </a:pPr>
              <a:t>‹#›</a:t>
            </a:fld>
            <a:endParaRPr lang="zh-CN" altLang="en-US"/>
          </a:p>
        </p:txBody>
      </p:sp>
    </p:spTree>
    <p:extLst>
      <p:ext uri="{BB962C8B-B14F-4D97-AF65-F5344CB8AC3E}">
        <p14:creationId xmlns:p14="http://schemas.microsoft.com/office/powerpoint/2010/main" val="128453401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16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C3495793-8EFD-4411-9597-CEB3F76BDE6E}" type="slidenum">
              <a:rPr lang="zh-CN" altLang="en-US" smtClean="0">
                <a:solidFill>
                  <a:srgbClr val="000000"/>
                </a:solidFill>
              </a:rPr>
              <a:pPr/>
              <a:t>0</a:t>
            </a:fld>
            <a:endParaRPr lang="zh-CN" altLang="en-US">
              <a:solidFill>
                <a:srgbClr val="000000"/>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09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23849196-2823-4ADC-B6D7-C44E8C42715E}" type="slidenum">
              <a:rPr lang="zh-CN" altLang="en-US" smtClean="0">
                <a:solidFill>
                  <a:srgbClr val="000000"/>
                </a:solidFill>
              </a:rPr>
              <a:pPr/>
              <a:t>11</a:t>
            </a:fld>
            <a:endParaRPr lang="zh-CN" altLang="en-US">
              <a:solidFill>
                <a:srgbClr val="000000"/>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这是最明显的代价，但是很显然这不是唯一的代价。</a:t>
            </a:r>
          </a:p>
        </p:txBody>
      </p:sp>
      <p:sp>
        <p:nvSpPr>
          <p:cNvPr id="819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B6513255-3332-4DE6-8FE0-5C053FB3F277}" type="slidenum">
              <a:rPr lang="zh-CN" altLang="en-US" smtClean="0"/>
              <a:pPr/>
              <a:t>15</a:t>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29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A0F7680C-77E5-48A5-B95B-980F1A7260A6}" type="slidenum">
              <a:rPr lang="zh-CN" altLang="en-US" smtClean="0">
                <a:solidFill>
                  <a:srgbClr val="000000"/>
                </a:solidFill>
              </a:rPr>
              <a:pPr/>
              <a:t>16</a:t>
            </a:fld>
            <a:endParaRPr lang="zh-CN" altLang="en-US">
              <a:solidFill>
                <a:srgbClr val="000000"/>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39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3A909466-6739-4AC5-A14D-6AA703691C2A}" type="slidenum">
              <a:rPr lang="zh-CN" altLang="en-US" smtClean="0">
                <a:solidFill>
                  <a:srgbClr val="000000"/>
                </a:solidFill>
              </a:rPr>
              <a:pPr/>
              <a:t>17</a:t>
            </a:fld>
            <a:endParaRPr lang="zh-CN" altLang="en-US">
              <a:solidFill>
                <a:srgbClr val="000000"/>
              </a:solidFil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a:t>
            </a:r>
            <a:r>
              <a:rPr lang="en-US" altLang="zh-CN"/>
              <a:t>1</a:t>
            </a:r>
            <a:r>
              <a:rPr lang="zh-CN" altLang="en-US"/>
              <a:t>）</a:t>
            </a:r>
            <a:r>
              <a:rPr lang="en-US" altLang="zh-CN"/>
              <a:t>c</a:t>
            </a:r>
            <a:r>
              <a:rPr lang="zh-CN" altLang="en-US"/>
              <a:t>：复杂程度</a:t>
            </a:r>
            <a:r>
              <a:rPr lang="en-US" altLang="zh-CN"/>
              <a:t>——</a:t>
            </a:r>
            <a:r>
              <a:rPr lang="zh-CN" altLang="en-US"/>
              <a:t>非结构化设计和缺少文档都会增加软件的复杂程度</a:t>
            </a:r>
            <a:endParaRPr lang="en-US" altLang="zh-CN"/>
          </a:p>
          <a:p>
            <a:r>
              <a:rPr lang="zh-CN" altLang="en-US"/>
              <a:t>（</a:t>
            </a:r>
            <a:r>
              <a:rPr lang="en-US" altLang="zh-CN"/>
              <a:t>2</a:t>
            </a:r>
            <a:r>
              <a:rPr lang="zh-CN" altLang="en-US"/>
              <a:t>）软件的开发途径不好，即没有使用软件工程方法学</a:t>
            </a:r>
          </a:p>
        </p:txBody>
      </p:sp>
      <p:sp>
        <p:nvSpPr>
          <p:cNvPr id="849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A3E7D62-51C7-4DB3-8B92-169082BF00C4}" type="slidenum">
              <a:rPr lang="zh-CN" altLang="en-US" smtClean="0">
                <a:solidFill>
                  <a:srgbClr val="000000"/>
                </a:solidFill>
              </a:rPr>
              <a:pPr/>
              <a:t>18</a:t>
            </a:fld>
            <a:endParaRPr lang="zh-CN" altLang="en-US">
              <a:solidFill>
                <a:srgbClr val="000000"/>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860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BFDC19FD-BF6E-4F7E-A61E-947D58182D6B}" type="slidenum">
              <a:rPr lang="zh-CN" altLang="en-US" smtClean="0">
                <a:solidFill>
                  <a:srgbClr val="000000"/>
                </a:solidFill>
              </a:rPr>
              <a:pPr/>
              <a:t>20</a:t>
            </a:fld>
            <a:endParaRPr lang="zh-CN" altLang="en-US">
              <a:solidFill>
                <a:srgbClr val="000000"/>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70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2938B121-1355-42AD-82D7-4C1A126465E7}" type="slidenum">
              <a:rPr lang="zh-CN" altLang="en-US" smtClean="0">
                <a:solidFill>
                  <a:srgbClr val="000000"/>
                </a:solidFill>
              </a:rPr>
              <a:pPr/>
              <a:t>21</a:t>
            </a:fld>
            <a:endParaRPr lang="zh-CN" altLang="en-US">
              <a:solidFill>
                <a:srgbClr val="000000"/>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880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B66B175D-B325-4AB9-8076-8060AC9E4A84}" type="slidenum">
              <a:rPr lang="zh-CN" altLang="en-US" smtClean="0">
                <a:solidFill>
                  <a:srgbClr val="000000"/>
                </a:solidFill>
              </a:rPr>
              <a:pPr/>
              <a:t>22</a:t>
            </a:fld>
            <a:endParaRPr lang="zh-CN" altLang="en-US">
              <a:solidFill>
                <a:srgbClr val="000000"/>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首先应该确定要求进行的维护的类型。用户常常把一项要求看作是为了改正软件的错误</a:t>
            </a:r>
            <a:r>
              <a:rPr lang="en-US" altLang="zh-CN"/>
              <a:t>(</a:t>
            </a:r>
            <a:r>
              <a:rPr lang="zh-CN" altLang="en-US"/>
              <a:t>改正性维护</a:t>
            </a:r>
            <a:r>
              <a:rPr lang="en-US" altLang="zh-CN"/>
              <a:t>)</a:t>
            </a:r>
            <a:r>
              <a:rPr lang="zh-CN" altLang="en-US"/>
              <a:t>，而开发人员可能把同一项要求看作是适应性或完善性维护。当存在不同意见时必须协商解决。</a:t>
            </a:r>
          </a:p>
        </p:txBody>
      </p:sp>
      <p:sp>
        <p:nvSpPr>
          <p:cNvPr id="890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70C6E13-E472-4184-91E4-F9CFD85A0992}" type="slidenum">
              <a:rPr lang="zh-CN" altLang="en-US" smtClean="0">
                <a:solidFill>
                  <a:srgbClr val="000000"/>
                </a:solidFill>
              </a:rPr>
              <a:pPr/>
              <a:t>25</a:t>
            </a:fld>
            <a:endParaRPr lang="zh-CN" altLang="en-US">
              <a:solidFill>
                <a:srgbClr val="000000"/>
              </a:solidFil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01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5217CA06-6E94-4B53-BFAA-D9B6A72D26C7}" type="slidenum">
              <a:rPr lang="zh-CN" altLang="en-US" smtClean="0">
                <a:solidFill>
                  <a:srgbClr val="000000"/>
                </a:solidFill>
              </a:rPr>
              <a:pPr/>
              <a:t>26</a:t>
            </a:fld>
            <a:endParaRPr lang="zh-CN" altLang="en-US">
              <a:solidFill>
                <a:srgbClr val="000000"/>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27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A59C1B39-5BAA-4881-A42B-EE213CD0C8FC}" type="slidenum">
              <a:rPr lang="zh-CN" altLang="en-US" smtClean="0">
                <a:solidFill>
                  <a:srgbClr val="000000"/>
                </a:solidFill>
              </a:rPr>
              <a:pPr/>
              <a:t>3</a:t>
            </a:fld>
            <a:endParaRPr lang="zh-CN" altLang="en-US">
              <a:solidFill>
                <a:srgbClr val="000000"/>
              </a:solidFil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当然，也有并不完全符合上述事件流的维护要求。当发生恶性的软件问题时，就出现所谓的“救火”维护要求，这种情况需要立即把资源用来解决问题。如果对一个组织来说，“救火”是常见的过程，那么必须怀疑它的管理能力和技术能力。</a:t>
            </a:r>
          </a:p>
          <a:p>
            <a:endParaRPr lang="zh-CN" altLang="en-US"/>
          </a:p>
        </p:txBody>
      </p:sp>
      <p:sp>
        <p:nvSpPr>
          <p:cNvPr id="911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1B8A3A34-1C84-486B-A965-41C9F38F6F29}" type="slidenum">
              <a:rPr lang="zh-CN" altLang="en-US" smtClean="0">
                <a:solidFill>
                  <a:srgbClr val="000000"/>
                </a:solidFill>
              </a:rPr>
              <a:pPr/>
              <a:t>27</a:t>
            </a:fld>
            <a:endParaRPr lang="zh-CN" altLang="en-US">
              <a:solidFill>
                <a:srgbClr val="000000"/>
              </a:solidFil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21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B5C31F98-E043-4979-BC29-0A8C5C73C80A}" type="slidenum">
              <a:rPr lang="zh-CN" altLang="en-US" smtClean="0">
                <a:solidFill>
                  <a:srgbClr val="000000"/>
                </a:solidFill>
              </a:rPr>
              <a:pPr/>
              <a:t>28</a:t>
            </a:fld>
            <a:endParaRPr lang="zh-CN" altLang="en-US">
              <a:solidFill>
                <a:srgbClr val="000000"/>
              </a:solidFil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31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415C5137-E7BE-423C-B857-AD9E8B66B821}" type="slidenum">
              <a:rPr lang="zh-CN" altLang="en-US" smtClean="0">
                <a:solidFill>
                  <a:srgbClr val="000000"/>
                </a:solidFill>
              </a:rPr>
              <a:pPr/>
              <a:t>29</a:t>
            </a:fld>
            <a:endParaRPr lang="zh-CN" altLang="en-US">
              <a:solidFill>
                <a:srgbClr val="000000"/>
              </a:solidFil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缺乏有效的数据就无法评价维护活动。如果已经开始保存维护记录了，则可以对维护工作做一些定量度量。</a:t>
            </a:r>
          </a:p>
        </p:txBody>
      </p:sp>
      <p:sp>
        <p:nvSpPr>
          <p:cNvPr id="942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8A10E8B8-6D5B-4C01-90E1-9AF2FD067BDB}" type="slidenum">
              <a:rPr lang="zh-CN" altLang="en-US" smtClean="0">
                <a:solidFill>
                  <a:srgbClr val="000000"/>
                </a:solidFill>
              </a:rPr>
              <a:pPr/>
              <a:t>30</a:t>
            </a:fld>
            <a:endParaRPr lang="zh-CN" altLang="en-US">
              <a:solidFill>
                <a:srgbClr val="000000"/>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952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3C67FFD7-9A4A-4132-93E5-739FEEECBC8B}" type="slidenum">
              <a:rPr lang="zh-CN" altLang="en-US" smtClean="0">
                <a:solidFill>
                  <a:srgbClr val="000000"/>
                </a:solidFill>
              </a:rPr>
              <a:pPr/>
              <a:t>31</a:t>
            </a:fld>
            <a:endParaRPr lang="zh-CN" altLang="en-US">
              <a:solidFill>
                <a:srgbClr val="000000"/>
              </a:solidFil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626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B9A02E22-1848-42C1-9297-4ADE649D31A1}" type="slidenum">
              <a:rPr lang="zh-CN" altLang="en-US" smtClean="0">
                <a:solidFill>
                  <a:srgbClr val="000000"/>
                </a:solidFill>
              </a:rPr>
              <a:pPr/>
              <a:t>32</a:t>
            </a:fld>
            <a:endParaRPr lang="zh-CN" altLang="en-US">
              <a:solidFill>
                <a:srgbClr val="000000"/>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72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FB301E1C-610C-440D-AE7C-BE4FE26A54E4}" type="slidenum">
              <a:rPr lang="zh-CN" altLang="en-US" smtClean="0">
                <a:solidFill>
                  <a:srgbClr val="000000"/>
                </a:solidFill>
              </a:rPr>
              <a:pPr/>
              <a:t>33</a:t>
            </a:fld>
            <a:endParaRPr lang="zh-CN" altLang="en-US">
              <a:solidFill>
                <a:srgbClr val="000000"/>
              </a:solidFil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830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830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34C5C49F-6CDD-4A0B-81A8-23FA81A2E289}" type="slidenum">
              <a:rPr lang="zh-CN" altLang="en-US" smtClean="0">
                <a:solidFill>
                  <a:srgbClr val="000000"/>
                </a:solidFill>
              </a:rPr>
              <a:pPr/>
              <a:t>34</a:t>
            </a:fld>
            <a:endParaRPr lang="zh-CN" altLang="en-US">
              <a:solidFill>
                <a:srgbClr val="000000"/>
              </a:solidFil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993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08D5D806-9B07-41A4-A7F2-D4E3EE08729C}" type="slidenum">
              <a:rPr lang="zh-CN" altLang="en-US" smtClean="0">
                <a:solidFill>
                  <a:srgbClr val="000000"/>
                </a:solidFill>
              </a:rPr>
              <a:pPr/>
              <a:t>35</a:t>
            </a:fld>
            <a:endParaRPr lang="zh-CN" altLang="en-US">
              <a:solidFill>
                <a:srgbClr val="000000"/>
              </a:solidFil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30F6A16A-6E2F-4A73-B400-DBBE5EB7E7B5}" type="slidenum">
              <a:rPr lang="zh-CN" altLang="en-US" smtClean="0">
                <a:solidFill>
                  <a:srgbClr val="000000"/>
                </a:solidFill>
              </a:rPr>
              <a:pPr/>
              <a:t>36</a:t>
            </a:fld>
            <a:endParaRPr lang="zh-CN" altLang="en-US">
              <a:solidFill>
                <a:srgbClr val="000000"/>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737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9A81CF6D-7446-44A6-AD3E-65BFC503D84E}" type="slidenum">
              <a:rPr lang="zh-CN" altLang="en-US" smtClean="0">
                <a:solidFill>
                  <a:srgbClr val="000000"/>
                </a:solidFill>
              </a:rPr>
              <a:pPr/>
              <a:t>4</a:t>
            </a:fld>
            <a:endParaRPr lang="zh-CN" altLang="en-US">
              <a:solidFill>
                <a:srgbClr val="000000"/>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013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301FBECB-02F5-4E3D-A72A-BE28EC56FF78}" type="slidenum">
              <a:rPr lang="zh-CN" altLang="en-US" smtClean="0">
                <a:solidFill>
                  <a:srgbClr val="000000"/>
                </a:solidFill>
              </a:rPr>
              <a:pPr/>
              <a:t>37</a:t>
            </a:fld>
            <a:endParaRPr lang="zh-CN" altLang="en-US">
              <a:solidFill>
                <a:srgbClr val="000000"/>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024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7C0F3E03-3762-4CAA-ACAA-DC2BE072F9D0}" type="slidenum">
              <a:rPr lang="zh-CN" altLang="en-US" smtClean="0">
                <a:solidFill>
                  <a:srgbClr val="000000"/>
                </a:solidFill>
              </a:rPr>
              <a:pPr/>
              <a:t>38</a:t>
            </a:fld>
            <a:endParaRPr lang="zh-CN" altLang="en-US">
              <a:solidFill>
                <a:srgbClr val="000000"/>
              </a:solidFil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用户文档主要描述系统功能和使用方法，并不关心这些功能是怎样实现的；</a:t>
            </a:r>
            <a:endParaRPr lang="en-US" altLang="zh-CN"/>
          </a:p>
          <a:p>
            <a:r>
              <a:rPr lang="zh-CN" altLang="en-US"/>
              <a:t>系统文档描述系统设计、实现和测试等各方面的内容。</a:t>
            </a:r>
          </a:p>
          <a:p>
            <a:endParaRPr lang="zh-CN" altLang="en-US"/>
          </a:p>
        </p:txBody>
      </p:sp>
      <p:sp>
        <p:nvSpPr>
          <p:cNvPr id="1034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FE5AA5DD-3B81-4AEE-A28E-00745AE822C7}" type="slidenum">
              <a:rPr lang="zh-CN" altLang="en-US" smtClean="0">
                <a:solidFill>
                  <a:srgbClr val="000000"/>
                </a:solidFill>
              </a:rPr>
              <a:pPr/>
              <a:t>39</a:t>
            </a:fld>
            <a:endParaRPr lang="zh-CN" altLang="en-US">
              <a:solidFill>
                <a:srgbClr val="000000"/>
              </a:solidFil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044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36D5C947-2957-4B7F-9FC2-5198D0C6272F}" type="slidenum">
              <a:rPr lang="zh-CN" altLang="en-US" smtClean="0">
                <a:solidFill>
                  <a:srgbClr val="000000"/>
                </a:solidFill>
              </a:rPr>
              <a:pPr/>
              <a:t>40</a:t>
            </a:fld>
            <a:endParaRPr lang="zh-CN" altLang="en-US">
              <a:solidFill>
                <a:srgbClr val="000000"/>
              </a:solidFil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054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A5D711B5-67FC-4674-A4C6-5D0716B779A9}" type="slidenum">
              <a:rPr lang="zh-CN" altLang="en-US" smtClean="0">
                <a:solidFill>
                  <a:srgbClr val="000000"/>
                </a:solidFill>
              </a:rPr>
              <a:pPr/>
              <a:t>41</a:t>
            </a:fld>
            <a:endParaRPr lang="zh-CN" altLang="en-US">
              <a:solidFill>
                <a:srgbClr val="000000"/>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0650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649C19A4-CB9B-41A4-B94E-78420EA53C88}" type="slidenum">
              <a:rPr lang="zh-CN" altLang="en-US" smtClean="0">
                <a:solidFill>
                  <a:srgbClr val="000000"/>
                </a:solidFill>
              </a:rPr>
              <a:pPr/>
              <a:t>42</a:t>
            </a:fld>
            <a:endParaRPr lang="zh-CN" altLang="en-US">
              <a:solidFill>
                <a:srgbClr val="000000"/>
              </a:solidFil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0752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32DDDDB4-CB6F-48E2-A0C5-60F9119F3B4A}" type="slidenum">
              <a:rPr lang="zh-CN" altLang="en-US" smtClean="0">
                <a:solidFill>
                  <a:srgbClr val="000000"/>
                </a:solidFill>
              </a:rPr>
              <a:pPr/>
              <a:t>43</a:t>
            </a:fld>
            <a:endParaRPr lang="zh-CN" altLang="en-US">
              <a:solidFill>
                <a:srgbClr val="000000"/>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0854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D6029914-1222-4555-A0ED-8E5843AC4C77}" type="slidenum">
              <a:rPr lang="zh-CN" altLang="en-US" smtClean="0">
                <a:solidFill>
                  <a:srgbClr val="000000"/>
                </a:solidFill>
              </a:rPr>
              <a:pPr/>
              <a:t>45</a:t>
            </a:fld>
            <a:endParaRPr lang="zh-CN" altLang="en-US">
              <a:solidFill>
                <a:srgbClr val="000000"/>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第一种做法很盲目，通常人们采用后</a:t>
            </a:r>
            <a:r>
              <a:rPr lang="en-US" altLang="zh-CN"/>
              <a:t>3</a:t>
            </a:r>
            <a:r>
              <a:rPr lang="zh-CN" altLang="en-US"/>
              <a:t>种做法。其中第</a:t>
            </a:r>
            <a:r>
              <a:rPr lang="en-US" altLang="zh-CN"/>
              <a:t>4</a:t>
            </a:r>
            <a:r>
              <a:rPr lang="zh-CN" altLang="en-US"/>
              <a:t>种做法称为软件再工程，这样的维护活动也就是本章</a:t>
            </a:r>
            <a:r>
              <a:rPr lang="en-US" altLang="zh-CN"/>
              <a:t>8.1</a:t>
            </a:r>
            <a:r>
              <a:rPr lang="zh-CN" altLang="en-US"/>
              <a:t>节中所说的预防性维护，而第</a:t>
            </a:r>
            <a:r>
              <a:rPr lang="en-US" altLang="zh-CN"/>
              <a:t>3</a:t>
            </a:r>
            <a:r>
              <a:rPr lang="zh-CN" altLang="en-US"/>
              <a:t>种做法实质上是局部的再工程。</a:t>
            </a:r>
          </a:p>
        </p:txBody>
      </p:sp>
      <p:sp>
        <p:nvSpPr>
          <p:cNvPr id="10957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E0B27B57-514B-4735-9BF7-D135BA3FC451}" type="slidenum">
              <a:rPr lang="zh-CN" altLang="en-US" smtClean="0">
                <a:solidFill>
                  <a:srgbClr val="000000"/>
                </a:solidFill>
              </a:rPr>
              <a:pPr/>
              <a:t>46</a:t>
            </a:fld>
            <a:endParaRPr lang="zh-CN" altLang="en-US">
              <a:solidFill>
                <a:srgbClr val="000000"/>
              </a:solidFil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059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B9AC1857-3067-4016-B665-54EF60AA770D}" type="slidenum">
              <a:rPr lang="zh-CN" altLang="en-US" smtClean="0">
                <a:solidFill>
                  <a:srgbClr val="000000"/>
                </a:solidFill>
              </a:rPr>
              <a:pPr/>
              <a:t>47</a:t>
            </a:fld>
            <a:endParaRPr lang="zh-CN" altLang="en-US">
              <a:solidFill>
                <a:srgbClr val="000000"/>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47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2803C4D0-A67F-4496-B8D7-3025A4B3D2F0}" type="slidenum">
              <a:rPr lang="zh-CN" altLang="en-US" smtClean="0"/>
              <a:pPr/>
              <a:t>5</a:t>
            </a:fld>
            <a:endParaRPr lang="zh-CN"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162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09C4DD42-F7B8-4A26-B49F-9B8D1413A60C}" type="slidenum">
              <a:rPr lang="zh-CN" altLang="en-US" smtClean="0">
                <a:solidFill>
                  <a:srgbClr val="000000"/>
                </a:solidFill>
              </a:rPr>
              <a:pPr/>
              <a:t>48</a:t>
            </a:fld>
            <a:endParaRPr lang="zh-CN" altLang="en-US">
              <a:solidFill>
                <a:srgbClr val="000000"/>
              </a:solidFil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11264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37A5FCCE-6624-400C-A540-60A5F5AED5E6}" type="slidenum">
              <a:rPr lang="zh-CN" altLang="en-US" smtClean="0">
                <a:solidFill>
                  <a:srgbClr val="000000"/>
                </a:solidFill>
              </a:rPr>
              <a:pPr/>
              <a:t>49</a:t>
            </a:fld>
            <a:endParaRPr lang="zh-CN" altLang="en-US">
              <a:solidFill>
                <a:srgbClr val="000000"/>
              </a:solidFil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36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EA55EB66-D07E-4A1F-B3E7-486BD4F15767}" type="slidenum">
              <a:rPr lang="zh-CN" altLang="en-US" smtClean="0">
                <a:solidFill>
                  <a:srgbClr val="000000"/>
                </a:solidFill>
              </a:rPr>
              <a:pPr/>
              <a:t>50</a:t>
            </a:fld>
            <a:endParaRPr lang="zh-CN" altLang="en-US">
              <a:solidFill>
                <a:srgbClr val="000000"/>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36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EA55EB66-D07E-4A1F-B3E7-486BD4F15767}" type="slidenum">
              <a:rPr lang="zh-CN" altLang="en-US" smtClean="0">
                <a:solidFill>
                  <a:srgbClr val="000000"/>
                </a:solidFill>
              </a:rPr>
              <a:pPr/>
              <a:t>51</a:t>
            </a:fld>
            <a:endParaRPr lang="zh-CN" altLang="en-US">
              <a:solidFill>
                <a:srgbClr val="000000"/>
              </a:solidFil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469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DC3F5764-61C5-428A-AE10-14A5340695CC}" type="slidenum">
              <a:rPr lang="zh-CN" altLang="en-US" smtClean="0">
                <a:solidFill>
                  <a:srgbClr val="000000"/>
                </a:solidFill>
              </a:rPr>
              <a:pPr/>
              <a:t>52</a:t>
            </a:fld>
            <a:endParaRPr lang="zh-CN" altLang="en-US">
              <a:solidFill>
                <a:srgbClr val="000000"/>
              </a:solidFil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571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AC3E28DC-D607-4F80-96D8-8D502C76A426}" type="slidenum">
              <a:rPr lang="zh-CN" altLang="en-US" smtClean="0">
                <a:solidFill>
                  <a:srgbClr val="000000"/>
                </a:solidFill>
              </a:rPr>
              <a:pPr/>
              <a:t>53</a:t>
            </a:fld>
            <a:endParaRPr lang="zh-CN" altLang="en-US">
              <a:solidFill>
                <a:srgbClr val="000000"/>
              </a:solidFil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674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B72DC100-1CE7-45AF-9D04-071D28C03217}" type="slidenum">
              <a:rPr lang="zh-CN" altLang="en-US" smtClean="0">
                <a:solidFill>
                  <a:srgbClr val="000000"/>
                </a:solidFill>
              </a:rPr>
              <a:pPr/>
              <a:t>54</a:t>
            </a:fld>
            <a:endParaRPr lang="zh-CN" altLang="en-US">
              <a:solidFill>
                <a:srgbClr val="000000"/>
              </a:solidFil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C1AEF-A083-E5CC-4DCD-2157C9084688}"/>
            </a:ext>
          </a:extLst>
        </p:cNvPr>
        <p:cNvGrpSpPr/>
        <p:nvPr/>
      </p:nvGrpSpPr>
      <p:grpSpPr>
        <a:xfrm>
          <a:off x="0" y="0"/>
          <a:ext cx="0" cy="0"/>
          <a:chOff x="0" y="0"/>
          <a:chExt cx="0" cy="0"/>
        </a:xfrm>
      </p:grpSpPr>
      <p:sp>
        <p:nvSpPr>
          <p:cNvPr id="116738" name="幻灯片图像占位符 1">
            <a:extLst>
              <a:ext uri="{FF2B5EF4-FFF2-40B4-BE49-F238E27FC236}">
                <a16:creationId xmlns:a16="http://schemas.microsoft.com/office/drawing/2014/main" id="{38E0F346-9ACC-0128-796E-8F75D3EEC1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备注占位符 2">
            <a:extLst>
              <a:ext uri="{FF2B5EF4-FFF2-40B4-BE49-F238E27FC236}">
                <a16:creationId xmlns:a16="http://schemas.microsoft.com/office/drawing/2014/main" id="{8FBF84FF-2008-A002-8137-5B3D9972312B}"/>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6740" name="灯片编号占位符 3">
            <a:extLst>
              <a:ext uri="{FF2B5EF4-FFF2-40B4-BE49-F238E27FC236}">
                <a16:creationId xmlns:a16="http://schemas.microsoft.com/office/drawing/2014/main" id="{6C4BD450-1E7F-03C2-F41A-52FFC62AF237}"/>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B72DC100-1CE7-45AF-9D04-071D28C03217}" type="slidenum">
              <a:rPr lang="zh-CN" altLang="en-US" smtClean="0">
                <a:solidFill>
                  <a:srgbClr val="000000"/>
                </a:solidFill>
              </a:rPr>
              <a:pPr/>
              <a:t>55</a:t>
            </a:fld>
            <a:endParaRPr lang="zh-CN" altLang="en-US">
              <a:solidFill>
                <a:srgbClr val="000000"/>
              </a:solidFill>
            </a:endParaRPr>
          </a:p>
        </p:txBody>
      </p:sp>
    </p:spTree>
    <p:extLst>
      <p:ext uri="{BB962C8B-B14F-4D97-AF65-F5344CB8AC3E}">
        <p14:creationId xmlns:p14="http://schemas.microsoft.com/office/powerpoint/2010/main" val="13476554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776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ECD0F75C-D58A-41E9-AEC1-B2A620A1657E}" type="slidenum">
              <a:rPr lang="zh-CN" altLang="en-US" smtClean="0">
                <a:solidFill>
                  <a:srgbClr val="000000"/>
                </a:solidFill>
              </a:rPr>
              <a:pPr/>
              <a:t>56</a:t>
            </a:fld>
            <a:endParaRPr lang="zh-CN" altLang="en-US">
              <a:solidFill>
                <a:srgbClr val="000000"/>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878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738C4713-CD10-445C-B241-8D7FEA49BB49}" type="slidenum">
              <a:rPr lang="zh-CN" altLang="en-US" smtClean="0">
                <a:solidFill>
                  <a:srgbClr val="000000"/>
                </a:solidFill>
              </a:rPr>
              <a:pPr/>
              <a:t>57</a:t>
            </a:fld>
            <a:endParaRPr lang="zh-CN" altLang="en-US">
              <a:solidFill>
                <a:srgbClr val="000000"/>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5780"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03623574-7ADD-4BBA-A4FA-491717C78342}" type="slidenum">
              <a:rPr lang="zh-CN" altLang="en-US" smtClean="0">
                <a:solidFill>
                  <a:srgbClr val="000000"/>
                </a:solidFill>
              </a:rPr>
              <a:pPr/>
              <a:t>6</a:t>
            </a:fld>
            <a:endParaRPr lang="zh-CN" altLang="en-US">
              <a:solidFill>
                <a:srgbClr val="000000"/>
              </a:solidFil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1981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B95FA1CB-B7E6-4B7A-8843-6E6242B739FC}" type="slidenum">
              <a:rPr lang="zh-CN" altLang="en-US" smtClean="0">
                <a:solidFill>
                  <a:srgbClr val="000000"/>
                </a:solidFill>
              </a:rPr>
              <a:pPr/>
              <a:t>58</a:t>
            </a:fld>
            <a:endParaRPr lang="zh-CN" altLang="en-US">
              <a:solidFill>
                <a:srgbClr val="000000"/>
              </a:solidFil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1208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398AC602-EA7B-4363-A3BD-42B9D9D2925A}" type="slidenum">
              <a:rPr lang="zh-CN" altLang="en-US" smtClean="0">
                <a:solidFill>
                  <a:srgbClr val="000000"/>
                </a:solidFill>
              </a:rPr>
              <a:pPr/>
              <a:t>60</a:t>
            </a:fld>
            <a:endParaRPr lang="zh-CN" altLang="en-US">
              <a:solidFill>
                <a:srgbClr val="000000"/>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a:t>计算机科学技术领域的各个方面都在迅速进步，大约每过</a:t>
            </a:r>
            <a:r>
              <a:rPr lang="en-US" altLang="zh-CN"/>
              <a:t>36</a:t>
            </a:r>
            <a:r>
              <a:rPr lang="zh-CN" altLang="en-US"/>
              <a:t>个月就有新一代的硬件宣告出现，经常推出新操作系统或旧系统的修改版本，时常增加或修改外部设备和其他系统部件；另外，应用软件的使用寿命却很容易超过</a:t>
            </a:r>
            <a:r>
              <a:rPr lang="en-US" altLang="zh-CN"/>
              <a:t>10</a:t>
            </a:r>
            <a:r>
              <a:rPr lang="zh-CN" altLang="en-US"/>
              <a:t>年，远远长于最初开发这个软件时的运行环境的寿命。因此，适应性维护，也就是为了和变化了的环境适当地配合而进行的修改软件的活动，是既必要又经常的维护活动。</a:t>
            </a:r>
          </a:p>
        </p:txBody>
      </p:sp>
      <p:sp>
        <p:nvSpPr>
          <p:cNvPr id="7680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A81CD1C1-03C4-4272-8BE6-63DB6B9BF990}" type="slidenum">
              <a:rPr lang="zh-CN" altLang="en-US" smtClean="0">
                <a:solidFill>
                  <a:srgbClr val="000000"/>
                </a:solidFill>
              </a:rPr>
              <a:pPr/>
              <a:t>7</a:t>
            </a:fld>
            <a:endParaRPr lang="zh-CN" altLang="en-US">
              <a:solidFill>
                <a:srgbClr val="000000"/>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782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67F6DE1A-5F84-405D-BB73-1CB4841B7865}" type="slidenum">
              <a:rPr lang="zh-CN" altLang="en-US" smtClean="0">
                <a:solidFill>
                  <a:srgbClr val="000000"/>
                </a:solidFill>
              </a:rPr>
              <a:pPr/>
              <a:t>8</a:t>
            </a:fld>
            <a:endParaRPr lang="zh-CN" altLang="en-US">
              <a:solidFill>
                <a:srgbClr val="000000"/>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885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4CC384F9-FB72-4D5A-9C4A-97A2C653D536}" type="slidenum">
              <a:rPr lang="zh-CN" altLang="en-US" smtClean="0">
                <a:solidFill>
                  <a:srgbClr val="000000"/>
                </a:solidFill>
              </a:rPr>
              <a:pPr/>
              <a:t>9</a:t>
            </a:fld>
            <a:endParaRPr lang="zh-CN" altLang="en-US">
              <a:solidFill>
                <a:srgbClr val="000000"/>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a:p>
        </p:txBody>
      </p:sp>
      <p:sp>
        <p:nvSpPr>
          <p:cNvPr id="7987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fld id="{F4CD8B0D-69F7-4BED-9111-2FEAC2F68F4C}" type="slidenum">
              <a:rPr lang="zh-CN" altLang="en-US" smtClean="0">
                <a:solidFill>
                  <a:srgbClr val="000000"/>
                </a:solidFill>
              </a:rPr>
              <a:pPr/>
              <a:t>10</a:t>
            </a:fld>
            <a:endParaRPr lang="zh-CN" altLang="en-US">
              <a:solidFill>
                <a:srgbClr val="000000"/>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5 Marcador de número de diapositiva"/>
          <p:cNvSpPr txBox="1">
            <a:spLocks/>
          </p:cNvSpPr>
          <p:nvPr userDrawn="1"/>
        </p:nvSpPr>
        <p:spPr>
          <a:xfrm>
            <a:off x="8316913" y="84138"/>
            <a:ext cx="576262" cy="365125"/>
          </a:xfrm>
          <a:prstGeom prst="rect">
            <a:avLst/>
          </a:prstGeom>
        </p:spPr>
        <p:txBody>
          <a:bodyPr anchor="ctr"/>
          <a:lstStyle>
            <a:defPPr>
              <a:defRPr lang="es-ES"/>
            </a:defPPr>
            <a:lvl1pPr algn="r" rtl="0" fontAlgn="base">
              <a:spcBef>
                <a:spcPct val="0"/>
              </a:spcBef>
              <a:spcAft>
                <a:spcPct val="0"/>
              </a:spcAft>
              <a:defRPr sz="2000" b="1" kern="1200">
                <a:solidFill>
                  <a:schemeClr val="bg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eaLnBrk="1" hangingPunct="1">
              <a:defRPr/>
            </a:pPr>
            <a:endParaRPr lang="es-ES" altLang="zh-CN" dirty="0">
              <a:solidFill>
                <a:prstClr val="white"/>
              </a:solidFill>
            </a:endParaRPr>
          </a:p>
        </p:txBody>
      </p:sp>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6" name="3 Marcador de fecha"/>
          <p:cNvSpPr>
            <a:spLocks noGrp="1"/>
          </p:cNvSpPr>
          <p:nvPr>
            <p:ph type="dt" sz="half" idx="10"/>
          </p:nvPr>
        </p:nvSpPr>
        <p:spPr/>
        <p:txBody>
          <a:bodyPr/>
          <a:lstStyle>
            <a:lvl1pPr>
              <a:defRPr/>
            </a:lvl1pPr>
          </a:lstStyle>
          <a:p>
            <a:pPr>
              <a:defRPr/>
            </a:pPr>
            <a:fld id="{29931C32-5FBC-474B-84F6-17A853C2F2C3}" type="datetime1">
              <a:rPr lang="zh-CN" altLang="en-US"/>
              <a:pPr>
                <a:defRPr/>
              </a:pPr>
              <a:t>2024/10/31</a:t>
            </a:fld>
            <a:endParaRPr lang="es-ES" altLang="zh-CN"/>
          </a:p>
        </p:txBody>
      </p:sp>
      <p:sp>
        <p:nvSpPr>
          <p:cNvPr id="7" name="4 Marcador de pie de página"/>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861045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6 Recortar rectángulo de esquina del mismo lado"/>
          <p:cNvSpPr/>
          <p:nvPr userDrawn="1"/>
        </p:nvSpPr>
        <p:spPr>
          <a:xfrm>
            <a:off x="8026400" y="0"/>
            <a:ext cx="577850" cy="438150"/>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algn="ctr" eaLnBrk="1" hangingPunct="1">
              <a:defRPr/>
            </a:pPr>
            <a:fld id="{9E49501C-61CD-4A88-8F28-1C2C3EB78D93}" type="slidenum">
              <a:rPr lang="es-ES" altLang="zh-CN">
                <a:solidFill>
                  <a:srgbClr val="FFFFFF"/>
                </a:solidFill>
              </a:rPr>
              <a:pPr algn="ctr" eaLnBrk="1" hangingPunct="1">
                <a:defRPr/>
              </a:pPr>
              <a:t>‹#›</a:t>
            </a:fld>
            <a:endParaRPr lang="es-ES" altLang="zh-CN">
              <a:solidFill>
                <a:srgbClr val="FFFFFF"/>
              </a:solidFill>
            </a:endParaRPr>
          </a:p>
        </p:txBody>
      </p:sp>
      <p:sp>
        <p:nvSpPr>
          <p:cNvPr id="2" name="1 Título"/>
          <p:cNvSpPr>
            <a:spLocks noGrp="1"/>
          </p:cNvSpPr>
          <p:nvPr>
            <p:ph type="title"/>
          </p:nvPr>
        </p:nvSpPr>
        <p:spPr/>
        <p:txBody>
          <a:bodyPr/>
          <a:lstStyle/>
          <a:p>
            <a:r>
              <a:rPr lang="es-ES" dirty="0"/>
              <a:t>Haga clic para modificar el estilo de título del patrón</a:t>
            </a:r>
          </a:p>
        </p:txBody>
      </p:sp>
      <p:sp>
        <p:nvSpPr>
          <p:cNvPr id="3" name="2 Marcador de contenido"/>
          <p:cNvSpPr>
            <a:spLocks noGrp="1"/>
          </p:cNvSpPr>
          <p:nvPr>
            <p:ph idx="1"/>
          </p:nvPr>
        </p:nvSpPr>
        <p:spPr>
          <a:xfrm>
            <a:off x="395536" y="1495425"/>
            <a:ext cx="8229600" cy="4525963"/>
          </a:xfrm>
        </p:spPr>
        <p:txBody>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6" name="3 Marcador de fecha"/>
          <p:cNvSpPr>
            <a:spLocks noGrp="1"/>
          </p:cNvSpPr>
          <p:nvPr>
            <p:ph type="dt" sz="half" idx="10"/>
          </p:nvPr>
        </p:nvSpPr>
        <p:spPr/>
        <p:txBody>
          <a:bodyPr/>
          <a:lstStyle>
            <a:lvl1pPr>
              <a:defRPr/>
            </a:lvl1pPr>
          </a:lstStyle>
          <a:p>
            <a:pPr>
              <a:defRPr/>
            </a:pPr>
            <a:fld id="{1DA53356-F726-4F37-9310-A6B97EC55DAC}" type="datetime1">
              <a:rPr lang="zh-CN" altLang="en-US"/>
              <a:pPr>
                <a:defRPr/>
              </a:pPr>
              <a:t>2024/10/31</a:t>
            </a:fld>
            <a:endParaRPr lang="es-ES" altLang="zh-CN"/>
          </a:p>
        </p:txBody>
      </p:sp>
      <p:sp>
        <p:nvSpPr>
          <p:cNvPr id="7" name="4 Marcador de pie de página"/>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0982155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ítulo y objetos">
    <p:spTree>
      <p:nvGrpSpPr>
        <p:cNvPr id="1" name=""/>
        <p:cNvGrpSpPr/>
        <p:nvPr/>
      </p:nvGrpSpPr>
      <p:grpSpPr>
        <a:xfrm>
          <a:off x="0" y="0"/>
          <a:ext cx="0" cy="0"/>
          <a:chOff x="0" y="0"/>
          <a:chExt cx="0" cy="0"/>
        </a:xfrm>
      </p:grpSpPr>
      <p:sp>
        <p:nvSpPr>
          <p:cNvPr id="2" name="5 Marcador de número de diapositiva"/>
          <p:cNvSpPr txBox="1">
            <a:spLocks/>
          </p:cNvSpPr>
          <p:nvPr userDrawn="1"/>
        </p:nvSpPr>
        <p:spPr>
          <a:xfrm>
            <a:off x="7748588" y="6329363"/>
            <a:ext cx="1223962" cy="365125"/>
          </a:xfrm>
          <a:prstGeom prst="rect">
            <a:avLst/>
          </a:prstGeom>
        </p:spPr>
        <p:txBody>
          <a:bodyPr anchor="ctr"/>
          <a:lstStyle>
            <a:defPPr>
              <a:defRPr lang="es-ES"/>
            </a:defPPr>
            <a:lvl1pPr algn="r" rtl="0" fontAlgn="base">
              <a:spcBef>
                <a:spcPct val="0"/>
              </a:spcBef>
              <a:spcAft>
                <a:spcPct val="0"/>
              </a:spcAft>
              <a:defRPr sz="2000" b="1" kern="1200">
                <a:solidFill>
                  <a:schemeClr val="bg1"/>
                </a:solidFill>
                <a:latin typeface="Calibri" pitchFamily="34"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a:lstStyle>
          <a:p>
            <a:pPr eaLnBrk="1" hangingPunct="1">
              <a:defRPr/>
            </a:pPr>
            <a:endParaRPr lang="es-ES" altLang="zh-CN" dirty="0">
              <a:solidFill>
                <a:prstClr val="white"/>
              </a:solidFill>
            </a:endParaRPr>
          </a:p>
        </p:txBody>
      </p:sp>
      <p:pic>
        <p:nvPicPr>
          <p:cNvPr id="3" name="Imagen 5" descr="C:\Users\Design\Documents\Edu\Product Launch\shadow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3 Marcador de fecha"/>
          <p:cNvSpPr>
            <a:spLocks noGrp="1"/>
          </p:cNvSpPr>
          <p:nvPr>
            <p:ph type="dt" sz="half" idx="10"/>
          </p:nvPr>
        </p:nvSpPr>
        <p:spPr/>
        <p:txBody>
          <a:bodyPr/>
          <a:lstStyle>
            <a:lvl1pPr>
              <a:defRPr/>
            </a:lvl1pPr>
          </a:lstStyle>
          <a:p>
            <a:pPr>
              <a:defRPr/>
            </a:pPr>
            <a:fld id="{9CE4DD6F-744D-4481-A206-3DCA286A2436}" type="datetime1">
              <a:rPr lang="zh-CN" altLang="en-US"/>
              <a:pPr>
                <a:defRPr/>
              </a:pPr>
              <a:t>2024/10/31</a:t>
            </a:fld>
            <a:endParaRPr lang="es-ES" altLang="zh-CN"/>
          </a:p>
        </p:txBody>
      </p:sp>
      <p:sp>
        <p:nvSpPr>
          <p:cNvPr id="5" name="4 Marcador de pie de página"/>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098940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pic>
        <p:nvPicPr>
          <p:cNvPr id="4" name="Imagen 5" descr="C:\Users\Design\Documents\Edu\Product Launch\shadow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5" name="3 Marcador de fecha"/>
          <p:cNvSpPr>
            <a:spLocks noGrp="1"/>
          </p:cNvSpPr>
          <p:nvPr>
            <p:ph type="dt" sz="half" idx="10"/>
          </p:nvPr>
        </p:nvSpPr>
        <p:spPr/>
        <p:txBody>
          <a:bodyPr/>
          <a:lstStyle>
            <a:lvl1pPr>
              <a:defRPr/>
            </a:lvl1pPr>
          </a:lstStyle>
          <a:p>
            <a:pPr>
              <a:defRPr/>
            </a:pPr>
            <a:fld id="{8BEE74C2-1050-479C-9FB9-AF553BD5716D}" type="datetime1">
              <a:rPr lang="es-ES" altLang="zh-CN"/>
              <a:pPr>
                <a:defRPr/>
              </a:pPr>
              <a:t>31/10/2024</a:t>
            </a:fld>
            <a:endParaRPr lang="es-ES" altLang="zh-CN"/>
          </a:p>
        </p:txBody>
      </p:sp>
      <p:sp>
        <p:nvSpPr>
          <p:cNvPr id="6" name="4 Marcador de pie de página"/>
          <p:cNvSpPr>
            <a:spLocks noGrp="1"/>
          </p:cNvSpPr>
          <p:nvPr>
            <p:ph type="ftr" sz="quarter" idx="11"/>
          </p:nvPr>
        </p:nvSpPr>
        <p:spPr/>
        <p:txBody>
          <a:bodyPr/>
          <a:lstStyle>
            <a:lvl1pPr>
              <a:defRPr/>
            </a:lvl1pPr>
          </a:lstStyle>
          <a:p>
            <a:pPr>
              <a:defRPr/>
            </a:pPr>
            <a:endParaRPr lang="es-ES" altLang="zh-CN"/>
          </a:p>
        </p:txBody>
      </p:sp>
      <p:sp>
        <p:nvSpPr>
          <p:cNvPr id="7" name="5 Marcador de número de diapositiva"/>
          <p:cNvSpPr>
            <a:spLocks noGrp="1"/>
          </p:cNvSpPr>
          <p:nvPr>
            <p:ph type="sldNum" sz="quarter" idx="12"/>
          </p:nvPr>
        </p:nvSpPr>
        <p:spPr/>
        <p:txBody>
          <a:bodyPr/>
          <a:lstStyle>
            <a:lvl1pPr>
              <a:defRPr/>
            </a:lvl1pPr>
          </a:lstStyle>
          <a:p>
            <a:pPr>
              <a:defRPr/>
            </a:pPr>
            <a:fld id="{E4737CD1-79BD-4E7A-8E8B-02F6AF2E15D2}" type="slidenum">
              <a:rPr lang="es-ES" altLang="zh-CN"/>
              <a:pPr>
                <a:defRPr/>
              </a:pPr>
              <a:t>‹#›</a:t>
            </a:fld>
            <a:endParaRPr lang="es-ES" altLang="zh-CN"/>
          </a:p>
        </p:txBody>
      </p:sp>
    </p:spTree>
    <p:extLst>
      <p:ext uri="{BB962C8B-B14F-4D97-AF65-F5344CB8AC3E}">
        <p14:creationId xmlns:p14="http://schemas.microsoft.com/office/powerpoint/2010/main" val="1900296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4"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5" name="5 Marcador de número de diapositiva"/>
          <p:cNvSpPr txBox="1">
            <a:spLocks/>
          </p:cNvSpPr>
          <p:nvPr userDrawn="1"/>
        </p:nvSpPr>
        <p:spPr>
          <a:xfrm>
            <a:off x="8204200" y="68263"/>
            <a:ext cx="576263" cy="365125"/>
          </a:xfrm>
          <a:prstGeom prst="rect">
            <a:avLst/>
          </a:prstGeom>
        </p:spPr>
        <p:txBody>
          <a:bodyPr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fld id="{8AF182A9-2A29-4B46-937C-6E7ABD3321EA}" type="slidenum">
              <a:rPr lang="es-ES" altLang="zh-CN" sz="2000" b="1" smtClean="0">
                <a:solidFill>
                  <a:srgbClr val="FFFFFF"/>
                </a:solidFill>
                <a:latin typeface="Calibri" pitchFamily="34" charset="0"/>
              </a:rPr>
              <a:pPr algn="r" eaLnBrk="1" hangingPunct="1">
                <a:defRPr/>
              </a:pPr>
              <a:t>‹#›</a:t>
            </a:fld>
            <a:endParaRPr lang="es-ES" altLang="zh-CN" sz="2000" b="1">
              <a:solidFill>
                <a:srgbClr val="FFFFFF"/>
              </a:solidFill>
              <a:latin typeface="Calibri" pitchFamily="34" charset="0"/>
            </a:endParaRPr>
          </a:p>
        </p:txBody>
      </p:sp>
      <p:pic>
        <p:nvPicPr>
          <p:cNvPr id="6" name="Imagen 5" descr="C:\Users\Design\Documents\Edu\Product Launch\shadow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3 Marcador de fecha"/>
          <p:cNvSpPr>
            <a:spLocks noGrp="1"/>
          </p:cNvSpPr>
          <p:nvPr>
            <p:ph type="dt" sz="half" idx="10"/>
          </p:nvPr>
        </p:nvSpPr>
        <p:spPr/>
        <p:txBody>
          <a:bodyPr/>
          <a:lstStyle>
            <a:lvl1pPr>
              <a:defRPr/>
            </a:lvl1pPr>
          </a:lstStyle>
          <a:p>
            <a:pPr>
              <a:defRPr/>
            </a:pPr>
            <a:fld id="{F1C49C07-1A7B-4C15-A5F6-20FF4E4211C7}" type="datetime1">
              <a:rPr lang="es-ES" altLang="zh-CN"/>
              <a:pPr>
                <a:defRPr/>
              </a:pPr>
              <a:t>31/10/2024</a:t>
            </a:fld>
            <a:endParaRPr lang="es-ES" altLang="zh-CN" dirty="0"/>
          </a:p>
        </p:txBody>
      </p:sp>
      <p:sp>
        <p:nvSpPr>
          <p:cNvPr id="8" name="4 Marcador de pie de página"/>
          <p:cNvSpPr>
            <a:spLocks noGrp="1"/>
          </p:cNvSpPr>
          <p:nvPr>
            <p:ph type="ftr" sz="quarter" idx="11"/>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2142980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章节">
    <p:spTree>
      <p:nvGrpSpPr>
        <p:cNvPr id="1" name=""/>
        <p:cNvGrpSpPr/>
        <p:nvPr/>
      </p:nvGrpSpPr>
      <p:grpSpPr>
        <a:xfrm>
          <a:off x="0" y="0"/>
          <a:ext cx="0" cy="0"/>
          <a:chOff x="0" y="0"/>
          <a:chExt cx="0" cy="0"/>
        </a:xfrm>
      </p:grpSpPr>
      <p:sp>
        <p:nvSpPr>
          <p:cNvPr id="2" name="46 Recortar rectángulo de esquina del mismo lado"/>
          <p:cNvSpPr/>
          <p:nvPr userDrawn="1"/>
        </p:nvSpPr>
        <p:spPr>
          <a:xfrm>
            <a:off x="8348663" y="0"/>
            <a:ext cx="431800" cy="433388"/>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eaLnBrk="1" hangingPunct="1">
              <a:defRPr/>
            </a:pPr>
            <a:endParaRPr lang="es-ES" altLang="zh-CN" dirty="0">
              <a:solidFill>
                <a:prstClr val="white"/>
              </a:solidFill>
            </a:endParaRPr>
          </a:p>
        </p:txBody>
      </p:sp>
      <p:sp>
        <p:nvSpPr>
          <p:cNvPr id="3" name="5 Marcador de número de diapositiva"/>
          <p:cNvSpPr txBox="1">
            <a:spLocks/>
          </p:cNvSpPr>
          <p:nvPr userDrawn="1"/>
        </p:nvSpPr>
        <p:spPr>
          <a:xfrm>
            <a:off x="8204200" y="66675"/>
            <a:ext cx="576263" cy="365125"/>
          </a:xfrm>
          <a:prstGeom prst="rect">
            <a:avLst/>
          </a:prstGeom>
        </p:spPr>
        <p:txBody>
          <a:bodyPr anchor="ct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r" eaLnBrk="1" hangingPunct="1">
              <a:defRPr/>
            </a:pPr>
            <a:fld id="{5235B14F-A8BA-4F81-BCAE-3D34360A1D89}" type="slidenum">
              <a:rPr lang="es-ES" altLang="zh-CN" sz="2000" b="1" smtClean="0">
                <a:solidFill>
                  <a:srgbClr val="FFFFFF"/>
                </a:solidFill>
                <a:latin typeface="Calibri" pitchFamily="34" charset="0"/>
              </a:rPr>
              <a:pPr algn="r" eaLnBrk="1" hangingPunct="1">
                <a:defRPr/>
              </a:pPr>
              <a:t>‹#›</a:t>
            </a:fld>
            <a:endParaRPr lang="es-ES" altLang="zh-CN" sz="2000" b="1">
              <a:solidFill>
                <a:srgbClr val="FFFFFF"/>
              </a:solidFill>
              <a:latin typeface="Calibri" pitchFamily="34" charset="0"/>
            </a:endParaRPr>
          </a:p>
        </p:txBody>
      </p:sp>
      <p:pic>
        <p:nvPicPr>
          <p:cNvPr id="4" name="Imagen 5" descr="C:\Users\Design\Documents\Edu\Product Launch\shadown.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文本框 11"/>
          <p:cNvSpPr txBox="1">
            <a:spLocks noChangeArrowheads="1"/>
          </p:cNvSpPr>
          <p:nvPr userDrawn="1"/>
        </p:nvSpPr>
        <p:spPr bwMode="auto">
          <a:xfrm>
            <a:off x="250825" y="6308725"/>
            <a:ext cx="17399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charset="0"/>
                <a:ea typeface="宋体" pitchFamily="2" charset="-122"/>
              </a:defRPr>
            </a:lvl1pPr>
            <a:lvl2pPr marL="742950" indent="-285750">
              <a:defRPr>
                <a:solidFill>
                  <a:schemeClr val="tx1"/>
                </a:solidFill>
                <a:latin typeface="Arial" charset="0"/>
                <a:ea typeface="宋体" pitchFamily="2" charset="-122"/>
              </a:defRPr>
            </a:lvl2pPr>
            <a:lvl3pPr marL="1143000" indent="-228600">
              <a:defRPr>
                <a:solidFill>
                  <a:schemeClr val="tx1"/>
                </a:solidFill>
                <a:latin typeface="Arial" charset="0"/>
                <a:ea typeface="宋体" pitchFamily="2" charset="-122"/>
              </a:defRPr>
            </a:lvl3pPr>
            <a:lvl4pPr marL="1600200" indent="-228600">
              <a:defRPr>
                <a:solidFill>
                  <a:schemeClr val="tx1"/>
                </a:solidFill>
                <a:latin typeface="Arial" charset="0"/>
                <a:ea typeface="宋体" pitchFamily="2" charset="-122"/>
              </a:defRPr>
            </a:lvl4pPr>
            <a:lvl5pPr marL="2057400" indent="-22860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sz="2400">
                <a:solidFill>
                  <a:schemeClr val="bg1"/>
                </a:solidFill>
              </a:rPr>
              <a:t>第</a:t>
            </a:r>
            <a:r>
              <a:rPr lang="en-US" altLang="zh-CN" sz="2400">
                <a:solidFill>
                  <a:schemeClr val="bg1"/>
                </a:solidFill>
                <a:latin typeface="宋体" pitchFamily="2" charset="-122"/>
              </a:rPr>
              <a:t>8</a:t>
            </a:r>
            <a:r>
              <a:rPr lang="zh-CN" altLang="en-US" sz="2400">
                <a:solidFill>
                  <a:schemeClr val="bg1"/>
                </a:solidFill>
              </a:rPr>
              <a:t>章  维护</a:t>
            </a:r>
          </a:p>
        </p:txBody>
      </p:sp>
      <p:sp>
        <p:nvSpPr>
          <p:cNvPr id="6" name="4 Marcador de pie de página"/>
          <p:cNvSpPr>
            <a:spLocks noGrp="1"/>
          </p:cNvSpPr>
          <p:nvPr>
            <p:ph type="ftr" sz="quarter" idx="10"/>
          </p:nvPr>
        </p:nvSpPr>
        <p:spPr/>
        <p:txBody>
          <a:bodyPr/>
          <a:lstStyle>
            <a:lvl1pPr>
              <a:defRPr/>
            </a:lvl1pPr>
          </a:lstStyle>
          <a:p>
            <a:pPr>
              <a:defRPr/>
            </a:pPr>
            <a:endParaRPr lang="es-ES" altLang="zh-CN"/>
          </a:p>
        </p:txBody>
      </p:sp>
    </p:spTree>
    <p:extLst>
      <p:ext uri="{BB962C8B-B14F-4D97-AF65-F5344CB8AC3E}">
        <p14:creationId xmlns:p14="http://schemas.microsoft.com/office/powerpoint/2010/main" val="3292153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pPr>
              <a:defRPr/>
            </a:pPr>
            <a:endParaRPr lang="en-US" altLang="zh-CN"/>
          </a:p>
        </p:txBody>
      </p:sp>
      <p:sp>
        <p:nvSpPr>
          <p:cNvPr id="3" name="页脚占位符 2"/>
          <p:cNvSpPr>
            <a:spLocks noGrp="1"/>
          </p:cNvSpPr>
          <p:nvPr>
            <p:ph type="ftr" sz="quarter" idx="11"/>
          </p:nvPr>
        </p:nvSpPr>
        <p:spPr/>
        <p:txBody>
          <a:bodyPr/>
          <a:lstStyle>
            <a:lvl1pPr>
              <a:defRPr/>
            </a:lvl1pPr>
          </a:lstStyle>
          <a:p>
            <a:pPr>
              <a:defRPr/>
            </a:pPr>
            <a:endParaRPr lang="en-US" altLang="zh-CN"/>
          </a:p>
        </p:txBody>
      </p:sp>
      <p:sp>
        <p:nvSpPr>
          <p:cNvPr id="4" name="灯片编号占位符 3"/>
          <p:cNvSpPr>
            <a:spLocks noGrp="1"/>
          </p:cNvSpPr>
          <p:nvPr>
            <p:ph type="sldNum" sz="quarter" idx="12"/>
          </p:nvPr>
        </p:nvSpPr>
        <p:spPr/>
        <p:txBody>
          <a:bodyPr/>
          <a:lstStyle>
            <a:lvl1pPr>
              <a:defRPr/>
            </a:lvl1pPr>
          </a:lstStyle>
          <a:p>
            <a:pPr>
              <a:defRPr/>
            </a:pPr>
            <a:fld id="{2078C292-4D9F-4968-AB68-CB221F0DDDCC}" type="slidenum">
              <a:rPr lang="en-US" altLang="zh-CN"/>
              <a:pPr>
                <a:defRPr/>
              </a:pPr>
              <a:t>‹#›</a:t>
            </a:fld>
            <a:endParaRPr lang="en-US" altLang="zh-CN"/>
          </a:p>
        </p:txBody>
      </p:sp>
    </p:spTree>
    <p:extLst>
      <p:ext uri="{BB962C8B-B14F-4D97-AF65-F5344CB8AC3E}">
        <p14:creationId xmlns:p14="http://schemas.microsoft.com/office/powerpoint/2010/main" val="8032536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ile &amp;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70C0"/>
                </a:solidFill>
              </a:defRPr>
            </a:lvl1pPr>
          </a:lstStyle>
          <a:p>
            <a:r>
              <a:rPr lang="en-US" dirty="0"/>
              <a:t>Click to edit Master title style</a:t>
            </a:r>
            <a:endParaRPr lang="en-JM" dirty="0"/>
          </a:p>
        </p:txBody>
      </p:sp>
      <p:sp>
        <p:nvSpPr>
          <p:cNvPr id="8" name="内容占位符 7"/>
          <p:cNvSpPr>
            <a:spLocks noGrp="1"/>
          </p:cNvSpPr>
          <p:nvPr>
            <p:ph sz="quarter" idx="13"/>
          </p:nvPr>
        </p:nvSpPr>
        <p:spPr>
          <a:xfrm>
            <a:off x="457200" y="1391545"/>
            <a:ext cx="8229600" cy="4882255"/>
          </a:xfrm>
          <a:prstGeom prst="rect">
            <a:avLst/>
          </a:prstGeom>
        </p:spPr>
        <p:txBody>
          <a:bodyPr/>
          <a:lstStyle>
            <a:lvl1pPr marL="0" indent="0">
              <a:buNone/>
              <a:defRPr sz="2400"/>
            </a:lvl1pPr>
            <a:lvl2pPr>
              <a:defRPr sz="2000"/>
            </a:lvl2pPr>
            <a:lvl3pPr>
              <a:defRPr sz="1800"/>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Footer Placeholder 3"/>
          <p:cNvSpPr>
            <a:spLocks noGrp="1"/>
          </p:cNvSpPr>
          <p:nvPr>
            <p:ph type="ftr" sz="quarter" idx="14"/>
          </p:nvPr>
        </p:nvSpPr>
        <p:spPr>
          <a:xfrm>
            <a:off x="457200" y="6375400"/>
            <a:ext cx="6629400" cy="390525"/>
          </a:xfrm>
        </p:spPr>
        <p:txBody>
          <a:bodyPr/>
          <a:lstStyle>
            <a:lvl1pPr>
              <a:defRPr dirty="0" smtClean="0"/>
            </a:lvl1pPr>
          </a:lstStyle>
          <a:p>
            <a:pPr>
              <a:defRPr/>
            </a:pPr>
            <a:r>
              <a:rPr lang="en-JM"/>
              <a:t> </a:t>
            </a:r>
          </a:p>
        </p:txBody>
      </p:sp>
      <p:sp>
        <p:nvSpPr>
          <p:cNvPr id="5" name="Slide Number Placeholder 4"/>
          <p:cNvSpPr>
            <a:spLocks noGrp="1"/>
          </p:cNvSpPr>
          <p:nvPr>
            <p:ph type="sldNum" sz="quarter" idx="15"/>
          </p:nvPr>
        </p:nvSpPr>
        <p:spPr/>
        <p:txBody>
          <a:bodyPr/>
          <a:lstStyle>
            <a:lvl1pPr>
              <a:defRPr smtClean="0"/>
            </a:lvl1pPr>
          </a:lstStyle>
          <a:p>
            <a:pPr>
              <a:defRPr/>
            </a:pPr>
            <a:fld id="{F2BB90C7-1E86-4921-B767-3B02F6B2967C}" type="slidenum">
              <a:rPr lang="en-JM"/>
              <a:pPr>
                <a:defRPr/>
              </a:pPr>
              <a:t>‹#›</a:t>
            </a:fld>
            <a:endParaRPr lang="en-JM" dirty="0"/>
          </a:p>
        </p:txBody>
      </p:sp>
    </p:spTree>
    <p:extLst>
      <p:ext uri="{BB962C8B-B14F-4D97-AF65-F5344CB8AC3E}">
        <p14:creationId xmlns:p14="http://schemas.microsoft.com/office/powerpoint/2010/main" val="3457343823"/>
      </p:ext>
    </p:extLst>
  </p:cSld>
  <p:clrMapOvr>
    <a:masterClrMapping/>
  </p:clrMapOvr>
  <p:transition spd="slow"/>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jpe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6.xml"/><Relationship Id="rId7" Type="http://schemas.openxmlformats.org/officeDocument/2006/relationships/image" Target="../media/image1.jpeg"/><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 Id="rId9"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5"/>
          <a:srcRect/>
          <a:stretch>
            <a:fillRect/>
          </a:stretch>
        </a:blipFill>
        <a:effectLst/>
      </p:bgPr>
    </p:bg>
    <p:spTree>
      <p:nvGrpSpPr>
        <p:cNvPr id="1" name=""/>
        <p:cNvGrpSpPr/>
        <p:nvPr/>
      </p:nvGrpSpPr>
      <p:grpSpPr>
        <a:xfrm>
          <a:off x="0" y="0"/>
          <a:ext cx="0" cy="0"/>
          <a:chOff x="0" y="0"/>
          <a:chExt cx="0" cy="0"/>
        </a:xfrm>
      </p:grpSpPr>
      <p:sp>
        <p:nvSpPr>
          <p:cNvPr id="1026"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p:cNvSpPr>
            <a:spLocks noGrp="1"/>
          </p:cNvSpPr>
          <p:nvPr>
            <p:ph type="body" idx="1"/>
          </p:nvPr>
        </p:nvSpPr>
        <p:spPr bwMode="auto">
          <a:xfrm>
            <a:off x="468313" y="1628775"/>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CCC4C976-63B6-4EAD-B90F-489FF8202428}" type="datetime1">
              <a:rPr lang="zh-CN" altLang="en-US"/>
              <a:pPr>
                <a:defRPr/>
              </a:pPr>
              <a:t>2024/10/31</a:t>
            </a:fld>
            <a:endParaRPr lang="es-ES" altLang="zh-CN"/>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pic>
        <p:nvPicPr>
          <p:cNvPr id="1030" name="Imagen 5" descr="C:\Users\Design\Documents\Edu\Product Launch\shadown.png"/>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Imagen 5" descr="C:\Users\Design\Documents\Edu\Product Launch\shadown.png"/>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46 Recortar rectángulo de esquina del mismo lado"/>
          <p:cNvSpPr/>
          <p:nvPr userDrawn="1"/>
        </p:nvSpPr>
        <p:spPr>
          <a:xfrm>
            <a:off x="8026400" y="0"/>
            <a:ext cx="577850" cy="438150"/>
          </a:xfrm>
          <a:prstGeom prst="snip2SameRect">
            <a:avLst/>
          </a:prstGeom>
          <a:gradFill>
            <a:gsLst>
              <a:gs pos="0">
                <a:srgbClr val="C00000"/>
              </a:gs>
              <a:gs pos="80000">
                <a:srgbClr val="70201E"/>
              </a:gs>
              <a:gs pos="100000">
                <a:schemeClr val="accent2">
                  <a:shade val="94000"/>
                  <a:satMod val="135000"/>
                </a:schemeClr>
              </a:gs>
            </a:gsLst>
          </a:gradFill>
        </p:spPr>
        <p:style>
          <a:lnRef idx="1">
            <a:schemeClr val="accent2"/>
          </a:lnRef>
          <a:fillRef idx="3">
            <a:schemeClr val="accent2"/>
          </a:fillRef>
          <a:effectRef idx="2">
            <a:schemeClr val="accent2"/>
          </a:effectRef>
          <a:fontRef idx="minor">
            <a:schemeClr val="lt1"/>
          </a:fontRef>
        </p:style>
        <p:txBody>
          <a:bodyPr anchor="ctr"/>
          <a:lstStyle/>
          <a:p>
            <a:pPr algn="ctr" eaLnBrk="1" hangingPunct="1">
              <a:defRPr/>
            </a:pPr>
            <a:fld id="{001C20F6-AAC0-4657-B0F2-B28DCB5FC5F8}" type="slidenum">
              <a:rPr lang="es-ES" altLang="zh-CN">
                <a:solidFill>
                  <a:srgbClr val="FFFFFF"/>
                </a:solidFill>
              </a:rPr>
              <a:pPr algn="ctr" eaLnBrk="1" hangingPunct="1">
                <a:defRPr/>
              </a:pPr>
              <a:t>‹#›</a:t>
            </a:fld>
            <a:endParaRPr lang="es-ES" altLang="zh-CN">
              <a:solidFill>
                <a:srgbClr val="FFFFFF"/>
              </a:solidFill>
            </a:endParaRPr>
          </a:p>
        </p:txBody>
      </p:sp>
    </p:spTree>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7"/>
          <a:srcRect/>
          <a:stretch>
            <a:fillRect/>
          </a:stretch>
        </a:blipFill>
        <a:effectLst/>
      </p:bgPr>
    </p:bg>
    <p:spTree>
      <p:nvGrpSpPr>
        <p:cNvPr id="1" name=""/>
        <p:cNvGrpSpPr/>
        <p:nvPr/>
      </p:nvGrpSpPr>
      <p:grpSpPr>
        <a:xfrm>
          <a:off x="0" y="0"/>
          <a:ext cx="0" cy="0"/>
          <a:chOff x="0" y="0"/>
          <a:chExt cx="0" cy="0"/>
        </a:xfrm>
      </p:grpSpPr>
      <p:sp>
        <p:nvSpPr>
          <p:cNvPr id="2050" name="1 Marcador de título"/>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2051" name="2 Marcador de texto"/>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4" name="3 Marcador de fecha"/>
          <p:cNvSpPr>
            <a:spLocks noGrp="1"/>
          </p:cNvSpPr>
          <p:nvPr>
            <p:ph type="dt" sz="half" idx="2"/>
          </p:nvPr>
        </p:nvSpPr>
        <p:spPr>
          <a:xfrm>
            <a:off x="457200" y="6356350"/>
            <a:ext cx="2133600" cy="365125"/>
          </a:xfrm>
          <a:prstGeom prst="rect">
            <a:avLst/>
          </a:prstGeom>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Calibri" pitchFamily="34" charset="0"/>
                <a:ea typeface="宋体" charset="-122"/>
              </a:defRPr>
            </a:lvl1pPr>
          </a:lstStyle>
          <a:p>
            <a:pPr>
              <a:defRPr/>
            </a:pPr>
            <a:fld id="{0CC40FD5-BDE0-46D6-9325-F0B4E2EFBF6D}" type="datetime1">
              <a:rPr lang="es-ES" altLang="zh-CN"/>
              <a:pPr>
                <a:defRPr/>
              </a:pPr>
              <a:t>31/10/2024</a:t>
            </a:fld>
            <a:endParaRPr lang="es-ES" altLang="zh-CN"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Calibri" pitchFamily="34" charset="0"/>
                <a:ea typeface="宋体" charset="-122"/>
              </a:defRPr>
            </a:lvl1pPr>
          </a:lstStyle>
          <a:p>
            <a:pPr>
              <a:defRPr/>
            </a:pPr>
            <a:endParaRPr lang="es-ES" altLang="zh-CN"/>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itchFamily="34" charset="0"/>
              </a:defRPr>
            </a:lvl1pPr>
          </a:lstStyle>
          <a:p>
            <a:pPr>
              <a:defRPr/>
            </a:pPr>
            <a:fld id="{247B584C-0AA4-4F33-832F-0DD448DE44C9}" type="slidenum">
              <a:rPr lang="es-ES" altLang="zh-CN"/>
              <a:pPr>
                <a:defRPr/>
              </a:pPr>
              <a:t>‹#›</a:t>
            </a:fld>
            <a:endParaRPr lang="es-ES" altLang="zh-CN"/>
          </a:p>
        </p:txBody>
      </p:sp>
      <p:pic>
        <p:nvPicPr>
          <p:cNvPr id="2055" name="Imagen 5" descr="C:\Users\Design\Documents\Edu\Product Launch\shadown.pn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Imagen 5" descr="C:\Users\Design\Documents\Edu\Product Launch\shadown.png"/>
          <p:cNvPicPr>
            <a:picLocks noChangeAspect="1" noChangeArrowheads="1"/>
          </p:cNvPicPr>
          <p:nvPr userDrawn="1"/>
        </p:nvPicPr>
        <p:blipFill>
          <a:blip r:embed="rId9">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46" r:id="rId1"/>
    <p:sldLayoutId id="2147483847" r:id="rId2"/>
    <p:sldLayoutId id="2147483848" r:id="rId3"/>
    <p:sldLayoutId id="2147483849" r:id="rId4"/>
    <p:sldLayoutId id="2147483850" r:id="rId5"/>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slide" Target="slide4.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8.jpeg"/><Relationship Id="rId5" Type="http://schemas.openxmlformats.org/officeDocument/2006/relationships/image" Target="../media/image7.png"/><Relationship Id="rId4"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slide" Target="slide4.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image" Target="../media/image10.wmf"/><Relationship Id="rId18" Type="http://schemas.openxmlformats.org/officeDocument/2006/relationships/image" Target="../media/image11.wmf"/><Relationship Id="rId3" Type="http://schemas.openxmlformats.org/officeDocument/2006/relationships/audio" Target="../media/audio2.wav"/><Relationship Id="rId21" Type="http://schemas.openxmlformats.org/officeDocument/2006/relationships/oleObject" Target="../embeddings/oleObject13.bin"/><Relationship Id="rId7" Type="http://schemas.openxmlformats.org/officeDocument/2006/relationships/oleObject" Target="../embeddings/oleObject3.bin"/><Relationship Id="rId12" Type="http://schemas.openxmlformats.org/officeDocument/2006/relationships/oleObject" Target="../embeddings/oleObject7.bin"/><Relationship Id="rId17" Type="http://schemas.openxmlformats.org/officeDocument/2006/relationships/oleObject" Target="../embeddings/oleObject11.bin"/><Relationship Id="rId2" Type="http://schemas.openxmlformats.org/officeDocument/2006/relationships/audio" Target="../media/audio1.wav"/><Relationship Id="rId16" Type="http://schemas.openxmlformats.org/officeDocument/2006/relationships/oleObject" Target="../embeddings/oleObject10.bin"/><Relationship Id="rId20" Type="http://schemas.openxmlformats.org/officeDocument/2006/relationships/image" Target="../media/image12.wmf"/><Relationship Id="rId1" Type="http://schemas.openxmlformats.org/officeDocument/2006/relationships/slideLayout" Target="../slideLayouts/slideLayout7.xml"/><Relationship Id="rId6" Type="http://schemas.openxmlformats.org/officeDocument/2006/relationships/audio" Target="../media/audio5.wav"/><Relationship Id="rId11" Type="http://schemas.openxmlformats.org/officeDocument/2006/relationships/oleObject" Target="../embeddings/oleObject6.bin"/><Relationship Id="rId5" Type="http://schemas.openxmlformats.org/officeDocument/2006/relationships/audio" Target="../media/audio4.wav"/><Relationship Id="rId15" Type="http://schemas.openxmlformats.org/officeDocument/2006/relationships/oleObject" Target="../embeddings/oleObject9.bin"/><Relationship Id="rId10" Type="http://schemas.openxmlformats.org/officeDocument/2006/relationships/oleObject" Target="../embeddings/oleObject5.bin"/><Relationship Id="rId19" Type="http://schemas.openxmlformats.org/officeDocument/2006/relationships/oleObject" Target="../embeddings/oleObject12.bin"/><Relationship Id="rId4" Type="http://schemas.openxmlformats.org/officeDocument/2006/relationships/audio" Target="../media/audio3.wav"/><Relationship Id="rId9" Type="http://schemas.openxmlformats.org/officeDocument/2006/relationships/oleObject" Target="../embeddings/oleObject4.bin"/><Relationship Id="rId14" Type="http://schemas.openxmlformats.org/officeDocument/2006/relationships/oleObject" Target="../embeddings/oleObject8.bin"/><Relationship Id="rId22" Type="http://schemas.openxmlformats.org/officeDocument/2006/relationships/image" Target="../media/image13.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slide" Target="slide4.xml"/><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5" Type="http://schemas.openxmlformats.org/officeDocument/2006/relationships/slide" Target="slide4.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6.xml"/><Relationship Id="rId5" Type="http://schemas.openxmlformats.org/officeDocument/2006/relationships/slide" Target="slide4.xml"/><Relationship Id="rId4" Type="http://schemas.openxmlformats.org/officeDocument/2006/relationships/image" Target="../media/image3.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slide" Target="slide4.xml"/><Relationship Id="rId4" Type="http://schemas.openxmlformats.org/officeDocument/2006/relationships/image" Target="../media/image3.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6.xml"/><Relationship Id="rId5" Type="http://schemas.openxmlformats.org/officeDocument/2006/relationships/slide" Target="slide4.xml"/><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2 Subtítulo"/>
          <p:cNvSpPr>
            <a:spLocks noGrp="1"/>
          </p:cNvSpPr>
          <p:nvPr>
            <p:ph type="subTitle" idx="1"/>
          </p:nvPr>
        </p:nvSpPr>
        <p:spPr>
          <a:xfrm>
            <a:off x="1187450" y="1916113"/>
            <a:ext cx="7488238" cy="792162"/>
          </a:xfrm>
        </p:spPr>
        <p:txBody>
          <a:bodyPr/>
          <a:lstStyle/>
          <a:p>
            <a:pPr eaLnBrk="1" hangingPunct="1">
              <a:buFont typeface="Arial" charset="0"/>
              <a:buNone/>
              <a:defRPr/>
            </a:pPr>
            <a:r>
              <a:rPr lang="zh-CN" altLang="en-US" sz="5400" b="1" dirty="0">
                <a:solidFill>
                  <a:schemeClr val="tx1"/>
                </a:solidFill>
                <a:latin typeface="+mn-ea"/>
              </a:rPr>
              <a:t>软件工程导论（第</a:t>
            </a:r>
            <a:r>
              <a:rPr lang="en-US" altLang="zh-CN" sz="5400" b="1" dirty="0">
                <a:solidFill>
                  <a:schemeClr val="tx1"/>
                </a:solidFill>
                <a:latin typeface="+mn-ea"/>
              </a:rPr>
              <a:t>6</a:t>
            </a:r>
            <a:r>
              <a:rPr lang="zh-CN" altLang="en-US" sz="5400" b="1" dirty="0">
                <a:solidFill>
                  <a:schemeClr val="tx1"/>
                </a:solidFill>
                <a:latin typeface="+mn-ea"/>
              </a:rPr>
              <a:t>版）</a:t>
            </a:r>
            <a:endParaRPr lang="es-ES" altLang="zh-CN" sz="5400" dirty="0">
              <a:solidFill>
                <a:schemeClr val="tx1"/>
              </a:solidFill>
              <a:latin typeface="+mn-ea"/>
            </a:endParaRPr>
          </a:p>
        </p:txBody>
      </p:sp>
      <p:sp>
        <p:nvSpPr>
          <p:cNvPr id="11267" name="5 CuadroTexto"/>
          <p:cNvSpPr txBox="1">
            <a:spLocks noChangeArrowheads="1"/>
          </p:cNvSpPr>
          <p:nvPr/>
        </p:nvSpPr>
        <p:spPr bwMode="auto">
          <a:xfrm>
            <a:off x="1619250" y="3629025"/>
            <a:ext cx="6697663"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4000" b="1">
                <a:solidFill>
                  <a:srgbClr val="000000"/>
                </a:solidFill>
                <a:latin typeface="宋体" pitchFamily="2" charset="-122"/>
              </a:rPr>
              <a:t>第</a:t>
            </a:r>
            <a:r>
              <a:rPr lang="en-US" altLang="zh-CN" sz="4000" b="1">
                <a:solidFill>
                  <a:srgbClr val="000000"/>
                </a:solidFill>
                <a:latin typeface="宋体" pitchFamily="2" charset="-122"/>
              </a:rPr>
              <a:t>8</a:t>
            </a:r>
            <a:r>
              <a:rPr lang="zh-CN" altLang="en-US" sz="4000" b="1">
                <a:solidFill>
                  <a:srgbClr val="000000"/>
                </a:solidFill>
                <a:latin typeface="宋体" pitchFamily="2" charset="-122"/>
              </a:rPr>
              <a:t>章 维护</a:t>
            </a:r>
            <a:endParaRPr lang="en-US" altLang="zh-CN" sz="4000" b="1">
              <a:solidFill>
                <a:srgbClr val="000000"/>
              </a:solidFill>
              <a:latin typeface="宋体" pitchFamily="2" charset="-122"/>
            </a:endParaRPr>
          </a:p>
        </p:txBody>
      </p:sp>
      <p:sp>
        <p:nvSpPr>
          <p:cNvPr id="4" name="等腰三角形 3"/>
          <p:cNvSpPr/>
          <p:nvPr/>
        </p:nvSpPr>
        <p:spPr>
          <a:xfrm rot="5400000">
            <a:off x="991393" y="3717132"/>
            <a:ext cx="773113" cy="628650"/>
          </a:xfrm>
          <a:prstGeom prst="triangle">
            <a:avLst/>
          </a:prstGeom>
          <a:solidFill>
            <a:schemeClr val="accent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8.1.4.</a:t>
            </a:r>
            <a:r>
              <a:rPr lang="zh-CN" altLang="en-US" sz="2400" dirty="0">
                <a:solidFill>
                  <a:srgbClr val="D9D9D9"/>
                </a:solidFill>
                <a:latin typeface="+mn-ea"/>
                <a:ea typeface="+mn-ea"/>
              </a:rPr>
              <a:t>预防性维护</a:t>
            </a:r>
          </a:p>
        </p:txBody>
      </p:sp>
      <p:sp>
        <p:nvSpPr>
          <p:cNvPr id="26629" name="内容占位符 4"/>
          <p:cNvSpPr>
            <a:spLocks noGrp="1"/>
          </p:cNvSpPr>
          <p:nvPr>
            <p:ph idx="4294967295"/>
          </p:nvPr>
        </p:nvSpPr>
        <p:spPr>
          <a:xfrm>
            <a:off x="457200" y="1457325"/>
            <a:ext cx="8229600" cy="604838"/>
          </a:xfrm>
        </p:spPr>
        <p:txBody>
          <a:bodyPr/>
          <a:lstStyle/>
          <a:p>
            <a:pPr marL="0" indent="0">
              <a:buFont typeface="Arial" charset="0"/>
              <a:buNone/>
              <a:defRPr/>
            </a:pPr>
            <a:r>
              <a:rPr lang="en-US" altLang="zh-CN" b="1" dirty="0">
                <a:latin typeface="+mn-ea"/>
              </a:rPr>
              <a:t>8.1.4</a:t>
            </a:r>
            <a:r>
              <a:rPr lang="en-US" altLang="zh-CN" b="1" dirty="0"/>
              <a:t>.</a:t>
            </a:r>
            <a:r>
              <a:rPr lang="zh-CN" altLang="en-US" b="1" dirty="0"/>
              <a:t>预防性维护</a:t>
            </a:r>
          </a:p>
        </p:txBody>
      </p:sp>
      <p:sp>
        <p:nvSpPr>
          <p:cNvPr id="19460" name="文本框 2"/>
          <p:cNvSpPr txBox="1">
            <a:spLocks noChangeArrowheads="1"/>
          </p:cNvSpPr>
          <p:nvPr/>
        </p:nvSpPr>
        <p:spPr bwMode="auto">
          <a:xfrm>
            <a:off x="554038" y="2513013"/>
            <a:ext cx="803592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solidFill>
                  <a:srgbClr val="000000"/>
                </a:solidFill>
              </a:rPr>
              <a:t>       当为了改进未来的可维护性或可靠性，或为了给未来的改进奠定更好的基础而修改软件时，出现了</a:t>
            </a:r>
            <a:r>
              <a:rPr lang="zh-CN" altLang="en-US" sz="2400">
                <a:solidFill>
                  <a:srgbClr val="FF0000"/>
                </a:solidFill>
              </a:rPr>
              <a:t>第四项维护活动</a:t>
            </a:r>
            <a:r>
              <a:rPr lang="zh-CN" altLang="en-US" sz="2400">
                <a:solidFill>
                  <a:srgbClr val="000000"/>
                </a:solidFill>
              </a:rPr>
              <a:t>。这项维护活动通常称为预防性维护，目前这项维护活动相对比较少。</a:t>
            </a:r>
            <a:endParaRPr lang="zh-CN" altLang="en-US">
              <a:solidFill>
                <a:srgbClr val="000000"/>
              </a:solidFill>
            </a:endParaRPr>
          </a:p>
        </p:txBody>
      </p:sp>
      <p:sp>
        <p:nvSpPr>
          <p:cNvPr id="7" name="标题 3"/>
          <p:cNvSpPr txBox="1">
            <a:spLocks/>
          </p:cNvSpPr>
          <p:nvPr/>
        </p:nvSpPr>
        <p:spPr bwMode="auto">
          <a:xfrm>
            <a:off x="1079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8.1</a:t>
            </a:r>
            <a:r>
              <a:rPr lang="en-US" altLang="zh-CN" b="1"/>
              <a:t> </a:t>
            </a:r>
            <a:r>
              <a:rPr lang="zh-CN" altLang="en-US" b="1"/>
              <a:t>软件维护的定义</a:t>
            </a:r>
            <a:endParaRPr lang="zh-CN" altLang="en-US" b="1"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8.1</a:t>
            </a:r>
            <a:r>
              <a:rPr lang="en-US" altLang="zh-CN" sz="2400" dirty="0">
                <a:solidFill>
                  <a:srgbClr val="D9D9D9"/>
                </a:solidFill>
                <a:latin typeface="隶书" pitchFamily="49" charset="-122"/>
                <a:ea typeface="隶书" pitchFamily="49" charset="-122"/>
              </a:rPr>
              <a:t> </a:t>
            </a:r>
            <a:r>
              <a:rPr lang="zh-CN" altLang="en-US" sz="2400" dirty="0">
                <a:solidFill>
                  <a:srgbClr val="D9D9D9"/>
                </a:solidFill>
                <a:latin typeface="+mn-ea"/>
                <a:ea typeface="+mn-ea"/>
              </a:rPr>
              <a:t>软件维护的定义</a:t>
            </a:r>
          </a:p>
        </p:txBody>
      </p:sp>
      <p:graphicFrame>
        <p:nvGraphicFramePr>
          <p:cNvPr id="20483" name="图表 7"/>
          <p:cNvGraphicFramePr>
            <a:graphicFrameLocks/>
          </p:cNvGraphicFramePr>
          <p:nvPr/>
        </p:nvGraphicFramePr>
        <p:xfrm>
          <a:off x="3436938" y="1649413"/>
          <a:ext cx="6197600" cy="4165600"/>
        </p:xfrm>
        <a:graphic>
          <a:graphicData uri="http://schemas.openxmlformats.org/presentationml/2006/ole">
            <mc:AlternateContent xmlns:mc="http://schemas.openxmlformats.org/markup-compatibility/2006">
              <mc:Choice xmlns:v="urn:schemas-microsoft-com:vml" Requires="v">
                <p:oleObj r:id="rId3" imgW="6194073" imgH="4163929" progId="Excel.Chart.8">
                  <p:embed/>
                </p:oleObj>
              </mc:Choice>
              <mc:Fallback>
                <p:oleObj r:id="rId3" imgW="6194073" imgH="4163929" progId="Excel.Chart.8">
                  <p:embed/>
                  <p:pic>
                    <p:nvPicPr>
                      <p:cNvPr id="0" name="图表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36938" y="1649413"/>
                        <a:ext cx="6197600" cy="416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文本框 8"/>
          <p:cNvSpPr txBox="1"/>
          <p:nvPr/>
        </p:nvSpPr>
        <p:spPr>
          <a:xfrm>
            <a:off x="755650" y="1844675"/>
            <a:ext cx="2879725" cy="3478213"/>
          </a:xfrm>
          <a:prstGeom prst="rect">
            <a:avLst/>
          </a:prstGeom>
          <a:noFill/>
        </p:spPr>
        <p:txBody>
          <a:bodyPr>
            <a:spAutoFit/>
          </a:bodyPr>
          <a:lstStyle/>
          <a:p>
            <a:pPr eaLnBrk="1" hangingPunct="1">
              <a:defRPr/>
            </a:pPr>
            <a:r>
              <a:rPr lang="zh-CN" altLang="en-US" sz="2000" dirty="0">
                <a:latin typeface="+mn-ea"/>
                <a:ea typeface="+mn-ea"/>
              </a:rPr>
              <a:t>从上述关于软件维护的定义不难看出，软件维护绝不仅限于纠正使用中发现的错误，事实上在全部维护活动中一半以上是完善性维护。</a:t>
            </a:r>
            <a:endParaRPr lang="en-US" altLang="zh-CN" sz="2000" dirty="0">
              <a:latin typeface="+mn-ea"/>
              <a:ea typeface="+mn-ea"/>
            </a:endParaRPr>
          </a:p>
          <a:p>
            <a:pPr eaLnBrk="1" hangingPunct="1">
              <a:defRPr/>
            </a:pPr>
            <a:r>
              <a:rPr lang="zh-CN" altLang="en-US" sz="2000" dirty="0">
                <a:solidFill>
                  <a:srgbClr val="FF0000"/>
                </a:solidFill>
                <a:latin typeface="+mn-ea"/>
                <a:ea typeface="+mn-ea"/>
              </a:rPr>
              <a:t>应该注意</a:t>
            </a:r>
            <a:r>
              <a:rPr lang="zh-CN" altLang="en-US" sz="2000" dirty="0">
                <a:latin typeface="+mn-ea"/>
                <a:ea typeface="+mn-ea"/>
              </a:rPr>
              <a:t>，上述</a:t>
            </a:r>
            <a:r>
              <a:rPr lang="en-US" altLang="zh-CN" sz="2000" dirty="0">
                <a:latin typeface="+mn-ea"/>
                <a:ea typeface="+mn-ea"/>
              </a:rPr>
              <a:t>4</a:t>
            </a:r>
            <a:r>
              <a:rPr lang="zh-CN" altLang="en-US" sz="2000" dirty="0">
                <a:latin typeface="+mn-ea"/>
                <a:ea typeface="+mn-ea"/>
              </a:rPr>
              <a:t>类维护活动都必须应用于整个软件配置，维护软件文档和维护软件的可执行代码是同样重要的。</a:t>
            </a:r>
          </a:p>
        </p:txBody>
      </p:sp>
      <p:sp>
        <p:nvSpPr>
          <p:cNvPr id="7" name="标题 3"/>
          <p:cNvSpPr txBox="1">
            <a:spLocks/>
          </p:cNvSpPr>
          <p:nvPr/>
        </p:nvSpPr>
        <p:spPr bwMode="auto">
          <a:xfrm>
            <a:off x="1079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8.1</a:t>
            </a:r>
            <a:r>
              <a:rPr lang="en-US" altLang="zh-CN" b="1"/>
              <a:t> </a:t>
            </a:r>
            <a:r>
              <a:rPr lang="zh-CN" altLang="en-US" b="1"/>
              <a:t>软件维护的定义</a:t>
            </a:r>
            <a:endParaRPr lang="zh-CN" altLang="en-US" b="1"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2 Subtítulo"/>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Font typeface="Arial" pitchFamily="34" charset="0"/>
              <a:buNone/>
            </a:pPr>
            <a:endParaRPr lang="es-ES" altLang="zh-CN" sz="2000">
              <a:solidFill>
                <a:srgbClr val="BFBFBF"/>
              </a:solidFill>
              <a:latin typeface="Calibri" pitchFamily="34" charset="0"/>
            </a:endParaRPr>
          </a:p>
        </p:txBody>
      </p:sp>
      <p:pic>
        <p:nvPicPr>
          <p:cNvPr id="21507" name="Imagen 5" descr="C:\Users\Design\Documents\Edu\Product Launch\shadow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8"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9" name="TextBox 3">
            <a:hlinkClick r:id="rId5" action="ppaction://hlinksldjump"/>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21510" name="TextBox 4"/>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21511" name="TextBox 5"/>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21512" name="TextBox 6"/>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b="1" dirty="0">
                <a:solidFill>
                  <a:srgbClr val="9999CC">
                    <a:lumMod val="50000"/>
                  </a:srgbClr>
                </a:solidFill>
                <a:latin typeface="宋体" panose="02010600030101010101" pitchFamily="2" charset="-122"/>
              </a:rPr>
              <a:t>   </a:t>
            </a:r>
            <a:r>
              <a:rPr kumimoji="1" lang="en-US" altLang="zh-CN" sz="2800" b="1" dirty="0">
                <a:solidFill>
                  <a:prstClr val="black"/>
                </a:solidFill>
                <a:latin typeface="宋体" panose="02010600030101010101" pitchFamily="2" charset="-122"/>
              </a:rPr>
              <a:t>8.1   </a:t>
            </a:r>
            <a:r>
              <a:rPr kumimoji="1" lang="zh-CN" altLang="en-US" sz="2800" b="1" dirty="0">
                <a:solidFill>
                  <a:prstClr val="black"/>
                </a:solidFill>
                <a:latin typeface="宋体" panose="02010600030101010101" pitchFamily="2" charset="-122"/>
              </a:rPr>
              <a:t>软件维护的定义</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8.2   </a:t>
            </a:r>
            <a:r>
              <a:rPr kumimoji="1" lang="zh-CN" altLang="en-US" sz="2800" b="1" dirty="0">
                <a:solidFill>
                  <a:prstClr val="black"/>
                </a:solidFill>
                <a:latin typeface="宋体" panose="02010600030101010101" pitchFamily="2" charset="-122"/>
              </a:rPr>
              <a:t>软件维护的特点</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8.3   </a:t>
            </a:r>
            <a:r>
              <a:rPr kumimoji="1" lang="zh-CN" altLang="en-US" sz="2800" b="1" dirty="0">
                <a:solidFill>
                  <a:prstClr val="black"/>
                </a:solidFill>
                <a:latin typeface="宋体" panose="02010600030101010101" pitchFamily="2" charset="-122"/>
              </a:rPr>
              <a:t>软件维护过程</a:t>
            </a: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8.4   </a:t>
            </a:r>
            <a:r>
              <a:rPr kumimoji="1" lang="zh-CN" altLang="en-US" sz="2800" b="1" dirty="0">
                <a:solidFill>
                  <a:prstClr val="black"/>
                </a:solidFill>
                <a:latin typeface="宋体" panose="02010600030101010101" pitchFamily="2" charset="-122"/>
              </a:rPr>
              <a:t>软件的可维护性</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8.5   </a:t>
            </a:r>
            <a:r>
              <a:rPr kumimoji="1" lang="zh-CN" altLang="en-US" sz="2800" b="1" dirty="0">
                <a:solidFill>
                  <a:prstClr val="black"/>
                </a:solidFill>
                <a:latin typeface="宋体" panose="02010600030101010101" pitchFamily="2" charset="-122"/>
              </a:rPr>
              <a:t>预防性维护</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8.6   </a:t>
            </a:r>
            <a:r>
              <a:rPr kumimoji="1" lang="zh-CN" altLang="en-US" sz="2800" b="1" dirty="0">
                <a:solidFill>
                  <a:prstClr val="black"/>
                </a:solidFill>
                <a:latin typeface="宋体" panose="02010600030101010101" pitchFamily="2" charset="-122"/>
              </a:rPr>
              <a:t>软件再工程过程</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000" b="1" dirty="0">
                <a:solidFill>
                  <a:prstClr val="black"/>
                </a:solidFill>
                <a:latin typeface="宋体" panose="02010600030101010101" pitchFamily="2" charset="-122"/>
              </a:rPr>
              <a:t>   </a:t>
            </a:r>
          </a:p>
          <a:p>
            <a:pPr marL="0" indent="0" eaLnBrk="1" hangingPunct="1">
              <a:lnSpc>
                <a:spcPct val="250000"/>
              </a:lnSpc>
              <a:spcBef>
                <a:spcPct val="50000"/>
              </a:spcBef>
              <a:buClrTx/>
              <a:buSzTx/>
              <a:buFont typeface="Wingdings" pitchFamily="2" charset="2"/>
              <a:buNone/>
              <a:defRPr/>
            </a:pPr>
            <a:endParaRPr kumimoji="1" lang="zh-CN" altLang="en-US" sz="2400" b="1" dirty="0">
              <a:solidFill>
                <a:prstClr val="black"/>
              </a:solidFill>
              <a:latin typeface="宋体" panose="02010600030101010101"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a:solidFill>
                  <a:srgbClr val="9999CC">
                    <a:lumMod val="50000"/>
                  </a:srgbClr>
                </a:solidFill>
                <a:latin typeface="宋体" panose="02010600030101010101" pitchFamily="2" charset="-122"/>
              </a:rPr>
              <a:t>      </a:t>
            </a:r>
            <a:endParaRPr kumimoji="1" lang="zh-CN" altLang="en-US" sz="2400" b="1" dirty="0">
              <a:solidFill>
                <a:srgbClr val="9999CC">
                  <a:lumMod val="50000"/>
                </a:srgbClr>
              </a:solidFill>
              <a:latin typeface="宋体" panose="02010600030101010101" pitchFamily="2" charset="-122"/>
            </a:endParaRPr>
          </a:p>
          <a:p>
            <a:pPr eaLnBrk="1" hangingPunct="1">
              <a:buClr>
                <a:srgbClr val="00007D"/>
              </a:buClr>
              <a:defRPr/>
            </a:pPr>
            <a:endParaRPr lang="zh-CN" altLang="zh-CN" b="1" kern="0" dirty="0">
              <a:solidFill>
                <a:srgbClr val="000000"/>
              </a:solidFill>
              <a:latin typeface="宋体" panose="02010600030101010101" pitchFamily="2" charset="-122"/>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solidFill>
                  <a:prstClr val="black"/>
                </a:solidFill>
                <a:latin typeface="宋体" panose="02010600030101010101" pitchFamily="2" charset="-122"/>
              </a:rPr>
              <a:t>主要内容</a:t>
            </a:r>
            <a:endParaRPr lang="es-HN" b="1" dirty="0">
              <a:solidFill>
                <a:prstClr val="black"/>
              </a:solidFill>
              <a:latin typeface=""/>
              <a:ea typeface="+mn-ea"/>
            </a:endParaRPr>
          </a:p>
        </p:txBody>
      </p:sp>
      <p:sp>
        <p:nvSpPr>
          <p:cNvPr id="14" name="矩形 13"/>
          <p:cNvSpPr/>
          <p:nvPr/>
        </p:nvSpPr>
        <p:spPr>
          <a:xfrm>
            <a:off x="862013" y="18494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5" name="等腰三角形 14"/>
          <p:cNvSpPr/>
          <p:nvPr/>
        </p:nvSpPr>
        <p:spPr>
          <a:xfrm rot="5400000">
            <a:off x="269875" y="19351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2151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buFont typeface="Wingdings" pitchFamily="2" charset="2"/>
              <a:buNone/>
            </a:pPr>
            <a:r>
              <a:rPr kumimoji="1" lang="en-US" altLang="zh-CN" sz="2400">
                <a:solidFill>
                  <a:srgbClr val="FFFFFF"/>
                </a:solidFill>
                <a:latin typeface="宋体" pitchFamily="2" charset="-122"/>
              </a:rPr>
              <a:t>8.2   </a:t>
            </a:r>
            <a:r>
              <a:rPr kumimoji="1" lang="zh-CN" altLang="en-US" sz="2400">
                <a:solidFill>
                  <a:srgbClr val="FFFFFF"/>
                </a:solidFill>
                <a:latin typeface="宋体" pitchFamily="2" charset="-122"/>
              </a:rPr>
              <a:t>软件维护的特点</a:t>
            </a:r>
            <a:endParaRPr kumimoji="1" lang="en-US" altLang="zh-CN" sz="2400">
              <a:solidFill>
                <a:srgbClr val="FFFFFF"/>
              </a:solidFill>
              <a:latin typeface="宋体" pitchFamily="2" charset="-122"/>
            </a:endParaRPr>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424113" y="6291263"/>
            <a:ext cx="423545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8.2.1. </a:t>
            </a:r>
            <a:r>
              <a:rPr lang="zh-CN" altLang="en-US" sz="2400" dirty="0">
                <a:solidFill>
                  <a:srgbClr val="D9D9D9"/>
                </a:solidFill>
                <a:latin typeface="+mn-ea"/>
                <a:ea typeface="+mn-ea"/>
              </a:rPr>
              <a:t>结构化维护与非结构化维护差别巨大</a:t>
            </a:r>
          </a:p>
        </p:txBody>
      </p:sp>
      <p:sp>
        <p:nvSpPr>
          <p:cNvPr id="13316" name="标题 3"/>
          <p:cNvSpPr>
            <a:spLocks noGrp="1"/>
          </p:cNvSpPr>
          <p:nvPr>
            <p:ph type="title" idx="4294967295"/>
          </p:nvPr>
        </p:nvSpPr>
        <p:spPr>
          <a:xfrm>
            <a:off x="179388" y="25400"/>
            <a:ext cx="8229600" cy="1143000"/>
          </a:xfrm>
        </p:spPr>
        <p:txBody>
          <a:bodyPr/>
          <a:lstStyle/>
          <a:p>
            <a:pPr>
              <a:defRPr/>
            </a:pPr>
            <a:r>
              <a:rPr lang="en-US" altLang="zh-CN" b="1" dirty="0">
                <a:latin typeface="+mn-ea"/>
                <a:ea typeface="+mn-ea"/>
              </a:rPr>
              <a:t>8.2 </a:t>
            </a:r>
            <a:r>
              <a:rPr lang="zh-CN" altLang="en-US" b="1" dirty="0"/>
              <a:t>软件维护的特点</a:t>
            </a:r>
          </a:p>
        </p:txBody>
      </p:sp>
      <p:sp>
        <p:nvSpPr>
          <p:cNvPr id="3" name="文本框 2"/>
          <p:cNvSpPr txBox="1"/>
          <p:nvPr/>
        </p:nvSpPr>
        <p:spPr>
          <a:xfrm>
            <a:off x="706438" y="1855788"/>
            <a:ext cx="7912100" cy="3876675"/>
          </a:xfrm>
          <a:prstGeom prst="rect">
            <a:avLst/>
          </a:prstGeom>
          <a:noFill/>
        </p:spPr>
        <p:txBody>
          <a:bodyPr>
            <a:spAutoFit/>
          </a:bodyPr>
          <a:lstStyle/>
          <a:p>
            <a:pPr marL="285750" indent="-285750" eaLnBrk="1" hangingPunct="1">
              <a:lnSpc>
                <a:spcPct val="150000"/>
              </a:lnSpc>
              <a:buFont typeface="Wingdings" panose="05000000000000000000" pitchFamily="2" charset="2"/>
              <a:buChar char="Ø"/>
              <a:defRPr/>
            </a:pPr>
            <a:r>
              <a:rPr lang="en-US" altLang="zh-CN" sz="2400" b="1" dirty="0">
                <a:latin typeface="+mj-ea"/>
                <a:ea typeface="+mj-ea"/>
              </a:rPr>
              <a:t>1.</a:t>
            </a:r>
            <a:r>
              <a:rPr lang="zh-CN" altLang="en-US" sz="2400" b="1" dirty="0">
                <a:latin typeface="+mj-ea"/>
                <a:ea typeface="+mj-ea"/>
              </a:rPr>
              <a:t>非结构化维护</a:t>
            </a:r>
            <a:endParaRPr lang="en-US" altLang="zh-CN" sz="2400" b="1" dirty="0">
              <a:latin typeface="+mj-ea"/>
              <a:ea typeface="+mj-ea"/>
            </a:endParaRPr>
          </a:p>
          <a:p>
            <a:pPr eaLnBrk="1" hangingPunct="1">
              <a:lnSpc>
                <a:spcPct val="150000"/>
              </a:lnSpc>
              <a:defRPr/>
            </a:pPr>
            <a:r>
              <a:rPr lang="zh-CN" altLang="en-US" sz="2000" dirty="0">
                <a:latin typeface="+mn-ea"/>
                <a:ea typeface="+mn-ea"/>
              </a:rPr>
              <a:t>    如果软件配置的唯一成分是程序代码，那么维护活动从艰苦地评价程序代码开始，而且常常由于程序内部文档不足而使评价更困难，对于软件结构、全程数据结构、系统接口、性能和</a:t>
            </a:r>
            <a:r>
              <a:rPr lang="en-US" altLang="zh-CN" sz="2000" dirty="0">
                <a:latin typeface="+mn-ea"/>
                <a:ea typeface="+mn-ea"/>
              </a:rPr>
              <a:t>(</a:t>
            </a:r>
            <a:r>
              <a:rPr lang="zh-CN" altLang="en-US" sz="2000" dirty="0">
                <a:latin typeface="+mn-ea"/>
                <a:ea typeface="+mn-ea"/>
              </a:rPr>
              <a:t>或</a:t>
            </a:r>
            <a:r>
              <a:rPr lang="en-US" altLang="zh-CN" sz="2000" dirty="0">
                <a:latin typeface="+mn-ea"/>
                <a:ea typeface="+mn-ea"/>
              </a:rPr>
              <a:t>)</a:t>
            </a:r>
            <a:r>
              <a:rPr lang="zh-CN" altLang="en-US" sz="2000" dirty="0">
                <a:latin typeface="+mn-ea"/>
                <a:ea typeface="+mn-ea"/>
              </a:rPr>
              <a:t>设计约束等经常会产生误解，而且对程序代码所做的改动的后果也是难于估量的。</a:t>
            </a:r>
            <a:endParaRPr lang="en-US" altLang="zh-CN" sz="2000" dirty="0">
              <a:latin typeface="+mn-ea"/>
              <a:ea typeface="+mn-ea"/>
            </a:endParaRPr>
          </a:p>
          <a:p>
            <a:pPr eaLnBrk="1" hangingPunct="1">
              <a:lnSpc>
                <a:spcPct val="150000"/>
              </a:lnSpc>
              <a:defRPr/>
            </a:pPr>
            <a:r>
              <a:rPr lang="zh-CN" altLang="en-US" sz="2000" dirty="0">
                <a:latin typeface="+mn-ea"/>
                <a:ea typeface="+mn-ea"/>
              </a:rPr>
              <a:t>    </a:t>
            </a:r>
            <a:r>
              <a:rPr lang="zh-CN" altLang="en-US" sz="2000" dirty="0">
                <a:solidFill>
                  <a:srgbClr val="FF0000"/>
                </a:solidFill>
                <a:latin typeface="+mn-ea"/>
                <a:ea typeface="+mn-ea"/>
              </a:rPr>
              <a:t>非结构化维护</a:t>
            </a:r>
            <a:r>
              <a:rPr lang="zh-CN" altLang="en-US" sz="2000" dirty="0">
                <a:latin typeface="+mn-ea"/>
                <a:ea typeface="+mn-ea"/>
              </a:rPr>
              <a:t>需要付出很大代价</a:t>
            </a:r>
            <a:r>
              <a:rPr lang="en-US" altLang="zh-CN" sz="2000" dirty="0">
                <a:latin typeface="+mn-ea"/>
                <a:ea typeface="+mn-ea"/>
              </a:rPr>
              <a:t>(</a:t>
            </a:r>
            <a:r>
              <a:rPr lang="zh-CN" altLang="en-US" sz="2000" dirty="0">
                <a:latin typeface="+mn-ea"/>
                <a:ea typeface="+mn-ea"/>
              </a:rPr>
              <a:t>浪费精力并且遭受挫折的打击</a:t>
            </a:r>
            <a:r>
              <a:rPr lang="en-US" altLang="zh-CN" sz="2000" dirty="0">
                <a:latin typeface="+mn-ea"/>
                <a:ea typeface="+mn-ea"/>
              </a:rPr>
              <a:t>)</a:t>
            </a:r>
            <a:r>
              <a:rPr lang="zh-CN" altLang="en-US" sz="2000" dirty="0">
                <a:latin typeface="+mn-ea"/>
                <a:ea typeface="+mn-ea"/>
              </a:rPr>
              <a:t>，这种维护方式是没有使用良好定义的方法学开发出来的软件的必然结果。</a:t>
            </a:r>
            <a:endParaRPr lang="en-US" altLang="zh-CN" sz="2000" dirty="0">
              <a:latin typeface="+mn-ea"/>
              <a:ea typeface="+mn-ea"/>
            </a:endParaRPr>
          </a:p>
        </p:txBody>
      </p:sp>
      <p:sp>
        <p:nvSpPr>
          <p:cNvPr id="11" name="内容占位符 4"/>
          <p:cNvSpPr txBox="1">
            <a:spLocks/>
          </p:cNvSpPr>
          <p:nvPr/>
        </p:nvSpPr>
        <p:spPr bwMode="auto">
          <a:xfrm>
            <a:off x="547688" y="116840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a:latin typeface="+mn-ea"/>
              </a:rPr>
              <a:t>8.2.1</a:t>
            </a:r>
            <a:r>
              <a:rPr lang="en-US" altLang="zh-CN" b="1" dirty="0"/>
              <a:t>. </a:t>
            </a:r>
            <a:r>
              <a:rPr lang="zh-CN" altLang="en-US" b="1" dirty="0"/>
              <a:t>结构化维护与非结构化维护差别巨大</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rPr>
              <a:t>8.2.1. </a:t>
            </a:r>
            <a:r>
              <a:rPr lang="zh-CN" altLang="en-US" sz="2400" dirty="0">
                <a:solidFill>
                  <a:srgbClr val="D9D9D9"/>
                </a:solidFill>
                <a:latin typeface="+mn-ea"/>
              </a:rPr>
              <a:t>结构化维护与非结构化维护差别巨大</a:t>
            </a:r>
          </a:p>
        </p:txBody>
      </p:sp>
      <p:sp>
        <p:nvSpPr>
          <p:cNvPr id="3" name="文本框 2"/>
          <p:cNvSpPr txBox="1"/>
          <p:nvPr/>
        </p:nvSpPr>
        <p:spPr>
          <a:xfrm>
            <a:off x="400050" y="476250"/>
            <a:ext cx="8528050" cy="5264150"/>
          </a:xfrm>
          <a:prstGeom prst="rect">
            <a:avLst/>
          </a:prstGeom>
          <a:noFill/>
        </p:spPr>
        <p:txBody>
          <a:bodyPr>
            <a:spAutoFit/>
          </a:bodyPr>
          <a:lstStyle/>
          <a:p>
            <a:pPr marL="285750" indent="-285750" eaLnBrk="1" hangingPunct="1">
              <a:lnSpc>
                <a:spcPct val="150000"/>
              </a:lnSpc>
              <a:buFont typeface="Wingdings" panose="05000000000000000000" pitchFamily="2" charset="2"/>
              <a:buChar char="Ø"/>
              <a:defRPr/>
            </a:pPr>
            <a:r>
              <a:rPr lang="en-US" altLang="zh-CN" sz="2400" b="1" dirty="0">
                <a:solidFill>
                  <a:prstClr val="black"/>
                </a:solidFill>
                <a:latin typeface="+mn-ea"/>
                <a:ea typeface="+mn-ea"/>
              </a:rPr>
              <a:t>2.</a:t>
            </a:r>
            <a:r>
              <a:rPr lang="zh-CN" altLang="en-US" sz="2400" b="1" dirty="0">
                <a:solidFill>
                  <a:prstClr val="black"/>
                </a:solidFill>
                <a:latin typeface="+mn-ea"/>
                <a:ea typeface="+mn-ea"/>
              </a:rPr>
              <a:t>结构化维护</a:t>
            </a:r>
            <a:endParaRPr lang="en-US" altLang="zh-CN" sz="2400" b="1" dirty="0">
              <a:solidFill>
                <a:prstClr val="black"/>
              </a:solidFill>
              <a:latin typeface="+mn-ea"/>
              <a:ea typeface="+mn-ea"/>
            </a:endParaRPr>
          </a:p>
          <a:p>
            <a:pPr eaLnBrk="1" hangingPunct="1">
              <a:lnSpc>
                <a:spcPct val="150000"/>
              </a:lnSpc>
              <a:defRPr/>
            </a:pPr>
            <a:r>
              <a:rPr lang="zh-CN" altLang="en-US" sz="2000" dirty="0">
                <a:solidFill>
                  <a:prstClr val="black"/>
                </a:solidFill>
                <a:latin typeface="宋体" panose="02010600030101010101" pitchFamily="2" charset="-122"/>
              </a:rPr>
              <a:t>    如果有一个完整的软件配置存在，那么维护工作从评价设计文档开始，确定软件重要的结构、性能以及接口等特点；估量要求的改动将带来的影响，并且计划实施途径。然后：</a:t>
            </a:r>
            <a:endParaRPr lang="en-US" altLang="zh-CN" sz="2000" dirty="0">
              <a:solidFill>
                <a:prstClr val="black"/>
              </a:solidFill>
              <a:latin typeface="宋体" panose="02010600030101010101" pitchFamily="2" charset="-122"/>
            </a:endParaRPr>
          </a:p>
          <a:p>
            <a:pPr indent="-342900" eaLnBrk="1" hangingPunct="1">
              <a:lnSpc>
                <a:spcPct val="150000"/>
              </a:lnSpc>
              <a:buSzPct val="70000"/>
              <a:buFont typeface="Wingdings" panose="05000000000000000000" pitchFamily="2" charset="2"/>
              <a:buChar char="l"/>
              <a:defRPr/>
            </a:pPr>
            <a:r>
              <a:rPr lang="zh-CN" altLang="en-US" sz="2000" dirty="0">
                <a:solidFill>
                  <a:prstClr val="black"/>
                </a:solidFill>
                <a:latin typeface="宋体" panose="02010600030101010101" pitchFamily="2" charset="-122"/>
              </a:rPr>
              <a:t>首先，修改设计并且对所做的修改进行仔细复查。</a:t>
            </a:r>
            <a:endParaRPr lang="en-US" altLang="zh-CN" sz="2000" dirty="0">
              <a:solidFill>
                <a:prstClr val="black"/>
              </a:solidFill>
              <a:latin typeface="宋体" panose="02010600030101010101" pitchFamily="2" charset="-122"/>
            </a:endParaRPr>
          </a:p>
          <a:p>
            <a:pPr indent="-342900" eaLnBrk="1" hangingPunct="1">
              <a:lnSpc>
                <a:spcPct val="150000"/>
              </a:lnSpc>
              <a:buSzPct val="70000"/>
              <a:buFont typeface="Wingdings" panose="05000000000000000000" pitchFamily="2" charset="2"/>
              <a:buChar char="l"/>
              <a:defRPr/>
            </a:pPr>
            <a:r>
              <a:rPr lang="zh-CN" altLang="en-US" sz="2000" dirty="0">
                <a:solidFill>
                  <a:prstClr val="black"/>
                </a:solidFill>
                <a:latin typeface="宋体" panose="02010600030101010101" pitchFamily="2" charset="-122"/>
              </a:rPr>
              <a:t>然后，编写相应的源程序代码；</a:t>
            </a:r>
            <a:endParaRPr lang="en-US" altLang="zh-CN" sz="2000" dirty="0">
              <a:solidFill>
                <a:prstClr val="black"/>
              </a:solidFill>
              <a:latin typeface="宋体" panose="02010600030101010101" pitchFamily="2" charset="-122"/>
            </a:endParaRPr>
          </a:p>
          <a:p>
            <a:pPr indent="-342900" eaLnBrk="1" hangingPunct="1">
              <a:lnSpc>
                <a:spcPct val="150000"/>
              </a:lnSpc>
              <a:buSzPct val="70000"/>
              <a:buFont typeface="Wingdings" panose="05000000000000000000" pitchFamily="2" charset="2"/>
              <a:buChar char="l"/>
              <a:defRPr/>
            </a:pPr>
            <a:r>
              <a:rPr lang="zh-CN" altLang="en-US" sz="2000" dirty="0">
                <a:solidFill>
                  <a:prstClr val="black"/>
                </a:solidFill>
                <a:latin typeface="宋体" panose="02010600030101010101" pitchFamily="2" charset="-122"/>
              </a:rPr>
              <a:t>接下来，使用在测试说明书中包含的信息进行回归测试；</a:t>
            </a:r>
            <a:endParaRPr lang="en-US" altLang="zh-CN" sz="2000" dirty="0">
              <a:solidFill>
                <a:prstClr val="black"/>
              </a:solidFill>
              <a:latin typeface="宋体" panose="02010600030101010101" pitchFamily="2" charset="-122"/>
            </a:endParaRPr>
          </a:p>
          <a:p>
            <a:pPr indent="-342900" eaLnBrk="1" hangingPunct="1">
              <a:lnSpc>
                <a:spcPct val="150000"/>
              </a:lnSpc>
              <a:buSzPct val="70000"/>
              <a:buFont typeface="Wingdings" panose="05000000000000000000" pitchFamily="2" charset="2"/>
              <a:buChar char="l"/>
              <a:defRPr/>
            </a:pPr>
            <a:r>
              <a:rPr lang="zh-CN" altLang="en-US" sz="2000" dirty="0">
                <a:solidFill>
                  <a:prstClr val="black"/>
                </a:solidFill>
                <a:latin typeface="宋体" panose="02010600030101010101" pitchFamily="2" charset="-122"/>
              </a:rPr>
              <a:t>最后，把修改后的软件再次交付使用。</a:t>
            </a:r>
            <a:endParaRPr lang="en-US" altLang="zh-CN" sz="2000" dirty="0">
              <a:solidFill>
                <a:prstClr val="black"/>
              </a:solidFill>
              <a:latin typeface="宋体" panose="02010600030101010101" pitchFamily="2" charset="-122"/>
            </a:endParaRPr>
          </a:p>
          <a:p>
            <a:pPr eaLnBrk="1" hangingPunct="1">
              <a:lnSpc>
                <a:spcPct val="150000"/>
              </a:lnSpc>
              <a:defRPr/>
            </a:pPr>
            <a:r>
              <a:rPr lang="zh-CN" altLang="en-US" sz="2000" dirty="0">
                <a:solidFill>
                  <a:prstClr val="black"/>
                </a:solidFill>
                <a:latin typeface="宋体" panose="02010600030101010101" pitchFamily="2" charset="-122"/>
              </a:rPr>
              <a:t>刚才描述的事件构成结构化维护，它是在软件开发的早期应用软件工程方法学的结果。虽然有了软件的完整配置并不能保证维护中没有问题，但是确实能减少精力的浪费并且能提高维护的总体质量。</a:t>
            </a:r>
            <a:endParaRPr lang="zh-CN" altLang="en-US" sz="2000" dirty="0">
              <a:latin typeface="Arial"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304800" y="304800"/>
            <a:ext cx="3276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800" b="1">
                <a:latin typeface="楷体_GB2312"/>
                <a:ea typeface="楷体_GB2312"/>
                <a:cs typeface="楷体_GB2312"/>
              </a:rPr>
              <a:t>结构化维护与非结构化维护的对比</a:t>
            </a:r>
            <a:endParaRPr lang="zh-CN" altLang="en-US"/>
          </a:p>
        </p:txBody>
      </p:sp>
      <p:grpSp>
        <p:nvGrpSpPr>
          <p:cNvPr id="24579" name="Group 7"/>
          <p:cNvGrpSpPr>
            <a:grpSpLocks/>
          </p:cNvGrpSpPr>
          <p:nvPr/>
        </p:nvGrpSpPr>
        <p:grpSpPr bwMode="auto">
          <a:xfrm>
            <a:off x="3962400" y="188913"/>
            <a:ext cx="1905000" cy="1752600"/>
            <a:chOff x="1872" y="336"/>
            <a:chExt cx="1200" cy="1104"/>
          </a:xfrm>
        </p:grpSpPr>
        <p:sp>
          <p:nvSpPr>
            <p:cNvPr id="24626" name="AutoShape 4"/>
            <p:cNvSpPr>
              <a:spLocks noChangeArrowheads="1"/>
            </p:cNvSpPr>
            <p:nvPr/>
          </p:nvSpPr>
          <p:spPr bwMode="auto">
            <a:xfrm flipH="1">
              <a:off x="1872" y="336"/>
              <a:ext cx="1200" cy="528"/>
            </a:xfrm>
            <a:prstGeom prst="horizontalScroll">
              <a:avLst>
                <a:gd name="adj" fmla="val 125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楷体_GB2312"/>
                  <a:cs typeface="楷体_GB2312"/>
                </a:rPr>
                <a:t>维护要求</a:t>
              </a:r>
              <a:endParaRPr lang="zh-CN" altLang="en-US"/>
            </a:p>
          </p:txBody>
        </p:sp>
        <p:sp>
          <p:nvSpPr>
            <p:cNvPr id="24627" name="AutoShape 5"/>
            <p:cNvSpPr>
              <a:spLocks noChangeArrowheads="1"/>
            </p:cNvSpPr>
            <p:nvPr/>
          </p:nvSpPr>
          <p:spPr bwMode="auto">
            <a:xfrm>
              <a:off x="1920" y="1008"/>
              <a:ext cx="1104" cy="432"/>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楷体_GB2312"/>
                  <a:cs typeface="楷体_GB2312"/>
                </a:rPr>
                <a:t>软件配置</a:t>
              </a:r>
              <a:endParaRPr lang="zh-CN" altLang="en-US"/>
            </a:p>
          </p:txBody>
        </p:sp>
        <p:sp>
          <p:nvSpPr>
            <p:cNvPr id="24628" name="Line 6"/>
            <p:cNvSpPr>
              <a:spLocks noChangeShapeType="1"/>
            </p:cNvSpPr>
            <p:nvPr/>
          </p:nvSpPr>
          <p:spPr bwMode="auto">
            <a:xfrm>
              <a:off x="2482" y="804"/>
              <a:ext cx="0" cy="204"/>
            </a:xfrm>
            <a:prstGeom prst="line">
              <a:avLst/>
            </a:prstGeom>
            <a:noFill/>
            <a:ln w="190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580" name="Group 12"/>
          <p:cNvGrpSpPr>
            <a:grpSpLocks/>
          </p:cNvGrpSpPr>
          <p:nvPr/>
        </p:nvGrpSpPr>
        <p:grpSpPr bwMode="auto">
          <a:xfrm>
            <a:off x="2895600" y="1255713"/>
            <a:ext cx="1155700" cy="642937"/>
            <a:chOff x="1200" y="1008"/>
            <a:chExt cx="728" cy="405"/>
          </a:xfrm>
        </p:grpSpPr>
        <p:sp>
          <p:nvSpPr>
            <p:cNvPr id="24623" name="Line 8"/>
            <p:cNvSpPr>
              <a:spLocks noChangeShapeType="1"/>
            </p:cNvSpPr>
            <p:nvPr/>
          </p:nvSpPr>
          <p:spPr bwMode="auto">
            <a:xfrm flipH="1">
              <a:off x="1248" y="1221"/>
              <a:ext cx="6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4" name="Line 9"/>
            <p:cNvSpPr>
              <a:spLocks noChangeShapeType="1"/>
            </p:cNvSpPr>
            <p:nvPr/>
          </p:nvSpPr>
          <p:spPr bwMode="auto">
            <a:xfrm>
              <a:off x="1248" y="1221"/>
              <a:ext cx="0" cy="192"/>
            </a:xfrm>
            <a:prstGeom prst="line">
              <a:avLst/>
            </a:prstGeom>
            <a:noFill/>
            <a:ln w="190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5" name="Text Box 11"/>
            <p:cNvSpPr txBox="1">
              <a:spLocks noChangeArrowheads="1"/>
            </p:cNvSpPr>
            <p:nvPr/>
          </p:nvSpPr>
          <p:spPr bwMode="auto">
            <a:xfrm>
              <a:off x="1200" y="1008"/>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b="1">
                  <a:ea typeface="楷体_GB2312"/>
                  <a:cs typeface="楷体_GB2312"/>
                </a:rPr>
                <a:t>只有代码</a:t>
              </a:r>
            </a:p>
          </p:txBody>
        </p:sp>
      </p:grpSp>
      <p:sp>
        <p:nvSpPr>
          <p:cNvPr id="24581" name="Text Box 13"/>
          <p:cNvSpPr txBox="1">
            <a:spLocks noChangeArrowheads="1"/>
          </p:cNvSpPr>
          <p:nvPr/>
        </p:nvSpPr>
        <p:spPr bwMode="auto">
          <a:xfrm>
            <a:off x="2286000" y="1900238"/>
            <a:ext cx="1371600"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sz="2000" b="1">
                <a:ea typeface="楷体_GB2312"/>
                <a:cs typeface="楷体_GB2312"/>
              </a:rPr>
              <a:t>评价代码</a:t>
            </a:r>
          </a:p>
        </p:txBody>
      </p:sp>
      <p:grpSp>
        <p:nvGrpSpPr>
          <p:cNvPr id="24582" name="Group 16"/>
          <p:cNvGrpSpPr>
            <a:grpSpLocks/>
          </p:cNvGrpSpPr>
          <p:nvPr/>
        </p:nvGrpSpPr>
        <p:grpSpPr bwMode="auto">
          <a:xfrm>
            <a:off x="2286000" y="2322513"/>
            <a:ext cx="1371600" cy="2106612"/>
            <a:chOff x="816" y="1680"/>
            <a:chExt cx="864" cy="1071"/>
          </a:xfrm>
        </p:grpSpPr>
        <p:sp>
          <p:nvSpPr>
            <p:cNvPr id="24621" name="Line 14"/>
            <p:cNvSpPr>
              <a:spLocks noChangeShapeType="1"/>
            </p:cNvSpPr>
            <p:nvPr/>
          </p:nvSpPr>
          <p:spPr bwMode="auto">
            <a:xfrm>
              <a:off x="1248" y="1680"/>
              <a:ext cx="0" cy="864"/>
            </a:xfrm>
            <a:prstGeom prst="line">
              <a:avLst/>
            </a:prstGeom>
            <a:noFill/>
            <a:ln w="190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22" name="Text Box 15"/>
            <p:cNvSpPr txBox="1">
              <a:spLocks noChangeArrowheads="1"/>
            </p:cNvSpPr>
            <p:nvPr/>
          </p:nvSpPr>
          <p:spPr bwMode="auto">
            <a:xfrm>
              <a:off x="816" y="2544"/>
              <a:ext cx="864" cy="2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sz="2000" b="1">
                  <a:ea typeface="楷体_GB2312"/>
                  <a:cs typeface="楷体_GB2312"/>
                </a:rPr>
                <a:t>重编程序</a:t>
              </a:r>
            </a:p>
          </p:txBody>
        </p:sp>
      </p:grpSp>
      <p:grpSp>
        <p:nvGrpSpPr>
          <p:cNvPr id="24583" name="Group 39"/>
          <p:cNvGrpSpPr>
            <a:grpSpLocks/>
          </p:cNvGrpSpPr>
          <p:nvPr/>
        </p:nvGrpSpPr>
        <p:grpSpPr bwMode="auto">
          <a:xfrm>
            <a:off x="2286000" y="4433888"/>
            <a:ext cx="1371600" cy="919162"/>
            <a:chOff x="816" y="2806"/>
            <a:chExt cx="864" cy="579"/>
          </a:xfrm>
        </p:grpSpPr>
        <p:sp>
          <p:nvSpPr>
            <p:cNvPr id="24619" name="AutoShape 17"/>
            <p:cNvSpPr>
              <a:spLocks noChangeArrowheads="1"/>
            </p:cNvSpPr>
            <p:nvPr/>
          </p:nvSpPr>
          <p:spPr bwMode="auto">
            <a:xfrm>
              <a:off x="816" y="3001"/>
              <a:ext cx="864" cy="384"/>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楷体_GB2312"/>
                  <a:cs typeface="楷体_GB2312"/>
                </a:rPr>
                <a:t>复 查</a:t>
              </a:r>
            </a:p>
          </p:txBody>
        </p:sp>
        <p:sp>
          <p:nvSpPr>
            <p:cNvPr id="24620" name="Line 18"/>
            <p:cNvSpPr>
              <a:spLocks noChangeShapeType="1"/>
            </p:cNvSpPr>
            <p:nvPr/>
          </p:nvSpPr>
          <p:spPr bwMode="auto">
            <a:xfrm>
              <a:off x="1248" y="2806"/>
              <a:ext cx="0" cy="192"/>
            </a:xfrm>
            <a:prstGeom prst="line">
              <a:avLst/>
            </a:prstGeom>
            <a:noFill/>
            <a:ln w="190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584" name="Group 22"/>
          <p:cNvGrpSpPr>
            <a:grpSpLocks/>
          </p:cNvGrpSpPr>
          <p:nvPr/>
        </p:nvGrpSpPr>
        <p:grpSpPr bwMode="auto">
          <a:xfrm>
            <a:off x="1905000" y="4217988"/>
            <a:ext cx="401638" cy="830262"/>
            <a:chOff x="589" y="2668"/>
            <a:chExt cx="240" cy="526"/>
          </a:xfrm>
        </p:grpSpPr>
        <p:sp>
          <p:nvSpPr>
            <p:cNvPr id="24616" name="Line 19"/>
            <p:cNvSpPr>
              <a:spLocks noChangeShapeType="1"/>
            </p:cNvSpPr>
            <p:nvPr/>
          </p:nvSpPr>
          <p:spPr bwMode="auto">
            <a:xfrm flipH="1">
              <a:off x="589" y="3194"/>
              <a:ext cx="2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7" name="Line 20"/>
            <p:cNvSpPr>
              <a:spLocks noChangeShapeType="1"/>
            </p:cNvSpPr>
            <p:nvPr/>
          </p:nvSpPr>
          <p:spPr bwMode="auto">
            <a:xfrm flipV="1">
              <a:off x="589" y="2668"/>
              <a:ext cx="0" cy="5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8" name="Line 21"/>
            <p:cNvSpPr>
              <a:spLocks noChangeShapeType="1"/>
            </p:cNvSpPr>
            <p:nvPr/>
          </p:nvSpPr>
          <p:spPr bwMode="auto">
            <a:xfrm>
              <a:off x="589" y="2668"/>
              <a:ext cx="227" cy="0"/>
            </a:xfrm>
            <a:prstGeom prst="line">
              <a:avLst/>
            </a:prstGeom>
            <a:noFill/>
            <a:ln w="190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585" name="Group 30"/>
          <p:cNvGrpSpPr>
            <a:grpSpLocks/>
          </p:cNvGrpSpPr>
          <p:nvPr/>
        </p:nvGrpSpPr>
        <p:grpSpPr bwMode="auto">
          <a:xfrm flipH="1">
            <a:off x="5724525" y="1255713"/>
            <a:ext cx="1444625" cy="642937"/>
            <a:chOff x="1200" y="1008"/>
            <a:chExt cx="728" cy="405"/>
          </a:xfrm>
        </p:grpSpPr>
        <p:sp>
          <p:nvSpPr>
            <p:cNvPr id="24613" name="Line 31"/>
            <p:cNvSpPr>
              <a:spLocks noChangeShapeType="1"/>
            </p:cNvSpPr>
            <p:nvPr/>
          </p:nvSpPr>
          <p:spPr bwMode="auto">
            <a:xfrm flipH="1">
              <a:off x="1248" y="1221"/>
              <a:ext cx="68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4" name="Line 32"/>
            <p:cNvSpPr>
              <a:spLocks noChangeShapeType="1"/>
            </p:cNvSpPr>
            <p:nvPr/>
          </p:nvSpPr>
          <p:spPr bwMode="auto">
            <a:xfrm>
              <a:off x="1248" y="1221"/>
              <a:ext cx="0" cy="192"/>
            </a:xfrm>
            <a:prstGeom prst="line">
              <a:avLst/>
            </a:prstGeom>
            <a:noFill/>
            <a:ln w="190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5" name="Text Box 33"/>
            <p:cNvSpPr txBox="1">
              <a:spLocks noChangeArrowheads="1"/>
            </p:cNvSpPr>
            <p:nvPr/>
          </p:nvSpPr>
          <p:spPr bwMode="auto">
            <a:xfrm>
              <a:off x="1200" y="1008"/>
              <a:ext cx="720"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b="1">
                  <a:ea typeface="楷体_GB2312"/>
                  <a:cs typeface="楷体_GB2312"/>
                </a:rPr>
                <a:t>完整配置</a:t>
              </a:r>
            </a:p>
          </p:txBody>
        </p:sp>
      </p:grpSp>
      <p:sp>
        <p:nvSpPr>
          <p:cNvPr id="24586" name="Text Box 34"/>
          <p:cNvSpPr txBox="1">
            <a:spLocks noChangeArrowheads="1"/>
          </p:cNvSpPr>
          <p:nvPr/>
        </p:nvSpPr>
        <p:spPr bwMode="auto">
          <a:xfrm>
            <a:off x="5943600" y="1903413"/>
            <a:ext cx="1905000" cy="4064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sz="2000" b="1">
                <a:ea typeface="楷体_GB2312"/>
                <a:cs typeface="楷体_GB2312"/>
              </a:rPr>
              <a:t>评价设计文档</a:t>
            </a:r>
          </a:p>
        </p:txBody>
      </p:sp>
      <p:grpSp>
        <p:nvGrpSpPr>
          <p:cNvPr id="24587" name="Group 69"/>
          <p:cNvGrpSpPr>
            <a:grpSpLocks/>
          </p:cNvGrpSpPr>
          <p:nvPr/>
        </p:nvGrpSpPr>
        <p:grpSpPr bwMode="auto">
          <a:xfrm>
            <a:off x="5029200" y="2322513"/>
            <a:ext cx="3657600" cy="711200"/>
            <a:chOff x="3072" y="1536"/>
            <a:chExt cx="2304" cy="448"/>
          </a:xfrm>
        </p:grpSpPr>
        <p:sp>
          <p:nvSpPr>
            <p:cNvPr id="24611" name="Text Box 35"/>
            <p:cNvSpPr txBox="1">
              <a:spLocks noChangeArrowheads="1"/>
            </p:cNvSpPr>
            <p:nvPr/>
          </p:nvSpPr>
          <p:spPr bwMode="auto">
            <a:xfrm>
              <a:off x="3072" y="1728"/>
              <a:ext cx="2304"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sz="2000" b="1">
                  <a:ea typeface="楷体_GB2312"/>
                  <a:cs typeface="楷体_GB2312"/>
                </a:rPr>
                <a:t>估计改动影响，计划实施途径</a:t>
              </a:r>
            </a:p>
          </p:txBody>
        </p:sp>
        <p:sp>
          <p:nvSpPr>
            <p:cNvPr id="24612" name="Line 36"/>
            <p:cNvSpPr>
              <a:spLocks noChangeShapeType="1"/>
            </p:cNvSpPr>
            <p:nvPr/>
          </p:nvSpPr>
          <p:spPr bwMode="auto">
            <a:xfrm>
              <a:off x="4326" y="1536"/>
              <a:ext cx="0" cy="192"/>
            </a:xfrm>
            <a:prstGeom prst="line">
              <a:avLst/>
            </a:prstGeom>
            <a:noFill/>
            <a:ln w="190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588" name="Group 70"/>
          <p:cNvGrpSpPr>
            <a:grpSpLocks/>
          </p:cNvGrpSpPr>
          <p:nvPr/>
        </p:nvGrpSpPr>
        <p:grpSpPr bwMode="auto">
          <a:xfrm>
            <a:off x="6348413" y="3048000"/>
            <a:ext cx="1371600" cy="2290763"/>
            <a:chOff x="3792" y="1993"/>
            <a:chExt cx="864" cy="1443"/>
          </a:xfrm>
        </p:grpSpPr>
        <p:sp>
          <p:nvSpPr>
            <p:cNvPr id="24603" name="Text Box 37"/>
            <p:cNvSpPr txBox="1">
              <a:spLocks noChangeArrowheads="1"/>
            </p:cNvSpPr>
            <p:nvPr/>
          </p:nvSpPr>
          <p:spPr bwMode="auto">
            <a:xfrm>
              <a:off x="3792" y="2157"/>
              <a:ext cx="864" cy="25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sz="2000" b="1">
                  <a:ea typeface="楷体_GB2312"/>
                  <a:cs typeface="楷体_GB2312"/>
                </a:rPr>
                <a:t>修改设计</a:t>
              </a:r>
            </a:p>
          </p:txBody>
        </p:sp>
        <p:sp>
          <p:nvSpPr>
            <p:cNvPr id="24604" name="Line 38"/>
            <p:cNvSpPr>
              <a:spLocks noChangeShapeType="1"/>
            </p:cNvSpPr>
            <p:nvPr/>
          </p:nvSpPr>
          <p:spPr bwMode="auto">
            <a:xfrm>
              <a:off x="4224" y="1993"/>
              <a:ext cx="0" cy="163"/>
            </a:xfrm>
            <a:prstGeom prst="line">
              <a:avLst/>
            </a:prstGeom>
            <a:noFill/>
            <a:ln w="190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4605" name="Group 40"/>
            <p:cNvGrpSpPr>
              <a:grpSpLocks/>
            </p:cNvGrpSpPr>
            <p:nvPr/>
          </p:nvGrpSpPr>
          <p:grpSpPr bwMode="auto">
            <a:xfrm>
              <a:off x="3792" y="2422"/>
              <a:ext cx="864" cy="434"/>
              <a:chOff x="816" y="1680"/>
              <a:chExt cx="864" cy="2113"/>
            </a:xfrm>
          </p:grpSpPr>
          <p:sp>
            <p:nvSpPr>
              <p:cNvPr id="24609" name="Line 41"/>
              <p:cNvSpPr>
                <a:spLocks noChangeShapeType="1"/>
              </p:cNvSpPr>
              <p:nvPr/>
            </p:nvSpPr>
            <p:spPr bwMode="auto">
              <a:xfrm>
                <a:off x="1248" y="1680"/>
                <a:ext cx="0" cy="864"/>
              </a:xfrm>
              <a:prstGeom prst="line">
                <a:avLst/>
              </a:prstGeom>
              <a:noFill/>
              <a:ln w="190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10" name="Text Box 42"/>
              <p:cNvSpPr txBox="1">
                <a:spLocks noChangeArrowheads="1"/>
              </p:cNvSpPr>
              <p:nvPr/>
            </p:nvSpPr>
            <p:spPr bwMode="auto">
              <a:xfrm>
                <a:off x="816" y="2546"/>
                <a:ext cx="864" cy="124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sz="2000" b="1">
                    <a:ea typeface="楷体_GB2312"/>
                    <a:cs typeface="楷体_GB2312"/>
                  </a:rPr>
                  <a:t>重编程序</a:t>
                </a:r>
              </a:p>
            </p:txBody>
          </p:sp>
        </p:grpSp>
        <p:grpSp>
          <p:nvGrpSpPr>
            <p:cNvPr id="24606" name="Group 43"/>
            <p:cNvGrpSpPr>
              <a:grpSpLocks/>
            </p:cNvGrpSpPr>
            <p:nvPr/>
          </p:nvGrpSpPr>
          <p:grpSpPr bwMode="auto">
            <a:xfrm>
              <a:off x="3792" y="2857"/>
              <a:ext cx="864" cy="579"/>
              <a:chOff x="816" y="2806"/>
              <a:chExt cx="864" cy="579"/>
            </a:xfrm>
          </p:grpSpPr>
          <p:sp>
            <p:nvSpPr>
              <p:cNvPr id="24607" name="AutoShape 44"/>
              <p:cNvSpPr>
                <a:spLocks noChangeArrowheads="1"/>
              </p:cNvSpPr>
              <p:nvPr/>
            </p:nvSpPr>
            <p:spPr bwMode="auto">
              <a:xfrm>
                <a:off x="816" y="3001"/>
                <a:ext cx="864" cy="384"/>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楷体_GB2312"/>
                    <a:cs typeface="楷体_GB2312"/>
                  </a:rPr>
                  <a:t>复 查</a:t>
                </a:r>
              </a:p>
            </p:txBody>
          </p:sp>
          <p:sp>
            <p:nvSpPr>
              <p:cNvPr id="24608" name="Line 45"/>
              <p:cNvSpPr>
                <a:spLocks noChangeShapeType="1"/>
              </p:cNvSpPr>
              <p:nvPr/>
            </p:nvSpPr>
            <p:spPr bwMode="auto">
              <a:xfrm>
                <a:off x="1248" y="2806"/>
                <a:ext cx="0" cy="192"/>
              </a:xfrm>
              <a:prstGeom prst="line">
                <a:avLst/>
              </a:prstGeom>
              <a:noFill/>
              <a:ln w="190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24589" name="Group 46"/>
          <p:cNvGrpSpPr>
            <a:grpSpLocks/>
          </p:cNvGrpSpPr>
          <p:nvPr/>
        </p:nvGrpSpPr>
        <p:grpSpPr bwMode="auto">
          <a:xfrm flipH="1">
            <a:off x="7720013" y="3524250"/>
            <a:ext cx="381000" cy="1516063"/>
            <a:chOff x="589" y="2668"/>
            <a:chExt cx="240" cy="526"/>
          </a:xfrm>
        </p:grpSpPr>
        <p:sp>
          <p:nvSpPr>
            <p:cNvPr id="24600" name="Line 47"/>
            <p:cNvSpPr>
              <a:spLocks noChangeShapeType="1"/>
            </p:cNvSpPr>
            <p:nvPr/>
          </p:nvSpPr>
          <p:spPr bwMode="auto">
            <a:xfrm flipH="1">
              <a:off x="589" y="3194"/>
              <a:ext cx="240"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1" name="Line 48"/>
            <p:cNvSpPr>
              <a:spLocks noChangeShapeType="1"/>
            </p:cNvSpPr>
            <p:nvPr/>
          </p:nvSpPr>
          <p:spPr bwMode="auto">
            <a:xfrm flipV="1">
              <a:off x="589" y="2668"/>
              <a:ext cx="0" cy="52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602" name="Line 49"/>
            <p:cNvSpPr>
              <a:spLocks noChangeShapeType="1"/>
            </p:cNvSpPr>
            <p:nvPr/>
          </p:nvSpPr>
          <p:spPr bwMode="auto">
            <a:xfrm>
              <a:off x="589" y="2668"/>
              <a:ext cx="227" cy="0"/>
            </a:xfrm>
            <a:prstGeom prst="line">
              <a:avLst/>
            </a:prstGeom>
            <a:noFill/>
            <a:ln w="190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4590" name="Group 53"/>
          <p:cNvGrpSpPr>
            <a:grpSpLocks/>
          </p:cNvGrpSpPr>
          <p:nvPr/>
        </p:nvGrpSpPr>
        <p:grpSpPr bwMode="auto">
          <a:xfrm>
            <a:off x="2971800" y="5340350"/>
            <a:ext cx="1828800" cy="365125"/>
            <a:chOff x="1248" y="3581"/>
            <a:chExt cx="1152" cy="230"/>
          </a:xfrm>
        </p:grpSpPr>
        <p:sp>
          <p:nvSpPr>
            <p:cNvPr id="24597" name="Line 50"/>
            <p:cNvSpPr>
              <a:spLocks noChangeShapeType="1"/>
            </p:cNvSpPr>
            <p:nvPr/>
          </p:nvSpPr>
          <p:spPr bwMode="auto">
            <a:xfrm>
              <a:off x="1248" y="3581"/>
              <a:ext cx="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8" name="Line 51"/>
            <p:cNvSpPr>
              <a:spLocks noChangeShapeType="1"/>
            </p:cNvSpPr>
            <p:nvPr/>
          </p:nvSpPr>
          <p:spPr bwMode="auto">
            <a:xfrm>
              <a:off x="1248" y="3670"/>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9" name="Line 52"/>
            <p:cNvSpPr>
              <a:spLocks noChangeShapeType="1"/>
            </p:cNvSpPr>
            <p:nvPr/>
          </p:nvSpPr>
          <p:spPr bwMode="auto">
            <a:xfrm>
              <a:off x="2400" y="3670"/>
              <a:ext cx="0" cy="141"/>
            </a:xfrm>
            <a:prstGeom prst="line">
              <a:avLst/>
            </a:prstGeom>
            <a:noFill/>
            <a:ln w="19050">
              <a:solidFill>
                <a:schemeClr val="tx1"/>
              </a:solidFill>
              <a:round/>
              <a:headEnd/>
              <a:tailEnd type="arrow"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591" name="AutoShape 56"/>
          <p:cNvSpPr>
            <a:spLocks noChangeArrowheads="1"/>
          </p:cNvSpPr>
          <p:nvPr/>
        </p:nvSpPr>
        <p:spPr bwMode="auto">
          <a:xfrm flipH="1">
            <a:off x="4038600" y="5635625"/>
            <a:ext cx="1524000" cy="609600"/>
          </a:xfrm>
          <a:prstGeom prst="horizontalScroll">
            <a:avLst>
              <a:gd name="adj" fmla="val 125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楷体_GB2312"/>
                <a:cs typeface="楷体_GB2312"/>
              </a:rPr>
              <a:t>交付使用</a:t>
            </a:r>
            <a:endParaRPr lang="zh-CN" altLang="en-US" sz="2000">
              <a:ea typeface="楷体_GB2312"/>
              <a:cs typeface="楷体_GB2312"/>
            </a:endParaRPr>
          </a:p>
        </p:txBody>
      </p:sp>
      <p:grpSp>
        <p:nvGrpSpPr>
          <p:cNvPr id="24592" name="Group 61"/>
          <p:cNvGrpSpPr>
            <a:grpSpLocks/>
          </p:cNvGrpSpPr>
          <p:nvPr/>
        </p:nvGrpSpPr>
        <p:grpSpPr bwMode="auto">
          <a:xfrm>
            <a:off x="4873625" y="5334000"/>
            <a:ext cx="2057400" cy="161925"/>
            <a:chOff x="2544" y="3577"/>
            <a:chExt cx="1152" cy="96"/>
          </a:xfrm>
        </p:grpSpPr>
        <p:sp>
          <p:nvSpPr>
            <p:cNvPr id="24595" name="Line 58"/>
            <p:cNvSpPr>
              <a:spLocks noChangeShapeType="1"/>
            </p:cNvSpPr>
            <p:nvPr/>
          </p:nvSpPr>
          <p:spPr bwMode="auto">
            <a:xfrm flipH="1">
              <a:off x="3696" y="3577"/>
              <a:ext cx="0" cy="96"/>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4596" name="Line 59"/>
            <p:cNvSpPr>
              <a:spLocks noChangeShapeType="1"/>
            </p:cNvSpPr>
            <p:nvPr/>
          </p:nvSpPr>
          <p:spPr bwMode="auto">
            <a:xfrm flipH="1">
              <a:off x="2544" y="3666"/>
              <a:ext cx="1152" cy="0"/>
            </a:xfrm>
            <a:prstGeom prst="line">
              <a:avLst/>
            </a:prstGeom>
            <a:noFill/>
            <a:ln w="1905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4593" name="TextBox 1"/>
          <p:cNvSpPr txBox="1">
            <a:spLocks noChangeArrowheads="1"/>
          </p:cNvSpPr>
          <p:nvPr/>
        </p:nvSpPr>
        <p:spPr bwMode="auto">
          <a:xfrm>
            <a:off x="1112838" y="2474913"/>
            <a:ext cx="15843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a:t>非结构化维护由于程序内部文档不足而评价更困难</a:t>
            </a:r>
          </a:p>
        </p:txBody>
      </p:sp>
      <p:sp>
        <p:nvSpPr>
          <p:cNvPr id="24594" name="TextBox 52"/>
          <p:cNvSpPr txBox="1">
            <a:spLocks noChangeArrowheads="1"/>
          </p:cNvSpPr>
          <p:nvPr/>
        </p:nvSpPr>
        <p:spPr bwMode="auto">
          <a:xfrm>
            <a:off x="4343400" y="3700463"/>
            <a:ext cx="2028825" cy="147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zh-CN" altLang="en-US"/>
              <a:t>结构化维护虽然不能保证维护中没问题，但确实能减少精力浪费，提供维护总体质量</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627313" y="6300788"/>
            <a:ext cx="39068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8.2.2. </a:t>
            </a:r>
            <a:r>
              <a:rPr lang="zh-CN" altLang="en-US" sz="2400" dirty="0">
                <a:solidFill>
                  <a:srgbClr val="D9D9D9"/>
                </a:solidFill>
                <a:latin typeface="+mn-ea"/>
                <a:ea typeface="+mn-ea"/>
              </a:rPr>
              <a:t>维护的代价高昂</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 name="内容占位符 4"/>
          <p:cNvSpPr txBox="1">
            <a:spLocks/>
          </p:cNvSpPr>
          <p:nvPr/>
        </p:nvSpPr>
        <p:spPr bwMode="auto">
          <a:xfrm>
            <a:off x="547688" y="126841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a:latin typeface="+mn-ea"/>
              </a:rPr>
              <a:t>8.2.2</a:t>
            </a:r>
            <a:r>
              <a:rPr lang="en-US" altLang="zh-CN" b="1" dirty="0">
                <a:solidFill>
                  <a:prstClr val="black"/>
                </a:solidFill>
              </a:rPr>
              <a:t>. </a:t>
            </a:r>
            <a:r>
              <a:rPr lang="zh-CN" altLang="en-US" b="1" dirty="0">
                <a:solidFill>
                  <a:prstClr val="black"/>
                </a:solidFill>
              </a:rPr>
              <a:t>维护的代价高昂</a:t>
            </a:r>
          </a:p>
        </p:txBody>
      </p:sp>
      <p:pic>
        <p:nvPicPr>
          <p:cNvPr id="25605" name="图片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24488" y="1419225"/>
            <a:ext cx="3322637"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5606" name="图表 13"/>
          <p:cNvGraphicFramePr>
            <a:graphicFrameLocks/>
          </p:cNvGraphicFramePr>
          <p:nvPr/>
        </p:nvGraphicFramePr>
        <p:xfrm>
          <a:off x="481013" y="2471738"/>
          <a:ext cx="4141787" cy="3095625"/>
        </p:xfrm>
        <a:graphic>
          <a:graphicData uri="http://schemas.openxmlformats.org/presentationml/2006/ole">
            <mc:AlternateContent xmlns:mc="http://schemas.openxmlformats.org/markup-compatibility/2006">
              <mc:Choice xmlns:v="urn:schemas-microsoft-com:vml" Requires="v">
                <p:oleObj name="图表" r:id="rId4" imgW="4151736" imgH="3103133" progId="Excel.Chart.8">
                  <p:embed/>
                </p:oleObj>
              </mc:Choice>
              <mc:Fallback>
                <p:oleObj name="图表" r:id="rId4" imgW="4151736" imgH="3103133" progId="Excel.Chart.8">
                  <p:embed/>
                  <p:pic>
                    <p:nvPicPr>
                      <p:cNvPr id="0" name="图表 1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81013" y="2471738"/>
                        <a:ext cx="4141787" cy="3095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椭圆形标注 19"/>
          <p:cNvSpPr/>
          <p:nvPr/>
        </p:nvSpPr>
        <p:spPr>
          <a:xfrm>
            <a:off x="3338513" y="1795463"/>
            <a:ext cx="2466975" cy="1490662"/>
          </a:xfrm>
          <a:prstGeom prst="wedgeEllipseCallout">
            <a:avLst/>
          </a:prstGeom>
          <a:blipFill>
            <a:blip r:embed="rId6"/>
            <a:tile tx="0" ty="0" sx="100000" sy="100000" flip="none" algn="tl"/>
          </a:blip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dirty="0">
                <a:solidFill>
                  <a:schemeClr val="tx1"/>
                </a:solidFill>
                <a:latin typeface="华文琥珀" panose="02010800040101010101" pitchFamily="2" charset="-122"/>
                <a:ea typeface="华文琥珀" panose="02010800040101010101" pitchFamily="2" charset="-122"/>
              </a:rPr>
              <a:t>这是不是唯一的代价呢？</a:t>
            </a:r>
          </a:p>
        </p:txBody>
      </p:sp>
      <p:sp>
        <p:nvSpPr>
          <p:cNvPr id="10" name="标题 3"/>
          <p:cNvSpPr txBox="1">
            <a:spLocks/>
          </p:cNvSpPr>
          <p:nvPr/>
        </p:nvSpPr>
        <p:spPr bwMode="auto">
          <a:xfrm>
            <a:off x="179388" y="2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8.2 </a:t>
            </a:r>
            <a:r>
              <a:rPr lang="zh-CN" altLang="en-US" b="1"/>
              <a:t>软件维护的特点</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rPr>
              <a:t>8.2.2. </a:t>
            </a:r>
            <a:r>
              <a:rPr lang="zh-CN" altLang="en-US" sz="2400" dirty="0">
                <a:solidFill>
                  <a:srgbClr val="D9D9D9"/>
                </a:solidFill>
                <a:latin typeface="+mn-ea"/>
              </a:rPr>
              <a:t>维护的代价高昂</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5" name="文本框 4"/>
          <p:cNvSpPr txBox="1"/>
          <p:nvPr/>
        </p:nvSpPr>
        <p:spPr>
          <a:xfrm>
            <a:off x="525463" y="1873250"/>
            <a:ext cx="8345487" cy="3416300"/>
          </a:xfrm>
          <a:prstGeom prst="rect">
            <a:avLst/>
          </a:prstGeom>
          <a:noFill/>
        </p:spPr>
        <p:txBody>
          <a:bodyPr>
            <a:spAutoFit/>
          </a:bodyPr>
          <a:lstStyle/>
          <a:p>
            <a:pPr eaLnBrk="1" hangingPunct="1">
              <a:defRPr/>
            </a:pPr>
            <a:r>
              <a:rPr lang="zh-CN" altLang="en-US" sz="2400" dirty="0">
                <a:latin typeface="Arial" charset="0"/>
              </a:rPr>
              <a:t>       因为可用的资源必须供维护任务使用，以致耽误甚至丧失了开发的良机，这是软件维护的一个无形的代价。其他无形的代价还有以下几个。</a:t>
            </a:r>
          </a:p>
          <a:p>
            <a:pPr marL="342900" indent="-342900" eaLnBrk="1" hangingPunct="1">
              <a:buSzPct val="70000"/>
              <a:buFont typeface="Wingdings" panose="05000000000000000000" pitchFamily="2" charset="2"/>
              <a:buChar char="l"/>
              <a:defRPr/>
            </a:pPr>
            <a:r>
              <a:rPr lang="zh-CN" altLang="en-US" sz="2400" dirty="0">
                <a:latin typeface="Arial" charset="0"/>
              </a:rPr>
              <a:t>当看来合理的有关改错或修改的要求不能及时满足时将引起用户不满。</a:t>
            </a:r>
            <a:endParaRPr lang="en-US" altLang="zh-CN" sz="2400" dirty="0">
              <a:latin typeface="Arial" charset="0"/>
            </a:endParaRPr>
          </a:p>
          <a:p>
            <a:pPr marL="342900" indent="-342900" eaLnBrk="1" hangingPunct="1">
              <a:buSzPct val="70000"/>
              <a:buFont typeface="Wingdings" panose="05000000000000000000" pitchFamily="2" charset="2"/>
              <a:buChar char="l"/>
              <a:defRPr/>
            </a:pPr>
            <a:r>
              <a:rPr lang="zh-CN" altLang="en-US" sz="2400" dirty="0">
                <a:latin typeface="Arial" charset="0"/>
              </a:rPr>
              <a:t>由于维护时的改动，在软件中引入了潜伏的错误，从而降低了软件的质量。</a:t>
            </a:r>
          </a:p>
          <a:p>
            <a:pPr marL="342900" indent="-342900" eaLnBrk="1" hangingPunct="1">
              <a:buSzPct val="70000"/>
              <a:buFont typeface="Wingdings" panose="05000000000000000000" pitchFamily="2" charset="2"/>
              <a:buChar char="l"/>
              <a:defRPr/>
            </a:pPr>
            <a:r>
              <a:rPr lang="zh-CN" altLang="en-US" sz="2400" dirty="0">
                <a:latin typeface="Arial" charset="0"/>
              </a:rPr>
              <a:t>当必须把软件工程师调去从事维护工作时，将在开发过程中造成混乱。</a:t>
            </a:r>
            <a:endParaRPr lang="en-US" altLang="zh-CN" sz="2400" dirty="0">
              <a:latin typeface="Arial" charset="0"/>
            </a:endParaRPr>
          </a:p>
        </p:txBody>
      </p:sp>
      <p:sp>
        <p:nvSpPr>
          <p:cNvPr id="26629" name="文本框 2"/>
          <p:cNvSpPr txBox="1">
            <a:spLocks noChangeArrowheads="1"/>
          </p:cNvSpPr>
          <p:nvPr/>
        </p:nvSpPr>
        <p:spPr bwMode="auto">
          <a:xfrm>
            <a:off x="525463" y="1216025"/>
            <a:ext cx="43640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a:solidFill>
                  <a:srgbClr val="FF0000"/>
                </a:solidFill>
              </a:rPr>
              <a:t>无形的代价！！！</a:t>
            </a:r>
          </a:p>
        </p:txBody>
      </p:sp>
      <p:sp>
        <p:nvSpPr>
          <p:cNvPr id="9" name="标题 3"/>
          <p:cNvSpPr txBox="1">
            <a:spLocks/>
          </p:cNvSpPr>
          <p:nvPr/>
        </p:nvSpPr>
        <p:spPr bwMode="auto">
          <a:xfrm>
            <a:off x="179388" y="2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8.2 </a:t>
            </a:r>
            <a:r>
              <a:rPr lang="zh-CN" altLang="en-US" b="1"/>
              <a:t>软件维护的特点</a:t>
            </a:r>
            <a:endParaRPr lang="zh-CN" altLang="en-US" b="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rPr>
              <a:t>8.2.2. </a:t>
            </a:r>
            <a:r>
              <a:rPr lang="zh-CN" altLang="en-US" sz="2400" dirty="0">
                <a:solidFill>
                  <a:srgbClr val="D9D9D9"/>
                </a:solidFill>
                <a:latin typeface="+mn-ea"/>
              </a:rPr>
              <a:t>维护的代价高昂</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5" name="文本框 4"/>
          <p:cNvSpPr txBox="1"/>
          <p:nvPr/>
        </p:nvSpPr>
        <p:spPr>
          <a:xfrm>
            <a:off x="492125" y="2068513"/>
            <a:ext cx="8343900" cy="2616200"/>
          </a:xfrm>
          <a:prstGeom prst="rect">
            <a:avLst/>
          </a:prstGeom>
          <a:noFill/>
        </p:spPr>
        <p:txBody>
          <a:bodyPr>
            <a:spAutoFit/>
          </a:bodyPr>
          <a:lstStyle/>
          <a:p>
            <a:pPr eaLnBrk="1" hangingPunct="1">
              <a:defRPr/>
            </a:pPr>
            <a:r>
              <a:rPr lang="zh-CN" altLang="en-US" sz="2400" dirty="0">
                <a:solidFill>
                  <a:prstClr val="black"/>
                </a:solidFill>
                <a:latin typeface="Arial" charset="0"/>
              </a:rPr>
              <a:t>      软件维护的最后一个代价是生产率的大幅度下降，这种情况在维护旧程序时常常遇到。</a:t>
            </a:r>
            <a:endParaRPr lang="en-US" altLang="zh-CN" sz="2400" dirty="0">
              <a:solidFill>
                <a:prstClr val="black"/>
              </a:solidFill>
              <a:latin typeface="Arial" charset="0"/>
            </a:endParaRPr>
          </a:p>
          <a:p>
            <a:pPr marL="342900" indent="-342900" eaLnBrk="1" hangingPunct="1">
              <a:buFont typeface="Wingdings" panose="05000000000000000000" pitchFamily="2" charset="2"/>
              <a:buChar char="Ø"/>
              <a:defRPr/>
            </a:pPr>
            <a:r>
              <a:rPr lang="zh-CN" altLang="en-US" sz="2400" dirty="0">
                <a:solidFill>
                  <a:prstClr val="black"/>
                </a:solidFill>
                <a:latin typeface="Arial" charset="0"/>
              </a:rPr>
              <a:t>据</a:t>
            </a:r>
            <a:r>
              <a:rPr lang="en-US" altLang="zh-CN" sz="2400" dirty="0" err="1">
                <a:solidFill>
                  <a:prstClr val="black"/>
                </a:solidFill>
                <a:latin typeface="Arial" charset="0"/>
              </a:rPr>
              <a:t>Gausler</a:t>
            </a:r>
            <a:r>
              <a:rPr lang="zh-CN" altLang="en-US" sz="2400" dirty="0">
                <a:solidFill>
                  <a:prstClr val="black"/>
                </a:solidFill>
                <a:latin typeface="Arial" charset="0"/>
              </a:rPr>
              <a:t>在</a:t>
            </a:r>
            <a:r>
              <a:rPr lang="en-US" altLang="zh-CN" sz="2400" dirty="0">
                <a:solidFill>
                  <a:prstClr val="black"/>
                </a:solidFill>
                <a:latin typeface="Arial" charset="0"/>
              </a:rPr>
              <a:t>1976</a:t>
            </a:r>
            <a:r>
              <a:rPr lang="zh-CN" altLang="en-US" sz="2400" dirty="0">
                <a:solidFill>
                  <a:prstClr val="black"/>
                </a:solidFill>
                <a:latin typeface="Arial" charset="0"/>
              </a:rPr>
              <a:t>年的报道，美国空军的飞行控制软件每条指令的开发成本是</a:t>
            </a:r>
            <a:r>
              <a:rPr lang="en-US" altLang="zh-CN" sz="2400" dirty="0">
                <a:solidFill>
                  <a:prstClr val="black"/>
                </a:solidFill>
                <a:latin typeface="Arial" charset="0"/>
              </a:rPr>
              <a:t>75</a:t>
            </a:r>
            <a:r>
              <a:rPr lang="zh-CN" altLang="en-US" sz="2400" dirty="0">
                <a:solidFill>
                  <a:prstClr val="black"/>
                </a:solidFill>
                <a:latin typeface="Arial" charset="0"/>
              </a:rPr>
              <a:t>美元，然而维护成本大约是每条指令</a:t>
            </a:r>
            <a:r>
              <a:rPr lang="en-US" altLang="zh-CN" sz="2400" dirty="0">
                <a:solidFill>
                  <a:prstClr val="black"/>
                </a:solidFill>
                <a:latin typeface="Arial" charset="0"/>
              </a:rPr>
              <a:t>4000</a:t>
            </a:r>
            <a:r>
              <a:rPr lang="zh-CN" altLang="en-US" sz="2400" dirty="0">
                <a:solidFill>
                  <a:prstClr val="black"/>
                </a:solidFill>
                <a:latin typeface="Arial" charset="0"/>
              </a:rPr>
              <a:t>美元，也就是说，生产率下降为约</a:t>
            </a:r>
            <a:r>
              <a:rPr lang="en-US" altLang="zh-CN" sz="2400" dirty="0">
                <a:solidFill>
                  <a:prstClr val="black"/>
                </a:solidFill>
                <a:latin typeface="Arial" charset="0"/>
              </a:rPr>
              <a:t>1/50</a:t>
            </a:r>
            <a:r>
              <a:rPr lang="zh-CN" altLang="en-US" sz="2400" dirty="0">
                <a:solidFill>
                  <a:prstClr val="black"/>
                </a:solidFill>
                <a:latin typeface="Arial" charset="0"/>
              </a:rPr>
              <a:t>。</a:t>
            </a:r>
            <a:endParaRPr lang="en-US" altLang="zh-CN" sz="2400" dirty="0">
              <a:solidFill>
                <a:prstClr val="black"/>
              </a:solidFill>
              <a:latin typeface="Arial" charset="0"/>
            </a:endParaRPr>
          </a:p>
          <a:p>
            <a:pPr eaLnBrk="1" hangingPunct="1">
              <a:defRPr/>
            </a:pPr>
            <a:endParaRPr lang="en-US" altLang="zh-CN" sz="2400" dirty="0">
              <a:solidFill>
                <a:prstClr val="black"/>
              </a:solidFill>
              <a:latin typeface="Arial" charset="0"/>
            </a:endParaRPr>
          </a:p>
          <a:p>
            <a:pPr eaLnBrk="1" hangingPunct="1">
              <a:defRPr/>
            </a:pPr>
            <a:endParaRPr lang="zh-CN" altLang="en-US" sz="2000" dirty="0">
              <a:solidFill>
                <a:prstClr val="black"/>
              </a:solidFill>
              <a:latin typeface="Arial" charset="0"/>
            </a:endParaRPr>
          </a:p>
        </p:txBody>
      </p:sp>
      <p:sp>
        <p:nvSpPr>
          <p:cNvPr id="27653" name="文本框 2"/>
          <p:cNvSpPr txBox="1">
            <a:spLocks noChangeArrowheads="1"/>
          </p:cNvSpPr>
          <p:nvPr/>
        </p:nvSpPr>
        <p:spPr bwMode="auto">
          <a:xfrm>
            <a:off x="684213" y="1239838"/>
            <a:ext cx="30241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a:solidFill>
                  <a:srgbClr val="FF0000"/>
                </a:solidFill>
              </a:rPr>
              <a:t>最后一个代价</a:t>
            </a:r>
          </a:p>
        </p:txBody>
      </p:sp>
      <p:sp>
        <p:nvSpPr>
          <p:cNvPr id="9" name="标题 3"/>
          <p:cNvSpPr txBox="1">
            <a:spLocks/>
          </p:cNvSpPr>
          <p:nvPr/>
        </p:nvSpPr>
        <p:spPr bwMode="auto">
          <a:xfrm>
            <a:off x="179388" y="2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8.2 </a:t>
            </a:r>
            <a:r>
              <a:rPr lang="zh-CN" altLang="en-US" b="1"/>
              <a:t>软件维护的特点</a:t>
            </a:r>
            <a:endParaRPr lang="zh-CN" altLang="en-US" b="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rPr>
              <a:t>8.2.2. </a:t>
            </a:r>
            <a:r>
              <a:rPr lang="zh-CN" altLang="en-US" sz="2400" dirty="0">
                <a:solidFill>
                  <a:srgbClr val="D9D9D9"/>
                </a:solidFill>
                <a:latin typeface="+mn-ea"/>
              </a:rPr>
              <a:t>维护的代价高昂</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5" name="文本框 4"/>
          <p:cNvSpPr txBox="1"/>
          <p:nvPr/>
        </p:nvSpPr>
        <p:spPr>
          <a:xfrm>
            <a:off x="109538" y="1425575"/>
            <a:ext cx="3863975" cy="4156075"/>
          </a:xfrm>
          <a:prstGeom prst="rect">
            <a:avLst/>
          </a:prstGeom>
          <a:noFill/>
          <a:ln w="15875">
            <a:noFill/>
          </a:ln>
        </p:spPr>
        <p:txBody>
          <a:bodyPr>
            <a:spAutoFit/>
          </a:bodyPr>
          <a:lstStyle/>
          <a:p>
            <a:pPr eaLnBrk="1" hangingPunct="1">
              <a:defRPr/>
            </a:pPr>
            <a:r>
              <a:rPr lang="zh-CN" altLang="en-US" sz="2400" dirty="0">
                <a:solidFill>
                  <a:prstClr val="black"/>
                </a:solidFill>
                <a:latin typeface="Arial" charset="0"/>
              </a:rPr>
              <a:t>用于维护工作的劳动可以分：</a:t>
            </a:r>
            <a:endParaRPr lang="en-US" altLang="zh-CN" sz="2400" dirty="0">
              <a:solidFill>
                <a:prstClr val="black"/>
              </a:solidFill>
              <a:latin typeface="Arial" charset="0"/>
            </a:endParaRPr>
          </a:p>
          <a:p>
            <a:pPr marL="457200" indent="-457200" eaLnBrk="1" hangingPunct="1">
              <a:buFont typeface="+mj-lt"/>
              <a:buAutoNum type="alphaUcPeriod"/>
              <a:defRPr/>
            </a:pPr>
            <a:r>
              <a:rPr lang="zh-CN" altLang="en-US" sz="2400" dirty="0">
                <a:solidFill>
                  <a:prstClr val="black"/>
                </a:solidFill>
                <a:latin typeface="Arial" charset="0"/>
              </a:rPr>
              <a:t>生产性活动</a:t>
            </a:r>
            <a:endParaRPr lang="en-US" altLang="zh-CN" sz="2400" dirty="0">
              <a:solidFill>
                <a:prstClr val="black"/>
              </a:solidFill>
              <a:latin typeface="Arial" charset="0"/>
            </a:endParaRPr>
          </a:p>
          <a:p>
            <a:pPr marL="914400" lvl="1" indent="-457200" eaLnBrk="1" hangingPunct="1">
              <a:buFont typeface="Wingdings" panose="05000000000000000000" pitchFamily="2" charset="2"/>
              <a:buChar char="Ø"/>
              <a:defRPr/>
            </a:pPr>
            <a:r>
              <a:rPr lang="zh-CN" altLang="en-US" sz="2400" dirty="0">
                <a:solidFill>
                  <a:prstClr val="black"/>
                </a:solidFill>
                <a:latin typeface="Arial" charset="0"/>
              </a:rPr>
              <a:t>分析评价</a:t>
            </a:r>
            <a:endParaRPr lang="en-US" altLang="zh-CN" sz="2400" dirty="0">
              <a:solidFill>
                <a:prstClr val="black"/>
              </a:solidFill>
              <a:latin typeface="Arial" charset="0"/>
            </a:endParaRPr>
          </a:p>
          <a:p>
            <a:pPr marL="914400" lvl="1" indent="-457200" eaLnBrk="1" hangingPunct="1">
              <a:buFont typeface="Wingdings" panose="05000000000000000000" pitchFamily="2" charset="2"/>
              <a:buChar char="Ø"/>
              <a:defRPr/>
            </a:pPr>
            <a:r>
              <a:rPr lang="zh-CN" altLang="en-US" sz="2400" dirty="0">
                <a:solidFill>
                  <a:prstClr val="black"/>
                </a:solidFill>
                <a:latin typeface="Arial" charset="0"/>
              </a:rPr>
              <a:t>修改设计</a:t>
            </a:r>
            <a:endParaRPr lang="en-US" altLang="zh-CN" sz="2400" dirty="0">
              <a:solidFill>
                <a:prstClr val="black"/>
              </a:solidFill>
              <a:latin typeface="Arial" charset="0"/>
            </a:endParaRPr>
          </a:p>
          <a:p>
            <a:pPr marL="914400" lvl="1" indent="-457200" eaLnBrk="1" hangingPunct="1">
              <a:buFont typeface="Wingdings" panose="05000000000000000000" pitchFamily="2" charset="2"/>
              <a:buChar char="Ø"/>
              <a:defRPr/>
            </a:pPr>
            <a:r>
              <a:rPr lang="zh-CN" altLang="en-US" sz="2400" dirty="0">
                <a:solidFill>
                  <a:prstClr val="black"/>
                </a:solidFill>
                <a:latin typeface="Arial" charset="0"/>
              </a:rPr>
              <a:t>编写程序代码</a:t>
            </a:r>
            <a:endParaRPr lang="en-US" altLang="zh-CN" sz="2400" dirty="0">
              <a:solidFill>
                <a:prstClr val="black"/>
              </a:solidFill>
              <a:latin typeface="Arial" charset="0"/>
            </a:endParaRPr>
          </a:p>
          <a:p>
            <a:pPr marL="457200" indent="-457200" eaLnBrk="1" hangingPunct="1">
              <a:buFont typeface="+mj-lt"/>
              <a:buAutoNum type="alphaUcPeriod"/>
              <a:defRPr/>
            </a:pPr>
            <a:r>
              <a:rPr lang="zh-CN" altLang="en-US" sz="2400" dirty="0">
                <a:solidFill>
                  <a:prstClr val="black"/>
                </a:solidFill>
                <a:latin typeface="Arial" charset="0"/>
              </a:rPr>
              <a:t>非生产性活动</a:t>
            </a:r>
            <a:endParaRPr lang="en-US" altLang="zh-CN" sz="2400" dirty="0">
              <a:solidFill>
                <a:prstClr val="black"/>
              </a:solidFill>
              <a:latin typeface="Arial" charset="0"/>
            </a:endParaRPr>
          </a:p>
          <a:p>
            <a:pPr marL="914400" lvl="1" indent="-457200" eaLnBrk="1" hangingPunct="1">
              <a:buFont typeface="Wingdings" panose="05000000000000000000" pitchFamily="2" charset="2"/>
              <a:buChar char="Ø"/>
              <a:defRPr/>
            </a:pPr>
            <a:r>
              <a:rPr lang="zh-CN" altLang="en-US" sz="2400" dirty="0">
                <a:solidFill>
                  <a:prstClr val="black"/>
                </a:solidFill>
                <a:latin typeface="Arial" charset="0"/>
              </a:rPr>
              <a:t>理解程序代码的功能</a:t>
            </a:r>
            <a:endParaRPr lang="en-US" altLang="zh-CN" sz="2400" dirty="0">
              <a:solidFill>
                <a:prstClr val="black"/>
              </a:solidFill>
              <a:latin typeface="Arial" charset="0"/>
            </a:endParaRPr>
          </a:p>
          <a:p>
            <a:pPr marL="914400" lvl="1" indent="-457200" eaLnBrk="1" hangingPunct="1">
              <a:buFont typeface="Wingdings" panose="05000000000000000000" pitchFamily="2" charset="2"/>
              <a:buChar char="Ø"/>
              <a:defRPr/>
            </a:pPr>
            <a:r>
              <a:rPr lang="zh-CN" altLang="en-US" sz="2400" dirty="0">
                <a:solidFill>
                  <a:prstClr val="black"/>
                </a:solidFill>
                <a:latin typeface="Arial" charset="0"/>
              </a:rPr>
              <a:t>解释数据结构</a:t>
            </a:r>
            <a:endParaRPr lang="en-US" altLang="zh-CN" sz="2400" dirty="0">
              <a:solidFill>
                <a:prstClr val="black"/>
              </a:solidFill>
              <a:latin typeface="Arial" charset="0"/>
            </a:endParaRPr>
          </a:p>
          <a:p>
            <a:pPr marL="914400" lvl="1" indent="-457200" eaLnBrk="1" hangingPunct="1">
              <a:buFont typeface="Wingdings" panose="05000000000000000000" pitchFamily="2" charset="2"/>
              <a:buChar char="Ø"/>
              <a:defRPr/>
            </a:pPr>
            <a:r>
              <a:rPr lang="zh-CN" altLang="en-US" sz="2400" dirty="0">
                <a:solidFill>
                  <a:prstClr val="black"/>
                </a:solidFill>
                <a:latin typeface="Arial" charset="0"/>
              </a:rPr>
              <a:t>接口特点</a:t>
            </a:r>
            <a:endParaRPr lang="en-US" altLang="zh-CN" sz="2400" dirty="0">
              <a:solidFill>
                <a:prstClr val="black"/>
              </a:solidFill>
              <a:latin typeface="Arial" charset="0"/>
            </a:endParaRPr>
          </a:p>
          <a:p>
            <a:pPr marL="914400" lvl="1" indent="-457200" eaLnBrk="1" hangingPunct="1">
              <a:buFont typeface="Wingdings" panose="05000000000000000000" pitchFamily="2" charset="2"/>
              <a:buChar char="Ø"/>
              <a:defRPr/>
            </a:pPr>
            <a:r>
              <a:rPr lang="zh-CN" altLang="en-US" sz="2400" dirty="0">
                <a:solidFill>
                  <a:prstClr val="black"/>
                </a:solidFill>
                <a:latin typeface="Arial" charset="0"/>
              </a:rPr>
              <a:t>性能限度</a:t>
            </a:r>
            <a:endParaRPr lang="en-US" altLang="zh-CN" sz="2400" dirty="0">
              <a:solidFill>
                <a:prstClr val="black"/>
              </a:solidFill>
              <a:latin typeface="Arial" charset="0"/>
            </a:endParaRPr>
          </a:p>
        </p:txBody>
      </p:sp>
      <p:sp>
        <p:nvSpPr>
          <p:cNvPr id="28677" name="文本框 1"/>
          <p:cNvSpPr txBox="1">
            <a:spLocks noChangeArrowheads="1"/>
          </p:cNvSpPr>
          <p:nvPr/>
        </p:nvSpPr>
        <p:spPr bwMode="auto">
          <a:xfrm>
            <a:off x="4083050" y="1425575"/>
            <a:ext cx="494665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t>下述表达式给出维护工作量的一个模型：</a:t>
            </a:r>
            <a:r>
              <a:rPr lang="en-US" altLang="zh-CN" sz="2400"/>
              <a:t>M=P+</a:t>
            </a:r>
            <a:r>
              <a:rPr lang="en-US" altLang="zh-CN" sz="2400" b="1"/>
              <a:t>K </a:t>
            </a:r>
            <a:r>
              <a:rPr lang="en-US" altLang="zh-CN" sz="2400"/>
              <a:t>×</a:t>
            </a:r>
            <a:r>
              <a:rPr lang="en-US" altLang="zh-CN" sz="3200" b="1"/>
              <a:t> e</a:t>
            </a:r>
            <a:r>
              <a:rPr lang="en-US" altLang="zh-CN" sz="3200" b="1" baseline="30000"/>
              <a:t>c-d</a:t>
            </a:r>
            <a:r>
              <a:rPr lang="en-US" altLang="zh-CN" sz="2400" b="1" baseline="30000"/>
              <a:t> </a:t>
            </a:r>
            <a:r>
              <a:rPr lang="zh-CN" altLang="en-US" sz="2400"/>
              <a:t>，其中：</a:t>
            </a:r>
            <a:endParaRPr lang="en-US" altLang="zh-CN" sz="2400"/>
          </a:p>
          <a:p>
            <a:pPr lvl="1" eaLnBrk="1" hangingPunct="1"/>
            <a:r>
              <a:rPr lang="en-US" altLang="zh-CN" sz="2400"/>
              <a:t>M</a:t>
            </a:r>
            <a:r>
              <a:rPr lang="zh-CN" altLang="en-US" sz="2400"/>
              <a:t>：维护用的总工作量</a:t>
            </a:r>
            <a:endParaRPr lang="en-US" altLang="zh-CN" sz="2400"/>
          </a:p>
          <a:p>
            <a:pPr lvl="1" eaLnBrk="1" hangingPunct="1"/>
            <a:r>
              <a:rPr lang="en-US" altLang="zh-CN" sz="2400"/>
              <a:t>P</a:t>
            </a:r>
            <a:r>
              <a:rPr lang="zh-CN" altLang="en-US" sz="2400"/>
              <a:t>：生产性工作量</a:t>
            </a:r>
            <a:endParaRPr lang="en-US" altLang="zh-CN" sz="2400"/>
          </a:p>
          <a:p>
            <a:pPr lvl="1" eaLnBrk="1" hangingPunct="1"/>
            <a:r>
              <a:rPr lang="en-US" altLang="zh-CN" sz="2400"/>
              <a:t>K</a:t>
            </a:r>
            <a:r>
              <a:rPr lang="zh-CN" altLang="en-US" sz="2400"/>
              <a:t>：经验常数</a:t>
            </a:r>
            <a:endParaRPr lang="en-US" altLang="zh-CN" sz="2400"/>
          </a:p>
          <a:p>
            <a:pPr lvl="1" eaLnBrk="1" hangingPunct="1"/>
            <a:r>
              <a:rPr lang="en-US" altLang="zh-CN" sz="2400"/>
              <a:t>c</a:t>
            </a:r>
            <a:r>
              <a:rPr lang="zh-CN" altLang="en-US" sz="2400"/>
              <a:t>：复杂程度</a:t>
            </a:r>
            <a:endParaRPr lang="en-US" altLang="zh-CN" sz="2400"/>
          </a:p>
          <a:p>
            <a:pPr lvl="1" eaLnBrk="1" hangingPunct="1"/>
            <a:r>
              <a:rPr lang="en-US" altLang="zh-CN" sz="2400"/>
              <a:t>d</a:t>
            </a:r>
            <a:r>
              <a:rPr lang="zh-CN" altLang="en-US" sz="2400"/>
              <a:t>：维护人员对软件的熟悉程度</a:t>
            </a:r>
          </a:p>
          <a:p>
            <a:pPr eaLnBrk="1" hangingPunct="1"/>
            <a:r>
              <a:rPr lang="zh-CN" altLang="en-US" sz="2400"/>
              <a:t>上面的模型表明，如果软件的开发途径不好，而且原来的开发人员不能参加维护工作，那么维护工作量和费用将指数地增加。</a:t>
            </a:r>
          </a:p>
        </p:txBody>
      </p:sp>
      <p:cxnSp>
        <p:nvCxnSpPr>
          <p:cNvPr id="4" name="直接连接符 3"/>
          <p:cNvCxnSpPr/>
          <p:nvPr/>
        </p:nvCxnSpPr>
        <p:spPr>
          <a:xfrm>
            <a:off x="3983038" y="1425575"/>
            <a:ext cx="0" cy="4156075"/>
          </a:xfrm>
          <a:prstGeom prst="line">
            <a:avLst/>
          </a:prstGeom>
        </p:spPr>
        <p:style>
          <a:lnRef idx="1">
            <a:schemeClr val="accent1"/>
          </a:lnRef>
          <a:fillRef idx="0">
            <a:schemeClr val="accent1"/>
          </a:fillRef>
          <a:effectRef idx="0">
            <a:schemeClr val="accent1"/>
          </a:effectRef>
          <a:fontRef idx="minor">
            <a:schemeClr val="tx1"/>
          </a:fontRef>
        </p:style>
      </p:cxnSp>
      <p:sp>
        <p:nvSpPr>
          <p:cNvPr id="12" name="标题 3"/>
          <p:cNvSpPr txBox="1">
            <a:spLocks/>
          </p:cNvSpPr>
          <p:nvPr/>
        </p:nvSpPr>
        <p:spPr bwMode="auto">
          <a:xfrm>
            <a:off x="179388" y="25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a:latin typeface="+mn-ea"/>
                <a:ea typeface="+mn-ea"/>
              </a:rPr>
              <a:t>8.2 </a:t>
            </a:r>
            <a:r>
              <a:rPr lang="zh-CN" altLang="en-US" b="1" dirty="0"/>
              <a:t>软件维护的特点</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44450"/>
            <a:ext cx="8229600" cy="1143000"/>
          </a:xfrm>
        </p:spPr>
        <p:txBody>
          <a:bodyPr/>
          <a:lstStyle/>
          <a:p>
            <a:pPr eaLnBrk="1" hangingPunct="1">
              <a:defRPr/>
            </a:pPr>
            <a:r>
              <a:rPr lang="zh-CN" altLang="en-US" b="1" dirty="0">
                <a:latin typeface="+mn-ea"/>
              </a:rPr>
              <a:t>第</a:t>
            </a:r>
            <a:r>
              <a:rPr lang="en-US" altLang="zh-CN" b="1" dirty="0">
                <a:latin typeface="+mn-ea"/>
              </a:rPr>
              <a:t>8</a:t>
            </a:r>
            <a:r>
              <a:rPr lang="zh-CN" altLang="en-US" b="1" dirty="0">
                <a:latin typeface="+mn-ea"/>
              </a:rPr>
              <a:t>章 维护</a:t>
            </a:r>
            <a:endParaRPr lang="en-US" altLang="zh-CN" b="1" dirty="0">
              <a:latin typeface="+mn-ea"/>
            </a:endParaRPr>
          </a:p>
        </p:txBody>
      </p:sp>
      <p:sp>
        <p:nvSpPr>
          <p:cNvPr id="12292" name="1 Título"/>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400">
                <a:solidFill>
                  <a:srgbClr val="D9D9D9"/>
                </a:solidFill>
                <a:latin typeface="宋体" pitchFamily="2" charset="-122"/>
              </a:rPr>
              <a:t>引言</a:t>
            </a:r>
          </a:p>
        </p:txBody>
      </p:sp>
      <p:pic>
        <p:nvPicPr>
          <p:cNvPr id="5" name="图片 4">
            <a:extLst>
              <a:ext uri="{FF2B5EF4-FFF2-40B4-BE49-F238E27FC236}">
                <a16:creationId xmlns:a16="http://schemas.microsoft.com/office/drawing/2014/main" id="{A91FBCD0-3E7A-EFAE-3CF0-F51295FB7F17}"/>
              </a:ext>
            </a:extLst>
          </p:cNvPr>
          <p:cNvPicPr>
            <a:picLocks noChangeAspect="1"/>
          </p:cNvPicPr>
          <p:nvPr/>
        </p:nvPicPr>
        <p:blipFill>
          <a:blip r:embed="rId2"/>
          <a:stretch>
            <a:fillRect/>
          </a:stretch>
        </p:blipFill>
        <p:spPr>
          <a:xfrm>
            <a:off x="974361" y="1027967"/>
            <a:ext cx="6681936" cy="536562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Text Box 5"/>
          <p:cNvSpPr txBox="1">
            <a:spLocks noChangeArrowheads="1"/>
          </p:cNvSpPr>
          <p:nvPr/>
        </p:nvSpPr>
        <p:spPr bwMode="auto">
          <a:xfrm>
            <a:off x="457200" y="1077913"/>
            <a:ext cx="39624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buFontTx/>
              <a:buChar char="•"/>
            </a:pPr>
            <a:r>
              <a:rPr lang="zh-CN" altLang="en-US" sz="2600" b="1">
                <a:ea typeface="楷体_GB2312"/>
                <a:cs typeface="楷体_GB2312"/>
              </a:rPr>
              <a:t>别人的程序很难读懂</a:t>
            </a:r>
          </a:p>
        </p:txBody>
      </p:sp>
      <p:sp>
        <p:nvSpPr>
          <p:cNvPr id="29699" name="AutoShape 6"/>
          <p:cNvSpPr>
            <a:spLocks noChangeArrowheads="1"/>
          </p:cNvSpPr>
          <p:nvPr/>
        </p:nvSpPr>
        <p:spPr bwMode="auto">
          <a:xfrm>
            <a:off x="4038600" y="620713"/>
            <a:ext cx="3733800" cy="685800"/>
          </a:xfrm>
          <a:prstGeom prst="cloudCallout">
            <a:avLst>
              <a:gd name="adj1" fmla="val -49745"/>
              <a:gd name="adj2" fmla="val 59491"/>
            </a:avLst>
          </a:prstGeom>
          <a:noFill/>
          <a:ln w="25400">
            <a:solidFill>
              <a:srgbClr val="FF00FF"/>
            </a:solidFill>
            <a:round/>
            <a:headEnd/>
            <a:tailEnd/>
          </a:ln>
          <a:effectLst/>
          <a:extLst>
            <a:ext uri="{909E8E84-426E-40DD-AFC4-6F175D3DCCD1}">
              <a14:hiddenFill xmlns:a14="http://schemas.microsoft.com/office/drawing/2010/main">
                <a:solidFill>
                  <a:srgbClr val="FF99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a typeface="楷体_GB2312"/>
                <a:cs typeface="楷体_GB2312"/>
              </a:rPr>
              <a:t>   </a:t>
            </a:r>
            <a:r>
              <a:rPr lang="zh-CN" altLang="en-US" b="1">
                <a:ea typeface="楷体_GB2312"/>
                <a:cs typeface="楷体_GB2312"/>
              </a:rPr>
              <a:t>说明性文档不可缺少</a:t>
            </a:r>
            <a:r>
              <a:rPr lang="en-US" altLang="zh-CN" b="1">
                <a:ea typeface="楷体_GB2312"/>
                <a:cs typeface="楷体_GB2312"/>
              </a:rPr>
              <a:t>!</a:t>
            </a:r>
            <a:endParaRPr lang="en-US" altLang="zh-CN"/>
          </a:p>
        </p:txBody>
      </p:sp>
      <p:sp>
        <p:nvSpPr>
          <p:cNvPr id="29700" name="Text Box 7"/>
          <p:cNvSpPr txBox="1">
            <a:spLocks noChangeArrowheads="1"/>
          </p:cNvSpPr>
          <p:nvPr/>
        </p:nvSpPr>
        <p:spPr bwMode="auto">
          <a:xfrm>
            <a:off x="457200" y="1839913"/>
            <a:ext cx="32766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buFontTx/>
              <a:buChar char="•"/>
            </a:pPr>
            <a:r>
              <a:rPr lang="zh-CN" altLang="en-US" sz="2600" b="1">
                <a:ea typeface="楷体_GB2312"/>
                <a:cs typeface="楷体_GB2312"/>
              </a:rPr>
              <a:t>文档与代码不一致</a:t>
            </a:r>
          </a:p>
        </p:txBody>
      </p:sp>
      <p:sp>
        <p:nvSpPr>
          <p:cNvPr id="29701" name="AutoShape 8"/>
          <p:cNvSpPr>
            <a:spLocks noChangeArrowheads="1"/>
          </p:cNvSpPr>
          <p:nvPr/>
        </p:nvSpPr>
        <p:spPr bwMode="auto">
          <a:xfrm>
            <a:off x="3886200" y="1458913"/>
            <a:ext cx="3124200" cy="685800"/>
          </a:xfrm>
          <a:prstGeom prst="cloudCallout">
            <a:avLst>
              <a:gd name="adj1" fmla="val -60671"/>
              <a:gd name="adj2" fmla="val 36343"/>
            </a:avLst>
          </a:prstGeom>
          <a:noFill/>
          <a:ln w="25400">
            <a:solidFill>
              <a:srgbClr val="00CCFF"/>
            </a:solidFill>
            <a:round/>
            <a:headEnd/>
            <a:tailEnd/>
          </a:ln>
          <a:effectLst/>
          <a:extLst>
            <a:ext uri="{909E8E84-426E-40DD-AFC4-6F175D3DCCD1}">
              <a14:hiddenFill xmlns:a14="http://schemas.microsoft.com/office/drawing/2010/main">
                <a:solidFill>
                  <a:srgbClr val="00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a:cs typeface="楷体_GB2312"/>
              </a:rPr>
              <a:t>那是给谁看呢？</a:t>
            </a:r>
          </a:p>
        </p:txBody>
      </p:sp>
      <p:sp>
        <p:nvSpPr>
          <p:cNvPr id="29702" name="Text Box 9"/>
          <p:cNvSpPr txBox="1">
            <a:spLocks noChangeArrowheads="1"/>
          </p:cNvSpPr>
          <p:nvPr/>
        </p:nvSpPr>
        <p:spPr bwMode="auto">
          <a:xfrm>
            <a:off x="457200" y="2601913"/>
            <a:ext cx="42672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buFontTx/>
              <a:buChar char="•"/>
            </a:pPr>
            <a:r>
              <a:rPr lang="zh-CN" altLang="en-US" sz="2600" b="1">
                <a:ea typeface="楷体_GB2312"/>
                <a:cs typeface="楷体_GB2312"/>
              </a:rPr>
              <a:t>开发人员往往不参加维护</a:t>
            </a:r>
          </a:p>
        </p:txBody>
      </p:sp>
      <p:sp>
        <p:nvSpPr>
          <p:cNvPr id="29703" name="AutoShape 10"/>
          <p:cNvSpPr>
            <a:spLocks noChangeArrowheads="1"/>
          </p:cNvSpPr>
          <p:nvPr/>
        </p:nvSpPr>
        <p:spPr bwMode="auto">
          <a:xfrm>
            <a:off x="4800600" y="2144713"/>
            <a:ext cx="2667000" cy="685800"/>
          </a:xfrm>
          <a:prstGeom prst="cloudCallout">
            <a:avLst>
              <a:gd name="adj1" fmla="val -55833"/>
              <a:gd name="adj2" fmla="val 50231"/>
            </a:avLst>
          </a:prstGeom>
          <a:noFill/>
          <a:ln w="25400">
            <a:solidFill>
              <a:schemeClr val="accent2"/>
            </a:solidFill>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ea typeface="楷体_GB2312"/>
                <a:cs typeface="楷体_GB2312"/>
              </a:rPr>
              <a:t>    </a:t>
            </a:r>
            <a:r>
              <a:rPr lang="zh-CN" altLang="en-US" b="1">
                <a:ea typeface="楷体_GB2312"/>
                <a:cs typeface="楷体_GB2312"/>
              </a:rPr>
              <a:t>工资不一样嘛！</a:t>
            </a:r>
          </a:p>
        </p:txBody>
      </p:sp>
      <p:sp>
        <p:nvSpPr>
          <p:cNvPr id="29704" name="Text Box 11"/>
          <p:cNvSpPr txBox="1">
            <a:spLocks noChangeArrowheads="1"/>
          </p:cNvSpPr>
          <p:nvPr/>
        </p:nvSpPr>
        <p:spPr bwMode="auto">
          <a:xfrm>
            <a:off x="457200" y="3279775"/>
            <a:ext cx="6858000"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buFontTx/>
              <a:buChar char="•"/>
            </a:pPr>
            <a:r>
              <a:rPr lang="zh-CN" altLang="en-US" sz="2600" b="1">
                <a:ea typeface="楷体_GB2312"/>
                <a:cs typeface="楷体_GB2312"/>
              </a:rPr>
              <a:t>大多数软件在设计时没有考虑将来的修改</a:t>
            </a:r>
          </a:p>
        </p:txBody>
      </p:sp>
      <p:sp>
        <p:nvSpPr>
          <p:cNvPr id="29705" name="AutoShape 12"/>
          <p:cNvSpPr>
            <a:spLocks noChangeArrowheads="1"/>
          </p:cNvSpPr>
          <p:nvPr/>
        </p:nvSpPr>
        <p:spPr bwMode="auto">
          <a:xfrm rot="900000">
            <a:off x="7620000" y="1916113"/>
            <a:ext cx="1143000" cy="1905000"/>
          </a:xfrm>
          <a:prstGeom prst="cloudCallout">
            <a:avLst>
              <a:gd name="adj1" fmla="val -85157"/>
              <a:gd name="adj2" fmla="val 48181"/>
            </a:avLst>
          </a:prstGeom>
          <a:noFill/>
          <a:ln w="25400">
            <a:solidFill>
              <a:srgbClr val="CC99FF"/>
            </a:solidFill>
            <a:round/>
            <a:headEnd/>
            <a:tailEnd/>
          </a:ln>
          <a:effectLst/>
          <a:extLst>
            <a:ext uri="{909E8E84-426E-40DD-AFC4-6F175D3DCCD1}">
              <a14:hiddenFill xmlns:a14="http://schemas.microsoft.com/office/drawing/2010/main">
                <a:solidFill>
                  <a:srgbClr val="CC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ea typeface="楷体_GB2312"/>
                <a:cs typeface="楷体_GB2312"/>
              </a:rPr>
              <a:t>强调模块</a:t>
            </a:r>
            <a:endParaRPr lang="en-US" altLang="zh-CN" b="1">
              <a:ea typeface="楷体_GB2312"/>
              <a:cs typeface="楷体_GB2312"/>
            </a:endParaRPr>
          </a:p>
          <a:p>
            <a:pPr algn="ctr"/>
            <a:r>
              <a:rPr lang="zh-CN" altLang="en-US" b="1">
                <a:ea typeface="楷体_GB2312"/>
                <a:cs typeface="楷体_GB2312"/>
              </a:rPr>
              <a:t>独立原理</a:t>
            </a:r>
            <a:endParaRPr lang="en-US" altLang="zh-CN" b="1">
              <a:ea typeface="楷体_GB2312"/>
              <a:cs typeface="楷体_GB2312"/>
            </a:endParaRPr>
          </a:p>
          <a:p>
            <a:pPr algn="ctr"/>
            <a:r>
              <a:rPr lang="zh-CN" altLang="en-US" b="1">
                <a:ea typeface="楷体_GB2312"/>
                <a:cs typeface="楷体_GB2312"/>
              </a:rPr>
              <a:t>设计方法学</a:t>
            </a:r>
          </a:p>
        </p:txBody>
      </p:sp>
      <p:sp>
        <p:nvSpPr>
          <p:cNvPr id="29706" name="Text Box 13"/>
          <p:cNvSpPr txBox="1">
            <a:spLocks noChangeArrowheads="1"/>
          </p:cNvSpPr>
          <p:nvPr/>
        </p:nvSpPr>
        <p:spPr bwMode="auto">
          <a:xfrm>
            <a:off x="523875" y="4508500"/>
            <a:ext cx="8001000" cy="1631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solidFill>
                  <a:srgbClr val="000000"/>
                </a:solidFill>
              </a:rPr>
              <a:t>上述种种问题在现有的没采用软件工程思想开发出来的软件中，都或多或少地存在着。</a:t>
            </a:r>
            <a:r>
              <a:rPr lang="zh-CN" altLang="en-US" sz="2400">
                <a:solidFill>
                  <a:srgbClr val="FF0000"/>
                </a:solidFill>
              </a:rPr>
              <a:t>不应该把一种科学的方法学看做万应灵药</a:t>
            </a:r>
            <a:r>
              <a:rPr lang="zh-CN" altLang="en-US" sz="2400">
                <a:solidFill>
                  <a:srgbClr val="000000"/>
                </a:solidFill>
              </a:rPr>
              <a:t>，但是，</a:t>
            </a:r>
            <a:r>
              <a:rPr lang="zh-CN" altLang="en-US" sz="2400" b="1">
                <a:solidFill>
                  <a:srgbClr val="000000"/>
                </a:solidFill>
              </a:rPr>
              <a:t>软件工程思想</a:t>
            </a:r>
            <a:r>
              <a:rPr lang="zh-CN" altLang="en-US" sz="2400">
                <a:solidFill>
                  <a:srgbClr val="000000"/>
                </a:solidFill>
              </a:rPr>
              <a:t>至少部分地解决了与维护有关的每一个问题</a:t>
            </a:r>
            <a:r>
              <a:rPr lang="zh-CN" altLang="en-US" sz="2800">
                <a:solidFill>
                  <a:srgbClr val="000000"/>
                </a:solidFill>
              </a:rPr>
              <a:t>。</a:t>
            </a:r>
            <a:endParaRPr lang="en-US" altLang="zh-CN" sz="2800">
              <a:solidFill>
                <a:srgbClr val="000000"/>
              </a:solidFill>
            </a:endParaRPr>
          </a:p>
        </p:txBody>
      </p:sp>
      <p:sp>
        <p:nvSpPr>
          <p:cNvPr id="29707" name="Text Box 11"/>
          <p:cNvSpPr txBox="1">
            <a:spLocks noChangeArrowheads="1"/>
          </p:cNvSpPr>
          <p:nvPr/>
        </p:nvSpPr>
        <p:spPr bwMode="auto">
          <a:xfrm>
            <a:off x="457200" y="3883025"/>
            <a:ext cx="5986463" cy="492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buFontTx/>
              <a:buChar char="•"/>
            </a:pPr>
            <a:r>
              <a:rPr lang="zh-CN" altLang="en-US" sz="2600" b="1">
                <a:ea typeface="楷体_GB2312"/>
                <a:cs typeface="楷体_GB2312"/>
              </a:rPr>
              <a:t>软件维护不是一件吸引人的工作</a:t>
            </a:r>
          </a:p>
        </p:txBody>
      </p:sp>
      <p:sp>
        <p:nvSpPr>
          <p:cNvPr id="29708" name="AutoShape 10"/>
          <p:cNvSpPr>
            <a:spLocks noChangeArrowheads="1"/>
          </p:cNvSpPr>
          <p:nvPr/>
        </p:nvSpPr>
        <p:spPr bwMode="auto">
          <a:xfrm>
            <a:off x="5943600" y="3752850"/>
            <a:ext cx="2247900" cy="685800"/>
          </a:xfrm>
          <a:prstGeom prst="cloudCallout">
            <a:avLst>
              <a:gd name="adj1" fmla="val -60500"/>
              <a:gd name="adj2" fmla="val 15259"/>
            </a:avLst>
          </a:prstGeom>
          <a:noFill/>
          <a:ln w="25400">
            <a:solidFill>
              <a:srgbClr val="7030A0"/>
            </a:solidFill>
            <a:round/>
            <a:headEnd/>
            <a:tailEnd/>
          </a:ln>
          <a:effectLst/>
          <a:extLst>
            <a:ext uri="{909E8E84-426E-40DD-AFC4-6F175D3DCCD1}">
              <a14:hiddenFill xmlns:a14="http://schemas.microsoft.com/office/drawing/2010/main">
                <a:solidFill>
                  <a:srgbClr val="99CC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a:t>维护工作常受挫折</a:t>
            </a:r>
          </a:p>
        </p:txBody>
      </p:sp>
      <p:sp>
        <p:nvSpPr>
          <p:cNvPr id="15" name="内容占位符 4"/>
          <p:cNvSpPr txBox="1">
            <a:spLocks/>
          </p:cNvSpPr>
          <p:nvPr/>
        </p:nvSpPr>
        <p:spPr bwMode="auto">
          <a:xfrm>
            <a:off x="468313" y="231775"/>
            <a:ext cx="3951287"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mn-ea"/>
              </a:rPr>
              <a:t>8.2.3</a:t>
            </a:r>
            <a:r>
              <a:rPr lang="en-US" altLang="zh-CN" sz="2800" b="1" dirty="0">
                <a:solidFill>
                  <a:prstClr val="black"/>
                </a:solidFill>
              </a:rPr>
              <a:t>. </a:t>
            </a:r>
            <a:r>
              <a:rPr lang="zh-CN" altLang="en-US" sz="2800" b="1" dirty="0">
                <a:solidFill>
                  <a:prstClr val="black"/>
                </a:solidFill>
              </a:rPr>
              <a:t>维护的问题很多</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2 Subtítulo"/>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Font typeface="Arial" pitchFamily="34" charset="0"/>
              <a:buNone/>
            </a:pPr>
            <a:endParaRPr lang="es-ES" altLang="zh-CN" sz="2000">
              <a:solidFill>
                <a:srgbClr val="BFBFBF"/>
              </a:solidFill>
              <a:latin typeface="Calibri" pitchFamily="34" charset="0"/>
            </a:endParaRPr>
          </a:p>
        </p:txBody>
      </p:sp>
      <p:pic>
        <p:nvPicPr>
          <p:cNvPr id="30723" name="Imagen 5" descr="C:\Users\Design\Documents\Edu\Product Launch\shadow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24"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5" name="TextBox 3">
            <a:hlinkClick r:id="rId5" action="ppaction://hlinksldjump"/>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30726" name="TextBox 4"/>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30727" name="TextBox 5"/>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30728" name="TextBox 6"/>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b="1" dirty="0">
                <a:solidFill>
                  <a:srgbClr val="9999CC">
                    <a:lumMod val="50000"/>
                  </a:srgbClr>
                </a:solidFill>
                <a:latin typeface="宋体" panose="02010600030101010101" pitchFamily="2" charset="-122"/>
              </a:rPr>
              <a:t>   </a:t>
            </a:r>
            <a:r>
              <a:rPr kumimoji="1" lang="en-US" altLang="zh-CN" sz="2800" b="1" dirty="0">
                <a:solidFill>
                  <a:prstClr val="black"/>
                </a:solidFill>
                <a:latin typeface="宋体" panose="02010600030101010101" pitchFamily="2" charset="-122"/>
              </a:rPr>
              <a:t>8.1   </a:t>
            </a:r>
            <a:r>
              <a:rPr kumimoji="1" lang="zh-CN" altLang="en-US" sz="2800" b="1" dirty="0">
                <a:solidFill>
                  <a:prstClr val="black"/>
                </a:solidFill>
                <a:latin typeface="宋体" panose="02010600030101010101" pitchFamily="2" charset="-122"/>
              </a:rPr>
              <a:t>软件维护的定义</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8.2   </a:t>
            </a:r>
            <a:r>
              <a:rPr kumimoji="1" lang="zh-CN" altLang="en-US" sz="2800" b="1" dirty="0">
                <a:solidFill>
                  <a:prstClr val="black"/>
                </a:solidFill>
                <a:latin typeface="宋体" panose="02010600030101010101" pitchFamily="2" charset="-122"/>
              </a:rPr>
              <a:t>软件维护的特点</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8.3   </a:t>
            </a:r>
            <a:r>
              <a:rPr kumimoji="1" lang="zh-CN" altLang="en-US" sz="2800" b="1" dirty="0">
                <a:solidFill>
                  <a:prstClr val="black"/>
                </a:solidFill>
                <a:latin typeface="宋体" panose="02010600030101010101" pitchFamily="2" charset="-122"/>
              </a:rPr>
              <a:t>软件维护过程</a:t>
            </a: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8.4   </a:t>
            </a:r>
            <a:r>
              <a:rPr kumimoji="1" lang="zh-CN" altLang="en-US" sz="2800" b="1" dirty="0">
                <a:solidFill>
                  <a:prstClr val="black"/>
                </a:solidFill>
                <a:latin typeface="宋体" panose="02010600030101010101" pitchFamily="2" charset="-122"/>
              </a:rPr>
              <a:t>软件的可维护性</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8.5   </a:t>
            </a:r>
            <a:r>
              <a:rPr kumimoji="1" lang="zh-CN" altLang="en-US" sz="2800" b="1" dirty="0">
                <a:solidFill>
                  <a:prstClr val="black"/>
                </a:solidFill>
                <a:latin typeface="宋体" panose="02010600030101010101" pitchFamily="2" charset="-122"/>
              </a:rPr>
              <a:t>预防性维护</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8.6   </a:t>
            </a:r>
            <a:r>
              <a:rPr kumimoji="1" lang="zh-CN" altLang="en-US" sz="2800" b="1" dirty="0">
                <a:solidFill>
                  <a:prstClr val="black"/>
                </a:solidFill>
                <a:latin typeface="宋体" panose="02010600030101010101" pitchFamily="2" charset="-122"/>
              </a:rPr>
              <a:t>软件再工程过程</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000" b="1" dirty="0">
                <a:solidFill>
                  <a:prstClr val="black"/>
                </a:solidFill>
                <a:latin typeface="宋体" panose="02010600030101010101" pitchFamily="2" charset="-122"/>
              </a:rPr>
              <a:t>   </a:t>
            </a:r>
          </a:p>
          <a:p>
            <a:pPr marL="0" indent="0" eaLnBrk="1" hangingPunct="1">
              <a:lnSpc>
                <a:spcPct val="250000"/>
              </a:lnSpc>
              <a:spcBef>
                <a:spcPct val="50000"/>
              </a:spcBef>
              <a:buClrTx/>
              <a:buSzTx/>
              <a:buFont typeface="Wingdings" pitchFamily="2" charset="2"/>
              <a:buNone/>
              <a:defRPr/>
            </a:pPr>
            <a:endParaRPr kumimoji="1" lang="zh-CN" altLang="en-US" sz="2400" b="1" dirty="0">
              <a:solidFill>
                <a:prstClr val="black"/>
              </a:solidFill>
              <a:latin typeface="宋体" panose="02010600030101010101"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a:solidFill>
                  <a:srgbClr val="9999CC">
                    <a:lumMod val="50000"/>
                  </a:srgbClr>
                </a:solidFill>
                <a:latin typeface="宋体" panose="02010600030101010101" pitchFamily="2" charset="-122"/>
              </a:rPr>
              <a:t>      </a:t>
            </a:r>
            <a:endParaRPr kumimoji="1" lang="zh-CN" altLang="en-US" sz="2400" b="1" dirty="0">
              <a:solidFill>
                <a:srgbClr val="9999CC">
                  <a:lumMod val="50000"/>
                </a:srgbClr>
              </a:solidFill>
              <a:latin typeface="宋体" panose="02010600030101010101" pitchFamily="2" charset="-122"/>
            </a:endParaRPr>
          </a:p>
          <a:p>
            <a:pPr eaLnBrk="1" hangingPunct="1">
              <a:buClr>
                <a:srgbClr val="00007D"/>
              </a:buClr>
              <a:defRPr/>
            </a:pPr>
            <a:endParaRPr lang="zh-CN" altLang="zh-CN" b="1" kern="0" dirty="0">
              <a:solidFill>
                <a:srgbClr val="000000"/>
              </a:solidFill>
              <a:latin typeface="宋体" panose="02010600030101010101" pitchFamily="2" charset="-122"/>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solidFill>
                  <a:prstClr val="black"/>
                </a:solidFill>
                <a:latin typeface="宋体" panose="02010600030101010101" pitchFamily="2" charset="-122"/>
              </a:rPr>
              <a:t>主要内容</a:t>
            </a:r>
            <a:endParaRPr lang="es-HN" b="1" dirty="0">
              <a:solidFill>
                <a:prstClr val="black"/>
              </a:solidFill>
              <a:latin typeface=""/>
              <a:ea typeface="+mn-ea"/>
            </a:endParaRPr>
          </a:p>
        </p:txBody>
      </p:sp>
      <p:sp>
        <p:nvSpPr>
          <p:cNvPr id="14" name="矩形 13"/>
          <p:cNvSpPr/>
          <p:nvPr/>
        </p:nvSpPr>
        <p:spPr>
          <a:xfrm>
            <a:off x="862013" y="24971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5" name="等腰三角形 14"/>
          <p:cNvSpPr/>
          <p:nvPr/>
        </p:nvSpPr>
        <p:spPr>
          <a:xfrm rot="5400000">
            <a:off x="269875" y="25828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30733"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buFont typeface="Wingdings" pitchFamily="2" charset="2"/>
              <a:buNone/>
            </a:pPr>
            <a:r>
              <a:rPr kumimoji="1" lang="en-US" altLang="zh-CN" sz="2400">
                <a:solidFill>
                  <a:srgbClr val="FFFFFF"/>
                </a:solidFill>
                <a:latin typeface="宋体" pitchFamily="2" charset="-122"/>
              </a:rPr>
              <a:t>8.3   </a:t>
            </a:r>
            <a:r>
              <a:rPr kumimoji="1" lang="zh-CN" altLang="en-US" sz="2400">
                <a:solidFill>
                  <a:srgbClr val="FFFFFF"/>
                </a:solidFill>
                <a:latin typeface="宋体" pitchFamily="2" charset="-122"/>
              </a:rPr>
              <a:t>软件维护过程</a:t>
            </a:r>
            <a:endParaRPr kumimoji="1" lang="en-US" altLang="zh-CN" sz="2400">
              <a:solidFill>
                <a:srgbClr val="FFFFFF"/>
              </a:solidFill>
              <a:latin typeface="宋体" pitchFamily="2" charset="-122"/>
            </a:endParaRP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8.3 </a:t>
            </a:r>
            <a:r>
              <a:rPr lang="zh-CN" altLang="en-US" sz="2400" dirty="0">
                <a:solidFill>
                  <a:srgbClr val="D9D9D9"/>
                </a:solidFill>
                <a:latin typeface="+mn-ea"/>
                <a:ea typeface="+mn-ea"/>
              </a:rPr>
              <a:t>软件维护的过程</a:t>
            </a:r>
          </a:p>
        </p:txBody>
      </p:sp>
      <p:sp>
        <p:nvSpPr>
          <p:cNvPr id="13316" name="标题 3"/>
          <p:cNvSpPr>
            <a:spLocks noGrp="1"/>
          </p:cNvSpPr>
          <p:nvPr>
            <p:ph type="title" idx="4294967295"/>
          </p:nvPr>
        </p:nvSpPr>
        <p:spPr>
          <a:xfrm>
            <a:off x="250825" y="28575"/>
            <a:ext cx="8229600" cy="1143000"/>
          </a:xfrm>
        </p:spPr>
        <p:txBody>
          <a:bodyPr/>
          <a:lstStyle/>
          <a:p>
            <a:pPr>
              <a:defRPr/>
            </a:pPr>
            <a:r>
              <a:rPr lang="en-US" altLang="zh-CN" b="1" dirty="0">
                <a:latin typeface="+mn-ea"/>
                <a:ea typeface="+mn-ea"/>
              </a:rPr>
              <a:t>8.3</a:t>
            </a:r>
            <a:r>
              <a:rPr lang="en-US" altLang="zh-CN" b="1" dirty="0"/>
              <a:t> </a:t>
            </a:r>
            <a:r>
              <a:rPr lang="zh-CN" altLang="en-US" b="1" dirty="0"/>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2" name="文本框 1"/>
          <p:cNvSpPr txBox="1"/>
          <p:nvPr/>
        </p:nvSpPr>
        <p:spPr>
          <a:xfrm>
            <a:off x="457200" y="2182813"/>
            <a:ext cx="8291513" cy="3046412"/>
          </a:xfrm>
          <a:prstGeom prst="rect">
            <a:avLst/>
          </a:prstGeom>
          <a:noFill/>
        </p:spPr>
        <p:txBody>
          <a:bodyPr>
            <a:spAutoFit/>
          </a:bodyPr>
          <a:lstStyle/>
          <a:p>
            <a:pPr eaLnBrk="1" hangingPunct="1">
              <a:defRPr/>
            </a:pPr>
            <a:r>
              <a:rPr lang="zh-CN" altLang="en-US" sz="2400" dirty="0">
                <a:latin typeface="Arial" charset="0"/>
              </a:rPr>
              <a:t>       维护过程本质上是修改和压缩了的软件定义和开发过程，而且事实上远在提出一项维护要求之前，与软件维护有关的工作已经开始了。</a:t>
            </a:r>
            <a:endParaRPr lang="en-US" altLang="zh-CN" sz="2400" dirty="0">
              <a:latin typeface="Arial" charset="0"/>
            </a:endParaRPr>
          </a:p>
          <a:p>
            <a:pPr marL="342900" indent="-342900" eaLnBrk="1" hangingPunct="1">
              <a:buSzPct val="70000"/>
              <a:buFont typeface="Wingdings" panose="05000000000000000000" pitchFamily="2" charset="2"/>
              <a:buChar char="l"/>
              <a:defRPr/>
            </a:pPr>
            <a:r>
              <a:rPr lang="zh-CN" altLang="en-US" sz="2400" dirty="0">
                <a:latin typeface="Arial" charset="0"/>
              </a:rPr>
              <a:t>首先必须建立一个维护组织</a:t>
            </a:r>
            <a:endParaRPr lang="en-US" altLang="zh-CN" sz="2400" dirty="0">
              <a:latin typeface="Arial" charset="0"/>
            </a:endParaRPr>
          </a:p>
          <a:p>
            <a:pPr marL="342900" indent="-342900" eaLnBrk="1" hangingPunct="1">
              <a:buSzPct val="70000"/>
              <a:buFont typeface="Wingdings" panose="05000000000000000000" pitchFamily="2" charset="2"/>
              <a:buChar char="l"/>
              <a:defRPr/>
            </a:pPr>
            <a:r>
              <a:rPr lang="zh-CN" altLang="en-US" sz="2400" dirty="0">
                <a:latin typeface="Arial" charset="0"/>
              </a:rPr>
              <a:t>随后必须确定报告和评价的过程</a:t>
            </a:r>
            <a:endParaRPr lang="en-US" altLang="zh-CN" sz="2400" dirty="0">
              <a:latin typeface="Arial" charset="0"/>
            </a:endParaRPr>
          </a:p>
          <a:p>
            <a:pPr marL="342900" indent="-342900" eaLnBrk="1" hangingPunct="1">
              <a:buSzPct val="70000"/>
              <a:buFont typeface="Wingdings" panose="05000000000000000000" pitchFamily="2" charset="2"/>
              <a:buChar char="l"/>
              <a:defRPr/>
            </a:pPr>
            <a:r>
              <a:rPr lang="zh-CN" altLang="en-US" sz="2400" dirty="0">
                <a:latin typeface="Arial" charset="0"/>
              </a:rPr>
              <a:t>而且必须为每个维护要求规定一个标准化的事件序列</a:t>
            </a:r>
            <a:endParaRPr lang="en-US" altLang="zh-CN" sz="2400" dirty="0">
              <a:latin typeface="Arial" charset="0"/>
            </a:endParaRPr>
          </a:p>
          <a:p>
            <a:pPr eaLnBrk="1" hangingPunct="1">
              <a:defRPr/>
            </a:pPr>
            <a:r>
              <a:rPr lang="zh-CN" altLang="en-US" sz="2400" dirty="0">
                <a:latin typeface="Arial" charset="0"/>
              </a:rPr>
              <a:t>       此外，还应该建立一个适用于维护活动的记录保管过程，并且规定复审标准。</a:t>
            </a:r>
          </a:p>
        </p:txBody>
      </p:sp>
      <p:sp>
        <p:nvSpPr>
          <p:cNvPr id="31750" name="文本框 3"/>
          <p:cNvSpPr txBox="1">
            <a:spLocks noChangeArrowheads="1"/>
          </p:cNvSpPr>
          <p:nvPr/>
        </p:nvSpPr>
        <p:spPr bwMode="auto">
          <a:xfrm>
            <a:off x="515938" y="1554163"/>
            <a:ext cx="36004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a:solidFill>
                  <a:srgbClr val="FF0000"/>
                </a:solidFill>
                <a:latin typeface="宋体" pitchFamily="2" charset="-122"/>
              </a:rPr>
              <a:t>维护过程的本质</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rPr>
              <a:t>8.3 </a:t>
            </a:r>
            <a:r>
              <a:rPr lang="zh-CN" altLang="en-US" sz="2400" dirty="0">
                <a:solidFill>
                  <a:srgbClr val="D9D9D9"/>
                </a:solidFill>
                <a:latin typeface="+mn-ea"/>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 name="内容占位符 4"/>
          <p:cNvSpPr txBox="1">
            <a:spLocks/>
          </p:cNvSpPr>
          <p:nvPr/>
        </p:nvSpPr>
        <p:spPr bwMode="auto">
          <a:xfrm>
            <a:off x="549275" y="120808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a:latin typeface="+mn-ea"/>
              </a:rPr>
              <a:t>1. </a:t>
            </a:r>
            <a:r>
              <a:rPr lang="zh-CN" altLang="en-US" b="1" dirty="0">
                <a:solidFill>
                  <a:prstClr val="black"/>
                </a:solidFill>
              </a:rPr>
              <a:t>维护组织</a:t>
            </a:r>
          </a:p>
        </p:txBody>
      </p:sp>
      <p:sp>
        <p:nvSpPr>
          <p:cNvPr id="32773" name="文本框 2"/>
          <p:cNvSpPr txBox="1">
            <a:spLocks noChangeArrowheads="1"/>
          </p:cNvSpPr>
          <p:nvPr/>
        </p:nvSpPr>
        <p:spPr bwMode="auto">
          <a:xfrm>
            <a:off x="617538" y="1989138"/>
            <a:ext cx="74961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solidFill>
                  <a:srgbClr val="000000"/>
                </a:solidFill>
              </a:rPr>
              <a:t>       虽然通常并不需要建立正式的维护组织，但是，即使对于一个小的软件开发团体而言，非正式地委托责任也是绝对必要的。</a:t>
            </a:r>
            <a:endParaRPr lang="en-US" altLang="zh-CN" sz="2400">
              <a:solidFill>
                <a:srgbClr val="000000"/>
              </a:solidFill>
            </a:endParaRPr>
          </a:p>
          <a:p>
            <a:pPr eaLnBrk="1" hangingPunct="1"/>
            <a:r>
              <a:rPr lang="zh-CN" altLang="en-US" sz="2400">
                <a:solidFill>
                  <a:srgbClr val="000000"/>
                </a:solidFill>
              </a:rPr>
              <a:t>       每个维护要求都通过</a:t>
            </a:r>
            <a:r>
              <a:rPr lang="zh-CN" altLang="en-US" sz="2400">
                <a:solidFill>
                  <a:srgbClr val="FF0000"/>
                </a:solidFill>
              </a:rPr>
              <a:t>维护管理员</a:t>
            </a:r>
            <a:r>
              <a:rPr lang="zh-CN" altLang="en-US" sz="2400">
                <a:solidFill>
                  <a:srgbClr val="000000"/>
                </a:solidFill>
              </a:rPr>
              <a:t>转交给熟悉该产品的</a:t>
            </a:r>
            <a:r>
              <a:rPr lang="zh-CN" altLang="en-US" sz="2400">
                <a:solidFill>
                  <a:srgbClr val="FF0000"/>
                </a:solidFill>
              </a:rPr>
              <a:t>系统管理员</a:t>
            </a:r>
            <a:r>
              <a:rPr lang="zh-CN" altLang="en-US" sz="2400">
                <a:solidFill>
                  <a:srgbClr val="000000"/>
                </a:solidFill>
              </a:rPr>
              <a:t>去评价。系统管理员是被指定去熟悉一小部分产品程序的</a:t>
            </a:r>
            <a:r>
              <a:rPr lang="zh-CN" altLang="en-US" sz="2400">
                <a:solidFill>
                  <a:srgbClr val="FF0000"/>
                </a:solidFill>
              </a:rPr>
              <a:t>技术人员</a:t>
            </a:r>
            <a:r>
              <a:rPr lang="zh-CN" altLang="en-US" sz="2400">
                <a:solidFill>
                  <a:srgbClr val="000000"/>
                </a:solidFill>
              </a:rPr>
              <a:t>。系统管理员对维护任务做出评价之后，由</a:t>
            </a:r>
            <a:r>
              <a:rPr lang="zh-CN" altLang="en-US" sz="2400">
                <a:solidFill>
                  <a:srgbClr val="FF0000"/>
                </a:solidFill>
              </a:rPr>
              <a:t>变化授权人</a:t>
            </a:r>
            <a:r>
              <a:rPr lang="zh-CN" altLang="en-US" sz="2400">
                <a:solidFill>
                  <a:srgbClr val="000000"/>
                </a:solidFill>
              </a:rPr>
              <a:t>决定应该进行的活动。</a:t>
            </a:r>
          </a:p>
          <a:p>
            <a:pPr eaLnBrk="1" hangingPunct="1"/>
            <a:r>
              <a:rPr lang="zh-CN" altLang="en-US" sz="2400">
                <a:solidFill>
                  <a:srgbClr val="000000"/>
                </a:solidFill>
              </a:rPr>
              <a:t>       在维护活动开始之前就明确维护责任是十分必要的，这样做可以大大减少维护过程中可能出现的混乱。</a:t>
            </a:r>
          </a:p>
        </p:txBody>
      </p:sp>
      <p:sp>
        <p:nvSpPr>
          <p:cNvPr id="22" name="标题 3"/>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8.3</a:t>
            </a:r>
            <a:r>
              <a:rPr lang="en-US" altLang="zh-CN" b="1"/>
              <a:t> </a:t>
            </a:r>
            <a:r>
              <a:rPr lang="zh-CN" altLang="en-US" b="1"/>
              <a:t>软件维护的过程</a:t>
            </a:r>
            <a:endParaRPr lang="zh-CN" altLang="en-US" b="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270" name="Object 6"/>
          <p:cNvGraphicFramePr>
            <a:graphicFrameLocks noChangeAspect="1"/>
          </p:cNvGraphicFramePr>
          <p:nvPr/>
        </p:nvGraphicFramePr>
        <p:xfrm>
          <a:off x="6804025" y="4321175"/>
          <a:ext cx="1096963" cy="1035050"/>
        </p:xfrm>
        <a:graphic>
          <a:graphicData uri="http://schemas.openxmlformats.org/presentationml/2006/ole">
            <mc:AlternateContent xmlns:mc="http://schemas.openxmlformats.org/markup-compatibility/2006">
              <mc:Choice xmlns:v="urn:schemas-microsoft-com:vml" Requires="v">
                <p:oleObj name="剪辑" r:id="rId7" imgW="2287009" imgH="2155804" progId="MS_ClipArt_Gallery.2">
                  <p:embed/>
                </p:oleObj>
              </mc:Choice>
              <mc:Fallback>
                <p:oleObj name="剪辑" r:id="rId7" imgW="2287009" imgH="2155804" progId="MS_ClipArt_Gallery.2">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04025" y="4321175"/>
                        <a:ext cx="1096963"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1" name="Object 7"/>
          <p:cNvGraphicFramePr>
            <a:graphicFrameLocks noChangeAspect="1"/>
          </p:cNvGraphicFramePr>
          <p:nvPr/>
        </p:nvGraphicFramePr>
        <p:xfrm>
          <a:off x="4884738" y="4321175"/>
          <a:ext cx="1096962" cy="1035050"/>
        </p:xfrm>
        <a:graphic>
          <a:graphicData uri="http://schemas.openxmlformats.org/presentationml/2006/ole">
            <mc:AlternateContent xmlns:mc="http://schemas.openxmlformats.org/markup-compatibility/2006">
              <mc:Choice xmlns:v="urn:schemas-microsoft-com:vml" Requires="v">
                <p:oleObj name="剪辑" r:id="rId9" imgW="2287009" imgH="2155804" progId="MS_ClipArt_Gallery.2">
                  <p:embed/>
                </p:oleObj>
              </mc:Choice>
              <mc:Fallback>
                <p:oleObj name="剪辑" r:id="rId9" imgW="2287009" imgH="2155804" progId="MS_ClipArt_Gallery.2">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884738" y="4321175"/>
                        <a:ext cx="1096962"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2" name="Object 8"/>
          <p:cNvGraphicFramePr>
            <a:graphicFrameLocks noChangeAspect="1"/>
          </p:cNvGraphicFramePr>
          <p:nvPr/>
        </p:nvGraphicFramePr>
        <p:xfrm>
          <a:off x="2963863" y="4321175"/>
          <a:ext cx="1096962" cy="1035050"/>
        </p:xfrm>
        <a:graphic>
          <a:graphicData uri="http://schemas.openxmlformats.org/presentationml/2006/ole">
            <mc:AlternateContent xmlns:mc="http://schemas.openxmlformats.org/markup-compatibility/2006">
              <mc:Choice xmlns:v="urn:schemas-microsoft-com:vml" Requires="v">
                <p:oleObj name="剪辑" r:id="rId10" imgW="2287009" imgH="2155804" progId="MS_ClipArt_Gallery.2">
                  <p:embed/>
                </p:oleObj>
              </mc:Choice>
              <mc:Fallback>
                <p:oleObj name="剪辑" r:id="rId10" imgW="2287009" imgH="2155804" progId="MS_ClipArt_Gallery.2">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963863" y="4321175"/>
                        <a:ext cx="1096962"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3" name="Object 9"/>
          <p:cNvGraphicFramePr>
            <a:graphicFrameLocks noChangeAspect="1"/>
          </p:cNvGraphicFramePr>
          <p:nvPr/>
        </p:nvGraphicFramePr>
        <p:xfrm>
          <a:off x="1112838" y="4321175"/>
          <a:ext cx="1096962" cy="1035050"/>
        </p:xfrm>
        <a:graphic>
          <a:graphicData uri="http://schemas.openxmlformats.org/presentationml/2006/ole">
            <mc:AlternateContent xmlns:mc="http://schemas.openxmlformats.org/markup-compatibility/2006">
              <mc:Choice xmlns:v="urn:schemas-microsoft-com:vml" Requires="v">
                <p:oleObj name="剪辑" r:id="rId11" imgW="2287009" imgH="2155804" progId="MS_ClipArt_Gallery.2">
                  <p:embed/>
                </p:oleObj>
              </mc:Choice>
              <mc:Fallback>
                <p:oleObj name="剪辑" r:id="rId11" imgW="2287009" imgH="2155804" progId="MS_ClipArt_Gallery.2">
                  <p:embed/>
                  <p:pic>
                    <p:nvPicPr>
                      <p:cNvPr id="0"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12838" y="4321175"/>
                        <a:ext cx="1096962" cy="1035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8" name="Object 14"/>
          <p:cNvGraphicFramePr>
            <a:graphicFrameLocks noChangeAspect="1"/>
          </p:cNvGraphicFramePr>
          <p:nvPr/>
        </p:nvGraphicFramePr>
        <p:xfrm>
          <a:off x="6942138" y="5692775"/>
          <a:ext cx="958850" cy="852488"/>
        </p:xfrm>
        <a:graphic>
          <a:graphicData uri="http://schemas.openxmlformats.org/presentationml/2006/ole">
            <mc:AlternateContent xmlns:mc="http://schemas.openxmlformats.org/markup-compatibility/2006">
              <mc:Choice xmlns:v="urn:schemas-microsoft-com:vml" Requires="v">
                <p:oleObj name="剪辑" r:id="rId12" imgW="2286708" imgH="2027675" progId="MS_ClipArt_Gallery.2">
                  <p:embed/>
                </p:oleObj>
              </mc:Choice>
              <mc:Fallback>
                <p:oleObj name="剪辑" r:id="rId12" imgW="2286708" imgH="2027675" progId="MS_ClipArt_Gallery.2">
                  <p:embed/>
                  <p:pic>
                    <p:nvPicPr>
                      <p:cNvPr id="0" name="Object 1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942138" y="5692775"/>
                        <a:ext cx="958850"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79" name="Object 15"/>
          <p:cNvGraphicFramePr>
            <a:graphicFrameLocks noChangeAspect="1"/>
          </p:cNvGraphicFramePr>
          <p:nvPr/>
        </p:nvGraphicFramePr>
        <p:xfrm>
          <a:off x="5021263" y="5692775"/>
          <a:ext cx="960437" cy="852488"/>
        </p:xfrm>
        <a:graphic>
          <a:graphicData uri="http://schemas.openxmlformats.org/presentationml/2006/ole">
            <mc:AlternateContent xmlns:mc="http://schemas.openxmlformats.org/markup-compatibility/2006">
              <mc:Choice xmlns:v="urn:schemas-microsoft-com:vml" Requires="v">
                <p:oleObj name="剪辑" r:id="rId14" imgW="2286708" imgH="2027675" progId="MS_ClipArt_Gallery.2">
                  <p:embed/>
                </p:oleObj>
              </mc:Choice>
              <mc:Fallback>
                <p:oleObj name="剪辑" r:id="rId14" imgW="2286708" imgH="2027675" progId="MS_ClipArt_Gallery.2">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21263" y="5692775"/>
                        <a:ext cx="960437" cy="8524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0" name="Object 16"/>
          <p:cNvGraphicFramePr>
            <a:graphicFrameLocks noChangeAspect="1"/>
          </p:cNvGraphicFramePr>
          <p:nvPr/>
        </p:nvGraphicFramePr>
        <p:xfrm>
          <a:off x="3101975" y="5624513"/>
          <a:ext cx="958850" cy="852487"/>
        </p:xfrm>
        <a:graphic>
          <a:graphicData uri="http://schemas.openxmlformats.org/presentationml/2006/ole">
            <mc:AlternateContent xmlns:mc="http://schemas.openxmlformats.org/markup-compatibility/2006">
              <mc:Choice xmlns:v="urn:schemas-microsoft-com:vml" Requires="v">
                <p:oleObj name="剪辑" r:id="rId15" imgW="2286708" imgH="2027675" progId="MS_ClipArt_Gallery.2">
                  <p:embed/>
                </p:oleObj>
              </mc:Choice>
              <mc:Fallback>
                <p:oleObj name="剪辑" r:id="rId15" imgW="2286708" imgH="2027675" progId="MS_ClipArt_Gallery.2">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01975" y="5624513"/>
                        <a:ext cx="958850" cy="852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81" name="Object 17"/>
          <p:cNvGraphicFramePr>
            <a:graphicFrameLocks noChangeAspect="1"/>
          </p:cNvGraphicFramePr>
          <p:nvPr/>
        </p:nvGraphicFramePr>
        <p:xfrm>
          <a:off x="1249363" y="5624513"/>
          <a:ext cx="960437" cy="852487"/>
        </p:xfrm>
        <a:graphic>
          <a:graphicData uri="http://schemas.openxmlformats.org/presentationml/2006/ole">
            <mc:AlternateContent xmlns:mc="http://schemas.openxmlformats.org/markup-compatibility/2006">
              <mc:Choice xmlns:v="urn:schemas-microsoft-com:vml" Requires="v">
                <p:oleObj name="剪辑" r:id="rId16" imgW="2286708" imgH="2027675" progId="MS_ClipArt_Gallery.2">
                  <p:embed/>
                </p:oleObj>
              </mc:Choice>
              <mc:Fallback>
                <p:oleObj name="剪辑" r:id="rId16" imgW="2286708" imgH="2027675" progId="MS_ClipArt_Gallery.2">
                  <p:embed/>
                  <p:pic>
                    <p:nvPicPr>
                      <p:cNvPr id="0" name="Object 1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49363" y="5624513"/>
                        <a:ext cx="960437" cy="852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1287" name="Group 23"/>
          <p:cNvGrpSpPr>
            <a:grpSpLocks/>
          </p:cNvGrpSpPr>
          <p:nvPr/>
        </p:nvGrpSpPr>
        <p:grpSpPr bwMode="auto">
          <a:xfrm>
            <a:off x="3101975" y="892175"/>
            <a:ext cx="2262188" cy="1646238"/>
            <a:chOff x="1824" y="144"/>
            <a:chExt cx="1584" cy="1152"/>
          </a:xfrm>
        </p:grpSpPr>
        <p:graphicFrame>
          <p:nvGraphicFramePr>
            <p:cNvPr id="33826" name="Object 18"/>
            <p:cNvGraphicFramePr>
              <a:graphicFrameLocks noChangeAspect="1"/>
            </p:cNvGraphicFramePr>
            <p:nvPr/>
          </p:nvGraphicFramePr>
          <p:xfrm>
            <a:off x="2304" y="288"/>
            <a:ext cx="501" cy="768"/>
          </p:xfrm>
          <a:graphic>
            <a:graphicData uri="http://schemas.openxmlformats.org/presentationml/2006/ole">
              <mc:AlternateContent xmlns:mc="http://schemas.openxmlformats.org/markup-compatibility/2006">
                <mc:Choice xmlns:v="urn:schemas-microsoft-com:vml" Requires="v">
                  <p:oleObj name="剪辑" r:id="rId17" imgW="1490870" imgH="2286000" progId="MS_ClipArt_Gallery.2">
                    <p:embed/>
                  </p:oleObj>
                </mc:Choice>
                <mc:Fallback>
                  <p:oleObj name="剪辑" r:id="rId17" imgW="1490870" imgH="2286000" progId="MS_ClipArt_Gallery.2">
                    <p:embed/>
                    <p:pic>
                      <p:nvPicPr>
                        <p:cNvPr id="0" name="Object 1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304" y="288"/>
                          <a:ext cx="501" cy="7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27" name="Text Box 19"/>
            <p:cNvSpPr txBox="1">
              <a:spLocks noChangeArrowheads="1"/>
            </p:cNvSpPr>
            <p:nvPr/>
          </p:nvSpPr>
          <p:spPr bwMode="auto">
            <a:xfrm>
              <a:off x="2832" y="290"/>
              <a:ext cx="288" cy="9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b="1">
                  <a:ea typeface="楷体_GB2312"/>
                  <a:cs typeface="楷体_GB2312"/>
                </a:rPr>
                <a:t>要求维护</a:t>
              </a:r>
            </a:p>
          </p:txBody>
        </p:sp>
        <p:sp>
          <p:nvSpPr>
            <p:cNvPr id="33828" name="AutoShape 20"/>
            <p:cNvSpPr>
              <a:spLocks noChangeArrowheads="1"/>
            </p:cNvSpPr>
            <p:nvPr/>
          </p:nvSpPr>
          <p:spPr bwMode="auto">
            <a:xfrm flipH="1">
              <a:off x="1824" y="144"/>
              <a:ext cx="1584" cy="1152"/>
            </a:xfrm>
            <a:prstGeom prst="cloudCallout">
              <a:avLst>
                <a:gd name="adj1" fmla="val -55685"/>
                <a:gd name="adj2" fmla="val 26819"/>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a:p>
          </p:txBody>
        </p:sp>
      </p:grpSp>
      <p:grpSp>
        <p:nvGrpSpPr>
          <p:cNvPr id="11286" name="Group 22"/>
          <p:cNvGrpSpPr>
            <a:grpSpLocks/>
          </p:cNvGrpSpPr>
          <p:nvPr/>
        </p:nvGrpSpPr>
        <p:grpSpPr bwMode="auto">
          <a:xfrm>
            <a:off x="4541838" y="2057400"/>
            <a:ext cx="2330450" cy="1876425"/>
            <a:chOff x="2832" y="960"/>
            <a:chExt cx="1632" cy="1313"/>
          </a:xfrm>
        </p:grpSpPr>
        <p:graphicFrame>
          <p:nvGraphicFramePr>
            <p:cNvPr id="33824" name="Object 3"/>
            <p:cNvGraphicFramePr>
              <a:graphicFrameLocks noChangeAspect="1"/>
            </p:cNvGraphicFramePr>
            <p:nvPr/>
          </p:nvGraphicFramePr>
          <p:xfrm>
            <a:off x="2832" y="960"/>
            <a:ext cx="1632" cy="1063"/>
          </p:xfrm>
          <a:graphic>
            <a:graphicData uri="http://schemas.openxmlformats.org/presentationml/2006/ole">
              <mc:AlternateContent xmlns:mc="http://schemas.openxmlformats.org/markup-compatibility/2006">
                <mc:Choice xmlns:v="urn:schemas-microsoft-com:vml" Requires="v">
                  <p:oleObj name="剪辑" r:id="rId19" imgW="2286000" imgH="1487445" progId="MS_ClipArt_Gallery.2">
                    <p:embed/>
                  </p:oleObj>
                </mc:Choice>
                <mc:Fallback>
                  <p:oleObj name="剪辑" r:id="rId19" imgW="2286000" imgH="1487445" progId="MS_ClipArt_Gallery.2">
                    <p:embed/>
                    <p:pic>
                      <p:nvPicPr>
                        <p:cNvPr id="0" name="Object 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832" y="960"/>
                          <a:ext cx="1632" cy="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25" name="Text Box 21"/>
            <p:cNvSpPr txBox="1">
              <a:spLocks noChangeArrowheads="1"/>
            </p:cNvSpPr>
            <p:nvPr/>
          </p:nvSpPr>
          <p:spPr bwMode="auto">
            <a:xfrm>
              <a:off x="2832" y="2016"/>
              <a:ext cx="1344" cy="2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a:spcBef>
                  <a:spcPct val="50000"/>
                </a:spcBef>
              </a:pPr>
              <a:r>
                <a:rPr lang="zh-CN" altLang="en-US" b="1">
                  <a:ea typeface="楷体_GB2312"/>
                  <a:cs typeface="楷体_GB2312"/>
                </a:rPr>
                <a:t>维护管理员</a:t>
              </a:r>
            </a:p>
          </p:txBody>
        </p:sp>
      </p:grpSp>
      <p:sp>
        <p:nvSpPr>
          <p:cNvPr id="11289" name="Freeform 25"/>
          <p:cNvSpPr>
            <a:spLocks/>
          </p:cNvSpPr>
          <p:nvPr/>
        </p:nvSpPr>
        <p:spPr bwMode="auto">
          <a:xfrm>
            <a:off x="2209800" y="3292475"/>
            <a:ext cx="2811463" cy="1166813"/>
          </a:xfrm>
          <a:custGeom>
            <a:avLst/>
            <a:gdLst>
              <a:gd name="T0" fmla="*/ 2811463 w 1968"/>
              <a:gd name="T1" fmla="*/ 0 h 816"/>
              <a:gd name="T2" fmla="*/ 2262885 w 1968"/>
              <a:gd name="T3" fmla="*/ 480452 h 816"/>
              <a:gd name="T4" fmla="*/ 0 w 1968"/>
              <a:gd name="T5" fmla="*/ 1166813 h 816"/>
              <a:gd name="T6" fmla="*/ 0 60000 65536"/>
              <a:gd name="T7" fmla="*/ 0 60000 65536"/>
              <a:gd name="T8" fmla="*/ 0 60000 65536"/>
            </a:gdLst>
            <a:ahLst/>
            <a:cxnLst>
              <a:cxn ang="T6">
                <a:pos x="T0" y="T1"/>
              </a:cxn>
              <a:cxn ang="T7">
                <a:pos x="T2" y="T3"/>
              </a:cxn>
              <a:cxn ang="T8">
                <a:pos x="T4" y="T5"/>
              </a:cxn>
            </a:cxnLst>
            <a:rect l="0" t="0" r="r" b="b"/>
            <a:pathLst>
              <a:path w="1968" h="816">
                <a:moveTo>
                  <a:pt x="1968" y="0"/>
                </a:moveTo>
                <a:cubicBezTo>
                  <a:pt x="1940" y="100"/>
                  <a:pt x="1912" y="200"/>
                  <a:pt x="1584" y="336"/>
                </a:cubicBezTo>
                <a:cubicBezTo>
                  <a:pt x="1256" y="472"/>
                  <a:pt x="628" y="644"/>
                  <a:pt x="0" y="816"/>
                </a:cubicBezTo>
              </a:path>
            </a:pathLst>
          </a:custGeom>
          <a:noFill/>
          <a:ln w="1587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0" name="Freeform 26"/>
          <p:cNvSpPr>
            <a:spLocks/>
          </p:cNvSpPr>
          <p:nvPr/>
        </p:nvSpPr>
        <p:spPr bwMode="auto">
          <a:xfrm>
            <a:off x="4060825" y="3292475"/>
            <a:ext cx="960438" cy="1166813"/>
          </a:xfrm>
          <a:custGeom>
            <a:avLst/>
            <a:gdLst>
              <a:gd name="T0" fmla="*/ 960438 w 672"/>
              <a:gd name="T1" fmla="*/ 0 h 816"/>
              <a:gd name="T2" fmla="*/ 617424 w 672"/>
              <a:gd name="T3" fmla="*/ 823633 h 816"/>
              <a:gd name="T4" fmla="*/ 0 w 672"/>
              <a:gd name="T5" fmla="*/ 1166813 h 816"/>
              <a:gd name="T6" fmla="*/ 0 60000 65536"/>
              <a:gd name="T7" fmla="*/ 0 60000 65536"/>
              <a:gd name="T8" fmla="*/ 0 60000 65536"/>
            </a:gdLst>
            <a:ahLst/>
            <a:cxnLst>
              <a:cxn ang="T6">
                <a:pos x="T0" y="T1"/>
              </a:cxn>
              <a:cxn ang="T7">
                <a:pos x="T2" y="T3"/>
              </a:cxn>
              <a:cxn ang="T8">
                <a:pos x="T4" y="T5"/>
              </a:cxn>
            </a:cxnLst>
            <a:rect l="0" t="0" r="r" b="b"/>
            <a:pathLst>
              <a:path w="672" h="816">
                <a:moveTo>
                  <a:pt x="672" y="0"/>
                </a:moveTo>
                <a:cubicBezTo>
                  <a:pt x="608" y="220"/>
                  <a:pt x="544" y="440"/>
                  <a:pt x="432" y="576"/>
                </a:cubicBezTo>
                <a:cubicBezTo>
                  <a:pt x="320" y="712"/>
                  <a:pt x="160" y="764"/>
                  <a:pt x="0" y="816"/>
                </a:cubicBezTo>
              </a:path>
            </a:pathLst>
          </a:custGeom>
          <a:noFill/>
          <a:ln w="1587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1" name="Freeform 27"/>
          <p:cNvSpPr>
            <a:spLocks/>
          </p:cNvSpPr>
          <p:nvPr/>
        </p:nvSpPr>
        <p:spPr bwMode="auto">
          <a:xfrm>
            <a:off x="5021263" y="3292475"/>
            <a:ext cx="617537" cy="1166813"/>
          </a:xfrm>
          <a:custGeom>
            <a:avLst/>
            <a:gdLst>
              <a:gd name="T0" fmla="*/ 0 w 432"/>
              <a:gd name="T1" fmla="*/ 0 h 816"/>
              <a:gd name="T2" fmla="*/ 274461 w 432"/>
              <a:gd name="T3" fmla="*/ 823633 h 816"/>
              <a:gd name="T4" fmla="*/ 617537 w 432"/>
              <a:gd name="T5" fmla="*/ 1166813 h 816"/>
              <a:gd name="T6" fmla="*/ 0 60000 65536"/>
              <a:gd name="T7" fmla="*/ 0 60000 65536"/>
              <a:gd name="T8" fmla="*/ 0 60000 65536"/>
            </a:gdLst>
            <a:ahLst/>
            <a:cxnLst>
              <a:cxn ang="T6">
                <a:pos x="T0" y="T1"/>
              </a:cxn>
              <a:cxn ang="T7">
                <a:pos x="T2" y="T3"/>
              </a:cxn>
              <a:cxn ang="T8">
                <a:pos x="T4" y="T5"/>
              </a:cxn>
            </a:cxnLst>
            <a:rect l="0" t="0" r="r" b="b"/>
            <a:pathLst>
              <a:path w="432" h="816">
                <a:moveTo>
                  <a:pt x="0" y="0"/>
                </a:moveTo>
                <a:cubicBezTo>
                  <a:pt x="60" y="220"/>
                  <a:pt x="120" y="440"/>
                  <a:pt x="192" y="576"/>
                </a:cubicBezTo>
                <a:cubicBezTo>
                  <a:pt x="264" y="712"/>
                  <a:pt x="348" y="764"/>
                  <a:pt x="432" y="816"/>
                </a:cubicBezTo>
              </a:path>
            </a:pathLst>
          </a:custGeom>
          <a:noFill/>
          <a:ln w="1587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4" name="Freeform 30"/>
          <p:cNvSpPr>
            <a:spLocks/>
          </p:cNvSpPr>
          <p:nvPr/>
        </p:nvSpPr>
        <p:spPr bwMode="auto">
          <a:xfrm>
            <a:off x="5021263" y="3360738"/>
            <a:ext cx="2674937" cy="1098550"/>
          </a:xfrm>
          <a:custGeom>
            <a:avLst/>
            <a:gdLst>
              <a:gd name="T0" fmla="*/ 0 w 1872"/>
              <a:gd name="T1" fmla="*/ 0 h 768"/>
              <a:gd name="T2" fmla="*/ 1783291 w 1872"/>
              <a:gd name="T3" fmla="*/ 755253 h 768"/>
              <a:gd name="T4" fmla="*/ 2674937 w 1872"/>
              <a:gd name="T5" fmla="*/ 1098550 h 768"/>
              <a:gd name="T6" fmla="*/ 0 60000 65536"/>
              <a:gd name="T7" fmla="*/ 0 60000 65536"/>
              <a:gd name="T8" fmla="*/ 0 60000 65536"/>
            </a:gdLst>
            <a:ahLst/>
            <a:cxnLst>
              <a:cxn ang="T6">
                <a:pos x="T0" y="T1"/>
              </a:cxn>
              <a:cxn ang="T7">
                <a:pos x="T2" y="T3"/>
              </a:cxn>
              <a:cxn ang="T8">
                <a:pos x="T4" y="T5"/>
              </a:cxn>
            </a:cxnLst>
            <a:rect l="0" t="0" r="r" b="b"/>
            <a:pathLst>
              <a:path w="1872" h="768">
                <a:moveTo>
                  <a:pt x="0" y="0"/>
                </a:moveTo>
                <a:cubicBezTo>
                  <a:pt x="468" y="200"/>
                  <a:pt x="936" y="400"/>
                  <a:pt x="1248" y="528"/>
                </a:cubicBezTo>
                <a:cubicBezTo>
                  <a:pt x="1560" y="656"/>
                  <a:pt x="1716" y="712"/>
                  <a:pt x="1872" y="768"/>
                </a:cubicBezTo>
              </a:path>
            </a:pathLst>
          </a:custGeom>
          <a:noFill/>
          <a:ln w="1587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5" name="Freeform 31"/>
          <p:cNvSpPr>
            <a:spLocks/>
          </p:cNvSpPr>
          <p:nvPr/>
        </p:nvSpPr>
        <p:spPr bwMode="auto">
          <a:xfrm>
            <a:off x="7696200" y="5145088"/>
            <a:ext cx="285750" cy="822325"/>
          </a:xfrm>
          <a:custGeom>
            <a:avLst/>
            <a:gdLst>
              <a:gd name="T0" fmla="*/ 137160 w 200"/>
              <a:gd name="T1" fmla="*/ 0 h 576"/>
              <a:gd name="T2" fmla="*/ 274320 w 200"/>
              <a:gd name="T3" fmla="*/ 342635 h 576"/>
              <a:gd name="T4" fmla="*/ 205740 w 200"/>
              <a:gd name="T5" fmla="*/ 616744 h 576"/>
              <a:gd name="T6" fmla="*/ 0 w 200"/>
              <a:gd name="T7" fmla="*/ 822325 h 57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00" h="576">
                <a:moveTo>
                  <a:pt x="96" y="0"/>
                </a:moveTo>
                <a:cubicBezTo>
                  <a:pt x="140" y="84"/>
                  <a:pt x="184" y="168"/>
                  <a:pt x="192" y="240"/>
                </a:cubicBezTo>
                <a:cubicBezTo>
                  <a:pt x="200" y="312"/>
                  <a:pt x="176" y="376"/>
                  <a:pt x="144" y="432"/>
                </a:cubicBezTo>
                <a:cubicBezTo>
                  <a:pt x="112" y="488"/>
                  <a:pt x="56" y="532"/>
                  <a:pt x="0" y="576"/>
                </a:cubicBezTo>
              </a:path>
            </a:pathLst>
          </a:custGeom>
          <a:noFill/>
          <a:ln w="1587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6" name="Freeform 32"/>
          <p:cNvSpPr>
            <a:spLocks/>
          </p:cNvSpPr>
          <p:nvPr/>
        </p:nvSpPr>
        <p:spPr bwMode="auto">
          <a:xfrm>
            <a:off x="5707063" y="5145088"/>
            <a:ext cx="307975" cy="822325"/>
          </a:xfrm>
          <a:custGeom>
            <a:avLst/>
            <a:gdLst>
              <a:gd name="T0" fmla="*/ 205317 w 216"/>
              <a:gd name="T1" fmla="*/ 0 h 576"/>
              <a:gd name="T2" fmla="*/ 273756 w 216"/>
              <a:gd name="T3" fmla="*/ 342635 h 576"/>
              <a:gd name="T4" fmla="*/ 0 w 216"/>
              <a:gd name="T5" fmla="*/ 822325 h 576"/>
              <a:gd name="T6" fmla="*/ 0 60000 65536"/>
              <a:gd name="T7" fmla="*/ 0 60000 65536"/>
              <a:gd name="T8" fmla="*/ 0 60000 65536"/>
            </a:gdLst>
            <a:ahLst/>
            <a:cxnLst>
              <a:cxn ang="T6">
                <a:pos x="T0" y="T1"/>
              </a:cxn>
              <a:cxn ang="T7">
                <a:pos x="T2" y="T3"/>
              </a:cxn>
              <a:cxn ang="T8">
                <a:pos x="T4" y="T5"/>
              </a:cxn>
            </a:cxnLst>
            <a:rect l="0" t="0" r="r" b="b"/>
            <a:pathLst>
              <a:path w="216" h="576">
                <a:moveTo>
                  <a:pt x="144" y="0"/>
                </a:moveTo>
                <a:cubicBezTo>
                  <a:pt x="180" y="72"/>
                  <a:pt x="216" y="144"/>
                  <a:pt x="192" y="240"/>
                </a:cubicBezTo>
                <a:cubicBezTo>
                  <a:pt x="168" y="336"/>
                  <a:pt x="84" y="456"/>
                  <a:pt x="0" y="576"/>
                </a:cubicBezTo>
              </a:path>
            </a:pathLst>
          </a:custGeom>
          <a:noFill/>
          <a:ln w="1587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7" name="Freeform 33"/>
          <p:cNvSpPr>
            <a:spLocks/>
          </p:cNvSpPr>
          <p:nvPr/>
        </p:nvSpPr>
        <p:spPr bwMode="auto">
          <a:xfrm>
            <a:off x="3856038" y="5145088"/>
            <a:ext cx="296862" cy="892175"/>
          </a:xfrm>
          <a:custGeom>
            <a:avLst/>
            <a:gdLst>
              <a:gd name="T0" fmla="*/ 137013 w 208"/>
              <a:gd name="T1" fmla="*/ 0 h 624"/>
              <a:gd name="T2" fmla="*/ 274026 w 208"/>
              <a:gd name="T3" fmla="*/ 411773 h 624"/>
              <a:gd name="T4" fmla="*/ 0 w 208"/>
              <a:gd name="T5" fmla="*/ 892175 h 624"/>
              <a:gd name="T6" fmla="*/ 0 60000 65536"/>
              <a:gd name="T7" fmla="*/ 0 60000 65536"/>
              <a:gd name="T8" fmla="*/ 0 60000 65536"/>
            </a:gdLst>
            <a:ahLst/>
            <a:cxnLst>
              <a:cxn ang="T6">
                <a:pos x="T0" y="T1"/>
              </a:cxn>
              <a:cxn ang="T7">
                <a:pos x="T2" y="T3"/>
              </a:cxn>
              <a:cxn ang="T8">
                <a:pos x="T4" y="T5"/>
              </a:cxn>
            </a:cxnLst>
            <a:rect l="0" t="0" r="r" b="b"/>
            <a:pathLst>
              <a:path w="208" h="624">
                <a:moveTo>
                  <a:pt x="96" y="0"/>
                </a:moveTo>
                <a:cubicBezTo>
                  <a:pt x="152" y="92"/>
                  <a:pt x="208" y="184"/>
                  <a:pt x="192" y="288"/>
                </a:cubicBezTo>
                <a:cubicBezTo>
                  <a:pt x="176" y="392"/>
                  <a:pt x="88" y="508"/>
                  <a:pt x="0" y="624"/>
                </a:cubicBezTo>
              </a:path>
            </a:pathLst>
          </a:custGeom>
          <a:noFill/>
          <a:ln w="1587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8" name="Freeform 34"/>
          <p:cNvSpPr>
            <a:spLocks/>
          </p:cNvSpPr>
          <p:nvPr/>
        </p:nvSpPr>
        <p:spPr bwMode="auto">
          <a:xfrm>
            <a:off x="2003425" y="5145088"/>
            <a:ext cx="298450" cy="822325"/>
          </a:xfrm>
          <a:custGeom>
            <a:avLst/>
            <a:gdLst>
              <a:gd name="T0" fmla="*/ 137746 w 208"/>
              <a:gd name="T1" fmla="*/ 0 h 576"/>
              <a:gd name="T2" fmla="*/ 275492 w 208"/>
              <a:gd name="T3" fmla="*/ 274108 h 576"/>
              <a:gd name="T4" fmla="*/ 0 w 208"/>
              <a:gd name="T5" fmla="*/ 822325 h 576"/>
              <a:gd name="T6" fmla="*/ 0 60000 65536"/>
              <a:gd name="T7" fmla="*/ 0 60000 65536"/>
              <a:gd name="T8" fmla="*/ 0 60000 65536"/>
            </a:gdLst>
            <a:ahLst/>
            <a:cxnLst>
              <a:cxn ang="T6">
                <a:pos x="T0" y="T1"/>
              </a:cxn>
              <a:cxn ang="T7">
                <a:pos x="T2" y="T3"/>
              </a:cxn>
              <a:cxn ang="T8">
                <a:pos x="T4" y="T5"/>
              </a:cxn>
            </a:cxnLst>
            <a:rect l="0" t="0" r="r" b="b"/>
            <a:pathLst>
              <a:path w="208" h="576">
                <a:moveTo>
                  <a:pt x="96" y="0"/>
                </a:moveTo>
                <a:cubicBezTo>
                  <a:pt x="152" y="48"/>
                  <a:pt x="208" y="96"/>
                  <a:pt x="192" y="192"/>
                </a:cubicBezTo>
                <a:cubicBezTo>
                  <a:pt x="176" y="288"/>
                  <a:pt x="88" y="432"/>
                  <a:pt x="0" y="576"/>
                </a:cubicBezTo>
              </a:path>
            </a:pathLst>
          </a:custGeom>
          <a:noFill/>
          <a:ln w="15875" cap="flat">
            <a:solidFill>
              <a:schemeClr val="tx1"/>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299" name="Text Box 35"/>
          <p:cNvSpPr txBox="1">
            <a:spLocks noChangeArrowheads="1"/>
          </p:cNvSpPr>
          <p:nvPr/>
        </p:nvSpPr>
        <p:spPr bwMode="auto">
          <a:xfrm>
            <a:off x="8039100" y="4321175"/>
            <a:ext cx="411163" cy="1616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b="1">
                <a:ea typeface="楷体_GB2312"/>
                <a:cs typeface="楷体_GB2312"/>
              </a:rPr>
              <a:t>系统管理员</a:t>
            </a:r>
          </a:p>
        </p:txBody>
      </p:sp>
      <p:sp>
        <p:nvSpPr>
          <p:cNvPr id="11300" name="Freeform 36"/>
          <p:cNvSpPr>
            <a:spLocks/>
          </p:cNvSpPr>
          <p:nvPr/>
        </p:nvSpPr>
        <p:spPr bwMode="auto">
          <a:xfrm>
            <a:off x="4059238" y="3292475"/>
            <a:ext cx="960437" cy="1166813"/>
          </a:xfrm>
          <a:custGeom>
            <a:avLst/>
            <a:gdLst>
              <a:gd name="T0" fmla="*/ 960437 w 672"/>
              <a:gd name="T1" fmla="*/ 0 h 816"/>
              <a:gd name="T2" fmla="*/ 617424 w 672"/>
              <a:gd name="T3" fmla="*/ 823633 h 816"/>
              <a:gd name="T4" fmla="*/ 0 w 672"/>
              <a:gd name="T5" fmla="*/ 1166813 h 816"/>
              <a:gd name="T6" fmla="*/ 0 60000 65536"/>
              <a:gd name="T7" fmla="*/ 0 60000 65536"/>
              <a:gd name="T8" fmla="*/ 0 60000 65536"/>
            </a:gdLst>
            <a:ahLst/>
            <a:cxnLst>
              <a:cxn ang="T6">
                <a:pos x="T0" y="T1"/>
              </a:cxn>
              <a:cxn ang="T7">
                <a:pos x="T2" y="T3"/>
              </a:cxn>
              <a:cxn ang="T8">
                <a:pos x="T4" y="T5"/>
              </a:cxn>
            </a:cxnLst>
            <a:rect l="0" t="0" r="r" b="b"/>
            <a:pathLst>
              <a:path w="672" h="816">
                <a:moveTo>
                  <a:pt x="672" y="0"/>
                </a:moveTo>
                <a:cubicBezTo>
                  <a:pt x="608" y="220"/>
                  <a:pt x="544" y="440"/>
                  <a:pt x="432" y="576"/>
                </a:cubicBezTo>
                <a:cubicBezTo>
                  <a:pt x="320" y="712"/>
                  <a:pt x="160" y="764"/>
                  <a:pt x="0" y="816"/>
                </a:cubicBezTo>
              </a:path>
            </a:pathLst>
          </a:custGeom>
          <a:noFill/>
          <a:ln w="25400" cap="flat">
            <a:solidFill>
              <a:schemeClr val="accent2"/>
            </a:solidFill>
            <a:prstDash val="solid"/>
            <a:round/>
            <a:headEnd/>
            <a:tailEnd type="arrow"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1" name="AutoShape 37"/>
          <p:cNvSpPr>
            <a:spLocks noChangeArrowheads="1"/>
          </p:cNvSpPr>
          <p:nvPr/>
        </p:nvSpPr>
        <p:spPr bwMode="auto">
          <a:xfrm>
            <a:off x="6256338" y="1371600"/>
            <a:ext cx="1919287" cy="892175"/>
          </a:xfrm>
          <a:prstGeom prst="cloudCallout">
            <a:avLst>
              <a:gd name="adj1" fmla="val -43750"/>
              <a:gd name="adj2" fmla="val 70032"/>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楷体_GB2312"/>
                <a:cs typeface="楷体_GB2312"/>
              </a:rPr>
              <a:t>客户要求</a:t>
            </a:r>
          </a:p>
        </p:txBody>
      </p:sp>
      <p:sp>
        <p:nvSpPr>
          <p:cNvPr id="11302" name="Freeform 38"/>
          <p:cNvSpPr>
            <a:spLocks/>
          </p:cNvSpPr>
          <p:nvPr/>
        </p:nvSpPr>
        <p:spPr bwMode="auto">
          <a:xfrm>
            <a:off x="4059238" y="3292475"/>
            <a:ext cx="960437" cy="1166813"/>
          </a:xfrm>
          <a:custGeom>
            <a:avLst/>
            <a:gdLst>
              <a:gd name="T0" fmla="*/ 960437 w 672"/>
              <a:gd name="T1" fmla="*/ 0 h 816"/>
              <a:gd name="T2" fmla="*/ 617424 w 672"/>
              <a:gd name="T3" fmla="*/ 823633 h 816"/>
              <a:gd name="T4" fmla="*/ 0 w 672"/>
              <a:gd name="T5" fmla="*/ 1166813 h 816"/>
              <a:gd name="T6" fmla="*/ 0 60000 65536"/>
              <a:gd name="T7" fmla="*/ 0 60000 65536"/>
              <a:gd name="T8" fmla="*/ 0 60000 65536"/>
            </a:gdLst>
            <a:ahLst/>
            <a:cxnLst>
              <a:cxn ang="T6">
                <a:pos x="T0" y="T1"/>
              </a:cxn>
              <a:cxn ang="T7">
                <a:pos x="T2" y="T3"/>
              </a:cxn>
              <a:cxn ang="T8">
                <a:pos x="T4" y="T5"/>
              </a:cxn>
            </a:cxnLst>
            <a:rect l="0" t="0" r="r" b="b"/>
            <a:pathLst>
              <a:path w="672" h="816">
                <a:moveTo>
                  <a:pt x="672" y="0"/>
                </a:moveTo>
                <a:cubicBezTo>
                  <a:pt x="608" y="220"/>
                  <a:pt x="544" y="440"/>
                  <a:pt x="432" y="576"/>
                </a:cubicBezTo>
                <a:cubicBezTo>
                  <a:pt x="320" y="712"/>
                  <a:pt x="160" y="764"/>
                  <a:pt x="0" y="816"/>
                </a:cubicBezTo>
              </a:path>
            </a:pathLst>
          </a:custGeom>
          <a:noFill/>
          <a:ln w="25400" cap="flat">
            <a:solidFill>
              <a:srgbClr val="FF0000"/>
            </a:solidFill>
            <a:prstDash val="solid"/>
            <a:round/>
            <a:headEnd type="arrow" w="sm" len="lg"/>
            <a:tailEnd type="none"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3" name="AutoShape 39"/>
          <p:cNvSpPr>
            <a:spLocks noChangeArrowheads="1"/>
          </p:cNvSpPr>
          <p:nvPr/>
        </p:nvSpPr>
        <p:spPr bwMode="auto">
          <a:xfrm flipH="1">
            <a:off x="2827338" y="3567113"/>
            <a:ext cx="1576387" cy="617537"/>
          </a:xfrm>
          <a:prstGeom prst="cloudCallout">
            <a:avLst>
              <a:gd name="adj1" fmla="val 10144"/>
              <a:gd name="adj2" fmla="val 78468"/>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楷体_GB2312"/>
                <a:cs typeface="楷体_GB2312"/>
              </a:rPr>
              <a:t>任务评价</a:t>
            </a:r>
          </a:p>
        </p:txBody>
      </p:sp>
      <p:sp>
        <p:nvSpPr>
          <p:cNvPr id="11304" name="Freeform 40"/>
          <p:cNvSpPr>
            <a:spLocks/>
          </p:cNvSpPr>
          <p:nvPr/>
        </p:nvSpPr>
        <p:spPr bwMode="auto">
          <a:xfrm>
            <a:off x="2759075" y="3017838"/>
            <a:ext cx="2262188" cy="309562"/>
          </a:xfrm>
          <a:custGeom>
            <a:avLst/>
            <a:gdLst>
              <a:gd name="T0" fmla="*/ 2262188 w 1440"/>
              <a:gd name="T1" fmla="*/ 275166 h 216"/>
              <a:gd name="T2" fmla="*/ 1583532 w 1440"/>
              <a:gd name="T3" fmla="*/ 275166 h 216"/>
              <a:gd name="T4" fmla="*/ 527844 w 1440"/>
              <a:gd name="T5" fmla="*/ 68792 h 216"/>
              <a:gd name="T6" fmla="*/ 0 w 1440"/>
              <a:gd name="T7" fmla="*/ 0 h 216"/>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40" h="216">
                <a:moveTo>
                  <a:pt x="1440" y="192"/>
                </a:moveTo>
                <a:cubicBezTo>
                  <a:pt x="1316" y="204"/>
                  <a:pt x="1192" y="216"/>
                  <a:pt x="1008" y="192"/>
                </a:cubicBezTo>
                <a:cubicBezTo>
                  <a:pt x="824" y="168"/>
                  <a:pt x="504" y="80"/>
                  <a:pt x="336" y="48"/>
                </a:cubicBezTo>
                <a:cubicBezTo>
                  <a:pt x="168" y="16"/>
                  <a:pt x="84" y="8"/>
                  <a:pt x="0" y="0"/>
                </a:cubicBezTo>
              </a:path>
            </a:pathLst>
          </a:custGeom>
          <a:noFill/>
          <a:ln w="25400">
            <a:solidFill>
              <a:srgbClr val="FF0000"/>
            </a:solidFill>
            <a:round/>
            <a:headEnd/>
            <a:tailEnd type="arrow" w="sm"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1305" name="AutoShape 41"/>
          <p:cNvSpPr>
            <a:spLocks noChangeArrowheads="1"/>
          </p:cNvSpPr>
          <p:nvPr/>
        </p:nvSpPr>
        <p:spPr bwMode="auto">
          <a:xfrm>
            <a:off x="5500688" y="892175"/>
            <a:ext cx="1920875" cy="890588"/>
          </a:xfrm>
          <a:prstGeom prst="cloudCallout">
            <a:avLst>
              <a:gd name="adj1" fmla="val -17338"/>
              <a:gd name="adj2" fmla="val 80449"/>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sz="2000" b="1">
                <a:ea typeface="楷体_GB2312"/>
                <a:cs typeface="楷体_GB2312"/>
              </a:rPr>
              <a:t>任务评价</a:t>
            </a:r>
          </a:p>
        </p:txBody>
      </p:sp>
      <p:grpSp>
        <p:nvGrpSpPr>
          <p:cNvPr id="11307" name="Group 43"/>
          <p:cNvGrpSpPr>
            <a:grpSpLocks/>
          </p:cNvGrpSpPr>
          <p:nvPr/>
        </p:nvGrpSpPr>
        <p:grpSpPr bwMode="auto">
          <a:xfrm>
            <a:off x="838200" y="1714500"/>
            <a:ext cx="2743200" cy="1989138"/>
            <a:chOff x="240" y="720"/>
            <a:chExt cx="1920" cy="1392"/>
          </a:xfrm>
        </p:grpSpPr>
        <p:graphicFrame>
          <p:nvGraphicFramePr>
            <p:cNvPr id="33822" name="Object 5"/>
            <p:cNvGraphicFramePr>
              <a:graphicFrameLocks noChangeAspect="1"/>
            </p:cNvGraphicFramePr>
            <p:nvPr/>
          </p:nvGraphicFramePr>
          <p:xfrm>
            <a:off x="480" y="720"/>
            <a:ext cx="1680" cy="1392"/>
          </p:xfrm>
          <a:graphic>
            <a:graphicData uri="http://schemas.openxmlformats.org/presentationml/2006/ole">
              <mc:AlternateContent xmlns:mc="http://schemas.openxmlformats.org/markup-compatibility/2006">
                <mc:Choice xmlns:v="urn:schemas-microsoft-com:vml" Requires="v">
                  <p:oleObj name="剪辑" r:id="rId21" imgW="2287346" imgH="1895204" progId="MS_ClipArt_Gallery.2">
                    <p:embed/>
                  </p:oleObj>
                </mc:Choice>
                <mc:Fallback>
                  <p:oleObj name="剪辑" r:id="rId21" imgW="2287346" imgH="1895204" progId="MS_ClipArt_Gallery.2">
                    <p:embed/>
                    <p:pic>
                      <p:nvPicPr>
                        <p:cNvPr id="0" name="Object 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80" y="720"/>
                          <a:ext cx="1680" cy="13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823" name="Text Box 42"/>
            <p:cNvSpPr txBox="1">
              <a:spLocks noChangeArrowheads="1"/>
            </p:cNvSpPr>
            <p:nvPr/>
          </p:nvSpPr>
          <p:spPr bwMode="auto">
            <a:xfrm>
              <a:off x="240" y="720"/>
              <a:ext cx="336" cy="1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000" b="1">
                  <a:ea typeface="楷体_GB2312"/>
                  <a:cs typeface="楷体_GB2312"/>
                </a:rPr>
                <a:t>变化授权人</a:t>
              </a:r>
            </a:p>
          </p:txBody>
        </p:sp>
      </p:grpSp>
      <p:sp>
        <p:nvSpPr>
          <p:cNvPr id="11309" name="AutoShape 45"/>
          <p:cNvSpPr>
            <a:spLocks noChangeArrowheads="1"/>
          </p:cNvSpPr>
          <p:nvPr/>
        </p:nvSpPr>
        <p:spPr bwMode="auto">
          <a:xfrm>
            <a:off x="2827338" y="685800"/>
            <a:ext cx="2193925" cy="1646238"/>
          </a:xfrm>
          <a:prstGeom prst="irregularSeal2">
            <a:avLst/>
          </a:prstGeom>
          <a:noFill/>
          <a:ln w="9525">
            <a:solidFill>
              <a:srgbClr val="FF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a:t>   </a:t>
            </a:r>
            <a:r>
              <a:rPr lang="zh-CN" altLang="en-US" b="1">
                <a:ea typeface="楷体_GB2312"/>
                <a:cs typeface="楷体_GB2312"/>
              </a:rPr>
              <a:t>钱太少</a:t>
            </a:r>
          </a:p>
          <a:p>
            <a:pPr algn="ctr"/>
            <a:r>
              <a:rPr lang="zh-CN" altLang="en-US" b="1">
                <a:ea typeface="楷体_GB2312"/>
                <a:cs typeface="楷体_GB2312"/>
              </a:rPr>
              <a:t>不干！</a:t>
            </a:r>
            <a:endParaRPr lang="zh-CN" altLang="en-US"/>
          </a:p>
        </p:txBody>
      </p:sp>
      <p:sp>
        <p:nvSpPr>
          <p:cNvPr id="37" name="文本框 28"/>
          <p:cNvSpPr txBox="1">
            <a:spLocks noChangeArrowheads="1"/>
          </p:cNvSpPr>
          <p:nvPr/>
        </p:nvSpPr>
        <p:spPr bwMode="auto">
          <a:xfrm>
            <a:off x="3255963" y="2665413"/>
            <a:ext cx="1609725"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t>评价后上交，促成决定活动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11286"/>
                                        </p:tgtEl>
                                        <p:attrNameLst>
                                          <p:attrName>style.visibility</p:attrName>
                                        </p:attrNameLst>
                                      </p:cBhvr>
                                      <p:to>
                                        <p:strVal val="visible"/>
                                      </p:to>
                                    </p:set>
                                    <p:animEffect transition="in" filter="dissolve">
                                      <p:cBhvr>
                                        <p:cTn id="7" dur="500"/>
                                        <p:tgtEl>
                                          <p:spTgt spid="11286"/>
                                        </p:tgtEl>
                                      </p:cBhvr>
                                    </p:animEffect>
                                  </p:childTnLst>
                                </p:cTn>
                              </p:par>
                            </p:childTnLst>
                          </p:cTn>
                        </p:par>
                        <p:par>
                          <p:cTn id="8" fill="hold" nodeType="afterGroup">
                            <p:stCondLst>
                              <p:cond delay="500"/>
                            </p:stCondLst>
                            <p:childTnLst>
                              <p:par>
                                <p:cTn id="9" presetID="18" presetClass="entr" presetSubtype="9" fill="hold" nodeType="afterEffect">
                                  <p:stCondLst>
                                    <p:cond delay="0"/>
                                  </p:stCondLst>
                                  <p:childTnLst>
                                    <p:set>
                                      <p:cBhvr>
                                        <p:cTn id="10" dur="1" fill="hold">
                                          <p:stCondLst>
                                            <p:cond delay="0"/>
                                          </p:stCondLst>
                                        </p:cTn>
                                        <p:tgtEl>
                                          <p:spTgt spid="11287"/>
                                        </p:tgtEl>
                                        <p:attrNameLst>
                                          <p:attrName>style.visibility</p:attrName>
                                        </p:attrNameLst>
                                      </p:cBhvr>
                                      <p:to>
                                        <p:strVal val="visible"/>
                                      </p:to>
                                    </p:set>
                                    <p:animEffect transition="in" filter="strips(upLeft)">
                                      <p:cBhvr>
                                        <p:cTn id="11" dur="500"/>
                                        <p:tgtEl>
                                          <p:spTgt spid="11287"/>
                                        </p:tgtEl>
                                      </p:cBhvr>
                                    </p:animEffect>
                                  </p:childTnLst>
                                  <p:subTnLst>
                                    <p:set>
                                      <p:cBhvr override="childStyle">
                                        <p:cTn dur="1" fill="hold" display="0" masterRel="nextClick" afterEffect="1"/>
                                        <p:tgtEl>
                                          <p:spTgt spid="11287"/>
                                        </p:tgtEl>
                                        <p:attrNameLst>
                                          <p:attrName>style.visibility</p:attrName>
                                        </p:attrNameLst>
                                      </p:cBhvr>
                                      <p:to>
                                        <p:strVal val="hidden"/>
                                      </p:to>
                                    </p:set>
                                    <p:audio>
                                      <p:cMediaNode>
                                        <p:cTn display="0" masterRel="sameClick">
                                          <p:stCondLst>
                                            <p:cond evt="begin" delay="0">
                                              <p:tn val="9"/>
                                            </p:cond>
                                          </p:stCondLst>
                                          <p:endCondLst>
                                            <p:cond evt="onStopAudio" delay="0">
                                              <p:tgtEl>
                                                <p:sldTgt/>
                                              </p:tgtEl>
                                            </p:cond>
                                          </p:endCondLst>
                                        </p:cTn>
                                        <p:tgtEl>
                                          <p:sndTgt r:embed="rId2" name="CASHREG.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18" presetClass="entr" presetSubtype="12" fill="hold" grpId="0" nodeType="clickEffect">
                                  <p:stCondLst>
                                    <p:cond delay="0"/>
                                  </p:stCondLst>
                                  <p:childTnLst>
                                    <p:set>
                                      <p:cBhvr>
                                        <p:cTn id="15" dur="1" fill="hold">
                                          <p:stCondLst>
                                            <p:cond delay="0"/>
                                          </p:stCondLst>
                                        </p:cTn>
                                        <p:tgtEl>
                                          <p:spTgt spid="11289"/>
                                        </p:tgtEl>
                                        <p:attrNameLst>
                                          <p:attrName>style.visibility</p:attrName>
                                        </p:attrNameLst>
                                      </p:cBhvr>
                                      <p:to>
                                        <p:strVal val="visible"/>
                                      </p:to>
                                    </p:set>
                                    <p:animEffect transition="in" filter="strips(downLeft)">
                                      <p:cBhvr>
                                        <p:cTn id="16" dur="500"/>
                                        <p:tgtEl>
                                          <p:spTgt spid="11289"/>
                                        </p:tgtEl>
                                      </p:cBhvr>
                                    </p:animEffect>
                                  </p:childTnLst>
                                </p:cTn>
                              </p:par>
                            </p:childTnLst>
                          </p:cTn>
                        </p:par>
                        <p:par>
                          <p:cTn id="17" fill="hold" nodeType="afterGroup">
                            <p:stCondLst>
                              <p:cond delay="500"/>
                            </p:stCondLst>
                            <p:childTnLst>
                              <p:par>
                                <p:cTn id="18" presetID="22" presetClass="entr" presetSubtype="1" fill="hold" nodeType="afterEffect">
                                  <p:stCondLst>
                                    <p:cond delay="0"/>
                                  </p:stCondLst>
                                  <p:childTnLst>
                                    <p:set>
                                      <p:cBhvr>
                                        <p:cTn id="19" dur="1" fill="hold">
                                          <p:stCondLst>
                                            <p:cond delay="0"/>
                                          </p:stCondLst>
                                        </p:cTn>
                                        <p:tgtEl>
                                          <p:spTgt spid="11273"/>
                                        </p:tgtEl>
                                        <p:attrNameLst>
                                          <p:attrName>style.visibility</p:attrName>
                                        </p:attrNameLst>
                                      </p:cBhvr>
                                      <p:to>
                                        <p:strVal val="visible"/>
                                      </p:to>
                                    </p:set>
                                    <p:animEffect transition="in" filter="wipe(up)">
                                      <p:cBhvr>
                                        <p:cTn id="20" dur="500"/>
                                        <p:tgtEl>
                                          <p:spTgt spid="11273"/>
                                        </p:tgtEl>
                                      </p:cBhvr>
                                    </p:animEffect>
                                  </p:childTnLst>
                                  <p:subTnLst>
                                    <p:audio>
                                      <p:cMediaNode>
                                        <p:cTn display="0" masterRel="sameClick">
                                          <p:stCondLst>
                                            <p:cond evt="begin" delay="0">
                                              <p:tn val="18"/>
                                            </p:cond>
                                          </p:stCondLst>
                                          <p:endCondLst>
                                            <p:cond evt="onStopAudio" delay="0">
                                              <p:tgtEl>
                                                <p:sldTgt/>
                                              </p:tgtEl>
                                            </p:cond>
                                          </p:endCondLst>
                                        </p:cTn>
                                        <p:tgtEl>
                                          <p:sndTgt r:embed="rId3" name="CAMERA.WAV"/>
                                        </p:tgtEl>
                                      </p:cMediaNode>
                                    </p:audio>
                                  </p:subTnLst>
                                </p:cTn>
                              </p:par>
                            </p:childTnLst>
                          </p:cTn>
                        </p:par>
                        <p:par>
                          <p:cTn id="21" fill="hold" nodeType="afterGroup">
                            <p:stCondLst>
                              <p:cond delay="1000"/>
                            </p:stCondLst>
                            <p:childTnLst>
                              <p:par>
                                <p:cTn id="22" presetID="22" presetClass="entr" presetSubtype="1" fill="hold" grpId="0" nodeType="afterEffect">
                                  <p:stCondLst>
                                    <p:cond delay="0"/>
                                  </p:stCondLst>
                                  <p:childTnLst>
                                    <p:set>
                                      <p:cBhvr>
                                        <p:cTn id="23" dur="1" fill="hold">
                                          <p:stCondLst>
                                            <p:cond delay="0"/>
                                          </p:stCondLst>
                                        </p:cTn>
                                        <p:tgtEl>
                                          <p:spTgt spid="11298"/>
                                        </p:tgtEl>
                                        <p:attrNameLst>
                                          <p:attrName>style.visibility</p:attrName>
                                        </p:attrNameLst>
                                      </p:cBhvr>
                                      <p:to>
                                        <p:strVal val="visible"/>
                                      </p:to>
                                    </p:set>
                                    <p:animEffect transition="in" filter="wipe(up)">
                                      <p:cBhvr>
                                        <p:cTn id="24" dur="500"/>
                                        <p:tgtEl>
                                          <p:spTgt spid="11298"/>
                                        </p:tgtEl>
                                      </p:cBhvr>
                                    </p:animEffect>
                                  </p:childTnLst>
                                </p:cTn>
                              </p:par>
                            </p:childTnLst>
                          </p:cTn>
                        </p:par>
                        <p:par>
                          <p:cTn id="25" fill="hold" nodeType="afterGroup">
                            <p:stCondLst>
                              <p:cond delay="1500"/>
                            </p:stCondLst>
                            <p:childTnLst>
                              <p:par>
                                <p:cTn id="26" presetID="22" presetClass="entr" presetSubtype="1" fill="hold" nodeType="afterEffect">
                                  <p:stCondLst>
                                    <p:cond delay="0"/>
                                  </p:stCondLst>
                                  <p:childTnLst>
                                    <p:set>
                                      <p:cBhvr>
                                        <p:cTn id="27" dur="1" fill="hold">
                                          <p:stCondLst>
                                            <p:cond delay="0"/>
                                          </p:stCondLst>
                                        </p:cTn>
                                        <p:tgtEl>
                                          <p:spTgt spid="11281"/>
                                        </p:tgtEl>
                                        <p:attrNameLst>
                                          <p:attrName>style.visibility</p:attrName>
                                        </p:attrNameLst>
                                      </p:cBhvr>
                                      <p:to>
                                        <p:strVal val="visible"/>
                                      </p:to>
                                    </p:set>
                                    <p:animEffect transition="in" filter="wipe(up)">
                                      <p:cBhvr>
                                        <p:cTn id="28" dur="500"/>
                                        <p:tgtEl>
                                          <p:spTgt spid="11281"/>
                                        </p:tgtEl>
                                      </p:cBhvr>
                                    </p:animEffect>
                                  </p:childTnLst>
                                  <p:subTnLst>
                                    <p:audio>
                                      <p:cMediaNode>
                                        <p:cTn display="0" masterRel="sameClick">
                                          <p:stCondLst>
                                            <p:cond evt="begin" delay="0">
                                              <p:tn val="26"/>
                                            </p:cond>
                                          </p:stCondLst>
                                          <p:endCondLst>
                                            <p:cond evt="onStopAudio" delay="0">
                                              <p:tgtEl>
                                                <p:sldTgt/>
                                              </p:tgtEl>
                                            </p:cond>
                                          </p:endCondLst>
                                        </p:cTn>
                                        <p:tgtEl>
                                          <p:sndTgt r:embed="rId3" name="CAMERA.WAV"/>
                                        </p:tgtEl>
                                      </p:cMediaNode>
                                    </p:audio>
                                  </p:subTnLst>
                                </p:cTn>
                              </p:par>
                            </p:childTnLst>
                          </p:cTn>
                        </p:par>
                        <p:par>
                          <p:cTn id="29" fill="hold" nodeType="afterGroup">
                            <p:stCondLst>
                              <p:cond delay="2000"/>
                            </p:stCondLst>
                            <p:childTnLst>
                              <p:par>
                                <p:cTn id="30" presetID="18" presetClass="entr" presetSubtype="12" fill="hold" grpId="0" nodeType="afterEffect">
                                  <p:stCondLst>
                                    <p:cond delay="0"/>
                                  </p:stCondLst>
                                  <p:childTnLst>
                                    <p:set>
                                      <p:cBhvr>
                                        <p:cTn id="31" dur="1" fill="hold">
                                          <p:stCondLst>
                                            <p:cond delay="0"/>
                                          </p:stCondLst>
                                        </p:cTn>
                                        <p:tgtEl>
                                          <p:spTgt spid="11290"/>
                                        </p:tgtEl>
                                        <p:attrNameLst>
                                          <p:attrName>style.visibility</p:attrName>
                                        </p:attrNameLst>
                                      </p:cBhvr>
                                      <p:to>
                                        <p:strVal val="visible"/>
                                      </p:to>
                                    </p:set>
                                    <p:animEffect transition="in" filter="strips(downLeft)">
                                      <p:cBhvr>
                                        <p:cTn id="32" dur="500"/>
                                        <p:tgtEl>
                                          <p:spTgt spid="11290"/>
                                        </p:tgtEl>
                                      </p:cBhvr>
                                    </p:animEffect>
                                  </p:childTnLst>
                                </p:cTn>
                              </p:par>
                            </p:childTnLst>
                          </p:cTn>
                        </p:par>
                        <p:par>
                          <p:cTn id="33" fill="hold" nodeType="afterGroup">
                            <p:stCondLst>
                              <p:cond delay="2500"/>
                            </p:stCondLst>
                            <p:childTnLst>
                              <p:par>
                                <p:cTn id="34" presetID="22" presetClass="entr" presetSubtype="1" fill="hold" nodeType="afterEffect">
                                  <p:stCondLst>
                                    <p:cond delay="0"/>
                                  </p:stCondLst>
                                  <p:childTnLst>
                                    <p:set>
                                      <p:cBhvr>
                                        <p:cTn id="35" dur="1" fill="hold">
                                          <p:stCondLst>
                                            <p:cond delay="0"/>
                                          </p:stCondLst>
                                        </p:cTn>
                                        <p:tgtEl>
                                          <p:spTgt spid="11272"/>
                                        </p:tgtEl>
                                        <p:attrNameLst>
                                          <p:attrName>style.visibility</p:attrName>
                                        </p:attrNameLst>
                                      </p:cBhvr>
                                      <p:to>
                                        <p:strVal val="visible"/>
                                      </p:to>
                                    </p:set>
                                    <p:animEffect transition="in" filter="wipe(up)">
                                      <p:cBhvr>
                                        <p:cTn id="36" dur="500"/>
                                        <p:tgtEl>
                                          <p:spTgt spid="11272"/>
                                        </p:tgtEl>
                                      </p:cBhvr>
                                    </p:animEffect>
                                  </p:childTnLst>
                                  <p:subTnLst>
                                    <p:audio>
                                      <p:cMediaNode>
                                        <p:cTn display="0" masterRel="sameClick">
                                          <p:stCondLst>
                                            <p:cond evt="begin" delay="0">
                                              <p:tn val="34"/>
                                            </p:cond>
                                          </p:stCondLst>
                                          <p:endCondLst>
                                            <p:cond evt="onStopAudio" delay="0">
                                              <p:tgtEl>
                                                <p:sldTgt/>
                                              </p:tgtEl>
                                            </p:cond>
                                          </p:endCondLst>
                                        </p:cTn>
                                        <p:tgtEl>
                                          <p:sndTgt r:embed="rId3" name="CAMERA.WAV"/>
                                        </p:tgtEl>
                                      </p:cMediaNode>
                                    </p:audio>
                                  </p:subTnLst>
                                </p:cTn>
                              </p:par>
                            </p:childTnLst>
                          </p:cTn>
                        </p:par>
                        <p:par>
                          <p:cTn id="37" fill="hold" nodeType="afterGroup">
                            <p:stCondLst>
                              <p:cond delay="3000"/>
                            </p:stCondLst>
                            <p:childTnLst>
                              <p:par>
                                <p:cTn id="38" presetID="22" presetClass="entr" presetSubtype="1" fill="hold" grpId="0" nodeType="afterEffect">
                                  <p:stCondLst>
                                    <p:cond delay="0"/>
                                  </p:stCondLst>
                                  <p:childTnLst>
                                    <p:set>
                                      <p:cBhvr>
                                        <p:cTn id="39" dur="1" fill="hold">
                                          <p:stCondLst>
                                            <p:cond delay="0"/>
                                          </p:stCondLst>
                                        </p:cTn>
                                        <p:tgtEl>
                                          <p:spTgt spid="11297"/>
                                        </p:tgtEl>
                                        <p:attrNameLst>
                                          <p:attrName>style.visibility</p:attrName>
                                        </p:attrNameLst>
                                      </p:cBhvr>
                                      <p:to>
                                        <p:strVal val="visible"/>
                                      </p:to>
                                    </p:set>
                                    <p:animEffect transition="in" filter="wipe(up)">
                                      <p:cBhvr>
                                        <p:cTn id="40" dur="500"/>
                                        <p:tgtEl>
                                          <p:spTgt spid="11297"/>
                                        </p:tgtEl>
                                      </p:cBhvr>
                                    </p:animEffect>
                                  </p:childTnLst>
                                </p:cTn>
                              </p:par>
                            </p:childTnLst>
                          </p:cTn>
                        </p:par>
                        <p:par>
                          <p:cTn id="41" fill="hold" nodeType="afterGroup">
                            <p:stCondLst>
                              <p:cond delay="3500"/>
                            </p:stCondLst>
                            <p:childTnLst>
                              <p:par>
                                <p:cTn id="42" presetID="22" presetClass="entr" presetSubtype="1" fill="hold" nodeType="afterEffect">
                                  <p:stCondLst>
                                    <p:cond delay="0"/>
                                  </p:stCondLst>
                                  <p:childTnLst>
                                    <p:set>
                                      <p:cBhvr>
                                        <p:cTn id="43" dur="1" fill="hold">
                                          <p:stCondLst>
                                            <p:cond delay="0"/>
                                          </p:stCondLst>
                                        </p:cTn>
                                        <p:tgtEl>
                                          <p:spTgt spid="11280"/>
                                        </p:tgtEl>
                                        <p:attrNameLst>
                                          <p:attrName>style.visibility</p:attrName>
                                        </p:attrNameLst>
                                      </p:cBhvr>
                                      <p:to>
                                        <p:strVal val="visible"/>
                                      </p:to>
                                    </p:set>
                                    <p:animEffect transition="in" filter="wipe(up)">
                                      <p:cBhvr>
                                        <p:cTn id="44" dur="500"/>
                                        <p:tgtEl>
                                          <p:spTgt spid="11280"/>
                                        </p:tgtEl>
                                      </p:cBhvr>
                                    </p:animEffect>
                                  </p:childTnLst>
                                  <p:subTnLst>
                                    <p:audio>
                                      <p:cMediaNode>
                                        <p:cTn display="0" masterRel="sameClick">
                                          <p:stCondLst>
                                            <p:cond evt="begin" delay="0">
                                              <p:tn val="42"/>
                                            </p:cond>
                                          </p:stCondLst>
                                          <p:endCondLst>
                                            <p:cond evt="onStopAudio" delay="0">
                                              <p:tgtEl>
                                                <p:sldTgt/>
                                              </p:tgtEl>
                                            </p:cond>
                                          </p:endCondLst>
                                        </p:cTn>
                                        <p:tgtEl>
                                          <p:sndTgt r:embed="rId3" name="CAMERA.WAV"/>
                                        </p:tgtEl>
                                      </p:cMediaNode>
                                    </p:audio>
                                  </p:subTnLst>
                                </p:cTn>
                              </p:par>
                            </p:childTnLst>
                          </p:cTn>
                        </p:par>
                        <p:par>
                          <p:cTn id="45" fill="hold" nodeType="afterGroup">
                            <p:stCondLst>
                              <p:cond delay="4000"/>
                            </p:stCondLst>
                            <p:childTnLst>
                              <p:par>
                                <p:cTn id="46" presetID="18" presetClass="entr" presetSubtype="6" fill="hold" grpId="0" nodeType="afterEffect">
                                  <p:stCondLst>
                                    <p:cond delay="0"/>
                                  </p:stCondLst>
                                  <p:childTnLst>
                                    <p:set>
                                      <p:cBhvr>
                                        <p:cTn id="47" dur="1" fill="hold">
                                          <p:stCondLst>
                                            <p:cond delay="0"/>
                                          </p:stCondLst>
                                        </p:cTn>
                                        <p:tgtEl>
                                          <p:spTgt spid="11291"/>
                                        </p:tgtEl>
                                        <p:attrNameLst>
                                          <p:attrName>style.visibility</p:attrName>
                                        </p:attrNameLst>
                                      </p:cBhvr>
                                      <p:to>
                                        <p:strVal val="visible"/>
                                      </p:to>
                                    </p:set>
                                    <p:animEffect transition="in" filter="strips(downRight)">
                                      <p:cBhvr>
                                        <p:cTn id="48" dur="500"/>
                                        <p:tgtEl>
                                          <p:spTgt spid="11291"/>
                                        </p:tgtEl>
                                      </p:cBhvr>
                                    </p:animEffect>
                                  </p:childTnLst>
                                </p:cTn>
                              </p:par>
                            </p:childTnLst>
                          </p:cTn>
                        </p:par>
                        <p:par>
                          <p:cTn id="49" fill="hold" nodeType="afterGroup">
                            <p:stCondLst>
                              <p:cond delay="4500"/>
                            </p:stCondLst>
                            <p:childTnLst>
                              <p:par>
                                <p:cTn id="50" presetID="22" presetClass="entr" presetSubtype="1" fill="hold" nodeType="afterEffect">
                                  <p:stCondLst>
                                    <p:cond delay="0"/>
                                  </p:stCondLst>
                                  <p:childTnLst>
                                    <p:set>
                                      <p:cBhvr>
                                        <p:cTn id="51" dur="1" fill="hold">
                                          <p:stCondLst>
                                            <p:cond delay="0"/>
                                          </p:stCondLst>
                                        </p:cTn>
                                        <p:tgtEl>
                                          <p:spTgt spid="11271"/>
                                        </p:tgtEl>
                                        <p:attrNameLst>
                                          <p:attrName>style.visibility</p:attrName>
                                        </p:attrNameLst>
                                      </p:cBhvr>
                                      <p:to>
                                        <p:strVal val="visible"/>
                                      </p:to>
                                    </p:set>
                                    <p:animEffect transition="in" filter="wipe(up)">
                                      <p:cBhvr>
                                        <p:cTn id="52" dur="500"/>
                                        <p:tgtEl>
                                          <p:spTgt spid="11271"/>
                                        </p:tgtEl>
                                      </p:cBhvr>
                                    </p:animEffect>
                                  </p:childTnLst>
                                  <p:subTnLst>
                                    <p:audio>
                                      <p:cMediaNode>
                                        <p:cTn display="0" masterRel="sameClick">
                                          <p:stCondLst>
                                            <p:cond evt="begin" delay="0">
                                              <p:tn val="50"/>
                                            </p:cond>
                                          </p:stCondLst>
                                          <p:endCondLst>
                                            <p:cond evt="onStopAudio" delay="0">
                                              <p:tgtEl>
                                                <p:sldTgt/>
                                              </p:tgtEl>
                                            </p:cond>
                                          </p:endCondLst>
                                        </p:cTn>
                                        <p:tgtEl>
                                          <p:sndTgt r:embed="rId3" name="CAMERA.WAV"/>
                                        </p:tgtEl>
                                      </p:cMediaNode>
                                    </p:audio>
                                  </p:subTnLst>
                                </p:cTn>
                              </p:par>
                            </p:childTnLst>
                          </p:cTn>
                        </p:par>
                        <p:par>
                          <p:cTn id="53" fill="hold" nodeType="afterGroup">
                            <p:stCondLst>
                              <p:cond delay="5000"/>
                            </p:stCondLst>
                            <p:childTnLst>
                              <p:par>
                                <p:cTn id="54" presetID="22" presetClass="entr" presetSubtype="1" fill="hold" grpId="0" nodeType="afterEffect">
                                  <p:stCondLst>
                                    <p:cond delay="0"/>
                                  </p:stCondLst>
                                  <p:childTnLst>
                                    <p:set>
                                      <p:cBhvr>
                                        <p:cTn id="55" dur="1" fill="hold">
                                          <p:stCondLst>
                                            <p:cond delay="0"/>
                                          </p:stCondLst>
                                        </p:cTn>
                                        <p:tgtEl>
                                          <p:spTgt spid="11296"/>
                                        </p:tgtEl>
                                        <p:attrNameLst>
                                          <p:attrName>style.visibility</p:attrName>
                                        </p:attrNameLst>
                                      </p:cBhvr>
                                      <p:to>
                                        <p:strVal val="visible"/>
                                      </p:to>
                                    </p:set>
                                    <p:animEffect transition="in" filter="wipe(up)">
                                      <p:cBhvr>
                                        <p:cTn id="56" dur="500"/>
                                        <p:tgtEl>
                                          <p:spTgt spid="11296"/>
                                        </p:tgtEl>
                                      </p:cBhvr>
                                    </p:animEffect>
                                  </p:childTnLst>
                                </p:cTn>
                              </p:par>
                            </p:childTnLst>
                          </p:cTn>
                        </p:par>
                        <p:par>
                          <p:cTn id="57" fill="hold" nodeType="afterGroup">
                            <p:stCondLst>
                              <p:cond delay="5500"/>
                            </p:stCondLst>
                            <p:childTnLst>
                              <p:par>
                                <p:cTn id="58" presetID="22" presetClass="entr" presetSubtype="1" fill="hold" nodeType="afterEffect">
                                  <p:stCondLst>
                                    <p:cond delay="0"/>
                                  </p:stCondLst>
                                  <p:childTnLst>
                                    <p:set>
                                      <p:cBhvr>
                                        <p:cTn id="59" dur="1" fill="hold">
                                          <p:stCondLst>
                                            <p:cond delay="0"/>
                                          </p:stCondLst>
                                        </p:cTn>
                                        <p:tgtEl>
                                          <p:spTgt spid="11279"/>
                                        </p:tgtEl>
                                        <p:attrNameLst>
                                          <p:attrName>style.visibility</p:attrName>
                                        </p:attrNameLst>
                                      </p:cBhvr>
                                      <p:to>
                                        <p:strVal val="visible"/>
                                      </p:to>
                                    </p:set>
                                    <p:animEffect transition="in" filter="wipe(up)">
                                      <p:cBhvr>
                                        <p:cTn id="60" dur="500"/>
                                        <p:tgtEl>
                                          <p:spTgt spid="11279"/>
                                        </p:tgtEl>
                                      </p:cBhvr>
                                    </p:animEffect>
                                  </p:childTnLst>
                                  <p:subTnLst>
                                    <p:audio>
                                      <p:cMediaNode>
                                        <p:cTn display="0" masterRel="sameClick">
                                          <p:stCondLst>
                                            <p:cond evt="begin" delay="0">
                                              <p:tn val="58"/>
                                            </p:cond>
                                          </p:stCondLst>
                                          <p:endCondLst>
                                            <p:cond evt="onStopAudio" delay="0">
                                              <p:tgtEl>
                                                <p:sldTgt/>
                                              </p:tgtEl>
                                            </p:cond>
                                          </p:endCondLst>
                                        </p:cTn>
                                        <p:tgtEl>
                                          <p:sndTgt r:embed="rId3" name="CAMERA.WAV"/>
                                        </p:tgtEl>
                                      </p:cMediaNode>
                                    </p:audio>
                                  </p:subTnLst>
                                </p:cTn>
                              </p:par>
                            </p:childTnLst>
                          </p:cTn>
                        </p:par>
                        <p:par>
                          <p:cTn id="61" fill="hold" nodeType="afterGroup">
                            <p:stCondLst>
                              <p:cond delay="6000"/>
                            </p:stCondLst>
                            <p:childTnLst>
                              <p:par>
                                <p:cTn id="62" presetID="18" presetClass="entr" presetSubtype="6" fill="hold" grpId="0" nodeType="afterEffect">
                                  <p:stCondLst>
                                    <p:cond delay="0"/>
                                  </p:stCondLst>
                                  <p:childTnLst>
                                    <p:set>
                                      <p:cBhvr>
                                        <p:cTn id="63" dur="1" fill="hold">
                                          <p:stCondLst>
                                            <p:cond delay="0"/>
                                          </p:stCondLst>
                                        </p:cTn>
                                        <p:tgtEl>
                                          <p:spTgt spid="11294"/>
                                        </p:tgtEl>
                                        <p:attrNameLst>
                                          <p:attrName>style.visibility</p:attrName>
                                        </p:attrNameLst>
                                      </p:cBhvr>
                                      <p:to>
                                        <p:strVal val="visible"/>
                                      </p:to>
                                    </p:set>
                                    <p:animEffect transition="in" filter="strips(downRight)">
                                      <p:cBhvr>
                                        <p:cTn id="64" dur="500"/>
                                        <p:tgtEl>
                                          <p:spTgt spid="11294"/>
                                        </p:tgtEl>
                                      </p:cBhvr>
                                    </p:animEffect>
                                  </p:childTnLst>
                                </p:cTn>
                              </p:par>
                            </p:childTnLst>
                          </p:cTn>
                        </p:par>
                        <p:par>
                          <p:cTn id="65" fill="hold" nodeType="afterGroup">
                            <p:stCondLst>
                              <p:cond delay="6500"/>
                            </p:stCondLst>
                            <p:childTnLst>
                              <p:par>
                                <p:cTn id="66" presetID="22" presetClass="entr" presetSubtype="1" fill="hold" nodeType="afterEffect">
                                  <p:stCondLst>
                                    <p:cond delay="0"/>
                                  </p:stCondLst>
                                  <p:childTnLst>
                                    <p:set>
                                      <p:cBhvr>
                                        <p:cTn id="67" dur="1" fill="hold">
                                          <p:stCondLst>
                                            <p:cond delay="0"/>
                                          </p:stCondLst>
                                        </p:cTn>
                                        <p:tgtEl>
                                          <p:spTgt spid="11270"/>
                                        </p:tgtEl>
                                        <p:attrNameLst>
                                          <p:attrName>style.visibility</p:attrName>
                                        </p:attrNameLst>
                                      </p:cBhvr>
                                      <p:to>
                                        <p:strVal val="visible"/>
                                      </p:to>
                                    </p:set>
                                    <p:animEffect transition="in" filter="wipe(up)">
                                      <p:cBhvr>
                                        <p:cTn id="68" dur="500"/>
                                        <p:tgtEl>
                                          <p:spTgt spid="11270"/>
                                        </p:tgtEl>
                                      </p:cBhvr>
                                    </p:animEffect>
                                  </p:childTnLst>
                                  <p:subTnLst>
                                    <p:audio>
                                      <p:cMediaNode>
                                        <p:cTn display="0" masterRel="sameClick">
                                          <p:stCondLst>
                                            <p:cond evt="begin" delay="0">
                                              <p:tn val="66"/>
                                            </p:cond>
                                          </p:stCondLst>
                                          <p:endCondLst>
                                            <p:cond evt="onStopAudio" delay="0">
                                              <p:tgtEl>
                                                <p:sldTgt/>
                                              </p:tgtEl>
                                            </p:cond>
                                          </p:endCondLst>
                                        </p:cTn>
                                        <p:tgtEl>
                                          <p:sndTgt r:embed="rId3" name="CAMERA.WAV"/>
                                        </p:tgtEl>
                                      </p:cMediaNode>
                                    </p:audio>
                                  </p:subTnLst>
                                </p:cTn>
                              </p:par>
                            </p:childTnLst>
                          </p:cTn>
                        </p:par>
                        <p:par>
                          <p:cTn id="69" fill="hold" nodeType="afterGroup">
                            <p:stCondLst>
                              <p:cond delay="7000"/>
                            </p:stCondLst>
                            <p:childTnLst>
                              <p:par>
                                <p:cTn id="70" presetID="22" presetClass="entr" presetSubtype="1" fill="hold" grpId="0" nodeType="afterEffect">
                                  <p:stCondLst>
                                    <p:cond delay="0"/>
                                  </p:stCondLst>
                                  <p:childTnLst>
                                    <p:set>
                                      <p:cBhvr>
                                        <p:cTn id="71" dur="1" fill="hold">
                                          <p:stCondLst>
                                            <p:cond delay="0"/>
                                          </p:stCondLst>
                                        </p:cTn>
                                        <p:tgtEl>
                                          <p:spTgt spid="11295"/>
                                        </p:tgtEl>
                                        <p:attrNameLst>
                                          <p:attrName>style.visibility</p:attrName>
                                        </p:attrNameLst>
                                      </p:cBhvr>
                                      <p:to>
                                        <p:strVal val="visible"/>
                                      </p:to>
                                    </p:set>
                                    <p:animEffect transition="in" filter="wipe(up)">
                                      <p:cBhvr>
                                        <p:cTn id="72" dur="500"/>
                                        <p:tgtEl>
                                          <p:spTgt spid="11295"/>
                                        </p:tgtEl>
                                      </p:cBhvr>
                                    </p:animEffect>
                                  </p:childTnLst>
                                </p:cTn>
                              </p:par>
                            </p:childTnLst>
                          </p:cTn>
                        </p:par>
                        <p:par>
                          <p:cTn id="73" fill="hold" nodeType="afterGroup">
                            <p:stCondLst>
                              <p:cond delay="7500"/>
                            </p:stCondLst>
                            <p:childTnLst>
                              <p:par>
                                <p:cTn id="74" presetID="22" presetClass="entr" presetSubtype="1" fill="hold" nodeType="afterEffect">
                                  <p:stCondLst>
                                    <p:cond delay="0"/>
                                  </p:stCondLst>
                                  <p:childTnLst>
                                    <p:set>
                                      <p:cBhvr>
                                        <p:cTn id="75" dur="1" fill="hold">
                                          <p:stCondLst>
                                            <p:cond delay="0"/>
                                          </p:stCondLst>
                                        </p:cTn>
                                        <p:tgtEl>
                                          <p:spTgt spid="11278"/>
                                        </p:tgtEl>
                                        <p:attrNameLst>
                                          <p:attrName>style.visibility</p:attrName>
                                        </p:attrNameLst>
                                      </p:cBhvr>
                                      <p:to>
                                        <p:strVal val="visible"/>
                                      </p:to>
                                    </p:set>
                                    <p:animEffect transition="in" filter="wipe(up)">
                                      <p:cBhvr>
                                        <p:cTn id="76" dur="500"/>
                                        <p:tgtEl>
                                          <p:spTgt spid="11278"/>
                                        </p:tgtEl>
                                      </p:cBhvr>
                                    </p:animEffect>
                                  </p:childTnLst>
                                  <p:subTnLst>
                                    <p:audio>
                                      <p:cMediaNode>
                                        <p:cTn display="0" masterRel="sameClick">
                                          <p:stCondLst>
                                            <p:cond evt="begin" delay="0">
                                              <p:tn val="74"/>
                                            </p:cond>
                                          </p:stCondLst>
                                          <p:endCondLst>
                                            <p:cond evt="onStopAudio" delay="0">
                                              <p:tgtEl>
                                                <p:sldTgt/>
                                              </p:tgtEl>
                                            </p:cond>
                                          </p:endCondLst>
                                        </p:cTn>
                                        <p:tgtEl>
                                          <p:sndTgt r:embed="rId3" name="CAMERA.WAV"/>
                                        </p:tgtEl>
                                      </p:cMediaNode>
                                    </p:audio>
                                  </p:subTnLst>
                                </p:cTn>
                              </p:par>
                            </p:childTnLst>
                          </p:cTn>
                        </p:par>
                        <p:par>
                          <p:cTn id="77" fill="hold" nodeType="afterGroup">
                            <p:stCondLst>
                              <p:cond delay="8000"/>
                            </p:stCondLst>
                            <p:childTnLst>
                              <p:par>
                                <p:cTn id="78" presetID="9" presetClass="entr" presetSubtype="0" fill="hold" grpId="0" nodeType="afterEffect">
                                  <p:stCondLst>
                                    <p:cond delay="0"/>
                                  </p:stCondLst>
                                  <p:childTnLst>
                                    <p:set>
                                      <p:cBhvr>
                                        <p:cTn id="79" dur="1" fill="hold">
                                          <p:stCondLst>
                                            <p:cond delay="0"/>
                                          </p:stCondLst>
                                        </p:cTn>
                                        <p:tgtEl>
                                          <p:spTgt spid="11299"/>
                                        </p:tgtEl>
                                        <p:attrNameLst>
                                          <p:attrName>style.visibility</p:attrName>
                                        </p:attrNameLst>
                                      </p:cBhvr>
                                      <p:to>
                                        <p:strVal val="visible"/>
                                      </p:to>
                                    </p:set>
                                    <p:animEffect transition="in" filter="dissolve">
                                      <p:cBhvr>
                                        <p:cTn id="80" dur="500"/>
                                        <p:tgtEl>
                                          <p:spTgt spid="11299"/>
                                        </p:tgtEl>
                                      </p:cBhvr>
                                    </p:animEffect>
                                  </p:childTnLst>
                                  <p:subTnLst>
                                    <p:audio>
                                      <p:cMediaNode>
                                        <p:cTn display="0" masterRel="sameClick">
                                          <p:stCondLst>
                                            <p:cond evt="begin" delay="0">
                                              <p:tn val="78"/>
                                            </p:cond>
                                          </p:stCondLst>
                                          <p:endCondLst>
                                            <p:cond evt="onStopAudio" delay="0">
                                              <p:tgtEl>
                                                <p:sldTgt/>
                                              </p:tgtEl>
                                            </p:cond>
                                          </p:endCondLst>
                                        </p:cTn>
                                        <p:tgtEl>
                                          <p:sndTgt r:embed="rId4" name="PROJCTOR.WAV"/>
                                        </p:tgtEl>
                                      </p:cMediaNode>
                                    </p:audio>
                                  </p:subTnLst>
                                </p:cTn>
                              </p:par>
                            </p:childTnLst>
                          </p:cTn>
                        </p:par>
                      </p:childTnLst>
                    </p:cTn>
                  </p:par>
                  <p:par>
                    <p:cTn id="81" fill="hold" nodeType="clickPar">
                      <p:stCondLst>
                        <p:cond delay="indefinite"/>
                      </p:stCondLst>
                      <p:childTnLst>
                        <p:par>
                          <p:cTn id="82" fill="hold" nodeType="withGroup">
                            <p:stCondLst>
                              <p:cond delay="0"/>
                            </p:stCondLst>
                            <p:childTnLst>
                              <p:par>
                                <p:cTn id="83" presetID="18" presetClass="entr" presetSubtype="3" fill="hold" grpId="0" nodeType="clickEffect">
                                  <p:stCondLst>
                                    <p:cond delay="0"/>
                                  </p:stCondLst>
                                  <p:childTnLst>
                                    <p:set>
                                      <p:cBhvr>
                                        <p:cTn id="84" dur="1" fill="hold">
                                          <p:stCondLst>
                                            <p:cond delay="0"/>
                                          </p:stCondLst>
                                        </p:cTn>
                                        <p:tgtEl>
                                          <p:spTgt spid="11301"/>
                                        </p:tgtEl>
                                        <p:attrNameLst>
                                          <p:attrName>style.visibility</p:attrName>
                                        </p:attrNameLst>
                                      </p:cBhvr>
                                      <p:to>
                                        <p:strVal val="visible"/>
                                      </p:to>
                                    </p:set>
                                    <p:animEffect transition="in" filter="strips(upRight)">
                                      <p:cBhvr>
                                        <p:cTn id="85" dur="500"/>
                                        <p:tgtEl>
                                          <p:spTgt spid="11301"/>
                                        </p:tgtEl>
                                      </p:cBhvr>
                                    </p:animEffect>
                                  </p:childTnLst>
                                  <p:subTnLst>
                                    <p:set>
                                      <p:cBhvr override="childStyle">
                                        <p:cTn dur="1" fill="hold" display="0" masterRel="nextClick" afterEffect="1"/>
                                        <p:tgtEl>
                                          <p:spTgt spid="11301"/>
                                        </p:tgtEl>
                                        <p:attrNameLst>
                                          <p:attrName>style.visibility</p:attrName>
                                        </p:attrNameLst>
                                      </p:cBhvr>
                                      <p:to>
                                        <p:strVal val="hidden"/>
                                      </p:to>
                                    </p:set>
                                    <p:audio>
                                      <p:cMediaNode>
                                        <p:cTn display="0" masterRel="sameClick">
                                          <p:stCondLst>
                                            <p:cond evt="begin" delay="0">
                                              <p:tn val="83"/>
                                            </p:cond>
                                          </p:stCondLst>
                                          <p:endCondLst>
                                            <p:cond evt="onStopAudio" delay="0">
                                              <p:tgtEl>
                                                <p:sldTgt/>
                                              </p:tgtEl>
                                            </p:cond>
                                          </p:endCondLst>
                                        </p:cTn>
                                        <p:tgtEl>
                                          <p:sndTgt r:embed="rId2" name="CASHREG.WAV"/>
                                        </p:tgtEl>
                                      </p:cMediaNode>
                                    </p:audio>
                                  </p:subTnLst>
                                </p:cTn>
                              </p:par>
                            </p:childTnLst>
                          </p:cTn>
                        </p:par>
                        <p:par>
                          <p:cTn id="86" fill="hold" nodeType="afterGroup">
                            <p:stCondLst>
                              <p:cond delay="500"/>
                            </p:stCondLst>
                            <p:childTnLst>
                              <p:par>
                                <p:cTn id="87" presetID="18" presetClass="entr" presetSubtype="12" fill="hold" grpId="0" nodeType="afterEffect">
                                  <p:stCondLst>
                                    <p:cond delay="0"/>
                                  </p:stCondLst>
                                  <p:childTnLst>
                                    <p:set>
                                      <p:cBhvr>
                                        <p:cTn id="88" dur="1" fill="hold">
                                          <p:stCondLst>
                                            <p:cond delay="0"/>
                                          </p:stCondLst>
                                        </p:cTn>
                                        <p:tgtEl>
                                          <p:spTgt spid="11300"/>
                                        </p:tgtEl>
                                        <p:attrNameLst>
                                          <p:attrName>style.visibility</p:attrName>
                                        </p:attrNameLst>
                                      </p:cBhvr>
                                      <p:to>
                                        <p:strVal val="visible"/>
                                      </p:to>
                                    </p:set>
                                    <p:animEffect transition="in" filter="strips(downLeft)">
                                      <p:cBhvr>
                                        <p:cTn id="89" dur="500"/>
                                        <p:tgtEl>
                                          <p:spTgt spid="11300"/>
                                        </p:tgtEl>
                                      </p:cBhvr>
                                    </p:animEffect>
                                  </p:childTnLst>
                                  <p:subTnLst>
                                    <p:set>
                                      <p:cBhvr override="childStyle">
                                        <p:cTn dur="1" fill="hold" display="0" masterRel="nextClick" afterEffect="1"/>
                                        <p:tgtEl>
                                          <p:spTgt spid="11300"/>
                                        </p:tgtEl>
                                        <p:attrNameLst>
                                          <p:attrName>style.visibility</p:attrName>
                                        </p:attrNameLst>
                                      </p:cBhvr>
                                      <p:to>
                                        <p:strVal val="hidden"/>
                                      </p:to>
                                    </p:set>
                                  </p:subTnLst>
                                </p:cTn>
                              </p:par>
                            </p:childTnLst>
                          </p:cTn>
                        </p:par>
                      </p:childTnLst>
                    </p:cTn>
                  </p:par>
                  <p:par>
                    <p:cTn id="90" fill="hold" nodeType="clickPar">
                      <p:stCondLst>
                        <p:cond delay="indefinite"/>
                      </p:stCondLst>
                      <p:childTnLst>
                        <p:par>
                          <p:cTn id="91" fill="hold" nodeType="withGroup">
                            <p:stCondLst>
                              <p:cond delay="0"/>
                            </p:stCondLst>
                            <p:childTnLst>
                              <p:par>
                                <p:cTn id="92" presetID="22" presetClass="entr" presetSubtype="4" fill="hold" grpId="0" nodeType="clickEffect">
                                  <p:stCondLst>
                                    <p:cond delay="0"/>
                                  </p:stCondLst>
                                  <p:childTnLst>
                                    <p:set>
                                      <p:cBhvr>
                                        <p:cTn id="93" dur="1" fill="hold">
                                          <p:stCondLst>
                                            <p:cond delay="0"/>
                                          </p:stCondLst>
                                        </p:cTn>
                                        <p:tgtEl>
                                          <p:spTgt spid="11303"/>
                                        </p:tgtEl>
                                        <p:attrNameLst>
                                          <p:attrName>style.visibility</p:attrName>
                                        </p:attrNameLst>
                                      </p:cBhvr>
                                      <p:to>
                                        <p:strVal val="visible"/>
                                      </p:to>
                                    </p:set>
                                    <p:animEffect transition="in" filter="wipe(down)">
                                      <p:cBhvr>
                                        <p:cTn id="94" dur="500"/>
                                        <p:tgtEl>
                                          <p:spTgt spid="11303"/>
                                        </p:tgtEl>
                                      </p:cBhvr>
                                    </p:animEffect>
                                  </p:childTnLst>
                                  <p:subTnLst>
                                    <p:audio>
                                      <p:cMediaNode>
                                        <p:cTn display="0" masterRel="sameClick">
                                          <p:stCondLst>
                                            <p:cond evt="begin" delay="0">
                                              <p:tn val="92"/>
                                            </p:cond>
                                          </p:stCondLst>
                                          <p:endCondLst>
                                            <p:cond evt="onStopAudio" delay="0">
                                              <p:tgtEl>
                                                <p:sldTgt/>
                                              </p:tgtEl>
                                            </p:cond>
                                          </p:endCondLst>
                                        </p:cTn>
                                        <p:tgtEl>
                                          <p:sndTgt r:embed="rId2" name="CASHREG.WAV"/>
                                        </p:tgtEl>
                                      </p:cMediaNode>
                                    </p:audio>
                                  </p:subTnLst>
                                </p:cTn>
                              </p:par>
                            </p:childTnLst>
                          </p:cTn>
                        </p:par>
                        <p:par>
                          <p:cTn id="95" fill="hold" nodeType="afterGroup">
                            <p:stCondLst>
                              <p:cond delay="500"/>
                            </p:stCondLst>
                            <p:childTnLst>
                              <p:par>
                                <p:cTn id="96" presetID="18" presetClass="entr" presetSubtype="3" fill="hold" grpId="0" nodeType="afterEffect">
                                  <p:stCondLst>
                                    <p:cond delay="0"/>
                                  </p:stCondLst>
                                  <p:childTnLst>
                                    <p:set>
                                      <p:cBhvr>
                                        <p:cTn id="97" dur="1" fill="hold">
                                          <p:stCondLst>
                                            <p:cond delay="0"/>
                                          </p:stCondLst>
                                        </p:cTn>
                                        <p:tgtEl>
                                          <p:spTgt spid="11302"/>
                                        </p:tgtEl>
                                        <p:attrNameLst>
                                          <p:attrName>style.visibility</p:attrName>
                                        </p:attrNameLst>
                                      </p:cBhvr>
                                      <p:to>
                                        <p:strVal val="visible"/>
                                      </p:to>
                                    </p:set>
                                    <p:animEffect transition="in" filter="strips(upRight)">
                                      <p:cBhvr>
                                        <p:cTn id="98" dur="500"/>
                                        <p:tgtEl>
                                          <p:spTgt spid="11302"/>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17" presetClass="entr" presetSubtype="4" fill="hold" grpId="0" nodeType="clickEffect">
                                  <p:stCondLst>
                                    <p:cond delay="0"/>
                                  </p:stCondLst>
                                  <p:childTnLst>
                                    <p:set>
                                      <p:cBhvr>
                                        <p:cTn id="102" dur="1" fill="hold">
                                          <p:stCondLst>
                                            <p:cond delay="0"/>
                                          </p:stCondLst>
                                        </p:cTn>
                                        <p:tgtEl>
                                          <p:spTgt spid="11305"/>
                                        </p:tgtEl>
                                        <p:attrNameLst>
                                          <p:attrName>style.visibility</p:attrName>
                                        </p:attrNameLst>
                                      </p:cBhvr>
                                      <p:to>
                                        <p:strVal val="visible"/>
                                      </p:to>
                                    </p:set>
                                    <p:anim calcmode="lin" valueType="num">
                                      <p:cBhvr>
                                        <p:cTn id="103" dur="500" fill="hold"/>
                                        <p:tgtEl>
                                          <p:spTgt spid="11305"/>
                                        </p:tgtEl>
                                        <p:attrNameLst>
                                          <p:attrName>ppt_x</p:attrName>
                                        </p:attrNameLst>
                                      </p:cBhvr>
                                      <p:tavLst>
                                        <p:tav tm="0">
                                          <p:val>
                                            <p:strVal val="#ppt_x"/>
                                          </p:val>
                                        </p:tav>
                                        <p:tav tm="100000">
                                          <p:val>
                                            <p:strVal val="#ppt_x"/>
                                          </p:val>
                                        </p:tav>
                                      </p:tavLst>
                                    </p:anim>
                                    <p:anim calcmode="lin" valueType="num">
                                      <p:cBhvr>
                                        <p:cTn id="104" dur="500" fill="hold"/>
                                        <p:tgtEl>
                                          <p:spTgt spid="11305"/>
                                        </p:tgtEl>
                                        <p:attrNameLst>
                                          <p:attrName>ppt_y</p:attrName>
                                        </p:attrNameLst>
                                      </p:cBhvr>
                                      <p:tavLst>
                                        <p:tav tm="0">
                                          <p:val>
                                            <p:strVal val="#ppt_y+#ppt_h/2"/>
                                          </p:val>
                                        </p:tav>
                                        <p:tav tm="100000">
                                          <p:val>
                                            <p:strVal val="#ppt_y"/>
                                          </p:val>
                                        </p:tav>
                                      </p:tavLst>
                                    </p:anim>
                                    <p:anim calcmode="lin" valueType="num">
                                      <p:cBhvr>
                                        <p:cTn id="105" dur="500" fill="hold"/>
                                        <p:tgtEl>
                                          <p:spTgt spid="11305"/>
                                        </p:tgtEl>
                                        <p:attrNameLst>
                                          <p:attrName>ppt_w</p:attrName>
                                        </p:attrNameLst>
                                      </p:cBhvr>
                                      <p:tavLst>
                                        <p:tav tm="0">
                                          <p:val>
                                            <p:strVal val="#ppt_w"/>
                                          </p:val>
                                        </p:tav>
                                        <p:tav tm="100000">
                                          <p:val>
                                            <p:strVal val="#ppt_w"/>
                                          </p:val>
                                        </p:tav>
                                      </p:tavLst>
                                    </p:anim>
                                    <p:anim calcmode="lin" valueType="num">
                                      <p:cBhvr>
                                        <p:cTn id="106" dur="500" fill="hold"/>
                                        <p:tgtEl>
                                          <p:spTgt spid="1130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1"/>
                                            </p:cond>
                                          </p:stCondLst>
                                          <p:endCondLst>
                                            <p:cond evt="onStopAudio" delay="0">
                                              <p:tgtEl>
                                                <p:sldTgt/>
                                              </p:tgtEl>
                                            </p:cond>
                                          </p:endCondLst>
                                        </p:cTn>
                                        <p:tgtEl>
                                          <p:sndTgt r:embed="rId2" name="CASHREG.WAV"/>
                                        </p:tgtEl>
                                      </p:cMediaNode>
                                    </p:audio>
                                  </p:subTnLst>
                                </p:cTn>
                              </p:par>
                            </p:childTnLst>
                          </p:cTn>
                        </p:par>
                        <p:par>
                          <p:cTn id="107" fill="hold" nodeType="afterGroup">
                            <p:stCondLst>
                              <p:cond delay="500"/>
                            </p:stCondLst>
                            <p:childTnLst>
                              <p:par>
                                <p:cTn id="108" presetID="22" presetClass="entr" presetSubtype="2" fill="hold" grpId="0" nodeType="afterEffect">
                                  <p:stCondLst>
                                    <p:cond delay="0"/>
                                  </p:stCondLst>
                                  <p:childTnLst>
                                    <p:set>
                                      <p:cBhvr>
                                        <p:cTn id="109" dur="1" fill="hold">
                                          <p:stCondLst>
                                            <p:cond delay="0"/>
                                          </p:stCondLst>
                                        </p:cTn>
                                        <p:tgtEl>
                                          <p:spTgt spid="11304"/>
                                        </p:tgtEl>
                                        <p:attrNameLst>
                                          <p:attrName>style.visibility</p:attrName>
                                        </p:attrNameLst>
                                      </p:cBhvr>
                                      <p:to>
                                        <p:strVal val="visible"/>
                                      </p:to>
                                    </p:set>
                                    <p:animEffect transition="in" filter="wipe(right)">
                                      <p:cBhvr>
                                        <p:cTn id="110" dur="500"/>
                                        <p:tgtEl>
                                          <p:spTgt spid="11304"/>
                                        </p:tgtEl>
                                      </p:cBhvr>
                                    </p:animEffect>
                                  </p:childTnLst>
                                </p:cTn>
                              </p:par>
                            </p:childTnLst>
                          </p:cTn>
                        </p:par>
                        <p:par>
                          <p:cTn id="111" fill="hold" nodeType="afterGroup">
                            <p:stCondLst>
                              <p:cond delay="1000"/>
                            </p:stCondLst>
                            <p:childTnLst>
                              <p:par>
                                <p:cTn id="112" presetID="9" presetClass="entr" presetSubtype="0" fill="hold" nodeType="afterEffect">
                                  <p:stCondLst>
                                    <p:cond delay="0"/>
                                  </p:stCondLst>
                                  <p:childTnLst>
                                    <p:set>
                                      <p:cBhvr>
                                        <p:cTn id="113" dur="1" fill="hold">
                                          <p:stCondLst>
                                            <p:cond delay="0"/>
                                          </p:stCondLst>
                                        </p:cTn>
                                        <p:tgtEl>
                                          <p:spTgt spid="11307"/>
                                        </p:tgtEl>
                                        <p:attrNameLst>
                                          <p:attrName>style.visibility</p:attrName>
                                        </p:attrNameLst>
                                      </p:cBhvr>
                                      <p:to>
                                        <p:strVal val="visible"/>
                                      </p:to>
                                    </p:set>
                                    <p:animEffect transition="in" filter="dissolve">
                                      <p:cBhvr>
                                        <p:cTn id="114" dur="500"/>
                                        <p:tgtEl>
                                          <p:spTgt spid="11307"/>
                                        </p:tgtEl>
                                      </p:cBhvr>
                                    </p:animEffect>
                                  </p:childTnLst>
                                  <p:subTnLst>
                                    <p:audio>
                                      <p:cMediaNode>
                                        <p:cTn display="0" masterRel="sameClick">
                                          <p:stCondLst>
                                            <p:cond evt="begin" delay="0">
                                              <p:tn val="112"/>
                                            </p:cond>
                                          </p:stCondLst>
                                          <p:endCondLst>
                                            <p:cond evt="onStopAudio" delay="0">
                                              <p:tgtEl>
                                                <p:sldTgt/>
                                              </p:tgtEl>
                                            </p:cond>
                                          </p:endCondLst>
                                        </p:cTn>
                                        <p:tgtEl>
                                          <p:sndTgt r:embed="rId5" name="DRUMROLL.WAV"/>
                                        </p:tgtEl>
                                      </p:cMediaNode>
                                    </p:audio>
                                  </p:subTnLst>
                                </p:cTn>
                              </p:par>
                            </p:childTnLst>
                          </p:cTn>
                        </p:par>
                      </p:childTnLst>
                    </p:cTn>
                  </p:par>
                  <p:par>
                    <p:cTn id="115" fill="hold" nodeType="clickPar">
                      <p:stCondLst>
                        <p:cond delay="indefinite"/>
                      </p:stCondLst>
                      <p:childTnLst>
                        <p:par>
                          <p:cTn id="116" fill="hold" nodeType="withGroup">
                            <p:stCondLst>
                              <p:cond delay="0"/>
                            </p:stCondLst>
                            <p:childTnLst>
                              <p:par>
                                <p:cTn id="117" presetID="2" presetClass="entr" presetSubtype="4" fill="hold" grpId="0" nodeType="clickEffect">
                                  <p:stCondLst>
                                    <p:cond delay="0"/>
                                  </p:stCondLst>
                                  <p:childTnLst>
                                    <p:set>
                                      <p:cBhvr>
                                        <p:cTn id="118" dur="1" fill="hold">
                                          <p:stCondLst>
                                            <p:cond delay="0"/>
                                          </p:stCondLst>
                                        </p:cTn>
                                        <p:tgtEl>
                                          <p:spTgt spid="37"/>
                                        </p:tgtEl>
                                        <p:attrNameLst>
                                          <p:attrName>style.visibility</p:attrName>
                                        </p:attrNameLst>
                                      </p:cBhvr>
                                      <p:to>
                                        <p:strVal val="visible"/>
                                      </p:to>
                                    </p:set>
                                    <p:anim calcmode="lin" valueType="num">
                                      <p:cBhvr additive="base">
                                        <p:cTn id="119" dur="500" fill="hold"/>
                                        <p:tgtEl>
                                          <p:spTgt spid="37"/>
                                        </p:tgtEl>
                                        <p:attrNameLst>
                                          <p:attrName>ppt_x</p:attrName>
                                        </p:attrNameLst>
                                      </p:cBhvr>
                                      <p:tavLst>
                                        <p:tav tm="0">
                                          <p:val>
                                            <p:strVal val="#ppt_x"/>
                                          </p:val>
                                        </p:tav>
                                        <p:tav tm="100000">
                                          <p:val>
                                            <p:strVal val="#ppt_x"/>
                                          </p:val>
                                        </p:tav>
                                      </p:tavLst>
                                    </p:anim>
                                    <p:anim calcmode="lin" valueType="num">
                                      <p:cBhvr additive="base">
                                        <p:cTn id="120" dur="500" fill="hold"/>
                                        <p:tgtEl>
                                          <p:spTgt spid="37"/>
                                        </p:tgtEl>
                                        <p:attrNameLst>
                                          <p:attrName>ppt_y</p:attrName>
                                        </p:attrNameLst>
                                      </p:cBhvr>
                                      <p:tavLst>
                                        <p:tav tm="0">
                                          <p:val>
                                            <p:strVal val="1+#ppt_h/2"/>
                                          </p:val>
                                        </p:tav>
                                        <p:tav tm="100000">
                                          <p:val>
                                            <p:strVal val="#ppt_y"/>
                                          </p:val>
                                        </p:tav>
                                      </p:tavLst>
                                    </p:anim>
                                  </p:childTnLst>
                                </p:cTn>
                              </p:par>
                            </p:childTnLst>
                          </p:cTn>
                        </p:par>
                      </p:childTnLst>
                    </p:cTn>
                  </p:par>
                  <p:par>
                    <p:cTn id="121" fill="hold" nodeType="clickPar">
                      <p:stCondLst>
                        <p:cond delay="indefinite"/>
                      </p:stCondLst>
                      <p:childTnLst>
                        <p:par>
                          <p:cTn id="122" fill="hold" nodeType="withGroup">
                            <p:stCondLst>
                              <p:cond delay="0"/>
                            </p:stCondLst>
                            <p:childTnLst>
                              <p:par>
                                <p:cTn id="123" presetID="23" presetClass="entr" presetSubtype="16" fill="hold" grpId="0" nodeType="clickEffect">
                                  <p:stCondLst>
                                    <p:cond delay="0"/>
                                  </p:stCondLst>
                                  <p:childTnLst>
                                    <p:set>
                                      <p:cBhvr>
                                        <p:cTn id="124" dur="1" fill="hold">
                                          <p:stCondLst>
                                            <p:cond delay="0"/>
                                          </p:stCondLst>
                                        </p:cTn>
                                        <p:tgtEl>
                                          <p:spTgt spid="11309"/>
                                        </p:tgtEl>
                                        <p:attrNameLst>
                                          <p:attrName>style.visibility</p:attrName>
                                        </p:attrNameLst>
                                      </p:cBhvr>
                                      <p:to>
                                        <p:strVal val="visible"/>
                                      </p:to>
                                    </p:set>
                                    <p:anim calcmode="lin" valueType="num">
                                      <p:cBhvr>
                                        <p:cTn id="125" dur="500" fill="hold"/>
                                        <p:tgtEl>
                                          <p:spTgt spid="11309"/>
                                        </p:tgtEl>
                                        <p:attrNameLst>
                                          <p:attrName>ppt_w</p:attrName>
                                        </p:attrNameLst>
                                      </p:cBhvr>
                                      <p:tavLst>
                                        <p:tav tm="0">
                                          <p:val>
                                            <p:fltVal val="0"/>
                                          </p:val>
                                        </p:tav>
                                        <p:tav tm="100000">
                                          <p:val>
                                            <p:strVal val="#ppt_w"/>
                                          </p:val>
                                        </p:tav>
                                      </p:tavLst>
                                    </p:anim>
                                    <p:anim calcmode="lin" valueType="num">
                                      <p:cBhvr>
                                        <p:cTn id="126" dur="500" fill="hold"/>
                                        <p:tgtEl>
                                          <p:spTgt spid="11309"/>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23"/>
                                            </p:cond>
                                          </p:stCondLst>
                                          <p:endCondLst>
                                            <p:cond evt="onStopAudio" delay="0">
                                              <p:tgtEl>
                                                <p:sldTgt/>
                                              </p:tgtEl>
                                            </p:cond>
                                          </p:endCondLst>
                                        </p:cTn>
                                        <p:tgtEl>
                                          <p:sndTgt r:embed="rId6" name="RICOCHE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89" grpId="0" animBg="1"/>
      <p:bldP spid="11290" grpId="0" animBg="1"/>
      <p:bldP spid="11291" grpId="0" animBg="1"/>
      <p:bldP spid="11294" grpId="0" animBg="1"/>
      <p:bldP spid="11295" grpId="0" animBg="1"/>
      <p:bldP spid="11296" grpId="0" animBg="1"/>
      <p:bldP spid="11297" grpId="0" animBg="1"/>
      <p:bldP spid="11298" grpId="0" animBg="1"/>
      <p:bldP spid="11299" grpId="0" autoUpdateAnimBg="0"/>
      <p:bldP spid="11300" grpId="0" animBg="1"/>
      <p:bldP spid="11301" grpId="0" animBg="1" autoUpdateAnimBg="0"/>
      <p:bldP spid="11302" grpId="0" animBg="1"/>
      <p:bldP spid="11303" grpId="0" animBg="1" autoUpdateAnimBg="0"/>
      <p:bldP spid="11304" grpId="0" animBg="1"/>
      <p:bldP spid="11305" grpId="0" animBg="1" autoUpdateAnimBg="0"/>
      <p:bldP spid="11309" grpId="0" animBg="1" autoUpdateAnimBg="0"/>
      <p:bldP spid="37" grpId="0"/>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818" name="Rectangle 3"/>
          <p:cNvSpPr>
            <a:spLocks noGrp="1" noChangeArrowheads="1"/>
          </p:cNvSpPr>
          <p:nvPr>
            <p:ph type="body" idx="1"/>
          </p:nvPr>
        </p:nvSpPr>
        <p:spPr>
          <a:xfrm>
            <a:off x="251520" y="908720"/>
            <a:ext cx="8640960" cy="5328592"/>
          </a:xfrm>
        </p:spPr>
        <p:txBody>
          <a:bodyPr/>
          <a:lstStyle/>
          <a:p>
            <a:pPr marL="476250" indent="-476250">
              <a:lnSpc>
                <a:spcPct val="90000"/>
              </a:lnSpc>
              <a:buFontTx/>
              <a:buNone/>
            </a:pPr>
            <a:r>
              <a:rPr lang="en-US" altLang="zh-CN" sz="2500" b="1" dirty="0">
                <a:ea typeface="楷体_GB2312"/>
                <a:cs typeface="楷体_GB2312"/>
              </a:rPr>
              <a:t>2</a:t>
            </a:r>
            <a:r>
              <a:rPr lang="zh-CN" altLang="en-US" sz="2500" b="1" dirty="0">
                <a:ea typeface="楷体_GB2312"/>
                <a:cs typeface="楷体_GB2312"/>
              </a:rPr>
              <a:t>、维护报告</a:t>
            </a:r>
            <a:r>
              <a:rPr lang="en-US" altLang="zh-CN" sz="2500" b="1" dirty="0">
                <a:ea typeface="楷体_GB2312"/>
                <a:cs typeface="楷体_GB2312"/>
              </a:rPr>
              <a:t>--</a:t>
            </a:r>
            <a:r>
              <a:rPr lang="zh-CN" altLang="en-US" sz="2500" b="1" dirty="0">
                <a:ea typeface="楷体_GB2312"/>
                <a:cs typeface="楷体_GB2312"/>
              </a:rPr>
              <a:t>用标准化的格式表达所有软件维护要求</a:t>
            </a:r>
          </a:p>
          <a:p>
            <a:pPr marL="476250" indent="-476250">
              <a:lnSpc>
                <a:spcPct val="90000"/>
              </a:lnSpc>
              <a:buFontTx/>
              <a:buNone/>
            </a:pPr>
            <a:r>
              <a:rPr lang="zh-CN" altLang="en-US" sz="2000" dirty="0">
                <a:ea typeface="楷体_GB2312"/>
                <a:cs typeface="楷体_GB2312"/>
              </a:rPr>
              <a:t>⑴ 维护申请报告</a:t>
            </a:r>
            <a:r>
              <a:rPr lang="en-US" altLang="zh-CN" sz="2000" dirty="0">
                <a:ea typeface="楷体_GB2312"/>
                <a:cs typeface="楷体_GB2312"/>
              </a:rPr>
              <a:t>(Maintenance Request Form)          </a:t>
            </a:r>
          </a:p>
          <a:p>
            <a:pPr marL="0" indent="0" eaLnBrk="1" hangingPunct="1">
              <a:lnSpc>
                <a:spcPct val="110000"/>
              </a:lnSpc>
              <a:spcBef>
                <a:spcPts val="600"/>
              </a:spcBef>
              <a:buNone/>
            </a:pPr>
            <a:r>
              <a:rPr lang="zh-CN" altLang="en-US" sz="2000" dirty="0">
                <a:ea typeface="楷体_GB2312"/>
                <a:cs typeface="楷体_GB2312"/>
              </a:rPr>
              <a:t>由用户填写的外部文件</a:t>
            </a:r>
            <a:r>
              <a:rPr lang="en-US" altLang="zh-CN" sz="2000" dirty="0">
                <a:ea typeface="楷体_GB2312"/>
                <a:cs typeface="楷体_GB2312"/>
              </a:rPr>
              <a:t>MRF</a:t>
            </a:r>
          </a:p>
          <a:p>
            <a:pPr eaLnBrk="1" hangingPunct="1">
              <a:lnSpc>
                <a:spcPct val="110000"/>
              </a:lnSpc>
              <a:spcBef>
                <a:spcPts val="600"/>
              </a:spcBef>
            </a:pPr>
            <a:r>
              <a:rPr lang="zh-CN" altLang="zh-CN" sz="2000" dirty="0">
                <a:solidFill>
                  <a:srgbClr val="FF00FF"/>
                </a:solidFill>
              </a:rPr>
              <a:t>错误</a:t>
            </a:r>
            <a:r>
              <a:rPr lang="zh-CN" altLang="en-US" sz="2000" dirty="0">
                <a:solidFill>
                  <a:srgbClr val="0000FF"/>
                </a:solidFill>
              </a:rPr>
              <a:t>：</a:t>
            </a:r>
            <a:r>
              <a:rPr lang="zh-CN" altLang="zh-CN" sz="2000" dirty="0">
                <a:solidFill>
                  <a:srgbClr val="0000FF"/>
                </a:solidFill>
              </a:rPr>
              <a:t>完整地说明产生错误的情况，包括输入的数据、错误清单等等。</a:t>
            </a:r>
            <a:endParaRPr lang="en-US" altLang="zh-CN" sz="2000" dirty="0">
              <a:solidFill>
                <a:srgbClr val="0000FF"/>
              </a:solidFill>
            </a:endParaRPr>
          </a:p>
          <a:p>
            <a:pPr eaLnBrk="1" hangingPunct="1">
              <a:lnSpc>
                <a:spcPct val="110000"/>
              </a:lnSpc>
              <a:spcBef>
                <a:spcPts val="600"/>
              </a:spcBef>
            </a:pPr>
            <a:r>
              <a:rPr lang="zh-CN" altLang="zh-CN" sz="2000" dirty="0">
                <a:solidFill>
                  <a:srgbClr val="FF00FF"/>
                </a:solidFill>
              </a:rPr>
              <a:t>适应性或完善性的维护</a:t>
            </a:r>
            <a:r>
              <a:rPr lang="zh-CN" altLang="en-US" sz="2000" dirty="0">
                <a:solidFill>
                  <a:srgbClr val="0000FF"/>
                </a:solidFill>
              </a:rPr>
              <a:t>：</a:t>
            </a:r>
            <a:r>
              <a:rPr lang="zh-CN" altLang="zh-CN" sz="2000" dirty="0">
                <a:solidFill>
                  <a:srgbClr val="0000FF"/>
                </a:solidFill>
              </a:rPr>
              <a:t>简短的维护需求说明书，列出所有希望的修改。</a:t>
            </a:r>
            <a:endParaRPr lang="en-US" altLang="zh-CN" sz="2000" dirty="0">
              <a:solidFill>
                <a:srgbClr val="0000FF"/>
              </a:solidFill>
            </a:endParaRPr>
          </a:p>
          <a:p>
            <a:pPr marL="476250" indent="-476250">
              <a:lnSpc>
                <a:spcPct val="90000"/>
              </a:lnSpc>
              <a:spcBef>
                <a:spcPct val="60000"/>
              </a:spcBef>
              <a:buFontTx/>
              <a:buNone/>
            </a:pPr>
            <a:r>
              <a:rPr lang="zh-CN" altLang="en-US" sz="2200" dirty="0">
                <a:ea typeface="楷体_GB2312"/>
                <a:cs typeface="楷体_GB2312"/>
              </a:rPr>
              <a:t>⑵ 软件修改报告</a:t>
            </a:r>
            <a:r>
              <a:rPr lang="en-US" altLang="zh-CN" sz="2200" dirty="0">
                <a:ea typeface="楷体_GB2312"/>
                <a:cs typeface="楷体_GB2312"/>
              </a:rPr>
              <a:t>(Software Change Report)              </a:t>
            </a:r>
          </a:p>
          <a:p>
            <a:pPr marL="476250" indent="-476250">
              <a:lnSpc>
                <a:spcPct val="90000"/>
              </a:lnSpc>
              <a:spcBef>
                <a:spcPct val="0"/>
              </a:spcBef>
              <a:buFontTx/>
              <a:buNone/>
            </a:pPr>
            <a:r>
              <a:rPr lang="zh-CN" altLang="en-US" sz="2000" dirty="0">
                <a:solidFill>
                  <a:srgbClr val="000000"/>
                </a:solidFill>
              </a:rPr>
              <a:t>         维护申请表是一个外部产生的文件，它是计划维护活动的基础。</a:t>
            </a:r>
            <a:r>
              <a:rPr lang="zh-CN" altLang="zh-CN" sz="2200" dirty="0">
                <a:ea typeface="楷体_GB2312"/>
                <a:cs typeface="楷体_GB2312"/>
              </a:rPr>
              <a:t>与</a:t>
            </a:r>
            <a:r>
              <a:rPr lang="en-US" altLang="zh-CN" sz="2200" dirty="0">
                <a:ea typeface="楷体_GB2312"/>
                <a:cs typeface="楷体_GB2312"/>
              </a:rPr>
              <a:t>MRF</a:t>
            </a:r>
            <a:r>
              <a:rPr lang="zh-CN" altLang="zh-CN" sz="2200" dirty="0">
                <a:ea typeface="楷体_GB2312"/>
                <a:cs typeface="楷体_GB2312"/>
              </a:rPr>
              <a:t>相应的内部文件，</a:t>
            </a:r>
            <a:r>
              <a:rPr lang="zh-CN" altLang="zh-CN" sz="2000" dirty="0">
                <a:solidFill>
                  <a:srgbClr val="0000FF"/>
                </a:solidFill>
              </a:rPr>
              <a:t>软件组织应根据</a:t>
            </a:r>
            <a:r>
              <a:rPr lang="zh-CN" altLang="zh-CN" sz="2000" dirty="0">
                <a:solidFill>
                  <a:srgbClr val="FF00FF"/>
                </a:solidFill>
              </a:rPr>
              <a:t>维护申请报告</a:t>
            </a:r>
            <a:r>
              <a:rPr lang="zh-CN" altLang="zh-CN" sz="2000" dirty="0">
                <a:solidFill>
                  <a:srgbClr val="0000FF"/>
                </a:solidFill>
              </a:rPr>
              <a:t>制定</a:t>
            </a:r>
            <a:r>
              <a:rPr lang="zh-CN" altLang="zh-CN" sz="2000" dirty="0">
                <a:solidFill>
                  <a:srgbClr val="FF00FF"/>
                </a:solidFill>
              </a:rPr>
              <a:t>软件修改报告</a:t>
            </a:r>
            <a:r>
              <a:rPr lang="zh-CN" altLang="zh-CN" sz="2000" dirty="0">
                <a:solidFill>
                  <a:srgbClr val="0000FF"/>
                </a:solidFill>
              </a:rPr>
              <a:t>：</a:t>
            </a:r>
          </a:p>
          <a:p>
            <a:pPr marL="0" indent="0" eaLnBrk="1" hangingPunct="1">
              <a:lnSpc>
                <a:spcPct val="110000"/>
              </a:lnSpc>
              <a:spcBef>
                <a:spcPts val="600"/>
              </a:spcBef>
              <a:buNone/>
            </a:pPr>
            <a:r>
              <a:rPr lang="zh-CN" altLang="en-US" sz="2000" dirty="0">
                <a:ea typeface="楷体_GB2312"/>
                <a:cs typeface="楷体_GB2312"/>
              </a:rPr>
              <a:t>①</a:t>
            </a:r>
            <a:r>
              <a:rPr lang="zh-CN" altLang="zh-CN" sz="2000" dirty="0"/>
              <a:t>满足维护要求表中提出的要求所需要的工作量。</a:t>
            </a:r>
            <a:endParaRPr lang="en-US" altLang="zh-CN" sz="2000" dirty="0"/>
          </a:p>
          <a:p>
            <a:pPr marL="0" indent="0" eaLnBrk="1" hangingPunct="1">
              <a:lnSpc>
                <a:spcPct val="110000"/>
              </a:lnSpc>
              <a:spcBef>
                <a:spcPts val="600"/>
              </a:spcBef>
              <a:buNone/>
            </a:pPr>
            <a:r>
              <a:rPr lang="zh-CN" altLang="en-US" sz="2000" dirty="0">
                <a:ea typeface="楷体_GB2312"/>
                <a:cs typeface="楷体_GB2312"/>
              </a:rPr>
              <a:t>②</a:t>
            </a:r>
            <a:r>
              <a:rPr lang="zh-CN" altLang="zh-CN" sz="2000" dirty="0"/>
              <a:t>维护要求的性质。</a:t>
            </a:r>
          </a:p>
          <a:p>
            <a:pPr marL="0" indent="0" eaLnBrk="1" hangingPunct="1">
              <a:lnSpc>
                <a:spcPct val="110000"/>
              </a:lnSpc>
              <a:spcBef>
                <a:spcPts val="600"/>
              </a:spcBef>
              <a:buNone/>
            </a:pPr>
            <a:r>
              <a:rPr lang="zh-CN" altLang="en-US" sz="2000" dirty="0">
                <a:ea typeface="楷体_GB2312"/>
                <a:cs typeface="楷体_GB2312"/>
              </a:rPr>
              <a:t>③</a:t>
            </a:r>
            <a:r>
              <a:rPr lang="zh-CN" altLang="zh-CN" sz="2000" dirty="0"/>
              <a:t>这项要求的优先次序。</a:t>
            </a:r>
          </a:p>
          <a:p>
            <a:pPr marL="0" indent="0" eaLnBrk="1" hangingPunct="1">
              <a:lnSpc>
                <a:spcPct val="110000"/>
              </a:lnSpc>
              <a:spcBef>
                <a:spcPts val="600"/>
              </a:spcBef>
              <a:buNone/>
            </a:pPr>
            <a:r>
              <a:rPr lang="zh-CN" altLang="en-US" sz="2000" dirty="0">
                <a:ea typeface="楷体_GB2312"/>
                <a:cs typeface="楷体_GB2312"/>
              </a:rPr>
              <a:t>④</a:t>
            </a:r>
            <a:r>
              <a:rPr lang="zh-CN" altLang="zh-CN" sz="2000" dirty="0"/>
              <a:t>与修改有关的事后数据。</a:t>
            </a:r>
            <a:endParaRPr lang="zh-CN" altLang="en-US" sz="2400" dirty="0"/>
          </a:p>
          <a:p>
            <a:pPr marL="476250" indent="-476250">
              <a:lnSpc>
                <a:spcPct val="90000"/>
              </a:lnSpc>
              <a:buFont typeface="Arial" pitchFamily="34" charset="0"/>
              <a:buNone/>
            </a:pPr>
            <a:r>
              <a:rPr lang="zh-CN" altLang="en-US" sz="2200" dirty="0">
                <a:solidFill>
                  <a:srgbClr val="000000"/>
                </a:solidFill>
              </a:rPr>
              <a:t> </a:t>
            </a:r>
            <a:r>
              <a:rPr lang="zh-CN" altLang="en-US" sz="2000" dirty="0">
                <a:solidFill>
                  <a:srgbClr val="000000"/>
                </a:solidFill>
              </a:rPr>
              <a:t>在拟定进一步的维护计划之前，把软件修改报告提交给变化授权人审查批准</a:t>
            </a:r>
          </a:p>
          <a:p>
            <a:pPr marL="476250" indent="-476250">
              <a:lnSpc>
                <a:spcPct val="90000"/>
              </a:lnSpc>
              <a:buFontTx/>
              <a:buNone/>
            </a:pPr>
            <a:endParaRPr lang="zh-CN" altLang="en-US" sz="2500" b="1" dirty="0">
              <a:ea typeface="楷体_GB2312"/>
              <a:cs typeface="楷体_GB2312"/>
            </a:endParaRPr>
          </a:p>
        </p:txBody>
      </p:sp>
      <p:sp>
        <p:nvSpPr>
          <p:cNvPr id="4" name="标题 3"/>
          <p:cNvSpPr txBox="1">
            <a:spLocks/>
          </p:cNvSpPr>
          <p:nvPr/>
        </p:nvSpPr>
        <p:spPr bwMode="auto">
          <a:xfrm>
            <a:off x="230832" y="0"/>
            <a:ext cx="8229600" cy="9087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dirty="0">
                <a:latin typeface="+mn-ea"/>
                <a:ea typeface="+mn-ea"/>
              </a:rPr>
              <a:t>8.3</a:t>
            </a:r>
            <a:r>
              <a:rPr lang="en-US" altLang="zh-CN" b="1" dirty="0"/>
              <a:t> </a:t>
            </a:r>
            <a:r>
              <a:rPr lang="zh-CN" altLang="en-US" b="1" dirty="0"/>
              <a:t>软件维护的过程</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916238" y="6300788"/>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rPr>
              <a:t>8.3 </a:t>
            </a:r>
            <a:r>
              <a:rPr lang="zh-CN" altLang="en-US" sz="2400" dirty="0">
                <a:solidFill>
                  <a:srgbClr val="D9D9D9"/>
                </a:solidFill>
                <a:latin typeface="+mn-ea"/>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 name="内容占位符 4"/>
          <p:cNvSpPr txBox="1">
            <a:spLocks/>
          </p:cNvSpPr>
          <p:nvPr/>
        </p:nvSpPr>
        <p:spPr bwMode="auto">
          <a:xfrm>
            <a:off x="549275" y="105251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a:latin typeface="+mn-ea"/>
              </a:rPr>
              <a:t>3</a:t>
            </a:r>
            <a:r>
              <a:rPr lang="en-US" altLang="zh-CN" b="1" dirty="0">
                <a:solidFill>
                  <a:prstClr val="black"/>
                </a:solidFill>
              </a:rPr>
              <a:t>. </a:t>
            </a:r>
            <a:r>
              <a:rPr lang="zh-CN" altLang="en-US" b="1" dirty="0">
                <a:solidFill>
                  <a:prstClr val="black"/>
                </a:solidFill>
              </a:rPr>
              <a:t>维护的事件流</a:t>
            </a:r>
          </a:p>
        </p:txBody>
      </p:sp>
      <p:pic>
        <p:nvPicPr>
          <p:cNvPr id="35845"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24300" y="2105025"/>
            <a:ext cx="4813300" cy="3343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46" name="文本框 3"/>
          <p:cNvSpPr txBox="1">
            <a:spLocks noChangeArrowheads="1"/>
          </p:cNvSpPr>
          <p:nvPr/>
        </p:nvSpPr>
        <p:spPr bwMode="auto">
          <a:xfrm>
            <a:off x="395288" y="2133600"/>
            <a:ext cx="3363912" cy="316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a:t>右图</a:t>
            </a:r>
            <a:r>
              <a:rPr lang="en-US" altLang="zh-CN" sz="2000"/>
              <a:t>8.1</a:t>
            </a:r>
            <a:r>
              <a:rPr lang="zh-CN" altLang="en-US" sz="2000"/>
              <a:t>描绘了一项维护要求而引出的一串事件。</a:t>
            </a:r>
            <a:endParaRPr lang="en-US" altLang="zh-CN" sz="2000"/>
          </a:p>
          <a:p>
            <a:pPr eaLnBrk="1" hangingPunct="1"/>
            <a:r>
              <a:rPr lang="zh-CN" altLang="en-US" sz="2000"/>
              <a:t>首先应该确定要求进行的维护的类型。用户常常把一项要求看作是为了改正软件的错误</a:t>
            </a:r>
            <a:r>
              <a:rPr lang="en-US" altLang="zh-CN" sz="2000"/>
              <a:t>(</a:t>
            </a:r>
            <a:r>
              <a:rPr lang="zh-CN" altLang="en-US" sz="2000"/>
              <a:t>改正性维护</a:t>
            </a:r>
            <a:r>
              <a:rPr lang="en-US" altLang="zh-CN" sz="2000"/>
              <a:t>)</a:t>
            </a:r>
            <a:r>
              <a:rPr lang="zh-CN" altLang="en-US" sz="2000"/>
              <a:t>，而开发人员可能把同一项要求看作是适应性或完善性维护。当存在不同意见时必须协商解决。</a:t>
            </a:r>
          </a:p>
        </p:txBody>
      </p:sp>
      <p:cxnSp>
        <p:nvCxnSpPr>
          <p:cNvPr id="5" name="直接连接符 4"/>
          <p:cNvCxnSpPr/>
          <p:nvPr/>
        </p:nvCxnSpPr>
        <p:spPr>
          <a:xfrm>
            <a:off x="3759200" y="1812925"/>
            <a:ext cx="0" cy="3776663"/>
          </a:xfrm>
          <a:prstGeom prst="line">
            <a:avLst/>
          </a:prstGeom>
        </p:spPr>
        <p:style>
          <a:lnRef idx="1">
            <a:schemeClr val="accent1"/>
          </a:lnRef>
          <a:fillRef idx="0">
            <a:schemeClr val="accent1"/>
          </a:fillRef>
          <a:effectRef idx="0">
            <a:schemeClr val="accent1"/>
          </a:effectRef>
          <a:fontRef idx="minor">
            <a:schemeClr val="tx1"/>
          </a:fontRef>
        </p:style>
      </p:cxnSp>
      <p:sp>
        <p:nvSpPr>
          <p:cNvPr id="10" name="标题 3"/>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8.3</a:t>
            </a:r>
            <a:r>
              <a:rPr lang="en-US" altLang="zh-CN" b="1"/>
              <a:t> </a:t>
            </a:r>
            <a:r>
              <a:rPr lang="zh-CN" altLang="en-US" b="1"/>
              <a:t>软件维护的过程</a:t>
            </a:r>
            <a:endParaRPr lang="zh-CN" altLang="en-US" b="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8.3</a:t>
            </a:r>
            <a:r>
              <a:rPr lang="en-US" altLang="zh-CN" sz="2400" dirty="0">
                <a:solidFill>
                  <a:srgbClr val="D9D9D9"/>
                </a:solidFill>
                <a:latin typeface="隶书" pitchFamily="49" charset="-122"/>
                <a:ea typeface="隶书" pitchFamily="49" charset="-122"/>
              </a:rPr>
              <a:t> </a:t>
            </a:r>
            <a:r>
              <a:rPr lang="zh-CN" altLang="en-US" sz="2400" dirty="0">
                <a:solidFill>
                  <a:srgbClr val="D9D9D9"/>
                </a:solidFill>
                <a:latin typeface="+mn-ea"/>
                <a:ea typeface="+mn-ea"/>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36868" name="文本框 2"/>
          <p:cNvSpPr txBox="1">
            <a:spLocks noChangeArrowheads="1"/>
          </p:cNvSpPr>
          <p:nvPr/>
        </p:nvSpPr>
        <p:spPr bwMode="auto">
          <a:xfrm>
            <a:off x="539552" y="1570037"/>
            <a:ext cx="7869238" cy="341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dirty="0"/>
              <a:t>       由上图可知，对一项改正性维护要求</a:t>
            </a:r>
            <a:r>
              <a:rPr lang="en-US" altLang="zh-CN" sz="2400" dirty="0"/>
              <a:t>(</a:t>
            </a:r>
            <a:r>
              <a:rPr lang="zh-CN" altLang="en-US" sz="2400" dirty="0"/>
              <a:t>图中“错误”通路</a:t>
            </a:r>
            <a:r>
              <a:rPr lang="en-US" altLang="zh-CN" sz="2400" dirty="0"/>
              <a:t>)</a:t>
            </a:r>
            <a:r>
              <a:rPr lang="zh-CN" altLang="en-US" sz="2400" dirty="0"/>
              <a:t>的处理，从估量错误的严重程度开始。如果是一个严重的错误，则在系统管理员的指导下分派人员，并且立即开始问题分析过程。如果错误并不严重，那么改正性的维护和其他要求软件开发资源的任务一起统筹安排。</a:t>
            </a:r>
            <a:endParaRPr lang="en-US" altLang="zh-CN" sz="2400" dirty="0"/>
          </a:p>
          <a:p>
            <a:pPr eaLnBrk="1" hangingPunct="1"/>
            <a:r>
              <a:rPr lang="en-US" altLang="zh-CN" sz="2400" dirty="0"/>
              <a:t>       </a:t>
            </a:r>
            <a:r>
              <a:rPr lang="zh-CN" altLang="en-US" sz="2400" dirty="0"/>
              <a:t>适应性维护和完善性维护的要求沿着相同的事件流通路前进。应该确定每个维护要求的优先次序，并且安排要求的工作时间，就好像它是另一个开发任务一样。如果一项维护要求的优先次序非常高，可能立即开始维护工作。</a:t>
            </a:r>
          </a:p>
        </p:txBody>
      </p:sp>
      <p:sp>
        <p:nvSpPr>
          <p:cNvPr id="7" name="标题 3"/>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8.3</a:t>
            </a:r>
            <a:r>
              <a:rPr lang="en-US" altLang="zh-CN" b="1"/>
              <a:t> </a:t>
            </a:r>
            <a:r>
              <a:rPr lang="zh-CN" altLang="en-US" b="1"/>
              <a:t>软件维护的过程</a:t>
            </a:r>
            <a:endParaRPr lang="zh-CN" altLang="en-US" b="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8.3</a:t>
            </a:r>
            <a:r>
              <a:rPr lang="en-US" altLang="zh-CN" sz="2400" dirty="0">
                <a:solidFill>
                  <a:srgbClr val="D9D9D9"/>
                </a:solidFill>
                <a:latin typeface="隶书" pitchFamily="49" charset="-122"/>
                <a:ea typeface="隶书" pitchFamily="49" charset="-122"/>
              </a:rPr>
              <a:t> </a:t>
            </a:r>
            <a:r>
              <a:rPr lang="zh-CN" altLang="en-US" sz="2400" dirty="0">
                <a:solidFill>
                  <a:srgbClr val="D9D9D9"/>
                </a:solidFill>
                <a:latin typeface="+mn-ea"/>
                <a:ea typeface="+mn-ea"/>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37892" name="文本框 2"/>
          <p:cNvSpPr txBox="1">
            <a:spLocks noChangeArrowheads="1"/>
          </p:cNvSpPr>
          <p:nvPr/>
        </p:nvSpPr>
        <p:spPr bwMode="auto">
          <a:xfrm>
            <a:off x="569913" y="1566863"/>
            <a:ext cx="7910512" cy="323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t>      不管维护类型如何，都需要进行同样的技术工作。包括：</a:t>
            </a:r>
            <a:endParaRPr lang="en-US" altLang="zh-CN" sz="2400"/>
          </a:p>
          <a:p>
            <a:pPr lvl="1" eaLnBrk="1" hangingPunct="1"/>
            <a:r>
              <a:rPr lang="zh-CN" altLang="en-US" sz="2000" b="1"/>
              <a:t>修改软件设计、复查、必要的代码修改、单元测试和集成测试</a:t>
            </a:r>
            <a:r>
              <a:rPr lang="en-US" altLang="zh-CN" sz="2000" b="1"/>
              <a:t>(</a:t>
            </a:r>
            <a:r>
              <a:rPr lang="zh-CN" altLang="en-US" sz="2000" b="1"/>
              <a:t>包括使用以前的测试方案的回归测试</a:t>
            </a:r>
            <a:r>
              <a:rPr lang="en-US" altLang="zh-CN" sz="2000" b="1"/>
              <a:t>)</a:t>
            </a:r>
            <a:r>
              <a:rPr lang="zh-CN" altLang="en-US" sz="2000" b="1"/>
              <a:t>、验收测试和复审</a:t>
            </a:r>
            <a:r>
              <a:rPr lang="zh-CN" altLang="en-US" sz="2000"/>
              <a:t>。</a:t>
            </a:r>
            <a:endParaRPr lang="en-US" altLang="zh-CN" sz="2000"/>
          </a:p>
          <a:p>
            <a:pPr eaLnBrk="1" hangingPunct="1"/>
            <a:r>
              <a:rPr lang="zh-CN" altLang="en-US" sz="2400"/>
              <a:t>不同类型的维护强调的重点不同，但是基本途径是相同的。维护事件流中最后一个事件是复审，它再次检验软件配置的所有成分的有效性，并且保证事实上满足了维护要求表中的要求。</a:t>
            </a:r>
            <a:endParaRPr lang="en-US" altLang="zh-CN" sz="1000"/>
          </a:p>
          <a:p>
            <a:pPr eaLnBrk="1" hangingPunct="1"/>
            <a:r>
              <a:rPr lang="zh-CN" altLang="en-US" sz="2000"/>
              <a:t>         </a:t>
            </a:r>
            <a:endParaRPr lang="zh-CN" altLang="en-US" sz="2400"/>
          </a:p>
        </p:txBody>
      </p:sp>
      <p:sp>
        <p:nvSpPr>
          <p:cNvPr id="8" name="标题 3"/>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8.3</a:t>
            </a:r>
            <a:r>
              <a:rPr lang="en-US" altLang="zh-CN" b="1"/>
              <a:t> </a:t>
            </a:r>
            <a:r>
              <a:rPr lang="zh-CN" altLang="en-US" b="1"/>
              <a:t>软件维护的过程</a:t>
            </a:r>
            <a:endParaRPr lang="zh-CN" altLang="en-US" b="1"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8.3</a:t>
            </a:r>
            <a:r>
              <a:rPr lang="en-US" altLang="zh-CN" sz="2400" dirty="0">
                <a:solidFill>
                  <a:srgbClr val="D9D9D9"/>
                </a:solidFill>
                <a:latin typeface="隶书" pitchFamily="49" charset="-122"/>
                <a:ea typeface="隶书" pitchFamily="49" charset="-122"/>
              </a:rPr>
              <a:t> </a:t>
            </a:r>
            <a:r>
              <a:rPr lang="zh-CN" altLang="en-US" sz="2400" dirty="0">
                <a:solidFill>
                  <a:srgbClr val="D9D9D9"/>
                </a:solidFill>
                <a:latin typeface="+mn-ea"/>
                <a:ea typeface="+mn-ea"/>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3" name="文本框 2"/>
          <p:cNvSpPr txBox="1"/>
          <p:nvPr/>
        </p:nvSpPr>
        <p:spPr>
          <a:xfrm>
            <a:off x="611188" y="1484313"/>
            <a:ext cx="7970837" cy="3416300"/>
          </a:xfrm>
          <a:prstGeom prst="rect">
            <a:avLst/>
          </a:prstGeom>
          <a:noFill/>
        </p:spPr>
        <p:txBody>
          <a:bodyPr>
            <a:spAutoFit/>
          </a:bodyPr>
          <a:lstStyle/>
          <a:p>
            <a:pPr eaLnBrk="1" hangingPunct="1">
              <a:defRPr/>
            </a:pPr>
            <a:r>
              <a:rPr lang="zh-CN" altLang="en-US" sz="2400" dirty="0">
                <a:latin typeface="Arial" charset="0"/>
              </a:rPr>
              <a:t>       在完成软件维护任务之后，进行处境复查常常是有好处的。一般说来，这种复查试图回答下述问题。</a:t>
            </a:r>
          </a:p>
          <a:p>
            <a:pPr marL="342900" indent="-342900" eaLnBrk="1" hangingPunct="1">
              <a:buSzPct val="70000"/>
              <a:buFont typeface="Wingdings" panose="05000000000000000000" pitchFamily="2" charset="2"/>
              <a:buChar char="l"/>
              <a:defRPr/>
            </a:pPr>
            <a:r>
              <a:rPr lang="zh-CN" altLang="en-US" sz="2400" dirty="0">
                <a:latin typeface="Arial" charset="0"/>
              </a:rPr>
              <a:t>在当前处境下设计、编码或测试的哪些方面能用不同方法进行</a:t>
            </a:r>
            <a:r>
              <a:rPr lang="en-US" altLang="zh-CN" sz="2400" dirty="0">
                <a:latin typeface="Arial" charset="0"/>
              </a:rPr>
              <a:t>?</a:t>
            </a:r>
          </a:p>
          <a:p>
            <a:pPr marL="342900" indent="-342900" eaLnBrk="1" hangingPunct="1">
              <a:buSzPct val="70000"/>
              <a:buFont typeface="Wingdings" panose="05000000000000000000" pitchFamily="2" charset="2"/>
              <a:buChar char="l"/>
              <a:defRPr/>
            </a:pPr>
            <a:r>
              <a:rPr lang="zh-CN" altLang="en-US" sz="2400" dirty="0">
                <a:latin typeface="Arial" charset="0"/>
              </a:rPr>
              <a:t>哪些维护资源是应该有而事实上却没有的</a:t>
            </a:r>
            <a:r>
              <a:rPr lang="en-US" altLang="zh-CN" sz="2400" dirty="0">
                <a:latin typeface="Arial" charset="0"/>
              </a:rPr>
              <a:t>?</a:t>
            </a:r>
          </a:p>
          <a:p>
            <a:pPr marL="342900" indent="-342900" eaLnBrk="1" hangingPunct="1">
              <a:buSzPct val="70000"/>
              <a:buFont typeface="Wingdings" panose="05000000000000000000" pitchFamily="2" charset="2"/>
              <a:buChar char="l"/>
              <a:defRPr/>
            </a:pPr>
            <a:r>
              <a:rPr lang="zh-CN" altLang="en-US" sz="2400" dirty="0">
                <a:latin typeface="Arial" charset="0"/>
              </a:rPr>
              <a:t>对于这项维护工作什么是主要的</a:t>
            </a:r>
            <a:r>
              <a:rPr lang="en-US" altLang="zh-CN" sz="2400" dirty="0">
                <a:latin typeface="Arial" charset="0"/>
              </a:rPr>
              <a:t>(</a:t>
            </a:r>
            <a:r>
              <a:rPr lang="zh-CN" altLang="en-US" sz="2400" dirty="0">
                <a:latin typeface="Arial" charset="0"/>
              </a:rPr>
              <a:t>以及次要的</a:t>
            </a:r>
            <a:r>
              <a:rPr lang="en-US" altLang="zh-CN" sz="2400" dirty="0">
                <a:latin typeface="Arial" charset="0"/>
              </a:rPr>
              <a:t>)</a:t>
            </a:r>
            <a:r>
              <a:rPr lang="zh-CN" altLang="en-US" sz="2400" dirty="0">
                <a:latin typeface="Arial" charset="0"/>
              </a:rPr>
              <a:t>障碍</a:t>
            </a:r>
            <a:r>
              <a:rPr lang="en-US" altLang="zh-CN" sz="2400" dirty="0">
                <a:latin typeface="Arial" charset="0"/>
              </a:rPr>
              <a:t>?</a:t>
            </a:r>
          </a:p>
          <a:p>
            <a:pPr marL="342900" indent="-342900" eaLnBrk="1" hangingPunct="1">
              <a:buSzPct val="70000"/>
              <a:buFont typeface="Wingdings" panose="05000000000000000000" pitchFamily="2" charset="2"/>
              <a:buChar char="l"/>
              <a:defRPr/>
            </a:pPr>
            <a:r>
              <a:rPr lang="zh-CN" altLang="en-US" sz="2400" dirty="0">
                <a:latin typeface="Arial" charset="0"/>
              </a:rPr>
              <a:t>要求的维护类型中有预防性维护吗</a:t>
            </a:r>
            <a:r>
              <a:rPr lang="en-US" altLang="zh-CN" sz="2400" dirty="0">
                <a:latin typeface="Arial" charset="0"/>
              </a:rPr>
              <a:t>?</a:t>
            </a:r>
          </a:p>
          <a:p>
            <a:pPr eaLnBrk="1" hangingPunct="1">
              <a:defRPr/>
            </a:pPr>
            <a:r>
              <a:rPr lang="zh-CN" altLang="en-US" sz="2400" dirty="0">
                <a:latin typeface="Arial" charset="0"/>
              </a:rPr>
              <a:t>处境复查对将来维护工作的进行有重要影响，而且所提供的反馈信息对有效地管理软件组织十分重要。</a:t>
            </a:r>
          </a:p>
        </p:txBody>
      </p:sp>
      <p:sp>
        <p:nvSpPr>
          <p:cNvPr id="7" name="标题 3"/>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8.3</a:t>
            </a:r>
            <a:r>
              <a:rPr lang="en-US" altLang="zh-CN" b="1"/>
              <a:t> </a:t>
            </a:r>
            <a:r>
              <a:rPr lang="zh-CN" altLang="en-US" b="1"/>
              <a:t>软件维护的过程</a:t>
            </a:r>
            <a:endParaRPr lang="zh-CN" altLang="en-US"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0" y="44450"/>
            <a:ext cx="8229600" cy="1143000"/>
          </a:xfrm>
        </p:spPr>
        <p:txBody>
          <a:bodyPr/>
          <a:lstStyle/>
          <a:p>
            <a:pPr eaLnBrk="1" hangingPunct="1">
              <a:defRPr/>
            </a:pPr>
            <a:r>
              <a:rPr lang="zh-CN" altLang="en-US" b="1" dirty="0">
                <a:latin typeface="+mn-ea"/>
              </a:rPr>
              <a:t>第</a:t>
            </a:r>
            <a:r>
              <a:rPr lang="en-US" altLang="zh-CN" b="1" dirty="0">
                <a:latin typeface="+mn-ea"/>
              </a:rPr>
              <a:t>8</a:t>
            </a:r>
            <a:r>
              <a:rPr lang="zh-CN" altLang="en-US" b="1" dirty="0">
                <a:latin typeface="+mn-ea"/>
              </a:rPr>
              <a:t>章 维护</a:t>
            </a:r>
            <a:endParaRPr lang="en-US" altLang="zh-CN" b="1" dirty="0">
              <a:latin typeface="+mn-ea"/>
            </a:endParaRPr>
          </a:p>
        </p:txBody>
      </p:sp>
      <p:sp>
        <p:nvSpPr>
          <p:cNvPr id="3" name="内容占位符 2"/>
          <p:cNvSpPr>
            <a:spLocks noGrp="1"/>
          </p:cNvSpPr>
          <p:nvPr>
            <p:ph idx="4294967295"/>
          </p:nvPr>
        </p:nvSpPr>
        <p:spPr>
          <a:xfrm>
            <a:off x="684213" y="1484313"/>
            <a:ext cx="7848600" cy="3662362"/>
          </a:xfrm>
        </p:spPr>
        <p:txBody>
          <a:bodyPr/>
          <a:lstStyle/>
          <a:p>
            <a:pPr marL="0" indent="0">
              <a:lnSpc>
                <a:spcPts val="3000"/>
              </a:lnSpc>
              <a:buFont typeface="Arial" charset="0"/>
              <a:buNone/>
              <a:defRPr/>
            </a:pPr>
            <a:r>
              <a:rPr lang="zh-CN" altLang="en-US" sz="2800" dirty="0"/>
              <a:t>         在软件产品被开发出来并交付用户使用之后，就进入了软件的运行维护阶段。这个阶段是软件生命周期的最后一个阶段，其基本任务是保证软件在一个相当长的时期能够正常运行。</a:t>
            </a:r>
            <a:endParaRPr lang="en-US" altLang="zh-CN" sz="2800" dirty="0"/>
          </a:p>
          <a:p>
            <a:pPr marL="0" indent="0">
              <a:lnSpc>
                <a:spcPts val="3000"/>
              </a:lnSpc>
              <a:buFont typeface="Arial" charset="0"/>
              <a:buNone/>
              <a:defRPr/>
            </a:pPr>
            <a:r>
              <a:rPr lang="zh-CN" altLang="en-US" sz="2800" dirty="0">
                <a:latin typeface="+mn-ea"/>
              </a:rPr>
              <a:t>    软件维护需要的工作量很大，平均说来，大型软件的维护成本高达开发成本的</a:t>
            </a:r>
            <a:r>
              <a:rPr lang="en-US" altLang="zh-CN" sz="2800" dirty="0">
                <a:latin typeface="+mn-ea"/>
              </a:rPr>
              <a:t>4</a:t>
            </a:r>
            <a:r>
              <a:rPr lang="zh-CN" altLang="en-US" sz="2800" dirty="0">
                <a:latin typeface="+mn-ea"/>
              </a:rPr>
              <a:t>倍左右。</a:t>
            </a:r>
            <a:endParaRPr lang="en-US" altLang="zh-CN" sz="2800" dirty="0">
              <a:latin typeface="+mn-ea"/>
            </a:endParaRPr>
          </a:p>
          <a:p>
            <a:pPr marL="0" indent="0">
              <a:lnSpc>
                <a:spcPts val="3000"/>
              </a:lnSpc>
              <a:buFont typeface="Arial" charset="0"/>
              <a:buNone/>
              <a:defRPr/>
            </a:pPr>
            <a:r>
              <a:rPr lang="zh-CN" altLang="en-US" sz="2800" dirty="0">
                <a:latin typeface="+mn-ea"/>
              </a:rPr>
              <a:t>    软件工程的主要目的就是要提高软件的可维护性，减少软件维护所需要的工作量，降低软件系统的总成本。</a:t>
            </a:r>
          </a:p>
        </p:txBody>
      </p:sp>
      <p:sp>
        <p:nvSpPr>
          <p:cNvPr id="12292" name="1 Título"/>
          <p:cNvSpPr txBox="1">
            <a:spLocks/>
          </p:cNvSpPr>
          <p:nvPr/>
        </p:nvSpPr>
        <p:spPr bwMode="auto">
          <a:xfrm>
            <a:off x="2843213"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400">
                <a:solidFill>
                  <a:srgbClr val="D9D9D9"/>
                </a:solidFill>
                <a:latin typeface="宋体" pitchFamily="2" charset="-122"/>
              </a:rPr>
              <a:t>引言</a:t>
            </a:r>
          </a:p>
        </p:txBody>
      </p:sp>
    </p:spTree>
    <p:extLst>
      <p:ext uri="{BB962C8B-B14F-4D97-AF65-F5344CB8AC3E}">
        <p14:creationId xmlns:p14="http://schemas.microsoft.com/office/powerpoint/2010/main" val="6336876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8.3</a:t>
            </a:r>
            <a:r>
              <a:rPr lang="en-US" altLang="zh-CN" sz="2400" dirty="0">
                <a:solidFill>
                  <a:srgbClr val="D9D9D9"/>
                </a:solidFill>
                <a:latin typeface="隶书" pitchFamily="49" charset="-122"/>
                <a:ea typeface="隶书" pitchFamily="49" charset="-122"/>
              </a:rPr>
              <a:t> </a:t>
            </a:r>
            <a:r>
              <a:rPr lang="zh-CN" altLang="en-US" sz="2400" dirty="0">
                <a:solidFill>
                  <a:srgbClr val="D9D9D9"/>
                </a:solidFill>
                <a:latin typeface="+mn-ea"/>
                <a:ea typeface="+mn-ea"/>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 name="内容占位符 4"/>
          <p:cNvSpPr txBox="1">
            <a:spLocks/>
          </p:cNvSpPr>
          <p:nvPr/>
        </p:nvSpPr>
        <p:spPr bwMode="auto">
          <a:xfrm>
            <a:off x="549275" y="102393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a:latin typeface="+mn-ea"/>
              </a:rPr>
              <a:t>4. </a:t>
            </a:r>
            <a:r>
              <a:rPr lang="zh-CN" altLang="en-US" b="1" dirty="0">
                <a:solidFill>
                  <a:prstClr val="black"/>
                </a:solidFill>
              </a:rPr>
              <a:t>保护维护记录</a:t>
            </a:r>
          </a:p>
        </p:txBody>
      </p:sp>
      <p:sp>
        <p:nvSpPr>
          <p:cNvPr id="39941" name="文本框 1"/>
          <p:cNvSpPr txBox="1">
            <a:spLocks noChangeArrowheads="1"/>
          </p:cNvSpPr>
          <p:nvPr/>
        </p:nvSpPr>
        <p:spPr bwMode="auto">
          <a:xfrm>
            <a:off x="395288" y="2205038"/>
            <a:ext cx="856932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t>Swanson</a:t>
            </a:r>
            <a:r>
              <a:rPr lang="zh-CN" altLang="en-US" sz="2400"/>
              <a:t>提出了：</a:t>
            </a:r>
            <a:endParaRPr lang="en-US" altLang="zh-CN" sz="2400"/>
          </a:p>
        </p:txBody>
      </p:sp>
      <p:sp>
        <p:nvSpPr>
          <p:cNvPr id="39942" name="文本框 2"/>
          <p:cNvSpPr txBox="1">
            <a:spLocks noChangeArrowheads="1"/>
          </p:cNvSpPr>
          <p:nvPr/>
        </p:nvSpPr>
        <p:spPr bwMode="auto">
          <a:xfrm>
            <a:off x="539750" y="2746375"/>
            <a:ext cx="7940675"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t>1</a:t>
            </a:r>
            <a:r>
              <a:rPr lang="zh-CN" altLang="en-US" sz="2000"/>
              <a:t>程序标识；</a:t>
            </a:r>
            <a:r>
              <a:rPr lang="en-US" altLang="zh-CN" sz="2000"/>
              <a:t>2</a:t>
            </a:r>
            <a:r>
              <a:rPr lang="zh-CN" altLang="en-US" sz="2000"/>
              <a:t>源语句数；</a:t>
            </a:r>
            <a:r>
              <a:rPr lang="en-US" altLang="zh-CN" sz="2000"/>
              <a:t>3</a:t>
            </a:r>
            <a:r>
              <a:rPr lang="zh-CN" altLang="en-US" sz="2000"/>
              <a:t>机器指令条数；</a:t>
            </a:r>
            <a:r>
              <a:rPr lang="en-US" altLang="zh-CN" sz="2000"/>
              <a:t>4</a:t>
            </a:r>
            <a:r>
              <a:rPr lang="zh-CN" altLang="en-US" sz="2000"/>
              <a:t>使用的程序设计语言；</a:t>
            </a:r>
            <a:r>
              <a:rPr lang="en-US" altLang="zh-CN" sz="2000"/>
              <a:t>5</a:t>
            </a:r>
            <a:r>
              <a:rPr lang="zh-CN" altLang="en-US" sz="2000"/>
              <a:t>程序安装的日期；</a:t>
            </a:r>
            <a:r>
              <a:rPr lang="en-US" altLang="zh-CN" sz="2000"/>
              <a:t>6</a:t>
            </a:r>
            <a:r>
              <a:rPr lang="zh-CN" altLang="en-US" sz="2000"/>
              <a:t>自从安装以来程序运行的次数；</a:t>
            </a:r>
            <a:r>
              <a:rPr lang="en-US" altLang="zh-CN" sz="2000"/>
              <a:t>7</a:t>
            </a:r>
            <a:r>
              <a:rPr lang="zh-CN" altLang="en-US" sz="2000"/>
              <a:t>自从安装以来程序失效的次数；</a:t>
            </a:r>
            <a:r>
              <a:rPr lang="en-US" altLang="zh-CN" sz="2000"/>
              <a:t>8</a:t>
            </a:r>
            <a:r>
              <a:rPr lang="zh-CN" altLang="en-US" sz="2000"/>
              <a:t>程序变动的层次和标识；</a:t>
            </a:r>
            <a:r>
              <a:rPr lang="en-US" altLang="zh-CN" sz="2000"/>
              <a:t>9</a:t>
            </a:r>
            <a:r>
              <a:rPr lang="zh-CN" altLang="en-US" sz="2000"/>
              <a:t>因程序变动而增加的源语句数；</a:t>
            </a:r>
            <a:r>
              <a:rPr lang="en-US" altLang="zh-CN" sz="2000"/>
              <a:t>10</a:t>
            </a:r>
            <a:r>
              <a:rPr lang="zh-CN" altLang="en-US" sz="2000"/>
              <a:t>因程序变动而删除的源语句数；</a:t>
            </a:r>
            <a:r>
              <a:rPr lang="en-US" altLang="zh-CN" sz="2000"/>
              <a:t>11</a:t>
            </a:r>
            <a:r>
              <a:rPr lang="zh-CN" altLang="en-US" sz="2000"/>
              <a:t>每个改动耗费的人时数；</a:t>
            </a:r>
            <a:r>
              <a:rPr lang="en-US" altLang="zh-CN" sz="2000"/>
              <a:t>12</a:t>
            </a:r>
            <a:r>
              <a:rPr lang="zh-CN" altLang="en-US" sz="2000"/>
              <a:t>程序改动的日期；</a:t>
            </a:r>
            <a:r>
              <a:rPr lang="en-US" altLang="zh-CN" sz="2000"/>
              <a:t>13</a:t>
            </a:r>
            <a:r>
              <a:rPr lang="zh-CN" altLang="en-US" sz="2000"/>
              <a:t>软件工程师的名字；</a:t>
            </a:r>
            <a:r>
              <a:rPr lang="en-US" altLang="zh-CN" sz="2000"/>
              <a:t>14</a:t>
            </a:r>
            <a:r>
              <a:rPr lang="zh-CN" altLang="en-US" sz="2000"/>
              <a:t>维护要求表的标识；</a:t>
            </a:r>
            <a:r>
              <a:rPr lang="en-US" altLang="zh-CN" sz="2000"/>
              <a:t>15</a:t>
            </a:r>
            <a:r>
              <a:rPr lang="zh-CN" altLang="en-US" sz="2000"/>
              <a:t>维护类型；</a:t>
            </a:r>
            <a:r>
              <a:rPr lang="en-US" altLang="zh-CN" sz="2000"/>
              <a:t>16</a:t>
            </a:r>
            <a:r>
              <a:rPr lang="zh-CN" altLang="en-US" sz="2000"/>
              <a:t>维护开始和完成的日期；</a:t>
            </a:r>
            <a:r>
              <a:rPr lang="en-US" altLang="zh-CN" sz="2000"/>
              <a:t>17</a:t>
            </a:r>
            <a:r>
              <a:rPr lang="zh-CN" altLang="en-US" sz="2000"/>
              <a:t>累计用于维护的人时数；</a:t>
            </a:r>
            <a:r>
              <a:rPr lang="en-US" altLang="zh-CN" sz="2000"/>
              <a:t>18</a:t>
            </a:r>
            <a:r>
              <a:rPr lang="zh-CN" altLang="en-US" sz="2000"/>
              <a:t>与完成的维护相联系的纯效益。</a:t>
            </a:r>
          </a:p>
        </p:txBody>
      </p:sp>
      <p:sp>
        <p:nvSpPr>
          <p:cNvPr id="39943" name="文本框 4"/>
          <p:cNvSpPr txBox="1">
            <a:spLocks noChangeArrowheads="1"/>
          </p:cNvSpPr>
          <p:nvPr/>
        </p:nvSpPr>
        <p:spPr bwMode="auto">
          <a:xfrm>
            <a:off x="479425" y="5014913"/>
            <a:ext cx="8094663"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t>应该为每项维护工作都收集上述数据。可以利用这些数据构成一个维护数据库的基础。</a:t>
            </a:r>
          </a:p>
        </p:txBody>
      </p:sp>
      <p:sp>
        <p:nvSpPr>
          <p:cNvPr id="39944" name="文本框 5"/>
          <p:cNvSpPr txBox="1">
            <a:spLocks noChangeArrowheads="1"/>
          </p:cNvSpPr>
          <p:nvPr/>
        </p:nvSpPr>
        <p:spPr bwMode="auto">
          <a:xfrm>
            <a:off x="684213" y="1628775"/>
            <a:ext cx="800258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a:solidFill>
                  <a:srgbClr val="FF0000"/>
                </a:solidFill>
                <a:latin typeface="宋体" pitchFamily="2" charset="-122"/>
              </a:rPr>
              <a:t>哪些数据是值得记录的？</a:t>
            </a:r>
          </a:p>
        </p:txBody>
      </p:sp>
      <p:sp>
        <p:nvSpPr>
          <p:cNvPr id="12" name="标题 3"/>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8.3</a:t>
            </a:r>
            <a:r>
              <a:rPr lang="en-US" altLang="zh-CN" b="1"/>
              <a:t> </a:t>
            </a:r>
            <a:r>
              <a:rPr lang="zh-CN" altLang="en-US" b="1"/>
              <a:t>软件维护的过程</a:t>
            </a:r>
            <a:endParaRPr lang="zh-CN" altLang="en-US" b="1"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8.3 </a:t>
            </a:r>
            <a:r>
              <a:rPr lang="zh-CN" altLang="en-US" sz="2400" dirty="0">
                <a:solidFill>
                  <a:srgbClr val="D9D9D9"/>
                </a:solidFill>
                <a:latin typeface="+mn-ea"/>
                <a:ea typeface="+mn-ea"/>
              </a:rPr>
              <a:t>软件维护的过程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 name="内容占位符 4"/>
          <p:cNvSpPr txBox="1">
            <a:spLocks/>
          </p:cNvSpPr>
          <p:nvPr/>
        </p:nvSpPr>
        <p:spPr bwMode="auto">
          <a:xfrm>
            <a:off x="468313" y="11842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a:latin typeface="+mn-ea"/>
              </a:rPr>
              <a:t>5. </a:t>
            </a:r>
            <a:r>
              <a:rPr lang="zh-CN" altLang="en-US" b="1" dirty="0">
                <a:solidFill>
                  <a:prstClr val="black"/>
                </a:solidFill>
              </a:rPr>
              <a:t>评价维护活动</a:t>
            </a:r>
          </a:p>
        </p:txBody>
      </p:sp>
      <p:sp>
        <p:nvSpPr>
          <p:cNvPr id="40965" name="文本框 1"/>
          <p:cNvSpPr txBox="1">
            <a:spLocks noChangeArrowheads="1"/>
          </p:cNvSpPr>
          <p:nvPr/>
        </p:nvSpPr>
        <p:spPr bwMode="auto">
          <a:xfrm>
            <a:off x="315913" y="1958975"/>
            <a:ext cx="86407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t>可以从下述</a:t>
            </a:r>
            <a:r>
              <a:rPr lang="en-US" altLang="zh-CN" sz="2400"/>
              <a:t>7</a:t>
            </a:r>
            <a:r>
              <a:rPr lang="zh-CN" altLang="en-US" sz="2400"/>
              <a:t>个方面度量维护工作。</a:t>
            </a:r>
          </a:p>
        </p:txBody>
      </p:sp>
      <p:sp>
        <p:nvSpPr>
          <p:cNvPr id="40966" name="文本框 2"/>
          <p:cNvSpPr txBox="1">
            <a:spLocks noChangeArrowheads="1"/>
          </p:cNvSpPr>
          <p:nvPr/>
        </p:nvSpPr>
        <p:spPr bwMode="auto">
          <a:xfrm>
            <a:off x="468313" y="2541588"/>
            <a:ext cx="80835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400"/>
              <a:t>(1) </a:t>
            </a:r>
            <a:r>
              <a:rPr lang="zh-CN" altLang="en-US" sz="2400"/>
              <a:t>每次程序运行平均失效的次数。</a:t>
            </a:r>
          </a:p>
          <a:p>
            <a:pPr eaLnBrk="1" hangingPunct="1"/>
            <a:r>
              <a:rPr lang="en-US" altLang="zh-CN" sz="2400"/>
              <a:t>(2) </a:t>
            </a:r>
            <a:r>
              <a:rPr lang="zh-CN" altLang="en-US" sz="2400"/>
              <a:t>用于每一类维护活动的总人时数。</a:t>
            </a:r>
          </a:p>
          <a:p>
            <a:pPr eaLnBrk="1" hangingPunct="1"/>
            <a:r>
              <a:rPr lang="en-US" altLang="zh-CN" sz="2400"/>
              <a:t>(3) </a:t>
            </a:r>
            <a:r>
              <a:rPr lang="zh-CN" altLang="en-US" sz="2400"/>
              <a:t>平均每个程序、每种语言、每种维护类型所做的程序变动数。</a:t>
            </a:r>
          </a:p>
          <a:p>
            <a:pPr eaLnBrk="1" hangingPunct="1"/>
            <a:r>
              <a:rPr lang="en-US" altLang="zh-CN" sz="2400"/>
              <a:t>(4) </a:t>
            </a:r>
            <a:r>
              <a:rPr lang="zh-CN" altLang="en-US" sz="2400"/>
              <a:t>维护过程中增加或删除一个源语句平均花费的人时数。</a:t>
            </a:r>
          </a:p>
          <a:p>
            <a:pPr eaLnBrk="1" hangingPunct="1"/>
            <a:r>
              <a:rPr lang="en-US" altLang="zh-CN" sz="2400"/>
              <a:t>(5) </a:t>
            </a:r>
            <a:r>
              <a:rPr lang="zh-CN" altLang="en-US" sz="2400"/>
              <a:t>维护每种语言平均花费的人时数。</a:t>
            </a:r>
          </a:p>
          <a:p>
            <a:pPr eaLnBrk="1" hangingPunct="1"/>
            <a:r>
              <a:rPr lang="en-US" altLang="zh-CN" sz="2400"/>
              <a:t>(6) </a:t>
            </a:r>
            <a:r>
              <a:rPr lang="zh-CN" altLang="en-US" sz="2400"/>
              <a:t>一张维护要求表的平均周转时间。</a:t>
            </a:r>
          </a:p>
          <a:p>
            <a:pPr eaLnBrk="1" hangingPunct="1"/>
            <a:r>
              <a:rPr lang="en-US" altLang="zh-CN" sz="2400"/>
              <a:t>(7) </a:t>
            </a:r>
            <a:r>
              <a:rPr lang="zh-CN" altLang="en-US" sz="2400"/>
              <a:t>不同维护类型所占的百分比。</a:t>
            </a:r>
            <a:endParaRPr lang="en-US" altLang="zh-CN" sz="2400"/>
          </a:p>
        </p:txBody>
      </p:sp>
      <p:sp>
        <p:nvSpPr>
          <p:cNvPr id="9" name="标题 3"/>
          <p:cNvSpPr txBox="1">
            <a:spLocks/>
          </p:cNvSpPr>
          <p:nvPr/>
        </p:nvSpPr>
        <p:spPr bwMode="auto">
          <a:xfrm>
            <a:off x="250825" y="28575"/>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8.3</a:t>
            </a:r>
            <a:r>
              <a:rPr lang="en-US" altLang="zh-CN" b="1"/>
              <a:t> </a:t>
            </a:r>
            <a:r>
              <a:rPr lang="zh-CN" altLang="en-US" b="1"/>
              <a:t>软件维护的过程</a:t>
            </a:r>
            <a:endParaRPr lang="zh-CN" altLang="en-US" b="1"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2 Subtítulo"/>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Font typeface="Arial" pitchFamily="34" charset="0"/>
              <a:buNone/>
            </a:pPr>
            <a:endParaRPr lang="es-ES" altLang="zh-CN" sz="2000">
              <a:solidFill>
                <a:srgbClr val="BFBFBF"/>
              </a:solidFill>
              <a:latin typeface="Calibri" pitchFamily="34" charset="0"/>
            </a:endParaRPr>
          </a:p>
        </p:txBody>
      </p:sp>
      <p:pic>
        <p:nvPicPr>
          <p:cNvPr id="41987" name="Imagen 5" descr="C:\Users\Design\Documents\Edu\Product Launch\shadow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988"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989" name="TextBox 3">
            <a:hlinkClick r:id="rId5" action="ppaction://hlinksldjump"/>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41990" name="TextBox 4"/>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41991" name="TextBox 5"/>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41992" name="TextBox 6"/>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b="1" dirty="0">
                <a:solidFill>
                  <a:srgbClr val="9999CC">
                    <a:lumMod val="50000"/>
                  </a:srgbClr>
                </a:solidFill>
                <a:latin typeface="宋体" panose="02010600030101010101" pitchFamily="2" charset="-122"/>
              </a:rPr>
              <a:t>   </a:t>
            </a:r>
            <a:r>
              <a:rPr kumimoji="1" lang="en-US" altLang="zh-CN" sz="2800" b="1" dirty="0">
                <a:solidFill>
                  <a:prstClr val="black"/>
                </a:solidFill>
                <a:latin typeface="宋体" panose="02010600030101010101" pitchFamily="2" charset="-122"/>
              </a:rPr>
              <a:t>8.1   </a:t>
            </a:r>
            <a:r>
              <a:rPr kumimoji="1" lang="zh-CN" altLang="en-US" sz="2800" b="1" dirty="0">
                <a:solidFill>
                  <a:prstClr val="black"/>
                </a:solidFill>
                <a:latin typeface="宋体" panose="02010600030101010101" pitchFamily="2" charset="-122"/>
              </a:rPr>
              <a:t>软件维护的定义</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8.2   </a:t>
            </a:r>
            <a:r>
              <a:rPr kumimoji="1" lang="zh-CN" altLang="en-US" sz="2800" b="1" dirty="0">
                <a:solidFill>
                  <a:prstClr val="black"/>
                </a:solidFill>
                <a:latin typeface="宋体" panose="02010600030101010101" pitchFamily="2" charset="-122"/>
              </a:rPr>
              <a:t>软件维护的特点</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8.3   </a:t>
            </a:r>
            <a:r>
              <a:rPr kumimoji="1" lang="zh-CN" altLang="en-US" sz="2800" b="1" dirty="0">
                <a:solidFill>
                  <a:prstClr val="black"/>
                </a:solidFill>
                <a:latin typeface="宋体" panose="02010600030101010101" pitchFamily="2" charset="-122"/>
              </a:rPr>
              <a:t>软件维护过程</a:t>
            </a: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8.4   </a:t>
            </a:r>
            <a:r>
              <a:rPr kumimoji="1" lang="zh-CN" altLang="en-US" sz="2800" b="1" dirty="0">
                <a:solidFill>
                  <a:prstClr val="black"/>
                </a:solidFill>
                <a:latin typeface="宋体" panose="02010600030101010101" pitchFamily="2" charset="-122"/>
              </a:rPr>
              <a:t>软件的可维护性</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8.5   </a:t>
            </a:r>
            <a:r>
              <a:rPr kumimoji="1" lang="zh-CN" altLang="en-US" sz="2800" b="1" dirty="0">
                <a:solidFill>
                  <a:prstClr val="black"/>
                </a:solidFill>
                <a:latin typeface="宋体" panose="02010600030101010101" pitchFamily="2" charset="-122"/>
              </a:rPr>
              <a:t>预防性维护</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8.6   </a:t>
            </a:r>
            <a:r>
              <a:rPr kumimoji="1" lang="zh-CN" altLang="en-US" sz="2800" b="1" dirty="0">
                <a:solidFill>
                  <a:prstClr val="black"/>
                </a:solidFill>
                <a:latin typeface="宋体" panose="02010600030101010101" pitchFamily="2" charset="-122"/>
              </a:rPr>
              <a:t>软件再工程过程</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000" b="1" dirty="0">
                <a:solidFill>
                  <a:prstClr val="black"/>
                </a:solidFill>
                <a:latin typeface="宋体" panose="02010600030101010101" pitchFamily="2" charset="-122"/>
              </a:rPr>
              <a:t>   </a:t>
            </a:r>
          </a:p>
          <a:p>
            <a:pPr marL="0" indent="0" eaLnBrk="1" hangingPunct="1">
              <a:lnSpc>
                <a:spcPct val="250000"/>
              </a:lnSpc>
              <a:spcBef>
                <a:spcPct val="50000"/>
              </a:spcBef>
              <a:buClrTx/>
              <a:buSzTx/>
              <a:buFont typeface="Wingdings" pitchFamily="2" charset="2"/>
              <a:buNone/>
              <a:defRPr/>
            </a:pPr>
            <a:endParaRPr kumimoji="1" lang="zh-CN" altLang="en-US" sz="2400" b="1" dirty="0">
              <a:solidFill>
                <a:prstClr val="black"/>
              </a:solidFill>
              <a:latin typeface="宋体" panose="02010600030101010101"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a:solidFill>
                  <a:srgbClr val="9999CC">
                    <a:lumMod val="50000"/>
                  </a:srgbClr>
                </a:solidFill>
                <a:latin typeface="宋体" panose="02010600030101010101" pitchFamily="2" charset="-122"/>
              </a:rPr>
              <a:t>      </a:t>
            </a:r>
            <a:endParaRPr kumimoji="1" lang="zh-CN" altLang="en-US" sz="2400" b="1" dirty="0">
              <a:solidFill>
                <a:srgbClr val="9999CC">
                  <a:lumMod val="50000"/>
                </a:srgbClr>
              </a:solidFill>
              <a:latin typeface="宋体" panose="02010600030101010101" pitchFamily="2" charset="-122"/>
            </a:endParaRPr>
          </a:p>
          <a:p>
            <a:pPr eaLnBrk="1" hangingPunct="1">
              <a:buClr>
                <a:srgbClr val="00007D"/>
              </a:buClr>
              <a:defRPr/>
            </a:pPr>
            <a:endParaRPr lang="zh-CN" altLang="zh-CN" b="1" kern="0" dirty="0">
              <a:solidFill>
                <a:srgbClr val="000000"/>
              </a:solidFill>
              <a:latin typeface="宋体" panose="02010600030101010101" pitchFamily="2" charset="-122"/>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solidFill>
                  <a:prstClr val="black"/>
                </a:solidFill>
                <a:latin typeface="宋体" panose="02010600030101010101" pitchFamily="2" charset="-122"/>
              </a:rPr>
              <a:t>主要内容</a:t>
            </a:r>
            <a:endParaRPr lang="es-HN" b="1" dirty="0">
              <a:solidFill>
                <a:prstClr val="black"/>
              </a:solidFill>
              <a:latin typeface=""/>
              <a:ea typeface="+mn-ea"/>
            </a:endParaRPr>
          </a:p>
        </p:txBody>
      </p:sp>
      <p:sp>
        <p:nvSpPr>
          <p:cNvPr id="14" name="矩形 13"/>
          <p:cNvSpPr/>
          <p:nvPr/>
        </p:nvSpPr>
        <p:spPr>
          <a:xfrm>
            <a:off x="862013" y="30686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5" name="等腰三角形 14"/>
          <p:cNvSpPr/>
          <p:nvPr/>
        </p:nvSpPr>
        <p:spPr>
          <a:xfrm rot="5400000">
            <a:off x="269875" y="31543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4199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buFont typeface="Wingdings" pitchFamily="2" charset="2"/>
              <a:buNone/>
            </a:pPr>
            <a:r>
              <a:rPr kumimoji="1" lang="en-US" altLang="zh-CN" sz="2400">
                <a:solidFill>
                  <a:srgbClr val="FFFFFF"/>
                </a:solidFill>
                <a:latin typeface="宋体" pitchFamily="2" charset="-122"/>
              </a:rPr>
              <a:t>8.4   </a:t>
            </a:r>
            <a:r>
              <a:rPr kumimoji="1" lang="zh-CN" altLang="en-US" sz="2400">
                <a:solidFill>
                  <a:srgbClr val="FFFFFF"/>
                </a:solidFill>
                <a:latin typeface="宋体" pitchFamily="2" charset="-122"/>
              </a:rPr>
              <a:t>软件的可维护性</a:t>
            </a:r>
            <a:endParaRPr kumimoji="1" lang="en-US" altLang="zh-CN" sz="2400">
              <a:solidFill>
                <a:srgbClr val="FFFFFF"/>
              </a:solidFill>
              <a:latin typeface="宋体" pitchFamily="2" charset="-122"/>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8.4 </a:t>
            </a:r>
            <a:r>
              <a:rPr lang="zh-CN" altLang="en-US" sz="2400" dirty="0">
                <a:solidFill>
                  <a:srgbClr val="D9D9D9"/>
                </a:solidFill>
                <a:latin typeface="+mn-ea"/>
                <a:ea typeface="+mn-ea"/>
              </a:rPr>
              <a:t>软件的可维护性</a:t>
            </a:r>
          </a:p>
        </p:txBody>
      </p:sp>
      <p:sp>
        <p:nvSpPr>
          <p:cNvPr id="43013" name="文本框 2"/>
          <p:cNvSpPr txBox="1">
            <a:spLocks noChangeArrowheads="1"/>
          </p:cNvSpPr>
          <p:nvPr/>
        </p:nvSpPr>
        <p:spPr bwMode="auto">
          <a:xfrm>
            <a:off x="304143" y="4581128"/>
            <a:ext cx="8095403" cy="11387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dirty="0"/>
              <a:t>      </a:t>
            </a:r>
            <a:r>
              <a:rPr lang="zh-CN" altLang="en-US" sz="2200" dirty="0"/>
              <a:t>可以把软件的</a:t>
            </a:r>
            <a:r>
              <a:rPr lang="zh-CN" altLang="en-US" sz="2200" dirty="0">
                <a:solidFill>
                  <a:srgbClr val="FF0000"/>
                </a:solidFill>
              </a:rPr>
              <a:t>可维护性</a:t>
            </a:r>
            <a:r>
              <a:rPr lang="zh-CN" altLang="en-US" sz="2200" dirty="0"/>
              <a:t>定性地</a:t>
            </a:r>
            <a:r>
              <a:rPr lang="zh-CN" altLang="en-US" sz="2200" dirty="0">
                <a:solidFill>
                  <a:srgbClr val="FF0000"/>
                </a:solidFill>
              </a:rPr>
              <a:t>定义</a:t>
            </a:r>
            <a:r>
              <a:rPr lang="zh-CN" altLang="en-US" sz="2200" dirty="0"/>
              <a:t>为： 维护人员理解、改正、改动或改进这个软件的难易程度。提高可维护性是支配软件工程方法学所有步骤的关键目标！</a:t>
            </a:r>
            <a:endParaRPr lang="en-US" altLang="zh-CN" sz="2400" dirty="0"/>
          </a:p>
        </p:txBody>
      </p:sp>
      <p:sp>
        <p:nvSpPr>
          <p:cNvPr id="43014" name="文本框 3"/>
          <p:cNvSpPr txBox="1">
            <a:spLocks noChangeArrowheads="1"/>
          </p:cNvSpPr>
          <p:nvPr/>
        </p:nvSpPr>
        <p:spPr bwMode="auto">
          <a:xfrm>
            <a:off x="288033" y="1052736"/>
            <a:ext cx="8676455" cy="3231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ts val="600"/>
              </a:spcBef>
            </a:pPr>
            <a:r>
              <a:rPr lang="en-US" altLang="zh-CN" sz="2100" dirty="0"/>
              <a:t>    </a:t>
            </a:r>
            <a:r>
              <a:rPr lang="zh-CN" altLang="zh-CN" sz="2100" dirty="0"/>
              <a:t>由于在漫长的软件运行过程中需要不断的对软件进行维修，以使其进一步</a:t>
            </a:r>
            <a:r>
              <a:rPr lang="zh-CN" altLang="zh-CN" sz="2100" dirty="0">
                <a:solidFill>
                  <a:srgbClr val="FF0000"/>
                </a:solidFill>
              </a:rPr>
              <a:t>完善，改正新发现的错误，适应新的环境</a:t>
            </a:r>
            <a:r>
              <a:rPr lang="zh-CN" altLang="zh-CN" sz="2100" dirty="0"/>
              <a:t>和</a:t>
            </a:r>
            <a:r>
              <a:rPr lang="zh-CN" altLang="zh-CN" sz="2100" dirty="0">
                <a:solidFill>
                  <a:srgbClr val="FF0000"/>
                </a:solidFill>
              </a:rPr>
              <a:t>用户新的需求</a:t>
            </a:r>
            <a:r>
              <a:rPr lang="zh-CN" altLang="zh-CN" sz="2100" dirty="0"/>
              <a:t>，这些修改需要花费很多精力和时间，而且有时修改不正确，还会引入新的错误。</a:t>
            </a:r>
          </a:p>
          <a:p>
            <a:pPr eaLnBrk="1" hangingPunct="1">
              <a:spcBef>
                <a:spcPts val="600"/>
              </a:spcBef>
            </a:pPr>
            <a:r>
              <a:rPr lang="en-US" altLang="zh-CN" sz="2100" dirty="0"/>
              <a:t>    </a:t>
            </a:r>
            <a:r>
              <a:rPr lang="zh-CN" altLang="zh-CN" sz="2100" dirty="0"/>
              <a:t>另外，本应该</a:t>
            </a:r>
            <a:r>
              <a:rPr lang="zh-CN" altLang="zh-CN" sz="2100" dirty="0">
                <a:solidFill>
                  <a:srgbClr val="FF0000"/>
                </a:solidFill>
              </a:rPr>
              <a:t>严格按照软件工程的要求</a:t>
            </a:r>
            <a:r>
              <a:rPr lang="zh-CN" altLang="zh-CN" sz="2100" dirty="0"/>
              <a:t>进行软件开发，但由于种种原因并不能完全做到，致使软件的文档和源程序难以理解、难以修改，从而造成软件难以维护，维护的工作量增大，引入新错误的可能性增加</a:t>
            </a:r>
            <a:r>
              <a:rPr lang="zh-CN" altLang="zh-CN" sz="2100" dirty="0">
                <a:solidFill>
                  <a:srgbClr val="0000FF"/>
                </a:solidFill>
              </a:rPr>
              <a:t>。</a:t>
            </a:r>
            <a:endParaRPr lang="zh-CN" altLang="en-US" sz="2100" dirty="0">
              <a:solidFill>
                <a:srgbClr val="0000FF"/>
              </a:solidFill>
            </a:endParaRPr>
          </a:p>
          <a:p>
            <a:pPr eaLnBrk="1" hangingPunct="1">
              <a:spcBef>
                <a:spcPts val="600"/>
              </a:spcBef>
            </a:pPr>
            <a:r>
              <a:rPr lang="zh-CN" altLang="en-US" sz="2100" dirty="0">
                <a:solidFill>
                  <a:srgbClr val="0000FF"/>
                </a:solidFill>
              </a:rPr>
              <a:t>    </a:t>
            </a:r>
            <a:r>
              <a:rPr lang="zh-CN" altLang="en-US" sz="2100" dirty="0"/>
              <a:t>再者</a:t>
            </a:r>
            <a:r>
              <a:rPr lang="zh-CN" altLang="zh-CN" sz="2100" dirty="0"/>
              <a:t>，</a:t>
            </a:r>
            <a:r>
              <a:rPr lang="zh-CN" altLang="zh-CN" sz="2100" dirty="0">
                <a:solidFill>
                  <a:srgbClr val="FF0000"/>
                </a:solidFill>
              </a:rPr>
              <a:t>软件维护技术</a:t>
            </a:r>
            <a:r>
              <a:rPr lang="zh-CN" altLang="zh-CN" sz="2100" dirty="0"/>
              <a:t>并不像开发技术那样成熟和规范，自然会消耗较多的工作量，这直接影响了软件维护的成本。</a:t>
            </a:r>
          </a:p>
          <a:p>
            <a:pPr eaLnBrk="1" hangingPunct="1">
              <a:spcBef>
                <a:spcPts val="600"/>
              </a:spcBef>
            </a:pPr>
            <a:r>
              <a:rPr lang="zh-CN" altLang="zh-CN" sz="2100" dirty="0"/>
              <a:t>因此，为了使软件能够易于维护，应该尽可能地</a:t>
            </a:r>
            <a:r>
              <a:rPr lang="zh-CN" altLang="zh-CN" sz="2100" dirty="0">
                <a:solidFill>
                  <a:srgbClr val="FF3300"/>
                </a:solidFill>
              </a:rPr>
              <a:t>提高软件的可维护性</a:t>
            </a:r>
            <a:r>
              <a:rPr lang="zh-CN" altLang="zh-CN" sz="2100" dirty="0">
                <a:solidFill>
                  <a:srgbClr val="0000FF"/>
                </a:solidFill>
              </a:rPr>
              <a:t>。</a:t>
            </a:r>
            <a:endParaRPr lang="zh-CN" altLang="en-US" sz="2000" dirty="0"/>
          </a:p>
        </p:txBody>
      </p:sp>
      <p:sp>
        <p:nvSpPr>
          <p:cNvPr id="7" name="标题 3"/>
          <p:cNvSpPr txBox="1">
            <a:spLocks/>
          </p:cNvSpPr>
          <p:nvPr/>
        </p:nvSpPr>
        <p:spPr bwMode="auto">
          <a:xfrm>
            <a:off x="395288" y="116632"/>
            <a:ext cx="8229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sz="4000" b="1" dirty="0">
                <a:latin typeface="+mn-ea"/>
                <a:ea typeface="+mn-ea"/>
              </a:rPr>
              <a:t>8.4</a:t>
            </a:r>
            <a:r>
              <a:rPr lang="en-US" altLang="zh-CN" sz="4000" b="1" dirty="0"/>
              <a:t> </a:t>
            </a:r>
            <a:r>
              <a:rPr lang="zh-CN" altLang="en-US" sz="4000" b="1" dirty="0"/>
              <a:t>软件的可维护性</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627313" y="6291263"/>
            <a:ext cx="39084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8.4.1. </a:t>
            </a:r>
            <a:r>
              <a:rPr lang="zh-CN" altLang="en-US" sz="2400" dirty="0">
                <a:solidFill>
                  <a:srgbClr val="D9D9D9"/>
                </a:solidFill>
                <a:latin typeface="+mn-ea"/>
                <a:ea typeface="+mn-ea"/>
              </a:rPr>
              <a:t>决定软件可维护性的因素</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 name="内容占位符 4"/>
          <p:cNvSpPr txBox="1">
            <a:spLocks/>
          </p:cNvSpPr>
          <p:nvPr/>
        </p:nvSpPr>
        <p:spPr bwMode="auto">
          <a:xfrm>
            <a:off x="549275" y="120808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a:latin typeface="+mn-ea"/>
              </a:rPr>
              <a:t>8.4.1</a:t>
            </a:r>
            <a:r>
              <a:rPr lang="en-US" altLang="zh-CN" b="1" dirty="0">
                <a:solidFill>
                  <a:prstClr val="black"/>
                </a:solidFill>
              </a:rPr>
              <a:t>. </a:t>
            </a:r>
            <a:r>
              <a:rPr lang="zh-CN" altLang="en-US" b="1" dirty="0">
                <a:solidFill>
                  <a:prstClr val="black"/>
                </a:solidFill>
              </a:rPr>
              <a:t>决定软件可维护性的因素</a:t>
            </a:r>
          </a:p>
        </p:txBody>
      </p:sp>
      <p:sp>
        <p:nvSpPr>
          <p:cNvPr id="3" name="文本框 2"/>
          <p:cNvSpPr txBox="1"/>
          <p:nvPr/>
        </p:nvSpPr>
        <p:spPr>
          <a:xfrm>
            <a:off x="571500" y="1871663"/>
            <a:ext cx="8053388" cy="3784600"/>
          </a:xfrm>
          <a:prstGeom prst="rect">
            <a:avLst/>
          </a:prstGeom>
          <a:noFill/>
        </p:spPr>
        <p:txBody>
          <a:bodyPr>
            <a:spAutoFit/>
          </a:bodyPr>
          <a:lstStyle/>
          <a:p>
            <a:pPr eaLnBrk="1" hangingPunct="1">
              <a:defRPr/>
            </a:pPr>
            <a:r>
              <a:rPr lang="zh-CN" altLang="en-US" sz="2400" dirty="0">
                <a:latin typeface="Arial" charset="0"/>
              </a:rPr>
              <a:t>维护就是在软件交付使用后进行的修改，</a:t>
            </a:r>
            <a:r>
              <a:rPr lang="zh-CN" altLang="en-US" sz="2400" dirty="0">
                <a:solidFill>
                  <a:srgbClr val="FF0000"/>
                </a:solidFill>
                <a:latin typeface="Arial" charset="0"/>
              </a:rPr>
              <a:t>修改之前必须理解待修改的对象，修改之后应该进行必要的测试</a:t>
            </a:r>
            <a:r>
              <a:rPr lang="zh-CN" altLang="en-US" sz="2400" dirty="0">
                <a:latin typeface="Arial" charset="0"/>
              </a:rPr>
              <a:t>，以保证所做的修改是正确的。如果是改正性维护，还必须预先进行调试以确定错误的具体位置。因此，决定软件可维护性的因素主要有下述</a:t>
            </a:r>
            <a:r>
              <a:rPr lang="en-US" altLang="zh-CN" sz="2400" dirty="0">
                <a:latin typeface="Arial" charset="0"/>
              </a:rPr>
              <a:t>5</a:t>
            </a:r>
            <a:r>
              <a:rPr lang="zh-CN" altLang="en-US" sz="2400" dirty="0">
                <a:latin typeface="Arial" charset="0"/>
              </a:rPr>
              <a:t>个。</a:t>
            </a:r>
            <a:endParaRPr lang="en-US" altLang="zh-CN" sz="2400" dirty="0">
              <a:latin typeface="Arial" charset="0"/>
            </a:endParaRPr>
          </a:p>
          <a:p>
            <a:pPr marL="457200" indent="-457200" eaLnBrk="1" hangingPunct="1">
              <a:buFont typeface="+mj-lt"/>
              <a:buAutoNum type="arabicPeriod"/>
              <a:defRPr/>
            </a:pPr>
            <a:r>
              <a:rPr lang="zh-CN" altLang="en-US" sz="2400" dirty="0">
                <a:latin typeface="Arial" charset="0"/>
              </a:rPr>
              <a:t>可理解性</a:t>
            </a:r>
            <a:endParaRPr lang="en-US" altLang="zh-CN" sz="2400" dirty="0">
              <a:latin typeface="Arial" charset="0"/>
            </a:endParaRPr>
          </a:p>
          <a:p>
            <a:pPr marL="457200" indent="-457200" eaLnBrk="1" hangingPunct="1">
              <a:buFont typeface="+mj-lt"/>
              <a:buAutoNum type="arabicPeriod"/>
              <a:defRPr/>
            </a:pPr>
            <a:r>
              <a:rPr lang="zh-CN" altLang="en-US" sz="2400" dirty="0">
                <a:latin typeface="Arial" charset="0"/>
              </a:rPr>
              <a:t>可测试性</a:t>
            </a:r>
            <a:endParaRPr lang="en-US" altLang="zh-CN" sz="2400" dirty="0">
              <a:latin typeface="Arial" charset="0"/>
            </a:endParaRPr>
          </a:p>
          <a:p>
            <a:pPr marL="457200" indent="-457200" eaLnBrk="1" hangingPunct="1">
              <a:buFont typeface="+mj-lt"/>
              <a:buAutoNum type="arabicPeriod"/>
              <a:defRPr/>
            </a:pPr>
            <a:r>
              <a:rPr lang="zh-CN" altLang="en-US" sz="2400" dirty="0">
                <a:latin typeface="Arial" charset="0"/>
              </a:rPr>
              <a:t>可修改性</a:t>
            </a:r>
            <a:endParaRPr lang="en-US" altLang="zh-CN" sz="2400" dirty="0">
              <a:latin typeface="Arial" charset="0"/>
            </a:endParaRPr>
          </a:p>
          <a:p>
            <a:pPr marL="457200" indent="-457200" eaLnBrk="1" hangingPunct="1">
              <a:buFont typeface="+mj-lt"/>
              <a:buAutoNum type="arabicPeriod"/>
              <a:defRPr/>
            </a:pPr>
            <a:r>
              <a:rPr lang="zh-CN" altLang="en-US" sz="2400" dirty="0">
                <a:latin typeface="Arial" charset="0"/>
              </a:rPr>
              <a:t>可移植性</a:t>
            </a:r>
            <a:endParaRPr lang="en-US" altLang="zh-CN" sz="2400" dirty="0">
              <a:latin typeface="Arial" charset="0"/>
            </a:endParaRPr>
          </a:p>
          <a:p>
            <a:pPr marL="457200" indent="-457200" eaLnBrk="1" hangingPunct="1">
              <a:buFont typeface="+mj-lt"/>
              <a:buAutoNum type="arabicPeriod"/>
              <a:defRPr/>
            </a:pPr>
            <a:r>
              <a:rPr lang="zh-CN" altLang="en-US" sz="2400" dirty="0">
                <a:latin typeface="Arial" charset="0"/>
              </a:rPr>
              <a:t>可重用性</a:t>
            </a:r>
            <a:endParaRPr lang="en-US" altLang="zh-CN" sz="2400" dirty="0">
              <a:latin typeface="Arial" charset="0"/>
            </a:endParaRPr>
          </a:p>
        </p:txBody>
      </p:sp>
      <p:sp>
        <p:nvSpPr>
          <p:cNvPr id="7" name="标题 3"/>
          <p:cNvSpPr txBox="1">
            <a:spLocks/>
          </p:cNvSpPr>
          <p:nvPr/>
        </p:nvSpPr>
        <p:spPr bwMode="auto">
          <a:xfrm>
            <a:off x="395288" y="116632"/>
            <a:ext cx="8229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sz="4000" b="1" dirty="0">
                <a:latin typeface="+mn-ea"/>
                <a:ea typeface="+mn-ea"/>
              </a:rPr>
              <a:t>8.4</a:t>
            </a:r>
            <a:r>
              <a:rPr lang="en-US" altLang="zh-CN" sz="4000" b="1" dirty="0"/>
              <a:t> </a:t>
            </a:r>
            <a:r>
              <a:rPr lang="zh-CN" altLang="en-US" sz="4000" b="1" dirty="0"/>
              <a:t>软件的可维护性</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rPr>
              <a:t>8.4.1. </a:t>
            </a:r>
            <a:r>
              <a:rPr lang="zh-CN" altLang="en-US" sz="2400" dirty="0">
                <a:solidFill>
                  <a:srgbClr val="D9D9D9"/>
                </a:solidFill>
                <a:latin typeface="+mn-ea"/>
              </a:rPr>
              <a:t>决定软件可维护性的因素</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 name="内容占位符 4"/>
          <p:cNvSpPr txBox="1">
            <a:spLocks/>
          </p:cNvSpPr>
          <p:nvPr/>
        </p:nvSpPr>
        <p:spPr bwMode="auto">
          <a:xfrm>
            <a:off x="683568" y="62068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800" b="1" dirty="0">
                <a:latin typeface="+mn-ea"/>
              </a:rPr>
              <a:t>1. </a:t>
            </a:r>
            <a:r>
              <a:rPr lang="zh-CN" altLang="en-US" sz="2800" b="1" dirty="0">
                <a:latin typeface="+mn-ea"/>
              </a:rPr>
              <a:t>可理解性</a:t>
            </a:r>
          </a:p>
        </p:txBody>
      </p:sp>
      <p:sp>
        <p:nvSpPr>
          <p:cNvPr id="45061" name="文本框 2"/>
          <p:cNvSpPr txBox="1">
            <a:spLocks noChangeArrowheads="1"/>
          </p:cNvSpPr>
          <p:nvPr/>
        </p:nvSpPr>
        <p:spPr bwMode="auto">
          <a:xfrm>
            <a:off x="344216" y="1212559"/>
            <a:ext cx="8568952" cy="47500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ts val="400"/>
              </a:spcBef>
            </a:pPr>
            <a:r>
              <a:rPr lang="zh-CN" altLang="zh-CN" sz="2200" dirty="0"/>
              <a:t>可理解性：读者理解软件的结构、功能、接口和内部处理过程的</a:t>
            </a:r>
            <a:r>
              <a:rPr lang="zh-CN" altLang="zh-CN" sz="2200" dirty="0">
                <a:solidFill>
                  <a:srgbClr val="FF0000"/>
                </a:solidFill>
              </a:rPr>
              <a:t>难易程度</a:t>
            </a:r>
            <a:r>
              <a:rPr lang="zh-CN" altLang="zh-CN" sz="2200" dirty="0"/>
              <a:t>。</a:t>
            </a:r>
            <a:r>
              <a:rPr lang="en-US" altLang="zh-CN" sz="2200" dirty="0"/>
              <a:t> </a:t>
            </a:r>
          </a:p>
          <a:p>
            <a:pPr eaLnBrk="1" hangingPunct="1">
              <a:spcBef>
                <a:spcPts val="400"/>
              </a:spcBef>
            </a:pPr>
            <a:r>
              <a:rPr lang="zh-CN" altLang="zh-CN" sz="2200" dirty="0"/>
              <a:t>（</a:t>
            </a:r>
            <a:r>
              <a:rPr lang="en-US" altLang="zh-CN" sz="2200" dirty="0"/>
              <a:t>1</a:t>
            </a:r>
            <a:r>
              <a:rPr lang="zh-CN" altLang="zh-CN" sz="2200" dirty="0"/>
              <a:t>）</a:t>
            </a:r>
            <a:r>
              <a:rPr lang="zh-CN" altLang="zh-CN" sz="2200" dirty="0">
                <a:solidFill>
                  <a:srgbClr val="FF0000"/>
                </a:solidFill>
              </a:rPr>
              <a:t>模块化</a:t>
            </a:r>
            <a:r>
              <a:rPr lang="zh-CN" altLang="zh-CN" sz="2200" dirty="0"/>
              <a:t>：高内聚、低耦合，即每个模块完成一个相对独立的特定子功能，并且与其他模块之间的联系最简单，可明显提高的可理解性。</a:t>
            </a:r>
          </a:p>
          <a:p>
            <a:pPr eaLnBrk="1" hangingPunct="1">
              <a:spcBef>
                <a:spcPts val="400"/>
              </a:spcBef>
            </a:pPr>
            <a:r>
              <a:rPr lang="zh-CN" altLang="zh-CN" sz="2200" dirty="0"/>
              <a:t>（</a:t>
            </a:r>
            <a:r>
              <a:rPr lang="en-US" altLang="zh-CN" sz="2200" dirty="0"/>
              <a:t>2</a:t>
            </a:r>
            <a:r>
              <a:rPr lang="zh-CN" altLang="zh-CN" sz="2200" dirty="0"/>
              <a:t>）</a:t>
            </a:r>
            <a:r>
              <a:rPr lang="zh-CN" altLang="zh-CN" sz="2200" dirty="0">
                <a:solidFill>
                  <a:srgbClr val="FF0000"/>
                </a:solidFill>
              </a:rPr>
              <a:t>详细的设计文档</a:t>
            </a:r>
            <a:r>
              <a:rPr lang="zh-CN" altLang="zh-CN" sz="2200" dirty="0"/>
              <a:t>：设计文档越详细，软件的可理解性越高。</a:t>
            </a:r>
          </a:p>
          <a:p>
            <a:pPr eaLnBrk="1" hangingPunct="1">
              <a:spcBef>
                <a:spcPts val="400"/>
              </a:spcBef>
            </a:pPr>
            <a:r>
              <a:rPr lang="zh-CN" altLang="zh-CN" sz="2200" dirty="0"/>
              <a:t>（</a:t>
            </a:r>
            <a:r>
              <a:rPr lang="en-US" altLang="zh-CN" sz="2200" dirty="0"/>
              <a:t>3</a:t>
            </a:r>
            <a:r>
              <a:rPr lang="zh-CN" altLang="zh-CN" sz="2200" dirty="0"/>
              <a:t>）</a:t>
            </a:r>
            <a:r>
              <a:rPr lang="zh-CN" altLang="zh-CN" sz="2200" dirty="0">
                <a:solidFill>
                  <a:srgbClr val="FF0000"/>
                </a:solidFill>
              </a:rPr>
              <a:t>结构化设计方法</a:t>
            </a:r>
            <a:r>
              <a:rPr lang="zh-CN" altLang="zh-CN" sz="2200" dirty="0"/>
              <a:t>：采用自顶向下逐步细化的方法进行软件设计，符合人的思维习惯，易于维护人员理解软件。</a:t>
            </a:r>
          </a:p>
          <a:p>
            <a:pPr eaLnBrk="1" hangingPunct="1">
              <a:spcBef>
                <a:spcPts val="400"/>
              </a:spcBef>
            </a:pPr>
            <a:r>
              <a:rPr lang="zh-CN" altLang="zh-CN" sz="2200" dirty="0"/>
              <a:t>（</a:t>
            </a:r>
            <a:r>
              <a:rPr lang="en-US" altLang="zh-CN" sz="2200" dirty="0"/>
              <a:t>4</a:t>
            </a:r>
            <a:r>
              <a:rPr lang="zh-CN" altLang="zh-CN" sz="2200" dirty="0"/>
              <a:t>）</a:t>
            </a:r>
            <a:r>
              <a:rPr lang="zh-CN" altLang="zh-CN" sz="2200" dirty="0">
                <a:solidFill>
                  <a:srgbClr val="FF0000"/>
                </a:solidFill>
              </a:rPr>
              <a:t>良好的程序内部文档</a:t>
            </a:r>
            <a:r>
              <a:rPr lang="zh-CN" altLang="zh-CN" sz="2200" dirty="0"/>
              <a:t>：恰当的标识符命名、适当的注释和合理的程序视觉组织等良好的程序设计风格，提高软件的可理解性。</a:t>
            </a:r>
          </a:p>
          <a:p>
            <a:pPr eaLnBrk="1" hangingPunct="1">
              <a:spcBef>
                <a:spcPts val="400"/>
              </a:spcBef>
            </a:pPr>
            <a:r>
              <a:rPr lang="zh-CN" altLang="zh-CN" sz="2200" dirty="0"/>
              <a:t>（</a:t>
            </a:r>
            <a:r>
              <a:rPr lang="en-US" altLang="zh-CN" sz="2200" dirty="0"/>
              <a:t>5</a:t>
            </a:r>
            <a:r>
              <a:rPr lang="zh-CN" altLang="zh-CN" sz="2200" dirty="0"/>
              <a:t>）</a:t>
            </a:r>
            <a:r>
              <a:rPr lang="zh-CN" altLang="zh-CN" sz="2200" dirty="0">
                <a:solidFill>
                  <a:srgbClr val="FF0000"/>
                </a:solidFill>
              </a:rPr>
              <a:t>良好的高级程序设计语言</a:t>
            </a:r>
            <a:r>
              <a:rPr lang="zh-CN" altLang="zh-CN" sz="2200" dirty="0"/>
              <a:t>：高级语言是面向用户的，接近于自然语言，接近于人的思维。所以选用良好的高级语言编程，可以提高软件的可理解性。</a:t>
            </a:r>
          </a:p>
        </p:txBody>
      </p:sp>
      <p:sp>
        <p:nvSpPr>
          <p:cNvPr id="8" name="标题 3"/>
          <p:cNvSpPr txBox="1">
            <a:spLocks/>
          </p:cNvSpPr>
          <p:nvPr/>
        </p:nvSpPr>
        <p:spPr bwMode="auto">
          <a:xfrm>
            <a:off x="395288" y="116632"/>
            <a:ext cx="8229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sz="4000" b="1" dirty="0">
                <a:latin typeface="+mn-ea"/>
                <a:ea typeface="+mn-ea"/>
              </a:rPr>
              <a:t>8.4</a:t>
            </a:r>
            <a:r>
              <a:rPr lang="en-US" altLang="zh-CN" sz="4000" b="1" dirty="0"/>
              <a:t> </a:t>
            </a:r>
            <a:r>
              <a:rPr lang="zh-CN" altLang="en-US" sz="4000" b="1" dirty="0"/>
              <a:t>软件的可维护性</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rPr>
              <a:t>8.4.1. </a:t>
            </a:r>
            <a:r>
              <a:rPr lang="zh-CN" altLang="en-US" sz="2400" dirty="0">
                <a:solidFill>
                  <a:srgbClr val="D9D9D9"/>
                </a:solidFill>
                <a:latin typeface="+mn-ea"/>
              </a:rPr>
              <a:t>决定软件可维护性的因素</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 name="内容占位符 4"/>
          <p:cNvSpPr txBox="1">
            <a:spLocks/>
          </p:cNvSpPr>
          <p:nvPr/>
        </p:nvSpPr>
        <p:spPr bwMode="auto">
          <a:xfrm>
            <a:off x="484188" y="764704"/>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solidFill>
                  <a:prstClr val="black"/>
                </a:solidFill>
                <a:latin typeface="+mn-ea"/>
              </a:rPr>
              <a:t>2. </a:t>
            </a:r>
            <a:r>
              <a:rPr lang="zh-CN" altLang="en-US" sz="2400" b="1" dirty="0">
                <a:solidFill>
                  <a:prstClr val="black"/>
                </a:solidFill>
              </a:rPr>
              <a:t>可测试性</a:t>
            </a:r>
          </a:p>
        </p:txBody>
      </p:sp>
      <p:sp>
        <p:nvSpPr>
          <p:cNvPr id="3" name="文本框 2"/>
          <p:cNvSpPr txBox="1"/>
          <p:nvPr/>
        </p:nvSpPr>
        <p:spPr>
          <a:xfrm>
            <a:off x="539750" y="1484784"/>
            <a:ext cx="8051800" cy="4424609"/>
          </a:xfrm>
          <a:prstGeom prst="rect">
            <a:avLst/>
          </a:prstGeom>
          <a:noFill/>
        </p:spPr>
        <p:txBody>
          <a:bodyPr>
            <a:spAutoFit/>
          </a:bodyPr>
          <a:lstStyle/>
          <a:p>
            <a:pPr eaLnBrk="1" hangingPunct="1">
              <a:lnSpc>
                <a:spcPct val="110000"/>
              </a:lnSpc>
              <a:spcBef>
                <a:spcPct val="5000"/>
              </a:spcBef>
            </a:pPr>
            <a:r>
              <a:rPr lang="zh-CN" altLang="zh-CN" sz="2100" dirty="0"/>
              <a:t>可测试性，即软件的</a:t>
            </a:r>
            <a:r>
              <a:rPr lang="zh-CN" altLang="zh-CN" sz="2100" dirty="0">
                <a:solidFill>
                  <a:srgbClr val="FF00FF"/>
                </a:solidFill>
              </a:rPr>
              <a:t>测试、诊断、调试的容易程度</a:t>
            </a:r>
            <a:r>
              <a:rPr lang="zh-CN" altLang="zh-CN" sz="2100" dirty="0">
                <a:solidFill>
                  <a:srgbClr val="0000FF"/>
                </a:solidFill>
              </a:rPr>
              <a:t>。</a:t>
            </a:r>
            <a:endParaRPr lang="zh-CN" altLang="en-US" sz="2100" dirty="0">
              <a:solidFill>
                <a:srgbClr val="0000FF"/>
              </a:solidFill>
            </a:endParaRPr>
          </a:p>
          <a:p>
            <a:pPr>
              <a:lnSpc>
                <a:spcPct val="110000"/>
              </a:lnSpc>
              <a:spcBef>
                <a:spcPct val="5000"/>
              </a:spcBef>
            </a:pPr>
            <a:r>
              <a:rPr lang="zh-CN" altLang="zh-CN" sz="2100" dirty="0">
                <a:solidFill>
                  <a:srgbClr val="0000FF"/>
                </a:solidFill>
              </a:rPr>
              <a:t>（</a:t>
            </a:r>
            <a:r>
              <a:rPr lang="en-US" altLang="zh-CN" sz="2100" dirty="0">
                <a:solidFill>
                  <a:srgbClr val="0000FF"/>
                </a:solidFill>
              </a:rPr>
              <a:t>1</a:t>
            </a:r>
            <a:r>
              <a:rPr lang="zh-CN" altLang="en-US" sz="2100" dirty="0">
                <a:solidFill>
                  <a:srgbClr val="0000FF"/>
                </a:solidFill>
              </a:rPr>
              <a:t>）软件的可测试性取决于</a:t>
            </a:r>
            <a:r>
              <a:rPr lang="zh-CN" altLang="en-US" sz="2100" dirty="0">
                <a:solidFill>
                  <a:srgbClr val="FF00FF"/>
                </a:solidFill>
              </a:rPr>
              <a:t>软件容易理解的程度</a:t>
            </a:r>
            <a:r>
              <a:rPr lang="zh-CN" altLang="en-US" sz="2100" dirty="0">
                <a:solidFill>
                  <a:srgbClr val="0000FF"/>
                </a:solidFill>
              </a:rPr>
              <a:t>。</a:t>
            </a:r>
          </a:p>
          <a:p>
            <a:pPr>
              <a:lnSpc>
                <a:spcPct val="110000"/>
              </a:lnSpc>
              <a:spcBef>
                <a:spcPct val="5000"/>
              </a:spcBef>
            </a:pPr>
            <a:r>
              <a:rPr lang="zh-CN" altLang="en-US" sz="2100" dirty="0">
                <a:solidFill>
                  <a:srgbClr val="0000FF"/>
                </a:solidFill>
              </a:rPr>
              <a:t>所以要提高软件的可理解性，这是提高软件可测试性的决定因素。</a:t>
            </a:r>
          </a:p>
          <a:p>
            <a:pPr>
              <a:lnSpc>
                <a:spcPct val="110000"/>
              </a:lnSpc>
              <a:spcBef>
                <a:spcPct val="5000"/>
              </a:spcBef>
            </a:pPr>
            <a:r>
              <a:rPr lang="zh-CN" altLang="en-US" sz="2100" dirty="0">
                <a:solidFill>
                  <a:srgbClr val="0000FF"/>
                </a:solidFill>
              </a:rPr>
              <a:t>（</a:t>
            </a:r>
            <a:r>
              <a:rPr lang="en-US" altLang="zh-CN" sz="2100" dirty="0">
                <a:solidFill>
                  <a:srgbClr val="0000FF"/>
                </a:solidFill>
              </a:rPr>
              <a:t>2</a:t>
            </a:r>
            <a:r>
              <a:rPr lang="zh-CN" altLang="en-US" sz="2100" dirty="0">
                <a:solidFill>
                  <a:srgbClr val="0000FF"/>
                </a:solidFill>
              </a:rPr>
              <a:t>）良好的</a:t>
            </a:r>
            <a:r>
              <a:rPr lang="zh-CN" altLang="en-US" sz="2100" dirty="0">
                <a:solidFill>
                  <a:srgbClr val="FF00FF"/>
                </a:solidFill>
              </a:rPr>
              <a:t>文档和软件结构</a:t>
            </a:r>
            <a:r>
              <a:rPr lang="zh-CN" altLang="en-US" sz="2100" dirty="0">
                <a:solidFill>
                  <a:srgbClr val="0000FF"/>
                </a:solidFill>
              </a:rPr>
              <a:t>、可用的</a:t>
            </a:r>
            <a:r>
              <a:rPr lang="zh-CN" altLang="en-US" sz="2100" dirty="0">
                <a:solidFill>
                  <a:srgbClr val="FF00FF"/>
                </a:solidFill>
              </a:rPr>
              <a:t>测试工具和调试工具</a:t>
            </a:r>
            <a:r>
              <a:rPr lang="zh-CN" altLang="en-US" sz="2100" dirty="0">
                <a:solidFill>
                  <a:srgbClr val="0000FF"/>
                </a:solidFill>
              </a:rPr>
              <a:t>、以前设计的</a:t>
            </a:r>
            <a:r>
              <a:rPr lang="zh-CN" altLang="en-US" sz="2100" dirty="0">
                <a:solidFill>
                  <a:srgbClr val="FF00FF"/>
                </a:solidFill>
              </a:rPr>
              <a:t>测试过程</a:t>
            </a:r>
            <a:r>
              <a:rPr lang="zh-CN" altLang="en-US" sz="2100" dirty="0">
                <a:solidFill>
                  <a:srgbClr val="0000FF"/>
                </a:solidFill>
              </a:rPr>
              <a:t>。是提高软件可测试性的重要因素。</a:t>
            </a:r>
          </a:p>
          <a:p>
            <a:pPr>
              <a:lnSpc>
                <a:spcPct val="110000"/>
              </a:lnSpc>
              <a:spcBef>
                <a:spcPct val="5000"/>
              </a:spcBef>
            </a:pPr>
            <a:r>
              <a:rPr lang="zh-CN" altLang="en-US" sz="2100" dirty="0">
                <a:solidFill>
                  <a:srgbClr val="0000FF"/>
                </a:solidFill>
              </a:rPr>
              <a:t>（</a:t>
            </a:r>
            <a:r>
              <a:rPr lang="en-US" altLang="zh-CN" sz="2100" dirty="0">
                <a:solidFill>
                  <a:srgbClr val="0000FF"/>
                </a:solidFill>
              </a:rPr>
              <a:t>3</a:t>
            </a:r>
            <a:r>
              <a:rPr lang="zh-CN" altLang="en-US" sz="2100" dirty="0">
                <a:solidFill>
                  <a:srgbClr val="0000FF"/>
                </a:solidFill>
              </a:rPr>
              <a:t>）</a:t>
            </a:r>
            <a:r>
              <a:rPr lang="zh-CN" altLang="en-US" sz="2100" dirty="0">
                <a:solidFill>
                  <a:srgbClr val="FF00FF"/>
                </a:solidFill>
              </a:rPr>
              <a:t>开发阶段用过的测试方案</a:t>
            </a:r>
            <a:r>
              <a:rPr lang="zh-CN" altLang="en-US" sz="2100" dirty="0">
                <a:solidFill>
                  <a:srgbClr val="0000FF"/>
                </a:solidFill>
              </a:rPr>
              <a:t>。软件维护人员需要得到开发阶段用过的测试方案，以便维护人员进行回归测试。</a:t>
            </a:r>
          </a:p>
          <a:p>
            <a:pPr>
              <a:lnSpc>
                <a:spcPct val="110000"/>
              </a:lnSpc>
              <a:spcBef>
                <a:spcPct val="5000"/>
              </a:spcBef>
            </a:pPr>
            <a:r>
              <a:rPr lang="zh-CN" altLang="en-US" sz="2100" dirty="0">
                <a:solidFill>
                  <a:srgbClr val="0000FF"/>
                </a:solidFill>
              </a:rPr>
              <a:t>（</a:t>
            </a:r>
            <a:r>
              <a:rPr lang="en-US" altLang="zh-CN" sz="2100" dirty="0">
                <a:solidFill>
                  <a:srgbClr val="0000FF"/>
                </a:solidFill>
              </a:rPr>
              <a:t>4</a:t>
            </a:r>
            <a:r>
              <a:rPr lang="zh-CN" altLang="en-US" sz="2100" dirty="0">
                <a:solidFill>
                  <a:srgbClr val="0000FF"/>
                </a:solidFill>
              </a:rPr>
              <a:t>）在</a:t>
            </a:r>
            <a:r>
              <a:rPr lang="zh-CN" altLang="en-US" sz="2100" dirty="0">
                <a:solidFill>
                  <a:srgbClr val="FF00FF"/>
                </a:solidFill>
              </a:rPr>
              <a:t>设计阶段</a:t>
            </a:r>
            <a:r>
              <a:rPr lang="zh-CN" altLang="en-US" sz="2100" dirty="0">
                <a:solidFill>
                  <a:srgbClr val="0000FF"/>
                </a:solidFill>
              </a:rPr>
              <a:t>考虑软件的可测试性。在设计阶段应尽力把软件设计成容易测试和容易诊断的，这是提高软件可测试性的必要因素。</a:t>
            </a:r>
          </a:p>
          <a:p>
            <a:pPr>
              <a:lnSpc>
                <a:spcPct val="110000"/>
              </a:lnSpc>
              <a:spcBef>
                <a:spcPct val="5000"/>
              </a:spcBef>
            </a:pPr>
            <a:r>
              <a:rPr lang="zh-CN" altLang="en-US" sz="2100" dirty="0">
                <a:solidFill>
                  <a:srgbClr val="0000FF"/>
                </a:solidFill>
              </a:rPr>
              <a:t>（</a:t>
            </a:r>
            <a:r>
              <a:rPr lang="en-US" altLang="zh-CN" sz="2100" dirty="0">
                <a:solidFill>
                  <a:srgbClr val="0000FF"/>
                </a:solidFill>
              </a:rPr>
              <a:t>5</a:t>
            </a:r>
            <a:r>
              <a:rPr lang="zh-CN" altLang="en-US" sz="2100" dirty="0">
                <a:solidFill>
                  <a:srgbClr val="0000FF"/>
                </a:solidFill>
              </a:rPr>
              <a:t>）用</a:t>
            </a:r>
            <a:r>
              <a:rPr lang="zh-CN" altLang="en-US" sz="2100" dirty="0">
                <a:solidFill>
                  <a:srgbClr val="FF00FF"/>
                </a:solidFill>
              </a:rPr>
              <a:t>程序复杂度</a:t>
            </a:r>
            <a:r>
              <a:rPr lang="zh-CN" altLang="en-US" sz="2100" dirty="0">
                <a:solidFill>
                  <a:srgbClr val="0000FF"/>
                </a:solidFill>
              </a:rPr>
              <a:t>来度量程序模块的可测试性。模块的环路复杂度越大，可执行的路径就越多，全面测试它的难度就越高。</a:t>
            </a:r>
          </a:p>
        </p:txBody>
      </p:sp>
      <p:sp>
        <p:nvSpPr>
          <p:cNvPr id="7" name="标题 3"/>
          <p:cNvSpPr txBox="1">
            <a:spLocks/>
          </p:cNvSpPr>
          <p:nvPr/>
        </p:nvSpPr>
        <p:spPr bwMode="auto">
          <a:xfrm>
            <a:off x="395288" y="116632"/>
            <a:ext cx="8229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sz="4000" b="1" dirty="0">
                <a:latin typeface="+mn-ea"/>
                <a:ea typeface="+mn-ea"/>
              </a:rPr>
              <a:t>8.4</a:t>
            </a:r>
            <a:r>
              <a:rPr lang="en-US" altLang="zh-CN" sz="4000" b="1" dirty="0"/>
              <a:t> </a:t>
            </a:r>
            <a:r>
              <a:rPr lang="zh-CN" altLang="en-US" sz="4000" b="1" dirty="0"/>
              <a:t>软件的可维护性</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rPr>
              <a:t>8.4.1. </a:t>
            </a:r>
            <a:r>
              <a:rPr lang="zh-CN" altLang="en-US" sz="2400" dirty="0">
                <a:solidFill>
                  <a:srgbClr val="D9D9D9"/>
                </a:solidFill>
                <a:latin typeface="+mn-ea"/>
              </a:rPr>
              <a:t>决定软件可维护性的因素</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 name="内容占位符 4"/>
          <p:cNvSpPr txBox="1">
            <a:spLocks/>
          </p:cNvSpPr>
          <p:nvPr/>
        </p:nvSpPr>
        <p:spPr bwMode="auto">
          <a:xfrm>
            <a:off x="542925" y="127635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solidFill>
                  <a:prstClr val="black"/>
                </a:solidFill>
                <a:latin typeface="+mn-ea"/>
              </a:rPr>
              <a:t>3. </a:t>
            </a:r>
            <a:r>
              <a:rPr lang="zh-CN" altLang="en-US" sz="2400" b="1" dirty="0">
                <a:solidFill>
                  <a:prstClr val="black"/>
                </a:solidFill>
              </a:rPr>
              <a:t>可修改性</a:t>
            </a:r>
          </a:p>
        </p:txBody>
      </p:sp>
      <p:sp>
        <p:nvSpPr>
          <p:cNvPr id="47109" name="文本框 2"/>
          <p:cNvSpPr txBox="1">
            <a:spLocks noChangeArrowheads="1"/>
          </p:cNvSpPr>
          <p:nvPr/>
        </p:nvSpPr>
        <p:spPr bwMode="auto">
          <a:xfrm>
            <a:off x="482600" y="1811338"/>
            <a:ext cx="80518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dirty="0"/>
              <a:t>       软件容易修改的程度和本书第</a:t>
            </a:r>
            <a:r>
              <a:rPr lang="en-US" altLang="zh-CN" sz="2400" dirty="0"/>
              <a:t>5</a:t>
            </a:r>
            <a:r>
              <a:rPr lang="zh-CN" altLang="en-US" sz="2400" dirty="0"/>
              <a:t>章讲过的设计原理和启发规则直接有关。耦合、内聚、信息隐藏、局部化、控制域与作用域的关系等，都影响软件的可修改性。</a:t>
            </a:r>
            <a:endParaRPr lang="en-US" altLang="zh-CN" sz="2400" dirty="0"/>
          </a:p>
        </p:txBody>
      </p:sp>
      <p:sp>
        <p:nvSpPr>
          <p:cNvPr id="8" name="内容占位符 4"/>
          <p:cNvSpPr txBox="1">
            <a:spLocks/>
          </p:cNvSpPr>
          <p:nvPr/>
        </p:nvSpPr>
        <p:spPr bwMode="auto">
          <a:xfrm>
            <a:off x="542925" y="3144838"/>
            <a:ext cx="82296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solidFill>
                  <a:prstClr val="black"/>
                </a:solidFill>
                <a:latin typeface="+mn-ea"/>
              </a:rPr>
              <a:t>4. </a:t>
            </a:r>
            <a:r>
              <a:rPr lang="zh-CN" altLang="en-US" sz="2400" b="1" dirty="0">
                <a:solidFill>
                  <a:prstClr val="black"/>
                </a:solidFill>
              </a:rPr>
              <a:t>可移植性</a:t>
            </a:r>
          </a:p>
        </p:txBody>
      </p:sp>
      <p:sp>
        <p:nvSpPr>
          <p:cNvPr id="47111" name="文本框 9"/>
          <p:cNvSpPr txBox="1">
            <a:spLocks noChangeArrowheads="1"/>
          </p:cNvSpPr>
          <p:nvPr/>
        </p:nvSpPr>
        <p:spPr bwMode="auto">
          <a:xfrm>
            <a:off x="482600" y="3568700"/>
            <a:ext cx="8051800" cy="1938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t>       软件可移植性指的是，把程序从一种计算环境（硬件配置和操作系统）转移到另一种计算环境的难易程度。把与硬件、操作系统以及其他外部设备有关的程序代码集中放到特定的程序模块中，可以把因环境变化而必须修改的程序局限在少数程序模块中，从而降低修改的难度。</a:t>
            </a:r>
            <a:endParaRPr lang="en-US" altLang="zh-CN" sz="2400"/>
          </a:p>
        </p:txBody>
      </p:sp>
      <p:sp>
        <p:nvSpPr>
          <p:cNvPr id="9" name="标题 3"/>
          <p:cNvSpPr txBox="1">
            <a:spLocks/>
          </p:cNvSpPr>
          <p:nvPr/>
        </p:nvSpPr>
        <p:spPr bwMode="auto">
          <a:xfrm>
            <a:off x="395288" y="116632"/>
            <a:ext cx="8229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sz="4000" b="1" dirty="0">
                <a:latin typeface="+mn-ea"/>
                <a:ea typeface="+mn-ea"/>
              </a:rPr>
              <a:t>8.4</a:t>
            </a:r>
            <a:r>
              <a:rPr lang="en-US" altLang="zh-CN" sz="4000" b="1" dirty="0"/>
              <a:t> </a:t>
            </a:r>
            <a:r>
              <a:rPr lang="zh-CN" altLang="en-US" sz="4000" b="1" dirty="0"/>
              <a:t>软件的可维护性</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rPr>
              <a:t>8.4.1. </a:t>
            </a:r>
            <a:r>
              <a:rPr lang="zh-CN" altLang="en-US" sz="2400" dirty="0">
                <a:solidFill>
                  <a:srgbClr val="D9D9D9"/>
                </a:solidFill>
                <a:latin typeface="+mn-ea"/>
              </a:rPr>
              <a:t>决定软件可维护性的因素</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 name="内容占位符 4"/>
          <p:cNvSpPr txBox="1">
            <a:spLocks/>
          </p:cNvSpPr>
          <p:nvPr/>
        </p:nvSpPr>
        <p:spPr bwMode="auto">
          <a:xfrm>
            <a:off x="566738" y="1060450"/>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solidFill>
                  <a:prstClr val="black"/>
                </a:solidFill>
                <a:latin typeface="+mn-ea"/>
              </a:rPr>
              <a:t>5.</a:t>
            </a:r>
            <a:r>
              <a:rPr lang="zh-CN" altLang="en-US" sz="2400" b="1" dirty="0">
                <a:solidFill>
                  <a:prstClr val="black"/>
                </a:solidFill>
              </a:rPr>
              <a:t>可重用性</a:t>
            </a:r>
          </a:p>
        </p:txBody>
      </p:sp>
      <p:sp>
        <p:nvSpPr>
          <p:cNvPr id="48133" name="文本框 1"/>
          <p:cNvSpPr txBox="1">
            <a:spLocks noChangeArrowheads="1"/>
          </p:cNvSpPr>
          <p:nvPr/>
        </p:nvSpPr>
        <p:spPr bwMode="auto">
          <a:xfrm>
            <a:off x="566738" y="1641475"/>
            <a:ext cx="8229600" cy="415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t>        所谓重用（</a:t>
            </a:r>
            <a:r>
              <a:rPr lang="en-US" altLang="zh-CN" sz="2400"/>
              <a:t>reuse</a:t>
            </a:r>
            <a:r>
              <a:rPr lang="zh-CN" altLang="en-US" sz="2400"/>
              <a:t>）是指同一事物不做修改或稍加改动就在</a:t>
            </a:r>
            <a:r>
              <a:rPr lang="zh-CN" altLang="en-US" sz="2400">
                <a:solidFill>
                  <a:srgbClr val="C00000"/>
                </a:solidFill>
              </a:rPr>
              <a:t>不同环境中多次重复使用</a:t>
            </a:r>
            <a:r>
              <a:rPr lang="zh-CN" altLang="en-US" sz="2400"/>
              <a:t>。大量使用可重用的软件构件来开发软件，可以从下述两个方面提高软件的可维护性。</a:t>
            </a:r>
          </a:p>
          <a:p>
            <a:pPr eaLnBrk="1" hangingPunct="1"/>
            <a:r>
              <a:rPr lang="en-US" altLang="zh-CN" sz="2400"/>
              <a:t>(1) </a:t>
            </a:r>
            <a:r>
              <a:rPr lang="zh-CN" altLang="en-US" sz="2400"/>
              <a:t>通常，可重用的软件构件在开发时都经过很严格的测试，可靠性比较高，且在每次重用过程中都会发现并清除一些错误，随着时间推移，这样的构件将变成实质上无错误的。因此，软件中使用的可重用构件越多，软件的可靠性越高，改正性维护需求就越少。</a:t>
            </a:r>
          </a:p>
          <a:p>
            <a:pPr eaLnBrk="1" hangingPunct="1"/>
            <a:r>
              <a:rPr lang="en-US" altLang="zh-CN" sz="2400"/>
              <a:t>(2) </a:t>
            </a:r>
            <a:r>
              <a:rPr lang="zh-CN" altLang="en-US" sz="2400"/>
              <a:t>很容易修改可重用的软件构件使之再次应用在新环境中，因此，软件中使用的可重用构件越多，适应性和完善性维护也就越容易。</a:t>
            </a:r>
          </a:p>
        </p:txBody>
      </p:sp>
      <p:sp>
        <p:nvSpPr>
          <p:cNvPr id="7" name="标题 3"/>
          <p:cNvSpPr txBox="1">
            <a:spLocks/>
          </p:cNvSpPr>
          <p:nvPr/>
        </p:nvSpPr>
        <p:spPr bwMode="auto">
          <a:xfrm>
            <a:off x="395288" y="116632"/>
            <a:ext cx="8229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sz="4000" b="1" dirty="0">
                <a:latin typeface="+mn-ea"/>
                <a:ea typeface="+mn-ea"/>
              </a:rPr>
              <a:t>8.4</a:t>
            </a:r>
            <a:r>
              <a:rPr lang="en-US" altLang="zh-CN" sz="4000" b="1" dirty="0"/>
              <a:t> </a:t>
            </a:r>
            <a:r>
              <a:rPr lang="zh-CN" altLang="en-US" sz="4000" b="1" dirty="0"/>
              <a:t>软件的可维护性</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8.4.2.</a:t>
            </a:r>
            <a:r>
              <a:rPr lang="zh-CN" altLang="en-US" sz="2400" dirty="0">
                <a:solidFill>
                  <a:srgbClr val="D9D9D9"/>
                </a:solidFill>
                <a:latin typeface="+mn-ea"/>
                <a:ea typeface="+mn-ea"/>
              </a:rPr>
              <a:t>文档</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 name="内容占位符 4"/>
          <p:cNvSpPr txBox="1">
            <a:spLocks/>
          </p:cNvSpPr>
          <p:nvPr/>
        </p:nvSpPr>
        <p:spPr bwMode="auto">
          <a:xfrm>
            <a:off x="549275" y="133508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a:solidFill>
                  <a:prstClr val="black"/>
                </a:solidFill>
                <a:latin typeface="+mn-ea"/>
              </a:rPr>
              <a:t>8.4.2.</a:t>
            </a:r>
            <a:r>
              <a:rPr lang="zh-CN" altLang="en-US" b="1" dirty="0">
                <a:solidFill>
                  <a:prstClr val="black"/>
                </a:solidFill>
              </a:rPr>
              <a:t>文档</a:t>
            </a:r>
          </a:p>
        </p:txBody>
      </p:sp>
      <p:sp>
        <p:nvSpPr>
          <p:cNvPr id="2" name="文本框 1"/>
          <p:cNvSpPr txBox="1"/>
          <p:nvPr/>
        </p:nvSpPr>
        <p:spPr>
          <a:xfrm>
            <a:off x="549275" y="2005013"/>
            <a:ext cx="8229600" cy="3416300"/>
          </a:xfrm>
          <a:prstGeom prst="rect">
            <a:avLst/>
          </a:prstGeom>
          <a:noFill/>
        </p:spPr>
        <p:txBody>
          <a:bodyPr>
            <a:spAutoFit/>
          </a:bodyPr>
          <a:lstStyle/>
          <a:p>
            <a:pPr eaLnBrk="1" hangingPunct="1">
              <a:defRPr/>
            </a:pPr>
            <a:r>
              <a:rPr lang="zh-CN" altLang="en-US" sz="2400" dirty="0">
                <a:latin typeface="Arial" charset="0"/>
              </a:rPr>
              <a:t>       </a:t>
            </a:r>
            <a:r>
              <a:rPr lang="zh-CN" altLang="en-US" sz="2400" b="1" dirty="0">
                <a:latin typeface="Arial" charset="0"/>
              </a:rPr>
              <a:t>文档</a:t>
            </a:r>
            <a:r>
              <a:rPr lang="zh-CN" altLang="en-US" sz="2400" dirty="0">
                <a:latin typeface="Arial" charset="0"/>
              </a:rPr>
              <a:t>是影响软件可维护性的</a:t>
            </a:r>
            <a:r>
              <a:rPr lang="zh-CN" altLang="en-US" sz="2400" b="1" dirty="0">
                <a:latin typeface="Arial" charset="0"/>
              </a:rPr>
              <a:t>决定因素</a:t>
            </a:r>
            <a:r>
              <a:rPr lang="zh-CN" altLang="en-US" sz="2400" dirty="0">
                <a:latin typeface="Arial" charset="0"/>
              </a:rPr>
              <a:t>。由于长期使用的大型软件系统在使用过程中必然会经受多次修改，所以文档比程序代码更重要。</a:t>
            </a:r>
            <a:endParaRPr lang="en-US" altLang="zh-CN" sz="2400" dirty="0">
              <a:latin typeface="Arial" charset="0"/>
            </a:endParaRPr>
          </a:p>
          <a:p>
            <a:pPr eaLnBrk="1" hangingPunct="1">
              <a:defRPr/>
            </a:pPr>
            <a:r>
              <a:rPr lang="zh-CN" altLang="en-US" sz="2400" dirty="0">
                <a:latin typeface="Arial" charset="0"/>
              </a:rPr>
              <a:t>软件文档应该满足下述要求：</a:t>
            </a:r>
          </a:p>
          <a:p>
            <a:pPr marL="457200" indent="-457200" eaLnBrk="1" hangingPunct="1">
              <a:buFontTx/>
              <a:buAutoNum type="arabicParenBoth"/>
              <a:defRPr/>
            </a:pPr>
            <a:r>
              <a:rPr lang="zh-CN" altLang="en-US" sz="2400" dirty="0">
                <a:latin typeface="Arial" charset="0"/>
              </a:rPr>
              <a:t>必须描述如何使用这个系统，没有这种描述时即使是最 </a:t>
            </a:r>
            <a:endParaRPr lang="en-US" altLang="zh-CN" sz="2400" dirty="0">
              <a:latin typeface="Arial" charset="0"/>
            </a:endParaRPr>
          </a:p>
          <a:p>
            <a:pPr eaLnBrk="1" hangingPunct="1">
              <a:defRPr/>
            </a:pPr>
            <a:r>
              <a:rPr lang="en-US" altLang="zh-CN" sz="2400" dirty="0">
                <a:latin typeface="Arial" charset="0"/>
              </a:rPr>
              <a:t>    </a:t>
            </a:r>
            <a:r>
              <a:rPr lang="zh-CN" altLang="en-US" sz="2400" dirty="0">
                <a:latin typeface="Arial" charset="0"/>
              </a:rPr>
              <a:t> 简单的系统也无法使用。</a:t>
            </a:r>
          </a:p>
          <a:p>
            <a:pPr eaLnBrk="1" hangingPunct="1">
              <a:defRPr/>
            </a:pPr>
            <a:r>
              <a:rPr lang="en-US" altLang="zh-CN" sz="2400" dirty="0">
                <a:latin typeface="Arial" charset="0"/>
              </a:rPr>
              <a:t>(2) </a:t>
            </a:r>
            <a:r>
              <a:rPr lang="zh-CN" altLang="en-US" sz="2400" dirty="0">
                <a:latin typeface="Arial" charset="0"/>
              </a:rPr>
              <a:t>必须描述怎样安装和管理这个系统。</a:t>
            </a:r>
          </a:p>
          <a:p>
            <a:pPr eaLnBrk="1" hangingPunct="1">
              <a:defRPr/>
            </a:pPr>
            <a:r>
              <a:rPr lang="en-US" altLang="zh-CN" sz="2400" dirty="0">
                <a:latin typeface="Arial" charset="0"/>
              </a:rPr>
              <a:t>(3) </a:t>
            </a:r>
            <a:r>
              <a:rPr lang="zh-CN" altLang="en-US" sz="2400" dirty="0">
                <a:latin typeface="Arial" charset="0"/>
              </a:rPr>
              <a:t>必须描述系统需求和设计。</a:t>
            </a:r>
          </a:p>
          <a:p>
            <a:pPr eaLnBrk="1" hangingPunct="1">
              <a:defRPr/>
            </a:pPr>
            <a:r>
              <a:rPr lang="en-US" altLang="zh-CN" sz="2400" dirty="0">
                <a:latin typeface="Arial" charset="0"/>
              </a:rPr>
              <a:t>(4) </a:t>
            </a:r>
            <a:r>
              <a:rPr lang="zh-CN" altLang="en-US" sz="2400" dirty="0">
                <a:latin typeface="Arial" charset="0"/>
              </a:rPr>
              <a:t>必须描述系统的实现和测试，以便使系统成为可维护的。</a:t>
            </a:r>
            <a:endParaRPr lang="en-US" altLang="zh-CN" sz="2400" dirty="0">
              <a:latin typeface="Arial" charset="0"/>
            </a:endParaRPr>
          </a:p>
        </p:txBody>
      </p:sp>
      <p:sp>
        <p:nvSpPr>
          <p:cNvPr id="7" name="标题 3"/>
          <p:cNvSpPr txBox="1">
            <a:spLocks/>
          </p:cNvSpPr>
          <p:nvPr/>
        </p:nvSpPr>
        <p:spPr bwMode="auto">
          <a:xfrm>
            <a:off x="395288" y="116632"/>
            <a:ext cx="8229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sz="4000" b="1" dirty="0">
                <a:latin typeface="+mn-ea"/>
                <a:ea typeface="+mn-ea"/>
              </a:rPr>
              <a:t>8.4</a:t>
            </a:r>
            <a:r>
              <a:rPr lang="en-US" altLang="zh-CN" sz="4000" b="1" dirty="0"/>
              <a:t> </a:t>
            </a:r>
            <a:r>
              <a:rPr lang="zh-CN" altLang="en-US" sz="4000" b="1" dirty="0"/>
              <a:t>软件的可维护性</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2 Subtítulo"/>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Font typeface="Arial" pitchFamily="34" charset="0"/>
              <a:buNone/>
            </a:pPr>
            <a:endParaRPr lang="es-ES" altLang="zh-CN" sz="2000">
              <a:solidFill>
                <a:srgbClr val="BFBFBF"/>
              </a:solidFill>
              <a:latin typeface="Calibri" pitchFamily="34" charset="0"/>
            </a:endParaRPr>
          </a:p>
        </p:txBody>
      </p:sp>
      <p:pic>
        <p:nvPicPr>
          <p:cNvPr id="13315" name="Imagen 5" descr="C:\Users\Design\Documents\Edu\Product Launch\shadow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6"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7" name="TextBox 3">
            <a:hlinkClick r:id="rId5" action="ppaction://hlinksldjump"/>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13318" name="TextBox 4"/>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13319" name="TextBox 5"/>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13320" name="TextBox 6"/>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b="1" dirty="0">
                <a:solidFill>
                  <a:srgbClr val="9999CC">
                    <a:lumMod val="50000"/>
                  </a:srgbClr>
                </a:solidFill>
                <a:latin typeface="宋体" panose="02010600030101010101" pitchFamily="2" charset="-122"/>
              </a:rPr>
              <a:t>   </a:t>
            </a:r>
            <a:r>
              <a:rPr kumimoji="1" lang="en-US" altLang="zh-CN" sz="2800" b="1" dirty="0">
                <a:solidFill>
                  <a:prstClr val="black"/>
                </a:solidFill>
                <a:latin typeface="宋体" panose="02010600030101010101" pitchFamily="2" charset="-122"/>
              </a:rPr>
              <a:t>8.1   </a:t>
            </a:r>
            <a:r>
              <a:rPr kumimoji="1" lang="zh-CN" altLang="en-US" sz="2800" b="1" dirty="0">
                <a:solidFill>
                  <a:prstClr val="black"/>
                </a:solidFill>
                <a:latin typeface="宋体" panose="02010600030101010101" pitchFamily="2" charset="-122"/>
              </a:rPr>
              <a:t>软件维护的定义</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8.2   </a:t>
            </a:r>
            <a:r>
              <a:rPr kumimoji="1" lang="zh-CN" altLang="en-US" sz="2800" b="1" dirty="0">
                <a:solidFill>
                  <a:prstClr val="black"/>
                </a:solidFill>
                <a:latin typeface="宋体" panose="02010600030101010101" pitchFamily="2" charset="-122"/>
              </a:rPr>
              <a:t>软件维护的特点</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8.3   </a:t>
            </a:r>
            <a:r>
              <a:rPr kumimoji="1" lang="zh-CN" altLang="en-US" sz="2800" b="1" dirty="0">
                <a:solidFill>
                  <a:prstClr val="black"/>
                </a:solidFill>
                <a:latin typeface="宋体" panose="02010600030101010101" pitchFamily="2" charset="-122"/>
              </a:rPr>
              <a:t>软件维护过程</a:t>
            </a: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8.4   </a:t>
            </a:r>
            <a:r>
              <a:rPr kumimoji="1" lang="zh-CN" altLang="en-US" sz="2800" b="1" dirty="0">
                <a:solidFill>
                  <a:prstClr val="black"/>
                </a:solidFill>
                <a:latin typeface="宋体" panose="02010600030101010101" pitchFamily="2" charset="-122"/>
              </a:rPr>
              <a:t>软件的可维护性</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8.5   </a:t>
            </a:r>
            <a:r>
              <a:rPr kumimoji="1" lang="zh-CN" altLang="en-US" sz="2800" b="1" dirty="0">
                <a:solidFill>
                  <a:prstClr val="black"/>
                </a:solidFill>
                <a:latin typeface="宋体" panose="02010600030101010101" pitchFamily="2" charset="-122"/>
              </a:rPr>
              <a:t>预防性维护</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8.6   </a:t>
            </a:r>
            <a:r>
              <a:rPr kumimoji="1" lang="zh-CN" altLang="en-US" sz="2800" b="1" dirty="0">
                <a:solidFill>
                  <a:prstClr val="black"/>
                </a:solidFill>
                <a:latin typeface="宋体" panose="02010600030101010101" pitchFamily="2" charset="-122"/>
              </a:rPr>
              <a:t>软件再工程过程</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000" b="1" dirty="0">
                <a:solidFill>
                  <a:prstClr val="black"/>
                </a:solidFill>
                <a:latin typeface="宋体" panose="02010600030101010101" pitchFamily="2" charset="-122"/>
              </a:rPr>
              <a:t>   </a:t>
            </a:r>
          </a:p>
          <a:p>
            <a:pPr marL="0" indent="0" eaLnBrk="1" hangingPunct="1">
              <a:lnSpc>
                <a:spcPct val="250000"/>
              </a:lnSpc>
              <a:spcBef>
                <a:spcPct val="50000"/>
              </a:spcBef>
              <a:buClrTx/>
              <a:buSzTx/>
              <a:buFont typeface="Wingdings" pitchFamily="2" charset="2"/>
              <a:buNone/>
              <a:defRPr/>
            </a:pPr>
            <a:endParaRPr kumimoji="1" lang="zh-CN" altLang="en-US" sz="2400" b="1" dirty="0">
              <a:solidFill>
                <a:prstClr val="black"/>
              </a:solidFill>
              <a:latin typeface="宋体" panose="02010600030101010101"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a:solidFill>
                  <a:srgbClr val="9999CC">
                    <a:lumMod val="50000"/>
                  </a:srgbClr>
                </a:solidFill>
                <a:latin typeface="宋体" panose="02010600030101010101" pitchFamily="2" charset="-122"/>
              </a:rPr>
              <a:t>      </a:t>
            </a:r>
            <a:endParaRPr kumimoji="1" lang="zh-CN" altLang="en-US" sz="2400" b="1" dirty="0">
              <a:solidFill>
                <a:srgbClr val="9999CC">
                  <a:lumMod val="50000"/>
                </a:srgbClr>
              </a:solidFill>
              <a:latin typeface="宋体" panose="02010600030101010101" pitchFamily="2" charset="-122"/>
            </a:endParaRPr>
          </a:p>
          <a:p>
            <a:pPr eaLnBrk="1" hangingPunct="1">
              <a:buClr>
                <a:srgbClr val="00007D"/>
              </a:buClr>
              <a:defRPr/>
            </a:pPr>
            <a:endParaRPr lang="zh-CN" altLang="zh-CN" b="1" kern="0" dirty="0">
              <a:solidFill>
                <a:srgbClr val="000000"/>
              </a:solidFill>
              <a:latin typeface="宋体" panose="02010600030101010101" pitchFamily="2" charset="-122"/>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solidFill>
                  <a:prstClr val="black"/>
                </a:solidFill>
                <a:latin typeface="宋体" panose="02010600030101010101" pitchFamily="2" charset="-122"/>
              </a:rPr>
              <a:t>主要内容</a:t>
            </a:r>
            <a:endParaRPr lang="es-HN" b="1" dirty="0">
              <a:solidFill>
                <a:prstClr val="black"/>
              </a:solidFill>
              <a:latin typeface=""/>
              <a:ea typeface="+mn-ea"/>
            </a:endParaRPr>
          </a:p>
        </p:txBody>
      </p:sp>
      <p:sp>
        <p:nvSpPr>
          <p:cNvPr id="17" name="1 Título"/>
          <p:cNvSpPr txBox="1">
            <a:spLocks/>
          </p:cNvSpPr>
          <p:nvPr/>
        </p:nvSpPr>
        <p:spPr bwMode="auto">
          <a:xfrm>
            <a:off x="2628900" y="623411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zh-CN" altLang="en-US" sz="2400" dirty="0">
                <a:solidFill>
                  <a:srgbClr val="D9D9D9"/>
                </a:solidFill>
                <a:latin typeface="+mn-ea"/>
                <a:ea typeface="+mn-ea"/>
              </a:rPr>
              <a:t>主要内容</a:t>
            </a:r>
          </a:p>
        </p:txBody>
      </p:sp>
    </p:spTree>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rPr>
              <a:t>8.4.2.</a:t>
            </a:r>
            <a:r>
              <a:rPr lang="zh-CN" altLang="en-US" sz="2400" dirty="0">
                <a:solidFill>
                  <a:srgbClr val="D9D9D9"/>
                </a:solidFill>
                <a:latin typeface="+mn-ea"/>
              </a:rPr>
              <a:t>文档</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 name="内容占位符 4"/>
          <p:cNvSpPr txBox="1">
            <a:spLocks/>
          </p:cNvSpPr>
          <p:nvPr/>
        </p:nvSpPr>
        <p:spPr bwMode="auto">
          <a:xfrm>
            <a:off x="549275" y="11969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a:solidFill>
                  <a:prstClr val="black"/>
                </a:solidFill>
                <a:latin typeface="+mn-ea"/>
              </a:rPr>
              <a:t>8.4.2</a:t>
            </a:r>
            <a:r>
              <a:rPr lang="en-US" altLang="zh-CN" b="1" dirty="0">
                <a:solidFill>
                  <a:prstClr val="black"/>
                </a:solidFill>
              </a:rPr>
              <a:t>.</a:t>
            </a:r>
            <a:r>
              <a:rPr lang="zh-CN" altLang="en-US" b="1" dirty="0">
                <a:solidFill>
                  <a:prstClr val="black"/>
                </a:solidFill>
              </a:rPr>
              <a:t>文档</a:t>
            </a:r>
          </a:p>
        </p:txBody>
      </p:sp>
      <p:sp>
        <p:nvSpPr>
          <p:cNvPr id="2" name="文本框 1"/>
          <p:cNvSpPr txBox="1"/>
          <p:nvPr/>
        </p:nvSpPr>
        <p:spPr>
          <a:xfrm>
            <a:off x="549275" y="1700213"/>
            <a:ext cx="8229600" cy="4156075"/>
          </a:xfrm>
          <a:prstGeom prst="rect">
            <a:avLst/>
          </a:prstGeom>
          <a:noFill/>
        </p:spPr>
        <p:txBody>
          <a:bodyPr>
            <a:spAutoFit/>
          </a:bodyPr>
          <a:lstStyle/>
          <a:p>
            <a:pPr eaLnBrk="1" hangingPunct="1">
              <a:defRPr/>
            </a:pPr>
            <a:r>
              <a:rPr lang="zh-CN" altLang="en-US" sz="2400" dirty="0">
                <a:latin typeface="Arial" charset="0"/>
              </a:rPr>
              <a:t>文档可以分为</a:t>
            </a:r>
            <a:r>
              <a:rPr lang="zh-CN" altLang="en-US" sz="2400" dirty="0">
                <a:solidFill>
                  <a:srgbClr val="FF0000"/>
                </a:solidFill>
                <a:latin typeface="Arial" charset="0"/>
              </a:rPr>
              <a:t>用户文档</a:t>
            </a:r>
            <a:r>
              <a:rPr lang="zh-CN" altLang="en-US" sz="2400" dirty="0">
                <a:latin typeface="Arial" charset="0"/>
              </a:rPr>
              <a:t>和</a:t>
            </a:r>
            <a:r>
              <a:rPr lang="zh-CN" altLang="en-US" sz="2400" dirty="0">
                <a:solidFill>
                  <a:srgbClr val="FF0000"/>
                </a:solidFill>
                <a:latin typeface="Arial" charset="0"/>
              </a:rPr>
              <a:t>系统文档</a:t>
            </a:r>
            <a:r>
              <a:rPr lang="zh-CN" altLang="en-US" sz="2400" dirty="0">
                <a:latin typeface="Arial" charset="0"/>
              </a:rPr>
              <a:t>两类。</a:t>
            </a:r>
            <a:endParaRPr lang="en-US" altLang="zh-CN" sz="2400" dirty="0">
              <a:latin typeface="Arial" charset="0"/>
            </a:endParaRPr>
          </a:p>
          <a:p>
            <a:pPr eaLnBrk="1" hangingPunct="1">
              <a:defRPr/>
            </a:pPr>
            <a:r>
              <a:rPr lang="en-US" altLang="zh-CN" sz="2400" b="1" dirty="0">
                <a:latin typeface="+mn-ea"/>
                <a:ea typeface="+mn-ea"/>
              </a:rPr>
              <a:t>1.</a:t>
            </a:r>
            <a:r>
              <a:rPr lang="zh-CN" altLang="en-US" sz="2400" b="1" dirty="0">
                <a:latin typeface="Arial" charset="0"/>
              </a:rPr>
              <a:t>用户文档</a:t>
            </a:r>
            <a:endParaRPr lang="en-US" altLang="zh-CN" sz="2400" b="1" dirty="0">
              <a:latin typeface="Arial" charset="0"/>
            </a:endParaRPr>
          </a:p>
          <a:p>
            <a:pPr eaLnBrk="1" hangingPunct="1">
              <a:defRPr/>
            </a:pPr>
            <a:r>
              <a:rPr lang="zh-CN" altLang="en-US" sz="2400" dirty="0">
                <a:latin typeface="Arial" charset="0"/>
              </a:rPr>
              <a:t>用户文档是用户了解系统的第一步，它应该能使用户获得对系统的准确的初步印象。</a:t>
            </a:r>
            <a:endParaRPr lang="en-US" altLang="zh-CN" sz="2400" dirty="0">
              <a:latin typeface="Arial" charset="0"/>
            </a:endParaRPr>
          </a:p>
          <a:p>
            <a:pPr eaLnBrk="1" hangingPunct="1">
              <a:defRPr/>
            </a:pPr>
            <a:r>
              <a:rPr lang="zh-CN" altLang="en-US" sz="2400" dirty="0">
                <a:latin typeface="Arial" charset="0"/>
              </a:rPr>
              <a:t> </a:t>
            </a:r>
            <a:r>
              <a:rPr lang="en-US" altLang="zh-CN" sz="2400" dirty="0">
                <a:latin typeface="Arial" charset="0"/>
              </a:rPr>
              <a:t>(1)</a:t>
            </a:r>
            <a:r>
              <a:rPr lang="zh-CN" altLang="en-US" sz="2400" dirty="0">
                <a:latin typeface="Arial" charset="0"/>
              </a:rPr>
              <a:t>功能描述</a:t>
            </a:r>
            <a:r>
              <a:rPr lang="en-US" altLang="zh-CN" sz="2400" dirty="0">
                <a:latin typeface="Arial" charset="0"/>
              </a:rPr>
              <a:t>--</a:t>
            </a:r>
            <a:r>
              <a:rPr lang="zh-CN" altLang="en-US" sz="2400" b="1" dirty="0">
                <a:latin typeface="Arial" charset="0"/>
                <a:ea typeface="楷体_GB2312" pitchFamily="49" charset="-122"/>
              </a:rPr>
              <a:t>说明系统能做什么； </a:t>
            </a:r>
            <a:endParaRPr lang="zh-CN" altLang="en-US" sz="2400" dirty="0">
              <a:latin typeface="Arial" charset="0"/>
            </a:endParaRPr>
          </a:p>
          <a:p>
            <a:pPr eaLnBrk="1" hangingPunct="1">
              <a:defRPr/>
            </a:pPr>
            <a:r>
              <a:rPr lang="en-US" altLang="zh-CN" sz="2400" dirty="0">
                <a:latin typeface="Arial" charset="0"/>
              </a:rPr>
              <a:t> (2) </a:t>
            </a:r>
            <a:r>
              <a:rPr lang="zh-CN" altLang="en-US" sz="2400" dirty="0">
                <a:latin typeface="Arial" charset="0"/>
              </a:rPr>
              <a:t>安装文档</a:t>
            </a:r>
            <a:r>
              <a:rPr lang="en-US" altLang="zh-CN" sz="2400" dirty="0">
                <a:latin typeface="Arial" charset="0"/>
              </a:rPr>
              <a:t>--</a:t>
            </a:r>
            <a:r>
              <a:rPr lang="zh-CN" altLang="en-US" sz="2400" b="1" dirty="0">
                <a:latin typeface="Arial" charset="0"/>
                <a:ea typeface="楷体_GB2312" pitchFamily="49" charset="-122"/>
              </a:rPr>
              <a:t>说明安装系统的方法及适应特定的硬件配置的方法</a:t>
            </a:r>
            <a:endParaRPr lang="en-US" altLang="zh-CN" sz="2400" dirty="0">
              <a:latin typeface="Arial" charset="0"/>
            </a:endParaRPr>
          </a:p>
          <a:p>
            <a:pPr eaLnBrk="1" hangingPunct="1">
              <a:defRPr/>
            </a:pPr>
            <a:r>
              <a:rPr lang="zh-CN" altLang="en-US" sz="2400" dirty="0">
                <a:latin typeface="Arial" charset="0"/>
              </a:rPr>
              <a:t> </a:t>
            </a:r>
            <a:r>
              <a:rPr lang="en-US" altLang="zh-CN" sz="2400" dirty="0">
                <a:latin typeface="Arial" charset="0"/>
              </a:rPr>
              <a:t>(3) </a:t>
            </a:r>
            <a:r>
              <a:rPr lang="zh-CN" altLang="en-US" sz="2400" dirty="0">
                <a:latin typeface="Arial" charset="0"/>
              </a:rPr>
              <a:t>使用手册</a:t>
            </a:r>
            <a:r>
              <a:rPr lang="en-US" altLang="zh-CN" sz="2400" dirty="0">
                <a:latin typeface="Arial" charset="0"/>
              </a:rPr>
              <a:t>--</a:t>
            </a:r>
            <a:r>
              <a:rPr lang="zh-CN" altLang="en-US" sz="2400" b="1" dirty="0">
                <a:latin typeface="Arial" charset="0"/>
                <a:ea typeface="楷体_GB2312" pitchFamily="49" charset="-122"/>
              </a:rPr>
              <a:t>说明使用方法以及错误挽救方法</a:t>
            </a:r>
            <a:endParaRPr lang="en-US" altLang="zh-CN" sz="2400" dirty="0">
              <a:latin typeface="Arial" charset="0"/>
            </a:endParaRPr>
          </a:p>
          <a:p>
            <a:pPr eaLnBrk="1" hangingPunct="1">
              <a:defRPr/>
            </a:pPr>
            <a:r>
              <a:rPr lang="zh-CN" altLang="en-US" sz="2400" dirty="0">
                <a:latin typeface="Arial" charset="0"/>
              </a:rPr>
              <a:t> </a:t>
            </a:r>
            <a:r>
              <a:rPr lang="en-US" altLang="zh-CN" sz="2400" dirty="0">
                <a:latin typeface="Arial" charset="0"/>
              </a:rPr>
              <a:t>(4) </a:t>
            </a:r>
            <a:r>
              <a:rPr lang="zh-CN" altLang="en-US" sz="2400" dirty="0">
                <a:latin typeface="Arial" charset="0"/>
              </a:rPr>
              <a:t>参考手册</a:t>
            </a:r>
            <a:r>
              <a:rPr lang="en-US" altLang="zh-CN" sz="2400" dirty="0">
                <a:latin typeface="Arial" charset="0"/>
              </a:rPr>
              <a:t>--</a:t>
            </a:r>
            <a:r>
              <a:rPr lang="zh-CN" altLang="en-US" sz="2400" b="1" dirty="0">
                <a:latin typeface="Arial" charset="0"/>
                <a:ea typeface="楷体_GB2312" pitchFamily="49" charset="-122"/>
              </a:rPr>
              <a:t>详尽描述用户可使用的所有系统设施以及它们的使用方法；给出错误信息注解表；</a:t>
            </a:r>
            <a:endParaRPr lang="zh-CN" altLang="en-US" sz="2400" dirty="0">
              <a:latin typeface="Arial" charset="0"/>
            </a:endParaRPr>
          </a:p>
          <a:p>
            <a:pPr eaLnBrk="1" hangingPunct="1">
              <a:defRPr/>
            </a:pPr>
            <a:r>
              <a:rPr lang="zh-CN" altLang="en-US" sz="2400" dirty="0">
                <a:latin typeface="Arial" charset="0"/>
              </a:rPr>
              <a:t> </a:t>
            </a:r>
            <a:r>
              <a:rPr lang="en-US" altLang="zh-CN" sz="2400" dirty="0">
                <a:latin typeface="Arial" charset="0"/>
              </a:rPr>
              <a:t>(5) </a:t>
            </a:r>
            <a:r>
              <a:rPr lang="zh-CN" altLang="en-US" sz="2400" dirty="0">
                <a:latin typeface="Arial" charset="0"/>
              </a:rPr>
              <a:t>操作员指南</a:t>
            </a:r>
            <a:r>
              <a:rPr lang="en-US" altLang="zh-CN" sz="2400" dirty="0">
                <a:latin typeface="Arial" charset="0"/>
              </a:rPr>
              <a:t>(</a:t>
            </a:r>
            <a:r>
              <a:rPr lang="zh-CN" altLang="en-US" sz="2400" dirty="0">
                <a:latin typeface="Arial" charset="0"/>
              </a:rPr>
              <a:t>如果需要有系统操作员的话</a:t>
            </a:r>
            <a:r>
              <a:rPr lang="en-US" altLang="zh-CN" sz="2400" dirty="0">
                <a:latin typeface="Arial" charset="0"/>
              </a:rPr>
              <a:t>)</a:t>
            </a:r>
            <a:endParaRPr lang="zh-CN" altLang="en-US" sz="2400" dirty="0">
              <a:latin typeface="Arial" charset="0"/>
            </a:endParaRPr>
          </a:p>
        </p:txBody>
      </p:sp>
      <p:sp>
        <p:nvSpPr>
          <p:cNvPr id="7" name="标题 3"/>
          <p:cNvSpPr txBox="1">
            <a:spLocks/>
          </p:cNvSpPr>
          <p:nvPr/>
        </p:nvSpPr>
        <p:spPr bwMode="auto">
          <a:xfrm>
            <a:off x="395288" y="116632"/>
            <a:ext cx="8229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sz="4000" b="1" dirty="0">
                <a:latin typeface="+mn-ea"/>
                <a:ea typeface="+mn-ea"/>
              </a:rPr>
              <a:t>8.4</a:t>
            </a:r>
            <a:r>
              <a:rPr lang="en-US" altLang="zh-CN" sz="4000" b="1" dirty="0"/>
              <a:t> </a:t>
            </a:r>
            <a:r>
              <a:rPr lang="zh-CN" altLang="en-US" sz="4000" b="1" dirty="0"/>
              <a:t>软件的可维护性</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rPr>
              <a:t>8.4.2.</a:t>
            </a:r>
            <a:r>
              <a:rPr lang="zh-CN" altLang="en-US" sz="2400" dirty="0">
                <a:solidFill>
                  <a:srgbClr val="D9D9D9"/>
                </a:solidFill>
                <a:latin typeface="+mn-ea"/>
              </a:rPr>
              <a:t>文档</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 name="内容占位符 4"/>
          <p:cNvSpPr txBox="1">
            <a:spLocks/>
          </p:cNvSpPr>
          <p:nvPr/>
        </p:nvSpPr>
        <p:spPr bwMode="auto">
          <a:xfrm>
            <a:off x="549275" y="11969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a:solidFill>
                  <a:prstClr val="black"/>
                </a:solidFill>
                <a:latin typeface="+mn-ea"/>
              </a:rPr>
              <a:t>8.4.2</a:t>
            </a:r>
            <a:r>
              <a:rPr lang="en-US" altLang="zh-CN" b="1" dirty="0">
                <a:solidFill>
                  <a:prstClr val="black"/>
                </a:solidFill>
              </a:rPr>
              <a:t>.</a:t>
            </a:r>
            <a:r>
              <a:rPr lang="zh-CN" altLang="en-US" b="1" dirty="0">
                <a:solidFill>
                  <a:prstClr val="black"/>
                </a:solidFill>
              </a:rPr>
              <a:t>文档</a:t>
            </a:r>
          </a:p>
        </p:txBody>
      </p:sp>
      <p:sp>
        <p:nvSpPr>
          <p:cNvPr id="2" name="文本框 1"/>
          <p:cNvSpPr txBox="1"/>
          <p:nvPr/>
        </p:nvSpPr>
        <p:spPr>
          <a:xfrm>
            <a:off x="914400" y="1916113"/>
            <a:ext cx="8229600" cy="461962"/>
          </a:xfrm>
          <a:prstGeom prst="rect">
            <a:avLst/>
          </a:prstGeom>
          <a:noFill/>
        </p:spPr>
        <p:txBody>
          <a:bodyPr>
            <a:spAutoFit/>
          </a:bodyPr>
          <a:lstStyle/>
          <a:p>
            <a:pPr eaLnBrk="1" hangingPunct="1">
              <a:defRPr/>
            </a:pPr>
            <a:r>
              <a:rPr lang="en-US" altLang="zh-CN" sz="2400" b="1" dirty="0">
                <a:latin typeface="+mn-ea"/>
                <a:ea typeface="+mn-ea"/>
              </a:rPr>
              <a:t>2.</a:t>
            </a:r>
            <a:r>
              <a:rPr lang="zh-CN" altLang="en-US" sz="2400" b="1" dirty="0">
                <a:latin typeface="Arial" charset="0"/>
              </a:rPr>
              <a:t>系统文档</a:t>
            </a:r>
            <a:endParaRPr lang="en-US" altLang="zh-CN" sz="2400" b="1" dirty="0">
              <a:latin typeface="Arial" charset="0"/>
            </a:endParaRPr>
          </a:p>
        </p:txBody>
      </p:sp>
      <p:sp>
        <p:nvSpPr>
          <p:cNvPr id="51206" name="文本框 2"/>
          <p:cNvSpPr txBox="1">
            <a:spLocks noChangeArrowheads="1"/>
          </p:cNvSpPr>
          <p:nvPr/>
        </p:nvSpPr>
        <p:spPr bwMode="auto">
          <a:xfrm>
            <a:off x="931863" y="2422525"/>
            <a:ext cx="7312025" cy="2922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dirty="0"/>
              <a:t>         </a:t>
            </a:r>
            <a:r>
              <a:rPr lang="zh-CN" altLang="en-US" sz="2400" dirty="0"/>
              <a:t>所谓系统文档指从问题定义、需求说明到验收测试计划这样一系列和系统实现有关的文档。描述系统设计、实现和测试的文档对于理解程序和维护程序来说是极端重要的。</a:t>
            </a:r>
            <a:endParaRPr lang="en-US" altLang="zh-CN" sz="2400" dirty="0"/>
          </a:p>
          <a:p>
            <a:pPr eaLnBrk="1" hangingPunct="1"/>
            <a:r>
              <a:rPr lang="zh-CN" altLang="en-US" sz="2400" dirty="0"/>
              <a:t>       和用户文档类似，系统文档的结构也应该能把读者从对系统概貌的了解，引导到对系统每个方面每个特点的更形式化更具体的认识。</a:t>
            </a:r>
            <a:r>
              <a:rPr lang="zh-CN" altLang="en-US" sz="1600" dirty="0"/>
              <a:t>本书前面各章已经较详细地介绍了各个阶段应该产生的文档，此处不再重复。</a:t>
            </a:r>
          </a:p>
        </p:txBody>
      </p:sp>
      <p:sp>
        <p:nvSpPr>
          <p:cNvPr id="8" name="标题 3"/>
          <p:cNvSpPr txBox="1">
            <a:spLocks/>
          </p:cNvSpPr>
          <p:nvPr/>
        </p:nvSpPr>
        <p:spPr bwMode="auto">
          <a:xfrm>
            <a:off x="395288" y="116632"/>
            <a:ext cx="8229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sz="4000" b="1" dirty="0">
                <a:latin typeface="+mn-ea"/>
                <a:ea typeface="+mn-ea"/>
              </a:rPr>
              <a:t>8.4</a:t>
            </a:r>
            <a:r>
              <a:rPr lang="en-US" altLang="zh-CN" sz="4000" b="1" dirty="0"/>
              <a:t> </a:t>
            </a:r>
            <a:r>
              <a:rPr lang="zh-CN" altLang="en-US" sz="4000" b="1" dirty="0"/>
              <a:t>软件的可维护性</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8.4.3.</a:t>
            </a:r>
            <a:r>
              <a:rPr lang="zh-CN" altLang="en-US" sz="2400" dirty="0">
                <a:solidFill>
                  <a:srgbClr val="D9D9D9"/>
                </a:solidFill>
                <a:latin typeface="+mn-ea"/>
                <a:ea typeface="+mn-ea"/>
              </a:rPr>
              <a:t>可维护性复审</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11" name="内容占位符 4"/>
          <p:cNvSpPr txBox="1">
            <a:spLocks/>
          </p:cNvSpPr>
          <p:nvPr/>
        </p:nvSpPr>
        <p:spPr bwMode="auto">
          <a:xfrm>
            <a:off x="549275" y="9810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b="1" dirty="0">
                <a:solidFill>
                  <a:prstClr val="black"/>
                </a:solidFill>
                <a:latin typeface="+mn-ea"/>
              </a:rPr>
              <a:t>8.4.3</a:t>
            </a:r>
            <a:r>
              <a:rPr lang="en-US" altLang="zh-CN" b="1" dirty="0">
                <a:solidFill>
                  <a:prstClr val="black"/>
                </a:solidFill>
              </a:rPr>
              <a:t>.</a:t>
            </a:r>
            <a:r>
              <a:rPr lang="zh-CN" altLang="en-US" b="1" dirty="0">
                <a:solidFill>
                  <a:prstClr val="black"/>
                </a:solidFill>
              </a:rPr>
              <a:t>可维护性复审</a:t>
            </a:r>
          </a:p>
        </p:txBody>
      </p:sp>
      <p:sp>
        <p:nvSpPr>
          <p:cNvPr id="52229" name="文本框 3"/>
          <p:cNvSpPr txBox="1">
            <a:spLocks noChangeArrowheads="1"/>
          </p:cNvSpPr>
          <p:nvPr/>
        </p:nvSpPr>
        <p:spPr bwMode="auto">
          <a:xfrm>
            <a:off x="387350" y="2325688"/>
            <a:ext cx="831215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SzPct val="70000"/>
              <a:buFont typeface="Wingdings" pitchFamily="2" charset="2"/>
              <a:buChar char="l"/>
            </a:pPr>
            <a:r>
              <a:rPr lang="zh-CN" altLang="en-US" sz="2400"/>
              <a:t>可维护性是所有软件都应该具备的基本特点，必须在开发阶段保证软件具有</a:t>
            </a:r>
            <a:r>
              <a:rPr lang="en-US" altLang="zh-CN" sz="2400"/>
              <a:t>8.4.1</a:t>
            </a:r>
            <a:r>
              <a:rPr lang="zh-CN" altLang="en-US" sz="2400"/>
              <a:t>节中提到的那些可维护因素。</a:t>
            </a:r>
            <a:endParaRPr lang="en-US" altLang="zh-CN" sz="2400"/>
          </a:p>
          <a:p>
            <a:pPr eaLnBrk="1" hangingPunct="1">
              <a:buSzPct val="70000"/>
              <a:buFont typeface="Wingdings" pitchFamily="2" charset="2"/>
              <a:buChar char="l"/>
            </a:pPr>
            <a:r>
              <a:rPr lang="zh-CN" altLang="en-US" sz="2400"/>
              <a:t>在完成了每项维护工作之后，都应该对软件维护本身进行仔细认真的复审。</a:t>
            </a:r>
            <a:endParaRPr lang="en-US" altLang="zh-CN" sz="2400"/>
          </a:p>
          <a:p>
            <a:pPr eaLnBrk="1" hangingPunct="1">
              <a:buSzPct val="70000"/>
              <a:buFont typeface="Wingdings" pitchFamily="2" charset="2"/>
              <a:buChar char="l"/>
            </a:pPr>
            <a:r>
              <a:rPr lang="zh-CN" altLang="en-US" sz="2400"/>
              <a:t>不能准确反映软件当前状态的设计文档可能比完全没有文档更坏。</a:t>
            </a:r>
            <a:endParaRPr lang="en-US" altLang="zh-CN" sz="2400"/>
          </a:p>
          <a:p>
            <a:pPr eaLnBrk="1" hangingPunct="1">
              <a:buSzPct val="70000"/>
              <a:buFont typeface="Wingdings" pitchFamily="2" charset="2"/>
              <a:buChar char="l"/>
            </a:pPr>
            <a:r>
              <a:rPr lang="zh-CN" altLang="en-US" sz="2400"/>
              <a:t>如果对软件的可执行部分的修改没有及时反映在用户文档中，则必然会使用户因为受挫折而产生不满。</a:t>
            </a:r>
            <a:endParaRPr lang="en-US" altLang="zh-CN" sz="2400"/>
          </a:p>
        </p:txBody>
      </p:sp>
      <p:sp>
        <p:nvSpPr>
          <p:cNvPr id="52230" name="文本框 2"/>
          <p:cNvSpPr txBox="1">
            <a:spLocks noChangeArrowheads="1"/>
          </p:cNvSpPr>
          <p:nvPr/>
        </p:nvSpPr>
        <p:spPr bwMode="auto">
          <a:xfrm>
            <a:off x="468313" y="1681163"/>
            <a:ext cx="50403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800" b="1">
                <a:solidFill>
                  <a:srgbClr val="FF0000"/>
                </a:solidFill>
                <a:latin typeface="宋体" pitchFamily="2" charset="-122"/>
              </a:rPr>
              <a:t>为什么要进行可维护性复审？</a:t>
            </a:r>
          </a:p>
        </p:txBody>
      </p:sp>
      <p:sp>
        <p:nvSpPr>
          <p:cNvPr id="8" name="标题 3"/>
          <p:cNvSpPr txBox="1">
            <a:spLocks/>
          </p:cNvSpPr>
          <p:nvPr/>
        </p:nvSpPr>
        <p:spPr bwMode="auto">
          <a:xfrm>
            <a:off x="395288" y="116632"/>
            <a:ext cx="8229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sz="4000" b="1" dirty="0">
                <a:latin typeface="+mn-ea"/>
                <a:ea typeface="+mn-ea"/>
              </a:rPr>
              <a:t>8.4</a:t>
            </a:r>
            <a:r>
              <a:rPr lang="en-US" altLang="zh-CN" sz="4000" b="1" dirty="0"/>
              <a:t> </a:t>
            </a:r>
            <a:r>
              <a:rPr lang="zh-CN" altLang="en-US" sz="4000" b="1" dirty="0"/>
              <a:t>软件的可维护性</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rPr>
              <a:t>8.4.3.</a:t>
            </a:r>
            <a:r>
              <a:rPr lang="zh-CN" altLang="en-US" sz="2400" dirty="0">
                <a:solidFill>
                  <a:srgbClr val="D9D9D9"/>
                </a:solidFill>
                <a:latin typeface="+mn-ea"/>
              </a:rPr>
              <a:t>可维护性复审</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53252" name="文本框 3"/>
          <p:cNvSpPr txBox="1">
            <a:spLocks noChangeArrowheads="1"/>
          </p:cNvSpPr>
          <p:nvPr/>
        </p:nvSpPr>
        <p:spPr bwMode="auto">
          <a:xfrm>
            <a:off x="590550" y="1700213"/>
            <a:ext cx="78390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SzPct val="70000"/>
              <a:buFont typeface="Wingdings" pitchFamily="2" charset="2"/>
              <a:buChar char="l"/>
            </a:pPr>
            <a:r>
              <a:rPr lang="zh-CN" altLang="en-US" sz="2400"/>
              <a:t>在软件再次交付使用之前，对软件配置进行严格的复审，则可大大减少文档的问题。</a:t>
            </a:r>
            <a:endParaRPr lang="en-US" altLang="zh-CN" sz="2400" b="1"/>
          </a:p>
          <a:p>
            <a:pPr eaLnBrk="1" hangingPunct="1">
              <a:buSzPct val="70000"/>
              <a:buFont typeface="Wingdings" pitchFamily="2" charset="2"/>
              <a:buChar char="l"/>
            </a:pPr>
            <a:r>
              <a:rPr lang="zh-CN" altLang="en-US" sz="2400" b="1"/>
              <a:t>在需求分析阶段的复审过程中</a:t>
            </a:r>
            <a:r>
              <a:rPr lang="zh-CN" altLang="en-US" sz="2400"/>
              <a:t>，应该对将来要改进的部分和可能会修改的部分加以注意并指明；应该讨论软件的可移植性问题，并且考虑可能影响软件维护的系统界面。</a:t>
            </a:r>
            <a:endParaRPr lang="en-US" altLang="zh-CN" sz="2400"/>
          </a:p>
          <a:p>
            <a:pPr eaLnBrk="1" hangingPunct="1">
              <a:buSzPct val="70000"/>
              <a:buFont typeface="Wingdings" pitchFamily="2" charset="2"/>
              <a:buChar char="l"/>
            </a:pPr>
            <a:r>
              <a:rPr lang="zh-CN" altLang="en-US" sz="2400" b="1"/>
              <a:t>在正式的和非正式的设计复审期间</a:t>
            </a:r>
            <a:r>
              <a:rPr lang="zh-CN" altLang="en-US" sz="2400"/>
              <a:t>，应该从容易修改、模块化和功能独立的目标出发，评价软件的结构和过程；设计中应该对将来可能修改的部分预作准备。</a:t>
            </a:r>
          </a:p>
        </p:txBody>
      </p:sp>
      <p:sp>
        <p:nvSpPr>
          <p:cNvPr id="6" name="标题 3"/>
          <p:cNvSpPr txBox="1">
            <a:spLocks/>
          </p:cNvSpPr>
          <p:nvPr/>
        </p:nvSpPr>
        <p:spPr bwMode="auto">
          <a:xfrm>
            <a:off x="395288" y="116632"/>
            <a:ext cx="8229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sz="4000" b="1" dirty="0">
                <a:latin typeface="+mn-ea"/>
                <a:ea typeface="+mn-ea"/>
              </a:rPr>
              <a:t>8.4</a:t>
            </a:r>
            <a:r>
              <a:rPr lang="en-US" altLang="zh-CN" sz="4000" b="1" dirty="0"/>
              <a:t> </a:t>
            </a:r>
            <a:r>
              <a:rPr lang="zh-CN" altLang="en-US" sz="4000" b="1" dirty="0"/>
              <a:t>软件的可维护性</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rPr>
              <a:t>8.4.3.</a:t>
            </a:r>
            <a:r>
              <a:rPr lang="zh-CN" altLang="en-US" sz="2400" dirty="0">
                <a:solidFill>
                  <a:srgbClr val="D9D9D9"/>
                </a:solidFill>
                <a:latin typeface="+mn-ea"/>
              </a:rPr>
              <a:t>可维护性复审</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54276" name="文本框 3"/>
          <p:cNvSpPr txBox="1">
            <a:spLocks noChangeArrowheads="1"/>
          </p:cNvSpPr>
          <p:nvPr/>
        </p:nvSpPr>
        <p:spPr bwMode="auto">
          <a:xfrm>
            <a:off x="652463" y="1570038"/>
            <a:ext cx="7839075" cy="341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buSzPct val="70000"/>
              <a:buFont typeface="Wingdings" pitchFamily="2" charset="2"/>
              <a:buChar char="l"/>
            </a:pPr>
            <a:r>
              <a:rPr lang="zh-CN" altLang="en-US" sz="2400" b="1"/>
              <a:t>代码复审</a:t>
            </a:r>
            <a:r>
              <a:rPr lang="zh-CN" altLang="en-US" sz="2400"/>
              <a:t>应该强调编码风格和内部说明文档这两个影响可维护性的因素。</a:t>
            </a:r>
            <a:endParaRPr lang="en-US" altLang="zh-CN" sz="2400"/>
          </a:p>
          <a:p>
            <a:pPr eaLnBrk="1" hangingPunct="1">
              <a:buSzPct val="70000"/>
              <a:buFont typeface="Wingdings" pitchFamily="2" charset="2"/>
              <a:buChar char="l"/>
            </a:pPr>
            <a:r>
              <a:rPr lang="zh-CN" altLang="en-US" sz="2400" b="1"/>
              <a:t>在设计和编码过程中</a:t>
            </a:r>
            <a:r>
              <a:rPr lang="zh-CN" altLang="en-US" sz="2400"/>
              <a:t>应该尽量使用可重用的软件构件，如果需要开发新的构件，也应该注意提高构件的可重用性。</a:t>
            </a:r>
            <a:endParaRPr lang="en-US" altLang="zh-CN" sz="2400"/>
          </a:p>
          <a:p>
            <a:pPr eaLnBrk="1" hangingPunct="1">
              <a:buSzPct val="70000"/>
              <a:buFont typeface="Wingdings" pitchFamily="2" charset="2"/>
              <a:buChar char="l"/>
            </a:pPr>
            <a:r>
              <a:rPr lang="zh-CN" altLang="en-US" sz="2400" b="1"/>
              <a:t>在测试结束时</a:t>
            </a:r>
            <a:r>
              <a:rPr lang="zh-CN" altLang="en-US" sz="2400"/>
              <a:t>进行最正式的可维护性复审，这个复审称为</a:t>
            </a:r>
            <a:r>
              <a:rPr lang="zh-CN" altLang="en-US" sz="2400" b="1"/>
              <a:t>配置复审</a:t>
            </a:r>
            <a:r>
              <a:rPr lang="zh-CN" altLang="en-US" sz="2400"/>
              <a:t>。配置复审的目的是保证软件配置的所有成分是完整的、一致的和可理解的，而且为了便于修改和管理已经编目归档了。</a:t>
            </a:r>
          </a:p>
        </p:txBody>
      </p:sp>
      <p:sp>
        <p:nvSpPr>
          <p:cNvPr id="6" name="标题 3"/>
          <p:cNvSpPr txBox="1">
            <a:spLocks/>
          </p:cNvSpPr>
          <p:nvPr/>
        </p:nvSpPr>
        <p:spPr bwMode="auto">
          <a:xfrm>
            <a:off x="395288" y="116632"/>
            <a:ext cx="82296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sz="4000" b="1" dirty="0">
                <a:latin typeface="+mn-ea"/>
                <a:ea typeface="+mn-ea"/>
              </a:rPr>
              <a:t>8.4</a:t>
            </a:r>
            <a:r>
              <a:rPr lang="en-US" altLang="zh-CN" sz="4000" b="1" dirty="0"/>
              <a:t> </a:t>
            </a:r>
            <a:r>
              <a:rPr lang="zh-CN" altLang="en-US" sz="4000" b="1" dirty="0"/>
              <a:t>软件的可维护性</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页脚占位符 2"/>
          <p:cNvSpPr>
            <a:spLocks noGrp="1"/>
          </p:cNvSpPr>
          <p:nvPr>
            <p:ph type="ftr" sz="quarter" idx="14"/>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r>
              <a:rPr lang="en-JM" altLang="zh-CN">
                <a:solidFill>
                  <a:srgbClr val="898989"/>
                </a:solidFill>
                <a:latin typeface="Calibri" pitchFamily="34" charset="0"/>
              </a:rPr>
              <a:t> </a:t>
            </a:r>
          </a:p>
        </p:txBody>
      </p:sp>
      <p:sp>
        <p:nvSpPr>
          <p:cNvPr id="55299" name="内容占位符 3"/>
          <p:cNvSpPr>
            <a:spLocks noGrp="1"/>
          </p:cNvSpPr>
          <p:nvPr>
            <p:ph sz="quarter" idx="13"/>
          </p:nvPr>
        </p:nvSpPr>
        <p:spPr>
          <a:xfrm>
            <a:off x="468313" y="954088"/>
            <a:ext cx="8229600" cy="4881562"/>
          </a:xfrm>
        </p:spPr>
        <p:txBody>
          <a:bodyPr/>
          <a:lstStyle/>
          <a:p>
            <a:r>
              <a:rPr lang="zh-CN" altLang="en-US"/>
              <a:t>       软件维护是存在风险的。对原有软件产品的一个微小的改动都有可能引入新的错误，造成意想不到的后果。软件维护的副作用主要有</a:t>
            </a:r>
            <a:r>
              <a:rPr lang="en-US" altLang="zh-CN"/>
              <a:t>3</a:t>
            </a:r>
            <a:r>
              <a:rPr lang="zh-CN" altLang="en-US"/>
              <a:t>类，包括修改代码的副作用、修改数据的副作用和修改文档的副作用。</a:t>
            </a:r>
          </a:p>
          <a:p>
            <a:r>
              <a:rPr lang="zh-CN" altLang="en-US"/>
              <a:t>（</a:t>
            </a:r>
            <a:r>
              <a:rPr lang="en-US" altLang="zh-CN"/>
              <a:t>1</a:t>
            </a:r>
            <a:r>
              <a:rPr lang="zh-CN" altLang="en-US"/>
              <a:t>）人类通过编程语言与计算机进行交流，每种编程语言都有严格的语义和语法结构。编程语言的微小错误，哪怕是一个标点符号的错误，都会造成软件系统无法正常运行。</a:t>
            </a:r>
          </a:p>
          <a:p>
            <a:r>
              <a:rPr lang="zh-CN" altLang="en-US"/>
              <a:t>（</a:t>
            </a:r>
            <a:r>
              <a:rPr lang="en-US" altLang="zh-CN"/>
              <a:t>2</a:t>
            </a:r>
            <a:r>
              <a:rPr lang="zh-CN" altLang="en-US"/>
              <a:t>）修改数据的副作用是指数据结构被改动时有新的错误产生的现象。当数据结构发生变化时，可能新的数据结构不适应原有的软件设计，从而导致错误的产生。</a:t>
            </a:r>
          </a:p>
          <a:p>
            <a:r>
              <a:rPr lang="zh-CN" altLang="en-US"/>
              <a:t>（</a:t>
            </a:r>
            <a:r>
              <a:rPr lang="en-US" altLang="zh-CN"/>
              <a:t>3</a:t>
            </a:r>
            <a:r>
              <a:rPr lang="zh-CN" altLang="en-US"/>
              <a:t>）修改文档的副作用是指在软件产品的内容更改之后没有对文档进行相应的更新而为以后的工作带来不便的情况。</a:t>
            </a:r>
          </a:p>
          <a:p>
            <a:endParaRPr lang="zh-CN" altLang="en-US"/>
          </a:p>
        </p:txBody>
      </p:sp>
      <p:sp>
        <p:nvSpPr>
          <p:cNvPr id="55300" name="矩形 5"/>
          <p:cNvSpPr>
            <a:spLocks noChangeArrowheads="1"/>
          </p:cNvSpPr>
          <p:nvPr/>
        </p:nvSpPr>
        <p:spPr bwMode="auto">
          <a:xfrm>
            <a:off x="755650" y="333375"/>
            <a:ext cx="4230688"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spcBef>
                <a:spcPct val="20000"/>
              </a:spcBef>
            </a:pPr>
            <a:r>
              <a:rPr lang="zh-CN" altLang="en-US" sz="3200">
                <a:solidFill>
                  <a:srgbClr val="000000"/>
                </a:solidFill>
                <a:latin typeface="Calibri" pitchFamily="34" charset="0"/>
              </a:rPr>
              <a:t>软件维护的副作用</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2 Subtítulo"/>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Font typeface="Arial" pitchFamily="34" charset="0"/>
              <a:buNone/>
            </a:pPr>
            <a:endParaRPr lang="es-ES" altLang="zh-CN" sz="2000">
              <a:solidFill>
                <a:srgbClr val="BFBFBF"/>
              </a:solidFill>
              <a:latin typeface="Calibri" pitchFamily="34" charset="0"/>
            </a:endParaRPr>
          </a:p>
        </p:txBody>
      </p:sp>
      <p:pic>
        <p:nvPicPr>
          <p:cNvPr id="56323" name="Imagen 5" descr="C:\Users\Design\Documents\Edu\Product Launch\shadow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6324"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5" name="TextBox 3">
            <a:hlinkClick r:id="rId5" action="ppaction://hlinksldjump"/>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56326" name="TextBox 4"/>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56327" name="TextBox 5"/>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56328" name="TextBox 6"/>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b="1" dirty="0">
                <a:solidFill>
                  <a:srgbClr val="9999CC">
                    <a:lumMod val="50000"/>
                  </a:srgbClr>
                </a:solidFill>
                <a:latin typeface="宋体" panose="02010600030101010101" pitchFamily="2" charset="-122"/>
              </a:rPr>
              <a:t>   </a:t>
            </a:r>
            <a:r>
              <a:rPr kumimoji="1" lang="en-US" altLang="zh-CN" sz="2800" b="1" dirty="0">
                <a:solidFill>
                  <a:prstClr val="black"/>
                </a:solidFill>
                <a:latin typeface="宋体" panose="02010600030101010101" pitchFamily="2" charset="-122"/>
              </a:rPr>
              <a:t>8.1   </a:t>
            </a:r>
            <a:r>
              <a:rPr kumimoji="1" lang="zh-CN" altLang="en-US" sz="2800" b="1" dirty="0">
                <a:solidFill>
                  <a:prstClr val="black"/>
                </a:solidFill>
                <a:latin typeface="宋体" panose="02010600030101010101" pitchFamily="2" charset="-122"/>
              </a:rPr>
              <a:t>软件维护的定义</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8.2   </a:t>
            </a:r>
            <a:r>
              <a:rPr kumimoji="1" lang="zh-CN" altLang="en-US" sz="2800" b="1" dirty="0">
                <a:solidFill>
                  <a:prstClr val="black"/>
                </a:solidFill>
                <a:latin typeface="宋体" panose="02010600030101010101" pitchFamily="2" charset="-122"/>
              </a:rPr>
              <a:t>软件维护的特点</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8.3   </a:t>
            </a:r>
            <a:r>
              <a:rPr kumimoji="1" lang="zh-CN" altLang="en-US" sz="2800" b="1" dirty="0">
                <a:solidFill>
                  <a:prstClr val="black"/>
                </a:solidFill>
                <a:latin typeface="宋体" panose="02010600030101010101" pitchFamily="2" charset="-122"/>
              </a:rPr>
              <a:t>软件维护过程</a:t>
            </a: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8.4   </a:t>
            </a:r>
            <a:r>
              <a:rPr kumimoji="1" lang="zh-CN" altLang="en-US" sz="2800" b="1" dirty="0">
                <a:solidFill>
                  <a:prstClr val="black"/>
                </a:solidFill>
                <a:latin typeface="宋体" panose="02010600030101010101" pitchFamily="2" charset="-122"/>
              </a:rPr>
              <a:t>软件的可维护性</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8.5   </a:t>
            </a:r>
            <a:r>
              <a:rPr kumimoji="1" lang="zh-CN" altLang="en-US" sz="2800" b="1" dirty="0">
                <a:solidFill>
                  <a:prstClr val="black"/>
                </a:solidFill>
                <a:latin typeface="宋体" panose="02010600030101010101" pitchFamily="2" charset="-122"/>
              </a:rPr>
              <a:t>预防性维护</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8.6   </a:t>
            </a:r>
            <a:r>
              <a:rPr kumimoji="1" lang="zh-CN" altLang="en-US" sz="2800" b="1" dirty="0">
                <a:solidFill>
                  <a:prstClr val="black"/>
                </a:solidFill>
                <a:latin typeface="宋体" panose="02010600030101010101" pitchFamily="2" charset="-122"/>
              </a:rPr>
              <a:t>软件再工程过程</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000" b="1" dirty="0">
                <a:solidFill>
                  <a:prstClr val="black"/>
                </a:solidFill>
                <a:latin typeface="宋体" panose="02010600030101010101" pitchFamily="2" charset="-122"/>
              </a:rPr>
              <a:t>   </a:t>
            </a:r>
          </a:p>
          <a:p>
            <a:pPr marL="0" indent="0" eaLnBrk="1" hangingPunct="1">
              <a:lnSpc>
                <a:spcPct val="250000"/>
              </a:lnSpc>
              <a:spcBef>
                <a:spcPct val="50000"/>
              </a:spcBef>
              <a:buClrTx/>
              <a:buSzTx/>
              <a:buFont typeface="Wingdings" pitchFamily="2" charset="2"/>
              <a:buNone/>
              <a:defRPr/>
            </a:pPr>
            <a:endParaRPr kumimoji="1" lang="zh-CN" altLang="en-US" sz="2400" b="1" dirty="0">
              <a:solidFill>
                <a:prstClr val="black"/>
              </a:solidFill>
              <a:latin typeface="宋体" panose="02010600030101010101"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a:solidFill>
                  <a:srgbClr val="9999CC">
                    <a:lumMod val="50000"/>
                  </a:srgbClr>
                </a:solidFill>
                <a:latin typeface="宋体" panose="02010600030101010101" pitchFamily="2" charset="-122"/>
              </a:rPr>
              <a:t>      </a:t>
            </a:r>
            <a:endParaRPr kumimoji="1" lang="zh-CN" altLang="en-US" sz="2400" b="1" dirty="0">
              <a:solidFill>
                <a:srgbClr val="9999CC">
                  <a:lumMod val="50000"/>
                </a:srgbClr>
              </a:solidFill>
              <a:latin typeface="宋体" panose="02010600030101010101" pitchFamily="2" charset="-122"/>
            </a:endParaRPr>
          </a:p>
          <a:p>
            <a:pPr eaLnBrk="1" hangingPunct="1">
              <a:buClr>
                <a:srgbClr val="00007D"/>
              </a:buClr>
              <a:defRPr/>
            </a:pPr>
            <a:endParaRPr lang="zh-CN" altLang="zh-CN" b="1" kern="0" dirty="0">
              <a:solidFill>
                <a:srgbClr val="000000"/>
              </a:solidFill>
              <a:latin typeface="宋体" panose="02010600030101010101" pitchFamily="2" charset="-122"/>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solidFill>
                  <a:prstClr val="black"/>
                </a:solidFill>
                <a:latin typeface="宋体" panose="02010600030101010101" pitchFamily="2" charset="-122"/>
              </a:rPr>
              <a:t>主要内容</a:t>
            </a:r>
            <a:endParaRPr lang="es-HN" b="1" dirty="0">
              <a:solidFill>
                <a:prstClr val="black"/>
              </a:solidFill>
              <a:latin typeface=""/>
              <a:ea typeface="+mn-ea"/>
            </a:endParaRPr>
          </a:p>
        </p:txBody>
      </p:sp>
      <p:sp>
        <p:nvSpPr>
          <p:cNvPr id="14" name="矩形 13"/>
          <p:cNvSpPr/>
          <p:nvPr/>
        </p:nvSpPr>
        <p:spPr>
          <a:xfrm>
            <a:off x="862013" y="371633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5" name="等腰三角形 14"/>
          <p:cNvSpPr/>
          <p:nvPr/>
        </p:nvSpPr>
        <p:spPr>
          <a:xfrm rot="5400000">
            <a:off x="269875" y="3802063"/>
            <a:ext cx="538163"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56333"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buFont typeface="Wingdings" pitchFamily="2" charset="2"/>
              <a:buNone/>
            </a:pPr>
            <a:r>
              <a:rPr kumimoji="1" lang="en-US" altLang="zh-CN" sz="2400">
                <a:solidFill>
                  <a:srgbClr val="FFFFFF"/>
                </a:solidFill>
                <a:latin typeface="宋体" pitchFamily="2" charset="-122"/>
              </a:rPr>
              <a:t>8.4   </a:t>
            </a:r>
            <a:r>
              <a:rPr kumimoji="1" lang="zh-CN" altLang="en-US" sz="2400">
                <a:solidFill>
                  <a:srgbClr val="FFFFFF"/>
                </a:solidFill>
                <a:latin typeface="宋体" pitchFamily="2" charset="-122"/>
              </a:rPr>
              <a:t>预防性维护</a:t>
            </a:r>
            <a:endParaRPr kumimoji="1" lang="en-US" altLang="zh-CN" sz="2400">
              <a:solidFill>
                <a:srgbClr val="FFFFFF"/>
              </a:solidFill>
              <a:latin typeface="宋体" pitchFamily="2" charset="-122"/>
            </a:endParaRPr>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8.5</a:t>
            </a:r>
            <a:r>
              <a:rPr lang="en-US" altLang="zh-CN" sz="2400" dirty="0">
                <a:solidFill>
                  <a:srgbClr val="D9D9D9"/>
                </a:solidFill>
                <a:latin typeface="隶书" pitchFamily="49" charset="-122"/>
                <a:ea typeface="隶书" pitchFamily="49" charset="-122"/>
              </a:rPr>
              <a:t> </a:t>
            </a:r>
            <a:r>
              <a:rPr lang="zh-CN" altLang="en-US" sz="2400" dirty="0">
                <a:solidFill>
                  <a:srgbClr val="D9D9D9"/>
                </a:solidFill>
                <a:latin typeface="+mn-ea"/>
                <a:ea typeface="+mn-ea"/>
              </a:rPr>
              <a:t>预防性维护</a:t>
            </a:r>
          </a:p>
        </p:txBody>
      </p:sp>
      <p:sp>
        <p:nvSpPr>
          <p:cNvPr id="13316" name="标题 3"/>
          <p:cNvSpPr>
            <a:spLocks noGrp="1"/>
          </p:cNvSpPr>
          <p:nvPr>
            <p:ph type="title" idx="4294967295"/>
          </p:nvPr>
        </p:nvSpPr>
        <p:spPr>
          <a:xfrm>
            <a:off x="250825" y="19050"/>
            <a:ext cx="8229600" cy="1143000"/>
          </a:xfrm>
        </p:spPr>
        <p:txBody>
          <a:bodyPr/>
          <a:lstStyle/>
          <a:p>
            <a:pPr>
              <a:defRPr/>
            </a:pPr>
            <a:r>
              <a:rPr lang="en-US" altLang="zh-CN" b="1" dirty="0">
                <a:latin typeface="+mn-ea"/>
                <a:ea typeface="+mn-ea"/>
              </a:rPr>
              <a:t>8.5</a:t>
            </a:r>
            <a:r>
              <a:rPr lang="en-US" altLang="zh-CN" b="1" dirty="0"/>
              <a:t> </a:t>
            </a:r>
            <a:r>
              <a:rPr lang="zh-CN" altLang="en-US" b="1" dirty="0"/>
              <a:t>预防性维护</a:t>
            </a:r>
          </a:p>
        </p:txBody>
      </p:sp>
      <p:sp>
        <p:nvSpPr>
          <p:cNvPr id="5" name="文本框 4"/>
          <p:cNvSpPr txBox="1">
            <a:spLocks noChangeArrowheads="1"/>
          </p:cNvSpPr>
          <p:nvPr/>
        </p:nvSpPr>
        <p:spPr bwMode="auto">
          <a:xfrm>
            <a:off x="5867400" y="2852738"/>
            <a:ext cx="3097213" cy="1200150"/>
          </a:xfrm>
          <a:prstGeom prst="rect">
            <a:avLst/>
          </a:prstGeom>
          <a:noFill/>
          <a:ln w="158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a:t>这些程序的体系结构和数据结构都很差，文档不全甚至完全没有文档，对曾经做过的修改也没有完整的记录。</a:t>
            </a:r>
          </a:p>
        </p:txBody>
      </p:sp>
      <p:sp>
        <p:nvSpPr>
          <p:cNvPr id="6" name="文本框 5"/>
          <p:cNvSpPr txBox="1">
            <a:spLocks noChangeArrowheads="1"/>
          </p:cNvSpPr>
          <p:nvPr/>
        </p:nvSpPr>
        <p:spPr bwMode="auto">
          <a:xfrm>
            <a:off x="346075" y="2011363"/>
            <a:ext cx="5094288" cy="3784600"/>
          </a:xfrm>
          <a:prstGeom prst="rect">
            <a:avLst/>
          </a:prstGeom>
          <a:noFill/>
          <a:ln w="15875">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a:t>（</a:t>
            </a:r>
            <a:r>
              <a:rPr lang="en-US" altLang="zh-CN" sz="2000"/>
              <a:t>1</a:t>
            </a:r>
            <a:r>
              <a:rPr lang="zh-CN" altLang="en-US" sz="2000"/>
              <a:t>）反复多次地做修改程序的尝试，与不可见的设计及源代码“顽强战斗”，以实现所要求的修改。</a:t>
            </a:r>
          </a:p>
          <a:p>
            <a:pPr eaLnBrk="1" hangingPunct="1"/>
            <a:r>
              <a:rPr lang="zh-CN" altLang="en-US" sz="2000"/>
              <a:t>（</a:t>
            </a:r>
            <a:r>
              <a:rPr lang="en-US" altLang="zh-CN" sz="2000"/>
              <a:t>2</a:t>
            </a:r>
            <a:r>
              <a:rPr lang="zh-CN" altLang="en-US" sz="2000"/>
              <a:t>） 通过仔细分析程序尽可能多地掌握程序的内部工作细节，以便更有效地修改它。</a:t>
            </a:r>
          </a:p>
          <a:p>
            <a:pPr eaLnBrk="1" hangingPunct="1"/>
            <a:r>
              <a:rPr lang="zh-CN" altLang="en-US" sz="2000"/>
              <a:t>（</a:t>
            </a:r>
            <a:r>
              <a:rPr lang="en-US" altLang="zh-CN" sz="2000"/>
              <a:t>3</a:t>
            </a:r>
            <a:r>
              <a:rPr lang="zh-CN" altLang="en-US" sz="2000"/>
              <a:t>） 在深入理解原有设计的基础上，用软件工程方法重新设计、重新编码和测试那些需要变更的软件部分。</a:t>
            </a:r>
          </a:p>
          <a:p>
            <a:pPr eaLnBrk="1" hangingPunct="1"/>
            <a:r>
              <a:rPr lang="zh-CN" altLang="en-US" sz="2000"/>
              <a:t>（</a:t>
            </a:r>
            <a:r>
              <a:rPr lang="en-US" altLang="zh-CN" sz="2000"/>
              <a:t>4</a:t>
            </a:r>
            <a:r>
              <a:rPr lang="zh-CN" altLang="en-US" sz="2000"/>
              <a:t>） 以软件工程方法学为指导，对程序全部重新设计、重新编码和测试，为此可以使用</a:t>
            </a:r>
            <a:r>
              <a:rPr lang="en-US" altLang="zh-CN" sz="2000"/>
              <a:t>CASE</a:t>
            </a:r>
            <a:r>
              <a:rPr lang="zh-CN" altLang="en-US" sz="2000"/>
              <a:t>工具（逆向工程和再工程工具）来帮助理解原有的设计</a:t>
            </a:r>
          </a:p>
        </p:txBody>
      </p:sp>
      <p:sp>
        <p:nvSpPr>
          <p:cNvPr id="57350" name="文本框 2"/>
          <p:cNvSpPr txBox="1">
            <a:spLocks noChangeArrowheads="1"/>
          </p:cNvSpPr>
          <p:nvPr/>
        </p:nvSpPr>
        <p:spPr bwMode="auto">
          <a:xfrm>
            <a:off x="346075" y="1196975"/>
            <a:ext cx="573881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a:solidFill>
                  <a:srgbClr val="FF0000"/>
                </a:solidFill>
                <a:latin typeface="宋体" pitchFamily="2" charset="-122"/>
              </a:rPr>
              <a:t>怎样满足用户对老程序的维护要求？</a:t>
            </a:r>
          </a:p>
        </p:txBody>
      </p:sp>
      <p:sp>
        <p:nvSpPr>
          <p:cNvPr id="4" name="圆角矩形标注 3"/>
          <p:cNvSpPr/>
          <p:nvPr/>
        </p:nvSpPr>
        <p:spPr>
          <a:xfrm>
            <a:off x="6364288" y="1692275"/>
            <a:ext cx="2312987" cy="873125"/>
          </a:xfrm>
          <a:prstGeom prst="wedgeRoundRectCallout">
            <a:avLst/>
          </a:prstGeom>
          <a:noFill/>
          <a:ln>
            <a:solidFill>
              <a:schemeClr val="accent1">
                <a:shade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zh-CN" altLang="en-US" sz="2000" b="1" dirty="0">
                <a:solidFill>
                  <a:prstClr val="black"/>
                </a:solidFill>
                <a:latin typeface="+mn-ea"/>
              </a:rPr>
              <a:t>什么是老程序呢？</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隶书" pitchFamily="49" charset="-122"/>
                <a:ea typeface="隶书" pitchFamily="49" charset="-122"/>
              </a:rPr>
              <a:t>8.5 </a:t>
            </a:r>
            <a:r>
              <a:rPr lang="zh-CN" altLang="en-US" sz="2400" dirty="0">
                <a:solidFill>
                  <a:srgbClr val="D9D9D9"/>
                </a:solidFill>
                <a:latin typeface="+mn-ea"/>
                <a:ea typeface="+mn-ea"/>
              </a:rPr>
              <a:t>预防性维护</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58372" name="文本框 3"/>
          <p:cNvSpPr txBox="1">
            <a:spLocks noChangeArrowheads="1"/>
          </p:cNvSpPr>
          <p:nvPr/>
        </p:nvSpPr>
        <p:spPr bwMode="auto">
          <a:xfrm>
            <a:off x="487363" y="2484438"/>
            <a:ext cx="8199437"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t>        粗看起来，在一个正在工作的程序版本已经存在的情况下重新开发一个大型程序，似乎是一种浪费。其实不然，下述事实很能说明问题。</a:t>
            </a:r>
          </a:p>
          <a:p>
            <a:pPr eaLnBrk="1" hangingPunct="1"/>
            <a:r>
              <a:rPr lang="en-US" altLang="zh-CN" sz="2400"/>
              <a:t>  (1)</a:t>
            </a:r>
            <a:r>
              <a:rPr lang="zh-CN" altLang="en-US" sz="2400"/>
              <a:t> 维护一行源代码的代价可能是最初开发该行源代码代价</a:t>
            </a:r>
            <a:endParaRPr lang="en-US" altLang="zh-CN" sz="2400"/>
          </a:p>
          <a:p>
            <a:pPr eaLnBrk="1" hangingPunct="1"/>
            <a:r>
              <a:rPr lang="en-US" altLang="zh-CN" sz="2400"/>
              <a:t>  </a:t>
            </a:r>
            <a:r>
              <a:rPr lang="zh-CN" altLang="en-US" sz="2400"/>
              <a:t>     的</a:t>
            </a:r>
            <a:r>
              <a:rPr lang="en-US" altLang="zh-CN" sz="2400"/>
              <a:t>14~40</a:t>
            </a:r>
            <a:r>
              <a:rPr lang="zh-CN" altLang="en-US" sz="2400"/>
              <a:t>倍。</a:t>
            </a:r>
          </a:p>
          <a:p>
            <a:pPr eaLnBrk="1" hangingPunct="1"/>
            <a:r>
              <a:rPr lang="en-US" altLang="zh-CN" sz="2400"/>
              <a:t>  (2) </a:t>
            </a:r>
            <a:r>
              <a:rPr lang="zh-CN" altLang="en-US" sz="2400"/>
              <a:t>重新设计软件体系结构（程序及数据结构）时使用了现</a:t>
            </a:r>
            <a:endParaRPr lang="en-US" altLang="zh-CN" sz="2400"/>
          </a:p>
          <a:p>
            <a:pPr eaLnBrk="1" hangingPunct="1"/>
            <a:r>
              <a:rPr lang="en-US" altLang="zh-CN" sz="2400"/>
              <a:t>      </a:t>
            </a:r>
            <a:r>
              <a:rPr lang="zh-CN" altLang="en-US" sz="2400"/>
              <a:t>代设计概念，它对将来的维护可能有很大的帮助。</a:t>
            </a:r>
          </a:p>
          <a:p>
            <a:pPr eaLnBrk="1" hangingPunct="1"/>
            <a:r>
              <a:rPr lang="en-US" altLang="zh-CN" sz="2400"/>
              <a:t>  (3) </a:t>
            </a:r>
            <a:r>
              <a:rPr lang="zh-CN" altLang="en-US" sz="2400"/>
              <a:t>由于现有的程序版本可作为软件原型使用，开发生产率</a:t>
            </a:r>
            <a:endParaRPr lang="en-US" altLang="zh-CN" sz="2400"/>
          </a:p>
          <a:p>
            <a:pPr eaLnBrk="1" hangingPunct="1"/>
            <a:r>
              <a:rPr lang="en-US" altLang="zh-CN" sz="2400"/>
              <a:t>       </a:t>
            </a:r>
            <a:r>
              <a:rPr lang="zh-CN" altLang="en-US" sz="2400"/>
              <a:t>可大大高于平均水平。</a:t>
            </a:r>
          </a:p>
        </p:txBody>
      </p:sp>
      <p:sp>
        <p:nvSpPr>
          <p:cNvPr id="58373" name="文本框 1"/>
          <p:cNvSpPr txBox="1">
            <a:spLocks noChangeArrowheads="1"/>
          </p:cNvSpPr>
          <p:nvPr/>
        </p:nvSpPr>
        <p:spPr bwMode="auto">
          <a:xfrm>
            <a:off x="487363" y="1193800"/>
            <a:ext cx="8199437" cy="1200150"/>
          </a:xfrm>
          <a:prstGeom prst="rect">
            <a:avLst/>
          </a:prstGeom>
          <a:noFill/>
          <a:ln w="158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b="1">
                <a:solidFill>
                  <a:srgbClr val="000000"/>
                </a:solidFill>
              </a:rPr>
              <a:t>        预防性维护方法是由</a:t>
            </a:r>
            <a:r>
              <a:rPr lang="en-US" altLang="zh-CN" sz="2400" b="1">
                <a:solidFill>
                  <a:srgbClr val="000000"/>
                </a:solidFill>
              </a:rPr>
              <a:t>Miller</a:t>
            </a:r>
            <a:r>
              <a:rPr lang="zh-CN" altLang="en-US" sz="2400" b="1">
                <a:solidFill>
                  <a:srgbClr val="000000"/>
                </a:solidFill>
              </a:rPr>
              <a:t>提出来的，他把这种方法定义为：“把今天的方法学应用到昨天的系统上，以支持明天的需求。”</a:t>
            </a:r>
          </a:p>
        </p:txBody>
      </p:sp>
      <p:sp>
        <p:nvSpPr>
          <p:cNvPr id="8" name="标题 3"/>
          <p:cNvSpPr txBox="1">
            <a:spLocks/>
          </p:cNvSpPr>
          <p:nvPr/>
        </p:nvSpPr>
        <p:spPr bwMode="auto">
          <a:xfrm>
            <a:off x="250825" y="190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8.5</a:t>
            </a:r>
            <a:r>
              <a:rPr lang="en-US" altLang="zh-CN" b="1"/>
              <a:t> </a:t>
            </a:r>
            <a:r>
              <a:rPr lang="zh-CN" altLang="en-US" b="1"/>
              <a:t>预防性维护</a:t>
            </a:r>
            <a:endParaRPr lang="zh-CN" altLang="en-US" b="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隶书" pitchFamily="49" charset="-122"/>
                <a:ea typeface="隶书" pitchFamily="49" charset="-122"/>
              </a:rPr>
              <a:t>8.5 </a:t>
            </a:r>
            <a:r>
              <a:rPr lang="zh-CN" altLang="en-US" sz="2400" dirty="0">
                <a:solidFill>
                  <a:srgbClr val="D9D9D9"/>
                </a:solidFill>
                <a:latin typeface="+mn-ea"/>
                <a:ea typeface="+mn-ea"/>
              </a:rPr>
              <a:t>预防性维护</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59396" name="文本框 3"/>
          <p:cNvSpPr txBox="1">
            <a:spLocks noChangeArrowheads="1"/>
          </p:cNvSpPr>
          <p:nvPr/>
        </p:nvSpPr>
        <p:spPr bwMode="auto">
          <a:xfrm>
            <a:off x="639763" y="1570038"/>
            <a:ext cx="7820025" cy="3417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2000"/>
              <a:t>(</a:t>
            </a:r>
            <a:r>
              <a:rPr lang="en-US" altLang="zh-CN" sz="2400"/>
              <a:t>4) </a:t>
            </a:r>
            <a:r>
              <a:rPr lang="zh-CN" altLang="en-US" sz="2400"/>
              <a:t>用户具有较多使用该软件的经验，因此，能够很容易</a:t>
            </a:r>
            <a:endParaRPr lang="en-US" altLang="zh-CN" sz="2400"/>
          </a:p>
          <a:p>
            <a:pPr eaLnBrk="1" hangingPunct="1"/>
            <a:r>
              <a:rPr lang="en-US" altLang="zh-CN" sz="2400"/>
              <a:t>     </a:t>
            </a:r>
            <a:r>
              <a:rPr lang="zh-CN" altLang="en-US" sz="2400"/>
              <a:t>地搞清晰的变更需求和变更的范围。</a:t>
            </a:r>
          </a:p>
          <a:p>
            <a:pPr eaLnBrk="1" hangingPunct="1"/>
            <a:r>
              <a:rPr lang="en-US" altLang="zh-CN" sz="2400"/>
              <a:t>(5) </a:t>
            </a:r>
            <a:r>
              <a:rPr lang="zh-CN" altLang="en-US" sz="2400"/>
              <a:t>利用逆向工程和再工程的工具，可以使一部分工作自</a:t>
            </a:r>
            <a:endParaRPr lang="en-US" altLang="zh-CN" sz="2400"/>
          </a:p>
          <a:p>
            <a:pPr eaLnBrk="1" hangingPunct="1"/>
            <a:r>
              <a:rPr lang="en-US" altLang="zh-CN" sz="2400"/>
              <a:t>      </a:t>
            </a:r>
            <a:r>
              <a:rPr lang="zh-CN" altLang="en-US" sz="2400"/>
              <a:t>动化。</a:t>
            </a:r>
          </a:p>
          <a:p>
            <a:pPr eaLnBrk="1" hangingPunct="1"/>
            <a:r>
              <a:rPr lang="en-US" altLang="zh-CN" sz="2400"/>
              <a:t>(6) </a:t>
            </a:r>
            <a:r>
              <a:rPr lang="zh-CN" altLang="en-US" sz="2400"/>
              <a:t>在完成预防性维护的过程中可以建立起完整的软件配</a:t>
            </a:r>
            <a:endParaRPr lang="en-US" altLang="zh-CN" sz="2400"/>
          </a:p>
          <a:p>
            <a:pPr eaLnBrk="1" hangingPunct="1"/>
            <a:r>
              <a:rPr lang="en-US" altLang="zh-CN" sz="2400"/>
              <a:t>     </a:t>
            </a:r>
            <a:r>
              <a:rPr lang="zh-CN" altLang="en-US" sz="2400"/>
              <a:t>置。</a:t>
            </a:r>
            <a:endParaRPr lang="en-US" altLang="zh-CN" sz="2400"/>
          </a:p>
          <a:p>
            <a:pPr eaLnBrk="1" hangingPunct="1"/>
            <a:r>
              <a:rPr lang="zh-CN" altLang="en-US" sz="2400"/>
              <a:t>       虽然由于条件所限，目前预防性维护在全部维护活动中仅占很小比例，但是，人们不应该忽视这类维护，在条件具备时应该主动地进行预防性维护。</a:t>
            </a:r>
          </a:p>
        </p:txBody>
      </p:sp>
      <p:sp>
        <p:nvSpPr>
          <p:cNvPr id="7" name="标题 3"/>
          <p:cNvSpPr txBox="1">
            <a:spLocks/>
          </p:cNvSpPr>
          <p:nvPr/>
        </p:nvSpPr>
        <p:spPr bwMode="auto">
          <a:xfrm>
            <a:off x="250825" y="1905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8.5</a:t>
            </a:r>
            <a:r>
              <a:rPr lang="en-US" altLang="zh-CN" b="1"/>
              <a:t> </a:t>
            </a:r>
            <a:r>
              <a:rPr lang="zh-CN" altLang="en-US" b="1"/>
              <a:t>预防性维护</a:t>
            </a:r>
            <a:endParaRPr lang="zh-CN" alt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2 Subtítulo"/>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Font typeface="Arial" pitchFamily="34" charset="0"/>
              <a:buNone/>
            </a:pPr>
            <a:endParaRPr lang="es-ES" altLang="zh-CN" sz="2000">
              <a:solidFill>
                <a:srgbClr val="BFBFBF"/>
              </a:solidFill>
              <a:latin typeface="Calibri" pitchFamily="34" charset="0"/>
            </a:endParaRPr>
          </a:p>
        </p:txBody>
      </p:sp>
      <p:pic>
        <p:nvPicPr>
          <p:cNvPr id="14339" name="Imagen 5" descr="C:\Users\Design\Documents\Edu\Product Launch\shadow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0"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1" name="TextBox 3">
            <a:hlinkClick r:id="rId5" action="ppaction://hlinksldjump"/>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14342" name="TextBox 4"/>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14343" name="TextBox 5"/>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14344" name="TextBox 6"/>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b="1" dirty="0">
                <a:solidFill>
                  <a:srgbClr val="9999CC">
                    <a:lumMod val="50000"/>
                  </a:srgbClr>
                </a:solidFill>
                <a:latin typeface="宋体" panose="02010600030101010101" pitchFamily="2" charset="-122"/>
              </a:rPr>
              <a:t>   </a:t>
            </a:r>
            <a:r>
              <a:rPr kumimoji="1" lang="en-US" altLang="zh-CN" sz="2800" b="1" dirty="0">
                <a:solidFill>
                  <a:prstClr val="black"/>
                </a:solidFill>
                <a:latin typeface="宋体" panose="02010600030101010101" pitchFamily="2" charset="-122"/>
              </a:rPr>
              <a:t>8.1   </a:t>
            </a:r>
            <a:r>
              <a:rPr kumimoji="1" lang="zh-CN" altLang="en-US" sz="2800" b="1" dirty="0">
                <a:solidFill>
                  <a:prstClr val="black"/>
                </a:solidFill>
                <a:latin typeface="宋体" panose="02010600030101010101" pitchFamily="2" charset="-122"/>
              </a:rPr>
              <a:t>软件维护的定义</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8.2   </a:t>
            </a:r>
            <a:r>
              <a:rPr kumimoji="1" lang="zh-CN" altLang="en-US" sz="2800" b="1" dirty="0">
                <a:solidFill>
                  <a:prstClr val="black"/>
                </a:solidFill>
                <a:latin typeface="宋体" panose="02010600030101010101" pitchFamily="2" charset="-122"/>
              </a:rPr>
              <a:t>软件维护的特点</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8.3   </a:t>
            </a:r>
            <a:r>
              <a:rPr kumimoji="1" lang="zh-CN" altLang="en-US" sz="2800" b="1" dirty="0">
                <a:solidFill>
                  <a:prstClr val="black"/>
                </a:solidFill>
                <a:latin typeface="宋体" panose="02010600030101010101" pitchFamily="2" charset="-122"/>
              </a:rPr>
              <a:t>软件维护过程</a:t>
            </a: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8.4   </a:t>
            </a:r>
            <a:r>
              <a:rPr kumimoji="1" lang="zh-CN" altLang="en-US" sz="2800" b="1" dirty="0">
                <a:solidFill>
                  <a:prstClr val="black"/>
                </a:solidFill>
                <a:latin typeface="宋体" panose="02010600030101010101" pitchFamily="2" charset="-122"/>
              </a:rPr>
              <a:t>软件的可维护性</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8.5   </a:t>
            </a:r>
            <a:r>
              <a:rPr kumimoji="1" lang="zh-CN" altLang="en-US" sz="2800" b="1" dirty="0">
                <a:solidFill>
                  <a:prstClr val="black"/>
                </a:solidFill>
                <a:latin typeface="宋体" panose="02010600030101010101" pitchFamily="2" charset="-122"/>
              </a:rPr>
              <a:t>预防性维护</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8.6   </a:t>
            </a:r>
            <a:r>
              <a:rPr kumimoji="1" lang="zh-CN" altLang="en-US" sz="2800" b="1" dirty="0">
                <a:solidFill>
                  <a:prstClr val="black"/>
                </a:solidFill>
                <a:latin typeface="宋体" panose="02010600030101010101" pitchFamily="2" charset="-122"/>
              </a:rPr>
              <a:t>软件再工程过程</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000" b="1" dirty="0">
                <a:solidFill>
                  <a:prstClr val="black"/>
                </a:solidFill>
                <a:latin typeface="宋体" panose="02010600030101010101" pitchFamily="2" charset="-122"/>
              </a:rPr>
              <a:t>   </a:t>
            </a:r>
          </a:p>
          <a:p>
            <a:pPr marL="0" indent="0" eaLnBrk="1" hangingPunct="1">
              <a:lnSpc>
                <a:spcPct val="250000"/>
              </a:lnSpc>
              <a:spcBef>
                <a:spcPct val="50000"/>
              </a:spcBef>
              <a:buClrTx/>
              <a:buSzTx/>
              <a:buFont typeface="Wingdings" pitchFamily="2" charset="2"/>
              <a:buNone/>
              <a:defRPr/>
            </a:pPr>
            <a:endParaRPr kumimoji="1" lang="zh-CN" altLang="en-US" sz="2400" b="1" dirty="0">
              <a:solidFill>
                <a:prstClr val="black"/>
              </a:solidFill>
              <a:latin typeface="宋体" panose="02010600030101010101"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a:solidFill>
                  <a:srgbClr val="9999CC">
                    <a:lumMod val="50000"/>
                  </a:srgbClr>
                </a:solidFill>
                <a:latin typeface="宋体" panose="02010600030101010101" pitchFamily="2" charset="-122"/>
              </a:rPr>
              <a:t>      </a:t>
            </a:r>
            <a:endParaRPr kumimoji="1" lang="zh-CN" altLang="en-US" sz="2400" b="1" dirty="0">
              <a:solidFill>
                <a:srgbClr val="9999CC">
                  <a:lumMod val="50000"/>
                </a:srgbClr>
              </a:solidFill>
              <a:latin typeface="宋体" panose="02010600030101010101" pitchFamily="2" charset="-122"/>
            </a:endParaRPr>
          </a:p>
          <a:p>
            <a:pPr eaLnBrk="1" hangingPunct="1">
              <a:buClr>
                <a:srgbClr val="00007D"/>
              </a:buClr>
              <a:defRPr/>
            </a:pPr>
            <a:endParaRPr lang="zh-CN" altLang="zh-CN" b="1" kern="0" dirty="0">
              <a:solidFill>
                <a:srgbClr val="000000"/>
              </a:solidFill>
              <a:latin typeface="宋体" panose="02010600030101010101" pitchFamily="2" charset="-122"/>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solidFill>
                  <a:prstClr val="black"/>
                </a:solidFill>
                <a:latin typeface="宋体" panose="02010600030101010101" pitchFamily="2" charset="-122"/>
              </a:rPr>
              <a:t>主要内容</a:t>
            </a:r>
            <a:endParaRPr lang="es-HN" b="1" dirty="0">
              <a:solidFill>
                <a:prstClr val="black"/>
              </a:solidFill>
              <a:latin typeface=""/>
              <a:ea typeface="+mn-ea"/>
            </a:endParaRPr>
          </a:p>
        </p:txBody>
      </p:sp>
      <p:sp>
        <p:nvSpPr>
          <p:cNvPr id="14" name="矩形 13"/>
          <p:cNvSpPr/>
          <p:nvPr/>
        </p:nvSpPr>
        <p:spPr>
          <a:xfrm>
            <a:off x="862013" y="1196975"/>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5" name="等腰三角形 14"/>
          <p:cNvSpPr/>
          <p:nvPr/>
        </p:nvSpPr>
        <p:spPr>
          <a:xfrm rot="5400000">
            <a:off x="269876" y="1282700"/>
            <a:ext cx="538162"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434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buFont typeface="Wingdings" pitchFamily="2" charset="2"/>
              <a:buNone/>
            </a:pPr>
            <a:r>
              <a:rPr kumimoji="1" lang="en-US" altLang="zh-CN" sz="2400">
                <a:solidFill>
                  <a:srgbClr val="FFFFFF"/>
                </a:solidFill>
                <a:latin typeface="宋体" pitchFamily="2" charset="-122"/>
              </a:rPr>
              <a:t>8.1   </a:t>
            </a:r>
            <a:r>
              <a:rPr kumimoji="1" lang="zh-CN" altLang="en-US" sz="2400">
                <a:solidFill>
                  <a:srgbClr val="FFFFFF"/>
                </a:solidFill>
                <a:latin typeface="宋体" pitchFamily="2" charset="-122"/>
              </a:rPr>
              <a:t>软件维护的定义</a:t>
            </a:r>
            <a:endParaRPr kumimoji="1" lang="en-US" altLang="zh-CN" sz="2400">
              <a:solidFill>
                <a:srgbClr val="FFFFFF"/>
              </a:solidFill>
              <a:latin typeface="宋体" pitchFamily="2" charset="-122"/>
            </a:endParaRPr>
          </a:p>
        </p:txBody>
      </p:sp>
    </p:spTree>
  </p:cSld>
  <p:clrMapOvr>
    <a:masterClrMapping/>
  </p:clrMapOvr>
  <p:transition spd="slow"/>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2 Subtítulo"/>
          <p:cNvSpPr txBox="1">
            <a:spLocks/>
          </p:cNvSpPr>
          <p:nvPr/>
        </p:nvSpPr>
        <p:spPr bwMode="auto">
          <a:xfrm>
            <a:off x="250825" y="6234113"/>
            <a:ext cx="2017713"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spcBef>
                <a:spcPct val="20000"/>
              </a:spcBef>
              <a:buFont typeface="Arial" pitchFamily="34" charset="0"/>
              <a:buNone/>
            </a:pPr>
            <a:endParaRPr lang="es-ES" altLang="zh-CN" sz="2000">
              <a:solidFill>
                <a:srgbClr val="BFBFBF"/>
              </a:solidFill>
              <a:latin typeface="Calibri" pitchFamily="34" charset="0"/>
            </a:endParaRPr>
          </a:p>
        </p:txBody>
      </p:sp>
      <p:pic>
        <p:nvPicPr>
          <p:cNvPr id="60419" name="Imagen 5" descr="C:\Users\Design\Documents\Edu\Product Launch\shadow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5875338"/>
            <a:ext cx="762000"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0420" name="Imagen 5" descr="C:\Users\Design\Documents\Edu\Product Launch\shadown.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69000" y="6021388"/>
            <a:ext cx="763588" cy="98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1" name="TextBox 3">
            <a:hlinkClick r:id="rId5" action="ppaction://hlinksldjump"/>
          </p:cNvPr>
          <p:cNvSpPr txBox="1">
            <a:spLocks noChangeArrowheads="1"/>
          </p:cNvSpPr>
          <p:nvPr/>
        </p:nvSpPr>
        <p:spPr bwMode="auto">
          <a:xfrm>
            <a:off x="1071563" y="2071688"/>
            <a:ext cx="1928812"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60422" name="TextBox 4"/>
          <p:cNvSpPr txBox="1">
            <a:spLocks noChangeArrowheads="1"/>
          </p:cNvSpPr>
          <p:nvPr/>
        </p:nvSpPr>
        <p:spPr bwMode="auto">
          <a:xfrm>
            <a:off x="1000125" y="2714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60423" name="TextBox 5"/>
          <p:cNvSpPr txBox="1">
            <a:spLocks noChangeArrowheads="1"/>
          </p:cNvSpPr>
          <p:nvPr/>
        </p:nvSpPr>
        <p:spPr bwMode="auto">
          <a:xfrm>
            <a:off x="1000125" y="32861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60424" name="TextBox 6"/>
          <p:cNvSpPr txBox="1">
            <a:spLocks noChangeArrowheads="1"/>
          </p:cNvSpPr>
          <p:nvPr/>
        </p:nvSpPr>
        <p:spPr bwMode="auto">
          <a:xfrm>
            <a:off x="1000125" y="3857625"/>
            <a:ext cx="2214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zh-CN" altLang="en-US">
              <a:solidFill>
                <a:srgbClr val="000000"/>
              </a:solidFill>
            </a:endParaRPr>
          </a:p>
        </p:txBody>
      </p:sp>
      <p:sp>
        <p:nvSpPr>
          <p:cNvPr id="34" name="Rectangle 3"/>
          <p:cNvSpPr txBox="1">
            <a:spLocks noChangeArrowheads="1"/>
          </p:cNvSpPr>
          <p:nvPr/>
        </p:nvSpPr>
        <p:spPr bwMode="auto">
          <a:xfrm>
            <a:off x="539750" y="1203325"/>
            <a:ext cx="8229600" cy="431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fontAlgn="base">
              <a:spcBef>
                <a:spcPct val="20000"/>
              </a:spcBef>
              <a:spcAft>
                <a:spcPct val="0"/>
              </a:spcAft>
              <a:buClr>
                <a:schemeClr val="bg2"/>
              </a:buClr>
              <a:buSzPct val="75000"/>
              <a:buFont typeface="Wingdings" pitchFamily="2" charset="2"/>
              <a:buChar char="n"/>
              <a:defRPr sz="3200">
                <a:solidFill>
                  <a:schemeClr val="tx1"/>
                </a:solidFill>
                <a:latin typeface="+mn-lt"/>
                <a:ea typeface="+mn-ea"/>
                <a:cs typeface="+mn-cs"/>
              </a:defRPr>
            </a:lvl1pPr>
            <a:lvl2pPr marL="742950" indent="-285750" algn="l" rtl="0" fontAlgn="base">
              <a:spcBef>
                <a:spcPct val="20000"/>
              </a:spcBef>
              <a:spcAft>
                <a:spcPct val="0"/>
              </a:spcAft>
              <a:buClr>
                <a:schemeClr val="accent2"/>
              </a:buClr>
              <a:buSzPct val="80000"/>
              <a:buFont typeface="Wingdings" pitchFamily="2" charset="2"/>
              <a:buChar char="¨"/>
              <a:defRPr sz="2800">
                <a:solidFill>
                  <a:schemeClr val="tx1"/>
                </a:solidFill>
                <a:latin typeface="+mn-lt"/>
                <a:ea typeface="+mn-ea"/>
              </a:defRPr>
            </a:lvl2pPr>
            <a:lvl3pPr marL="1143000" indent="-228600" algn="l" rtl="0" fontAlgn="base">
              <a:spcBef>
                <a:spcPct val="20000"/>
              </a:spcBef>
              <a:spcAft>
                <a:spcPct val="0"/>
              </a:spcAft>
              <a:buClr>
                <a:schemeClr val="bg2"/>
              </a:buClr>
              <a:buSzPct val="65000"/>
              <a:buFont typeface="Wingdings" pitchFamily="2" charset="2"/>
              <a:buChar char="n"/>
              <a:defRPr sz="2400">
                <a:solidFill>
                  <a:schemeClr val="tx1"/>
                </a:solidFill>
                <a:latin typeface="+mn-lt"/>
                <a:ea typeface="+mn-ea"/>
              </a:defRPr>
            </a:lvl3pPr>
            <a:lvl4pPr marL="1600200" indent="-228600" algn="l" rtl="0" fontAlgn="base">
              <a:spcBef>
                <a:spcPct val="20000"/>
              </a:spcBef>
              <a:spcAft>
                <a:spcPct val="0"/>
              </a:spcAft>
              <a:buClr>
                <a:schemeClr val="accent2"/>
              </a:buClr>
              <a:buSzPct val="70000"/>
              <a:buFont typeface="Wingdings" pitchFamily="2" charset="2"/>
              <a:buChar char="¨"/>
              <a:defRPr sz="2000">
                <a:solidFill>
                  <a:schemeClr val="tx1"/>
                </a:solidFill>
                <a:latin typeface="+mn-lt"/>
                <a:ea typeface="+mn-ea"/>
              </a:defRPr>
            </a:lvl4pPr>
            <a:lvl5pPr marL="2057400" indent="-228600" algn="l" rtl="0" fontAlgn="base">
              <a:spcBef>
                <a:spcPct val="20000"/>
              </a:spcBef>
              <a:spcAft>
                <a:spcPct val="0"/>
              </a:spcAft>
              <a:buClr>
                <a:schemeClr val="bg2"/>
              </a:buClr>
              <a:buFont typeface="Wingdings"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 charset="2"/>
              <a:buChar char="§"/>
              <a:defRPr sz="2000">
                <a:solidFill>
                  <a:schemeClr val="tx1"/>
                </a:solidFill>
                <a:latin typeface="+mn-lt"/>
                <a:ea typeface="+mn-ea"/>
              </a:defRPr>
            </a:lvl9pPr>
          </a:lstStyle>
          <a:p>
            <a:pPr marL="0" indent="0" eaLnBrk="1" hangingPunct="1">
              <a:spcBef>
                <a:spcPct val="50000"/>
              </a:spcBef>
              <a:buClrTx/>
              <a:buSzTx/>
              <a:buFont typeface="Wingdings" pitchFamily="2" charset="2"/>
              <a:buNone/>
              <a:defRPr/>
            </a:pPr>
            <a:r>
              <a:rPr kumimoji="1" lang="en-US" altLang="zh-CN" sz="2800" b="1" dirty="0">
                <a:solidFill>
                  <a:srgbClr val="9999CC">
                    <a:lumMod val="50000"/>
                  </a:srgbClr>
                </a:solidFill>
                <a:latin typeface="宋体" panose="02010600030101010101" pitchFamily="2" charset="-122"/>
              </a:rPr>
              <a:t>   </a:t>
            </a:r>
            <a:r>
              <a:rPr kumimoji="1" lang="en-US" altLang="zh-CN" sz="2800" b="1" dirty="0">
                <a:solidFill>
                  <a:prstClr val="black"/>
                </a:solidFill>
                <a:latin typeface="宋体" panose="02010600030101010101" pitchFamily="2" charset="-122"/>
              </a:rPr>
              <a:t>8.1   </a:t>
            </a:r>
            <a:r>
              <a:rPr kumimoji="1" lang="zh-CN" altLang="en-US" sz="2800" b="1" dirty="0">
                <a:solidFill>
                  <a:prstClr val="black"/>
                </a:solidFill>
                <a:latin typeface="宋体" panose="02010600030101010101" pitchFamily="2" charset="-122"/>
              </a:rPr>
              <a:t>软件维护的定义</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8.2   </a:t>
            </a:r>
            <a:r>
              <a:rPr kumimoji="1" lang="zh-CN" altLang="en-US" sz="2800" b="1" dirty="0">
                <a:solidFill>
                  <a:prstClr val="black"/>
                </a:solidFill>
                <a:latin typeface="宋体" panose="02010600030101010101" pitchFamily="2" charset="-122"/>
              </a:rPr>
              <a:t>软件维护的特点</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8.3   </a:t>
            </a:r>
            <a:r>
              <a:rPr kumimoji="1" lang="zh-CN" altLang="en-US" sz="2800" b="1" dirty="0">
                <a:solidFill>
                  <a:prstClr val="black"/>
                </a:solidFill>
                <a:latin typeface="宋体" panose="02010600030101010101" pitchFamily="2" charset="-122"/>
              </a:rPr>
              <a:t>软件维护过程</a:t>
            </a: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8.4   </a:t>
            </a:r>
            <a:r>
              <a:rPr kumimoji="1" lang="zh-CN" altLang="en-US" sz="2800" b="1" dirty="0">
                <a:solidFill>
                  <a:prstClr val="black"/>
                </a:solidFill>
                <a:latin typeface="宋体" panose="02010600030101010101" pitchFamily="2" charset="-122"/>
              </a:rPr>
              <a:t>软件的可维护性</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8.5   </a:t>
            </a:r>
            <a:r>
              <a:rPr kumimoji="1" lang="zh-CN" altLang="en-US" sz="2800" b="1" dirty="0">
                <a:solidFill>
                  <a:prstClr val="black"/>
                </a:solidFill>
                <a:latin typeface="宋体" panose="02010600030101010101" pitchFamily="2" charset="-122"/>
              </a:rPr>
              <a:t>预防性维护</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800" b="1" dirty="0">
                <a:solidFill>
                  <a:prstClr val="black"/>
                </a:solidFill>
                <a:latin typeface="宋体" panose="02010600030101010101" pitchFamily="2" charset="-122"/>
              </a:rPr>
              <a:t>   8.6   </a:t>
            </a:r>
            <a:r>
              <a:rPr kumimoji="1" lang="zh-CN" altLang="en-US" sz="2800" b="1" dirty="0">
                <a:solidFill>
                  <a:prstClr val="black"/>
                </a:solidFill>
                <a:latin typeface="宋体" panose="02010600030101010101" pitchFamily="2" charset="-122"/>
              </a:rPr>
              <a:t>软件再工程过程</a:t>
            </a:r>
            <a:endParaRPr kumimoji="1" lang="en-US" altLang="zh-CN" sz="2800" b="1" dirty="0">
              <a:solidFill>
                <a:prstClr val="black"/>
              </a:solidFill>
              <a:latin typeface="宋体" panose="02010600030101010101" pitchFamily="2" charset="-122"/>
            </a:endParaRPr>
          </a:p>
          <a:p>
            <a:pPr marL="0" indent="0" eaLnBrk="1" hangingPunct="1">
              <a:spcBef>
                <a:spcPct val="50000"/>
              </a:spcBef>
              <a:buClrTx/>
              <a:buSzTx/>
              <a:buFont typeface="Wingdings" pitchFamily="2" charset="2"/>
              <a:buNone/>
              <a:defRPr/>
            </a:pPr>
            <a:r>
              <a:rPr kumimoji="1" lang="en-US" altLang="zh-CN" sz="2000" b="1" dirty="0">
                <a:solidFill>
                  <a:prstClr val="black"/>
                </a:solidFill>
                <a:latin typeface="宋体" panose="02010600030101010101" pitchFamily="2" charset="-122"/>
              </a:rPr>
              <a:t>   </a:t>
            </a:r>
          </a:p>
          <a:p>
            <a:pPr marL="0" indent="0" eaLnBrk="1" hangingPunct="1">
              <a:lnSpc>
                <a:spcPct val="250000"/>
              </a:lnSpc>
              <a:spcBef>
                <a:spcPct val="50000"/>
              </a:spcBef>
              <a:buClrTx/>
              <a:buSzTx/>
              <a:buFont typeface="Wingdings" pitchFamily="2" charset="2"/>
              <a:buNone/>
              <a:defRPr/>
            </a:pPr>
            <a:endParaRPr kumimoji="1" lang="zh-CN" altLang="en-US" sz="2400" b="1" dirty="0">
              <a:solidFill>
                <a:prstClr val="black"/>
              </a:solidFill>
              <a:latin typeface="宋体" panose="02010600030101010101" pitchFamily="2" charset="-122"/>
            </a:endParaRPr>
          </a:p>
          <a:p>
            <a:pPr marL="0" indent="0" eaLnBrk="1" hangingPunct="1">
              <a:lnSpc>
                <a:spcPct val="120000"/>
              </a:lnSpc>
              <a:spcBef>
                <a:spcPct val="50000"/>
              </a:spcBef>
              <a:buClrTx/>
              <a:buSzTx/>
              <a:buFont typeface="Wingdings" pitchFamily="2" charset="2"/>
              <a:buNone/>
              <a:defRPr/>
            </a:pPr>
            <a:r>
              <a:rPr kumimoji="1" lang="en-US" altLang="zh-CN" sz="2400" b="1" dirty="0">
                <a:solidFill>
                  <a:srgbClr val="9999CC">
                    <a:lumMod val="50000"/>
                  </a:srgbClr>
                </a:solidFill>
                <a:latin typeface="宋体" panose="02010600030101010101" pitchFamily="2" charset="-122"/>
              </a:rPr>
              <a:t>      </a:t>
            </a:r>
            <a:endParaRPr kumimoji="1" lang="zh-CN" altLang="en-US" sz="2400" b="1" dirty="0">
              <a:solidFill>
                <a:srgbClr val="9999CC">
                  <a:lumMod val="50000"/>
                </a:srgbClr>
              </a:solidFill>
              <a:latin typeface="宋体" panose="02010600030101010101" pitchFamily="2" charset="-122"/>
            </a:endParaRPr>
          </a:p>
          <a:p>
            <a:pPr eaLnBrk="1" hangingPunct="1">
              <a:buClr>
                <a:srgbClr val="00007D"/>
              </a:buClr>
              <a:defRPr/>
            </a:pPr>
            <a:endParaRPr lang="zh-CN" altLang="zh-CN" b="1" kern="0" dirty="0">
              <a:solidFill>
                <a:srgbClr val="000000"/>
              </a:solidFill>
              <a:latin typeface="宋体" panose="02010600030101010101" pitchFamily="2" charset="-122"/>
            </a:endParaRPr>
          </a:p>
        </p:txBody>
      </p:sp>
      <p:sp>
        <p:nvSpPr>
          <p:cNvPr id="13" name="1 Título"/>
          <p:cNvSpPr txBox="1">
            <a:spLocks/>
          </p:cNvSpPr>
          <p:nvPr/>
        </p:nvSpPr>
        <p:spPr>
          <a:xfrm>
            <a:off x="984250" y="215900"/>
            <a:ext cx="7348538" cy="863600"/>
          </a:xfrm>
          <a:prstGeom prst="rect">
            <a:avLst/>
          </a:prstGeom>
        </p:spPr>
        <p:txBody>
          <a:bodyPr anchor="ct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lnSpc>
                <a:spcPts val="5760"/>
              </a:lnSpc>
              <a:spcBef>
                <a:spcPts val="0"/>
              </a:spcBef>
              <a:spcAft>
                <a:spcPts val="0"/>
              </a:spcAft>
              <a:defRPr/>
            </a:pPr>
            <a:r>
              <a:rPr lang="zh-CN" altLang="en-US" b="1" dirty="0">
                <a:solidFill>
                  <a:prstClr val="black"/>
                </a:solidFill>
                <a:latin typeface="宋体" panose="02010600030101010101" pitchFamily="2" charset="-122"/>
              </a:rPr>
              <a:t>主要内容</a:t>
            </a:r>
            <a:endParaRPr lang="es-HN" b="1" dirty="0">
              <a:solidFill>
                <a:prstClr val="black"/>
              </a:solidFill>
              <a:latin typeface=""/>
              <a:ea typeface="+mn-ea"/>
            </a:endParaRPr>
          </a:p>
        </p:txBody>
      </p:sp>
      <p:sp>
        <p:nvSpPr>
          <p:cNvPr id="14" name="矩形 13"/>
          <p:cNvSpPr/>
          <p:nvPr/>
        </p:nvSpPr>
        <p:spPr>
          <a:xfrm>
            <a:off x="862013" y="4370388"/>
            <a:ext cx="7461250" cy="571500"/>
          </a:xfrm>
          <a:prstGeom prst="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15" name="等腰三角形 14"/>
          <p:cNvSpPr/>
          <p:nvPr/>
        </p:nvSpPr>
        <p:spPr>
          <a:xfrm rot="5400000">
            <a:off x="269082" y="4455319"/>
            <a:ext cx="539750" cy="433387"/>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prstClr val="white"/>
              </a:solidFill>
            </a:endParaRPr>
          </a:p>
        </p:txBody>
      </p:sp>
      <p:sp>
        <p:nvSpPr>
          <p:cNvPr id="60429"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buFont typeface="Wingdings" pitchFamily="2" charset="2"/>
              <a:buNone/>
            </a:pPr>
            <a:r>
              <a:rPr kumimoji="1" lang="en-US" altLang="zh-CN" sz="2400">
                <a:solidFill>
                  <a:srgbClr val="FFFFFF"/>
                </a:solidFill>
                <a:latin typeface="宋体" pitchFamily="2" charset="-122"/>
              </a:rPr>
              <a:t>8.6   </a:t>
            </a:r>
            <a:r>
              <a:rPr kumimoji="1" lang="zh-CN" altLang="en-US" sz="2400">
                <a:solidFill>
                  <a:srgbClr val="FFFFFF"/>
                </a:solidFill>
                <a:latin typeface="宋体" pitchFamily="2" charset="-122"/>
              </a:rPr>
              <a:t>软件再工程过程</a:t>
            </a:r>
            <a:endParaRPr kumimoji="1" lang="en-US" altLang="zh-CN" sz="2400">
              <a:solidFill>
                <a:srgbClr val="FFFFFF"/>
              </a:solidFill>
              <a:latin typeface="宋体" pitchFamily="2" charset="-122"/>
            </a:endParaRP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8.6 </a:t>
            </a:r>
            <a:r>
              <a:rPr lang="zh-CN" altLang="en-US" sz="2400" dirty="0">
                <a:solidFill>
                  <a:srgbClr val="D9D9D9"/>
                </a:solidFill>
                <a:latin typeface="+mn-ea"/>
                <a:ea typeface="+mn-ea"/>
              </a:rPr>
              <a:t>软件再工程过程</a:t>
            </a:r>
          </a:p>
        </p:txBody>
      </p:sp>
      <p:sp>
        <p:nvSpPr>
          <p:cNvPr id="13316" name="标题 3"/>
          <p:cNvSpPr>
            <a:spLocks noGrp="1"/>
          </p:cNvSpPr>
          <p:nvPr>
            <p:ph type="title" idx="4294967295"/>
          </p:nvPr>
        </p:nvSpPr>
        <p:spPr>
          <a:xfrm>
            <a:off x="323850" y="1588"/>
            <a:ext cx="8229600" cy="1143000"/>
          </a:xfrm>
        </p:spPr>
        <p:txBody>
          <a:bodyPr/>
          <a:lstStyle/>
          <a:p>
            <a:pPr>
              <a:defRPr/>
            </a:pPr>
            <a:r>
              <a:rPr lang="en-US" altLang="zh-CN" b="1" dirty="0">
                <a:latin typeface="+mn-ea"/>
                <a:ea typeface="+mn-ea"/>
              </a:rPr>
              <a:t>8.6</a:t>
            </a:r>
            <a:r>
              <a:rPr lang="en-US" altLang="zh-CN" b="1" dirty="0"/>
              <a:t> </a:t>
            </a:r>
            <a:r>
              <a:rPr lang="zh-CN" altLang="en-US" b="1" dirty="0"/>
              <a:t>软件再工程过程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61445" name="文本框 3"/>
          <p:cNvSpPr txBox="1">
            <a:spLocks noChangeArrowheads="1"/>
          </p:cNvSpPr>
          <p:nvPr/>
        </p:nvSpPr>
        <p:spPr bwMode="auto">
          <a:xfrm>
            <a:off x="253839" y="908720"/>
            <a:ext cx="8820472" cy="504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lnSpc>
                <a:spcPct val="110000"/>
              </a:lnSpc>
              <a:spcBef>
                <a:spcPts val="300"/>
              </a:spcBef>
            </a:pPr>
            <a:r>
              <a:rPr lang="en-US" altLang="zh-CN" sz="2200" dirty="0">
                <a:solidFill>
                  <a:srgbClr val="FF00FF"/>
                </a:solidFill>
              </a:rPr>
              <a:t>      </a:t>
            </a:r>
            <a:r>
              <a:rPr lang="zh-CN" altLang="zh-CN" sz="2200" dirty="0">
                <a:solidFill>
                  <a:srgbClr val="FF00FF"/>
                </a:solidFill>
              </a:rPr>
              <a:t>软件再工程</a:t>
            </a:r>
            <a:r>
              <a:rPr lang="zh-CN" altLang="zh-CN" sz="2200" dirty="0"/>
              <a:t>是指通过对目标系统的检查和改造，其中包括设计恢复</a:t>
            </a:r>
            <a:r>
              <a:rPr lang="en-US" altLang="zh-CN" sz="2200" dirty="0"/>
              <a:t>(</a:t>
            </a:r>
            <a:r>
              <a:rPr lang="zh-CN" altLang="en-US" sz="2200" dirty="0"/>
              <a:t>库存目录分析</a:t>
            </a:r>
            <a:r>
              <a:rPr lang="en-US" altLang="zh-CN" sz="2200" dirty="0"/>
              <a:t>) </a:t>
            </a:r>
            <a:r>
              <a:rPr lang="zh-CN" altLang="zh-CN" sz="2200" dirty="0"/>
              <a:t>、再文档、逆向工程、程序代码和数据重构以及正向工程等一系列活动，旨在将逆向工程、重构和正向工程组合起来，</a:t>
            </a:r>
            <a:r>
              <a:rPr lang="zh-CN" altLang="zh-CN" sz="2200" dirty="0">
                <a:solidFill>
                  <a:srgbClr val="FF00FF"/>
                </a:solidFill>
              </a:rPr>
              <a:t>将现存系统重新构造为新的形式</a:t>
            </a:r>
            <a:r>
              <a:rPr lang="zh-CN" altLang="zh-CN" sz="2200" dirty="0"/>
              <a:t>，以开发出质量更高、维护性更好的软件</a:t>
            </a:r>
            <a:r>
              <a:rPr lang="zh-CN" altLang="zh-CN" sz="2200" dirty="0">
                <a:solidFill>
                  <a:srgbClr val="0000FF"/>
                </a:solidFill>
              </a:rPr>
              <a:t>。</a:t>
            </a:r>
            <a:endParaRPr lang="zh-CN" altLang="en-US" sz="2200" dirty="0">
              <a:solidFill>
                <a:srgbClr val="0000FF"/>
              </a:solidFill>
            </a:endParaRPr>
          </a:p>
          <a:p>
            <a:pPr eaLnBrk="1" hangingPunct="1">
              <a:lnSpc>
                <a:spcPct val="110000"/>
              </a:lnSpc>
              <a:spcBef>
                <a:spcPts val="300"/>
              </a:spcBef>
            </a:pPr>
            <a:r>
              <a:rPr lang="en-US" altLang="zh-CN" sz="2200" dirty="0">
                <a:solidFill>
                  <a:srgbClr val="FF00FF"/>
                </a:solidFill>
              </a:rPr>
              <a:t>    </a:t>
            </a:r>
            <a:r>
              <a:rPr lang="zh-CN" altLang="zh-CN" sz="2200" dirty="0">
                <a:solidFill>
                  <a:srgbClr val="FF00FF"/>
                </a:solidFill>
              </a:rPr>
              <a:t>目的</a:t>
            </a:r>
            <a:r>
              <a:rPr lang="zh-CN" altLang="zh-CN" sz="2200" dirty="0">
                <a:solidFill>
                  <a:srgbClr val="0000FF"/>
                </a:solidFill>
              </a:rPr>
              <a:t>：</a:t>
            </a:r>
            <a:r>
              <a:rPr lang="zh-CN" altLang="zh-CN" sz="2200" dirty="0"/>
              <a:t>理解已存在的软件</a:t>
            </a:r>
            <a:r>
              <a:rPr lang="en-US" altLang="zh-CN" sz="2200" dirty="0"/>
              <a:t>(</a:t>
            </a:r>
            <a:r>
              <a:rPr lang="zh-CN" altLang="zh-CN" sz="2200" dirty="0"/>
              <a:t>包括规范、设计、实现</a:t>
            </a:r>
            <a:r>
              <a:rPr lang="en-US" altLang="zh-CN" sz="2200" dirty="0"/>
              <a:t>)</a:t>
            </a:r>
            <a:r>
              <a:rPr lang="zh-CN" altLang="zh-CN" sz="2200" dirty="0"/>
              <a:t>，然后对该软件重新实现以期增强它的功能，提高它的性能，或降低它的实现难度，客观上达到维持软件的现有功能并为今后新功能的加入做好准备的目标。</a:t>
            </a:r>
          </a:p>
          <a:p>
            <a:pPr eaLnBrk="1" hangingPunct="1">
              <a:lnSpc>
                <a:spcPct val="110000"/>
              </a:lnSpc>
              <a:spcBef>
                <a:spcPts val="300"/>
              </a:spcBef>
            </a:pPr>
            <a:r>
              <a:rPr lang="en-US" altLang="zh-CN" sz="2200" dirty="0"/>
              <a:t>    </a:t>
            </a:r>
            <a:r>
              <a:rPr lang="zh-CN" altLang="zh-CN" sz="2200" dirty="0"/>
              <a:t>软件再工程的</a:t>
            </a:r>
            <a:r>
              <a:rPr lang="zh-CN" altLang="zh-CN" sz="2200" b="1" dirty="0"/>
              <a:t>对象</a:t>
            </a:r>
            <a:r>
              <a:rPr lang="zh-CN" altLang="zh-CN" sz="2200" dirty="0"/>
              <a:t>是某些使用中的系统（</a:t>
            </a:r>
            <a:r>
              <a:rPr lang="zh-CN" altLang="zh-CN" sz="2200" dirty="0">
                <a:solidFill>
                  <a:srgbClr val="FF00FF"/>
                </a:solidFill>
              </a:rPr>
              <a:t>遗留系统</a:t>
            </a:r>
            <a:r>
              <a:rPr lang="zh-CN" altLang="zh-CN" sz="2200" dirty="0"/>
              <a:t>），通常缺乏良好的设计结构和编码风格，因此，对该类软件的修改费时费力。</a:t>
            </a:r>
            <a:endParaRPr lang="zh-CN" altLang="en-US" sz="2200" dirty="0"/>
          </a:p>
          <a:p>
            <a:pPr eaLnBrk="1" hangingPunct="1">
              <a:lnSpc>
                <a:spcPct val="110000"/>
              </a:lnSpc>
              <a:spcBef>
                <a:spcPts val="300"/>
              </a:spcBef>
            </a:pPr>
            <a:r>
              <a:rPr lang="en-US" altLang="zh-CN" sz="2200" dirty="0"/>
              <a:t>    </a:t>
            </a:r>
            <a:r>
              <a:rPr lang="zh-CN" altLang="zh-CN" sz="2200" dirty="0"/>
              <a:t>软件再工程就是对这些系统进行分析研究，利用好的软件开发方法，重新构造一个新的目标系统，这样的系统将保持原系统所需要的功能，并使得新系统易于维护。</a:t>
            </a:r>
          </a:p>
        </p:txBody>
      </p:sp>
    </p:spTree>
    <p:extLst>
      <p:ext uri="{BB962C8B-B14F-4D97-AF65-F5344CB8AC3E}">
        <p14:creationId xmlns:p14="http://schemas.microsoft.com/office/powerpoint/2010/main" val="13185825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8.6 </a:t>
            </a:r>
            <a:r>
              <a:rPr lang="zh-CN" altLang="en-US" sz="2400" dirty="0">
                <a:solidFill>
                  <a:srgbClr val="D9D9D9"/>
                </a:solidFill>
                <a:latin typeface="+mn-ea"/>
                <a:ea typeface="+mn-ea"/>
              </a:rPr>
              <a:t>软件再工程过程</a:t>
            </a:r>
          </a:p>
        </p:txBody>
      </p:sp>
      <p:sp>
        <p:nvSpPr>
          <p:cNvPr id="13316" name="标题 3"/>
          <p:cNvSpPr>
            <a:spLocks noGrp="1"/>
          </p:cNvSpPr>
          <p:nvPr>
            <p:ph type="title" idx="4294967295"/>
          </p:nvPr>
        </p:nvSpPr>
        <p:spPr>
          <a:xfrm>
            <a:off x="323850" y="1588"/>
            <a:ext cx="8229600" cy="1143000"/>
          </a:xfrm>
        </p:spPr>
        <p:txBody>
          <a:bodyPr/>
          <a:lstStyle/>
          <a:p>
            <a:pPr>
              <a:defRPr/>
            </a:pPr>
            <a:r>
              <a:rPr lang="en-US" altLang="zh-CN" b="1" dirty="0">
                <a:latin typeface="+mn-ea"/>
                <a:ea typeface="+mn-ea"/>
              </a:rPr>
              <a:t>8.6</a:t>
            </a:r>
            <a:r>
              <a:rPr lang="en-US" altLang="zh-CN" b="1" dirty="0"/>
              <a:t> </a:t>
            </a:r>
            <a:r>
              <a:rPr lang="zh-CN" altLang="en-US" b="1" dirty="0"/>
              <a:t>软件再工程过程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61445" name="文本框 3"/>
          <p:cNvSpPr txBox="1">
            <a:spLocks noChangeArrowheads="1"/>
          </p:cNvSpPr>
          <p:nvPr/>
        </p:nvSpPr>
        <p:spPr bwMode="auto">
          <a:xfrm>
            <a:off x="684213" y="1268413"/>
            <a:ext cx="8321675"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dirty="0"/>
              <a:t>      典型的软件再工程过程模型如下图所示。在某些情况下这些活动以线性顺序发生，但也并非总是这样。例如，为了理解某个程序的内部工作原理，可能在文档重构开始之前必须先进行逆向工程</a:t>
            </a:r>
            <a:r>
              <a:rPr lang="zh-CN" altLang="en-US" sz="2000" dirty="0"/>
              <a:t>。</a:t>
            </a:r>
          </a:p>
        </p:txBody>
      </p:sp>
      <p:pic>
        <p:nvPicPr>
          <p:cNvPr id="61446" name="图片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286125" y="2647950"/>
            <a:ext cx="3014663" cy="330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8.6 </a:t>
            </a:r>
            <a:r>
              <a:rPr lang="zh-CN" altLang="en-US" sz="2400" dirty="0">
                <a:solidFill>
                  <a:srgbClr val="D9D9D9"/>
                </a:solidFill>
                <a:latin typeface="+mn-ea"/>
                <a:ea typeface="+mn-ea"/>
              </a:rPr>
              <a:t>软件再工程过程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8" name="内容占位符 4"/>
          <p:cNvSpPr txBox="1">
            <a:spLocks/>
          </p:cNvSpPr>
          <p:nvPr/>
        </p:nvSpPr>
        <p:spPr bwMode="auto">
          <a:xfrm>
            <a:off x="549275" y="95726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mn-ea"/>
              </a:rPr>
              <a:t>1.</a:t>
            </a:r>
            <a:r>
              <a:rPr lang="zh-CN" altLang="en-US" sz="2400" b="1" dirty="0">
                <a:solidFill>
                  <a:prstClr val="black"/>
                </a:solidFill>
              </a:rPr>
              <a:t>库存目录分析</a:t>
            </a:r>
          </a:p>
        </p:txBody>
      </p:sp>
      <p:sp>
        <p:nvSpPr>
          <p:cNvPr id="62469" name="文本框 2"/>
          <p:cNvSpPr txBox="1">
            <a:spLocks noChangeArrowheads="1"/>
          </p:cNvSpPr>
          <p:nvPr/>
        </p:nvSpPr>
        <p:spPr bwMode="auto">
          <a:xfrm>
            <a:off x="558800" y="1590675"/>
            <a:ext cx="78787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t>       每个软件组织都应该保存其拥有的所有应用系统的库存目录。该目录包含关于每个应用系统的基本信息</a:t>
            </a:r>
            <a:endParaRPr lang="en-US" altLang="zh-CN" sz="2400"/>
          </a:p>
        </p:txBody>
      </p:sp>
      <p:sp>
        <p:nvSpPr>
          <p:cNvPr id="62470" name="文本框 3"/>
          <p:cNvSpPr txBox="1">
            <a:spLocks noChangeArrowheads="1"/>
          </p:cNvSpPr>
          <p:nvPr/>
        </p:nvSpPr>
        <p:spPr bwMode="auto">
          <a:xfrm>
            <a:off x="611188" y="4005263"/>
            <a:ext cx="7931150"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dirty="0"/>
              <a:t>       应该仔细分析库存目录，按照业务重要程度、寿命、当前可维护性、预期的修改次数等标准，把库中的应用系统排序，从中选出再工程的候选者，然后明智地分配再工程所需要的资源。</a:t>
            </a:r>
            <a:endParaRPr lang="en-US" altLang="zh-CN" sz="2400" dirty="0"/>
          </a:p>
        </p:txBody>
      </p:sp>
      <p:sp>
        <p:nvSpPr>
          <p:cNvPr id="62471" name="文本框 4"/>
          <p:cNvSpPr txBox="1">
            <a:spLocks noChangeArrowheads="1"/>
          </p:cNvSpPr>
          <p:nvPr/>
        </p:nvSpPr>
        <p:spPr bwMode="auto">
          <a:xfrm>
            <a:off x="900113" y="2476500"/>
            <a:ext cx="7343775" cy="1384300"/>
          </a:xfrm>
          <a:prstGeom prst="rect">
            <a:avLst/>
          </a:prstGeom>
          <a:noFill/>
          <a:ln w="1587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t>（</a:t>
            </a:r>
            <a:r>
              <a:rPr lang="zh-CN" altLang="en-US"/>
              <a:t>例如</a:t>
            </a:r>
            <a:r>
              <a:rPr lang="zh-CN" altLang="en-US" b="1"/>
              <a:t>应用系统的名字，最初构建它的日期，已做过的实质性修改次数，过去</a:t>
            </a:r>
            <a:r>
              <a:rPr lang="en-US" altLang="zh-CN" b="1"/>
              <a:t>18</a:t>
            </a:r>
            <a:r>
              <a:rPr lang="zh-CN" altLang="en-US" b="1"/>
              <a:t>个月报告的错误，用户数量，安装它的机器数量，它的复杂程度，文档质量，整体可维护性等级，预期寿命，在未来</a:t>
            </a:r>
            <a:r>
              <a:rPr lang="en-US" altLang="zh-CN" b="1"/>
              <a:t>36</a:t>
            </a:r>
            <a:r>
              <a:rPr lang="zh-CN" altLang="en-US" b="1"/>
              <a:t>个月内的预期修改次数，业务重要程度等</a:t>
            </a:r>
            <a:r>
              <a:rPr lang="zh-CN" altLang="en-US" sz="2400"/>
              <a:t>）。</a:t>
            </a:r>
            <a:endParaRPr lang="en-US" altLang="zh-CN" sz="2400"/>
          </a:p>
        </p:txBody>
      </p:sp>
      <p:sp>
        <p:nvSpPr>
          <p:cNvPr id="10" name="标题 3"/>
          <p:cNvSpPr txBox="1">
            <a:spLocks/>
          </p:cNvSpPr>
          <p:nvPr/>
        </p:nvSpPr>
        <p:spPr bwMode="auto">
          <a:xfrm>
            <a:off x="323850" y="1588"/>
            <a:ext cx="8229600" cy="95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8.6</a:t>
            </a:r>
            <a:r>
              <a:rPr lang="en-US" altLang="zh-CN" b="1"/>
              <a:t> </a:t>
            </a:r>
            <a:r>
              <a:rPr lang="zh-CN" altLang="en-US" b="1"/>
              <a:t>软件再工程过程</a:t>
            </a:r>
            <a:endParaRPr lang="zh-CN" altLang="en-US" b="1"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8.6 </a:t>
            </a:r>
            <a:r>
              <a:rPr lang="zh-CN" altLang="en-US" sz="2400" dirty="0">
                <a:solidFill>
                  <a:srgbClr val="D9D9D9"/>
                </a:solidFill>
                <a:latin typeface="+mn-ea"/>
                <a:ea typeface="+mn-ea"/>
              </a:rPr>
              <a:t>软件再工程过程</a:t>
            </a:r>
          </a:p>
        </p:txBody>
      </p:sp>
      <p:sp>
        <p:nvSpPr>
          <p:cNvPr id="8" name="内容占位符 4"/>
          <p:cNvSpPr txBox="1">
            <a:spLocks/>
          </p:cNvSpPr>
          <p:nvPr/>
        </p:nvSpPr>
        <p:spPr bwMode="auto">
          <a:xfrm>
            <a:off x="549275" y="981075"/>
            <a:ext cx="8229600" cy="604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mn-ea"/>
              </a:rPr>
              <a:t>2.</a:t>
            </a:r>
            <a:r>
              <a:rPr lang="zh-CN" altLang="en-US" sz="2400" b="1" dirty="0">
                <a:solidFill>
                  <a:prstClr val="black"/>
                </a:solidFill>
              </a:rPr>
              <a:t>文档重构</a:t>
            </a:r>
          </a:p>
        </p:txBody>
      </p:sp>
      <p:sp>
        <p:nvSpPr>
          <p:cNvPr id="3" name="文本框 2"/>
          <p:cNvSpPr txBox="1"/>
          <p:nvPr/>
        </p:nvSpPr>
        <p:spPr>
          <a:xfrm>
            <a:off x="539750" y="1577975"/>
            <a:ext cx="8099425" cy="4154488"/>
          </a:xfrm>
          <a:prstGeom prst="rect">
            <a:avLst/>
          </a:prstGeom>
          <a:noFill/>
        </p:spPr>
        <p:txBody>
          <a:bodyPr>
            <a:spAutoFit/>
          </a:bodyPr>
          <a:lstStyle/>
          <a:p>
            <a:pPr eaLnBrk="1" hangingPunct="1">
              <a:defRPr/>
            </a:pPr>
            <a:r>
              <a:rPr lang="zh-CN" altLang="en-US" sz="2400" dirty="0">
                <a:latin typeface="Arial" charset="0"/>
              </a:rPr>
              <a:t>老程序固有的特点是缺乏文档。具体情况不同，处理这个问题的方法也不同。</a:t>
            </a:r>
          </a:p>
          <a:p>
            <a:pPr marL="457200" indent="-457200" eaLnBrk="1" hangingPunct="1">
              <a:buFontTx/>
              <a:buAutoNum type="arabicParenBoth"/>
              <a:defRPr/>
            </a:pPr>
            <a:r>
              <a:rPr lang="zh-CN" altLang="en-US" sz="2400" dirty="0">
                <a:latin typeface="Arial" charset="0"/>
              </a:rPr>
              <a:t>建立文档非常耗费时间，不可能为数百个程序都重新建</a:t>
            </a:r>
            <a:endParaRPr lang="en-US" altLang="zh-CN" sz="2400" dirty="0">
              <a:latin typeface="Arial" charset="0"/>
            </a:endParaRPr>
          </a:p>
          <a:p>
            <a:pPr eaLnBrk="1" hangingPunct="1">
              <a:defRPr/>
            </a:pPr>
            <a:r>
              <a:rPr lang="en-US" altLang="zh-CN" sz="2400" dirty="0">
                <a:latin typeface="Arial" charset="0"/>
              </a:rPr>
              <a:t>     </a:t>
            </a:r>
            <a:r>
              <a:rPr lang="zh-CN" altLang="en-US" sz="2400" dirty="0">
                <a:latin typeface="Arial" charset="0"/>
              </a:rPr>
              <a:t>立文档。如果一个程序是相对稳定的，正在走向其有用</a:t>
            </a:r>
            <a:endParaRPr lang="en-US" altLang="zh-CN" sz="2400" dirty="0">
              <a:latin typeface="Arial" charset="0"/>
            </a:endParaRPr>
          </a:p>
          <a:p>
            <a:pPr eaLnBrk="1" hangingPunct="1">
              <a:defRPr/>
            </a:pPr>
            <a:r>
              <a:rPr lang="en-US" altLang="zh-CN" sz="2400" dirty="0">
                <a:latin typeface="Arial" charset="0"/>
              </a:rPr>
              <a:t>     </a:t>
            </a:r>
            <a:r>
              <a:rPr lang="zh-CN" altLang="en-US" sz="2400" dirty="0">
                <a:latin typeface="Arial" charset="0"/>
              </a:rPr>
              <a:t>生命的终点，而且可能不会再经历什么变化，那么，让</a:t>
            </a:r>
            <a:endParaRPr lang="en-US" altLang="zh-CN" sz="2400" dirty="0">
              <a:latin typeface="Arial" charset="0"/>
            </a:endParaRPr>
          </a:p>
          <a:p>
            <a:pPr eaLnBrk="1" hangingPunct="1">
              <a:defRPr/>
            </a:pPr>
            <a:r>
              <a:rPr lang="en-US" altLang="zh-CN" sz="2400" dirty="0">
                <a:latin typeface="Arial" charset="0"/>
              </a:rPr>
              <a:t>     </a:t>
            </a:r>
            <a:r>
              <a:rPr lang="zh-CN" altLang="en-US" sz="2400" dirty="0">
                <a:latin typeface="Arial" charset="0"/>
              </a:rPr>
              <a:t>它保持现状是一个明智的选择。</a:t>
            </a:r>
          </a:p>
          <a:p>
            <a:pPr eaLnBrk="1" hangingPunct="1">
              <a:defRPr/>
            </a:pPr>
            <a:r>
              <a:rPr lang="en-US" altLang="zh-CN" sz="2400" dirty="0">
                <a:latin typeface="Arial" charset="0"/>
              </a:rPr>
              <a:t>(2) </a:t>
            </a:r>
            <a:r>
              <a:rPr lang="zh-CN" altLang="en-US" sz="2400" dirty="0">
                <a:latin typeface="Arial" charset="0"/>
              </a:rPr>
              <a:t>为了便于今后的维护，必须更新文档，但是由于资源有</a:t>
            </a:r>
            <a:endParaRPr lang="en-US" altLang="zh-CN" sz="2400" dirty="0">
              <a:latin typeface="Arial" charset="0"/>
            </a:endParaRPr>
          </a:p>
          <a:p>
            <a:pPr eaLnBrk="1" hangingPunct="1">
              <a:defRPr/>
            </a:pPr>
            <a:r>
              <a:rPr lang="en-US" altLang="zh-CN" sz="2400" dirty="0">
                <a:latin typeface="Arial" charset="0"/>
              </a:rPr>
              <a:t>      </a:t>
            </a:r>
            <a:r>
              <a:rPr lang="zh-CN" altLang="en-US" sz="2400" dirty="0">
                <a:latin typeface="Arial" charset="0"/>
              </a:rPr>
              <a:t>限，应采用“使用时建文档”的方法。</a:t>
            </a:r>
          </a:p>
          <a:p>
            <a:pPr eaLnBrk="1" hangingPunct="1">
              <a:defRPr/>
            </a:pPr>
            <a:r>
              <a:rPr lang="en-US" altLang="zh-CN" sz="2400" dirty="0">
                <a:latin typeface="Arial" charset="0"/>
              </a:rPr>
              <a:t>(3)</a:t>
            </a:r>
            <a:r>
              <a:rPr lang="zh-CN" altLang="en-US" sz="2400" dirty="0">
                <a:latin typeface="Arial" charset="0"/>
              </a:rPr>
              <a:t> 如果某应用系统是完成业务工作的关键，而且必须重构</a:t>
            </a:r>
            <a:endParaRPr lang="en-US" altLang="zh-CN" sz="2400" dirty="0">
              <a:latin typeface="Arial" charset="0"/>
            </a:endParaRPr>
          </a:p>
          <a:p>
            <a:pPr eaLnBrk="1" hangingPunct="1">
              <a:defRPr/>
            </a:pPr>
            <a:r>
              <a:rPr lang="en-US" altLang="zh-CN" sz="2400" dirty="0">
                <a:latin typeface="Arial" charset="0"/>
              </a:rPr>
              <a:t>     </a:t>
            </a:r>
            <a:r>
              <a:rPr lang="zh-CN" altLang="en-US" sz="2400" dirty="0">
                <a:latin typeface="Arial" charset="0"/>
              </a:rPr>
              <a:t>全部文档，则仍然应该设法把文档工作减少到必需的最   </a:t>
            </a:r>
            <a:endParaRPr lang="en-US" altLang="zh-CN" sz="2400" dirty="0">
              <a:latin typeface="Arial" charset="0"/>
            </a:endParaRPr>
          </a:p>
          <a:p>
            <a:pPr eaLnBrk="1" hangingPunct="1">
              <a:defRPr/>
            </a:pPr>
            <a:r>
              <a:rPr lang="en-US" altLang="zh-CN" sz="2400" dirty="0">
                <a:latin typeface="Arial" charset="0"/>
              </a:rPr>
              <a:t>     </a:t>
            </a:r>
            <a:r>
              <a:rPr lang="zh-CN" altLang="en-US" sz="2400" dirty="0">
                <a:latin typeface="Arial" charset="0"/>
              </a:rPr>
              <a:t>小量。</a:t>
            </a:r>
          </a:p>
        </p:txBody>
      </p:sp>
      <p:sp>
        <p:nvSpPr>
          <p:cNvPr id="7" name="标题 3"/>
          <p:cNvSpPr txBox="1">
            <a:spLocks/>
          </p:cNvSpPr>
          <p:nvPr/>
        </p:nvSpPr>
        <p:spPr bwMode="auto">
          <a:xfrm>
            <a:off x="323850" y="15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8.6</a:t>
            </a:r>
            <a:r>
              <a:rPr lang="en-US" altLang="zh-CN" b="1"/>
              <a:t> </a:t>
            </a:r>
            <a:r>
              <a:rPr lang="zh-CN" altLang="en-US" b="1"/>
              <a:t>软件再工程过程</a:t>
            </a:r>
            <a:endParaRPr lang="zh-CN" altLang="en-US" b="1"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8.6 </a:t>
            </a:r>
            <a:r>
              <a:rPr lang="zh-CN" altLang="en-US" sz="2400" dirty="0">
                <a:solidFill>
                  <a:srgbClr val="D9D9D9"/>
                </a:solidFill>
                <a:latin typeface="+mn-ea"/>
                <a:ea typeface="+mn-ea"/>
              </a:rPr>
              <a:t>软件再工程过程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64517" name="文本框 2"/>
          <p:cNvSpPr txBox="1">
            <a:spLocks noChangeArrowheads="1"/>
          </p:cNvSpPr>
          <p:nvPr/>
        </p:nvSpPr>
        <p:spPr bwMode="auto">
          <a:xfrm>
            <a:off x="936838" y="1731516"/>
            <a:ext cx="7631113" cy="38801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marL="0" marR="0" lvl="0" indent="0" defTabSz="914400" eaLnBrk="1" latinLnBrk="0" hangingPunct="1">
              <a:lnSpc>
                <a:spcPct val="130000"/>
              </a:lnSpc>
              <a:buClrTx/>
              <a:buSzTx/>
              <a:buFontTx/>
              <a:buNone/>
              <a:defRPr/>
            </a:pPr>
            <a:r>
              <a:rPr lang="zh-CN" altLang="en-US" sz="2400" dirty="0"/>
              <a:t>有两个主要原因引起逆向工程的发展。</a:t>
            </a:r>
          </a:p>
          <a:p>
            <a:pPr marL="0" marR="0" lvl="0" indent="0" defTabSz="914400" eaLnBrk="1" latinLnBrk="0" hangingPunct="1">
              <a:lnSpc>
                <a:spcPct val="130000"/>
              </a:lnSpc>
              <a:buClrTx/>
              <a:buSzTx/>
              <a:buFontTx/>
              <a:buNone/>
              <a:defRPr/>
            </a:pPr>
            <a:r>
              <a:rPr lang="zh-CN" altLang="en-US" sz="2400" dirty="0"/>
              <a:t>        一是随着软件维护次数的增加，逐渐造成软件结构的混乱或复杂，使得软件的可维护性和稳定性降低，反过来再制约软件维护活动。因而需要对旧的软件系统进行重新整理、分析和设计，得到一个旧系统基础上的新的软件系统。</a:t>
            </a:r>
          </a:p>
          <a:p>
            <a:pPr marL="0" marR="0" lvl="0" indent="0" defTabSz="914400" eaLnBrk="1" latinLnBrk="0" hangingPunct="1">
              <a:lnSpc>
                <a:spcPct val="130000"/>
              </a:lnSpc>
              <a:buClrTx/>
              <a:buSzTx/>
              <a:buFontTx/>
              <a:buNone/>
              <a:defRPr/>
            </a:pPr>
            <a:r>
              <a:rPr lang="zh-CN" altLang="en-US" sz="2400" dirty="0"/>
              <a:t>        二是软件系统文档的缺失，面对没有任何说明的源代码进行分析，试图得到更高层次的软件抽象。 </a:t>
            </a:r>
          </a:p>
        </p:txBody>
      </p:sp>
      <p:sp>
        <p:nvSpPr>
          <p:cNvPr id="9" name="标题 3"/>
          <p:cNvSpPr txBox="1">
            <a:spLocks/>
          </p:cNvSpPr>
          <p:nvPr/>
        </p:nvSpPr>
        <p:spPr bwMode="auto">
          <a:xfrm>
            <a:off x="323850" y="15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8.6</a:t>
            </a:r>
            <a:r>
              <a:rPr lang="en-US" altLang="zh-CN" b="1"/>
              <a:t> </a:t>
            </a:r>
            <a:r>
              <a:rPr lang="zh-CN" altLang="en-US" b="1"/>
              <a:t>软件再工程过程</a:t>
            </a:r>
            <a:endParaRPr lang="zh-CN" altLang="en-US" b="1" dirty="0"/>
          </a:p>
        </p:txBody>
      </p:sp>
      <p:sp>
        <p:nvSpPr>
          <p:cNvPr id="3" name="内容占位符 4">
            <a:extLst>
              <a:ext uri="{FF2B5EF4-FFF2-40B4-BE49-F238E27FC236}">
                <a16:creationId xmlns:a16="http://schemas.microsoft.com/office/drawing/2014/main" id="{9E39E574-52D3-DF6C-D812-F316A9EE0E13}"/>
              </a:ext>
            </a:extLst>
          </p:cNvPr>
          <p:cNvSpPr txBox="1">
            <a:spLocks/>
          </p:cNvSpPr>
          <p:nvPr/>
        </p:nvSpPr>
        <p:spPr bwMode="auto">
          <a:xfrm>
            <a:off x="778572" y="965994"/>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mn-ea"/>
              </a:rPr>
              <a:t>3.</a:t>
            </a:r>
            <a:r>
              <a:rPr lang="zh-CN" altLang="en-US" sz="2400" b="1" dirty="0">
                <a:solidFill>
                  <a:prstClr val="black"/>
                </a:solidFill>
              </a:rPr>
              <a:t>逆向工程</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6B33D-97E2-CDF1-E0A6-3FF298C7D23E}"/>
            </a:ext>
          </a:extLst>
        </p:cNvPr>
        <p:cNvGrpSpPr/>
        <p:nvPr/>
      </p:nvGrpSpPr>
      <p:grpSpPr>
        <a:xfrm>
          <a:off x="0" y="0"/>
          <a:ext cx="0" cy="0"/>
          <a:chOff x="0" y="0"/>
          <a:chExt cx="0" cy="0"/>
        </a:xfrm>
      </p:grpSpPr>
      <p:sp>
        <p:nvSpPr>
          <p:cNvPr id="13315" name="1 Título">
            <a:extLst>
              <a:ext uri="{FF2B5EF4-FFF2-40B4-BE49-F238E27FC236}">
                <a16:creationId xmlns:a16="http://schemas.microsoft.com/office/drawing/2014/main" id="{7255A7D2-3F5B-3798-66F8-EAE5C3B18CAF}"/>
              </a:ext>
            </a:extLst>
          </p:cNvPr>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8.6 </a:t>
            </a:r>
            <a:r>
              <a:rPr lang="zh-CN" altLang="en-US" sz="2400" dirty="0">
                <a:solidFill>
                  <a:srgbClr val="D9D9D9"/>
                </a:solidFill>
                <a:latin typeface="+mn-ea"/>
                <a:ea typeface="+mn-ea"/>
              </a:rPr>
              <a:t>软件再工程过程</a:t>
            </a:r>
          </a:p>
        </p:txBody>
      </p:sp>
      <p:sp>
        <p:nvSpPr>
          <p:cNvPr id="13317" name="内容占位符 4">
            <a:extLst>
              <a:ext uri="{FF2B5EF4-FFF2-40B4-BE49-F238E27FC236}">
                <a16:creationId xmlns:a16="http://schemas.microsoft.com/office/drawing/2014/main" id="{5E744B16-2FC4-C76B-D356-5CECAD981E35}"/>
              </a:ext>
            </a:extLst>
          </p:cNvPr>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8" name="内容占位符 4">
            <a:extLst>
              <a:ext uri="{FF2B5EF4-FFF2-40B4-BE49-F238E27FC236}">
                <a16:creationId xmlns:a16="http://schemas.microsoft.com/office/drawing/2014/main" id="{5D389040-0E04-DE71-9FF9-841FA03E41E2}"/>
              </a:ext>
            </a:extLst>
          </p:cNvPr>
          <p:cNvSpPr txBox="1">
            <a:spLocks/>
          </p:cNvSpPr>
          <p:nvPr/>
        </p:nvSpPr>
        <p:spPr bwMode="auto">
          <a:xfrm>
            <a:off x="778572" y="965994"/>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mn-ea"/>
              </a:rPr>
              <a:t>3.</a:t>
            </a:r>
            <a:r>
              <a:rPr lang="zh-CN" altLang="en-US" sz="2400" b="1" dirty="0">
                <a:solidFill>
                  <a:prstClr val="black"/>
                </a:solidFill>
              </a:rPr>
              <a:t>逆向工程</a:t>
            </a:r>
          </a:p>
        </p:txBody>
      </p:sp>
      <p:sp>
        <p:nvSpPr>
          <p:cNvPr id="9" name="标题 3">
            <a:extLst>
              <a:ext uri="{FF2B5EF4-FFF2-40B4-BE49-F238E27FC236}">
                <a16:creationId xmlns:a16="http://schemas.microsoft.com/office/drawing/2014/main" id="{080E77AB-A110-FAF0-1239-868B839076D9}"/>
              </a:ext>
            </a:extLst>
          </p:cNvPr>
          <p:cNvSpPr txBox="1">
            <a:spLocks/>
          </p:cNvSpPr>
          <p:nvPr/>
        </p:nvSpPr>
        <p:spPr bwMode="auto">
          <a:xfrm>
            <a:off x="323850" y="15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8.6</a:t>
            </a:r>
            <a:r>
              <a:rPr lang="en-US" altLang="zh-CN" b="1"/>
              <a:t> </a:t>
            </a:r>
            <a:r>
              <a:rPr lang="zh-CN" altLang="en-US" b="1"/>
              <a:t>软件再工程过程</a:t>
            </a:r>
            <a:endParaRPr lang="zh-CN" altLang="en-US" b="1" dirty="0"/>
          </a:p>
        </p:txBody>
      </p:sp>
      <p:sp>
        <p:nvSpPr>
          <p:cNvPr id="2" name="文本框 2">
            <a:extLst>
              <a:ext uri="{FF2B5EF4-FFF2-40B4-BE49-F238E27FC236}">
                <a16:creationId xmlns:a16="http://schemas.microsoft.com/office/drawing/2014/main" id="{53496E12-1AB3-494C-BAA6-58FF37CDBBF5}"/>
              </a:ext>
            </a:extLst>
          </p:cNvPr>
          <p:cNvSpPr txBox="1">
            <a:spLocks noChangeArrowheads="1"/>
          </p:cNvSpPr>
          <p:nvPr/>
        </p:nvSpPr>
        <p:spPr bwMode="auto">
          <a:xfrm>
            <a:off x="711200" y="1413558"/>
            <a:ext cx="7905750" cy="4679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000" dirty="0"/>
              <a:t>    软件的逆向工程是分析程序以便在比源代码更高的抽象层次上创建出程序的某种表示的过程，也就是说，逆向工程是一个恢复设计结果的过程，逆向工程工具从现存的程序代码中抽取有关数据、体系结构和处理过程的设计信息。</a:t>
            </a:r>
            <a:endParaRPr lang="en-US" altLang="zh-CN" sz="2000" dirty="0"/>
          </a:p>
          <a:p>
            <a:pPr marL="0" marR="0" lvl="0" indent="276225" defTabSz="914400" eaLnBrk="1" latinLnBrk="0" hangingPunct="1">
              <a:lnSpc>
                <a:spcPct val="110000"/>
              </a:lnSpc>
              <a:buClrTx/>
              <a:buSzTx/>
              <a:buFontTx/>
              <a:buNone/>
              <a:tabLst>
                <a:tab pos="885825" algn="l"/>
              </a:tabLst>
              <a:defRPr/>
            </a:pPr>
            <a:r>
              <a:rPr lang="zh-CN" altLang="en-US" sz="2000" dirty="0"/>
              <a:t>逆向工程导出的软件系统针对不同抽象级别的内容，可分为以下</a:t>
            </a:r>
            <a:r>
              <a:rPr lang="en-US" altLang="zh-CN" sz="2000" dirty="0"/>
              <a:t>4</a:t>
            </a:r>
            <a:r>
              <a:rPr lang="zh-CN" altLang="en-US" sz="2000" dirty="0"/>
              <a:t>个抽象层次：</a:t>
            </a:r>
          </a:p>
          <a:p>
            <a:pPr marL="0" marR="0" lvl="0" indent="276225" defTabSz="914400" eaLnBrk="1" latinLnBrk="0" hangingPunct="1">
              <a:lnSpc>
                <a:spcPct val="110000"/>
              </a:lnSpc>
              <a:buClrTx/>
              <a:buSzTx/>
              <a:buFontTx/>
              <a:buNone/>
              <a:tabLst>
                <a:tab pos="885825" algn="l"/>
              </a:tabLst>
              <a:defRPr/>
            </a:pPr>
            <a:r>
              <a:rPr lang="zh-CN" altLang="en-US" sz="2000" dirty="0"/>
              <a:t>    ⑴ 代码级：把无结构的代码转换为结构化或面向对象的代码，并增加相应注释。</a:t>
            </a:r>
          </a:p>
          <a:p>
            <a:pPr marL="0" marR="0" lvl="0" indent="276225" defTabSz="914400" eaLnBrk="1" latinLnBrk="0" hangingPunct="1">
              <a:lnSpc>
                <a:spcPct val="110000"/>
              </a:lnSpc>
              <a:buClrTx/>
              <a:buSzTx/>
              <a:buFontTx/>
              <a:buNone/>
              <a:tabLst>
                <a:tab pos="885825" algn="l"/>
              </a:tabLst>
              <a:defRPr/>
            </a:pPr>
            <a:r>
              <a:rPr lang="zh-CN" altLang="en-US" sz="2000" dirty="0"/>
              <a:t>    ⑵ 结构级：反映软件的系统结构，通过代码分析，得到模块间相互调用或依赖关系。</a:t>
            </a:r>
          </a:p>
          <a:p>
            <a:pPr marL="0" marR="0" lvl="0" indent="276225" defTabSz="914400" eaLnBrk="1" latinLnBrk="0" hangingPunct="1">
              <a:lnSpc>
                <a:spcPct val="110000"/>
              </a:lnSpc>
              <a:buClrTx/>
              <a:buSzTx/>
              <a:buFontTx/>
              <a:buNone/>
              <a:tabLst>
                <a:tab pos="885825" algn="l"/>
              </a:tabLst>
              <a:defRPr/>
            </a:pPr>
            <a:r>
              <a:rPr lang="zh-CN" altLang="en-US" sz="2000" dirty="0"/>
              <a:t>    ⑶ 功能级：结合代码和结构，分析每个模块的实现过程，生成模块过程说明书，还包括模块的接口、参数和返回类型说明。</a:t>
            </a:r>
          </a:p>
          <a:p>
            <a:pPr marL="0" marR="0" lvl="0" indent="276225" defTabSz="914400" eaLnBrk="1" latinLnBrk="0" hangingPunct="1">
              <a:lnSpc>
                <a:spcPct val="110000"/>
              </a:lnSpc>
              <a:buClrTx/>
              <a:buSzTx/>
              <a:buFontTx/>
              <a:buNone/>
              <a:tabLst>
                <a:tab pos="885825" algn="l"/>
              </a:tabLst>
              <a:defRPr/>
            </a:pPr>
            <a:r>
              <a:rPr lang="zh-CN" altLang="en-US" sz="2000" dirty="0"/>
              <a:t>    ⑷ 领域级：自底向上集成为各子系统，并说明各子系统在软件系统的作用和位置，反映在应用层面上用户的可能操作。</a:t>
            </a:r>
            <a:endParaRPr lang="zh-CN" altLang="en-US" sz="2400" dirty="0"/>
          </a:p>
        </p:txBody>
      </p:sp>
    </p:spTree>
    <p:extLst>
      <p:ext uri="{BB962C8B-B14F-4D97-AF65-F5344CB8AC3E}">
        <p14:creationId xmlns:p14="http://schemas.microsoft.com/office/powerpoint/2010/main" val="8526576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8.6 </a:t>
            </a:r>
            <a:r>
              <a:rPr lang="zh-CN" altLang="en-US" sz="2400" dirty="0">
                <a:solidFill>
                  <a:srgbClr val="D9D9D9"/>
                </a:solidFill>
                <a:latin typeface="+mn-ea"/>
                <a:ea typeface="+mn-ea"/>
              </a:rPr>
              <a:t>软件再工程过程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8" name="内容占位符 4"/>
          <p:cNvSpPr txBox="1">
            <a:spLocks/>
          </p:cNvSpPr>
          <p:nvPr/>
        </p:nvSpPr>
        <p:spPr bwMode="auto">
          <a:xfrm>
            <a:off x="549275" y="123666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mn-ea"/>
              </a:rPr>
              <a:t>4.</a:t>
            </a:r>
            <a:r>
              <a:rPr lang="zh-CN" altLang="en-US" sz="2400" b="1" dirty="0">
                <a:solidFill>
                  <a:prstClr val="black"/>
                </a:solidFill>
              </a:rPr>
              <a:t>代码重构</a:t>
            </a:r>
          </a:p>
        </p:txBody>
      </p:sp>
      <p:sp>
        <p:nvSpPr>
          <p:cNvPr id="3" name="文本框 2"/>
          <p:cNvSpPr txBox="1"/>
          <p:nvPr/>
        </p:nvSpPr>
        <p:spPr>
          <a:xfrm>
            <a:off x="604838" y="1917700"/>
            <a:ext cx="7810500" cy="3417888"/>
          </a:xfrm>
          <a:prstGeom prst="rect">
            <a:avLst/>
          </a:prstGeom>
          <a:noFill/>
        </p:spPr>
        <p:txBody>
          <a:bodyPr>
            <a:spAutoFit/>
          </a:bodyPr>
          <a:lstStyle/>
          <a:p>
            <a:pPr eaLnBrk="1" hangingPunct="1">
              <a:defRPr/>
            </a:pPr>
            <a:r>
              <a:rPr lang="zh-CN" altLang="en-US" sz="2400" dirty="0">
                <a:latin typeface="Arial" charset="0"/>
              </a:rPr>
              <a:t>代码重构是最常见的再工程活动。某些老程序具有比较完整、合理的体系结构，但是，个体模块的编码方式却是难于理解、测试和维护的。在这种情况下，可以重构可疑模块的代码。</a:t>
            </a:r>
            <a:endParaRPr lang="en-US" altLang="zh-CN" sz="2400" dirty="0">
              <a:latin typeface="Arial" charset="0"/>
            </a:endParaRPr>
          </a:p>
          <a:p>
            <a:pPr marL="342900" indent="-342900" eaLnBrk="1" hangingPunct="1">
              <a:buFont typeface="Wingdings" panose="05000000000000000000" pitchFamily="2" charset="2"/>
              <a:buChar char="Ø"/>
              <a:defRPr/>
            </a:pPr>
            <a:r>
              <a:rPr lang="zh-CN" altLang="en-US" sz="2400" dirty="0">
                <a:latin typeface="Arial" charset="0"/>
              </a:rPr>
              <a:t>首先，用重构工具分析源代码，标注出和结构化程序设计概念相违背的部分</a:t>
            </a:r>
            <a:endParaRPr lang="en-US" altLang="zh-CN" sz="2400" dirty="0">
              <a:latin typeface="Arial" charset="0"/>
            </a:endParaRPr>
          </a:p>
          <a:p>
            <a:pPr marL="342900" indent="-342900" eaLnBrk="1" hangingPunct="1">
              <a:buFont typeface="Wingdings" panose="05000000000000000000" pitchFamily="2" charset="2"/>
              <a:buChar char="Ø"/>
              <a:defRPr/>
            </a:pPr>
            <a:r>
              <a:rPr lang="zh-CN" altLang="en-US" sz="2400" dirty="0">
                <a:latin typeface="Arial" charset="0"/>
              </a:rPr>
              <a:t>然后，重构有问题的代码（此项工作可自动进行）</a:t>
            </a:r>
            <a:endParaRPr lang="en-US" altLang="zh-CN" sz="2400" dirty="0">
              <a:latin typeface="Arial" charset="0"/>
            </a:endParaRPr>
          </a:p>
          <a:p>
            <a:pPr marL="342900" indent="-342900" eaLnBrk="1" hangingPunct="1">
              <a:buFont typeface="Wingdings" panose="05000000000000000000" pitchFamily="2" charset="2"/>
              <a:buChar char="Ø"/>
              <a:defRPr/>
            </a:pPr>
            <a:r>
              <a:rPr lang="zh-CN" altLang="en-US" sz="2400" dirty="0">
                <a:latin typeface="Arial" charset="0"/>
              </a:rPr>
              <a:t>最后，复审和测试生成的重构代码（以保证没有引入异常）并更新代码文档。</a:t>
            </a:r>
          </a:p>
        </p:txBody>
      </p:sp>
      <p:sp>
        <p:nvSpPr>
          <p:cNvPr id="9" name="标题 3"/>
          <p:cNvSpPr txBox="1">
            <a:spLocks/>
          </p:cNvSpPr>
          <p:nvPr/>
        </p:nvSpPr>
        <p:spPr bwMode="auto">
          <a:xfrm>
            <a:off x="323850" y="15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8.6</a:t>
            </a:r>
            <a:r>
              <a:rPr lang="en-US" altLang="zh-CN" b="1"/>
              <a:t> </a:t>
            </a:r>
            <a:r>
              <a:rPr lang="zh-CN" altLang="en-US" b="1"/>
              <a:t>软件再工程过程</a:t>
            </a:r>
            <a:endParaRPr lang="zh-CN" altLang="en-US" b="1"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8.6 </a:t>
            </a:r>
            <a:r>
              <a:rPr lang="zh-CN" altLang="en-US" sz="2400" dirty="0">
                <a:solidFill>
                  <a:srgbClr val="D9D9D9"/>
                </a:solidFill>
                <a:latin typeface="+mn-ea"/>
                <a:ea typeface="+mn-ea"/>
              </a:rPr>
              <a:t>软件再工程过程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8" name="内容占位符 4"/>
          <p:cNvSpPr txBox="1">
            <a:spLocks/>
          </p:cNvSpPr>
          <p:nvPr/>
        </p:nvSpPr>
        <p:spPr bwMode="auto">
          <a:xfrm>
            <a:off x="549275" y="1236663"/>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mn-ea"/>
              </a:rPr>
              <a:t>5.</a:t>
            </a:r>
            <a:r>
              <a:rPr lang="zh-CN" altLang="en-US" sz="2400" b="1" dirty="0">
                <a:solidFill>
                  <a:prstClr val="black"/>
                </a:solidFill>
                <a:latin typeface="+mn-ea"/>
              </a:rPr>
              <a:t>数据重构</a:t>
            </a:r>
          </a:p>
        </p:txBody>
      </p:sp>
      <p:sp>
        <p:nvSpPr>
          <p:cNvPr id="66565" name="文本框 2"/>
          <p:cNvSpPr txBox="1">
            <a:spLocks noChangeArrowheads="1"/>
          </p:cNvSpPr>
          <p:nvPr/>
        </p:nvSpPr>
        <p:spPr bwMode="auto">
          <a:xfrm>
            <a:off x="666750" y="1917700"/>
            <a:ext cx="7810500" cy="341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t>       与代码重构不同，数据重构发生在相当低的抽象层次上，它是一种全范围的再工程活动</a:t>
            </a:r>
            <a:r>
              <a:rPr lang="en-US" altLang="zh-CN" sz="2400"/>
              <a:t>——</a:t>
            </a:r>
            <a:r>
              <a:rPr lang="zh-CN" altLang="en-US" sz="2400"/>
              <a:t>对数据的修改必然会导致体系结构或代码层的改变。在大多数情况下，数据重构始于逆向工程活动，分解当前使用的数据体系结构，必要时定义数据模型，标识数据对象和属性，并从软件质量的角度复审现存的数据结构。</a:t>
            </a:r>
            <a:endParaRPr lang="en-US" altLang="zh-CN" sz="2400"/>
          </a:p>
          <a:p>
            <a:pPr eaLnBrk="1" hangingPunct="1"/>
            <a:r>
              <a:rPr lang="zh-CN" altLang="en-US" sz="2400"/>
              <a:t>       当数据结构较差时（例如在关系型方法可大大简化处理的情况下却使用平坦文件实现），应该对数据进行再工程。</a:t>
            </a:r>
            <a:endParaRPr lang="en-US" altLang="zh-CN" sz="2400"/>
          </a:p>
        </p:txBody>
      </p:sp>
      <p:sp>
        <p:nvSpPr>
          <p:cNvPr id="9" name="标题 3"/>
          <p:cNvSpPr txBox="1">
            <a:spLocks/>
          </p:cNvSpPr>
          <p:nvPr/>
        </p:nvSpPr>
        <p:spPr bwMode="auto">
          <a:xfrm>
            <a:off x="323850" y="15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8.6</a:t>
            </a:r>
            <a:r>
              <a:rPr lang="en-US" altLang="zh-CN" b="1"/>
              <a:t> </a:t>
            </a:r>
            <a:r>
              <a:rPr lang="zh-CN" altLang="en-US" b="1"/>
              <a:t>软件再工程过程</a:t>
            </a:r>
            <a:endParaRPr lang="zh-CN" altLang="en-US" b="1"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8.6 </a:t>
            </a:r>
            <a:r>
              <a:rPr lang="zh-CN" altLang="en-US" sz="2400" dirty="0">
                <a:solidFill>
                  <a:srgbClr val="D9D9D9"/>
                </a:solidFill>
                <a:latin typeface="+mn-ea"/>
                <a:ea typeface="+mn-ea"/>
              </a:rPr>
              <a:t>软件再工程过程</a:t>
            </a:r>
          </a:p>
        </p:txBody>
      </p:sp>
      <p:sp>
        <p:nvSpPr>
          <p:cNvPr id="13317" name="内容占位符 4"/>
          <p:cNvSpPr>
            <a:spLocks noGrp="1"/>
          </p:cNvSpPr>
          <p:nvPr>
            <p:ph idx="4294967295"/>
          </p:nvPr>
        </p:nvSpPr>
        <p:spPr>
          <a:xfrm>
            <a:off x="0" y="1268413"/>
            <a:ext cx="8229600" cy="604837"/>
          </a:xfrm>
        </p:spPr>
        <p:txBody>
          <a:bodyPr/>
          <a:lstStyle/>
          <a:p>
            <a:pPr marL="0" indent="0">
              <a:buFont typeface="Arial" charset="0"/>
              <a:buNone/>
              <a:defRPr/>
            </a:pPr>
            <a:endParaRPr lang="zh-CN" altLang="en-US" b="1" dirty="0"/>
          </a:p>
          <a:p>
            <a:pPr>
              <a:buFont typeface="Arial" charset="0"/>
              <a:buChar char="•"/>
              <a:defRPr/>
            </a:pPr>
            <a:endParaRPr lang="zh-CN" altLang="en-US" b="1" dirty="0"/>
          </a:p>
        </p:txBody>
      </p:sp>
      <p:sp>
        <p:nvSpPr>
          <p:cNvPr id="8" name="内容占位符 4"/>
          <p:cNvSpPr txBox="1">
            <a:spLocks/>
          </p:cNvSpPr>
          <p:nvPr/>
        </p:nvSpPr>
        <p:spPr bwMode="auto">
          <a:xfrm>
            <a:off x="684213" y="1570038"/>
            <a:ext cx="8229600" cy="60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defRPr/>
            </a:pPr>
            <a:r>
              <a:rPr lang="en-US" altLang="zh-CN" sz="2400" b="1" dirty="0">
                <a:latin typeface="+mn-ea"/>
              </a:rPr>
              <a:t>6.</a:t>
            </a:r>
            <a:r>
              <a:rPr lang="zh-CN" altLang="en-US" sz="2400" b="1" dirty="0">
                <a:solidFill>
                  <a:prstClr val="black"/>
                </a:solidFill>
              </a:rPr>
              <a:t>正向工程</a:t>
            </a:r>
          </a:p>
        </p:txBody>
      </p:sp>
      <p:sp>
        <p:nvSpPr>
          <p:cNvPr id="67589" name="文本框 2"/>
          <p:cNvSpPr txBox="1">
            <a:spLocks noChangeArrowheads="1"/>
          </p:cNvSpPr>
          <p:nvPr/>
        </p:nvSpPr>
        <p:spPr bwMode="auto">
          <a:xfrm>
            <a:off x="947738" y="2290763"/>
            <a:ext cx="7248525" cy="15696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dirty="0"/>
              <a:t>正向工程也称为革新或改造，这项活动不仅从现有程序中恢复设计信息，而且使用该信息去改变或重构现有系统，以提高其整体质量。</a:t>
            </a:r>
            <a:r>
              <a:rPr lang="zh-CN" altLang="zh-CN" sz="2400" dirty="0"/>
              <a:t>还可能加入新功能和提高软件的整体性能。</a:t>
            </a:r>
            <a:endParaRPr lang="en-US" altLang="zh-CN" sz="2400" dirty="0"/>
          </a:p>
        </p:txBody>
      </p:sp>
      <p:sp>
        <p:nvSpPr>
          <p:cNvPr id="9" name="标题 3"/>
          <p:cNvSpPr txBox="1">
            <a:spLocks/>
          </p:cNvSpPr>
          <p:nvPr/>
        </p:nvSpPr>
        <p:spPr bwMode="auto">
          <a:xfrm>
            <a:off x="323850" y="158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8.6</a:t>
            </a:r>
            <a:r>
              <a:rPr lang="en-US" altLang="zh-CN" b="1"/>
              <a:t> </a:t>
            </a:r>
            <a:r>
              <a:rPr lang="zh-CN" altLang="en-US" b="1"/>
              <a:t>软件再工程过程</a:t>
            </a:r>
            <a:endParaRPr lang="zh-CN" altLang="en-US" b="1"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8.1</a:t>
            </a:r>
            <a:r>
              <a:rPr lang="en-US" altLang="zh-CN" sz="2400" dirty="0">
                <a:solidFill>
                  <a:srgbClr val="D9D9D9"/>
                </a:solidFill>
                <a:latin typeface="隶书" pitchFamily="49" charset="-122"/>
                <a:ea typeface="隶书" pitchFamily="49" charset="-122"/>
              </a:rPr>
              <a:t> </a:t>
            </a:r>
            <a:r>
              <a:rPr lang="zh-CN" altLang="en-US" sz="2400" dirty="0">
                <a:solidFill>
                  <a:srgbClr val="D9D9D9"/>
                </a:solidFill>
                <a:latin typeface="+mn-ea"/>
                <a:ea typeface="+mn-ea"/>
              </a:rPr>
              <a:t>软件维护的定义</a:t>
            </a:r>
          </a:p>
        </p:txBody>
      </p:sp>
      <p:sp>
        <p:nvSpPr>
          <p:cNvPr id="26628" name="标题 3"/>
          <p:cNvSpPr>
            <a:spLocks noGrp="1"/>
          </p:cNvSpPr>
          <p:nvPr>
            <p:ph type="title" idx="4294967295"/>
          </p:nvPr>
        </p:nvSpPr>
        <p:spPr>
          <a:xfrm>
            <a:off x="107950" y="0"/>
            <a:ext cx="8229600" cy="1143000"/>
          </a:xfrm>
        </p:spPr>
        <p:txBody>
          <a:bodyPr/>
          <a:lstStyle/>
          <a:p>
            <a:pPr>
              <a:defRPr/>
            </a:pPr>
            <a:r>
              <a:rPr lang="en-US" altLang="zh-CN" b="1" dirty="0">
                <a:latin typeface="+mn-ea"/>
                <a:ea typeface="+mn-ea"/>
              </a:rPr>
              <a:t>8.1</a:t>
            </a:r>
            <a:r>
              <a:rPr lang="en-US" altLang="zh-CN" b="1" dirty="0"/>
              <a:t> </a:t>
            </a:r>
            <a:r>
              <a:rPr lang="zh-CN" altLang="en-US" b="1" dirty="0"/>
              <a:t>软件维护的定义</a:t>
            </a:r>
          </a:p>
        </p:txBody>
      </p:sp>
      <p:sp>
        <p:nvSpPr>
          <p:cNvPr id="26629" name="内容占位符 4"/>
          <p:cNvSpPr>
            <a:spLocks noGrp="1"/>
          </p:cNvSpPr>
          <p:nvPr>
            <p:ph idx="4294967295"/>
          </p:nvPr>
        </p:nvSpPr>
        <p:spPr>
          <a:xfrm>
            <a:off x="468313" y="1417638"/>
            <a:ext cx="8229600" cy="604837"/>
          </a:xfrm>
        </p:spPr>
        <p:txBody>
          <a:bodyPr/>
          <a:lstStyle/>
          <a:p>
            <a:pPr marL="0" indent="0">
              <a:buFont typeface="Arial" charset="0"/>
              <a:buNone/>
              <a:defRPr/>
            </a:pPr>
            <a:r>
              <a:rPr lang="en-US" altLang="zh-CN" b="1" dirty="0">
                <a:latin typeface="+mn-ea"/>
              </a:rPr>
              <a:t>8.1. </a:t>
            </a:r>
            <a:r>
              <a:rPr lang="zh-CN" altLang="en-US" b="1" dirty="0"/>
              <a:t>软件维护的定义</a:t>
            </a:r>
          </a:p>
        </p:txBody>
      </p:sp>
      <p:sp>
        <p:nvSpPr>
          <p:cNvPr id="15365" name="文本框 1"/>
          <p:cNvSpPr txBox="1">
            <a:spLocks noChangeArrowheads="1"/>
          </p:cNvSpPr>
          <p:nvPr/>
        </p:nvSpPr>
        <p:spPr bwMode="auto">
          <a:xfrm>
            <a:off x="755650" y="2411413"/>
            <a:ext cx="7272338" cy="1570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solidFill>
                  <a:srgbClr val="FF0000"/>
                </a:solidFill>
              </a:rPr>
              <a:t>        所谓软件维护</a:t>
            </a:r>
            <a:r>
              <a:rPr lang="zh-CN" altLang="en-US" sz="2400"/>
              <a:t>就是在软件已经交付使用之后，为了改正错误或满足新的需要而修改软件的过程。可以通过描述软件交付使用后可能进行的</a:t>
            </a:r>
            <a:r>
              <a:rPr lang="en-US" altLang="zh-CN" sz="2400"/>
              <a:t>4</a:t>
            </a:r>
            <a:r>
              <a:rPr lang="zh-CN" altLang="en-US" sz="2400"/>
              <a:t>项活动，具体地定义软件维护。</a:t>
            </a:r>
          </a:p>
        </p:txBody>
      </p:sp>
      <p:sp>
        <p:nvSpPr>
          <p:cNvPr id="15366" name="Text Box 6"/>
          <p:cNvSpPr txBox="1">
            <a:spLocks noChangeArrowheads="1"/>
          </p:cNvSpPr>
          <p:nvPr/>
        </p:nvSpPr>
        <p:spPr bwMode="auto">
          <a:xfrm>
            <a:off x="762000" y="4437063"/>
            <a:ext cx="7554913" cy="1384300"/>
          </a:xfrm>
          <a:prstGeom prst="rect">
            <a:avLst/>
          </a:prstGeom>
          <a:noFill/>
          <a:ln w="9525">
            <a:solidFill>
              <a:srgbClr val="9933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spcBef>
                <a:spcPct val="50000"/>
              </a:spcBef>
            </a:pPr>
            <a:r>
              <a:rPr lang="zh-CN" altLang="en-US" sz="2400" b="1">
                <a:solidFill>
                  <a:schemeClr val="accent2"/>
                </a:solidFill>
                <a:ea typeface="楷体_GB2312"/>
                <a:cs typeface="楷体_GB2312"/>
              </a:rPr>
              <a:t>注：① 一般维护的工作量占生存周期</a:t>
            </a:r>
            <a:r>
              <a:rPr lang="en-US" altLang="zh-CN" sz="2400" b="1">
                <a:solidFill>
                  <a:schemeClr val="accent2"/>
                </a:solidFill>
                <a:ea typeface="楷体_GB2312"/>
                <a:cs typeface="楷体_GB2312"/>
              </a:rPr>
              <a:t>70%</a:t>
            </a:r>
            <a:r>
              <a:rPr lang="zh-CN" altLang="en-US" sz="2400" b="1">
                <a:solidFill>
                  <a:schemeClr val="accent2"/>
                </a:solidFill>
                <a:ea typeface="楷体_GB2312"/>
                <a:cs typeface="楷体_GB2312"/>
              </a:rPr>
              <a:t>以上，维护成本约为开发成本的</a:t>
            </a:r>
            <a:r>
              <a:rPr lang="en-US" altLang="zh-CN" sz="2400" b="1">
                <a:solidFill>
                  <a:schemeClr val="accent2"/>
                </a:solidFill>
                <a:ea typeface="楷体_GB2312"/>
                <a:cs typeface="楷体_GB2312"/>
              </a:rPr>
              <a:t>4</a:t>
            </a:r>
            <a:r>
              <a:rPr lang="zh-CN" altLang="en-US" sz="2400" b="1">
                <a:solidFill>
                  <a:schemeClr val="accent2"/>
                </a:solidFill>
                <a:ea typeface="楷体_GB2312"/>
                <a:cs typeface="楷体_GB2312"/>
              </a:rPr>
              <a:t>倍</a:t>
            </a:r>
            <a:r>
              <a:rPr lang="en-US" altLang="zh-CN" sz="2400" b="1">
                <a:solidFill>
                  <a:schemeClr val="accent2"/>
                </a:solidFill>
                <a:ea typeface="楷体_GB2312"/>
                <a:cs typeface="楷体_GB2312"/>
              </a:rPr>
              <a:t>(80 - 20 Rule)</a:t>
            </a:r>
            <a:r>
              <a:rPr lang="zh-CN" altLang="en-US" sz="2400" b="1">
                <a:solidFill>
                  <a:schemeClr val="accent2"/>
                </a:solidFill>
                <a:ea typeface="楷体_GB2312"/>
                <a:cs typeface="楷体_GB2312"/>
              </a:rPr>
              <a:t>；</a:t>
            </a:r>
          </a:p>
          <a:p>
            <a:pPr>
              <a:spcBef>
                <a:spcPct val="50000"/>
              </a:spcBef>
            </a:pPr>
            <a:r>
              <a:rPr lang="zh-CN" altLang="en-US" sz="2400" b="1">
                <a:solidFill>
                  <a:schemeClr val="accent2"/>
                </a:solidFill>
                <a:ea typeface="楷体_GB2312"/>
                <a:cs typeface="楷体_GB2312"/>
              </a:rPr>
              <a:t>        ② 文档维护与代码维护同样重要。</a:t>
            </a:r>
            <a:r>
              <a:rPr lang="zh-CN" altLang="en-US" sz="2400" b="1">
                <a:ea typeface="楷体_GB2312"/>
                <a:cs typeface="楷体_GB2312"/>
              </a:rPr>
              <a:t>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标题 1"/>
          <p:cNvSpPr>
            <a:spLocks noGrp="1"/>
          </p:cNvSpPr>
          <p:nvPr>
            <p:ph type="title" idx="4294967295"/>
          </p:nvPr>
        </p:nvSpPr>
        <p:spPr>
          <a:xfrm>
            <a:off x="179388" y="-26988"/>
            <a:ext cx="8229600" cy="1143001"/>
          </a:xfrm>
        </p:spPr>
        <p:txBody>
          <a:bodyPr/>
          <a:lstStyle/>
          <a:p>
            <a:r>
              <a:rPr lang="zh-CN" altLang="en-US" b="1"/>
              <a:t>本章小结</a:t>
            </a:r>
          </a:p>
        </p:txBody>
      </p:sp>
      <p:sp>
        <p:nvSpPr>
          <p:cNvPr id="3" name="内容占位符 2"/>
          <p:cNvSpPr>
            <a:spLocks noGrp="1"/>
          </p:cNvSpPr>
          <p:nvPr>
            <p:ph idx="4294967295"/>
          </p:nvPr>
        </p:nvSpPr>
        <p:spPr>
          <a:xfrm>
            <a:off x="574675" y="981075"/>
            <a:ext cx="8174038" cy="4824413"/>
          </a:xfrm>
        </p:spPr>
        <p:txBody>
          <a:bodyPr/>
          <a:lstStyle/>
          <a:p>
            <a:pPr marL="457200" indent="-457200">
              <a:lnSpc>
                <a:spcPts val="2500"/>
              </a:lnSpc>
              <a:buFont typeface="+mj-lt"/>
              <a:buAutoNum type="arabicPeriod"/>
              <a:defRPr/>
            </a:pPr>
            <a:r>
              <a:rPr lang="zh-CN" altLang="en-US" sz="2000" dirty="0">
                <a:latin typeface="+mn-ea"/>
              </a:rPr>
              <a:t>维护是软件生命周期的最后一个阶段，也是持续时间最长、代价最大的一个阶段。软件工程学的主要目的就是提高软件的可维护性，降低维护的代价。</a:t>
            </a:r>
            <a:endParaRPr lang="en-US" altLang="zh-CN" sz="2000" dirty="0">
              <a:latin typeface="+mn-ea"/>
            </a:endParaRPr>
          </a:p>
          <a:p>
            <a:pPr marL="457200" indent="-457200">
              <a:lnSpc>
                <a:spcPts val="2500"/>
              </a:lnSpc>
              <a:buFont typeface="+mj-lt"/>
              <a:buAutoNum type="arabicPeriod"/>
              <a:defRPr/>
            </a:pPr>
            <a:r>
              <a:rPr lang="zh-CN" altLang="en-US" sz="2000" dirty="0">
                <a:latin typeface="+mn-ea"/>
              </a:rPr>
              <a:t>软件维护通常包括</a:t>
            </a:r>
            <a:r>
              <a:rPr lang="en-US" altLang="zh-CN" sz="2000" dirty="0">
                <a:latin typeface="+mn-ea"/>
              </a:rPr>
              <a:t>4</a:t>
            </a:r>
            <a:r>
              <a:rPr lang="zh-CN" altLang="en-US" sz="2000" dirty="0">
                <a:latin typeface="+mn-ea"/>
              </a:rPr>
              <a:t>类活动：改正性维护、适应性维护、完善性维护、预防性维护。</a:t>
            </a:r>
            <a:endParaRPr lang="en-US" altLang="zh-CN" sz="2000" dirty="0">
              <a:latin typeface="+mn-ea"/>
            </a:endParaRPr>
          </a:p>
          <a:p>
            <a:pPr marL="457200" indent="-457200">
              <a:lnSpc>
                <a:spcPts val="2500"/>
              </a:lnSpc>
              <a:buFont typeface="+mj-lt"/>
              <a:buAutoNum type="arabicPeriod"/>
              <a:defRPr/>
            </a:pPr>
            <a:r>
              <a:rPr lang="zh-CN" altLang="en-US" sz="2000" dirty="0">
                <a:latin typeface="+mn-ea"/>
              </a:rPr>
              <a:t>软件的可理解性、可测试性、可修改性、可移植性和可重用性，是决定软件可维护性的基本因素。</a:t>
            </a:r>
            <a:endParaRPr lang="en-US" altLang="zh-CN" sz="2000" dirty="0">
              <a:latin typeface="+mn-ea"/>
            </a:endParaRPr>
          </a:p>
          <a:p>
            <a:pPr marL="457200" indent="-457200">
              <a:lnSpc>
                <a:spcPts val="2500"/>
              </a:lnSpc>
              <a:buFont typeface="+mj-lt"/>
              <a:buAutoNum type="arabicPeriod"/>
              <a:defRPr/>
            </a:pPr>
            <a:r>
              <a:rPr lang="zh-CN" altLang="en-US" sz="2000" dirty="0">
                <a:latin typeface="+mn-ea"/>
              </a:rPr>
              <a:t>在软件生命周期的每个阶段都必须充分考虑维护问题，并且为软件维护预做准备。</a:t>
            </a:r>
            <a:endParaRPr lang="en-US" altLang="zh-CN" sz="2000" dirty="0">
              <a:latin typeface="+mn-ea"/>
            </a:endParaRPr>
          </a:p>
          <a:p>
            <a:pPr marL="457200" indent="-457200">
              <a:lnSpc>
                <a:spcPts val="2500"/>
              </a:lnSpc>
              <a:buFont typeface="+mj-lt"/>
              <a:buAutoNum type="arabicPeriod"/>
              <a:defRPr/>
            </a:pPr>
            <a:r>
              <a:rPr lang="zh-CN" altLang="en-US" sz="2000" dirty="0">
                <a:latin typeface="+mn-ea"/>
              </a:rPr>
              <a:t>文档是影响软件可维护性的决定因素。</a:t>
            </a:r>
            <a:endParaRPr lang="en-US" altLang="zh-CN" sz="2000" dirty="0">
              <a:latin typeface="+mn-ea"/>
            </a:endParaRPr>
          </a:p>
          <a:p>
            <a:pPr marL="457200" indent="-457200">
              <a:lnSpc>
                <a:spcPts val="2500"/>
              </a:lnSpc>
              <a:buFont typeface="+mj-lt"/>
              <a:buAutoNum type="arabicPeriod"/>
              <a:defRPr/>
            </a:pPr>
            <a:r>
              <a:rPr lang="zh-CN" altLang="en-US" sz="2000" dirty="0">
                <a:latin typeface="+mn-ea"/>
              </a:rPr>
              <a:t>在条件具备时应该主动地进行预防性维护。</a:t>
            </a:r>
            <a:endParaRPr lang="en-US" altLang="zh-CN" sz="2000" dirty="0">
              <a:latin typeface="+mn-ea"/>
            </a:endParaRPr>
          </a:p>
          <a:p>
            <a:pPr marL="457200" indent="-457200">
              <a:lnSpc>
                <a:spcPts val="2500"/>
              </a:lnSpc>
              <a:buFont typeface="+mj-lt"/>
              <a:buAutoNum type="arabicPeriod"/>
              <a:defRPr/>
            </a:pPr>
            <a:r>
              <a:rPr lang="zh-CN" altLang="en-US" sz="2000" dirty="0">
                <a:latin typeface="+mn-ea"/>
              </a:rPr>
              <a:t>预防性维护实质上是软件再工程。典型的软件再工程过程模型定义了库存目录分析、文档重构、逆向工程、代码重构、数据重构和正向工程</a:t>
            </a:r>
            <a:r>
              <a:rPr lang="en-US" altLang="zh-CN" sz="2000" dirty="0">
                <a:latin typeface="+mn-ea"/>
              </a:rPr>
              <a:t>6</a:t>
            </a:r>
            <a:r>
              <a:rPr lang="zh-CN" altLang="en-US" sz="2000" dirty="0">
                <a:latin typeface="+mn-ea"/>
              </a:rPr>
              <a:t>类活动。</a:t>
            </a:r>
            <a:endParaRPr lang="en-US" altLang="zh-CN" sz="2000" dirty="0">
              <a:latin typeface="+mn-ea"/>
            </a:endParaRPr>
          </a:p>
        </p:txBody>
      </p:sp>
      <p:sp>
        <p:nvSpPr>
          <p:cNvPr id="68612"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2400">
                <a:solidFill>
                  <a:srgbClr val="D9D9D9"/>
                </a:solidFill>
                <a:latin typeface="宋体" pitchFamily="2" charset="-122"/>
              </a:rPr>
              <a:t>本章小结</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TextBox 2"/>
          <p:cNvSpPr txBox="1">
            <a:spLocks noChangeArrowheads="1"/>
          </p:cNvSpPr>
          <p:nvPr/>
        </p:nvSpPr>
        <p:spPr bwMode="auto">
          <a:xfrm>
            <a:off x="971550" y="2349500"/>
            <a:ext cx="6985000" cy="922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5400" b="1">
                <a:solidFill>
                  <a:srgbClr val="000000"/>
                </a:solidFill>
              </a:rPr>
              <a:t>本章结束</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8.1.1.</a:t>
            </a:r>
            <a:r>
              <a:rPr lang="zh-CN" altLang="en-US" sz="2400" dirty="0">
                <a:solidFill>
                  <a:srgbClr val="D9D9D9"/>
                </a:solidFill>
                <a:latin typeface="+mn-ea"/>
                <a:ea typeface="+mn-ea"/>
              </a:rPr>
              <a:t>改正性维护</a:t>
            </a:r>
          </a:p>
        </p:txBody>
      </p:sp>
      <p:sp>
        <p:nvSpPr>
          <p:cNvPr id="26629" name="内容占位符 4"/>
          <p:cNvSpPr>
            <a:spLocks noGrp="1"/>
          </p:cNvSpPr>
          <p:nvPr>
            <p:ph idx="4294967295"/>
          </p:nvPr>
        </p:nvSpPr>
        <p:spPr>
          <a:xfrm>
            <a:off x="250825" y="1417638"/>
            <a:ext cx="8229600" cy="604837"/>
          </a:xfrm>
        </p:spPr>
        <p:txBody>
          <a:bodyPr/>
          <a:lstStyle/>
          <a:p>
            <a:pPr marL="0" indent="0">
              <a:lnSpc>
                <a:spcPct val="125000"/>
              </a:lnSpc>
              <a:buFont typeface="Arial" charset="0"/>
              <a:buNone/>
              <a:defRPr/>
            </a:pPr>
            <a:r>
              <a:rPr lang="en-US" altLang="zh-CN" b="1" dirty="0">
                <a:latin typeface="+mn-ea"/>
              </a:rPr>
              <a:t>8.1.1.</a:t>
            </a:r>
            <a:r>
              <a:rPr lang="zh-CN" altLang="en-US" b="1" dirty="0"/>
              <a:t>改正性维护</a:t>
            </a:r>
            <a:endParaRPr lang="en-US" altLang="zh-CN" b="1" dirty="0"/>
          </a:p>
        </p:txBody>
      </p:sp>
      <p:sp>
        <p:nvSpPr>
          <p:cNvPr id="16388" name="文本框 2"/>
          <p:cNvSpPr txBox="1">
            <a:spLocks noChangeArrowheads="1"/>
          </p:cNvSpPr>
          <p:nvPr/>
        </p:nvSpPr>
        <p:spPr bwMode="auto">
          <a:xfrm>
            <a:off x="554038" y="2411413"/>
            <a:ext cx="8339137" cy="221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t>       因为软件测试不可能暴露出一个大型软件系统中所有潜藏的错误，所以必然会有</a:t>
            </a:r>
            <a:r>
              <a:rPr lang="zh-CN" altLang="en-US" sz="2400">
                <a:solidFill>
                  <a:srgbClr val="FF0000"/>
                </a:solidFill>
              </a:rPr>
              <a:t>第一项维护活动</a:t>
            </a:r>
            <a:r>
              <a:rPr lang="zh-CN" altLang="en-US" sz="2400"/>
              <a:t>：</a:t>
            </a:r>
          </a:p>
          <a:p>
            <a:pPr eaLnBrk="1" hangingPunct="1"/>
            <a:r>
              <a:rPr lang="zh-CN" altLang="en-US" sz="2400"/>
              <a:t>       在任何大型程序的使用期间，用户必然会发现程序错误，并且把他们遇到的问题报告给维护人员。把诊断和改正错误的过程称为改正性维护。</a:t>
            </a:r>
            <a:r>
              <a:rPr lang="zh-CN" altLang="en-US" sz="2400">
                <a:ea typeface="楷体_GB2312"/>
                <a:cs typeface="楷体_GB2312"/>
              </a:rPr>
              <a:t>约占全部维护活动的 </a:t>
            </a:r>
            <a:r>
              <a:rPr lang="en-US" altLang="zh-CN" sz="2400">
                <a:ea typeface="楷体_GB2312"/>
                <a:cs typeface="楷体_GB2312"/>
              </a:rPr>
              <a:t>17~20%</a:t>
            </a:r>
            <a:r>
              <a:rPr lang="zh-CN" altLang="en-US" sz="2400">
                <a:ea typeface="楷体_GB2312"/>
                <a:cs typeface="楷体_GB2312"/>
              </a:rPr>
              <a:t>。</a:t>
            </a:r>
            <a:endParaRPr lang="zh-CN" altLang="en-US" sz="2400"/>
          </a:p>
          <a:p>
            <a:pPr eaLnBrk="1" hangingPunct="1"/>
            <a:endParaRPr lang="zh-CN" altLang="en-US"/>
          </a:p>
        </p:txBody>
      </p:sp>
      <p:sp>
        <p:nvSpPr>
          <p:cNvPr id="7" name="标题 3"/>
          <p:cNvSpPr txBox="1">
            <a:spLocks/>
          </p:cNvSpPr>
          <p:nvPr/>
        </p:nvSpPr>
        <p:spPr bwMode="auto">
          <a:xfrm>
            <a:off x="1079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8.1</a:t>
            </a:r>
            <a:r>
              <a:rPr lang="en-US" altLang="zh-CN" b="1"/>
              <a:t> </a:t>
            </a:r>
            <a:r>
              <a:rPr lang="zh-CN" altLang="en-US" b="1"/>
              <a:t>软件维护的定义</a:t>
            </a:r>
            <a:endParaRPr lang="zh-CN" alt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89238" y="62658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8.1.2.</a:t>
            </a:r>
            <a:r>
              <a:rPr lang="zh-CN" altLang="en-US" sz="2400" dirty="0">
                <a:solidFill>
                  <a:srgbClr val="D9D9D9"/>
                </a:solidFill>
                <a:latin typeface="+mn-ea"/>
                <a:ea typeface="+mn-ea"/>
              </a:rPr>
              <a:t>适应性维护</a:t>
            </a:r>
          </a:p>
        </p:txBody>
      </p:sp>
      <p:sp>
        <p:nvSpPr>
          <p:cNvPr id="7" name="TextBox 5"/>
          <p:cNvSpPr txBox="1"/>
          <p:nvPr/>
        </p:nvSpPr>
        <p:spPr>
          <a:xfrm>
            <a:off x="566738" y="1357313"/>
            <a:ext cx="8037512" cy="703262"/>
          </a:xfrm>
          <a:prstGeom prst="rect">
            <a:avLst/>
          </a:prstGeom>
          <a:noFill/>
          <a:ln>
            <a:noFill/>
          </a:ln>
        </p:spPr>
        <p:txBody>
          <a:bodyPr>
            <a:spAutoFit/>
          </a:bodyPr>
          <a:lstStyle/>
          <a:p>
            <a:pPr eaLnBrk="1" hangingPunct="1">
              <a:lnSpc>
                <a:spcPct val="125000"/>
              </a:lnSpc>
              <a:defRPr/>
            </a:pPr>
            <a:r>
              <a:rPr lang="en-US" altLang="zh-CN" sz="3200" b="1" dirty="0">
                <a:latin typeface="+mn-ea"/>
                <a:ea typeface="+mn-ea"/>
              </a:rPr>
              <a:t>8.1.2</a:t>
            </a:r>
            <a:r>
              <a:rPr lang="en-US" altLang="zh-CN" sz="3200" b="1" dirty="0">
                <a:solidFill>
                  <a:prstClr val="black"/>
                </a:solidFill>
                <a:latin typeface="Arial" charset="0"/>
                <a:ea typeface="宋体" charset="-122"/>
              </a:rPr>
              <a:t>. </a:t>
            </a:r>
            <a:r>
              <a:rPr lang="zh-CN" altLang="en-US" sz="3200" b="1" dirty="0">
                <a:solidFill>
                  <a:prstClr val="black"/>
                </a:solidFill>
                <a:latin typeface="Arial" charset="0"/>
                <a:ea typeface="宋体" charset="-122"/>
              </a:rPr>
              <a:t>适应性维护</a:t>
            </a:r>
            <a:r>
              <a:rPr lang="en-US" altLang="zh-CN" sz="3200" dirty="0">
                <a:solidFill>
                  <a:prstClr val="black"/>
                </a:solidFill>
                <a:latin typeface="Arial" charset="0"/>
                <a:ea typeface="宋体" charset="-122"/>
              </a:rPr>
              <a:t>——</a:t>
            </a:r>
            <a:r>
              <a:rPr lang="zh-CN" altLang="en-US" sz="3200" dirty="0">
                <a:solidFill>
                  <a:srgbClr val="FF0000"/>
                </a:solidFill>
                <a:latin typeface="Arial" charset="0"/>
                <a:ea typeface="宋体" charset="-122"/>
              </a:rPr>
              <a:t>第二项维护活动</a:t>
            </a:r>
            <a:endParaRPr lang="en-US" altLang="zh-CN" sz="3200" dirty="0">
              <a:solidFill>
                <a:srgbClr val="FF0000"/>
              </a:solidFill>
              <a:latin typeface="Arial" charset="0"/>
              <a:ea typeface="宋体" charset="-122"/>
            </a:endParaRPr>
          </a:p>
        </p:txBody>
      </p:sp>
      <p:sp>
        <p:nvSpPr>
          <p:cNvPr id="17412" name="文本框 2"/>
          <p:cNvSpPr txBox="1">
            <a:spLocks noChangeArrowheads="1"/>
          </p:cNvSpPr>
          <p:nvPr/>
        </p:nvSpPr>
        <p:spPr bwMode="auto">
          <a:xfrm>
            <a:off x="457200" y="2678113"/>
            <a:ext cx="42037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endParaRPr lang="en-US" altLang="zh-CN">
              <a:solidFill>
                <a:srgbClr val="000000"/>
              </a:solidFill>
            </a:endParaRPr>
          </a:p>
          <a:p>
            <a:pPr eaLnBrk="1" hangingPunct="1"/>
            <a:endParaRPr lang="en-US" altLang="zh-CN">
              <a:solidFill>
                <a:srgbClr val="000000"/>
              </a:solidFill>
            </a:endParaRPr>
          </a:p>
          <a:p>
            <a:pPr eaLnBrk="1" hangingPunct="1"/>
            <a:endParaRPr lang="en-US" altLang="zh-CN">
              <a:solidFill>
                <a:srgbClr val="000000"/>
              </a:solidFill>
            </a:endParaRPr>
          </a:p>
          <a:p>
            <a:pPr eaLnBrk="1" hangingPunct="1"/>
            <a:endParaRPr lang="en-US" altLang="zh-CN">
              <a:solidFill>
                <a:srgbClr val="000000"/>
              </a:solidFill>
            </a:endParaRPr>
          </a:p>
          <a:p>
            <a:pPr eaLnBrk="1" hangingPunct="1"/>
            <a:endParaRPr lang="en-US" altLang="zh-CN">
              <a:solidFill>
                <a:srgbClr val="000000"/>
              </a:solidFill>
            </a:endParaRPr>
          </a:p>
          <a:p>
            <a:pPr eaLnBrk="1" hangingPunct="1"/>
            <a:endParaRPr lang="en-US" altLang="zh-CN">
              <a:solidFill>
                <a:srgbClr val="000000"/>
              </a:solidFill>
            </a:endParaRPr>
          </a:p>
          <a:p>
            <a:pPr eaLnBrk="1" hangingPunct="1"/>
            <a:endParaRPr lang="en-US" altLang="zh-CN">
              <a:solidFill>
                <a:srgbClr val="000000"/>
              </a:solidFill>
            </a:endParaRPr>
          </a:p>
          <a:p>
            <a:pPr eaLnBrk="1" hangingPunct="1"/>
            <a:endParaRPr lang="en-US" altLang="zh-CN">
              <a:solidFill>
                <a:srgbClr val="000000"/>
              </a:solidFill>
            </a:endParaRPr>
          </a:p>
          <a:p>
            <a:pPr eaLnBrk="1" hangingPunct="1"/>
            <a:endParaRPr lang="en-US" altLang="zh-CN">
              <a:solidFill>
                <a:srgbClr val="000000"/>
              </a:solidFill>
            </a:endParaRPr>
          </a:p>
          <a:p>
            <a:pPr eaLnBrk="1" hangingPunct="1"/>
            <a:endParaRPr lang="en-US" altLang="zh-CN">
              <a:solidFill>
                <a:srgbClr val="000000"/>
              </a:solidFill>
            </a:endParaRPr>
          </a:p>
          <a:p>
            <a:pPr eaLnBrk="1" hangingPunct="1"/>
            <a:endParaRPr lang="zh-CN" altLang="en-US">
              <a:solidFill>
                <a:srgbClr val="000000"/>
              </a:solidFill>
            </a:endParaRPr>
          </a:p>
        </p:txBody>
      </p:sp>
      <p:graphicFrame>
        <p:nvGraphicFramePr>
          <p:cNvPr id="4" name="图示 3"/>
          <p:cNvGraphicFramePr/>
          <p:nvPr/>
        </p:nvGraphicFramePr>
        <p:xfrm>
          <a:off x="4931822" y="3717032"/>
          <a:ext cx="3672428" cy="21011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上箭头 5"/>
          <p:cNvSpPr/>
          <p:nvPr/>
        </p:nvSpPr>
        <p:spPr>
          <a:xfrm>
            <a:off x="8337550" y="3319463"/>
            <a:ext cx="287338" cy="1152525"/>
          </a:xfrm>
          <a:prstGeom prst="upArrow">
            <a:avLst/>
          </a:prstGeom>
          <a:gradFill>
            <a:gsLst>
              <a:gs pos="0">
                <a:schemeClr val="accent2">
                  <a:lumMod val="60000"/>
                  <a:lumOff val="4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p>
        </p:txBody>
      </p:sp>
      <p:graphicFrame>
        <p:nvGraphicFramePr>
          <p:cNvPr id="10" name="图示 9"/>
          <p:cNvGraphicFramePr/>
          <p:nvPr/>
        </p:nvGraphicFramePr>
        <p:xfrm>
          <a:off x="251520" y="2276872"/>
          <a:ext cx="4704184" cy="325569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 name="圆角矩形标注 1"/>
          <p:cNvSpPr/>
          <p:nvPr/>
        </p:nvSpPr>
        <p:spPr>
          <a:xfrm>
            <a:off x="4787900" y="2060575"/>
            <a:ext cx="3435350" cy="1800225"/>
          </a:xfrm>
          <a:prstGeom prst="wedgeRoundRectCallou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eaLnBrk="1" hangingPunct="1">
              <a:defRPr/>
            </a:pPr>
            <a:r>
              <a:rPr lang="zh-CN" altLang="en-US" dirty="0">
                <a:solidFill>
                  <a:schemeClr val="tx1"/>
                </a:solidFill>
              </a:rPr>
              <a:t>适应性维护，也就是为了和变化了的环境（</a:t>
            </a:r>
            <a:r>
              <a:rPr lang="zh-CN" altLang="en-US" dirty="0">
                <a:solidFill>
                  <a:schemeClr val="tx1"/>
                </a:solidFill>
                <a:ea typeface="楷体_GB2312" pitchFamily="49" charset="-122"/>
              </a:rPr>
              <a:t>如软</a:t>
            </a:r>
            <a:r>
              <a:rPr lang="en-US" altLang="zh-CN" dirty="0">
                <a:solidFill>
                  <a:schemeClr val="tx1"/>
                </a:solidFill>
                <a:ea typeface="楷体_GB2312" pitchFamily="49" charset="-122"/>
              </a:rPr>
              <a:t>\</a:t>
            </a:r>
            <a:r>
              <a:rPr lang="zh-CN" altLang="en-US" dirty="0">
                <a:solidFill>
                  <a:schemeClr val="tx1"/>
                </a:solidFill>
                <a:ea typeface="楷体_GB2312" pitchFamily="49" charset="-122"/>
              </a:rPr>
              <a:t>硬件升级、新数据库等）</a:t>
            </a:r>
            <a:r>
              <a:rPr lang="zh-CN" altLang="en-US" dirty="0">
                <a:solidFill>
                  <a:schemeClr val="tx1"/>
                </a:solidFill>
              </a:rPr>
              <a:t>适当地配合而进行的修改软件的活动，是既必要又经常的维护活动。</a:t>
            </a:r>
            <a:r>
              <a:rPr lang="zh-CN" altLang="en-US" dirty="0">
                <a:solidFill>
                  <a:schemeClr val="tx1"/>
                </a:solidFill>
                <a:ea typeface="楷体_GB2312" pitchFamily="49" charset="-122"/>
              </a:rPr>
              <a:t>约占全部维护活动的</a:t>
            </a:r>
            <a:r>
              <a:rPr lang="en-US" altLang="zh-CN" dirty="0">
                <a:solidFill>
                  <a:schemeClr val="tx1"/>
                </a:solidFill>
                <a:ea typeface="楷体_GB2312" pitchFamily="49" charset="-122"/>
              </a:rPr>
              <a:t>18~25%</a:t>
            </a:r>
            <a:r>
              <a:rPr lang="zh-CN" altLang="en-US" dirty="0">
                <a:solidFill>
                  <a:schemeClr val="tx1"/>
                </a:solidFill>
                <a:ea typeface="楷体_GB2312" pitchFamily="49" charset="-122"/>
              </a:rPr>
              <a:t>；</a:t>
            </a:r>
            <a:endParaRPr lang="zh-CN" altLang="en-US" dirty="0">
              <a:solidFill>
                <a:schemeClr val="tx1"/>
              </a:solidFill>
            </a:endParaRPr>
          </a:p>
          <a:p>
            <a:pPr algn="ctr" eaLnBrk="1" hangingPunct="1">
              <a:defRPr/>
            </a:pPr>
            <a:endParaRPr lang="zh-CN" altLang="en-US" sz="1600" dirty="0">
              <a:solidFill>
                <a:schemeClr val="tx1"/>
              </a:solidFill>
            </a:endParaRPr>
          </a:p>
        </p:txBody>
      </p:sp>
      <p:sp>
        <p:nvSpPr>
          <p:cNvPr id="11" name="标题 3"/>
          <p:cNvSpPr txBox="1">
            <a:spLocks/>
          </p:cNvSpPr>
          <p:nvPr/>
        </p:nvSpPr>
        <p:spPr bwMode="auto">
          <a:xfrm>
            <a:off x="1079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8.1</a:t>
            </a:r>
            <a:r>
              <a:rPr lang="en-US" altLang="zh-CN" b="1"/>
              <a:t> </a:t>
            </a:r>
            <a:r>
              <a:rPr lang="zh-CN" altLang="en-US" b="1"/>
              <a:t>软件维护的定义</a:t>
            </a:r>
            <a:endParaRPr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1 Título"/>
          <p:cNvSpPr txBox="1">
            <a:spLocks/>
          </p:cNvSpPr>
          <p:nvPr/>
        </p:nvSpPr>
        <p:spPr bwMode="auto">
          <a:xfrm>
            <a:off x="2792413" y="6291263"/>
            <a:ext cx="3743325"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algn="ctr" eaLnBrk="1" hangingPunct="1">
              <a:defRPr/>
            </a:pPr>
            <a:r>
              <a:rPr lang="en-US" altLang="zh-CN" sz="2400" dirty="0">
                <a:solidFill>
                  <a:srgbClr val="D9D9D9"/>
                </a:solidFill>
                <a:latin typeface="+mn-ea"/>
                <a:ea typeface="+mn-ea"/>
              </a:rPr>
              <a:t>8.1.3.</a:t>
            </a:r>
            <a:r>
              <a:rPr lang="zh-CN" altLang="en-US" sz="2400" dirty="0">
                <a:solidFill>
                  <a:srgbClr val="D9D9D9"/>
                </a:solidFill>
                <a:latin typeface="+mn-ea"/>
                <a:ea typeface="+mn-ea"/>
              </a:rPr>
              <a:t>完善性维护</a:t>
            </a:r>
          </a:p>
        </p:txBody>
      </p:sp>
      <p:sp>
        <p:nvSpPr>
          <p:cNvPr id="26629" name="内容占位符 4"/>
          <p:cNvSpPr>
            <a:spLocks noGrp="1"/>
          </p:cNvSpPr>
          <p:nvPr>
            <p:ph idx="4294967295"/>
          </p:nvPr>
        </p:nvSpPr>
        <p:spPr>
          <a:xfrm>
            <a:off x="457200" y="1503363"/>
            <a:ext cx="8229600" cy="604837"/>
          </a:xfrm>
        </p:spPr>
        <p:txBody>
          <a:bodyPr/>
          <a:lstStyle/>
          <a:p>
            <a:pPr marL="0" indent="0">
              <a:buFont typeface="Arial" charset="0"/>
              <a:buNone/>
              <a:defRPr/>
            </a:pPr>
            <a:r>
              <a:rPr lang="en-US" altLang="zh-CN" b="1" dirty="0">
                <a:latin typeface="+mn-ea"/>
              </a:rPr>
              <a:t>8.1.3</a:t>
            </a:r>
            <a:r>
              <a:rPr lang="en-US" altLang="zh-CN" b="1" dirty="0"/>
              <a:t>.</a:t>
            </a:r>
            <a:r>
              <a:rPr lang="zh-CN" altLang="en-US" b="1" dirty="0"/>
              <a:t>完善性维护</a:t>
            </a:r>
          </a:p>
        </p:txBody>
      </p:sp>
      <p:sp>
        <p:nvSpPr>
          <p:cNvPr id="18436" name="文本框 2"/>
          <p:cNvSpPr txBox="1">
            <a:spLocks noChangeArrowheads="1"/>
          </p:cNvSpPr>
          <p:nvPr/>
        </p:nvSpPr>
        <p:spPr bwMode="auto">
          <a:xfrm>
            <a:off x="554038" y="2420938"/>
            <a:ext cx="8035925" cy="193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zh-CN" altLang="en-US" sz="2400">
                <a:solidFill>
                  <a:srgbClr val="000000"/>
                </a:solidFill>
              </a:rPr>
              <a:t>       当一个软件系统顺利地运行时，常常出现</a:t>
            </a:r>
            <a:r>
              <a:rPr lang="zh-CN" altLang="en-US" sz="2400">
                <a:solidFill>
                  <a:srgbClr val="FF0000"/>
                </a:solidFill>
              </a:rPr>
              <a:t>第三项维护活动</a:t>
            </a:r>
            <a:r>
              <a:rPr lang="zh-CN" altLang="en-US" sz="2400">
                <a:solidFill>
                  <a:srgbClr val="000000"/>
                </a:solidFill>
              </a:rPr>
              <a:t>：在使用软件的过程中用户往往提出增加新功能或修改已有功能的建议，还可能提出一般性的改进意见。为了满足这类要求，需要进行完善性维护。这项维护活动通常占软件维护工作的大部分。</a:t>
            </a:r>
            <a:endParaRPr lang="zh-CN" altLang="en-US">
              <a:solidFill>
                <a:srgbClr val="000000"/>
              </a:solidFill>
            </a:endParaRPr>
          </a:p>
        </p:txBody>
      </p:sp>
      <p:sp>
        <p:nvSpPr>
          <p:cNvPr id="7" name="标题 3"/>
          <p:cNvSpPr txBox="1">
            <a:spLocks/>
          </p:cNvSpPr>
          <p:nvPr/>
        </p:nvSpPr>
        <p:spPr bwMode="auto">
          <a:xfrm>
            <a:off x="10795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a:defRPr/>
            </a:pPr>
            <a:r>
              <a:rPr lang="en-US" altLang="zh-CN" b="1">
                <a:latin typeface="+mn-ea"/>
                <a:ea typeface="+mn-ea"/>
              </a:rPr>
              <a:t>8.1</a:t>
            </a:r>
            <a:r>
              <a:rPr lang="en-US" altLang="zh-CN" b="1"/>
              <a:t> </a:t>
            </a:r>
            <a:r>
              <a:rPr lang="zh-CN" altLang="en-US" b="1"/>
              <a:t>软件维护的定义</a:t>
            </a:r>
            <a:endParaRPr lang="zh-CN" altLang="en-US" b="1" dirty="0"/>
          </a:p>
        </p:txBody>
      </p:sp>
    </p:spTree>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2800" b="1" dirty="0">
            <a:solidFill>
              <a:prstClr val="black"/>
            </a:solidFill>
          </a:defRPr>
        </a:defPPr>
      </a:lstStyle>
    </a:txDef>
  </a:objectDefaults>
  <a:extraClrSchemeLst/>
</a:theme>
</file>

<file path=ppt/theme/theme2.xml><?xml version="1.0" encoding="utf-8"?>
<a:theme xmlns:a="http://schemas.openxmlformats.org/drawingml/2006/main" name="2_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4864</TotalTime>
  <Words>6935</Words>
  <Application>Microsoft Office PowerPoint</Application>
  <PresentationFormat>全屏显示(4:3)</PresentationFormat>
  <Paragraphs>540</Paragraphs>
  <Slides>61</Slides>
  <Notes>51</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3</vt:i4>
      </vt:variant>
      <vt:variant>
        <vt:lpstr>幻灯片标题</vt:lpstr>
      </vt:variant>
      <vt:variant>
        <vt:i4>61</vt:i4>
      </vt:variant>
    </vt:vector>
  </HeadingPairs>
  <TitlesOfParts>
    <vt:vector size="73" baseType="lpstr">
      <vt:lpstr>华文琥珀</vt:lpstr>
      <vt:lpstr>楷体_GB2312</vt:lpstr>
      <vt:lpstr>隶书</vt:lpstr>
      <vt:lpstr>宋体</vt:lpstr>
      <vt:lpstr>Arial</vt:lpstr>
      <vt:lpstr>Calibri</vt:lpstr>
      <vt:lpstr>Wingdings</vt:lpstr>
      <vt:lpstr>1_Tema de Office</vt:lpstr>
      <vt:lpstr>2_Tema de Office</vt:lpstr>
      <vt:lpstr>Microsoft Excel Chart</vt:lpstr>
      <vt:lpstr>图表</vt:lpstr>
      <vt:lpstr>剪辑</vt:lpstr>
      <vt:lpstr>PowerPoint 演示文稿</vt:lpstr>
      <vt:lpstr>第8章 维护</vt:lpstr>
      <vt:lpstr>第8章 维护</vt:lpstr>
      <vt:lpstr>PowerPoint 演示文稿</vt:lpstr>
      <vt:lpstr>PowerPoint 演示文稿</vt:lpstr>
      <vt:lpstr>8.1 软件维护的定义</vt:lpstr>
      <vt:lpstr>PowerPoint 演示文稿</vt:lpstr>
      <vt:lpstr>PowerPoint 演示文稿</vt:lpstr>
      <vt:lpstr>PowerPoint 演示文稿</vt:lpstr>
      <vt:lpstr>PowerPoint 演示文稿</vt:lpstr>
      <vt:lpstr>PowerPoint 演示文稿</vt:lpstr>
      <vt:lpstr>PowerPoint 演示文稿</vt:lpstr>
      <vt:lpstr>8.2 软件维护的特点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8.3 软件维护的过程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8.5 预防性维护</vt:lpstr>
      <vt:lpstr>PowerPoint 演示文稿</vt:lpstr>
      <vt:lpstr>PowerPoint 演示文稿</vt:lpstr>
      <vt:lpstr>PowerPoint 演示文稿</vt:lpstr>
      <vt:lpstr>8.6 软件再工程过程</vt:lpstr>
      <vt:lpstr>8.6 软件再工程过程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本章小结</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©MediaInteractive</dc:title>
  <dc:creator>Design</dc:creator>
  <cp:lastModifiedBy>LENOVO</cp:lastModifiedBy>
  <cp:revision>882</cp:revision>
  <dcterms:created xsi:type="dcterms:W3CDTF">2010-06-24T19:27:56Z</dcterms:created>
  <dcterms:modified xsi:type="dcterms:W3CDTF">2024-10-30T17:42:54Z</dcterms:modified>
</cp:coreProperties>
</file>