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10"/>
  </p:notesMasterIdLst>
  <p:sldIdLst>
    <p:sldId id="635" r:id="rId2"/>
    <p:sldId id="644" r:id="rId3"/>
    <p:sldId id="557" r:id="rId4"/>
    <p:sldId id="633" r:id="rId5"/>
    <p:sldId id="577" r:id="rId6"/>
    <p:sldId id="578" r:id="rId7"/>
    <p:sldId id="579" r:id="rId8"/>
    <p:sldId id="580" r:id="rId9"/>
    <p:sldId id="581" r:id="rId10"/>
    <p:sldId id="768" r:id="rId11"/>
    <p:sldId id="769" r:id="rId12"/>
    <p:sldId id="770" r:id="rId13"/>
    <p:sldId id="636" r:id="rId14"/>
    <p:sldId id="582" r:id="rId15"/>
    <p:sldId id="583" r:id="rId16"/>
    <p:sldId id="584" r:id="rId17"/>
    <p:sldId id="585" r:id="rId18"/>
    <p:sldId id="586" r:id="rId19"/>
    <p:sldId id="587" r:id="rId20"/>
    <p:sldId id="645" r:id="rId21"/>
    <p:sldId id="588" r:id="rId22"/>
    <p:sldId id="646" r:id="rId23"/>
    <p:sldId id="589" r:id="rId24"/>
    <p:sldId id="647" r:id="rId25"/>
    <p:sldId id="590" r:id="rId26"/>
    <p:sldId id="591" r:id="rId27"/>
    <p:sldId id="592" r:id="rId28"/>
    <p:sldId id="593" r:id="rId29"/>
    <p:sldId id="594" r:id="rId30"/>
    <p:sldId id="595" r:id="rId31"/>
    <p:sldId id="648" r:id="rId32"/>
    <p:sldId id="649" r:id="rId33"/>
    <p:sldId id="637" r:id="rId34"/>
    <p:sldId id="596" r:id="rId35"/>
    <p:sldId id="597" r:id="rId36"/>
    <p:sldId id="638" r:id="rId37"/>
    <p:sldId id="598" r:id="rId38"/>
    <p:sldId id="771" r:id="rId39"/>
    <p:sldId id="772" r:id="rId40"/>
    <p:sldId id="773" r:id="rId41"/>
    <p:sldId id="774" r:id="rId42"/>
    <p:sldId id="776" r:id="rId43"/>
    <p:sldId id="777" r:id="rId44"/>
    <p:sldId id="778" r:id="rId45"/>
    <p:sldId id="779" r:id="rId46"/>
    <p:sldId id="780" r:id="rId47"/>
    <p:sldId id="782" r:id="rId48"/>
    <p:sldId id="783" r:id="rId49"/>
    <p:sldId id="784" r:id="rId50"/>
    <p:sldId id="785" r:id="rId51"/>
    <p:sldId id="786" r:id="rId52"/>
    <p:sldId id="787" r:id="rId53"/>
    <p:sldId id="788" r:id="rId54"/>
    <p:sldId id="789" r:id="rId55"/>
    <p:sldId id="790" r:id="rId56"/>
    <p:sldId id="791" r:id="rId57"/>
    <p:sldId id="792" r:id="rId58"/>
    <p:sldId id="639" r:id="rId59"/>
    <p:sldId id="618" r:id="rId60"/>
    <p:sldId id="722" r:id="rId61"/>
    <p:sldId id="723" r:id="rId62"/>
    <p:sldId id="724" r:id="rId63"/>
    <p:sldId id="725" r:id="rId64"/>
    <p:sldId id="726" r:id="rId65"/>
    <p:sldId id="385" r:id="rId66"/>
    <p:sldId id="727" r:id="rId67"/>
    <p:sldId id="728" r:id="rId68"/>
    <p:sldId id="729" r:id="rId69"/>
    <p:sldId id="730" r:id="rId70"/>
    <p:sldId id="731" r:id="rId71"/>
    <p:sldId id="732" r:id="rId72"/>
    <p:sldId id="640" r:id="rId73"/>
    <p:sldId id="620" r:id="rId74"/>
    <p:sldId id="621" r:id="rId75"/>
    <p:sldId id="622" r:id="rId76"/>
    <p:sldId id="623" r:id="rId77"/>
    <p:sldId id="624" r:id="rId78"/>
    <p:sldId id="625" r:id="rId79"/>
    <p:sldId id="626" r:id="rId80"/>
    <p:sldId id="627" r:id="rId81"/>
    <p:sldId id="759" r:id="rId82"/>
    <p:sldId id="758" r:id="rId83"/>
    <p:sldId id="628" r:id="rId84"/>
    <p:sldId id="629" r:id="rId85"/>
    <p:sldId id="760" r:id="rId86"/>
    <p:sldId id="761" r:id="rId87"/>
    <p:sldId id="762" r:id="rId88"/>
    <p:sldId id="763" r:id="rId89"/>
    <p:sldId id="764" r:id="rId90"/>
    <p:sldId id="765" r:id="rId91"/>
    <p:sldId id="766" r:id="rId92"/>
    <p:sldId id="767" r:id="rId93"/>
    <p:sldId id="794" r:id="rId94"/>
    <p:sldId id="795" r:id="rId95"/>
    <p:sldId id="796" r:id="rId96"/>
    <p:sldId id="734" r:id="rId97"/>
    <p:sldId id="735" r:id="rId98"/>
    <p:sldId id="736" r:id="rId99"/>
    <p:sldId id="737" r:id="rId100"/>
    <p:sldId id="738" r:id="rId101"/>
    <p:sldId id="739" r:id="rId102"/>
    <p:sldId id="740" r:id="rId103"/>
    <p:sldId id="741" r:id="rId104"/>
    <p:sldId id="641" r:id="rId105"/>
    <p:sldId id="630" r:id="rId106"/>
    <p:sldId id="631" r:id="rId107"/>
    <p:sldId id="642" r:id="rId108"/>
    <p:sldId id="643" r:id="rId10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8649" autoAdjust="0"/>
  </p:normalViewPr>
  <p:slideViewPr>
    <p:cSldViewPr>
      <p:cViewPr varScale="1">
        <p:scale>
          <a:sx n="61" d="100"/>
          <a:sy n="61" d="100"/>
        </p:scale>
        <p:origin x="7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FBF6052-0400-4992-BA75-9711A58A07E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05F7736B-31CE-4A6A-BFBC-9F2AA6E827A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3FDB4F1-A4A0-40FC-809A-3458D5569403}" type="datetimeFigureOut">
              <a:rPr lang="zh-CN" altLang="en-US"/>
              <a:pPr>
                <a:defRPr/>
              </a:pPr>
              <a:t>2024/11/12</a:t>
            </a:fld>
            <a:endParaRPr lang="zh-CN" altLang="en-US"/>
          </a:p>
        </p:txBody>
      </p:sp>
      <p:sp>
        <p:nvSpPr>
          <p:cNvPr id="4" name="幻灯片图像占位符 3">
            <a:extLst>
              <a:ext uri="{FF2B5EF4-FFF2-40B4-BE49-F238E27FC236}">
                <a16:creationId xmlns:a16="http://schemas.microsoft.com/office/drawing/2014/main" id="{B13DC3CB-3BEC-4C55-993C-95FE489D401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6FE86B7-B80F-4D82-8339-35A0A99E9A8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ACEEA51-93C2-484B-8E0B-9A39C3BF6BD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EB4A517C-DD9B-4DC7-948D-1157E0C00C8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821E265-1A65-4B31-9153-6C41D91938F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6316D474-3FAB-4AB7-9BC5-86F921C750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a:extLst>
              <a:ext uri="{FF2B5EF4-FFF2-40B4-BE49-F238E27FC236}">
                <a16:creationId xmlns:a16="http://schemas.microsoft.com/office/drawing/2014/main" id="{8EBCF91D-0468-4651-8119-7BF408DFDE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4692" name="灯片编号占位符 3">
            <a:extLst>
              <a:ext uri="{FF2B5EF4-FFF2-40B4-BE49-F238E27FC236}">
                <a16:creationId xmlns:a16="http://schemas.microsoft.com/office/drawing/2014/main" id="{039B45D9-3E18-4AF0-82D2-4A8BE59233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8DF6D8-B1D2-4AF8-9C89-7ED6BD4F739D}" type="slidenum">
              <a:rPr lang="zh-CN" altLang="en-US"/>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0FE5A7E2-C577-4E8D-BB0F-9F54704814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a:extLst>
              <a:ext uri="{FF2B5EF4-FFF2-40B4-BE49-F238E27FC236}">
                <a16:creationId xmlns:a16="http://schemas.microsoft.com/office/drawing/2014/main" id="{B5A2000B-6156-4512-ACFE-DD6268CE2F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3908" name="灯片编号占位符 3">
            <a:extLst>
              <a:ext uri="{FF2B5EF4-FFF2-40B4-BE49-F238E27FC236}">
                <a16:creationId xmlns:a16="http://schemas.microsoft.com/office/drawing/2014/main" id="{A9C27085-CC8C-475C-9748-742BCF066B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11B5A8-741E-4C55-8AA6-505D200E6382}" type="slidenum">
              <a:rPr lang="zh-CN" altLang="en-US"/>
              <a:pPr/>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5C2A1EBA-8793-4196-B297-9E9EEFAE8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a:extLst>
              <a:ext uri="{FF2B5EF4-FFF2-40B4-BE49-F238E27FC236}">
                <a16:creationId xmlns:a16="http://schemas.microsoft.com/office/drawing/2014/main" id="{E63E8BC8-E944-491A-964C-783722EDF4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4932" name="灯片编号占位符 3">
            <a:extLst>
              <a:ext uri="{FF2B5EF4-FFF2-40B4-BE49-F238E27FC236}">
                <a16:creationId xmlns:a16="http://schemas.microsoft.com/office/drawing/2014/main" id="{48BD7F31-EE9A-45AA-AD77-EDC8E588B5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3F2F26-F88D-49F4-ABB7-EA0BA525C4E1}" type="slidenum">
              <a:rPr lang="zh-CN" altLang="en-US"/>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892D34E8-0601-476B-B820-7D4D19A852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a:extLst>
              <a:ext uri="{FF2B5EF4-FFF2-40B4-BE49-F238E27FC236}">
                <a16:creationId xmlns:a16="http://schemas.microsoft.com/office/drawing/2014/main" id="{982D424B-F533-426C-B311-2849075089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5956" name="灯片编号占位符 3">
            <a:extLst>
              <a:ext uri="{FF2B5EF4-FFF2-40B4-BE49-F238E27FC236}">
                <a16:creationId xmlns:a16="http://schemas.microsoft.com/office/drawing/2014/main" id="{1B6046D4-78E7-4AEE-B7CE-B0D09949FD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5331C1-1342-4D2C-8944-0E4C93B2E2D1}" type="slidenum">
              <a:rPr lang="zh-CN" altLang="en-US"/>
              <a:pPr/>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a:extLst>
              <a:ext uri="{FF2B5EF4-FFF2-40B4-BE49-F238E27FC236}">
                <a16:creationId xmlns:a16="http://schemas.microsoft.com/office/drawing/2014/main" id="{48F23236-2836-4FA4-A89A-C9C5872BBE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a:extLst>
              <a:ext uri="{FF2B5EF4-FFF2-40B4-BE49-F238E27FC236}">
                <a16:creationId xmlns:a16="http://schemas.microsoft.com/office/drawing/2014/main" id="{16BFD4CC-A998-4EFB-8EF2-602C14F602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6980" name="灯片编号占位符 3">
            <a:extLst>
              <a:ext uri="{FF2B5EF4-FFF2-40B4-BE49-F238E27FC236}">
                <a16:creationId xmlns:a16="http://schemas.microsoft.com/office/drawing/2014/main" id="{E87A9491-B735-4E13-BAF4-9D712C56E2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5A4044-CE42-46D0-95F9-B15054DE1EEB}" type="slidenum">
              <a:rPr lang="zh-CN" altLang="en-US"/>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A0106672-7789-4DD8-B54D-13AC08C0B0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a:extLst>
              <a:ext uri="{FF2B5EF4-FFF2-40B4-BE49-F238E27FC236}">
                <a16:creationId xmlns:a16="http://schemas.microsoft.com/office/drawing/2014/main" id="{DBBD841A-2C98-4553-A2B6-3AF4A32E25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8004" name="灯片编号占位符 3">
            <a:extLst>
              <a:ext uri="{FF2B5EF4-FFF2-40B4-BE49-F238E27FC236}">
                <a16:creationId xmlns:a16="http://schemas.microsoft.com/office/drawing/2014/main" id="{4AC312B9-0B2E-4E7B-B21D-DB866F9029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B9B8F1-C808-4265-B23A-1E8946EC97EF}" type="slidenum">
              <a:rPr lang="zh-CN" altLang="en-US"/>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1843C5B8-8B64-43AE-9275-D400CC84E5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a:extLst>
              <a:ext uri="{FF2B5EF4-FFF2-40B4-BE49-F238E27FC236}">
                <a16:creationId xmlns:a16="http://schemas.microsoft.com/office/drawing/2014/main" id="{8D3273FC-861E-4EAD-BC88-FAA7A57954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9028" name="灯片编号占位符 3">
            <a:extLst>
              <a:ext uri="{FF2B5EF4-FFF2-40B4-BE49-F238E27FC236}">
                <a16:creationId xmlns:a16="http://schemas.microsoft.com/office/drawing/2014/main" id="{55C484AD-7D88-45CF-90E9-0B0829411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9DCEA1-5D03-421B-8623-23DEEFE50DB2}" type="slidenum">
              <a:rPr lang="zh-CN" altLang="en-US"/>
              <a:pPr/>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72A388A1-8577-4A81-9DD1-2FAE06E53B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a:extLst>
              <a:ext uri="{FF2B5EF4-FFF2-40B4-BE49-F238E27FC236}">
                <a16:creationId xmlns:a16="http://schemas.microsoft.com/office/drawing/2014/main" id="{6DC27342-9DA8-40DF-B1BB-7870A0540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0052" name="灯片编号占位符 3">
            <a:extLst>
              <a:ext uri="{FF2B5EF4-FFF2-40B4-BE49-F238E27FC236}">
                <a16:creationId xmlns:a16="http://schemas.microsoft.com/office/drawing/2014/main" id="{68E2C452-2B5D-4382-B20B-0057831E33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1F532A-90D6-4D96-A5D1-A14BFE9BEE25}" type="slidenum">
              <a:rPr lang="zh-CN" altLang="en-US"/>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a:extLst>
              <a:ext uri="{FF2B5EF4-FFF2-40B4-BE49-F238E27FC236}">
                <a16:creationId xmlns:a16="http://schemas.microsoft.com/office/drawing/2014/main" id="{4DC72BDF-6792-4F9B-9403-F8E0E8B4C7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a:extLst>
              <a:ext uri="{FF2B5EF4-FFF2-40B4-BE49-F238E27FC236}">
                <a16:creationId xmlns:a16="http://schemas.microsoft.com/office/drawing/2014/main" id="{771B6E7D-E3F4-4965-B41F-1E5DA3E3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1076" name="灯片编号占位符 3">
            <a:extLst>
              <a:ext uri="{FF2B5EF4-FFF2-40B4-BE49-F238E27FC236}">
                <a16:creationId xmlns:a16="http://schemas.microsoft.com/office/drawing/2014/main" id="{9F655DA9-0F04-434A-AE0F-0E6E74C555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DE1FDF-B310-4D5F-8007-73A33F034D94}" type="slidenum">
              <a:rPr lang="zh-CN" altLang="en-US"/>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AF82B1F9-D792-4F14-9E20-ED9C21220D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备注占位符 2">
            <a:extLst>
              <a:ext uri="{FF2B5EF4-FFF2-40B4-BE49-F238E27FC236}">
                <a16:creationId xmlns:a16="http://schemas.microsoft.com/office/drawing/2014/main" id="{C3C3E3EE-8C61-4935-BFD8-1D700CB9A2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2100" name="灯片编号占位符 3">
            <a:extLst>
              <a:ext uri="{FF2B5EF4-FFF2-40B4-BE49-F238E27FC236}">
                <a16:creationId xmlns:a16="http://schemas.microsoft.com/office/drawing/2014/main" id="{7B2CBABA-4B64-43C2-B721-FD675DDB0A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778EA1-E757-4E9D-A5BB-B7841491C5EC}" type="slidenum">
              <a:rPr lang="zh-CN" altLang="en-US"/>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a:extLst>
              <a:ext uri="{FF2B5EF4-FFF2-40B4-BE49-F238E27FC236}">
                <a16:creationId xmlns:a16="http://schemas.microsoft.com/office/drawing/2014/main" id="{7BA13500-BF84-4941-BF7A-373A04187A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a:extLst>
              <a:ext uri="{FF2B5EF4-FFF2-40B4-BE49-F238E27FC236}">
                <a16:creationId xmlns:a16="http://schemas.microsoft.com/office/drawing/2014/main" id="{D18E3624-2B8C-49FC-98B6-BBF86E9E37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3124" name="灯片编号占位符 3">
            <a:extLst>
              <a:ext uri="{FF2B5EF4-FFF2-40B4-BE49-F238E27FC236}">
                <a16:creationId xmlns:a16="http://schemas.microsoft.com/office/drawing/2014/main" id="{6CA81C60-9A6A-48F4-A754-B98FEF522C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B6FDEB-0459-4CA5-999B-3DB52DE057F0}" type="slidenum">
              <a:rPr lang="zh-CN" altLang="en-US"/>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a16="http://schemas.microsoft.com/office/drawing/2014/main" id="{AFF1B00E-FBA4-438D-9003-04BEAD0ADB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a:extLst>
              <a:ext uri="{FF2B5EF4-FFF2-40B4-BE49-F238E27FC236}">
                <a16:creationId xmlns:a16="http://schemas.microsoft.com/office/drawing/2014/main" id="{FE4D543F-5515-4CD6-AB56-87B37A28DC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5716" name="灯片编号占位符 3">
            <a:extLst>
              <a:ext uri="{FF2B5EF4-FFF2-40B4-BE49-F238E27FC236}">
                <a16:creationId xmlns:a16="http://schemas.microsoft.com/office/drawing/2014/main" id="{27F0691B-D8D7-4BE7-9B58-ABA26FAD84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B86744-A658-4EA7-80B6-A2989677BCEF}"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a:extLst>
              <a:ext uri="{FF2B5EF4-FFF2-40B4-BE49-F238E27FC236}">
                <a16:creationId xmlns:a16="http://schemas.microsoft.com/office/drawing/2014/main" id="{8038B322-11B5-42A0-B2F3-10F733B715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a:extLst>
              <a:ext uri="{FF2B5EF4-FFF2-40B4-BE49-F238E27FC236}">
                <a16:creationId xmlns:a16="http://schemas.microsoft.com/office/drawing/2014/main" id="{A63B461A-4D9C-43AC-ABBB-3364312BD7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4148" name="灯片编号占位符 3">
            <a:extLst>
              <a:ext uri="{FF2B5EF4-FFF2-40B4-BE49-F238E27FC236}">
                <a16:creationId xmlns:a16="http://schemas.microsoft.com/office/drawing/2014/main" id="{C79D63C2-C50B-4AC1-9AC1-DE0B5D1C1D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30EAE2-744F-4113-898C-EF8A95E3C430}" type="slidenum">
              <a:rPr lang="zh-CN" altLang="en-US"/>
              <a:pPr/>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a:extLst>
              <a:ext uri="{FF2B5EF4-FFF2-40B4-BE49-F238E27FC236}">
                <a16:creationId xmlns:a16="http://schemas.microsoft.com/office/drawing/2014/main" id="{61F70456-0B49-4978-8431-E7D5E69196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备注占位符 2">
            <a:extLst>
              <a:ext uri="{FF2B5EF4-FFF2-40B4-BE49-F238E27FC236}">
                <a16:creationId xmlns:a16="http://schemas.microsoft.com/office/drawing/2014/main" id="{256C5151-00FC-489C-8DAC-B880ADC335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当创建</a:t>
            </a:r>
            <a:r>
              <a:rPr lang="en-US" altLang="zh-CN"/>
              <a:t>A</a:t>
            </a:r>
            <a:r>
              <a:rPr lang="zh-CN" altLang="zh-CN"/>
              <a:t>类的实例</a:t>
            </a:r>
            <a:r>
              <a:rPr lang="en-US" altLang="zh-CN"/>
              <a:t>a1</a:t>
            </a:r>
            <a:r>
              <a:rPr lang="zh-CN" altLang="zh-CN"/>
              <a:t>的时候，</a:t>
            </a:r>
            <a:r>
              <a:rPr lang="en-US" altLang="zh-CN"/>
              <a:t>a1</a:t>
            </a:r>
            <a:r>
              <a:rPr lang="zh-CN" altLang="zh-CN"/>
              <a:t>以</a:t>
            </a:r>
            <a:r>
              <a:rPr lang="en-US" altLang="zh-CN"/>
              <a:t>A</a:t>
            </a:r>
            <a:r>
              <a:rPr lang="zh-CN" altLang="zh-CN"/>
              <a:t>类为样板建立实例变量</a:t>
            </a:r>
            <a:r>
              <a:rPr lang="en-US" altLang="zh-CN"/>
              <a:t>(</a:t>
            </a:r>
            <a:r>
              <a:rPr lang="zh-CN" altLang="zh-CN"/>
              <a:t>在内存中分配所需要的空间</a:t>
            </a:r>
            <a:r>
              <a:rPr lang="en-US" altLang="zh-CN"/>
              <a:t>)</a:t>
            </a:r>
            <a:r>
              <a:rPr lang="zh-CN" altLang="zh-CN"/>
              <a:t>，但是它并不从</a:t>
            </a:r>
            <a:r>
              <a:rPr lang="en-US" altLang="zh-CN"/>
              <a:t>A</a:t>
            </a:r>
            <a:r>
              <a:rPr lang="zh-CN" altLang="zh-CN"/>
              <a:t>类中复制所定义的方法。</a:t>
            </a:r>
          </a:p>
          <a:p>
            <a:r>
              <a:rPr lang="en-US" altLang="zh-CN"/>
              <a:t>2</a:t>
            </a:r>
            <a:r>
              <a:rPr lang="zh-CN" altLang="en-US"/>
              <a:t>、</a:t>
            </a:r>
            <a:r>
              <a:rPr lang="zh-CN" altLang="zh-CN"/>
              <a:t>当创建</a:t>
            </a:r>
            <a:r>
              <a:rPr lang="en-US" altLang="zh-CN"/>
              <a:t>B</a:t>
            </a:r>
            <a:r>
              <a:rPr lang="zh-CN" altLang="zh-CN"/>
              <a:t>类的实例</a:t>
            </a:r>
            <a:r>
              <a:rPr lang="en-US" altLang="zh-CN"/>
              <a:t>b1</a:t>
            </a:r>
            <a:r>
              <a:rPr lang="zh-CN" altLang="zh-CN"/>
              <a:t>的时候，</a:t>
            </a:r>
            <a:r>
              <a:rPr lang="en-US" altLang="zh-CN"/>
              <a:t>b1</a:t>
            </a:r>
            <a:r>
              <a:rPr lang="zh-CN" altLang="zh-CN"/>
              <a:t>既要以</a:t>
            </a:r>
            <a:r>
              <a:rPr lang="en-US" altLang="zh-CN"/>
              <a:t>B</a:t>
            </a:r>
            <a:r>
              <a:rPr lang="zh-CN" altLang="zh-CN"/>
              <a:t>类为样板建立实例变量，又要以</a:t>
            </a:r>
            <a:r>
              <a:rPr lang="en-US" altLang="zh-CN"/>
              <a:t>A</a:t>
            </a:r>
            <a:r>
              <a:rPr lang="zh-CN" altLang="zh-CN"/>
              <a:t>类为样板建立实例变量，</a:t>
            </a:r>
            <a:r>
              <a:rPr lang="en-US" altLang="zh-CN"/>
              <a:t>b1</a:t>
            </a:r>
            <a:r>
              <a:rPr lang="zh-CN" altLang="zh-CN"/>
              <a:t>所能执行的操作既有</a:t>
            </a:r>
            <a:r>
              <a:rPr lang="en-US" altLang="zh-CN"/>
              <a:t>B</a:t>
            </a:r>
            <a:r>
              <a:rPr lang="zh-CN" altLang="zh-CN"/>
              <a:t>类中定义的方法，又有</a:t>
            </a:r>
            <a:r>
              <a:rPr lang="en-US" altLang="zh-CN"/>
              <a:t>A</a:t>
            </a:r>
            <a:r>
              <a:rPr lang="zh-CN" altLang="zh-CN"/>
              <a:t>类中定义的方法，这就是继承。当然，如果</a:t>
            </a:r>
            <a:r>
              <a:rPr lang="en-US" altLang="zh-CN"/>
              <a:t>B</a:t>
            </a:r>
            <a:r>
              <a:rPr lang="zh-CN" altLang="zh-CN"/>
              <a:t>类中又定义了和</a:t>
            </a:r>
            <a:r>
              <a:rPr lang="en-US" altLang="zh-CN"/>
              <a:t>A</a:t>
            </a:r>
            <a:r>
              <a:rPr lang="zh-CN" altLang="zh-CN"/>
              <a:t>类中同名的数据或操作，则</a:t>
            </a:r>
            <a:r>
              <a:rPr lang="en-US" altLang="zh-CN"/>
              <a:t>b1</a:t>
            </a:r>
            <a:r>
              <a:rPr lang="zh-CN" altLang="zh-CN"/>
              <a:t>仅使用</a:t>
            </a:r>
            <a:r>
              <a:rPr lang="en-US" altLang="zh-CN"/>
              <a:t>B</a:t>
            </a:r>
            <a:r>
              <a:rPr lang="zh-CN" altLang="zh-CN"/>
              <a:t>类中定义的这个数据或操作，除非采用特别措施，否则</a:t>
            </a:r>
            <a:r>
              <a:rPr lang="en-US" altLang="zh-CN"/>
              <a:t>A</a:t>
            </a:r>
            <a:r>
              <a:rPr lang="zh-CN" altLang="zh-CN"/>
              <a:t>类中与之同名的数据或操作在</a:t>
            </a:r>
            <a:r>
              <a:rPr lang="en-US" altLang="zh-CN"/>
              <a:t>b1</a:t>
            </a:r>
            <a:r>
              <a:rPr lang="zh-CN" altLang="zh-CN"/>
              <a:t>中就不能使用。</a:t>
            </a:r>
            <a:endParaRPr lang="zh-CN" altLang="en-US"/>
          </a:p>
        </p:txBody>
      </p:sp>
      <p:sp>
        <p:nvSpPr>
          <p:cNvPr id="135172" name="灯片编号占位符 3">
            <a:extLst>
              <a:ext uri="{FF2B5EF4-FFF2-40B4-BE49-F238E27FC236}">
                <a16:creationId xmlns:a16="http://schemas.microsoft.com/office/drawing/2014/main" id="{381C7985-A700-4A33-BFF1-6149EDB7A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8DC97E-1BE0-49BC-AA5D-28C8200318CA}" type="slidenum">
              <a:rPr lang="zh-CN" altLang="en-US"/>
              <a:pPr/>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a:extLst>
              <a:ext uri="{FF2B5EF4-FFF2-40B4-BE49-F238E27FC236}">
                <a16:creationId xmlns:a16="http://schemas.microsoft.com/office/drawing/2014/main" id="{5817AE23-3D61-4006-BAC2-A5E8FF60B1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备注占位符 2">
            <a:extLst>
              <a:ext uri="{FF2B5EF4-FFF2-40B4-BE49-F238E27FC236}">
                <a16:creationId xmlns:a16="http://schemas.microsoft.com/office/drawing/2014/main" id="{47134532-11E7-4D52-A1A9-F41D1E34A2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36196" name="灯片编号占位符 3">
            <a:extLst>
              <a:ext uri="{FF2B5EF4-FFF2-40B4-BE49-F238E27FC236}">
                <a16:creationId xmlns:a16="http://schemas.microsoft.com/office/drawing/2014/main" id="{D8CAE774-690A-43D2-B0A8-B2DE74BEA8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2CE75F-19AC-49A0-AD2E-E9167D0B593A}" type="slidenum">
              <a:rPr lang="zh-CN" altLang="en-US"/>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a:extLst>
              <a:ext uri="{FF2B5EF4-FFF2-40B4-BE49-F238E27FC236}">
                <a16:creationId xmlns:a16="http://schemas.microsoft.com/office/drawing/2014/main" id="{F7A6009F-14B7-4B59-ACE7-2147332AE1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备注占位符 2">
            <a:extLst>
              <a:ext uri="{FF2B5EF4-FFF2-40B4-BE49-F238E27FC236}">
                <a16:creationId xmlns:a16="http://schemas.microsoft.com/office/drawing/2014/main" id="{CA0D3E45-533E-4327-B36B-2D67D47B97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en-US" b="1"/>
              <a:t>多态性：</a:t>
            </a:r>
            <a:r>
              <a:rPr lang="zh-CN" altLang="zh-CN"/>
              <a:t>在</a:t>
            </a:r>
            <a:r>
              <a:rPr lang="en-US" altLang="zh-CN"/>
              <a:t>C++</a:t>
            </a:r>
            <a:r>
              <a:rPr lang="zh-CN" altLang="zh-CN"/>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a:p>
          <a:p>
            <a:r>
              <a:rPr lang="en-US" altLang="zh-CN"/>
              <a:t>2</a:t>
            </a:r>
            <a:r>
              <a:rPr lang="zh-CN" altLang="en-US"/>
              <a:t>、</a:t>
            </a:r>
            <a:r>
              <a:rPr lang="zh-CN" altLang="en-US" b="1"/>
              <a:t>重载：</a:t>
            </a:r>
            <a:r>
              <a:rPr lang="zh-CN" altLang="zh-CN"/>
              <a:t>在</a:t>
            </a:r>
            <a:r>
              <a:rPr lang="en-US" altLang="zh-CN"/>
              <a:t>C++</a:t>
            </a:r>
            <a:r>
              <a:rPr lang="zh-CN" altLang="zh-CN"/>
              <a:t>语言中函数重载是通过静态联编</a:t>
            </a:r>
            <a:r>
              <a:rPr lang="en-US" altLang="zh-CN"/>
              <a:t>(</a:t>
            </a:r>
            <a:r>
              <a:rPr lang="zh-CN" altLang="zh-CN"/>
              <a:t>也叫先前联编</a:t>
            </a:r>
            <a:r>
              <a:rPr lang="en-US" altLang="zh-CN"/>
              <a:t>)</a:t>
            </a:r>
            <a:r>
              <a:rPr lang="zh-CN" altLang="zh-CN"/>
              <a:t>实现的，也就是在编译时根据函数变元的个数和类型，决定到底使用函数的哪个实现代码；对于重载的运算符，同样是在编译时根据被操作数的类型，决定使用该算符的哪种语义。</a:t>
            </a:r>
            <a:endParaRPr lang="zh-CN" altLang="en-US" b="1"/>
          </a:p>
        </p:txBody>
      </p:sp>
      <p:sp>
        <p:nvSpPr>
          <p:cNvPr id="137220" name="灯片编号占位符 3">
            <a:extLst>
              <a:ext uri="{FF2B5EF4-FFF2-40B4-BE49-F238E27FC236}">
                <a16:creationId xmlns:a16="http://schemas.microsoft.com/office/drawing/2014/main" id="{97B6972A-A370-4B59-B5CA-2ADFB312E1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679426-CC9C-4B46-AEC4-55356635A10F}" type="slidenum">
              <a:rPr lang="zh-CN" altLang="en-US"/>
              <a:pPr/>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229E5B53-142B-4DF0-A04A-9F10E7A016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备注占位符 2">
            <a:extLst>
              <a:ext uri="{FF2B5EF4-FFF2-40B4-BE49-F238E27FC236}">
                <a16:creationId xmlns:a16="http://schemas.microsoft.com/office/drawing/2014/main" id="{BB1F695C-9F52-4F8B-909F-728C2A4DCD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en-US" b="1"/>
              <a:t>多态性：</a:t>
            </a:r>
            <a:r>
              <a:rPr lang="zh-CN" altLang="zh-CN"/>
              <a:t>在</a:t>
            </a:r>
            <a:r>
              <a:rPr lang="en-US" altLang="zh-CN"/>
              <a:t>C++</a:t>
            </a:r>
            <a:r>
              <a:rPr lang="zh-CN" altLang="zh-CN"/>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a:p>
          <a:p>
            <a:r>
              <a:rPr lang="en-US" altLang="zh-CN"/>
              <a:t>2</a:t>
            </a:r>
            <a:r>
              <a:rPr lang="zh-CN" altLang="en-US"/>
              <a:t>、</a:t>
            </a:r>
            <a:r>
              <a:rPr lang="zh-CN" altLang="en-US" b="1"/>
              <a:t>重载：</a:t>
            </a:r>
            <a:r>
              <a:rPr lang="zh-CN" altLang="zh-CN"/>
              <a:t>在</a:t>
            </a:r>
            <a:r>
              <a:rPr lang="en-US" altLang="zh-CN"/>
              <a:t>C++</a:t>
            </a:r>
            <a:r>
              <a:rPr lang="zh-CN" altLang="zh-CN"/>
              <a:t>语言中函数重载是通过静态联编</a:t>
            </a:r>
            <a:r>
              <a:rPr lang="en-US" altLang="zh-CN"/>
              <a:t>(</a:t>
            </a:r>
            <a:r>
              <a:rPr lang="zh-CN" altLang="zh-CN"/>
              <a:t>也叫先前联编</a:t>
            </a:r>
            <a:r>
              <a:rPr lang="en-US" altLang="zh-CN"/>
              <a:t>)</a:t>
            </a:r>
            <a:r>
              <a:rPr lang="zh-CN" altLang="zh-CN"/>
              <a:t>实现的，也就是在编译时根据函数变元的个数和类型，决定到底使用函数的哪个实现代码；对于重载的运算符，同样是在编译时根据被操作数的类型，决定使用该算符的哪种语义。</a:t>
            </a:r>
            <a:endParaRPr lang="zh-CN" altLang="en-US" b="1"/>
          </a:p>
        </p:txBody>
      </p:sp>
      <p:sp>
        <p:nvSpPr>
          <p:cNvPr id="138244" name="灯片编号占位符 3">
            <a:extLst>
              <a:ext uri="{FF2B5EF4-FFF2-40B4-BE49-F238E27FC236}">
                <a16:creationId xmlns:a16="http://schemas.microsoft.com/office/drawing/2014/main" id="{248EB4EE-97AE-475C-9BC2-61794C9775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698BB6-BAB3-46AF-9054-E5E75291C227}" type="slidenum">
              <a:rPr lang="zh-CN" altLang="en-US"/>
              <a:pPr/>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a:extLst>
              <a:ext uri="{FF2B5EF4-FFF2-40B4-BE49-F238E27FC236}">
                <a16:creationId xmlns:a16="http://schemas.microsoft.com/office/drawing/2014/main" id="{DBF4DBCE-DDBF-43F1-A83A-5392BC8851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a:extLst>
              <a:ext uri="{FF2B5EF4-FFF2-40B4-BE49-F238E27FC236}">
                <a16:creationId xmlns:a16="http://schemas.microsoft.com/office/drawing/2014/main" id="{AFFB8478-F080-46BE-82EF-0DA0F8ACB7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9268" name="灯片编号占位符 3">
            <a:extLst>
              <a:ext uri="{FF2B5EF4-FFF2-40B4-BE49-F238E27FC236}">
                <a16:creationId xmlns:a16="http://schemas.microsoft.com/office/drawing/2014/main" id="{AC3FC35A-A790-4C04-9A26-1A1FB4C7AA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BC6734-6C28-49C5-9FBB-3ADA08E9DE4D}" type="slidenum">
              <a:rPr lang="zh-CN" altLang="en-US"/>
              <a:pPr/>
              <a:t>32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a:extLst>
              <a:ext uri="{FF2B5EF4-FFF2-40B4-BE49-F238E27FC236}">
                <a16:creationId xmlns:a16="http://schemas.microsoft.com/office/drawing/2014/main" id="{6C448B46-B83F-4EB1-BC93-A87B287F0A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备注占位符 2">
            <a:extLst>
              <a:ext uri="{FF2B5EF4-FFF2-40B4-BE49-F238E27FC236}">
                <a16:creationId xmlns:a16="http://schemas.microsoft.com/office/drawing/2014/main" id="{EDA3F967-64D3-4EDC-8D11-0170B42796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0292" name="灯片编号占位符 3">
            <a:extLst>
              <a:ext uri="{FF2B5EF4-FFF2-40B4-BE49-F238E27FC236}">
                <a16:creationId xmlns:a16="http://schemas.microsoft.com/office/drawing/2014/main" id="{007C4482-653C-4DE3-9BC2-17A7F3DD9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01F293-45E4-4CCE-81AA-C7EFB81DC918}" type="slidenum">
              <a:rPr lang="zh-CN" altLang="en-US"/>
              <a:pPr/>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a:extLst>
              <a:ext uri="{FF2B5EF4-FFF2-40B4-BE49-F238E27FC236}">
                <a16:creationId xmlns:a16="http://schemas.microsoft.com/office/drawing/2014/main" id="{261EFCAB-F164-4747-BCD3-3AA536D556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a:extLst>
              <a:ext uri="{FF2B5EF4-FFF2-40B4-BE49-F238E27FC236}">
                <a16:creationId xmlns:a16="http://schemas.microsoft.com/office/drawing/2014/main" id="{557C0AB0-3BAA-4D20-BE09-452D04D7B9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1316" name="灯片编号占位符 3">
            <a:extLst>
              <a:ext uri="{FF2B5EF4-FFF2-40B4-BE49-F238E27FC236}">
                <a16:creationId xmlns:a16="http://schemas.microsoft.com/office/drawing/2014/main" id="{EE21168C-853E-42E0-82C4-1216BC239E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FDCB52-399A-4E12-B2F9-87465FB2EB03}" type="slidenum">
              <a:rPr lang="zh-CN" altLang="en-US"/>
              <a:pPr/>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a:extLst>
              <a:ext uri="{FF2B5EF4-FFF2-40B4-BE49-F238E27FC236}">
                <a16:creationId xmlns:a16="http://schemas.microsoft.com/office/drawing/2014/main" id="{BE33CEC8-0D2E-4321-A6B5-0EB58E8AC4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备注占位符 2">
            <a:extLst>
              <a:ext uri="{FF2B5EF4-FFF2-40B4-BE49-F238E27FC236}">
                <a16:creationId xmlns:a16="http://schemas.microsoft.com/office/drawing/2014/main" id="{34475F8E-C5CC-4B66-8B12-0FFA3B3DDC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2340" name="灯片编号占位符 3">
            <a:extLst>
              <a:ext uri="{FF2B5EF4-FFF2-40B4-BE49-F238E27FC236}">
                <a16:creationId xmlns:a16="http://schemas.microsoft.com/office/drawing/2014/main" id="{92E1AA54-35B4-4F4A-8A06-FFE8D657F1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529D47-8CE9-4120-95EC-4429C20E69FC}" type="slidenum">
              <a:rPr lang="zh-CN" altLang="en-US"/>
              <a:pPr/>
              <a:t>35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1E06BB74-1743-4C24-944A-BBAA3CFFAD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a:extLst>
              <a:ext uri="{FF2B5EF4-FFF2-40B4-BE49-F238E27FC236}">
                <a16:creationId xmlns:a16="http://schemas.microsoft.com/office/drawing/2014/main" id="{8857D447-9D20-45E0-9F3F-DB620A4728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3364" name="灯片编号占位符 3">
            <a:extLst>
              <a:ext uri="{FF2B5EF4-FFF2-40B4-BE49-F238E27FC236}">
                <a16:creationId xmlns:a16="http://schemas.microsoft.com/office/drawing/2014/main" id="{DE014FAD-9983-4390-90E1-44E89962EC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4ED1D4-E3CE-48A3-A6EC-8653A91448DD}" type="slidenum">
              <a:rPr lang="zh-CN" altLang="en-US"/>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9836990C-2C90-4EE6-B4ED-0900E75365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a:extLst>
              <a:ext uri="{FF2B5EF4-FFF2-40B4-BE49-F238E27FC236}">
                <a16:creationId xmlns:a16="http://schemas.microsoft.com/office/drawing/2014/main" id="{0DD577ED-9E9A-4A08-BF33-B6037545AA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6740" name="灯片编号占位符 3">
            <a:extLst>
              <a:ext uri="{FF2B5EF4-FFF2-40B4-BE49-F238E27FC236}">
                <a16:creationId xmlns:a16="http://schemas.microsoft.com/office/drawing/2014/main" id="{B1506ED6-FAB1-4AD4-8B00-506D2D93B5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9A9FAD-8A72-402E-BB46-A2E5CF1D4140}"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a:extLst>
              <a:ext uri="{FF2B5EF4-FFF2-40B4-BE49-F238E27FC236}">
                <a16:creationId xmlns:a16="http://schemas.microsoft.com/office/drawing/2014/main" id="{DF08D9D1-9F74-4EC4-8686-4B67DA6862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备注占位符 2">
            <a:extLst>
              <a:ext uri="{FF2B5EF4-FFF2-40B4-BE49-F238E27FC236}">
                <a16:creationId xmlns:a16="http://schemas.microsoft.com/office/drawing/2014/main" id="{0D6EC085-2EB8-4F7A-A617-760A14CF62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4388" name="灯片编号占位符 3">
            <a:extLst>
              <a:ext uri="{FF2B5EF4-FFF2-40B4-BE49-F238E27FC236}">
                <a16:creationId xmlns:a16="http://schemas.microsoft.com/office/drawing/2014/main" id="{AF1CEA2E-B2A6-41F9-A7F8-E83B549013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21D2DA-281A-498A-90CD-5C14470768FD}" type="slidenum">
              <a:rPr lang="zh-CN" altLang="en-US"/>
              <a:pPr/>
              <a:t>57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a:extLst>
              <a:ext uri="{FF2B5EF4-FFF2-40B4-BE49-F238E27FC236}">
                <a16:creationId xmlns:a16="http://schemas.microsoft.com/office/drawing/2014/main" id="{2E05D044-6FEB-4DD2-AEAB-E01F18A303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备注占位符 2">
            <a:extLst>
              <a:ext uri="{FF2B5EF4-FFF2-40B4-BE49-F238E27FC236}">
                <a16:creationId xmlns:a16="http://schemas.microsoft.com/office/drawing/2014/main" id="{4AD60967-07F5-46BB-9405-8EC22E54D1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5412" name="灯片编号占位符 3">
            <a:extLst>
              <a:ext uri="{FF2B5EF4-FFF2-40B4-BE49-F238E27FC236}">
                <a16:creationId xmlns:a16="http://schemas.microsoft.com/office/drawing/2014/main" id="{AF80F7D0-CDE1-4CA4-9E3C-72F6398851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3DB4F4-4282-40C0-A093-7DAB64E69F9F}" type="slidenum">
              <a:rPr lang="zh-CN" altLang="en-US"/>
              <a:pPr/>
              <a:t>58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CCACD026-94D4-4F91-8082-BFF3D2C055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备注占位符 2">
            <a:extLst>
              <a:ext uri="{FF2B5EF4-FFF2-40B4-BE49-F238E27FC236}">
                <a16:creationId xmlns:a16="http://schemas.microsoft.com/office/drawing/2014/main" id="{A787B6CA-06F5-40E4-AD81-94EEDCC58B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6436" name="灯片编号占位符 3">
            <a:extLst>
              <a:ext uri="{FF2B5EF4-FFF2-40B4-BE49-F238E27FC236}">
                <a16:creationId xmlns:a16="http://schemas.microsoft.com/office/drawing/2014/main" id="{C3997507-EA0B-4BC7-A90B-2D0A045BA6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86ACD2-0EA4-4BF8-BBEE-8651C1928AB3}" type="slidenum">
              <a:rPr lang="zh-CN" altLang="en-US"/>
              <a:pPr/>
              <a:t>59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a:extLst>
              <a:ext uri="{FF2B5EF4-FFF2-40B4-BE49-F238E27FC236}">
                <a16:creationId xmlns:a16="http://schemas.microsoft.com/office/drawing/2014/main" id="{95779490-8EAF-4986-9634-CFE4981FFA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备注占位符 2">
            <a:extLst>
              <a:ext uri="{FF2B5EF4-FFF2-40B4-BE49-F238E27FC236}">
                <a16:creationId xmlns:a16="http://schemas.microsoft.com/office/drawing/2014/main" id="{6C1F9356-9BEA-4A38-BF59-094A74E06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47460" name="灯片编号占位符 3">
            <a:extLst>
              <a:ext uri="{FF2B5EF4-FFF2-40B4-BE49-F238E27FC236}">
                <a16:creationId xmlns:a16="http://schemas.microsoft.com/office/drawing/2014/main" id="{77D74FC6-4ABF-41FC-A53D-219CC5CC53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ADFC2A-D049-4BCB-B1F2-C9A60193485B}" type="slidenum">
              <a:rPr lang="zh-CN" altLang="en-US"/>
              <a:pPr/>
              <a:t>71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BF808982-33FB-45AF-B9C3-45B2BE7B4A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a:extLst>
              <a:ext uri="{FF2B5EF4-FFF2-40B4-BE49-F238E27FC236}">
                <a16:creationId xmlns:a16="http://schemas.microsoft.com/office/drawing/2014/main" id="{D611056B-8C15-432B-A4B0-D0E6116EBF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8484" name="灯片编号占位符 3">
            <a:extLst>
              <a:ext uri="{FF2B5EF4-FFF2-40B4-BE49-F238E27FC236}">
                <a16:creationId xmlns:a16="http://schemas.microsoft.com/office/drawing/2014/main" id="{4622F364-ACE3-468B-AF84-91B61C60E8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DB584A-F7D8-4C42-9C54-92DD9BDA6F21}" type="slidenum">
              <a:rPr lang="zh-CN" altLang="en-US"/>
              <a:pPr/>
              <a:t>72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9B9ED36D-3446-4249-A314-BD8C1D5841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备注占位符 2">
            <a:extLst>
              <a:ext uri="{FF2B5EF4-FFF2-40B4-BE49-F238E27FC236}">
                <a16:creationId xmlns:a16="http://schemas.microsoft.com/office/drawing/2014/main" id="{DD816FE8-A3EF-4F74-AF9A-32A50B42E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9508" name="灯片编号占位符 3">
            <a:extLst>
              <a:ext uri="{FF2B5EF4-FFF2-40B4-BE49-F238E27FC236}">
                <a16:creationId xmlns:a16="http://schemas.microsoft.com/office/drawing/2014/main" id="{20E7D8F9-8BF9-498B-80C1-3CCD84E96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8AB95D-230F-4C61-B75C-D26C6AA5617A}" type="slidenum">
              <a:rPr lang="zh-CN" altLang="en-US"/>
              <a:pPr/>
              <a:t>73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a:extLst>
              <a:ext uri="{FF2B5EF4-FFF2-40B4-BE49-F238E27FC236}">
                <a16:creationId xmlns:a16="http://schemas.microsoft.com/office/drawing/2014/main" id="{3E999EAE-0A0B-4AF2-A4EB-8847CC9A4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备注占位符 2">
            <a:extLst>
              <a:ext uri="{FF2B5EF4-FFF2-40B4-BE49-F238E27FC236}">
                <a16:creationId xmlns:a16="http://schemas.microsoft.com/office/drawing/2014/main" id="{C535424C-A84B-4CFC-9B77-47C774FD99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0532" name="灯片编号占位符 3">
            <a:extLst>
              <a:ext uri="{FF2B5EF4-FFF2-40B4-BE49-F238E27FC236}">
                <a16:creationId xmlns:a16="http://schemas.microsoft.com/office/drawing/2014/main" id="{8615505C-E43B-44C1-BC1E-C99B3892C4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250155-739D-4669-ACAC-2DA8F5F3FA36}" type="slidenum">
              <a:rPr lang="zh-CN" altLang="en-US"/>
              <a:pPr/>
              <a:t>74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58B6996C-5EA2-4046-A81C-D94D217C9D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备注占位符 2">
            <a:extLst>
              <a:ext uri="{FF2B5EF4-FFF2-40B4-BE49-F238E27FC236}">
                <a16:creationId xmlns:a16="http://schemas.microsoft.com/office/drawing/2014/main" id="{1D162B69-DDC4-4BEE-9784-F06684C86E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1556" name="灯片编号占位符 3">
            <a:extLst>
              <a:ext uri="{FF2B5EF4-FFF2-40B4-BE49-F238E27FC236}">
                <a16:creationId xmlns:a16="http://schemas.microsoft.com/office/drawing/2014/main" id="{42B6C966-9DB1-40EA-8D1D-04A6D1240A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ADF066-EE38-489D-B710-63DFA2C35B58}" type="slidenum">
              <a:rPr lang="zh-CN" altLang="en-US"/>
              <a:pPr/>
              <a:t>75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a:extLst>
              <a:ext uri="{FF2B5EF4-FFF2-40B4-BE49-F238E27FC236}">
                <a16:creationId xmlns:a16="http://schemas.microsoft.com/office/drawing/2014/main" id="{32CE08A5-4DC0-4A33-AAB5-6FA8E3DEB5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393782E-F3F2-4262-9E95-77EFB68B3675}"/>
              </a:ext>
            </a:extLst>
          </p:cNvPr>
          <p:cNvSpPr>
            <a:spLocks noGrp="1"/>
          </p:cNvSpPr>
          <p:nvPr>
            <p:ph type="body" idx="1"/>
          </p:nvPr>
        </p:nvSpPr>
        <p:spPr/>
        <p:txBody>
          <a:bodyPr/>
          <a:lstStyle/>
          <a:p>
            <a:pPr>
              <a:defRPr/>
            </a:pPr>
            <a:r>
              <a:rPr lang="en-US" altLang="zh-CN" dirty="0">
                <a:latin typeface="+mn-ea"/>
              </a:rPr>
              <a:t>1</a:t>
            </a:r>
            <a:r>
              <a:rPr lang="zh-CN" altLang="en-US" dirty="0">
                <a:latin typeface="+mn-ea"/>
              </a:rPr>
              <a:t>、</a:t>
            </a:r>
            <a:r>
              <a:rPr lang="zh-CN" altLang="zh-CN" b="1" dirty="0">
                <a:solidFill>
                  <a:srgbClr val="C00000"/>
                </a:solidFill>
                <a:latin typeface="+mn-ea"/>
              </a:rPr>
              <a:t>行为者</a:t>
            </a:r>
            <a:r>
              <a:rPr lang="zh-CN" altLang="zh-CN" b="1" dirty="0">
                <a:latin typeface="+mn-ea"/>
              </a:rPr>
              <a:t>代表一种角色</a:t>
            </a:r>
            <a:r>
              <a:rPr lang="en-US" altLang="zh-CN" dirty="0">
                <a:latin typeface="+mn-ea"/>
              </a:rPr>
              <a:t>—</a:t>
            </a:r>
            <a:r>
              <a:rPr lang="zh-CN" altLang="zh-CN" dirty="0">
                <a:latin typeface="+mn-ea"/>
              </a:rPr>
              <a:t>例如，在自动售货机系统中，使用售货功能的人既可以是张三（买矿泉水）也可以是李四（买可乐），但是不能把张三或李四这样的个体对象称为行为者。</a:t>
            </a:r>
            <a:endParaRPr lang="en-US" altLang="zh-CN" dirty="0">
              <a:latin typeface="+mn-ea"/>
            </a:endParaRPr>
          </a:p>
          <a:p>
            <a:pPr>
              <a:defRPr/>
            </a:pPr>
            <a:r>
              <a:rPr lang="en-US" altLang="zh-CN" dirty="0">
                <a:latin typeface="+mn-ea"/>
              </a:rPr>
              <a:t>2</a:t>
            </a:r>
            <a:r>
              <a:rPr lang="zh-CN" altLang="en-US" dirty="0">
                <a:latin typeface="+mn-ea"/>
              </a:rPr>
              <a:t>、</a:t>
            </a:r>
            <a:r>
              <a:rPr lang="zh-CN" altLang="zh-CN" b="1" dirty="0">
                <a:latin typeface="+mn-ea"/>
              </a:rPr>
              <a:t>一个具体的人可以充当多种不同角色</a:t>
            </a:r>
            <a:r>
              <a:rPr lang="en-US" altLang="zh-CN" dirty="0">
                <a:latin typeface="+mn-ea"/>
              </a:rPr>
              <a:t>—</a:t>
            </a:r>
            <a:r>
              <a:rPr lang="zh-CN" altLang="zh-CN" dirty="0">
                <a:latin typeface="+mn-ea"/>
              </a:rPr>
              <a:t>例如，某个人既可以为售货机添加商品（执行供货功能），又可以把售货机中的钱取走（执行取货款功能）。</a:t>
            </a:r>
          </a:p>
          <a:p>
            <a:pPr>
              <a:defRPr/>
            </a:pPr>
            <a:endParaRPr lang="zh-CN" altLang="en-US" dirty="0"/>
          </a:p>
        </p:txBody>
      </p:sp>
      <p:sp>
        <p:nvSpPr>
          <p:cNvPr id="152580" name="灯片编号占位符 3">
            <a:extLst>
              <a:ext uri="{FF2B5EF4-FFF2-40B4-BE49-F238E27FC236}">
                <a16:creationId xmlns:a16="http://schemas.microsoft.com/office/drawing/2014/main" id="{53486C2F-4E11-4615-A6DF-E2A5B5F9AE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015929-1C89-418A-ACC0-1D595AB867C4}" type="slidenum">
              <a:rPr lang="zh-CN" altLang="en-US"/>
              <a:pPr/>
              <a:t>76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a:extLst>
              <a:ext uri="{FF2B5EF4-FFF2-40B4-BE49-F238E27FC236}">
                <a16:creationId xmlns:a16="http://schemas.microsoft.com/office/drawing/2014/main" id="{9D9906F6-C467-4AB2-A0C2-C75229C3C4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备注占位符 2">
            <a:extLst>
              <a:ext uri="{FF2B5EF4-FFF2-40B4-BE49-F238E27FC236}">
                <a16:creationId xmlns:a16="http://schemas.microsoft.com/office/drawing/2014/main" id="{C759CA4B-6245-4930-9AC6-AF3E7EB9A4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3604" name="灯片编号占位符 3">
            <a:extLst>
              <a:ext uri="{FF2B5EF4-FFF2-40B4-BE49-F238E27FC236}">
                <a16:creationId xmlns:a16="http://schemas.microsoft.com/office/drawing/2014/main" id="{0EF8FA0C-905E-4B4D-A1D0-D9BE629ABD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264A90-994C-433D-8330-157FF895601D}" type="slidenum">
              <a:rPr lang="zh-CN" altLang="en-US"/>
              <a:pPr/>
              <a:t>77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a16="http://schemas.microsoft.com/office/drawing/2014/main" id="{7C199B95-5B52-480B-9D53-AA25E6DD34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a16="http://schemas.microsoft.com/office/drawing/2014/main" id="{DDD7569B-888A-46E2-B43D-2C1CA54FFB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面向对象方法用对象分解取代了传统方法的功能分解。</a:t>
            </a:r>
            <a:endParaRPr lang="en-US" altLang="zh-CN"/>
          </a:p>
          <a:p>
            <a:r>
              <a:rPr lang="en-US" altLang="zh-CN"/>
              <a:t>2</a:t>
            </a:r>
            <a:r>
              <a:rPr lang="zh-CN" altLang="en-US"/>
              <a:t>、</a:t>
            </a:r>
            <a:r>
              <a:rPr lang="zh-CN" altLang="zh-CN"/>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a:p>
          <a:p>
            <a:r>
              <a:rPr lang="en-US" altLang="zh-CN"/>
              <a:t>3</a:t>
            </a:r>
            <a:r>
              <a:rPr lang="zh-CN" altLang="en-US"/>
              <a:t>、</a:t>
            </a:r>
            <a:r>
              <a:rPr lang="zh-CN" altLang="zh-CN"/>
              <a:t>在这种层次结构中，通常下层的派生类自动具有和上层的基类相同的特性</a:t>
            </a:r>
            <a:r>
              <a:rPr lang="en-US" altLang="zh-CN"/>
              <a:t>(</a:t>
            </a:r>
            <a:r>
              <a:rPr lang="zh-CN" altLang="zh-CN"/>
              <a:t>包括数据和方法</a:t>
            </a:r>
            <a:r>
              <a:rPr lang="en-US" altLang="zh-CN"/>
              <a:t>)</a:t>
            </a:r>
            <a:r>
              <a:rPr lang="zh-CN" altLang="zh-CN"/>
              <a:t>，这种现象称为继承</a:t>
            </a:r>
            <a:r>
              <a:rPr lang="en-US" altLang="zh-CN"/>
              <a:t>(inheritance)</a:t>
            </a:r>
            <a:r>
              <a:rPr lang="zh-CN" altLang="zh-CN"/>
              <a:t>。但是，如果在派生类中对某些特性又做了重新描述，则在派生类中的这些特性将以新描述为准，也就是说，低层的特性将屏蔽高层的同名特性。</a:t>
            </a:r>
            <a:endParaRPr lang="en-US" altLang="zh-CN"/>
          </a:p>
          <a:p>
            <a:r>
              <a:rPr lang="en-US" altLang="zh-CN"/>
              <a:t>4</a:t>
            </a:r>
            <a:r>
              <a:rPr lang="zh-CN" altLang="en-US"/>
              <a:t>、</a:t>
            </a:r>
            <a:r>
              <a:rPr lang="zh-CN" altLang="zh-CN"/>
              <a:t>一切局部于该对象的私有信息，都被封装在该对象类的定义中，就好像装在一个不透明的黑盒子中一样，在外界是看不见的，更不能直接使用，这就是“封装性”。</a:t>
            </a:r>
            <a:endParaRPr lang="zh-CN" altLang="en-US"/>
          </a:p>
        </p:txBody>
      </p:sp>
      <p:sp>
        <p:nvSpPr>
          <p:cNvPr id="117764" name="灯片编号占位符 3">
            <a:extLst>
              <a:ext uri="{FF2B5EF4-FFF2-40B4-BE49-F238E27FC236}">
                <a16:creationId xmlns:a16="http://schemas.microsoft.com/office/drawing/2014/main" id="{3D03B03A-855A-4A8C-88B6-71C5C8762F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712B28-7D0A-41C8-9145-250FC01AF3AE}" type="slidenum">
              <a:rPr lang="zh-CN" altLang="en-US"/>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a:extLst>
              <a:ext uri="{FF2B5EF4-FFF2-40B4-BE49-F238E27FC236}">
                <a16:creationId xmlns:a16="http://schemas.microsoft.com/office/drawing/2014/main" id="{E7D3BF47-5FB8-44DD-AFA9-1F5FE19202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备注占位符 2">
            <a:extLst>
              <a:ext uri="{FF2B5EF4-FFF2-40B4-BE49-F238E27FC236}">
                <a16:creationId xmlns:a16="http://schemas.microsoft.com/office/drawing/2014/main" id="{976A6038-2D96-4EB8-8B10-0055C33F35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4628" name="灯片编号占位符 3">
            <a:extLst>
              <a:ext uri="{FF2B5EF4-FFF2-40B4-BE49-F238E27FC236}">
                <a16:creationId xmlns:a16="http://schemas.microsoft.com/office/drawing/2014/main" id="{B35CDAA3-7B14-49B5-994F-2E8F94C24C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7637BB-EF8F-4AC0-BE6C-F1BB66F24D16}" type="slidenum">
              <a:rPr lang="zh-CN" altLang="en-US"/>
              <a:pPr/>
              <a:t>78</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672E02FB-DADA-4E47-B5F4-5F797CDD69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备注占位符 2">
            <a:extLst>
              <a:ext uri="{FF2B5EF4-FFF2-40B4-BE49-F238E27FC236}">
                <a16:creationId xmlns:a16="http://schemas.microsoft.com/office/drawing/2014/main" id="{C1A62F04-A6AB-42B1-B807-C56BB16718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5652" name="灯片编号占位符 3">
            <a:extLst>
              <a:ext uri="{FF2B5EF4-FFF2-40B4-BE49-F238E27FC236}">
                <a16:creationId xmlns:a16="http://schemas.microsoft.com/office/drawing/2014/main" id="{54B016E0-6CEA-4431-BDE0-60C7B9E227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C7D897-0EBB-44B1-B43C-E0F5D4D87168}" type="slidenum">
              <a:rPr lang="zh-CN" altLang="en-US"/>
              <a:pPr/>
              <a:t>79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885338F5-6F89-464E-885C-BE4ED4764F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备注占位符 2">
            <a:extLst>
              <a:ext uri="{FF2B5EF4-FFF2-40B4-BE49-F238E27FC236}">
                <a16:creationId xmlns:a16="http://schemas.microsoft.com/office/drawing/2014/main" id="{55171D49-8C76-45EF-8BEF-67CFB2B8E8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6676" name="灯片编号占位符 3">
            <a:extLst>
              <a:ext uri="{FF2B5EF4-FFF2-40B4-BE49-F238E27FC236}">
                <a16:creationId xmlns:a16="http://schemas.microsoft.com/office/drawing/2014/main" id="{267EBF7D-5302-4FD9-85B9-60B1C8C7F4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D543F8-2208-40F4-B2CD-ADDD892D0B61}" type="slidenum">
              <a:rPr lang="zh-CN" altLang="en-US"/>
              <a:pPr/>
              <a:t>80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4A0732C3-CBDF-4E32-8675-4259CEC79F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备注占位符 2">
            <a:extLst>
              <a:ext uri="{FF2B5EF4-FFF2-40B4-BE49-F238E27FC236}">
                <a16:creationId xmlns:a16="http://schemas.microsoft.com/office/drawing/2014/main" id="{D505720B-0B6C-420A-B08C-C1B07037AF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7700" name="灯片编号占位符 3">
            <a:extLst>
              <a:ext uri="{FF2B5EF4-FFF2-40B4-BE49-F238E27FC236}">
                <a16:creationId xmlns:a16="http://schemas.microsoft.com/office/drawing/2014/main" id="{D8C3F03A-E206-4F39-AFCB-AD3DA68B42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F80ADA-10A0-44CD-B0AC-D34AF10F203E}" type="slidenum">
              <a:rPr lang="zh-CN" altLang="en-US"/>
              <a:pPr/>
              <a:t>82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a:extLst>
              <a:ext uri="{FF2B5EF4-FFF2-40B4-BE49-F238E27FC236}">
                <a16:creationId xmlns:a16="http://schemas.microsoft.com/office/drawing/2014/main" id="{656D40CA-FD7B-4172-A5F2-1CC992FA8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备注占位符 2">
            <a:extLst>
              <a:ext uri="{FF2B5EF4-FFF2-40B4-BE49-F238E27FC236}">
                <a16:creationId xmlns:a16="http://schemas.microsoft.com/office/drawing/2014/main" id="{66D12735-5E62-486B-B9D6-614898F059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8724" name="灯片编号占位符 3">
            <a:extLst>
              <a:ext uri="{FF2B5EF4-FFF2-40B4-BE49-F238E27FC236}">
                <a16:creationId xmlns:a16="http://schemas.microsoft.com/office/drawing/2014/main" id="{798D383D-96DD-47E2-8FD7-05705E5459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0171EB-1695-4F7C-AB32-C4C0340E8F74}" type="slidenum">
              <a:rPr lang="zh-CN" altLang="en-US"/>
              <a:pPr/>
              <a:t>83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97BFBF1E-8E6A-4A42-B28B-D62A6E36B5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备注占位符 2">
            <a:extLst>
              <a:ext uri="{FF2B5EF4-FFF2-40B4-BE49-F238E27FC236}">
                <a16:creationId xmlns:a16="http://schemas.microsoft.com/office/drawing/2014/main" id="{ED6DB92F-B161-4C46-8A6F-2E7A16D720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9748" name="灯片编号占位符 3">
            <a:extLst>
              <a:ext uri="{FF2B5EF4-FFF2-40B4-BE49-F238E27FC236}">
                <a16:creationId xmlns:a16="http://schemas.microsoft.com/office/drawing/2014/main" id="{2B216293-1D29-49ED-B20C-EDA91D55A9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F40907-1D15-4867-97A4-84BC5D418BFD}" type="slidenum">
              <a:rPr lang="zh-CN" altLang="en-US"/>
              <a:pPr/>
              <a:t>103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a:extLst>
              <a:ext uri="{FF2B5EF4-FFF2-40B4-BE49-F238E27FC236}">
                <a16:creationId xmlns:a16="http://schemas.microsoft.com/office/drawing/2014/main" id="{71E9C58A-7044-4856-9E3D-768EB4BF6B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备注占位符 2">
            <a:extLst>
              <a:ext uri="{FF2B5EF4-FFF2-40B4-BE49-F238E27FC236}">
                <a16:creationId xmlns:a16="http://schemas.microsoft.com/office/drawing/2014/main" id="{BEFC8C03-B5BB-458D-AEC4-2E20B75947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0772" name="灯片编号占位符 3">
            <a:extLst>
              <a:ext uri="{FF2B5EF4-FFF2-40B4-BE49-F238E27FC236}">
                <a16:creationId xmlns:a16="http://schemas.microsoft.com/office/drawing/2014/main" id="{D098D507-5D91-4DDC-AA75-6B8A1787B8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BFB1C2-17AA-4579-9541-53797E04D807}" type="slidenum">
              <a:rPr lang="zh-CN" altLang="en-US"/>
              <a:pPr/>
              <a:t>104</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1F786A7A-9276-4261-BFE8-3D6F303C0A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备注占位符 2">
            <a:extLst>
              <a:ext uri="{FF2B5EF4-FFF2-40B4-BE49-F238E27FC236}">
                <a16:creationId xmlns:a16="http://schemas.microsoft.com/office/drawing/2014/main" id="{10FF0DB7-D1FA-4782-842A-9CF5EFA37C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1796" name="灯片编号占位符 3">
            <a:extLst>
              <a:ext uri="{FF2B5EF4-FFF2-40B4-BE49-F238E27FC236}">
                <a16:creationId xmlns:a16="http://schemas.microsoft.com/office/drawing/2014/main" id="{A1CE7788-CB75-4048-8E61-6B8E792192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742A6D-6CED-4495-B945-DA20C7E532F9}" type="slidenum">
              <a:rPr lang="zh-CN" altLang="en-US"/>
              <a:pPr/>
              <a:t>105</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a:extLst>
              <a:ext uri="{FF2B5EF4-FFF2-40B4-BE49-F238E27FC236}">
                <a16:creationId xmlns:a16="http://schemas.microsoft.com/office/drawing/2014/main" id="{6A56D12B-417D-43C2-9C30-9E6A503D31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备注占位符 2">
            <a:extLst>
              <a:ext uri="{FF2B5EF4-FFF2-40B4-BE49-F238E27FC236}">
                <a16:creationId xmlns:a16="http://schemas.microsoft.com/office/drawing/2014/main" id="{ECB96403-8F46-4F80-A4C8-7727FE2784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62820" name="灯片编号占位符 3">
            <a:extLst>
              <a:ext uri="{FF2B5EF4-FFF2-40B4-BE49-F238E27FC236}">
                <a16:creationId xmlns:a16="http://schemas.microsoft.com/office/drawing/2014/main" id="{729D6528-CBF0-4581-931D-CD7285AC9C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965463-4ED5-4849-A2BC-6AFF8719116F}" type="slidenum">
              <a:rPr lang="zh-CN" altLang="en-US">
                <a:solidFill>
                  <a:srgbClr val="000000"/>
                </a:solidFill>
              </a:rPr>
              <a:pPr/>
              <a:t>107</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a:extLst>
              <a:ext uri="{FF2B5EF4-FFF2-40B4-BE49-F238E27FC236}">
                <a16:creationId xmlns:a16="http://schemas.microsoft.com/office/drawing/2014/main" id="{E799E063-0D76-4287-910D-AD1CEA43CD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a:extLst>
              <a:ext uri="{FF2B5EF4-FFF2-40B4-BE49-F238E27FC236}">
                <a16:creationId xmlns:a16="http://schemas.microsoft.com/office/drawing/2014/main" id="{BA519FF5-0E48-4567-A2FF-EEBF3A34D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zh-CN"/>
              <a:t>传统的程序设计技术忽略了数据和操作之间的内在联系，用这种方法所设计出来的软件系统其解空间与问题空间并不一致，令人感到难于理解。</a:t>
            </a:r>
            <a:endParaRPr lang="zh-CN" altLang="en-US"/>
          </a:p>
        </p:txBody>
      </p:sp>
      <p:sp>
        <p:nvSpPr>
          <p:cNvPr id="118788" name="灯片编号占位符 3">
            <a:extLst>
              <a:ext uri="{FF2B5EF4-FFF2-40B4-BE49-F238E27FC236}">
                <a16:creationId xmlns:a16="http://schemas.microsoft.com/office/drawing/2014/main" id="{AD9C33BB-4864-4DB8-B349-F11DB7A753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2D68E-54B5-4508-A872-96B925D3099A}"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58EC71D7-7FA0-4145-876A-1741DA2BF1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a16="http://schemas.microsoft.com/office/drawing/2014/main" id="{150F522C-E5BF-4988-8FB6-94AD4DB893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、稳定性：</a:t>
            </a:r>
            <a:r>
              <a:rPr lang="zh-CN" altLang="zh-CN"/>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a:p>
          <a:p>
            <a:r>
              <a:rPr lang="en-US" altLang="zh-CN"/>
              <a:t>2</a:t>
            </a:r>
            <a:r>
              <a:rPr lang="zh-CN" altLang="en-US"/>
              <a:t>、可重用性：</a:t>
            </a:r>
            <a:r>
              <a:rPr lang="zh-CN" altLang="zh-CN"/>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a:p>
          <a:p>
            <a:r>
              <a:rPr lang="en-US" altLang="zh-CN"/>
              <a:t>3</a:t>
            </a:r>
            <a:r>
              <a:rPr lang="zh-CN" altLang="en-US"/>
              <a:t>、可重用性：</a:t>
            </a:r>
            <a:r>
              <a:rPr lang="zh-CN" altLang="zh-CN"/>
              <a:t>继承性机制使得子类不仅可以重用其父类的数据结构和程序代码，而且可以在父类代码的基础上方便地修改和扩充，这种修改并不影响对原有类的使用。</a:t>
            </a:r>
            <a:endParaRPr lang="zh-CN" altLang="en-US"/>
          </a:p>
        </p:txBody>
      </p:sp>
      <p:sp>
        <p:nvSpPr>
          <p:cNvPr id="119812" name="灯片编号占位符 3">
            <a:extLst>
              <a:ext uri="{FF2B5EF4-FFF2-40B4-BE49-F238E27FC236}">
                <a16:creationId xmlns:a16="http://schemas.microsoft.com/office/drawing/2014/main" id="{791379D1-6079-421D-BF58-7E7C7F001E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3E60E2-F581-4020-9320-B5C618CA6A5B}"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51A457C8-6865-4169-BDCC-17E71F2B2D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a:extLst>
              <a:ext uri="{FF2B5EF4-FFF2-40B4-BE49-F238E27FC236}">
                <a16:creationId xmlns:a16="http://schemas.microsoft.com/office/drawing/2014/main" id="{B61F5A43-B8CB-41EE-963E-641F293625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1</a:t>
            </a:r>
            <a:r>
              <a:rPr lang="zh-CN" altLang="en-US"/>
              <a:t>、</a:t>
            </a:r>
            <a:r>
              <a:rPr lang="zh-CN" altLang="en-US" b="1"/>
              <a:t>可维护性好</a:t>
            </a:r>
            <a:r>
              <a:rPr lang="en-US" altLang="zh-CN" b="1"/>
              <a:t>—</a:t>
            </a:r>
            <a:r>
              <a:rPr lang="zh-CN" altLang="en-US" b="1"/>
              <a:t>比较容易理解</a:t>
            </a:r>
            <a:r>
              <a:rPr lang="zh-CN" altLang="en-US"/>
              <a:t>：</a:t>
            </a:r>
            <a:r>
              <a:rPr lang="zh-CN" altLang="zh-CN"/>
              <a:t>面向对象的软件技术符合人们习惯的思维方式，用这种方法所建立的软件系统的结构与问题空间的结构基本一致。因此，面向对象的软件系统比较容易理解。</a:t>
            </a:r>
            <a:endParaRPr lang="en-US" altLang="zh-CN"/>
          </a:p>
          <a:p>
            <a:r>
              <a:rPr lang="en-US" altLang="zh-CN"/>
              <a:t>2</a:t>
            </a:r>
            <a:r>
              <a:rPr lang="zh-CN" altLang="en-US"/>
              <a:t>、</a:t>
            </a:r>
            <a:r>
              <a:rPr lang="zh-CN" altLang="en-US" b="1"/>
              <a:t>可维护性好</a:t>
            </a:r>
            <a:r>
              <a:rPr lang="en-US" altLang="zh-CN" b="1"/>
              <a:t>—</a:t>
            </a:r>
            <a:r>
              <a:rPr lang="zh-CN" altLang="en-US" b="1"/>
              <a:t>易于测试和调试</a:t>
            </a:r>
            <a:r>
              <a:rPr lang="zh-CN" altLang="en-US"/>
              <a:t>：</a:t>
            </a:r>
            <a:r>
              <a:rPr lang="zh-CN" altLang="zh-CN"/>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a:p>
        </p:txBody>
      </p:sp>
      <p:sp>
        <p:nvSpPr>
          <p:cNvPr id="120836" name="灯片编号占位符 3">
            <a:extLst>
              <a:ext uri="{FF2B5EF4-FFF2-40B4-BE49-F238E27FC236}">
                <a16:creationId xmlns:a16="http://schemas.microsoft.com/office/drawing/2014/main" id="{5C68F1DC-504E-4E46-A0DD-27ADB4E75E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F7E689-B34A-49FA-9A2B-057070CF015A}"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B884706D-7C28-438E-9057-BD08AE29E4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备注占位符 2">
            <a:extLst>
              <a:ext uri="{FF2B5EF4-FFF2-40B4-BE49-F238E27FC236}">
                <a16:creationId xmlns:a16="http://schemas.microsoft.com/office/drawing/2014/main" id="{C5E5293B-29DE-4A28-8D16-8F7C2D5A2A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1860" name="灯片编号占位符 3">
            <a:extLst>
              <a:ext uri="{FF2B5EF4-FFF2-40B4-BE49-F238E27FC236}">
                <a16:creationId xmlns:a16="http://schemas.microsoft.com/office/drawing/2014/main" id="{33DBD80F-64D3-472A-8513-19649CD764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750945-5723-4330-B178-700719B45A15}" type="slidenum">
              <a:rPr lang="zh-CN" altLang="en-US"/>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A1C76FE5-3229-4D72-B0B2-C79AC6B12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a:extLst>
              <a:ext uri="{FF2B5EF4-FFF2-40B4-BE49-F238E27FC236}">
                <a16:creationId xmlns:a16="http://schemas.microsoft.com/office/drawing/2014/main" id="{00DD337D-5F6A-4637-8084-8B9B529223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2884" name="灯片编号占位符 3">
            <a:extLst>
              <a:ext uri="{FF2B5EF4-FFF2-40B4-BE49-F238E27FC236}">
                <a16:creationId xmlns:a16="http://schemas.microsoft.com/office/drawing/2014/main" id="{D508EBC6-1418-4D01-87F9-065AE74C9C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5A1B4A-D8FB-4F66-9CD5-F34D542B7433}" type="slidenum">
              <a:rPr lang="zh-CN" altLang="en-US"/>
              <a:pPr/>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a:extLst>
              <a:ext uri="{FF2B5EF4-FFF2-40B4-BE49-F238E27FC236}">
                <a16:creationId xmlns:a16="http://schemas.microsoft.com/office/drawing/2014/main" id="{F2A9D6E3-19DF-4FAE-B5EA-3474E26648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56B1A9A6-C6F3-413C-BB4E-3F3359265B5E}"/>
              </a:ext>
            </a:extLst>
          </p:cNvPr>
          <p:cNvSpPr>
            <a:spLocks noGrp="1"/>
          </p:cNvSpPr>
          <p:nvPr>
            <p:ph type="dt" sz="half" idx="10"/>
          </p:nvPr>
        </p:nvSpPr>
        <p:spPr/>
        <p:txBody>
          <a:bodyPr/>
          <a:lstStyle>
            <a:lvl1pPr>
              <a:defRPr/>
            </a:lvl1pPr>
          </a:lstStyle>
          <a:p>
            <a:pPr>
              <a:defRPr/>
            </a:pPr>
            <a:fld id="{C87562BB-DDE3-435F-9D7C-5E79D77DF61D}" type="datetime1">
              <a:rPr lang="es-ES" altLang="zh-CN"/>
              <a:pPr>
                <a:defRPr/>
              </a:pPr>
              <a:t>12/11/2024</a:t>
            </a:fld>
            <a:endParaRPr lang="es-ES" altLang="zh-CN"/>
          </a:p>
        </p:txBody>
      </p:sp>
      <p:sp>
        <p:nvSpPr>
          <p:cNvPr id="6" name="4 Marcador de pie de página">
            <a:extLst>
              <a:ext uri="{FF2B5EF4-FFF2-40B4-BE49-F238E27FC236}">
                <a16:creationId xmlns:a16="http://schemas.microsoft.com/office/drawing/2014/main" id="{51F4A368-F741-48EE-871C-0EC73B1EFD78}"/>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A1651E18-5818-4C6A-A1E3-14A21528B227}"/>
              </a:ext>
            </a:extLst>
          </p:cNvPr>
          <p:cNvSpPr>
            <a:spLocks noGrp="1"/>
          </p:cNvSpPr>
          <p:nvPr>
            <p:ph type="sldNum" sz="quarter" idx="12"/>
          </p:nvPr>
        </p:nvSpPr>
        <p:spPr/>
        <p:txBody>
          <a:bodyPr/>
          <a:lstStyle>
            <a:lvl1pPr>
              <a:defRPr/>
            </a:lvl1pPr>
          </a:lstStyle>
          <a:p>
            <a:fld id="{D2A20DAA-CBFE-4D5B-B807-B9ADB4069061}" type="slidenum">
              <a:rPr lang="es-ES" altLang="zh-CN"/>
              <a:pPr/>
              <a:t>‹#›</a:t>
            </a:fld>
            <a:endParaRPr lang="es-ES" altLang="zh-CN"/>
          </a:p>
        </p:txBody>
      </p:sp>
    </p:spTree>
    <p:extLst>
      <p:ext uri="{BB962C8B-B14F-4D97-AF65-F5344CB8AC3E}">
        <p14:creationId xmlns:p14="http://schemas.microsoft.com/office/powerpoint/2010/main" val="53465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44C8A153-08DA-4F1B-AD07-26944FF9D208}"/>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9CE2AE25-2D32-40E5-9B34-D54B418AF95F}"/>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87A9F8C-0CB6-434B-8571-2238260B95D6}"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a:extLst>
              <a:ext uri="{FF2B5EF4-FFF2-40B4-BE49-F238E27FC236}">
                <a16:creationId xmlns:a16="http://schemas.microsoft.com/office/drawing/2014/main" id="{69A008A4-60BE-4F18-A3D8-F79FF6CD43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E51D2EA2-FFA0-4669-8762-5702FC8ACADA}"/>
              </a:ext>
            </a:extLst>
          </p:cNvPr>
          <p:cNvSpPr>
            <a:spLocks noGrp="1"/>
          </p:cNvSpPr>
          <p:nvPr>
            <p:ph type="dt" sz="half" idx="10"/>
          </p:nvPr>
        </p:nvSpPr>
        <p:spPr/>
        <p:txBody>
          <a:bodyPr/>
          <a:lstStyle>
            <a:lvl1pPr>
              <a:defRPr/>
            </a:lvl1pPr>
          </a:lstStyle>
          <a:p>
            <a:pPr>
              <a:defRPr/>
            </a:pPr>
            <a:fld id="{B05B4F58-A41A-4006-8E12-BB5B9F25CB42}" type="datetime1">
              <a:rPr lang="es-ES" altLang="zh-CN"/>
              <a:pPr>
                <a:defRPr/>
              </a:pPr>
              <a:t>12/11/2024</a:t>
            </a:fld>
            <a:endParaRPr lang="es-ES" altLang="zh-CN" dirty="0"/>
          </a:p>
        </p:txBody>
      </p:sp>
      <p:sp>
        <p:nvSpPr>
          <p:cNvPr id="8" name="4 Marcador de pie de página">
            <a:extLst>
              <a:ext uri="{FF2B5EF4-FFF2-40B4-BE49-F238E27FC236}">
                <a16:creationId xmlns:a16="http://schemas.microsoft.com/office/drawing/2014/main" id="{887EC5A5-0BEF-4B4E-9D8E-938D0BACF673}"/>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57753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hangjie">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7C92DB57-4D47-4622-AD1F-5AEB78F22D39}"/>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E5BF8343-D4F7-418E-AF18-32C2B9CC7D72}"/>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05C63D5-9002-459F-B73C-D8B0D13E0316}"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a:extLst>
              <a:ext uri="{FF2B5EF4-FFF2-40B4-BE49-F238E27FC236}">
                <a16:creationId xmlns:a16="http://schemas.microsoft.com/office/drawing/2014/main" id="{0641F244-352C-41D0-A05B-5D3268332D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1DE5497-71D5-4CF1-B373-0ECFD6BE5A2E}"/>
              </a:ext>
            </a:extLst>
          </p:cNvPr>
          <p:cNvSpPr>
            <a:spLocks noChangeArrowheads="1"/>
          </p:cNvSpPr>
          <p:nvPr userDrawn="1"/>
        </p:nvSpPr>
        <p:spPr bwMode="auto">
          <a:xfrm>
            <a:off x="-19050" y="6059488"/>
            <a:ext cx="2955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a:solidFill>
                  <a:srgbClr val="D9D9D9"/>
                </a:solidFill>
                <a:latin typeface="宋体" pitchFamily="2" charset="-122"/>
              </a:rPr>
              <a:t> 第</a:t>
            </a:r>
            <a:r>
              <a:rPr lang="en-US" altLang="zh-CN" sz="2400">
                <a:solidFill>
                  <a:srgbClr val="D9D9D9"/>
                </a:solidFill>
                <a:latin typeface="宋体" pitchFamily="2" charset="-122"/>
              </a:rPr>
              <a:t>9</a:t>
            </a:r>
            <a:r>
              <a:rPr lang="zh-CN" altLang="en-US" sz="2400">
                <a:solidFill>
                  <a:srgbClr val="D9D9D9"/>
                </a:solidFill>
                <a:latin typeface="宋体" pitchFamily="2" charset="-122"/>
              </a:rPr>
              <a:t>章　</a:t>
            </a:r>
            <a:endParaRPr lang="en-US" altLang="zh-CN" sz="2400">
              <a:solidFill>
                <a:srgbClr val="D9D9D9"/>
              </a:solidFill>
              <a:latin typeface="宋体" pitchFamily="2" charset="-122"/>
            </a:endParaRPr>
          </a:p>
          <a:p>
            <a:pPr algn="ctr" eaLnBrk="1" hangingPunct="1">
              <a:defRPr/>
            </a:pPr>
            <a:r>
              <a:rPr lang="zh-CN" altLang="en-US" sz="2400">
                <a:solidFill>
                  <a:srgbClr val="D9D9D9"/>
                </a:solidFill>
                <a:latin typeface="宋体" pitchFamily="2" charset="-122"/>
              </a:rPr>
              <a:t>面向对象方法学引论</a:t>
            </a:r>
          </a:p>
        </p:txBody>
      </p:sp>
      <p:sp>
        <p:nvSpPr>
          <p:cNvPr id="6" name="4 Marcador de pie de página">
            <a:extLst>
              <a:ext uri="{FF2B5EF4-FFF2-40B4-BE49-F238E27FC236}">
                <a16:creationId xmlns:a16="http://schemas.microsoft.com/office/drawing/2014/main" id="{06C7F2C7-7C04-46B6-9B78-BBD8984136DB}"/>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1599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D40EB13-2344-49C8-BEFF-83D4F4BF8AC1}"/>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D3AB3601-7DF3-4BBD-862A-FBBDB2E8CF7A}"/>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FCD23F6-3B4A-4364-82B4-FED740509784}"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spTree>
    <p:extLst>
      <p:ext uri="{BB962C8B-B14F-4D97-AF65-F5344CB8AC3E}">
        <p14:creationId xmlns:p14="http://schemas.microsoft.com/office/powerpoint/2010/main" val="33874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JM" dirty="0"/>
          </a:p>
        </p:txBody>
      </p:sp>
      <p:sp>
        <p:nvSpPr>
          <p:cNvPr id="8" name="内容占位符 7"/>
          <p:cNvSpPr>
            <a:spLocks noGrp="1"/>
          </p:cNvSpPr>
          <p:nvPr>
            <p:ph sz="quarter" idx="13"/>
          </p:nvPr>
        </p:nvSpPr>
        <p:spPr>
          <a:xfrm>
            <a:off x="457200" y="1391545"/>
            <a:ext cx="8229600" cy="4882255"/>
          </a:xfrm>
          <a:prstGeom prst="rect">
            <a:avLst/>
          </a:prstGeom>
        </p:spPr>
        <p:txBody>
          <a:bodyPr/>
          <a:lstStyle>
            <a:lvl1pPr>
              <a:defRPr sz="2400"/>
            </a:lvl1pPr>
            <a:lvl2pPr>
              <a:defRPr sz="2000"/>
            </a:lvl2pPr>
            <a:lvl3pPr>
              <a:defRPr sz="18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Footer Placeholder 3">
            <a:extLst>
              <a:ext uri="{FF2B5EF4-FFF2-40B4-BE49-F238E27FC236}">
                <a16:creationId xmlns:a16="http://schemas.microsoft.com/office/drawing/2014/main" id="{1E384067-9BFA-497C-BDAD-C220E5468D60}"/>
              </a:ext>
            </a:extLst>
          </p:cNvPr>
          <p:cNvSpPr>
            <a:spLocks noGrp="1"/>
          </p:cNvSpPr>
          <p:nvPr>
            <p:ph type="ftr" sz="quarter" idx="14"/>
          </p:nvPr>
        </p:nvSpPr>
        <p:spPr>
          <a:xfrm>
            <a:off x="457200" y="6375400"/>
            <a:ext cx="6629400" cy="390525"/>
          </a:xfrm>
        </p:spPr>
        <p:txBody>
          <a:bodyPr/>
          <a:lstStyle>
            <a:lvl1pPr>
              <a:defRPr/>
            </a:lvl1pPr>
          </a:lstStyle>
          <a:p>
            <a:pPr>
              <a:defRPr/>
            </a:pPr>
            <a:r>
              <a:rPr lang="en-JM"/>
              <a:t> </a:t>
            </a:r>
          </a:p>
        </p:txBody>
      </p:sp>
      <p:sp>
        <p:nvSpPr>
          <p:cNvPr id="5" name="Slide Number Placeholder 4">
            <a:extLst>
              <a:ext uri="{FF2B5EF4-FFF2-40B4-BE49-F238E27FC236}">
                <a16:creationId xmlns:a16="http://schemas.microsoft.com/office/drawing/2014/main" id="{52921DC1-5135-4948-A68D-BF44359CBE55}"/>
              </a:ext>
            </a:extLst>
          </p:cNvPr>
          <p:cNvSpPr>
            <a:spLocks noGrp="1"/>
          </p:cNvSpPr>
          <p:nvPr>
            <p:ph type="sldNum" sz="quarter" idx="15"/>
          </p:nvPr>
        </p:nvSpPr>
        <p:spPr/>
        <p:txBody>
          <a:bodyPr/>
          <a:lstStyle>
            <a:lvl1pPr>
              <a:defRPr/>
            </a:lvl1pPr>
          </a:lstStyle>
          <a:p>
            <a:fld id="{2CBF0C89-9B1B-4D36-9A52-60A05597082D}" type="slidenum">
              <a:rPr lang="en-JM" altLang="zh-CN"/>
              <a:pPr/>
              <a:t>‹#›</a:t>
            </a:fld>
            <a:endParaRPr lang="en-JM" altLang="zh-CN"/>
          </a:p>
        </p:txBody>
      </p:sp>
    </p:spTree>
    <p:extLst>
      <p:ext uri="{BB962C8B-B14F-4D97-AF65-F5344CB8AC3E}">
        <p14:creationId xmlns:p14="http://schemas.microsoft.com/office/powerpoint/2010/main" val="1686512010"/>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B5874226-F874-46FD-A55D-E41205BF1FE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40723D0D-F95B-4C68-8EC9-8ECEE460491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DE7C458B-EF0D-4B4D-B5A0-769C5F31EEC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2E3F8B2A-5EB6-4522-8A3D-9335EA46796B}" type="datetime1">
              <a:rPr lang="es-ES" altLang="zh-CN"/>
              <a:pPr>
                <a:defRPr/>
              </a:pPr>
              <a:t>12/11/2024</a:t>
            </a:fld>
            <a:endParaRPr lang="es-ES" altLang="zh-CN" dirty="0"/>
          </a:p>
        </p:txBody>
      </p:sp>
      <p:sp>
        <p:nvSpPr>
          <p:cNvPr id="5" name="4 Marcador de pie de página">
            <a:extLst>
              <a:ext uri="{FF2B5EF4-FFF2-40B4-BE49-F238E27FC236}">
                <a16:creationId xmlns:a16="http://schemas.microsoft.com/office/drawing/2014/main" id="{D049BA30-3EC6-4FD1-85CA-268080007DB4}"/>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34A17DF6-253E-415C-B580-1DFE1AB6BDC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15D36BF8-500E-4DF3-A0FE-DA93EF31186A}" type="slidenum">
              <a:rPr lang="es-ES" altLang="zh-CN"/>
              <a:pPr/>
              <a:t>‹#›</a:t>
            </a:fld>
            <a:endParaRPr lang="es-ES" altLang="zh-CN"/>
          </a:p>
        </p:txBody>
      </p:sp>
      <p:pic>
        <p:nvPicPr>
          <p:cNvPr id="1031" name="Imagen 5" descr="C:\Users\Design\Documents\Edu\Product Launch\shadown.png">
            <a:extLst>
              <a:ext uri="{FF2B5EF4-FFF2-40B4-BE49-F238E27FC236}">
                <a16:creationId xmlns:a16="http://schemas.microsoft.com/office/drawing/2014/main" id="{F9506574-2A40-4CF9-89A2-CFFD7A94D7F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a:extLst>
              <a:ext uri="{FF2B5EF4-FFF2-40B4-BE49-F238E27FC236}">
                <a16:creationId xmlns:a16="http://schemas.microsoft.com/office/drawing/2014/main" id="{F43C12DF-E318-4268-A14F-B0F7A6CF9195}"/>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oleObject" Target="../embeddings/oleObject6.bin"/><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oleObject" Target="../embeddings/oleObject8.bin"/><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9.bin"/><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oleObject" Target="../embeddings/oleObject10.bin"/><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oleObject" Target="../embeddings/oleObject11.bin"/><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a:extLst>
              <a:ext uri="{FF2B5EF4-FFF2-40B4-BE49-F238E27FC236}">
                <a16:creationId xmlns:a16="http://schemas.microsoft.com/office/drawing/2014/main" id="{A7846406-A601-4E60-A482-AA0C27D37507}"/>
              </a:ext>
            </a:extLst>
          </p:cNvPr>
          <p:cNvSpPr>
            <a:spLocks noGrp="1"/>
          </p:cNvSpPr>
          <p:nvPr>
            <p:ph type="subTitle" idx="1"/>
          </p:nvPr>
        </p:nvSpPr>
        <p:spPr>
          <a:xfrm>
            <a:off x="1187450" y="1916113"/>
            <a:ext cx="7488238" cy="792162"/>
          </a:xfrm>
        </p:spPr>
        <p:txBody>
          <a:bodyPr/>
          <a:lstStyle/>
          <a:p>
            <a:pPr eaLnBrk="1" hangingPunct="1">
              <a:buFont typeface="Arial" charset="0"/>
              <a:buNone/>
              <a:defRPr/>
            </a:pPr>
            <a:r>
              <a:rPr lang="zh-CN" altLang="en-US" sz="5400" b="1" dirty="0">
                <a:solidFill>
                  <a:schemeClr val="tx1"/>
                </a:solidFill>
                <a:latin typeface="+mn-ea"/>
              </a:rPr>
              <a:t>软件工程导论（第</a:t>
            </a:r>
            <a:r>
              <a:rPr lang="en-US" altLang="zh-CN" sz="5400" b="1" dirty="0">
                <a:solidFill>
                  <a:schemeClr val="tx1"/>
                </a:solidFill>
                <a:latin typeface="+mn-ea"/>
              </a:rPr>
              <a:t>6</a:t>
            </a:r>
            <a:r>
              <a:rPr lang="zh-CN" altLang="en-US" sz="5400" b="1" dirty="0">
                <a:solidFill>
                  <a:schemeClr val="tx1"/>
                </a:solidFill>
                <a:latin typeface="+mn-ea"/>
              </a:rPr>
              <a:t>版）</a:t>
            </a:r>
            <a:endParaRPr lang="es-ES" altLang="zh-CN" sz="5400" dirty="0">
              <a:solidFill>
                <a:schemeClr val="tx1"/>
              </a:solidFill>
              <a:latin typeface="+mn-ea"/>
            </a:endParaRPr>
          </a:p>
        </p:txBody>
      </p:sp>
      <p:sp>
        <p:nvSpPr>
          <p:cNvPr id="7171" name="1 Título">
            <a:extLst>
              <a:ext uri="{FF2B5EF4-FFF2-40B4-BE49-F238E27FC236}">
                <a16:creationId xmlns:a16="http://schemas.microsoft.com/office/drawing/2014/main" id="{5994B38B-4713-48CB-B4F5-7B80CD1D4DB6}"/>
              </a:ext>
            </a:extLst>
          </p:cNvPr>
          <p:cNvSpPr txBox="1">
            <a:spLocks/>
          </p:cNvSpPr>
          <p:nvPr/>
        </p:nvSpPr>
        <p:spPr bwMode="auto">
          <a:xfrm>
            <a:off x="3132138" y="6275388"/>
            <a:ext cx="2390775"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2000">
                <a:solidFill>
                  <a:schemeClr val="bg1"/>
                </a:solidFill>
                <a:latin typeface="Calibri" panose="020F0502020204030204" pitchFamily="34" charset="0"/>
              </a:rPr>
              <a:t>清华大学出版社</a:t>
            </a:r>
            <a:endParaRPr lang="en-US" altLang="zh-CN" sz="2000">
              <a:solidFill>
                <a:schemeClr val="bg1"/>
              </a:solidFill>
              <a:latin typeface="Calibri" panose="020F0502020204030204" pitchFamily="34" charset="0"/>
            </a:endParaRPr>
          </a:p>
        </p:txBody>
      </p:sp>
      <p:sp>
        <p:nvSpPr>
          <p:cNvPr id="5125" name="5 CuadroTexto">
            <a:extLst>
              <a:ext uri="{FF2B5EF4-FFF2-40B4-BE49-F238E27FC236}">
                <a16:creationId xmlns:a16="http://schemas.microsoft.com/office/drawing/2014/main" id="{6495AB1A-2BB4-4F92-80F9-6C22F560B573}"/>
              </a:ext>
            </a:extLst>
          </p:cNvPr>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9</a:t>
            </a:r>
            <a:r>
              <a:rPr lang="zh-CN" altLang="en-US" sz="4000" b="1" dirty="0">
                <a:latin typeface="+mn-ea"/>
                <a:ea typeface="+mn-ea"/>
              </a:rPr>
              <a:t>章  面向对象方法学引论</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7E0D92F6-0CAE-4B22-86F2-56C684C92A6E}"/>
              </a:ext>
            </a:extLst>
          </p:cNvPr>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2">
            <a:extLst>
              <a:ext uri="{FF2B5EF4-FFF2-40B4-BE49-F238E27FC236}">
                <a16:creationId xmlns:a16="http://schemas.microsoft.com/office/drawing/2014/main" id="{26237856-0091-4A3A-A714-A8181AE27660}"/>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16387" name="内容占位符 3">
            <a:extLst>
              <a:ext uri="{FF2B5EF4-FFF2-40B4-BE49-F238E27FC236}">
                <a16:creationId xmlns:a16="http://schemas.microsoft.com/office/drawing/2014/main" id="{8BE7716A-00B4-47FD-91F5-6D88B6889AD3}"/>
              </a:ext>
            </a:extLst>
          </p:cNvPr>
          <p:cNvSpPr>
            <a:spLocks noGrp="1"/>
          </p:cNvSpPr>
          <p:nvPr>
            <p:ph sz="quarter" idx="13"/>
          </p:nvPr>
        </p:nvSpPr>
        <p:spPr>
          <a:xfrm>
            <a:off x="250825" y="1773238"/>
            <a:ext cx="8843963" cy="3959225"/>
          </a:xfrm>
        </p:spPr>
        <p:txBody>
          <a:bodyPr/>
          <a:lstStyle/>
          <a:p>
            <a:pPr marL="0" indent="0">
              <a:buFont typeface="Arial" panose="020B0604020202020204" pitchFamily="34" charset="0"/>
              <a:buNone/>
            </a:pPr>
            <a:r>
              <a:rPr lang="zh-CN" altLang="en-US" sz="2000" b="1"/>
              <a:t>（</a:t>
            </a:r>
            <a:r>
              <a:rPr lang="en-US" altLang="zh-CN" sz="2200" b="1"/>
              <a:t>1</a:t>
            </a:r>
            <a:r>
              <a:rPr lang="zh-CN" altLang="en-US" sz="2200" b="1"/>
              <a:t>）面向对象分析：</a:t>
            </a:r>
            <a:r>
              <a:rPr lang="zh-CN" altLang="en-US" sz="2200"/>
              <a:t>从问题陈述入手，分析和构造所关心的现实世界问题域的模型，并用相应的符号系统表示。模型必须是简洁、明确地抽象目标系统必须做的事，而不是如何做。分析步骤如下。</a:t>
            </a:r>
          </a:p>
          <a:p>
            <a:pPr marL="912813" lvl="1" indent="-457200">
              <a:buFontTx/>
              <a:buAutoNum type="circleNumDbPlain"/>
            </a:pPr>
            <a:r>
              <a:rPr lang="zh-CN" altLang="en-US" sz="2200"/>
              <a:t>确定问题域，包括定义论域，选择论域，根据需要细化和增加论域</a:t>
            </a:r>
          </a:p>
          <a:p>
            <a:pPr marL="912813" lvl="1" indent="-457200">
              <a:buFontTx/>
              <a:buAutoNum type="circleNumDbPlain"/>
            </a:pPr>
            <a:r>
              <a:rPr lang="zh-CN" altLang="en-US" sz="2200"/>
              <a:t>区分类和对象，包括定义对象、定义类、命名</a:t>
            </a:r>
          </a:p>
          <a:p>
            <a:pPr marL="912813" lvl="1" indent="-457200">
              <a:buFontTx/>
              <a:buAutoNum type="circleNumDbPlain"/>
            </a:pPr>
            <a:r>
              <a:rPr lang="zh-CN" altLang="en-US" sz="2200"/>
              <a:t>区分整体对象以及组成部分，确定类的关系以及结构</a:t>
            </a:r>
          </a:p>
          <a:p>
            <a:pPr marL="912813" lvl="1" indent="-457200">
              <a:buFontTx/>
              <a:buAutoNum type="circleNumDbPlain"/>
            </a:pPr>
            <a:r>
              <a:rPr lang="zh-CN" altLang="en-US" sz="2200"/>
              <a:t>定义属性，包括确定属性、安排属性</a:t>
            </a:r>
          </a:p>
          <a:p>
            <a:pPr marL="912813" lvl="1" indent="-457200">
              <a:buFontTx/>
              <a:buAutoNum type="circleNumDbPlain"/>
            </a:pPr>
            <a:r>
              <a:rPr lang="zh-CN" altLang="en-US" sz="2200"/>
              <a:t>定义服务，包括确定对象状态、确定所需服务、确定消息联结</a:t>
            </a:r>
          </a:p>
          <a:p>
            <a:pPr marL="912813" lvl="1" indent="-457200">
              <a:buFontTx/>
              <a:buAutoNum type="circleNumDbPlain"/>
            </a:pPr>
            <a:r>
              <a:rPr lang="zh-CN" altLang="en-US" sz="2200"/>
              <a:t>确定附加的系统约束</a:t>
            </a:r>
          </a:p>
        </p:txBody>
      </p:sp>
      <p:sp>
        <p:nvSpPr>
          <p:cNvPr id="6" name="标题 3">
            <a:extLst>
              <a:ext uri="{FF2B5EF4-FFF2-40B4-BE49-F238E27FC236}">
                <a16:creationId xmlns:a16="http://schemas.microsoft.com/office/drawing/2014/main" id="{55A58738-887C-4451-B888-87AE839E6F5E}"/>
              </a:ext>
            </a:extLst>
          </p:cNvPr>
          <p:cNvSpPr>
            <a:spLocks noGrp="1"/>
          </p:cNvSpPr>
          <p:nvPr>
            <p:ph type="title" idx="4294967295"/>
          </p:nvPr>
        </p:nvSpPr>
        <p:spPr>
          <a:xfrm>
            <a:off x="179388" y="-26988"/>
            <a:ext cx="8229600" cy="915988"/>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
        <p:nvSpPr>
          <p:cNvPr id="7" name="内容占位符 4">
            <a:extLst>
              <a:ext uri="{FF2B5EF4-FFF2-40B4-BE49-F238E27FC236}">
                <a16:creationId xmlns:a16="http://schemas.microsoft.com/office/drawing/2014/main" id="{E229775C-563A-45DA-BE2C-95323507D7BB}"/>
              </a:ext>
            </a:extLst>
          </p:cNvPr>
          <p:cNvSpPr txBox="1">
            <a:spLocks/>
          </p:cNvSpPr>
          <p:nvPr/>
        </p:nvSpPr>
        <p:spPr bwMode="auto">
          <a:xfrm>
            <a:off x="323850" y="100012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zh-CN" b="1" dirty="0">
                <a:latin typeface="+mn-ea"/>
              </a:rPr>
              <a:t>9.1.3.</a:t>
            </a:r>
            <a:r>
              <a:rPr lang="zh-CN" altLang="en-US" b="1" dirty="0"/>
              <a:t>面向对象的实施步骤</a:t>
            </a:r>
            <a:endParaRPr lang="en-US" altLang="zh-CN" b="1" dirty="0"/>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4D53E7D8-229D-4E78-B20F-B6666A0531D4}"/>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dirty="0"/>
              <a:t>UML</a:t>
            </a:r>
            <a:r>
              <a:rPr lang="zh-CN" altLang="en-US" b="1" dirty="0"/>
              <a:t>物理框架机制</a:t>
            </a:r>
            <a:r>
              <a:rPr lang="en-US" altLang="zh-CN" b="1" dirty="0"/>
              <a:t>-</a:t>
            </a:r>
            <a:r>
              <a:rPr lang="zh-CN" altLang="en-US" sz="3200" b="1" dirty="0"/>
              <a:t>构件图</a:t>
            </a:r>
          </a:p>
        </p:txBody>
      </p:sp>
      <p:sp>
        <p:nvSpPr>
          <p:cNvPr id="104451" name="Rectangle 3">
            <a:extLst>
              <a:ext uri="{FF2B5EF4-FFF2-40B4-BE49-F238E27FC236}">
                <a16:creationId xmlns:a16="http://schemas.microsoft.com/office/drawing/2014/main" id="{CE193D5D-8820-4990-96E9-062CC12844D6}"/>
              </a:ext>
            </a:extLst>
          </p:cNvPr>
          <p:cNvSpPr>
            <a:spLocks noChangeArrowheads="1"/>
          </p:cNvSpPr>
          <p:nvPr/>
        </p:nvSpPr>
        <p:spPr bwMode="auto">
          <a:xfrm>
            <a:off x="539750" y="1557338"/>
            <a:ext cx="8135938"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en-US" sz="2800">
                <a:latin typeface="黑体" panose="02010609060101010101" pitchFamily="49" charset="-122"/>
                <a:ea typeface="黑体" panose="02010609060101010101" pitchFamily="49" charset="-122"/>
              </a:rPr>
              <a:t>部署构件    </a:t>
            </a:r>
          </a:p>
          <a:p>
            <a:r>
              <a:rPr lang="en-US" altLang="en-US" sz="2800">
                <a:latin typeface="黑体" panose="02010609060101010101" pitchFamily="49" charset="-122"/>
                <a:ea typeface="黑体" panose="02010609060101010101" pitchFamily="49" charset="-122"/>
              </a:rPr>
              <a:t>   </a:t>
            </a:r>
            <a:r>
              <a:rPr lang="en-US" altLang="en-US" sz="2600">
                <a:latin typeface="黑体" panose="02010609060101010101" pitchFamily="49" charset="-122"/>
                <a:ea typeface="黑体" panose="02010609060101010101" pitchFamily="49" charset="-122"/>
              </a:rPr>
              <a:t>是构成一可执行系统必要构件，如操作系统，Java虚拟机。</a:t>
            </a:r>
            <a:endParaRPr lang="zh-CN" altLang="en-US" sz="2600">
              <a:latin typeface="黑体" panose="02010609060101010101" pitchFamily="49" charset="-122"/>
              <a:ea typeface="黑体" panose="02010609060101010101" pitchFamily="49" charset="-122"/>
            </a:endParaRPr>
          </a:p>
        </p:txBody>
      </p:sp>
      <p:sp>
        <p:nvSpPr>
          <p:cNvPr id="172036" name="Rectangle 4">
            <a:extLst>
              <a:ext uri="{FF2B5EF4-FFF2-40B4-BE49-F238E27FC236}">
                <a16:creationId xmlns:a16="http://schemas.microsoft.com/office/drawing/2014/main" id="{9F05CFEE-E555-4637-B39D-BED76491AE75}"/>
              </a:ext>
            </a:extLst>
          </p:cNvPr>
          <p:cNvSpPr>
            <a:spLocks noChangeArrowheads="1"/>
          </p:cNvSpPr>
          <p:nvPr/>
        </p:nvSpPr>
        <p:spPr bwMode="auto">
          <a:xfrm>
            <a:off x="469900" y="2924175"/>
            <a:ext cx="827881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工作产品构件</a:t>
            </a:r>
          </a:p>
          <a:p>
            <a:r>
              <a:rPr lang="zh-CN" altLang="en-US" sz="28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开发过程产物，包括源代码文件及数据文件。构件不直接参与可执行系统，用来产生可执行系统的中间工作产品。</a:t>
            </a:r>
          </a:p>
        </p:txBody>
      </p:sp>
      <p:sp>
        <p:nvSpPr>
          <p:cNvPr id="172037" name="Rectangle 5">
            <a:extLst>
              <a:ext uri="{FF2B5EF4-FFF2-40B4-BE49-F238E27FC236}">
                <a16:creationId xmlns:a16="http://schemas.microsoft.com/office/drawing/2014/main" id="{70556C7B-4098-49DE-B299-C53BEF675E1B}"/>
              </a:ext>
            </a:extLst>
          </p:cNvPr>
          <p:cNvSpPr>
            <a:spLocks noChangeArrowheads="1"/>
          </p:cNvSpPr>
          <p:nvPr/>
        </p:nvSpPr>
        <p:spPr bwMode="auto">
          <a:xfrm>
            <a:off x="539750" y="4724400"/>
            <a:ext cx="8281988"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执行构件</a:t>
            </a:r>
          </a:p>
          <a:p>
            <a:pPr>
              <a:buFont typeface="Wingdings" panose="05000000000000000000" pitchFamily="2" charset="2"/>
              <a:buNone/>
            </a:pPr>
            <a:r>
              <a:rPr lang="zh-CN" altLang="en-US" sz="2800">
                <a:latin typeface="黑体" panose="02010609060101010101" pitchFamily="49" charset="-122"/>
                <a:ea typeface="黑体" panose="02010609060101010101" pitchFamily="49" charset="-122"/>
              </a:rPr>
              <a:t>   </a:t>
            </a:r>
            <a:r>
              <a:rPr lang="zh-CN" altLang="en-US" sz="2600">
                <a:latin typeface="黑体" panose="02010609060101010101" pitchFamily="49" charset="-122"/>
                <a:ea typeface="黑体" panose="02010609060101010101" pitchFamily="49" charset="-122"/>
              </a:rPr>
              <a:t>构成一可执行系统必要构件，动态链接库、</a:t>
            </a:r>
            <a:r>
              <a:rPr lang="en-US" altLang="zh-CN" sz="2600">
                <a:latin typeface="黑体" panose="02010609060101010101" pitchFamily="49" charset="-122"/>
                <a:ea typeface="黑体" panose="02010609060101010101" pitchFamily="49" charset="-122"/>
              </a:rPr>
              <a:t>exe</a:t>
            </a:r>
            <a:r>
              <a:rPr lang="zh-CN" altLang="en-US" sz="2600">
                <a:latin typeface="黑体" panose="02010609060101010101" pitchFamily="49" charset="-122"/>
                <a:ea typeface="黑体" panose="02010609060101010101" pitchFamily="49" charset="-122"/>
              </a:rPr>
              <a:t>文件、</a:t>
            </a:r>
            <a:r>
              <a:rPr lang="en-US" altLang="zh-CN" sz="2600">
                <a:latin typeface="黑体" panose="02010609060101010101" pitchFamily="49" charset="-122"/>
                <a:ea typeface="黑体" panose="02010609060101010101" pitchFamily="49" charset="-122"/>
              </a:rPr>
              <a:t>CORBA</a:t>
            </a:r>
            <a:r>
              <a:rPr lang="zh-CN" altLang="en-US" sz="2600">
                <a:latin typeface="黑体" panose="02010609060101010101" pitchFamily="49" charset="-122"/>
                <a:ea typeface="黑体" panose="02010609060101010101" pitchFamily="49" charset="-122"/>
              </a:rPr>
              <a:t>构件、</a:t>
            </a:r>
            <a:r>
              <a:rPr lang="en-US" altLang="zh-CN" sz="2600">
                <a:latin typeface="黑体" panose="02010609060101010101" pitchFamily="49" charset="-122"/>
                <a:ea typeface="黑体" panose="02010609060101010101" pitchFamily="49" charset="-122"/>
              </a:rPr>
              <a:t>.net</a:t>
            </a:r>
            <a:r>
              <a:rPr lang="zh-CN" altLang="en-US" sz="2600">
                <a:latin typeface="黑体" panose="02010609060101010101" pitchFamily="49" charset="-122"/>
                <a:ea typeface="黑体" panose="02010609060101010101" pitchFamily="49" charset="-122"/>
              </a:rPr>
              <a:t>构件等。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linds(horizontal)">
                                      <p:cBhvr>
                                        <p:cTn id="7" dur="500"/>
                                        <p:tgtEl>
                                          <p:spTgt spid="172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37"/>
                                        </p:tgtEl>
                                        <p:attrNameLst>
                                          <p:attrName>style.visibility</p:attrName>
                                        </p:attrNameLst>
                                      </p:cBhvr>
                                      <p:to>
                                        <p:strVal val="visible"/>
                                      </p:to>
                                    </p:set>
                                    <p:animEffect transition="in" filter="blinds(horizontal)">
                                      <p:cBhvr>
                                        <p:cTn id="12"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3CB5E24-0672-4A7A-8506-0538FC230B4C}"/>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dirty="0"/>
              <a:t> </a:t>
            </a:r>
            <a:r>
              <a:rPr lang="en-US" altLang="zh-CN" b="1" dirty="0"/>
              <a:t>UML</a:t>
            </a:r>
            <a:r>
              <a:rPr lang="zh-CN" altLang="en-US" b="1" dirty="0"/>
              <a:t>物理框架机制</a:t>
            </a:r>
            <a:r>
              <a:rPr lang="en-US" altLang="zh-CN" b="1" dirty="0"/>
              <a:t>-</a:t>
            </a:r>
            <a:r>
              <a:rPr lang="zh-CN" altLang="en-US" sz="3200" b="1" dirty="0"/>
              <a:t>构件图</a:t>
            </a:r>
          </a:p>
        </p:txBody>
      </p:sp>
      <p:sp>
        <p:nvSpPr>
          <p:cNvPr id="2" name="内容占位符 2">
            <a:extLst>
              <a:ext uri="{FF2B5EF4-FFF2-40B4-BE49-F238E27FC236}">
                <a16:creationId xmlns:a16="http://schemas.microsoft.com/office/drawing/2014/main" id="{EFB5227D-A44F-841F-351F-34CF94A38CB4}"/>
              </a:ext>
            </a:extLst>
          </p:cNvPr>
          <p:cNvSpPr>
            <a:spLocks noGrp="1"/>
          </p:cNvSpPr>
          <p:nvPr/>
        </p:nvSpPr>
        <p:spPr>
          <a:xfrm>
            <a:off x="574675" y="1293907"/>
            <a:ext cx="7994650" cy="19560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根据构件视图中构件之间的关系，可以轻易地看出当某一个构件发生变化时，哪些构件会受到影响。 </a:t>
            </a:r>
            <a:r>
              <a:rPr lang="en-US" altLang="zh-CN" sz="2000" dirty="0">
                <a:solidFill>
                  <a:prstClr val="black"/>
                </a:solidFill>
                <a:latin typeface="微软雅黑" panose="020B0503020204020204" pitchFamily="34" charset="-122"/>
                <a:ea typeface="微软雅黑" panose="020B0503020204020204" pitchFamily="34" charset="-122"/>
              </a:rPr>
              <a:t>Student</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Librarian</a:t>
            </a:r>
            <a:r>
              <a:rPr lang="zh-CN" altLang="en-US" sz="2000" dirty="0">
                <a:solidFill>
                  <a:prstClr val="black"/>
                </a:solidFill>
                <a:latin typeface="微软雅黑" panose="020B0503020204020204" pitchFamily="34" charset="-122"/>
                <a:ea typeface="微软雅黑" panose="020B0503020204020204" pitchFamily="34" charset="-122"/>
              </a:rPr>
              <a:t>构件依赖于</a:t>
            </a:r>
            <a:r>
              <a:rPr lang="en-US" altLang="zh-CN" sz="2000" dirty="0">
                <a:solidFill>
                  <a:prstClr val="black"/>
                </a:solidFill>
                <a:latin typeface="微软雅黑" panose="020B0503020204020204" pitchFamily="34" charset="-122"/>
                <a:ea typeface="微软雅黑" panose="020B0503020204020204" pitchFamily="34" charset="-122"/>
              </a:rPr>
              <a:t>Common</a:t>
            </a:r>
            <a:r>
              <a:rPr lang="zh-CN" altLang="en-US" sz="2000" dirty="0">
                <a:solidFill>
                  <a:prstClr val="black"/>
                </a:solidFill>
                <a:latin typeface="微软雅黑" panose="020B0503020204020204" pitchFamily="34" charset="-122"/>
                <a:ea typeface="微软雅黑" panose="020B0503020204020204" pitchFamily="34" charset="-122"/>
              </a:rPr>
              <a:t>构件，因此</a:t>
            </a:r>
            <a:r>
              <a:rPr lang="en-US" altLang="zh-CN" sz="2000" dirty="0">
                <a:solidFill>
                  <a:prstClr val="black"/>
                </a:solidFill>
                <a:latin typeface="微软雅黑" panose="020B0503020204020204" pitchFamily="34" charset="-122"/>
                <a:ea typeface="微软雅黑" panose="020B0503020204020204" pitchFamily="34" charset="-122"/>
              </a:rPr>
              <a:t>Common</a:t>
            </a:r>
            <a:r>
              <a:rPr lang="zh-CN" altLang="en-US" sz="2000" dirty="0">
                <a:solidFill>
                  <a:prstClr val="black"/>
                </a:solidFill>
                <a:latin typeface="微软雅黑" panose="020B0503020204020204" pitchFamily="34" charset="-122"/>
                <a:ea typeface="微软雅黑" panose="020B0503020204020204" pitchFamily="34" charset="-122"/>
              </a:rPr>
              <a:t>构件的变化会影响</a:t>
            </a:r>
            <a:r>
              <a:rPr lang="en-US" altLang="zh-CN" sz="2000" dirty="0">
                <a:solidFill>
                  <a:prstClr val="black"/>
                </a:solidFill>
                <a:latin typeface="微软雅黑" panose="020B0503020204020204" pitchFamily="34" charset="-122"/>
                <a:ea typeface="微软雅黑" panose="020B0503020204020204" pitchFamily="34" charset="-122"/>
              </a:rPr>
              <a:t>Student</a:t>
            </a:r>
            <a:r>
              <a:rPr lang="zh-CN" altLang="en-US" sz="2000" dirty="0">
                <a:solidFill>
                  <a:prstClr val="black"/>
                </a:solidFill>
                <a:latin typeface="微软雅黑" panose="020B0503020204020204" pitchFamily="34" charset="-122"/>
                <a:ea typeface="微软雅黑" panose="020B0503020204020204" pitchFamily="34" charset="-122"/>
              </a:rPr>
              <a:t>和</a:t>
            </a:r>
            <a:r>
              <a:rPr lang="en-US" altLang="zh-CN" sz="2000" dirty="0">
                <a:solidFill>
                  <a:prstClr val="black"/>
                </a:solidFill>
                <a:latin typeface="微软雅黑" panose="020B0503020204020204" pitchFamily="34" charset="-122"/>
                <a:ea typeface="微软雅黑" panose="020B0503020204020204" pitchFamily="34" charset="-122"/>
              </a:rPr>
              <a:t>Librarian</a:t>
            </a:r>
            <a:r>
              <a:rPr lang="zh-CN" altLang="en-US" sz="2000" dirty="0">
                <a:solidFill>
                  <a:prstClr val="black"/>
                </a:solidFill>
                <a:latin typeface="微软雅黑" panose="020B0503020204020204" pitchFamily="34" charset="-122"/>
                <a:ea typeface="微软雅黑" panose="020B0503020204020204" pitchFamily="34" charset="-122"/>
              </a:rPr>
              <a:t>。依赖具有传递性，</a:t>
            </a:r>
            <a:r>
              <a:rPr lang="en-US" altLang="zh-CN" sz="2000" dirty="0">
                <a:solidFill>
                  <a:prstClr val="black"/>
                </a:solidFill>
                <a:latin typeface="微软雅黑" panose="020B0503020204020204" pitchFamily="34" charset="-122"/>
                <a:ea typeface="微软雅黑" panose="020B0503020204020204" pitchFamily="34" charset="-122"/>
              </a:rPr>
              <a:t>Common</a:t>
            </a:r>
            <a:r>
              <a:rPr lang="zh-CN" altLang="en-US" sz="2000" dirty="0">
                <a:solidFill>
                  <a:prstClr val="black"/>
                </a:solidFill>
                <a:latin typeface="微软雅黑" panose="020B0503020204020204" pitchFamily="34" charset="-122"/>
                <a:ea typeface="微软雅黑" panose="020B0503020204020204" pitchFamily="34" charset="-122"/>
              </a:rPr>
              <a:t>依赖于</a:t>
            </a:r>
            <a:r>
              <a:rPr lang="en-US" altLang="zh-CN" sz="2000" dirty="0" err="1">
                <a:solidFill>
                  <a:prstClr val="black"/>
                </a:solidFill>
                <a:latin typeface="微软雅黑" panose="020B0503020204020204" pitchFamily="34" charset="-122"/>
                <a:ea typeface="微软雅黑" panose="020B0503020204020204" pitchFamily="34" charset="-122"/>
              </a:rPr>
              <a:t>DataBase</a:t>
            </a:r>
            <a:r>
              <a:rPr lang="zh-CN" altLang="en-US" sz="2000" dirty="0">
                <a:solidFill>
                  <a:prstClr val="black"/>
                </a:solidFill>
                <a:latin typeface="微软雅黑" panose="020B0503020204020204" pitchFamily="34" charset="-122"/>
                <a:ea typeface="微软雅黑" panose="020B0503020204020204" pitchFamily="34" charset="-122"/>
              </a:rPr>
              <a:t>构件，因此</a:t>
            </a:r>
            <a:r>
              <a:rPr lang="en-US" altLang="zh-CN" sz="2000" dirty="0">
                <a:solidFill>
                  <a:prstClr val="black"/>
                </a:solidFill>
                <a:latin typeface="微软雅黑" panose="020B0503020204020204" pitchFamily="34" charset="-122"/>
                <a:ea typeface="微软雅黑" panose="020B0503020204020204" pitchFamily="34" charset="-122"/>
              </a:rPr>
              <a:t>Student</a:t>
            </a:r>
            <a:r>
              <a:rPr lang="zh-CN" altLang="en-US" sz="2000" dirty="0">
                <a:solidFill>
                  <a:prstClr val="black"/>
                </a:solidFill>
                <a:latin typeface="微软雅黑" panose="020B0503020204020204" pitchFamily="34" charset="-122"/>
                <a:ea typeface="微软雅黑" panose="020B0503020204020204" pitchFamily="34" charset="-122"/>
              </a:rPr>
              <a:t>和</a:t>
            </a:r>
            <a:r>
              <a:rPr lang="en-US" altLang="zh-CN" sz="2000" dirty="0">
                <a:solidFill>
                  <a:prstClr val="black"/>
                </a:solidFill>
                <a:latin typeface="微软雅黑" panose="020B0503020204020204" pitchFamily="34" charset="-122"/>
                <a:ea typeface="微软雅黑" panose="020B0503020204020204" pitchFamily="34" charset="-122"/>
              </a:rPr>
              <a:t>Librarian</a:t>
            </a:r>
            <a:r>
              <a:rPr lang="zh-CN" altLang="en-US" sz="2000" dirty="0">
                <a:solidFill>
                  <a:prstClr val="black"/>
                </a:solidFill>
                <a:latin typeface="微软雅黑" panose="020B0503020204020204" pitchFamily="34" charset="-122"/>
                <a:ea typeface="微软雅黑" panose="020B0503020204020204" pitchFamily="34" charset="-122"/>
              </a:rPr>
              <a:t>也依赖于</a:t>
            </a:r>
            <a:r>
              <a:rPr lang="en-US" altLang="zh-CN" sz="2000" dirty="0" err="1">
                <a:solidFill>
                  <a:prstClr val="black"/>
                </a:solidFill>
                <a:latin typeface="微软雅黑" panose="020B0503020204020204" pitchFamily="34" charset="-122"/>
                <a:ea typeface="微软雅黑" panose="020B0503020204020204" pitchFamily="34" charset="-122"/>
              </a:rPr>
              <a:t>DataBase</a:t>
            </a:r>
            <a:r>
              <a:rPr lang="zh-CN" altLang="en-US" sz="2000" dirty="0">
                <a:solidFill>
                  <a:prstClr val="black"/>
                </a:solidFill>
                <a:latin typeface="微软雅黑" panose="020B0503020204020204" pitchFamily="34" charset="-122"/>
                <a:ea typeface="微软雅黑" panose="020B0503020204020204" pitchFamily="34" charset="-122"/>
              </a:rPr>
              <a:t>。</a:t>
            </a:r>
          </a:p>
        </p:txBody>
      </p:sp>
      <p:pic>
        <p:nvPicPr>
          <p:cNvPr id="4" name="图片 3">
            <a:extLst>
              <a:ext uri="{FF2B5EF4-FFF2-40B4-BE49-F238E27FC236}">
                <a16:creationId xmlns:a16="http://schemas.microsoft.com/office/drawing/2014/main" id="{EF5C8C7E-1E7A-A6D5-0FC8-1DA519100CF0}"/>
              </a:ext>
            </a:extLst>
          </p:cNvPr>
          <p:cNvPicPr>
            <a:picLocks noChangeAspect="1"/>
          </p:cNvPicPr>
          <p:nvPr/>
        </p:nvPicPr>
        <p:blipFill>
          <a:blip r:embed="rId2"/>
          <a:stretch>
            <a:fillRect/>
          </a:stretch>
        </p:blipFill>
        <p:spPr>
          <a:xfrm>
            <a:off x="2029701" y="3136033"/>
            <a:ext cx="6556061" cy="2602297"/>
          </a:xfrm>
          <a:prstGeom prst="rect">
            <a:avLst/>
          </a:prstGeom>
        </p:spPr>
      </p:pic>
      <p:sp>
        <p:nvSpPr>
          <p:cNvPr id="5" name="文本框 7">
            <a:extLst>
              <a:ext uri="{FF2B5EF4-FFF2-40B4-BE49-F238E27FC236}">
                <a16:creationId xmlns:a16="http://schemas.microsoft.com/office/drawing/2014/main" id="{0BBC660C-EE82-D3AF-F452-051850B28417}"/>
              </a:ext>
            </a:extLst>
          </p:cNvPr>
          <p:cNvSpPr txBox="1"/>
          <p:nvPr/>
        </p:nvSpPr>
        <p:spPr>
          <a:xfrm>
            <a:off x="3059832" y="5578901"/>
            <a:ext cx="449580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zh-CN" dirty="0"/>
              <a:t>图书管理系统构件示例图</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02672C8-9564-40D7-BFD9-3A5BE0DCD800}"/>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dirty="0"/>
              <a:t>UML</a:t>
            </a:r>
            <a:r>
              <a:rPr lang="zh-CN" altLang="en-US" b="1" dirty="0"/>
              <a:t>物理框架机制</a:t>
            </a:r>
            <a:r>
              <a:rPr lang="en-US" altLang="zh-CN" b="1" dirty="0"/>
              <a:t>-</a:t>
            </a:r>
            <a:r>
              <a:rPr lang="zh-CN" altLang="en-US" sz="3200" b="1" dirty="0"/>
              <a:t>配置图</a:t>
            </a:r>
          </a:p>
        </p:txBody>
      </p:sp>
      <p:sp>
        <p:nvSpPr>
          <p:cNvPr id="174083" name="Rectangle 3">
            <a:extLst>
              <a:ext uri="{FF2B5EF4-FFF2-40B4-BE49-F238E27FC236}">
                <a16:creationId xmlns:a16="http://schemas.microsoft.com/office/drawing/2014/main" id="{FF5B5C29-FB8B-4CA1-86B8-CFA0D1E078E6}"/>
              </a:ext>
            </a:extLst>
          </p:cNvPr>
          <p:cNvSpPr>
            <a:spLocks noChangeArrowheads="1"/>
          </p:cNvSpPr>
          <p:nvPr/>
        </p:nvSpPr>
        <p:spPr bwMode="auto">
          <a:xfrm>
            <a:off x="395288" y="1700213"/>
            <a:ext cx="8064500" cy="425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pPr>
            <a:r>
              <a:rPr lang="en-US"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配置</a:t>
            </a:r>
            <a:r>
              <a:rPr lang="en-US" altLang="en-US" sz="2600" dirty="0" err="1">
                <a:latin typeface="黑体" panose="02010609060101010101" pitchFamily="49" charset="-122"/>
                <a:ea typeface="黑体" panose="02010609060101010101" pitchFamily="49" charset="-122"/>
              </a:rPr>
              <a:t>图（Deployment</a:t>
            </a:r>
            <a:r>
              <a:rPr lang="en-US" altLang="en-US" sz="2600" dirty="0">
                <a:latin typeface="黑体" panose="02010609060101010101" pitchFamily="49" charset="-122"/>
                <a:ea typeface="黑体" panose="02010609060101010101" pitchFamily="49" charset="-122"/>
              </a:rPr>
              <a:t> </a:t>
            </a:r>
            <a:r>
              <a:rPr lang="en-US" altLang="en-US" sz="2600" dirty="0" err="1">
                <a:latin typeface="黑体" panose="02010609060101010101" pitchFamily="49" charset="-122"/>
                <a:ea typeface="黑体" panose="02010609060101010101" pitchFamily="49" charset="-122"/>
              </a:rPr>
              <a:t>diagram）描述了系统硬件和软件物理配置情况和系统体系结构，显示系统运行时刻的结构</a:t>
            </a:r>
            <a:r>
              <a:rPr lang="en-US"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a:lnSpc>
                <a:spcPct val="130000"/>
              </a:lnSpc>
            </a:pPr>
            <a:r>
              <a:rPr lang="zh-CN" altLang="en-US" sz="2600" dirty="0">
                <a:latin typeface="黑体" panose="02010609060101010101" pitchFamily="49" charset="-122"/>
                <a:ea typeface="黑体" panose="02010609060101010101" pitchFamily="49" charset="-122"/>
              </a:rPr>
              <a:t>    配置图包含结点和连接两个元素，配置图中的结点代表实际的物理设备以及在该设备上运行的构件和对象，结点的图符是一个立方体。</a:t>
            </a:r>
          </a:p>
          <a:p>
            <a:pPr>
              <a:lnSpc>
                <a:spcPct val="130000"/>
              </a:lnSpc>
            </a:pPr>
            <a:r>
              <a:rPr lang="zh-CN" altLang="en-US" sz="2600" dirty="0">
                <a:latin typeface="黑体" panose="02010609060101010101" pitchFamily="49" charset="-122"/>
                <a:ea typeface="黑体" panose="02010609060101010101" pitchFamily="49" charset="-122"/>
              </a:rPr>
              <a:t>    配置图各结点之间进行交互的通信路径称为连接用结点间的连线表示。</a:t>
            </a:r>
            <a:endParaRPr lang="en-US" altLang="zh-CN" sz="2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083">
                                            <p:txEl>
                                              <p:pRg st="1" end="1"/>
                                            </p:txEl>
                                          </p:spTgt>
                                        </p:tgtEl>
                                        <p:attrNameLst>
                                          <p:attrName>style.visibility</p:attrName>
                                        </p:attrNameLst>
                                      </p:cBhvr>
                                      <p:to>
                                        <p:strVal val="visible"/>
                                      </p:to>
                                    </p:set>
                                    <p:anim calcmode="lin" valueType="num">
                                      <p:cBhvr additive="base">
                                        <p:cTn id="7" dur="500" fill="hold"/>
                                        <p:tgtEl>
                                          <p:spTgt spid="1740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anim calcmode="lin" valueType="num">
                                      <p:cBhvr additive="base">
                                        <p:cTn id="13" dur="500" fill="hold"/>
                                        <p:tgtEl>
                                          <p:spTgt spid="1740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E39B966-856A-48A4-B61A-1192A0E68883}"/>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dirty="0"/>
              <a:t> </a:t>
            </a:r>
            <a:r>
              <a:rPr lang="en-US" altLang="zh-CN" b="1" dirty="0"/>
              <a:t>UML</a:t>
            </a:r>
            <a:r>
              <a:rPr lang="zh-CN" altLang="en-US" b="1" dirty="0"/>
              <a:t>物理框架机制</a:t>
            </a:r>
            <a:r>
              <a:rPr lang="en-US" altLang="zh-CN" b="1" dirty="0"/>
              <a:t>-</a:t>
            </a:r>
            <a:r>
              <a:rPr lang="zh-CN" altLang="en-US" sz="3200" b="1" dirty="0"/>
              <a:t>配置图</a:t>
            </a:r>
          </a:p>
        </p:txBody>
      </p:sp>
      <p:sp>
        <p:nvSpPr>
          <p:cNvPr id="107523" name="Rectangle 4">
            <a:extLst>
              <a:ext uri="{FF2B5EF4-FFF2-40B4-BE49-F238E27FC236}">
                <a16:creationId xmlns:a16="http://schemas.microsoft.com/office/drawing/2014/main" id="{8178E8F0-00B3-4DE5-83B4-7116D1BA9E60}"/>
              </a:ext>
            </a:extLst>
          </p:cNvPr>
          <p:cNvSpPr>
            <a:spLocks noChangeArrowheads="1"/>
          </p:cNvSpPr>
          <p:nvPr/>
        </p:nvSpPr>
        <p:spPr bwMode="auto">
          <a:xfrm>
            <a:off x="539750" y="1773238"/>
            <a:ext cx="1077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0066FF"/>
                </a:solidFill>
                <a:latin typeface="黑体" panose="02010609060101010101" pitchFamily="49" charset="-122"/>
                <a:ea typeface="黑体" panose="02010609060101010101" pitchFamily="49" charset="-122"/>
              </a:rPr>
              <a:t> 例：</a:t>
            </a:r>
          </a:p>
        </p:txBody>
      </p:sp>
      <p:pic>
        <p:nvPicPr>
          <p:cNvPr id="3" name="图片 2">
            <a:extLst>
              <a:ext uri="{FF2B5EF4-FFF2-40B4-BE49-F238E27FC236}">
                <a16:creationId xmlns:a16="http://schemas.microsoft.com/office/drawing/2014/main" id="{C088663B-5EF1-53CA-111A-577B41BA9558}"/>
              </a:ext>
            </a:extLst>
          </p:cNvPr>
          <p:cNvPicPr>
            <a:picLocks noChangeAspect="1"/>
          </p:cNvPicPr>
          <p:nvPr/>
        </p:nvPicPr>
        <p:blipFill>
          <a:blip r:embed="rId2"/>
          <a:stretch>
            <a:fillRect/>
          </a:stretch>
        </p:blipFill>
        <p:spPr>
          <a:xfrm>
            <a:off x="2483768" y="1671423"/>
            <a:ext cx="4650249" cy="4218202"/>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AF06C72-AE26-45F7-BC1C-E3D915330F00}"/>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8547" name="2 Subtítulo">
            <a:extLst>
              <a:ext uri="{FF2B5EF4-FFF2-40B4-BE49-F238E27FC236}">
                <a16:creationId xmlns:a16="http://schemas.microsoft.com/office/drawing/2014/main" id="{002AB6B3-2B71-416F-AE50-4058303F110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108548" name="Imagen 5" descr="C:\Users\Design\Documents\Edu\Product Launch\shadown.png">
            <a:extLst>
              <a:ext uri="{FF2B5EF4-FFF2-40B4-BE49-F238E27FC236}">
                <a16:creationId xmlns:a16="http://schemas.microsoft.com/office/drawing/2014/main" id="{4DC6E863-A54A-44FE-9684-B511253BB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Imagen 5" descr="C:\Users\Design\Documents\Edu\Product Launch\shadown.png">
            <a:extLst>
              <a:ext uri="{FF2B5EF4-FFF2-40B4-BE49-F238E27FC236}">
                <a16:creationId xmlns:a16="http://schemas.microsoft.com/office/drawing/2014/main" id="{316FC8A7-A177-4DDE-837B-C0A3AD4A7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TextBox 3">
            <a:hlinkClick r:id="rId5" action="ppaction://hlinksldjump"/>
            <a:extLst>
              <a:ext uri="{FF2B5EF4-FFF2-40B4-BE49-F238E27FC236}">
                <a16:creationId xmlns:a16="http://schemas.microsoft.com/office/drawing/2014/main" id="{F44CCD3E-4B03-4536-926A-5FF23D4BDAE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1" name="TextBox 4">
            <a:hlinkClick r:id="rId6" action="ppaction://hlinksldjump"/>
            <a:extLst>
              <a:ext uri="{FF2B5EF4-FFF2-40B4-BE49-F238E27FC236}">
                <a16:creationId xmlns:a16="http://schemas.microsoft.com/office/drawing/2014/main" id="{04546D03-3E28-4634-A2D3-4277A142A70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2" name="TextBox 5">
            <a:extLst>
              <a:ext uri="{FF2B5EF4-FFF2-40B4-BE49-F238E27FC236}">
                <a16:creationId xmlns:a16="http://schemas.microsoft.com/office/drawing/2014/main" id="{D349CEE7-E91E-478F-BDD8-8904A73DBE9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553" name="TextBox 6">
            <a:extLst>
              <a:ext uri="{FF2B5EF4-FFF2-40B4-BE49-F238E27FC236}">
                <a16:creationId xmlns:a16="http://schemas.microsoft.com/office/drawing/2014/main" id="{F628AFAA-3435-403D-A6A3-16C566840F5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2E068456-66BE-4D59-828D-4A0D21D605AF}"/>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E76B8E0A-5B95-45CC-9297-6C9C678C237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9.7 3</a:t>
            </a:r>
            <a:r>
              <a:rPr lang="zh-CN" altLang="en-US" sz="2400" dirty="0">
                <a:solidFill>
                  <a:srgbClr val="D9D9D9"/>
                </a:solidFill>
                <a:latin typeface="+mn-ea"/>
                <a:ea typeface="+mn-ea"/>
              </a:rPr>
              <a:t>种模型之间的关系</a:t>
            </a:r>
          </a:p>
        </p:txBody>
      </p:sp>
      <p:sp>
        <p:nvSpPr>
          <p:cNvPr id="14" name="矩形 13">
            <a:extLst>
              <a:ext uri="{FF2B5EF4-FFF2-40B4-BE49-F238E27FC236}">
                <a16:creationId xmlns:a16="http://schemas.microsoft.com/office/drawing/2014/main" id="{73C8FD06-3E93-4BE5-9A87-879E0AB35730}"/>
              </a:ext>
            </a:extLst>
          </p:cNvPr>
          <p:cNvSpPr/>
          <p:nvPr/>
        </p:nvSpPr>
        <p:spPr>
          <a:xfrm>
            <a:off x="927100" y="50895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FEFEAAE1-5259-44C5-9918-7A8CCD270288}"/>
              </a:ext>
            </a:extLst>
          </p:cNvPr>
          <p:cNvSpPr/>
          <p:nvPr/>
        </p:nvSpPr>
        <p:spPr>
          <a:xfrm rot="5400000">
            <a:off x="335757" y="51760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15E773C9-68E0-4C38-A322-ED054BF6B08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9.7 3</a:t>
            </a:r>
            <a:r>
              <a:rPr lang="zh-CN" altLang="en-US" sz="2400" dirty="0">
                <a:solidFill>
                  <a:srgbClr val="D9D9D9"/>
                </a:solidFill>
                <a:latin typeface="+mn-ea"/>
                <a:ea typeface="+mn-ea"/>
              </a:rPr>
              <a:t>种模型之间的关系</a:t>
            </a:r>
          </a:p>
        </p:txBody>
      </p:sp>
      <p:sp>
        <p:nvSpPr>
          <p:cNvPr id="26628" name="标题 3">
            <a:extLst>
              <a:ext uri="{FF2B5EF4-FFF2-40B4-BE49-F238E27FC236}">
                <a16:creationId xmlns:a16="http://schemas.microsoft.com/office/drawing/2014/main" id="{8084BA16-FC89-4B75-89F4-F516DB26E65F}"/>
              </a:ext>
            </a:extLst>
          </p:cNvPr>
          <p:cNvSpPr>
            <a:spLocks noGrp="1"/>
          </p:cNvSpPr>
          <p:nvPr>
            <p:ph type="title" idx="4294967295"/>
          </p:nvPr>
        </p:nvSpPr>
        <p:spPr>
          <a:xfrm>
            <a:off x="0" y="53975"/>
            <a:ext cx="8229600" cy="1143000"/>
          </a:xfrm>
        </p:spPr>
        <p:txBody>
          <a:bodyPr/>
          <a:lstStyle/>
          <a:p>
            <a:pPr>
              <a:defRPr/>
            </a:pPr>
            <a:r>
              <a:rPr lang="en-US" altLang="zh-CN" b="1" dirty="0">
                <a:latin typeface="+mn-ea"/>
                <a:ea typeface="+mn-ea"/>
              </a:rPr>
              <a:t>9.7 3</a:t>
            </a:r>
            <a:r>
              <a:rPr lang="zh-CN" altLang="zh-CN" b="1" dirty="0"/>
              <a:t>种模型之间的关系</a:t>
            </a:r>
            <a:endParaRPr lang="zh-CN" altLang="en-US" b="1" dirty="0"/>
          </a:p>
        </p:txBody>
      </p:sp>
      <p:sp>
        <p:nvSpPr>
          <p:cNvPr id="32775" name="TextBox 7">
            <a:extLst>
              <a:ext uri="{FF2B5EF4-FFF2-40B4-BE49-F238E27FC236}">
                <a16:creationId xmlns:a16="http://schemas.microsoft.com/office/drawing/2014/main" id="{EB0ADDEC-0932-4089-8070-C17D00873A30}"/>
              </a:ext>
            </a:extLst>
          </p:cNvPr>
          <p:cNvSpPr txBox="1">
            <a:spLocks noChangeArrowheads="1"/>
          </p:cNvSpPr>
          <p:nvPr/>
        </p:nvSpPr>
        <p:spPr bwMode="auto">
          <a:xfrm>
            <a:off x="457200" y="1412875"/>
            <a:ext cx="83629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defRPr/>
            </a:pPr>
            <a:r>
              <a:rPr lang="en-US" altLang="zh-CN" sz="2200" dirty="0">
                <a:latin typeface="+mn-ea"/>
                <a:ea typeface="+mn-ea"/>
              </a:rPr>
              <a:t>    </a:t>
            </a:r>
            <a:r>
              <a:rPr lang="zh-CN" altLang="zh-CN" sz="2400" b="1" dirty="0">
                <a:solidFill>
                  <a:srgbClr val="C00000"/>
                </a:solidFill>
                <a:latin typeface="+mn-ea"/>
                <a:ea typeface="+mn-ea"/>
              </a:rPr>
              <a:t>功能模型</a:t>
            </a:r>
            <a:r>
              <a:rPr lang="zh-CN" altLang="zh-CN" sz="2400" dirty="0">
                <a:latin typeface="+mn-ea"/>
                <a:ea typeface="+mn-ea"/>
              </a:rPr>
              <a:t>指明了系统应该“做什么”；</a:t>
            </a:r>
            <a:r>
              <a:rPr lang="zh-CN" altLang="zh-CN" sz="2400" b="1" dirty="0">
                <a:solidFill>
                  <a:srgbClr val="C00000"/>
                </a:solidFill>
                <a:latin typeface="+mn-ea"/>
                <a:ea typeface="+mn-ea"/>
              </a:rPr>
              <a:t>动态模型</a:t>
            </a:r>
            <a:r>
              <a:rPr lang="zh-CN" altLang="zh-CN" sz="2400" dirty="0">
                <a:latin typeface="+mn-ea"/>
                <a:ea typeface="+mn-ea"/>
              </a:rPr>
              <a:t>明确规定了什么时候</a:t>
            </a:r>
            <a:r>
              <a:rPr lang="en-US" altLang="zh-CN" sz="2400" dirty="0">
                <a:latin typeface="+mn-ea"/>
                <a:ea typeface="+mn-ea"/>
              </a:rPr>
              <a:t>(</a:t>
            </a:r>
            <a:r>
              <a:rPr lang="zh-CN" altLang="zh-CN" sz="2400" dirty="0">
                <a:latin typeface="+mn-ea"/>
                <a:ea typeface="+mn-ea"/>
              </a:rPr>
              <a:t>即在何种状态下接受了什么事件的触发</a:t>
            </a:r>
            <a:r>
              <a:rPr lang="en-US" altLang="zh-CN" sz="2400" dirty="0">
                <a:latin typeface="+mn-ea"/>
                <a:ea typeface="+mn-ea"/>
              </a:rPr>
              <a:t>)</a:t>
            </a:r>
            <a:r>
              <a:rPr lang="zh-CN" altLang="zh-CN" sz="2400" dirty="0">
                <a:latin typeface="+mn-ea"/>
                <a:ea typeface="+mn-ea"/>
              </a:rPr>
              <a:t>做；</a:t>
            </a:r>
            <a:r>
              <a:rPr lang="zh-CN" altLang="zh-CN" sz="2400" b="1" dirty="0">
                <a:solidFill>
                  <a:srgbClr val="C00000"/>
                </a:solidFill>
                <a:latin typeface="+mn-ea"/>
                <a:ea typeface="+mn-ea"/>
              </a:rPr>
              <a:t>对象模型</a:t>
            </a:r>
            <a:r>
              <a:rPr lang="zh-CN" altLang="zh-CN" sz="2400" dirty="0">
                <a:latin typeface="+mn-ea"/>
                <a:ea typeface="+mn-ea"/>
              </a:rPr>
              <a:t>则定义了做事情的实体。</a:t>
            </a:r>
          </a:p>
          <a:p>
            <a:pPr marL="0" indent="0">
              <a:lnSpc>
                <a:spcPts val="3000"/>
              </a:lnSpc>
              <a:defRPr/>
            </a:pPr>
            <a:r>
              <a:rPr lang="en-US" altLang="zh-CN" sz="2400" dirty="0">
                <a:latin typeface="+mn-ea"/>
                <a:ea typeface="+mn-ea"/>
              </a:rPr>
              <a:t>    </a:t>
            </a:r>
            <a:r>
              <a:rPr lang="zh-CN" altLang="zh-CN" sz="2400" dirty="0">
                <a:latin typeface="+mn-ea"/>
                <a:ea typeface="+mn-ea"/>
              </a:rPr>
              <a:t>在面向对象方法学中，对象模型是最基本最重要的，它为其他两种模型奠定了基础，人们依靠对象模型完成</a:t>
            </a:r>
            <a:r>
              <a:rPr lang="en-US" altLang="zh-CN" sz="2400" dirty="0">
                <a:latin typeface="+mn-ea"/>
                <a:ea typeface="+mn-ea"/>
              </a:rPr>
              <a:t>3</a:t>
            </a:r>
            <a:r>
              <a:rPr lang="zh-CN" altLang="zh-CN" sz="2400" dirty="0">
                <a:latin typeface="+mn-ea"/>
                <a:ea typeface="+mn-ea"/>
              </a:rPr>
              <a:t>种模型的集成。下面扼要地叙述</a:t>
            </a:r>
            <a:r>
              <a:rPr lang="en-US" altLang="zh-CN" sz="2400" dirty="0">
                <a:latin typeface="+mn-ea"/>
                <a:ea typeface="+mn-ea"/>
              </a:rPr>
              <a:t>3</a:t>
            </a:r>
            <a:r>
              <a:rPr lang="zh-CN" altLang="zh-CN" sz="2400" dirty="0">
                <a:latin typeface="+mn-ea"/>
                <a:ea typeface="+mn-ea"/>
              </a:rPr>
              <a:t>种模型之间的关系。</a:t>
            </a:r>
          </a:p>
          <a:p>
            <a:pPr marL="972000">
              <a:lnSpc>
                <a:spcPts val="3000"/>
              </a:lnSpc>
              <a:buSzPct val="70000"/>
              <a:buFont typeface="Wingdings" panose="05000000000000000000" pitchFamily="2" charset="2"/>
              <a:buChar char="l"/>
              <a:defRPr/>
            </a:pPr>
            <a:r>
              <a:rPr lang="zh-CN" altLang="zh-CN" sz="2400" dirty="0">
                <a:latin typeface="+mn-ea"/>
                <a:ea typeface="+mn-ea"/>
              </a:rPr>
              <a:t>针对每个类建立的动态模型，描述了类实例的生命周期或运行周期。</a:t>
            </a:r>
          </a:p>
          <a:p>
            <a:pPr marL="972000">
              <a:lnSpc>
                <a:spcPts val="3000"/>
              </a:lnSpc>
              <a:buSzPct val="70000"/>
              <a:buFont typeface="Wingdings" panose="05000000000000000000" pitchFamily="2" charset="2"/>
              <a:buChar char="l"/>
              <a:defRPr/>
            </a:pPr>
            <a:r>
              <a:rPr lang="zh-CN" altLang="zh-CN" sz="2400" dirty="0">
                <a:latin typeface="+mn-ea"/>
                <a:ea typeface="+mn-ea"/>
              </a:rPr>
              <a:t>状态转换驱使行为发生，这些行为在数据流图中被映射成处理，在用例图中被映射成用例，它们同时与类图中的服务相对应。</a:t>
            </a:r>
            <a:endParaRPr lang="en-US" altLang="zh-CN" sz="2400" b="1" dirty="0">
              <a:latin typeface="+mn-ea"/>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E07C79A-8DAE-4099-A365-545D0E4BFD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9.7 3</a:t>
            </a:r>
            <a:r>
              <a:rPr lang="zh-CN" altLang="en-US" sz="2400" dirty="0">
                <a:solidFill>
                  <a:srgbClr val="D9D9D9"/>
                </a:solidFill>
                <a:latin typeface="+mn-ea"/>
                <a:ea typeface="+mn-ea"/>
              </a:rPr>
              <a:t>种模型之间的关系</a:t>
            </a:r>
          </a:p>
        </p:txBody>
      </p:sp>
      <p:sp>
        <p:nvSpPr>
          <p:cNvPr id="26628" name="标题 3">
            <a:extLst>
              <a:ext uri="{FF2B5EF4-FFF2-40B4-BE49-F238E27FC236}">
                <a16:creationId xmlns:a16="http://schemas.microsoft.com/office/drawing/2014/main" id="{E151A64E-C9AB-409E-A559-7F0407A9D5A4}"/>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9.7 3</a:t>
            </a:r>
            <a:r>
              <a:rPr lang="zh-CN" altLang="zh-CN" b="1" dirty="0"/>
              <a:t>种模型之间的关系</a:t>
            </a:r>
            <a:endParaRPr lang="zh-CN" altLang="en-US" b="1" dirty="0"/>
          </a:p>
        </p:txBody>
      </p:sp>
      <p:sp>
        <p:nvSpPr>
          <p:cNvPr id="32775" name="TextBox 7">
            <a:extLst>
              <a:ext uri="{FF2B5EF4-FFF2-40B4-BE49-F238E27FC236}">
                <a16:creationId xmlns:a16="http://schemas.microsoft.com/office/drawing/2014/main" id="{FCC7092E-F6CB-437B-8412-7D5CEF6193B6}"/>
              </a:ext>
            </a:extLst>
          </p:cNvPr>
          <p:cNvSpPr txBox="1">
            <a:spLocks noChangeArrowheads="1"/>
          </p:cNvSpPr>
          <p:nvPr/>
        </p:nvSpPr>
        <p:spPr bwMode="auto">
          <a:xfrm>
            <a:off x="409575" y="1238250"/>
            <a:ext cx="85074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2800"/>
              </a:lnSpc>
              <a:buSzPct val="70000"/>
              <a:buFont typeface="Wingdings" panose="05000000000000000000" pitchFamily="2" charset="2"/>
              <a:buChar char="l"/>
              <a:defRPr/>
            </a:pPr>
            <a:r>
              <a:rPr lang="zh-CN" altLang="zh-CN" sz="2400" dirty="0">
                <a:latin typeface="+mn-ea"/>
                <a:ea typeface="+mn-ea"/>
              </a:rPr>
              <a:t>功能模型中的处理（或用例）对应于对象模型中的类所提供的服务。通常，复杂的处理（或用例）对应于复杂对象提供的服务，简单的处理（或用例）对应于更基本的对象提供的服务。有时一个处理（或用例）对应多个服务，也有一个服务对应多个处理（或用例）的时候。</a:t>
            </a:r>
          </a:p>
          <a:p>
            <a:pPr>
              <a:lnSpc>
                <a:spcPts val="2800"/>
              </a:lnSpc>
              <a:buSzPct val="70000"/>
              <a:buFont typeface="Wingdings" panose="05000000000000000000" pitchFamily="2" charset="2"/>
              <a:buChar char="l"/>
              <a:defRPr/>
            </a:pPr>
            <a:r>
              <a:rPr lang="zh-CN" altLang="zh-CN" sz="2400" dirty="0">
                <a:latin typeface="+mn-ea"/>
                <a:ea typeface="+mn-ea"/>
              </a:rPr>
              <a:t>数据流图中的数据存储，以及数据的源点</a:t>
            </a:r>
            <a:r>
              <a:rPr lang="en-US" altLang="zh-CN" sz="2400" dirty="0">
                <a:latin typeface="+mn-ea"/>
                <a:ea typeface="+mn-ea"/>
              </a:rPr>
              <a:t>/</a:t>
            </a:r>
            <a:r>
              <a:rPr lang="zh-CN" altLang="zh-CN" sz="2400" dirty="0">
                <a:latin typeface="+mn-ea"/>
                <a:ea typeface="+mn-ea"/>
              </a:rPr>
              <a:t>终点，通常是对象模型中的对象。</a:t>
            </a:r>
          </a:p>
          <a:p>
            <a:pPr>
              <a:lnSpc>
                <a:spcPts val="2800"/>
              </a:lnSpc>
              <a:buSzPct val="70000"/>
              <a:buFont typeface="Wingdings" panose="05000000000000000000" pitchFamily="2" charset="2"/>
              <a:buChar char="l"/>
              <a:defRPr/>
            </a:pPr>
            <a:r>
              <a:rPr lang="zh-CN" altLang="zh-CN" sz="2400" dirty="0">
                <a:latin typeface="+mn-ea"/>
                <a:ea typeface="+mn-ea"/>
              </a:rPr>
              <a:t>数据流图中的数据流，往往是对象模型中对象的属性值，也可能是整个对象。</a:t>
            </a:r>
          </a:p>
          <a:p>
            <a:pPr>
              <a:lnSpc>
                <a:spcPts val="2800"/>
              </a:lnSpc>
              <a:buSzPct val="70000"/>
              <a:buFont typeface="Wingdings" panose="05000000000000000000" pitchFamily="2" charset="2"/>
              <a:buChar char="l"/>
              <a:defRPr/>
            </a:pPr>
            <a:r>
              <a:rPr lang="zh-CN" altLang="zh-CN" sz="2400" dirty="0">
                <a:latin typeface="+mn-ea"/>
                <a:ea typeface="+mn-ea"/>
              </a:rPr>
              <a:t>用例图中的行为者，可能是对象模型中的对象。</a:t>
            </a:r>
          </a:p>
          <a:p>
            <a:pPr>
              <a:lnSpc>
                <a:spcPts val="2800"/>
              </a:lnSpc>
              <a:buSzPct val="70000"/>
              <a:buFont typeface="Wingdings" panose="05000000000000000000" pitchFamily="2" charset="2"/>
              <a:buChar char="l"/>
              <a:defRPr/>
            </a:pPr>
            <a:r>
              <a:rPr lang="zh-CN" altLang="zh-CN" sz="2400" dirty="0">
                <a:latin typeface="+mn-ea"/>
                <a:ea typeface="+mn-ea"/>
              </a:rPr>
              <a:t>功能模型中的处理（或用例）可能产生动态模型中的事件。</a:t>
            </a:r>
          </a:p>
          <a:p>
            <a:pPr>
              <a:lnSpc>
                <a:spcPts val="2800"/>
              </a:lnSpc>
              <a:buSzPct val="70000"/>
              <a:buFont typeface="Wingdings" panose="05000000000000000000" pitchFamily="2" charset="2"/>
              <a:buChar char="l"/>
              <a:defRPr/>
            </a:pPr>
            <a:r>
              <a:rPr lang="zh-CN" altLang="zh-CN" sz="2400" dirty="0">
                <a:latin typeface="+mn-ea"/>
                <a:ea typeface="+mn-ea"/>
              </a:rPr>
              <a:t>对象模型描述了数据流图中的数据流、数据存储以及数据源点</a:t>
            </a:r>
            <a:r>
              <a:rPr lang="en-US" altLang="zh-CN" sz="2400" dirty="0">
                <a:latin typeface="+mn-ea"/>
                <a:ea typeface="+mn-ea"/>
              </a:rPr>
              <a:t>/</a:t>
            </a:r>
            <a:r>
              <a:rPr lang="zh-CN" altLang="zh-CN" sz="2400" dirty="0">
                <a:latin typeface="+mn-ea"/>
                <a:ea typeface="+mn-ea"/>
              </a:rPr>
              <a:t>终点的结构。</a:t>
            </a:r>
            <a:endParaRPr lang="en-US" altLang="zh-CN" sz="2400" b="1" dirty="0">
              <a:latin typeface="+mn-ea"/>
              <a:ea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59BE265C-7254-4214-9D1D-A7C5B50F1EAD}"/>
              </a:ext>
            </a:extLst>
          </p:cNvPr>
          <p:cNvSpPr>
            <a:spLocks noGrp="1"/>
          </p:cNvSpPr>
          <p:nvPr>
            <p:ph type="title" idx="4294967295"/>
          </p:nvPr>
        </p:nvSpPr>
        <p:spPr>
          <a:xfrm>
            <a:off x="0" y="-26988"/>
            <a:ext cx="8229600" cy="1143001"/>
          </a:xfrm>
        </p:spPr>
        <p:txBody>
          <a:bodyPr/>
          <a:lstStyle/>
          <a:p>
            <a:r>
              <a:rPr lang="zh-CN" altLang="en-US" b="1"/>
              <a:t>本章小结</a:t>
            </a:r>
          </a:p>
        </p:txBody>
      </p:sp>
      <p:sp>
        <p:nvSpPr>
          <p:cNvPr id="3" name="内容占位符 2">
            <a:extLst>
              <a:ext uri="{FF2B5EF4-FFF2-40B4-BE49-F238E27FC236}">
                <a16:creationId xmlns:a16="http://schemas.microsoft.com/office/drawing/2014/main" id="{0260EE88-3C10-4590-99FB-31E8C0DF7F01}"/>
              </a:ext>
            </a:extLst>
          </p:cNvPr>
          <p:cNvSpPr>
            <a:spLocks noGrp="1"/>
          </p:cNvSpPr>
          <p:nvPr>
            <p:ph idx="4294967295"/>
          </p:nvPr>
        </p:nvSpPr>
        <p:spPr>
          <a:xfrm>
            <a:off x="574675" y="981075"/>
            <a:ext cx="8569325" cy="5184775"/>
          </a:xfrm>
        </p:spPr>
        <p:txBody>
          <a:bodyPr/>
          <a:lstStyle/>
          <a:p>
            <a:pPr marL="0" indent="0">
              <a:lnSpc>
                <a:spcPts val="2500"/>
              </a:lnSpc>
              <a:buFont typeface="Arial" charset="0"/>
              <a:buNone/>
              <a:defRPr/>
            </a:pPr>
            <a:r>
              <a:rPr lang="en-US" altLang="zh-CN" sz="2000" dirty="0">
                <a:latin typeface="+mn-ea"/>
              </a:rPr>
              <a:t>1.</a:t>
            </a:r>
            <a:r>
              <a:rPr lang="zh-CN" altLang="zh-CN" sz="2000" dirty="0">
                <a:latin typeface="+mn-ea"/>
              </a:rPr>
              <a:t> 面向对象范型明显优于结构化范型</a:t>
            </a:r>
            <a:r>
              <a:rPr lang="zh-CN" altLang="en-US" sz="2000" dirty="0">
                <a:latin typeface="+mn-ea"/>
              </a:rPr>
              <a:t>，</a:t>
            </a:r>
            <a:r>
              <a:rPr lang="zh-CN" altLang="zh-CN" sz="2000" dirty="0">
                <a:latin typeface="+mn-ea"/>
              </a:rPr>
              <a:t>使用面向对象范型能够开发出稳定性好、可重用性好和可维护性好的软件</a:t>
            </a:r>
            <a:r>
              <a:rPr lang="zh-CN" altLang="en-US" sz="2000" dirty="0">
                <a:latin typeface="+mn-ea"/>
              </a:rPr>
              <a:t>。</a:t>
            </a:r>
            <a:endParaRPr lang="en-US" altLang="zh-CN" sz="2000" dirty="0">
              <a:latin typeface="+mn-ea"/>
            </a:endParaRPr>
          </a:p>
          <a:p>
            <a:pPr marL="0" indent="0">
              <a:lnSpc>
                <a:spcPts val="2500"/>
              </a:lnSpc>
              <a:buFont typeface="Arial" charset="0"/>
              <a:buNone/>
              <a:defRPr/>
            </a:pPr>
            <a:r>
              <a:rPr lang="en-US" altLang="zh-CN" sz="2000" dirty="0">
                <a:latin typeface="+mn-ea"/>
              </a:rPr>
              <a:t>2.</a:t>
            </a:r>
            <a:r>
              <a:rPr lang="zh-CN" altLang="zh-CN" sz="2000" dirty="0">
                <a:latin typeface="+mn-ea"/>
              </a:rPr>
              <a:t>面向对象方法学比较自然地模拟了人类认识客观世界的思维方式，在结构上尽可能一致。</a:t>
            </a:r>
            <a:endParaRPr lang="en-US" altLang="zh-CN" sz="2000" dirty="0">
              <a:latin typeface="+mn-ea"/>
            </a:endParaRPr>
          </a:p>
          <a:p>
            <a:pPr marL="0" indent="0">
              <a:lnSpc>
                <a:spcPts val="2500"/>
              </a:lnSpc>
              <a:buFont typeface="Arial" charset="0"/>
              <a:buNone/>
              <a:defRPr/>
            </a:pPr>
            <a:r>
              <a:rPr lang="en-US" altLang="zh-CN" sz="2000" dirty="0">
                <a:latin typeface="+mn-ea"/>
              </a:rPr>
              <a:t>3.</a:t>
            </a:r>
            <a:r>
              <a:rPr lang="zh-CN" altLang="zh-CN" sz="2000" dirty="0"/>
              <a:t>系统中每个对象都属于一个特定的对象类。类是对具有相同属性和行为的一组相似对象的定义。按照子类、父类的关系，把众多的类进一步组织成一个层次系统，处于下一层次上的类可以自动继承位于上一层次的类的属性和行为。</a:t>
            </a:r>
            <a:endParaRPr lang="en-US" altLang="zh-CN" sz="2000" dirty="0">
              <a:latin typeface="+mn-ea"/>
            </a:endParaRPr>
          </a:p>
          <a:p>
            <a:pPr marL="0" indent="0">
              <a:lnSpc>
                <a:spcPts val="2500"/>
              </a:lnSpc>
              <a:buFont typeface="Arial" charset="0"/>
              <a:buNone/>
              <a:defRPr/>
            </a:pPr>
            <a:r>
              <a:rPr lang="en-US" altLang="zh-CN" sz="2000" dirty="0">
                <a:latin typeface="+mn-ea"/>
              </a:rPr>
              <a:t>4.</a:t>
            </a:r>
            <a:r>
              <a:rPr lang="zh-CN" altLang="zh-CN" sz="2000" dirty="0">
                <a:latin typeface="+mn-ea"/>
              </a:rPr>
              <a:t>用面向对象观点建立系统的模型，分别是描述系统静态结构的对象模型、描述系统控制结构的动态模型以及描述系统计算结构的功能模型。其中，对象模型是最基本、最核心、最重要的。</a:t>
            </a:r>
            <a:endParaRPr lang="en-US" altLang="zh-CN" sz="2000" dirty="0">
              <a:latin typeface="+mn-ea"/>
            </a:endParaRPr>
          </a:p>
          <a:p>
            <a:pPr marL="0" indent="0">
              <a:lnSpc>
                <a:spcPts val="2500"/>
              </a:lnSpc>
              <a:buFont typeface="Arial" charset="0"/>
              <a:buNone/>
              <a:defRPr/>
            </a:pPr>
            <a:r>
              <a:rPr lang="en-US" altLang="zh-CN" sz="2000" dirty="0">
                <a:latin typeface="+mn-ea"/>
              </a:rPr>
              <a:t>5.</a:t>
            </a:r>
            <a:r>
              <a:rPr lang="zh-CN" altLang="zh-CN" sz="2000" dirty="0">
                <a:latin typeface="+mn-ea"/>
              </a:rPr>
              <a:t>统一建模语言</a:t>
            </a:r>
            <a:r>
              <a:rPr lang="en-US" altLang="zh-CN" sz="2000" dirty="0">
                <a:latin typeface="+mn-ea"/>
              </a:rPr>
              <a:t>UML</a:t>
            </a:r>
            <a:r>
              <a:rPr lang="zh-CN" altLang="zh-CN" sz="2000" dirty="0">
                <a:latin typeface="+mn-ea"/>
              </a:rPr>
              <a:t>是国际对象管理组织</a:t>
            </a:r>
            <a:r>
              <a:rPr lang="en-US" altLang="zh-CN" sz="2000" dirty="0">
                <a:latin typeface="+mn-ea"/>
              </a:rPr>
              <a:t>OMG</a:t>
            </a:r>
            <a:r>
              <a:rPr lang="zh-CN" altLang="zh-CN" sz="2000" dirty="0">
                <a:latin typeface="+mn-ea"/>
              </a:rPr>
              <a:t>批准的基于面向对象技术的标准建模语言。使用</a:t>
            </a:r>
            <a:r>
              <a:rPr lang="en-US" altLang="zh-CN" sz="2000" dirty="0">
                <a:latin typeface="+mn-ea"/>
              </a:rPr>
              <a:t>UML</a:t>
            </a:r>
            <a:r>
              <a:rPr lang="zh-CN" altLang="zh-CN" sz="2000" dirty="0">
                <a:latin typeface="+mn-ea"/>
              </a:rPr>
              <a:t>的类图来建立对象模型，使用</a:t>
            </a:r>
            <a:r>
              <a:rPr lang="en-US" altLang="zh-CN" sz="2000" dirty="0">
                <a:latin typeface="+mn-ea"/>
              </a:rPr>
              <a:t>UML</a:t>
            </a:r>
            <a:r>
              <a:rPr lang="zh-CN" altLang="zh-CN" sz="2000" dirty="0">
                <a:latin typeface="+mn-ea"/>
              </a:rPr>
              <a:t>的状态图来建立动态模型，使用数据流图或</a:t>
            </a:r>
            <a:r>
              <a:rPr lang="en-US" altLang="zh-CN" sz="2000" dirty="0">
                <a:latin typeface="+mn-ea"/>
              </a:rPr>
              <a:t>UML</a:t>
            </a:r>
            <a:r>
              <a:rPr lang="zh-CN" altLang="zh-CN" sz="2000" dirty="0">
                <a:latin typeface="+mn-ea"/>
              </a:rPr>
              <a:t>的用例图来建立功能模型。在</a:t>
            </a:r>
            <a:r>
              <a:rPr lang="en-US" altLang="zh-CN" sz="2000" dirty="0">
                <a:latin typeface="+mn-ea"/>
              </a:rPr>
              <a:t>UML</a:t>
            </a:r>
            <a:r>
              <a:rPr lang="zh-CN" altLang="zh-CN" sz="2000" dirty="0">
                <a:latin typeface="+mn-ea"/>
              </a:rPr>
              <a:t>中把用用例图建立起来的系统模型称为用例模型。</a:t>
            </a:r>
            <a:endParaRPr lang="zh-CN" altLang="en-US" sz="2000" dirty="0">
              <a:latin typeface="+mn-ea"/>
            </a:endParaRPr>
          </a:p>
        </p:txBody>
      </p:sp>
      <p:sp>
        <p:nvSpPr>
          <p:cNvPr id="5" name="1 Título">
            <a:extLst>
              <a:ext uri="{FF2B5EF4-FFF2-40B4-BE49-F238E27FC236}">
                <a16:creationId xmlns:a16="http://schemas.microsoft.com/office/drawing/2014/main" id="{2B2F8CFE-8738-4313-9F4F-CD22F988280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本章小结</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2">
            <a:extLst>
              <a:ext uri="{FF2B5EF4-FFF2-40B4-BE49-F238E27FC236}">
                <a16:creationId xmlns:a16="http://schemas.microsoft.com/office/drawing/2014/main" id="{8A241EBE-2B3C-436D-99EB-CF348FA2E885}"/>
              </a:ext>
            </a:extLst>
          </p:cNvPr>
          <p:cNvSpPr txBox="1">
            <a:spLocks noChangeArrowheads="1"/>
          </p:cNvSpPr>
          <p:nvPr/>
        </p:nvSpPr>
        <p:spPr bwMode="auto">
          <a:xfrm>
            <a:off x="971550" y="2349500"/>
            <a:ext cx="6985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400" b="1"/>
              <a:t>本章结束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2">
            <a:extLst>
              <a:ext uri="{FF2B5EF4-FFF2-40B4-BE49-F238E27FC236}">
                <a16:creationId xmlns:a16="http://schemas.microsoft.com/office/drawing/2014/main" id="{C7372235-4C08-43A0-88D2-C0DBD91701C6}"/>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17411" name="内容占位符 3">
            <a:extLst>
              <a:ext uri="{FF2B5EF4-FFF2-40B4-BE49-F238E27FC236}">
                <a16:creationId xmlns:a16="http://schemas.microsoft.com/office/drawing/2014/main" id="{F69E9266-C469-4C54-9610-EA348CFC9E3D}"/>
              </a:ext>
            </a:extLst>
          </p:cNvPr>
          <p:cNvSpPr>
            <a:spLocks noGrp="1"/>
          </p:cNvSpPr>
          <p:nvPr>
            <p:ph sz="quarter" idx="13"/>
          </p:nvPr>
        </p:nvSpPr>
        <p:spPr>
          <a:xfrm>
            <a:off x="574675" y="1557338"/>
            <a:ext cx="8569325" cy="4032250"/>
          </a:xfrm>
        </p:spPr>
        <p:txBody>
          <a:bodyPr/>
          <a:lstStyle/>
          <a:p>
            <a:pPr marL="0" indent="0">
              <a:buFont typeface="Arial" panose="020B0604020202020204" pitchFamily="34" charset="0"/>
              <a:buNone/>
            </a:pPr>
            <a:r>
              <a:rPr lang="zh-CN" altLang="en-US" sz="2200" b="1"/>
              <a:t>（</a:t>
            </a:r>
            <a:r>
              <a:rPr lang="en-US" altLang="zh-CN" sz="2200" b="1"/>
              <a:t>2</a:t>
            </a:r>
            <a:r>
              <a:rPr lang="zh-CN" altLang="en-US" sz="2200" b="1"/>
              <a:t>）面向对象设计</a:t>
            </a:r>
            <a:r>
              <a:rPr lang="zh-CN" altLang="en-US" sz="2200"/>
              <a:t>：面向对象的设计与传统的以功能分解为主的设计有所不同。具体设计步骤如下。</a:t>
            </a:r>
          </a:p>
          <a:p>
            <a:pPr marL="855663" lvl="1" indent="-457200">
              <a:buFontTx/>
              <a:buAutoNum type="circleNumDbPlain"/>
            </a:pPr>
            <a:r>
              <a:rPr lang="zh-CN" altLang="en-US" sz="2200"/>
              <a:t>应用面向对象分析，对用其他方法得到的系统分析的结果进行改进和完善</a:t>
            </a:r>
          </a:p>
          <a:p>
            <a:pPr marL="855663" lvl="1" indent="-457200">
              <a:buFontTx/>
              <a:buAutoNum type="circleNumDbPlain"/>
            </a:pPr>
            <a:r>
              <a:rPr lang="zh-CN" altLang="en-US" sz="2200"/>
              <a:t>设计交互过程和用户接口</a:t>
            </a:r>
          </a:p>
          <a:p>
            <a:pPr marL="855663" lvl="1" indent="-457200">
              <a:buFontTx/>
              <a:buAutoNum type="circleNumDbPlain"/>
            </a:pPr>
            <a:r>
              <a:rPr lang="zh-CN" altLang="en-US" sz="2200"/>
              <a:t>设计任务管理，根据前一步骤确定是否需要多重任务，确定并发性，确定以何种方式驱动任务，设计子系统以及任务之间的协调与通信方式，确定优先级</a:t>
            </a:r>
          </a:p>
          <a:p>
            <a:pPr marL="855663" lvl="1" indent="-457200">
              <a:buFontTx/>
              <a:buAutoNum type="circleNumDbPlain"/>
            </a:pPr>
            <a:r>
              <a:rPr lang="zh-CN" altLang="en-US" sz="2200"/>
              <a:t>设计全局资源，确定边界条件，确定任务或子系统的软、硬件分配</a:t>
            </a:r>
          </a:p>
          <a:p>
            <a:pPr marL="855663" lvl="1" indent="-457200">
              <a:buFontTx/>
              <a:buAutoNum type="circleNumDbPlain"/>
            </a:pPr>
            <a:r>
              <a:rPr lang="zh-CN" altLang="en-US" sz="2200"/>
              <a:t>对象设计</a:t>
            </a:r>
          </a:p>
        </p:txBody>
      </p:sp>
      <p:sp>
        <p:nvSpPr>
          <p:cNvPr id="6" name="标题 3">
            <a:extLst>
              <a:ext uri="{FF2B5EF4-FFF2-40B4-BE49-F238E27FC236}">
                <a16:creationId xmlns:a16="http://schemas.microsoft.com/office/drawing/2014/main" id="{40FAEBE9-E4CF-417B-90E0-618F96FBD309}"/>
              </a:ext>
            </a:extLst>
          </p:cNvPr>
          <p:cNvSpPr>
            <a:spLocks noGrp="1"/>
          </p:cNvSpPr>
          <p:nvPr>
            <p:ph type="title" idx="4294967295"/>
          </p:nvPr>
        </p:nvSpPr>
        <p:spPr>
          <a:xfrm>
            <a:off x="179388" y="-26988"/>
            <a:ext cx="8229600" cy="915988"/>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2">
            <a:extLst>
              <a:ext uri="{FF2B5EF4-FFF2-40B4-BE49-F238E27FC236}">
                <a16:creationId xmlns:a16="http://schemas.microsoft.com/office/drawing/2014/main" id="{862AB97B-DBC8-491D-B66F-BFC7F07C97B6}"/>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1A5AF4B2-A98E-4326-AA47-14F9D09E34EB}"/>
              </a:ext>
            </a:extLst>
          </p:cNvPr>
          <p:cNvSpPr>
            <a:spLocks noGrp="1"/>
          </p:cNvSpPr>
          <p:nvPr>
            <p:ph sz="quarter" idx="13"/>
          </p:nvPr>
        </p:nvSpPr>
        <p:spPr>
          <a:xfrm>
            <a:off x="468313" y="1628775"/>
            <a:ext cx="8229600" cy="2376488"/>
          </a:xfrm>
        </p:spPr>
        <p:txBody>
          <a:bodyPr/>
          <a:lstStyle/>
          <a:p>
            <a:pPr marL="0" indent="0">
              <a:buFont typeface="Arial" charset="0"/>
              <a:buNone/>
              <a:defRPr/>
            </a:pPr>
            <a:r>
              <a:rPr lang="zh-CN" altLang="en-US" sz="2200" b="1" dirty="0"/>
              <a:t>（</a:t>
            </a:r>
            <a:r>
              <a:rPr lang="en-US" altLang="zh-CN" sz="2200" b="1" dirty="0"/>
              <a:t>3</a:t>
            </a:r>
            <a:r>
              <a:rPr lang="zh-CN" altLang="en-US" sz="2200" b="1" dirty="0"/>
              <a:t>）面向对象实现</a:t>
            </a:r>
            <a:r>
              <a:rPr lang="zh-CN" altLang="en-US" sz="2200" dirty="0"/>
              <a:t>：使用面向对象语言实现面向对象的设计相对比较容易。如果用非面向对象语言实现面向对象的设计时，特别需要注意和规定保留程序的面向对象结构。</a:t>
            </a:r>
          </a:p>
          <a:p>
            <a:pPr>
              <a:buFont typeface="Arial" charset="0"/>
              <a:buChar char="•"/>
              <a:defRPr/>
            </a:pPr>
            <a:endParaRPr lang="zh-CN" altLang="en-US" sz="2200" dirty="0"/>
          </a:p>
          <a:p>
            <a:pPr marL="0" indent="0">
              <a:buFont typeface="Arial" charset="0"/>
              <a:buNone/>
              <a:defRPr/>
            </a:pPr>
            <a:r>
              <a:rPr lang="zh-CN" altLang="en-US" sz="2200" b="1" dirty="0"/>
              <a:t>（</a:t>
            </a:r>
            <a:r>
              <a:rPr lang="en-US" altLang="zh-CN" sz="2200" b="1" dirty="0"/>
              <a:t>4</a:t>
            </a:r>
            <a:r>
              <a:rPr lang="zh-CN" altLang="en-US" sz="2200" b="1" dirty="0"/>
              <a:t>）面向对象测试：</a:t>
            </a:r>
            <a:r>
              <a:rPr lang="zh-CN" altLang="en-US" sz="2200" dirty="0"/>
              <a:t>对面向对象实现的程序进行测试，包括模型测试、类测试、交互测试、系统（子系统）测试、验收测试等。</a:t>
            </a:r>
          </a:p>
        </p:txBody>
      </p:sp>
      <p:sp>
        <p:nvSpPr>
          <p:cNvPr id="6" name="标题 3">
            <a:extLst>
              <a:ext uri="{FF2B5EF4-FFF2-40B4-BE49-F238E27FC236}">
                <a16:creationId xmlns:a16="http://schemas.microsoft.com/office/drawing/2014/main" id="{4DC976D0-A313-428C-A5C4-396152D07C22}"/>
              </a:ext>
            </a:extLst>
          </p:cNvPr>
          <p:cNvSpPr>
            <a:spLocks noGrp="1"/>
          </p:cNvSpPr>
          <p:nvPr>
            <p:ph type="title" idx="4294967295"/>
          </p:nvPr>
        </p:nvSpPr>
        <p:spPr>
          <a:xfrm>
            <a:off x="179388" y="-26988"/>
            <a:ext cx="8229600" cy="915988"/>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EA8829B-31E5-437E-A16B-BA9385BA0CB8}"/>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9459" name="2 Subtítulo">
            <a:extLst>
              <a:ext uri="{FF2B5EF4-FFF2-40B4-BE49-F238E27FC236}">
                <a16:creationId xmlns:a16="http://schemas.microsoft.com/office/drawing/2014/main" id="{B7B6F216-D6AA-42CF-8CBA-B0E277CCE5C1}"/>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19460" name="Imagen 5" descr="C:\Users\Design\Documents\Edu\Product Launch\shadown.png">
            <a:extLst>
              <a:ext uri="{FF2B5EF4-FFF2-40B4-BE49-F238E27FC236}">
                <a16:creationId xmlns:a16="http://schemas.microsoft.com/office/drawing/2014/main" id="{388D4D24-303D-4661-BBF1-68922A9CE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Imagen 5" descr="C:\Users\Design\Documents\Edu\Product Launch\shadown.png">
            <a:extLst>
              <a:ext uri="{FF2B5EF4-FFF2-40B4-BE49-F238E27FC236}">
                <a16:creationId xmlns:a16="http://schemas.microsoft.com/office/drawing/2014/main" id="{ED8375AC-1883-4B47-BEBB-23487AA7F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3">
            <a:hlinkClick r:id="rId5" action="ppaction://hlinksldjump"/>
            <a:extLst>
              <a:ext uri="{FF2B5EF4-FFF2-40B4-BE49-F238E27FC236}">
                <a16:creationId xmlns:a16="http://schemas.microsoft.com/office/drawing/2014/main" id="{16ACC7E3-0D66-49BC-AF63-A1282D11D7B6}"/>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3" name="TextBox 4">
            <a:hlinkClick r:id="rId6" action="ppaction://hlinksldjump"/>
            <a:extLst>
              <a:ext uri="{FF2B5EF4-FFF2-40B4-BE49-F238E27FC236}">
                <a16:creationId xmlns:a16="http://schemas.microsoft.com/office/drawing/2014/main" id="{82586D80-4E3B-4ECF-BCDF-D5483860877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4" name="TextBox 5">
            <a:extLst>
              <a:ext uri="{FF2B5EF4-FFF2-40B4-BE49-F238E27FC236}">
                <a16:creationId xmlns:a16="http://schemas.microsoft.com/office/drawing/2014/main" id="{482DF211-9F3F-48EF-9C97-B662B06DC854}"/>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5" name="TextBox 6">
            <a:extLst>
              <a:ext uri="{FF2B5EF4-FFF2-40B4-BE49-F238E27FC236}">
                <a16:creationId xmlns:a16="http://schemas.microsoft.com/office/drawing/2014/main" id="{057C2077-8A02-4D14-AB6C-7D1C6CE2068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4BA13124-C373-4309-BA4A-27496D242077}"/>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A3EC6D42-DF07-4B38-9EE8-A0B0753AC85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 </a:t>
            </a:r>
            <a:r>
              <a:rPr lang="zh-CN" altLang="en-US" sz="2400" dirty="0">
                <a:solidFill>
                  <a:srgbClr val="D9D9D9"/>
                </a:solidFill>
                <a:latin typeface="+mn-ea"/>
                <a:ea typeface="+mn-ea"/>
              </a:rPr>
              <a:t>面向对象的概念</a:t>
            </a:r>
          </a:p>
        </p:txBody>
      </p:sp>
      <p:sp>
        <p:nvSpPr>
          <p:cNvPr id="14" name="矩形 13">
            <a:extLst>
              <a:ext uri="{FF2B5EF4-FFF2-40B4-BE49-F238E27FC236}">
                <a16:creationId xmlns:a16="http://schemas.microsoft.com/office/drawing/2014/main" id="{AF21A2BA-D9F8-4258-A151-E04F3F82BDCC}"/>
              </a:ext>
            </a:extLst>
          </p:cNvPr>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0ED7109-C8F4-4F81-8D02-1FC85C9D28A1}"/>
              </a:ext>
            </a:extLst>
          </p:cNvPr>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250EE7A6-23EB-4DB0-BD74-DFCA1C419C0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
        <p:nvSpPr>
          <p:cNvPr id="26628" name="标题 3">
            <a:extLst>
              <a:ext uri="{FF2B5EF4-FFF2-40B4-BE49-F238E27FC236}">
                <a16:creationId xmlns:a16="http://schemas.microsoft.com/office/drawing/2014/main" id="{E3B35227-9CD4-4F5E-BDC7-A9205E20768B}"/>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a:t>
            </a:r>
            <a:r>
              <a:rPr lang="en-US" altLang="zh-CN" b="1" dirty="0"/>
              <a:t>  </a:t>
            </a:r>
            <a:r>
              <a:rPr lang="zh-CN" altLang="en-US" b="1" dirty="0"/>
              <a:t>面向对象的概念</a:t>
            </a:r>
          </a:p>
        </p:txBody>
      </p:sp>
      <p:sp>
        <p:nvSpPr>
          <p:cNvPr id="26629" name="内容占位符 4">
            <a:extLst>
              <a:ext uri="{FF2B5EF4-FFF2-40B4-BE49-F238E27FC236}">
                <a16:creationId xmlns:a16="http://schemas.microsoft.com/office/drawing/2014/main" id="{1044F3F2-FF3D-4D86-9B24-BE5AF5D6C4FA}"/>
              </a:ext>
            </a:extLst>
          </p:cNvPr>
          <p:cNvSpPr>
            <a:spLocks noGrp="1"/>
          </p:cNvSpPr>
          <p:nvPr>
            <p:ph idx="4294967295"/>
          </p:nvPr>
        </p:nvSpPr>
        <p:spPr>
          <a:xfrm>
            <a:off x="395288" y="1116013"/>
            <a:ext cx="8229600" cy="603250"/>
          </a:xfrm>
        </p:spPr>
        <p:txBody>
          <a:bodyPr/>
          <a:lstStyle/>
          <a:p>
            <a:pPr marL="0" indent="0">
              <a:buFont typeface="Arial" charset="0"/>
              <a:buNone/>
              <a:defRPr/>
            </a:pPr>
            <a:r>
              <a:rPr lang="en-US" altLang="zh-CN" b="1" dirty="0">
                <a:latin typeface="+mn-ea"/>
              </a:rPr>
              <a:t>9.2.1.</a:t>
            </a:r>
            <a:r>
              <a:rPr lang="zh-CN" altLang="en-US" b="1" dirty="0"/>
              <a:t>对象</a:t>
            </a:r>
          </a:p>
        </p:txBody>
      </p:sp>
      <p:sp>
        <p:nvSpPr>
          <p:cNvPr id="32775" name="TextBox 7">
            <a:extLst>
              <a:ext uri="{FF2B5EF4-FFF2-40B4-BE49-F238E27FC236}">
                <a16:creationId xmlns:a16="http://schemas.microsoft.com/office/drawing/2014/main" id="{5B29F6B5-AE56-483E-814A-AACAB16A829C}"/>
              </a:ext>
            </a:extLst>
          </p:cNvPr>
          <p:cNvSpPr txBox="1">
            <a:spLocks noChangeArrowheads="1"/>
          </p:cNvSpPr>
          <p:nvPr/>
        </p:nvSpPr>
        <p:spPr bwMode="auto">
          <a:xfrm>
            <a:off x="323850" y="1898650"/>
            <a:ext cx="84248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000" dirty="0"/>
              <a:t>       </a:t>
            </a:r>
            <a:r>
              <a:rPr lang="zh-CN" altLang="zh-CN" sz="2400" dirty="0">
                <a:latin typeface="+mn-ea"/>
                <a:ea typeface="+mn-ea"/>
              </a:rPr>
              <a:t>面向对象方法学中的</a:t>
            </a:r>
            <a:r>
              <a:rPr lang="zh-CN" altLang="zh-CN" sz="2400" b="1" dirty="0">
                <a:solidFill>
                  <a:srgbClr val="C00000"/>
                </a:solidFill>
                <a:latin typeface="+mn-ea"/>
                <a:ea typeface="+mn-ea"/>
              </a:rPr>
              <a:t>对象</a:t>
            </a:r>
            <a:r>
              <a:rPr lang="zh-CN" altLang="zh-CN" sz="2400" dirty="0">
                <a:latin typeface="+mn-ea"/>
                <a:ea typeface="+mn-ea"/>
              </a:rPr>
              <a:t>是由描述该对象属性的数据以及可以对这些数据施加的所有操作封装在一起构成的统一体。对象可以作的操作表示它的动态行为，在面向对象分析和面向对象设计中，通常把对象的操作称为服务或方法。</a:t>
            </a:r>
            <a:endParaRPr lang="en-US" altLang="zh-CN" sz="2400" dirty="0">
              <a:latin typeface="+mn-ea"/>
              <a:ea typeface="+mn-ea"/>
            </a:endParaRPr>
          </a:p>
          <a:p>
            <a:pPr marL="0" indent="0" eaLnBrk="1" hangingPunct="1">
              <a:lnSpc>
                <a:spcPts val="3000"/>
              </a:lnSpc>
              <a:spcAft>
                <a:spcPts val="600"/>
              </a:spcAft>
              <a:defRPr/>
            </a:pPr>
            <a:r>
              <a:rPr lang="en-US" altLang="zh-CN" sz="2400" b="1" dirty="0">
                <a:latin typeface="+mn-ea"/>
                <a:ea typeface="+mn-ea"/>
              </a:rPr>
              <a:t>1.</a:t>
            </a:r>
            <a:r>
              <a:rPr lang="zh-CN" altLang="en-US" sz="2400" b="1" dirty="0">
                <a:latin typeface="+mn-ea"/>
                <a:ea typeface="+mn-ea"/>
              </a:rPr>
              <a:t>对象的形象表示</a:t>
            </a:r>
            <a:endParaRPr lang="en-US" altLang="zh-CN" sz="2400" b="1" dirty="0">
              <a:latin typeface="+mn-ea"/>
              <a:ea typeface="+mn-ea"/>
            </a:endParaRPr>
          </a:p>
        </p:txBody>
      </p:sp>
      <p:pic>
        <p:nvPicPr>
          <p:cNvPr id="20486" name="图片 1">
            <a:extLst>
              <a:ext uri="{FF2B5EF4-FFF2-40B4-BE49-F238E27FC236}">
                <a16:creationId xmlns:a16="http://schemas.microsoft.com/office/drawing/2014/main" id="{53ED7141-2672-4681-ABAF-3190826011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8063" y="4159250"/>
            <a:ext cx="380682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18A77F7-D15E-49B2-BA84-B07400D50CBD}"/>
              </a:ext>
            </a:extLst>
          </p:cNvPr>
          <p:cNvSpPr txBox="1"/>
          <p:nvPr/>
        </p:nvSpPr>
        <p:spPr>
          <a:xfrm>
            <a:off x="395288" y="4398963"/>
            <a:ext cx="4176712" cy="1200150"/>
          </a:xfrm>
          <a:prstGeom prst="rect">
            <a:avLst/>
          </a:prstGeom>
          <a:noFill/>
        </p:spPr>
        <p:txBody>
          <a:bodyPr>
            <a:spAutoFit/>
          </a:bodyPr>
          <a:lstStyle/>
          <a:p>
            <a:pPr eaLnBrk="1" hangingPunct="1">
              <a:defRPr/>
            </a:pPr>
            <a:r>
              <a:rPr lang="zh-CN" altLang="en-US" sz="2400" dirty="0">
                <a:latin typeface="+mn-ea"/>
                <a:ea typeface="+mn-ea"/>
              </a:rPr>
              <a:t>    右图为对象的形象表示，形象地描绘了具有</a:t>
            </a:r>
            <a:r>
              <a:rPr lang="en-US" altLang="zh-CN" sz="2400" dirty="0">
                <a:latin typeface="+mn-ea"/>
                <a:ea typeface="+mn-ea"/>
              </a:rPr>
              <a:t>3</a:t>
            </a:r>
            <a:r>
              <a:rPr lang="zh-CN" altLang="en-US" sz="2400" dirty="0">
                <a:latin typeface="+mn-ea"/>
                <a:ea typeface="+mn-ea"/>
              </a:rPr>
              <a:t>个操作的对象。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0CC9699-ABD3-4BB8-957D-5CBA8E4ABC63}"/>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a:t>
            </a:r>
            <a:r>
              <a:rPr lang="en-US" altLang="zh-CN" b="1" dirty="0"/>
              <a:t>  </a:t>
            </a:r>
            <a:r>
              <a:rPr lang="zh-CN" altLang="en-US" b="1" dirty="0"/>
              <a:t>面向对象的概念</a:t>
            </a:r>
          </a:p>
        </p:txBody>
      </p:sp>
      <p:sp>
        <p:nvSpPr>
          <p:cNvPr id="32775" name="TextBox 7">
            <a:extLst>
              <a:ext uri="{FF2B5EF4-FFF2-40B4-BE49-F238E27FC236}">
                <a16:creationId xmlns:a16="http://schemas.microsoft.com/office/drawing/2014/main" id="{B3B43D74-5A93-434B-BCA6-CE70D213D789}"/>
              </a:ext>
            </a:extLst>
          </p:cNvPr>
          <p:cNvSpPr txBox="1">
            <a:spLocks noChangeArrowheads="1"/>
          </p:cNvSpPr>
          <p:nvPr/>
        </p:nvSpPr>
        <p:spPr bwMode="auto">
          <a:xfrm>
            <a:off x="528638" y="1081088"/>
            <a:ext cx="81470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1.</a:t>
            </a:r>
            <a:r>
              <a:rPr lang="zh-CN" altLang="en-US" sz="2400" b="1" dirty="0">
                <a:latin typeface="+mn-ea"/>
                <a:ea typeface="+mn-ea"/>
              </a:rPr>
              <a:t>对象的形象表示</a:t>
            </a:r>
            <a:endParaRPr lang="en-US" altLang="zh-CN" sz="2400" b="1" dirty="0">
              <a:latin typeface="+mn-ea"/>
              <a:ea typeface="+mn-ea"/>
            </a:endParaRPr>
          </a:p>
          <a:p>
            <a:pPr marL="0" indent="0" eaLnBrk="1" hangingPunct="1">
              <a:lnSpc>
                <a:spcPts val="3000"/>
              </a:lnSpc>
              <a:spcAft>
                <a:spcPts val="600"/>
              </a:spcAft>
              <a:defRPr/>
            </a:pPr>
            <a:r>
              <a:rPr lang="en-US" altLang="zh-CN" sz="2000" dirty="0"/>
              <a:t>       </a:t>
            </a:r>
            <a:r>
              <a:rPr lang="zh-CN" altLang="zh-CN" sz="2400" dirty="0">
                <a:latin typeface="+mn-ea"/>
                <a:ea typeface="+mn-ea"/>
              </a:rPr>
              <a:t>一个对象很像一台录音机。实现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endParaRPr lang="en-US" altLang="zh-CN" sz="2400" dirty="0">
              <a:latin typeface="+mn-ea"/>
              <a:ea typeface="+mn-ea"/>
            </a:endParaRPr>
          </a:p>
          <a:p>
            <a:pPr marL="0" indent="0" eaLnBrk="1" hangingPunct="1">
              <a:lnSpc>
                <a:spcPts val="3000"/>
              </a:lnSpc>
              <a:spcAft>
                <a:spcPts val="600"/>
              </a:spcAft>
              <a:defRPr/>
            </a:pPr>
            <a:r>
              <a:rPr lang="en-US" altLang="zh-CN" sz="2400" dirty="0">
                <a:latin typeface="+mn-ea"/>
                <a:ea typeface="+mn-ea"/>
              </a:rPr>
              <a:t>    </a:t>
            </a:r>
            <a:r>
              <a:rPr lang="zh-CN" altLang="zh-CN" sz="2400" dirty="0">
                <a:latin typeface="+mn-ea"/>
                <a:ea typeface="+mn-ea"/>
              </a:rPr>
              <a:t>使用对象时只需知道它向外界提供的接口形式而无须知道它的内部实现算法，不仅使得对象的使用变得非常简单、方便，而且具有很高的安全性和可靠性。</a:t>
            </a:r>
            <a:endParaRPr lang="en-US" altLang="zh-CN" sz="2400" dirty="0">
              <a:latin typeface="+mn-ea"/>
              <a:ea typeface="+mn-ea"/>
            </a:endParaRPr>
          </a:p>
          <a:p>
            <a:pPr marL="0" indent="0" eaLnBrk="1" hangingPunct="1">
              <a:lnSpc>
                <a:spcPts val="3000"/>
              </a:lnSpc>
              <a:spcAft>
                <a:spcPts val="600"/>
              </a:spcAft>
              <a:defRPr/>
            </a:pPr>
            <a:r>
              <a:rPr lang="en-US" altLang="zh-CN" sz="2400" dirty="0">
                <a:latin typeface="+mn-ea"/>
                <a:ea typeface="+mn-ea"/>
              </a:rPr>
              <a:t>    </a:t>
            </a:r>
            <a:r>
              <a:rPr lang="zh-CN" altLang="zh-CN" sz="2400" dirty="0">
                <a:latin typeface="+mn-ea"/>
                <a:ea typeface="+mn-ea"/>
              </a:rPr>
              <a:t>对象内部的数据只能通过对象的公有方法</a:t>
            </a:r>
            <a:r>
              <a:rPr lang="en-US" altLang="zh-CN" sz="2400" dirty="0">
                <a:latin typeface="+mn-ea"/>
                <a:ea typeface="+mn-ea"/>
              </a:rPr>
              <a:t>(</a:t>
            </a:r>
            <a:r>
              <a:rPr lang="zh-CN" altLang="zh-CN" sz="2400" dirty="0">
                <a:latin typeface="+mn-ea"/>
                <a:ea typeface="+mn-ea"/>
              </a:rPr>
              <a:t>如</a:t>
            </a:r>
            <a:r>
              <a:rPr lang="en-US" altLang="zh-CN" sz="2400" dirty="0">
                <a:latin typeface="+mn-ea"/>
                <a:ea typeface="+mn-ea"/>
              </a:rPr>
              <a:t>C++</a:t>
            </a:r>
            <a:r>
              <a:rPr lang="zh-CN" altLang="zh-CN" sz="2400" dirty="0">
                <a:latin typeface="+mn-ea"/>
                <a:ea typeface="+mn-ea"/>
              </a:rPr>
              <a:t>的公有成员函数</a:t>
            </a:r>
            <a:r>
              <a:rPr lang="en-US" altLang="zh-CN" sz="2400" dirty="0">
                <a:latin typeface="+mn-ea"/>
                <a:ea typeface="+mn-ea"/>
              </a:rPr>
              <a:t>)</a:t>
            </a:r>
            <a:r>
              <a:rPr lang="zh-CN" altLang="zh-CN" sz="2400" dirty="0">
                <a:latin typeface="+mn-ea"/>
                <a:ea typeface="+mn-ea"/>
              </a:rPr>
              <a:t>来访问或处理，这就保证了对这些数据的访问或处理，在任何时候都是使用统一的方法进行的</a:t>
            </a:r>
            <a:r>
              <a:rPr lang="zh-CN" altLang="en-US" sz="2400" dirty="0">
                <a:latin typeface="+mn-ea"/>
                <a:ea typeface="+mn-ea"/>
              </a:rPr>
              <a:t>。</a:t>
            </a:r>
            <a:endParaRPr lang="en-US" altLang="zh-CN" sz="2400" b="1" dirty="0">
              <a:latin typeface="+mn-ea"/>
              <a:ea typeface="+mn-ea"/>
            </a:endParaRPr>
          </a:p>
        </p:txBody>
      </p:sp>
      <p:sp>
        <p:nvSpPr>
          <p:cNvPr id="9" name="1 Título">
            <a:extLst>
              <a:ext uri="{FF2B5EF4-FFF2-40B4-BE49-F238E27FC236}">
                <a16:creationId xmlns:a16="http://schemas.microsoft.com/office/drawing/2014/main" id="{5403FA26-CA78-4E8B-A224-170F48015B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71E8CFB-8191-468F-BA1C-3847582A4576}"/>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B23E21F2-F2EC-44AB-B4C5-8559D2593E93}"/>
              </a:ext>
            </a:extLst>
          </p:cNvPr>
          <p:cNvSpPr txBox="1">
            <a:spLocks noChangeArrowheads="1"/>
          </p:cNvSpPr>
          <p:nvPr/>
        </p:nvSpPr>
        <p:spPr bwMode="auto">
          <a:xfrm>
            <a:off x="395288" y="1268413"/>
            <a:ext cx="8424862"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2.</a:t>
            </a:r>
            <a:r>
              <a:rPr lang="zh-CN" altLang="en-US" sz="2400" b="1" dirty="0">
                <a:latin typeface="+mn-ea"/>
                <a:ea typeface="+mn-ea"/>
              </a:rPr>
              <a:t>对象的定义</a:t>
            </a:r>
            <a:endParaRPr lang="en-US" altLang="zh-CN" sz="2400" b="1" dirty="0">
              <a:latin typeface="+mn-ea"/>
              <a:ea typeface="+mn-ea"/>
            </a:endParaRPr>
          </a:p>
          <a:p>
            <a:pPr marL="0" indent="0" eaLnBrk="1" hangingPunct="1">
              <a:lnSpc>
                <a:spcPts val="3000"/>
              </a:lnSpc>
              <a:spcAft>
                <a:spcPts val="0"/>
              </a:spcAft>
              <a:defRPr/>
            </a:pPr>
            <a:r>
              <a:rPr lang="en-US" altLang="zh-CN" sz="2400" dirty="0"/>
              <a:t>       </a:t>
            </a:r>
            <a:r>
              <a:rPr lang="zh-CN" altLang="zh-CN" sz="2400" dirty="0">
                <a:latin typeface="+mn-ea"/>
                <a:ea typeface="+mn-ea"/>
              </a:rPr>
              <a:t>人们从不同角度给出对象的不同定义</a:t>
            </a:r>
            <a:r>
              <a:rPr lang="zh-CN" altLang="en-US" sz="2400" dirty="0">
                <a:latin typeface="+mn-ea"/>
                <a:ea typeface="+mn-ea"/>
              </a:rPr>
              <a:t>如下</a:t>
            </a:r>
            <a:r>
              <a:rPr lang="en-US" altLang="zh-CN" sz="2400" dirty="0">
                <a:latin typeface="+mn-ea"/>
                <a:ea typeface="+mn-ea"/>
              </a:rPr>
              <a:t>:</a:t>
            </a:r>
            <a:r>
              <a:rPr lang="en-US" altLang="zh-CN" sz="2400" dirty="0">
                <a:latin typeface="+mn-ea"/>
                <a:ea typeface="+mn-ea"/>
                <a:sym typeface="Wingdings" panose="05000000000000000000" pitchFamily="2" charset="2"/>
              </a:rPr>
              <a:t>(</a:t>
            </a:r>
            <a:r>
              <a:rPr lang="zh-CN" altLang="en-US" sz="2400" dirty="0">
                <a:latin typeface="+mn-ea"/>
                <a:ea typeface="+mn-ea"/>
                <a:sym typeface="Wingdings" panose="05000000000000000000" pitchFamily="2" charset="2"/>
              </a:rPr>
              <a:t>含义相同</a:t>
            </a:r>
            <a:r>
              <a:rPr lang="en-US" altLang="zh-CN" sz="2400" dirty="0">
                <a:latin typeface="+mn-ea"/>
                <a:ea typeface="+mn-ea"/>
                <a:sym typeface="Wingdings" panose="05000000000000000000" pitchFamily="2" charset="2"/>
              </a:rPr>
              <a:t>)</a:t>
            </a:r>
            <a:endParaRPr lang="en-US" altLang="zh-CN" sz="2400" dirty="0">
              <a:latin typeface="+mn-ea"/>
              <a:ea typeface="+mn-ea"/>
            </a:endParaRPr>
          </a:p>
          <a:p>
            <a:pPr marL="0" indent="0">
              <a:lnSpc>
                <a:spcPts val="3000"/>
              </a:lnSpc>
              <a:defRPr/>
            </a:pPr>
            <a:r>
              <a:rPr lang="en-US" altLang="zh-CN" sz="2400" dirty="0">
                <a:latin typeface="+mn-ea"/>
                <a:ea typeface="+mn-ea"/>
              </a:rPr>
              <a:t>    (1) </a:t>
            </a:r>
            <a:r>
              <a:rPr lang="zh-CN" altLang="zh-CN" sz="2400" b="1" dirty="0">
                <a:latin typeface="+mn-ea"/>
                <a:ea typeface="+mn-ea"/>
              </a:rPr>
              <a:t>定义</a:t>
            </a:r>
            <a:r>
              <a:rPr lang="en-US" altLang="zh-CN" sz="2400" b="1" dirty="0">
                <a:latin typeface="+mn-ea"/>
                <a:ea typeface="+mn-ea"/>
              </a:rPr>
              <a:t>1</a:t>
            </a:r>
            <a:r>
              <a:rPr lang="zh-CN" altLang="zh-CN" sz="2400" dirty="0">
                <a:latin typeface="+mn-ea"/>
                <a:ea typeface="+mn-ea"/>
              </a:rPr>
              <a:t>： 对象是具有相同状态的一组操作的集合。</a:t>
            </a:r>
          </a:p>
          <a:p>
            <a:pPr marL="0" indent="0">
              <a:lnSpc>
                <a:spcPts val="3000"/>
              </a:lnSpc>
              <a:defRPr/>
            </a:pPr>
            <a:r>
              <a:rPr lang="en-US" altLang="zh-CN" sz="2400" dirty="0">
                <a:latin typeface="+mn-ea"/>
                <a:ea typeface="+mn-ea"/>
              </a:rPr>
              <a:t>    </a:t>
            </a:r>
            <a:r>
              <a:rPr lang="zh-CN" altLang="zh-CN" sz="2400" dirty="0">
                <a:latin typeface="+mn-ea"/>
                <a:ea typeface="+mn-ea"/>
              </a:rPr>
              <a:t>这个定义主要是从面向对象程序设计的角度看“对象”。</a:t>
            </a:r>
          </a:p>
          <a:p>
            <a:pPr marL="0" indent="0">
              <a:lnSpc>
                <a:spcPts val="3000"/>
              </a:lnSpc>
              <a:defRPr/>
            </a:pPr>
            <a:r>
              <a:rPr lang="en-US" altLang="zh-CN" sz="2400" dirty="0">
                <a:latin typeface="+mn-ea"/>
                <a:ea typeface="+mn-ea"/>
              </a:rPr>
              <a:t>    (2) </a:t>
            </a:r>
            <a:r>
              <a:rPr lang="zh-CN" altLang="zh-CN" sz="2400" b="1" dirty="0">
                <a:latin typeface="+mn-ea"/>
                <a:ea typeface="+mn-ea"/>
              </a:rPr>
              <a:t>定义</a:t>
            </a:r>
            <a:r>
              <a:rPr lang="en-US" altLang="zh-CN" sz="2400" b="1" dirty="0">
                <a:latin typeface="+mn-ea"/>
                <a:ea typeface="+mn-ea"/>
              </a:rPr>
              <a:t>2</a:t>
            </a:r>
            <a:r>
              <a:rPr lang="zh-CN" altLang="zh-CN" sz="2400" dirty="0">
                <a:latin typeface="+mn-ea"/>
                <a:ea typeface="+mn-ea"/>
              </a:rPr>
              <a:t>： 对象是对问题域中某个东西的抽象，这种抽象反映了系统保存有关这个东西的信息或与它交互的能力。也就是说，对象是对属性值和操作的封装。</a:t>
            </a:r>
          </a:p>
          <a:p>
            <a:pPr marL="0" indent="0">
              <a:lnSpc>
                <a:spcPts val="3000"/>
              </a:lnSpc>
              <a:defRPr/>
            </a:pPr>
            <a:r>
              <a:rPr lang="en-US" altLang="zh-CN" sz="2400" dirty="0">
                <a:latin typeface="+mn-ea"/>
                <a:ea typeface="+mn-ea"/>
              </a:rPr>
              <a:t>    </a:t>
            </a:r>
            <a:r>
              <a:rPr lang="zh-CN" altLang="zh-CN" sz="2400" dirty="0">
                <a:latin typeface="+mn-ea"/>
                <a:ea typeface="+mn-ea"/>
              </a:rPr>
              <a:t>这个定义着重从信息模拟的角度看待“对象”。</a:t>
            </a:r>
          </a:p>
          <a:p>
            <a:pPr marL="0" indent="0">
              <a:lnSpc>
                <a:spcPts val="3000"/>
              </a:lnSpc>
              <a:defRPr/>
            </a:pPr>
            <a:r>
              <a:rPr lang="en-US" altLang="zh-CN" sz="2400" dirty="0">
                <a:latin typeface="+mn-ea"/>
                <a:ea typeface="+mn-ea"/>
              </a:rPr>
              <a:t>    (3) </a:t>
            </a:r>
            <a:r>
              <a:rPr lang="zh-CN" altLang="zh-CN" sz="2400" b="1" dirty="0">
                <a:latin typeface="+mn-ea"/>
                <a:ea typeface="+mn-ea"/>
              </a:rPr>
              <a:t>定义</a:t>
            </a:r>
            <a:r>
              <a:rPr lang="en-US" altLang="zh-CN" sz="2400" b="1" dirty="0">
                <a:latin typeface="+mn-ea"/>
                <a:ea typeface="+mn-ea"/>
              </a:rPr>
              <a:t>3</a:t>
            </a:r>
            <a:r>
              <a:rPr lang="zh-CN" altLang="zh-CN" sz="2400" dirty="0">
                <a:latin typeface="+mn-ea"/>
                <a:ea typeface="+mn-ea"/>
              </a:rPr>
              <a:t>： 对象∷</a:t>
            </a:r>
            <a:r>
              <a:rPr lang="en-US" altLang="zh-CN" sz="2400" dirty="0">
                <a:latin typeface="+mn-ea"/>
                <a:ea typeface="+mn-ea"/>
              </a:rPr>
              <a:t>=</a:t>
            </a:r>
            <a:r>
              <a:rPr lang="zh-CN" altLang="zh-CN" sz="2400" dirty="0">
                <a:latin typeface="+mn-ea"/>
                <a:ea typeface="+mn-ea"/>
              </a:rPr>
              <a:t>〈</a:t>
            </a:r>
            <a:r>
              <a:rPr lang="en-US" altLang="zh-CN" sz="2400" dirty="0">
                <a:latin typeface="+mn-ea"/>
                <a:ea typeface="+mn-ea"/>
              </a:rPr>
              <a:t>ID,MS,DS,MI</a:t>
            </a:r>
            <a:r>
              <a:rPr lang="zh-CN" altLang="zh-CN" sz="2400" dirty="0">
                <a:latin typeface="+mn-ea"/>
                <a:ea typeface="+mn-ea"/>
              </a:rPr>
              <a:t>〉。其中，</a:t>
            </a:r>
            <a:r>
              <a:rPr lang="en-US" altLang="zh-CN" sz="2400" dirty="0">
                <a:latin typeface="+mn-ea"/>
                <a:ea typeface="+mn-ea"/>
              </a:rPr>
              <a:t>ID</a:t>
            </a:r>
            <a:r>
              <a:rPr lang="zh-CN" altLang="zh-CN" sz="2400" dirty="0">
                <a:latin typeface="+mn-ea"/>
                <a:ea typeface="+mn-ea"/>
              </a:rPr>
              <a:t>是对象的标识或名字，</a:t>
            </a:r>
            <a:r>
              <a:rPr lang="en-US" altLang="zh-CN" sz="2400" dirty="0">
                <a:latin typeface="+mn-ea"/>
                <a:ea typeface="+mn-ea"/>
              </a:rPr>
              <a:t>MS</a:t>
            </a:r>
            <a:r>
              <a:rPr lang="zh-CN" altLang="zh-CN" sz="2400" dirty="0">
                <a:latin typeface="+mn-ea"/>
                <a:ea typeface="+mn-ea"/>
              </a:rPr>
              <a:t>是对象中的操作集合，</a:t>
            </a:r>
            <a:r>
              <a:rPr lang="en-US" altLang="zh-CN" sz="2400" dirty="0">
                <a:latin typeface="+mn-ea"/>
                <a:ea typeface="+mn-ea"/>
              </a:rPr>
              <a:t>DS</a:t>
            </a:r>
            <a:r>
              <a:rPr lang="zh-CN" altLang="zh-CN" sz="2400" dirty="0">
                <a:latin typeface="+mn-ea"/>
                <a:ea typeface="+mn-ea"/>
              </a:rPr>
              <a:t>是对象的数据结构，</a:t>
            </a:r>
            <a:r>
              <a:rPr lang="en-US" altLang="zh-CN" sz="2400" dirty="0">
                <a:latin typeface="+mn-ea"/>
                <a:ea typeface="+mn-ea"/>
              </a:rPr>
              <a:t>MI</a:t>
            </a:r>
            <a:r>
              <a:rPr lang="zh-CN" altLang="zh-CN" sz="2400" dirty="0">
                <a:latin typeface="+mn-ea"/>
                <a:ea typeface="+mn-ea"/>
              </a:rPr>
              <a:t>是对象受理的消息名集合</a:t>
            </a:r>
            <a:r>
              <a:rPr lang="en-US" altLang="zh-CN" sz="2400" dirty="0">
                <a:latin typeface="+mn-ea"/>
                <a:ea typeface="+mn-ea"/>
              </a:rPr>
              <a:t>(</a:t>
            </a:r>
            <a:r>
              <a:rPr lang="zh-CN" altLang="zh-CN" sz="2400" dirty="0">
                <a:latin typeface="+mn-ea"/>
                <a:ea typeface="+mn-ea"/>
              </a:rPr>
              <a:t>即对外接口</a:t>
            </a:r>
            <a:r>
              <a:rPr lang="en-US" altLang="zh-CN" sz="2400" dirty="0">
                <a:latin typeface="+mn-ea"/>
                <a:ea typeface="+mn-ea"/>
              </a:rPr>
              <a:t>)</a:t>
            </a:r>
            <a:r>
              <a:rPr lang="zh-CN" altLang="zh-CN" sz="2400" dirty="0">
                <a:latin typeface="+mn-ea"/>
                <a:ea typeface="+mn-ea"/>
              </a:rPr>
              <a:t>。</a:t>
            </a:r>
          </a:p>
        </p:txBody>
      </p:sp>
      <p:sp>
        <p:nvSpPr>
          <p:cNvPr id="9" name="1 Título">
            <a:extLst>
              <a:ext uri="{FF2B5EF4-FFF2-40B4-BE49-F238E27FC236}">
                <a16:creationId xmlns:a16="http://schemas.microsoft.com/office/drawing/2014/main" id="{A85562DB-9E9B-4D2C-BD45-D310E3CF02F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295131D-1837-4472-A242-881BC67D78FE}"/>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a:t>
            </a:r>
            <a:r>
              <a:rPr lang="en-US" altLang="zh-CN" b="1" dirty="0"/>
              <a:t>  </a:t>
            </a:r>
            <a:r>
              <a:rPr lang="zh-CN" altLang="en-US" b="1" dirty="0"/>
              <a:t>面向对象的概念</a:t>
            </a:r>
          </a:p>
        </p:txBody>
      </p:sp>
      <p:sp>
        <p:nvSpPr>
          <p:cNvPr id="32775" name="TextBox 7">
            <a:extLst>
              <a:ext uri="{FF2B5EF4-FFF2-40B4-BE49-F238E27FC236}">
                <a16:creationId xmlns:a16="http://schemas.microsoft.com/office/drawing/2014/main" id="{56CBB848-6580-40B7-8529-4B1AC65031FC}"/>
              </a:ext>
            </a:extLst>
          </p:cNvPr>
          <p:cNvSpPr txBox="1">
            <a:spLocks noChangeArrowheads="1"/>
          </p:cNvSpPr>
          <p:nvPr/>
        </p:nvSpPr>
        <p:spPr bwMode="auto">
          <a:xfrm>
            <a:off x="539750" y="1196975"/>
            <a:ext cx="81470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2.</a:t>
            </a:r>
            <a:r>
              <a:rPr lang="zh-CN" altLang="en-US" sz="2400" b="1" dirty="0">
                <a:latin typeface="+mn-ea"/>
                <a:ea typeface="+mn-ea"/>
              </a:rPr>
              <a:t>对象的定义</a:t>
            </a:r>
            <a:endParaRPr lang="en-US" altLang="zh-CN" sz="2400" b="1" dirty="0">
              <a:latin typeface="+mn-ea"/>
              <a:ea typeface="+mn-ea"/>
            </a:endParaRPr>
          </a:p>
          <a:p>
            <a:pPr marL="0" indent="0" eaLnBrk="1" hangingPunct="1">
              <a:lnSpc>
                <a:spcPts val="3000"/>
              </a:lnSpc>
              <a:spcAft>
                <a:spcPts val="600"/>
              </a:spcAft>
              <a:defRPr/>
            </a:pPr>
            <a:r>
              <a:rPr lang="en-US" altLang="zh-CN" sz="2400" dirty="0">
                <a:latin typeface="+mn-ea"/>
                <a:ea typeface="+mn-ea"/>
              </a:rPr>
              <a:t>    </a:t>
            </a:r>
            <a:r>
              <a:rPr lang="zh-CN" altLang="zh-CN" sz="2400" dirty="0">
                <a:latin typeface="+mn-ea"/>
                <a:ea typeface="+mn-ea"/>
              </a:rPr>
              <a:t>对象是封装了数据结构及可以施加在这些数据结构上的操作的封装体，这个封装体有可以唯一地标识它的名字，而且向外界提供一组服务</a:t>
            </a:r>
            <a:r>
              <a:rPr lang="en-US" altLang="zh-CN" sz="2400" dirty="0">
                <a:latin typeface="+mn-ea"/>
                <a:ea typeface="+mn-ea"/>
              </a:rPr>
              <a:t>(</a:t>
            </a:r>
            <a:r>
              <a:rPr lang="zh-CN" altLang="zh-CN" sz="2400" dirty="0">
                <a:latin typeface="+mn-ea"/>
                <a:ea typeface="+mn-ea"/>
              </a:rPr>
              <a:t>即公有的操作</a:t>
            </a:r>
            <a:r>
              <a:rPr lang="en-US" altLang="zh-CN" sz="2400" dirty="0">
                <a:latin typeface="+mn-ea"/>
                <a:ea typeface="+mn-ea"/>
              </a:rPr>
              <a:t>)</a:t>
            </a:r>
            <a:r>
              <a:rPr lang="zh-CN" altLang="zh-CN" sz="2400" dirty="0">
                <a:latin typeface="+mn-ea"/>
                <a:ea typeface="+mn-ea"/>
              </a:rPr>
              <a:t>。对象中的数据表示对象的状态，一个对象的状态只能由该对象的操作来改变。</a:t>
            </a:r>
            <a:endParaRPr lang="en-US" altLang="zh-CN" sz="2400" b="1" dirty="0">
              <a:latin typeface="+mn-ea"/>
              <a:ea typeface="+mn-ea"/>
            </a:endParaRPr>
          </a:p>
        </p:txBody>
      </p:sp>
      <p:pic>
        <p:nvPicPr>
          <p:cNvPr id="23556" name="图片 1">
            <a:extLst>
              <a:ext uri="{FF2B5EF4-FFF2-40B4-BE49-F238E27FC236}">
                <a16:creationId xmlns:a16="http://schemas.microsoft.com/office/drawing/2014/main" id="{934B7845-9FEE-447B-A9D8-B45652A2B5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832225"/>
            <a:ext cx="33845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D484EF4E-8FE4-43DE-B428-8AE78B70F44D}"/>
              </a:ext>
            </a:extLst>
          </p:cNvPr>
          <p:cNvSpPr txBox="1"/>
          <p:nvPr/>
        </p:nvSpPr>
        <p:spPr>
          <a:xfrm>
            <a:off x="539750" y="3476625"/>
            <a:ext cx="4464050" cy="2400300"/>
          </a:xfrm>
          <a:prstGeom prst="rect">
            <a:avLst/>
          </a:prstGeom>
          <a:noFill/>
        </p:spPr>
        <p:txBody>
          <a:bodyPr>
            <a:spAutoFit/>
          </a:bodyPr>
          <a:lstStyle/>
          <a:p>
            <a:pPr eaLnBrk="1" hangingPunct="1">
              <a:lnSpc>
                <a:spcPts val="3000"/>
              </a:lnSpc>
              <a:defRPr/>
            </a:pPr>
            <a:r>
              <a:rPr lang="zh-CN" altLang="zh-CN" sz="2400" dirty="0">
                <a:latin typeface="+mn-ea"/>
                <a:ea typeface="+mn-ea"/>
              </a:rPr>
              <a:t>从动态角度或对象的实现机制来看，对象是一台自动机。具有内部状态</a:t>
            </a:r>
            <a:r>
              <a:rPr lang="en-US" altLang="zh-CN" sz="2400" i="1" dirty="0">
                <a:latin typeface="+mn-ea"/>
                <a:ea typeface="+mn-ea"/>
                <a:cs typeface="Times New Roman" panose="02020603050405020304" pitchFamily="18" charset="0"/>
              </a:rPr>
              <a:t>S</a:t>
            </a:r>
            <a:r>
              <a:rPr lang="zh-CN" altLang="zh-CN" sz="2400" dirty="0">
                <a:latin typeface="+mn-ea"/>
                <a:ea typeface="+mn-ea"/>
              </a:rPr>
              <a:t>，操作</a:t>
            </a:r>
            <a:r>
              <a:rPr lang="en-US" altLang="zh-CN" sz="2400" i="1" dirty="0">
                <a:latin typeface="+mn-ea"/>
                <a:ea typeface="+mn-ea"/>
                <a:cs typeface="Times New Roman" panose="02020603050405020304" pitchFamily="18" charset="0"/>
              </a:rPr>
              <a:t>f</a:t>
            </a:r>
            <a:r>
              <a:rPr lang="en-US" altLang="zh-CN" sz="2400" i="1" baseline="-25000" dirty="0">
                <a:latin typeface="+mn-ea"/>
                <a:ea typeface="+mn-ea"/>
                <a:cs typeface="Times New Roman" panose="02020603050405020304" pitchFamily="18" charset="0"/>
              </a:rPr>
              <a:t>i</a:t>
            </a:r>
            <a:r>
              <a:rPr lang="en-US" altLang="zh-CN" sz="2400" i="1" dirty="0">
                <a:latin typeface="+mn-ea"/>
                <a:ea typeface="+mn-ea"/>
                <a:cs typeface="Times New Roman" panose="02020603050405020304" pitchFamily="18" charset="0"/>
              </a:rPr>
              <a:t>(</a:t>
            </a:r>
            <a:r>
              <a:rPr lang="en-US" altLang="zh-CN" sz="2400" i="1" dirty="0" err="1">
                <a:latin typeface="+mn-ea"/>
                <a:ea typeface="+mn-ea"/>
                <a:cs typeface="Times New Roman" panose="02020603050405020304" pitchFamily="18" charset="0"/>
              </a:rPr>
              <a:t>i</a:t>
            </a:r>
            <a:r>
              <a:rPr lang="en-US" altLang="zh-CN" sz="2400" i="1" dirty="0">
                <a:latin typeface="+mn-ea"/>
                <a:ea typeface="+mn-ea"/>
                <a:cs typeface="Times New Roman" panose="02020603050405020304" pitchFamily="18" charset="0"/>
              </a:rPr>
              <a:t>=1,2,</a:t>
            </a:r>
            <a:r>
              <a:rPr lang="zh-CN" altLang="zh-CN" sz="2400" i="1" dirty="0">
                <a:latin typeface="+mn-ea"/>
                <a:ea typeface="+mn-ea"/>
                <a:cs typeface="Times New Roman" panose="02020603050405020304" pitchFamily="18" charset="0"/>
              </a:rPr>
              <a:t>…</a:t>
            </a:r>
            <a:r>
              <a:rPr lang="en-US" altLang="zh-CN" sz="2400" i="1" dirty="0">
                <a:latin typeface="+mn-ea"/>
                <a:ea typeface="+mn-ea"/>
                <a:cs typeface="Times New Roman" panose="02020603050405020304" pitchFamily="18" charset="0"/>
              </a:rPr>
              <a:t>,n)</a:t>
            </a:r>
            <a:r>
              <a:rPr lang="zh-CN" altLang="zh-CN" sz="2400" dirty="0">
                <a:latin typeface="+mn-ea"/>
                <a:ea typeface="+mn-ea"/>
              </a:rPr>
              <a:t>，且与操作</a:t>
            </a:r>
            <a:r>
              <a:rPr lang="en-US" altLang="zh-CN" sz="2400" i="1" dirty="0">
                <a:latin typeface="+mn-ea"/>
                <a:ea typeface="+mn-ea"/>
                <a:cs typeface="Times New Roman" panose="02020603050405020304" pitchFamily="18" charset="0"/>
              </a:rPr>
              <a:t>f</a:t>
            </a:r>
            <a:r>
              <a:rPr lang="en-US" altLang="zh-CN" sz="2400" i="1" baseline="-25000" dirty="0">
                <a:latin typeface="+mn-ea"/>
                <a:ea typeface="+mn-ea"/>
                <a:cs typeface="Times New Roman" panose="02020603050405020304" pitchFamily="18" charset="0"/>
              </a:rPr>
              <a:t>i</a:t>
            </a:r>
            <a:r>
              <a:rPr lang="zh-CN" altLang="zh-CN" sz="2400" dirty="0">
                <a:latin typeface="+mn-ea"/>
                <a:ea typeface="+mn-ea"/>
              </a:rPr>
              <a:t>对应的状态转换函数为</a:t>
            </a:r>
            <a:r>
              <a:rPr lang="en-US" altLang="zh-CN" sz="2400" i="1" dirty="0" err="1">
                <a:latin typeface="+mn-ea"/>
                <a:ea typeface="+mn-ea"/>
                <a:cs typeface="Times New Roman" panose="02020603050405020304" pitchFamily="18" charset="0"/>
              </a:rPr>
              <a:t>g</a:t>
            </a:r>
            <a:r>
              <a:rPr lang="en-US" altLang="zh-CN" sz="2400" i="1" baseline="-25000" dirty="0" err="1">
                <a:latin typeface="+mn-ea"/>
                <a:ea typeface="+mn-ea"/>
                <a:cs typeface="Times New Roman" panose="02020603050405020304" pitchFamily="18" charset="0"/>
              </a:rPr>
              <a:t>i</a:t>
            </a:r>
            <a:r>
              <a:rPr lang="en-US" altLang="zh-CN" sz="2400" i="1" dirty="0">
                <a:latin typeface="+mn-ea"/>
                <a:ea typeface="+mn-ea"/>
                <a:cs typeface="Times New Roman" panose="02020603050405020304" pitchFamily="18" charset="0"/>
              </a:rPr>
              <a:t>(</a:t>
            </a:r>
            <a:r>
              <a:rPr lang="en-US" altLang="zh-CN" sz="2400" i="1" dirty="0" err="1">
                <a:latin typeface="+mn-ea"/>
                <a:ea typeface="+mn-ea"/>
                <a:cs typeface="Times New Roman" panose="02020603050405020304" pitchFamily="18" charset="0"/>
              </a:rPr>
              <a:t>i</a:t>
            </a:r>
            <a:r>
              <a:rPr lang="en-US" altLang="zh-CN" sz="2400" i="1" dirty="0">
                <a:latin typeface="+mn-ea"/>
                <a:ea typeface="+mn-ea"/>
                <a:cs typeface="Times New Roman" panose="02020603050405020304" pitchFamily="18" charset="0"/>
              </a:rPr>
              <a:t>=1,2,</a:t>
            </a:r>
            <a:r>
              <a:rPr lang="zh-CN" altLang="zh-CN" sz="2400" i="1" dirty="0">
                <a:latin typeface="+mn-ea"/>
                <a:ea typeface="+mn-ea"/>
                <a:cs typeface="Times New Roman" panose="02020603050405020304" pitchFamily="18" charset="0"/>
              </a:rPr>
              <a:t>…</a:t>
            </a:r>
            <a:r>
              <a:rPr lang="en-US" altLang="zh-CN" sz="2400" i="1" dirty="0">
                <a:latin typeface="+mn-ea"/>
                <a:ea typeface="+mn-ea"/>
                <a:cs typeface="Times New Roman" panose="02020603050405020304" pitchFamily="18" charset="0"/>
              </a:rPr>
              <a:t>,n)</a:t>
            </a:r>
            <a:r>
              <a:rPr lang="zh-CN" altLang="zh-CN" sz="2400" dirty="0">
                <a:latin typeface="+mn-ea"/>
                <a:ea typeface="+mn-ea"/>
              </a:rPr>
              <a:t>的一个对象，可用</a:t>
            </a:r>
            <a:r>
              <a:rPr lang="zh-CN" altLang="en-US" sz="2400" dirty="0">
                <a:latin typeface="+mn-ea"/>
                <a:ea typeface="+mn-ea"/>
              </a:rPr>
              <a:t>右图</a:t>
            </a:r>
            <a:r>
              <a:rPr lang="zh-CN" altLang="zh-CN" sz="2400" dirty="0">
                <a:latin typeface="+mn-ea"/>
                <a:ea typeface="+mn-ea"/>
              </a:rPr>
              <a:t>所示的自动机来模拟。</a:t>
            </a:r>
            <a:endParaRPr lang="zh-CN" altLang="en-US" sz="2400" dirty="0">
              <a:latin typeface="+mn-ea"/>
              <a:ea typeface="+mn-ea"/>
            </a:endParaRPr>
          </a:p>
        </p:txBody>
      </p:sp>
      <p:sp>
        <p:nvSpPr>
          <p:cNvPr id="11" name="1 Título">
            <a:extLst>
              <a:ext uri="{FF2B5EF4-FFF2-40B4-BE49-F238E27FC236}">
                <a16:creationId xmlns:a16="http://schemas.microsoft.com/office/drawing/2014/main" id="{5363B29D-CE46-4179-A3A6-0001941D7E5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EDC7549-980C-4FE4-B8C2-40FAAF31675C}"/>
              </a:ext>
            </a:extLst>
          </p:cNvPr>
          <p:cNvSpPr>
            <a:spLocks noGrp="1"/>
          </p:cNvSpPr>
          <p:nvPr>
            <p:ph type="title" idx="4294967295"/>
          </p:nvPr>
        </p:nvSpPr>
        <p:spPr>
          <a:xfrm>
            <a:off x="0" y="44450"/>
            <a:ext cx="8229600" cy="1143000"/>
          </a:xfrm>
        </p:spPr>
        <p:txBody>
          <a:bodyPr/>
          <a:lstStyle/>
          <a:p>
            <a:pPr>
              <a:defRPr/>
            </a:pPr>
            <a:r>
              <a:rPr lang="en-US" altLang="zh-CN" b="1" dirty="0">
                <a:latin typeface="+mn-ea"/>
                <a:ea typeface="+mn-ea"/>
              </a:rPr>
              <a:t>9.2</a:t>
            </a:r>
            <a:r>
              <a:rPr lang="en-US" altLang="zh-CN" b="1" dirty="0"/>
              <a:t>  </a:t>
            </a:r>
            <a:r>
              <a:rPr lang="zh-CN" altLang="en-US" b="1" dirty="0"/>
              <a:t>面向对象的概念</a:t>
            </a:r>
          </a:p>
        </p:txBody>
      </p:sp>
      <p:sp>
        <p:nvSpPr>
          <p:cNvPr id="32775" name="TextBox 7">
            <a:extLst>
              <a:ext uri="{FF2B5EF4-FFF2-40B4-BE49-F238E27FC236}">
                <a16:creationId xmlns:a16="http://schemas.microsoft.com/office/drawing/2014/main" id="{EAF26316-BE02-432A-ACCA-3275A417C76B}"/>
              </a:ext>
            </a:extLst>
          </p:cNvPr>
          <p:cNvSpPr txBox="1">
            <a:spLocks noChangeArrowheads="1"/>
          </p:cNvSpPr>
          <p:nvPr/>
        </p:nvSpPr>
        <p:spPr bwMode="auto">
          <a:xfrm>
            <a:off x="395288" y="1260475"/>
            <a:ext cx="84978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3.</a:t>
            </a:r>
            <a:r>
              <a:rPr lang="zh-CN" altLang="en-US" sz="2400" b="1" dirty="0">
                <a:latin typeface="+mn-ea"/>
                <a:ea typeface="+mn-ea"/>
              </a:rPr>
              <a:t>对象的特点</a:t>
            </a:r>
            <a:endParaRPr lang="en-US" altLang="zh-CN" sz="2400" b="1" dirty="0">
              <a:latin typeface="+mn-ea"/>
              <a:ea typeface="+mn-ea"/>
            </a:endParaRPr>
          </a:p>
          <a:p>
            <a:pPr marL="0" indent="612000">
              <a:lnSpc>
                <a:spcPts val="3000"/>
              </a:lnSpc>
              <a:defRPr/>
            </a:pPr>
            <a:r>
              <a:rPr lang="zh-CN" altLang="zh-CN" sz="2400" dirty="0">
                <a:latin typeface="+mn-ea"/>
                <a:ea typeface="+mn-ea"/>
              </a:rPr>
              <a:t>对象有如下一些基本特点。</a:t>
            </a:r>
          </a:p>
          <a:p>
            <a:pPr marL="0" indent="612000">
              <a:lnSpc>
                <a:spcPts val="3000"/>
              </a:lnSpc>
              <a:defRPr/>
            </a:pPr>
            <a:r>
              <a:rPr lang="en-US" altLang="zh-CN" sz="2400" dirty="0">
                <a:latin typeface="+mn-ea"/>
                <a:ea typeface="+mn-ea"/>
              </a:rPr>
              <a:t>(1) </a:t>
            </a:r>
            <a:r>
              <a:rPr lang="zh-CN" altLang="zh-CN" sz="2400" b="1" dirty="0">
                <a:latin typeface="+mn-ea"/>
                <a:ea typeface="+mn-ea"/>
              </a:rPr>
              <a:t>以数据为中心</a:t>
            </a:r>
            <a:r>
              <a:rPr lang="zh-CN" altLang="zh-CN" sz="2400" dirty="0">
                <a:latin typeface="+mn-ea"/>
                <a:ea typeface="+mn-ea"/>
              </a:rPr>
              <a:t>。操作围绕对其数据所需要做的处理来设置，不设置与这些数据无关的操作，而且操作的结果往往与当时所处的状态</a:t>
            </a:r>
            <a:r>
              <a:rPr lang="en-US" altLang="zh-CN" sz="2400" dirty="0">
                <a:latin typeface="+mn-ea"/>
                <a:ea typeface="+mn-ea"/>
              </a:rPr>
              <a:t>(</a:t>
            </a:r>
            <a:r>
              <a:rPr lang="zh-CN" altLang="zh-CN" sz="2400" dirty="0">
                <a:latin typeface="+mn-ea"/>
                <a:ea typeface="+mn-ea"/>
              </a:rPr>
              <a:t>数据的值</a:t>
            </a:r>
            <a:r>
              <a:rPr lang="en-US" altLang="zh-CN" sz="2400" dirty="0">
                <a:latin typeface="+mn-ea"/>
                <a:ea typeface="+mn-ea"/>
              </a:rPr>
              <a:t>)</a:t>
            </a:r>
            <a:r>
              <a:rPr lang="zh-CN" altLang="zh-CN" sz="2400" dirty="0">
                <a:latin typeface="+mn-ea"/>
                <a:ea typeface="+mn-ea"/>
              </a:rPr>
              <a:t>有关。</a:t>
            </a:r>
          </a:p>
          <a:p>
            <a:pPr marL="0" indent="612000">
              <a:lnSpc>
                <a:spcPts val="3000"/>
              </a:lnSpc>
              <a:defRPr/>
            </a:pPr>
            <a:r>
              <a:rPr lang="en-US" altLang="zh-CN" sz="2400" dirty="0">
                <a:latin typeface="+mn-ea"/>
                <a:ea typeface="+mn-ea"/>
              </a:rPr>
              <a:t>(2) </a:t>
            </a:r>
            <a:r>
              <a:rPr lang="zh-CN" altLang="zh-CN" sz="2400" b="1" dirty="0">
                <a:latin typeface="+mn-ea"/>
                <a:ea typeface="+mn-ea"/>
              </a:rPr>
              <a:t>对象是主动的</a:t>
            </a:r>
            <a:r>
              <a:rPr lang="zh-CN" altLang="zh-CN" sz="2400" dirty="0">
                <a:latin typeface="+mn-ea"/>
                <a:ea typeface="+mn-ea"/>
              </a:rPr>
              <a:t>。它是进行处理的主体。不能从外部直接加工它的私有数据，必须通过它的公有接口向对象发消息，请求它执行它的某个操作，处理它的私有数据。</a:t>
            </a:r>
          </a:p>
          <a:p>
            <a:pPr marL="0" indent="612000">
              <a:lnSpc>
                <a:spcPts val="3000"/>
              </a:lnSpc>
              <a:defRPr/>
            </a:pPr>
            <a:r>
              <a:rPr lang="en-US" altLang="zh-CN" sz="2400" dirty="0">
                <a:latin typeface="+mn-ea"/>
                <a:ea typeface="+mn-ea"/>
              </a:rPr>
              <a:t>(3) </a:t>
            </a:r>
            <a:r>
              <a:rPr lang="zh-CN" altLang="zh-CN" sz="2400" b="1" dirty="0">
                <a:latin typeface="+mn-ea"/>
                <a:ea typeface="+mn-ea"/>
              </a:rPr>
              <a:t>实现了数据封装</a:t>
            </a:r>
            <a:r>
              <a:rPr lang="zh-CN" altLang="zh-CN" sz="2400" dirty="0">
                <a:latin typeface="+mn-ea"/>
                <a:ea typeface="+mn-ea"/>
              </a:rPr>
              <a:t>。对象好像是一只黑盒子，它的私有数据完全被封装在盒子内部，对外是隐藏的、不可见的，对私有数据的访问或处理只能通过公有的操作进行。</a:t>
            </a:r>
            <a:endParaRPr lang="en-US" altLang="zh-CN" sz="2400" b="1" dirty="0">
              <a:latin typeface="+mn-ea"/>
              <a:ea typeface="+mn-ea"/>
            </a:endParaRPr>
          </a:p>
        </p:txBody>
      </p:sp>
      <p:sp>
        <p:nvSpPr>
          <p:cNvPr id="9" name="1 Título">
            <a:extLst>
              <a:ext uri="{FF2B5EF4-FFF2-40B4-BE49-F238E27FC236}">
                <a16:creationId xmlns:a16="http://schemas.microsoft.com/office/drawing/2014/main" id="{E793BAC2-A4FE-493C-822C-F5A111D054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BD46673-E536-4E62-A450-22FA3BA89266}"/>
              </a:ext>
            </a:extLst>
          </p:cNvPr>
          <p:cNvSpPr>
            <a:spLocks noGrp="1"/>
          </p:cNvSpPr>
          <p:nvPr>
            <p:ph type="title" idx="4294967295"/>
          </p:nvPr>
        </p:nvSpPr>
        <p:spPr>
          <a:xfrm>
            <a:off x="0" y="44450"/>
            <a:ext cx="8229600" cy="1143000"/>
          </a:xfrm>
        </p:spPr>
        <p:txBody>
          <a:bodyPr/>
          <a:lstStyle/>
          <a:p>
            <a:pPr>
              <a:defRPr/>
            </a:pPr>
            <a:r>
              <a:rPr lang="en-US" altLang="zh-CN" b="1" dirty="0">
                <a:latin typeface="+mn-ea"/>
                <a:ea typeface="+mn-ea"/>
              </a:rPr>
              <a:t>9.2</a:t>
            </a:r>
            <a:r>
              <a:rPr lang="en-US" altLang="zh-CN" b="1" dirty="0"/>
              <a:t>  </a:t>
            </a:r>
            <a:r>
              <a:rPr lang="zh-CN" altLang="en-US" b="1" dirty="0"/>
              <a:t>面向对象的概念</a:t>
            </a:r>
          </a:p>
        </p:txBody>
      </p:sp>
      <p:sp>
        <p:nvSpPr>
          <p:cNvPr id="32775" name="TextBox 7">
            <a:extLst>
              <a:ext uri="{FF2B5EF4-FFF2-40B4-BE49-F238E27FC236}">
                <a16:creationId xmlns:a16="http://schemas.microsoft.com/office/drawing/2014/main" id="{902B299A-9653-4813-A6BD-992B04282E63}"/>
              </a:ext>
            </a:extLst>
          </p:cNvPr>
          <p:cNvSpPr txBox="1">
            <a:spLocks noChangeArrowheads="1"/>
          </p:cNvSpPr>
          <p:nvPr/>
        </p:nvSpPr>
        <p:spPr bwMode="auto">
          <a:xfrm>
            <a:off x="468313" y="1484313"/>
            <a:ext cx="8207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3.</a:t>
            </a:r>
            <a:r>
              <a:rPr lang="zh-CN" altLang="en-US" sz="2400" b="1" dirty="0">
                <a:latin typeface="+mn-ea"/>
                <a:ea typeface="+mn-ea"/>
              </a:rPr>
              <a:t>对象的特点</a:t>
            </a:r>
            <a:endParaRPr lang="en-US" altLang="zh-CN" sz="2400" b="1" dirty="0">
              <a:latin typeface="+mn-ea"/>
              <a:ea typeface="+mn-ea"/>
            </a:endParaRPr>
          </a:p>
          <a:p>
            <a:pPr marL="0" indent="612000">
              <a:lnSpc>
                <a:spcPts val="3100"/>
              </a:lnSpc>
              <a:defRPr/>
            </a:pPr>
            <a:r>
              <a:rPr lang="en-US" altLang="zh-CN" sz="2400" b="1" dirty="0">
                <a:latin typeface="+mn-ea"/>
                <a:ea typeface="+mn-ea"/>
              </a:rPr>
              <a:t>(4) </a:t>
            </a:r>
            <a:r>
              <a:rPr lang="zh-CN" altLang="zh-CN" sz="2400" b="1" dirty="0">
                <a:latin typeface="+mn-ea"/>
                <a:ea typeface="+mn-ea"/>
              </a:rPr>
              <a:t>本质上具有并行性</a:t>
            </a:r>
            <a:r>
              <a:rPr lang="zh-CN" altLang="zh-CN" sz="2400" dirty="0">
                <a:latin typeface="+mn-ea"/>
                <a:ea typeface="+mn-ea"/>
              </a:rPr>
              <a:t>。对象是描述其内部状态的数据及可以对这些数据施加的全部操作的集合。不同对象各自独立地处理自身的数据，彼此通过发消息传递信息完成通信。</a:t>
            </a:r>
          </a:p>
          <a:p>
            <a:pPr marL="0" indent="612000">
              <a:lnSpc>
                <a:spcPts val="3100"/>
              </a:lnSpc>
              <a:defRPr/>
            </a:pPr>
            <a:r>
              <a:rPr lang="en-US" altLang="zh-CN" sz="2400" b="1" dirty="0">
                <a:latin typeface="+mn-ea"/>
                <a:ea typeface="+mn-ea"/>
              </a:rPr>
              <a:t>(5) </a:t>
            </a:r>
            <a:r>
              <a:rPr lang="zh-CN" altLang="zh-CN" sz="2400" b="1" dirty="0">
                <a:latin typeface="+mn-ea"/>
                <a:ea typeface="+mn-ea"/>
              </a:rPr>
              <a:t>模块独立性好</a:t>
            </a:r>
            <a:r>
              <a:rPr lang="zh-CN" altLang="zh-CN" sz="2400" dirty="0">
                <a:latin typeface="+mn-ea"/>
                <a:ea typeface="+mn-ea"/>
              </a:rPr>
              <a:t>。对象内部各种元素彼此结合得很紧密，内聚性相当强。由于完成对象功能所需要的元素</a:t>
            </a:r>
            <a:r>
              <a:rPr lang="en-US" altLang="zh-CN" sz="2400" dirty="0">
                <a:latin typeface="+mn-ea"/>
                <a:ea typeface="+mn-ea"/>
              </a:rPr>
              <a:t>(</a:t>
            </a:r>
            <a:r>
              <a:rPr lang="zh-CN" altLang="zh-CN" sz="2400" dirty="0">
                <a:latin typeface="+mn-ea"/>
                <a:ea typeface="+mn-ea"/>
              </a:rPr>
              <a:t>数据和方法</a:t>
            </a:r>
            <a:r>
              <a:rPr lang="en-US" altLang="zh-CN" sz="2400" dirty="0">
                <a:latin typeface="+mn-ea"/>
                <a:ea typeface="+mn-ea"/>
              </a:rPr>
              <a:t>)</a:t>
            </a:r>
            <a:r>
              <a:rPr lang="zh-CN" altLang="zh-CN" sz="2400" dirty="0">
                <a:latin typeface="+mn-ea"/>
                <a:ea typeface="+mn-ea"/>
              </a:rPr>
              <a:t>基本上都被封装在对象内部，它与外界的联系自然就比较少，因此，对象之间的耦合通常比较松。</a:t>
            </a:r>
            <a:endParaRPr lang="en-US" altLang="zh-CN" sz="2400" b="1" dirty="0">
              <a:latin typeface="+mn-ea"/>
              <a:ea typeface="+mn-ea"/>
            </a:endParaRPr>
          </a:p>
        </p:txBody>
      </p:sp>
      <p:sp>
        <p:nvSpPr>
          <p:cNvPr id="9" name="1 Título">
            <a:extLst>
              <a:ext uri="{FF2B5EF4-FFF2-40B4-BE49-F238E27FC236}">
                <a16:creationId xmlns:a16="http://schemas.microsoft.com/office/drawing/2014/main" id="{59EAD5E0-9E32-4B86-B1C5-0245490976D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9.2.1 </a:t>
            </a:r>
            <a:r>
              <a:rPr lang="zh-CN" altLang="en-US" sz="2400" dirty="0">
                <a:solidFill>
                  <a:srgbClr val="D9D9D9"/>
                </a:solidFill>
                <a:latin typeface="+mn-ea"/>
                <a:ea typeface="+mn-ea"/>
              </a:rPr>
              <a:t>对象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9871C-250B-4653-8D85-03FDDB695D62}"/>
              </a:ext>
            </a:extLst>
          </p:cNvPr>
          <p:cNvSpPr>
            <a:spLocks noGrp="1"/>
          </p:cNvSpPr>
          <p:nvPr>
            <p:ph type="title" idx="4294967295"/>
          </p:nvPr>
        </p:nvSpPr>
        <p:spPr>
          <a:xfrm>
            <a:off x="427038" y="41275"/>
            <a:ext cx="8229600" cy="1143000"/>
          </a:xfrm>
        </p:spPr>
        <p:txBody>
          <a:bodyPr/>
          <a:lstStyle/>
          <a:p>
            <a:pPr eaLnBrk="1" hangingPunct="1">
              <a:defRPr/>
            </a:pPr>
            <a:r>
              <a:rPr lang="zh-CN" altLang="en-US" b="1" dirty="0">
                <a:latin typeface="+mn-ea"/>
              </a:rPr>
              <a:t>第</a:t>
            </a:r>
            <a:r>
              <a:rPr lang="en-US" altLang="zh-CN" b="1" dirty="0">
                <a:latin typeface="+mn-ea"/>
              </a:rPr>
              <a:t>9</a:t>
            </a:r>
            <a:r>
              <a:rPr lang="zh-CN" altLang="en-US" b="1" dirty="0">
                <a:latin typeface="+mn-ea"/>
              </a:rPr>
              <a:t>章 面向对象方法学引论</a:t>
            </a:r>
            <a:endParaRPr lang="en-US" altLang="zh-CN" b="1" dirty="0">
              <a:latin typeface="+mn-ea"/>
            </a:endParaRPr>
          </a:p>
        </p:txBody>
      </p:sp>
      <p:sp>
        <p:nvSpPr>
          <p:cNvPr id="3" name="内容占位符 2">
            <a:extLst>
              <a:ext uri="{FF2B5EF4-FFF2-40B4-BE49-F238E27FC236}">
                <a16:creationId xmlns:a16="http://schemas.microsoft.com/office/drawing/2014/main" id="{72C9F907-7B0A-4790-A6CF-6536A20FC687}"/>
              </a:ext>
            </a:extLst>
          </p:cNvPr>
          <p:cNvSpPr>
            <a:spLocks noGrp="1"/>
          </p:cNvSpPr>
          <p:nvPr>
            <p:ph idx="4294967295"/>
          </p:nvPr>
        </p:nvSpPr>
        <p:spPr>
          <a:xfrm>
            <a:off x="323850" y="1184275"/>
            <a:ext cx="8435975" cy="4525963"/>
          </a:xfrm>
        </p:spPr>
        <p:txBody>
          <a:bodyPr/>
          <a:lstStyle/>
          <a:p>
            <a:pPr marL="0" indent="0">
              <a:lnSpc>
                <a:spcPts val="3000"/>
              </a:lnSpc>
              <a:buFont typeface="Arial" charset="0"/>
              <a:buNone/>
              <a:defRPr/>
            </a:pPr>
            <a:r>
              <a:rPr lang="zh-CN" altLang="en-US" sz="2400" dirty="0"/>
              <a:t>         </a:t>
            </a:r>
            <a:r>
              <a:rPr lang="zh-CN" altLang="en-US" sz="2400" dirty="0">
                <a:latin typeface="+mn-ea"/>
              </a:rPr>
              <a:t>面向对象技术强调在软件开发过程中面向客观世界或问题域中的事物，采用人类在认识客观世界的过程中普遍运用的思维方法，直观、自然地描述客观世界中的有关事物。</a:t>
            </a:r>
            <a:endParaRPr lang="en-US" altLang="zh-CN" sz="2400" dirty="0">
              <a:latin typeface="+mn-ea"/>
            </a:endParaRPr>
          </a:p>
          <a:p>
            <a:pPr marL="0" indent="0">
              <a:lnSpc>
                <a:spcPts val="3000"/>
              </a:lnSpc>
              <a:buFont typeface="Arial" charset="0"/>
              <a:buNone/>
              <a:defRPr/>
            </a:pPr>
            <a:r>
              <a:rPr lang="zh-CN" altLang="en-US" sz="2400" dirty="0">
                <a:latin typeface="+mn-ea"/>
              </a:rPr>
              <a:t>    面向对象的分析方法是利用面向对象的信息建模概念，如实体、关系、属性等，同时运用封装、继承、多态等机制来构造模拟现实系统的方法。</a:t>
            </a:r>
            <a:endParaRPr lang="en-US" altLang="zh-CN" sz="2400" dirty="0">
              <a:latin typeface="+mn-ea"/>
            </a:endParaRPr>
          </a:p>
          <a:p>
            <a:pPr marL="0" indent="0">
              <a:lnSpc>
                <a:spcPts val="3000"/>
              </a:lnSpc>
              <a:buFont typeface="Arial" charset="0"/>
              <a:buNone/>
              <a:defRPr/>
            </a:pPr>
            <a:r>
              <a:rPr lang="zh-CN" altLang="en-US" sz="2400" dirty="0">
                <a:latin typeface="+mn-ea"/>
              </a:rPr>
              <a:t>    传统的结构化设计方法的基本点是面向过程，系统被分解成若干个过程。而面向对象的方法是采用构造模型的观点，在系统的开发过程中，各个步骤的共同的目标是建造一个问题域的模型。在面向对象的设计中，初始元素是对象，然后将具有共同特征的对象归纳成类，组织类之间的等级关系，构造类库。在应用时，在类库中选择相应的类。</a:t>
            </a:r>
          </a:p>
        </p:txBody>
      </p:sp>
      <p:sp>
        <p:nvSpPr>
          <p:cNvPr id="5" name="1 Título">
            <a:extLst>
              <a:ext uri="{FF2B5EF4-FFF2-40B4-BE49-F238E27FC236}">
                <a16:creationId xmlns:a16="http://schemas.microsoft.com/office/drawing/2014/main" id="{B3AE6610-5631-4360-BE13-6C22DEECDA66}"/>
              </a:ext>
            </a:extLst>
          </p:cNvPr>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6">
            <a:extLst>
              <a:ext uri="{FF2B5EF4-FFF2-40B4-BE49-F238E27FC236}">
                <a16:creationId xmlns:a16="http://schemas.microsoft.com/office/drawing/2014/main" id="{A503194D-64AC-440C-BBB3-112B0AEC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00213"/>
            <a:ext cx="662463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a:extLst>
              <a:ext uri="{FF2B5EF4-FFF2-40B4-BE49-F238E27FC236}">
                <a16:creationId xmlns:a16="http://schemas.microsoft.com/office/drawing/2014/main" id="{6F4BEEEB-141C-481C-8592-442FF4594828}"/>
              </a:ext>
            </a:extLst>
          </p:cNvPr>
          <p:cNvSpPr txBox="1">
            <a:spLocks noChangeArrowheads="1"/>
          </p:cNvSpPr>
          <p:nvPr/>
        </p:nvSpPr>
        <p:spPr bwMode="auto">
          <a:xfrm>
            <a:off x="250825" y="333375"/>
            <a:ext cx="8253413"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Font typeface="Wingdings" panose="05000000000000000000" pitchFamily="2" charset="2"/>
              <a:buNone/>
            </a:pPr>
            <a:r>
              <a:rPr lang="en-US" altLang="en-US" sz="2400">
                <a:latin typeface="黑体" panose="02010609060101010101" pitchFamily="49" charset="-122"/>
                <a:ea typeface="黑体" panose="02010609060101010101" pitchFamily="49" charset="-122"/>
              </a:rPr>
              <a:t>例：</a:t>
            </a:r>
            <a:r>
              <a:rPr lang="en-US" altLang="zh-CN" sz="2400">
                <a:latin typeface="黑体" panose="02010609060101010101" pitchFamily="49" charset="-122"/>
                <a:ea typeface="黑体" panose="02010609060101010101" pitchFamily="49" charset="-122"/>
              </a:rPr>
              <a:t>在计算机屏幕上画多边形</a:t>
            </a:r>
            <a:r>
              <a:rPr lang="zh-CN" altLang="en-US" sz="2400">
                <a:latin typeface="黑体" panose="02010609060101010101" pitchFamily="49" charset="-122"/>
                <a:ea typeface="黑体" panose="02010609060101010101" pitchFamily="49" charset="-122"/>
              </a:rPr>
              <a:t>，多边形是由有序顶点集定义的对象</a:t>
            </a:r>
            <a:r>
              <a:rPr lang="en-US" altLang="en-US" sz="2400">
                <a:latin typeface="黑体" panose="02010609060101010101" pitchFamily="49" charset="-122"/>
                <a:ea typeface="黑体" panose="02010609060101010101" pitchFamily="49" charset="-122"/>
              </a:rPr>
              <a:t>。操作包括draw（在屏幕显示它）、move（移动）及contains</a:t>
            </a:r>
            <a:r>
              <a:rPr lang="en-US" altLang="zh-CN" sz="2400">
                <a:latin typeface="黑体" panose="02010609060101010101" pitchFamily="49" charset="-122"/>
                <a:ea typeface="黑体" panose="02010609060101010101" pitchFamily="49" charset="-122"/>
              </a:rPr>
              <a:t>（</a:t>
            </a:r>
            <a:r>
              <a:rPr lang="en-US" altLang="en-US" sz="2400">
                <a:latin typeface="黑体" panose="02010609060101010101" pitchFamily="49" charset="-122"/>
                <a:ea typeface="黑体" panose="02010609060101010101" pitchFamily="49" charset="-122"/>
              </a:rPr>
              <a:t>检查某特殊点是否在多边形内部）。</a:t>
            </a:r>
            <a:endParaRPr lang="zh-CN" altLang="en-US" sz="24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05F0512-EAFD-463F-8408-F89B70DC6786}"/>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latin typeface="+mn-ea"/>
                <a:ea typeface="+mn-ea"/>
              </a:rPr>
              <a:t>面向对象的概念</a:t>
            </a:r>
          </a:p>
        </p:txBody>
      </p:sp>
      <p:sp>
        <p:nvSpPr>
          <p:cNvPr id="26629" name="内容占位符 4">
            <a:extLst>
              <a:ext uri="{FF2B5EF4-FFF2-40B4-BE49-F238E27FC236}">
                <a16:creationId xmlns:a16="http://schemas.microsoft.com/office/drawing/2014/main" id="{5A0BFD78-C874-4DED-9F46-87731954F76E}"/>
              </a:ext>
            </a:extLst>
          </p:cNvPr>
          <p:cNvSpPr>
            <a:spLocks noGrp="1"/>
          </p:cNvSpPr>
          <p:nvPr>
            <p:ph idx="4294967295"/>
          </p:nvPr>
        </p:nvSpPr>
        <p:spPr>
          <a:xfrm>
            <a:off x="0" y="1125538"/>
            <a:ext cx="8229600" cy="603250"/>
          </a:xfrm>
        </p:spPr>
        <p:txBody>
          <a:bodyPr/>
          <a:lstStyle/>
          <a:p>
            <a:pPr marL="0" indent="0">
              <a:buFont typeface="Arial" charset="0"/>
              <a:buNone/>
              <a:defRPr/>
            </a:pPr>
            <a:r>
              <a:rPr lang="en-US" altLang="zh-CN" b="1" dirty="0">
                <a:latin typeface="+mn-ea"/>
              </a:rPr>
              <a:t>9.2.2.</a:t>
            </a:r>
            <a:r>
              <a:rPr lang="zh-CN" altLang="en-US" b="1" dirty="0"/>
              <a:t>其他概念</a:t>
            </a:r>
          </a:p>
        </p:txBody>
      </p:sp>
      <p:sp>
        <p:nvSpPr>
          <p:cNvPr id="32775" name="TextBox 7">
            <a:extLst>
              <a:ext uri="{FF2B5EF4-FFF2-40B4-BE49-F238E27FC236}">
                <a16:creationId xmlns:a16="http://schemas.microsoft.com/office/drawing/2014/main" id="{2C6671C0-CD9A-4EBB-8139-DA3E50D0245C}"/>
              </a:ext>
            </a:extLst>
          </p:cNvPr>
          <p:cNvSpPr txBox="1">
            <a:spLocks noChangeArrowheads="1"/>
          </p:cNvSpPr>
          <p:nvPr/>
        </p:nvSpPr>
        <p:spPr bwMode="auto">
          <a:xfrm>
            <a:off x="539750" y="1844675"/>
            <a:ext cx="81359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1.</a:t>
            </a:r>
            <a:r>
              <a:rPr lang="zh-CN" altLang="en-US" sz="2400" b="1" dirty="0">
                <a:latin typeface="+mn-ea"/>
                <a:ea typeface="+mn-ea"/>
              </a:rPr>
              <a:t>类（</a:t>
            </a:r>
            <a:r>
              <a:rPr lang="en-US" altLang="zh-CN" sz="2400" b="1" dirty="0">
                <a:latin typeface="+mn-ea"/>
                <a:ea typeface="+mn-ea"/>
              </a:rPr>
              <a:t>class</a:t>
            </a:r>
            <a:r>
              <a:rPr lang="zh-CN" altLang="en-US" sz="2400" b="1" dirty="0">
                <a:latin typeface="+mn-ea"/>
                <a:ea typeface="+mn-ea"/>
              </a:rPr>
              <a:t>）</a:t>
            </a:r>
            <a:endParaRPr lang="en-US" altLang="zh-CN" sz="2400" b="1" dirty="0">
              <a:latin typeface="+mn-ea"/>
              <a:ea typeface="+mn-ea"/>
            </a:endParaRPr>
          </a:p>
          <a:p>
            <a:pPr marL="0" indent="612000" eaLnBrk="1" hangingPunct="1">
              <a:lnSpc>
                <a:spcPts val="3000"/>
              </a:lnSpc>
              <a:spcAft>
                <a:spcPts val="600"/>
              </a:spcAft>
              <a:defRPr/>
            </a:pPr>
            <a:r>
              <a:rPr lang="zh-CN" altLang="zh-CN" sz="2400" dirty="0"/>
              <a:t>在面向对象的软件技术中，“</a:t>
            </a:r>
            <a:r>
              <a:rPr lang="zh-CN" altLang="zh-CN" sz="2400" b="1" dirty="0">
                <a:solidFill>
                  <a:srgbClr val="C00000"/>
                </a:solidFill>
              </a:rPr>
              <a:t>类</a:t>
            </a:r>
            <a:r>
              <a:rPr lang="zh-CN" altLang="zh-CN" sz="2400" dirty="0"/>
              <a:t>”就是对具有相同数据和相同操作的一组相似对象的定义，也就是说，类是对具有相同属性和行为的一个或多个对象的描述，通常在这种描述中也包括对怎样创建该类的新对象的说明。</a:t>
            </a:r>
            <a:endParaRPr lang="en-US" altLang="zh-CN" sz="2400" b="1" dirty="0">
              <a:latin typeface="+mn-ea"/>
              <a:ea typeface="+mn-ea"/>
            </a:endParaRPr>
          </a:p>
        </p:txBody>
      </p:sp>
      <p:sp>
        <p:nvSpPr>
          <p:cNvPr id="2" name="流程图: 联系 1">
            <a:extLst>
              <a:ext uri="{FF2B5EF4-FFF2-40B4-BE49-F238E27FC236}">
                <a16:creationId xmlns:a16="http://schemas.microsoft.com/office/drawing/2014/main" id="{13C8388F-E1C7-4D5D-A63D-A132853FC7C5}"/>
              </a:ext>
            </a:extLst>
          </p:cNvPr>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p>
        </p:txBody>
      </p:sp>
      <p:sp>
        <p:nvSpPr>
          <p:cNvPr id="8" name="流程图: 联系 7">
            <a:extLst>
              <a:ext uri="{FF2B5EF4-FFF2-40B4-BE49-F238E27FC236}">
                <a16:creationId xmlns:a16="http://schemas.microsoft.com/office/drawing/2014/main" id="{D6F121E5-C170-4246-BECB-27D623EFF669}"/>
              </a:ext>
            </a:extLst>
          </p:cNvPr>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9" name="流程图: 联系 8">
            <a:extLst>
              <a:ext uri="{FF2B5EF4-FFF2-40B4-BE49-F238E27FC236}">
                <a16:creationId xmlns:a16="http://schemas.microsoft.com/office/drawing/2014/main" id="{328AE974-726B-4EA7-97D2-42A96AEFBB26}"/>
              </a:ext>
            </a:extLst>
          </p:cNvPr>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3" name="文本框 2">
            <a:extLst>
              <a:ext uri="{FF2B5EF4-FFF2-40B4-BE49-F238E27FC236}">
                <a16:creationId xmlns:a16="http://schemas.microsoft.com/office/drawing/2014/main" id="{E0D919E8-F6C6-4184-950C-1F5D3A62732F}"/>
              </a:ext>
            </a:extLst>
          </p:cNvPr>
          <p:cNvSpPr txBox="1"/>
          <p:nvPr/>
        </p:nvSpPr>
        <p:spPr>
          <a:xfrm>
            <a:off x="3898900" y="3886200"/>
            <a:ext cx="4787900" cy="2206625"/>
          </a:xfrm>
          <a:prstGeom prst="rect">
            <a:avLst/>
          </a:prstGeom>
          <a:noFill/>
        </p:spPr>
        <p:txBody>
          <a:bodyPr>
            <a:spAutoFit/>
          </a:bodyPr>
          <a:lstStyle/>
          <a:p>
            <a:pPr eaLnBrk="1" hangingPunct="1">
              <a:lnSpc>
                <a:spcPts val="2800"/>
              </a:lnSpc>
              <a:defRPr/>
            </a:pPr>
            <a:r>
              <a:rPr lang="zh-CN" altLang="en-US" sz="2300" dirty="0">
                <a:latin typeface="+mn-ea"/>
                <a:ea typeface="+mn-ea"/>
              </a:rPr>
              <a:t>    左图是</a:t>
            </a:r>
            <a:r>
              <a:rPr lang="en-US" altLang="zh-CN" sz="2300" dirty="0">
                <a:latin typeface="+mn-ea"/>
                <a:ea typeface="+mn-ea"/>
              </a:rPr>
              <a:t>3</a:t>
            </a:r>
            <a:r>
              <a:rPr lang="zh-CN" altLang="zh-CN" sz="2300" dirty="0">
                <a:latin typeface="+mn-ea"/>
                <a:ea typeface="+mn-ea"/>
              </a:rPr>
              <a:t>个圆心位置、半径大小和颜色均不相同的圆，是</a:t>
            </a:r>
            <a:r>
              <a:rPr lang="en-US" altLang="zh-CN" sz="2300" dirty="0">
                <a:latin typeface="+mn-ea"/>
                <a:ea typeface="+mn-ea"/>
              </a:rPr>
              <a:t>3</a:t>
            </a:r>
            <a:r>
              <a:rPr lang="zh-CN" altLang="zh-CN" sz="2300" dirty="0">
                <a:latin typeface="+mn-ea"/>
                <a:ea typeface="+mn-ea"/>
              </a:rPr>
              <a:t>个不同的对象。但是，它们都有相同的数据</a:t>
            </a:r>
            <a:r>
              <a:rPr lang="en-US" altLang="zh-CN" sz="2300" dirty="0">
                <a:latin typeface="+mn-ea"/>
                <a:ea typeface="+mn-ea"/>
              </a:rPr>
              <a:t>(</a:t>
            </a:r>
            <a:r>
              <a:rPr lang="zh-CN" altLang="zh-CN" sz="2300" dirty="0">
                <a:latin typeface="+mn-ea"/>
                <a:ea typeface="+mn-ea"/>
              </a:rPr>
              <a:t>圆心坐标、半径、颜色</a:t>
            </a:r>
            <a:r>
              <a:rPr lang="en-US" altLang="zh-CN" sz="2300" dirty="0">
                <a:latin typeface="+mn-ea"/>
                <a:ea typeface="+mn-ea"/>
              </a:rPr>
              <a:t>)</a:t>
            </a:r>
            <a:r>
              <a:rPr lang="zh-CN" altLang="zh-CN" sz="2300" dirty="0">
                <a:latin typeface="+mn-ea"/>
                <a:ea typeface="+mn-ea"/>
              </a:rPr>
              <a:t>和相同的操作。因此，它们是同一类事物，可以用“</a:t>
            </a:r>
            <a:r>
              <a:rPr lang="en-US" altLang="zh-CN" sz="2300" dirty="0">
                <a:latin typeface="+mn-ea"/>
                <a:ea typeface="+mn-ea"/>
              </a:rPr>
              <a:t>Circle</a:t>
            </a:r>
            <a:r>
              <a:rPr lang="zh-CN" altLang="zh-CN" sz="2300" dirty="0">
                <a:latin typeface="+mn-ea"/>
                <a:ea typeface="+mn-ea"/>
              </a:rPr>
              <a:t>类”来定义。</a:t>
            </a:r>
            <a:endParaRPr lang="zh-CN" altLang="en-US" sz="2300" dirty="0">
              <a:latin typeface="+mn-ea"/>
              <a:ea typeface="+mn-ea"/>
            </a:endParaRPr>
          </a:p>
        </p:txBody>
      </p:sp>
      <p:sp>
        <p:nvSpPr>
          <p:cNvPr id="12" name="1 Título">
            <a:extLst>
              <a:ext uri="{FF2B5EF4-FFF2-40B4-BE49-F238E27FC236}">
                <a16:creationId xmlns:a16="http://schemas.microsoft.com/office/drawing/2014/main" id="{BF7D4E92-0716-4415-B753-36148FD3EC2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6" name="Picture 4">
            <a:extLst>
              <a:ext uri="{FF2B5EF4-FFF2-40B4-BE49-F238E27FC236}">
                <a16:creationId xmlns:a16="http://schemas.microsoft.com/office/drawing/2014/main" id="{936E52D8-2643-4854-A321-61F847EEB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2349500"/>
            <a:ext cx="7559675"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7" name="Rectangle 5">
            <a:extLst>
              <a:ext uri="{FF2B5EF4-FFF2-40B4-BE49-F238E27FC236}">
                <a16:creationId xmlns:a16="http://schemas.microsoft.com/office/drawing/2014/main" id="{4E568165-377A-47B7-A863-0191966A0600}"/>
              </a:ext>
            </a:extLst>
          </p:cNvPr>
          <p:cNvSpPr>
            <a:spLocks noChangeArrowheads="1"/>
          </p:cNvSpPr>
          <p:nvPr/>
        </p:nvSpPr>
        <p:spPr bwMode="auto">
          <a:xfrm>
            <a:off x="752475" y="1641475"/>
            <a:ext cx="374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ea typeface="黑体" panose="02010609060101010101" pitchFamily="49" charset="-122"/>
              </a:rPr>
              <a:t>  类是一个抽象数据类型。</a:t>
            </a:r>
          </a:p>
        </p:txBody>
      </p:sp>
      <p:sp>
        <p:nvSpPr>
          <p:cNvPr id="8" name="标题 3">
            <a:extLst>
              <a:ext uri="{FF2B5EF4-FFF2-40B4-BE49-F238E27FC236}">
                <a16:creationId xmlns:a16="http://schemas.microsoft.com/office/drawing/2014/main" id="{1EE16336-E4E0-4331-9768-3FF9FCC1346C}"/>
              </a:ext>
            </a:extLst>
          </p:cNvPr>
          <p:cNvSpPr txBox="1">
            <a:spLocks/>
          </p:cNvSpPr>
          <p:nvPr/>
        </p:nvSpPr>
        <p:spPr bwMode="auto">
          <a:xfrm>
            <a:off x="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9.2 </a:t>
            </a:r>
            <a:r>
              <a:rPr lang="zh-CN" altLang="en-US" b="1"/>
              <a:t>面向对象的概念</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500" fill="hold"/>
                                        <p:tgtEl>
                                          <p:spTgt spid="90116"/>
                                        </p:tgtEl>
                                        <p:attrNameLst>
                                          <p:attrName>ppt_x</p:attrName>
                                        </p:attrNameLst>
                                      </p:cBhvr>
                                      <p:tavLst>
                                        <p:tav tm="0">
                                          <p:val>
                                            <p:strVal val="#ppt_x"/>
                                          </p:val>
                                        </p:tav>
                                        <p:tav tm="100000">
                                          <p:val>
                                            <p:strVal val="#ppt_x"/>
                                          </p:val>
                                        </p:tav>
                                      </p:tavLst>
                                    </p:anim>
                                    <p:anim calcmode="lin" valueType="num">
                                      <p:cBhvr additive="base">
                                        <p:cTn id="8" dur="500" fill="hold"/>
                                        <p:tgtEl>
                                          <p:spTgt spid="901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117"/>
                                        </p:tgtEl>
                                        <p:attrNameLst>
                                          <p:attrName>style.visibility</p:attrName>
                                        </p:attrNameLst>
                                      </p:cBhvr>
                                      <p:to>
                                        <p:strVal val="visible"/>
                                      </p:to>
                                    </p:set>
                                    <p:anim calcmode="lin" valueType="num">
                                      <p:cBhvr additive="base">
                                        <p:cTn id="11" dur="500" fill="hold"/>
                                        <p:tgtEl>
                                          <p:spTgt spid="90117"/>
                                        </p:tgtEl>
                                        <p:attrNameLst>
                                          <p:attrName>ppt_x</p:attrName>
                                        </p:attrNameLst>
                                      </p:cBhvr>
                                      <p:tavLst>
                                        <p:tav tm="0">
                                          <p:val>
                                            <p:strVal val="#ppt_x"/>
                                          </p:val>
                                        </p:tav>
                                        <p:tav tm="100000">
                                          <p:val>
                                            <p:strVal val="#ppt_x"/>
                                          </p:val>
                                        </p:tav>
                                      </p:tavLst>
                                    </p:anim>
                                    <p:anim calcmode="lin" valueType="num">
                                      <p:cBhvr additive="base">
                                        <p:cTn id="12"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B19C763-122E-46C9-887D-CC5DD11639A1}"/>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67283DEA-746D-4EA0-8911-8A5C808FC474}"/>
              </a:ext>
            </a:extLst>
          </p:cNvPr>
          <p:cNvSpPr txBox="1">
            <a:spLocks noChangeArrowheads="1"/>
          </p:cNvSpPr>
          <p:nvPr/>
        </p:nvSpPr>
        <p:spPr bwMode="auto">
          <a:xfrm>
            <a:off x="468313" y="1125538"/>
            <a:ext cx="835183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spcAft>
                <a:spcPts val="1200"/>
              </a:spcAft>
              <a:defRPr/>
            </a:pPr>
            <a:r>
              <a:rPr lang="en-US" altLang="zh-CN" sz="2400" b="1" dirty="0">
                <a:latin typeface="+mn-ea"/>
                <a:ea typeface="+mn-ea"/>
              </a:rPr>
              <a:t>2.</a:t>
            </a:r>
            <a:r>
              <a:rPr lang="zh-CN" altLang="en-US" sz="2400" b="1" dirty="0">
                <a:latin typeface="+mn-ea"/>
                <a:ea typeface="+mn-ea"/>
              </a:rPr>
              <a:t>实例（</a:t>
            </a:r>
            <a:r>
              <a:rPr lang="en-US" altLang="zh-CN" sz="2400" b="1" dirty="0">
                <a:latin typeface="+mn-ea"/>
                <a:ea typeface="+mn-ea"/>
              </a:rPr>
              <a:t>instance</a:t>
            </a:r>
            <a:r>
              <a:rPr lang="zh-CN" altLang="en-US" sz="2400" b="1" dirty="0">
                <a:latin typeface="+mn-ea"/>
                <a:ea typeface="+mn-ea"/>
              </a:rPr>
              <a:t>）</a:t>
            </a:r>
            <a:endParaRPr lang="en-US" altLang="zh-CN" sz="2400" b="1" dirty="0">
              <a:latin typeface="+mn-ea"/>
              <a:ea typeface="+mn-ea"/>
            </a:endParaRPr>
          </a:p>
          <a:p>
            <a:pPr marL="612000" eaLnBrk="1" hangingPunct="1">
              <a:lnSpc>
                <a:spcPts val="3000"/>
              </a:lnSpc>
              <a:spcAft>
                <a:spcPts val="600"/>
              </a:spcAft>
              <a:buFont typeface="Wingdings" panose="05000000000000000000" pitchFamily="2" charset="2"/>
              <a:buChar char="l"/>
              <a:defRPr/>
            </a:pPr>
            <a:r>
              <a:rPr lang="zh-CN" altLang="zh-CN" sz="2400" b="1" dirty="0">
                <a:solidFill>
                  <a:srgbClr val="C00000"/>
                </a:solidFill>
                <a:latin typeface="+mn-ea"/>
                <a:ea typeface="+mn-ea"/>
              </a:rPr>
              <a:t>实例</a:t>
            </a:r>
            <a:r>
              <a:rPr lang="zh-CN" altLang="zh-CN" sz="2400" dirty="0">
                <a:latin typeface="+mn-ea"/>
                <a:ea typeface="+mn-ea"/>
              </a:rPr>
              <a:t>就是由某个特定的类所描述的一个具体的对象。</a:t>
            </a:r>
            <a:endParaRPr lang="en-US" altLang="zh-CN" sz="2400" dirty="0">
              <a:latin typeface="+mn-ea"/>
              <a:ea typeface="+mn-ea"/>
            </a:endParaRPr>
          </a:p>
          <a:p>
            <a:pPr marL="612000" eaLnBrk="1" hangingPunct="1">
              <a:lnSpc>
                <a:spcPts val="3000"/>
              </a:lnSpc>
              <a:spcAft>
                <a:spcPts val="600"/>
              </a:spcAft>
              <a:buFont typeface="Wingdings" panose="05000000000000000000" pitchFamily="2" charset="2"/>
              <a:buChar char="l"/>
              <a:defRPr/>
            </a:pPr>
            <a:r>
              <a:rPr lang="zh-CN" altLang="zh-CN" sz="2400" dirty="0">
                <a:latin typeface="+mn-ea"/>
                <a:ea typeface="+mn-ea"/>
              </a:rPr>
              <a:t>“对象” 既可以指一个具体的对象，也可以泛指一般的对象，但是，“实例”必然是指一个具体的对象。</a:t>
            </a:r>
            <a:endParaRPr lang="en-US" altLang="zh-CN" sz="2400" b="1" dirty="0">
              <a:latin typeface="+mn-ea"/>
              <a:ea typeface="+mn-ea"/>
            </a:endParaRPr>
          </a:p>
        </p:txBody>
      </p:sp>
      <p:sp>
        <p:nvSpPr>
          <p:cNvPr id="9" name="1 Título">
            <a:extLst>
              <a:ext uri="{FF2B5EF4-FFF2-40B4-BE49-F238E27FC236}">
                <a16:creationId xmlns:a16="http://schemas.microsoft.com/office/drawing/2014/main" id="{9CA9D8BE-BF76-4D99-A286-5304536AB61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pic>
        <p:nvPicPr>
          <p:cNvPr id="5" name="Picture 7">
            <a:extLst>
              <a:ext uri="{FF2B5EF4-FFF2-40B4-BE49-F238E27FC236}">
                <a16:creationId xmlns:a16="http://schemas.microsoft.com/office/drawing/2014/main" id="{9F408F8F-78AD-4AF4-A7D1-28B72CC40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941638"/>
            <a:ext cx="4756150"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2109216-C69C-4144-AC69-BC5FE5D05DF4}"/>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1E86AD5A-BA53-45BB-ADE7-9F15208CF831}"/>
              </a:ext>
            </a:extLst>
          </p:cNvPr>
          <p:cNvSpPr txBox="1">
            <a:spLocks noChangeArrowheads="1"/>
          </p:cNvSpPr>
          <p:nvPr/>
        </p:nvSpPr>
        <p:spPr bwMode="auto">
          <a:xfrm>
            <a:off x="468313" y="1268413"/>
            <a:ext cx="8351837"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spcAft>
                <a:spcPts val="1200"/>
              </a:spcAft>
              <a:defRPr/>
            </a:pPr>
            <a:r>
              <a:rPr lang="en-US" altLang="zh-CN" sz="2400" b="1" dirty="0">
                <a:latin typeface="+mn-ea"/>
                <a:ea typeface="+mn-ea"/>
              </a:rPr>
              <a:t>3.</a:t>
            </a:r>
            <a:r>
              <a:rPr lang="zh-CN" altLang="en-US" sz="2400" b="1" dirty="0">
                <a:latin typeface="+mn-ea"/>
                <a:ea typeface="+mn-ea"/>
              </a:rPr>
              <a:t>消息（</a:t>
            </a:r>
            <a:r>
              <a:rPr lang="en-US" altLang="zh-CN" sz="2400" b="1" dirty="0">
                <a:latin typeface="+mn-ea"/>
                <a:ea typeface="+mn-ea"/>
              </a:rPr>
              <a:t>massage</a:t>
            </a:r>
            <a:r>
              <a:rPr lang="zh-CN" altLang="en-US" sz="2400" b="1" dirty="0">
                <a:latin typeface="+mn-ea"/>
                <a:ea typeface="+mn-ea"/>
              </a:rPr>
              <a:t>）</a:t>
            </a:r>
            <a:endParaRPr lang="en-US" altLang="zh-CN" sz="2400" b="1" dirty="0">
              <a:latin typeface="+mn-ea"/>
              <a:ea typeface="+mn-ea"/>
            </a:endParaRPr>
          </a:p>
          <a:p>
            <a:pPr marL="609600" indent="-609600">
              <a:lnSpc>
                <a:spcPct val="110000"/>
              </a:lnSpc>
              <a:spcBef>
                <a:spcPct val="20000"/>
              </a:spcBef>
              <a:buClr>
                <a:srgbClr val="CC0000"/>
              </a:buClr>
              <a:defRPr/>
            </a:pPr>
            <a:r>
              <a:rPr lang="en-US" altLang="zh-CN" sz="2800" dirty="0">
                <a:latin typeface="+mn-ea"/>
                <a:ea typeface="+mn-ea"/>
              </a:rPr>
              <a:t>    </a:t>
            </a:r>
            <a:r>
              <a:rPr lang="zh-CN" altLang="zh-CN" sz="2600" b="1" dirty="0">
                <a:solidFill>
                  <a:srgbClr val="C00000"/>
                </a:solidFill>
                <a:latin typeface="+mn-ea"/>
                <a:ea typeface="+mn-ea"/>
              </a:rPr>
              <a:t>消息</a:t>
            </a:r>
            <a:r>
              <a:rPr lang="zh-CN" altLang="zh-CN" sz="2600" dirty="0">
                <a:latin typeface="+mn-ea"/>
                <a:ea typeface="+mn-ea"/>
              </a:rPr>
              <a:t>就是要求某个对象执行在定义它的那个类中所定义的某个操作的规格说明。通常，一个消息</a:t>
            </a:r>
            <a:r>
              <a:rPr lang="zh-CN" altLang="en-US" sz="2600" dirty="0">
                <a:latin typeface="+mn-ea"/>
                <a:ea typeface="+mn-ea"/>
              </a:rPr>
              <a:t>由如下</a:t>
            </a:r>
            <a:r>
              <a:rPr lang="en-US" altLang="zh-CN" sz="2600" dirty="0">
                <a:latin typeface="+mn-ea"/>
                <a:ea typeface="+mn-ea"/>
              </a:rPr>
              <a:t>3</a:t>
            </a:r>
            <a:r>
              <a:rPr lang="zh-CN" altLang="zh-CN" sz="2600" dirty="0">
                <a:latin typeface="+mn-ea"/>
                <a:ea typeface="+mn-ea"/>
              </a:rPr>
              <a:t>部分组成。</a:t>
            </a:r>
            <a:endParaRPr lang="en-US" altLang="zh-CN" sz="2600" dirty="0">
              <a:latin typeface="+mn-ea"/>
              <a:ea typeface="+mn-ea"/>
            </a:endParaRPr>
          </a:p>
          <a:p>
            <a:pPr lvl="1">
              <a:lnSpc>
                <a:spcPct val="110000"/>
              </a:lnSpc>
              <a:spcBef>
                <a:spcPct val="20000"/>
              </a:spcBef>
              <a:buClr>
                <a:srgbClr val="336699"/>
              </a:buClr>
              <a:buFont typeface="Wingdings" pitchFamily="2" charset="2"/>
              <a:buChar char="l"/>
              <a:defRPr/>
            </a:pPr>
            <a:r>
              <a:rPr lang="zh-CN" altLang="en-US" sz="2600" kern="0" dirty="0">
                <a:solidFill>
                  <a:srgbClr val="000000"/>
                </a:solidFill>
                <a:latin typeface="黑体" pitchFamily="49" charset="-122"/>
                <a:ea typeface="黑体" pitchFamily="49" charset="-122"/>
              </a:rPr>
              <a:t>接收消息的对象</a:t>
            </a:r>
          </a:p>
          <a:p>
            <a:pPr lvl="1">
              <a:lnSpc>
                <a:spcPct val="110000"/>
              </a:lnSpc>
              <a:spcBef>
                <a:spcPct val="20000"/>
              </a:spcBef>
              <a:buClr>
                <a:srgbClr val="336699"/>
              </a:buClr>
              <a:buFont typeface="Wingdings" pitchFamily="2" charset="2"/>
              <a:buChar char="l"/>
              <a:defRPr/>
            </a:pPr>
            <a:r>
              <a:rPr lang="zh-CN" altLang="zh-CN" sz="2600" kern="0" dirty="0">
                <a:solidFill>
                  <a:srgbClr val="000000"/>
                </a:solidFill>
                <a:latin typeface="黑体" pitchFamily="49" charset="-122"/>
                <a:ea typeface="黑体" pitchFamily="49" charset="-122"/>
              </a:rPr>
              <a:t>消息选择符</a:t>
            </a:r>
            <a:r>
              <a:rPr lang="en-US" altLang="zh-CN" sz="2600" kern="0" dirty="0">
                <a:solidFill>
                  <a:srgbClr val="000000"/>
                </a:solidFill>
                <a:latin typeface="黑体" pitchFamily="49" charset="-122"/>
                <a:ea typeface="黑体" pitchFamily="49" charset="-122"/>
              </a:rPr>
              <a:t>(</a:t>
            </a:r>
            <a:r>
              <a:rPr lang="zh-CN" altLang="zh-CN" sz="2600" kern="0" dirty="0">
                <a:solidFill>
                  <a:srgbClr val="000000"/>
                </a:solidFill>
                <a:latin typeface="黑体" pitchFamily="49" charset="-122"/>
                <a:ea typeface="黑体" pitchFamily="49" charset="-122"/>
              </a:rPr>
              <a:t>也称为消息名</a:t>
            </a:r>
            <a:r>
              <a:rPr lang="en-US" altLang="zh-CN" sz="2600" kern="0" dirty="0">
                <a:solidFill>
                  <a:srgbClr val="000000"/>
                </a:solidFill>
                <a:latin typeface="黑体" pitchFamily="49" charset="-122"/>
                <a:ea typeface="黑体" pitchFamily="49" charset="-122"/>
              </a:rPr>
              <a:t>) </a:t>
            </a:r>
            <a:endParaRPr lang="zh-CN" altLang="en-US" sz="2600" kern="0" dirty="0">
              <a:solidFill>
                <a:srgbClr val="000000"/>
              </a:solidFill>
              <a:latin typeface="黑体" pitchFamily="49" charset="-122"/>
              <a:ea typeface="黑体" pitchFamily="49" charset="-122"/>
            </a:endParaRPr>
          </a:p>
          <a:p>
            <a:pPr lvl="1">
              <a:lnSpc>
                <a:spcPct val="110000"/>
              </a:lnSpc>
              <a:spcBef>
                <a:spcPct val="20000"/>
              </a:spcBef>
              <a:buClr>
                <a:srgbClr val="336699"/>
              </a:buClr>
              <a:buFont typeface="Wingdings" pitchFamily="2" charset="2"/>
              <a:buChar char="l"/>
              <a:defRPr/>
            </a:pPr>
            <a:r>
              <a:rPr lang="en-US" altLang="zh-CN" sz="2600" kern="0" dirty="0">
                <a:solidFill>
                  <a:srgbClr val="000000"/>
                </a:solidFill>
                <a:latin typeface="黑体" pitchFamily="49" charset="-122"/>
                <a:ea typeface="黑体" pitchFamily="49" charset="-122"/>
              </a:rPr>
              <a:t>0</a:t>
            </a:r>
            <a:r>
              <a:rPr lang="zh-CN" altLang="en-US" sz="2600" kern="0" dirty="0">
                <a:solidFill>
                  <a:srgbClr val="000000"/>
                </a:solidFill>
                <a:latin typeface="黑体" pitchFamily="49" charset="-122"/>
                <a:ea typeface="黑体" pitchFamily="49" charset="-122"/>
              </a:rPr>
              <a:t>或多个变元</a:t>
            </a:r>
          </a:p>
          <a:p>
            <a:pPr marL="609600" indent="-609600">
              <a:lnSpc>
                <a:spcPct val="110000"/>
              </a:lnSpc>
              <a:spcBef>
                <a:spcPct val="20000"/>
              </a:spcBef>
              <a:buClr>
                <a:srgbClr val="CC0000"/>
              </a:buClr>
              <a:defRPr/>
            </a:pPr>
            <a:r>
              <a:rPr lang="zh-CN" altLang="en-US" sz="2600" kern="0" dirty="0">
                <a:solidFill>
                  <a:srgbClr val="000000"/>
                </a:solidFill>
                <a:latin typeface="黑体" pitchFamily="49" charset="-122"/>
                <a:ea typeface="黑体" pitchFamily="49" charset="-122"/>
              </a:rPr>
              <a:t>   </a:t>
            </a:r>
            <a:r>
              <a:rPr lang="en-US" altLang="zh-CN" sz="2600" kern="0" dirty="0">
                <a:solidFill>
                  <a:srgbClr val="000000"/>
                </a:solidFill>
                <a:latin typeface="黑体" pitchFamily="49" charset="-122"/>
                <a:ea typeface="黑体" pitchFamily="49" charset="-122"/>
              </a:rPr>
              <a:t>quadrilateral1.move(1,3)</a:t>
            </a:r>
            <a:endParaRPr lang="en-US" altLang="zh-CN" sz="2600" dirty="0">
              <a:latin typeface="+mn-ea"/>
              <a:ea typeface="+mn-ea"/>
            </a:endParaRPr>
          </a:p>
        </p:txBody>
      </p:sp>
      <p:sp>
        <p:nvSpPr>
          <p:cNvPr id="9" name="1 Título">
            <a:extLst>
              <a:ext uri="{FF2B5EF4-FFF2-40B4-BE49-F238E27FC236}">
                <a16:creationId xmlns:a16="http://schemas.microsoft.com/office/drawing/2014/main" id="{43AAF7C1-653E-4A2F-AD80-089960D977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148899C-71E1-42C7-87CA-B67D7625B6C9}"/>
              </a:ext>
            </a:extLst>
          </p:cNvPr>
          <p:cNvSpPr>
            <a:spLocks noGrp="1"/>
          </p:cNvSpPr>
          <p:nvPr>
            <p:ph type="title" idx="4294967295"/>
          </p:nvPr>
        </p:nvSpPr>
        <p:spPr>
          <a:xfrm>
            <a:off x="0" y="-17463"/>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DF17ED61-EBFE-4A16-9EB0-B03722E24654}"/>
              </a:ext>
            </a:extLst>
          </p:cNvPr>
          <p:cNvSpPr txBox="1">
            <a:spLocks noChangeArrowheads="1"/>
          </p:cNvSpPr>
          <p:nvPr/>
        </p:nvSpPr>
        <p:spPr bwMode="auto">
          <a:xfrm>
            <a:off x="539750" y="1484313"/>
            <a:ext cx="813593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3.</a:t>
            </a:r>
            <a:r>
              <a:rPr lang="zh-CN" altLang="en-US" sz="2400" b="1" dirty="0">
                <a:latin typeface="+mn-ea"/>
                <a:ea typeface="+mn-ea"/>
              </a:rPr>
              <a:t>消息（</a:t>
            </a:r>
            <a:r>
              <a:rPr lang="en-US" altLang="zh-CN" sz="2400" b="1" dirty="0">
                <a:latin typeface="+mn-ea"/>
                <a:ea typeface="+mn-ea"/>
              </a:rPr>
              <a:t>massage</a:t>
            </a:r>
            <a:r>
              <a:rPr lang="zh-CN" altLang="en-US" sz="2400" b="1" dirty="0">
                <a:latin typeface="+mn-ea"/>
                <a:ea typeface="+mn-ea"/>
              </a:rPr>
              <a:t>）</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例如，</a:t>
            </a:r>
            <a:r>
              <a:rPr lang="en-US" altLang="zh-CN" sz="2400" dirty="0" err="1">
                <a:latin typeface="+mn-ea"/>
                <a:ea typeface="+mn-ea"/>
              </a:rPr>
              <a:t>MyCircle</a:t>
            </a:r>
            <a:r>
              <a:rPr lang="zh-CN" altLang="zh-CN" sz="2400" dirty="0">
                <a:latin typeface="+mn-ea"/>
                <a:ea typeface="+mn-ea"/>
              </a:rPr>
              <a:t>是一个半径为</a:t>
            </a:r>
            <a:r>
              <a:rPr lang="en-US" altLang="zh-CN" sz="2400" dirty="0">
                <a:latin typeface="+mn-ea"/>
                <a:ea typeface="+mn-ea"/>
              </a:rPr>
              <a:t>4cm</a:t>
            </a:r>
            <a:r>
              <a:rPr lang="zh-CN" altLang="zh-CN" sz="2400" dirty="0">
                <a:latin typeface="+mn-ea"/>
                <a:ea typeface="+mn-ea"/>
              </a:rPr>
              <a:t>、圆心位于</a:t>
            </a:r>
            <a:r>
              <a:rPr lang="en-US" altLang="zh-CN" sz="2400" dirty="0">
                <a:latin typeface="+mn-ea"/>
                <a:ea typeface="+mn-ea"/>
              </a:rPr>
              <a:t>(100</a:t>
            </a:r>
            <a:r>
              <a:rPr lang="zh-CN" altLang="zh-CN" sz="2400" dirty="0">
                <a:latin typeface="+mn-ea"/>
                <a:ea typeface="+mn-ea"/>
              </a:rPr>
              <a:t>，</a:t>
            </a:r>
            <a:r>
              <a:rPr lang="en-US" altLang="zh-CN" sz="2400" dirty="0">
                <a:latin typeface="+mn-ea"/>
                <a:ea typeface="+mn-ea"/>
              </a:rPr>
              <a:t>200)</a:t>
            </a:r>
            <a:r>
              <a:rPr lang="zh-CN" altLang="zh-CN" sz="2400" dirty="0">
                <a:latin typeface="+mn-ea"/>
                <a:ea typeface="+mn-ea"/>
              </a:rPr>
              <a:t>的</a:t>
            </a:r>
            <a:r>
              <a:rPr lang="en-US" altLang="zh-CN" sz="2400" dirty="0">
                <a:latin typeface="+mn-ea"/>
                <a:ea typeface="+mn-ea"/>
              </a:rPr>
              <a:t>Circle</a:t>
            </a:r>
            <a:r>
              <a:rPr lang="zh-CN" altLang="zh-CN" sz="2400" dirty="0">
                <a:latin typeface="+mn-ea"/>
                <a:ea typeface="+mn-ea"/>
              </a:rPr>
              <a:t>类的对象，也就是</a:t>
            </a:r>
            <a:r>
              <a:rPr lang="en-US" altLang="zh-CN" sz="2400" dirty="0">
                <a:latin typeface="+mn-ea"/>
                <a:ea typeface="+mn-ea"/>
              </a:rPr>
              <a:t>Circle</a:t>
            </a:r>
            <a:r>
              <a:rPr lang="zh-CN" altLang="zh-CN" sz="2400" dirty="0">
                <a:latin typeface="+mn-ea"/>
                <a:ea typeface="+mn-ea"/>
              </a:rPr>
              <a:t>类的一个</a:t>
            </a:r>
            <a:r>
              <a:rPr lang="zh-CN" altLang="zh-CN" sz="2400" b="1" dirty="0">
                <a:solidFill>
                  <a:srgbClr val="C00000"/>
                </a:solidFill>
                <a:latin typeface="+mn-ea"/>
                <a:ea typeface="+mn-ea"/>
              </a:rPr>
              <a:t>实例</a:t>
            </a:r>
            <a:r>
              <a:rPr lang="zh-CN" altLang="zh-CN" sz="2400" dirty="0">
                <a:latin typeface="+mn-ea"/>
                <a:ea typeface="+mn-ea"/>
              </a:rPr>
              <a:t>，当要求它以绿颜色在屏幕上显示自己时，在</a:t>
            </a:r>
            <a:r>
              <a:rPr lang="en-US" altLang="zh-CN" sz="2400" dirty="0">
                <a:latin typeface="+mn-ea"/>
                <a:ea typeface="+mn-ea"/>
              </a:rPr>
              <a:t>C++</a:t>
            </a:r>
            <a:r>
              <a:rPr lang="zh-CN" altLang="zh-CN" sz="2400" dirty="0">
                <a:latin typeface="+mn-ea"/>
                <a:ea typeface="+mn-ea"/>
              </a:rPr>
              <a:t>语言中应该向它发下列</a:t>
            </a:r>
            <a:r>
              <a:rPr lang="zh-CN" altLang="zh-CN" sz="2400" b="1" dirty="0">
                <a:solidFill>
                  <a:srgbClr val="C00000"/>
                </a:solidFill>
                <a:latin typeface="+mn-ea"/>
                <a:ea typeface="+mn-ea"/>
              </a:rPr>
              <a:t>消息</a:t>
            </a:r>
            <a:r>
              <a:rPr lang="zh-CN" altLang="zh-CN" sz="2400" dirty="0">
                <a:latin typeface="+mn-ea"/>
                <a:ea typeface="+mn-ea"/>
              </a:rPr>
              <a:t>：</a:t>
            </a:r>
          </a:p>
          <a:p>
            <a:pPr marL="0" indent="0">
              <a:lnSpc>
                <a:spcPts val="3000"/>
              </a:lnSpc>
              <a:defRPr/>
            </a:pPr>
            <a:r>
              <a:rPr lang="en-US" altLang="zh-CN" sz="2400" dirty="0">
                <a:latin typeface="+mn-ea"/>
                <a:ea typeface="+mn-ea"/>
              </a:rPr>
              <a:t>              </a:t>
            </a:r>
            <a:r>
              <a:rPr lang="en-US" altLang="zh-CN" sz="2400" dirty="0" err="1">
                <a:latin typeface="+mn-ea"/>
                <a:ea typeface="+mn-ea"/>
              </a:rPr>
              <a:t>MyCircle.Show</a:t>
            </a:r>
            <a:r>
              <a:rPr lang="en-US" altLang="zh-CN" sz="2400" dirty="0">
                <a:latin typeface="+mn-ea"/>
                <a:ea typeface="+mn-ea"/>
              </a:rPr>
              <a:t>(GREEN)</a:t>
            </a:r>
            <a:r>
              <a:rPr lang="zh-CN" altLang="zh-CN" sz="2400" dirty="0">
                <a:latin typeface="+mn-ea"/>
                <a:ea typeface="+mn-ea"/>
              </a:rPr>
              <a:t>；</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其中</a:t>
            </a:r>
            <a:r>
              <a:rPr lang="zh-CN" altLang="en-US" sz="2400" dirty="0">
                <a:latin typeface="+mn-ea"/>
                <a:ea typeface="+mn-ea"/>
              </a:rPr>
              <a:t>，</a:t>
            </a:r>
            <a:r>
              <a:rPr lang="en-US" altLang="zh-CN" sz="2400" dirty="0" err="1">
                <a:latin typeface="+mn-ea"/>
                <a:ea typeface="+mn-ea"/>
              </a:rPr>
              <a:t>MyCircle</a:t>
            </a:r>
            <a:r>
              <a:rPr lang="zh-CN" altLang="zh-CN" sz="2400" dirty="0">
                <a:latin typeface="+mn-ea"/>
                <a:ea typeface="+mn-ea"/>
              </a:rPr>
              <a:t>是接收消息的对象的名字</a:t>
            </a:r>
            <a:r>
              <a:rPr lang="en-US" altLang="zh-CN" sz="2400" dirty="0">
                <a:latin typeface="+mn-ea"/>
                <a:ea typeface="+mn-ea"/>
              </a:rPr>
              <a:t>,Show</a:t>
            </a:r>
            <a:r>
              <a:rPr lang="zh-CN" altLang="zh-CN" sz="2400" dirty="0">
                <a:latin typeface="+mn-ea"/>
                <a:ea typeface="+mn-ea"/>
              </a:rPr>
              <a:t>是消息选择符</a:t>
            </a:r>
            <a:r>
              <a:rPr lang="en-US" altLang="zh-CN" sz="2400" dirty="0">
                <a:latin typeface="+mn-ea"/>
                <a:ea typeface="+mn-ea"/>
              </a:rPr>
              <a:t>(</a:t>
            </a:r>
            <a:r>
              <a:rPr lang="zh-CN" altLang="zh-CN" sz="2400" dirty="0">
                <a:latin typeface="+mn-ea"/>
                <a:ea typeface="+mn-ea"/>
              </a:rPr>
              <a:t>即消息名</a:t>
            </a:r>
            <a:r>
              <a:rPr lang="en-US" altLang="zh-CN" sz="2400" dirty="0">
                <a:latin typeface="+mn-ea"/>
                <a:ea typeface="+mn-ea"/>
              </a:rPr>
              <a:t>)</a:t>
            </a:r>
            <a:r>
              <a:rPr lang="zh-CN" altLang="zh-CN" sz="2400" dirty="0">
                <a:latin typeface="+mn-ea"/>
                <a:ea typeface="+mn-ea"/>
              </a:rPr>
              <a:t>，圆括号内的</a:t>
            </a:r>
            <a:r>
              <a:rPr lang="en-US" altLang="zh-CN" sz="2400" dirty="0">
                <a:latin typeface="+mn-ea"/>
                <a:ea typeface="+mn-ea"/>
              </a:rPr>
              <a:t>GREEN</a:t>
            </a:r>
            <a:r>
              <a:rPr lang="zh-CN" altLang="zh-CN" sz="2400" dirty="0">
                <a:latin typeface="+mn-ea"/>
                <a:ea typeface="+mn-ea"/>
              </a:rPr>
              <a:t>是消息的变元。当</a:t>
            </a:r>
            <a:r>
              <a:rPr lang="en-US" altLang="zh-CN" sz="2400" dirty="0" err="1">
                <a:latin typeface="+mn-ea"/>
                <a:ea typeface="+mn-ea"/>
              </a:rPr>
              <a:t>MyCircle</a:t>
            </a:r>
            <a:r>
              <a:rPr lang="zh-CN" altLang="zh-CN" sz="2400" dirty="0">
                <a:latin typeface="+mn-ea"/>
                <a:ea typeface="+mn-ea"/>
              </a:rPr>
              <a:t>接收到这个消息后，将执行在</a:t>
            </a:r>
            <a:r>
              <a:rPr lang="en-US" altLang="zh-CN" sz="2400" dirty="0">
                <a:latin typeface="+mn-ea"/>
                <a:ea typeface="+mn-ea"/>
              </a:rPr>
              <a:t>Circle</a:t>
            </a:r>
            <a:r>
              <a:rPr lang="zh-CN" altLang="zh-CN" sz="2400" dirty="0">
                <a:latin typeface="+mn-ea"/>
                <a:ea typeface="+mn-ea"/>
              </a:rPr>
              <a:t>类中所定义的</a:t>
            </a:r>
            <a:r>
              <a:rPr lang="en-US" altLang="zh-CN" sz="2400" dirty="0">
                <a:latin typeface="+mn-ea"/>
                <a:ea typeface="+mn-ea"/>
              </a:rPr>
              <a:t>Show</a:t>
            </a:r>
            <a:r>
              <a:rPr lang="zh-CN" altLang="zh-CN" sz="2400" dirty="0">
                <a:latin typeface="+mn-ea"/>
                <a:ea typeface="+mn-ea"/>
              </a:rPr>
              <a:t>操作。</a:t>
            </a:r>
            <a:endParaRPr lang="en-US" altLang="zh-CN" sz="2400" dirty="0">
              <a:latin typeface="+mn-ea"/>
              <a:ea typeface="+mn-ea"/>
            </a:endParaRPr>
          </a:p>
        </p:txBody>
      </p:sp>
      <p:sp>
        <p:nvSpPr>
          <p:cNvPr id="9" name="1 Título">
            <a:extLst>
              <a:ext uri="{FF2B5EF4-FFF2-40B4-BE49-F238E27FC236}">
                <a16:creationId xmlns:a16="http://schemas.microsoft.com/office/drawing/2014/main" id="{70781C80-8085-425C-9AEB-B4736C60F14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6BE8E9D-83B3-461C-AE3C-95334780905E}"/>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B59EF07B-E8FC-4E9A-9E96-11C6A452A6B1}"/>
              </a:ext>
            </a:extLst>
          </p:cNvPr>
          <p:cNvSpPr txBox="1">
            <a:spLocks noChangeArrowheads="1"/>
          </p:cNvSpPr>
          <p:nvPr/>
        </p:nvSpPr>
        <p:spPr bwMode="auto">
          <a:xfrm>
            <a:off x="539750" y="1341438"/>
            <a:ext cx="81359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600"/>
              </a:spcBef>
              <a:spcAft>
                <a:spcPts val="1200"/>
              </a:spcAft>
              <a:defRPr/>
            </a:pPr>
            <a:r>
              <a:rPr lang="en-US" altLang="zh-CN" sz="2400" b="1" dirty="0">
                <a:latin typeface="+mn-ea"/>
                <a:ea typeface="+mn-ea"/>
              </a:rPr>
              <a:t>4.</a:t>
            </a:r>
            <a:r>
              <a:rPr lang="zh-CN" altLang="en-US" sz="2400" b="1" dirty="0">
                <a:latin typeface="+mn-ea"/>
                <a:ea typeface="+mn-ea"/>
              </a:rPr>
              <a:t>方法（</a:t>
            </a:r>
            <a:r>
              <a:rPr lang="en-US" altLang="zh-CN" sz="2400" b="1" dirty="0">
                <a:latin typeface="+mn-ea"/>
                <a:ea typeface="+mn-ea"/>
              </a:rPr>
              <a:t>method</a:t>
            </a:r>
            <a:r>
              <a:rPr lang="zh-CN" altLang="en-US" sz="2400" b="1" dirty="0">
                <a:latin typeface="+mn-ea"/>
                <a:ea typeface="+mn-ea"/>
              </a:rPr>
              <a:t>）</a:t>
            </a:r>
            <a:endParaRPr lang="en-US" altLang="zh-CN" sz="2400" b="1" dirty="0">
              <a:latin typeface="+mn-ea"/>
              <a:ea typeface="+mn-ea"/>
            </a:endParaRPr>
          </a:p>
          <a:p>
            <a:pPr marL="0" indent="0">
              <a:lnSpc>
                <a:spcPts val="3000"/>
              </a:lnSpc>
              <a:defRPr/>
            </a:pPr>
            <a:r>
              <a:rPr lang="en-US" altLang="zh-CN" sz="2400" b="1" dirty="0">
                <a:solidFill>
                  <a:srgbClr val="C00000"/>
                </a:solidFill>
                <a:latin typeface="+mn-ea"/>
                <a:ea typeface="+mn-ea"/>
              </a:rPr>
              <a:t>    </a:t>
            </a:r>
            <a:r>
              <a:rPr lang="zh-CN" altLang="zh-CN" sz="2400" b="1" dirty="0">
                <a:solidFill>
                  <a:srgbClr val="C00000"/>
                </a:solidFill>
                <a:latin typeface="+mn-ea"/>
                <a:ea typeface="+mn-ea"/>
              </a:rPr>
              <a:t>方法</a:t>
            </a:r>
            <a:r>
              <a:rPr lang="zh-CN" altLang="zh-CN" sz="2400" dirty="0">
                <a:latin typeface="+mn-ea"/>
                <a:ea typeface="+mn-ea"/>
              </a:rPr>
              <a:t>就是对象所能执行的操作，也就是类中所定义的服务。方法描述了对象执行操作的算法，响应消息的方法。在</a:t>
            </a:r>
            <a:r>
              <a:rPr lang="en-US" altLang="zh-CN" sz="2400" dirty="0">
                <a:latin typeface="+mn-ea"/>
                <a:ea typeface="+mn-ea"/>
              </a:rPr>
              <a:t>C++</a:t>
            </a:r>
            <a:r>
              <a:rPr lang="zh-CN" altLang="zh-CN" sz="2400" dirty="0">
                <a:latin typeface="+mn-ea"/>
                <a:ea typeface="+mn-ea"/>
              </a:rPr>
              <a:t>语言中把方法称为成员函数。</a:t>
            </a:r>
            <a:endParaRPr lang="en-US" altLang="zh-CN" sz="2400" dirty="0">
              <a:latin typeface="+mn-ea"/>
              <a:ea typeface="+mn-ea"/>
            </a:endParaRPr>
          </a:p>
          <a:p>
            <a:pPr marL="0" indent="0">
              <a:lnSpc>
                <a:spcPts val="3000"/>
              </a:lnSpc>
              <a:spcBef>
                <a:spcPts val="600"/>
              </a:spcBef>
              <a:spcAft>
                <a:spcPts val="1200"/>
              </a:spcAft>
              <a:defRPr/>
            </a:pPr>
            <a:r>
              <a:rPr lang="en-US" altLang="zh-CN" sz="2400" b="1" dirty="0">
                <a:latin typeface="+mn-ea"/>
                <a:ea typeface="+mn-ea"/>
              </a:rPr>
              <a:t>5.</a:t>
            </a:r>
            <a:r>
              <a:rPr lang="zh-CN" altLang="en-US" sz="2400" b="1" dirty="0">
                <a:latin typeface="+mn-ea"/>
                <a:ea typeface="+mn-ea"/>
              </a:rPr>
              <a:t>属性（</a:t>
            </a:r>
            <a:r>
              <a:rPr lang="en-US" altLang="zh-CN" sz="2400" b="1" dirty="0">
                <a:latin typeface="+mn-ea"/>
                <a:ea typeface="+mn-ea"/>
              </a:rPr>
              <a:t>attribute</a:t>
            </a:r>
            <a:r>
              <a:rPr lang="zh-CN" altLang="en-US" sz="2400" b="1" dirty="0">
                <a:latin typeface="+mn-ea"/>
                <a:ea typeface="+mn-ea"/>
              </a:rPr>
              <a:t>）</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b="1" dirty="0">
                <a:solidFill>
                  <a:srgbClr val="C00000"/>
                </a:solidFill>
                <a:latin typeface="+mn-ea"/>
                <a:ea typeface="+mn-ea"/>
              </a:rPr>
              <a:t>属性</a:t>
            </a:r>
            <a:r>
              <a:rPr lang="zh-CN" altLang="zh-CN" sz="2400" dirty="0">
                <a:latin typeface="+mn-ea"/>
                <a:ea typeface="+mn-ea"/>
              </a:rPr>
              <a:t>就是类中所定义的数据，它是对客观世界实体所具有的性质的抽象。类的每个实例都有自己特有的属性值。在</a:t>
            </a:r>
            <a:r>
              <a:rPr lang="en-US" altLang="zh-CN" sz="2400" dirty="0">
                <a:latin typeface="+mn-ea"/>
                <a:ea typeface="+mn-ea"/>
              </a:rPr>
              <a:t>C++</a:t>
            </a:r>
            <a:r>
              <a:rPr lang="zh-CN" altLang="zh-CN" sz="2400" dirty="0">
                <a:latin typeface="+mn-ea"/>
                <a:ea typeface="+mn-ea"/>
              </a:rPr>
              <a:t>语言中把属性称为数据成员。</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例如，</a:t>
            </a:r>
            <a:r>
              <a:rPr lang="en-US" altLang="zh-CN" sz="2400" dirty="0">
                <a:latin typeface="+mn-ea"/>
                <a:ea typeface="+mn-ea"/>
              </a:rPr>
              <a:t>Circle</a:t>
            </a:r>
            <a:r>
              <a:rPr lang="zh-CN" altLang="zh-CN" sz="2400" dirty="0">
                <a:latin typeface="+mn-ea"/>
                <a:ea typeface="+mn-ea"/>
              </a:rPr>
              <a:t>类中定义的代表圆心坐标、半径、颜色等的数据成员，就是圆的属性。</a:t>
            </a:r>
            <a:endParaRPr lang="en-US" altLang="zh-CN" sz="2400" b="1" dirty="0">
              <a:latin typeface="+mn-ea"/>
              <a:ea typeface="+mn-ea"/>
            </a:endParaRPr>
          </a:p>
        </p:txBody>
      </p:sp>
      <p:sp>
        <p:nvSpPr>
          <p:cNvPr id="9" name="1 Título">
            <a:extLst>
              <a:ext uri="{FF2B5EF4-FFF2-40B4-BE49-F238E27FC236}">
                <a16:creationId xmlns:a16="http://schemas.microsoft.com/office/drawing/2014/main" id="{AF2D9357-4355-495D-A0AA-3A12EE02C2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6A3875D-208B-4A74-AF3C-F16947268144}"/>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193BC83F-BF47-4C7B-884D-C6B99FE67B78}"/>
              </a:ext>
            </a:extLst>
          </p:cNvPr>
          <p:cNvSpPr txBox="1">
            <a:spLocks noChangeArrowheads="1"/>
          </p:cNvSpPr>
          <p:nvPr/>
        </p:nvSpPr>
        <p:spPr bwMode="auto">
          <a:xfrm>
            <a:off x="468313" y="1268413"/>
            <a:ext cx="82804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6.</a:t>
            </a:r>
            <a:r>
              <a:rPr lang="zh-CN" altLang="en-US" sz="2400" b="1" dirty="0">
                <a:latin typeface="+mn-ea"/>
                <a:ea typeface="+mn-ea"/>
              </a:rPr>
              <a:t>封装（</a:t>
            </a:r>
            <a:r>
              <a:rPr lang="en-US" altLang="zh-CN" sz="2400" b="1" dirty="0">
                <a:latin typeface="+mn-ea"/>
                <a:ea typeface="+mn-ea"/>
              </a:rPr>
              <a:t>encapsulation</a:t>
            </a:r>
            <a:r>
              <a:rPr lang="zh-CN" altLang="en-US" sz="2400" b="1" dirty="0">
                <a:latin typeface="+mn-ea"/>
                <a:ea typeface="+mn-ea"/>
              </a:rPr>
              <a:t>）</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在面向对象的程序中，</a:t>
            </a:r>
            <a:r>
              <a:rPr lang="zh-CN" altLang="en-US" sz="2400" b="1" dirty="0">
                <a:solidFill>
                  <a:srgbClr val="C00000"/>
                </a:solidFill>
                <a:latin typeface="+mn-ea"/>
                <a:ea typeface="+mn-ea"/>
              </a:rPr>
              <a:t>封装</a:t>
            </a:r>
            <a:r>
              <a:rPr lang="zh-CN" altLang="en-US" sz="2400" dirty="0">
                <a:latin typeface="+mn-ea"/>
                <a:ea typeface="+mn-ea"/>
              </a:rPr>
              <a:t>是指</a:t>
            </a:r>
            <a:r>
              <a:rPr lang="zh-CN" altLang="zh-CN" sz="2400" dirty="0">
                <a:latin typeface="+mn-ea"/>
                <a:ea typeface="+mn-ea"/>
              </a:rPr>
              <a:t>把数据和实现操作的代码集中起来放在对象内部。</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对象具有封装性的条件如下：</a:t>
            </a:r>
          </a:p>
          <a:p>
            <a:pPr marL="0" indent="0">
              <a:lnSpc>
                <a:spcPts val="3000"/>
              </a:lnSpc>
              <a:defRPr/>
            </a:pPr>
            <a:r>
              <a:rPr lang="en-US" altLang="zh-CN" sz="2400" dirty="0">
                <a:latin typeface="+mn-ea"/>
                <a:ea typeface="+mn-ea"/>
              </a:rPr>
              <a:t>    </a:t>
            </a:r>
            <a:r>
              <a:rPr lang="en-US" altLang="zh-CN" sz="2400" b="1" dirty="0">
                <a:latin typeface="+mn-ea"/>
                <a:ea typeface="+mn-ea"/>
              </a:rPr>
              <a:t>(1) </a:t>
            </a:r>
            <a:r>
              <a:rPr lang="zh-CN" altLang="zh-CN" sz="2400" b="1" dirty="0">
                <a:latin typeface="+mn-ea"/>
                <a:ea typeface="+mn-ea"/>
              </a:rPr>
              <a:t>有一个清晰的边界</a:t>
            </a:r>
            <a:r>
              <a:rPr lang="zh-CN" altLang="zh-CN" sz="2400" dirty="0">
                <a:latin typeface="+mn-ea"/>
                <a:ea typeface="+mn-ea"/>
              </a:rPr>
              <a:t>。所有私有数据和实现操作的代码都被封装在这个边界内，从外面看不见更不能直接访问。</a:t>
            </a:r>
          </a:p>
          <a:p>
            <a:pPr marL="0" indent="0">
              <a:lnSpc>
                <a:spcPts val="3000"/>
              </a:lnSpc>
              <a:defRPr/>
            </a:pPr>
            <a:r>
              <a:rPr lang="en-US" altLang="zh-CN" sz="2400" dirty="0">
                <a:latin typeface="+mn-ea"/>
                <a:ea typeface="+mn-ea"/>
              </a:rPr>
              <a:t>    </a:t>
            </a:r>
            <a:r>
              <a:rPr lang="en-US" altLang="zh-CN" sz="2400" b="1" dirty="0">
                <a:latin typeface="+mn-ea"/>
                <a:ea typeface="+mn-ea"/>
              </a:rPr>
              <a:t>(2) </a:t>
            </a:r>
            <a:r>
              <a:rPr lang="zh-CN" altLang="zh-CN" sz="2400" b="1" dirty="0">
                <a:latin typeface="+mn-ea"/>
                <a:ea typeface="+mn-ea"/>
              </a:rPr>
              <a:t>有确定的接口（即协议）</a:t>
            </a:r>
            <a:r>
              <a:rPr lang="zh-CN" altLang="zh-CN" sz="2400" dirty="0">
                <a:latin typeface="+mn-ea"/>
                <a:ea typeface="+mn-ea"/>
              </a:rPr>
              <a:t>。这些接口就是对象可以接受的消息，只能通过向对象发送消息来使用它。</a:t>
            </a:r>
          </a:p>
          <a:p>
            <a:pPr marL="0" indent="0">
              <a:lnSpc>
                <a:spcPts val="3000"/>
              </a:lnSpc>
              <a:defRPr/>
            </a:pPr>
            <a:r>
              <a:rPr lang="en-US" altLang="zh-CN" sz="2400" dirty="0">
                <a:latin typeface="+mn-ea"/>
                <a:ea typeface="+mn-ea"/>
              </a:rPr>
              <a:t>    </a:t>
            </a:r>
            <a:r>
              <a:rPr lang="en-US" altLang="zh-CN" sz="2400" b="1" dirty="0">
                <a:latin typeface="+mn-ea"/>
                <a:ea typeface="+mn-ea"/>
              </a:rPr>
              <a:t>(3) </a:t>
            </a:r>
            <a:r>
              <a:rPr lang="zh-CN" altLang="zh-CN" sz="2400" b="1" dirty="0">
                <a:latin typeface="+mn-ea"/>
                <a:ea typeface="+mn-ea"/>
              </a:rPr>
              <a:t>受保护的内部实现</a:t>
            </a:r>
            <a:r>
              <a:rPr lang="zh-CN" altLang="zh-CN" sz="2400" dirty="0">
                <a:latin typeface="+mn-ea"/>
                <a:ea typeface="+mn-ea"/>
              </a:rPr>
              <a:t>。实现对象功能的细节（私有数据和代码）不能在定义该对象的类的范围外访问。</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封装</a:t>
            </a:r>
            <a:r>
              <a:rPr lang="zh-CN" altLang="en-US" sz="2400" dirty="0">
                <a:latin typeface="+mn-ea"/>
                <a:ea typeface="+mn-ea"/>
              </a:rPr>
              <a:t>就是</a:t>
            </a:r>
            <a:r>
              <a:rPr lang="zh-CN" altLang="zh-CN" sz="2400" dirty="0">
                <a:latin typeface="+mn-ea"/>
                <a:ea typeface="+mn-ea"/>
              </a:rPr>
              <a:t>信息隐藏，通过封装对外界隐藏对象的实现细节。</a:t>
            </a:r>
            <a:r>
              <a:rPr lang="en-US" altLang="zh-CN" sz="2400" b="1" dirty="0">
                <a:solidFill>
                  <a:srgbClr val="C00000"/>
                </a:solidFill>
                <a:latin typeface="+mn-ea"/>
                <a:ea typeface="+mn-ea"/>
              </a:rPr>
              <a:t>     </a:t>
            </a:r>
            <a:endParaRPr lang="en-US" altLang="zh-CN" sz="2400" b="1" dirty="0">
              <a:latin typeface="+mn-ea"/>
              <a:ea typeface="+mn-ea"/>
            </a:endParaRPr>
          </a:p>
        </p:txBody>
      </p:sp>
      <p:sp>
        <p:nvSpPr>
          <p:cNvPr id="9" name="1 Título">
            <a:extLst>
              <a:ext uri="{FF2B5EF4-FFF2-40B4-BE49-F238E27FC236}">
                <a16:creationId xmlns:a16="http://schemas.microsoft.com/office/drawing/2014/main" id="{E9AB5907-9E93-45EC-8EF5-BBCEABCFAB7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1E0D60F-B26D-4AE9-B00C-849D91D874CD}"/>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31A8DF58-1BBB-4B13-BB43-173E6D17363D}"/>
              </a:ext>
            </a:extLst>
          </p:cNvPr>
          <p:cNvSpPr txBox="1">
            <a:spLocks noChangeArrowheads="1"/>
          </p:cNvSpPr>
          <p:nvPr/>
        </p:nvSpPr>
        <p:spPr bwMode="auto">
          <a:xfrm>
            <a:off x="395288" y="1196975"/>
            <a:ext cx="84248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7.</a:t>
            </a:r>
            <a:r>
              <a:rPr lang="zh-CN" altLang="en-US" sz="2400" b="1" dirty="0">
                <a:latin typeface="+mn-ea"/>
                <a:ea typeface="+mn-ea"/>
              </a:rPr>
              <a:t>继承（</a:t>
            </a:r>
            <a:r>
              <a:rPr lang="en-US" altLang="zh-CN" sz="2400" b="1" dirty="0">
                <a:latin typeface="+mn-ea"/>
                <a:ea typeface="+mn-ea"/>
              </a:rPr>
              <a:t>inheritance</a:t>
            </a:r>
            <a:r>
              <a:rPr lang="zh-CN" altLang="en-US" sz="2400" b="1" dirty="0">
                <a:latin typeface="+mn-ea"/>
                <a:ea typeface="+mn-ea"/>
              </a:rPr>
              <a:t>）</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在面向对象的软件技术中，</a:t>
            </a:r>
            <a:r>
              <a:rPr lang="zh-CN" altLang="zh-CN" sz="2400" b="1" dirty="0">
                <a:solidFill>
                  <a:srgbClr val="C00000"/>
                </a:solidFill>
                <a:latin typeface="+mn-ea"/>
                <a:ea typeface="+mn-ea"/>
              </a:rPr>
              <a:t>继承</a:t>
            </a:r>
            <a:r>
              <a:rPr lang="zh-CN" altLang="zh-CN" sz="2400" dirty="0">
                <a:latin typeface="+mn-ea"/>
                <a:ea typeface="+mn-ea"/>
              </a:rPr>
              <a:t>是子类自动地共享基类中定义的数据和方法的机制。</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面向对象软件技术把类组成一个层次结构的系统</a:t>
            </a:r>
            <a:r>
              <a:rPr lang="en-US" altLang="zh-CN" sz="2400" dirty="0">
                <a:latin typeface="+mn-ea"/>
                <a:ea typeface="+mn-ea"/>
              </a:rPr>
              <a:t>(</a:t>
            </a:r>
            <a:r>
              <a:rPr lang="zh-CN" altLang="zh-CN" sz="2400" dirty="0">
                <a:latin typeface="+mn-ea"/>
                <a:ea typeface="+mn-ea"/>
              </a:rPr>
              <a:t>类等级</a:t>
            </a:r>
            <a:r>
              <a:rPr lang="en-US" altLang="zh-CN" sz="2400" dirty="0">
                <a:latin typeface="+mn-ea"/>
                <a:ea typeface="+mn-ea"/>
              </a:rPr>
              <a:t>)</a:t>
            </a:r>
            <a:r>
              <a:rPr lang="zh-CN" altLang="zh-CN" sz="2400" dirty="0">
                <a:latin typeface="+mn-ea"/>
                <a:ea typeface="+mn-ea"/>
              </a:rPr>
              <a:t>：一个类的上层可以有父类，下层可以有子类。这种层次结构系统的一个重要性质是继承性，一个类直接继承其父类的全部描述</a:t>
            </a:r>
            <a:r>
              <a:rPr lang="en-US" altLang="zh-CN" sz="2400" dirty="0">
                <a:latin typeface="+mn-ea"/>
                <a:ea typeface="+mn-ea"/>
              </a:rPr>
              <a:t>(</a:t>
            </a:r>
            <a:r>
              <a:rPr lang="zh-CN" altLang="zh-CN" sz="2400" dirty="0">
                <a:latin typeface="+mn-ea"/>
                <a:ea typeface="+mn-ea"/>
              </a:rPr>
              <a:t>数据和操作</a:t>
            </a:r>
            <a:r>
              <a:rPr lang="en-US" altLang="zh-CN" sz="2400" dirty="0">
                <a:latin typeface="+mn-ea"/>
                <a:ea typeface="+mn-ea"/>
              </a:rPr>
              <a:t>)</a:t>
            </a:r>
            <a:r>
              <a:rPr lang="zh-CN" altLang="zh-CN" sz="2400" dirty="0">
                <a:latin typeface="+mn-ea"/>
                <a:ea typeface="+mn-ea"/>
              </a:rPr>
              <a:t>。</a:t>
            </a:r>
            <a:endParaRPr lang="en-US" altLang="zh-CN" sz="2400" b="1" dirty="0">
              <a:latin typeface="+mn-ea"/>
              <a:ea typeface="+mn-ea"/>
            </a:endParaRPr>
          </a:p>
        </p:txBody>
      </p:sp>
      <p:pic>
        <p:nvPicPr>
          <p:cNvPr id="34820" name="图片 1">
            <a:extLst>
              <a:ext uri="{FF2B5EF4-FFF2-40B4-BE49-F238E27FC236}">
                <a16:creationId xmlns:a16="http://schemas.microsoft.com/office/drawing/2014/main" id="{26EDDE05-B3A8-4B36-8E5A-595A32DD31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933825"/>
            <a:ext cx="30956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E78B334C-FBBD-4B28-8D09-C3ECE83E2319}"/>
              </a:ext>
            </a:extLst>
          </p:cNvPr>
          <p:cNvSpPr txBox="1"/>
          <p:nvPr/>
        </p:nvSpPr>
        <p:spPr>
          <a:xfrm>
            <a:off x="457200" y="4076700"/>
            <a:ext cx="4835525" cy="1939925"/>
          </a:xfrm>
          <a:prstGeom prst="rect">
            <a:avLst/>
          </a:prstGeom>
          <a:noFill/>
        </p:spPr>
        <p:txBody>
          <a:bodyPr>
            <a:spAutoFit/>
          </a:bodyPr>
          <a:lstStyle/>
          <a:p>
            <a:pPr eaLnBrk="1" hangingPunct="1">
              <a:defRPr/>
            </a:pPr>
            <a:r>
              <a:rPr lang="zh-CN" altLang="en-US" sz="2000" dirty="0">
                <a:latin typeface="Arial" charset="0"/>
              </a:rPr>
              <a:t>        </a:t>
            </a:r>
            <a:r>
              <a:rPr lang="zh-CN" altLang="en-US" sz="2400" dirty="0">
                <a:latin typeface="+mn-ea"/>
                <a:ea typeface="+mn-ea"/>
              </a:rPr>
              <a:t>右图为</a:t>
            </a:r>
            <a:r>
              <a:rPr lang="zh-CN" altLang="zh-CN" sz="2400" dirty="0">
                <a:latin typeface="+mn-ea"/>
                <a:ea typeface="+mn-ea"/>
              </a:rPr>
              <a:t>实现继承机制的原理</a:t>
            </a:r>
            <a:r>
              <a:rPr lang="zh-CN" altLang="en-US" sz="2400" dirty="0">
                <a:latin typeface="+mn-ea"/>
                <a:ea typeface="+mn-ea"/>
              </a:rPr>
              <a:t>，</a:t>
            </a:r>
            <a:r>
              <a:rPr lang="zh-CN" altLang="zh-CN" sz="2400" dirty="0">
                <a:latin typeface="+mn-ea"/>
                <a:ea typeface="+mn-ea"/>
              </a:rPr>
              <a:t>图中以</a:t>
            </a:r>
            <a:r>
              <a:rPr lang="en-US" altLang="zh-CN" sz="2400" dirty="0">
                <a:latin typeface="+mn-ea"/>
                <a:ea typeface="+mn-ea"/>
              </a:rPr>
              <a:t>A</a:t>
            </a:r>
            <a:r>
              <a:rPr lang="zh-CN" altLang="zh-CN" sz="2400" dirty="0">
                <a:latin typeface="+mn-ea"/>
                <a:ea typeface="+mn-ea"/>
              </a:rPr>
              <a:t>、</a:t>
            </a:r>
            <a:r>
              <a:rPr lang="en-US" altLang="zh-CN" sz="2400" dirty="0">
                <a:latin typeface="+mn-ea"/>
                <a:ea typeface="+mn-ea"/>
              </a:rPr>
              <a:t>B</a:t>
            </a:r>
            <a:r>
              <a:rPr lang="zh-CN" altLang="zh-CN" sz="2400" dirty="0">
                <a:latin typeface="+mn-ea"/>
                <a:ea typeface="+mn-ea"/>
              </a:rPr>
              <a:t>两个类为例，其中</a:t>
            </a:r>
            <a:r>
              <a:rPr lang="en-US" altLang="zh-CN" sz="2400" dirty="0">
                <a:latin typeface="+mn-ea"/>
                <a:ea typeface="+mn-ea"/>
              </a:rPr>
              <a:t>B</a:t>
            </a:r>
            <a:r>
              <a:rPr lang="zh-CN" altLang="zh-CN" sz="2400" dirty="0">
                <a:latin typeface="+mn-ea"/>
                <a:ea typeface="+mn-ea"/>
              </a:rPr>
              <a:t>类是从</a:t>
            </a:r>
            <a:r>
              <a:rPr lang="en-US" altLang="zh-CN" sz="2400" dirty="0">
                <a:latin typeface="+mn-ea"/>
                <a:ea typeface="+mn-ea"/>
              </a:rPr>
              <a:t>A</a:t>
            </a:r>
            <a:r>
              <a:rPr lang="zh-CN" altLang="zh-CN" sz="2400" dirty="0">
                <a:latin typeface="+mn-ea"/>
                <a:ea typeface="+mn-ea"/>
              </a:rPr>
              <a:t>类派生出来的子类，它除了具有自己定义的特性</a:t>
            </a:r>
            <a:r>
              <a:rPr lang="en-US" altLang="zh-CN" sz="2400" dirty="0">
                <a:latin typeface="+mn-ea"/>
                <a:ea typeface="+mn-ea"/>
              </a:rPr>
              <a:t>(</a:t>
            </a:r>
            <a:r>
              <a:rPr lang="zh-CN" altLang="zh-CN" sz="2400" dirty="0">
                <a:latin typeface="+mn-ea"/>
                <a:ea typeface="+mn-ea"/>
              </a:rPr>
              <a:t>数据和操作</a:t>
            </a:r>
            <a:r>
              <a:rPr lang="en-US" altLang="zh-CN" sz="2400" dirty="0">
                <a:latin typeface="+mn-ea"/>
                <a:ea typeface="+mn-ea"/>
              </a:rPr>
              <a:t>)</a:t>
            </a:r>
            <a:r>
              <a:rPr lang="zh-CN" altLang="zh-CN" sz="2400" dirty="0">
                <a:latin typeface="+mn-ea"/>
                <a:ea typeface="+mn-ea"/>
              </a:rPr>
              <a:t>之外，还从父类</a:t>
            </a:r>
            <a:r>
              <a:rPr lang="en-US" altLang="zh-CN" sz="2400" dirty="0">
                <a:latin typeface="+mn-ea"/>
                <a:ea typeface="+mn-ea"/>
              </a:rPr>
              <a:t>A</a:t>
            </a:r>
            <a:r>
              <a:rPr lang="zh-CN" altLang="zh-CN" sz="2400" dirty="0">
                <a:latin typeface="+mn-ea"/>
                <a:ea typeface="+mn-ea"/>
              </a:rPr>
              <a:t>继承特性。</a:t>
            </a:r>
            <a:endParaRPr lang="zh-CN" altLang="en-US" sz="2400" dirty="0">
              <a:latin typeface="+mn-ea"/>
              <a:ea typeface="+mn-ea"/>
            </a:endParaRPr>
          </a:p>
        </p:txBody>
      </p:sp>
      <p:sp>
        <p:nvSpPr>
          <p:cNvPr id="10" name="1 Título">
            <a:extLst>
              <a:ext uri="{FF2B5EF4-FFF2-40B4-BE49-F238E27FC236}">
                <a16:creationId xmlns:a16="http://schemas.microsoft.com/office/drawing/2014/main" id="{92EE3187-2F71-44BE-BAEB-EB908A1C0DB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1527D9E-2C5B-49EE-9E4F-0810A6BA99B1}"/>
              </a:ext>
            </a:extLst>
          </p:cNvPr>
          <p:cNvSpPr>
            <a:spLocks noGrp="1"/>
          </p:cNvSpPr>
          <p:nvPr>
            <p:ph type="title" idx="4294967295"/>
          </p:nvPr>
        </p:nvSpPr>
        <p:spPr>
          <a:xfrm>
            <a:off x="323850" y="11113"/>
            <a:ext cx="8229600" cy="1143000"/>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6C5F926F-3441-48DB-A862-CFADCF4F0F42}"/>
              </a:ext>
            </a:extLst>
          </p:cNvPr>
          <p:cNvSpPr txBox="1">
            <a:spLocks noChangeArrowheads="1"/>
          </p:cNvSpPr>
          <p:nvPr/>
        </p:nvSpPr>
        <p:spPr bwMode="auto">
          <a:xfrm>
            <a:off x="395288" y="1052513"/>
            <a:ext cx="85693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rPr>
              <a:t>7.</a:t>
            </a:r>
            <a:r>
              <a:rPr lang="zh-CN" altLang="en-US" sz="2400" b="1" dirty="0">
                <a:latin typeface="+mn-ea"/>
              </a:rPr>
              <a:t>继承（</a:t>
            </a:r>
            <a:r>
              <a:rPr lang="en-US" altLang="zh-CN" sz="2400" b="1" dirty="0">
                <a:latin typeface="+mn-ea"/>
              </a:rPr>
              <a:t>inheritance</a:t>
            </a:r>
            <a:r>
              <a:rPr lang="zh-CN" altLang="en-US" sz="2400" b="1" dirty="0">
                <a:latin typeface="+mn-ea"/>
              </a:rPr>
              <a:t>）</a:t>
            </a:r>
            <a:endParaRPr lang="en-US" altLang="zh-CN" sz="2400" b="1" dirty="0">
              <a:latin typeface="+mn-ea"/>
            </a:endParaRPr>
          </a:p>
          <a:p>
            <a:pPr>
              <a:lnSpc>
                <a:spcPts val="2700"/>
              </a:lnSpc>
              <a:buSzPct val="70000"/>
              <a:buFont typeface="Wingdings" panose="05000000000000000000" pitchFamily="2" charset="2"/>
              <a:buChar char="l"/>
              <a:defRPr/>
            </a:pPr>
            <a:r>
              <a:rPr lang="zh-CN" altLang="zh-CN" sz="2400" dirty="0">
                <a:latin typeface="+mn-ea"/>
                <a:ea typeface="+mn-ea"/>
              </a:rPr>
              <a:t>继承具有传递性，</a:t>
            </a:r>
            <a:r>
              <a:rPr lang="zh-CN" altLang="en-US" sz="2400" dirty="0">
                <a:latin typeface="+mn-ea"/>
                <a:ea typeface="+mn-ea"/>
              </a:rPr>
              <a:t>即</a:t>
            </a:r>
            <a:r>
              <a:rPr lang="zh-CN" altLang="zh-CN" sz="2400" dirty="0">
                <a:latin typeface="+mn-ea"/>
                <a:ea typeface="+mn-ea"/>
              </a:rPr>
              <a:t>一个类实际上继承了它所在的类等级中在它上层的全部基类的所有描述</a:t>
            </a:r>
            <a:r>
              <a:rPr lang="zh-CN" altLang="en-US" sz="2400" dirty="0">
                <a:latin typeface="+mn-ea"/>
                <a:ea typeface="+mn-ea"/>
              </a:rPr>
              <a:t>。</a:t>
            </a:r>
            <a:endParaRPr lang="en-US" altLang="zh-CN" sz="2400" dirty="0">
              <a:latin typeface="+mn-ea"/>
              <a:ea typeface="+mn-ea"/>
            </a:endParaRPr>
          </a:p>
          <a:p>
            <a:pPr>
              <a:lnSpc>
                <a:spcPts val="2700"/>
              </a:lnSpc>
              <a:buSzPct val="70000"/>
              <a:buFont typeface="Wingdings" panose="05000000000000000000" pitchFamily="2" charset="2"/>
              <a:buChar char="l"/>
              <a:defRPr/>
            </a:pPr>
            <a:r>
              <a:rPr lang="zh-CN" altLang="zh-CN" sz="2400" dirty="0">
                <a:latin typeface="+mn-ea"/>
                <a:ea typeface="+mn-ea"/>
              </a:rPr>
              <a:t>当类等级为树形结构时，类的继承是单继承；当允许一个类有多个父类时，类的继承是多重继承。多重继承的类可以组合多个父类的性质构成所需的性质，使用多重继承时要注意避免二义性。</a:t>
            </a:r>
            <a:endParaRPr lang="en-US" altLang="zh-CN" sz="2400" dirty="0">
              <a:latin typeface="+mn-ea"/>
              <a:ea typeface="+mn-ea"/>
            </a:endParaRPr>
          </a:p>
          <a:p>
            <a:pPr>
              <a:lnSpc>
                <a:spcPts val="2700"/>
              </a:lnSpc>
              <a:buSzPct val="70000"/>
              <a:buFont typeface="Wingdings" panose="05000000000000000000" pitchFamily="2" charset="2"/>
              <a:buChar char="l"/>
              <a:defRPr/>
            </a:pPr>
            <a:r>
              <a:rPr lang="zh-CN" altLang="zh-CN" sz="2400" dirty="0">
                <a:latin typeface="+mn-ea"/>
                <a:ea typeface="+mn-ea"/>
              </a:rPr>
              <a:t>当需要扩充原有的功能时，派生类的方法可以调用其基类的方法，并在此基础上增加必要的程序代码；当需要完全改变原有操作的算法时，可以在派生类中实现一个与基类方法同名而算法不同的方法；当需要增加新的功能时，可以在派生类中实现一个新的方法。</a:t>
            </a:r>
            <a:endParaRPr lang="en-US" altLang="zh-CN" sz="2400" dirty="0">
              <a:latin typeface="+mn-ea"/>
              <a:ea typeface="+mn-ea"/>
            </a:endParaRPr>
          </a:p>
          <a:p>
            <a:pPr>
              <a:lnSpc>
                <a:spcPts val="2700"/>
              </a:lnSpc>
              <a:buSzPct val="70000"/>
              <a:buFont typeface="Wingdings" panose="05000000000000000000" pitchFamily="2" charset="2"/>
              <a:buChar char="l"/>
              <a:defRPr/>
            </a:pPr>
            <a:r>
              <a:rPr lang="zh-CN" altLang="zh-CN" sz="2400" dirty="0">
                <a:latin typeface="+mn-ea"/>
                <a:ea typeface="+mn-ea"/>
              </a:rPr>
              <a:t>有了继承性可以用把已有的一般性的解加以具体化的办法，来达到软件重用的目的</a:t>
            </a:r>
            <a:r>
              <a:rPr lang="zh-CN" altLang="en-US" sz="2400" dirty="0">
                <a:latin typeface="+mn-ea"/>
                <a:ea typeface="+mn-ea"/>
              </a:rPr>
              <a:t>。</a:t>
            </a:r>
            <a:endParaRPr lang="en-US" altLang="zh-CN" sz="2400" b="1" dirty="0">
              <a:latin typeface="+mn-ea"/>
              <a:ea typeface="+mn-ea"/>
            </a:endParaRPr>
          </a:p>
        </p:txBody>
      </p:sp>
      <p:sp>
        <p:nvSpPr>
          <p:cNvPr id="9" name="1 Título">
            <a:extLst>
              <a:ext uri="{FF2B5EF4-FFF2-40B4-BE49-F238E27FC236}">
                <a16:creationId xmlns:a16="http://schemas.microsoft.com/office/drawing/2014/main" id="{06D474BD-87F1-4C96-8512-E846A6CFFAE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CEB0ED94-4170-4E53-B83B-CE00B8F02D7B}"/>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9219" name="2 Subtítulo">
            <a:extLst>
              <a:ext uri="{FF2B5EF4-FFF2-40B4-BE49-F238E27FC236}">
                <a16:creationId xmlns:a16="http://schemas.microsoft.com/office/drawing/2014/main" id="{DDFAADEF-962B-4148-ADCD-4A59A65EBB7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sp>
        <p:nvSpPr>
          <p:cNvPr id="7172" name="1 Título">
            <a:extLst>
              <a:ext uri="{FF2B5EF4-FFF2-40B4-BE49-F238E27FC236}">
                <a16:creationId xmlns:a16="http://schemas.microsoft.com/office/drawing/2014/main" id="{77B4D67F-6346-4407-844E-EA19748702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9221" name="Imagen 5" descr="C:\Users\Design\Documents\Edu\Product Launch\shadown.png">
            <a:extLst>
              <a:ext uri="{FF2B5EF4-FFF2-40B4-BE49-F238E27FC236}">
                <a16:creationId xmlns:a16="http://schemas.microsoft.com/office/drawing/2014/main" id="{741FC29E-382C-4E06-BFA0-6CBB9B63E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Imagen 5" descr="C:\Users\Design\Documents\Edu\Product Launch\shadown.png">
            <a:extLst>
              <a:ext uri="{FF2B5EF4-FFF2-40B4-BE49-F238E27FC236}">
                <a16:creationId xmlns:a16="http://schemas.microsoft.com/office/drawing/2014/main" id="{46B26F72-DC9E-49B2-8CDE-CBE9BB496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3">
            <a:hlinkClick r:id="rId5" action="ppaction://hlinksldjump"/>
            <a:extLst>
              <a:ext uri="{FF2B5EF4-FFF2-40B4-BE49-F238E27FC236}">
                <a16:creationId xmlns:a16="http://schemas.microsoft.com/office/drawing/2014/main" id="{A0B7C733-688B-4A00-955E-966D49F9A19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4" name="TextBox 4">
            <a:hlinkClick r:id="rId6" action="ppaction://hlinksldjump"/>
            <a:extLst>
              <a:ext uri="{FF2B5EF4-FFF2-40B4-BE49-F238E27FC236}">
                <a16:creationId xmlns:a16="http://schemas.microsoft.com/office/drawing/2014/main" id="{8D7077DC-B74C-4A4A-9DAE-D44D5F0C52E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5" name="TextBox 5">
            <a:extLst>
              <a:ext uri="{FF2B5EF4-FFF2-40B4-BE49-F238E27FC236}">
                <a16:creationId xmlns:a16="http://schemas.microsoft.com/office/drawing/2014/main" id="{942A38B5-3A15-4C4F-B9B3-CBA4F0A3CE1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26" name="TextBox 6">
            <a:extLst>
              <a:ext uri="{FF2B5EF4-FFF2-40B4-BE49-F238E27FC236}">
                <a16:creationId xmlns:a16="http://schemas.microsoft.com/office/drawing/2014/main" id="{B5D574BE-D5D4-4632-BD47-0B7A913F2B90}"/>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90026BA3-808A-441E-9C2B-A033144916C7}"/>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8F86205-26FD-4A4B-83B3-5DB3716853EB}"/>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229F9845-A47E-4161-95DE-23FF37C7397D}"/>
              </a:ext>
            </a:extLst>
          </p:cNvPr>
          <p:cNvSpPr txBox="1">
            <a:spLocks noChangeArrowheads="1"/>
          </p:cNvSpPr>
          <p:nvPr/>
        </p:nvSpPr>
        <p:spPr bwMode="auto">
          <a:xfrm>
            <a:off x="323850" y="908050"/>
            <a:ext cx="837247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600"/>
              </a:lnSpc>
              <a:spcAft>
                <a:spcPts val="600"/>
              </a:spcAft>
              <a:defRPr/>
            </a:pPr>
            <a:r>
              <a:rPr lang="en-US" altLang="zh-CN" sz="2400" b="1" dirty="0">
                <a:latin typeface="+mn-ea"/>
                <a:ea typeface="+mn-ea"/>
              </a:rPr>
              <a:t>8.</a:t>
            </a:r>
            <a:r>
              <a:rPr lang="zh-CN" altLang="en-US" sz="2400" b="1" dirty="0">
                <a:latin typeface="+mn-ea"/>
                <a:ea typeface="+mn-ea"/>
              </a:rPr>
              <a:t>多态性（</a:t>
            </a:r>
            <a:r>
              <a:rPr lang="en-US" altLang="zh-CN" sz="2400" b="1" dirty="0">
                <a:latin typeface="+mn-ea"/>
                <a:ea typeface="+mn-ea"/>
              </a:rPr>
              <a:t>polymorphism</a:t>
            </a:r>
            <a:r>
              <a:rPr lang="zh-CN" altLang="en-US" sz="2400" b="1" dirty="0">
                <a:latin typeface="+mn-ea"/>
                <a:ea typeface="+mn-ea"/>
              </a:rPr>
              <a:t>）</a:t>
            </a:r>
            <a:endParaRPr lang="en-US" altLang="zh-CN" sz="2400" b="1" dirty="0">
              <a:latin typeface="+mn-ea"/>
              <a:ea typeface="+mn-ea"/>
            </a:endParaRPr>
          </a:p>
          <a:p>
            <a:pPr marL="0" indent="0">
              <a:lnSpc>
                <a:spcPts val="2800"/>
              </a:lnSpc>
              <a:defRPr/>
            </a:pPr>
            <a:r>
              <a:rPr lang="en-US" altLang="zh-CN" sz="2000" dirty="0">
                <a:latin typeface="+mn-ea"/>
                <a:ea typeface="+mn-ea"/>
              </a:rPr>
              <a:t>    </a:t>
            </a:r>
            <a:r>
              <a:rPr lang="zh-CN" altLang="zh-CN" sz="2300" dirty="0">
                <a:latin typeface="+mn-ea"/>
                <a:ea typeface="+mn-ea"/>
              </a:rPr>
              <a:t>在面向对象的软件技术中，</a:t>
            </a:r>
            <a:r>
              <a:rPr lang="zh-CN" altLang="zh-CN" sz="2300" b="1" dirty="0">
                <a:solidFill>
                  <a:srgbClr val="C00000"/>
                </a:solidFill>
                <a:latin typeface="+mn-ea"/>
                <a:ea typeface="+mn-ea"/>
              </a:rPr>
              <a:t>多态性</a:t>
            </a:r>
            <a:r>
              <a:rPr lang="zh-CN" altLang="zh-CN" sz="2300" dirty="0">
                <a:latin typeface="+mn-ea"/>
                <a:ea typeface="+mn-ea"/>
              </a:rPr>
              <a:t>是指子类对象可以像父类对象那样使用，同样的消息既可以发送给父类对象也可以发送给子类对象。</a:t>
            </a:r>
            <a:r>
              <a:rPr lang="zh-CN" altLang="en-US" sz="2300" dirty="0">
                <a:latin typeface="+mn-ea"/>
                <a:ea typeface="+mn-ea"/>
              </a:rPr>
              <a:t>即</a:t>
            </a:r>
            <a:r>
              <a:rPr lang="zh-CN" altLang="zh-CN" sz="2300" dirty="0">
                <a:latin typeface="+mn-ea"/>
                <a:ea typeface="+mn-ea"/>
              </a:rPr>
              <a:t>，在类等级的不同层次中可以共享</a:t>
            </a:r>
            <a:r>
              <a:rPr lang="en-US" altLang="zh-CN" sz="2300" dirty="0">
                <a:latin typeface="+mn-ea"/>
                <a:ea typeface="+mn-ea"/>
              </a:rPr>
              <a:t>(</a:t>
            </a:r>
            <a:r>
              <a:rPr lang="zh-CN" altLang="zh-CN" sz="2300" dirty="0">
                <a:latin typeface="+mn-ea"/>
                <a:ea typeface="+mn-ea"/>
              </a:rPr>
              <a:t>公用</a:t>
            </a:r>
            <a:r>
              <a:rPr lang="en-US" altLang="zh-CN" sz="2300" dirty="0">
                <a:latin typeface="+mn-ea"/>
                <a:ea typeface="+mn-ea"/>
              </a:rPr>
              <a:t>)</a:t>
            </a:r>
            <a:r>
              <a:rPr lang="zh-CN" altLang="zh-CN" sz="2300" dirty="0">
                <a:latin typeface="+mn-ea"/>
                <a:ea typeface="+mn-ea"/>
              </a:rPr>
              <a:t>一个行为</a:t>
            </a:r>
            <a:r>
              <a:rPr lang="en-US" altLang="zh-CN" sz="2300" dirty="0">
                <a:latin typeface="+mn-ea"/>
                <a:ea typeface="+mn-ea"/>
              </a:rPr>
              <a:t>(</a:t>
            </a:r>
            <a:r>
              <a:rPr lang="zh-CN" altLang="zh-CN" sz="2300" dirty="0">
                <a:latin typeface="+mn-ea"/>
                <a:ea typeface="+mn-ea"/>
              </a:rPr>
              <a:t>方法</a:t>
            </a:r>
            <a:r>
              <a:rPr lang="en-US" altLang="zh-CN" sz="2300" dirty="0">
                <a:latin typeface="+mn-ea"/>
                <a:ea typeface="+mn-ea"/>
              </a:rPr>
              <a:t>)</a:t>
            </a:r>
            <a:r>
              <a:rPr lang="zh-CN" altLang="zh-CN" sz="2300" dirty="0">
                <a:latin typeface="+mn-ea"/>
                <a:ea typeface="+mn-ea"/>
              </a:rPr>
              <a:t>的名字，然而不同层次中的每个类却各自按自己的需要来实现这个行为。</a:t>
            </a:r>
            <a:endParaRPr lang="en-US" altLang="zh-CN" sz="2300" dirty="0">
              <a:latin typeface="+mn-ea"/>
              <a:ea typeface="+mn-ea"/>
            </a:endParaRPr>
          </a:p>
          <a:p>
            <a:pPr marL="0" indent="0">
              <a:lnSpc>
                <a:spcPts val="2800"/>
              </a:lnSpc>
              <a:defRPr/>
            </a:pPr>
            <a:r>
              <a:rPr lang="en-US" altLang="zh-CN" sz="2300" dirty="0">
                <a:latin typeface="+mn-ea"/>
                <a:ea typeface="+mn-ea"/>
              </a:rPr>
              <a:t>    </a:t>
            </a:r>
            <a:r>
              <a:rPr lang="zh-CN" altLang="en-US" sz="2300" dirty="0">
                <a:latin typeface="+mn-ea"/>
                <a:ea typeface="+mn-ea"/>
              </a:rPr>
              <a:t>例如：</a:t>
            </a:r>
            <a:r>
              <a:rPr lang="zh-CN" altLang="en-US" sz="2400" dirty="0"/>
              <a:t>现实事物经常会体现出多种形态，如学生，学生是人的一种，则一个具体的同学张三既是学生也是人，即出现两种形态。</a:t>
            </a:r>
            <a:endParaRPr lang="en-US" altLang="zh-CN" sz="2300" dirty="0">
              <a:latin typeface="+mn-ea"/>
              <a:ea typeface="+mn-ea"/>
            </a:endParaRPr>
          </a:p>
          <a:p>
            <a:pPr marL="0" indent="0">
              <a:lnSpc>
                <a:spcPts val="2800"/>
              </a:lnSpc>
              <a:defRPr/>
            </a:pPr>
            <a:r>
              <a:rPr lang="en-US" altLang="zh-CN" sz="2300" dirty="0">
                <a:latin typeface="+mn-ea"/>
                <a:ea typeface="+mn-ea"/>
              </a:rPr>
              <a:t>    </a:t>
            </a:r>
            <a:r>
              <a:rPr lang="zh-CN" altLang="zh-CN" sz="2300" dirty="0">
                <a:latin typeface="+mn-ea"/>
                <a:ea typeface="+mn-ea"/>
              </a:rPr>
              <a:t>多态性机制不仅增加了面向对象软件系统的灵活性，进一步减少了信息冗余，而且显著提高了软件的可重用性和可扩充性。</a:t>
            </a:r>
            <a:endParaRPr lang="en-US" altLang="zh-CN" sz="2300" dirty="0">
              <a:latin typeface="+mn-ea"/>
              <a:ea typeface="+mn-ea"/>
            </a:endParaRPr>
          </a:p>
        </p:txBody>
      </p:sp>
      <p:sp>
        <p:nvSpPr>
          <p:cNvPr id="9" name="1 Título">
            <a:extLst>
              <a:ext uri="{FF2B5EF4-FFF2-40B4-BE49-F238E27FC236}">
                <a16:creationId xmlns:a16="http://schemas.microsoft.com/office/drawing/2014/main" id="{97C0A82F-F4B1-4B02-AE3D-2975EF46C5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ADEDE4E-5FBB-406D-AF6D-B9E5E820170D}"/>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9.2 </a:t>
            </a:r>
            <a:r>
              <a:rPr lang="zh-CN" altLang="en-US" b="1" dirty="0"/>
              <a:t>面向对象的概念</a:t>
            </a:r>
          </a:p>
        </p:txBody>
      </p:sp>
      <p:sp>
        <p:nvSpPr>
          <p:cNvPr id="32775" name="TextBox 7">
            <a:extLst>
              <a:ext uri="{FF2B5EF4-FFF2-40B4-BE49-F238E27FC236}">
                <a16:creationId xmlns:a16="http://schemas.microsoft.com/office/drawing/2014/main" id="{848C3BDA-7AE0-4445-9E79-0AA8BBE5EAF6}"/>
              </a:ext>
            </a:extLst>
          </p:cNvPr>
          <p:cNvSpPr txBox="1">
            <a:spLocks noChangeArrowheads="1"/>
          </p:cNvSpPr>
          <p:nvPr/>
        </p:nvSpPr>
        <p:spPr bwMode="auto">
          <a:xfrm>
            <a:off x="447675" y="1114425"/>
            <a:ext cx="83724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600"/>
              </a:lnSpc>
              <a:spcBef>
                <a:spcPts val="600"/>
              </a:spcBef>
              <a:spcAft>
                <a:spcPts val="600"/>
              </a:spcAft>
              <a:defRPr/>
            </a:pPr>
            <a:r>
              <a:rPr lang="en-US" altLang="zh-CN" sz="2400" b="1" dirty="0">
                <a:latin typeface="+mn-ea"/>
                <a:ea typeface="+mn-ea"/>
              </a:rPr>
              <a:t>9.</a:t>
            </a:r>
            <a:r>
              <a:rPr lang="zh-CN" altLang="zh-CN" sz="2400" b="1" dirty="0">
                <a:latin typeface="+mn-ea"/>
                <a:ea typeface="+mn-ea"/>
              </a:rPr>
              <a:t>重载</a:t>
            </a:r>
            <a:r>
              <a:rPr lang="zh-CN" altLang="en-US" sz="2400" b="1" dirty="0">
                <a:latin typeface="+mn-ea"/>
                <a:ea typeface="+mn-ea"/>
              </a:rPr>
              <a:t>（</a:t>
            </a:r>
            <a:r>
              <a:rPr lang="en-US" altLang="zh-CN" sz="2400" b="1" dirty="0">
                <a:latin typeface="+mn-ea"/>
                <a:ea typeface="+mn-ea"/>
              </a:rPr>
              <a:t>overloading</a:t>
            </a:r>
            <a:r>
              <a:rPr lang="zh-CN" altLang="en-US" sz="2400" b="1" dirty="0">
                <a:latin typeface="+mn-ea"/>
                <a:ea typeface="+mn-ea"/>
              </a:rPr>
              <a:t>）</a:t>
            </a:r>
            <a:endParaRPr lang="en-US" altLang="zh-CN" sz="2400" b="1" dirty="0">
              <a:latin typeface="+mn-ea"/>
              <a:ea typeface="+mn-ea"/>
            </a:endParaRPr>
          </a:p>
          <a:p>
            <a:pPr marL="0" indent="0">
              <a:lnSpc>
                <a:spcPts val="2800"/>
              </a:lnSpc>
              <a:defRPr/>
            </a:pPr>
            <a:r>
              <a:rPr lang="en-US" altLang="zh-CN" sz="2400" dirty="0"/>
              <a:t>        </a:t>
            </a:r>
            <a:r>
              <a:rPr lang="zh-CN" altLang="zh-CN" sz="2400" dirty="0">
                <a:latin typeface="+mn-ea"/>
                <a:ea typeface="+mn-ea"/>
              </a:rPr>
              <a:t>有两种</a:t>
            </a:r>
            <a:r>
              <a:rPr lang="zh-CN" altLang="zh-CN" sz="2400" b="1" dirty="0">
                <a:solidFill>
                  <a:srgbClr val="C00000"/>
                </a:solidFill>
                <a:latin typeface="+mn-ea"/>
                <a:ea typeface="+mn-ea"/>
              </a:rPr>
              <a:t>重载</a:t>
            </a:r>
            <a:r>
              <a:rPr lang="zh-CN" altLang="zh-CN" sz="2400" dirty="0">
                <a:latin typeface="+mn-ea"/>
                <a:ea typeface="+mn-ea"/>
              </a:rPr>
              <a:t>：；</a:t>
            </a:r>
            <a:r>
              <a:rPr lang="zh-CN" altLang="zh-CN" sz="2400" b="1" dirty="0">
                <a:latin typeface="+mn-ea"/>
                <a:ea typeface="+mn-ea"/>
              </a:rPr>
              <a:t>运算符重载</a:t>
            </a:r>
            <a:r>
              <a:rPr lang="zh-CN" altLang="zh-CN" sz="2400" dirty="0">
                <a:latin typeface="+mn-ea"/>
                <a:ea typeface="+mn-ea"/>
              </a:rPr>
              <a:t>是指同一个运算符可以施加于不同类型的操作数上面。</a:t>
            </a:r>
            <a:r>
              <a:rPr lang="zh-CN" altLang="zh-CN" sz="2400" b="1" dirty="0">
                <a:latin typeface="+mn-ea"/>
                <a:ea typeface="+mn-ea"/>
              </a:rPr>
              <a:t>函数重载</a:t>
            </a:r>
            <a:r>
              <a:rPr lang="zh-CN" altLang="zh-CN" sz="2400" dirty="0">
                <a:latin typeface="+mn-ea"/>
                <a:ea typeface="+mn-ea"/>
              </a:rPr>
              <a:t>是指在同一作用域内的若干个参数特征不同的函数可以使用相同的函数名字</a:t>
            </a:r>
            <a:endParaRPr lang="en-US" altLang="zh-CN" sz="2400" dirty="0">
              <a:latin typeface="+mn-ea"/>
              <a:ea typeface="+mn-ea"/>
            </a:endParaRPr>
          </a:p>
          <a:p>
            <a:pPr marL="0" indent="0">
              <a:lnSpc>
                <a:spcPts val="2800"/>
              </a:lnSpc>
              <a:defRPr/>
            </a:pPr>
            <a:r>
              <a:rPr lang="en-US" altLang="zh-CN" sz="2400" dirty="0">
                <a:latin typeface="+mn-ea"/>
                <a:ea typeface="+mn-ea"/>
              </a:rPr>
              <a:t>    </a:t>
            </a:r>
            <a:r>
              <a:rPr lang="zh-CN" altLang="zh-CN" sz="2400" dirty="0">
                <a:latin typeface="+mn-ea"/>
                <a:ea typeface="+mn-ea"/>
              </a:rPr>
              <a:t>重载进一步提高了面向对象系统的灵活性和可读性。</a:t>
            </a:r>
            <a:endParaRPr lang="en-US" altLang="zh-CN" sz="2400" dirty="0">
              <a:latin typeface="+mn-ea"/>
              <a:ea typeface="+mn-ea"/>
            </a:endParaRPr>
          </a:p>
        </p:txBody>
      </p:sp>
      <p:sp>
        <p:nvSpPr>
          <p:cNvPr id="9" name="1 Título">
            <a:extLst>
              <a:ext uri="{FF2B5EF4-FFF2-40B4-BE49-F238E27FC236}">
                <a16:creationId xmlns:a16="http://schemas.microsoft.com/office/drawing/2014/main" id="{F632F4A8-5DD3-482A-83EB-4F4B45CECC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
        <p:nvSpPr>
          <p:cNvPr id="37893" name="Rectangle 4">
            <a:extLst>
              <a:ext uri="{FF2B5EF4-FFF2-40B4-BE49-F238E27FC236}">
                <a16:creationId xmlns:a16="http://schemas.microsoft.com/office/drawing/2014/main" id="{43F814CB-A8DC-4593-99BB-F1E578E7999F}"/>
              </a:ext>
            </a:extLst>
          </p:cNvPr>
          <p:cNvSpPr>
            <a:spLocks noChangeArrowheads="1"/>
          </p:cNvSpPr>
          <p:nvPr/>
        </p:nvSpPr>
        <p:spPr bwMode="auto">
          <a:xfrm>
            <a:off x="473075" y="3429000"/>
            <a:ext cx="842486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pPr>
            <a:r>
              <a:rPr lang="zh-CN" altLang="en-US" sz="2400">
                <a:latin typeface="黑体" panose="02010609060101010101" pitchFamily="49" charset="-122"/>
                <a:ea typeface="黑体" panose="02010609060101010101" pitchFamily="49" charset="-122"/>
              </a:rPr>
              <a:t>运算符重载举例：</a:t>
            </a:r>
          </a:p>
          <a:p>
            <a:pPr>
              <a:lnSpc>
                <a:spcPct val="120000"/>
              </a:lnSpc>
            </a:pPr>
            <a:r>
              <a:rPr lang="zh-CN" altLang="en-US" sz="2400">
                <a:latin typeface="黑体" panose="02010609060101010101" pitchFamily="49" charset="-122"/>
                <a:ea typeface="黑体" panose="02010609060101010101" pitchFamily="49" charset="-122"/>
              </a:rPr>
              <a:t>   例：</a:t>
            </a:r>
            <a:r>
              <a:rPr lang="en-US" altLang="zh-CN" sz="2400">
                <a:latin typeface="黑体" panose="02010609060101010101" pitchFamily="49" charset="-122"/>
                <a:ea typeface="黑体" panose="02010609060101010101" pitchFamily="49" charset="-122"/>
              </a:rPr>
              <a:t>23+24        </a:t>
            </a:r>
          </a:p>
          <a:p>
            <a:pPr>
              <a:lnSpc>
                <a:spcPct val="120000"/>
              </a:lnSpc>
            </a:pPr>
            <a:r>
              <a:rPr lang="en-US" altLang="zh-CN" sz="2400">
                <a:latin typeface="黑体" panose="02010609060101010101" pitchFamily="49" charset="-122"/>
                <a:ea typeface="黑体" panose="02010609060101010101" pitchFamily="49" charset="-122"/>
              </a:rPr>
              <a:t>       23.0+24.0 </a:t>
            </a:r>
            <a:endParaRPr lang="zh-CN" altLang="en-US" sz="240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098861-CB3D-4195-ACBA-3D76858BAD09}"/>
              </a:ext>
            </a:extLst>
          </p:cNvPr>
          <p:cNvSpPr>
            <a:spLocks noChangeArrowheads="1"/>
          </p:cNvSpPr>
          <p:nvPr/>
        </p:nvSpPr>
        <p:spPr bwMode="auto">
          <a:xfrm>
            <a:off x="539750" y="5468938"/>
            <a:ext cx="6257925" cy="1200150"/>
          </a:xfrm>
          <a:prstGeom prst="rect">
            <a:avLst/>
          </a:prstGeom>
          <a:solidFill>
            <a:schemeClr val="accent4">
              <a:lumMod val="60000"/>
              <a:lumOff val="40000"/>
            </a:schemeClr>
          </a:solidFill>
          <a:ln>
            <a:noFill/>
          </a:ln>
          <a:effectLst/>
        </p:spPr>
        <p:txBody>
          <a:bodyPr>
            <a:spAutoFit/>
          </a:bodyPr>
          <a:lstStyle/>
          <a:p>
            <a:pPr marL="742950" lvl="1" indent="-285750">
              <a:defRPr/>
            </a:pPr>
            <a:r>
              <a:rPr lang="en-US" altLang="en-US" sz="2000" dirty="0" err="1">
                <a:latin typeface="黑体" pitchFamily="49" charset="-122"/>
                <a:ea typeface="黑体" pitchFamily="49" charset="-122"/>
              </a:rPr>
              <a:t>优点</a:t>
            </a:r>
            <a:r>
              <a:rPr lang="en-US" altLang="en-US" sz="2000" dirty="0">
                <a:latin typeface="黑体" pitchFamily="49" charset="-122"/>
                <a:ea typeface="黑体" pitchFamily="49" charset="-122"/>
              </a:rPr>
              <a:t>：</a:t>
            </a:r>
          </a:p>
          <a:p>
            <a:pPr marL="742950" lvl="1" indent="-285750">
              <a:lnSpc>
                <a:spcPct val="130000"/>
              </a:lnSpc>
              <a:buClr>
                <a:schemeClr val="hlink"/>
              </a:buClr>
              <a:buFont typeface="Wingdings" pitchFamily="2" charset="2"/>
              <a:buChar char="l"/>
              <a:defRPr/>
            </a:pPr>
            <a:r>
              <a:rPr lang="en-US" altLang="en-US" sz="2000" dirty="0" err="1">
                <a:latin typeface="黑体" pitchFamily="49" charset="-122"/>
                <a:ea typeface="黑体" pitchFamily="49" charset="-122"/>
              </a:rPr>
              <a:t>调用者不需记住功能雷同函数名，方便用户</a:t>
            </a:r>
            <a:r>
              <a:rPr lang="en-US" altLang="en-US" sz="2000" dirty="0">
                <a:latin typeface="黑体" pitchFamily="49" charset="-122"/>
                <a:ea typeface="黑体" pitchFamily="49" charset="-122"/>
              </a:rPr>
              <a:t>；</a:t>
            </a:r>
            <a:endParaRPr lang="en-US" altLang="zh-CN" sz="2000" dirty="0">
              <a:latin typeface="黑体" pitchFamily="49" charset="-122"/>
              <a:ea typeface="黑体" pitchFamily="49" charset="-122"/>
            </a:endParaRPr>
          </a:p>
          <a:p>
            <a:pPr marL="742950" lvl="1" indent="-285750">
              <a:lnSpc>
                <a:spcPct val="130000"/>
              </a:lnSpc>
              <a:buClr>
                <a:schemeClr val="hlink"/>
              </a:buClr>
              <a:buFont typeface="Wingdings" pitchFamily="2" charset="2"/>
              <a:buChar char="l"/>
              <a:defRPr/>
            </a:pPr>
            <a:r>
              <a:rPr lang="en-US" altLang="en-US" sz="2000" dirty="0" err="1">
                <a:latin typeface="黑体" pitchFamily="49" charset="-122"/>
                <a:ea typeface="黑体" pitchFamily="49" charset="-122"/>
              </a:rPr>
              <a:t>程序易于阅读和理解</a:t>
            </a:r>
            <a:r>
              <a:rPr lang="en-US" altLang="en-US" sz="2000" dirty="0">
                <a:latin typeface="黑体" pitchFamily="49" charset="-122"/>
                <a:ea typeface="黑体" pitchFamily="49" charset="-122"/>
              </a:rPr>
              <a:t>。</a:t>
            </a:r>
            <a:endParaRPr lang="zh-CN" altLang="en-US" sz="2000" dirty="0">
              <a:latin typeface="黑体" pitchFamily="49" charset="-122"/>
              <a:ea typeface="黑体" pitchFamily="49" charset="-122"/>
            </a:endParaRPr>
          </a:p>
        </p:txBody>
      </p:sp>
      <p:sp>
        <p:nvSpPr>
          <p:cNvPr id="38915" name="Rectangle 2">
            <a:extLst>
              <a:ext uri="{FF2B5EF4-FFF2-40B4-BE49-F238E27FC236}">
                <a16:creationId xmlns:a16="http://schemas.microsoft.com/office/drawing/2014/main" id="{9C0E82EF-724C-43F4-A838-A98DDE73F12E}"/>
              </a:ext>
            </a:extLst>
          </p:cNvPr>
          <p:cNvSpPr>
            <a:spLocks noChangeArrowheads="1"/>
          </p:cNvSpPr>
          <p:nvPr/>
        </p:nvSpPr>
        <p:spPr bwMode="auto">
          <a:xfrm>
            <a:off x="395288" y="115888"/>
            <a:ext cx="80010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a:solidFill>
                  <a:srgbClr val="FF0000"/>
                </a:solidFill>
                <a:latin typeface="黑体" panose="02010609060101010101" pitchFamily="49" charset="-122"/>
                <a:ea typeface="黑体" panose="02010609060101010101" pitchFamily="49" charset="-122"/>
              </a:rPr>
              <a:t>函数重载示例程序</a:t>
            </a:r>
          </a:p>
        </p:txBody>
      </p:sp>
      <p:pic>
        <p:nvPicPr>
          <p:cNvPr id="38916" name="Picture 3">
            <a:extLst>
              <a:ext uri="{FF2B5EF4-FFF2-40B4-BE49-F238E27FC236}">
                <a16:creationId xmlns:a16="http://schemas.microsoft.com/office/drawing/2014/main" id="{70EE7712-0B68-47AD-88E1-5B0E67EAF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765175"/>
            <a:ext cx="6608763" cy="49688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CE303F7-0D5D-454E-ACB4-77A90CFC3D6A}"/>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39939" name="2 Subtítulo">
            <a:extLst>
              <a:ext uri="{FF2B5EF4-FFF2-40B4-BE49-F238E27FC236}">
                <a16:creationId xmlns:a16="http://schemas.microsoft.com/office/drawing/2014/main" id="{7DE28D31-8E6F-4B78-80CA-0F38F9204274}"/>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39940" name="Imagen 5" descr="C:\Users\Design\Documents\Edu\Product Launch\shadown.png">
            <a:extLst>
              <a:ext uri="{FF2B5EF4-FFF2-40B4-BE49-F238E27FC236}">
                <a16:creationId xmlns:a16="http://schemas.microsoft.com/office/drawing/2014/main" id="{1140F500-8DD0-45BB-AC4B-F81D03F7D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Imagen 5" descr="C:\Users\Design\Documents\Edu\Product Launch\shadown.png">
            <a:extLst>
              <a:ext uri="{FF2B5EF4-FFF2-40B4-BE49-F238E27FC236}">
                <a16:creationId xmlns:a16="http://schemas.microsoft.com/office/drawing/2014/main" id="{A7B55130-9B42-4751-9A78-7DFF74E617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3">
            <a:hlinkClick r:id="rId5" action="ppaction://hlinksldjump"/>
            <a:extLst>
              <a:ext uri="{FF2B5EF4-FFF2-40B4-BE49-F238E27FC236}">
                <a16:creationId xmlns:a16="http://schemas.microsoft.com/office/drawing/2014/main" id="{38F6F862-883E-411A-8AF4-CDBA833E95A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3" name="TextBox 4">
            <a:hlinkClick r:id="rId6" action="ppaction://hlinksldjump"/>
            <a:extLst>
              <a:ext uri="{FF2B5EF4-FFF2-40B4-BE49-F238E27FC236}">
                <a16:creationId xmlns:a16="http://schemas.microsoft.com/office/drawing/2014/main" id="{559030E6-A718-450C-A30B-F9BDD81B9B75}"/>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4" name="TextBox 5">
            <a:extLst>
              <a:ext uri="{FF2B5EF4-FFF2-40B4-BE49-F238E27FC236}">
                <a16:creationId xmlns:a16="http://schemas.microsoft.com/office/drawing/2014/main" id="{4E7453EF-9F74-48CF-9AD7-2ACDC25EF8F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5" name="TextBox 6">
            <a:extLst>
              <a:ext uri="{FF2B5EF4-FFF2-40B4-BE49-F238E27FC236}">
                <a16:creationId xmlns:a16="http://schemas.microsoft.com/office/drawing/2014/main" id="{E05F6202-0345-4442-B732-6B621A2A7F2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CBD997A4-53D0-4355-ADE4-FB3E50FBAFEC}"/>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97862B99-2061-4E08-B6E7-34CC727050B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9.3 </a:t>
            </a:r>
            <a:r>
              <a:rPr lang="zh-CN" altLang="en-US" sz="2400" dirty="0">
                <a:solidFill>
                  <a:srgbClr val="D9D9D9"/>
                </a:solidFill>
                <a:latin typeface="+mn-ea"/>
                <a:ea typeface="+mn-ea"/>
              </a:rPr>
              <a:t>面向对象模型</a:t>
            </a:r>
          </a:p>
        </p:txBody>
      </p:sp>
      <p:sp>
        <p:nvSpPr>
          <p:cNvPr id="14" name="矩形 13">
            <a:extLst>
              <a:ext uri="{FF2B5EF4-FFF2-40B4-BE49-F238E27FC236}">
                <a16:creationId xmlns:a16="http://schemas.microsoft.com/office/drawing/2014/main" id="{523C4BFF-9DEC-44A1-A15D-649B271F73EA}"/>
              </a:ext>
            </a:extLst>
          </p:cNvPr>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35839A3E-E246-42BD-A003-11BBBD6B433F}"/>
              </a:ext>
            </a:extLst>
          </p:cNvPr>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DBD7D1F6-89A6-4C13-800A-B0246B3CE1F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9.3 </a:t>
            </a:r>
            <a:r>
              <a:rPr lang="zh-CN" altLang="en-US" sz="2400" dirty="0">
                <a:solidFill>
                  <a:srgbClr val="D9D9D9"/>
                </a:solidFill>
                <a:latin typeface="+mn-ea"/>
                <a:ea typeface="+mn-ea"/>
              </a:rPr>
              <a:t>面向对象建模</a:t>
            </a:r>
          </a:p>
        </p:txBody>
      </p:sp>
      <p:sp>
        <p:nvSpPr>
          <p:cNvPr id="26628" name="标题 3">
            <a:extLst>
              <a:ext uri="{FF2B5EF4-FFF2-40B4-BE49-F238E27FC236}">
                <a16:creationId xmlns:a16="http://schemas.microsoft.com/office/drawing/2014/main" id="{8E9B4C43-C11E-48AC-8B80-93B622DC9394}"/>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9.3 </a:t>
            </a:r>
            <a:r>
              <a:rPr lang="zh-CN" altLang="en-US" b="1" dirty="0"/>
              <a:t>面向对象建模</a:t>
            </a:r>
          </a:p>
        </p:txBody>
      </p:sp>
      <p:sp>
        <p:nvSpPr>
          <p:cNvPr id="32775" name="TextBox 7">
            <a:extLst>
              <a:ext uri="{FF2B5EF4-FFF2-40B4-BE49-F238E27FC236}">
                <a16:creationId xmlns:a16="http://schemas.microsoft.com/office/drawing/2014/main" id="{FF973738-F715-4662-AFF3-75BF401D79CB}"/>
              </a:ext>
            </a:extLst>
          </p:cNvPr>
          <p:cNvSpPr txBox="1">
            <a:spLocks noChangeArrowheads="1"/>
          </p:cNvSpPr>
          <p:nvPr/>
        </p:nvSpPr>
        <p:spPr bwMode="auto">
          <a:xfrm>
            <a:off x="468313" y="1196975"/>
            <a:ext cx="8228012"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所谓</a:t>
            </a:r>
            <a:r>
              <a:rPr lang="zh-CN" altLang="zh-CN" sz="2400" b="1" dirty="0">
                <a:solidFill>
                  <a:srgbClr val="C00000"/>
                </a:solidFill>
                <a:latin typeface="+mn-ea"/>
                <a:ea typeface="+mn-ea"/>
              </a:rPr>
              <a:t>模型</a:t>
            </a:r>
            <a:r>
              <a:rPr lang="zh-CN" altLang="zh-CN" sz="2400" dirty="0">
                <a:latin typeface="+mn-ea"/>
                <a:ea typeface="+mn-ea"/>
              </a:rPr>
              <a:t>，就是为了理解事物而对事物作出的一种抽象，是对事物的一种无歧义的书面描述。通常，模型由一组图示符号和组织这些符号的规则组成，利用它们来定义和描述问题域中的术语和概念。</a:t>
            </a:r>
            <a:r>
              <a:rPr lang="en-US" altLang="zh-CN" sz="2400" dirty="0">
                <a:latin typeface="+mn-ea"/>
                <a:ea typeface="+mn-ea"/>
              </a:rPr>
              <a:t> </a:t>
            </a: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模型可以帮助人们思考问题、定义术语、在选择术语时作出适当的假设，并且有助于保持定义和假设的一致性。</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对于因过分复杂而不能直接理解的系统，特别需要建立模型，建模的目的主要是为了减少复杂性。</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面向对象方法最基本的原则，是按照人们习惯的思维方式，用面向对象观点建立问题域的模型，开发出尽可能自然地表现求解方法的软件。</a:t>
            </a:r>
            <a:endParaRPr lang="en-US" altLang="zh-CN" sz="2300" b="1" dirty="0">
              <a:latin typeface="+mn-ea"/>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D56BB9BC-66A8-460E-8EA5-FFBC8A09CC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9.3 </a:t>
            </a:r>
            <a:r>
              <a:rPr lang="zh-CN" altLang="en-US" sz="2400" dirty="0">
                <a:solidFill>
                  <a:srgbClr val="D9D9D9"/>
                </a:solidFill>
                <a:latin typeface="+mn-ea"/>
                <a:ea typeface="+mn-ea"/>
              </a:rPr>
              <a:t>面向对象建模</a:t>
            </a:r>
          </a:p>
        </p:txBody>
      </p:sp>
      <p:sp>
        <p:nvSpPr>
          <p:cNvPr id="26628" name="标题 3">
            <a:extLst>
              <a:ext uri="{FF2B5EF4-FFF2-40B4-BE49-F238E27FC236}">
                <a16:creationId xmlns:a16="http://schemas.microsoft.com/office/drawing/2014/main" id="{F07E49BD-1F14-42A9-AB5D-9B0F6916648D}"/>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9.3 </a:t>
            </a:r>
            <a:r>
              <a:rPr lang="zh-CN" altLang="en-US" b="1" dirty="0"/>
              <a:t>面向对象建模</a:t>
            </a:r>
          </a:p>
        </p:txBody>
      </p:sp>
      <p:sp>
        <p:nvSpPr>
          <p:cNvPr id="32775" name="TextBox 7">
            <a:extLst>
              <a:ext uri="{FF2B5EF4-FFF2-40B4-BE49-F238E27FC236}">
                <a16:creationId xmlns:a16="http://schemas.microsoft.com/office/drawing/2014/main" id="{96CB6255-9EB2-435C-9C93-69DC855986D2}"/>
              </a:ext>
            </a:extLst>
          </p:cNvPr>
          <p:cNvSpPr txBox="1">
            <a:spLocks noChangeArrowheads="1"/>
          </p:cNvSpPr>
          <p:nvPr/>
        </p:nvSpPr>
        <p:spPr bwMode="auto">
          <a:xfrm>
            <a:off x="508000" y="1052513"/>
            <a:ext cx="8178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用面向对象方法开发软件，通常需要建立</a:t>
            </a:r>
            <a:r>
              <a:rPr lang="en-US" altLang="zh-CN" sz="2400" dirty="0">
                <a:latin typeface="+mn-ea"/>
                <a:ea typeface="+mn-ea"/>
              </a:rPr>
              <a:t>3</a:t>
            </a:r>
            <a:r>
              <a:rPr lang="zh-CN" altLang="zh-CN" sz="2400" dirty="0">
                <a:latin typeface="+mn-ea"/>
                <a:ea typeface="+mn-ea"/>
              </a:rPr>
              <a:t>种形式的模型，它们分别是描述系统数据结构的</a:t>
            </a:r>
            <a:r>
              <a:rPr lang="zh-CN" altLang="zh-CN" sz="2400" b="1" dirty="0">
                <a:solidFill>
                  <a:srgbClr val="C00000"/>
                </a:solidFill>
                <a:latin typeface="+mn-ea"/>
                <a:ea typeface="+mn-ea"/>
              </a:rPr>
              <a:t>对象模型</a:t>
            </a:r>
            <a:r>
              <a:rPr lang="zh-CN" altLang="zh-CN" sz="2400" dirty="0">
                <a:latin typeface="+mn-ea"/>
                <a:ea typeface="+mn-ea"/>
              </a:rPr>
              <a:t>，描述系统控制结构的</a:t>
            </a:r>
            <a:r>
              <a:rPr lang="zh-CN" altLang="zh-CN" sz="2400" b="1" dirty="0">
                <a:solidFill>
                  <a:srgbClr val="C00000"/>
                </a:solidFill>
                <a:latin typeface="+mn-ea"/>
                <a:ea typeface="+mn-ea"/>
              </a:rPr>
              <a:t>动态模型</a:t>
            </a:r>
            <a:r>
              <a:rPr lang="zh-CN" altLang="zh-CN" sz="2400" dirty="0">
                <a:latin typeface="+mn-ea"/>
                <a:ea typeface="+mn-ea"/>
              </a:rPr>
              <a:t>和描述系统功能的</a:t>
            </a:r>
            <a:r>
              <a:rPr lang="zh-CN" altLang="zh-CN" sz="2400" b="1" dirty="0">
                <a:solidFill>
                  <a:srgbClr val="C00000"/>
                </a:solidFill>
                <a:latin typeface="+mn-ea"/>
                <a:ea typeface="+mn-ea"/>
              </a:rPr>
              <a:t>功能模型</a:t>
            </a:r>
            <a:r>
              <a:rPr lang="zh-CN" altLang="zh-CN" sz="2400" dirty="0">
                <a:latin typeface="+mn-ea"/>
                <a:ea typeface="+mn-ea"/>
              </a:rPr>
              <a:t>。</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一个典型的软件系统使用数据结构</a:t>
            </a:r>
            <a:r>
              <a:rPr lang="en-US" altLang="zh-CN" sz="2400" dirty="0">
                <a:latin typeface="+mn-ea"/>
                <a:ea typeface="+mn-ea"/>
              </a:rPr>
              <a:t>(</a:t>
            </a:r>
            <a:r>
              <a:rPr lang="zh-CN" altLang="zh-CN" sz="2400" dirty="0">
                <a:latin typeface="+mn-ea"/>
                <a:ea typeface="+mn-ea"/>
              </a:rPr>
              <a:t>对象模型</a:t>
            </a:r>
            <a:r>
              <a:rPr lang="en-US" altLang="zh-CN" sz="2400" dirty="0">
                <a:latin typeface="+mn-ea"/>
                <a:ea typeface="+mn-ea"/>
              </a:rPr>
              <a:t>)</a:t>
            </a:r>
            <a:r>
              <a:rPr lang="zh-CN" altLang="zh-CN" sz="2400" dirty="0">
                <a:latin typeface="+mn-ea"/>
                <a:ea typeface="+mn-ea"/>
              </a:rPr>
              <a:t>，执行操作</a:t>
            </a:r>
            <a:r>
              <a:rPr lang="en-US" altLang="zh-CN" sz="2400" dirty="0">
                <a:latin typeface="+mn-ea"/>
                <a:ea typeface="+mn-ea"/>
              </a:rPr>
              <a:t>(</a:t>
            </a:r>
            <a:r>
              <a:rPr lang="zh-CN" altLang="zh-CN" sz="2400" dirty="0">
                <a:latin typeface="+mn-ea"/>
                <a:ea typeface="+mn-ea"/>
              </a:rPr>
              <a:t>动态模型</a:t>
            </a:r>
            <a:r>
              <a:rPr lang="en-US" altLang="zh-CN" sz="2400" dirty="0">
                <a:latin typeface="+mn-ea"/>
                <a:ea typeface="+mn-ea"/>
              </a:rPr>
              <a:t>)</a:t>
            </a:r>
            <a:r>
              <a:rPr lang="zh-CN" altLang="zh-CN" sz="2400" dirty="0">
                <a:latin typeface="+mn-ea"/>
                <a:ea typeface="+mn-ea"/>
              </a:rPr>
              <a:t>，并且完成数据值的变化</a:t>
            </a:r>
            <a:r>
              <a:rPr lang="en-US" altLang="zh-CN" sz="2400" dirty="0">
                <a:latin typeface="+mn-ea"/>
                <a:ea typeface="+mn-ea"/>
              </a:rPr>
              <a:t>(</a:t>
            </a:r>
            <a:r>
              <a:rPr lang="zh-CN" altLang="zh-CN" sz="2400" dirty="0">
                <a:latin typeface="+mn-ea"/>
                <a:ea typeface="+mn-ea"/>
              </a:rPr>
              <a:t>功能模型</a:t>
            </a:r>
            <a:r>
              <a:rPr lang="en-US" altLang="zh-CN" sz="2400" dirty="0">
                <a:latin typeface="+mn-ea"/>
                <a:ea typeface="+mn-ea"/>
              </a:rPr>
              <a:t>)</a:t>
            </a:r>
            <a:r>
              <a:rPr lang="zh-CN" altLang="zh-CN" sz="2400" dirty="0">
                <a:latin typeface="+mn-ea"/>
                <a:ea typeface="+mn-ea"/>
              </a:rPr>
              <a:t>。</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对任何大系统来说，上述</a:t>
            </a:r>
            <a:r>
              <a:rPr lang="en-US" altLang="zh-CN" sz="2400" dirty="0">
                <a:latin typeface="+mn-ea"/>
                <a:ea typeface="+mn-ea"/>
              </a:rPr>
              <a:t>3</a:t>
            </a:r>
            <a:r>
              <a:rPr lang="zh-CN" altLang="zh-CN" sz="2400" dirty="0">
                <a:latin typeface="+mn-ea"/>
                <a:ea typeface="+mn-ea"/>
              </a:rPr>
              <a:t>种模型都是必不可少的</a:t>
            </a:r>
            <a:r>
              <a:rPr lang="zh-CN" altLang="en-US" sz="2400" dirty="0">
                <a:latin typeface="+mn-ea"/>
                <a:ea typeface="+mn-ea"/>
              </a:rPr>
              <a:t>。</a:t>
            </a:r>
            <a:r>
              <a:rPr lang="zh-CN" altLang="zh-CN" sz="2400" dirty="0">
                <a:latin typeface="+mn-ea"/>
                <a:ea typeface="+mn-ea"/>
              </a:rPr>
              <a:t>用面向对象方法开发软件，在任何情况下，对象模型始终都是最重要、最基本、最核心的。</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在面向对象分析过程中，构造出完全独立于实现的应用域模型；在面向对象设计过程中，把求解域的结构逐渐加入到模型中；在实现阶段，把应用域和求解域的结构都编成程序代码并进行严格的测试验证。</a:t>
            </a:r>
            <a:endParaRPr lang="en-US" altLang="zh-CN" sz="2400" b="1" dirty="0">
              <a:latin typeface="+mn-ea"/>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163DCBFA-7947-4480-A546-9718B7E96DDA}"/>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43011" name="2 Subtítulo">
            <a:extLst>
              <a:ext uri="{FF2B5EF4-FFF2-40B4-BE49-F238E27FC236}">
                <a16:creationId xmlns:a16="http://schemas.microsoft.com/office/drawing/2014/main" id="{CF475DAF-395F-48BB-93FA-20E0B39B58F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43012" name="Imagen 5" descr="C:\Users\Design\Documents\Edu\Product Launch\shadown.png">
            <a:extLst>
              <a:ext uri="{FF2B5EF4-FFF2-40B4-BE49-F238E27FC236}">
                <a16:creationId xmlns:a16="http://schemas.microsoft.com/office/drawing/2014/main" id="{04B11528-6460-46D6-9285-430C615FA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Imagen 5" descr="C:\Users\Design\Documents\Edu\Product Launch\shadown.png">
            <a:extLst>
              <a:ext uri="{FF2B5EF4-FFF2-40B4-BE49-F238E27FC236}">
                <a16:creationId xmlns:a16="http://schemas.microsoft.com/office/drawing/2014/main" id="{3B115163-C708-46D5-AD4C-3F4DCB898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3">
            <a:hlinkClick r:id="rId5" action="ppaction://hlinksldjump"/>
            <a:extLst>
              <a:ext uri="{FF2B5EF4-FFF2-40B4-BE49-F238E27FC236}">
                <a16:creationId xmlns:a16="http://schemas.microsoft.com/office/drawing/2014/main" id="{1C346681-D056-48A8-B91A-A799C92463F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5" name="TextBox 4">
            <a:hlinkClick r:id="rId6" action="ppaction://hlinksldjump"/>
            <a:extLst>
              <a:ext uri="{FF2B5EF4-FFF2-40B4-BE49-F238E27FC236}">
                <a16:creationId xmlns:a16="http://schemas.microsoft.com/office/drawing/2014/main" id="{EC2D2DD1-6191-491A-96C5-D27FA1A96EE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6" name="TextBox 5">
            <a:extLst>
              <a:ext uri="{FF2B5EF4-FFF2-40B4-BE49-F238E27FC236}">
                <a16:creationId xmlns:a16="http://schemas.microsoft.com/office/drawing/2014/main" id="{C5B9A93A-4AD2-4558-A071-66AA854A604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7" name="TextBox 6">
            <a:extLst>
              <a:ext uri="{FF2B5EF4-FFF2-40B4-BE49-F238E27FC236}">
                <a16:creationId xmlns:a16="http://schemas.microsoft.com/office/drawing/2014/main" id="{D29088DD-B9B6-44C2-AE04-FDBD86842DD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0CF892A3-C8F9-4CC1-8A7D-C62491ADFE93}"/>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7BBC4D57-5177-4713-ACF6-458EB58764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9.4 </a:t>
            </a:r>
            <a:r>
              <a:rPr lang="zh-CN" altLang="en-US" sz="2400" dirty="0">
                <a:solidFill>
                  <a:srgbClr val="D9D9D9"/>
                </a:solidFill>
                <a:latin typeface="+mn-ea"/>
                <a:ea typeface="+mn-ea"/>
              </a:rPr>
              <a:t>对象模型</a:t>
            </a:r>
          </a:p>
        </p:txBody>
      </p:sp>
      <p:sp>
        <p:nvSpPr>
          <p:cNvPr id="14" name="矩形 13">
            <a:extLst>
              <a:ext uri="{FF2B5EF4-FFF2-40B4-BE49-F238E27FC236}">
                <a16:creationId xmlns:a16="http://schemas.microsoft.com/office/drawing/2014/main" id="{653FA44A-0453-4B87-BFC7-EE68D027997E}"/>
              </a:ext>
            </a:extLst>
          </p:cNvPr>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524E0B3D-7155-4E7B-8FEA-9539A94BD0D1}"/>
              </a:ext>
            </a:extLst>
          </p:cNvPr>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FE34E27-5B66-41E2-95BB-73FAA31EE0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9.4 </a:t>
            </a:r>
            <a:r>
              <a:rPr lang="zh-CN" altLang="en-US" sz="2400" dirty="0">
                <a:solidFill>
                  <a:srgbClr val="D9D9D9"/>
                </a:solidFill>
                <a:latin typeface="+mn-ea"/>
                <a:ea typeface="+mn-ea"/>
              </a:rPr>
              <a:t>对象模型</a:t>
            </a:r>
          </a:p>
        </p:txBody>
      </p:sp>
      <p:sp>
        <p:nvSpPr>
          <p:cNvPr id="26628" name="标题 3">
            <a:extLst>
              <a:ext uri="{FF2B5EF4-FFF2-40B4-BE49-F238E27FC236}">
                <a16:creationId xmlns:a16="http://schemas.microsoft.com/office/drawing/2014/main" id="{78F93B8E-A297-468A-9465-326147F1974A}"/>
              </a:ext>
            </a:extLst>
          </p:cNvPr>
          <p:cNvSpPr>
            <a:spLocks noGrp="1"/>
          </p:cNvSpPr>
          <p:nvPr>
            <p:ph type="title" idx="4294967295"/>
          </p:nvPr>
        </p:nvSpPr>
        <p:spPr>
          <a:xfrm>
            <a:off x="0" y="53975"/>
            <a:ext cx="8229600" cy="1143000"/>
          </a:xfrm>
        </p:spPr>
        <p:txBody>
          <a:bodyPr/>
          <a:lstStyle/>
          <a:p>
            <a:pPr>
              <a:defRPr/>
            </a:pPr>
            <a:r>
              <a:rPr lang="en-US" altLang="zh-CN" b="1" dirty="0">
                <a:latin typeface="+mn-ea"/>
                <a:ea typeface="+mn-ea"/>
              </a:rPr>
              <a:t>9.4 </a:t>
            </a:r>
            <a:r>
              <a:rPr lang="zh-CN" altLang="en-US" b="1" dirty="0"/>
              <a:t>对象模型</a:t>
            </a:r>
          </a:p>
        </p:txBody>
      </p:sp>
      <p:sp>
        <p:nvSpPr>
          <p:cNvPr id="32775" name="TextBox 7">
            <a:extLst>
              <a:ext uri="{FF2B5EF4-FFF2-40B4-BE49-F238E27FC236}">
                <a16:creationId xmlns:a16="http://schemas.microsoft.com/office/drawing/2014/main" id="{5F4F4380-7FCA-4620-9973-074230B5E431}"/>
              </a:ext>
            </a:extLst>
          </p:cNvPr>
          <p:cNvSpPr txBox="1">
            <a:spLocks noChangeArrowheads="1"/>
          </p:cNvSpPr>
          <p:nvPr/>
        </p:nvSpPr>
        <p:spPr bwMode="auto">
          <a:xfrm>
            <a:off x="539750" y="1268413"/>
            <a:ext cx="809625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对象模型表示静态的、结构化的系统的“数据”性质。它是对模拟客观世界实体的对象以及对象彼此间的关系的映射，描述了系统的静态结构。</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对象模型为建立动态模型和功能模型，提供了实质性的框架。</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建立对象模型，需要用适当的建模语言来表达模型，建模语言由记号（即模型中使用的符号）和使用记号的规则（语法、语义和语用）组成。</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en-US" altLang="zh-CN" sz="2400" dirty="0">
                <a:latin typeface="+mn-ea"/>
                <a:ea typeface="+mn-ea"/>
              </a:rPr>
              <a:t>1997</a:t>
            </a:r>
            <a:r>
              <a:rPr lang="zh-CN" altLang="zh-CN" sz="2400" dirty="0">
                <a:latin typeface="+mn-ea"/>
                <a:ea typeface="+mn-ea"/>
              </a:rPr>
              <a:t>年</a:t>
            </a:r>
            <a:r>
              <a:rPr lang="en-US" altLang="zh-CN" sz="2400" dirty="0">
                <a:latin typeface="+mn-ea"/>
                <a:ea typeface="+mn-ea"/>
              </a:rPr>
              <a:t>11</a:t>
            </a:r>
            <a:r>
              <a:rPr lang="zh-CN" altLang="zh-CN" sz="2400" dirty="0">
                <a:latin typeface="+mn-ea"/>
                <a:ea typeface="+mn-ea"/>
              </a:rPr>
              <a:t>月，国际对象管理组织</a:t>
            </a:r>
            <a:r>
              <a:rPr lang="en-US" altLang="zh-CN" sz="2400" dirty="0">
                <a:latin typeface="+mn-ea"/>
                <a:ea typeface="+mn-ea"/>
              </a:rPr>
              <a:t>OMG</a:t>
            </a:r>
            <a:r>
              <a:rPr lang="zh-CN" altLang="zh-CN" sz="2400" dirty="0">
                <a:latin typeface="+mn-ea"/>
                <a:ea typeface="+mn-ea"/>
              </a:rPr>
              <a:t>批准把</a:t>
            </a:r>
            <a:r>
              <a:rPr lang="en-US" altLang="zh-CN" sz="2400" dirty="0">
                <a:latin typeface="+mn-ea"/>
                <a:ea typeface="+mn-ea"/>
              </a:rPr>
              <a:t>UML 1.1</a:t>
            </a:r>
            <a:r>
              <a:rPr lang="zh-CN" altLang="zh-CN" sz="2400" dirty="0">
                <a:latin typeface="+mn-ea"/>
                <a:ea typeface="+mn-ea"/>
              </a:rPr>
              <a:t>作为基于面向对象技术的标准建模语言</a:t>
            </a:r>
            <a:r>
              <a:rPr lang="zh-CN" altLang="en-US" sz="2400" dirty="0">
                <a:latin typeface="+mn-ea"/>
                <a:ea typeface="+mn-ea"/>
              </a:rPr>
              <a:t>。</a:t>
            </a:r>
            <a:endParaRPr lang="en-US" altLang="zh-CN" sz="2400" dirty="0">
              <a:latin typeface="+mn-ea"/>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mn-ea"/>
                <a:ea typeface="+mn-ea"/>
              </a:rPr>
              <a:t>通常，使用</a:t>
            </a:r>
            <a:r>
              <a:rPr lang="en-US" altLang="zh-CN" sz="2400" b="1" dirty="0">
                <a:latin typeface="+mn-ea"/>
                <a:ea typeface="+mn-ea"/>
              </a:rPr>
              <a:t>UML</a:t>
            </a:r>
            <a:r>
              <a:rPr lang="zh-CN" altLang="zh-CN" sz="2400" dirty="0">
                <a:latin typeface="+mn-ea"/>
                <a:ea typeface="+mn-ea"/>
              </a:rPr>
              <a:t>提供的类图来建立对象模型。</a:t>
            </a:r>
            <a:endParaRPr lang="en-US" altLang="zh-CN" sz="2300" b="1" dirty="0">
              <a:latin typeface="+mn-ea"/>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2">
            <a:extLst>
              <a:ext uri="{FF2B5EF4-FFF2-40B4-BE49-F238E27FC236}">
                <a16:creationId xmlns:a16="http://schemas.microsoft.com/office/drawing/2014/main" id="{F8A903C8-1F6A-4C43-B617-72EA05B08105}"/>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D77434D0-9485-4EEE-9351-3D9BE0BCF960}"/>
              </a:ext>
            </a:extLst>
          </p:cNvPr>
          <p:cNvSpPr>
            <a:spLocks noGrp="1"/>
          </p:cNvSpPr>
          <p:nvPr>
            <p:ph sz="quarter" idx="13"/>
          </p:nvPr>
        </p:nvSpPr>
        <p:spPr>
          <a:xfrm>
            <a:off x="323850" y="765175"/>
            <a:ext cx="8458200" cy="5040313"/>
          </a:xfrm>
        </p:spPr>
        <p:txBody>
          <a:bodyPr/>
          <a:lstStyle/>
          <a:p>
            <a:pPr>
              <a:buFont typeface="Arial" charset="0"/>
              <a:buChar char="•"/>
              <a:defRPr/>
            </a:pPr>
            <a:r>
              <a:rPr lang="en-US" altLang="zh-CN" b="1" dirty="0"/>
              <a:t>1 </a:t>
            </a:r>
            <a:r>
              <a:rPr lang="zh-CN" altLang="en-US" b="1" dirty="0"/>
              <a:t>、</a:t>
            </a:r>
            <a:r>
              <a:rPr lang="en-US" altLang="zh-CN" b="1" dirty="0"/>
              <a:t>UML</a:t>
            </a:r>
            <a:r>
              <a:rPr lang="zh-CN" altLang="en-US" b="1" dirty="0"/>
              <a:t>简述</a:t>
            </a:r>
          </a:p>
          <a:p>
            <a:pPr marL="0" indent="0">
              <a:buFont typeface="Arial" charset="0"/>
              <a:buNone/>
              <a:defRPr/>
            </a:pPr>
            <a:r>
              <a:rPr lang="zh-CN" altLang="en-US" sz="1800" b="1" dirty="0"/>
              <a:t>       </a:t>
            </a:r>
            <a:r>
              <a:rPr lang="zh-CN" altLang="en-US" sz="2000" b="1" dirty="0"/>
              <a:t>统一建模语言</a:t>
            </a:r>
            <a:r>
              <a:rPr lang="zh-CN" altLang="en-US" sz="2000" dirty="0"/>
              <a:t>（</a:t>
            </a:r>
            <a:r>
              <a:rPr lang="en-US" altLang="zh-CN" sz="2000" dirty="0"/>
              <a:t>Unified Modeling Language</a:t>
            </a:r>
            <a:r>
              <a:rPr lang="zh-CN" altLang="en-US" sz="2000" dirty="0"/>
              <a:t>，</a:t>
            </a:r>
            <a:r>
              <a:rPr lang="en-US" altLang="zh-CN" sz="2000" dirty="0"/>
              <a:t>UML</a:t>
            </a:r>
            <a:r>
              <a:rPr lang="zh-CN" altLang="en-US" sz="2000" dirty="0"/>
              <a:t>）是一种通用的可视化建模语言，可以用来描述、可视化、构造和文档化软件密集型系统的各种工件。它由信息系统和面向对象领域的三位著名的方法学家</a:t>
            </a:r>
            <a:r>
              <a:rPr lang="en-US" altLang="zh-CN" sz="2000" dirty="0"/>
              <a:t>Grady </a:t>
            </a:r>
            <a:r>
              <a:rPr lang="en-US" altLang="zh-CN" sz="2000" dirty="0" err="1"/>
              <a:t>Booch</a:t>
            </a:r>
            <a:r>
              <a:rPr lang="zh-CN" altLang="en-US" sz="2000" dirty="0"/>
              <a:t>、</a:t>
            </a:r>
            <a:r>
              <a:rPr lang="en-US" altLang="zh-CN" sz="2000" dirty="0"/>
              <a:t>James </a:t>
            </a:r>
            <a:r>
              <a:rPr lang="en-US" altLang="zh-CN" sz="2000" dirty="0" err="1"/>
              <a:t>Rumbaugh</a:t>
            </a:r>
            <a:r>
              <a:rPr lang="zh-CN" altLang="en-US" sz="2000" dirty="0"/>
              <a:t>和</a:t>
            </a:r>
            <a:r>
              <a:rPr lang="en-US" altLang="zh-CN" sz="2000" dirty="0"/>
              <a:t>Ivar Jacobson</a:t>
            </a:r>
            <a:r>
              <a:rPr lang="zh-CN" altLang="en-US" sz="2000" dirty="0"/>
              <a:t>提出的。它记录了与被构建系统的有关的决策和理解，可用于对系统的理解、设计、浏览、配置、维护以及控制系统的信息。这种建模语言已经得到了广泛的支持和应用，并且已被</a:t>
            </a:r>
            <a:r>
              <a:rPr lang="en-US" altLang="zh-CN" sz="2000" dirty="0"/>
              <a:t>ISO</a:t>
            </a:r>
            <a:r>
              <a:rPr lang="zh-CN" altLang="en-US" sz="2000" dirty="0"/>
              <a:t>组织发布为国际标准。</a:t>
            </a:r>
          </a:p>
          <a:p>
            <a:pPr>
              <a:buFont typeface="Wingdings" panose="05000000000000000000" pitchFamily="2" charset="2"/>
              <a:buChar char="Ø"/>
              <a:defRPr/>
            </a:pPr>
            <a:r>
              <a:rPr lang="en-US" altLang="zh-CN" sz="2000" dirty="0"/>
              <a:t>UML</a:t>
            </a:r>
            <a:r>
              <a:rPr lang="zh-CN" altLang="en-US" sz="2000" dirty="0"/>
              <a:t>是一种标准的图形化建模语言，它是面向对象分析与设计的一种标准表示</a:t>
            </a:r>
            <a:endParaRPr lang="en-US" altLang="zh-CN" sz="2000" dirty="0"/>
          </a:p>
          <a:p>
            <a:pPr>
              <a:buFont typeface="Wingdings" panose="05000000000000000000" pitchFamily="2" charset="2"/>
              <a:buChar char="Ø"/>
              <a:defRPr/>
            </a:pPr>
            <a:r>
              <a:rPr lang="en-US" altLang="zh-CN" sz="2000" dirty="0"/>
              <a:t>UML</a:t>
            </a:r>
            <a:r>
              <a:rPr lang="zh-CN" altLang="en-US" sz="2000" dirty="0"/>
              <a:t>用来捕获系统静态结构和动态行为的信息</a:t>
            </a:r>
          </a:p>
          <a:p>
            <a:pPr>
              <a:buFont typeface="Wingdings" panose="05000000000000000000" pitchFamily="2" charset="2"/>
              <a:buChar char="Ø"/>
              <a:defRPr/>
            </a:pPr>
            <a:r>
              <a:rPr lang="en-US" altLang="zh-CN" sz="2000" dirty="0"/>
              <a:t>UML</a:t>
            </a:r>
            <a:r>
              <a:rPr lang="zh-CN" altLang="en-US" sz="2000" dirty="0"/>
              <a:t>是独立于过程的，它适用于各种软件开发方法、软件生命周期的各个阶段、各种应用领域以及各种开发工具</a:t>
            </a:r>
            <a:endParaRPr lang="en-US" altLang="zh-CN" sz="2000" dirty="0"/>
          </a:p>
          <a:p>
            <a:pPr>
              <a:buFont typeface="Wingdings" panose="05000000000000000000" pitchFamily="2" charset="2"/>
              <a:buChar char="Ø"/>
              <a:defRPr/>
            </a:pPr>
            <a:r>
              <a:rPr lang="en-US" altLang="zh-CN" sz="2000" dirty="0"/>
              <a:t>UML</a:t>
            </a:r>
            <a:r>
              <a:rPr lang="zh-CN" altLang="en-US" sz="2000" dirty="0"/>
              <a:t>不是一种程序设计语言，但用</a:t>
            </a:r>
            <a:r>
              <a:rPr lang="en-US" altLang="zh-CN" sz="2000" dirty="0"/>
              <a:t>UML</a:t>
            </a:r>
            <a:r>
              <a:rPr lang="zh-CN" altLang="en-US" sz="2000" dirty="0"/>
              <a:t>描述的模型可以和各种编程语言相联系</a:t>
            </a:r>
          </a:p>
        </p:txBody>
      </p:sp>
      <p:sp>
        <p:nvSpPr>
          <p:cNvPr id="45060" name="Rectangle 2">
            <a:extLst>
              <a:ext uri="{FF2B5EF4-FFF2-40B4-BE49-F238E27FC236}">
                <a16:creationId xmlns:a16="http://schemas.microsoft.com/office/drawing/2014/main" id="{98AC0D0B-1628-4CE8-BE5E-E8BCA8FAFEBE}"/>
              </a:ext>
            </a:extLst>
          </p:cNvPr>
          <p:cNvSpPr>
            <a:spLocks noGrp="1" noChangeArrowheads="1"/>
          </p:cNvSpPr>
          <p:nvPr>
            <p:ph type="title" idx="4294967295"/>
          </p:nvPr>
        </p:nvSpPr>
        <p:spPr>
          <a:xfrm>
            <a:off x="635000" y="115888"/>
            <a:ext cx="8001000" cy="576262"/>
          </a:xfrm>
        </p:spPr>
        <p:txBody>
          <a:bodyPr/>
          <a:lstStyle/>
          <a:p>
            <a:pPr eaLnBrk="1" hangingPunct="1"/>
            <a:r>
              <a:rPr lang="en-US" altLang="en-US" b="1"/>
              <a:t>UML</a:t>
            </a:r>
            <a:r>
              <a:rPr lang="en-US" altLang="zh-CN" b="1"/>
              <a:t>简介</a:t>
            </a:r>
            <a:endParaRPr lang="zh-CN" altLang="en-US" b="1"/>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2">
            <a:extLst>
              <a:ext uri="{FF2B5EF4-FFF2-40B4-BE49-F238E27FC236}">
                <a16:creationId xmlns:a16="http://schemas.microsoft.com/office/drawing/2014/main" id="{4EBBC207-4727-4229-8F13-5757AF1D8095}"/>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CED4F20C-9160-4327-83F9-3DE422A51787}"/>
              </a:ext>
            </a:extLst>
          </p:cNvPr>
          <p:cNvSpPr>
            <a:spLocks noGrp="1"/>
          </p:cNvSpPr>
          <p:nvPr>
            <p:ph sz="quarter" idx="13"/>
          </p:nvPr>
        </p:nvSpPr>
        <p:spPr>
          <a:xfrm>
            <a:off x="468313" y="765175"/>
            <a:ext cx="8229600" cy="4881563"/>
          </a:xfrm>
        </p:spPr>
        <p:txBody>
          <a:bodyPr/>
          <a:lstStyle/>
          <a:p>
            <a:pPr>
              <a:buFont typeface="Arial" charset="0"/>
              <a:buChar char="•"/>
              <a:defRPr/>
            </a:pPr>
            <a:r>
              <a:rPr lang="en-US" altLang="zh-CN" b="1" dirty="0"/>
              <a:t>2 </a:t>
            </a:r>
            <a:r>
              <a:rPr lang="zh-CN" altLang="en-US" b="1" dirty="0"/>
              <a:t>、</a:t>
            </a:r>
            <a:r>
              <a:rPr lang="en-US" altLang="zh-CN" b="1" dirty="0"/>
              <a:t>UML</a:t>
            </a:r>
            <a:r>
              <a:rPr lang="zh-CN" altLang="en-US" b="1" dirty="0"/>
              <a:t>的特点</a:t>
            </a:r>
            <a:r>
              <a:rPr lang="zh-CN" altLang="en-US" dirty="0"/>
              <a:t>	</a:t>
            </a:r>
          </a:p>
          <a:p>
            <a:pPr marL="0" indent="0">
              <a:buFont typeface="Arial" charset="0"/>
              <a:buNone/>
              <a:defRPr/>
            </a:pPr>
            <a:r>
              <a:rPr lang="en-US" altLang="zh-CN" dirty="0"/>
              <a:t>    UML</a:t>
            </a:r>
            <a:r>
              <a:rPr lang="zh-CN" altLang="en-US" dirty="0"/>
              <a:t>具有以下几个特点。</a:t>
            </a:r>
          </a:p>
          <a:p>
            <a:pPr>
              <a:buFont typeface="Wingdings" panose="05000000000000000000" pitchFamily="2" charset="2"/>
              <a:buChar char="Ø"/>
              <a:defRPr/>
            </a:pPr>
            <a:r>
              <a:rPr lang="zh-CN" altLang="en-US" sz="2200" dirty="0"/>
              <a:t>统一标准</a:t>
            </a:r>
            <a:endParaRPr lang="en-US" altLang="zh-CN" sz="2200" dirty="0"/>
          </a:p>
          <a:p>
            <a:pPr>
              <a:buFont typeface="Wingdings" panose="05000000000000000000" pitchFamily="2" charset="2"/>
              <a:buChar char="Ø"/>
              <a:defRPr/>
            </a:pPr>
            <a:r>
              <a:rPr lang="zh-CN" altLang="en-US" sz="2200" dirty="0"/>
              <a:t>面向对象</a:t>
            </a:r>
            <a:endParaRPr lang="en-US" altLang="zh-CN" sz="2200" dirty="0"/>
          </a:p>
          <a:p>
            <a:pPr>
              <a:buFont typeface="Wingdings" panose="05000000000000000000" pitchFamily="2" charset="2"/>
              <a:buChar char="Ø"/>
              <a:defRPr/>
            </a:pPr>
            <a:r>
              <a:rPr lang="zh-CN" altLang="en-US" sz="2200" dirty="0"/>
              <a:t>可视化，表达能力强大</a:t>
            </a:r>
          </a:p>
          <a:p>
            <a:pPr>
              <a:buFont typeface="Wingdings" panose="05000000000000000000" pitchFamily="2" charset="2"/>
              <a:buChar char="Ø"/>
              <a:defRPr/>
            </a:pPr>
            <a:r>
              <a:rPr lang="zh-CN" altLang="en-US" sz="2200" dirty="0"/>
              <a:t>独立于过程</a:t>
            </a:r>
            <a:endParaRPr lang="en-US" altLang="zh-CN" sz="2200" dirty="0"/>
          </a:p>
          <a:p>
            <a:pPr>
              <a:buFont typeface="Wingdings" panose="05000000000000000000" pitchFamily="2" charset="2"/>
              <a:buChar char="Ø"/>
              <a:defRPr/>
            </a:pPr>
            <a:r>
              <a:rPr lang="zh-CN" altLang="en-US" sz="2200" dirty="0"/>
              <a:t>容易掌握使用</a:t>
            </a:r>
            <a:endParaRPr lang="en-US" altLang="zh-CN" sz="2200" dirty="0"/>
          </a:p>
          <a:p>
            <a:pPr>
              <a:buFont typeface="Wingdings" panose="05000000000000000000" pitchFamily="2" charset="2"/>
              <a:buChar char="Ø"/>
              <a:defRPr/>
            </a:pPr>
            <a:r>
              <a:rPr lang="zh-CN" altLang="en-US" sz="2200" dirty="0"/>
              <a:t>与编程语言的关系</a:t>
            </a:r>
            <a:endParaRPr lang="en-US" altLang="zh-CN" sz="2200" dirty="0"/>
          </a:p>
          <a:p>
            <a:pPr lvl="1">
              <a:buFont typeface="Arial" charset="0"/>
              <a:buChar char="–"/>
              <a:defRPr/>
            </a:pPr>
            <a:r>
              <a:rPr lang="zh-CN" altLang="en-US" dirty="0"/>
              <a:t>用</a:t>
            </a:r>
            <a:r>
              <a:rPr lang="en-US" altLang="zh-CN" dirty="0"/>
              <a:t>Java</a:t>
            </a:r>
            <a:r>
              <a:rPr lang="zh-CN" altLang="en-US" dirty="0"/>
              <a:t>、</a:t>
            </a:r>
            <a:r>
              <a:rPr lang="en-US" altLang="zh-CN" dirty="0"/>
              <a:t>C++</a:t>
            </a:r>
            <a:r>
              <a:rPr lang="zh-CN" altLang="en-US" dirty="0"/>
              <a:t>等编程语言可以实现一个系统。支持</a:t>
            </a:r>
            <a:r>
              <a:rPr lang="en-US" altLang="zh-CN" dirty="0"/>
              <a:t>UML</a:t>
            </a:r>
            <a:r>
              <a:rPr lang="zh-CN" altLang="en-US" dirty="0"/>
              <a:t>的一些</a:t>
            </a:r>
            <a:r>
              <a:rPr lang="en-US" altLang="zh-CN" dirty="0"/>
              <a:t>CASE</a:t>
            </a:r>
            <a:r>
              <a:rPr lang="zh-CN" altLang="en-US" dirty="0"/>
              <a:t>工具（如</a:t>
            </a:r>
            <a:r>
              <a:rPr lang="en-US" altLang="zh-CN" dirty="0"/>
              <a:t>Rose)</a:t>
            </a:r>
            <a:r>
              <a:rPr lang="zh-CN" altLang="en-US" dirty="0"/>
              <a:t>可以根据</a:t>
            </a:r>
            <a:r>
              <a:rPr lang="en-US" altLang="zh-CN" dirty="0"/>
              <a:t>UML</a:t>
            </a:r>
            <a:r>
              <a:rPr lang="zh-CN" altLang="en-US" dirty="0"/>
              <a:t>所建立的系统模型自动产生</a:t>
            </a:r>
            <a:r>
              <a:rPr lang="en-US" altLang="zh-CN" dirty="0"/>
              <a:t>Java</a:t>
            </a:r>
            <a:r>
              <a:rPr lang="zh-CN" altLang="en-US" dirty="0"/>
              <a:t>、</a:t>
            </a:r>
            <a:r>
              <a:rPr lang="en-US" altLang="zh-CN" dirty="0"/>
              <a:t>C++</a:t>
            </a:r>
            <a:r>
              <a:rPr lang="zh-CN" altLang="en-US" dirty="0"/>
              <a:t>等代码框架，并且支持这些程序的测试及配置管理等环节的工作。</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FF0E4F06-A5B7-42FA-9799-5BE581C52A73}"/>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0243" name="2 Subtítulo">
            <a:extLst>
              <a:ext uri="{FF2B5EF4-FFF2-40B4-BE49-F238E27FC236}">
                <a16:creationId xmlns:a16="http://schemas.microsoft.com/office/drawing/2014/main" id="{36D37FC6-8430-4991-9AAB-A612F57EA1E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10244" name="Imagen 5" descr="C:\Users\Design\Documents\Edu\Product Launch\shadown.png">
            <a:extLst>
              <a:ext uri="{FF2B5EF4-FFF2-40B4-BE49-F238E27FC236}">
                <a16:creationId xmlns:a16="http://schemas.microsoft.com/office/drawing/2014/main" id="{BC57F423-BE33-4794-8126-0A2C016F2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Imagen 5" descr="C:\Users\Design\Documents\Edu\Product Launch\shadown.png">
            <a:extLst>
              <a:ext uri="{FF2B5EF4-FFF2-40B4-BE49-F238E27FC236}">
                <a16:creationId xmlns:a16="http://schemas.microsoft.com/office/drawing/2014/main" id="{2C934471-3272-48B1-A290-28C607FAD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3">
            <a:hlinkClick r:id="rId5" action="ppaction://hlinksldjump"/>
            <a:extLst>
              <a:ext uri="{FF2B5EF4-FFF2-40B4-BE49-F238E27FC236}">
                <a16:creationId xmlns:a16="http://schemas.microsoft.com/office/drawing/2014/main" id="{30DFDC46-5C46-41E5-BC4F-4A86017FA9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7" name="TextBox 4">
            <a:hlinkClick r:id="rId6" action="ppaction://hlinksldjump"/>
            <a:extLst>
              <a:ext uri="{FF2B5EF4-FFF2-40B4-BE49-F238E27FC236}">
                <a16:creationId xmlns:a16="http://schemas.microsoft.com/office/drawing/2014/main" id="{CBF7986A-8CAC-40F7-B7BB-8B642367BFE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8" name="TextBox 5">
            <a:extLst>
              <a:ext uri="{FF2B5EF4-FFF2-40B4-BE49-F238E27FC236}">
                <a16:creationId xmlns:a16="http://schemas.microsoft.com/office/drawing/2014/main" id="{FB350857-B228-4334-A63B-88BDEE386CC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9" name="TextBox 6">
            <a:extLst>
              <a:ext uri="{FF2B5EF4-FFF2-40B4-BE49-F238E27FC236}">
                <a16:creationId xmlns:a16="http://schemas.microsoft.com/office/drawing/2014/main" id="{8D8A26FA-54DC-4414-85B2-D219D3DE6A1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B6352214-2ADC-4121-B64E-4E6F04D1EFE2}"/>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96F92DB5-4FD2-4C50-BF06-57A5D795AD44}"/>
              </a:ext>
            </a:extLst>
          </p:cNvPr>
          <p:cNvSpPr txBox="1">
            <a:spLocks/>
          </p:cNvSpPr>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 </a:t>
            </a:r>
            <a:r>
              <a:rPr lang="zh-CN" altLang="en-US" sz="2400" dirty="0">
                <a:solidFill>
                  <a:srgbClr val="D9D9D9"/>
                </a:solidFill>
                <a:latin typeface="+mn-ea"/>
                <a:ea typeface="+mn-ea"/>
              </a:rPr>
              <a:t>面向对象方法学概述</a:t>
            </a:r>
          </a:p>
        </p:txBody>
      </p:sp>
      <p:sp>
        <p:nvSpPr>
          <p:cNvPr id="14" name="矩形 13">
            <a:extLst>
              <a:ext uri="{FF2B5EF4-FFF2-40B4-BE49-F238E27FC236}">
                <a16:creationId xmlns:a16="http://schemas.microsoft.com/office/drawing/2014/main" id="{4F552C82-5FC3-47AC-92E2-E9D322638D5B}"/>
              </a:ext>
            </a:extLst>
          </p:cNvPr>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50F7F33-8EDD-4D02-AE71-FAB488A39B5C}"/>
              </a:ext>
            </a:extLst>
          </p:cNvPr>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2">
            <a:extLst>
              <a:ext uri="{FF2B5EF4-FFF2-40B4-BE49-F238E27FC236}">
                <a16:creationId xmlns:a16="http://schemas.microsoft.com/office/drawing/2014/main" id="{46F80F31-C089-49B1-B3DF-686789EFB915}"/>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DAF149BA-67C9-4525-B243-C3292E84823B}"/>
              </a:ext>
            </a:extLst>
          </p:cNvPr>
          <p:cNvSpPr>
            <a:spLocks noGrp="1"/>
          </p:cNvSpPr>
          <p:nvPr>
            <p:ph sz="quarter" idx="13"/>
          </p:nvPr>
        </p:nvSpPr>
        <p:spPr>
          <a:xfrm>
            <a:off x="468313" y="476250"/>
            <a:ext cx="8351837" cy="5329238"/>
          </a:xfrm>
        </p:spPr>
        <p:txBody>
          <a:bodyPr/>
          <a:lstStyle/>
          <a:p>
            <a:pPr>
              <a:buFont typeface="Arial" charset="0"/>
              <a:buChar char="•"/>
              <a:defRPr/>
            </a:pPr>
            <a:r>
              <a:rPr lang="en-US" altLang="zh-CN" b="1" dirty="0"/>
              <a:t>3 </a:t>
            </a:r>
            <a:r>
              <a:rPr lang="zh-CN" altLang="en-US" b="1" dirty="0"/>
              <a:t>、</a:t>
            </a:r>
            <a:r>
              <a:rPr lang="en-US" altLang="zh-CN" b="1" dirty="0"/>
              <a:t>UML</a:t>
            </a:r>
            <a:r>
              <a:rPr lang="zh-CN" altLang="en-US" b="1" dirty="0"/>
              <a:t>的应用范围</a:t>
            </a:r>
          </a:p>
          <a:p>
            <a:pPr marL="0" indent="449263">
              <a:buFont typeface="Arial" charset="0"/>
              <a:buNone/>
              <a:defRPr/>
            </a:pPr>
            <a:r>
              <a:rPr lang="en-US" altLang="zh-CN" sz="2200" dirty="0"/>
              <a:t>UML</a:t>
            </a:r>
            <a:r>
              <a:rPr lang="zh-CN" altLang="en-US" sz="2200" dirty="0"/>
              <a:t>以面向对象的方式来描述系统。最广泛的应用是对软件系统进行建模，但它同样适用于许多非软件系统领域的系统。理论上来说，任何具有静态结构和动态行为的系统都可以使用</a:t>
            </a:r>
            <a:r>
              <a:rPr lang="en-US" altLang="zh-CN" sz="2200" dirty="0"/>
              <a:t>UML</a:t>
            </a:r>
            <a:r>
              <a:rPr lang="zh-CN" altLang="en-US" sz="2200" dirty="0"/>
              <a:t>进行建模。当</a:t>
            </a:r>
            <a:r>
              <a:rPr lang="en-US" altLang="zh-CN" sz="2200" dirty="0"/>
              <a:t>UML</a:t>
            </a:r>
            <a:r>
              <a:rPr lang="zh-CN" altLang="en-US" sz="2200" dirty="0"/>
              <a:t>应用于大多数软件系统的开发过程时，它从需求分析阶段到系统完成后的测试阶段都能起到重要作用。</a:t>
            </a:r>
          </a:p>
          <a:p>
            <a:pPr marL="0" indent="449263">
              <a:buFont typeface="Arial" charset="0"/>
              <a:buNone/>
              <a:defRPr/>
            </a:pPr>
            <a:endParaRPr lang="en-US" altLang="zh-CN" sz="2200" dirty="0"/>
          </a:p>
          <a:p>
            <a:pPr marL="0" indent="449263">
              <a:buFont typeface="Arial" charset="0"/>
              <a:buNone/>
              <a:defRPr/>
            </a:pPr>
            <a:r>
              <a:rPr lang="zh-CN" altLang="en-US" sz="2200" dirty="0"/>
              <a:t>在需求分析阶段，可以通过用例捕获需求。通过建立用例模型来描述系统的使用者对系统的功能要求。在分析和设计阶段，</a:t>
            </a:r>
            <a:r>
              <a:rPr lang="en-US" altLang="zh-CN" sz="2200" dirty="0"/>
              <a:t>UML</a:t>
            </a:r>
            <a:r>
              <a:rPr lang="zh-CN" altLang="en-US" sz="2200" dirty="0"/>
              <a:t>通过类和对象等主要概念及其关系建立静态模型，对类、用例等概念之间的协作进行动态建模，为开发工作提供详尽的规格说明。在开发阶段，将设计的模型转化为编程语言的实际代码，指导并减轻编码工作。在测试阶段，可以用</a:t>
            </a:r>
            <a:r>
              <a:rPr lang="en-US" altLang="zh-CN" sz="2200" dirty="0"/>
              <a:t>UML</a:t>
            </a:r>
            <a:r>
              <a:rPr lang="zh-CN" altLang="en-US" sz="2200" dirty="0"/>
              <a:t>图作为测试依据：用类图指导单元测试，用构件图和协作图指导集成测试，用用例图指导系统测试等。</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2">
            <a:extLst>
              <a:ext uri="{FF2B5EF4-FFF2-40B4-BE49-F238E27FC236}">
                <a16:creationId xmlns:a16="http://schemas.microsoft.com/office/drawing/2014/main" id="{3557A6AC-1BC6-4F84-A02F-290721A1E2A0}"/>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CF70FD92-3E67-4F0F-84F7-4B8A673CC0D3}"/>
              </a:ext>
            </a:extLst>
          </p:cNvPr>
          <p:cNvSpPr>
            <a:spLocks noGrp="1"/>
          </p:cNvSpPr>
          <p:nvPr>
            <p:ph sz="quarter" idx="13"/>
          </p:nvPr>
        </p:nvSpPr>
        <p:spPr>
          <a:xfrm>
            <a:off x="377825" y="188913"/>
            <a:ext cx="8424863" cy="3311525"/>
          </a:xfrm>
        </p:spPr>
        <p:txBody>
          <a:bodyPr/>
          <a:lstStyle/>
          <a:p>
            <a:pPr>
              <a:buFont typeface="Arial" charset="0"/>
              <a:buChar char="•"/>
              <a:defRPr/>
            </a:pPr>
            <a:r>
              <a:rPr lang="zh-CN" altLang="zh-CN" b="1" dirty="0"/>
              <a:t>4</a:t>
            </a:r>
            <a:r>
              <a:rPr lang="zh-CN" altLang="en-US" b="1" dirty="0"/>
              <a:t>、</a:t>
            </a:r>
            <a:r>
              <a:rPr lang="zh-CN" altLang="zh-CN" b="1" dirty="0"/>
              <a:t> UML的图</a:t>
            </a:r>
          </a:p>
          <a:p>
            <a:pPr marL="0" indent="0">
              <a:buFont typeface="Arial" charset="0"/>
              <a:buNone/>
              <a:defRPr/>
            </a:pPr>
            <a:r>
              <a:rPr lang="en-US" altLang="zh-CN" sz="2200" dirty="0"/>
              <a:t>       UML</a:t>
            </a:r>
            <a:r>
              <a:rPr lang="zh-CN" altLang="en-US" sz="2200" dirty="0"/>
              <a:t>主要用图来表达模型的内容，而图又由代表模型元素的图形符号组成。</a:t>
            </a:r>
            <a:r>
              <a:rPr lang="en-US" altLang="zh-CN" sz="2200" dirty="0"/>
              <a:t>UML</a:t>
            </a:r>
            <a:r>
              <a:rPr lang="zh-CN" altLang="en-US" sz="2200" dirty="0"/>
              <a:t>主要内容可以由下列</a:t>
            </a:r>
            <a:r>
              <a:rPr lang="en-US" altLang="zh-CN" sz="2200" dirty="0"/>
              <a:t>5</a:t>
            </a:r>
            <a:r>
              <a:rPr lang="zh-CN" altLang="en-US" sz="2200" dirty="0"/>
              <a:t>类图（</a:t>
            </a:r>
            <a:r>
              <a:rPr lang="en-US" altLang="zh-CN" sz="2200" dirty="0"/>
              <a:t>9</a:t>
            </a:r>
            <a:r>
              <a:rPr lang="zh-CN" altLang="en-US" sz="2200" dirty="0"/>
              <a:t>种图形）来定义。</a:t>
            </a:r>
          </a:p>
          <a:p>
            <a:pPr>
              <a:buFont typeface="Wingdings" panose="05000000000000000000" pitchFamily="2" charset="2"/>
              <a:buChar char="Ø"/>
              <a:defRPr/>
            </a:pPr>
            <a:r>
              <a:rPr lang="zh-CN" altLang="en-US" sz="2200" dirty="0"/>
              <a:t>用例图	</a:t>
            </a:r>
          </a:p>
          <a:p>
            <a:pPr>
              <a:buFont typeface="Wingdings" panose="05000000000000000000" pitchFamily="2" charset="2"/>
              <a:buChar char="Ø"/>
              <a:defRPr/>
            </a:pPr>
            <a:r>
              <a:rPr lang="zh-CN" altLang="en-US" sz="2200" dirty="0"/>
              <a:t>静态图  </a:t>
            </a:r>
            <a:r>
              <a:rPr lang="en-US" altLang="zh-CN" sz="2200" dirty="0"/>
              <a:t>--</a:t>
            </a:r>
            <a:r>
              <a:rPr lang="zh-CN" altLang="en-US" sz="2200" dirty="0"/>
              <a:t> 类图、对象图、包图</a:t>
            </a:r>
          </a:p>
          <a:p>
            <a:pPr>
              <a:buFont typeface="Wingdings" panose="05000000000000000000" pitchFamily="2" charset="2"/>
              <a:buChar char="Ø"/>
              <a:defRPr/>
            </a:pPr>
            <a:r>
              <a:rPr lang="zh-CN" altLang="en-US" sz="2200" dirty="0"/>
              <a:t>行为图</a:t>
            </a:r>
          </a:p>
          <a:p>
            <a:pPr>
              <a:buFont typeface="Wingdings" panose="05000000000000000000" pitchFamily="2" charset="2"/>
              <a:buChar char="Ø"/>
              <a:defRPr/>
            </a:pPr>
            <a:r>
              <a:rPr lang="zh-CN" altLang="en-US" sz="2200" dirty="0"/>
              <a:t>交互图 </a:t>
            </a:r>
            <a:r>
              <a:rPr lang="en-US" altLang="zh-CN" sz="2200" dirty="0"/>
              <a:t>--</a:t>
            </a:r>
            <a:r>
              <a:rPr lang="zh-CN" altLang="en-US" sz="2200" dirty="0"/>
              <a:t> 顺序图、协作图。</a:t>
            </a:r>
          </a:p>
          <a:p>
            <a:pPr>
              <a:buFont typeface="Wingdings" panose="05000000000000000000" pitchFamily="2" charset="2"/>
              <a:buChar char="Ø"/>
              <a:defRPr/>
            </a:pPr>
            <a:r>
              <a:rPr lang="zh-CN" altLang="en-US" sz="2200" dirty="0"/>
              <a:t>实现图 </a:t>
            </a:r>
            <a:r>
              <a:rPr lang="en-US" altLang="zh-CN" sz="2200" dirty="0"/>
              <a:t>-- </a:t>
            </a:r>
            <a:r>
              <a:rPr lang="zh-CN" altLang="en-US" sz="2200" dirty="0"/>
              <a:t>构件图、部署图</a:t>
            </a:r>
          </a:p>
        </p:txBody>
      </p:sp>
      <p:sp>
        <p:nvSpPr>
          <p:cNvPr id="48132" name="内容占位符 3">
            <a:extLst>
              <a:ext uri="{FF2B5EF4-FFF2-40B4-BE49-F238E27FC236}">
                <a16:creationId xmlns:a16="http://schemas.microsoft.com/office/drawing/2014/main" id="{C5356782-1441-4EDE-995A-69335629B3A7}"/>
              </a:ext>
            </a:extLst>
          </p:cNvPr>
          <p:cNvSpPr txBox="1">
            <a:spLocks/>
          </p:cNvSpPr>
          <p:nvPr/>
        </p:nvSpPr>
        <p:spPr bwMode="auto">
          <a:xfrm>
            <a:off x="476250" y="3409950"/>
            <a:ext cx="8229600"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zh-CN" altLang="en-US" sz="2000" dirty="0">
                <a:latin typeface="Calibri" panose="020F0502020204030204" pitchFamily="34" charset="0"/>
              </a:rPr>
              <a:t>当采用面向对象技术设计系统时，首先是描述需求；其次根据需求建立系统的静态模型，以构造系统的结构；接着是描述系统的行为。其中在前两步中所建立的模型都是静态的，包括用例图、类图（包含包）、对象图、构件图和部署图等</a:t>
            </a:r>
            <a:r>
              <a:rPr lang="en-US" altLang="zh-CN" sz="2000" dirty="0">
                <a:latin typeface="Calibri" panose="020F0502020204030204" pitchFamily="34" charset="0"/>
              </a:rPr>
              <a:t>5</a:t>
            </a:r>
            <a:r>
              <a:rPr lang="zh-CN" altLang="en-US" sz="2000" dirty="0">
                <a:latin typeface="Calibri" panose="020F0502020204030204" pitchFamily="34" charset="0"/>
              </a:rPr>
              <a:t>个图，是</a:t>
            </a:r>
            <a:r>
              <a:rPr lang="en-US" altLang="zh-CN" sz="2000" dirty="0">
                <a:latin typeface="Calibri" panose="020F0502020204030204" pitchFamily="34" charset="0"/>
              </a:rPr>
              <a:t>UML</a:t>
            </a:r>
            <a:r>
              <a:rPr lang="zh-CN" altLang="en-US" sz="2000" dirty="0">
                <a:latin typeface="Calibri" panose="020F0502020204030204" pitchFamily="34" charset="0"/>
              </a:rPr>
              <a:t>的静态建模机制。其中在最后一步中所建立的模型或者可以执行，或者表示执行时的时序状态或交互关系，它包括状态图、活动图、顺序图和协作图等</a:t>
            </a:r>
            <a:r>
              <a:rPr lang="en-US" altLang="zh-CN" sz="2000" dirty="0">
                <a:latin typeface="Calibri" panose="020F0502020204030204" pitchFamily="34" charset="0"/>
              </a:rPr>
              <a:t>4</a:t>
            </a:r>
            <a:r>
              <a:rPr lang="zh-CN" altLang="en-US" sz="2000" dirty="0">
                <a:latin typeface="Calibri" panose="020F0502020204030204" pitchFamily="34" charset="0"/>
              </a:rPr>
              <a:t>个图，是</a:t>
            </a:r>
            <a:r>
              <a:rPr lang="en-US" altLang="zh-CN" sz="2000" dirty="0">
                <a:latin typeface="Calibri" panose="020F0502020204030204" pitchFamily="34" charset="0"/>
              </a:rPr>
              <a:t>UML</a:t>
            </a:r>
            <a:r>
              <a:rPr lang="zh-CN" altLang="en-US" sz="2000" dirty="0">
                <a:latin typeface="Calibri" panose="020F0502020204030204" pitchFamily="34" charset="0"/>
              </a:rPr>
              <a:t>的动态建模机制。因此，</a:t>
            </a:r>
            <a:r>
              <a:rPr lang="en-US" altLang="zh-CN" sz="2000" dirty="0">
                <a:latin typeface="Calibri" panose="020F0502020204030204" pitchFamily="34" charset="0"/>
              </a:rPr>
              <a:t>UML</a:t>
            </a:r>
            <a:r>
              <a:rPr lang="zh-CN" altLang="en-US" sz="2000" dirty="0">
                <a:latin typeface="Calibri" panose="020F0502020204030204" pitchFamily="34" charset="0"/>
              </a:rPr>
              <a:t>的主要内容也可以归纳为</a:t>
            </a:r>
            <a:r>
              <a:rPr lang="zh-CN" altLang="en-US" sz="2000" b="1" dirty="0">
                <a:latin typeface="Calibri" panose="020F0502020204030204" pitchFamily="34" charset="0"/>
              </a:rPr>
              <a:t>静态建模机制</a:t>
            </a:r>
            <a:r>
              <a:rPr lang="zh-CN" altLang="en-US" sz="2000" dirty="0">
                <a:latin typeface="Calibri" panose="020F0502020204030204" pitchFamily="34" charset="0"/>
              </a:rPr>
              <a:t>和</a:t>
            </a:r>
            <a:r>
              <a:rPr lang="zh-CN" altLang="en-US" sz="2000" b="1" dirty="0">
                <a:latin typeface="Calibri" panose="020F0502020204030204" pitchFamily="34" charset="0"/>
              </a:rPr>
              <a:t>动态建模机制</a:t>
            </a:r>
            <a:r>
              <a:rPr lang="zh-CN" altLang="en-US" sz="2000" dirty="0">
                <a:latin typeface="Calibri" panose="020F0502020204030204" pitchFamily="34" charset="0"/>
              </a:rPr>
              <a:t>两大类。</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2">
            <a:extLst>
              <a:ext uri="{FF2B5EF4-FFF2-40B4-BE49-F238E27FC236}">
                <a16:creationId xmlns:a16="http://schemas.microsoft.com/office/drawing/2014/main" id="{A04FE28E-93BF-4BFA-A93B-5AD63735F57C}"/>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3FC75378-08F3-49BD-95AD-5D17573D7195}"/>
              </a:ext>
            </a:extLst>
          </p:cNvPr>
          <p:cNvSpPr>
            <a:spLocks noGrp="1"/>
          </p:cNvSpPr>
          <p:nvPr>
            <p:ph sz="quarter" idx="13"/>
          </p:nvPr>
        </p:nvSpPr>
        <p:spPr>
          <a:xfrm>
            <a:off x="468313" y="476250"/>
            <a:ext cx="8229600" cy="4032250"/>
          </a:xfrm>
        </p:spPr>
        <p:txBody>
          <a:bodyPr/>
          <a:lstStyle/>
          <a:p>
            <a:pPr>
              <a:buFont typeface="Arial" charset="0"/>
              <a:buChar char="•"/>
              <a:defRPr/>
            </a:pPr>
            <a:r>
              <a:rPr lang="en-US" altLang="zh-CN" dirty="0"/>
              <a:t>5</a:t>
            </a:r>
            <a:r>
              <a:rPr lang="zh-CN" altLang="en-US" dirty="0"/>
              <a:t>、</a:t>
            </a:r>
            <a:r>
              <a:rPr lang="en-US" altLang="zh-CN" dirty="0"/>
              <a:t> </a:t>
            </a:r>
            <a:r>
              <a:rPr lang="en-US" altLang="zh-CN" b="1" dirty="0"/>
              <a:t>UML“4+1”</a:t>
            </a:r>
            <a:r>
              <a:rPr lang="zh-CN" altLang="en-US" b="1" dirty="0"/>
              <a:t>视图</a:t>
            </a:r>
            <a:endParaRPr lang="en-US" altLang="zh-CN" b="1" dirty="0"/>
          </a:p>
          <a:p>
            <a:pPr marL="0" indent="538163">
              <a:buFont typeface="Arial" charset="0"/>
              <a:buNone/>
              <a:defRPr/>
            </a:pPr>
            <a:r>
              <a:rPr lang="en-US" altLang="zh-CN" dirty="0"/>
              <a:t>UML</a:t>
            </a:r>
            <a:r>
              <a:rPr lang="zh-CN" altLang="en-US" dirty="0"/>
              <a:t>用模型来描述系统的静态特征结构及动态特征行为，从不同的角度为系统建模，形成不同的视图。每个视图代表完整系统描述中的一个对象，表示这个系统中的一个特定的方面，每个视图有由一组图组成，每张图强调系统中某一方面的信息。</a:t>
            </a:r>
          </a:p>
          <a:p>
            <a:pPr marL="0" indent="0">
              <a:buFont typeface="Arial" charset="0"/>
              <a:buNone/>
              <a:defRPr/>
            </a:pPr>
            <a:endParaRPr lang="en-US" altLang="zh-CN" dirty="0"/>
          </a:p>
          <a:p>
            <a:pPr marL="0" indent="538163">
              <a:buFont typeface="Arial" charset="0"/>
              <a:buNone/>
              <a:defRPr/>
            </a:pPr>
            <a:r>
              <a:rPr lang="zh-CN" altLang="en-US" dirty="0"/>
              <a:t>为了更好地表现同一事物的不同方面，我们经常采用不同的视图，每个视图从一个角度看待和描述问题；在</a:t>
            </a:r>
            <a:r>
              <a:rPr lang="en-US" altLang="zh-CN" dirty="0"/>
              <a:t>UML</a:t>
            </a:r>
            <a:r>
              <a:rPr lang="zh-CN" altLang="en-US" dirty="0"/>
              <a:t>中，存在“</a:t>
            </a:r>
            <a:r>
              <a:rPr lang="en-US" altLang="zh-CN" dirty="0"/>
              <a:t>4+1”</a:t>
            </a:r>
            <a:r>
              <a:rPr lang="zh-CN" altLang="en-US" dirty="0"/>
              <a:t>视图</a:t>
            </a:r>
            <a:r>
              <a:rPr lang="zh-CN" altLang="en-US" sz="2000" dirty="0"/>
              <a:t>。</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2">
            <a:extLst>
              <a:ext uri="{FF2B5EF4-FFF2-40B4-BE49-F238E27FC236}">
                <a16:creationId xmlns:a16="http://schemas.microsoft.com/office/drawing/2014/main" id="{803BD8F9-35C9-4E35-AE63-E6103A09E12C}"/>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0179" name="Rectangle 2">
            <a:extLst>
              <a:ext uri="{FF2B5EF4-FFF2-40B4-BE49-F238E27FC236}">
                <a16:creationId xmlns:a16="http://schemas.microsoft.com/office/drawing/2014/main" id="{14E92D81-AFD9-4112-8B98-73A451B584AB}"/>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0180" name="对象 5">
            <a:extLst>
              <a:ext uri="{FF2B5EF4-FFF2-40B4-BE49-F238E27FC236}">
                <a16:creationId xmlns:a16="http://schemas.microsoft.com/office/drawing/2014/main" id="{9E64E1EF-CB5C-460E-BD83-FB88CE08FD9D}"/>
              </a:ext>
            </a:extLst>
          </p:cNvPr>
          <p:cNvGraphicFramePr>
            <a:graphicFrameLocks noChangeAspect="1"/>
          </p:cNvGraphicFramePr>
          <p:nvPr/>
        </p:nvGraphicFramePr>
        <p:xfrm>
          <a:off x="236538" y="3138488"/>
          <a:ext cx="4048125" cy="3386137"/>
        </p:xfrm>
        <a:graphic>
          <a:graphicData uri="http://schemas.openxmlformats.org/presentationml/2006/ole">
            <mc:AlternateContent xmlns:mc="http://schemas.openxmlformats.org/markup-compatibility/2006">
              <mc:Choice xmlns:v="urn:schemas-microsoft-com:vml" Requires="v">
                <p:oleObj name="Picture" r:id="rId2" imgW="2295906" imgH="1438656" progId="Word.Picture.8">
                  <p:embed/>
                </p:oleObj>
              </mc:Choice>
              <mc:Fallback>
                <p:oleObj name="Picture" r:id="rId2" imgW="2295906" imgH="1438656" progId="Word.Picture.8">
                  <p:embed/>
                  <p:pic>
                    <p:nvPicPr>
                      <p:cNvPr id="0" name="对象 5"/>
                      <p:cNvPicPr>
                        <a:picLocks noChangeAspect="1" noChangeArrowheads="1"/>
                      </p:cNvPicPr>
                      <p:nvPr/>
                    </p:nvPicPr>
                    <p:blipFill>
                      <a:blip>
                        <a:grayscl/>
                        <a:extLst>
                          <a:ext uri="{28A0092B-C50C-407E-A947-70E740481C1C}">
                            <a14:useLocalDpi xmlns:a14="http://schemas.microsoft.com/office/drawing/2010/main" val="0"/>
                          </a:ext>
                        </a:extLst>
                      </a:blip>
                      <a:srcRect/>
                      <a:stretch>
                        <a:fillRect/>
                      </a:stretch>
                    </p:blipFill>
                    <p:spPr bwMode="auto">
                      <a:xfrm>
                        <a:off x="236538" y="3138488"/>
                        <a:ext cx="4048125"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1" name="文本框 6">
            <a:extLst>
              <a:ext uri="{FF2B5EF4-FFF2-40B4-BE49-F238E27FC236}">
                <a16:creationId xmlns:a16="http://schemas.microsoft.com/office/drawing/2014/main" id="{E5A1AF03-1650-44B1-AAF9-EC29A794A5BD}"/>
              </a:ext>
            </a:extLst>
          </p:cNvPr>
          <p:cNvSpPr txBox="1">
            <a:spLocks noChangeArrowheads="1"/>
          </p:cNvSpPr>
          <p:nvPr/>
        </p:nvSpPr>
        <p:spPr bwMode="auto">
          <a:xfrm>
            <a:off x="336550" y="708025"/>
            <a:ext cx="806608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000" b="1"/>
              <a:t>用例视图</a:t>
            </a:r>
            <a:r>
              <a:rPr lang="zh-CN" altLang="en-US" sz="2000"/>
              <a:t>，描述项目干系人的需求，所有其他视图都是从用例视图派生而来，该视图把系统的基本需求捕获为用例并提供构造其他视图的基础。</a:t>
            </a:r>
            <a:endParaRPr lang="en-US" altLang="zh-CN" sz="2000"/>
          </a:p>
          <a:p>
            <a:pPr>
              <a:buFont typeface="Arial" panose="020B0604020202020204" pitchFamily="34" charset="0"/>
              <a:buChar char="•"/>
            </a:pPr>
            <a:r>
              <a:rPr lang="zh-CN" altLang="en-US" sz="2000" b="1"/>
              <a:t>逻辑视图</a:t>
            </a:r>
            <a:r>
              <a:rPr lang="zh-CN" altLang="en-US" sz="2000"/>
              <a:t>，描述系统功能和词汇。作为类和对象的集合，重点是展示对象和类是如何组成系统、实现所需系统行为的。</a:t>
            </a:r>
            <a:endParaRPr lang="en-US" altLang="zh-CN" sz="2000"/>
          </a:p>
          <a:p>
            <a:pPr>
              <a:buFont typeface="Arial" panose="020B0604020202020204" pitchFamily="34" charset="0"/>
              <a:buChar char="•"/>
            </a:pPr>
            <a:r>
              <a:rPr lang="zh-CN" altLang="en-US" sz="2000" b="1"/>
              <a:t>过程视图</a:t>
            </a:r>
            <a:r>
              <a:rPr lang="zh-CN" altLang="en-US" sz="2000"/>
              <a:t>，描述系统性能、可伸缩性和吞吐量。建模过程中，把系统中的可执行线程和进程作为活动类。</a:t>
            </a:r>
          </a:p>
        </p:txBody>
      </p:sp>
      <p:sp>
        <p:nvSpPr>
          <p:cNvPr id="50182" name="矩形 8">
            <a:extLst>
              <a:ext uri="{FF2B5EF4-FFF2-40B4-BE49-F238E27FC236}">
                <a16:creationId xmlns:a16="http://schemas.microsoft.com/office/drawing/2014/main" id="{575EEEF3-538E-40B7-ADF4-D862E4B5DE23}"/>
              </a:ext>
            </a:extLst>
          </p:cNvPr>
          <p:cNvSpPr>
            <a:spLocks noChangeArrowheads="1"/>
          </p:cNvSpPr>
          <p:nvPr/>
        </p:nvSpPr>
        <p:spPr bwMode="auto">
          <a:xfrm>
            <a:off x="3157538" y="184150"/>
            <a:ext cx="26558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b="1"/>
              <a:t>UML“4+1”</a:t>
            </a:r>
            <a:r>
              <a:rPr lang="zh-CN" altLang="en-US" sz="2800" b="1"/>
              <a:t>视图</a:t>
            </a:r>
            <a:endParaRPr lang="en-US" altLang="zh-CN" sz="2800" b="1"/>
          </a:p>
        </p:txBody>
      </p:sp>
      <p:sp>
        <p:nvSpPr>
          <p:cNvPr id="50183" name="文本框 6">
            <a:extLst>
              <a:ext uri="{FF2B5EF4-FFF2-40B4-BE49-F238E27FC236}">
                <a16:creationId xmlns:a16="http://schemas.microsoft.com/office/drawing/2014/main" id="{438A464F-4896-42E0-8FBA-DF66F26E5438}"/>
              </a:ext>
            </a:extLst>
          </p:cNvPr>
          <p:cNvSpPr txBox="1">
            <a:spLocks noChangeArrowheads="1"/>
          </p:cNvSpPr>
          <p:nvPr/>
        </p:nvSpPr>
        <p:spPr bwMode="auto">
          <a:xfrm>
            <a:off x="4194175" y="2995613"/>
            <a:ext cx="477043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000" b="1"/>
              <a:t>实现视图</a:t>
            </a:r>
            <a:r>
              <a:rPr lang="zh-CN" altLang="en-US" sz="2000"/>
              <a:t>，描述系统组装和配置管理，对组成基于系统的物理代码的文件和构件进行建模。它同样展示出构件之间的依赖，展示一组构件的配置管理以定义系统的版本。</a:t>
            </a:r>
          </a:p>
          <a:p>
            <a:pPr>
              <a:buFont typeface="Arial" panose="020B0604020202020204" pitchFamily="34" charset="0"/>
              <a:buChar char="•"/>
            </a:pPr>
            <a:r>
              <a:rPr lang="zh-CN" altLang="en-US" sz="2000" b="1"/>
              <a:t>部署视图</a:t>
            </a:r>
            <a:r>
              <a:rPr lang="zh-CN" altLang="en-US" sz="2000"/>
              <a:t>，描述系统的拓扑结构、分布、移交和安装。建模过程把构件物理地部署到一组物理的、可计算节点上，如计算机和外设上。它允许建模横跨分布式系统节点上的构件的分布</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2">
            <a:extLst>
              <a:ext uri="{FF2B5EF4-FFF2-40B4-BE49-F238E27FC236}">
                <a16:creationId xmlns:a16="http://schemas.microsoft.com/office/drawing/2014/main" id="{22F567FA-6636-4EA6-AFA2-30639D88246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057161C9-F8F5-484C-ADE7-C28F689476A5}"/>
              </a:ext>
            </a:extLst>
          </p:cNvPr>
          <p:cNvSpPr>
            <a:spLocks noGrp="1"/>
          </p:cNvSpPr>
          <p:nvPr>
            <p:ph sz="quarter" idx="13"/>
          </p:nvPr>
        </p:nvSpPr>
        <p:spPr>
          <a:xfrm>
            <a:off x="539750" y="1557338"/>
            <a:ext cx="8229600" cy="4125912"/>
          </a:xfrm>
        </p:spPr>
        <p:txBody>
          <a:bodyPr/>
          <a:lstStyle/>
          <a:p>
            <a:pPr>
              <a:buFont typeface="Arial" charset="0"/>
              <a:buChar char="•"/>
              <a:defRPr/>
            </a:pPr>
            <a:r>
              <a:rPr lang="zh-CN" altLang="en-US" b="1" dirty="0"/>
              <a:t>类图和对象图</a:t>
            </a:r>
          </a:p>
          <a:p>
            <a:pPr marL="0" indent="628650">
              <a:buFont typeface="Arial" charset="0"/>
              <a:buNone/>
              <a:defRPr/>
            </a:pPr>
            <a:r>
              <a:rPr lang="zh-CN" altLang="en-US" dirty="0"/>
              <a:t>类图使用类和对象描述系统的结构，展示了系统中类的静态结构，即类与类之间的相互关系。类之间有多种联系方式，如关联（相互连接）、依赖（一个类依赖于或使用另一个类）、泛化（一个类是另一个类的特殊情况）。一个系统有多幅类图，一个类也可以出现在几幅类图中。</a:t>
            </a:r>
            <a:endParaRPr lang="en-US" altLang="zh-CN" dirty="0"/>
          </a:p>
          <a:p>
            <a:pPr marL="0" indent="628650">
              <a:buFont typeface="Arial" charset="0"/>
              <a:buNone/>
              <a:defRPr/>
            </a:pPr>
            <a:endParaRPr lang="zh-CN" altLang="en-US" dirty="0"/>
          </a:p>
          <a:p>
            <a:pPr marL="0" indent="628650">
              <a:buFont typeface="Arial" charset="0"/>
              <a:buNone/>
              <a:defRPr/>
            </a:pPr>
            <a:r>
              <a:rPr lang="zh-CN" altLang="en-US" dirty="0"/>
              <a:t>对象图是类图的实例，它展示了系统在某一时刻的快照。对象图使用与类图相同的符号，只是在对象名下面加上下划线。</a:t>
            </a:r>
          </a:p>
        </p:txBody>
      </p:sp>
      <p:sp>
        <p:nvSpPr>
          <p:cNvPr id="6" name="矩形 5">
            <a:extLst>
              <a:ext uri="{FF2B5EF4-FFF2-40B4-BE49-F238E27FC236}">
                <a16:creationId xmlns:a16="http://schemas.microsoft.com/office/drawing/2014/main" id="{2AA0C466-C2F7-4972-854F-7EA698C3CFBD}"/>
              </a:ext>
            </a:extLst>
          </p:cNvPr>
          <p:cNvSpPr/>
          <p:nvPr/>
        </p:nvSpPr>
        <p:spPr>
          <a:xfrm>
            <a:off x="539750" y="350838"/>
            <a:ext cx="7777163" cy="862012"/>
          </a:xfrm>
          <a:prstGeom prst="rect">
            <a:avLst/>
          </a:prstGeom>
        </p:spPr>
        <p:txBody>
          <a:bodyPr>
            <a:spAutoFit/>
          </a:bodyPr>
          <a:lstStyle/>
          <a:p>
            <a:pPr>
              <a:defRPr/>
            </a:pPr>
            <a:r>
              <a:rPr lang="zh-CN" altLang="zh-CN" sz="2500" b="1" dirty="0">
                <a:latin typeface="+mn-ea"/>
                <a:ea typeface="宋体" charset="-122"/>
              </a:rPr>
              <a:t>对象模型</a:t>
            </a:r>
            <a:r>
              <a:rPr lang="zh-CN" altLang="zh-CN" sz="2500" dirty="0">
                <a:latin typeface="+mn-ea"/>
                <a:ea typeface="宋体" charset="-122"/>
              </a:rPr>
              <a:t>表示静态的、结构化的系统的“数据”性质</a:t>
            </a:r>
            <a:r>
              <a:rPr lang="zh-CN" altLang="en-US" sz="2500" dirty="0">
                <a:latin typeface="+mn-ea"/>
                <a:ea typeface="宋体" charset="-122"/>
              </a:rPr>
              <a:t>。</a:t>
            </a:r>
            <a:r>
              <a:rPr lang="en-US" altLang="zh-CN" sz="2500" dirty="0">
                <a:latin typeface="+mn-ea"/>
                <a:ea typeface="宋体" charset="-122"/>
              </a:rPr>
              <a:t>UML</a:t>
            </a:r>
            <a:r>
              <a:rPr lang="zh-CN" altLang="en-US" sz="2500" dirty="0">
                <a:latin typeface="Arial" charset="0"/>
                <a:ea typeface="宋体" charset="-122"/>
              </a:rPr>
              <a:t>静态图一般由</a:t>
            </a:r>
            <a:r>
              <a:rPr lang="zh-CN" altLang="en-US" sz="2500" b="1" dirty="0">
                <a:latin typeface="Arial" charset="0"/>
                <a:ea typeface="宋体" charset="-122"/>
              </a:rPr>
              <a:t>类图</a:t>
            </a:r>
            <a:r>
              <a:rPr lang="zh-CN" altLang="en-US" sz="2500" dirty="0">
                <a:latin typeface="Arial" charset="0"/>
                <a:ea typeface="宋体" charset="-122"/>
              </a:rPr>
              <a:t>和</a:t>
            </a:r>
            <a:r>
              <a:rPr lang="zh-CN" altLang="en-US" sz="2500" b="1" dirty="0">
                <a:latin typeface="Arial" charset="0"/>
                <a:ea typeface="宋体" charset="-122"/>
              </a:rPr>
              <a:t>对象图</a:t>
            </a:r>
            <a:r>
              <a:rPr lang="zh-CN" altLang="en-US" sz="2500" dirty="0">
                <a:latin typeface="Arial" charset="0"/>
                <a:ea typeface="宋体" charset="-122"/>
              </a:rPr>
              <a:t>，</a:t>
            </a:r>
            <a:r>
              <a:rPr lang="zh-CN" altLang="en-US" sz="2500" b="1" dirty="0">
                <a:latin typeface="Arial" charset="0"/>
                <a:ea typeface="宋体" charset="-122"/>
              </a:rPr>
              <a:t>包图</a:t>
            </a:r>
            <a:r>
              <a:rPr lang="zh-CN" altLang="en-US" sz="2500" dirty="0">
                <a:latin typeface="Arial" charset="0"/>
                <a:ea typeface="宋体" charset="-122"/>
              </a:rPr>
              <a:t>表示。</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2">
            <a:extLst>
              <a:ext uri="{FF2B5EF4-FFF2-40B4-BE49-F238E27FC236}">
                <a16:creationId xmlns:a16="http://schemas.microsoft.com/office/drawing/2014/main" id="{8047AD5B-4489-4C4E-9AB5-4F41677DE648}"/>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2227" name="Rectangle 2">
            <a:extLst>
              <a:ext uri="{FF2B5EF4-FFF2-40B4-BE49-F238E27FC236}">
                <a16:creationId xmlns:a16="http://schemas.microsoft.com/office/drawing/2014/main" id="{47E82D18-753C-4EEE-BE04-D93C7A417949}"/>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2228" name="对象 5">
            <a:extLst>
              <a:ext uri="{FF2B5EF4-FFF2-40B4-BE49-F238E27FC236}">
                <a16:creationId xmlns:a16="http://schemas.microsoft.com/office/drawing/2014/main" id="{D8A683A5-4A2C-4394-B6BD-39CB63B89AC4}"/>
              </a:ext>
            </a:extLst>
          </p:cNvPr>
          <p:cNvGraphicFramePr>
            <a:graphicFrameLocks noChangeAspect="1"/>
          </p:cNvGraphicFramePr>
          <p:nvPr/>
        </p:nvGraphicFramePr>
        <p:xfrm>
          <a:off x="331788" y="1924050"/>
          <a:ext cx="5514975" cy="1550988"/>
        </p:xfrm>
        <a:graphic>
          <a:graphicData uri="http://schemas.openxmlformats.org/presentationml/2006/ole">
            <mc:AlternateContent xmlns:mc="http://schemas.openxmlformats.org/markup-compatibility/2006">
              <mc:Choice xmlns:v="urn:schemas-microsoft-com:vml" Requires="v">
                <p:oleObj name="Visio" r:id="rId2" imgW="4695891" imgH="987417" progId="Visio.Drawing.11">
                  <p:embed/>
                </p:oleObj>
              </mc:Choice>
              <mc:Fallback>
                <p:oleObj name="Visio" r:id="rId2" imgW="4695891" imgH="987417"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31788" y="1924050"/>
                        <a:ext cx="5514975" cy="155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29" name="Rectangle 4">
            <a:extLst>
              <a:ext uri="{FF2B5EF4-FFF2-40B4-BE49-F238E27FC236}">
                <a16:creationId xmlns:a16="http://schemas.microsoft.com/office/drawing/2014/main" id="{9E495176-47F6-4050-B256-FAC2CF428A89}"/>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2230" name="对象 7">
            <a:extLst>
              <a:ext uri="{FF2B5EF4-FFF2-40B4-BE49-F238E27FC236}">
                <a16:creationId xmlns:a16="http://schemas.microsoft.com/office/drawing/2014/main" id="{1E292AF2-FB45-4EB6-8FA7-D51E9E985B67}"/>
              </a:ext>
            </a:extLst>
          </p:cNvPr>
          <p:cNvGraphicFramePr>
            <a:graphicFrameLocks noChangeAspect="1"/>
          </p:cNvGraphicFramePr>
          <p:nvPr/>
        </p:nvGraphicFramePr>
        <p:xfrm>
          <a:off x="179388" y="4221163"/>
          <a:ext cx="5568950" cy="949325"/>
        </p:xfrm>
        <a:graphic>
          <a:graphicData uri="http://schemas.openxmlformats.org/presentationml/2006/ole">
            <mc:AlternateContent xmlns:mc="http://schemas.openxmlformats.org/markup-compatibility/2006">
              <mc:Choice xmlns:v="urn:schemas-microsoft-com:vml" Requires="v">
                <p:oleObj name="Visio" r:id="rId3" imgW="4834911" imgH="621657" progId="Visio.Drawing.11">
                  <p:embed/>
                </p:oleObj>
              </mc:Choice>
              <mc:Fallback>
                <p:oleObj name="Visio" r:id="rId3" imgW="4834911" imgH="621657" progId="Visio.Drawing.11">
                  <p:embed/>
                  <p:pic>
                    <p:nvPicPr>
                      <p:cNvPr id="0" name="对象 7"/>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79388" y="4221163"/>
                        <a:ext cx="55689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文本框 8">
            <a:extLst>
              <a:ext uri="{FF2B5EF4-FFF2-40B4-BE49-F238E27FC236}">
                <a16:creationId xmlns:a16="http://schemas.microsoft.com/office/drawing/2014/main" id="{770033D5-A50F-4FB0-A0A1-6928E234124E}"/>
              </a:ext>
            </a:extLst>
          </p:cNvPr>
          <p:cNvSpPr txBox="1">
            <a:spLocks noChangeArrowheads="1"/>
          </p:cNvSpPr>
          <p:nvPr/>
        </p:nvSpPr>
        <p:spPr bwMode="auto">
          <a:xfrm>
            <a:off x="1155700" y="3662363"/>
            <a:ext cx="304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图书管理系统中的示例类图</a:t>
            </a:r>
            <a:endParaRPr lang="zh-CN" altLang="en-US"/>
          </a:p>
        </p:txBody>
      </p:sp>
      <p:sp>
        <p:nvSpPr>
          <p:cNvPr id="52232" name="文本框 9">
            <a:extLst>
              <a:ext uri="{FF2B5EF4-FFF2-40B4-BE49-F238E27FC236}">
                <a16:creationId xmlns:a16="http://schemas.microsoft.com/office/drawing/2014/main" id="{E84BF65C-ED13-4608-9A9C-519E31E2978C}"/>
              </a:ext>
            </a:extLst>
          </p:cNvPr>
          <p:cNvSpPr txBox="1">
            <a:spLocks noChangeArrowheads="1"/>
          </p:cNvSpPr>
          <p:nvPr/>
        </p:nvSpPr>
        <p:spPr bwMode="auto">
          <a:xfrm>
            <a:off x="1123950" y="5329238"/>
            <a:ext cx="3048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a:t>图书管理系统中的示例对象图</a:t>
            </a:r>
            <a:endParaRPr lang="zh-CN" altLang="en-US"/>
          </a:p>
        </p:txBody>
      </p:sp>
      <p:sp>
        <p:nvSpPr>
          <p:cNvPr id="52233" name="文本框 10">
            <a:extLst>
              <a:ext uri="{FF2B5EF4-FFF2-40B4-BE49-F238E27FC236}">
                <a16:creationId xmlns:a16="http://schemas.microsoft.com/office/drawing/2014/main" id="{4F0569C2-26D9-412A-B99F-814D82608A98}"/>
              </a:ext>
            </a:extLst>
          </p:cNvPr>
          <p:cNvSpPr txBox="1">
            <a:spLocks noChangeArrowheads="1"/>
          </p:cNvSpPr>
          <p:nvPr/>
        </p:nvSpPr>
        <p:spPr bwMode="auto">
          <a:xfrm>
            <a:off x="5867400" y="1425575"/>
            <a:ext cx="288131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在</a:t>
            </a:r>
            <a:r>
              <a:rPr lang="en-US" altLang="zh-CN" sz="2000"/>
              <a:t>UML</a:t>
            </a:r>
            <a:r>
              <a:rPr lang="zh-CN" altLang="en-US" sz="2000"/>
              <a:t>中，</a:t>
            </a:r>
            <a:r>
              <a:rPr lang="zh-CN" altLang="en-US" sz="2000" b="1"/>
              <a:t>类图</a:t>
            </a:r>
            <a:r>
              <a:rPr lang="zh-CN" altLang="en-US" sz="2000"/>
              <a:t>用具有</a:t>
            </a:r>
            <a:r>
              <a:rPr lang="en-US" altLang="zh-CN" sz="2000"/>
              <a:t>3</a:t>
            </a:r>
            <a:r>
              <a:rPr lang="zh-CN" altLang="en-US" sz="2000"/>
              <a:t>个分隔线的矩形表示。顶层分隔表示类和对象的名字，中间表示属性，底层表示操作。</a:t>
            </a:r>
            <a:r>
              <a:rPr lang="zh-CN" altLang="en-US" sz="2000" b="1"/>
              <a:t>对象图</a:t>
            </a:r>
            <a:r>
              <a:rPr lang="zh-CN" altLang="en-US" sz="2000"/>
              <a:t>通常只有名称和属性。通常情况下，类名称的开头字母用大写，对象名称的开头字母用小写，对象名引用时常常后面跟着类名。另外属性和操作前面的符号表示其可见性。</a:t>
            </a:r>
          </a:p>
        </p:txBody>
      </p:sp>
      <p:sp>
        <p:nvSpPr>
          <p:cNvPr id="52234" name="矩形 12">
            <a:extLst>
              <a:ext uri="{FF2B5EF4-FFF2-40B4-BE49-F238E27FC236}">
                <a16:creationId xmlns:a16="http://schemas.microsoft.com/office/drawing/2014/main" id="{FEEEA629-B8EF-4B6C-A352-C9C0989C1D8C}"/>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2">
            <a:extLst>
              <a:ext uri="{FF2B5EF4-FFF2-40B4-BE49-F238E27FC236}">
                <a16:creationId xmlns:a16="http://schemas.microsoft.com/office/drawing/2014/main" id="{AA1AE5CC-89C0-4D71-8D30-B1E43FE25C0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1F1904FF-19DC-49FE-88E0-9A3049C2F0CE}"/>
              </a:ext>
            </a:extLst>
          </p:cNvPr>
          <p:cNvSpPr>
            <a:spLocks noGrp="1"/>
          </p:cNvSpPr>
          <p:nvPr>
            <p:ph sz="quarter" idx="13"/>
          </p:nvPr>
        </p:nvSpPr>
        <p:spPr>
          <a:xfrm>
            <a:off x="468313" y="846138"/>
            <a:ext cx="8229600" cy="2366962"/>
          </a:xfrm>
        </p:spPr>
        <p:txBody>
          <a:bodyPr/>
          <a:lstStyle/>
          <a:p>
            <a:pPr>
              <a:buFont typeface="Arial" charset="0"/>
              <a:buChar char="•"/>
              <a:defRPr/>
            </a:pPr>
            <a:r>
              <a:rPr lang="zh-CN" altLang="en-US" dirty="0"/>
              <a:t>类与类之间的关系有关联、依赖、泛化和实现等。</a:t>
            </a:r>
          </a:p>
          <a:p>
            <a:pPr marL="0" indent="0">
              <a:buFont typeface="Arial" charset="0"/>
              <a:buNone/>
              <a:defRPr/>
            </a:pPr>
            <a:r>
              <a:rPr lang="en-US" altLang="zh-CN" dirty="0"/>
              <a:t>1</a:t>
            </a:r>
            <a:r>
              <a:rPr lang="zh-CN" altLang="en-US" dirty="0"/>
              <a:t>）关联（</a:t>
            </a:r>
            <a:r>
              <a:rPr lang="en-US" altLang="zh-CN" dirty="0"/>
              <a:t>Association</a:t>
            </a:r>
            <a:r>
              <a:rPr lang="zh-CN" altLang="en-US" dirty="0"/>
              <a:t>）表达模型元素间的一种语义关系，对具有共同的结构特性、行为特性、关系和语义的链的描述。</a:t>
            </a:r>
            <a:r>
              <a:rPr lang="en-US" altLang="zh-CN" dirty="0"/>
              <a:t>UML</a:t>
            </a:r>
            <a:r>
              <a:rPr lang="zh-CN" altLang="en-US" dirty="0"/>
              <a:t>中使用一条直线表示关联关系，直线两端上的数字表示重数。关联关系还分为二元关联、多元关联、受限关联、聚集和组合等。</a:t>
            </a:r>
          </a:p>
        </p:txBody>
      </p:sp>
      <p:sp>
        <p:nvSpPr>
          <p:cNvPr id="53252" name="矩形 5">
            <a:extLst>
              <a:ext uri="{FF2B5EF4-FFF2-40B4-BE49-F238E27FC236}">
                <a16:creationId xmlns:a16="http://schemas.microsoft.com/office/drawing/2014/main" id="{4D403B9F-DE0D-4D8B-9116-5A1B767D0605}"/>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graphicFrame>
        <p:nvGraphicFramePr>
          <p:cNvPr id="53253" name="对象 6">
            <a:extLst>
              <a:ext uri="{FF2B5EF4-FFF2-40B4-BE49-F238E27FC236}">
                <a16:creationId xmlns:a16="http://schemas.microsoft.com/office/drawing/2014/main" id="{3367575C-FDC9-4EE9-84A1-B302938EF826}"/>
              </a:ext>
            </a:extLst>
          </p:cNvPr>
          <p:cNvGraphicFramePr>
            <a:graphicFrameLocks noChangeAspect="1"/>
          </p:cNvGraphicFramePr>
          <p:nvPr/>
        </p:nvGraphicFramePr>
        <p:xfrm>
          <a:off x="250825" y="2636838"/>
          <a:ext cx="4440238" cy="3403600"/>
        </p:xfrm>
        <a:graphic>
          <a:graphicData uri="http://schemas.openxmlformats.org/presentationml/2006/ole">
            <mc:AlternateContent xmlns:mc="http://schemas.openxmlformats.org/markup-compatibility/2006">
              <mc:Choice xmlns:v="urn:schemas-microsoft-com:vml" Requires="v">
                <p:oleObj name="Visio" r:id="rId2" imgW="3050872" imgH="1754838" progId="Visio.Drawing.11">
                  <p:embed/>
                </p:oleObj>
              </mc:Choice>
              <mc:Fallback>
                <p:oleObj name="Visio" r:id="rId2" imgW="3050872" imgH="1754838" progId="Visio.Drawing.11">
                  <p:embed/>
                  <p:pic>
                    <p:nvPicPr>
                      <p:cNvPr id="0" name="对象 6"/>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50825" y="2636838"/>
                        <a:ext cx="4440238"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4" name="文本框 6">
            <a:extLst>
              <a:ext uri="{FF2B5EF4-FFF2-40B4-BE49-F238E27FC236}">
                <a16:creationId xmlns:a16="http://schemas.microsoft.com/office/drawing/2014/main" id="{4720BB40-A73E-4D2E-82D2-7A697A67DC44}"/>
              </a:ext>
            </a:extLst>
          </p:cNvPr>
          <p:cNvSpPr txBox="1">
            <a:spLocks noChangeArrowheads="1"/>
          </p:cNvSpPr>
          <p:nvPr/>
        </p:nvSpPr>
        <p:spPr bwMode="auto">
          <a:xfrm>
            <a:off x="2916238" y="5453063"/>
            <a:ext cx="1150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t>三元关联</a:t>
            </a:r>
          </a:p>
        </p:txBody>
      </p:sp>
      <p:sp>
        <p:nvSpPr>
          <p:cNvPr id="53255" name="文本框 7">
            <a:extLst>
              <a:ext uri="{FF2B5EF4-FFF2-40B4-BE49-F238E27FC236}">
                <a16:creationId xmlns:a16="http://schemas.microsoft.com/office/drawing/2014/main" id="{FCAC06AD-795F-4140-B272-E7146E5D4884}"/>
              </a:ext>
            </a:extLst>
          </p:cNvPr>
          <p:cNvSpPr txBox="1">
            <a:spLocks noChangeArrowheads="1"/>
          </p:cNvSpPr>
          <p:nvPr/>
        </p:nvSpPr>
        <p:spPr bwMode="auto">
          <a:xfrm>
            <a:off x="4640263" y="3789363"/>
            <a:ext cx="397033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t>二元关联指两个类之间的关联</a:t>
            </a:r>
            <a:r>
              <a:rPr lang="zh-CN" altLang="en-US" sz="2000"/>
              <a:t>。</a:t>
            </a:r>
            <a:endParaRPr lang="en-US" altLang="zh-CN" sz="2000"/>
          </a:p>
          <a:p>
            <a:endParaRPr lang="en-US" altLang="zh-CN" sz="2000"/>
          </a:p>
          <a:p>
            <a:r>
              <a:rPr lang="zh-CN" altLang="zh-CN" sz="2000"/>
              <a:t>多元关联指一对多或多对多的关联。三元关联使用菱形符号连接关联类</a:t>
            </a:r>
            <a:r>
              <a:rPr lang="zh-CN" altLang="en-US" sz="2000"/>
              <a:t>。</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2">
            <a:extLst>
              <a:ext uri="{FF2B5EF4-FFF2-40B4-BE49-F238E27FC236}">
                <a16:creationId xmlns:a16="http://schemas.microsoft.com/office/drawing/2014/main" id="{09A6F62F-C59D-4D9B-8584-6F6403E291DB}"/>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4275" name="Rectangle 2">
            <a:extLst>
              <a:ext uri="{FF2B5EF4-FFF2-40B4-BE49-F238E27FC236}">
                <a16:creationId xmlns:a16="http://schemas.microsoft.com/office/drawing/2014/main" id="{833F1C22-69B4-437D-ADFB-06E40E074EA5}"/>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4276" name="对象 5">
            <a:extLst>
              <a:ext uri="{FF2B5EF4-FFF2-40B4-BE49-F238E27FC236}">
                <a16:creationId xmlns:a16="http://schemas.microsoft.com/office/drawing/2014/main" id="{3FA49092-8BD7-4F70-B1EB-E09B94593427}"/>
              </a:ext>
            </a:extLst>
          </p:cNvPr>
          <p:cNvGraphicFramePr>
            <a:graphicFrameLocks noChangeAspect="1"/>
          </p:cNvGraphicFramePr>
          <p:nvPr/>
        </p:nvGraphicFramePr>
        <p:xfrm>
          <a:off x="0" y="3124200"/>
          <a:ext cx="5489575" cy="1339850"/>
        </p:xfrm>
        <a:graphic>
          <a:graphicData uri="http://schemas.openxmlformats.org/presentationml/2006/ole">
            <mc:AlternateContent xmlns:mc="http://schemas.openxmlformats.org/markup-compatibility/2006">
              <mc:Choice xmlns:v="urn:schemas-microsoft-com:vml" Requires="v">
                <p:oleObj name="Visio" r:id="rId2" imgW="3483047" imgH="640822" progId="Visio.Drawing.11">
                  <p:embed/>
                </p:oleObj>
              </mc:Choice>
              <mc:Fallback>
                <p:oleObj name="Visio" r:id="rId2" imgW="3483047" imgH="640822"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124200"/>
                        <a:ext cx="548957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7" name="文本框 6">
            <a:extLst>
              <a:ext uri="{FF2B5EF4-FFF2-40B4-BE49-F238E27FC236}">
                <a16:creationId xmlns:a16="http://schemas.microsoft.com/office/drawing/2014/main" id="{4FC1E7B2-3076-488C-A4D6-6D96D120C3B4}"/>
              </a:ext>
            </a:extLst>
          </p:cNvPr>
          <p:cNvSpPr txBox="1">
            <a:spLocks noChangeArrowheads="1"/>
          </p:cNvSpPr>
          <p:nvPr/>
        </p:nvSpPr>
        <p:spPr bwMode="auto">
          <a:xfrm>
            <a:off x="4876800" y="2311400"/>
            <a:ext cx="3962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a:t>受限关联用于一对多或多对多的关联。如果关联时需要从多重数的端中指定一个对象来限定，可以通过使用限定符来指定特定对象。比如，一个学生可以借多本书，但这多本书可以根据书的书号不同而区分，这样就可以通过限定符“书号”来限定这些图书中的某一本图书。如图所示。</a:t>
            </a:r>
          </a:p>
          <a:p>
            <a:endParaRPr lang="zh-CN" altLang="en-US"/>
          </a:p>
        </p:txBody>
      </p:sp>
      <p:sp>
        <p:nvSpPr>
          <p:cNvPr id="54278" name="矩形 8">
            <a:extLst>
              <a:ext uri="{FF2B5EF4-FFF2-40B4-BE49-F238E27FC236}">
                <a16:creationId xmlns:a16="http://schemas.microsoft.com/office/drawing/2014/main" id="{C9AE6407-9A70-4F43-AB52-2226F069AAFC}"/>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2">
            <a:extLst>
              <a:ext uri="{FF2B5EF4-FFF2-40B4-BE49-F238E27FC236}">
                <a16:creationId xmlns:a16="http://schemas.microsoft.com/office/drawing/2014/main" id="{ED1B9499-8B8F-4320-B904-B2786EAE66D9}"/>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5299" name="Rectangle 2">
            <a:extLst>
              <a:ext uri="{FF2B5EF4-FFF2-40B4-BE49-F238E27FC236}">
                <a16:creationId xmlns:a16="http://schemas.microsoft.com/office/drawing/2014/main" id="{147866D2-9B9B-4A34-8E60-1D793A8AE760}"/>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5300" name="对象 5">
            <a:extLst>
              <a:ext uri="{FF2B5EF4-FFF2-40B4-BE49-F238E27FC236}">
                <a16:creationId xmlns:a16="http://schemas.microsoft.com/office/drawing/2014/main" id="{7890DA0B-1864-4559-B20B-6E592BCC8BFF}"/>
              </a:ext>
            </a:extLst>
          </p:cNvPr>
          <p:cNvGraphicFramePr>
            <a:graphicFrameLocks noChangeAspect="1"/>
          </p:cNvGraphicFramePr>
          <p:nvPr/>
        </p:nvGraphicFramePr>
        <p:xfrm>
          <a:off x="533400" y="2039938"/>
          <a:ext cx="4606925" cy="1389062"/>
        </p:xfrm>
        <a:graphic>
          <a:graphicData uri="http://schemas.openxmlformats.org/presentationml/2006/ole">
            <mc:AlternateContent xmlns:mc="http://schemas.openxmlformats.org/markup-compatibility/2006">
              <mc:Choice xmlns:v="urn:schemas-microsoft-com:vml" Requires="v">
                <p:oleObj name="Visio" r:id="rId2" imgW="2780931" imgH="631915" progId="Visio.Drawing.11">
                  <p:embed/>
                </p:oleObj>
              </mc:Choice>
              <mc:Fallback>
                <p:oleObj name="Visio" r:id="rId2" imgW="2780931" imgH="631915"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33400" y="2039938"/>
                        <a:ext cx="4606925"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1" name="Rectangle 4">
            <a:extLst>
              <a:ext uri="{FF2B5EF4-FFF2-40B4-BE49-F238E27FC236}">
                <a16:creationId xmlns:a16="http://schemas.microsoft.com/office/drawing/2014/main" id="{FD7A22CB-BB5C-49C6-BC46-93EC1C4AC9B3}"/>
              </a:ext>
            </a:extLst>
          </p:cNvPr>
          <p:cNvSpPr>
            <a:spLocks noChangeArrowheads="1"/>
          </p:cNvSpPr>
          <p:nvPr/>
        </p:nvSpPr>
        <p:spPr bwMode="auto">
          <a:xfrm>
            <a:off x="-33338" y="-184150"/>
            <a:ext cx="1857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5302" name="对象 7">
            <a:extLst>
              <a:ext uri="{FF2B5EF4-FFF2-40B4-BE49-F238E27FC236}">
                <a16:creationId xmlns:a16="http://schemas.microsoft.com/office/drawing/2014/main" id="{3199B1AC-F526-4BAC-A248-E6B58B4F56E5}"/>
              </a:ext>
            </a:extLst>
          </p:cNvPr>
          <p:cNvGraphicFramePr>
            <a:graphicFrameLocks noChangeAspect="1"/>
          </p:cNvGraphicFramePr>
          <p:nvPr/>
        </p:nvGraphicFramePr>
        <p:xfrm>
          <a:off x="533400" y="4149725"/>
          <a:ext cx="4606925" cy="1473200"/>
        </p:xfrm>
        <a:graphic>
          <a:graphicData uri="http://schemas.openxmlformats.org/presentationml/2006/ole">
            <mc:AlternateContent xmlns:mc="http://schemas.openxmlformats.org/markup-compatibility/2006">
              <mc:Choice xmlns:v="urn:schemas-microsoft-com:vml" Requires="v">
                <p:oleObj name="Visio" r:id="rId3" imgW="2618966" imgH="631915" progId="Visio.Drawing.11">
                  <p:embed/>
                </p:oleObj>
              </mc:Choice>
              <mc:Fallback>
                <p:oleObj name="Visio" r:id="rId3" imgW="2618966" imgH="631915" progId="Visio.Drawing.11">
                  <p:embed/>
                  <p:pic>
                    <p:nvPicPr>
                      <p:cNvPr id="0" name="对象 7"/>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33400" y="4149725"/>
                        <a:ext cx="46069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文本框 8">
            <a:extLst>
              <a:ext uri="{FF2B5EF4-FFF2-40B4-BE49-F238E27FC236}">
                <a16:creationId xmlns:a16="http://schemas.microsoft.com/office/drawing/2014/main" id="{4404A9B6-082C-47AF-BBA7-B9CDBA5774F8}"/>
              </a:ext>
            </a:extLst>
          </p:cNvPr>
          <p:cNvSpPr txBox="1">
            <a:spLocks noChangeArrowheads="1"/>
          </p:cNvSpPr>
          <p:nvPr/>
        </p:nvSpPr>
        <p:spPr bwMode="auto">
          <a:xfrm>
            <a:off x="1981200" y="3575050"/>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a:t>聚集关联</a:t>
            </a:r>
          </a:p>
        </p:txBody>
      </p:sp>
      <p:sp>
        <p:nvSpPr>
          <p:cNvPr id="55304" name="文本框 9">
            <a:extLst>
              <a:ext uri="{FF2B5EF4-FFF2-40B4-BE49-F238E27FC236}">
                <a16:creationId xmlns:a16="http://schemas.microsoft.com/office/drawing/2014/main" id="{70F03752-1F87-4E7B-954D-9B5A20B50558}"/>
              </a:ext>
            </a:extLst>
          </p:cNvPr>
          <p:cNvSpPr txBox="1">
            <a:spLocks noChangeArrowheads="1"/>
          </p:cNvSpPr>
          <p:nvPr/>
        </p:nvSpPr>
        <p:spPr bwMode="auto">
          <a:xfrm>
            <a:off x="1951038" y="5661025"/>
            <a:ext cx="1447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组合</a:t>
            </a:r>
            <a:r>
              <a:rPr lang="zh-CN" altLang="zh-CN"/>
              <a:t>关联</a:t>
            </a:r>
          </a:p>
        </p:txBody>
      </p:sp>
      <p:sp>
        <p:nvSpPr>
          <p:cNvPr id="11" name="文本框 10">
            <a:extLst>
              <a:ext uri="{FF2B5EF4-FFF2-40B4-BE49-F238E27FC236}">
                <a16:creationId xmlns:a16="http://schemas.microsoft.com/office/drawing/2014/main" id="{110FAAC4-F7E4-45EE-B7A7-E36CB1B9D214}"/>
              </a:ext>
            </a:extLst>
          </p:cNvPr>
          <p:cNvSpPr txBox="1"/>
          <p:nvPr/>
        </p:nvSpPr>
        <p:spPr>
          <a:xfrm>
            <a:off x="4391025" y="1444625"/>
            <a:ext cx="4552950" cy="4400550"/>
          </a:xfrm>
          <a:prstGeom prst="rect">
            <a:avLst/>
          </a:prstGeom>
          <a:noFill/>
        </p:spPr>
        <p:txBody>
          <a:bodyPr>
            <a:spAutoFit/>
          </a:bodyPr>
          <a:lstStyle/>
          <a:p>
            <a:pPr>
              <a:defRPr/>
            </a:pPr>
            <a:r>
              <a:rPr lang="zh-CN" altLang="zh-CN" sz="2000" dirty="0">
                <a:latin typeface="Arial" charset="0"/>
                <a:ea typeface="宋体" charset="-122"/>
              </a:rPr>
              <a:t>聚合和组合表示整体</a:t>
            </a:r>
            <a:r>
              <a:rPr lang="en-US" altLang="zh-CN" sz="2000" dirty="0">
                <a:latin typeface="Arial" charset="0"/>
                <a:ea typeface="宋体" charset="-122"/>
              </a:rPr>
              <a:t>-</a:t>
            </a:r>
            <a:r>
              <a:rPr lang="zh-CN" altLang="zh-CN" sz="2000" dirty="0">
                <a:latin typeface="Arial" charset="0"/>
                <a:ea typeface="宋体" charset="-122"/>
              </a:rPr>
              <a:t>部分的关联，有时也称之为“复合”关系。</a:t>
            </a:r>
            <a:endParaRPr lang="en-US" altLang="zh-CN" sz="2000" dirty="0">
              <a:latin typeface="Arial" charset="0"/>
              <a:ea typeface="宋体" charset="-122"/>
            </a:endParaRPr>
          </a:p>
          <a:p>
            <a:pPr marL="285750" indent="-285750">
              <a:buFont typeface="Arial" panose="020B0604020202020204" pitchFamily="34" charset="0"/>
              <a:buChar char="•"/>
              <a:defRPr/>
            </a:pPr>
            <a:r>
              <a:rPr lang="zh-CN" altLang="zh-CN" sz="2000" dirty="0">
                <a:latin typeface="Arial" charset="0"/>
                <a:ea typeface="宋体" charset="-122"/>
              </a:rPr>
              <a:t>聚合的部分对象可以是任意整体对象的一部分，比如，“目录”与该目录下的“文件”，班级与该班级的学生等。</a:t>
            </a:r>
            <a:endParaRPr lang="en-US" altLang="zh-CN" sz="2000" dirty="0">
              <a:latin typeface="Arial" charset="0"/>
              <a:ea typeface="宋体" charset="-122"/>
            </a:endParaRPr>
          </a:p>
          <a:p>
            <a:pPr marL="285750" indent="-285750">
              <a:buFont typeface="Arial" panose="020B0604020202020204" pitchFamily="34" charset="0"/>
              <a:buChar char="•"/>
              <a:defRPr/>
            </a:pPr>
            <a:r>
              <a:rPr lang="zh-CN" altLang="zh-CN" sz="2000" dirty="0">
                <a:latin typeface="Arial" charset="0"/>
                <a:ea typeface="宋体" charset="-122"/>
              </a:rPr>
              <a:t>组合则是一种更强的关联关系，代表整体的组合对象拥有其子对象，具有很强的“物主”身份，具有管理其部分对象的特有责任，比如“窗口”与窗口中的“菜单”。</a:t>
            </a:r>
            <a:endParaRPr lang="en-US" altLang="zh-CN" sz="2000" dirty="0">
              <a:latin typeface="Arial" charset="0"/>
              <a:ea typeface="宋体" charset="-122"/>
            </a:endParaRPr>
          </a:p>
          <a:p>
            <a:pPr>
              <a:defRPr/>
            </a:pPr>
            <a:r>
              <a:rPr lang="zh-CN" altLang="zh-CN" sz="2000" dirty="0">
                <a:latin typeface="Arial" charset="0"/>
                <a:ea typeface="宋体" charset="-122"/>
              </a:rPr>
              <a:t>聚合关联使用空心菱形表示，菱形位于代表整体的对象一端；组合关联与聚合关联表示方式相似，但使用实心菱形。</a:t>
            </a:r>
            <a:endParaRPr lang="zh-CN" altLang="en-US" sz="2000" dirty="0">
              <a:latin typeface="Arial" charset="0"/>
              <a:ea typeface="宋体" charset="-122"/>
            </a:endParaRPr>
          </a:p>
        </p:txBody>
      </p:sp>
      <p:sp>
        <p:nvSpPr>
          <p:cNvPr id="55306" name="矩形 12">
            <a:extLst>
              <a:ext uri="{FF2B5EF4-FFF2-40B4-BE49-F238E27FC236}">
                <a16:creationId xmlns:a16="http://schemas.microsoft.com/office/drawing/2014/main" id="{8633CF77-28AE-462C-80B3-1BF99A239E55}"/>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2">
            <a:extLst>
              <a:ext uri="{FF2B5EF4-FFF2-40B4-BE49-F238E27FC236}">
                <a16:creationId xmlns:a16="http://schemas.microsoft.com/office/drawing/2014/main" id="{E9D2D746-67AE-4302-A942-A6A3F738F370}"/>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6323" name="Rectangle 2">
            <a:extLst>
              <a:ext uri="{FF2B5EF4-FFF2-40B4-BE49-F238E27FC236}">
                <a16:creationId xmlns:a16="http://schemas.microsoft.com/office/drawing/2014/main" id="{D88B6B6C-9947-44EB-99B6-8F337A42F085}"/>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56324" name="对象 5">
            <a:extLst>
              <a:ext uri="{FF2B5EF4-FFF2-40B4-BE49-F238E27FC236}">
                <a16:creationId xmlns:a16="http://schemas.microsoft.com/office/drawing/2014/main" id="{07A29041-23D3-4DC6-A6FC-F5700E5FC093}"/>
              </a:ext>
            </a:extLst>
          </p:cNvPr>
          <p:cNvGraphicFramePr>
            <a:graphicFrameLocks noChangeAspect="1"/>
          </p:cNvGraphicFramePr>
          <p:nvPr/>
        </p:nvGraphicFramePr>
        <p:xfrm>
          <a:off x="428625" y="2921000"/>
          <a:ext cx="4578350" cy="1930400"/>
        </p:xfrm>
        <a:graphic>
          <a:graphicData uri="http://schemas.openxmlformats.org/presentationml/2006/ole">
            <mc:AlternateContent xmlns:mc="http://schemas.openxmlformats.org/markup-compatibility/2006">
              <mc:Choice xmlns:v="urn:schemas-microsoft-com:vml" Requires="v">
                <p:oleObj name="Visio" r:id="rId2" imgW="3338899" imgH="1055440" progId="Visio.Drawing.11">
                  <p:embed/>
                </p:oleObj>
              </mc:Choice>
              <mc:Fallback>
                <p:oleObj name="Visio" r:id="rId2" imgW="3338899" imgH="1055440"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28625" y="2921000"/>
                        <a:ext cx="457835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5" name="文本框 6">
            <a:extLst>
              <a:ext uri="{FF2B5EF4-FFF2-40B4-BE49-F238E27FC236}">
                <a16:creationId xmlns:a16="http://schemas.microsoft.com/office/drawing/2014/main" id="{2977347B-2CF9-475D-9A10-7D397C0BBA72}"/>
              </a:ext>
            </a:extLst>
          </p:cNvPr>
          <p:cNvSpPr txBox="1">
            <a:spLocks noChangeArrowheads="1"/>
          </p:cNvSpPr>
          <p:nvPr/>
        </p:nvSpPr>
        <p:spPr bwMode="auto">
          <a:xfrm>
            <a:off x="4427538" y="2492375"/>
            <a:ext cx="4419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关联类是一种充当关联关系的类，和类一样具有自己的属性和操作。关联类使用虚线连接自己和关联符号。关联类依赖于连接类，没有连接类时，关联类不能单独存在。如图所示的关联类关系，一次借阅中，学生可以借阅一本书，借阅类就是该例子中的关联类。实际上，任何关联类都可以表示成一个类和简单关联关系，但常常采用关联类的表示方式，以便更加清楚地表示关联关系。</a:t>
            </a:r>
          </a:p>
        </p:txBody>
      </p:sp>
      <p:sp>
        <p:nvSpPr>
          <p:cNvPr id="56326" name="矩形 8">
            <a:extLst>
              <a:ext uri="{FF2B5EF4-FFF2-40B4-BE49-F238E27FC236}">
                <a16:creationId xmlns:a16="http://schemas.microsoft.com/office/drawing/2014/main" id="{912B34AA-C006-4E1B-8020-6FC9CBAB4CEF}"/>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751CAEAE-9469-4969-9A2D-99CC892E8E8C}"/>
              </a:ext>
            </a:extLst>
          </p:cNvPr>
          <p:cNvSpPr txBox="1">
            <a:spLocks/>
          </p:cNvSpPr>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9.1.1 </a:t>
            </a:r>
            <a:r>
              <a:rPr lang="zh-CN" altLang="en-US" sz="2400" dirty="0">
                <a:solidFill>
                  <a:srgbClr val="D9D9D9"/>
                </a:solidFill>
                <a:latin typeface="+mn-ea"/>
                <a:ea typeface="+mn-ea"/>
              </a:rPr>
              <a:t>面向对象方法学的要点</a:t>
            </a:r>
          </a:p>
        </p:txBody>
      </p:sp>
      <p:sp>
        <p:nvSpPr>
          <p:cNvPr id="26628" name="标题 3">
            <a:extLst>
              <a:ext uri="{FF2B5EF4-FFF2-40B4-BE49-F238E27FC236}">
                <a16:creationId xmlns:a16="http://schemas.microsoft.com/office/drawing/2014/main" id="{55E58C2F-33C9-4CCD-AF70-1B3B0DFF1B64}"/>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
        <p:nvSpPr>
          <p:cNvPr id="26629" name="内容占位符 4">
            <a:extLst>
              <a:ext uri="{FF2B5EF4-FFF2-40B4-BE49-F238E27FC236}">
                <a16:creationId xmlns:a16="http://schemas.microsoft.com/office/drawing/2014/main" id="{4A147D16-6970-4A18-8380-0AF09DD0C9E0}"/>
              </a:ext>
            </a:extLst>
          </p:cNvPr>
          <p:cNvSpPr>
            <a:spLocks noGrp="1"/>
          </p:cNvSpPr>
          <p:nvPr>
            <p:ph idx="4294967295"/>
          </p:nvPr>
        </p:nvSpPr>
        <p:spPr>
          <a:xfrm>
            <a:off x="374650" y="981075"/>
            <a:ext cx="8229600" cy="604838"/>
          </a:xfrm>
        </p:spPr>
        <p:txBody>
          <a:bodyPr/>
          <a:lstStyle/>
          <a:p>
            <a:pPr marL="0" indent="0">
              <a:buFont typeface="Arial" charset="0"/>
              <a:buNone/>
              <a:defRPr/>
            </a:pPr>
            <a:r>
              <a:rPr lang="en-US" altLang="zh-CN" b="1" dirty="0">
                <a:latin typeface="+mn-ea"/>
              </a:rPr>
              <a:t>9.1.1.</a:t>
            </a:r>
            <a:r>
              <a:rPr lang="zh-CN" altLang="en-US" b="1" dirty="0"/>
              <a:t>面向对象方法学的要点</a:t>
            </a:r>
          </a:p>
        </p:txBody>
      </p:sp>
      <p:sp>
        <p:nvSpPr>
          <p:cNvPr id="32775" name="TextBox 7">
            <a:extLst>
              <a:ext uri="{FF2B5EF4-FFF2-40B4-BE49-F238E27FC236}">
                <a16:creationId xmlns:a16="http://schemas.microsoft.com/office/drawing/2014/main" id="{896F7A3A-0E14-4643-B79B-D7199FB75602}"/>
              </a:ext>
            </a:extLst>
          </p:cNvPr>
          <p:cNvSpPr txBox="1">
            <a:spLocks noChangeArrowheads="1"/>
          </p:cNvSpPr>
          <p:nvPr/>
        </p:nvSpPr>
        <p:spPr bwMode="auto">
          <a:xfrm>
            <a:off x="539750" y="1773238"/>
            <a:ext cx="8135938"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defRPr/>
            </a:pPr>
            <a:r>
              <a:rPr lang="en-US" altLang="zh-CN" sz="2300" dirty="0">
                <a:latin typeface="+mn-ea"/>
                <a:ea typeface="+mn-ea"/>
              </a:rPr>
              <a:t>    </a:t>
            </a:r>
            <a:r>
              <a:rPr lang="zh-CN" altLang="zh-CN" sz="2300" b="1" dirty="0">
                <a:solidFill>
                  <a:srgbClr val="C00000"/>
                </a:solidFill>
                <a:latin typeface="+mn-ea"/>
                <a:ea typeface="+mn-ea"/>
              </a:rPr>
              <a:t>面向对象方法学</a:t>
            </a:r>
            <a:r>
              <a:rPr lang="zh-CN" altLang="zh-CN" sz="2300" dirty="0">
                <a:latin typeface="+mn-ea"/>
                <a:ea typeface="+mn-ea"/>
              </a:rPr>
              <a:t>的要点面向对象方法学的出发点和基本原则，是尽可能模拟人类习惯的思维方式，使开发软件的方法与过程尽可能接近人类认识世界解决问题的方法与过程，也就是使描述问题的问题空间</a:t>
            </a:r>
            <a:r>
              <a:rPr lang="en-US" altLang="zh-CN" sz="2300" dirty="0">
                <a:latin typeface="+mn-ea"/>
                <a:ea typeface="+mn-ea"/>
              </a:rPr>
              <a:t>(</a:t>
            </a:r>
            <a:r>
              <a:rPr lang="zh-CN" altLang="zh-CN" sz="2300" dirty="0">
                <a:latin typeface="+mn-ea"/>
                <a:ea typeface="+mn-ea"/>
              </a:rPr>
              <a:t>也称为问题域</a:t>
            </a:r>
            <a:r>
              <a:rPr lang="en-US" altLang="zh-CN" sz="2300" dirty="0">
                <a:latin typeface="+mn-ea"/>
                <a:ea typeface="+mn-ea"/>
              </a:rPr>
              <a:t>)</a:t>
            </a:r>
            <a:r>
              <a:rPr lang="zh-CN" altLang="zh-CN" sz="2300" dirty="0">
                <a:latin typeface="+mn-ea"/>
                <a:ea typeface="+mn-ea"/>
              </a:rPr>
              <a:t>与实现解法的解空间</a:t>
            </a:r>
            <a:r>
              <a:rPr lang="en-US" altLang="zh-CN" sz="2300" dirty="0">
                <a:latin typeface="+mn-ea"/>
                <a:ea typeface="+mn-ea"/>
              </a:rPr>
              <a:t>(</a:t>
            </a:r>
            <a:r>
              <a:rPr lang="zh-CN" altLang="zh-CN" sz="2300" dirty="0">
                <a:latin typeface="+mn-ea"/>
                <a:ea typeface="+mn-ea"/>
              </a:rPr>
              <a:t>也称为求解域</a:t>
            </a:r>
            <a:r>
              <a:rPr lang="en-US" altLang="zh-CN" sz="2300" dirty="0">
                <a:latin typeface="+mn-ea"/>
                <a:ea typeface="+mn-ea"/>
              </a:rPr>
              <a:t>)</a:t>
            </a:r>
            <a:r>
              <a:rPr lang="zh-CN" altLang="zh-CN" sz="2300" dirty="0">
                <a:latin typeface="+mn-ea"/>
                <a:ea typeface="+mn-ea"/>
              </a:rPr>
              <a:t>在结构上尽可能一致。</a:t>
            </a:r>
            <a:endParaRPr lang="en-US" altLang="zh-CN" sz="2300" dirty="0">
              <a:latin typeface="+mn-ea"/>
              <a:ea typeface="+mn-ea"/>
            </a:endParaRPr>
          </a:p>
          <a:p>
            <a:pPr marL="0" indent="0" eaLnBrk="1" hangingPunct="1">
              <a:lnSpc>
                <a:spcPts val="3000"/>
              </a:lnSpc>
              <a:defRPr/>
            </a:pPr>
            <a:r>
              <a:rPr lang="en-US" altLang="zh-CN" sz="2300" dirty="0">
                <a:latin typeface="+mn-ea"/>
                <a:ea typeface="+mn-ea"/>
              </a:rPr>
              <a:t>    </a:t>
            </a:r>
            <a:r>
              <a:rPr lang="zh-CN" altLang="zh-CN" sz="2300" b="1" dirty="0">
                <a:solidFill>
                  <a:srgbClr val="C00000"/>
                </a:solidFill>
                <a:latin typeface="+mn-ea"/>
                <a:ea typeface="+mn-ea"/>
              </a:rPr>
              <a:t>面向对象方法</a:t>
            </a:r>
            <a:r>
              <a:rPr lang="zh-CN" altLang="zh-CN" sz="2300" dirty="0">
                <a:latin typeface="+mn-ea"/>
                <a:ea typeface="+mn-ea"/>
              </a:rPr>
              <a:t>把对象作为由数据及可以施加在这些数据上的操作所构成的统一体。对象与传统的数据有本质区别，它不是被动地等待外界对它施加操作，相反，它是进行处理的主体。必须发消息请求对象主动地执行它的某些操作，处理它的私有数据，而不能从外界直接对它的私有数据进行操作。</a:t>
            </a:r>
            <a:endParaRPr lang="zh-CN" altLang="en-US" sz="2300"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2">
            <a:extLst>
              <a:ext uri="{FF2B5EF4-FFF2-40B4-BE49-F238E27FC236}">
                <a16:creationId xmlns:a16="http://schemas.microsoft.com/office/drawing/2014/main" id="{AF31945F-152E-40CF-9B00-3ED53252310F}"/>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7347" name="内容占位符 3">
            <a:extLst>
              <a:ext uri="{FF2B5EF4-FFF2-40B4-BE49-F238E27FC236}">
                <a16:creationId xmlns:a16="http://schemas.microsoft.com/office/drawing/2014/main" id="{18FB409B-2EA1-4430-9F29-D190124E1CB8}"/>
              </a:ext>
            </a:extLst>
          </p:cNvPr>
          <p:cNvSpPr>
            <a:spLocks noGrp="1"/>
          </p:cNvSpPr>
          <p:nvPr>
            <p:ph sz="quarter" idx="13"/>
          </p:nvPr>
        </p:nvSpPr>
        <p:spPr>
          <a:xfrm>
            <a:off x="457200" y="1773238"/>
            <a:ext cx="8229600" cy="2735262"/>
          </a:xfrm>
        </p:spPr>
        <p:txBody>
          <a:bodyPr/>
          <a:lstStyle/>
          <a:p>
            <a:pPr marL="0" indent="0">
              <a:buFont typeface="Arial" panose="020B0604020202020204" pitchFamily="34" charset="0"/>
              <a:buNone/>
            </a:pPr>
            <a:r>
              <a:rPr lang="zh-CN" altLang="en-US"/>
              <a:t>      重数是关联关系中的一个重要概念，表示关联链的条数。链的两端的数字“</a:t>
            </a:r>
            <a:r>
              <a:rPr lang="en-US" altLang="zh-CN"/>
              <a:t>1”</a:t>
            </a:r>
            <a:r>
              <a:rPr lang="zh-CN" altLang="en-US"/>
              <a:t>和符号“*”表示的就是重数。重数可以一个任意的自然数集合，但实际使用中，大于</a:t>
            </a:r>
            <a:r>
              <a:rPr lang="en-US" altLang="zh-CN"/>
              <a:t>1</a:t>
            </a:r>
            <a:r>
              <a:rPr lang="zh-CN" altLang="en-US"/>
              <a:t>的重数常常用“*”号代替。所以实际使用的重数多为</a:t>
            </a:r>
            <a:r>
              <a:rPr lang="en-US" altLang="zh-CN"/>
              <a:t>0</a:t>
            </a:r>
            <a:r>
              <a:rPr lang="zh-CN" altLang="en-US"/>
              <a:t>、</a:t>
            </a:r>
            <a:r>
              <a:rPr lang="en-US" altLang="zh-CN"/>
              <a:t>1</a:t>
            </a:r>
            <a:r>
              <a:rPr lang="zh-CN" altLang="en-US"/>
              <a:t>和符号“*”。一对一关联的两端重数都是</a:t>
            </a:r>
            <a:r>
              <a:rPr lang="en-US" altLang="zh-CN"/>
              <a:t>1</a:t>
            </a:r>
            <a:r>
              <a:rPr lang="zh-CN" altLang="en-US"/>
              <a:t>；一对多关联的一端的重数是</a:t>
            </a:r>
            <a:r>
              <a:rPr lang="en-US" altLang="zh-CN"/>
              <a:t>1</a:t>
            </a:r>
            <a:r>
              <a:rPr lang="zh-CN" altLang="en-US"/>
              <a:t>，另一端是“*”；多对多关联的两端重数都是</a:t>
            </a:r>
            <a:r>
              <a:rPr lang="en-US" altLang="zh-CN"/>
              <a:t>0~n</a:t>
            </a:r>
            <a:r>
              <a:rPr lang="zh-CN" altLang="en-US"/>
              <a:t>，常表示为“*”。</a:t>
            </a:r>
          </a:p>
        </p:txBody>
      </p:sp>
      <p:sp>
        <p:nvSpPr>
          <p:cNvPr id="57348" name="矩形 5">
            <a:extLst>
              <a:ext uri="{FF2B5EF4-FFF2-40B4-BE49-F238E27FC236}">
                <a16:creationId xmlns:a16="http://schemas.microsoft.com/office/drawing/2014/main" id="{6CED3306-6B99-4951-9BFF-AD77CAA4C13D}"/>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2">
            <a:extLst>
              <a:ext uri="{FF2B5EF4-FFF2-40B4-BE49-F238E27FC236}">
                <a16:creationId xmlns:a16="http://schemas.microsoft.com/office/drawing/2014/main" id="{4F22E1F5-C1FD-4850-93B3-42ED9304E48E}"/>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pic>
        <p:nvPicPr>
          <p:cNvPr id="58371" name="内容占位符 4">
            <a:extLst>
              <a:ext uri="{FF2B5EF4-FFF2-40B4-BE49-F238E27FC236}">
                <a16:creationId xmlns:a16="http://schemas.microsoft.com/office/drawing/2014/main" id="{71AF33AC-0C88-4F66-8007-9C1B18B27AEB}"/>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457200" y="2921000"/>
            <a:ext cx="3657600" cy="1524000"/>
          </a:xfrm>
        </p:spPr>
      </p:pic>
      <p:sp>
        <p:nvSpPr>
          <p:cNvPr id="6" name="文本框 5">
            <a:extLst>
              <a:ext uri="{FF2B5EF4-FFF2-40B4-BE49-F238E27FC236}">
                <a16:creationId xmlns:a16="http://schemas.microsoft.com/office/drawing/2014/main" id="{18750C94-64EC-4BA7-A48B-83A234CDA2A1}"/>
              </a:ext>
            </a:extLst>
          </p:cNvPr>
          <p:cNvSpPr txBox="1"/>
          <p:nvPr/>
        </p:nvSpPr>
        <p:spPr>
          <a:xfrm>
            <a:off x="3962400" y="1701800"/>
            <a:ext cx="5181600" cy="4000500"/>
          </a:xfrm>
          <a:prstGeom prst="rect">
            <a:avLst/>
          </a:prstGeom>
          <a:noFill/>
        </p:spPr>
        <p:txBody>
          <a:bodyPr>
            <a:spAutoFit/>
          </a:bodyPr>
          <a:lstStyle/>
          <a:p>
            <a:pPr>
              <a:defRPr/>
            </a:pPr>
            <a:r>
              <a:rPr lang="en-US" altLang="zh-CN" sz="2000" dirty="0">
                <a:latin typeface="Arial" charset="0"/>
                <a:ea typeface="宋体" charset="-122"/>
              </a:rPr>
              <a:t>2</a:t>
            </a:r>
            <a:r>
              <a:rPr lang="zh-CN" altLang="zh-CN" sz="2000" dirty="0">
                <a:latin typeface="Arial" charset="0"/>
                <a:ea typeface="宋体" charset="-122"/>
              </a:rPr>
              <a:t>）依赖</a:t>
            </a:r>
          </a:p>
          <a:p>
            <a:pPr>
              <a:defRPr/>
            </a:pPr>
            <a:r>
              <a:rPr lang="zh-CN" altLang="zh-CN" dirty="0">
                <a:latin typeface="Arial" charset="0"/>
                <a:ea typeface="宋体" charset="-122"/>
              </a:rPr>
              <a:t>依赖关系表示的是两个元素之间语义上的连接关系。对于两个元素</a:t>
            </a:r>
            <a:r>
              <a:rPr lang="en-US" altLang="zh-CN" dirty="0">
                <a:latin typeface="Arial" charset="0"/>
                <a:ea typeface="宋体" charset="-122"/>
              </a:rPr>
              <a:t>X</a:t>
            </a:r>
            <a:r>
              <a:rPr lang="zh-CN" altLang="zh-CN" dirty="0">
                <a:latin typeface="Arial" charset="0"/>
                <a:ea typeface="宋体" charset="-122"/>
              </a:rPr>
              <a:t>和</a:t>
            </a:r>
            <a:r>
              <a:rPr lang="en-US" altLang="zh-CN" dirty="0">
                <a:latin typeface="Arial" charset="0"/>
                <a:ea typeface="宋体" charset="-122"/>
              </a:rPr>
              <a:t>Y</a:t>
            </a:r>
            <a:r>
              <a:rPr lang="zh-CN" altLang="zh-CN" dirty="0">
                <a:latin typeface="Arial" charset="0"/>
                <a:ea typeface="宋体" charset="-122"/>
              </a:rPr>
              <a:t>，如果元素</a:t>
            </a:r>
            <a:r>
              <a:rPr lang="en-US" altLang="zh-CN" dirty="0">
                <a:latin typeface="Arial" charset="0"/>
                <a:ea typeface="宋体" charset="-122"/>
              </a:rPr>
              <a:t>X</a:t>
            </a:r>
            <a:r>
              <a:rPr lang="zh-CN" altLang="zh-CN" dirty="0">
                <a:latin typeface="Arial" charset="0"/>
                <a:ea typeface="宋体" charset="-122"/>
              </a:rPr>
              <a:t>的变化会引起对另一个元素</a:t>
            </a:r>
            <a:r>
              <a:rPr lang="en-US" altLang="zh-CN" dirty="0">
                <a:latin typeface="Arial" charset="0"/>
                <a:ea typeface="宋体" charset="-122"/>
              </a:rPr>
              <a:t>Y</a:t>
            </a:r>
            <a:r>
              <a:rPr lang="zh-CN" altLang="zh-CN" dirty="0">
                <a:latin typeface="Arial" charset="0"/>
                <a:ea typeface="宋体" charset="-122"/>
              </a:rPr>
              <a:t>的变化，则称元素</a:t>
            </a:r>
            <a:r>
              <a:rPr lang="en-US" altLang="zh-CN" dirty="0">
                <a:latin typeface="Arial" charset="0"/>
                <a:ea typeface="宋体" charset="-122"/>
              </a:rPr>
              <a:t>Y</a:t>
            </a:r>
            <a:r>
              <a:rPr lang="zh-CN" altLang="zh-CN" dirty="0">
                <a:latin typeface="Arial" charset="0"/>
                <a:ea typeface="宋体" charset="-122"/>
              </a:rPr>
              <a:t>依赖于</a:t>
            </a:r>
            <a:r>
              <a:rPr lang="en-US" altLang="zh-CN" dirty="0">
                <a:latin typeface="Arial" charset="0"/>
                <a:ea typeface="宋体" charset="-122"/>
              </a:rPr>
              <a:t>X</a:t>
            </a:r>
            <a:r>
              <a:rPr lang="zh-CN" altLang="zh-CN" dirty="0">
                <a:latin typeface="Arial" charset="0"/>
                <a:ea typeface="宋体" charset="-122"/>
              </a:rPr>
              <a:t>。其中，</a:t>
            </a:r>
            <a:r>
              <a:rPr lang="en-US" altLang="zh-CN" dirty="0">
                <a:latin typeface="Arial" charset="0"/>
                <a:ea typeface="宋体" charset="-122"/>
              </a:rPr>
              <a:t>X</a:t>
            </a:r>
            <a:r>
              <a:rPr lang="zh-CN" altLang="zh-CN" dirty="0">
                <a:latin typeface="Arial" charset="0"/>
                <a:ea typeface="宋体" charset="-122"/>
              </a:rPr>
              <a:t>被称为提供者，</a:t>
            </a:r>
            <a:r>
              <a:rPr lang="en-US" altLang="zh-CN" dirty="0">
                <a:latin typeface="Arial" charset="0"/>
                <a:ea typeface="宋体" charset="-122"/>
              </a:rPr>
              <a:t>Y</a:t>
            </a:r>
            <a:r>
              <a:rPr lang="zh-CN" altLang="zh-CN" dirty="0">
                <a:latin typeface="Arial" charset="0"/>
                <a:ea typeface="宋体" charset="-122"/>
              </a:rPr>
              <a:t>被称为客户。依赖关系使用一个指向提供者的虚线箭头来表示，如图所示。</a:t>
            </a:r>
          </a:p>
          <a:p>
            <a:pPr>
              <a:defRPr/>
            </a:pPr>
            <a:endParaRPr lang="en-US" altLang="zh-CN" dirty="0">
              <a:latin typeface="Arial" charset="0"/>
              <a:ea typeface="宋体" charset="-122"/>
            </a:endParaRPr>
          </a:p>
          <a:p>
            <a:pPr>
              <a:defRPr/>
            </a:pPr>
            <a:r>
              <a:rPr lang="zh-CN" altLang="zh-CN" dirty="0">
                <a:latin typeface="Arial" charset="0"/>
                <a:ea typeface="宋体" charset="-122"/>
              </a:rPr>
              <a:t>对于类图而言，主要有以下需要使用依赖的情况：</a:t>
            </a:r>
          </a:p>
          <a:p>
            <a:pPr marL="285750" indent="-285750">
              <a:buFont typeface="Arial" panose="020B0604020202020204" pitchFamily="34" charset="0"/>
              <a:buChar char="•"/>
              <a:defRPr/>
            </a:pPr>
            <a:r>
              <a:rPr lang="zh-CN" altLang="zh-CN" dirty="0">
                <a:latin typeface="Arial" charset="0"/>
                <a:ea typeface="宋体" charset="-122"/>
              </a:rPr>
              <a:t>客户类向提供者类发送消息</a:t>
            </a:r>
          </a:p>
          <a:p>
            <a:pPr marL="285750" indent="-285750">
              <a:buFont typeface="Arial" panose="020B0604020202020204" pitchFamily="34" charset="0"/>
              <a:buChar char="•"/>
              <a:defRPr/>
            </a:pPr>
            <a:r>
              <a:rPr lang="zh-CN" altLang="zh-CN" dirty="0">
                <a:latin typeface="Arial" charset="0"/>
                <a:ea typeface="宋体" charset="-122"/>
              </a:rPr>
              <a:t>提供者类是客户类的属性类型</a:t>
            </a:r>
          </a:p>
          <a:p>
            <a:pPr marL="285750" indent="-285750">
              <a:buFont typeface="Arial" panose="020B0604020202020204" pitchFamily="34" charset="0"/>
              <a:buChar char="•"/>
              <a:defRPr/>
            </a:pPr>
            <a:r>
              <a:rPr lang="zh-CN" altLang="zh-CN" dirty="0">
                <a:latin typeface="Arial" charset="0"/>
                <a:ea typeface="宋体" charset="-122"/>
              </a:rPr>
              <a:t>提供者类是客户类操作的参数类型</a:t>
            </a:r>
          </a:p>
          <a:p>
            <a:pPr>
              <a:defRPr/>
            </a:pPr>
            <a:endParaRPr lang="zh-CN" altLang="en-US" dirty="0">
              <a:latin typeface="Arial" charset="0"/>
              <a:ea typeface="宋体" charset="-122"/>
            </a:endParaRPr>
          </a:p>
        </p:txBody>
      </p:sp>
      <p:sp>
        <p:nvSpPr>
          <p:cNvPr id="58373" name="矩形 6">
            <a:extLst>
              <a:ext uri="{FF2B5EF4-FFF2-40B4-BE49-F238E27FC236}">
                <a16:creationId xmlns:a16="http://schemas.microsoft.com/office/drawing/2014/main" id="{B1CD16B1-E65D-4EC0-BB6D-60BDFB00132A}"/>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2">
            <a:extLst>
              <a:ext uri="{FF2B5EF4-FFF2-40B4-BE49-F238E27FC236}">
                <a16:creationId xmlns:a16="http://schemas.microsoft.com/office/drawing/2014/main" id="{CF8B4E05-2A8D-4714-9B0A-41ED748D0616}"/>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59395" name="内容占位符 3">
            <a:extLst>
              <a:ext uri="{FF2B5EF4-FFF2-40B4-BE49-F238E27FC236}">
                <a16:creationId xmlns:a16="http://schemas.microsoft.com/office/drawing/2014/main" id="{273E8AB7-A553-4E55-9AA3-BC4A0F1602D7}"/>
              </a:ext>
            </a:extLst>
          </p:cNvPr>
          <p:cNvSpPr>
            <a:spLocks noGrp="1"/>
          </p:cNvSpPr>
          <p:nvPr>
            <p:ph sz="quarter" idx="13"/>
          </p:nvPr>
        </p:nvSpPr>
        <p:spPr>
          <a:xfrm>
            <a:off x="395288" y="1052513"/>
            <a:ext cx="8229600" cy="4881562"/>
          </a:xfrm>
        </p:spPr>
        <p:txBody>
          <a:bodyPr/>
          <a:lstStyle/>
          <a:p>
            <a:pPr marL="0" indent="0">
              <a:buFont typeface="Arial" panose="020B0604020202020204" pitchFamily="34" charset="0"/>
              <a:buNone/>
            </a:pPr>
            <a:r>
              <a:rPr lang="en-US" altLang="zh-CN" sz="2000"/>
              <a:t>3</a:t>
            </a:r>
            <a:r>
              <a:rPr lang="zh-CN" altLang="en-US" sz="2000"/>
              <a:t>）泛化</a:t>
            </a:r>
          </a:p>
          <a:p>
            <a:pPr marL="0" indent="0">
              <a:buFont typeface="Arial" panose="020B0604020202020204" pitchFamily="34" charset="0"/>
              <a:buNone/>
            </a:pPr>
            <a:r>
              <a:rPr lang="zh-CN" altLang="en-US" sz="2000"/>
              <a:t>泛化关系描述类的一般</a:t>
            </a:r>
            <a:r>
              <a:rPr lang="en-US" altLang="zh-CN" sz="2000"/>
              <a:t>-</a:t>
            </a:r>
            <a:r>
              <a:rPr lang="zh-CN" altLang="en-US" sz="2000"/>
              <a:t>特殊关系，是更一般描述与更特殊描述之间的一种分类学关系，特殊描述常常是建立在一般描述基础上的，特殊类是一般类的子类，而特殊类还可以是另一个特殊类的子类。泛化的这种特点构成泛化的分层结构。</a:t>
            </a:r>
            <a:endParaRPr lang="en-US" altLang="zh-CN" sz="2000"/>
          </a:p>
          <a:p>
            <a:pPr marL="0" indent="0">
              <a:buFont typeface="Arial" panose="020B0604020202020204" pitchFamily="34" charset="0"/>
              <a:buNone/>
            </a:pPr>
            <a:endParaRPr lang="zh-CN" altLang="en-US" sz="2000"/>
          </a:p>
          <a:p>
            <a:pPr marL="0" indent="0">
              <a:buFont typeface="Arial" panose="020B0604020202020204" pitchFamily="34" charset="0"/>
              <a:buNone/>
            </a:pPr>
            <a:r>
              <a:rPr lang="zh-CN" altLang="en-US" sz="2000"/>
              <a:t>在面向对象的分析与设计时，可以把一些类的公共部分（包括属性与操作）提取出来作为它们的父类。这样，子类继承了父类的属性和操作，子类中还可以定义自己特有的属性和操作。</a:t>
            </a:r>
            <a:endParaRPr lang="en-US" altLang="zh-CN" sz="2000"/>
          </a:p>
          <a:p>
            <a:pPr marL="0" indent="0">
              <a:buFont typeface="Arial" panose="020B0604020202020204" pitchFamily="34" charset="0"/>
              <a:buNone/>
            </a:pPr>
            <a:r>
              <a:rPr lang="zh-CN" altLang="en-US" sz="2000"/>
              <a:t>子类不能定义父类中已经定义的属性；但可以通过重载的方式重定义父类的操作，这种方式称为方法重载。</a:t>
            </a:r>
            <a:endParaRPr lang="en-US" altLang="zh-CN" sz="2000"/>
          </a:p>
          <a:p>
            <a:pPr marL="0" indent="0">
              <a:buFont typeface="Arial" panose="020B0604020202020204" pitchFamily="34" charset="0"/>
              <a:buNone/>
            </a:pPr>
            <a:r>
              <a:rPr lang="zh-CN" altLang="en-US" sz="2000"/>
              <a:t>当操作被重载时，在子类对象的父类引用中调用操作方法，对象会根据重载定义调用该操作在子类中的实现，这种行为称为多态。</a:t>
            </a:r>
          </a:p>
        </p:txBody>
      </p:sp>
      <p:sp>
        <p:nvSpPr>
          <p:cNvPr id="59396" name="矩形 5">
            <a:extLst>
              <a:ext uri="{FF2B5EF4-FFF2-40B4-BE49-F238E27FC236}">
                <a16:creationId xmlns:a16="http://schemas.microsoft.com/office/drawing/2014/main" id="{346A5DBD-22A8-4D88-8F01-6430F323EBBA}"/>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2">
            <a:extLst>
              <a:ext uri="{FF2B5EF4-FFF2-40B4-BE49-F238E27FC236}">
                <a16:creationId xmlns:a16="http://schemas.microsoft.com/office/drawing/2014/main" id="{6D405A04-11C6-47DB-88B0-2D3DD3996328}"/>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60419" name="Rectangle 2">
            <a:extLst>
              <a:ext uri="{FF2B5EF4-FFF2-40B4-BE49-F238E27FC236}">
                <a16:creationId xmlns:a16="http://schemas.microsoft.com/office/drawing/2014/main" id="{E3ACE677-1DFC-4C47-89C8-BCDA18A40817}"/>
              </a:ext>
            </a:extLst>
          </p:cNvPr>
          <p:cNvSpPr>
            <a:spLocks noChangeArrowheads="1"/>
          </p:cNvSpPr>
          <p:nvPr/>
        </p:nvSpPr>
        <p:spPr bwMode="auto">
          <a:xfrm>
            <a:off x="0" y="-42863"/>
            <a:ext cx="184150" cy="36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0420" name="对象 5">
            <a:extLst>
              <a:ext uri="{FF2B5EF4-FFF2-40B4-BE49-F238E27FC236}">
                <a16:creationId xmlns:a16="http://schemas.microsoft.com/office/drawing/2014/main" id="{DBED9A4C-050F-4E5F-B25C-563B56597063}"/>
              </a:ext>
            </a:extLst>
          </p:cNvPr>
          <p:cNvGraphicFramePr>
            <a:graphicFrameLocks noChangeAspect="1"/>
          </p:cNvGraphicFramePr>
          <p:nvPr/>
        </p:nvGraphicFramePr>
        <p:xfrm>
          <a:off x="609600" y="1812925"/>
          <a:ext cx="4249738" cy="3559175"/>
        </p:xfrm>
        <a:graphic>
          <a:graphicData uri="http://schemas.openxmlformats.org/presentationml/2006/ole">
            <mc:AlternateContent xmlns:mc="http://schemas.openxmlformats.org/markup-compatibility/2006">
              <mc:Choice xmlns:v="urn:schemas-microsoft-com:vml" Requires="v">
                <p:oleObj name="Visio" r:id="rId2" imgW="4095003" imgH="2567338" progId="Visio.Drawing.11">
                  <p:embed/>
                </p:oleObj>
              </mc:Choice>
              <mc:Fallback>
                <p:oleObj name="Visio" r:id="rId2" imgW="4095003" imgH="2567338"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09600" y="1812925"/>
                        <a:ext cx="4249738"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0421" name="内容占位符 6">
            <a:extLst>
              <a:ext uri="{FF2B5EF4-FFF2-40B4-BE49-F238E27FC236}">
                <a16:creationId xmlns:a16="http://schemas.microsoft.com/office/drawing/2014/main" id="{94668CB8-CE72-477B-BC71-DB1D0392C0DB}"/>
              </a:ext>
            </a:extLs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a:xfrm>
            <a:off x="4876800" y="2819400"/>
            <a:ext cx="3086100" cy="2273300"/>
          </a:xfrm>
        </p:spPr>
      </p:pic>
      <p:sp>
        <p:nvSpPr>
          <p:cNvPr id="60422" name="文本框 7">
            <a:extLst>
              <a:ext uri="{FF2B5EF4-FFF2-40B4-BE49-F238E27FC236}">
                <a16:creationId xmlns:a16="http://schemas.microsoft.com/office/drawing/2014/main" id="{5DA93782-3B03-475A-82B3-1905ACED3246}"/>
              </a:ext>
            </a:extLst>
          </p:cNvPr>
          <p:cNvSpPr txBox="1">
            <a:spLocks noChangeArrowheads="1"/>
          </p:cNvSpPr>
          <p:nvPr/>
        </p:nvSpPr>
        <p:spPr bwMode="auto">
          <a:xfrm>
            <a:off x="1371600" y="5508625"/>
            <a:ext cx="3657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类的泛化与继承关系</a:t>
            </a:r>
          </a:p>
        </p:txBody>
      </p:sp>
      <p:sp>
        <p:nvSpPr>
          <p:cNvPr id="60423" name="文本框 8">
            <a:extLst>
              <a:ext uri="{FF2B5EF4-FFF2-40B4-BE49-F238E27FC236}">
                <a16:creationId xmlns:a16="http://schemas.microsoft.com/office/drawing/2014/main" id="{F4BDEEC3-FE92-4AD6-895F-4D0E5A00A843}"/>
              </a:ext>
            </a:extLst>
          </p:cNvPr>
          <p:cNvSpPr txBox="1">
            <a:spLocks noChangeArrowheads="1"/>
          </p:cNvSpPr>
          <p:nvPr/>
        </p:nvSpPr>
        <p:spPr bwMode="auto">
          <a:xfrm>
            <a:off x="6019800" y="5380038"/>
            <a:ext cx="3657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1600"/>
              <a:t>多重继承</a:t>
            </a:r>
          </a:p>
        </p:txBody>
      </p:sp>
      <p:sp>
        <p:nvSpPr>
          <p:cNvPr id="60424" name="矩形 9">
            <a:extLst>
              <a:ext uri="{FF2B5EF4-FFF2-40B4-BE49-F238E27FC236}">
                <a16:creationId xmlns:a16="http://schemas.microsoft.com/office/drawing/2014/main" id="{60B20648-403C-46A6-A017-2209E5ADF209}"/>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2">
            <a:extLst>
              <a:ext uri="{FF2B5EF4-FFF2-40B4-BE49-F238E27FC236}">
                <a16:creationId xmlns:a16="http://schemas.microsoft.com/office/drawing/2014/main" id="{C0B63249-9348-4786-ADF3-071C80195573}"/>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C53430EC-6F0A-417E-90EA-9A4AE87DBA2B}"/>
              </a:ext>
            </a:extLst>
          </p:cNvPr>
          <p:cNvSpPr>
            <a:spLocks noGrp="1"/>
          </p:cNvSpPr>
          <p:nvPr>
            <p:ph sz="quarter" idx="13"/>
          </p:nvPr>
        </p:nvSpPr>
        <p:spPr>
          <a:xfrm>
            <a:off x="468313" y="1376363"/>
            <a:ext cx="8229600" cy="2844800"/>
          </a:xfrm>
        </p:spPr>
        <p:txBody>
          <a:bodyPr/>
          <a:lstStyle/>
          <a:p>
            <a:pPr marL="0" indent="0">
              <a:buFont typeface="Arial" charset="0"/>
              <a:buNone/>
              <a:defRPr/>
            </a:pPr>
            <a:r>
              <a:rPr lang="en-US" altLang="zh-CN" dirty="0"/>
              <a:t>4</a:t>
            </a:r>
            <a:r>
              <a:rPr lang="zh-CN" altLang="en-US" dirty="0"/>
              <a:t>）实现</a:t>
            </a:r>
          </a:p>
          <a:p>
            <a:pPr marL="0" indent="0">
              <a:buFont typeface="Arial" charset="0"/>
              <a:buNone/>
              <a:defRPr/>
            </a:pPr>
            <a:r>
              <a:rPr lang="zh-CN" altLang="en-US" sz="2000" dirty="0"/>
              <a:t>实现关系将一个模型连接到另一个模型，通常情况下，后者是行为的规约（如接口），前者要求必须至少支持后者的所有操作。如果前者是类，后者是接口，则该类是后者的实现。</a:t>
            </a:r>
          </a:p>
          <a:p>
            <a:pPr marL="0" indent="0">
              <a:buFont typeface="Arial" charset="0"/>
              <a:buNone/>
              <a:defRPr/>
            </a:pPr>
            <a:r>
              <a:rPr lang="zh-CN" altLang="en-US" sz="2000" dirty="0"/>
              <a:t>实现与泛化很相似，区别是泛化是针对同层级元素之间的连接，而实现是针对不同语义层上的元素的连接。如子类与父类关系是泛化，类与接口关系是实现。比如，定义“图形”接口，类“圆”则是该接口的实现，如图所示。</a:t>
            </a:r>
          </a:p>
          <a:p>
            <a:pPr>
              <a:buFont typeface="Arial" charset="0"/>
              <a:buChar char="•"/>
              <a:defRPr/>
            </a:pPr>
            <a:endParaRPr lang="zh-CN" altLang="en-US" dirty="0"/>
          </a:p>
        </p:txBody>
      </p:sp>
      <p:sp>
        <p:nvSpPr>
          <p:cNvPr id="61444" name="Rectangle 2">
            <a:extLst>
              <a:ext uri="{FF2B5EF4-FFF2-40B4-BE49-F238E27FC236}">
                <a16:creationId xmlns:a16="http://schemas.microsoft.com/office/drawing/2014/main" id="{6E7C6ABE-C30B-47DF-9C4F-1DBD4B2B5FE6}"/>
              </a:ext>
            </a:extLst>
          </p:cNvPr>
          <p:cNvSpPr>
            <a:spLocks noChangeArrowheads="1"/>
          </p:cNvSpPr>
          <p:nvPr/>
        </p:nvSpPr>
        <p:spPr bwMode="auto">
          <a:xfrm>
            <a:off x="11113" y="-198438"/>
            <a:ext cx="184150" cy="36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1445" name="对象 5">
            <a:extLst>
              <a:ext uri="{FF2B5EF4-FFF2-40B4-BE49-F238E27FC236}">
                <a16:creationId xmlns:a16="http://schemas.microsoft.com/office/drawing/2014/main" id="{BD13D423-072D-49D9-8DE2-224632C6823B}"/>
              </a:ext>
            </a:extLst>
          </p:cNvPr>
          <p:cNvGraphicFramePr>
            <a:graphicFrameLocks noChangeAspect="1"/>
          </p:cNvGraphicFramePr>
          <p:nvPr/>
        </p:nvGraphicFramePr>
        <p:xfrm>
          <a:off x="2268538" y="4437063"/>
          <a:ext cx="4876800" cy="1625600"/>
        </p:xfrm>
        <a:graphic>
          <a:graphicData uri="http://schemas.openxmlformats.org/presentationml/2006/ole">
            <mc:AlternateContent xmlns:mc="http://schemas.openxmlformats.org/markup-compatibility/2006">
              <mc:Choice xmlns:v="urn:schemas-microsoft-com:vml" Requires="v">
                <p:oleObj name="Visio" r:id="rId2" imgW="2403554" imgH="604651" progId="Visio.Drawing.11">
                  <p:embed/>
                </p:oleObj>
              </mc:Choice>
              <mc:Fallback>
                <p:oleObj name="Visio" r:id="rId2" imgW="2403554" imgH="604651"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68538" y="4437063"/>
                        <a:ext cx="48768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矩形 7">
            <a:extLst>
              <a:ext uri="{FF2B5EF4-FFF2-40B4-BE49-F238E27FC236}">
                <a16:creationId xmlns:a16="http://schemas.microsoft.com/office/drawing/2014/main" id="{FA8E7654-C250-48DB-BF9D-22DE7A77A2F8}"/>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类图和对象图</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3">
            <a:extLst>
              <a:ext uri="{FF2B5EF4-FFF2-40B4-BE49-F238E27FC236}">
                <a16:creationId xmlns:a16="http://schemas.microsoft.com/office/drawing/2014/main" id="{76E42516-5E03-4C8C-A941-F5A999975E5A}"/>
              </a:ext>
            </a:extLst>
          </p:cNvPr>
          <p:cNvSpPr>
            <a:spLocks noGrp="1"/>
          </p:cNvSpPr>
          <p:nvPr>
            <p:ph sz="quarter" idx="13"/>
          </p:nvPr>
        </p:nvSpPr>
        <p:spPr>
          <a:xfrm>
            <a:off x="457200" y="1392238"/>
            <a:ext cx="8229600" cy="1892300"/>
          </a:xfrm>
        </p:spPr>
        <p:txBody>
          <a:bodyPr/>
          <a:lstStyle/>
          <a:p>
            <a:r>
              <a:rPr lang="zh-CN" altLang="en-US"/>
              <a:t>  包是一种对元素进行分组的机制。如果系统非常复杂，常常包含大量的模型，为了利于理解以及将模型独立出来用于复用，对这些元素进行分组组织，从而作为一个个集合进行整体命名和处理。包的符号如图所示。</a:t>
            </a:r>
          </a:p>
        </p:txBody>
      </p:sp>
      <p:sp>
        <p:nvSpPr>
          <p:cNvPr id="62467" name="Rectangle 2">
            <a:extLst>
              <a:ext uri="{FF2B5EF4-FFF2-40B4-BE49-F238E27FC236}">
                <a16:creationId xmlns:a16="http://schemas.microsoft.com/office/drawing/2014/main" id="{3475B99A-3861-4BB0-B119-299D80AD6D15}"/>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2468" name="对象 5">
            <a:extLst>
              <a:ext uri="{FF2B5EF4-FFF2-40B4-BE49-F238E27FC236}">
                <a16:creationId xmlns:a16="http://schemas.microsoft.com/office/drawing/2014/main" id="{5B928851-504F-438E-A507-061848F21320}"/>
              </a:ext>
            </a:extLst>
          </p:cNvPr>
          <p:cNvGraphicFramePr>
            <a:graphicFrameLocks noChangeAspect="1"/>
          </p:cNvGraphicFramePr>
          <p:nvPr/>
        </p:nvGraphicFramePr>
        <p:xfrm>
          <a:off x="3563938" y="3789363"/>
          <a:ext cx="1447800" cy="1804987"/>
        </p:xfrm>
        <a:graphic>
          <a:graphicData uri="http://schemas.openxmlformats.org/presentationml/2006/ole">
            <mc:AlternateContent xmlns:mc="http://schemas.openxmlformats.org/markup-compatibility/2006">
              <mc:Choice xmlns:v="urn:schemas-microsoft-com:vml" Requires="v">
                <p:oleObj name="Visio" r:id="rId2" imgW="730730" imgH="687791" progId="Visio.Drawing.11">
                  <p:embed/>
                </p:oleObj>
              </mc:Choice>
              <mc:Fallback>
                <p:oleObj name="Visio" r:id="rId2" imgW="730730" imgH="687791" progId="Visio.Drawing.11">
                  <p:embed/>
                  <p:pic>
                    <p:nvPicPr>
                      <p:cNvPr id="0" name="对象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563938" y="3789363"/>
                        <a:ext cx="1447800"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9" name="矩形 7">
            <a:extLst>
              <a:ext uri="{FF2B5EF4-FFF2-40B4-BE49-F238E27FC236}">
                <a16:creationId xmlns:a16="http://schemas.microsoft.com/office/drawing/2014/main" id="{160868B9-7FE2-4193-8A11-E83B5D2497FF}"/>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t>包图</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2">
            <a:extLst>
              <a:ext uri="{FF2B5EF4-FFF2-40B4-BE49-F238E27FC236}">
                <a16:creationId xmlns:a16="http://schemas.microsoft.com/office/drawing/2014/main" id="{0D13B289-9C50-4D84-BD56-1CCAE0B7882B}"/>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sp>
        <p:nvSpPr>
          <p:cNvPr id="4" name="内容占位符 3">
            <a:extLst>
              <a:ext uri="{FF2B5EF4-FFF2-40B4-BE49-F238E27FC236}">
                <a16:creationId xmlns:a16="http://schemas.microsoft.com/office/drawing/2014/main" id="{72E47F18-EF0F-4B46-B40B-2C5F10EE6915}"/>
              </a:ext>
            </a:extLst>
          </p:cNvPr>
          <p:cNvSpPr>
            <a:spLocks noGrp="1"/>
          </p:cNvSpPr>
          <p:nvPr>
            <p:ph sz="quarter" idx="13"/>
          </p:nvPr>
        </p:nvSpPr>
        <p:spPr>
          <a:xfrm>
            <a:off x="395288" y="908050"/>
            <a:ext cx="8353425" cy="5184775"/>
          </a:xfrm>
        </p:spPr>
        <p:txBody>
          <a:bodyPr/>
          <a:lstStyle/>
          <a:p>
            <a:pPr marL="0" indent="0">
              <a:buFont typeface="Arial" charset="0"/>
              <a:buNone/>
              <a:defRPr/>
            </a:pPr>
            <a:r>
              <a:rPr lang="zh-CN" altLang="en-US" sz="2200" dirty="0"/>
              <a:t>包中的元素需要与其它包或类中的元素进行交互，交互过程的可访问性包括：</a:t>
            </a:r>
          </a:p>
          <a:p>
            <a:pPr lvl="1">
              <a:buFont typeface="Arial" charset="0"/>
              <a:buChar char="–"/>
              <a:defRPr/>
            </a:pPr>
            <a:r>
              <a:rPr lang="en-US" altLang="zh-CN" dirty="0"/>
              <a:t>Public</a:t>
            </a:r>
            <a:r>
              <a:rPr lang="zh-CN" altLang="en-US" dirty="0"/>
              <a:t>（公有访问）（</a:t>
            </a:r>
            <a:r>
              <a:rPr lang="en-US" altLang="zh-CN" dirty="0"/>
              <a:t>+</a:t>
            </a:r>
            <a:r>
              <a:rPr lang="zh-CN" altLang="en-US" dirty="0"/>
              <a:t>）：包中元素可以被其他包的元素访问。</a:t>
            </a:r>
          </a:p>
          <a:p>
            <a:pPr lvl="1">
              <a:buFont typeface="Arial" charset="0"/>
              <a:buChar char="–"/>
              <a:defRPr/>
            </a:pPr>
            <a:r>
              <a:rPr lang="en-US" altLang="zh-CN" dirty="0"/>
              <a:t>Private</a:t>
            </a:r>
            <a:r>
              <a:rPr lang="zh-CN" altLang="en-US" dirty="0"/>
              <a:t>（私有访问）（</a:t>
            </a:r>
            <a:r>
              <a:rPr lang="en-US" altLang="zh-CN" dirty="0"/>
              <a:t>-</a:t>
            </a:r>
            <a:r>
              <a:rPr lang="zh-CN" altLang="en-US" dirty="0"/>
              <a:t>）：包中元素只能被同属于一个包的内含元素访问。</a:t>
            </a:r>
          </a:p>
          <a:p>
            <a:pPr lvl="1">
              <a:buFont typeface="Arial" charset="0"/>
              <a:buChar char="–"/>
              <a:defRPr/>
            </a:pPr>
            <a:r>
              <a:rPr lang="en-US" altLang="zh-CN" dirty="0"/>
              <a:t>Protected</a:t>
            </a:r>
            <a:r>
              <a:rPr lang="zh-CN" altLang="en-US" dirty="0"/>
              <a:t>（保护访问）（</a:t>
            </a:r>
            <a:r>
              <a:rPr lang="en-US" altLang="zh-CN" dirty="0"/>
              <a:t>#</a:t>
            </a:r>
            <a:r>
              <a:rPr lang="zh-CN" altLang="en-US" dirty="0"/>
              <a:t>）：包中的元素只能被此包或其继承包内的元素访问。</a:t>
            </a:r>
            <a:endParaRPr lang="en-US" altLang="zh-CN" dirty="0"/>
          </a:p>
          <a:p>
            <a:pPr marL="0" indent="0">
              <a:buFont typeface="Arial" charset="0"/>
              <a:buNone/>
              <a:defRPr/>
            </a:pPr>
            <a:r>
              <a:rPr lang="zh-CN" altLang="en-US" sz="2200" dirty="0"/>
              <a:t>包的一些特征如下：</a:t>
            </a:r>
          </a:p>
          <a:p>
            <a:pPr marL="685791" lvl="1">
              <a:buFont typeface="Arial" charset="0"/>
              <a:buChar char="–"/>
              <a:defRPr/>
            </a:pPr>
            <a:r>
              <a:rPr lang="zh-CN" altLang="en-US" dirty="0"/>
              <a:t>包是包含和管理模型内容的一般组织单元，任何模型元素都可以包含其中。</a:t>
            </a:r>
          </a:p>
          <a:p>
            <a:pPr marL="685791" lvl="1">
              <a:buFont typeface="Arial" charset="0"/>
              <a:buChar char="–"/>
              <a:defRPr/>
            </a:pPr>
            <a:r>
              <a:rPr lang="zh-CN" altLang="en-US" dirty="0"/>
              <a:t>一个模型元素只能存在于一个包中，包被撤销时，其中的元素也被撤销。</a:t>
            </a:r>
          </a:p>
          <a:p>
            <a:pPr marL="685791" lvl="1">
              <a:buFont typeface="Arial" charset="0"/>
              <a:buChar char="–"/>
              <a:defRPr/>
            </a:pPr>
            <a:r>
              <a:rPr lang="zh-CN" altLang="en-US" dirty="0"/>
              <a:t>包可以包含其他包，构成嵌套层次结构。</a:t>
            </a:r>
          </a:p>
          <a:p>
            <a:pPr marL="685791" lvl="1">
              <a:buFont typeface="Arial" charset="0"/>
              <a:buChar char="–"/>
              <a:defRPr/>
            </a:pPr>
            <a:r>
              <a:rPr lang="zh-CN" altLang="en-US" dirty="0"/>
              <a:t>包只是一个概念化的元素，不会被实例化，在软件运行中不会有包存在其中。</a:t>
            </a:r>
          </a:p>
        </p:txBody>
      </p:sp>
      <p:sp>
        <p:nvSpPr>
          <p:cNvPr id="63492" name="矩形 5">
            <a:extLst>
              <a:ext uri="{FF2B5EF4-FFF2-40B4-BE49-F238E27FC236}">
                <a16:creationId xmlns:a16="http://schemas.microsoft.com/office/drawing/2014/main" id="{303A1C2D-B2BF-4CA2-8A06-EEB640DF3EEC}"/>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t>包图</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2">
            <a:extLst>
              <a:ext uri="{FF2B5EF4-FFF2-40B4-BE49-F238E27FC236}">
                <a16:creationId xmlns:a16="http://schemas.microsoft.com/office/drawing/2014/main" id="{3A20A51F-01DC-4944-93D0-08B7EAF9A68A}"/>
              </a:ext>
            </a:extLst>
          </p:cNvPr>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JM" altLang="zh-CN">
                <a:solidFill>
                  <a:srgbClr val="898989"/>
                </a:solidFill>
                <a:latin typeface="Calibri" panose="020F0502020204030204" pitchFamily="34" charset="0"/>
              </a:rPr>
              <a:t> </a:t>
            </a:r>
          </a:p>
        </p:txBody>
      </p:sp>
      <p:pic>
        <p:nvPicPr>
          <p:cNvPr id="64515" name="内容占位符 4">
            <a:extLst>
              <a:ext uri="{FF2B5EF4-FFF2-40B4-BE49-F238E27FC236}">
                <a16:creationId xmlns:a16="http://schemas.microsoft.com/office/drawing/2014/main" id="{E53AF97D-990A-4407-95B9-E592A3751621}"/>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152400" y="1600200"/>
            <a:ext cx="3962400" cy="4572000"/>
          </a:xfrm>
        </p:spPr>
      </p:pic>
      <p:sp>
        <p:nvSpPr>
          <p:cNvPr id="64516" name="文本框 5">
            <a:extLst>
              <a:ext uri="{FF2B5EF4-FFF2-40B4-BE49-F238E27FC236}">
                <a16:creationId xmlns:a16="http://schemas.microsoft.com/office/drawing/2014/main" id="{7B137A87-04B6-43E7-81EF-225EB11601DD}"/>
              </a:ext>
            </a:extLst>
          </p:cNvPr>
          <p:cNvSpPr txBox="1">
            <a:spLocks noChangeArrowheads="1"/>
          </p:cNvSpPr>
          <p:nvPr/>
        </p:nvSpPr>
        <p:spPr bwMode="auto">
          <a:xfrm>
            <a:off x="1181100" y="5643563"/>
            <a:ext cx="1905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1600"/>
              <a:t>组织用例的包图</a:t>
            </a:r>
          </a:p>
        </p:txBody>
      </p:sp>
      <p:sp>
        <p:nvSpPr>
          <p:cNvPr id="64517" name="文本框 6">
            <a:extLst>
              <a:ext uri="{FF2B5EF4-FFF2-40B4-BE49-F238E27FC236}">
                <a16:creationId xmlns:a16="http://schemas.microsoft.com/office/drawing/2014/main" id="{9D617C39-523F-47EF-9B76-163E3A79EC27}"/>
              </a:ext>
            </a:extLst>
          </p:cNvPr>
          <p:cNvSpPr txBox="1">
            <a:spLocks noChangeArrowheads="1"/>
          </p:cNvSpPr>
          <p:nvPr/>
        </p:nvSpPr>
        <p:spPr bwMode="auto">
          <a:xfrm>
            <a:off x="3802063" y="2716213"/>
            <a:ext cx="47307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t>例如，我们可以将“检查信用等级”与“修改信用等级”用例添加到“信用评价”包中，将“登录”与“注册”添加到“登录注册”包中，将“设定航班操作”添加到“后台操作”包中，将其余用例添加到“核心业务”包中，这样，我们可以创建一个包图来显式地显示出系统包含的包，如图所示。</a:t>
            </a:r>
          </a:p>
        </p:txBody>
      </p:sp>
      <p:sp>
        <p:nvSpPr>
          <p:cNvPr id="64518" name="矩形 7">
            <a:extLst>
              <a:ext uri="{FF2B5EF4-FFF2-40B4-BE49-F238E27FC236}">
                <a16:creationId xmlns:a16="http://schemas.microsoft.com/office/drawing/2014/main" id="{D7C73B48-B6E5-4EB3-993F-34BA0B2023A2}"/>
              </a:ext>
            </a:extLst>
          </p:cNvPr>
          <p:cNvSpPr>
            <a:spLocks noChangeArrowheads="1"/>
          </p:cNvSpPr>
          <p:nvPr/>
        </p:nvSpPr>
        <p:spPr bwMode="auto">
          <a:xfrm>
            <a:off x="3132138" y="323850"/>
            <a:ext cx="2359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t>包图</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D60D4F2-95C9-403E-874E-E40E840892D2}"/>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pic>
        <p:nvPicPr>
          <p:cNvPr id="65539" name="Imagen 5" descr="C:\Users\Design\Documents\Edu\Product Launch\shadown.png">
            <a:extLst>
              <a:ext uri="{FF2B5EF4-FFF2-40B4-BE49-F238E27FC236}">
                <a16:creationId xmlns:a16="http://schemas.microsoft.com/office/drawing/2014/main" id="{CA5678F0-6D2B-402E-9AC0-8660C3C62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Imagen 5" descr="C:\Users\Design\Documents\Edu\Product Launch\shadown.png">
            <a:extLst>
              <a:ext uri="{FF2B5EF4-FFF2-40B4-BE49-F238E27FC236}">
                <a16:creationId xmlns:a16="http://schemas.microsoft.com/office/drawing/2014/main" id="{A8928BB6-CB11-41BA-9C1E-13DA8BF9E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Box 3">
            <a:hlinkClick r:id="rId5" action="ppaction://hlinksldjump"/>
            <a:extLst>
              <a:ext uri="{FF2B5EF4-FFF2-40B4-BE49-F238E27FC236}">
                <a16:creationId xmlns:a16="http://schemas.microsoft.com/office/drawing/2014/main" id="{87807FA6-322D-4AEA-9B57-D3D9E5E8DCD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2" name="TextBox 4">
            <a:hlinkClick r:id="rId6" action="ppaction://hlinksldjump"/>
            <a:extLst>
              <a:ext uri="{FF2B5EF4-FFF2-40B4-BE49-F238E27FC236}">
                <a16:creationId xmlns:a16="http://schemas.microsoft.com/office/drawing/2014/main" id="{734EC794-74D6-468A-8D1C-97FFEBB7F6C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3" name="TextBox 5">
            <a:extLst>
              <a:ext uri="{FF2B5EF4-FFF2-40B4-BE49-F238E27FC236}">
                <a16:creationId xmlns:a16="http://schemas.microsoft.com/office/drawing/2014/main" id="{3B2EF3C7-4237-4368-8B83-FC7885D22DE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4" name="TextBox 6">
            <a:extLst>
              <a:ext uri="{FF2B5EF4-FFF2-40B4-BE49-F238E27FC236}">
                <a16:creationId xmlns:a16="http://schemas.microsoft.com/office/drawing/2014/main" id="{42279E5B-AFDE-4EF4-8FA4-A582D74F1AF2}"/>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679048EF-2089-4EB4-8152-6D02CA8CC871}"/>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9F565E9D-7A87-46E4-AAE6-FADE5D16B8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9.5 </a:t>
            </a:r>
            <a:r>
              <a:rPr lang="zh-CN" altLang="en-US" sz="2400" dirty="0">
                <a:solidFill>
                  <a:srgbClr val="D9D9D9"/>
                </a:solidFill>
                <a:latin typeface="+mn-ea"/>
                <a:ea typeface="+mn-ea"/>
              </a:rPr>
              <a:t>动态模型</a:t>
            </a:r>
          </a:p>
        </p:txBody>
      </p:sp>
      <p:sp>
        <p:nvSpPr>
          <p:cNvPr id="14" name="矩形 13">
            <a:extLst>
              <a:ext uri="{FF2B5EF4-FFF2-40B4-BE49-F238E27FC236}">
                <a16:creationId xmlns:a16="http://schemas.microsoft.com/office/drawing/2014/main" id="{16FE1637-9A1E-484A-A73B-2F5175E13287}"/>
              </a:ext>
            </a:extLst>
          </p:cNvPr>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3702414E-D56D-40BA-99A5-A832860E9B71}"/>
              </a:ext>
            </a:extLst>
          </p:cNvPr>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718906A-FDAF-4CB4-AB15-FA2056EF7EC5}"/>
              </a:ext>
            </a:extLst>
          </p:cNvPr>
          <p:cNvSpPr>
            <a:spLocks noGrp="1"/>
          </p:cNvSpPr>
          <p:nvPr>
            <p:ph type="title" idx="4294967295"/>
          </p:nvPr>
        </p:nvSpPr>
        <p:spPr>
          <a:xfrm>
            <a:off x="250825" y="0"/>
            <a:ext cx="8229600" cy="1143000"/>
          </a:xfrm>
        </p:spPr>
        <p:txBody>
          <a:bodyPr/>
          <a:lstStyle/>
          <a:p>
            <a:pPr>
              <a:defRPr/>
            </a:pPr>
            <a:r>
              <a:rPr lang="en-US" altLang="zh-CN" b="1" dirty="0">
                <a:latin typeface="+mn-ea"/>
                <a:ea typeface="+mn-ea"/>
              </a:rPr>
              <a:t>9.5 </a:t>
            </a:r>
            <a:r>
              <a:rPr lang="zh-CN" altLang="en-US" b="1" dirty="0"/>
              <a:t>动态模型</a:t>
            </a:r>
          </a:p>
        </p:txBody>
      </p:sp>
      <p:sp>
        <p:nvSpPr>
          <p:cNvPr id="32775" name="TextBox 7">
            <a:extLst>
              <a:ext uri="{FF2B5EF4-FFF2-40B4-BE49-F238E27FC236}">
                <a16:creationId xmlns:a16="http://schemas.microsoft.com/office/drawing/2014/main" id="{5C6E44A7-AD22-45A9-8B1D-9960DFE88789}"/>
              </a:ext>
            </a:extLst>
          </p:cNvPr>
          <p:cNvSpPr txBox="1">
            <a:spLocks noChangeArrowheads="1"/>
          </p:cNvSpPr>
          <p:nvPr/>
        </p:nvSpPr>
        <p:spPr bwMode="auto">
          <a:xfrm>
            <a:off x="539750" y="1776413"/>
            <a:ext cx="81470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200"/>
              </a:lnSpc>
              <a:spcBef>
                <a:spcPts val="600"/>
              </a:spcBef>
              <a:spcAft>
                <a:spcPts val="600"/>
              </a:spcAft>
              <a:defRPr/>
            </a:pPr>
            <a:r>
              <a:rPr lang="en-US" altLang="zh-CN" sz="2400" b="1" dirty="0">
                <a:solidFill>
                  <a:srgbClr val="C00000"/>
                </a:solidFill>
                <a:latin typeface="+mn-ea"/>
                <a:ea typeface="+mn-ea"/>
              </a:rPr>
              <a:t>    </a:t>
            </a:r>
            <a:r>
              <a:rPr lang="zh-CN" altLang="zh-CN" sz="2400" b="1" dirty="0">
                <a:solidFill>
                  <a:srgbClr val="C00000"/>
                </a:solidFill>
                <a:latin typeface="+mn-ea"/>
                <a:ea typeface="+mn-ea"/>
              </a:rPr>
              <a:t>动态模型</a:t>
            </a:r>
            <a:r>
              <a:rPr lang="zh-CN" altLang="zh-CN" sz="2400" dirty="0">
                <a:latin typeface="+mn-ea"/>
                <a:ea typeface="+mn-ea"/>
              </a:rPr>
              <a:t>表示瞬时的、行为化的系统的“控制”性质，它规定了对象模型中的对象的合法变化序列。</a:t>
            </a:r>
            <a:endParaRPr lang="en-US" altLang="zh-CN" sz="2400" dirty="0">
              <a:latin typeface="+mn-ea"/>
              <a:ea typeface="+mn-ea"/>
            </a:endParaRPr>
          </a:p>
          <a:p>
            <a:pPr marL="0" indent="0">
              <a:lnSpc>
                <a:spcPts val="3200"/>
              </a:lnSpc>
              <a:defRPr/>
            </a:pPr>
            <a:r>
              <a:rPr lang="en-US" altLang="zh-CN" sz="2400" dirty="0">
                <a:latin typeface="+mn-ea"/>
                <a:ea typeface="+mn-ea"/>
              </a:rPr>
              <a:t>    </a:t>
            </a:r>
            <a:r>
              <a:rPr lang="zh-CN" altLang="zh-CN" sz="2400" dirty="0">
                <a:latin typeface="+mn-ea"/>
                <a:ea typeface="+mn-ea"/>
              </a:rPr>
              <a:t>所有对象都具有自己的生命周期（或称为运行周期）。生命周期中的阶段就是对象的状态。</a:t>
            </a:r>
            <a:r>
              <a:rPr lang="zh-CN" altLang="zh-CN" sz="2400" b="1" dirty="0">
                <a:latin typeface="+mn-ea"/>
                <a:ea typeface="+mn-ea"/>
              </a:rPr>
              <a:t>状态</a:t>
            </a:r>
            <a:r>
              <a:rPr lang="zh-CN" altLang="zh-CN" sz="2400" dirty="0">
                <a:latin typeface="+mn-ea"/>
                <a:ea typeface="+mn-ea"/>
              </a:rPr>
              <a:t>是对对象属性值的一种抽象。各对象之间相互触发（即作用）就形成了一系列的状态变化。人们把一个触发行为称作一个事件。对象对事件的响应，取决于接受该触发的对象当时所处的状态，响应包括改变自己的状态或者又形成一个新的触发行为。</a:t>
            </a:r>
          </a:p>
        </p:txBody>
      </p:sp>
      <p:sp>
        <p:nvSpPr>
          <p:cNvPr id="8" name="1 Título">
            <a:extLst>
              <a:ext uri="{FF2B5EF4-FFF2-40B4-BE49-F238E27FC236}">
                <a16:creationId xmlns:a16="http://schemas.microsoft.com/office/drawing/2014/main" id="{F216868F-7FD2-419F-AF82-9A54E5603DF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9.5 </a:t>
            </a:r>
            <a:r>
              <a:rPr lang="zh-CN" altLang="en-US" sz="2400" dirty="0">
                <a:solidFill>
                  <a:srgbClr val="D9D9D9"/>
                </a:solidFill>
                <a:latin typeface="+mn-ea"/>
                <a:ea typeface="+mn-ea"/>
              </a:rPr>
              <a:t>动态模型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9F14EC3-DF2A-47D1-8FD6-2E6C4AF06579}"/>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
        <p:nvSpPr>
          <p:cNvPr id="32775" name="TextBox 7">
            <a:extLst>
              <a:ext uri="{FF2B5EF4-FFF2-40B4-BE49-F238E27FC236}">
                <a16:creationId xmlns:a16="http://schemas.microsoft.com/office/drawing/2014/main" id="{F277E7A3-0853-4DB9-AF69-1E88223D694D}"/>
              </a:ext>
            </a:extLst>
          </p:cNvPr>
          <p:cNvSpPr txBox="1">
            <a:spLocks noChangeArrowheads="1"/>
          </p:cNvSpPr>
          <p:nvPr/>
        </p:nvSpPr>
        <p:spPr bwMode="auto">
          <a:xfrm>
            <a:off x="250825" y="927100"/>
            <a:ext cx="8723313"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648000" eaLnBrk="1" hangingPunct="1">
              <a:lnSpc>
                <a:spcPts val="2900"/>
              </a:lnSpc>
              <a:defRPr/>
            </a:pPr>
            <a:r>
              <a:rPr lang="zh-CN" altLang="zh-CN" sz="2400" dirty="0">
                <a:latin typeface="+mn-ea"/>
                <a:ea typeface="+mn-ea"/>
              </a:rPr>
              <a:t>面向对象方法具有下述</a:t>
            </a:r>
            <a:r>
              <a:rPr lang="en-US" altLang="zh-CN" sz="2400" dirty="0">
                <a:latin typeface="+mn-ea"/>
                <a:ea typeface="+mn-ea"/>
              </a:rPr>
              <a:t>4</a:t>
            </a:r>
            <a:r>
              <a:rPr lang="zh-CN" altLang="zh-CN" sz="2400" dirty="0">
                <a:latin typeface="+mn-ea"/>
                <a:ea typeface="+mn-ea"/>
              </a:rPr>
              <a:t>个要点</a:t>
            </a:r>
            <a:r>
              <a:rPr lang="zh-CN" altLang="en-US" sz="2400" dirty="0">
                <a:latin typeface="+mn-ea"/>
                <a:ea typeface="+mn-ea"/>
              </a:rPr>
              <a:t>：</a:t>
            </a:r>
            <a:endParaRPr lang="en-US" altLang="zh-CN" sz="2400" dirty="0">
              <a:latin typeface="+mn-ea"/>
              <a:ea typeface="+mn-ea"/>
            </a:endParaRPr>
          </a:p>
          <a:p>
            <a:pPr marL="0" indent="648000">
              <a:lnSpc>
                <a:spcPts val="2900"/>
              </a:lnSpc>
              <a:defRPr/>
            </a:pPr>
            <a:r>
              <a:rPr lang="en-US" altLang="zh-CN" sz="2400" dirty="0">
                <a:latin typeface="+mn-ea"/>
                <a:ea typeface="+mn-ea"/>
              </a:rPr>
              <a:t>(1)</a:t>
            </a:r>
            <a:r>
              <a:rPr lang="zh-CN" altLang="zh-CN" sz="2400" dirty="0">
                <a:latin typeface="+mn-ea"/>
                <a:ea typeface="+mn-ea"/>
              </a:rPr>
              <a:t>面向对象的软件系统是由</a:t>
            </a:r>
            <a:r>
              <a:rPr lang="zh-CN" altLang="zh-CN" sz="2400" b="1" dirty="0">
                <a:latin typeface="+mn-ea"/>
                <a:ea typeface="+mn-ea"/>
              </a:rPr>
              <a:t>对象</a:t>
            </a:r>
            <a:r>
              <a:rPr lang="zh-CN" altLang="zh-CN" sz="2400" dirty="0">
                <a:latin typeface="+mn-ea"/>
                <a:ea typeface="+mn-ea"/>
              </a:rPr>
              <a:t>组成的，软件中的任何元素都是对象，复杂的软件对象由比较简单的对象组合而成。</a:t>
            </a:r>
            <a:endParaRPr lang="en-US" altLang="zh-CN" sz="2400" dirty="0">
              <a:latin typeface="+mn-ea"/>
              <a:ea typeface="+mn-ea"/>
            </a:endParaRPr>
          </a:p>
          <a:p>
            <a:pPr marL="0" indent="648000">
              <a:lnSpc>
                <a:spcPts val="2900"/>
              </a:lnSpc>
              <a:defRPr/>
            </a:pPr>
            <a:r>
              <a:rPr lang="en-US" altLang="zh-CN" sz="2400" dirty="0">
                <a:latin typeface="+mn-ea"/>
                <a:ea typeface="+mn-ea"/>
              </a:rPr>
              <a:t>(2)</a:t>
            </a:r>
            <a:r>
              <a:rPr lang="zh-CN" altLang="zh-CN" sz="2400" dirty="0">
                <a:latin typeface="+mn-ea"/>
                <a:ea typeface="+mn-ea"/>
              </a:rPr>
              <a:t>把所有对象都划分成各种对象类</a:t>
            </a:r>
            <a:r>
              <a:rPr lang="en-US" altLang="zh-CN" sz="2400" dirty="0">
                <a:latin typeface="+mn-ea"/>
                <a:ea typeface="+mn-ea"/>
              </a:rPr>
              <a:t>(</a:t>
            </a:r>
            <a:r>
              <a:rPr lang="zh-CN" altLang="zh-CN" sz="2400" dirty="0">
                <a:latin typeface="+mn-ea"/>
                <a:ea typeface="+mn-ea"/>
              </a:rPr>
              <a:t>简称为</a:t>
            </a:r>
            <a:r>
              <a:rPr lang="zh-CN" altLang="zh-CN" sz="2400" b="1" dirty="0">
                <a:latin typeface="+mn-ea"/>
                <a:ea typeface="+mn-ea"/>
              </a:rPr>
              <a:t>类</a:t>
            </a:r>
            <a:r>
              <a:rPr lang="en-US" altLang="zh-CN" sz="2400" dirty="0">
                <a:latin typeface="+mn-ea"/>
                <a:ea typeface="+mn-ea"/>
              </a:rPr>
              <a:t>,class)</a:t>
            </a:r>
            <a:r>
              <a:rPr lang="zh-CN" altLang="zh-CN" sz="2400" dirty="0">
                <a:latin typeface="+mn-ea"/>
                <a:ea typeface="+mn-ea"/>
              </a:rPr>
              <a:t>，每个对象类都定义了一组数据和一组方法。数据用于表示对象的静态属性，是对象的状态信息。</a:t>
            </a:r>
            <a:endParaRPr lang="en-US" altLang="zh-CN" sz="2400" dirty="0">
              <a:latin typeface="+mn-ea"/>
              <a:ea typeface="+mn-ea"/>
            </a:endParaRPr>
          </a:p>
          <a:p>
            <a:pPr marL="0" indent="648000">
              <a:lnSpc>
                <a:spcPts val="2900"/>
              </a:lnSpc>
              <a:defRPr/>
            </a:pPr>
            <a:r>
              <a:rPr lang="en-US" altLang="zh-CN" sz="2400" dirty="0">
                <a:latin typeface="+mn-ea"/>
                <a:ea typeface="+mn-ea"/>
              </a:rPr>
              <a:t>(3)</a:t>
            </a:r>
            <a:r>
              <a:rPr lang="zh-CN" altLang="en-US" sz="2400" b="1" dirty="0">
                <a:latin typeface="+mn-ea"/>
                <a:ea typeface="+mn-ea"/>
              </a:rPr>
              <a:t>继承</a:t>
            </a:r>
            <a:r>
              <a:rPr lang="zh-CN" altLang="zh-CN" sz="2400" dirty="0">
                <a:latin typeface="+mn-ea"/>
                <a:ea typeface="+mn-ea"/>
              </a:rPr>
              <a:t>按照子类</a:t>
            </a:r>
            <a:r>
              <a:rPr lang="en-US" altLang="zh-CN" sz="2400" dirty="0">
                <a:latin typeface="+mn-ea"/>
                <a:ea typeface="+mn-ea"/>
              </a:rPr>
              <a:t>(</a:t>
            </a:r>
            <a:r>
              <a:rPr lang="zh-CN" altLang="zh-CN" sz="2400" dirty="0">
                <a:latin typeface="+mn-ea"/>
                <a:ea typeface="+mn-ea"/>
              </a:rPr>
              <a:t>或称为派生类</a:t>
            </a:r>
            <a:r>
              <a:rPr lang="en-US" altLang="zh-CN" sz="2400" dirty="0">
                <a:latin typeface="+mn-ea"/>
                <a:ea typeface="+mn-ea"/>
              </a:rPr>
              <a:t>)</a:t>
            </a:r>
            <a:r>
              <a:rPr lang="zh-CN" altLang="zh-CN" sz="2400" dirty="0">
                <a:latin typeface="+mn-ea"/>
                <a:ea typeface="+mn-ea"/>
              </a:rPr>
              <a:t>与父类</a:t>
            </a:r>
            <a:r>
              <a:rPr lang="en-US" altLang="zh-CN" sz="2400" dirty="0">
                <a:latin typeface="+mn-ea"/>
                <a:ea typeface="+mn-ea"/>
              </a:rPr>
              <a:t>(</a:t>
            </a:r>
            <a:r>
              <a:rPr lang="zh-CN" altLang="zh-CN" sz="2400" dirty="0">
                <a:latin typeface="+mn-ea"/>
                <a:ea typeface="+mn-ea"/>
              </a:rPr>
              <a:t>或称为基类</a:t>
            </a:r>
            <a:r>
              <a:rPr lang="en-US" altLang="zh-CN" sz="2400" dirty="0">
                <a:latin typeface="+mn-ea"/>
                <a:ea typeface="+mn-ea"/>
              </a:rPr>
              <a:t>)</a:t>
            </a:r>
            <a:r>
              <a:rPr lang="zh-CN" altLang="zh-CN" sz="2400" dirty="0">
                <a:latin typeface="+mn-ea"/>
                <a:ea typeface="+mn-ea"/>
              </a:rPr>
              <a:t>的关系，把若干个对象类组成一个层次结构的系统</a:t>
            </a:r>
            <a:r>
              <a:rPr lang="en-US" altLang="zh-CN" sz="2400" dirty="0">
                <a:latin typeface="+mn-ea"/>
                <a:ea typeface="+mn-ea"/>
              </a:rPr>
              <a:t>(</a:t>
            </a:r>
            <a:r>
              <a:rPr lang="zh-CN" altLang="zh-CN" sz="2400" dirty="0">
                <a:latin typeface="+mn-ea"/>
                <a:ea typeface="+mn-ea"/>
              </a:rPr>
              <a:t>也称为类等级</a:t>
            </a:r>
            <a:r>
              <a:rPr lang="en-US" altLang="zh-CN" sz="2400" dirty="0">
                <a:latin typeface="+mn-ea"/>
                <a:ea typeface="+mn-ea"/>
              </a:rPr>
              <a:t>)</a:t>
            </a:r>
            <a:r>
              <a:rPr lang="zh-CN" altLang="zh-CN" sz="2400" dirty="0">
                <a:latin typeface="+mn-ea"/>
                <a:ea typeface="+mn-ea"/>
              </a:rPr>
              <a:t>。</a:t>
            </a:r>
            <a:endParaRPr lang="en-US" altLang="zh-CN" sz="2400" dirty="0">
              <a:latin typeface="+mn-ea"/>
              <a:ea typeface="+mn-ea"/>
            </a:endParaRPr>
          </a:p>
          <a:p>
            <a:pPr marL="0" indent="648000">
              <a:lnSpc>
                <a:spcPts val="2900"/>
              </a:lnSpc>
              <a:defRPr/>
            </a:pPr>
            <a:r>
              <a:rPr lang="en-US" altLang="zh-CN" sz="2400" dirty="0">
                <a:latin typeface="+mn-ea"/>
                <a:ea typeface="+mn-ea"/>
              </a:rPr>
              <a:t>(4)</a:t>
            </a:r>
            <a:r>
              <a:rPr lang="zh-CN" altLang="zh-CN" sz="2400" dirty="0">
                <a:latin typeface="+mn-ea"/>
                <a:ea typeface="+mn-ea"/>
              </a:rPr>
              <a:t>对象彼此之间仅能通过</a:t>
            </a:r>
            <a:r>
              <a:rPr lang="zh-CN" altLang="zh-CN" sz="2400" b="1" dirty="0">
                <a:latin typeface="+mn-ea"/>
                <a:ea typeface="+mn-ea"/>
              </a:rPr>
              <a:t>传递消息互相联系</a:t>
            </a:r>
            <a:r>
              <a:rPr lang="zh-CN" altLang="zh-CN" sz="2400" dirty="0">
                <a:latin typeface="+mn-ea"/>
                <a:ea typeface="+mn-ea"/>
              </a:rPr>
              <a:t>。</a:t>
            </a:r>
            <a:endParaRPr lang="en-US" altLang="zh-CN" sz="2400" dirty="0">
              <a:latin typeface="+mn-ea"/>
              <a:ea typeface="+mn-ea"/>
            </a:endParaRPr>
          </a:p>
        </p:txBody>
      </p:sp>
      <p:sp>
        <p:nvSpPr>
          <p:cNvPr id="2" name="文本框 1">
            <a:extLst>
              <a:ext uri="{FF2B5EF4-FFF2-40B4-BE49-F238E27FC236}">
                <a16:creationId xmlns:a16="http://schemas.microsoft.com/office/drawing/2014/main" id="{175BC8BE-0998-46B7-9453-6939C2597E91}"/>
              </a:ext>
            </a:extLst>
          </p:cNvPr>
          <p:cNvSpPr txBox="1"/>
          <p:nvPr/>
        </p:nvSpPr>
        <p:spPr>
          <a:xfrm>
            <a:off x="250825" y="4379913"/>
            <a:ext cx="8723313" cy="1528762"/>
          </a:xfrm>
          <a:prstGeom prst="rect">
            <a:avLst/>
          </a:prstGeom>
          <a:noFill/>
          <a:ln w="25400">
            <a:solidFill>
              <a:srgbClr val="C00000"/>
            </a:solidFill>
          </a:ln>
        </p:spPr>
        <p:txBody>
          <a:bodyPr>
            <a:spAutoFit/>
          </a:bodyPr>
          <a:lstStyle/>
          <a:p>
            <a:pPr eaLnBrk="1" hangingPunct="1">
              <a:lnSpc>
                <a:spcPts val="2800"/>
              </a:lnSpc>
              <a:defRPr/>
            </a:pPr>
            <a:r>
              <a:rPr lang="en-US" altLang="zh-CN" sz="2400" dirty="0">
                <a:latin typeface="+mn-ea"/>
                <a:ea typeface="+mn-ea"/>
              </a:rPr>
              <a:t>    </a:t>
            </a:r>
            <a:r>
              <a:rPr lang="zh-CN" altLang="zh-CN" sz="2400" dirty="0">
                <a:latin typeface="+mn-ea"/>
                <a:ea typeface="+mn-ea"/>
              </a:rPr>
              <a:t>面向对象的方法学可以用下列方程来概括：</a:t>
            </a:r>
            <a:r>
              <a:rPr lang="en-US" altLang="zh-CN" sz="2400" dirty="0">
                <a:latin typeface="+mn-ea"/>
                <a:ea typeface="+mn-ea"/>
              </a:rPr>
              <a:t>OO=</a:t>
            </a:r>
            <a:r>
              <a:rPr lang="en-US" altLang="zh-CN" sz="2400" b="1" dirty="0">
                <a:solidFill>
                  <a:srgbClr val="FF0000"/>
                </a:solidFill>
                <a:latin typeface="+mn-ea"/>
                <a:ea typeface="+mn-ea"/>
              </a:rPr>
              <a:t>objects</a:t>
            </a:r>
            <a:r>
              <a:rPr lang="en-US" altLang="zh-CN" sz="2400" dirty="0">
                <a:latin typeface="+mn-ea"/>
                <a:ea typeface="+mn-ea"/>
              </a:rPr>
              <a:t>+</a:t>
            </a:r>
          </a:p>
          <a:p>
            <a:pPr eaLnBrk="1" hangingPunct="1">
              <a:lnSpc>
                <a:spcPts val="2800"/>
              </a:lnSpc>
              <a:defRPr/>
            </a:pPr>
            <a:r>
              <a:rPr lang="en-US" altLang="zh-CN" sz="2400" b="1" dirty="0" err="1">
                <a:solidFill>
                  <a:srgbClr val="FF0000"/>
                </a:solidFill>
                <a:latin typeface="+mn-ea"/>
                <a:ea typeface="+mn-ea"/>
              </a:rPr>
              <a:t>classes</a:t>
            </a:r>
            <a:r>
              <a:rPr lang="en-US" altLang="zh-CN" sz="2400" dirty="0" err="1">
                <a:latin typeface="+mn-ea"/>
                <a:ea typeface="+mn-ea"/>
              </a:rPr>
              <a:t>+</a:t>
            </a:r>
            <a:r>
              <a:rPr lang="en-US" altLang="zh-CN" sz="2400" dirty="0" err="1">
                <a:solidFill>
                  <a:srgbClr val="FF0000"/>
                </a:solidFill>
                <a:latin typeface="+mn-ea"/>
                <a:ea typeface="+mn-ea"/>
                <a:cs typeface="Times New Roman" panose="02020603050405020304" pitchFamily="18" charset="0"/>
              </a:rPr>
              <a:t>Inheritance</a:t>
            </a:r>
            <a:r>
              <a:rPr lang="en-US" altLang="zh-CN" sz="2400" dirty="0" err="1">
                <a:latin typeface="+mn-ea"/>
                <a:ea typeface="+mn-ea"/>
                <a:cs typeface="Times New Roman" panose="02020603050405020304" pitchFamily="18" charset="0"/>
              </a:rPr>
              <a:t>+</a:t>
            </a:r>
            <a:r>
              <a:rPr lang="en-US" altLang="zh-CN" sz="2400" dirty="0" err="1">
                <a:solidFill>
                  <a:srgbClr val="FF0000"/>
                </a:solidFill>
                <a:latin typeface="+mn-ea"/>
                <a:ea typeface="+mn-ea"/>
                <a:cs typeface="Times New Roman" panose="02020603050405020304" pitchFamily="18" charset="0"/>
              </a:rPr>
              <a:t>communication</a:t>
            </a:r>
            <a:r>
              <a:rPr lang="en-US" altLang="zh-CN" sz="2400" dirty="0">
                <a:latin typeface="+mn-ea"/>
                <a:ea typeface="+mn-ea"/>
                <a:cs typeface="Times New Roman" panose="02020603050405020304" pitchFamily="18" charset="0"/>
              </a:rPr>
              <a:t> </a:t>
            </a:r>
            <a:r>
              <a:rPr lang="en-US" altLang="zh-CN" sz="2400" dirty="0">
                <a:solidFill>
                  <a:srgbClr val="FF0000"/>
                </a:solidFill>
                <a:latin typeface="+mn-ea"/>
                <a:ea typeface="+mn-ea"/>
                <a:cs typeface="Times New Roman" panose="02020603050405020304" pitchFamily="18" charset="0"/>
              </a:rPr>
              <a:t>with messages</a:t>
            </a:r>
            <a:r>
              <a:rPr lang="zh-CN" altLang="en-US" sz="2400" dirty="0">
                <a:latin typeface="+mn-ea"/>
                <a:ea typeface="+mn-ea"/>
                <a:cs typeface="Times New Roman" panose="02020603050405020304" pitchFamily="18" charset="0"/>
              </a:rPr>
              <a:t>，即，既使用对象又使用类和继承等机制，且对象之间仅能通过传递消息实现彼此通信。</a:t>
            </a:r>
          </a:p>
        </p:txBody>
      </p:sp>
      <p:sp>
        <p:nvSpPr>
          <p:cNvPr id="8" name="1 Título">
            <a:extLst>
              <a:ext uri="{FF2B5EF4-FFF2-40B4-BE49-F238E27FC236}">
                <a16:creationId xmlns:a16="http://schemas.microsoft.com/office/drawing/2014/main" id="{C69C9665-A041-4E6D-8BDD-0B0351B3A32F}"/>
              </a:ext>
            </a:extLst>
          </p:cNvPr>
          <p:cNvSpPr txBox="1">
            <a:spLocks/>
          </p:cNvSpPr>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9.1.1 </a:t>
            </a:r>
            <a:r>
              <a:rPr lang="zh-CN" altLang="en-US" sz="2400" dirty="0">
                <a:solidFill>
                  <a:srgbClr val="D9D9D9"/>
                </a:solidFill>
                <a:latin typeface="+mn-ea"/>
                <a:ea typeface="+mn-ea"/>
              </a:rPr>
              <a:t>面向对象方法学的要点</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8B5CD2E-FB5D-4A3E-95DC-28E5C49E0B0B}"/>
              </a:ext>
            </a:extLst>
          </p:cNvPr>
          <p:cNvSpPr>
            <a:spLocks noGrp="1"/>
          </p:cNvSpPr>
          <p:nvPr>
            <p:ph type="title" idx="4294967295"/>
          </p:nvPr>
        </p:nvSpPr>
        <p:spPr>
          <a:xfrm>
            <a:off x="0" y="53975"/>
            <a:ext cx="8229600" cy="1143000"/>
          </a:xfrm>
        </p:spPr>
        <p:txBody>
          <a:bodyPr/>
          <a:lstStyle/>
          <a:p>
            <a:pPr>
              <a:defRPr/>
            </a:pPr>
            <a:r>
              <a:rPr lang="en-US" altLang="zh-CN" b="1" dirty="0">
                <a:latin typeface="+mn-ea"/>
                <a:ea typeface="+mn-ea"/>
              </a:rPr>
              <a:t>9.5 </a:t>
            </a:r>
            <a:r>
              <a:rPr lang="zh-CN" altLang="en-US" b="1" dirty="0"/>
              <a:t>动态模型</a:t>
            </a:r>
          </a:p>
        </p:txBody>
      </p:sp>
      <p:sp>
        <p:nvSpPr>
          <p:cNvPr id="32775" name="TextBox 7">
            <a:extLst>
              <a:ext uri="{FF2B5EF4-FFF2-40B4-BE49-F238E27FC236}">
                <a16:creationId xmlns:a16="http://schemas.microsoft.com/office/drawing/2014/main" id="{7B778BD0-65E4-4F4C-BDD6-6AECA71998B1}"/>
              </a:ext>
            </a:extLst>
          </p:cNvPr>
          <p:cNvSpPr txBox="1">
            <a:spLocks noChangeArrowheads="1"/>
          </p:cNvSpPr>
          <p:nvPr/>
        </p:nvSpPr>
        <p:spPr bwMode="auto">
          <a:xfrm>
            <a:off x="468313" y="1557338"/>
            <a:ext cx="8280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200"/>
              </a:lnSpc>
              <a:defRPr/>
            </a:pPr>
            <a:r>
              <a:rPr lang="en-US" altLang="zh-CN" sz="2300" dirty="0">
                <a:latin typeface="+mn-ea"/>
                <a:ea typeface="+mn-ea"/>
              </a:rPr>
              <a:t>    </a:t>
            </a:r>
            <a:r>
              <a:rPr lang="zh-CN" altLang="zh-CN" sz="2400" dirty="0">
                <a:latin typeface="+mn-ea"/>
                <a:ea typeface="+mn-ea"/>
              </a:rPr>
              <a:t>状态有持续性，它占用一段时间间隔。状态与事件密不可分，一个事件分开两个状态，一个状态隔开两个事件。事件表示时刻，状态代表时间间隔。</a:t>
            </a:r>
          </a:p>
          <a:p>
            <a:pPr marL="0" indent="0">
              <a:lnSpc>
                <a:spcPts val="3200"/>
              </a:lnSpc>
              <a:defRPr/>
            </a:pPr>
            <a:r>
              <a:rPr lang="en-US" altLang="zh-CN" sz="2400" dirty="0">
                <a:latin typeface="+mn-ea"/>
                <a:ea typeface="+mn-ea"/>
              </a:rPr>
              <a:t>    </a:t>
            </a:r>
            <a:r>
              <a:rPr lang="zh-CN" altLang="zh-CN" sz="2400" dirty="0">
                <a:latin typeface="+mn-ea"/>
                <a:ea typeface="+mn-ea"/>
              </a:rPr>
              <a:t>通常，用</a:t>
            </a:r>
            <a:r>
              <a:rPr lang="en-US" altLang="zh-CN" sz="2400" dirty="0">
                <a:latin typeface="+mn-ea"/>
                <a:ea typeface="+mn-ea"/>
              </a:rPr>
              <a:t>UML</a:t>
            </a:r>
            <a:r>
              <a:rPr lang="zh-CN" altLang="zh-CN" sz="2400" dirty="0">
                <a:latin typeface="+mn-ea"/>
                <a:ea typeface="+mn-ea"/>
              </a:rPr>
              <a:t>提供的状态图来描绘对象的状态、触发状态转换的事件以及对象的行为（对事件的响应）。</a:t>
            </a:r>
          </a:p>
          <a:p>
            <a:pPr marL="0" indent="0">
              <a:lnSpc>
                <a:spcPts val="3200"/>
              </a:lnSpc>
              <a:defRPr/>
            </a:pPr>
            <a:r>
              <a:rPr lang="en-US" altLang="zh-CN" sz="2400" dirty="0">
                <a:latin typeface="+mn-ea"/>
                <a:ea typeface="+mn-ea"/>
              </a:rPr>
              <a:t>    </a:t>
            </a:r>
            <a:r>
              <a:rPr lang="zh-CN" altLang="zh-CN" sz="2400" dirty="0">
                <a:latin typeface="+mn-ea"/>
                <a:ea typeface="+mn-ea"/>
              </a:rPr>
              <a:t>每个类的动态行为用一张状态图来描绘，各个类的状态图通过共享事件合并起来，从而构成系统的动态模型。也就是说，动态模型是基于事件共享而互相关联的一组状态图的集合。</a:t>
            </a:r>
          </a:p>
        </p:txBody>
      </p:sp>
      <p:sp>
        <p:nvSpPr>
          <p:cNvPr id="8" name="1 Título">
            <a:extLst>
              <a:ext uri="{FF2B5EF4-FFF2-40B4-BE49-F238E27FC236}">
                <a16:creationId xmlns:a16="http://schemas.microsoft.com/office/drawing/2014/main" id="{6EA13688-DE85-4CF6-8416-A58A99B84FF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9.5 </a:t>
            </a:r>
            <a:r>
              <a:rPr lang="zh-CN" altLang="en-US" sz="2400" dirty="0">
                <a:solidFill>
                  <a:srgbClr val="D9D9D9"/>
                </a:solidFill>
                <a:latin typeface="+mn-ea"/>
                <a:ea typeface="+mn-ea"/>
              </a:rPr>
              <a:t>动态模型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9E6EDB2-8223-43BE-B3A4-46858BEA0EBF}"/>
              </a:ext>
            </a:extLst>
          </p:cNvPr>
          <p:cNvSpPr>
            <a:spLocks noGrp="1" noChangeArrowheads="1"/>
          </p:cNvSpPr>
          <p:nvPr>
            <p:ph type="title" idx="4294967295"/>
          </p:nvPr>
        </p:nvSpPr>
        <p:spPr>
          <a:xfrm>
            <a:off x="574675" y="449263"/>
            <a:ext cx="8101013" cy="1539875"/>
          </a:xfrm>
        </p:spPr>
        <p:txBody>
          <a:bodyPr/>
          <a:lstStyle/>
          <a:p>
            <a:pPr algn="l" eaLnBrk="1" hangingPunct="1"/>
            <a:r>
              <a:rPr lang="en-US" altLang="zh-CN" sz="4000"/>
              <a:t>UML</a:t>
            </a:r>
            <a:r>
              <a:rPr lang="zh-CN" altLang="en-US" sz="4000"/>
              <a:t>的动态建模机制包括</a:t>
            </a:r>
            <a:r>
              <a:rPr lang="zh-CN" altLang="en-US" sz="4000">
                <a:solidFill>
                  <a:srgbClr val="FF0000"/>
                </a:solidFill>
              </a:rPr>
              <a:t>顺序图</a:t>
            </a:r>
            <a:r>
              <a:rPr lang="zh-CN" altLang="en-US" sz="4000"/>
              <a:t>、</a:t>
            </a:r>
            <a:r>
              <a:rPr lang="zh-CN" altLang="en-US" sz="4000">
                <a:solidFill>
                  <a:srgbClr val="FF0000"/>
                </a:solidFill>
              </a:rPr>
              <a:t>协作图</a:t>
            </a:r>
            <a:r>
              <a:rPr lang="zh-CN" altLang="en-US" sz="4000"/>
              <a:t>、</a:t>
            </a:r>
            <a:r>
              <a:rPr lang="zh-CN" altLang="en-US" sz="4000">
                <a:solidFill>
                  <a:srgbClr val="FF0000"/>
                </a:solidFill>
              </a:rPr>
              <a:t>活动图</a:t>
            </a:r>
            <a:r>
              <a:rPr lang="zh-CN" altLang="en-US" sz="4000"/>
              <a:t>和</a:t>
            </a:r>
            <a:r>
              <a:rPr lang="zh-CN" altLang="en-US" sz="4000" b="1">
                <a:solidFill>
                  <a:srgbClr val="FF0000"/>
                </a:solidFill>
              </a:rPr>
              <a:t>状态图</a:t>
            </a:r>
            <a:r>
              <a:rPr lang="zh-CN" altLang="en-US" sz="4000"/>
              <a:t>。</a:t>
            </a:r>
            <a:endParaRPr lang="zh-CN" altLang="en-US" sz="3200" b="1">
              <a:solidFill>
                <a:srgbClr val="FF0000"/>
              </a:solidFill>
            </a:endParaRPr>
          </a:p>
        </p:txBody>
      </p:sp>
      <p:sp>
        <p:nvSpPr>
          <p:cNvPr id="68611" name="Rectangle 3">
            <a:extLst>
              <a:ext uri="{FF2B5EF4-FFF2-40B4-BE49-F238E27FC236}">
                <a16:creationId xmlns:a16="http://schemas.microsoft.com/office/drawing/2014/main" id="{395E0E70-1DBD-4241-B7CD-C05D59F1C7B9}"/>
              </a:ext>
            </a:extLst>
          </p:cNvPr>
          <p:cNvSpPr>
            <a:spLocks noChangeArrowheads="1"/>
          </p:cNvSpPr>
          <p:nvPr/>
        </p:nvSpPr>
        <p:spPr bwMode="auto">
          <a:xfrm>
            <a:off x="539750" y="2636838"/>
            <a:ext cx="82804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buClr>
                <a:schemeClr val="accent2"/>
              </a:buClr>
              <a:buFont typeface="Wingdings" panose="05000000000000000000" pitchFamily="2" charset="2"/>
              <a:buChar char="n"/>
            </a:pP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消息</a:t>
            </a:r>
          </a:p>
          <a:p>
            <a:pPr>
              <a:lnSpc>
                <a:spcPct val="140000"/>
              </a:lnSpc>
              <a:buClr>
                <a:schemeClr val="accent2"/>
              </a:buClr>
              <a:buFont typeface="Wingdings" panose="05000000000000000000" pitchFamily="2" charset="2"/>
              <a:buChar char="n"/>
            </a:pPr>
            <a:r>
              <a:rPr lang="en-US" altLang="zh-CN" sz="2800">
                <a:latin typeface="黑体" panose="02010609060101010101" pitchFamily="49" charset="-122"/>
                <a:ea typeface="黑体" panose="02010609060101010101" pitchFamily="49" charset="-122"/>
              </a:rPr>
              <a:t> </a:t>
            </a:r>
            <a:r>
              <a:rPr lang="en-US" altLang="en-US" sz="2800">
                <a:latin typeface="黑体" panose="02010609060101010101" pitchFamily="49" charset="-122"/>
                <a:ea typeface="黑体" panose="02010609060101010101" pitchFamily="49" charset="-122"/>
              </a:rPr>
              <a:t>顺序图（sequence diagram）  　</a:t>
            </a:r>
          </a:p>
          <a:p>
            <a:pPr>
              <a:lnSpc>
                <a:spcPct val="140000"/>
              </a:lnSpc>
              <a:buClr>
                <a:schemeClr val="accent2"/>
              </a:buClr>
              <a:buFont typeface="Wingdings" panose="05000000000000000000" pitchFamily="2" charset="2"/>
              <a:buChar char="n"/>
            </a:pPr>
            <a:r>
              <a:rPr lang="en-US" altLang="zh-CN" sz="2800">
                <a:latin typeface="黑体" panose="02010609060101010101" pitchFamily="49" charset="-122"/>
                <a:ea typeface="黑体" panose="02010609060101010101" pitchFamily="49" charset="-122"/>
              </a:rPr>
              <a:t> 协作图</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Collaboration diagram</a:t>
            </a:r>
            <a:r>
              <a:rPr lang="zh-CN" altLang="en-US"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a:lnSpc>
                <a:spcPct val="140000"/>
              </a:lnSpc>
              <a:buClr>
                <a:schemeClr val="accent2"/>
              </a:buClr>
              <a:buFont typeface="Wingdings" panose="05000000000000000000" pitchFamily="2" charset="2"/>
              <a:buChar char="n"/>
            </a:pPr>
            <a:r>
              <a:rPr lang="zh-CN" altLang="en-US" sz="2800">
                <a:latin typeface="黑体" panose="02010609060101010101" pitchFamily="49" charset="-122"/>
                <a:ea typeface="黑体" panose="02010609060101010101" pitchFamily="49" charset="-122"/>
              </a:rPr>
              <a:t> 活动图（</a:t>
            </a:r>
            <a:r>
              <a:rPr lang="en-US" altLang="zh-CN" sz="2800">
                <a:latin typeface="黑体" panose="02010609060101010101" pitchFamily="49" charset="-122"/>
                <a:ea typeface="黑体" panose="02010609060101010101" pitchFamily="49" charset="-122"/>
              </a:rPr>
              <a:t>Activity diagram</a:t>
            </a:r>
            <a:r>
              <a:rPr lang="zh-CN" altLang="en-US" sz="2800">
                <a:latin typeface="黑体" panose="02010609060101010101" pitchFamily="49" charset="-122"/>
                <a:ea typeface="黑体" panose="02010609060101010101" pitchFamily="49"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C6A3911-7F16-4571-9BE2-0DF40AD6601B}"/>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b="1"/>
              <a:t>动态建模机制</a:t>
            </a:r>
            <a:r>
              <a:rPr lang="zh-CN" altLang="en-US" b="1"/>
              <a:t> </a:t>
            </a:r>
            <a:r>
              <a:rPr lang="en-US" altLang="zh-CN" b="1"/>
              <a:t>-</a:t>
            </a:r>
            <a:r>
              <a:rPr lang="zh-CN" altLang="en-US" sz="3600" b="1"/>
              <a:t>消息</a:t>
            </a:r>
          </a:p>
        </p:txBody>
      </p:sp>
      <p:sp>
        <p:nvSpPr>
          <p:cNvPr id="69635" name="Rectangle 3">
            <a:extLst>
              <a:ext uri="{FF2B5EF4-FFF2-40B4-BE49-F238E27FC236}">
                <a16:creationId xmlns:a16="http://schemas.microsoft.com/office/drawing/2014/main" id="{63691824-E78B-499F-B9C7-4DF5424B71AE}"/>
              </a:ext>
            </a:extLst>
          </p:cNvPr>
          <p:cNvSpPr>
            <a:spLocks noChangeArrowheads="1"/>
          </p:cNvSpPr>
          <p:nvPr/>
        </p:nvSpPr>
        <p:spPr bwMode="auto">
          <a:xfrm>
            <a:off x="539750" y="1773238"/>
            <a:ext cx="8280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en-US" sz="2800">
                <a:latin typeface="黑体" panose="02010609060101010101" pitchFamily="49" charset="-122"/>
                <a:ea typeface="黑体" panose="02010609060101010101" pitchFamily="49" charset="-122"/>
              </a:rPr>
              <a:t>　对象间交互通过消息。　</a:t>
            </a:r>
            <a:endParaRPr lang="zh-CN" altLang="en-US" sz="2800">
              <a:latin typeface="黑体" panose="02010609060101010101" pitchFamily="49" charset="-122"/>
              <a:ea typeface="黑体" panose="02010609060101010101" pitchFamily="49" charset="-122"/>
            </a:endParaRPr>
          </a:p>
        </p:txBody>
      </p:sp>
      <p:sp>
        <p:nvSpPr>
          <p:cNvPr id="201732" name="Rectangle 4">
            <a:extLst>
              <a:ext uri="{FF2B5EF4-FFF2-40B4-BE49-F238E27FC236}">
                <a16:creationId xmlns:a16="http://schemas.microsoft.com/office/drawing/2014/main" id="{1A16CAD5-8806-4178-B970-3BB742684DC3}"/>
              </a:ext>
            </a:extLst>
          </p:cNvPr>
          <p:cNvSpPr>
            <a:spLocks noChangeArrowheads="1"/>
          </p:cNvSpPr>
          <p:nvPr/>
        </p:nvSpPr>
        <p:spPr bwMode="auto">
          <a:xfrm>
            <a:off x="900113" y="4098925"/>
            <a:ext cx="72009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sz="2800">
                <a:latin typeface="黑体" panose="02010609060101010101" pitchFamily="49" charset="-122"/>
                <a:ea typeface="黑体" panose="02010609060101010101" pitchFamily="49" charset="-122"/>
              </a:rPr>
              <a:t>2.</a:t>
            </a:r>
            <a:r>
              <a:rPr lang="zh-CN" altLang="en-US" sz="2800">
                <a:solidFill>
                  <a:srgbClr val="0066FF"/>
                </a:solidFill>
                <a:latin typeface="黑体" panose="02010609060101010101" pitchFamily="49" charset="-122"/>
                <a:ea typeface="黑体" panose="02010609060101010101" pitchFamily="49" charset="-122"/>
              </a:rPr>
              <a:t>同步消息：</a:t>
            </a:r>
            <a:r>
              <a:rPr lang="zh-CN" altLang="en-US" sz="2800">
                <a:latin typeface="黑体" panose="02010609060101010101" pitchFamily="49" charset="-122"/>
                <a:ea typeface="黑体" panose="02010609060101010101" pitchFamily="49" charset="-122"/>
              </a:rPr>
              <a:t>调用者发出消息后等待消息返回后再继续执行。</a:t>
            </a:r>
          </a:p>
        </p:txBody>
      </p:sp>
      <p:sp>
        <p:nvSpPr>
          <p:cNvPr id="201733" name="Rectangle 5">
            <a:extLst>
              <a:ext uri="{FF2B5EF4-FFF2-40B4-BE49-F238E27FC236}">
                <a16:creationId xmlns:a16="http://schemas.microsoft.com/office/drawing/2014/main" id="{AAECD269-9D4A-404E-AE8C-B1A1E718D812}"/>
              </a:ext>
            </a:extLst>
          </p:cNvPr>
          <p:cNvSpPr>
            <a:spLocks noChangeArrowheads="1"/>
          </p:cNvSpPr>
          <p:nvPr/>
        </p:nvSpPr>
        <p:spPr bwMode="auto">
          <a:xfrm>
            <a:off x="900113" y="2781300"/>
            <a:ext cx="587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latin typeface="黑体" panose="02010609060101010101" pitchFamily="49" charset="-122"/>
                <a:ea typeface="黑体" panose="02010609060101010101" pitchFamily="49" charset="-122"/>
              </a:rPr>
              <a:t>1.</a:t>
            </a:r>
            <a:r>
              <a:rPr lang="zh-CN" altLang="en-US" sz="2800">
                <a:solidFill>
                  <a:srgbClr val="0066FF"/>
                </a:solidFill>
                <a:latin typeface="黑体" panose="02010609060101010101" pitchFamily="49" charset="-122"/>
                <a:ea typeface="黑体" panose="02010609060101010101" pitchFamily="49" charset="-122"/>
              </a:rPr>
              <a:t>简单消息</a:t>
            </a:r>
            <a:r>
              <a:rPr lang="zh-CN" altLang="en-US" sz="2800">
                <a:latin typeface="黑体" panose="02010609060101010101" pitchFamily="49" charset="-122"/>
                <a:ea typeface="黑体" panose="02010609060101010101" pitchFamily="49" charset="-122"/>
              </a:rPr>
              <a:t>：没有描述通信的细节。</a:t>
            </a:r>
          </a:p>
        </p:txBody>
      </p:sp>
      <p:pic>
        <p:nvPicPr>
          <p:cNvPr id="201734" name="Picture 6">
            <a:extLst>
              <a:ext uri="{FF2B5EF4-FFF2-40B4-BE49-F238E27FC236}">
                <a16:creationId xmlns:a16="http://schemas.microsoft.com/office/drawing/2014/main" id="{2384F9EC-2E52-4A9F-A297-E83630EA7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357563"/>
            <a:ext cx="24193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735" name="Picture 7">
            <a:extLst>
              <a:ext uri="{FF2B5EF4-FFF2-40B4-BE49-F238E27FC236}">
                <a16:creationId xmlns:a16="http://schemas.microsoft.com/office/drawing/2014/main" id="{9C59B6D7-5015-4568-B357-26C7DD8CD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5373688"/>
            <a:ext cx="2324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ppt_x"/>
                                          </p:val>
                                        </p:tav>
                                        <p:tav tm="100000">
                                          <p:val>
                                            <p:strVal val="#ppt_x"/>
                                          </p:val>
                                        </p:tav>
                                      </p:tavLst>
                                    </p:anim>
                                    <p:anim calcmode="lin" valueType="num">
                                      <p:cBhvr additive="base">
                                        <p:cTn id="8" dur="500" fill="hold"/>
                                        <p:tgtEl>
                                          <p:spTgt spid="2017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4"/>
                                        </p:tgtEl>
                                        <p:attrNameLst>
                                          <p:attrName>style.visibility</p:attrName>
                                        </p:attrNameLst>
                                      </p:cBhvr>
                                      <p:to>
                                        <p:strVal val="visible"/>
                                      </p:to>
                                    </p:set>
                                    <p:anim calcmode="lin" valueType="num">
                                      <p:cBhvr additive="base">
                                        <p:cTn id="11" dur="500" fill="hold"/>
                                        <p:tgtEl>
                                          <p:spTgt spid="201734"/>
                                        </p:tgtEl>
                                        <p:attrNameLst>
                                          <p:attrName>ppt_x</p:attrName>
                                        </p:attrNameLst>
                                      </p:cBhvr>
                                      <p:tavLst>
                                        <p:tav tm="0">
                                          <p:val>
                                            <p:strVal val="#ppt_x"/>
                                          </p:val>
                                        </p:tav>
                                        <p:tav tm="100000">
                                          <p:val>
                                            <p:strVal val="#ppt_x"/>
                                          </p:val>
                                        </p:tav>
                                      </p:tavLst>
                                    </p:anim>
                                    <p:anim calcmode="lin" valueType="num">
                                      <p:cBhvr additive="base">
                                        <p:cTn id="12"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1732"/>
                                        </p:tgtEl>
                                        <p:attrNameLst>
                                          <p:attrName>style.visibility</p:attrName>
                                        </p:attrNameLst>
                                      </p:cBhvr>
                                      <p:to>
                                        <p:strVal val="visible"/>
                                      </p:to>
                                    </p:set>
                                    <p:anim calcmode="lin" valueType="num">
                                      <p:cBhvr additive="base">
                                        <p:cTn id="17" dur="500" fill="hold"/>
                                        <p:tgtEl>
                                          <p:spTgt spid="201732"/>
                                        </p:tgtEl>
                                        <p:attrNameLst>
                                          <p:attrName>ppt_x</p:attrName>
                                        </p:attrNameLst>
                                      </p:cBhvr>
                                      <p:tavLst>
                                        <p:tav tm="0">
                                          <p:val>
                                            <p:strVal val="#ppt_x"/>
                                          </p:val>
                                        </p:tav>
                                        <p:tav tm="100000">
                                          <p:val>
                                            <p:strVal val="#ppt_x"/>
                                          </p:val>
                                        </p:tav>
                                      </p:tavLst>
                                    </p:anim>
                                    <p:anim calcmode="lin" valueType="num">
                                      <p:cBhvr additive="base">
                                        <p:cTn id="18" dur="500" fill="hold"/>
                                        <p:tgtEl>
                                          <p:spTgt spid="20173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1735"/>
                                        </p:tgtEl>
                                        <p:attrNameLst>
                                          <p:attrName>style.visibility</p:attrName>
                                        </p:attrNameLst>
                                      </p:cBhvr>
                                      <p:to>
                                        <p:strVal val="visible"/>
                                      </p:to>
                                    </p:set>
                                    <p:anim calcmode="lin" valueType="num">
                                      <p:cBhvr additive="base">
                                        <p:cTn id="21" dur="500" fill="hold"/>
                                        <p:tgtEl>
                                          <p:spTgt spid="201735"/>
                                        </p:tgtEl>
                                        <p:attrNameLst>
                                          <p:attrName>ppt_x</p:attrName>
                                        </p:attrNameLst>
                                      </p:cBhvr>
                                      <p:tavLst>
                                        <p:tav tm="0">
                                          <p:val>
                                            <p:strVal val="#ppt_x"/>
                                          </p:val>
                                        </p:tav>
                                        <p:tav tm="100000">
                                          <p:val>
                                            <p:strVal val="#ppt_x"/>
                                          </p:val>
                                        </p:tav>
                                      </p:tavLst>
                                    </p:anim>
                                    <p:anim calcmode="lin" valueType="num">
                                      <p:cBhvr additive="base">
                                        <p:cTn id="22" dur="500" fill="hold"/>
                                        <p:tgtEl>
                                          <p:spTgt spid="201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8A24F6F-BBA5-48E6-8AAF-13EF97C9B6D1}"/>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b="1"/>
              <a:t>动态建模机制</a:t>
            </a:r>
            <a:r>
              <a:rPr lang="zh-CN" altLang="en-US" b="1"/>
              <a:t> </a:t>
            </a:r>
            <a:r>
              <a:rPr lang="en-US" altLang="zh-CN" b="1"/>
              <a:t>-</a:t>
            </a:r>
            <a:r>
              <a:rPr lang="zh-CN" altLang="en-US" sz="3600" b="1"/>
              <a:t>消息</a:t>
            </a:r>
          </a:p>
        </p:txBody>
      </p:sp>
      <p:sp>
        <p:nvSpPr>
          <p:cNvPr id="70659" name="Rectangle 3">
            <a:extLst>
              <a:ext uri="{FF2B5EF4-FFF2-40B4-BE49-F238E27FC236}">
                <a16:creationId xmlns:a16="http://schemas.microsoft.com/office/drawing/2014/main" id="{9739F385-DD0E-4E59-91B3-1429D450BF6D}"/>
              </a:ext>
            </a:extLst>
          </p:cNvPr>
          <p:cNvSpPr>
            <a:spLocks noChangeArrowheads="1"/>
          </p:cNvSpPr>
          <p:nvPr/>
        </p:nvSpPr>
        <p:spPr bwMode="auto">
          <a:xfrm>
            <a:off x="539750" y="1844675"/>
            <a:ext cx="828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en-US" sz="2800">
                <a:solidFill>
                  <a:srgbClr val="0066FF"/>
                </a:solidFill>
                <a:latin typeface="黑体" panose="02010609060101010101" pitchFamily="49" charset="-122"/>
                <a:ea typeface="黑体" panose="02010609060101010101" pitchFamily="49" charset="-122"/>
              </a:rPr>
              <a:t>3.异步消息：</a:t>
            </a:r>
            <a:r>
              <a:rPr lang="en-US" altLang="en-US" sz="2800">
                <a:latin typeface="黑体" panose="02010609060101010101" pitchFamily="49" charset="-122"/>
                <a:ea typeface="黑体" panose="02010609060101010101" pitchFamily="49" charset="-122"/>
              </a:rPr>
              <a:t>调用者发出消息后不等待消息返回就继续执行。</a:t>
            </a:r>
            <a:endParaRPr lang="zh-CN" altLang="en-US" sz="2800">
              <a:latin typeface="黑体" panose="02010609060101010101" pitchFamily="49" charset="-122"/>
              <a:ea typeface="黑体" panose="02010609060101010101" pitchFamily="49" charset="-122"/>
            </a:endParaRPr>
          </a:p>
        </p:txBody>
      </p:sp>
      <p:sp>
        <p:nvSpPr>
          <p:cNvPr id="202756" name="Rectangle 4">
            <a:extLst>
              <a:ext uri="{FF2B5EF4-FFF2-40B4-BE49-F238E27FC236}">
                <a16:creationId xmlns:a16="http://schemas.microsoft.com/office/drawing/2014/main" id="{10CCD962-F261-4643-A593-34C229FD9AA3}"/>
              </a:ext>
            </a:extLst>
          </p:cNvPr>
          <p:cNvSpPr>
            <a:spLocks noChangeArrowheads="1"/>
          </p:cNvSpPr>
          <p:nvPr/>
        </p:nvSpPr>
        <p:spPr bwMode="auto">
          <a:xfrm>
            <a:off x="684213" y="3573463"/>
            <a:ext cx="7704137"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en-US" sz="2800">
                <a:solidFill>
                  <a:srgbClr val="0066FF"/>
                </a:solidFill>
                <a:latin typeface="黑体" panose="02010609060101010101" pitchFamily="49" charset="-122"/>
                <a:ea typeface="黑体" panose="02010609060101010101" pitchFamily="49" charset="-122"/>
              </a:rPr>
              <a:t>4.返回消息：</a:t>
            </a:r>
            <a:r>
              <a:rPr lang="en-US" altLang="en-US" sz="2800">
                <a:latin typeface="黑体" panose="02010609060101010101" pitchFamily="49" charset="-122"/>
                <a:ea typeface="黑体" panose="02010609060101010101" pitchFamily="49" charset="-122"/>
              </a:rPr>
              <a:t>代表从过程调用的返回。</a:t>
            </a:r>
          </a:p>
          <a:p>
            <a:pPr>
              <a:lnSpc>
                <a:spcPct val="110000"/>
              </a:lnSpc>
              <a:buFont typeface="Wingdings" panose="05000000000000000000" pitchFamily="2" charset="2"/>
              <a:buNone/>
            </a:pPr>
            <a:r>
              <a:rPr lang="en-US" altLang="en-US" sz="2800">
                <a:latin typeface="黑体" panose="02010609060101010101" pitchFamily="49" charset="-122"/>
                <a:ea typeface="黑体" panose="02010609060101010101" pitchFamily="49" charset="-122"/>
              </a:rPr>
              <a:t>过程控制流:可省,隐含每个调用有配对返回  </a:t>
            </a:r>
            <a:endParaRPr lang="en-US" altLang="zh-CN" sz="2800">
              <a:latin typeface="黑体" panose="02010609060101010101" pitchFamily="49" charset="-122"/>
              <a:ea typeface="黑体" panose="02010609060101010101" pitchFamily="49" charset="-122"/>
            </a:endParaRPr>
          </a:p>
          <a:p>
            <a:pPr>
              <a:lnSpc>
                <a:spcPct val="110000"/>
              </a:lnSpc>
              <a:buFont typeface="Wingdings" panose="05000000000000000000" pitchFamily="2" charset="2"/>
              <a:buNone/>
            </a:pPr>
            <a:r>
              <a:rPr lang="en-US" altLang="en-US" sz="2800">
                <a:latin typeface="黑体" panose="02010609060101010101" pitchFamily="49" charset="-122"/>
                <a:ea typeface="黑体" panose="02010609060101010101" pitchFamily="49" charset="-122"/>
              </a:rPr>
              <a:t>非过程控制流(如异步)：不可省</a:t>
            </a:r>
            <a:endParaRPr lang="zh-CN" altLang="en-US" sz="2800">
              <a:latin typeface="黑体" panose="02010609060101010101" pitchFamily="49" charset="-122"/>
              <a:ea typeface="黑体" panose="02010609060101010101" pitchFamily="49" charset="-122"/>
            </a:endParaRPr>
          </a:p>
        </p:txBody>
      </p:sp>
      <p:pic>
        <p:nvPicPr>
          <p:cNvPr id="70661" name="Picture 5">
            <a:extLst>
              <a:ext uri="{FF2B5EF4-FFF2-40B4-BE49-F238E27FC236}">
                <a16:creationId xmlns:a16="http://schemas.microsoft.com/office/drawing/2014/main" id="{8A6142F5-2A5D-4534-973A-FC154ECC9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781300"/>
            <a:ext cx="2352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8" name="Picture 6">
            <a:extLst>
              <a:ext uri="{FF2B5EF4-FFF2-40B4-BE49-F238E27FC236}">
                <a16:creationId xmlns:a16="http://schemas.microsoft.com/office/drawing/2014/main" id="{BC4A0EE1-9008-46CD-88D3-578DA9BD1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5373688"/>
            <a:ext cx="230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additive="base">
                                        <p:cTn id="7" dur="500" fill="hold"/>
                                        <p:tgtEl>
                                          <p:spTgt spid="202756"/>
                                        </p:tgtEl>
                                        <p:attrNameLst>
                                          <p:attrName>ppt_x</p:attrName>
                                        </p:attrNameLst>
                                      </p:cBhvr>
                                      <p:tavLst>
                                        <p:tav tm="0">
                                          <p:val>
                                            <p:strVal val="#ppt_x"/>
                                          </p:val>
                                        </p:tav>
                                        <p:tav tm="100000">
                                          <p:val>
                                            <p:strVal val="#ppt_x"/>
                                          </p:val>
                                        </p:tav>
                                      </p:tavLst>
                                    </p:anim>
                                    <p:anim calcmode="lin" valueType="num">
                                      <p:cBhvr additive="base">
                                        <p:cTn id="8" dur="500" fill="hold"/>
                                        <p:tgtEl>
                                          <p:spTgt spid="20275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2758"/>
                                        </p:tgtEl>
                                        <p:attrNameLst>
                                          <p:attrName>style.visibility</p:attrName>
                                        </p:attrNameLst>
                                      </p:cBhvr>
                                      <p:to>
                                        <p:strVal val="visible"/>
                                      </p:to>
                                    </p:set>
                                    <p:anim calcmode="lin" valueType="num">
                                      <p:cBhvr additive="base">
                                        <p:cTn id="11" dur="500" fill="hold"/>
                                        <p:tgtEl>
                                          <p:spTgt spid="202758"/>
                                        </p:tgtEl>
                                        <p:attrNameLst>
                                          <p:attrName>ppt_x</p:attrName>
                                        </p:attrNameLst>
                                      </p:cBhvr>
                                      <p:tavLst>
                                        <p:tav tm="0">
                                          <p:val>
                                            <p:strVal val="#ppt_x"/>
                                          </p:val>
                                        </p:tav>
                                        <p:tav tm="100000">
                                          <p:val>
                                            <p:strVal val="#ppt_x"/>
                                          </p:val>
                                        </p:tav>
                                      </p:tavLst>
                                    </p:anim>
                                    <p:anim calcmode="lin" valueType="num">
                                      <p:cBhvr additive="base">
                                        <p:cTn id="12" dur="500" fill="hold"/>
                                        <p:tgtEl>
                                          <p:spTgt spid="202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D275F7B-8593-4DA8-9C7B-58C3A36356A5}"/>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b="1"/>
              <a:t>动态建模机制</a:t>
            </a:r>
            <a:r>
              <a:rPr lang="en-US" altLang="zh-CN" b="1"/>
              <a:t>-</a:t>
            </a:r>
            <a:r>
              <a:rPr lang="zh-CN" altLang="en-US" sz="3200" b="1"/>
              <a:t>顺序图</a:t>
            </a:r>
          </a:p>
        </p:txBody>
      </p:sp>
      <p:sp>
        <p:nvSpPr>
          <p:cNvPr id="199683" name="Rectangle 3">
            <a:extLst>
              <a:ext uri="{FF2B5EF4-FFF2-40B4-BE49-F238E27FC236}">
                <a16:creationId xmlns:a16="http://schemas.microsoft.com/office/drawing/2014/main" id="{6373B415-E891-4F5D-9565-CC96666CFD50}"/>
              </a:ext>
            </a:extLst>
          </p:cNvPr>
          <p:cNvSpPr>
            <a:spLocks noChangeArrowheads="1"/>
          </p:cNvSpPr>
          <p:nvPr/>
        </p:nvSpPr>
        <p:spPr bwMode="auto">
          <a:xfrm>
            <a:off x="539750" y="1739900"/>
            <a:ext cx="82804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lang="en-US" altLang="en-US" sz="2600">
                <a:latin typeface="黑体" panose="02010609060101010101" pitchFamily="49" charset="-122"/>
                <a:ea typeface="黑体" panose="02010609060101010101" pitchFamily="49" charset="-122"/>
              </a:rPr>
              <a:t>顺序图（sequence diagram） 描述对象间交互关系。</a:t>
            </a:r>
            <a:endParaRPr lang="en-US" altLang="zh-CN" sz="2600">
              <a:latin typeface="黑体" panose="02010609060101010101" pitchFamily="49" charset="-122"/>
              <a:ea typeface="黑体" panose="02010609060101010101" pitchFamily="49" charset="-122"/>
            </a:endParaRPr>
          </a:p>
          <a:p>
            <a:pPr>
              <a:lnSpc>
                <a:spcPct val="140000"/>
              </a:lnSpc>
            </a:pPr>
            <a:r>
              <a:rPr lang="en-US" altLang="en-US" sz="2600">
                <a:latin typeface="黑体" panose="02010609060101010101" pitchFamily="49" charset="-122"/>
                <a:ea typeface="黑体" panose="02010609060101010101" pitchFamily="49" charset="-122"/>
              </a:rPr>
              <a:t>对象用矩形框表示，框内标对象名；</a:t>
            </a:r>
          </a:p>
          <a:p>
            <a:pPr>
              <a:lnSpc>
                <a:spcPct val="140000"/>
              </a:lnSpc>
            </a:pPr>
            <a:r>
              <a:rPr lang="en-US" altLang="en-US" sz="2600">
                <a:latin typeface="黑体" panose="02010609060101010101" pitchFamily="49" charset="-122"/>
                <a:ea typeface="黑体" panose="02010609060101010101" pitchFamily="49" charset="-122"/>
              </a:rPr>
              <a:t>矩形框下的竖线代表对象的生命线；</a:t>
            </a:r>
          </a:p>
          <a:p>
            <a:pPr>
              <a:lnSpc>
                <a:spcPct val="140000"/>
              </a:lnSpc>
            </a:pPr>
            <a:r>
              <a:rPr lang="en-US" altLang="en-US" sz="2600">
                <a:latin typeface="黑体" panose="02010609060101010101" pitchFamily="49" charset="-122"/>
                <a:ea typeface="黑体" panose="02010609060101010101" pitchFamily="49" charset="-122"/>
              </a:rPr>
              <a:t>对象生命线上的细长矩形框表示对象被激活；</a:t>
            </a:r>
          </a:p>
          <a:p>
            <a:pPr>
              <a:lnSpc>
                <a:spcPct val="140000"/>
              </a:lnSpc>
            </a:pPr>
            <a:r>
              <a:rPr lang="en-US" altLang="en-US" sz="2600">
                <a:latin typeface="黑体" panose="02010609060101010101" pitchFamily="49" charset="-122"/>
                <a:ea typeface="黑体" panose="02010609060101010101" pitchFamily="49" charset="-122"/>
              </a:rPr>
              <a:t>对象间通信用对象间水平消息线表示，</a:t>
            </a:r>
            <a:r>
              <a:rPr lang="en-US" altLang="zh-CN" sz="2600">
                <a:latin typeface="黑体" panose="02010609060101010101" pitchFamily="49" charset="-122"/>
                <a:ea typeface="黑体" panose="02010609060101010101" pitchFamily="49" charset="-122"/>
              </a:rPr>
              <a:t>箭头</a:t>
            </a:r>
            <a:r>
              <a:rPr lang="zh-CN" altLang="en-US" sz="2600">
                <a:latin typeface="黑体" panose="02010609060101010101" pitchFamily="49" charset="-122"/>
                <a:ea typeface="黑体" panose="02010609060101010101" pitchFamily="49" charset="-122"/>
              </a:rPr>
              <a:t>形状表明</a:t>
            </a:r>
            <a:r>
              <a:rPr lang="en-US" altLang="en-US" sz="2600">
                <a:latin typeface="黑体" panose="02010609060101010101" pitchFamily="49" charset="-122"/>
                <a:ea typeface="黑体" panose="02010609060101010101" pitchFamily="49" charset="-122"/>
              </a:rPr>
              <a:t>消息类型（同步、异步或简单）。</a:t>
            </a:r>
            <a:endParaRPr lang="zh-CN" altLang="en-US" sz="26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 calcmode="lin" valueType="num">
                                      <p:cBhvr additive="base">
                                        <p:cTn id="7" dur="500" fill="hold"/>
                                        <p:tgtEl>
                                          <p:spTgt spid="199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6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683">
                                            <p:txEl>
                                              <p:pRg st="2" end="2"/>
                                            </p:txEl>
                                          </p:spTgt>
                                        </p:tgtEl>
                                        <p:attrNameLst>
                                          <p:attrName>style.visibility</p:attrName>
                                        </p:attrNameLst>
                                      </p:cBhvr>
                                      <p:to>
                                        <p:strVal val="visible"/>
                                      </p:to>
                                    </p:set>
                                    <p:anim calcmode="lin" valueType="num">
                                      <p:cBhvr additive="base">
                                        <p:cTn id="11" dur="500" fill="hold"/>
                                        <p:tgtEl>
                                          <p:spTgt spid="1996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96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9683">
                                            <p:txEl>
                                              <p:pRg st="3" end="3"/>
                                            </p:txEl>
                                          </p:spTgt>
                                        </p:tgtEl>
                                        <p:attrNameLst>
                                          <p:attrName>style.visibility</p:attrName>
                                        </p:attrNameLst>
                                      </p:cBhvr>
                                      <p:to>
                                        <p:strVal val="visible"/>
                                      </p:to>
                                    </p:set>
                                    <p:anim calcmode="lin" valueType="num">
                                      <p:cBhvr additive="base">
                                        <p:cTn id="15" dur="500" fill="hold"/>
                                        <p:tgtEl>
                                          <p:spTgt spid="1996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96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9683">
                                            <p:txEl>
                                              <p:pRg st="4" end="4"/>
                                            </p:txEl>
                                          </p:spTgt>
                                        </p:tgtEl>
                                        <p:attrNameLst>
                                          <p:attrName>style.visibility</p:attrName>
                                        </p:attrNameLst>
                                      </p:cBhvr>
                                      <p:to>
                                        <p:strVal val="visible"/>
                                      </p:to>
                                    </p:set>
                                    <p:anim calcmode="lin" valueType="num">
                                      <p:cBhvr additive="base">
                                        <p:cTn id="19" dur="500" fill="hold"/>
                                        <p:tgtEl>
                                          <p:spTgt spid="199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9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70000" y="635634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6DE7E8-BD74-40B2-922D-194240FC5D5C}" type="slidenum">
              <a:rPr lang="zh-CN" altLang="en-US" smtClean="0"/>
              <a:pPr/>
              <a:t>64</a:t>
            </a:fld>
            <a:endParaRPr lang="zh-CN" altLang="en-US" dirty="0"/>
          </a:p>
        </p:txBody>
      </p:sp>
      <p:sp>
        <p:nvSpPr>
          <p:cNvPr id="13" name="文本框 46"/>
          <p:cNvSpPr txBox="1"/>
          <p:nvPr/>
        </p:nvSpPr>
        <p:spPr>
          <a:xfrm>
            <a:off x="6789352" y="1420982"/>
            <a:ext cx="1278947" cy="655881"/>
          </a:xfrm>
          <a:prstGeom prst="rect">
            <a:avLst/>
          </a:prstGeom>
          <a:noFill/>
          <a:ln w="6350">
            <a:noFill/>
          </a:ln>
        </p:spPr>
        <p:txBody>
          <a:bodyPr rot="0" spcFirstLastPara="0" vert="horz" wrap="square" lIns="68580" tIns="34290" rIns="68580" bIns="34290" numCol="1" spcCol="0" rtlCol="0" fromWordArt="0" anchor="ctr" anchorCtr="0" forceAA="0" compatLnSpc="1">
            <a:noAutofit/>
          </a:bodyPr>
          <a:lstStyle/>
          <a:p>
            <a:pPr indent="95250" algn="just">
              <a:spcAft>
                <a:spcPts val="0"/>
              </a:spcAft>
            </a:pPr>
            <a:r>
              <a:rPr lang="en-US" sz="2700" kern="100" dirty="0">
                <a:solidFill>
                  <a:schemeClr val="bg1"/>
                </a:solidFill>
                <a:latin typeface="Calibri" panose="020F0502020204030204" pitchFamily="34" charset="0"/>
                <a:cs typeface="Times New Roman" panose="02020603050405020304" pitchFamily="18" charset="0"/>
              </a:rPr>
              <a:t>R</a:t>
            </a:r>
          </a:p>
        </p:txBody>
      </p:sp>
      <p:grpSp>
        <p:nvGrpSpPr>
          <p:cNvPr id="3" name="组合 2"/>
          <p:cNvGrpSpPr/>
          <p:nvPr/>
        </p:nvGrpSpPr>
        <p:grpSpPr>
          <a:xfrm>
            <a:off x="3188298" y="2076863"/>
            <a:ext cx="2160240" cy="2324332"/>
            <a:chOff x="3005826" y="1224874"/>
            <a:chExt cx="2767309" cy="2738248"/>
          </a:xfrm>
        </p:grpSpPr>
        <p:grpSp>
          <p:nvGrpSpPr>
            <p:cNvPr id="5" name="Group 22"/>
            <p:cNvGrpSpPr/>
            <p:nvPr/>
          </p:nvGrpSpPr>
          <p:grpSpPr>
            <a:xfrm>
              <a:off x="3005826" y="2625756"/>
              <a:ext cx="1348913" cy="1337366"/>
              <a:chOff x="4240774" y="3658107"/>
              <a:chExt cx="1798551" cy="1783154"/>
            </a:xfrm>
          </p:grpSpPr>
          <p:sp>
            <p:nvSpPr>
              <p:cNvPr id="31" name="Freeform: Shape 10"/>
              <p:cNvSpPr/>
              <p:nvPr/>
            </p:nvSpPr>
            <p:spPr>
              <a:xfrm>
                <a:off x="4240774"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Freeform: Shape 11"/>
              <p:cNvSpPr/>
              <p:nvPr/>
            </p:nvSpPr>
            <p:spPr>
              <a:xfrm rot="10800000">
                <a:off x="4601381"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Freeform: Shape 15"/>
              <p:cNvSpPr/>
              <p:nvPr/>
            </p:nvSpPr>
            <p:spPr bwMode="auto">
              <a:xfrm>
                <a:off x="4955342" y="4275861"/>
                <a:ext cx="354013" cy="52129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ln>
            </p:spPr>
            <p:txBody>
              <a:bodyPr anchor="ctr"/>
              <a:lstStyle/>
              <a:p>
                <a:pPr algn="ctr"/>
                <a:endParaRPr/>
              </a:p>
            </p:txBody>
          </p:sp>
        </p:grpSp>
        <p:grpSp>
          <p:nvGrpSpPr>
            <p:cNvPr id="6" name="Group 33"/>
            <p:cNvGrpSpPr/>
            <p:nvPr/>
          </p:nvGrpSpPr>
          <p:grpSpPr>
            <a:xfrm>
              <a:off x="3017374" y="1224874"/>
              <a:ext cx="1337366" cy="1348913"/>
              <a:chOff x="4240773" y="1830232"/>
              <a:chExt cx="1783154" cy="1798551"/>
            </a:xfrm>
          </p:grpSpPr>
          <p:grpSp>
            <p:nvGrpSpPr>
              <p:cNvPr id="27" name="Group 3"/>
              <p:cNvGrpSpPr/>
              <p:nvPr/>
            </p:nvGrpSpPr>
            <p:grpSpPr>
              <a:xfrm>
                <a:off x="4240773" y="1830232"/>
                <a:ext cx="1783154" cy="1798551"/>
                <a:chOff x="3273487" y="1407637"/>
                <a:chExt cx="1248068" cy="1258845"/>
              </a:xfrm>
            </p:grpSpPr>
            <p:sp>
              <p:nvSpPr>
                <p:cNvPr id="29" name="Freeform: Shape 4"/>
                <p:cNvSpPr/>
                <p:nvPr/>
              </p:nvSpPr>
              <p:spPr>
                <a:xfrm rot="5400000">
                  <a:off x="3268098" y="1413026"/>
                  <a:ext cx="1258845" cy="1248068"/>
                </a:xfrm>
                <a:custGeom>
                  <a:avLst/>
                  <a:gdLst>
                    <a:gd name="connsiteX0" fmla="*/ 186889 w 1678460"/>
                    <a:gd name="connsiteY0" fmla="*/ 1170350 h 1664090"/>
                    <a:gd name="connsiteX1" fmla="*/ 495340 w 1678460"/>
                    <a:gd name="connsiteY1" fmla="*/ 1478801 h 1664090"/>
                    <a:gd name="connsiteX2" fmla="*/ 844815 w 1678460"/>
                    <a:gd name="connsiteY2" fmla="*/ 1478801 h 1664090"/>
                    <a:gd name="connsiteX3" fmla="*/ 1491571 w 1678460"/>
                    <a:gd name="connsiteY3" fmla="*/ 832045 h 1664090"/>
                    <a:gd name="connsiteX4" fmla="*/ 1491571 w 1678460"/>
                    <a:gd name="connsiteY4" fmla="*/ 493740 h 1664090"/>
                    <a:gd name="connsiteX5" fmla="*/ 1183120 w 1678460"/>
                    <a:gd name="connsiteY5" fmla="*/ 185289 h 1664090"/>
                    <a:gd name="connsiteX6" fmla="*/ 833645 w 1678460"/>
                    <a:gd name="connsiteY6" fmla="*/ 185289 h 1664090"/>
                    <a:gd name="connsiteX7" fmla="*/ 186889 w 1678460"/>
                    <a:gd name="connsiteY7" fmla="*/ 832045 h 1664090"/>
                    <a:gd name="connsiteX8" fmla="*/ 0 w 1678460"/>
                    <a:gd name="connsiteY8" fmla="*/ 1664090 h 1664090"/>
                    <a:gd name="connsiteX9" fmla="*/ 0 w 1678460"/>
                    <a:gd name="connsiteY9" fmla="*/ 832045 h 1664090"/>
                    <a:gd name="connsiteX10" fmla="*/ 832045 w 1678460"/>
                    <a:gd name="connsiteY10" fmla="*/ 0 h 1664090"/>
                    <a:gd name="connsiteX11" fmla="*/ 1678460 w 1678460"/>
                    <a:gd name="connsiteY11" fmla="*/ 0 h 1664090"/>
                    <a:gd name="connsiteX12" fmla="*/ 1678460 w 1678460"/>
                    <a:gd name="connsiteY12" fmla="*/ 832045 h 1664090"/>
                    <a:gd name="connsiteX13" fmla="*/ 846415 w 1678460"/>
                    <a:gd name="connsiteY13" fmla="*/ 166409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8460" h="1664090">
                      <a:moveTo>
                        <a:pt x="186889" y="1170350"/>
                      </a:move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lnTo>
                        <a:pt x="833645" y="185289"/>
                      </a:lnTo>
                      <a:cubicBezTo>
                        <a:pt x="476452" y="185289"/>
                        <a:pt x="186889" y="474852"/>
                        <a:pt x="186889" y="832045"/>
                      </a:cubicBezTo>
                      <a:close/>
                      <a:moveTo>
                        <a:pt x="0" y="1664090"/>
                      </a:moveTo>
                      <a:lnTo>
                        <a:pt x="0" y="832045"/>
                      </a:lnTo>
                      <a:cubicBezTo>
                        <a:pt x="0" y="372519"/>
                        <a:pt x="372519" y="0"/>
                        <a:pt x="832045" y="0"/>
                      </a:cubicBezTo>
                      <a:lnTo>
                        <a:pt x="1678460" y="0"/>
                      </a:lnTo>
                      <a:lnTo>
                        <a:pt x="1678460" y="832045"/>
                      </a:lnTo>
                      <a:cubicBezTo>
                        <a:pt x="1678460" y="1291571"/>
                        <a:pt x="1305941" y="1664090"/>
                        <a:pt x="846415" y="166409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Freeform: Shape 5"/>
                <p:cNvSpPr/>
                <p:nvPr/>
              </p:nvSpPr>
              <p:spPr>
                <a:xfrm rot="5400000">
                  <a:off x="3538911" y="1666948"/>
                  <a:ext cx="723639" cy="749693"/>
                </a:xfrm>
                <a:custGeom>
                  <a:avLst/>
                  <a:gdLst>
                    <a:gd name="connsiteX0" fmla="*/ 112428 w 964852"/>
                    <a:gd name="connsiteY0" fmla="*/ 709448 h 999590"/>
                    <a:gd name="connsiteX1" fmla="*/ 291270 w 964852"/>
                    <a:gd name="connsiteY1" fmla="*/ 888290 h 999590"/>
                    <a:gd name="connsiteX2" fmla="*/ 487422 w 964852"/>
                    <a:gd name="connsiteY2" fmla="*/ 888290 h 999590"/>
                    <a:gd name="connsiteX3" fmla="*/ 862416 w 964852"/>
                    <a:gd name="connsiteY3" fmla="*/ 513296 h 999590"/>
                    <a:gd name="connsiteX4" fmla="*/ 862416 w 964852"/>
                    <a:gd name="connsiteY4" fmla="*/ 290142 h 999590"/>
                    <a:gd name="connsiteX5" fmla="*/ 683574 w 964852"/>
                    <a:gd name="connsiteY5" fmla="*/ 111300 h 999590"/>
                    <a:gd name="connsiteX6" fmla="*/ 487422 w 964852"/>
                    <a:gd name="connsiteY6" fmla="*/ 111300 h 999590"/>
                    <a:gd name="connsiteX7" fmla="*/ 112428 w 964852"/>
                    <a:gd name="connsiteY7" fmla="*/ 486294 h 999590"/>
                    <a:gd name="connsiteX8" fmla="*/ 0 w 964852"/>
                    <a:gd name="connsiteY8" fmla="*/ 769511 h 999590"/>
                    <a:gd name="connsiteX9" fmla="*/ 0 w 964852"/>
                    <a:gd name="connsiteY9" fmla="*/ 482426 h 999590"/>
                    <a:gd name="connsiteX10" fmla="*/ 482426 w 964852"/>
                    <a:gd name="connsiteY10" fmla="*/ 0 h 999590"/>
                    <a:gd name="connsiteX11" fmla="*/ 734773 w 964852"/>
                    <a:gd name="connsiteY11" fmla="*/ 0 h 999590"/>
                    <a:gd name="connsiteX12" fmla="*/ 964852 w 964852"/>
                    <a:gd name="connsiteY12" fmla="*/ 230079 h 999590"/>
                    <a:gd name="connsiteX13" fmla="*/ 964852 w 964852"/>
                    <a:gd name="connsiteY13" fmla="*/ 517164 h 999590"/>
                    <a:gd name="connsiteX14" fmla="*/ 482426 w 964852"/>
                    <a:gd name="connsiteY14" fmla="*/ 999590 h 999590"/>
                    <a:gd name="connsiteX15" fmla="*/ 230079 w 964852"/>
                    <a:gd name="connsiteY15" fmla="*/ 999590 h 999590"/>
                    <a:gd name="connsiteX16" fmla="*/ 0 w 964852"/>
                    <a:gd name="connsiteY16" fmla="*/ 769511 h 99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4852" h="999590">
                      <a:moveTo>
                        <a:pt x="112428" y="709448"/>
                      </a:moveTo>
                      <a:cubicBezTo>
                        <a:pt x="112428" y="808220"/>
                        <a:pt x="192498" y="888290"/>
                        <a:pt x="291270" y="888290"/>
                      </a:cubicBezTo>
                      <a:lnTo>
                        <a:pt x="487422" y="888290"/>
                      </a:lnTo>
                      <a:cubicBezTo>
                        <a:pt x="694525" y="888290"/>
                        <a:pt x="862416" y="720399"/>
                        <a:pt x="862416" y="513296"/>
                      </a:cubicBezTo>
                      <a:lnTo>
                        <a:pt x="862416" y="290142"/>
                      </a:lnTo>
                      <a:cubicBezTo>
                        <a:pt x="862416" y="191370"/>
                        <a:pt x="782346" y="111300"/>
                        <a:pt x="683574" y="111300"/>
                      </a:cubicBezTo>
                      <a:lnTo>
                        <a:pt x="487422" y="111300"/>
                      </a:lnTo>
                      <a:cubicBezTo>
                        <a:pt x="280319" y="111300"/>
                        <a:pt x="112428" y="279191"/>
                        <a:pt x="112428" y="486294"/>
                      </a:cubicBezTo>
                      <a:close/>
                      <a:moveTo>
                        <a:pt x="0" y="769511"/>
                      </a:moveTo>
                      <a:lnTo>
                        <a:pt x="0" y="482426"/>
                      </a:lnTo>
                      <a:cubicBezTo>
                        <a:pt x="0" y="215989"/>
                        <a:pt x="215989" y="0"/>
                        <a:pt x="482426" y="0"/>
                      </a:cubicBezTo>
                      <a:lnTo>
                        <a:pt x="734773" y="0"/>
                      </a:lnTo>
                      <a:cubicBezTo>
                        <a:pt x="861842" y="0"/>
                        <a:pt x="964852" y="103010"/>
                        <a:pt x="964852" y="230079"/>
                      </a:cubicBezTo>
                      <a:lnTo>
                        <a:pt x="964852" y="517164"/>
                      </a:lnTo>
                      <a:cubicBezTo>
                        <a:pt x="964852" y="783601"/>
                        <a:pt x="748863" y="999590"/>
                        <a:pt x="482426" y="999590"/>
                      </a:cubicBezTo>
                      <a:lnTo>
                        <a:pt x="230079" y="999590"/>
                      </a:lnTo>
                      <a:cubicBezTo>
                        <a:pt x="103010" y="999590"/>
                        <a:pt x="0" y="896580"/>
                        <a:pt x="0" y="76951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8" name="Freeform: Shape 17"/>
              <p:cNvSpPr/>
              <p:nvPr/>
            </p:nvSpPr>
            <p:spPr bwMode="auto">
              <a:xfrm>
                <a:off x="4961490" y="2477045"/>
                <a:ext cx="439990" cy="439990"/>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3"/>
              </a:solidFill>
              <a:ln w="9525">
                <a:noFill/>
                <a:round/>
              </a:ln>
            </p:spPr>
            <p:txBody>
              <a:bodyPr anchor="ctr"/>
              <a:lstStyle/>
              <a:p>
                <a:pPr algn="ctr"/>
                <a:endParaRPr/>
              </a:p>
            </p:txBody>
          </p:sp>
        </p:grpSp>
        <p:grpSp>
          <p:nvGrpSpPr>
            <p:cNvPr id="7" name="Group 25"/>
            <p:cNvGrpSpPr/>
            <p:nvPr/>
          </p:nvGrpSpPr>
          <p:grpSpPr>
            <a:xfrm>
              <a:off x="4424222" y="1236422"/>
              <a:ext cx="1348913" cy="1337366"/>
              <a:chOff x="6078982" y="1845629"/>
              <a:chExt cx="1798551" cy="1783154"/>
            </a:xfrm>
          </p:grpSpPr>
          <p:grpSp>
            <p:nvGrpSpPr>
              <p:cNvPr id="23" name="Group 6"/>
              <p:cNvGrpSpPr/>
              <p:nvPr/>
            </p:nvGrpSpPr>
            <p:grpSpPr>
              <a:xfrm>
                <a:off x="6078982" y="1845629"/>
                <a:ext cx="1798551" cy="1783154"/>
                <a:chOff x="4560089" y="1430787"/>
                <a:chExt cx="1258845" cy="1248068"/>
              </a:xfrm>
            </p:grpSpPr>
            <p:sp>
              <p:nvSpPr>
                <p:cNvPr id="25" name="Freeform: Shape 7"/>
                <p:cNvSpPr/>
                <p:nvPr/>
              </p:nvSpPr>
              <p:spPr>
                <a:xfrm>
                  <a:off x="4560089" y="1430787"/>
                  <a:ext cx="1258845" cy="1248068"/>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Freeform: Shape 8"/>
                <p:cNvSpPr/>
                <p:nvPr/>
              </p:nvSpPr>
              <p:spPr>
                <a:xfrm rot="10800000">
                  <a:off x="4814665" y="1660340"/>
                  <a:ext cx="749693" cy="743274"/>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4" name="Freeform: Shape 18"/>
              <p:cNvSpPr/>
              <p:nvPr/>
            </p:nvSpPr>
            <p:spPr bwMode="auto">
              <a:xfrm>
                <a:off x="6723903" y="2502993"/>
                <a:ext cx="432339" cy="338351"/>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accent2"/>
              </a:solidFill>
              <a:ln w="9525">
                <a:noFill/>
                <a:round/>
              </a:ln>
            </p:spPr>
            <p:txBody>
              <a:bodyPr anchor="ctr"/>
              <a:lstStyle/>
              <a:p>
                <a:pPr algn="ctr"/>
                <a:endParaRPr/>
              </a:p>
            </p:txBody>
          </p:sp>
        </p:grpSp>
        <p:grpSp>
          <p:nvGrpSpPr>
            <p:cNvPr id="8" name="Group 19"/>
            <p:cNvGrpSpPr/>
            <p:nvPr/>
          </p:nvGrpSpPr>
          <p:grpSpPr>
            <a:xfrm>
              <a:off x="4424222" y="2625756"/>
              <a:ext cx="1348913" cy="1337366"/>
              <a:chOff x="6078982" y="3658107"/>
              <a:chExt cx="1798551" cy="1783154"/>
            </a:xfrm>
          </p:grpSpPr>
          <p:sp>
            <p:nvSpPr>
              <p:cNvPr id="20" name="Freeform: Shape 16"/>
              <p:cNvSpPr/>
              <p:nvPr/>
            </p:nvSpPr>
            <p:spPr bwMode="auto">
              <a:xfrm>
                <a:off x="6770009" y="4338234"/>
                <a:ext cx="410267" cy="40432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4"/>
              </a:solidFill>
              <a:ln w="9525">
                <a:noFill/>
                <a:round/>
              </a:ln>
            </p:spPr>
            <p:txBody>
              <a:bodyPr anchor="ctr"/>
              <a:lstStyle/>
              <a:p>
                <a:pPr algn="ctr"/>
                <a:endParaRPr/>
              </a:p>
            </p:txBody>
          </p:sp>
          <p:sp>
            <p:nvSpPr>
              <p:cNvPr id="21" name="Freeform: Shape 28"/>
              <p:cNvSpPr/>
              <p:nvPr/>
            </p:nvSpPr>
            <p:spPr>
              <a:xfrm flipH="1">
                <a:off x="6078982" y="3658107"/>
                <a:ext cx="1798551" cy="1783154"/>
              </a:xfrm>
              <a:custGeom>
                <a:avLst/>
                <a:gdLst>
                  <a:gd name="connsiteX0" fmla="*/ 833645 w 1678460"/>
                  <a:gd name="connsiteY0" fmla="*/ 185289 h 1664090"/>
                  <a:gd name="connsiteX1" fmla="*/ 186889 w 1678460"/>
                  <a:gd name="connsiteY1" fmla="*/ 832045 h 1664090"/>
                  <a:gd name="connsiteX2" fmla="*/ 186889 w 1678460"/>
                  <a:gd name="connsiteY2" fmla="*/ 1170350 h 1664090"/>
                  <a:gd name="connsiteX3" fmla="*/ 495340 w 1678460"/>
                  <a:gd name="connsiteY3" fmla="*/ 1478801 h 1664090"/>
                  <a:gd name="connsiteX4" fmla="*/ 844815 w 1678460"/>
                  <a:gd name="connsiteY4" fmla="*/ 1478801 h 1664090"/>
                  <a:gd name="connsiteX5" fmla="*/ 1491571 w 1678460"/>
                  <a:gd name="connsiteY5" fmla="*/ 832045 h 1664090"/>
                  <a:gd name="connsiteX6" fmla="*/ 1491571 w 1678460"/>
                  <a:gd name="connsiteY6" fmla="*/ 493740 h 1664090"/>
                  <a:gd name="connsiteX7" fmla="*/ 1183120 w 1678460"/>
                  <a:gd name="connsiteY7" fmla="*/ 185289 h 1664090"/>
                  <a:gd name="connsiteX8" fmla="*/ 832045 w 1678460"/>
                  <a:gd name="connsiteY8" fmla="*/ 0 h 1664090"/>
                  <a:gd name="connsiteX9" fmla="*/ 1678460 w 1678460"/>
                  <a:gd name="connsiteY9" fmla="*/ 0 h 1664090"/>
                  <a:gd name="connsiteX10" fmla="*/ 1678460 w 1678460"/>
                  <a:gd name="connsiteY10" fmla="*/ 832045 h 1664090"/>
                  <a:gd name="connsiteX11" fmla="*/ 846415 w 1678460"/>
                  <a:gd name="connsiteY11" fmla="*/ 1664090 h 1664090"/>
                  <a:gd name="connsiteX12" fmla="*/ 0 w 1678460"/>
                  <a:gd name="connsiteY12" fmla="*/ 1664090 h 1664090"/>
                  <a:gd name="connsiteX13" fmla="*/ 0 w 1678460"/>
                  <a:gd name="connsiteY13" fmla="*/ 832045 h 1664090"/>
                  <a:gd name="connsiteX14" fmla="*/ 832045 w 1678460"/>
                  <a:gd name="connsiteY14" fmla="*/ 0 h 166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78460" h="1664090">
                    <a:moveTo>
                      <a:pt x="833645" y="185289"/>
                    </a:moveTo>
                    <a:cubicBezTo>
                      <a:pt x="476452" y="185289"/>
                      <a:pt x="186889" y="474852"/>
                      <a:pt x="186889" y="832045"/>
                    </a:cubicBezTo>
                    <a:lnTo>
                      <a:pt x="186889" y="1170350"/>
                    </a:lnTo>
                    <a:cubicBezTo>
                      <a:pt x="186889" y="1340703"/>
                      <a:pt x="324987" y="1478801"/>
                      <a:pt x="495340" y="1478801"/>
                    </a:cubicBezTo>
                    <a:lnTo>
                      <a:pt x="844815" y="1478801"/>
                    </a:lnTo>
                    <a:cubicBezTo>
                      <a:pt x="1202008" y="1478801"/>
                      <a:pt x="1491571" y="1189238"/>
                      <a:pt x="1491571" y="832045"/>
                    </a:cubicBezTo>
                    <a:lnTo>
                      <a:pt x="1491571" y="493740"/>
                    </a:lnTo>
                    <a:cubicBezTo>
                      <a:pt x="1491571" y="323387"/>
                      <a:pt x="1353473" y="185289"/>
                      <a:pt x="1183120" y="185289"/>
                    </a:cubicBezTo>
                    <a:close/>
                    <a:moveTo>
                      <a:pt x="832045" y="0"/>
                    </a:moveTo>
                    <a:lnTo>
                      <a:pt x="1678460" y="0"/>
                    </a:lnTo>
                    <a:lnTo>
                      <a:pt x="1678460" y="832045"/>
                    </a:lnTo>
                    <a:cubicBezTo>
                      <a:pt x="1678460" y="1291571"/>
                      <a:pt x="1305941" y="1664090"/>
                      <a:pt x="846415" y="1664090"/>
                    </a:cubicBezTo>
                    <a:lnTo>
                      <a:pt x="0" y="1664090"/>
                    </a:lnTo>
                    <a:lnTo>
                      <a:pt x="0" y="832045"/>
                    </a:lnTo>
                    <a:cubicBezTo>
                      <a:pt x="0" y="372519"/>
                      <a:pt x="372519" y="0"/>
                      <a:pt x="832045" y="0"/>
                    </a:cubicBez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31"/>
              <p:cNvSpPr/>
              <p:nvPr/>
            </p:nvSpPr>
            <p:spPr>
              <a:xfrm rot="10800000" flipH="1">
                <a:off x="6439589" y="4018715"/>
                <a:ext cx="1071110" cy="1061939"/>
              </a:xfrm>
              <a:custGeom>
                <a:avLst/>
                <a:gdLst>
                  <a:gd name="connsiteX0" fmla="*/ 503121 w 999590"/>
                  <a:gd name="connsiteY0" fmla="*/ 880685 h 991032"/>
                  <a:gd name="connsiteX1" fmla="*/ 888290 w 999590"/>
                  <a:gd name="connsiteY1" fmla="*/ 495516 h 991032"/>
                  <a:gd name="connsiteX2" fmla="*/ 888290 w 999590"/>
                  <a:gd name="connsiteY2" fmla="*/ 294042 h 991032"/>
                  <a:gd name="connsiteX3" fmla="*/ 704595 w 999590"/>
                  <a:gd name="connsiteY3" fmla="*/ 110347 h 991032"/>
                  <a:gd name="connsiteX4" fmla="*/ 496469 w 999590"/>
                  <a:gd name="connsiteY4" fmla="*/ 110347 h 991032"/>
                  <a:gd name="connsiteX5" fmla="*/ 111300 w 999590"/>
                  <a:gd name="connsiteY5" fmla="*/ 495516 h 991032"/>
                  <a:gd name="connsiteX6" fmla="*/ 111300 w 999590"/>
                  <a:gd name="connsiteY6" fmla="*/ 696990 h 991032"/>
                  <a:gd name="connsiteX7" fmla="*/ 294995 w 999590"/>
                  <a:gd name="connsiteY7" fmla="*/ 880685 h 991032"/>
                  <a:gd name="connsiteX8" fmla="*/ 504074 w 999590"/>
                  <a:gd name="connsiteY8" fmla="*/ 991032 h 991032"/>
                  <a:gd name="connsiteX9" fmla="*/ 236321 w 999590"/>
                  <a:gd name="connsiteY9" fmla="*/ 991032 h 991032"/>
                  <a:gd name="connsiteX10" fmla="*/ 0 w 999590"/>
                  <a:gd name="connsiteY10" fmla="*/ 754711 h 991032"/>
                  <a:gd name="connsiteX11" fmla="*/ 0 w 999590"/>
                  <a:gd name="connsiteY11" fmla="*/ 495516 h 991032"/>
                  <a:gd name="connsiteX12" fmla="*/ 495516 w 999590"/>
                  <a:gd name="connsiteY12" fmla="*/ 0 h 991032"/>
                  <a:gd name="connsiteX13" fmla="*/ 763269 w 999590"/>
                  <a:gd name="connsiteY13" fmla="*/ 0 h 991032"/>
                  <a:gd name="connsiteX14" fmla="*/ 999590 w 999590"/>
                  <a:gd name="connsiteY14" fmla="*/ 236321 h 991032"/>
                  <a:gd name="connsiteX15" fmla="*/ 999590 w 999590"/>
                  <a:gd name="connsiteY15" fmla="*/ 495516 h 991032"/>
                  <a:gd name="connsiteX16" fmla="*/ 504074 w 999590"/>
                  <a:gd name="connsiteY16" fmla="*/ 991032 h 991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99590" h="991032">
                    <a:moveTo>
                      <a:pt x="503121" y="880685"/>
                    </a:moveTo>
                    <a:cubicBezTo>
                      <a:pt x="715844" y="880685"/>
                      <a:pt x="888290" y="708239"/>
                      <a:pt x="888290" y="495516"/>
                    </a:cubicBezTo>
                    <a:lnTo>
                      <a:pt x="888290" y="294042"/>
                    </a:lnTo>
                    <a:cubicBezTo>
                      <a:pt x="888290" y="192590"/>
                      <a:pt x="806047" y="110347"/>
                      <a:pt x="704595" y="110347"/>
                    </a:cubicBezTo>
                    <a:lnTo>
                      <a:pt x="496469" y="110347"/>
                    </a:lnTo>
                    <a:cubicBezTo>
                      <a:pt x="283746" y="110347"/>
                      <a:pt x="111300" y="282793"/>
                      <a:pt x="111300" y="495516"/>
                    </a:cubicBezTo>
                    <a:lnTo>
                      <a:pt x="111300" y="696990"/>
                    </a:lnTo>
                    <a:cubicBezTo>
                      <a:pt x="111300" y="798442"/>
                      <a:pt x="193543" y="880685"/>
                      <a:pt x="294995" y="880685"/>
                    </a:cubicBezTo>
                    <a:close/>
                    <a:moveTo>
                      <a:pt x="504074" y="991032"/>
                    </a:moveTo>
                    <a:lnTo>
                      <a:pt x="236321" y="991032"/>
                    </a:lnTo>
                    <a:cubicBezTo>
                      <a:pt x="105805" y="991032"/>
                      <a:pt x="0" y="885227"/>
                      <a:pt x="0" y="754711"/>
                    </a:cubicBezTo>
                    <a:lnTo>
                      <a:pt x="0" y="495516"/>
                    </a:lnTo>
                    <a:cubicBezTo>
                      <a:pt x="0" y="221850"/>
                      <a:pt x="221850" y="0"/>
                      <a:pt x="495516" y="0"/>
                    </a:cubicBezTo>
                    <a:lnTo>
                      <a:pt x="763269" y="0"/>
                    </a:lnTo>
                    <a:cubicBezTo>
                      <a:pt x="893785" y="0"/>
                      <a:pt x="999590" y="105805"/>
                      <a:pt x="999590" y="236321"/>
                    </a:cubicBezTo>
                    <a:lnTo>
                      <a:pt x="999590" y="495516"/>
                    </a:lnTo>
                    <a:cubicBezTo>
                      <a:pt x="999590" y="769182"/>
                      <a:pt x="777740" y="991032"/>
                      <a:pt x="504074" y="991032"/>
                    </a:cubicBezTo>
                    <a:close/>
                  </a:path>
                </a:pathLst>
              </a:custGeom>
              <a:solidFill>
                <a:schemeClr val="accent4"/>
              </a:solid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9" name="文本框 8"/>
          <p:cNvSpPr txBox="1"/>
          <p:nvPr/>
        </p:nvSpPr>
        <p:spPr>
          <a:xfrm>
            <a:off x="249658" y="1140785"/>
            <a:ext cx="2938640" cy="4654608"/>
          </a:xfrm>
          <a:prstGeom prst="rect">
            <a:avLst/>
          </a:prstGeom>
          <a:noFill/>
        </p:spPr>
        <p:txBody>
          <a:bodyPr wrap="square" rtlCol="0" anchor="t">
            <a:spAutoFit/>
          </a:bodyPr>
          <a:lstStyle/>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列出启动该用例的参与者。</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列出启动用例时参与者使用的边界对象。</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列出管理该用例的控制对象。</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(4)</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根据用例描述的所有流程，按时间顺序列出分析对象之间进行消息传递的序列。</a:t>
            </a:r>
          </a:p>
        </p:txBody>
      </p:sp>
      <p:sp>
        <p:nvSpPr>
          <p:cNvPr id="45" name="文本框 44"/>
          <p:cNvSpPr txBox="1"/>
          <p:nvPr/>
        </p:nvSpPr>
        <p:spPr>
          <a:xfrm>
            <a:off x="220678" y="404664"/>
            <a:ext cx="4162417" cy="430887"/>
          </a:xfrm>
          <a:prstGeom prst="rect">
            <a:avLst/>
          </a:prstGeom>
          <a:noFill/>
        </p:spPr>
        <p:txBody>
          <a:bodyPr wrap="square" rtlCol="0" anchor="t">
            <a:spAutoFit/>
          </a:bodyPr>
          <a:lstStyle/>
          <a:p>
            <a:r>
              <a:rPr lang="zh-CN" altLang="en-US" sz="2200" b="1" dirty="0">
                <a:solidFill>
                  <a:srgbClr val="00B0F0"/>
                </a:solidFill>
                <a:sym typeface="+mn-ea"/>
              </a:rPr>
              <a:t>顺序图可以结合以下步骤绘制：</a:t>
            </a:r>
          </a:p>
        </p:txBody>
      </p:sp>
      <p:sp>
        <p:nvSpPr>
          <p:cNvPr id="46" name="文本框 45"/>
          <p:cNvSpPr txBox="1"/>
          <p:nvPr/>
        </p:nvSpPr>
        <p:spPr>
          <a:xfrm>
            <a:off x="5447999" y="1140785"/>
            <a:ext cx="3605990" cy="4654608"/>
          </a:xfrm>
          <a:prstGeom prst="rect">
            <a:avLst/>
          </a:prstGeom>
          <a:noFill/>
        </p:spPr>
        <p:txBody>
          <a:bodyPr wrap="square" rtlCol="0" anchor="t">
            <a:spAutoFit/>
          </a:bodyPr>
          <a:lstStyle/>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如果用例的事件流包括基本流和若干备选流，应对基本流和备选流分别绘制顺序图。</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如果备选流比较简单，可以将其合并到基本流中。</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(3)</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如果事件流比较复杂，可以在时间方向上将其分成多个顺序图。</a:t>
            </a:r>
          </a:p>
          <a:p>
            <a:pPr algn="l">
              <a:lnSpc>
                <a:spcPct val="150000"/>
              </a:lnSpc>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(4)</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mn-ea"/>
              </a:rPr>
              <a:t>实体对象一般不会访问边界对象和控制对象。</a:t>
            </a:r>
          </a:p>
        </p:txBody>
      </p:sp>
      <p:sp>
        <p:nvSpPr>
          <p:cNvPr id="67" name="文本框 66"/>
          <p:cNvSpPr txBox="1"/>
          <p:nvPr/>
        </p:nvSpPr>
        <p:spPr>
          <a:xfrm>
            <a:off x="4847374" y="404664"/>
            <a:ext cx="4356328" cy="430887"/>
          </a:xfrm>
          <a:prstGeom prst="rect">
            <a:avLst/>
          </a:prstGeom>
          <a:noFill/>
        </p:spPr>
        <p:txBody>
          <a:bodyPr wrap="square" rtlCol="0" anchor="t">
            <a:spAutoFit/>
          </a:bodyPr>
          <a:lstStyle/>
          <a:p>
            <a:r>
              <a:rPr lang="zh-CN" altLang="en-US" sz="2200" b="1" dirty="0">
                <a:solidFill>
                  <a:srgbClr val="2F637E"/>
                </a:solidFill>
                <a:sym typeface="+mn-ea"/>
              </a:rPr>
              <a:t>绘制顺序图需要注意以下问题：</a:t>
            </a:r>
          </a:p>
        </p:txBody>
      </p:sp>
    </p:spTree>
  </p:cSld>
  <p:clrMapOvr>
    <a:masterClrMapping/>
  </p:clrMapOvr>
  <p:transition>
    <p:cover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6">
            <a:extLst>
              <a:ext uri="{FF2B5EF4-FFF2-40B4-BE49-F238E27FC236}">
                <a16:creationId xmlns:a16="http://schemas.microsoft.com/office/drawing/2014/main" id="{73AA061F-4169-44CE-A770-F082BD35D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620713"/>
            <a:ext cx="6488112" cy="571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21F9769-1122-488C-AC1D-482952AB05E1}"/>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b="1"/>
              <a:t>动态建模机制</a:t>
            </a:r>
            <a:r>
              <a:rPr lang="en-US" altLang="zh-CN" b="1"/>
              <a:t>-</a:t>
            </a:r>
            <a:r>
              <a:rPr lang="zh-CN" altLang="en-US" sz="3200" b="1"/>
              <a:t>协作图</a:t>
            </a:r>
          </a:p>
        </p:txBody>
      </p:sp>
      <p:sp>
        <p:nvSpPr>
          <p:cNvPr id="157699" name="Rectangle 3">
            <a:extLst>
              <a:ext uri="{FF2B5EF4-FFF2-40B4-BE49-F238E27FC236}">
                <a16:creationId xmlns:a16="http://schemas.microsoft.com/office/drawing/2014/main" id="{4C2EFCD1-9DB3-4F74-B137-30F43903FA92}"/>
              </a:ext>
            </a:extLst>
          </p:cNvPr>
          <p:cNvSpPr>
            <a:spLocks noChangeArrowheads="1"/>
          </p:cNvSpPr>
          <p:nvPr/>
        </p:nvSpPr>
        <p:spPr bwMode="auto">
          <a:xfrm>
            <a:off x="539750" y="1844675"/>
            <a:ext cx="82804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60000"/>
              </a:lnSpc>
            </a:pPr>
            <a:r>
              <a:rPr lang="en-US" altLang="zh-CN" sz="2600">
                <a:latin typeface="黑体" panose="02010609060101010101" pitchFamily="49" charset="-122"/>
                <a:ea typeface="黑体" panose="02010609060101010101" pitchFamily="49" charset="-122"/>
              </a:rPr>
              <a:t>协作图</a:t>
            </a:r>
            <a:r>
              <a:rPr lang="zh-CN" altLang="en-US" sz="2600">
                <a:latin typeface="黑体" panose="02010609060101010101" pitchFamily="49" charset="-122"/>
                <a:ea typeface="黑体" panose="02010609060101010101" pitchFamily="49" charset="-122"/>
              </a:rPr>
              <a:t>（</a:t>
            </a:r>
            <a:r>
              <a:rPr lang="en-US" altLang="zh-CN" sz="2600">
                <a:latin typeface="黑体" panose="02010609060101010101" pitchFamily="49" charset="-122"/>
                <a:ea typeface="黑体" panose="02010609060101010101" pitchFamily="49" charset="-122"/>
              </a:rPr>
              <a:t>Collaboration diagram</a:t>
            </a:r>
            <a:r>
              <a:rPr lang="zh-CN" altLang="en-US" sz="2600">
                <a:latin typeface="黑体" panose="02010609060101010101" pitchFamily="49" charset="-122"/>
                <a:ea typeface="黑体" panose="02010609060101010101" pitchFamily="49" charset="-122"/>
              </a:rPr>
              <a:t>）</a:t>
            </a:r>
            <a:r>
              <a:rPr lang="en-US" altLang="en-US" sz="2600">
                <a:latin typeface="黑体" panose="02010609060101010101" pitchFamily="49" charset="-122"/>
                <a:ea typeface="黑体" panose="02010609060101010101" pitchFamily="49" charset="-122"/>
              </a:rPr>
              <a:t> 描述相互协作对象间交互关系和链接关系。</a:t>
            </a:r>
          </a:p>
          <a:p>
            <a:pPr>
              <a:lnSpc>
                <a:spcPct val="160000"/>
              </a:lnSpc>
            </a:pPr>
            <a:r>
              <a:rPr lang="en-US" altLang="en-US" sz="2600">
                <a:latin typeface="黑体" panose="02010609060101010101" pitchFamily="49" charset="-122"/>
                <a:ea typeface="黑体" panose="02010609060101010101" pitchFamily="49" charset="-122"/>
              </a:rPr>
              <a:t>顺序图着重表现交互时间顺序；</a:t>
            </a:r>
          </a:p>
          <a:p>
            <a:pPr>
              <a:lnSpc>
                <a:spcPct val="160000"/>
              </a:lnSpc>
            </a:pPr>
            <a:r>
              <a:rPr lang="en-US" altLang="en-US" sz="2600">
                <a:latin typeface="黑体" panose="02010609060101010101" pitchFamily="49" charset="-122"/>
                <a:ea typeface="黑体" panose="02010609060101010101" pitchFamily="49" charset="-122"/>
              </a:rPr>
              <a:t>协作图着重表现交互对象的静态链接消息；</a:t>
            </a:r>
          </a:p>
          <a:p>
            <a:pPr>
              <a:lnSpc>
                <a:spcPct val="160000"/>
              </a:lnSpc>
            </a:pPr>
            <a:r>
              <a:rPr lang="en-US" altLang="en-US" sz="2600">
                <a:latin typeface="黑体" panose="02010609060101010101" pitchFamily="49" charset="-122"/>
                <a:ea typeface="黑体" panose="02010609060101010101" pitchFamily="49" charset="-122"/>
              </a:rPr>
              <a:t>协作图显示对象间处理过程的分布</a:t>
            </a:r>
            <a:r>
              <a:rPr lang="en-US" altLang="zh-CN" sz="2600">
                <a:latin typeface="黑体" panose="02010609060101010101" pitchFamily="49" charset="-122"/>
                <a:ea typeface="黑体" panose="02010609060101010101" pitchFamily="49" charset="-122"/>
              </a:rPr>
              <a:t>。</a:t>
            </a:r>
            <a:endParaRPr lang="zh-CN" altLang="en-US" sz="26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anim calcmode="lin" valueType="num">
                                      <p:cBhvr additive="base">
                                        <p:cTn id="7"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anim calcmode="lin" valueType="num">
                                      <p:cBhvr additive="base">
                                        <p:cTn id="11"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769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7699">
                                            <p:txEl>
                                              <p:pRg st="3" end="3"/>
                                            </p:txEl>
                                          </p:spTgt>
                                        </p:tgtEl>
                                        <p:attrNameLst>
                                          <p:attrName>style.visibility</p:attrName>
                                        </p:attrNameLst>
                                      </p:cBhvr>
                                      <p:to>
                                        <p:strVal val="visible"/>
                                      </p:to>
                                    </p:set>
                                    <p:anim calcmode="lin" valueType="num">
                                      <p:cBhvr additive="base">
                                        <p:cTn id="15"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a:extLst>
              <a:ext uri="{FF2B5EF4-FFF2-40B4-BE49-F238E27FC236}">
                <a16:creationId xmlns:a16="http://schemas.microsoft.com/office/drawing/2014/main" id="{4016E781-48F8-4525-A6FA-56FE69084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655638"/>
            <a:ext cx="7561263"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E27D68F-5684-4301-9398-F2B1665563C3}"/>
              </a:ext>
            </a:extLst>
          </p:cNvPr>
          <p:cNvSpPr>
            <a:spLocks noGrp="1" noChangeArrowheads="1"/>
          </p:cNvSpPr>
          <p:nvPr>
            <p:ph type="title" idx="4294967295"/>
          </p:nvPr>
        </p:nvSpPr>
        <p:spPr>
          <a:xfrm>
            <a:off x="574675" y="449263"/>
            <a:ext cx="8001000" cy="963612"/>
          </a:xfrm>
        </p:spPr>
        <p:txBody>
          <a:bodyPr/>
          <a:lstStyle/>
          <a:p>
            <a:pPr algn="l" eaLnBrk="1" hangingPunct="1"/>
            <a:r>
              <a:rPr lang="en-US" altLang="en-US" b="1"/>
              <a:t>动态建模机制</a:t>
            </a:r>
            <a:r>
              <a:rPr lang="en-US" altLang="zh-CN" b="1"/>
              <a:t>-</a:t>
            </a:r>
            <a:r>
              <a:rPr lang="zh-CN" altLang="en-US" sz="3200" b="1"/>
              <a:t>活动图</a:t>
            </a:r>
          </a:p>
        </p:txBody>
      </p:sp>
      <p:sp>
        <p:nvSpPr>
          <p:cNvPr id="200707" name="Rectangle 3">
            <a:extLst>
              <a:ext uri="{FF2B5EF4-FFF2-40B4-BE49-F238E27FC236}">
                <a16:creationId xmlns:a16="http://schemas.microsoft.com/office/drawing/2014/main" id="{4520DC7D-3044-4D5B-B2F8-6E6C9C53F323}"/>
              </a:ext>
            </a:extLst>
          </p:cNvPr>
          <p:cNvSpPr>
            <a:spLocks noChangeArrowheads="1"/>
          </p:cNvSpPr>
          <p:nvPr/>
        </p:nvSpPr>
        <p:spPr bwMode="auto">
          <a:xfrm>
            <a:off x="539750" y="1341438"/>
            <a:ext cx="82804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60000"/>
              </a:lnSpc>
            </a:pPr>
            <a:r>
              <a:rPr lang="zh-CN" altLang="en-US" sz="2200">
                <a:latin typeface="黑体" panose="02010609060101010101" pitchFamily="49" charset="-122"/>
                <a:ea typeface="黑体" panose="02010609060101010101" pitchFamily="49" charset="-122"/>
              </a:rPr>
              <a:t>    活动图（</a:t>
            </a:r>
            <a:r>
              <a:rPr lang="en-US" altLang="zh-CN" sz="2200">
                <a:latin typeface="黑体" panose="02010609060101010101" pitchFamily="49" charset="-122"/>
                <a:ea typeface="黑体" panose="02010609060101010101" pitchFamily="49" charset="-122"/>
              </a:rPr>
              <a:t>Activity diagram</a:t>
            </a:r>
            <a:r>
              <a:rPr lang="zh-CN" altLang="en-US" sz="2200">
                <a:latin typeface="黑体" panose="02010609060101010101" pitchFamily="49" charset="-122"/>
                <a:ea typeface="黑体" panose="02010609060101010101" pitchFamily="49" charset="-122"/>
              </a:rPr>
              <a:t>）描述为完成某一个用例需要做的活动以及这些活动的执行顺序。</a:t>
            </a:r>
          </a:p>
          <a:p>
            <a:pPr>
              <a:lnSpc>
                <a:spcPct val="160000"/>
              </a:lnSpc>
            </a:pPr>
            <a:r>
              <a:rPr lang="zh-CN" altLang="en-US" sz="2200">
                <a:latin typeface="黑体" panose="02010609060101010101" pitchFamily="49" charset="-122"/>
                <a:ea typeface="黑体" panose="02010609060101010101" pitchFamily="49" charset="-122"/>
              </a:rPr>
              <a:t>    活动图由状态图变化而来，各自用于不同目的。状态图着重描述对象的状态变化以及触发状态变化的事件。活动图着重描述各种活动的执行顺序。</a:t>
            </a:r>
            <a:r>
              <a:rPr lang="zh-CN" altLang="en-US" sz="2200"/>
              <a:t>活动图可以看作特殊的状态图，用于对计算流程和工作建模（后者是对对象的状态建模）。活动图的状态表示计算过程中的所处的各种状态。如果状态转换的触发事件是内部动作的完成，可用活动图描述；当状态的触发事件是外部事件时，常用状态图表示。</a:t>
            </a:r>
            <a:endParaRPr lang="zh-CN" altLang="en-US" sz="2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7">
                                            <p:txEl>
                                              <p:pRg st="1" end="1"/>
                                            </p:txEl>
                                          </p:spTgt>
                                        </p:tgtEl>
                                        <p:attrNameLst>
                                          <p:attrName>style.visibility</p:attrName>
                                        </p:attrNameLst>
                                      </p:cBhvr>
                                      <p:to>
                                        <p:strVal val="visible"/>
                                      </p:to>
                                    </p:set>
                                    <p:anim calcmode="lin" valueType="num">
                                      <p:cBhvr additive="base">
                                        <p:cTn id="7"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CCA754D-6A88-466E-AFAD-5481055D03F1}"/>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
        <p:nvSpPr>
          <p:cNvPr id="6" name="内容占位符 4">
            <a:extLst>
              <a:ext uri="{FF2B5EF4-FFF2-40B4-BE49-F238E27FC236}">
                <a16:creationId xmlns:a16="http://schemas.microsoft.com/office/drawing/2014/main" id="{DC40E92A-DD0B-4923-8F72-66876E16E2B7}"/>
              </a:ext>
            </a:extLst>
          </p:cNvPr>
          <p:cNvSpPr>
            <a:spLocks noGrp="1"/>
          </p:cNvSpPr>
          <p:nvPr>
            <p:ph idx="4294967295"/>
          </p:nvPr>
        </p:nvSpPr>
        <p:spPr>
          <a:xfrm>
            <a:off x="323850" y="1000125"/>
            <a:ext cx="8229600" cy="604838"/>
          </a:xfrm>
        </p:spPr>
        <p:txBody>
          <a:bodyPr/>
          <a:lstStyle/>
          <a:p>
            <a:pPr marL="0" indent="0">
              <a:buFont typeface="Arial" charset="0"/>
              <a:buNone/>
              <a:defRPr/>
            </a:pPr>
            <a:r>
              <a:rPr lang="en-US" altLang="zh-CN" b="1" dirty="0">
                <a:latin typeface="+mn-ea"/>
              </a:rPr>
              <a:t>9.1.2.</a:t>
            </a:r>
            <a:r>
              <a:rPr lang="zh-CN" altLang="en-US" b="1" dirty="0"/>
              <a:t>面向对象方法学的优点</a:t>
            </a:r>
          </a:p>
        </p:txBody>
      </p:sp>
      <p:sp>
        <p:nvSpPr>
          <p:cNvPr id="32775" name="TextBox 7">
            <a:extLst>
              <a:ext uri="{FF2B5EF4-FFF2-40B4-BE49-F238E27FC236}">
                <a16:creationId xmlns:a16="http://schemas.microsoft.com/office/drawing/2014/main" id="{9FDB4098-E34B-4B52-B2D8-A0E5794CF10D}"/>
              </a:ext>
            </a:extLst>
          </p:cNvPr>
          <p:cNvSpPr txBox="1">
            <a:spLocks noChangeArrowheads="1"/>
          </p:cNvSpPr>
          <p:nvPr/>
        </p:nvSpPr>
        <p:spPr bwMode="auto">
          <a:xfrm>
            <a:off x="395288" y="1604963"/>
            <a:ext cx="8569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Bef>
                <a:spcPts val="1200"/>
              </a:spcBef>
              <a:spcAft>
                <a:spcPts val="600"/>
              </a:spcAft>
              <a:defRPr/>
            </a:pPr>
            <a:r>
              <a:rPr lang="en-US" altLang="zh-CN" sz="2400" b="1" dirty="0">
                <a:latin typeface="+mn-ea"/>
                <a:ea typeface="+mn-ea"/>
              </a:rPr>
              <a:t>1.</a:t>
            </a:r>
            <a:r>
              <a:rPr lang="zh-CN" altLang="en-US" sz="2400" b="1" dirty="0">
                <a:latin typeface="+mn-ea"/>
                <a:ea typeface="+mn-ea"/>
              </a:rPr>
              <a:t>与人类习惯的思维方法一致</a:t>
            </a:r>
            <a:endParaRPr lang="en-US" altLang="zh-CN" sz="2400" b="1" dirty="0">
              <a:latin typeface="+mn-ea"/>
              <a:ea typeface="+mn-ea"/>
            </a:endParaRPr>
          </a:p>
          <a:p>
            <a:pPr eaLnBrk="1" hangingPunct="1">
              <a:lnSpc>
                <a:spcPts val="3000"/>
              </a:lnSpc>
              <a:buSzPct val="70000"/>
              <a:buFont typeface="Wingdings" panose="05000000000000000000" pitchFamily="2" charset="2"/>
              <a:buChar char="l"/>
              <a:defRPr/>
            </a:pPr>
            <a:r>
              <a:rPr lang="zh-CN" altLang="zh-CN" sz="2400" dirty="0">
                <a:latin typeface="+mn-ea"/>
                <a:ea typeface="+mn-ea"/>
              </a:rPr>
              <a:t>面向对象的软件技术以对象为核心，用这种技术开发出的软件系统由对象组成。对象是由描述内部状态表示静态属性的数据，以及可以对这些数据施加的操作</a:t>
            </a:r>
            <a:r>
              <a:rPr lang="en-US" altLang="zh-CN" sz="2400" dirty="0">
                <a:latin typeface="+mn-ea"/>
                <a:ea typeface="+mn-ea"/>
              </a:rPr>
              <a:t>(</a:t>
            </a:r>
            <a:r>
              <a:rPr lang="zh-CN" altLang="zh-CN" sz="2400" dirty="0">
                <a:latin typeface="+mn-ea"/>
                <a:ea typeface="+mn-ea"/>
              </a:rPr>
              <a:t>对象的动态行为</a:t>
            </a:r>
            <a:r>
              <a:rPr lang="en-US" altLang="zh-CN" sz="2400" dirty="0">
                <a:latin typeface="+mn-ea"/>
                <a:ea typeface="+mn-ea"/>
              </a:rPr>
              <a:t>)</a:t>
            </a:r>
            <a:r>
              <a:rPr lang="zh-CN" altLang="zh-CN" sz="2400" dirty="0">
                <a:latin typeface="+mn-ea"/>
                <a:ea typeface="+mn-ea"/>
              </a:rPr>
              <a:t>，封装在一起所构成的统一体。</a:t>
            </a:r>
            <a:endParaRPr lang="en-US" altLang="zh-CN" sz="2400" dirty="0">
              <a:latin typeface="+mn-ea"/>
              <a:ea typeface="+mn-ea"/>
            </a:endParaRPr>
          </a:p>
          <a:p>
            <a:pPr eaLnBrk="1" hangingPunct="1">
              <a:lnSpc>
                <a:spcPts val="3000"/>
              </a:lnSpc>
              <a:buSzPct val="70000"/>
              <a:buFont typeface="Wingdings" panose="05000000000000000000" pitchFamily="2" charset="2"/>
              <a:buChar char="l"/>
              <a:defRPr/>
            </a:pPr>
            <a:r>
              <a:rPr lang="zh-CN" altLang="zh-CN" sz="2400" dirty="0">
                <a:latin typeface="+mn-ea"/>
                <a:ea typeface="+mn-ea"/>
              </a:rPr>
              <a:t>面向对象的设计方法基本原理是，使用现实世界的概念抽象地思考问题从而自然地解决问题。</a:t>
            </a:r>
            <a:endParaRPr lang="en-US" altLang="zh-CN" sz="2400" dirty="0">
              <a:latin typeface="+mn-ea"/>
              <a:ea typeface="+mn-ea"/>
            </a:endParaRPr>
          </a:p>
          <a:p>
            <a:pPr eaLnBrk="1" hangingPunct="1">
              <a:lnSpc>
                <a:spcPts val="3000"/>
              </a:lnSpc>
              <a:buSzPct val="70000"/>
              <a:buFont typeface="Wingdings" panose="05000000000000000000" pitchFamily="2" charset="2"/>
              <a:buChar char="l"/>
              <a:defRPr/>
            </a:pPr>
            <a:r>
              <a:rPr lang="zh-CN" altLang="zh-CN" sz="2400" dirty="0">
                <a:latin typeface="+mn-ea"/>
                <a:ea typeface="+mn-ea"/>
              </a:rPr>
              <a:t>面向对象方法学的基本原则是按照人类习惯的思维方法建立问题域的模型，开发出尽可能直观、自然地表现求解方法的软件系统。面向对象的软件系统中使用的对象，是对客观世界中实体的抽象。</a:t>
            </a:r>
            <a:endParaRPr lang="zh-CN" altLang="en-US" sz="2400" b="1" dirty="0">
              <a:latin typeface="+mn-ea"/>
              <a:ea typeface="+mn-ea"/>
            </a:endParaRPr>
          </a:p>
        </p:txBody>
      </p:sp>
      <p:sp>
        <p:nvSpPr>
          <p:cNvPr id="7" name="1 Título">
            <a:extLst>
              <a:ext uri="{FF2B5EF4-FFF2-40B4-BE49-F238E27FC236}">
                <a16:creationId xmlns:a16="http://schemas.microsoft.com/office/drawing/2014/main" id="{B276BCE2-D7DE-4B71-A29C-5EB20F785DDD}"/>
              </a:ext>
            </a:extLst>
          </p:cNvPr>
          <p:cNvSpPr txBox="1">
            <a:spLocks/>
          </p:cNvSpPr>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9.1.2 </a:t>
            </a:r>
            <a:r>
              <a:rPr lang="zh-CN" altLang="en-US" sz="2400" dirty="0">
                <a:solidFill>
                  <a:srgbClr val="D9D9D9"/>
                </a:solidFill>
                <a:latin typeface="+mn-ea"/>
                <a:ea typeface="+mn-ea"/>
              </a:rPr>
              <a:t>面向对象方法学的优点</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a:extLst>
              <a:ext uri="{FF2B5EF4-FFF2-40B4-BE49-F238E27FC236}">
                <a16:creationId xmlns:a16="http://schemas.microsoft.com/office/drawing/2014/main" id="{8A07E007-44DB-4BB5-B1CA-DD5BF540C770}"/>
              </a:ext>
            </a:extLst>
          </p:cNvPr>
          <p:cNvSpPr>
            <a:spLocks noChangeArrowheads="1"/>
          </p:cNvSpPr>
          <p:nvPr/>
        </p:nvSpPr>
        <p:spPr bwMode="auto">
          <a:xfrm>
            <a:off x="322263" y="620713"/>
            <a:ext cx="324167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400">
                <a:latin typeface="黑体" panose="02010609060101010101" pitchFamily="49" charset="-122"/>
                <a:ea typeface="黑体" panose="02010609060101010101" pitchFamily="49" charset="-122"/>
              </a:rPr>
              <a:t>业务活动流的分劈和接合用粗短线（同步杆）表示。</a:t>
            </a:r>
          </a:p>
        </p:txBody>
      </p:sp>
      <p:pic>
        <p:nvPicPr>
          <p:cNvPr id="76803" name="Picture 6">
            <a:extLst>
              <a:ext uri="{FF2B5EF4-FFF2-40B4-BE49-F238E27FC236}">
                <a16:creationId xmlns:a16="http://schemas.microsoft.com/office/drawing/2014/main" id="{44BF8A27-46ED-4FCF-B64A-EC6EBE138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88913"/>
            <a:ext cx="4814887" cy="633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4" name="Rectangle 7">
            <a:extLst>
              <a:ext uri="{FF2B5EF4-FFF2-40B4-BE49-F238E27FC236}">
                <a16:creationId xmlns:a16="http://schemas.microsoft.com/office/drawing/2014/main" id="{C6DC6278-DF72-4495-842E-67D781FF1380}"/>
              </a:ext>
            </a:extLst>
          </p:cNvPr>
          <p:cNvSpPr>
            <a:spLocks noChangeArrowheads="1"/>
          </p:cNvSpPr>
          <p:nvPr/>
        </p:nvSpPr>
        <p:spPr bwMode="auto">
          <a:xfrm>
            <a:off x="323850" y="2133600"/>
            <a:ext cx="33829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400">
                <a:latin typeface="黑体" panose="02010609060101010101" pitchFamily="49" charset="-122"/>
                <a:ea typeface="黑体" panose="02010609060101010101" pitchFamily="49" charset="-122"/>
              </a:rPr>
              <a:t>一入多出为分劈；    </a:t>
            </a:r>
          </a:p>
          <a:p>
            <a:pPr>
              <a:lnSpc>
                <a:spcPct val="110000"/>
              </a:lnSpc>
            </a:pPr>
            <a:r>
              <a:rPr lang="zh-CN" altLang="en-US" sz="2400">
                <a:latin typeface="黑体" panose="02010609060101010101" pitchFamily="49" charset="-122"/>
                <a:ea typeface="黑体" panose="02010609060101010101" pitchFamily="49" charset="-122"/>
              </a:rPr>
              <a:t>多入单出为接合。</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F673E4AC-A6F4-4002-8BD3-E5FD9E4A1B1D}"/>
              </a:ext>
            </a:extLst>
          </p:cNvPr>
          <p:cNvSpPr>
            <a:spLocks noChangeArrowheads="1"/>
          </p:cNvSpPr>
          <p:nvPr/>
        </p:nvSpPr>
        <p:spPr bwMode="auto">
          <a:xfrm>
            <a:off x="323850" y="635000"/>
            <a:ext cx="302418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泳道：</a:t>
            </a:r>
          </a:p>
          <a:p>
            <a:r>
              <a:rPr lang="zh-CN" altLang="en-US" sz="2800">
                <a:latin typeface="黑体" panose="02010609060101010101" pitchFamily="49" charset="-122"/>
                <a:ea typeface="黑体" panose="02010609060101010101" pitchFamily="49" charset="-122"/>
              </a:rPr>
              <a:t> </a:t>
            </a:r>
            <a:r>
              <a:rPr lang="zh-CN" altLang="en-US" sz="2600">
                <a:latin typeface="黑体" panose="02010609060101010101" pitchFamily="49" charset="-122"/>
                <a:ea typeface="黑体" panose="02010609060101010101" pitchFamily="49" charset="-122"/>
              </a:rPr>
              <a:t>对象对活动的责任，泳道把活动分成若干组，把组指定给对象，对象履行该组活动。</a:t>
            </a:r>
          </a:p>
        </p:txBody>
      </p:sp>
      <p:pic>
        <p:nvPicPr>
          <p:cNvPr id="77827" name="Picture 5">
            <a:extLst>
              <a:ext uri="{FF2B5EF4-FFF2-40B4-BE49-F238E27FC236}">
                <a16:creationId xmlns:a16="http://schemas.microsoft.com/office/drawing/2014/main" id="{192BA159-F20C-49D3-A921-6F273AAD7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4450"/>
            <a:ext cx="5688013" cy="640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C4EBAB-D529-4352-A239-1F9E9724482B}"/>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78851" name="2 Subtítulo">
            <a:extLst>
              <a:ext uri="{FF2B5EF4-FFF2-40B4-BE49-F238E27FC236}">
                <a16:creationId xmlns:a16="http://schemas.microsoft.com/office/drawing/2014/main" id="{299E1006-A06A-4B99-8473-316355CF53A4}"/>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pic>
        <p:nvPicPr>
          <p:cNvPr id="78852" name="Imagen 5" descr="C:\Users\Design\Documents\Edu\Product Launch\shadown.png">
            <a:extLst>
              <a:ext uri="{FF2B5EF4-FFF2-40B4-BE49-F238E27FC236}">
                <a16:creationId xmlns:a16="http://schemas.microsoft.com/office/drawing/2014/main" id="{8C325EC3-69CB-45FC-B1C5-58405337D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Imagen 5" descr="C:\Users\Design\Documents\Edu\Product Launch\shadown.png">
            <a:extLst>
              <a:ext uri="{FF2B5EF4-FFF2-40B4-BE49-F238E27FC236}">
                <a16:creationId xmlns:a16="http://schemas.microsoft.com/office/drawing/2014/main" id="{462D851D-B514-444E-AEF3-F393430D0E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Box 3">
            <a:hlinkClick r:id="rId5" action="ppaction://hlinksldjump"/>
            <a:extLst>
              <a:ext uri="{FF2B5EF4-FFF2-40B4-BE49-F238E27FC236}">
                <a16:creationId xmlns:a16="http://schemas.microsoft.com/office/drawing/2014/main" id="{2B24CC47-C6EE-43C4-A945-53296ECC463C}"/>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5" name="TextBox 4">
            <a:hlinkClick r:id="rId6" action="ppaction://hlinksldjump"/>
            <a:extLst>
              <a:ext uri="{FF2B5EF4-FFF2-40B4-BE49-F238E27FC236}">
                <a16:creationId xmlns:a16="http://schemas.microsoft.com/office/drawing/2014/main" id="{DC37E627-FBA9-4EEE-85E5-AC41455D86B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6" name="TextBox 5">
            <a:extLst>
              <a:ext uri="{FF2B5EF4-FFF2-40B4-BE49-F238E27FC236}">
                <a16:creationId xmlns:a16="http://schemas.microsoft.com/office/drawing/2014/main" id="{39AB3699-3FE4-4A79-BED4-E411FF0B4F3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7" name="TextBox 6">
            <a:extLst>
              <a:ext uri="{FF2B5EF4-FFF2-40B4-BE49-F238E27FC236}">
                <a16:creationId xmlns:a16="http://schemas.microsoft.com/office/drawing/2014/main" id="{6630DEF8-358D-41DC-87BE-B8EB37C0ABDE}"/>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3">
            <a:extLst>
              <a:ext uri="{FF2B5EF4-FFF2-40B4-BE49-F238E27FC236}">
                <a16:creationId xmlns:a16="http://schemas.microsoft.com/office/drawing/2014/main" id="{67F310EB-029E-4539-9BC5-FE8A94888848}"/>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400" b="1" dirty="0">
                <a:solidFill>
                  <a:srgbClr val="9999CC">
                    <a:lumMod val="50000"/>
                  </a:srgbClr>
                </a:solidFill>
                <a:latin typeface="+mn-ea"/>
              </a:rPr>
              <a:t>   </a:t>
            </a:r>
            <a:r>
              <a:rPr kumimoji="1" lang="en-US" altLang="zh-CN" sz="2400" b="1" dirty="0">
                <a:latin typeface="+mn-ea"/>
              </a:rPr>
              <a:t>9.1   </a:t>
            </a:r>
            <a:r>
              <a:rPr kumimoji="1" lang="zh-CN" altLang="en-US" sz="2400" b="1" dirty="0">
                <a:latin typeface="+mn-ea"/>
              </a:rPr>
              <a:t>面向对象方法学概述</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9.2   </a:t>
            </a:r>
            <a:r>
              <a:rPr kumimoji="1" lang="zh-CN" altLang="en-US" sz="2400" b="1" dirty="0">
                <a:latin typeface="+mn-ea"/>
              </a:rPr>
              <a:t>面向对象的概念</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9.3   </a:t>
            </a:r>
            <a:r>
              <a:rPr kumimoji="1" lang="zh-CN" altLang="en-US" sz="2400" b="1" dirty="0">
                <a:latin typeface="+mn-ea"/>
              </a:rPr>
              <a:t>面向对象模型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9.4   </a:t>
            </a:r>
            <a:r>
              <a:rPr kumimoji="1" lang="zh-CN" altLang="en-US" sz="2400" b="1" dirty="0">
                <a:latin typeface="+mn-ea"/>
              </a:rPr>
              <a:t>对象模型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9.5   </a:t>
            </a:r>
            <a:r>
              <a:rPr kumimoji="1" lang="zh-CN" altLang="en-US" sz="2400" b="1" dirty="0">
                <a:latin typeface="+mn-ea"/>
              </a:rPr>
              <a:t>动态模型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9.6   </a:t>
            </a:r>
            <a:r>
              <a:rPr kumimoji="1" lang="zh-CN" altLang="en-US" sz="2400" b="1" dirty="0">
                <a:latin typeface="+mn-ea"/>
              </a:rPr>
              <a:t>功能模型</a:t>
            </a:r>
            <a:endParaRPr kumimoji="1" lang="en-US" altLang="zh-CN" sz="2400" b="1" dirty="0">
              <a:latin typeface="+mn-ea"/>
            </a:endParaRPr>
          </a:p>
          <a:p>
            <a:pPr marL="0" indent="0" eaLnBrk="1" hangingPunct="1">
              <a:spcBef>
                <a:spcPct val="50000"/>
              </a:spcBef>
              <a:buClrTx/>
              <a:buSzTx/>
              <a:buFont typeface="Wingdings" pitchFamily="2" charset="2"/>
              <a:buNone/>
              <a:defRPr/>
            </a:pPr>
            <a:r>
              <a:rPr kumimoji="1" lang="en-US" altLang="zh-CN" sz="2400" b="1" dirty="0">
                <a:latin typeface="+mn-ea"/>
              </a:rPr>
              <a:t>   9.7   3</a:t>
            </a:r>
            <a:r>
              <a:rPr kumimoji="1" lang="zh-CN" altLang="en-US" sz="2400" b="1" dirty="0">
                <a:latin typeface="+mn-ea"/>
              </a:rPr>
              <a:t>种模型之间的关系</a:t>
            </a:r>
            <a:r>
              <a:rPr kumimoji="1" lang="en-US" altLang="zh-CN" sz="2400" b="1" dirty="0">
                <a:solidFill>
                  <a:srgbClr val="9999CC">
                    <a:lumMod val="50000"/>
                  </a:srgbClr>
                </a:solidFill>
                <a:latin typeface="+mn-ea"/>
              </a:rPr>
              <a:t> </a:t>
            </a:r>
            <a:endParaRPr kumimoji="1" lang="zh-CN" altLang="en-US" sz="2400" b="1" dirty="0">
              <a:solidFill>
                <a:srgbClr val="9999CC">
                  <a:lumMod val="50000"/>
                </a:srgbClr>
              </a:solidFill>
              <a:latin typeface="+mn-ea"/>
            </a:endParaRPr>
          </a:p>
        </p:txBody>
      </p:sp>
      <p:sp>
        <p:nvSpPr>
          <p:cNvPr id="13" name="1 Título">
            <a:extLst>
              <a:ext uri="{FF2B5EF4-FFF2-40B4-BE49-F238E27FC236}">
                <a16:creationId xmlns:a16="http://schemas.microsoft.com/office/drawing/2014/main" id="{2C6FF5EE-D0A6-42DF-95DC-0DA44E847F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
        <p:nvSpPr>
          <p:cNvPr id="14" name="矩形 13">
            <a:extLst>
              <a:ext uri="{FF2B5EF4-FFF2-40B4-BE49-F238E27FC236}">
                <a16:creationId xmlns:a16="http://schemas.microsoft.com/office/drawing/2014/main" id="{9ADB63E3-4034-4066-936E-A955C1F756B9}"/>
              </a:ext>
            </a:extLst>
          </p:cNvPr>
          <p:cNvSpPr/>
          <p:nvPr/>
        </p:nvSpPr>
        <p:spPr>
          <a:xfrm>
            <a:off x="927100" y="45132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AD199E45-C36A-4DEB-A71E-949F484139F1}"/>
              </a:ext>
            </a:extLst>
          </p:cNvPr>
          <p:cNvSpPr/>
          <p:nvPr/>
        </p:nvSpPr>
        <p:spPr>
          <a:xfrm rot="5400000">
            <a:off x="335756" y="45997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17F3558-2961-41B4-93B1-D0727E23C2B7}"/>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4F67F26E-085C-4420-842C-B2B2D031F0A8}"/>
              </a:ext>
            </a:extLst>
          </p:cNvPr>
          <p:cNvSpPr txBox="1">
            <a:spLocks noChangeArrowheads="1"/>
          </p:cNvSpPr>
          <p:nvPr/>
        </p:nvSpPr>
        <p:spPr bwMode="auto">
          <a:xfrm>
            <a:off x="323850" y="1268413"/>
            <a:ext cx="86407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3000"/>
              </a:lnSpc>
              <a:buSzPct val="70000"/>
              <a:buFont typeface="Wingdings" panose="05000000000000000000" pitchFamily="2" charset="2"/>
              <a:buChar char="l"/>
              <a:defRPr/>
            </a:pPr>
            <a:r>
              <a:rPr lang="zh-CN" altLang="zh-CN" sz="2400" b="1" dirty="0">
                <a:solidFill>
                  <a:srgbClr val="C00000"/>
                </a:solidFill>
                <a:latin typeface="+mn-ea"/>
                <a:ea typeface="+mn-ea"/>
              </a:rPr>
              <a:t>功能模型</a:t>
            </a:r>
            <a:r>
              <a:rPr lang="zh-CN" altLang="zh-CN" sz="2400" dirty="0">
                <a:latin typeface="+mn-ea"/>
                <a:ea typeface="+mn-ea"/>
              </a:rPr>
              <a:t>表示变化的系统的“功能”性质，它指明系统应该“做什么”，因此更直接地反映了用户对目标系统的需求。</a:t>
            </a:r>
          </a:p>
          <a:p>
            <a:pPr>
              <a:lnSpc>
                <a:spcPts val="3000"/>
              </a:lnSpc>
              <a:buSzPct val="70000"/>
              <a:buFont typeface="Wingdings" panose="05000000000000000000" pitchFamily="2" charset="2"/>
              <a:buChar char="l"/>
              <a:defRPr/>
            </a:pPr>
            <a:r>
              <a:rPr lang="zh-CN" altLang="zh-CN" sz="2400" b="1" dirty="0">
                <a:solidFill>
                  <a:srgbClr val="C00000"/>
                </a:solidFill>
                <a:latin typeface="+mn-ea"/>
                <a:ea typeface="+mn-ea"/>
              </a:rPr>
              <a:t>功能模型</a:t>
            </a:r>
            <a:r>
              <a:rPr lang="zh-CN" altLang="zh-CN" sz="2400" dirty="0">
                <a:latin typeface="+mn-ea"/>
                <a:ea typeface="+mn-ea"/>
              </a:rPr>
              <a:t>由一组数据流图组成。建立功能模型有助于软件开发人员更深入地理解问题域，改进和完善自己的设计。</a:t>
            </a:r>
            <a:endParaRPr lang="en-US" altLang="zh-CN" sz="2400" dirty="0">
              <a:latin typeface="+mn-ea"/>
              <a:ea typeface="+mn-ea"/>
            </a:endParaRPr>
          </a:p>
          <a:p>
            <a:pPr>
              <a:lnSpc>
                <a:spcPts val="3000"/>
              </a:lnSpc>
              <a:buSzPct val="70000"/>
              <a:buFont typeface="Wingdings" panose="05000000000000000000" pitchFamily="2" charset="2"/>
              <a:buChar char="l"/>
              <a:defRPr/>
            </a:pPr>
            <a:r>
              <a:rPr lang="en-US" altLang="zh-CN" sz="2400" dirty="0">
                <a:latin typeface="+mn-ea"/>
                <a:ea typeface="+mn-ea"/>
              </a:rPr>
              <a:t>UML</a:t>
            </a:r>
            <a:r>
              <a:rPr lang="zh-CN" altLang="zh-CN" sz="2400" dirty="0">
                <a:latin typeface="+mn-ea"/>
                <a:ea typeface="+mn-ea"/>
              </a:rPr>
              <a:t>提供的用例图是进行需求分析和建立功能模型的强有力工具。在</a:t>
            </a:r>
            <a:r>
              <a:rPr lang="en-US" altLang="zh-CN" sz="2400" dirty="0">
                <a:latin typeface="+mn-ea"/>
                <a:ea typeface="+mn-ea"/>
              </a:rPr>
              <a:t>UML</a:t>
            </a:r>
            <a:r>
              <a:rPr lang="zh-CN" altLang="zh-CN" sz="2400" dirty="0">
                <a:latin typeface="+mn-ea"/>
                <a:ea typeface="+mn-ea"/>
              </a:rPr>
              <a:t>中把用用例图建立起来的系统模型称为</a:t>
            </a:r>
            <a:r>
              <a:rPr lang="zh-CN" altLang="zh-CN" sz="2400" b="1" dirty="0">
                <a:latin typeface="+mn-ea"/>
                <a:ea typeface="+mn-ea"/>
              </a:rPr>
              <a:t>用例模型</a:t>
            </a:r>
            <a:r>
              <a:rPr lang="zh-CN" altLang="zh-CN" sz="2400" dirty="0">
                <a:latin typeface="+mn-ea"/>
                <a:ea typeface="+mn-ea"/>
              </a:rPr>
              <a:t>。</a:t>
            </a:r>
          </a:p>
          <a:p>
            <a:pPr>
              <a:lnSpc>
                <a:spcPts val="3000"/>
              </a:lnSpc>
              <a:buSzPct val="70000"/>
              <a:buFont typeface="Wingdings" panose="05000000000000000000" pitchFamily="2" charset="2"/>
              <a:buChar char="l"/>
              <a:defRPr/>
            </a:pPr>
            <a:r>
              <a:rPr lang="zh-CN" altLang="zh-CN" sz="2400" dirty="0">
                <a:latin typeface="+mn-ea"/>
                <a:ea typeface="+mn-ea"/>
              </a:rPr>
              <a:t>使用</a:t>
            </a:r>
            <a:r>
              <a:rPr lang="zh-CN" altLang="zh-CN" sz="2400" b="1" dirty="0">
                <a:latin typeface="+mn-ea"/>
                <a:ea typeface="+mn-ea"/>
              </a:rPr>
              <a:t>用例模型</a:t>
            </a:r>
            <a:r>
              <a:rPr lang="zh-CN" altLang="zh-CN" sz="2400" dirty="0">
                <a:latin typeface="+mn-ea"/>
                <a:ea typeface="+mn-ea"/>
              </a:rPr>
              <a:t>代替传统的功能说明，往往能够更好地获取用户需求，它所回答的问题是“系统应该为每个（或每类）用户做什么”。</a:t>
            </a:r>
          </a:p>
          <a:p>
            <a:pPr>
              <a:lnSpc>
                <a:spcPts val="3000"/>
              </a:lnSpc>
              <a:buSzPct val="70000"/>
              <a:buFont typeface="Wingdings" panose="05000000000000000000" pitchFamily="2" charset="2"/>
              <a:buChar char="l"/>
              <a:defRPr/>
            </a:pPr>
            <a:r>
              <a:rPr lang="zh-CN" altLang="zh-CN" sz="2400" b="1" dirty="0">
                <a:latin typeface="+mn-ea"/>
                <a:ea typeface="+mn-ea"/>
              </a:rPr>
              <a:t>用例模型</a:t>
            </a:r>
            <a:r>
              <a:rPr lang="zh-CN" altLang="zh-CN" sz="2400" dirty="0">
                <a:latin typeface="+mn-ea"/>
                <a:ea typeface="+mn-ea"/>
              </a:rPr>
              <a:t>描述的是外部行为者</a:t>
            </a:r>
            <a:r>
              <a:rPr lang="en-US" altLang="zh-CN" sz="2400" dirty="0">
                <a:latin typeface="+mn-ea"/>
                <a:ea typeface="+mn-ea"/>
              </a:rPr>
              <a:t>(actor</a:t>
            </a:r>
            <a:r>
              <a:rPr lang="zh-CN" altLang="zh-CN" sz="2400" dirty="0">
                <a:latin typeface="+mn-ea"/>
                <a:ea typeface="+mn-ea"/>
              </a:rPr>
              <a:t>）所理解的系统功能。用例模型的建立是系统开发者和用户反复讨论的结果，它描述了开发者和用户对需求规格所达成的共识。</a:t>
            </a:r>
          </a:p>
        </p:txBody>
      </p:sp>
      <p:sp>
        <p:nvSpPr>
          <p:cNvPr id="8" name="1 Título">
            <a:extLst>
              <a:ext uri="{FF2B5EF4-FFF2-40B4-BE49-F238E27FC236}">
                <a16:creationId xmlns:a16="http://schemas.microsoft.com/office/drawing/2014/main" id="{1434E301-5954-48A3-8E43-626B0964E8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E55316C2-307F-455C-84E7-4A46FB8856C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
        <p:nvSpPr>
          <p:cNvPr id="26628" name="标题 3">
            <a:extLst>
              <a:ext uri="{FF2B5EF4-FFF2-40B4-BE49-F238E27FC236}">
                <a16:creationId xmlns:a16="http://schemas.microsoft.com/office/drawing/2014/main" id="{6CD8A096-6498-4737-8CFB-FA0709B68A83}"/>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6" name="内容占位符 4">
            <a:extLst>
              <a:ext uri="{FF2B5EF4-FFF2-40B4-BE49-F238E27FC236}">
                <a16:creationId xmlns:a16="http://schemas.microsoft.com/office/drawing/2014/main" id="{D0D29758-19C4-4C00-AF85-5B19A282466E}"/>
              </a:ext>
            </a:extLst>
          </p:cNvPr>
          <p:cNvSpPr>
            <a:spLocks noGrp="1"/>
          </p:cNvSpPr>
          <p:nvPr>
            <p:ph idx="4294967295"/>
          </p:nvPr>
        </p:nvSpPr>
        <p:spPr>
          <a:xfrm>
            <a:off x="457200" y="1196975"/>
            <a:ext cx="8229600" cy="604838"/>
          </a:xfrm>
        </p:spPr>
        <p:txBody>
          <a:bodyPr/>
          <a:lstStyle/>
          <a:p>
            <a:pPr marL="0" indent="0">
              <a:buFont typeface="Arial" charset="0"/>
              <a:buNone/>
              <a:defRPr/>
            </a:pPr>
            <a:r>
              <a:rPr lang="en-US" altLang="zh-CN" b="1" dirty="0">
                <a:latin typeface="+mn-ea"/>
              </a:rPr>
              <a:t>9.6.1.</a:t>
            </a:r>
            <a:r>
              <a:rPr lang="zh-CN" altLang="en-US" b="1" dirty="0"/>
              <a:t>用例图</a:t>
            </a:r>
          </a:p>
        </p:txBody>
      </p:sp>
      <p:sp>
        <p:nvSpPr>
          <p:cNvPr id="32775" name="TextBox 7">
            <a:extLst>
              <a:ext uri="{FF2B5EF4-FFF2-40B4-BE49-F238E27FC236}">
                <a16:creationId xmlns:a16="http://schemas.microsoft.com/office/drawing/2014/main" id="{21CF04E7-B558-4286-96E3-761B1AF72175}"/>
              </a:ext>
            </a:extLst>
          </p:cNvPr>
          <p:cNvSpPr txBox="1">
            <a:spLocks noChangeArrowheads="1"/>
          </p:cNvSpPr>
          <p:nvPr/>
        </p:nvSpPr>
        <p:spPr bwMode="auto">
          <a:xfrm>
            <a:off x="457200" y="2205038"/>
            <a:ext cx="41862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defRPr/>
            </a:pPr>
            <a:r>
              <a:rPr lang="en-US" altLang="zh-CN" sz="2200" dirty="0">
                <a:latin typeface="+mn-ea"/>
                <a:ea typeface="+mn-ea"/>
              </a:rPr>
              <a:t>    </a:t>
            </a:r>
            <a:r>
              <a:rPr lang="zh-CN" altLang="zh-CN" sz="2400" dirty="0">
                <a:latin typeface="+mn-ea"/>
                <a:ea typeface="+mn-ea"/>
              </a:rPr>
              <a:t>一幅</a:t>
            </a:r>
            <a:r>
              <a:rPr lang="zh-CN" altLang="zh-CN" sz="2400" b="1" dirty="0">
                <a:solidFill>
                  <a:srgbClr val="C00000"/>
                </a:solidFill>
                <a:latin typeface="+mn-ea"/>
                <a:ea typeface="+mn-ea"/>
              </a:rPr>
              <a:t>用例图</a:t>
            </a:r>
            <a:r>
              <a:rPr lang="zh-CN" altLang="zh-CN" sz="2400" dirty="0">
                <a:latin typeface="+mn-ea"/>
                <a:ea typeface="+mn-ea"/>
              </a:rPr>
              <a:t>包含的模型元素有系统、行为者、用例及用例之间的关系。</a:t>
            </a:r>
            <a:r>
              <a:rPr lang="zh-CN" altLang="en-US" sz="2400" dirty="0">
                <a:latin typeface="+mn-ea"/>
                <a:ea typeface="+mn-ea"/>
              </a:rPr>
              <a:t>右图</a:t>
            </a:r>
            <a:r>
              <a:rPr lang="zh-CN" altLang="zh-CN" sz="2400" dirty="0">
                <a:latin typeface="+mn-ea"/>
                <a:ea typeface="+mn-ea"/>
              </a:rPr>
              <a:t>是自动售货机系统的用例图。图中的方框代表系统，椭圆代表用例（售货、供货和取货款是自动售货机系统的典型用例），线条人代表行为者，它们之间的连线表示关系。</a:t>
            </a:r>
          </a:p>
        </p:txBody>
      </p:sp>
      <p:pic>
        <p:nvPicPr>
          <p:cNvPr id="80902" name="图片 2">
            <a:extLst>
              <a:ext uri="{FF2B5EF4-FFF2-40B4-BE49-F238E27FC236}">
                <a16:creationId xmlns:a16="http://schemas.microsoft.com/office/drawing/2014/main" id="{37282A7C-3CA3-40D3-8C3A-004FCCC181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1412875"/>
            <a:ext cx="35941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51FFA3A-FF1D-4144-904B-5C0E5DAF18FD}"/>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1B32B015-C2AB-488F-994A-00E4154221FC}"/>
              </a:ext>
            </a:extLst>
          </p:cNvPr>
          <p:cNvSpPr txBox="1">
            <a:spLocks noChangeArrowheads="1"/>
          </p:cNvSpPr>
          <p:nvPr/>
        </p:nvSpPr>
        <p:spPr bwMode="auto">
          <a:xfrm>
            <a:off x="395288" y="1076325"/>
            <a:ext cx="8478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2900"/>
              </a:lnSpc>
              <a:spcAft>
                <a:spcPts val="600"/>
              </a:spcAft>
              <a:defRPr/>
            </a:pPr>
            <a:r>
              <a:rPr lang="en-US" altLang="zh-CN" sz="2400" b="1" dirty="0">
                <a:latin typeface="+mn-ea"/>
                <a:ea typeface="+mn-ea"/>
              </a:rPr>
              <a:t>1.</a:t>
            </a:r>
            <a:r>
              <a:rPr lang="zh-CN" altLang="en-US" sz="2400" b="1" dirty="0">
                <a:latin typeface="+mn-ea"/>
                <a:ea typeface="+mn-ea"/>
              </a:rPr>
              <a:t>系统</a:t>
            </a:r>
            <a:endParaRPr lang="en-US" altLang="zh-CN" sz="2400" b="1" dirty="0">
              <a:latin typeface="+mn-ea"/>
              <a:ea typeface="+mn-ea"/>
            </a:endParaRPr>
          </a:p>
          <a:p>
            <a:pPr marL="0" indent="0">
              <a:lnSpc>
                <a:spcPts val="2900"/>
              </a:lnSpc>
              <a:defRPr/>
            </a:pPr>
            <a:r>
              <a:rPr lang="en-US" altLang="zh-CN" sz="2400" b="1" dirty="0">
                <a:solidFill>
                  <a:srgbClr val="C00000"/>
                </a:solidFill>
                <a:latin typeface="+mn-ea"/>
                <a:ea typeface="+mn-ea"/>
              </a:rPr>
              <a:t>    </a:t>
            </a:r>
            <a:r>
              <a:rPr lang="zh-CN" altLang="zh-CN" sz="2400" b="1" dirty="0">
                <a:solidFill>
                  <a:srgbClr val="C00000"/>
                </a:solidFill>
                <a:latin typeface="+mn-ea"/>
                <a:ea typeface="+mn-ea"/>
              </a:rPr>
              <a:t>系统</a:t>
            </a:r>
            <a:r>
              <a:rPr lang="zh-CN" altLang="zh-CN" sz="2400" dirty="0">
                <a:latin typeface="+mn-ea"/>
                <a:ea typeface="+mn-ea"/>
              </a:rPr>
              <a:t>被看作是一个提供用例的黑盒子，内部如何工作、用例如何实现对于建立用例模型来说都是不重要的。</a:t>
            </a:r>
          </a:p>
          <a:p>
            <a:pPr marL="0" indent="0">
              <a:lnSpc>
                <a:spcPts val="2900"/>
              </a:lnSpc>
              <a:defRPr/>
            </a:pPr>
            <a:r>
              <a:rPr lang="en-US" altLang="zh-CN" sz="2400" dirty="0">
                <a:latin typeface="+mn-ea"/>
                <a:ea typeface="+mn-ea"/>
              </a:rPr>
              <a:t>    </a:t>
            </a:r>
            <a:r>
              <a:rPr lang="zh-CN" altLang="zh-CN" sz="2400" dirty="0">
                <a:latin typeface="+mn-ea"/>
                <a:ea typeface="+mn-ea"/>
              </a:rPr>
              <a:t>代表</a:t>
            </a:r>
            <a:r>
              <a:rPr lang="zh-CN" altLang="zh-CN" sz="2400" b="1" dirty="0">
                <a:solidFill>
                  <a:srgbClr val="C00000"/>
                </a:solidFill>
                <a:latin typeface="+mn-ea"/>
                <a:ea typeface="+mn-ea"/>
              </a:rPr>
              <a:t>系统</a:t>
            </a:r>
            <a:r>
              <a:rPr lang="zh-CN" altLang="zh-CN" sz="2400" dirty="0">
                <a:latin typeface="+mn-ea"/>
                <a:ea typeface="+mn-ea"/>
              </a:rPr>
              <a:t>的方框的边线表示系统的边界，用于划定系统的功能范围，定义了系统所具有的功能。描述该系统功能的用例置于方框内，代表外部实体的行为者置于方框外。</a:t>
            </a:r>
            <a:endParaRPr lang="en-US" altLang="zh-CN" sz="2400" dirty="0">
              <a:latin typeface="+mn-ea"/>
              <a:ea typeface="+mn-ea"/>
            </a:endParaRPr>
          </a:p>
          <a:p>
            <a:pPr marL="0" indent="0">
              <a:lnSpc>
                <a:spcPts val="3000"/>
              </a:lnSpc>
              <a:spcBef>
                <a:spcPts val="600"/>
              </a:spcBef>
              <a:spcAft>
                <a:spcPts val="0"/>
              </a:spcAft>
              <a:defRPr/>
            </a:pPr>
            <a:r>
              <a:rPr lang="en-US" altLang="zh-CN" sz="2400" b="1" dirty="0">
                <a:latin typeface="+mn-ea"/>
                <a:ea typeface="+mn-ea"/>
              </a:rPr>
              <a:t>2.</a:t>
            </a:r>
            <a:r>
              <a:rPr lang="zh-CN" altLang="en-US" sz="2400" b="1" dirty="0">
                <a:latin typeface="+mn-ea"/>
                <a:ea typeface="+mn-ea"/>
              </a:rPr>
              <a:t>用例</a:t>
            </a:r>
            <a:endParaRPr lang="en-US" altLang="zh-CN" sz="2400" b="1" dirty="0">
              <a:latin typeface="+mn-ea"/>
              <a:ea typeface="+mn-ea"/>
            </a:endParaRPr>
          </a:p>
          <a:p>
            <a:pPr marL="0" indent="0">
              <a:lnSpc>
                <a:spcPts val="2900"/>
              </a:lnSpc>
              <a:defRPr/>
            </a:pPr>
            <a:r>
              <a:rPr lang="en-US" altLang="zh-CN" sz="2400" dirty="0">
                <a:latin typeface="+mn-ea"/>
                <a:ea typeface="+mn-ea"/>
              </a:rPr>
              <a:t>     </a:t>
            </a:r>
            <a:r>
              <a:rPr lang="zh-CN" altLang="zh-CN" sz="2400" dirty="0">
                <a:latin typeface="+mn-ea"/>
                <a:ea typeface="+mn-ea"/>
              </a:rPr>
              <a:t>一个</a:t>
            </a:r>
            <a:r>
              <a:rPr lang="zh-CN" altLang="zh-CN" sz="2400" b="1" dirty="0">
                <a:solidFill>
                  <a:srgbClr val="C00000"/>
                </a:solidFill>
                <a:latin typeface="+mn-ea"/>
                <a:ea typeface="+mn-ea"/>
              </a:rPr>
              <a:t>用例</a:t>
            </a:r>
            <a:r>
              <a:rPr lang="zh-CN" altLang="zh-CN" sz="2400" dirty="0">
                <a:latin typeface="+mn-ea"/>
                <a:ea typeface="+mn-ea"/>
              </a:rPr>
              <a:t>是可以被行为者感受到的、系统的一个完整的功能。在</a:t>
            </a:r>
            <a:r>
              <a:rPr lang="en-US" altLang="zh-CN" sz="2400" dirty="0">
                <a:latin typeface="+mn-ea"/>
                <a:ea typeface="+mn-ea"/>
              </a:rPr>
              <a:t>UML</a:t>
            </a:r>
            <a:r>
              <a:rPr lang="zh-CN" altLang="zh-CN" sz="2400" dirty="0">
                <a:latin typeface="+mn-ea"/>
                <a:ea typeface="+mn-ea"/>
              </a:rPr>
              <a:t>中把</a:t>
            </a:r>
            <a:r>
              <a:rPr lang="zh-CN" altLang="zh-CN" sz="2400" b="1" dirty="0">
                <a:solidFill>
                  <a:srgbClr val="C00000"/>
                </a:solidFill>
                <a:latin typeface="+mn-ea"/>
                <a:ea typeface="+mn-ea"/>
              </a:rPr>
              <a:t>用例</a:t>
            </a:r>
            <a:r>
              <a:rPr lang="zh-CN" altLang="zh-CN" sz="2400" dirty="0">
                <a:latin typeface="+mn-ea"/>
                <a:ea typeface="+mn-ea"/>
              </a:rPr>
              <a:t>定义成系统完成的一系列动作，动作的结果能被特定的行为者察觉到。这些动作除了完成系统内部的计算与工作外，还包括与一些行为者的通信。用例通过</a:t>
            </a:r>
            <a:r>
              <a:rPr lang="zh-CN" altLang="zh-CN" sz="2400" b="1" dirty="0">
                <a:latin typeface="+mn-ea"/>
                <a:ea typeface="+mn-ea"/>
              </a:rPr>
              <a:t>关联</a:t>
            </a:r>
            <a:r>
              <a:rPr lang="zh-CN" altLang="zh-CN" sz="2400" dirty="0">
                <a:latin typeface="+mn-ea"/>
                <a:ea typeface="+mn-ea"/>
              </a:rPr>
              <a:t>与行为者连接，</a:t>
            </a:r>
            <a:r>
              <a:rPr lang="zh-CN" altLang="zh-CN" sz="2400" b="1" dirty="0">
                <a:latin typeface="+mn-ea"/>
                <a:ea typeface="+mn-ea"/>
              </a:rPr>
              <a:t>关联</a:t>
            </a:r>
            <a:r>
              <a:rPr lang="zh-CN" altLang="zh-CN" sz="2400" dirty="0">
                <a:latin typeface="+mn-ea"/>
                <a:ea typeface="+mn-ea"/>
              </a:rPr>
              <a:t>指出一个用例与哪些行为者交互，这种交互是双向的。</a:t>
            </a:r>
            <a:endParaRPr lang="en-US" altLang="zh-CN" sz="2400" b="1" dirty="0">
              <a:latin typeface="+mn-ea"/>
              <a:ea typeface="+mn-ea"/>
            </a:endParaRPr>
          </a:p>
        </p:txBody>
      </p:sp>
      <p:sp>
        <p:nvSpPr>
          <p:cNvPr id="8" name="1 Título">
            <a:extLst>
              <a:ext uri="{FF2B5EF4-FFF2-40B4-BE49-F238E27FC236}">
                <a16:creationId xmlns:a16="http://schemas.microsoft.com/office/drawing/2014/main" id="{67A62C17-42C4-4AAA-95E4-DF108E34D0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34ADE7E-E028-4942-B15E-581C34ACB5BC}"/>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D8122768-000F-403D-86A9-D15AD49C83DE}"/>
              </a:ext>
            </a:extLst>
          </p:cNvPr>
          <p:cNvSpPr txBox="1">
            <a:spLocks noChangeArrowheads="1"/>
          </p:cNvSpPr>
          <p:nvPr/>
        </p:nvSpPr>
        <p:spPr bwMode="auto">
          <a:xfrm>
            <a:off x="250825" y="1214438"/>
            <a:ext cx="8785225"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defRPr/>
            </a:pPr>
            <a:r>
              <a:rPr lang="en-US" altLang="zh-CN" sz="2400" b="1" dirty="0">
                <a:latin typeface="+mn-ea"/>
                <a:ea typeface="+mn-ea"/>
              </a:rPr>
              <a:t>2.</a:t>
            </a:r>
            <a:r>
              <a:rPr lang="zh-CN" altLang="en-US" sz="2400" b="1" dirty="0">
                <a:latin typeface="+mn-ea"/>
                <a:ea typeface="+mn-ea"/>
              </a:rPr>
              <a:t>用例</a:t>
            </a:r>
            <a:endParaRPr lang="en-US" altLang="zh-CN" sz="2400" b="1" dirty="0">
              <a:latin typeface="+mn-ea"/>
              <a:ea typeface="+mn-ea"/>
            </a:endParaRPr>
          </a:p>
          <a:p>
            <a:pPr>
              <a:lnSpc>
                <a:spcPts val="3000"/>
              </a:lnSpc>
              <a:defRPr/>
            </a:pPr>
            <a:r>
              <a:rPr lang="en-US" altLang="zh-CN" sz="2400" dirty="0">
                <a:latin typeface="+mn-ea"/>
                <a:ea typeface="+mn-ea"/>
              </a:rPr>
              <a:t>    </a:t>
            </a:r>
            <a:r>
              <a:rPr lang="zh-CN" altLang="zh-CN" sz="2300" dirty="0">
                <a:latin typeface="+mn-ea"/>
                <a:ea typeface="+mn-ea"/>
              </a:rPr>
              <a:t>用例具有下述特征。</a:t>
            </a:r>
          </a:p>
          <a:p>
            <a:pPr marL="557100" indent="0">
              <a:lnSpc>
                <a:spcPts val="3000"/>
              </a:lnSpc>
              <a:defRPr/>
            </a:pPr>
            <a:r>
              <a:rPr lang="en-US" altLang="zh-CN" sz="2300" dirty="0">
                <a:latin typeface="+mn-ea"/>
                <a:ea typeface="+mn-ea"/>
              </a:rPr>
              <a:t>(1)</a:t>
            </a:r>
            <a:r>
              <a:rPr lang="zh-CN" altLang="zh-CN" sz="2300" dirty="0">
                <a:latin typeface="+mn-ea"/>
                <a:ea typeface="+mn-ea"/>
              </a:rPr>
              <a:t>用例代表某些用户可见的功能，实现一个具体的用户目标。</a:t>
            </a:r>
          </a:p>
          <a:p>
            <a:pPr marL="557100" indent="0">
              <a:lnSpc>
                <a:spcPts val="3000"/>
              </a:lnSpc>
              <a:defRPr/>
            </a:pPr>
            <a:r>
              <a:rPr lang="en-US" altLang="zh-CN" sz="2300" dirty="0">
                <a:latin typeface="+mn-ea"/>
                <a:ea typeface="+mn-ea"/>
              </a:rPr>
              <a:t>(2)</a:t>
            </a:r>
            <a:r>
              <a:rPr lang="zh-CN" altLang="zh-CN" sz="2300" dirty="0">
                <a:latin typeface="+mn-ea"/>
                <a:ea typeface="+mn-ea"/>
              </a:rPr>
              <a:t>用例总是被行为者启动的，并向行为者提供可识别的值。</a:t>
            </a:r>
          </a:p>
          <a:p>
            <a:pPr marL="557100" indent="0">
              <a:lnSpc>
                <a:spcPts val="3000"/>
              </a:lnSpc>
              <a:defRPr/>
            </a:pPr>
            <a:r>
              <a:rPr lang="en-US" altLang="zh-CN" sz="2300" dirty="0">
                <a:latin typeface="+mn-ea"/>
                <a:ea typeface="+mn-ea"/>
              </a:rPr>
              <a:t>(3)</a:t>
            </a:r>
            <a:r>
              <a:rPr lang="zh-CN" altLang="zh-CN" sz="2300" dirty="0">
                <a:latin typeface="+mn-ea"/>
                <a:ea typeface="+mn-ea"/>
              </a:rPr>
              <a:t>用例必须是完整的。</a:t>
            </a:r>
          </a:p>
          <a:p>
            <a:pPr marL="0" indent="0">
              <a:lnSpc>
                <a:spcPts val="3000"/>
              </a:lnSpc>
              <a:defRPr/>
            </a:pPr>
            <a:r>
              <a:rPr lang="en-US" altLang="zh-CN" sz="2300" dirty="0">
                <a:latin typeface="+mn-ea"/>
                <a:ea typeface="+mn-ea"/>
              </a:rPr>
              <a:t>    </a:t>
            </a:r>
            <a:r>
              <a:rPr lang="zh-CN" altLang="zh-CN" sz="2300" b="1" dirty="0">
                <a:latin typeface="+mn-ea"/>
                <a:ea typeface="+mn-ea"/>
              </a:rPr>
              <a:t>注意</a:t>
            </a:r>
            <a:r>
              <a:rPr lang="zh-CN" altLang="zh-CN" sz="2300" dirty="0">
                <a:latin typeface="+mn-ea"/>
                <a:ea typeface="+mn-ea"/>
              </a:rPr>
              <a:t>，用例是一个类，它代表一类功能而不是使用该功能的某个具体实例。用例的实例是系统的一种实际使用方法，通常把用例的实例称为</a:t>
            </a:r>
            <a:r>
              <a:rPr lang="zh-CN" altLang="zh-CN" sz="2300" b="1" dirty="0">
                <a:latin typeface="+mn-ea"/>
                <a:ea typeface="+mn-ea"/>
              </a:rPr>
              <a:t>脚本</a:t>
            </a:r>
            <a:r>
              <a:rPr lang="zh-CN" altLang="zh-CN" sz="2300" dirty="0">
                <a:latin typeface="+mn-ea"/>
                <a:ea typeface="+mn-ea"/>
              </a:rPr>
              <a:t>。脚本是系统的一次具体执行过程，例如，在自动售货机系统中，张三投入硬币购买矿泉水，系统收到钱后把矿泉水送出来，上述过程就是一个脚本；李四投币买可乐，但是可乐已卖完了，于是系统给出提示信息并把钱退还给李四，这个过程是另一个脚本。</a:t>
            </a:r>
            <a:endParaRPr lang="en-US" altLang="zh-CN" sz="2300" b="1" dirty="0">
              <a:latin typeface="+mn-ea"/>
              <a:ea typeface="+mn-ea"/>
            </a:endParaRPr>
          </a:p>
        </p:txBody>
      </p:sp>
      <p:sp>
        <p:nvSpPr>
          <p:cNvPr id="8" name="1 Título">
            <a:extLst>
              <a:ext uri="{FF2B5EF4-FFF2-40B4-BE49-F238E27FC236}">
                <a16:creationId xmlns:a16="http://schemas.microsoft.com/office/drawing/2014/main" id="{E190BEE4-CA64-452B-8140-9DB652166E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0DF4B68-091D-4E98-8138-AF5D7704CB08}"/>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D142E50C-27EB-4215-85D3-C87BDDEA8991}"/>
              </a:ext>
            </a:extLst>
          </p:cNvPr>
          <p:cNvSpPr txBox="1">
            <a:spLocks noChangeArrowheads="1"/>
          </p:cNvSpPr>
          <p:nvPr/>
        </p:nvSpPr>
        <p:spPr bwMode="auto">
          <a:xfrm>
            <a:off x="601663" y="1260475"/>
            <a:ext cx="82184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latin typeface="+mn-ea"/>
                <a:ea typeface="+mn-ea"/>
              </a:rPr>
              <a:t>3.</a:t>
            </a:r>
            <a:r>
              <a:rPr lang="zh-CN" altLang="en-US" sz="2400" b="1" dirty="0">
                <a:latin typeface="+mn-ea"/>
                <a:ea typeface="+mn-ea"/>
              </a:rPr>
              <a:t>行为者</a:t>
            </a:r>
            <a:endParaRPr lang="en-US" altLang="zh-CN" sz="2400" b="1" dirty="0">
              <a:latin typeface="+mn-ea"/>
              <a:ea typeface="+mn-ea"/>
            </a:endParaRPr>
          </a:p>
          <a:p>
            <a:pPr marL="0" indent="0">
              <a:lnSpc>
                <a:spcPts val="3000"/>
              </a:lnSpc>
              <a:defRPr/>
            </a:pPr>
            <a:r>
              <a:rPr lang="en-US" altLang="zh-CN" sz="2400" b="1" dirty="0">
                <a:solidFill>
                  <a:srgbClr val="C00000"/>
                </a:solidFill>
                <a:latin typeface="+mn-ea"/>
                <a:ea typeface="+mn-ea"/>
              </a:rPr>
              <a:t>    </a:t>
            </a:r>
            <a:r>
              <a:rPr lang="zh-CN" altLang="zh-CN" sz="2400" b="1" dirty="0">
                <a:solidFill>
                  <a:srgbClr val="C00000"/>
                </a:solidFill>
                <a:latin typeface="+mn-ea"/>
                <a:ea typeface="+mn-ea"/>
              </a:rPr>
              <a:t>行为者</a:t>
            </a:r>
            <a:r>
              <a:rPr lang="zh-CN" altLang="zh-CN" sz="2400" dirty="0">
                <a:latin typeface="+mn-ea"/>
                <a:ea typeface="+mn-ea"/>
              </a:rPr>
              <a:t>是指与系统交互的人或其他系统，它代表外部实体。使用用例并且与系统交互的任何人或物都是行为者。</a:t>
            </a:r>
          </a:p>
          <a:p>
            <a:pPr marL="0" indent="0">
              <a:lnSpc>
                <a:spcPts val="3000"/>
              </a:lnSpc>
              <a:defRPr/>
            </a:pPr>
            <a:r>
              <a:rPr lang="en-US" altLang="zh-CN" sz="2400" dirty="0">
                <a:latin typeface="+mn-ea"/>
                <a:ea typeface="+mn-ea"/>
              </a:rPr>
              <a:t>    </a:t>
            </a:r>
            <a:r>
              <a:rPr lang="zh-CN" altLang="zh-CN" sz="2400" b="1" dirty="0">
                <a:solidFill>
                  <a:srgbClr val="C00000"/>
                </a:solidFill>
                <a:latin typeface="+mn-ea"/>
                <a:ea typeface="+mn-ea"/>
              </a:rPr>
              <a:t>行为者</a:t>
            </a:r>
            <a:r>
              <a:rPr lang="zh-CN" altLang="zh-CN" sz="2400" dirty="0">
                <a:latin typeface="+mn-ea"/>
                <a:ea typeface="+mn-ea"/>
              </a:rPr>
              <a:t>代表一种角色，而不是某个具体的人或物。一个具体的人可以充当多种不同角色。</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在用例图中用直线连接行为者和用例，表示两者之间交换信息，称为</a:t>
            </a:r>
            <a:r>
              <a:rPr lang="zh-CN" altLang="zh-CN" sz="2400" b="1" dirty="0">
                <a:latin typeface="+mn-ea"/>
                <a:ea typeface="+mn-ea"/>
              </a:rPr>
              <a:t>通信联系</a:t>
            </a:r>
            <a:r>
              <a:rPr lang="zh-CN" altLang="zh-CN" sz="2400" dirty="0">
                <a:latin typeface="+mn-ea"/>
                <a:ea typeface="+mn-ea"/>
              </a:rPr>
              <a:t>。行为者触发</a:t>
            </a:r>
            <a:r>
              <a:rPr lang="en-US" altLang="zh-CN" sz="2400" dirty="0">
                <a:latin typeface="+mn-ea"/>
                <a:ea typeface="+mn-ea"/>
              </a:rPr>
              <a:t>(</a:t>
            </a:r>
            <a:r>
              <a:rPr lang="zh-CN" altLang="zh-CN" sz="2400" dirty="0">
                <a:latin typeface="+mn-ea"/>
                <a:ea typeface="+mn-ea"/>
              </a:rPr>
              <a:t>激活</a:t>
            </a:r>
            <a:r>
              <a:rPr lang="en-US" altLang="zh-CN" sz="2400" dirty="0">
                <a:latin typeface="+mn-ea"/>
                <a:ea typeface="+mn-ea"/>
              </a:rPr>
              <a:t>)</a:t>
            </a:r>
            <a:r>
              <a:rPr lang="zh-CN" altLang="zh-CN" sz="2400" dirty="0">
                <a:latin typeface="+mn-ea"/>
                <a:ea typeface="+mn-ea"/>
              </a:rPr>
              <a:t>用例，并与用例交换信息。单个行为者可与多个用例联系；一个用例也可与多个行为者联系。</a:t>
            </a:r>
            <a:endParaRPr lang="en-US" altLang="zh-CN" sz="2400"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可以把行为者分成主行为者和副行为者，还可分成主动行为者和被动行为者。</a:t>
            </a:r>
            <a:endParaRPr lang="en-US" altLang="zh-CN" sz="2400" b="1" dirty="0">
              <a:latin typeface="+mn-ea"/>
              <a:ea typeface="+mn-ea"/>
            </a:endParaRPr>
          </a:p>
        </p:txBody>
      </p:sp>
      <p:sp>
        <p:nvSpPr>
          <p:cNvPr id="8" name="1 Título">
            <a:extLst>
              <a:ext uri="{FF2B5EF4-FFF2-40B4-BE49-F238E27FC236}">
                <a16:creationId xmlns:a16="http://schemas.microsoft.com/office/drawing/2014/main" id="{0E75AA9B-C121-4623-BE60-9B5ABA34B3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77EBA9F-D3D5-4170-89F5-0F25748CA17D}"/>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8314CE16-5205-4F4E-9556-2E7598FFEA44}"/>
              </a:ext>
            </a:extLst>
          </p:cNvPr>
          <p:cNvSpPr txBox="1">
            <a:spLocks noChangeArrowheads="1"/>
          </p:cNvSpPr>
          <p:nvPr/>
        </p:nvSpPr>
        <p:spPr bwMode="auto">
          <a:xfrm>
            <a:off x="395288" y="1052513"/>
            <a:ext cx="850741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0"/>
              </a:spcAft>
              <a:defRPr/>
            </a:pPr>
            <a:r>
              <a:rPr lang="en-US" altLang="zh-CN" sz="2400" b="1" dirty="0">
                <a:latin typeface="+mn-ea"/>
                <a:ea typeface="+mn-ea"/>
              </a:rPr>
              <a:t>4.</a:t>
            </a:r>
            <a:r>
              <a:rPr lang="zh-CN" altLang="en-US" sz="2400" b="1" dirty="0">
                <a:latin typeface="+mn-ea"/>
                <a:ea typeface="+mn-ea"/>
              </a:rPr>
              <a:t>用例之间的关系</a:t>
            </a:r>
            <a:endParaRPr lang="en-US" altLang="zh-CN" sz="2400" b="1" dirty="0">
              <a:latin typeface="+mn-ea"/>
              <a:ea typeface="+mn-ea"/>
            </a:endParaRPr>
          </a:p>
          <a:p>
            <a:pPr marL="0" indent="0">
              <a:lnSpc>
                <a:spcPts val="3000"/>
              </a:lnSpc>
              <a:defRPr/>
            </a:pPr>
            <a:r>
              <a:rPr lang="en-US" altLang="zh-CN" sz="2400" b="1" dirty="0">
                <a:solidFill>
                  <a:srgbClr val="C00000"/>
                </a:solidFill>
                <a:latin typeface="+mn-ea"/>
                <a:ea typeface="+mn-ea"/>
              </a:rPr>
              <a:t>    </a:t>
            </a:r>
            <a:r>
              <a:rPr lang="en-US" altLang="zh-CN" sz="2400" dirty="0">
                <a:latin typeface="+mn-ea"/>
                <a:ea typeface="+mn-ea"/>
              </a:rPr>
              <a:t>UML</a:t>
            </a:r>
            <a:r>
              <a:rPr lang="zh-CN" altLang="zh-CN" sz="2400" dirty="0">
                <a:latin typeface="+mn-ea"/>
                <a:ea typeface="+mn-ea"/>
              </a:rPr>
              <a:t>用例之间主要有</a:t>
            </a:r>
            <a:r>
              <a:rPr lang="zh-CN" altLang="zh-CN" sz="2400" b="1" dirty="0">
                <a:latin typeface="+mn-ea"/>
                <a:ea typeface="+mn-ea"/>
              </a:rPr>
              <a:t>扩展</a:t>
            </a:r>
            <a:r>
              <a:rPr lang="zh-CN" altLang="zh-CN" sz="2400" dirty="0">
                <a:latin typeface="+mn-ea"/>
                <a:ea typeface="+mn-ea"/>
              </a:rPr>
              <a:t>和</a:t>
            </a:r>
            <a:r>
              <a:rPr lang="zh-CN" altLang="zh-CN" sz="2400" b="1" dirty="0">
                <a:latin typeface="+mn-ea"/>
                <a:ea typeface="+mn-ea"/>
              </a:rPr>
              <a:t>使用</a:t>
            </a:r>
            <a:r>
              <a:rPr lang="zh-CN" altLang="zh-CN" sz="2400" dirty="0">
                <a:latin typeface="+mn-ea"/>
                <a:ea typeface="+mn-ea"/>
              </a:rPr>
              <a:t>两种关系，它们是泛化关系的两种不同形式。</a:t>
            </a:r>
            <a:endParaRPr lang="en-US" altLang="zh-CN" sz="2400" dirty="0">
              <a:latin typeface="+mn-ea"/>
              <a:ea typeface="+mn-ea"/>
            </a:endParaRPr>
          </a:p>
          <a:p>
            <a:pPr marL="0" indent="0">
              <a:lnSpc>
                <a:spcPts val="3000"/>
              </a:lnSpc>
              <a:defRPr/>
            </a:pPr>
            <a:r>
              <a:rPr lang="en-US" altLang="zh-CN" sz="2400" b="1" dirty="0">
                <a:latin typeface="+mn-ea"/>
                <a:ea typeface="+mn-ea"/>
              </a:rPr>
              <a:t>    (1) </a:t>
            </a:r>
            <a:r>
              <a:rPr lang="zh-CN" altLang="en-US" sz="2400" b="1" dirty="0">
                <a:latin typeface="+mn-ea"/>
                <a:ea typeface="+mn-ea"/>
              </a:rPr>
              <a:t>扩展关系</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向一个用例中添加一些动作后构成了另一个用例，这两个用例之间的关系就是扩展关系，后者继承前者的一些行为，通常把后者称为扩展用例。</a:t>
            </a:r>
            <a:endParaRPr lang="en-US" altLang="zh-CN" sz="2400" dirty="0">
              <a:latin typeface="+mn-ea"/>
              <a:ea typeface="+mn-ea"/>
            </a:endParaRPr>
          </a:p>
          <a:p>
            <a:pPr marL="0" indent="0">
              <a:lnSpc>
                <a:spcPts val="3000"/>
              </a:lnSpc>
              <a:defRPr/>
            </a:pPr>
            <a:r>
              <a:rPr lang="en-US" altLang="zh-CN" sz="2400" b="1" dirty="0">
                <a:latin typeface="+mn-ea"/>
                <a:ea typeface="+mn-ea"/>
              </a:rPr>
              <a:t>    (2) </a:t>
            </a:r>
            <a:r>
              <a:rPr lang="zh-CN" altLang="en-US" sz="2400" b="1" dirty="0">
                <a:latin typeface="+mn-ea"/>
                <a:ea typeface="+mn-ea"/>
              </a:rPr>
              <a:t>使用关系</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当一个用例使用另一个用例时，这两个用例之间就构成了使用关系。一般说来，如果在若干个用例中有某些相同的动作，则可以把这些相同的动作提取出来单独构成一个用例（称为抽象用例）。这样，当某个用例使用该抽象用例时，就好像这个用例包含了抽象用例中的所有动作。</a:t>
            </a:r>
            <a:endParaRPr lang="en-US" altLang="zh-CN" sz="2400" b="1" dirty="0">
              <a:latin typeface="+mn-ea"/>
              <a:ea typeface="+mn-ea"/>
            </a:endParaRPr>
          </a:p>
        </p:txBody>
      </p:sp>
      <p:sp>
        <p:nvSpPr>
          <p:cNvPr id="8" name="1 Título">
            <a:extLst>
              <a:ext uri="{FF2B5EF4-FFF2-40B4-BE49-F238E27FC236}">
                <a16:creationId xmlns:a16="http://schemas.microsoft.com/office/drawing/2014/main" id="{A011C86E-2D1C-49C4-AC25-C4173527A48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E677CA7-23BF-4C5D-BC28-4A25B0D93002}"/>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03130A97-F837-4860-9246-92A5E327985D}"/>
              </a:ext>
            </a:extLst>
          </p:cNvPr>
          <p:cNvSpPr txBox="1">
            <a:spLocks noChangeArrowheads="1"/>
          </p:cNvSpPr>
          <p:nvPr/>
        </p:nvSpPr>
        <p:spPr bwMode="auto">
          <a:xfrm>
            <a:off x="468313" y="1268413"/>
            <a:ext cx="83629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latin typeface="+mn-ea"/>
                <a:ea typeface="+mn-ea"/>
              </a:rPr>
              <a:t>4.</a:t>
            </a:r>
            <a:r>
              <a:rPr lang="zh-CN" altLang="en-US" sz="2400" b="1" dirty="0">
                <a:latin typeface="+mn-ea"/>
                <a:ea typeface="+mn-ea"/>
              </a:rPr>
              <a:t>用例之间的关系</a:t>
            </a:r>
            <a:endParaRPr lang="en-US" altLang="zh-CN" sz="2400" b="1" dirty="0">
              <a:latin typeface="+mn-ea"/>
              <a:ea typeface="+mn-ea"/>
            </a:endParaRPr>
          </a:p>
          <a:p>
            <a:pPr marL="0" indent="0">
              <a:lnSpc>
                <a:spcPts val="3000"/>
              </a:lnSpc>
              <a:defRPr/>
            </a:pPr>
            <a:r>
              <a:rPr lang="en-US" altLang="zh-CN" sz="2400" b="1" dirty="0">
                <a:solidFill>
                  <a:srgbClr val="C00000"/>
                </a:solidFill>
                <a:latin typeface="+mn-ea"/>
                <a:ea typeface="+mn-ea"/>
              </a:rPr>
              <a:t>    </a:t>
            </a:r>
            <a:r>
              <a:rPr lang="zh-CN" altLang="en-US" sz="2400" dirty="0">
                <a:latin typeface="+mn-ea"/>
                <a:ea typeface="+mn-ea"/>
              </a:rPr>
              <a:t>右图为</a:t>
            </a:r>
            <a:r>
              <a:rPr lang="zh-CN" altLang="zh-CN" sz="2400" dirty="0">
                <a:latin typeface="+mn-ea"/>
                <a:ea typeface="+mn-ea"/>
              </a:rPr>
              <a:t>含扩展和使用关系的用例图</a:t>
            </a:r>
            <a:r>
              <a:rPr lang="zh-CN" altLang="en-US" sz="2400" dirty="0">
                <a:latin typeface="+mn-ea"/>
                <a:ea typeface="+mn-ea"/>
              </a:rPr>
              <a:t>。</a:t>
            </a:r>
            <a:endParaRPr lang="en-US" altLang="zh-CN" sz="2400" b="1" dirty="0">
              <a:latin typeface="+mn-ea"/>
              <a:ea typeface="+mn-ea"/>
            </a:endParaRPr>
          </a:p>
        </p:txBody>
      </p:sp>
      <p:pic>
        <p:nvPicPr>
          <p:cNvPr id="86020" name="图片 1">
            <a:extLst>
              <a:ext uri="{FF2B5EF4-FFF2-40B4-BE49-F238E27FC236}">
                <a16:creationId xmlns:a16="http://schemas.microsoft.com/office/drawing/2014/main" id="{023B7B09-79F3-40B3-9E0F-F1702D2B3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133600"/>
            <a:ext cx="30575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9AECD8FB-46AD-4224-900C-6C381C215771}"/>
              </a:ext>
            </a:extLst>
          </p:cNvPr>
          <p:cNvSpPr txBox="1"/>
          <p:nvPr/>
        </p:nvSpPr>
        <p:spPr>
          <a:xfrm>
            <a:off x="539750" y="2708275"/>
            <a:ext cx="4895850" cy="2786063"/>
          </a:xfrm>
          <a:prstGeom prst="rect">
            <a:avLst/>
          </a:prstGeom>
          <a:noFill/>
        </p:spPr>
        <p:txBody>
          <a:bodyPr>
            <a:spAutoFit/>
          </a:bodyPr>
          <a:lstStyle/>
          <a:p>
            <a:pPr eaLnBrk="1" hangingPunct="1">
              <a:lnSpc>
                <a:spcPts val="3000"/>
              </a:lnSpc>
              <a:defRPr/>
            </a:pPr>
            <a:r>
              <a:rPr lang="en-US" altLang="zh-CN" sz="2200" dirty="0">
                <a:latin typeface="Arial" charset="0"/>
              </a:rPr>
              <a:t>        </a:t>
            </a:r>
            <a:r>
              <a:rPr lang="zh-CN" altLang="zh-CN" sz="2400" b="1" dirty="0">
                <a:latin typeface="+mn-ea"/>
                <a:ea typeface="+mn-ea"/>
              </a:rPr>
              <a:t>注意扩展与使用之间的</a:t>
            </a:r>
            <a:r>
              <a:rPr lang="zh-CN" altLang="zh-CN" sz="2400" b="1" dirty="0">
                <a:solidFill>
                  <a:srgbClr val="C00000"/>
                </a:solidFill>
                <a:latin typeface="+mn-ea"/>
                <a:ea typeface="+mn-ea"/>
              </a:rPr>
              <a:t>异同</a:t>
            </a:r>
            <a:r>
              <a:rPr lang="zh-CN" altLang="zh-CN" sz="2400" dirty="0">
                <a:latin typeface="+mn-ea"/>
                <a:ea typeface="+mn-ea"/>
              </a:rPr>
              <a:t>： 这两种关系都意味着从几个用例中抽取那些公共的行为并放入一个单独的用例中。通常在描述一般行为的变化时采用扩展关系；在两个或多个用例中出现重复描述又想避免这种重复时，可以采用使用关系。</a:t>
            </a:r>
            <a:endParaRPr lang="zh-CN" altLang="en-US" sz="2400" dirty="0">
              <a:latin typeface="+mn-ea"/>
              <a:ea typeface="+mn-ea"/>
            </a:endParaRPr>
          </a:p>
        </p:txBody>
      </p:sp>
      <p:sp>
        <p:nvSpPr>
          <p:cNvPr id="9" name="1 Título">
            <a:extLst>
              <a:ext uri="{FF2B5EF4-FFF2-40B4-BE49-F238E27FC236}">
                <a16:creationId xmlns:a16="http://schemas.microsoft.com/office/drawing/2014/main" id="{FD49413B-F011-427B-983D-1A8FB66DFF6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9.6.1 </a:t>
            </a:r>
            <a:r>
              <a:rPr lang="zh-CN" altLang="en-US" sz="2400" dirty="0">
                <a:solidFill>
                  <a:srgbClr val="D9D9D9"/>
                </a:solidFill>
                <a:latin typeface="+mn-ea"/>
                <a:ea typeface="+mn-ea"/>
              </a:rPr>
              <a:t>用例图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6E88104-8FC1-40AD-BE7A-C895B222F335}"/>
              </a:ext>
            </a:extLst>
          </p:cNvPr>
          <p:cNvSpPr>
            <a:spLocks noGrp="1"/>
          </p:cNvSpPr>
          <p:nvPr>
            <p:ph type="title" idx="4294967295"/>
          </p:nvPr>
        </p:nvSpPr>
        <p:spPr>
          <a:xfrm>
            <a:off x="179388" y="-26988"/>
            <a:ext cx="8229600" cy="915988"/>
          </a:xfrm>
        </p:spPr>
        <p:txBody>
          <a:bodyPr/>
          <a:lstStyle/>
          <a:p>
            <a:pPr>
              <a:defRPr/>
            </a:pPr>
            <a:r>
              <a:rPr lang="en-US" altLang="zh-CN" b="1" dirty="0">
                <a:latin typeface="+mn-ea"/>
                <a:ea typeface="+mn-ea"/>
              </a:rPr>
              <a:t>9.1</a:t>
            </a:r>
            <a:r>
              <a:rPr lang="en-US" altLang="zh-CN" b="1" dirty="0"/>
              <a:t>  </a:t>
            </a:r>
            <a:r>
              <a:rPr lang="zh-CN" altLang="en-US" b="1" dirty="0"/>
              <a:t>面向对象方法学概述</a:t>
            </a:r>
          </a:p>
        </p:txBody>
      </p:sp>
      <p:sp>
        <p:nvSpPr>
          <p:cNvPr id="32775" name="TextBox 7">
            <a:extLst>
              <a:ext uri="{FF2B5EF4-FFF2-40B4-BE49-F238E27FC236}">
                <a16:creationId xmlns:a16="http://schemas.microsoft.com/office/drawing/2014/main" id="{B0282B5F-C967-438D-8AFC-43F23D37C5F2}"/>
              </a:ext>
            </a:extLst>
          </p:cNvPr>
          <p:cNvSpPr txBox="1">
            <a:spLocks noChangeArrowheads="1"/>
          </p:cNvSpPr>
          <p:nvPr/>
        </p:nvSpPr>
        <p:spPr bwMode="auto">
          <a:xfrm>
            <a:off x="395288" y="889000"/>
            <a:ext cx="8569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800"/>
              </a:lnSpc>
              <a:spcAft>
                <a:spcPts val="600"/>
              </a:spcAft>
              <a:defRPr/>
            </a:pPr>
            <a:r>
              <a:rPr lang="en-US" altLang="zh-CN" sz="2400" b="1" dirty="0">
                <a:latin typeface="+mn-ea"/>
                <a:ea typeface="+mn-ea"/>
              </a:rPr>
              <a:t>2.</a:t>
            </a:r>
            <a:r>
              <a:rPr lang="zh-CN" altLang="en-US" sz="2400" b="1" dirty="0">
                <a:latin typeface="+mn-ea"/>
                <a:ea typeface="+mn-ea"/>
              </a:rPr>
              <a:t>稳定性好</a:t>
            </a:r>
            <a:endParaRPr lang="en-US" altLang="zh-CN" sz="2400" b="1" dirty="0">
              <a:latin typeface="+mn-ea"/>
              <a:ea typeface="+mn-ea"/>
            </a:endParaRPr>
          </a:p>
          <a:p>
            <a:pPr marL="0" indent="0" eaLnBrk="1" hangingPunct="1">
              <a:lnSpc>
                <a:spcPts val="2800"/>
              </a:lnSpc>
              <a:spcAft>
                <a:spcPts val="0"/>
              </a:spcAft>
              <a:defRPr/>
            </a:pPr>
            <a:r>
              <a:rPr lang="en-US" altLang="zh-CN" sz="2400" dirty="0">
                <a:latin typeface="+mn-ea"/>
                <a:ea typeface="+mn-ea"/>
              </a:rPr>
              <a:t>    </a:t>
            </a:r>
            <a:r>
              <a:rPr lang="zh-CN" altLang="zh-CN" sz="2300" dirty="0">
                <a:latin typeface="+mn-ea"/>
                <a:ea typeface="+mn-ea"/>
              </a:rPr>
              <a:t>面向对象的软件系统的结构是根据问题领域的模型建立起来的，而不是基于对系统应完成的功能的分解，所以，当对系统的功能需求变化时并不会引起软件结构的整体变化，往往仅需要作一些局部性的修改。由于现实世界中的实体是相对稳定的，因此，以对象为中心构造的软件系统也是比较</a:t>
            </a:r>
            <a:r>
              <a:rPr lang="zh-CN" altLang="zh-CN" sz="2300" b="1" dirty="0">
                <a:latin typeface="+mn-ea"/>
                <a:ea typeface="+mn-ea"/>
              </a:rPr>
              <a:t>稳定</a:t>
            </a:r>
            <a:r>
              <a:rPr lang="zh-CN" altLang="zh-CN" sz="2300" dirty="0">
                <a:latin typeface="+mn-ea"/>
                <a:ea typeface="+mn-ea"/>
              </a:rPr>
              <a:t>的。</a:t>
            </a:r>
            <a:endParaRPr lang="en-US" altLang="zh-CN" sz="2300" dirty="0">
              <a:latin typeface="+mn-ea"/>
              <a:ea typeface="+mn-ea"/>
            </a:endParaRPr>
          </a:p>
        </p:txBody>
      </p:sp>
      <p:sp>
        <p:nvSpPr>
          <p:cNvPr id="2" name="文本框 1">
            <a:extLst>
              <a:ext uri="{FF2B5EF4-FFF2-40B4-BE49-F238E27FC236}">
                <a16:creationId xmlns:a16="http://schemas.microsoft.com/office/drawing/2014/main" id="{97A28B64-2626-457E-B662-98C65EBFB1E9}"/>
              </a:ext>
            </a:extLst>
          </p:cNvPr>
          <p:cNvSpPr txBox="1"/>
          <p:nvPr/>
        </p:nvSpPr>
        <p:spPr>
          <a:xfrm>
            <a:off x="395288" y="3124200"/>
            <a:ext cx="8424862" cy="3041650"/>
          </a:xfrm>
          <a:prstGeom prst="rect">
            <a:avLst/>
          </a:prstGeom>
          <a:noFill/>
        </p:spPr>
        <p:txBody>
          <a:bodyPr>
            <a:spAutoFit/>
          </a:bodyPr>
          <a:lstStyle/>
          <a:p>
            <a:pPr eaLnBrk="1" hangingPunct="1">
              <a:lnSpc>
                <a:spcPts val="2800"/>
              </a:lnSpc>
              <a:spcBef>
                <a:spcPts val="600"/>
              </a:spcBef>
              <a:spcAft>
                <a:spcPts val="600"/>
              </a:spcAft>
              <a:defRPr/>
            </a:pPr>
            <a:r>
              <a:rPr lang="en-US" altLang="zh-CN" sz="2400" b="1" dirty="0">
                <a:latin typeface="+mn-ea"/>
                <a:ea typeface="+mn-ea"/>
              </a:rPr>
              <a:t>3.</a:t>
            </a:r>
            <a:r>
              <a:rPr lang="zh-CN" altLang="en-US" sz="2400" b="1" dirty="0">
                <a:latin typeface="+mn-ea"/>
                <a:ea typeface="+mn-ea"/>
              </a:rPr>
              <a:t>可重用性好</a:t>
            </a:r>
            <a:endParaRPr lang="en-US" altLang="zh-CN" sz="2400" b="1" dirty="0">
              <a:latin typeface="+mn-ea"/>
              <a:ea typeface="+mn-ea"/>
            </a:endParaRPr>
          </a:p>
          <a:p>
            <a:pPr eaLnBrk="1" hangingPunct="1">
              <a:lnSpc>
                <a:spcPts val="2800"/>
              </a:lnSpc>
              <a:spcAft>
                <a:spcPts val="0"/>
              </a:spcAft>
              <a:defRPr/>
            </a:pPr>
            <a:r>
              <a:rPr lang="en-US" altLang="zh-CN" sz="2400" dirty="0">
                <a:latin typeface="+mn-ea"/>
                <a:ea typeface="+mn-ea"/>
              </a:rPr>
              <a:t>    </a:t>
            </a:r>
            <a:r>
              <a:rPr lang="zh-CN" altLang="zh-CN" sz="2300" dirty="0">
                <a:latin typeface="+mn-ea"/>
                <a:ea typeface="+mn-ea"/>
              </a:rPr>
              <a:t>对象固有的封装性和信息隐藏机制，使得对象的内部实现与外界隔离，具有较强的独立性。对象是比较理想的模块和可重用的软件成分。</a:t>
            </a:r>
            <a:endParaRPr lang="en-US" altLang="zh-CN" sz="2300" dirty="0">
              <a:latin typeface="+mn-ea"/>
              <a:ea typeface="+mn-ea"/>
            </a:endParaRPr>
          </a:p>
          <a:p>
            <a:pPr eaLnBrk="1" hangingPunct="1">
              <a:lnSpc>
                <a:spcPts val="2800"/>
              </a:lnSpc>
              <a:spcAft>
                <a:spcPts val="0"/>
              </a:spcAft>
              <a:defRPr/>
            </a:pPr>
            <a:r>
              <a:rPr lang="en-US" altLang="zh-CN" sz="2300" dirty="0">
                <a:latin typeface="+mn-ea"/>
                <a:ea typeface="+mn-ea"/>
              </a:rPr>
              <a:t>    </a:t>
            </a:r>
            <a:r>
              <a:rPr lang="zh-CN" altLang="zh-CN" sz="2300" dirty="0">
                <a:latin typeface="+mn-ea"/>
                <a:ea typeface="+mn-ea"/>
              </a:rPr>
              <a:t>面向对象的软件技术在利用可重用的软件成分构造新的软件系统时，有很大的灵活性。有两种方法可以重复使用一个对象类：一种方法是创建该类的实例，从而直接使用它；另一种方法是从它派生出一个满足当前需要的新类。</a:t>
            </a:r>
            <a:endParaRPr lang="en-US" altLang="zh-CN" sz="2300" b="1" dirty="0">
              <a:latin typeface="+mn-ea"/>
              <a:ea typeface="+mn-ea"/>
            </a:endParaRPr>
          </a:p>
        </p:txBody>
      </p:sp>
      <p:sp>
        <p:nvSpPr>
          <p:cNvPr id="11" name="1 Título">
            <a:extLst>
              <a:ext uri="{FF2B5EF4-FFF2-40B4-BE49-F238E27FC236}">
                <a16:creationId xmlns:a16="http://schemas.microsoft.com/office/drawing/2014/main" id="{6D3C235F-DBEF-469F-8F53-1C4C04D7834E}"/>
              </a:ext>
            </a:extLst>
          </p:cNvPr>
          <p:cNvSpPr txBox="1">
            <a:spLocks/>
          </p:cNvSpPr>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9.1.2 </a:t>
            </a:r>
            <a:r>
              <a:rPr lang="zh-CN" altLang="en-US" sz="2400" dirty="0">
                <a:solidFill>
                  <a:srgbClr val="D9D9D9"/>
                </a:solidFill>
                <a:latin typeface="+mn-ea"/>
                <a:ea typeface="+mn-ea"/>
              </a:rPr>
              <a:t>面向对象方法学的优点</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29DF4A8B-AB2A-446D-A5D5-ABF1E3ABF6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
        <p:nvSpPr>
          <p:cNvPr id="26628" name="标题 3">
            <a:extLst>
              <a:ext uri="{FF2B5EF4-FFF2-40B4-BE49-F238E27FC236}">
                <a16:creationId xmlns:a16="http://schemas.microsoft.com/office/drawing/2014/main" id="{4A48EBB4-2E27-459E-BD18-2C4CB3869678}"/>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6" name="内容占位符 4">
            <a:extLst>
              <a:ext uri="{FF2B5EF4-FFF2-40B4-BE49-F238E27FC236}">
                <a16:creationId xmlns:a16="http://schemas.microsoft.com/office/drawing/2014/main" id="{EAE8DE07-CA88-4C20-96B3-C924D9451184}"/>
              </a:ext>
            </a:extLst>
          </p:cNvPr>
          <p:cNvSpPr>
            <a:spLocks noGrp="1"/>
          </p:cNvSpPr>
          <p:nvPr>
            <p:ph idx="4294967295"/>
          </p:nvPr>
        </p:nvSpPr>
        <p:spPr>
          <a:xfrm>
            <a:off x="395288" y="914400"/>
            <a:ext cx="8229600" cy="604838"/>
          </a:xfrm>
        </p:spPr>
        <p:txBody>
          <a:bodyPr/>
          <a:lstStyle/>
          <a:p>
            <a:pPr marL="0" indent="0">
              <a:buFont typeface="Arial" charset="0"/>
              <a:buNone/>
              <a:defRPr/>
            </a:pPr>
            <a:r>
              <a:rPr lang="en-US" altLang="zh-CN" b="1" dirty="0">
                <a:latin typeface="+mn-ea"/>
              </a:rPr>
              <a:t>9.6.2.</a:t>
            </a:r>
            <a:r>
              <a:rPr lang="zh-CN" altLang="en-US" b="1" dirty="0"/>
              <a:t>用例建模</a:t>
            </a:r>
          </a:p>
        </p:txBody>
      </p:sp>
      <p:sp>
        <p:nvSpPr>
          <p:cNvPr id="32775" name="TextBox 7">
            <a:extLst>
              <a:ext uri="{FF2B5EF4-FFF2-40B4-BE49-F238E27FC236}">
                <a16:creationId xmlns:a16="http://schemas.microsoft.com/office/drawing/2014/main" id="{681A5AF4-F5B0-4A36-AAB7-E2767C1CEB73}"/>
              </a:ext>
            </a:extLst>
          </p:cNvPr>
          <p:cNvSpPr txBox="1">
            <a:spLocks noChangeArrowheads="1"/>
          </p:cNvSpPr>
          <p:nvPr/>
        </p:nvSpPr>
        <p:spPr bwMode="auto">
          <a:xfrm>
            <a:off x="395288" y="1484313"/>
            <a:ext cx="84978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0"/>
              </a:spcAft>
              <a:defRPr/>
            </a:pPr>
            <a:r>
              <a:rPr lang="en-US" altLang="zh-CN" sz="2400" dirty="0"/>
              <a:t>       </a:t>
            </a:r>
            <a:r>
              <a:rPr lang="zh-CN" altLang="zh-CN" sz="2300" dirty="0">
                <a:latin typeface="+mn-ea"/>
                <a:ea typeface="+mn-ea"/>
              </a:rPr>
              <a:t>一个</a:t>
            </a:r>
            <a:r>
              <a:rPr lang="zh-CN" altLang="zh-CN" sz="2300" b="1" dirty="0">
                <a:solidFill>
                  <a:srgbClr val="C00000"/>
                </a:solidFill>
                <a:latin typeface="+mn-ea"/>
                <a:ea typeface="+mn-ea"/>
              </a:rPr>
              <a:t>用例模型</a:t>
            </a:r>
            <a:r>
              <a:rPr lang="zh-CN" altLang="zh-CN" sz="2300" dirty="0">
                <a:latin typeface="+mn-ea"/>
                <a:ea typeface="+mn-ea"/>
              </a:rPr>
              <a:t>由若干幅用例图组成。创建用例模型的工作包括</a:t>
            </a:r>
            <a:r>
              <a:rPr lang="zh-CN" altLang="en-US" sz="2300" dirty="0">
                <a:latin typeface="+mn-ea"/>
                <a:ea typeface="+mn-ea"/>
              </a:rPr>
              <a:t>：</a:t>
            </a:r>
            <a:r>
              <a:rPr lang="zh-CN" altLang="zh-CN" sz="2300" dirty="0">
                <a:latin typeface="+mn-ea"/>
                <a:ea typeface="+mn-ea"/>
              </a:rPr>
              <a:t>定义系统，寻找</a:t>
            </a:r>
            <a:r>
              <a:rPr lang="zh-CN" altLang="zh-CN" sz="2300" b="1" dirty="0">
                <a:latin typeface="+mn-ea"/>
                <a:ea typeface="+mn-ea"/>
              </a:rPr>
              <a:t>行为者</a:t>
            </a:r>
            <a:r>
              <a:rPr lang="zh-CN" altLang="zh-CN" sz="2300" dirty="0">
                <a:latin typeface="+mn-ea"/>
                <a:ea typeface="+mn-ea"/>
              </a:rPr>
              <a:t>和</a:t>
            </a:r>
            <a:r>
              <a:rPr lang="zh-CN" altLang="zh-CN" sz="2300" b="1" dirty="0">
                <a:latin typeface="+mn-ea"/>
                <a:ea typeface="+mn-ea"/>
              </a:rPr>
              <a:t>用例</a:t>
            </a:r>
            <a:r>
              <a:rPr lang="zh-CN" altLang="zh-CN" sz="2300" dirty="0">
                <a:latin typeface="+mn-ea"/>
                <a:ea typeface="+mn-ea"/>
              </a:rPr>
              <a:t>，描述用例，定义用例之间的关系，确认模型。其中，寻找行为者和用例是关键。</a:t>
            </a:r>
            <a:endParaRPr lang="en-US" altLang="zh-CN" sz="2300" b="1" dirty="0">
              <a:latin typeface="+mn-ea"/>
              <a:ea typeface="+mn-ea"/>
            </a:endParaRPr>
          </a:p>
        </p:txBody>
      </p:sp>
      <p:sp>
        <p:nvSpPr>
          <p:cNvPr id="87046" name="Rectangle 3">
            <a:extLst>
              <a:ext uri="{FF2B5EF4-FFF2-40B4-BE49-F238E27FC236}">
                <a16:creationId xmlns:a16="http://schemas.microsoft.com/office/drawing/2014/main" id="{9192C8F2-CB06-4CA3-AB3C-B477F864CE0D}"/>
              </a:ext>
            </a:extLst>
          </p:cNvPr>
          <p:cNvSpPr>
            <a:spLocks noChangeArrowheads="1"/>
          </p:cNvSpPr>
          <p:nvPr/>
        </p:nvSpPr>
        <p:spPr bwMode="auto">
          <a:xfrm>
            <a:off x="395288" y="3500438"/>
            <a:ext cx="84264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a:latin typeface="黑体" panose="02010609060101010101" pitchFamily="49" charset="-122"/>
                <a:ea typeface="黑体" panose="02010609060101010101" pitchFamily="49" charset="-122"/>
              </a:rPr>
              <a:t>例：建立一航空公司的机票预定系统，让客户通过电</a:t>
            </a:r>
            <a:endParaRPr lang="en-US" altLang="zh-CN" sz="2800" b="1">
              <a:latin typeface="黑体" panose="02010609060101010101" pitchFamily="49" charset="-122"/>
              <a:ea typeface="黑体" panose="02010609060101010101" pitchFamily="49" charset="-122"/>
            </a:endParaRPr>
          </a:p>
          <a:p>
            <a:pPr eaLnBrk="1" hangingPunct="1"/>
            <a:r>
              <a:rPr lang="en-US" altLang="en-US" sz="2800" b="1">
                <a:latin typeface="黑体" panose="02010609060101010101" pitchFamily="49" charset="-122"/>
                <a:ea typeface="黑体" panose="02010609060101010101" pitchFamily="49" charset="-122"/>
              </a:rPr>
              <a:t>话或网络买票、改变订票、取消订票、预定旅馆、租</a:t>
            </a:r>
            <a:endParaRPr lang="en-US" altLang="zh-CN" sz="2800" b="1">
              <a:latin typeface="黑体" panose="02010609060101010101" pitchFamily="49" charset="-122"/>
              <a:ea typeface="黑体" panose="02010609060101010101" pitchFamily="49" charset="-122"/>
            </a:endParaRPr>
          </a:p>
          <a:p>
            <a:pPr eaLnBrk="1" hangingPunct="1"/>
            <a:r>
              <a:rPr lang="en-US" altLang="en-US" sz="2800" b="1">
                <a:latin typeface="黑体" panose="02010609060101010101" pitchFamily="49" charset="-122"/>
                <a:ea typeface="黑体" panose="02010609060101010101" pitchFamily="49" charset="-122"/>
              </a:rPr>
              <a:t>车等等。</a:t>
            </a:r>
            <a:endParaRPr lang="zh-CN" altLang="en-US" sz="2800" b="1">
              <a:latin typeface="黑体" panose="02010609060101010101" pitchFamily="49" charset="-122"/>
              <a:ea typeface="黑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C1046DF0-5F8C-4F70-BBDD-90857D32F1F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
        <p:nvSpPr>
          <p:cNvPr id="26628" name="标题 3">
            <a:extLst>
              <a:ext uri="{FF2B5EF4-FFF2-40B4-BE49-F238E27FC236}">
                <a16:creationId xmlns:a16="http://schemas.microsoft.com/office/drawing/2014/main" id="{DE7507CF-0BAD-4BA6-A380-08B17FC19212}"/>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6" name="内容占位符 4">
            <a:extLst>
              <a:ext uri="{FF2B5EF4-FFF2-40B4-BE49-F238E27FC236}">
                <a16:creationId xmlns:a16="http://schemas.microsoft.com/office/drawing/2014/main" id="{99C2B23F-B1B4-4450-BD9B-92283AD56648}"/>
              </a:ext>
            </a:extLst>
          </p:cNvPr>
          <p:cNvSpPr>
            <a:spLocks noGrp="1"/>
          </p:cNvSpPr>
          <p:nvPr>
            <p:ph idx="4294967295"/>
          </p:nvPr>
        </p:nvSpPr>
        <p:spPr>
          <a:xfrm>
            <a:off x="395288" y="914400"/>
            <a:ext cx="8229600" cy="604838"/>
          </a:xfrm>
        </p:spPr>
        <p:txBody>
          <a:bodyPr/>
          <a:lstStyle/>
          <a:p>
            <a:pPr marL="0" indent="0">
              <a:buFont typeface="Arial" charset="0"/>
              <a:buNone/>
              <a:defRPr/>
            </a:pPr>
            <a:r>
              <a:rPr lang="en-US" altLang="zh-CN" b="1" dirty="0">
                <a:latin typeface="+mn-ea"/>
              </a:rPr>
              <a:t>9.6.2.</a:t>
            </a:r>
            <a:r>
              <a:rPr lang="zh-CN" altLang="en-US" b="1" dirty="0"/>
              <a:t>用例建模</a:t>
            </a:r>
          </a:p>
        </p:txBody>
      </p:sp>
      <p:sp>
        <p:nvSpPr>
          <p:cNvPr id="32775" name="TextBox 7">
            <a:extLst>
              <a:ext uri="{FF2B5EF4-FFF2-40B4-BE49-F238E27FC236}">
                <a16:creationId xmlns:a16="http://schemas.microsoft.com/office/drawing/2014/main" id="{9EE2B852-53FB-43E5-B545-30A56C2B70B5}"/>
              </a:ext>
            </a:extLst>
          </p:cNvPr>
          <p:cNvSpPr txBox="1">
            <a:spLocks noChangeArrowheads="1"/>
          </p:cNvSpPr>
          <p:nvPr/>
        </p:nvSpPr>
        <p:spPr bwMode="auto">
          <a:xfrm>
            <a:off x="412750" y="2133600"/>
            <a:ext cx="833596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0"/>
              </a:spcAft>
              <a:defRPr/>
            </a:pPr>
            <a:r>
              <a:rPr lang="en-US" altLang="zh-CN" sz="2400" b="1" dirty="0">
                <a:latin typeface="+mn-ea"/>
                <a:ea typeface="+mn-ea"/>
              </a:rPr>
              <a:t>1.</a:t>
            </a:r>
            <a:r>
              <a:rPr lang="zh-CN" altLang="en-US" sz="2400" b="1" dirty="0">
                <a:latin typeface="+mn-ea"/>
                <a:ea typeface="+mn-ea"/>
              </a:rPr>
              <a:t>寻找行为者</a:t>
            </a:r>
            <a:endParaRPr lang="en-US" altLang="zh-CN" sz="2400" b="1" dirty="0">
              <a:latin typeface="+mn-ea"/>
              <a:ea typeface="+mn-ea"/>
            </a:endParaRPr>
          </a:p>
          <a:p>
            <a:pPr marL="0" indent="0">
              <a:lnSpc>
                <a:spcPts val="2900"/>
              </a:lnSpc>
              <a:defRPr/>
            </a:pPr>
            <a:r>
              <a:rPr lang="en-US" altLang="zh-CN" sz="2200" dirty="0"/>
              <a:t>       </a:t>
            </a:r>
            <a:r>
              <a:rPr lang="zh-CN" altLang="zh-CN" sz="2300" dirty="0"/>
              <a:t>为获取用例首先要找出系统的行为者，可通过请系统的用户回答一些问题来发现行为者。下述问题有助于发现行为者。</a:t>
            </a:r>
          </a:p>
          <a:p>
            <a:pPr marL="900000">
              <a:lnSpc>
                <a:spcPts val="2900"/>
              </a:lnSpc>
              <a:buSzPct val="70000"/>
              <a:buFont typeface="Wingdings" panose="05000000000000000000" pitchFamily="2" charset="2"/>
              <a:buChar char="l"/>
              <a:defRPr/>
            </a:pPr>
            <a:r>
              <a:rPr lang="zh-CN" altLang="zh-CN" sz="2300" dirty="0"/>
              <a:t>谁将使用系统的主要功能（主行为者）？</a:t>
            </a:r>
          </a:p>
          <a:p>
            <a:pPr marL="900000">
              <a:lnSpc>
                <a:spcPts val="2900"/>
              </a:lnSpc>
              <a:buSzPct val="70000"/>
              <a:buFont typeface="Wingdings" panose="05000000000000000000" pitchFamily="2" charset="2"/>
              <a:buChar char="l"/>
              <a:defRPr/>
            </a:pPr>
            <a:r>
              <a:rPr lang="zh-CN" altLang="zh-CN" sz="2300" dirty="0"/>
              <a:t>谁需要借助系统的支持来完成日常工作？</a:t>
            </a:r>
          </a:p>
          <a:p>
            <a:pPr marL="900000">
              <a:lnSpc>
                <a:spcPts val="2900"/>
              </a:lnSpc>
              <a:buSzPct val="70000"/>
              <a:buFont typeface="Wingdings" panose="05000000000000000000" pitchFamily="2" charset="2"/>
              <a:buChar char="l"/>
              <a:defRPr/>
            </a:pPr>
            <a:r>
              <a:rPr lang="zh-CN" altLang="zh-CN" sz="2300" dirty="0"/>
              <a:t>谁来维护和管理系统（副行为者）？</a:t>
            </a:r>
          </a:p>
          <a:p>
            <a:pPr marL="900000">
              <a:lnSpc>
                <a:spcPts val="2900"/>
              </a:lnSpc>
              <a:buSzPct val="70000"/>
              <a:buFont typeface="Wingdings" panose="05000000000000000000" pitchFamily="2" charset="2"/>
              <a:buChar char="l"/>
              <a:defRPr/>
            </a:pPr>
            <a:r>
              <a:rPr lang="zh-CN" altLang="zh-CN" sz="2300" dirty="0"/>
              <a:t>系统控制哪些硬件设备？</a:t>
            </a:r>
          </a:p>
          <a:p>
            <a:pPr marL="900000">
              <a:lnSpc>
                <a:spcPts val="2900"/>
              </a:lnSpc>
              <a:buSzPct val="70000"/>
              <a:buFont typeface="Wingdings" panose="05000000000000000000" pitchFamily="2" charset="2"/>
              <a:buChar char="l"/>
              <a:defRPr/>
            </a:pPr>
            <a:r>
              <a:rPr lang="zh-CN" altLang="zh-CN" sz="2300" dirty="0"/>
              <a:t>系统需要与哪些其他系统交互？</a:t>
            </a:r>
          </a:p>
          <a:p>
            <a:pPr marL="900000">
              <a:lnSpc>
                <a:spcPts val="2900"/>
              </a:lnSpc>
              <a:buSzPct val="70000"/>
              <a:buFont typeface="Wingdings" panose="05000000000000000000" pitchFamily="2" charset="2"/>
              <a:buChar char="l"/>
              <a:defRPr/>
            </a:pPr>
            <a:r>
              <a:rPr lang="zh-CN" altLang="zh-CN" sz="2300" dirty="0"/>
              <a:t>哪些人或系统对本系统产生的结果（值）感兴趣？</a:t>
            </a:r>
            <a:endParaRPr lang="en-US" altLang="zh-CN" sz="2300" b="1" dirty="0">
              <a:latin typeface="+mn-ea"/>
              <a:ea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5BABF25-5E9A-4E8A-B888-B24AAE93C7EC}"/>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en-US" altLang="en-US" b="1"/>
              <a:t>建模</a:t>
            </a:r>
            <a:r>
              <a:rPr lang="en-US" altLang="zh-CN" b="1"/>
              <a:t>-</a:t>
            </a:r>
            <a:r>
              <a:rPr lang="zh-CN" altLang="en-US" b="1"/>
              <a:t>用例图</a:t>
            </a:r>
          </a:p>
        </p:txBody>
      </p:sp>
      <p:pic>
        <p:nvPicPr>
          <p:cNvPr id="89091" name="Picture 4">
            <a:extLst>
              <a:ext uri="{FF2B5EF4-FFF2-40B4-BE49-F238E27FC236}">
                <a16:creationId xmlns:a16="http://schemas.microsoft.com/office/drawing/2014/main" id="{18B6A7C5-2862-4B25-A93A-18233E965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58950"/>
            <a:ext cx="6334125" cy="43338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08078F0-EE53-4959-8F5B-7D8E1FE74EE7}"/>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9C2CA326-92A7-4754-944C-ECA7BB551E65}"/>
              </a:ext>
            </a:extLst>
          </p:cNvPr>
          <p:cNvSpPr txBox="1">
            <a:spLocks noChangeArrowheads="1"/>
          </p:cNvSpPr>
          <p:nvPr/>
        </p:nvSpPr>
        <p:spPr bwMode="auto">
          <a:xfrm>
            <a:off x="457200" y="12350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latin typeface="+mn-ea"/>
                <a:ea typeface="+mn-ea"/>
              </a:rPr>
              <a:t>2.</a:t>
            </a:r>
            <a:r>
              <a:rPr lang="zh-CN" altLang="en-US" sz="2400" b="1" dirty="0">
                <a:latin typeface="+mn-ea"/>
                <a:ea typeface="+mn-ea"/>
              </a:rPr>
              <a:t>寻找用例</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一旦找到了行为者，就可以通过请每个行为者回答下述问题来获取用例。</a:t>
            </a:r>
          </a:p>
          <a:p>
            <a:pPr marL="1014300" indent="-457200">
              <a:lnSpc>
                <a:spcPts val="3000"/>
              </a:lnSpc>
              <a:buSzPct val="70000"/>
              <a:buFont typeface="Wingdings" panose="05000000000000000000" pitchFamily="2" charset="2"/>
              <a:buChar char="l"/>
              <a:defRPr/>
            </a:pPr>
            <a:r>
              <a:rPr lang="zh-CN" altLang="zh-CN" sz="2400" dirty="0">
                <a:latin typeface="+mn-ea"/>
                <a:ea typeface="+mn-ea"/>
              </a:rPr>
              <a:t>行为者需要系统提供哪些功能？行为者自身需要做什么？</a:t>
            </a:r>
          </a:p>
          <a:p>
            <a:pPr marL="1014300" indent="-457200">
              <a:lnSpc>
                <a:spcPts val="3000"/>
              </a:lnSpc>
              <a:buSzPct val="70000"/>
              <a:buFont typeface="Wingdings" panose="05000000000000000000" pitchFamily="2" charset="2"/>
              <a:buChar char="l"/>
              <a:defRPr/>
            </a:pPr>
            <a:r>
              <a:rPr lang="zh-CN" altLang="zh-CN" sz="2400" dirty="0">
                <a:latin typeface="+mn-ea"/>
                <a:ea typeface="+mn-ea"/>
              </a:rPr>
              <a:t>行为者是否需要读取、创建、删除、修改或存储系统中的某类信息？</a:t>
            </a:r>
          </a:p>
          <a:p>
            <a:pPr marL="1014300" indent="-457200">
              <a:lnSpc>
                <a:spcPts val="3000"/>
              </a:lnSpc>
              <a:buSzPct val="70000"/>
              <a:buFont typeface="Wingdings" panose="05000000000000000000" pitchFamily="2" charset="2"/>
              <a:buChar char="l"/>
              <a:defRPr/>
            </a:pPr>
            <a:r>
              <a:rPr lang="zh-CN" altLang="zh-CN" sz="2400" dirty="0">
                <a:latin typeface="+mn-ea"/>
                <a:ea typeface="+mn-ea"/>
              </a:rPr>
              <a:t>系统中发生的事件需要通知行为者吗？行为者需要通知系统某些事情吗？从功能观点看，这些事件能做什么？</a:t>
            </a:r>
          </a:p>
          <a:p>
            <a:pPr marL="1014300" indent="-457200">
              <a:lnSpc>
                <a:spcPts val="3000"/>
              </a:lnSpc>
              <a:buSzPct val="70000"/>
              <a:buFont typeface="Wingdings" panose="05000000000000000000" pitchFamily="2" charset="2"/>
              <a:buChar char="l"/>
              <a:defRPr/>
            </a:pPr>
            <a:r>
              <a:rPr lang="zh-CN" altLang="zh-CN" sz="2400" dirty="0">
                <a:latin typeface="+mn-ea"/>
                <a:ea typeface="+mn-ea"/>
              </a:rPr>
              <a:t>行为者的日常工作是否因为系统的新功能而被简化或提高了效率？</a:t>
            </a:r>
            <a:endParaRPr lang="en-US" altLang="zh-CN" sz="2400" b="1" dirty="0">
              <a:latin typeface="+mn-ea"/>
              <a:ea typeface="+mn-ea"/>
            </a:endParaRPr>
          </a:p>
        </p:txBody>
      </p:sp>
      <p:sp>
        <p:nvSpPr>
          <p:cNvPr id="8" name="1 Título">
            <a:extLst>
              <a:ext uri="{FF2B5EF4-FFF2-40B4-BE49-F238E27FC236}">
                <a16:creationId xmlns:a16="http://schemas.microsoft.com/office/drawing/2014/main" id="{10DCAB52-EBA3-44D7-80D3-9E40CFA15E0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89941BD-DEFF-48CA-ADCC-9A247333568E}"/>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32775" name="TextBox 7">
            <a:extLst>
              <a:ext uri="{FF2B5EF4-FFF2-40B4-BE49-F238E27FC236}">
                <a16:creationId xmlns:a16="http://schemas.microsoft.com/office/drawing/2014/main" id="{4B7B3E4B-7985-4A5D-84AD-E285E5112F3F}"/>
              </a:ext>
            </a:extLst>
          </p:cNvPr>
          <p:cNvSpPr txBox="1">
            <a:spLocks noChangeArrowheads="1"/>
          </p:cNvSpPr>
          <p:nvPr/>
        </p:nvSpPr>
        <p:spPr bwMode="auto">
          <a:xfrm>
            <a:off x="528638" y="1557338"/>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3000"/>
              </a:lnSpc>
              <a:spcAft>
                <a:spcPts val="600"/>
              </a:spcAft>
              <a:defRPr/>
            </a:pPr>
            <a:r>
              <a:rPr lang="en-US" altLang="zh-CN" sz="2400" b="1" dirty="0">
                <a:latin typeface="+mn-ea"/>
                <a:ea typeface="+mn-ea"/>
              </a:rPr>
              <a:t>2.</a:t>
            </a:r>
            <a:r>
              <a:rPr lang="zh-CN" altLang="en-US" sz="2400" b="1" dirty="0">
                <a:latin typeface="+mn-ea"/>
                <a:ea typeface="+mn-ea"/>
              </a:rPr>
              <a:t>寻找用例</a:t>
            </a:r>
            <a:endParaRPr lang="en-US" altLang="zh-CN" sz="2400" b="1" dirty="0">
              <a:latin typeface="+mn-ea"/>
              <a:ea typeface="+mn-ea"/>
            </a:endParaRPr>
          </a:p>
          <a:p>
            <a:pPr marL="0" indent="0">
              <a:lnSpc>
                <a:spcPts val="3000"/>
              </a:lnSpc>
              <a:defRPr/>
            </a:pPr>
            <a:r>
              <a:rPr lang="en-US" altLang="zh-CN" sz="2400" dirty="0">
                <a:latin typeface="+mn-ea"/>
                <a:ea typeface="+mn-ea"/>
              </a:rPr>
              <a:t>    </a:t>
            </a:r>
            <a:r>
              <a:rPr lang="zh-CN" altLang="zh-CN" sz="2400" dirty="0">
                <a:latin typeface="+mn-ea"/>
                <a:ea typeface="+mn-ea"/>
              </a:rPr>
              <a:t>还有一些不是针对具体行为者而是针对整个系统的问题，也能帮助建模者发现用例，例如：</a:t>
            </a:r>
          </a:p>
          <a:p>
            <a:pPr marL="900000">
              <a:lnSpc>
                <a:spcPts val="3000"/>
              </a:lnSpc>
              <a:buSzPct val="70000"/>
              <a:buFont typeface="Wingdings" panose="05000000000000000000" pitchFamily="2" charset="2"/>
              <a:buChar char="l"/>
              <a:defRPr/>
            </a:pPr>
            <a:r>
              <a:rPr lang="zh-CN" altLang="zh-CN" sz="2400" dirty="0">
                <a:latin typeface="+mn-ea"/>
                <a:ea typeface="+mn-ea"/>
              </a:rPr>
              <a:t>系统需要哪些输入输出？输入来自何处？输出到哪里去？</a:t>
            </a:r>
          </a:p>
          <a:p>
            <a:pPr marL="900000">
              <a:lnSpc>
                <a:spcPts val="3000"/>
              </a:lnSpc>
              <a:buSzPct val="70000"/>
              <a:buFont typeface="Wingdings" panose="05000000000000000000" pitchFamily="2" charset="2"/>
              <a:buChar char="l"/>
              <a:defRPr/>
            </a:pPr>
            <a:r>
              <a:rPr lang="zh-CN" altLang="zh-CN" sz="2400" dirty="0">
                <a:latin typeface="+mn-ea"/>
                <a:ea typeface="+mn-ea"/>
              </a:rPr>
              <a:t>当前使用的系统（可能是人工系统）存在的主要问题是什么？</a:t>
            </a:r>
          </a:p>
        </p:txBody>
      </p:sp>
      <p:sp>
        <p:nvSpPr>
          <p:cNvPr id="3" name="文本框 2">
            <a:extLst>
              <a:ext uri="{FF2B5EF4-FFF2-40B4-BE49-F238E27FC236}">
                <a16:creationId xmlns:a16="http://schemas.microsoft.com/office/drawing/2014/main" id="{AE277F59-60AA-4F1B-B261-0DDD51F151CC}"/>
              </a:ext>
            </a:extLst>
          </p:cNvPr>
          <p:cNvSpPr txBox="1"/>
          <p:nvPr/>
        </p:nvSpPr>
        <p:spPr>
          <a:xfrm>
            <a:off x="528638" y="4532313"/>
            <a:ext cx="8158162" cy="1200150"/>
          </a:xfrm>
          <a:prstGeom prst="rect">
            <a:avLst/>
          </a:prstGeom>
          <a:noFill/>
          <a:ln w="25400">
            <a:solidFill>
              <a:srgbClr val="C00000"/>
            </a:solidFill>
          </a:ln>
        </p:spPr>
        <p:txBody>
          <a:bodyPr>
            <a:spAutoFit/>
          </a:bodyPr>
          <a:lstStyle/>
          <a:p>
            <a:pPr eaLnBrk="1" hangingPunct="1">
              <a:defRPr/>
            </a:pPr>
            <a:r>
              <a:rPr lang="en-US" altLang="zh-CN" sz="2400" dirty="0">
                <a:latin typeface="+mn-ea"/>
              </a:rPr>
              <a:t>    </a:t>
            </a:r>
            <a:r>
              <a:rPr lang="zh-CN" altLang="zh-CN" sz="2400" dirty="0">
                <a:latin typeface="+mn-ea"/>
              </a:rPr>
              <a:t>注意，最后这两个问题并不意味着没有行为者也可以有用例，只是在获取用例时还不知道行为者是谁。事实上，</a:t>
            </a:r>
            <a:r>
              <a:rPr lang="zh-CN" altLang="zh-CN" sz="2400" b="1" dirty="0">
                <a:latin typeface="+mn-ea"/>
              </a:rPr>
              <a:t>一个用例必须至少与一个行为者相关联。</a:t>
            </a:r>
            <a:endParaRPr lang="en-US" altLang="zh-CN" sz="2400" b="1" dirty="0">
              <a:latin typeface="+mn-ea"/>
            </a:endParaRPr>
          </a:p>
        </p:txBody>
      </p:sp>
      <p:sp>
        <p:nvSpPr>
          <p:cNvPr id="9" name="1 Título">
            <a:extLst>
              <a:ext uri="{FF2B5EF4-FFF2-40B4-BE49-F238E27FC236}">
                <a16:creationId xmlns:a16="http://schemas.microsoft.com/office/drawing/2014/main" id="{A7817A4B-FABE-471F-9677-DCCAD12678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B3848BF2-57A6-433E-829B-C221FB4F246B}"/>
              </a:ext>
            </a:extLst>
          </p:cNvPr>
          <p:cNvSpPr>
            <a:spLocks noChangeArrowheads="1"/>
          </p:cNvSpPr>
          <p:nvPr/>
        </p:nvSpPr>
        <p:spPr bwMode="auto">
          <a:xfrm>
            <a:off x="577850" y="1346200"/>
            <a:ext cx="7993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800">
                <a:solidFill>
                  <a:srgbClr val="008000"/>
                </a:solidFill>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用户观点非系统观点</a:t>
            </a:r>
          </a:p>
        </p:txBody>
      </p:sp>
      <p:pic>
        <p:nvPicPr>
          <p:cNvPr id="113668" name="Picture 4">
            <a:extLst>
              <a:ext uri="{FF2B5EF4-FFF2-40B4-BE49-F238E27FC236}">
                <a16:creationId xmlns:a16="http://schemas.microsoft.com/office/drawing/2014/main" id="{2AB121A5-7AE8-46B0-8488-187430641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950" y="2205038"/>
            <a:ext cx="6203950" cy="3211512"/>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4" name="Rectangle 2">
            <a:extLst>
              <a:ext uri="{FF2B5EF4-FFF2-40B4-BE49-F238E27FC236}">
                <a16:creationId xmlns:a16="http://schemas.microsoft.com/office/drawing/2014/main" id="{6EC76EE0-0248-4661-A23E-9E9441C2A5E0}"/>
              </a:ext>
            </a:extLst>
          </p:cNvPr>
          <p:cNvSpPr txBox="1">
            <a:spLocks noChangeArrowheads="1"/>
          </p:cNvSpPr>
          <p:nvPr/>
        </p:nvSpPr>
        <p:spPr bwMode="auto">
          <a:xfrm>
            <a:off x="574675" y="449263"/>
            <a:ext cx="80010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a:latin typeface="Calibri" panose="020F0502020204030204" pitchFamily="34" charset="0"/>
              </a:rPr>
              <a:t>UML</a:t>
            </a:r>
            <a:r>
              <a:rPr lang="en-US" altLang="en-US" sz="4400" b="1">
                <a:latin typeface="Calibri" panose="020F0502020204030204" pitchFamily="34" charset="0"/>
              </a:rPr>
              <a:t>建模</a:t>
            </a:r>
            <a:r>
              <a:rPr lang="en-US" altLang="zh-CN" sz="4400" b="1">
                <a:latin typeface="Calibri" panose="020F0502020204030204" pitchFamily="34" charset="0"/>
              </a:rPr>
              <a:t>-</a:t>
            </a:r>
            <a:r>
              <a:rPr lang="zh-CN" altLang="en-US" sz="4400" b="1">
                <a:latin typeface="Calibri" panose="020F0502020204030204" pitchFamily="34" charset="0"/>
              </a:rPr>
              <a:t>用例图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blinds(horizontal)">
                                      <p:cBhvr>
                                        <p:cTn id="7"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6661F2DC-3872-4A0E-9FCD-35EA96546CE9}"/>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en-US" altLang="en-US" b="1"/>
              <a:t>建模</a:t>
            </a:r>
            <a:r>
              <a:rPr lang="en-US" altLang="zh-CN" b="1"/>
              <a:t>-</a:t>
            </a:r>
            <a:r>
              <a:rPr lang="zh-CN" altLang="en-US" b="1"/>
              <a:t>用例图</a:t>
            </a:r>
          </a:p>
        </p:txBody>
      </p:sp>
      <p:pic>
        <p:nvPicPr>
          <p:cNvPr id="93187" name="Picture 4">
            <a:extLst>
              <a:ext uri="{FF2B5EF4-FFF2-40B4-BE49-F238E27FC236}">
                <a16:creationId xmlns:a16="http://schemas.microsoft.com/office/drawing/2014/main" id="{11962E3E-1B5C-4007-91EB-710E0F20D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844675"/>
            <a:ext cx="7343775"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D735D20-0DA4-4D4F-AF4C-FDD84D76A1CE}"/>
              </a:ext>
            </a:extLst>
          </p:cNvPr>
          <p:cNvSpPr>
            <a:spLocks noChangeArrowheads="1"/>
          </p:cNvSpPr>
          <p:nvPr/>
        </p:nvSpPr>
        <p:spPr bwMode="auto">
          <a:xfrm>
            <a:off x="468313" y="260350"/>
            <a:ext cx="800100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accent2"/>
                </a:solidFill>
                <a:latin typeface="黑体" panose="02010609060101010101" pitchFamily="49" charset="-122"/>
                <a:ea typeface="黑体" panose="02010609060101010101" pitchFamily="49" charset="-122"/>
              </a:rPr>
              <a:t>机票预订系统用例</a:t>
            </a:r>
            <a:endParaRPr lang="en-US" altLang="zh-CN" sz="3600">
              <a:solidFill>
                <a:schemeClr val="accent2"/>
              </a:solidFill>
              <a:latin typeface="黑体" panose="02010609060101010101" pitchFamily="49" charset="-122"/>
              <a:ea typeface="黑体" panose="02010609060101010101" pitchFamily="49" charset="-122"/>
            </a:endParaRPr>
          </a:p>
        </p:txBody>
      </p:sp>
      <p:pic>
        <p:nvPicPr>
          <p:cNvPr id="94211" name="Picture 7">
            <a:extLst>
              <a:ext uri="{FF2B5EF4-FFF2-40B4-BE49-F238E27FC236}">
                <a16:creationId xmlns:a16="http://schemas.microsoft.com/office/drawing/2014/main" id="{3B9A9A90-F08E-42D0-B9BB-58603D264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275" y="1125538"/>
            <a:ext cx="5886450" cy="5276850"/>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A10AEBB-B1BE-4F7D-9CBC-0E581243788A}"/>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en-US" altLang="en-US" b="1"/>
              <a:t>建模</a:t>
            </a:r>
            <a:r>
              <a:rPr lang="en-US" altLang="zh-CN" b="1"/>
              <a:t>-</a:t>
            </a:r>
            <a:r>
              <a:rPr lang="zh-CN" altLang="en-US" b="1"/>
              <a:t>用例图</a:t>
            </a:r>
          </a:p>
        </p:txBody>
      </p:sp>
      <p:sp>
        <p:nvSpPr>
          <p:cNvPr id="95235" name="Rectangle 3">
            <a:extLst>
              <a:ext uri="{FF2B5EF4-FFF2-40B4-BE49-F238E27FC236}">
                <a16:creationId xmlns:a16="http://schemas.microsoft.com/office/drawing/2014/main" id="{C61755B4-76B6-4D14-96E4-E8D918F9BC36}"/>
              </a:ext>
            </a:extLst>
          </p:cNvPr>
          <p:cNvSpPr>
            <a:spLocks noChangeArrowheads="1"/>
          </p:cNvSpPr>
          <p:nvPr/>
        </p:nvSpPr>
        <p:spPr bwMode="auto">
          <a:xfrm>
            <a:off x="539750" y="1773238"/>
            <a:ext cx="457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 （</a:t>
            </a:r>
            <a:r>
              <a:rPr lang="en-US" altLang="zh-CN" sz="2800">
                <a:latin typeface="黑体" panose="02010609060101010101" pitchFamily="49" charset="-122"/>
                <a:ea typeface="黑体" panose="02010609060101010101" pitchFamily="49" charset="-122"/>
              </a:rPr>
              <a:t>3</a:t>
            </a:r>
            <a:r>
              <a:rPr lang="zh-CN" altLang="en-US" sz="2800">
                <a:latin typeface="黑体" panose="02010609060101010101" pitchFamily="49" charset="-122"/>
                <a:ea typeface="黑体" panose="02010609060101010101" pitchFamily="49" charset="-122"/>
              </a:rPr>
              <a:t>）执行者间关联</a:t>
            </a:r>
          </a:p>
          <a:p>
            <a:r>
              <a:rPr lang="zh-CN" altLang="en-US" sz="2800">
                <a:latin typeface="黑体" panose="02010609060101010101" pitchFamily="49" charset="-122"/>
                <a:ea typeface="黑体" panose="02010609060101010101" pitchFamily="49" charset="-122"/>
              </a:rPr>
              <a:t>      </a:t>
            </a:r>
            <a:r>
              <a:rPr lang="zh-CN" altLang="en-US" sz="2800">
                <a:solidFill>
                  <a:srgbClr val="0066FF"/>
                </a:solidFill>
                <a:latin typeface="黑体" panose="02010609060101010101" pitchFamily="49" charset="-122"/>
                <a:ea typeface="黑体" panose="02010609060101010101" pitchFamily="49" charset="-122"/>
              </a:rPr>
              <a:t>泛化关系</a:t>
            </a:r>
          </a:p>
        </p:txBody>
      </p:sp>
      <p:pic>
        <p:nvPicPr>
          <p:cNvPr id="200708" name="Picture 4">
            <a:extLst>
              <a:ext uri="{FF2B5EF4-FFF2-40B4-BE49-F238E27FC236}">
                <a16:creationId xmlns:a16="http://schemas.microsoft.com/office/drawing/2014/main" id="{B55AEE82-8715-4255-AEA8-47280795B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2997200"/>
            <a:ext cx="3889375" cy="2865438"/>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blinds(horizontal)">
                                      <p:cBhvr>
                                        <p:cTn id="7"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1E61318-9A1B-48F8-A904-2885F86EC1AC}"/>
              </a:ext>
            </a:extLst>
          </p:cNvPr>
          <p:cNvSpPr>
            <a:spLocks noGrp="1" noChangeArrowheads="1"/>
          </p:cNvSpPr>
          <p:nvPr>
            <p:ph type="title" idx="4294967295"/>
          </p:nvPr>
        </p:nvSpPr>
        <p:spPr>
          <a:xfrm>
            <a:off x="539750" y="476250"/>
            <a:ext cx="8001000" cy="963613"/>
          </a:xfrm>
        </p:spPr>
        <p:txBody>
          <a:bodyPr/>
          <a:lstStyle/>
          <a:p>
            <a:pPr algn="l" eaLnBrk="1" hangingPunct="1"/>
            <a:r>
              <a:rPr lang="en-US" altLang="zh-CN" b="1"/>
              <a:t>UML</a:t>
            </a:r>
            <a:r>
              <a:rPr lang="en-US" altLang="en-US" b="1"/>
              <a:t>建模</a:t>
            </a:r>
            <a:r>
              <a:rPr lang="en-US" altLang="zh-CN" b="1"/>
              <a:t>-</a:t>
            </a:r>
            <a:r>
              <a:rPr lang="zh-CN" altLang="en-US" b="1"/>
              <a:t>用例图</a:t>
            </a:r>
          </a:p>
        </p:txBody>
      </p:sp>
      <p:sp>
        <p:nvSpPr>
          <p:cNvPr id="96259" name="Rectangle 3">
            <a:extLst>
              <a:ext uri="{FF2B5EF4-FFF2-40B4-BE49-F238E27FC236}">
                <a16:creationId xmlns:a16="http://schemas.microsoft.com/office/drawing/2014/main" id="{8FBBB8FD-7E0E-41F3-9839-AE5E66EBEA14}"/>
              </a:ext>
            </a:extLst>
          </p:cNvPr>
          <p:cNvSpPr>
            <a:spLocks noChangeArrowheads="1"/>
          </p:cNvSpPr>
          <p:nvPr/>
        </p:nvSpPr>
        <p:spPr bwMode="auto">
          <a:xfrm>
            <a:off x="250825" y="1700213"/>
            <a:ext cx="3744913"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4</a:t>
            </a:r>
            <a:r>
              <a:rPr lang="zh-CN" altLang="en-US" sz="2800">
                <a:latin typeface="黑体" panose="02010609060101010101" pitchFamily="49" charset="-122"/>
                <a:ea typeface="黑体" panose="02010609060101010101" pitchFamily="49" charset="-122"/>
              </a:rPr>
              <a:t>）用例间关联</a:t>
            </a:r>
          </a:p>
          <a:p>
            <a:pPr>
              <a:lnSpc>
                <a:spcPct val="110000"/>
              </a:lnSpc>
            </a:pPr>
            <a:r>
              <a:rPr lang="zh-CN" altLang="en-US" sz="2800">
                <a:solidFill>
                  <a:srgbClr val="0066FF"/>
                </a:solidFill>
                <a:latin typeface="黑体" panose="02010609060101010101" pitchFamily="49" charset="-122"/>
                <a:ea typeface="黑体" panose="02010609060101010101" pitchFamily="49" charset="-122"/>
              </a:rPr>
              <a:t>   </a:t>
            </a:r>
            <a:r>
              <a:rPr lang="zh-CN" altLang="en-US" sz="2400">
                <a:solidFill>
                  <a:srgbClr val="0066FF"/>
                </a:solidFill>
                <a:latin typeface="黑体" panose="02010609060101010101" pitchFamily="49" charset="-122"/>
                <a:ea typeface="黑体" panose="02010609060101010101" pitchFamily="49" charset="-122"/>
              </a:rPr>
              <a:t>泛化关系</a:t>
            </a:r>
          </a:p>
          <a:p>
            <a:pPr>
              <a:lnSpc>
                <a:spcPct val="110000"/>
              </a:lnSpc>
            </a:pPr>
            <a:r>
              <a:rPr lang="zh-CN" altLang="en-US" sz="2400">
                <a:latin typeface="黑体" panose="02010609060101010101" pitchFamily="49" charset="-122"/>
                <a:ea typeface="黑体" panose="02010609060101010101" pitchFamily="49" charset="-122"/>
              </a:rPr>
              <a:t>   一般与特殊关系</a:t>
            </a:r>
            <a:endParaRPr lang="zh-CN" altLang="en-US" sz="2400">
              <a:solidFill>
                <a:srgbClr val="0066FF"/>
              </a:solidFill>
              <a:latin typeface="黑体" panose="02010609060101010101" pitchFamily="49" charset="-122"/>
              <a:ea typeface="黑体" panose="02010609060101010101" pitchFamily="49" charset="-122"/>
            </a:endParaRPr>
          </a:p>
        </p:txBody>
      </p:sp>
      <p:pic>
        <p:nvPicPr>
          <p:cNvPr id="201732" name="Picture 4">
            <a:extLst>
              <a:ext uri="{FF2B5EF4-FFF2-40B4-BE49-F238E27FC236}">
                <a16:creationId xmlns:a16="http://schemas.microsoft.com/office/drawing/2014/main" id="{994E0F5F-4CF2-47A3-B108-25C78C80C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773238"/>
            <a:ext cx="5005388" cy="287655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1733" name="Rectangle 5">
            <a:extLst>
              <a:ext uri="{FF2B5EF4-FFF2-40B4-BE49-F238E27FC236}">
                <a16:creationId xmlns:a16="http://schemas.microsoft.com/office/drawing/2014/main" id="{38FF9823-2995-4A19-BD33-3D4307808D80}"/>
              </a:ext>
            </a:extLst>
          </p:cNvPr>
          <p:cNvSpPr>
            <a:spLocks noChangeArrowheads="1"/>
          </p:cNvSpPr>
          <p:nvPr/>
        </p:nvSpPr>
        <p:spPr bwMode="auto">
          <a:xfrm>
            <a:off x="577850" y="4983163"/>
            <a:ext cx="831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ea typeface="黑体" panose="02010609060101010101" pitchFamily="49" charset="-122"/>
              </a:rPr>
              <a:t>有父用例的行为，可出现在父用例出现的任何地方。</a:t>
            </a:r>
          </a:p>
          <a:p>
            <a:r>
              <a:rPr lang="zh-CN" altLang="en-US" sz="2400">
                <a:ea typeface="黑体" panose="02010609060101010101" pitchFamily="49" charset="-122"/>
              </a:rPr>
              <a:t>添加自己行为（前者检查文本密码，后者检查用户视网膜）。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2"/>
                                        </p:tgtEl>
                                        <p:attrNameLst>
                                          <p:attrName>style.visibility</p:attrName>
                                        </p:attrNameLst>
                                      </p:cBhvr>
                                      <p:to>
                                        <p:strVal val="visible"/>
                                      </p:to>
                                    </p:set>
                                    <p:animEffect transition="in" filter="blinds(horizontal)">
                                      <p:cBhvr>
                                        <p:cTn id="7" dur="500"/>
                                        <p:tgtEl>
                                          <p:spTgt spid="201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33"/>
                                        </p:tgtEl>
                                        <p:attrNameLst>
                                          <p:attrName>style.visibility</p:attrName>
                                        </p:attrNameLst>
                                      </p:cBhvr>
                                      <p:to>
                                        <p:strVal val="visible"/>
                                      </p:to>
                                    </p:set>
                                    <p:animEffect transition="in" filter="blinds(horizontal)">
                                      <p:cBhvr>
                                        <p:cTn id="12"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TextBox 7">
            <a:extLst>
              <a:ext uri="{FF2B5EF4-FFF2-40B4-BE49-F238E27FC236}">
                <a16:creationId xmlns:a16="http://schemas.microsoft.com/office/drawing/2014/main" id="{285E7671-00F3-4853-80B2-194CCB996BB1}"/>
              </a:ext>
            </a:extLst>
          </p:cNvPr>
          <p:cNvSpPr txBox="1">
            <a:spLocks noChangeArrowheads="1"/>
          </p:cNvSpPr>
          <p:nvPr/>
        </p:nvSpPr>
        <p:spPr bwMode="auto">
          <a:xfrm>
            <a:off x="539750" y="1166813"/>
            <a:ext cx="83534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4.</a:t>
            </a:r>
            <a:r>
              <a:rPr lang="zh-CN" altLang="en-US" sz="2400" b="1" dirty="0">
                <a:latin typeface="+mn-ea"/>
                <a:ea typeface="+mn-ea"/>
              </a:rPr>
              <a:t>较易开发大型软件产品</a:t>
            </a:r>
            <a:endParaRPr lang="en-US" altLang="zh-CN" sz="2400" b="1" dirty="0">
              <a:latin typeface="+mn-ea"/>
              <a:ea typeface="+mn-ea"/>
            </a:endParaRPr>
          </a:p>
          <a:p>
            <a:pPr marL="0" indent="0" eaLnBrk="1" hangingPunct="1">
              <a:lnSpc>
                <a:spcPts val="3000"/>
              </a:lnSpc>
              <a:defRPr/>
            </a:pPr>
            <a:r>
              <a:rPr lang="en-US" altLang="zh-CN" sz="2000" dirty="0"/>
              <a:t>       </a:t>
            </a:r>
            <a:r>
              <a:rPr lang="zh-CN" altLang="zh-CN" sz="2400" dirty="0"/>
              <a:t>用面向对象方法学开发软件时，构成软件系统的每个对象就像一个微型程序，有自己的数据、操作、功能和用途，因此，可以把一个大型软件产品分解成一系列本质上相互独立的小产品来处理，这就不仅降低了开发的技术难度，而且也使得对开发工作的管理</a:t>
            </a:r>
            <a:r>
              <a:rPr lang="zh-CN" altLang="en-US" sz="2400" dirty="0"/>
              <a:t>比较</a:t>
            </a:r>
            <a:r>
              <a:rPr lang="zh-CN" altLang="zh-CN" sz="2400" dirty="0"/>
              <a:t>容易。</a:t>
            </a:r>
            <a:endParaRPr lang="en-US" altLang="zh-CN" sz="2400" dirty="0"/>
          </a:p>
        </p:txBody>
      </p:sp>
      <p:sp>
        <p:nvSpPr>
          <p:cNvPr id="7" name="TextBox 7">
            <a:extLst>
              <a:ext uri="{FF2B5EF4-FFF2-40B4-BE49-F238E27FC236}">
                <a16:creationId xmlns:a16="http://schemas.microsoft.com/office/drawing/2014/main" id="{1AA454C4-F41A-4254-A4F2-B1A62306D5F7}"/>
              </a:ext>
            </a:extLst>
          </p:cNvPr>
          <p:cNvSpPr txBox="1">
            <a:spLocks noChangeArrowheads="1"/>
          </p:cNvSpPr>
          <p:nvPr/>
        </p:nvSpPr>
        <p:spPr bwMode="auto">
          <a:xfrm>
            <a:off x="498475" y="3681413"/>
            <a:ext cx="81470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3000"/>
              </a:lnSpc>
              <a:spcAft>
                <a:spcPts val="600"/>
              </a:spcAft>
              <a:defRPr/>
            </a:pPr>
            <a:r>
              <a:rPr lang="en-US" altLang="zh-CN" sz="2400" b="1" dirty="0">
                <a:latin typeface="+mn-ea"/>
                <a:ea typeface="+mn-ea"/>
              </a:rPr>
              <a:t>5.</a:t>
            </a:r>
            <a:r>
              <a:rPr lang="zh-CN" altLang="en-US" sz="2400" b="1" dirty="0">
                <a:latin typeface="+mn-ea"/>
                <a:ea typeface="+mn-ea"/>
              </a:rPr>
              <a:t>可维护性好</a:t>
            </a:r>
            <a:endParaRPr lang="en-US" altLang="zh-CN" sz="2400" b="1" dirty="0">
              <a:latin typeface="+mn-ea"/>
              <a:ea typeface="+mn-ea"/>
            </a:endParaRPr>
          </a:p>
          <a:p>
            <a:pPr marL="684000" indent="-457200" eaLnBrk="1" hangingPunct="1">
              <a:lnSpc>
                <a:spcPts val="3000"/>
              </a:lnSpc>
              <a:spcAft>
                <a:spcPts val="600"/>
              </a:spcAft>
              <a:buFontTx/>
              <a:buAutoNum type="arabicParenBoth"/>
              <a:defRPr/>
            </a:pPr>
            <a:r>
              <a:rPr lang="zh-CN" altLang="zh-CN" sz="2400" dirty="0">
                <a:latin typeface="+mn-ea"/>
                <a:ea typeface="+mn-ea"/>
              </a:rPr>
              <a:t>面向对象的软件稳定性比较好。</a:t>
            </a:r>
            <a:endParaRPr lang="en-US" altLang="zh-CN" sz="2400" dirty="0">
              <a:latin typeface="+mn-ea"/>
              <a:ea typeface="+mn-ea"/>
            </a:endParaRPr>
          </a:p>
          <a:p>
            <a:pPr marL="684000" indent="-457200" eaLnBrk="1" hangingPunct="1">
              <a:lnSpc>
                <a:spcPts val="3000"/>
              </a:lnSpc>
              <a:spcAft>
                <a:spcPts val="600"/>
              </a:spcAft>
              <a:buFontTx/>
              <a:buAutoNum type="arabicParenBoth"/>
              <a:defRPr/>
            </a:pPr>
            <a:r>
              <a:rPr lang="zh-CN" altLang="zh-CN" sz="2400" dirty="0">
                <a:latin typeface="+mn-ea"/>
                <a:ea typeface="+mn-ea"/>
              </a:rPr>
              <a:t>面向对象的软件比较容易修改。</a:t>
            </a:r>
            <a:endParaRPr lang="en-US" altLang="zh-CN" sz="2400" dirty="0">
              <a:latin typeface="+mn-ea"/>
              <a:ea typeface="+mn-ea"/>
            </a:endParaRPr>
          </a:p>
          <a:p>
            <a:pPr marL="684000" indent="-457200" eaLnBrk="1" hangingPunct="1">
              <a:lnSpc>
                <a:spcPts val="3000"/>
              </a:lnSpc>
              <a:spcAft>
                <a:spcPts val="600"/>
              </a:spcAft>
              <a:buFontTx/>
              <a:buAutoNum type="arabicParenBoth"/>
              <a:defRPr/>
            </a:pPr>
            <a:r>
              <a:rPr lang="zh-CN" altLang="zh-CN" sz="2400" dirty="0">
                <a:latin typeface="+mn-ea"/>
                <a:ea typeface="+mn-ea"/>
              </a:rPr>
              <a:t>面向对象的软件比较容易理解。</a:t>
            </a:r>
            <a:endParaRPr lang="en-US" altLang="zh-CN" sz="2400" dirty="0">
              <a:latin typeface="+mn-ea"/>
              <a:ea typeface="+mn-ea"/>
            </a:endParaRPr>
          </a:p>
          <a:p>
            <a:pPr marL="684000" indent="-457200" eaLnBrk="1" hangingPunct="1">
              <a:lnSpc>
                <a:spcPts val="3000"/>
              </a:lnSpc>
              <a:spcAft>
                <a:spcPts val="600"/>
              </a:spcAft>
              <a:buFontTx/>
              <a:buAutoNum type="arabicParenBoth"/>
              <a:defRPr/>
            </a:pPr>
            <a:r>
              <a:rPr lang="zh-CN" altLang="zh-CN" sz="2400" dirty="0">
                <a:latin typeface="+mn-ea"/>
                <a:ea typeface="+mn-ea"/>
              </a:rPr>
              <a:t>易于测试和调试。</a:t>
            </a:r>
            <a:endParaRPr lang="en-US" altLang="zh-CN" sz="2400" b="1" dirty="0">
              <a:latin typeface="+mn-ea"/>
              <a:ea typeface="+mn-ea"/>
            </a:endParaRPr>
          </a:p>
        </p:txBody>
      </p:sp>
      <p:sp>
        <p:nvSpPr>
          <p:cNvPr id="11" name="1 Título">
            <a:extLst>
              <a:ext uri="{FF2B5EF4-FFF2-40B4-BE49-F238E27FC236}">
                <a16:creationId xmlns:a16="http://schemas.microsoft.com/office/drawing/2014/main" id="{1BBC9D41-72FC-4402-A5A9-A98C36909262}"/>
              </a:ext>
            </a:extLst>
          </p:cNvPr>
          <p:cNvSpPr txBox="1">
            <a:spLocks/>
          </p:cNvSpPr>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9.1.2 </a:t>
            </a:r>
            <a:r>
              <a:rPr lang="zh-CN" altLang="en-US" sz="2400" dirty="0">
                <a:solidFill>
                  <a:srgbClr val="D9D9D9"/>
                </a:solidFill>
                <a:latin typeface="+mn-ea"/>
                <a:ea typeface="+mn-ea"/>
              </a:rPr>
              <a:t>面向对象方法学的优点</a:t>
            </a:r>
          </a:p>
        </p:txBody>
      </p:sp>
      <p:sp>
        <p:nvSpPr>
          <p:cNvPr id="6" name="标题 3">
            <a:extLst>
              <a:ext uri="{FF2B5EF4-FFF2-40B4-BE49-F238E27FC236}">
                <a16:creationId xmlns:a16="http://schemas.microsoft.com/office/drawing/2014/main" id="{A52C0379-6BA2-4628-A65A-3DAC6C2C14FD}"/>
              </a:ext>
            </a:extLst>
          </p:cNvPr>
          <p:cNvSpPr txBox="1">
            <a:spLocks/>
          </p:cNvSpPr>
          <p:nvPr/>
        </p:nvSpPr>
        <p:spPr bwMode="auto">
          <a:xfrm>
            <a:off x="179388" y="-26988"/>
            <a:ext cx="8229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9.1</a:t>
            </a:r>
            <a:r>
              <a:rPr lang="en-US" altLang="zh-CN" b="1"/>
              <a:t>  </a:t>
            </a:r>
            <a:r>
              <a:rPr lang="zh-CN" altLang="en-US" b="1"/>
              <a:t>面向对象方法学概述</a:t>
            </a:r>
            <a:endParaRPr lang="zh-CN" altLang="en-US"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95494D3-8778-4C25-BAD0-BC3E4495D5AC}"/>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en-US" altLang="en-US" b="1"/>
              <a:t>建模</a:t>
            </a:r>
            <a:r>
              <a:rPr lang="en-US" altLang="zh-CN" b="1"/>
              <a:t>-</a:t>
            </a:r>
            <a:r>
              <a:rPr lang="zh-CN" altLang="en-US" b="1"/>
              <a:t>用例图</a:t>
            </a:r>
          </a:p>
        </p:txBody>
      </p:sp>
      <p:sp>
        <p:nvSpPr>
          <p:cNvPr id="97283" name="Rectangle 3">
            <a:extLst>
              <a:ext uri="{FF2B5EF4-FFF2-40B4-BE49-F238E27FC236}">
                <a16:creationId xmlns:a16="http://schemas.microsoft.com/office/drawing/2014/main" id="{7B56CB60-80F1-491D-BC57-101E1992DA02}"/>
              </a:ext>
            </a:extLst>
          </p:cNvPr>
          <p:cNvSpPr>
            <a:spLocks noChangeArrowheads="1"/>
          </p:cNvSpPr>
          <p:nvPr/>
        </p:nvSpPr>
        <p:spPr bwMode="auto">
          <a:xfrm>
            <a:off x="539750" y="1700213"/>
            <a:ext cx="8353425"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0066FF"/>
                </a:solidFill>
                <a:latin typeface="黑体" panose="02010609060101010101" pitchFamily="49" charset="-122"/>
                <a:ea typeface="黑体" panose="02010609060101010101" pitchFamily="49" charset="-122"/>
              </a:rPr>
              <a:t> </a:t>
            </a:r>
            <a:r>
              <a:rPr lang="zh-CN" altLang="en-US" sz="2400">
                <a:solidFill>
                  <a:srgbClr val="0066FF"/>
                </a:solidFill>
                <a:latin typeface="黑体" panose="02010609060101010101" pitchFamily="49" charset="-122"/>
                <a:ea typeface="黑体" panose="02010609060101010101" pitchFamily="49" charset="-122"/>
              </a:rPr>
              <a:t>扩展关系</a:t>
            </a:r>
            <a:endParaRPr lang="en-US" altLang="zh-CN" sz="2400">
              <a:solidFill>
                <a:srgbClr val="0066FF"/>
              </a:solidFill>
              <a:latin typeface="黑体" panose="02010609060101010101" pitchFamily="49" charset="-122"/>
              <a:ea typeface="黑体" panose="02010609060101010101" pitchFamily="49" charset="-122"/>
            </a:endParaRPr>
          </a:p>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允许一个用例扩展另一用例提供的功能，与泛化关联类似，有更多规则限制：</a:t>
            </a:r>
          </a:p>
          <a:p>
            <a:r>
              <a:rPr lang="zh-CN" altLang="en-US" sz="2400">
                <a:latin typeface="黑体" panose="02010609060101010101" pitchFamily="49" charset="-122"/>
                <a:ea typeface="黑体" panose="02010609060101010101" pitchFamily="49" charset="-122"/>
              </a:rPr>
              <a:t>   基本</a:t>
            </a:r>
            <a:r>
              <a:rPr lang="en-US" altLang="zh-CN" sz="2400">
                <a:latin typeface="黑体" panose="02010609060101010101" pitchFamily="49" charset="-122"/>
                <a:ea typeface="黑体" panose="02010609060101010101" pitchFamily="49" charset="-122"/>
              </a:rPr>
              <a:t>UseCase</a:t>
            </a:r>
            <a:r>
              <a:rPr lang="zh-CN" altLang="en-US" sz="2400">
                <a:latin typeface="黑体" panose="02010609060101010101" pitchFamily="49" charset="-122"/>
                <a:ea typeface="黑体" panose="02010609060101010101" pitchFamily="49" charset="-122"/>
              </a:rPr>
              <a:t>必须声明若干</a:t>
            </a:r>
            <a:r>
              <a:rPr lang="zh-CN" altLang="en-US" sz="2400">
                <a:latin typeface="Verdana" panose="020B0604030504040204" pitchFamily="34" charset="0"/>
                <a:ea typeface="黑体" panose="02010609060101010101" pitchFamily="49" charset="-122"/>
              </a:rPr>
              <a:t>“</a:t>
            </a:r>
            <a:r>
              <a:rPr lang="zh-CN" altLang="en-US" sz="2400">
                <a:latin typeface="黑体" panose="02010609060101010101" pitchFamily="49" charset="-122"/>
                <a:ea typeface="黑体" panose="02010609060101010101" pitchFamily="49" charset="-122"/>
              </a:rPr>
              <a:t>扩展点</a:t>
            </a:r>
            <a:r>
              <a:rPr lang="zh-CN" altLang="en-US" sz="2400">
                <a:latin typeface="Verdana" panose="020B0604030504040204" pitchFamily="34" charset="0"/>
                <a:ea typeface="黑体" panose="02010609060101010101" pitchFamily="49" charset="-122"/>
              </a:rPr>
              <a:t>”</a:t>
            </a:r>
            <a:r>
              <a:rPr lang="zh-CN" altLang="en-US" sz="2400">
                <a:latin typeface="黑体" panose="02010609060101010101" pitchFamily="49" charset="-122"/>
                <a:ea typeface="黑体" panose="02010609060101010101" pitchFamily="49" charset="-122"/>
              </a:rPr>
              <a:t>，扩展</a:t>
            </a:r>
            <a:r>
              <a:rPr lang="en-US" altLang="zh-CN" sz="2400">
                <a:latin typeface="黑体" panose="02010609060101010101" pitchFamily="49" charset="-122"/>
                <a:ea typeface="黑体" panose="02010609060101010101" pitchFamily="49" charset="-122"/>
              </a:rPr>
              <a:t>UseCase</a:t>
            </a:r>
            <a:r>
              <a:rPr lang="zh-CN" altLang="en-US" sz="2400">
                <a:latin typeface="黑体" panose="02010609060101010101" pitchFamily="49" charset="-122"/>
                <a:ea typeface="黑体" panose="02010609060101010101" pitchFamily="49" charset="-122"/>
              </a:rPr>
              <a:t>只能在扩展点上增加新行为。</a:t>
            </a:r>
          </a:p>
        </p:txBody>
      </p:sp>
      <p:pic>
        <p:nvPicPr>
          <p:cNvPr id="202756" name="Picture 4">
            <a:extLst>
              <a:ext uri="{FF2B5EF4-FFF2-40B4-BE49-F238E27FC236}">
                <a16:creationId xmlns:a16="http://schemas.microsoft.com/office/drawing/2014/main" id="{F7D176E4-FDB2-420A-A1B8-07B2CE542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33825"/>
            <a:ext cx="7345363" cy="19431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07BA6EB-10C8-4F5F-AE1B-ACCA47067DEA}"/>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en-US" altLang="en-US" b="1"/>
              <a:t>建模</a:t>
            </a:r>
            <a:r>
              <a:rPr lang="en-US" altLang="zh-CN" b="1"/>
              <a:t>-</a:t>
            </a:r>
            <a:r>
              <a:rPr lang="zh-CN" altLang="en-US" b="1"/>
              <a:t>用例图</a:t>
            </a:r>
          </a:p>
        </p:txBody>
      </p:sp>
      <p:sp>
        <p:nvSpPr>
          <p:cNvPr id="98307" name="Rectangle 3">
            <a:extLst>
              <a:ext uri="{FF2B5EF4-FFF2-40B4-BE49-F238E27FC236}">
                <a16:creationId xmlns:a16="http://schemas.microsoft.com/office/drawing/2014/main" id="{49073C96-08F7-4A69-8682-4B8D1EAC6554}"/>
              </a:ext>
            </a:extLst>
          </p:cNvPr>
          <p:cNvSpPr>
            <a:spLocks noChangeArrowheads="1"/>
          </p:cNvSpPr>
          <p:nvPr/>
        </p:nvSpPr>
        <p:spPr bwMode="auto">
          <a:xfrm>
            <a:off x="395288" y="1768475"/>
            <a:ext cx="8353425"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a:solidFill>
                  <a:srgbClr val="0066FF"/>
                </a:solidFill>
                <a:latin typeface="黑体" panose="02010609060101010101" pitchFamily="49" charset="-122"/>
                <a:ea typeface="黑体" panose="02010609060101010101" pitchFamily="49" charset="-122"/>
              </a:rPr>
              <a:t> </a:t>
            </a:r>
            <a:r>
              <a:rPr lang="zh-CN" altLang="zh-CN" sz="2400">
                <a:solidFill>
                  <a:srgbClr val="0066FF"/>
                </a:solidFill>
                <a:latin typeface="黑体" panose="02010609060101010101" pitchFamily="49" charset="-122"/>
                <a:ea typeface="黑体" panose="02010609060101010101" pitchFamily="49" charset="-122"/>
              </a:rPr>
              <a:t>包含关系</a:t>
            </a:r>
          </a:p>
          <a:p>
            <a:r>
              <a:rPr lang="zh-CN" altLang="zh-CN" sz="2400">
                <a:latin typeface="黑体" panose="02010609060101010101" pitchFamily="49" charset="-122"/>
                <a:ea typeface="黑体" panose="02010609060101010101" pitchFamily="49" charset="-122"/>
              </a:rPr>
              <a:t> 一个基本UseCase行为包含另一个UseCase行为。</a:t>
            </a:r>
            <a:endParaRPr lang="zh-CN" altLang="en-US" sz="2400">
              <a:latin typeface="黑体" panose="02010609060101010101" pitchFamily="49" charset="-122"/>
              <a:ea typeface="黑体" panose="02010609060101010101" pitchFamily="49" charset="-122"/>
            </a:endParaRPr>
          </a:p>
        </p:txBody>
      </p:sp>
      <p:pic>
        <p:nvPicPr>
          <p:cNvPr id="203780" name="Picture 4">
            <a:extLst>
              <a:ext uri="{FF2B5EF4-FFF2-40B4-BE49-F238E27FC236}">
                <a16:creationId xmlns:a16="http://schemas.microsoft.com/office/drawing/2014/main" id="{3E951BB2-2625-4A7D-B73F-5BDA2B1C0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38" y="2924175"/>
            <a:ext cx="7058025" cy="1943100"/>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3781" name="Rectangle 5">
            <a:extLst>
              <a:ext uri="{FF2B5EF4-FFF2-40B4-BE49-F238E27FC236}">
                <a16:creationId xmlns:a16="http://schemas.microsoft.com/office/drawing/2014/main" id="{C6ECBE9D-3808-4408-87AC-97A7B480074B}"/>
              </a:ext>
            </a:extLst>
          </p:cNvPr>
          <p:cNvSpPr>
            <a:spLocks noChangeArrowheads="1"/>
          </p:cNvSpPr>
          <p:nvPr/>
        </p:nvSpPr>
        <p:spPr bwMode="auto">
          <a:xfrm>
            <a:off x="574675" y="5157788"/>
            <a:ext cx="8569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黑体" panose="02010609060101010101" pitchFamily="49" charset="-122"/>
                <a:ea typeface="黑体" panose="02010609060101010101" pitchFamily="49" charset="-122"/>
              </a:rPr>
              <a:t>Check Credit</a:t>
            </a:r>
            <a:r>
              <a:rPr lang="zh-CN" altLang="en-US" sz="2400">
                <a:latin typeface="黑体" panose="02010609060101010101" pitchFamily="49" charset="-122"/>
                <a:ea typeface="黑体" panose="02010609060101010101" pitchFamily="49" charset="-122"/>
              </a:rPr>
              <a:t>检查输入的信用卡号是否有效，有足够资金。</a:t>
            </a:r>
          </a:p>
          <a:p>
            <a:r>
              <a:rPr lang="zh-CN" altLang="en-US" sz="2400">
                <a:latin typeface="黑体" panose="02010609060101010101" pitchFamily="49" charset="-122"/>
                <a:ea typeface="黑体" panose="02010609060101010101" pitchFamily="49" charset="-122"/>
              </a:rPr>
              <a:t>处理</a:t>
            </a:r>
            <a:r>
              <a:rPr lang="en-US" altLang="zh-CN" sz="2400">
                <a:latin typeface="黑体" panose="02010609060101010101" pitchFamily="49" charset="-122"/>
                <a:ea typeface="黑体" panose="02010609060101010101" pitchFamily="49" charset="-122"/>
              </a:rPr>
              <a:t>Purchase Ticket</a:t>
            </a:r>
            <a:r>
              <a:rPr lang="zh-CN" altLang="en-US" sz="2400">
                <a:latin typeface="黑体" panose="02010609060101010101" pitchFamily="49" charset="-122"/>
                <a:ea typeface="黑体" panose="02010609060101010101" pitchFamily="49" charset="-122"/>
              </a:rPr>
              <a:t>用例，总运行</a:t>
            </a:r>
            <a:r>
              <a:rPr lang="en-US" altLang="zh-CN" sz="2400">
                <a:latin typeface="黑体" panose="02010609060101010101" pitchFamily="49" charset="-122"/>
                <a:ea typeface="黑体" panose="02010609060101010101" pitchFamily="49" charset="-122"/>
              </a:rPr>
              <a:t>Check Credit</a:t>
            </a:r>
            <a:r>
              <a:rPr lang="zh-CN" altLang="en-US" sz="2400">
                <a:latin typeface="黑体" panose="02010609060101010101" pitchFamily="49" charset="-122"/>
                <a:ea typeface="黑体" panose="02010609060101010101" pitchFamily="49" charset="-122"/>
              </a:rPr>
              <a:t>用例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ppt_x"/>
                                          </p:val>
                                        </p:tav>
                                        <p:tav tm="100000">
                                          <p:val>
                                            <p:strVal val="#ppt_x"/>
                                          </p:val>
                                        </p:tav>
                                      </p:tavLst>
                                    </p:anim>
                                    <p:anim calcmode="lin" valueType="num">
                                      <p:cBhvr additive="base">
                                        <p:cTn id="8" dur="500" fill="hold"/>
                                        <p:tgtEl>
                                          <p:spTgt spid="20378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3781"/>
                                        </p:tgtEl>
                                        <p:attrNameLst>
                                          <p:attrName>style.visibility</p:attrName>
                                        </p:attrNameLst>
                                      </p:cBhvr>
                                      <p:to>
                                        <p:strVal val="visible"/>
                                      </p:to>
                                    </p:set>
                                    <p:anim calcmode="lin" valueType="num">
                                      <p:cBhvr additive="base">
                                        <p:cTn id="11" dur="500" fill="hold"/>
                                        <p:tgtEl>
                                          <p:spTgt spid="203781"/>
                                        </p:tgtEl>
                                        <p:attrNameLst>
                                          <p:attrName>ppt_x</p:attrName>
                                        </p:attrNameLst>
                                      </p:cBhvr>
                                      <p:tavLst>
                                        <p:tav tm="0">
                                          <p:val>
                                            <p:strVal val="#ppt_x"/>
                                          </p:val>
                                        </p:tav>
                                        <p:tav tm="100000">
                                          <p:val>
                                            <p:strVal val="#ppt_x"/>
                                          </p:val>
                                        </p:tav>
                                      </p:tavLst>
                                    </p:anim>
                                    <p:anim calcmode="lin" valueType="num">
                                      <p:cBhvr additive="base">
                                        <p:cTn id="12" dur="500" fill="hold"/>
                                        <p:tgtEl>
                                          <p:spTgt spid="20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3">
            <a:extLst>
              <a:ext uri="{FF2B5EF4-FFF2-40B4-BE49-F238E27FC236}">
                <a16:creationId xmlns:a16="http://schemas.microsoft.com/office/drawing/2014/main" id="{FE684C8C-3B2F-4B64-959C-DF041FABB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836613"/>
            <a:ext cx="7993063" cy="5616575"/>
          </a:xfrm>
          <a:prstGeom prst="rect">
            <a:avLst/>
          </a:prstGeom>
          <a:noFill/>
          <a:ln w="2857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1" name="Rectangle 2">
            <a:extLst>
              <a:ext uri="{FF2B5EF4-FFF2-40B4-BE49-F238E27FC236}">
                <a16:creationId xmlns:a16="http://schemas.microsoft.com/office/drawing/2014/main" id="{7E5E295C-1ED2-4F62-893C-22778947DB2A}"/>
              </a:ext>
            </a:extLst>
          </p:cNvPr>
          <p:cNvSpPr>
            <a:spLocks noChangeArrowheads="1"/>
          </p:cNvSpPr>
          <p:nvPr/>
        </p:nvSpPr>
        <p:spPr bwMode="auto">
          <a:xfrm>
            <a:off x="468313" y="161925"/>
            <a:ext cx="800100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accent2"/>
                </a:solidFill>
                <a:latin typeface="黑体" panose="02010609060101010101" pitchFamily="49" charset="-122"/>
                <a:ea typeface="黑体" panose="02010609060101010101" pitchFamily="49" charset="-122"/>
              </a:rPr>
              <a:t>机票预订系统用例图</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959985-95F9-C64E-85E0-9D4D82AF8450}"/>
              </a:ext>
            </a:extLst>
          </p:cNvPr>
          <p:cNvSpPr txBox="1"/>
          <p:nvPr/>
        </p:nvSpPr>
        <p:spPr>
          <a:xfrm>
            <a:off x="395536" y="836712"/>
            <a:ext cx="8352928" cy="4365811"/>
          </a:xfrm>
          <a:prstGeom prst="rect">
            <a:avLst/>
          </a:prstGeom>
          <a:noFill/>
        </p:spPr>
        <p:txBody>
          <a:bodyPr wrap="square">
            <a:spAutoFit/>
          </a:bodyPr>
          <a:lstStyle/>
          <a:p>
            <a:pPr marL="0" marR="0" algn="l">
              <a:lnSpc>
                <a:spcPct val="120000"/>
              </a:lnSpc>
            </a:pPr>
            <a:r>
              <a:rPr lang="zh-CN" altLang="en-US" sz="2600" b="1" kern="0" dirty="0">
                <a:effectLst/>
                <a:latin typeface="宋体" panose="02010600030101010101" pitchFamily="2" charset="-122"/>
                <a:ea typeface="宋体" panose="02010600030101010101" pitchFamily="2" charset="-122"/>
                <a:cs typeface="Arial" panose="020B0604020202020204" pitchFamily="34" charset="0"/>
              </a:rPr>
              <a:t>案例：</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苹果公司一年一度的全球开发者大会（</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WWDC</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）即将到来，从</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2020</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开始</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WWDC</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采用线上平台方式。在这个平台上，消费者可以购买门票，发表评论，观看直播，而苹果认证的开发者不需要购买门票，同时还可以展示应用，下载</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apple</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开发者工具。如果开发者愿意，还可以向管理员申请成为演讲者。演讲者在管理员的帮助下可以发起直播，管理员需要帮助演讲者，并管理系统后台。</a:t>
            </a:r>
            <a:endParaRPr lang="zh-CN" altLang="en-US" sz="2600" dirty="0">
              <a:effectLst/>
              <a:latin typeface="Arial" panose="020B0604020202020204" pitchFamily="34" charset="0"/>
              <a:ea typeface="宋体" panose="02010600030101010101" pitchFamily="2" charset="-122"/>
            </a:endParaRPr>
          </a:p>
          <a:p>
            <a:pPr marL="0" marR="0" algn="l">
              <a:lnSpc>
                <a:spcPct val="120000"/>
              </a:lnSpc>
            </a:pP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1</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）请画出</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WWDC</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平台的类图（不需要给出方法）</a:t>
            </a:r>
            <a:endParaRPr lang="zh-CN" altLang="en-US" sz="2600" dirty="0">
              <a:effectLst/>
              <a:latin typeface="Arial" panose="020B0604020202020204" pitchFamily="34" charset="0"/>
              <a:ea typeface="宋体" panose="02010600030101010101" pitchFamily="2" charset="-122"/>
            </a:endParaRPr>
          </a:p>
          <a:p>
            <a:pPr marL="0" marR="0" algn="l">
              <a:lnSpc>
                <a:spcPct val="120000"/>
              </a:lnSpc>
            </a:pP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a:t>
            </a:r>
            <a:r>
              <a:rPr lang="en-US" altLang="zh-CN" sz="2600" kern="0" dirty="0">
                <a:effectLst/>
                <a:latin typeface="宋体" panose="02010600030101010101" pitchFamily="2" charset="-122"/>
                <a:ea typeface="宋体" panose="02010600030101010101" pitchFamily="2" charset="-122"/>
                <a:cs typeface="Arial" panose="020B0604020202020204" pitchFamily="34" charset="0"/>
              </a:rPr>
              <a:t>2</a:t>
            </a:r>
            <a:r>
              <a:rPr lang="zh-CN" altLang="en-US" sz="2600" kern="0" dirty="0">
                <a:effectLst/>
                <a:latin typeface="宋体" panose="02010600030101010101" pitchFamily="2" charset="-122"/>
                <a:ea typeface="宋体" panose="02010600030101010101" pitchFamily="2" charset="-122"/>
                <a:cs typeface="Arial" panose="020B0604020202020204" pitchFamily="34" charset="0"/>
              </a:rPr>
              <a:t>）确定有几个行为者，画出平台的用例图。</a:t>
            </a:r>
            <a:endParaRPr lang="zh-CN" altLang="en-US" sz="2600" dirty="0">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155106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AE0AB3-9827-B7A6-076E-1A90E123F78F}"/>
              </a:ext>
            </a:extLst>
          </p:cNvPr>
          <p:cNvPicPr/>
          <p:nvPr/>
        </p:nvPicPr>
        <p:blipFill>
          <a:blip r:embed="rId2">
            <a:extLst>
              <a:ext uri="{28A0092B-C50C-407E-A947-70E740481C1C}">
                <a14:useLocalDpi xmlns:a14="http://schemas.microsoft.com/office/drawing/2010/main" val="0"/>
              </a:ext>
            </a:extLst>
          </a:blip>
          <a:srcRect l="1527" t="5574" r="1336" b="2623"/>
          <a:stretch>
            <a:fillRect/>
          </a:stretch>
        </p:blipFill>
        <p:spPr>
          <a:xfrm>
            <a:off x="251520" y="1052736"/>
            <a:ext cx="8568952" cy="5256584"/>
          </a:xfrm>
          <a:prstGeom prst="rect">
            <a:avLst/>
          </a:prstGeom>
          <a:noFill/>
          <a:ln>
            <a:noFill/>
          </a:ln>
        </p:spPr>
      </p:pic>
      <p:sp>
        <p:nvSpPr>
          <p:cNvPr id="4" name="文本框 3">
            <a:extLst>
              <a:ext uri="{FF2B5EF4-FFF2-40B4-BE49-F238E27FC236}">
                <a16:creationId xmlns:a16="http://schemas.microsoft.com/office/drawing/2014/main" id="{5B351B90-EB6D-BE03-31DB-A775F000364E}"/>
              </a:ext>
            </a:extLst>
          </p:cNvPr>
          <p:cNvSpPr txBox="1"/>
          <p:nvPr/>
        </p:nvSpPr>
        <p:spPr>
          <a:xfrm>
            <a:off x="467544" y="262635"/>
            <a:ext cx="2664296" cy="400110"/>
          </a:xfrm>
          <a:prstGeom prst="rect">
            <a:avLst/>
          </a:prstGeom>
          <a:noFill/>
        </p:spPr>
        <p:txBody>
          <a:bodyPr wrap="square">
            <a:spAutoFit/>
          </a:bodyPr>
          <a:lstStyle/>
          <a:p>
            <a:r>
              <a:rPr lang="en-US" altLang="zh-CN" sz="2000" kern="0" dirty="0">
                <a:effectLst/>
                <a:latin typeface="宋体" panose="02010600030101010101" pitchFamily="2" charset="-122"/>
                <a:ea typeface="宋体" panose="02010600030101010101" pitchFamily="2" charset="-122"/>
                <a:cs typeface="Arial" panose="020B0604020202020204" pitchFamily="34" charset="0"/>
              </a:rPr>
              <a:t>1</a:t>
            </a:r>
            <a:r>
              <a:rPr lang="zh-CN" altLang="en-US" sz="2000" kern="0" dirty="0">
                <a:effectLst/>
                <a:latin typeface="宋体" panose="02010600030101010101" pitchFamily="2" charset="-122"/>
                <a:ea typeface="宋体" panose="02010600030101010101" pitchFamily="2" charset="-122"/>
                <a:cs typeface="Arial" panose="020B0604020202020204" pitchFamily="34" charset="0"/>
              </a:rPr>
              <a:t>）</a:t>
            </a:r>
            <a:r>
              <a:rPr lang="en-US" altLang="zh-CN" sz="2000" kern="0" dirty="0">
                <a:effectLst/>
                <a:latin typeface="宋体" panose="02010600030101010101" pitchFamily="2" charset="-122"/>
                <a:ea typeface="宋体" panose="02010600030101010101" pitchFamily="2" charset="-122"/>
                <a:cs typeface="Arial" panose="020B0604020202020204" pitchFamily="34" charset="0"/>
              </a:rPr>
              <a:t>WWDC</a:t>
            </a:r>
            <a:r>
              <a:rPr lang="zh-CN" altLang="en-US" sz="2000" kern="0" dirty="0">
                <a:effectLst/>
                <a:latin typeface="宋体" panose="02010600030101010101" pitchFamily="2" charset="-122"/>
                <a:ea typeface="宋体" panose="02010600030101010101" pitchFamily="2" charset="-122"/>
                <a:cs typeface="Arial" panose="020B0604020202020204" pitchFamily="34" charset="0"/>
              </a:rPr>
              <a:t>平台的类图</a:t>
            </a:r>
            <a:endParaRPr lang="zh-CN" altLang="en-US" sz="2000" dirty="0"/>
          </a:p>
        </p:txBody>
      </p:sp>
    </p:spTree>
    <p:extLst>
      <p:ext uri="{BB962C8B-B14F-4D97-AF65-F5344CB8AC3E}">
        <p14:creationId xmlns:p14="http://schemas.microsoft.com/office/powerpoint/2010/main" val="1775532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A676B25-58D2-5226-F1E2-47C864477BA7}"/>
              </a:ext>
            </a:extLst>
          </p:cNvPr>
          <p:cNvPicPr/>
          <p:nvPr/>
        </p:nvPicPr>
        <p:blipFill>
          <a:blip r:embed="rId2">
            <a:extLst>
              <a:ext uri="{28A0092B-C50C-407E-A947-70E740481C1C}">
                <a14:useLocalDpi xmlns:a14="http://schemas.microsoft.com/office/drawing/2010/main" val="0"/>
              </a:ext>
            </a:extLst>
          </a:blip>
          <a:srcRect l="1687" t="5744" r="1266" b="2142"/>
          <a:stretch>
            <a:fillRect/>
          </a:stretch>
        </p:blipFill>
        <p:spPr>
          <a:xfrm>
            <a:off x="827584" y="662745"/>
            <a:ext cx="7848872" cy="5790591"/>
          </a:xfrm>
          <a:prstGeom prst="rect">
            <a:avLst/>
          </a:prstGeom>
          <a:noFill/>
          <a:ln>
            <a:noFill/>
          </a:ln>
        </p:spPr>
      </p:pic>
      <p:sp>
        <p:nvSpPr>
          <p:cNvPr id="3" name="文本框 2">
            <a:extLst>
              <a:ext uri="{FF2B5EF4-FFF2-40B4-BE49-F238E27FC236}">
                <a16:creationId xmlns:a16="http://schemas.microsoft.com/office/drawing/2014/main" id="{99537109-1B3B-1A41-F51E-9EB0F67BE7A8}"/>
              </a:ext>
            </a:extLst>
          </p:cNvPr>
          <p:cNvSpPr txBox="1"/>
          <p:nvPr/>
        </p:nvSpPr>
        <p:spPr>
          <a:xfrm>
            <a:off x="467544" y="262635"/>
            <a:ext cx="4680520" cy="400110"/>
          </a:xfrm>
          <a:prstGeom prst="rect">
            <a:avLst/>
          </a:prstGeom>
          <a:noFill/>
        </p:spPr>
        <p:txBody>
          <a:bodyPr wrap="square">
            <a:spAutoFit/>
          </a:bodyPr>
          <a:lstStyle/>
          <a:p>
            <a:r>
              <a:rPr lang="en-US" altLang="zh-CN" sz="2000" kern="0" dirty="0">
                <a:effectLst/>
                <a:latin typeface="宋体" panose="02010600030101010101" pitchFamily="2" charset="-122"/>
                <a:ea typeface="宋体" panose="02010600030101010101" pitchFamily="2" charset="-122"/>
                <a:cs typeface="Arial" panose="020B0604020202020204" pitchFamily="34" charset="0"/>
              </a:rPr>
              <a:t>2</a:t>
            </a:r>
            <a:r>
              <a:rPr lang="zh-CN" altLang="en-US" sz="2000" kern="0" dirty="0">
                <a:effectLst/>
                <a:latin typeface="宋体" panose="02010600030101010101" pitchFamily="2" charset="-122"/>
                <a:ea typeface="宋体" panose="02010600030101010101" pitchFamily="2" charset="-122"/>
                <a:cs typeface="Arial" panose="020B0604020202020204" pitchFamily="34" charset="0"/>
              </a:rPr>
              <a:t>）</a:t>
            </a:r>
            <a:r>
              <a:rPr lang="en-US" altLang="zh-CN" sz="2000" kern="0" dirty="0">
                <a:effectLst/>
                <a:latin typeface="宋体" panose="02010600030101010101" pitchFamily="2" charset="-122"/>
                <a:ea typeface="宋体" panose="02010600030101010101" pitchFamily="2" charset="-122"/>
                <a:cs typeface="Arial" panose="020B0604020202020204" pitchFamily="34" charset="0"/>
              </a:rPr>
              <a:t>WWDC</a:t>
            </a:r>
            <a:r>
              <a:rPr lang="zh-CN" altLang="en-US" sz="2000" kern="0" dirty="0">
                <a:effectLst/>
                <a:latin typeface="宋体" panose="02010600030101010101" pitchFamily="2" charset="-122"/>
                <a:ea typeface="宋体" panose="02010600030101010101" pitchFamily="2" charset="-122"/>
                <a:cs typeface="Arial" panose="020B0604020202020204" pitchFamily="34" charset="0"/>
              </a:rPr>
              <a:t>平台有四个行为者，用例图如下</a:t>
            </a:r>
            <a:endParaRPr lang="zh-CN" altLang="en-US" sz="2000" dirty="0"/>
          </a:p>
        </p:txBody>
      </p:sp>
    </p:spTree>
    <p:extLst>
      <p:ext uri="{BB962C8B-B14F-4D97-AF65-F5344CB8AC3E}">
        <p14:creationId xmlns:p14="http://schemas.microsoft.com/office/powerpoint/2010/main" val="1458168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7BB2757-3AB1-4EBC-8122-9BF3A12D67E8}"/>
              </a:ext>
            </a:extLst>
          </p:cNvPr>
          <p:cNvSpPr>
            <a:spLocks noGrp="1" noChangeArrowheads="1"/>
          </p:cNvSpPr>
          <p:nvPr>
            <p:ph type="title" idx="4294967295"/>
          </p:nvPr>
        </p:nvSpPr>
        <p:spPr>
          <a:xfrm>
            <a:off x="574675" y="449263"/>
            <a:ext cx="8001000" cy="963612"/>
          </a:xfrm>
        </p:spPr>
        <p:txBody>
          <a:bodyPr/>
          <a:lstStyle/>
          <a:p>
            <a:pPr eaLnBrk="1" hangingPunct="1"/>
            <a:r>
              <a:rPr lang="en-US" altLang="en-US" dirty="0">
                <a:solidFill>
                  <a:srgbClr val="FF0000"/>
                </a:solidFill>
              </a:rPr>
              <a:t> </a:t>
            </a:r>
            <a:r>
              <a:rPr lang="en-US" altLang="zh-CN" b="1" dirty="0">
                <a:solidFill>
                  <a:srgbClr val="FF0000"/>
                </a:solidFill>
              </a:rPr>
              <a:t>UML</a:t>
            </a:r>
            <a:r>
              <a:rPr lang="zh-CN" altLang="en-US" b="1" dirty="0">
                <a:solidFill>
                  <a:srgbClr val="FF0000"/>
                </a:solidFill>
              </a:rPr>
              <a:t>物理框架机制</a:t>
            </a:r>
            <a:r>
              <a:rPr lang="zh-CN" altLang="en-US" dirty="0">
                <a:solidFill>
                  <a:srgbClr val="FF0000"/>
                </a:solidFill>
              </a:rPr>
              <a:t> </a:t>
            </a:r>
          </a:p>
        </p:txBody>
      </p:sp>
      <p:sp>
        <p:nvSpPr>
          <p:cNvPr id="100355" name="Rectangle 3">
            <a:extLst>
              <a:ext uri="{FF2B5EF4-FFF2-40B4-BE49-F238E27FC236}">
                <a16:creationId xmlns:a16="http://schemas.microsoft.com/office/drawing/2014/main" id="{6A4080DA-2801-4512-AC1D-B1C2B6569670}"/>
              </a:ext>
            </a:extLst>
          </p:cNvPr>
          <p:cNvSpPr>
            <a:spLocks noChangeArrowheads="1"/>
          </p:cNvSpPr>
          <p:nvPr/>
        </p:nvSpPr>
        <p:spPr bwMode="auto">
          <a:xfrm>
            <a:off x="539750" y="1428899"/>
            <a:ext cx="8208714" cy="241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600" dirty="0">
                <a:latin typeface="微软雅黑" panose="020B0503020204020204" pitchFamily="34" charset="-122"/>
                <a:ea typeface="微软雅黑" panose="020B0503020204020204" pitchFamily="34" charset="-122"/>
                <a:cs typeface="宋体" panose="02010600030101010101" pitchFamily="2" charset="-122"/>
              </a:rPr>
              <a:t>   系统架构分为</a:t>
            </a:r>
            <a:r>
              <a:rPr lang="zh-CN" altLang="en-US" sz="2600" b="1" dirty="0">
                <a:latin typeface="微软雅黑" panose="020B0503020204020204" pitchFamily="34" charset="-122"/>
                <a:ea typeface="微软雅黑" panose="020B0503020204020204" pitchFamily="34" charset="-122"/>
                <a:cs typeface="宋体" panose="02010600030101010101" pitchFamily="2" charset="-122"/>
              </a:rPr>
              <a:t>逻辑架构</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和</a:t>
            </a:r>
            <a:r>
              <a:rPr lang="zh-CN" altLang="en-US" sz="2600" b="1" dirty="0">
                <a:latin typeface="微软雅黑" panose="020B0503020204020204" pitchFamily="34" charset="-122"/>
                <a:ea typeface="微软雅黑" panose="020B0503020204020204" pitchFamily="34" charset="-122"/>
                <a:cs typeface="宋体" panose="02010600030101010101" pitchFamily="2" charset="-122"/>
              </a:rPr>
              <a:t>物理架构</a:t>
            </a:r>
            <a:r>
              <a:rPr lang="zh-CN" altLang="en-US" sz="2600" dirty="0">
                <a:latin typeface="微软雅黑" panose="020B0503020204020204" pitchFamily="34" charset="-122"/>
                <a:ea typeface="微软雅黑" panose="020B0503020204020204" pitchFamily="34" charset="-122"/>
                <a:cs typeface="宋体" panose="02010600030101010101" pitchFamily="2" charset="-122"/>
              </a:rPr>
              <a:t>两大类。逻辑架构完整地描述系统的功能，把功能分配到系统的各个部分，详细说明它们是如何工作的。物理架构详细地描述系统的软件和硬件，描述软件和硬件的分解。</a:t>
            </a:r>
            <a:endParaRPr lang="en-US" altLang="en-US" sz="2600" dirty="0">
              <a:latin typeface="黑体" panose="02010609060101010101" pitchFamily="49" charset="-122"/>
              <a:ea typeface="黑体" panose="02010609060101010101" pitchFamily="49" charset="-122"/>
            </a:endParaRPr>
          </a:p>
        </p:txBody>
      </p:sp>
      <p:sp>
        <p:nvSpPr>
          <p:cNvPr id="199684" name="Rectangle 4">
            <a:extLst>
              <a:ext uri="{FF2B5EF4-FFF2-40B4-BE49-F238E27FC236}">
                <a16:creationId xmlns:a16="http://schemas.microsoft.com/office/drawing/2014/main" id="{7B285131-1D7B-4A47-B297-41A04630E0B6}"/>
              </a:ext>
            </a:extLst>
          </p:cNvPr>
          <p:cNvSpPr>
            <a:spLocks noChangeArrowheads="1"/>
          </p:cNvSpPr>
          <p:nvPr/>
        </p:nvSpPr>
        <p:spPr bwMode="auto">
          <a:xfrm>
            <a:off x="647700" y="4149080"/>
            <a:ext cx="78486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2600" dirty="0" err="1">
                <a:latin typeface="微软雅黑" panose="020B0503020204020204" pitchFamily="34" charset="-122"/>
                <a:ea typeface="微软雅黑" panose="020B0503020204020204" pitchFamily="34" charset="-122"/>
              </a:rPr>
              <a:t>逻辑架构</a:t>
            </a:r>
            <a:r>
              <a:rPr lang="en-US" altLang="en-US" sz="2600" dirty="0">
                <a:latin typeface="微软雅黑" panose="020B0503020204020204" pitchFamily="34" charset="-122"/>
                <a:ea typeface="微软雅黑" panose="020B0503020204020204" pitchFamily="34" charset="-122"/>
              </a:rPr>
              <a:t>：</a:t>
            </a:r>
          </a:p>
          <a:p>
            <a:r>
              <a:rPr lang="en-US" altLang="en-US" sz="2600" dirty="0">
                <a:latin typeface="微软雅黑" panose="020B0503020204020204" pitchFamily="34" charset="-122"/>
                <a:ea typeface="微软雅黑" panose="020B0503020204020204" pitchFamily="34" charset="-122"/>
              </a:rPr>
              <a:t>   </a:t>
            </a:r>
            <a:r>
              <a:rPr lang="en-US" altLang="en-US" sz="2600" dirty="0" err="1">
                <a:latin typeface="微软雅黑" panose="020B0503020204020204" pitchFamily="34" charset="-122"/>
                <a:ea typeface="微软雅黑" panose="020B0503020204020204" pitchFamily="34" charset="-122"/>
              </a:rPr>
              <a:t>描述系统功能</a:t>
            </a:r>
            <a:r>
              <a:rPr lang="en-US" altLang="en-US" sz="2600" dirty="0">
                <a:latin typeface="微软雅黑" panose="020B0503020204020204" pitchFamily="34" charset="-122"/>
                <a:ea typeface="微软雅黑" panose="020B0503020204020204" pitchFamily="34" charset="-122"/>
              </a:rPr>
              <a:t>。</a:t>
            </a:r>
          </a:p>
          <a:p>
            <a:r>
              <a:rPr lang="en-US" altLang="en-US" sz="2600" dirty="0">
                <a:latin typeface="微软雅黑" panose="020B0503020204020204" pitchFamily="34" charset="-122"/>
                <a:ea typeface="微软雅黑" panose="020B0503020204020204" pitchFamily="34" charset="-122"/>
              </a:rPr>
              <a:t>　 </a:t>
            </a:r>
            <a:r>
              <a:rPr lang="en-US" altLang="en-US" sz="2600" dirty="0" err="1">
                <a:latin typeface="微软雅黑" panose="020B0503020204020204" pitchFamily="34" charset="-122"/>
                <a:ea typeface="微软雅黑" panose="020B0503020204020204" pitchFamily="34" charset="-122"/>
              </a:rPr>
              <a:t>用例图、类图、对象图、状态图、活动图、协</a:t>
            </a:r>
            <a:endParaRPr lang="en-US" altLang="zh-CN" sz="2600" dirty="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   </a:t>
            </a:r>
            <a:r>
              <a:rPr lang="en-US" altLang="en-US" sz="2600" dirty="0" err="1">
                <a:latin typeface="微软雅黑" panose="020B0503020204020204" pitchFamily="34" charset="-122"/>
                <a:ea typeface="微软雅黑" panose="020B0503020204020204" pitchFamily="34" charset="-122"/>
              </a:rPr>
              <a:t>作图、顺序图</a:t>
            </a:r>
            <a:r>
              <a:rPr lang="en-US" altLang="zh-CN" sz="2600" dirty="0">
                <a:latin typeface="微软雅黑" panose="020B0503020204020204" pitchFamily="34" charset="-122"/>
                <a:ea typeface="微软雅黑" panose="020B0503020204020204" pitchFamily="34" charset="-122"/>
              </a:rPr>
              <a:t>。</a:t>
            </a:r>
            <a:endParaRPr lang="zh-CN" altLang="en-US" sz="2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blinds(horizontal)">
                                      <p:cBhvr>
                                        <p:cTn id="7"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292ADB0-431A-44AA-B281-9E4C09F487FF}"/>
              </a:ext>
            </a:extLst>
          </p:cNvPr>
          <p:cNvSpPr>
            <a:spLocks noGrp="1" noChangeArrowheads="1"/>
          </p:cNvSpPr>
          <p:nvPr>
            <p:ph type="title" idx="4294967295"/>
          </p:nvPr>
        </p:nvSpPr>
        <p:spPr>
          <a:xfrm>
            <a:off x="574675" y="449263"/>
            <a:ext cx="8001000" cy="963612"/>
          </a:xfrm>
        </p:spPr>
        <p:txBody>
          <a:bodyPr/>
          <a:lstStyle/>
          <a:p>
            <a:pPr eaLnBrk="1" hangingPunct="1"/>
            <a:r>
              <a:rPr lang="en-US" altLang="en-US"/>
              <a:t> </a:t>
            </a:r>
            <a:r>
              <a:rPr lang="en-US" altLang="zh-CN" b="1"/>
              <a:t>UML</a:t>
            </a:r>
            <a:r>
              <a:rPr lang="zh-CN" altLang="en-US" b="1"/>
              <a:t>物理框架机制</a:t>
            </a:r>
            <a:r>
              <a:rPr lang="zh-CN" altLang="en-US"/>
              <a:t> </a:t>
            </a:r>
          </a:p>
        </p:txBody>
      </p:sp>
      <p:sp>
        <p:nvSpPr>
          <p:cNvPr id="169988" name="Rectangle 4">
            <a:extLst>
              <a:ext uri="{FF2B5EF4-FFF2-40B4-BE49-F238E27FC236}">
                <a16:creationId xmlns:a16="http://schemas.microsoft.com/office/drawing/2014/main" id="{A4B2049E-38D3-47A8-932E-5A12BE4086FD}"/>
              </a:ext>
            </a:extLst>
          </p:cNvPr>
          <p:cNvSpPr>
            <a:spLocks noChangeArrowheads="1"/>
          </p:cNvSpPr>
          <p:nvPr/>
        </p:nvSpPr>
        <p:spPr bwMode="auto">
          <a:xfrm>
            <a:off x="539750" y="1773238"/>
            <a:ext cx="78486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en-US" sz="2800" dirty="0" err="1">
                <a:latin typeface="黑体" panose="02010609060101010101" pitchFamily="49" charset="-122"/>
                <a:ea typeface="黑体" panose="02010609060101010101" pitchFamily="49" charset="-122"/>
              </a:rPr>
              <a:t>物理框架</a:t>
            </a:r>
            <a:r>
              <a:rPr lang="en-US" altLang="en-US" sz="2800" dirty="0">
                <a:latin typeface="黑体" panose="02010609060101010101" pitchFamily="49" charset="-122"/>
                <a:ea typeface="黑体" panose="02010609060101010101" pitchFamily="49" charset="-122"/>
              </a:rPr>
              <a:t>：</a:t>
            </a:r>
          </a:p>
          <a:p>
            <a:pPr>
              <a:lnSpc>
                <a:spcPct val="150000"/>
              </a:lnSpc>
            </a:pPr>
            <a:r>
              <a:rPr lang="en-US" altLang="en-US" sz="2800" dirty="0">
                <a:latin typeface="黑体" panose="02010609060101010101" pitchFamily="49" charset="-122"/>
                <a:ea typeface="黑体" panose="02010609060101010101" pitchFamily="49" charset="-122"/>
              </a:rPr>
              <a:t>   </a:t>
            </a:r>
            <a:r>
              <a:rPr lang="en-US" altLang="en-US" sz="2800" dirty="0" err="1">
                <a:latin typeface="黑体" panose="02010609060101010101" pitchFamily="49" charset="-122"/>
                <a:ea typeface="黑体" panose="02010609060101010101" pitchFamily="49" charset="-122"/>
              </a:rPr>
              <a:t>关心的是实现</a:t>
            </a:r>
            <a:r>
              <a:rPr lang="en-US" altLang="en-US" sz="2800" dirty="0">
                <a:latin typeface="黑体" panose="02010609060101010101" pitchFamily="49" charset="-122"/>
                <a:ea typeface="黑体" panose="02010609060101010101" pitchFamily="49" charset="-122"/>
              </a:rPr>
              <a:t>。</a:t>
            </a:r>
          </a:p>
          <a:p>
            <a:pPr>
              <a:lnSpc>
                <a:spcPct val="150000"/>
              </a:lnSpc>
            </a:pPr>
            <a:r>
              <a:rPr lang="en-US" altLang="en-US" sz="2800" dirty="0">
                <a:latin typeface="黑体" panose="02010609060101010101" pitchFamily="49" charset="-122"/>
                <a:ea typeface="黑体" panose="02010609060101010101" pitchFamily="49" charset="-122"/>
              </a:rPr>
              <a:t>   </a:t>
            </a:r>
            <a:r>
              <a:rPr lang="en-US" altLang="en-US" sz="2800" dirty="0" err="1">
                <a:latin typeface="黑体" panose="02010609060101010101" pitchFamily="49" charset="-122"/>
                <a:ea typeface="黑体" panose="02010609060101010101" pitchFamily="49" charset="-122"/>
              </a:rPr>
              <a:t>类和对象物理上分布在那个程序或进程中</a:t>
            </a:r>
            <a:r>
              <a:rPr lang="en-US" altLang="en-US" sz="2800" dirty="0">
                <a:latin typeface="黑体" panose="02010609060101010101" pitchFamily="49" charset="-122"/>
                <a:ea typeface="黑体" panose="02010609060101010101" pitchFamily="49" charset="-122"/>
              </a:rPr>
              <a:t>；</a:t>
            </a:r>
          </a:p>
          <a:p>
            <a:pPr>
              <a:lnSpc>
                <a:spcPct val="150000"/>
              </a:lnSpc>
            </a:pPr>
            <a:r>
              <a:rPr lang="en-US" altLang="en-US" sz="2800" dirty="0">
                <a:latin typeface="黑体" panose="02010609060101010101" pitchFamily="49" charset="-122"/>
                <a:ea typeface="黑体" panose="02010609060101010101" pitchFamily="49" charset="-122"/>
              </a:rPr>
              <a:t>   </a:t>
            </a:r>
            <a:r>
              <a:rPr lang="en-US" altLang="en-US" sz="2800" dirty="0" err="1">
                <a:latin typeface="黑体" panose="02010609060101010101" pitchFamily="49" charset="-122"/>
                <a:ea typeface="黑体" panose="02010609060101010101" pitchFamily="49" charset="-122"/>
              </a:rPr>
              <a:t>程序进程在哪台计算机上运行</a:t>
            </a:r>
            <a:r>
              <a:rPr lang="en-US" altLang="en-US" sz="2800" dirty="0">
                <a:latin typeface="黑体" panose="02010609060101010101" pitchFamily="49" charset="-122"/>
                <a:ea typeface="黑体" panose="02010609060101010101" pitchFamily="49" charset="-122"/>
              </a:rPr>
              <a:t>；</a:t>
            </a:r>
          </a:p>
          <a:p>
            <a:pPr>
              <a:lnSpc>
                <a:spcPct val="150000"/>
              </a:lnSpc>
            </a:pPr>
            <a:r>
              <a:rPr lang="en-US" altLang="en-US" sz="2800" dirty="0">
                <a:latin typeface="黑体" panose="02010609060101010101" pitchFamily="49" charset="-122"/>
                <a:ea typeface="黑体" panose="02010609060101010101" pitchFamily="49" charset="-122"/>
              </a:rPr>
              <a:t>　 </a:t>
            </a:r>
            <a:r>
              <a:rPr lang="en-US" altLang="en-US" sz="2800" dirty="0" err="1">
                <a:latin typeface="黑体" panose="02010609060101010101" pitchFamily="49" charset="-122"/>
                <a:ea typeface="黑体" panose="02010609060101010101" pitchFamily="49" charset="-122"/>
              </a:rPr>
              <a:t>系统有哪些硬件设备，如何连接</a:t>
            </a:r>
            <a:r>
              <a:rPr lang="en-US" altLang="en-US" sz="2800" dirty="0">
                <a:latin typeface="黑体" panose="02010609060101010101" pitchFamily="49" charset="-122"/>
                <a:ea typeface="黑体" panose="02010609060101010101" pitchFamily="49" charset="-122"/>
              </a:rPr>
              <a:t>。</a:t>
            </a:r>
          </a:p>
          <a:p>
            <a:pPr>
              <a:lnSpc>
                <a:spcPct val="150000"/>
              </a:lnSpc>
            </a:pPr>
            <a:r>
              <a:rPr lang="en-US" altLang="en-US" sz="2800" dirty="0">
                <a:latin typeface="黑体" panose="02010609060101010101" pitchFamily="49" charset="-122"/>
                <a:ea typeface="黑体" panose="02010609060101010101" pitchFamily="49" charset="-122"/>
              </a:rPr>
              <a:t>   </a:t>
            </a:r>
            <a:r>
              <a:rPr lang="en-US" altLang="en-US" sz="2800" dirty="0" err="1">
                <a:latin typeface="黑体" panose="02010609060101010101" pitchFamily="49" charset="-122"/>
                <a:ea typeface="黑体" panose="02010609060101010101" pitchFamily="49" charset="-122"/>
              </a:rPr>
              <a:t>构件图和</a:t>
            </a:r>
            <a:r>
              <a:rPr lang="zh-CN" altLang="en-US" sz="2800" dirty="0">
                <a:latin typeface="黑体" panose="02010609060101010101" pitchFamily="49" charset="-122"/>
                <a:ea typeface="黑体" panose="02010609060101010101" pitchFamily="49" charset="-122"/>
              </a:rPr>
              <a:t>部署</a:t>
            </a:r>
            <a:r>
              <a:rPr lang="en-US" altLang="en-US" sz="2800" dirty="0">
                <a:latin typeface="黑体" panose="02010609060101010101" pitchFamily="49" charset="-122"/>
                <a:ea typeface="黑体" panose="02010609060101010101" pitchFamily="49" charset="-122"/>
              </a:rPr>
              <a:t>图</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9988">
                                            <p:txEl>
                                              <p:pRg st="5" end="5"/>
                                            </p:txEl>
                                          </p:spTgt>
                                        </p:tgtEl>
                                        <p:attrNameLst>
                                          <p:attrName>style.visibility</p:attrName>
                                        </p:attrNameLst>
                                      </p:cBhvr>
                                      <p:to>
                                        <p:strVal val="visible"/>
                                      </p:to>
                                    </p:set>
                                    <p:anim calcmode="lin" valueType="num">
                                      <p:cBhvr additive="base">
                                        <p:cTn id="7" dur="500" fill="hold"/>
                                        <p:tgtEl>
                                          <p:spTgt spid="16998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44A2C182-96DB-48D5-9B77-6157A53DA376}"/>
              </a:ext>
            </a:extLst>
          </p:cNvPr>
          <p:cNvSpPr>
            <a:spLocks noGrp="1" noChangeArrowheads="1"/>
          </p:cNvSpPr>
          <p:nvPr>
            <p:ph type="title" idx="4294967295"/>
          </p:nvPr>
        </p:nvSpPr>
        <p:spPr>
          <a:xfrm>
            <a:off x="574675" y="449263"/>
            <a:ext cx="8001000" cy="963612"/>
          </a:xfrm>
        </p:spPr>
        <p:txBody>
          <a:bodyPr/>
          <a:lstStyle/>
          <a:p>
            <a:pPr eaLnBrk="1" hangingPunct="1"/>
            <a:r>
              <a:rPr lang="en-US" altLang="en-US"/>
              <a:t> </a:t>
            </a:r>
            <a:r>
              <a:rPr lang="en-US" altLang="zh-CN" b="1"/>
              <a:t>UML</a:t>
            </a:r>
            <a:r>
              <a:rPr lang="zh-CN" altLang="en-US" b="1"/>
              <a:t>物理框架机制</a:t>
            </a:r>
            <a:r>
              <a:rPr lang="zh-CN" altLang="en-US"/>
              <a:t> </a:t>
            </a:r>
          </a:p>
        </p:txBody>
      </p:sp>
      <p:sp>
        <p:nvSpPr>
          <p:cNvPr id="102403" name="Rectangle 5">
            <a:extLst>
              <a:ext uri="{FF2B5EF4-FFF2-40B4-BE49-F238E27FC236}">
                <a16:creationId xmlns:a16="http://schemas.microsoft.com/office/drawing/2014/main" id="{0B5E048A-7232-4F39-8BC9-6B6FBF278C1F}"/>
              </a:ext>
            </a:extLst>
          </p:cNvPr>
          <p:cNvSpPr>
            <a:spLocks noChangeArrowheads="1"/>
          </p:cNvSpPr>
          <p:nvPr/>
        </p:nvSpPr>
        <p:spPr bwMode="auto">
          <a:xfrm>
            <a:off x="539750" y="2133600"/>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chemeClr val="accent2"/>
              </a:buClr>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 构件图</a:t>
            </a:r>
          </a:p>
          <a:p>
            <a:pPr>
              <a:buClr>
                <a:schemeClr val="accent2"/>
              </a:buClr>
              <a:buFont typeface="Wingdings" panose="05000000000000000000" pitchFamily="2" charset="2"/>
              <a:buChar char="n"/>
            </a:pPr>
            <a:r>
              <a:rPr lang="zh-CN" altLang="en-US" sz="2800" dirty="0">
                <a:latin typeface="黑体" panose="02010609060101010101" pitchFamily="49" charset="-122"/>
                <a:ea typeface="黑体" panose="02010609060101010101" pitchFamily="49" charset="-122"/>
              </a:rPr>
              <a:t> 配置图</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52C644D-8ED6-451C-8E8E-6DE8BEED4EAA}"/>
              </a:ext>
            </a:extLst>
          </p:cNvPr>
          <p:cNvSpPr>
            <a:spLocks noGrp="1" noChangeArrowheads="1"/>
          </p:cNvSpPr>
          <p:nvPr>
            <p:ph type="title" idx="4294967295"/>
          </p:nvPr>
        </p:nvSpPr>
        <p:spPr>
          <a:xfrm>
            <a:off x="574675" y="449263"/>
            <a:ext cx="8001000" cy="963612"/>
          </a:xfrm>
        </p:spPr>
        <p:txBody>
          <a:bodyPr/>
          <a:lstStyle/>
          <a:p>
            <a:pPr algn="l" eaLnBrk="1" hangingPunct="1"/>
            <a:r>
              <a:rPr lang="en-US" altLang="zh-CN" b="1"/>
              <a:t>UML</a:t>
            </a:r>
            <a:r>
              <a:rPr lang="zh-CN" altLang="en-US" b="1"/>
              <a:t>物理框架机制</a:t>
            </a:r>
            <a:r>
              <a:rPr lang="en-US" altLang="zh-CN" b="1"/>
              <a:t>-</a:t>
            </a:r>
            <a:r>
              <a:rPr lang="zh-CN" altLang="en-US" sz="3200" b="1"/>
              <a:t>构件图</a:t>
            </a:r>
          </a:p>
        </p:txBody>
      </p:sp>
      <p:sp>
        <p:nvSpPr>
          <p:cNvPr id="171011" name="Rectangle 3">
            <a:extLst>
              <a:ext uri="{FF2B5EF4-FFF2-40B4-BE49-F238E27FC236}">
                <a16:creationId xmlns:a16="http://schemas.microsoft.com/office/drawing/2014/main" id="{A01B5344-DDA1-4DB3-A51C-59F17B611396}"/>
              </a:ext>
            </a:extLst>
          </p:cNvPr>
          <p:cNvSpPr>
            <a:spLocks noChangeArrowheads="1"/>
          </p:cNvSpPr>
          <p:nvPr/>
        </p:nvSpPr>
        <p:spPr bwMode="auto">
          <a:xfrm>
            <a:off x="539750" y="1916113"/>
            <a:ext cx="7848600" cy="29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800" dirty="0">
                <a:latin typeface="黑体" panose="02010609060101010101" pitchFamily="49" charset="-122"/>
                <a:ea typeface="黑体" panose="02010609060101010101" pitchFamily="49" charset="-122"/>
              </a:rPr>
              <a:t>   </a:t>
            </a:r>
            <a:r>
              <a:rPr lang="en-US" altLang="en-US" sz="2600" dirty="0" err="1">
                <a:latin typeface="黑体" panose="02010609060101010101" pitchFamily="49" charset="-122"/>
                <a:ea typeface="黑体" panose="02010609060101010101" pitchFamily="49" charset="-122"/>
              </a:rPr>
              <a:t>构件图（Component</a:t>
            </a:r>
            <a:r>
              <a:rPr lang="en-US" altLang="en-US" sz="2600" dirty="0">
                <a:latin typeface="黑体" panose="02010609060101010101" pitchFamily="49" charset="-122"/>
                <a:ea typeface="黑体" panose="02010609060101010101" pitchFamily="49" charset="-122"/>
              </a:rPr>
              <a:t> </a:t>
            </a:r>
            <a:r>
              <a:rPr lang="en-US" altLang="en-US" sz="2600" dirty="0" err="1">
                <a:latin typeface="黑体" panose="02010609060101010101" pitchFamily="49" charset="-122"/>
                <a:ea typeface="黑体" panose="02010609060101010101" pitchFamily="49" charset="-122"/>
              </a:rPr>
              <a:t>Diagrams）</a:t>
            </a:r>
            <a:r>
              <a:rPr lang="en-US" altLang="zh-CN" sz="2600" dirty="0" err="1">
                <a:latin typeface="黑体" panose="02010609060101010101" pitchFamily="49" charset="-122"/>
                <a:ea typeface="黑体" panose="02010609060101010101" pitchFamily="49" charset="-122"/>
              </a:rPr>
              <a:t>展现了一组</a:t>
            </a:r>
            <a:r>
              <a:rPr lang="zh-CN" altLang="en-US" sz="2600" dirty="0">
                <a:latin typeface="黑体" panose="02010609060101010101" pitchFamily="49" charset="-122"/>
                <a:ea typeface="黑体" panose="02010609060101010101" pitchFamily="49" charset="-122"/>
              </a:rPr>
              <a:t>构件的类型</a:t>
            </a:r>
            <a:r>
              <a:rPr lang="en-US" altLang="en-US" sz="2600" dirty="0">
                <a:latin typeface="黑体" panose="02010609060101010101" pitchFamily="49" charset="-122"/>
                <a:ea typeface="黑体" panose="02010609060101010101" pitchFamily="49" charset="-122"/>
              </a:rPr>
              <a:t>、</a:t>
            </a:r>
            <a:r>
              <a:rPr lang="en-US" altLang="en-US" sz="2600" dirty="0" err="1">
                <a:latin typeface="黑体" panose="02010609060101010101" pitchFamily="49" charset="-122"/>
                <a:ea typeface="黑体" panose="02010609060101010101" pitchFamily="49" charset="-122"/>
              </a:rPr>
              <a:t>内部结构和它们之间的依赖关系</a:t>
            </a:r>
            <a:r>
              <a:rPr lang="en-US" altLang="en-US" sz="2600" dirty="0">
                <a:latin typeface="黑体" panose="02010609060101010101" pitchFamily="49" charset="-122"/>
                <a:ea typeface="黑体" panose="02010609060101010101" pitchFamily="49" charset="-122"/>
              </a:rPr>
              <a:t>。</a:t>
            </a:r>
          </a:p>
          <a:p>
            <a:pPr>
              <a:lnSpc>
                <a:spcPct val="120000"/>
              </a:lnSpc>
            </a:pPr>
            <a:r>
              <a:rPr lang="en-US" altLang="en-US" sz="2600" dirty="0">
                <a:latin typeface="黑体" panose="02010609060101010101" pitchFamily="49" charset="-122"/>
                <a:ea typeface="黑体" panose="02010609060101010101" pitchFamily="49" charset="-122"/>
              </a:rPr>
              <a:t>　 </a:t>
            </a:r>
            <a:r>
              <a:rPr lang="en-US" altLang="en-US" sz="2600" dirty="0" err="1">
                <a:latin typeface="黑体" panose="02010609060101010101" pitchFamily="49" charset="-122"/>
                <a:ea typeface="黑体" panose="02010609060101010101" pitchFamily="49" charset="-122"/>
              </a:rPr>
              <a:t>构件代表系统一物理实现块，一般作为一独立文件存在</a:t>
            </a:r>
            <a:r>
              <a:rPr lang="en-US" altLang="en-US" sz="2600" dirty="0">
                <a:latin typeface="黑体" panose="02010609060101010101" pitchFamily="49" charset="-122"/>
                <a:ea typeface="黑体" panose="02010609060101010101" pitchFamily="49" charset="-122"/>
              </a:rPr>
              <a:t>。</a:t>
            </a:r>
          </a:p>
          <a:p>
            <a:pPr>
              <a:lnSpc>
                <a:spcPct val="120000"/>
              </a:lnSpc>
            </a:pPr>
            <a:r>
              <a:rPr lang="en-US" altLang="zh-CN" sz="2600" dirty="0">
                <a:latin typeface="黑体" panose="02010609060101010101" pitchFamily="49" charset="-122"/>
                <a:ea typeface="黑体" panose="02010609060101010101" pitchFamily="49" charset="-122"/>
              </a:rPr>
              <a:t>   </a:t>
            </a:r>
            <a:r>
              <a:rPr lang="en-US" altLang="en-US" sz="2600" dirty="0" err="1">
                <a:latin typeface="黑体" panose="02010609060101010101" pitchFamily="49" charset="-122"/>
                <a:ea typeface="黑体" panose="02010609060101010101" pitchFamily="49" charset="-122"/>
              </a:rPr>
              <a:t>构件种类</a:t>
            </a:r>
            <a:r>
              <a:rPr lang="en-US" altLang="en-US" sz="2600" dirty="0">
                <a:latin typeface="黑体" panose="02010609060101010101" pitchFamily="49" charset="-122"/>
                <a:ea typeface="黑体" panose="02010609060101010101" pitchFamily="49" charset="-122"/>
              </a:rPr>
              <a:t>：</a:t>
            </a:r>
          </a:p>
          <a:p>
            <a:pPr>
              <a:lnSpc>
                <a:spcPct val="120000"/>
              </a:lnSpc>
            </a:pPr>
            <a:r>
              <a:rPr lang="en-US" altLang="en-US" sz="2600" dirty="0">
                <a:solidFill>
                  <a:srgbClr val="008000"/>
                </a:solidFill>
                <a:latin typeface="黑体" panose="02010609060101010101" pitchFamily="49" charset="-122"/>
                <a:ea typeface="黑体" panose="02010609060101010101" pitchFamily="49" charset="-122"/>
              </a:rPr>
              <a:t>   </a:t>
            </a:r>
            <a:r>
              <a:rPr lang="en-US" altLang="en-US" sz="2600" dirty="0" err="1">
                <a:solidFill>
                  <a:srgbClr val="008000"/>
                </a:solidFill>
                <a:latin typeface="黑体" panose="02010609060101010101" pitchFamily="49" charset="-122"/>
                <a:ea typeface="黑体" panose="02010609060101010101" pitchFamily="49" charset="-122"/>
              </a:rPr>
              <a:t>部署构件</a:t>
            </a:r>
            <a:r>
              <a:rPr lang="en-US" altLang="en-US" sz="2600" dirty="0">
                <a:solidFill>
                  <a:srgbClr val="008000"/>
                </a:solidFill>
                <a:latin typeface="黑体" panose="02010609060101010101" pitchFamily="49" charset="-122"/>
                <a:ea typeface="黑体" panose="02010609060101010101" pitchFamily="49" charset="-122"/>
              </a:rPr>
              <a:t>   </a:t>
            </a:r>
            <a:r>
              <a:rPr lang="en-US" altLang="en-US" sz="2600" dirty="0" err="1">
                <a:solidFill>
                  <a:srgbClr val="008000"/>
                </a:solidFill>
                <a:latin typeface="黑体" panose="02010609060101010101" pitchFamily="49" charset="-122"/>
                <a:ea typeface="黑体" panose="02010609060101010101" pitchFamily="49" charset="-122"/>
              </a:rPr>
              <a:t>工作产品构件</a:t>
            </a:r>
            <a:r>
              <a:rPr lang="en-US" altLang="en-US" sz="2600" dirty="0">
                <a:solidFill>
                  <a:srgbClr val="008000"/>
                </a:solidFill>
                <a:latin typeface="黑体" panose="02010609060101010101" pitchFamily="49" charset="-122"/>
                <a:ea typeface="黑体" panose="02010609060101010101" pitchFamily="49" charset="-122"/>
              </a:rPr>
              <a:t>   </a:t>
            </a:r>
            <a:r>
              <a:rPr lang="en-US" altLang="en-US" sz="2600" dirty="0" err="1">
                <a:solidFill>
                  <a:srgbClr val="008000"/>
                </a:solidFill>
                <a:latin typeface="黑体" panose="02010609060101010101" pitchFamily="49" charset="-122"/>
                <a:ea typeface="黑体" panose="02010609060101010101" pitchFamily="49" charset="-122"/>
              </a:rPr>
              <a:t>执行构件</a:t>
            </a:r>
            <a:r>
              <a:rPr lang="en-US" altLang="en-US" sz="2600" dirty="0">
                <a:latin typeface="黑体" panose="02010609060101010101" pitchFamily="49" charset="-122"/>
                <a:ea typeface="黑体" panose="02010609060101010101" pitchFamily="49" charset="-122"/>
              </a:rPr>
              <a:t> </a:t>
            </a:r>
            <a:endParaRPr lang="zh-CN" altLang="en-US" sz="2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anim calcmode="lin" valueType="num">
                                      <p:cBhvr additive="base">
                                        <p:cTn id="7"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1">
                                            <p:txEl>
                                              <p:pRg st="3" end="3"/>
                                            </p:txEl>
                                          </p:spTgt>
                                        </p:tgtEl>
                                        <p:attrNameLst>
                                          <p:attrName>style.visibility</p:attrName>
                                        </p:attrNameLst>
                                      </p:cBhvr>
                                      <p:to>
                                        <p:strVal val="visible"/>
                                      </p:to>
                                    </p:set>
                                    <p:anim calcmode="lin" valueType="num">
                                      <p:cBhvr additive="base">
                                        <p:cTn id="11"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5934</TotalTime>
  <Words>11750</Words>
  <Application>Microsoft Office PowerPoint</Application>
  <PresentationFormat>全屏显示(4:3)</PresentationFormat>
  <Paragraphs>682</Paragraphs>
  <Slides>108</Slides>
  <Notes>48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108</vt:i4>
      </vt:variant>
    </vt:vector>
  </HeadingPairs>
  <TitlesOfParts>
    <vt:vector size="118" baseType="lpstr">
      <vt:lpstr>黑体</vt:lpstr>
      <vt:lpstr>宋体</vt:lpstr>
      <vt:lpstr>微软雅黑</vt:lpstr>
      <vt:lpstr>Arial</vt:lpstr>
      <vt:lpstr>Calibri</vt:lpstr>
      <vt:lpstr>Verdana</vt:lpstr>
      <vt:lpstr>Wingdings</vt:lpstr>
      <vt:lpstr>Tema de Office</vt:lpstr>
      <vt:lpstr>Picture</vt:lpstr>
      <vt:lpstr>Visio</vt:lpstr>
      <vt:lpstr>PowerPoint 演示文稿</vt:lpstr>
      <vt:lpstr>第9章 面向对象方法学引论</vt:lpstr>
      <vt:lpstr>PowerPoint 演示文稿</vt:lpstr>
      <vt:lpstr>PowerPoint 演示文稿</vt:lpstr>
      <vt:lpstr>9.1  面向对象方法学概述</vt:lpstr>
      <vt:lpstr>9.1  面向对象方法学概述</vt:lpstr>
      <vt:lpstr>9.1  面向对象方法学概述</vt:lpstr>
      <vt:lpstr>9.1  面向对象方法学概述</vt:lpstr>
      <vt:lpstr>PowerPoint 演示文稿</vt:lpstr>
      <vt:lpstr>9.1  面向对象方法学概述</vt:lpstr>
      <vt:lpstr>9.1  面向对象方法学概述</vt:lpstr>
      <vt:lpstr>9.1  面向对象方法学概述</vt:lpstr>
      <vt:lpstr>PowerPoint 演示文稿</vt:lpstr>
      <vt:lpstr>9.2  面向对象的概念</vt:lpstr>
      <vt:lpstr>9.2  面向对象的概念</vt:lpstr>
      <vt:lpstr>9.2 面向对象的概念</vt:lpstr>
      <vt:lpstr>9.2  面向对象的概念</vt:lpstr>
      <vt:lpstr>9.2  面向对象的概念</vt:lpstr>
      <vt:lpstr>9.2  面向对象的概念</vt:lpstr>
      <vt:lpstr>PowerPoint 演示文稿</vt:lpstr>
      <vt:lpstr>9.2 面向对象的概念</vt:lpstr>
      <vt:lpstr>PowerPoint 演示文稿</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演示文稿</vt:lpstr>
      <vt:lpstr>PowerPoint 演示文稿</vt:lpstr>
      <vt:lpstr>9.3 面向对象建模</vt:lpstr>
      <vt:lpstr>9.3 面向对象建模</vt:lpstr>
      <vt:lpstr>PowerPoint 演示文稿</vt:lpstr>
      <vt:lpstr>9.4 对象模型</vt:lpstr>
      <vt:lpstr>UML简介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动态模型</vt:lpstr>
      <vt:lpstr>9.5 动态模型</vt:lpstr>
      <vt:lpstr>UML的动态建模机制包括顺序图、协作图、活动图和状态图。</vt:lpstr>
      <vt:lpstr>动态建模机制 -消息</vt:lpstr>
      <vt:lpstr>动态建模机制 -消息</vt:lpstr>
      <vt:lpstr>动态建模机制-顺序图</vt:lpstr>
      <vt:lpstr>PowerPoint 演示文稿</vt:lpstr>
      <vt:lpstr>PowerPoint 演示文稿</vt:lpstr>
      <vt:lpstr>动态建模机制-协作图</vt:lpstr>
      <vt:lpstr>PowerPoint 演示文稿</vt:lpstr>
      <vt:lpstr>动态建模机制-活动图</vt:lpstr>
      <vt:lpstr>PowerPoint 演示文稿</vt:lpstr>
      <vt:lpstr>PowerPoint 演示文稿</vt:lpstr>
      <vt:lpstr>PowerPoint 演示文稿</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UML建模-用例图</vt:lpstr>
      <vt:lpstr>9.6 功能模型</vt:lpstr>
      <vt:lpstr>9.6 功能模型</vt:lpstr>
      <vt:lpstr>PowerPoint 演示文稿</vt:lpstr>
      <vt:lpstr>UML建模-用例图</vt:lpstr>
      <vt:lpstr>PowerPoint 演示文稿</vt:lpstr>
      <vt:lpstr>UML建模-用例图</vt:lpstr>
      <vt:lpstr>UML建模-用例图</vt:lpstr>
      <vt:lpstr>UML建模-用例图</vt:lpstr>
      <vt:lpstr>UML建模-用例图</vt:lpstr>
      <vt:lpstr>PowerPoint 演示文稿</vt:lpstr>
      <vt:lpstr>PowerPoint 演示文稿</vt:lpstr>
      <vt:lpstr>PowerPoint 演示文稿</vt:lpstr>
      <vt:lpstr>PowerPoint 演示文稿</vt:lpstr>
      <vt:lpstr> UML物理框架机制 </vt:lpstr>
      <vt:lpstr> UML物理框架机制 </vt:lpstr>
      <vt:lpstr> UML物理框架机制 </vt:lpstr>
      <vt:lpstr>UML物理框架机制-构件图</vt:lpstr>
      <vt:lpstr>UML物理框架机制-构件图</vt:lpstr>
      <vt:lpstr> UML物理框架机制-构件图</vt:lpstr>
      <vt:lpstr>UML物理框架机制-配置图</vt:lpstr>
      <vt:lpstr> UML物理框架机制-配置图</vt:lpstr>
      <vt:lpstr>PowerPoint 演示文稿</vt:lpstr>
      <vt:lpstr>9.7 3种模型之间的关系</vt:lpstr>
      <vt:lpstr>9.7 3种模型之间的关系</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LENOVO</cp:lastModifiedBy>
  <cp:revision>759</cp:revision>
  <dcterms:created xsi:type="dcterms:W3CDTF">2010-06-24T19:27:56Z</dcterms:created>
  <dcterms:modified xsi:type="dcterms:W3CDTF">2024-11-12T04:22:33Z</dcterms:modified>
</cp:coreProperties>
</file>