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52" r:id="rId3"/>
  </p:sldMasterIdLst>
  <p:notesMasterIdLst>
    <p:notesMasterId r:id="rId9"/>
  </p:notesMasterIdLst>
  <p:sldIdLst>
    <p:sldId id="733" r:id="rId4"/>
    <p:sldId id="794" r:id="rId5"/>
    <p:sldId id="864" r:id="rId6"/>
    <p:sldId id="865" r:id="rId7"/>
    <p:sldId id="557" r:id="rId8"/>
    <p:sldId id="763" r:id="rId10"/>
    <p:sldId id="764" r:id="rId11"/>
    <p:sldId id="765" r:id="rId12"/>
    <p:sldId id="766" r:id="rId13"/>
    <p:sldId id="769" r:id="rId14"/>
    <p:sldId id="768" r:id="rId15"/>
    <p:sldId id="787" r:id="rId16"/>
    <p:sldId id="788" r:id="rId17"/>
    <p:sldId id="789" r:id="rId18"/>
    <p:sldId id="790" r:id="rId19"/>
    <p:sldId id="791" r:id="rId20"/>
    <p:sldId id="793" r:id="rId21"/>
    <p:sldId id="993" r:id="rId22"/>
    <p:sldId id="641" r:id="rId23"/>
    <p:sldId id="936" r:id="rId24"/>
    <p:sldId id="937" r:id="rId25"/>
    <p:sldId id="995" r:id="rId26"/>
    <p:sldId id="996" r:id="rId27"/>
    <p:sldId id="666" r:id="rId28"/>
    <p:sldId id="994" r:id="rId29"/>
    <p:sldId id="997" r:id="rId30"/>
    <p:sldId id="998" r:id="rId31"/>
    <p:sldId id="744" r:id="rId32"/>
    <p:sldId id="669" r:id="rId33"/>
    <p:sldId id="670" r:id="rId34"/>
    <p:sldId id="671" r:id="rId35"/>
    <p:sldId id="672" r:id="rId36"/>
    <p:sldId id="673" r:id="rId37"/>
    <p:sldId id="674" r:id="rId38"/>
    <p:sldId id="675" r:id="rId39"/>
    <p:sldId id="676" r:id="rId40"/>
    <p:sldId id="677" r:id="rId41"/>
    <p:sldId id="678" r:id="rId42"/>
    <p:sldId id="679" r:id="rId43"/>
    <p:sldId id="680" r:id="rId44"/>
    <p:sldId id="770" r:id="rId45"/>
    <p:sldId id="771" r:id="rId46"/>
    <p:sldId id="792" r:id="rId47"/>
    <p:sldId id="772" r:id="rId48"/>
    <p:sldId id="773" r:id="rId49"/>
    <p:sldId id="774" r:id="rId50"/>
    <p:sldId id="775" r:id="rId51"/>
    <p:sldId id="776" r:id="rId52"/>
    <p:sldId id="777" r:id="rId53"/>
    <p:sldId id="778" r:id="rId54"/>
    <p:sldId id="779" r:id="rId55"/>
    <p:sldId id="780" r:id="rId56"/>
    <p:sldId id="781" r:id="rId57"/>
    <p:sldId id="795" r:id="rId58"/>
    <p:sldId id="643" r:id="rId59"/>
    <p:sldId id="783" r:id="rId60"/>
    <p:sldId id="784" r:id="rId61"/>
    <p:sldId id="785" r:id="rId62"/>
    <p:sldId id="644" r:id="rId63"/>
    <p:sldId id="747" r:id="rId64"/>
    <p:sldId id="690" r:id="rId65"/>
    <p:sldId id="716" r:id="rId66"/>
    <p:sldId id="748" r:id="rId67"/>
    <p:sldId id="691" r:id="rId68"/>
    <p:sldId id="719" r:id="rId69"/>
    <p:sldId id="717" r:id="rId70"/>
    <p:sldId id="718" r:id="rId71"/>
    <p:sldId id="722" r:id="rId72"/>
    <p:sldId id="720" r:id="rId73"/>
    <p:sldId id="721" r:id="rId74"/>
    <p:sldId id="796" r:id="rId75"/>
    <p:sldId id="752" r:id="rId76"/>
    <p:sldId id="753" r:id="rId77"/>
    <p:sldId id="754" r:id="rId78"/>
    <p:sldId id="761" r:id="rId79"/>
    <p:sldId id="731" r:id="rId80"/>
    <p:sldId id="782" r:id="rId81"/>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a:srgbClr val="9BB86E"/>
    <a:srgbClr val="90B6E4"/>
    <a:srgbClr val="9EBD5F"/>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86815" autoAdjust="0"/>
  </p:normalViewPr>
  <p:slideViewPr>
    <p:cSldViewPr showGuides="1">
      <p:cViewPr varScale="1">
        <p:scale>
          <a:sx n="57" d="100"/>
          <a:sy n="57" d="100"/>
        </p:scale>
        <p:origin x="-1548" y="-96"/>
      </p:cViewPr>
      <p:guideLst>
        <p:guide orient="horz" pos="2160"/>
        <p:guide pos="2938"/>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B06AA426-6209-40F1-82F5-BBA107DCA1DD}"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966C5705-0C46-4F87-9C0B-E9EC7F42596B}"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3C704C-053E-4400-AF72-04D85DC56158}"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A62821-7F85-43FF-B096-A990D95264B2}"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A62821-7F85-43FF-B096-A990D95264B2}"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幻灯片图像占位符 1"/>
          <p:cNvSpPr>
            <a:spLocks noGrp="1" noRot="1" noChangeAspect="1" noTextEdit="1"/>
          </p:cNvSpPr>
          <p:nvPr>
            <p:ph type="sldImg"/>
          </p:nvPr>
        </p:nvSpPr>
        <p:spPr>
          <a:ln>
            <a:solidFill>
              <a:srgbClr val="000000"/>
            </a:solidFill>
            <a:miter/>
          </a:ln>
        </p:spPr>
      </p:sp>
      <p:sp>
        <p:nvSpPr>
          <p:cNvPr id="5325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幻灯片图像占位符 1"/>
          <p:cNvSpPr>
            <a:spLocks noGrp="1" noRot="1" noChangeAspect="1" noTextEdit="1"/>
          </p:cNvSpPr>
          <p:nvPr>
            <p:ph type="sldImg"/>
          </p:nvPr>
        </p:nvSpPr>
        <p:spPr>
          <a:ln>
            <a:solidFill>
              <a:srgbClr val="000000"/>
            </a:solidFill>
            <a:miter/>
          </a:ln>
        </p:spPr>
      </p:sp>
      <p:sp>
        <p:nvSpPr>
          <p:cNvPr id="5529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B521DA-C979-4EC8-857A-1F7DD9859F79}"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4B521DA-C979-4EC8-857A-1F7DD9859F79}"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幻灯片图像占位符 1"/>
          <p:cNvSpPr>
            <a:spLocks noGrp="1" noRot="1" noChangeAspect="1" noTextEdit="1"/>
          </p:cNvSpPr>
          <p:nvPr>
            <p:ph type="sldImg"/>
          </p:nvPr>
        </p:nvSpPr>
        <p:spPr>
          <a:ln>
            <a:solidFill>
              <a:srgbClr val="000000"/>
            </a:solidFill>
            <a:miter/>
          </a:ln>
        </p:spPr>
      </p:sp>
      <p:sp>
        <p:nvSpPr>
          <p:cNvPr id="6553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幻灯片图像占位符 1"/>
          <p:cNvSpPr>
            <a:spLocks noGrp="1" noRot="1" noChangeAspect="1" noTextEdit="1"/>
          </p:cNvSpPr>
          <p:nvPr>
            <p:ph type="sldImg"/>
          </p:nvPr>
        </p:nvSpPr>
        <p:spPr>
          <a:ln>
            <a:solidFill>
              <a:srgbClr val="000000"/>
            </a:solidFill>
            <a:miter/>
          </a:ln>
        </p:spPr>
      </p:sp>
      <p:sp>
        <p:nvSpPr>
          <p:cNvPr id="6758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8D95A6-4A02-4A79-A8B4-436AA09D1EC0}"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6695AA-702D-4315-9A65-970E403F5721}"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5901F8-66C9-4836-B8D5-DE412578B667}"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2D79D6-74EA-438E-B8E5-A2F68A5DDA53}"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094932C-D4B3-490F-AF32-3602F2B222F6}"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56361E-E269-4F1C-AE6F-58766155B18C}"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B18B70-E263-4377-B582-0C0BCF60F285}"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A43369-7378-4ABC-BA9A-E369A6C2352C}"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en-US"/>
              <a:t>分页</a:t>
            </a:r>
            <a:endParaRPr lang="zh-CN" altLang="en-US"/>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0C22E0-114A-465F-9DB4-E5DF574E6FA3}"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47A9A8-2B3B-488B-91DA-27B34B7E677B}"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1FA128-8CF7-4BD0-B031-24622848978F}"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081EA6A-1ED0-4D00-96B2-71C11F871FDF}"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A1BE60-69DF-4A3B-9018-8A94FED1DE14}"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63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4B81E1-F1AB-461E-9EDA-44619E4BC537}"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a:cs typeface="Times New Roman" panose="02020603050405020304" pitchFamily="18" charset="0"/>
              </a:rPr>
              <a:t>第</a:t>
            </a:r>
            <a:r>
              <a:rPr lang="en-US" altLang="zh-CN">
                <a:cs typeface="Times New Roman" panose="02020603050405020304" pitchFamily="18" charset="0"/>
              </a:rPr>
              <a:t>13.2</a:t>
            </a:r>
            <a:r>
              <a:rPr lang="zh-CN" altLang="zh-CN">
                <a:cs typeface="Times New Roman" panose="02020603050405020304" pitchFamily="18" charset="0"/>
              </a:rPr>
              <a:t>节中介绍的工作量估计技术可以帮助人们估计每项任务的工作量，根据人力分配情况，可以进一步确定每项任务的持续时间。从这些基本数据出发，根据作业之间的依赖关系，利用工程网络和</a:t>
            </a:r>
            <a:r>
              <a:rPr lang="en-US" altLang="zh-CN">
                <a:cs typeface="Times New Roman" panose="02020603050405020304" pitchFamily="18" charset="0"/>
              </a:rPr>
              <a:t>Gantt</a:t>
            </a:r>
            <a:r>
              <a:rPr lang="zh-CN" altLang="zh-CN">
                <a:cs typeface="Times New Roman" panose="02020603050405020304" pitchFamily="18" charset="0"/>
              </a:rPr>
              <a:t>图可以制定出合理的进度计划，并且能够科学地管理软件开发工程的进展情况。</a:t>
            </a:r>
            <a:endParaRPr lang="zh-CN" altLang="en-US">
              <a:cs typeface="Times New Roman" panose="02020603050405020304" pitchFamily="18" charset="0"/>
            </a:endParaRPr>
          </a:p>
          <a:p>
            <a:endParaRPr lang="zh-CN" altLang="en-US">
              <a:cs typeface="Times New Roman" panose="02020603050405020304" pitchFamily="18" charset="0"/>
            </a:endParaRPr>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8BE29B-5346-46C3-B709-EA28BD7B1AC7}"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smtClean="0"/>
              <a:t>注意，上面介绍的是</a:t>
            </a:r>
            <a:r>
              <a:rPr lang="en-US" altLang="zh-CN" smtClean="0"/>
              <a:t>20</a:t>
            </a:r>
            <a:r>
              <a:rPr lang="zh-CN" altLang="zh-CN" smtClean="0"/>
              <a:t>世纪</a:t>
            </a:r>
            <a:r>
              <a:rPr lang="en-US" altLang="zh-CN" smtClean="0"/>
              <a:t>70</a:t>
            </a:r>
            <a:r>
              <a:rPr lang="zh-CN" altLang="zh-CN" smtClean="0"/>
              <a:t>年代初期的主程序员组组织结构，现在的情况已经和当时大不相同了，程序员已经有了自己的终端或工作站，他们自己完成代码的输入、编辑、编译、链接和测试等工作，无须由编程秘书统一做这些工作。典型的主程序员组的现代形式将在下一小节介绍。</a:t>
            </a:r>
            <a:endParaRPr lang="zh-CN" altLang="en-US" smtClean="0"/>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C907E2-85E4-49FF-94C3-F08D1DD3DDB2}"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16AD5B-4298-428E-BA4A-D66043F8A96C}"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1B63BA-E14F-44F3-AA7D-880D76E99040}"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C140FB-4ACA-4E1F-B2E9-F0584C46BCC5}"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A8F4B5-07C6-4B64-BC03-A44379BD313F}"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8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228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664DBAA-5130-404F-AB8F-1BEC50CB4D0A}"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54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454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CE1AC2-8EEC-4F06-9103-A7DEA815CE17}"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1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51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2EA7B5-F8D3-4AF7-9DA4-3134AC5BB15F}"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3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53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A5B023-4B78-4C61-BF3D-4D399E40915A}"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66720F-9FB1-4F13-9645-F7665AE307B4}"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56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556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1426E9-CF8E-4190-9974-B4959E8244F8}"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76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577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A173ED-29EA-4546-BB92-3EFEC4E0696B}"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597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597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53857F-4F0C-47C7-8334-2FECD6F63816}"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17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617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6966C2-EE70-4BC3-B9F2-284A40521D47}"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63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A33666-A416-4654-B1A9-0E9CAE85EB8D}" type="slidenum">
              <a:rPr lang="zh-CN" altLang="en-US"/>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3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63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A33666-A416-4654-B1A9-0E9CAE85EB8D}" type="slidenum">
              <a:rPr lang="zh-CN" altLang="en-US"/>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79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679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D921BA-7F04-4C28-A7EB-29FEDA2DB24B}" type="slidenum">
              <a:rPr lang="zh-CN" altLang="en-US"/>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699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699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C8EA43-E939-4F38-B6D7-307021713022}" type="slidenum">
              <a:rPr lang="zh-CN" altLang="en-US"/>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2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72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848CDB-E2D0-4FFC-98F6-18FD832C89A6}" type="slidenum">
              <a:rPr lang="zh-CN" altLang="en-US"/>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73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873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1ACE6F-8ED9-41B6-ABC3-BF8AA2E87445}" type="slidenum">
              <a:rPr lang="zh-CN" altLang="en-US">
                <a:solidFill>
                  <a:srgbClr val="000000"/>
                </a:solidFill>
                <a:latin typeface="Arial" panose="020B0604020202020204" pitchFamily="34" charset="0"/>
              </a:rPr>
            </a:fld>
            <a:endParaRPr lang="zh-CN" altLang="en-US">
              <a:solidFill>
                <a:srgbClr val="000000"/>
              </a:solidFill>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smtClean="0">
                <a:cs typeface="Times New Roman" panose="02020603050405020304" pitchFamily="18" charset="0"/>
              </a:rPr>
              <a:t>功能点数与所用的编程语言无关，看起来功能点技术比代码行技术更合理一些。但是，在判断信息域特性复杂级别和技术因素的影响程度时，存在着相当大的主观因素</a:t>
            </a:r>
            <a:r>
              <a:rPr lang="en-US" altLang="zh-CN" smtClean="0">
                <a:cs typeface="Times New Roman" panose="02020603050405020304" pitchFamily="18" charset="0"/>
              </a:rPr>
              <a:t>.</a:t>
            </a:r>
            <a:endParaRPr lang="zh-CN" altLang="en-US" smtClean="0">
              <a:cs typeface="Times New Roman" panose="02020603050405020304" pitchFamily="18" charset="0"/>
            </a:endParaRPr>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80CC31-9A89-4398-A15A-9B9A01F72F50}"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zh-CN" altLang="zh-CN" dirty="0" smtClean="0">
                <a:cs typeface="Times New Roman" panose="02020603050405020304" pitchFamily="18" charset="0"/>
              </a:rPr>
              <a:t>功能点数与所用的编程语言无关，看起来功能点技术比代码行技术更合理一些。但是，在判断信息域特性复杂级别和技术因素的影响程度时，存在着相当大的主观因素</a:t>
            </a:r>
            <a:r>
              <a:rPr lang="en-US" altLang="zh-CN" dirty="0" smtClean="0">
                <a:cs typeface="Times New Roman" panose="02020603050405020304" pitchFamily="18" charset="0"/>
              </a:rPr>
              <a:t>.</a:t>
            </a:r>
            <a:endParaRPr lang="zh-CN" altLang="en-US" dirty="0" smtClean="0">
              <a:cs typeface="Times New Roman" panose="02020603050405020304" pitchFamily="18" charset="0"/>
            </a:endParaRPr>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80CC31-9A89-4398-A15A-9B9A01F72F50}"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smtClean="0"/>
          </a:p>
        </p:txBody>
      </p:sp>
      <p:sp>
        <p:nvSpPr>
          <p:cNvPr id="245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D689BD-2467-4314-AE62-D79C1091F3B8}"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a:ln>
            <a:solidFill>
              <a:srgbClr val="000000"/>
            </a:solidFill>
            <a:miter/>
          </a:ln>
        </p:spPr>
      </p:sp>
      <p:sp>
        <p:nvSpPr>
          <p:cNvPr id="3891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91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491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9A62821-7F85-43FF-B096-A990D95264B2}"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1C8E14A6-3CC4-473E-86F0-E17847880F33}"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C4FCBCD1-62A9-4DE5-8F35-C29AD087BFF6}" type="slidenum">
              <a:rPr lang="es-ES" altLang="zh-CN"/>
            </a:fld>
            <a:endParaRPr lang="es-E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CBEC981-B58F-4CEE-AF93-307AC1C1C7E4}"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dirty="0"/>
              <a:t>Haga clic para modificar el estilo de texto del patrón</a:t>
            </a:r>
            <a:endParaRPr lang="es-ES" dirty="0"/>
          </a:p>
          <a:p>
            <a:pPr lvl="1"/>
            <a:r>
              <a:rPr lang="es-ES" dirty="0"/>
              <a:t>Segundo nivel</a:t>
            </a:r>
            <a:endParaRPr lang="es-ES" dirty="0"/>
          </a:p>
          <a:p>
            <a:pPr lvl="2"/>
            <a:r>
              <a:rPr lang="es-ES" dirty="0"/>
              <a:t>Tercer nivel</a:t>
            </a:r>
            <a:endParaRPr lang="es-ES" dirty="0"/>
          </a:p>
          <a:p>
            <a:pPr lvl="3"/>
            <a:r>
              <a:rPr lang="es-ES" dirty="0"/>
              <a:t>Cuarto nivel</a:t>
            </a:r>
            <a:endParaRPr lang="es-ES" dirty="0"/>
          </a:p>
          <a:p>
            <a:pPr lvl="4"/>
            <a:r>
              <a:rPr lang="es-ES" dirty="0"/>
              <a:t>Quinto nivel</a:t>
            </a:r>
            <a:endParaRPr lang="es-ES" dirty="0"/>
          </a:p>
        </p:txBody>
      </p:sp>
      <p:sp>
        <p:nvSpPr>
          <p:cNvPr id="7" name="3 Marcador de fecha"/>
          <p:cNvSpPr>
            <a:spLocks noGrp="1"/>
          </p:cNvSpPr>
          <p:nvPr>
            <p:ph type="dt" sz="half" idx="10"/>
          </p:nvPr>
        </p:nvSpPr>
        <p:spPr>
          <a:xfrm>
            <a:off x="12700" y="6329363"/>
            <a:ext cx="2133600" cy="365125"/>
          </a:xfrm>
        </p:spPr>
        <p:txBody>
          <a:bodyPr/>
          <a:lstStyle>
            <a:lvl1pPr algn="ctr">
              <a:defRPr sz="1600" dirty="0" smtClean="0">
                <a:solidFill>
                  <a:schemeClr val="bg1"/>
                </a:solidFill>
              </a:defRPr>
            </a:lvl1pPr>
          </a:lstStyle>
          <a:p>
            <a:pPr>
              <a:defRPr/>
            </a:pPr>
            <a:r>
              <a:rPr lang="zh-CN" altLang="en-US" sz="1400"/>
              <a:t>第</a:t>
            </a:r>
            <a:r>
              <a:rPr lang="en-US" altLang="zh-CN" sz="1400"/>
              <a:t>13</a:t>
            </a:r>
            <a:r>
              <a:rPr lang="zh-CN" altLang="en-US" sz="1400"/>
              <a:t>章</a:t>
            </a:r>
            <a:endParaRPr lang="en-US" altLang="zh-CN" sz="1400"/>
          </a:p>
          <a:p>
            <a:pPr>
              <a:defRPr/>
            </a:pPr>
            <a:r>
              <a:rPr lang="zh-CN" altLang="en-US"/>
              <a:t>软件项目管理</a:t>
            </a:r>
            <a:endParaRPr lang="es-ES" altLang="zh-CN"/>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571807F-F2DF-4936-9A74-EBD640817EFD}"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p:cNvSpPr>
            <a:spLocks noGrp="1"/>
          </p:cNvSpPr>
          <p:nvPr>
            <p:ph type="dt" sz="half" idx="10"/>
          </p:nvPr>
        </p:nvSpPr>
        <p:spPr/>
        <p:txBody>
          <a:bodyPr/>
          <a:lstStyle>
            <a:lvl1pPr>
              <a:defRPr/>
            </a:lvl1pPr>
          </a:lstStyle>
          <a:p>
            <a:pPr>
              <a:defRPr/>
            </a:pPr>
            <a:fld id="{6C1E3359-496C-494E-B5B7-FD6D8358638A}"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bwMode="auto">
          <a:xfrm>
            <a:off x="533400" y="914400"/>
            <a:ext cx="7772400" cy="11430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defRPr/>
            </a:lvl1pPr>
          </a:lstStyle>
          <a:p>
            <a:pPr lvl="0"/>
            <a:r>
              <a:rPr lang="zh-CN" altLang="en-US" noProof="0"/>
              <a:t>单击此处编辑母版标题样式</a:t>
            </a:r>
            <a:endParaRPr lang="zh-CN" altLang="en-US" noProof="0"/>
          </a:p>
        </p:txBody>
      </p:sp>
      <p:sp>
        <p:nvSpPr>
          <p:cNvPr id="7171" name="Rectangle 3"/>
          <p:cNvSpPr>
            <a:spLocks noGrp="1" noChangeArrowheads="1"/>
          </p:cNvSpPr>
          <p:nvPr>
            <p:ph type="subTitle" idx="1"/>
          </p:nvPr>
        </p:nvSpPr>
        <p:spPr bwMode="auto">
          <a:xfrm>
            <a:off x="609600" y="2286000"/>
            <a:ext cx="7924800" cy="426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287655" indent="-287655">
              <a:defRPr/>
            </a:lvl1pPr>
          </a:lstStyle>
          <a:p>
            <a:pPr lvl="0"/>
            <a:r>
              <a:rPr lang="zh-CN" altLang="en-US" noProof="0"/>
              <a:t>单击此处编辑母版副标题样式</a:t>
            </a:r>
            <a:endParaRPr lang="zh-CN" altLang="en-U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2.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image" Target="../media/image4.jpe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s-ES" altLang="zh-CN"/>
              <a:t>Haga clic para modificar el estilo de título del patrón</a:t>
            </a:r>
            <a:endParaRPr lang="es-ES" altLang="zh-CN"/>
          </a:p>
        </p:txBody>
      </p:sp>
      <p:sp>
        <p:nvSpPr>
          <p:cNvPr id="1027"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s-ES" altLang="zh-CN"/>
              <a:t>Haga clic para modificar el estilo de texto del patrón</a:t>
            </a:r>
            <a:endParaRPr lang="es-ES" altLang="zh-CN"/>
          </a:p>
          <a:p>
            <a:pPr lvl="1"/>
            <a:r>
              <a:rPr lang="es-ES" altLang="zh-CN"/>
              <a:t>Segundo nivel</a:t>
            </a:r>
            <a:endParaRPr lang="es-ES" altLang="zh-CN"/>
          </a:p>
          <a:p>
            <a:pPr lvl="2"/>
            <a:r>
              <a:rPr lang="es-ES" altLang="zh-CN"/>
              <a:t>Tercer nivel</a:t>
            </a:r>
            <a:endParaRPr lang="es-ES" altLang="zh-CN"/>
          </a:p>
          <a:p>
            <a:pPr lvl="3"/>
            <a:r>
              <a:rPr lang="es-ES" altLang="zh-CN"/>
              <a:t>Cuarto nivel</a:t>
            </a:r>
            <a:endParaRPr lang="es-ES" altLang="zh-CN"/>
          </a:p>
          <a:p>
            <a:pPr lvl="4"/>
            <a:r>
              <a:rPr lang="es-ES" altLang="zh-CN"/>
              <a:t>Quinto nivel</a:t>
            </a:r>
            <a:endParaRPr lang="es-ES" altLang="zh-CN"/>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4F9A19BD-99C6-4BA2-BA7B-B6BFFBDA0279}"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D0ABF8D5-AA76-453D-8740-65F647B20F29}"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descr="C:\Users\Design\Documents\Edu\Product Launch\shadown.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6146" name="Rectangle 2"/>
          <p:cNvSpPr>
            <a:spLocks noChangeArrowheads="1"/>
          </p:cNvSpPr>
          <p:nvPr userDrawn="1"/>
        </p:nvSpPr>
        <p:spPr bwMode="auto">
          <a:xfrm>
            <a:off x="533400" y="7620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solidFill>
                  <a:srgbClr val="800000"/>
                </a:solidFill>
                <a:latin typeface="Times New Roman" panose="02020603050405020304" pitchFamily="18" charset="0"/>
                <a:ea typeface="宋体" panose="02010600030101010101" pitchFamily="2" charset="-122"/>
              </a:defRPr>
            </a:lvl1pPr>
            <a:lvl2pPr>
              <a:defRPr sz="3200" b="1">
                <a:solidFill>
                  <a:srgbClr val="800000"/>
                </a:solidFill>
                <a:latin typeface="Times New Roman" panose="02020603050405020304" pitchFamily="18" charset="0"/>
                <a:ea typeface="宋体" panose="02010600030101010101" pitchFamily="2" charset="-122"/>
              </a:defRPr>
            </a:lvl2pPr>
            <a:lvl3pPr>
              <a:defRPr sz="3200" b="1">
                <a:solidFill>
                  <a:srgbClr val="800000"/>
                </a:solidFill>
                <a:latin typeface="Times New Roman" panose="02020603050405020304" pitchFamily="18" charset="0"/>
                <a:ea typeface="宋体" panose="02010600030101010101" pitchFamily="2" charset="-122"/>
              </a:defRPr>
            </a:lvl3pPr>
            <a:lvl4pPr>
              <a:defRPr sz="3200" b="1">
                <a:solidFill>
                  <a:srgbClr val="800000"/>
                </a:solidFill>
                <a:latin typeface="Times New Roman" panose="02020603050405020304" pitchFamily="18" charset="0"/>
                <a:ea typeface="宋体" panose="02010600030101010101" pitchFamily="2" charset="-122"/>
              </a:defRPr>
            </a:lvl4pPr>
            <a:lvl5pPr>
              <a:defRPr sz="3200" b="1">
                <a:solidFill>
                  <a:srgbClr val="8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9pPr>
          </a:lstStyle>
          <a:p>
            <a:pPr eaLnBrk="1" hangingPunct="1">
              <a:defRPr/>
            </a:pPr>
            <a:r>
              <a:rPr lang="zh-CN" altLang="en-US"/>
              <a:t>单击此处编辑母版标题样式</a:t>
            </a:r>
            <a:endParaRPr lang="zh-CN" altLang="en-US"/>
          </a:p>
        </p:txBody>
      </p:sp>
      <p:sp>
        <p:nvSpPr>
          <p:cNvPr id="6147" name="Rectangle 3"/>
          <p:cNvSpPr>
            <a:spLocks noChangeArrowheads="1"/>
          </p:cNvSpPr>
          <p:nvPr userDrawn="1"/>
        </p:nvSpPr>
        <p:spPr bwMode="auto">
          <a:xfrm>
            <a:off x="457200" y="2514600"/>
            <a:ext cx="82296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655" indent="-287655">
              <a:spcBef>
                <a:spcPct val="20000"/>
              </a:spcBef>
              <a:buChar char="•"/>
              <a:defRPr sz="2800" b="1">
                <a:solidFill>
                  <a:schemeClr val="tx1"/>
                </a:solidFill>
                <a:latin typeface="Times New Roman" panose="02020603050405020304" pitchFamily="18" charset="0"/>
                <a:ea typeface="宋体" panose="02010600030101010101" pitchFamily="2" charset="-122"/>
              </a:defRPr>
            </a:lvl1pPr>
            <a:lvl2pPr marL="478155" algn="ctr">
              <a:spcBef>
                <a:spcPct val="20000"/>
              </a:spcBef>
              <a:defRPr sz="2800" b="1">
                <a:solidFill>
                  <a:schemeClr val="tx1"/>
                </a:solidFill>
                <a:latin typeface="Times New Roman" panose="02020603050405020304" pitchFamily="18" charset="0"/>
                <a:ea typeface="宋体" panose="02010600030101010101" pitchFamily="2" charset="-122"/>
              </a:defRPr>
            </a:lvl2pPr>
            <a:lvl3pPr algn="ctr">
              <a:spcBef>
                <a:spcPct val="20000"/>
              </a:spcBef>
              <a:defRPr sz="2800" b="1">
                <a:solidFill>
                  <a:schemeClr val="tx1"/>
                </a:solidFill>
                <a:latin typeface="Times New Roman" panose="02020603050405020304" pitchFamily="18" charset="0"/>
                <a:ea typeface="宋体" panose="02010600030101010101" pitchFamily="2" charset="-122"/>
              </a:defRPr>
            </a:lvl3pPr>
            <a:lvl4pPr algn="ctr">
              <a:spcBef>
                <a:spcPct val="20000"/>
              </a:spcBef>
              <a:defRPr sz="2800" b="1">
                <a:solidFill>
                  <a:schemeClr val="tx1"/>
                </a:solidFill>
                <a:latin typeface="Times New Roman" panose="02020603050405020304" pitchFamily="18" charset="0"/>
                <a:ea typeface="宋体" panose="02010600030101010101" pitchFamily="2" charset="-122"/>
              </a:defRPr>
            </a:lvl4pPr>
            <a:lvl5pPr algn="ctr">
              <a:spcBef>
                <a:spcPct val="20000"/>
              </a:spcBef>
              <a:defRPr sz="2800" b="1">
                <a:solidFill>
                  <a:schemeClr val="tx1"/>
                </a:solidFill>
                <a:latin typeface="Times New Roman" panose="02020603050405020304" pitchFamily="18" charset="0"/>
                <a:ea typeface="宋体" panose="02010600030101010101" pitchFamily="2" charset="-122"/>
              </a:defRPr>
            </a:lvl5pPr>
            <a:lvl6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6pPr>
            <a:lvl7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7pPr>
            <a:lvl8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8pPr>
            <a:lvl9pPr algn="ctr" fontAlgn="base">
              <a:spcBef>
                <a:spcPct val="2000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a:t>单击此处编辑母版副标题样式</a:t>
            </a:r>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0" fontAlgn="base" hangingPunct="0">
        <a:spcBef>
          <a:spcPct val="0"/>
        </a:spcBef>
        <a:spcAft>
          <a:spcPct val="0"/>
        </a:spcAft>
        <a:defRPr sz="3200" b="1" kern="1200">
          <a:solidFill>
            <a:srgbClr val="800000"/>
          </a:solidFill>
          <a:latin typeface="+mj-lt"/>
          <a:ea typeface="+mj-ea"/>
          <a:cs typeface="+mj-cs"/>
        </a:defRPr>
      </a:lvl1pPr>
      <a:lvl2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3200" b="1">
          <a:solidFill>
            <a:srgbClr val="800000"/>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800" b="1"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8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NULL" TargetMode="Externa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pPr>
              <a:defRPr/>
            </a:pPr>
            <a:r>
              <a:rPr lang="zh-CN" altLang="en-US" b="1" dirty="0">
                <a:latin typeface="+mn-ea"/>
              </a:rPr>
              <a:t>第</a:t>
            </a:r>
            <a:r>
              <a:rPr lang="en-US" altLang="zh-CN" b="1" dirty="0">
                <a:latin typeface="+mn-ea"/>
              </a:rPr>
              <a:t>13</a:t>
            </a:r>
            <a:r>
              <a:rPr lang="zh-CN" altLang="en-US" b="1" dirty="0">
                <a:latin typeface="+mn-ea"/>
              </a:rPr>
              <a:t>章  软件</a:t>
            </a:r>
            <a:r>
              <a:rPr lang="zh-CN" altLang="en-US" b="1" dirty="0" smtClean="0">
                <a:latin typeface="+mn-ea"/>
              </a:rPr>
              <a:t>项目管理</a:t>
            </a:r>
            <a:endParaRPr lang="zh-CN" altLang="en-US" dirty="0"/>
          </a:p>
        </p:txBody>
      </p:sp>
      <p:sp>
        <p:nvSpPr>
          <p:cNvPr id="4"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5"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引言</a:t>
            </a:r>
            <a:endParaRPr lang="zh-CN" altLang="en-US" sz="2400" dirty="0">
              <a:solidFill>
                <a:srgbClr val="D9D9D9"/>
              </a:solidFill>
              <a:latin typeface="+mn-ea"/>
              <a:ea typeface="+mn-ea"/>
            </a:endParaRPr>
          </a:p>
        </p:txBody>
      </p:sp>
      <p:sp>
        <p:nvSpPr>
          <p:cNvPr id="8" name="矩形 7"/>
          <p:cNvSpPr/>
          <p:nvPr/>
        </p:nvSpPr>
        <p:spPr>
          <a:xfrm>
            <a:off x="738188" y="1806575"/>
            <a:ext cx="7667625" cy="830263"/>
          </a:xfrm>
          <a:prstGeom prst="rect">
            <a:avLst/>
          </a:prstGeom>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在经历了若干个大型软件工程项目的失败之后，人们才逐渐认识到软件项目管理的重要性和特殊性。</a:t>
            </a:r>
            <a:endParaRPr lang="zh-CN" altLang="zh-CN" sz="2400" kern="100" dirty="0">
              <a:latin typeface="Calibri" panose="020F0502020204030204" pitchFamily="34" charset="0"/>
              <a:cs typeface="Times New Roman" panose="02020603050405020304" pitchFamily="18" charset="0"/>
            </a:endParaRPr>
          </a:p>
        </p:txBody>
      </p:sp>
      <p:sp>
        <p:nvSpPr>
          <p:cNvPr id="9" name="矩形 8"/>
          <p:cNvSpPr/>
          <p:nvPr/>
        </p:nvSpPr>
        <p:spPr>
          <a:xfrm>
            <a:off x="785813" y="3101975"/>
            <a:ext cx="7632700" cy="831850"/>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所谓管理就是通过计划、组织和控制等一系列活动，合理地配置和使用各种资源，以达到既定目标的过程。</a:t>
            </a:r>
            <a:endParaRPr lang="zh-CN" altLang="zh-CN" sz="2400" kern="100" dirty="0">
              <a:latin typeface="Calibri" panose="020F0502020204030204" pitchFamily="34" charset="0"/>
              <a:cs typeface="Times New Roman" panose="02020603050405020304" pitchFamily="18" charset="0"/>
            </a:endParaRPr>
          </a:p>
        </p:txBody>
      </p:sp>
      <p:sp>
        <p:nvSpPr>
          <p:cNvPr id="10" name="矩形 9"/>
          <p:cNvSpPr/>
          <p:nvPr/>
        </p:nvSpPr>
        <p:spPr>
          <a:xfrm>
            <a:off x="835025" y="4391025"/>
            <a:ext cx="7759700" cy="830263"/>
          </a:xfrm>
          <a:prstGeom prst="rect">
            <a:avLst/>
          </a:prstGeom>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软件项目管理先于任何技术活动之前开始，并且贯穿于软件的整个生命周期之中。</a:t>
            </a:r>
            <a:endParaRPr lang="zh-CN" altLang="en-US" sz="24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4" name="矩形 3"/>
          <p:cNvSpPr/>
          <p:nvPr/>
        </p:nvSpPr>
        <p:spPr>
          <a:xfrm>
            <a:off x="754062" y="2636912"/>
            <a:ext cx="7490345" cy="2308324"/>
          </a:xfrm>
          <a:prstGeom prst="rect">
            <a:avLst/>
          </a:prstGeom>
          <a:ln>
            <a:solidFill>
              <a:schemeClr val="accent6">
                <a:lumMod val="75000"/>
              </a:schemeClr>
            </a:solidFill>
          </a:ln>
        </p:spPr>
        <p:txBody>
          <a:bodyPr wrap="square">
            <a:spAutoFit/>
          </a:bodyPr>
          <a:lstStyle/>
          <a:p>
            <a:pPr eaLnBrk="1" hangingPunct="1">
              <a:lnSpc>
                <a:spcPct val="150000"/>
              </a:lnSpc>
              <a:defRPr/>
            </a:pPr>
            <a:r>
              <a:rPr lang="zh-CN" altLang="en-US" sz="2400" dirty="0" smtClean="0"/>
              <a:t>  功能点数与所用的编程语言无关，看起来功能点技术比代码行技术更合理一些。但在判断信息域特性复杂程度级别和技术因素的影响程度时，存在着相对大的主观因素。</a:t>
            </a:r>
            <a:endParaRPr lang="zh-CN" altLang="en-US" sz="2400" dirty="0"/>
          </a:p>
        </p:txBody>
      </p:sp>
      <p:sp>
        <p:nvSpPr>
          <p:cNvPr id="17" name="矩形 16"/>
          <p:cNvSpPr/>
          <p:nvPr/>
        </p:nvSpPr>
        <p:spPr>
          <a:xfrm>
            <a:off x="415076" y="692696"/>
            <a:ext cx="3279775" cy="461962"/>
          </a:xfrm>
          <a:prstGeom prst="rect">
            <a:avLst/>
          </a:prstGeom>
        </p:spPr>
        <p:txBody>
          <a:bodyPr>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zh-CN" sz="2400" kern="100" dirty="0">
                <a:latin typeface="Calibri" panose="020F0502020204030204" pitchFamily="34" charset="0"/>
                <a:cs typeface="Times New Roman" panose="02020603050405020304" pitchFamily="18" charset="0"/>
              </a:rPr>
              <a:t>）</a:t>
            </a:r>
            <a:r>
              <a:rPr lang="zh-CN" altLang="zh-CN" sz="2400" dirty="0"/>
              <a:t> 计算功能点数</a:t>
            </a:r>
            <a:r>
              <a:rPr lang="en-US" altLang="zh-CN" sz="2400" dirty="0"/>
              <a:t>FP</a:t>
            </a:r>
            <a:endParaRPr lang="zh-CN" altLang="zh-CN" sz="2400" kern="100" dirty="0">
              <a:latin typeface="Calibri" panose="020F0502020204030204" pitchFamily="34" charset="0"/>
              <a:cs typeface="Times New Roman" panose="02020603050405020304" pitchFamily="18" charset="0"/>
            </a:endParaRPr>
          </a:p>
        </p:txBody>
      </p:sp>
      <p:sp>
        <p:nvSpPr>
          <p:cNvPr id="15" name="矩形 14"/>
          <p:cNvSpPr/>
          <p:nvPr/>
        </p:nvSpPr>
        <p:spPr>
          <a:xfrm>
            <a:off x="3716337" y="1814909"/>
            <a:ext cx="1978025" cy="461963"/>
          </a:xfrm>
          <a:prstGeom prst="rect">
            <a:avLst/>
          </a:prstGeom>
          <a:ln>
            <a:solidFill>
              <a:srgbClr val="00B05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FP=UFP</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TCF</a:t>
            </a:r>
            <a:endParaRPr lang="zh-CN" altLang="zh-CN" sz="2400" kern="100" dirty="0">
              <a:latin typeface="Calibri" panose="020F0502020204030204" pitchFamily="34" charset="0"/>
              <a:cs typeface="Times New Roman" panose="02020603050405020304" pitchFamily="18" charset="0"/>
            </a:endParaRPr>
          </a:p>
        </p:txBody>
      </p:sp>
      <p:sp>
        <p:nvSpPr>
          <p:cNvPr id="11" name="1 Título"/>
          <p:cNvSpPr txBox="1"/>
          <p:nvPr/>
        </p:nvSpPr>
        <p:spPr bwMode="auto">
          <a:xfrm>
            <a:off x="2833688" y="630713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s-E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2400" dirty="0" smtClean="0">
                <a:solidFill>
                  <a:srgbClr val="D9D9D9"/>
                </a:solidFill>
                <a:latin typeface="+mn-ea"/>
                <a:ea typeface="+mn-ea"/>
              </a:rPr>
              <a:t>13.1.2 </a:t>
            </a:r>
            <a:r>
              <a:rPr lang="zh-CN" altLang="en-US" sz="2400" dirty="0" smtClean="0">
                <a:solidFill>
                  <a:srgbClr val="D9D9D9"/>
                </a:solidFill>
                <a:latin typeface="+mn-ea"/>
                <a:ea typeface="+mn-ea"/>
              </a:rPr>
              <a:t>功能点技术</a:t>
            </a:r>
            <a:endParaRPr lang="zh-CN" altLang="en-US" sz="2400" dirty="0">
              <a:solidFill>
                <a:srgbClr val="D9D9D9"/>
              </a:solidFill>
              <a:latin typeface="+mn-ea"/>
              <a:ea typeface="+mn-ea"/>
            </a:endParaRPr>
          </a:p>
        </p:txBody>
      </p:sp>
      <p:sp>
        <p:nvSpPr>
          <p:cNvPr id="10" name="矩形 9"/>
          <p:cNvSpPr/>
          <p:nvPr/>
        </p:nvSpPr>
        <p:spPr>
          <a:xfrm>
            <a:off x="971600" y="1238845"/>
            <a:ext cx="7272808" cy="400110"/>
          </a:xfrm>
          <a:prstGeom prst="rect">
            <a:avLst/>
          </a:prstGeom>
          <a:ln>
            <a:solidFill>
              <a:schemeClr val="accent6">
                <a:lumMod val="75000"/>
              </a:schemeClr>
            </a:solidFill>
          </a:ln>
        </p:spPr>
        <p:txBody>
          <a:bodyPr wrap="square">
            <a:spAutoFit/>
          </a:bodyPr>
          <a:lstStyle/>
          <a:p>
            <a:pPr eaLnBrk="1" hangingPunct="1">
              <a:defRPr/>
            </a:pPr>
            <a:r>
              <a:rPr lang="zh-CN" altLang="en-US" sz="2000" dirty="0" smtClean="0"/>
              <a:t>使用下面公式计算功能点数，未调整功能点数</a:t>
            </a:r>
            <a:r>
              <a:rPr lang="zh-CN" altLang="zh-CN" sz="2000" kern="100" dirty="0" smtClean="0">
                <a:latin typeface="Calibri" panose="020F0502020204030204" pitchFamily="34" charset="0"/>
                <a:cs typeface="Times New Roman" panose="02020603050405020304" pitchFamily="18" charset="0"/>
              </a:rPr>
              <a:t>×</a:t>
            </a:r>
            <a:r>
              <a:rPr lang="zh-CN" altLang="en-US" sz="2000" kern="100" dirty="0" smtClean="0">
                <a:latin typeface="Calibri" panose="020F0502020204030204" pitchFamily="34" charset="0"/>
                <a:cs typeface="Times New Roman" panose="02020603050405020304" pitchFamily="18" charset="0"/>
              </a:rPr>
              <a:t>技术复杂因子</a:t>
            </a:r>
            <a:r>
              <a:rPr lang="zh-CN" altLang="en-US" sz="2000" dirty="0" smtClean="0"/>
              <a:t> </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ct val="50000"/>
              </a:spcBef>
              <a:buFont typeface="Wingdings" panose="05000000000000000000" pitchFamily="2" charset="2"/>
              <a:buNone/>
              <a:defRPr/>
            </a:pPr>
            <a:r>
              <a:rPr kumimoji="1" lang="en-US" altLang="zh-CN" b="1" dirty="0" smtClean="0">
                <a:latin typeface="+mn-ea"/>
                <a:ea typeface="+mn-ea"/>
              </a:rPr>
              <a:t>13.2 </a:t>
            </a:r>
            <a:r>
              <a:rPr kumimoji="1" lang="zh-CN" altLang="en-US" b="1" dirty="0" smtClean="0">
                <a:latin typeface="+mn-ea"/>
                <a:ea typeface="+mn-ea"/>
              </a:rPr>
              <a:t>工作量估算</a:t>
            </a:r>
            <a:endParaRPr kumimoji="1" lang="en-US" altLang="zh-CN" b="1" dirty="0">
              <a:latin typeface="+mn-ea"/>
              <a:ea typeface="+mn-ea"/>
            </a:endParaRPr>
          </a:p>
        </p:txBody>
      </p:sp>
      <p:sp>
        <p:nvSpPr>
          <p:cNvPr id="3" name="内容占位符 2"/>
          <p:cNvSpPr>
            <a:spLocks noGrp="1"/>
          </p:cNvSpPr>
          <p:nvPr>
            <p:ph idx="1"/>
          </p:nvPr>
        </p:nvSpPr>
        <p:spPr>
          <a:xfrm>
            <a:off x="757238" y="3789363"/>
            <a:ext cx="7054850" cy="2116137"/>
          </a:xfrm>
        </p:spPr>
        <p:txBody>
          <a:bodyPr/>
          <a:lstStyle/>
          <a:p>
            <a:pPr marL="0" indent="0">
              <a:spcBef>
                <a:spcPct val="50000"/>
              </a:spcBef>
              <a:buFont typeface="Wingdings" panose="05000000000000000000" pitchFamily="2" charset="2"/>
              <a:buNone/>
              <a:defRPr/>
            </a:pPr>
            <a:r>
              <a:rPr kumimoji="1" lang="en-US" altLang="zh-CN" b="1" dirty="0" smtClean="0">
                <a:latin typeface="+mn-ea"/>
              </a:rPr>
              <a:t>13.2.1   </a:t>
            </a:r>
            <a:r>
              <a:rPr kumimoji="1" lang="zh-CN" altLang="en-US" b="1" dirty="0" smtClean="0">
                <a:latin typeface="+mn-ea"/>
              </a:rPr>
              <a:t>静态单变量模型</a:t>
            </a:r>
            <a:endParaRPr kumimoji="1" lang="en-US" altLang="zh-CN" b="1" dirty="0">
              <a:latin typeface="+mn-ea"/>
            </a:endParaRPr>
          </a:p>
          <a:p>
            <a:pPr marL="0" indent="0">
              <a:spcBef>
                <a:spcPct val="50000"/>
              </a:spcBef>
              <a:buFont typeface="Wingdings" panose="05000000000000000000" pitchFamily="2" charset="2"/>
              <a:buNone/>
              <a:defRPr/>
            </a:pPr>
            <a:r>
              <a:rPr kumimoji="1" lang="en-US" altLang="zh-CN" b="1" dirty="0" smtClean="0">
                <a:latin typeface="+mn-ea"/>
              </a:rPr>
              <a:t>13.2.2   </a:t>
            </a:r>
            <a:r>
              <a:rPr kumimoji="1" lang="zh-CN" altLang="en-US" b="1" dirty="0" smtClean="0">
                <a:latin typeface="+mn-ea"/>
              </a:rPr>
              <a:t>动态多变量模型</a:t>
            </a:r>
            <a:endParaRPr kumimoji="1" lang="en-US" altLang="zh-CN" b="1" dirty="0" smtClean="0">
              <a:latin typeface="+mn-ea"/>
            </a:endParaRPr>
          </a:p>
          <a:p>
            <a:pPr marL="0" indent="0">
              <a:spcBef>
                <a:spcPct val="50000"/>
              </a:spcBef>
              <a:buFont typeface="Arial" panose="020B0604020202020204" pitchFamily="34" charset="0"/>
              <a:buNone/>
              <a:defRPr/>
            </a:pPr>
            <a:r>
              <a:rPr kumimoji="1" lang="en-US" altLang="zh-CN" b="1" dirty="0" smtClean="0">
                <a:latin typeface="+mn-ea"/>
              </a:rPr>
              <a:t>13.2.3   COCOMO2 </a:t>
            </a:r>
            <a:r>
              <a:rPr kumimoji="1" lang="zh-CN" altLang="en-US" b="1" dirty="0" smtClean="0">
                <a:latin typeface="+mn-ea"/>
              </a:rPr>
              <a:t>模型</a:t>
            </a:r>
            <a:endParaRPr kumimoji="1" lang="zh-CN" altLang="en-US" b="1" dirty="0" smtClean="0">
              <a:latin typeface="+mn-ea"/>
            </a:endParaRPr>
          </a:p>
          <a:p>
            <a:pPr marL="0" indent="0">
              <a:buFont typeface="Arial" panose="020B0604020202020204" pitchFamily="34" charset="0"/>
              <a:buNone/>
              <a:defRPr/>
            </a:pPr>
            <a:r>
              <a:rPr lang="en-US" altLang="zh-CN" sz="2800" dirty="0" smtClean="0"/>
              <a:t>        </a:t>
            </a:r>
            <a:endParaRPr lang="zh-CN" altLang="en-US" dirty="0"/>
          </a:p>
        </p:txBody>
      </p:sp>
      <p:sp>
        <p:nvSpPr>
          <p:cNvPr id="4"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2355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anose="02010509060101010101" pitchFamily="49" charset="-122"/>
                <a:ea typeface="隶书" panose="02010509060101010101" pitchFamily="49" charset="-122"/>
              </a:rPr>
              <a:t>13.2 </a:t>
            </a:r>
            <a:r>
              <a:rPr lang="zh-CN" altLang="en-US" sz="2400">
                <a:solidFill>
                  <a:srgbClr val="D9D9D9"/>
                </a:solidFill>
                <a:latin typeface="隶书" panose="02010509060101010101" pitchFamily="49" charset="-122"/>
                <a:ea typeface="隶书" panose="02010509060101010101" pitchFamily="49" charset="-122"/>
              </a:rPr>
              <a:t>工作量估算</a:t>
            </a:r>
            <a:endParaRPr lang="zh-CN" altLang="en-US" sz="2400">
              <a:solidFill>
                <a:srgbClr val="D9D9D9"/>
              </a:solidFill>
              <a:latin typeface="隶书" panose="02010509060101010101" pitchFamily="49" charset="-122"/>
              <a:ea typeface="隶书" panose="02010509060101010101" pitchFamily="49" charset="-122"/>
            </a:endParaRPr>
          </a:p>
        </p:txBody>
      </p:sp>
      <p:sp>
        <p:nvSpPr>
          <p:cNvPr id="23558" name="矩形 5"/>
          <p:cNvSpPr>
            <a:spLocks noChangeArrowheads="1"/>
          </p:cNvSpPr>
          <p:nvPr/>
        </p:nvSpPr>
        <p:spPr bwMode="auto">
          <a:xfrm>
            <a:off x="323850" y="1268413"/>
            <a:ext cx="864235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t>       </a:t>
            </a:r>
            <a:r>
              <a:rPr lang="zh-CN" altLang="zh-CN" sz="2400" dirty="0"/>
              <a:t>软件估算模型使用由经验导出的公式来预测软件开发工作量，工作量是软件规模（</a:t>
            </a:r>
            <a:r>
              <a:rPr lang="en-US" altLang="zh-CN" sz="2400" dirty="0"/>
              <a:t>KLOC</a:t>
            </a:r>
            <a:r>
              <a:rPr lang="zh-CN" altLang="zh-CN" sz="2400" dirty="0"/>
              <a:t>或</a:t>
            </a:r>
            <a:r>
              <a:rPr lang="en-US" altLang="zh-CN" sz="2400" dirty="0"/>
              <a:t>FP</a:t>
            </a:r>
            <a:r>
              <a:rPr lang="zh-CN" altLang="zh-CN" sz="2400" dirty="0"/>
              <a:t>）的函数，工作量的单位通常是人月（</a:t>
            </a:r>
            <a:r>
              <a:rPr lang="en-US" altLang="zh-CN" sz="2400" dirty="0"/>
              <a:t>pm)</a:t>
            </a:r>
            <a:r>
              <a:rPr lang="zh-CN" altLang="zh-CN" sz="2400" dirty="0"/>
              <a:t>。</a:t>
            </a:r>
            <a:endParaRPr lang="en-US" altLang="zh-CN" sz="2400" dirty="0"/>
          </a:p>
          <a:p>
            <a:pPr eaLnBrk="1" hangingPunct="1"/>
            <a:r>
              <a:rPr lang="en-US" altLang="zh-CN" sz="2400" dirty="0"/>
              <a:t>       </a:t>
            </a:r>
            <a:r>
              <a:rPr lang="zh-CN" altLang="zh-CN" sz="2400" dirty="0"/>
              <a:t>支持大多数估算模型的经验数据，都是从有限个项目的样本集中总结出来的，因此，没有一个估算模型可以适用于所有类型的软件和开发环境。</a:t>
            </a:r>
            <a:endParaRPr lang="zh-CN" altLang="zh-CN" sz="2400" dirty="0"/>
          </a:p>
          <a:p>
            <a:pPr eaLnBrk="1" hangingPunct="1"/>
            <a:endParaRPr lang="zh-CN" alt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95536" y="116632"/>
            <a:ext cx="8229600" cy="706090"/>
          </a:xfrm>
        </p:spPr>
        <p:txBody>
          <a:bodyPr/>
          <a:lstStyle/>
          <a:p>
            <a:r>
              <a:rPr lang="zh-CN" altLang="en-US" b="1" dirty="0"/>
              <a:t>工作量估算</a:t>
            </a:r>
            <a:r>
              <a:rPr lang="en-US" altLang="zh-CN" sz="4800" b="1" dirty="0"/>
              <a:t>——</a:t>
            </a:r>
            <a:r>
              <a:rPr lang="zh-CN" altLang="en-US" sz="3600" b="1" dirty="0"/>
              <a:t>静态单变量模型</a:t>
            </a:r>
            <a:endParaRPr lang="zh-CN" altLang="en-US" sz="3600" b="1" dirty="0"/>
          </a:p>
        </p:txBody>
      </p:sp>
      <p:sp>
        <p:nvSpPr>
          <p:cNvPr id="13315" name="Rectangle 3"/>
          <p:cNvSpPr>
            <a:spLocks noGrp="1" noChangeArrowheads="1"/>
          </p:cNvSpPr>
          <p:nvPr>
            <p:ph type="body" idx="1"/>
          </p:nvPr>
        </p:nvSpPr>
        <p:spPr>
          <a:xfrm>
            <a:off x="467544" y="2348880"/>
            <a:ext cx="8229600" cy="3744416"/>
          </a:xfrm>
        </p:spPr>
        <p:txBody>
          <a:bodyPr/>
          <a:lstStyle/>
          <a:p>
            <a:pPr>
              <a:lnSpc>
                <a:spcPct val="90000"/>
              </a:lnSpc>
              <a:buFont typeface="Wingdings" panose="05000000000000000000" pitchFamily="2" charset="2"/>
              <a:buNone/>
            </a:pPr>
            <a:r>
              <a:rPr lang="en-US" altLang="zh-CN" sz="2400" b="0" dirty="0">
                <a:latin typeface="黑体" panose="02010609060101010101" pitchFamily="2" charset="-122"/>
                <a:ea typeface="黑体" panose="02010609060101010101" pitchFamily="2" charset="-122"/>
              </a:rPr>
              <a:t>1</a:t>
            </a:r>
            <a:r>
              <a:rPr lang="zh-CN" altLang="en-US" sz="2400" b="0" dirty="0">
                <a:latin typeface="黑体" panose="02010609060101010101" pitchFamily="2" charset="-122"/>
                <a:ea typeface="黑体" panose="02010609060101010101" pitchFamily="2" charset="-122"/>
              </a:rPr>
              <a:t>、面向</a:t>
            </a:r>
            <a:r>
              <a:rPr lang="en-US" altLang="zh-CN" sz="2400" b="0" dirty="0">
                <a:latin typeface="黑体" panose="02010609060101010101" pitchFamily="2" charset="-122"/>
                <a:ea typeface="黑体" panose="02010609060101010101" pitchFamily="2" charset="-122"/>
              </a:rPr>
              <a:t>LOC</a:t>
            </a:r>
            <a:r>
              <a:rPr lang="zh-CN" altLang="en-US" sz="2400" b="0" dirty="0">
                <a:latin typeface="黑体" panose="02010609060101010101" pitchFamily="2" charset="-122"/>
                <a:ea typeface="黑体" panose="02010609060101010101" pitchFamily="2" charset="-122"/>
              </a:rPr>
              <a:t>估算模型</a:t>
            </a:r>
            <a:endParaRPr lang="zh-CN" altLang="en-US" sz="2400" b="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1</a:t>
            </a:r>
            <a:r>
              <a:rPr lang="zh-CN" altLang="en-US" sz="2400" b="0" dirty="0">
                <a:latin typeface="黑体" panose="02010609060101010101" pitchFamily="2" charset="-122"/>
                <a:ea typeface="黑体" panose="02010609060101010101" pitchFamily="2" charset="-122"/>
              </a:rPr>
              <a:t>）</a:t>
            </a:r>
            <a:r>
              <a:rPr lang="en-US" altLang="zh-CN" sz="2400" b="0" dirty="0" err="1">
                <a:latin typeface="黑体" panose="02010609060101010101" pitchFamily="2" charset="-122"/>
                <a:ea typeface="黑体" panose="02010609060101010101" pitchFamily="2" charset="-122"/>
              </a:rPr>
              <a:t>Walston</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Felix</a:t>
            </a:r>
            <a:r>
              <a:rPr lang="zh-CN" altLang="en-US" sz="2400" b="0" dirty="0">
                <a:latin typeface="黑体" panose="02010609060101010101" pitchFamily="2" charset="-122"/>
                <a:ea typeface="黑体" panose="02010609060101010101" pitchFamily="2" charset="-122"/>
              </a:rPr>
              <a:t>模型</a:t>
            </a:r>
            <a:endParaRPr lang="zh-CN" altLang="en-US" sz="2400" b="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E=5.2×</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KLOC</a:t>
            </a:r>
            <a:r>
              <a:rPr lang="zh-CN" altLang="en-US" sz="2400" b="0" dirty="0">
                <a:latin typeface="黑体" panose="02010609060101010101" pitchFamily="2" charset="-122"/>
                <a:ea typeface="黑体" panose="02010609060101010101" pitchFamily="2" charset="-122"/>
              </a:rPr>
              <a:t>）</a:t>
            </a:r>
            <a:r>
              <a:rPr lang="en-US" altLang="zh-CN" sz="2400" b="0" baseline="30000" dirty="0">
                <a:latin typeface="黑体" panose="02010609060101010101" pitchFamily="2" charset="-122"/>
                <a:ea typeface="黑体" panose="02010609060101010101" pitchFamily="2" charset="-122"/>
              </a:rPr>
              <a:t>0.91</a:t>
            </a:r>
            <a:endParaRPr lang="en-US" altLang="zh-CN" sz="2400" b="0" baseline="3000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2</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Bailey-</a:t>
            </a:r>
            <a:r>
              <a:rPr lang="en-US" altLang="zh-CN" sz="2400" b="0" dirty="0" err="1">
                <a:latin typeface="黑体" panose="02010609060101010101" pitchFamily="2" charset="-122"/>
                <a:ea typeface="黑体" panose="02010609060101010101" pitchFamily="2" charset="-122"/>
              </a:rPr>
              <a:t>Basili</a:t>
            </a:r>
            <a:r>
              <a:rPr lang="zh-CN" altLang="en-US" sz="2400" b="0" dirty="0">
                <a:latin typeface="黑体" panose="02010609060101010101" pitchFamily="2" charset="-122"/>
                <a:ea typeface="黑体" panose="02010609060101010101" pitchFamily="2" charset="-122"/>
              </a:rPr>
              <a:t>模型</a:t>
            </a:r>
            <a:endParaRPr lang="zh-CN" altLang="en-US" sz="2400" b="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E=5.5</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0.73×</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KLOC</a:t>
            </a:r>
            <a:r>
              <a:rPr lang="zh-CN" altLang="en-US" sz="2400" b="0" dirty="0">
                <a:latin typeface="黑体" panose="02010609060101010101" pitchFamily="2" charset="-122"/>
                <a:ea typeface="黑体" panose="02010609060101010101" pitchFamily="2" charset="-122"/>
              </a:rPr>
              <a:t>）</a:t>
            </a:r>
            <a:r>
              <a:rPr lang="en-US" altLang="zh-CN" sz="2400" b="0" baseline="30000" dirty="0">
                <a:latin typeface="黑体" panose="02010609060101010101" pitchFamily="2" charset="-122"/>
                <a:ea typeface="黑体" panose="02010609060101010101" pitchFamily="2" charset="-122"/>
              </a:rPr>
              <a:t>1.16</a:t>
            </a:r>
            <a:endParaRPr lang="en-US" altLang="zh-CN" sz="2400" b="0" baseline="3000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3</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Boehm</a:t>
            </a:r>
            <a:r>
              <a:rPr lang="zh-CN" altLang="en-US" sz="2400" b="0" dirty="0">
                <a:latin typeface="黑体" panose="02010609060101010101" pitchFamily="2" charset="-122"/>
                <a:ea typeface="黑体" panose="02010609060101010101" pitchFamily="2" charset="-122"/>
              </a:rPr>
              <a:t>简单模型</a:t>
            </a:r>
            <a:endParaRPr lang="zh-CN" altLang="en-US" sz="2400" b="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E=3.2×</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KLOC</a:t>
            </a:r>
            <a:r>
              <a:rPr lang="zh-CN" altLang="en-US" sz="2400" b="0" dirty="0">
                <a:latin typeface="黑体" panose="02010609060101010101" pitchFamily="2" charset="-122"/>
                <a:ea typeface="黑体" panose="02010609060101010101" pitchFamily="2" charset="-122"/>
              </a:rPr>
              <a:t>）</a:t>
            </a:r>
            <a:r>
              <a:rPr lang="en-US" altLang="zh-CN" sz="2400" b="0" baseline="30000" dirty="0">
                <a:latin typeface="黑体" panose="02010609060101010101" pitchFamily="2" charset="-122"/>
                <a:ea typeface="黑体" panose="02010609060101010101" pitchFamily="2" charset="-122"/>
              </a:rPr>
              <a:t>1.05</a:t>
            </a:r>
            <a:endParaRPr lang="en-US" altLang="zh-CN" sz="2400" b="0" baseline="3000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4</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Doty</a:t>
            </a:r>
            <a:r>
              <a:rPr lang="zh-CN" altLang="en-US" sz="2400" b="0" dirty="0">
                <a:latin typeface="黑体" panose="02010609060101010101" pitchFamily="2" charset="-122"/>
                <a:ea typeface="黑体" panose="02010609060101010101" pitchFamily="2" charset="-122"/>
              </a:rPr>
              <a:t>模型（</a:t>
            </a:r>
            <a:r>
              <a:rPr lang="en-US" altLang="zh-CN" sz="2400" b="0" dirty="0">
                <a:latin typeface="黑体" panose="02010609060101010101" pitchFamily="2" charset="-122"/>
                <a:ea typeface="黑体" panose="02010609060101010101" pitchFamily="2" charset="-122"/>
              </a:rPr>
              <a:t>KLOC&gt;9</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E=5.228×</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KLOC</a:t>
            </a:r>
            <a:r>
              <a:rPr lang="zh-CN" altLang="en-US" sz="2400" b="0" dirty="0">
                <a:latin typeface="黑体" panose="02010609060101010101" pitchFamily="2" charset="-122"/>
                <a:ea typeface="黑体" panose="02010609060101010101" pitchFamily="2" charset="-122"/>
              </a:rPr>
              <a:t>）</a:t>
            </a:r>
            <a:r>
              <a:rPr lang="en-US" altLang="zh-CN" sz="2400" b="0" baseline="30000" dirty="0">
                <a:latin typeface="黑体" panose="02010609060101010101" pitchFamily="2" charset="-122"/>
                <a:ea typeface="黑体" panose="02010609060101010101" pitchFamily="2" charset="-122"/>
              </a:rPr>
              <a:t>1.407</a:t>
            </a:r>
            <a:endParaRPr lang="zh-CN" altLang="en-US" sz="2400" b="0" dirty="0">
              <a:latin typeface="黑体" panose="02010609060101010101" pitchFamily="2" charset="-122"/>
              <a:ea typeface="黑体" panose="02010609060101010101" pitchFamily="2" charset="-122"/>
            </a:endParaRPr>
          </a:p>
        </p:txBody>
      </p:sp>
      <p:sp>
        <p:nvSpPr>
          <p:cNvPr id="2" name="矩形 1"/>
          <p:cNvSpPr/>
          <p:nvPr/>
        </p:nvSpPr>
        <p:spPr>
          <a:xfrm>
            <a:off x="323528" y="932527"/>
            <a:ext cx="8640960" cy="1200329"/>
          </a:xfrm>
          <a:prstGeom prst="rect">
            <a:avLst/>
          </a:prstGeom>
        </p:spPr>
        <p:txBody>
          <a:bodyPr wrap="square">
            <a:spAutoFit/>
          </a:bodyPr>
          <a:lstStyle/>
          <a:p>
            <a:r>
              <a:rPr lang="zh-CN" altLang="en-US" sz="2400" dirty="0">
                <a:latin typeface="黑体" panose="02010609060101010101" pitchFamily="2" charset="-122"/>
                <a:ea typeface="黑体" panose="02010609060101010101" pitchFamily="2" charset="-122"/>
              </a:rPr>
              <a:t>静态单</a:t>
            </a:r>
            <a:r>
              <a:rPr lang="zh-CN" altLang="en-US" sz="2400" dirty="0" smtClean="0">
                <a:latin typeface="黑体" panose="02010609060101010101" pitchFamily="2" charset="-122"/>
                <a:ea typeface="黑体" panose="02010609060101010101" pitchFamily="2" charset="-122"/>
              </a:rPr>
              <a:t>变量模型总体结构形式</a:t>
            </a:r>
            <a:endParaRPr lang="en-US" altLang="zh-CN" sz="2400" dirty="0" smtClean="0">
              <a:latin typeface="黑体" panose="02010609060101010101" pitchFamily="2" charset="-122"/>
              <a:ea typeface="黑体" panose="02010609060101010101" pitchFamily="2" charset="-122"/>
            </a:endParaRPr>
          </a:p>
          <a:p>
            <a:r>
              <a:rPr lang="zh-CN" altLang="en-US" sz="2400" dirty="0" smtClean="0">
                <a:latin typeface="黑体" panose="02010609060101010101" pitchFamily="2" charset="-122"/>
                <a:ea typeface="黑体" panose="02010609060101010101" pitchFamily="2" charset="-122"/>
              </a:rPr>
              <a:t>  </a:t>
            </a:r>
            <a:r>
              <a:rPr lang="en-US" altLang="zh-CN" sz="2400" dirty="0" smtClean="0">
                <a:latin typeface="黑体" panose="02010609060101010101" pitchFamily="2" charset="-122"/>
                <a:ea typeface="黑体" panose="02010609060101010101" pitchFamily="2" charset="-122"/>
              </a:rPr>
              <a:t>E=A+B</a:t>
            </a:r>
            <a:r>
              <a:rPr lang="en-US" altLang="zh-CN" sz="2400" dirty="0">
                <a:latin typeface="黑体" panose="02010609060101010101" pitchFamily="2" charset="-122"/>
                <a:ea typeface="黑体" panose="02010609060101010101" pitchFamily="2" charset="-122"/>
              </a:rPr>
              <a:t>*(</a:t>
            </a:r>
            <a:r>
              <a:rPr lang="en-US" altLang="zh-CN" sz="2400" dirty="0" err="1">
                <a:latin typeface="黑体" panose="02010609060101010101" pitchFamily="2" charset="-122"/>
                <a:ea typeface="黑体" panose="02010609060101010101" pitchFamily="2" charset="-122"/>
              </a:rPr>
              <a:t>ev</a:t>
            </a:r>
            <a:r>
              <a:rPr lang="en-US" altLang="zh-CN" sz="2400" dirty="0">
                <a:latin typeface="黑体" panose="02010609060101010101" pitchFamily="2" charset="-122"/>
                <a:ea typeface="黑体" panose="02010609060101010101" pitchFamily="2" charset="-122"/>
              </a:rPr>
              <a:t>)</a:t>
            </a:r>
            <a:r>
              <a:rPr lang="en-US" altLang="zh-CN" sz="2400" baseline="30000" dirty="0">
                <a:latin typeface="黑体" panose="02010609060101010101" pitchFamily="2" charset="-122"/>
                <a:ea typeface="黑体" panose="02010609060101010101" pitchFamily="2" charset="-122"/>
              </a:rPr>
              <a:t>C</a:t>
            </a:r>
            <a:endParaRPr lang="en-US" altLang="zh-CN" sz="2400" baseline="30000" dirty="0">
              <a:latin typeface="黑体" panose="02010609060101010101" pitchFamily="2" charset="-122"/>
              <a:ea typeface="黑体" panose="02010609060101010101" pitchFamily="2" charset="-122"/>
            </a:endParaRPr>
          </a:p>
          <a:p>
            <a:pPr>
              <a:buFont typeface="Wingdings" panose="05000000000000000000" pitchFamily="2" charset="2"/>
              <a:buNone/>
            </a:pPr>
            <a:r>
              <a:rPr lang="en-US" altLang="zh-CN" sz="2400" dirty="0">
                <a:latin typeface="黑体" panose="02010609060101010101" pitchFamily="2" charset="-122"/>
                <a:ea typeface="黑体" panose="02010609060101010101" pitchFamily="2" charset="-122"/>
              </a:rPr>
              <a:t>  </a:t>
            </a:r>
            <a:r>
              <a:rPr lang="en-US" altLang="zh-CN" sz="2300" dirty="0" smtClean="0">
                <a:latin typeface="黑体" panose="02010609060101010101" pitchFamily="2" charset="-122"/>
                <a:ea typeface="黑体" panose="02010609060101010101" pitchFamily="2" charset="-122"/>
              </a:rPr>
              <a:t>E</a:t>
            </a:r>
            <a:r>
              <a:rPr lang="zh-CN" altLang="en-US" sz="2300" dirty="0" smtClean="0">
                <a:latin typeface="黑体" panose="02010609060101010101" pitchFamily="2" charset="-122"/>
                <a:ea typeface="黑体" panose="02010609060101010101" pitchFamily="2" charset="-122"/>
              </a:rPr>
              <a:t>为人月工作量</a:t>
            </a:r>
            <a:r>
              <a:rPr lang="en-US" altLang="zh-CN" sz="2300" dirty="0" smtClean="0">
                <a:latin typeface="黑体" panose="02010609060101010101" pitchFamily="2" charset="-122"/>
                <a:ea typeface="黑体" panose="02010609060101010101" pitchFamily="2" charset="-122"/>
              </a:rPr>
              <a:t>A</a:t>
            </a:r>
            <a:r>
              <a:rPr lang="zh-CN" altLang="en-US" sz="2300" dirty="0">
                <a:latin typeface="黑体" panose="02010609060101010101" pitchFamily="2" charset="-122"/>
                <a:ea typeface="黑体" panose="02010609060101010101" pitchFamily="2" charset="-122"/>
              </a:rPr>
              <a:t>、</a:t>
            </a:r>
            <a:r>
              <a:rPr lang="en-US" altLang="zh-CN" sz="2300" dirty="0">
                <a:latin typeface="黑体" panose="02010609060101010101" pitchFamily="2" charset="-122"/>
                <a:ea typeface="黑体" panose="02010609060101010101" pitchFamily="2" charset="-122"/>
              </a:rPr>
              <a:t>B</a:t>
            </a:r>
            <a:r>
              <a:rPr lang="zh-CN" altLang="en-US" sz="2300" dirty="0">
                <a:latin typeface="黑体" panose="02010609060101010101" pitchFamily="2" charset="-122"/>
                <a:ea typeface="黑体" panose="02010609060101010101" pitchFamily="2" charset="-122"/>
              </a:rPr>
              <a:t>、</a:t>
            </a:r>
            <a:r>
              <a:rPr lang="en-US" altLang="zh-CN" sz="2300" dirty="0">
                <a:latin typeface="黑体" panose="02010609060101010101" pitchFamily="2" charset="-122"/>
                <a:ea typeface="黑体" panose="02010609060101010101" pitchFamily="2" charset="-122"/>
              </a:rPr>
              <a:t>C</a:t>
            </a:r>
            <a:r>
              <a:rPr lang="zh-CN" altLang="en-US" sz="2300" dirty="0">
                <a:latin typeface="黑体" panose="02010609060101010101" pitchFamily="2" charset="-122"/>
                <a:ea typeface="黑体" panose="02010609060101010101" pitchFamily="2" charset="-122"/>
              </a:rPr>
              <a:t>为经验常数，</a:t>
            </a:r>
            <a:r>
              <a:rPr lang="en-US" altLang="zh-CN" sz="2300" dirty="0" err="1">
                <a:latin typeface="黑体" panose="02010609060101010101" pitchFamily="2" charset="-122"/>
                <a:ea typeface="黑体" panose="02010609060101010101" pitchFamily="2" charset="-122"/>
              </a:rPr>
              <a:t>ev</a:t>
            </a:r>
            <a:r>
              <a:rPr lang="zh-CN" altLang="en-US" sz="2300" dirty="0">
                <a:latin typeface="黑体" panose="02010609060101010101" pitchFamily="2" charset="-122"/>
                <a:ea typeface="黑体" panose="02010609060101010101" pitchFamily="2" charset="-122"/>
              </a:rPr>
              <a:t>是估算变量（</a:t>
            </a:r>
            <a:r>
              <a:rPr lang="en-US" altLang="zh-CN" sz="2300" dirty="0">
                <a:latin typeface="黑体" panose="02010609060101010101" pitchFamily="2" charset="-122"/>
                <a:ea typeface="黑体" panose="02010609060101010101" pitchFamily="2" charset="-122"/>
              </a:rPr>
              <a:t>LOC</a:t>
            </a:r>
            <a:r>
              <a:rPr lang="zh-CN" altLang="en-US" sz="2300" dirty="0">
                <a:latin typeface="黑体" panose="02010609060101010101" pitchFamily="2" charset="-122"/>
                <a:ea typeface="黑体" panose="02010609060101010101" pitchFamily="2" charset="-122"/>
              </a:rPr>
              <a:t>或</a:t>
            </a:r>
            <a:r>
              <a:rPr lang="en-US" altLang="zh-CN" sz="2300" dirty="0">
                <a:latin typeface="黑体" panose="02010609060101010101" pitchFamily="2" charset="-122"/>
                <a:ea typeface="黑体" panose="02010609060101010101" pitchFamily="2" charset="-122"/>
              </a:rPr>
              <a:t>FP</a:t>
            </a:r>
            <a:r>
              <a:rPr lang="zh-CN" altLang="en-US" sz="2300" dirty="0">
                <a:latin typeface="黑体" panose="02010609060101010101" pitchFamily="2" charset="-122"/>
                <a:ea typeface="黑体" panose="02010609060101010101" pitchFamily="2" charset="-122"/>
              </a:rPr>
              <a:t>）</a:t>
            </a:r>
            <a:endParaRPr lang="zh-CN" altLang="en-US" sz="23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3315">
                                            <p:txEl>
                                              <p:pRg st="1" end="1"/>
                                            </p:txEl>
                                          </p:spTgt>
                                        </p:tgtEl>
                                        <p:attrNameLst>
                                          <p:attrName>style.visibility</p:attrName>
                                        </p:attrNameLst>
                                      </p:cBhvr>
                                      <p:to>
                                        <p:strVal val="visible"/>
                                      </p:to>
                                    </p:set>
                                    <p:animEffect transition="in" filter="box(in)">
                                      <p:cBhvr>
                                        <p:cTn id="13" dur="500"/>
                                        <p:tgtEl>
                                          <p:spTgt spid="13315">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3315">
                                            <p:txEl>
                                              <p:pRg st="2" end="2"/>
                                            </p:txEl>
                                          </p:spTgt>
                                        </p:tgtEl>
                                        <p:attrNameLst>
                                          <p:attrName>style.visibility</p:attrName>
                                        </p:attrNameLst>
                                      </p:cBhvr>
                                      <p:to>
                                        <p:strVal val="visible"/>
                                      </p:to>
                                    </p:set>
                                    <p:animEffect transition="in" filter="box(in)">
                                      <p:cBhvr>
                                        <p:cTn id="16" dur="500"/>
                                        <p:tgtEl>
                                          <p:spTgt spid="13315">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3315">
                                            <p:txEl>
                                              <p:pRg st="3" end="3"/>
                                            </p:txEl>
                                          </p:spTgt>
                                        </p:tgtEl>
                                        <p:attrNameLst>
                                          <p:attrName>style.visibility</p:attrName>
                                        </p:attrNameLst>
                                      </p:cBhvr>
                                      <p:to>
                                        <p:strVal val="visible"/>
                                      </p:to>
                                    </p:set>
                                    <p:animEffect transition="in" filter="box(in)">
                                      <p:cBhvr>
                                        <p:cTn id="19" dur="500"/>
                                        <p:tgtEl>
                                          <p:spTgt spid="13315">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box(in)">
                                      <p:cBhvr>
                                        <p:cTn id="22" dur="500"/>
                                        <p:tgtEl>
                                          <p:spTgt spid="13315">
                                            <p:txEl>
                                              <p:pRg st="4" end="4"/>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3315">
                                            <p:txEl>
                                              <p:pRg st="5" end="5"/>
                                            </p:txEl>
                                          </p:spTgt>
                                        </p:tgtEl>
                                        <p:attrNameLst>
                                          <p:attrName>style.visibility</p:attrName>
                                        </p:attrNameLst>
                                      </p:cBhvr>
                                      <p:to>
                                        <p:strVal val="visible"/>
                                      </p:to>
                                    </p:set>
                                    <p:animEffect transition="in" filter="box(in)">
                                      <p:cBhvr>
                                        <p:cTn id="25" dur="500"/>
                                        <p:tgtEl>
                                          <p:spTgt spid="13315">
                                            <p:txEl>
                                              <p:pRg st="5" end="5"/>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13315">
                                            <p:txEl>
                                              <p:pRg st="6" end="6"/>
                                            </p:txEl>
                                          </p:spTgt>
                                        </p:tgtEl>
                                        <p:attrNameLst>
                                          <p:attrName>style.visibility</p:attrName>
                                        </p:attrNameLst>
                                      </p:cBhvr>
                                      <p:to>
                                        <p:strVal val="visible"/>
                                      </p:to>
                                    </p:set>
                                    <p:animEffect transition="in" filter="box(in)">
                                      <p:cBhvr>
                                        <p:cTn id="28" dur="500"/>
                                        <p:tgtEl>
                                          <p:spTgt spid="13315">
                                            <p:txEl>
                                              <p:pRg st="6" end="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3315">
                                            <p:txEl>
                                              <p:pRg st="7" end="7"/>
                                            </p:txEl>
                                          </p:spTgt>
                                        </p:tgtEl>
                                        <p:attrNameLst>
                                          <p:attrName>style.visibility</p:attrName>
                                        </p:attrNameLst>
                                      </p:cBhvr>
                                      <p:to>
                                        <p:strVal val="visible"/>
                                      </p:to>
                                    </p:set>
                                    <p:animEffect transition="in" filter="box(in)">
                                      <p:cBhvr>
                                        <p:cTn id="31" dur="500"/>
                                        <p:tgtEl>
                                          <p:spTgt spid="13315">
                                            <p:txEl>
                                              <p:pRg st="7" end="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3315">
                                            <p:txEl>
                                              <p:pRg st="8" end="8"/>
                                            </p:txEl>
                                          </p:spTgt>
                                        </p:tgtEl>
                                        <p:attrNameLst>
                                          <p:attrName>style.visibility</p:attrName>
                                        </p:attrNameLst>
                                      </p:cBhvr>
                                      <p:to>
                                        <p:strVal val="visible"/>
                                      </p:to>
                                    </p:set>
                                    <p:animEffect transition="in" filter="box(in)">
                                      <p:cBhvr>
                                        <p:cTn id="34"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467544" y="1340768"/>
            <a:ext cx="8064500" cy="4340696"/>
          </a:xfrm>
        </p:spPr>
        <p:txBody>
          <a:bodyPr/>
          <a:lstStyle/>
          <a:p>
            <a:pPr>
              <a:lnSpc>
                <a:spcPct val="80000"/>
              </a:lnSpc>
              <a:buFont typeface="Wingdings" panose="05000000000000000000" pitchFamily="2" charset="2"/>
              <a:buNone/>
            </a:pPr>
            <a:r>
              <a:rPr lang="en-US" altLang="zh-CN" sz="2400" b="0" dirty="0">
                <a:latin typeface="黑体" panose="02010609060101010101" pitchFamily="2" charset="-122"/>
                <a:ea typeface="黑体" panose="02010609060101010101" pitchFamily="2" charset="-122"/>
              </a:rPr>
              <a:t>2</a:t>
            </a:r>
            <a:r>
              <a:rPr lang="zh-CN" altLang="en-US" sz="2400" b="0" dirty="0">
                <a:latin typeface="黑体" panose="02010609060101010101" pitchFamily="2" charset="-122"/>
                <a:ea typeface="黑体" panose="02010609060101010101" pitchFamily="2" charset="-122"/>
              </a:rPr>
              <a:t>、面向</a:t>
            </a:r>
            <a:r>
              <a:rPr lang="en-US" altLang="zh-CN" sz="2400" b="0" dirty="0">
                <a:latin typeface="黑体" panose="02010609060101010101" pitchFamily="2" charset="-122"/>
                <a:ea typeface="黑体" panose="02010609060101010101" pitchFamily="2" charset="-122"/>
              </a:rPr>
              <a:t>FP</a:t>
            </a:r>
            <a:r>
              <a:rPr lang="zh-CN" altLang="en-US" sz="2400" b="0" dirty="0">
                <a:latin typeface="黑体" panose="02010609060101010101" pitchFamily="2" charset="-122"/>
                <a:ea typeface="黑体" panose="02010609060101010101" pitchFamily="2" charset="-122"/>
              </a:rPr>
              <a:t>估算模型</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en-US" altLang="zh-CN" sz="2400" b="0" dirty="0">
                <a:latin typeface="黑体" panose="02010609060101010101" pitchFamily="2" charset="-122"/>
                <a:ea typeface="黑体" panose="02010609060101010101" pitchFamily="2" charset="-122"/>
              </a:rPr>
              <a:t>(1)</a:t>
            </a:r>
            <a:r>
              <a:rPr lang="en-US" altLang="zh-CN" sz="2400" b="0" dirty="0" err="1">
                <a:latin typeface="黑体" panose="02010609060101010101" pitchFamily="2" charset="-122"/>
                <a:ea typeface="黑体" panose="02010609060101010101" pitchFamily="2" charset="-122"/>
              </a:rPr>
              <a:t>Albrecht&amp;Gaffney</a:t>
            </a:r>
            <a:r>
              <a:rPr lang="zh-CN" altLang="en-US" sz="2400" b="0" dirty="0">
                <a:latin typeface="黑体" panose="02010609060101010101" pitchFamily="2" charset="-122"/>
                <a:ea typeface="黑体" panose="02010609060101010101" pitchFamily="2" charset="-122"/>
              </a:rPr>
              <a:t>模型</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E=-13.39+0.0545FP</a:t>
            </a:r>
            <a:endParaRPr lang="en-US" altLang="zh-CN"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en-US" altLang="zh-CN" sz="2400" b="0" dirty="0">
                <a:latin typeface="黑体" panose="02010609060101010101" pitchFamily="2" charset="-122"/>
                <a:ea typeface="黑体" panose="02010609060101010101" pitchFamily="2" charset="-122"/>
              </a:rPr>
              <a:t>(2)</a:t>
            </a:r>
            <a:r>
              <a:rPr lang="en-US" altLang="zh-CN" sz="2400" b="0" dirty="0" err="1">
                <a:latin typeface="黑体" panose="02010609060101010101" pitchFamily="2" charset="-122"/>
                <a:ea typeface="黑体" panose="02010609060101010101" pitchFamily="2" charset="-122"/>
              </a:rPr>
              <a:t>Maston</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Barnett</a:t>
            </a:r>
            <a:r>
              <a:rPr lang="zh-CN" altLang="en-US" sz="2400" b="0" dirty="0">
                <a:latin typeface="黑体" panose="02010609060101010101" pitchFamily="2" charset="-122"/>
                <a:ea typeface="黑体" panose="02010609060101010101" pitchFamily="2" charset="-122"/>
              </a:rPr>
              <a:t>、</a:t>
            </a:r>
            <a:r>
              <a:rPr lang="en-US" altLang="zh-CN" sz="2400" b="0" dirty="0" err="1">
                <a:latin typeface="黑体" panose="02010609060101010101" pitchFamily="2" charset="-122"/>
                <a:ea typeface="黑体" panose="02010609060101010101" pitchFamily="2" charset="-122"/>
              </a:rPr>
              <a:t>Mellichamp</a:t>
            </a:r>
            <a:r>
              <a:rPr lang="zh-CN" altLang="en-US" sz="2400" b="0" dirty="0">
                <a:latin typeface="黑体" panose="02010609060101010101" pitchFamily="2" charset="-122"/>
                <a:ea typeface="黑体" panose="02010609060101010101" pitchFamily="2" charset="-122"/>
              </a:rPr>
              <a:t>模型</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E=585.7</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5.12FP</a:t>
            </a:r>
            <a:endParaRPr lang="en-US" altLang="zh-CN"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不同的结果主要原因是：这些模型多数都是仅根据若干</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应用领域中有限个项目的经验数据推导出来的，适用范围</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有限。因此，必须根据当前项目的特点选择适用的估算模</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型，并且根据需要适当地调整（例如，修改模型常数）估</a:t>
            </a:r>
            <a:endParaRPr lang="zh-CN" altLang="en-US" sz="2400" b="0" dirty="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算模型。</a:t>
            </a:r>
            <a:endParaRPr lang="en-US" altLang="zh-CN" sz="2400" b="0" dirty="0">
              <a:latin typeface="黑体" panose="02010609060101010101" pitchFamily="2" charset="-122"/>
              <a:ea typeface="黑体" panose="02010609060101010101" pitchFamily="2" charset="-122"/>
            </a:endParaRPr>
          </a:p>
        </p:txBody>
      </p:sp>
      <p:sp>
        <p:nvSpPr>
          <p:cNvPr id="5" name="Rectangle 2"/>
          <p:cNvSpPr>
            <a:spLocks noGrp="1" noChangeArrowheads="1"/>
          </p:cNvSpPr>
          <p:nvPr>
            <p:ph type="title"/>
          </p:nvPr>
        </p:nvSpPr>
        <p:spPr>
          <a:xfrm>
            <a:off x="395536" y="116632"/>
            <a:ext cx="8229600" cy="706090"/>
          </a:xfrm>
        </p:spPr>
        <p:txBody>
          <a:bodyPr/>
          <a:lstStyle/>
          <a:p>
            <a:r>
              <a:rPr lang="zh-CN" altLang="en-US" b="1" dirty="0"/>
              <a:t>工作量估算</a:t>
            </a:r>
            <a:r>
              <a:rPr lang="en-US" altLang="zh-CN" sz="4800" b="1" dirty="0"/>
              <a:t>——</a:t>
            </a:r>
            <a:r>
              <a:rPr lang="zh-CN" altLang="en-US" sz="3600" b="1" dirty="0"/>
              <a:t>静态单变量模型</a:t>
            </a:r>
            <a:endParaRPr lang="zh-CN" altLang="en-US" sz="3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Effect transition="in" filter="box(in)">
                                      <p:cBhvr>
                                        <p:cTn id="13" dur="500"/>
                                        <p:tgtEl>
                                          <p:spTgt spid="14339">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4339">
                                            <p:txEl>
                                              <p:pRg st="2" end="2"/>
                                            </p:txEl>
                                          </p:spTgt>
                                        </p:tgtEl>
                                        <p:attrNameLst>
                                          <p:attrName>style.visibility</p:attrName>
                                        </p:attrNameLst>
                                      </p:cBhvr>
                                      <p:to>
                                        <p:strVal val="visible"/>
                                      </p:to>
                                    </p:set>
                                    <p:animEffect transition="in" filter="box(in)">
                                      <p:cBhvr>
                                        <p:cTn id="16" dur="500"/>
                                        <p:tgtEl>
                                          <p:spTgt spid="14339">
                                            <p:txEl>
                                              <p:pRg st="2" end="2"/>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animEffect transition="in" filter="box(in)">
                                      <p:cBhvr>
                                        <p:cTn id="19" dur="500"/>
                                        <p:tgtEl>
                                          <p:spTgt spid="14339">
                                            <p:txEl>
                                              <p:pRg st="3" end="3"/>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4339">
                                            <p:txEl>
                                              <p:pRg st="4" end="4"/>
                                            </p:txEl>
                                          </p:spTgt>
                                        </p:tgtEl>
                                        <p:attrNameLst>
                                          <p:attrName>style.visibility</p:attrName>
                                        </p:attrNameLst>
                                      </p:cBhvr>
                                      <p:to>
                                        <p:strVal val="visible"/>
                                      </p:to>
                                    </p:set>
                                    <p:animEffect transition="in" filter="box(in)">
                                      <p:cBhvr>
                                        <p:cTn id="22" dur="500"/>
                                        <p:tgtEl>
                                          <p:spTgt spid="1433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nodeType="clickEffect">
                                  <p:stCondLst>
                                    <p:cond delay="0"/>
                                  </p:stCondLst>
                                  <p:childTnLst>
                                    <p:set>
                                      <p:cBhvr>
                                        <p:cTn id="26" dur="1" fill="hold">
                                          <p:stCondLst>
                                            <p:cond delay="0"/>
                                          </p:stCondLst>
                                        </p:cTn>
                                        <p:tgtEl>
                                          <p:spTgt spid="14339">
                                            <p:txEl>
                                              <p:pRg st="6" end="6"/>
                                            </p:txEl>
                                          </p:spTgt>
                                        </p:tgtEl>
                                        <p:attrNameLst>
                                          <p:attrName>style.visibility</p:attrName>
                                        </p:attrNameLst>
                                      </p:cBhvr>
                                      <p:to>
                                        <p:strVal val="visible"/>
                                      </p:to>
                                    </p:set>
                                    <p:animEffect transition="in" filter="diamond(in)">
                                      <p:cBhvr>
                                        <p:cTn id="27" dur="2000"/>
                                        <p:tgtEl>
                                          <p:spTgt spid="14339">
                                            <p:txEl>
                                              <p:pRg st="6" end="6"/>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14339">
                                            <p:txEl>
                                              <p:pRg st="7" end="7"/>
                                            </p:txEl>
                                          </p:spTgt>
                                        </p:tgtEl>
                                        <p:attrNameLst>
                                          <p:attrName>style.visibility</p:attrName>
                                        </p:attrNameLst>
                                      </p:cBhvr>
                                      <p:to>
                                        <p:strVal val="visible"/>
                                      </p:to>
                                    </p:set>
                                    <p:animEffect transition="in" filter="diamond(in)">
                                      <p:cBhvr>
                                        <p:cTn id="30" dur="2000"/>
                                        <p:tgtEl>
                                          <p:spTgt spid="14339">
                                            <p:txEl>
                                              <p:pRg st="7" end="7"/>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14339">
                                            <p:txEl>
                                              <p:pRg st="8" end="8"/>
                                            </p:txEl>
                                          </p:spTgt>
                                        </p:tgtEl>
                                        <p:attrNameLst>
                                          <p:attrName>style.visibility</p:attrName>
                                        </p:attrNameLst>
                                      </p:cBhvr>
                                      <p:to>
                                        <p:strVal val="visible"/>
                                      </p:to>
                                    </p:set>
                                    <p:animEffect transition="in" filter="diamond(in)">
                                      <p:cBhvr>
                                        <p:cTn id="33" dur="2000"/>
                                        <p:tgtEl>
                                          <p:spTgt spid="14339">
                                            <p:txEl>
                                              <p:pRg st="8" end="8"/>
                                            </p:txEl>
                                          </p:spTgt>
                                        </p:tgtEl>
                                      </p:cBhvr>
                                    </p:animEffect>
                                  </p:childTnLst>
                                </p:cTn>
                              </p:par>
                              <p:par>
                                <p:cTn id="34" presetID="8" presetClass="entr" presetSubtype="16" fill="hold" nodeType="withEffect">
                                  <p:stCondLst>
                                    <p:cond delay="0"/>
                                  </p:stCondLst>
                                  <p:childTnLst>
                                    <p:set>
                                      <p:cBhvr>
                                        <p:cTn id="35" dur="1" fill="hold">
                                          <p:stCondLst>
                                            <p:cond delay="0"/>
                                          </p:stCondLst>
                                        </p:cTn>
                                        <p:tgtEl>
                                          <p:spTgt spid="14339">
                                            <p:txEl>
                                              <p:pRg st="9" end="9"/>
                                            </p:txEl>
                                          </p:spTgt>
                                        </p:tgtEl>
                                        <p:attrNameLst>
                                          <p:attrName>style.visibility</p:attrName>
                                        </p:attrNameLst>
                                      </p:cBhvr>
                                      <p:to>
                                        <p:strVal val="visible"/>
                                      </p:to>
                                    </p:set>
                                    <p:animEffect transition="in" filter="diamond(in)">
                                      <p:cBhvr>
                                        <p:cTn id="36" dur="2000"/>
                                        <p:tgtEl>
                                          <p:spTgt spid="14339">
                                            <p:txEl>
                                              <p:pRg st="9" end="9"/>
                                            </p:txEl>
                                          </p:spTgt>
                                        </p:tgtEl>
                                      </p:cBhvr>
                                    </p:animEffect>
                                  </p:childTnLst>
                                </p:cTn>
                              </p:par>
                              <p:par>
                                <p:cTn id="37" presetID="8" presetClass="entr" presetSubtype="16" fill="hold" nodeType="withEffect">
                                  <p:stCondLst>
                                    <p:cond delay="0"/>
                                  </p:stCondLst>
                                  <p:childTnLst>
                                    <p:set>
                                      <p:cBhvr>
                                        <p:cTn id="38" dur="1" fill="hold">
                                          <p:stCondLst>
                                            <p:cond delay="0"/>
                                          </p:stCondLst>
                                        </p:cTn>
                                        <p:tgtEl>
                                          <p:spTgt spid="14339">
                                            <p:txEl>
                                              <p:pRg st="10" end="10"/>
                                            </p:txEl>
                                          </p:spTgt>
                                        </p:tgtEl>
                                        <p:attrNameLst>
                                          <p:attrName>style.visibility</p:attrName>
                                        </p:attrNameLst>
                                      </p:cBhvr>
                                      <p:to>
                                        <p:strVal val="visible"/>
                                      </p:to>
                                    </p:set>
                                    <p:animEffect transition="in" filter="diamond(in)">
                                      <p:cBhvr>
                                        <p:cTn id="39" dur="2000"/>
                                        <p:tgtEl>
                                          <p:spTgt spid="143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188640"/>
            <a:ext cx="8229600" cy="648072"/>
          </a:xfrm>
        </p:spPr>
        <p:txBody>
          <a:bodyPr/>
          <a:lstStyle/>
          <a:p>
            <a:r>
              <a:rPr lang="zh-CN" altLang="en-US" sz="4000" b="1" dirty="0"/>
              <a:t>工作量估算</a:t>
            </a:r>
            <a:r>
              <a:rPr lang="en-US" altLang="zh-CN" sz="4800" b="1" dirty="0"/>
              <a:t>——</a:t>
            </a:r>
            <a:r>
              <a:rPr lang="zh-CN" altLang="en-US" sz="3600" b="1" dirty="0"/>
              <a:t>动态态多变量模型</a:t>
            </a:r>
            <a:endParaRPr lang="zh-CN" altLang="en-US" sz="3600" b="1" dirty="0"/>
          </a:p>
        </p:txBody>
      </p:sp>
      <p:sp>
        <p:nvSpPr>
          <p:cNvPr id="15363" name="Rectangle 3"/>
          <p:cNvSpPr>
            <a:spLocks noGrp="1" noChangeArrowheads="1"/>
          </p:cNvSpPr>
          <p:nvPr>
            <p:ph type="body" idx="1"/>
          </p:nvPr>
        </p:nvSpPr>
        <p:spPr>
          <a:xfrm>
            <a:off x="395536" y="1196752"/>
            <a:ext cx="8496944" cy="4608512"/>
          </a:xfrm>
        </p:spPr>
        <p:txBody>
          <a:bodyPr/>
          <a:lstStyle/>
          <a:p>
            <a:r>
              <a:rPr lang="zh-CN" altLang="en-US" sz="2400" b="0" dirty="0">
                <a:latin typeface="黑体" panose="02010609060101010101" pitchFamily="2" charset="-122"/>
                <a:ea typeface="黑体" panose="02010609060101010101" pitchFamily="2" charset="-122"/>
              </a:rPr>
              <a:t>动态多变量</a:t>
            </a:r>
            <a:r>
              <a:rPr lang="zh-CN" altLang="en-US" sz="2400" b="0" dirty="0" smtClean="0">
                <a:latin typeface="黑体" panose="02010609060101010101" pitchFamily="2" charset="-122"/>
                <a:ea typeface="黑体" panose="02010609060101010101" pitchFamily="2" charset="-122"/>
              </a:rPr>
              <a:t>模型也称为软件方程式，工作量</a:t>
            </a:r>
            <a:r>
              <a:rPr lang="zh-CN" altLang="en-US" sz="2400" b="0" dirty="0">
                <a:latin typeface="黑体" panose="02010609060101010101" pitchFamily="2" charset="-122"/>
                <a:ea typeface="黑体" panose="02010609060101010101" pitchFamily="2" charset="-122"/>
              </a:rPr>
              <a:t>是软件规模和开发时间两个变量的函数。是根据从</a:t>
            </a:r>
            <a:r>
              <a:rPr lang="en-US" altLang="zh-CN" sz="2400" b="0" dirty="0">
                <a:latin typeface="黑体" panose="02010609060101010101" pitchFamily="2" charset="-122"/>
                <a:ea typeface="黑体" panose="02010609060101010101" pitchFamily="2" charset="-122"/>
              </a:rPr>
              <a:t>4000</a:t>
            </a:r>
            <a:r>
              <a:rPr lang="zh-CN" altLang="en-US" sz="2400" b="0" dirty="0">
                <a:latin typeface="黑体" panose="02010609060101010101" pitchFamily="2" charset="-122"/>
                <a:ea typeface="黑体" panose="02010609060101010101" pitchFamily="2" charset="-122"/>
              </a:rPr>
              <a:t>多个当代软件项目中收集的生产率数据推导出来的。</a:t>
            </a:r>
            <a:endParaRPr lang="zh-CN" altLang="en-US" sz="2400" b="0" dirty="0">
              <a:latin typeface="黑体" panose="02010609060101010101" pitchFamily="2" charset="-122"/>
              <a:ea typeface="黑体" panose="02010609060101010101" pitchFamily="2" charset="-122"/>
            </a:endParaRPr>
          </a:p>
          <a:p>
            <a:pPr>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smtClean="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E</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〔LOC×B</a:t>
            </a:r>
            <a:r>
              <a:rPr lang="en-US" altLang="zh-CN" sz="2400" b="0" baseline="30000" dirty="0">
                <a:latin typeface="黑体" panose="02010609060101010101" pitchFamily="2" charset="-122"/>
                <a:ea typeface="黑体" panose="02010609060101010101" pitchFamily="2" charset="-122"/>
              </a:rPr>
              <a:t>0.333</a:t>
            </a:r>
            <a:r>
              <a:rPr lang="en-US" altLang="zh-CN" sz="2400" b="0" dirty="0">
                <a:latin typeface="黑体" panose="02010609060101010101" pitchFamily="2" charset="-122"/>
                <a:ea typeface="黑体" panose="02010609060101010101" pitchFamily="2" charset="-122"/>
              </a:rPr>
              <a:t>/P〕</a:t>
            </a:r>
            <a:r>
              <a:rPr lang="en-US" altLang="zh-CN" sz="2400" b="0" baseline="30000" dirty="0">
                <a:latin typeface="黑体" panose="02010609060101010101" pitchFamily="2" charset="-122"/>
                <a:ea typeface="黑体" panose="02010609060101010101" pitchFamily="2" charset="-122"/>
              </a:rPr>
              <a:t>3</a:t>
            </a:r>
            <a:r>
              <a:rPr lang="en-US" altLang="zh-CN" sz="2400" b="0" dirty="0">
                <a:latin typeface="黑体" panose="02010609060101010101" pitchFamily="2" charset="-122"/>
                <a:ea typeface="黑体" panose="02010609060101010101" pitchFamily="2" charset="-122"/>
              </a:rPr>
              <a:t>×</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1/t</a:t>
            </a:r>
            <a:r>
              <a:rPr lang="zh-CN" altLang="en-US" sz="2400" b="0" dirty="0">
                <a:latin typeface="黑体" panose="02010609060101010101" pitchFamily="2" charset="-122"/>
                <a:ea typeface="黑体" panose="02010609060101010101" pitchFamily="2" charset="-122"/>
              </a:rPr>
              <a:t>）</a:t>
            </a:r>
            <a:r>
              <a:rPr lang="en-US" altLang="zh-CN" sz="2400" b="0" baseline="30000" dirty="0">
                <a:latin typeface="黑体" panose="02010609060101010101" pitchFamily="2" charset="-122"/>
                <a:ea typeface="黑体" panose="02010609060101010101" pitchFamily="2" charset="-122"/>
              </a:rPr>
              <a:t>4</a:t>
            </a:r>
            <a:endParaRPr lang="en-US" altLang="zh-CN" sz="2400" b="0" baseline="30000" dirty="0">
              <a:latin typeface="黑体" panose="02010609060101010101" pitchFamily="2" charset="-122"/>
              <a:ea typeface="黑体" panose="02010609060101010101" pitchFamily="2" charset="-122"/>
            </a:endParaRPr>
          </a:p>
          <a:p>
            <a:pPr>
              <a:buFont typeface="Wingdings" panose="05000000000000000000" pitchFamily="2" charset="2"/>
              <a:buNone/>
            </a:pPr>
            <a:r>
              <a:rPr lang="en-US" altLang="zh-CN" sz="2400" b="0" dirty="0">
                <a:latin typeface="黑体" panose="02010609060101010101" pitchFamily="2" charset="-122"/>
                <a:ea typeface="黑体" panose="02010609060101010101" pitchFamily="2" charset="-122"/>
              </a:rPr>
              <a:t>   t</a:t>
            </a:r>
            <a:r>
              <a:rPr lang="zh-CN" altLang="en-US" sz="2400" b="0" dirty="0">
                <a:latin typeface="黑体" panose="02010609060101010101" pitchFamily="2" charset="-122"/>
                <a:ea typeface="黑体" panose="02010609060101010101" pitchFamily="2" charset="-122"/>
              </a:rPr>
              <a:t>是以月或年为单位的项目持续时间；</a:t>
            </a:r>
            <a:endParaRPr lang="zh-CN" altLang="en-US" sz="2400" b="0" dirty="0">
              <a:latin typeface="黑体" panose="02010609060101010101" pitchFamily="2" charset="-122"/>
              <a:ea typeface="黑体" panose="02010609060101010101" pitchFamily="2" charset="-122"/>
            </a:endParaRPr>
          </a:p>
          <a:p>
            <a:pPr>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B</a:t>
            </a:r>
            <a:r>
              <a:rPr lang="zh-CN" altLang="en-US" sz="2400" b="0" dirty="0">
                <a:latin typeface="黑体" panose="02010609060101010101" pitchFamily="2" charset="-122"/>
                <a:ea typeface="黑体" panose="02010609060101010101" pitchFamily="2" charset="-122"/>
              </a:rPr>
              <a:t>为特殊技术因子，随着需求增加缓慢增加。</a:t>
            </a:r>
            <a:endParaRPr lang="zh-CN" altLang="en-US" sz="2400" b="0" dirty="0">
              <a:latin typeface="黑体" panose="02010609060101010101" pitchFamily="2" charset="-122"/>
              <a:ea typeface="黑体" panose="02010609060101010101" pitchFamily="2" charset="-122"/>
            </a:endParaRPr>
          </a:p>
          <a:p>
            <a:pPr>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小程序</a:t>
            </a:r>
            <a:r>
              <a:rPr lang="en-US" altLang="zh-CN" sz="2400" b="0" dirty="0">
                <a:latin typeface="黑体" panose="02010609060101010101" pitchFamily="2" charset="-122"/>
                <a:ea typeface="黑体" panose="02010609060101010101" pitchFamily="2" charset="-122"/>
              </a:rPr>
              <a:t>0.16</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5</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10KLOC</a:t>
            </a:r>
            <a:r>
              <a:rPr lang="zh-CN" altLang="en-US" sz="2400" b="0" dirty="0">
                <a:latin typeface="黑体" panose="02010609060101010101" pitchFamily="2" charset="-122"/>
                <a:ea typeface="黑体" panose="02010609060101010101" pitchFamily="2" charset="-122"/>
              </a:rPr>
              <a:t>），大程序（超</a:t>
            </a:r>
            <a:r>
              <a:rPr lang="en-US" altLang="zh-CN" sz="2400" b="0" dirty="0">
                <a:latin typeface="黑体" panose="02010609060101010101" pitchFamily="2" charset="-122"/>
                <a:ea typeface="黑体" panose="02010609060101010101" pitchFamily="2" charset="-122"/>
              </a:rPr>
              <a:t>70KLOC</a:t>
            </a:r>
            <a:r>
              <a:rPr lang="zh-CN" altLang="en-US" sz="2400" b="0" dirty="0">
                <a:latin typeface="黑体" panose="02010609060101010101" pitchFamily="2" charset="-122"/>
                <a:ea typeface="黑体" panose="02010609060101010101" pitchFamily="2" charset="-122"/>
              </a:rPr>
              <a:t>）</a:t>
            </a:r>
            <a:r>
              <a:rPr lang="en-US" altLang="zh-CN" sz="2400" b="0" dirty="0">
                <a:latin typeface="黑体" panose="02010609060101010101" pitchFamily="2" charset="-122"/>
                <a:ea typeface="黑体" panose="02010609060101010101" pitchFamily="2" charset="-122"/>
              </a:rPr>
              <a:t>0.39</a:t>
            </a:r>
            <a:r>
              <a:rPr lang="zh-CN" altLang="en-US" sz="2400" b="0" dirty="0">
                <a:latin typeface="黑体" panose="02010609060101010101" pitchFamily="2" charset="-122"/>
                <a:ea typeface="黑体" panose="02010609060101010101" pitchFamily="2" charset="-122"/>
              </a:rPr>
              <a:t>。</a:t>
            </a:r>
            <a:endParaRPr lang="zh-CN" altLang="en-US" sz="2400" b="0" dirty="0">
              <a:latin typeface="黑体" panose="02010609060101010101" pitchFamily="2" charset="-122"/>
              <a:ea typeface="黑体" panose="02010609060101010101" pitchFamily="2" charset="-122"/>
            </a:endParaRPr>
          </a:p>
          <a:p>
            <a:pPr>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en-US" altLang="zh-CN" sz="2400" b="0" dirty="0">
                <a:latin typeface="黑体" panose="02010609060101010101" pitchFamily="2" charset="-122"/>
                <a:ea typeface="黑体" panose="02010609060101010101" pitchFamily="2" charset="-122"/>
              </a:rPr>
              <a:t>P</a:t>
            </a:r>
            <a:r>
              <a:rPr lang="zh-CN" altLang="en-US" sz="2400" b="0" dirty="0">
                <a:latin typeface="黑体" panose="02010609060101010101" pitchFamily="2" charset="-122"/>
                <a:ea typeface="黑体" panose="02010609060101010101" pitchFamily="2" charset="-122"/>
              </a:rPr>
              <a:t>为生产率参数，反应过程管理、使用语言</a:t>
            </a:r>
            <a:r>
              <a:rPr lang="zh-CN" altLang="en-US" sz="2400" b="0" dirty="0" smtClean="0">
                <a:latin typeface="黑体" panose="02010609060101010101" pitchFamily="2" charset="-122"/>
                <a:ea typeface="黑体" panose="02010609060101010101" pitchFamily="2" charset="-122"/>
              </a:rPr>
              <a:t>、项目组的技术及经验、系统</a:t>
            </a:r>
            <a:r>
              <a:rPr lang="zh-CN" altLang="en-US" sz="2400" b="0" dirty="0">
                <a:latin typeface="黑体" panose="02010609060101010101" pitchFamily="2" charset="-122"/>
                <a:ea typeface="黑体" panose="02010609060101010101" pitchFamily="2" charset="-122"/>
              </a:rPr>
              <a:t>的</a:t>
            </a:r>
            <a:r>
              <a:rPr lang="zh-CN" altLang="en-US" sz="2400" b="0" dirty="0" smtClean="0">
                <a:latin typeface="黑体" panose="02010609060101010101" pitchFamily="2" charset="-122"/>
                <a:ea typeface="黑体" panose="02010609060101010101" pitchFamily="2" charset="-122"/>
              </a:rPr>
              <a:t>复杂程度</a:t>
            </a:r>
            <a:r>
              <a:rPr lang="zh-CN" altLang="en-US" sz="2400" b="0" dirty="0">
                <a:latin typeface="黑体" panose="02010609060101010101" pitchFamily="2" charset="-122"/>
                <a:ea typeface="黑体" panose="02010609060101010101" pitchFamily="2" charset="-122"/>
              </a:rPr>
              <a:t>等对工作量的影响。</a:t>
            </a:r>
            <a:endParaRPr lang="zh-CN" altLang="en-US" sz="2400" b="0" dirty="0">
              <a:latin typeface="黑体" panose="02010609060101010101" pitchFamily="2" charset="-122"/>
              <a:ea typeface="黑体" panose="02010609060101010101" pitchFamily="2" charset="-122"/>
            </a:endParaRPr>
          </a:p>
          <a:p>
            <a:pPr>
              <a:buFont typeface="Wingdings" panose="05000000000000000000" pitchFamily="2" charset="2"/>
              <a:buNone/>
            </a:pPr>
            <a:r>
              <a:rPr lang="zh-CN" altLang="en-US" sz="2400" b="0" dirty="0">
                <a:latin typeface="黑体" panose="02010609060101010101" pitchFamily="2" charset="-122"/>
                <a:ea typeface="黑体" panose="02010609060101010101" pitchFamily="2" charset="-122"/>
              </a:rPr>
              <a:t>   </a:t>
            </a:r>
            <a:r>
              <a:rPr lang="zh-CN" altLang="en-US" sz="2400" b="0" dirty="0" smtClean="0">
                <a:latin typeface="黑体" panose="02010609060101010101" pitchFamily="2" charset="-122"/>
                <a:ea typeface="黑体" panose="02010609060101010101" pitchFamily="2" charset="-122"/>
              </a:rPr>
              <a:t>实时</a:t>
            </a:r>
            <a:r>
              <a:rPr lang="zh-CN" altLang="en-US" sz="2400" b="0" dirty="0">
                <a:latin typeface="黑体" panose="02010609060101010101" pitchFamily="2" charset="-122"/>
                <a:ea typeface="黑体" panose="02010609060101010101" pitchFamily="2" charset="-122"/>
              </a:rPr>
              <a:t>嵌入软件</a:t>
            </a:r>
            <a:r>
              <a:rPr lang="en-US" altLang="zh-CN" sz="2400" b="0" dirty="0">
                <a:latin typeface="黑体" panose="02010609060101010101" pitchFamily="2" charset="-122"/>
                <a:ea typeface="黑体" panose="02010609060101010101" pitchFamily="2" charset="-122"/>
              </a:rPr>
              <a:t>2000</a:t>
            </a:r>
            <a:r>
              <a:rPr lang="zh-CN" altLang="en-US" sz="2400" b="0" dirty="0">
                <a:latin typeface="黑体" panose="02010609060101010101" pitchFamily="2" charset="-122"/>
                <a:ea typeface="黑体" panose="02010609060101010101" pitchFamily="2" charset="-122"/>
              </a:rPr>
              <a:t>；系统软件</a:t>
            </a:r>
            <a:r>
              <a:rPr lang="en-US" altLang="zh-CN" sz="2400" b="0" dirty="0">
                <a:latin typeface="黑体" panose="02010609060101010101" pitchFamily="2" charset="-122"/>
                <a:ea typeface="黑体" panose="02010609060101010101" pitchFamily="2" charset="-122"/>
              </a:rPr>
              <a:t>10000</a:t>
            </a:r>
            <a:r>
              <a:rPr lang="zh-CN" altLang="en-US" sz="2400" b="0" dirty="0">
                <a:latin typeface="黑体" panose="02010609060101010101" pitchFamily="2" charset="-122"/>
                <a:ea typeface="黑体" panose="02010609060101010101" pitchFamily="2" charset="-122"/>
              </a:rPr>
              <a:t>；商业系统 </a:t>
            </a:r>
            <a:r>
              <a:rPr lang="en-US" altLang="zh-CN" sz="2400" b="0" dirty="0">
                <a:latin typeface="黑体" panose="02010609060101010101" pitchFamily="2" charset="-122"/>
                <a:ea typeface="黑体" panose="02010609060101010101" pitchFamily="2" charset="-122"/>
              </a:rPr>
              <a:t>28000</a:t>
            </a:r>
            <a:r>
              <a:rPr lang="zh-CN" altLang="en-US" sz="2400" b="0" dirty="0">
                <a:latin typeface="黑体" panose="02010609060101010101" pitchFamily="2" charset="-122"/>
                <a:ea typeface="黑体" panose="02010609060101010101" pitchFamily="2" charset="-122"/>
              </a:rPr>
              <a:t>等。</a:t>
            </a:r>
            <a:endParaRPr lang="zh-CN" altLang="en-US" sz="2400" b="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 calcmode="lin" valueType="num">
                                      <p:cBhvr additive="base">
                                        <p:cTn id="11"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36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 calcmode="lin" valueType="num">
                                      <p:cBhvr additive="base">
                                        <p:cTn id="15"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36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363">
                                            <p:txEl>
                                              <p:pRg st="3" end="3"/>
                                            </p:txEl>
                                          </p:spTgt>
                                        </p:tgtEl>
                                        <p:attrNameLst>
                                          <p:attrName>style.visibility</p:attrName>
                                        </p:attrNameLst>
                                      </p:cBhvr>
                                      <p:to>
                                        <p:strVal val="visible"/>
                                      </p:to>
                                    </p:set>
                                    <p:anim calcmode="lin" valueType="num">
                                      <p:cBhvr additive="base">
                                        <p:cTn id="19"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363">
                                            <p:txEl>
                                              <p:pRg st="4" end="4"/>
                                            </p:txEl>
                                          </p:spTgt>
                                        </p:tgtEl>
                                        <p:attrNameLst>
                                          <p:attrName>style.visibility</p:attrName>
                                        </p:attrNameLst>
                                      </p:cBhvr>
                                      <p:to>
                                        <p:strVal val="visible"/>
                                      </p:to>
                                    </p:set>
                                    <p:anim calcmode="lin" valueType="num">
                                      <p:cBhvr additive="base">
                                        <p:cTn id="23"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36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5363">
                                            <p:txEl>
                                              <p:pRg st="5" end="5"/>
                                            </p:txEl>
                                          </p:spTgt>
                                        </p:tgtEl>
                                        <p:attrNameLst>
                                          <p:attrName>style.visibility</p:attrName>
                                        </p:attrNameLst>
                                      </p:cBhvr>
                                      <p:to>
                                        <p:strVal val="visible"/>
                                      </p:to>
                                    </p:set>
                                    <p:anim calcmode="lin" valueType="num">
                                      <p:cBhvr additive="base">
                                        <p:cTn id="27" dur="500" fill="hold"/>
                                        <p:tgtEl>
                                          <p:spTgt spid="1536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536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5363">
                                            <p:txEl>
                                              <p:pRg st="6" end="6"/>
                                            </p:txEl>
                                          </p:spTgt>
                                        </p:tgtEl>
                                        <p:attrNameLst>
                                          <p:attrName>style.visibility</p:attrName>
                                        </p:attrNameLst>
                                      </p:cBhvr>
                                      <p:to>
                                        <p:strVal val="visible"/>
                                      </p:to>
                                    </p:set>
                                    <p:anim calcmode="lin" valueType="num">
                                      <p:cBhvr additive="base">
                                        <p:cTn id="31" dur="500" fill="hold"/>
                                        <p:tgtEl>
                                          <p:spTgt spid="1536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7544" y="188640"/>
            <a:ext cx="8229600" cy="706090"/>
          </a:xfrm>
        </p:spPr>
        <p:txBody>
          <a:bodyPr/>
          <a:lstStyle/>
          <a:p>
            <a:r>
              <a:rPr lang="zh-CN" altLang="en-US" b="1" dirty="0"/>
              <a:t>工作量估算</a:t>
            </a:r>
            <a:r>
              <a:rPr lang="en-US" altLang="zh-CN" sz="5400" b="1" dirty="0" smtClean="0"/>
              <a:t>——</a:t>
            </a:r>
            <a:r>
              <a:rPr lang="en-US" altLang="zh-CN" sz="4000" dirty="0"/>
              <a:t>COCOMO2</a:t>
            </a:r>
            <a:r>
              <a:rPr lang="zh-CN" altLang="en-US" sz="4000" dirty="0"/>
              <a:t>模型 </a:t>
            </a:r>
            <a:endParaRPr lang="zh-CN" altLang="en-US" sz="4000" b="1" dirty="0"/>
          </a:p>
        </p:txBody>
      </p:sp>
      <p:sp>
        <p:nvSpPr>
          <p:cNvPr id="71683" name="Rectangle 3"/>
          <p:cNvSpPr>
            <a:spLocks noGrp="1" noChangeArrowheads="1"/>
          </p:cNvSpPr>
          <p:nvPr>
            <p:ph type="body" idx="1"/>
          </p:nvPr>
        </p:nvSpPr>
        <p:spPr>
          <a:xfrm>
            <a:off x="467544" y="1340768"/>
            <a:ext cx="8424862" cy="4267200"/>
          </a:xfrm>
        </p:spPr>
        <p:txBody>
          <a:bodyPr/>
          <a:lstStyle/>
          <a:p>
            <a:pPr>
              <a:lnSpc>
                <a:spcPct val="120000"/>
              </a:lnSpc>
            </a:pPr>
            <a:r>
              <a:rPr lang="en-US" altLang="zh-CN" sz="2400" dirty="0"/>
              <a:t>COCOMO</a:t>
            </a:r>
            <a:r>
              <a:rPr lang="zh-CN" altLang="en-US" sz="2400" dirty="0"/>
              <a:t>是构造性成本模型（</a:t>
            </a:r>
            <a:r>
              <a:rPr lang="en-US" altLang="zh-CN" sz="2400" dirty="0"/>
              <a:t>constructive </a:t>
            </a:r>
            <a:r>
              <a:rPr lang="en-US" altLang="zh-CN" sz="2400" dirty="0" err="1" smtClean="0"/>
              <a:t>costmodel</a:t>
            </a:r>
            <a:r>
              <a:rPr lang="en-US" altLang="zh-CN" sz="2400" dirty="0"/>
              <a:t>)</a:t>
            </a:r>
            <a:r>
              <a:rPr lang="zh-CN" altLang="en-US" sz="2400" dirty="0"/>
              <a:t>的英文缩写。</a:t>
            </a:r>
            <a:r>
              <a:rPr lang="en-US" altLang="zh-CN" sz="2400" dirty="0"/>
              <a:t>1981</a:t>
            </a:r>
            <a:r>
              <a:rPr lang="zh-CN" altLang="en-US" sz="2400" dirty="0"/>
              <a:t>年</a:t>
            </a:r>
            <a:r>
              <a:rPr lang="en-US" altLang="zh-CN" sz="2400" dirty="0"/>
              <a:t>Boehm</a:t>
            </a:r>
            <a:r>
              <a:rPr lang="zh-CN" altLang="en-US" sz="2400" dirty="0"/>
              <a:t>在</a:t>
            </a:r>
            <a:r>
              <a:rPr lang="en-US" altLang="zh-CN" sz="2400" dirty="0"/>
              <a:t>《</a:t>
            </a:r>
            <a:r>
              <a:rPr lang="zh-CN" altLang="en-US" sz="2400" dirty="0"/>
              <a:t>软件工程</a:t>
            </a:r>
            <a:r>
              <a:rPr lang="zh-CN" altLang="en-US" sz="2400" dirty="0" smtClean="0"/>
              <a:t>经济学</a:t>
            </a:r>
            <a:r>
              <a:rPr lang="en-US" altLang="zh-CN" sz="2400" dirty="0"/>
              <a:t>》</a:t>
            </a:r>
            <a:r>
              <a:rPr lang="zh-CN" altLang="en-US" sz="2400" dirty="0"/>
              <a:t>中首次提出了</a:t>
            </a:r>
            <a:r>
              <a:rPr lang="en-US" altLang="zh-CN" sz="2400" dirty="0"/>
              <a:t>COCOMO</a:t>
            </a:r>
            <a:r>
              <a:rPr lang="zh-CN" altLang="en-US" sz="2400" dirty="0"/>
              <a:t>模型。</a:t>
            </a:r>
            <a:r>
              <a:rPr lang="en-US" altLang="zh-CN" sz="2400" dirty="0"/>
              <a:t>1997</a:t>
            </a:r>
            <a:r>
              <a:rPr lang="zh-CN" altLang="en-US" sz="2400" dirty="0"/>
              <a:t>年</a:t>
            </a:r>
            <a:r>
              <a:rPr lang="en-US" altLang="zh-CN" sz="2400" dirty="0" smtClean="0"/>
              <a:t>Boehm</a:t>
            </a:r>
            <a:r>
              <a:rPr lang="zh-CN" altLang="en-US" sz="2400" dirty="0" smtClean="0"/>
              <a:t>等</a:t>
            </a:r>
            <a:r>
              <a:rPr lang="zh-CN" altLang="en-US" sz="2400" dirty="0"/>
              <a:t>人提出的</a:t>
            </a:r>
            <a:r>
              <a:rPr lang="en-US" altLang="zh-CN" sz="2400" dirty="0"/>
              <a:t>COCOMO2</a:t>
            </a:r>
            <a:r>
              <a:rPr lang="zh-CN" altLang="en-US" sz="2400" dirty="0"/>
              <a:t>模型，是原始的</a:t>
            </a:r>
            <a:r>
              <a:rPr lang="en-US" altLang="zh-CN" sz="2400" dirty="0"/>
              <a:t>COCOMO</a:t>
            </a:r>
            <a:r>
              <a:rPr lang="zh-CN" altLang="en-US" sz="2400" dirty="0" smtClean="0"/>
              <a:t>模型</a:t>
            </a:r>
            <a:r>
              <a:rPr lang="zh-CN" altLang="en-US" sz="2400" dirty="0"/>
              <a:t>的修订版，它反映了十多年来在成本估计方面所</a:t>
            </a:r>
            <a:r>
              <a:rPr lang="zh-CN" altLang="en-US" sz="2400" dirty="0" smtClean="0"/>
              <a:t>积累</a:t>
            </a:r>
            <a:r>
              <a:rPr lang="zh-CN" altLang="en-US" sz="2400" dirty="0"/>
              <a:t>的经验。 </a:t>
            </a:r>
            <a:endParaRPr lang="en-US" altLang="zh-CN" sz="2400" dirty="0"/>
          </a:p>
          <a:p>
            <a:pPr>
              <a:lnSpc>
                <a:spcPct val="120000"/>
              </a:lnSpc>
            </a:pPr>
            <a:r>
              <a:rPr lang="en-US" altLang="zh-CN" sz="2400" dirty="0" smtClean="0"/>
              <a:t>COCOMO2</a:t>
            </a:r>
            <a:r>
              <a:rPr lang="zh-CN" altLang="en-US" sz="2400" dirty="0"/>
              <a:t>给出了</a:t>
            </a:r>
            <a:r>
              <a:rPr lang="en-US" altLang="zh-CN" sz="2400" dirty="0"/>
              <a:t>3</a:t>
            </a:r>
            <a:r>
              <a:rPr lang="zh-CN" altLang="en-US" sz="2400" dirty="0"/>
              <a:t>个层次的软件开发工作量估算</a:t>
            </a:r>
            <a:r>
              <a:rPr lang="zh-CN" altLang="en-US" sz="2400" dirty="0" smtClean="0"/>
              <a:t>模型</a:t>
            </a:r>
            <a:r>
              <a:rPr lang="zh-CN" altLang="en-US" sz="2400" dirty="0"/>
              <a:t>，这</a:t>
            </a:r>
            <a:r>
              <a:rPr lang="en-US" altLang="zh-CN" sz="2400" dirty="0"/>
              <a:t>3</a:t>
            </a:r>
            <a:r>
              <a:rPr lang="zh-CN" altLang="en-US" sz="2400" dirty="0"/>
              <a:t>个层次的模型在估算工作量时，对软件</a:t>
            </a:r>
            <a:r>
              <a:rPr lang="zh-CN" altLang="en-US" sz="2400" dirty="0" smtClean="0"/>
              <a:t>细节考虑</a:t>
            </a:r>
            <a:r>
              <a:rPr lang="zh-CN" altLang="en-US" sz="2400" dirty="0"/>
              <a:t>的详尽程度逐级增加。这些模型既可以用于</a:t>
            </a:r>
            <a:r>
              <a:rPr lang="zh-CN" altLang="en-US" sz="2400" dirty="0" smtClean="0"/>
              <a:t>不同类型</a:t>
            </a:r>
            <a:r>
              <a:rPr lang="zh-CN" altLang="en-US" sz="2400" dirty="0"/>
              <a:t>的项目，也可以用于同一个项目的不同开发阶段。 </a:t>
            </a:r>
            <a:br>
              <a:rPr lang="zh-CN" altLang="en-US" sz="2400" dirty="0"/>
            </a:br>
            <a:endParaRPr lang="zh-CN" altLang="en-US" sz="2400" b="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7544" y="188640"/>
            <a:ext cx="8229600" cy="706090"/>
          </a:xfrm>
        </p:spPr>
        <p:txBody>
          <a:bodyPr/>
          <a:lstStyle/>
          <a:p>
            <a:r>
              <a:rPr lang="zh-CN" altLang="en-US" b="1" dirty="0"/>
              <a:t>工作量估算</a:t>
            </a:r>
            <a:r>
              <a:rPr lang="en-US" altLang="zh-CN" sz="5400" b="1" dirty="0" smtClean="0"/>
              <a:t>——</a:t>
            </a:r>
            <a:r>
              <a:rPr lang="en-US" altLang="zh-CN" sz="4000" dirty="0"/>
              <a:t>COCOMO2</a:t>
            </a:r>
            <a:r>
              <a:rPr lang="zh-CN" altLang="en-US" sz="4000" dirty="0"/>
              <a:t>模型 </a:t>
            </a:r>
            <a:endParaRPr lang="zh-CN" altLang="en-US" sz="4000" b="1" dirty="0"/>
          </a:p>
        </p:txBody>
      </p:sp>
      <p:sp>
        <p:nvSpPr>
          <p:cNvPr id="71683" name="Rectangle 3"/>
          <p:cNvSpPr>
            <a:spLocks noGrp="1" noChangeArrowheads="1"/>
          </p:cNvSpPr>
          <p:nvPr>
            <p:ph type="body" idx="1"/>
          </p:nvPr>
        </p:nvSpPr>
        <p:spPr>
          <a:xfrm>
            <a:off x="467544" y="908720"/>
            <a:ext cx="8424862" cy="3672408"/>
          </a:xfrm>
        </p:spPr>
        <p:txBody>
          <a:bodyPr/>
          <a:lstStyle/>
          <a:p>
            <a:pPr marL="0" indent="0">
              <a:lnSpc>
                <a:spcPct val="120000"/>
              </a:lnSpc>
              <a:buNone/>
            </a:pPr>
            <a:r>
              <a:rPr lang="zh-CN" altLang="en-US" sz="2400" dirty="0"/>
              <a:t>这</a:t>
            </a:r>
            <a:r>
              <a:rPr lang="en-US" altLang="zh-CN" sz="2400" dirty="0"/>
              <a:t>3</a:t>
            </a:r>
            <a:r>
              <a:rPr lang="zh-CN" altLang="en-US" sz="2400" dirty="0"/>
              <a:t>个层次的估算模型分别是：</a:t>
            </a:r>
            <a:br>
              <a:rPr lang="zh-CN" altLang="en-US" sz="2400" dirty="0"/>
            </a:br>
            <a:r>
              <a:rPr lang="zh-CN" altLang="en-US" sz="2400" dirty="0" smtClean="0"/>
              <a:t>（</a:t>
            </a:r>
            <a:r>
              <a:rPr lang="en-US" altLang="zh-CN" sz="2400" dirty="0"/>
              <a:t>1</a:t>
            </a:r>
            <a:r>
              <a:rPr lang="zh-CN" altLang="en-US" sz="2400" dirty="0"/>
              <a:t>） 应用系统组成模型。这个模型主要用于</a:t>
            </a:r>
            <a:r>
              <a:rPr lang="zh-CN" altLang="en-US" sz="2400" dirty="0" smtClean="0"/>
              <a:t>估算构建</a:t>
            </a:r>
            <a:r>
              <a:rPr lang="zh-CN" altLang="en-US" sz="2400" dirty="0"/>
              <a:t>原型的工作量，模型名字暗示在构建原型时</a:t>
            </a:r>
            <a:r>
              <a:rPr lang="zh-CN" altLang="en-US" sz="2400" dirty="0" smtClean="0"/>
              <a:t>大量使用</a:t>
            </a:r>
            <a:r>
              <a:rPr lang="zh-CN" altLang="en-US" sz="2400" dirty="0"/>
              <a:t>已有的构件。</a:t>
            </a:r>
            <a:br>
              <a:rPr lang="zh-CN" altLang="en-US" sz="2400" dirty="0"/>
            </a:br>
            <a:r>
              <a:rPr lang="zh-CN" altLang="en-US" sz="2400" dirty="0" smtClean="0"/>
              <a:t>（</a:t>
            </a:r>
            <a:r>
              <a:rPr lang="en-US" altLang="zh-CN" sz="2400" dirty="0"/>
              <a:t>2</a:t>
            </a:r>
            <a:r>
              <a:rPr lang="zh-CN" altLang="en-US" sz="2400" dirty="0"/>
              <a:t>） 早期设计模型。这个模型适用于体系结构</a:t>
            </a:r>
            <a:r>
              <a:rPr lang="zh-CN" altLang="en-US" sz="2400" dirty="0" smtClean="0"/>
              <a:t>设计阶段</a:t>
            </a:r>
            <a:r>
              <a:rPr lang="zh-CN" altLang="en-US" sz="2400" dirty="0"/>
              <a:t>。</a:t>
            </a:r>
            <a:br>
              <a:rPr lang="zh-CN" altLang="en-US" sz="2400" dirty="0"/>
            </a:br>
            <a:r>
              <a:rPr lang="zh-CN" altLang="en-US" sz="2400" dirty="0" smtClean="0"/>
              <a:t>（</a:t>
            </a:r>
            <a:r>
              <a:rPr lang="en-US" altLang="zh-CN" sz="2400" dirty="0"/>
              <a:t>3</a:t>
            </a:r>
            <a:r>
              <a:rPr lang="zh-CN" altLang="en-US" sz="2400" dirty="0"/>
              <a:t>） 后体系结构模型。这个模型适用于完成</a:t>
            </a:r>
            <a:r>
              <a:rPr lang="zh-CN" altLang="en-US" sz="2400" dirty="0" smtClean="0"/>
              <a:t>体系结构</a:t>
            </a:r>
            <a:r>
              <a:rPr lang="zh-CN" altLang="en-US" sz="2400" dirty="0"/>
              <a:t>设计之后的软件开发阶段</a:t>
            </a:r>
            <a:r>
              <a:rPr lang="zh-CN" altLang="en-US" sz="2400" dirty="0" smtClean="0"/>
              <a:t>。</a:t>
            </a:r>
            <a:endParaRPr lang="en-US" altLang="zh-CN" sz="2400" dirty="0" smtClean="0"/>
          </a:p>
          <a:p>
            <a:pPr>
              <a:lnSpc>
                <a:spcPct val="120000"/>
              </a:lnSpc>
            </a:pPr>
            <a:r>
              <a:rPr lang="zh-CN" altLang="en-US" sz="2400" dirty="0"/>
              <a:t>以后体系结构模型为例，介绍</a:t>
            </a:r>
            <a:r>
              <a:rPr lang="en-US" altLang="zh-CN" sz="2400" dirty="0"/>
              <a:t>COCOMO2</a:t>
            </a:r>
            <a:r>
              <a:rPr lang="zh-CN" altLang="en-US" sz="2400" dirty="0"/>
              <a:t>模型。该模型把</a:t>
            </a:r>
            <a:r>
              <a:rPr lang="zh-CN" altLang="en-US" sz="2400" dirty="0" smtClean="0"/>
              <a:t>软件开发</a:t>
            </a:r>
            <a:r>
              <a:rPr lang="zh-CN" altLang="en-US" sz="2400" dirty="0"/>
              <a:t>工作量表示成代码行数（</a:t>
            </a:r>
            <a:r>
              <a:rPr lang="en-US" altLang="zh-CN" sz="2400" dirty="0"/>
              <a:t>KLOC</a:t>
            </a:r>
            <a:r>
              <a:rPr lang="zh-CN" altLang="en-US" sz="2400" dirty="0"/>
              <a:t>）的非线性函数： </a:t>
            </a:r>
            <a:br>
              <a:rPr lang="zh-CN" altLang="en-US" sz="2400" dirty="0"/>
            </a:br>
            <a:r>
              <a:rPr lang="zh-CN" altLang="en-US" sz="2400" dirty="0"/>
              <a:t> </a:t>
            </a:r>
            <a:endParaRPr lang="zh-CN" altLang="en-US" sz="2400" b="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467544" y="188640"/>
            <a:ext cx="8229600" cy="706090"/>
          </a:xfrm>
        </p:spPr>
        <p:txBody>
          <a:bodyPr/>
          <a:lstStyle/>
          <a:p>
            <a:r>
              <a:rPr lang="zh-CN" altLang="en-US" b="1" dirty="0"/>
              <a:t>工作量估算</a:t>
            </a:r>
            <a:r>
              <a:rPr lang="en-US" altLang="zh-CN" sz="5400" b="1" dirty="0" smtClean="0"/>
              <a:t>——</a:t>
            </a:r>
            <a:r>
              <a:rPr lang="en-US" altLang="zh-CN" sz="4000" dirty="0"/>
              <a:t>COCOMO2</a:t>
            </a:r>
            <a:r>
              <a:rPr lang="zh-CN" altLang="en-US" sz="4000" dirty="0"/>
              <a:t>模型 </a:t>
            </a:r>
            <a:endParaRPr lang="zh-CN" altLang="en-US" sz="4000" b="1" dirty="0"/>
          </a:p>
        </p:txBody>
      </p:sp>
      <p:sp>
        <p:nvSpPr>
          <p:cNvPr id="6" name="矩形 5"/>
          <p:cNvSpPr>
            <a:spLocks noRot="1" noChangeAspect="1" noMove="1" noResize="1" noEditPoints="1" noAdjustHandles="1" noChangeArrowheads="1" noChangeShapeType="1" noTextEdit="1"/>
          </p:cNvSpPr>
          <p:nvPr/>
        </p:nvSpPr>
        <p:spPr>
          <a:xfrm>
            <a:off x="367156" y="1093934"/>
            <a:ext cx="8409688" cy="4913461"/>
          </a:xfrm>
          <a:prstGeom prst="rect">
            <a:avLst/>
          </a:prstGeom>
          <a:blipFill rotWithShape="0">
            <a:blip r:embed="rId1"/>
            <a:stretch>
              <a:fillRect l="-1087" t="-1489" r="-4638" b="-868"/>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7890" name="图片 5"/>
          <p:cNvPicPr>
            <a:picLocks noChangeAspect="1"/>
          </p:cNvPicPr>
          <p:nvPr/>
        </p:nvPicPr>
        <p:blipFill>
          <a:blip r:embed="rId1"/>
          <a:stretch>
            <a:fillRect/>
          </a:stretch>
        </p:blipFill>
        <p:spPr>
          <a:xfrm>
            <a:off x="4375150" y="935038"/>
            <a:ext cx="4660900" cy="4949825"/>
          </a:xfrm>
          <a:prstGeom prst="rect">
            <a:avLst/>
          </a:prstGeom>
          <a:noFill/>
          <a:ln w="9525">
            <a:noFill/>
          </a:ln>
        </p:spPr>
      </p:pic>
      <p:sp>
        <p:nvSpPr>
          <p:cNvPr id="37891" name="矩形 7"/>
          <p:cNvSpPr/>
          <p:nvPr/>
        </p:nvSpPr>
        <p:spPr>
          <a:xfrm>
            <a:off x="200025" y="889000"/>
            <a:ext cx="4011613" cy="2246313"/>
          </a:xfrm>
          <a:prstGeom prst="rect">
            <a:avLst/>
          </a:prstGeom>
          <a:noFill/>
          <a:ln w="9525">
            <a:noFill/>
          </a:ln>
        </p:spPr>
        <p:txBody>
          <a:bodyPr>
            <a:spAutoFit/>
          </a:bodyPr>
          <a:p>
            <a:pPr eaLnBrk="1" hangingPunct="1">
              <a:buNone/>
            </a:pPr>
            <a:r>
              <a:rPr lang="zh-CN" altLang="en-US" sz="2000" dirty="0">
                <a:latin typeface="Arial" panose="020B0604020202020204" pitchFamily="34" charset="0"/>
              </a:rPr>
              <a:t>       右表列出了</a:t>
            </a:r>
            <a:r>
              <a:rPr lang="en-US" altLang="zh-CN" sz="2000" dirty="0">
                <a:latin typeface="Arial" panose="020B0604020202020204" pitchFamily="34" charset="0"/>
              </a:rPr>
              <a:t>COCOMO2</a:t>
            </a:r>
            <a:r>
              <a:rPr lang="zh-CN" altLang="en-US" sz="2000" dirty="0">
                <a:latin typeface="Arial" panose="020B0604020202020204" pitchFamily="34" charset="0"/>
              </a:rPr>
              <a:t>模型使用的成本因素及与之相联系的工作量系数。与原始的</a:t>
            </a:r>
            <a:r>
              <a:rPr lang="en-US" altLang="zh-CN" sz="2000" dirty="0">
                <a:latin typeface="Arial" panose="020B0604020202020204" pitchFamily="34" charset="0"/>
              </a:rPr>
              <a:t>COCOMO</a:t>
            </a:r>
            <a:r>
              <a:rPr lang="zh-CN" altLang="en-US" sz="2000" dirty="0">
                <a:latin typeface="Arial" panose="020B0604020202020204" pitchFamily="34" charset="0"/>
              </a:rPr>
              <a:t>模型相比，</a:t>
            </a:r>
            <a:r>
              <a:rPr lang="en-US" altLang="zh-CN" sz="2000" dirty="0">
                <a:latin typeface="Arial" panose="020B0604020202020204" pitchFamily="34" charset="0"/>
              </a:rPr>
              <a:t>COCOMO2</a:t>
            </a:r>
            <a:r>
              <a:rPr lang="zh-CN" altLang="en-US" sz="2000" dirty="0">
                <a:latin typeface="Arial" panose="020B0604020202020204" pitchFamily="34" charset="0"/>
              </a:rPr>
              <a:t>模型使用的成本因素有下述变化，这些变化反映了在过去十几年中软件行业取得的巨大进步。</a:t>
            </a:r>
            <a:endParaRPr lang="zh-CN" altLang="en-US" sz="2000" dirty="0">
              <a:latin typeface="Arial" panose="020B0604020202020204" pitchFamily="34" charset="0"/>
            </a:endParaRPr>
          </a:p>
        </p:txBody>
      </p:sp>
      <p:sp>
        <p:nvSpPr>
          <p:cNvPr id="9" name="矩形 8"/>
          <p:cNvSpPr/>
          <p:nvPr/>
        </p:nvSpPr>
        <p:spPr>
          <a:xfrm>
            <a:off x="106363" y="3167063"/>
            <a:ext cx="4284663" cy="2862263"/>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defRPr/>
            </a:pPr>
            <a:r>
              <a:rPr kumimoji="0" lang="en-US"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a:t>
            </a:r>
            <a:r>
              <a:rPr kumimoji="0" lang="zh-CN"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新</a:t>
            </a:r>
            <a:r>
              <a:rPr kumimoji="0" lang="zh-CN"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增加了</a:t>
            </a:r>
            <a:r>
              <a:rPr kumimoji="0" lang="en-US"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4</a:t>
            </a:r>
            <a:r>
              <a:rPr kumimoji="0" lang="zh-CN"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个成本因素，它们分别是要求的可重用性、需要的文档量、人员连续性（即人员稳定程度）和多地点开发</a:t>
            </a:r>
            <a:r>
              <a:rPr kumimoji="0" lang="zh-CN"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0"/>
              </a:spcAft>
              <a:buClrTx/>
              <a:buSzTx/>
              <a:buFontTx/>
              <a:buNone/>
              <a:defRPr/>
            </a:pPr>
            <a:r>
              <a:rPr kumimoji="0" lang="en-US"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(2)</a:t>
            </a:r>
            <a:r>
              <a:rPr kumimoji="0" lang="zh-CN"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略去</a:t>
            </a:r>
            <a:r>
              <a:rPr kumimoji="0" lang="zh-CN"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了原始模型中的两个成本因素（计算机切换时间和使用现代程序设计实践）</a:t>
            </a:r>
            <a:r>
              <a:rPr kumimoji="0" lang="zh-CN"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0"/>
              </a:spcAft>
              <a:buClrTx/>
              <a:buSzTx/>
              <a:buFontTx/>
              <a:buNone/>
              <a:defRPr/>
            </a:pPr>
            <a:r>
              <a:rPr kumimoji="0" lang="en-US"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(3)</a:t>
            </a:r>
            <a:r>
              <a:rPr kumimoji="0" lang="zh-CN"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某些</a:t>
            </a:r>
            <a:r>
              <a:rPr kumimoji="0" lang="zh-CN"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成本因素（分析员能力、平台经验、语言和工具经验）对生产率的</a:t>
            </a:r>
            <a:r>
              <a:rPr kumimoji="0" lang="zh-CN" altLang="zh-CN" sz="18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影响增加</a:t>
            </a:r>
            <a:r>
              <a:rPr kumimoji="0" lang="zh-CN"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了，另一些成本因素（程序员能力）的影响减小了。</a:t>
            </a:r>
            <a:endParaRPr kumimoji="0" lang="zh-CN" altLang="zh-CN" sz="18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10" name="1 Título"/>
          <p:cNvSpPr txBox="1"/>
          <p:nvPr/>
        </p:nvSpPr>
        <p:spPr bwMode="auto">
          <a:xfrm>
            <a:off x="26988" y="623411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软件项目管理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13.2.3 COCOMO2</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1682" name="Rectangle 2"/>
          <p:cNvSpPr>
            <a:spLocks noGrp="1" noChangeArrowheads="1"/>
          </p:cNvSpPr>
          <p:nvPr>
            <p:ph type="title"/>
          </p:nvPr>
        </p:nvSpPr>
        <p:spPr>
          <a:xfrm>
            <a:off x="467544" y="188640"/>
            <a:ext cx="8229600" cy="706090"/>
          </a:xfrm>
        </p:spPr>
        <p:txBody>
          <a:bodyPr/>
          <a:p>
            <a:r>
              <a:rPr lang="zh-CN" altLang="en-US" b="1" dirty="0"/>
              <a:t>工作量估算</a:t>
            </a:r>
            <a:r>
              <a:rPr lang="en-US" altLang="zh-CN" sz="5400" b="1" dirty="0" smtClean="0"/>
              <a:t>——</a:t>
            </a:r>
            <a:r>
              <a:rPr lang="en-US" altLang="zh-CN" sz="4000" dirty="0"/>
              <a:t>COCOMO2</a:t>
            </a:r>
            <a:r>
              <a:rPr lang="zh-CN" altLang="en-US" sz="4000" dirty="0"/>
              <a:t>模型 </a:t>
            </a:r>
            <a:endParaRPr lang="zh-CN" altLang="en-US" sz="40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115888"/>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4813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anose="02010509060101010101" pitchFamily="49" charset="-122"/>
                <a:ea typeface="隶书" panose="02010509060101010101" pitchFamily="49" charset="-122"/>
              </a:rPr>
              <a:t>13.3 </a:t>
            </a:r>
            <a:r>
              <a:rPr lang="zh-CN" altLang="en-US" sz="2400">
                <a:solidFill>
                  <a:srgbClr val="D9D9D9"/>
                </a:solidFill>
                <a:latin typeface="隶书" panose="02010509060101010101" pitchFamily="49" charset="-122"/>
                <a:ea typeface="隶书" panose="02010509060101010101" pitchFamily="49" charset="-122"/>
              </a:rPr>
              <a:t>进度计划</a:t>
            </a:r>
            <a:endParaRPr lang="zh-CN" altLang="en-US" sz="2400">
              <a:solidFill>
                <a:srgbClr val="D9D9D9"/>
              </a:solidFill>
              <a:latin typeface="隶书" panose="02010509060101010101" pitchFamily="49" charset="-122"/>
              <a:ea typeface="隶书" panose="02010509060101010101" pitchFamily="49" charset="-122"/>
            </a:endParaRPr>
          </a:p>
        </p:txBody>
      </p:sp>
      <p:sp>
        <p:nvSpPr>
          <p:cNvPr id="4" name="矩形 3"/>
          <p:cNvSpPr/>
          <p:nvPr/>
        </p:nvSpPr>
        <p:spPr>
          <a:xfrm>
            <a:off x="744538" y="2962275"/>
            <a:ext cx="7545387" cy="2308225"/>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进度计划将随着时间的流逝而不断演化。在项目计划的早期，首先制定一个宏观的进度安排表，标识出主要的软件工程活动和这些活动影响到的产品功能。随着项目的进展，把宏观进度表中的每个条目都精化成一个详细进度表，从而标识出完成一个活动所必须实现的一组特定任务，并安排好实现这些任务的进度。</a:t>
            </a:r>
            <a:endParaRPr lang="zh-CN" altLang="zh-CN" sz="2400" kern="100" dirty="0">
              <a:latin typeface="Calibri" panose="020F0502020204030204" pitchFamily="34" charset="0"/>
              <a:cs typeface="Times New Roman" panose="02020603050405020304" pitchFamily="18" charset="0"/>
            </a:endParaRPr>
          </a:p>
        </p:txBody>
      </p:sp>
      <p:sp>
        <p:nvSpPr>
          <p:cNvPr id="8" name="矩形 7"/>
          <p:cNvSpPr/>
          <p:nvPr/>
        </p:nvSpPr>
        <p:spPr>
          <a:xfrm>
            <a:off x="720725" y="1325563"/>
            <a:ext cx="7766050" cy="1570037"/>
          </a:xfrm>
          <a:prstGeom prst="rect">
            <a:avLst/>
          </a:prstGeom>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软件项目的进度安排是这样一种活动，它通过把工作量分配给特定的软件工程任务并规定完成各项任务的起止日期，从而将估算出的项目工作量分布于计划好的项目持续期内。</a:t>
            </a:r>
            <a:endParaRPr lang="zh-CN" altLang="en-US" sz="2400" dirty="0">
              <a:latin typeface="Arial" panose="020B0604020202020204" pitchFamily="34" charset="0"/>
            </a:endParaRPr>
          </a:p>
        </p:txBody>
      </p:sp>
      <p:sp>
        <p:nvSpPr>
          <p:cNvPr id="7"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5"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引言</a:t>
            </a:r>
            <a:endParaRPr lang="zh-CN" altLang="en-US" sz="2400" dirty="0">
              <a:solidFill>
                <a:srgbClr val="D9D9D9"/>
              </a:solidFill>
              <a:latin typeface="+mn-ea"/>
              <a:ea typeface="+mn-ea"/>
            </a:endParaRPr>
          </a:p>
        </p:txBody>
      </p:sp>
      <p:sp>
        <p:nvSpPr>
          <p:cNvPr id="8" name="矩形 7"/>
          <p:cNvSpPr/>
          <p:nvPr/>
        </p:nvSpPr>
        <p:spPr>
          <a:xfrm>
            <a:off x="179512" y="863527"/>
            <a:ext cx="8352928" cy="5121402"/>
          </a:xfrm>
          <a:prstGeom prst="rect">
            <a:avLst/>
          </a:prstGeom>
        </p:spPr>
        <p:txBody>
          <a:bodyPr wrap="square">
            <a:spAutoFit/>
          </a:bodyPr>
          <a:lstStyle/>
          <a:p>
            <a:pPr eaLnBrk="1" hangingPunct="1">
              <a:lnSpc>
                <a:spcPct val="110000"/>
              </a:lnSpc>
              <a:spcBef>
                <a:spcPts val="300"/>
              </a:spcBef>
            </a:pPr>
            <a:r>
              <a:rPr lang="en-US" altLang="zh-CN" sz="2400" dirty="0" smtClean="0">
                <a:solidFill>
                  <a:srgbClr val="0000FF"/>
                </a:solidFill>
              </a:rPr>
              <a:t>     </a:t>
            </a:r>
            <a:r>
              <a:rPr lang="zh-CN" altLang="zh-CN" sz="2400" dirty="0" smtClean="0"/>
              <a:t>软件</a:t>
            </a:r>
            <a:r>
              <a:rPr lang="zh-CN" altLang="zh-CN" sz="2400" dirty="0"/>
              <a:t>项目管理的提出是在</a:t>
            </a:r>
            <a:r>
              <a:rPr lang="en-US" altLang="zh-CN" sz="2400" dirty="0"/>
              <a:t>20</a:t>
            </a:r>
            <a:r>
              <a:rPr lang="zh-CN" altLang="zh-CN" sz="2400" dirty="0"/>
              <a:t>世纪</a:t>
            </a:r>
            <a:r>
              <a:rPr lang="en-US" altLang="zh-CN" sz="2400" dirty="0"/>
              <a:t>70</a:t>
            </a:r>
            <a:r>
              <a:rPr lang="zh-CN" altLang="zh-CN" sz="2400" dirty="0"/>
              <a:t>年代中期，当时美国国防部专门研究了</a:t>
            </a:r>
            <a:r>
              <a:rPr lang="en-US" altLang="zh-CN" sz="2400" dirty="0" err="1"/>
              <a:t>软件开发</a:t>
            </a:r>
            <a:r>
              <a:rPr lang="zh-CN" altLang="zh-CN" sz="2400" dirty="0"/>
              <a:t>不能按时提交</a:t>
            </a:r>
            <a:r>
              <a:rPr lang="zh-CN" altLang="en-US" sz="2400" dirty="0"/>
              <a:t>、</a:t>
            </a:r>
            <a:r>
              <a:rPr lang="zh-CN" altLang="zh-CN" sz="2400" dirty="0"/>
              <a:t>预算超支和质量达不到用户要求的原因，发现</a:t>
            </a:r>
            <a:r>
              <a:rPr lang="en-US" altLang="zh-CN" sz="2400" b="1" dirty="0"/>
              <a:t>70%</a:t>
            </a:r>
            <a:r>
              <a:rPr lang="zh-CN" altLang="zh-CN" sz="2400" dirty="0"/>
              <a:t>的项目是因为</a:t>
            </a:r>
            <a:r>
              <a:rPr lang="zh-CN" altLang="zh-CN" sz="2400" b="1" dirty="0"/>
              <a:t>管理不善</a:t>
            </a:r>
            <a:r>
              <a:rPr lang="zh-CN" altLang="zh-CN" sz="2400" dirty="0"/>
              <a:t>引起的，而非技术原因。</a:t>
            </a:r>
            <a:endParaRPr lang="en-US" altLang="zh-CN" sz="2400" dirty="0"/>
          </a:p>
          <a:p>
            <a:pPr algn="just" eaLnBrk="1" hangingPunct="1">
              <a:lnSpc>
                <a:spcPct val="110000"/>
              </a:lnSpc>
              <a:spcBef>
                <a:spcPts val="300"/>
              </a:spcBef>
            </a:pPr>
            <a:r>
              <a:rPr lang="en-US" altLang="zh-CN" sz="2400" dirty="0" smtClean="0"/>
              <a:t>     </a:t>
            </a:r>
            <a:r>
              <a:rPr lang="zh-CN" altLang="zh-CN" sz="2400" dirty="0" smtClean="0"/>
              <a:t>软件</a:t>
            </a:r>
            <a:r>
              <a:rPr lang="zh-CN" altLang="zh-CN" sz="2400" dirty="0"/>
              <a:t>项目管理和其他的项目管理相比有相当的特殊性。</a:t>
            </a:r>
            <a:endParaRPr lang="zh-CN" altLang="en-US" sz="2400" dirty="0"/>
          </a:p>
          <a:p>
            <a:pPr algn="just" eaLnBrk="1" hangingPunct="1">
              <a:lnSpc>
                <a:spcPct val="110000"/>
              </a:lnSpc>
              <a:spcBef>
                <a:spcPts val="300"/>
              </a:spcBef>
            </a:pPr>
            <a:r>
              <a:rPr lang="zh-CN" altLang="zh-CN" sz="2400" dirty="0"/>
              <a:t>首先，软件是纯知识产品，其开发进度和质量很难估计和</a:t>
            </a:r>
            <a:r>
              <a:rPr lang="zh-CN" altLang="en-US" sz="2400" dirty="0"/>
              <a:t>度量，生产效率也难以预测和保证。</a:t>
            </a:r>
            <a:endParaRPr lang="zh-CN" altLang="en-US" sz="2400" dirty="0"/>
          </a:p>
          <a:p>
            <a:pPr algn="just" eaLnBrk="1" hangingPunct="1">
              <a:lnSpc>
                <a:spcPct val="110000"/>
              </a:lnSpc>
              <a:spcBef>
                <a:spcPts val="300"/>
              </a:spcBef>
            </a:pPr>
            <a:r>
              <a:rPr lang="zh-CN" altLang="en-US" sz="2400" dirty="0"/>
              <a:t>其次，软件系统的复杂性也导致了开发过程中各种风险的难以预见和控制。</a:t>
            </a:r>
            <a:endParaRPr lang="zh-CN" altLang="en-US" sz="2400" dirty="0"/>
          </a:p>
          <a:p>
            <a:pPr algn="just" eaLnBrk="1" hangingPunct="1">
              <a:lnSpc>
                <a:spcPct val="110000"/>
              </a:lnSpc>
              <a:spcBef>
                <a:spcPts val="300"/>
              </a:spcBef>
            </a:pPr>
            <a:r>
              <a:rPr lang="en-US" altLang="zh-CN" sz="2400" smtClean="0"/>
              <a:t>    Windows</a:t>
            </a:r>
            <a:r>
              <a:rPr lang="zh-CN" altLang="en-US" sz="2400" dirty="0"/>
              <a:t>这样的操作系统有</a:t>
            </a:r>
            <a:r>
              <a:rPr lang="en-US" altLang="zh-CN" sz="2400" dirty="0"/>
              <a:t>1500</a:t>
            </a:r>
            <a:r>
              <a:rPr lang="zh-CN" altLang="en-US" sz="2400" dirty="0"/>
              <a:t>万行以上的代码，同时有数千个程序员在进行开发，项目经理都有上百个。这样庞大的系统如果没有很好的管理，其软件质量是难以想象的。</a:t>
            </a:r>
            <a:endParaRPr lang="zh-CN" altLang="en-US" sz="2400" dirty="0"/>
          </a:p>
        </p:txBody>
      </p:sp>
      <p:sp>
        <p:nvSpPr>
          <p:cNvPr id="11" name="标题 1"/>
          <p:cNvSpPr>
            <a:spLocks noGrp="1"/>
          </p:cNvSpPr>
          <p:nvPr>
            <p:ph type="title"/>
          </p:nvPr>
        </p:nvSpPr>
        <p:spPr>
          <a:xfrm>
            <a:off x="457200" y="116632"/>
            <a:ext cx="8229600" cy="706090"/>
          </a:xfrm>
        </p:spPr>
        <p:txBody>
          <a:bodyPr/>
          <a:lstStyle/>
          <a:p>
            <a:pPr>
              <a:defRPr/>
            </a:pPr>
            <a:r>
              <a:rPr lang="zh-CN" altLang="en-US" b="1" dirty="0">
                <a:latin typeface="+mn-ea"/>
              </a:rPr>
              <a:t>第</a:t>
            </a:r>
            <a:r>
              <a:rPr lang="en-US" altLang="zh-CN" b="1" dirty="0">
                <a:latin typeface="+mn-ea"/>
              </a:rPr>
              <a:t>13</a:t>
            </a:r>
            <a:r>
              <a:rPr lang="zh-CN" altLang="en-US" b="1" dirty="0">
                <a:latin typeface="+mn-ea"/>
              </a:rPr>
              <a:t>章  软件</a:t>
            </a:r>
            <a:r>
              <a:rPr lang="zh-CN" altLang="en-US" b="1" dirty="0" smtClean="0">
                <a:latin typeface="+mn-ea"/>
              </a:rPr>
              <a:t>项目管理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115888"/>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4813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anose="02010509060101010101" pitchFamily="49" charset="-122"/>
                <a:ea typeface="隶书" panose="02010509060101010101" pitchFamily="49" charset="-122"/>
              </a:rPr>
              <a:t>13.3 </a:t>
            </a:r>
            <a:r>
              <a:rPr lang="zh-CN" altLang="en-US" sz="2400">
                <a:solidFill>
                  <a:srgbClr val="D9D9D9"/>
                </a:solidFill>
                <a:latin typeface="隶书" panose="02010509060101010101" pitchFamily="49" charset="-122"/>
                <a:ea typeface="隶书" panose="02010509060101010101" pitchFamily="49" charset="-122"/>
              </a:rPr>
              <a:t>进度计划</a:t>
            </a:r>
            <a:endParaRPr lang="zh-CN" altLang="en-US" sz="2400">
              <a:solidFill>
                <a:srgbClr val="D9D9D9"/>
              </a:solidFill>
              <a:latin typeface="隶书" panose="02010509060101010101" pitchFamily="49" charset="-122"/>
              <a:ea typeface="隶书" panose="02010509060101010101" pitchFamily="49" charset="-122"/>
            </a:endParaRPr>
          </a:p>
        </p:txBody>
      </p:sp>
      <p:sp>
        <p:nvSpPr>
          <p:cNvPr id="4" name="矩形 3"/>
          <p:cNvSpPr/>
          <p:nvPr/>
        </p:nvSpPr>
        <p:spPr>
          <a:xfrm>
            <a:off x="395605" y="1103630"/>
            <a:ext cx="5483225" cy="491490"/>
          </a:xfrm>
          <a:prstGeom prst="rect">
            <a:avLst/>
          </a:prstGeom>
        </p:spPr>
        <p:txBody>
          <a:bodyPr wrap="square">
            <a:spAutoFit/>
          </a:bodyPr>
          <a:lstStyle/>
          <a:p>
            <a:pPr algn="just" eaLnBrk="1" hangingPunct="1">
              <a:spcAft>
                <a:spcPts val="0"/>
              </a:spcAft>
              <a:defRPr/>
            </a:pPr>
            <a:r>
              <a:rPr lang="en-US" altLang="zh-CN" sz="2600" kern="100" dirty="0">
                <a:solidFill>
                  <a:schemeClr val="tx1"/>
                </a:solidFill>
                <a:latin typeface="Calibri" panose="020F0502020204030204" pitchFamily="34" charset="0"/>
                <a:cs typeface="Times New Roman" panose="02020603050405020304" pitchFamily="18" charset="0"/>
              </a:rPr>
              <a:t>    </a:t>
            </a:r>
            <a:r>
              <a:rPr lang="zh-CN" altLang="en-US" sz="2600" b="1" kern="0" noProof="0" dirty="0" smtClean="0">
                <a:ln>
                  <a:noFill/>
                </a:ln>
                <a:solidFill>
                  <a:schemeClr val="tx1"/>
                </a:solidFill>
                <a:effectLst/>
                <a:uLnTx/>
                <a:uFillTx/>
                <a:latin typeface="+mn-lt"/>
                <a:ea typeface="楷体_GB2312" pitchFamily="49" charset="-122"/>
                <a:sym typeface="+mn-ea"/>
              </a:rPr>
              <a:t>制订项目进度计划的条件</a:t>
            </a:r>
            <a:endParaRPr lang="zh-CN" altLang="en-US" sz="2600" b="1" kern="0" noProof="0" dirty="0" smtClean="0">
              <a:ln>
                <a:noFill/>
              </a:ln>
              <a:solidFill>
                <a:schemeClr val="tx1"/>
              </a:solidFill>
              <a:effectLst/>
              <a:uLnTx/>
              <a:uFillTx/>
              <a:latin typeface="+mn-lt"/>
              <a:ea typeface="楷体_GB2312" pitchFamily="49" charset="-122"/>
              <a:cs typeface="Times New Roman" panose="02020603050405020304" pitchFamily="18" charset="0"/>
              <a:sym typeface="+mn-ea"/>
            </a:endParaRPr>
          </a:p>
        </p:txBody>
      </p:sp>
      <p:sp>
        <p:nvSpPr>
          <p:cNvPr id="7"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40291" name="Rectangle 3"/>
          <p:cNvSpPr>
            <a:spLocks noGrp="1"/>
          </p:cNvSpPr>
          <p:nvPr>
            <p:ph idx="1"/>
          </p:nvPr>
        </p:nvSpPr>
        <p:spPr>
          <a:xfrm>
            <a:off x="179705" y="1595120"/>
            <a:ext cx="8856345" cy="4476750"/>
          </a:xfrm>
        </p:spPr>
        <p:txBody>
          <a:bodyPr vert="horz" wrap="square" lIns="91440" tIns="45720" rIns="91440" bIns="45720" anchor="t" anchorCtr="0"/>
          <a:p>
            <a:pPr marL="60960" marR="0" lvl="0" indent="395605" algn="l" defTabSz="914400" rtl="0" eaLnBrk="1" latinLnBrk="0" hangingPunct="1">
              <a:lnSpc>
                <a:spcPct val="120000"/>
              </a:lnSpc>
              <a:spcBef>
                <a:spcPts val="0"/>
              </a:spcBef>
              <a:spcAft>
                <a:spcPct val="0"/>
              </a:spcAft>
              <a:buClrTx/>
              <a:buSzTx/>
              <a:buFontTx/>
              <a:buNone/>
              <a:defRPr/>
            </a:pPr>
            <a:r>
              <a:rPr lang="en-US" altLang="zh-CN" sz="2200" kern="100" dirty="0">
                <a:latin typeface="Calibri" panose="020F0502020204030204" pitchFamily="34" charset="0"/>
                <a:ea typeface="宋体" panose="02010600030101010101" pitchFamily="2" charset="-122"/>
                <a:cs typeface="Times New Roman" panose="02020603050405020304" pitchFamily="18" charset="0"/>
                <a:sym typeface="+mn-ea"/>
              </a:rPr>
              <a:t>制订项目进度安排计划是为了实施，自然希望越准确，越符合实际越好，但是怎样才能做到这一点，需要在这以前做些工作，创造良好的条件，使得进度安排的确定是有根据的。</a:t>
            </a:r>
            <a:endParaRPr kumimoji="0" lang="en-US" altLang="zh-CN" sz="2200" i="0" u="none" strike="noStrike" kern="100" cap="none" spc="0" normalizeH="0" baseline="0" dirty="0">
              <a:solidFill>
                <a:schemeClr val="tx1"/>
              </a:solidFill>
              <a:latin typeface="Calibri" panose="020F0502020204030204" pitchFamily="34" charset="0"/>
              <a:ea typeface="宋体" panose="02010600030101010101" pitchFamily="2" charset="-122"/>
              <a:cs typeface="Times New Roman" panose="02020603050405020304" pitchFamily="18" charset="0"/>
            </a:endParaRPr>
          </a:p>
          <a:p>
            <a:pPr eaLnBrk="1" latinLnBrk="0" hangingPunct="1">
              <a:lnSpc>
                <a:spcPct val="120000"/>
              </a:lnSpc>
              <a:spcBef>
                <a:spcPts val="0"/>
              </a:spcBef>
              <a:buNone/>
            </a:pPr>
            <a:r>
              <a:rPr lang="zh-CN" altLang="en-US" sz="2200" dirty="0">
                <a:ea typeface="楷体_GB2312" pitchFamily="49" charset="-122"/>
              </a:rPr>
              <a:t>这些条件包括以下</a:t>
            </a:r>
            <a:r>
              <a:rPr lang="en-US" altLang="zh-CN" sz="2200" dirty="0">
                <a:ea typeface="楷体_GB2312" pitchFamily="49" charset="-122"/>
              </a:rPr>
              <a:t>7</a:t>
            </a:r>
            <a:r>
              <a:rPr lang="zh-CN" altLang="en-US" sz="2200" dirty="0">
                <a:ea typeface="楷体_GB2312" pitchFamily="49" charset="-122"/>
              </a:rPr>
              <a:t>条：</a:t>
            </a:r>
            <a:endParaRPr lang="zh-CN" altLang="en-US" sz="2200" dirty="0">
              <a:ea typeface="楷体_GB2312" pitchFamily="49" charset="-122"/>
            </a:endParaRPr>
          </a:p>
          <a:p>
            <a:pPr eaLnBrk="1" latinLnBrk="0" hangingPunct="1">
              <a:lnSpc>
                <a:spcPct val="120000"/>
              </a:lnSpc>
              <a:spcBef>
                <a:spcPts val="0"/>
              </a:spcBef>
              <a:buNone/>
            </a:pPr>
            <a:r>
              <a:rPr lang="zh-CN" altLang="en-US" sz="2200" dirty="0">
                <a:ea typeface="楷体_GB2312" pitchFamily="49" charset="-122"/>
              </a:rPr>
              <a:t>（</a:t>
            </a:r>
            <a:r>
              <a:rPr lang="en-US" altLang="zh-CN" sz="2200" dirty="0">
                <a:ea typeface="楷体_GB2312" pitchFamily="49" charset="-122"/>
              </a:rPr>
              <a:t>1</a:t>
            </a:r>
            <a:r>
              <a:rPr lang="zh-CN" altLang="en-US" sz="2200" dirty="0">
                <a:ea typeface="楷体_GB2312" pitchFamily="49" charset="-122"/>
              </a:rPr>
              <a:t>）</a:t>
            </a:r>
            <a:r>
              <a:rPr lang="zh-CN" altLang="en-US" sz="2200" dirty="0">
                <a:solidFill>
                  <a:srgbClr val="3333CC"/>
                </a:solidFill>
                <a:ea typeface="楷体_GB2312" pitchFamily="49" charset="-122"/>
              </a:rPr>
              <a:t>项目分解</a:t>
            </a:r>
            <a:r>
              <a:rPr lang="zh-CN" altLang="en-US" sz="2200" dirty="0">
                <a:ea typeface="楷体_GB2312" pitchFamily="49" charset="-122"/>
              </a:rPr>
              <a:t>。无论多么大、多么复杂的项目都必须首先将其划分成能够管理的若干活动和若干任务</a:t>
            </a:r>
            <a:endParaRPr lang="zh-CN" altLang="en-US" sz="2200" dirty="0">
              <a:ea typeface="楷体_GB2312" pitchFamily="49" charset="-122"/>
            </a:endParaRPr>
          </a:p>
          <a:p>
            <a:pPr eaLnBrk="1" latinLnBrk="0" hangingPunct="1">
              <a:lnSpc>
                <a:spcPct val="120000"/>
              </a:lnSpc>
              <a:spcBef>
                <a:spcPts val="0"/>
              </a:spcBef>
              <a:buNone/>
            </a:pPr>
            <a:r>
              <a:rPr lang="zh-CN" altLang="en-US" sz="2200" dirty="0">
                <a:ea typeface="楷体_GB2312" pitchFamily="49" charset="-122"/>
              </a:rPr>
              <a:t>（</a:t>
            </a:r>
            <a:r>
              <a:rPr lang="en-US" altLang="zh-CN" sz="2200" dirty="0">
                <a:ea typeface="楷体_GB2312" pitchFamily="49" charset="-122"/>
              </a:rPr>
              <a:t>2</a:t>
            </a:r>
            <a:r>
              <a:rPr lang="zh-CN" altLang="en-US" sz="2200" dirty="0">
                <a:ea typeface="楷体_GB2312" pitchFamily="49" charset="-122"/>
              </a:rPr>
              <a:t>）</a:t>
            </a:r>
            <a:r>
              <a:rPr lang="zh-CN" altLang="en-US" sz="2200" dirty="0">
                <a:solidFill>
                  <a:srgbClr val="3333CC"/>
                </a:solidFill>
                <a:ea typeface="楷体_GB2312" pitchFamily="49" charset="-122"/>
              </a:rPr>
              <a:t>确定各部分之间的相互关系</a:t>
            </a:r>
            <a:r>
              <a:rPr lang="zh-CN" altLang="en-US" sz="2200" dirty="0">
                <a:ea typeface="楷体_GB2312" pitchFamily="49" charset="-122"/>
              </a:rPr>
              <a:t>。划分后的活动和任务按项目本身的要求，必定存在着一定的依赖关系，如谁先谁后，或两者应该并行互不依赖等。 </a:t>
            </a:r>
            <a:endParaRPr lang="zh-CN" altLang="en-US" sz="2200" dirty="0">
              <a:ea typeface="楷体_GB2312" pitchFamily="49" charset="-122"/>
            </a:endParaRPr>
          </a:p>
          <a:p>
            <a:pPr eaLnBrk="1" latinLnBrk="0" hangingPunct="1">
              <a:lnSpc>
                <a:spcPct val="120000"/>
              </a:lnSpc>
              <a:spcBef>
                <a:spcPts val="0"/>
              </a:spcBef>
              <a:buNone/>
            </a:pPr>
            <a:r>
              <a:rPr lang="zh-CN" altLang="en-US" sz="2200" dirty="0">
                <a:ea typeface="楷体_GB2312" pitchFamily="49" charset="-122"/>
              </a:rPr>
              <a:t>（</a:t>
            </a:r>
            <a:r>
              <a:rPr lang="en-US" altLang="zh-CN" sz="2200" dirty="0">
                <a:ea typeface="楷体_GB2312" pitchFamily="49" charset="-122"/>
              </a:rPr>
              <a:t>3</a:t>
            </a:r>
            <a:r>
              <a:rPr lang="zh-CN" altLang="en-US" sz="2200" dirty="0">
                <a:ea typeface="楷体_GB2312" pitchFamily="49" charset="-122"/>
              </a:rPr>
              <a:t>）</a:t>
            </a:r>
            <a:r>
              <a:rPr lang="zh-CN" altLang="en-US" sz="2200" dirty="0">
                <a:solidFill>
                  <a:srgbClr val="3333CC"/>
                </a:solidFill>
                <a:ea typeface="楷体_GB2312" pitchFamily="49" charset="-122"/>
              </a:rPr>
              <a:t>时间分配</a:t>
            </a:r>
            <a:r>
              <a:rPr lang="zh-CN" altLang="en-US" sz="2200" dirty="0">
                <a:ea typeface="楷体_GB2312" pitchFamily="49" charset="-122"/>
              </a:rPr>
              <a:t>。为每项活动和任务分配需要的时间，如需要多少人天的工作量。</a:t>
            </a:r>
            <a:endParaRPr lang="zh-CN" altLang="en-US" sz="22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xEl>
                                              <p:charRg st="0" end="0"/>
                                            </p:txEl>
                                          </p:spTgt>
                                        </p:tgtEl>
                                        <p:attrNameLst>
                                          <p:attrName>style.visibility</p:attrName>
                                        </p:attrNameLst>
                                      </p:cBhvr>
                                      <p:to>
                                        <p:strVal val="visible"/>
                                      </p:to>
                                    </p:set>
                                    <p:anim calcmode="lin" valueType="num">
                                      <p:cBhvr additive="base">
                                        <p:cTn id="7" dur="500" fill="hold"/>
                                        <p:tgtEl>
                                          <p:spTgt spid="140291">
                                            <p:txEl>
                                              <p:char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char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1">
                                            <p:txEl>
                                              <p:charRg st="0" end="12"/>
                                            </p:txEl>
                                          </p:spTgt>
                                        </p:tgtEl>
                                        <p:attrNameLst>
                                          <p:attrName>style.visibility</p:attrName>
                                        </p:attrNameLst>
                                      </p:cBhvr>
                                      <p:to>
                                        <p:strVal val="visible"/>
                                      </p:to>
                                    </p:set>
                                    <p:anim calcmode="lin" valueType="num">
                                      <p:cBhvr additive="base">
                                        <p:cTn id="13" dur="500" fill="hold"/>
                                        <p:tgtEl>
                                          <p:spTgt spid="140291">
                                            <p:txEl>
                                              <p:charRg st="0" end="1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91">
                                            <p:txEl>
                                              <p:charRg st="12" end="39"/>
                                            </p:txEl>
                                          </p:spTgt>
                                        </p:tgtEl>
                                        <p:attrNameLst>
                                          <p:attrName>style.visibility</p:attrName>
                                        </p:attrNameLst>
                                      </p:cBhvr>
                                      <p:to>
                                        <p:strVal val="visible"/>
                                      </p:to>
                                    </p:set>
                                    <p:anim calcmode="lin" valueType="num">
                                      <p:cBhvr additive="base">
                                        <p:cTn id="19" dur="500" fill="hold"/>
                                        <p:tgtEl>
                                          <p:spTgt spid="140291">
                                            <p:txEl>
                                              <p:charRg st="12" end="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charRg st="12" end="3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7175" y="115888"/>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4813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anose="02010509060101010101" pitchFamily="49" charset="-122"/>
                <a:ea typeface="隶书" panose="02010509060101010101" pitchFamily="49" charset="-122"/>
              </a:rPr>
              <a:t>13.3 </a:t>
            </a:r>
            <a:r>
              <a:rPr lang="zh-CN" altLang="en-US" sz="2400">
                <a:solidFill>
                  <a:srgbClr val="D9D9D9"/>
                </a:solidFill>
                <a:latin typeface="隶书" panose="02010509060101010101" pitchFamily="49" charset="-122"/>
                <a:ea typeface="隶书" panose="02010509060101010101" pitchFamily="49" charset="-122"/>
              </a:rPr>
              <a:t>进度计划</a:t>
            </a:r>
            <a:endParaRPr lang="zh-CN" altLang="en-US" sz="2400">
              <a:solidFill>
                <a:srgbClr val="D9D9D9"/>
              </a:solidFill>
              <a:latin typeface="隶书" panose="02010509060101010101" pitchFamily="49" charset="-122"/>
              <a:ea typeface="隶书" panose="02010509060101010101" pitchFamily="49" charset="-122"/>
            </a:endParaRPr>
          </a:p>
        </p:txBody>
      </p:sp>
      <p:sp>
        <p:nvSpPr>
          <p:cNvPr id="7"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40291" name="Rectangle 3"/>
          <p:cNvSpPr>
            <a:spLocks noGrp="1"/>
          </p:cNvSpPr>
          <p:nvPr>
            <p:ph idx="1"/>
          </p:nvPr>
        </p:nvSpPr>
        <p:spPr>
          <a:xfrm>
            <a:off x="257175" y="1407795"/>
            <a:ext cx="8604250" cy="4279265"/>
          </a:xfrm>
        </p:spPr>
        <p:txBody>
          <a:bodyPr vert="horz" wrap="square" lIns="91440" tIns="45720" rIns="91440" bIns="45720" anchor="t" anchorCtr="0"/>
          <a:p>
            <a:pPr marL="0" lvl="0" indent="0" eaLnBrk="1" hangingPunct="1">
              <a:lnSpc>
                <a:spcPct val="120000"/>
              </a:lnSpc>
              <a:buNone/>
            </a:pPr>
            <a:r>
              <a:rPr lang="zh-CN" altLang="en-US" sz="2400" dirty="0">
                <a:ea typeface="楷体_GB2312" pitchFamily="49" charset="-122"/>
                <a:sym typeface="+mn-ea"/>
              </a:rPr>
              <a:t>（</a:t>
            </a:r>
            <a:r>
              <a:rPr lang="en-US" altLang="zh-CN" sz="2400" dirty="0">
                <a:ea typeface="楷体_GB2312" pitchFamily="49" charset="-122"/>
                <a:sym typeface="+mn-ea"/>
              </a:rPr>
              <a:t>4</a:t>
            </a:r>
            <a:r>
              <a:rPr lang="zh-CN" altLang="en-US" sz="2400" dirty="0">
                <a:ea typeface="楷体_GB2312" pitchFamily="49" charset="-122"/>
                <a:sym typeface="+mn-ea"/>
              </a:rPr>
              <a:t>）</a:t>
            </a:r>
            <a:r>
              <a:rPr lang="zh-CN" altLang="en-US" sz="2400" dirty="0">
                <a:solidFill>
                  <a:srgbClr val="3333CC"/>
                </a:solidFill>
                <a:ea typeface="楷体_GB2312" pitchFamily="49" charset="-122"/>
                <a:sym typeface="+mn-ea"/>
              </a:rPr>
              <a:t>确认投入的工作量</a:t>
            </a:r>
            <a:r>
              <a:rPr lang="zh-CN" altLang="en-US" sz="2400" dirty="0">
                <a:ea typeface="楷体_GB2312" pitchFamily="49" charset="-122"/>
                <a:sym typeface="+mn-ea"/>
              </a:rPr>
              <a:t>。应确认按项目要求的人力投入工作量在实际工作中能够予以满足，而不致出现某些工作阶段人力投入不足的现象。</a:t>
            </a:r>
            <a:endParaRPr lang="zh-CN" altLang="en-US" sz="2400" dirty="0">
              <a:ea typeface="楷体_GB2312" pitchFamily="49" charset="-122"/>
            </a:endParaRPr>
          </a:p>
          <a:p>
            <a:pPr marL="0" lvl="0" indent="0" eaLnBrk="1" hangingPunct="1">
              <a:lnSpc>
                <a:spcPct val="120000"/>
              </a:lnSpc>
              <a:buNone/>
            </a:pPr>
            <a:r>
              <a:rPr lang="zh-CN" altLang="en-US" sz="2400" dirty="0">
                <a:ea typeface="楷体_GB2312" pitchFamily="49" charset="-122"/>
                <a:sym typeface="+mn-ea"/>
              </a:rPr>
              <a:t>（</a:t>
            </a:r>
            <a:r>
              <a:rPr lang="en-US" altLang="zh-CN" sz="2400" dirty="0">
                <a:ea typeface="楷体_GB2312" pitchFamily="49" charset="-122"/>
                <a:sym typeface="+mn-ea"/>
              </a:rPr>
              <a:t>5</a:t>
            </a:r>
            <a:r>
              <a:rPr lang="zh-CN" altLang="en-US" sz="2400" dirty="0">
                <a:ea typeface="楷体_GB2312" pitchFamily="49" charset="-122"/>
                <a:sym typeface="+mn-ea"/>
              </a:rPr>
              <a:t>）</a:t>
            </a:r>
            <a:r>
              <a:rPr lang="zh-CN" altLang="en-US" sz="2400" dirty="0">
                <a:solidFill>
                  <a:srgbClr val="3333CC"/>
                </a:solidFill>
                <a:ea typeface="楷体_GB2312" pitchFamily="49" charset="-122"/>
                <a:sym typeface="+mn-ea"/>
              </a:rPr>
              <a:t>确定人员的责任</a:t>
            </a:r>
            <a:r>
              <a:rPr lang="zh-CN" altLang="en-US" sz="2400" dirty="0">
                <a:ea typeface="楷体_GB2312" pitchFamily="49" charset="-122"/>
                <a:sym typeface="+mn-ea"/>
              </a:rPr>
              <a:t>。</a:t>
            </a:r>
            <a:endParaRPr lang="zh-CN" altLang="en-US" sz="2400" dirty="0">
              <a:ea typeface="楷体_GB2312" pitchFamily="49" charset="-122"/>
            </a:endParaRPr>
          </a:p>
          <a:p>
            <a:pPr marL="0" lvl="0" indent="0" eaLnBrk="1" hangingPunct="1">
              <a:lnSpc>
                <a:spcPct val="120000"/>
              </a:lnSpc>
              <a:buNone/>
            </a:pPr>
            <a:r>
              <a:rPr lang="zh-CN" altLang="en-US" sz="2400" dirty="0">
                <a:ea typeface="楷体_GB2312" pitchFamily="49" charset="-122"/>
                <a:sym typeface="+mn-ea"/>
              </a:rPr>
              <a:t>（</a:t>
            </a:r>
            <a:r>
              <a:rPr lang="en-US" altLang="zh-CN" sz="2400" dirty="0">
                <a:ea typeface="楷体_GB2312" pitchFamily="49" charset="-122"/>
                <a:sym typeface="+mn-ea"/>
              </a:rPr>
              <a:t>6</a:t>
            </a:r>
            <a:r>
              <a:rPr lang="zh-CN" altLang="en-US" sz="2400" dirty="0">
                <a:ea typeface="楷体_GB2312" pitchFamily="49" charset="-122"/>
                <a:sym typeface="+mn-ea"/>
              </a:rPr>
              <a:t>）</a:t>
            </a:r>
            <a:r>
              <a:rPr lang="zh-CN" altLang="en-US" sz="2400" dirty="0">
                <a:solidFill>
                  <a:srgbClr val="3333CC"/>
                </a:solidFill>
                <a:ea typeface="楷体_GB2312" pitchFamily="49" charset="-122"/>
                <a:sym typeface="+mn-ea"/>
              </a:rPr>
              <a:t>规定工作成果</a:t>
            </a:r>
            <a:r>
              <a:rPr lang="zh-CN" altLang="en-US" sz="2400" dirty="0">
                <a:ea typeface="楷体_GB2312" pitchFamily="49" charset="-122"/>
                <a:sym typeface="+mn-ea"/>
              </a:rPr>
              <a:t>。任何分配的任务都应给出符合要求的工作成果，它应该是整个项目的一个组成部分。</a:t>
            </a:r>
            <a:endParaRPr lang="zh-CN" altLang="en-US" sz="2400" dirty="0">
              <a:ea typeface="楷体_GB2312" pitchFamily="49" charset="-122"/>
            </a:endParaRPr>
          </a:p>
          <a:p>
            <a:pPr marL="0" lvl="0" indent="0" eaLnBrk="1" hangingPunct="1">
              <a:lnSpc>
                <a:spcPct val="120000"/>
              </a:lnSpc>
              <a:buNone/>
            </a:pPr>
            <a:r>
              <a:rPr lang="zh-CN" altLang="en-US" sz="2400" dirty="0">
                <a:ea typeface="楷体_GB2312" pitchFamily="49" charset="-122"/>
                <a:sym typeface="+mn-ea"/>
              </a:rPr>
              <a:t>（</a:t>
            </a:r>
            <a:r>
              <a:rPr lang="en-US" altLang="zh-CN" sz="2400" dirty="0">
                <a:ea typeface="楷体_GB2312" pitchFamily="49" charset="-122"/>
                <a:sym typeface="+mn-ea"/>
              </a:rPr>
              <a:t>7</a:t>
            </a:r>
            <a:r>
              <a:rPr lang="zh-CN" altLang="en-US" sz="2400" dirty="0">
                <a:ea typeface="楷体_GB2312" pitchFamily="49" charset="-122"/>
                <a:sym typeface="+mn-ea"/>
              </a:rPr>
              <a:t>）</a:t>
            </a:r>
            <a:r>
              <a:rPr lang="zh-CN" altLang="en-US" sz="2400" dirty="0">
                <a:solidFill>
                  <a:srgbClr val="3333CC"/>
                </a:solidFill>
                <a:ea typeface="楷体_GB2312" pitchFamily="49" charset="-122"/>
                <a:sym typeface="+mn-ea"/>
              </a:rPr>
              <a:t>规定里程碑</a:t>
            </a:r>
            <a:r>
              <a:rPr lang="zh-CN" altLang="en-US" sz="2400" dirty="0">
                <a:ea typeface="楷体_GB2312" pitchFamily="49" charset="-122"/>
                <a:sym typeface="+mn-ea"/>
              </a:rPr>
              <a:t>。任何一项工作完成后需经过一定形式的检验，如经过评审或审核（批准）得到认可，被认为确已完成，表示一个里程碑已经完成。</a:t>
            </a:r>
            <a:r>
              <a:rPr lang="zh-CN" altLang="en-US" sz="2400" dirty="0">
                <a:solidFill>
                  <a:srgbClr val="CC0000"/>
                </a:solidFill>
                <a:ea typeface="楷体_GB2312" pitchFamily="49" charset="-122"/>
                <a:sym typeface="+mn-ea"/>
              </a:rPr>
              <a:t>里程碑</a:t>
            </a:r>
            <a:r>
              <a:rPr lang="zh-CN" altLang="en-US" sz="2400" dirty="0">
                <a:ea typeface="楷体_GB2312" pitchFamily="49" charset="-122"/>
                <a:sym typeface="+mn-ea"/>
              </a:rPr>
              <a:t>也被称为</a:t>
            </a:r>
            <a:r>
              <a:rPr lang="zh-CN" altLang="en-US" sz="2400" dirty="0">
                <a:solidFill>
                  <a:srgbClr val="CC0000"/>
                </a:solidFill>
                <a:ea typeface="楷体_GB2312" pitchFamily="49" charset="-122"/>
                <a:sym typeface="+mn-ea"/>
              </a:rPr>
              <a:t>基线</a:t>
            </a:r>
            <a:r>
              <a:rPr lang="zh-CN" altLang="en-US" sz="2400" dirty="0">
                <a:ea typeface="楷体_GB2312" pitchFamily="49" charset="-122"/>
                <a:sym typeface="+mn-ea"/>
              </a:rPr>
              <a:t>。</a:t>
            </a:r>
            <a:endParaRPr lang="zh-CN" altLang="en-US" sz="2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0291">
                                            <p:txEl>
                                              <p:charRg st="0" end="12"/>
                                            </p:txEl>
                                          </p:spTgt>
                                        </p:tgtEl>
                                        <p:attrNameLst>
                                          <p:attrName>style.visibility</p:attrName>
                                        </p:attrNameLst>
                                      </p:cBhvr>
                                      <p:to>
                                        <p:strVal val="visible"/>
                                      </p:to>
                                    </p:set>
                                    <p:anim calcmode="lin" valueType="num">
                                      <p:cBhvr additive="base">
                                        <p:cTn id="7" dur="500" fill="hold"/>
                                        <p:tgtEl>
                                          <p:spTgt spid="140291">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0291">
                                            <p:txEl>
                                              <p:charRg st="3" end="3"/>
                                            </p:txEl>
                                          </p:spTgt>
                                        </p:tgtEl>
                                        <p:attrNameLst>
                                          <p:attrName>style.visibility</p:attrName>
                                        </p:attrNameLst>
                                      </p:cBhvr>
                                      <p:to>
                                        <p:strVal val="visible"/>
                                      </p:to>
                                    </p:set>
                                    <p:anim calcmode="lin" valueType="num">
                                      <p:cBhvr additive="base">
                                        <p:cTn id="13" dur="500" fill="hold"/>
                                        <p:tgtEl>
                                          <p:spTgt spid="140291">
                                            <p:txEl>
                                              <p:char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char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0291">
                                            <p:txEl>
                                              <p:charRg st="4" end="4"/>
                                            </p:txEl>
                                          </p:spTgt>
                                        </p:tgtEl>
                                        <p:attrNameLst>
                                          <p:attrName>style.visibility</p:attrName>
                                        </p:attrNameLst>
                                      </p:cBhvr>
                                      <p:to>
                                        <p:strVal val="visible"/>
                                      </p:to>
                                    </p:set>
                                    <p:anim calcmode="lin" valueType="num">
                                      <p:cBhvr additive="base">
                                        <p:cTn id="19" dur="500" fill="hold"/>
                                        <p:tgtEl>
                                          <p:spTgt spid="140291">
                                            <p:txEl>
                                              <p:char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char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0291">
                                            <p:txEl>
                                              <p:charRg st="6" end="6"/>
                                            </p:txEl>
                                          </p:spTgt>
                                        </p:tgtEl>
                                        <p:attrNameLst>
                                          <p:attrName>style.visibility</p:attrName>
                                        </p:attrNameLst>
                                      </p:cBhvr>
                                      <p:to>
                                        <p:strVal val="visible"/>
                                      </p:to>
                                    </p:set>
                                    <p:anim calcmode="lin" valueType="num">
                                      <p:cBhvr additive="base">
                                        <p:cTn id="25" dur="500" fill="hold"/>
                                        <p:tgtEl>
                                          <p:spTgt spid="140291">
                                            <p:txEl>
                                              <p:char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char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13.3.1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估算</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开发时间</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内容占位符 2"/>
          <p:cNvSpPr>
            <a:spLocks noGrp="1"/>
          </p:cNvSpPr>
          <p:nvPr>
            <p:ph idx="1" hasCustomPrompt="1"/>
          </p:nvPr>
        </p:nvSpPr>
        <p:spPr>
          <a:xfrm>
            <a:off x="422275" y="1052513"/>
            <a:ext cx="8229600" cy="5762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1" lang="en-US" altLang="zh-CN" sz="3200" b="1" i="0" u="none" strike="noStrike" kern="1200" cap="none" spc="0" normalizeH="0" baseline="0" noProof="0" dirty="0" smtClean="0">
                <a:ln>
                  <a:noFill/>
                </a:ln>
                <a:solidFill>
                  <a:schemeClr val="tx1"/>
                </a:solidFill>
                <a:effectLst/>
                <a:uLnTx/>
                <a:uFillTx/>
                <a:latin typeface="+mn-ea"/>
                <a:ea typeface="+mn-ea"/>
                <a:cs typeface="+mn-cs"/>
              </a:rPr>
              <a:t>13.3.1 </a:t>
            </a:r>
            <a:r>
              <a:rPr kumimoji="1" lang="zh-CN" altLang="en-US" sz="3200" b="1" i="0" u="none" strike="noStrike" kern="1200" cap="none" spc="0" normalizeH="0" baseline="0" noProof="0" dirty="0" smtClean="0">
                <a:ln>
                  <a:noFill/>
                </a:ln>
                <a:solidFill>
                  <a:schemeClr val="tx1"/>
                </a:solidFill>
                <a:effectLst/>
                <a:uLnTx/>
                <a:uFillTx/>
                <a:latin typeface="+mn-ea"/>
                <a:ea typeface="+mn-ea"/>
                <a:cs typeface="+mn-cs"/>
              </a:rPr>
              <a:t>估算开发时间</a:t>
            </a:r>
            <a:endParaRPr kumimoji="1" lang="zh-CN" altLang="en-US" sz="3200" b="1" i="0" u="none" strike="noStrike" kern="1200" cap="none" spc="0" normalizeH="0" baseline="0" noProof="0" dirty="0">
              <a:ln>
                <a:noFill/>
              </a:ln>
              <a:solidFill>
                <a:schemeClr val="tx1"/>
              </a:solidFill>
              <a:effectLst/>
              <a:uLnTx/>
              <a:uFillTx/>
              <a:latin typeface="+mn-ea"/>
              <a:ea typeface="+mn-ea"/>
              <a:cs typeface="+mn-cs"/>
            </a:endParaRPr>
          </a:p>
        </p:txBody>
      </p:sp>
      <p:sp>
        <p:nvSpPr>
          <p:cNvPr id="3" name="矩形 2"/>
          <p:cNvSpPr/>
          <p:nvPr/>
        </p:nvSpPr>
        <p:spPr>
          <a:xfrm>
            <a:off x="568325" y="1884363"/>
            <a:ext cx="8064500" cy="3784600"/>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成本</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估算模型也同时提供了估算开发时间</a:t>
            </a: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T</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的方程。与工作量方程不同，各种模型估算开发时间的方程很相似，例如： </a:t>
            </a:r>
            <a:endPar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457200" marR="0" lvl="1"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a:t>
            </a:r>
            <a:r>
              <a:rPr kumimoji="0" lang="en-US" altLang="zh-CN" sz="2400" b="0" i="0" u="none" strike="noStrike" kern="100" cap="none" spc="0" normalizeH="0" baseline="0" noProof="0" dirty="0" err="1"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Walston_Felix</a:t>
            </a: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模型</a:t>
            </a: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T=2.5E</a:t>
            </a:r>
            <a:r>
              <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0.35</a:t>
            </a:r>
            <a:endPar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457200" marR="0" lvl="1"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2) </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原始的</a:t>
            </a: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COCOMO</a:t>
            </a: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模型</a:t>
            </a: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T=2.5E</a:t>
            </a:r>
            <a:r>
              <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0.38</a:t>
            </a:r>
            <a:endPar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457200" marR="0" lvl="1"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3) COCOMO2</a:t>
            </a: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模型</a:t>
            </a: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T=3.0E</a:t>
            </a:r>
            <a:r>
              <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0.33+0.2</a:t>
            </a:r>
            <a:r>
              <a:rPr kumimoji="0" lang="zh-CN" altLang="zh-CN" sz="2400" b="1" i="0" u="none" strike="noStrike" kern="100" cap="none" spc="0" normalizeH="0" baseline="3000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kern="100" cap="none" spc="0" normalizeH="0" baseline="3000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(b-1.01</a:t>
            </a:r>
            <a:r>
              <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457200" marR="0" lvl="1"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4) Putnam</a:t>
            </a: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模型</a:t>
            </a:r>
            <a:r>
              <a:rPr kumimoji="0" lang="en-US"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T=2.4E</a:t>
            </a:r>
            <a:r>
              <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1/3</a:t>
            </a:r>
            <a:endParaRPr kumimoji="0" lang="en-US" altLang="zh-CN" sz="2400" b="0" i="0" u="none" strike="noStrike" kern="100" cap="none" spc="0" normalizeH="0" baseline="3000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ts val="0"/>
              </a:spcAft>
              <a:buClrTx/>
              <a:buSzTx/>
              <a:buFontTx/>
              <a:buNone/>
              <a:defRPr/>
            </a:pP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其中</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457200" marR="0" lvl="1"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E</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是开发</a:t>
            </a:r>
            <a:r>
              <a:rPr kumimoji="0" lang="zh-CN" altLang="zh-CN" sz="24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工作量（以</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人月为单位）；</a:t>
            </a:r>
            <a:endPar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457200" marR="0" lvl="1" indent="0" algn="just" defTabSz="914400" rtl="0" eaLnBrk="1" fontAlgn="base" latinLnBrk="0" hangingPunct="1">
              <a:lnSpc>
                <a:spcPct val="100000"/>
              </a:lnSpc>
              <a:spcBef>
                <a:spcPct val="0"/>
              </a:spcBef>
              <a:spcAft>
                <a:spcPts val="0"/>
              </a:spcAft>
              <a:buClrTx/>
              <a:buSzTx/>
              <a:buFontTx/>
              <a:buNone/>
              <a:defRPr/>
            </a:pPr>
            <a:r>
              <a:rPr kumimoji="0"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T</a:t>
            </a:r>
            <a:r>
              <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是开发时间（以月为单位）。</a:t>
            </a:r>
            <a:endParaRPr kumimoji="0"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8" name="1 Título"/>
          <p:cNvSpPr txBox="1"/>
          <p:nvPr/>
        </p:nvSpPr>
        <p:spPr bwMode="auto">
          <a:xfrm>
            <a:off x="26988" y="623411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软件项目管理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标题 1"/>
          <p:cNvSpPr>
            <a:spLocks noGrp="1"/>
          </p:cNvSpPr>
          <p:nvPr/>
        </p:nvSpPr>
        <p:spPr bwMode="auto">
          <a:xfrm>
            <a:off x="406400"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1" lang="en-US" altLang="zh-CN" sz="4400" b="1" i="0" u="none" strike="noStrike" kern="1200" cap="none" spc="0" normalizeH="0" baseline="0" noProof="0" dirty="0" smtClean="0">
                <a:ln>
                  <a:noFill/>
                </a:ln>
                <a:solidFill>
                  <a:schemeClr val="tx1"/>
                </a:solidFill>
                <a:effectLst/>
                <a:uLnTx/>
                <a:uFillTx/>
                <a:latin typeface="+mn-ea"/>
                <a:ea typeface="+mn-ea"/>
                <a:cs typeface="+mj-cs"/>
              </a:rPr>
              <a:t>13.3 </a:t>
            </a:r>
            <a:r>
              <a:rPr kumimoji="1" lang="zh-CN" altLang="en-US" sz="4400" b="1" i="0" u="none" strike="noStrike" kern="1200" cap="none" spc="0" normalizeH="0" baseline="0" noProof="0" dirty="0" smtClean="0">
                <a:ln>
                  <a:noFill/>
                </a:ln>
                <a:solidFill>
                  <a:schemeClr val="tx1"/>
                </a:solidFill>
                <a:effectLst/>
                <a:uLnTx/>
                <a:uFillTx/>
                <a:latin typeface="+mn-ea"/>
                <a:ea typeface="+mn-ea"/>
                <a:cs typeface="+mj-cs"/>
              </a:rPr>
              <a:t>进度计划</a:t>
            </a:r>
            <a:endParaRPr kumimoji="1" lang="en-US" altLang="zh-CN" sz="4400" b="1" i="0" u="none" strike="noStrike" kern="1200" cap="none" spc="0" normalizeH="0" baseline="0" noProof="0" dirty="0">
              <a:ln>
                <a:noFill/>
              </a:ln>
              <a:solidFill>
                <a:schemeClr val="tx1"/>
              </a:solidFill>
              <a:effectLst/>
              <a:uLnTx/>
              <a:uFillTx/>
              <a:latin typeface="+mn-ea"/>
              <a:ea typeface="+mn-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323850" y="980758"/>
            <a:ext cx="8509000" cy="384619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用</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上列方程计算出的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值，代表</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正常情况</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下的开发时间。客户往往希望缩短软件开发时间，显然，为了缩短开发时间应该增加从事开发工作的人数</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但是</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，经验告诉人们，随着开发小组规模的扩大，个人生产率将下降，以致开发时间与从事开发工作的人数并不成反比关系。出现这种现象主要有下述两个</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原因</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当</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小组变得更大时，每个人需要用更多时间与组内其他成员讨论问题、协调工作，因此增加了通信开销。</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如果</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在开发过程中增加小组人员，则最初一段时间内项目组总生产率不仅不会提高反而会下降。这是因为新成员在开始时不仅不是生产力，而且在他们学习期间还需要花费小组其他成员的时间</a:t>
            </a: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275" name="矩形 3"/>
          <p:cNvSpPr/>
          <p:nvPr/>
        </p:nvSpPr>
        <p:spPr>
          <a:xfrm>
            <a:off x="455613" y="4943475"/>
            <a:ext cx="8362950" cy="831850"/>
          </a:xfrm>
          <a:prstGeom prst="rect">
            <a:avLst/>
          </a:prstGeom>
          <a:noFill/>
          <a:ln w="9525" cap="flat" cmpd="sng">
            <a:solidFill>
              <a:srgbClr val="C00000"/>
            </a:solidFill>
            <a:prstDash val="solid"/>
            <a:miter/>
            <a:headEnd type="none" w="med" len="med"/>
            <a:tailEnd type="none" w="med" len="med"/>
          </a:ln>
        </p:spPr>
        <p:txBody>
          <a:bodyPr>
            <a:spAutoFit/>
          </a:bodyPr>
          <a:p>
            <a:pPr eaLnBrk="1" hangingPunct="1">
              <a:buNone/>
            </a:pPr>
            <a:r>
              <a:rPr lang="en-US" altLang="zh-CN" sz="2400" dirty="0">
                <a:latin typeface="Arial" panose="020B0604020202020204" pitchFamily="34" charset="0"/>
              </a:rPr>
              <a:t>        </a:t>
            </a:r>
            <a:r>
              <a:rPr lang="zh-CN" altLang="zh-CN" sz="2400" dirty="0">
                <a:latin typeface="Arial" panose="020B0604020202020204" pitchFamily="34" charset="0"/>
              </a:rPr>
              <a:t>综合上述两个原因，存在被称为</a:t>
            </a:r>
            <a:r>
              <a:rPr lang="en-US" altLang="zh-CN" sz="2400" dirty="0">
                <a:latin typeface="Arial" panose="020B0604020202020204" pitchFamily="34" charset="0"/>
              </a:rPr>
              <a:t>Brooks</a:t>
            </a:r>
            <a:r>
              <a:rPr lang="zh-CN" altLang="zh-CN" sz="2400" dirty="0">
                <a:latin typeface="Arial" panose="020B0604020202020204" pitchFamily="34" charset="0"/>
              </a:rPr>
              <a:t>规律的下述现象</a:t>
            </a:r>
            <a:r>
              <a:rPr lang="zh-CN" altLang="en-US" sz="2400" dirty="0">
                <a:latin typeface="Arial" panose="020B0604020202020204" pitchFamily="34" charset="0"/>
              </a:rPr>
              <a:t>：</a:t>
            </a:r>
            <a:r>
              <a:rPr lang="zh-CN" altLang="zh-CN" sz="2400" dirty="0">
                <a:latin typeface="Arial" panose="020B0604020202020204" pitchFamily="34" charset="0"/>
              </a:rPr>
              <a:t>向一个已经延期的项目增加人力，只会使得它更加延期。</a:t>
            </a:r>
            <a:endParaRPr lang="zh-CN" altLang="en-US" sz="2400" dirty="0">
              <a:latin typeface="Arial" panose="020B0604020202020204" pitchFamily="34" charset="0"/>
            </a:endParaRPr>
          </a:p>
        </p:txBody>
      </p:sp>
      <p:sp>
        <p:nvSpPr>
          <p:cNvPr id="8" name="1 Título"/>
          <p:cNvSpPr txBox="1"/>
          <p:nvPr/>
        </p:nvSpPr>
        <p:spPr bwMode="auto">
          <a:xfrm>
            <a:off x="26988" y="623411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软件项目管理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9" name="标题 1"/>
          <p:cNvSpPr>
            <a:spLocks noGrp="1"/>
          </p:cNvSpPr>
          <p:nvPr/>
        </p:nvSpPr>
        <p:spPr bwMode="auto">
          <a:xfrm>
            <a:off x="407988" y="-17462"/>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50000"/>
              </a:spcBef>
              <a:spcAft>
                <a:spcPct val="0"/>
              </a:spcAft>
              <a:buClrTx/>
              <a:buSzTx/>
              <a:buFont typeface="Wingdings" panose="05000000000000000000" pitchFamily="2" charset="2"/>
              <a:buNone/>
              <a:defRPr/>
            </a:pPr>
            <a:r>
              <a:rPr kumimoji="1" lang="en-US" altLang="zh-CN" sz="4400" b="1" i="0" u="none" strike="noStrike" kern="1200" cap="none" spc="0" normalizeH="0" baseline="0" noProof="0" dirty="0" smtClean="0">
                <a:ln>
                  <a:noFill/>
                </a:ln>
                <a:solidFill>
                  <a:schemeClr val="tx1"/>
                </a:solidFill>
                <a:effectLst/>
                <a:uLnTx/>
                <a:uFillTx/>
                <a:latin typeface="+mn-ea"/>
                <a:ea typeface="+mn-ea"/>
                <a:cs typeface="+mj-cs"/>
              </a:rPr>
              <a:t>13.3 </a:t>
            </a:r>
            <a:r>
              <a:rPr kumimoji="1" lang="zh-CN" altLang="en-US" sz="4400" b="1" i="0" u="none" strike="noStrike" kern="1200" cap="none" spc="0" normalizeH="0" baseline="0" noProof="0" dirty="0" smtClean="0">
                <a:ln>
                  <a:noFill/>
                </a:ln>
                <a:solidFill>
                  <a:schemeClr val="tx1"/>
                </a:solidFill>
                <a:effectLst/>
                <a:uLnTx/>
                <a:uFillTx/>
                <a:latin typeface="+mn-ea"/>
                <a:ea typeface="+mn-ea"/>
                <a:cs typeface="+mj-cs"/>
              </a:rPr>
              <a:t>进度计划</a:t>
            </a:r>
            <a:endParaRPr kumimoji="1" lang="en-US" altLang="zh-CN" sz="4400" b="1" i="0" u="none" strike="noStrike" kern="1200" cap="none" spc="0" normalizeH="0" baseline="0" noProof="0" dirty="0">
              <a:ln>
                <a:noFill/>
              </a:ln>
              <a:solidFill>
                <a:schemeClr val="tx1"/>
              </a:solidFill>
              <a:effectLst/>
              <a:uLnTx/>
              <a:uFillTx/>
              <a:latin typeface="+mn-ea"/>
              <a:ea typeface="+mn-ea"/>
              <a:cs typeface="+mj-cs"/>
            </a:endParaRPr>
          </a:p>
        </p:txBody>
      </p:sp>
      <p:sp>
        <p:nvSpPr>
          <p:cNvPr id="10"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13.3.1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估算</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开发时间</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51460" y="404495"/>
            <a:ext cx="8229600" cy="574675"/>
          </a:xfrm>
        </p:spPr>
        <p:txBody>
          <a:bodyPr/>
          <a:p>
            <a:pPr marL="0" indent="0">
              <a:spcBef>
                <a:spcPct val="50000"/>
              </a:spcBef>
              <a:buFont typeface="Arial" panose="020B0604020202020204" pitchFamily="34" charset="0"/>
              <a:buNone/>
              <a:defRPr/>
            </a:pPr>
            <a:r>
              <a:rPr kumimoji="1" lang="en-US" altLang="zh-CN" b="1" dirty="0">
                <a:latin typeface="+mn-ea"/>
              </a:rPr>
              <a:t>13.3.2 Gannt</a:t>
            </a:r>
            <a:r>
              <a:rPr kumimoji="1" lang="zh-CN" altLang="en-US" b="1" dirty="0">
                <a:latin typeface="+mn-ea"/>
              </a:rPr>
              <a:t>（甘特图）</a:t>
            </a:r>
            <a:r>
              <a:rPr kumimoji="1" lang="en-US" altLang="zh-CN" sz="2800" b="1" dirty="0">
                <a:latin typeface="黑体" panose="02010609060101010101" pitchFamily="2" charset="-122"/>
                <a:ea typeface="黑体" panose="02010609060101010101" pitchFamily="2" charset="-122"/>
              </a:rPr>
              <a:t> </a:t>
            </a:r>
            <a:endParaRPr kumimoji="1" lang="en-US" altLang="zh-CN" sz="2800" b="1" dirty="0">
              <a:latin typeface="黑体" panose="02010609060101010101" pitchFamily="2" charset="-122"/>
              <a:ea typeface="黑体" panose="02010609060101010101" pitchFamily="2" charset="-122"/>
            </a:endParaRPr>
          </a:p>
        </p:txBody>
      </p:sp>
      <p:sp>
        <p:nvSpPr>
          <p:cNvPr id="3" name="内容占位符 2"/>
          <p:cNvSpPr>
            <a:spLocks noGrp="1"/>
          </p:cNvSpPr>
          <p:nvPr/>
        </p:nvSpPr>
        <p:spPr>
          <a:xfrm>
            <a:off x="323850" y="908685"/>
            <a:ext cx="8430260" cy="2605405"/>
          </a:xfrm>
          <a:prstGeom prst="rect">
            <a:avLst/>
          </a:prstGeom>
        </p:spPr>
        <p:txBody>
          <a:bodyPr vert="horz" lIns="91440" tIns="45720" rIns="91440" bIns="45720" rtlCol="0">
            <a:normAutofit fontScale="90000" lnSpcReduction="10000"/>
          </a:bodyPr>
          <a:lstStyle>
            <a:lvl1pPr marL="228600" indent="-228600" algn="l" defTabSz="914400" rtl="0" eaLnBrk="1" latinLnBrk="0" hangingPunct="1">
              <a:lnSpc>
                <a:spcPct val="150000"/>
              </a:lnSpc>
              <a:spcBef>
                <a:spcPts val="1000"/>
              </a:spcBef>
              <a:buFont typeface="Arial" panose="020B0604020202020204" pitchFamily="34" charset="0"/>
              <a:buChar char="•"/>
              <a:defRPr sz="3200" kern="1200">
                <a:solidFill>
                  <a:srgbClr val="000000"/>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2000" kern="1200">
                <a:solidFill>
                  <a:srgbClr val="000000"/>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altLang="zh-CN" sz="2400" dirty="0"/>
              <a:t>      Gantt</a:t>
            </a:r>
            <a:r>
              <a:rPr lang="zh-CN" altLang="zh-CN" sz="2400" dirty="0"/>
              <a:t>图（甘特图）是一种能有效显示行动时间规划的方法，也叫横道图或条形图。甘特图把计划和进度安排两种职能结合在一起，纵向列出项目活动，横向列出时间跨度。每项活动计划或实际的完成情况用横道线表示。横道线还显示了每项活动的开始时间和终止时间。某项目进度计划的甘特图如图所示。</a:t>
            </a:r>
            <a:endParaRPr lang="zh-CN" altLang="zh-CN" sz="2400" dirty="0"/>
          </a:p>
          <a:p>
            <a:endParaRPr lang="zh-CN" altLang="en-US" dirty="0"/>
          </a:p>
        </p:txBody>
      </p:sp>
      <p:pic>
        <p:nvPicPr>
          <p:cNvPr id="6" name="图片 5" descr="IMG_256"/>
          <p:cNvPicPr/>
          <p:nvPr/>
        </p:nvPicPr>
        <p:blipFill>
          <a:blip r:embed="rId1" r:link="rId2"/>
          <a:stretch>
            <a:fillRect/>
          </a:stretch>
        </p:blipFill>
        <p:spPr>
          <a:xfrm>
            <a:off x="179070" y="3429000"/>
            <a:ext cx="8881110" cy="2525395"/>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38138" y="476568"/>
            <a:ext cx="8224520" cy="521970"/>
          </a:xfrm>
          <a:prstGeom prst="rect">
            <a:avLst/>
          </a:prstGeom>
          <a:ln>
            <a:solidFill>
              <a:schemeClr val="tx2">
                <a:lumMod val="20000"/>
                <a:lumOff val="80000"/>
              </a:schemeClr>
            </a:solidFill>
          </a:ln>
        </p:spPr>
        <p:txBody>
          <a:bodyPr wrap="none">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2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下面通过一个非常简单的例子介绍</a:t>
            </a:r>
            <a:r>
              <a:rPr lang="en-US" altLang="zh-CN" sz="2800" b="1" dirty="0">
                <a:sym typeface="+mn-ea"/>
              </a:rPr>
              <a:t>Gantt</a:t>
            </a:r>
            <a:r>
              <a:rPr lang="zh-CN" altLang="zh-CN" sz="2800" b="1" dirty="0">
                <a:sym typeface="+mn-ea"/>
              </a:rPr>
              <a:t>图</a:t>
            </a:r>
            <a:r>
              <a:rPr kumimoji="0" lang="zh-CN" altLang="zh-CN" sz="280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这种</a:t>
            </a:r>
            <a:r>
              <a:rPr kumimoji="0" lang="zh-CN" altLang="zh-CN" sz="2800" b="0" i="0" u="none" strike="noStrike" kern="12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工具</a:t>
            </a:r>
            <a:endParaRPr kumimoji="0" lang="zh-CN" altLang="en-US" sz="2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矩形 10"/>
          <p:cNvSpPr/>
          <p:nvPr/>
        </p:nvSpPr>
        <p:spPr>
          <a:xfrm>
            <a:off x="394970" y="1147445"/>
            <a:ext cx="8375650" cy="2120900"/>
          </a:xfrm>
          <a:prstGeom prst="rect">
            <a:avLst/>
          </a:prstGeom>
        </p:spPr>
        <p:txBody>
          <a:bodyPr wrap="square">
            <a:spAutoFit/>
          </a:bodyPr>
          <a:p>
            <a:pPr marL="0" marR="0" lvl="0" indent="0" algn="just" defTabSz="914400" rtl="0" eaLnBrk="1" fontAlgn="base" latinLnBrk="0" hangingPunct="1">
              <a:lnSpc>
                <a:spcPct val="120000"/>
              </a:lnSpc>
              <a:spcBef>
                <a:spcPts val="0"/>
              </a:spcBef>
              <a:spcAft>
                <a:spcPts val="0"/>
              </a:spcAft>
              <a:buClrTx/>
              <a:buSzTx/>
              <a:buFontTx/>
              <a:buNone/>
              <a:defRPr/>
            </a:pPr>
            <a:r>
              <a:rPr kumimoji="0" lang="en-US" altLang="zh-CN" sz="22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0" lang="zh-CN" altLang="zh-CN" sz="22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假设</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有一座陈旧的矩形木板房需要重新油漆。这项工作必须分</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3</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步完成： 首先刮掉旧漆，然后刷上新漆，最后清除溅在窗户上的油漆。假设一共分配了</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名工人去完成这项工作，然而工具却很有限： 只有</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把刮旧漆用的刮板，</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把刷漆用的刷子，</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把清除溅在窗户上的油漆用的小刮刀。怎样安排才能使工作进行得更有效呢</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12" name="矩形 11"/>
          <p:cNvSpPr/>
          <p:nvPr/>
        </p:nvSpPr>
        <p:spPr>
          <a:xfrm>
            <a:off x="394335" y="3644900"/>
            <a:ext cx="8268970" cy="1714500"/>
          </a:xfrm>
          <a:prstGeom prst="rect">
            <a:avLst/>
          </a:prstGeom>
        </p:spPr>
        <p:txBody>
          <a:bodyPr wrap="square">
            <a:spAutoFit/>
          </a:bodyPr>
          <a:p>
            <a:pPr marL="0" marR="0" lvl="0" indent="0" algn="just" defTabSz="914400" rtl="0" eaLnBrk="1" fontAlgn="base" latinLnBrk="0" hangingPunct="1">
              <a:lnSpc>
                <a:spcPct val="120000"/>
              </a:lnSpc>
              <a:spcBef>
                <a:spcPts val="0"/>
              </a:spcBef>
              <a:spcAft>
                <a:spcPts val="0"/>
              </a:spcAft>
              <a:buClrTx/>
              <a:buSzTx/>
              <a:buFontTx/>
              <a:buNone/>
              <a:defRPr/>
            </a:pPr>
            <a:r>
              <a:rPr kumimoji="0" lang="en-US" altLang="zh-CN" sz="22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0" lang="zh-CN" altLang="zh-CN" sz="22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一</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种做法是首先刮掉四面墙壁上的旧漆，然后给每面墙壁都刷上新漆，最后清除溅在每个窗户上的油漆。显然这是效率最低的做法，因为总共有</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名工人，然而每种工具却只有</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件，这样安排工作在任何时候都有</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10</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名工人闲着没活干。</a:t>
            </a:r>
            <a:endPar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407988" y="404813"/>
            <a:ext cx="8229600" cy="2461260"/>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defRPr/>
            </a:pPr>
            <a:r>
              <a:rPr kumimoji="0" lang="zh-CN" altLang="en-US" sz="22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大家</a:t>
            </a:r>
            <a:r>
              <a:rPr kumimoji="0" lang="zh-CN" altLang="zh-CN" sz="2200" b="0" i="0" u="none" strike="noStrike" kern="100" cap="none" spc="0" normalizeH="0" baseline="0" noProof="0" dirty="0" smtClean="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可能</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已经想到，应该采用“流水作业法”，也就是说，首先由</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名工人用刮板刮掉第</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面墙上的旧漆</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这时其余</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10</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名工人休息</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，当第</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面墙刮净后，另外</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名工人立即用刷子给这面墙刷新漆</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与此同时拿刮板的</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名工人转去刮第</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2</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面墙上的旧漆</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，一旦刮旧漆的工人转到第</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3</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面墙而且刷新漆的工人转到第</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2</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面墙以后，余下的</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5</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名工人立即拿起刮刀去清除溅在第</a:t>
            </a:r>
            <a:r>
              <a:rPr kumimoji="0" lang="en-US"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a:t>
            </a:r>
            <a:r>
              <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面墙窗户上的油漆，……。这样安排使每个工人都有活干，因此能够在较短的时间内完成任务。 </a:t>
            </a:r>
            <a:endParaRPr kumimoji="0" lang="zh-CN" altLang="zh-CN" sz="22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sp>
        <p:nvSpPr>
          <p:cNvPr id="64515" name="矩形 8"/>
          <p:cNvSpPr/>
          <p:nvPr/>
        </p:nvSpPr>
        <p:spPr>
          <a:xfrm>
            <a:off x="408305" y="3068955"/>
            <a:ext cx="8157845" cy="1445260"/>
          </a:xfrm>
          <a:prstGeom prst="rect">
            <a:avLst/>
          </a:prstGeom>
          <a:noFill/>
          <a:ln w="9525">
            <a:noFill/>
          </a:ln>
        </p:spPr>
        <p:txBody>
          <a:bodyPr wrap="square">
            <a:spAutoFit/>
          </a:bodyPr>
          <a:p>
            <a:pPr eaLnBrk="1" hangingPunct="1">
              <a:buNone/>
            </a:pPr>
            <a:r>
              <a:rPr lang="en-US" altLang="zh-CN" sz="2200" dirty="0">
                <a:latin typeface="Calibri" panose="020F0502020204030204" pitchFamily="34" charset="0"/>
                <a:cs typeface="Times New Roman" panose="02020603050405020304" pitchFamily="18" charset="0"/>
              </a:rPr>
              <a:t>          </a:t>
            </a:r>
            <a:r>
              <a:rPr lang="zh-CN" altLang="zh-CN" sz="2200" dirty="0">
                <a:latin typeface="Calibri" panose="020F0502020204030204" pitchFamily="34" charset="0"/>
                <a:cs typeface="Times New Roman" panose="02020603050405020304" pitchFamily="18" charset="0"/>
              </a:rPr>
              <a:t>假设木板房的第</a:t>
            </a:r>
            <a:r>
              <a:rPr lang="en-US" altLang="zh-CN" sz="2200" dirty="0">
                <a:latin typeface="Calibri" panose="020F0502020204030204" pitchFamily="34" charset="0"/>
                <a:cs typeface="Times New Roman" panose="02020603050405020304" pitchFamily="18" charset="0"/>
              </a:rPr>
              <a:t>2</a:t>
            </a:r>
            <a:r>
              <a:rPr lang="zh-CN" altLang="zh-CN" sz="2200" dirty="0">
                <a:latin typeface="Calibri" panose="020F0502020204030204" pitchFamily="34" charset="0"/>
                <a:cs typeface="Times New Roman" panose="02020603050405020304" pitchFamily="18" charset="0"/>
              </a:rPr>
              <a:t>、</a:t>
            </a:r>
            <a:r>
              <a:rPr lang="en-US" altLang="zh-CN" sz="2200" dirty="0">
                <a:latin typeface="Calibri" panose="020F0502020204030204" pitchFamily="34" charset="0"/>
                <a:cs typeface="Times New Roman" panose="02020603050405020304" pitchFamily="18" charset="0"/>
              </a:rPr>
              <a:t>4</a:t>
            </a:r>
            <a:r>
              <a:rPr lang="zh-CN" altLang="zh-CN" sz="2200" dirty="0">
                <a:latin typeface="Calibri" panose="020F0502020204030204" pitchFamily="34" charset="0"/>
                <a:cs typeface="Times New Roman" panose="02020603050405020304" pitchFamily="18" charset="0"/>
              </a:rPr>
              <a:t>两面墙的长度比第</a:t>
            </a:r>
            <a:r>
              <a:rPr lang="en-US" altLang="zh-CN" sz="2200" dirty="0">
                <a:latin typeface="Calibri" panose="020F0502020204030204" pitchFamily="34" charset="0"/>
                <a:cs typeface="Times New Roman" panose="02020603050405020304" pitchFamily="18" charset="0"/>
              </a:rPr>
              <a:t>1</a:t>
            </a:r>
            <a:r>
              <a:rPr lang="zh-CN" altLang="zh-CN" sz="2200" dirty="0">
                <a:latin typeface="Calibri" panose="020F0502020204030204" pitchFamily="34" charset="0"/>
                <a:cs typeface="Times New Roman" panose="02020603050405020304" pitchFamily="18" charset="0"/>
              </a:rPr>
              <a:t>、</a:t>
            </a:r>
            <a:r>
              <a:rPr lang="en-US" altLang="zh-CN" sz="2200" dirty="0">
                <a:latin typeface="Calibri" panose="020F0502020204030204" pitchFamily="34" charset="0"/>
                <a:cs typeface="Times New Roman" panose="02020603050405020304" pitchFamily="18" charset="0"/>
              </a:rPr>
              <a:t>3</a:t>
            </a:r>
            <a:r>
              <a:rPr lang="zh-CN" altLang="zh-CN" sz="2200" dirty="0">
                <a:latin typeface="Calibri" panose="020F0502020204030204" pitchFamily="34" charset="0"/>
                <a:cs typeface="Times New Roman" panose="02020603050405020304" pitchFamily="18" charset="0"/>
              </a:rPr>
              <a:t>两面墙的长度长一倍，此外，不同工作需要用的时间长短也不同，刷新漆最费时间，其次是刮旧漆，清理</a:t>
            </a:r>
            <a:r>
              <a:rPr lang="en-US" altLang="zh-CN" sz="2200" dirty="0">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即清除溅在窗户上的油漆</a:t>
            </a:r>
            <a:r>
              <a:rPr lang="en-US" altLang="zh-CN" sz="2200" dirty="0">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需要的时间最少。</a:t>
            </a:r>
            <a:r>
              <a:rPr lang="zh-CN" altLang="en-US" sz="2200" dirty="0">
                <a:latin typeface="Calibri" panose="020F0502020204030204" pitchFamily="34" charset="0"/>
                <a:cs typeface="Times New Roman" panose="02020603050405020304" pitchFamily="18" charset="0"/>
              </a:rPr>
              <a:t>下表</a:t>
            </a:r>
            <a:r>
              <a:rPr lang="zh-CN" altLang="zh-CN" sz="2200" dirty="0">
                <a:latin typeface="Calibri" panose="020F0502020204030204" pitchFamily="34" charset="0"/>
                <a:cs typeface="Times New Roman" panose="02020603050405020304" pitchFamily="18" charset="0"/>
              </a:rPr>
              <a:t>列出了估计每道工序需要用的时间。</a:t>
            </a:r>
            <a:endParaRPr lang="zh-CN" altLang="en-US" sz="2200" dirty="0">
              <a:latin typeface="Arial" panose="020B0604020202020204" pitchFamily="34" charset="0"/>
            </a:endParaRPr>
          </a:p>
        </p:txBody>
      </p:sp>
      <p:pic>
        <p:nvPicPr>
          <p:cNvPr id="64516" name="图片 12"/>
          <p:cNvPicPr>
            <a:picLocks noChangeAspect="1"/>
          </p:cNvPicPr>
          <p:nvPr/>
        </p:nvPicPr>
        <p:blipFill>
          <a:blip r:embed="rId1"/>
          <a:stretch>
            <a:fillRect/>
          </a:stretch>
        </p:blipFill>
        <p:spPr>
          <a:xfrm>
            <a:off x="828040" y="4651375"/>
            <a:ext cx="7893050" cy="1445895"/>
          </a:xfrm>
          <a:prstGeom prst="rect">
            <a:avLst/>
          </a:prstGeom>
          <a:noFill/>
          <a:ln w="9525">
            <a:noFill/>
          </a:ln>
        </p:spPr>
      </p:pic>
      <p:sp>
        <p:nvSpPr>
          <p:cNvPr id="10" name="1 Título"/>
          <p:cNvSpPr txBox="1"/>
          <p:nvPr/>
        </p:nvSpPr>
        <p:spPr bwMode="auto">
          <a:xfrm>
            <a:off x="26988" y="623411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软件项目管理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2" name="1 Título"/>
          <p:cNvSpPr txBox="1"/>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11.3.2   Gantt</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矩形 3"/>
          <p:cNvSpPr/>
          <p:nvPr/>
        </p:nvSpPr>
        <p:spPr>
          <a:xfrm>
            <a:off x="395288" y="332423"/>
            <a:ext cx="8159750" cy="1578610"/>
          </a:xfrm>
          <a:prstGeom prst="rect">
            <a:avLst/>
          </a:prstGeom>
          <a:noFill/>
          <a:ln w="9525">
            <a:noFill/>
          </a:ln>
        </p:spPr>
        <p:txBody>
          <a:bodyPr>
            <a:spAutoFit/>
          </a:bodyPr>
          <a:p>
            <a:pPr eaLnBrk="1" hangingPunct="1">
              <a:lnSpc>
                <a:spcPct val="110000"/>
              </a:lnSpc>
              <a:spcBef>
                <a:spcPts val="0"/>
              </a:spcBef>
              <a:spcAft>
                <a:spcPts val="0"/>
              </a:spcAft>
              <a:buNone/>
            </a:pPr>
            <a:r>
              <a:rPr lang="en-US" altLang="zh-CN" sz="2200" dirty="0">
                <a:latin typeface="Calibri" panose="020F0502020204030204" pitchFamily="34" charset="0"/>
                <a:cs typeface="Times New Roman" panose="02020603050405020304" pitchFamily="18" charset="0"/>
              </a:rPr>
              <a:t>         </a:t>
            </a:r>
            <a:r>
              <a:rPr lang="zh-CN" altLang="zh-CN" sz="2200" dirty="0">
                <a:latin typeface="Calibri" panose="020F0502020204030204" pitchFamily="34" charset="0"/>
                <a:cs typeface="Times New Roman" panose="02020603050405020304" pitchFamily="18" charset="0"/>
              </a:rPr>
              <a:t>可以使用</a:t>
            </a:r>
            <a:r>
              <a:rPr lang="zh-CN" altLang="en-US" sz="2200" dirty="0">
                <a:latin typeface="Calibri" panose="020F0502020204030204" pitchFamily="34" charset="0"/>
                <a:cs typeface="Times New Roman" panose="02020603050405020304" pitchFamily="18" charset="0"/>
              </a:rPr>
              <a:t>下图所示</a:t>
            </a:r>
            <a:r>
              <a:rPr lang="zh-CN" altLang="zh-CN" sz="2200" dirty="0">
                <a:latin typeface="Calibri" panose="020F0502020204030204" pitchFamily="34" charset="0"/>
                <a:cs typeface="Times New Roman" panose="02020603050405020304" pitchFamily="18" charset="0"/>
              </a:rPr>
              <a:t>的</a:t>
            </a:r>
            <a:r>
              <a:rPr lang="en-US" altLang="zh-CN" sz="2200" dirty="0">
                <a:latin typeface="Calibri" panose="020F0502020204030204" pitchFamily="34" charset="0"/>
                <a:cs typeface="Times New Roman" panose="02020603050405020304" pitchFamily="18" charset="0"/>
              </a:rPr>
              <a:t>Gantt</a:t>
            </a:r>
            <a:r>
              <a:rPr lang="zh-CN" altLang="zh-CN" sz="2200" dirty="0">
                <a:latin typeface="Calibri" panose="020F0502020204030204" pitchFamily="34" charset="0"/>
                <a:cs typeface="Times New Roman" panose="02020603050405020304" pitchFamily="18" charset="0"/>
              </a:rPr>
              <a:t>图描绘上述流水作业过程：</a:t>
            </a:r>
            <a:r>
              <a:rPr lang="zh-CN" altLang="zh-CN" sz="2200" dirty="0">
                <a:latin typeface="Arial" panose="020B0604020202020204" pitchFamily="34" charset="0"/>
                <a:cs typeface="Calibri" panose="020F0502020204030204" pitchFamily="34" charset="0"/>
              </a:rPr>
              <a:t> </a:t>
            </a:r>
            <a:r>
              <a:rPr lang="zh-CN" altLang="zh-CN" sz="2200" dirty="0">
                <a:latin typeface="Calibri" panose="020F0502020204030204" pitchFamily="34" charset="0"/>
                <a:cs typeface="Times New Roman" panose="02020603050405020304" pitchFamily="18" charset="0"/>
              </a:rPr>
              <a:t>在时间为零时开始刮第</a:t>
            </a:r>
            <a:r>
              <a:rPr lang="en-US" altLang="zh-CN" sz="2200" dirty="0">
                <a:latin typeface="Calibri" panose="020F0502020204030204" pitchFamily="34" charset="0"/>
                <a:cs typeface="Times New Roman" panose="02020603050405020304" pitchFamily="18" charset="0"/>
              </a:rPr>
              <a:t>1</a:t>
            </a:r>
            <a:r>
              <a:rPr lang="zh-CN" altLang="zh-CN" sz="2200" dirty="0">
                <a:latin typeface="Calibri" panose="020F0502020204030204" pitchFamily="34" charset="0"/>
                <a:cs typeface="Times New Roman" panose="02020603050405020304" pitchFamily="18" charset="0"/>
              </a:rPr>
              <a:t>面墙上的旧漆，两小时后刮旧漆的工人转去刮第</a:t>
            </a:r>
            <a:r>
              <a:rPr lang="en-US" altLang="zh-CN" sz="2200" dirty="0">
                <a:latin typeface="Calibri" panose="020F0502020204030204" pitchFamily="34" charset="0"/>
                <a:cs typeface="Times New Roman" panose="02020603050405020304" pitchFamily="18" charset="0"/>
              </a:rPr>
              <a:t>2</a:t>
            </a:r>
            <a:r>
              <a:rPr lang="zh-CN" altLang="zh-CN" sz="2200" dirty="0">
                <a:latin typeface="Calibri" panose="020F0502020204030204" pitchFamily="34" charset="0"/>
                <a:cs typeface="Times New Roman" panose="02020603050405020304" pitchFamily="18" charset="0"/>
              </a:rPr>
              <a:t>面墙，同时另</a:t>
            </a:r>
            <a:r>
              <a:rPr lang="en-US" altLang="zh-CN" sz="2200" dirty="0">
                <a:latin typeface="Calibri" panose="020F0502020204030204" pitchFamily="34" charset="0"/>
                <a:cs typeface="Times New Roman" panose="02020603050405020304" pitchFamily="18" charset="0"/>
              </a:rPr>
              <a:t>5</a:t>
            </a:r>
            <a:r>
              <a:rPr lang="zh-CN" altLang="zh-CN" sz="2200" dirty="0">
                <a:latin typeface="Calibri" panose="020F0502020204030204" pitchFamily="34" charset="0"/>
                <a:cs typeface="Times New Roman" panose="02020603050405020304" pitchFamily="18" charset="0"/>
              </a:rPr>
              <a:t>名工人开始给第</a:t>
            </a:r>
            <a:r>
              <a:rPr lang="en-US" altLang="zh-CN" sz="2200" dirty="0">
                <a:latin typeface="Calibri" panose="020F0502020204030204" pitchFamily="34" charset="0"/>
                <a:cs typeface="Times New Roman" panose="02020603050405020304" pitchFamily="18" charset="0"/>
              </a:rPr>
              <a:t>1</a:t>
            </a:r>
            <a:r>
              <a:rPr lang="zh-CN" altLang="zh-CN" sz="2200" dirty="0">
                <a:latin typeface="Calibri" panose="020F0502020204030204" pitchFamily="34" charset="0"/>
                <a:cs typeface="Times New Roman" panose="02020603050405020304" pitchFamily="18" charset="0"/>
              </a:rPr>
              <a:t>面墙刷新漆，每当给一面墙刷完新漆之后，第</a:t>
            </a:r>
            <a:r>
              <a:rPr lang="en-US" altLang="zh-CN" sz="2200" dirty="0">
                <a:latin typeface="Calibri" panose="020F0502020204030204" pitchFamily="34" charset="0"/>
                <a:cs typeface="Times New Roman" panose="02020603050405020304" pitchFamily="18" charset="0"/>
              </a:rPr>
              <a:t>3</a:t>
            </a:r>
            <a:r>
              <a:rPr lang="zh-CN" altLang="zh-CN" sz="2200" dirty="0">
                <a:latin typeface="Calibri" panose="020F0502020204030204" pitchFamily="34" charset="0"/>
                <a:cs typeface="Times New Roman" panose="02020603050405020304" pitchFamily="18" charset="0"/>
              </a:rPr>
              <a:t>组的</a:t>
            </a:r>
            <a:r>
              <a:rPr lang="en-US" altLang="zh-CN" sz="2200" dirty="0">
                <a:latin typeface="Calibri" panose="020F0502020204030204" pitchFamily="34" charset="0"/>
                <a:cs typeface="Times New Roman" panose="02020603050405020304" pitchFamily="18" charset="0"/>
              </a:rPr>
              <a:t>5</a:t>
            </a:r>
            <a:r>
              <a:rPr lang="zh-CN" altLang="zh-CN" sz="2200" dirty="0">
                <a:latin typeface="Calibri" panose="020F0502020204030204" pitchFamily="34" charset="0"/>
                <a:cs typeface="Times New Roman" panose="02020603050405020304" pitchFamily="18" charset="0"/>
              </a:rPr>
              <a:t>名工人立即清除溅在这面墙窗户上的漆。</a:t>
            </a:r>
            <a:endParaRPr lang="zh-CN" altLang="en-US" sz="2200" dirty="0">
              <a:latin typeface="Arial" panose="020B0604020202020204" pitchFamily="34" charset="0"/>
            </a:endParaRPr>
          </a:p>
        </p:txBody>
      </p:sp>
      <p:sp>
        <p:nvSpPr>
          <p:cNvPr id="66563" name="矩形 7"/>
          <p:cNvSpPr/>
          <p:nvPr/>
        </p:nvSpPr>
        <p:spPr>
          <a:xfrm>
            <a:off x="577215" y="4725035"/>
            <a:ext cx="8055610" cy="1207135"/>
          </a:xfrm>
          <a:prstGeom prst="rect">
            <a:avLst/>
          </a:prstGeom>
          <a:noFill/>
          <a:ln w="9525">
            <a:noFill/>
          </a:ln>
        </p:spPr>
        <p:txBody>
          <a:bodyPr wrap="square">
            <a:spAutoFit/>
          </a:bodyPr>
          <a:p>
            <a:pPr eaLnBrk="1" hangingPunct="1">
              <a:lnSpc>
                <a:spcPct val="110000"/>
              </a:lnSpc>
              <a:spcBef>
                <a:spcPts val="0"/>
              </a:spcBef>
              <a:spcAft>
                <a:spcPts val="0"/>
              </a:spcAft>
              <a:buNone/>
            </a:pPr>
            <a:r>
              <a:rPr lang="en-US" altLang="zh-CN" sz="2200" dirty="0">
                <a:latin typeface="Calibri" panose="020F0502020204030204" pitchFamily="34" charset="0"/>
                <a:cs typeface="Times New Roman" panose="02020603050405020304" pitchFamily="18" charset="0"/>
              </a:rPr>
              <a:t>        </a:t>
            </a:r>
            <a:r>
              <a:rPr lang="zh-CN" altLang="zh-CN" sz="2200" dirty="0">
                <a:latin typeface="Calibri" panose="020F0502020204030204" pitchFamily="34" charset="0"/>
                <a:cs typeface="Times New Roman" panose="02020603050405020304" pitchFamily="18" charset="0"/>
              </a:rPr>
              <a:t>从</a:t>
            </a:r>
            <a:r>
              <a:rPr lang="zh-CN" altLang="en-US" sz="2200" dirty="0">
                <a:latin typeface="Calibri" panose="020F0502020204030204" pitchFamily="34" charset="0"/>
                <a:cs typeface="Times New Roman" panose="02020603050405020304" pitchFamily="18" charset="0"/>
              </a:rPr>
              <a:t>上图</a:t>
            </a:r>
            <a:r>
              <a:rPr lang="zh-CN" altLang="zh-CN" sz="2200" dirty="0">
                <a:latin typeface="Calibri" panose="020F0502020204030204" pitchFamily="34" charset="0"/>
                <a:cs typeface="Times New Roman" panose="02020603050405020304" pitchFamily="18" charset="0"/>
              </a:rPr>
              <a:t>可以看出，</a:t>
            </a:r>
            <a:r>
              <a:rPr lang="en-US" altLang="zh-CN" sz="2200" dirty="0">
                <a:latin typeface="Calibri" panose="020F0502020204030204" pitchFamily="34" charset="0"/>
                <a:cs typeface="Times New Roman" panose="02020603050405020304" pitchFamily="18" charset="0"/>
              </a:rPr>
              <a:t>12</a:t>
            </a:r>
            <a:r>
              <a:rPr lang="zh-CN" altLang="zh-CN" sz="2200" dirty="0">
                <a:latin typeface="Calibri" panose="020F0502020204030204" pitchFamily="34" charset="0"/>
                <a:cs typeface="Times New Roman" panose="02020603050405020304" pitchFamily="18" charset="0"/>
              </a:rPr>
              <a:t>小时后刮完所有旧漆，</a:t>
            </a:r>
            <a:r>
              <a:rPr lang="en-US" altLang="zh-CN" sz="2200" dirty="0">
                <a:latin typeface="Calibri" panose="020F0502020204030204" pitchFamily="34" charset="0"/>
                <a:cs typeface="Times New Roman" panose="02020603050405020304" pitchFamily="18" charset="0"/>
              </a:rPr>
              <a:t>20</a:t>
            </a:r>
            <a:r>
              <a:rPr lang="zh-CN" altLang="zh-CN" sz="2200" dirty="0">
                <a:latin typeface="Calibri" panose="020F0502020204030204" pitchFamily="34" charset="0"/>
                <a:cs typeface="Times New Roman" panose="02020603050405020304" pitchFamily="18" charset="0"/>
              </a:rPr>
              <a:t>小时后完成所有墙壁的刷漆工作，再过</a:t>
            </a:r>
            <a:r>
              <a:rPr lang="en-US" altLang="zh-CN" sz="2200" dirty="0">
                <a:latin typeface="Calibri" panose="020F0502020204030204" pitchFamily="34" charset="0"/>
                <a:cs typeface="Times New Roman" panose="02020603050405020304" pitchFamily="18" charset="0"/>
              </a:rPr>
              <a:t>2</a:t>
            </a:r>
            <a:r>
              <a:rPr lang="zh-CN" altLang="zh-CN" sz="2200" dirty="0">
                <a:latin typeface="Calibri" panose="020F0502020204030204" pitchFamily="34" charset="0"/>
                <a:cs typeface="Times New Roman" panose="02020603050405020304" pitchFamily="18" charset="0"/>
              </a:rPr>
              <a:t>小时后清理工作结束。因此全部工程在</a:t>
            </a:r>
            <a:r>
              <a:rPr lang="en-US" altLang="zh-CN" sz="2200" dirty="0">
                <a:latin typeface="Calibri" panose="020F0502020204030204" pitchFamily="34" charset="0"/>
                <a:cs typeface="Times New Roman" panose="02020603050405020304" pitchFamily="18" charset="0"/>
              </a:rPr>
              <a:t>22</a:t>
            </a:r>
            <a:r>
              <a:rPr lang="zh-CN" altLang="zh-CN" sz="2200" dirty="0">
                <a:latin typeface="Calibri" panose="020F0502020204030204" pitchFamily="34" charset="0"/>
                <a:cs typeface="Times New Roman" panose="02020603050405020304" pitchFamily="18" charset="0"/>
              </a:rPr>
              <a:t>小时后结束，如果用前述的第一种做法，则需要</a:t>
            </a:r>
            <a:r>
              <a:rPr lang="en-US" altLang="zh-CN" sz="2200" dirty="0">
                <a:latin typeface="Calibri" panose="020F0502020204030204" pitchFamily="34" charset="0"/>
                <a:cs typeface="Times New Roman" panose="02020603050405020304" pitchFamily="18" charset="0"/>
              </a:rPr>
              <a:t>36</a:t>
            </a:r>
            <a:r>
              <a:rPr lang="zh-CN" altLang="zh-CN" sz="2200" dirty="0">
                <a:latin typeface="Calibri" panose="020F0502020204030204" pitchFamily="34" charset="0"/>
                <a:cs typeface="Times New Roman" panose="02020603050405020304" pitchFamily="18" charset="0"/>
              </a:rPr>
              <a:t>小时。</a:t>
            </a:r>
            <a:endParaRPr lang="zh-CN" altLang="en-US" sz="2200" dirty="0">
              <a:latin typeface="Arial" panose="020B0604020202020204" pitchFamily="34" charset="0"/>
            </a:endParaRPr>
          </a:p>
        </p:txBody>
      </p:sp>
      <p:pic>
        <p:nvPicPr>
          <p:cNvPr id="66564" name="图片 9"/>
          <p:cNvPicPr>
            <a:picLocks noChangeAspect="1"/>
          </p:cNvPicPr>
          <p:nvPr/>
        </p:nvPicPr>
        <p:blipFill>
          <a:blip r:embed="rId1"/>
          <a:stretch>
            <a:fillRect/>
          </a:stretch>
        </p:blipFill>
        <p:spPr>
          <a:xfrm>
            <a:off x="1619250" y="1911350"/>
            <a:ext cx="6043295" cy="2653030"/>
          </a:xfrm>
          <a:prstGeom prst="rect">
            <a:avLst/>
          </a:prstGeom>
          <a:noFill/>
          <a:ln w="9525">
            <a:noFill/>
          </a:ln>
        </p:spPr>
      </p:pic>
      <p:sp>
        <p:nvSpPr>
          <p:cNvPr id="9" name="1 Título"/>
          <p:cNvSpPr txBox="1"/>
          <p:nvPr/>
        </p:nvSpPr>
        <p:spPr bwMode="auto">
          <a:xfrm>
            <a:off x="26988" y="6234113"/>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13</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软件项目管理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2" name="1 Título"/>
          <p:cNvSpPr txBox="1"/>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11.3.2   Gantt</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图</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13.3.3   </a:t>
            </a:r>
            <a:r>
              <a:rPr lang="zh-CN" altLang="en-US" sz="2400" dirty="0">
                <a:solidFill>
                  <a:srgbClr val="D9D9D9"/>
                </a:solidFill>
                <a:latin typeface="+mn-ea"/>
                <a:ea typeface="+mn-ea"/>
              </a:rPr>
              <a:t>工程网络</a:t>
            </a:r>
            <a:endParaRPr lang="zh-CN" altLang="en-US" sz="2400" dirty="0">
              <a:solidFill>
                <a:srgbClr val="D9D9D9"/>
              </a:solidFill>
              <a:latin typeface="+mn-ea"/>
              <a:ea typeface="+mn-ea"/>
            </a:endParaRPr>
          </a:p>
        </p:txBody>
      </p:sp>
      <p:sp>
        <p:nvSpPr>
          <p:cNvPr id="7" name="内容占位符 2"/>
          <p:cNvSpPr>
            <a:spLocks noGrp="1"/>
          </p:cNvSpPr>
          <p:nvPr>
            <p:ph idx="1"/>
          </p:nvPr>
        </p:nvSpPr>
        <p:spPr>
          <a:xfrm>
            <a:off x="250825" y="952500"/>
            <a:ext cx="8229600" cy="574675"/>
          </a:xfrm>
        </p:spPr>
        <p:txBody>
          <a:bodyPr/>
          <a:lstStyle/>
          <a:p>
            <a:pPr marL="0" indent="0">
              <a:spcBef>
                <a:spcPct val="50000"/>
              </a:spcBef>
              <a:buFont typeface="Arial" panose="020B0604020202020204" pitchFamily="34" charset="0"/>
              <a:buNone/>
              <a:defRPr/>
            </a:pPr>
            <a:r>
              <a:rPr kumimoji="1" lang="en-US" altLang="zh-CN" b="1" dirty="0">
                <a:latin typeface="+mn-ea"/>
              </a:rPr>
              <a:t>13.3.3 </a:t>
            </a:r>
            <a:r>
              <a:rPr kumimoji="1" lang="zh-CN" altLang="en-US" b="1" dirty="0">
                <a:latin typeface="+mn-ea"/>
              </a:rPr>
              <a:t>工程网络</a:t>
            </a:r>
            <a:endParaRPr kumimoji="1" lang="en-US" altLang="zh-CN" b="1" dirty="0">
              <a:latin typeface="+mn-ea"/>
            </a:endParaRPr>
          </a:p>
          <a:p>
            <a:pPr marL="0" indent="0">
              <a:spcBef>
                <a:spcPct val="50000"/>
              </a:spcBef>
              <a:buFont typeface="Wingdings" panose="05000000000000000000" pitchFamily="2" charset="2"/>
              <a:buNone/>
              <a:defRPr/>
            </a:pPr>
            <a:endParaRPr kumimoji="1" lang="en-US" altLang="zh-CN" sz="2800" b="1" dirty="0">
              <a:latin typeface="黑体" panose="02010609060101010101" pitchFamily="2" charset="-122"/>
              <a:ea typeface="黑体" panose="02010609060101010101" pitchFamily="2" charset="-122"/>
            </a:endParaRPr>
          </a:p>
        </p:txBody>
      </p:sp>
      <p:sp>
        <p:nvSpPr>
          <p:cNvPr id="68612" name="矩形 2"/>
          <p:cNvSpPr>
            <a:spLocks noChangeArrowheads="1"/>
          </p:cNvSpPr>
          <p:nvPr/>
        </p:nvSpPr>
        <p:spPr bwMode="auto">
          <a:xfrm>
            <a:off x="646430" y="1671955"/>
            <a:ext cx="78168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Gantt</a:t>
            </a:r>
            <a:r>
              <a:rPr lang="zh-CN" altLang="zh-CN" sz="2400">
                <a:latin typeface="Calibri" panose="020F0502020204030204" pitchFamily="34" charset="0"/>
                <a:cs typeface="Times New Roman" panose="02020603050405020304" pitchFamily="18" charset="0"/>
              </a:rPr>
              <a:t>图能很形象地描绘任务分解情况，以及每个子任务</a:t>
            </a:r>
            <a:r>
              <a:rPr lang="en-US" altLang="zh-CN" sz="2400">
                <a:latin typeface="Calibri" panose="020F0502020204030204" pitchFamily="34" charset="0"/>
                <a:cs typeface="Times New Roman" panose="02020603050405020304" pitchFamily="18" charset="0"/>
              </a:rPr>
              <a:t>(</a:t>
            </a:r>
            <a:r>
              <a:rPr lang="zh-CN" altLang="zh-CN" sz="2400">
                <a:latin typeface="Calibri" panose="020F0502020204030204" pitchFamily="34" charset="0"/>
                <a:cs typeface="Times New Roman" panose="02020603050405020304" pitchFamily="18" charset="0"/>
              </a:rPr>
              <a:t>作业</a:t>
            </a:r>
            <a:r>
              <a:rPr lang="en-US" altLang="zh-CN" sz="2400">
                <a:latin typeface="Calibri" panose="020F0502020204030204" pitchFamily="34" charset="0"/>
                <a:cs typeface="Times New Roman" panose="02020603050405020304" pitchFamily="18" charset="0"/>
              </a:rPr>
              <a:t>)</a:t>
            </a:r>
            <a:r>
              <a:rPr lang="zh-CN" altLang="zh-CN" sz="2400">
                <a:latin typeface="Calibri" panose="020F0502020204030204" pitchFamily="34" charset="0"/>
                <a:cs typeface="Times New Roman" panose="02020603050405020304" pitchFamily="18" charset="0"/>
              </a:rPr>
              <a:t>的开始时间和结束时间，因此是进度计划和进度管理的有力工具。它具有直观简明和容易掌握、容易绘制的优点，但是</a:t>
            </a:r>
            <a:r>
              <a:rPr lang="en-US" altLang="zh-CN" sz="2400">
                <a:latin typeface="Calibri" panose="020F0502020204030204" pitchFamily="34" charset="0"/>
                <a:cs typeface="Times New Roman" panose="02020603050405020304" pitchFamily="18" charset="0"/>
              </a:rPr>
              <a:t>Gantt</a:t>
            </a:r>
            <a:r>
              <a:rPr lang="zh-CN" altLang="zh-CN" sz="2400">
                <a:latin typeface="Calibri" panose="020F0502020204030204" pitchFamily="34" charset="0"/>
                <a:cs typeface="Times New Roman" panose="02020603050405020304" pitchFamily="18" charset="0"/>
              </a:rPr>
              <a:t>图也有</a:t>
            </a:r>
            <a:r>
              <a:rPr lang="en-US" altLang="zh-CN" sz="2400">
                <a:latin typeface="Calibri" panose="020F0502020204030204" pitchFamily="34" charset="0"/>
                <a:cs typeface="Times New Roman" panose="02020603050405020304" pitchFamily="18" charset="0"/>
              </a:rPr>
              <a:t>3</a:t>
            </a:r>
            <a:r>
              <a:rPr lang="zh-CN" altLang="zh-CN" sz="2400">
                <a:latin typeface="Calibri" panose="020F0502020204030204" pitchFamily="34" charset="0"/>
                <a:cs typeface="Times New Roman" panose="02020603050405020304" pitchFamily="18" charset="0"/>
              </a:rPr>
              <a:t>个主要缺点。</a:t>
            </a:r>
            <a:endParaRPr lang="zh-CN" altLang="en-US" sz="2400"/>
          </a:p>
        </p:txBody>
      </p:sp>
      <p:sp>
        <p:nvSpPr>
          <p:cNvPr id="9" name="矩形 8"/>
          <p:cNvSpPr/>
          <p:nvPr/>
        </p:nvSpPr>
        <p:spPr>
          <a:xfrm>
            <a:off x="725805" y="3386455"/>
            <a:ext cx="7754620" cy="1938020"/>
          </a:xfrm>
          <a:prstGeom prst="rect">
            <a:avLst/>
          </a:prstGeom>
        </p:spPr>
        <p:txBody>
          <a:bodyPr wrap="square">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(1) </a:t>
            </a:r>
            <a:r>
              <a:rPr lang="zh-CN" altLang="zh-CN" sz="2400" kern="100" dirty="0">
                <a:latin typeface="Calibri" panose="020F0502020204030204" pitchFamily="34" charset="0"/>
                <a:cs typeface="Times New Roman" panose="02020603050405020304" pitchFamily="18" charset="0"/>
              </a:rPr>
              <a:t>不能显式地描绘各项作业彼此间的依赖关系。</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(2) </a:t>
            </a:r>
            <a:r>
              <a:rPr lang="zh-CN" altLang="zh-CN" sz="2400" kern="100" dirty="0">
                <a:latin typeface="Calibri" panose="020F0502020204030204" pitchFamily="34" charset="0"/>
                <a:cs typeface="Times New Roman" panose="02020603050405020304" pitchFamily="18" charset="0"/>
              </a:rPr>
              <a:t>进度计划的关键部分不明确，难于判定哪些部分应当是主攻和主控的对象。</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(3) </a:t>
            </a:r>
            <a:r>
              <a:rPr lang="zh-CN" altLang="zh-CN" sz="2400" kern="100" dirty="0">
                <a:latin typeface="Calibri" panose="020F0502020204030204" pitchFamily="34" charset="0"/>
                <a:cs typeface="Times New Roman" panose="02020603050405020304" pitchFamily="18" charset="0"/>
              </a:rPr>
              <a:t>计划中有潜力的部分及潜力的大小不明确，往往造成潜力的浪费。</a:t>
            </a:r>
            <a:endParaRPr lang="zh-CN" altLang="zh-CN" sz="2400" kern="100" dirty="0">
              <a:latin typeface="Calibri" panose="020F0502020204030204" pitchFamily="34" charset="0"/>
              <a:cs typeface="Times New Roman" panose="02020603050405020304" pitchFamily="18" charset="0"/>
            </a:endParaRPr>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13.3.3   </a:t>
            </a:r>
            <a:r>
              <a:rPr lang="zh-CN" altLang="en-US" sz="2400" dirty="0">
                <a:solidFill>
                  <a:srgbClr val="D9D9D9"/>
                </a:solidFill>
                <a:latin typeface="+mn-ea"/>
                <a:ea typeface="+mn-ea"/>
              </a:rPr>
              <a:t>工程网络</a:t>
            </a:r>
            <a:endParaRPr lang="zh-CN" altLang="en-US" sz="2400" dirty="0">
              <a:solidFill>
                <a:srgbClr val="D9D9D9"/>
              </a:solidFill>
              <a:latin typeface="+mn-ea"/>
              <a:ea typeface="+mn-ea"/>
            </a:endParaRPr>
          </a:p>
        </p:txBody>
      </p:sp>
      <p:sp>
        <p:nvSpPr>
          <p:cNvPr id="11" name="矩形 10"/>
          <p:cNvSpPr/>
          <p:nvPr/>
        </p:nvSpPr>
        <p:spPr>
          <a:xfrm>
            <a:off x="539750" y="1355725"/>
            <a:ext cx="7934325" cy="1568450"/>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当把一个工程项目分解成许多子任务，并且它们彼此间的依赖关系又比较复杂时，仅仅用</a:t>
            </a:r>
            <a:r>
              <a:rPr lang="en-US" altLang="zh-CN" sz="2400" kern="100" dirty="0">
                <a:latin typeface="Calibri" panose="020F0502020204030204" pitchFamily="34" charset="0"/>
                <a:cs typeface="Times New Roman" panose="02020603050405020304" pitchFamily="18" charset="0"/>
              </a:rPr>
              <a:t>Gantt</a:t>
            </a:r>
            <a:r>
              <a:rPr lang="zh-CN" altLang="zh-CN" sz="2400" kern="100" dirty="0">
                <a:latin typeface="Calibri" panose="020F0502020204030204" pitchFamily="34" charset="0"/>
                <a:cs typeface="Times New Roman" panose="02020603050405020304" pitchFamily="18" charset="0"/>
              </a:rPr>
              <a:t>图作为安排进度的工具是不够的，不仅难于做出既节省资源又保证进度的计划，而且还容易发生差错。</a:t>
            </a:r>
            <a:endParaRPr lang="zh-CN" altLang="zh-CN" sz="2400" kern="100" dirty="0">
              <a:latin typeface="Calibri" panose="020F0502020204030204" pitchFamily="34" charset="0"/>
              <a:cs typeface="Times New Roman" panose="02020603050405020304" pitchFamily="18" charset="0"/>
            </a:endParaRPr>
          </a:p>
        </p:txBody>
      </p:sp>
      <p:sp>
        <p:nvSpPr>
          <p:cNvPr id="12" name="矩形 11"/>
          <p:cNvSpPr/>
          <p:nvPr/>
        </p:nvSpPr>
        <p:spPr>
          <a:xfrm>
            <a:off x="467360" y="3285490"/>
            <a:ext cx="8210550" cy="1568450"/>
          </a:xfrm>
          <a:prstGeom prst="rect">
            <a:avLst/>
          </a:prstGeom>
          <a:ln>
            <a:solidFill>
              <a:schemeClr val="tx2">
                <a:lumMod val="60000"/>
                <a:lumOff val="40000"/>
              </a:schemeClr>
            </a:solidFill>
          </a:ln>
        </p:spPr>
        <p:txBody>
          <a:bodyPr wrap="square">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工程网络是制定进度计划时另一种常用的图形工具，它同样能描绘任务分解情况以及每项作业的开始时间和结束时间，此外，它还显式地描绘各个作业彼此间的依赖关系。因此，工程网络是系统分析和系统设计的强有力的工具。</a:t>
            </a:r>
            <a:endParaRPr lang="zh-CN" altLang="zh-CN" sz="2400" kern="100" dirty="0">
              <a:latin typeface="Calibri" panose="020F0502020204030204" pitchFamily="34" charset="0"/>
              <a:cs typeface="Times New Roman" panose="02020603050405020304" pitchFamily="18" charset="0"/>
            </a:endParaRPr>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323850" y="116205"/>
            <a:ext cx="8502650" cy="2978785"/>
          </a:xfrm>
          <a:prstGeom prst="rect">
            <a:avLst/>
          </a:prstGeom>
        </p:spPr>
        <p:txBody>
          <a:bodyPr wrap="square">
            <a:spAutoFit/>
          </a:bodyPr>
          <a:p>
            <a:pPr eaLnBrk="1" hangingPunct="1">
              <a:lnSpc>
                <a:spcPct val="120000"/>
              </a:lnSpc>
              <a:buNone/>
            </a:pPr>
            <a:r>
              <a:rPr lang="en-US" altLang="zh-CN" sz="2400" dirty="0" smtClean="0">
                <a:solidFill>
                  <a:srgbClr val="0000FF"/>
                </a:solidFill>
              </a:rPr>
              <a:t>  </a:t>
            </a:r>
            <a:r>
              <a:rPr lang="en-US" altLang="zh-CN" sz="2800" b="1" dirty="0" smtClean="0">
                <a:solidFill>
                  <a:srgbClr val="0000FF"/>
                </a:solidFill>
              </a:rPr>
              <a:t>   </a:t>
            </a:r>
            <a:r>
              <a:rPr lang="zh-CN" altLang="en-US" sz="2600" b="1" dirty="0">
                <a:solidFill>
                  <a:srgbClr val="CC0000"/>
                </a:solidFill>
                <a:sym typeface="+mn-ea"/>
              </a:rPr>
              <a:t>管理目标</a:t>
            </a:r>
            <a:endParaRPr lang="zh-CN" altLang="en-US" sz="2400" dirty="0">
              <a:solidFill>
                <a:srgbClr val="CC0000"/>
              </a:solidFill>
              <a:ea typeface="宋体" panose="02010600030101010101" pitchFamily="2" charset="-122"/>
            </a:endParaRPr>
          </a:p>
          <a:p>
            <a:pPr marL="0" indent="0" eaLnBrk="1" latinLnBrk="0" hangingPunct="1">
              <a:lnSpc>
                <a:spcPct val="115000"/>
              </a:lnSpc>
              <a:spcBef>
                <a:spcPts val="0"/>
              </a:spcBef>
              <a:spcAft>
                <a:spcPts val="0"/>
              </a:spcAft>
            </a:pPr>
            <a:r>
              <a:rPr lang="en-US" altLang="zh-CN" sz="2400" dirty="0">
                <a:ea typeface="楷体_GB2312" pitchFamily="49" charset="-122"/>
                <a:sym typeface="+mn-ea"/>
              </a:rPr>
              <a:t>   </a:t>
            </a:r>
            <a:r>
              <a:rPr lang="zh-CN" altLang="en-US" sz="2200" dirty="0">
                <a:ea typeface="楷体_GB2312" pitchFamily="49" charset="-122"/>
                <a:sym typeface="+mn-ea"/>
              </a:rPr>
              <a:t>通常认为，项目成功的标志，也是项目管理人员争取的目标，应该包括以下几个方面。</a:t>
            </a:r>
            <a:endParaRPr lang="zh-CN" altLang="en-US" sz="2200" dirty="0">
              <a:ea typeface="楷体_GB2312" pitchFamily="49" charset="-122"/>
            </a:endParaRPr>
          </a:p>
          <a:p>
            <a:pPr marL="0" indent="0" eaLnBrk="1" latinLnBrk="0" hangingPunct="1">
              <a:lnSpc>
                <a:spcPct val="115000"/>
              </a:lnSpc>
              <a:spcBef>
                <a:spcPts val="0"/>
              </a:spcBef>
              <a:spcAft>
                <a:spcPts val="0"/>
              </a:spcAft>
              <a:buNone/>
            </a:pPr>
            <a:r>
              <a:rPr lang="zh-CN" altLang="en-US" sz="2200" dirty="0">
                <a:ea typeface="楷体_GB2312" pitchFamily="49" charset="-122"/>
                <a:sym typeface="+mn-ea"/>
              </a:rPr>
              <a:t>（</a:t>
            </a:r>
            <a:r>
              <a:rPr lang="en-US" altLang="zh-CN" sz="2200" dirty="0">
                <a:ea typeface="楷体_GB2312" pitchFamily="49" charset="-122"/>
                <a:sym typeface="+mn-ea"/>
              </a:rPr>
              <a:t>1</a:t>
            </a:r>
            <a:r>
              <a:rPr lang="zh-CN" altLang="en-US" sz="2200" dirty="0">
                <a:ea typeface="楷体_GB2312" pitchFamily="49" charset="-122"/>
                <a:sym typeface="+mn-ea"/>
              </a:rPr>
              <a:t>）</a:t>
            </a:r>
            <a:r>
              <a:rPr lang="zh-CN" altLang="en-US" sz="2200" dirty="0">
                <a:solidFill>
                  <a:srgbClr val="3333CC"/>
                </a:solidFill>
                <a:ea typeface="楷体_GB2312" pitchFamily="49" charset="-122"/>
                <a:sym typeface="+mn-ea"/>
              </a:rPr>
              <a:t>达到项目预期的软件产品功能和性能要求</a:t>
            </a:r>
            <a:r>
              <a:rPr lang="zh-CN" altLang="en-US" sz="2200" dirty="0">
                <a:ea typeface="楷体_GB2312" pitchFamily="49" charset="-122"/>
                <a:sym typeface="+mn-ea"/>
              </a:rPr>
              <a:t>。也就是软件产品达到了用户已认可的需求规格说明的要求。</a:t>
            </a:r>
            <a:endParaRPr lang="zh-CN" altLang="en-US" sz="2200" dirty="0">
              <a:ea typeface="楷体_GB2312" pitchFamily="49" charset="-122"/>
            </a:endParaRPr>
          </a:p>
          <a:p>
            <a:pPr marL="0" indent="0" eaLnBrk="1" latinLnBrk="0" hangingPunct="1">
              <a:lnSpc>
                <a:spcPct val="115000"/>
              </a:lnSpc>
              <a:spcBef>
                <a:spcPts val="0"/>
              </a:spcBef>
              <a:spcAft>
                <a:spcPts val="0"/>
              </a:spcAft>
              <a:buNone/>
            </a:pPr>
            <a:r>
              <a:rPr lang="zh-CN" altLang="en-US" sz="2200" dirty="0">
                <a:ea typeface="楷体_GB2312" pitchFamily="49" charset="-122"/>
                <a:sym typeface="+mn-ea"/>
              </a:rPr>
              <a:t>（</a:t>
            </a:r>
            <a:r>
              <a:rPr lang="en-US" altLang="zh-CN" sz="2200" dirty="0">
                <a:ea typeface="楷体_GB2312" pitchFamily="49" charset="-122"/>
                <a:sym typeface="+mn-ea"/>
              </a:rPr>
              <a:t>2</a:t>
            </a:r>
            <a:r>
              <a:rPr lang="zh-CN" altLang="en-US" sz="2200" dirty="0">
                <a:ea typeface="楷体_GB2312" pitchFamily="49" charset="-122"/>
                <a:sym typeface="+mn-ea"/>
              </a:rPr>
              <a:t>）</a:t>
            </a:r>
            <a:r>
              <a:rPr lang="zh-CN" altLang="en-US" sz="2200" dirty="0">
                <a:solidFill>
                  <a:srgbClr val="3333CC"/>
                </a:solidFill>
                <a:ea typeface="楷体_GB2312" pitchFamily="49" charset="-122"/>
                <a:sym typeface="+mn-ea"/>
              </a:rPr>
              <a:t>时限要求</a:t>
            </a:r>
            <a:r>
              <a:rPr lang="zh-CN" altLang="en-US" sz="2200" dirty="0">
                <a:ea typeface="楷体_GB2312" pitchFamily="49" charset="-122"/>
                <a:sym typeface="+mn-ea"/>
              </a:rPr>
              <a:t>。项目应在合同规定的期限内完成。 </a:t>
            </a:r>
            <a:endParaRPr lang="zh-CN" altLang="en-US" sz="2200" dirty="0">
              <a:ea typeface="楷体_GB2312" pitchFamily="49" charset="-122"/>
            </a:endParaRPr>
          </a:p>
          <a:p>
            <a:pPr marL="0" indent="0" eaLnBrk="1" latinLnBrk="0" hangingPunct="1">
              <a:lnSpc>
                <a:spcPct val="115000"/>
              </a:lnSpc>
              <a:spcBef>
                <a:spcPts val="0"/>
              </a:spcBef>
              <a:spcAft>
                <a:spcPts val="0"/>
              </a:spcAft>
              <a:buNone/>
            </a:pPr>
            <a:r>
              <a:rPr lang="zh-CN" altLang="en-US" sz="2200" dirty="0">
                <a:ea typeface="楷体_GB2312" pitchFamily="49" charset="-122"/>
                <a:sym typeface="+mn-ea"/>
              </a:rPr>
              <a:t>（</a:t>
            </a:r>
            <a:r>
              <a:rPr lang="en-US" altLang="zh-CN" sz="2200" dirty="0">
                <a:ea typeface="楷体_GB2312" pitchFamily="49" charset="-122"/>
                <a:sym typeface="+mn-ea"/>
              </a:rPr>
              <a:t>3</a:t>
            </a:r>
            <a:r>
              <a:rPr lang="zh-CN" altLang="en-US" sz="2200" dirty="0">
                <a:ea typeface="楷体_GB2312" pitchFamily="49" charset="-122"/>
                <a:sym typeface="+mn-ea"/>
              </a:rPr>
              <a:t>）</a:t>
            </a:r>
            <a:r>
              <a:rPr lang="zh-CN" altLang="en-US" sz="2200" dirty="0">
                <a:solidFill>
                  <a:srgbClr val="3333CC"/>
                </a:solidFill>
                <a:ea typeface="楷体_GB2312" pitchFamily="49" charset="-122"/>
                <a:sym typeface="+mn-ea"/>
              </a:rPr>
              <a:t>项目开销限制在预算之内</a:t>
            </a:r>
            <a:r>
              <a:rPr lang="zh-CN" altLang="en-US" sz="2200" dirty="0">
                <a:ea typeface="楷体_GB2312" pitchFamily="49" charset="-122"/>
                <a:sym typeface="+mn-ea"/>
              </a:rPr>
              <a:t>。</a:t>
            </a:r>
            <a:endParaRPr lang="zh-CN" altLang="en-US" sz="2200" dirty="0"/>
          </a:p>
        </p:txBody>
      </p:sp>
      <p:sp>
        <p:nvSpPr>
          <p:cNvPr id="4" name="矩形 3"/>
          <p:cNvSpPr/>
          <p:nvPr/>
        </p:nvSpPr>
        <p:spPr>
          <a:xfrm>
            <a:off x="179070" y="2996565"/>
            <a:ext cx="8752840" cy="2958465"/>
          </a:xfrm>
          <a:prstGeom prst="rect">
            <a:avLst/>
          </a:prstGeom>
        </p:spPr>
        <p:txBody>
          <a:bodyPr wrap="square">
            <a:noAutofit/>
          </a:bodyPr>
          <a:p>
            <a:pPr marL="0" indent="0" eaLnBrk="1" latinLnBrk="0" hangingPunct="1">
              <a:lnSpc>
                <a:spcPct val="120000"/>
              </a:lnSpc>
              <a:buNone/>
            </a:pPr>
            <a:r>
              <a:rPr lang="en-US" altLang="zh-CN" sz="2400" dirty="0" smtClean="0">
                <a:solidFill>
                  <a:srgbClr val="0000FF"/>
                </a:solidFill>
              </a:rPr>
              <a:t> </a:t>
            </a:r>
            <a:r>
              <a:rPr lang="en-US" altLang="zh-CN" sz="2400" dirty="0">
                <a:ea typeface="楷体_GB2312" pitchFamily="49" charset="-122"/>
                <a:sym typeface="+mn-ea"/>
              </a:rPr>
              <a:t>   </a:t>
            </a:r>
            <a:r>
              <a:rPr lang="zh-CN" altLang="en-US" sz="2400" b="1" dirty="0">
                <a:solidFill>
                  <a:srgbClr val="FF0000"/>
                </a:solidFill>
                <a:ea typeface="楷体_GB2312" pitchFamily="49" charset="-122"/>
                <a:sym typeface="+mn-ea"/>
              </a:rPr>
              <a:t>软件项目管理</a:t>
            </a:r>
            <a:r>
              <a:rPr lang="zh-CN" altLang="en-US" sz="2400" dirty="0">
                <a:ea typeface="楷体_GB2312" pitchFamily="49" charset="-122"/>
                <a:sym typeface="+mn-ea"/>
              </a:rPr>
              <a:t>涉及的几个主要方面是</a:t>
            </a:r>
            <a:r>
              <a:rPr lang="zh-CN" altLang="en-US" sz="2400" dirty="0">
                <a:solidFill>
                  <a:srgbClr val="3333CC"/>
                </a:solidFill>
                <a:ea typeface="楷体_GB2312" pitchFamily="49" charset="-122"/>
                <a:sym typeface="+mn-ea"/>
              </a:rPr>
              <a:t>人员</a:t>
            </a:r>
            <a:r>
              <a:rPr lang="zh-CN" altLang="en-US" sz="2400" dirty="0">
                <a:ea typeface="楷体_GB2312" pitchFamily="49" charset="-122"/>
                <a:sym typeface="+mn-ea"/>
              </a:rPr>
              <a:t>、</a:t>
            </a:r>
            <a:r>
              <a:rPr lang="zh-CN" altLang="en-US" sz="2400" dirty="0">
                <a:solidFill>
                  <a:srgbClr val="3333CC"/>
                </a:solidFill>
                <a:ea typeface="楷体_GB2312" pitchFamily="49" charset="-122"/>
                <a:sym typeface="+mn-ea"/>
              </a:rPr>
              <a:t>产品</a:t>
            </a:r>
            <a:r>
              <a:rPr lang="zh-CN" altLang="en-US" sz="2400" dirty="0">
                <a:ea typeface="楷体_GB2312" pitchFamily="49" charset="-122"/>
                <a:sym typeface="+mn-ea"/>
              </a:rPr>
              <a:t>、</a:t>
            </a:r>
            <a:r>
              <a:rPr lang="zh-CN" altLang="en-US" sz="2400" dirty="0">
                <a:solidFill>
                  <a:srgbClr val="3333CC"/>
                </a:solidFill>
                <a:ea typeface="楷体_GB2312" pitchFamily="49" charset="-122"/>
                <a:sym typeface="+mn-ea"/>
              </a:rPr>
              <a:t>过程</a:t>
            </a:r>
            <a:r>
              <a:rPr lang="zh-CN" altLang="en-US" sz="2400" dirty="0">
                <a:ea typeface="楷体_GB2312" pitchFamily="49" charset="-122"/>
                <a:sym typeface="+mn-ea"/>
              </a:rPr>
              <a:t>和</a:t>
            </a:r>
            <a:r>
              <a:rPr lang="zh-CN" altLang="en-US" sz="2400" dirty="0">
                <a:solidFill>
                  <a:srgbClr val="3333CC"/>
                </a:solidFill>
                <a:ea typeface="楷体_GB2312" pitchFamily="49" charset="-122"/>
                <a:sym typeface="+mn-ea"/>
              </a:rPr>
              <a:t>项目</a:t>
            </a:r>
            <a:r>
              <a:rPr lang="zh-CN" altLang="en-US" sz="2400" dirty="0">
                <a:ea typeface="楷体_GB2312" pitchFamily="49" charset="-122"/>
                <a:sym typeface="+mn-ea"/>
              </a:rPr>
              <a:t>，即所谓</a:t>
            </a:r>
            <a:r>
              <a:rPr lang="en-US" altLang="zh-CN" sz="2400" dirty="0">
                <a:solidFill>
                  <a:srgbClr val="CC0000"/>
                </a:solidFill>
                <a:ea typeface="楷体_GB2312" pitchFamily="49" charset="-122"/>
                <a:sym typeface="+mn-ea"/>
              </a:rPr>
              <a:t>4P</a:t>
            </a:r>
            <a:r>
              <a:rPr lang="zh-CN" altLang="en-US" sz="2400" dirty="0">
                <a:ea typeface="楷体_GB2312" pitchFamily="49" charset="-122"/>
                <a:sym typeface="+mn-ea"/>
              </a:rPr>
              <a:t>（</a:t>
            </a:r>
            <a:r>
              <a:rPr lang="en-US" altLang="zh-CN" sz="2400" dirty="0">
                <a:ea typeface="楷体_GB2312" pitchFamily="49" charset="-122"/>
                <a:sym typeface="+mn-ea"/>
              </a:rPr>
              <a:t>People</a:t>
            </a:r>
            <a:r>
              <a:rPr lang="zh-CN" altLang="en-US" sz="2400" dirty="0">
                <a:ea typeface="楷体_GB2312" pitchFamily="49" charset="-122"/>
                <a:sym typeface="+mn-ea"/>
              </a:rPr>
              <a:t>、</a:t>
            </a:r>
            <a:r>
              <a:rPr lang="en-US" altLang="zh-CN" sz="2400" dirty="0">
                <a:ea typeface="楷体_GB2312" pitchFamily="49" charset="-122"/>
                <a:sym typeface="+mn-ea"/>
              </a:rPr>
              <a:t>Product</a:t>
            </a:r>
            <a:r>
              <a:rPr lang="zh-CN" altLang="en-US" sz="2400" dirty="0">
                <a:ea typeface="楷体_GB2312" pitchFamily="49" charset="-122"/>
                <a:sym typeface="+mn-ea"/>
              </a:rPr>
              <a:t>、</a:t>
            </a:r>
            <a:r>
              <a:rPr lang="en-US" altLang="zh-CN" sz="2400" dirty="0">
                <a:ea typeface="楷体_GB2312" pitchFamily="49" charset="-122"/>
                <a:sym typeface="+mn-ea"/>
              </a:rPr>
              <a:t>Process</a:t>
            </a:r>
            <a:r>
              <a:rPr lang="zh-CN" altLang="en-US" sz="2400" dirty="0">
                <a:ea typeface="楷体_GB2312" pitchFamily="49" charset="-122"/>
                <a:sym typeface="+mn-ea"/>
              </a:rPr>
              <a:t>、</a:t>
            </a:r>
            <a:r>
              <a:rPr lang="en-US" altLang="zh-CN" sz="2400" dirty="0">
                <a:ea typeface="楷体_GB2312" pitchFamily="49" charset="-122"/>
                <a:sym typeface="+mn-ea"/>
              </a:rPr>
              <a:t>Project</a:t>
            </a:r>
            <a:r>
              <a:rPr lang="zh-CN" altLang="en-US" sz="2400" dirty="0">
                <a:ea typeface="楷体_GB2312" pitchFamily="49" charset="-122"/>
                <a:sym typeface="+mn-ea"/>
              </a:rPr>
              <a:t>）。</a:t>
            </a:r>
            <a:endParaRPr lang="zh-CN" altLang="en-US" sz="2400" dirty="0">
              <a:solidFill>
                <a:srgbClr val="CC0000"/>
              </a:solidFill>
              <a:ea typeface="宋体" panose="02010600030101010101" pitchFamily="2" charset="-122"/>
            </a:endParaRPr>
          </a:p>
          <a:p>
            <a:pPr marL="0" indent="0" eaLnBrk="1" latinLnBrk="0" hangingPunct="1">
              <a:lnSpc>
                <a:spcPct val="120000"/>
              </a:lnSpc>
              <a:buNone/>
            </a:pPr>
            <a:r>
              <a:rPr lang="en-US" altLang="zh-CN" sz="2400" dirty="0">
                <a:ea typeface="楷体_GB2312" pitchFamily="49" charset="-122"/>
                <a:sym typeface="+mn-ea"/>
              </a:rPr>
              <a:t>   </a:t>
            </a:r>
            <a:r>
              <a:rPr lang="zh-CN" altLang="en-US" sz="2200" b="1" dirty="0">
                <a:solidFill>
                  <a:srgbClr val="FF0000"/>
                </a:solidFill>
                <a:ea typeface="楷体_GB2312" pitchFamily="49" charset="-122"/>
                <a:sym typeface="+mn-ea"/>
              </a:rPr>
              <a:t>（</a:t>
            </a:r>
            <a:r>
              <a:rPr lang="en-US" altLang="zh-CN" sz="2200" b="1" dirty="0">
                <a:solidFill>
                  <a:srgbClr val="FF0000"/>
                </a:solidFill>
                <a:ea typeface="楷体_GB2312" pitchFamily="49" charset="-122"/>
                <a:sym typeface="+mn-ea"/>
              </a:rPr>
              <a:t>1</a:t>
            </a:r>
            <a:r>
              <a:rPr lang="zh-CN" altLang="en-US" sz="2200" b="1" dirty="0">
                <a:solidFill>
                  <a:srgbClr val="FF0000"/>
                </a:solidFill>
                <a:ea typeface="楷体_GB2312" pitchFamily="49" charset="-122"/>
                <a:sym typeface="+mn-ea"/>
              </a:rPr>
              <a:t>）人员管理</a:t>
            </a:r>
            <a:endParaRPr lang="zh-CN" altLang="en-US" sz="2200" dirty="0">
              <a:ea typeface="楷体_GB2312" pitchFamily="49" charset="-122"/>
            </a:endParaRPr>
          </a:p>
          <a:p>
            <a:pPr marL="0" indent="0" eaLnBrk="1" latinLnBrk="0" hangingPunct="1">
              <a:lnSpc>
                <a:spcPct val="120000"/>
              </a:lnSpc>
              <a:buNone/>
            </a:pPr>
            <a:r>
              <a:rPr lang="zh-CN" altLang="en-US" sz="2200" dirty="0">
                <a:ea typeface="楷体_GB2312" pitchFamily="49" charset="-122"/>
                <a:sym typeface="+mn-ea"/>
              </a:rPr>
              <a:t>    </a:t>
            </a:r>
            <a:r>
              <a:rPr lang="en-US" altLang="zh-CN" sz="2200" dirty="0">
                <a:ea typeface="楷体_GB2312" pitchFamily="49" charset="-122"/>
                <a:sym typeface="+mn-ea"/>
              </a:rPr>
              <a:t> </a:t>
            </a:r>
            <a:r>
              <a:rPr lang="zh-CN" altLang="en-US" sz="2200" dirty="0">
                <a:ea typeface="楷体_GB2312" pitchFamily="49" charset="-122"/>
                <a:sym typeface="+mn-ea"/>
              </a:rPr>
              <a:t>美国卡内基</a:t>
            </a:r>
            <a:r>
              <a:rPr lang="en-US" altLang="zh-CN" sz="2200" dirty="0">
                <a:ea typeface="楷体_GB2312" pitchFamily="49" charset="-122"/>
                <a:sym typeface="+mn-ea"/>
              </a:rPr>
              <a:t>·</a:t>
            </a:r>
            <a:r>
              <a:rPr lang="zh-CN" altLang="en-US" sz="2200" dirty="0">
                <a:ea typeface="楷体_GB2312" pitchFamily="49" charset="-122"/>
                <a:sym typeface="+mn-ea"/>
              </a:rPr>
              <a:t>梅隆大学软件工程研究所的</a:t>
            </a:r>
            <a:r>
              <a:rPr lang="en-US" altLang="zh-CN" sz="2200" dirty="0">
                <a:ea typeface="楷体_GB2312" pitchFamily="49" charset="-122"/>
                <a:sym typeface="+mn-ea"/>
              </a:rPr>
              <a:t>Bill Curtis</a:t>
            </a:r>
            <a:r>
              <a:rPr lang="zh-CN" altLang="en-US" sz="2200" dirty="0">
                <a:ea typeface="楷体_GB2312" pitchFamily="49" charset="-122"/>
                <a:sym typeface="+mn-ea"/>
              </a:rPr>
              <a:t>在</a:t>
            </a:r>
            <a:r>
              <a:rPr lang="en-US" altLang="zh-CN" sz="2200" dirty="0">
                <a:ea typeface="楷体_GB2312" pitchFamily="49" charset="-122"/>
                <a:sym typeface="+mn-ea"/>
              </a:rPr>
              <a:t>1994</a:t>
            </a:r>
            <a:r>
              <a:rPr lang="zh-CN" altLang="en-US" sz="2200" dirty="0">
                <a:ea typeface="楷体_GB2312" pitchFamily="49" charset="-122"/>
                <a:sym typeface="+mn-ea"/>
              </a:rPr>
              <a:t>年发表了“</a:t>
            </a:r>
            <a:r>
              <a:rPr lang="zh-CN" altLang="en-US" sz="2200" dirty="0">
                <a:solidFill>
                  <a:srgbClr val="CC0000"/>
                </a:solidFill>
                <a:ea typeface="楷体_GB2312" pitchFamily="49" charset="-122"/>
                <a:sym typeface="+mn-ea"/>
              </a:rPr>
              <a:t>人员管理能力成熟度模型</a:t>
            </a:r>
            <a:r>
              <a:rPr lang="zh-CN" altLang="en-US" sz="2200" dirty="0">
                <a:ea typeface="楷体_GB2312" pitchFamily="49" charset="-122"/>
                <a:sym typeface="+mn-ea"/>
              </a:rPr>
              <a:t>”（</a:t>
            </a:r>
            <a:r>
              <a:rPr lang="en-US" altLang="zh-CN" sz="2200" dirty="0">
                <a:ea typeface="楷体_GB2312" pitchFamily="49" charset="-122"/>
                <a:sym typeface="+mn-ea"/>
              </a:rPr>
              <a:t>people capability maturity model</a:t>
            </a:r>
            <a:r>
              <a:rPr lang="zh-CN" altLang="en-US" sz="2200" dirty="0">
                <a:ea typeface="楷体_GB2312" pitchFamily="49" charset="-122"/>
                <a:sym typeface="+mn-ea"/>
              </a:rPr>
              <a:t>）。该模型力图通过吸引、培养、激励、部署和骋用高水平的人才来提升软件组织的软件开发能力。</a:t>
            </a:r>
            <a:endParaRPr lang="zh-CN" altLang="en-US"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矩形 3"/>
          <p:cNvSpPr>
            <a:spLocks noChangeArrowheads="1"/>
          </p:cNvSpPr>
          <p:nvPr/>
        </p:nvSpPr>
        <p:spPr bwMode="auto">
          <a:xfrm>
            <a:off x="323850" y="765175"/>
            <a:ext cx="8639810" cy="204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200">
                <a:latin typeface="Calibri" panose="020F0502020204030204" pitchFamily="34" charset="0"/>
                <a:cs typeface="Times New Roman" panose="02020603050405020304" pitchFamily="18" charset="0"/>
              </a:rPr>
              <a:t>         </a:t>
            </a:r>
            <a:r>
              <a:rPr lang="zh-CN" altLang="zh-CN" sz="2100">
                <a:latin typeface="Calibri" panose="020F0502020204030204" pitchFamily="34" charset="0"/>
                <a:cs typeface="Times New Roman" panose="02020603050405020304" pitchFamily="18" charset="0"/>
              </a:rPr>
              <a:t>在工程网络中用箭头表示作业</a:t>
            </a:r>
            <a:r>
              <a:rPr lang="en-US" altLang="zh-CN" sz="2100">
                <a:latin typeface="Calibri" panose="020F0502020204030204" pitchFamily="34" charset="0"/>
                <a:cs typeface="Times New Roman" panose="02020603050405020304" pitchFamily="18" charset="0"/>
              </a:rPr>
              <a:t>(</a:t>
            </a:r>
            <a:r>
              <a:rPr lang="zh-CN" altLang="zh-CN" sz="2100">
                <a:latin typeface="Calibri" panose="020F0502020204030204" pitchFamily="34" charset="0"/>
                <a:cs typeface="Times New Roman" panose="02020603050405020304" pitchFamily="18" charset="0"/>
              </a:rPr>
              <a:t>例如，刮旧漆，刷新漆，清理等</a:t>
            </a:r>
            <a:r>
              <a:rPr lang="en-US" altLang="zh-CN" sz="2100">
                <a:latin typeface="Calibri" panose="020F0502020204030204" pitchFamily="34" charset="0"/>
                <a:cs typeface="Times New Roman" panose="02020603050405020304" pitchFamily="18" charset="0"/>
              </a:rPr>
              <a:t>)</a:t>
            </a:r>
            <a:r>
              <a:rPr lang="zh-CN" altLang="zh-CN" sz="2100">
                <a:latin typeface="Calibri" panose="020F0502020204030204" pitchFamily="34" charset="0"/>
                <a:cs typeface="Times New Roman" panose="02020603050405020304" pitchFamily="18" charset="0"/>
              </a:rPr>
              <a:t>，用圆圈表示事件</a:t>
            </a:r>
            <a:r>
              <a:rPr lang="en-US" altLang="zh-CN" sz="2100">
                <a:latin typeface="Calibri" panose="020F0502020204030204" pitchFamily="34" charset="0"/>
                <a:cs typeface="Times New Roman" panose="02020603050405020304" pitchFamily="18" charset="0"/>
              </a:rPr>
              <a:t>(</a:t>
            </a:r>
            <a:r>
              <a:rPr lang="zh-CN" altLang="zh-CN" sz="2100">
                <a:latin typeface="Calibri" panose="020F0502020204030204" pitchFamily="34" charset="0"/>
                <a:cs typeface="Times New Roman" panose="02020603050405020304" pitchFamily="18" charset="0"/>
              </a:rPr>
              <a:t>一项作业开始或结束</a:t>
            </a:r>
            <a:r>
              <a:rPr lang="en-US" altLang="zh-CN" sz="2100">
                <a:latin typeface="Calibri" panose="020F0502020204030204" pitchFamily="34" charset="0"/>
                <a:cs typeface="Times New Roman" panose="02020603050405020304" pitchFamily="18" charset="0"/>
              </a:rPr>
              <a:t>)</a:t>
            </a:r>
            <a:r>
              <a:rPr lang="zh-CN" altLang="zh-CN" sz="2100">
                <a:latin typeface="Calibri" panose="020F0502020204030204" pitchFamily="34" charset="0"/>
                <a:cs typeface="Times New Roman" panose="02020603050405020304" pitchFamily="18" charset="0"/>
              </a:rPr>
              <a:t>。注意，事件仅仅是可以明确定义的时间点，它并不消耗时间和资源。作业通常既消耗资源又需要持续一定时间。</a:t>
            </a:r>
            <a:r>
              <a:rPr lang="zh-CN" altLang="en-US" sz="2100">
                <a:latin typeface="Calibri" panose="020F0502020204030204" pitchFamily="34" charset="0"/>
                <a:cs typeface="Times New Roman" panose="02020603050405020304" pitchFamily="18" charset="0"/>
              </a:rPr>
              <a:t>下图</a:t>
            </a:r>
            <a:r>
              <a:rPr lang="zh-CN" altLang="zh-CN" sz="2100">
                <a:latin typeface="Calibri" panose="020F0502020204030204" pitchFamily="34" charset="0"/>
                <a:cs typeface="Times New Roman" panose="02020603050405020304" pitchFamily="18" charset="0"/>
              </a:rPr>
              <a:t>是旧木板房刷漆工程的工程网络。图中表示刮第</a:t>
            </a:r>
            <a:r>
              <a:rPr lang="en-US" altLang="zh-CN" sz="2100">
                <a:latin typeface="Calibri" panose="020F0502020204030204" pitchFamily="34" charset="0"/>
                <a:cs typeface="Times New Roman" panose="02020603050405020304" pitchFamily="18" charset="0"/>
              </a:rPr>
              <a:t>1</a:t>
            </a:r>
            <a:r>
              <a:rPr lang="zh-CN" altLang="zh-CN" sz="2100">
                <a:latin typeface="Calibri" panose="020F0502020204030204" pitchFamily="34" charset="0"/>
                <a:cs typeface="Times New Roman" panose="02020603050405020304" pitchFamily="18" charset="0"/>
              </a:rPr>
              <a:t>面墙上旧漆的作业开始于事件</a:t>
            </a:r>
            <a:r>
              <a:rPr lang="en-US" altLang="zh-CN" sz="2100">
                <a:latin typeface="Calibri" panose="020F0502020204030204" pitchFamily="34" charset="0"/>
                <a:cs typeface="Times New Roman" panose="02020603050405020304" pitchFamily="18" charset="0"/>
              </a:rPr>
              <a:t>1</a:t>
            </a:r>
            <a:r>
              <a:rPr lang="zh-CN" altLang="zh-CN" sz="2100">
                <a:latin typeface="Calibri" panose="020F0502020204030204" pitchFamily="34" charset="0"/>
                <a:cs typeface="Times New Roman" panose="02020603050405020304" pitchFamily="18" charset="0"/>
              </a:rPr>
              <a:t>，结束于事件</a:t>
            </a:r>
            <a:r>
              <a:rPr lang="en-US" altLang="zh-CN" sz="2100">
                <a:latin typeface="Calibri" panose="020F0502020204030204" pitchFamily="34" charset="0"/>
                <a:cs typeface="Times New Roman" panose="02020603050405020304" pitchFamily="18" charset="0"/>
              </a:rPr>
              <a:t>2</a:t>
            </a:r>
            <a:r>
              <a:rPr lang="zh-CN" altLang="zh-CN" sz="2100">
                <a:latin typeface="Calibri" panose="020F0502020204030204" pitchFamily="34" charset="0"/>
                <a:cs typeface="Times New Roman" panose="02020603050405020304" pitchFamily="18" charset="0"/>
              </a:rPr>
              <a:t>。用开始事件和结束事件的编号标识一个作业，因此“刮第</a:t>
            </a:r>
            <a:r>
              <a:rPr lang="en-US" altLang="zh-CN" sz="2100">
                <a:latin typeface="Calibri" panose="020F0502020204030204" pitchFamily="34" charset="0"/>
                <a:cs typeface="Times New Roman" panose="02020603050405020304" pitchFamily="18" charset="0"/>
              </a:rPr>
              <a:t>1</a:t>
            </a:r>
            <a:r>
              <a:rPr lang="zh-CN" altLang="zh-CN" sz="2100">
                <a:latin typeface="Calibri" panose="020F0502020204030204" pitchFamily="34" charset="0"/>
                <a:cs typeface="Times New Roman" panose="02020603050405020304" pitchFamily="18" charset="0"/>
              </a:rPr>
              <a:t>面墙上旧漆”是作业</a:t>
            </a:r>
            <a:r>
              <a:rPr lang="en-US" altLang="zh-CN" sz="2100">
                <a:latin typeface="Calibri" panose="020F0502020204030204" pitchFamily="34" charset="0"/>
                <a:cs typeface="Times New Roman" panose="02020603050405020304" pitchFamily="18" charset="0"/>
              </a:rPr>
              <a:t>1-2</a:t>
            </a:r>
            <a:r>
              <a:rPr lang="zh-CN" altLang="zh-CN" sz="2100">
                <a:latin typeface="Calibri" panose="020F0502020204030204" pitchFamily="34" charset="0"/>
                <a:cs typeface="Times New Roman" panose="02020603050405020304" pitchFamily="18" charset="0"/>
              </a:rPr>
              <a:t>。</a:t>
            </a:r>
            <a:endParaRPr lang="zh-CN" altLang="en-US" sz="2100"/>
          </a:p>
        </p:txBody>
      </p:sp>
      <p:pic>
        <p:nvPicPr>
          <p:cNvPr id="72707"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5725" y="3348038"/>
            <a:ext cx="457835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矩形 9"/>
          <p:cNvSpPr>
            <a:spLocks noChangeArrowheads="1"/>
          </p:cNvSpPr>
          <p:nvPr/>
        </p:nvSpPr>
        <p:spPr bwMode="auto">
          <a:xfrm>
            <a:off x="4701858" y="2708910"/>
            <a:ext cx="4260850"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Calibri" panose="020F0502020204030204" pitchFamily="34" charset="0"/>
                <a:cs typeface="Times New Roman" panose="02020603050405020304" pitchFamily="18" charset="0"/>
              </a:rPr>
              <a:t>图中：</a:t>
            </a:r>
            <a:endParaRPr lang="en-US" altLang="zh-CN" sz="2000">
              <a:latin typeface="Calibri" panose="020F0502020204030204" pitchFamily="34" charset="0"/>
              <a:cs typeface="Times New Roman" panose="02020603050405020304" pitchFamily="18" charset="0"/>
            </a:endParaRPr>
          </a:p>
          <a:p>
            <a:pPr eaLnBrk="1" hangingPunct="1"/>
            <a:r>
              <a:rPr lang="en-US" altLang="zh-CN" sz="2000">
                <a:latin typeface="Calibri" panose="020F0502020204030204" pitchFamily="34" charset="0"/>
                <a:cs typeface="Times New Roman" panose="02020603050405020304" pitchFamily="18" charset="0"/>
              </a:rPr>
              <a:t> 1</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2</a:t>
            </a:r>
            <a:r>
              <a:rPr lang="zh-CN" altLang="zh-CN" sz="2000">
                <a:latin typeface="Calibri" panose="020F0502020204030204" pitchFamily="34" charset="0"/>
                <a:cs typeface="Times New Roman" panose="02020603050405020304" pitchFamily="18" charset="0"/>
              </a:rPr>
              <a:t>刮第</a:t>
            </a:r>
            <a:r>
              <a:rPr lang="en-US" altLang="zh-CN" sz="2000">
                <a:latin typeface="Calibri" panose="020F0502020204030204" pitchFamily="34" charset="0"/>
                <a:cs typeface="Times New Roman" panose="02020603050405020304" pitchFamily="18" charset="0"/>
              </a:rPr>
              <a:t>1</a:t>
            </a:r>
            <a:r>
              <a:rPr lang="zh-CN" altLang="zh-CN" sz="2000">
                <a:latin typeface="Calibri" panose="020F0502020204030204" pitchFamily="34" charset="0"/>
                <a:cs typeface="Times New Roman" panose="02020603050405020304" pitchFamily="18" charset="0"/>
              </a:rPr>
              <a:t>面墙上的旧漆；</a:t>
            </a:r>
            <a:r>
              <a:rPr lang="en-US" altLang="zh-CN" sz="2000">
                <a:latin typeface="Calibri" panose="020F0502020204030204" pitchFamily="34" charset="0"/>
                <a:cs typeface="Times New Roman" panose="02020603050405020304" pitchFamily="18" charset="0"/>
              </a:rPr>
              <a:t> 2</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刮第</a:t>
            </a:r>
            <a:r>
              <a:rPr lang="en-US" altLang="zh-CN" sz="2000">
                <a:latin typeface="Calibri" panose="020F0502020204030204" pitchFamily="34" charset="0"/>
                <a:cs typeface="Times New Roman" panose="02020603050405020304" pitchFamily="18" charset="0"/>
              </a:rPr>
              <a:t>2</a:t>
            </a:r>
            <a:r>
              <a:rPr lang="zh-CN" altLang="zh-CN" sz="2000">
                <a:latin typeface="Calibri" panose="020F0502020204030204" pitchFamily="34" charset="0"/>
                <a:cs typeface="Times New Roman" panose="02020603050405020304" pitchFamily="18" charset="0"/>
              </a:rPr>
              <a:t>面墙上的旧漆；</a:t>
            </a:r>
            <a:r>
              <a:rPr lang="en-US" altLang="zh-CN" sz="2000">
                <a:latin typeface="Calibri" panose="020F0502020204030204" pitchFamily="34" charset="0"/>
                <a:cs typeface="Times New Roman" panose="02020603050405020304" pitchFamily="18" charset="0"/>
              </a:rPr>
              <a:t> 2</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4</a:t>
            </a:r>
            <a:r>
              <a:rPr lang="zh-CN" altLang="zh-CN" sz="2000">
                <a:latin typeface="Calibri" panose="020F0502020204030204" pitchFamily="34" charset="0"/>
                <a:cs typeface="Times New Roman" panose="02020603050405020304" pitchFamily="18" charset="0"/>
              </a:rPr>
              <a:t>给第</a:t>
            </a:r>
            <a:r>
              <a:rPr lang="en-US" altLang="zh-CN" sz="2000">
                <a:latin typeface="Calibri" panose="020F0502020204030204" pitchFamily="34" charset="0"/>
                <a:cs typeface="Times New Roman" panose="02020603050405020304" pitchFamily="18" charset="0"/>
              </a:rPr>
              <a:t>1</a:t>
            </a:r>
            <a:r>
              <a:rPr lang="zh-CN" altLang="zh-CN" sz="2000">
                <a:latin typeface="Calibri" panose="020F0502020204030204" pitchFamily="34" charset="0"/>
                <a:cs typeface="Times New Roman" panose="02020603050405020304" pitchFamily="18" charset="0"/>
              </a:rPr>
              <a:t>面墙刷新漆；</a:t>
            </a:r>
            <a:r>
              <a:rPr lang="en-US" altLang="zh-CN" sz="2000">
                <a:latin typeface="Calibri" panose="020F0502020204030204" pitchFamily="34" charset="0"/>
                <a:cs typeface="Times New Roman" panose="02020603050405020304" pitchFamily="18" charset="0"/>
              </a:rPr>
              <a:t> 3</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5</a:t>
            </a:r>
            <a:r>
              <a:rPr lang="zh-CN" altLang="zh-CN" sz="2000">
                <a:latin typeface="Calibri" panose="020F0502020204030204" pitchFamily="34" charset="0"/>
                <a:cs typeface="Times New Roman" panose="02020603050405020304" pitchFamily="18" charset="0"/>
              </a:rPr>
              <a:t>刮第</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面墙上旧漆；</a:t>
            </a:r>
            <a:r>
              <a:rPr lang="en-US" altLang="zh-CN" sz="2000">
                <a:latin typeface="Calibri" panose="020F0502020204030204" pitchFamily="34" charset="0"/>
                <a:cs typeface="Times New Roman" panose="02020603050405020304" pitchFamily="18" charset="0"/>
              </a:rPr>
              <a:t> 4</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6</a:t>
            </a:r>
            <a:r>
              <a:rPr lang="zh-CN" altLang="zh-CN" sz="2000">
                <a:latin typeface="Calibri" panose="020F0502020204030204" pitchFamily="34" charset="0"/>
                <a:cs typeface="Times New Roman" panose="02020603050405020304" pitchFamily="18" charset="0"/>
              </a:rPr>
              <a:t>给第</a:t>
            </a:r>
            <a:r>
              <a:rPr lang="en-US" altLang="zh-CN" sz="2000">
                <a:latin typeface="Calibri" panose="020F0502020204030204" pitchFamily="34" charset="0"/>
                <a:cs typeface="Times New Roman" panose="02020603050405020304" pitchFamily="18" charset="0"/>
              </a:rPr>
              <a:t>2</a:t>
            </a:r>
            <a:r>
              <a:rPr lang="zh-CN" altLang="zh-CN" sz="2000">
                <a:latin typeface="Calibri" panose="020F0502020204030204" pitchFamily="34" charset="0"/>
                <a:cs typeface="Times New Roman" panose="02020603050405020304" pitchFamily="18" charset="0"/>
              </a:rPr>
              <a:t>面墙刷新漆；</a:t>
            </a:r>
            <a:r>
              <a:rPr lang="en-US" altLang="zh-CN" sz="2000">
                <a:latin typeface="Calibri" panose="020F0502020204030204" pitchFamily="34" charset="0"/>
                <a:cs typeface="Times New Roman" panose="02020603050405020304" pitchFamily="18" charset="0"/>
              </a:rPr>
              <a:t> 4</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7</a:t>
            </a:r>
            <a:r>
              <a:rPr lang="zh-CN" altLang="zh-CN" sz="2000">
                <a:latin typeface="Calibri" panose="020F0502020204030204" pitchFamily="34" charset="0"/>
                <a:cs typeface="Times New Roman" panose="02020603050405020304" pitchFamily="18" charset="0"/>
              </a:rPr>
              <a:t>清理第</a:t>
            </a:r>
            <a:r>
              <a:rPr lang="en-US" altLang="zh-CN" sz="2000">
                <a:latin typeface="Calibri" panose="020F0502020204030204" pitchFamily="34" charset="0"/>
                <a:cs typeface="Times New Roman" panose="02020603050405020304" pitchFamily="18" charset="0"/>
              </a:rPr>
              <a:t>1</a:t>
            </a:r>
            <a:r>
              <a:rPr lang="zh-CN" altLang="zh-CN" sz="2000">
                <a:latin typeface="Calibri" panose="020F0502020204030204" pitchFamily="34" charset="0"/>
                <a:cs typeface="Times New Roman" panose="02020603050405020304" pitchFamily="18" charset="0"/>
              </a:rPr>
              <a:t>面墙窗户；</a:t>
            </a:r>
            <a:r>
              <a:rPr lang="en-US" altLang="zh-CN" sz="2000">
                <a:latin typeface="Calibri" panose="020F0502020204030204" pitchFamily="34" charset="0"/>
                <a:cs typeface="Times New Roman" panose="02020603050405020304" pitchFamily="18" charset="0"/>
              </a:rPr>
              <a:t> 5</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8</a:t>
            </a:r>
            <a:r>
              <a:rPr lang="zh-CN" altLang="zh-CN" sz="2000">
                <a:latin typeface="Calibri" panose="020F0502020204030204" pitchFamily="34" charset="0"/>
                <a:cs typeface="Times New Roman" panose="02020603050405020304" pitchFamily="18" charset="0"/>
              </a:rPr>
              <a:t>刮第</a:t>
            </a:r>
            <a:r>
              <a:rPr lang="en-US" altLang="zh-CN" sz="2000">
                <a:latin typeface="Calibri" panose="020F0502020204030204" pitchFamily="34" charset="0"/>
                <a:cs typeface="Times New Roman" panose="02020603050405020304" pitchFamily="18" charset="0"/>
              </a:rPr>
              <a:t>4</a:t>
            </a:r>
            <a:r>
              <a:rPr lang="zh-CN" altLang="zh-CN" sz="2000">
                <a:latin typeface="Calibri" panose="020F0502020204030204" pitchFamily="34" charset="0"/>
                <a:cs typeface="Times New Roman" panose="02020603050405020304" pitchFamily="18" charset="0"/>
              </a:rPr>
              <a:t>面墙上旧漆；</a:t>
            </a:r>
            <a:r>
              <a:rPr lang="en-US" altLang="zh-CN" sz="2000">
                <a:latin typeface="Calibri" panose="020F0502020204030204" pitchFamily="34" charset="0"/>
                <a:cs typeface="Times New Roman" panose="02020603050405020304" pitchFamily="18" charset="0"/>
              </a:rPr>
              <a:t> 6</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8</a:t>
            </a:r>
            <a:r>
              <a:rPr lang="zh-CN" altLang="zh-CN" sz="2000">
                <a:latin typeface="Calibri" panose="020F0502020204030204" pitchFamily="34" charset="0"/>
                <a:cs typeface="Times New Roman" panose="02020603050405020304" pitchFamily="18" charset="0"/>
              </a:rPr>
              <a:t>给第</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面墙刷新漆；</a:t>
            </a:r>
            <a:r>
              <a:rPr lang="en-US" altLang="zh-CN" sz="2000">
                <a:latin typeface="Calibri" panose="020F0502020204030204" pitchFamily="34" charset="0"/>
                <a:cs typeface="Times New Roman" panose="02020603050405020304" pitchFamily="18" charset="0"/>
              </a:rPr>
              <a:t> 7</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9</a:t>
            </a:r>
            <a:r>
              <a:rPr lang="zh-CN" altLang="zh-CN" sz="2000">
                <a:latin typeface="Calibri" panose="020F0502020204030204" pitchFamily="34" charset="0"/>
                <a:cs typeface="Times New Roman" panose="02020603050405020304" pitchFamily="18" charset="0"/>
              </a:rPr>
              <a:t>清理第</a:t>
            </a:r>
            <a:r>
              <a:rPr lang="en-US" altLang="zh-CN" sz="2000">
                <a:latin typeface="Calibri" panose="020F0502020204030204" pitchFamily="34" charset="0"/>
                <a:cs typeface="Times New Roman" panose="02020603050405020304" pitchFamily="18" charset="0"/>
              </a:rPr>
              <a:t>2</a:t>
            </a:r>
            <a:r>
              <a:rPr lang="zh-CN" altLang="zh-CN" sz="2000">
                <a:latin typeface="Calibri" panose="020F0502020204030204" pitchFamily="34" charset="0"/>
                <a:cs typeface="Times New Roman" panose="02020603050405020304" pitchFamily="18" charset="0"/>
              </a:rPr>
              <a:t>面墙窗户；</a:t>
            </a:r>
            <a:r>
              <a:rPr lang="en-US" altLang="zh-CN" sz="2000">
                <a:latin typeface="Calibri" panose="020F0502020204030204" pitchFamily="34" charset="0"/>
                <a:cs typeface="Times New Roman" panose="02020603050405020304" pitchFamily="18" charset="0"/>
              </a:rPr>
              <a:t> 8</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10</a:t>
            </a:r>
            <a:r>
              <a:rPr lang="zh-CN" altLang="zh-CN" sz="2000">
                <a:latin typeface="Calibri" panose="020F0502020204030204" pitchFamily="34" charset="0"/>
                <a:cs typeface="Times New Roman" panose="02020603050405020304" pitchFamily="18" charset="0"/>
              </a:rPr>
              <a:t>给第</a:t>
            </a:r>
            <a:r>
              <a:rPr lang="en-US" altLang="zh-CN" sz="2000">
                <a:latin typeface="Calibri" panose="020F0502020204030204" pitchFamily="34" charset="0"/>
                <a:cs typeface="Times New Roman" panose="02020603050405020304" pitchFamily="18" charset="0"/>
              </a:rPr>
              <a:t>4</a:t>
            </a:r>
            <a:r>
              <a:rPr lang="zh-CN" altLang="zh-CN" sz="2000">
                <a:latin typeface="Calibri" panose="020F0502020204030204" pitchFamily="34" charset="0"/>
                <a:cs typeface="Times New Roman" panose="02020603050405020304" pitchFamily="18" charset="0"/>
              </a:rPr>
              <a:t>面墙刷新漆；</a:t>
            </a:r>
            <a:r>
              <a:rPr lang="en-US" altLang="zh-CN" sz="2000">
                <a:latin typeface="Calibri" panose="020F0502020204030204" pitchFamily="34" charset="0"/>
                <a:cs typeface="Times New Roman" panose="02020603050405020304" pitchFamily="18" charset="0"/>
              </a:rPr>
              <a:t> 9</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10</a:t>
            </a:r>
            <a:r>
              <a:rPr lang="zh-CN" altLang="zh-CN" sz="2000">
                <a:latin typeface="Calibri" panose="020F0502020204030204" pitchFamily="34" charset="0"/>
                <a:cs typeface="Times New Roman" panose="02020603050405020304" pitchFamily="18" charset="0"/>
              </a:rPr>
              <a:t>清理第</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面墙窗户；</a:t>
            </a:r>
            <a:r>
              <a:rPr lang="en-US" altLang="zh-CN" sz="2000">
                <a:latin typeface="Calibri" panose="020F0502020204030204" pitchFamily="34" charset="0"/>
                <a:cs typeface="Times New Roman" panose="02020603050405020304" pitchFamily="18" charset="0"/>
              </a:rPr>
              <a:t> 10</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11</a:t>
            </a:r>
            <a:r>
              <a:rPr lang="zh-CN" altLang="zh-CN" sz="2000">
                <a:latin typeface="Calibri" panose="020F0502020204030204" pitchFamily="34" charset="0"/>
                <a:cs typeface="Times New Roman" panose="02020603050405020304" pitchFamily="18" charset="0"/>
              </a:rPr>
              <a:t>清理第</a:t>
            </a:r>
            <a:r>
              <a:rPr lang="en-US" altLang="zh-CN" sz="2000">
                <a:latin typeface="Calibri" panose="020F0502020204030204" pitchFamily="34" charset="0"/>
                <a:cs typeface="Times New Roman" panose="02020603050405020304" pitchFamily="18" charset="0"/>
              </a:rPr>
              <a:t>4</a:t>
            </a:r>
            <a:r>
              <a:rPr lang="zh-CN" altLang="zh-CN" sz="2000">
                <a:latin typeface="Calibri" panose="020F0502020204030204" pitchFamily="34" charset="0"/>
                <a:cs typeface="Times New Roman" panose="02020603050405020304" pitchFamily="18" charset="0"/>
              </a:rPr>
              <a:t>面墙窗户；</a:t>
            </a:r>
            <a:r>
              <a:rPr lang="zh-CN" altLang="zh-CN" sz="2000">
                <a:ea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虚拟作业：</a:t>
            </a:r>
            <a:r>
              <a:rPr lang="en-US" altLang="zh-CN" sz="2000">
                <a:latin typeface="Calibri" panose="020F0502020204030204" pitchFamily="34" charset="0"/>
                <a:cs typeface="Times New Roman" panose="02020603050405020304" pitchFamily="18" charset="0"/>
              </a:rPr>
              <a:t>  3</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4</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 5</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6</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 6</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7</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 8</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9</a:t>
            </a:r>
            <a:r>
              <a:rPr lang="zh-CN" altLang="zh-CN" sz="2000">
                <a:latin typeface="Calibri" panose="020F0502020204030204" pitchFamily="34" charset="0"/>
                <a:cs typeface="Times New Roman" panose="02020603050405020304" pitchFamily="18" charset="0"/>
              </a:rPr>
              <a:t>。</a:t>
            </a:r>
            <a:endParaRPr lang="zh-CN" altLang="en-US" sz="200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13.3.3   </a:t>
            </a:r>
            <a:r>
              <a:rPr lang="zh-CN" altLang="en-US" sz="2400" dirty="0">
                <a:solidFill>
                  <a:srgbClr val="D9D9D9"/>
                </a:solidFill>
                <a:latin typeface="+mn-ea"/>
                <a:ea typeface="+mn-ea"/>
              </a:rPr>
              <a:t>工程网络</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矩形 2"/>
          <p:cNvSpPr>
            <a:spLocks noChangeArrowheads="1"/>
          </p:cNvSpPr>
          <p:nvPr/>
        </p:nvSpPr>
        <p:spPr bwMode="auto">
          <a:xfrm>
            <a:off x="344805" y="3272155"/>
            <a:ext cx="8368665" cy="2461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ts val="0"/>
              </a:spcBef>
              <a:spcAft>
                <a:spcPts val="0"/>
              </a:spcAft>
            </a:pPr>
            <a:r>
              <a:rPr lang="en-US" altLang="zh-CN" sz="2000" dirty="0">
                <a:latin typeface="Calibri" panose="020F0502020204030204" pitchFamily="34" charset="0"/>
                <a:cs typeface="Times New Roman" panose="02020603050405020304" pitchFamily="18" charset="0"/>
              </a:rPr>
              <a:t>          </a:t>
            </a:r>
            <a:r>
              <a:rPr lang="zh-CN" altLang="zh-CN" sz="2000" dirty="0">
                <a:latin typeface="Calibri" panose="020F0502020204030204" pitchFamily="34" charset="0"/>
                <a:cs typeface="Times New Roman" panose="02020603050405020304" pitchFamily="18" charset="0"/>
              </a:rPr>
              <a:t>例如，事件</a:t>
            </a:r>
            <a:r>
              <a:rPr lang="en-US" altLang="zh-CN" sz="2000" dirty="0">
                <a:latin typeface="Calibri" panose="020F0502020204030204" pitchFamily="34" charset="0"/>
                <a:cs typeface="Times New Roman" panose="02020603050405020304" pitchFamily="18" charset="0"/>
              </a:rPr>
              <a:t>4</a:t>
            </a:r>
            <a:r>
              <a:rPr lang="zh-CN" altLang="zh-CN" sz="2000" dirty="0">
                <a:latin typeface="Calibri" panose="020F0502020204030204" pitchFamily="34" charset="0"/>
                <a:cs typeface="Times New Roman" panose="02020603050405020304" pitchFamily="18" charset="0"/>
              </a:rPr>
              <a:t>既是给第</a:t>
            </a:r>
            <a:r>
              <a:rPr lang="en-US" altLang="zh-CN" sz="2000" dirty="0">
                <a:latin typeface="Calibri" panose="020F0502020204030204" pitchFamily="34" charset="0"/>
                <a:cs typeface="Times New Roman" panose="02020603050405020304" pitchFamily="18" charset="0"/>
              </a:rPr>
              <a:t>1</a:t>
            </a:r>
            <a:r>
              <a:rPr lang="zh-CN" altLang="zh-CN" sz="2000" dirty="0">
                <a:latin typeface="Calibri" panose="020F0502020204030204" pitchFamily="34" charset="0"/>
                <a:cs typeface="Times New Roman" panose="02020603050405020304" pitchFamily="18" charset="0"/>
              </a:rPr>
              <a:t>面墙刷新漆结束，又是给第</a:t>
            </a:r>
            <a:r>
              <a:rPr lang="en-US" altLang="zh-CN" sz="2000" dirty="0">
                <a:latin typeface="Calibri" panose="020F0502020204030204" pitchFamily="34" charset="0"/>
                <a:cs typeface="Times New Roman" panose="02020603050405020304" pitchFamily="18" charset="0"/>
              </a:rPr>
              <a:t>2</a:t>
            </a:r>
            <a:r>
              <a:rPr lang="zh-CN" altLang="zh-CN" sz="2000" dirty="0">
                <a:latin typeface="Calibri" panose="020F0502020204030204" pitchFamily="34" charset="0"/>
                <a:cs typeface="Times New Roman" panose="02020603050405020304" pitchFamily="18" charset="0"/>
              </a:rPr>
              <a:t>面墙刷新漆开始</a:t>
            </a:r>
            <a:r>
              <a:rPr lang="en-US" altLang="zh-CN" sz="2000" dirty="0">
                <a:latin typeface="Calibri" panose="020F0502020204030204" pitchFamily="34" charset="0"/>
                <a:cs typeface="Times New Roman" panose="02020603050405020304" pitchFamily="18" charset="0"/>
              </a:rPr>
              <a:t>(</a:t>
            </a:r>
            <a:r>
              <a:rPr lang="zh-CN" altLang="zh-CN" sz="2000" dirty="0">
                <a:latin typeface="Calibri" panose="020F0502020204030204" pitchFamily="34" charset="0"/>
                <a:cs typeface="Times New Roman" panose="02020603050405020304" pitchFamily="18" charset="0"/>
              </a:rPr>
              <a:t>作业</a:t>
            </a:r>
            <a:r>
              <a:rPr lang="en-US" altLang="zh-CN" sz="2000" dirty="0">
                <a:latin typeface="Calibri" panose="020F0502020204030204" pitchFamily="34" charset="0"/>
                <a:cs typeface="Times New Roman" panose="02020603050405020304" pitchFamily="18" charset="0"/>
              </a:rPr>
              <a:t>4</a:t>
            </a:r>
            <a:r>
              <a:rPr lang="zh-CN" altLang="zh-CN" sz="2000" dirty="0">
                <a:latin typeface="Calibri" panose="020F0502020204030204" pitchFamily="34" charset="0"/>
                <a:cs typeface="Times New Roman" panose="02020603050405020304" pitchFamily="18" charset="0"/>
              </a:rPr>
              <a:t>—</a:t>
            </a:r>
            <a:r>
              <a:rPr lang="en-US" altLang="zh-CN" sz="2000" dirty="0">
                <a:latin typeface="Calibri" panose="020F0502020204030204" pitchFamily="34" charset="0"/>
                <a:cs typeface="Times New Roman" panose="02020603050405020304" pitchFamily="18" charset="0"/>
              </a:rPr>
              <a:t>6)</a:t>
            </a:r>
            <a:r>
              <a:rPr lang="zh-CN" altLang="zh-CN" sz="2000" dirty="0">
                <a:latin typeface="Calibri" panose="020F0502020204030204" pitchFamily="34" charset="0"/>
                <a:cs typeface="Times New Roman" panose="02020603050405020304" pitchFamily="18" charset="0"/>
              </a:rPr>
              <a:t>。但是，在开始给第</a:t>
            </a:r>
            <a:r>
              <a:rPr lang="en-US" altLang="zh-CN" sz="2000" dirty="0">
                <a:latin typeface="Calibri" panose="020F0502020204030204" pitchFamily="34" charset="0"/>
                <a:cs typeface="Times New Roman" panose="02020603050405020304" pitchFamily="18" charset="0"/>
              </a:rPr>
              <a:t>2</a:t>
            </a:r>
            <a:r>
              <a:rPr lang="zh-CN" altLang="zh-CN" sz="2000" dirty="0">
                <a:latin typeface="Calibri" panose="020F0502020204030204" pitchFamily="34" charset="0"/>
                <a:cs typeface="Times New Roman" panose="02020603050405020304" pitchFamily="18" charset="0"/>
              </a:rPr>
              <a:t>面墙刷新漆之前，不仅必须已经给第</a:t>
            </a:r>
            <a:r>
              <a:rPr lang="en-US" altLang="zh-CN" sz="2000" dirty="0">
                <a:latin typeface="Calibri" panose="020F0502020204030204" pitchFamily="34" charset="0"/>
                <a:cs typeface="Times New Roman" panose="02020603050405020304" pitchFamily="18" charset="0"/>
              </a:rPr>
              <a:t>1</a:t>
            </a:r>
            <a:r>
              <a:rPr lang="zh-CN" altLang="zh-CN" sz="2000" dirty="0">
                <a:latin typeface="Calibri" panose="020F0502020204030204" pitchFamily="34" charset="0"/>
                <a:cs typeface="Times New Roman" panose="02020603050405020304" pitchFamily="18" charset="0"/>
              </a:rPr>
              <a:t>面墙刷完了新漆，而且第</a:t>
            </a:r>
            <a:r>
              <a:rPr lang="en-US" altLang="zh-CN" sz="2000" dirty="0">
                <a:latin typeface="Calibri" panose="020F0502020204030204" pitchFamily="34" charset="0"/>
                <a:cs typeface="Times New Roman" panose="02020603050405020304" pitchFamily="18" charset="0"/>
              </a:rPr>
              <a:t>2</a:t>
            </a:r>
            <a:r>
              <a:rPr lang="zh-CN" altLang="zh-CN" sz="2000" dirty="0">
                <a:latin typeface="Calibri" panose="020F0502020204030204" pitchFamily="34" charset="0"/>
                <a:cs typeface="Times New Roman" panose="02020603050405020304" pitchFamily="18" charset="0"/>
              </a:rPr>
              <a:t>面墙上的旧漆也必须已经刮净</a:t>
            </a:r>
            <a:r>
              <a:rPr lang="en-US" altLang="zh-CN" sz="2000" dirty="0">
                <a:latin typeface="Calibri" panose="020F0502020204030204" pitchFamily="34" charset="0"/>
                <a:cs typeface="Times New Roman" panose="02020603050405020304" pitchFamily="18" charset="0"/>
              </a:rPr>
              <a:t>(</a:t>
            </a:r>
            <a:r>
              <a:rPr lang="zh-CN" altLang="zh-CN" sz="2000" dirty="0">
                <a:latin typeface="Calibri" panose="020F0502020204030204" pitchFamily="34" charset="0"/>
                <a:cs typeface="Times New Roman" panose="02020603050405020304" pitchFamily="18" charset="0"/>
              </a:rPr>
              <a:t>事件</a:t>
            </a:r>
            <a:r>
              <a:rPr lang="en-US" altLang="zh-CN" sz="2000" dirty="0">
                <a:latin typeface="Calibri" panose="020F0502020204030204" pitchFamily="34" charset="0"/>
                <a:cs typeface="Times New Roman" panose="02020603050405020304" pitchFamily="18" charset="0"/>
              </a:rPr>
              <a:t>3)</a:t>
            </a:r>
            <a:r>
              <a:rPr lang="zh-CN" altLang="zh-CN" sz="2000" dirty="0">
                <a:latin typeface="Calibri" panose="020F0502020204030204" pitchFamily="34" charset="0"/>
                <a:cs typeface="Times New Roman" panose="02020603050405020304" pitchFamily="18" charset="0"/>
              </a:rPr>
              <a:t>。也就是说，在事件</a:t>
            </a:r>
            <a:r>
              <a:rPr lang="en-US" altLang="zh-CN" sz="2000" dirty="0">
                <a:latin typeface="Calibri" panose="020F0502020204030204" pitchFamily="34" charset="0"/>
                <a:cs typeface="Times New Roman" panose="02020603050405020304" pitchFamily="18" charset="0"/>
              </a:rPr>
              <a:t>3</a:t>
            </a:r>
            <a:r>
              <a:rPr lang="zh-CN" altLang="zh-CN" sz="2000" dirty="0">
                <a:latin typeface="Calibri" panose="020F0502020204030204" pitchFamily="34" charset="0"/>
                <a:cs typeface="Times New Roman" panose="02020603050405020304" pitchFamily="18" charset="0"/>
              </a:rPr>
              <a:t>和事件</a:t>
            </a:r>
            <a:r>
              <a:rPr lang="en-US" altLang="zh-CN" sz="2000" dirty="0">
                <a:latin typeface="Calibri" panose="020F0502020204030204" pitchFamily="34" charset="0"/>
                <a:cs typeface="Times New Roman" panose="02020603050405020304" pitchFamily="18" charset="0"/>
              </a:rPr>
              <a:t>4</a:t>
            </a:r>
            <a:r>
              <a:rPr lang="zh-CN" altLang="zh-CN" sz="2000" dirty="0">
                <a:latin typeface="Calibri" panose="020F0502020204030204" pitchFamily="34" charset="0"/>
                <a:cs typeface="Times New Roman" panose="02020603050405020304" pitchFamily="18" charset="0"/>
              </a:rPr>
              <a:t>之间有依赖关系，或者说在作业</a:t>
            </a:r>
            <a:r>
              <a:rPr lang="en-US" altLang="zh-CN" sz="2000" dirty="0">
                <a:latin typeface="Calibri" panose="020F0502020204030204" pitchFamily="34" charset="0"/>
                <a:cs typeface="Times New Roman" panose="02020603050405020304" pitchFamily="18" charset="0"/>
              </a:rPr>
              <a:t>2</a:t>
            </a:r>
            <a:r>
              <a:rPr lang="zh-CN" altLang="zh-CN" sz="2000" dirty="0">
                <a:latin typeface="Calibri" panose="020F0502020204030204" pitchFamily="34" charset="0"/>
                <a:cs typeface="Times New Roman" panose="02020603050405020304" pitchFamily="18" charset="0"/>
              </a:rPr>
              <a:t>—</a:t>
            </a:r>
            <a:r>
              <a:rPr lang="en-US" altLang="zh-CN" sz="2000" dirty="0">
                <a:latin typeface="Calibri" panose="020F0502020204030204" pitchFamily="34" charset="0"/>
                <a:cs typeface="Times New Roman" panose="02020603050405020304" pitchFamily="18" charset="0"/>
              </a:rPr>
              <a:t>3(</a:t>
            </a:r>
            <a:r>
              <a:rPr lang="zh-CN" altLang="zh-CN" sz="2000" dirty="0">
                <a:latin typeface="Calibri" panose="020F0502020204030204" pitchFamily="34" charset="0"/>
                <a:cs typeface="Times New Roman" panose="02020603050405020304" pitchFamily="18" charset="0"/>
              </a:rPr>
              <a:t>刮第</a:t>
            </a:r>
            <a:r>
              <a:rPr lang="en-US" altLang="zh-CN" sz="2000" dirty="0">
                <a:latin typeface="Calibri" panose="020F0502020204030204" pitchFamily="34" charset="0"/>
                <a:cs typeface="Times New Roman" panose="02020603050405020304" pitchFamily="18" charset="0"/>
              </a:rPr>
              <a:t>2</a:t>
            </a:r>
            <a:r>
              <a:rPr lang="zh-CN" altLang="zh-CN" sz="2000" dirty="0">
                <a:latin typeface="Calibri" panose="020F0502020204030204" pitchFamily="34" charset="0"/>
                <a:cs typeface="Times New Roman" panose="02020603050405020304" pitchFamily="18" charset="0"/>
              </a:rPr>
              <a:t>面墙上旧漆</a:t>
            </a:r>
            <a:r>
              <a:rPr lang="en-US" altLang="zh-CN" sz="2000" dirty="0">
                <a:latin typeface="Calibri" panose="020F0502020204030204" pitchFamily="34" charset="0"/>
                <a:cs typeface="Times New Roman" panose="02020603050405020304" pitchFamily="18" charset="0"/>
              </a:rPr>
              <a:t>)</a:t>
            </a:r>
            <a:r>
              <a:rPr lang="zh-CN" altLang="zh-CN" sz="2000" dirty="0">
                <a:latin typeface="Calibri" panose="020F0502020204030204" pitchFamily="34" charset="0"/>
                <a:cs typeface="Times New Roman" panose="02020603050405020304" pitchFamily="18" charset="0"/>
              </a:rPr>
              <a:t>和作业</a:t>
            </a:r>
            <a:r>
              <a:rPr lang="en-US" altLang="zh-CN" sz="2000" dirty="0">
                <a:latin typeface="Calibri" panose="020F0502020204030204" pitchFamily="34" charset="0"/>
                <a:cs typeface="Times New Roman" panose="02020603050405020304" pitchFamily="18" charset="0"/>
              </a:rPr>
              <a:t>4</a:t>
            </a:r>
            <a:r>
              <a:rPr lang="zh-CN" altLang="zh-CN" sz="2000" dirty="0">
                <a:latin typeface="Calibri" panose="020F0502020204030204" pitchFamily="34" charset="0"/>
                <a:cs typeface="Times New Roman" panose="02020603050405020304" pitchFamily="18" charset="0"/>
              </a:rPr>
              <a:t>—</a:t>
            </a:r>
            <a:r>
              <a:rPr lang="en-US" altLang="zh-CN" sz="2000" dirty="0">
                <a:latin typeface="Calibri" panose="020F0502020204030204" pitchFamily="34" charset="0"/>
                <a:cs typeface="Times New Roman" panose="02020603050405020304" pitchFamily="18" charset="0"/>
              </a:rPr>
              <a:t>6(</a:t>
            </a:r>
            <a:r>
              <a:rPr lang="zh-CN" altLang="zh-CN" sz="2000" dirty="0">
                <a:latin typeface="Calibri" panose="020F0502020204030204" pitchFamily="34" charset="0"/>
                <a:cs typeface="Times New Roman" panose="02020603050405020304" pitchFamily="18" charset="0"/>
              </a:rPr>
              <a:t>给第</a:t>
            </a:r>
            <a:r>
              <a:rPr lang="en-US" altLang="zh-CN" sz="2000" dirty="0">
                <a:latin typeface="Calibri" panose="020F0502020204030204" pitchFamily="34" charset="0"/>
                <a:cs typeface="Times New Roman" panose="02020603050405020304" pitchFamily="18" charset="0"/>
              </a:rPr>
              <a:t>2</a:t>
            </a:r>
            <a:r>
              <a:rPr lang="zh-CN" altLang="zh-CN" sz="2000" dirty="0">
                <a:latin typeface="Calibri" panose="020F0502020204030204" pitchFamily="34" charset="0"/>
                <a:cs typeface="Times New Roman" panose="02020603050405020304" pitchFamily="18" charset="0"/>
              </a:rPr>
              <a:t>面墙刷新漆</a:t>
            </a:r>
            <a:r>
              <a:rPr lang="en-US" altLang="zh-CN" sz="2000" dirty="0">
                <a:latin typeface="Calibri" panose="020F0502020204030204" pitchFamily="34" charset="0"/>
                <a:cs typeface="Times New Roman" panose="02020603050405020304" pitchFamily="18" charset="0"/>
              </a:rPr>
              <a:t>)</a:t>
            </a:r>
            <a:r>
              <a:rPr lang="zh-CN" altLang="zh-CN" sz="2000" dirty="0">
                <a:latin typeface="Calibri" panose="020F0502020204030204" pitchFamily="34" charset="0"/>
                <a:cs typeface="Times New Roman" panose="02020603050405020304" pitchFamily="18" charset="0"/>
              </a:rPr>
              <a:t>之间有依赖关系，虚拟作业</a:t>
            </a:r>
            <a:r>
              <a:rPr lang="en-US" altLang="zh-CN" sz="2000" dirty="0">
                <a:latin typeface="Calibri" panose="020F0502020204030204" pitchFamily="34" charset="0"/>
                <a:cs typeface="Times New Roman" panose="02020603050405020304" pitchFamily="18" charset="0"/>
              </a:rPr>
              <a:t>3</a:t>
            </a:r>
            <a:r>
              <a:rPr lang="zh-CN" altLang="zh-CN" sz="2000" dirty="0">
                <a:latin typeface="Calibri" panose="020F0502020204030204" pitchFamily="34" charset="0"/>
                <a:cs typeface="Times New Roman" panose="02020603050405020304" pitchFamily="18" charset="0"/>
              </a:rPr>
              <a:t>—</a:t>
            </a:r>
            <a:r>
              <a:rPr lang="en-US" altLang="zh-CN" sz="2000" dirty="0">
                <a:latin typeface="Calibri" panose="020F0502020204030204" pitchFamily="34" charset="0"/>
                <a:cs typeface="Times New Roman" panose="02020603050405020304" pitchFamily="18" charset="0"/>
              </a:rPr>
              <a:t>4</a:t>
            </a:r>
            <a:r>
              <a:rPr lang="zh-CN" altLang="zh-CN" sz="2000" dirty="0">
                <a:latin typeface="Calibri" panose="020F0502020204030204" pitchFamily="34" charset="0"/>
                <a:cs typeface="Times New Roman" panose="02020603050405020304" pitchFamily="18" charset="0"/>
              </a:rPr>
              <a:t>明确地表示了这种依赖关系。注意，虚拟作业既不消耗资源也不需要时间。读者可以研究图下面对各项作业的描述，解释引入其他虚拟作业的原因。</a:t>
            </a:r>
            <a:endParaRPr lang="zh-CN" altLang="en-US" sz="2000" dirty="0"/>
          </a:p>
        </p:txBody>
      </p:sp>
      <p:pic>
        <p:nvPicPr>
          <p:cNvPr id="74755" name="图片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48175" y="1109663"/>
            <a:ext cx="457835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6" name="矩形 8"/>
          <p:cNvSpPr>
            <a:spLocks noChangeArrowheads="1"/>
          </p:cNvSpPr>
          <p:nvPr/>
        </p:nvSpPr>
        <p:spPr bwMode="auto">
          <a:xfrm>
            <a:off x="288925" y="1311275"/>
            <a:ext cx="410845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在</a:t>
            </a:r>
            <a:r>
              <a:rPr lang="zh-CN" altLang="en-US" sz="2000">
                <a:latin typeface="Calibri" panose="020F0502020204030204" pitchFamily="34" charset="0"/>
                <a:cs typeface="Times New Roman" panose="02020603050405020304" pitchFamily="18" charset="0"/>
              </a:rPr>
              <a:t>右图</a:t>
            </a:r>
            <a:r>
              <a:rPr lang="zh-CN" altLang="zh-CN" sz="2000">
                <a:latin typeface="Calibri" panose="020F0502020204030204" pitchFamily="34" charset="0"/>
                <a:cs typeface="Times New Roman" panose="02020603050405020304" pitchFamily="18" charset="0"/>
              </a:rPr>
              <a:t>中还有一些虚线箭头，它们表示虚拟作业，也就是事实上并不存在的作业。引入虚拟作业是为了显式地表示作业之间的依赖关系。</a:t>
            </a:r>
            <a:endParaRPr lang="zh-CN" altLang="en-US" sz="2000"/>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2"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13.3.3   </a:t>
            </a:r>
            <a:r>
              <a:rPr lang="zh-CN" altLang="en-US" sz="2400" dirty="0">
                <a:solidFill>
                  <a:srgbClr val="D9D9D9"/>
                </a:solidFill>
                <a:latin typeface="+mn-ea"/>
                <a:ea typeface="+mn-ea"/>
              </a:rPr>
              <a:t>工程网络</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327343" y="836613"/>
            <a:ext cx="8229600" cy="576262"/>
          </a:xfrm>
        </p:spPr>
        <p:txBody>
          <a:bodyPr/>
          <a:lstStyle/>
          <a:p>
            <a:pPr marL="0" indent="0">
              <a:spcBef>
                <a:spcPct val="50000"/>
              </a:spcBef>
              <a:buFont typeface="Arial" panose="020B0604020202020204" pitchFamily="34" charset="0"/>
              <a:buNone/>
              <a:defRPr/>
            </a:pPr>
            <a:r>
              <a:rPr kumimoji="1" lang="en-US" altLang="zh-CN" b="1" dirty="0">
                <a:latin typeface="+mn-ea"/>
              </a:rPr>
              <a:t>13.3.4 </a:t>
            </a:r>
            <a:r>
              <a:rPr kumimoji="1" lang="zh-CN" altLang="en-US" b="1" dirty="0">
                <a:latin typeface="+mn-ea"/>
              </a:rPr>
              <a:t>估算工程进度</a:t>
            </a:r>
            <a:endParaRPr kumimoji="1" lang="en-US" altLang="zh-CN" b="1" dirty="0">
              <a:latin typeface="+mn-ea"/>
            </a:endParaRPr>
          </a:p>
        </p:txBody>
      </p:sp>
      <p:sp>
        <p:nvSpPr>
          <p:cNvPr id="4" name="矩形 3"/>
          <p:cNvSpPr/>
          <p:nvPr/>
        </p:nvSpPr>
        <p:spPr>
          <a:xfrm>
            <a:off x="467995" y="1485265"/>
            <a:ext cx="8300085" cy="829945"/>
          </a:xfrm>
          <a:prstGeom prst="rect">
            <a:avLst/>
          </a:prstGeom>
          <a:noFill/>
          <a:ln>
            <a:solidFill>
              <a:srgbClr val="C00000"/>
            </a:solidFill>
          </a:ln>
        </p:spPr>
        <p:txBody>
          <a:bodyPr wrap="square">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画出工程网络之后，系统分析员就可以借助它的帮助估算工程进度了。为此需要在工程网络上增加一些必要的信息。</a:t>
            </a:r>
            <a:endParaRPr lang="zh-CN" altLang="zh-CN" sz="2400" kern="100" dirty="0">
              <a:latin typeface="Calibri" panose="020F0502020204030204" pitchFamily="34" charset="0"/>
              <a:cs typeface="Times New Roman" panose="02020603050405020304" pitchFamily="18" charset="0"/>
            </a:endParaRPr>
          </a:p>
        </p:txBody>
      </p:sp>
      <p:sp>
        <p:nvSpPr>
          <p:cNvPr id="8" name="矩形 7"/>
          <p:cNvSpPr/>
          <p:nvPr/>
        </p:nvSpPr>
        <p:spPr>
          <a:xfrm>
            <a:off x="514350" y="2465705"/>
            <a:ext cx="8192770" cy="1060450"/>
          </a:xfrm>
          <a:prstGeom prst="rect">
            <a:avLst/>
          </a:prstGeom>
          <a:noFill/>
          <a:ln>
            <a:noFill/>
          </a:ln>
          <a:effectLst>
            <a:softEdge rad="12700"/>
          </a:effectLst>
        </p:spPr>
        <p:txBody>
          <a:bodyPr wrap="square">
            <a:spAutoFit/>
          </a:bodyPr>
          <a:lstStyle/>
          <a:p>
            <a:pPr algn="just" eaLnBrk="1" hangingPunct="1">
              <a:spcAft>
                <a:spcPts val="0"/>
              </a:spcAft>
              <a:defRPr/>
            </a:pPr>
            <a:r>
              <a:rPr lang="en-US" altLang="zh-CN" sz="2100" kern="100" dirty="0">
                <a:latin typeface="Calibri" panose="020F0502020204030204" pitchFamily="34" charset="0"/>
                <a:cs typeface="Times New Roman" panose="02020603050405020304" pitchFamily="18" charset="0"/>
              </a:rPr>
              <a:t>          </a:t>
            </a:r>
            <a:r>
              <a:rPr lang="zh-CN" altLang="zh-CN" sz="2100" kern="100" dirty="0">
                <a:latin typeface="Calibri" panose="020F0502020204030204" pitchFamily="34" charset="0"/>
                <a:cs typeface="Times New Roman" panose="02020603050405020304" pitchFamily="18" charset="0"/>
              </a:rPr>
              <a:t>首先，把每个作业估计需要使用的时间写在表示该项作业的箭头上方。注意，箭头长度和它代表的作业持续时间没有关系，箭头仅表示依赖关系，它上方的数字才表示作业的持续时间。</a:t>
            </a:r>
            <a:endParaRPr lang="zh-CN" altLang="zh-CN" sz="2100" kern="100" dirty="0">
              <a:latin typeface="Calibri" panose="020F0502020204030204" pitchFamily="34" charset="0"/>
              <a:cs typeface="Times New Roman" panose="02020603050405020304" pitchFamily="18" charset="0"/>
            </a:endParaRPr>
          </a:p>
        </p:txBody>
      </p:sp>
      <p:pic>
        <p:nvPicPr>
          <p:cNvPr id="76807" name="图片 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70630" y="3501390"/>
            <a:ext cx="4936490" cy="2950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8" name="矩形 11"/>
          <p:cNvSpPr>
            <a:spLocks noChangeArrowheads="1"/>
          </p:cNvSpPr>
          <p:nvPr/>
        </p:nvSpPr>
        <p:spPr bwMode="auto">
          <a:xfrm>
            <a:off x="467360" y="3709035"/>
            <a:ext cx="3208020" cy="2353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100">
                <a:latin typeface="Calibri" panose="020F0502020204030204" pitchFamily="34" charset="0"/>
                <a:cs typeface="Times New Roman" panose="02020603050405020304" pitchFamily="18" charset="0"/>
              </a:rPr>
              <a:t>         </a:t>
            </a:r>
            <a:r>
              <a:rPr lang="zh-CN" altLang="zh-CN" sz="2100">
                <a:latin typeface="Calibri" panose="020F0502020204030204" pitchFamily="34" charset="0"/>
                <a:cs typeface="Times New Roman" panose="02020603050405020304" pitchFamily="18" charset="0"/>
              </a:rPr>
              <a:t>其次，为每个事件计算下述两个统计数字：</a:t>
            </a:r>
            <a:r>
              <a:rPr lang="zh-CN" altLang="zh-CN" sz="2100">
                <a:ea typeface="Calibri" panose="020F0502020204030204" pitchFamily="34" charset="0"/>
                <a:cs typeface="Times New Roman" panose="02020603050405020304" pitchFamily="18" charset="0"/>
              </a:rPr>
              <a:t> </a:t>
            </a:r>
            <a:r>
              <a:rPr lang="zh-CN" altLang="zh-CN" sz="2100">
                <a:latin typeface="Calibri" panose="020F0502020204030204" pitchFamily="34" charset="0"/>
                <a:cs typeface="Times New Roman" panose="02020603050405020304" pitchFamily="18" charset="0"/>
              </a:rPr>
              <a:t>最早时刻</a:t>
            </a:r>
            <a:r>
              <a:rPr lang="en-US" altLang="zh-CN" sz="2100">
                <a:latin typeface="Calibri" panose="020F0502020204030204" pitchFamily="34" charset="0"/>
                <a:cs typeface="Times New Roman" panose="02020603050405020304" pitchFamily="18" charset="0"/>
              </a:rPr>
              <a:t>EET</a:t>
            </a:r>
            <a:r>
              <a:rPr lang="zh-CN" altLang="zh-CN" sz="2100">
                <a:latin typeface="Calibri" panose="020F0502020204030204" pitchFamily="34" charset="0"/>
                <a:cs typeface="Times New Roman" panose="02020603050405020304" pitchFamily="18" charset="0"/>
              </a:rPr>
              <a:t>和最迟时刻</a:t>
            </a:r>
            <a:r>
              <a:rPr lang="en-US" altLang="zh-CN" sz="2100">
                <a:latin typeface="Calibri" panose="020F0502020204030204" pitchFamily="34" charset="0"/>
                <a:cs typeface="Times New Roman" panose="02020603050405020304" pitchFamily="18" charset="0"/>
              </a:rPr>
              <a:t>LET</a:t>
            </a:r>
            <a:r>
              <a:rPr lang="zh-CN" altLang="zh-CN" sz="2100">
                <a:latin typeface="Calibri" panose="020F0502020204030204" pitchFamily="34" charset="0"/>
                <a:cs typeface="Times New Roman" panose="02020603050405020304" pitchFamily="18" charset="0"/>
              </a:rPr>
              <a:t>。这两个数字将分别写在表示事件的圆圈的右上角和右下角，如</a:t>
            </a:r>
            <a:r>
              <a:rPr lang="zh-CN" altLang="en-US" sz="2100">
                <a:latin typeface="Calibri" panose="020F0502020204030204" pitchFamily="34" charset="0"/>
                <a:cs typeface="Times New Roman" panose="02020603050405020304" pitchFamily="18" charset="0"/>
              </a:rPr>
              <a:t>有图</a:t>
            </a:r>
            <a:r>
              <a:rPr lang="zh-CN" altLang="zh-CN" sz="2100">
                <a:latin typeface="Calibri" panose="020F0502020204030204" pitchFamily="34" charset="0"/>
                <a:cs typeface="Times New Roman" panose="02020603050405020304" pitchFamily="18" charset="0"/>
              </a:rPr>
              <a:t>左下角的符号所示。</a:t>
            </a:r>
            <a:endParaRPr lang="zh-CN" altLang="en-US" sz="2100"/>
          </a:p>
        </p:txBody>
      </p:sp>
      <p:sp>
        <p:nvSpPr>
          <p:cNvPr id="76809" name="文本框 12"/>
          <p:cNvSpPr txBox="1">
            <a:spLocks noChangeArrowheads="1"/>
          </p:cNvSpPr>
          <p:nvPr/>
        </p:nvSpPr>
        <p:spPr bwMode="auto">
          <a:xfrm>
            <a:off x="7451725" y="5865813"/>
            <a:ext cx="8651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图</a:t>
            </a:r>
            <a:r>
              <a:rPr lang="en-US" altLang="zh-CN"/>
              <a:t>13.3</a:t>
            </a:r>
            <a:endParaRPr lang="zh-CN" altLang="en-US"/>
          </a:p>
        </p:txBody>
      </p:sp>
      <p:sp>
        <p:nvSpPr>
          <p:cNvPr id="11"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4"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13.3.4   </a:t>
            </a:r>
            <a:r>
              <a:rPr lang="zh-CN" altLang="en-US" sz="2400" dirty="0">
                <a:solidFill>
                  <a:srgbClr val="D9D9D9"/>
                </a:solidFill>
                <a:latin typeface="+mn-ea"/>
                <a:ea typeface="+mn-ea"/>
              </a:rPr>
              <a:t>估算工程进度</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9400" y="2139950"/>
            <a:ext cx="8564245" cy="2676525"/>
          </a:xfrm>
          <a:prstGeom prst="rect">
            <a:avLst/>
          </a:prstGeom>
        </p:spPr>
        <p:txBody>
          <a:bodyPr wrap="square">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通常工程网络中第一个事件的最早时刻定义为零，其他事件的最早时刻在工程网络上从左至右按事件发生顺序计算。计算最早时刻</a:t>
            </a:r>
            <a:r>
              <a:rPr lang="en-US" altLang="zh-CN" sz="2400" kern="100" dirty="0">
                <a:latin typeface="Calibri" panose="020F0502020204030204" pitchFamily="34" charset="0"/>
                <a:cs typeface="Times New Roman" panose="02020603050405020304" pitchFamily="18" charset="0"/>
              </a:rPr>
              <a:t>EET</a:t>
            </a:r>
            <a:r>
              <a:rPr lang="zh-CN" altLang="zh-CN" sz="2400" kern="100" dirty="0">
                <a:latin typeface="Calibri" panose="020F0502020204030204" pitchFamily="34" charset="0"/>
                <a:cs typeface="Times New Roman" panose="02020603050405020304" pitchFamily="18" charset="0"/>
              </a:rPr>
              <a:t>使用下述</a:t>
            </a:r>
            <a:r>
              <a:rPr lang="en-US" altLang="zh-CN" sz="2400" kern="100" dirty="0">
                <a:latin typeface="Calibri" panose="020F0502020204030204" pitchFamily="34" charset="0"/>
                <a:cs typeface="Times New Roman" panose="02020603050405020304" pitchFamily="18" charset="0"/>
              </a:rPr>
              <a:t>3</a:t>
            </a:r>
            <a:r>
              <a:rPr lang="zh-CN" altLang="zh-CN" sz="2400" kern="100" dirty="0">
                <a:latin typeface="Calibri" panose="020F0502020204030204" pitchFamily="34" charset="0"/>
                <a:cs typeface="Times New Roman" panose="02020603050405020304" pitchFamily="18" charset="0"/>
              </a:rPr>
              <a:t>条简单规则。 </a:t>
            </a:r>
            <a:endParaRPr lang="en-US" altLang="zh-CN" sz="2400" kern="100" dirty="0">
              <a:latin typeface="Calibri" panose="020F0502020204030204" pitchFamily="34" charset="0"/>
              <a:cs typeface="Times New Roman" panose="02020603050405020304" pitchFamily="18" charset="0"/>
            </a:endParaRPr>
          </a:p>
          <a:p>
            <a:pPr lvl="1" algn="just" eaLnBrk="1" hangingPunct="1">
              <a:spcAft>
                <a:spcPts val="0"/>
              </a:spcAft>
              <a:defRPr/>
            </a:pPr>
            <a:endParaRPr lang="en-US" altLang="zh-CN" sz="2400" kern="100" dirty="0">
              <a:latin typeface="Calibri" panose="020F0502020204030204" pitchFamily="34" charset="0"/>
              <a:cs typeface="Times New Roman" panose="02020603050405020304" pitchFamily="18" charset="0"/>
            </a:endParaRPr>
          </a:p>
          <a:p>
            <a:pPr lvl="1"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(1) </a:t>
            </a:r>
            <a:r>
              <a:rPr lang="zh-CN" altLang="zh-CN" sz="2400" kern="100" dirty="0">
                <a:latin typeface="Calibri" panose="020F0502020204030204" pitchFamily="34" charset="0"/>
                <a:cs typeface="Times New Roman" panose="02020603050405020304" pitchFamily="18" charset="0"/>
              </a:rPr>
              <a:t>考虑进入该事件的所有作业。</a:t>
            </a:r>
            <a:endParaRPr lang="zh-CN" altLang="zh-CN" sz="2400" kern="100" dirty="0">
              <a:latin typeface="Calibri" panose="020F0502020204030204" pitchFamily="34" charset="0"/>
              <a:cs typeface="Times New Roman" panose="02020603050405020304" pitchFamily="18" charset="0"/>
            </a:endParaRPr>
          </a:p>
          <a:p>
            <a:pPr lvl="1"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(2) </a:t>
            </a:r>
            <a:r>
              <a:rPr lang="zh-CN" altLang="zh-CN" sz="2400" kern="100" dirty="0">
                <a:latin typeface="Calibri" panose="020F0502020204030204" pitchFamily="34" charset="0"/>
                <a:cs typeface="Times New Roman" panose="02020603050405020304" pitchFamily="18" charset="0"/>
              </a:rPr>
              <a:t>对于每个作业都计算它的持续时间与起始事件的</a:t>
            </a:r>
            <a:r>
              <a:rPr lang="en-US" altLang="zh-CN" sz="2400" kern="100" dirty="0">
                <a:latin typeface="Calibri" panose="020F0502020204030204" pitchFamily="34" charset="0"/>
                <a:cs typeface="Times New Roman" panose="02020603050405020304" pitchFamily="18" charset="0"/>
              </a:rPr>
              <a:t>EET</a:t>
            </a:r>
            <a:r>
              <a:rPr lang="zh-CN" altLang="zh-CN" sz="2400" kern="100" dirty="0">
                <a:latin typeface="Calibri" panose="020F0502020204030204" pitchFamily="34" charset="0"/>
                <a:cs typeface="Times New Roman" panose="02020603050405020304" pitchFamily="18" charset="0"/>
              </a:rPr>
              <a:t>之和。</a:t>
            </a:r>
            <a:endParaRPr lang="zh-CN" altLang="zh-CN" sz="2400" kern="100" dirty="0">
              <a:latin typeface="Calibri" panose="020F0502020204030204" pitchFamily="34" charset="0"/>
              <a:cs typeface="Times New Roman" panose="02020603050405020304" pitchFamily="18" charset="0"/>
            </a:endParaRPr>
          </a:p>
          <a:p>
            <a:pPr lvl="1" eaLnBrk="1" hangingPunct="1">
              <a:defRPr/>
            </a:pPr>
            <a:r>
              <a:rPr lang="en-US" altLang="zh-CN" sz="2400" dirty="0">
                <a:latin typeface="Calibri" panose="020F0502020204030204" pitchFamily="34" charset="0"/>
                <a:cs typeface="Times New Roman" panose="02020603050405020304" pitchFamily="18" charset="0"/>
              </a:rPr>
              <a:t>(3) </a:t>
            </a:r>
            <a:r>
              <a:rPr lang="zh-CN" altLang="zh-CN" sz="2400" dirty="0">
                <a:latin typeface="Calibri" panose="020F0502020204030204" pitchFamily="34" charset="0"/>
                <a:cs typeface="Times New Roman" panose="02020603050405020304" pitchFamily="18" charset="0"/>
              </a:rPr>
              <a:t>选取上述和数中的最大值作为该事件的最早时刻</a:t>
            </a:r>
            <a:r>
              <a:rPr lang="en-US" altLang="zh-CN" sz="2400" dirty="0">
                <a:latin typeface="Calibri" panose="020F0502020204030204" pitchFamily="34" charset="0"/>
                <a:cs typeface="Times New Roman" panose="02020603050405020304" pitchFamily="18" charset="0"/>
              </a:rPr>
              <a:t>EET</a:t>
            </a:r>
            <a:r>
              <a:rPr lang="zh-CN" altLang="zh-CN" sz="2400" dirty="0">
                <a:latin typeface="Calibri" panose="020F0502020204030204" pitchFamily="34" charset="0"/>
                <a:cs typeface="Times New Roman" panose="02020603050405020304" pitchFamily="18" charset="0"/>
              </a:rPr>
              <a:t>。</a:t>
            </a:r>
            <a:endParaRPr lang="zh-CN" altLang="en-US" sz="2400" dirty="0">
              <a:latin typeface="Arial" panose="020B0604020202020204" pitchFamily="34" charset="0"/>
            </a:endParaRPr>
          </a:p>
        </p:txBody>
      </p:sp>
      <p:sp>
        <p:nvSpPr>
          <p:cNvPr id="6" name="矩形 5"/>
          <p:cNvSpPr/>
          <p:nvPr/>
        </p:nvSpPr>
        <p:spPr>
          <a:xfrm>
            <a:off x="827088" y="1268413"/>
            <a:ext cx="6408737" cy="461962"/>
          </a:xfrm>
          <a:prstGeom prst="rect">
            <a:avLst/>
          </a:prstGeom>
          <a:ln>
            <a:solidFill>
              <a:srgbClr val="C00000"/>
            </a:solidFill>
          </a:ln>
        </p:spPr>
        <p:txBody>
          <a:bodyPr>
            <a:spAutoFit/>
          </a:bodyPr>
          <a:lstStyle/>
          <a:p>
            <a:pPr eaLnBrk="1" hangingPunct="1">
              <a:defRPr/>
            </a:pPr>
            <a:r>
              <a:rPr lang="zh-CN" altLang="zh-CN" sz="2400" kern="100" dirty="0">
                <a:latin typeface="Calibri" panose="020F0502020204030204" pitchFamily="34" charset="0"/>
                <a:cs typeface="Times New Roman" panose="02020603050405020304" pitchFamily="18" charset="0"/>
              </a:rPr>
              <a:t>事件的最早时刻是该事件可以发生的最早时间。</a:t>
            </a:r>
            <a:endParaRPr lang="zh-CN" altLang="en-US" sz="2400" dirty="0">
              <a:latin typeface="Arial" panose="020B0604020202020204" pitchFamily="34" charset="0"/>
            </a:endParaRPr>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9"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13.3.4   </a:t>
            </a:r>
            <a:r>
              <a:rPr lang="zh-CN" altLang="en-US" sz="2400" dirty="0">
                <a:solidFill>
                  <a:srgbClr val="D9D9D9"/>
                </a:solidFill>
                <a:latin typeface="+mn-ea"/>
                <a:ea typeface="+mn-ea"/>
              </a:rPr>
              <a:t>估算工程进度</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11188" y="188278"/>
            <a:ext cx="6408737" cy="461962"/>
          </a:xfrm>
          <a:prstGeom prst="rect">
            <a:avLst/>
          </a:prstGeom>
          <a:ln>
            <a:solidFill>
              <a:srgbClr val="C00000"/>
            </a:solidFill>
          </a:ln>
        </p:spPr>
        <p:txBody>
          <a:bodyPr>
            <a:spAutoFit/>
          </a:bodyPr>
          <a:lstStyle/>
          <a:p>
            <a:pPr eaLnBrk="1" hangingPunct="1">
              <a:defRPr/>
            </a:pPr>
            <a:r>
              <a:rPr lang="zh-CN" altLang="zh-CN" sz="2400" kern="100" dirty="0">
                <a:latin typeface="Calibri" panose="020F0502020204030204" pitchFamily="34" charset="0"/>
                <a:cs typeface="Times New Roman" panose="02020603050405020304" pitchFamily="18" charset="0"/>
              </a:rPr>
              <a:t>事件的最早时刻是该事件可以发生的最早时间。</a:t>
            </a:r>
            <a:endParaRPr lang="zh-CN" altLang="en-US" sz="2400" dirty="0">
              <a:latin typeface="Arial" panose="020B0604020202020204" pitchFamily="34" charset="0"/>
            </a:endParaRPr>
          </a:p>
        </p:txBody>
      </p:sp>
      <p:sp>
        <p:nvSpPr>
          <p:cNvPr id="9" name="矩形 8"/>
          <p:cNvSpPr/>
          <p:nvPr/>
        </p:nvSpPr>
        <p:spPr>
          <a:xfrm>
            <a:off x="323215" y="765175"/>
            <a:ext cx="8524875" cy="5012690"/>
          </a:xfrm>
          <a:prstGeom prst="rect">
            <a:avLst/>
          </a:prstGeom>
        </p:spPr>
        <p:txBody>
          <a:bodyPr>
            <a:noAutofit/>
          </a:bodyPr>
          <a:lstStyle/>
          <a:p>
            <a:pPr marL="0" indent="0" algn="just" eaLnBrk="1" latinLnBrk="0" hangingPunct="1">
              <a:lnSpc>
                <a:spcPct val="110000"/>
              </a:lnSpc>
              <a:spcAft>
                <a:spcPts val="0"/>
              </a:spcAft>
              <a:defRPr/>
            </a:pPr>
            <a:r>
              <a:rPr lang="en-US" altLang="zh-CN" kern="100" dirty="0">
                <a:latin typeface="Calibri" panose="020F0502020204030204" pitchFamily="34" charset="0"/>
                <a:cs typeface="Times New Roman" panose="02020603050405020304" pitchFamily="18" charset="0"/>
              </a:rPr>
              <a:t>    </a:t>
            </a:r>
            <a:r>
              <a:rPr lang="en-US" altLang="zh-CN" sz="2000" kern="100" dirty="0">
                <a:latin typeface="Calibri" panose="020F0502020204030204" pitchFamily="34" charset="0"/>
                <a:cs typeface="Times New Roman" panose="02020603050405020304" pitchFamily="18" charset="0"/>
              </a:rPr>
              <a:t>     </a:t>
            </a:r>
            <a:r>
              <a:rPr lang="en-US" altLang="zh-CN" sz="2100" kern="100" dirty="0">
                <a:latin typeface="Calibri" panose="020F0502020204030204" pitchFamily="34" charset="0"/>
                <a:cs typeface="Times New Roman" panose="02020603050405020304" pitchFamily="18" charset="0"/>
              </a:rPr>
              <a:t> </a:t>
            </a:r>
            <a:r>
              <a:rPr lang="zh-CN" altLang="zh-CN" sz="2100" kern="100" dirty="0">
                <a:latin typeface="Calibri" panose="020F0502020204030204" pitchFamily="34" charset="0"/>
                <a:cs typeface="Times New Roman" panose="02020603050405020304" pitchFamily="18" charset="0"/>
              </a:rPr>
              <a:t>例如，从图</a:t>
            </a:r>
            <a:r>
              <a:rPr lang="en-US" altLang="zh-CN" sz="2100" kern="100" dirty="0">
                <a:latin typeface="Calibri" panose="020F0502020204030204" pitchFamily="34" charset="0"/>
                <a:cs typeface="Times New Roman" panose="02020603050405020304" pitchFamily="18" charset="0"/>
              </a:rPr>
              <a:t>13.3</a:t>
            </a:r>
            <a:r>
              <a:rPr lang="zh-CN" altLang="en-US" sz="2100" kern="100" dirty="0">
                <a:latin typeface="Calibri" panose="020F0502020204030204" pitchFamily="34" charset="0"/>
                <a:cs typeface="Times New Roman" panose="02020603050405020304" pitchFamily="18" charset="0"/>
              </a:rPr>
              <a:t>中</a:t>
            </a:r>
            <a:r>
              <a:rPr lang="zh-CN" altLang="zh-CN" sz="2100" kern="100" dirty="0">
                <a:latin typeface="Calibri" panose="020F0502020204030204" pitchFamily="34" charset="0"/>
                <a:cs typeface="Times New Roman" panose="02020603050405020304" pitchFamily="18" charset="0"/>
              </a:rPr>
              <a:t>可以看出事件</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只有一个作业</a:t>
            </a:r>
            <a:r>
              <a:rPr lang="en-US" altLang="zh-CN" sz="2100" kern="100" dirty="0">
                <a:latin typeface="Calibri" panose="020F0502020204030204" pitchFamily="34" charset="0"/>
                <a:cs typeface="Times New Roman" panose="02020603050405020304" pitchFamily="18" charset="0"/>
              </a:rPr>
              <a:t>(</a:t>
            </a:r>
            <a:r>
              <a:rPr lang="zh-CN" altLang="zh-CN" sz="2100" kern="100" dirty="0">
                <a:latin typeface="Calibri" panose="020F0502020204030204" pitchFamily="34" charset="0"/>
                <a:cs typeface="Times New Roman" panose="02020603050405020304" pitchFamily="18" charset="0"/>
              </a:rPr>
              <a:t>作业</a:t>
            </a:r>
            <a:r>
              <a:rPr lang="en-US" altLang="zh-CN" sz="2100" kern="100" dirty="0">
                <a:latin typeface="Calibri" panose="020F0502020204030204" pitchFamily="34" charset="0"/>
                <a:cs typeface="Times New Roman" panose="02020603050405020304" pitchFamily="18" charset="0"/>
              </a:rPr>
              <a:t>1</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进入，就是说，仅当作业</a:t>
            </a:r>
            <a:r>
              <a:rPr lang="en-US" altLang="zh-CN" sz="2100" kern="100" dirty="0">
                <a:latin typeface="Calibri" panose="020F0502020204030204" pitchFamily="34" charset="0"/>
                <a:cs typeface="Times New Roman" panose="02020603050405020304" pitchFamily="18" charset="0"/>
              </a:rPr>
              <a:t>1</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完成时事件</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才能发生，因此事件</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的最早时刻就是作业</a:t>
            </a:r>
            <a:r>
              <a:rPr lang="en-US" altLang="zh-CN" sz="2100" kern="100" dirty="0">
                <a:latin typeface="Calibri" panose="020F0502020204030204" pitchFamily="34" charset="0"/>
                <a:cs typeface="Times New Roman" panose="02020603050405020304" pitchFamily="18" charset="0"/>
              </a:rPr>
              <a:t>1</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最早可能完成的时刻。定义事件</a:t>
            </a:r>
            <a:r>
              <a:rPr lang="en-US" altLang="zh-CN" sz="2100" kern="100" dirty="0">
                <a:latin typeface="Calibri" panose="020F0502020204030204" pitchFamily="34" charset="0"/>
                <a:cs typeface="Times New Roman" panose="02020603050405020304" pitchFamily="18" charset="0"/>
              </a:rPr>
              <a:t>1</a:t>
            </a:r>
            <a:r>
              <a:rPr lang="zh-CN" altLang="zh-CN" sz="2100" kern="100" dirty="0">
                <a:latin typeface="Calibri" panose="020F0502020204030204" pitchFamily="34" charset="0"/>
                <a:cs typeface="Times New Roman" panose="02020603050405020304" pitchFamily="18" charset="0"/>
              </a:rPr>
              <a:t>的最早时刻为零，据估计，作业</a:t>
            </a:r>
            <a:r>
              <a:rPr lang="en-US" altLang="zh-CN" sz="2100" kern="100" dirty="0">
                <a:latin typeface="Calibri" panose="020F0502020204030204" pitchFamily="34" charset="0"/>
                <a:cs typeface="Times New Roman" panose="02020603050405020304" pitchFamily="18" charset="0"/>
              </a:rPr>
              <a:t>1</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的持续时间为</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小时，也就是说，作业</a:t>
            </a:r>
            <a:r>
              <a:rPr lang="en-US" altLang="zh-CN" sz="2100" kern="100" dirty="0">
                <a:latin typeface="Calibri" panose="020F0502020204030204" pitchFamily="34" charset="0"/>
                <a:cs typeface="Times New Roman" panose="02020603050405020304" pitchFamily="18" charset="0"/>
              </a:rPr>
              <a:t>1</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最早可能完成的时刻为</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，因此，事件</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的最早时刻为</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。同样，只有一个作业</a:t>
            </a:r>
            <a:r>
              <a:rPr lang="en-US" altLang="zh-CN" sz="2100" kern="100" dirty="0">
                <a:latin typeface="Calibri" panose="020F0502020204030204" pitchFamily="34" charset="0"/>
                <a:cs typeface="Times New Roman" panose="02020603050405020304" pitchFamily="18" charset="0"/>
              </a:rPr>
              <a:t>(</a:t>
            </a:r>
            <a:r>
              <a:rPr lang="zh-CN" altLang="zh-CN" sz="2100" kern="100" dirty="0">
                <a:latin typeface="Calibri" panose="020F0502020204030204" pitchFamily="34" charset="0"/>
                <a:cs typeface="Times New Roman" panose="02020603050405020304" pitchFamily="18" charset="0"/>
              </a:rPr>
              <a:t>作业</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进入事件</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，这个作业的持续时间为</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小时，所以事件</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的最早时刻为</a:t>
            </a:r>
            <a:r>
              <a:rPr lang="en-US" altLang="zh-CN" sz="2100" kern="100" dirty="0">
                <a:latin typeface="Calibri" panose="020F0502020204030204" pitchFamily="34" charset="0"/>
                <a:cs typeface="Times New Roman" panose="02020603050405020304" pitchFamily="18" charset="0"/>
              </a:rPr>
              <a:t>2+4=6</a:t>
            </a:r>
            <a:r>
              <a:rPr lang="zh-CN" altLang="zh-CN" sz="2100" kern="100" dirty="0">
                <a:latin typeface="Calibri" panose="020F0502020204030204" pitchFamily="34" charset="0"/>
                <a:cs typeface="Times New Roman" panose="02020603050405020304" pitchFamily="18" charset="0"/>
              </a:rPr>
              <a:t>。事件</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有两个作业</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和</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进入，只有这两个作业都完成之后，事件</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才能出现</a:t>
            </a:r>
            <a:r>
              <a:rPr lang="en-US" altLang="zh-CN" sz="2100" kern="100" dirty="0">
                <a:latin typeface="Calibri" panose="020F0502020204030204" pitchFamily="34" charset="0"/>
                <a:cs typeface="Times New Roman" panose="02020603050405020304" pitchFamily="18" charset="0"/>
              </a:rPr>
              <a:t>(</a:t>
            </a:r>
            <a:r>
              <a:rPr lang="zh-CN" altLang="zh-CN" sz="2100" kern="100" dirty="0">
                <a:latin typeface="Calibri" panose="020F0502020204030204" pitchFamily="34" charset="0"/>
                <a:cs typeface="Times New Roman" panose="02020603050405020304" pitchFamily="18" charset="0"/>
              </a:rPr>
              <a:t>事件</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代表上述两个作业的结束</a:t>
            </a:r>
            <a:r>
              <a:rPr lang="en-US" altLang="zh-CN" sz="2100" kern="100" dirty="0">
                <a:latin typeface="Calibri" panose="020F0502020204030204" pitchFamily="34" charset="0"/>
                <a:cs typeface="Times New Roman" panose="02020603050405020304" pitchFamily="18" charset="0"/>
              </a:rPr>
              <a:t>)</a:t>
            </a:r>
            <a:r>
              <a:rPr lang="zh-CN" altLang="zh-CN" sz="2100" kern="100" dirty="0">
                <a:latin typeface="Calibri" panose="020F0502020204030204" pitchFamily="34" charset="0"/>
                <a:cs typeface="Times New Roman" panose="02020603050405020304" pitchFamily="18" charset="0"/>
              </a:rPr>
              <a:t>。已知事件</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的最早时刻为</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，作业</a:t>
            </a:r>
            <a:r>
              <a:rPr lang="en-US" altLang="zh-CN" sz="2100" kern="100" dirty="0">
                <a:latin typeface="Calibri" panose="020F0502020204030204" pitchFamily="34" charset="0"/>
                <a:cs typeface="Times New Roman" panose="02020603050405020304" pitchFamily="18" charset="0"/>
              </a:rPr>
              <a:t>2</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的持续时间为</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小时；事件</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的最早时刻为</a:t>
            </a:r>
            <a:r>
              <a:rPr lang="en-US" altLang="zh-CN" sz="2100" kern="100" dirty="0">
                <a:latin typeface="Calibri" panose="020F0502020204030204" pitchFamily="34" charset="0"/>
                <a:cs typeface="Times New Roman" panose="02020603050405020304" pitchFamily="18" charset="0"/>
              </a:rPr>
              <a:t>6</a:t>
            </a:r>
            <a:r>
              <a:rPr lang="zh-CN" altLang="zh-CN" sz="2100" kern="100" dirty="0">
                <a:latin typeface="Calibri" panose="020F0502020204030204" pitchFamily="34" charset="0"/>
                <a:cs typeface="Times New Roman" panose="02020603050405020304" pitchFamily="18" charset="0"/>
              </a:rPr>
              <a:t>，作业</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这是一个虚拟作业</a:t>
            </a:r>
            <a:r>
              <a:rPr lang="en-US" altLang="zh-CN" sz="2100" kern="100" dirty="0">
                <a:latin typeface="Calibri" panose="020F0502020204030204" pitchFamily="34" charset="0"/>
                <a:cs typeface="Times New Roman" panose="02020603050405020304" pitchFamily="18" charset="0"/>
              </a:rPr>
              <a:t>)</a:t>
            </a:r>
            <a:r>
              <a:rPr lang="zh-CN" altLang="zh-CN" sz="2100" kern="100" dirty="0">
                <a:latin typeface="Calibri" panose="020F0502020204030204" pitchFamily="34" charset="0"/>
                <a:cs typeface="Times New Roman" panose="02020603050405020304" pitchFamily="18" charset="0"/>
              </a:rPr>
              <a:t>的持续时间为</a:t>
            </a:r>
            <a:r>
              <a:rPr lang="en-US" altLang="zh-CN" sz="2100" kern="100" dirty="0">
                <a:latin typeface="Calibri" panose="020F0502020204030204" pitchFamily="34" charset="0"/>
                <a:cs typeface="Times New Roman" panose="02020603050405020304" pitchFamily="18" charset="0"/>
              </a:rPr>
              <a:t>0</a:t>
            </a:r>
            <a:r>
              <a:rPr lang="zh-CN" altLang="zh-CN" sz="2100" kern="100" dirty="0">
                <a:latin typeface="Calibri" panose="020F0502020204030204" pitchFamily="34" charset="0"/>
                <a:cs typeface="Times New Roman" panose="02020603050405020304" pitchFamily="18" charset="0"/>
              </a:rPr>
              <a:t>，按照上述</a:t>
            </a:r>
            <a:r>
              <a:rPr lang="en-US" altLang="zh-CN" sz="2100" kern="100" dirty="0">
                <a:latin typeface="Calibri" panose="020F0502020204030204" pitchFamily="34" charset="0"/>
                <a:cs typeface="Times New Roman" panose="02020603050405020304" pitchFamily="18" charset="0"/>
              </a:rPr>
              <a:t>3</a:t>
            </a:r>
            <a:r>
              <a:rPr lang="zh-CN" altLang="zh-CN" sz="2100" kern="100" dirty="0">
                <a:latin typeface="Calibri" panose="020F0502020204030204" pitchFamily="34" charset="0"/>
                <a:cs typeface="Times New Roman" panose="02020603050405020304" pitchFamily="18" charset="0"/>
              </a:rPr>
              <a:t>条规则，可以算出事件</a:t>
            </a:r>
            <a:r>
              <a:rPr lang="en-US" altLang="zh-CN" sz="2100" kern="100" dirty="0">
                <a:latin typeface="Calibri" panose="020F0502020204030204" pitchFamily="34" charset="0"/>
                <a:cs typeface="Times New Roman" panose="02020603050405020304" pitchFamily="18" charset="0"/>
              </a:rPr>
              <a:t>4</a:t>
            </a:r>
            <a:r>
              <a:rPr lang="zh-CN" altLang="zh-CN" sz="2100" kern="100" dirty="0">
                <a:latin typeface="Calibri" panose="020F0502020204030204" pitchFamily="34" charset="0"/>
                <a:cs typeface="Times New Roman" panose="02020603050405020304" pitchFamily="18" charset="0"/>
              </a:rPr>
              <a:t>的最早时刻为</a:t>
            </a:r>
            <a:endParaRPr lang="zh-CN" altLang="zh-CN" sz="2100" kern="100" dirty="0">
              <a:latin typeface="Calibri" panose="020F0502020204030204" pitchFamily="34" charset="0"/>
              <a:cs typeface="Times New Roman" panose="02020603050405020304" pitchFamily="18" charset="0"/>
            </a:endParaRPr>
          </a:p>
          <a:p>
            <a:pPr marL="0" indent="0" algn="ctr" eaLnBrk="1" latinLnBrk="0" hangingPunct="1">
              <a:lnSpc>
                <a:spcPct val="110000"/>
              </a:lnSpc>
              <a:defRPr/>
            </a:pPr>
            <a:r>
              <a:rPr lang="en-US" altLang="zh-CN" sz="2100" dirty="0">
                <a:latin typeface="Calibri" panose="020F0502020204030204" pitchFamily="34" charset="0"/>
                <a:cs typeface="Times New Roman" panose="02020603050405020304" pitchFamily="18" charset="0"/>
              </a:rPr>
              <a:t>EET=max{2+3,6+0}=6</a:t>
            </a:r>
            <a:endParaRPr lang="en-US" altLang="zh-CN" sz="2100" dirty="0">
              <a:latin typeface="Calibri" panose="020F0502020204030204" pitchFamily="34" charset="0"/>
              <a:cs typeface="Times New Roman" panose="02020603050405020304" pitchFamily="18" charset="0"/>
            </a:endParaRPr>
          </a:p>
          <a:p>
            <a:pPr marL="0" indent="0" eaLnBrk="1" latinLnBrk="0" hangingPunct="1">
              <a:lnSpc>
                <a:spcPct val="110000"/>
              </a:lnSpc>
              <a:defRPr/>
            </a:pPr>
            <a:r>
              <a:rPr lang="en-US" altLang="zh-CN" sz="2100" dirty="0">
                <a:latin typeface="Calibri" panose="020F0502020204030204" pitchFamily="34" charset="0"/>
                <a:cs typeface="Times New Roman" panose="02020603050405020304" pitchFamily="18" charset="0"/>
              </a:rPr>
              <a:t>         </a:t>
            </a:r>
            <a:r>
              <a:rPr lang="zh-CN" altLang="zh-CN" sz="2100" dirty="0">
                <a:latin typeface="Calibri" panose="020F0502020204030204" pitchFamily="34" charset="0"/>
                <a:cs typeface="Times New Roman" panose="02020603050405020304" pitchFamily="18" charset="0"/>
              </a:rPr>
              <a:t>按照这种方法，不难沿着工程网络从左至右顺序算出每个事件的最早时刻，计算结果标在图</a:t>
            </a:r>
            <a:r>
              <a:rPr lang="en-US" altLang="zh-CN" sz="2100" dirty="0">
                <a:latin typeface="Calibri" panose="020F0502020204030204" pitchFamily="34" charset="0"/>
                <a:cs typeface="Times New Roman" panose="02020603050405020304" pitchFamily="18" charset="0"/>
              </a:rPr>
              <a:t>13.3</a:t>
            </a:r>
            <a:r>
              <a:rPr lang="zh-CN" altLang="zh-CN" sz="2100" dirty="0">
                <a:latin typeface="Calibri" panose="020F0502020204030204" pitchFamily="34" charset="0"/>
                <a:cs typeface="Times New Roman" panose="02020603050405020304" pitchFamily="18" charset="0"/>
              </a:rPr>
              <a:t>的工程网络中</a:t>
            </a:r>
            <a:r>
              <a:rPr lang="en-US" altLang="zh-CN" sz="2100" dirty="0">
                <a:latin typeface="Calibri" panose="020F0502020204030204" pitchFamily="34" charset="0"/>
                <a:cs typeface="Times New Roman" panose="02020603050405020304" pitchFamily="18" charset="0"/>
              </a:rPr>
              <a:t>(</a:t>
            </a:r>
            <a:r>
              <a:rPr lang="zh-CN" altLang="zh-CN" sz="2100" dirty="0">
                <a:latin typeface="Calibri" panose="020F0502020204030204" pitchFamily="34" charset="0"/>
                <a:cs typeface="Times New Roman" panose="02020603050405020304" pitchFamily="18" charset="0"/>
              </a:rPr>
              <a:t>每个圆圈内右上角的数字</a:t>
            </a:r>
            <a:r>
              <a:rPr lang="en-US" altLang="zh-CN" sz="2100" dirty="0">
                <a:latin typeface="Calibri" panose="020F0502020204030204" pitchFamily="34" charset="0"/>
                <a:cs typeface="Times New Roman" panose="02020603050405020304" pitchFamily="18" charset="0"/>
              </a:rPr>
              <a:t>)</a:t>
            </a:r>
            <a:r>
              <a:rPr lang="zh-CN" altLang="zh-CN" sz="2000" dirty="0">
                <a:latin typeface="Calibri" panose="020F0502020204030204" pitchFamily="34" charset="0"/>
                <a:cs typeface="Times New Roman" panose="02020603050405020304" pitchFamily="18" charset="0"/>
              </a:rPr>
              <a:t>。</a:t>
            </a:r>
            <a:endParaRPr lang="zh-CN" altLang="en-US" sz="2000" dirty="0">
              <a:latin typeface="Arial" panose="020B0604020202020204" pitchFamily="34" charset="0"/>
            </a:endParaRPr>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13.3.4   </a:t>
            </a:r>
            <a:r>
              <a:rPr lang="zh-CN" altLang="en-US" sz="2400" dirty="0">
                <a:solidFill>
                  <a:srgbClr val="D9D9D9"/>
                </a:solidFill>
                <a:latin typeface="+mn-ea"/>
                <a:ea typeface="+mn-ea"/>
              </a:rPr>
              <a:t>估算工程进度</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39750" y="1341120"/>
            <a:ext cx="8023225" cy="2062480"/>
          </a:xfrm>
          <a:prstGeom prst="rect">
            <a:avLst/>
          </a:prstGeom>
        </p:spPr>
        <p:txBody>
          <a:bodyPr wrap="square">
            <a:spAutoFit/>
          </a:bodyPr>
          <a:lstStyle/>
          <a:p>
            <a:pPr algn="just" eaLnBrk="1" hangingPunct="1">
              <a:spcAft>
                <a:spcPts val="0"/>
              </a:spcAft>
              <a:defRPr/>
            </a:pPr>
            <a:r>
              <a:rPr lang="en-US" altLang="zh-CN" sz="2100" dirty="0">
                <a:latin typeface="Arial" panose="020B0604020202020204" pitchFamily="34" charset="0"/>
              </a:rPr>
              <a:t>        </a:t>
            </a:r>
            <a:r>
              <a:rPr lang="zh-CN" altLang="zh-CN" sz="2100" dirty="0">
                <a:latin typeface="Arial" panose="020B0604020202020204" pitchFamily="34" charset="0"/>
              </a:rPr>
              <a:t>按照惯例，最后一个事件</a:t>
            </a:r>
            <a:r>
              <a:rPr lang="en-US" altLang="zh-CN" sz="2100" dirty="0">
                <a:latin typeface="Arial" panose="020B0604020202020204" pitchFamily="34" charset="0"/>
              </a:rPr>
              <a:t>(</a:t>
            </a:r>
            <a:r>
              <a:rPr lang="zh-CN" altLang="zh-CN" sz="2100" dirty="0">
                <a:latin typeface="Arial" panose="020B0604020202020204" pitchFamily="34" charset="0"/>
              </a:rPr>
              <a:t>工程结束</a:t>
            </a:r>
            <a:r>
              <a:rPr lang="en-US" altLang="zh-CN" sz="2100" dirty="0">
                <a:latin typeface="Arial" panose="020B0604020202020204" pitchFamily="34" charset="0"/>
              </a:rPr>
              <a:t>)</a:t>
            </a:r>
            <a:r>
              <a:rPr lang="zh-CN" altLang="zh-CN" sz="2100" dirty="0">
                <a:latin typeface="Arial" panose="020B0604020202020204" pitchFamily="34" charset="0"/>
              </a:rPr>
              <a:t>的最迟时刻就是它的最早时刻。其他事件的最迟时刻在工程网络上从右至左按逆作业流的方向计算。计算最迟时刻</a:t>
            </a:r>
            <a:r>
              <a:rPr lang="en-US" altLang="zh-CN" sz="2100" dirty="0">
                <a:latin typeface="Arial" panose="020B0604020202020204" pitchFamily="34" charset="0"/>
              </a:rPr>
              <a:t>LET</a:t>
            </a:r>
            <a:r>
              <a:rPr lang="zh-CN" altLang="zh-CN" sz="2100" dirty="0">
                <a:latin typeface="Arial" panose="020B0604020202020204" pitchFamily="34" charset="0"/>
              </a:rPr>
              <a:t>使用下述</a:t>
            </a:r>
            <a:r>
              <a:rPr lang="en-US" altLang="zh-CN" sz="2100" dirty="0">
                <a:latin typeface="Arial" panose="020B0604020202020204" pitchFamily="34" charset="0"/>
              </a:rPr>
              <a:t>3</a:t>
            </a:r>
            <a:r>
              <a:rPr lang="zh-CN" altLang="zh-CN" sz="2100" dirty="0">
                <a:latin typeface="Arial" panose="020B0604020202020204" pitchFamily="34" charset="0"/>
              </a:rPr>
              <a:t>条规则。</a:t>
            </a:r>
            <a:endParaRPr lang="en-US" altLang="zh-CN" sz="2100" kern="100" dirty="0">
              <a:latin typeface="Calibri" panose="020F0502020204030204" pitchFamily="34" charset="0"/>
              <a:cs typeface="Times New Roman" panose="02020603050405020304" pitchFamily="18" charset="0"/>
            </a:endParaRPr>
          </a:p>
          <a:p>
            <a:pPr lvl="1" indent="0" eaLnBrk="1" latinLnBrk="0" hangingPunct="1">
              <a:lnSpc>
                <a:spcPct val="110000"/>
              </a:lnSpc>
              <a:defRPr/>
            </a:pPr>
            <a:r>
              <a:rPr lang="en-US" altLang="zh-CN" sz="2100" dirty="0">
                <a:latin typeface="Arial" panose="020B0604020202020204" pitchFamily="34" charset="0"/>
              </a:rPr>
              <a:t>(1) </a:t>
            </a:r>
            <a:r>
              <a:rPr lang="zh-CN" altLang="zh-CN" sz="2100" dirty="0">
                <a:latin typeface="Arial" panose="020B0604020202020204" pitchFamily="34" charset="0"/>
              </a:rPr>
              <a:t>考虑离开该事件的所有作业。</a:t>
            </a:r>
            <a:endParaRPr lang="zh-CN" altLang="zh-CN" sz="2100" dirty="0">
              <a:latin typeface="Arial" panose="020B0604020202020204" pitchFamily="34" charset="0"/>
            </a:endParaRPr>
          </a:p>
          <a:p>
            <a:pPr lvl="1" eaLnBrk="1" hangingPunct="1">
              <a:defRPr/>
            </a:pPr>
            <a:r>
              <a:rPr lang="en-US" altLang="zh-CN" sz="2100" dirty="0">
                <a:latin typeface="Arial" panose="020B0604020202020204" pitchFamily="34" charset="0"/>
              </a:rPr>
              <a:t>(2) </a:t>
            </a:r>
            <a:r>
              <a:rPr lang="zh-CN" altLang="zh-CN" sz="2100" dirty="0">
                <a:latin typeface="Arial" panose="020B0604020202020204" pitchFamily="34" charset="0"/>
              </a:rPr>
              <a:t>从每个作业的结束事件的最迟时刻中减去该作业的持续时间。</a:t>
            </a:r>
            <a:endParaRPr lang="zh-CN" altLang="zh-CN" sz="2100" dirty="0">
              <a:latin typeface="Arial" panose="020B0604020202020204" pitchFamily="34" charset="0"/>
            </a:endParaRPr>
          </a:p>
          <a:p>
            <a:pPr lvl="1" eaLnBrk="1" hangingPunct="1">
              <a:defRPr/>
            </a:pPr>
            <a:r>
              <a:rPr lang="en-US" altLang="zh-CN" sz="2100" dirty="0">
                <a:latin typeface="Arial" panose="020B0604020202020204" pitchFamily="34" charset="0"/>
              </a:rPr>
              <a:t>(3) </a:t>
            </a:r>
            <a:r>
              <a:rPr lang="zh-CN" altLang="zh-CN" sz="2100" dirty="0">
                <a:latin typeface="Arial" panose="020B0604020202020204" pitchFamily="34" charset="0"/>
              </a:rPr>
              <a:t>选取上述差数中的最小值作为该事件的最迟时刻</a:t>
            </a:r>
            <a:r>
              <a:rPr lang="en-US" altLang="zh-CN" sz="2100" dirty="0">
                <a:latin typeface="Arial" panose="020B0604020202020204" pitchFamily="34" charset="0"/>
              </a:rPr>
              <a:t>LET</a:t>
            </a:r>
            <a:r>
              <a:rPr lang="zh-CN" altLang="zh-CN" sz="2100" dirty="0">
                <a:latin typeface="Arial" panose="020B0604020202020204" pitchFamily="34" charset="0"/>
              </a:rPr>
              <a:t>。</a:t>
            </a:r>
            <a:endParaRPr lang="zh-CN" altLang="zh-CN" sz="2100" dirty="0">
              <a:latin typeface="Arial" panose="020B0604020202020204" pitchFamily="34" charset="0"/>
            </a:endParaRPr>
          </a:p>
        </p:txBody>
      </p:sp>
      <p:sp>
        <p:nvSpPr>
          <p:cNvPr id="82947" name="矩形 5"/>
          <p:cNvSpPr>
            <a:spLocks noChangeArrowheads="1"/>
          </p:cNvSpPr>
          <p:nvPr/>
        </p:nvSpPr>
        <p:spPr bwMode="auto">
          <a:xfrm>
            <a:off x="655955" y="405130"/>
            <a:ext cx="7804150" cy="830263"/>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t>      </a:t>
            </a:r>
            <a:r>
              <a:rPr lang="zh-CN" altLang="zh-CN" sz="2400"/>
              <a:t>事件的最迟时刻是在不影响工程竣工时间的前提下，该事件最晚可以发生的时刻。</a:t>
            </a:r>
            <a:endParaRPr lang="zh-CN" altLang="en-US" sz="2400"/>
          </a:p>
        </p:txBody>
      </p:sp>
      <p:sp>
        <p:nvSpPr>
          <p:cNvPr id="82948" name="矩形 3"/>
          <p:cNvSpPr>
            <a:spLocks noChangeArrowheads="1"/>
          </p:cNvSpPr>
          <p:nvPr/>
        </p:nvSpPr>
        <p:spPr bwMode="auto">
          <a:xfrm>
            <a:off x="539750" y="3644900"/>
            <a:ext cx="8352790"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latinLnBrk="0" hangingPunct="1">
              <a:lnSpc>
                <a:spcPct val="110000"/>
              </a:lnSpc>
            </a:pPr>
            <a:r>
              <a:rPr lang="en-US" altLang="zh-CN" sz="2100">
                <a:latin typeface="Calibri" panose="020F0502020204030204" pitchFamily="34" charset="0"/>
                <a:cs typeface="Times New Roman" panose="02020603050405020304" pitchFamily="18" charset="0"/>
              </a:rPr>
              <a:t>          </a:t>
            </a:r>
            <a:r>
              <a:rPr lang="zh-CN" altLang="zh-CN" sz="2100">
                <a:latin typeface="Calibri" panose="020F0502020204030204" pitchFamily="34" charset="0"/>
                <a:cs typeface="Times New Roman" panose="02020603050405020304" pitchFamily="18" charset="0"/>
              </a:rPr>
              <a:t>例如，按照惯例，图</a:t>
            </a:r>
            <a:r>
              <a:rPr lang="en-US" altLang="zh-CN" sz="2100">
                <a:latin typeface="Calibri" panose="020F0502020204030204" pitchFamily="34" charset="0"/>
                <a:cs typeface="Times New Roman" panose="02020603050405020304" pitchFamily="18" charset="0"/>
              </a:rPr>
              <a:t>13.3</a:t>
            </a:r>
            <a:r>
              <a:rPr lang="zh-CN" altLang="zh-CN" sz="2100">
                <a:latin typeface="Calibri" panose="020F0502020204030204" pitchFamily="34" charset="0"/>
                <a:cs typeface="Times New Roman" panose="02020603050405020304" pitchFamily="18" charset="0"/>
              </a:rPr>
              <a:t>中事件</a:t>
            </a:r>
            <a:r>
              <a:rPr lang="en-US" altLang="zh-CN" sz="2100">
                <a:latin typeface="Calibri" panose="020F0502020204030204" pitchFamily="34" charset="0"/>
                <a:cs typeface="Times New Roman" panose="02020603050405020304" pitchFamily="18" charset="0"/>
              </a:rPr>
              <a:t>11</a:t>
            </a:r>
            <a:r>
              <a:rPr lang="zh-CN" altLang="zh-CN" sz="2100">
                <a:latin typeface="Calibri" panose="020F0502020204030204" pitchFamily="34" charset="0"/>
                <a:cs typeface="Times New Roman" panose="02020603050405020304" pitchFamily="18" charset="0"/>
              </a:rPr>
              <a:t>的最迟时刻和最早时刻相同，都是</a:t>
            </a:r>
            <a:r>
              <a:rPr lang="en-US" altLang="zh-CN" sz="2100">
                <a:latin typeface="Calibri" panose="020F0502020204030204" pitchFamily="34" charset="0"/>
                <a:cs typeface="Times New Roman" panose="02020603050405020304" pitchFamily="18" charset="0"/>
              </a:rPr>
              <a:t>23</a:t>
            </a:r>
            <a:r>
              <a:rPr lang="zh-CN" altLang="zh-CN" sz="2100">
                <a:latin typeface="Calibri" panose="020F0502020204030204" pitchFamily="34" charset="0"/>
                <a:cs typeface="Times New Roman" panose="02020603050405020304" pitchFamily="18" charset="0"/>
              </a:rPr>
              <a:t>。逆作业流方向接下来应该计算事件</a:t>
            </a:r>
            <a:r>
              <a:rPr lang="en-US" altLang="zh-CN" sz="2100">
                <a:latin typeface="Calibri" panose="020F0502020204030204" pitchFamily="34" charset="0"/>
                <a:cs typeface="Times New Roman" panose="02020603050405020304" pitchFamily="18" charset="0"/>
              </a:rPr>
              <a:t>10</a:t>
            </a:r>
            <a:r>
              <a:rPr lang="zh-CN" altLang="zh-CN" sz="2100">
                <a:latin typeface="Calibri" panose="020F0502020204030204" pitchFamily="34" charset="0"/>
                <a:cs typeface="Times New Roman" panose="02020603050405020304" pitchFamily="18" charset="0"/>
              </a:rPr>
              <a:t>的最迟时刻，离开这个事件的只有作业</a:t>
            </a:r>
            <a:r>
              <a:rPr lang="en-US" altLang="zh-CN" sz="2100">
                <a:latin typeface="Calibri" panose="020F0502020204030204" pitchFamily="34" charset="0"/>
                <a:cs typeface="Times New Roman" panose="02020603050405020304" pitchFamily="18" charset="0"/>
              </a:rPr>
              <a:t>10</a:t>
            </a:r>
            <a:r>
              <a:rPr lang="zh-CN" altLang="zh-CN" sz="2100">
                <a:latin typeface="Calibri" panose="020F0502020204030204" pitchFamily="34" charset="0"/>
                <a:cs typeface="Times New Roman" panose="02020603050405020304" pitchFamily="18" charset="0"/>
              </a:rPr>
              <a:t>—</a:t>
            </a:r>
            <a:r>
              <a:rPr lang="en-US" altLang="zh-CN" sz="2100">
                <a:latin typeface="Calibri" panose="020F0502020204030204" pitchFamily="34" charset="0"/>
                <a:cs typeface="Times New Roman" panose="02020603050405020304" pitchFamily="18" charset="0"/>
              </a:rPr>
              <a:t>11</a:t>
            </a:r>
            <a:r>
              <a:rPr lang="zh-CN" altLang="zh-CN" sz="2100">
                <a:latin typeface="Calibri" panose="020F0502020204030204" pitchFamily="34" charset="0"/>
                <a:cs typeface="Times New Roman" panose="02020603050405020304" pitchFamily="18" charset="0"/>
              </a:rPr>
              <a:t>，该作业的持续时间为</a:t>
            </a:r>
            <a:r>
              <a:rPr lang="en-US" altLang="zh-CN" sz="2100">
                <a:latin typeface="Calibri" panose="020F0502020204030204" pitchFamily="34" charset="0"/>
                <a:cs typeface="Times New Roman" panose="02020603050405020304" pitchFamily="18" charset="0"/>
              </a:rPr>
              <a:t>2</a:t>
            </a:r>
            <a:r>
              <a:rPr lang="zh-CN" altLang="zh-CN" sz="2100">
                <a:latin typeface="Calibri" panose="020F0502020204030204" pitchFamily="34" charset="0"/>
                <a:cs typeface="Times New Roman" panose="02020603050405020304" pitchFamily="18" charset="0"/>
              </a:rPr>
              <a:t>小时，它的结束事件</a:t>
            </a:r>
            <a:r>
              <a:rPr lang="en-US" altLang="zh-CN" sz="2100">
                <a:latin typeface="Calibri" panose="020F0502020204030204" pitchFamily="34" charset="0"/>
                <a:cs typeface="Times New Roman" panose="02020603050405020304" pitchFamily="18" charset="0"/>
              </a:rPr>
              <a:t>(</a:t>
            </a:r>
            <a:r>
              <a:rPr lang="zh-CN" altLang="zh-CN" sz="2100">
                <a:latin typeface="Calibri" panose="020F0502020204030204" pitchFamily="34" charset="0"/>
                <a:cs typeface="Times New Roman" panose="02020603050405020304" pitchFamily="18" charset="0"/>
              </a:rPr>
              <a:t>事件</a:t>
            </a:r>
            <a:r>
              <a:rPr lang="en-US" altLang="zh-CN" sz="2100">
                <a:latin typeface="Calibri" panose="020F0502020204030204" pitchFamily="34" charset="0"/>
                <a:cs typeface="Times New Roman" panose="02020603050405020304" pitchFamily="18" charset="0"/>
              </a:rPr>
              <a:t>11)</a:t>
            </a:r>
            <a:r>
              <a:rPr lang="zh-CN" altLang="zh-CN" sz="2100">
                <a:latin typeface="Calibri" panose="020F0502020204030204" pitchFamily="34" charset="0"/>
                <a:cs typeface="Times New Roman" panose="02020603050405020304" pitchFamily="18" charset="0"/>
              </a:rPr>
              <a:t>的</a:t>
            </a:r>
            <a:r>
              <a:rPr lang="en-US" altLang="zh-CN" sz="2100">
                <a:latin typeface="Calibri" panose="020F0502020204030204" pitchFamily="34" charset="0"/>
                <a:cs typeface="Times New Roman" panose="02020603050405020304" pitchFamily="18" charset="0"/>
              </a:rPr>
              <a:t>LET</a:t>
            </a:r>
            <a:r>
              <a:rPr lang="zh-CN" altLang="zh-CN" sz="2100">
                <a:latin typeface="Calibri" panose="020F0502020204030204" pitchFamily="34" charset="0"/>
                <a:cs typeface="Times New Roman" panose="02020603050405020304" pitchFamily="18" charset="0"/>
              </a:rPr>
              <a:t>为</a:t>
            </a:r>
            <a:r>
              <a:rPr lang="en-US" altLang="zh-CN" sz="2100">
                <a:latin typeface="Calibri" panose="020F0502020204030204" pitchFamily="34" charset="0"/>
                <a:cs typeface="Times New Roman" panose="02020603050405020304" pitchFamily="18" charset="0"/>
              </a:rPr>
              <a:t>23</a:t>
            </a:r>
            <a:r>
              <a:rPr lang="zh-CN" altLang="zh-CN" sz="2100">
                <a:latin typeface="Calibri" panose="020F0502020204030204" pitchFamily="34" charset="0"/>
                <a:cs typeface="Times New Roman" panose="02020603050405020304" pitchFamily="18" charset="0"/>
              </a:rPr>
              <a:t>，因此，事件</a:t>
            </a:r>
            <a:r>
              <a:rPr lang="en-US" altLang="zh-CN" sz="2100">
                <a:latin typeface="Calibri" panose="020F0502020204030204" pitchFamily="34" charset="0"/>
                <a:cs typeface="Times New Roman" panose="02020603050405020304" pitchFamily="18" charset="0"/>
              </a:rPr>
              <a:t>10</a:t>
            </a:r>
            <a:r>
              <a:rPr lang="zh-CN" altLang="zh-CN" sz="2100">
                <a:latin typeface="Calibri" panose="020F0502020204030204" pitchFamily="34" charset="0"/>
                <a:cs typeface="Times New Roman" panose="02020603050405020304" pitchFamily="18" charset="0"/>
              </a:rPr>
              <a:t>的最迟时刻为</a:t>
            </a:r>
            <a:r>
              <a:rPr lang="en-US" altLang="zh-CN" sz="2100">
                <a:latin typeface="Calibri" panose="020F0502020204030204" pitchFamily="34" charset="0"/>
                <a:cs typeface="Times New Roman" panose="02020603050405020304" pitchFamily="18" charset="0"/>
              </a:rPr>
              <a:t>LET=23-2=21</a:t>
            </a:r>
            <a:r>
              <a:rPr lang="zh-CN" altLang="zh-CN" sz="2100">
                <a:latin typeface="Calibri" panose="020F0502020204030204" pitchFamily="34" charset="0"/>
                <a:cs typeface="Times New Roman" panose="02020603050405020304" pitchFamily="18" charset="0"/>
              </a:rPr>
              <a:t>类似地，事件</a:t>
            </a:r>
            <a:r>
              <a:rPr lang="en-US" altLang="zh-CN" sz="2100">
                <a:latin typeface="Calibri" panose="020F0502020204030204" pitchFamily="34" charset="0"/>
                <a:cs typeface="Times New Roman" panose="02020603050405020304" pitchFamily="18" charset="0"/>
              </a:rPr>
              <a:t>9</a:t>
            </a:r>
            <a:r>
              <a:rPr lang="zh-CN" altLang="zh-CN" sz="2100">
                <a:latin typeface="Calibri" panose="020F0502020204030204" pitchFamily="34" charset="0"/>
                <a:cs typeface="Times New Roman" panose="02020603050405020304" pitchFamily="18" charset="0"/>
              </a:rPr>
              <a:t>的最迟时刻为</a:t>
            </a:r>
            <a:r>
              <a:rPr lang="en-US" altLang="zh-CN" sz="2100">
                <a:latin typeface="Calibri" panose="020F0502020204030204" pitchFamily="34" charset="0"/>
                <a:cs typeface="Times New Roman" panose="02020603050405020304" pitchFamily="18" charset="0"/>
              </a:rPr>
              <a:t>LET=21-1=20</a:t>
            </a:r>
            <a:r>
              <a:rPr lang="zh-CN" altLang="zh-CN" sz="2100">
                <a:latin typeface="Calibri" panose="020F0502020204030204" pitchFamily="34" charset="0"/>
                <a:cs typeface="Times New Roman" panose="02020603050405020304" pitchFamily="18" charset="0"/>
              </a:rPr>
              <a:t>事件</a:t>
            </a:r>
            <a:r>
              <a:rPr lang="en-US" altLang="zh-CN" sz="2100">
                <a:latin typeface="Calibri" panose="020F0502020204030204" pitchFamily="34" charset="0"/>
                <a:cs typeface="Times New Roman" panose="02020603050405020304" pitchFamily="18" charset="0"/>
              </a:rPr>
              <a:t>8</a:t>
            </a:r>
            <a:r>
              <a:rPr lang="zh-CN" altLang="zh-CN" sz="2100">
                <a:latin typeface="Calibri" panose="020F0502020204030204" pitchFamily="34" charset="0"/>
                <a:cs typeface="Times New Roman" panose="02020603050405020304" pitchFamily="18" charset="0"/>
              </a:rPr>
              <a:t>的最迟时刻为</a:t>
            </a:r>
            <a:r>
              <a:rPr lang="en-US" altLang="zh-CN" sz="2100">
                <a:latin typeface="Calibri" panose="020F0502020204030204" pitchFamily="34" charset="0"/>
                <a:cs typeface="Times New Roman" panose="02020603050405020304" pitchFamily="18" charset="0"/>
              </a:rPr>
              <a:t>LET=min{21-6,20-0}=15</a:t>
            </a:r>
            <a:r>
              <a:rPr lang="zh-CN" altLang="zh-CN" sz="2100">
                <a:latin typeface="Calibri" panose="020F0502020204030204" pitchFamily="34" charset="0"/>
                <a:cs typeface="Times New Roman" panose="02020603050405020304" pitchFamily="18" charset="0"/>
              </a:rPr>
              <a:t>图</a:t>
            </a:r>
            <a:r>
              <a:rPr lang="en-US" altLang="zh-CN" sz="2100">
                <a:latin typeface="Calibri" panose="020F0502020204030204" pitchFamily="34" charset="0"/>
                <a:cs typeface="Times New Roman" panose="02020603050405020304" pitchFamily="18" charset="0"/>
              </a:rPr>
              <a:t>13.3</a:t>
            </a:r>
            <a:r>
              <a:rPr lang="zh-CN" altLang="zh-CN" sz="2100">
                <a:latin typeface="Calibri" panose="020F0502020204030204" pitchFamily="34" charset="0"/>
                <a:cs typeface="Times New Roman" panose="02020603050405020304" pitchFamily="18" charset="0"/>
              </a:rPr>
              <a:t>中每个圆圈内右下角的数字就是该事件的最迟时刻。</a:t>
            </a:r>
            <a:endParaRPr lang="zh-CN" altLang="en-US" sz="210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13.3.4   </a:t>
            </a:r>
            <a:r>
              <a:rPr lang="zh-CN" altLang="en-US" sz="2400" dirty="0">
                <a:solidFill>
                  <a:srgbClr val="D9D9D9"/>
                </a:solidFill>
                <a:latin typeface="+mn-ea"/>
                <a:ea typeface="+mn-ea"/>
              </a:rPr>
              <a:t>估算工程进度</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50825" y="836613"/>
            <a:ext cx="8229600" cy="576262"/>
          </a:xfrm>
        </p:spPr>
        <p:txBody>
          <a:bodyPr/>
          <a:lstStyle/>
          <a:p>
            <a:pPr marL="0" indent="0">
              <a:spcBef>
                <a:spcPct val="50000"/>
              </a:spcBef>
              <a:buFont typeface="Arial" panose="020B0604020202020204" pitchFamily="34" charset="0"/>
              <a:buNone/>
              <a:defRPr/>
            </a:pPr>
            <a:r>
              <a:rPr kumimoji="1" lang="en-US" altLang="zh-CN" b="1" dirty="0">
                <a:latin typeface="+mn-ea"/>
              </a:rPr>
              <a:t>13.3.5 </a:t>
            </a:r>
            <a:r>
              <a:rPr kumimoji="1" lang="zh-CN" altLang="en-US" b="1" dirty="0">
                <a:latin typeface="+mn-ea"/>
              </a:rPr>
              <a:t>关键路径</a:t>
            </a:r>
            <a:endParaRPr kumimoji="1" lang="en-US" altLang="zh-CN" b="1" dirty="0">
              <a:latin typeface="+mn-ea"/>
            </a:endParaRPr>
          </a:p>
        </p:txBody>
      </p:sp>
      <p:sp>
        <p:nvSpPr>
          <p:cNvPr id="8" name="矩形 7"/>
          <p:cNvSpPr/>
          <p:nvPr/>
        </p:nvSpPr>
        <p:spPr>
          <a:xfrm>
            <a:off x="250825" y="1341438"/>
            <a:ext cx="3495675" cy="3168650"/>
          </a:xfrm>
          <a:prstGeom prst="rect">
            <a:avLst/>
          </a:prstGeom>
        </p:spPr>
        <p:txBody>
          <a:bodyPr>
            <a:spAutoFit/>
          </a:bodyPr>
          <a:lstStyle/>
          <a:p>
            <a:pPr algn="just" eaLnBrk="1" hangingPunct="1">
              <a:spcAft>
                <a:spcPts val="0"/>
              </a:spcAft>
              <a:defRPr/>
            </a:pPr>
            <a:r>
              <a:rPr lang="zh-CN" altLang="en-US" kern="100" dirty="0">
                <a:latin typeface="Calibri" panose="020F0502020204030204" pitchFamily="34" charset="0"/>
                <a:cs typeface="Times New Roman" panose="02020603050405020304" pitchFamily="18" charset="0"/>
              </a:rPr>
              <a:t>         </a:t>
            </a:r>
            <a:r>
              <a:rPr lang="zh-CN" altLang="en-US" sz="2000" kern="100" dirty="0">
                <a:latin typeface="Calibri" panose="020F0502020204030204" pitchFamily="34" charset="0"/>
                <a:cs typeface="Times New Roman" panose="02020603050405020304" pitchFamily="18" charset="0"/>
              </a:rPr>
              <a:t>右图</a:t>
            </a:r>
            <a:r>
              <a:rPr lang="zh-CN" altLang="zh-CN" sz="2000" kern="100" dirty="0">
                <a:latin typeface="Calibri" panose="020F0502020204030204" pitchFamily="34" charset="0"/>
                <a:cs typeface="Times New Roman" panose="02020603050405020304" pitchFamily="18" charset="0"/>
              </a:rPr>
              <a:t>中有几个事件的最早时刻和最迟时刻相同，这些事件定义了</a:t>
            </a:r>
            <a:r>
              <a:rPr lang="zh-CN" altLang="zh-CN" sz="2000" b="1" kern="100" dirty="0">
                <a:solidFill>
                  <a:srgbClr val="FF0000"/>
                </a:solidFill>
                <a:latin typeface="Calibri" panose="020F0502020204030204" pitchFamily="34" charset="0"/>
                <a:cs typeface="Times New Roman" panose="02020603050405020304" pitchFamily="18" charset="0"/>
              </a:rPr>
              <a:t>关键路径</a:t>
            </a:r>
            <a:r>
              <a:rPr lang="zh-CN" altLang="zh-CN" sz="2000" kern="100" dirty="0">
                <a:latin typeface="Calibri" panose="020F0502020204030204" pitchFamily="34" charset="0"/>
                <a:cs typeface="Times New Roman" panose="02020603050405020304" pitchFamily="18" charset="0"/>
              </a:rPr>
              <a:t>，在图中关键路径用粗线箭头表示。</a:t>
            </a:r>
            <a:endParaRPr lang="en-US"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关键路径上的事件</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关键事件</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必须准时发生，组成关键路径的作业</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关键作业</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的实际持续时间不能超过估计的持续时间，否则工程就不能准时结束。</a:t>
            </a:r>
            <a:endParaRPr lang="zh-CN" altLang="zh-CN" sz="2000" kern="100" dirty="0">
              <a:latin typeface="Calibri" panose="020F0502020204030204" pitchFamily="34" charset="0"/>
              <a:cs typeface="Times New Roman" panose="02020603050405020304" pitchFamily="18" charset="0"/>
            </a:endParaRPr>
          </a:p>
        </p:txBody>
      </p:sp>
      <p:pic>
        <p:nvPicPr>
          <p:cNvPr id="84996" name="图片 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51910" y="1052513"/>
            <a:ext cx="5219700"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p:cNvSpPr/>
          <p:nvPr/>
        </p:nvSpPr>
        <p:spPr>
          <a:xfrm>
            <a:off x="376238" y="4508500"/>
            <a:ext cx="8686800" cy="1570038"/>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工程项目的管理人员应该密切注视关键作业的进展情况，如果关键事件出现的时间比预计的时间晚，则会使最终完成项目的时间拖后；如果希望缩短工期，只有往关键作业中增加资源才会有效果。</a:t>
            </a:r>
            <a:endParaRPr lang="zh-CN" altLang="zh-CN" sz="2400" kern="100" dirty="0">
              <a:latin typeface="Calibri" panose="020F0502020204030204" pitchFamily="34" charset="0"/>
              <a:cs typeface="Times New Roman" panose="02020603050405020304"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13.3.5  </a:t>
            </a:r>
            <a:r>
              <a:rPr lang="zh-CN" altLang="en-US" sz="2400" dirty="0">
                <a:solidFill>
                  <a:srgbClr val="D9D9D9"/>
                </a:solidFill>
                <a:latin typeface="+mn-ea"/>
                <a:ea typeface="+mn-ea"/>
              </a:rPr>
              <a:t>关键路径</a:t>
            </a:r>
            <a:endParaRPr lang="zh-CN" altLang="en-US" sz="2400" dirty="0">
              <a:solidFill>
                <a:srgbClr val="D9D9D9"/>
              </a:solidFill>
              <a:latin typeface="+mn-ea"/>
              <a:ea typeface="+mn-ea"/>
            </a:endParaRPr>
          </a:p>
        </p:txBody>
      </p:sp>
      <p:sp>
        <p:nvSpPr>
          <p:cNvPr id="12"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3"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250825" y="836613"/>
            <a:ext cx="8229600" cy="576262"/>
          </a:xfrm>
        </p:spPr>
        <p:txBody>
          <a:bodyPr/>
          <a:lstStyle/>
          <a:p>
            <a:pPr marL="0" indent="0">
              <a:spcBef>
                <a:spcPct val="50000"/>
              </a:spcBef>
              <a:buFont typeface="Arial" panose="020B0604020202020204" pitchFamily="34" charset="0"/>
              <a:buNone/>
              <a:defRPr/>
            </a:pPr>
            <a:r>
              <a:rPr kumimoji="1" lang="en-US" altLang="zh-CN" b="1" dirty="0">
                <a:latin typeface="+mn-ea"/>
              </a:rPr>
              <a:t>13.3.6 </a:t>
            </a:r>
            <a:r>
              <a:rPr kumimoji="1" lang="zh-CN" altLang="en-US" b="1" dirty="0">
                <a:latin typeface="+mn-ea"/>
              </a:rPr>
              <a:t>机动时间</a:t>
            </a:r>
            <a:endParaRPr kumimoji="1" lang="en-US" altLang="zh-CN" b="1" dirty="0">
              <a:latin typeface="+mn-ea"/>
            </a:endParaRPr>
          </a:p>
        </p:txBody>
      </p:sp>
      <p:sp>
        <p:nvSpPr>
          <p:cNvPr id="3" name="矩形 2"/>
          <p:cNvSpPr/>
          <p:nvPr/>
        </p:nvSpPr>
        <p:spPr>
          <a:xfrm>
            <a:off x="739775" y="2906713"/>
            <a:ext cx="7740650" cy="1016000"/>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一个作业可以有的全部机动时间等于它的结束事件的最迟时刻减去它的开始事件的最早时刻，再减去这个作业的持续时间： </a:t>
            </a:r>
            <a:endParaRPr lang="zh-CN" altLang="zh-CN" sz="2000" kern="100" dirty="0">
              <a:latin typeface="Calibri" panose="020F0502020204030204" pitchFamily="34" charset="0"/>
              <a:cs typeface="Times New Roman" panose="02020603050405020304" pitchFamily="18" charset="0"/>
            </a:endParaRPr>
          </a:p>
          <a:p>
            <a:pPr eaLnBrk="1" hangingPunct="1">
              <a:defRPr/>
            </a:pPr>
            <a:r>
              <a:rPr lang="en-US" altLang="zh-CN" sz="2000" dirty="0">
                <a:latin typeface="Calibri" panose="020F0502020204030204" pitchFamily="34" charset="0"/>
                <a:cs typeface="Times New Roman" panose="02020603050405020304" pitchFamily="18" charset="0"/>
              </a:rPr>
              <a:t>                             </a:t>
            </a:r>
            <a:r>
              <a:rPr lang="zh-CN" altLang="zh-CN" sz="2000" dirty="0">
                <a:latin typeface="Calibri" panose="020F0502020204030204" pitchFamily="34" charset="0"/>
                <a:cs typeface="Times New Roman" panose="02020603050405020304" pitchFamily="18" charset="0"/>
              </a:rPr>
              <a:t>机动时间</a:t>
            </a:r>
            <a:r>
              <a:rPr lang="en-US" altLang="zh-CN" sz="2000" dirty="0">
                <a:latin typeface="Calibri" panose="020F0502020204030204" pitchFamily="34" charset="0"/>
                <a:cs typeface="Times New Roman" panose="02020603050405020304" pitchFamily="18" charset="0"/>
              </a:rPr>
              <a:t>=(LET)</a:t>
            </a:r>
            <a:r>
              <a:rPr lang="zh-CN" altLang="zh-CN" sz="2000" dirty="0">
                <a:latin typeface="Calibri" panose="020F0502020204030204" pitchFamily="34" charset="0"/>
                <a:cs typeface="Times New Roman" panose="02020603050405020304" pitchFamily="18" charset="0"/>
              </a:rPr>
              <a:t>结束</a:t>
            </a:r>
            <a:r>
              <a:rPr lang="en-US" altLang="zh-CN" sz="2000" dirty="0">
                <a:latin typeface="Calibri" panose="020F0502020204030204" pitchFamily="34" charset="0"/>
                <a:cs typeface="Times New Roman" panose="02020603050405020304" pitchFamily="18" charset="0"/>
              </a:rPr>
              <a:t>-(EET)</a:t>
            </a:r>
            <a:r>
              <a:rPr lang="zh-CN" altLang="zh-CN" sz="2000" dirty="0">
                <a:latin typeface="Calibri" panose="020F0502020204030204" pitchFamily="34" charset="0"/>
                <a:cs typeface="Times New Roman" panose="02020603050405020304" pitchFamily="18" charset="0"/>
              </a:rPr>
              <a:t>开始</a:t>
            </a:r>
            <a:r>
              <a:rPr lang="en-US" altLang="zh-CN" sz="2000" dirty="0">
                <a:latin typeface="Calibri" panose="020F0502020204030204" pitchFamily="34" charset="0"/>
                <a:cs typeface="Times New Roman" panose="02020603050405020304" pitchFamily="18" charset="0"/>
              </a:rPr>
              <a:t>-</a:t>
            </a:r>
            <a:r>
              <a:rPr lang="zh-CN" altLang="zh-CN" sz="2000" dirty="0">
                <a:latin typeface="Calibri" panose="020F0502020204030204" pitchFamily="34" charset="0"/>
                <a:cs typeface="Times New Roman" panose="02020603050405020304" pitchFamily="18" charset="0"/>
              </a:rPr>
              <a:t>持续时间</a:t>
            </a:r>
            <a:endParaRPr lang="en-US" altLang="zh-CN" sz="2000" dirty="0">
              <a:latin typeface="Calibri" panose="020F0502020204030204" pitchFamily="34" charset="0"/>
              <a:cs typeface="Times New Roman" panose="02020603050405020304" pitchFamily="18" charset="0"/>
            </a:endParaRPr>
          </a:p>
        </p:txBody>
      </p:sp>
      <p:sp>
        <p:nvSpPr>
          <p:cNvPr id="4" name="矩形 3"/>
          <p:cNvSpPr/>
          <p:nvPr/>
        </p:nvSpPr>
        <p:spPr>
          <a:xfrm>
            <a:off x="611188" y="1508125"/>
            <a:ext cx="8353425" cy="1200150"/>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不在关键路径上的作业有一定程度的机动余地——实际开始时间可以比预定时间晚一些，或者实际持续时间可以比预定的持续时间长一些，而并不影响工程的结束时间。</a:t>
            </a:r>
            <a:endParaRPr lang="zh-CN" altLang="en-US" sz="2400" dirty="0">
              <a:latin typeface="Arial" panose="020B0604020202020204" pitchFamily="34" charset="0"/>
            </a:endParaRPr>
          </a:p>
        </p:txBody>
      </p:sp>
      <p:sp>
        <p:nvSpPr>
          <p:cNvPr id="87045" name="矩形 5"/>
          <p:cNvSpPr>
            <a:spLocks noChangeArrowheads="1"/>
          </p:cNvSpPr>
          <p:nvPr/>
        </p:nvSpPr>
        <p:spPr bwMode="auto">
          <a:xfrm>
            <a:off x="611188" y="4016375"/>
            <a:ext cx="8075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对于前述油漆旧木板房的例子，计算得到的非关键作业的机动时间</a:t>
            </a:r>
            <a:r>
              <a:rPr lang="zh-CN" altLang="en-US" sz="2000">
                <a:latin typeface="Calibri" panose="020F0502020204030204" pitchFamily="34" charset="0"/>
                <a:cs typeface="Times New Roman" panose="02020603050405020304" pitchFamily="18" charset="0"/>
              </a:rPr>
              <a:t>见下表</a:t>
            </a:r>
            <a:r>
              <a:rPr lang="en-US" altLang="zh-CN" sz="2000">
                <a:latin typeface="Calibri" panose="020F0502020204030204" pitchFamily="34" charset="0"/>
                <a:cs typeface="Times New Roman" panose="02020603050405020304" pitchFamily="18" charset="0"/>
              </a:rPr>
              <a:t>13.6</a:t>
            </a:r>
            <a:r>
              <a:rPr lang="zh-CN" altLang="en-US" sz="2000">
                <a:latin typeface="Calibri" panose="020F0502020204030204" pitchFamily="34" charset="0"/>
                <a:cs typeface="Times New Roman" panose="02020603050405020304" pitchFamily="18" charset="0"/>
              </a:rPr>
              <a:t>：</a:t>
            </a:r>
            <a:endParaRPr lang="zh-CN" altLang="en-US" sz="2000"/>
          </a:p>
        </p:txBody>
      </p:sp>
      <p:pic>
        <p:nvPicPr>
          <p:cNvPr id="87046" name="图片 10"/>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771775" y="4452938"/>
            <a:ext cx="5995988" cy="240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57200" y="1111250"/>
            <a:ext cx="8089900" cy="1568450"/>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在工程网络中每个作业的机动时间写在代表该项作业的箭头下面的括号里</a:t>
            </a:r>
            <a:r>
              <a:rPr lang="en-US" altLang="zh-CN"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参看图</a:t>
            </a:r>
            <a:r>
              <a:rPr lang="en-US" altLang="zh-CN" sz="2400" kern="100" dirty="0">
                <a:latin typeface="Calibri" panose="020F0502020204030204" pitchFamily="34" charset="0"/>
                <a:cs typeface="Times New Roman" panose="02020603050405020304" pitchFamily="18" charset="0"/>
              </a:rPr>
              <a:t>13.3)</a:t>
            </a:r>
            <a:r>
              <a:rPr lang="zh-CN" altLang="zh-CN" sz="2400" kern="100" dirty="0">
                <a:latin typeface="Calibri" panose="020F0502020204030204" pitchFamily="34" charset="0"/>
                <a:cs typeface="Times New Roman" panose="02020603050405020304" pitchFamily="18" charset="0"/>
              </a:rPr>
              <a:t>。</a:t>
            </a:r>
            <a:r>
              <a:rPr lang="zh-CN" altLang="zh-CN" sz="2400" dirty="0">
                <a:latin typeface="Calibri" panose="020F0502020204030204" pitchFamily="34" charset="0"/>
                <a:cs typeface="Times New Roman" panose="02020603050405020304" pitchFamily="18" charset="0"/>
              </a:rPr>
              <a:t>在制定进度计划时仔细考虑和利用工程网络中的机动时间，往往能够安排出既节省资源又不影响最终竣工时间的进度表。</a:t>
            </a:r>
            <a:endParaRPr lang="zh-CN" altLang="zh-CN" sz="2000" kern="100" dirty="0">
              <a:latin typeface="Calibri" panose="020F0502020204030204" pitchFamily="34" charset="0"/>
              <a:cs typeface="Times New Roman" panose="02020603050405020304" pitchFamily="18" charset="0"/>
            </a:endParaRPr>
          </a:p>
        </p:txBody>
      </p:sp>
      <p:sp>
        <p:nvSpPr>
          <p:cNvPr id="89091" name="矩形 8"/>
          <p:cNvSpPr>
            <a:spLocks noChangeArrowheads="1"/>
          </p:cNvSpPr>
          <p:nvPr/>
        </p:nvSpPr>
        <p:spPr bwMode="auto">
          <a:xfrm>
            <a:off x="408305" y="2780030"/>
            <a:ext cx="8350885" cy="316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例如，研究图</a:t>
            </a:r>
            <a:r>
              <a:rPr lang="en-US" altLang="zh-CN" sz="2000">
                <a:latin typeface="Calibri" panose="020F0502020204030204" pitchFamily="34" charset="0"/>
                <a:cs typeface="Times New Roman" panose="02020603050405020304" pitchFamily="18" charset="0"/>
              </a:rPr>
              <a:t>13.3(</a:t>
            </a:r>
            <a:r>
              <a:rPr lang="zh-CN" altLang="zh-CN" sz="2000">
                <a:latin typeface="Calibri" panose="020F0502020204030204" pitchFamily="34" charset="0"/>
                <a:cs typeface="Times New Roman" panose="02020603050405020304" pitchFamily="18" charset="0"/>
              </a:rPr>
              <a:t>或表</a:t>
            </a:r>
            <a:r>
              <a:rPr lang="en-US" altLang="zh-CN" sz="2000">
                <a:latin typeface="Calibri" panose="020F0502020204030204" pitchFamily="34" charset="0"/>
                <a:cs typeface="Times New Roman" panose="02020603050405020304" pitchFamily="18" charset="0"/>
              </a:rPr>
              <a:t>13.6)</a:t>
            </a:r>
            <a:r>
              <a:rPr lang="zh-CN" altLang="zh-CN" sz="2000">
                <a:latin typeface="Calibri" panose="020F0502020204030204" pitchFamily="34" charset="0"/>
                <a:cs typeface="Times New Roman" panose="02020603050405020304" pitchFamily="18" charset="0"/>
              </a:rPr>
              <a:t>可以看出，清理前三面墙窗户的作业都有相当多机动时间，也就是说，这些作业可以晚些开始或者持续时间长一些</a:t>
            </a:r>
            <a:r>
              <a:rPr lang="en-US" altLang="zh-CN" sz="2000">
                <a:latin typeface="Calibri" panose="020F0502020204030204" pitchFamily="34" charset="0"/>
                <a:cs typeface="Times New Roman" panose="02020603050405020304" pitchFamily="18" charset="0"/>
              </a:rPr>
              <a:t>(</a:t>
            </a:r>
            <a:r>
              <a:rPr lang="zh-CN" altLang="zh-CN" sz="2000">
                <a:latin typeface="Calibri" panose="020F0502020204030204" pitchFamily="34" charset="0"/>
                <a:cs typeface="Times New Roman" panose="02020603050405020304" pitchFamily="18" charset="0"/>
              </a:rPr>
              <a:t>少用一些资源</a:t>
            </a:r>
            <a:r>
              <a:rPr lang="en-US" altLang="zh-CN" sz="2000">
                <a:latin typeface="Calibri" panose="020F0502020204030204" pitchFamily="34" charset="0"/>
                <a:cs typeface="Times New Roman" panose="02020603050405020304" pitchFamily="18" charset="0"/>
              </a:rPr>
              <a:t>)</a:t>
            </a:r>
            <a:r>
              <a:rPr lang="zh-CN" altLang="zh-CN" sz="2000">
                <a:latin typeface="Calibri" panose="020F0502020204030204" pitchFamily="34" charset="0"/>
                <a:cs typeface="Times New Roman" panose="02020603050405020304" pitchFamily="18" charset="0"/>
              </a:rPr>
              <a:t>，并不影响竣工时间。</a:t>
            </a:r>
            <a:endParaRPr lang="en-US" altLang="zh-CN" sz="2000">
              <a:latin typeface="Calibri" panose="020F0502020204030204" pitchFamily="34" charset="0"/>
              <a:cs typeface="Times New Roman" panose="02020603050405020304" pitchFamily="18" charset="0"/>
            </a:endParaRPr>
          </a:p>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此外，刮第</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、第</a:t>
            </a:r>
            <a:r>
              <a:rPr lang="en-US" altLang="zh-CN" sz="2000">
                <a:latin typeface="Calibri" panose="020F0502020204030204" pitchFamily="34" charset="0"/>
                <a:cs typeface="Times New Roman" panose="02020603050405020304" pitchFamily="18" charset="0"/>
              </a:rPr>
              <a:t>4</a:t>
            </a:r>
            <a:r>
              <a:rPr lang="zh-CN" altLang="zh-CN" sz="2000">
                <a:latin typeface="Calibri" panose="020F0502020204030204" pitchFamily="34" charset="0"/>
                <a:cs typeface="Times New Roman" panose="02020603050405020304" pitchFamily="18" charset="0"/>
              </a:rPr>
              <a:t>面墙上旧漆和给第</a:t>
            </a:r>
            <a:r>
              <a:rPr lang="en-US" altLang="zh-CN" sz="2000">
                <a:latin typeface="Calibri" panose="020F0502020204030204" pitchFamily="34" charset="0"/>
                <a:cs typeface="Times New Roman" panose="02020603050405020304" pitchFamily="18" charset="0"/>
              </a:rPr>
              <a:t>1</a:t>
            </a:r>
            <a:r>
              <a:rPr lang="zh-CN" altLang="zh-CN" sz="2000">
                <a:latin typeface="Calibri" panose="020F0502020204030204" pitchFamily="34" charset="0"/>
                <a:cs typeface="Times New Roman" panose="02020603050405020304" pitchFamily="18" charset="0"/>
              </a:rPr>
              <a:t>面墙刷新漆的作业也都有机动时间，而且这后三项作业的机动时间之和大于清理前三面墙窗户需要用的工作时间。因此，有可能仅用</a:t>
            </a:r>
            <a:r>
              <a:rPr lang="en-US" altLang="zh-CN" sz="2000">
                <a:latin typeface="Calibri" panose="020F0502020204030204" pitchFamily="34" charset="0"/>
                <a:cs typeface="Times New Roman" panose="02020603050405020304" pitchFamily="18" charset="0"/>
              </a:rPr>
              <a:t>10</a:t>
            </a:r>
            <a:r>
              <a:rPr lang="zh-CN" altLang="zh-CN" sz="2000">
                <a:latin typeface="Calibri" panose="020F0502020204030204" pitchFamily="34" charset="0"/>
                <a:cs typeface="Times New Roman" panose="02020603050405020304" pitchFamily="18" charset="0"/>
              </a:rPr>
              <a:t>名工人在同样时间内</a:t>
            </a:r>
            <a:r>
              <a:rPr lang="en-US" altLang="zh-CN" sz="2000">
                <a:latin typeface="Calibri" panose="020F0502020204030204" pitchFamily="34" charset="0"/>
                <a:cs typeface="Times New Roman" panose="02020603050405020304" pitchFamily="18" charset="0"/>
              </a:rPr>
              <a:t>(23</a:t>
            </a:r>
            <a:r>
              <a:rPr lang="zh-CN" altLang="zh-CN" sz="2000">
                <a:latin typeface="Calibri" panose="020F0502020204030204" pitchFamily="34" charset="0"/>
                <a:cs typeface="Times New Roman" panose="02020603050405020304" pitchFamily="18" charset="0"/>
              </a:rPr>
              <a:t>小时</a:t>
            </a:r>
            <a:r>
              <a:rPr lang="en-US" altLang="zh-CN" sz="2000">
                <a:latin typeface="Calibri" panose="020F0502020204030204" pitchFamily="34" charset="0"/>
                <a:cs typeface="Times New Roman" panose="02020603050405020304" pitchFamily="18" charset="0"/>
              </a:rPr>
              <a:t>)</a:t>
            </a:r>
            <a:r>
              <a:rPr lang="zh-CN" altLang="zh-CN" sz="2000">
                <a:latin typeface="Calibri" panose="020F0502020204030204" pitchFamily="34" charset="0"/>
                <a:cs typeface="Times New Roman" panose="02020603050405020304" pitchFamily="18" charset="0"/>
              </a:rPr>
              <a:t>完成旧木板房刷漆工程。</a:t>
            </a:r>
            <a:endParaRPr lang="en-US" altLang="zh-CN" sz="2000">
              <a:latin typeface="Calibri" panose="020F0502020204030204" pitchFamily="34" charset="0"/>
              <a:cs typeface="Times New Roman" panose="02020603050405020304" pitchFamily="18" charset="0"/>
            </a:endParaRPr>
          </a:p>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进一步研究图</a:t>
            </a:r>
            <a:r>
              <a:rPr lang="en-US" altLang="zh-CN" sz="2000">
                <a:latin typeface="Calibri" panose="020F0502020204030204" pitchFamily="34" charset="0"/>
                <a:cs typeface="Times New Roman" panose="02020603050405020304" pitchFamily="18" charset="0"/>
              </a:rPr>
              <a:t>13.3</a:t>
            </a:r>
            <a:r>
              <a:rPr lang="zh-CN" altLang="zh-CN" sz="2000">
                <a:latin typeface="Calibri" panose="020F0502020204030204" pitchFamily="34" charset="0"/>
                <a:cs typeface="Times New Roman" panose="02020603050405020304" pitchFamily="18" charset="0"/>
              </a:rPr>
              <a:t>中的工程网络可以看出，确实能够只用</a:t>
            </a:r>
            <a:r>
              <a:rPr lang="en-US" altLang="zh-CN" sz="2000">
                <a:latin typeface="Calibri" panose="020F0502020204030204" pitchFamily="34" charset="0"/>
                <a:cs typeface="Times New Roman" panose="02020603050405020304" pitchFamily="18" charset="0"/>
              </a:rPr>
              <a:t>10</a:t>
            </a:r>
            <a:r>
              <a:rPr lang="zh-CN" altLang="zh-CN" sz="2000">
                <a:latin typeface="Calibri" panose="020F0502020204030204" pitchFamily="34" charset="0"/>
                <a:cs typeface="Times New Roman" panose="02020603050405020304" pitchFamily="18" charset="0"/>
              </a:rPr>
              <a:t>名工人在同样时间内完成这项任务，而且可以安排出几套不同的进度计划，都可以既减少</a:t>
            </a:r>
            <a:r>
              <a:rPr lang="en-US" altLang="zh-CN" sz="2000">
                <a:latin typeface="Calibri" panose="020F0502020204030204" pitchFamily="34" charset="0"/>
                <a:cs typeface="Times New Roman" panose="02020603050405020304" pitchFamily="18" charset="0"/>
              </a:rPr>
              <a:t>5</a:t>
            </a:r>
            <a:r>
              <a:rPr lang="zh-CN" altLang="zh-CN" sz="2000">
                <a:latin typeface="Calibri" panose="020F0502020204030204" pitchFamily="34" charset="0"/>
                <a:cs typeface="Times New Roman" panose="02020603050405020304" pitchFamily="18" charset="0"/>
              </a:rPr>
              <a:t>名工人又不影响竣工时间。</a:t>
            </a:r>
            <a:endParaRPr lang="zh-CN" altLang="en-US" sz="2000"/>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13.3.6  </a:t>
            </a:r>
            <a:r>
              <a:rPr lang="zh-CN" altLang="en-US" sz="2400" dirty="0">
                <a:solidFill>
                  <a:srgbClr val="D9D9D9"/>
                </a:solidFill>
                <a:latin typeface="+mn-ea"/>
                <a:ea typeface="+mn-ea"/>
              </a:rPr>
              <a:t>机动时间</a:t>
            </a:r>
            <a:endParaRPr lang="zh-CN" altLang="en-US" sz="2400" dirty="0">
              <a:solidFill>
                <a:srgbClr val="D9D9D9"/>
              </a:solidFill>
              <a:latin typeface="+mn-ea"/>
              <a:ea typeface="+mn-ea"/>
            </a:endParaRPr>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图片 2"/>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454525" y="1041400"/>
            <a:ext cx="4689475" cy="196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85738" y="3630613"/>
            <a:ext cx="8702675" cy="2247900"/>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图</a:t>
            </a:r>
            <a:r>
              <a:rPr lang="en-US" altLang="zh-CN" sz="2000" kern="100" dirty="0">
                <a:latin typeface="Calibri" panose="020F0502020204030204" pitchFamily="34" charset="0"/>
                <a:cs typeface="Times New Roman" panose="02020603050405020304" pitchFamily="18" charset="0"/>
              </a:rPr>
              <a:t>13.4</a:t>
            </a:r>
            <a:r>
              <a:rPr lang="zh-CN" altLang="zh-CN" sz="2000" dirty="0">
                <a:latin typeface="Arial" panose="020B0604020202020204" pitchFamily="34" charset="0"/>
              </a:rPr>
              <a:t>中： 粗实线代表由甲组工人完成的作业；斜划线代表由乙组工人完成的作业</a:t>
            </a:r>
            <a:r>
              <a:rPr lang="zh-CN" altLang="en-US" sz="2000" dirty="0">
                <a:latin typeface="Arial" panose="020B0604020202020204" pitchFamily="34" charset="0"/>
              </a:rPr>
              <a:t>。</a:t>
            </a:r>
            <a:r>
              <a:rPr lang="zh-CN" altLang="zh-CN" sz="2000" kern="100" dirty="0">
                <a:latin typeface="Calibri" panose="020F0502020204030204" pitchFamily="34" charset="0"/>
                <a:cs typeface="Times New Roman" panose="02020603050405020304" pitchFamily="18" charset="0"/>
              </a:rPr>
              <a:t>图</a:t>
            </a:r>
            <a:r>
              <a:rPr lang="en-US" altLang="zh-CN" sz="2000" kern="100" dirty="0">
                <a:latin typeface="Calibri" panose="020F0502020204030204" pitchFamily="34" charset="0"/>
                <a:cs typeface="Times New Roman" panose="02020603050405020304" pitchFamily="18" charset="0"/>
              </a:rPr>
              <a:t>13.4</a:t>
            </a:r>
            <a:r>
              <a:rPr lang="zh-CN" altLang="zh-CN" sz="2000" kern="100" dirty="0">
                <a:latin typeface="Calibri" panose="020F0502020204030204" pitchFamily="34" charset="0"/>
                <a:cs typeface="Times New Roman" panose="02020603050405020304" pitchFamily="18" charset="0"/>
              </a:rPr>
              <a:t>的方案不仅比图</a:t>
            </a:r>
            <a:r>
              <a:rPr lang="en-US" altLang="zh-CN" sz="2000" kern="100" dirty="0">
                <a:latin typeface="Calibri" panose="020F0502020204030204" pitchFamily="34" charset="0"/>
                <a:cs typeface="Times New Roman" panose="02020603050405020304" pitchFamily="18" charset="0"/>
              </a:rPr>
              <a:t>13.1</a:t>
            </a:r>
            <a:r>
              <a:rPr lang="zh-CN" altLang="zh-CN" sz="2000" kern="100" dirty="0">
                <a:latin typeface="Calibri" panose="020F0502020204030204" pitchFamily="34" charset="0"/>
                <a:cs typeface="Times New Roman" panose="02020603050405020304" pitchFamily="18" charset="0"/>
              </a:rPr>
              <a:t>的方案明显节省人力，而且改正了图</a:t>
            </a:r>
            <a:r>
              <a:rPr lang="en-US" altLang="zh-CN" sz="2000" kern="100" dirty="0">
                <a:latin typeface="Calibri" panose="020F0502020204030204" pitchFamily="34" charset="0"/>
                <a:cs typeface="Times New Roman" panose="02020603050405020304" pitchFamily="18" charset="0"/>
              </a:rPr>
              <a:t>13.1</a:t>
            </a:r>
            <a:r>
              <a:rPr lang="zh-CN" altLang="zh-CN" sz="2000" kern="100" dirty="0">
                <a:latin typeface="Calibri" panose="020F0502020204030204" pitchFamily="34" charset="0"/>
                <a:cs typeface="Times New Roman" panose="02020603050405020304" pitchFamily="18" charset="0"/>
              </a:rPr>
              <a:t>中的一个错误： 因为给第</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面墙刷新漆的作业</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6</a:t>
            </a:r>
            <a:r>
              <a:rPr lang="zh-CN" altLang="zh-CN" sz="2000" kern="100" dirty="0">
                <a:latin typeface="Calibri" panose="020F0502020204030204" pitchFamily="34" charset="0"/>
                <a:cs typeface="Times New Roman" panose="02020603050405020304" pitchFamily="18" charset="0"/>
              </a:rPr>
              <a:t>不仅必须在给第</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面墙刷完新漆之后</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作业</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结束</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，而且还必须在把第</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面墙上的旧漆刮净之后</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作业</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和虚拟作业</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结束</a:t>
            </a:r>
            <a:r>
              <a:rPr lang="en-US" altLang="zh-CN" sz="2000" kern="100" dirty="0">
                <a:latin typeface="Calibri" panose="020F0502020204030204" pitchFamily="34" charset="0"/>
                <a:cs typeface="Times New Roman" panose="02020603050405020304" pitchFamily="18" charset="0"/>
              </a:rPr>
              <a:t>)</a:t>
            </a:r>
            <a:r>
              <a:rPr lang="zh-CN" altLang="zh-CN" sz="2000" kern="100" dirty="0">
                <a:latin typeface="Calibri" panose="020F0502020204030204" pitchFamily="34" charset="0"/>
                <a:cs typeface="Times New Roman" panose="02020603050405020304" pitchFamily="18" charset="0"/>
              </a:rPr>
              <a:t>才能开始，所以给第</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面墙刷完新漆之后不能立即开始给第</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面墙刷新漆的作业，需等到把第</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面墙上旧漆刮净之后才能开始，也就是说，全部工程需要</a:t>
            </a:r>
            <a:r>
              <a:rPr lang="en-US" altLang="zh-CN" sz="2000" kern="100" dirty="0">
                <a:latin typeface="Calibri" panose="020F0502020204030204" pitchFamily="34" charset="0"/>
                <a:cs typeface="Times New Roman" panose="02020603050405020304" pitchFamily="18" charset="0"/>
              </a:rPr>
              <a:t>23</a:t>
            </a:r>
            <a:r>
              <a:rPr lang="zh-CN" altLang="zh-CN" sz="2000" kern="100" dirty="0">
                <a:latin typeface="Calibri" panose="020F0502020204030204" pitchFamily="34" charset="0"/>
                <a:cs typeface="Times New Roman" panose="02020603050405020304" pitchFamily="18" charset="0"/>
              </a:rPr>
              <a:t>个小时而不是</a:t>
            </a:r>
            <a:r>
              <a:rPr lang="en-US" altLang="zh-CN" sz="2000" kern="100" dirty="0">
                <a:latin typeface="Calibri" panose="020F0502020204030204" pitchFamily="34" charset="0"/>
                <a:cs typeface="Times New Roman" panose="02020603050405020304" pitchFamily="18" charset="0"/>
              </a:rPr>
              <a:t>22</a:t>
            </a:r>
            <a:r>
              <a:rPr lang="zh-CN" altLang="zh-CN" sz="2000" kern="100" dirty="0">
                <a:latin typeface="Calibri" panose="020F0502020204030204" pitchFamily="34" charset="0"/>
                <a:cs typeface="Times New Roman" panose="02020603050405020304" pitchFamily="18" charset="0"/>
              </a:rPr>
              <a:t>个小时。</a:t>
            </a:r>
            <a:endParaRPr lang="zh-CN" altLang="zh-CN" sz="2000" kern="100" dirty="0">
              <a:latin typeface="Calibri" panose="020F0502020204030204" pitchFamily="34" charset="0"/>
              <a:cs typeface="Times New Roman" panose="02020603050405020304" pitchFamily="18" charset="0"/>
            </a:endParaRPr>
          </a:p>
        </p:txBody>
      </p:sp>
      <p:sp>
        <p:nvSpPr>
          <p:cNvPr id="6" name="矩形 5"/>
          <p:cNvSpPr/>
          <p:nvPr/>
        </p:nvSpPr>
        <p:spPr>
          <a:xfrm>
            <a:off x="4387850" y="3059113"/>
            <a:ext cx="4572000" cy="369887"/>
          </a:xfrm>
          <a:prstGeom prst="rect">
            <a:avLst/>
          </a:prstGeom>
        </p:spPr>
        <p:txBody>
          <a:bodyPr>
            <a:spAutoFit/>
          </a:bodyPr>
          <a:lstStyle/>
          <a:p>
            <a:pPr eaLnBrk="1" hangingPunct="1">
              <a:defRPr/>
            </a:pPr>
            <a:r>
              <a:rPr lang="zh-CN" altLang="zh-CN" kern="100" dirty="0">
                <a:latin typeface="Calibri" panose="020F0502020204030204" pitchFamily="34" charset="0"/>
                <a:cs typeface="Times New Roman" panose="02020603050405020304" pitchFamily="18" charset="0"/>
              </a:rPr>
              <a:t>图</a:t>
            </a:r>
            <a:r>
              <a:rPr lang="en-US" altLang="zh-CN" kern="100" dirty="0">
                <a:latin typeface="Calibri" panose="020F0502020204030204" pitchFamily="34" charset="0"/>
                <a:cs typeface="Times New Roman" panose="02020603050405020304" pitchFamily="18" charset="0"/>
              </a:rPr>
              <a:t>13.4</a:t>
            </a:r>
            <a:r>
              <a:rPr lang="zh-CN" altLang="zh-CN" kern="100" dirty="0">
                <a:latin typeface="Calibri" panose="020F0502020204030204" pitchFamily="34" charset="0"/>
                <a:cs typeface="Times New Roman" panose="02020603050405020304" pitchFamily="18" charset="0"/>
              </a:rPr>
              <a:t>旧木板房刷漆工程改进的</a:t>
            </a:r>
            <a:r>
              <a:rPr lang="en-US" altLang="zh-CN" kern="100" dirty="0">
                <a:latin typeface="Calibri" panose="020F0502020204030204" pitchFamily="34" charset="0"/>
                <a:cs typeface="Times New Roman" panose="02020603050405020304" pitchFamily="18" charset="0"/>
              </a:rPr>
              <a:t>Gantt</a:t>
            </a:r>
            <a:r>
              <a:rPr lang="zh-CN" altLang="zh-CN" kern="100" dirty="0">
                <a:latin typeface="Calibri" panose="020F0502020204030204" pitchFamily="34" charset="0"/>
                <a:cs typeface="Times New Roman" panose="02020603050405020304" pitchFamily="18" charset="0"/>
              </a:rPr>
              <a:t>图之一</a:t>
            </a:r>
            <a:endParaRPr lang="zh-CN" altLang="en-US" dirty="0">
              <a:latin typeface="Arial" panose="020B0604020202020204" pitchFamily="34" charset="0"/>
            </a:endParaRPr>
          </a:p>
        </p:txBody>
      </p:sp>
      <p:pic>
        <p:nvPicPr>
          <p:cNvPr id="91141"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738" y="1177925"/>
            <a:ext cx="3843337"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矩形 10"/>
          <p:cNvSpPr>
            <a:spLocks noChangeArrowheads="1"/>
          </p:cNvSpPr>
          <p:nvPr/>
        </p:nvSpPr>
        <p:spPr bwMode="auto">
          <a:xfrm>
            <a:off x="185738" y="3021013"/>
            <a:ext cx="36591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a:latin typeface="Calibri" panose="020F0502020204030204" pitchFamily="34" charset="0"/>
                <a:cs typeface="Times New Roman" panose="02020603050405020304" pitchFamily="18" charset="0"/>
              </a:rPr>
              <a:t>图</a:t>
            </a:r>
            <a:r>
              <a:rPr lang="en-US" altLang="zh-CN">
                <a:latin typeface="Calibri" panose="020F0502020204030204" pitchFamily="34" charset="0"/>
                <a:cs typeface="Times New Roman" panose="02020603050405020304" pitchFamily="18" charset="0"/>
              </a:rPr>
              <a:t>13.1</a:t>
            </a:r>
            <a:r>
              <a:rPr lang="zh-CN" altLang="zh-CN">
                <a:latin typeface="Calibri" panose="020F0502020204030204" pitchFamily="34" charset="0"/>
                <a:cs typeface="Times New Roman" panose="02020603050405020304" pitchFamily="18" charset="0"/>
              </a:rPr>
              <a:t>旧木板房刷漆工程的</a:t>
            </a:r>
            <a:r>
              <a:rPr lang="en-US" altLang="zh-CN">
                <a:latin typeface="Calibri" panose="020F0502020204030204" pitchFamily="34" charset="0"/>
                <a:cs typeface="Times New Roman" panose="02020603050405020304" pitchFamily="18" charset="0"/>
              </a:rPr>
              <a:t>Gantt</a:t>
            </a:r>
            <a:r>
              <a:rPr lang="zh-CN" altLang="zh-CN">
                <a:latin typeface="Calibri" panose="020F0502020204030204" pitchFamily="34" charset="0"/>
                <a:cs typeface="Times New Roman" panose="02020603050405020304" pitchFamily="18" charset="0"/>
              </a:rPr>
              <a:t>图</a:t>
            </a:r>
            <a:endParaRPr lang="zh-CN" altLang="en-US"/>
          </a:p>
        </p:txBody>
      </p:sp>
      <p:sp>
        <p:nvSpPr>
          <p:cNvPr id="12" name="右箭头 11"/>
          <p:cNvSpPr/>
          <p:nvPr/>
        </p:nvSpPr>
        <p:spPr>
          <a:xfrm>
            <a:off x="3895725" y="2014538"/>
            <a:ext cx="579438" cy="300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3"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5"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1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13.3.6  </a:t>
            </a:r>
            <a:r>
              <a:rPr lang="zh-CN" altLang="en-US" sz="2400" dirty="0">
                <a:solidFill>
                  <a:srgbClr val="D9D9D9"/>
                </a:solidFill>
                <a:latin typeface="+mn-ea"/>
                <a:ea typeface="+mn-ea"/>
              </a:rPr>
              <a:t>机动时间</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251460" y="476250"/>
            <a:ext cx="8582660" cy="5267325"/>
          </a:xfrm>
          <a:prstGeom prst="rect">
            <a:avLst/>
          </a:prstGeom>
        </p:spPr>
        <p:txBody>
          <a:bodyPr wrap="square">
            <a:noAutofit/>
          </a:bodyPr>
          <a:p>
            <a:pPr marL="342900" lvl="0" indent="-342900" algn="l" eaLnBrk="1" hangingPunct="1">
              <a:lnSpc>
                <a:spcPct val="110000"/>
              </a:lnSpc>
              <a:spcBef>
                <a:spcPts val="0"/>
              </a:spcBef>
              <a:spcAft>
                <a:spcPts val="0"/>
              </a:spcAft>
              <a:buClrTx/>
              <a:buSzTx/>
              <a:buFontTx/>
              <a:buNone/>
            </a:pPr>
            <a:r>
              <a:rPr lang="zh-CN" altLang="en-US" sz="2400" dirty="0">
                <a:solidFill>
                  <a:srgbClr val="CC0000"/>
                </a:solidFill>
                <a:ea typeface="楷体_GB2312" pitchFamily="49" charset="-122"/>
              </a:rPr>
              <a:t> </a:t>
            </a:r>
            <a:r>
              <a:rPr lang="zh-CN" altLang="en-US" sz="2400" dirty="0">
                <a:solidFill>
                  <a:srgbClr val="CC0000"/>
                </a:solidFill>
                <a:ea typeface="楷体_GB2312" pitchFamily="49" charset="-122"/>
                <a:sym typeface="+mn-ea"/>
              </a:rPr>
              <a:t>（2）产品管理</a:t>
            </a:r>
            <a:endParaRPr lang="zh-CN" altLang="en-US" sz="2400" dirty="0">
              <a:solidFill>
                <a:srgbClr val="CC0000"/>
              </a:solidFill>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项目经理必须在项目开始时就明确项目的以下三个目标：</a:t>
            </a:r>
            <a:endParaRPr lang="zh-CN" altLang="en-US" sz="2400" dirty="0">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  产品的工作环境。</a:t>
            </a:r>
            <a:endParaRPr lang="zh-CN" altLang="en-US" sz="2400" dirty="0">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  产品的功能和性能。</a:t>
            </a:r>
            <a:endParaRPr lang="zh-CN" altLang="en-US" sz="2400" dirty="0">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  产品工作处理的是什么数据，经它处理后得到什么数据。</a:t>
            </a:r>
            <a:endParaRPr lang="zh-CN" altLang="en-US" sz="2400" dirty="0">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只有明确了项目的这些基本要求才能着手项目管理的各项工作，如项目估算、风险分析、项目计划的制定等。</a:t>
            </a:r>
            <a:endParaRPr lang="zh-CN" altLang="en-US" sz="2400" dirty="0">
              <a:ea typeface="楷体_GB2312" pitchFamily="49" charset="-122"/>
              <a:sym typeface="+mn-ea"/>
            </a:endParaRPr>
          </a:p>
          <a:p>
            <a:pPr marL="342900" lvl="0" indent="-342900" eaLnBrk="1" hangingPunct="1">
              <a:lnSpc>
                <a:spcPct val="110000"/>
              </a:lnSpc>
              <a:spcBef>
                <a:spcPts val="0"/>
              </a:spcBef>
              <a:spcAft>
                <a:spcPts val="0"/>
              </a:spcAft>
              <a:buNone/>
            </a:pPr>
            <a:r>
              <a:rPr lang="zh-CN" altLang="en-US" sz="2400" dirty="0">
                <a:solidFill>
                  <a:srgbClr val="CC0000"/>
                </a:solidFill>
                <a:ea typeface="楷体_GB2312" pitchFamily="49" charset="-122"/>
                <a:sym typeface="+mn-ea"/>
              </a:rPr>
              <a:t>（</a:t>
            </a:r>
            <a:r>
              <a:rPr lang="en-US" altLang="zh-CN" sz="2400" dirty="0">
                <a:solidFill>
                  <a:srgbClr val="CC0000"/>
                </a:solidFill>
                <a:ea typeface="楷体_GB2312" pitchFamily="49" charset="-122"/>
                <a:sym typeface="+mn-ea"/>
              </a:rPr>
              <a:t>3</a:t>
            </a:r>
            <a:r>
              <a:rPr lang="zh-CN" altLang="en-US" sz="2400" dirty="0">
                <a:solidFill>
                  <a:srgbClr val="CC0000"/>
                </a:solidFill>
                <a:ea typeface="楷体_GB2312" pitchFamily="49" charset="-122"/>
                <a:sym typeface="+mn-ea"/>
              </a:rPr>
              <a:t>）过程管理</a:t>
            </a:r>
            <a:endParaRPr lang="zh-CN" altLang="en-US" sz="2400" dirty="0">
              <a:solidFill>
                <a:srgbClr val="CC0000"/>
              </a:solidFill>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过程在软件工程项目中是重要的因素，它决定着项目中</a:t>
            </a:r>
            <a:endParaRPr lang="zh-CN" altLang="en-US" sz="2400" dirty="0">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开展哪些活动以及对活动的要求和开展活动的顺序。</a:t>
            </a:r>
            <a:endParaRPr lang="zh-CN" altLang="en-US" sz="2400" dirty="0">
              <a:ea typeface="楷体_GB2312" pitchFamily="49" charset="-122"/>
            </a:endParaRPr>
          </a:p>
          <a:p>
            <a:pPr marL="342900" lvl="0" indent="-342900" eaLnBrk="1" hangingPunct="1">
              <a:lnSpc>
                <a:spcPct val="110000"/>
              </a:lnSpc>
              <a:spcBef>
                <a:spcPts val="0"/>
              </a:spcBef>
              <a:spcAft>
                <a:spcPts val="0"/>
              </a:spcAft>
              <a:buNone/>
            </a:pPr>
            <a:r>
              <a:rPr lang="zh-CN" altLang="en-US" sz="2400" dirty="0">
                <a:solidFill>
                  <a:srgbClr val="CC0000"/>
                </a:solidFill>
                <a:ea typeface="楷体_GB2312" pitchFamily="49" charset="-122"/>
                <a:sym typeface="+mn-ea"/>
              </a:rPr>
              <a:t>（</a:t>
            </a:r>
            <a:r>
              <a:rPr lang="en-US" altLang="zh-CN" sz="2400" dirty="0">
                <a:solidFill>
                  <a:srgbClr val="CC0000"/>
                </a:solidFill>
                <a:ea typeface="楷体_GB2312" pitchFamily="49" charset="-122"/>
                <a:sym typeface="+mn-ea"/>
              </a:rPr>
              <a:t>4</a:t>
            </a:r>
            <a:r>
              <a:rPr lang="zh-CN" altLang="en-US" sz="2400" dirty="0">
                <a:solidFill>
                  <a:srgbClr val="CC0000"/>
                </a:solidFill>
                <a:ea typeface="楷体_GB2312" pitchFamily="49" charset="-122"/>
                <a:sym typeface="+mn-ea"/>
              </a:rPr>
              <a:t>）项目管理</a:t>
            </a:r>
            <a:endParaRPr lang="zh-CN" altLang="en-US" sz="2400" dirty="0">
              <a:solidFill>
                <a:srgbClr val="CC0000"/>
              </a:solidFill>
              <a:ea typeface="楷体_GB2312" pitchFamily="49" charset="-122"/>
            </a:endParaRPr>
          </a:p>
          <a:p>
            <a:pPr marL="342900" lvl="0" indent="-342900" eaLnBrk="1" hangingPunct="1">
              <a:lnSpc>
                <a:spcPct val="110000"/>
              </a:lnSpc>
              <a:spcBef>
                <a:spcPts val="0"/>
              </a:spcBef>
              <a:spcAft>
                <a:spcPts val="0"/>
              </a:spcAft>
              <a:buNone/>
            </a:pPr>
            <a:r>
              <a:rPr lang="zh-CN" altLang="en-US" sz="2400" dirty="0">
                <a:ea typeface="楷体_GB2312" pitchFamily="49" charset="-122"/>
                <a:sym typeface="+mn-ea"/>
              </a:rPr>
              <a:t>    项目管理的任务是如何利用已有的资源，组织实施既定的项目，提交给用户适用的产品。</a:t>
            </a:r>
            <a:endParaRPr lang="zh-CN" alt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3875" y="1295400"/>
            <a:ext cx="8169275" cy="1939925"/>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en-US" sz="2400" kern="100" dirty="0">
                <a:latin typeface="Calibri" panose="020F0502020204030204" pitchFamily="34" charset="0"/>
                <a:cs typeface="Times New Roman" panose="02020603050405020304" pitchFamily="18" charset="0"/>
              </a:rPr>
              <a:t>上述的</a:t>
            </a:r>
            <a:r>
              <a:rPr lang="zh-CN" altLang="zh-CN" sz="2400" kern="100" dirty="0">
                <a:latin typeface="Calibri" panose="020F0502020204030204" pitchFamily="34" charset="0"/>
                <a:cs typeface="Times New Roman" panose="02020603050405020304" pitchFamily="18" charset="0"/>
              </a:rPr>
              <a:t>简单例子明显说明了工程网络比</a:t>
            </a:r>
            <a:r>
              <a:rPr lang="en-US" altLang="zh-CN" sz="2400" kern="100" dirty="0">
                <a:latin typeface="Calibri" panose="020F0502020204030204" pitchFamily="34" charset="0"/>
                <a:cs typeface="Times New Roman" panose="02020603050405020304" pitchFamily="18" charset="0"/>
              </a:rPr>
              <a:t>Gantt</a:t>
            </a:r>
            <a:r>
              <a:rPr lang="zh-CN" altLang="zh-CN" sz="2400" kern="100" dirty="0">
                <a:latin typeface="Calibri" panose="020F0502020204030204" pitchFamily="34" charset="0"/>
                <a:cs typeface="Times New Roman" panose="02020603050405020304" pitchFamily="18" charset="0"/>
              </a:rPr>
              <a:t>图优越的地方： 它显式地定义事件及作业之间的依赖关系，</a:t>
            </a:r>
            <a:r>
              <a:rPr lang="en-US" altLang="zh-CN" sz="2400" kern="100" dirty="0">
                <a:latin typeface="Calibri" panose="020F0502020204030204" pitchFamily="34" charset="0"/>
                <a:cs typeface="Times New Roman" panose="02020603050405020304" pitchFamily="18" charset="0"/>
              </a:rPr>
              <a:t>Gantt</a:t>
            </a:r>
            <a:r>
              <a:rPr lang="zh-CN" altLang="zh-CN" sz="2400" kern="100" dirty="0">
                <a:latin typeface="Calibri" panose="020F0502020204030204" pitchFamily="34" charset="0"/>
                <a:cs typeface="Times New Roman" panose="02020603050405020304" pitchFamily="18" charset="0"/>
              </a:rPr>
              <a:t>图只能隐含地表示这种关系。但是</a:t>
            </a:r>
            <a:r>
              <a:rPr lang="en-US" altLang="zh-CN" sz="2400" kern="100" dirty="0">
                <a:latin typeface="Calibri" panose="020F0502020204030204" pitchFamily="34" charset="0"/>
                <a:cs typeface="Times New Roman" panose="02020603050405020304" pitchFamily="18" charset="0"/>
              </a:rPr>
              <a:t>Gantt</a:t>
            </a:r>
            <a:r>
              <a:rPr lang="zh-CN" altLang="zh-CN" sz="2400" kern="100" dirty="0">
                <a:latin typeface="Calibri" panose="020F0502020204030204" pitchFamily="34" charset="0"/>
                <a:cs typeface="Times New Roman" panose="02020603050405020304" pitchFamily="18" charset="0"/>
              </a:rPr>
              <a:t>图的形式比工程网络更简单更直观，为更多的人所熟悉，因此，应该同时使用这两种工具制订和管理进度计划，使它们互相补充取长补短。</a:t>
            </a:r>
            <a:endParaRPr lang="zh-CN" altLang="zh-CN" sz="2400" kern="100" dirty="0">
              <a:latin typeface="Calibri" panose="020F0502020204030204" pitchFamily="34" charset="0"/>
              <a:cs typeface="Times New Roman" panose="02020603050405020304" pitchFamily="18" charset="0"/>
            </a:endParaRPr>
          </a:p>
        </p:txBody>
      </p:sp>
      <p:sp>
        <p:nvSpPr>
          <p:cNvPr id="93187" name="矩形 8"/>
          <p:cNvSpPr>
            <a:spLocks noChangeArrowheads="1"/>
          </p:cNvSpPr>
          <p:nvPr/>
        </p:nvSpPr>
        <p:spPr bwMode="auto">
          <a:xfrm>
            <a:off x="523875" y="3505200"/>
            <a:ext cx="81629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以上通过旧木板房刷新漆工程的简单例子，介绍了制订进度计划的两个重要工具和方法。软件工程项目虽然比这个简单例子复杂得多，但是计划和管理的基本方法仍然是自顶向下分解，也就是把项目分解为若干个阶段，每个阶段再分解成许多更小的任务，每个任务又可进一步分解为若干个步骤等。这些阶段、任务和步骤之间有复杂的依赖关系，因此，工程网络和</a:t>
            </a:r>
            <a:r>
              <a:rPr lang="en-US" altLang="zh-CN" sz="2000">
                <a:latin typeface="Calibri" panose="020F0502020204030204" pitchFamily="34" charset="0"/>
                <a:cs typeface="Times New Roman" panose="02020603050405020304" pitchFamily="18" charset="0"/>
              </a:rPr>
              <a:t>Gantt</a:t>
            </a:r>
            <a:r>
              <a:rPr lang="zh-CN" altLang="zh-CN" sz="2000">
                <a:latin typeface="Calibri" panose="020F0502020204030204" pitchFamily="34" charset="0"/>
                <a:cs typeface="Times New Roman" panose="02020603050405020304" pitchFamily="18" charset="0"/>
              </a:rPr>
              <a:t>图同样是安排进度和管理工程进展情况的强有力的工具。</a:t>
            </a:r>
            <a:endParaRPr lang="zh-CN" altLang="en-US" sz="2000"/>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标题 1"/>
          <p:cNvSpPr>
            <a:spLocks noGrp="1"/>
          </p:cNvSpPr>
          <p:nvPr/>
        </p:nvSpPr>
        <p:spPr bwMode="auto">
          <a:xfrm>
            <a:off x="407988" y="-174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spcBef>
                <a:spcPct val="50000"/>
              </a:spcBef>
              <a:buFont typeface="Wingdings" panose="05000000000000000000" pitchFamily="2" charset="2"/>
              <a:buNone/>
              <a:defRPr/>
            </a:pPr>
            <a:r>
              <a:rPr kumimoji="1" lang="en-US" altLang="zh-CN" b="1" dirty="0">
                <a:latin typeface="+mn-ea"/>
                <a:ea typeface="+mn-ea"/>
              </a:rPr>
              <a:t>13.3 </a:t>
            </a:r>
            <a:r>
              <a:rPr kumimoji="1" lang="zh-CN" altLang="en-US" b="1" dirty="0">
                <a:latin typeface="+mn-ea"/>
                <a:ea typeface="+mn-ea"/>
              </a:rPr>
              <a:t>进度计划</a:t>
            </a:r>
            <a:endParaRPr kumimoji="1" lang="en-US" altLang="zh-CN" b="1" dirty="0">
              <a:latin typeface="+mn-ea"/>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13.3.6  </a:t>
            </a:r>
            <a:r>
              <a:rPr lang="zh-CN" altLang="en-US" sz="2400" dirty="0">
                <a:solidFill>
                  <a:srgbClr val="D9D9D9"/>
                </a:solidFill>
                <a:latin typeface="+mn-ea"/>
                <a:ea typeface="+mn-ea"/>
              </a:rPr>
              <a:t>机动时间</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13.4 </a:t>
            </a:r>
            <a:r>
              <a:rPr lang="zh-CN" altLang="en-US" sz="2400" dirty="0">
                <a:solidFill>
                  <a:srgbClr val="D9D9D9"/>
                </a:solidFill>
                <a:latin typeface="+mn-ea"/>
                <a:ea typeface="+mn-ea"/>
              </a:rPr>
              <a:t>人员组织</a:t>
            </a:r>
            <a:endParaRPr lang="zh-CN" altLang="en-US" sz="2400" dirty="0">
              <a:solidFill>
                <a:srgbClr val="D9D9D9"/>
              </a:solidFill>
              <a:latin typeface="+mn-ea"/>
              <a:ea typeface="+mn-ea"/>
            </a:endParaRPr>
          </a:p>
        </p:txBody>
      </p:sp>
      <p:sp>
        <p:nvSpPr>
          <p:cNvPr id="97284" name="矩形 7"/>
          <p:cNvSpPr>
            <a:spLocks noChangeArrowheads="1"/>
          </p:cNvSpPr>
          <p:nvPr/>
        </p:nvSpPr>
        <p:spPr bwMode="auto">
          <a:xfrm>
            <a:off x="569913" y="1684338"/>
            <a:ext cx="8004175" cy="1938337"/>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软件项目成功的关键是有高素质的软件开发人员。然而大多数软件的规模都很大，单个软件开发人员无法在给定期限内完成开发工作，因此，必须把多名软件开发人员合理地组织起来，使他们有效地分工协作共同完成开发工作。</a:t>
            </a:r>
            <a:endParaRPr lang="zh-CN" altLang="en-US" sz="2400"/>
          </a:p>
        </p:txBody>
      </p:sp>
      <p:sp>
        <p:nvSpPr>
          <p:cNvPr id="97285" name="矩形 8"/>
          <p:cNvSpPr>
            <a:spLocks noChangeArrowheads="1"/>
          </p:cNvSpPr>
          <p:nvPr/>
        </p:nvSpPr>
        <p:spPr bwMode="auto">
          <a:xfrm>
            <a:off x="457200" y="3970338"/>
            <a:ext cx="80025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现有的软件项目组的组织方式很多，通常，组织软件开发人员的方法，取决于所承担的项目的特点、以往的组织经验以及管理者的看法和喜好。下面介绍</a:t>
            </a:r>
            <a:r>
              <a:rPr lang="en-US" altLang="zh-CN" sz="2400">
                <a:latin typeface="Calibri" panose="020F0502020204030204" pitchFamily="34" charset="0"/>
                <a:cs typeface="Times New Roman" panose="02020603050405020304" pitchFamily="18" charset="0"/>
              </a:rPr>
              <a:t>3</a:t>
            </a:r>
            <a:r>
              <a:rPr lang="zh-CN" altLang="zh-CN" sz="2400">
                <a:latin typeface="Calibri" panose="020F0502020204030204" pitchFamily="34" charset="0"/>
                <a:cs typeface="Times New Roman" panose="02020603050405020304" pitchFamily="18" charset="0"/>
              </a:rPr>
              <a:t>种典型的组织方式。</a:t>
            </a:r>
            <a:endParaRPr lang="zh-CN" altLang="en-US" sz="2400"/>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805113" y="63103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13.4.1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民主</a:t>
            </a:r>
            <a:r>
              <a:rPr lang="zh-CN" altLang="en-US" sz="2400" dirty="0">
                <a:solidFill>
                  <a:srgbClr val="D9D9D9"/>
                </a:solidFill>
                <a:latin typeface="+mn-ea"/>
                <a:ea typeface="+mn-ea"/>
              </a:rPr>
              <a:t>制程序员组</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179388" y="987425"/>
            <a:ext cx="8229600" cy="531813"/>
          </a:xfrm>
        </p:spPr>
        <p:txBody>
          <a:bodyPr/>
          <a:lstStyle/>
          <a:p>
            <a:pPr marL="0" indent="0">
              <a:spcBef>
                <a:spcPct val="50000"/>
              </a:spcBef>
              <a:buFont typeface="Wingdings" panose="05000000000000000000" pitchFamily="2" charset="2"/>
              <a:buNone/>
              <a:defRPr/>
            </a:pPr>
            <a:r>
              <a:rPr kumimoji="1" lang="en-US" altLang="zh-CN" b="1" dirty="0" smtClean="0">
                <a:latin typeface="+mn-ea"/>
              </a:rPr>
              <a:t>13.4.1 </a:t>
            </a:r>
            <a:r>
              <a:rPr kumimoji="1" lang="zh-CN" altLang="en-US" b="1" dirty="0" smtClean="0">
                <a:latin typeface="+mn-ea"/>
              </a:rPr>
              <a:t>民主制程序员组</a:t>
            </a:r>
            <a:endParaRPr kumimoji="1" lang="en-US" altLang="zh-CN" b="1" dirty="0" smtClean="0">
              <a:latin typeface="+mn-ea"/>
            </a:endParaRPr>
          </a:p>
        </p:txBody>
      </p:sp>
      <p:sp>
        <p:nvSpPr>
          <p:cNvPr id="3" name="矩形 2"/>
          <p:cNvSpPr/>
          <p:nvPr/>
        </p:nvSpPr>
        <p:spPr>
          <a:xfrm>
            <a:off x="666750" y="1714500"/>
            <a:ext cx="7948613" cy="831850"/>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民主制程序员组的一个重要特点是，小组成员完全平等，享有充分民主，通过协商做出技术决策。</a:t>
            </a:r>
            <a:endParaRPr lang="zh-CN" altLang="zh-CN" sz="2400" kern="100" dirty="0">
              <a:latin typeface="Calibri" panose="020F0502020204030204" pitchFamily="34" charset="0"/>
              <a:cs typeface="Times New Roman" panose="02020603050405020304" pitchFamily="18" charset="0"/>
            </a:endParaRPr>
          </a:p>
        </p:txBody>
      </p:sp>
      <p:sp>
        <p:nvSpPr>
          <p:cNvPr id="8" name="矩形 7"/>
          <p:cNvSpPr/>
          <p:nvPr/>
        </p:nvSpPr>
        <p:spPr>
          <a:xfrm>
            <a:off x="666750" y="2740025"/>
            <a:ext cx="8020050" cy="1938992"/>
          </a:xfrm>
          <a:prstGeom prst="rect">
            <a:avLst/>
          </a:prstGeom>
        </p:spPr>
        <p:txBody>
          <a:bodyPr>
            <a:spAutoFit/>
          </a:bodyPr>
          <a:lstStyle/>
          <a:p>
            <a:pPr marL="285750" indent="-285750" eaLnBrk="1" hangingPunct="1">
              <a:buFont typeface="Arial" panose="020B0604020202020204" pitchFamily="34" charset="0"/>
              <a:buChar char="•"/>
              <a:defRPr/>
            </a:pPr>
            <a:r>
              <a:rPr lang="zh-CN" altLang="zh-CN" sz="2400" kern="100" dirty="0">
                <a:latin typeface="Calibri" panose="020F0502020204030204" pitchFamily="34" charset="0"/>
                <a:cs typeface="Times New Roman" panose="02020603050405020304" pitchFamily="18" charset="0"/>
              </a:rPr>
              <a:t>小组成员之间的通信是平行的，如果小组内有</a:t>
            </a:r>
            <a:r>
              <a:rPr lang="en-US" altLang="zh-CN" sz="2400" kern="100" dirty="0">
                <a:latin typeface="Calibri" panose="020F0502020204030204" pitchFamily="34" charset="0"/>
                <a:cs typeface="Times New Roman" panose="02020603050405020304" pitchFamily="18" charset="0"/>
              </a:rPr>
              <a:t>n</a:t>
            </a:r>
            <a:r>
              <a:rPr lang="zh-CN" altLang="zh-CN" sz="2400" kern="100" dirty="0">
                <a:latin typeface="Calibri" panose="020F0502020204030204" pitchFamily="34" charset="0"/>
                <a:cs typeface="Times New Roman" panose="02020603050405020304" pitchFamily="18" charset="0"/>
              </a:rPr>
              <a:t>个成员，则可能的通信信道共有</a:t>
            </a:r>
            <a:r>
              <a:rPr lang="en-US" altLang="zh-CN" sz="2400" kern="100" dirty="0">
                <a:latin typeface="Calibri" panose="020F0502020204030204" pitchFamily="34" charset="0"/>
                <a:cs typeface="Times New Roman" panose="02020603050405020304" pitchFamily="18" charset="0"/>
              </a:rPr>
              <a:t>n(n-1)/2</a:t>
            </a:r>
            <a:r>
              <a:rPr lang="zh-CN" altLang="zh-CN" sz="2400" kern="100" dirty="0">
                <a:latin typeface="Calibri" panose="020F0502020204030204" pitchFamily="34" charset="0"/>
                <a:cs typeface="Times New Roman" panose="02020603050405020304" pitchFamily="18" charset="0"/>
              </a:rPr>
              <a:t>条。</a:t>
            </a:r>
            <a:endParaRPr lang="en-US" altLang="zh-CN" sz="2400" dirty="0">
              <a:latin typeface="Calibri" panose="020F0502020204030204" pitchFamily="34" charset="0"/>
              <a:cs typeface="Times New Roman" panose="02020603050405020304" pitchFamily="18" charset="0"/>
            </a:endParaRPr>
          </a:p>
          <a:p>
            <a:pPr marL="285750" indent="-285750" eaLnBrk="1" hangingPunct="1">
              <a:buFont typeface="Arial" panose="020B0604020202020204" pitchFamily="34" charset="0"/>
              <a:buChar char="•"/>
              <a:defRPr/>
            </a:pPr>
            <a:r>
              <a:rPr lang="zh-CN" altLang="zh-CN" sz="2400" dirty="0">
                <a:latin typeface="Calibri" panose="020F0502020204030204" pitchFamily="34" charset="0"/>
                <a:cs typeface="Times New Roman" panose="02020603050405020304" pitchFamily="18" charset="0"/>
              </a:rPr>
              <a:t>程序设计小组的人数不能太多</a:t>
            </a:r>
            <a:r>
              <a:rPr lang="en-US" altLang="zh-CN" sz="2400" dirty="0">
                <a:latin typeface="Calibri" panose="020F0502020204030204" pitchFamily="34" charset="0"/>
                <a:cs typeface="Times New Roman" panose="02020603050405020304" pitchFamily="18" charset="0"/>
              </a:rPr>
              <a:t>,</a:t>
            </a:r>
            <a:r>
              <a:rPr lang="zh-CN" altLang="zh-CN" sz="2400" dirty="0">
                <a:latin typeface="Calibri" panose="020F0502020204030204" pitchFamily="34" charset="0"/>
                <a:cs typeface="Times New Roman" panose="02020603050405020304" pitchFamily="18" charset="0"/>
              </a:rPr>
              <a:t>否则组员间彼此通信的时间将多于程序设计时间。</a:t>
            </a:r>
            <a:r>
              <a:rPr lang="zh-CN" altLang="zh-CN" sz="2400" dirty="0"/>
              <a:t>一般说来，程序设计小组的规模应该比较小</a:t>
            </a:r>
            <a:r>
              <a:rPr lang="en-US" altLang="zh-CN" sz="2400" dirty="0"/>
              <a:t>,</a:t>
            </a:r>
            <a:r>
              <a:rPr lang="zh-CN" altLang="zh-CN" sz="2400" dirty="0"/>
              <a:t>以</a:t>
            </a:r>
            <a:r>
              <a:rPr lang="en-US" altLang="zh-CN" sz="2400" dirty="0"/>
              <a:t>2</a:t>
            </a:r>
            <a:r>
              <a:rPr lang="zh-CN" altLang="zh-CN" sz="2400" dirty="0"/>
              <a:t>～</a:t>
            </a:r>
            <a:r>
              <a:rPr lang="en-US" altLang="zh-CN" sz="2400" dirty="0"/>
              <a:t>8</a:t>
            </a:r>
            <a:r>
              <a:rPr lang="zh-CN" altLang="zh-CN" sz="2400" dirty="0"/>
              <a:t>名成员为宜</a:t>
            </a:r>
            <a:r>
              <a:rPr lang="zh-CN" altLang="en-US" sz="2400" dirty="0" smtClean="0"/>
              <a:t>。</a:t>
            </a:r>
            <a:endParaRPr lang="zh-CN" altLang="en-US" sz="2400" dirty="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pic>
        <p:nvPicPr>
          <p:cNvPr id="1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7630" y="4837431"/>
            <a:ext cx="5832475"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805113" y="63103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13.4.1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民主</a:t>
            </a:r>
            <a:r>
              <a:rPr lang="zh-CN" altLang="en-US" sz="2400" dirty="0">
                <a:solidFill>
                  <a:srgbClr val="D9D9D9"/>
                </a:solidFill>
                <a:latin typeface="+mn-ea"/>
                <a:ea typeface="+mn-ea"/>
              </a:rPr>
              <a:t>制程序员组</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179388" y="987425"/>
            <a:ext cx="8229600" cy="531813"/>
          </a:xfrm>
        </p:spPr>
        <p:txBody>
          <a:bodyPr/>
          <a:lstStyle/>
          <a:p>
            <a:pPr marL="0" indent="0">
              <a:spcBef>
                <a:spcPct val="50000"/>
              </a:spcBef>
              <a:buFont typeface="Wingdings" panose="05000000000000000000" pitchFamily="2" charset="2"/>
              <a:buNone/>
              <a:defRPr/>
            </a:pPr>
            <a:r>
              <a:rPr kumimoji="1" lang="en-US" altLang="zh-CN" b="1" dirty="0" smtClean="0">
                <a:latin typeface="+mn-ea"/>
              </a:rPr>
              <a:t>13.4.1 </a:t>
            </a:r>
            <a:r>
              <a:rPr kumimoji="1" lang="zh-CN" altLang="en-US" b="1" dirty="0" smtClean="0">
                <a:latin typeface="+mn-ea"/>
              </a:rPr>
              <a:t>民主制程序员组</a:t>
            </a:r>
            <a:endParaRPr kumimoji="1" lang="en-US" altLang="zh-CN" b="1" dirty="0" smtClean="0">
              <a:latin typeface="+mn-ea"/>
            </a:endParaRPr>
          </a:p>
        </p:txBody>
      </p:sp>
      <p:sp>
        <p:nvSpPr>
          <p:cNvPr id="8" name="矩形 7"/>
          <p:cNvSpPr/>
          <p:nvPr/>
        </p:nvSpPr>
        <p:spPr>
          <a:xfrm>
            <a:off x="666750" y="1628800"/>
            <a:ext cx="8020050" cy="1200329"/>
          </a:xfrm>
          <a:prstGeom prst="rect">
            <a:avLst/>
          </a:prstGeom>
        </p:spPr>
        <p:txBody>
          <a:bodyPr>
            <a:spAutoFit/>
          </a:bodyPr>
          <a:lstStyle/>
          <a:p>
            <a:pPr marL="285750" indent="-285750" eaLnBrk="1" hangingPunct="1">
              <a:buFont typeface="Arial" panose="020B0604020202020204" pitchFamily="34" charset="0"/>
              <a:buChar char="•"/>
              <a:defRPr/>
            </a:pPr>
            <a:r>
              <a:rPr lang="zh-CN" altLang="zh-CN" sz="2400" dirty="0" smtClean="0"/>
              <a:t>小组</a:t>
            </a:r>
            <a:r>
              <a:rPr lang="zh-CN" altLang="zh-CN" sz="2400" dirty="0"/>
              <a:t>规模小</a:t>
            </a:r>
            <a:r>
              <a:rPr lang="en-US" altLang="zh-CN" sz="2400" dirty="0"/>
              <a:t>,</a:t>
            </a:r>
            <a:r>
              <a:rPr lang="zh-CN" altLang="zh-CN" sz="2400" dirty="0"/>
              <a:t>不仅可以减少通信问题</a:t>
            </a:r>
            <a:r>
              <a:rPr lang="en-US" altLang="zh-CN" sz="2400" dirty="0"/>
              <a:t>,</a:t>
            </a:r>
            <a:r>
              <a:rPr lang="zh-CN" altLang="zh-CN" sz="2400" dirty="0"/>
              <a:t>而且还有其他好处。例如</a:t>
            </a:r>
            <a:r>
              <a:rPr lang="en-US" altLang="zh-CN" sz="2400" dirty="0"/>
              <a:t>,</a:t>
            </a:r>
            <a:r>
              <a:rPr lang="zh-CN" altLang="zh-CN" sz="2400" dirty="0"/>
              <a:t>容易确定小组的质量标准</a:t>
            </a:r>
            <a:r>
              <a:rPr lang="en-US" altLang="zh-CN" sz="2400" dirty="0"/>
              <a:t>,</a:t>
            </a:r>
            <a:r>
              <a:rPr lang="zh-CN" altLang="zh-CN" sz="2400" dirty="0"/>
              <a:t>而且用民主方式确定的标准更容易被大家遵守</a:t>
            </a:r>
            <a:r>
              <a:rPr lang="en-US" altLang="zh-CN" sz="2400" dirty="0"/>
              <a:t>;</a:t>
            </a:r>
            <a:r>
              <a:rPr lang="zh-CN" altLang="zh-CN" sz="2400" dirty="0"/>
              <a:t>组员间关系密切</a:t>
            </a:r>
            <a:r>
              <a:rPr lang="en-US" altLang="zh-CN" sz="2400" dirty="0"/>
              <a:t>,</a:t>
            </a:r>
            <a:r>
              <a:rPr lang="zh-CN" altLang="zh-CN" sz="2400" dirty="0"/>
              <a:t>能够互相学习等。</a:t>
            </a:r>
            <a:endParaRPr lang="zh-CN" altLang="en-US" sz="2400" dirty="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2" name="Rectangle 3"/>
          <p:cNvSpPr txBox="1">
            <a:spLocks noChangeArrowheads="1"/>
          </p:cNvSpPr>
          <p:nvPr/>
        </p:nvSpPr>
        <p:spPr bwMode="auto">
          <a:xfrm>
            <a:off x="577964" y="3212976"/>
            <a:ext cx="8001000" cy="2710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 typeface="Wingdings" panose="05000000000000000000" pitchFamily="2" charset="2"/>
              <a:buNone/>
            </a:pPr>
            <a:r>
              <a:rPr lang="zh-CN" altLang="en-US" sz="2400" dirty="0" smtClean="0">
                <a:latin typeface="黑体" panose="02010609060101010101" pitchFamily="2" charset="-122"/>
                <a:ea typeface="黑体" panose="02010609060101010101" pitchFamily="2" charset="-122"/>
              </a:rPr>
              <a:t>例：假设一个人单独开发软件</a:t>
            </a:r>
            <a:r>
              <a:rPr lang="en-US" altLang="zh-CN" sz="2400" dirty="0" smtClean="0">
                <a:latin typeface="黑体" panose="02010609060101010101" pitchFamily="2" charset="-122"/>
                <a:ea typeface="黑体" panose="02010609060101010101" pitchFamily="2" charset="-122"/>
              </a:rPr>
              <a:t>5000</a:t>
            </a:r>
            <a:r>
              <a:rPr lang="zh-CN" altLang="en-US" sz="2400" dirty="0" smtClean="0">
                <a:latin typeface="黑体" panose="02010609060101010101" pitchFamily="2" charset="-122"/>
                <a:ea typeface="黑体" panose="02010609060101010101" pitchFamily="2" charset="-122"/>
              </a:rPr>
              <a:t>行</a:t>
            </a:r>
            <a:r>
              <a:rPr lang="en-US" altLang="zh-CN" sz="2400" dirty="0" smtClean="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人月，</a:t>
            </a:r>
            <a:r>
              <a:rPr lang="en-US" altLang="zh-CN" sz="2400" dirty="0" smtClean="0">
                <a:latin typeface="黑体" panose="02010609060101010101" pitchFamily="2" charset="-122"/>
                <a:ea typeface="黑体" panose="02010609060101010101" pitchFamily="2" charset="-122"/>
              </a:rPr>
              <a:t>4</a:t>
            </a:r>
            <a:r>
              <a:rPr lang="zh-CN" altLang="en-US" sz="2400" dirty="0" smtClean="0">
                <a:latin typeface="黑体" panose="02010609060101010101" pitchFamily="2" charset="-122"/>
                <a:ea typeface="黑体" panose="02010609060101010101" pitchFamily="2" charset="-122"/>
              </a:rPr>
              <a:t>人一组共同开发且采用民主制小组形式，每条路径耗费工作量</a:t>
            </a:r>
            <a:r>
              <a:rPr lang="en-US" altLang="zh-CN" sz="2400" dirty="0" smtClean="0">
                <a:latin typeface="黑体" panose="02010609060101010101" pitchFamily="2" charset="-122"/>
                <a:ea typeface="黑体" panose="02010609060101010101" pitchFamily="2" charset="-122"/>
              </a:rPr>
              <a:t>250</a:t>
            </a:r>
            <a:r>
              <a:rPr lang="zh-CN" altLang="en-US" sz="2400" dirty="0" smtClean="0">
                <a:latin typeface="黑体" panose="02010609060101010101" pitchFamily="2" charset="-122"/>
                <a:ea typeface="黑体" panose="02010609060101010101" pitchFamily="2" charset="-122"/>
              </a:rPr>
              <a:t>行</a:t>
            </a:r>
            <a:r>
              <a:rPr lang="en-US" altLang="zh-CN" sz="2400" dirty="0" smtClean="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人月，分析生产率变化情况。</a:t>
            </a:r>
            <a:endParaRPr lang="zh-CN" altLang="en-US" sz="2400" dirty="0" smtClean="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endParaRPr lang="zh-CN" altLang="en-US" sz="2400" dirty="0" smtClean="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dirty="0" smtClean="0">
                <a:latin typeface="黑体" panose="02010609060101010101" pitchFamily="2" charset="-122"/>
                <a:ea typeface="黑体" panose="02010609060101010101" pitchFamily="2" charset="-122"/>
              </a:rPr>
              <a:t>   </a:t>
            </a:r>
            <a:r>
              <a:rPr lang="en-US" altLang="zh-CN" sz="2400" dirty="0" smtClean="0">
                <a:latin typeface="黑体" panose="02010609060101010101" pitchFamily="2" charset="-122"/>
                <a:ea typeface="黑体" panose="02010609060101010101" pitchFamily="2" charset="-122"/>
              </a:rPr>
              <a:t>6</a:t>
            </a:r>
            <a:r>
              <a:rPr lang="zh-CN" altLang="en-US" sz="2400" dirty="0" smtClean="0">
                <a:latin typeface="黑体" panose="02010609060101010101" pitchFamily="2" charset="-122"/>
                <a:ea typeface="黑体" panose="02010609060101010101" pitchFamily="2" charset="-122"/>
              </a:rPr>
              <a:t>条通信路径</a:t>
            </a:r>
            <a:endParaRPr lang="zh-CN" altLang="en-US" sz="2400" dirty="0" smtClean="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dirty="0" smtClean="0">
                <a:latin typeface="黑体" panose="02010609060101010101" pitchFamily="2" charset="-122"/>
                <a:ea typeface="黑体" panose="02010609060101010101" pitchFamily="2" charset="-122"/>
              </a:rPr>
              <a:t>   每人生产率降低</a:t>
            </a:r>
            <a:endParaRPr lang="zh-CN" altLang="en-US" sz="2400" dirty="0" smtClean="0">
              <a:latin typeface="黑体" panose="02010609060101010101" pitchFamily="2" charset="-122"/>
              <a:ea typeface="黑体" panose="02010609060101010101" pitchFamily="2" charset="-122"/>
            </a:endParaRPr>
          </a:p>
          <a:p>
            <a:pPr>
              <a:lnSpc>
                <a:spcPct val="80000"/>
              </a:lnSpc>
              <a:buFont typeface="Wingdings" panose="05000000000000000000" pitchFamily="2" charset="2"/>
              <a:buNone/>
            </a:pPr>
            <a:r>
              <a:rPr lang="zh-CN" altLang="en-US" sz="2400" dirty="0" smtClean="0">
                <a:latin typeface="黑体" panose="02010609060101010101" pitchFamily="2" charset="-122"/>
                <a:ea typeface="黑体" panose="02010609060101010101" pitchFamily="2" charset="-122"/>
              </a:rPr>
              <a:t>   </a:t>
            </a:r>
            <a:r>
              <a:rPr lang="en-US" altLang="zh-CN" sz="2400" dirty="0" smtClean="0">
                <a:latin typeface="黑体" panose="02010609060101010101" pitchFamily="2" charset="-122"/>
                <a:ea typeface="黑体" panose="02010609060101010101" pitchFamily="2" charset="-122"/>
              </a:rPr>
              <a:t>5000</a:t>
            </a:r>
            <a:r>
              <a:rPr lang="zh-CN" altLang="en-US" sz="2400" dirty="0" smtClean="0">
                <a:latin typeface="黑体" panose="02010609060101010101" pitchFamily="2" charset="-122"/>
                <a:ea typeface="黑体" panose="02010609060101010101" pitchFamily="2" charset="-122"/>
              </a:rPr>
              <a:t>－</a:t>
            </a:r>
            <a:r>
              <a:rPr lang="en-US" altLang="zh-CN" sz="2400" dirty="0" smtClean="0">
                <a:latin typeface="黑体" panose="02010609060101010101" pitchFamily="2" charset="-122"/>
                <a:ea typeface="黑体" panose="02010609060101010101" pitchFamily="2" charset="-122"/>
              </a:rPr>
              <a:t>6×250/4</a:t>
            </a:r>
            <a:r>
              <a:rPr lang="zh-CN" altLang="en-US" sz="2400" dirty="0" smtClean="0">
                <a:latin typeface="黑体" panose="02010609060101010101" pitchFamily="2" charset="-122"/>
                <a:ea typeface="黑体" panose="02010609060101010101" pitchFamily="2" charset="-122"/>
              </a:rPr>
              <a:t>＝</a:t>
            </a:r>
            <a:r>
              <a:rPr lang="en-US" altLang="zh-CN" sz="2400" dirty="0" smtClean="0">
                <a:latin typeface="黑体" panose="02010609060101010101" pitchFamily="2" charset="-122"/>
                <a:ea typeface="黑体" panose="02010609060101010101" pitchFamily="2" charset="-122"/>
              </a:rPr>
              <a:t>4625</a:t>
            </a:r>
            <a:r>
              <a:rPr lang="zh-CN" altLang="en-US" sz="2400" dirty="0" smtClean="0">
                <a:latin typeface="黑体" panose="02010609060101010101" pitchFamily="2" charset="-122"/>
                <a:ea typeface="黑体" panose="02010609060101010101" pitchFamily="2" charset="-122"/>
              </a:rPr>
              <a:t>行</a:t>
            </a:r>
            <a:r>
              <a:rPr lang="en-US" altLang="zh-CN" sz="2400" dirty="0" smtClean="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人月</a:t>
            </a:r>
            <a:endParaRPr lang="zh-CN" altLang="en-US" sz="2400" dirty="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 to="" calcmode="lin" valueType="num">
                                      <p:cBhvr>
                                        <p:cTn id="12" dur="1" fill="hold"/>
                                        <p:tgtEl>
                                          <p:spTgt spid="12">
                                            <p:txEl>
                                              <p:pRg st="2" end="2"/>
                                            </p:txEl>
                                          </p:spTgt>
                                        </p:tgtEl>
                                      </p:cBhvr>
                                    </p:anim>
                                  </p:childTnLst>
                                </p:cTn>
                              </p:par>
                              <p:par>
                                <p:cTn id="13" presetID="24" presetClass="entr" presetSubtype="0" fill="hold"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anim to="" calcmode="lin" valueType="num">
                                      <p:cBhvr>
                                        <p:cTn id="15" dur="1" fill="hold"/>
                                        <p:tgtEl>
                                          <p:spTgt spid="12">
                                            <p:txEl>
                                              <p:pRg st="3" end="3"/>
                                            </p:txEl>
                                          </p:spTgt>
                                        </p:tgtEl>
                                      </p:cBhvr>
                                    </p:anim>
                                  </p:childTnLst>
                                </p:cTn>
                              </p:par>
                              <p:par>
                                <p:cTn id="16" presetID="24" presetClass="entr" presetSubtype="0" fill="hold" nodeType="withEffect">
                                  <p:stCondLst>
                                    <p:cond delay="0"/>
                                  </p:stCondLst>
                                  <p:childTnLst>
                                    <p:set>
                                      <p:cBhvr>
                                        <p:cTn id="17" dur="1" fill="hold">
                                          <p:stCondLst>
                                            <p:cond delay="0"/>
                                          </p:stCondLst>
                                        </p:cTn>
                                        <p:tgtEl>
                                          <p:spTgt spid="12">
                                            <p:txEl>
                                              <p:pRg st="4" end="4"/>
                                            </p:txEl>
                                          </p:spTgt>
                                        </p:tgtEl>
                                        <p:attrNameLst>
                                          <p:attrName>style.visibility</p:attrName>
                                        </p:attrNameLst>
                                      </p:cBhvr>
                                      <p:to>
                                        <p:strVal val="visible"/>
                                      </p:to>
                                    </p:set>
                                    <p:anim to="" calcmode="lin" valueType="num">
                                      <p:cBhvr>
                                        <p:cTn id="18" dur="1" fill="hold"/>
                                        <p:tgtEl>
                                          <p:spTgt spid="12">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11196" y="1269013"/>
            <a:ext cx="8393112" cy="3046413"/>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400" kern="100" dirty="0">
                <a:latin typeface="Calibri" panose="020F0502020204030204" pitchFamily="34" charset="0"/>
                <a:cs typeface="Times New Roman" panose="02020603050405020304" pitchFamily="18" charset="0"/>
              </a:rPr>
              <a:t>通常采用非正式的组织方式，也就是说，虽然名义上有一个组长，但是他和组内其他成员完成同样的任务。</a:t>
            </a:r>
            <a:endParaRPr lang="en-US" altLang="zh-CN" sz="2400" kern="100" dirty="0">
              <a:latin typeface="Calibri" panose="020F0502020204030204" pitchFamily="34"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400" kern="100" dirty="0">
                <a:latin typeface="Calibri" panose="020F0502020204030204" pitchFamily="34" charset="0"/>
                <a:cs typeface="Times New Roman" panose="02020603050405020304" pitchFamily="18" charset="0"/>
              </a:rPr>
              <a:t>主要优点是，组员们对发现程序错误持积极的态度，这种态度有助于更快速地发现错误，从而导致高质量的代码。</a:t>
            </a:r>
            <a:endParaRPr lang="zh-CN" altLang="zh-CN" sz="2400" kern="100" dirty="0">
              <a:latin typeface="Calibri" panose="020F0502020204030204" pitchFamily="34" charset="0"/>
              <a:cs typeface="Times New Roman" panose="02020603050405020304" pitchFamily="18" charset="0"/>
            </a:endParaRPr>
          </a:p>
          <a:p>
            <a:pPr marL="285750" indent="-285750" algn="just" eaLnBrk="1" hangingPunct="1">
              <a:spcAft>
                <a:spcPts val="0"/>
              </a:spcAft>
              <a:buFont typeface="Arial" panose="020B0604020202020204" pitchFamily="34" charset="0"/>
              <a:buChar char="•"/>
              <a:defRPr/>
            </a:pPr>
            <a:r>
              <a:rPr lang="zh-CN" altLang="zh-CN" sz="2400" kern="100" dirty="0">
                <a:latin typeface="Calibri" panose="020F0502020204030204" pitchFamily="34" charset="0"/>
                <a:cs typeface="Times New Roman" panose="02020603050405020304" pitchFamily="18" charset="0"/>
              </a:rPr>
              <a:t>另一个优点是，组员们享有充分民主，小组有高度凝聚力，组内学术空气浓厚，有利于攻克技术难关。因此，当有技术难题需要解决时，也就是说，当所要</a:t>
            </a:r>
            <a:r>
              <a:rPr lang="zh-CN" altLang="zh-CN" sz="2400" b="1" kern="100" dirty="0">
                <a:latin typeface="Calibri" panose="020F0502020204030204" pitchFamily="34" charset="0"/>
                <a:cs typeface="Times New Roman" panose="02020603050405020304" pitchFamily="18" charset="0"/>
              </a:rPr>
              <a:t>开发的软件的技术难度较高时</a:t>
            </a:r>
            <a:r>
              <a:rPr lang="zh-CN" altLang="zh-CN" sz="2400" kern="100" dirty="0">
                <a:latin typeface="Calibri" panose="020F0502020204030204" pitchFamily="34" charset="0"/>
                <a:cs typeface="Times New Roman" panose="02020603050405020304" pitchFamily="18" charset="0"/>
              </a:rPr>
              <a:t>，采用民主制程序员组是适宜的。</a:t>
            </a:r>
            <a:endParaRPr lang="zh-CN" altLang="zh-CN" sz="2400" kern="100" dirty="0">
              <a:latin typeface="Calibri" panose="020F0502020204030204" pitchFamily="34" charset="0"/>
              <a:cs typeface="Times New Roman" panose="02020603050405020304" pitchFamily="18" charset="0"/>
            </a:endParaRPr>
          </a:p>
        </p:txBody>
      </p:sp>
      <p:sp>
        <p:nvSpPr>
          <p:cNvPr id="99331" name="矩形 9"/>
          <p:cNvSpPr>
            <a:spLocks noChangeArrowheads="1"/>
          </p:cNvSpPr>
          <p:nvPr/>
        </p:nvSpPr>
        <p:spPr bwMode="auto">
          <a:xfrm>
            <a:off x="781678" y="4797152"/>
            <a:ext cx="8072438" cy="830263"/>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Calibri" panose="020F0502020204030204" pitchFamily="34" charset="0"/>
                <a:cs typeface="Times New Roman" panose="02020603050405020304" pitchFamily="18" charset="0"/>
              </a:rPr>
              <a:t>         </a:t>
            </a:r>
            <a:r>
              <a:rPr lang="zh-CN" altLang="zh-CN" sz="2400" dirty="0">
                <a:latin typeface="Calibri" panose="020F0502020204030204" pitchFamily="34" charset="0"/>
                <a:cs typeface="Times New Roman" panose="02020603050405020304" pitchFamily="18" charset="0"/>
              </a:rPr>
              <a:t>如果组内多数成员是经验丰富技术熟练的程序员</a:t>
            </a:r>
            <a:r>
              <a:rPr lang="en-US" altLang="zh-CN" sz="2400" dirty="0">
                <a:latin typeface="Calibri" panose="020F0502020204030204" pitchFamily="34" charset="0"/>
                <a:cs typeface="Times New Roman" panose="02020603050405020304" pitchFamily="18" charset="0"/>
              </a:rPr>
              <a:t>,</a:t>
            </a:r>
            <a:r>
              <a:rPr lang="zh-CN" altLang="zh-CN" sz="2400" dirty="0">
                <a:latin typeface="Calibri" panose="020F0502020204030204" pitchFamily="34" charset="0"/>
                <a:cs typeface="Times New Roman" panose="02020603050405020304" pitchFamily="18" charset="0"/>
              </a:rPr>
              <a:t>那么上述非正式的组织方式可能会非常成功。</a:t>
            </a:r>
            <a:endParaRPr lang="zh-CN" altLang="en-US" sz="2400" dirty="0"/>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2" name="1 Título"/>
          <p:cNvSpPr txBox="1"/>
          <p:nvPr/>
        </p:nvSpPr>
        <p:spPr bwMode="auto">
          <a:xfrm>
            <a:off x="2805113" y="63103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13.4.1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民主</a:t>
            </a:r>
            <a:r>
              <a:rPr lang="zh-CN" altLang="en-US" sz="2400" dirty="0">
                <a:solidFill>
                  <a:srgbClr val="D9D9D9"/>
                </a:solidFill>
                <a:latin typeface="+mn-ea"/>
                <a:ea typeface="+mn-ea"/>
              </a:rPr>
              <a:t>制程序员组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13.4.2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主程序员组</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225425" y="1027113"/>
            <a:ext cx="8229600" cy="531812"/>
          </a:xfrm>
        </p:spPr>
        <p:txBody>
          <a:bodyPr/>
          <a:lstStyle/>
          <a:p>
            <a:pPr marL="0" indent="0">
              <a:spcBef>
                <a:spcPct val="50000"/>
              </a:spcBef>
              <a:buFont typeface="Arial" panose="020B0604020202020204" pitchFamily="34" charset="0"/>
              <a:buNone/>
              <a:defRPr/>
            </a:pPr>
            <a:r>
              <a:rPr kumimoji="1" lang="en-US" altLang="zh-CN" b="1" dirty="0" smtClean="0">
                <a:latin typeface="+mn-ea"/>
              </a:rPr>
              <a:t>13.4.2  </a:t>
            </a:r>
            <a:r>
              <a:rPr kumimoji="1" lang="zh-CN" altLang="en-US" b="1" dirty="0" smtClean="0">
                <a:latin typeface="+mn-ea"/>
              </a:rPr>
              <a:t>主程序员组</a:t>
            </a:r>
            <a:endParaRPr kumimoji="1" lang="en-US" altLang="zh-CN" b="1" dirty="0">
              <a:latin typeface="+mn-ea"/>
            </a:endParaRPr>
          </a:p>
        </p:txBody>
      </p:sp>
      <p:sp>
        <p:nvSpPr>
          <p:cNvPr id="100356" name="矩形 2"/>
          <p:cNvSpPr>
            <a:spLocks noChangeArrowheads="1"/>
          </p:cNvSpPr>
          <p:nvPr/>
        </p:nvSpPr>
        <p:spPr bwMode="auto">
          <a:xfrm>
            <a:off x="614363" y="1792288"/>
            <a:ext cx="7840662" cy="461962"/>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IBM</a:t>
            </a:r>
            <a:r>
              <a:rPr lang="zh-CN" altLang="zh-CN" sz="2400">
                <a:latin typeface="Calibri" panose="020F0502020204030204" pitchFamily="34" charset="0"/>
                <a:cs typeface="Times New Roman" panose="02020603050405020304" pitchFamily="18" charset="0"/>
              </a:rPr>
              <a:t>在</a:t>
            </a:r>
            <a:r>
              <a:rPr lang="en-US" altLang="zh-CN" sz="2400">
                <a:latin typeface="Calibri" panose="020F0502020204030204" pitchFamily="34" charset="0"/>
                <a:cs typeface="Times New Roman" panose="02020603050405020304" pitchFamily="18" charset="0"/>
              </a:rPr>
              <a:t>20</a:t>
            </a:r>
            <a:r>
              <a:rPr lang="zh-CN" altLang="zh-CN" sz="2400">
                <a:latin typeface="Calibri" panose="020F0502020204030204" pitchFamily="34" charset="0"/>
                <a:cs typeface="Times New Roman" panose="02020603050405020304" pitchFamily="18" charset="0"/>
              </a:rPr>
              <a:t>世纪</a:t>
            </a:r>
            <a:r>
              <a:rPr lang="en-US" altLang="zh-CN" sz="2400">
                <a:latin typeface="Calibri" panose="020F0502020204030204" pitchFamily="34" charset="0"/>
                <a:cs typeface="Times New Roman" panose="02020603050405020304" pitchFamily="18" charset="0"/>
              </a:rPr>
              <a:t>70</a:t>
            </a:r>
            <a:r>
              <a:rPr lang="zh-CN" altLang="zh-CN" sz="2400">
                <a:latin typeface="Calibri" panose="020F0502020204030204" pitchFamily="34" charset="0"/>
                <a:cs typeface="Times New Roman" panose="02020603050405020304" pitchFamily="18" charset="0"/>
              </a:rPr>
              <a:t>年代初期开始采用主程序员组的组织方式</a:t>
            </a:r>
            <a:endParaRPr lang="zh-CN" altLang="en-US" sz="2400"/>
          </a:p>
        </p:txBody>
      </p:sp>
      <p:sp>
        <p:nvSpPr>
          <p:cNvPr id="7" name="矩形 6"/>
          <p:cNvSpPr/>
          <p:nvPr/>
        </p:nvSpPr>
        <p:spPr>
          <a:xfrm>
            <a:off x="614363" y="2487613"/>
            <a:ext cx="7840662" cy="1938337"/>
          </a:xfrm>
          <a:prstGeom prst="rect">
            <a:avLst/>
          </a:prstGeom>
        </p:spPr>
        <p:txBody>
          <a:bodyPr>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用这种组织方式主要出于下述几点考虑</a:t>
            </a:r>
            <a:r>
              <a:rPr lang="zh-CN" altLang="en-US"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(1) </a:t>
            </a:r>
            <a:r>
              <a:rPr lang="zh-CN" altLang="zh-CN" sz="2400" kern="100" dirty="0">
                <a:latin typeface="Calibri" panose="020F0502020204030204" pitchFamily="34" charset="0"/>
                <a:cs typeface="Times New Roman" panose="02020603050405020304" pitchFamily="18" charset="0"/>
              </a:rPr>
              <a:t>软件开发人员多数比较缺乏经验。</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(2) </a:t>
            </a:r>
            <a:r>
              <a:rPr lang="zh-CN" altLang="zh-CN" sz="2400" kern="100" dirty="0">
                <a:latin typeface="Calibri" panose="020F0502020204030204" pitchFamily="34" charset="0"/>
                <a:cs typeface="Times New Roman" panose="02020603050405020304" pitchFamily="18" charset="0"/>
              </a:rPr>
              <a:t>程序设计过程中有许多事务性的工作，例如，大量信息的存储和更新。</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(3) </a:t>
            </a:r>
            <a:r>
              <a:rPr lang="zh-CN" altLang="zh-CN" sz="2400" kern="100" dirty="0">
                <a:latin typeface="Calibri" panose="020F0502020204030204" pitchFamily="34" charset="0"/>
                <a:cs typeface="Times New Roman" panose="02020603050405020304" pitchFamily="18" charset="0"/>
              </a:rPr>
              <a:t>多渠道通信很费时间，将降低程序员的生产率。</a:t>
            </a:r>
            <a:endParaRPr lang="zh-CN" altLang="zh-CN" sz="2400" kern="100" dirty="0">
              <a:latin typeface="Calibri" panose="020F0502020204030204" pitchFamily="34" charset="0"/>
              <a:cs typeface="Times New Roman" panose="02020603050405020304" pitchFamily="18" charset="0"/>
            </a:endParaRPr>
          </a:p>
        </p:txBody>
      </p:sp>
      <p:sp>
        <p:nvSpPr>
          <p:cNvPr id="100358" name="矩形 7"/>
          <p:cNvSpPr>
            <a:spLocks noChangeArrowheads="1"/>
          </p:cNvSpPr>
          <p:nvPr/>
        </p:nvSpPr>
        <p:spPr bwMode="auto">
          <a:xfrm>
            <a:off x="619125" y="4538663"/>
            <a:ext cx="81295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Calibri" panose="020F0502020204030204" pitchFamily="34" charset="0"/>
                <a:cs typeface="Times New Roman" panose="02020603050405020304" pitchFamily="18" charset="0"/>
              </a:rPr>
              <a:t>        </a:t>
            </a:r>
            <a:r>
              <a:rPr lang="zh-CN" altLang="zh-CN" sz="2400" dirty="0">
                <a:latin typeface="Calibri" panose="020F0502020204030204" pitchFamily="34" charset="0"/>
                <a:cs typeface="Times New Roman" panose="02020603050405020304" pitchFamily="18" charset="0"/>
              </a:rPr>
              <a:t>主程序员组用经验多、技术好、能力强的程序员作为主程序员，同时，利用人和计算机在事务性工作方面给主程序员提供充分支持，而且所有通信都通过一两个人进行。</a:t>
            </a:r>
            <a:r>
              <a:rPr lang="en-US" altLang="zh-CN" sz="2400" dirty="0">
                <a:latin typeface="Calibri" panose="020F0502020204030204" pitchFamily="34" charset="0"/>
                <a:cs typeface="Times New Roman" panose="02020603050405020304" pitchFamily="18" charset="0"/>
              </a:rPr>
              <a:t> </a:t>
            </a:r>
            <a:endParaRPr lang="zh-CN" altLang="en-US" sz="2400" dirty="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77850" y="1398588"/>
            <a:ext cx="7843838" cy="2308225"/>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这种组织方式类似于外科手术小组的组织：主刀大夫对手术全面负责，并且完成制订手术方案、开刀等关键工作，同时又有麻醉师、护士长等技术熟练的专门人员协助和配合他的工作。此外，必要时手术组还要请其他领域的专家（例如，心脏科医生或妇产科医生）协助。</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上述比喻突出了主程序员组的两个重要特性。 </a:t>
            </a:r>
            <a:endParaRPr lang="zh-CN" altLang="zh-CN" sz="2400" kern="100" dirty="0">
              <a:latin typeface="Calibri" panose="020F0502020204030204" pitchFamily="34" charset="0"/>
              <a:cs typeface="Times New Roman" panose="02020603050405020304" pitchFamily="18" charset="0"/>
            </a:endParaRPr>
          </a:p>
        </p:txBody>
      </p:sp>
      <p:sp>
        <p:nvSpPr>
          <p:cNvPr id="10" name="矩形 9"/>
          <p:cNvSpPr/>
          <p:nvPr/>
        </p:nvSpPr>
        <p:spPr>
          <a:xfrm>
            <a:off x="587375" y="3924618"/>
            <a:ext cx="8153400" cy="1568450"/>
          </a:xfrm>
          <a:prstGeom prst="rect">
            <a:avLst/>
          </a:prstGeom>
        </p:spPr>
        <p:txBody>
          <a:bodyPr>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1</a:t>
            </a:r>
            <a:r>
              <a:rPr lang="zh-CN" altLang="zh-CN" sz="2400" kern="100" dirty="0">
                <a:latin typeface="Calibri" panose="020F0502020204030204" pitchFamily="34" charset="0"/>
                <a:cs typeface="Times New Roman" panose="02020603050405020304" pitchFamily="18" charset="0"/>
              </a:rPr>
              <a:t>）专业化。该组每名成员仅完成他们受过专业训练的那些工作。</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zh-CN" sz="2400" kern="100" dirty="0">
                <a:latin typeface="Calibri" panose="020F0502020204030204" pitchFamily="34" charset="0"/>
                <a:cs typeface="Times New Roman" panose="02020603050405020304" pitchFamily="18" charset="0"/>
              </a:rPr>
              <a:t>） 层次性。主刀大夫指挥每名组员工作，并对手术全面负责。</a:t>
            </a:r>
            <a:endParaRPr lang="zh-CN" altLang="zh-CN" sz="2400" kern="100" dirty="0">
              <a:latin typeface="Calibri" panose="020F0502020204030204" pitchFamily="34" charset="0"/>
              <a:cs typeface="Times New Roman" panose="02020603050405020304" pitchFamily="18" charset="0"/>
            </a:endParaRPr>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标题 1"/>
          <p:cNvSpPr>
            <a:spLocks noGrp="1"/>
          </p:cNvSpPr>
          <p:nvPr>
            <p:ph type="title"/>
          </p:nvPr>
        </p:nvSpPr>
        <p:spPr>
          <a:xfrm>
            <a:off x="385763" y="38100"/>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13.4.2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主程序员组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27088" y="1349375"/>
            <a:ext cx="7345362" cy="1570038"/>
          </a:xfrm>
          <a:prstGeom prst="rect">
            <a:avLst/>
          </a:prstGeom>
        </p:spPr>
        <p:txBody>
          <a:bodyPr>
            <a:spAutoFit/>
          </a:bodyPr>
          <a:lstStyle/>
          <a:p>
            <a:pPr algn="just" eaLnBrk="1" hangingPunct="1">
              <a:spcAft>
                <a:spcPts val="0"/>
              </a:spcAft>
              <a:defRPr/>
            </a:pPr>
            <a:r>
              <a:rPr lang="en-US" altLang="zh-CN" sz="2400" dirty="0"/>
              <a:t>        </a:t>
            </a:r>
            <a:r>
              <a:rPr lang="zh-CN" altLang="zh-CN" sz="2400" dirty="0"/>
              <a:t>当时，</a:t>
            </a:r>
            <a:r>
              <a:rPr lang="zh-CN" altLang="zh-CN" sz="2400" kern="100" dirty="0">
                <a:latin typeface="Calibri" panose="020F0502020204030204" pitchFamily="34" charset="0"/>
                <a:cs typeface="Times New Roman" panose="02020603050405020304" pitchFamily="18" charset="0"/>
              </a:rPr>
              <a:t>典型的主程序员组的组织形式如</a:t>
            </a:r>
            <a:r>
              <a:rPr lang="zh-CN" altLang="en-US" sz="2400" kern="100" dirty="0">
                <a:latin typeface="Calibri" panose="020F0502020204030204" pitchFamily="34" charset="0"/>
                <a:cs typeface="Times New Roman" panose="02020603050405020304" pitchFamily="18" charset="0"/>
              </a:rPr>
              <a:t>下图</a:t>
            </a:r>
            <a:r>
              <a:rPr lang="zh-CN" altLang="zh-CN" sz="2400" kern="100" dirty="0">
                <a:latin typeface="Calibri" panose="020F0502020204030204" pitchFamily="34" charset="0"/>
                <a:cs typeface="Times New Roman" panose="02020603050405020304" pitchFamily="18" charset="0"/>
              </a:rPr>
              <a:t>所示。该组由主程序员、后备程序员、编程秘书以及</a:t>
            </a:r>
            <a:r>
              <a:rPr lang="en-US" altLang="zh-CN" sz="2400" kern="100" dirty="0">
                <a:latin typeface="Calibri" panose="020F0502020204030204" pitchFamily="34" charset="0"/>
                <a:cs typeface="Times New Roman" panose="02020603050405020304" pitchFamily="18" charset="0"/>
              </a:rPr>
              <a:t>1~3</a:t>
            </a:r>
            <a:r>
              <a:rPr lang="zh-CN" altLang="zh-CN" sz="2400" kern="100" dirty="0">
                <a:latin typeface="Calibri" panose="020F0502020204030204" pitchFamily="34" charset="0"/>
                <a:cs typeface="Times New Roman" panose="02020603050405020304" pitchFamily="18" charset="0"/>
              </a:rPr>
              <a:t>名程序员组成。在必要的时候，该组还有其他领域的专家协助。</a:t>
            </a:r>
            <a:endParaRPr lang="zh-CN" altLang="zh-CN" sz="2400" kern="100" dirty="0">
              <a:latin typeface="Calibri" panose="020F0502020204030204" pitchFamily="34" charset="0"/>
              <a:cs typeface="Times New Roman" panose="02020603050405020304" pitchFamily="18" charset="0"/>
            </a:endParaRPr>
          </a:p>
        </p:txBody>
      </p:sp>
      <p:pic>
        <p:nvPicPr>
          <p:cNvPr id="102403"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871663" y="3070225"/>
            <a:ext cx="5256212"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4" name="矩形 7"/>
          <p:cNvSpPr>
            <a:spLocks noChangeArrowheads="1"/>
          </p:cNvSpPr>
          <p:nvPr/>
        </p:nvSpPr>
        <p:spPr bwMode="auto">
          <a:xfrm>
            <a:off x="827088" y="5224463"/>
            <a:ext cx="79930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a:latin typeface="Calibri" panose="020F0502020204030204" pitchFamily="34" charset="0"/>
                <a:cs typeface="Times New Roman" panose="02020603050405020304" pitchFamily="18" charset="0"/>
              </a:rPr>
              <a:t>接下来介绍</a:t>
            </a:r>
            <a:r>
              <a:rPr lang="zh-CN" altLang="zh-CN" sz="2400">
                <a:latin typeface="Calibri" panose="020F0502020204030204" pitchFamily="34" charset="0"/>
                <a:cs typeface="Times New Roman" panose="02020603050405020304" pitchFamily="18" charset="0"/>
              </a:rPr>
              <a:t>主程序员组的结构主程序员组核心人员的分工</a:t>
            </a:r>
            <a:r>
              <a:rPr lang="zh-CN" altLang="en-US" sz="2400">
                <a:latin typeface="Calibri" panose="020F0502020204030204" pitchFamily="34" charset="0"/>
                <a:cs typeface="Times New Roman" panose="02020603050405020304" pitchFamily="18" charset="0"/>
              </a:rPr>
              <a:t>：</a:t>
            </a:r>
            <a:endParaRPr lang="zh-CN" altLang="en-US" sz="240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13.4.2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主程序员组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533" y="1052830"/>
            <a:ext cx="8478837" cy="1783715"/>
          </a:xfrm>
          <a:prstGeom prst="rect">
            <a:avLst/>
          </a:prstGeom>
        </p:spPr>
        <p:txBody>
          <a:bodyPr>
            <a:spAutoFit/>
          </a:bodyPr>
          <a:lstStyle/>
          <a:p>
            <a:pPr algn="just" eaLnBrk="1" hangingPunct="1">
              <a:lnSpc>
                <a:spcPct val="110000"/>
              </a:lnSpc>
              <a:spcBef>
                <a:spcPts val="0"/>
              </a:spcBef>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 主程序员既是成功的管理人员又是经验丰富、技术好、能力强的高级程序员，负责体系结构设计和关键部分（或复杂部分）的详细设计，并且负责指导其他程序员完成详细设计和编码工作。如图所示，程序员之间没有通信渠道，所有接口问题都由主程序员处理。主程序员对每行代码的质量负责，因此，他还要对组内其他成员的工作成果进行复查。</a:t>
            </a:r>
            <a:endParaRPr lang="zh-CN" altLang="zh-CN" sz="2000" kern="100" dirty="0">
              <a:latin typeface="Calibri" panose="020F0502020204030204" pitchFamily="34" charset="0"/>
              <a:cs typeface="Times New Roman" panose="02020603050405020304" pitchFamily="18" charset="0"/>
            </a:endParaRPr>
          </a:p>
        </p:txBody>
      </p:sp>
      <p:sp>
        <p:nvSpPr>
          <p:cNvPr id="7"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8"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13.4.2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主程序员组</a:t>
            </a:r>
            <a:endParaRPr lang="zh-CN" altLang="en-US" sz="2400" dirty="0">
              <a:solidFill>
                <a:srgbClr val="D9D9D9"/>
              </a:solidFill>
              <a:latin typeface="+mn-ea"/>
              <a:ea typeface="+mn-ea"/>
            </a:endParaRPr>
          </a:p>
        </p:txBody>
      </p:sp>
      <p:sp>
        <p:nvSpPr>
          <p:cNvPr id="3" name="矩形 2"/>
          <p:cNvSpPr/>
          <p:nvPr/>
        </p:nvSpPr>
        <p:spPr>
          <a:xfrm>
            <a:off x="295275" y="3068955"/>
            <a:ext cx="8408988" cy="1812925"/>
          </a:xfrm>
          <a:prstGeom prst="rect">
            <a:avLst/>
          </a:prstGeom>
        </p:spPr>
        <p:txBody>
          <a:bodyPr>
            <a:spAutoFit/>
          </a:bodyPr>
          <a:lstStyle/>
          <a:p>
            <a:pPr algn="just" eaLnBrk="1" hangingPunct="1">
              <a:lnSpc>
                <a:spcPct val="112000"/>
              </a:lnSpc>
              <a:spcBef>
                <a:spcPts val="0"/>
              </a:spcBef>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 后备程序员也应该技术熟练而且富于经验，他协助主程序员工作并且在必要时（例如，主程序员生病、出差或“跳槽”）接替主程序员的工作。因此，后备程序员必须在各方面都和主程序员一样优秀，并且对本项目的了解也应该和主程序员一样深入。平时，后备程序员的工作主要是，设计测试方案、分析测试结果及独立于设计过程的其他工作。</a:t>
            </a:r>
            <a:endParaRPr lang="zh-CN" altLang="zh-CN" sz="2000" kern="100" dirty="0">
              <a:latin typeface="Calibri" panose="020F0502020204030204" pitchFamily="34" charset="0"/>
              <a:cs typeface="Times New Roman" panose="02020603050405020304" pitchFamily="18" charset="0"/>
            </a:endParaRPr>
          </a:p>
        </p:txBody>
      </p:sp>
      <p:sp>
        <p:nvSpPr>
          <p:cNvPr id="4" name="矩形 3"/>
          <p:cNvSpPr/>
          <p:nvPr/>
        </p:nvSpPr>
        <p:spPr>
          <a:xfrm>
            <a:off x="323533" y="5013325"/>
            <a:ext cx="8320087" cy="768350"/>
          </a:xfrm>
          <a:prstGeom prst="rect">
            <a:avLst/>
          </a:prstGeom>
        </p:spPr>
        <p:txBody>
          <a:bodyPr>
            <a:spAutoFit/>
          </a:bodyPr>
          <a:lstStyle/>
          <a:p>
            <a:pPr algn="just" eaLnBrk="1" hangingPunct="1">
              <a:lnSpc>
                <a:spcPct val="110000"/>
              </a:lnSpc>
              <a:spcBef>
                <a:spcPts val="0"/>
              </a:spcBef>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 编程秘书负责完成与项目有关的全部事务性工作，例如，维护项目资料库和项目文档，编译、链接、执行源程序和测试用例。</a:t>
            </a:r>
            <a:endParaRPr lang="zh-CN" altLang="zh-CN" sz="2000" kern="100" dirty="0">
              <a:latin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85965" y="1917338"/>
            <a:ext cx="8420537" cy="2953385"/>
          </a:xfrm>
          <a:prstGeom prst="rect">
            <a:avLst/>
          </a:prstGeom>
        </p:spPr>
        <p:txBody>
          <a:bodyPr wrap="square">
            <a:spAutoFit/>
          </a:bodyPr>
          <a:lstStyle/>
          <a:p>
            <a:pPr marL="342900" indent="-342900" algn="just" eaLnBrk="1" latinLnBrk="0" hangingPunct="1">
              <a:lnSpc>
                <a:spcPct val="110000"/>
              </a:lnSpc>
              <a:spcAft>
                <a:spcPts val="0"/>
              </a:spcAft>
              <a:buFont typeface="Arial" panose="020B0604020202020204" pitchFamily="34" charset="0"/>
              <a:buChar char="•"/>
              <a:defRPr/>
            </a:pPr>
            <a:r>
              <a:rPr lang="zh-CN" altLang="zh-CN" sz="2000" kern="100" dirty="0">
                <a:latin typeface="Calibri" panose="020F0502020204030204" pitchFamily="34" charset="0"/>
                <a:cs typeface="Times New Roman" panose="02020603050405020304" pitchFamily="18" charset="0"/>
              </a:rPr>
              <a:t>首先，主程序员应该是高级程序员和优秀管理者的结合体。承担主程序员工作需要同时具备这两方面的才能，但是，在现实社会中这样的人才并不多见。通常，既缺乏成功的管理者也缺乏技术熟练的程序员。</a:t>
            </a:r>
            <a:endParaRPr lang="zh-CN" altLang="zh-CN" sz="2000" kern="100" dirty="0">
              <a:latin typeface="Calibri" panose="020F0502020204030204" pitchFamily="34"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000" kern="100" dirty="0">
                <a:latin typeface="Calibri" panose="020F0502020204030204" pitchFamily="34" charset="0"/>
                <a:cs typeface="Times New Roman" panose="02020603050405020304" pitchFamily="18" charset="0"/>
              </a:rPr>
              <a:t>其次，后备程序员更难找。人们期望后备程序员像主程序员一样优秀，但是，他们必须坐在“替补席”上，拿着较低的工资等待随时接替主程序员的工作。几乎没有一个高级程序员或高级管理人员愿意接受这样的工作。</a:t>
            </a:r>
            <a:endParaRPr lang="zh-CN" altLang="zh-CN" sz="2000" kern="100" dirty="0">
              <a:latin typeface="Calibri" panose="020F0502020204030204" pitchFamily="34" charset="0"/>
              <a:cs typeface="Times New Roman" panose="02020603050405020304" pitchFamily="18" charset="0"/>
            </a:endParaRPr>
          </a:p>
          <a:p>
            <a:pPr marL="342900" indent="-342900" algn="just" eaLnBrk="1" hangingPunct="1">
              <a:spcAft>
                <a:spcPts val="0"/>
              </a:spcAft>
              <a:buFont typeface="Arial" panose="020B0604020202020204" pitchFamily="34" charset="0"/>
              <a:buChar char="•"/>
              <a:defRPr/>
            </a:pPr>
            <a:r>
              <a:rPr lang="zh-CN" altLang="zh-CN" sz="2000" kern="100" dirty="0">
                <a:latin typeface="Calibri" panose="020F0502020204030204" pitchFamily="34" charset="0"/>
                <a:cs typeface="Times New Roman" panose="02020603050405020304" pitchFamily="18" charset="0"/>
              </a:rPr>
              <a:t>再次，编程秘书也很难找到。专业的软件技术人员一般都厌烦日常的事务性工作，但是，人们却期望编程秘书整天只干这类工作</a:t>
            </a:r>
            <a:r>
              <a:rPr lang="zh-CN" altLang="zh-CN" sz="2000" dirty="0">
                <a:latin typeface="Calibri" panose="020F0502020204030204" pitchFamily="34" charset="0"/>
                <a:cs typeface="Times New Roman" panose="02020603050405020304" pitchFamily="18" charset="0"/>
              </a:rPr>
              <a:t>。</a:t>
            </a:r>
            <a:endParaRPr lang="zh-CN" altLang="en-US" sz="2000" dirty="0"/>
          </a:p>
        </p:txBody>
      </p:sp>
      <p:sp>
        <p:nvSpPr>
          <p:cNvPr id="7" name="矩形 6"/>
          <p:cNvSpPr/>
          <p:nvPr/>
        </p:nvSpPr>
        <p:spPr>
          <a:xfrm>
            <a:off x="611188" y="961931"/>
            <a:ext cx="7939087" cy="830263"/>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主程序员组的组织方式说起来有不少优点，但是，它在许多方面却是不切实际的。</a:t>
            </a:r>
            <a:endParaRPr lang="zh-CN" altLang="zh-CN" sz="2400" kern="100" dirty="0">
              <a:latin typeface="Calibri" panose="020F0502020204030204" pitchFamily="34" charset="0"/>
              <a:cs typeface="Times New Roman" panose="02020603050405020304" pitchFamily="18" charset="0"/>
            </a:endParaRPr>
          </a:p>
        </p:txBody>
      </p:sp>
      <p:sp>
        <p:nvSpPr>
          <p:cNvPr id="105476" name="矩形 7"/>
          <p:cNvSpPr>
            <a:spLocks noChangeArrowheads="1"/>
          </p:cNvSpPr>
          <p:nvPr/>
        </p:nvSpPr>
        <p:spPr bwMode="auto">
          <a:xfrm>
            <a:off x="620395" y="5013325"/>
            <a:ext cx="8135620" cy="1014730"/>
          </a:xfrm>
          <a:prstGeom prst="rect">
            <a:avLst/>
          </a:prstGeom>
          <a:noFill/>
          <a:ln w="952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Calibri" panose="020F0502020204030204" pitchFamily="34" charset="0"/>
                <a:cs typeface="Times New Roman" panose="02020603050405020304" pitchFamily="18" charset="0"/>
              </a:rPr>
              <a:t>        </a:t>
            </a:r>
            <a:r>
              <a:rPr lang="zh-CN" altLang="zh-CN" sz="2000" dirty="0">
                <a:latin typeface="Calibri" panose="020F0502020204030204" pitchFamily="34" charset="0"/>
                <a:cs typeface="Times New Roman" panose="02020603050405020304" pitchFamily="18" charset="0"/>
              </a:rPr>
              <a:t>人们需要一种更合理、更现实的组织程序员组的方法，这种方法应该能充分结合民主制程序员组和主程序员组的优点，并且能用于实现更大规模的软件产品</a:t>
            </a:r>
            <a:r>
              <a:rPr lang="zh-CN" altLang="en-US" sz="2000" dirty="0">
                <a:latin typeface="Calibri" panose="020F0502020204030204" pitchFamily="34" charset="0"/>
                <a:cs typeface="Times New Roman" panose="02020603050405020304" pitchFamily="18" charset="0"/>
              </a:rPr>
              <a:t>。</a:t>
            </a:r>
            <a:endParaRPr lang="zh-CN" altLang="en-US" sz="2000" dirty="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13.4.2  </a:t>
            </a:r>
            <a:r>
              <a:rPr lang="en-US" altLang="zh-CN" sz="2400" dirty="0" smtClean="0">
                <a:solidFill>
                  <a:srgbClr val="D9D9D9"/>
                </a:solidFill>
                <a:latin typeface="+mn-ea"/>
                <a:ea typeface="+mn-ea"/>
              </a:rPr>
              <a:t> </a:t>
            </a:r>
            <a:r>
              <a:rPr lang="zh-CN" altLang="en-US" sz="2400" dirty="0" smtClean="0">
                <a:solidFill>
                  <a:srgbClr val="D9D9D9"/>
                </a:solidFill>
                <a:latin typeface="+mn-ea"/>
                <a:ea typeface="+mn-ea"/>
              </a:rPr>
              <a:t>主程序员组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Subtítulo"/>
          <p:cNvSpPr txBox="1"/>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 typeface="Arial" panose="020B0604020202020204" pitchFamily="34" charset="0"/>
              <a:buNone/>
              <a:defRPr/>
            </a:pPr>
            <a:endParaRPr lang="es-ES" altLang="zh-CN" sz="2000">
              <a:solidFill>
                <a:srgbClr val="BFBFBF"/>
              </a:solidFill>
              <a:latin typeface="+mn-ea"/>
              <a:ea typeface="+mn-ea"/>
            </a:endParaRPr>
          </a:p>
        </p:txBody>
      </p:sp>
      <p:sp>
        <p:nvSpPr>
          <p:cNvPr id="7172"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主要内容</a:t>
            </a:r>
            <a:endParaRPr lang="zh-CN" altLang="en-US" sz="2400" dirty="0">
              <a:solidFill>
                <a:srgbClr val="D9D9D9"/>
              </a:solidFill>
              <a:latin typeface="+mn-ea"/>
              <a:ea typeface="+mn-ea"/>
            </a:endParaRPr>
          </a:p>
        </p:txBody>
      </p:sp>
      <p:pic>
        <p:nvPicPr>
          <p:cNvPr id="9220" name="Imagen 5" descr="C:\Users\Design\Documents\Edu\Product Launch\shadow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Imagen 5" descr="C:\Users\Design\Documents\Edu\Product Launch\shadow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Box 3">
            <a:hlinkClick r:id="rId3"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mn-ea"/>
              <a:ea typeface="+mn-ea"/>
            </a:endParaRPr>
          </a:p>
        </p:txBody>
      </p:sp>
      <p:sp>
        <p:nvSpPr>
          <p:cNvPr id="717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mn-ea"/>
              <a:ea typeface="+mn-ea"/>
            </a:endParaRPr>
          </a:p>
        </p:txBody>
      </p:sp>
      <p:sp>
        <p:nvSpPr>
          <p:cNvPr id="717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mn-ea"/>
              <a:ea typeface="+mn-ea"/>
            </a:endParaRPr>
          </a:p>
        </p:txBody>
      </p:sp>
      <p:sp>
        <p:nvSpPr>
          <p:cNvPr id="718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latin typeface="+mn-ea"/>
              <a:ea typeface="+mn-ea"/>
            </a:endParaRPr>
          </a:p>
        </p:txBody>
      </p:sp>
      <p:sp>
        <p:nvSpPr>
          <p:cNvPr id="13" name="1 Título"/>
          <p:cNvSpPr txBox="1"/>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3600" b="1" dirty="0">
                <a:latin typeface="+mn-ea"/>
                <a:ea typeface="+mn-ea"/>
              </a:rPr>
              <a:t>主要内容</a:t>
            </a:r>
            <a:endParaRPr lang="es-HN" sz="3600" b="1" dirty="0">
              <a:latin typeface="+mn-ea"/>
              <a:ea typeface="+mn-ea"/>
            </a:endParaRPr>
          </a:p>
        </p:txBody>
      </p:sp>
      <p:sp>
        <p:nvSpPr>
          <p:cNvPr id="14"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5" name="Rectangle 3"/>
          <p:cNvSpPr txBox="1">
            <a:spLocks noChangeArrowheads="1"/>
          </p:cNvSpPr>
          <p:nvPr/>
        </p:nvSpPr>
        <p:spPr bwMode="auto">
          <a:xfrm>
            <a:off x="549275" y="1169988"/>
            <a:ext cx="8229600" cy="440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spcBef>
                <a:spcPct val="50000"/>
              </a:spcBef>
              <a:buClrTx/>
              <a:buSzTx/>
              <a:buFont typeface="Wingdings" panose="05000000000000000000" pitchFamily="2" charset="2"/>
              <a:buNone/>
              <a:defRPr/>
            </a:pPr>
            <a:r>
              <a:rPr kumimoji="1" lang="en-US" altLang="zh-CN" sz="2800" dirty="0">
                <a:latin typeface="+mn-ea"/>
              </a:rPr>
              <a:t>   </a:t>
            </a:r>
            <a:r>
              <a:rPr kumimoji="1" lang="en-US" altLang="zh-CN" sz="2800" b="1" dirty="0">
                <a:latin typeface="+mn-ea"/>
              </a:rPr>
              <a:t>13.1   </a:t>
            </a:r>
            <a:r>
              <a:rPr kumimoji="1" lang="zh-CN" altLang="en-US" sz="2800" b="1" dirty="0">
                <a:latin typeface="+mn-ea"/>
              </a:rPr>
              <a:t>估算软件规模</a:t>
            </a:r>
            <a:endParaRPr kumimoji="1" lang="en-US" altLang="zh-CN" sz="2800" b="1" dirty="0">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latin typeface="+mn-ea"/>
              </a:rPr>
              <a:t>   13.2   </a:t>
            </a:r>
            <a:r>
              <a:rPr kumimoji="1" lang="zh-CN" altLang="en-US" sz="2800" b="1" dirty="0">
                <a:latin typeface="+mn-ea"/>
              </a:rPr>
              <a:t>工作量估算</a:t>
            </a:r>
            <a:endParaRPr kumimoji="1" lang="en-US" altLang="zh-CN" sz="2800" b="1" dirty="0">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latin typeface="+mn-ea"/>
              </a:rPr>
              <a:t>   13.3   </a:t>
            </a:r>
            <a:r>
              <a:rPr kumimoji="1" lang="zh-CN" altLang="en-US" sz="2800" b="1" dirty="0">
                <a:latin typeface="+mn-ea"/>
              </a:rPr>
              <a:t>进度计划</a:t>
            </a:r>
            <a:endParaRPr kumimoji="1" lang="zh-CN" altLang="en-US" sz="2800" b="1" dirty="0">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latin typeface="+mn-ea"/>
              </a:rPr>
              <a:t>   13.4   </a:t>
            </a:r>
            <a:r>
              <a:rPr kumimoji="1" lang="zh-CN" altLang="en-US" sz="2800" b="1" dirty="0">
                <a:latin typeface="+mn-ea"/>
              </a:rPr>
              <a:t>人员组织</a:t>
            </a:r>
            <a:endParaRPr kumimoji="1" lang="en-US" altLang="zh-CN" sz="2800" b="1" dirty="0">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latin typeface="+mn-ea"/>
              </a:rPr>
              <a:t>   13.5   </a:t>
            </a:r>
            <a:r>
              <a:rPr kumimoji="1" lang="zh-CN" altLang="en-US" sz="2800" b="1" dirty="0">
                <a:latin typeface="+mn-ea"/>
              </a:rPr>
              <a:t>质量保证</a:t>
            </a:r>
            <a:endParaRPr kumimoji="1" lang="en-US" altLang="zh-CN" sz="2800" b="1" dirty="0">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latin typeface="+mn-ea"/>
              </a:rPr>
              <a:t>   13.6   </a:t>
            </a:r>
            <a:r>
              <a:rPr kumimoji="1" lang="zh-CN" altLang="en-US" sz="2800" b="1" dirty="0">
                <a:latin typeface="+mn-ea"/>
              </a:rPr>
              <a:t>软件配置管理</a:t>
            </a:r>
            <a:endParaRPr kumimoji="1" lang="en-US" altLang="zh-CN" sz="2800" b="1" dirty="0">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solidFill>
                  <a:srgbClr val="FF0000"/>
                </a:solidFill>
                <a:latin typeface="+mn-ea"/>
              </a:rPr>
              <a:t>   13.7   </a:t>
            </a:r>
            <a:r>
              <a:rPr kumimoji="1" lang="zh-CN" altLang="en-US" sz="2800" b="1" dirty="0">
                <a:solidFill>
                  <a:srgbClr val="FF0000"/>
                </a:solidFill>
                <a:latin typeface="+mn-ea"/>
              </a:rPr>
              <a:t>能力成熟模型</a:t>
            </a:r>
            <a:endParaRPr kumimoji="1" lang="en-US" altLang="zh-CN" sz="2800" b="1" dirty="0">
              <a:solidFill>
                <a:srgbClr val="FF0000"/>
              </a:solidFill>
              <a:latin typeface="+mn-ea"/>
            </a:endParaRPr>
          </a:p>
          <a:p>
            <a:pPr marL="0" indent="0" eaLnBrk="1" hangingPunct="1">
              <a:spcBef>
                <a:spcPct val="50000"/>
              </a:spcBef>
              <a:buClrTx/>
              <a:buSzTx/>
              <a:buFont typeface="Wingdings" panose="05000000000000000000" pitchFamily="2" charset="2"/>
              <a:buNone/>
              <a:defRPr/>
            </a:pPr>
            <a:r>
              <a:rPr kumimoji="1" lang="en-US" altLang="zh-CN" sz="2800" b="1" dirty="0">
                <a:latin typeface="+mn-ea"/>
              </a:rPr>
              <a:t>   </a:t>
            </a:r>
            <a:endParaRPr kumimoji="1" lang="en-US" altLang="zh-CN" sz="2800" b="1" dirty="0">
              <a:latin typeface="+mn-ea"/>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800" b="1" dirty="0">
              <a:latin typeface="+mn-ea"/>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800" b="1" dirty="0">
                <a:solidFill>
                  <a:srgbClr val="9999CC">
                    <a:lumMod val="50000"/>
                  </a:srgbClr>
                </a:solidFill>
                <a:latin typeface="+mn-ea"/>
              </a:rPr>
              <a:t>      </a:t>
            </a:r>
            <a:endParaRPr kumimoji="1" lang="zh-CN" altLang="en-US" sz="2800" b="1" dirty="0">
              <a:solidFill>
                <a:srgbClr val="9999CC">
                  <a:lumMod val="50000"/>
                </a:srgbClr>
              </a:solidFill>
              <a:latin typeface="+mn-ea"/>
            </a:endParaRPr>
          </a:p>
          <a:p>
            <a:pPr eaLnBrk="1" hangingPunct="1">
              <a:buClr>
                <a:srgbClr val="00007D"/>
              </a:buClr>
              <a:defRPr/>
            </a:pPr>
            <a:endParaRPr lang="zh-CN" altLang="zh-CN" sz="2800" kern="0" dirty="0">
              <a:solidFill>
                <a:srgbClr val="000000"/>
              </a:solidFill>
              <a:latin typeface="+mn-ea"/>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13.4.3  </a:t>
            </a:r>
            <a:r>
              <a:rPr lang="zh-CN" altLang="en-US" sz="2400" dirty="0" smtClean="0">
                <a:solidFill>
                  <a:srgbClr val="D9D9D9"/>
                </a:solidFill>
                <a:latin typeface="+mn-ea"/>
                <a:ea typeface="+mn-ea"/>
              </a:rPr>
              <a:t>现代</a:t>
            </a:r>
            <a:r>
              <a:rPr lang="zh-CN" altLang="en-US" sz="2400" dirty="0">
                <a:solidFill>
                  <a:srgbClr val="D9D9D9"/>
                </a:solidFill>
                <a:latin typeface="+mn-ea"/>
                <a:ea typeface="+mn-ea"/>
              </a:rPr>
              <a:t>程序员</a:t>
            </a:r>
            <a:r>
              <a:rPr lang="zh-CN" altLang="en-US" sz="2400" dirty="0" smtClean="0">
                <a:solidFill>
                  <a:srgbClr val="D9D9D9"/>
                </a:solidFill>
                <a:latin typeface="+mn-ea"/>
                <a:ea typeface="+mn-ea"/>
              </a:rPr>
              <a:t>组</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385763" y="985838"/>
            <a:ext cx="8229600" cy="533400"/>
          </a:xfrm>
        </p:spPr>
        <p:txBody>
          <a:bodyPr/>
          <a:lstStyle/>
          <a:p>
            <a:pPr marL="0" indent="0">
              <a:spcBef>
                <a:spcPct val="50000"/>
              </a:spcBef>
              <a:buFont typeface="Arial" panose="020B0604020202020204" pitchFamily="34" charset="0"/>
              <a:buNone/>
              <a:defRPr/>
            </a:pPr>
            <a:r>
              <a:rPr kumimoji="1" lang="en-US" altLang="zh-CN" b="1" dirty="0" smtClean="0">
                <a:latin typeface="+mn-ea"/>
              </a:rPr>
              <a:t>13.4.3 </a:t>
            </a:r>
            <a:r>
              <a:rPr kumimoji="1" lang="zh-CN" altLang="en-US" b="1" dirty="0" smtClean="0">
                <a:latin typeface="+mn-ea"/>
              </a:rPr>
              <a:t>现代</a:t>
            </a:r>
            <a:r>
              <a:rPr kumimoji="1" lang="zh-CN" altLang="en-US" b="1" dirty="0">
                <a:latin typeface="+mn-ea"/>
              </a:rPr>
              <a:t>程序员组</a:t>
            </a:r>
            <a:endParaRPr lang="zh-CN" altLang="en-US" dirty="0">
              <a:latin typeface="+mn-ea"/>
            </a:endParaRPr>
          </a:p>
        </p:txBody>
      </p:sp>
      <p:sp>
        <p:nvSpPr>
          <p:cNvPr id="107524" name="矩形 2"/>
          <p:cNvSpPr>
            <a:spLocks noChangeArrowheads="1"/>
          </p:cNvSpPr>
          <p:nvPr/>
        </p:nvSpPr>
        <p:spPr bwMode="auto">
          <a:xfrm>
            <a:off x="241300" y="1609725"/>
            <a:ext cx="85439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民主制程序员组的一个主要优点，是小组成员都对发现程序错误持积极、主动的态度。但是，使用主程序员组的组织方式时，主程序员对每行代码的质量负责，因此，他必须参与所有代码审查工作。由于主程序员同时又是负责对小组成员进行评价的管理员，他参与代码审查工作就会把所发现的程序错误与小组成员的工作业绩联系起来，从而造成小组成员出现不愿意发现错误的心理。</a:t>
            </a:r>
            <a:endParaRPr lang="zh-CN" altLang="en-US" sz="2400"/>
          </a:p>
        </p:txBody>
      </p:sp>
      <p:sp>
        <p:nvSpPr>
          <p:cNvPr id="107525" name="矩形 6"/>
          <p:cNvSpPr>
            <a:spLocks noChangeArrowheads="1"/>
          </p:cNvSpPr>
          <p:nvPr/>
        </p:nvSpPr>
        <p:spPr bwMode="auto">
          <a:xfrm>
            <a:off x="241300" y="4903788"/>
            <a:ext cx="8605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实际的“主程序员”应该由两个人共同担任：</a:t>
            </a:r>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一个技术负责人，负责小组的技术活动；一个行政负责人，负责所有非技术性事务的管理决策。</a:t>
            </a:r>
            <a:endParaRPr lang="zh-CN" altLang="en-US" sz="2400"/>
          </a:p>
        </p:txBody>
      </p:sp>
      <p:sp>
        <p:nvSpPr>
          <p:cNvPr id="107526" name="矩形 7"/>
          <p:cNvSpPr>
            <a:spLocks noChangeArrowheads="1"/>
          </p:cNvSpPr>
          <p:nvPr/>
        </p:nvSpPr>
        <p:spPr bwMode="auto">
          <a:xfrm>
            <a:off x="214313" y="4359275"/>
            <a:ext cx="8570912" cy="460375"/>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解决上述问题的方法是，取消主程序员的大部分行政管理工作。</a:t>
            </a:r>
            <a:endParaRPr lang="zh-CN" altLang="en-US" sz="240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矩形 8"/>
          <p:cNvSpPr>
            <a:spLocks noChangeArrowheads="1"/>
          </p:cNvSpPr>
          <p:nvPr/>
        </p:nvSpPr>
        <p:spPr bwMode="auto">
          <a:xfrm>
            <a:off x="149860" y="1412875"/>
            <a:ext cx="492315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技术组长要参与全部代码审查工作</a:t>
            </a:r>
            <a:r>
              <a:rPr lang="zh-CN" altLang="en-US" sz="2400">
                <a:latin typeface="Calibri" panose="020F0502020204030204" pitchFamily="34" charset="0"/>
                <a:cs typeface="Times New Roman" panose="02020603050405020304" pitchFamily="18" charset="0"/>
              </a:rPr>
              <a:t>。</a:t>
            </a:r>
            <a:r>
              <a:rPr lang="zh-CN" altLang="zh-CN" sz="2400">
                <a:latin typeface="Calibri" panose="020F0502020204030204" pitchFamily="34" charset="0"/>
                <a:cs typeface="Times New Roman" panose="02020603050405020304" pitchFamily="18" charset="0"/>
              </a:rPr>
              <a:t>相反，行政组长不可以参与代码审查工作，因为他的职责是对程序员的业绩进行评价。行政组长应该在常规调度会议上了解每名组员的技术能力和工作业绩。</a:t>
            </a:r>
            <a:endParaRPr lang="zh-CN" altLang="en-US" sz="2400"/>
          </a:p>
        </p:txBody>
      </p:sp>
      <p:sp>
        <p:nvSpPr>
          <p:cNvPr id="108547" name="矩形 9"/>
          <p:cNvSpPr>
            <a:spLocks noChangeArrowheads="1"/>
          </p:cNvSpPr>
          <p:nvPr/>
        </p:nvSpPr>
        <p:spPr bwMode="auto">
          <a:xfrm>
            <a:off x="971550" y="941388"/>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a:latin typeface="Calibri" panose="020F0502020204030204" pitchFamily="34" charset="0"/>
                <a:cs typeface="Times New Roman" panose="02020603050405020304" pitchFamily="18" charset="0"/>
              </a:rPr>
              <a:t>组织结构如</a:t>
            </a:r>
            <a:r>
              <a:rPr lang="zh-CN" altLang="en-US" sz="2400">
                <a:latin typeface="Calibri" panose="020F0502020204030204" pitchFamily="34" charset="0"/>
                <a:cs typeface="Times New Roman" panose="02020603050405020304" pitchFamily="18" charset="0"/>
              </a:rPr>
              <a:t>右</a:t>
            </a:r>
            <a:r>
              <a:rPr lang="zh-CN" altLang="zh-CN" sz="2400">
                <a:latin typeface="Calibri" panose="020F0502020204030204" pitchFamily="34" charset="0"/>
                <a:cs typeface="Times New Roman" panose="02020603050405020304" pitchFamily="18" charset="0"/>
              </a:rPr>
              <a:t>图所示</a:t>
            </a:r>
            <a:r>
              <a:rPr lang="zh-CN" altLang="en-US" sz="2400">
                <a:latin typeface="Calibri" panose="020F0502020204030204" pitchFamily="34" charset="0"/>
                <a:cs typeface="Times New Roman" panose="02020603050405020304" pitchFamily="18" charset="0"/>
              </a:rPr>
              <a:t>：</a:t>
            </a:r>
            <a:endParaRPr lang="zh-CN" altLang="en-US" sz="2400"/>
          </a:p>
        </p:txBody>
      </p:sp>
      <p:pic>
        <p:nvPicPr>
          <p:cNvPr id="108548" name="图片 1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29505" y="894715"/>
            <a:ext cx="3937635" cy="286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9" name="矩形 11"/>
          <p:cNvSpPr>
            <a:spLocks noChangeArrowheads="1"/>
          </p:cNvSpPr>
          <p:nvPr/>
        </p:nvSpPr>
        <p:spPr bwMode="auto">
          <a:xfrm>
            <a:off x="323850" y="3789045"/>
            <a:ext cx="8479790"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Calibri" panose="020F0502020204030204" pitchFamily="34" charset="0"/>
                <a:cs typeface="Times New Roman" panose="02020603050405020304" pitchFamily="18" charset="0"/>
              </a:rPr>
              <a:t>         </a:t>
            </a:r>
            <a:r>
              <a:rPr lang="zh-CN" altLang="zh-CN" sz="2000" dirty="0">
                <a:latin typeface="Calibri" panose="020F0502020204030204" pitchFamily="34" charset="0"/>
                <a:cs typeface="Times New Roman" panose="02020603050405020304" pitchFamily="18" charset="0"/>
              </a:rPr>
              <a:t>在开始工作之前明确划分技术组长和行政组长的管理权限是很重要的。但是，即使已经做了明确分工，有时也会出现职责不清的矛盾。例如，考虑年度休假问题，行政组长有权批准某个程序员休年假的申请，因为这是一个非技术性问题，但是技术组长可能马上否决了这个申请，因为已经接近预定的项目结束日期，目前人手非常紧张。解决这类问题的办法是求助于更高层的管理人员，对行政组长和技术组长都认为是属于自己职责范围内的事务，制定一个处理方案。</a:t>
            </a:r>
            <a:endParaRPr lang="zh-CN" altLang="en-US" sz="2000" dirty="0"/>
          </a:p>
        </p:txBody>
      </p:sp>
      <p:sp>
        <p:nvSpPr>
          <p:cNvPr id="13"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4" name="标题 1"/>
          <p:cNvSpPr>
            <a:spLocks noGrp="1"/>
          </p:cNvSpPr>
          <p:nvPr>
            <p:ph type="title"/>
          </p:nvPr>
        </p:nvSpPr>
        <p:spPr>
          <a:xfrm>
            <a:off x="385763" y="15875"/>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13.4 </a:t>
            </a:r>
            <a:r>
              <a:rPr kumimoji="1" lang="zh-CN" altLang="en-US" b="1" dirty="0" smtClean="0">
                <a:latin typeface="+mn-ea"/>
                <a:ea typeface="+mn-ea"/>
              </a:rPr>
              <a:t>人员组织</a:t>
            </a:r>
            <a:endParaRPr kumimoji="1" lang="en-US" altLang="zh-CN" b="1" dirty="0">
              <a:latin typeface="+mn-ea"/>
              <a:ea typeface="+mn-ea"/>
            </a:endParaRPr>
          </a:p>
        </p:txBody>
      </p:sp>
      <p:sp>
        <p:nvSpPr>
          <p:cNvPr id="1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13.4.3  </a:t>
            </a:r>
            <a:r>
              <a:rPr lang="zh-CN" altLang="en-US" sz="2400" dirty="0" smtClean="0">
                <a:solidFill>
                  <a:srgbClr val="D9D9D9"/>
                </a:solidFill>
                <a:latin typeface="+mn-ea"/>
                <a:ea typeface="+mn-ea"/>
              </a:rPr>
              <a:t>现代</a:t>
            </a:r>
            <a:r>
              <a:rPr lang="zh-CN" altLang="en-US" sz="2400" dirty="0">
                <a:solidFill>
                  <a:srgbClr val="D9D9D9"/>
                </a:solidFill>
                <a:latin typeface="+mn-ea"/>
                <a:ea typeface="+mn-ea"/>
              </a:rPr>
              <a:t>程序员</a:t>
            </a:r>
            <a:r>
              <a:rPr lang="zh-CN" altLang="en-US" sz="2400" dirty="0" smtClean="0">
                <a:solidFill>
                  <a:srgbClr val="D9D9D9"/>
                </a:solidFill>
                <a:latin typeface="+mn-ea"/>
                <a:ea typeface="+mn-ea"/>
              </a:rPr>
              <a:t>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22288" y="476885"/>
            <a:ext cx="8010525" cy="1200150"/>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由于程序员组成员人数不宜过多，当软件项目规模较大时，应该把程序员分成若干个小组，采用</a:t>
            </a:r>
            <a:r>
              <a:rPr lang="zh-CN" altLang="en-US" sz="2400" kern="100" dirty="0">
                <a:latin typeface="Calibri" panose="020F0502020204030204" pitchFamily="34" charset="0"/>
                <a:cs typeface="Times New Roman" panose="02020603050405020304" pitchFamily="18" charset="0"/>
              </a:rPr>
              <a:t>下图</a:t>
            </a:r>
            <a:r>
              <a:rPr lang="zh-CN" altLang="zh-CN" sz="2400" kern="100" dirty="0">
                <a:latin typeface="Calibri" panose="020F0502020204030204" pitchFamily="34" charset="0"/>
                <a:cs typeface="Times New Roman" panose="02020603050405020304" pitchFamily="18" charset="0"/>
              </a:rPr>
              <a:t>所示的组织结构。</a:t>
            </a:r>
            <a:endParaRPr lang="zh-CN" altLang="zh-CN" sz="2400" kern="100" dirty="0">
              <a:latin typeface="Calibri" panose="020F0502020204030204" pitchFamily="34" charset="0"/>
              <a:cs typeface="Times New Roman" panose="02020603050405020304" pitchFamily="18" charset="0"/>
            </a:endParaRPr>
          </a:p>
        </p:txBody>
      </p:sp>
      <p:pic>
        <p:nvPicPr>
          <p:cNvPr id="109571" name="图片 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75740" y="1628775"/>
            <a:ext cx="693293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611823" y="4364673"/>
            <a:ext cx="8283575" cy="1445260"/>
          </a:xfrm>
          <a:prstGeom prst="rect">
            <a:avLst/>
          </a:prstGeom>
        </p:spPr>
        <p:txBody>
          <a:bodyPr>
            <a:spAutoFit/>
          </a:bodyPr>
          <a:lstStyle/>
          <a:p>
            <a:pPr algn="just" eaLnBrk="1" hangingPunct="1">
              <a:lnSpc>
                <a:spcPct val="110000"/>
              </a:lnSpc>
              <a:spcBef>
                <a:spcPts val="0"/>
              </a:spcBef>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该图描绘的是技术管理组织结构，非技术管理组织结构与此类似。由图可以看出，产品开发作为一个整体是在项目经理的指导下进行的，程序员向他们的组长汇报工作，而组长则向项目经理汇报工作。当产品规模更大时，可以适当增加中间管理层次。</a:t>
            </a:r>
            <a:endParaRPr lang="zh-CN" altLang="zh-CN" sz="2000" kern="100" dirty="0">
              <a:latin typeface="Calibri" panose="020F0502020204030204" pitchFamily="34" charset="0"/>
              <a:cs typeface="Times New Roman" panose="02020603050405020304" pitchFamily="18" charset="0"/>
            </a:endParaRPr>
          </a:p>
        </p:txBody>
      </p:sp>
      <p:sp>
        <p:nvSpPr>
          <p:cNvPr id="12"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4"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13.4.3  </a:t>
            </a:r>
            <a:r>
              <a:rPr lang="zh-CN" altLang="en-US" sz="2400" dirty="0" smtClean="0">
                <a:solidFill>
                  <a:srgbClr val="D9D9D9"/>
                </a:solidFill>
                <a:latin typeface="+mn-ea"/>
                <a:ea typeface="+mn-ea"/>
              </a:rPr>
              <a:t>现代</a:t>
            </a:r>
            <a:r>
              <a:rPr lang="zh-CN" altLang="en-US" sz="2400" dirty="0">
                <a:solidFill>
                  <a:srgbClr val="D9D9D9"/>
                </a:solidFill>
                <a:latin typeface="+mn-ea"/>
                <a:ea typeface="+mn-ea"/>
              </a:rPr>
              <a:t>程序员</a:t>
            </a:r>
            <a:r>
              <a:rPr lang="zh-CN" altLang="en-US" sz="2400" dirty="0" smtClean="0">
                <a:solidFill>
                  <a:srgbClr val="D9D9D9"/>
                </a:solidFill>
                <a:latin typeface="+mn-ea"/>
                <a:ea typeface="+mn-ea"/>
              </a:rPr>
              <a:t>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2"/>
          <p:cNvSpPr>
            <a:spLocks noChangeArrowheads="1"/>
          </p:cNvSpPr>
          <p:nvPr/>
        </p:nvSpPr>
        <p:spPr bwMode="auto">
          <a:xfrm>
            <a:off x="539750" y="332740"/>
            <a:ext cx="7861935"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把民主制程序员组和主程序员组的优点结合起来的另一种方法，是在合适的地方采用分散做决定的方法，如</a:t>
            </a:r>
            <a:r>
              <a:rPr lang="zh-CN" altLang="en-US" sz="2400">
                <a:latin typeface="Calibri" panose="020F0502020204030204" pitchFamily="34" charset="0"/>
                <a:cs typeface="Times New Roman" panose="02020603050405020304" pitchFamily="18" charset="0"/>
              </a:rPr>
              <a:t>下</a:t>
            </a:r>
            <a:r>
              <a:rPr lang="zh-CN" altLang="zh-CN" sz="2400">
                <a:latin typeface="Calibri" panose="020F0502020204030204" pitchFamily="34" charset="0"/>
                <a:cs typeface="Times New Roman" panose="02020603050405020304" pitchFamily="18" charset="0"/>
              </a:rPr>
              <a:t>图所示。</a:t>
            </a:r>
            <a:endParaRPr lang="zh-CN" altLang="en-US" sz="2400"/>
          </a:p>
        </p:txBody>
      </p:sp>
      <p:pic>
        <p:nvPicPr>
          <p:cNvPr id="110595" name="图片 6"/>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268220" y="1196975"/>
            <a:ext cx="5728970"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596" name="矩形 7"/>
          <p:cNvSpPr>
            <a:spLocks noChangeArrowheads="1"/>
          </p:cNvSpPr>
          <p:nvPr/>
        </p:nvSpPr>
        <p:spPr bwMode="auto">
          <a:xfrm>
            <a:off x="476250" y="3717290"/>
            <a:ext cx="8500745" cy="230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latinLnBrk="0" hangingPunct="1">
              <a:lnSpc>
                <a:spcPct val="120000"/>
              </a:lnSpc>
            </a:pPr>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这样做有利于形成畅通的通信渠道，以便充分发挥每个程序员的积极性和主动性，集思广益攻克技术难关。这种组织方式对于适合采用民主方法的那类问题（例如研究性项目或遇到技术难题需要用集体智慧攻关）非常有效。尽管这种组织方式适当地发扬了民主，但是上下级之间的箭头（即管理关系）仍然是向下的，也就是说，是在集中指导下发扬民主。显然，如果程序员可以指挥项目经理，则只会引起混乱。</a:t>
            </a:r>
            <a:endParaRPr lang="zh-CN" altLang="en-US" sz="200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13.4.3  </a:t>
            </a:r>
            <a:r>
              <a:rPr lang="zh-CN" altLang="en-US" sz="2400" dirty="0" smtClean="0">
                <a:solidFill>
                  <a:srgbClr val="D9D9D9"/>
                </a:solidFill>
                <a:latin typeface="+mn-ea"/>
                <a:ea typeface="+mn-ea"/>
              </a:rPr>
              <a:t>现代</a:t>
            </a:r>
            <a:r>
              <a:rPr lang="zh-CN" altLang="en-US" sz="2400" dirty="0">
                <a:solidFill>
                  <a:srgbClr val="D9D9D9"/>
                </a:solidFill>
                <a:latin typeface="+mn-ea"/>
                <a:ea typeface="+mn-ea"/>
              </a:rPr>
              <a:t>程序员</a:t>
            </a:r>
            <a:r>
              <a:rPr lang="zh-CN" altLang="en-US" sz="2400" dirty="0" smtClean="0">
                <a:solidFill>
                  <a:srgbClr val="D9D9D9"/>
                </a:solidFill>
                <a:latin typeface="+mn-ea"/>
                <a:ea typeface="+mn-ea"/>
              </a:rPr>
              <a:t>组</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395536" y="836712"/>
            <a:ext cx="8424936" cy="5256584"/>
          </a:xfrm>
        </p:spPr>
        <p:txBody>
          <a:bodyPr/>
          <a:lstStyle/>
          <a:p>
            <a:pPr marL="0" indent="0" eaLnBrk="1" hangingPunct="1">
              <a:spcBef>
                <a:spcPts val="600"/>
              </a:spcBef>
              <a:buNone/>
            </a:pPr>
            <a:r>
              <a:rPr lang="en-US" altLang="zh-CN" sz="2400" dirty="0" smtClean="0"/>
              <a:t>  </a:t>
            </a:r>
            <a:r>
              <a:rPr lang="zh-CN" altLang="zh-CN" sz="2400" dirty="0" smtClean="0"/>
              <a:t>由于工作环境、待遇、工作强度、公司的整体工作安排和其他无法预知的因素，一个项目尤其是开发周期较长项目几乎无可避免的要面临人员的流入流出。对人员风险进行控制：</a:t>
            </a:r>
            <a:endParaRPr lang="zh-CN" altLang="zh-CN" sz="2400" dirty="0" smtClean="0"/>
          </a:p>
          <a:p>
            <a:pPr marL="0" indent="0" eaLnBrk="1" hangingPunct="1">
              <a:spcBef>
                <a:spcPts val="0"/>
              </a:spcBef>
              <a:buNone/>
            </a:pPr>
            <a:r>
              <a:rPr lang="zh-CN" altLang="zh-CN" sz="2400" dirty="0" smtClean="0"/>
              <a:t>（</a:t>
            </a:r>
            <a:r>
              <a:rPr lang="en-US" altLang="zh-CN" sz="2400" dirty="0" smtClean="0"/>
              <a:t>1</a:t>
            </a:r>
            <a:r>
              <a:rPr lang="zh-CN" altLang="zh-CN" sz="2400" dirty="0" smtClean="0"/>
              <a:t>）保证开发组中</a:t>
            </a:r>
            <a:r>
              <a:rPr lang="zh-CN" altLang="zh-CN" sz="2400" b="1" dirty="0" smtClean="0"/>
              <a:t>全职人员比例</a:t>
            </a:r>
            <a:r>
              <a:rPr lang="zh-CN" altLang="zh-CN" sz="2400" dirty="0" smtClean="0"/>
              <a:t>，项目核心的工作尽量由全职人员担任</a:t>
            </a:r>
            <a:r>
              <a:rPr lang="zh-CN" altLang="en-US" sz="2400" dirty="0" smtClean="0"/>
              <a:t>。</a:t>
            </a:r>
            <a:endParaRPr lang="zh-CN" altLang="zh-CN" sz="2400" dirty="0" smtClean="0"/>
          </a:p>
          <a:p>
            <a:pPr marL="0" indent="0" eaLnBrk="1" hangingPunct="1">
              <a:spcBef>
                <a:spcPts val="0"/>
              </a:spcBef>
              <a:buNone/>
            </a:pPr>
            <a:r>
              <a:rPr lang="zh-CN" altLang="zh-CN" sz="2400" dirty="0" smtClean="0"/>
              <a:t>（</a:t>
            </a:r>
            <a:r>
              <a:rPr lang="en-US" altLang="zh-CN" sz="2400" dirty="0" smtClean="0"/>
              <a:t>2</a:t>
            </a:r>
            <a:r>
              <a:rPr lang="zh-CN" altLang="zh-CN" sz="2400" dirty="0" smtClean="0"/>
              <a:t>）建立良好的</a:t>
            </a:r>
            <a:r>
              <a:rPr lang="zh-CN" altLang="zh-CN" sz="2400" b="1" dirty="0" smtClean="0"/>
              <a:t>文档管理机制</a:t>
            </a:r>
            <a:r>
              <a:rPr lang="zh-CN" altLang="zh-CN" sz="2400" dirty="0" smtClean="0"/>
              <a:t>，包</a:t>
            </a:r>
            <a:r>
              <a:rPr lang="zh-CN" altLang="en-US" sz="2400" dirty="0" smtClean="0"/>
              <a:t>括</a:t>
            </a:r>
            <a:r>
              <a:rPr lang="zh-CN" altLang="zh-CN" sz="2400" dirty="0" smtClean="0"/>
              <a:t>项目组进度文档、个人进度文档、版本控制文档、整体技术文档、个人技术文档、</a:t>
            </a:r>
            <a:r>
              <a:rPr lang="en-US" altLang="zh-CN" sz="2400" dirty="0" err="1" smtClean="0"/>
              <a:t>源代码</a:t>
            </a:r>
            <a:r>
              <a:rPr lang="zh-CN" altLang="zh-CN" sz="2400" dirty="0" smtClean="0"/>
              <a:t>管理等。</a:t>
            </a:r>
            <a:endParaRPr lang="zh-CN" altLang="zh-CN" sz="2400" dirty="0" smtClean="0"/>
          </a:p>
          <a:p>
            <a:pPr marL="0" indent="0" eaLnBrk="1" hangingPunct="1">
              <a:spcBef>
                <a:spcPts val="0"/>
              </a:spcBef>
              <a:buNone/>
            </a:pPr>
            <a:r>
              <a:rPr lang="zh-CN" altLang="zh-CN" sz="2400" dirty="0" smtClean="0"/>
              <a:t>（</a:t>
            </a:r>
            <a:r>
              <a:rPr lang="en-US" altLang="zh-CN" sz="2400" dirty="0" smtClean="0"/>
              <a:t>3</a:t>
            </a:r>
            <a:r>
              <a:rPr lang="zh-CN" altLang="zh-CN" sz="2400" dirty="0" smtClean="0"/>
              <a:t>）加强项目组内</a:t>
            </a:r>
            <a:r>
              <a:rPr lang="zh-CN" altLang="zh-CN" sz="2400" b="1" dirty="0" smtClean="0"/>
              <a:t>技术交流</a:t>
            </a:r>
            <a:r>
              <a:rPr lang="zh-CN" altLang="zh-CN" sz="2400" dirty="0" smtClean="0"/>
              <a:t>，比如定期开技术交流会</a:t>
            </a:r>
            <a:r>
              <a:rPr lang="zh-CN" altLang="en-US" sz="2400" dirty="0" smtClean="0"/>
              <a:t>等。</a:t>
            </a:r>
            <a:endParaRPr lang="en-US" altLang="zh-CN" sz="2400" dirty="0" smtClean="0"/>
          </a:p>
          <a:p>
            <a:pPr marL="0" indent="0" eaLnBrk="1" hangingPunct="1">
              <a:spcBef>
                <a:spcPts val="0"/>
              </a:spcBef>
              <a:buNone/>
            </a:pPr>
            <a:r>
              <a:rPr lang="zh-CN" altLang="zh-CN" sz="2400" dirty="0" smtClean="0"/>
              <a:t>（</a:t>
            </a:r>
            <a:r>
              <a:rPr lang="en-US" altLang="zh-CN" sz="2400" dirty="0" smtClean="0"/>
              <a:t>4</a:t>
            </a:r>
            <a:r>
              <a:rPr lang="zh-CN" altLang="zh-CN" sz="2400" dirty="0" smtClean="0"/>
              <a:t>）对于项目经理，可以从一开始就指派一个</a:t>
            </a:r>
            <a:r>
              <a:rPr lang="zh-CN" altLang="zh-CN" sz="2400" b="1" dirty="0" smtClean="0"/>
              <a:t>副经理</a:t>
            </a:r>
            <a:r>
              <a:rPr lang="zh-CN" altLang="zh-CN" sz="2400" dirty="0" smtClean="0"/>
              <a:t>在项目中协同项目经理管理项目开发工作，如果项目经理退出开发组，副经理可以很快接手。</a:t>
            </a:r>
            <a:endParaRPr lang="en-US" altLang="zh-CN" sz="2400" dirty="0" smtClean="0"/>
          </a:p>
          <a:p>
            <a:pPr marL="0" indent="0" eaLnBrk="1" hangingPunct="1">
              <a:spcBef>
                <a:spcPts val="0"/>
              </a:spcBef>
              <a:buNone/>
            </a:pPr>
            <a:r>
              <a:rPr lang="zh-CN" altLang="zh-CN" sz="2400" dirty="0" smtClean="0"/>
              <a:t>（</a:t>
            </a:r>
            <a:r>
              <a:rPr lang="en-US" altLang="zh-CN" sz="2400" dirty="0" smtClean="0"/>
              <a:t>5</a:t>
            </a:r>
            <a:r>
              <a:rPr lang="zh-CN" altLang="zh-CN" sz="2400" dirty="0" smtClean="0"/>
              <a:t>）为项目开发提供</a:t>
            </a:r>
            <a:r>
              <a:rPr lang="zh-CN" altLang="zh-CN" sz="2400" b="1" dirty="0" smtClean="0"/>
              <a:t>尽可能好的开发环境</a:t>
            </a:r>
            <a:r>
              <a:rPr lang="zh-CN" altLang="zh-CN" sz="2400" dirty="0" smtClean="0"/>
              <a:t>，包括工作环境、待遇、工作进度安排等等。</a:t>
            </a:r>
            <a:endParaRPr lang="en-US" altLang="zh-CN" sz="2400" dirty="0" smtClean="0"/>
          </a:p>
        </p:txBody>
      </p:sp>
      <p:sp>
        <p:nvSpPr>
          <p:cNvPr id="8" name="内容占位符 2"/>
          <p:cNvSpPr txBox="1"/>
          <p:nvPr/>
        </p:nvSpPr>
        <p:spPr bwMode="auto">
          <a:xfrm>
            <a:off x="611312" y="260777"/>
            <a:ext cx="691276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50000"/>
              </a:spcBef>
              <a:buFont typeface="Arial" panose="020B0604020202020204" pitchFamily="34" charset="0"/>
              <a:buNone/>
              <a:defRPr/>
            </a:pPr>
            <a:r>
              <a:rPr kumimoji="1" lang="zh-CN" altLang="en-US" b="1" dirty="0" smtClean="0">
                <a:latin typeface="+mn-ea"/>
              </a:rPr>
              <a:t>开发人员风险控制：</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650">
                                            <p:txEl>
                                              <p:pRg st="1" end="1"/>
                                            </p:txEl>
                                          </p:spTgt>
                                        </p:tgtEl>
                                        <p:attrNameLst>
                                          <p:attrName>style.visibility</p:attrName>
                                        </p:attrNameLst>
                                      </p:cBhvr>
                                      <p:to>
                                        <p:strVal val="visible"/>
                                      </p:to>
                                    </p:set>
                                    <p:anim calcmode="lin" valueType="num">
                                      <p:cBhvr additive="base">
                                        <p:cTn id="7" dur="500" fill="hold"/>
                                        <p:tgtEl>
                                          <p:spTgt spid="276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0">
                                            <p:txEl>
                                              <p:pRg st="2" end="2"/>
                                            </p:txEl>
                                          </p:spTgt>
                                        </p:tgtEl>
                                        <p:attrNameLst>
                                          <p:attrName>style.visibility</p:attrName>
                                        </p:attrNameLst>
                                      </p:cBhvr>
                                      <p:to>
                                        <p:strVal val="visible"/>
                                      </p:to>
                                    </p:set>
                                    <p:anim calcmode="lin" valueType="num">
                                      <p:cBhvr additive="base">
                                        <p:cTn id="11" dur="500" fill="hold"/>
                                        <p:tgtEl>
                                          <p:spTgt spid="276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0">
                                            <p:txEl>
                                              <p:pRg st="3" end="3"/>
                                            </p:txEl>
                                          </p:spTgt>
                                        </p:tgtEl>
                                        <p:attrNameLst>
                                          <p:attrName>style.visibility</p:attrName>
                                        </p:attrNameLst>
                                      </p:cBhvr>
                                      <p:to>
                                        <p:strVal val="visible"/>
                                      </p:to>
                                    </p:set>
                                    <p:anim calcmode="lin" valueType="num">
                                      <p:cBhvr additive="base">
                                        <p:cTn id="15" dur="500" fill="hold"/>
                                        <p:tgtEl>
                                          <p:spTgt spid="2765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0">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0">
                                            <p:txEl>
                                              <p:pRg st="4" end="4"/>
                                            </p:txEl>
                                          </p:spTgt>
                                        </p:tgtEl>
                                        <p:attrNameLst>
                                          <p:attrName>style.visibility</p:attrName>
                                        </p:attrNameLst>
                                      </p:cBhvr>
                                      <p:to>
                                        <p:strVal val="visible"/>
                                      </p:to>
                                    </p:set>
                                    <p:anim calcmode="lin" valueType="num">
                                      <p:cBhvr additive="base">
                                        <p:cTn id="19" dur="500" fill="hold"/>
                                        <p:tgtEl>
                                          <p:spTgt spid="2765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0">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650">
                                            <p:txEl>
                                              <p:pRg st="5" end="5"/>
                                            </p:txEl>
                                          </p:spTgt>
                                        </p:tgtEl>
                                        <p:attrNameLst>
                                          <p:attrName>style.visibility</p:attrName>
                                        </p:attrNameLst>
                                      </p:cBhvr>
                                      <p:to>
                                        <p:strVal val="visible"/>
                                      </p:to>
                                    </p:set>
                                    <p:anim calcmode="lin" valueType="num">
                                      <p:cBhvr additive="base">
                                        <p:cTn id="23" dur="500" fill="hold"/>
                                        <p:tgtEl>
                                          <p:spTgt spid="2765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765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0375" y="0"/>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13.5 </a:t>
            </a:r>
            <a:r>
              <a:rPr kumimoji="1" lang="zh-CN" altLang="en-US" b="1" dirty="0">
                <a:latin typeface="+mn-ea"/>
                <a:ea typeface="+mn-ea"/>
              </a:rPr>
              <a:t>质量保证</a:t>
            </a:r>
            <a:endParaRPr kumimoji="1" lang="en-US" altLang="zh-CN" b="1" dirty="0">
              <a:latin typeface="+mn-ea"/>
              <a:ea typeface="+mn-ea"/>
            </a:endParaRPr>
          </a:p>
        </p:txBody>
      </p:sp>
      <p:sp>
        <p:nvSpPr>
          <p:cNvPr id="113667" name="内容占位符 2"/>
          <p:cNvSpPr>
            <a:spLocks noGrp="1"/>
          </p:cNvSpPr>
          <p:nvPr>
            <p:ph idx="1"/>
          </p:nvPr>
        </p:nvSpPr>
        <p:spPr>
          <a:xfrm>
            <a:off x="1184275" y="4081463"/>
            <a:ext cx="4252913" cy="1325562"/>
          </a:xfrm>
        </p:spPr>
        <p:txBody>
          <a:bodyPr/>
          <a:lstStyle/>
          <a:p>
            <a:pPr marL="0" indent="0">
              <a:spcBef>
                <a:spcPct val="50000"/>
              </a:spcBef>
              <a:buFont typeface="Wingdings" panose="05000000000000000000" pitchFamily="2" charset="2"/>
              <a:buNone/>
            </a:pPr>
            <a:r>
              <a:rPr kumimoji="1" lang="en-US" altLang="zh-CN" sz="2400" b="1">
                <a:latin typeface="黑体" panose="02010609060101010101" pitchFamily="2" charset="-122"/>
                <a:ea typeface="黑体" panose="02010609060101010101" pitchFamily="2" charset="-122"/>
              </a:rPr>
              <a:t>1. </a:t>
            </a:r>
            <a:r>
              <a:rPr kumimoji="1" lang="zh-CN" altLang="en-US" sz="2400" b="1">
                <a:latin typeface="黑体" panose="02010609060101010101" pitchFamily="2" charset="-122"/>
                <a:ea typeface="黑体" panose="02010609060101010101" pitchFamily="2" charset="-122"/>
              </a:rPr>
              <a:t>软件质量</a:t>
            </a:r>
            <a:endParaRPr kumimoji="1" lang="en-US" altLang="zh-CN" sz="2400" b="1">
              <a:latin typeface="黑体" panose="02010609060101010101" pitchFamily="2" charset="-122"/>
              <a:ea typeface="黑体" panose="02010609060101010101" pitchFamily="2" charset="-122"/>
            </a:endParaRPr>
          </a:p>
          <a:p>
            <a:pPr marL="0" indent="0">
              <a:spcBef>
                <a:spcPct val="50000"/>
              </a:spcBef>
              <a:buFont typeface="Arial" panose="020B0604020202020204" pitchFamily="34" charset="0"/>
              <a:buNone/>
            </a:pPr>
            <a:r>
              <a:rPr kumimoji="1" lang="en-US" altLang="zh-CN" sz="2400" b="1">
                <a:latin typeface="黑体" panose="02010609060101010101" pitchFamily="2" charset="-122"/>
                <a:ea typeface="黑体" panose="02010609060101010101" pitchFamily="2" charset="-122"/>
              </a:rPr>
              <a:t>2. </a:t>
            </a:r>
            <a:r>
              <a:rPr kumimoji="1" lang="zh-CN" altLang="en-US" sz="2400" b="1">
                <a:latin typeface="黑体" panose="02010609060101010101" pitchFamily="2" charset="-122"/>
                <a:ea typeface="黑体" panose="02010609060101010101" pitchFamily="2" charset="-122"/>
              </a:rPr>
              <a:t>软件质量保证措施</a:t>
            </a:r>
            <a:endParaRPr kumimoji="1" lang="en-US" altLang="zh-CN" sz="2400" b="1">
              <a:latin typeface="黑体" panose="02010609060101010101" pitchFamily="2" charset="-122"/>
              <a:ea typeface="黑体" panose="02010609060101010101" pitchFamily="2" charset="-122"/>
            </a:endParaRPr>
          </a:p>
        </p:txBody>
      </p:sp>
      <p:sp>
        <p:nvSpPr>
          <p:cNvPr id="3" name="矩形 2"/>
          <p:cNvSpPr/>
          <p:nvPr/>
        </p:nvSpPr>
        <p:spPr>
          <a:xfrm>
            <a:off x="971550" y="1143000"/>
            <a:ext cx="7345363" cy="1200150"/>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质量是产品的生命，不论生产何种产品，质量都是极端重要的。软件产品开发周期长，耗费巨大的人力和物力，更必须特别注意保证质量。</a:t>
            </a:r>
            <a:endParaRPr lang="zh-CN" altLang="zh-CN" sz="2400" kern="100" dirty="0">
              <a:latin typeface="Calibri" panose="020F0502020204030204" pitchFamily="34" charset="0"/>
              <a:cs typeface="Times New Roman" panose="02020603050405020304" pitchFamily="18" charset="0"/>
            </a:endParaRPr>
          </a:p>
        </p:txBody>
      </p:sp>
      <p:sp>
        <p:nvSpPr>
          <p:cNvPr id="7" name="矩形 6"/>
          <p:cNvSpPr/>
          <p:nvPr/>
        </p:nvSpPr>
        <p:spPr>
          <a:xfrm>
            <a:off x="968375" y="2479675"/>
            <a:ext cx="7348538" cy="831850"/>
          </a:xfrm>
          <a:prstGeom prst="rect">
            <a:avLst/>
          </a:prstGeom>
        </p:spPr>
        <p:txBody>
          <a:bodyPr>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那么，什么是软件的质量呢？</a:t>
            </a:r>
            <a:endParaRPr lang="en-US"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怎样在开发过程中保证软件的质量呢？</a:t>
            </a:r>
            <a:endParaRPr lang="en-US" altLang="zh-CN" sz="2400" kern="100" dirty="0">
              <a:latin typeface="Calibri" panose="020F0502020204030204" pitchFamily="34" charset="0"/>
              <a:cs typeface="Times New Roman" panose="02020603050405020304" pitchFamily="18" charset="0"/>
            </a:endParaRPr>
          </a:p>
        </p:txBody>
      </p:sp>
      <p:sp>
        <p:nvSpPr>
          <p:cNvPr id="8" name="矩形 7"/>
          <p:cNvSpPr/>
          <p:nvPr/>
        </p:nvSpPr>
        <p:spPr>
          <a:xfrm>
            <a:off x="969963" y="3448050"/>
            <a:ext cx="3878262" cy="461963"/>
          </a:xfrm>
          <a:prstGeom prst="rect">
            <a:avLst/>
          </a:prstGeom>
        </p:spPr>
        <p:txBody>
          <a:bodyPr wrap="none">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本节着重讨论这两个问题。</a:t>
            </a:r>
            <a:endParaRPr lang="zh-CN" altLang="zh-CN" sz="2400" kern="100" dirty="0">
              <a:latin typeface="Calibri" panose="020F0502020204030204" pitchFamily="34" charset="0"/>
              <a:cs typeface="Times New Roman" panose="02020603050405020304" pitchFamily="18"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1 Título"/>
          <p:cNvSpPr txBox="1"/>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13.5   </a:t>
            </a:r>
            <a:r>
              <a:rPr lang="zh-CN" altLang="en-US" sz="2400" dirty="0">
                <a:solidFill>
                  <a:srgbClr val="D9D9D9"/>
                </a:solidFill>
                <a:latin typeface="+mn-ea"/>
                <a:ea typeface="+mn-ea"/>
              </a:rPr>
              <a:t>质量保证</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13.5.1 </a:t>
            </a:r>
            <a:r>
              <a:rPr lang="zh-CN" altLang="en-US" sz="2400" dirty="0" smtClean="0">
                <a:solidFill>
                  <a:srgbClr val="D9D9D9"/>
                </a:solidFill>
                <a:latin typeface="+mn-ea"/>
                <a:ea typeface="+mn-ea"/>
              </a:rPr>
              <a:t>软件质量</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460375" y="1020763"/>
            <a:ext cx="4252913" cy="498475"/>
          </a:xfrm>
        </p:spPr>
        <p:txBody>
          <a:bodyPr/>
          <a:lstStyle/>
          <a:p>
            <a:pPr marL="0" indent="0">
              <a:spcBef>
                <a:spcPct val="50000"/>
              </a:spcBef>
              <a:buFont typeface="Wingdings" panose="05000000000000000000" pitchFamily="2" charset="2"/>
              <a:buNone/>
              <a:defRPr/>
            </a:pPr>
            <a:r>
              <a:rPr kumimoji="1" lang="en-US" altLang="zh-CN" b="1" dirty="0" smtClean="0">
                <a:latin typeface="+mn-ea"/>
              </a:rPr>
              <a:t>13.5.1 </a:t>
            </a:r>
            <a:r>
              <a:rPr kumimoji="1" lang="zh-CN" altLang="en-US" b="1" dirty="0" smtClean="0">
                <a:latin typeface="+mn-ea"/>
              </a:rPr>
              <a:t>软件质量</a:t>
            </a:r>
            <a:endParaRPr kumimoji="1" lang="en-US" altLang="zh-CN" b="1" dirty="0" smtClean="0">
              <a:latin typeface="+mn-ea"/>
            </a:endParaRPr>
          </a:p>
        </p:txBody>
      </p:sp>
      <p:sp>
        <p:nvSpPr>
          <p:cNvPr id="3" name="矩形 2"/>
          <p:cNvSpPr/>
          <p:nvPr/>
        </p:nvSpPr>
        <p:spPr>
          <a:xfrm>
            <a:off x="403225" y="3730625"/>
            <a:ext cx="8416925" cy="2246313"/>
          </a:xfrm>
          <a:prstGeom prst="rect">
            <a:avLst/>
          </a:prstGeom>
        </p:spPr>
        <p:txBody>
          <a:bodyPr>
            <a:spAutoFit/>
          </a:bodyPr>
          <a:lstStyle/>
          <a:p>
            <a:pPr algn="just" eaLnBrk="1" hangingPunct="1">
              <a:spcAft>
                <a:spcPts val="0"/>
              </a:spcAft>
              <a:defRPr/>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上述定义强调了下述的</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3</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个要点。 </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软件需求是度量软件质量的基础，与需求不一致就是质量不高。</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 指定的开发标准定义了一组指导软件开发的准则，如果没有遵守这些准则，肯定会导致软件质量不高。</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eaLnBrk="1" hangingPunct="1">
              <a:defRPr/>
            </a:pP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r>
              <a:rPr lang="en-US" altLang="zh-CN" sz="2000" dirty="0">
                <a:latin typeface="Calibri" panose="020F0502020204030204" pitchFamily="34" charset="0"/>
                <a:ea typeface="宋体" panose="02010600030101010101" pitchFamily="2" charset="-122"/>
                <a:cs typeface="Times New Roman" panose="02020603050405020304" pitchFamily="18" charset="0"/>
              </a:rPr>
              <a:t>3</a:t>
            </a:r>
            <a:r>
              <a:rPr lang="zh-CN" altLang="zh-CN" sz="2000" dirty="0">
                <a:latin typeface="Calibri" panose="020F0502020204030204" pitchFamily="34" charset="0"/>
                <a:ea typeface="宋体" panose="02010600030101010101" pitchFamily="2" charset="-122"/>
                <a:cs typeface="Times New Roman" panose="02020603050405020304" pitchFamily="18" charset="0"/>
              </a:rPr>
              <a:t>）</a:t>
            </a:r>
            <a:r>
              <a:rPr lang="zh-CN" altLang="zh-CN" sz="2000" dirty="0">
                <a:ea typeface="Calibri" panose="020F0502020204030204" pitchFamily="34" charset="0"/>
                <a:cs typeface="Times New Roman" panose="02020603050405020304" pitchFamily="18" charset="0"/>
              </a:rPr>
              <a:t> </a:t>
            </a:r>
            <a:r>
              <a:rPr lang="zh-CN" altLang="zh-CN" sz="2000" dirty="0">
                <a:latin typeface="Calibri" panose="020F0502020204030204" pitchFamily="34" charset="0"/>
                <a:ea typeface="宋体" panose="02010600030101010101" pitchFamily="2" charset="-122"/>
                <a:cs typeface="Times New Roman" panose="02020603050405020304" pitchFamily="18" charset="0"/>
              </a:rPr>
              <a:t>通常，有一组没有显式描述的隐含需求（例如，软件应该是容易维护的）。如果软件满足明确描述的需求，但却不满足隐含的需求，那么软件的质量仍然是值得怀疑的。</a:t>
            </a:r>
            <a:endParaRPr lang="zh-CN" altLang="en-US" sz="2000" dirty="0">
              <a:ea typeface="宋体" panose="02010600030101010101" pitchFamily="2" charset="-122"/>
            </a:endParaRPr>
          </a:p>
        </p:txBody>
      </p:sp>
      <p:sp>
        <p:nvSpPr>
          <p:cNvPr id="7" name="矩形 6"/>
          <p:cNvSpPr/>
          <p:nvPr/>
        </p:nvSpPr>
        <p:spPr>
          <a:xfrm>
            <a:off x="539750" y="1628775"/>
            <a:ext cx="8359775" cy="1939925"/>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概括地说，软件质量就是“软件与明确地和隐含地定义的需求相一致的程度”。更具体地说，软件质量是软件与明确地叙述的功能和性能需求、文档中明确描述的开发标准以及任何专业开发的软件产品都应该具有的隐含特征相一致的程度。</a:t>
            </a:r>
            <a:endParaRPr lang="zh-CN" altLang="en-US" sz="2400" dirty="0">
              <a:ea typeface="宋体" panose="02010600030101010101" pitchFamily="2" charset="-122"/>
            </a:endParaRPr>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9" name="标题 1"/>
          <p:cNvSpPr>
            <a:spLocks noGrp="1"/>
          </p:cNvSpPr>
          <p:nvPr>
            <p:ph type="title"/>
          </p:nvPr>
        </p:nvSpPr>
        <p:spPr>
          <a:xfrm>
            <a:off x="460375" y="0"/>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13.5 </a:t>
            </a:r>
            <a:r>
              <a:rPr kumimoji="1" lang="zh-CN" altLang="en-US" b="1" dirty="0" smtClean="0">
                <a:latin typeface="+mn-ea"/>
                <a:ea typeface="+mn-ea"/>
              </a:rPr>
              <a:t>质量保证</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93725" y="1127125"/>
            <a:ext cx="8078788" cy="2308225"/>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虽然软件质量是难于定量度量的软件属性，但是仍然能够提出许多重要的软件质量指标</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其中绝大多数目前还处于定性度量阶段</a:t>
            </a:r>
            <a:r>
              <a:rPr lang="en-US" altLang="zh-CN" sz="2400"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400"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sz="2400" kern="100" dirty="0">
              <a:latin typeface="Calibri" panose="020F0502020204030204" pitchFamily="34" charset="0"/>
              <a:ea typeface="宋体" panose="02010600030101010101" pitchFamily="2" charset="-122"/>
              <a:cs typeface="Times New Roman" panose="02020603050405020304" pitchFamily="18" charset="0"/>
            </a:endParaRPr>
          </a:p>
          <a:p>
            <a:pPr eaLnBrk="1" hangingPunct="1">
              <a:defRPr/>
            </a:pPr>
            <a:r>
              <a:rPr lang="en-US" altLang="zh-CN" sz="2400" dirty="0">
                <a:latin typeface="Calibri" panose="020F0502020204030204" pitchFamily="34" charset="0"/>
                <a:ea typeface="宋体" panose="02010600030101010101" pitchFamily="2" charset="-122"/>
                <a:cs typeface="Times New Roman" panose="02020603050405020304" pitchFamily="18" charset="0"/>
              </a:rPr>
              <a:t>        </a:t>
            </a:r>
            <a:r>
              <a:rPr lang="zh-CN" altLang="zh-CN" sz="2400" dirty="0">
                <a:latin typeface="Calibri" panose="020F0502020204030204" pitchFamily="34" charset="0"/>
                <a:ea typeface="宋体" panose="02010600030101010101" pitchFamily="2" charset="-122"/>
                <a:cs typeface="Times New Roman" panose="02020603050405020304" pitchFamily="18" charset="0"/>
              </a:rPr>
              <a:t>本节介绍影响软件质量的主要因素，这些因素是从管理角度对软件质量的度量。可以把这些质量因素分成</a:t>
            </a:r>
            <a:r>
              <a:rPr lang="en-US" altLang="zh-CN" sz="2400" dirty="0">
                <a:latin typeface="Calibri" panose="020F0502020204030204" pitchFamily="34" charset="0"/>
                <a:ea typeface="宋体" panose="02010600030101010101" pitchFamily="2" charset="-122"/>
                <a:cs typeface="Times New Roman" panose="02020603050405020304" pitchFamily="18" charset="0"/>
              </a:rPr>
              <a:t>3</a:t>
            </a:r>
            <a:r>
              <a:rPr lang="zh-CN" altLang="zh-CN" sz="2400" dirty="0">
                <a:latin typeface="Calibri" panose="020F0502020204030204" pitchFamily="34" charset="0"/>
                <a:ea typeface="宋体" panose="02010600030101010101" pitchFamily="2" charset="-122"/>
                <a:cs typeface="Times New Roman" panose="02020603050405020304" pitchFamily="18" charset="0"/>
              </a:rPr>
              <a:t>组，分别反映用户在使用软件产品时的</a:t>
            </a:r>
            <a:r>
              <a:rPr lang="en-US" altLang="zh-CN" sz="2400" dirty="0">
                <a:latin typeface="Calibri" panose="020F0502020204030204" pitchFamily="34" charset="0"/>
                <a:ea typeface="宋体" panose="02010600030101010101" pitchFamily="2" charset="-122"/>
                <a:cs typeface="Times New Roman" panose="02020603050405020304" pitchFamily="18" charset="0"/>
              </a:rPr>
              <a:t>3</a:t>
            </a:r>
            <a:r>
              <a:rPr lang="zh-CN" altLang="zh-CN" sz="2400" dirty="0">
                <a:latin typeface="Calibri" panose="020F0502020204030204" pitchFamily="34" charset="0"/>
                <a:ea typeface="宋体" panose="02010600030101010101" pitchFamily="2" charset="-122"/>
                <a:cs typeface="Times New Roman" panose="02020603050405020304" pitchFamily="18" charset="0"/>
              </a:rPr>
              <a:t>种不同倾向或观点。</a:t>
            </a:r>
            <a:endParaRPr lang="zh-CN" altLang="en-US" sz="2400" dirty="0">
              <a:ea typeface="宋体" panose="02010600030101010101" pitchFamily="2" charset="-122"/>
            </a:endParaRPr>
          </a:p>
        </p:txBody>
      </p:sp>
      <p:pic>
        <p:nvPicPr>
          <p:cNvPr id="117763" name="图片 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525838" y="3428683"/>
            <a:ext cx="5164137" cy="269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矩形 9"/>
          <p:cNvSpPr>
            <a:spLocks noChangeArrowheads="1"/>
          </p:cNvSpPr>
          <p:nvPr/>
        </p:nvSpPr>
        <p:spPr bwMode="auto">
          <a:xfrm>
            <a:off x="593725" y="3605213"/>
            <a:ext cx="2881313"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这</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种倾向是：</a:t>
            </a:r>
            <a:r>
              <a:rPr lang="zh-CN" altLang="zh-CN" sz="2000">
                <a:ea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产品运行、产品修改和产品转移。</a:t>
            </a:r>
            <a:r>
              <a:rPr lang="zh-CN" altLang="en-US" sz="2000">
                <a:latin typeface="Calibri" panose="020F0502020204030204" pitchFamily="34" charset="0"/>
                <a:cs typeface="Times New Roman" panose="02020603050405020304" pitchFamily="18" charset="0"/>
              </a:rPr>
              <a:t>右图</a:t>
            </a:r>
            <a:r>
              <a:rPr lang="zh-CN" altLang="zh-CN" sz="2000">
                <a:latin typeface="Calibri" panose="020F0502020204030204" pitchFamily="34" charset="0"/>
                <a:cs typeface="Times New Roman" panose="02020603050405020304" pitchFamily="18" charset="0"/>
              </a:rPr>
              <a:t>描绘了软件质量因素和上述</a:t>
            </a:r>
            <a:r>
              <a:rPr lang="en-US" altLang="zh-CN" sz="2000">
                <a:latin typeface="Calibri" panose="020F0502020204030204" pitchFamily="34" charset="0"/>
                <a:cs typeface="Times New Roman" panose="02020603050405020304" pitchFamily="18" charset="0"/>
              </a:rPr>
              <a:t>3</a:t>
            </a:r>
            <a:r>
              <a:rPr lang="zh-CN" altLang="zh-CN" sz="2000">
                <a:latin typeface="Calibri" panose="020F0502020204030204" pitchFamily="34" charset="0"/>
                <a:cs typeface="Times New Roman" panose="02020603050405020304" pitchFamily="18" charset="0"/>
              </a:rPr>
              <a:t>种倾向</a:t>
            </a:r>
            <a:r>
              <a:rPr lang="en-US" altLang="zh-CN" sz="2000">
                <a:latin typeface="Calibri" panose="020F0502020204030204" pitchFamily="34" charset="0"/>
                <a:cs typeface="Times New Roman" panose="02020603050405020304" pitchFamily="18" charset="0"/>
              </a:rPr>
              <a:t>(</a:t>
            </a:r>
            <a:r>
              <a:rPr lang="zh-CN" altLang="zh-CN" sz="2000">
                <a:latin typeface="Calibri" panose="020F0502020204030204" pitchFamily="34" charset="0"/>
                <a:cs typeface="Times New Roman" panose="02020603050405020304" pitchFamily="18" charset="0"/>
              </a:rPr>
              <a:t>或产品活动</a:t>
            </a:r>
            <a:r>
              <a:rPr lang="en-US" altLang="zh-CN" sz="2000">
                <a:latin typeface="Calibri" panose="020F0502020204030204" pitchFamily="34" charset="0"/>
                <a:cs typeface="Times New Roman" panose="02020603050405020304" pitchFamily="18" charset="0"/>
              </a:rPr>
              <a:t>)</a:t>
            </a:r>
            <a:r>
              <a:rPr lang="zh-CN" altLang="zh-CN" sz="2000">
                <a:latin typeface="Calibri" panose="020F0502020204030204" pitchFamily="34" charset="0"/>
                <a:cs typeface="Times New Roman" panose="02020603050405020304" pitchFamily="18" charset="0"/>
              </a:rPr>
              <a:t>之间的关系，</a:t>
            </a:r>
            <a:r>
              <a:rPr lang="zh-CN" altLang="en-US" sz="2000">
                <a:latin typeface="Calibri" panose="020F0502020204030204" pitchFamily="34" charset="0"/>
                <a:cs typeface="Times New Roman" panose="02020603050405020304" pitchFamily="18" charset="0"/>
              </a:rPr>
              <a:t>下页</a:t>
            </a:r>
            <a:r>
              <a:rPr lang="zh-CN" altLang="zh-CN" sz="2000">
                <a:latin typeface="Calibri" panose="020F0502020204030204" pitchFamily="34" charset="0"/>
                <a:cs typeface="Times New Roman" panose="02020603050405020304" pitchFamily="18" charset="0"/>
              </a:rPr>
              <a:t>表列出了软件质量因素的简明定义。</a:t>
            </a:r>
            <a:endParaRPr lang="zh-CN" altLang="en-US" sz="2000"/>
          </a:p>
        </p:txBody>
      </p:sp>
      <p:sp>
        <p:nvSpPr>
          <p:cNvPr id="11"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2" name="标题 1"/>
          <p:cNvSpPr>
            <a:spLocks noGrp="1"/>
          </p:cNvSpPr>
          <p:nvPr>
            <p:ph type="title"/>
          </p:nvPr>
        </p:nvSpPr>
        <p:spPr>
          <a:xfrm>
            <a:off x="460375" y="0"/>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13.5 </a:t>
            </a:r>
            <a:r>
              <a:rPr kumimoji="1" lang="zh-CN" altLang="en-US" b="1" dirty="0" smtClean="0">
                <a:latin typeface="+mn-ea"/>
                <a:ea typeface="+mn-ea"/>
              </a:rPr>
              <a:t>质量保证</a:t>
            </a:r>
            <a:endParaRPr kumimoji="1" lang="en-US" altLang="zh-CN" b="1" dirty="0">
              <a:latin typeface="+mn-ea"/>
              <a:ea typeface="+mn-ea"/>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13.5.1 </a:t>
            </a:r>
            <a:r>
              <a:rPr lang="zh-CN" altLang="en-US" sz="2400" dirty="0" smtClean="0">
                <a:solidFill>
                  <a:srgbClr val="D9D9D9"/>
                </a:solidFill>
                <a:latin typeface="+mn-ea"/>
                <a:ea typeface="+mn-ea"/>
              </a:rPr>
              <a:t>软件质量</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40116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13.5.2  </a:t>
            </a:r>
            <a:r>
              <a:rPr lang="zh-CN" altLang="en-US" sz="2400" dirty="0" smtClean="0">
                <a:solidFill>
                  <a:srgbClr val="D9D9D9"/>
                </a:solidFill>
                <a:latin typeface="+mn-ea"/>
                <a:ea typeface="+mn-ea"/>
              </a:rPr>
              <a:t>软件质量保证措施</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460375" y="908050"/>
            <a:ext cx="6559550" cy="500063"/>
          </a:xfrm>
        </p:spPr>
        <p:txBody>
          <a:bodyPr/>
          <a:lstStyle/>
          <a:p>
            <a:pPr marL="0" indent="0">
              <a:spcBef>
                <a:spcPct val="50000"/>
              </a:spcBef>
              <a:buFont typeface="Wingdings" panose="05000000000000000000" pitchFamily="2" charset="2"/>
              <a:buNone/>
              <a:defRPr/>
            </a:pPr>
            <a:r>
              <a:rPr kumimoji="1" lang="en-US" altLang="zh-CN" b="1" dirty="0" smtClean="0">
                <a:latin typeface="+mn-ea"/>
              </a:rPr>
              <a:t>13.5.2 </a:t>
            </a:r>
            <a:r>
              <a:rPr kumimoji="1" lang="zh-CN" altLang="en-US" b="1" dirty="0" smtClean="0">
                <a:latin typeface="+mn-ea"/>
              </a:rPr>
              <a:t>软件质量</a:t>
            </a:r>
            <a:r>
              <a:rPr kumimoji="1" lang="zh-CN" altLang="en-US" b="1" dirty="0">
                <a:latin typeface="+mn-ea"/>
              </a:rPr>
              <a:t>保证措施</a:t>
            </a:r>
            <a:endParaRPr kumimoji="1" lang="en-US" altLang="zh-CN" b="1" dirty="0" smtClean="0">
              <a:latin typeface="+mn-ea"/>
            </a:endParaRPr>
          </a:p>
        </p:txBody>
      </p:sp>
      <p:sp>
        <p:nvSpPr>
          <p:cNvPr id="121860" name="矩形 2"/>
          <p:cNvSpPr>
            <a:spLocks noChangeArrowheads="1"/>
          </p:cNvSpPr>
          <p:nvPr/>
        </p:nvSpPr>
        <p:spPr bwMode="auto">
          <a:xfrm>
            <a:off x="566738" y="1484630"/>
            <a:ext cx="8194675" cy="1200150"/>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软件质量保证（</a:t>
            </a:r>
            <a:r>
              <a:rPr lang="en-US" altLang="zh-CN" sz="2400">
                <a:latin typeface="Calibri" panose="020F0502020204030204" pitchFamily="34" charset="0"/>
                <a:cs typeface="Times New Roman" panose="02020603050405020304" pitchFamily="18" charset="0"/>
              </a:rPr>
              <a:t>software quality assurance, SQA</a:t>
            </a:r>
            <a:r>
              <a:rPr lang="zh-CN" altLang="zh-CN" sz="2400">
                <a:latin typeface="Calibri" panose="020F0502020204030204" pitchFamily="34" charset="0"/>
                <a:cs typeface="Times New Roman" panose="02020603050405020304" pitchFamily="18" charset="0"/>
              </a:rPr>
              <a:t>）的措施主要有：基于非执行的测试（也称为复审或评审），基于执行的测试（即以前讲过的软件测试）和程序正确性证明。</a:t>
            </a:r>
            <a:endParaRPr lang="zh-CN" altLang="en-US" sz="2400"/>
          </a:p>
        </p:txBody>
      </p:sp>
      <p:sp>
        <p:nvSpPr>
          <p:cNvPr id="7" name="矩形 6"/>
          <p:cNvSpPr/>
          <p:nvPr/>
        </p:nvSpPr>
        <p:spPr>
          <a:xfrm>
            <a:off x="381000" y="2828925"/>
            <a:ext cx="8588375" cy="3138170"/>
          </a:xfrm>
          <a:prstGeom prst="rect">
            <a:avLst/>
          </a:prstGeom>
        </p:spPr>
        <p:txBody>
          <a:bodyPr wrap="square">
            <a:spAutoFit/>
          </a:bodyPr>
          <a:lstStyle/>
          <a:p>
            <a:pPr marL="0" indent="0" algn="just" eaLnBrk="1" latinLnBrk="0" hangingPunct="1">
              <a:lnSpc>
                <a:spcPct val="110000"/>
              </a:lnSpc>
              <a:spcAft>
                <a:spcPts val="0"/>
              </a:spcAft>
              <a:defRPr/>
            </a:pP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en-US" sz="2000" b="1" dirty="0">
                <a:latin typeface="微软雅黑" panose="020B0503020204020204" charset="-122"/>
                <a:ea typeface="微软雅黑" panose="020B0503020204020204" charset="-122"/>
                <a:sym typeface="+mn-ea"/>
              </a:rPr>
              <a:t>非执行的测试</a:t>
            </a:r>
            <a:r>
              <a:rPr lang="zh-CN" altLang="en-US" sz="2000" dirty="0">
                <a:latin typeface="微软雅黑" panose="020B0503020204020204" charset="-122"/>
                <a:ea typeface="微软雅黑" panose="020B0503020204020204" charset="-122"/>
                <a:sym typeface="+mn-ea"/>
              </a:rPr>
              <a:t>需要贯穿于整个软件开发过程。在项目开发前期，软件开发人员需要制定详细的开发计划以及评审计划，标识各阶段的检查重点以及阶段工作的预期输出，为以后的阶段评审做准备。</a:t>
            </a:r>
            <a:endParaRPr lang="zh-CN" altLang="en-US" sz="2000" dirty="0">
              <a:solidFill>
                <a:schemeClr val="tx1"/>
              </a:solidFill>
              <a:latin typeface="微软雅黑" panose="020B0503020204020204" charset="-122"/>
              <a:ea typeface="微软雅黑" panose="020B0503020204020204" charset="-122"/>
            </a:endParaRPr>
          </a:p>
          <a:p>
            <a:pPr marL="0" indent="0" algn="just" eaLnBrk="1" latinLnBrk="0" hangingPunct="1">
              <a:lnSpc>
                <a:spcPct val="110000"/>
              </a:lnSpc>
              <a:spcAft>
                <a:spcPts val="0"/>
              </a:spcAft>
              <a:defRPr/>
            </a:pP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基于执行的测试</a:t>
            </a:r>
            <a:r>
              <a:rPr lang="zh-CN" altLang="en-US" sz="2000" dirty="0">
                <a:sym typeface="+mn-ea"/>
              </a:rPr>
              <a:t>是指通过</a:t>
            </a:r>
            <a:r>
              <a:rPr lang="zh-CN" altLang="en-US" sz="2000" b="1" dirty="0">
                <a:solidFill>
                  <a:srgbClr val="F88562"/>
                </a:solidFill>
                <a:sym typeface="+mn-ea"/>
              </a:rPr>
              <a:t>具体地执行程序</a:t>
            </a:r>
            <a:r>
              <a:rPr lang="zh-CN" altLang="en-US" sz="2000" dirty="0">
                <a:sym typeface="+mn-ea"/>
              </a:rPr>
              <a:t>，观察实际输出和预期输出的差异，来发现软件产品错误的方法。</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它是保证软件质量的最后一道防线。</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a:p>
            <a:pPr marL="0" indent="0" algn="just" eaLnBrk="1" latinLnBrk="0" hangingPunct="1">
              <a:lnSpc>
                <a:spcPct val="110000"/>
              </a:lnSpc>
              <a:spcAft>
                <a:spcPts val="0"/>
              </a:spcAft>
              <a:defRPr/>
            </a:pP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     </a:t>
            </a:r>
            <a:r>
              <a:rPr lang="zh-CN" altLang="zh-CN" sz="2000" b="1" kern="100" dirty="0">
                <a:latin typeface="Calibri" panose="020F0502020204030204" pitchFamily="34" charset="0"/>
                <a:ea typeface="宋体" panose="02010600030101010101" pitchFamily="2" charset="-122"/>
                <a:cs typeface="Times New Roman" panose="02020603050405020304" pitchFamily="18" charset="0"/>
              </a:rPr>
              <a:t>程序正确性证明</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是使用数学方法严格验证程序是否与对它的说明完全一致。</a:t>
            </a:r>
            <a:r>
              <a:rPr lang="zh-CN" altLang="en-US" sz="2000" b="1" dirty="0">
                <a:solidFill>
                  <a:srgbClr val="F88562"/>
                </a:solidFill>
                <a:sym typeface="+mn-ea"/>
              </a:rPr>
              <a:t>测试可以发现程序中的错误，但是不能证明程序中没有错误</a:t>
            </a:r>
            <a:r>
              <a:rPr lang="zh-CN" altLang="en-US" sz="2000" dirty="0">
                <a:sym typeface="+mn-ea"/>
              </a:rPr>
              <a:t>。目前，人们已经研究出证明</a:t>
            </a:r>
            <a:r>
              <a:rPr lang="en-US" altLang="zh-CN" sz="2000" dirty="0">
                <a:sym typeface="+mn-ea"/>
              </a:rPr>
              <a:t>Pascal</a:t>
            </a:r>
            <a:r>
              <a:rPr lang="zh-CN" altLang="en-US" sz="2000" dirty="0">
                <a:sym typeface="+mn-ea"/>
              </a:rPr>
              <a:t>和</a:t>
            </a:r>
            <a:r>
              <a:rPr lang="en-US" altLang="zh-CN" sz="2000" dirty="0">
                <a:sym typeface="+mn-ea"/>
              </a:rPr>
              <a:t>LISP</a:t>
            </a:r>
            <a:r>
              <a:rPr lang="zh-CN" altLang="en-US" sz="2000" dirty="0">
                <a:sym typeface="+mn-ea"/>
              </a:rPr>
              <a:t>程序正确性的软件系统，但只适用于小型的软件系统。</a:t>
            </a:r>
            <a:endParaRPr lang="zh-CN" altLang="zh-CN" sz="20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460375" y="0"/>
            <a:ext cx="8229600" cy="1143000"/>
          </a:xfrm>
        </p:spPr>
        <p:txBody>
          <a:bodyPr/>
          <a:lstStyle/>
          <a:p>
            <a:pPr>
              <a:spcBef>
                <a:spcPct val="50000"/>
              </a:spcBef>
              <a:buFont typeface="Wingdings" panose="05000000000000000000" pitchFamily="2" charset="2"/>
              <a:buNone/>
              <a:defRPr/>
            </a:pPr>
            <a:r>
              <a:rPr kumimoji="1" lang="en-US" altLang="zh-CN" b="1" dirty="0" smtClean="0">
                <a:latin typeface="+mn-ea"/>
                <a:ea typeface="+mn-ea"/>
              </a:rPr>
              <a:t>13.5 </a:t>
            </a:r>
            <a:r>
              <a:rPr kumimoji="1" lang="zh-CN" altLang="en-US" b="1" dirty="0" smtClean="0">
                <a:latin typeface="+mn-ea"/>
                <a:ea typeface="+mn-ea"/>
              </a:rPr>
              <a:t>质量保证</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4438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隶书" panose="02010509060101010101" pitchFamily="49" charset="-122"/>
                <a:ea typeface="隶书" panose="02010509060101010101" pitchFamily="49" charset="-122"/>
              </a:rPr>
              <a:t>13.6 </a:t>
            </a:r>
            <a:r>
              <a:rPr lang="zh-CN" altLang="en-US" sz="2400">
                <a:solidFill>
                  <a:srgbClr val="D9D9D9"/>
                </a:solidFill>
                <a:latin typeface="隶书" panose="02010509060101010101" pitchFamily="49" charset="-122"/>
                <a:ea typeface="隶书" panose="02010509060101010101" pitchFamily="49" charset="-122"/>
              </a:rPr>
              <a:t>软件配置管理</a:t>
            </a:r>
            <a:endParaRPr lang="zh-CN" altLang="en-US" sz="2400">
              <a:solidFill>
                <a:srgbClr val="D9D9D9"/>
              </a:solidFill>
              <a:latin typeface="隶书" panose="02010509060101010101" pitchFamily="49" charset="-122"/>
              <a:ea typeface="隶书" panose="02010509060101010101" pitchFamily="49" charset="-122"/>
            </a:endParaRPr>
          </a:p>
        </p:txBody>
      </p:sp>
      <p:sp>
        <p:nvSpPr>
          <p:cNvPr id="7" name="矩形 6"/>
          <p:cNvSpPr/>
          <p:nvPr/>
        </p:nvSpPr>
        <p:spPr>
          <a:xfrm>
            <a:off x="969963" y="2284413"/>
            <a:ext cx="7632700" cy="1631950"/>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具体地说，这组活动用来：</a:t>
            </a:r>
            <a:r>
              <a:rPr lang="en-US" altLang="zh-CN" sz="2000" kern="100" dirty="0">
                <a:latin typeface="Calibri" panose="020F0502020204030204" pitchFamily="34" charset="0"/>
                <a:cs typeface="Times New Roman" panose="02020603050405020304" pitchFamily="18" charset="0"/>
              </a:rPr>
              <a:t>  </a:t>
            </a:r>
            <a:endParaRPr lang="zh-CN"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 标识变化。</a:t>
            </a:r>
            <a:endParaRPr lang="zh-CN"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 控制变化。</a:t>
            </a:r>
            <a:endParaRPr lang="zh-CN"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 确保适当地实现了变化。</a:t>
            </a:r>
            <a:endParaRPr lang="zh-CN"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 向需要知道这类信息的人报告变化。</a:t>
            </a:r>
            <a:endParaRPr lang="zh-CN" altLang="zh-CN" sz="2000" kern="100" dirty="0">
              <a:latin typeface="Calibri" panose="020F0502020204030204" pitchFamily="34" charset="0"/>
              <a:cs typeface="Times New Roman" panose="02020603050405020304" pitchFamily="18" charset="0"/>
            </a:endParaRPr>
          </a:p>
        </p:txBody>
      </p:sp>
      <p:sp>
        <p:nvSpPr>
          <p:cNvPr id="8" name="矩形 7"/>
          <p:cNvSpPr/>
          <p:nvPr/>
        </p:nvSpPr>
        <p:spPr>
          <a:xfrm>
            <a:off x="860425" y="1214438"/>
            <a:ext cx="7212013" cy="831850"/>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软件配置管理是在软件的整个生命期内管理变化的一组活动。</a:t>
            </a:r>
            <a:endParaRPr lang="zh-CN" altLang="en-US" sz="2400" dirty="0">
              <a:latin typeface="Arial" panose="020B0604020202020204" pitchFamily="34" charset="0"/>
            </a:endParaRPr>
          </a:p>
        </p:txBody>
      </p:sp>
      <p:sp>
        <p:nvSpPr>
          <p:cNvPr id="9" name="矩形 8"/>
          <p:cNvSpPr/>
          <p:nvPr/>
        </p:nvSpPr>
        <p:spPr>
          <a:xfrm>
            <a:off x="860425" y="3987800"/>
            <a:ext cx="7383463" cy="1014413"/>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软件配置管理不同于软件维护。维护是在软件交付给用户使用后才发生的，而配置管理是在软件项目启动时就开始，并且一直持续到软件退役后才终止的一组跟踪和控制活动。</a:t>
            </a:r>
            <a:endParaRPr lang="zh-CN" altLang="zh-CN" sz="2000" kern="100" dirty="0">
              <a:latin typeface="Calibri" panose="020F0502020204030204" pitchFamily="34" charset="0"/>
              <a:cs typeface="Times New Roman" panose="02020603050405020304" pitchFamily="18" charset="0"/>
            </a:endParaRPr>
          </a:p>
        </p:txBody>
      </p:sp>
      <p:sp>
        <p:nvSpPr>
          <p:cNvPr id="10" name="矩形 9"/>
          <p:cNvSpPr/>
          <p:nvPr/>
        </p:nvSpPr>
        <p:spPr>
          <a:xfrm>
            <a:off x="860425" y="5100638"/>
            <a:ext cx="7383463" cy="831850"/>
          </a:xfrm>
          <a:prstGeom prst="rect">
            <a:avLst/>
          </a:prstGeom>
          <a:ln>
            <a:solidFill>
              <a:srgbClr val="00B05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软件配置管理的目标是，使变化更正确且更容易被适应，在必须变化时减少所需花费的工作量。</a:t>
            </a:r>
            <a:endParaRPr lang="zh-CN" altLang="en-US" sz="2400" dirty="0">
              <a:latin typeface="Arial" panose="020B0604020202020204" pitchFamily="34" charset="0"/>
            </a:endParaRPr>
          </a:p>
        </p:txBody>
      </p:sp>
      <p:sp>
        <p:nvSpPr>
          <p:cNvPr id="11"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13.1.1 </a:t>
            </a:r>
            <a:r>
              <a:rPr lang="zh-CN" altLang="en-US" sz="2400" dirty="0" smtClean="0">
                <a:solidFill>
                  <a:srgbClr val="D9D9D9"/>
                </a:solidFill>
                <a:latin typeface="+mn-ea"/>
                <a:ea typeface="+mn-ea"/>
              </a:rPr>
              <a:t>代码行技术</a:t>
            </a:r>
            <a:endParaRPr lang="zh-CN" altLang="en-US" sz="2400" dirty="0">
              <a:solidFill>
                <a:srgbClr val="D9D9D9"/>
              </a:solidFill>
              <a:latin typeface="+mn-ea"/>
              <a:ea typeface="+mn-ea"/>
            </a:endParaRPr>
          </a:p>
        </p:txBody>
      </p:sp>
      <p:sp>
        <p:nvSpPr>
          <p:cNvPr id="26628" name="标题 3"/>
          <p:cNvSpPr>
            <a:spLocks noGrp="1"/>
          </p:cNvSpPr>
          <p:nvPr>
            <p:ph type="title"/>
          </p:nvPr>
        </p:nvSpPr>
        <p:spPr>
          <a:xfrm>
            <a:off x="457200" y="-17463"/>
            <a:ext cx="8229600" cy="1143001"/>
          </a:xfrm>
        </p:spPr>
        <p:txBody>
          <a:bodyPr/>
          <a:lstStyle/>
          <a:p>
            <a:pPr>
              <a:defRPr/>
            </a:pPr>
            <a:r>
              <a:rPr kumimoji="1" lang="en-US" altLang="zh-CN" dirty="0">
                <a:solidFill>
                  <a:srgbClr val="9999CC">
                    <a:lumMod val="50000"/>
                  </a:srgbClr>
                </a:solidFill>
                <a:latin typeface="+mn-ea"/>
                <a:ea typeface="+mn-ea"/>
              </a:rPr>
              <a:t> </a:t>
            </a:r>
            <a:r>
              <a:rPr kumimoji="1" lang="en-US" altLang="zh-CN" b="1" dirty="0" smtClean="0">
                <a:latin typeface="+mn-ea"/>
                <a:ea typeface="+mn-ea"/>
              </a:rPr>
              <a:t>13.1 </a:t>
            </a:r>
            <a:r>
              <a:rPr kumimoji="1" lang="zh-CN" altLang="en-US" b="1" dirty="0" smtClean="0">
                <a:latin typeface="+mn-ea"/>
                <a:ea typeface="+mn-ea"/>
              </a:rPr>
              <a:t>估算</a:t>
            </a:r>
            <a:r>
              <a:rPr kumimoji="1" lang="zh-CN" altLang="en-US" b="1" dirty="0">
                <a:latin typeface="+mn-ea"/>
                <a:ea typeface="+mn-ea"/>
              </a:rPr>
              <a:t>软件</a:t>
            </a:r>
            <a:r>
              <a:rPr kumimoji="1" lang="zh-CN" altLang="en-US" b="1" dirty="0" smtClean="0">
                <a:latin typeface="+mn-ea"/>
                <a:ea typeface="+mn-ea"/>
              </a:rPr>
              <a:t>规模</a:t>
            </a:r>
            <a:endParaRPr lang="zh-CN" altLang="en-US" b="1" dirty="0" smtClean="0">
              <a:latin typeface="+mn-ea"/>
              <a:ea typeface="+mn-ea"/>
            </a:endParaRPr>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mn-ea"/>
                <a:ea typeface="+mn-ea"/>
              </a:rPr>
              <a:t>第</a:t>
            </a:r>
            <a:r>
              <a:rPr lang="en-US" altLang="zh-CN" sz="2400" dirty="0" smtClean="0">
                <a:solidFill>
                  <a:srgbClr val="D9D9D9"/>
                </a:solidFill>
                <a:latin typeface="+mn-ea"/>
                <a:ea typeface="+mn-ea"/>
              </a:rPr>
              <a:t>13</a:t>
            </a:r>
            <a:r>
              <a:rPr lang="zh-CN" altLang="en-US" sz="2400" dirty="0" smtClean="0">
                <a:solidFill>
                  <a:srgbClr val="D9D9D9"/>
                </a:solidFill>
                <a:latin typeface="+mn-ea"/>
                <a:ea typeface="+mn-ea"/>
              </a:rPr>
              <a:t>章</a:t>
            </a:r>
            <a:r>
              <a:rPr lang="zh-CN" altLang="en-US" sz="2400" dirty="0">
                <a:solidFill>
                  <a:srgbClr val="D9D9D9"/>
                </a:solidFill>
                <a:latin typeface="+mn-ea"/>
                <a:ea typeface="+mn-ea"/>
              </a:rPr>
              <a:t>　</a:t>
            </a:r>
            <a:endParaRPr lang="en-US" altLang="zh-CN" sz="2400" dirty="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2" name="矩形 1"/>
          <p:cNvSpPr/>
          <p:nvPr/>
        </p:nvSpPr>
        <p:spPr>
          <a:xfrm>
            <a:off x="544513" y="962025"/>
            <a:ext cx="3870325" cy="584200"/>
          </a:xfrm>
          <a:prstGeom prst="rect">
            <a:avLst/>
          </a:prstGeom>
        </p:spPr>
        <p:txBody>
          <a:bodyPr wrap="none">
            <a:spAutoFit/>
          </a:bodyPr>
          <a:lstStyle/>
          <a:p>
            <a:pPr eaLnBrk="1" hangingPunct="1">
              <a:defRPr/>
            </a:pPr>
            <a:r>
              <a:rPr kumimoji="1" lang="en-US" altLang="zh-CN" sz="2800" dirty="0">
                <a:solidFill>
                  <a:srgbClr val="9999CC">
                    <a:lumMod val="50000"/>
                  </a:srgbClr>
                </a:solidFill>
                <a:latin typeface="黑体" panose="02010609060101010101" pitchFamily="2" charset="-122"/>
                <a:ea typeface="黑体" panose="02010609060101010101" pitchFamily="2" charset="-122"/>
              </a:rPr>
              <a:t> </a:t>
            </a:r>
            <a:r>
              <a:rPr kumimoji="1" lang="en-US" altLang="zh-CN" sz="3200" b="1" dirty="0">
                <a:latin typeface="+mn-ea"/>
                <a:ea typeface="+mn-ea"/>
              </a:rPr>
              <a:t>13.1.1 </a:t>
            </a:r>
            <a:r>
              <a:rPr kumimoji="1" lang="zh-CN" altLang="en-US" sz="3200" b="1" dirty="0">
                <a:latin typeface="+mn-ea"/>
                <a:ea typeface="+mn-ea"/>
              </a:rPr>
              <a:t>代码行技术</a:t>
            </a:r>
            <a:endParaRPr lang="zh-CN" altLang="en-US" sz="3200" dirty="0">
              <a:latin typeface="+mn-ea"/>
              <a:ea typeface="+mn-ea"/>
            </a:endParaRPr>
          </a:p>
        </p:txBody>
      </p:sp>
      <p:sp>
        <p:nvSpPr>
          <p:cNvPr id="13318" name="矩形 3"/>
          <p:cNvSpPr>
            <a:spLocks noChangeArrowheads="1"/>
          </p:cNvSpPr>
          <p:nvPr/>
        </p:nvSpPr>
        <p:spPr bwMode="auto">
          <a:xfrm>
            <a:off x="900113" y="1641475"/>
            <a:ext cx="7920037"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914400" indent="-45720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SzPct val="70000"/>
              <a:buFont typeface="Wingdings" panose="05000000000000000000" pitchFamily="2" charset="2"/>
              <a:buChar char="l"/>
            </a:pPr>
            <a:r>
              <a:rPr lang="zh-CN" altLang="zh-CN" sz="2400" dirty="0"/>
              <a:t>用代码行技术估算软件规模时，当程序较小时常用的单位是代码行数（</a:t>
            </a:r>
            <a:r>
              <a:rPr lang="en-US" altLang="zh-CN" sz="2400" dirty="0"/>
              <a:t>LOC</a:t>
            </a:r>
            <a:r>
              <a:rPr lang="zh-CN" altLang="zh-CN" sz="2400" dirty="0"/>
              <a:t>），当程序较大时常用的单位是千行代码数（</a:t>
            </a:r>
            <a:r>
              <a:rPr lang="en-US" altLang="zh-CN" sz="2400" dirty="0"/>
              <a:t>KLOC</a:t>
            </a:r>
            <a:r>
              <a:rPr lang="zh-CN" altLang="zh-CN" sz="2400" dirty="0"/>
              <a:t>）</a:t>
            </a:r>
            <a:r>
              <a:rPr lang="zh-CN" altLang="en-US" sz="2400" dirty="0"/>
              <a:t>。</a:t>
            </a:r>
            <a:endParaRPr lang="en-US" altLang="zh-CN" sz="2400" dirty="0"/>
          </a:p>
          <a:p>
            <a:pPr eaLnBrk="1" hangingPunct="1">
              <a:buSzPct val="70000"/>
              <a:buFont typeface="Wingdings" panose="05000000000000000000" pitchFamily="2" charset="2"/>
              <a:buChar char="l"/>
            </a:pPr>
            <a:r>
              <a:rPr lang="zh-CN" altLang="zh-CN" sz="2400" dirty="0"/>
              <a:t>代码行技术的主要优点是，代码是所有软件开发项目都有的“产品”，而且很容易计算代码行数。</a:t>
            </a:r>
            <a:endParaRPr lang="en-US" altLang="zh-CN" sz="2400" dirty="0"/>
          </a:p>
          <a:p>
            <a:pPr eaLnBrk="1" hangingPunct="1">
              <a:buSzPct val="70000"/>
              <a:buFont typeface="Wingdings" panose="05000000000000000000" pitchFamily="2" charset="2"/>
              <a:buChar char="l"/>
            </a:pPr>
            <a:r>
              <a:rPr lang="zh-CN" altLang="zh-CN" sz="2400" dirty="0"/>
              <a:t>代码行技术的缺点是：</a:t>
            </a:r>
            <a:endParaRPr lang="en-US" altLang="zh-CN" sz="2400" dirty="0"/>
          </a:p>
          <a:p>
            <a:pPr lvl="1" eaLnBrk="1" hangingPunct="1">
              <a:buFontTx/>
              <a:buAutoNum type="circleNumDbPlain"/>
            </a:pPr>
            <a:r>
              <a:rPr lang="zh-CN" altLang="zh-CN" sz="2400" dirty="0"/>
              <a:t>源程序仅是软件配置的一个成分，用它的规模代表整个软件的规模似乎不太合理；</a:t>
            </a:r>
            <a:endParaRPr lang="en-US" altLang="zh-CN" sz="2400" dirty="0"/>
          </a:p>
          <a:p>
            <a:pPr lvl="1" eaLnBrk="1" hangingPunct="1">
              <a:buFontTx/>
              <a:buAutoNum type="circleNumDbPlain"/>
            </a:pPr>
            <a:r>
              <a:rPr lang="zh-CN" altLang="zh-CN" sz="2400" dirty="0"/>
              <a:t>用不同语言实现同一个软件所需要的代码行数并不相同；</a:t>
            </a:r>
            <a:endParaRPr lang="en-US" altLang="zh-CN" sz="2400" dirty="0"/>
          </a:p>
          <a:p>
            <a:pPr lvl="1" eaLnBrk="1" hangingPunct="1">
              <a:buFontTx/>
              <a:buAutoNum type="circleNumDbPlain"/>
            </a:pPr>
            <a:r>
              <a:rPr lang="zh-CN" altLang="zh-CN" sz="2400" dirty="0"/>
              <a:t>这种方法不适用于非过程语言。</a:t>
            </a:r>
            <a:endParaRPr lang="en-US" altLang="zh-CN" sz="2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13.6.1   </a:t>
            </a:r>
            <a:r>
              <a:rPr lang="zh-CN" altLang="en-US" sz="2400" dirty="0">
                <a:solidFill>
                  <a:srgbClr val="D9D9D9"/>
                </a:solidFill>
                <a:latin typeface="+mn-ea"/>
                <a:ea typeface="+mn-ea"/>
              </a:rPr>
              <a:t>软件配置</a:t>
            </a:r>
            <a:endParaRPr lang="zh-CN" altLang="en-US" sz="2400" dirty="0">
              <a:solidFill>
                <a:srgbClr val="D9D9D9"/>
              </a:solidFill>
              <a:latin typeface="+mn-ea"/>
              <a:ea typeface="+mn-ea"/>
            </a:endParaRPr>
          </a:p>
        </p:txBody>
      </p:sp>
      <p:sp>
        <p:nvSpPr>
          <p:cNvPr id="6" name="内容占位符 2"/>
          <p:cNvSpPr>
            <a:spLocks noGrp="1"/>
          </p:cNvSpPr>
          <p:nvPr>
            <p:ph idx="1"/>
          </p:nvPr>
        </p:nvSpPr>
        <p:spPr>
          <a:xfrm>
            <a:off x="323850" y="1003300"/>
            <a:ext cx="8229600" cy="531813"/>
          </a:xfrm>
        </p:spPr>
        <p:txBody>
          <a:bodyPr/>
          <a:lstStyle/>
          <a:p>
            <a:pPr marL="0" indent="0">
              <a:spcBef>
                <a:spcPct val="50000"/>
              </a:spcBef>
              <a:buFont typeface="Wingdings" panose="05000000000000000000" pitchFamily="2" charset="2"/>
              <a:buNone/>
              <a:defRPr/>
            </a:pPr>
            <a:r>
              <a:rPr kumimoji="1" lang="en-US" altLang="zh-CN" b="1" dirty="0">
                <a:latin typeface="+mn-ea"/>
              </a:rPr>
              <a:t>13.6.1 </a:t>
            </a:r>
            <a:r>
              <a:rPr kumimoji="1" lang="zh-CN" altLang="en-US" b="1" dirty="0">
                <a:latin typeface="+mn-ea"/>
              </a:rPr>
              <a:t>软件配置</a:t>
            </a:r>
            <a:endParaRPr kumimoji="1" lang="en-US" altLang="zh-CN" b="1" dirty="0">
              <a:latin typeface="+mn-ea"/>
            </a:endParaRPr>
          </a:p>
        </p:txBody>
      </p:sp>
      <p:sp>
        <p:nvSpPr>
          <p:cNvPr id="146436" name="矩形 2"/>
          <p:cNvSpPr>
            <a:spLocks noChangeArrowheads="1"/>
          </p:cNvSpPr>
          <p:nvPr/>
        </p:nvSpPr>
        <p:spPr bwMode="auto">
          <a:xfrm>
            <a:off x="449263" y="1728788"/>
            <a:ext cx="234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Calibri" panose="020F0502020204030204" pitchFamily="34" charset="0"/>
                <a:cs typeface="Times New Roman" panose="02020603050405020304" pitchFamily="18" charset="0"/>
              </a:rPr>
              <a:t>1. </a:t>
            </a:r>
            <a:r>
              <a:rPr lang="zh-CN" altLang="zh-CN" sz="2800" b="1">
                <a:latin typeface="Calibri" panose="020F0502020204030204" pitchFamily="34" charset="0"/>
                <a:cs typeface="Times New Roman" panose="02020603050405020304" pitchFamily="18" charset="0"/>
              </a:rPr>
              <a:t>软件配置项</a:t>
            </a:r>
            <a:endParaRPr lang="zh-CN" altLang="en-US" sz="2800" b="1"/>
          </a:p>
        </p:txBody>
      </p:sp>
      <p:sp>
        <p:nvSpPr>
          <p:cNvPr id="8" name="矩形 7"/>
          <p:cNvSpPr/>
          <p:nvPr/>
        </p:nvSpPr>
        <p:spPr>
          <a:xfrm>
            <a:off x="766763" y="2446655"/>
            <a:ext cx="7786687" cy="2678113"/>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软件过程的输出信息可以分为</a:t>
            </a:r>
            <a:r>
              <a:rPr lang="en-US" altLang="zh-CN" sz="2400" kern="100" dirty="0">
                <a:latin typeface="Calibri" panose="020F0502020204030204" pitchFamily="34" charset="0"/>
                <a:cs typeface="Times New Roman" panose="02020603050405020304" pitchFamily="18" charset="0"/>
              </a:rPr>
              <a:t>3</a:t>
            </a:r>
            <a:r>
              <a:rPr lang="zh-CN" altLang="zh-CN" sz="2400" kern="100" dirty="0">
                <a:latin typeface="Calibri" panose="020F0502020204030204" pitchFamily="34" charset="0"/>
                <a:cs typeface="Times New Roman" panose="02020603050405020304" pitchFamily="18" charset="0"/>
              </a:rPr>
              <a:t>类：</a:t>
            </a:r>
            <a:r>
              <a:rPr lang="en-US" altLang="zh-CN" sz="2400" kern="100" dirty="0">
                <a:latin typeface="Calibri" panose="020F0502020204030204" pitchFamily="34" charset="0"/>
                <a:cs typeface="Times New Roman" panose="02020603050405020304" pitchFamily="18" charset="0"/>
              </a:rPr>
              <a:t>  </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1</a:t>
            </a:r>
            <a:r>
              <a:rPr lang="zh-CN" altLang="en-US"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计算机程序（源代码和可执行程序）。</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en-US"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en-US"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描述计算机程序的文档（供技术人员或用户使用）。</a:t>
            </a:r>
            <a:endParaRPr lang="zh-CN"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3</a:t>
            </a:r>
            <a:r>
              <a:rPr lang="zh-CN" altLang="zh-CN" sz="2400" kern="100" dirty="0">
                <a:latin typeface="Calibri" panose="020F0502020204030204" pitchFamily="34" charset="0"/>
                <a:cs typeface="Times New Roman" panose="02020603050405020304" pitchFamily="18" charset="0"/>
              </a:rPr>
              <a:t>） 数据（程序内包含的或在程序外的）。</a:t>
            </a:r>
            <a:endParaRPr lang="en-US"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endParaRPr lang="en-US"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上述这些项组成了在软件过程中产生的全部信息，人们把它们统称为软件配置，而这些项就是软件配置项。</a:t>
            </a:r>
            <a:endParaRPr lang="zh-CN" altLang="zh-CN" sz="2400" kern="100" dirty="0">
              <a:latin typeface="Calibri" panose="020F0502020204030204" pitchFamily="34" charset="0"/>
              <a:cs typeface="Times New Roman" panose="02020603050405020304" pitchFamily="18" charset="0"/>
            </a:endParaRPr>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2"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13.6.1   </a:t>
            </a:r>
            <a:r>
              <a:rPr lang="zh-CN" altLang="en-US" sz="2400" dirty="0">
                <a:solidFill>
                  <a:srgbClr val="D9D9D9"/>
                </a:solidFill>
                <a:latin typeface="+mn-ea"/>
                <a:ea typeface="+mn-ea"/>
              </a:rPr>
              <a:t>软件配置</a:t>
            </a:r>
            <a:endParaRPr lang="zh-CN" altLang="en-US" sz="2400" dirty="0">
              <a:solidFill>
                <a:srgbClr val="D9D9D9"/>
              </a:solidFill>
              <a:latin typeface="+mn-ea"/>
              <a:ea typeface="+mn-ea"/>
            </a:endParaRPr>
          </a:p>
        </p:txBody>
      </p:sp>
      <p:sp>
        <p:nvSpPr>
          <p:cNvPr id="147459" name="矩形 2"/>
          <p:cNvSpPr>
            <a:spLocks noChangeArrowheads="1"/>
          </p:cNvSpPr>
          <p:nvPr/>
        </p:nvSpPr>
        <p:spPr bwMode="auto">
          <a:xfrm>
            <a:off x="468313" y="1068388"/>
            <a:ext cx="23479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Calibri" panose="020F0502020204030204" pitchFamily="34" charset="0"/>
                <a:cs typeface="Times New Roman" panose="02020603050405020304" pitchFamily="18" charset="0"/>
              </a:rPr>
              <a:t>1. </a:t>
            </a:r>
            <a:r>
              <a:rPr lang="zh-CN" altLang="zh-CN" sz="2800" b="1">
                <a:latin typeface="Calibri" panose="020F0502020204030204" pitchFamily="34" charset="0"/>
                <a:cs typeface="Times New Roman" panose="02020603050405020304" pitchFamily="18" charset="0"/>
              </a:rPr>
              <a:t>软件配置项</a:t>
            </a:r>
            <a:endParaRPr lang="zh-CN" altLang="en-US" sz="2800" b="1"/>
          </a:p>
        </p:txBody>
      </p:sp>
      <p:sp>
        <p:nvSpPr>
          <p:cNvPr id="7" name="矩形 6"/>
          <p:cNvSpPr/>
          <p:nvPr/>
        </p:nvSpPr>
        <p:spPr>
          <a:xfrm>
            <a:off x="682943" y="1844675"/>
            <a:ext cx="7764462" cy="1938338"/>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随着软件开发过程的进展，软件配置项的数量迅速增加。不幸的是，由于前述的种种原因，软件配置项的内容随时都可能发生变化。为了开发出高质量的软件产品，软件开发人员不仅要努力保证每个软件配置项正确，而且必须保证一个软件的所有配置项是完全一致的。</a:t>
            </a:r>
            <a:endParaRPr lang="zh-CN" altLang="zh-CN" sz="2400" kern="100" dirty="0">
              <a:latin typeface="Calibri" panose="020F0502020204030204" pitchFamily="34" charset="0"/>
              <a:cs typeface="Times New Roman" panose="02020603050405020304" pitchFamily="18" charset="0"/>
            </a:endParaRPr>
          </a:p>
        </p:txBody>
      </p:sp>
      <p:sp>
        <p:nvSpPr>
          <p:cNvPr id="147461" name="矩形 8"/>
          <p:cNvSpPr>
            <a:spLocks noChangeArrowheads="1"/>
          </p:cNvSpPr>
          <p:nvPr/>
        </p:nvSpPr>
        <p:spPr bwMode="auto">
          <a:xfrm>
            <a:off x="760413" y="4243388"/>
            <a:ext cx="7878762" cy="1200150"/>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Calibri" panose="020F0502020204030204" pitchFamily="34" charset="0"/>
                <a:cs typeface="Times New Roman" panose="02020603050405020304" pitchFamily="18" charset="0"/>
              </a:rPr>
              <a:t>        </a:t>
            </a:r>
            <a:r>
              <a:rPr lang="zh-CN" altLang="zh-CN" sz="2400" dirty="0">
                <a:latin typeface="Calibri" panose="020F0502020204030204" pitchFamily="34" charset="0"/>
                <a:cs typeface="Times New Roman" panose="02020603050405020304" pitchFamily="18" charset="0"/>
              </a:rPr>
              <a:t>可以把软件配置管理看作是应用于整个软件过程的软件质量保证活动，是专门用于管理变化的软件质量保证活动。</a:t>
            </a:r>
            <a:endParaRPr lang="zh-CN" altLang="en-US" sz="2400" dirty="0"/>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2"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2"/>
          <p:cNvSpPr>
            <a:spLocks noChangeArrowheads="1"/>
          </p:cNvSpPr>
          <p:nvPr/>
        </p:nvSpPr>
        <p:spPr bwMode="auto">
          <a:xfrm>
            <a:off x="630238" y="935038"/>
            <a:ext cx="1266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Calibri" panose="020F0502020204030204" pitchFamily="34" charset="0"/>
                <a:cs typeface="Times New Roman" panose="02020603050405020304" pitchFamily="18" charset="0"/>
              </a:rPr>
              <a:t>2. </a:t>
            </a:r>
            <a:r>
              <a:rPr lang="zh-CN" altLang="zh-CN" sz="2800" b="1"/>
              <a:t>基线</a:t>
            </a:r>
            <a:endParaRPr lang="zh-CN" altLang="en-US" sz="2800" b="1"/>
          </a:p>
        </p:txBody>
      </p:sp>
      <p:sp>
        <p:nvSpPr>
          <p:cNvPr id="8" name="矩形 7"/>
          <p:cNvSpPr/>
          <p:nvPr/>
        </p:nvSpPr>
        <p:spPr>
          <a:xfrm>
            <a:off x="703263" y="3754438"/>
            <a:ext cx="7921625" cy="1939925"/>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简而言之，基线就是通过了正式复审的软件配置项。在软件配置项变成基线之前，可以迅速而非正式地修改它。一旦建立了基线之后，虽然仍然可以实现变化，但是，必须应用特定的、正式的过程（称为规程）来评估、实现和验证每个变化。</a:t>
            </a:r>
            <a:endParaRPr lang="zh-CN" altLang="zh-CN" sz="2400" kern="100" dirty="0">
              <a:latin typeface="Calibri" panose="020F0502020204030204" pitchFamily="34" charset="0"/>
              <a:cs typeface="Times New Roman" panose="02020603050405020304" pitchFamily="18" charset="0"/>
            </a:endParaRPr>
          </a:p>
        </p:txBody>
      </p:sp>
      <p:sp>
        <p:nvSpPr>
          <p:cNvPr id="7" name="矩形 6"/>
          <p:cNvSpPr/>
          <p:nvPr/>
        </p:nvSpPr>
        <p:spPr>
          <a:xfrm>
            <a:off x="630238" y="1490663"/>
            <a:ext cx="7985125" cy="1939925"/>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dirty="0">
                <a:latin typeface="Arial" panose="020B0604020202020204" pitchFamily="34" charset="0"/>
              </a:rPr>
              <a:t>基线是一个软件配置管理概念，它有助于人们在不严重妨碍合理变化的前提下来控制变化。</a:t>
            </a:r>
            <a:r>
              <a:rPr lang="en-US" altLang="zh-CN" sz="2400" dirty="0">
                <a:latin typeface="Arial" panose="020B0604020202020204" pitchFamily="34" charset="0"/>
              </a:rPr>
              <a:t>IEEE</a:t>
            </a:r>
            <a:r>
              <a:rPr lang="zh-CN" altLang="zh-CN" sz="2400" dirty="0">
                <a:latin typeface="Arial" panose="020B0604020202020204" pitchFamily="34" charset="0"/>
              </a:rPr>
              <a:t>把基线定义为： 已经通过了正式复审的规格说明或中间产品，它可以作为进一步开发的基础，并且只有通过正式的变化控制过程才能改变它。</a:t>
            </a:r>
            <a:endParaRPr lang="zh-CN" altLang="en-US" sz="2400" dirty="0">
              <a:latin typeface="Arial" panose="020B0604020202020204" pitchFamily="34"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13.6.1   </a:t>
            </a:r>
            <a:r>
              <a:rPr lang="zh-CN" altLang="en-US" sz="2400" dirty="0">
                <a:solidFill>
                  <a:srgbClr val="D9D9D9"/>
                </a:solidFill>
                <a:latin typeface="+mn-ea"/>
                <a:ea typeface="+mn-ea"/>
              </a:rPr>
              <a:t>软件配置</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719138" y="1989138"/>
            <a:ext cx="7813675" cy="2678112"/>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除了软件配置项之外，许多软件工程组织也把软件工具置于配置管理之下，也就是说，把特定版本的编辑器、编译器和其他</a:t>
            </a:r>
            <a:r>
              <a:rPr lang="en-US" altLang="zh-CN" sz="2400" kern="100" dirty="0">
                <a:latin typeface="Calibri" panose="020F0502020204030204" pitchFamily="34" charset="0"/>
                <a:cs typeface="Times New Roman" panose="02020603050405020304" pitchFamily="18" charset="0"/>
              </a:rPr>
              <a:t>CASE</a:t>
            </a:r>
            <a:r>
              <a:rPr lang="zh-CN" altLang="zh-CN" sz="2400" kern="100" dirty="0">
                <a:latin typeface="Calibri" panose="020F0502020204030204" pitchFamily="34" charset="0"/>
                <a:cs typeface="Times New Roman" panose="02020603050405020304" pitchFamily="18" charset="0"/>
              </a:rPr>
              <a:t>工具，作为软件配置的一部分“固定”下来。</a:t>
            </a:r>
            <a:endParaRPr lang="en-US"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因为当修改软件配置项时必然要用到这些工具，为防止不同版本的工具产生的结果不同，应该把软件工具也基线化，并且列入到综合的配置管理过程之中。</a:t>
            </a:r>
            <a:endParaRPr lang="zh-CN" altLang="zh-CN" sz="2400" kern="100" dirty="0">
              <a:latin typeface="Calibri" panose="020F0502020204030204" pitchFamily="34" charset="0"/>
              <a:cs typeface="Times New Roman" panose="02020603050405020304" pitchFamily="18"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2446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13.6.1   </a:t>
            </a:r>
            <a:r>
              <a:rPr lang="zh-CN" altLang="en-US" sz="2400" dirty="0">
                <a:solidFill>
                  <a:srgbClr val="D9D9D9"/>
                </a:solidFill>
                <a:latin typeface="+mn-ea"/>
                <a:ea typeface="+mn-ea"/>
              </a:rPr>
              <a:t>软件配置</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376238" y="1163638"/>
            <a:ext cx="7724775" cy="604837"/>
          </a:xfrm>
        </p:spPr>
        <p:txBody>
          <a:bodyPr/>
          <a:lstStyle/>
          <a:p>
            <a:pPr marL="0" indent="0">
              <a:spcBef>
                <a:spcPct val="50000"/>
              </a:spcBef>
              <a:buFont typeface="Arial" panose="020B0604020202020204" pitchFamily="34" charset="0"/>
              <a:buNone/>
            </a:pPr>
            <a:r>
              <a:rPr kumimoji="1" lang="en-US" altLang="zh-CN" sz="2800" b="1">
                <a:latin typeface="黑体" panose="02010609060101010101" pitchFamily="2" charset="-122"/>
                <a:ea typeface="黑体" panose="02010609060101010101" pitchFamily="2" charset="-122"/>
              </a:rPr>
              <a:t>13.6.2  </a:t>
            </a:r>
            <a:r>
              <a:rPr kumimoji="1" lang="zh-CN" altLang="en-US" sz="2800" b="1">
                <a:latin typeface="黑体" panose="02010609060101010101" pitchFamily="2" charset="-122"/>
                <a:ea typeface="黑体" panose="02010609060101010101" pitchFamily="2" charset="-122"/>
              </a:rPr>
              <a:t>软件配置管理过程</a:t>
            </a:r>
            <a:endParaRPr kumimoji="1" lang="en-US" altLang="zh-CN" sz="2800" b="1">
              <a:latin typeface="黑体" panose="02010609060101010101" pitchFamily="2" charset="-122"/>
              <a:ea typeface="黑体" panose="02010609060101010101" pitchFamily="2" charset="-122"/>
            </a:endParaRPr>
          </a:p>
        </p:txBody>
      </p:sp>
      <p:sp>
        <p:nvSpPr>
          <p:cNvPr id="150531" name="矩形 2"/>
          <p:cNvSpPr>
            <a:spLocks noChangeArrowheads="1"/>
          </p:cNvSpPr>
          <p:nvPr/>
        </p:nvSpPr>
        <p:spPr bwMode="auto">
          <a:xfrm>
            <a:off x="1198563" y="3965575"/>
            <a:ext cx="65008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具体来说，软件配置管理主要有</a:t>
            </a:r>
            <a:r>
              <a:rPr lang="en-US" altLang="zh-CN" sz="2400">
                <a:latin typeface="Calibri" panose="020F0502020204030204" pitchFamily="34" charset="0"/>
                <a:cs typeface="Times New Roman" panose="02020603050405020304" pitchFamily="18" charset="0"/>
              </a:rPr>
              <a:t>5</a:t>
            </a:r>
            <a:r>
              <a:rPr lang="zh-CN" altLang="zh-CN" sz="2400">
                <a:latin typeface="Calibri" panose="020F0502020204030204" pitchFamily="34" charset="0"/>
                <a:cs typeface="Times New Roman" panose="02020603050405020304" pitchFamily="18" charset="0"/>
              </a:rPr>
              <a:t>项任务：</a:t>
            </a:r>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标识、版本控制、变化控制、配置审计和报告。</a:t>
            </a:r>
            <a:endParaRPr lang="zh-CN" altLang="en-US" sz="2400"/>
          </a:p>
        </p:txBody>
      </p:sp>
      <p:sp>
        <p:nvSpPr>
          <p:cNvPr id="7" name="矩形 6"/>
          <p:cNvSpPr/>
          <p:nvPr/>
        </p:nvSpPr>
        <p:spPr>
          <a:xfrm>
            <a:off x="1187450" y="1931988"/>
            <a:ext cx="6789738" cy="1568450"/>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软件配置管理是软件质量保证的重要一环，它的主要任务是控制变化，同时也负责各个软件配置项和软件各种版本的标识、软件配置审计以及对软件配置发生的任何变化的报告。</a:t>
            </a:r>
            <a:endParaRPr lang="zh-CN" altLang="zh-CN" sz="2400" kern="100" dirty="0">
              <a:latin typeface="Calibri" panose="020F0502020204030204" pitchFamily="34" charset="0"/>
              <a:cs typeface="Times New Roman" panose="02020603050405020304" pitchFamily="18" charset="0"/>
            </a:endParaRPr>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9"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0"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
        <p:nvSpPr>
          <p:cNvPr id="8" name="矩形 7"/>
          <p:cNvSpPr/>
          <p:nvPr/>
        </p:nvSpPr>
        <p:spPr>
          <a:xfrm>
            <a:off x="496888" y="1052513"/>
            <a:ext cx="4314825" cy="523875"/>
          </a:xfrm>
          <a:prstGeom prst="rect">
            <a:avLst/>
          </a:prstGeom>
        </p:spPr>
        <p:txBody>
          <a:bodyPr wrap="none">
            <a:spAutoFit/>
          </a:bodyPr>
          <a:lstStyle/>
          <a:p>
            <a:pPr eaLnBrk="1" hangingPunct="1">
              <a:defRPr/>
            </a:pPr>
            <a:r>
              <a:rPr lang="en-US" altLang="zh-CN" sz="2800" dirty="0">
                <a:latin typeface="+mn-ea"/>
                <a:ea typeface="+mn-ea"/>
                <a:cs typeface="Times New Roman" panose="02020603050405020304" pitchFamily="18" charset="0"/>
              </a:rPr>
              <a:t>1. </a:t>
            </a:r>
            <a:r>
              <a:rPr lang="zh-CN" altLang="zh-CN" sz="2800" dirty="0">
                <a:latin typeface="+mn-ea"/>
                <a:ea typeface="+mn-ea"/>
                <a:cs typeface="Times New Roman" panose="02020603050405020304" pitchFamily="18" charset="0"/>
              </a:rPr>
              <a:t>标识软件配置中的对象</a:t>
            </a:r>
            <a:endParaRPr lang="zh-CN" altLang="en-US" sz="2800" dirty="0">
              <a:latin typeface="+mn-ea"/>
              <a:ea typeface="+mn-ea"/>
            </a:endParaRPr>
          </a:p>
        </p:txBody>
      </p:sp>
      <p:sp>
        <p:nvSpPr>
          <p:cNvPr id="3" name="矩形 2"/>
          <p:cNvSpPr/>
          <p:nvPr/>
        </p:nvSpPr>
        <p:spPr>
          <a:xfrm>
            <a:off x="527050" y="1693863"/>
            <a:ext cx="8293100" cy="1570037"/>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为了控制和管理软件配置项，必须单独命名每个配置项，然后用面向对象方法组织它们。可以标识出两类对象：</a:t>
            </a:r>
            <a:r>
              <a:rPr lang="zh-CN" altLang="zh-CN" sz="2400" b="1" kern="100" dirty="0">
                <a:latin typeface="Calibri" panose="020F0502020204030204" pitchFamily="34" charset="0"/>
                <a:cs typeface="Times New Roman" panose="02020603050405020304" pitchFamily="18" charset="0"/>
              </a:rPr>
              <a:t>基本对象和聚集对象</a:t>
            </a:r>
            <a:r>
              <a:rPr lang="zh-CN" altLang="zh-CN" sz="2400" kern="100" dirty="0">
                <a:latin typeface="Calibri" panose="020F0502020204030204" pitchFamily="34" charset="0"/>
                <a:cs typeface="Times New Roman" panose="02020603050405020304" pitchFamily="18" charset="0"/>
              </a:rPr>
              <a:t>。基本对象是软件工程师在分析、设计、编码或测试过程中创建出来的或“文本单元”</a:t>
            </a:r>
            <a:r>
              <a:rPr lang="zh-CN" altLang="en-US" sz="2400" kern="100" dirty="0">
                <a:latin typeface="Calibri" panose="020F0502020204030204" pitchFamily="34" charset="0"/>
                <a:cs typeface="Times New Roman" panose="02020603050405020304" pitchFamily="18" charset="0"/>
              </a:rPr>
              <a:t>。</a:t>
            </a:r>
            <a:endParaRPr lang="zh-CN" altLang="zh-CN" sz="2400" kern="100" dirty="0">
              <a:latin typeface="Calibri" panose="020F0502020204030204" pitchFamily="34" charset="0"/>
              <a:cs typeface="Times New Roman" panose="02020603050405020304" pitchFamily="18" charset="0"/>
            </a:endParaRPr>
          </a:p>
        </p:txBody>
      </p:sp>
      <p:sp>
        <p:nvSpPr>
          <p:cNvPr id="7" name="矩形 6"/>
          <p:cNvSpPr/>
          <p:nvPr/>
        </p:nvSpPr>
        <p:spPr>
          <a:xfrm>
            <a:off x="522288" y="3419475"/>
            <a:ext cx="8107362" cy="1200150"/>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每个对象都有一组能唯一地标识它的特征：名字、描述、资源表和“实现”。其中，对象名是无二义性地标识该对象的一个字符串。</a:t>
            </a:r>
            <a:endParaRPr lang="zh-CN" altLang="zh-CN" sz="2400" kern="100" dirty="0">
              <a:latin typeface="Calibri" panose="020F0502020204030204" pitchFamily="34" charset="0"/>
              <a:cs typeface="Times New Roman" panose="02020603050405020304" pitchFamily="18" charset="0"/>
            </a:endParaRPr>
          </a:p>
        </p:txBody>
      </p:sp>
      <p:sp>
        <p:nvSpPr>
          <p:cNvPr id="152582" name="矩形 8"/>
          <p:cNvSpPr>
            <a:spLocks noChangeArrowheads="1"/>
          </p:cNvSpPr>
          <p:nvPr/>
        </p:nvSpPr>
        <p:spPr bwMode="auto">
          <a:xfrm>
            <a:off x="646113" y="4770438"/>
            <a:ext cx="79835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在设计标识软件对象的模式时，必须认识到对象在整个生命周期中一直都在演化，因此，所设计的标识模式必须能无歧义地标识每个对象的不同版本。</a:t>
            </a:r>
            <a:endParaRPr lang="zh-CN" altLang="en-US" sz="2400"/>
          </a:p>
        </p:txBody>
      </p:sp>
      <p:sp>
        <p:nvSpPr>
          <p:cNvPr id="10"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1"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矩形 7"/>
          <p:cNvSpPr>
            <a:spLocks noChangeArrowheads="1"/>
          </p:cNvSpPr>
          <p:nvPr/>
        </p:nvSpPr>
        <p:spPr bwMode="auto">
          <a:xfrm>
            <a:off x="755650" y="1101725"/>
            <a:ext cx="201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2. </a:t>
            </a:r>
            <a:r>
              <a:rPr lang="zh-CN" altLang="zh-CN" sz="2800"/>
              <a:t>版本控制</a:t>
            </a:r>
            <a:endParaRPr lang="zh-CN" altLang="zh-CN" sz="2800"/>
          </a:p>
        </p:txBody>
      </p:sp>
      <p:sp>
        <p:nvSpPr>
          <p:cNvPr id="9" name="矩形 8"/>
          <p:cNvSpPr/>
          <p:nvPr/>
        </p:nvSpPr>
        <p:spPr>
          <a:xfrm>
            <a:off x="936625" y="1757363"/>
            <a:ext cx="7577138" cy="2308225"/>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版本控制联合使用规程和工具，以管理在软件工程过程中所创建的配置对象的不同版本。借助于版本控制技术，用户能够通过选择适当的版本来指定软件系统的配置。实现这个目标的方法是，把属性和软件的每个版本关联起来，然后通过描述一组所期望的属性来指定和构造所需要的配置。</a:t>
            </a:r>
            <a:endParaRPr lang="zh-CN" altLang="zh-CN" sz="2400" kern="100" dirty="0">
              <a:latin typeface="Calibri" panose="020F0502020204030204" pitchFamily="34" charset="0"/>
              <a:cs typeface="Times New Roman" panose="02020603050405020304" pitchFamily="18" charset="0"/>
            </a:endParaRPr>
          </a:p>
        </p:txBody>
      </p:sp>
      <p:sp>
        <p:nvSpPr>
          <p:cNvPr id="10" name="矩形 9"/>
          <p:cNvSpPr/>
          <p:nvPr/>
        </p:nvSpPr>
        <p:spPr>
          <a:xfrm>
            <a:off x="936625" y="4240213"/>
            <a:ext cx="7543800" cy="1200150"/>
          </a:xfrm>
          <a:prstGeom prst="rect">
            <a:avLst/>
          </a:prstGeom>
          <a:ln>
            <a:solidFill>
              <a:srgbClr val="00B0F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上面提到的“属性”，既可以简单到仅是赋给每个配置对象的具体版本号，也可以复杂到是一个布尔变量串，其指明了施加到系统上的功能变化的具体类型。</a:t>
            </a:r>
            <a:endParaRPr lang="zh-CN" altLang="zh-CN" sz="2400" kern="100" dirty="0">
              <a:latin typeface="Calibri" panose="020F0502020204030204" pitchFamily="34" charset="0"/>
              <a:cs typeface="Times New Roman" panose="02020603050405020304" pitchFamily="18" charset="0"/>
            </a:endParaRPr>
          </a:p>
        </p:txBody>
      </p:sp>
      <p:sp>
        <p:nvSpPr>
          <p:cNvPr id="11"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2"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3"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7"/>
          <p:cNvSpPr>
            <a:spLocks noChangeArrowheads="1"/>
          </p:cNvSpPr>
          <p:nvPr/>
        </p:nvSpPr>
        <p:spPr bwMode="auto">
          <a:xfrm>
            <a:off x="546100" y="908050"/>
            <a:ext cx="201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3. </a:t>
            </a:r>
            <a:r>
              <a:rPr lang="zh-CN" altLang="zh-CN" sz="2800"/>
              <a:t>变化控制</a:t>
            </a:r>
            <a:endParaRPr lang="zh-CN" altLang="zh-CN" sz="2800"/>
          </a:p>
        </p:txBody>
      </p:sp>
      <p:sp>
        <p:nvSpPr>
          <p:cNvPr id="3" name="矩形 2"/>
          <p:cNvSpPr/>
          <p:nvPr/>
        </p:nvSpPr>
        <p:spPr>
          <a:xfrm>
            <a:off x="527050" y="2781300"/>
            <a:ext cx="8162925" cy="3170238"/>
          </a:xfrm>
          <a:prstGeom prst="rect">
            <a:avLst/>
          </a:prstGeom>
        </p:spPr>
        <p:txBody>
          <a:bodyPr>
            <a:spAutoFit/>
          </a:bodyPr>
          <a:lstStyle/>
          <a:p>
            <a:pPr algn="just" eaLnBrk="1" hangingPunct="1">
              <a:spcAft>
                <a:spcPts val="0"/>
              </a:spcAft>
              <a:defRPr/>
            </a:pPr>
            <a:r>
              <a:rPr lang="en-US" altLang="zh-CN" sz="2000" b="1" kern="100" dirty="0">
                <a:latin typeface="Calibri" panose="020F0502020204030204" pitchFamily="34" charset="0"/>
                <a:cs typeface="Times New Roman" panose="02020603050405020304" pitchFamily="18" charset="0"/>
              </a:rPr>
              <a:t>         </a:t>
            </a:r>
            <a:r>
              <a:rPr lang="zh-CN" altLang="zh-CN" sz="2000" b="1" kern="100" dirty="0">
                <a:latin typeface="Calibri" panose="020F0502020204030204" pitchFamily="34" charset="0"/>
                <a:cs typeface="Times New Roman" panose="02020603050405020304" pitchFamily="18" charset="0"/>
              </a:rPr>
              <a:t>典型的变化控制过程如下：</a:t>
            </a:r>
            <a:endParaRPr lang="en-US" altLang="zh-CN" sz="2000" b="1"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接到变化请求之后，首先评估该变化在技术方面的得失、可能产生的副作用、对其他配置对象和系统功能的整体影响以及估算出的修改成本。评估的结果形成“变化报告”，该报告供“变化控制审批者”审阅。</a:t>
            </a:r>
            <a:endParaRPr lang="en-US" altLang="zh-CN"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所谓变化控制审批者既可以是一个人也可以由一组人组成，其对变化的状态和优先级做最终决策。为每个被批准的变化都生成一个“工程变化命令”，其描述将要实现的变化，必须遵守的约束以及复审和审计的标准。把要修改的对象从项目数据库中“提取（</a:t>
            </a:r>
            <a:r>
              <a:rPr lang="en-US" altLang="zh-CN" kern="100" dirty="0">
                <a:latin typeface="Calibri" panose="020F0502020204030204" pitchFamily="34" charset="0"/>
                <a:cs typeface="Times New Roman" panose="02020603050405020304" pitchFamily="18" charset="0"/>
              </a:rPr>
              <a:t>check out</a:t>
            </a:r>
            <a:r>
              <a:rPr lang="zh-CN" altLang="zh-CN" kern="100" dirty="0">
                <a:latin typeface="Calibri" panose="020F0502020204030204" pitchFamily="34" charset="0"/>
                <a:cs typeface="Times New Roman" panose="02020603050405020304" pitchFamily="18" charset="0"/>
              </a:rPr>
              <a:t>）”出来，进行修改并应用适当的</a:t>
            </a:r>
            <a:r>
              <a:rPr lang="en-US" altLang="zh-CN" kern="100" dirty="0">
                <a:latin typeface="Calibri" panose="020F0502020204030204" pitchFamily="34" charset="0"/>
                <a:cs typeface="Times New Roman" panose="02020603050405020304" pitchFamily="18" charset="0"/>
              </a:rPr>
              <a:t>SQA</a:t>
            </a:r>
            <a:r>
              <a:rPr lang="zh-CN" altLang="zh-CN" kern="100" dirty="0">
                <a:latin typeface="Calibri" panose="020F0502020204030204" pitchFamily="34" charset="0"/>
                <a:cs typeface="Times New Roman" panose="02020603050405020304" pitchFamily="18" charset="0"/>
              </a:rPr>
              <a:t>活动。</a:t>
            </a:r>
            <a:endParaRPr lang="en-US" altLang="zh-CN"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最后，把修改后的对象“提交（</a:t>
            </a:r>
            <a:r>
              <a:rPr lang="en-US" altLang="zh-CN" kern="100" dirty="0">
                <a:latin typeface="Calibri" panose="020F0502020204030204" pitchFamily="34" charset="0"/>
                <a:cs typeface="Times New Roman" panose="02020603050405020304" pitchFamily="18" charset="0"/>
              </a:rPr>
              <a:t>check in</a:t>
            </a:r>
            <a:r>
              <a:rPr lang="zh-CN" altLang="zh-CN" kern="100" dirty="0">
                <a:latin typeface="Calibri" panose="020F0502020204030204" pitchFamily="34" charset="0"/>
                <a:cs typeface="Times New Roman" panose="02020603050405020304" pitchFamily="18" charset="0"/>
              </a:rPr>
              <a:t>）”进数据库，并用适当的版本控制机制创建该软件的下一个版本。</a:t>
            </a:r>
            <a:endParaRPr lang="zh-CN" altLang="en-US" dirty="0">
              <a:latin typeface="Arial" panose="020B0604020202020204" pitchFamily="34" charset="0"/>
            </a:endParaRPr>
          </a:p>
        </p:txBody>
      </p:sp>
      <p:sp>
        <p:nvSpPr>
          <p:cNvPr id="7" name="矩形 6"/>
          <p:cNvSpPr/>
          <p:nvPr/>
        </p:nvSpPr>
        <p:spPr>
          <a:xfrm>
            <a:off x="571500" y="1450975"/>
            <a:ext cx="7913688" cy="1200150"/>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对于大型软件开发项目来说，无控制的变化将迅速导致混乱。变化控制把人的规程和自动工具结合起来，以提供一个控制变化的机制</a:t>
            </a:r>
            <a:r>
              <a:rPr lang="zh-CN" altLang="zh-CN" sz="2000" kern="100" dirty="0">
                <a:latin typeface="Calibri" panose="020F0502020204030204" pitchFamily="34" charset="0"/>
                <a:cs typeface="Times New Roman" panose="02020603050405020304" pitchFamily="18" charset="0"/>
              </a:rPr>
              <a:t>。</a:t>
            </a:r>
            <a:endParaRPr lang="zh-CN" altLang="en-US" sz="2000" dirty="0">
              <a:latin typeface="Arial" panose="020B0604020202020204" pitchFamily="34"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0713" y="3230563"/>
            <a:ext cx="8147050" cy="2862262"/>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在一个软件配置项变成基线之前，仅需应用非正式的变化控制。该配置对象的开发者可以对它进行任何合理的修改（只要修改不会影响到开发者工作范围之外的系统需求）。一旦该对象经过了正式技术复审并获得批准，就创建了一个基线。而一旦一个软件配置项变成了基线，就开始实施项目级的变化控制。现在，为了进行修改开发者必须获得项目管理者的批准（如果变化是“局部的”），如果变化影响到其他软件配置项，还必须得到变化控制审批者的批准。在某些情况下，可以省略正式的变化请求、变化报告和工程变化命令，但是，必须评估每个变化并且跟踪和复审所有变化。</a:t>
            </a:r>
            <a:endParaRPr lang="zh-CN" altLang="zh-CN" sz="2000" kern="100" dirty="0">
              <a:latin typeface="Calibri" panose="020F0502020204030204" pitchFamily="34" charset="0"/>
              <a:cs typeface="Times New Roman" panose="02020603050405020304" pitchFamily="18" charset="0"/>
            </a:endParaRPr>
          </a:p>
        </p:txBody>
      </p:sp>
      <p:sp>
        <p:nvSpPr>
          <p:cNvPr id="7" name="矩形 6"/>
          <p:cNvSpPr/>
          <p:nvPr/>
        </p:nvSpPr>
        <p:spPr>
          <a:xfrm>
            <a:off x="614363" y="1519238"/>
            <a:ext cx="8096250" cy="1570037"/>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提交”和“提取”过程实现了变化控制的两个主要功能——访问控制和同步控制。访问控制决定哪个软件工程师有权访问和修改一个特定的配置对象，同步控制有助于保证由两名不同的软件工程师完成的并行修改不会相互覆盖。</a:t>
            </a:r>
            <a:endParaRPr lang="zh-CN" altLang="en-US" sz="2400" dirty="0">
              <a:latin typeface="Arial" panose="020B0604020202020204" pitchFamily="34"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
        <p:nvSpPr>
          <p:cNvPr id="158727" name="矩形 11"/>
          <p:cNvSpPr>
            <a:spLocks noChangeArrowheads="1"/>
          </p:cNvSpPr>
          <p:nvPr/>
        </p:nvSpPr>
        <p:spPr bwMode="auto">
          <a:xfrm>
            <a:off x="546100" y="908050"/>
            <a:ext cx="201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3. </a:t>
            </a:r>
            <a:r>
              <a:rPr lang="zh-CN" altLang="zh-CN" sz="2800"/>
              <a:t>变化控制</a:t>
            </a:r>
            <a:endParaRPr lang="zh-CN" altLang="zh-CN" sz="28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矩形 7"/>
          <p:cNvSpPr>
            <a:spLocks noChangeArrowheads="1"/>
          </p:cNvSpPr>
          <p:nvPr/>
        </p:nvSpPr>
        <p:spPr bwMode="auto">
          <a:xfrm>
            <a:off x="611188" y="1001713"/>
            <a:ext cx="20208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4. </a:t>
            </a:r>
            <a:r>
              <a:rPr lang="zh-CN" altLang="zh-CN" sz="2800"/>
              <a:t>配置审计</a:t>
            </a:r>
            <a:endParaRPr lang="zh-CN" altLang="zh-CN" sz="2800"/>
          </a:p>
        </p:txBody>
      </p:sp>
      <p:sp>
        <p:nvSpPr>
          <p:cNvPr id="3" name="矩形 2"/>
          <p:cNvSpPr/>
          <p:nvPr/>
        </p:nvSpPr>
        <p:spPr>
          <a:xfrm>
            <a:off x="800100" y="3228975"/>
            <a:ext cx="7599363" cy="2554288"/>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正式的技术复审（见</a:t>
            </a:r>
            <a:r>
              <a:rPr lang="en-US" altLang="zh-CN" sz="2000" kern="100" dirty="0">
                <a:latin typeface="Calibri" panose="020F0502020204030204" pitchFamily="34" charset="0"/>
                <a:cs typeface="Times New Roman" panose="02020603050405020304" pitchFamily="18" charset="0"/>
              </a:rPr>
              <a:t>13.5.2</a:t>
            </a:r>
            <a:r>
              <a:rPr lang="zh-CN" altLang="zh-CN" sz="2000" kern="100" dirty="0">
                <a:latin typeface="Calibri" panose="020F0502020204030204" pitchFamily="34" charset="0"/>
                <a:cs typeface="Times New Roman" panose="02020603050405020304" pitchFamily="18" charset="0"/>
              </a:rPr>
              <a:t>节）关注被修改后的配置对象的技术正确性。复审者审查该对象以确定它与其他软件配置项的一致性，并检查是否有遗漏或副作用。</a:t>
            </a:r>
            <a:endParaRPr lang="zh-CN" altLang="zh-CN" sz="2000" kern="100" dirty="0">
              <a:latin typeface="Calibri" panose="020F0502020204030204" pitchFamily="34" charset="0"/>
              <a:cs typeface="Times New Roman" panose="02020603050405020304" pitchFamily="18" charset="0"/>
            </a:endParaRPr>
          </a:p>
          <a:p>
            <a:pPr eaLnBrk="1" hangingPunct="1">
              <a:defRPr/>
            </a:pPr>
            <a:r>
              <a:rPr lang="en-US" altLang="zh-CN" sz="2000" dirty="0">
                <a:latin typeface="Calibri" panose="020F0502020204030204" pitchFamily="34" charset="0"/>
                <a:cs typeface="Times New Roman" panose="02020603050405020304" pitchFamily="18" charset="0"/>
              </a:rPr>
              <a:t>         </a:t>
            </a:r>
            <a:r>
              <a:rPr lang="zh-CN" altLang="zh-CN" sz="2000" dirty="0">
                <a:latin typeface="Calibri" panose="020F0502020204030204" pitchFamily="34" charset="0"/>
                <a:cs typeface="Times New Roman" panose="02020603050405020304" pitchFamily="18" charset="0"/>
              </a:rPr>
              <a:t>软件配置审计通过评估配置对象的那些通常不在复审过程中考虑的特征（例如修改时是否遵循了软件工程标准，是否在该配置项中显著地标明了所做的修改，是否注明了修改日期和修改者，是否适当地更新了所有相关的软件配置项，是否遵循了标注变化、记录变化和报告变化的规程），而成为对正式技术复审的补充。</a:t>
            </a:r>
            <a:endParaRPr lang="zh-CN" altLang="en-US" sz="2000" dirty="0">
              <a:latin typeface="Arial" panose="020B0604020202020204" pitchFamily="34" charset="0"/>
            </a:endParaRPr>
          </a:p>
        </p:txBody>
      </p:sp>
      <p:sp>
        <p:nvSpPr>
          <p:cNvPr id="7" name="矩形 6"/>
          <p:cNvSpPr/>
          <p:nvPr/>
        </p:nvSpPr>
        <p:spPr>
          <a:xfrm>
            <a:off x="800100" y="1751013"/>
            <a:ext cx="7599363" cy="1200150"/>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为了确保适当地实现了所需要的变化，通常从下述两方面采取措施：</a:t>
            </a:r>
            <a:r>
              <a:rPr lang="en-US" altLang="zh-CN" sz="2400" kern="100" dirty="0">
                <a:latin typeface="Calibri" panose="020F0502020204030204" pitchFamily="34" charset="0"/>
                <a:cs typeface="Times New Roman" panose="02020603050405020304" pitchFamily="18" charset="0"/>
              </a:rPr>
              <a:t>  </a:t>
            </a:r>
            <a:endParaRPr lang="en-US"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①正式的技术复审； ②软件配置审计。</a:t>
            </a:r>
            <a:endParaRPr lang="zh-CN" altLang="zh-CN" sz="2400" kern="100" dirty="0">
              <a:latin typeface="Calibri" panose="020F0502020204030204" pitchFamily="34" charset="0"/>
              <a:cs typeface="Times New Roman" panose="02020603050405020304" pitchFamily="18"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13.1.2 </a:t>
            </a:r>
            <a:r>
              <a:rPr lang="zh-CN" altLang="en-US" sz="2400" dirty="0" smtClean="0">
                <a:solidFill>
                  <a:srgbClr val="D9D9D9"/>
                </a:solidFill>
                <a:latin typeface="+mn-ea"/>
                <a:ea typeface="+mn-ea"/>
              </a:rPr>
              <a:t>功能点技术</a:t>
            </a:r>
            <a:endParaRPr lang="zh-CN" altLang="en-US" sz="2400" dirty="0">
              <a:solidFill>
                <a:srgbClr val="D9D9D9"/>
              </a:solidFill>
              <a:latin typeface="+mn-ea"/>
              <a:ea typeface="+mn-ea"/>
            </a:endParaRPr>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2" name="矩形 1"/>
          <p:cNvSpPr/>
          <p:nvPr/>
        </p:nvSpPr>
        <p:spPr>
          <a:xfrm>
            <a:off x="250825" y="836613"/>
            <a:ext cx="3897313" cy="584200"/>
          </a:xfrm>
          <a:prstGeom prst="rect">
            <a:avLst/>
          </a:prstGeom>
        </p:spPr>
        <p:txBody>
          <a:bodyPr wrap="none">
            <a:spAutoFit/>
          </a:bodyPr>
          <a:lstStyle/>
          <a:p>
            <a:pPr eaLnBrk="1" hangingPunct="1">
              <a:spcBef>
                <a:spcPct val="50000"/>
              </a:spcBef>
              <a:buFont typeface="Wingdings" panose="05000000000000000000" pitchFamily="2" charset="2"/>
              <a:buNone/>
              <a:defRPr/>
            </a:pPr>
            <a:r>
              <a:rPr kumimoji="1" lang="en-US" altLang="zh-CN" sz="3200" dirty="0">
                <a:solidFill>
                  <a:srgbClr val="9999CC">
                    <a:lumMod val="50000"/>
                  </a:srgbClr>
                </a:solidFill>
                <a:latin typeface="+mn-ea"/>
                <a:ea typeface="+mn-ea"/>
              </a:rPr>
              <a:t> </a:t>
            </a:r>
            <a:r>
              <a:rPr kumimoji="1" lang="en-US" altLang="zh-CN" sz="3200" b="1" dirty="0">
                <a:latin typeface="+mn-ea"/>
                <a:ea typeface="+mn-ea"/>
              </a:rPr>
              <a:t>13.1.2 </a:t>
            </a:r>
            <a:r>
              <a:rPr kumimoji="1" lang="zh-CN" altLang="en-US" sz="3200" b="1" dirty="0">
                <a:latin typeface="+mn-ea"/>
                <a:ea typeface="+mn-ea"/>
              </a:rPr>
              <a:t>功能点技术</a:t>
            </a:r>
            <a:endParaRPr kumimoji="1" lang="zh-CN" altLang="en-US" sz="3200" b="1" dirty="0">
              <a:latin typeface="+mn-ea"/>
              <a:ea typeface="+mn-ea"/>
            </a:endParaRPr>
          </a:p>
        </p:txBody>
      </p:sp>
      <p:sp>
        <p:nvSpPr>
          <p:cNvPr id="5" name="矩形 4"/>
          <p:cNvSpPr/>
          <p:nvPr/>
        </p:nvSpPr>
        <p:spPr>
          <a:xfrm>
            <a:off x="468313" y="2401888"/>
            <a:ext cx="2335212" cy="522287"/>
          </a:xfrm>
          <a:prstGeom prst="rect">
            <a:avLst/>
          </a:prstGeom>
        </p:spPr>
        <p:txBody>
          <a:bodyPr wrap="none">
            <a:spAutoFit/>
          </a:bodyPr>
          <a:lstStyle/>
          <a:p>
            <a:pPr algn="just" eaLnBrk="1" hangingPunct="1">
              <a:spcAft>
                <a:spcPts val="0"/>
              </a:spcAft>
              <a:defRPr/>
            </a:pPr>
            <a:r>
              <a:rPr lang="en-US" altLang="zh-CN" sz="2800" kern="100" dirty="0">
                <a:latin typeface="Calibri" panose="020F0502020204030204" pitchFamily="34" charset="0"/>
                <a:cs typeface="Times New Roman" panose="02020603050405020304" pitchFamily="18" charset="0"/>
              </a:rPr>
              <a:t>1. </a:t>
            </a:r>
            <a:r>
              <a:rPr lang="zh-CN" altLang="zh-CN" sz="2800" kern="100" dirty="0">
                <a:latin typeface="Calibri" panose="020F0502020204030204" pitchFamily="34" charset="0"/>
                <a:cs typeface="Times New Roman" panose="02020603050405020304" pitchFamily="18" charset="0"/>
              </a:rPr>
              <a:t>信息域特性</a:t>
            </a:r>
            <a:endParaRPr lang="zh-CN" altLang="zh-CN" sz="2800" kern="100" dirty="0">
              <a:latin typeface="Calibri" panose="020F0502020204030204" pitchFamily="34" charset="0"/>
              <a:cs typeface="Times New Roman" panose="02020603050405020304" pitchFamily="18" charset="0"/>
            </a:endParaRPr>
          </a:p>
        </p:txBody>
      </p:sp>
      <p:sp>
        <p:nvSpPr>
          <p:cNvPr id="7" name="矩形 6"/>
          <p:cNvSpPr/>
          <p:nvPr/>
        </p:nvSpPr>
        <p:spPr>
          <a:xfrm>
            <a:off x="457200" y="3054350"/>
            <a:ext cx="8404225" cy="2862263"/>
          </a:xfrm>
          <a:prstGeom prst="rect">
            <a:avLst/>
          </a:prstGeom>
        </p:spPr>
        <p:txBody>
          <a:bodyPr>
            <a:spAutoFit/>
          </a:bodyPr>
          <a:lstStyle/>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1</a:t>
            </a:r>
            <a:r>
              <a:rPr lang="zh-CN" altLang="zh-CN" sz="2000" kern="100" dirty="0">
                <a:latin typeface="Calibri" panose="020F0502020204030204" pitchFamily="34" charset="0"/>
                <a:cs typeface="Times New Roman" panose="02020603050405020304" pitchFamily="18" charset="0"/>
              </a:rPr>
              <a:t>） 输入项数</a:t>
            </a: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用户向软件输入的项数，这些输入给软件提供面向应用的数据。</a:t>
            </a:r>
            <a:endParaRPr lang="en-US"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2</a:t>
            </a:r>
            <a:r>
              <a:rPr lang="zh-CN" altLang="zh-CN" sz="2000" kern="100" dirty="0">
                <a:latin typeface="Calibri" panose="020F0502020204030204" pitchFamily="34" charset="0"/>
                <a:cs typeface="Times New Roman" panose="02020603050405020304" pitchFamily="18" charset="0"/>
              </a:rPr>
              <a:t>） 输出项数</a:t>
            </a: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软件向用户输出的项数，它们向用户提供面向应用的信息，（</a:t>
            </a:r>
            <a:r>
              <a:rPr lang="en-US" altLang="zh-CN" sz="2000" kern="100" dirty="0">
                <a:latin typeface="Calibri" panose="020F0502020204030204" pitchFamily="34" charset="0"/>
                <a:cs typeface="Times New Roman" panose="02020603050405020304" pitchFamily="18" charset="0"/>
              </a:rPr>
              <a:t>3</a:t>
            </a:r>
            <a:r>
              <a:rPr lang="zh-CN" altLang="zh-CN" sz="2000" kern="100" dirty="0">
                <a:latin typeface="Calibri" panose="020F0502020204030204" pitchFamily="34" charset="0"/>
                <a:cs typeface="Times New Roman" panose="02020603050405020304" pitchFamily="18" charset="0"/>
              </a:rPr>
              <a:t>） 查询数</a:t>
            </a: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查询即是一次联机输入，它导致软件以联机输出方式产生某种即时响应。</a:t>
            </a:r>
            <a:endParaRPr lang="zh-CN"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4</a:t>
            </a:r>
            <a:r>
              <a:rPr lang="zh-CN" altLang="zh-CN" sz="2000" kern="100" dirty="0">
                <a:latin typeface="Calibri" panose="020F0502020204030204" pitchFamily="34" charset="0"/>
                <a:cs typeface="Times New Roman" panose="02020603050405020304" pitchFamily="18" charset="0"/>
              </a:rPr>
              <a:t>） 主文件数：逻辑主文件（即数据的一个逻辑组合，它可能是大型数据库的一部分或是一个独立的文件）的数目。</a:t>
            </a:r>
            <a:endParaRPr lang="zh-CN" altLang="zh-CN" sz="20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000" kern="100" dirty="0">
                <a:latin typeface="Calibri" panose="020F0502020204030204" pitchFamily="34" charset="0"/>
                <a:cs typeface="Times New Roman" panose="02020603050405020304" pitchFamily="18" charset="0"/>
              </a:rPr>
              <a:t>（</a:t>
            </a:r>
            <a:r>
              <a:rPr lang="en-US" altLang="zh-CN" sz="2000" kern="100" dirty="0">
                <a:latin typeface="Calibri" panose="020F0502020204030204" pitchFamily="34" charset="0"/>
                <a:cs typeface="Times New Roman" panose="02020603050405020304" pitchFamily="18" charset="0"/>
              </a:rPr>
              <a:t>5</a:t>
            </a:r>
            <a:r>
              <a:rPr lang="zh-CN" altLang="zh-CN" sz="2000" kern="100" dirty="0">
                <a:latin typeface="Calibri" panose="020F0502020204030204" pitchFamily="34" charset="0"/>
                <a:cs typeface="Times New Roman" panose="02020603050405020304" pitchFamily="18" charset="0"/>
              </a:rPr>
              <a:t>） 外部接口数：机器可读的全部接口（例如，磁盘或磁带上的数据文件）的数量，用这些接口把信息传送给另一个系统。</a:t>
            </a:r>
            <a:endParaRPr lang="zh-CN" altLang="zh-CN" sz="2000" kern="100" dirty="0">
              <a:latin typeface="Calibri" panose="020F0502020204030204" pitchFamily="34" charset="0"/>
              <a:cs typeface="Times New Roman" panose="02020603050405020304" pitchFamily="18" charset="0"/>
            </a:endParaRPr>
          </a:p>
        </p:txBody>
      </p:sp>
      <p:sp>
        <p:nvSpPr>
          <p:cNvPr id="9" name="矩形 8"/>
          <p:cNvSpPr/>
          <p:nvPr/>
        </p:nvSpPr>
        <p:spPr>
          <a:xfrm>
            <a:off x="2746375" y="2452688"/>
            <a:ext cx="5065713" cy="461962"/>
          </a:xfrm>
          <a:prstGeom prst="rect">
            <a:avLst/>
          </a:prstGeom>
        </p:spPr>
        <p:txBody>
          <a:bodyPr wrap="none">
            <a:spAutoFit/>
          </a:bodyPr>
          <a:lstStyle/>
          <a:p>
            <a:pPr algn="just" eaLnBrk="1" hangingPunct="1">
              <a:spcAft>
                <a:spcPts val="0"/>
              </a:spcAft>
              <a:defRPr/>
            </a:pPr>
            <a:r>
              <a:rPr lang="zh-CN" altLang="zh-CN" sz="2400" b="1" kern="100" dirty="0">
                <a:solidFill>
                  <a:srgbClr val="FF0000"/>
                </a:solidFill>
                <a:latin typeface="Calibri" panose="020F0502020204030204" pitchFamily="34" charset="0"/>
                <a:cs typeface="Times New Roman" panose="02020603050405020304" pitchFamily="18" charset="0"/>
              </a:rPr>
              <a:t>功能点技术定义了信息域的</a:t>
            </a:r>
            <a:r>
              <a:rPr lang="en-US" altLang="zh-CN" sz="2400" b="1" kern="100" dirty="0">
                <a:solidFill>
                  <a:srgbClr val="FF0000"/>
                </a:solidFill>
                <a:latin typeface="Calibri" panose="020F0502020204030204" pitchFamily="34" charset="0"/>
                <a:cs typeface="Times New Roman" panose="02020603050405020304" pitchFamily="18" charset="0"/>
              </a:rPr>
              <a:t>5</a:t>
            </a:r>
            <a:r>
              <a:rPr lang="zh-CN" altLang="zh-CN" sz="2400" b="1" kern="100" dirty="0">
                <a:solidFill>
                  <a:srgbClr val="FF0000"/>
                </a:solidFill>
                <a:latin typeface="Calibri" panose="020F0502020204030204" pitchFamily="34" charset="0"/>
                <a:cs typeface="Times New Roman" panose="02020603050405020304" pitchFamily="18" charset="0"/>
              </a:rPr>
              <a:t>个特性</a:t>
            </a:r>
            <a:r>
              <a:rPr lang="en-US" altLang="zh-CN" sz="2400" b="1" kern="100" dirty="0">
                <a:solidFill>
                  <a:schemeClr val="tx2">
                    <a:lumMod val="75000"/>
                  </a:schemeClr>
                </a:solidFill>
                <a:latin typeface="Calibri" panose="020F0502020204030204" pitchFamily="34" charset="0"/>
                <a:cs typeface="Times New Roman" panose="02020603050405020304" pitchFamily="18" charset="0"/>
              </a:rPr>
              <a:t>:</a:t>
            </a:r>
            <a:endParaRPr lang="en-US" altLang="zh-CN" sz="2400" b="1" kern="100" dirty="0">
              <a:solidFill>
                <a:schemeClr val="tx2">
                  <a:lumMod val="75000"/>
                </a:schemeClr>
              </a:solidFill>
              <a:latin typeface="Calibri" panose="020F0502020204030204" pitchFamily="34" charset="0"/>
              <a:cs typeface="Times New Roman" panose="02020603050405020304" pitchFamily="18" charset="0"/>
            </a:endParaRPr>
          </a:p>
        </p:txBody>
      </p:sp>
      <p:sp>
        <p:nvSpPr>
          <p:cNvPr id="15368" name="矩形 9"/>
          <p:cNvSpPr>
            <a:spLocks noChangeArrowheads="1"/>
          </p:cNvSpPr>
          <p:nvPr/>
        </p:nvSpPr>
        <p:spPr bwMode="auto">
          <a:xfrm>
            <a:off x="506413" y="1492250"/>
            <a:ext cx="8315325" cy="831850"/>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Calibri" panose="020F0502020204030204" pitchFamily="34" charset="0"/>
                <a:cs typeface="Times New Roman" panose="02020603050405020304" pitchFamily="18" charset="0"/>
              </a:rPr>
              <a:t>         </a:t>
            </a:r>
            <a:r>
              <a:rPr lang="zh-CN" altLang="zh-CN" sz="2400" dirty="0">
                <a:latin typeface="Calibri" panose="020F0502020204030204" pitchFamily="34" charset="0"/>
                <a:cs typeface="Times New Roman" panose="02020603050405020304" pitchFamily="18" charset="0"/>
              </a:rPr>
              <a:t>依据对软件信息域特性和软件复杂性的评估结果，估算软件规模。这种方法用功能点（</a:t>
            </a:r>
            <a:r>
              <a:rPr lang="en-US" altLang="zh-CN" sz="2400" dirty="0">
                <a:latin typeface="Calibri" panose="020F0502020204030204" pitchFamily="34" charset="0"/>
                <a:cs typeface="Times New Roman" panose="02020603050405020304" pitchFamily="18" charset="0"/>
              </a:rPr>
              <a:t>FP</a:t>
            </a:r>
            <a:r>
              <a:rPr lang="zh-CN" altLang="zh-CN" sz="2400" dirty="0">
                <a:latin typeface="Calibri" panose="020F0502020204030204" pitchFamily="34" charset="0"/>
                <a:cs typeface="Times New Roman" panose="02020603050405020304" pitchFamily="18" charset="0"/>
              </a:rPr>
              <a:t>）为单位度量软件规模。</a:t>
            </a:r>
            <a:endParaRPr lang="zh-CN" altLang="en-US" sz="2400" dirty="0"/>
          </a:p>
        </p:txBody>
      </p:sp>
      <p:sp>
        <p:nvSpPr>
          <p:cNvPr id="11" name="标题 3"/>
          <p:cNvSpPr txBox="1"/>
          <p:nvPr/>
        </p:nvSpPr>
        <p:spPr bwMode="auto">
          <a:xfrm>
            <a:off x="457200" y="-17463"/>
            <a:ext cx="8229600" cy="85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kumimoji="1" lang="en-US" altLang="zh-CN" dirty="0" smtClean="0">
                <a:solidFill>
                  <a:srgbClr val="9999CC">
                    <a:lumMod val="50000"/>
                  </a:srgbClr>
                </a:solidFill>
                <a:latin typeface="+mn-ea"/>
                <a:ea typeface="+mn-ea"/>
              </a:rPr>
              <a:t> </a:t>
            </a:r>
            <a:r>
              <a:rPr kumimoji="1" lang="en-US" altLang="zh-CN" b="1" dirty="0" smtClean="0">
                <a:latin typeface="+mn-ea"/>
                <a:ea typeface="+mn-ea"/>
              </a:rPr>
              <a:t>13.1 </a:t>
            </a:r>
            <a:r>
              <a:rPr kumimoji="1" lang="zh-CN" altLang="en-US" b="1" dirty="0" smtClean="0">
                <a:latin typeface="+mn-ea"/>
                <a:ea typeface="+mn-ea"/>
              </a:rPr>
              <a:t>估算软件规模</a:t>
            </a:r>
            <a:endParaRPr lang="zh-CN" altLang="en-US" b="1" dirty="0" smtClean="0">
              <a:latin typeface="+mn-ea"/>
              <a:ea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7"/>
          <p:cNvSpPr>
            <a:spLocks noChangeArrowheads="1"/>
          </p:cNvSpPr>
          <p:nvPr/>
        </p:nvSpPr>
        <p:spPr bwMode="auto">
          <a:xfrm>
            <a:off x="585788" y="966788"/>
            <a:ext cx="20193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t>5. </a:t>
            </a:r>
            <a:r>
              <a:rPr lang="zh-CN" altLang="zh-CN" sz="2800"/>
              <a:t>状态报告</a:t>
            </a:r>
            <a:endParaRPr lang="zh-CN" altLang="zh-CN" sz="2800"/>
          </a:p>
        </p:txBody>
      </p:sp>
      <p:sp>
        <p:nvSpPr>
          <p:cNvPr id="3" name="矩形 2"/>
          <p:cNvSpPr/>
          <p:nvPr/>
        </p:nvSpPr>
        <p:spPr>
          <a:xfrm>
            <a:off x="684213" y="3548063"/>
            <a:ext cx="8002587" cy="2247900"/>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配置状态报告对大型软件开发项目的成功有重大贡献。当大量人员在一起工作时，可能一个人并不知道另一个人在做什么。两名开发人员可能试图按照相互冲突的想法去修改同一个软件配置项；软件工程队伍可能耗费几个人月的工作量根据过时的硬件规格说明开发软件；察觉到所建议的修改有严重副作用的人可能还不知道该项修改正在进行。配置状态报告通过改善所有相关人员之间的通信，帮助消除这些问题。</a:t>
            </a:r>
            <a:endParaRPr lang="zh-CN" altLang="zh-CN" sz="2000" kern="100" dirty="0">
              <a:latin typeface="Calibri" panose="020F0502020204030204" pitchFamily="34" charset="0"/>
              <a:cs typeface="Times New Roman" panose="02020603050405020304" pitchFamily="18" charset="0"/>
            </a:endParaRPr>
          </a:p>
        </p:txBody>
      </p:sp>
      <p:sp>
        <p:nvSpPr>
          <p:cNvPr id="7" name="矩形 6"/>
          <p:cNvSpPr/>
          <p:nvPr/>
        </p:nvSpPr>
        <p:spPr>
          <a:xfrm>
            <a:off x="684213" y="1641475"/>
            <a:ext cx="8002587" cy="1570038"/>
          </a:xfrm>
          <a:prstGeom prst="rect">
            <a:avLst/>
          </a:prstGeom>
          <a:ln>
            <a:solidFill>
              <a:srgbClr val="C00000"/>
            </a:solidFill>
          </a:ln>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书写配置状态报告是软件配置管理的一项任务，它回答下述问题：</a:t>
            </a:r>
            <a:endParaRPr lang="en-US" altLang="zh-CN" sz="2400" kern="100" dirty="0">
              <a:latin typeface="Calibri" panose="020F0502020204030204" pitchFamily="34" charset="0"/>
              <a:cs typeface="Times New Roman" panose="02020603050405020304" pitchFamily="18" charset="0"/>
            </a:endParaRPr>
          </a:p>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①发生了什么事？ ②谁做的这件事？③这件事是什么时候发生的？</a:t>
            </a: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④它将影响哪些其他事物？</a:t>
            </a:r>
            <a:endParaRPr lang="zh-CN" altLang="zh-CN" sz="2400" kern="100" dirty="0">
              <a:latin typeface="Calibri" panose="020F0502020204030204" pitchFamily="34" charset="0"/>
              <a:cs typeface="Times New Roman" panose="02020603050405020304" pitchFamily="18"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39750" y="1484630"/>
            <a:ext cx="8242300" cy="3969385"/>
          </a:xfrm>
          <a:prstGeom prst="rect">
            <a:avLst/>
          </a:prstGeom>
          <a:ln>
            <a:solidFill>
              <a:srgbClr val="C00000"/>
            </a:solidFill>
          </a:ln>
        </p:spPr>
        <p:txBody>
          <a:bodyPr wrap="square">
            <a:spAutoFit/>
          </a:bodyPr>
          <a:lstStyle/>
          <a:p>
            <a:pPr algn="just" eaLnBrk="1" hangingPunct="1">
              <a:lnSpc>
                <a:spcPct val="150000"/>
              </a:lnSpc>
              <a:spcAft>
                <a:spcPts val="0"/>
              </a:spcAft>
              <a:defRPr/>
            </a:pPr>
            <a:r>
              <a:rPr lang="zh-CN" altLang="en-US" sz="2800" kern="100" dirty="0" smtClean="0">
                <a:latin typeface="Calibri" panose="020F0502020204030204" pitchFamily="34" charset="0"/>
                <a:cs typeface="Times New Roman" panose="02020603050405020304" pitchFamily="18" charset="0"/>
              </a:rPr>
              <a:t>   常用</a:t>
            </a:r>
            <a:r>
              <a:rPr lang="zh-CN" altLang="en-US" sz="2800" kern="100" dirty="0">
                <a:latin typeface="Calibri" panose="020F0502020204030204" pitchFamily="34" charset="0"/>
                <a:cs typeface="Times New Roman" panose="02020603050405020304" pitchFamily="18" charset="0"/>
              </a:rPr>
              <a:t>的软件配置管理工具分为两大类</a:t>
            </a:r>
            <a:r>
              <a:rPr lang="zh-CN" altLang="en-US" sz="2800" kern="100" dirty="0" smtClean="0">
                <a:latin typeface="Calibri" panose="020F0502020204030204" pitchFamily="34" charset="0"/>
                <a:cs typeface="Times New Roman" panose="02020603050405020304" pitchFamily="18" charset="0"/>
              </a:rPr>
              <a:t>：一类</a:t>
            </a:r>
            <a:r>
              <a:rPr lang="zh-CN" altLang="en-US" sz="2800" kern="100" dirty="0">
                <a:latin typeface="Calibri" panose="020F0502020204030204" pitchFamily="34" charset="0"/>
                <a:cs typeface="Times New Roman" panose="02020603050405020304" pitchFamily="18" charset="0"/>
              </a:rPr>
              <a:t>是付费商业软件，一类是开源</a:t>
            </a:r>
            <a:r>
              <a:rPr lang="zh-CN" altLang="en-US" sz="2800" kern="100" dirty="0" smtClean="0">
                <a:latin typeface="Calibri" panose="020F0502020204030204" pitchFamily="34" charset="0"/>
                <a:cs typeface="Times New Roman" panose="02020603050405020304" pitchFamily="18" charset="0"/>
              </a:rPr>
              <a:t>软件</a:t>
            </a:r>
            <a:endParaRPr lang="en-US" altLang="zh-CN" sz="2800" kern="100" dirty="0" smtClean="0">
              <a:latin typeface="Calibri" panose="020F0502020204030204" pitchFamily="34" charset="0"/>
              <a:cs typeface="Times New Roman" panose="02020603050405020304" pitchFamily="18" charset="0"/>
            </a:endParaRPr>
          </a:p>
          <a:p>
            <a:pPr algn="just" eaLnBrk="1" hangingPunct="1">
              <a:lnSpc>
                <a:spcPct val="150000"/>
              </a:lnSpc>
              <a:spcAft>
                <a:spcPts val="0"/>
              </a:spcAft>
              <a:defRPr/>
            </a:pPr>
            <a:r>
              <a:rPr lang="en-US" altLang="zh-CN" sz="2800" kern="100" dirty="0" smtClean="0">
                <a:latin typeface="Calibri" panose="020F0502020204030204" pitchFamily="34" charset="0"/>
                <a:cs typeface="Times New Roman" panose="02020603050405020304" pitchFamily="18" charset="0"/>
              </a:rPr>
              <a:t>1</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常用付费软件配置管理工具有</a:t>
            </a:r>
            <a:r>
              <a:rPr lang="en-US"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algn="just" eaLnBrk="1" hangingPunct="1">
              <a:lnSpc>
                <a:spcPct val="150000"/>
              </a:lnSpc>
              <a:spcAft>
                <a:spcPts val="0"/>
              </a:spcAft>
              <a:defRPr/>
            </a:pPr>
            <a:r>
              <a:rPr lang="en-US" altLang="zh-CN" sz="2800" kern="100" dirty="0" smtClean="0">
                <a:latin typeface="Calibri" panose="020F0502020204030204" pitchFamily="34" charset="0"/>
                <a:cs typeface="Times New Roman" panose="02020603050405020304" pitchFamily="18" charset="0"/>
              </a:rPr>
              <a:t>Rational </a:t>
            </a:r>
            <a:r>
              <a:rPr lang="en-US" altLang="zh-CN" sz="2800" kern="100" dirty="0" err="1" smtClean="0">
                <a:latin typeface="Calibri" panose="020F0502020204030204" pitchFamily="34" charset="0"/>
                <a:cs typeface="Times New Roman" panose="02020603050405020304" pitchFamily="18" charset="0"/>
              </a:rPr>
              <a:t>ClearCase</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Perforce</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Microsoft VSS</a:t>
            </a:r>
            <a:r>
              <a:rPr lang="zh-CN" altLang="en-US" sz="2800" kern="100" dirty="0" smtClean="0">
                <a:latin typeface="Calibri" panose="020F0502020204030204" pitchFamily="34" charset="0"/>
                <a:cs typeface="Times New Roman" panose="02020603050405020304" pitchFamily="18" charset="0"/>
              </a:rPr>
              <a:t>等</a:t>
            </a:r>
            <a:endParaRPr lang="en-US" altLang="zh-CN" sz="2800" kern="100" dirty="0" smtClean="0">
              <a:latin typeface="Calibri" panose="020F0502020204030204" pitchFamily="34" charset="0"/>
              <a:cs typeface="Times New Roman" panose="02020603050405020304" pitchFamily="18" charset="0"/>
            </a:endParaRPr>
          </a:p>
          <a:p>
            <a:pPr algn="just" eaLnBrk="1" hangingPunct="1">
              <a:lnSpc>
                <a:spcPct val="150000"/>
              </a:lnSpc>
              <a:spcAft>
                <a:spcPts val="0"/>
              </a:spcAft>
              <a:defRPr/>
            </a:pPr>
            <a:r>
              <a:rPr lang="en-US" altLang="zh-CN" sz="2800" kern="100" dirty="0" smtClean="0">
                <a:latin typeface="Calibri" panose="020F0502020204030204" pitchFamily="34" charset="0"/>
                <a:cs typeface="Times New Roman" panose="02020603050405020304" pitchFamily="18" charset="0"/>
              </a:rPr>
              <a:t>2</a:t>
            </a:r>
            <a:r>
              <a:rPr lang="en-US" altLang="zh-CN" sz="2800" kern="100" dirty="0">
                <a:latin typeface="Calibri" panose="020F0502020204030204" pitchFamily="34" charset="0"/>
                <a:cs typeface="Times New Roman" panose="02020603050405020304" pitchFamily="18" charset="0"/>
              </a:rPr>
              <a:t>.</a:t>
            </a:r>
            <a:r>
              <a:rPr lang="zh-CN" altLang="en-US" sz="2800" kern="100" dirty="0">
                <a:latin typeface="Calibri" panose="020F0502020204030204" pitchFamily="34" charset="0"/>
                <a:cs typeface="Times New Roman" panose="02020603050405020304" pitchFamily="18" charset="0"/>
              </a:rPr>
              <a:t>常用的开源免费的软件配置管理工具有</a:t>
            </a:r>
            <a:r>
              <a:rPr lang="en-US" altLang="zh-CN" sz="2800" kern="100" dirty="0" smtClean="0">
                <a:latin typeface="Calibri" panose="020F0502020204030204" pitchFamily="34" charset="0"/>
                <a:cs typeface="Times New Roman" panose="02020603050405020304" pitchFamily="18" charset="0"/>
              </a:rPr>
              <a:t>:</a:t>
            </a:r>
            <a:endParaRPr lang="en-US" altLang="zh-CN" sz="2800" kern="100" dirty="0" smtClean="0">
              <a:latin typeface="Calibri" panose="020F0502020204030204" pitchFamily="34" charset="0"/>
              <a:cs typeface="Times New Roman" panose="02020603050405020304" pitchFamily="18" charset="0"/>
            </a:endParaRPr>
          </a:p>
          <a:p>
            <a:pPr algn="just" eaLnBrk="1" hangingPunct="1">
              <a:lnSpc>
                <a:spcPct val="150000"/>
              </a:lnSpc>
              <a:spcAft>
                <a:spcPts val="0"/>
              </a:spcAft>
              <a:defRPr/>
            </a:pPr>
            <a:r>
              <a:rPr lang="en-US" altLang="zh-CN" sz="2800" kern="100" dirty="0" smtClean="0">
                <a:latin typeface="Calibri" panose="020F0502020204030204" pitchFamily="34" charset="0"/>
                <a:cs typeface="Times New Roman" panose="02020603050405020304" pitchFamily="18" charset="0"/>
              </a:rPr>
              <a:t>SVN</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GIT</a:t>
            </a:r>
            <a:r>
              <a:rPr lang="zh-CN" altLang="en-US" sz="2800" kern="100" dirty="0" smtClean="0">
                <a:latin typeface="Calibri" panose="020F0502020204030204" pitchFamily="34" charset="0"/>
                <a:cs typeface="Times New Roman" panose="02020603050405020304" pitchFamily="18" charset="0"/>
              </a:rPr>
              <a:t>、</a:t>
            </a:r>
            <a:r>
              <a:rPr lang="en-US" altLang="zh-CN" sz="2800" kern="100" dirty="0" smtClean="0">
                <a:latin typeface="Calibri" panose="020F0502020204030204" pitchFamily="34" charset="0"/>
                <a:cs typeface="Times New Roman" panose="02020603050405020304" pitchFamily="18" charset="0"/>
              </a:rPr>
              <a:t>CVS</a:t>
            </a:r>
            <a:r>
              <a:rPr lang="zh-CN" altLang="en-US" sz="2800" kern="100" dirty="0" smtClean="0">
                <a:latin typeface="Calibri" panose="020F0502020204030204" pitchFamily="34" charset="0"/>
                <a:cs typeface="Times New Roman" panose="02020603050405020304" pitchFamily="18" charset="0"/>
              </a:rPr>
              <a:t>等</a:t>
            </a:r>
            <a:endParaRPr lang="en-US" altLang="zh-CN" sz="2800" kern="100" dirty="0">
              <a:latin typeface="Calibri" panose="020F0502020204030204" pitchFamily="34" charset="0"/>
              <a:cs typeface="Times New Roman" panose="02020603050405020304" pitchFamily="18" charset="0"/>
            </a:endParaRPr>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85763" y="23813"/>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13.6 </a:t>
            </a:r>
            <a:r>
              <a:rPr kumimoji="1" lang="zh-CN" altLang="en-US" b="1" dirty="0">
                <a:latin typeface="+mn-ea"/>
                <a:ea typeface="+mn-ea"/>
              </a:rPr>
              <a:t>软件配置管理</a:t>
            </a:r>
            <a:endParaRPr kumimoji="1" lang="en-US" altLang="zh-CN" b="1" dirty="0">
              <a:latin typeface="+mn-ea"/>
              <a:ea typeface="+mn-ea"/>
            </a:endParaRPr>
          </a:p>
        </p:txBody>
      </p:sp>
      <p:sp>
        <p:nvSpPr>
          <p:cNvPr id="11" name="1 Título"/>
          <p:cNvSpPr txBox="1"/>
          <p:nvPr/>
        </p:nvSpPr>
        <p:spPr bwMode="auto">
          <a:xfrm>
            <a:off x="2792413" y="6291263"/>
            <a:ext cx="43005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13.6.2  </a:t>
            </a:r>
            <a:r>
              <a:rPr lang="zh-CN" altLang="en-US" sz="2400" dirty="0">
                <a:solidFill>
                  <a:srgbClr val="D9D9D9"/>
                </a:solidFill>
                <a:latin typeface="+mn-ea"/>
                <a:ea typeface="+mn-ea"/>
              </a:rPr>
              <a:t>软件配置管理过程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6075" y="25400"/>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13.7 </a:t>
            </a:r>
            <a:r>
              <a:rPr kumimoji="1" lang="zh-CN" altLang="en-US" b="1" dirty="0">
                <a:latin typeface="+mn-ea"/>
                <a:ea typeface="+mn-ea"/>
              </a:rPr>
              <a:t>能力成熟模型</a:t>
            </a:r>
            <a:endParaRPr kumimoji="1" lang="en-US" altLang="zh-CN" b="1" dirty="0">
              <a:latin typeface="+mn-ea"/>
              <a:ea typeface="+mn-ea"/>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13.7 </a:t>
            </a:r>
            <a:r>
              <a:rPr lang="zh-CN" altLang="en-US" sz="2400" dirty="0">
                <a:solidFill>
                  <a:srgbClr val="D9D9D9"/>
                </a:solidFill>
                <a:latin typeface="+mn-ea"/>
                <a:ea typeface="+mn-ea"/>
              </a:rPr>
              <a:t>能力成熟模型</a:t>
            </a:r>
            <a:endParaRPr lang="zh-CN" altLang="en-US" sz="2400" dirty="0">
              <a:solidFill>
                <a:srgbClr val="D9D9D9"/>
              </a:solidFill>
              <a:latin typeface="+mn-ea"/>
              <a:ea typeface="+mn-ea"/>
            </a:endParaRPr>
          </a:p>
        </p:txBody>
      </p:sp>
      <p:sp>
        <p:nvSpPr>
          <p:cNvPr id="166916" name="矩形 4"/>
          <p:cNvSpPr>
            <a:spLocks noChangeArrowheads="1"/>
          </p:cNvSpPr>
          <p:nvPr/>
        </p:nvSpPr>
        <p:spPr bwMode="auto">
          <a:xfrm>
            <a:off x="736600" y="1084263"/>
            <a:ext cx="7854950" cy="1570037"/>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a:t>
            </a:r>
            <a:r>
              <a:rPr lang="zh-CN" altLang="zh-CN" sz="2400">
                <a:latin typeface="Calibri" panose="020F0502020204030204" pitchFamily="34" charset="0"/>
                <a:cs typeface="Times New Roman" panose="02020603050405020304" pitchFamily="18" charset="0"/>
              </a:rPr>
              <a:t>美国卡内基梅隆大学软件工程研究所在美国国防部资助下于</a:t>
            </a:r>
            <a:r>
              <a:rPr lang="en-US" altLang="zh-CN" sz="2400">
                <a:latin typeface="Calibri" panose="020F0502020204030204" pitchFamily="34" charset="0"/>
                <a:cs typeface="Times New Roman" panose="02020603050405020304" pitchFamily="18" charset="0"/>
              </a:rPr>
              <a:t>20</a:t>
            </a:r>
            <a:r>
              <a:rPr lang="zh-CN" altLang="zh-CN" sz="2400">
                <a:latin typeface="Calibri" panose="020F0502020204030204" pitchFamily="34" charset="0"/>
                <a:cs typeface="Times New Roman" panose="02020603050405020304" pitchFamily="18" charset="0"/>
              </a:rPr>
              <a:t>世纪</a:t>
            </a:r>
            <a:r>
              <a:rPr lang="en-US" altLang="zh-CN" sz="2400">
                <a:latin typeface="Calibri" panose="020F0502020204030204" pitchFamily="34" charset="0"/>
                <a:cs typeface="Times New Roman" panose="02020603050405020304" pitchFamily="18" charset="0"/>
              </a:rPr>
              <a:t>80</a:t>
            </a:r>
            <a:r>
              <a:rPr lang="zh-CN" altLang="zh-CN" sz="2400">
                <a:latin typeface="Calibri" panose="020F0502020204030204" pitchFamily="34" charset="0"/>
                <a:cs typeface="Times New Roman" panose="02020603050405020304" pitchFamily="18" charset="0"/>
              </a:rPr>
              <a:t>年代末建立的能力成熟度模型（</a:t>
            </a:r>
            <a:r>
              <a:rPr lang="en-US" altLang="zh-CN" sz="2400">
                <a:latin typeface="Calibri" panose="020F0502020204030204" pitchFamily="34" charset="0"/>
                <a:cs typeface="Times New Roman" panose="02020603050405020304" pitchFamily="18" charset="0"/>
              </a:rPr>
              <a:t>capability maturity model,CMM)</a:t>
            </a:r>
            <a:r>
              <a:rPr lang="zh-CN" altLang="zh-CN" sz="2400">
                <a:latin typeface="Calibri" panose="020F0502020204030204" pitchFamily="34" charset="0"/>
                <a:cs typeface="Times New Roman" panose="02020603050405020304" pitchFamily="18" charset="0"/>
              </a:rPr>
              <a:t>，是用于评价软件机构的软件过程能力成熟度的模型</a:t>
            </a:r>
            <a:r>
              <a:rPr lang="zh-CN" altLang="zh-CN" sz="2000">
                <a:latin typeface="Calibri" panose="020F0502020204030204" pitchFamily="34" charset="0"/>
                <a:cs typeface="Times New Roman" panose="02020603050405020304" pitchFamily="18" charset="0"/>
              </a:rPr>
              <a:t>。</a:t>
            </a:r>
            <a:endParaRPr lang="zh-CN" altLang="en-US" sz="2000"/>
          </a:p>
        </p:txBody>
      </p:sp>
      <p:sp>
        <p:nvSpPr>
          <p:cNvPr id="8" name="矩形 7"/>
          <p:cNvSpPr/>
          <p:nvPr/>
        </p:nvSpPr>
        <p:spPr>
          <a:xfrm>
            <a:off x="739775" y="2797175"/>
            <a:ext cx="7820025" cy="1016000"/>
          </a:xfrm>
          <a:prstGeom prst="rect">
            <a:avLst/>
          </a:prstGeom>
        </p:spPr>
        <p:txBody>
          <a:bodyPr>
            <a:spAutoFit/>
          </a:bodyPr>
          <a:lstStyle/>
          <a:p>
            <a:pPr algn="just" eaLnBrk="1" hangingPunct="1">
              <a:spcAft>
                <a:spcPts val="0"/>
              </a:spcAft>
              <a:defRPr/>
            </a:pPr>
            <a:r>
              <a:rPr lang="en-US" altLang="zh-CN" sz="2000" kern="100" dirty="0">
                <a:latin typeface="Calibri" panose="020F0502020204030204" pitchFamily="34" charset="0"/>
                <a:cs typeface="Times New Roman" panose="02020603050405020304" pitchFamily="18" charset="0"/>
              </a:rPr>
              <a:t>          </a:t>
            </a:r>
            <a:r>
              <a:rPr lang="zh-CN" altLang="zh-CN" sz="2000" kern="100" dirty="0">
                <a:latin typeface="Calibri" panose="020F0502020204030204" pitchFamily="34" charset="0"/>
                <a:cs typeface="Times New Roman" panose="02020603050405020304" pitchFamily="18" charset="0"/>
              </a:rPr>
              <a:t>最初，建立此模型的目的主要是，为大型软件项目的招投标活动提供一种全面而客观的评审依据，发展到后来，此模型又同时被应用于许多软件机构内部的过程改进活动中。</a:t>
            </a:r>
            <a:endParaRPr lang="zh-CN" altLang="zh-CN" sz="2000" kern="100" dirty="0">
              <a:latin typeface="Calibri" panose="020F0502020204030204" pitchFamily="34" charset="0"/>
              <a:cs typeface="Times New Roman" panose="02020603050405020304" pitchFamily="18" charset="0"/>
            </a:endParaRPr>
          </a:p>
        </p:txBody>
      </p:sp>
      <p:sp>
        <p:nvSpPr>
          <p:cNvPr id="166918" name="矩形 8"/>
          <p:cNvSpPr>
            <a:spLocks noChangeArrowheads="1"/>
          </p:cNvSpPr>
          <p:nvPr/>
        </p:nvSpPr>
        <p:spPr bwMode="auto">
          <a:xfrm>
            <a:off x="690563" y="3857625"/>
            <a:ext cx="78692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Calibri" panose="020F0502020204030204" pitchFamily="34" charset="0"/>
                <a:cs typeface="Times New Roman" panose="02020603050405020304" pitchFamily="18" charset="0"/>
              </a:rPr>
              <a:t>          </a:t>
            </a:r>
            <a:r>
              <a:rPr lang="zh-CN" altLang="zh-CN" sz="2000" dirty="0">
                <a:latin typeface="Calibri" panose="020F0502020204030204" pitchFamily="34" charset="0"/>
                <a:cs typeface="Times New Roman" panose="02020603050405020304" pitchFamily="18" charset="0"/>
              </a:rPr>
              <a:t>多年来，软件危机一直困扰着许多软件开发机构。不少人试图通过采用新的软件开发技术来解决在软件生产率和软件质量等方面存在的问题，但效果并不令人十分满意。</a:t>
            </a:r>
            <a:endParaRPr lang="en-US" altLang="zh-CN" sz="2000" dirty="0">
              <a:latin typeface="Calibri" panose="020F0502020204030204" pitchFamily="34" charset="0"/>
              <a:cs typeface="Times New Roman" panose="02020603050405020304" pitchFamily="18" charset="0"/>
            </a:endParaRPr>
          </a:p>
        </p:txBody>
      </p:sp>
      <p:sp>
        <p:nvSpPr>
          <p:cNvPr id="166919" name="矩形 9"/>
          <p:cNvSpPr>
            <a:spLocks noChangeArrowheads="1"/>
          </p:cNvSpPr>
          <p:nvPr/>
        </p:nvSpPr>
        <p:spPr bwMode="auto">
          <a:xfrm>
            <a:off x="768350" y="4999038"/>
            <a:ext cx="7823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a:t>
            </a:r>
            <a:r>
              <a:rPr lang="zh-CN" altLang="zh-CN" sz="2000">
                <a:latin typeface="Calibri" panose="020F0502020204030204" pitchFamily="34" charset="0"/>
                <a:cs typeface="Times New Roman" panose="02020603050405020304" pitchFamily="18" charset="0"/>
              </a:rPr>
              <a:t>事实证明，在无规则和混乱的管理之下，先进的技术和工具并不能发挥出应有的作用。人们逐渐认识到，改进对软件过程的管理是消除软件危机的突破口，再也不能忽视在软件过程中管理的关键作用了。</a:t>
            </a:r>
            <a:endParaRPr lang="zh-CN" altLang="en-US" sz="2000"/>
          </a:p>
        </p:txBody>
      </p:sp>
      <p:sp>
        <p:nvSpPr>
          <p:cNvPr id="11"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63600" y="2608263"/>
            <a:ext cx="7416800" cy="1570037"/>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软件过程包括各种活动、技术和工具，因此，它实际上既包括了软件开发的技术方面又包括了管理方面。</a:t>
            </a:r>
            <a:r>
              <a:rPr lang="en-US" altLang="zh-CN" sz="2400" kern="100" dirty="0">
                <a:latin typeface="Calibri" panose="020F0502020204030204" pitchFamily="34" charset="0"/>
                <a:cs typeface="Times New Roman" panose="02020603050405020304" pitchFamily="18" charset="0"/>
              </a:rPr>
              <a:t>CMM</a:t>
            </a:r>
            <a:r>
              <a:rPr lang="zh-CN" altLang="zh-CN" sz="2400" kern="100" dirty="0">
                <a:latin typeface="Calibri" panose="020F0502020204030204" pitchFamily="34" charset="0"/>
                <a:cs typeface="Times New Roman" panose="02020603050405020304" pitchFamily="18" charset="0"/>
              </a:rPr>
              <a:t>的策略是，力图改进对软件过程的管理，而在技术方面的改进是其必然的结果。</a:t>
            </a:r>
            <a:endParaRPr lang="zh-CN" altLang="zh-CN" sz="2400" kern="100" dirty="0">
              <a:latin typeface="Calibri" panose="020F0502020204030204" pitchFamily="34" charset="0"/>
              <a:cs typeface="Times New Roman" panose="02020603050405020304" pitchFamily="18" charset="0"/>
            </a:endParaRPr>
          </a:p>
        </p:txBody>
      </p:sp>
      <p:sp>
        <p:nvSpPr>
          <p:cNvPr id="9" name="矩形 8"/>
          <p:cNvSpPr/>
          <p:nvPr/>
        </p:nvSpPr>
        <p:spPr>
          <a:xfrm>
            <a:off x="915988" y="1158875"/>
            <a:ext cx="7451725" cy="1200150"/>
          </a:xfrm>
          <a:prstGeom prst="rect">
            <a:avLst/>
          </a:prstGeom>
          <a:ln>
            <a:solidFill>
              <a:srgbClr val="C00000"/>
            </a:solidFill>
          </a:ln>
        </p:spPr>
        <p:txBody>
          <a:bodyPr>
            <a:spAutoFit/>
          </a:bodyPr>
          <a:lstStyle/>
          <a:p>
            <a:pPr eaLnBrk="1" hangingPunct="1">
              <a:defRPr/>
            </a:pPr>
            <a:r>
              <a:rPr lang="en-US" altLang="zh-CN" sz="2400" kern="100" dirty="0">
                <a:latin typeface="Calibri" panose="020F0502020204030204" pitchFamily="34" charset="0"/>
                <a:cs typeface="Times New Roman" panose="02020603050405020304" pitchFamily="18" charset="0"/>
              </a:rPr>
              <a:t>         </a:t>
            </a:r>
            <a:r>
              <a:rPr lang="zh-CN" altLang="zh-CN" sz="2400" kern="100" dirty="0">
                <a:latin typeface="Calibri" panose="020F0502020204030204" pitchFamily="34" charset="0"/>
                <a:cs typeface="Times New Roman" panose="02020603050405020304" pitchFamily="18" charset="0"/>
              </a:rPr>
              <a:t>能力成熟度模型的基本思想是，由于问题是由人们管理软件过程的方法不当引起的，所以新软件技术的运用并不会自动提高软件的生产率和质量。</a:t>
            </a:r>
            <a:endParaRPr lang="zh-CN" altLang="en-US" sz="2400" dirty="0">
              <a:latin typeface="Arial" panose="020B0604020202020204" pitchFamily="34" charset="0"/>
            </a:endParaRPr>
          </a:p>
        </p:txBody>
      </p:sp>
      <p:sp>
        <p:nvSpPr>
          <p:cNvPr id="168964" name="矩形 10"/>
          <p:cNvSpPr>
            <a:spLocks noChangeArrowheads="1"/>
          </p:cNvSpPr>
          <p:nvPr/>
        </p:nvSpPr>
        <p:spPr bwMode="auto">
          <a:xfrm>
            <a:off x="915988" y="4354513"/>
            <a:ext cx="7451725" cy="1631950"/>
          </a:xfrm>
          <a:prstGeom prst="rect">
            <a:avLst/>
          </a:prstGeom>
          <a:noFill/>
          <a:ln w="9525">
            <a:solidFill>
              <a:srgbClr val="92D05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Calibri" panose="020F0502020204030204" pitchFamily="34" charset="0"/>
                <a:cs typeface="Times New Roman" panose="02020603050405020304" pitchFamily="18" charset="0"/>
              </a:rPr>
              <a:t>          CMM</a:t>
            </a:r>
            <a:r>
              <a:rPr lang="zh-CN" altLang="zh-CN" sz="2000">
                <a:latin typeface="Calibri" panose="020F0502020204030204" pitchFamily="34" charset="0"/>
                <a:cs typeface="Times New Roman" panose="02020603050405020304" pitchFamily="18" charset="0"/>
              </a:rPr>
              <a:t>把软件过程从无序到有序的进化过程分成</a:t>
            </a:r>
            <a:r>
              <a:rPr lang="en-US" altLang="zh-CN" sz="2000">
                <a:latin typeface="Calibri" panose="020F0502020204030204" pitchFamily="34" charset="0"/>
                <a:cs typeface="Times New Roman" panose="02020603050405020304" pitchFamily="18" charset="0"/>
              </a:rPr>
              <a:t>5</a:t>
            </a:r>
            <a:r>
              <a:rPr lang="zh-CN" altLang="zh-CN" sz="2000">
                <a:latin typeface="Calibri" panose="020F0502020204030204" pitchFamily="34" charset="0"/>
                <a:cs typeface="Times New Roman" panose="02020603050405020304" pitchFamily="18" charset="0"/>
              </a:rPr>
              <a:t>个阶段，并把这些阶段排序，形成</a:t>
            </a:r>
            <a:r>
              <a:rPr lang="en-US" altLang="zh-CN" sz="2000">
                <a:latin typeface="Calibri" panose="020F0502020204030204" pitchFamily="34" charset="0"/>
                <a:cs typeface="Times New Roman" panose="02020603050405020304" pitchFamily="18" charset="0"/>
              </a:rPr>
              <a:t>5</a:t>
            </a:r>
            <a:r>
              <a:rPr lang="zh-CN" altLang="zh-CN" sz="2000">
                <a:latin typeface="Calibri" panose="020F0502020204030204" pitchFamily="34" charset="0"/>
                <a:cs typeface="Times New Roman" panose="02020603050405020304" pitchFamily="18" charset="0"/>
              </a:rPr>
              <a:t>个逐层提高的等级。这</a:t>
            </a:r>
            <a:r>
              <a:rPr lang="en-US" altLang="zh-CN" sz="2000">
                <a:latin typeface="Calibri" panose="020F0502020204030204" pitchFamily="34" charset="0"/>
                <a:cs typeface="Times New Roman" panose="02020603050405020304" pitchFamily="18" charset="0"/>
              </a:rPr>
              <a:t>5</a:t>
            </a:r>
            <a:r>
              <a:rPr lang="zh-CN" altLang="zh-CN" sz="2000">
                <a:latin typeface="Calibri" panose="020F0502020204030204" pitchFamily="34" charset="0"/>
                <a:cs typeface="Times New Roman" panose="02020603050405020304" pitchFamily="18" charset="0"/>
              </a:rPr>
              <a:t>个成熟度等级定义了一个有序的尺度，用以测量软件机构的软件过程成熟度和评价其软件过程能力，这些等级还能帮助软件机构把应做的改进工作排出优先次序。</a:t>
            </a:r>
            <a:endParaRPr lang="zh-CN" altLang="en-US" sz="2000"/>
          </a:p>
        </p:txBody>
      </p:sp>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46075" y="25400"/>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11.7 </a:t>
            </a:r>
            <a:r>
              <a:rPr kumimoji="1" lang="zh-CN" altLang="en-US" b="1" dirty="0">
                <a:latin typeface="+mn-ea"/>
                <a:ea typeface="+mn-ea"/>
              </a:rPr>
              <a:t>能力成熟模型</a:t>
            </a:r>
            <a:endParaRPr kumimoji="1" lang="en-US" altLang="zh-CN" b="1" dirty="0">
              <a:latin typeface="+mn-ea"/>
              <a:ea typeface="+mn-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13.7 </a:t>
            </a:r>
            <a:r>
              <a:rPr lang="zh-CN" altLang="en-US" sz="2400" dirty="0">
                <a:solidFill>
                  <a:srgbClr val="D9D9D9"/>
                </a:solidFill>
                <a:latin typeface="+mn-ea"/>
                <a:ea typeface="+mn-ea"/>
              </a:rPr>
              <a:t>能力成熟模型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矩形 2"/>
          <p:cNvSpPr>
            <a:spLocks noChangeArrowheads="1"/>
          </p:cNvSpPr>
          <p:nvPr/>
        </p:nvSpPr>
        <p:spPr bwMode="auto">
          <a:xfrm>
            <a:off x="727075" y="1154113"/>
            <a:ext cx="78486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a:latin typeface="Calibri" panose="020F0502020204030204" pitchFamily="34" charset="0"/>
                <a:cs typeface="Times New Roman" panose="02020603050405020304" pitchFamily="18" charset="0"/>
              </a:rPr>
              <a:t>          CMM</a:t>
            </a:r>
            <a:r>
              <a:rPr lang="zh-CN" altLang="zh-CN" sz="2400">
                <a:latin typeface="Calibri" panose="020F0502020204030204" pitchFamily="34" charset="0"/>
                <a:cs typeface="Times New Roman" panose="02020603050405020304" pitchFamily="18" charset="0"/>
              </a:rPr>
              <a:t>对</a:t>
            </a:r>
            <a:r>
              <a:rPr lang="en-US" altLang="zh-CN" sz="2400">
                <a:latin typeface="Calibri" panose="020F0502020204030204" pitchFamily="34" charset="0"/>
                <a:cs typeface="Times New Roman" panose="02020603050405020304" pitchFamily="18" charset="0"/>
              </a:rPr>
              <a:t>5</a:t>
            </a:r>
            <a:r>
              <a:rPr lang="zh-CN" altLang="zh-CN" sz="2400">
                <a:latin typeface="Calibri" panose="020F0502020204030204" pitchFamily="34" charset="0"/>
                <a:cs typeface="Times New Roman" panose="02020603050405020304" pitchFamily="18" charset="0"/>
              </a:rPr>
              <a:t>个成熟度级别特性的描述，说明了不同级别之间软件过程的主要变化。从“</a:t>
            </a:r>
            <a:r>
              <a:rPr lang="en-US" altLang="zh-CN" sz="2400">
                <a:latin typeface="Calibri" panose="020F0502020204030204" pitchFamily="34" charset="0"/>
                <a:cs typeface="Times New Roman" panose="02020603050405020304" pitchFamily="18" charset="0"/>
              </a:rPr>
              <a:t>1</a:t>
            </a:r>
            <a:r>
              <a:rPr lang="zh-CN" altLang="zh-CN" sz="2400">
                <a:latin typeface="Calibri" panose="020F0502020204030204" pitchFamily="34" charset="0"/>
                <a:cs typeface="Times New Roman" panose="02020603050405020304" pitchFamily="18" charset="0"/>
              </a:rPr>
              <a:t>级”到“</a:t>
            </a:r>
            <a:r>
              <a:rPr lang="en-US" altLang="zh-CN" sz="2400">
                <a:latin typeface="Calibri" panose="020F0502020204030204" pitchFamily="34" charset="0"/>
                <a:cs typeface="Times New Roman" panose="02020603050405020304" pitchFamily="18" charset="0"/>
              </a:rPr>
              <a:t>5</a:t>
            </a:r>
            <a:r>
              <a:rPr lang="zh-CN" altLang="zh-CN" sz="2400">
                <a:latin typeface="Calibri" panose="020F0502020204030204" pitchFamily="34" charset="0"/>
                <a:cs typeface="Times New Roman" panose="02020603050405020304" pitchFamily="18" charset="0"/>
              </a:rPr>
              <a:t>级”，反映出一个软件机构为了达到从一个无序的、混乱的软件过程进化到一种有序的、有纪律的且成熟的软件过程的目的，必须经历的过程改进活动的途径。</a:t>
            </a:r>
            <a:endParaRPr lang="zh-CN" altLang="en-US" sz="2400"/>
          </a:p>
        </p:txBody>
      </p:sp>
      <p:sp>
        <p:nvSpPr>
          <p:cNvPr id="6" name="矩形 5"/>
          <p:cNvSpPr/>
          <p:nvPr/>
        </p:nvSpPr>
        <p:spPr>
          <a:xfrm>
            <a:off x="757238" y="3108325"/>
            <a:ext cx="7848600" cy="1200150"/>
          </a:xfrm>
          <a:prstGeom prst="rect">
            <a:avLst/>
          </a:prstGeom>
        </p:spPr>
        <p:txBody>
          <a:bodyPr>
            <a:spAutoFit/>
          </a:bodyPr>
          <a:lstStyle/>
          <a:p>
            <a:pPr algn="just" eaLnBrk="1" hangingPunct="1">
              <a:spcAft>
                <a:spcPts val="0"/>
              </a:spcAft>
              <a:defRPr/>
            </a:pPr>
            <a:r>
              <a:rPr lang="en-US" altLang="zh-CN" sz="2400" kern="100" dirty="0">
                <a:latin typeface="Calibri" panose="020F0502020204030204" pitchFamily="34" charset="0"/>
                <a:cs typeface="Times New Roman" panose="02020603050405020304" pitchFamily="18" charset="0"/>
              </a:rPr>
              <a:t>         CMM</a:t>
            </a:r>
            <a:r>
              <a:rPr lang="zh-CN" altLang="zh-CN" sz="2400" kern="100" dirty="0">
                <a:latin typeface="Calibri" panose="020F0502020204030204" pitchFamily="34" charset="0"/>
                <a:cs typeface="Times New Roman" panose="02020603050405020304" pitchFamily="18" charset="0"/>
              </a:rPr>
              <a:t>通过定义能力成熟度的</a:t>
            </a:r>
            <a:r>
              <a:rPr lang="en-US" altLang="zh-CN" sz="2400" kern="100" dirty="0">
                <a:latin typeface="Calibri" panose="020F0502020204030204" pitchFamily="34" charset="0"/>
                <a:cs typeface="Times New Roman" panose="02020603050405020304" pitchFamily="18" charset="0"/>
              </a:rPr>
              <a:t>5</a:t>
            </a:r>
            <a:r>
              <a:rPr lang="zh-CN" altLang="zh-CN" sz="2400" kern="100" dirty="0">
                <a:latin typeface="Calibri" panose="020F0502020204030204" pitchFamily="34" charset="0"/>
                <a:cs typeface="Times New Roman" panose="02020603050405020304" pitchFamily="18" charset="0"/>
              </a:rPr>
              <a:t>个等级，引导软件开发机构不断识别出其软件过程的缺陷，并指出应该做哪些改进，但是，它并不提供做这些改进的具体措施</a:t>
            </a:r>
            <a:r>
              <a:rPr lang="zh-CN" altLang="zh-CN" sz="2000" kern="100" dirty="0">
                <a:latin typeface="Calibri" panose="020F0502020204030204" pitchFamily="34" charset="0"/>
                <a:cs typeface="Times New Roman" panose="02020603050405020304" pitchFamily="18" charset="0"/>
              </a:rPr>
              <a:t>。</a:t>
            </a:r>
            <a:endParaRPr lang="zh-CN" altLang="zh-CN" sz="2000" kern="100" dirty="0">
              <a:latin typeface="Calibri" panose="020F0502020204030204" pitchFamily="34" charset="0"/>
              <a:cs typeface="Times New Roman" panose="02020603050405020304" pitchFamily="18" charset="0"/>
            </a:endParaRPr>
          </a:p>
        </p:txBody>
      </p:sp>
      <p:sp>
        <p:nvSpPr>
          <p:cNvPr id="171012" name="矩形 7"/>
          <p:cNvSpPr>
            <a:spLocks noChangeArrowheads="1"/>
          </p:cNvSpPr>
          <p:nvPr/>
        </p:nvSpPr>
        <p:spPr bwMode="auto">
          <a:xfrm>
            <a:off x="773113" y="4356100"/>
            <a:ext cx="7831137" cy="1568450"/>
          </a:xfrm>
          <a:prstGeom prst="rect">
            <a:avLst/>
          </a:prstGeom>
          <a:noFill/>
          <a:ln w="9525">
            <a:solidFill>
              <a:srgbClr val="C0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dirty="0">
                <a:latin typeface="Calibri" panose="020F0502020204030204" pitchFamily="34" charset="0"/>
                <a:cs typeface="Times New Roman" panose="02020603050405020304" pitchFamily="18" charset="0"/>
              </a:rPr>
              <a:t>           </a:t>
            </a:r>
            <a:r>
              <a:rPr lang="zh-CN" altLang="zh-CN" sz="2400" dirty="0">
                <a:latin typeface="Calibri" panose="020F0502020204030204" pitchFamily="34" charset="0"/>
                <a:cs typeface="Times New Roman" panose="02020603050405020304" pitchFamily="18" charset="0"/>
              </a:rPr>
              <a:t>能力成熟度的</a:t>
            </a:r>
            <a:r>
              <a:rPr lang="en-US" altLang="zh-CN" sz="2400" dirty="0">
                <a:latin typeface="Calibri" panose="020F0502020204030204" pitchFamily="34" charset="0"/>
                <a:cs typeface="Times New Roman" panose="02020603050405020304" pitchFamily="18" charset="0"/>
              </a:rPr>
              <a:t>5</a:t>
            </a:r>
            <a:r>
              <a:rPr lang="zh-CN" altLang="zh-CN" sz="2400" dirty="0">
                <a:latin typeface="Calibri" panose="020F0502020204030204" pitchFamily="34" charset="0"/>
                <a:cs typeface="Times New Roman" panose="02020603050405020304" pitchFamily="18" charset="0"/>
              </a:rPr>
              <a:t>个等级从低到高依次是：初始级（又称为</a:t>
            </a:r>
            <a:r>
              <a:rPr lang="en-US" altLang="zh-CN" sz="2400" dirty="0">
                <a:latin typeface="Calibri" panose="020F0502020204030204" pitchFamily="34" charset="0"/>
                <a:cs typeface="Times New Roman" panose="02020603050405020304" pitchFamily="18" charset="0"/>
              </a:rPr>
              <a:t>1</a:t>
            </a:r>
            <a:r>
              <a:rPr lang="zh-CN" altLang="zh-CN" sz="2400" dirty="0">
                <a:latin typeface="Calibri" panose="020F0502020204030204" pitchFamily="34" charset="0"/>
                <a:cs typeface="Times New Roman" panose="02020603050405020304" pitchFamily="18" charset="0"/>
              </a:rPr>
              <a:t>级），可重复级（又称为</a:t>
            </a:r>
            <a:r>
              <a:rPr lang="en-US" altLang="zh-CN" sz="2400" dirty="0">
                <a:latin typeface="Calibri" panose="020F0502020204030204" pitchFamily="34" charset="0"/>
                <a:cs typeface="Times New Roman" panose="02020603050405020304" pitchFamily="18" charset="0"/>
              </a:rPr>
              <a:t>2</a:t>
            </a:r>
            <a:r>
              <a:rPr lang="zh-CN" altLang="zh-CN" sz="2400" dirty="0">
                <a:latin typeface="Calibri" panose="020F0502020204030204" pitchFamily="34" charset="0"/>
                <a:cs typeface="Times New Roman" panose="02020603050405020304" pitchFamily="18" charset="0"/>
              </a:rPr>
              <a:t>级），已定义级（又称为</a:t>
            </a:r>
            <a:r>
              <a:rPr lang="en-US" altLang="zh-CN" sz="2400" dirty="0">
                <a:latin typeface="Calibri" panose="020F0502020204030204" pitchFamily="34" charset="0"/>
                <a:cs typeface="Times New Roman" panose="02020603050405020304" pitchFamily="18" charset="0"/>
              </a:rPr>
              <a:t>3</a:t>
            </a:r>
            <a:r>
              <a:rPr lang="zh-CN" altLang="zh-CN" sz="2400" dirty="0">
                <a:latin typeface="Calibri" panose="020F0502020204030204" pitchFamily="34" charset="0"/>
                <a:cs typeface="Times New Roman" panose="02020603050405020304" pitchFamily="18" charset="0"/>
              </a:rPr>
              <a:t>级），已管理级（又称为</a:t>
            </a:r>
            <a:r>
              <a:rPr lang="en-US" altLang="zh-CN" sz="2400" dirty="0">
                <a:latin typeface="Calibri" panose="020F0502020204030204" pitchFamily="34" charset="0"/>
                <a:cs typeface="Times New Roman" panose="02020603050405020304" pitchFamily="18" charset="0"/>
              </a:rPr>
              <a:t>4</a:t>
            </a:r>
            <a:r>
              <a:rPr lang="zh-CN" altLang="zh-CN" sz="2400" dirty="0">
                <a:latin typeface="Calibri" panose="020F0502020204030204" pitchFamily="34" charset="0"/>
                <a:cs typeface="Times New Roman" panose="02020603050405020304" pitchFamily="18" charset="0"/>
              </a:rPr>
              <a:t>级）和优化级（又称为</a:t>
            </a:r>
            <a:r>
              <a:rPr lang="en-US" altLang="zh-CN" sz="2400" dirty="0">
                <a:latin typeface="Calibri" panose="020F0502020204030204" pitchFamily="34" charset="0"/>
                <a:cs typeface="Times New Roman" panose="02020603050405020304" pitchFamily="18" charset="0"/>
              </a:rPr>
              <a:t>5</a:t>
            </a:r>
            <a:r>
              <a:rPr lang="zh-CN" altLang="zh-CN" sz="2400" dirty="0">
                <a:latin typeface="Calibri" panose="020F0502020204030204" pitchFamily="34" charset="0"/>
                <a:cs typeface="Times New Roman" panose="02020603050405020304" pitchFamily="18" charset="0"/>
              </a:rPr>
              <a:t>级）。下面介绍这</a:t>
            </a:r>
            <a:r>
              <a:rPr lang="en-US" altLang="zh-CN" sz="2400" dirty="0">
                <a:latin typeface="Calibri" panose="020F0502020204030204" pitchFamily="34" charset="0"/>
                <a:cs typeface="Times New Roman" panose="02020603050405020304" pitchFamily="18" charset="0"/>
              </a:rPr>
              <a:t>5</a:t>
            </a:r>
            <a:r>
              <a:rPr lang="zh-CN" altLang="zh-CN" sz="2400" dirty="0">
                <a:latin typeface="Calibri" panose="020F0502020204030204" pitchFamily="34" charset="0"/>
                <a:cs typeface="Times New Roman" panose="02020603050405020304" pitchFamily="18" charset="0"/>
              </a:rPr>
              <a:t>个级别的特点</a:t>
            </a:r>
            <a:r>
              <a:rPr lang="zh-CN" altLang="zh-CN" sz="2400" dirty="0" smtClean="0">
                <a:latin typeface="Calibri" panose="020F0502020204030204" pitchFamily="34" charset="0"/>
                <a:cs typeface="Times New Roman" panose="02020603050405020304" pitchFamily="18" charset="0"/>
              </a:rPr>
              <a:t>。</a:t>
            </a:r>
            <a:r>
              <a:rPr lang="zh-CN" altLang="en-US" sz="2400" dirty="0" smtClean="0">
                <a:latin typeface="Calibri" panose="020F0502020204030204" pitchFamily="34" charset="0"/>
                <a:cs typeface="Times New Roman" panose="02020603050405020304" pitchFamily="18" charset="0"/>
              </a:rPr>
              <a:t>（详见</a:t>
            </a:r>
            <a:r>
              <a:rPr lang="en-US" altLang="zh-CN" sz="2400" dirty="0" smtClean="0">
                <a:latin typeface="Calibri" panose="020F0502020204030204" pitchFamily="34" charset="0"/>
                <a:cs typeface="Times New Roman" panose="02020603050405020304" pitchFamily="18" charset="0"/>
              </a:rPr>
              <a:t>P333</a:t>
            </a:r>
            <a:r>
              <a:rPr lang="zh-CN" altLang="en-US" sz="2400" dirty="0" smtClean="0">
                <a:latin typeface="Calibri" panose="020F0502020204030204" pitchFamily="34" charset="0"/>
                <a:cs typeface="Times New Roman" panose="02020603050405020304" pitchFamily="18" charset="0"/>
              </a:rPr>
              <a:t>）</a:t>
            </a:r>
            <a:endParaRPr lang="zh-CN" altLang="en-US" sz="2400" dirty="0"/>
          </a:p>
        </p:txBody>
      </p:sp>
      <p:sp>
        <p:nvSpPr>
          <p:cNvPr id="9"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10" name="标题 1"/>
          <p:cNvSpPr>
            <a:spLocks noGrp="1"/>
          </p:cNvSpPr>
          <p:nvPr>
            <p:ph type="title"/>
          </p:nvPr>
        </p:nvSpPr>
        <p:spPr>
          <a:xfrm>
            <a:off x="346075" y="25400"/>
            <a:ext cx="8229600" cy="1143000"/>
          </a:xfrm>
        </p:spPr>
        <p:txBody>
          <a:bodyPr/>
          <a:lstStyle/>
          <a:p>
            <a:pPr>
              <a:spcBef>
                <a:spcPct val="50000"/>
              </a:spcBef>
              <a:buFont typeface="Wingdings" panose="05000000000000000000" pitchFamily="2" charset="2"/>
              <a:buNone/>
              <a:defRPr/>
            </a:pPr>
            <a:r>
              <a:rPr kumimoji="1" lang="en-US" altLang="zh-CN" b="1" dirty="0">
                <a:latin typeface="+mn-ea"/>
                <a:ea typeface="+mn-ea"/>
              </a:rPr>
              <a:t>11.7 </a:t>
            </a:r>
            <a:r>
              <a:rPr kumimoji="1" lang="zh-CN" altLang="en-US" b="1" dirty="0">
                <a:latin typeface="+mn-ea"/>
                <a:ea typeface="+mn-ea"/>
              </a:rPr>
              <a:t>能力成熟模型</a:t>
            </a:r>
            <a:endParaRPr kumimoji="1" lang="en-US" altLang="zh-CN" b="1" dirty="0">
              <a:latin typeface="+mn-ea"/>
              <a:ea typeface="+mn-ea"/>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mn-ea"/>
                <a:ea typeface="+mn-ea"/>
              </a:rPr>
              <a:t>13.7 </a:t>
            </a:r>
            <a:r>
              <a:rPr lang="zh-CN" altLang="en-US" sz="2400" dirty="0">
                <a:solidFill>
                  <a:srgbClr val="D9D9D9"/>
                </a:solidFill>
                <a:latin typeface="+mn-ea"/>
                <a:ea typeface="+mn-ea"/>
              </a:rPr>
              <a:t>能力成熟模型</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标题 1"/>
          <p:cNvSpPr>
            <a:spLocks noGrp="1"/>
          </p:cNvSpPr>
          <p:nvPr>
            <p:ph type="title"/>
          </p:nvPr>
        </p:nvSpPr>
        <p:spPr>
          <a:xfrm>
            <a:off x="457200" y="17463"/>
            <a:ext cx="8229600" cy="1143000"/>
          </a:xfrm>
        </p:spPr>
        <p:txBody>
          <a:bodyPr/>
          <a:lstStyle/>
          <a:p>
            <a:r>
              <a:rPr lang="zh-CN" altLang="en-US"/>
              <a:t>本章小结</a:t>
            </a:r>
            <a:endParaRPr lang="zh-CN" altLang="en-US"/>
          </a:p>
        </p:txBody>
      </p:sp>
      <p:sp>
        <p:nvSpPr>
          <p:cNvPr id="3" name="内容占位符 2"/>
          <p:cNvSpPr>
            <a:spLocks noGrp="1"/>
          </p:cNvSpPr>
          <p:nvPr>
            <p:ph idx="1"/>
          </p:nvPr>
        </p:nvSpPr>
        <p:spPr>
          <a:xfrm>
            <a:off x="457200" y="1160463"/>
            <a:ext cx="8435975" cy="4932362"/>
          </a:xfrm>
        </p:spPr>
        <p:txBody>
          <a:bodyPr/>
          <a:lstStyle/>
          <a:p>
            <a:pPr marL="0" indent="0">
              <a:buFont typeface="Arial" panose="020B0604020202020204" pitchFamily="34" charset="0"/>
              <a:buNone/>
              <a:defRPr/>
            </a:pPr>
            <a:r>
              <a:rPr lang="en-US" altLang="zh-CN" sz="2400" dirty="0"/>
              <a:t>         </a:t>
            </a:r>
            <a:r>
              <a:rPr lang="zh-CN" altLang="zh-CN" sz="2400" dirty="0"/>
              <a:t>软件工程包括技术和管理两方面的内容，是技术与管理紧密结合的产物。有效的管理是大型软件工程项目成功的关键。</a:t>
            </a:r>
            <a:endParaRPr lang="en-US" altLang="zh-CN" sz="2400" dirty="0"/>
          </a:p>
          <a:p>
            <a:pPr marL="0" indent="0">
              <a:buFont typeface="Arial" panose="020B0604020202020204" pitchFamily="34" charset="0"/>
              <a:buNone/>
              <a:defRPr/>
            </a:pPr>
            <a:endParaRPr lang="en-US" altLang="zh-CN" sz="2000" dirty="0"/>
          </a:p>
          <a:p>
            <a:pPr marL="457200" indent="-457200">
              <a:buFont typeface="+mj-lt"/>
              <a:buAutoNum type="arabicPeriod"/>
              <a:defRPr/>
            </a:pPr>
            <a:r>
              <a:rPr lang="zh-CN" altLang="zh-CN" sz="2400" dirty="0"/>
              <a:t>软件项目管理始于项目计划。为了估算项目工作量和完成期限，首先需要预测软件规模。</a:t>
            </a:r>
            <a:endParaRPr lang="en-US" altLang="zh-CN" sz="2400" dirty="0"/>
          </a:p>
          <a:p>
            <a:pPr marL="457200" indent="-457200">
              <a:buFont typeface="+mj-lt"/>
              <a:buAutoNum type="arabicPeriod"/>
              <a:defRPr/>
            </a:pPr>
            <a:r>
              <a:rPr lang="zh-CN" altLang="zh-CN" sz="2400" dirty="0"/>
              <a:t>管理者必须制定出一个足够详细的进度表，以便监督项目进度并控制整个项目</a:t>
            </a:r>
            <a:r>
              <a:rPr lang="zh-CN" altLang="en-US" sz="2400" dirty="0"/>
              <a:t>。</a:t>
            </a:r>
            <a:endParaRPr lang="en-US" altLang="zh-CN" sz="2400" dirty="0"/>
          </a:p>
          <a:p>
            <a:pPr marL="457200" indent="-457200">
              <a:buFont typeface="+mj-lt"/>
              <a:buAutoNum type="arabicPeriod"/>
              <a:defRPr/>
            </a:pPr>
            <a:r>
              <a:rPr lang="zh-CN" altLang="zh-CN" sz="2400" dirty="0"/>
              <a:t>软件质量保证是在软件过程中的每一步都进行的活动。</a:t>
            </a:r>
            <a:endParaRPr lang="en-US" altLang="zh-CN" sz="2400" dirty="0"/>
          </a:p>
          <a:p>
            <a:pPr marL="457200" indent="-457200">
              <a:buFont typeface="+mj-lt"/>
              <a:buAutoNum type="arabicPeriod"/>
              <a:defRPr/>
            </a:pPr>
            <a:r>
              <a:rPr lang="zh-CN" altLang="zh-CN" sz="2400" dirty="0"/>
              <a:t>软件配置管理是应用于整个软件过程中的保护性活动，是在软件整个生命期内管理变化的一组活动。</a:t>
            </a:r>
            <a:endParaRPr lang="en-US" altLang="zh-CN" sz="2400" dirty="0"/>
          </a:p>
          <a:p>
            <a:pPr marL="457200" indent="-457200">
              <a:buFont typeface="+mj-lt"/>
              <a:buAutoNum type="arabicPeriod"/>
              <a:defRPr/>
            </a:pPr>
            <a:r>
              <a:rPr lang="zh-CN" altLang="zh-CN" sz="2400" dirty="0"/>
              <a:t>能力成熟度模型（</a:t>
            </a:r>
            <a:r>
              <a:rPr lang="en-US" altLang="zh-CN" sz="2400" dirty="0"/>
              <a:t>CMM</a:t>
            </a:r>
            <a:r>
              <a:rPr lang="zh-CN" altLang="zh-CN" sz="2400" dirty="0"/>
              <a:t>）是改进软件过程的有效策略。</a:t>
            </a:r>
            <a:endParaRPr lang="en-US" altLang="zh-CN" sz="2400" dirty="0"/>
          </a:p>
          <a:p>
            <a:pPr marL="457200" indent="-457200">
              <a:buFont typeface="+mj-lt"/>
              <a:buAutoNum type="arabicPeriod"/>
              <a:defRPr/>
            </a:pPr>
            <a:endParaRPr lang="en-US" altLang="zh-CN" sz="2400" dirty="0"/>
          </a:p>
          <a:p>
            <a:pPr marL="0" indent="0">
              <a:buFont typeface="Arial" panose="020B0604020202020204" pitchFamily="34" charset="0"/>
              <a:buNone/>
              <a:defRPr/>
            </a:pPr>
            <a:endParaRPr lang="zh-CN" altLang="en-US" sz="2400" dirty="0"/>
          </a:p>
        </p:txBody>
      </p:sp>
      <p:sp>
        <p:nvSpPr>
          <p:cNvPr id="4"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5"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本章小结</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Box 2"/>
          <p:cNvSpPr txBox="1">
            <a:spLocks noChangeArrowheads="1"/>
          </p:cNvSpPr>
          <p:nvPr/>
        </p:nvSpPr>
        <p:spPr bwMode="auto">
          <a:xfrm>
            <a:off x="971550" y="2349500"/>
            <a:ext cx="6985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考试时间</a:t>
            </a:r>
            <a:endParaRPr lang="zh-CN" altLang="en-US" dirty="0"/>
          </a:p>
        </p:txBody>
      </p:sp>
      <p:sp>
        <p:nvSpPr>
          <p:cNvPr id="3" name="内容占位符 2"/>
          <p:cNvSpPr>
            <a:spLocks noGrp="1"/>
          </p:cNvSpPr>
          <p:nvPr>
            <p:ph idx="1"/>
          </p:nvPr>
        </p:nvSpPr>
        <p:spPr>
          <a:xfrm>
            <a:off x="457200" y="1556793"/>
            <a:ext cx="8219256" cy="4248471"/>
          </a:xfrm>
        </p:spPr>
        <p:txBody>
          <a:bodyPr/>
          <a:lstStyle/>
          <a:p>
            <a:r>
              <a:rPr lang="en-US" altLang="zh-CN" dirty="0" smtClean="0"/>
              <a:t>12</a:t>
            </a:r>
            <a:r>
              <a:rPr lang="zh-CN" altLang="en-US" dirty="0" smtClean="0"/>
              <a:t>月</a:t>
            </a:r>
            <a:r>
              <a:rPr lang="en-US" altLang="zh-CN" dirty="0" smtClean="0"/>
              <a:t>24</a:t>
            </a:r>
            <a:r>
              <a:rPr lang="zh-CN" altLang="en-US" dirty="0" smtClean="0"/>
              <a:t>日</a:t>
            </a:r>
            <a:r>
              <a:rPr lang="en-US" altLang="zh-CN" dirty="0" smtClean="0"/>
              <a:t> </a:t>
            </a:r>
            <a:r>
              <a:rPr lang="zh-CN" altLang="en-US" dirty="0" smtClean="0"/>
              <a:t>下午 </a:t>
            </a:r>
            <a:r>
              <a:rPr lang="en-US" altLang="zh-CN" dirty="0" smtClean="0"/>
              <a:t>15</a:t>
            </a:r>
            <a:r>
              <a:rPr lang="en-US" altLang="zh-CN" dirty="0" smtClean="0"/>
              <a:t>:00---17:00</a:t>
            </a:r>
            <a:endParaRPr lang="en-US" altLang="zh-CN" dirty="0" smtClean="0"/>
          </a:p>
          <a:p>
            <a:r>
              <a:rPr lang="zh-CN" altLang="en-US" b="1" dirty="0"/>
              <a:t> </a:t>
            </a:r>
            <a:r>
              <a:rPr lang="zh-CN" altLang="en-US" b="1" dirty="0" smtClean="0"/>
              <a:t>地点：</a:t>
            </a:r>
            <a:r>
              <a:rPr lang="en-US" altLang="zh-CN" b="1" dirty="0" smtClean="0"/>
              <a:t>6211  6215  6217</a:t>
            </a:r>
            <a:endParaRPr lang="en-US" altLang="zh-CN" dirty="0" smtClean="0"/>
          </a:p>
          <a:p>
            <a:r>
              <a:rPr lang="zh-CN" altLang="en-US" dirty="0" smtClean="0"/>
              <a:t>开卷</a:t>
            </a:r>
            <a:endParaRPr lang="en-US" altLang="zh-CN" dirty="0" smtClean="0"/>
          </a:p>
          <a:p>
            <a:r>
              <a:rPr lang="zh-CN" altLang="en-US" dirty="0" smtClean="0"/>
              <a:t>题型 </a:t>
            </a:r>
            <a:endParaRPr lang="en-US" altLang="zh-CN" dirty="0" smtClean="0"/>
          </a:p>
          <a:p>
            <a:r>
              <a:rPr lang="zh-CN" altLang="en-US" dirty="0" smtClean="0"/>
              <a:t>选择题 </a:t>
            </a:r>
            <a:r>
              <a:rPr lang="en-US" altLang="zh-CN" dirty="0" smtClean="0"/>
              <a:t>10</a:t>
            </a:r>
            <a:r>
              <a:rPr lang="zh-CN" altLang="en-US" dirty="0" smtClean="0"/>
              <a:t>道  </a:t>
            </a:r>
            <a:r>
              <a:rPr lang="en-US" altLang="zh-CN" dirty="0" smtClean="0"/>
              <a:t>20</a:t>
            </a:r>
            <a:r>
              <a:rPr lang="zh-CN" altLang="en-US" dirty="0" smtClean="0"/>
              <a:t>分     </a:t>
            </a:r>
            <a:r>
              <a:rPr lang="zh-CN" altLang="en-US" dirty="0" smtClean="0"/>
              <a:t>填空题 </a:t>
            </a:r>
            <a:r>
              <a:rPr lang="en-US" altLang="zh-CN" dirty="0" smtClean="0"/>
              <a:t>10</a:t>
            </a:r>
            <a:r>
              <a:rPr lang="zh-CN" altLang="en-US" dirty="0" smtClean="0"/>
              <a:t>空  </a:t>
            </a:r>
            <a:r>
              <a:rPr lang="en-US" altLang="zh-CN" dirty="0" smtClean="0"/>
              <a:t>10</a:t>
            </a:r>
            <a:r>
              <a:rPr lang="zh-CN" altLang="en-US" dirty="0" smtClean="0"/>
              <a:t>分 </a:t>
            </a:r>
            <a:endParaRPr lang="en-US" altLang="zh-CN" dirty="0" smtClean="0"/>
          </a:p>
          <a:p>
            <a:r>
              <a:rPr lang="zh-CN" altLang="en-US" dirty="0" smtClean="0"/>
              <a:t>简答题 </a:t>
            </a:r>
            <a:r>
              <a:rPr lang="en-US" altLang="zh-CN" dirty="0" smtClean="0"/>
              <a:t>30</a:t>
            </a:r>
            <a:r>
              <a:rPr lang="zh-CN" altLang="en-US" dirty="0" smtClean="0"/>
              <a:t>分</a:t>
            </a:r>
            <a:endParaRPr lang="en-US" altLang="zh-CN" dirty="0" smtClean="0"/>
          </a:p>
          <a:p>
            <a:r>
              <a:rPr lang="zh-CN" altLang="en-US" dirty="0" smtClean="0"/>
              <a:t>综合题 </a:t>
            </a:r>
            <a:r>
              <a:rPr lang="en-US" altLang="zh-CN" smtClean="0"/>
              <a:t>40</a:t>
            </a:r>
            <a:r>
              <a:rPr lang="zh-CN" altLang="en-US" smtClean="0"/>
              <a:t>分</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6" name="矩形 5"/>
          <p:cNvSpPr/>
          <p:nvPr/>
        </p:nvSpPr>
        <p:spPr>
          <a:xfrm>
            <a:off x="590550" y="889000"/>
            <a:ext cx="3413125" cy="523875"/>
          </a:xfrm>
          <a:prstGeom prst="rect">
            <a:avLst/>
          </a:prstGeom>
        </p:spPr>
        <p:txBody>
          <a:bodyPr wrap="none">
            <a:spAutoFit/>
          </a:bodyPr>
          <a:lstStyle/>
          <a:p>
            <a:pPr algn="just" eaLnBrk="1" hangingPunct="1">
              <a:spcAft>
                <a:spcPts val="0"/>
              </a:spcAft>
              <a:defRPr/>
            </a:pPr>
            <a:r>
              <a:rPr lang="en-US" altLang="zh-CN" sz="2800" kern="100" dirty="0">
                <a:latin typeface="Calibri" panose="020F0502020204030204" pitchFamily="34" charset="0"/>
                <a:cs typeface="Times New Roman" panose="02020603050405020304" pitchFamily="18" charset="0"/>
              </a:rPr>
              <a:t>2. </a:t>
            </a:r>
            <a:r>
              <a:rPr lang="zh-CN" altLang="zh-CN" sz="2800" kern="100" dirty="0">
                <a:latin typeface="Calibri" panose="020F0502020204030204" pitchFamily="34" charset="0"/>
                <a:cs typeface="Times New Roman" panose="02020603050405020304" pitchFamily="18" charset="0"/>
              </a:rPr>
              <a:t>估算功能点的步骤</a:t>
            </a:r>
            <a:endParaRPr lang="zh-CN" altLang="zh-CN" sz="2800" kern="100" dirty="0">
              <a:latin typeface="Calibri" panose="020F0502020204030204" pitchFamily="34" charset="0"/>
              <a:cs typeface="Times New Roman" panose="02020603050405020304" pitchFamily="18" charset="0"/>
            </a:endParaRPr>
          </a:p>
        </p:txBody>
      </p:sp>
      <p:sp>
        <p:nvSpPr>
          <p:cNvPr id="9" name="矩形 8"/>
          <p:cNvSpPr/>
          <p:nvPr/>
        </p:nvSpPr>
        <p:spPr>
          <a:xfrm>
            <a:off x="492125" y="1423988"/>
            <a:ext cx="4600575" cy="461962"/>
          </a:xfrm>
          <a:prstGeom prst="rect">
            <a:avLst/>
          </a:prstGeom>
        </p:spPr>
        <p:txBody>
          <a:bodyPr wrap="none">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1</a:t>
            </a:r>
            <a:r>
              <a:rPr lang="zh-CN" altLang="zh-CN" sz="2400" kern="100" dirty="0">
                <a:latin typeface="Calibri" panose="020F0502020204030204" pitchFamily="34" charset="0"/>
                <a:cs typeface="Times New Roman" panose="02020603050405020304" pitchFamily="18" charset="0"/>
              </a:rPr>
              <a:t>） 计算未调整的功能点数</a:t>
            </a:r>
            <a:r>
              <a:rPr lang="en-US" altLang="zh-CN" sz="2400" kern="100" dirty="0">
                <a:latin typeface="Calibri" panose="020F0502020204030204" pitchFamily="34" charset="0"/>
                <a:cs typeface="Times New Roman" panose="02020603050405020304" pitchFamily="18" charset="0"/>
              </a:rPr>
              <a:t>UFP</a:t>
            </a:r>
            <a:endParaRPr lang="zh-CN" altLang="zh-CN" sz="2400" kern="100" dirty="0">
              <a:latin typeface="Calibri" panose="020F0502020204030204" pitchFamily="34" charset="0"/>
              <a:cs typeface="Times New Roman" panose="02020603050405020304" pitchFamily="18" charset="0"/>
            </a:endParaRPr>
          </a:p>
        </p:txBody>
      </p:sp>
      <p:sp>
        <p:nvSpPr>
          <p:cNvPr id="10" name="矩形 9"/>
          <p:cNvSpPr/>
          <p:nvPr/>
        </p:nvSpPr>
        <p:spPr>
          <a:xfrm>
            <a:off x="622300" y="1881188"/>
            <a:ext cx="8342313" cy="1938337"/>
          </a:xfrm>
          <a:prstGeom prst="rect">
            <a:avLst/>
          </a:prstGeom>
        </p:spPr>
        <p:txBody>
          <a:bodyPr>
            <a:spAutoFit/>
          </a:bodyPr>
          <a:lstStyle/>
          <a:p>
            <a:pPr marL="285750" indent="-285750" algn="just" eaLnBrk="1" hangingPunct="1">
              <a:spcAft>
                <a:spcPts val="0"/>
              </a:spcAft>
              <a:buFont typeface="Arial" panose="020B0604020202020204" pitchFamily="34" charset="0"/>
              <a:buChar char="•"/>
              <a:defRPr/>
            </a:pPr>
            <a:r>
              <a:rPr lang="zh-CN" altLang="zh-CN" sz="2400" kern="100" dirty="0">
                <a:latin typeface="Calibri" panose="020F0502020204030204" pitchFamily="34" charset="0"/>
                <a:cs typeface="Times New Roman" panose="02020603050405020304" pitchFamily="18" charset="0"/>
              </a:rPr>
              <a:t>首先，把产品信息域的每个特性（即</a:t>
            </a:r>
            <a:r>
              <a:rPr lang="en-US" altLang="zh-CN" sz="2400" kern="100" dirty="0" err="1">
                <a:latin typeface="Calibri" panose="020F0502020204030204" pitchFamily="34" charset="0"/>
                <a:cs typeface="Times New Roman" panose="02020603050405020304" pitchFamily="18" charset="0"/>
              </a:rPr>
              <a:t>Inp</a:t>
            </a: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Out</a:t>
            </a:r>
            <a:r>
              <a:rPr lang="zh-CN" altLang="zh-CN" sz="2400" kern="100" dirty="0">
                <a:latin typeface="Calibri" panose="020F0502020204030204" pitchFamily="34" charset="0"/>
                <a:cs typeface="Times New Roman" panose="02020603050405020304" pitchFamily="18" charset="0"/>
              </a:rPr>
              <a:t>、</a:t>
            </a:r>
            <a:r>
              <a:rPr lang="en-US" altLang="zh-CN" sz="2400" kern="100" dirty="0" err="1">
                <a:latin typeface="Calibri" panose="020F0502020204030204" pitchFamily="34" charset="0"/>
                <a:cs typeface="Times New Roman" panose="02020603050405020304" pitchFamily="18" charset="0"/>
              </a:rPr>
              <a:t>Inq</a:t>
            </a:r>
            <a:r>
              <a:rPr lang="zh-CN" altLang="zh-CN" sz="2400" kern="100" dirty="0">
                <a:latin typeface="Calibri" panose="020F0502020204030204" pitchFamily="34" charset="0"/>
                <a:cs typeface="Times New Roman" panose="02020603050405020304" pitchFamily="18" charset="0"/>
              </a:rPr>
              <a:t>、</a:t>
            </a:r>
            <a:r>
              <a:rPr lang="en-US" altLang="zh-CN" sz="2400" kern="100" dirty="0" err="1">
                <a:latin typeface="Calibri" panose="020F0502020204030204" pitchFamily="34" charset="0"/>
                <a:cs typeface="Times New Roman" panose="02020603050405020304" pitchFamily="18" charset="0"/>
              </a:rPr>
              <a:t>Maf</a:t>
            </a:r>
            <a:r>
              <a:rPr lang="zh-CN" altLang="zh-CN" sz="2400" kern="100" dirty="0">
                <a:latin typeface="Calibri" panose="020F0502020204030204" pitchFamily="34" charset="0"/>
                <a:cs typeface="Times New Roman" panose="02020603050405020304" pitchFamily="18" charset="0"/>
              </a:rPr>
              <a:t>和</a:t>
            </a:r>
            <a:r>
              <a:rPr lang="en-US" altLang="zh-CN" sz="2400" kern="100" dirty="0" err="1">
                <a:latin typeface="Calibri" panose="020F0502020204030204" pitchFamily="34" charset="0"/>
                <a:cs typeface="Times New Roman" panose="02020603050405020304" pitchFamily="18" charset="0"/>
              </a:rPr>
              <a:t>Inf</a:t>
            </a:r>
            <a:r>
              <a:rPr lang="en-US" altLang="zh-CN" sz="2400" kern="100" dirty="0">
                <a:latin typeface="Calibri" panose="020F0502020204030204" pitchFamily="34" charset="0"/>
                <a:cs typeface="Times New Roman" panose="02020603050405020304" pitchFamily="18" charset="0"/>
              </a:rPr>
              <a:t>)</a:t>
            </a:r>
            <a:r>
              <a:rPr lang="zh-CN" altLang="zh-CN" sz="2400" kern="100" dirty="0">
                <a:latin typeface="Calibri" panose="020F0502020204030204" pitchFamily="34" charset="0"/>
                <a:cs typeface="Times New Roman" panose="02020603050405020304" pitchFamily="18" charset="0"/>
              </a:rPr>
              <a:t>都分类为简单级、平均级或复杂级，并根据其等级为每个特性分配一个功能点数（例如，一个简单级的输入项分配</a:t>
            </a:r>
            <a:r>
              <a:rPr lang="en-US" altLang="zh-CN" sz="2400" kern="100" dirty="0">
                <a:latin typeface="Calibri" panose="020F0502020204030204" pitchFamily="34" charset="0"/>
                <a:cs typeface="Times New Roman" panose="02020603050405020304" pitchFamily="18" charset="0"/>
              </a:rPr>
              <a:t>3</a:t>
            </a:r>
            <a:r>
              <a:rPr lang="zh-CN" altLang="zh-CN" sz="2400" kern="100" dirty="0">
                <a:latin typeface="Calibri" panose="020F0502020204030204" pitchFamily="34" charset="0"/>
                <a:cs typeface="Times New Roman" panose="02020603050405020304" pitchFamily="18" charset="0"/>
              </a:rPr>
              <a:t>个功能点，一个平均级的输入项分配</a:t>
            </a:r>
            <a:r>
              <a:rPr lang="en-US" altLang="zh-CN" sz="2400" kern="100" dirty="0">
                <a:latin typeface="Calibri" panose="020F0502020204030204" pitchFamily="34" charset="0"/>
                <a:cs typeface="Times New Roman" panose="02020603050405020304" pitchFamily="18" charset="0"/>
              </a:rPr>
              <a:t>4</a:t>
            </a:r>
            <a:r>
              <a:rPr lang="zh-CN" altLang="zh-CN" sz="2400" kern="100" dirty="0">
                <a:latin typeface="Calibri" panose="020F0502020204030204" pitchFamily="34" charset="0"/>
                <a:cs typeface="Times New Roman" panose="02020603050405020304" pitchFamily="18" charset="0"/>
              </a:rPr>
              <a:t>个功能点，而一个复杂级的输入项分配</a:t>
            </a:r>
            <a:r>
              <a:rPr lang="en-US" altLang="zh-CN" sz="2400" kern="100" dirty="0">
                <a:latin typeface="Calibri" panose="020F0502020204030204" pitchFamily="34" charset="0"/>
                <a:cs typeface="Times New Roman" panose="02020603050405020304" pitchFamily="18" charset="0"/>
              </a:rPr>
              <a:t>6</a:t>
            </a:r>
            <a:r>
              <a:rPr lang="zh-CN" altLang="zh-CN" sz="2400" kern="100" dirty="0">
                <a:latin typeface="Calibri" panose="020F0502020204030204" pitchFamily="34" charset="0"/>
                <a:cs typeface="Times New Roman" panose="02020603050405020304" pitchFamily="18" charset="0"/>
              </a:rPr>
              <a:t>个功能点）。</a:t>
            </a:r>
            <a:endParaRPr lang="zh-CN" altLang="zh-CN" sz="2400" kern="100" dirty="0">
              <a:latin typeface="Calibri" panose="020F0502020204030204" pitchFamily="34" charset="0"/>
              <a:cs typeface="Times New Roman" panose="02020603050405020304" pitchFamily="18" charset="0"/>
            </a:endParaRPr>
          </a:p>
        </p:txBody>
      </p:sp>
      <p:pic>
        <p:nvPicPr>
          <p:cNvPr id="17414" name="图片 1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636010" y="4620895"/>
            <a:ext cx="5604510" cy="158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5" name="矩形 12"/>
          <p:cNvSpPr>
            <a:spLocks noChangeArrowheads="1"/>
          </p:cNvSpPr>
          <p:nvPr/>
        </p:nvSpPr>
        <p:spPr bwMode="auto">
          <a:xfrm>
            <a:off x="755650" y="3822700"/>
            <a:ext cx="82089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Char char="•"/>
            </a:pPr>
            <a:r>
              <a:rPr lang="zh-CN" altLang="zh-CN" sz="2400">
                <a:latin typeface="Calibri" panose="020F0502020204030204" pitchFamily="34" charset="0"/>
                <a:cs typeface="Times New Roman" panose="02020603050405020304" pitchFamily="18" charset="0"/>
              </a:rPr>
              <a:t>然后，用下式计算未调整的功能点数</a:t>
            </a:r>
            <a:r>
              <a:rPr lang="en-US" altLang="zh-CN" sz="2400">
                <a:latin typeface="Calibri" panose="020F0502020204030204" pitchFamily="34" charset="0"/>
                <a:cs typeface="Times New Roman" panose="02020603050405020304" pitchFamily="18" charset="0"/>
              </a:rPr>
              <a:t>UFP</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 UFP=a</a:t>
            </a:r>
            <a:r>
              <a:rPr lang="en-US" altLang="zh-CN" sz="2400" baseline="-25000">
                <a:latin typeface="Calibri" panose="020F0502020204030204" pitchFamily="34" charset="0"/>
                <a:cs typeface="Times New Roman" panose="02020603050405020304" pitchFamily="18" charset="0"/>
              </a:rPr>
              <a:t>1</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Inp+a</a:t>
            </a:r>
            <a:r>
              <a:rPr lang="en-US" altLang="zh-CN" sz="2400" baseline="-25000">
                <a:latin typeface="Calibri" panose="020F0502020204030204" pitchFamily="34" charset="0"/>
                <a:cs typeface="Times New Roman" panose="02020603050405020304" pitchFamily="18" charset="0"/>
              </a:rPr>
              <a:t>2</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Out+a</a:t>
            </a:r>
            <a:r>
              <a:rPr lang="en-US" altLang="zh-CN" sz="2400" baseline="-25000">
                <a:latin typeface="Calibri" panose="020F0502020204030204" pitchFamily="34" charset="0"/>
                <a:cs typeface="Times New Roman" panose="02020603050405020304" pitchFamily="18" charset="0"/>
              </a:rPr>
              <a:t>3</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Inq+a</a:t>
            </a:r>
            <a:r>
              <a:rPr lang="en-US" altLang="zh-CN" sz="2400" baseline="-25000">
                <a:latin typeface="Calibri" panose="020F0502020204030204" pitchFamily="34" charset="0"/>
                <a:cs typeface="Times New Roman" panose="02020603050405020304" pitchFamily="18" charset="0"/>
              </a:rPr>
              <a:t>4</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Maf+a</a:t>
            </a:r>
            <a:r>
              <a:rPr lang="en-US" altLang="zh-CN" sz="2400" baseline="-25000">
                <a:latin typeface="Calibri" panose="020F0502020204030204" pitchFamily="34" charset="0"/>
                <a:cs typeface="Times New Roman" panose="02020603050405020304" pitchFamily="18" charset="0"/>
              </a:rPr>
              <a:t>5</a:t>
            </a:r>
            <a:r>
              <a:rPr lang="zh-CN" altLang="zh-CN" sz="2400">
                <a:latin typeface="Calibri" panose="020F0502020204030204" pitchFamily="34" charset="0"/>
                <a:cs typeface="Times New Roman" panose="02020603050405020304" pitchFamily="18" charset="0"/>
              </a:rPr>
              <a:t>×</a:t>
            </a:r>
            <a:r>
              <a:rPr lang="en-US" altLang="zh-CN" sz="2400">
                <a:latin typeface="Calibri" panose="020F0502020204030204" pitchFamily="34" charset="0"/>
                <a:cs typeface="Times New Roman" panose="02020603050405020304" pitchFamily="18" charset="0"/>
              </a:rPr>
              <a:t>Inf</a:t>
            </a:r>
            <a:endParaRPr lang="en-US" altLang="zh-CN" sz="2400">
              <a:latin typeface="Calibri" panose="020F0502020204030204" pitchFamily="34" charset="0"/>
              <a:cs typeface="Times New Roman" panose="02020603050405020304" pitchFamily="18" charset="0"/>
            </a:endParaRPr>
          </a:p>
        </p:txBody>
      </p:sp>
      <p:sp>
        <p:nvSpPr>
          <p:cNvPr id="17416" name="矩形 13"/>
          <p:cNvSpPr>
            <a:spLocks noChangeArrowheads="1"/>
          </p:cNvSpPr>
          <p:nvPr/>
        </p:nvSpPr>
        <p:spPr bwMode="auto">
          <a:xfrm>
            <a:off x="107315" y="4725035"/>
            <a:ext cx="361950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r>
              <a:rPr lang="zh-CN" altLang="zh-CN" sz="2000">
                <a:latin typeface="Calibri" panose="020F0502020204030204" pitchFamily="34" charset="0"/>
                <a:cs typeface="Times New Roman" panose="02020603050405020304" pitchFamily="18" charset="0"/>
              </a:rPr>
              <a:t>其中，</a:t>
            </a:r>
            <a:r>
              <a:rPr lang="en-US" altLang="zh-CN" sz="2000">
                <a:latin typeface="Calibri" panose="020F0502020204030204" pitchFamily="34" charset="0"/>
                <a:cs typeface="Times New Roman" panose="02020603050405020304" pitchFamily="18" charset="0"/>
              </a:rPr>
              <a:t>a</a:t>
            </a:r>
            <a:r>
              <a:rPr lang="en-US" altLang="zh-CN" sz="2000" baseline="-25000">
                <a:latin typeface="Calibri" panose="020F0502020204030204" pitchFamily="34" charset="0"/>
                <a:cs typeface="Times New Roman" panose="02020603050405020304" pitchFamily="18" charset="0"/>
              </a:rPr>
              <a:t>i</a:t>
            </a:r>
            <a:r>
              <a:rPr lang="en-US" altLang="zh-CN" sz="2000">
                <a:latin typeface="Calibri" panose="020F0502020204030204" pitchFamily="34" charset="0"/>
                <a:cs typeface="Times New Roman" panose="02020603050405020304" pitchFamily="18" charset="0"/>
              </a:rPr>
              <a:t>(1</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i</a:t>
            </a:r>
            <a:r>
              <a:rPr lang="zh-CN" altLang="zh-CN" sz="2000">
                <a:latin typeface="Calibri" panose="020F0502020204030204" pitchFamily="34" charset="0"/>
                <a:cs typeface="Times New Roman" panose="02020603050405020304" pitchFamily="18" charset="0"/>
              </a:rPr>
              <a:t>≤</a:t>
            </a:r>
            <a:r>
              <a:rPr lang="en-US" altLang="zh-CN" sz="2000">
                <a:latin typeface="Calibri" panose="020F0502020204030204" pitchFamily="34" charset="0"/>
                <a:cs typeface="Times New Roman" panose="02020603050405020304" pitchFamily="18" charset="0"/>
              </a:rPr>
              <a:t>5)</a:t>
            </a:r>
            <a:r>
              <a:rPr lang="zh-CN" altLang="zh-CN" sz="2000">
                <a:latin typeface="Calibri" panose="020F0502020204030204" pitchFamily="34" charset="0"/>
                <a:cs typeface="Times New Roman" panose="02020603050405020304" pitchFamily="18" charset="0"/>
              </a:rPr>
              <a:t>是信息域特性系数，其值由相应特性的复杂级别决定，如</a:t>
            </a:r>
            <a:r>
              <a:rPr lang="zh-CN" altLang="en-US" sz="2000">
                <a:latin typeface="Calibri" panose="020F0502020204030204" pitchFamily="34" charset="0"/>
                <a:cs typeface="Times New Roman" panose="02020603050405020304" pitchFamily="18" charset="0"/>
              </a:rPr>
              <a:t>右</a:t>
            </a:r>
            <a:r>
              <a:rPr lang="zh-CN" altLang="zh-CN" sz="2000">
                <a:latin typeface="Calibri" panose="020F0502020204030204" pitchFamily="34" charset="0"/>
                <a:cs typeface="Times New Roman" panose="02020603050405020304" pitchFamily="18" charset="0"/>
              </a:rPr>
              <a:t>表</a:t>
            </a:r>
            <a:r>
              <a:rPr lang="zh-CN" altLang="en-US" sz="2000">
                <a:latin typeface="Calibri" panose="020F0502020204030204" pitchFamily="34" charset="0"/>
                <a:cs typeface="Times New Roman" panose="02020603050405020304" pitchFamily="18" charset="0"/>
              </a:rPr>
              <a:t>。</a:t>
            </a:r>
            <a:endParaRPr lang="zh-CN" altLang="en-US" sz="2000"/>
          </a:p>
        </p:txBody>
      </p:sp>
      <p:sp>
        <p:nvSpPr>
          <p:cNvPr id="15" name="标题 3"/>
          <p:cNvSpPr>
            <a:spLocks noGrp="1"/>
          </p:cNvSpPr>
          <p:nvPr>
            <p:ph type="title"/>
          </p:nvPr>
        </p:nvSpPr>
        <p:spPr>
          <a:xfrm>
            <a:off x="457200" y="-17463"/>
            <a:ext cx="8229600" cy="1143001"/>
          </a:xfrm>
        </p:spPr>
        <p:txBody>
          <a:bodyPr/>
          <a:lstStyle/>
          <a:p>
            <a:pPr>
              <a:defRPr/>
            </a:pPr>
            <a:r>
              <a:rPr kumimoji="1" lang="en-US" altLang="zh-CN" dirty="0">
                <a:solidFill>
                  <a:srgbClr val="9999CC">
                    <a:lumMod val="50000"/>
                  </a:srgbClr>
                </a:solidFill>
                <a:latin typeface="+mn-ea"/>
                <a:ea typeface="+mn-ea"/>
              </a:rPr>
              <a:t> </a:t>
            </a:r>
            <a:r>
              <a:rPr kumimoji="1" lang="en-US" altLang="zh-CN" b="1" dirty="0" smtClean="0">
                <a:latin typeface="+mn-ea"/>
                <a:ea typeface="+mn-ea"/>
              </a:rPr>
              <a:t>13.1 </a:t>
            </a:r>
            <a:r>
              <a:rPr kumimoji="1" lang="zh-CN" altLang="en-US" b="1" dirty="0" smtClean="0">
                <a:latin typeface="+mn-ea"/>
                <a:ea typeface="+mn-ea"/>
              </a:rPr>
              <a:t>估算</a:t>
            </a:r>
            <a:r>
              <a:rPr kumimoji="1" lang="zh-CN" altLang="en-US" b="1" dirty="0">
                <a:latin typeface="+mn-ea"/>
                <a:ea typeface="+mn-ea"/>
              </a:rPr>
              <a:t>软件</a:t>
            </a:r>
            <a:r>
              <a:rPr kumimoji="1" lang="zh-CN" altLang="en-US" b="1" dirty="0" smtClean="0">
                <a:latin typeface="+mn-ea"/>
                <a:ea typeface="+mn-ea"/>
              </a:rPr>
              <a:t>规模</a:t>
            </a:r>
            <a:endParaRPr lang="zh-CN" altLang="en-US" b="1" dirty="0" smtClean="0">
              <a:latin typeface="+mn-ea"/>
              <a:ea typeface="+mn-ea"/>
            </a:endParaRPr>
          </a:p>
        </p:txBody>
      </p:sp>
      <p:sp>
        <p:nvSpPr>
          <p:cNvPr id="1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mn-ea"/>
                <a:ea typeface="+mn-ea"/>
              </a:rPr>
              <a:t>13.1.2 </a:t>
            </a:r>
            <a:r>
              <a:rPr lang="zh-CN" altLang="en-US" sz="2400" dirty="0" smtClean="0">
                <a:solidFill>
                  <a:srgbClr val="D9D9D9"/>
                </a:solidFill>
                <a:latin typeface="+mn-ea"/>
                <a:ea typeface="+mn-ea"/>
              </a:rPr>
              <a:t>功能点技术</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1 Título"/>
          <p:cNvSpPr txBox="1"/>
          <p:nvPr/>
        </p:nvSpPr>
        <p:spPr bwMode="auto">
          <a:xfrm>
            <a:off x="26988" y="6234113"/>
            <a:ext cx="231616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13</a:t>
            </a:r>
            <a:r>
              <a:rPr lang="zh-CN" altLang="en-US" sz="2400" dirty="0">
                <a:solidFill>
                  <a:srgbClr val="D9D9D9"/>
                </a:solidFill>
                <a:latin typeface="+mn-ea"/>
                <a:ea typeface="+mn-ea"/>
              </a:rPr>
              <a:t>章　</a:t>
            </a:r>
            <a:endParaRPr lang="en-US" altLang="zh-CN" sz="2400" dirty="0">
              <a:solidFill>
                <a:srgbClr val="D9D9D9"/>
              </a:solidFill>
              <a:latin typeface="+mn-ea"/>
              <a:ea typeface="+mn-ea"/>
            </a:endParaRPr>
          </a:p>
          <a:p>
            <a:pPr algn="ctr" eaLnBrk="1" hangingPunct="1">
              <a:defRPr/>
            </a:pPr>
            <a:r>
              <a:rPr lang="zh-CN" altLang="en-US" sz="2400" dirty="0">
                <a:solidFill>
                  <a:srgbClr val="D9D9D9"/>
                </a:solidFill>
                <a:latin typeface="+mn-ea"/>
                <a:ea typeface="+mn-ea"/>
              </a:rPr>
              <a:t>软件项目管理</a:t>
            </a:r>
            <a:endParaRPr lang="zh-CN" altLang="en-US" sz="2400" dirty="0">
              <a:solidFill>
                <a:srgbClr val="D9D9D9"/>
              </a:solidFill>
              <a:latin typeface="+mn-ea"/>
              <a:ea typeface="+mn-ea"/>
            </a:endParaRPr>
          </a:p>
        </p:txBody>
      </p:sp>
      <p:sp>
        <p:nvSpPr>
          <p:cNvPr id="9" name="矩形 8"/>
          <p:cNvSpPr/>
          <p:nvPr/>
        </p:nvSpPr>
        <p:spPr>
          <a:xfrm>
            <a:off x="173038" y="188913"/>
            <a:ext cx="4322762" cy="461962"/>
          </a:xfrm>
          <a:prstGeom prst="rect">
            <a:avLst/>
          </a:prstGeom>
        </p:spPr>
        <p:txBody>
          <a:bodyPr wrap="none">
            <a:spAutoFit/>
          </a:bodyPr>
          <a:lstStyle/>
          <a:p>
            <a:pPr algn="just" eaLnBrk="1" hangingPunct="1">
              <a:spcAft>
                <a:spcPts val="0"/>
              </a:spcAft>
              <a:defRPr/>
            </a:pPr>
            <a:r>
              <a:rPr lang="zh-CN" altLang="zh-CN" sz="2400" kern="100" dirty="0">
                <a:latin typeface="Calibri" panose="020F0502020204030204" pitchFamily="34" charset="0"/>
                <a:cs typeface="Times New Roman" panose="02020603050405020304" pitchFamily="18" charset="0"/>
              </a:rPr>
              <a:t>（</a:t>
            </a:r>
            <a:r>
              <a:rPr lang="en-US" altLang="zh-CN" sz="2400" kern="100" dirty="0">
                <a:latin typeface="Calibri" panose="020F0502020204030204" pitchFamily="34" charset="0"/>
                <a:cs typeface="Times New Roman" panose="02020603050405020304" pitchFamily="18" charset="0"/>
              </a:rPr>
              <a:t>2</a:t>
            </a:r>
            <a:r>
              <a:rPr lang="zh-CN" altLang="zh-CN" sz="2400" kern="100" dirty="0">
                <a:latin typeface="Calibri" panose="020F0502020204030204" pitchFamily="34" charset="0"/>
                <a:cs typeface="Times New Roman" panose="02020603050405020304" pitchFamily="18" charset="0"/>
              </a:rPr>
              <a:t>）</a:t>
            </a:r>
            <a:r>
              <a:rPr lang="zh-CN" altLang="zh-CN" sz="2400" dirty="0"/>
              <a:t>计算技术复杂性因子</a:t>
            </a:r>
            <a:r>
              <a:rPr lang="en-US" altLang="zh-CN" sz="2400" dirty="0"/>
              <a:t>TCF</a:t>
            </a:r>
            <a:endParaRPr lang="zh-CN" altLang="zh-CN" sz="2400" kern="100" dirty="0">
              <a:latin typeface="Calibri" panose="020F0502020204030204" pitchFamily="34" charset="0"/>
              <a:cs typeface="Times New Roman" panose="02020603050405020304" pitchFamily="18" charset="0"/>
            </a:endParaRPr>
          </a:p>
        </p:txBody>
      </p:sp>
      <p:sp>
        <p:nvSpPr>
          <p:cNvPr id="3" name="矩形 2"/>
          <p:cNvSpPr>
            <a:spLocks noRot="1" noChangeAspect="1" noMove="1" noResize="1" noEditPoints="1" noAdjustHandles="1" noChangeArrowheads="1" noChangeShapeType="1" noTextEdit="1"/>
          </p:cNvSpPr>
          <p:nvPr/>
        </p:nvSpPr>
        <p:spPr>
          <a:xfrm>
            <a:off x="323528" y="1340768"/>
            <a:ext cx="3960440" cy="4109458"/>
          </a:xfrm>
          <a:prstGeom prst="rect">
            <a:avLst/>
          </a:prstGeom>
          <a:blipFill rotWithShape="0">
            <a:blip r:embed="rId1"/>
            <a:stretch>
              <a:fillRect l="-1538" t="-890" r="-6462" b="-1780"/>
            </a:stretch>
          </a:blipFill>
        </p:spPr>
        <p:txBody>
          <a:bodyPr/>
          <a:lstStyle/>
          <a:p>
            <a:r>
              <a:rPr lang="zh-CN" altLang="en-US">
                <a:noFill/>
              </a:rPr>
              <a:t> </a:t>
            </a:r>
            <a:endParaRPr lang="zh-CN" altLang="en-US">
              <a:noFill/>
            </a:endParaRPr>
          </a:p>
        </p:txBody>
      </p:sp>
      <p:sp>
        <p:nvSpPr>
          <p:cNvPr id="4" name="矩形 3"/>
          <p:cNvSpPr/>
          <p:nvPr/>
        </p:nvSpPr>
        <p:spPr>
          <a:xfrm>
            <a:off x="754063" y="765175"/>
            <a:ext cx="6915150" cy="461963"/>
          </a:xfrm>
          <a:prstGeom prst="rect">
            <a:avLst/>
          </a:prstGeom>
          <a:ln>
            <a:solidFill>
              <a:schemeClr val="accent6">
                <a:lumMod val="75000"/>
              </a:schemeClr>
            </a:solidFill>
          </a:ln>
        </p:spPr>
        <p:txBody>
          <a:bodyPr>
            <a:spAutoFit/>
          </a:bodyPr>
          <a:lstStyle/>
          <a:p>
            <a:pPr eaLnBrk="1" hangingPunct="1">
              <a:defRPr/>
            </a:pPr>
            <a:r>
              <a:rPr lang="zh-CN" altLang="zh-CN" sz="2400" dirty="0">
                <a:latin typeface="Calibri" panose="020F0502020204030204" pitchFamily="34" charset="0"/>
                <a:cs typeface="Times New Roman" panose="02020603050405020304" pitchFamily="18" charset="0"/>
              </a:rPr>
              <a:t>这一步骤度量</a:t>
            </a:r>
            <a:r>
              <a:rPr lang="en-US" altLang="zh-CN" sz="2400" dirty="0">
                <a:latin typeface="Calibri" panose="020F0502020204030204" pitchFamily="34" charset="0"/>
                <a:cs typeface="Times New Roman" panose="02020603050405020304" pitchFamily="18" charset="0"/>
              </a:rPr>
              <a:t>14</a:t>
            </a:r>
            <a:r>
              <a:rPr lang="zh-CN" altLang="zh-CN" sz="2400" dirty="0">
                <a:latin typeface="Calibri" panose="020F0502020204030204" pitchFamily="34" charset="0"/>
                <a:cs typeface="Times New Roman" panose="02020603050405020304" pitchFamily="18" charset="0"/>
              </a:rPr>
              <a:t>种技术因素对软件规模的影响程度</a:t>
            </a:r>
            <a:endParaRPr lang="zh-CN" altLang="en-US" sz="2400" dirty="0"/>
          </a:p>
        </p:txBody>
      </p:sp>
      <p:pic>
        <p:nvPicPr>
          <p:cNvPr id="1946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4767" y="1361871"/>
            <a:ext cx="473075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1 Título"/>
          <p:cNvSpPr txBox="1"/>
          <p:nvPr/>
        </p:nvSpPr>
        <p:spPr bwMode="auto">
          <a:xfrm>
            <a:off x="2833688" y="630713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defPPr>
              <a:defRPr lang="es-E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defRPr/>
            </a:pPr>
            <a:r>
              <a:rPr lang="en-US" altLang="zh-CN" sz="2400" dirty="0" smtClean="0">
                <a:solidFill>
                  <a:srgbClr val="D9D9D9"/>
                </a:solidFill>
                <a:latin typeface="+mn-ea"/>
                <a:ea typeface="+mn-ea"/>
              </a:rPr>
              <a:t>13.1.2 </a:t>
            </a:r>
            <a:r>
              <a:rPr lang="zh-CN" altLang="en-US" sz="2400" dirty="0" smtClean="0">
                <a:solidFill>
                  <a:srgbClr val="D9D9D9"/>
                </a:solidFill>
                <a:latin typeface="+mn-ea"/>
                <a:ea typeface="+mn-ea"/>
              </a:rPr>
              <a:t>功能点技术</a:t>
            </a:r>
            <a:endParaRPr lang="zh-CN" altLang="en-US" sz="2400" dirty="0">
              <a:solidFill>
                <a:srgbClr val="D9D9D9"/>
              </a:solidFill>
              <a:latin typeface="+mn-ea"/>
              <a:ea typeface="+mn-ea"/>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教材母版">
  <a:themeElements>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教材母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教材母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教材母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教材母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教材母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教材母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教材母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教材母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21015</Words>
  <Application>WPS 演示</Application>
  <PresentationFormat>全屏显示(4:3)</PresentationFormat>
  <Paragraphs>993</Paragraphs>
  <Slides>77</Slides>
  <Notes>43</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77</vt:i4>
      </vt:variant>
    </vt:vector>
  </HeadingPairs>
  <TitlesOfParts>
    <vt:vector size="91" baseType="lpstr">
      <vt:lpstr>Arial</vt:lpstr>
      <vt:lpstr>宋体</vt:lpstr>
      <vt:lpstr>Wingdings</vt:lpstr>
      <vt:lpstr>Calibri</vt:lpstr>
      <vt:lpstr>Times New Roman</vt:lpstr>
      <vt:lpstr>楷体_GB2312</vt:lpstr>
      <vt:lpstr>新宋体</vt:lpstr>
      <vt:lpstr>黑体</vt:lpstr>
      <vt:lpstr>微软雅黑</vt:lpstr>
      <vt:lpstr>Arial Unicode MS</vt:lpstr>
      <vt:lpstr>隶书</vt:lpstr>
      <vt:lpstr>Times New Roman</vt:lpstr>
      <vt:lpstr>Tema de Office</vt:lpstr>
      <vt:lpstr>教材母版</vt:lpstr>
      <vt:lpstr>第13章  软件项目管理</vt:lpstr>
      <vt:lpstr>第13章  软件项目管理</vt:lpstr>
      <vt:lpstr>PowerPoint 演示文稿</vt:lpstr>
      <vt:lpstr>PowerPoint 演示文稿</vt:lpstr>
      <vt:lpstr>PowerPoint 演示文稿</vt:lpstr>
      <vt:lpstr> 13.1 估算软件规模</vt:lpstr>
      <vt:lpstr>PowerPoint 演示文稿</vt:lpstr>
      <vt:lpstr> 13.1 估算软件规模</vt:lpstr>
      <vt:lpstr>PowerPoint 演示文稿</vt:lpstr>
      <vt:lpstr>PowerPoint 演示文稿</vt:lpstr>
      <vt:lpstr>13.2 工作量估算</vt:lpstr>
      <vt:lpstr>工作量估算——静态单变量模型</vt:lpstr>
      <vt:lpstr>工作量估算——静态单变量模型</vt:lpstr>
      <vt:lpstr>工作量估算——动态态多变量模型</vt:lpstr>
      <vt:lpstr>工作量估算——COCOMO2模型 </vt:lpstr>
      <vt:lpstr>工作量估算——COCOMO2模型 </vt:lpstr>
      <vt:lpstr>工作量估算——COCOMO2模型 </vt:lpstr>
      <vt:lpstr>工作量估算——COCOMO2模型 </vt:lpstr>
      <vt:lpstr>13.3 进度计划</vt:lpstr>
      <vt:lpstr>13.3 进度计划</vt:lpstr>
      <vt:lpstr>13.3 进度计划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13.4 人员组织</vt:lpstr>
      <vt:lpstr>PowerPoint 演示文稿</vt:lpstr>
      <vt:lpstr>13.5 质量保证</vt:lpstr>
      <vt:lpstr>13.5 质量保证</vt:lpstr>
      <vt:lpstr>13.5 质量保证</vt:lpstr>
      <vt:lpstr>13.5 质量保证</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13.6 软件配置管理</vt:lpstr>
      <vt:lpstr>13.7 能力成熟模型</vt:lpstr>
      <vt:lpstr>11.7 能力成熟模型</vt:lpstr>
      <vt:lpstr>11.7 能力成熟模型</vt:lpstr>
      <vt:lpstr>本章小结</vt:lpstr>
      <vt:lpstr>PowerPoint 演示文稿</vt:lpstr>
      <vt:lpstr>考试时间</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志慧</cp:lastModifiedBy>
  <cp:revision>820</cp:revision>
  <dcterms:created xsi:type="dcterms:W3CDTF">2010-06-24T19:27:00Z</dcterms:created>
  <dcterms:modified xsi:type="dcterms:W3CDTF">2024-12-04T15:50:42Z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E11D3BC5308A44BD83C0B29FC7AD46C5_12</vt:lpwstr>
  </property>
  <property fmtid="{D5CDD505-2E9C-101B-9397-08002B2CF9AE}" pid="3" name="KSOProductBuildVer">
    <vt:lpwstr>2052-12.1.0.18912</vt:lpwstr>
  </property>
</Properties>
</file>