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fif" ContentType="image/jpe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85" r:id="rId2"/>
    <p:sldId id="964" r:id="rId3"/>
    <p:sldId id="921" r:id="rId4"/>
    <p:sldId id="919" r:id="rId5"/>
    <p:sldId id="1090" r:id="rId6"/>
    <p:sldId id="1089" r:id="rId7"/>
    <p:sldId id="1091" r:id="rId8"/>
    <p:sldId id="1059" r:id="rId9"/>
    <p:sldId id="1060" r:id="rId10"/>
    <p:sldId id="1061" r:id="rId11"/>
    <p:sldId id="947" r:id="rId12"/>
    <p:sldId id="1062" r:id="rId13"/>
    <p:sldId id="1034" r:id="rId14"/>
    <p:sldId id="1094" r:id="rId15"/>
    <p:sldId id="1093" r:id="rId16"/>
    <p:sldId id="915" r:id="rId17"/>
    <p:sldId id="918" r:id="rId18"/>
    <p:sldId id="1095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>
          <p15:clr>
            <a:srgbClr val="A4A3A4"/>
          </p15:clr>
        </p15:guide>
        <p15:guide id="2" orient="horz" pos="3339">
          <p15:clr>
            <a:srgbClr val="A4A3A4"/>
          </p15:clr>
        </p15:guide>
        <p15:guide id="3" orient="horz" pos="1389">
          <p15:clr>
            <a:srgbClr val="A4A3A4"/>
          </p15:clr>
        </p15:guide>
        <p15:guide id="4" pos="5511">
          <p15:clr>
            <a:srgbClr val="A4A3A4"/>
          </p15:clr>
        </p15:guide>
        <p15:guide id="5" pos="295">
          <p15:clr>
            <a:srgbClr val="A4A3A4"/>
          </p15:clr>
        </p15:guide>
        <p15:guide id="6" pos="6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80078"/>
    <a:srgbClr val="0000FF"/>
    <a:srgbClr val="EEE0F1"/>
    <a:srgbClr val="874396"/>
    <a:srgbClr val="3366FF"/>
    <a:srgbClr val="FF6600"/>
    <a:srgbClr val="FF9999"/>
    <a:srgbClr val="FFCCFF"/>
    <a:srgbClr val="99CC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 autoAdjust="0"/>
    <p:restoredTop sz="89648" autoAdjust="0"/>
  </p:normalViewPr>
  <p:slideViewPr>
    <p:cSldViewPr>
      <p:cViewPr varScale="1">
        <p:scale>
          <a:sx n="65" d="100"/>
          <a:sy n="65" d="100"/>
        </p:scale>
        <p:origin x="1232" y="56"/>
      </p:cViewPr>
      <p:guideLst>
        <p:guide orient="horz" pos="1026"/>
        <p:guide orient="horz" pos="3339"/>
        <p:guide orient="horz" pos="1389"/>
        <p:guide pos="5511"/>
        <p:guide pos="295"/>
        <p:guide pos="612"/>
      </p:guideLst>
    </p:cSldViewPr>
  </p:slideViewPr>
  <p:outlineViewPr>
    <p:cViewPr>
      <p:scale>
        <a:sx n="33" d="100"/>
        <a:sy n="33" d="100"/>
      </p:scale>
      <p:origin x="0" y="585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07EB2C3-9F13-4D65-B011-CAA378618BF9}" type="datetimeFigureOut">
              <a:rPr lang="zh-CN" altLang="en-US"/>
              <a:pPr>
                <a:defRPr/>
              </a:pPr>
              <a:t>2020/03/07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E26CE6F5-CD1D-4610-BD8F-935AC84C38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41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61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29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高斯分布公式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27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高斯分布公式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0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高斯分布公式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3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高斯分布公式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844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90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632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CE6F5-CD1D-4610-BD8F-935AC84C3853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4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Christina\Desktop\图片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93210" y="98612"/>
            <a:ext cx="2577666" cy="882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3"/>
          <p:cNvSpPr/>
          <p:nvPr userDrawn="1"/>
        </p:nvSpPr>
        <p:spPr>
          <a:xfrm>
            <a:off x="395288" y="3068638"/>
            <a:ext cx="8399462" cy="46037"/>
          </a:xfrm>
          <a:prstGeom prst="rect">
            <a:avLst/>
          </a:prstGeom>
          <a:gradFill>
            <a:gsLst>
              <a:gs pos="0">
                <a:srgbClr val="780078">
                  <a:alpha val="0"/>
                </a:srgbClr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74441"/>
            <a:ext cx="7772400" cy="794519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2800" b="1" cap="none" spc="50">
                <a:ln w="11430"/>
                <a:solidFill>
                  <a:srgbClr val="780078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26160"/>
            <a:ext cx="6400800" cy="1919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-11113" y="790575"/>
            <a:ext cx="8399463" cy="46038"/>
          </a:xfrm>
          <a:prstGeom prst="rect">
            <a:avLst/>
          </a:prstGeom>
          <a:gradFill>
            <a:gsLst>
              <a:gs pos="0">
                <a:srgbClr val="780078"/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9006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2400" b="1" cap="none" spc="50" baseline="0">
                <a:ln w="11430">
                  <a:noFill/>
                </a:ln>
                <a:solidFill>
                  <a:srgbClr val="780078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03614"/>
          </a:xfrm>
          <a:prstGeom prst="rect">
            <a:avLst/>
          </a:prstGeom>
        </p:spPr>
        <p:txBody>
          <a:bodyPr/>
          <a:lstStyle>
            <a:lvl1pPr>
              <a:buClr>
                <a:srgbClr val="780078"/>
              </a:buClr>
              <a:buFont typeface="Wingdings" pitchFamily="2" charset="2"/>
              <a:buChar char="p"/>
              <a:defRPr sz="2200" b="1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742950" indent="-285750">
              <a:buClr>
                <a:srgbClr val="780078"/>
              </a:buClr>
              <a:buSzPct val="70000"/>
              <a:buFont typeface="Wingdings" pitchFamily="2" charset="2"/>
              <a:buChar char=""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>
              <a:buClr>
                <a:srgbClr val="780078"/>
              </a:buClr>
              <a:buFont typeface="Wingdings" panose="05000000000000000000" pitchFamily="2" charset="2"/>
              <a:buChar char="§"/>
              <a:defRPr sz="2000" b="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58213" y="6492875"/>
            <a:ext cx="5857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+mn-ea"/>
              </a:defRPr>
            </a:lvl1pPr>
          </a:lstStyle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24325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8007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624138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780078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矩形 1"/>
          <p:cNvSpPr/>
          <p:nvPr userDrawn="1"/>
        </p:nvSpPr>
        <p:spPr>
          <a:xfrm>
            <a:off x="-11113" y="790575"/>
            <a:ext cx="8399463" cy="46038"/>
          </a:xfrm>
          <a:prstGeom prst="rect">
            <a:avLst/>
          </a:prstGeom>
          <a:gradFill>
            <a:gsLst>
              <a:gs pos="0">
                <a:srgbClr val="780078"/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58213" y="6492875"/>
            <a:ext cx="5857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+mn-ea"/>
              </a:defRPr>
            </a:lvl1pPr>
          </a:lstStyle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261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"/>
          <p:cNvSpPr/>
          <p:nvPr userDrawn="1"/>
        </p:nvSpPr>
        <p:spPr>
          <a:xfrm>
            <a:off x="-11113" y="790575"/>
            <a:ext cx="8399463" cy="46038"/>
          </a:xfrm>
          <a:prstGeom prst="rect">
            <a:avLst/>
          </a:prstGeom>
          <a:gradFill>
            <a:gsLst>
              <a:gs pos="0">
                <a:srgbClr val="780078"/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58213" y="6492875"/>
            <a:ext cx="5857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+mn-ea"/>
              </a:defRPr>
            </a:lvl1pPr>
          </a:lstStyle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1"/>
          </p:nvPr>
        </p:nvSpPr>
        <p:spPr>
          <a:xfrm>
            <a:off x="457200" y="1052736"/>
            <a:ext cx="4076700" cy="5303614"/>
          </a:xfrm>
          <a:prstGeom prst="rect">
            <a:avLst/>
          </a:prstGeom>
        </p:spPr>
        <p:txBody>
          <a:bodyPr/>
          <a:lstStyle>
            <a:lvl1pPr>
              <a:buClr>
                <a:srgbClr val="780078"/>
              </a:buClr>
              <a:buFont typeface="Wingdings" pitchFamily="2" charset="2"/>
              <a:buChar char="p"/>
              <a:defRPr sz="2200" b="1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742950" indent="-285750">
              <a:buClr>
                <a:srgbClr val="780078"/>
              </a:buClr>
              <a:buSzPct val="70000"/>
              <a:buFont typeface="Wingdings" pitchFamily="2" charset="2"/>
              <a:buChar char=""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>
              <a:buClr>
                <a:srgbClr val="780078"/>
              </a:buClr>
              <a:buFont typeface="Wingdings" panose="05000000000000000000" pitchFamily="2" charset="2"/>
              <a:buChar char="§"/>
              <a:defRPr sz="2000" b="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11" name="内容占位符 2"/>
          <p:cNvSpPr>
            <a:spLocks noGrp="1"/>
          </p:cNvSpPr>
          <p:nvPr>
            <p:ph idx="12"/>
          </p:nvPr>
        </p:nvSpPr>
        <p:spPr>
          <a:xfrm>
            <a:off x="4686300" y="1066800"/>
            <a:ext cx="4076700" cy="5303614"/>
          </a:xfrm>
          <a:prstGeom prst="rect">
            <a:avLst/>
          </a:prstGeom>
        </p:spPr>
        <p:txBody>
          <a:bodyPr/>
          <a:lstStyle>
            <a:lvl1pPr>
              <a:buClr>
                <a:srgbClr val="780078"/>
              </a:buClr>
              <a:buFont typeface="Wingdings" pitchFamily="2" charset="2"/>
              <a:buChar char="p"/>
              <a:defRPr sz="2200" b="1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742950" indent="-285750">
              <a:buClr>
                <a:srgbClr val="780078"/>
              </a:buClr>
              <a:buSzPct val="70000"/>
              <a:buFont typeface="Wingdings" pitchFamily="2" charset="2"/>
              <a:buChar char=""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>
              <a:buClr>
                <a:srgbClr val="780078"/>
              </a:buClr>
              <a:buFont typeface="Wingdings" panose="05000000000000000000" pitchFamily="2" charset="2"/>
              <a:buChar char="§"/>
              <a:defRPr sz="2000" b="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9006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2400" b="1" cap="none" spc="50" baseline="0">
                <a:ln w="11430">
                  <a:noFill/>
                </a:ln>
                <a:solidFill>
                  <a:srgbClr val="780078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633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66800"/>
            <a:ext cx="3008313" cy="5059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80078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矩形 1"/>
          <p:cNvSpPr/>
          <p:nvPr userDrawn="1"/>
        </p:nvSpPr>
        <p:spPr>
          <a:xfrm>
            <a:off x="-11113" y="790575"/>
            <a:ext cx="8399463" cy="46038"/>
          </a:xfrm>
          <a:prstGeom prst="rect">
            <a:avLst/>
          </a:prstGeom>
          <a:gradFill>
            <a:gsLst>
              <a:gs pos="0">
                <a:srgbClr val="780078"/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58213" y="6492875"/>
            <a:ext cx="5857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+mn-ea"/>
              </a:defRPr>
            </a:lvl1pPr>
          </a:lstStyle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9006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2400" b="1" cap="none" spc="50" baseline="0">
                <a:ln w="11430">
                  <a:noFill/>
                </a:ln>
                <a:solidFill>
                  <a:srgbClr val="780078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idx="11"/>
          </p:nvPr>
        </p:nvSpPr>
        <p:spPr>
          <a:xfrm>
            <a:off x="3619500" y="1052736"/>
            <a:ext cx="5067300" cy="5303614"/>
          </a:xfrm>
          <a:prstGeom prst="rect">
            <a:avLst/>
          </a:prstGeom>
        </p:spPr>
        <p:txBody>
          <a:bodyPr/>
          <a:lstStyle>
            <a:lvl1pPr>
              <a:buClr>
                <a:srgbClr val="780078"/>
              </a:buClr>
              <a:buFont typeface="Wingdings" pitchFamily="2" charset="2"/>
              <a:buChar char="p"/>
              <a:defRPr sz="2200" b="1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742950" indent="-285750">
              <a:buClr>
                <a:srgbClr val="780078"/>
              </a:buClr>
              <a:buSzPct val="70000"/>
              <a:buFont typeface="Wingdings" pitchFamily="2" charset="2"/>
              <a:buChar char=""/>
              <a:defRPr sz="2000" b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2pPr>
            <a:lvl3pPr marL="1143000" indent="-228600">
              <a:buClr>
                <a:srgbClr val="780078"/>
              </a:buClr>
              <a:buFont typeface="Wingdings" panose="05000000000000000000" pitchFamily="2" charset="2"/>
              <a:buChar char="§"/>
              <a:defRPr sz="2000" b="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3931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-11113" y="790575"/>
            <a:ext cx="8399463" cy="46038"/>
          </a:xfrm>
          <a:prstGeom prst="rect">
            <a:avLst/>
          </a:prstGeom>
          <a:gradFill>
            <a:gsLst>
              <a:gs pos="0">
                <a:srgbClr val="780078"/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58213" y="6492875"/>
            <a:ext cx="5857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+mn-ea"/>
              </a:defRPr>
            </a:lvl1pPr>
          </a:lstStyle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90066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>
              <a:defRPr sz="2400" b="1" cap="none" spc="50" baseline="0">
                <a:ln w="11430">
                  <a:noFill/>
                </a:ln>
                <a:solidFill>
                  <a:srgbClr val="780078"/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5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1113" y="790575"/>
            <a:ext cx="8399463" cy="46038"/>
          </a:xfrm>
          <a:prstGeom prst="rect">
            <a:avLst/>
          </a:prstGeom>
          <a:gradFill>
            <a:gsLst>
              <a:gs pos="0">
                <a:srgbClr val="780078"/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58213" y="6492875"/>
            <a:ext cx="5857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+mn-ea"/>
              </a:defRPr>
            </a:lvl1pPr>
          </a:lstStyle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324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1113" y="790575"/>
            <a:ext cx="8399463" cy="46038"/>
          </a:xfrm>
          <a:prstGeom prst="rect">
            <a:avLst/>
          </a:prstGeom>
          <a:gradFill>
            <a:gsLst>
              <a:gs pos="0">
                <a:srgbClr val="780078"/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3001963"/>
            <a:ext cx="9124950" cy="1147762"/>
          </a:xfrm>
          <a:prstGeom prst="rect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 txBox="1">
            <a:spLocks/>
          </p:cNvSpPr>
          <p:nvPr userDrawn="1"/>
        </p:nvSpPr>
        <p:spPr>
          <a:xfrm>
            <a:off x="8558213" y="6492875"/>
            <a:ext cx="585787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auto">
              <a:spcBef>
                <a:spcPts val="0"/>
              </a:spcBef>
              <a:spcAft>
                <a:spcPts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362200"/>
            <a:ext cx="9124950" cy="1147762"/>
          </a:xfrm>
          <a:prstGeom prst="rect">
            <a:avLst/>
          </a:prstGeom>
          <a:solidFill>
            <a:srgbClr val="7030A0"/>
          </a:solidFill>
          <a:ln w="5715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" name="Picture 6" descr="C:\Users\Christina\Desktop\图片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56875"/>
            <a:ext cx="2060476" cy="7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/>
          <p:cNvSpPr/>
          <p:nvPr userDrawn="1"/>
        </p:nvSpPr>
        <p:spPr>
          <a:xfrm>
            <a:off x="-11113" y="790575"/>
            <a:ext cx="8399463" cy="46038"/>
          </a:xfrm>
          <a:prstGeom prst="rect">
            <a:avLst/>
          </a:prstGeom>
          <a:gradFill>
            <a:gsLst>
              <a:gs pos="0">
                <a:srgbClr val="780078"/>
              </a:gs>
              <a:gs pos="50000">
                <a:srgbClr val="780078"/>
              </a:gs>
              <a:gs pos="100000">
                <a:srgbClr val="78007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2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58213" y="6492875"/>
            <a:ext cx="585787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600">
                <a:latin typeface="+mn-lt"/>
                <a:ea typeface="+mn-ea"/>
              </a:defRPr>
            </a:lvl1pPr>
          </a:lstStyle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3" name="Text Box 10"/>
          <p:cNvSpPr txBox="1">
            <a:spLocks noChangeArrowheads="1"/>
          </p:cNvSpPr>
          <p:nvPr userDrawn="1"/>
        </p:nvSpPr>
        <p:spPr bwMode="auto">
          <a:xfrm>
            <a:off x="0" y="6544328"/>
            <a:ext cx="9144000" cy="264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buFont typeface="Wingdings" pitchFamily="2" charset="2"/>
              <a:buNone/>
              <a:defRPr/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清华大学 </a:t>
            </a:r>
            <a:r>
              <a:rPr lang="zh-CN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车辆与运载学院</a:t>
            </a:r>
            <a:endParaRPr lang="zh-CN" altLang="en-US" sz="1400" kern="12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6" r:id="rId7"/>
    <p:sldLayoutId id="2147483695" r:id="rId8"/>
    <p:sldLayoutId id="214748369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6096000" cy="471264"/>
          </a:xfrm>
        </p:spPr>
        <p:txBody>
          <a:bodyPr/>
          <a:lstStyle/>
          <a:p>
            <a:r>
              <a:rPr lang="en-US" altLang="zh-CN" sz="2400" dirty="0"/>
              <a:t>1 </a:t>
            </a:r>
            <a:r>
              <a:rPr lang="zh-CN" altLang="en-US" sz="2400" dirty="0"/>
              <a:t>二值化操作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609600" y="1371600"/>
            <a:ext cx="7948613" cy="326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图像二值化定义：图像二值化是将图像上的像素点的灰度值设置为固定值（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255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），也就是将整个图像呈现出明显的黑白效果的过程。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原理：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单通道图像</a:t>
            </a:r>
            <a:r>
              <a:rPr lang="en-US" altLang="zh-CN" sz="2000" i="1" dirty="0">
                <a:latin typeface="Georgia" panose="02040502050405020303" pitchFamily="18" charset="0"/>
              </a:rPr>
              <a:t>I </a:t>
            </a:r>
            <a:r>
              <a:rPr lang="zh-CN" altLang="en-US" sz="2000" i="1" dirty="0">
                <a:latin typeface="Georgia" panose="02040502050405020303" pitchFamily="18" charset="0"/>
              </a:rPr>
              <a:t>，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对其任意像素值</a:t>
            </a:r>
            <a:r>
              <a:rPr lang="en-US" altLang="zh-CN" sz="2000" i="1" dirty="0">
                <a:latin typeface="Georgia" panose="02040502050405020303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(x, y):</a:t>
            </a: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Georgia" panose="02040502050405020303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(x, y)  = 255, if </a:t>
            </a:r>
            <a:r>
              <a:rPr lang="en-US" altLang="zh-CN" sz="2000" i="1" dirty="0">
                <a:latin typeface="Georgia" panose="02040502050405020303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(x, y) &gt;= Threshold,</a:t>
            </a:r>
          </a:p>
          <a:p>
            <a:pPr>
              <a:lnSpc>
                <a:spcPct val="150000"/>
              </a:lnSpc>
              <a:buClr>
                <a:srgbClr val="780078"/>
              </a:buClr>
            </a:pPr>
            <a:r>
              <a:rPr lang="en-US" altLang="zh-CN" sz="2000" i="1" dirty="0">
                <a:latin typeface="Georgia" panose="02040502050405020303" pitchFamily="18" charset="0"/>
              </a:rPr>
              <a:t>     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(x, y) = 0, else.</a:t>
            </a: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Threshold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的设置，一般根据经验值或可动态设置。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27071" y="5244277"/>
            <a:ext cx="788046" cy="64448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C379C5-808D-4EBD-A69A-C87DB6939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652122"/>
            <a:ext cx="1828800" cy="18288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F56FC32-0AC0-42DD-821A-95B000DB6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706350"/>
            <a:ext cx="1704265" cy="172034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1C8D57B-99C4-4C0A-9737-484800A94636}"/>
              </a:ext>
            </a:extLst>
          </p:cNvPr>
          <p:cNvSpPr txBox="1"/>
          <p:nvPr/>
        </p:nvSpPr>
        <p:spPr>
          <a:xfrm>
            <a:off x="4026916" y="4933012"/>
            <a:ext cx="100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二值化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C183A5-AA0C-4EA9-9FA6-C2D1ED6E0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4700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EF2DFED-4F0A-4131-AAA6-93F4A798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872188"/>
            <a:ext cx="2859221" cy="3601477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200" y="1024413"/>
            <a:ext cx="8229600" cy="5303614"/>
          </a:xfrm>
        </p:spPr>
        <p:txBody>
          <a:bodyPr/>
          <a:lstStyle/>
          <a:p>
            <a:r>
              <a:rPr lang="en-US" altLang="zh-CN" sz="2400" dirty="0"/>
              <a:t>8 </a:t>
            </a:r>
            <a:r>
              <a:rPr lang="zh-CN" altLang="en-US" sz="2400" dirty="0"/>
              <a:t>基于学习的特征提取</a:t>
            </a:r>
            <a:endParaRPr lang="en-US" altLang="zh-CN" sz="2400" dirty="0"/>
          </a:p>
          <a:p>
            <a:pPr lvl="1"/>
            <a:r>
              <a:rPr lang="zh-CN" altLang="en-US" dirty="0">
                <a:latin typeface="+mn-ea"/>
              </a:rPr>
              <a:t>特征提取</a:t>
            </a:r>
            <a:r>
              <a:rPr lang="zh-CN" altLang="en-US" dirty="0"/>
              <a:t>常用参数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补零位数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5F2C0-03CC-4315-98AB-6DCFE02D23FD}"/>
              </a:ext>
            </a:extLst>
          </p:cNvPr>
          <p:cNvSpPr txBox="1"/>
          <p:nvPr/>
        </p:nvSpPr>
        <p:spPr>
          <a:xfrm>
            <a:off x="838200" y="1905000"/>
            <a:ext cx="7355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+mn-ea"/>
                <a:ea typeface="+mn-ea"/>
              </a:rPr>
              <a:t>补位操作（</a:t>
            </a:r>
            <a:r>
              <a:rPr lang="en-US" altLang="zh-CN" sz="2000" dirty="0">
                <a:latin typeface="+mn-ea"/>
                <a:ea typeface="+mn-ea"/>
              </a:rPr>
              <a:t>Padding</a:t>
            </a:r>
            <a:r>
              <a:rPr lang="zh-CN" altLang="en-US" sz="2000" dirty="0">
                <a:latin typeface="+mn-ea"/>
                <a:ea typeface="+mn-ea"/>
              </a:rPr>
              <a:t>）：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为便于卷积操作，有时会在输入图像四周补相应的像素（一般补充</a:t>
            </a:r>
            <a:r>
              <a:rPr lang="en-US" altLang="zh-CN" sz="2000" dirty="0">
                <a:latin typeface="+mn-ea"/>
                <a:ea typeface="+mn-ea"/>
              </a:rPr>
              <a:t>0</a:t>
            </a:r>
            <a:r>
              <a:rPr lang="zh-CN" altLang="en-US" sz="2000" dirty="0">
                <a:latin typeface="+mn-ea"/>
                <a:ea typeface="+mn-ea"/>
              </a:rPr>
              <a:t>像素），不改变卷积运算输出的情况下，适应卷积操作。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C15B4-114C-472B-9B4E-5A9D47592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320364"/>
            <a:ext cx="1905000" cy="2705123"/>
          </a:xfrm>
          <a:prstGeom prst="rect">
            <a:avLst/>
          </a:prstGeom>
        </p:spPr>
      </p:pic>
      <p:sp>
        <p:nvSpPr>
          <p:cNvPr id="17" name="箭头: 右 16">
            <a:extLst>
              <a:ext uri="{FF2B5EF4-FFF2-40B4-BE49-F238E27FC236}">
                <a16:creationId xmlns:a16="http://schemas.microsoft.com/office/drawing/2014/main" id="{8F7419FE-6D45-4F87-8C59-8AD2CB4A9B1A}"/>
              </a:ext>
            </a:extLst>
          </p:cNvPr>
          <p:cNvSpPr/>
          <p:nvPr/>
        </p:nvSpPr>
        <p:spPr>
          <a:xfrm>
            <a:off x="3695700" y="4484918"/>
            <a:ext cx="914400" cy="30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7D562D-DC5B-4046-8D5F-0D7BBF1372EC}"/>
              </a:ext>
            </a:extLst>
          </p:cNvPr>
          <p:cNvSpPr txBox="1"/>
          <p:nvPr/>
        </p:nvSpPr>
        <p:spPr>
          <a:xfrm>
            <a:off x="3425218" y="3839515"/>
            <a:ext cx="1508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Pad = 1</a:t>
            </a:r>
            <a:r>
              <a:rPr lang="zh-CN" altLang="en-US" sz="1400" dirty="0">
                <a:latin typeface="+mn-ea"/>
                <a:ea typeface="+mn-ea"/>
              </a:rPr>
              <a:t>，四周各补一个像素位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709514-7927-4414-AB25-1ABBCD762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543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6FE79F1-0B0B-4305-ACD4-66D4B7AAF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06" y="2894574"/>
            <a:ext cx="5322174" cy="3963426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81753" y="1024413"/>
            <a:ext cx="8814647" cy="5303614"/>
          </a:xfrm>
        </p:spPr>
        <p:txBody>
          <a:bodyPr/>
          <a:lstStyle/>
          <a:p>
            <a:r>
              <a:rPr lang="en-US" altLang="zh-CN" sz="2400" dirty="0"/>
              <a:t>8 </a:t>
            </a:r>
            <a:r>
              <a:rPr lang="zh-CN" altLang="en-US" sz="2400" dirty="0"/>
              <a:t>基于学习的特征提取</a:t>
            </a:r>
            <a:endParaRPr lang="en-US" altLang="zh-CN" sz="2400" dirty="0"/>
          </a:p>
          <a:p>
            <a:pPr lvl="1"/>
            <a:r>
              <a:rPr lang="zh-CN" altLang="en-US" dirty="0">
                <a:latin typeface="+mn-ea"/>
              </a:rPr>
              <a:t>特征提取</a:t>
            </a:r>
            <a:r>
              <a:rPr lang="zh-CN" altLang="en-US" dirty="0"/>
              <a:t>常用操作</a:t>
            </a:r>
            <a:r>
              <a:rPr lang="en-US" altLang="zh-CN" dirty="0"/>
              <a:t>– </a:t>
            </a:r>
            <a:r>
              <a:rPr lang="zh-CN" altLang="en-US" dirty="0"/>
              <a:t>池化层（</a:t>
            </a:r>
            <a:r>
              <a:rPr lang="en-US" altLang="zh-CN" dirty="0"/>
              <a:t>Pooling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/>
              <a:t>池化层作用一般用于减小特征图尺寸（降采样），凸显有用特征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/>
              <a:t>可分为最大池化（</a:t>
            </a:r>
            <a:r>
              <a:rPr lang="en-US" altLang="zh-CN" dirty="0"/>
              <a:t>Max Pooling</a:t>
            </a:r>
            <a:r>
              <a:rPr lang="zh-CN" altLang="en-US" dirty="0"/>
              <a:t>和平均池化 </a:t>
            </a:r>
            <a:r>
              <a:rPr lang="en-US" altLang="zh-CN" dirty="0"/>
              <a:t>Average Pooling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/>
              <a:t>池化层的参数为：池化核尺寸（</a:t>
            </a:r>
            <a:r>
              <a:rPr lang="en-US" altLang="zh-CN" dirty="0"/>
              <a:t>Kernel Size</a:t>
            </a:r>
            <a:r>
              <a:rPr lang="zh-CN" altLang="en-US" dirty="0"/>
              <a:t>），步长（</a:t>
            </a:r>
            <a:r>
              <a:rPr lang="en-US" altLang="zh-CN" dirty="0"/>
              <a:t>Stride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34067-8E62-4790-BB3F-C088C373BB03}"/>
              </a:ext>
            </a:extLst>
          </p:cNvPr>
          <p:cNvSpPr txBox="1"/>
          <p:nvPr/>
        </p:nvSpPr>
        <p:spPr>
          <a:xfrm>
            <a:off x="5029200" y="3228945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输出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777BA5-F9AF-42C2-9EB0-389651321A16}"/>
              </a:ext>
            </a:extLst>
          </p:cNvPr>
          <p:cNvSpPr txBox="1"/>
          <p:nvPr/>
        </p:nvSpPr>
        <p:spPr>
          <a:xfrm>
            <a:off x="1274806" y="43434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输入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724BEC-C244-4C06-A1D9-1A56A912D921}"/>
              </a:ext>
            </a:extLst>
          </p:cNvPr>
          <p:cNvSpPr/>
          <p:nvPr/>
        </p:nvSpPr>
        <p:spPr>
          <a:xfrm>
            <a:off x="2036806" y="3200400"/>
            <a:ext cx="2611394" cy="4001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163288-56E5-4163-B0D3-AAB281570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82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29352" y="1024413"/>
            <a:ext cx="8814647" cy="4766787"/>
          </a:xfrm>
        </p:spPr>
        <p:txBody>
          <a:bodyPr/>
          <a:lstStyle/>
          <a:p>
            <a:r>
              <a:rPr lang="en-US" altLang="zh-CN" sz="2400" dirty="0"/>
              <a:t>8 </a:t>
            </a:r>
            <a:r>
              <a:rPr lang="zh-CN" altLang="en-US" sz="2400" dirty="0"/>
              <a:t>基于学习的特征提取</a:t>
            </a:r>
            <a:endParaRPr lang="en-US" altLang="zh-CN" sz="2400" dirty="0"/>
          </a:p>
          <a:p>
            <a:pPr lvl="1"/>
            <a:r>
              <a:rPr lang="zh-CN" altLang="en-US" dirty="0">
                <a:latin typeface="+mn-ea"/>
              </a:rPr>
              <a:t>特征提取</a:t>
            </a:r>
            <a:r>
              <a:rPr lang="zh-CN" altLang="en-US" dirty="0"/>
              <a:t>常用操作</a:t>
            </a:r>
            <a:r>
              <a:rPr lang="en-US" altLang="zh-CN" dirty="0"/>
              <a:t>– </a:t>
            </a:r>
            <a:r>
              <a:rPr lang="zh-CN" altLang="en-US" dirty="0"/>
              <a:t>池化层（</a:t>
            </a:r>
            <a:r>
              <a:rPr lang="en-US" altLang="zh-CN" dirty="0"/>
              <a:t>Pooling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en-US" altLang="zh-CN" dirty="0"/>
              <a:t>Kernel Size=2*2</a:t>
            </a:r>
            <a:r>
              <a:rPr lang="zh-CN" altLang="en-US" dirty="0"/>
              <a:t>，</a:t>
            </a:r>
            <a:r>
              <a:rPr lang="en-US" altLang="zh-CN" dirty="0"/>
              <a:t>Stride=1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7D26F8-8B70-4FA3-8D1B-D6378D53E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400"/>
            <a:ext cx="7080678" cy="356341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F01FC6-A95F-49CC-B803-D6D1E4699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281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29353" y="1024413"/>
            <a:ext cx="8229600" cy="5303614"/>
          </a:xfrm>
        </p:spPr>
        <p:txBody>
          <a:bodyPr/>
          <a:lstStyle/>
          <a:p>
            <a:r>
              <a:rPr lang="en-US" altLang="zh-CN" sz="2400" dirty="0"/>
              <a:t>8 </a:t>
            </a:r>
            <a:r>
              <a:rPr lang="zh-CN" altLang="en-US" sz="2400" dirty="0"/>
              <a:t>基于学习的特征提取</a:t>
            </a:r>
            <a:endParaRPr lang="en-US" altLang="zh-CN" sz="2400" dirty="0"/>
          </a:p>
          <a:p>
            <a:pPr lvl="1"/>
            <a:r>
              <a:rPr lang="zh-CN" altLang="en-US" dirty="0">
                <a:latin typeface="+mn-ea"/>
              </a:rPr>
              <a:t>特征空间变换 </a:t>
            </a:r>
            <a:r>
              <a:rPr lang="en-US" altLang="zh-CN" dirty="0"/>
              <a:t>– </a:t>
            </a:r>
            <a:r>
              <a:rPr lang="zh-CN" altLang="en-US" dirty="0"/>
              <a:t>全连接</a:t>
            </a:r>
            <a:r>
              <a:rPr lang="en-US" altLang="zh-CN" dirty="0"/>
              <a:t>FC</a:t>
            </a:r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/>
              <a:t>全连接层的每一个结点都与上一层的所有结点相连，用来把前边提取到的特征综合起来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r>
              <a:rPr lang="zh-CN" altLang="en-US" dirty="0"/>
              <a:t>全连接的核心操作是矩阵乘法，本质上是把一个特征空间变换到另一个特征空间。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6F1CCB-494F-426C-B39F-D20608A38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253" y="3571067"/>
            <a:ext cx="4495800" cy="29218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902D424-8190-470D-B723-2A0B6F7EFED5}"/>
              </a:ext>
            </a:extLst>
          </p:cNvPr>
          <p:cNvSpPr txBox="1"/>
          <p:nvPr/>
        </p:nvSpPr>
        <p:spPr>
          <a:xfrm>
            <a:off x="3886200" y="359767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全连接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293B45-34F2-4110-8E60-DE1E27416511}"/>
              </a:ext>
            </a:extLst>
          </p:cNvPr>
          <p:cNvSpPr txBox="1"/>
          <p:nvPr/>
        </p:nvSpPr>
        <p:spPr>
          <a:xfrm>
            <a:off x="2590800" y="359767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全连接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DA329D-FEE2-4F28-BC4B-847B6296FBBD}"/>
              </a:ext>
            </a:extLst>
          </p:cNvPr>
          <p:cNvSpPr txBox="1"/>
          <p:nvPr/>
        </p:nvSpPr>
        <p:spPr>
          <a:xfrm>
            <a:off x="5287546" y="3597673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全连接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2B798B-E62C-4A3E-86A0-4B1D93A9D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34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200" y="1024413"/>
            <a:ext cx="8229600" cy="2840305"/>
          </a:xfrm>
        </p:spPr>
        <p:txBody>
          <a:bodyPr/>
          <a:lstStyle/>
          <a:p>
            <a:r>
              <a:rPr lang="en-US" altLang="zh-CN" sz="2400" dirty="0"/>
              <a:t>8 </a:t>
            </a:r>
            <a:r>
              <a:rPr lang="zh-CN" altLang="en-US" sz="2400" dirty="0"/>
              <a:t>基于学习的特征提取</a:t>
            </a:r>
            <a:endParaRPr lang="en-US" altLang="zh-CN" sz="2400" dirty="0"/>
          </a:p>
          <a:p>
            <a:pPr lvl="1"/>
            <a:r>
              <a:rPr lang="zh-CN" altLang="en-US" b="1" dirty="0">
                <a:latin typeface="+mn-ea"/>
              </a:rPr>
              <a:t>为什么深度学习网络可以识别图像？</a:t>
            </a:r>
            <a:endParaRPr lang="en-US" altLang="zh-CN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7030A0"/>
                </a:solidFill>
                <a:latin typeface="+mn-ea"/>
              </a:rPr>
              <a:t>如果卷积核的参数设置正确，卷积操作等效于某种特征提取</a:t>
            </a:r>
            <a:endParaRPr lang="en-US" altLang="zh-CN" dirty="0">
              <a:solidFill>
                <a:srgbClr val="7030A0"/>
              </a:solidFill>
              <a:latin typeface="+mn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7CF2DF-3D22-497C-B9BC-4A39D8EF2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1"/>
          <a:stretch/>
        </p:blipFill>
        <p:spPr>
          <a:xfrm>
            <a:off x="6139393" y="2454813"/>
            <a:ext cx="2322620" cy="124724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DA8F878-F103-48AA-B4C3-2E0BC00890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61" y="2214556"/>
            <a:ext cx="4162470" cy="175117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604ED3-05A9-4DF6-8242-1CC391947872}"/>
              </a:ext>
            </a:extLst>
          </p:cNvPr>
          <p:cNvSpPr txBox="1">
            <a:spLocks/>
          </p:cNvSpPr>
          <p:nvPr/>
        </p:nvSpPr>
        <p:spPr>
          <a:xfrm>
            <a:off x="6499123" y="3854928"/>
            <a:ext cx="1962890" cy="4712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Font typeface="Wingdings" pitchFamily="2" charset="2"/>
              <a:buChar char="p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SzPct val="70000"/>
              <a:buFont typeface="Wingdings" pitchFamily="2" charset="2"/>
              <a:buChar char=""/>
              <a:defRPr sz="20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Font typeface="Wingdings" panose="05000000000000000000" pitchFamily="2" charset="2"/>
              <a:buChar char="§"/>
              <a:defRPr sz="20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0" dirty="0"/>
              <a:t>图像梯度算子</a:t>
            </a:r>
            <a:endParaRPr lang="en-US" altLang="zh-CN" sz="1800" b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A1029D-B4D6-4241-8083-647FB7823115}"/>
              </a:ext>
            </a:extLst>
          </p:cNvPr>
          <p:cNvSpPr txBox="1">
            <a:spLocks/>
          </p:cNvSpPr>
          <p:nvPr/>
        </p:nvSpPr>
        <p:spPr>
          <a:xfrm>
            <a:off x="1968751" y="3918587"/>
            <a:ext cx="1962890" cy="47126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Font typeface="Wingdings" pitchFamily="2" charset="2"/>
              <a:buChar char="p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SzPct val="70000"/>
              <a:buFont typeface="Wingdings" pitchFamily="2" charset="2"/>
              <a:buChar char=""/>
              <a:defRPr sz="20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Font typeface="Wingdings" panose="05000000000000000000" pitchFamily="2" charset="2"/>
              <a:buChar char="§"/>
              <a:defRPr sz="20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0" dirty="0"/>
              <a:t>深度学习卷积核</a:t>
            </a:r>
            <a:endParaRPr lang="en-US" altLang="zh-CN" sz="1800" b="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C6FFA1-8855-4EFF-BCB2-A098ACB6A7BC}"/>
              </a:ext>
            </a:extLst>
          </p:cNvPr>
          <p:cNvSpPr/>
          <p:nvPr/>
        </p:nvSpPr>
        <p:spPr>
          <a:xfrm>
            <a:off x="457200" y="4413420"/>
            <a:ext cx="8839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780078"/>
              </a:buClr>
              <a:buSzPct val="70000"/>
              <a:buFont typeface="Wingdings" pitchFamily="2" charset="2"/>
              <a:buChar char=""/>
            </a:pPr>
            <a:r>
              <a:rPr lang="zh-CN" altLang="en-US" sz="2000" b="1" dirty="0">
                <a:latin typeface="+mn-ea"/>
                <a:ea typeface="+mn-ea"/>
              </a:rPr>
              <a:t>深度学习卷积核和梯度算子有什么区别？</a:t>
            </a:r>
            <a:endParaRPr lang="en-US" altLang="zh-CN" sz="2000" b="1" dirty="0">
              <a:latin typeface="+mn-ea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780078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+mn-ea"/>
                <a:ea typeface="+mn-ea"/>
              </a:rPr>
              <a:t>两种运算本质上都是一次矩阵卷积操作</a:t>
            </a:r>
            <a:endParaRPr lang="en-US" altLang="zh-CN" sz="2000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780078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7030A0"/>
                </a:solidFill>
                <a:latin typeface="+mn-ea"/>
                <a:ea typeface="+mn-ea"/>
              </a:rPr>
              <a:t>区别是卷积操作中的</a:t>
            </a:r>
            <a:r>
              <a:rPr lang="en-US" altLang="zh-CN" sz="2000" dirty="0">
                <a:solidFill>
                  <a:srgbClr val="7030A0"/>
                </a:solidFill>
                <a:latin typeface="+mn-ea"/>
                <a:ea typeface="+mn-ea"/>
              </a:rPr>
              <a:t>9</a:t>
            </a:r>
            <a:r>
              <a:rPr lang="zh-CN" altLang="en-US" sz="2000" dirty="0">
                <a:solidFill>
                  <a:srgbClr val="7030A0"/>
                </a:solidFill>
                <a:latin typeface="+mn-ea"/>
                <a:ea typeface="+mn-ea"/>
              </a:rPr>
              <a:t>个参数不同</a:t>
            </a:r>
            <a:endParaRPr lang="en-US" altLang="zh-CN" sz="2000" dirty="0">
              <a:solidFill>
                <a:srgbClr val="7030A0"/>
              </a:solidFill>
              <a:latin typeface="+mn-ea"/>
              <a:ea typeface="+mn-ea"/>
            </a:endParaRPr>
          </a:p>
          <a:p>
            <a:pPr marL="800100" lvl="1" indent="-342900">
              <a:spcBef>
                <a:spcPct val="20000"/>
              </a:spcBef>
              <a:buClr>
                <a:srgbClr val="780078"/>
              </a:buClr>
              <a:buSzPct val="70000"/>
              <a:buFont typeface="Wingdings" panose="05000000000000000000" pitchFamily="2" charset="2"/>
              <a:buChar char="Ø"/>
            </a:pPr>
            <a:endParaRPr lang="en-US" altLang="zh-CN" sz="2000" dirty="0">
              <a:latin typeface="+mn-ea"/>
              <a:ea typeface="+mn-ea"/>
            </a:endParaRPr>
          </a:p>
          <a:p>
            <a:pPr marL="742950" lvl="1" indent="-285750">
              <a:spcBef>
                <a:spcPct val="20000"/>
              </a:spcBef>
              <a:buClr>
                <a:srgbClr val="780078"/>
              </a:buClr>
              <a:buSzPct val="70000"/>
              <a:buFont typeface="Wingdings" pitchFamily="2" charset="2"/>
              <a:buChar char=""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卷积核里的参数怎么去设置？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06F07D-AE61-4304-91BC-1100A3002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97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车道检测技术综述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1"/>
          </p:nvPr>
        </p:nvSpPr>
        <p:spPr>
          <a:xfrm>
            <a:off x="331200" y="1066800"/>
            <a:ext cx="7060406" cy="542984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Hough Transform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霍夫变换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399" y="1600200"/>
            <a:ext cx="802481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霍夫变换是直线特征检测中常用的参数估计的方法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霍夫变换目的是在含有噪声的特征提取结果上拟合出直线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霍夫变换由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Paul Hough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1962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年提出，目的是找到图片中的直线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7400" y="2811959"/>
            <a:ext cx="3884397" cy="769441"/>
          </a:xfrm>
          <a:prstGeom prst="rect">
            <a:avLst/>
          </a:prstGeom>
          <a:solidFill>
            <a:srgbClr val="FFCCFF"/>
          </a:solidFill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buClr>
                <a:srgbClr val="780078"/>
              </a:buClr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建立映射：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x-y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坐标系下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y=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ax+b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spcBef>
                <a:spcPct val="20000"/>
              </a:spcBef>
              <a:buClr>
                <a:srgbClr val="780078"/>
              </a:buClr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a-b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坐标系下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b=-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xa+y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4824" y="4959233"/>
            <a:ext cx="10390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x-y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19145" y="4959233"/>
            <a:ext cx="12105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Hough</a:t>
            </a:r>
          </a:p>
          <a:p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参数空间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C0934B3-5ED3-461B-8413-8103AF3C5A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2" b="16564"/>
          <a:stretch/>
        </p:blipFill>
        <p:spPr>
          <a:xfrm>
            <a:off x="1788318" y="3645286"/>
            <a:ext cx="5730827" cy="262789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F61D8C-01E7-4F1B-9FCC-5DC928DC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50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704" y="1032590"/>
            <a:ext cx="6096000" cy="471264"/>
          </a:xfrm>
        </p:spPr>
        <p:txBody>
          <a:bodyPr/>
          <a:lstStyle/>
          <a:p>
            <a:r>
              <a:rPr lang="en-US" altLang="zh-CN" sz="2400" dirty="0"/>
              <a:t>10 </a:t>
            </a:r>
            <a:r>
              <a:rPr lang="zh-CN" altLang="en-US" sz="2400" dirty="0"/>
              <a:t>最小二乘拟合方法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104562" y="1514089"/>
            <a:ext cx="539721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输入：二值图输出的属于车道线的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个像素点</a:t>
            </a:r>
            <a:r>
              <a:rPr lang="en-US" altLang="zh-CN" sz="2000" i="1" dirty="0">
                <a:solidFill>
                  <a:srgbClr val="FF0000"/>
                </a:solidFill>
                <a:latin typeface="Georgia" panose="02040502050405020303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x_i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y_i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(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u_i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v_i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(1,2,3,….,n)</a:t>
            </a: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输出：将像素拟合成的曲线（直线为例）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方法：曲线拟合问题，可采用最小二乘法求解，转换为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参数估计问题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直线方程 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= k*x + 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=1,2,…,n</a:t>
            </a: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定义优化函数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 f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k, 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sum((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y_i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(k*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x_i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b))^2),</a:t>
            </a:r>
          </a:p>
          <a:p>
            <a:pPr lvl="1">
              <a:lnSpc>
                <a:spcPct val="150000"/>
              </a:lnSpc>
              <a:buClr>
                <a:srgbClr val="780078"/>
              </a:buClr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 2,…,n</a:t>
            </a:r>
          </a:p>
          <a:p>
            <a:pPr lvl="1">
              <a:lnSpc>
                <a:spcPct val="150000"/>
              </a:lnSpc>
              <a:buClr>
                <a:srgbClr val="780078"/>
              </a:buClr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求解此优化问题，可得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789B15-74B9-4128-93C0-25696BC744F5}"/>
              </a:ext>
            </a:extLst>
          </p:cNvPr>
          <p:cNvGrpSpPr/>
          <p:nvPr/>
        </p:nvGrpSpPr>
        <p:grpSpPr>
          <a:xfrm>
            <a:off x="5512225" y="1678630"/>
            <a:ext cx="3200400" cy="2173356"/>
            <a:chOff x="5486400" y="3886200"/>
            <a:chExt cx="3200400" cy="2173356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9911" y="4272088"/>
              <a:ext cx="1312994" cy="1521064"/>
            </a:xfrm>
            <a:prstGeom prst="rect">
              <a:avLst/>
            </a:prstGeom>
          </p:spPr>
        </p:pic>
        <p:cxnSp>
          <p:nvCxnSpPr>
            <p:cNvPr id="25" name="直接连接符 24"/>
            <p:cNvCxnSpPr/>
            <p:nvPr/>
          </p:nvCxnSpPr>
          <p:spPr>
            <a:xfrm>
              <a:off x="5486400" y="4025348"/>
              <a:ext cx="1676400" cy="164798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3807" y="4038600"/>
              <a:ext cx="1312993" cy="1951553"/>
            </a:xfrm>
            <a:prstGeom prst="rect">
              <a:avLst/>
            </a:prstGeom>
          </p:spPr>
        </p:pic>
        <p:sp>
          <p:nvSpPr>
            <p:cNvPr id="32" name="任意多边形 31"/>
            <p:cNvSpPr/>
            <p:nvPr/>
          </p:nvSpPr>
          <p:spPr>
            <a:xfrm>
              <a:off x="7602407" y="3886200"/>
              <a:ext cx="550993" cy="2173356"/>
            </a:xfrm>
            <a:custGeom>
              <a:avLst/>
              <a:gdLst>
                <a:gd name="connsiteX0" fmla="*/ 327991 w 327991"/>
                <a:gd name="connsiteY0" fmla="*/ 0 h 2027582"/>
                <a:gd name="connsiteX1" fmla="*/ 0 w 327991"/>
                <a:gd name="connsiteY1" fmla="*/ 1053548 h 2027582"/>
                <a:gd name="connsiteX2" fmla="*/ 327991 w 327991"/>
                <a:gd name="connsiteY2" fmla="*/ 2027582 h 202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991" h="2027582">
                  <a:moveTo>
                    <a:pt x="327991" y="0"/>
                  </a:moveTo>
                  <a:cubicBezTo>
                    <a:pt x="163995" y="357809"/>
                    <a:pt x="0" y="715618"/>
                    <a:pt x="0" y="1053548"/>
                  </a:cubicBezTo>
                  <a:cubicBezTo>
                    <a:pt x="0" y="1391478"/>
                    <a:pt x="163995" y="1709530"/>
                    <a:pt x="327991" y="202758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F51F1F-E28A-4E41-8F7D-DB43CFB7E77D}"/>
              </a:ext>
            </a:extLst>
          </p:cNvPr>
          <p:cNvGrpSpPr/>
          <p:nvPr/>
        </p:nvGrpSpPr>
        <p:grpSpPr>
          <a:xfrm>
            <a:off x="5512225" y="4707306"/>
            <a:ext cx="3450906" cy="1595455"/>
            <a:chOff x="5472579" y="1633829"/>
            <a:chExt cx="3450906" cy="1595455"/>
          </a:xfrm>
        </p:grpSpPr>
        <p:sp>
          <p:nvSpPr>
            <p:cNvPr id="11" name="椭圆 10"/>
            <p:cNvSpPr/>
            <p:nvPr/>
          </p:nvSpPr>
          <p:spPr>
            <a:xfrm>
              <a:off x="5734943" y="1851874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931716" y="1983056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6062898" y="2179829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6292494" y="2311011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6423676" y="2507784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6554858" y="2737380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17222" y="2934153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5472579" y="3098102"/>
              <a:ext cx="16902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5603761" y="1638567"/>
              <a:ext cx="0" cy="1590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598626" y="1793931"/>
              <a:ext cx="1508592" cy="139394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7411166" y="2261832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568196" y="2125826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7834033" y="1950232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030303" y="2023178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266364" y="2332872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8509034" y="2587032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8666246" y="2925603"/>
              <a:ext cx="98358" cy="9835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7233264" y="3093364"/>
              <a:ext cx="16902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7364446" y="1633829"/>
              <a:ext cx="0" cy="1590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任意多边形 40"/>
            <p:cNvSpPr/>
            <p:nvPr/>
          </p:nvSpPr>
          <p:spPr>
            <a:xfrm>
              <a:off x="7440307" y="2011035"/>
              <a:ext cx="1341783" cy="1020345"/>
            </a:xfrm>
            <a:custGeom>
              <a:avLst/>
              <a:gdLst>
                <a:gd name="connsiteX0" fmla="*/ 0 w 1341783"/>
                <a:gd name="connsiteY0" fmla="*/ 384241 h 1020345"/>
                <a:gd name="connsiteX1" fmla="*/ 506896 w 1341783"/>
                <a:gd name="connsiteY1" fmla="*/ 26432 h 1020345"/>
                <a:gd name="connsiteX2" fmla="*/ 1341783 w 1341783"/>
                <a:gd name="connsiteY2" fmla="*/ 1020345 h 102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1783" h="1020345">
                  <a:moveTo>
                    <a:pt x="0" y="384241"/>
                  </a:moveTo>
                  <a:cubicBezTo>
                    <a:pt x="141633" y="152328"/>
                    <a:pt x="283266" y="-79585"/>
                    <a:pt x="506896" y="26432"/>
                  </a:cubicBezTo>
                  <a:cubicBezTo>
                    <a:pt x="730527" y="132449"/>
                    <a:pt x="1176131" y="824875"/>
                    <a:pt x="1341783" y="1020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右箭头 8">
            <a:extLst>
              <a:ext uri="{FF2B5EF4-FFF2-40B4-BE49-F238E27FC236}">
                <a16:creationId xmlns:a16="http://schemas.microsoft.com/office/drawing/2014/main" id="{96E6E55F-862B-4AB4-8BCC-0B2FA88F22F0}"/>
              </a:ext>
            </a:extLst>
          </p:cNvPr>
          <p:cNvSpPr/>
          <p:nvPr/>
        </p:nvSpPr>
        <p:spPr>
          <a:xfrm rot="5400000">
            <a:off x="5938117" y="4031661"/>
            <a:ext cx="788046" cy="644488"/>
          </a:xfrm>
          <a:prstGeom prst="right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E50A39B-4902-47CA-96EC-7AD28148F712}"/>
              </a:ext>
            </a:extLst>
          </p:cNvPr>
          <p:cNvSpPr txBox="1"/>
          <p:nvPr/>
        </p:nvSpPr>
        <p:spPr>
          <a:xfrm>
            <a:off x="6801704" y="3990081"/>
            <a:ext cx="178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像素的坐标认为是空间的点坐标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C882EC-3F73-468B-9390-BF929A683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232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CE858256-703B-4C61-B18D-0F7356BFA10C}"/>
              </a:ext>
            </a:extLst>
          </p:cNvPr>
          <p:cNvGrpSpPr/>
          <p:nvPr/>
        </p:nvGrpSpPr>
        <p:grpSpPr>
          <a:xfrm>
            <a:off x="1331879" y="2781586"/>
            <a:ext cx="2136350" cy="2375696"/>
            <a:chOff x="1066800" y="1753365"/>
            <a:chExt cx="2819400" cy="3199635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753B6B3-2A36-466F-AEAA-4BB7CB347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9415"/>
            <a:stretch/>
          </p:blipFill>
          <p:spPr>
            <a:xfrm>
              <a:off x="1066800" y="1753365"/>
              <a:ext cx="2819400" cy="2792107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879A943-8F92-473C-9377-C99B9D593BE3}"/>
                </a:ext>
              </a:extLst>
            </p:cNvPr>
            <p:cNvSpPr/>
            <p:nvPr/>
          </p:nvSpPr>
          <p:spPr>
            <a:xfrm>
              <a:off x="1745263" y="4583668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最小二乘拟合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E7FB1A0-6F17-4518-B738-5D829FAB1B53}"/>
                </a:ext>
              </a:extLst>
            </p:cNvPr>
            <p:cNvCxnSpPr/>
            <p:nvPr/>
          </p:nvCxnSpPr>
          <p:spPr>
            <a:xfrm>
              <a:off x="2510271" y="3431709"/>
              <a:ext cx="193600" cy="49781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C5546D7-16CF-4B2D-AEF5-FD13672DBDE7}"/>
                </a:ext>
              </a:extLst>
            </p:cNvPr>
            <p:cNvCxnSpPr/>
            <p:nvPr/>
          </p:nvCxnSpPr>
          <p:spPr>
            <a:xfrm>
              <a:off x="3003176" y="3254341"/>
              <a:ext cx="464257" cy="119376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BA4B9EF-AE31-4BD4-B336-4EBD7C361C7F}"/>
                </a:ext>
              </a:extLst>
            </p:cNvPr>
            <p:cNvCxnSpPr/>
            <p:nvPr/>
          </p:nvCxnSpPr>
          <p:spPr>
            <a:xfrm>
              <a:off x="2057400" y="2614534"/>
              <a:ext cx="346380" cy="8906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F3F09D71-F372-4017-B71D-E864D093ECFD}"/>
                </a:ext>
              </a:extLst>
            </p:cNvPr>
            <p:cNvCxnSpPr/>
            <p:nvPr/>
          </p:nvCxnSpPr>
          <p:spPr>
            <a:xfrm>
              <a:off x="1388178" y="3352800"/>
              <a:ext cx="177805" cy="457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E2FED030-CBE0-4312-840E-B68CA3C9A858}"/>
              </a:ext>
            </a:extLst>
          </p:cNvPr>
          <p:cNvGrpSpPr/>
          <p:nvPr/>
        </p:nvGrpSpPr>
        <p:grpSpPr>
          <a:xfrm>
            <a:off x="4909735" y="2898452"/>
            <a:ext cx="2136351" cy="2232805"/>
            <a:chOff x="5562600" y="1524228"/>
            <a:chExt cx="2827265" cy="3403821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F9655311-9F23-4E9C-8222-AC72C92D39BF}"/>
                </a:ext>
              </a:extLst>
            </p:cNvPr>
            <p:cNvGrpSpPr/>
            <p:nvPr/>
          </p:nvGrpSpPr>
          <p:grpSpPr>
            <a:xfrm>
              <a:off x="5562600" y="1524228"/>
              <a:ext cx="2827265" cy="2972058"/>
              <a:chOff x="5638800" y="2286000"/>
              <a:chExt cx="2827265" cy="2972058"/>
            </a:xfrm>
          </p:grpSpPr>
          <p:pic>
            <p:nvPicPr>
              <p:cNvPr id="53" name="图片 52">
                <a:extLst>
                  <a:ext uri="{FF2B5EF4-FFF2-40B4-BE49-F238E27FC236}">
                    <a16:creationId xmlns:a16="http://schemas.microsoft.com/office/drawing/2014/main" id="{7FDB05DB-699C-4C44-90B2-2EE54CE37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8800" y="2286000"/>
                <a:ext cx="2827265" cy="2972058"/>
              </a:xfrm>
              <a:prstGeom prst="rect">
                <a:avLst/>
              </a:prstGeom>
            </p:spPr>
          </p:pic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8589EFE4-237A-47B6-8B7E-1B60EFAACD2A}"/>
                  </a:ext>
                </a:extLst>
              </p:cNvPr>
              <p:cNvCxnSpPr/>
              <p:nvPr/>
            </p:nvCxnSpPr>
            <p:spPr>
              <a:xfrm flipV="1">
                <a:off x="5715000" y="2321427"/>
                <a:ext cx="2438400" cy="262622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6118514A-D718-49AF-AE8F-3204486374C0}"/>
                  </a:ext>
                </a:extLst>
              </p:cNvPr>
              <p:cNvCxnSpPr/>
              <p:nvPr/>
            </p:nvCxnSpPr>
            <p:spPr>
              <a:xfrm flipV="1">
                <a:off x="5871333" y="2605555"/>
                <a:ext cx="2438400" cy="2626227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473A89-EE38-45D2-B7D3-7005221B4A02}"/>
                </a:ext>
              </a:extLst>
            </p:cNvPr>
            <p:cNvSpPr/>
            <p:nvPr/>
          </p:nvSpPr>
          <p:spPr>
            <a:xfrm>
              <a:off x="6073170" y="4558717"/>
              <a:ext cx="15824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RANSAC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拟合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29" y="1059211"/>
            <a:ext cx="6096000" cy="471264"/>
          </a:xfrm>
        </p:spPr>
        <p:txBody>
          <a:bodyPr/>
          <a:lstStyle/>
          <a:p>
            <a:r>
              <a:rPr lang="en-US" altLang="zh-CN" sz="2400" dirty="0"/>
              <a:t>11 RANSAC</a:t>
            </a:r>
            <a:r>
              <a:rPr lang="zh-CN" altLang="en-US" sz="2400" dirty="0"/>
              <a:t>曲线拟合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104562" y="1514089"/>
            <a:ext cx="7972637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问题：最小二乘方法极容易受到数据中噪声的影响。不属于车道线的像素点被误检，对拟合的影响很大。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解决方法：鲁棒参数估计，如随机一致性采样方法（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RANSAC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F53E24-B392-491A-8388-1A856E62027A}"/>
              </a:ext>
            </a:extLst>
          </p:cNvPr>
          <p:cNvSpPr/>
          <p:nvPr/>
        </p:nvSpPr>
        <p:spPr>
          <a:xfrm>
            <a:off x="304800" y="5115238"/>
            <a:ext cx="79558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最小二乘拟合：最小化所有样本残差，使距离很远的噪点形成很大残差从而严重影响拟合效果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RANSAC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拟合：尽可能使更多的样本位于拟合线附近误差范围内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C4873-3FBA-45A4-804C-88918AE70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738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229" y="1059211"/>
            <a:ext cx="6096000" cy="471264"/>
          </a:xfrm>
        </p:spPr>
        <p:txBody>
          <a:bodyPr/>
          <a:lstStyle/>
          <a:p>
            <a:r>
              <a:rPr lang="en-US" altLang="zh-CN" sz="2400" dirty="0"/>
              <a:t>12 </a:t>
            </a:r>
            <a:r>
              <a:rPr lang="zh-CN" altLang="en-US" sz="2400" dirty="0"/>
              <a:t>神经网络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104562" y="1514089"/>
            <a:ext cx="8156094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问题：设计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RANSAC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需要构建被拟合对象的模型。在图像识别等领域，很难用数学模型去描述对象。可否只根据输入输出来拟合模型？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解决方法：神经网络，误差反向传播算法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4F53E24-B392-491A-8388-1A856E62027A}"/>
              </a:ext>
            </a:extLst>
          </p:cNvPr>
          <p:cNvSpPr/>
          <p:nvPr/>
        </p:nvSpPr>
        <p:spPr>
          <a:xfrm>
            <a:off x="304800" y="5461819"/>
            <a:ext cx="7955856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计算模型输出与标准答案的误差反向调节隐藏层的参数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0C142B-CDCB-43E1-9597-AD65E827E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09" y="3075904"/>
            <a:ext cx="6096000" cy="2410496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7EC12A7D-2E03-4700-8B20-F4EC9C130B04}"/>
              </a:ext>
            </a:extLst>
          </p:cNvPr>
          <p:cNvSpPr/>
          <p:nvPr/>
        </p:nvSpPr>
        <p:spPr>
          <a:xfrm>
            <a:off x="304800" y="5941586"/>
            <a:ext cx="7955856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隐藏层的参数包含了卷积核的数值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DC43EE-B72F-40D3-AF32-474B1C4D4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52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329353" y="1024413"/>
            <a:ext cx="8229600" cy="5303614"/>
          </a:xfrm>
        </p:spPr>
        <p:txBody>
          <a:bodyPr/>
          <a:lstStyle/>
          <a:p>
            <a:r>
              <a:rPr lang="en-US" altLang="zh-CN" sz="2400" dirty="0"/>
              <a:t>2 </a:t>
            </a:r>
            <a:r>
              <a:rPr lang="zh-CN" altLang="en-US" sz="2400" dirty="0"/>
              <a:t>卷积操作</a:t>
            </a:r>
            <a:endParaRPr lang="en-US" altLang="zh-CN" sz="2400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9E34067-8E62-4790-BB3F-C088C373BB03}"/>
              </a:ext>
            </a:extLst>
          </p:cNvPr>
          <p:cNvSpPr txBox="1"/>
          <p:nvPr/>
        </p:nvSpPr>
        <p:spPr>
          <a:xfrm>
            <a:off x="3980428" y="1828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卷积核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F777BA5-F9AF-42C2-9EB0-389651321A16}"/>
              </a:ext>
            </a:extLst>
          </p:cNvPr>
          <p:cNvSpPr txBox="1"/>
          <p:nvPr/>
        </p:nvSpPr>
        <p:spPr>
          <a:xfrm>
            <a:off x="1293543" y="18288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输入图像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3BF3A4-3E9D-4AAA-AEC7-F5FEAEC93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58036"/>
            <a:ext cx="2019603" cy="19473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2F42BB-D9F3-420A-A86D-5200B0D1B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051" y="2368440"/>
            <a:ext cx="1308102" cy="12215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84FE922-100C-4C81-B72D-E1EE367D6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83345"/>
            <a:ext cx="6586586" cy="21955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26E51EF-6DC6-40AA-900E-4BE2838CE2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77" y="5369555"/>
            <a:ext cx="759352" cy="70913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5E47BA-7977-4673-B221-792E08149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9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6096000" cy="471264"/>
          </a:xfrm>
        </p:spPr>
        <p:txBody>
          <a:bodyPr/>
          <a:lstStyle/>
          <a:p>
            <a:r>
              <a:rPr lang="en-US" altLang="zh-CN" sz="2400" dirty="0"/>
              <a:t>3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均值滤波</a:t>
            </a:r>
            <a:endParaRPr lang="en-US" altLang="zh-CN" sz="2400" dirty="0"/>
          </a:p>
        </p:txBody>
      </p:sp>
      <p:sp>
        <p:nvSpPr>
          <p:cNvPr id="10" name="矩形 9"/>
          <p:cNvSpPr/>
          <p:nvPr/>
        </p:nvSpPr>
        <p:spPr>
          <a:xfrm>
            <a:off x="423038" y="1524000"/>
            <a:ext cx="8682862" cy="499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均值滤波器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0" name="Rectangle 2">
            <a:extLst>
              <a:ext uri="{FF2B5EF4-FFF2-40B4-BE49-F238E27FC236}">
                <a16:creationId xmlns:a16="http://schemas.microsoft.com/office/drawing/2014/main" id="{588DAED2-D105-4610-9472-204A8DD5E86A}"/>
              </a:ext>
            </a:extLst>
          </p:cNvPr>
          <p:cNvSpPr txBox="1">
            <a:spLocks noChangeArrowheads="1"/>
          </p:cNvSpPr>
          <p:nvPr/>
        </p:nvSpPr>
        <p:spPr>
          <a:xfrm>
            <a:off x="703262" y="1858070"/>
            <a:ext cx="7489825" cy="433863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Font typeface="Wingdings" pitchFamily="2" charset="2"/>
              <a:buChar char="p"/>
              <a:defRPr sz="2200" b="1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SzPct val="70000"/>
              <a:buFont typeface="Wingdings" pitchFamily="2" charset="2"/>
              <a:buChar char=""/>
              <a:defRPr sz="20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80078"/>
              </a:buClr>
              <a:buFont typeface="Wingdings" panose="05000000000000000000" pitchFamily="2" charset="2"/>
              <a:buChar char="§"/>
              <a:defRPr sz="2000" b="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400"/>
              <a:t>     </a:t>
            </a:r>
            <a:endParaRPr lang="en-US" altLang="zh-CN" sz="2800"/>
          </a:p>
          <a:p>
            <a:pPr>
              <a:buFont typeface="Wingdings" pitchFamily="2" charset="2"/>
              <a:buNone/>
            </a:pPr>
            <a:endParaRPr lang="en-US" altLang="zh-CN" sz="2800"/>
          </a:p>
          <a:p>
            <a:pPr>
              <a:buFont typeface="Wingdings" pitchFamily="2" charset="2"/>
              <a:buNone/>
            </a:pPr>
            <a:endParaRPr lang="en-US" altLang="zh-CN" sz="2800"/>
          </a:p>
          <a:p>
            <a:pPr>
              <a:buFont typeface="Wingdings" pitchFamily="2" charset="2"/>
              <a:buNone/>
            </a:pPr>
            <a:endParaRPr lang="en-US" altLang="zh-CN" sz="2800" dirty="0"/>
          </a:p>
        </p:txBody>
      </p:sp>
      <p:graphicFrame>
        <p:nvGraphicFramePr>
          <p:cNvPr id="191" name="Object 3">
            <a:extLst>
              <a:ext uri="{FF2B5EF4-FFF2-40B4-BE49-F238E27FC236}">
                <a16:creationId xmlns:a16="http://schemas.microsoft.com/office/drawing/2014/main" id="{6DECD699-E315-4028-9636-D215443A39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060575"/>
          <a:ext cx="1957387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4" imgW="1041120" imgH="711000" progId="Equation.DSMT4">
                  <p:embed/>
                </p:oleObj>
              </mc:Choice>
              <mc:Fallback>
                <p:oleObj name="Equation" r:id="rId4" imgW="1041120" imgH="711000" progId="Equation.DSMT4">
                  <p:embed/>
                  <p:pic>
                    <p:nvPicPr>
                      <p:cNvPr id="191" name="Object 3">
                        <a:extLst>
                          <a:ext uri="{FF2B5EF4-FFF2-40B4-BE49-F238E27FC236}">
                            <a16:creationId xmlns:a16="http://schemas.microsoft.com/office/drawing/2014/main" id="{6DECD699-E315-4028-9636-D215443A39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60575"/>
                        <a:ext cx="1957387" cy="1338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Text Box 4">
            <a:extLst>
              <a:ext uri="{FF2B5EF4-FFF2-40B4-BE49-F238E27FC236}">
                <a16:creationId xmlns:a16="http://schemas.microsoft.com/office/drawing/2014/main" id="{F907E3DC-6FB1-4561-A2F9-7D5D7408E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25" y="2541498"/>
            <a:ext cx="43211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+mn-ea"/>
                <a:ea typeface="+mn-ea"/>
              </a:rPr>
              <a:t>以模块运算系数表示即：</a:t>
            </a:r>
          </a:p>
        </p:txBody>
      </p:sp>
      <p:graphicFrame>
        <p:nvGraphicFramePr>
          <p:cNvPr id="193" name="Group 104">
            <a:extLst>
              <a:ext uri="{FF2B5EF4-FFF2-40B4-BE49-F238E27FC236}">
                <a16:creationId xmlns:a16="http://schemas.microsoft.com/office/drawing/2014/main" id="{58CA5259-D00A-4A55-83A8-7ABDFB59E893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789363"/>
          <a:ext cx="2016125" cy="1828800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" name="AutoShape 43">
            <a:extLst>
              <a:ext uri="{FF2B5EF4-FFF2-40B4-BE49-F238E27FC236}">
                <a16:creationId xmlns:a16="http://schemas.microsoft.com/office/drawing/2014/main" id="{A5E7414B-4737-43A9-A536-63412AE15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508500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5" name="Group 44">
            <a:extLst>
              <a:ext uri="{FF2B5EF4-FFF2-40B4-BE49-F238E27FC236}">
                <a16:creationId xmlns:a16="http://schemas.microsoft.com/office/drawing/2014/main" id="{62B21B0F-3D08-4F28-A397-AF06BF46ABCE}"/>
              </a:ext>
            </a:extLst>
          </p:cNvPr>
          <p:cNvGraphicFramePr>
            <a:graphicFrameLocks noGrp="1"/>
          </p:cNvGraphicFramePr>
          <p:nvPr/>
        </p:nvGraphicFramePr>
        <p:xfrm>
          <a:off x="4787900" y="3860800"/>
          <a:ext cx="2016125" cy="1828800"/>
        </p:xfrm>
        <a:graphic>
          <a:graphicData uri="http://schemas.openxmlformats.org/drawingml/2006/table">
            <a:tbl>
              <a:tblPr/>
              <a:tblGrid>
                <a:gridCol w="40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6" name="Rectangle 82">
            <a:extLst>
              <a:ext uri="{FF2B5EF4-FFF2-40B4-BE49-F238E27FC236}">
                <a16:creationId xmlns:a16="http://schemas.microsoft.com/office/drawing/2014/main" id="{02089913-59D2-48B3-911F-663A9EF7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" name="Text Box 83">
            <a:extLst>
              <a:ext uri="{FF2B5EF4-FFF2-40B4-BE49-F238E27FC236}">
                <a16:creationId xmlns:a16="http://schemas.microsoft.com/office/drawing/2014/main" id="{1E20758A-2972-4A35-8FCA-B47105D3D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2640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CC3399"/>
                </a:solidFill>
              </a:rPr>
              <a:t>3</a:t>
            </a:r>
          </a:p>
        </p:txBody>
      </p:sp>
      <p:sp>
        <p:nvSpPr>
          <p:cNvPr id="198" name="Rectangle 84">
            <a:extLst>
              <a:ext uri="{FF2B5EF4-FFF2-40B4-BE49-F238E27FC236}">
                <a16:creationId xmlns:a16="http://schemas.microsoft.com/office/drawing/2014/main" id="{20C66A22-9CB5-4254-AA5A-9C54F5EE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789363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zh-CN" sz="2400">
              <a:solidFill>
                <a:schemeClr val="hlink"/>
              </a:solidFill>
            </a:endParaRPr>
          </a:p>
        </p:txBody>
      </p:sp>
      <p:sp>
        <p:nvSpPr>
          <p:cNvPr id="199" name="Rectangle 85">
            <a:extLst>
              <a:ext uri="{FF2B5EF4-FFF2-40B4-BE49-F238E27FC236}">
                <a16:creationId xmlns:a16="http://schemas.microsoft.com/office/drawing/2014/main" id="{B7FB0559-A9FB-4F5F-80F0-1C835D9C2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775075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" name="Rectangle 86">
            <a:extLst>
              <a:ext uri="{FF2B5EF4-FFF2-40B4-BE49-F238E27FC236}">
                <a16:creationId xmlns:a16="http://schemas.microsoft.com/office/drawing/2014/main" id="{1C43A1B0-97D2-4A0C-B54E-A3EF5CF9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135438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" name="Rectangle 87">
            <a:extLst>
              <a:ext uri="{FF2B5EF4-FFF2-40B4-BE49-F238E27FC236}">
                <a16:creationId xmlns:a16="http://schemas.microsoft.com/office/drawing/2014/main" id="{288ECDA2-26A4-4761-9B23-156B7CA9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4135438"/>
            <a:ext cx="1223962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" name="Rectangle 88">
            <a:extLst>
              <a:ext uri="{FF2B5EF4-FFF2-40B4-BE49-F238E27FC236}">
                <a16:creationId xmlns:a16="http://schemas.microsoft.com/office/drawing/2014/main" id="{D26DCDB3-2600-40CB-AAAB-932E3A2DD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135438"/>
            <a:ext cx="1223963" cy="1116012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" name="Rectangle 89">
            <a:extLst>
              <a:ext uri="{FF2B5EF4-FFF2-40B4-BE49-F238E27FC236}">
                <a16:creationId xmlns:a16="http://schemas.microsoft.com/office/drawing/2014/main" id="{82B85D63-C80E-43B0-87E2-1C92258FE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508500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" name="Rectangle 90">
            <a:extLst>
              <a:ext uri="{FF2B5EF4-FFF2-40B4-BE49-F238E27FC236}">
                <a16:creationId xmlns:a16="http://schemas.microsoft.com/office/drawing/2014/main" id="{C65C1EEB-5834-4E71-A4A5-232A27E54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4508500"/>
            <a:ext cx="1223962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" name="Rectangle 91">
            <a:extLst>
              <a:ext uri="{FF2B5EF4-FFF2-40B4-BE49-F238E27FC236}">
                <a16:creationId xmlns:a16="http://schemas.microsoft.com/office/drawing/2014/main" id="{E0F76D94-D03F-4E09-88EE-2395A990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08500"/>
            <a:ext cx="1223963" cy="11160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" name="Text Box 92">
            <a:extLst>
              <a:ext uri="{FF2B5EF4-FFF2-40B4-BE49-F238E27FC236}">
                <a16:creationId xmlns:a16="http://schemas.microsoft.com/office/drawing/2014/main" id="{3DF4AF6E-3D83-4AF5-B2DE-6049777B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42640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207" name="Text Box 93">
            <a:extLst>
              <a:ext uri="{FF2B5EF4-FFF2-40B4-BE49-F238E27FC236}">
                <a16:creationId xmlns:a16="http://schemas.microsoft.com/office/drawing/2014/main" id="{170A6C57-1291-42FE-9297-372F5C372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249738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208" name="Text Box 94">
            <a:extLst>
              <a:ext uri="{FF2B5EF4-FFF2-40B4-BE49-F238E27FC236}">
                <a16:creationId xmlns:a16="http://schemas.microsoft.com/office/drawing/2014/main" id="{0ED8917F-35C3-4F12-A875-B42DF7E74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413" y="461010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4</a:t>
            </a:r>
          </a:p>
        </p:txBody>
      </p:sp>
      <p:sp>
        <p:nvSpPr>
          <p:cNvPr id="209" name="Text Box 95">
            <a:extLst>
              <a:ext uri="{FF2B5EF4-FFF2-40B4-BE49-F238E27FC236}">
                <a16:creationId xmlns:a16="http://schemas.microsoft.com/office/drawing/2014/main" id="{0C533963-4FA1-4F6E-B190-9F36ADCDC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4624388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5</a:t>
            </a:r>
          </a:p>
        </p:txBody>
      </p:sp>
      <p:sp>
        <p:nvSpPr>
          <p:cNvPr id="210" name="Text Box 96">
            <a:extLst>
              <a:ext uri="{FF2B5EF4-FFF2-40B4-BE49-F238E27FC236}">
                <a16:creationId xmlns:a16="http://schemas.microsoft.com/office/drawing/2014/main" id="{B301CC34-61F7-4F69-ABE1-66A621266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61010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6</a:t>
            </a:r>
          </a:p>
        </p:txBody>
      </p:sp>
      <p:sp>
        <p:nvSpPr>
          <p:cNvPr id="211" name="Text Box 97">
            <a:extLst>
              <a:ext uri="{FF2B5EF4-FFF2-40B4-BE49-F238E27FC236}">
                <a16:creationId xmlns:a16="http://schemas.microsoft.com/office/drawing/2014/main" id="{D8BB1927-5BA2-4EDD-887F-F3D24AF78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8475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CC3399"/>
                </a:solidFill>
              </a:rPr>
              <a:t>6</a:t>
            </a:r>
          </a:p>
        </p:txBody>
      </p:sp>
      <p:sp>
        <p:nvSpPr>
          <p:cNvPr id="212" name="Text Box 98">
            <a:extLst>
              <a:ext uri="{FF2B5EF4-FFF2-40B4-BE49-F238E27FC236}">
                <a16:creationId xmlns:a16="http://schemas.microsoft.com/office/drawing/2014/main" id="{45E2E9DD-EF13-4A09-8CAC-E10EC209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4984750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 dirty="0">
                <a:solidFill>
                  <a:srgbClr val="CC3399"/>
                </a:solidFill>
              </a:rPr>
              <a:t>7</a:t>
            </a:r>
          </a:p>
        </p:txBody>
      </p:sp>
      <p:sp>
        <p:nvSpPr>
          <p:cNvPr id="213" name="Text Box 99">
            <a:extLst>
              <a:ext uri="{FF2B5EF4-FFF2-40B4-BE49-F238E27FC236}">
                <a16:creationId xmlns:a16="http://schemas.microsoft.com/office/drawing/2014/main" id="{19B29F8F-AA98-4E0F-AED1-749F63588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013325"/>
            <a:ext cx="323850" cy="323850"/>
          </a:xfrm>
          <a:prstGeom prst="rect">
            <a:avLst/>
          </a:prstGeom>
          <a:solidFill>
            <a:srgbClr val="6699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rgbClr val="CC3399"/>
                </a:solidFill>
              </a:rPr>
              <a:t>8</a:t>
            </a:r>
          </a:p>
        </p:txBody>
      </p:sp>
      <p:sp>
        <p:nvSpPr>
          <p:cNvPr id="214" name="Text Box 100">
            <a:extLst>
              <a:ext uri="{FF2B5EF4-FFF2-40B4-BE49-F238E27FC236}">
                <a16:creationId xmlns:a16="http://schemas.microsoft.com/office/drawing/2014/main" id="{C8D00B5A-0CE0-4CC8-B265-D5E2E2A93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715000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C=6.6316</a:t>
            </a:r>
          </a:p>
        </p:txBody>
      </p:sp>
      <p:sp>
        <p:nvSpPr>
          <p:cNvPr id="215" name="Text Box 101">
            <a:extLst>
              <a:ext uri="{FF2B5EF4-FFF2-40B4-BE49-F238E27FC236}">
                <a16:creationId xmlns:a16="http://schemas.microsoft.com/office/drawing/2014/main" id="{0C5E1E02-FC34-4A48-A123-3E1EC8400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7150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C=5.5263</a:t>
            </a:r>
          </a:p>
        </p:txBody>
      </p:sp>
      <p:sp>
        <p:nvSpPr>
          <p:cNvPr id="216" name="Oval 105">
            <a:extLst>
              <a:ext uri="{FF2B5EF4-FFF2-40B4-BE49-F238E27FC236}">
                <a16:creationId xmlns:a16="http://schemas.microsoft.com/office/drawing/2014/main" id="{336F70E2-2F2E-4540-8CD3-3F078AC70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562" y="2492375"/>
            <a:ext cx="360363" cy="431800"/>
          </a:xfrm>
          <a:prstGeom prst="ellipse">
            <a:avLst/>
          </a:prstGeom>
          <a:noFill/>
          <a:ln w="190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" name="Line 106">
            <a:extLst>
              <a:ext uri="{FF2B5EF4-FFF2-40B4-BE49-F238E27FC236}">
                <a16:creationId xmlns:a16="http://schemas.microsoft.com/office/drawing/2014/main" id="{4C22A9D8-1896-4F7C-8002-9CEA3012DD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9275" y="1773238"/>
            <a:ext cx="1150937" cy="792162"/>
          </a:xfrm>
          <a:prstGeom prst="line">
            <a:avLst/>
          </a:prstGeom>
          <a:noFill/>
          <a:ln w="9525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218" name="Text Box 107">
            <a:extLst>
              <a:ext uri="{FF2B5EF4-FFF2-40B4-BE49-F238E27FC236}">
                <a16:creationId xmlns:a16="http://schemas.microsoft.com/office/drawing/2014/main" id="{9AEAB0FB-C348-4FF9-B636-FF4D22FDF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14239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66"/>
                </a:solidFill>
                <a:ea typeface="华文细黑" pitchFamily="2" charset="-122"/>
              </a:rPr>
              <a:t>待处理像素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627C0-AE55-4B3E-846C-040A7459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0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utoUpdateAnimBg="0"/>
      <p:bldP spid="194" grpId="0" animBg="1"/>
      <p:bldP spid="196" grpId="0" animBg="1"/>
      <p:bldP spid="196" grpId="1" animBg="1"/>
      <p:bldP spid="197" grpId="0" animBg="1" autoUpdateAnimBg="0"/>
      <p:bldP spid="198" grpId="0" animBg="1" autoUpdateAnimBg="0"/>
      <p:bldP spid="198" grpId="1" animBg="1"/>
      <p:bldP spid="199" grpId="0" animBg="1"/>
      <p:bldP spid="199" grpId="1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utoUpdateAnimBg="0"/>
      <p:bldP spid="215" grpId="0" autoUpdateAnimBg="0"/>
      <p:bldP spid="216" grpId="0" animBg="1"/>
      <p:bldP spid="217" grpId="0" animBg="1"/>
      <p:bldP spid="2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6096000" cy="471264"/>
          </a:xfrm>
        </p:spPr>
        <p:txBody>
          <a:bodyPr/>
          <a:lstStyle/>
          <a:p>
            <a:r>
              <a:rPr lang="en-US" altLang="zh-CN" sz="2400" dirty="0"/>
              <a:t>4 </a:t>
            </a:r>
            <a:r>
              <a:rPr lang="zh-CN" altLang="en-US" sz="2400" dirty="0"/>
              <a:t>高斯滤波</a:t>
            </a:r>
            <a:endParaRPr lang="en-US" altLang="zh-CN" sz="24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99729" y="4152686"/>
            <a:ext cx="1026158" cy="23026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25226" y="5955268"/>
            <a:ext cx="775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原图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650771" y="4152223"/>
            <a:ext cx="1026158" cy="2302699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5840684" y="595526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AutoShape 43">
            <a:extLst>
              <a:ext uri="{FF2B5EF4-FFF2-40B4-BE49-F238E27FC236}">
                <a16:creationId xmlns:a16="http://schemas.microsoft.com/office/drawing/2014/main" id="{EA72F9C5-EBC8-4E2B-B983-552AA878C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29" y="5090530"/>
            <a:ext cx="431800" cy="576263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B7E47C9-9CA9-4F8A-BE9C-A69EF0763359}"/>
                  </a:ext>
                </a:extLst>
              </p:cNvPr>
              <p:cNvSpPr/>
              <p:nvPr/>
            </p:nvSpPr>
            <p:spPr>
              <a:xfrm>
                <a:off x="423038" y="1524000"/>
                <a:ext cx="868286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780078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车道线检测任务中，采用了加权滤波平均的方式对图像进行去噪，减少随机性噪声对像素提取任务的影响。</a:t>
                </a:r>
                <a:endPara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780078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模块运算系数采用高斯分布。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Clr>
                    <a:srgbClr val="780078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设定邻域格数为</a:t>
                </a:r>
                <a:r>
                  <a:rPr lang="en-US" altLang="zh-CN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时，像素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处的灰度按下式计算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B7E47C9-9CA9-4F8A-BE9C-A69EF0763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38" y="1524000"/>
                <a:ext cx="8682862" cy="1938992"/>
              </a:xfrm>
              <a:prstGeom prst="rect">
                <a:avLst/>
              </a:prstGeom>
              <a:blipFill>
                <a:blip r:embed="rId5"/>
                <a:stretch>
                  <a:fillRect l="-632" r="-561"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117354" y="3445382"/>
                <a:ext cx="4909293" cy="10645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),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354" y="3445382"/>
                <a:ext cx="4909293" cy="1064522"/>
              </a:xfrm>
              <a:prstGeom prst="rect">
                <a:avLst/>
              </a:prstGeom>
              <a:blipFill>
                <a:blip r:embed="rId6"/>
                <a:stretch>
                  <a:fillRect l="-62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4AC4B-22B2-4271-966C-DB6C7C0C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43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74F960F9-966B-4FAD-843C-A930F0AA6C2A}"/>
              </a:ext>
            </a:extLst>
          </p:cNvPr>
          <p:cNvGrpSpPr/>
          <p:nvPr/>
        </p:nvGrpSpPr>
        <p:grpSpPr>
          <a:xfrm>
            <a:off x="1422453" y="2503405"/>
            <a:ext cx="6136416" cy="1540382"/>
            <a:chOff x="3969979" y="3051981"/>
            <a:chExt cx="3688153" cy="136830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9B24818-4AB9-4ACE-9076-CD186747F2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0393"/>
            <a:stretch/>
          </p:blipFill>
          <p:spPr>
            <a:xfrm>
              <a:off x="5211097" y="3085634"/>
              <a:ext cx="2447035" cy="1334652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105686F2-A343-4770-BCD8-3AF3968A3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9281" b="50393"/>
            <a:stretch/>
          </p:blipFill>
          <p:spPr>
            <a:xfrm>
              <a:off x="3969979" y="3051981"/>
              <a:ext cx="1241118" cy="133465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6096000" cy="471264"/>
          </a:xfrm>
        </p:spPr>
        <p:txBody>
          <a:bodyPr/>
          <a:lstStyle/>
          <a:p>
            <a:r>
              <a:rPr lang="en-US" altLang="zh-CN" sz="2400" dirty="0"/>
              <a:t>5 </a:t>
            </a:r>
            <a:r>
              <a:rPr lang="zh-CN" altLang="en-US" sz="2400" dirty="0"/>
              <a:t>图像梯度算子</a:t>
            </a:r>
            <a:endParaRPr lang="en-US" altLang="zh-CN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7E47C9-9CA9-4F8A-BE9C-A69EF0763359}"/>
              </a:ext>
            </a:extLst>
          </p:cNvPr>
          <p:cNvSpPr/>
          <p:nvPr/>
        </p:nvSpPr>
        <p:spPr>
          <a:xfrm>
            <a:off x="457200" y="1555288"/>
            <a:ext cx="8682862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定义：图像函数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f(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x,y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的梯度是一个具有大小和方向的矢量，设为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Gx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Gy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分别表示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方向的梯度，这个梯度的矢量可以表示为：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7F8880-1AFB-470C-BDC9-B1C22FCB6E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1"/>
          <a:stretch/>
        </p:blipFill>
        <p:spPr>
          <a:xfrm>
            <a:off x="1364185" y="4640853"/>
            <a:ext cx="2322620" cy="12472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2637068-EB4E-4EEB-A237-C8B703A73B44}"/>
              </a:ext>
            </a:extLst>
          </p:cNvPr>
          <p:cNvSpPr/>
          <p:nvPr/>
        </p:nvSpPr>
        <p:spPr>
          <a:xfrm>
            <a:off x="859411" y="5892115"/>
            <a:ext cx="33321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Prewitt</a:t>
            </a:r>
            <a:r>
              <a:rPr lang="zh-CN" altLang="en-US" sz="1600" dirty="0"/>
              <a:t>算子利用像素点上下、左右邻点的灰度差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CDAA17-459B-4FB0-A731-374DC559BD0C}"/>
              </a:ext>
            </a:extLst>
          </p:cNvPr>
          <p:cNvSpPr/>
          <p:nvPr/>
        </p:nvSpPr>
        <p:spPr>
          <a:xfrm>
            <a:off x="1295400" y="425811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(1) Prewitt</a:t>
            </a:r>
            <a:r>
              <a:rPr lang="zh-CN" altLang="en-US" dirty="0">
                <a:cs typeface="Arial" panose="020B0604020202020204" pitchFamily="34" charset="0"/>
              </a:rPr>
              <a:t>梯度算子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D68D2A-68EA-47B6-BDEC-B2B5C9021C34}"/>
              </a:ext>
            </a:extLst>
          </p:cNvPr>
          <p:cNvSpPr/>
          <p:nvPr/>
        </p:nvSpPr>
        <p:spPr>
          <a:xfrm>
            <a:off x="5531125" y="428286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(2) Sobel</a:t>
            </a:r>
            <a:r>
              <a:rPr lang="zh-CN" altLang="en-US" dirty="0">
                <a:cs typeface="Arial" panose="020B0604020202020204" pitchFamily="34" charset="0"/>
              </a:rPr>
              <a:t>梯度算子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7A45225-5177-4618-B97F-0E23F9CB9096}"/>
              </a:ext>
            </a:extLst>
          </p:cNvPr>
          <p:cNvSpPr/>
          <p:nvPr/>
        </p:nvSpPr>
        <p:spPr>
          <a:xfrm>
            <a:off x="5416425" y="5892115"/>
            <a:ext cx="28525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Sobel</a:t>
            </a:r>
            <a:r>
              <a:rPr lang="zh-CN" altLang="en-US" sz="1600" dirty="0"/>
              <a:t>算子认为与中心像素相邻的像素重要性更大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8F4F2DE-2ACF-4661-AC23-C72D15561779}"/>
              </a:ext>
            </a:extLst>
          </p:cNvPr>
          <p:cNvGrpSpPr/>
          <p:nvPr/>
        </p:nvGrpSpPr>
        <p:grpSpPr>
          <a:xfrm>
            <a:off x="5503895" y="4699601"/>
            <a:ext cx="2322602" cy="1160240"/>
            <a:chOff x="3256470" y="3528502"/>
            <a:chExt cx="2610930" cy="1350893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8252FAD-D269-4792-B327-DBF4034D93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391"/>
            <a:stretch/>
          </p:blipFill>
          <p:spPr>
            <a:xfrm>
              <a:off x="3256470" y="3528502"/>
              <a:ext cx="2610930" cy="1350893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52C389-7F81-4493-9BCD-018CD38FE473}"/>
                </a:ext>
              </a:extLst>
            </p:cNvPr>
            <p:cNvSpPr txBox="1"/>
            <p:nvPr/>
          </p:nvSpPr>
          <p:spPr>
            <a:xfrm>
              <a:off x="3752546" y="3606906"/>
              <a:ext cx="2393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6B8A636-AF9F-4C0C-A2D6-34C79290AECA}"/>
                </a:ext>
              </a:extLst>
            </p:cNvPr>
            <p:cNvSpPr/>
            <p:nvPr/>
          </p:nvSpPr>
          <p:spPr>
            <a:xfrm>
              <a:off x="3763297" y="4476241"/>
              <a:ext cx="228600" cy="2802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A2B8C7A-8437-4EF6-9E86-46278B45F88E}"/>
                </a:ext>
              </a:extLst>
            </p:cNvPr>
            <p:cNvSpPr txBox="1"/>
            <p:nvPr/>
          </p:nvSpPr>
          <p:spPr>
            <a:xfrm>
              <a:off x="3723049" y="4431697"/>
              <a:ext cx="4359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altLang="zh-CN" b="1" dirty="0">
                  <a:solidFill>
                    <a:srgbClr val="FF0000"/>
                  </a:solidFill>
                </a:rPr>
                <a:t>-2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611EFBB-A170-4B5C-BFFF-D4B350AACE62}"/>
                </a:ext>
              </a:extLst>
            </p:cNvPr>
            <p:cNvSpPr txBox="1"/>
            <p:nvPr/>
          </p:nvSpPr>
          <p:spPr>
            <a:xfrm>
              <a:off x="5486400" y="4017790"/>
              <a:ext cx="2393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020E7BA-8C7D-4BB6-B172-CAD88FCF5B43}"/>
                </a:ext>
              </a:extLst>
            </p:cNvPr>
            <p:cNvGrpSpPr/>
            <p:nvPr/>
          </p:nvGrpSpPr>
          <p:grpSpPr>
            <a:xfrm>
              <a:off x="4648200" y="4014871"/>
              <a:ext cx="435997" cy="369332"/>
              <a:chOff x="3875449" y="4584097"/>
              <a:chExt cx="435997" cy="36933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56539A-C034-487D-A8C5-6E3A5FB67F6D}"/>
                  </a:ext>
                </a:extLst>
              </p:cNvPr>
              <p:cNvSpPr/>
              <p:nvPr/>
            </p:nvSpPr>
            <p:spPr>
              <a:xfrm>
                <a:off x="3915697" y="4628641"/>
                <a:ext cx="228600" cy="2802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E753CF7-1582-488A-A211-39F346F53F62}"/>
                  </a:ext>
                </a:extLst>
              </p:cNvPr>
              <p:cNvSpPr txBox="1"/>
              <p:nvPr/>
            </p:nvSpPr>
            <p:spPr>
              <a:xfrm>
                <a:off x="3875449" y="4584097"/>
                <a:ext cx="4359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altLang="zh-CN" b="1" dirty="0">
                    <a:solidFill>
                      <a:srgbClr val="FF0000"/>
                    </a:solidFill>
                  </a:rPr>
                  <a:t>-2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310CA0C-39C0-4C8A-AFA2-6C2889A0F07A}"/>
              </a:ext>
            </a:extLst>
          </p:cNvPr>
          <p:cNvGrpSpPr/>
          <p:nvPr/>
        </p:nvGrpSpPr>
        <p:grpSpPr>
          <a:xfrm>
            <a:off x="447385" y="2547672"/>
            <a:ext cx="8682862" cy="1490503"/>
            <a:chOff x="447385" y="2555295"/>
            <a:chExt cx="8682862" cy="12989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0683243-6344-4837-B495-8BBD0B1B3F1E}"/>
                </a:ext>
              </a:extLst>
            </p:cNvPr>
            <p:cNvSpPr/>
            <p:nvPr/>
          </p:nvSpPr>
          <p:spPr>
            <a:xfrm>
              <a:off x="447385" y="2555295"/>
              <a:ext cx="8682862" cy="1298919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D783A093-D820-4F71-8746-853A1CBCB007}"/>
                    </a:ext>
                  </a:extLst>
                </p:cNvPr>
                <p:cNvSpPr txBox="1"/>
                <p:nvPr/>
              </p:nvSpPr>
              <p:spPr>
                <a:xfrm>
                  <a:off x="2551093" y="3193000"/>
                  <a:ext cx="2110514" cy="5934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/>
                    <a:t>幅值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1" dirty="0">
                          <a:latin typeface="Cambria Math" panose="02040503050406030204" pitchFamily="18" charset="0"/>
                        </a:rPr>
                        <m:t>mag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D783A093-D820-4F71-8746-853A1CBCB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093" y="3193000"/>
                  <a:ext cx="2110514" cy="593432"/>
                </a:xfrm>
                <a:prstGeom prst="rect">
                  <a:avLst/>
                </a:prstGeom>
                <a:blipFill>
                  <a:blip r:embed="rId5"/>
                  <a:stretch>
                    <a:fillRect l="-14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CD57560-057D-4C19-AB1B-C0EA52621A17}"/>
                    </a:ext>
                  </a:extLst>
                </p:cNvPr>
                <p:cNvSpPr txBox="1"/>
                <p:nvPr/>
              </p:nvSpPr>
              <p:spPr>
                <a:xfrm>
                  <a:off x="4831807" y="3325468"/>
                  <a:ext cx="2226763" cy="357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ea typeface="Cambria Math" panose="02040503050406030204" pitchFamily="18" charset="0"/>
                    </a:rPr>
                    <a:t>角度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𝑎𝑡𝑎𝑛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2(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1CD57560-057D-4C19-AB1B-C0EA52621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807" y="3325468"/>
                  <a:ext cx="2226763" cy="357983"/>
                </a:xfrm>
                <a:prstGeom prst="rect">
                  <a:avLst/>
                </a:prstGeom>
                <a:blipFill>
                  <a:blip r:embed="rId6"/>
                  <a:stretch>
                    <a:fillRect l="-1644" t="-74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729ECA2-0D78-4B4F-84AB-94566D0FD437}"/>
                    </a:ext>
                  </a:extLst>
                </p:cNvPr>
                <p:cNvSpPr txBox="1"/>
                <p:nvPr/>
              </p:nvSpPr>
              <p:spPr>
                <a:xfrm>
                  <a:off x="3808391" y="2652612"/>
                  <a:ext cx="1980479" cy="521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sub>
                            </m:s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zh-CN" altLang="en-US" sz="24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729ECA2-0D78-4B4F-84AB-94566D0FD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8391" y="2652612"/>
                  <a:ext cx="1980479" cy="5219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D9C8839-60B1-48D3-8E6E-02CC40FB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14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6096000" cy="471264"/>
          </a:xfrm>
        </p:spPr>
        <p:txBody>
          <a:bodyPr/>
          <a:lstStyle/>
          <a:p>
            <a:r>
              <a:rPr lang="en-US" altLang="zh-CN" sz="2400" dirty="0"/>
              <a:t>6 </a:t>
            </a:r>
            <a:r>
              <a:rPr lang="zh-CN" altLang="en-US" sz="2400" dirty="0"/>
              <a:t>边缘提取算子</a:t>
            </a:r>
            <a:endParaRPr lang="en-US" altLang="zh-CN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7E47C9-9CA9-4F8A-BE9C-A69EF0763359}"/>
              </a:ext>
            </a:extLst>
          </p:cNvPr>
          <p:cNvSpPr/>
          <p:nvPr/>
        </p:nvSpPr>
        <p:spPr>
          <a:xfrm>
            <a:off x="423038" y="1524000"/>
            <a:ext cx="8682862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边缘是图像中的重要的结构性特征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边缘往往存在于目标和背景之间，不同的区域之间，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图片中的边缘是指像素值突变处，通常也被认为是梯度值较大处。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B98DE8-359C-4546-BA43-F8BF19F16DEC}"/>
              </a:ext>
            </a:extLst>
          </p:cNvPr>
          <p:cNvSpPr/>
          <p:nvPr/>
        </p:nvSpPr>
        <p:spPr>
          <a:xfrm>
            <a:off x="3473494" y="3059668"/>
            <a:ext cx="205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 Canny</a:t>
            </a:r>
            <a:r>
              <a:rPr lang="zh-CN" altLang="en-US" dirty="0">
                <a:cs typeface="Arial" panose="020B0604020202020204" pitchFamily="34" charset="0"/>
              </a:rPr>
              <a:t>边缘算子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CF2DE3-D0B0-4F35-92F5-38623FA66093}"/>
              </a:ext>
            </a:extLst>
          </p:cNvPr>
          <p:cNvSpPr/>
          <p:nvPr/>
        </p:nvSpPr>
        <p:spPr>
          <a:xfrm>
            <a:off x="3589121" y="3649191"/>
            <a:ext cx="1826146" cy="48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+mn-ea"/>
              </a:rPr>
              <a:t>高斯滤波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89DDDCC-C6E8-41A8-A30F-11DB6B968D4A}"/>
              </a:ext>
            </a:extLst>
          </p:cNvPr>
          <p:cNvSpPr/>
          <p:nvPr/>
        </p:nvSpPr>
        <p:spPr>
          <a:xfrm>
            <a:off x="3589121" y="4242504"/>
            <a:ext cx="1826146" cy="48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+mn-ea"/>
              </a:rPr>
              <a:t>Sobel</a:t>
            </a:r>
            <a:r>
              <a:rPr lang="zh-CN" altLang="en-US" sz="1400" b="1" dirty="0">
                <a:latin typeface="+mn-ea"/>
              </a:rPr>
              <a:t>算子求梯度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F00145-D0CC-436D-8C16-EB79130540D4}"/>
              </a:ext>
            </a:extLst>
          </p:cNvPr>
          <p:cNvSpPr/>
          <p:nvPr/>
        </p:nvSpPr>
        <p:spPr>
          <a:xfrm>
            <a:off x="3589121" y="4835817"/>
            <a:ext cx="1826146" cy="48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+mn-ea"/>
              </a:rPr>
              <a:t>非极大值抑制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953CBE-51B6-4AF6-816B-5FB5B0B1B346}"/>
              </a:ext>
            </a:extLst>
          </p:cNvPr>
          <p:cNvSpPr/>
          <p:nvPr/>
        </p:nvSpPr>
        <p:spPr>
          <a:xfrm>
            <a:off x="3589121" y="5429130"/>
            <a:ext cx="1826146" cy="48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+mn-ea"/>
              </a:rPr>
              <a:t>双阈值筛选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CE82723-0AF1-4DB9-86A2-716384DBBE76}"/>
              </a:ext>
            </a:extLst>
          </p:cNvPr>
          <p:cNvSpPr/>
          <p:nvPr/>
        </p:nvSpPr>
        <p:spPr>
          <a:xfrm>
            <a:off x="457200" y="3655389"/>
            <a:ext cx="2209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非极大值抑制：</a:t>
            </a:r>
            <a:endParaRPr lang="en-US" altLang="zh-CN" sz="1600" b="1" dirty="0"/>
          </a:p>
          <a:p>
            <a:r>
              <a:rPr lang="zh-CN" altLang="en-US" sz="1600" dirty="0"/>
              <a:t>仅保留梯度大的边缘</a:t>
            </a:r>
            <a:endParaRPr lang="en-US" altLang="zh-CN" sz="1600" dirty="0"/>
          </a:p>
          <a:p>
            <a:endParaRPr lang="en-US" altLang="zh-CN" sz="16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D7B81B7-0D53-47E6-B21F-E490CA48E5E1}"/>
              </a:ext>
            </a:extLst>
          </p:cNvPr>
          <p:cNvSpPr/>
          <p:nvPr/>
        </p:nvSpPr>
        <p:spPr>
          <a:xfrm>
            <a:off x="5753100" y="3647706"/>
            <a:ext cx="335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双阈值：</a:t>
            </a:r>
            <a:endParaRPr lang="en-US" altLang="zh-CN" b="1" dirty="0"/>
          </a:p>
          <a:p>
            <a:r>
              <a:rPr lang="zh-CN" altLang="en-US" dirty="0"/>
              <a:t>定义好和坏的阈值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0B64151B-58D0-40F6-8D93-4B5242A729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6" t="3853" r="7540" b="6027"/>
          <a:stretch/>
        </p:blipFill>
        <p:spPr>
          <a:xfrm>
            <a:off x="425496" y="4444735"/>
            <a:ext cx="2293965" cy="156217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17E91484-4D8C-433B-9580-6E80211FB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4439076"/>
            <a:ext cx="2368840" cy="157349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CB31FF-1FFC-4254-BF10-237EBCA5C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54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6096000" cy="471264"/>
          </a:xfrm>
        </p:spPr>
        <p:txBody>
          <a:bodyPr/>
          <a:lstStyle/>
          <a:p>
            <a:r>
              <a:rPr lang="en-US" altLang="zh-CN" sz="2400" dirty="0"/>
              <a:t>7 </a:t>
            </a:r>
            <a:r>
              <a:rPr lang="zh-CN" altLang="en-US" sz="2400" dirty="0"/>
              <a:t>基于规则的特征提取</a:t>
            </a:r>
            <a:endParaRPr lang="en-US" altLang="zh-CN" sz="24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B7E47C9-9CA9-4F8A-BE9C-A69EF0763359}"/>
              </a:ext>
            </a:extLst>
          </p:cNvPr>
          <p:cNvSpPr/>
          <p:nvPr/>
        </p:nvSpPr>
        <p:spPr>
          <a:xfrm>
            <a:off x="423038" y="1524000"/>
            <a:ext cx="8682862" cy="1422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780078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SIFT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Scale-invariant feature transform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）是一种检测局部特征的算法，通过求一幅图中的特征点（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interest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points,or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corner points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）及其有关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scale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orientation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的描述子得到特征并进行图像特征点匹配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CF2DE3-D0B0-4F35-92F5-38623FA66093}"/>
              </a:ext>
            </a:extLst>
          </p:cNvPr>
          <p:cNvSpPr/>
          <p:nvPr/>
        </p:nvSpPr>
        <p:spPr>
          <a:xfrm>
            <a:off x="538020" y="3053686"/>
            <a:ext cx="1826146" cy="48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+mn-ea"/>
              </a:rPr>
              <a:t>梯度提取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89DDDCC-C6E8-41A8-A30F-11DB6B968D4A}"/>
              </a:ext>
            </a:extLst>
          </p:cNvPr>
          <p:cNvSpPr/>
          <p:nvPr/>
        </p:nvSpPr>
        <p:spPr>
          <a:xfrm>
            <a:off x="2568480" y="3056028"/>
            <a:ext cx="1826146" cy="48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+mn-ea"/>
              </a:rPr>
              <a:t>方向统计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F00145-D0CC-436D-8C16-EB79130540D4}"/>
              </a:ext>
            </a:extLst>
          </p:cNvPr>
          <p:cNvSpPr/>
          <p:nvPr/>
        </p:nvSpPr>
        <p:spPr>
          <a:xfrm>
            <a:off x="4598940" y="3053686"/>
            <a:ext cx="1826146" cy="48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+mn-ea"/>
              </a:rPr>
              <a:t>单个种子点描述子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9953CBE-51B6-4AF6-816B-5FB5B0B1B346}"/>
              </a:ext>
            </a:extLst>
          </p:cNvPr>
          <p:cNvSpPr/>
          <p:nvPr/>
        </p:nvSpPr>
        <p:spPr>
          <a:xfrm>
            <a:off x="6629400" y="3050675"/>
            <a:ext cx="1826146" cy="4877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latin typeface="+mn-ea"/>
              </a:rPr>
              <a:t>组合特征描述子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36E0E02-5899-4862-B16C-08F18CA7D6A7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215503" y="3543793"/>
            <a:ext cx="1266050" cy="497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5310616-FAD8-4BD8-946C-D53040CF76EA}"/>
              </a:ext>
            </a:extLst>
          </p:cNvPr>
          <p:cNvSpPr txBox="1"/>
          <p:nvPr/>
        </p:nvSpPr>
        <p:spPr>
          <a:xfrm>
            <a:off x="423622" y="590298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求取窗口内的</a:t>
            </a:r>
            <a:endParaRPr lang="en-US" altLang="zh-CN" dirty="0"/>
          </a:p>
          <a:p>
            <a:r>
              <a:rPr lang="zh-CN" altLang="en-US" dirty="0"/>
              <a:t>梯度矢量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412C9C-FBE8-42DA-B71C-BE38F8A3CA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56"/>
          <a:stretch/>
        </p:blipFill>
        <p:spPr>
          <a:xfrm>
            <a:off x="4630895" y="3908323"/>
            <a:ext cx="1600200" cy="17502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278CD63-A44F-4981-94A8-8DABD870C6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4171"/>
          <a:stretch/>
        </p:blipFill>
        <p:spPr>
          <a:xfrm>
            <a:off x="2657558" y="4043848"/>
            <a:ext cx="1737068" cy="155966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056E48D-1D8A-4490-B3D1-4AAC541D34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844"/>
          <a:stretch/>
        </p:blipFill>
        <p:spPr>
          <a:xfrm>
            <a:off x="165277" y="3810258"/>
            <a:ext cx="2050226" cy="19371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28D3D4-D4CD-4512-B8A8-C72FD3B18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1095" y="3966321"/>
            <a:ext cx="2952552" cy="147627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61BEB70-C20E-4D2C-9AF0-50CD65D2EF95}"/>
              </a:ext>
            </a:extLst>
          </p:cNvPr>
          <p:cNvSpPr/>
          <p:nvPr/>
        </p:nvSpPr>
        <p:spPr>
          <a:xfrm>
            <a:off x="2741262" y="5877727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统计梯度方向</a:t>
            </a:r>
            <a:endParaRPr lang="en-US" altLang="zh-CN" dirty="0"/>
          </a:p>
          <a:p>
            <a:r>
              <a:rPr lang="zh-CN" altLang="en-US" dirty="0"/>
              <a:t>并旋转窗口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75591F-8B44-477A-B036-B23580B4E1C0}"/>
              </a:ext>
            </a:extLst>
          </p:cNvPr>
          <p:cNvSpPr/>
          <p:nvPr/>
        </p:nvSpPr>
        <p:spPr>
          <a:xfrm>
            <a:off x="4630895" y="5877727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将梯度值累加即</a:t>
            </a:r>
            <a:endParaRPr lang="en-US" altLang="zh-CN" dirty="0"/>
          </a:p>
          <a:p>
            <a:r>
              <a:rPr lang="zh-CN" altLang="en-US" dirty="0"/>
              <a:t>种子点描述子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A666BF-375E-41D8-9062-CAB2C6296D65}"/>
              </a:ext>
            </a:extLst>
          </p:cNvPr>
          <p:cNvSpPr/>
          <p:nvPr/>
        </p:nvSpPr>
        <p:spPr>
          <a:xfrm>
            <a:off x="6545826" y="5902986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根据离中心距离进行</a:t>
            </a:r>
            <a:endParaRPr lang="en-US" altLang="zh-CN" dirty="0"/>
          </a:p>
          <a:p>
            <a:r>
              <a:rPr lang="zh-CN" altLang="en-US" dirty="0"/>
              <a:t>高斯加权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7D59F8-E8CE-444F-9F06-1B68ADEB159D}"/>
              </a:ext>
            </a:extLst>
          </p:cNvPr>
          <p:cNvSpPr txBox="1"/>
          <p:nvPr/>
        </p:nvSpPr>
        <p:spPr>
          <a:xfrm>
            <a:off x="6480964" y="367673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16X16</a:t>
            </a:r>
            <a:r>
              <a:rPr lang="zh-CN" altLang="en-US" sz="1400" dirty="0"/>
              <a:t>窗口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2850BC6-1081-441D-8644-C89F2A5C777A}"/>
              </a:ext>
            </a:extLst>
          </p:cNvPr>
          <p:cNvSpPr txBox="1"/>
          <p:nvPr/>
        </p:nvSpPr>
        <p:spPr>
          <a:xfrm>
            <a:off x="7832524" y="367081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128</a:t>
            </a:r>
            <a:r>
              <a:rPr lang="zh-CN" altLang="en-US" sz="1400" dirty="0"/>
              <a:t>维描述子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DB435-AB34-436F-BB29-00BD85C2B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7683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200" y="1042904"/>
            <a:ext cx="8229600" cy="5303614"/>
          </a:xfrm>
        </p:spPr>
        <p:txBody>
          <a:bodyPr/>
          <a:lstStyle/>
          <a:p>
            <a:r>
              <a:rPr lang="en-US" altLang="zh-CN" sz="2400" dirty="0"/>
              <a:t>8 </a:t>
            </a:r>
            <a:r>
              <a:rPr lang="zh-CN" altLang="en-US" sz="2400" dirty="0"/>
              <a:t>基于学习的特征提取</a:t>
            </a:r>
            <a:endParaRPr lang="en-US" altLang="zh-CN" sz="2400" dirty="0"/>
          </a:p>
          <a:p>
            <a:pPr lvl="1"/>
            <a:r>
              <a:rPr lang="zh-CN" altLang="en-US" dirty="0">
                <a:latin typeface="+mn-ea"/>
              </a:rPr>
              <a:t>特征提取</a:t>
            </a:r>
            <a:r>
              <a:rPr lang="zh-CN" altLang="en-US" dirty="0"/>
              <a:t>常用参数</a:t>
            </a:r>
            <a:r>
              <a:rPr lang="en-US" altLang="zh-CN" dirty="0">
                <a:solidFill>
                  <a:srgbClr val="FF0000"/>
                </a:solidFill>
              </a:rPr>
              <a:t>– </a:t>
            </a:r>
            <a:r>
              <a:rPr lang="zh-CN" altLang="en-US" dirty="0">
                <a:solidFill>
                  <a:srgbClr val="FF0000"/>
                </a:solidFill>
              </a:rPr>
              <a:t>卷积核尺寸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5F2C0-03CC-4315-98AB-6DCFE02D23FD}"/>
              </a:ext>
            </a:extLst>
          </p:cNvPr>
          <p:cNvSpPr txBox="1"/>
          <p:nvPr/>
        </p:nvSpPr>
        <p:spPr>
          <a:xfrm>
            <a:off x="838200" y="1905000"/>
            <a:ext cx="73550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+mn-ea"/>
                <a:ea typeface="+mn-ea"/>
              </a:rPr>
              <a:t>卷积核尺寸（</a:t>
            </a:r>
            <a:r>
              <a:rPr lang="en-US" altLang="zh-CN" sz="2000" dirty="0"/>
              <a:t>Kernel</a:t>
            </a:r>
            <a:r>
              <a:rPr lang="en-US" altLang="zh-CN" sz="2000" b="1" dirty="0"/>
              <a:t> </a:t>
            </a:r>
            <a:r>
              <a:rPr lang="en-US" altLang="zh-CN" sz="2000" dirty="0">
                <a:latin typeface="+mn-ea"/>
                <a:ea typeface="+mn-ea"/>
              </a:rPr>
              <a:t> Size</a:t>
            </a:r>
            <a:r>
              <a:rPr lang="zh-CN" altLang="en-US" sz="2000" dirty="0">
                <a:latin typeface="+mn-ea"/>
                <a:ea typeface="+mn-ea"/>
              </a:rPr>
              <a:t>）：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即卷积核的宽度、高度大小。根据需求确定。常见为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*</a:t>
            </a:r>
            <a:r>
              <a:rPr lang="en-US" altLang="zh-CN" sz="2000" dirty="0">
                <a:latin typeface="+mn-ea"/>
                <a:ea typeface="+mn-ea"/>
              </a:rPr>
              <a:t>3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en-US" sz="2000" dirty="0">
                <a:latin typeface="+mn-ea"/>
                <a:ea typeface="+mn-ea"/>
              </a:rPr>
              <a:t>*</a:t>
            </a:r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7</a:t>
            </a:r>
            <a:r>
              <a:rPr lang="zh-CN" altLang="en-US" sz="2000" dirty="0">
                <a:latin typeface="+mn-ea"/>
                <a:ea typeface="+mn-ea"/>
              </a:rPr>
              <a:t>*</a:t>
            </a:r>
            <a:r>
              <a:rPr lang="en-US" altLang="zh-CN" sz="2000" dirty="0">
                <a:latin typeface="+mn-ea"/>
                <a:ea typeface="+mn-ea"/>
              </a:rPr>
              <a:t>7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A61DCC0-7857-4D8C-88B2-2D07C264A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352800"/>
            <a:ext cx="4756653" cy="2057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95F42C6-D2D6-426F-91CE-6E35FFF1DBAA}"/>
              </a:ext>
            </a:extLst>
          </p:cNvPr>
          <p:cNvSpPr txBox="1"/>
          <p:nvPr/>
        </p:nvSpPr>
        <p:spPr>
          <a:xfrm>
            <a:off x="631110" y="4181445"/>
            <a:ext cx="2017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en-US" sz="2000" dirty="0">
                <a:latin typeface="+mn-ea"/>
                <a:ea typeface="+mn-ea"/>
              </a:rPr>
              <a:t>*</a:t>
            </a:r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en-US" sz="2000" dirty="0">
                <a:latin typeface="+mn-ea"/>
                <a:ea typeface="+mn-ea"/>
              </a:rPr>
              <a:t>卷积操作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557053-FE62-4BBD-B1FA-FEA6169B8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04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D23BFB-6F20-4BE3-A0AE-D419D9E3E8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85" y="2682837"/>
            <a:ext cx="1649773" cy="18307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543976-7458-449F-A05A-49D5D35C68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92712"/>
            <a:ext cx="1752600" cy="1827127"/>
          </a:xfrm>
          <a:prstGeom prst="rect">
            <a:avLst/>
          </a:prstGeom>
        </p:spPr>
      </p:pic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457200" y="1024413"/>
            <a:ext cx="8229600" cy="5303614"/>
          </a:xfrm>
        </p:spPr>
        <p:txBody>
          <a:bodyPr/>
          <a:lstStyle/>
          <a:p>
            <a:r>
              <a:rPr lang="en-US" altLang="zh-CN" sz="2400" dirty="0"/>
              <a:t>8 </a:t>
            </a:r>
            <a:r>
              <a:rPr lang="zh-CN" altLang="en-US" sz="2400" dirty="0"/>
              <a:t>基于学习的特征提取</a:t>
            </a:r>
            <a:endParaRPr lang="en-US" altLang="zh-CN" sz="2400" dirty="0"/>
          </a:p>
          <a:p>
            <a:pPr lvl="1"/>
            <a:r>
              <a:rPr lang="zh-CN" altLang="en-US" dirty="0">
                <a:latin typeface="+mn-ea"/>
              </a:rPr>
              <a:t>特征提取</a:t>
            </a:r>
            <a:r>
              <a:rPr lang="zh-CN" altLang="en-US" dirty="0"/>
              <a:t>常用参数</a:t>
            </a:r>
            <a:r>
              <a:rPr lang="en-US" altLang="zh-CN" dirty="0">
                <a:solidFill>
                  <a:srgbClr val="FF0000"/>
                </a:solidFill>
              </a:rPr>
              <a:t>- </a:t>
            </a:r>
            <a:r>
              <a:rPr lang="zh-CN" altLang="en-US" dirty="0">
                <a:solidFill>
                  <a:srgbClr val="FF0000"/>
                </a:solidFill>
              </a:rPr>
              <a:t>步长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图像数据处理的基本数学方法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5F2C0-03CC-4315-98AB-6DCFE02D23FD}"/>
              </a:ext>
            </a:extLst>
          </p:cNvPr>
          <p:cNvSpPr txBox="1"/>
          <p:nvPr/>
        </p:nvSpPr>
        <p:spPr>
          <a:xfrm>
            <a:off x="838200" y="1905000"/>
            <a:ext cx="7355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+mn-ea"/>
                <a:ea typeface="+mn-ea"/>
              </a:rPr>
              <a:t>移动步长（</a:t>
            </a:r>
            <a:r>
              <a:rPr lang="en-US" altLang="zh-CN" sz="2000" dirty="0">
                <a:latin typeface="+mn-ea"/>
                <a:ea typeface="+mn-ea"/>
              </a:rPr>
              <a:t>Stride</a:t>
            </a:r>
            <a:r>
              <a:rPr lang="zh-CN" altLang="en-US" sz="2000" dirty="0">
                <a:latin typeface="+mn-ea"/>
                <a:ea typeface="+mn-ea"/>
              </a:rPr>
              <a:t>）：</a:t>
            </a:r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即卷积核滑动运算时，每步跳过的图像像素数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170110F-B5A1-4C9E-AC3C-28FA5C6A62DC}"/>
              </a:ext>
            </a:extLst>
          </p:cNvPr>
          <p:cNvSpPr/>
          <p:nvPr/>
        </p:nvSpPr>
        <p:spPr>
          <a:xfrm>
            <a:off x="2572762" y="3606276"/>
            <a:ext cx="914400" cy="30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DD18CD-7D88-4FF9-9590-746C2A1B77E0}"/>
              </a:ext>
            </a:extLst>
          </p:cNvPr>
          <p:cNvSpPr txBox="1"/>
          <p:nvPr/>
        </p:nvSpPr>
        <p:spPr>
          <a:xfrm>
            <a:off x="2420362" y="3048018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Stride = 1</a:t>
            </a:r>
            <a:r>
              <a:rPr lang="zh-CN" altLang="en-US" sz="1400" dirty="0">
                <a:latin typeface="+mn-ea"/>
                <a:ea typeface="+mn-ea"/>
              </a:rPr>
              <a:t>，滑动一次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B9810E9-2334-4C51-A90D-AE0C6DB4EA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875" y="2692712"/>
            <a:ext cx="1669093" cy="1717979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1F130E4B-4977-4F27-8DA5-0230B151CF44}"/>
              </a:ext>
            </a:extLst>
          </p:cNvPr>
          <p:cNvSpPr/>
          <p:nvPr/>
        </p:nvSpPr>
        <p:spPr>
          <a:xfrm>
            <a:off x="5334000" y="3606258"/>
            <a:ext cx="914400" cy="30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AA11D9-EA8B-4BC9-9E58-1F28AB887EBD}"/>
              </a:ext>
            </a:extLst>
          </p:cNvPr>
          <p:cNvSpPr txBox="1"/>
          <p:nvPr/>
        </p:nvSpPr>
        <p:spPr>
          <a:xfrm>
            <a:off x="5181600" y="3048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Stride = 1</a:t>
            </a:r>
            <a:r>
              <a:rPr lang="zh-CN" altLang="en-US" sz="1400" dirty="0">
                <a:latin typeface="+mn-ea"/>
                <a:ea typeface="+mn-ea"/>
              </a:rPr>
              <a:t>，滑动两次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1AEF92E-49A7-4D94-9579-D4B4B34A6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62" y="4580726"/>
            <a:ext cx="1752600" cy="18271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79C8540-3010-48E7-8B89-E2CF4060A0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327" y="4624629"/>
            <a:ext cx="1671947" cy="17209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371F06-9283-4250-BFBA-992A7E99344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33" y="4513598"/>
            <a:ext cx="1766255" cy="1869167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9DC86A33-96B6-4634-9568-20BCD4FFCF66}"/>
              </a:ext>
            </a:extLst>
          </p:cNvPr>
          <p:cNvSpPr/>
          <p:nvPr/>
        </p:nvSpPr>
        <p:spPr>
          <a:xfrm>
            <a:off x="2514600" y="5511258"/>
            <a:ext cx="914400" cy="30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63341A-9128-46DB-AB37-D41E58ABDD67}"/>
              </a:ext>
            </a:extLst>
          </p:cNvPr>
          <p:cNvSpPr txBox="1"/>
          <p:nvPr/>
        </p:nvSpPr>
        <p:spPr>
          <a:xfrm>
            <a:off x="2362200" y="4953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Stride = 2</a:t>
            </a:r>
            <a:r>
              <a:rPr lang="zh-CN" altLang="en-US" sz="1400" dirty="0">
                <a:latin typeface="+mn-ea"/>
                <a:ea typeface="+mn-ea"/>
              </a:rPr>
              <a:t>，滑动一次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1D8D3ED3-87C6-437F-A366-B0D38CA74A4B}"/>
              </a:ext>
            </a:extLst>
          </p:cNvPr>
          <p:cNvSpPr/>
          <p:nvPr/>
        </p:nvSpPr>
        <p:spPr>
          <a:xfrm>
            <a:off x="5334000" y="5511258"/>
            <a:ext cx="914400" cy="3057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BF6449-3650-4296-9767-FEB40CD77837}"/>
              </a:ext>
            </a:extLst>
          </p:cNvPr>
          <p:cNvSpPr txBox="1"/>
          <p:nvPr/>
        </p:nvSpPr>
        <p:spPr>
          <a:xfrm>
            <a:off x="5181600" y="495300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+mn-ea"/>
                <a:ea typeface="+mn-ea"/>
              </a:rPr>
              <a:t>Stride = 2</a:t>
            </a:r>
            <a:r>
              <a:rPr lang="zh-CN" altLang="en-US" sz="1400" dirty="0">
                <a:latin typeface="+mn-ea"/>
                <a:ea typeface="+mn-ea"/>
              </a:rPr>
              <a:t>，滑动两次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C2E9A9-3152-463B-B5EF-F55B8CF83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4D99D-4537-4F3B-BA64-3CCFD16666C9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305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华丽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题组通用模板-A.potx" id="{5705D9BD-CF70-4C40-ACCA-0C84CC2B9F35}" vid="{CE69DEA2-5719-4A73-B13A-22986768111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课题组通用模板-A</Template>
  <TotalTime>14449</TotalTime>
  <Words>1512</Words>
  <Application>Microsoft Office PowerPoint</Application>
  <PresentationFormat>全屏显示(4:3)</PresentationFormat>
  <Paragraphs>273</Paragraphs>
  <Slides>18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华文细黑</vt:lpstr>
      <vt:lpstr>宋体</vt:lpstr>
      <vt:lpstr>微软雅黑</vt:lpstr>
      <vt:lpstr>Arial</vt:lpstr>
      <vt:lpstr>Calibri</vt:lpstr>
      <vt:lpstr>Cambria Math</vt:lpstr>
      <vt:lpstr>Georgia</vt:lpstr>
      <vt:lpstr>Tahoma</vt:lpstr>
      <vt:lpstr>Times New Roman</vt:lpstr>
      <vt:lpstr>Verdana</vt:lpstr>
      <vt:lpstr>Wingdings</vt:lpstr>
      <vt:lpstr>Office 主题</vt:lpstr>
      <vt:lpstr>Equation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图像数据处理的基本数学方法</vt:lpstr>
      <vt:lpstr>车道检测技术综述</vt:lpstr>
      <vt:lpstr>图像数据处理的基本数学方法</vt:lpstr>
      <vt:lpstr>图像数据处理的基本数学方法</vt:lpstr>
      <vt:lpstr>图像数据处理的基本数学方法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智能汽车的系统动力学与协同控制</dc:title>
  <dc:creator>Windows 用户</dc:creator>
  <cp:lastModifiedBy>Jiang Kun</cp:lastModifiedBy>
  <cp:revision>413</cp:revision>
  <dcterms:created xsi:type="dcterms:W3CDTF">2017-05-16T02:50:47Z</dcterms:created>
  <dcterms:modified xsi:type="dcterms:W3CDTF">2020-03-07T14:16:09Z</dcterms:modified>
</cp:coreProperties>
</file>