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58" r:id="rId4"/>
    <p:sldId id="260" r:id="rId5"/>
    <p:sldId id="262" r:id="rId6"/>
    <p:sldId id="259"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324" r:id="rId42"/>
    <p:sldId id="325" r:id="rId43"/>
    <p:sldId id="326" r:id="rId44"/>
    <p:sldId id="327" r:id="rId45"/>
    <p:sldId id="301" r:id="rId46"/>
    <p:sldId id="302" r:id="rId47"/>
    <p:sldId id="303" r:id="rId48"/>
    <p:sldId id="304" r:id="rId49"/>
    <p:sldId id="305" r:id="rId50"/>
    <p:sldId id="306" r:id="rId51"/>
    <p:sldId id="307" r:id="rId52"/>
    <p:sldId id="308" r:id="rId53"/>
    <p:sldId id="309" r:id="rId54"/>
    <p:sldId id="318" r:id="rId55"/>
    <p:sldId id="323" r:id="rId56"/>
    <p:sldId id="310" r:id="rId57"/>
    <p:sldId id="311" r:id="rId58"/>
    <p:sldId id="312" r:id="rId59"/>
    <p:sldId id="313" r:id="rId60"/>
    <p:sldId id="314" r:id="rId61"/>
    <p:sldId id="315" r:id="rId62"/>
    <p:sldId id="321" r:id="rId63"/>
    <p:sldId id="322" r:id="rId64"/>
    <p:sldId id="317" r:id="rId65"/>
    <p:sldId id="319" r:id="rId66"/>
    <p:sldId id="320" r:id="rId67"/>
    <p:sldId id="296" r:id="rId68"/>
    <p:sldId id="297" r:id="rId69"/>
    <p:sldId id="298" r:id="rId70"/>
    <p:sldId id="299" r:id="rId71"/>
    <p:sldId id="300" r:id="rId72"/>
    <p:sldId id="316"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F1235-E5D6-480A-B5C8-D963DA6CCFE3}" type="datetimeFigureOut">
              <a:rPr lang="zh-CN" altLang="en-US" smtClean="0"/>
              <a:t>2016/12/24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73172-E88B-443A-9C53-59D9C4620521}" type="slidenum">
              <a:rPr lang="zh-CN" altLang="en-US" smtClean="0"/>
              <a:t>‹#›</a:t>
            </a:fld>
            <a:endParaRPr lang="zh-CN" altLang="en-US"/>
          </a:p>
        </p:txBody>
      </p:sp>
    </p:spTree>
    <p:extLst>
      <p:ext uri="{BB962C8B-B14F-4D97-AF65-F5344CB8AC3E}">
        <p14:creationId xmlns:p14="http://schemas.microsoft.com/office/powerpoint/2010/main" val="892013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A73172-E88B-443A-9C53-59D9C4620521}" type="slidenum">
              <a:rPr lang="zh-CN" altLang="en-US" smtClean="0"/>
              <a:t>20</a:t>
            </a:fld>
            <a:endParaRPr lang="zh-CN" altLang="en-US"/>
          </a:p>
        </p:txBody>
      </p:sp>
    </p:spTree>
    <p:extLst>
      <p:ext uri="{BB962C8B-B14F-4D97-AF65-F5344CB8AC3E}">
        <p14:creationId xmlns:p14="http://schemas.microsoft.com/office/powerpoint/2010/main" val="222350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85032E9-6383-45C7-9301-2AE99DDB8477}" type="datetimeFigureOut">
              <a:rPr lang="zh-CN" altLang="en-US" smtClean="0"/>
              <a:t>2016/12/24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59911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032E9-6383-45C7-9301-2AE99DDB8477}" type="datetimeFigureOut">
              <a:rPr lang="zh-CN" altLang="en-US" smtClean="0"/>
              <a:t>2016/12/24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51362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032E9-6383-45C7-9301-2AE99DDB8477}" type="datetimeFigureOut">
              <a:rPr lang="zh-CN" altLang="en-US" smtClean="0"/>
              <a:t>2016/12/24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325787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032E9-6383-45C7-9301-2AE99DDB8477}" type="datetimeFigureOut">
              <a:rPr lang="zh-CN" altLang="en-US" smtClean="0"/>
              <a:t>2016/12/24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28924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85032E9-6383-45C7-9301-2AE99DDB8477}" type="datetimeFigureOut">
              <a:rPr lang="zh-CN" altLang="en-US" smtClean="0"/>
              <a:t>2016/12/24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566410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5032E9-6383-45C7-9301-2AE99DDB8477}" type="datetimeFigureOut">
              <a:rPr lang="zh-CN" altLang="en-US" smtClean="0"/>
              <a:t>2016/12/24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330049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5032E9-6383-45C7-9301-2AE99DDB8477}" type="datetimeFigureOut">
              <a:rPr lang="zh-CN" altLang="en-US" smtClean="0"/>
              <a:t>2016/12/24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70192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5032E9-6383-45C7-9301-2AE99DDB8477}" type="datetimeFigureOut">
              <a:rPr lang="zh-CN" altLang="en-US" smtClean="0"/>
              <a:t>2016/12/24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148360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5032E9-6383-45C7-9301-2AE99DDB8477}" type="datetimeFigureOut">
              <a:rPr lang="zh-CN" altLang="en-US" smtClean="0"/>
              <a:t>2016/12/24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246994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85032E9-6383-45C7-9301-2AE99DDB8477}" type="datetimeFigureOut">
              <a:rPr lang="zh-CN" altLang="en-US" smtClean="0"/>
              <a:t>2016/12/24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423507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85032E9-6383-45C7-9301-2AE99DDB8477}" type="datetimeFigureOut">
              <a:rPr lang="zh-CN" altLang="en-US" smtClean="0"/>
              <a:t>2016/12/24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15897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artisticLineDrawing/>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032E9-6383-45C7-9301-2AE99DDB8477}" type="datetimeFigureOut">
              <a:rPr lang="zh-CN" altLang="en-US" smtClean="0"/>
              <a:t>2016/12/24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1781437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字符串</a:t>
            </a:r>
          </a:p>
        </p:txBody>
      </p:sp>
      <p:sp>
        <p:nvSpPr>
          <p:cNvPr id="3" name="副标题 2"/>
          <p:cNvSpPr>
            <a:spLocks noGrp="1"/>
          </p:cNvSpPr>
          <p:nvPr>
            <p:ph type="subTitle" idx="1"/>
          </p:nvPr>
        </p:nvSpPr>
        <p:spPr>
          <a:xfrm>
            <a:off x="1524000" y="4338736"/>
            <a:ext cx="9144000" cy="919064"/>
          </a:xfrm>
        </p:spPr>
        <p:txBody>
          <a:bodyPr/>
          <a:lstStyle/>
          <a:p>
            <a:pPr algn="r"/>
            <a:r>
              <a:rPr lang="zh-CN" altLang="en-US" dirty="0"/>
              <a:t>梁浩</a:t>
            </a:r>
          </a:p>
        </p:txBody>
      </p:sp>
    </p:spTree>
    <p:extLst>
      <p:ext uri="{BB962C8B-B14F-4D97-AF65-F5344CB8AC3E}">
        <p14:creationId xmlns:p14="http://schemas.microsoft.com/office/powerpoint/2010/main" val="91870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KMP</a:t>
            </a:r>
            <a:endParaRPr lang="zh-CN" altLang="en-US" dirty="0"/>
          </a:p>
        </p:txBody>
      </p:sp>
      <p:sp>
        <p:nvSpPr>
          <p:cNvPr id="3" name="内容占位符 2"/>
          <p:cNvSpPr>
            <a:spLocks noGrp="1"/>
          </p:cNvSpPr>
          <p:nvPr>
            <p:ph idx="1"/>
          </p:nvPr>
        </p:nvSpPr>
        <p:spPr/>
        <p:txBody>
          <a:bodyPr/>
          <a:lstStyle/>
          <a:p>
            <a:r>
              <a:rPr lang="zh-CN" altLang="en-US" dirty="0"/>
              <a:t>求模式串</a:t>
            </a:r>
            <a:r>
              <a:rPr lang="en-US" altLang="zh-CN" dirty="0"/>
              <a:t>T</a:t>
            </a:r>
            <a:r>
              <a:rPr lang="zh-CN" altLang="en-US" dirty="0"/>
              <a:t>在目标串</a:t>
            </a:r>
            <a:r>
              <a:rPr lang="en-US" altLang="zh-CN" dirty="0"/>
              <a:t>S</a:t>
            </a:r>
            <a:r>
              <a:rPr lang="zh-CN" altLang="en-US" dirty="0"/>
              <a:t>中的出现位置。</a:t>
            </a:r>
            <a:endParaRPr lang="en-US" altLang="zh-CN" dirty="0"/>
          </a:p>
          <a:p>
            <a:r>
              <a:rPr lang="en-US" altLang="zh-CN" dirty="0"/>
              <a:t>next[</a:t>
            </a:r>
            <a:r>
              <a:rPr lang="en-US" altLang="zh-CN" dirty="0" err="1"/>
              <a:t>i</a:t>
            </a:r>
            <a:r>
              <a:rPr lang="en-US" altLang="zh-CN" dirty="0"/>
              <a:t>]</a:t>
            </a:r>
            <a:r>
              <a:rPr lang="zh-CN" altLang="en-US" dirty="0"/>
              <a:t>表示</a:t>
            </a:r>
            <a:r>
              <a:rPr lang="en-US" altLang="zh-CN" dirty="0"/>
              <a:t>T</a:t>
            </a:r>
            <a:r>
              <a:rPr lang="zh-CN" altLang="en-US" dirty="0"/>
              <a:t>的长度为</a:t>
            </a:r>
            <a:r>
              <a:rPr lang="en-US" altLang="zh-CN" dirty="0" err="1"/>
              <a:t>i</a:t>
            </a:r>
            <a:r>
              <a:rPr lang="zh-CN" altLang="en-US" dirty="0"/>
              <a:t>的前缀串中，最长的前缀等于后缀的长度。</a:t>
            </a:r>
            <a:endParaRPr lang="en-US" altLang="zh-CN" dirty="0"/>
          </a:p>
          <a:p>
            <a:r>
              <a:rPr lang="zh-CN" altLang="en-US" dirty="0"/>
              <a:t>这样，再匹配长度为</a:t>
            </a:r>
            <a:r>
              <a:rPr lang="en-US" altLang="zh-CN" dirty="0" err="1"/>
              <a:t>len</a:t>
            </a:r>
            <a:r>
              <a:rPr lang="zh-CN" altLang="en-US" dirty="0"/>
              <a:t>时如果下一个字符匹配不上了就可以直接把匹配长度变成</a:t>
            </a:r>
            <a:r>
              <a:rPr lang="en-US" altLang="zh-CN" dirty="0"/>
              <a:t>next[</a:t>
            </a:r>
            <a:r>
              <a:rPr lang="en-US" altLang="zh-CN" dirty="0" err="1"/>
              <a:t>len</a:t>
            </a:r>
            <a:r>
              <a:rPr lang="en-US" altLang="zh-CN" dirty="0"/>
              <a:t>]</a:t>
            </a:r>
            <a:r>
              <a:rPr lang="zh-CN" altLang="en-US" dirty="0"/>
              <a:t>，继续匹配。</a:t>
            </a:r>
            <a:endParaRPr lang="en-US" altLang="zh-CN" dirty="0"/>
          </a:p>
          <a:p>
            <a:r>
              <a:rPr lang="zh-CN" altLang="en-US" dirty="0"/>
              <a:t>因为</a:t>
            </a:r>
            <a:r>
              <a:rPr lang="en-US" altLang="zh-CN" dirty="0"/>
              <a:t>next[</a:t>
            </a:r>
            <a:r>
              <a:rPr lang="en-US" altLang="zh-CN" dirty="0" err="1"/>
              <a:t>len</a:t>
            </a:r>
            <a:r>
              <a:rPr lang="en-US" altLang="zh-CN" dirty="0"/>
              <a:t>]</a:t>
            </a:r>
            <a:r>
              <a:rPr lang="zh-CN" altLang="en-US" dirty="0"/>
              <a:t>表示最长的前缀等于后缀，如果从其它更长的长度开始匹配根本匹配不到当前位置。</a:t>
            </a:r>
            <a:endParaRPr lang="en-US" altLang="zh-CN" dirty="0"/>
          </a:p>
          <a:p>
            <a:r>
              <a:rPr lang="en-US" altLang="zh-CN" dirty="0"/>
              <a:t>next</a:t>
            </a:r>
            <a:r>
              <a:rPr lang="zh-CN" altLang="en-US" dirty="0"/>
              <a:t>数组的求法就相当于自己和自己匹配，和上面相同。</a:t>
            </a:r>
            <a:endParaRPr lang="en-US" altLang="zh-CN" dirty="0"/>
          </a:p>
        </p:txBody>
      </p:sp>
    </p:spTree>
    <p:extLst>
      <p:ext uri="{BB962C8B-B14F-4D97-AF65-F5344CB8AC3E}">
        <p14:creationId xmlns:p14="http://schemas.microsoft.com/office/powerpoint/2010/main" val="184599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例题四</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a:t>
                </a:r>
                <a:r>
                  <a:rPr lang="en-US" altLang="zh-CN" dirty="0"/>
                  <a:t>S</a:t>
                </a:r>
                <a:r>
                  <a:rPr lang="zh-CN" altLang="en-US" dirty="0"/>
                  <a:t>串和一个</a:t>
                </a:r>
                <a:r>
                  <a:rPr lang="en-US" altLang="zh-CN" dirty="0"/>
                  <a:t>T</a:t>
                </a:r>
                <a:r>
                  <a:rPr lang="zh-CN" altLang="en-US" dirty="0"/>
                  <a:t>串。设当前串为</a:t>
                </a:r>
                <a:r>
                  <a:rPr lang="en-US" altLang="zh-CN" dirty="0"/>
                  <a:t>U</a:t>
                </a:r>
                <a:r>
                  <a:rPr lang="zh-CN" altLang="en-US" dirty="0"/>
                  <a:t>串，然后从前往后将</a:t>
                </a:r>
                <a:r>
                  <a:rPr lang="en-US" altLang="zh-CN" dirty="0"/>
                  <a:t>S</a:t>
                </a:r>
                <a:r>
                  <a:rPr lang="zh-CN" altLang="en-US" dirty="0"/>
                  <a:t>串的字符一个一个往</a:t>
                </a:r>
                <a:r>
                  <a:rPr lang="en-US" altLang="zh-CN" dirty="0"/>
                  <a:t>U</a:t>
                </a:r>
                <a:r>
                  <a:rPr lang="zh-CN" altLang="en-US" dirty="0"/>
                  <a:t>串里添加，若</a:t>
                </a:r>
                <a:r>
                  <a:rPr lang="en-US" altLang="zh-CN" dirty="0"/>
                  <a:t>U</a:t>
                </a:r>
                <a:r>
                  <a:rPr lang="zh-CN" altLang="en-US" dirty="0"/>
                  <a:t>串后缀为</a:t>
                </a:r>
                <a:r>
                  <a:rPr lang="en-US" altLang="zh-CN" dirty="0"/>
                  <a:t>T</a:t>
                </a:r>
                <a:r>
                  <a:rPr lang="zh-CN" altLang="en-US" dirty="0"/>
                  <a:t>，则去掉这个后缀继续流程。起始</a:t>
                </a:r>
                <a:r>
                  <a:rPr lang="en-US" altLang="zh-CN" dirty="0"/>
                  <a:t>U</a:t>
                </a:r>
                <a:r>
                  <a:rPr lang="zh-CN" altLang="en-US" dirty="0"/>
                  <a:t>为空串。</a:t>
                </a:r>
                <a:endParaRPr lang="en-US" altLang="zh-CN" dirty="0"/>
              </a:p>
              <a:p>
                <a:endParaRPr lang="en-US" altLang="zh-CN" dirty="0"/>
              </a:p>
              <a:p>
                <a14:m>
                  <m:oMath xmlns:m="http://schemas.openxmlformats.org/officeDocument/2006/math">
                    <m:d>
                      <m:dPr>
                        <m:begChr m:val="|"/>
                        <m:endChr m:val="|"/>
                        <m:ctrlPr>
                          <a:rPr lang="en-US" altLang="zh-CN" i="1" smtClean="0">
                            <a:latin typeface="Cambria Math" panose="02040503050406030204" pitchFamily="18" charset="0"/>
                          </a:rPr>
                        </m:ctrlPr>
                      </m:dPr>
                      <m:e>
                        <m:r>
                          <m:rPr>
                            <m:sty m:val="p"/>
                          </m:rPr>
                          <a:rPr lang="en-US" altLang="zh-CN" i="1">
                            <a:latin typeface="Cambria Math" panose="02040503050406030204" pitchFamily="18" charset="0"/>
                          </a:rPr>
                          <m:t>S</m:t>
                        </m:r>
                      </m:e>
                    </m:d>
                    <m:r>
                      <a:rPr lang="en-US" altLang="zh-CN"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𝑇</m:t>
                        </m:r>
                      </m:e>
                    </m:d>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10</m:t>
                        </m:r>
                      </m:e>
                      <m:sup>
                        <m:r>
                          <a:rPr lang="en-US" altLang="zh-CN" i="1" smtClean="0">
                            <a:latin typeface="Cambria Math" panose="02040503050406030204" pitchFamily="18" charset="0"/>
                          </a:rPr>
                          <m:t>6</m:t>
                        </m:r>
                      </m:sup>
                    </m:sSup>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5757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例题四</a:t>
            </a:r>
          </a:p>
        </p:txBody>
      </p:sp>
      <p:sp>
        <p:nvSpPr>
          <p:cNvPr id="3" name="内容占位符 2"/>
          <p:cNvSpPr>
            <a:spLocks noGrp="1"/>
          </p:cNvSpPr>
          <p:nvPr>
            <p:ph idx="1"/>
          </p:nvPr>
        </p:nvSpPr>
        <p:spPr/>
        <p:txBody>
          <a:bodyPr/>
          <a:lstStyle/>
          <a:p>
            <a:r>
              <a:rPr lang="zh-CN" altLang="en-US" dirty="0"/>
              <a:t>给出一个</a:t>
            </a:r>
            <a:r>
              <a:rPr lang="en-US" altLang="zh-CN" dirty="0"/>
              <a:t>S</a:t>
            </a:r>
            <a:r>
              <a:rPr lang="zh-CN" altLang="en-US" dirty="0"/>
              <a:t>串和一个</a:t>
            </a:r>
            <a:r>
              <a:rPr lang="en-US" altLang="zh-CN" dirty="0"/>
              <a:t>T</a:t>
            </a:r>
            <a:r>
              <a:rPr lang="zh-CN" altLang="en-US" dirty="0"/>
              <a:t>串。设当前串为</a:t>
            </a:r>
            <a:r>
              <a:rPr lang="en-US" altLang="zh-CN" dirty="0"/>
              <a:t>U</a:t>
            </a:r>
            <a:r>
              <a:rPr lang="zh-CN" altLang="en-US" dirty="0"/>
              <a:t>串，然后从前往后将</a:t>
            </a:r>
            <a:r>
              <a:rPr lang="en-US" altLang="zh-CN" dirty="0"/>
              <a:t>S</a:t>
            </a:r>
            <a:r>
              <a:rPr lang="zh-CN" altLang="en-US" dirty="0"/>
              <a:t>串的字符一个一个往</a:t>
            </a:r>
            <a:r>
              <a:rPr lang="en-US" altLang="zh-CN" dirty="0"/>
              <a:t>U</a:t>
            </a:r>
            <a:r>
              <a:rPr lang="zh-CN" altLang="en-US" dirty="0"/>
              <a:t>串里添加，若</a:t>
            </a:r>
            <a:r>
              <a:rPr lang="en-US" altLang="zh-CN" dirty="0"/>
              <a:t>U</a:t>
            </a:r>
            <a:r>
              <a:rPr lang="zh-CN" altLang="en-US" dirty="0"/>
              <a:t>串后缀为</a:t>
            </a:r>
            <a:r>
              <a:rPr lang="en-US" altLang="zh-CN" dirty="0"/>
              <a:t>T</a:t>
            </a:r>
            <a:r>
              <a:rPr lang="zh-CN" altLang="en-US" dirty="0"/>
              <a:t>，则去掉这个后缀继续流程。起始</a:t>
            </a:r>
            <a:r>
              <a:rPr lang="en-US" altLang="zh-CN" dirty="0"/>
              <a:t>U</a:t>
            </a:r>
            <a:r>
              <a:rPr lang="zh-CN" altLang="en-US" dirty="0"/>
              <a:t>为空串。</a:t>
            </a:r>
            <a:endParaRPr lang="en-US" altLang="zh-CN" dirty="0"/>
          </a:p>
          <a:p>
            <a:endParaRPr lang="en-US" altLang="zh-CN" dirty="0"/>
          </a:p>
          <a:p>
            <a:r>
              <a:rPr lang="zh-CN" altLang="en-US" dirty="0"/>
              <a:t>直接用</a:t>
            </a:r>
            <a:r>
              <a:rPr lang="en-US" altLang="zh-CN" dirty="0"/>
              <a:t>KMP</a:t>
            </a:r>
            <a:r>
              <a:rPr lang="zh-CN" altLang="en-US" dirty="0"/>
              <a:t>一个个匹配，匹配到了就把它删掉。注意要记录每个位置的匹配长度，因为删掉一个串后要从它前一个位置之前匹配的长度开始匹配。</a:t>
            </a:r>
          </a:p>
        </p:txBody>
      </p:sp>
    </p:spTree>
    <p:extLst>
      <p:ext uri="{BB962C8B-B14F-4D97-AF65-F5344CB8AC3E}">
        <p14:creationId xmlns:p14="http://schemas.microsoft.com/office/powerpoint/2010/main" val="743534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例题五</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阿申准备报名参加</a:t>
                </a:r>
                <a:r>
                  <a:rPr lang="en-US" altLang="zh-CN" dirty="0"/>
                  <a:t>GT</a:t>
                </a:r>
                <a:r>
                  <a:rPr lang="zh-CN" altLang="en-US" dirty="0"/>
                  <a:t>考试，准考证号为</a:t>
                </a:r>
                <a:r>
                  <a:rPr lang="en-US" altLang="zh-CN" dirty="0"/>
                  <a:t>n</a:t>
                </a:r>
                <a:r>
                  <a:rPr lang="zh-CN" altLang="en-US" dirty="0"/>
                  <a:t>位数字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a14:m>
                <a:r>
                  <a:rPr lang="en-US" altLang="zh-CN" dirty="0"/>
                  <a:t>   (</a:t>
                </a:r>
                <a14:m>
                  <m:oMath xmlns:m="http://schemas.openxmlformats.org/officeDocument/2006/math">
                    <m:r>
                      <a:rPr lang="en-US" altLang="zh-CN">
                        <a:latin typeface="Cambria Math" panose="02040503050406030204" pitchFamily="18" charset="0"/>
                      </a:rPr>
                      <m:t>0</m:t>
                    </m:r>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9</m:t>
                    </m:r>
                  </m:oMath>
                </a14:m>
                <a:r>
                  <a:rPr lang="en-US" altLang="zh-CN" dirty="0"/>
                  <a:t>)</a:t>
                </a:r>
                <a:r>
                  <a:rPr lang="zh-CN" altLang="en-US" dirty="0"/>
                  <a:t>，他不希望准考证号上出现不吉利的数字。他的不吉利数字有</a:t>
                </a:r>
                <a:r>
                  <a:rPr lang="en-US" altLang="zh-CN" dirty="0"/>
                  <a:t>M</a:t>
                </a:r>
                <a:r>
                  <a:rPr lang="zh-CN" altLang="en-US" dirty="0"/>
                  <a:t>位，分别是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𝑚</m:t>
                        </m:r>
                      </m:sub>
                    </m:sSub>
                  </m:oMath>
                </a14:m>
                <a:r>
                  <a:rPr lang="en-US" altLang="zh-CN" dirty="0"/>
                  <a:t>(</a:t>
                </a:r>
                <a14:m>
                  <m:oMath xmlns:m="http://schemas.openxmlformats.org/officeDocument/2006/math">
                    <m:r>
                      <a:rPr lang="en-US" altLang="zh-CN" smtClean="0">
                        <a:latin typeface="Cambria Math" panose="02040503050406030204" pitchFamily="18" charset="0"/>
                      </a:rPr>
                      <m:t>0</m:t>
                    </m:r>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9</m:t>
                    </m:r>
                  </m:oMath>
                </a14:m>
                <a:r>
                  <a:rPr lang="en-US" altLang="zh-CN" dirty="0"/>
                  <a:t>)</a:t>
                </a:r>
                <a:r>
                  <a:rPr lang="zh-CN" altLang="en-US" dirty="0"/>
                  <a:t>。不出现是指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a14:m>
                <a:r>
                  <a:rPr lang="zh-CN" altLang="en-US" dirty="0"/>
                  <a:t>中没有恰好一段等于</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𝑚</m:t>
                        </m:r>
                      </m:sub>
                    </m:sSub>
                  </m:oMath>
                </a14:m>
                <a:r>
                  <a:rPr lang="zh-CN" altLang="en-US" dirty="0"/>
                  <a:t>。</a:t>
                </a:r>
                <a:endParaRPr lang="en-US" altLang="zh-CN" dirty="0"/>
              </a:p>
              <a:p>
                <a:r>
                  <a:rPr lang="zh-CN" altLang="en-US" dirty="0"/>
                  <a:t>求不出现不吉利数字的号码有多少种，结果模</a:t>
                </a:r>
                <a:r>
                  <a:rPr lang="en-US" altLang="zh-CN" dirty="0"/>
                  <a:t>K</a:t>
                </a:r>
                <a:r>
                  <a:rPr lang="zh-CN" altLang="en-US" dirty="0"/>
                  <a:t>输出。</a:t>
                </a:r>
                <a:endParaRPr lang="en-US" altLang="zh-CN" dirty="0"/>
              </a:p>
              <a:p>
                <a:endParaRPr lang="en-US" altLang="zh-CN" dirty="0"/>
              </a:p>
              <a:p>
                <a14:m>
                  <m:oMath xmlns:m="http://schemas.openxmlformats.org/officeDocument/2006/math">
                    <m:r>
                      <a:rPr lang="en-US" altLang="zh-CN" i="1" smtClean="0">
                        <a:latin typeface="Cambria Math" panose="02040503050406030204" pitchFamily="18" charset="0"/>
                      </a:rPr>
                      <m:t>𝑛</m:t>
                    </m:r>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10</m:t>
                        </m:r>
                      </m:e>
                      <m:sup>
                        <m:r>
                          <a:rPr lang="en-US" altLang="zh-CN" i="1" smtClean="0">
                            <a:latin typeface="Cambria Math" panose="02040503050406030204" pitchFamily="18" charset="0"/>
                          </a:rPr>
                          <m:t>9</m:t>
                        </m:r>
                      </m:sup>
                    </m:sSup>
                    <m:r>
                      <a:rPr lang="zh-CN" altLang="en-US" i="1">
                        <a:latin typeface="Cambria Math" panose="02040503050406030204" pitchFamily="18" charset="0"/>
                      </a:rPr>
                      <m:t>，</m:t>
                    </m:r>
                    <m:r>
                      <a:rPr lang="en-US" altLang="zh-CN" i="1" dirty="0" smtClean="0">
                        <a:latin typeface="Cambria Math" panose="02040503050406030204" pitchFamily="18" charset="0"/>
                      </a:rPr>
                      <m:t>𝑚</m:t>
                    </m:r>
                    <m:r>
                      <a:rPr lang="en-US" altLang="zh-CN" i="0" dirty="0" smtClean="0">
                        <a:latin typeface="Cambria Math" panose="02040503050406030204" pitchFamily="18" charset="0"/>
                      </a:rPr>
                      <m:t>≤20</m:t>
                    </m:r>
                    <m:r>
                      <a:rPr lang="zh-CN" altLang="en-US" i="1" dirty="0">
                        <a:latin typeface="Cambria Math" panose="02040503050406030204" pitchFamily="18" charset="0"/>
                      </a:rPr>
                      <m:t>，</m:t>
                    </m:r>
                    <m:r>
                      <a:rPr lang="en-US" altLang="zh-CN" i="1" dirty="0" smtClean="0">
                        <a:latin typeface="Cambria Math" panose="02040503050406030204" pitchFamily="18" charset="0"/>
                      </a:rPr>
                      <m:t>𝐾</m:t>
                    </m:r>
                    <m:r>
                      <a:rPr lang="en-US" altLang="zh-CN" i="0"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0" dirty="0" smtClean="0">
                            <a:latin typeface="Cambria Math" panose="02040503050406030204" pitchFamily="18" charset="0"/>
                          </a:rPr>
                          <m:t>10</m:t>
                        </m:r>
                      </m:e>
                      <m:sup>
                        <m:r>
                          <a:rPr lang="en-US" altLang="zh-CN" i="0" dirty="0" smtClean="0">
                            <a:latin typeface="Cambria Math" panose="02040503050406030204" pitchFamily="18" charset="0"/>
                          </a:rPr>
                          <m:t>9</m:t>
                        </m:r>
                      </m:sup>
                    </m:sSup>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4680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例题五</a:t>
            </a:r>
          </a:p>
        </p:txBody>
      </p:sp>
      <p:sp>
        <p:nvSpPr>
          <p:cNvPr id="3" name="内容占位符 2"/>
          <p:cNvSpPr>
            <a:spLocks noGrp="1"/>
          </p:cNvSpPr>
          <p:nvPr>
            <p:ph idx="1"/>
          </p:nvPr>
        </p:nvSpPr>
        <p:spPr/>
        <p:txBody>
          <a:bodyPr/>
          <a:lstStyle/>
          <a:p>
            <a:r>
              <a:rPr lang="zh-CN" altLang="en-US" dirty="0"/>
              <a:t>我们用</a:t>
            </a:r>
            <a:r>
              <a:rPr lang="en-US" altLang="zh-CN" dirty="0" err="1"/>
              <a:t>dp</a:t>
            </a:r>
            <a:r>
              <a:rPr lang="en-US" altLang="zh-CN" dirty="0"/>
              <a:t>[</a:t>
            </a:r>
            <a:r>
              <a:rPr lang="en-US" altLang="zh-CN" dirty="0" err="1"/>
              <a:t>i</a:t>
            </a:r>
            <a:r>
              <a:rPr lang="en-US" altLang="zh-CN" dirty="0"/>
              <a:t>][j]</a:t>
            </a:r>
            <a:r>
              <a:rPr lang="zh-CN" altLang="en-US" dirty="0"/>
              <a:t>表示到第</a:t>
            </a:r>
            <a:r>
              <a:rPr lang="en-US" altLang="zh-CN" dirty="0" err="1"/>
              <a:t>i</a:t>
            </a:r>
            <a:r>
              <a:rPr lang="zh-CN" altLang="en-US" dirty="0"/>
              <a:t>位为止，还没有出现过不吉利数字，并且当前和不吉利数字已经匹配了</a:t>
            </a:r>
            <a:r>
              <a:rPr lang="en-US" altLang="zh-CN" dirty="0"/>
              <a:t>j</a:t>
            </a:r>
            <a:r>
              <a:rPr lang="zh-CN" altLang="en-US" dirty="0"/>
              <a:t>这么长的方案数。</a:t>
            </a:r>
            <a:endParaRPr lang="en-US" altLang="zh-CN" dirty="0"/>
          </a:p>
          <a:p>
            <a:endParaRPr lang="en-US" altLang="zh-CN" dirty="0"/>
          </a:p>
          <a:p>
            <a:r>
              <a:rPr lang="zh-CN" altLang="en-US" dirty="0"/>
              <a:t>通过</a:t>
            </a:r>
            <a:r>
              <a:rPr lang="en-US" altLang="zh-CN" dirty="0"/>
              <a:t>KMP</a:t>
            </a:r>
            <a:r>
              <a:rPr lang="zh-CN" altLang="en-US" dirty="0"/>
              <a:t>我们可以得到</a:t>
            </a:r>
            <a:r>
              <a:rPr lang="en-US" altLang="zh-CN" dirty="0"/>
              <a:t>trans[</a:t>
            </a:r>
            <a:r>
              <a:rPr lang="en-US" altLang="zh-CN" dirty="0" err="1"/>
              <a:t>i</a:t>
            </a:r>
            <a:r>
              <a:rPr lang="en-US" altLang="zh-CN" dirty="0"/>
              <a:t>][j]</a:t>
            </a:r>
            <a:r>
              <a:rPr lang="zh-CN" altLang="en-US" dirty="0"/>
              <a:t>表示已经匹配了</a:t>
            </a:r>
            <a:r>
              <a:rPr lang="en-US" altLang="zh-CN" dirty="0" err="1"/>
              <a:t>i</a:t>
            </a:r>
            <a:r>
              <a:rPr lang="zh-CN" altLang="en-US" dirty="0"/>
              <a:t>这么长时，在后面添加一个</a:t>
            </a:r>
            <a:r>
              <a:rPr lang="en-US" altLang="zh-CN" dirty="0"/>
              <a:t>j</a:t>
            </a:r>
            <a:r>
              <a:rPr lang="zh-CN" altLang="en-US" dirty="0"/>
              <a:t>后新的匹配长度是多少。</a:t>
            </a:r>
            <a:endParaRPr lang="en-US" altLang="zh-CN" dirty="0"/>
          </a:p>
          <a:p>
            <a:endParaRPr lang="en-US" altLang="zh-CN" dirty="0"/>
          </a:p>
          <a:p>
            <a:r>
              <a:rPr lang="zh-CN" altLang="en-US" dirty="0"/>
              <a:t>然后用矩阵加速转移就行了。</a:t>
            </a:r>
          </a:p>
        </p:txBody>
      </p:sp>
    </p:spTree>
    <p:extLst>
      <p:ext uri="{BB962C8B-B14F-4D97-AF65-F5344CB8AC3E}">
        <p14:creationId xmlns:p14="http://schemas.microsoft.com/office/powerpoint/2010/main" val="2574992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例题六</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，定义</a:t>
                </a:r>
                <a:r>
                  <a:rPr lang="en-US" altLang="zh-CN" dirty="0" err="1"/>
                  <a:t>num</a:t>
                </a:r>
                <a:r>
                  <a:rPr lang="en-US" altLang="zh-CN" dirty="0"/>
                  <a:t>[</a:t>
                </a:r>
                <a:r>
                  <a:rPr lang="en-US" altLang="zh-CN" dirty="0" err="1"/>
                  <a:t>i</a:t>
                </a:r>
                <a:r>
                  <a:rPr lang="en-US" altLang="zh-CN" dirty="0"/>
                  <a:t>]</a:t>
                </a:r>
                <a:r>
                  <a:rPr lang="zh-CN" altLang="en-US" dirty="0"/>
                  <a:t>表示以</a:t>
                </a:r>
                <a:r>
                  <a:rPr lang="en-US" altLang="zh-CN" dirty="0" err="1"/>
                  <a:t>i</a:t>
                </a:r>
                <a:r>
                  <a:rPr lang="zh-CN" altLang="en-US" dirty="0"/>
                  <a:t>为结尾的前缀串中，最长的前后缀相等且不相交的长度。求出</a:t>
                </a:r>
                <a:r>
                  <a:rPr lang="en-US" altLang="zh-CN" dirty="0"/>
                  <a:t>S</a:t>
                </a:r>
                <a:r>
                  <a:rPr lang="zh-CN" altLang="en-US" dirty="0"/>
                  <a:t>的</a:t>
                </a:r>
                <a:r>
                  <a:rPr lang="en-US" altLang="zh-CN" dirty="0" err="1"/>
                  <a:t>num</a:t>
                </a:r>
                <a:r>
                  <a:rPr lang="zh-CN" altLang="en-US" dirty="0"/>
                  <a:t>数组。</a:t>
                </a:r>
                <a:endParaRPr lang="en-US" altLang="zh-CN" dirty="0"/>
              </a:p>
              <a:p>
                <a:endParaRPr lang="en-US" altLang="zh-CN" dirty="0"/>
              </a:p>
              <a:p>
                <a14:m>
                  <m:oMath xmlns:m="http://schemas.openxmlformats.org/officeDocument/2006/math">
                    <m:d>
                      <m:dPr>
                        <m:begChr m:val="|"/>
                        <m:endChr m:val="|"/>
                        <m:ctrlPr>
                          <a:rPr lang="zh-CN" altLang="en-US" i="1" smtClean="0">
                            <a:latin typeface="Cambria Math" panose="02040503050406030204" pitchFamily="18" charset="0"/>
                          </a:rPr>
                        </m:ctrlPr>
                      </m:dPr>
                      <m:e>
                        <m:r>
                          <a:rPr lang="zh-CN" altLang="en-US" i="1" smtClean="0">
                            <a:latin typeface="Cambria Math" panose="02040503050406030204" pitchFamily="18" charset="0"/>
                          </a:rPr>
                          <m:t>𝑆</m:t>
                        </m:r>
                      </m:e>
                    </m:d>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6</m:t>
                        </m:r>
                      </m:sup>
                    </m:sSup>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259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例题六</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，定义</a:t>
                </a:r>
                <a:r>
                  <a:rPr lang="en-US" altLang="zh-CN" dirty="0" err="1"/>
                  <a:t>num</a:t>
                </a:r>
                <a:r>
                  <a:rPr lang="en-US" altLang="zh-CN" dirty="0"/>
                  <a:t>[</a:t>
                </a:r>
                <a:r>
                  <a:rPr lang="en-US" altLang="zh-CN" dirty="0" err="1"/>
                  <a:t>i</a:t>
                </a:r>
                <a:r>
                  <a:rPr lang="en-US" altLang="zh-CN" dirty="0"/>
                  <a:t>]</a:t>
                </a:r>
                <a:r>
                  <a:rPr lang="zh-CN" altLang="en-US" dirty="0"/>
                  <a:t>表示以</a:t>
                </a:r>
                <a:r>
                  <a:rPr lang="en-US" altLang="zh-CN" dirty="0" err="1"/>
                  <a:t>i</a:t>
                </a:r>
                <a:r>
                  <a:rPr lang="zh-CN" altLang="en-US" dirty="0"/>
                  <a:t>为结尾的前缀串中，最长的前后缀相等且不相交的长度。求出</a:t>
                </a:r>
                <a:r>
                  <a:rPr lang="en-US" altLang="zh-CN" dirty="0"/>
                  <a:t>S</a:t>
                </a:r>
                <a:r>
                  <a:rPr lang="zh-CN" altLang="en-US" dirty="0"/>
                  <a:t>的</a:t>
                </a:r>
                <a:r>
                  <a:rPr lang="en-US" altLang="zh-CN" dirty="0" err="1"/>
                  <a:t>num</a:t>
                </a:r>
                <a:r>
                  <a:rPr lang="zh-CN" altLang="en-US" dirty="0"/>
                  <a:t>数组。</a:t>
                </a:r>
                <a:endParaRPr lang="en-US" altLang="zh-CN" dirty="0"/>
              </a:p>
              <a:p>
                <a:endParaRPr lang="en-US" altLang="zh-CN" dirty="0"/>
              </a:p>
              <a:p>
                <a:r>
                  <a:rPr lang="en-US" altLang="zh-CN" dirty="0" err="1"/>
                  <a:t>num</a:t>
                </a:r>
                <a:r>
                  <a:rPr lang="en-US" altLang="zh-CN" dirty="0"/>
                  <a:t>[</a:t>
                </a:r>
                <a:r>
                  <a:rPr lang="en-US" altLang="zh-CN" dirty="0" err="1"/>
                  <a:t>i</a:t>
                </a:r>
                <a:r>
                  <a:rPr lang="en-US" altLang="zh-CN" dirty="0"/>
                  <a:t>]</a:t>
                </a:r>
                <a:r>
                  <a:rPr lang="zh-CN" altLang="en-US" dirty="0"/>
                  <a:t>数组就是从</a:t>
                </a:r>
                <a:r>
                  <a:rPr lang="en-US" altLang="zh-CN" dirty="0" err="1"/>
                  <a:t>i</a:t>
                </a:r>
                <a:r>
                  <a:rPr lang="zh-CN" altLang="en-US" dirty="0"/>
                  <a:t>开始不断求</a:t>
                </a:r>
                <a:r>
                  <a:rPr lang="en-US" altLang="zh-CN" dirty="0"/>
                  <a:t>next</a:t>
                </a:r>
                <a:r>
                  <a:rPr lang="zh-CN" altLang="en-US" dirty="0"/>
                  <a:t>，直到长度小于等于</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2</m:t>
                        </m:r>
                      </m:den>
                    </m:f>
                  </m:oMath>
                </a14:m>
                <a:r>
                  <a:rPr lang="zh-CN" altLang="en-US" dirty="0"/>
                  <a:t>。</a:t>
                </a:r>
                <a:endParaRPr lang="en-US" altLang="zh-CN" dirty="0"/>
              </a:p>
              <a:p>
                <a:endParaRPr lang="en-US" altLang="zh-CN" dirty="0"/>
              </a:p>
              <a:p>
                <a:r>
                  <a:rPr lang="zh-CN" altLang="en-US" dirty="0"/>
                  <a:t>求</a:t>
                </a:r>
                <a:r>
                  <a:rPr lang="en-US" altLang="zh-CN" dirty="0" err="1"/>
                  <a:t>num</a:t>
                </a:r>
                <a:r>
                  <a:rPr lang="en-US" altLang="zh-CN" dirty="0"/>
                  <a:t>[</a:t>
                </a:r>
                <a:r>
                  <a:rPr lang="en-US" altLang="zh-CN" dirty="0" err="1"/>
                  <a:t>i</a:t>
                </a:r>
                <a:r>
                  <a:rPr lang="en-US" altLang="zh-CN" dirty="0"/>
                  <a:t>]</a:t>
                </a:r>
                <a:r>
                  <a:rPr lang="zh-CN" altLang="en-US" dirty="0"/>
                  <a:t>时，如果已知了</a:t>
                </a:r>
                <a:r>
                  <a:rPr lang="en-US" altLang="zh-CN" dirty="0" err="1"/>
                  <a:t>num</a:t>
                </a:r>
                <a:r>
                  <a:rPr lang="en-US" altLang="zh-CN" dirty="0"/>
                  <a:t>[i-1]</a:t>
                </a:r>
                <a:r>
                  <a:rPr lang="zh-CN" altLang="en-US" dirty="0"/>
                  <a:t>，那么</a:t>
                </a:r>
                <a:r>
                  <a:rPr lang="en-US" altLang="zh-CN" dirty="0" err="1"/>
                  <a:t>num</a:t>
                </a:r>
                <a:r>
                  <a:rPr lang="en-US" altLang="zh-CN" dirty="0"/>
                  <a:t>[</a:t>
                </a:r>
                <a:r>
                  <a:rPr lang="en-US" altLang="zh-CN" dirty="0" err="1"/>
                  <a:t>i</a:t>
                </a:r>
                <a:r>
                  <a:rPr lang="en-US" altLang="zh-CN" dirty="0"/>
                  <a:t>]</a:t>
                </a:r>
                <a:r>
                  <a:rPr lang="zh-CN" altLang="en-US" dirty="0"/>
                  <a:t>一定不大于</a:t>
                </a:r>
                <a:r>
                  <a:rPr lang="en-US" altLang="zh-CN" dirty="0" err="1"/>
                  <a:t>num</a:t>
                </a:r>
                <a:r>
                  <a:rPr lang="en-US" altLang="zh-CN" dirty="0"/>
                  <a:t>[i-1]+1</a:t>
                </a:r>
                <a:r>
                  <a:rPr lang="zh-CN" altLang="en-US" dirty="0"/>
                  <a:t>，所以我们从</a:t>
                </a:r>
                <a:r>
                  <a:rPr lang="en-US" altLang="zh-CN" dirty="0" err="1"/>
                  <a:t>num</a:t>
                </a:r>
                <a:r>
                  <a:rPr lang="en-US" altLang="zh-CN" dirty="0"/>
                  <a:t>[i-1]</a:t>
                </a:r>
                <a:r>
                  <a:rPr lang="zh-CN" altLang="en-US" dirty="0"/>
                  <a:t>开始，不断找</a:t>
                </a:r>
                <a:r>
                  <a:rPr lang="en-US" altLang="zh-CN" dirty="0"/>
                  <a:t>next</a:t>
                </a:r>
                <a:r>
                  <a:rPr lang="zh-CN" altLang="en-US" dirty="0"/>
                  <a:t>，直到和当前位置匹配且长度小于等于</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2</m:t>
                        </m:r>
                      </m:den>
                    </m:f>
                  </m:oMath>
                </a14:m>
                <a:r>
                  <a:rPr lang="zh-CN" altLang="en-US" dirty="0"/>
                  <a:t>即可。</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7432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Trie</a:t>
            </a:r>
            <a:r>
              <a:rPr lang="zh-CN" altLang="en-US" dirty="0"/>
              <a:t>树</a:t>
            </a:r>
          </a:p>
        </p:txBody>
      </p:sp>
      <p:sp>
        <p:nvSpPr>
          <p:cNvPr id="3" name="内容占位符 2"/>
          <p:cNvSpPr>
            <a:spLocks noGrp="1"/>
          </p:cNvSpPr>
          <p:nvPr>
            <p:ph idx="1"/>
          </p:nvPr>
        </p:nvSpPr>
        <p:spPr/>
        <p:txBody>
          <a:bodyPr/>
          <a:lstStyle/>
          <a:p>
            <a:r>
              <a:rPr lang="zh-CN" altLang="en-US" dirty="0"/>
              <a:t>记录一些字符串，可以识别所有字符串的前缀。</a:t>
            </a:r>
            <a:endParaRPr lang="en-US" altLang="zh-CN" dirty="0"/>
          </a:p>
          <a:p>
            <a:r>
              <a:rPr lang="zh-CN" altLang="en-US" dirty="0"/>
              <a:t>根节点表示空串，每个节点有字符集大小条出边代表在当前字符串后面加上一个什么字符后所到达的节点。</a:t>
            </a:r>
            <a:endParaRPr lang="en-US" altLang="zh-CN" dirty="0"/>
          </a:p>
          <a:p>
            <a:r>
              <a:rPr lang="zh-CN" altLang="en-US" dirty="0"/>
              <a:t>可应用于处理二进制异或等操作。</a:t>
            </a:r>
            <a:endParaRPr lang="en-US" altLang="zh-CN" dirty="0"/>
          </a:p>
        </p:txBody>
      </p:sp>
    </p:spTree>
    <p:extLst>
      <p:ext uri="{BB962C8B-B14F-4D97-AF65-F5344CB8AC3E}">
        <p14:creationId xmlns:p14="http://schemas.microsoft.com/office/powerpoint/2010/main" val="342872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例题七</a:t>
            </a:r>
          </a:p>
        </p:txBody>
      </p:sp>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个数，求这</a:t>
            </a:r>
            <a:r>
              <a:rPr lang="en-US" altLang="zh-CN" dirty="0"/>
              <a:t>n</a:t>
            </a:r>
            <a:r>
              <a:rPr lang="zh-CN" altLang="en-US" dirty="0"/>
              <a:t>个数两两异或的值中的前</a:t>
            </a:r>
            <a:r>
              <a:rPr lang="en-US" altLang="zh-CN" dirty="0"/>
              <a:t>k</a:t>
            </a:r>
            <a:r>
              <a:rPr lang="zh-CN" altLang="en-US" dirty="0"/>
              <a:t>小。</a:t>
            </a:r>
          </a:p>
          <a:p>
            <a:r>
              <a:rPr lang="zh-CN" altLang="en-US" dirty="0"/>
              <a:t>首先我们对所有数字建立二进制</a:t>
            </a:r>
            <a:r>
              <a:rPr lang="en-US" altLang="zh-CN" dirty="0" err="1"/>
              <a:t>Trie</a:t>
            </a:r>
            <a:r>
              <a:rPr lang="zh-CN" altLang="en-US" dirty="0"/>
              <a:t>树，对于一个数字来说，从高向低依次考虑每一位，走和自己相同的边一定比走和自己不同的边要大。</a:t>
            </a:r>
            <a:endParaRPr lang="en-US" altLang="zh-CN" dirty="0"/>
          </a:p>
          <a:p>
            <a:r>
              <a:rPr lang="zh-CN" altLang="en-US" dirty="0"/>
              <a:t>我们先把每个数字的第二小异或值放入一个小根堆（最小值就是自己异或自己）。然后每次取出最小值，把最小值来源的那个数的下一小的异或值放入堆中，重复</a:t>
            </a:r>
            <a:r>
              <a:rPr lang="en-US" altLang="zh-CN" dirty="0"/>
              <a:t>2</a:t>
            </a:r>
            <a:r>
              <a:rPr lang="zh-CN" altLang="en-US" dirty="0"/>
              <a:t>*</a:t>
            </a:r>
            <a:r>
              <a:rPr lang="en-US" altLang="zh-CN" dirty="0"/>
              <a:t>k</a:t>
            </a:r>
            <a:r>
              <a:rPr lang="zh-CN" altLang="en-US" dirty="0"/>
              <a:t>次（因为每个异或值会被插入两次）。</a:t>
            </a:r>
          </a:p>
        </p:txBody>
      </p:sp>
    </p:spTree>
    <p:extLst>
      <p:ext uri="{BB962C8B-B14F-4D97-AF65-F5344CB8AC3E}">
        <p14:creationId xmlns:p14="http://schemas.microsoft.com/office/powerpoint/2010/main" val="296652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a:t>
            </a:r>
            <a:r>
              <a:rPr lang="zh-CN" altLang="en-US" dirty="0"/>
              <a:t>自动机</a:t>
            </a:r>
          </a:p>
        </p:txBody>
      </p:sp>
      <p:sp>
        <p:nvSpPr>
          <p:cNvPr id="3" name="内容占位符 2"/>
          <p:cNvSpPr>
            <a:spLocks noGrp="1"/>
          </p:cNvSpPr>
          <p:nvPr>
            <p:ph idx="1"/>
          </p:nvPr>
        </p:nvSpPr>
        <p:spPr/>
        <p:txBody>
          <a:bodyPr/>
          <a:lstStyle/>
          <a:p>
            <a:r>
              <a:rPr lang="en-US" altLang="zh-CN" dirty="0"/>
              <a:t>AC</a:t>
            </a:r>
            <a:r>
              <a:rPr lang="zh-CN" altLang="en-US" dirty="0"/>
              <a:t>自动机是在</a:t>
            </a:r>
            <a:r>
              <a:rPr lang="en-US" altLang="zh-CN" dirty="0" err="1"/>
              <a:t>Trie</a:t>
            </a:r>
            <a:r>
              <a:rPr lang="zh-CN" altLang="en-US" dirty="0"/>
              <a:t>树上引入了</a:t>
            </a:r>
            <a:r>
              <a:rPr lang="en-US" altLang="zh-CN" dirty="0"/>
              <a:t>Fail</a:t>
            </a:r>
            <a:r>
              <a:rPr lang="zh-CN" altLang="en-US" dirty="0"/>
              <a:t>指针。</a:t>
            </a:r>
            <a:r>
              <a:rPr lang="en-US" altLang="zh-CN" dirty="0"/>
              <a:t>Fail</a:t>
            </a:r>
            <a:r>
              <a:rPr lang="zh-CN" altLang="en-US" dirty="0"/>
              <a:t>指针是</a:t>
            </a:r>
            <a:r>
              <a:rPr lang="en-US" altLang="zh-CN" dirty="0"/>
              <a:t>next</a:t>
            </a:r>
            <a:r>
              <a:rPr lang="zh-CN" altLang="en-US" dirty="0"/>
              <a:t>数组的扩展，它指向一个最深的节点，那个节点所代表的字符串是当前节点所代表字符串的后缀。</a:t>
            </a:r>
            <a:endParaRPr lang="en-US" altLang="zh-CN" dirty="0"/>
          </a:p>
          <a:p>
            <a:r>
              <a:rPr lang="zh-CN" altLang="en-US" dirty="0"/>
              <a:t>这样，我们就可以像</a:t>
            </a:r>
            <a:r>
              <a:rPr lang="en-US" altLang="zh-CN" dirty="0"/>
              <a:t>KMP</a:t>
            </a:r>
            <a:r>
              <a:rPr lang="zh-CN" altLang="en-US" dirty="0"/>
              <a:t>那样查找每个字符串在目标串中出现的位置。</a:t>
            </a:r>
            <a:endParaRPr lang="en-US" altLang="zh-CN" dirty="0"/>
          </a:p>
          <a:p>
            <a:r>
              <a:rPr lang="zh-CN" altLang="en-US" dirty="0"/>
              <a:t>需要注意的是，如果一个节点所代表的字符串在目标串中出现了，就代表从它的</a:t>
            </a:r>
            <a:r>
              <a:rPr lang="en-US" altLang="zh-CN" dirty="0"/>
              <a:t>Fail</a:t>
            </a:r>
            <a:r>
              <a:rPr lang="zh-CN" altLang="en-US" dirty="0"/>
              <a:t>指针一直向上的所有的节点都出现了。</a:t>
            </a:r>
          </a:p>
        </p:txBody>
      </p:sp>
    </p:spTree>
    <p:extLst>
      <p:ext uri="{BB962C8B-B14F-4D97-AF65-F5344CB8AC3E}">
        <p14:creationId xmlns:p14="http://schemas.microsoft.com/office/powerpoint/2010/main" val="78431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a:t>
            </a:r>
          </a:p>
        </p:txBody>
      </p:sp>
      <p:sp>
        <p:nvSpPr>
          <p:cNvPr id="3" name="内容占位符 2"/>
          <p:cNvSpPr>
            <a:spLocks noGrp="1"/>
          </p:cNvSpPr>
          <p:nvPr>
            <p:ph idx="1"/>
          </p:nvPr>
        </p:nvSpPr>
        <p:spPr/>
        <p:txBody>
          <a:bodyPr/>
          <a:lstStyle/>
          <a:p>
            <a:r>
              <a:rPr lang="zh-CN" altLang="en-US" dirty="0"/>
              <a:t>用来快速判断两个字符串是否相等。</a:t>
            </a:r>
            <a:endParaRPr lang="en-US" altLang="zh-CN" dirty="0"/>
          </a:p>
          <a:p>
            <a:r>
              <a:rPr lang="zh-CN" altLang="en-US" dirty="0"/>
              <a:t>实现方法就是把字符当成数字，把字符串当作一个</a:t>
            </a:r>
            <a:r>
              <a:rPr lang="en-US" altLang="zh-CN" dirty="0"/>
              <a:t>K</a:t>
            </a:r>
            <a:r>
              <a:rPr lang="zh-CN" altLang="en-US" dirty="0"/>
              <a:t>进制的数字。那么判断字符串相等就变成了判断两个大数字相等，我们可以把这两个数都对一个数取模，如果结果相等就可以认为原来的两个数也相等。</a:t>
            </a:r>
            <a:endParaRPr lang="en-US" altLang="zh-CN" dirty="0"/>
          </a:p>
          <a:p>
            <a:r>
              <a:rPr lang="zh-CN" altLang="en-US" dirty="0"/>
              <a:t>取模的那个数最好是一个大素数。（直接爆</a:t>
            </a:r>
            <a:r>
              <a:rPr lang="en-US" altLang="zh-CN" dirty="0" err="1"/>
              <a:t>int</a:t>
            </a:r>
            <a:r>
              <a:rPr lang="zh-CN" altLang="en-US" dirty="0"/>
              <a:t>、</a:t>
            </a:r>
            <a:r>
              <a:rPr lang="en-US" altLang="zh-CN" dirty="0"/>
              <a:t>long </a:t>
            </a:r>
            <a:r>
              <a:rPr lang="en-US" altLang="zh-CN" dirty="0" err="1"/>
              <a:t>long</a:t>
            </a:r>
            <a:r>
              <a:rPr lang="zh-CN" altLang="en-US" dirty="0"/>
              <a:t>的算法已经被卡掉了。）</a:t>
            </a:r>
          </a:p>
        </p:txBody>
      </p:sp>
    </p:spTree>
    <p:extLst>
      <p:ext uri="{BB962C8B-B14F-4D97-AF65-F5344CB8AC3E}">
        <p14:creationId xmlns:p14="http://schemas.microsoft.com/office/powerpoint/2010/main" val="121148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a:t>
            </a:r>
            <a:r>
              <a:rPr lang="zh-CN" altLang="en-US" dirty="0"/>
              <a:t>自动机的构建</a:t>
            </a:r>
          </a:p>
        </p:txBody>
      </p:sp>
      <p:sp>
        <p:nvSpPr>
          <p:cNvPr id="3" name="内容占位符 2"/>
          <p:cNvSpPr>
            <a:spLocks noGrp="1"/>
          </p:cNvSpPr>
          <p:nvPr>
            <p:ph idx="1"/>
          </p:nvPr>
        </p:nvSpPr>
        <p:spPr/>
        <p:txBody>
          <a:bodyPr>
            <a:normAutofit/>
          </a:bodyPr>
          <a:lstStyle/>
          <a:p>
            <a:r>
              <a:rPr lang="zh-CN" altLang="en-US" dirty="0"/>
              <a:t>采用</a:t>
            </a:r>
            <a:r>
              <a:rPr lang="en-US" altLang="zh-CN" dirty="0"/>
              <a:t>BFS</a:t>
            </a:r>
            <a:r>
              <a:rPr lang="zh-CN" altLang="en-US" dirty="0"/>
              <a:t>的方法构建：</a:t>
            </a:r>
            <a:endParaRPr lang="en-US" altLang="zh-CN" dirty="0"/>
          </a:p>
          <a:p>
            <a:r>
              <a:rPr lang="zh-CN" altLang="en-US" dirty="0"/>
              <a:t>首先根节点所指向的点的</a:t>
            </a:r>
            <a:r>
              <a:rPr lang="en-US" altLang="zh-CN" dirty="0"/>
              <a:t>Fail</a:t>
            </a:r>
            <a:r>
              <a:rPr lang="zh-CN" altLang="en-US" dirty="0"/>
              <a:t>指针都指向根节点，然后把他们入队。</a:t>
            </a:r>
            <a:endParaRPr lang="en-US" altLang="zh-CN" dirty="0"/>
          </a:p>
          <a:p>
            <a:r>
              <a:rPr lang="zh-CN" altLang="en-US" dirty="0"/>
              <a:t>每次取出队首，像</a:t>
            </a:r>
            <a:r>
              <a:rPr lang="en-US" altLang="zh-CN" dirty="0"/>
              <a:t>KMP</a:t>
            </a:r>
            <a:r>
              <a:rPr lang="zh-CN" altLang="en-US" dirty="0"/>
              <a:t>那样计算它的儿子的</a:t>
            </a:r>
            <a:r>
              <a:rPr lang="en-US" altLang="zh-CN" dirty="0"/>
              <a:t>Fail</a:t>
            </a:r>
            <a:r>
              <a:rPr lang="zh-CN" altLang="en-US" dirty="0"/>
              <a:t>指针，然后把它们入队。</a:t>
            </a:r>
            <a:endParaRPr lang="en-US" altLang="zh-CN" dirty="0"/>
          </a:p>
          <a:p>
            <a:r>
              <a:rPr lang="zh-CN" altLang="en-US" dirty="0"/>
              <a:t>为了简化，通常当一个节点没有</a:t>
            </a:r>
            <a:r>
              <a:rPr lang="en-US" altLang="zh-CN" dirty="0"/>
              <a:t>x</a:t>
            </a:r>
            <a:r>
              <a:rPr lang="zh-CN" altLang="en-US" dirty="0"/>
              <a:t>出边时，我们会让它的</a:t>
            </a:r>
            <a:r>
              <a:rPr lang="en-US" altLang="zh-CN" dirty="0"/>
              <a:t>x</a:t>
            </a:r>
            <a:r>
              <a:rPr lang="zh-CN" altLang="en-US" dirty="0"/>
              <a:t>出边指向它的</a:t>
            </a:r>
            <a:r>
              <a:rPr lang="en-US" altLang="zh-CN" dirty="0"/>
              <a:t>Fail</a:t>
            </a:r>
            <a:r>
              <a:rPr lang="zh-CN" altLang="en-US" dirty="0"/>
              <a:t>指针以上的节点中，第一个有</a:t>
            </a:r>
            <a:r>
              <a:rPr lang="en-US" altLang="zh-CN" dirty="0"/>
              <a:t>x</a:t>
            </a:r>
            <a:r>
              <a:rPr lang="zh-CN" altLang="en-US" dirty="0"/>
              <a:t>出边的那个节点的</a:t>
            </a:r>
            <a:r>
              <a:rPr lang="en-US" altLang="zh-CN" dirty="0"/>
              <a:t>x</a:t>
            </a:r>
            <a:r>
              <a:rPr lang="zh-CN" altLang="en-US" dirty="0"/>
              <a:t>出边所指向的节点。</a:t>
            </a:r>
            <a:endParaRPr lang="en-US" altLang="zh-CN" dirty="0"/>
          </a:p>
          <a:p>
            <a:r>
              <a:rPr lang="zh-CN" altLang="en-US" dirty="0"/>
              <a:t>所以</a:t>
            </a:r>
            <a:r>
              <a:rPr lang="en-US" altLang="zh-CN" dirty="0"/>
              <a:t>p-&gt;</a:t>
            </a:r>
            <a:r>
              <a:rPr lang="en-US" altLang="zh-CN" dirty="0" err="1"/>
              <a:t>ch</a:t>
            </a:r>
            <a:r>
              <a:rPr lang="en-US" altLang="zh-CN" dirty="0"/>
              <a:t>[x]=p-&gt;fail-&gt;</a:t>
            </a:r>
            <a:r>
              <a:rPr lang="en-US" altLang="zh-CN" dirty="0" err="1"/>
              <a:t>ch</a:t>
            </a:r>
            <a:r>
              <a:rPr lang="en-US" altLang="zh-CN" dirty="0"/>
              <a:t>[x];    p-&gt;</a:t>
            </a:r>
            <a:r>
              <a:rPr lang="en-US" altLang="zh-CN" dirty="0" err="1"/>
              <a:t>ch</a:t>
            </a:r>
            <a:r>
              <a:rPr lang="en-US" altLang="zh-CN" dirty="0"/>
              <a:t>[y]-&gt;fail=p-&gt;fail-&gt;</a:t>
            </a:r>
            <a:r>
              <a:rPr lang="en-US" altLang="zh-CN" dirty="0" err="1"/>
              <a:t>ch</a:t>
            </a:r>
            <a:r>
              <a:rPr lang="en-US" altLang="zh-CN" dirty="0"/>
              <a:t>[y];</a:t>
            </a:r>
            <a:endParaRPr lang="zh-CN" altLang="en-US" dirty="0"/>
          </a:p>
        </p:txBody>
      </p:sp>
    </p:spTree>
    <p:extLst>
      <p:ext uri="{BB962C8B-B14F-4D97-AF65-F5344CB8AC3E}">
        <p14:creationId xmlns:p14="http://schemas.microsoft.com/office/powerpoint/2010/main" val="272774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例题八</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某人读论文，一篇论文是由许多单词组成。但他发现一个单词会在论文中出现很多次，现在想知道每个单词分别在论文中出现多少次。</a:t>
                </a:r>
                <a:endParaRPr lang="en-US" altLang="zh-CN" dirty="0"/>
              </a:p>
              <a:p>
                <a:endParaRPr lang="en-US" altLang="zh-CN" dirty="0"/>
              </a:p>
              <a:p>
                <a:r>
                  <a:rPr lang="zh-CN" altLang="en-US" dirty="0"/>
                  <a:t>单词总长度和论文长度不超过</a:t>
                </a:r>
                <a14:m>
                  <m:oMath xmlns:m="http://schemas.openxmlformats.org/officeDocument/2006/math">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6</m:t>
                        </m:r>
                      </m:sup>
                    </m:sSup>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450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个模式串，求长度为</a:t>
                </a:r>
                <a:r>
                  <a:rPr lang="en-US" altLang="zh-CN" dirty="0"/>
                  <a:t>m</a:t>
                </a:r>
                <a:r>
                  <a:rPr lang="zh-CN" altLang="en-US" dirty="0"/>
                  <a:t>的至少含有一个模式串的字符串共有多少种。</a:t>
                </a:r>
                <a:endParaRPr lang="en-US" altLang="zh-CN" dirty="0"/>
              </a:p>
              <a:p>
                <a:endParaRPr lang="en-US" altLang="zh-CN" dirty="0"/>
              </a:p>
              <a:p>
                <a14:m>
                  <m:oMath xmlns:m="http://schemas.openxmlformats.org/officeDocument/2006/math">
                    <m:r>
                      <a:rPr lang="zh-CN" altLang="en-US" i="1" smtClean="0">
                        <a:latin typeface="Cambria Math" panose="02040503050406030204" pitchFamily="18" charset="0"/>
                      </a:rPr>
                      <m:t>𝑚</m:t>
                    </m:r>
                    <m:r>
                      <a:rPr lang="zh-CN" altLang="en-US" i="1" smtClean="0">
                        <a:latin typeface="Cambria Math" panose="02040503050406030204" pitchFamily="18" charset="0"/>
                      </a:rPr>
                      <m:t>≤100</m:t>
                    </m:r>
                  </m:oMath>
                </a14:m>
                <a:r>
                  <a:rPr lang="zh-CN" altLang="en-US" dirty="0"/>
                  <a:t>，模式串总长不超过</a:t>
                </a:r>
                <a14:m>
                  <m:oMath xmlns:m="http://schemas.openxmlformats.org/officeDocument/2006/math">
                    <m:r>
                      <a:rPr lang="zh-CN" altLang="en-US" i="1" smtClean="0">
                        <a:latin typeface="Cambria Math" panose="02040503050406030204" pitchFamily="18" charset="0"/>
                      </a:rPr>
                      <m:t>6</m:t>
                    </m:r>
                    <m:r>
                      <a:rPr lang="en-US" altLang="zh-CN" i="1">
                        <a:latin typeface="Cambria Math" panose="02040503050406030204" pitchFamily="18" charset="0"/>
                      </a:rPr>
                      <m:t>0</m:t>
                    </m:r>
                    <m:r>
                      <a:rPr lang="en-US" altLang="zh-CN" i="1" smtClean="0">
                        <a:latin typeface="Cambria Math" panose="02040503050406030204" pitchFamily="18" charset="0"/>
                      </a:rPr>
                      <m:t>00</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1930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个模式串，求长度为</a:t>
                </a:r>
                <a:r>
                  <a:rPr lang="en-US" altLang="zh-CN" dirty="0"/>
                  <a:t>m</a:t>
                </a:r>
                <a:r>
                  <a:rPr lang="zh-CN" altLang="en-US" dirty="0"/>
                  <a:t>的至少含有一个模式串的字符串共有多少种。</a:t>
                </a:r>
                <a:endParaRPr lang="en-US" altLang="zh-CN" dirty="0"/>
              </a:p>
              <a:p>
                <a:endParaRPr lang="en-US" altLang="zh-CN" dirty="0"/>
              </a:p>
              <a:p>
                <a:r>
                  <a:rPr lang="zh-CN" altLang="en-US" dirty="0"/>
                  <a:t>首先对模式串构建</a:t>
                </a:r>
                <a:r>
                  <a:rPr lang="en-US" altLang="zh-CN" dirty="0"/>
                  <a:t>AC</a:t>
                </a:r>
                <a:r>
                  <a:rPr lang="zh-CN" altLang="en-US" dirty="0"/>
                  <a:t>自动机。</a:t>
                </a:r>
                <a:endParaRPr lang="en-US" altLang="zh-CN" dirty="0"/>
              </a:p>
              <a:p>
                <a:endParaRPr lang="en-US" altLang="zh-CN" dirty="0"/>
              </a:p>
              <a:p>
                <a:r>
                  <a:rPr lang="zh-CN" altLang="en-US" dirty="0"/>
                  <a:t>用</a:t>
                </a:r>
                <a:r>
                  <a:rPr lang="en-US" altLang="zh-CN" dirty="0" err="1"/>
                  <a:t>dp</a:t>
                </a:r>
                <a:r>
                  <a:rPr lang="en-US" altLang="zh-CN" dirty="0"/>
                  <a:t>[</a:t>
                </a:r>
                <a:r>
                  <a:rPr lang="en-US" altLang="zh-CN" dirty="0" err="1"/>
                  <a:t>i</a:t>
                </a:r>
                <a:r>
                  <a:rPr lang="en-US" altLang="zh-CN" dirty="0"/>
                  <a:t>][j]</a:t>
                </a:r>
                <a:r>
                  <a:rPr lang="zh-CN" altLang="en-US" dirty="0"/>
                  <a:t>表示长度为</a:t>
                </a:r>
                <a:r>
                  <a:rPr lang="en-US" altLang="zh-CN" dirty="0" err="1"/>
                  <a:t>i</a:t>
                </a:r>
                <a:r>
                  <a:rPr lang="zh-CN" altLang="en-US" dirty="0"/>
                  <a:t>，匹配到节点</a:t>
                </a:r>
                <a:r>
                  <a:rPr lang="en-US" altLang="zh-CN" dirty="0"/>
                  <a:t>j</a:t>
                </a:r>
                <a:r>
                  <a:rPr lang="zh-CN" altLang="en-US" dirty="0"/>
                  <a:t>，还没有包含任何一个模板串的字符串个数。枚举在后面添一个什么字符转移，如果添加以后出现了一个模板串就乘上</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26</m:t>
                        </m:r>
                      </m:e>
                      <m: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i="1" smtClean="0">
                            <a:latin typeface="Cambria Math" panose="02040503050406030204" pitchFamily="18" charset="0"/>
                          </a:rPr>
                          <m:t>1</m:t>
                        </m:r>
                      </m:sup>
                    </m:sSup>
                    <m:r>
                      <a:rPr lang="zh-CN" altLang="en-US" i="1">
                        <a:latin typeface="Cambria Math" panose="02040503050406030204" pitchFamily="18" charset="0"/>
                      </a:rPr>
                      <m:t>加到</m:t>
                    </m:r>
                  </m:oMath>
                </a14:m>
                <a:r>
                  <a:rPr lang="zh-CN" altLang="en-US" dirty="0"/>
                  <a:t>答案上。</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1745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a:t>
                </a:r>
                <a:r>
                  <a:rPr lang="en-US" altLang="zh-CN" dirty="0"/>
                  <a:t>DNA</a:t>
                </a:r>
                <a:r>
                  <a:rPr lang="zh-CN" altLang="en-US" dirty="0"/>
                  <a:t>串，问包含所有给出串的</a:t>
                </a:r>
                <a:r>
                  <a:rPr lang="en-US" altLang="zh-CN" dirty="0"/>
                  <a:t>DNA</a:t>
                </a:r>
                <a:r>
                  <a:rPr lang="zh-CN" altLang="en-US" dirty="0"/>
                  <a:t>串最短是多少。</a:t>
                </a:r>
                <a:endParaRPr lang="en-US" altLang="zh-CN" dirty="0"/>
              </a:p>
              <a:p>
                <a:endParaRPr lang="en-US" altLang="zh-CN" dirty="0"/>
              </a:p>
              <a:p>
                <a14:m>
                  <m:oMath xmlns:m="http://schemas.openxmlformats.org/officeDocument/2006/math">
                    <m:r>
                      <a:rPr lang="zh-CN" altLang="en-US" i="1" smtClean="0">
                        <a:latin typeface="Cambria Math" panose="02040503050406030204" pitchFamily="18" charset="0"/>
                      </a:rPr>
                      <m:t>𝑛</m:t>
                    </m:r>
                    <m:r>
                      <a:rPr lang="zh-CN" altLang="en-US" i="1" smtClean="0">
                        <a:latin typeface="Cambria Math" panose="02040503050406030204" pitchFamily="18" charset="0"/>
                      </a:rPr>
                      <m:t>≤10</m:t>
                    </m:r>
                  </m:oMath>
                </a14:m>
                <a:r>
                  <a:rPr lang="zh-CN" altLang="en-US" dirty="0"/>
                  <a:t>，</a:t>
                </a:r>
                <a:r>
                  <a:rPr lang="en-US" altLang="zh-CN" dirty="0"/>
                  <a:t>DNA</a:t>
                </a:r>
                <a:r>
                  <a:rPr lang="zh-CN" altLang="en-US" dirty="0"/>
                  <a:t>串总长不超过</a:t>
                </a:r>
                <a:r>
                  <a:rPr lang="en-US" altLang="zh-CN" dirty="0"/>
                  <a:t>1000</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8240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a:t>
            </a:r>
          </a:p>
        </p:txBody>
      </p:sp>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a:t>
            </a:r>
            <a:r>
              <a:rPr lang="en-US" altLang="zh-CN" dirty="0"/>
              <a:t>DNA</a:t>
            </a:r>
            <a:r>
              <a:rPr lang="zh-CN" altLang="en-US" dirty="0"/>
              <a:t>串，问包含所有给出串的</a:t>
            </a:r>
            <a:r>
              <a:rPr lang="en-US" altLang="zh-CN" dirty="0"/>
              <a:t>DNA</a:t>
            </a:r>
            <a:r>
              <a:rPr lang="zh-CN" altLang="en-US" dirty="0"/>
              <a:t>串最短是多少。</a:t>
            </a:r>
            <a:endParaRPr lang="en-US" altLang="zh-CN" dirty="0"/>
          </a:p>
          <a:p>
            <a:endParaRPr lang="en-US" altLang="zh-CN" dirty="0"/>
          </a:p>
          <a:p>
            <a:r>
              <a:rPr lang="zh-CN" altLang="en-US" dirty="0"/>
              <a:t>首先构建</a:t>
            </a:r>
            <a:r>
              <a:rPr lang="en-US" altLang="zh-CN" dirty="0"/>
              <a:t>AC</a:t>
            </a:r>
            <a:r>
              <a:rPr lang="zh-CN" altLang="en-US" dirty="0"/>
              <a:t>自动机。</a:t>
            </a:r>
            <a:endParaRPr lang="en-US" altLang="zh-CN" dirty="0"/>
          </a:p>
          <a:p>
            <a:endParaRPr lang="en-US" altLang="zh-CN" dirty="0"/>
          </a:p>
          <a:p>
            <a:r>
              <a:rPr lang="zh-CN" altLang="en-US" dirty="0"/>
              <a:t>用</a:t>
            </a:r>
            <a:r>
              <a:rPr lang="en-US" altLang="zh-CN" dirty="0" err="1"/>
              <a:t>dp</a:t>
            </a:r>
            <a:r>
              <a:rPr lang="en-US" altLang="zh-CN" dirty="0"/>
              <a:t>[S][</a:t>
            </a:r>
            <a:r>
              <a:rPr lang="en-US" altLang="zh-CN" dirty="0" err="1"/>
              <a:t>i</a:t>
            </a:r>
            <a:r>
              <a:rPr lang="en-US" altLang="zh-CN" dirty="0"/>
              <a:t>]</a:t>
            </a:r>
            <a:r>
              <a:rPr lang="zh-CN" altLang="en-US" dirty="0"/>
              <a:t>表示已经包含了</a:t>
            </a:r>
            <a:r>
              <a:rPr lang="en-US" altLang="zh-CN" dirty="0"/>
              <a:t>S</a:t>
            </a:r>
            <a:r>
              <a:rPr lang="zh-CN" altLang="en-US" dirty="0"/>
              <a:t>集合里的</a:t>
            </a:r>
            <a:r>
              <a:rPr lang="en-US" altLang="zh-CN" dirty="0"/>
              <a:t>DNA</a:t>
            </a:r>
            <a:r>
              <a:rPr lang="zh-CN" altLang="en-US" dirty="0"/>
              <a:t>串并且当前在节点</a:t>
            </a:r>
            <a:r>
              <a:rPr lang="en-US" altLang="zh-CN" dirty="0" err="1"/>
              <a:t>i</a:t>
            </a:r>
            <a:r>
              <a:rPr lang="zh-CN" altLang="en-US" dirty="0"/>
              <a:t>时，最短的字符串的长度是多少，枚举添哪个字符转移。</a:t>
            </a:r>
          </a:p>
        </p:txBody>
      </p:sp>
    </p:spTree>
    <p:extLst>
      <p:ext uri="{BB962C8B-B14F-4D97-AF65-F5344CB8AC3E}">
        <p14:creationId xmlns:p14="http://schemas.microsoft.com/office/powerpoint/2010/main" val="4043622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a:t>
            </a:r>
            <a:r>
              <a:rPr lang="en-US" altLang="zh-CN" dirty="0"/>
              <a:t>KMP</a:t>
            </a:r>
            <a:endParaRPr lang="zh-CN" altLang="en-US" dirty="0"/>
          </a:p>
        </p:txBody>
      </p:sp>
      <p:sp>
        <p:nvSpPr>
          <p:cNvPr id="3" name="内容占位符 2"/>
          <p:cNvSpPr>
            <a:spLocks noGrp="1"/>
          </p:cNvSpPr>
          <p:nvPr>
            <p:ph idx="1"/>
          </p:nvPr>
        </p:nvSpPr>
        <p:spPr/>
        <p:txBody>
          <a:bodyPr/>
          <a:lstStyle/>
          <a:p>
            <a:r>
              <a:rPr lang="zh-CN" altLang="en-US" dirty="0"/>
              <a:t>给出字符串</a:t>
            </a:r>
            <a:r>
              <a:rPr lang="en-US" altLang="zh-CN" dirty="0"/>
              <a:t>A</a:t>
            </a:r>
            <a:r>
              <a:rPr lang="zh-CN" altLang="en-US" dirty="0"/>
              <a:t>、</a:t>
            </a:r>
            <a:r>
              <a:rPr lang="en-US" altLang="zh-CN" dirty="0"/>
              <a:t>B</a:t>
            </a:r>
            <a:r>
              <a:rPr lang="zh-CN" altLang="en-US" dirty="0"/>
              <a:t>，在线性时间内求出</a:t>
            </a:r>
            <a:r>
              <a:rPr lang="en-US" altLang="zh-CN" dirty="0"/>
              <a:t>A</a:t>
            </a:r>
            <a:r>
              <a:rPr lang="zh-CN" altLang="en-US" dirty="0"/>
              <a:t>的所有后缀与</a:t>
            </a:r>
            <a:r>
              <a:rPr lang="en-US" altLang="zh-CN" dirty="0"/>
              <a:t>B</a:t>
            </a:r>
            <a:r>
              <a:rPr lang="zh-CN" altLang="en-US" dirty="0"/>
              <a:t>的最长公共前缀长度。</a:t>
            </a:r>
            <a:endParaRPr lang="en-US" altLang="zh-CN" dirty="0"/>
          </a:p>
          <a:p>
            <a:r>
              <a:rPr lang="zh-CN" altLang="en-US" dirty="0"/>
              <a:t>定义</a:t>
            </a:r>
            <a:r>
              <a:rPr lang="en-US" altLang="zh-CN" dirty="0"/>
              <a:t>next[</a:t>
            </a:r>
            <a:r>
              <a:rPr lang="en-US" altLang="zh-CN" dirty="0" err="1"/>
              <a:t>i</a:t>
            </a:r>
            <a:r>
              <a:rPr lang="en-US" altLang="zh-CN" dirty="0"/>
              <a:t>]</a:t>
            </a:r>
            <a:r>
              <a:rPr lang="zh-CN" altLang="en-US" dirty="0"/>
              <a:t>为</a:t>
            </a:r>
            <a:r>
              <a:rPr lang="en-US" altLang="zh-CN" dirty="0"/>
              <a:t>B</a:t>
            </a:r>
            <a:r>
              <a:rPr lang="zh-CN" altLang="en-US" dirty="0"/>
              <a:t>的从</a:t>
            </a:r>
            <a:r>
              <a:rPr lang="en-US" altLang="zh-CN" dirty="0" err="1"/>
              <a:t>i</a:t>
            </a:r>
            <a:r>
              <a:rPr lang="zh-CN" altLang="en-US" dirty="0"/>
              <a:t>开始的后缀与</a:t>
            </a:r>
            <a:r>
              <a:rPr lang="en-US" altLang="zh-CN" dirty="0"/>
              <a:t>B</a:t>
            </a:r>
            <a:r>
              <a:rPr lang="zh-CN" altLang="en-US" dirty="0"/>
              <a:t>的最长公共前缀长度。</a:t>
            </a:r>
            <a:endParaRPr lang="en-US" altLang="zh-CN" dirty="0"/>
          </a:p>
          <a:p>
            <a:r>
              <a:rPr lang="en-US" altLang="zh-CN" dirty="0"/>
              <a:t>ex[</a:t>
            </a:r>
            <a:r>
              <a:rPr lang="en-US" altLang="zh-CN" dirty="0" err="1"/>
              <a:t>i</a:t>
            </a:r>
            <a:r>
              <a:rPr lang="en-US" altLang="zh-CN" dirty="0"/>
              <a:t>]</a:t>
            </a:r>
            <a:r>
              <a:rPr lang="zh-CN" altLang="en-US" dirty="0"/>
              <a:t>为</a:t>
            </a:r>
            <a:r>
              <a:rPr lang="en-US" altLang="zh-CN" dirty="0"/>
              <a:t>A</a:t>
            </a:r>
            <a:r>
              <a:rPr lang="zh-CN" altLang="en-US" dirty="0"/>
              <a:t>的从</a:t>
            </a:r>
            <a:r>
              <a:rPr lang="en-US" altLang="zh-CN" dirty="0" err="1"/>
              <a:t>i</a:t>
            </a:r>
            <a:r>
              <a:rPr lang="zh-CN" altLang="en-US" dirty="0"/>
              <a:t>开始的后缀与</a:t>
            </a:r>
            <a:r>
              <a:rPr lang="en-US" altLang="zh-CN" dirty="0"/>
              <a:t>B</a:t>
            </a:r>
            <a:r>
              <a:rPr lang="zh-CN" altLang="en-US" dirty="0"/>
              <a:t>的最长公共前缀长度。</a:t>
            </a:r>
            <a:endParaRPr lang="en-US" altLang="zh-CN" dirty="0"/>
          </a:p>
          <a:p>
            <a:r>
              <a:rPr lang="zh-CN" altLang="en-US" dirty="0"/>
              <a:t>我们顺序求</a:t>
            </a:r>
            <a:r>
              <a:rPr lang="en-US" altLang="zh-CN" dirty="0"/>
              <a:t>ex</a:t>
            </a:r>
            <a:r>
              <a:rPr lang="zh-CN" altLang="en-US" dirty="0"/>
              <a:t>数组。假如现在要求</a:t>
            </a:r>
            <a:r>
              <a:rPr lang="en-US" altLang="zh-CN" dirty="0"/>
              <a:t>ex[</a:t>
            </a:r>
            <a:r>
              <a:rPr lang="en-US" altLang="zh-CN" dirty="0" err="1"/>
              <a:t>i</a:t>
            </a:r>
            <a:r>
              <a:rPr lang="en-US" altLang="zh-CN" dirty="0"/>
              <a:t>]</a:t>
            </a:r>
            <a:r>
              <a:rPr lang="zh-CN" altLang="en-US" dirty="0"/>
              <a:t>，并且之前的</a:t>
            </a:r>
            <a:r>
              <a:rPr lang="en-US" altLang="zh-CN" dirty="0" err="1"/>
              <a:t>j+ex</a:t>
            </a:r>
            <a:r>
              <a:rPr lang="en-US" altLang="zh-CN" dirty="0"/>
              <a:t>[j]-1</a:t>
            </a:r>
            <a:r>
              <a:rPr lang="zh-CN" altLang="en-US" dirty="0"/>
              <a:t>最大是</a:t>
            </a:r>
            <a:r>
              <a:rPr lang="en-US" altLang="zh-CN" dirty="0"/>
              <a:t>p</a:t>
            </a:r>
            <a:r>
              <a:rPr lang="zh-CN" altLang="en-US" dirty="0"/>
              <a:t>，对应的下标为</a:t>
            </a:r>
            <a:r>
              <a:rPr lang="en-US" altLang="zh-CN" dirty="0"/>
              <a:t>id</a:t>
            </a:r>
            <a:r>
              <a:rPr lang="zh-CN" altLang="en-US" dirty="0"/>
              <a:t>。如果</a:t>
            </a:r>
            <a:r>
              <a:rPr lang="en-US" altLang="zh-CN" dirty="0"/>
              <a:t>next[i-id+1]+id-1&lt;p</a:t>
            </a:r>
            <a:r>
              <a:rPr lang="zh-CN" altLang="en-US" dirty="0"/>
              <a:t>，那么 </a:t>
            </a:r>
            <a:r>
              <a:rPr lang="en-US" altLang="zh-CN" dirty="0"/>
              <a:t>ex[</a:t>
            </a:r>
            <a:r>
              <a:rPr lang="en-US" altLang="zh-CN" dirty="0" err="1"/>
              <a:t>i</a:t>
            </a:r>
            <a:r>
              <a:rPr lang="en-US" altLang="zh-CN" dirty="0"/>
              <a:t>]=next[i-id+1]</a:t>
            </a:r>
            <a:r>
              <a:rPr lang="zh-CN" altLang="en-US" dirty="0"/>
              <a:t>；否则</a:t>
            </a:r>
            <a:r>
              <a:rPr lang="en-US" altLang="zh-CN" dirty="0"/>
              <a:t>ex[</a:t>
            </a:r>
            <a:r>
              <a:rPr lang="en-US" altLang="zh-CN" dirty="0" err="1"/>
              <a:t>i</a:t>
            </a:r>
            <a:r>
              <a:rPr lang="en-US" altLang="zh-CN" dirty="0"/>
              <a:t>]</a:t>
            </a:r>
            <a:r>
              <a:rPr lang="zh-CN" altLang="en-US" dirty="0"/>
              <a:t>≥</a:t>
            </a:r>
            <a:r>
              <a:rPr lang="en-US" altLang="zh-CN" dirty="0"/>
              <a:t>p-i+1</a:t>
            </a:r>
            <a:r>
              <a:rPr lang="zh-CN" altLang="en-US" dirty="0"/>
              <a:t>，暴力向后扩展。</a:t>
            </a:r>
            <a:endParaRPr lang="en-US" altLang="zh-CN" dirty="0"/>
          </a:p>
          <a:p>
            <a:r>
              <a:rPr lang="en-US" altLang="zh-CN" dirty="0"/>
              <a:t>next</a:t>
            </a:r>
            <a:r>
              <a:rPr lang="zh-CN" altLang="en-US" dirty="0"/>
              <a:t>数组求法同理。</a:t>
            </a:r>
            <a:endParaRPr lang="en-US" altLang="zh-CN" dirty="0"/>
          </a:p>
        </p:txBody>
      </p:sp>
    </p:spTree>
    <p:extLst>
      <p:ext uri="{BB962C8B-B14F-4D97-AF65-F5344CB8AC3E}">
        <p14:creationId xmlns:p14="http://schemas.microsoft.com/office/powerpoint/2010/main" val="3818508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给出两个串</a:t>
                </a:r>
                <a:r>
                  <a:rPr lang="en-US" altLang="zh-CN" dirty="0"/>
                  <a:t>A</a:t>
                </a:r>
                <a:r>
                  <a:rPr lang="zh-CN" altLang="en-US" dirty="0"/>
                  <a:t>、</a:t>
                </a:r>
                <a:r>
                  <a:rPr lang="en-US" altLang="zh-CN" dirty="0"/>
                  <a:t>B</a:t>
                </a:r>
                <a:r>
                  <a:rPr lang="zh-CN" altLang="en-US" dirty="0"/>
                  <a:t>，求最小的</a:t>
                </a:r>
                <a:r>
                  <a:rPr lang="en-US" altLang="zh-CN" dirty="0"/>
                  <a:t>L</a:t>
                </a:r>
                <a:r>
                  <a:rPr lang="zh-CN" altLang="en-US" dirty="0"/>
                  <a:t>使得</a:t>
                </a:r>
                <a:r>
                  <a:rPr lang="en-US" altLang="zh-CN" dirty="0"/>
                  <a:t>A</a:t>
                </a:r>
                <a:r>
                  <a:rPr lang="zh-CN" altLang="en-US" dirty="0"/>
                  <a:t>的长度为</a:t>
                </a:r>
                <a:r>
                  <a:rPr lang="en-US" altLang="zh-CN" dirty="0"/>
                  <a:t>L</a:t>
                </a:r>
                <a:r>
                  <a:rPr lang="zh-CN" altLang="en-US" dirty="0"/>
                  <a:t>的前缀和</a:t>
                </a:r>
                <a:r>
                  <a:rPr lang="en-US" altLang="zh-CN" dirty="0"/>
                  <a:t>B</a:t>
                </a:r>
                <a:r>
                  <a:rPr lang="zh-CN" altLang="en-US" dirty="0"/>
                  <a:t>的长度为</a:t>
                </a:r>
                <a:r>
                  <a:rPr lang="en-US" altLang="zh-CN" dirty="0"/>
                  <a:t>L</a:t>
                </a:r>
                <a:r>
                  <a:rPr lang="zh-CN" altLang="en-US" dirty="0"/>
                  <a:t>的前缀循环同构。</a:t>
                </a:r>
                <a:endParaRPr lang="en-US" altLang="zh-CN" dirty="0"/>
              </a:p>
              <a:p>
                <a:endParaRPr lang="en-US" altLang="zh-CN" dirty="0"/>
              </a:p>
              <a:p>
                <a14:m>
                  <m:oMath xmlns:m="http://schemas.openxmlformats.org/officeDocument/2006/math">
                    <m:d>
                      <m:dPr>
                        <m:begChr m:val="|"/>
                        <m:endChr m:val="|"/>
                        <m:ctrlPr>
                          <a:rPr lang="zh-CN" altLang="en-US" i="1" smtClean="0">
                            <a:latin typeface="Cambria Math" panose="02040503050406030204" pitchFamily="18" charset="0"/>
                          </a:rPr>
                        </m:ctrlPr>
                      </m:dPr>
                      <m:e>
                        <m:r>
                          <a:rPr lang="zh-CN" altLang="en-US" i="1" smtClean="0">
                            <a:latin typeface="Cambria Math" panose="02040503050406030204" pitchFamily="18" charset="0"/>
                          </a:rPr>
                          <m:t>𝐴</m:t>
                        </m:r>
                      </m:e>
                    </m:d>
                    <m:r>
                      <a:rPr lang="zh-CN" altLang="en-US" i="1" smtClean="0">
                        <a:latin typeface="Cambria Math" panose="02040503050406030204" pitchFamily="18" charset="0"/>
                      </a:rPr>
                      <m:t>,</m:t>
                    </m:r>
                    <m:d>
                      <m:dPr>
                        <m:begChr m:val="|"/>
                        <m:endChr m:val="|"/>
                        <m:ctrlPr>
                          <a:rPr lang="zh-CN" altLang="en-US" i="1" smtClean="0">
                            <a:latin typeface="Cambria Math" panose="02040503050406030204" pitchFamily="18" charset="0"/>
                          </a:rPr>
                        </m:ctrlPr>
                      </m:dPr>
                      <m:e>
                        <m:r>
                          <a:rPr lang="zh-CN" altLang="en-US" i="1" smtClean="0">
                            <a:latin typeface="Cambria Math" panose="02040503050406030204" pitchFamily="18" charset="0"/>
                          </a:rPr>
                          <m:t>𝐵</m:t>
                        </m:r>
                      </m:e>
                    </m:d>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5</m:t>
                        </m:r>
                      </m:sup>
                    </m:sSup>
                    <m:r>
                      <a:rPr lang="zh-CN" altLang="en-US"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5705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例题十一</a:t>
            </a:r>
          </a:p>
        </p:txBody>
      </p:sp>
      <p:sp>
        <p:nvSpPr>
          <p:cNvPr id="3" name="内容占位符 2"/>
          <p:cNvSpPr>
            <a:spLocks noGrp="1"/>
          </p:cNvSpPr>
          <p:nvPr>
            <p:ph idx="1"/>
          </p:nvPr>
        </p:nvSpPr>
        <p:spPr/>
        <p:txBody>
          <a:bodyPr/>
          <a:lstStyle/>
          <a:p>
            <a:r>
              <a:rPr lang="zh-CN" altLang="en-US" dirty="0"/>
              <a:t>如果答案为</a:t>
            </a:r>
            <a:r>
              <a:rPr lang="en-US" altLang="zh-CN" dirty="0"/>
              <a:t>L</a:t>
            </a:r>
            <a:r>
              <a:rPr lang="zh-CN" altLang="en-US" dirty="0"/>
              <a:t>，那么一定存在一个</a:t>
            </a:r>
            <a:r>
              <a:rPr lang="en-US" altLang="zh-CN" dirty="0"/>
              <a:t>p</a:t>
            </a:r>
            <a:r>
              <a:rPr lang="zh-CN" altLang="en-US" dirty="0"/>
              <a:t>≤</a:t>
            </a:r>
            <a:r>
              <a:rPr lang="en-US" altLang="zh-CN" dirty="0"/>
              <a:t>L</a:t>
            </a:r>
            <a:r>
              <a:rPr lang="zh-CN" altLang="en-US" dirty="0"/>
              <a:t>，并且</a:t>
            </a:r>
            <a:r>
              <a:rPr lang="en-US" altLang="zh-CN" dirty="0"/>
              <a:t>A[1…p]=B[L-p+1…L] A[p+1…L]=B[1…L-p]</a:t>
            </a:r>
            <a:r>
              <a:rPr lang="zh-CN" altLang="en-US" dirty="0"/>
              <a:t>。</a:t>
            </a:r>
            <a:endParaRPr lang="en-US" altLang="zh-CN" dirty="0"/>
          </a:p>
          <a:p>
            <a:r>
              <a:rPr lang="en-US" altLang="zh-CN" dirty="0"/>
              <a:t>A</a:t>
            </a:r>
            <a:r>
              <a:rPr lang="zh-CN" altLang="en-US" dirty="0"/>
              <a:t>对</a:t>
            </a:r>
            <a:r>
              <a:rPr lang="en-US" altLang="zh-CN" dirty="0"/>
              <a:t>B</a:t>
            </a:r>
            <a:r>
              <a:rPr lang="zh-CN" altLang="en-US" dirty="0"/>
              <a:t>、</a:t>
            </a:r>
            <a:r>
              <a:rPr lang="en-US" altLang="zh-CN" dirty="0"/>
              <a:t>B</a:t>
            </a:r>
            <a:r>
              <a:rPr lang="zh-CN" altLang="en-US" dirty="0"/>
              <a:t>对</a:t>
            </a:r>
            <a:r>
              <a:rPr lang="en-US" altLang="zh-CN" dirty="0"/>
              <a:t>A</a:t>
            </a:r>
            <a:r>
              <a:rPr lang="zh-CN" altLang="en-US" dirty="0"/>
              <a:t>各做一次扩展</a:t>
            </a:r>
            <a:r>
              <a:rPr lang="en-US" altLang="zh-CN" dirty="0"/>
              <a:t>KMP</a:t>
            </a:r>
            <a:r>
              <a:rPr lang="zh-CN" altLang="en-US" dirty="0"/>
              <a:t>，结果记为</a:t>
            </a:r>
            <a:r>
              <a:rPr lang="en-US" altLang="zh-CN" dirty="0"/>
              <a:t>a</a:t>
            </a:r>
            <a:r>
              <a:rPr lang="zh-CN" altLang="en-US" dirty="0"/>
              <a:t>数组和</a:t>
            </a:r>
            <a:r>
              <a:rPr lang="en-US" altLang="zh-CN" dirty="0"/>
              <a:t>b</a:t>
            </a:r>
            <a:r>
              <a:rPr lang="zh-CN" altLang="en-US" dirty="0"/>
              <a:t>数组。</a:t>
            </a:r>
            <a:endParaRPr lang="en-US" altLang="zh-CN" dirty="0"/>
          </a:p>
          <a:p>
            <a:r>
              <a:rPr lang="zh-CN" altLang="en-US" dirty="0"/>
              <a:t>考虑枚举</a:t>
            </a:r>
            <a:r>
              <a:rPr lang="en-US" altLang="zh-CN" dirty="0"/>
              <a:t>p</a:t>
            </a:r>
            <a:r>
              <a:rPr lang="zh-CN" altLang="en-US" dirty="0"/>
              <a:t>，令</a:t>
            </a:r>
            <a:r>
              <a:rPr lang="en-US" altLang="zh-CN" dirty="0"/>
              <a:t>t=L-p</a:t>
            </a:r>
            <a:r>
              <a:rPr lang="zh-CN" altLang="en-US" dirty="0"/>
              <a:t>，合法的</a:t>
            </a:r>
            <a:r>
              <a:rPr lang="en-US" altLang="zh-CN" dirty="0"/>
              <a:t>t</a:t>
            </a:r>
            <a:r>
              <a:rPr lang="zh-CN" altLang="en-US" dirty="0"/>
              <a:t>一定不大于</a:t>
            </a:r>
            <a:r>
              <a:rPr lang="en-US" altLang="zh-CN" dirty="0"/>
              <a:t>a[p+1]</a:t>
            </a:r>
            <a:r>
              <a:rPr lang="zh-CN" altLang="en-US" dirty="0"/>
              <a:t>。同样的，</a:t>
            </a:r>
            <a:r>
              <a:rPr lang="en-US" altLang="zh-CN" dirty="0"/>
              <a:t>t</a:t>
            </a:r>
            <a:r>
              <a:rPr lang="zh-CN" altLang="en-US" dirty="0"/>
              <a:t>还必须满足</a:t>
            </a:r>
            <a:r>
              <a:rPr lang="en-US" altLang="zh-CN" dirty="0"/>
              <a:t>b[t+1]</a:t>
            </a:r>
            <a:r>
              <a:rPr lang="zh-CN" altLang="en-US" dirty="0"/>
              <a:t>≥</a:t>
            </a:r>
            <a:r>
              <a:rPr lang="en-US" altLang="zh-CN" dirty="0"/>
              <a:t>p</a:t>
            </a:r>
            <a:r>
              <a:rPr lang="zh-CN" altLang="en-US" dirty="0"/>
              <a:t>。就变成了求小于等于</a:t>
            </a:r>
            <a:r>
              <a:rPr lang="en-US" altLang="zh-CN" dirty="0"/>
              <a:t>a[p+1]</a:t>
            </a:r>
            <a:r>
              <a:rPr lang="zh-CN" altLang="en-US" dirty="0"/>
              <a:t>的最大的</a:t>
            </a:r>
            <a:r>
              <a:rPr lang="en-US" altLang="zh-CN" dirty="0"/>
              <a:t>t</a:t>
            </a:r>
            <a:r>
              <a:rPr lang="zh-CN" altLang="en-US" dirty="0"/>
              <a:t>，使得</a:t>
            </a:r>
            <a:r>
              <a:rPr lang="en-US" altLang="zh-CN" dirty="0"/>
              <a:t>b[t+1]</a:t>
            </a:r>
            <a:r>
              <a:rPr lang="zh-CN" altLang="en-US" dirty="0"/>
              <a:t>≥</a:t>
            </a:r>
            <a:r>
              <a:rPr lang="en-US" altLang="zh-CN" dirty="0"/>
              <a:t>p</a:t>
            </a:r>
            <a:r>
              <a:rPr lang="zh-CN" altLang="en-US" dirty="0"/>
              <a:t>。</a:t>
            </a:r>
            <a:endParaRPr lang="en-US" altLang="zh-CN" dirty="0"/>
          </a:p>
          <a:p>
            <a:r>
              <a:rPr lang="zh-CN" altLang="en-US" dirty="0"/>
              <a:t>可以二分</a:t>
            </a:r>
            <a:r>
              <a:rPr lang="en-US" altLang="zh-CN" dirty="0"/>
              <a:t>t</a:t>
            </a:r>
            <a:r>
              <a:rPr lang="zh-CN" altLang="en-US" dirty="0"/>
              <a:t>值，每次查询右半边的</a:t>
            </a:r>
            <a:r>
              <a:rPr lang="en-US" altLang="zh-CN" dirty="0"/>
              <a:t>b</a:t>
            </a:r>
            <a:r>
              <a:rPr lang="zh-CN" altLang="en-US" dirty="0"/>
              <a:t>值的最大值，如果大于等于</a:t>
            </a:r>
            <a:r>
              <a:rPr lang="en-US" altLang="zh-CN" dirty="0"/>
              <a:t>p</a:t>
            </a:r>
            <a:r>
              <a:rPr lang="zh-CN" altLang="en-US" dirty="0"/>
              <a:t>，那么答案在右边，否则答案在左边。</a:t>
            </a:r>
          </a:p>
        </p:txBody>
      </p:sp>
    </p:spTree>
    <p:extLst>
      <p:ext uri="{BB962C8B-B14F-4D97-AF65-F5344CB8AC3E}">
        <p14:creationId xmlns:p14="http://schemas.microsoft.com/office/powerpoint/2010/main" val="2441190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Manacher</a:t>
            </a:r>
            <a:endParaRPr lang="zh-CN" altLang="en-US" dirty="0"/>
          </a:p>
        </p:txBody>
      </p:sp>
      <p:sp>
        <p:nvSpPr>
          <p:cNvPr id="3" name="内容占位符 2"/>
          <p:cNvSpPr>
            <a:spLocks noGrp="1"/>
          </p:cNvSpPr>
          <p:nvPr>
            <p:ph idx="1"/>
          </p:nvPr>
        </p:nvSpPr>
        <p:spPr/>
        <p:txBody>
          <a:bodyPr/>
          <a:lstStyle/>
          <a:p>
            <a:r>
              <a:rPr lang="zh-CN" altLang="en-US" dirty="0"/>
              <a:t>求以每个字符为中心的最长回文串的半径。</a:t>
            </a:r>
            <a:endParaRPr lang="en-US" altLang="zh-CN" dirty="0"/>
          </a:p>
          <a:p>
            <a:r>
              <a:rPr lang="zh-CN" altLang="en-US" dirty="0"/>
              <a:t>如果要求可以以字符间隙为回文中心，就要在每两个字符之间加入一个</a:t>
            </a:r>
            <a:r>
              <a:rPr lang="en-US" altLang="zh-CN" dirty="0"/>
              <a:t>’#’</a:t>
            </a:r>
            <a:r>
              <a:rPr lang="zh-CN" altLang="en-US" dirty="0"/>
              <a:t>，然后再解决。</a:t>
            </a:r>
            <a:endParaRPr lang="en-US" altLang="zh-CN" dirty="0"/>
          </a:p>
          <a:p>
            <a:r>
              <a:rPr lang="zh-CN" altLang="en-US" dirty="0"/>
              <a:t>令</a:t>
            </a:r>
            <a:r>
              <a:rPr lang="en-US" altLang="zh-CN" dirty="0"/>
              <a:t>r[</a:t>
            </a:r>
            <a:r>
              <a:rPr lang="en-US" altLang="zh-CN" dirty="0" err="1"/>
              <a:t>i</a:t>
            </a:r>
            <a:r>
              <a:rPr lang="en-US" altLang="zh-CN" dirty="0"/>
              <a:t>]</a:t>
            </a:r>
            <a:r>
              <a:rPr lang="zh-CN" altLang="en-US" dirty="0"/>
              <a:t>为以</a:t>
            </a:r>
            <a:r>
              <a:rPr lang="en-US" altLang="zh-CN" dirty="0" err="1"/>
              <a:t>i</a:t>
            </a:r>
            <a:r>
              <a:rPr lang="zh-CN" altLang="en-US" dirty="0"/>
              <a:t>为中心的最长回文半径。从左往右依次求</a:t>
            </a:r>
            <a:r>
              <a:rPr lang="en-US" altLang="zh-CN" dirty="0"/>
              <a:t>r</a:t>
            </a:r>
            <a:r>
              <a:rPr lang="zh-CN" altLang="en-US" dirty="0"/>
              <a:t>数组。</a:t>
            </a:r>
            <a:endParaRPr lang="en-US" altLang="zh-CN" dirty="0"/>
          </a:p>
          <a:p>
            <a:r>
              <a:rPr lang="zh-CN" altLang="en-US" dirty="0"/>
              <a:t>当前要求</a:t>
            </a:r>
            <a:r>
              <a:rPr lang="en-US" altLang="zh-CN" dirty="0"/>
              <a:t>r[</a:t>
            </a:r>
            <a:r>
              <a:rPr lang="en-US" altLang="zh-CN" dirty="0" err="1"/>
              <a:t>i</a:t>
            </a:r>
            <a:r>
              <a:rPr lang="en-US" altLang="zh-CN" dirty="0"/>
              <a:t>]</a:t>
            </a:r>
            <a:r>
              <a:rPr lang="zh-CN" altLang="en-US" dirty="0"/>
              <a:t>，曾经的</a:t>
            </a:r>
            <a:r>
              <a:rPr lang="en-US" altLang="zh-CN" dirty="0" err="1"/>
              <a:t>j+r</a:t>
            </a:r>
            <a:r>
              <a:rPr lang="en-US" altLang="zh-CN" dirty="0"/>
              <a:t>[j]-1</a:t>
            </a:r>
            <a:r>
              <a:rPr lang="zh-CN" altLang="en-US" dirty="0"/>
              <a:t>最大是</a:t>
            </a:r>
            <a:r>
              <a:rPr lang="en-US" altLang="zh-CN" dirty="0"/>
              <a:t>p</a:t>
            </a:r>
            <a:r>
              <a:rPr lang="zh-CN" altLang="en-US" dirty="0"/>
              <a:t>，对应的下标为</a:t>
            </a:r>
            <a:r>
              <a:rPr lang="en-US" altLang="zh-CN" dirty="0"/>
              <a:t>id</a:t>
            </a:r>
            <a:r>
              <a:rPr lang="zh-CN" altLang="en-US" dirty="0"/>
              <a:t>。如果</a:t>
            </a:r>
            <a:r>
              <a:rPr lang="en-US" altLang="zh-CN" dirty="0"/>
              <a:t>r[2*id-</a:t>
            </a:r>
            <a:r>
              <a:rPr lang="en-US" altLang="zh-CN" dirty="0" err="1"/>
              <a:t>i</a:t>
            </a:r>
            <a:r>
              <a:rPr lang="en-US" altLang="zh-CN" dirty="0"/>
              <a:t>]+i-1&lt;p</a:t>
            </a:r>
            <a:r>
              <a:rPr lang="zh-CN" altLang="en-US" dirty="0"/>
              <a:t>，</a:t>
            </a:r>
            <a:r>
              <a:rPr lang="en-US" altLang="zh-CN" dirty="0"/>
              <a:t>r[</a:t>
            </a:r>
            <a:r>
              <a:rPr lang="en-US" altLang="zh-CN" dirty="0" err="1"/>
              <a:t>i</a:t>
            </a:r>
            <a:r>
              <a:rPr lang="en-US" altLang="zh-CN" dirty="0"/>
              <a:t>]=r[2*id-</a:t>
            </a:r>
            <a:r>
              <a:rPr lang="en-US" altLang="zh-CN" dirty="0" err="1"/>
              <a:t>i</a:t>
            </a:r>
            <a:r>
              <a:rPr lang="en-US" altLang="zh-CN" dirty="0"/>
              <a:t>]</a:t>
            </a:r>
            <a:r>
              <a:rPr lang="zh-CN" altLang="en-US" dirty="0"/>
              <a:t>；否则</a:t>
            </a:r>
            <a:r>
              <a:rPr lang="en-US" altLang="zh-CN" dirty="0"/>
              <a:t>r[</a:t>
            </a:r>
            <a:r>
              <a:rPr lang="en-US" altLang="zh-CN" dirty="0" err="1"/>
              <a:t>i</a:t>
            </a:r>
            <a:r>
              <a:rPr lang="en-US" altLang="zh-CN" dirty="0"/>
              <a:t>]</a:t>
            </a:r>
            <a:r>
              <a:rPr lang="zh-CN" altLang="en-US" dirty="0"/>
              <a:t>≥</a:t>
            </a:r>
            <a:r>
              <a:rPr lang="en-US" altLang="zh-CN" dirty="0"/>
              <a:t>p-i+1</a:t>
            </a:r>
            <a:r>
              <a:rPr lang="zh-CN" altLang="en-US" dirty="0"/>
              <a:t>，暴力向后扩展。</a:t>
            </a:r>
          </a:p>
        </p:txBody>
      </p:sp>
    </p:spTree>
    <p:extLst>
      <p:ext uri="{BB962C8B-B14F-4D97-AF65-F5344CB8AC3E}">
        <p14:creationId xmlns:p14="http://schemas.microsoft.com/office/powerpoint/2010/main" val="106786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a:t>
            </a:r>
          </a:p>
        </p:txBody>
      </p:sp>
      <p:sp>
        <p:nvSpPr>
          <p:cNvPr id="3" name="内容占位符 2"/>
          <p:cNvSpPr>
            <a:spLocks noGrp="1"/>
          </p:cNvSpPr>
          <p:nvPr>
            <p:ph idx="1"/>
          </p:nvPr>
        </p:nvSpPr>
        <p:spPr/>
        <p:txBody>
          <a:bodyPr/>
          <a:lstStyle/>
          <a:p>
            <a:r>
              <a:rPr lang="zh-CN" altLang="en-US" dirty="0"/>
              <a:t>对于一般题目，我们通过一个</a:t>
            </a:r>
            <a:r>
              <a:rPr lang="en-US" altLang="zh-CN" dirty="0"/>
              <a:t>O(n)</a:t>
            </a:r>
            <a:r>
              <a:rPr lang="zh-CN" altLang="en-US" dirty="0"/>
              <a:t>的预处理就可以</a:t>
            </a:r>
            <a:r>
              <a:rPr lang="en-US" altLang="zh-CN" dirty="0"/>
              <a:t>O(1)</a:t>
            </a:r>
            <a:r>
              <a:rPr lang="zh-CN" altLang="en-US" dirty="0"/>
              <a:t>得到任何一个子串的哈希值。</a:t>
            </a:r>
            <a:endParaRPr lang="en-US" altLang="zh-CN" dirty="0"/>
          </a:p>
          <a:p>
            <a:r>
              <a:rPr lang="zh-CN" altLang="en-US" dirty="0"/>
              <a:t>基本思路就是我们处理出所有前缀串的哈希值，把字符串看成数字后一个子串就是两个前缀串的差。</a:t>
            </a:r>
            <a:endParaRPr lang="en-US" altLang="zh-CN" dirty="0"/>
          </a:p>
          <a:p>
            <a:r>
              <a:rPr lang="zh-CN" altLang="en-US" dirty="0"/>
              <a:t>如果题目中包含插入删除我们也可以使用一些数据结构（如平衡树）来维护这个字符串的哈希值。</a:t>
            </a:r>
          </a:p>
        </p:txBody>
      </p:sp>
    </p:spTree>
    <p:extLst>
      <p:ext uri="{BB962C8B-B14F-4D97-AF65-F5344CB8AC3E}">
        <p14:creationId xmlns:p14="http://schemas.microsoft.com/office/powerpoint/2010/main" val="1615128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。求最长的</a:t>
                </a:r>
                <a:r>
                  <a:rPr lang="en-US" altLang="zh-CN" dirty="0"/>
                  <a:t>S</a:t>
                </a:r>
                <a:r>
                  <a:rPr lang="zh-CN" altLang="en-US" dirty="0"/>
                  <a:t>的子串</a:t>
                </a:r>
                <a:r>
                  <a:rPr lang="en-US" altLang="zh-CN" dirty="0"/>
                  <a:t>x</a:t>
                </a:r>
                <a:r>
                  <a:rPr lang="zh-CN" altLang="en-US" dirty="0"/>
                  <a:t>的长度，</a:t>
                </a:r>
                <a:r>
                  <a:rPr lang="en-US" altLang="zh-CN" dirty="0"/>
                  <a:t>x</a:t>
                </a:r>
                <a:r>
                  <a:rPr lang="zh-CN" altLang="en-US" dirty="0"/>
                  <a:t>本身是一个以字符间隙为回文中心的回文串，并且</a:t>
                </a:r>
                <a:r>
                  <a:rPr lang="en-US" altLang="zh-CN" dirty="0"/>
                  <a:t>x</a:t>
                </a:r>
                <a:r>
                  <a:rPr lang="zh-CN" altLang="en-US" dirty="0"/>
                  <a:t>的前后两部分也各是一个以字符间隙为回文中心的回文串。</a:t>
                </a:r>
                <a:endParaRPr lang="en-US" altLang="zh-CN" dirty="0"/>
              </a:p>
              <a:p>
                <a:endParaRPr lang="en-US" altLang="zh-CN" dirty="0"/>
              </a:p>
              <a:p>
                <a14:m>
                  <m:oMath xmlns:m="http://schemas.openxmlformats.org/officeDocument/2006/math">
                    <m:d>
                      <m:dPr>
                        <m:begChr m:val="|"/>
                        <m:endChr m:val="|"/>
                        <m:ctrlPr>
                          <a:rPr lang="zh-CN" altLang="en-US" i="1" smtClean="0">
                            <a:latin typeface="Cambria Math" panose="02040503050406030204" pitchFamily="18" charset="0"/>
                          </a:rPr>
                        </m:ctrlPr>
                      </m:dPr>
                      <m:e>
                        <m:r>
                          <a:rPr lang="zh-CN" altLang="en-US" i="1" smtClean="0">
                            <a:latin typeface="Cambria Math" panose="02040503050406030204" pitchFamily="18" charset="0"/>
                          </a:rPr>
                          <m:t>𝑆</m:t>
                        </m:r>
                      </m:e>
                    </m:d>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6</m:t>
                        </m:r>
                      </m:sup>
                    </m:sSup>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2838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例题十二</a:t>
            </a:r>
          </a:p>
        </p:txBody>
      </p:sp>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。求最长的</a:t>
            </a:r>
            <a:r>
              <a:rPr lang="en-US" altLang="zh-CN" dirty="0"/>
              <a:t>S</a:t>
            </a:r>
            <a:r>
              <a:rPr lang="zh-CN" altLang="en-US" dirty="0"/>
              <a:t>的子串</a:t>
            </a:r>
            <a:r>
              <a:rPr lang="en-US" altLang="zh-CN" dirty="0"/>
              <a:t>x</a:t>
            </a:r>
            <a:r>
              <a:rPr lang="zh-CN" altLang="en-US" dirty="0"/>
              <a:t>的长度，</a:t>
            </a:r>
            <a:r>
              <a:rPr lang="en-US" altLang="zh-CN" dirty="0"/>
              <a:t>x</a:t>
            </a:r>
            <a:r>
              <a:rPr lang="zh-CN" altLang="en-US" dirty="0"/>
              <a:t>本身是一个以字符间隙为回文中心的回文串，并且</a:t>
            </a:r>
            <a:r>
              <a:rPr lang="en-US" altLang="zh-CN" dirty="0"/>
              <a:t>x</a:t>
            </a:r>
            <a:r>
              <a:rPr lang="zh-CN" altLang="en-US" dirty="0"/>
              <a:t>的前后两部分也各是一个以字符间隙为回文中心的回文串。</a:t>
            </a:r>
            <a:endParaRPr lang="en-US" altLang="zh-CN" dirty="0"/>
          </a:p>
          <a:p>
            <a:endParaRPr lang="en-US" altLang="zh-CN" dirty="0"/>
          </a:p>
          <a:p>
            <a:r>
              <a:rPr lang="zh-CN" altLang="en-US" dirty="0"/>
              <a:t>根据</a:t>
            </a:r>
            <a:r>
              <a:rPr lang="en-US" altLang="zh-CN" dirty="0" err="1"/>
              <a:t>Manacher</a:t>
            </a:r>
            <a:r>
              <a:rPr lang="zh-CN" altLang="en-US" dirty="0"/>
              <a:t>算法可以看出，本质不同的回文串只有</a:t>
            </a:r>
            <a:r>
              <a:rPr lang="en-US" altLang="zh-CN" dirty="0"/>
              <a:t>n</a:t>
            </a:r>
            <a:r>
              <a:rPr lang="zh-CN" altLang="en-US" dirty="0"/>
              <a:t>个。</a:t>
            </a:r>
            <a:endParaRPr lang="en-US" altLang="zh-CN" dirty="0"/>
          </a:p>
          <a:p>
            <a:endParaRPr lang="en-US" altLang="zh-CN" dirty="0"/>
          </a:p>
          <a:p>
            <a:r>
              <a:rPr lang="zh-CN" altLang="en-US" dirty="0"/>
              <a:t>这样的话，我们在每次暴力扩展的时候判断一下新出现的这个回文串能不能更新答案即可。</a:t>
            </a:r>
          </a:p>
        </p:txBody>
      </p:sp>
    </p:spTree>
    <p:extLst>
      <p:ext uri="{BB962C8B-B14F-4D97-AF65-F5344CB8AC3E}">
        <p14:creationId xmlns:p14="http://schemas.microsoft.com/office/powerpoint/2010/main" val="906029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后缀数组</a:t>
            </a:r>
          </a:p>
        </p:txBody>
      </p:sp>
      <p:sp>
        <p:nvSpPr>
          <p:cNvPr id="3" name="内容占位符 2"/>
          <p:cNvSpPr>
            <a:spLocks noGrp="1"/>
          </p:cNvSpPr>
          <p:nvPr>
            <p:ph idx="1"/>
          </p:nvPr>
        </p:nvSpPr>
        <p:spPr/>
        <p:txBody>
          <a:bodyPr/>
          <a:lstStyle/>
          <a:p>
            <a:r>
              <a:rPr lang="zh-CN" altLang="en-US" dirty="0"/>
              <a:t>求</a:t>
            </a:r>
            <a:r>
              <a:rPr lang="en-US" altLang="zh-CN" dirty="0"/>
              <a:t>S</a:t>
            </a:r>
            <a:r>
              <a:rPr lang="zh-CN" altLang="en-US" dirty="0"/>
              <a:t>的所有后缀按字典序排序后的结果。</a:t>
            </a:r>
            <a:endParaRPr lang="en-US" altLang="zh-CN" dirty="0"/>
          </a:p>
          <a:p>
            <a:endParaRPr lang="en-US" altLang="zh-CN" dirty="0"/>
          </a:p>
          <a:p>
            <a:r>
              <a:rPr lang="zh-CN" altLang="en-US" dirty="0"/>
              <a:t>定义</a:t>
            </a:r>
            <a:r>
              <a:rPr lang="en-US" altLang="zh-CN" dirty="0" err="1"/>
              <a:t>sa</a:t>
            </a:r>
            <a:r>
              <a:rPr lang="en-US" altLang="zh-CN" dirty="0"/>
              <a:t>[</a:t>
            </a:r>
            <a:r>
              <a:rPr lang="en-US" altLang="zh-CN" dirty="0" err="1"/>
              <a:t>i</a:t>
            </a:r>
            <a:r>
              <a:rPr lang="en-US" altLang="zh-CN" dirty="0"/>
              <a:t>]</a:t>
            </a:r>
            <a:r>
              <a:rPr lang="zh-CN" altLang="en-US" dirty="0"/>
              <a:t>为排名第</a:t>
            </a:r>
            <a:r>
              <a:rPr lang="en-US" altLang="zh-CN" dirty="0" err="1"/>
              <a:t>i</a:t>
            </a:r>
            <a:r>
              <a:rPr lang="zh-CN" altLang="en-US" dirty="0"/>
              <a:t>的后缀的起始位置，</a:t>
            </a:r>
            <a:r>
              <a:rPr lang="en-US" altLang="zh-CN" dirty="0"/>
              <a:t>rank[</a:t>
            </a:r>
            <a:r>
              <a:rPr lang="en-US" altLang="zh-CN" dirty="0" err="1"/>
              <a:t>i</a:t>
            </a:r>
            <a:r>
              <a:rPr lang="en-US" altLang="zh-CN" dirty="0"/>
              <a:t>]</a:t>
            </a:r>
            <a:r>
              <a:rPr lang="zh-CN" altLang="en-US" dirty="0"/>
              <a:t>表示起始位置是</a:t>
            </a:r>
            <a:r>
              <a:rPr lang="en-US" altLang="zh-CN" dirty="0" err="1"/>
              <a:t>i</a:t>
            </a:r>
            <a:r>
              <a:rPr lang="zh-CN" altLang="en-US" dirty="0"/>
              <a:t>的后缀的排名。</a:t>
            </a:r>
          </a:p>
        </p:txBody>
      </p:sp>
    </p:spTree>
    <p:extLst>
      <p:ext uri="{BB962C8B-B14F-4D97-AF65-F5344CB8AC3E}">
        <p14:creationId xmlns:p14="http://schemas.microsoft.com/office/powerpoint/2010/main" val="1378163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倍增法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我们在第</a:t>
                </a:r>
                <a:r>
                  <a:rPr lang="en-US" altLang="zh-CN" dirty="0"/>
                  <a:t>t</a:t>
                </a:r>
                <a:r>
                  <a:rPr lang="zh-CN" altLang="en-US" dirty="0"/>
                  <a:t>个阶段求出所有位置开始的，长度为</a:t>
                </a:r>
                <a:r>
                  <a:rPr lang="en-US" altLang="zh-CN" dirty="0"/>
                  <a:t>min(L-</a:t>
                </a:r>
                <a:r>
                  <a:rPr lang="en-US" altLang="zh-CN" dirty="0" err="1"/>
                  <a:t>i</a:t>
                </a:r>
                <a:r>
                  <a:rPr lang="en-US" altLang="zh-CN" dirty="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𝑡</m:t>
                        </m:r>
                      </m:sup>
                    </m:sSup>
                  </m:oMath>
                </a14:m>
                <a:r>
                  <a:rPr lang="en-US" altLang="zh-CN" dirty="0"/>
                  <a:t>)</a:t>
                </a:r>
                <a:r>
                  <a:rPr lang="zh-CN" altLang="en-US" dirty="0"/>
                  <a:t>的子串排序后的结果。</a:t>
                </a:r>
                <a:endParaRPr lang="en-US" altLang="zh-CN" dirty="0"/>
              </a:p>
              <a:p>
                <a:r>
                  <a:rPr lang="zh-CN" altLang="en-US" dirty="0"/>
                  <a:t>首先</a:t>
                </a:r>
                <a:r>
                  <a:rPr lang="en-US" altLang="zh-CN" dirty="0"/>
                  <a:t>t=0</a:t>
                </a:r>
                <a:r>
                  <a:rPr lang="zh-CN" altLang="en-US" dirty="0"/>
                  <a:t>时就是按字符排序。</a:t>
                </a:r>
                <a:endParaRPr lang="en-US" altLang="zh-CN" dirty="0"/>
              </a:p>
              <a:p>
                <a:r>
                  <a:rPr lang="zh-CN" altLang="en-US" dirty="0"/>
                  <a:t>然后，我们可以把每个长为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𝑡</m:t>
                        </m:r>
                      </m:sup>
                    </m:sSup>
                    <m:r>
                      <a:rPr lang="zh-CN" altLang="en-US" i="1">
                        <a:latin typeface="Cambria Math" panose="02040503050406030204" pitchFamily="18" charset="0"/>
                      </a:rPr>
                      <m:t>的</m:t>
                    </m:r>
                  </m:oMath>
                </a14:m>
                <a:r>
                  <a:rPr lang="zh-CN" altLang="en-US" dirty="0"/>
                  <a:t>子串看成是两个长度为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r>
                      <a:rPr lang="zh-CN" altLang="en-US" i="1">
                        <a:latin typeface="Cambria Math" panose="02040503050406030204" pitchFamily="18" charset="0"/>
                      </a:rPr>
                      <m:t>的</m:t>
                    </m:r>
                  </m:oMath>
                </a14:m>
                <a:r>
                  <a:rPr lang="zh-CN" altLang="en-US" dirty="0"/>
                  <a:t>子串拼起来，并且我们已经知道了这两个子串的排名。又因为字典序与排名是等价的，所以每个子串都可以被看成是两个数字拼接起来。再利用基数排序就可以在</a:t>
                </a:r>
                <a:r>
                  <a:rPr lang="en-US" altLang="zh-CN" dirty="0"/>
                  <a:t>O(n)</a:t>
                </a:r>
                <a:r>
                  <a:rPr lang="zh-CN" altLang="en-US" dirty="0"/>
                  <a:t>的时间复杂度将这</a:t>
                </a:r>
                <a:r>
                  <a:rPr lang="en-US" altLang="zh-CN" dirty="0"/>
                  <a:t>n</a:t>
                </a:r>
                <a:r>
                  <a:rPr lang="zh-CN" altLang="en-US" dirty="0"/>
                  <a:t>个子串排序。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7282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Height</a:t>
            </a:r>
            <a:r>
              <a:rPr lang="zh-CN" altLang="en-US" dirty="0"/>
              <a:t>数组</a:t>
            </a:r>
          </a:p>
        </p:txBody>
      </p:sp>
      <p:sp>
        <p:nvSpPr>
          <p:cNvPr id="3" name="内容占位符 2"/>
          <p:cNvSpPr>
            <a:spLocks noGrp="1"/>
          </p:cNvSpPr>
          <p:nvPr>
            <p:ph idx="1"/>
          </p:nvPr>
        </p:nvSpPr>
        <p:spPr/>
        <p:txBody>
          <a:bodyPr/>
          <a:lstStyle/>
          <a:p>
            <a:r>
              <a:rPr lang="zh-CN" altLang="en-US" dirty="0"/>
              <a:t>我们用</a:t>
            </a:r>
            <a:r>
              <a:rPr lang="en-US" altLang="zh-CN" dirty="0"/>
              <a:t>Height[</a:t>
            </a:r>
            <a:r>
              <a:rPr lang="en-US" altLang="zh-CN" dirty="0" err="1"/>
              <a:t>i</a:t>
            </a:r>
            <a:r>
              <a:rPr lang="en-US" altLang="zh-CN" dirty="0"/>
              <a:t>]</a:t>
            </a:r>
            <a:r>
              <a:rPr lang="zh-CN" altLang="en-US" dirty="0"/>
              <a:t>表示排名为</a:t>
            </a:r>
            <a:r>
              <a:rPr lang="en-US" altLang="zh-CN" dirty="0" err="1"/>
              <a:t>i</a:t>
            </a:r>
            <a:r>
              <a:rPr lang="zh-CN" altLang="en-US" dirty="0"/>
              <a:t>的后缀与排名为</a:t>
            </a:r>
            <a:r>
              <a:rPr lang="en-US" altLang="zh-CN" dirty="0"/>
              <a:t>i-1</a:t>
            </a:r>
            <a:r>
              <a:rPr lang="zh-CN" altLang="en-US" dirty="0"/>
              <a:t>的后缀的最长公共前缀的长度。可以证明排名为</a:t>
            </a:r>
            <a:r>
              <a:rPr lang="en-US" altLang="zh-CN" dirty="0" err="1"/>
              <a:t>i</a:t>
            </a:r>
            <a:r>
              <a:rPr lang="zh-CN" altLang="en-US" dirty="0"/>
              <a:t>、</a:t>
            </a:r>
            <a:r>
              <a:rPr lang="en-US" altLang="zh-CN" dirty="0"/>
              <a:t>j(</a:t>
            </a:r>
            <a:r>
              <a:rPr lang="en-US" altLang="zh-CN" dirty="0" err="1"/>
              <a:t>i</a:t>
            </a:r>
            <a:r>
              <a:rPr lang="en-US" altLang="zh-CN" dirty="0"/>
              <a:t>&lt;j)</a:t>
            </a:r>
            <a:r>
              <a:rPr lang="zh-CN" altLang="en-US" dirty="0"/>
              <a:t>的两个后缀的最长公共前缀长度为</a:t>
            </a:r>
            <a:r>
              <a:rPr lang="en-US" altLang="zh-CN" dirty="0"/>
              <a:t>min{ Height[i+1]......Height[j] }</a:t>
            </a:r>
            <a:r>
              <a:rPr lang="zh-CN" altLang="en-US" dirty="0"/>
              <a:t>。</a:t>
            </a:r>
            <a:endParaRPr lang="en-US" altLang="zh-CN" dirty="0"/>
          </a:p>
          <a:p>
            <a:r>
              <a:rPr lang="en-US" altLang="zh-CN" dirty="0"/>
              <a:t>Height</a:t>
            </a:r>
            <a:r>
              <a:rPr lang="zh-CN" altLang="en-US" dirty="0"/>
              <a:t>数组不方便直接求，我们定义</a:t>
            </a:r>
            <a:r>
              <a:rPr lang="en-US" altLang="zh-CN" dirty="0"/>
              <a:t>h</a:t>
            </a:r>
            <a:r>
              <a:rPr lang="zh-CN" altLang="en-US" dirty="0"/>
              <a:t>数组，</a:t>
            </a:r>
            <a:r>
              <a:rPr lang="en-US" altLang="zh-CN" dirty="0"/>
              <a:t>h[</a:t>
            </a:r>
            <a:r>
              <a:rPr lang="en-US" altLang="zh-CN" dirty="0" err="1"/>
              <a:t>i</a:t>
            </a:r>
            <a:r>
              <a:rPr lang="en-US" altLang="zh-CN" dirty="0"/>
              <a:t>]</a:t>
            </a:r>
            <a:r>
              <a:rPr lang="zh-CN" altLang="en-US" dirty="0"/>
              <a:t>表示以</a:t>
            </a:r>
            <a:r>
              <a:rPr lang="en-US" altLang="zh-CN" dirty="0" err="1"/>
              <a:t>i</a:t>
            </a:r>
            <a:r>
              <a:rPr lang="zh-CN" altLang="en-US" dirty="0"/>
              <a:t>为起始的后缀与排名在它之前的那个后缀的最长公共前缀。可以证明</a:t>
            </a:r>
            <a:r>
              <a:rPr lang="en-US" altLang="zh-CN" dirty="0"/>
              <a:t>h[</a:t>
            </a:r>
            <a:r>
              <a:rPr lang="en-US" altLang="zh-CN" dirty="0" err="1"/>
              <a:t>i</a:t>
            </a:r>
            <a:r>
              <a:rPr lang="en-US" altLang="zh-CN" dirty="0"/>
              <a:t>]</a:t>
            </a:r>
            <a:r>
              <a:rPr lang="zh-CN" altLang="en-US" dirty="0"/>
              <a:t>≥</a:t>
            </a:r>
            <a:r>
              <a:rPr lang="en-US" altLang="zh-CN" dirty="0"/>
              <a:t>h[i-1]-1</a:t>
            </a:r>
            <a:r>
              <a:rPr lang="zh-CN" altLang="en-US" dirty="0"/>
              <a:t>。这样我们就可以在</a:t>
            </a:r>
            <a:r>
              <a:rPr lang="en-US" altLang="zh-CN" dirty="0"/>
              <a:t>O(n)</a:t>
            </a:r>
            <a:r>
              <a:rPr lang="zh-CN" altLang="en-US" dirty="0"/>
              <a:t>的时间内求出</a:t>
            </a:r>
            <a:r>
              <a:rPr lang="en-US" altLang="zh-CN" dirty="0"/>
              <a:t>h</a:t>
            </a:r>
            <a:r>
              <a:rPr lang="zh-CN" altLang="en-US" dirty="0"/>
              <a:t>数组，就可以得到</a:t>
            </a:r>
            <a:r>
              <a:rPr lang="en-US" altLang="zh-CN" dirty="0"/>
              <a:t>Height</a:t>
            </a:r>
            <a:r>
              <a:rPr lang="zh-CN" altLang="en-US" dirty="0"/>
              <a:t>数组了。</a:t>
            </a:r>
            <a:endParaRPr lang="en-US" altLang="zh-CN" dirty="0"/>
          </a:p>
        </p:txBody>
      </p:sp>
    </p:spTree>
    <p:extLst>
      <p:ext uri="{BB962C8B-B14F-4D97-AF65-F5344CB8AC3E}">
        <p14:creationId xmlns:p14="http://schemas.microsoft.com/office/powerpoint/2010/main" val="74251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例题十三</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给定一个长度为</a:t>
                </a:r>
                <a:r>
                  <a:rPr lang="en-US" altLang="zh-CN" dirty="0"/>
                  <a:t>n</a:t>
                </a:r>
                <a:r>
                  <a:rPr lang="zh-CN" altLang="en-US" dirty="0"/>
                  <a:t>序列，求有多少个子串满足形式为</a:t>
                </a:r>
                <a:r>
                  <a:rPr lang="en-US" altLang="zh-CN" dirty="0"/>
                  <a:t>ABA</a:t>
                </a:r>
                <a:r>
                  <a:rPr lang="zh-CN" altLang="en-US" dirty="0"/>
                  <a:t>，其中</a:t>
                </a:r>
                <a:r>
                  <a:rPr lang="en-US" altLang="zh-CN" dirty="0"/>
                  <a:t>B</a:t>
                </a:r>
                <a:r>
                  <a:rPr lang="zh-CN" altLang="en-US" dirty="0"/>
                  <a:t>部分长度为</a:t>
                </a:r>
                <a:r>
                  <a:rPr lang="en-US" altLang="zh-CN" dirty="0"/>
                  <a:t>m</a:t>
                </a:r>
                <a:r>
                  <a:rPr lang="zh-CN" altLang="en-US" dirty="0"/>
                  <a:t>，</a:t>
                </a:r>
                <a:r>
                  <a:rPr lang="en-US" altLang="zh-CN" dirty="0"/>
                  <a:t>A</a:t>
                </a:r>
                <a:r>
                  <a:rPr lang="zh-CN" altLang="en-US" dirty="0"/>
                  <a:t>部分长度大于</a:t>
                </a:r>
                <a:r>
                  <a:rPr lang="en-US" altLang="zh-CN" dirty="0"/>
                  <a:t>0</a:t>
                </a:r>
                <a:r>
                  <a:rPr lang="zh-CN" altLang="en-US" dirty="0"/>
                  <a:t>。</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5</m:t>
                        </m:r>
                      </m:sup>
                    </m:sSup>
                  </m:oMath>
                </a14:m>
                <a:r>
                  <a:rPr lang="zh-CN" altLang="en-US"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9583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例题十三</a:t>
            </a:r>
          </a:p>
        </p:txBody>
      </p:sp>
      <p:sp>
        <p:nvSpPr>
          <p:cNvPr id="3" name="内容占位符 2"/>
          <p:cNvSpPr>
            <a:spLocks noGrp="1"/>
          </p:cNvSpPr>
          <p:nvPr>
            <p:ph idx="1"/>
          </p:nvPr>
        </p:nvSpPr>
        <p:spPr/>
        <p:txBody>
          <a:bodyPr/>
          <a:lstStyle/>
          <a:p>
            <a:r>
              <a:rPr lang="zh-CN" altLang="en-US" dirty="0"/>
              <a:t>给定一个长度为</a:t>
            </a:r>
            <a:r>
              <a:rPr lang="en-US" altLang="zh-CN" dirty="0"/>
              <a:t>n</a:t>
            </a:r>
            <a:r>
              <a:rPr lang="zh-CN" altLang="en-US" dirty="0"/>
              <a:t>序列，求有多少个子串满足形式为</a:t>
            </a:r>
            <a:r>
              <a:rPr lang="en-US" altLang="zh-CN" dirty="0"/>
              <a:t>ABA</a:t>
            </a:r>
            <a:r>
              <a:rPr lang="zh-CN" altLang="en-US" dirty="0"/>
              <a:t>，其中</a:t>
            </a:r>
            <a:r>
              <a:rPr lang="en-US" altLang="zh-CN" dirty="0"/>
              <a:t>B</a:t>
            </a:r>
            <a:r>
              <a:rPr lang="zh-CN" altLang="en-US" dirty="0"/>
              <a:t>部分长度为</a:t>
            </a:r>
            <a:r>
              <a:rPr lang="en-US" altLang="zh-CN" dirty="0"/>
              <a:t>m</a:t>
            </a:r>
            <a:r>
              <a:rPr lang="zh-CN" altLang="en-US" dirty="0"/>
              <a:t>，</a:t>
            </a:r>
            <a:r>
              <a:rPr lang="en-US" altLang="zh-CN" dirty="0"/>
              <a:t>A</a:t>
            </a:r>
            <a:r>
              <a:rPr lang="zh-CN" altLang="en-US" dirty="0"/>
              <a:t>部分长度大于</a:t>
            </a:r>
            <a:r>
              <a:rPr lang="en-US" altLang="zh-CN" dirty="0"/>
              <a:t>0</a:t>
            </a:r>
            <a:r>
              <a:rPr lang="zh-CN" altLang="en-US" dirty="0"/>
              <a:t>。</a:t>
            </a:r>
            <a:endParaRPr lang="en-US" altLang="zh-CN" dirty="0"/>
          </a:p>
          <a:p>
            <a:endParaRPr lang="en-US" altLang="zh-CN" dirty="0"/>
          </a:p>
          <a:p>
            <a:r>
              <a:rPr lang="zh-CN" altLang="en-US" dirty="0"/>
              <a:t>枚举</a:t>
            </a:r>
            <a:r>
              <a:rPr lang="en-US" altLang="zh-CN" dirty="0"/>
              <a:t>B</a:t>
            </a:r>
            <a:r>
              <a:rPr lang="zh-CN" altLang="en-US" dirty="0"/>
              <a:t>的位置，那么可能的</a:t>
            </a:r>
            <a:r>
              <a:rPr lang="en-US" altLang="zh-CN" dirty="0"/>
              <a:t>A</a:t>
            </a:r>
            <a:r>
              <a:rPr lang="zh-CN" altLang="en-US" dirty="0"/>
              <a:t>就是从</a:t>
            </a:r>
            <a:r>
              <a:rPr lang="en-US" altLang="zh-CN" dirty="0"/>
              <a:t>B</a:t>
            </a:r>
            <a:r>
              <a:rPr lang="zh-CN" altLang="en-US" dirty="0"/>
              <a:t>的左右两端点开始向外能匹配多长。也就是两个点一个顺序，一个逆序的最长公共前缀。</a:t>
            </a:r>
            <a:endParaRPr lang="en-US" altLang="zh-CN" dirty="0"/>
          </a:p>
          <a:p>
            <a:endParaRPr lang="en-US" altLang="zh-CN" dirty="0"/>
          </a:p>
          <a:p>
            <a:r>
              <a:rPr lang="zh-CN" altLang="en-US" dirty="0"/>
              <a:t>把原串逆过来，加一个分隔符和原串拼在一起求一个后缀数组，就可以求出这个</a:t>
            </a:r>
            <a:r>
              <a:rPr lang="en-US" altLang="zh-CN" dirty="0"/>
              <a:t>LCP</a:t>
            </a:r>
            <a:r>
              <a:rPr lang="zh-CN" altLang="en-US" dirty="0"/>
              <a:t>的长度了。</a:t>
            </a:r>
          </a:p>
        </p:txBody>
      </p:sp>
    </p:spTree>
    <p:extLst>
      <p:ext uri="{BB962C8B-B14F-4D97-AF65-F5344CB8AC3E}">
        <p14:creationId xmlns:p14="http://schemas.microsoft.com/office/powerpoint/2010/main" val="4151688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例题十四</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定义函数</a:t>
                </a:r>
                <a:r>
                  <a:rPr lang="en-US" altLang="zh-CN" dirty="0"/>
                  <a:t>f(</a:t>
                </a:r>
                <a:r>
                  <a:rPr lang="en-US" altLang="zh-CN" dirty="0" err="1"/>
                  <a:t>a,b</a:t>
                </a:r>
                <a:r>
                  <a:rPr lang="en-US" altLang="zh-CN" dirty="0"/>
                  <a:t>) </a:t>
                </a:r>
                <a:r>
                  <a:rPr lang="zh-CN" altLang="en-US" dirty="0"/>
                  <a:t>，</a:t>
                </a:r>
                <a:r>
                  <a:rPr lang="en-US" altLang="zh-CN" dirty="0" err="1"/>
                  <a:t>a,b</a:t>
                </a:r>
                <a:r>
                  <a:rPr lang="zh-CN" altLang="en-US" dirty="0"/>
                  <a:t>是两个字符串，函数值是</a:t>
                </a:r>
                <a:r>
                  <a:rPr lang="en-US" altLang="zh-CN" dirty="0" err="1"/>
                  <a:t>a,b</a:t>
                </a:r>
                <a:r>
                  <a:rPr lang="zh-CN" altLang="en-US" dirty="0"/>
                  <a:t>最长公共前缀长度与最长公共后缀长度的平方和。</a:t>
                </a:r>
                <a:endParaRPr lang="en-US" altLang="zh-CN" dirty="0"/>
              </a:p>
              <a:p>
                <a:r>
                  <a:rPr lang="zh-CN" altLang="en-US" dirty="0"/>
                  <a:t>现给出一个字符串</a:t>
                </a:r>
                <a:r>
                  <a:rPr lang="en-US" altLang="zh-CN" dirty="0"/>
                  <a:t>S</a:t>
                </a:r>
                <a:r>
                  <a:rPr lang="zh-CN" altLang="en-US" dirty="0"/>
                  <a:t>，有</a:t>
                </a:r>
                <a:r>
                  <a:rPr lang="en-US" altLang="zh-CN" dirty="0"/>
                  <a:t>Q</a:t>
                </a:r>
                <a:r>
                  <a:rPr lang="zh-CN" altLang="en-US" dirty="0"/>
                  <a:t>次询问，每次询问</a:t>
                </a:r>
                <a:r>
                  <a:rPr lang="en-US" altLang="zh-CN" dirty="0"/>
                  <a:t>S</a:t>
                </a:r>
                <a:r>
                  <a:rPr lang="zh-CN" altLang="en-US" dirty="0"/>
                  <a:t>的本质不同的子串中，排名第</a:t>
                </a:r>
                <a:r>
                  <a:rPr lang="en-US" altLang="zh-CN" dirty="0" err="1"/>
                  <a:t>i</a:t>
                </a:r>
                <a:r>
                  <a:rPr lang="zh-CN" altLang="en-US" dirty="0"/>
                  <a:t>和第</a:t>
                </a:r>
                <a:r>
                  <a:rPr lang="en-US" altLang="zh-CN" dirty="0"/>
                  <a:t>j</a:t>
                </a:r>
                <a:r>
                  <a:rPr lang="zh-CN" altLang="en-US" dirty="0"/>
                  <a:t>的子串作为参数时，</a:t>
                </a:r>
                <a:r>
                  <a:rPr lang="en-US" altLang="zh-CN" dirty="0"/>
                  <a:t>f</a:t>
                </a:r>
                <a:r>
                  <a:rPr lang="zh-CN" altLang="en-US" dirty="0"/>
                  <a:t>函数的值。</a:t>
                </a:r>
                <a:endParaRPr lang="en-US" altLang="zh-CN" dirty="0"/>
              </a:p>
              <a:p>
                <a:endParaRPr lang="en-US" altLang="zh-CN" dirty="0"/>
              </a:p>
              <a:p>
                <a14:m>
                  <m:oMath xmlns:m="http://schemas.openxmlformats.org/officeDocument/2006/math">
                    <m:d>
                      <m:dPr>
                        <m:begChr m:val="|"/>
                        <m:endChr m:val="|"/>
                        <m:ctrlPr>
                          <a:rPr lang="zh-CN" altLang="en-US" i="1" smtClean="0">
                            <a:latin typeface="Cambria Math" panose="02040503050406030204" pitchFamily="18" charset="0"/>
                          </a:rPr>
                        </m:ctrlPr>
                      </m:dPr>
                      <m:e>
                        <m:r>
                          <a:rPr lang="zh-CN" altLang="en-US" i="1" smtClean="0">
                            <a:latin typeface="Cambria Math" panose="02040503050406030204" pitchFamily="18" charset="0"/>
                          </a:rPr>
                          <m:t>𝑆</m:t>
                        </m:r>
                      </m:e>
                    </m:d>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5</m:t>
                        </m:r>
                      </m:sup>
                    </m:sSup>
                    <m:r>
                      <a:rPr lang="zh-CN" altLang="en-US" i="1" smtClean="0">
                        <a:latin typeface="Cambria Math" panose="02040503050406030204" pitchFamily="18" charset="0"/>
                      </a:rPr>
                      <m:t>,</m:t>
                    </m:r>
                    <m:r>
                      <a:rPr lang="zh-CN" altLang="en-US" i="1" smtClean="0">
                        <a:latin typeface="Cambria Math" panose="02040503050406030204" pitchFamily="18" charset="0"/>
                      </a:rPr>
                      <m:t>𝑄</m:t>
                    </m:r>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5</m:t>
                        </m:r>
                      </m:sup>
                    </m:sSup>
                  </m:oMath>
                </a14:m>
                <a:r>
                  <a:rPr lang="zh-CN" altLang="en-US" dirty="0"/>
                  <a:t>。</a:t>
                </a: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7676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例题十四</a:t>
            </a:r>
          </a:p>
        </p:txBody>
      </p:sp>
      <p:sp>
        <p:nvSpPr>
          <p:cNvPr id="3" name="内容占位符 2"/>
          <p:cNvSpPr>
            <a:spLocks noGrp="1"/>
          </p:cNvSpPr>
          <p:nvPr>
            <p:ph idx="1"/>
          </p:nvPr>
        </p:nvSpPr>
        <p:spPr/>
        <p:txBody>
          <a:bodyPr/>
          <a:lstStyle/>
          <a:p>
            <a:r>
              <a:rPr lang="zh-CN" altLang="en-US" dirty="0"/>
              <a:t>首先我们需要找出本质不同的子串中排名第</a:t>
            </a:r>
            <a:r>
              <a:rPr lang="en-US" altLang="zh-CN" dirty="0" err="1"/>
              <a:t>i</a:t>
            </a:r>
            <a:r>
              <a:rPr lang="zh-CN" altLang="en-US" dirty="0"/>
              <a:t>的子串。</a:t>
            </a:r>
            <a:endParaRPr lang="en-US" altLang="zh-CN" dirty="0"/>
          </a:p>
          <a:p>
            <a:endParaRPr lang="en-US" altLang="zh-CN" dirty="0"/>
          </a:p>
          <a:p>
            <a:r>
              <a:rPr lang="zh-CN" altLang="en-US" dirty="0"/>
              <a:t>对于以</a:t>
            </a:r>
            <a:r>
              <a:rPr lang="en-US" altLang="zh-CN" dirty="0" err="1"/>
              <a:t>sa</a:t>
            </a:r>
            <a:r>
              <a:rPr lang="en-US" altLang="zh-CN" dirty="0"/>
              <a:t>[</a:t>
            </a:r>
            <a:r>
              <a:rPr lang="en-US" altLang="zh-CN" dirty="0" err="1"/>
              <a:t>i</a:t>
            </a:r>
            <a:r>
              <a:rPr lang="en-US" altLang="zh-CN" dirty="0"/>
              <a:t>]</a:t>
            </a:r>
            <a:r>
              <a:rPr lang="zh-CN" altLang="en-US" dirty="0"/>
              <a:t>起始的子串来说，与前面的子串本质不同的有       </a:t>
            </a:r>
            <a:r>
              <a:rPr lang="en-US" altLang="zh-CN" dirty="0"/>
              <a:t>(</a:t>
            </a:r>
            <a:r>
              <a:rPr lang="en-US" altLang="zh-CN" dirty="0" err="1"/>
              <a:t>len-sa</a:t>
            </a:r>
            <a:r>
              <a:rPr lang="en-US" altLang="zh-CN" dirty="0"/>
              <a:t>[</a:t>
            </a:r>
            <a:r>
              <a:rPr lang="en-US" altLang="zh-CN" dirty="0" err="1"/>
              <a:t>i</a:t>
            </a:r>
            <a:r>
              <a:rPr lang="en-US" altLang="zh-CN" dirty="0"/>
              <a:t>]+1)-Height[</a:t>
            </a:r>
            <a:r>
              <a:rPr lang="en-US" altLang="zh-CN" dirty="0" err="1"/>
              <a:t>i</a:t>
            </a:r>
            <a:r>
              <a:rPr lang="en-US" altLang="zh-CN" dirty="0"/>
              <a:t>]</a:t>
            </a:r>
            <a:r>
              <a:rPr lang="zh-CN" altLang="en-US" dirty="0"/>
              <a:t>个。并且这些子串的大小关系是顺次排好的。</a:t>
            </a:r>
            <a:endParaRPr lang="en-US" altLang="zh-CN" dirty="0"/>
          </a:p>
          <a:p>
            <a:endParaRPr lang="en-US" altLang="zh-CN" dirty="0"/>
          </a:p>
          <a:p>
            <a:r>
              <a:rPr lang="zh-CN" altLang="en-US" dirty="0"/>
              <a:t>这样我们可以通过前缀和加二分找到排名第</a:t>
            </a:r>
            <a:r>
              <a:rPr lang="en-US" altLang="zh-CN" dirty="0" err="1"/>
              <a:t>i</a:t>
            </a:r>
            <a:r>
              <a:rPr lang="zh-CN" altLang="en-US" dirty="0"/>
              <a:t>的子串是谁。</a:t>
            </a:r>
            <a:endParaRPr lang="en-US" altLang="zh-CN" dirty="0"/>
          </a:p>
          <a:p>
            <a:endParaRPr lang="en-US" altLang="zh-CN" dirty="0"/>
          </a:p>
          <a:p>
            <a:r>
              <a:rPr lang="zh-CN" altLang="en-US" dirty="0"/>
              <a:t>然后利用</a:t>
            </a:r>
            <a:r>
              <a:rPr lang="en-US" altLang="zh-CN" dirty="0"/>
              <a:t>Height</a:t>
            </a:r>
            <a:r>
              <a:rPr lang="zh-CN" altLang="en-US" dirty="0"/>
              <a:t>数组求</a:t>
            </a:r>
            <a:r>
              <a:rPr lang="en-US" altLang="zh-CN" dirty="0"/>
              <a:t>LCP</a:t>
            </a:r>
            <a:r>
              <a:rPr lang="zh-CN" altLang="en-US" dirty="0"/>
              <a:t>与</a:t>
            </a:r>
            <a:r>
              <a:rPr lang="en-US" altLang="zh-CN" dirty="0"/>
              <a:t>LCS</a:t>
            </a:r>
            <a:r>
              <a:rPr lang="zh-CN" altLang="en-US" dirty="0"/>
              <a:t>就可以计算出答案了。</a:t>
            </a:r>
          </a:p>
        </p:txBody>
      </p:sp>
    </p:spTree>
    <p:extLst>
      <p:ext uri="{BB962C8B-B14F-4D97-AF65-F5344CB8AC3E}">
        <p14:creationId xmlns:p14="http://schemas.microsoft.com/office/powerpoint/2010/main" val="1012454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例题十五</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，求长度最长的出现了至少</a:t>
                </a:r>
                <a:r>
                  <a:rPr lang="en-US" altLang="zh-CN" dirty="0"/>
                  <a:t>K</a:t>
                </a:r>
                <a:r>
                  <a:rPr lang="zh-CN" altLang="en-US" dirty="0"/>
                  <a:t>次的子串的长度。</a:t>
                </a:r>
                <a:endParaRPr lang="en-US" altLang="zh-CN" dirty="0"/>
              </a:p>
              <a:p>
                <a:endParaRPr lang="en-US" altLang="zh-CN" dirty="0"/>
              </a:p>
              <a:p>
                <a14:m>
                  <m:oMath xmlns:m="http://schemas.openxmlformats.org/officeDocument/2006/math">
                    <m:d>
                      <m:dPr>
                        <m:begChr m:val="|"/>
                        <m:endChr m:val="|"/>
                        <m:ctrlPr>
                          <a:rPr lang="zh-CN" altLang="en-US" i="1" smtClean="0">
                            <a:latin typeface="Cambria Math" panose="02040503050406030204" pitchFamily="18" charset="0"/>
                          </a:rPr>
                        </m:ctrlPr>
                      </m:dPr>
                      <m:e>
                        <m:r>
                          <a:rPr lang="zh-CN" altLang="en-US" i="1" smtClean="0">
                            <a:latin typeface="Cambria Math" panose="02040503050406030204" pitchFamily="18" charset="0"/>
                          </a:rPr>
                          <m:t>𝑆</m:t>
                        </m:r>
                      </m:e>
                    </m:d>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5</m:t>
                        </m:r>
                      </m:sup>
                    </m:sSup>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26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给你一个包含</a:t>
                </a:r>
                <a:r>
                  <a:rPr lang="en-US" altLang="zh-CN" dirty="0"/>
                  <a:t>n</a:t>
                </a:r>
                <a:r>
                  <a:rPr lang="zh-CN" altLang="en-US" dirty="0"/>
                  <a:t>个字符串的字典，给出</a:t>
                </a:r>
                <a:r>
                  <a:rPr lang="en-US" altLang="zh-CN" dirty="0"/>
                  <a:t>m</a:t>
                </a:r>
                <a:r>
                  <a:rPr lang="zh-CN" altLang="en-US" dirty="0"/>
                  <a:t>次询问。每次询问输入一个字符串，如果这个字符串在字典里出现了，那么输出这个字符串，否则输出这个字符串任意加上、删去、改变一个字符后的字符串中在字典中出现的字典序最小的那个。</a:t>
                </a:r>
                <a:endParaRPr lang="en-US" altLang="zh-CN" dirty="0"/>
              </a:p>
              <a:p>
                <a:endParaRPr lang="en-US" altLang="zh-CN" dirty="0"/>
              </a:p>
              <a:p>
                <a14:m>
                  <m:oMath xmlns:m="http://schemas.openxmlformats.org/officeDocument/2006/math">
                    <m:r>
                      <a:rPr lang="zh-CN" altLang="en-US" i="1" dirty="0" smtClean="0">
                        <a:latin typeface="Cambria Math" panose="02040503050406030204" pitchFamily="18" charset="0"/>
                      </a:rPr>
                      <m:t>𝑛</m:t>
                    </m:r>
                    <m:r>
                      <a:rPr lang="zh-CN" altLang="en-US" i="1" dirty="0" smtClean="0">
                        <a:latin typeface="Cambria Math" panose="02040503050406030204" pitchFamily="18" charset="0"/>
                      </a:rPr>
                      <m:t>≤</m:t>
                    </m:r>
                    <m:sSup>
                      <m:sSupPr>
                        <m:ctrlPr>
                          <a:rPr lang="zh-CN" altLang="en-US" i="1" dirty="0" smtClean="0">
                            <a:latin typeface="Cambria Math" panose="02040503050406030204" pitchFamily="18" charset="0"/>
                          </a:rPr>
                        </m:ctrlPr>
                      </m:sSupPr>
                      <m:e>
                        <m:r>
                          <a:rPr lang="zh-CN" altLang="en-US" i="1" dirty="0" smtClean="0">
                            <a:latin typeface="Cambria Math" panose="02040503050406030204" pitchFamily="18" charset="0"/>
                          </a:rPr>
                          <m:t>10</m:t>
                        </m:r>
                      </m:e>
                      <m:sup>
                        <m:r>
                          <a:rPr lang="zh-CN" altLang="en-US" i="1" dirty="0" smtClean="0">
                            <a:latin typeface="Cambria Math" panose="02040503050406030204" pitchFamily="18" charset="0"/>
                          </a:rPr>
                          <m:t>5</m:t>
                        </m:r>
                      </m:sup>
                    </m:sSup>
                    <m:r>
                      <a:rPr lang="zh-CN" altLang="en-US" i="1" dirty="0">
                        <a:latin typeface="Cambria Math" panose="02040503050406030204" pitchFamily="18" charset="0"/>
                      </a:rPr>
                      <m:t>，</m:t>
                    </m:r>
                    <m:r>
                      <a:rPr lang="zh-CN" altLang="en-US" i="1" dirty="0" smtClean="0">
                        <a:latin typeface="Cambria Math" panose="02040503050406030204" pitchFamily="18" charset="0"/>
                      </a:rPr>
                      <m:t>𝑚</m:t>
                    </m:r>
                    <m:r>
                      <a:rPr lang="zh-CN" altLang="en-US" i="0" dirty="0" smtClean="0">
                        <a:latin typeface="Cambria Math" panose="02040503050406030204" pitchFamily="18" charset="0"/>
                      </a:rPr>
                      <m:t>≤</m:t>
                    </m:r>
                    <m:sSup>
                      <m:sSupPr>
                        <m:ctrlPr>
                          <a:rPr lang="zh-CN" altLang="en-US" i="1" dirty="0" smtClean="0">
                            <a:latin typeface="Cambria Math" panose="02040503050406030204" pitchFamily="18" charset="0"/>
                          </a:rPr>
                        </m:ctrlPr>
                      </m:sSupPr>
                      <m:e>
                        <m:r>
                          <a:rPr lang="zh-CN" altLang="en-US" i="0" dirty="0" smtClean="0">
                            <a:latin typeface="Cambria Math" panose="02040503050406030204" pitchFamily="18" charset="0"/>
                          </a:rPr>
                          <m:t>10</m:t>
                        </m:r>
                      </m:e>
                      <m:sup>
                        <m:r>
                          <a:rPr lang="zh-CN" altLang="en-US" i="0" dirty="0" smtClean="0">
                            <a:latin typeface="Cambria Math" panose="02040503050406030204" pitchFamily="18" charset="0"/>
                          </a:rPr>
                          <m:t>4</m:t>
                        </m:r>
                      </m:sup>
                    </m:sSup>
                  </m:oMath>
                </a14:m>
                <a:r>
                  <a:rPr lang="zh-CN" altLang="en-US" dirty="0"/>
                  <a:t>，字符串长度不超过</a:t>
                </a:r>
                <a:r>
                  <a:rPr lang="en-US" altLang="zh-CN" dirty="0"/>
                  <a:t>10</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003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例题十五</a:t>
            </a:r>
          </a:p>
        </p:txBody>
      </p:sp>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，求长度最长的出现了至少</a:t>
            </a:r>
            <a:r>
              <a:rPr lang="en-US" altLang="zh-CN" dirty="0"/>
              <a:t>K</a:t>
            </a:r>
            <a:r>
              <a:rPr lang="zh-CN" altLang="en-US" dirty="0"/>
              <a:t>次的子串的长度。</a:t>
            </a:r>
            <a:endParaRPr lang="en-US" altLang="zh-CN" dirty="0"/>
          </a:p>
          <a:p>
            <a:endParaRPr lang="en-US" altLang="zh-CN" dirty="0"/>
          </a:p>
          <a:p>
            <a:r>
              <a:rPr lang="zh-CN" altLang="en-US" dirty="0"/>
              <a:t>求后缀数组，答案串出现的起始位置一定是</a:t>
            </a:r>
            <a:r>
              <a:rPr lang="en-US" altLang="zh-CN" dirty="0" err="1"/>
              <a:t>sa</a:t>
            </a:r>
            <a:r>
              <a:rPr lang="zh-CN" altLang="en-US" dirty="0"/>
              <a:t>中连续的一段。那么我们求出所有的长度为</a:t>
            </a:r>
            <a:r>
              <a:rPr lang="en-US" altLang="zh-CN" dirty="0"/>
              <a:t>K</a:t>
            </a:r>
            <a:r>
              <a:rPr lang="zh-CN" altLang="en-US" dirty="0"/>
              <a:t>的区间的</a:t>
            </a:r>
            <a:r>
              <a:rPr lang="en-US" altLang="zh-CN" dirty="0"/>
              <a:t>LCP</a:t>
            </a:r>
            <a:r>
              <a:rPr lang="zh-CN" altLang="en-US" dirty="0"/>
              <a:t>，取出最大值就是答案。用单调队列维护区间最小值，扫一遍就好了。</a:t>
            </a:r>
          </a:p>
        </p:txBody>
      </p:sp>
    </p:spTree>
    <p:extLst>
      <p:ext uri="{BB962C8B-B14F-4D97-AF65-F5344CB8AC3E}">
        <p14:creationId xmlns:p14="http://schemas.microsoft.com/office/powerpoint/2010/main" val="940316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例题十六</a:t>
            </a:r>
          </a:p>
        </p:txBody>
      </p:sp>
      <p:sp>
        <p:nvSpPr>
          <p:cNvPr id="3" name="内容占位符 2"/>
          <p:cNvSpPr>
            <a:spLocks noGrp="1"/>
          </p:cNvSpPr>
          <p:nvPr>
            <p:ph idx="1"/>
          </p:nvPr>
        </p:nvSpPr>
        <p:spPr/>
        <p:txBody>
          <a:bodyPr/>
          <a:lstStyle/>
          <a:p>
            <a:r>
              <a:rPr lang="zh-CN" altLang="en-US" dirty="0"/>
              <a:t>给出</a:t>
            </a:r>
            <a:r>
              <a:rPr lang="en-US" altLang="zh-CN" dirty="0"/>
              <a:t>n</a:t>
            </a:r>
            <a:r>
              <a:rPr lang="zh-CN" altLang="en-US" dirty="0"/>
              <a:t>个字符串，求这些字符串的最长公共字串。</a:t>
            </a:r>
            <a:endParaRPr lang="en-US" altLang="zh-CN" dirty="0"/>
          </a:p>
          <a:p>
            <a:endParaRPr lang="en-US" altLang="zh-CN" dirty="0"/>
          </a:p>
          <a:p>
            <a:r>
              <a:rPr lang="zh-CN" altLang="en-US" dirty="0"/>
              <a:t>输入总长不超过</a:t>
            </a:r>
            <a:r>
              <a:rPr lang="en-US" altLang="zh-CN" dirty="0"/>
              <a:t>100,000</a:t>
            </a:r>
            <a:endParaRPr lang="zh-CN" altLang="en-US" dirty="0"/>
          </a:p>
        </p:txBody>
      </p:sp>
    </p:spTree>
    <p:extLst>
      <p:ext uri="{BB962C8B-B14F-4D97-AF65-F5344CB8AC3E}">
        <p14:creationId xmlns:p14="http://schemas.microsoft.com/office/powerpoint/2010/main" val="1150502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例题十六</a:t>
            </a:r>
          </a:p>
        </p:txBody>
      </p:sp>
      <p:sp>
        <p:nvSpPr>
          <p:cNvPr id="3" name="内容占位符 2"/>
          <p:cNvSpPr>
            <a:spLocks noGrp="1"/>
          </p:cNvSpPr>
          <p:nvPr>
            <p:ph idx="1"/>
          </p:nvPr>
        </p:nvSpPr>
        <p:spPr/>
        <p:txBody>
          <a:bodyPr/>
          <a:lstStyle/>
          <a:p>
            <a:r>
              <a:rPr lang="zh-CN" altLang="en-US" dirty="0"/>
              <a:t>给出</a:t>
            </a:r>
            <a:r>
              <a:rPr lang="en-US" altLang="zh-CN" dirty="0"/>
              <a:t>n</a:t>
            </a:r>
            <a:r>
              <a:rPr lang="zh-CN" altLang="en-US" dirty="0"/>
              <a:t>个字符串，求这些字符串的最长公共字串。</a:t>
            </a:r>
            <a:endParaRPr lang="en-US" altLang="zh-CN" dirty="0"/>
          </a:p>
          <a:p>
            <a:endParaRPr lang="en-US" altLang="zh-CN" dirty="0"/>
          </a:p>
          <a:p>
            <a:r>
              <a:rPr lang="zh-CN" altLang="en-US" dirty="0"/>
              <a:t>把所有串拼起来求后缀数组，二分答案</a:t>
            </a:r>
            <a:r>
              <a:rPr lang="en-US" altLang="zh-CN" dirty="0"/>
              <a:t>L</a:t>
            </a:r>
            <a:r>
              <a:rPr lang="zh-CN" altLang="en-US" dirty="0"/>
              <a:t>，所有</a:t>
            </a:r>
            <a:r>
              <a:rPr lang="en-US" altLang="zh-CN" dirty="0"/>
              <a:t>Height</a:t>
            </a:r>
            <a:r>
              <a:rPr lang="zh-CN" altLang="en-US" dirty="0"/>
              <a:t>小于</a:t>
            </a:r>
            <a:r>
              <a:rPr lang="en-US" altLang="zh-CN" dirty="0"/>
              <a:t>L</a:t>
            </a:r>
            <a:r>
              <a:rPr lang="zh-CN" altLang="en-US" dirty="0"/>
              <a:t>的地方把</a:t>
            </a:r>
            <a:r>
              <a:rPr lang="en-US" altLang="zh-CN" dirty="0" err="1"/>
              <a:t>sa</a:t>
            </a:r>
            <a:r>
              <a:rPr lang="zh-CN" altLang="en-US" dirty="0"/>
              <a:t>数组分成了一些段，看每一段里是否存在了所有字符串里至少一个合法位置。</a:t>
            </a:r>
          </a:p>
        </p:txBody>
      </p:sp>
    </p:spTree>
    <p:extLst>
      <p:ext uri="{BB962C8B-B14F-4D97-AF65-F5344CB8AC3E}">
        <p14:creationId xmlns:p14="http://schemas.microsoft.com/office/powerpoint/2010/main" val="3042965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例题十七</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给出一个字符串</a:t>
                </a:r>
                <a:r>
                  <a:rPr lang="en-US" altLang="zh-CN" dirty="0"/>
                  <a:t>S</a:t>
                </a:r>
                <a:r>
                  <a:rPr lang="zh-CN" altLang="en-US" dirty="0"/>
                  <a:t>，令</a:t>
                </a:r>
                <a:r>
                  <a:rPr lang="en-US" altLang="zh-CN" dirty="0" err="1"/>
                  <a:t>Ti</a:t>
                </a:r>
                <a:r>
                  <a:rPr lang="zh-CN" altLang="en-US" dirty="0"/>
                  <a:t>表示</a:t>
                </a:r>
                <a:r>
                  <a:rPr lang="en-US" altLang="zh-CN" dirty="0"/>
                  <a:t>S</a:t>
                </a:r>
                <a:r>
                  <a:rPr lang="zh-CN" altLang="en-US" dirty="0"/>
                  <a:t>的以</a:t>
                </a:r>
                <a:r>
                  <a:rPr lang="en-US" altLang="zh-CN" dirty="0" err="1"/>
                  <a:t>i</a:t>
                </a:r>
                <a:r>
                  <a:rPr lang="zh-CN" altLang="en-US" dirty="0"/>
                  <a:t>为起始的后缀，求</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𝑇𝑗</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𝑙𝑐𝑝</m:t>
                            </m:r>
                            <m:r>
                              <a:rPr lang="en-US" altLang="zh-CN" b="0" i="1" smtClean="0">
                                <a:latin typeface="Cambria Math" panose="02040503050406030204" pitchFamily="18" charset="0"/>
                              </a:rPr>
                              <m:t>(</m:t>
                            </m:r>
                            <m:r>
                              <a:rPr lang="en-US" altLang="zh-CN" b="0" i="1" smtClean="0">
                                <a:latin typeface="Cambria Math" panose="02040503050406030204" pitchFamily="18" charset="0"/>
                              </a:rPr>
                              <m:t>𝑇𝑖</m:t>
                            </m:r>
                            <m:r>
                              <a:rPr lang="en-US" altLang="zh-CN" b="0" i="1" smtClean="0">
                                <a:latin typeface="Cambria Math" panose="02040503050406030204" pitchFamily="18" charset="0"/>
                              </a:rPr>
                              <m:t>,</m:t>
                            </m:r>
                            <m:r>
                              <a:rPr lang="en-US" altLang="zh-CN" b="0" i="1" smtClean="0">
                                <a:latin typeface="Cambria Math" panose="02040503050406030204" pitchFamily="18" charset="0"/>
                              </a:rPr>
                              <m:t>𝑇𝑗</m:t>
                            </m:r>
                            <m:r>
                              <a:rPr lang="en-US" altLang="zh-CN" b="0" i="1" smtClean="0">
                                <a:latin typeface="Cambria Math" panose="02040503050406030204" pitchFamily="18" charset="0"/>
                              </a:rPr>
                              <m:t>)</m:t>
                            </m:r>
                          </m:e>
                        </m:nary>
                      </m:e>
                    </m:nary>
                  </m:oMath>
                </a14:m>
                <a:endParaRPr lang="en-US" altLang="zh-CN" dirty="0"/>
              </a:p>
              <a:p>
                <a:endParaRPr lang="en-US" altLang="zh-CN" dirty="0"/>
              </a:p>
              <a:p>
                <a14:m>
                  <m:oMath xmlns:m="http://schemas.openxmlformats.org/officeDocument/2006/math">
                    <m:r>
                      <a:rPr lang="en-US" altLang="zh-CN" i="1" dirty="0">
                        <a:latin typeface="Cambria Math" panose="02040503050406030204" pitchFamily="18" charset="0"/>
                      </a:rPr>
                      <m:t>|</m:t>
                    </m:r>
                    <m:r>
                      <a:rPr lang="en-US" altLang="zh-CN" b="0" i="1" dirty="0" smtClean="0">
                        <a:latin typeface="Cambria Math" panose="02040503050406030204" pitchFamily="18" charset="0"/>
                      </a:rPr>
                      <m:t>𝑆</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10</m:t>
                        </m:r>
                      </m:e>
                      <m:sup>
                        <m:r>
                          <a:rPr lang="en-US" altLang="zh-CN" b="0" i="1" dirty="0" smtClean="0">
                            <a:latin typeface="Cambria Math" panose="02040503050406030204" pitchFamily="18" charset="0"/>
                            <a:ea typeface="Cambria Math" panose="02040503050406030204" pitchFamily="18" charset="0"/>
                          </a:rPr>
                          <m:t>5</m:t>
                        </m:r>
                      </m:sup>
                    </m:sSup>
                  </m:oMath>
                </a14:m>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0987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例题十七</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a:t>给出一个字符串</a:t>
                </a:r>
                <a:r>
                  <a:rPr lang="en-US" altLang="zh-CN" dirty="0"/>
                  <a:t>S</a:t>
                </a:r>
                <a:r>
                  <a:rPr lang="zh-CN" altLang="en-US" dirty="0"/>
                  <a:t>，令</a:t>
                </a:r>
                <a:r>
                  <a:rPr lang="en-US" altLang="zh-CN" dirty="0" err="1"/>
                  <a:t>Ti</a:t>
                </a:r>
                <a:r>
                  <a:rPr lang="zh-CN" altLang="en-US" dirty="0"/>
                  <a:t>表示</a:t>
                </a:r>
                <a:r>
                  <a:rPr lang="en-US" altLang="zh-CN" dirty="0"/>
                  <a:t>S</a:t>
                </a:r>
                <a:r>
                  <a:rPr lang="zh-CN" altLang="en-US" dirty="0"/>
                  <a:t>的以</a:t>
                </a:r>
                <a:r>
                  <a:rPr lang="en-US" altLang="zh-CN" dirty="0" err="1"/>
                  <a:t>i</a:t>
                </a:r>
                <a:r>
                  <a:rPr lang="zh-CN" altLang="en-US" dirty="0"/>
                  <a:t>为起始的后缀，求</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𝑇𝑗</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𝑙𝑐𝑝</m:t>
                            </m:r>
                            <m:r>
                              <a:rPr lang="en-US" altLang="zh-CN" b="0" i="1" smtClean="0">
                                <a:latin typeface="Cambria Math" panose="02040503050406030204" pitchFamily="18" charset="0"/>
                              </a:rPr>
                              <m:t>(</m:t>
                            </m:r>
                            <m:r>
                              <a:rPr lang="en-US" altLang="zh-CN" b="0" i="1" smtClean="0">
                                <a:latin typeface="Cambria Math" panose="02040503050406030204" pitchFamily="18" charset="0"/>
                              </a:rPr>
                              <m:t>𝑇𝑖</m:t>
                            </m:r>
                            <m:r>
                              <a:rPr lang="en-US" altLang="zh-CN" b="0" i="1" smtClean="0">
                                <a:latin typeface="Cambria Math" panose="02040503050406030204" pitchFamily="18" charset="0"/>
                              </a:rPr>
                              <m:t>,</m:t>
                            </m:r>
                            <m:r>
                              <a:rPr lang="en-US" altLang="zh-CN" b="0" i="1" smtClean="0">
                                <a:latin typeface="Cambria Math" panose="02040503050406030204" pitchFamily="18" charset="0"/>
                              </a:rPr>
                              <m:t>𝑇𝑗</m:t>
                            </m:r>
                            <m:r>
                              <a:rPr lang="en-US" altLang="zh-CN" b="0" i="1" smtClean="0">
                                <a:latin typeface="Cambria Math" panose="02040503050406030204" pitchFamily="18" charset="0"/>
                              </a:rPr>
                              <m:t>)</m:t>
                            </m:r>
                          </m:e>
                        </m:nary>
                      </m:e>
                    </m:nary>
                  </m:oMath>
                </a14:m>
                <a:endParaRPr lang="en-US" altLang="zh-CN" dirty="0"/>
              </a:p>
              <a:p>
                <a:endParaRPr lang="en-US" altLang="zh-CN" dirty="0"/>
              </a:p>
              <a:p>
                <a:r>
                  <a:rPr lang="zh-CN" altLang="en-US" dirty="0"/>
                  <a:t>先求出后缀数组，我们只要求出</a:t>
                </a:r>
                <a14:m>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𝑙𝑐𝑝</m:t>
                            </m:r>
                            <m:r>
                              <a:rPr lang="en-US" altLang="zh-CN" i="1">
                                <a:latin typeface="Cambria Math" panose="02040503050406030204" pitchFamily="18" charset="0"/>
                              </a:rPr>
                              <m:t>(</m:t>
                            </m:r>
                            <m:r>
                              <a:rPr lang="en-US" altLang="zh-CN" i="1">
                                <a:latin typeface="Cambria Math" panose="02040503050406030204" pitchFamily="18" charset="0"/>
                              </a:rPr>
                              <m:t>𝑇𝑖</m:t>
                            </m:r>
                            <m:r>
                              <a:rPr lang="en-US" altLang="zh-CN" i="1">
                                <a:latin typeface="Cambria Math" panose="02040503050406030204" pitchFamily="18" charset="0"/>
                              </a:rPr>
                              <m:t>,</m:t>
                            </m:r>
                            <m:r>
                              <a:rPr lang="en-US" altLang="zh-CN" i="1">
                                <a:latin typeface="Cambria Math" panose="02040503050406030204" pitchFamily="18" charset="0"/>
                              </a:rPr>
                              <m:t>𝑇𝑗</m:t>
                            </m:r>
                            <m:r>
                              <a:rPr lang="en-US" altLang="zh-CN" i="1">
                                <a:latin typeface="Cambria Math" panose="02040503050406030204" pitchFamily="18" charset="0"/>
                              </a:rPr>
                              <m:t>)</m:t>
                            </m:r>
                          </m:e>
                        </m:nary>
                      </m:e>
                    </m:nary>
                  </m:oMath>
                </a14:m>
                <a:r>
                  <a:rPr lang="zh-CN" altLang="en-US" dirty="0"/>
                  <a:t>就好了。对于一个</a:t>
                </a:r>
                <a:r>
                  <a:rPr lang="en-US" altLang="zh-CN" dirty="0"/>
                  <a:t>Height</a:t>
                </a:r>
                <a:r>
                  <a:rPr lang="zh-CN" altLang="en-US" dirty="0"/>
                  <a:t>数组里的元素，我们找出他在哪些段是最小值，也就是求出它左右比它小的第一个元素。</a:t>
                </a:r>
                <a:endParaRPr lang="en-US" altLang="zh-CN" dirty="0"/>
              </a:p>
              <a:p>
                <a:endParaRPr lang="en-US" altLang="zh-CN" dirty="0"/>
              </a:p>
              <a:p>
                <a:r>
                  <a:rPr lang="zh-CN" altLang="en-US" dirty="0"/>
                  <a:t>注意相同的</a:t>
                </a:r>
                <a:r>
                  <a:rPr lang="en-US" altLang="zh-CN" dirty="0"/>
                  <a:t>Height</a:t>
                </a:r>
                <a:r>
                  <a:rPr lang="zh-CN" altLang="en-US" dirty="0"/>
                  <a:t>造成的重复计数。</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0248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后缀自动机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也就是识别一个字符串所有后缀的自动机，相应的它也可以识别这个字符串的所有子串。</a:t>
                </a:r>
                <a:endParaRPr lang="en-US" altLang="zh-CN" dirty="0"/>
              </a:p>
              <a:p>
                <a:endParaRPr lang="en-US" altLang="zh-CN" dirty="0"/>
              </a:p>
              <a:p>
                <a:r>
                  <a:rPr lang="zh-CN" altLang="en-US" dirty="0"/>
                  <a:t>朴素的想法：</a:t>
                </a:r>
                <a:r>
                  <a:rPr lang="en-US" altLang="zh-CN" dirty="0" err="1"/>
                  <a:t>Trie</a:t>
                </a:r>
                <a:r>
                  <a:rPr lang="zh-CN" altLang="en-US" dirty="0"/>
                  <a:t>树把所有后缀都插进去就好了。</a:t>
                </a:r>
                <a:endParaRPr lang="en-US" altLang="zh-CN" dirty="0"/>
              </a:p>
              <a:p>
                <a:r>
                  <a:rPr lang="zh-CN" altLang="en-US" dirty="0"/>
                  <a:t>时间和空间复杂度都是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1162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换一个思路</a:t>
            </a:r>
          </a:p>
        </p:txBody>
      </p:sp>
      <p:sp>
        <p:nvSpPr>
          <p:cNvPr id="3" name="内容占位符 2"/>
          <p:cNvSpPr>
            <a:spLocks noGrp="1"/>
          </p:cNvSpPr>
          <p:nvPr>
            <p:ph idx="1"/>
          </p:nvPr>
        </p:nvSpPr>
        <p:spPr/>
        <p:txBody>
          <a:bodyPr/>
          <a:lstStyle/>
          <a:p>
            <a:r>
              <a:rPr lang="zh-CN" altLang="en-US" dirty="0"/>
              <a:t>我们给每个节点虚拟一个右端点集合</a:t>
            </a:r>
            <a:r>
              <a:rPr lang="en-US" altLang="zh-CN" dirty="0"/>
              <a:t>(Right</a:t>
            </a:r>
            <a:r>
              <a:rPr lang="zh-CN" altLang="en-US" dirty="0"/>
              <a:t>集合</a:t>
            </a:r>
            <a:r>
              <a:rPr lang="en-US" altLang="zh-CN" dirty="0"/>
              <a:t>)</a:t>
            </a:r>
            <a:r>
              <a:rPr lang="zh-CN" altLang="en-US" dirty="0"/>
              <a:t>，并且给一个</a:t>
            </a:r>
            <a:r>
              <a:rPr lang="en-US" altLang="zh-CN" dirty="0"/>
              <a:t>[L,R]</a:t>
            </a:r>
            <a:r>
              <a:rPr lang="zh-CN" altLang="en-US" dirty="0"/>
              <a:t>。表示如果字符串</a:t>
            </a:r>
            <a:r>
              <a:rPr lang="en-US" altLang="zh-CN" dirty="0"/>
              <a:t>S</a:t>
            </a:r>
            <a:r>
              <a:rPr lang="zh-CN" altLang="en-US" dirty="0"/>
              <a:t>长度在</a:t>
            </a:r>
            <a:r>
              <a:rPr lang="en-US" altLang="zh-CN" dirty="0"/>
              <a:t>[L,R]</a:t>
            </a:r>
            <a:r>
              <a:rPr lang="zh-CN" altLang="en-US" dirty="0"/>
              <a:t>，并且</a:t>
            </a:r>
            <a:r>
              <a:rPr lang="en-US" altLang="zh-CN" dirty="0"/>
              <a:t>S</a:t>
            </a:r>
            <a:r>
              <a:rPr lang="zh-CN" altLang="en-US" dirty="0"/>
              <a:t>能和</a:t>
            </a:r>
            <a:r>
              <a:rPr lang="en-US" altLang="zh-CN" dirty="0"/>
              <a:t>Right</a:t>
            </a:r>
            <a:r>
              <a:rPr lang="zh-CN" altLang="en-US" dirty="0"/>
              <a:t>集合中的某一个点为右端点的子串匹配，那么</a:t>
            </a:r>
            <a:r>
              <a:rPr lang="en-US" altLang="zh-CN" dirty="0"/>
              <a:t>S</a:t>
            </a:r>
            <a:r>
              <a:rPr lang="zh-CN" altLang="en-US" dirty="0"/>
              <a:t>这个字符串就在原串的</a:t>
            </a:r>
            <a:r>
              <a:rPr lang="en-US" altLang="zh-CN" dirty="0"/>
              <a:t>Right</a:t>
            </a:r>
            <a:r>
              <a:rPr lang="zh-CN" altLang="en-US" dirty="0"/>
              <a:t>集合中的点为右端点的位置出现过，并且不在除此之外的位置出现。</a:t>
            </a:r>
            <a:endParaRPr lang="en-US" altLang="zh-CN" dirty="0"/>
          </a:p>
          <a:p>
            <a:endParaRPr lang="en-US" altLang="zh-CN" dirty="0"/>
          </a:p>
          <a:p>
            <a:r>
              <a:rPr lang="zh-CN" altLang="en-US" dirty="0"/>
              <a:t>如果我们构建出来了这样的一个自动机，那么它就是一个可以识别所有后缀与子串的自动机。</a:t>
            </a:r>
            <a:endParaRPr lang="en-US" altLang="zh-CN" dirty="0"/>
          </a:p>
        </p:txBody>
      </p:sp>
    </p:spTree>
    <p:extLst>
      <p:ext uri="{BB962C8B-B14F-4D97-AF65-F5344CB8AC3E}">
        <p14:creationId xmlns:p14="http://schemas.microsoft.com/office/powerpoint/2010/main" val="2579416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Right</a:t>
            </a:r>
            <a:r>
              <a:rPr lang="zh-CN" altLang="en-US" dirty="0"/>
              <a:t>集合的性质</a:t>
            </a:r>
          </a:p>
        </p:txBody>
      </p:sp>
      <p:sp>
        <p:nvSpPr>
          <p:cNvPr id="3" name="内容占位符 2"/>
          <p:cNvSpPr>
            <a:spLocks noGrp="1"/>
          </p:cNvSpPr>
          <p:nvPr>
            <p:ph idx="1"/>
          </p:nvPr>
        </p:nvSpPr>
        <p:spPr/>
        <p:txBody>
          <a:bodyPr/>
          <a:lstStyle/>
          <a:p>
            <a:r>
              <a:rPr lang="zh-CN" altLang="en-US" dirty="0"/>
              <a:t>每个点都会出现在至少一个</a:t>
            </a:r>
            <a:r>
              <a:rPr lang="en-US" altLang="zh-CN" dirty="0"/>
              <a:t>Right</a:t>
            </a:r>
            <a:r>
              <a:rPr lang="zh-CN" altLang="en-US" dirty="0"/>
              <a:t>集合中。</a:t>
            </a:r>
            <a:endParaRPr lang="en-US" altLang="zh-CN" dirty="0"/>
          </a:p>
          <a:p>
            <a:endParaRPr lang="en-US" altLang="zh-CN" dirty="0"/>
          </a:p>
          <a:p>
            <a:r>
              <a:rPr lang="zh-CN" altLang="en-US" dirty="0"/>
              <a:t>一个</a:t>
            </a:r>
            <a:r>
              <a:rPr lang="en-US" altLang="zh-CN" dirty="0"/>
              <a:t>Right</a:t>
            </a:r>
            <a:r>
              <a:rPr lang="zh-CN" altLang="en-US" dirty="0"/>
              <a:t>集合一定唯一对应一个长度区间</a:t>
            </a:r>
            <a:r>
              <a:rPr lang="en-US" altLang="zh-CN" dirty="0"/>
              <a:t>[L,R]</a:t>
            </a:r>
            <a:r>
              <a:rPr lang="zh-CN" altLang="en-US" dirty="0"/>
              <a:t>。</a:t>
            </a:r>
            <a:endParaRPr lang="en-US" altLang="zh-CN" dirty="0"/>
          </a:p>
          <a:p>
            <a:endParaRPr lang="en-US" altLang="zh-CN" dirty="0"/>
          </a:p>
          <a:p>
            <a:r>
              <a:rPr lang="zh-CN" altLang="en-US" dirty="0"/>
              <a:t>两个</a:t>
            </a:r>
            <a:r>
              <a:rPr lang="en-US" altLang="zh-CN" dirty="0"/>
              <a:t>Right</a:t>
            </a:r>
            <a:r>
              <a:rPr lang="zh-CN" altLang="en-US" dirty="0"/>
              <a:t>集合要么是包含关系，要么就不相交。</a:t>
            </a:r>
            <a:endParaRPr lang="en-US" altLang="zh-CN" dirty="0"/>
          </a:p>
          <a:p>
            <a:endParaRPr lang="en-US" altLang="zh-CN" dirty="0"/>
          </a:p>
          <a:p>
            <a:r>
              <a:rPr lang="en-US" altLang="zh-CN" dirty="0"/>
              <a:t>Right</a:t>
            </a:r>
            <a:r>
              <a:rPr lang="zh-CN" altLang="en-US" dirty="0"/>
              <a:t>集合的直接包含关系可以构成一颗树。</a:t>
            </a:r>
            <a:endParaRPr lang="en-US" altLang="zh-CN" dirty="0"/>
          </a:p>
          <a:p>
            <a:endParaRPr lang="en-US" altLang="zh-CN" dirty="0"/>
          </a:p>
        </p:txBody>
      </p:sp>
    </p:spTree>
    <p:extLst>
      <p:ext uri="{BB962C8B-B14F-4D97-AF65-F5344CB8AC3E}">
        <p14:creationId xmlns:p14="http://schemas.microsoft.com/office/powerpoint/2010/main" val="1130427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Right</a:t>
            </a:r>
            <a:r>
              <a:rPr lang="zh-CN" altLang="en-US" dirty="0"/>
              <a:t>集合的性质</a:t>
            </a:r>
          </a:p>
        </p:txBody>
      </p:sp>
      <p:sp>
        <p:nvSpPr>
          <p:cNvPr id="3" name="内容占位符 2"/>
          <p:cNvSpPr>
            <a:spLocks noGrp="1"/>
          </p:cNvSpPr>
          <p:nvPr>
            <p:ph idx="1"/>
          </p:nvPr>
        </p:nvSpPr>
        <p:spPr/>
        <p:txBody>
          <a:bodyPr/>
          <a:lstStyle/>
          <a:p>
            <a:r>
              <a:rPr lang="zh-CN" altLang="en-US" dirty="0"/>
              <a:t>这样我们可以知道对于任何一个字符串，</a:t>
            </a:r>
            <a:r>
              <a:rPr lang="en-US" altLang="zh-CN" dirty="0"/>
              <a:t>Right</a:t>
            </a:r>
            <a:r>
              <a:rPr lang="zh-CN" altLang="en-US" dirty="0"/>
              <a:t>集合的个数不会超过</a:t>
            </a:r>
            <a:r>
              <a:rPr lang="en-US" altLang="zh-CN" dirty="0"/>
              <a:t>2n-1</a:t>
            </a:r>
            <a:r>
              <a:rPr lang="zh-CN" altLang="en-US" dirty="0"/>
              <a:t>，我们也就可以证明之前的自动机的节点数小于</a:t>
            </a:r>
            <a:r>
              <a:rPr lang="en-US" altLang="zh-CN" dirty="0"/>
              <a:t>2n</a:t>
            </a:r>
            <a:r>
              <a:rPr lang="zh-CN" altLang="en-US" dirty="0"/>
              <a:t>。</a:t>
            </a:r>
            <a:endParaRPr lang="en-US" altLang="zh-CN" dirty="0"/>
          </a:p>
          <a:p>
            <a:endParaRPr lang="en-US" altLang="zh-CN" dirty="0"/>
          </a:p>
          <a:p>
            <a:r>
              <a:rPr lang="zh-CN" altLang="en-US" dirty="0"/>
              <a:t>并且在</a:t>
            </a:r>
            <a:r>
              <a:rPr lang="en-US" altLang="zh-CN" dirty="0"/>
              <a:t>Right</a:t>
            </a:r>
            <a:r>
              <a:rPr lang="zh-CN" altLang="en-US" dirty="0"/>
              <a:t>集合构成的这棵树中，每个节点的左端点等于它父亲的右端点加</a:t>
            </a:r>
            <a:r>
              <a:rPr lang="en-US" altLang="zh-CN" dirty="0"/>
              <a:t>1</a:t>
            </a:r>
            <a:r>
              <a:rPr lang="zh-CN" altLang="en-US" dirty="0"/>
              <a:t>。所以如果我们维护了每个集合的父亲，那么就只需要对每个集合记录一个</a:t>
            </a:r>
            <a:r>
              <a:rPr lang="en-US" altLang="zh-CN" dirty="0"/>
              <a:t>R</a:t>
            </a:r>
            <a:r>
              <a:rPr lang="zh-CN" altLang="en-US" dirty="0"/>
              <a:t>了。</a:t>
            </a:r>
            <a:endParaRPr lang="en-US" altLang="zh-CN" dirty="0"/>
          </a:p>
          <a:p>
            <a:endParaRPr lang="en-US" altLang="zh-CN" dirty="0"/>
          </a:p>
          <a:p>
            <a:r>
              <a:rPr lang="zh-CN" altLang="en-US" dirty="0"/>
              <a:t>下面我们考虑如何构建这样的一个自动机，并且维护节点所对应的</a:t>
            </a:r>
            <a:r>
              <a:rPr lang="en-US" altLang="zh-CN" dirty="0"/>
              <a:t>Right</a:t>
            </a:r>
            <a:r>
              <a:rPr lang="zh-CN" altLang="en-US" dirty="0"/>
              <a:t>集合的父亲。</a:t>
            </a:r>
            <a:endParaRPr lang="en-US" altLang="zh-CN" dirty="0"/>
          </a:p>
        </p:txBody>
      </p:sp>
    </p:spTree>
    <p:extLst>
      <p:ext uri="{BB962C8B-B14F-4D97-AF65-F5344CB8AC3E}">
        <p14:creationId xmlns:p14="http://schemas.microsoft.com/office/powerpoint/2010/main" val="98408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增量法</a:t>
            </a:r>
          </a:p>
        </p:txBody>
      </p:sp>
      <p:sp>
        <p:nvSpPr>
          <p:cNvPr id="3" name="内容占位符 2"/>
          <p:cNvSpPr>
            <a:spLocks noGrp="1"/>
          </p:cNvSpPr>
          <p:nvPr>
            <p:ph idx="1"/>
          </p:nvPr>
        </p:nvSpPr>
        <p:spPr/>
        <p:txBody>
          <a:bodyPr/>
          <a:lstStyle/>
          <a:p>
            <a:r>
              <a:rPr lang="zh-CN" altLang="en-US" dirty="0"/>
              <a:t>直接对一个字符串建立后缀自动机不好构建，我们考虑把原串的字符一个一个加到后缀自动机里去。</a:t>
            </a:r>
            <a:endParaRPr lang="en-US" altLang="zh-CN" dirty="0"/>
          </a:p>
          <a:p>
            <a:r>
              <a:rPr lang="zh-CN" altLang="en-US" dirty="0"/>
              <a:t>一开始后缀自动机里只有一个根节点，现在假设我们要把第</a:t>
            </a:r>
            <a:r>
              <a:rPr lang="en-US" altLang="zh-CN" dirty="0"/>
              <a:t>i</a:t>
            </a:r>
            <a:r>
              <a:rPr lang="zh-CN" altLang="en-US" dirty="0"/>
              <a:t>个字符</a:t>
            </a:r>
            <a:r>
              <a:rPr lang="en-US" altLang="zh-CN" dirty="0"/>
              <a:t>x</a:t>
            </a:r>
            <a:r>
              <a:rPr lang="zh-CN" altLang="en-US" dirty="0"/>
              <a:t>添加进去。</a:t>
            </a:r>
            <a:endParaRPr lang="en-US" altLang="zh-CN" dirty="0"/>
          </a:p>
          <a:p>
            <a:r>
              <a:rPr lang="zh-CN" altLang="en-US" dirty="0"/>
              <a:t>首先我们新建一个节点，它的</a:t>
            </a:r>
            <a:r>
              <a:rPr lang="en-US" altLang="zh-CN" dirty="0"/>
              <a:t>R=</a:t>
            </a:r>
            <a:r>
              <a:rPr lang="en-US" altLang="zh-CN" dirty="0" err="1"/>
              <a:t>i</a:t>
            </a:r>
            <a:r>
              <a:rPr lang="zh-CN" altLang="en-US" dirty="0"/>
              <a:t>，</a:t>
            </a:r>
            <a:r>
              <a:rPr lang="en-US" altLang="zh-CN" dirty="0"/>
              <a:t>Right</a:t>
            </a:r>
            <a:r>
              <a:rPr lang="zh-CN" altLang="en-US" dirty="0"/>
              <a:t>集合中只有一个</a:t>
            </a:r>
            <a:r>
              <a:rPr lang="en-US" altLang="zh-CN" dirty="0" err="1"/>
              <a:t>i</a:t>
            </a:r>
            <a:r>
              <a:rPr lang="zh-CN" altLang="en-US" dirty="0"/>
              <a:t>。这个节点表示匹配了以</a:t>
            </a:r>
            <a:r>
              <a:rPr lang="en-US" altLang="zh-CN" dirty="0" err="1"/>
              <a:t>i</a:t>
            </a:r>
            <a:r>
              <a:rPr lang="zh-CN" altLang="en-US" dirty="0"/>
              <a:t>为右端点，长度最大是</a:t>
            </a:r>
            <a:r>
              <a:rPr lang="en-US" altLang="zh-CN" dirty="0" err="1"/>
              <a:t>i</a:t>
            </a:r>
            <a:r>
              <a:rPr lang="zh-CN" altLang="en-US" dirty="0"/>
              <a:t>的子串。那么所有包含</a:t>
            </a:r>
            <a:r>
              <a:rPr lang="en-US" altLang="zh-CN" dirty="0"/>
              <a:t>i-1</a:t>
            </a:r>
            <a:r>
              <a:rPr lang="zh-CN" altLang="en-US" dirty="0"/>
              <a:t>的节点如果本来没有</a:t>
            </a:r>
            <a:r>
              <a:rPr lang="en-US" altLang="zh-CN" dirty="0"/>
              <a:t>x</a:t>
            </a:r>
            <a:r>
              <a:rPr lang="zh-CN" altLang="en-US" dirty="0"/>
              <a:t>出边，都可以添加一条</a:t>
            </a:r>
            <a:r>
              <a:rPr lang="en-US" altLang="zh-CN" dirty="0"/>
              <a:t>x</a:t>
            </a:r>
            <a:r>
              <a:rPr lang="zh-CN" altLang="en-US" dirty="0"/>
              <a:t>的出边指向新建节点。我们沿上次新建的那个节点，不断找它的父亲就可以遍历所有这样的节点。</a:t>
            </a:r>
          </a:p>
        </p:txBody>
      </p:sp>
    </p:spTree>
    <p:extLst>
      <p:ext uri="{BB962C8B-B14F-4D97-AF65-F5344CB8AC3E}">
        <p14:creationId xmlns:p14="http://schemas.microsoft.com/office/powerpoint/2010/main" val="81349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例题一</a:t>
            </a:r>
          </a:p>
        </p:txBody>
      </p:sp>
      <p:sp>
        <p:nvSpPr>
          <p:cNvPr id="3" name="内容占位符 2"/>
          <p:cNvSpPr>
            <a:spLocks noGrp="1"/>
          </p:cNvSpPr>
          <p:nvPr>
            <p:ph idx="1"/>
          </p:nvPr>
        </p:nvSpPr>
        <p:spPr/>
        <p:txBody>
          <a:bodyPr/>
          <a:lstStyle/>
          <a:p>
            <a:r>
              <a:rPr lang="zh-CN" altLang="en-US" dirty="0"/>
              <a:t>给你一个包含</a:t>
            </a:r>
            <a:r>
              <a:rPr lang="en-US" altLang="zh-CN" dirty="0"/>
              <a:t>n</a:t>
            </a:r>
            <a:r>
              <a:rPr lang="zh-CN" altLang="en-US" dirty="0"/>
              <a:t>个字符串的字典，给出</a:t>
            </a:r>
            <a:r>
              <a:rPr lang="en-US" altLang="zh-CN" dirty="0"/>
              <a:t>m</a:t>
            </a:r>
            <a:r>
              <a:rPr lang="zh-CN" altLang="en-US" dirty="0"/>
              <a:t>次询问。每次询问输入一个字符串，如果这个字符串在字典里出现了，那么输出这个字符串，否则输出这个字符串任意加上、删去、改变一个字符后的字符串中在字典中出现的字典序最小的那个。</a:t>
            </a:r>
            <a:endParaRPr lang="en-US" altLang="zh-CN" dirty="0"/>
          </a:p>
          <a:p>
            <a:endParaRPr lang="en-US" altLang="zh-CN" dirty="0"/>
          </a:p>
          <a:p>
            <a:r>
              <a:rPr lang="zh-CN" altLang="en-US" dirty="0"/>
              <a:t>存下来</a:t>
            </a:r>
            <a:r>
              <a:rPr lang="en-US" altLang="zh-CN" dirty="0"/>
              <a:t>n</a:t>
            </a:r>
            <a:r>
              <a:rPr lang="zh-CN" altLang="en-US" dirty="0"/>
              <a:t>个字符串的哈希值，在每次询问的时候查询所有可能的串的哈希值是否在字典中出现了。</a:t>
            </a:r>
          </a:p>
        </p:txBody>
      </p:sp>
    </p:spTree>
    <p:extLst>
      <p:ext uri="{BB962C8B-B14F-4D97-AF65-F5344CB8AC3E}">
        <p14:creationId xmlns:p14="http://schemas.microsoft.com/office/powerpoint/2010/main" val="202580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增量法</a:t>
            </a:r>
          </a:p>
        </p:txBody>
      </p:sp>
      <p:sp>
        <p:nvSpPr>
          <p:cNvPr id="3" name="内容占位符 2"/>
          <p:cNvSpPr>
            <a:spLocks noGrp="1"/>
          </p:cNvSpPr>
          <p:nvPr>
            <p:ph idx="1"/>
          </p:nvPr>
        </p:nvSpPr>
        <p:spPr/>
        <p:txBody>
          <a:bodyPr/>
          <a:lstStyle/>
          <a:p>
            <a:r>
              <a:rPr lang="zh-CN" altLang="en-US" dirty="0"/>
              <a:t>如果我们一直找到根都没有遇见</a:t>
            </a:r>
            <a:r>
              <a:rPr lang="en-US" altLang="zh-CN" dirty="0"/>
              <a:t>x</a:t>
            </a:r>
            <a:r>
              <a:rPr lang="zh-CN" altLang="en-US" dirty="0"/>
              <a:t>出边，那就说明</a:t>
            </a:r>
            <a:r>
              <a:rPr lang="en-US" altLang="zh-CN" dirty="0"/>
              <a:t>x</a:t>
            </a:r>
            <a:r>
              <a:rPr lang="zh-CN" altLang="en-US" dirty="0"/>
              <a:t>是第一次出现在这个字符串里，我们把新建节点的父亲设成根节点就好了。</a:t>
            </a:r>
            <a:endParaRPr lang="en-US" altLang="zh-CN" dirty="0"/>
          </a:p>
          <a:p>
            <a:endParaRPr lang="en-US" altLang="zh-CN" dirty="0"/>
          </a:p>
          <a:p>
            <a:r>
              <a:rPr lang="zh-CN" altLang="en-US" dirty="0"/>
              <a:t>如果我们遇见了</a:t>
            </a:r>
            <a:r>
              <a:rPr lang="en-US" altLang="zh-CN" dirty="0"/>
              <a:t>x</a:t>
            </a:r>
            <a:r>
              <a:rPr lang="zh-CN" altLang="en-US" dirty="0"/>
              <a:t>出边又该怎么做呢？</a:t>
            </a:r>
            <a:endParaRPr lang="en-US" altLang="zh-CN" dirty="0"/>
          </a:p>
          <a:p>
            <a:endParaRPr lang="en-US" altLang="zh-CN" dirty="0"/>
          </a:p>
          <a:p>
            <a:r>
              <a:rPr lang="zh-CN" altLang="en-US" dirty="0"/>
              <a:t>令这个节点为</a:t>
            </a:r>
            <a:r>
              <a:rPr lang="en-US" altLang="zh-CN" dirty="0"/>
              <a:t>p</a:t>
            </a:r>
            <a:r>
              <a:rPr lang="zh-CN" altLang="en-US" dirty="0"/>
              <a:t>，它的</a:t>
            </a:r>
            <a:r>
              <a:rPr lang="en-US" altLang="zh-CN" dirty="0"/>
              <a:t>x</a:t>
            </a:r>
            <a:r>
              <a:rPr lang="zh-CN" altLang="en-US" dirty="0"/>
              <a:t>出边所指向的节点为</a:t>
            </a:r>
            <a:r>
              <a:rPr lang="en-US" altLang="zh-CN" dirty="0"/>
              <a:t>q</a:t>
            </a:r>
            <a:r>
              <a:rPr lang="zh-CN" altLang="en-US" dirty="0"/>
              <a:t>，我们新建的节点为</a:t>
            </a:r>
            <a:r>
              <a:rPr lang="en-US" altLang="zh-CN" dirty="0"/>
              <a:t>np</a:t>
            </a:r>
            <a:r>
              <a:rPr lang="zh-CN" altLang="en-US" dirty="0"/>
              <a:t>。</a:t>
            </a:r>
            <a:endParaRPr lang="en-US" altLang="zh-CN" dirty="0"/>
          </a:p>
        </p:txBody>
      </p:sp>
    </p:spTree>
    <p:extLst>
      <p:ext uri="{BB962C8B-B14F-4D97-AF65-F5344CB8AC3E}">
        <p14:creationId xmlns:p14="http://schemas.microsoft.com/office/powerpoint/2010/main" val="836851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情况一</a:t>
            </a:r>
          </a:p>
        </p:txBody>
      </p:sp>
      <p:sp>
        <p:nvSpPr>
          <p:cNvPr id="3" name="内容占位符 2"/>
          <p:cNvSpPr>
            <a:spLocks noGrp="1"/>
          </p:cNvSpPr>
          <p:nvPr>
            <p:ph idx="1"/>
          </p:nvPr>
        </p:nvSpPr>
        <p:spPr/>
        <p:txBody>
          <a:bodyPr/>
          <a:lstStyle/>
          <a:p>
            <a:r>
              <a:rPr lang="en-US" altLang="zh-CN" dirty="0"/>
              <a:t>q</a:t>
            </a:r>
            <a:r>
              <a:rPr lang="zh-CN" altLang="en-US" dirty="0"/>
              <a:t>的</a:t>
            </a:r>
            <a:r>
              <a:rPr lang="en-US" altLang="zh-CN" dirty="0"/>
              <a:t>R</a:t>
            </a:r>
            <a:r>
              <a:rPr lang="zh-CN" altLang="en-US" dirty="0"/>
              <a:t>等于</a:t>
            </a:r>
            <a:r>
              <a:rPr lang="en-US" altLang="zh-CN" dirty="0"/>
              <a:t>p</a:t>
            </a:r>
            <a:r>
              <a:rPr lang="zh-CN" altLang="en-US" dirty="0"/>
              <a:t>的</a:t>
            </a:r>
            <a:r>
              <a:rPr lang="en-US" altLang="zh-CN" dirty="0"/>
              <a:t>R+1</a:t>
            </a:r>
            <a:r>
              <a:rPr lang="zh-CN" altLang="en-US" dirty="0"/>
              <a:t>。</a:t>
            </a:r>
            <a:endParaRPr lang="en-US" altLang="zh-CN" dirty="0"/>
          </a:p>
          <a:p>
            <a:r>
              <a:rPr lang="zh-CN" altLang="en-US" dirty="0"/>
              <a:t>这时，我们可以保证在</a:t>
            </a:r>
            <a:r>
              <a:rPr lang="en-US" altLang="zh-CN" dirty="0"/>
              <a:t>q</a:t>
            </a:r>
            <a:r>
              <a:rPr lang="zh-CN" altLang="en-US" dirty="0"/>
              <a:t>所对应的长度区间内，</a:t>
            </a:r>
            <a:r>
              <a:rPr lang="en-US" altLang="zh-CN" dirty="0"/>
              <a:t>q</a:t>
            </a:r>
            <a:r>
              <a:rPr lang="zh-CN" altLang="en-US" dirty="0"/>
              <a:t>所对应的所有子串都和以</a:t>
            </a:r>
            <a:r>
              <a:rPr lang="en-US" altLang="zh-CN" dirty="0" err="1"/>
              <a:t>i</a:t>
            </a:r>
            <a:r>
              <a:rPr lang="zh-CN" altLang="en-US" dirty="0"/>
              <a:t>为右端点的子串相等。这样，我们就可以把</a:t>
            </a:r>
            <a:r>
              <a:rPr lang="en-US" altLang="zh-CN" dirty="0"/>
              <a:t>np</a:t>
            </a:r>
            <a:r>
              <a:rPr lang="zh-CN" altLang="en-US" dirty="0"/>
              <a:t>的父亲直接设成</a:t>
            </a:r>
            <a:r>
              <a:rPr lang="en-US" altLang="zh-CN" dirty="0"/>
              <a:t>q</a:t>
            </a:r>
            <a:r>
              <a:rPr lang="zh-CN" altLang="en-US" dirty="0"/>
              <a:t>，结束这次插入。</a:t>
            </a:r>
          </a:p>
        </p:txBody>
      </p:sp>
    </p:spTree>
    <p:extLst>
      <p:ext uri="{BB962C8B-B14F-4D97-AF65-F5344CB8AC3E}">
        <p14:creationId xmlns:p14="http://schemas.microsoft.com/office/powerpoint/2010/main" val="3052246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情况二</a:t>
            </a:r>
          </a:p>
        </p:txBody>
      </p:sp>
      <p:sp>
        <p:nvSpPr>
          <p:cNvPr id="3" name="内容占位符 2"/>
          <p:cNvSpPr>
            <a:spLocks noGrp="1"/>
          </p:cNvSpPr>
          <p:nvPr>
            <p:ph idx="1"/>
          </p:nvPr>
        </p:nvSpPr>
        <p:spPr/>
        <p:txBody>
          <a:bodyPr/>
          <a:lstStyle/>
          <a:p>
            <a:r>
              <a:rPr lang="zh-CN" altLang="en-US" dirty="0"/>
              <a:t>如果</a:t>
            </a:r>
            <a:r>
              <a:rPr lang="en-US" altLang="zh-CN" dirty="0"/>
              <a:t>q</a:t>
            </a:r>
            <a:r>
              <a:rPr lang="zh-CN" altLang="en-US" dirty="0"/>
              <a:t>的</a:t>
            </a:r>
            <a:r>
              <a:rPr lang="en-US" altLang="zh-CN" dirty="0"/>
              <a:t>R</a:t>
            </a:r>
            <a:r>
              <a:rPr lang="zh-CN" altLang="en-US" dirty="0"/>
              <a:t>不等于</a:t>
            </a:r>
            <a:r>
              <a:rPr lang="en-US" altLang="zh-CN" dirty="0"/>
              <a:t>p</a:t>
            </a:r>
            <a:r>
              <a:rPr lang="zh-CN" altLang="en-US" dirty="0"/>
              <a:t>的</a:t>
            </a:r>
            <a:r>
              <a:rPr lang="en-US" altLang="zh-CN" dirty="0"/>
              <a:t>R+1</a:t>
            </a:r>
            <a:r>
              <a:rPr lang="zh-CN" altLang="en-US" dirty="0"/>
              <a:t>。</a:t>
            </a:r>
            <a:endParaRPr lang="en-US" altLang="zh-CN" dirty="0"/>
          </a:p>
          <a:p>
            <a:endParaRPr lang="en-US" altLang="zh-CN" dirty="0"/>
          </a:p>
          <a:p>
            <a:r>
              <a:rPr lang="zh-CN" altLang="en-US" dirty="0"/>
              <a:t>我们仿照情况一的做法，但现在不能直接把</a:t>
            </a:r>
            <a:r>
              <a:rPr lang="en-US" altLang="zh-CN" dirty="0"/>
              <a:t>q</a:t>
            </a:r>
            <a:r>
              <a:rPr lang="zh-CN" altLang="en-US" dirty="0"/>
              <a:t>设成</a:t>
            </a:r>
            <a:r>
              <a:rPr lang="en-US" altLang="zh-CN" dirty="0"/>
              <a:t>np</a:t>
            </a:r>
            <a:r>
              <a:rPr lang="zh-CN" altLang="en-US" dirty="0"/>
              <a:t>的父亲。所以我们新建一个</a:t>
            </a:r>
            <a:r>
              <a:rPr lang="en-US" altLang="zh-CN" dirty="0"/>
              <a:t>nq</a:t>
            </a:r>
            <a:r>
              <a:rPr lang="zh-CN" altLang="en-US" dirty="0"/>
              <a:t>节点，让这个</a:t>
            </a:r>
            <a:r>
              <a:rPr lang="en-US" altLang="zh-CN" dirty="0"/>
              <a:t>nq</a:t>
            </a:r>
            <a:r>
              <a:rPr lang="zh-CN" altLang="en-US" dirty="0"/>
              <a:t>节点的</a:t>
            </a:r>
            <a:r>
              <a:rPr lang="en-US" altLang="zh-CN" dirty="0"/>
              <a:t>R=p</a:t>
            </a:r>
            <a:r>
              <a:rPr lang="zh-CN" altLang="en-US" dirty="0"/>
              <a:t>的</a:t>
            </a:r>
            <a:r>
              <a:rPr lang="en-US" altLang="zh-CN" dirty="0"/>
              <a:t>R+1</a:t>
            </a:r>
            <a:r>
              <a:rPr lang="zh-CN" altLang="en-US" dirty="0"/>
              <a:t>，这样这个</a:t>
            </a:r>
            <a:r>
              <a:rPr lang="en-US" altLang="zh-CN" dirty="0"/>
              <a:t>nq</a:t>
            </a:r>
            <a:r>
              <a:rPr lang="zh-CN" altLang="en-US" dirty="0"/>
              <a:t>节点就可以作为</a:t>
            </a:r>
            <a:r>
              <a:rPr lang="en-US" altLang="zh-CN" dirty="0"/>
              <a:t>np</a:t>
            </a:r>
            <a:r>
              <a:rPr lang="zh-CN" altLang="en-US" dirty="0"/>
              <a:t>的父亲了，并且</a:t>
            </a:r>
            <a:r>
              <a:rPr lang="en-US" altLang="zh-CN" dirty="0"/>
              <a:t>nq</a:t>
            </a:r>
            <a:r>
              <a:rPr lang="zh-CN" altLang="en-US" dirty="0"/>
              <a:t>还是原来</a:t>
            </a:r>
            <a:r>
              <a:rPr lang="en-US" altLang="zh-CN" dirty="0"/>
              <a:t>q</a:t>
            </a:r>
            <a:r>
              <a:rPr lang="zh-CN" altLang="en-US" dirty="0"/>
              <a:t>节点的父亲，原来</a:t>
            </a:r>
            <a:r>
              <a:rPr lang="en-US" altLang="zh-CN" dirty="0"/>
              <a:t>q</a:t>
            </a:r>
            <a:r>
              <a:rPr lang="zh-CN" altLang="en-US" dirty="0"/>
              <a:t>的父亲则是变成了</a:t>
            </a:r>
            <a:r>
              <a:rPr lang="en-US" altLang="zh-CN" dirty="0"/>
              <a:t>nq</a:t>
            </a:r>
            <a:r>
              <a:rPr lang="zh-CN" altLang="en-US" dirty="0"/>
              <a:t>的父亲。又因为</a:t>
            </a:r>
            <a:r>
              <a:rPr lang="en-US" altLang="zh-CN" dirty="0"/>
              <a:t>nq</a:t>
            </a:r>
            <a:r>
              <a:rPr lang="zh-CN" altLang="en-US" dirty="0"/>
              <a:t>的</a:t>
            </a:r>
            <a:r>
              <a:rPr lang="en-US" altLang="zh-CN" dirty="0"/>
              <a:t>Right</a:t>
            </a:r>
            <a:r>
              <a:rPr lang="zh-CN" altLang="en-US" dirty="0"/>
              <a:t>集合只是新增了一个</a:t>
            </a:r>
            <a:r>
              <a:rPr lang="en-US" altLang="zh-CN" dirty="0" err="1"/>
              <a:t>i</a:t>
            </a:r>
            <a:r>
              <a:rPr lang="zh-CN" altLang="en-US" dirty="0"/>
              <a:t>位置，不会对转移产生影响，所以</a:t>
            </a:r>
            <a:r>
              <a:rPr lang="en-US" altLang="zh-CN" dirty="0"/>
              <a:t>nq</a:t>
            </a:r>
            <a:r>
              <a:rPr lang="zh-CN" altLang="en-US" dirty="0"/>
              <a:t>的转移和</a:t>
            </a:r>
            <a:r>
              <a:rPr lang="en-US" altLang="zh-CN" dirty="0"/>
              <a:t>q</a:t>
            </a:r>
            <a:r>
              <a:rPr lang="zh-CN" altLang="en-US" dirty="0"/>
              <a:t>一样。</a:t>
            </a:r>
            <a:endParaRPr lang="en-US" altLang="zh-CN" dirty="0"/>
          </a:p>
          <a:p>
            <a:endParaRPr lang="en-US" altLang="zh-CN" dirty="0"/>
          </a:p>
          <a:p>
            <a:r>
              <a:rPr lang="zh-CN" altLang="en-US" dirty="0"/>
              <a:t>但是从</a:t>
            </a:r>
            <a:r>
              <a:rPr lang="en-US" altLang="zh-CN" dirty="0"/>
              <a:t>p</a:t>
            </a:r>
            <a:r>
              <a:rPr lang="zh-CN" altLang="en-US" dirty="0"/>
              <a:t>开始向上那些原来指向</a:t>
            </a:r>
            <a:r>
              <a:rPr lang="en-US" altLang="zh-CN" dirty="0"/>
              <a:t>q</a:t>
            </a:r>
            <a:r>
              <a:rPr lang="zh-CN" altLang="en-US" dirty="0"/>
              <a:t>的节点的</a:t>
            </a:r>
            <a:r>
              <a:rPr lang="en-US" altLang="zh-CN" dirty="0"/>
              <a:t>x</a:t>
            </a:r>
            <a:r>
              <a:rPr lang="zh-CN" altLang="en-US" dirty="0"/>
              <a:t>出边需要改成</a:t>
            </a:r>
            <a:r>
              <a:rPr lang="en-US" altLang="zh-CN" dirty="0"/>
              <a:t>nq</a:t>
            </a:r>
            <a:r>
              <a:rPr lang="zh-CN" altLang="en-US" dirty="0"/>
              <a:t>节点。</a:t>
            </a:r>
          </a:p>
        </p:txBody>
      </p:sp>
    </p:spTree>
    <p:extLst>
      <p:ext uri="{BB962C8B-B14F-4D97-AF65-F5344CB8AC3E}">
        <p14:creationId xmlns:p14="http://schemas.microsoft.com/office/powerpoint/2010/main" val="2967034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pic>
        <p:nvPicPr>
          <p:cNvPr id="4" name="内容占位符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5966" y="1690688"/>
            <a:ext cx="5080067" cy="4644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90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这样我们就构建出了一个字符串的后缀自动机，那个由父亲边构成的树形结构被称为“</a:t>
            </a:r>
            <a:r>
              <a:rPr lang="en-US" altLang="zh-CN" dirty="0"/>
              <a:t>Parent</a:t>
            </a:r>
            <a:r>
              <a:rPr lang="zh-CN" altLang="en-US" dirty="0"/>
              <a:t>树”。</a:t>
            </a:r>
            <a:endParaRPr lang="en-US" altLang="zh-CN" dirty="0"/>
          </a:p>
          <a:p>
            <a:endParaRPr lang="en-US" altLang="zh-CN" dirty="0"/>
          </a:p>
          <a:p>
            <a:r>
              <a:rPr lang="zh-CN" altLang="en-US" dirty="0"/>
              <a:t>其实我们也可以对</a:t>
            </a:r>
            <a:r>
              <a:rPr lang="en-US" altLang="zh-CN" dirty="0" err="1"/>
              <a:t>Trie</a:t>
            </a:r>
            <a:r>
              <a:rPr lang="zh-CN" altLang="en-US" dirty="0"/>
              <a:t>树建后缀自动机，构建方法基本相同，就是把从前往后插变成了</a:t>
            </a:r>
            <a:r>
              <a:rPr lang="en-US" altLang="zh-CN" dirty="0" err="1"/>
              <a:t>dfs</a:t>
            </a:r>
            <a:r>
              <a:rPr lang="zh-CN" altLang="en-US" dirty="0"/>
              <a:t>一遍，插到父亲的新建节点的后面。</a:t>
            </a:r>
          </a:p>
        </p:txBody>
      </p:sp>
    </p:spTree>
    <p:extLst>
      <p:ext uri="{BB962C8B-B14F-4D97-AF65-F5344CB8AC3E}">
        <p14:creationId xmlns:p14="http://schemas.microsoft.com/office/powerpoint/2010/main" val="638226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后缀自动机可以用来识别一个字符串的所有子串。</a:t>
            </a:r>
            <a:endParaRPr lang="en-US" altLang="zh-CN" dirty="0"/>
          </a:p>
          <a:p>
            <a:endParaRPr lang="en-US" altLang="zh-CN" dirty="0"/>
          </a:p>
          <a:p>
            <a:r>
              <a:rPr lang="zh-CN" altLang="en-US" dirty="0"/>
              <a:t>两个字符串</a:t>
            </a:r>
            <a:r>
              <a:rPr lang="en-US" altLang="zh-CN" dirty="0"/>
              <a:t>S,T</a:t>
            </a:r>
            <a:r>
              <a:rPr lang="zh-CN" altLang="en-US" dirty="0"/>
              <a:t>，查询</a:t>
            </a:r>
            <a:r>
              <a:rPr lang="en-US" altLang="zh-CN" dirty="0"/>
              <a:t>T</a:t>
            </a:r>
            <a:r>
              <a:rPr lang="zh-CN" altLang="en-US" dirty="0"/>
              <a:t>里每个位置向前最长的在</a:t>
            </a:r>
            <a:r>
              <a:rPr lang="en-US" altLang="zh-CN" dirty="0"/>
              <a:t>S</a:t>
            </a:r>
            <a:r>
              <a:rPr lang="zh-CN" altLang="en-US" dirty="0"/>
              <a:t>种出现的字符串是多长？</a:t>
            </a:r>
            <a:endParaRPr lang="en-US" altLang="zh-CN" dirty="0"/>
          </a:p>
          <a:p>
            <a:endParaRPr lang="en-US" altLang="zh-CN" dirty="0"/>
          </a:p>
          <a:p>
            <a:r>
              <a:rPr lang="zh-CN" altLang="en-US" dirty="0"/>
              <a:t>在</a:t>
            </a:r>
            <a:r>
              <a:rPr lang="en-US" altLang="zh-CN" dirty="0"/>
              <a:t>S</a:t>
            </a:r>
            <a:r>
              <a:rPr lang="zh-CN" altLang="en-US" dirty="0"/>
              <a:t>的后缀自动机上跑</a:t>
            </a:r>
            <a:r>
              <a:rPr lang="en-US" altLang="zh-CN" dirty="0"/>
              <a:t>T</a:t>
            </a:r>
            <a:r>
              <a:rPr lang="zh-CN" altLang="en-US" dirty="0"/>
              <a:t>串，记录一个当前匹配长度</a:t>
            </a:r>
            <a:r>
              <a:rPr lang="en-US" altLang="zh-CN" dirty="0" err="1"/>
              <a:t>len</a:t>
            </a:r>
            <a:r>
              <a:rPr lang="zh-CN" altLang="en-US" dirty="0"/>
              <a:t>，表示到当前位置，向前最长匹配</a:t>
            </a:r>
            <a:r>
              <a:rPr lang="en-US" altLang="zh-CN" dirty="0" err="1"/>
              <a:t>len</a:t>
            </a:r>
            <a:r>
              <a:rPr lang="zh-CN" altLang="en-US" dirty="0"/>
              <a:t>。如果有对应的边就走并且把</a:t>
            </a:r>
            <a:r>
              <a:rPr lang="en-US" altLang="zh-CN" dirty="0" err="1"/>
              <a:t>len</a:t>
            </a:r>
            <a:r>
              <a:rPr lang="zh-CN" altLang="en-US" dirty="0"/>
              <a:t>加</a:t>
            </a:r>
            <a:r>
              <a:rPr lang="en-US" altLang="zh-CN" dirty="0"/>
              <a:t>1</a:t>
            </a:r>
            <a:r>
              <a:rPr lang="zh-CN" altLang="en-US" dirty="0"/>
              <a:t>，否则就先走一次父亲边，把</a:t>
            </a:r>
            <a:r>
              <a:rPr lang="en-US" altLang="zh-CN" dirty="0" err="1"/>
              <a:t>len</a:t>
            </a:r>
            <a:r>
              <a:rPr lang="zh-CN" altLang="en-US" dirty="0"/>
              <a:t>和父亲的</a:t>
            </a:r>
            <a:r>
              <a:rPr lang="en-US" altLang="zh-CN" dirty="0" err="1"/>
              <a:t>val</a:t>
            </a:r>
            <a:r>
              <a:rPr lang="zh-CN" altLang="en-US" dirty="0"/>
              <a:t>取</a:t>
            </a:r>
            <a:r>
              <a:rPr lang="en-US" altLang="zh-CN" dirty="0"/>
              <a:t>min</a:t>
            </a:r>
            <a:r>
              <a:rPr lang="zh-CN" altLang="en-US" dirty="0"/>
              <a:t>，再继续匹配。</a:t>
            </a:r>
          </a:p>
        </p:txBody>
      </p:sp>
    </p:spTree>
    <p:extLst>
      <p:ext uri="{BB962C8B-B14F-4D97-AF65-F5344CB8AC3E}">
        <p14:creationId xmlns:p14="http://schemas.microsoft.com/office/powerpoint/2010/main" val="17562919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例题十八</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mn-ea"/>
                  </a:rPr>
                  <a:t>给一个长度为</a:t>
                </a:r>
                <a:r>
                  <a:rPr lang="en-US" altLang="zh-CN" dirty="0">
                    <a:latin typeface="+mn-ea"/>
                  </a:rPr>
                  <a:t>n</a:t>
                </a:r>
                <a:r>
                  <a:rPr lang="zh-CN" altLang="en-US" dirty="0">
                    <a:latin typeface="+mn-ea"/>
                  </a:rPr>
                  <a:t>的字符串</a:t>
                </a:r>
                <a:r>
                  <a:rPr lang="en-US" altLang="zh-CN" dirty="0">
                    <a:latin typeface="+mn-ea"/>
                  </a:rPr>
                  <a:t>S</a:t>
                </a:r>
                <a:r>
                  <a:rPr lang="zh-CN" altLang="en-US" dirty="0">
                    <a:latin typeface="+mn-ea"/>
                  </a:rPr>
                  <a:t>，令</a:t>
                </a:r>
                <a:r>
                  <a:rPr lang="en-US" altLang="zh-CN" dirty="0">
                    <a:latin typeface="+mn-ea"/>
                    <a:sym typeface="宋体" panose="02010600030101010101" pitchFamily="2" charset="-122"/>
                  </a:rPr>
                  <a:t>f</a:t>
                </a:r>
                <a:r>
                  <a:rPr lang="en-US" altLang="zh-CN" dirty="0">
                    <a:latin typeface="+mn-ea"/>
                  </a:rPr>
                  <a:t>(x)</a:t>
                </a:r>
                <a:r>
                  <a:rPr lang="zh-CN" altLang="en-US" dirty="0">
                    <a:latin typeface="+mn-ea"/>
                  </a:rPr>
                  <a:t>表示所有长度为</a:t>
                </a:r>
                <a:r>
                  <a:rPr lang="en-US" altLang="zh-CN" dirty="0">
                    <a:latin typeface="+mn-ea"/>
                  </a:rPr>
                  <a:t>x</a:t>
                </a:r>
                <a:r>
                  <a:rPr lang="zh-CN" altLang="en-US" dirty="0">
                    <a:latin typeface="+mn-ea"/>
                  </a:rPr>
                  <a:t>的字串中，出现次数的</a:t>
                </a:r>
                <a:r>
                  <a:rPr lang="zh-CN" altLang="en-US" dirty="0">
                    <a:latin typeface="+mn-ea"/>
                    <a:sym typeface="Arial" panose="020B0604020202020204" pitchFamily="34" charset="0"/>
                  </a:rPr>
                  <a:t>最大值。</a:t>
                </a:r>
              </a:p>
              <a:p>
                <a:r>
                  <a:rPr lang="zh-CN" altLang="en-US" dirty="0">
                    <a:latin typeface="+mn-ea"/>
                    <a:sym typeface="Arial" panose="020B0604020202020204" pitchFamily="34" charset="0"/>
                  </a:rPr>
                  <a:t>求</a:t>
                </a:r>
                <a:r>
                  <a:rPr lang="en-US" altLang="zh-CN" dirty="0">
                    <a:latin typeface="+mn-ea"/>
                    <a:sym typeface="Arial" panose="020B0604020202020204" pitchFamily="34" charset="0"/>
                  </a:rPr>
                  <a:t>f(1)...f(n)</a:t>
                </a:r>
                <a:r>
                  <a:rPr lang="zh-CN" altLang="en-US" dirty="0">
                    <a:latin typeface="+mn-ea"/>
                    <a:sym typeface="Arial" panose="020B0604020202020204" pitchFamily="34" charset="0"/>
                  </a:rPr>
                  <a:t>。</a:t>
                </a:r>
              </a:p>
              <a:p>
                <a:endParaRPr lang="en-US" altLang="zh-CN" dirty="0"/>
              </a:p>
              <a:p>
                <a14:m>
                  <m:oMath xmlns:m="http://schemas.openxmlformats.org/officeDocument/2006/math">
                    <m:r>
                      <a:rPr lang="en-US" altLang="zh-CN" b="0" i="1" smtClean="0">
                        <a:latin typeface="Cambria Math" panose="02040503050406030204" pitchFamily="18" charset="0"/>
                      </a:rPr>
                      <m:t>𝑛</m:t>
                    </m:r>
                    <m:r>
                      <a:rPr lang="zh-CN" altLang="en-US" i="1" smtClean="0">
                        <a:latin typeface="Cambria Math" panose="02040503050406030204" pitchFamily="18" charset="0"/>
                      </a:rPr>
                      <m:t>≤</m:t>
                    </m:r>
                    <m:r>
                      <a:rPr lang="en-US" altLang="zh-CN" b="0" i="1" smtClean="0">
                        <a:latin typeface="Cambria Math" panose="02040503050406030204" pitchFamily="18" charset="0"/>
                      </a:rPr>
                      <m:t>250000</m:t>
                    </m:r>
                    <m:r>
                      <a:rPr lang="zh-CN" altLang="en-US"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6736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a:t>
            </a:r>
            <a:r>
              <a:rPr lang="zh-CN" altLang="en-US" dirty="0"/>
              <a:t>八</a:t>
            </a:r>
            <a:endParaRPr lang="zh-CN" altLang="en-US" dirty="0"/>
          </a:p>
        </p:txBody>
      </p:sp>
      <p:sp>
        <p:nvSpPr>
          <p:cNvPr id="3" name="内容占位符 2"/>
          <p:cNvSpPr>
            <a:spLocks noGrp="1"/>
          </p:cNvSpPr>
          <p:nvPr>
            <p:ph idx="1"/>
          </p:nvPr>
        </p:nvSpPr>
        <p:spPr/>
        <p:txBody>
          <a:bodyPr/>
          <a:lstStyle/>
          <a:p>
            <a:r>
              <a:rPr lang="zh-CN" altLang="en-US" dirty="0"/>
              <a:t>对于一个节点来说，它代表长度在</a:t>
            </a:r>
            <a:r>
              <a:rPr lang="en-US" altLang="zh-CN" dirty="0"/>
              <a:t>[L,R]</a:t>
            </a:r>
            <a:r>
              <a:rPr lang="zh-CN" altLang="en-US" dirty="0"/>
              <a:t>内的一些子串，出现了</a:t>
            </a:r>
            <a:r>
              <a:rPr lang="en-US" altLang="zh-CN" dirty="0"/>
              <a:t>Right</a:t>
            </a:r>
            <a:r>
              <a:rPr lang="zh-CN" altLang="en-US" dirty="0"/>
              <a:t>集合大小次。并且根据</a:t>
            </a:r>
            <a:r>
              <a:rPr lang="en-US" altLang="zh-CN" dirty="0"/>
              <a:t>f</a:t>
            </a:r>
            <a:r>
              <a:rPr lang="zh-CN" altLang="en-US" dirty="0"/>
              <a:t>函数的定义可知</a:t>
            </a:r>
            <a:r>
              <a:rPr lang="en-US" altLang="zh-CN" dirty="0"/>
              <a:t>f(x)</a:t>
            </a:r>
            <a:r>
              <a:rPr lang="zh-CN" altLang="en-US" dirty="0"/>
              <a:t>≥</a:t>
            </a:r>
            <a:r>
              <a:rPr lang="en-US" altLang="zh-CN" dirty="0"/>
              <a:t>f(x+1)</a:t>
            </a:r>
            <a:r>
              <a:rPr lang="zh-CN" altLang="en-US" dirty="0"/>
              <a:t>。这样在每个节点我们只需要对</a:t>
            </a:r>
            <a:r>
              <a:rPr lang="en-US" altLang="zh-CN" dirty="0"/>
              <a:t>R</a:t>
            </a:r>
            <a:r>
              <a:rPr lang="zh-CN" altLang="en-US" dirty="0"/>
              <a:t>所对应的</a:t>
            </a:r>
            <a:r>
              <a:rPr lang="en-US" altLang="zh-CN" dirty="0"/>
              <a:t>f</a:t>
            </a:r>
            <a:r>
              <a:rPr lang="zh-CN" altLang="en-US" dirty="0"/>
              <a:t>值进行更新，所后再从大往小扫一遍取</a:t>
            </a:r>
            <a:r>
              <a:rPr lang="en-US" altLang="zh-CN" dirty="0"/>
              <a:t>max</a:t>
            </a:r>
            <a:r>
              <a:rPr lang="zh-CN" altLang="en-US" dirty="0"/>
              <a:t>即可。</a:t>
            </a:r>
            <a:endParaRPr lang="en-US" altLang="zh-CN" dirty="0"/>
          </a:p>
          <a:p>
            <a:endParaRPr lang="en-US" altLang="zh-CN" dirty="0"/>
          </a:p>
          <a:p>
            <a:r>
              <a:rPr lang="zh-CN" altLang="en-US" dirty="0"/>
              <a:t>所以关键是求</a:t>
            </a:r>
            <a:r>
              <a:rPr lang="en-US" altLang="zh-CN" dirty="0"/>
              <a:t>Right</a:t>
            </a:r>
            <a:r>
              <a:rPr lang="zh-CN" altLang="en-US" dirty="0"/>
              <a:t>集合大小。我们考虑插入时新建的那个节点本身就含有一个位置，另外每个节点的</a:t>
            </a:r>
            <a:r>
              <a:rPr lang="en-US" altLang="zh-CN" dirty="0"/>
              <a:t>Right</a:t>
            </a:r>
            <a:r>
              <a:rPr lang="zh-CN" altLang="en-US" dirty="0"/>
              <a:t>集合还包含它的所有儿子的</a:t>
            </a:r>
            <a:r>
              <a:rPr lang="en-US" altLang="zh-CN" dirty="0"/>
              <a:t>Right</a:t>
            </a:r>
            <a:r>
              <a:rPr lang="zh-CN" altLang="en-US" dirty="0"/>
              <a:t>集合。我们拓扑排序或者把树建出来</a:t>
            </a:r>
            <a:r>
              <a:rPr lang="en-US" altLang="zh-CN" dirty="0" err="1"/>
              <a:t>dfs</a:t>
            </a:r>
            <a:r>
              <a:rPr lang="zh-CN" altLang="en-US" dirty="0"/>
              <a:t>一遍就行了。</a:t>
            </a:r>
          </a:p>
        </p:txBody>
      </p:sp>
    </p:spTree>
    <p:extLst>
      <p:ext uri="{BB962C8B-B14F-4D97-AF65-F5344CB8AC3E}">
        <p14:creationId xmlns:p14="http://schemas.microsoft.com/office/powerpoint/2010/main" val="1699765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例题十九</a:t>
            </a:r>
          </a:p>
        </p:txBody>
      </p:sp>
      <p:sp>
        <p:nvSpPr>
          <p:cNvPr id="3" name="内容占位符 2"/>
          <p:cNvSpPr>
            <a:spLocks noGrp="1"/>
          </p:cNvSpPr>
          <p:nvPr>
            <p:ph idx="1"/>
          </p:nvPr>
        </p:nvSpPr>
        <p:spPr/>
        <p:txBody>
          <a:bodyPr/>
          <a:lstStyle/>
          <a:p>
            <a:r>
              <a:rPr lang="zh-CN" altLang="en-US" dirty="0">
                <a:latin typeface="+mn-ea"/>
              </a:rPr>
              <a:t>给一个长度为</a:t>
            </a:r>
            <a:r>
              <a:rPr lang="en-US" altLang="zh-CN" dirty="0">
                <a:latin typeface="+mn-ea"/>
              </a:rPr>
              <a:t>n</a:t>
            </a:r>
            <a:r>
              <a:rPr lang="zh-CN" altLang="en-US" dirty="0">
                <a:latin typeface="+mn-ea"/>
              </a:rPr>
              <a:t>的字符串</a:t>
            </a:r>
            <a:r>
              <a:rPr lang="en-US" altLang="zh-CN" dirty="0">
                <a:latin typeface="+mn-ea"/>
              </a:rPr>
              <a:t>S</a:t>
            </a:r>
            <a:r>
              <a:rPr lang="zh-CN" altLang="en-US" dirty="0">
                <a:latin typeface="+mn-ea"/>
              </a:rPr>
              <a:t>，</a:t>
            </a:r>
            <a:r>
              <a:rPr lang="en-US" altLang="zh-CN" dirty="0">
                <a:latin typeface="+mn-ea"/>
              </a:rPr>
              <a:t>m</a:t>
            </a:r>
            <a:r>
              <a:rPr lang="zh-CN" altLang="en-US" dirty="0">
                <a:latin typeface="+mn-ea"/>
              </a:rPr>
              <a:t>次询问，每次问它的所有本质不同的子串中，字典序第</a:t>
            </a:r>
            <a:r>
              <a:rPr lang="en-US" altLang="zh-CN" dirty="0">
                <a:latin typeface="+mn-ea"/>
              </a:rPr>
              <a:t>k</a:t>
            </a:r>
            <a:r>
              <a:rPr lang="zh-CN" altLang="en-US" dirty="0">
                <a:latin typeface="+mn-ea"/>
              </a:rPr>
              <a:t>小的。</a:t>
            </a:r>
            <a:endParaRPr lang="en-US" altLang="zh-CN" dirty="0">
              <a:latin typeface="+mn-ea"/>
            </a:endParaRPr>
          </a:p>
          <a:p>
            <a:endParaRPr lang="zh-CN" altLang="en-US" dirty="0">
              <a:latin typeface="+mn-ea"/>
            </a:endParaRPr>
          </a:p>
          <a:p>
            <a:r>
              <a:rPr lang="en-US" altLang="zh-CN" dirty="0">
                <a:latin typeface="+mn-ea"/>
              </a:rPr>
              <a:t>n≤900000</a:t>
            </a:r>
            <a:r>
              <a:rPr lang="zh-CN" altLang="en-US" dirty="0">
                <a:latin typeface="+mn-ea"/>
              </a:rPr>
              <a:t>。</a:t>
            </a:r>
            <a:endParaRPr lang="en-US" altLang="zh-CN" dirty="0">
              <a:latin typeface="+mn-ea"/>
            </a:endParaRPr>
          </a:p>
          <a:p>
            <a:r>
              <a:rPr lang="en-US" altLang="zh-CN" dirty="0">
                <a:latin typeface="+mn-ea"/>
              </a:rPr>
              <a:t>m≤500</a:t>
            </a:r>
            <a:r>
              <a:rPr lang="zh-CN" altLang="en-US" dirty="0">
                <a:latin typeface="+mn-ea"/>
              </a:rPr>
              <a:t>，保证输出不会超时。</a:t>
            </a:r>
            <a:endParaRPr lang="en-US" altLang="zh-CN" dirty="0">
              <a:latin typeface="+mn-ea"/>
            </a:endParaRPr>
          </a:p>
        </p:txBody>
      </p:sp>
    </p:spTree>
    <p:extLst>
      <p:ext uri="{BB962C8B-B14F-4D97-AF65-F5344CB8AC3E}">
        <p14:creationId xmlns:p14="http://schemas.microsoft.com/office/powerpoint/2010/main" val="3714916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a:t>
            </a:r>
            <a:r>
              <a:rPr lang="zh-CN" altLang="en-US" dirty="0"/>
              <a:t>九</a:t>
            </a:r>
            <a:endParaRPr lang="zh-CN" altLang="en-US" dirty="0"/>
          </a:p>
        </p:txBody>
      </p:sp>
      <p:sp>
        <p:nvSpPr>
          <p:cNvPr id="3" name="内容占位符 2"/>
          <p:cNvSpPr>
            <a:spLocks noGrp="1"/>
          </p:cNvSpPr>
          <p:nvPr>
            <p:ph idx="1"/>
          </p:nvPr>
        </p:nvSpPr>
        <p:spPr/>
        <p:txBody>
          <a:bodyPr/>
          <a:lstStyle/>
          <a:p>
            <a:r>
              <a:rPr lang="zh-CN" altLang="en-US" dirty="0">
                <a:latin typeface="+mn-ea"/>
              </a:rPr>
              <a:t>给一个长度为</a:t>
            </a:r>
            <a:r>
              <a:rPr lang="en-US" altLang="zh-CN" dirty="0">
                <a:latin typeface="+mn-ea"/>
              </a:rPr>
              <a:t>n</a:t>
            </a:r>
            <a:r>
              <a:rPr lang="zh-CN" altLang="en-US" dirty="0">
                <a:latin typeface="+mn-ea"/>
              </a:rPr>
              <a:t>的字符串</a:t>
            </a:r>
            <a:r>
              <a:rPr lang="en-US" altLang="zh-CN" dirty="0">
                <a:latin typeface="+mn-ea"/>
              </a:rPr>
              <a:t>S</a:t>
            </a:r>
            <a:r>
              <a:rPr lang="zh-CN" altLang="en-US" dirty="0">
                <a:latin typeface="+mn-ea"/>
              </a:rPr>
              <a:t>，</a:t>
            </a:r>
            <a:r>
              <a:rPr lang="en-US" altLang="zh-CN" dirty="0">
                <a:latin typeface="+mn-ea"/>
              </a:rPr>
              <a:t>m</a:t>
            </a:r>
            <a:r>
              <a:rPr lang="zh-CN" altLang="en-US" dirty="0">
                <a:latin typeface="+mn-ea"/>
              </a:rPr>
              <a:t>次询问，每次问它的所有本质不同的子串中，字典序第</a:t>
            </a:r>
            <a:r>
              <a:rPr lang="en-US" altLang="zh-CN" dirty="0">
                <a:latin typeface="+mn-ea"/>
              </a:rPr>
              <a:t>k</a:t>
            </a:r>
            <a:r>
              <a:rPr lang="zh-CN" altLang="en-US" dirty="0">
                <a:latin typeface="+mn-ea"/>
              </a:rPr>
              <a:t>小的。</a:t>
            </a:r>
            <a:endParaRPr lang="en-US" altLang="zh-CN" dirty="0">
              <a:latin typeface="+mn-ea"/>
            </a:endParaRPr>
          </a:p>
          <a:p>
            <a:endParaRPr lang="en-US" altLang="zh-CN" dirty="0"/>
          </a:p>
          <a:p>
            <a:r>
              <a:rPr lang="zh-CN" altLang="en-US" dirty="0"/>
              <a:t>建出后缀自动机，我们对每个节点记录它有多少种向后走的路径，这个拓扑排序一下就好了。然后我们在每个节点从小往大枚举走那条边，看</a:t>
            </a:r>
            <a:r>
              <a:rPr lang="en-US" altLang="zh-CN" dirty="0"/>
              <a:t>k</a:t>
            </a:r>
            <a:r>
              <a:rPr lang="zh-CN" altLang="en-US" dirty="0"/>
              <a:t>是否出现在这条边上，然后走过去，输出这条边的字符就好了。</a:t>
            </a:r>
          </a:p>
        </p:txBody>
      </p:sp>
    </p:spTree>
    <p:extLst>
      <p:ext uri="{BB962C8B-B14F-4D97-AF65-F5344CB8AC3E}">
        <p14:creationId xmlns:p14="http://schemas.microsoft.com/office/powerpoint/2010/main" val="5458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给一个长度为</a:t>
                </a:r>
                <a:r>
                  <a:rPr lang="en-US" altLang="zh-CN" dirty="0"/>
                  <a:t>n</a:t>
                </a:r>
                <a:r>
                  <a:rPr lang="zh-CN" altLang="en-US" dirty="0"/>
                  <a:t>的字符串，</a:t>
                </a:r>
                <a:r>
                  <a:rPr lang="en-US" altLang="zh-CN" dirty="0"/>
                  <a:t>m</a:t>
                </a:r>
                <a:r>
                  <a:rPr lang="zh-CN" altLang="en-US" dirty="0"/>
                  <a:t>次询问，每次询问一个子串的最小循环节长度。</a:t>
                </a:r>
                <a:endParaRPr lang="en-US" altLang="zh-CN" dirty="0"/>
              </a:p>
              <a:p>
                <a:endParaRPr lang="en-US" altLang="zh-CN" dirty="0"/>
              </a:p>
              <a:p>
                <a14:m>
                  <m:oMath xmlns:m="http://schemas.openxmlformats.org/officeDocument/2006/math">
                    <m:r>
                      <a:rPr lang="zh-CN" altLang="en-US" i="1" dirty="0" smtClean="0">
                        <a:latin typeface="Cambria Math" panose="02040503050406030204" pitchFamily="18" charset="0"/>
                      </a:rPr>
                      <m:t>𝑛</m:t>
                    </m:r>
                    <m:r>
                      <a:rPr lang="zh-CN" altLang="en-US" i="0" dirty="0">
                        <a:latin typeface="Cambria Math" panose="02040503050406030204" pitchFamily="18" charset="0"/>
                      </a:rPr>
                      <m:t>≤</m:t>
                    </m:r>
                    <m:sSup>
                      <m:sSupPr>
                        <m:ctrlPr>
                          <a:rPr lang="zh-CN" altLang="en-US" i="1" dirty="0">
                            <a:latin typeface="Cambria Math" panose="02040503050406030204" pitchFamily="18" charset="0"/>
                          </a:rPr>
                        </m:ctrlPr>
                      </m:sSupPr>
                      <m:e>
                        <m:r>
                          <a:rPr lang="zh-CN" altLang="en-US" i="0" dirty="0">
                            <a:latin typeface="Cambria Math" panose="02040503050406030204" pitchFamily="18" charset="0"/>
                          </a:rPr>
                          <m:t>10</m:t>
                        </m:r>
                      </m:e>
                      <m:sup>
                        <m:r>
                          <a:rPr lang="en-US" altLang="zh-CN" i="1" dirty="0" smtClean="0">
                            <a:latin typeface="Cambria Math" panose="02040503050406030204" pitchFamily="18" charset="0"/>
                          </a:rPr>
                          <m:t>5</m:t>
                        </m:r>
                      </m:sup>
                    </m:sSup>
                  </m:oMath>
                </a14:m>
                <a:r>
                  <a:rPr lang="zh-CN" altLang="en-US" dirty="0"/>
                  <a:t>，</a:t>
                </a:r>
                <a14:m>
                  <m:oMath xmlns:m="http://schemas.openxmlformats.org/officeDocument/2006/math">
                    <m:r>
                      <a:rPr lang="zh-CN" altLang="en-US" i="1" dirty="0" smtClean="0">
                        <a:latin typeface="Cambria Math" panose="02040503050406030204" pitchFamily="18" charset="0"/>
                      </a:rPr>
                      <m:t>𝑚</m:t>
                    </m:r>
                    <m:r>
                      <a:rPr lang="zh-CN" altLang="en-US" i="0" dirty="0">
                        <a:latin typeface="Cambria Math" panose="02040503050406030204" pitchFamily="18" charset="0"/>
                      </a:rPr>
                      <m:t>≤</m:t>
                    </m:r>
                    <m:sSup>
                      <m:sSupPr>
                        <m:ctrlPr>
                          <a:rPr lang="zh-CN" altLang="en-US" i="1" dirty="0">
                            <a:latin typeface="Cambria Math" panose="02040503050406030204" pitchFamily="18" charset="0"/>
                          </a:rPr>
                        </m:ctrlPr>
                      </m:sSupPr>
                      <m:e>
                        <m:r>
                          <a:rPr lang="zh-CN" altLang="en-US" i="0" dirty="0">
                            <a:latin typeface="Cambria Math" panose="02040503050406030204" pitchFamily="18" charset="0"/>
                          </a:rPr>
                          <m:t>10</m:t>
                        </m:r>
                      </m:e>
                      <m:sup>
                        <m:r>
                          <a:rPr lang="zh-CN" altLang="en-US" i="0" dirty="0">
                            <a:latin typeface="Cambria Math" panose="02040503050406030204" pitchFamily="18" charset="0"/>
                          </a:rPr>
                          <m:t>6</m:t>
                        </m:r>
                      </m:sup>
                    </m:sSup>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68507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例题二十</a:t>
            </a:r>
          </a:p>
        </p:txBody>
      </p:sp>
      <p:sp>
        <p:nvSpPr>
          <p:cNvPr id="3" name="内容占位符 2"/>
          <p:cNvSpPr>
            <a:spLocks noGrp="1"/>
          </p:cNvSpPr>
          <p:nvPr>
            <p:ph idx="1"/>
          </p:nvPr>
        </p:nvSpPr>
        <p:spPr/>
        <p:txBody>
          <a:bodyPr/>
          <a:lstStyle/>
          <a:p>
            <a:r>
              <a:rPr lang="zh-CN" altLang="en-US" dirty="0">
                <a:latin typeface="+mn-ea"/>
              </a:rPr>
              <a:t>给定一个由</a:t>
            </a:r>
            <a:r>
              <a:rPr lang="en-US" altLang="zh-CN" dirty="0">
                <a:latin typeface="+mn-ea"/>
                <a:sym typeface="Arial" panose="020B0604020202020204" pitchFamily="34" charset="0"/>
              </a:rPr>
              <a:t>m</a:t>
            </a:r>
            <a:r>
              <a:rPr lang="zh-CN" altLang="en-US" dirty="0">
                <a:latin typeface="+mn-ea"/>
              </a:rPr>
              <a:t>个</a:t>
            </a:r>
            <a:r>
              <a:rPr lang="en-US" altLang="zh-CN" dirty="0">
                <a:latin typeface="+mn-ea"/>
              </a:rPr>
              <a:t>01</a:t>
            </a:r>
            <a:r>
              <a:rPr lang="zh-CN" altLang="en-US" dirty="0">
                <a:latin typeface="+mn-ea"/>
              </a:rPr>
              <a:t>串组成的字典，根据这个字典和一个长度</a:t>
            </a:r>
            <a:r>
              <a:rPr lang="en-US" altLang="zh-CN" dirty="0">
                <a:latin typeface="+mn-ea"/>
              </a:rPr>
              <a:t>L</a:t>
            </a:r>
            <a:r>
              <a:rPr lang="zh-CN" altLang="en-US" dirty="0">
                <a:latin typeface="+mn-ea"/>
              </a:rPr>
              <a:t>，可以断定一个</a:t>
            </a:r>
            <a:r>
              <a:rPr lang="en-US" altLang="zh-CN" dirty="0">
                <a:latin typeface="+mn-ea"/>
              </a:rPr>
              <a:t>01</a:t>
            </a:r>
            <a:r>
              <a:rPr lang="zh-CN" altLang="en-US" dirty="0">
                <a:latin typeface="+mn-ea"/>
              </a:rPr>
              <a:t>串是否熟悉，定义如下：</a:t>
            </a:r>
          </a:p>
          <a:p>
            <a:r>
              <a:rPr lang="zh-CN" altLang="en-US" dirty="0">
                <a:latin typeface="+mn-ea"/>
              </a:rPr>
              <a:t>把一个串划分成若干段，如果某段长度不小于</a:t>
            </a:r>
            <a:r>
              <a:rPr lang="en-US" altLang="zh-CN" dirty="0">
                <a:latin typeface="+mn-ea"/>
              </a:rPr>
              <a:t>L</a:t>
            </a:r>
            <a:r>
              <a:rPr lang="zh-CN" altLang="en-US" dirty="0">
                <a:latin typeface="+mn-ea"/>
              </a:rPr>
              <a:t>，且它是字典中某个串的子串，则这个段可识别。如果存在一个划分，使得总可识别长度不小于总长的</a:t>
            </a:r>
            <a:r>
              <a:rPr lang="en-US" altLang="zh-CN" dirty="0">
                <a:latin typeface="+mn-ea"/>
              </a:rPr>
              <a:t>90%</a:t>
            </a:r>
            <a:r>
              <a:rPr lang="zh-CN" altLang="en-US" dirty="0">
                <a:latin typeface="+mn-ea"/>
              </a:rPr>
              <a:t>，则这个串是熟悉的。</a:t>
            </a:r>
          </a:p>
          <a:p>
            <a:r>
              <a:rPr lang="zh-CN" altLang="en-US" dirty="0">
                <a:latin typeface="+mn-ea"/>
              </a:rPr>
              <a:t>给出</a:t>
            </a:r>
            <a:r>
              <a:rPr lang="en-US" altLang="zh-CN" dirty="0">
                <a:latin typeface="+mn-ea"/>
                <a:sym typeface="Arial" panose="020B0604020202020204" pitchFamily="34" charset="0"/>
              </a:rPr>
              <a:t>n</a:t>
            </a:r>
            <a:r>
              <a:rPr lang="zh-CN" altLang="en-US" dirty="0">
                <a:latin typeface="+mn-ea"/>
              </a:rPr>
              <a:t>个</a:t>
            </a:r>
            <a:r>
              <a:rPr lang="en-US" altLang="zh-CN" dirty="0">
                <a:latin typeface="+mn-ea"/>
              </a:rPr>
              <a:t>01</a:t>
            </a:r>
            <a:r>
              <a:rPr lang="zh-CN" altLang="en-US" dirty="0">
                <a:latin typeface="+mn-ea"/>
              </a:rPr>
              <a:t>串，对于每个串，输出使得该串是“熟悉的”，的最大的</a:t>
            </a:r>
            <a:r>
              <a:rPr lang="en-US" altLang="zh-CN" dirty="0">
                <a:latin typeface="+mn-ea"/>
              </a:rPr>
              <a:t>L</a:t>
            </a:r>
            <a:r>
              <a:rPr lang="zh-CN" altLang="en-US" dirty="0">
                <a:latin typeface="+mn-ea"/>
              </a:rPr>
              <a:t>值。若不存在，则输出</a:t>
            </a:r>
            <a:r>
              <a:rPr lang="en-US" altLang="zh-CN" dirty="0">
                <a:latin typeface="+mn-ea"/>
              </a:rPr>
              <a:t>0</a:t>
            </a:r>
            <a:r>
              <a:rPr lang="zh-CN" altLang="en-US" dirty="0">
                <a:latin typeface="+mn-ea"/>
              </a:rPr>
              <a:t>。</a:t>
            </a:r>
          </a:p>
          <a:p>
            <a:r>
              <a:rPr lang="zh-CN" altLang="en-US" dirty="0">
                <a:latin typeface="+mn-ea"/>
              </a:rPr>
              <a:t>输入数据总长</a:t>
            </a:r>
            <a:r>
              <a:rPr lang="en-US" altLang="zh-CN" dirty="0">
                <a:latin typeface="+mn-ea"/>
                <a:sym typeface="Arial" panose="020B0604020202020204" pitchFamily="34" charset="0"/>
              </a:rPr>
              <a:t>≤1100000</a:t>
            </a:r>
          </a:p>
          <a:p>
            <a:endParaRPr lang="zh-CN" altLang="en-US" dirty="0"/>
          </a:p>
        </p:txBody>
      </p:sp>
    </p:spTree>
    <p:extLst>
      <p:ext uri="{BB962C8B-B14F-4D97-AF65-F5344CB8AC3E}">
        <p14:creationId xmlns:p14="http://schemas.microsoft.com/office/powerpoint/2010/main" val="24971473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zh-CN" altLang="en-US" dirty="0"/>
              <a:t>二十</a:t>
            </a:r>
            <a:endParaRPr lang="zh-CN" altLang="en-US" dirty="0"/>
          </a:p>
        </p:txBody>
      </p:sp>
      <p:sp>
        <p:nvSpPr>
          <p:cNvPr id="3" name="内容占位符 2"/>
          <p:cNvSpPr>
            <a:spLocks noGrp="1"/>
          </p:cNvSpPr>
          <p:nvPr>
            <p:ph idx="1"/>
          </p:nvPr>
        </p:nvSpPr>
        <p:spPr/>
        <p:txBody>
          <a:bodyPr/>
          <a:lstStyle/>
          <a:p>
            <a:r>
              <a:rPr lang="zh-CN" altLang="en-US" dirty="0"/>
              <a:t>如果我们可以求出每个位置向前合法的最大长度，那么就可以用二分</a:t>
            </a:r>
            <a:r>
              <a:rPr lang="en-US" altLang="zh-CN" dirty="0"/>
              <a:t>+</a:t>
            </a:r>
            <a:r>
              <a:rPr lang="en-US" altLang="zh-CN" dirty="0" err="1"/>
              <a:t>dp</a:t>
            </a:r>
            <a:r>
              <a:rPr lang="zh-CN" altLang="en-US" dirty="0"/>
              <a:t>求出答案。</a:t>
            </a:r>
            <a:endParaRPr lang="en-US" altLang="zh-CN" dirty="0"/>
          </a:p>
          <a:p>
            <a:endParaRPr lang="en-US" altLang="zh-CN" dirty="0"/>
          </a:p>
          <a:p>
            <a:r>
              <a:rPr lang="zh-CN" altLang="en-US" dirty="0"/>
              <a:t>先用分隔符把字典串拼成一个字符串，然后建后缀自动机。用给出的</a:t>
            </a:r>
            <a:r>
              <a:rPr lang="en-US" altLang="zh-CN" dirty="0"/>
              <a:t>01</a:t>
            </a:r>
            <a:r>
              <a:rPr lang="zh-CN" altLang="en-US" dirty="0"/>
              <a:t>串在后缀自动机上走，如果走不了就向上找父亲。这样就能求出到每个节点向前最多多长是合法的。</a:t>
            </a:r>
          </a:p>
        </p:txBody>
      </p:sp>
    </p:spTree>
    <p:extLst>
      <p:ext uri="{BB962C8B-B14F-4D97-AF65-F5344CB8AC3E}">
        <p14:creationId xmlns:p14="http://schemas.microsoft.com/office/powerpoint/2010/main" val="2603037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例题二十一</a:t>
            </a:r>
          </a:p>
        </p:txBody>
      </p:sp>
      <p:sp>
        <p:nvSpPr>
          <p:cNvPr id="3" name="内容占位符 2"/>
          <p:cNvSpPr>
            <a:spLocks noGrp="1"/>
          </p:cNvSpPr>
          <p:nvPr>
            <p:ph idx="1"/>
          </p:nvPr>
        </p:nvSpPr>
        <p:spPr/>
        <p:txBody>
          <a:bodyPr>
            <a:normAutofit/>
          </a:bodyPr>
          <a:lstStyle/>
          <a:p>
            <a:r>
              <a:rPr lang="zh-CN" altLang="en-US" dirty="0"/>
              <a:t>给出一棵树，树上的每条边上都有一个字符。从任意一个节点开始，每次可以向远离根结点的方向移动，可以选择在除起点以外的任何地方停止。将走过的边上的字符连起来可得到一个字符串，所有可以如此获得的字符串被称为“可识别的”。</a:t>
            </a:r>
            <a:endParaRPr lang="en-US" altLang="zh-CN" dirty="0"/>
          </a:p>
          <a:p>
            <a:r>
              <a:rPr lang="zh-CN" altLang="en-US" dirty="0"/>
              <a:t>现在给你这棵树，以及一个字符串</a:t>
            </a:r>
            <a:r>
              <a:rPr lang="en-US" altLang="zh-CN" dirty="0"/>
              <a:t>S</a:t>
            </a:r>
            <a:r>
              <a:rPr lang="zh-CN" altLang="en-US" dirty="0"/>
              <a:t>，求</a:t>
            </a:r>
            <a:r>
              <a:rPr lang="en-US" altLang="zh-CN" dirty="0"/>
              <a:t>S</a:t>
            </a:r>
            <a:r>
              <a:rPr lang="zh-CN" altLang="en-US" dirty="0"/>
              <a:t>中有多少子串是“可识别的”，以及它们的获得方式的和。</a:t>
            </a:r>
            <a:endParaRPr lang="en-US" altLang="zh-CN" dirty="0"/>
          </a:p>
          <a:p>
            <a:endParaRPr lang="en-US" altLang="zh-CN" dirty="0"/>
          </a:p>
          <a:p>
            <a:r>
              <a:rPr lang="zh-CN" altLang="en-US" dirty="0"/>
              <a:t>节点数、</a:t>
            </a:r>
            <a:r>
              <a:rPr lang="en-US" altLang="zh-CN" dirty="0"/>
              <a:t>|S|</a:t>
            </a:r>
            <a:r>
              <a:rPr lang="zh-CN" altLang="en-US" dirty="0"/>
              <a:t>≤</a:t>
            </a:r>
            <a:r>
              <a:rPr lang="en-US" altLang="zh-CN" dirty="0"/>
              <a:t>1,000,000</a:t>
            </a:r>
            <a:endParaRPr lang="zh-CN" altLang="en-US" dirty="0"/>
          </a:p>
        </p:txBody>
      </p:sp>
    </p:spTree>
    <p:extLst>
      <p:ext uri="{BB962C8B-B14F-4D97-AF65-F5344CB8AC3E}">
        <p14:creationId xmlns:p14="http://schemas.microsoft.com/office/powerpoint/2010/main" val="3552546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zh-CN" altLang="en-US" dirty="0"/>
              <a:t>二十一</a:t>
            </a:r>
            <a:endParaRPr lang="zh-CN" altLang="en-US" dirty="0"/>
          </a:p>
        </p:txBody>
      </p:sp>
      <p:sp>
        <p:nvSpPr>
          <p:cNvPr id="3" name="内容占位符 2"/>
          <p:cNvSpPr>
            <a:spLocks noGrp="1"/>
          </p:cNvSpPr>
          <p:nvPr>
            <p:ph idx="1"/>
          </p:nvPr>
        </p:nvSpPr>
        <p:spPr/>
        <p:txBody>
          <a:bodyPr/>
          <a:lstStyle/>
          <a:p>
            <a:r>
              <a:rPr lang="zh-CN" altLang="en-US" dirty="0"/>
              <a:t>给出的就是一棵</a:t>
            </a:r>
            <a:r>
              <a:rPr lang="en-US" altLang="zh-CN" dirty="0" err="1"/>
              <a:t>Trie</a:t>
            </a:r>
            <a:r>
              <a:rPr lang="zh-CN" altLang="en-US" dirty="0"/>
              <a:t>树，我们只需要对</a:t>
            </a:r>
            <a:r>
              <a:rPr lang="en-US" altLang="zh-CN" dirty="0" err="1"/>
              <a:t>Trie</a:t>
            </a:r>
            <a:r>
              <a:rPr lang="zh-CN" altLang="en-US" dirty="0"/>
              <a:t>树建后缀自动机就可以得到所有的“路径”。然后在把这个字符串在后缀自动机上跑，在每个位置，匹配的个数就是当前的</a:t>
            </a:r>
            <a:r>
              <a:rPr lang="en-US" altLang="zh-CN" dirty="0" err="1"/>
              <a:t>len</a:t>
            </a:r>
            <a:r>
              <a:rPr lang="zh-CN" altLang="en-US" dirty="0"/>
              <a:t>，匹配的方式就是</a:t>
            </a:r>
            <a:r>
              <a:rPr lang="en-US" altLang="zh-CN" dirty="0"/>
              <a:t>sum[par[p]]+right[p]*(</a:t>
            </a:r>
            <a:r>
              <a:rPr lang="en-US" altLang="zh-CN" dirty="0" err="1"/>
              <a:t>len-val</a:t>
            </a:r>
            <a:r>
              <a:rPr lang="en-US" altLang="zh-CN" dirty="0"/>
              <a:t>[par[p]])</a:t>
            </a:r>
            <a:r>
              <a:rPr lang="zh-CN" altLang="en-US" dirty="0"/>
              <a:t>。</a:t>
            </a:r>
          </a:p>
        </p:txBody>
      </p:sp>
    </p:spTree>
    <p:extLst>
      <p:ext uri="{BB962C8B-B14F-4D97-AF65-F5344CB8AC3E}">
        <p14:creationId xmlns:p14="http://schemas.microsoft.com/office/powerpoint/2010/main" val="12561667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后缀树就是包含一个串所有后缀的“</a:t>
                </a:r>
                <a:r>
                  <a:rPr lang="en-US" altLang="zh-CN" dirty="0" err="1"/>
                  <a:t>Trie</a:t>
                </a:r>
                <a:r>
                  <a:rPr lang="zh-CN" altLang="en-US" dirty="0"/>
                  <a:t>树”，但是它的一条边上可能不是一个字符而是一个字符串，从而使得节点数是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的。</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07192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后缀树就是包含一个串所有后缀的“</a:t>
                </a:r>
                <a:r>
                  <a:rPr lang="en-US" altLang="zh-CN" dirty="0" err="1"/>
                  <a:t>Trie</a:t>
                </a:r>
                <a:r>
                  <a:rPr lang="zh-CN" altLang="en-US" dirty="0"/>
                  <a:t>树”，但是它的一条边上可能不是一个字符而是一个字符串，从而使得节点数是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的。</a:t>
                </a:r>
                <a:endParaRPr lang="en-US" altLang="zh-CN" dirty="0"/>
              </a:p>
              <a:p>
                <a:endParaRPr lang="en-US" altLang="zh-CN" dirty="0"/>
              </a:p>
              <a:p>
                <a:r>
                  <a:rPr lang="zh-CN" altLang="en-US" dirty="0"/>
                  <a:t>后缀自动机的</a:t>
                </a:r>
                <a:r>
                  <a:rPr lang="en-US" altLang="zh-CN" dirty="0"/>
                  <a:t>Parent</a:t>
                </a:r>
                <a:r>
                  <a:rPr lang="zh-CN" altLang="en-US" dirty="0"/>
                  <a:t>树？</a:t>
                </a:r>
                <a:endParaRPr lang="en-US" altLang="zh-CN" dirty="0"/>
              </a:p>
              <a:p>
                <a:endParaRPr lang="en-US" altLang="zh-CN" dirty="0"/>
              </a:p>
              <a:p>
                <a:r>
                  <a:rPr lang="zh-CN" altLang="en-US" dirty="0"/>
                  <a:t>方向相反</a:t>
                </a:r>
                <a:r>
                  <a:rPr lang="en-US" altLang="zh-CN" dirty="0"/>
                  <a:t>——</a:t>
                </a:r>
                <a:r>
                  <a:rPr lang="zh-CN" altLang="en-US" dirty="0"/>
                  <a:t>倒过来。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8364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通过后缀自动机，我们可以在</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的时间内构造出后缀树。</a:t>
                </a:r>
                <a:endParaRPr lang="en-US" altLang="zh-CN" dirty="0"/>
              </a:p>
              <a:p>
                <a:endParaRPr lang="en-US" altLang="zh-CN" dirty="0"/>
              </a:p>
              <a:p>
                <a:r>
                  <a:rPr lang="zh-CN" altLang="en-US" dirty="0"/>
                  <a:t>怎么感觉后缀树和后缀数组好像啊。。。</a:t>
                </a:r>
                <a:endParaRPr lang="en-US" altLang="zh-CN" dirty="0"/>
              </a:p>
              <a:p>
                <a:endParaRPr lang="en-US" altLang="zh-CN" dirty="0"/>
              </a:p>
              <a:p>
                <a:r>
                  <a:rPr lang="zh-CN" altLang="en-US" dirty="0"/>
                  <a:t>后缀数组好像就是后缀树上叶子结点的</a:t>
                </a:r>
                <a:r>
                  <a:rPr lang="en-US" altLang="zh-CN" dirty="0" err="1"/>
                  <a:t>dfs</a:t>
                </a:r>
                <a:r>
                  <a:rPr lang="zh-CN" altLang="en-US" dirty="0"/>
                  <a:t>序？</a:t>
                </a:r>
                <a:endParaRPr lang="en-US" altLang="zh-CN" dirty="0"/>
              </a:p>
              <a:p>
                <a:endParaRPr lang="en-US" altLang="zh-CN" dirty="0"/>
              </a:p>
              <a:p>
                <a:r>
                  <a:rPr lang="zh-CN" altLang="en-US" dirty="0"/>
                  <a:t>好像我们可以</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构建后缀数组了。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7971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后缀平衡树</a:t>
            </a:r>
          </a:p>
        </p:txBody>
      </p:sp>
      <p:sp>
        <p:nvSpPr>
          <p:cNvPr id="3" name="内容占位符 2"/>
          <p:cNvSpPr>
            <a:spLocks noGrp="1"/>
          </p:cNvSpPr>
          <p:nvPr>
            <p:ph idx="1"/>
          </p:nvPr>
        </p:nvSpPr>
        <p:spPr/>
        <p:txBody>
          <a:bodyPr/>
          <a:lstStyle/>
          <a:p>
            <a:r>
              <a:rPr lang="zh-CN" altLang="en-US" dirty="0"/>
              <a:t>动态维护后缀的顺序。</a:t>
            </a:r>
            <a:endParaRPr lang="en-US" altLang="zh-CN" dirty="0"/>
          </a:p>
          <a:p>
            <a:endParaRPr lang="en-US" altLang="zh-CN" dirty="0"/>
          </a:p>
          <a:p>
            <a:r>
              <a:rPr lang="zh-CN" altLang="en-US" dirty="0"/>
              <a:t>重量平衡树</a:t>
            </a:r>
            <a:r>
              <a:rPr lang="en-US" altLang="zh-CN" dirty="0" err="1"/>
              <a:t>Treap</a:t>
            </a:r>
            <a:r>
              <a:rPr lang="zh-CN" altLang="en-US" dirty="0"/>
              <a:t>：</a:t>
            </a:r>
            <a:r>
              <a:rPr lang="en-US" altLang="zh-CN" dirty="0" err="1"/>
              <a:t>Treap</a:t>
            </a:r>
            <a:r>
              <a:rPr lang="zh-CN" altLang="en-US" dirty="0"/>
              <a:t>在旋转时如果重构整棵子树，单次插入删除的期望复杂度为</a:t>
            </a:r>
            <a:r>
              <a:rPr lang="en-US" altLang="zh-CN" dirty="0"/>
              <a:t>O(log n)</a:t>
            </a:r>
            <a:r>
              <a:rPr lang="zh-CN" altLang="en-US" dirty="0"/>
              <a:t>。</a:t>
            </a:r>
            <a:endParaRPr lang="en-US" altLang="zh-CN" dirty="0"/>
          </a:p>
          <a:p>
            <a:endParaRPr lang="en-US" altLang="zh-CN" dirty="0"/>
          </a:p>
          <a:p>
            <a:r>
              <a:rPr lang="zh-CN" altLang="en-US" dirty="0"/>
              <a:t>如何使用</a:t>
            </a:r>
            <a:r>
              <a:rPr lang="en-US" altLang="zh-CN" dirty="0" err="1"/>
              <a:t>Treap</a:t>
            </a:r>
            <a:r>
              <a:rPr lang="zh-CN" altLang="en-US" dirty="0"/>
              <a:t>维护一个有序数列，支持在中间插入一个元素，</a:t>
            </a:r>
            <a:r>
              <a:rPr lang="en-US" altLang="zh-CN" dirty="0"/>
              <a:t>O(1)</a:t>
            </a:r>
            <a:r>
              <a:rPr lang="zh-CN" altLang="en-US" dirty="0"/>
              <a:t>询问两个元素的前后关系？</a:t>
            </a:r>
            <a:endParaRPr lang="en-US" altLang="zh-CN" dirty="0"/>
          </a:p>
        </p:txBody>
      </p:sp>
    </p:spTree>
    <p:extLst>
      <p:ext uri="{BB962C8B-B14F-4D97-AF65-F5344CB8AC3E}">
        <p14:creationId xmlns:p14="http://schemas.microsoft.com/office/powerpoint/2010/main" val="32299223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endParaRPr lang="zh-CN" altLang="en-US" dirty="0"/>
          </a:p>
        </p:txBody>
      </p:sp>
      <p:sp>
        <p:nvSpPr>
          <p:cNvPr id="3" name="内容占位符 2"/>
          <p:cNvSpPr>
            <a:spLocks noGrp="1"/>
          </p:cNvSpPr>
          <p:nvPr>
            <p:ph idx="1"/>
          </p:nvPr>
        </p:nvSpPr>
        <p:spPr/>
        <p:txBody>
          <a:bodyPr/>
          <a:lstStyle/>
          <a:p>
            <a:r>
              <a:rPr lang="zh-CN" altLang="en-US" dirty="0"/>
              <a:t>在每个节点维护一个</a:t>
            </a:r>
            <a:r>
              <a:rPr lang="en-US" altLang="zh-CN" dirty="0" err="1"/>
              <a:t>l,r</a:t>
            </a:r>
            <a:r>
              <a:rPr lang="zh-CN" altLang="en-US" dirty="0"/>
              <a:t>，根结点的</a:t>
            </a:r>
            <a:r>
              <a:rPr lang="en-US" altLang="zh-CN" dirty="0"/>
              <a:t>l=0,r=1</a:t>
            </a:r>
            <a:r>
              <a:rPr lang="zh-CN" altLang="en-US" dirty="0"/>
              <a:t>。每个节点的左儿子的</a:t>
            </a:r>
            <a:r>
              <a:rPr lang="en-US" altLang="zh-CN" dirty="0"/>
              <a:t>l</a:t>
            </a:r>
            <a:r>
              <a:rPr lang="zh-CN" altLang="en-US" dirty="0"/>
              <a:t>等于</a:t>
            </a:r>
            <a:r>
              <a:rPr lang="en-US" altLang="zh-CN" dirty="0"/>
              <a:t>l</a:t>
            </a:r>
            <a:r>
              <a:rPr lang="zh-CN" altLang="en-US" dirty="0"/>
              <a:t>，</a:t>
            </a:r>
            <a:r>
              <a:rPr lang="en-US" altLang="zh-CN" dirty="0"/>
              <a:t>r</a:t>
            </a:r>
            <a:r>
              <a:rPr lang="zh-CN" altLang="en-US" dirty="0"/>
              <a:t>等于</a:t>
            </a:r>
            <a:r>
              <a:rPr lang="en-US" altLang="zh-CN" dirty="0"/>
              <a:t>(</a:t>
            </a:r>
            <a:r>
              <a:rPr lang="en-US" altLang="zh-CN" dirty="0" err="1"/>
              <a:t>l+r</a:t>
            </a:r>
            <a:r>
              <a:rPr lang="en-US" altLang="zh-CN" dirty="0"/>
              <a:t>)/2</a:t>
            </a:r>
            <a:r>
              <a:rPr lang="zh-CN" altLang="en-US" dirty="0"/>
              <a:t>；右儿子的</a:t>
            </a:r>
            <a:r>
              <a:rPr lang="en-US" altLang="zh-CN" dirty="0"/>
              <a:t>l</a:t>
            </a:r>
            <a:r>
              <a:rPr lang="zh-CN" altLang="en-US" dirty="0"/>
              <a:t>等于</a:t>
            </a:r>
            <a:r>
              <a:rPr lang="en-US" altLang="zh-CN" dirty="0"/>
              <a:t>(</a:t>
            </a:r>
            <a:r>
              <a:rPr lang="en-US" altLang="zh-CN" dirty="0" err="1"/>
              <a:t>l+r</a:t>
            </a:r>
            <a:r>
              <a:rPr lang="en-US" altLang="zh-CN" dirty="0"/>
              <a:t>)/2</a:t>
            </a:r>
            <a:r>
              <a:rPr lang="zh-CN" altLang="en-US" dirty="0"/>
              <a:t>，</a:t>
            </a:r>
            <a:r>
              <a:rPr lang="en-US" altLang="zh-CN" dirty="0"/>
              <a:t>r</a:t>
            </a:r>
            <a:r>
              <a:rPr lang="zh-CN" altLang="en-US" dirty="0"/>
              <a:t>等于</a:t>
            </a:r>
            <a:r>
              <a:rPr lang="en-US" altLang="zh-CN" dirty="0"/>
              <a:t>r</a:t>
            </a:r>
            <a:r>
              <a:rPr lang="zh-CN" altLang="en-US" dirty="0"/>
              <a:t>。多维护一个数组</a:t>
            </a:r>
            <a:r>
              <a:rPr lang="en-US" altLang="zh-CN" dirty="0"/>
              <a:t>key</a:t>
            </a:r>
            <a:r>
              <a:rPr lang="zh-CN" altLang="en-US" dirty="0"/>
              <a:t>，每个</a:t>
            </a:r>
            <a:r>
              <a:rPr lang="en-US" altLang="zh-CN" dirty="0"/>
              <a:t>key[</a:t>
            </a:r>
            <a:r>
              <a:rPr lang="en-US" altLang="zh-CN" dirty="0" err="1"/>
              <a:t>i</a:t>
            </a:r>
            <a:r>
              <a:rPr lang="en-US" altLang="zh-CN" dirty="0"/>
              <a:t>]</a:t>
            </a:r>
            <a:r>
              <a:rPr lang="zh-CN" altLang="en-US" dirty="0"/>
              <a:t>等于第</a:t>
            </a:r>
            <a:r>
              <a:rPr lang="en-US" altLang="zh-CN" dirty="0" err="1"/>
              <a:t>i</a:t>
            </a:r>
            <a:r>
              <a:rPr lang="zh-CN" altLang="en-US" dirty="0"/>
              <a:t>个元素对应节点的</a:t>
            </a:r>
            <a:r>
              <a:rPr lang="en-US" altLang="zh-CN" dirty="0"/>
              <a:t>(</a:t>
            </a:r>
            <a:r>
              <a:rPr lang="en-US" altLang="zh-CN" dirty="0" err="1"/>
              <a:t>l+r</a:t>
            </a:r>
            <a:r>
              <a:rPr lang="en-US" altLang="zh-CN" dirty="0"/>
              <a:t>)/2</a:t>
            </a:r>
            <a:r>
              <a:rPr lang="zh-CN" altLang="en-US" dirty="0"/>
              <a:t>。这样我们通过比较</a:t>
            </a:r>
            <a:r>
              <a:rPr lang="en-US" altLang="zh-CN" dirty="0"/>
              <a:t>key[a]</a:t>
            </a:r>
            <a:r>
              <a:rPr lang="zh-CN" altLang="en-US" dirty="0"/>
              <a:t>和</a:t>
            </a:r>
            <a:r>
              <a:rPr lang="en-US" altLang="zh-CN" dirty="0"/>
              <a:t>key[b]</a:t>
            </a:r>
            <a:r>
              <a:rPr lang="zh-CN" altLang="en-US" dirty="0"/>
              <a:t>就可以知道</a:t>
            </a:r>
            <a:r>
              <a:rPr lang="en-US" altLang="zh-CN" dirty="0" err="1"/>
              <a:t>a,b</a:t>
            </a:r>
            <a:r>
              <a:rPr lang="zh-CN" altLang="en-US" dirty="0"/>
              <a:t>的前后关系。</a:t>
            </a:r>
            <a:endParaRPr lang="en-US" altLang="zh-CN" dirty="0"/>
          </a:p>
          <a:p>
            <a:endParaRPr lang="en-US" altLang="zh-CN" dirty="0"/>
          </a:p>
          <a:p>
            <a:r>
              <a:rPr lang="zh-CN" altLang="en-US" dirty="0"/>
              <a:t>在旋转一个节点之后，它的子树的</a:t>
            </a:r>
            <a:r>
              <a:rPr lang="en-US" altLang="zh-CN" dirty="0" err="1"/>
              <a:t>l,r</a:t>
            </a:r>
            <a:r>
              <a:rPr lang="zh-CN" altLang="en-US" dirty="0"/>
              <a:t>会发生变化，这时我们直接重新计算整棵子树的</a:t>
            </a:r>
            <a:r>
              <a:rPr lang="en-US" altLang="zh-CN" dirty="0" err="1"/>
              <a:t>l,r</a:t>
            </a:r>
            <a:r>
              <a:rPr lang="zh-CN" altLang="en-US" dirty="0"/>
              <a:t>就可以了。</a:t>
            </a:r>
          </a:p>
        </p:txBody>
      </p:sp>
    </p:spTree>
    <p:extLst>
      <p:ext uri="{BB962C8B-B14F-4D97-AF65-F5344CB8AC3E}">
        <p14:creationId xmlns:p14="http://schemas.microsoft.com/office/powerpoint/2010/main" val="4168814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后缀平衡树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在当前字符串前加一个字符，维护后缀的顺序。</a:t>
                </a:r>
                <a:endParaRPr lang="en-US" altLang="zh-CN" dirty="0"/>
              </a:p>
              <a:p>
                <a:endParaRPr lang="en-US" altLang="zh-CN" dirty="0"/>
              </a:p>
              <a:p>
                <a:r>
                  <a:rPr lang="zh-CN" altLang="en-US" dirty="0"/>
                  <a:t>每次添加相当于加入了一个新的后缀</a:t>
                </a:r>
                <a:r>
                  <a:rPr lang="en-US" altLang="zh-CN" dirty="0" err="1"/>
                  <a:t>cS</a:t>
                </a:r>
                <a:r>
                  <a:rPr lang="zh-CN" altLang="en-US" dirty="0"/>
                  <a:t>，我们只要把它按字典序插入到对应的位置就好了。插入时，需要比较</a:t>
                </a:r>
                <a:r>
                  <a:rPr lang="en-US" altLang="zh-CN" dirty="0" err="1"/>
                  <a:t>cS</a:t>
                </a:r>
                <a:r>
                  <a:rPr lang="zh-CN" altLang="en-US" dirty="0"/>
                  <a:t>与当前节点所对应后缀的大小关系。这时先比较第一个字符，然后比较剩下的两个后缀即可。这样就可以在</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r>
                      <a:rPr lang="zh-CN" altLang="en-US" i="1">
                        <a:latin typeface="Cambria Math" panose="02040503050406030204" pitchFamily="18" charset="0"/>
                      </a:rPr>
                      <m:t>的</m:t>
                    </m:r>
                  </m:oMath>
                </a14:m>
                <a:r>
                  <a:rPr lang="zh-CN" altLang="en-US" dirty="0"/>
                  <a:t>时间内维护。</a:t>
                </a:r>
                <a:endParaRPr lang="en-US" altLang="zh-CN" dirty="0"/>
              </a:p>
              <a:p>
                <a:endParaRPr lang="en-US" altLang="zh-CN" dirty="0"/>
              </a:p>
              <a:p>
                <a:r>
                  <a:rPr lang="zh-CN" altLang="en-US" dirty="0"/>
                  <a:t>如果使用一般的平衡树，每次比较就必须求出两个元素的排名。这样每次插入的复杂度就是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𝑙𝑜𝑔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052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设字符串长度为</a:t>
                </a:r>
                <a:r>
                  <a:rPr lang="en-US" altLang="zh-CN" dirty="0" err="1"/>
                  <a:t>len</a:t>
                </a:r>
                <a:r>
                  <a:rPr lang="zh-CN" altLang="en-US" dirty="0"/>
                  <a:t>，循环节长度一定是</a:t>
                </a:r>
                <a:r>
                  <a:rPr lang="en-US" altLang="zh-CN" dirty="0" err="1"/>
                  <a:t>len</a:t>
                </a:r>
                <a:r>
                  <a:rPr lang="zh-CN" altLang="en-US" dirty="0"/>
                  <a:t>的约数，如果字符串有一个长度为</a:t>
                </a:r>
                <a:r>
                  <a:rPr lang="en-US" altLang="zh-CN" dirty="0"/>
                  <a:t>t</a:t>
                </a:r>
                <a:r>
                  <a:rPr lang="zh-CN" altLang="en-US" dirty="0"/>
                  <a:t>的循环节，那么</a:t>
                </a:r>
                <a:r>
                  <a:rPr lang="en-US" altLang="zh-CN" dirty="0"/>
                  <a:t>s[1…</a:t>
                </a:r>
                <a:r>
                  <a:rPr lang="en-US" altLang="zh-CN" dirty="0" err="1"/>
                  <a:t>len</a:t>
                </a:r>
                <a:r>
                  <a:rPr lang="en-US" altLang="zh-CN" dirty="0"/>
                  <a:t>-t]=s[t+1…</a:t>
                </a:r>
                <a:r>
                  <a:rPr lang="en-US" altLang="zh-CN" dirty="0" err="1"/>
                  <a:t>len</a:t>
                </a:r>
                <a:r>
                  <a:rPr lang="en-US" altLang="zh-CN" dirty="0"/>
                  <a:t>]</a:t>
                </a:r>
                <a:r>
                  <a:rPr lang="zh-CN" altLang="en-US" dirty="0"/>
                  <a:t>。</a:t>
                </a:r>
                <a:endParaRPr lang="en-US" altLang="zh-CN" dirty="0"/>
              </a:p>
              <a:p>
                <a:endParaRPr lang="en-US" altLang="zh-CN" dirty="0"/>
              </a:p>
              <a:p>
                <a:r>
                  <a:rPr lang="zh-CN" altLang="en-US" dirty="0"/>
                  <a:t>但是可能的</a:t>
                </a:r>
                <a:r>
                  <a:rPr lang="en-US" altLang="zh-CN" dirty="0"/>
                  <a:t>t</a:t>
                </a:r>
                <a:r>
                  <a:rPr lang="zh-CN" altLang="en-US" dirty="0"/>
                  <a:t>有</a:t>
                </a:r>
                <a14:m>
                  <m:oMath xmlns:m="http://schemas.openxmlformats.org/officeDocument/2006/math">
                    <m:rad>
                      <m:radPr>
                        <m:degHide m:val="on"/>
                        <m:ctrlPr>
                          <a:rPr lang="zh-CN" altLang="en-US" i="1" smtClean="0">
                            <a:latin typeface="Cambria Math" panose="02040503050406030204" pitchFamily="18" charset="0"/>
                          </a:rPr>
                        </m:ctrlPr>
                      </m:radPr>
                      <m:deg/>
                      <m:e>
                        <m:r>
                          <a:rPr lang="zh-CN" altLang="en-US" i="1" smtClean="0">
                            <a:latin typeface="Cambria Math" panose="02040503050406030204" pitchFamily="18" charset="0"/>
                          </a:rPr>
                          <m:t>𝑛</m:t>
                        </m:r>
                      </m:e>
                    </m:rad>
                  </m:oMath>
                </a14:m>
                <a:r>
                  <a:rPr lang="zh-CN" altLang="en-US" dirty="0"/>
                  <a:t>个。注意到若</a:t>
                </a:r>
                <a:r>
                  <a:rPr lang="en-US" altLang="zh-CN" dirty="0" err="1"/>
                  <a:t>x,y</a:t>
                </a:r>
                <a:r>
                  <a:rPr lang="zh-CN" altLang="en-US" dirty="0"/>
                  <a:t>是循环节，那么</a:t>
                </a:r>
                <a:r>
                  <a:rPr lang="en-US" altLang="zh-CN" dirty="0" err="1"/>
                  <a:t>gcd</a:t>
                </a:r>
                <a:r>
                  <a:rPr lang="en-US" altLang="zh-CN" dirty="0"/>
                  <a:t>(</a:t>
                </a:r>
                <a:r>
                  <a:rPr lang="en-US" altLang="zh-CN" dirty="0" err="1"/>
                  <a:t>x,y</a:t>
                </a:r>
                <a:r>
                  <a:rPr lang="en-US" altLang="zh-CN" dirty="0"/>
                  <a:t>)</a:t>
                </a:r>
                <a:r>
                  <a:rPr lang="zh-CN" altLang="en-US" dirty="0"/>
                  <a:t>也是循环节。所以我们枚举</a:t>
                </a:r>
                <a:r>
                  <a:rPr lang="en-US" altLang="zh-CN" dirty="0" err="1"/>
                  <a:t>len</a:t>
                </a:r>
                <a:r>
                  <a:rPr lang="zh-CN" altLang="en-US" dirty="0"/>
                  <a:t>的所有质因子</a:t>
                </a:r>
                <a:r>
                  <a:rPr lang="en-US" altLang="zh-CN" dirty="0"/>
                  <a:t>p</a:t>
                </a:r>
                <a:r>
                  <a:rPr lang="zh-CN" altLang="en-US" dirty="0"/>
                  <a:t>，看</a:t>
                </a:r>
                <a14:m>
                  <m:oMath xmlns:m="http://schemas.openxmlformats.org/officeDocument/2006/math">
                    <m:f>
                      <m:fPr>
                        <m:ctrlPr>
                          <a:rPr lang="zh-CN" altLang="en-US" i="1" smtClean="0">
                            <a:latin typeface="Cambria Math" panose="02040503050406030204" pitchFamily="18" charset="0"/>
                          </a:rPr>
                        </m:ctrlPr>
                      </m:fPr>
                      <m:num>
                        <m:r>
                          <a:rPr lang="zh-CN" altLang="en-US" i="1" smtClean="0">
                            <a:latin typeface="Cambria Math" panose="02040503050406030204" pitchFamily="18" charset="0"/>
                          </a:rPr>
                          <m:t>𝑙</m:t>
                        </m:r>
                        <m:r>
                          <a:rPr lang="zh-CN" altLang="en-US" i="1" smtClean="0">
                            <a:latin typeface="Cambria Math" panose="02040503050406030204" pitchFamily="18" charset="0"/>
                          </a:rPr>
                          <m:t>ⅇ</m:t>
                        </m:r>
                        <m:r>
                          <a:rPr lang="zh-CN" altLang="en-US" i="1" smtClean="0">
                            <a:latin typeface="Cambria Math" panose="02040503050406030204" pitchFamily="18" charset="0"/>
                          </a:rPr>
                          <m:t>𝑛</m:t>
                        </m:r>
                      </m:num>
                      <m:den>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sup>
                        </m:sSup>
                      </m:den>
                    </m:f>
                  </m:oMath>
                </a14:m>
                <a:r>
                  <a:rPr lang="zh-CN" altLang="en-US" dirty="0"/>
                  <a:t>是不是一个循环节，最后把所有是循环节的求一个</a:t>
                </a:r>
                <a:r>
                  <a:rPr lang="en-US" altLang="zh-CN" dirty="0" err="1"/>
                  <a:t>gcd</a:t>
                </a:r>
                <a:r>
                  <a:rPr lang="zh-CN" altLang="en-US" dirty="0"/>
                  <a:t>即可。</a:t>
                </a:r>
                <a:endParaRPr lang="en-US" altLang="zh-CN" dirty="0"/>
              </a:p>
              <a:p>
                <a:endParaRPr lang="en-US" altLang="zh-CN" dirty="0"/>
              </a:p>
              <a:p>
                <a:r>
                  <a:rPr lang="zh-CN" altLang="en-US" dirty="0"/>
                  <a:t>所以每次询问时枚举长度的质因数，查询对应子串是否相等，最后求一个</a:t>
                </a:r>
                <a:r>
                  <a:rPr lang="en-US" altLang="zh-CN" dirty="0" err="1"/>
                  <a:t>gcd</a:t>
                </a:r>
                <a:r>
                  <a:rPr lang="zh-CN" altLang="en-US" dirty="0"/>
                  <a:t>即可。</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4580" b="-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13958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例题二十二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给一个字符串，三种操作，末尾插入一个字符，弹出末尾的字符，查询区间内一个给定字符串出现了多少次。</a:t>
                </a:r>
                <a:endParaRPr lang="en-US" altLang="zh-CN" dirty="0"/>
              </a:p>
              <a:p>
                <a:endParaRPr lang="en-US" altLang="zh-CN" dirty="0"/>
              </a:p>
              <a:p>
                <a:r>
                  <a:rPr lang="zh-CN" altLang="en-US" dirty="0"/>
                  <a:t>操作次数不超过</a:t>
                </a:r>
                <a14:m>
                  <m:oMath xmlns:m="http://schemas.openxmlformats.org/officeDocument/2006/math">
                    <m:r>
                      <a:rPr lang="zh-CN" altLang="en-US" i="1" smtClean="0">
                        <a:latin typeface="Cambria Math" panose="02040503050406030204" pitchFamily="18" charset="0"/>
                      </a:rPr>
                      <m:t>5×</m:t>
                    </m:r>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6</m:t>
                        </m:r>
                      </m:sup>
                    </m:sSup>
                    <m:r>
                      <a:rPr lang="zh-CN" altLang="en-US"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92668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r>
              <a:rPr lang="zh-CN" altLang="en-US"/>
              <a:t>二十</a:t>
            </a:r>
            <a:r>
              <a:rPr lang="zh-CN" altLang="en-US"/>
              <a:t>二</a:t>
            </a:r>
            <a:endParaRPr lang="zh-CN" altLang="en-US" dirty="0"/>
          </a:p>
        </p:txBody>
      </p:sp>
      <p:sp>
        <p:nvSpPr>
          <p:cNvPr id="3" name="内容占位符 2"/>
          <p:cNvSpPr>
            <a:spLocks noGrp="1"/>
          </p:cNvSpPr>
          <p:nvPr>
            <p:ph idx="1"/>
          </p:nvPr>
        </p:nvSpPr>
        <p:spPr/>
        <p:txBody>
          <a:bodyPr/>
          <a:lstStyle/>
          <a:p>
            <a:r>
              <a:rPr lang="zh-CN" altLang="en-US" dirty="0"/>
              <a:t>首先把原串和询问串都倒过来，就变成了在开头插入和删除，使用后缀平衡树维护。每次询问</a:t>
            </a:r>
            <a:r>
              <a:rPr lang="en-US" altLang="zh-CN" dirty="0"/>
              <a:t>s</a:t>
            </a:r>
            <a:r>
              <a:rPr lang="zh-CN" altLang="en-US" dirty="0"/>
              <a:t>，就是用小于</a:t>
            </a:r>
            <a:r>
              <a:rPr lang="en-US" altLang="zh-CN" dirty="0"/>
              <a:t>s+’#’</a:t>
            </a:r>
            <a:r>
              <a:rPr lang="zh-CN" altLang="en-US" dirty="0"/>
              <a:t>的减去小于</a:t>
            </a:r>
            <a:r>
              <a:rPr lang="en-US" altLang="zh-CN" dirty="0"/>
              <a:t>s</a:t>
            </a:r>
            <a:r>
              <a:rPr lang="zh-CN" altLang="en-US" dirty="0"/>
              <a:t>的。（</a:t>
            </a:r>
            <a:r>
              <a:rPr lang="en-US" altLang="zh-CN" dirty="0"/>
              <a:t>’#’</a:t>
            </a:r>
            <a:r>
              <a:rPr lang="zh-CN" altLang="en-US" dirty="0"/>
              <a:t>是一个虚拟的无限大的字符。）</a:t>
            </a:r>
            <a:endParaRPr lang="en-US" altLang="zh-CN" dirty="0"/>
          </a:p>
          <a:p>
            <a:endParaRPr lang="en-US" altLang="zh-CN" dirty="0"/>
          </a:p>
          <a:p>
            <a:r>
              <a:rPr lang="zh-CN" altLang="en-US" dirty="0"/>
              <a:t>如果没有区间限制，我们在每个节点维护一个子树大小就可以了。</a:t>
            </a:r>
            <a:endParaRPr lang="en-US" altLang="zh-CN" dirty="0"/>
          </a:p>
          <a:p>
            <a:r>
              <a:rPr lang="zh-CN" altLang="en-US" dirty="0"/>
              <a:t>但是查询有区间限制，所以我们需要在每个节点按顺序维护子树内所有节点在原串中的位置，通过二分得到合法的后缀个数。</a:t>
            </a:r>
            <a:endParaRPr lang="en-US" altLang="zh-CN" dirty="0"/>
          </a:p>
          <a:p>
            <a:r>
              <a:rPr lang="zh-CN" altLang="en-US" dirty="0"/>
              <a:t>旋转时直接重建被改变的节点的子树信息，复杂度不变。</a:t>
            </a:r>
            <a:endParaRPr lang="en-US" altLang="zh-CN" dirty="0"/>
          </a:p>
        </p:txBody>
      </p:sp>
    </p:spTree>
    <p:extLst>
      <p:ext uri="{BB962C8B-B14F-4D97-AF65-F5344CB8AC3E}">
        <p14:creationId xmlns:p14="http://schemas.microsoft.com/office/powerpoint/2010/main" val="14579959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谢谢大家</a:t>
            </a:r>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64633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给出两个字符串</a:t>
                </a:r>
                <a:r>
                  <a:rPr lang="en-US" altLang="zh-CN" dirty="0"/>
                  <a:t>A</a:t>
                </a:r>
                <a:r>
                  <a:rPr lang="zh-CN" altLang="en-US" dirty="0"/>
                  <a:t>、</a:t>
                </a:r>
                <a:r>
                  <a:rPr lang="en-US" altLang="zh-CN" dirty="0"/>
                  <a:t>B</a:t>
                </a:r>
                <a:r>
                  <a:rPr lang="zh-CN" altLang="en-US" dirty="0"/>
                  <a:t>，你可以对</a:t>
                </a:r>
                <a:r>
                  <a:rPr lang="en-US" altLang="zh-CN" dirty="0"/>
                  <a:t>A</a:t>
                </a:r>
                <a:r>
                  <a:rPr lang="zh-CN" altLang="en-US" dirty="0"/>
                  <a:t>中的一个字符进行修改，求一个最长的</a:t>
                </a:r>
                <a:r>
                  <a:rPr lang="en-US" altLang="zh-CN" dirty="0"/>
                  <a:t>A</a:t>
                </a:r>
                <a:r>
                  <a:rPr lang="zh-CN" altLang="en-US" dirty="0"/>
                  <a:t>的前缀</a:t>
                </a:r>
                <a:r>
                  <a:rPr lang="en-US" altLang="zh-CN" dirty="0"/>
                  <a:t>P</a:t>
                </a:r>
                <a:r>
                  <a:rPr lang="zh-CN" altLang="en-US" dirty="0"/>
                  <a:t>使得</a:t>
                </a:r>
                <a:r>
                  <a:rPr lang="en-US" altLang="zh-CN" dirty="0"/>
                  <a:t>P</a:t>
                </a:r>
                <a:r>
                  <a:rPr lang="zh-CN" altLang="en-US" dirty="0"/>
                  <a:t>是</a:t>
                </a:r>
                <a:r>
                  <a:rPr lang="en-US" altLang="zh-CN" dirty="0"/>
                  <a:t>B</a:t>
                </a:r>
                <a:r>
                  <a:rPr lang="zh-CN" altLang="en-US" dirty="0"/>
                  <a:t>的子串。</a:t>
                </a:r>
                <a:endParaRPr lang="en-US" altLang="zh-CN" dirty="0"/>
              </a:p>
              <a:p>
                <a:endParaRPr lang="en-US" altLang="zh-CN" dirty="0"/>
              </a:p>
              <a:p>
                <a14:m>
                  <m:oMath xmlns:m="http://schemas.openxmlformats.org/officeDocument/2006/math">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𝐴</m:t>
                        </m:r>
                      </m:e>
                    </m:d>
                    <m:r>
                      <a:rPr lang="en-US" altLang="zh-CN"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𝐵</m:t>
                        </m:r>
                      </m:e>
                    </m:d>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10</m:t>
                        </m:r>
                      </m:e>
                      <m:sup>
                        <m:r>
                          <a:rPr lang="en-US" altLang="zh-CN" i="1" smtClean="0">
                            <a:latin typeface="Cambria Math" panose="02040503050406030204" pitchFamily="18" charset="0"/>
                          </a:rPr>
                          <m:t>5</m:t>
                        </m:r>
                      </m:sup>
                    </m:sSup>
                    <m:r>
                      <a:rPr lang="zh-CN" altLang="en-US"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691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例题三</a:t>
            </a:r>
          </a:p>
        </p:txBody>
      </p:sp>
      <p:sp>
        <p:nvSpPr>
          <p:cNvPr id="3" name="内容占位符 2"/>
          <p:cNvSpPr>
            <a:spLocks noGrp="1"/>
          </p:cNvSpPr>
          <p:nvPr>
            <p:ph idx="1"/>
          </p:nvPr>
        </p:nvSpPr>
        <p:spPr/>
        <p:txBody>
          <a:bodyPr/>
          <a:lstStyle/>
          <a:p>
            <a:r>
              <a:rPr lang="zh-CN" altLang="en-US" dirty="0"/>
              <a:t>给出两个字符串</a:t>
            </a:r>
            <a:r>
              <a:rPr lang="en-US" altLang="zh-CN" dirty="0"/>
              <a:t>A</a:t>
            </a:r>
            <a:r>
              <a:rPr lang="zh-CN" altLang="en-US" dirty="0"/>
              <a:t>、</a:t>
            </a:r>
            <a:r>
              <a:rPr lang="en-US" altLang="zh-CN" dirty="0"/>
              <a:t>B</a:t>
            </a:r>
            <a:r>
              <a:rPr lang="zh-CN" altLang="en-US" dirty="0"/>
              <a:t>，你可以对</a:t>
            </a:r>
            <a:r>
              <a:rPr lang="en-US" altLang="zh-CN" dirty="0"/>
              <a:t>A</a:t>
            </a:r>
            <a:r>
              <a:rPr lang="zh-CN" altLang="en-US" dirty="0"/>
              <a:t>中的一个字符进行修改，求一个最长的</a:t>
            </a:r>
            <a:r>
              <a:rPr lang="en-US" altLang="zh-CN" dirty="0"/>
              <a:t>A</a:t>
            </a:r>
            <a:r>
              <a:rPr lang="zh-CN" altLang="en-US" dirty="0"/>
              <a:t>的前缀</a:t>
            </a:r>
            <a:r>
              <a:rPr lang="en-US" altLang="zh-CN" dirty="0"/>
              <a:t>P</a:t>
            </a:r>
            <a:r>
              <a:rPr lang="zh-CN" altLang="en-US" dirty="0"/>
              <a:t>使得</a:t>
            </a:r>
            <a:r>
              <a:rPr lang="en-US" altLang="zh-CN" dirty="0"/>
              <a:t>P</a:t>
            </a:r>
            <a:r>
              <a:rPr lang="zh-CN" altLang="en-US" dirty="0"/>
              <a:t>是</a:t>
            </a:r>
            <a:r>
              <a:rPr lang="en-US" altLang="zh-CN" dirty="0"/>
              <a:t>B</a:t>
            </a:r>
            <a:r>
              <a:rPr lang="zh-CN" altLang="en-US" dirty="0"/>
              <a:t>的子串。</a:t>
            </a:r>
            <a:endParaRPr lang="en-US" altLang="zh-CN" dirty="0"/>
          </a:p>
          <a:p>
            <a:endParaRPr lang="en-US" altLang="zh-CN" dirty="0"/>
          </a:p>
          <a:p>
            <a:r>
              <a:rPr lang="zh-CN" altLang="en-US" dirty="0"/>
              <a:t>枚举</a:t>
            </a:r>
            <a:r>
              <a:rPr lang="en-US" altLang="zh-CN" dirty="0"/>
              <a:t>P</a:t>
            </a:r>
            <a:r>
              <a:rPr lang="zh-CN" altLang="en-US" dirty="0"/>
              <a:t>在</a:t>
            </a:r>
            <a:r>
              <a:rPr lang="en-US" altLang="zh-CN" dirty="0"/>
              <a:t>B</a:t>
            </a:r>
            <a:r>
              <a:rPr lang="zh-CN" altLang="en-US" dirty="0"/>
              <a:t>中的起始位置，这样就变成了可以对</a:t>
            </a:r>
            <a:r>
              <a:rPr lang="en-US" altLang="zh-CN" dirty="0"/>
              <a:t>A</a:t>
            </a:r>
            <a:r>
              <a:rPr lang="zh-CN" altLang="en-US" dirty="0"/>
              <a:t>进行一次修改，使得</a:t>
            </a:r>
            <a:r>
              <a:rPr lang="en-US" altLang="zh-CN" dirty="0"/>
              <a:t>A</a:t>
            </a:r>
            <a:r>
              <a:rPr lang="zh-CN" altLang="en-US" dirty="0"/>
              <a:t>和</a:t>
            </a:r>
            <a:r>
              <a:rPr lang="en-US" altLang="zh-CN" dirty="0"/>
              <a:t>B</a:t>
            </a:r>
            <a:r>
              <a:rPr lang="zh-CN" altLang="en-US" dirty="0"/>
              <a:t>的一个前缀匹配最长。我们肯定要在第一次匹配不上的时候进行修改。所以求一次</a:t>
            </a:r>
            <a:r>
              <a:rPr lang="en-US" altLang="zh-CN" dirty="0"/>
              <a:t>LCP</a:t>
            </a:r>
            <a:r>
              <a:rPr lang="zh-CN" altLang="en-US" dirty="0"/>
              <a:t>，忽略第一个不匹配字符，再求一次</a:t>
            </a:r>
            <a:r>
              <a:rPr lang="en-US" altLang="zh-CN" dirty="0"/>
              <a:t>LCP</a:t>
            </a:r>
            <a:r>
              <a:rPr lang="zh-CN" altLang="en-US" dirty="0"/>
              <a:t>，加起来即可。</a:t>
            </a:r>
            <a:endParaRPr lang="en-US" altLang="zh-CN" dirty="0"/>
          </a:p>
          <a:p>
            <a:endParaRPr lang="en-US" altLang="zh-CN" dirty="0"/>
          </a:p>
          <a:p>
            <a:r>
              <a:rPr lang="zh-CN" altLang="en-US" dirty="0"/>
              <a:t>求</a:t>
            </a:r>
            <a:r>
              <a:rPr lang="en-US" altLang="zh-CN" dirty="0"/>
              <a:t>LCP</a:t>
            </a:r>
            <a:r>
              <a:rPr lang="zh-CN" altLang="en-US" dirty="0"/>
              <a:t>可以使用二分</a:t>
            </a:r>
            <a:r>
              <a:rPr lang="en-US" altLang="zh-CN" dirty="0"/>
              <a:t>+</a:t>
            </a:r>
            <a:r>
              <a:rPr lang="zh-CN" altLang="en-US" dirty="0"/>
              <a:t>判定的方法用哈希实现。</a:t>
            </a:r>
          </a:p>
        </p:txBody>
      </p:sp>
    </p:spTree>
    <p:extLst>
      <p:ext uri="{BB962C8B-B14F-4D97-AF65-F5344CB8AC3E}">
        <p14:creationId xmlns:p14="http://schemas.microsoft.com/office/powerpoint/2010/main" val="42430000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6141</Words>
  <Application>Microsoft Office PowerPoint</Application>
  <PresentationFormat>宽屏</PresentationFormat>
  <Paragraphs>334</Paragraphs>
  <Slides>72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72</vt:i4>
      </vt:variant>
    </vt:vector>
  </HeadingPairs>
  <TitlesOfParts>
    <vt:vector size="78" baseType="lpstr">
      <vt:lpstr>等线</vt:lpstr>
      <vt:lpstr>等线 Light</vt:lpstr>
      <vt:lpstr>宋体</vt:lpstr>
      <vt:lpstr>Arial</vt:lpstr>
      <vt:lpstr>Cambria Math</vt:lpstr>
      <vt:lpstr>Office 主题​​</vt:lpstr>
      <vt:lpstr>字符串</vt:lpstr>
      <vt:lpstr>哈希</vt:lpstr>
      <vt:lpstr>哈希</vt:lpstr>
      <vt:lpstr>例题一</vt:lpstr>
      <vt:lpstr>例题一</vt:lpstr>
      <vt:lpstr>例题二</vt:lpstr>
      <vt:lpstr>例题二</vt:lpstr>
      <vt:lpstr>例题三</vt:lpstr>
      <vt:lpstr>例题三</vt:lpstr>
      <vt:lpstr>KMP</vt:lpstr>
      <vt:lpstr>例题四</vt:lpstr>
      <vt:lpstr>例题四</vt:lpstr>
      <vt:lpstr>例题五</vt:lpstr>
      <vt:lpstr>例题五</vt:lpstr>
      <vt:lpstr>例题六</vt:lpstr>
      <vt:lpstr>例题六</vt:lpstr>
      <vt:lpstr>Trie树</vt:lpstr>
      <vt:lpstr>例题七</vt:lpstr>
      <vt:lpstr>AC自动机</vt:lpstr>
      <vt:lpstr>AC自动机的构建</vt:lpstr>
      <vt:lpstr>例题八</vt:lpstr>
      <vt:lpstr>例题九</vt:lpstr>
      <vt:lpstr>例题九</vt:lpstr>
      <vt:lpstr>例题十</vt:lpstr>
      <vt:lpstr>例题十</vt:lpstr>
      <vt:lpstr>扩展KMP</vt:lpstr>
      <vt:lpstr>例题十一</vt:lpstr>
      <vt:lpstr>例题十一</vt:lpstr>
      <vt:lpstr>Manacher</vt:lpstr>
      <vt:lpstr>例题十二</vt:lpstr>
      <vt:lpstr>例题十二</vt:lpstr>
      <vt:lpstr>后缀数组</vt:lpstr>
      <vt:lpstr>倍增法</vt:lpstr>
      <vt:lpstr>Height数组</vt:lpstr>
      <vt:lpstr>例题十三</vt:lpstr>
      <vt:lpstr>例题十三</vt:lpstr>
      <vt:lpstr>例题十四</vt:lpstr>
      <vt:lpstr>例题十四</vt:lpstr>
      <vt:lpstr>例题十五</vt:lpstr>
      <vt:lpstr>例题十五</vt:lpstr>
      <vt:lpstr>例题十六</vt:lpstr>
      <vt:lpstr>例题十六</vt:lpstr>
      <vt:lpstr>例题十七</vt:lpstr>
      <vt:lpstr>例题十七</vt:lpstr>
      <vt:lpstr>后缀自动机</vt:lpstr>
      <vt:lpstr>换一个思路</vt:lpstr>
      <vt:lpstr>Right集合的性质</vt:lpstr>
      <vt:lpstr>Right集合的性质</vt:lpstr>
      <vt:lpstr>增量法</vt:lpstr>
      <vt:lpstr>增量法</vt:lpstr>
      <vt:lpstr>情况一</vt:lpstr>
      <vt:lpstr>情况二</vt:lpstr>
      <vt:lpstr>代码</vt:lpstr>
      <vt:lpstr>PowerPoint 演示文稿</vt:lpstr>
      <vt:lpstr>PowerPoint 演示文稿</vt:lpstr>
      <vt:lpstr>例题十八</vt:lpstr>
      <vt:lpstr>例题十八</vt:lpstr>
      <vt:lpstr>例题十九</vt:lpstr>
      <vt:lpstr>例题十九</vt:lpstr>
      <vt:lpstr>例题二十</vt:lpstr>
      <vt:lpstr>例题二十</vt:lpstr>
      <vt:lpstr>例题二十一</vt:lpstr>
      <vt:lpstr>例题二十一</vt:lpstr>
      <vt:lpstr>后缀树</vt:lpstr>
      <vt:lpstr>后缀树</vt:lpstr>
      <vt:lpstr>后缀树</vt:lpstr>
      <vt:lpstr>后缀平衡树</vt:lpstr>
      <vt:lpstr>Treap</vt:lpstr>
      <vt:lpstr>后缀平衡树</vt:lpstr>
      <vt:lpstr>例题二十二</vt:lpstr>
      <vt:lpstr>例题二十二</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dc:title>
  <dc:creator>梁浩</dc:creator>
  <cp:lastModifiedBy>梁浩</cp:lastModifiedBy>
  <cp:revision>124</cp:revision>
  <dcterms:created xsi:type="dcterms:W3CDTF">2016-12-13T23:48:18Z</dcterms:created>
  <dcterms:modified xsi:type="dcterms:W3CDTF">2016-12-24T13:45:25Z</dcterms:modified>
</cp:coreProperties>
</file>