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7" r:id="rId6"/>
    <p:sldId id="268" r:id="rId7"/>
    <p:sldId id="261" r:id="rId8"/>
    <p:sldId id="262" r:id="rId9"/>
    <p:sldId id="269" r:id="rId10"/>
    <p:sldId id="263" r:id="rId11"/>
    <p:sldId id="271" r:id="rId12"/>
    <p:sldId id="273" r:id="rId13"/>
    <p:sldId id="274" r:id="rId14"/>
    <p:sldId id="275" r:id="rId15"/>
    <p:sldId id="265" r:id="rId16"/>
    <p:sldId id="27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8CD4D-3C36-4FFD-8F3C-F709C763BE8E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176C9-AB9E-4B7E-ABC4-35D8C9661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30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CCEEF-0892-4660-88E9-D2860F6583C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457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CCEEF-0892-4660-88E9-D2860F6583C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913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CCEEF-0892-4660-88E9-D2860F6583C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946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CCEEF-0892-4660-88E9-D2860F6583C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365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CCEEF-0892-4660-88E9-D2860F6583C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155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CCEEF-0892-4660-88E9-D2860F6583C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88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CCEEF-0892-4660-88E9-D2860F6583C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929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CCEEF-0892-4660-88E9-D2860F6583C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424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CCEEF-0892-4660-88E9-D2860F6583C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134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CCEEF-0892-4660-88E9-D2860F6583C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78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CCEEF-0892-4660-88E9-D2860F6583C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313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CCEEF-0892-4660-88E9-D2860F6583C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072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CCEEF-0892-4660-88E9-D2860F6583C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000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CCEEF-0892-4660-88E9-D2860F6583C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068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0C0-CF7F-4B51-BE88-6AC691B59E0C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ECEB-AE57-443C-A25B-07359BD83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18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0C0-CF7F-4B51-BE88-6AC691B59E0C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ECEB-AE57-443C-A25B-07359BD83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96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0C0-CF7F-4B51-BE88-6AC691B59E0C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ECEB-AE57-443C-A25B-07359BD83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62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0C0-CF7F-4B51-BE88-6AC691B59E0C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ECEB-AE57-443C-A25B-07359BD83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56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0C0-CF7F-4B51-BE88-6AC691B59E0C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ECEB-AE57-443C-A25B-07359BD83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49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0C0-CF7F-4B51-BE88-6AC691B59E0C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ECEB-AE57-443C-A25B-07359BD83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76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0C0-CF7F-4B51-BE88-6AC691B59E0C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ECEB-AE57-443C-A25B-07359BD83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52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0C0-CF7F-4B51-BE88-6AC691B59E0C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ECEB-AE57-443C-A25B-07359BD83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33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0C0-CF7F-4B51-BE88-6AC691B59E0C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ECEB-AE57-443C-A25B-07359BD83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58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0C0-CF7F-4B51-BE88-6AC691B59E0C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ECEB-AE57-443C-A25B-07359BD83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00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0C0-CF7F-4B51-BE88-6AC691B59E0C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ECEB-AE57-443C-A25B-07359BD83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091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A90C0-CF7F-4B51-BE88-6AC691B59E0C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EECEB-AE57-443C-A25B-07359BD83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92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>
            <a:spLocks/>
          </p:cNvSpPr>
          <p:nvPr/>
        </p:nvSpPr>
        <p:spPr>
          <a:xfrm>
            <a:off x="906874" y="2058691"/>
            <a:ext cx="10515600" cy="172783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6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r>
              <a:rPr lang="zh-CN" altLang="en-US" sz="6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844674" y="3350924"/>
            <a:ext cx="8640000" cy="697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755070" y="5252728"/>
            <a:ext cx="2819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20XX.XX.XX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55072" y="4519626"/>
            <a:ext cx="2819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303" y="6453058"/>
            <a:ext cx="2174697" cy="40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416000" y="709500"/>
            <a:ext cx="9360000" cy="697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359181" y="316365"/>
            <a:ext cx="5691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303" y="6453058"/>
            <a:ext cx="2174697" cy="40143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71537" y="1143000"/>
            <a:ext cx="5900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next[]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的计算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f(j)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36" y="1942094"/>
            <a:ext cx="10601326" cy="138122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09587" y="2582427"/>
            <a:ext cx="11172825" cy="7429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73454" y="3549856"/>
            <a:ext cx="116624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为了说明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f(j)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next[j]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之间的关系，我们以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pattern[8]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假如匹配到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pattern[8]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才匹配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失败。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f(8)=5,pattern[1···4]=pattern[4···7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，此时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我们需要关注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pattern[8]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pattern[8] != pattern[5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在匹配到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pattern[8]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时才失败，此时就可以将输入字符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target[n]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pattern[f(8)]=pattern[5]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对齐，再向后依次执行匹配，所以此时的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next[8] = f(8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772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416000" y="709500"/>
            <a:ext cx="9360000" cy="697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359181" y="316365"/>
            <a:ext cx="5691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303" y="6453058"/>
            <a:ext cx="2174697" cy="40143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71537" y="1143000"/>
            <a:ext cx="5900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next[]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的计算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f(j)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36" y="1942094"/>
            <a:ext cx="10601326" cy="138122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09587" y="2582427"/>
            <a:ext cx="11172825" cy="7429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73454" y="3549856"/>
            <a:ext cx="116624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pattern[8] = pattern[5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dirty="0"/>
              <a:t>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pattern[1···5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]=pattern[4···8]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target[n]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pattern[8]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匹配失败，那么也意味着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target[n-4···n]!=pattern[4···8]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，那么将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target[n]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pattern[5]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对齐，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target[n-4···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也必然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不等于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pattern[1···5]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此时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我们需要关注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f(5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4461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416000" y="709500"/>
            <a:ext cx="9360000" cy="697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359181" y="316365"/>
            <a:ext cx="5691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303" y="6453058"/>
            <a:ext cx="2174697" cy="40143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71537" y="1143000"/>
            <a:ext cx="5900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next[]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的计算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f(j)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36" y="1942094"/>
            <a:ext cx="10601326" cy="138122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09587" y="2582427"/>
            <a:ext cx="11172825" cy="7429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73454" y="3549856"/>
            <a:ext cx="116624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pattern[8] = pattern[5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f(5) = 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，这意味着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pattern[1] = pattern[4]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pattern[1···4]=pattern[4···7]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pattern[4]=pattern[7]=pattern[1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],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此时我们再来比较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pattern[8]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pattern[2]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pattern[8] !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pattern[2]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就可以将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target[2]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pattern[2]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对齐，然后比较二者是否相等，此时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next[8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]= 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next[f(8)]=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next[5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]=f(5)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180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416000" y="709500"/>
            <a:ext cx="9360000" cy="697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359181" y="316365"/>
            <a:ext cx="5691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303" y="6453058"/>
            <a:ext cx="2174697" cy="40143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71537" y="1143000"/>
            <a:ext cx="5900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next[]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的计算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f(j)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36" y="1942094"/>
            <a:ext cx="10601326" cy="138122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09587" y="2582427"/>
            <a:ext cx="11172825" cy="7429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73454" y="3549856"/>
            <a:ext cx="116624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pattern[8]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pattern[2]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那么还需要考察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pattern[f(2)]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……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直到回溯到模式串头部为止。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861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416000" y="709500"/>
            <a:ext cx="9360000" cy="697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359181" y="316365"/>
            <a:ext cx="5691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303" y="6453058"/>
            <a:ext cx="2174697" cy="40143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71537" y="1143000"/>
            <a:ext cx="5900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next[]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的计算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f(j)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36" y="1942094"/>
            <a:ext cx="10601326" cy="138122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09587" y="2582427"/>
            <a:ext cx="11172825" cy="7429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73454" y="3549856"/>
            <a:ext cx="11662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由以上分析，我们可以归纳出根据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f(j)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next[j]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递推公式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  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pattern[j] != pattern[f(j)]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next[j] = f(j);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pattern[j] = pattern[f(j)]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next[j] = next[f(j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)];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746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416000" y="709500"/>
            <a:ext cx="9360000" cy="697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359181" y="316365"/>
            <a:ext cx="5691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303" y="6453058"/>
            <a:ext cx="2174697" cy="40143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1537" y="1143000"/>
            <a:ext cx="5900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next[]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的计算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f(j)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31" y="1604665"/>
            <a:ext cx="11191706" cy="51412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021" y="25864"/>
            <a:ext cx="10601326" cy="138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9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>
            <a:spLocks/>
          </p:cNvSpPr>
          <p:nvPr/>
        </p:nvSpPr>
        <p:spPr>
          <a:xfrm>
            <a:off x="906874" y="2058691"/>
            <a:ext cx="10515600" cy="172783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  谢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844674" y="3350924"/>
            <a:ext cx="8640000" cy="697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140836" y="5108496"/>
            <a:ext cx="2931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   号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XXXXXXXX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55072" y="4601154"/>
            <a:ext cx="2819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303" y="6453058"/>
            <a:ext cx="2174697" cy="40143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732309" y="5615838"/>
            <a:ext cx="3217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XXXXX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695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416000" y="709500"/>
            <a:ext cx="9360000" cy="697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4109646" y="1615067"/>
            <a:ext cx="4180911" cy="894251"/>
            <a:chOff x="2110412" y="1346147"/>
            <a:chExt cx="3973551" cy="894251"/>
          </a:xfrm>
        </p:grpSpPr>
        <p:sp>
          <p:nvSpPr>
            <p:cNvPr id="6" name="矩形 5"/>
            <p:cNvSpPr/>
            <p:nvPr/>
          </p:nvSpPr>
          <p:spPr>
            <a:xfrm>
              <a:off x="2119122" y="2031655"/>
              <a:ext cx="3964841" cy="193837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矩形 6"/>
            <p:cNvSpPr/>
            <p:nvPr/>
          </p:nvSpPr>
          <p:spPr>
            <a:xfrm>
              <a:off x="2110412" y="2027905"/>
              <a:ext cx="291271" cy="212493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任意多边形 7"/>
            <p:cNvSpPr/>
            <p:nvPr/>
          </p:nvSpPr>
          <p:spPr>
            <a:xfrm>
              <a:off x="2119122" y="1346147"/>
              <a:ext cx="3964841" cy="837943"/>
            </a:xfrm>
            <a:custGeom>
              <a:avLst/>
              <a:gdLst>
                <a:gd name="connsiteX0" fmla="*/ 0 w 3964841"/>
                <a:gd name="connsiteY0" fmla="*/ 0 h 837943"/>
                <a:gd name="connsiteX1" fmla="*/ 3964841 w 3964841"/>
                <a:gd name="connsiteY1" fmla="*/ 0 h 837943"/>
                <a:gd name="connsiteX2" fmla="*/ 3964841 w 3964841"/>
                <a:gd name="connsiteY2" fmla="*/ 837943 h 837943"/>
                <a:gd name="connsiteX3" fmla="*/ 0 w 3964841"/>
                <a:gd name="connsiteY3" fmla="*/ 837943 h 837943"/>
                <a:gd name="connsiteX4" fmla="*/ 0 w 3964841"/>
                <a:gd name="connsiteY4" fmla="*/ 0 h 837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4841" h="837943">
                  <a:moveTo>
                    <a:pt x="0" y="0"/>
                  </a:moveTo>
                  <a:lnTo>
                    <a:pt x="3964841" y="0"/>
                  </a:lnTo>
                  <a:lnTo>
                    <a:pt x="3964841" y="837943"/>
                  </a:lnTo>
                  <a:lnTo>
                    <a:pt x="0" y="83794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0485" tIns="46990" rIns="70485" bIns="4699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汇报提纲</a:t>
              </a:r>
              <a:endParaRPr lang="zh-CN" altLang="en-US" sz="32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359181" y="316365"/>
            <a:ext cx="5691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303" y="6453058"/>
            <a:ext cx="2174697" cy="401438"/>
          </a:xfrm>
          <a:prstGeom prst="rect">
            <a:avLst/>
          </a:prstGeom>
        </p:spPr>
      </p:pic>
      <p:sp>
        <p:nvSpPr>
          <p:cNvPr id="22" name="任意多边形 21"/>
          <p:cNvSpPr/>
          <p:nvPr/>
        </p:nvSpPr>
        <p:spPr>
          <a:xfrm>
            <a:off x="4403885" y="3271806"/>
            <a:ext cx="3879724" cy="678938"/>
          </a:xfrm>
          <a:custGeom>
            <a:avLst/>
            <a:gdLst>
              <a:gd name="connsiteX0" fmla="*/ 0 w 3687302"/>
              <a:gd name="connsiteY0" fmla="*/ 0 h 678938"/>
              <a:gd name="connsiteX1" fmla="*/ 3687302 w 3687302"/>
              <a:gd name="connsiteY1" fmla="*/ 0 h 678938"/>
              <a:gd name="connsiteX2" fmla="*/ 3687302 w 3687302"/>
              <a:gd name="connsiteY2" fmla="*/ 678938 h 678938"/>
              <a:gd name="connsiteX3" fmla="*/ 0 w 3687302"/>
              <a:gd name="connsiteY3" fmla="*/ 678938 h 678938"/>
              <a:gd name="connsiteX4" fmla="*/ 0 w 3687302"/>
              <a:gd name="connsiteY4" fmla="*/ 0 h 67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87302" h="678938">
                <a:moveTo>
                  <a:pt x="0" y="0"/>
                </a:moveTo>
                <a:lnTo>
                  <a:pt x="3687302" y="0"/>
                </a:lnTo>
                <a:lnTo>
                  <a:pt x="3687302" y="678938"/>
                </a:lnTo>
                <a:lnTo>
                  <a:pt x="0" y="67893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111709" y="3452031"/>
            <a:ext cx="306464" cy="291264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任意多边形 26"/>
          <p:cNvSpPr/>
          <p:nvPr/>
        </p:nvSpPr>
        <p:spPr>
          <a:xfrm>
            <a:off x="4425276" y="2623328"/>
            <a:ext cx="3879723" cy="678938"/>
          </a:xfrm>
          <a:custGeom>
            <a:avLst/>
            <a:gdLst>
              <a:gd name="connsiteX0" fmla="*/ 0 w 3687302"/>
              <a:gd name="connsiteY0" fmla="*/ 0 h 678938"/>
              <a:gd name="connsiteX1" fmla="*/ 3687302 w 3687302"/>
              <a:gd name="connsiteY1" fmla="*/ 0 h 678938"/>
              <a:gd name="connsiteX2" fmla="*/ 3687302 w 3687302"/>
              <a:gd name="connsiteY2" fmla="*/ 678938 h 678938"/>
              <a:gd name="connsiteX3" fmla="*/ 0 w 3687302"/>
              <a:gd name="connsiteY3" fmla="*/ 678938 h 678938"/>
              <a:gd name="connsiteX4" fmla="*/ 0 w 3687302"/>
              <a:gd name="connsiteY4" fmla="*/ 0 h 67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87302" h="678938">
                <a:moveTo>
                  <a:pt x="0" y="0"/>
                </a:moveTo>
                <a:lnTo>
                  <a:pt x="3687302" y="0"/>
                </a:lnTo>
                <a:lnTo>
                  <a:pt x="3687302" y="678938"/>
                </a:lnTo>
                <a:lnTo>
                  <a:pt x="0" y="67893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.KMP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  <a:endParaRPr lang="zh-CN" altLang="en-US" sz="2000" b="1" kern="12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118812" y="2785558"/>
            <a:ext cx="306464" cy="291264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4403731" y="3928521"/>
            <a:ext cx="3879723" cy="678938"/>
          </a:xfrm>
          <a:custGeom>
            <a:avLst/>
            <a:gdLst>
              <a:gd name="connsiteX0" fmla="*/ 0 w 3687302"/>
              <a:gd name="connsiteY0" fmla="*/ 0 h 678938"/>
              <a:gd name="connsiteX1" fmla="*/ 3687302 w 3687302"/>
              <a:gd name="connsiteY1" fmla="*/ 0 h 678938"/>
              <a:gd name="connsiteX2" fmla="*/ 3687302 w 3687302"/>
              <a:gd name="connsiteY2" fmla="*/ 678938 h 678938"/>
              <a:gd name="connsiteX3" fmla="*/ 0 w 3687302"/>
              <a:gd name="connsiteY3" fmla="*/ 678938 h 678938"/>
              <a:gd name="connsiteX4" fmla="*/ 0 w 3687302"/>
              <a:gd name="connsiteY4" fmla="*/ 0 h 67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87302" h="678938">
                <a:moveTo>
                  <a:pt x="0" y="0"/>
                </a:moveTo>
                <a:lnTo>
                  <a:pt x="3687302" y="0"/>
                </a:lnTo>
                <a:lnTo>
                  <a:pt x="3687302" y="678938"/>
                </a:lnTo>
                <a:lnTo>
                  <a:pt x="0" y="67893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.KMP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跳转表</a:t>
            </a: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next[]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11709" y="4104259"/>
            <a:ext cx="306464" cy="291264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446748" y="3423444"/>
            <a:ext cx="2664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由朴素匹配到</a:t>
            </a: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4418174" y="4583144"/>
            <a:ext cx="3879723" cy="678938"/>
          </a:xfrm>
          <a:custGeom>
            <a:avLst/>
            <a:gdLst>
              <a:gd name="connsiteX0" fmla="*/ 0 w 3687302"/>
              <a:gd name="connsiteY0" fmla="*/ 0 h 678938"/>
              <a:gd name="connsiteX1" fmla="*/ 3687302 w 3687302"/>
              <a:gd name="connsiteY1" fmla="*/ 0 h 678938"/>
              <a:gd name="connsiteX2" fmla="*/ 3687302 w 3687302"/>
              <a:gd name="connsiteY2" fmla="*/ 678938 h 678938"/>
              <a:gd name="connsiteX3" fmla="*/ 0 w 3687302"/>
              <a:gd name="connsiteY3" fmla="*/ 678938 h 678938"/>
              <a:gd name="connsiteX4" fmla="*/ 0 w 3687302"/>
              <a:gd name="connsiteY4" fmla="*/ 0 h 67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87302" h="678938">
                <a:moveTo>
                  <a:pt x="0" y="0"/>
                </a:moveTo>
                <a:lnTo>
                  <a:pt x="3687302" y="0"/>
                </a:lnTo>
                <a:lnTo>
                  <a:pt x="3687302" y="678938"/>
                </a:lnTo>
                <a:lnTo>
                  <a:pt x="0" y="67893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next[]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的计算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f(j)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111864" y="4773170"/>
            <a:ext cx="306464" cy="291264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89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416000" y="709500"/>
            <a:ext cx="9360000" cy="697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359181" y="316365"/>
            <a:ext cx="5691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303" y="6453058"/>
            <a:ext cx="2174697" cy="40143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71538" y="11430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.KMP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04890" y="2031190"/>
            <a:ext cx="899958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文本编辑中，我们经常要在一段文本中某个特定的位置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找出某个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特定的字符或模式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。再比如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里的字节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有各种关键的字节流字段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数据进行解释就需要用到模式匹配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算法。由此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便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产生了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字符串的匹配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KMP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算法是由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Knuth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Morris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Pratt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三人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共同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提出的模式匹配算法，其对于任何模式和目标序列，都可以在线性时间内完成匹配查找，而不会发生退化，是一个非常优秀的模式匹配算法。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94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416000" y="709500"/>
            <a:ext cx="9360000" cy="697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359181" y="316365"/>
            <a:ext cx="5691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303" y="6453058"/>
            <a:ext cx="2174697" cy="40143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1538" y="11430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由朴素匹配到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24000" y="1781067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假设有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目标字符串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(Target)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T=</a:t>
            </a:r>
            <a:r>
              <a:rPr lang="pt-BR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pt-B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b c b a b c a b c a a b c a b c a b c a c a b </a:t>
            </a:r>
            <a:r>
              <a:rPr lang="pt-BR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，我们要在其中找到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模式字符串（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attern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P=a b c a b c a c a 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如何做更为高效呢？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47" y="1109610"/>
            <a:ext cx="11191706" cy="514128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3125" y="4729162"/>
            <a:ext cx="4957762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朴素匹配，我们要做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算法仅匹配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就找到了模式字符串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86625" y="2058066"/>
            <a:ext cx="412908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匹配的时间复杂度为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O(m*n)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的时间复杂度为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91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416000" y="709500"/>
            <a:ext cx="9360000" cy="697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359181" y="316365"/>
            <a:ext cx="5691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303" y="6453058"/>
            <a:ext cx="2174697" cy="40143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1537" y="1143000"/>
            <a:ext cx="5900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.KMP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算法核心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跳转表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next[]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1106" y="1741669"/>
            <a:ext cx="9729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其实，模式串往往含有一定的信息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前缀包含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对于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模式串而言，其前缀字符串，有可能也是模式串中的非前缀子串，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这个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问题我称之为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前缀包含问题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629" y="1741669"/>
            <a:ext cx="6504492" cy="10624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772274" y="1858780"/>
            <a:ext cx="1772119" cy="44970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61548" y="1801629"/>
            <a:ext cx="1903750" cy="5744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679305" y="1604665"/>
            <a:ext cx="370882" cy="1363387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36980" y="5615440"/>
            <a:ext cx="7413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那么每次要跳跃多少呢？这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与跳转表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next[]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存储的数值相关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31106" y="3209481"/>
            <a:ext cx="99665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模式串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b c a b c a c a 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为例，其前缀的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b c 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，正好也是模式串的一个子串</a:t>
            </a:r>
            <a:r>
              <a:rPr lang="en-US" altLang="zh-CN" sz="2000" u="heavy" dirty="0">
                <a:uFill>
                  <a:solidFill>
                    <a:srgbClr val="FFFF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a b c (</a:t>
            </a:r>
            <a:r>
              <a:rPr lang="en-US" altLang="zh-CN" sz="2000" u="heavy" dirty="0">
                <a:solidFill>
                  <a:srgbClr val="FF0000"/>
                </a:solidFill>
                <a:uFill>
                  <a:solidFill>
                    <a:srgbClr val="FFFF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c 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 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，所以当目标串与模式串执行匹配的过程中，如果直到第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个字符才匹配失败，同时也意味着</a:t>
            </a:r>
            <a:r>
              <a:rPr lang="zh-CN" altLang="en-US" sz="2000" u="heavy" dirty="0">
                <a:uFill>
                  <a:solidFill>
                    <a:srgbClr val="00B05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目标串</a:t>
            </a:r>
            <a:r>
              <a:rPr lang="zh-CN" altLang="en-US" sz="2000" u="heavy" dirty="0">
                <a:solidFill>
                  <a:srgbClr val="FF0000"/>
                </a:solidFill>
                <a:uFill>
                  <a:solidFill>
                    <a:srgbClr val="00B05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当前字符</a:t>
            </a:r>
            <a:r>
              <a:rPr lang="zh-CN" altLang="en-US" sz="2000" u="heavy" dirty="0">
                <a:uFill>
                  <a:solidFill>
                    <a:srgbClr val="00B05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之前的 </a:t>
            </a:r>
            <a:r>
              <a:rPr lang="en-US" altLang="zh-CN" sz="2000" u="heavy" dirty="0">
                <a:uFill>
                  <a:solidFill>
                    <a:srgbClr val="00B05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000" u="heavy" dirty="0">
                <a:uFill>
                  <a:solidFill>
                    <a:srgbClr val="00B05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个字符，与模式串的前 </a:t>
            </a:r>
            <a:r>
              <a:rPr lang="en-US" altLang="zh-CN" sz="2000" u="heavy" dirty="0">
                <a:uFill>
                  <a:solidFill>
                    <a:srgbClr val="00B05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000" u="heavy" dirty="0">
                <a:uFill>
                  <a:solidFill>
                    <a:srgbClr val="00B05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个字符是相同的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，所以当模式串向后移动的时候，可以直接将模式串的第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个字符与当前字符对齐，执行比较，这样就实现了模式串一次性向前跳跃多个字符。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5354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416000" y="709500"/>
            <a:ext cx="9360000" cy="697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359181" y="316365"/>
            <a:ext cx="5691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303" y="6453058"/>
            <a:ext cx="2174697" cy="40143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1537" y="1143000"/>
            <a:ext cx="5900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.KMP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算法核心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跳转表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next[]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96962" y="2124133"/>
            <a:ext cx="755504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模式字符串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P=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b c a b c a c a 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，其跳转表为：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42" y="2801241"/>
            <a:ext cx="11420283" cy="117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6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416000" y="709500"/>
            <a:ext cx="9360000" cy="697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359181" y="316365"/>
            <a:ext cx="5691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303" y="6453058"/>
            <a:ext cx="2174697" cy="40143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1537" y="1143000"/>
            <a:ext cx="5900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.KMP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算法核心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跳转表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next[]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/>
          <a:srcRect r="4062"/>
          <a:stretch/>
        </p:blipFill>
        <p:spPr>
          <a:xfrm>
            <a:off x="4442668" y="1601404"/>
            <a:ext cx="7554460" cy="43164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9862" y="1681992"/>
            <a:ext cx="42328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匹配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此时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pattern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的第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个字母与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target[6]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对齐，从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向后依次匹配目标串，到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target[13]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发现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target[13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]='a'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pattern[8]='c'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，匹配失败，此时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next[8]=5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，所以将模式串向后移动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8-next[8] = 3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pattern[5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target[13]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对齐，然后由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target[13]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依次向后执行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匹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4937" y="42002"/>
            <a:ext cx="9371063" cy="113287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09861" y="5792091"/>
            <a:ext cx="99342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配操作。在整个匹配过程中，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模式串如何向后滑动，目标串的输入字符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不会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，直到找到模式串，或者遍历整个目标串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都没有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发现匹配模式为止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529263" y="3157538"/>
            <a:ext cx="3924611" cy="4572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03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416000" y="709500"/>
            <a:ext cx="9360000" cy="697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359181" y="316365"/>
            <a:ext cx="5691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303" y="6453058"/>
            <a:ext cx="2174697" cy="40143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1537" y="1143000"/>
            <a:ext cx="5900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next[]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的计算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f(j)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1537" y="1771650"/>
            <a:ext cx="1060132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跳转表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next[]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如何计算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的呢？以及怎样以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较小的代价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这里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我们引入一个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f(j)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，其含义是，对于模式串的第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pattern[j]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f(j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是所有满足使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pattern[1···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=pattern[j-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(k-1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)···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j-1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(k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j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最大值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f(j)=k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我们可以看出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最小为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因此，规定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f(1)=0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不存在前缀包含时，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f(j)=1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021" y="5071837"/>
            <a:ext cx="10601326" cy="1381221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358848" y="4480084"/>
            <a:ext cx="8172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模式字符串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P=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b c a b c a c a 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f(j)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计算结果如下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870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416000" y="709500"/>
            <a:ext cx="9360000" cy="6975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359181" y="316365"/>
            <a:ext cx="5691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303" y="6453058"/>
            <a:ext cx="2174697" cy="40143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1537" y="1143000"/>
            <a:ext cx="5900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next[]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的计算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f(j)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1537" y="1771650"/>
            <a:ext cx="10601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f(j)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含义：对于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模式串的第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pattern[j]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f(j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是所有满足使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pattern[1···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=pattern[j-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(k-1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)···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j-1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(k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j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最大值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f(j)=k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415880" y="3021913"/>
            <a:ext cx="97520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比如，假设一个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模式字符串为</a:t>
            </a:r>
            <a:r>
              <a:rPr lang="en-US" altLang="zh-CN" sz="2000" u="sng" dirty="0">
                <a:solidFill>
                  <a:srgbClr val="FF0000"/>
                </a:solidFill>
                <a:uFill>
                  <a:solidFill>
                    <a:srgbClr val="00B05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a b </a:t>
            </a:r>
            <a:r>
              <a:rPr lang="en-US" altLang="zh-CN" sz="2000" u="sng" dirty="0" smtClean="0">
                <a:solidFill>
                  <a:srgbClr val="00B0F0"/>
                </a:solidFill>
                <a:uFill>
                  <a:solidFill>
                    <a:srgbClr val="00B05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2000" u="sng" dirty="0">
                <a:solidFill>
                  <a:srgbClr val="00B0F0"/>
                </a:solidFill>
                <a:uFill>
                  <a:solidFill>
                    <a:srgbClr val="00B05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en-US" altLang="zh-CN" sz="2000" dirty="0" smtClean="0">
                <a:solidFill>
                  <a:srgbClr val="00B0F0"/>
                </a:solidFill>
                <a:uFill>
                  <a:solidFill>
                    <a:srgbClr val="00B05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 d </a:t>
            </a:r>
            <a:r>
              <a:rPr lang="en-US" altLang="zh-CN" sz="2000" u="sng" dirty="0">
                <a:solidFill>
                  <a:srgbClr val="00B0F0"/>
                </a:solidFill>
                <a:uFill>
                  <a:solidFill>
                    <a:srgbClr val="00B05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a b </a:t>
            </a:r>
            <a:r>
              <a:rPr lang="en-US" altLang="zh-CN" sz="2000" u="sng" dirty="0" smtClean="0">
                <a:solidFill>
                  <a:srgbClr val="FF0000"/>
                </a:solidFill>
                <a:uFill>
                  <a:solidFill>
                    <a:srgbClr val="00B05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2000" u="sng" dirty="0">
                <a:solidFill>
                  <a:srgbClr val="FF0000"/>
                </a:solidFill>
                <a:uFill>
                  <a:solidFill>
                    <a:srgbClr val="00B05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en-US" altLang="zh-CN" sz="2000" dirty="0" smtClean="0">
                <a:solidFill>
                  <a:srgbClr val="FF0000"/>
                </a:solidFill>
                <a:uFill>
                  <a:solidFill>
                    <a:srgbClr val="00B05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f(11)=5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!=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415999" y="2538963"/>
            <a:ext cx="4927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如何理解取</a:t>
            </a:r>
            <a:r>
              <a:rPr lang="en-US" altLang="zh-CN" sz="2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值呢？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1537" y="5316685"/>
            <a:ext cx="102963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通过上图，我们不难看出，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越小，跳跃的步伐越大，很可能会把满足条件的匹配结果跳过去，因此我们在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保证算法快速的同时，还要保证准确！   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445" y="3514389"/>
            <a:ext cx="9011110" cy="1681586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6857999" y="3489921"/>
            <a:ext cx="471488" cy="173052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80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3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</TotalTime>
  <Words>1264</Words>
  <Application>Microsoft Office PowerPoint</Application>
  <PresentationFormat>宽屏</PresentationFormat>
  <Paragraphs>97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Qjx</dc:creator>
  <cp:lastModifiedBy>Qjx</cp:lastModifiedBy>
  <cp:revision>53</cp:revision>
  <dcterms:created xsi:type="dcterms:W3CDTF">2016-04-14T07:55:53Z</dcterms:created>
  <dcterms:modified xsi:type="dcterms:W3CDTF">2016-05-20T14:47:04Z</dcterms:modified>
</cp:coreProperties>
</file>