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7" r:id="rId2"/>
    <p:sldId id="387" r:id="rId3"/>
    <p:sldId id="388" r:id="rId4"/>
    <p:sldId id="389" r:id="rId5"/>
    <p:sldId id="381" r:id="rId6"/>
    <p:sldId id="390" r:id="rId7"/>
    <p:sldId id="382" r:id="rId8"/>
    <p:sldId id="391" r:id="rId9"/>
    <p:sldId id="383" r:id="rId10"/>
    <p:sldId id="384" r:id="rId11"/>
    <p:sldId id="394" r:id="rId12"/>
    <p:sldId id="385" r:id="rId13"/>
    <p:sldId id="457" r:id="rId14"/>
    <p:sldId id="449" r:id="rId15"/>
    <p:sldId id="450" r:id="rId16"/>
    <p:sldId id="451" r:id="rId17"/>
    <p:sldId id="452" r:id="rId18"/>
    <p:sldId id="453" r:id="rId19"/>
    <p:sldId id="458" r:id="rId20"/>
    <p:sldId id="454" r:id="rId21"/>
    <p:sldId id="455" r:id="rId22"/>
    <p:sldId id="456" r:id="rId23"/>
    <p:sldId id="392" r:id="rId24"/>
    <p:sldId id="393" r:id="rId25"/>
    <p:sldId id="423" r:id="rId26"/>
    <p:sldId id="424" r:id="rId27"/>
    <p:sldId id="431" r:id="rId28"/>
    <p:sldId id="432" r:id="rId29"/>
    <p:sldId id="433" r:id="rId30"/>
    <p:sldId id="434" r:id="rId31"/>
    <p:sldId id="425" r:id="rId32"/>
    <p:sldId id="426" r:id="rId33"/>
    <p:sldId id="429" r:id="rId34"/>
    <p:sldId id="430" r:id="rId35"/>
    <p:sldId id="408" r:id="rId36"/>
    <p:sldId id="409" r:id="rId37"/>
    <p:sldId id="410" r:id="rId38"/>
    <p:sldId id="411" r:id="rId39"/>
    <p:sldId id="412" r:id="rId40"/>
    <p:sldId id="413" r:id="rId41"/>
    <p:sldId id="414" r:id="rId42"/>
    <p:sldId id="415" r:id="rId43"/>
    <p:sldId id="416" r:id="rId44"/>
    <p:sldId id="418" r:id="rId45"/>
    <p:sldId id="435" r:id="rId46"/>
    <p:sldId id="436" r:id="rId47"/>
    <p:sldId id="419" r:id="rId48"/>
    <p:sldId id="420" r:id="rId49"/>
    <p:sldId id="421" r:id="rId50"/>
    <p:sldId id="422" r:id="rId51"/>
    <p:sldId id="437" r:id="rId52"/>
    <p:sldId id="438" r:id="rId53"/>
    <p:sldId id="439" r:id="rId54"/>
    <p:sldId id="444" r:id="rId55"/>
    <p:sldId id="445" r:id="rId56"/>
    <p:sldId id="447" r:id="rId57"/>
    <p:sldId id="448" r:id="rId58"/>
    <p:sldId id="309" r:id="rId5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8" autoAdjust="0"/>
    <p:restoredTop sz="87602" autoAdjust="0"/>
  </p:normalViewPr>
  <p:slideViewPr>
    <p:cSldViewPr snapToGrid="0">
      <p:cViewPr varScale="1">
        <p:scale>
          <a:sx n="100" d="100"/>
          <a:sy n="100" d="100"/>
        </p:scale>
        <p:origin x="114" y="306"/>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2023/7/24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pPr algn="r"/>
              <a:t>2023/7/24</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pPr algn="r"/>
              <a:t>‹#›</a:t>
            </a:fld>
            <a:endParaRPr lang="zh-CN" altLang="en-US"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1</a:t>
            </a:fld>
            <a:endParaRPr lang="zh-CN" altLang="en-US" dirty="0"/>
          </a:p>
        </p:txBody>
      </p:sp>
    </p:spTree>
    <p:extLst>
      <p:ext uri="{BB962C8B-B14F-4D97-AF65-F5344CB8AC3E}">
        <p14:creationId xmlns:p14="http://schemas.microsoft.com/office/powerpoint/2010/main" val="2138186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2023/7/24</a:t>
            </a:fld>
            <a:endParaRPr lang="zh-CN" altLang="en-US"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hzwer.com/2422.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Salesforce Sans"/>
                <a:ea typeface="微软雅黑" panose="020B0503020204020204" pitchFamily="34" charset="-122"/>
                <a:sym typeface="Salesforce Sans"/>
              </a:rPr>
              <a:t>网络流</a:t>
            </a:r>
          </a:p>
        </p:txBody>
      </p:sp>
      <p:sp>
        <p:nvSpPr>
          <p:cNvPr id="3" name="副标题 2"/>
          <p:cNvSpPr>
            <a:spLocks noGrp="1"/>
          </p:cNvSpPr>
          <p:nvPr>
            <p:ph type="subTitle" idx="1"/>
          </p:nvPr>
        </p:nvSpPr>
        <p:spPr/>
        <p:txBody>
          <a:bodyPr rtlCol="0"/>
          <a:lstStyle/>
          <a:p>
            <a:pPr rtl="0"/>
            <a:r>
              <a:rPr lang="en-US" altLang="zh-CN" dirty="0">
                <a:latin typeface="Salesforce Sans"/>
                <a:ea typeface="微软雅黑" panose="020B0503020204020204" pitchFamily="34" charset="-122"/>
                <a:sym typeface="Salesforce Sans"/>
              </a:rPr>
              <a:t>zzq</a:t>
            </a:r>
            <a:endParaRPr lang="zh-CN" altLang="en-US"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3619-E12E-4395-BF11-E3F830320A80}"/>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8352AB83-375A-4A56-9EE1-0444A22E2E03}"/>
              </a:ext>
            </a:extLst>
          </p:cNvPr>
          <p:cNvSpPr>
            <a:spLocks noGrp="1"/>
          </p:cNvSpPr>
          <p:nvPr>
            <p:ph idx="1"/>
          </p:nvPr>
        </p:nvSpPr>
        <p:spPr/>
        <p:txBody>
          <a:bodyPr/>
          <a:lstStyle/>
          <a:p>
            <a:r>
              <a:rPr lang="zh-CN" altLang="en-US" dirty="0"/>
              <a:t>最大流</a:t>
            </a:r>
            <a:r>
              <a:rPr lang="en-US" altLang="zh-CN" dirty="0"/>
              <a:t>=</a:t>
            </a:r>
            <a:r>
              <a:rPr lang="zh-CN" altLang="en-US" dirty="0"/>
              <a:t>最小割。</a:t>
            </a:r>
            <a:endParaRPr lang="en-US" altLang="zh-CN" dirty="0"/>
          </a:p>
          <a:p>
            <a:r>
              <a:rPr lang="zh-CN" altLang="en-US" dirty="0"/>
              <a:t>证明？线性规划对偶。这里就不证了。</a:t>
            </a:r>
          </a:p>
        </p:txBody>
      </p:sp>
    </p:spTree>
    <p:extLst>
      <p:ext uri="{BB962C8B-B14F-4D97-AF65-F5344CB8AC3E}">
        <p14:creationId xmlns:p14="http://schemas.microsoft.com/office/powerpoint/2010/main" val="3274993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3619-E12E-4395-BF11-E3F830320A80}"/>
              </a:ext>
            </a:extLst>
          </p:cNvPr>
          <p:cNvSpPr>
            <a:spLocks noGrp="1"/>
          </p:cNvSpPr>
          <p:nvPr>
            <p:ph type="title"/>
          </p:nvPr>
        </p:nvSpPr>
        <p:spPr/>
        <p:txBody>
          <a:bodyPr/>
          <a:lstStyle/>
          <a:p>
            <a:r>
              <a:rPr lang="zh-CN" altLang="en-US" dirty="0"/>
              <a:t>最大流最小割定理</a:t>
            </a:r>
          </a:p>
        </p:txBody>
      </p:sp>
      <p:sp>
        <p:nvSpPr>
          <p:cNvPr id="3" name="内容占位符 2">
            <a:extLst>
              <a:ext uri="{FF2B5EF4-FFF2-40B4-BE49-F238E27FC236}">
                <a16:creationId xmlns:a16="http://schemas.microsoft.com/office/drawing/2014/main" id="{8352AB83-375A-4A56-9EE1-0444A22E2E03}"/>
              </a:ext>
            </a:extLst>
          </p:cNvPr>
          <p:cNvSpPr>
            <a:spLocks noGrp="1"/>
          </p:cNvSpPr>
          <p:nvPr>
            <p:ph idx="1"/>
          </p:nvPr>
        </p:nvSpPr>
        <p:spPr/>
        <p:txBody>
          <a:bodyPr/>
          <a:lstStyle/>
          <a:p>
            <a:r>
              <a:rPr lang="zh-CN" altLang="en-US" dirty="0"/>
              <a:t>最大流大家都会输出方案，输出反向边的容量即可。如何输出最小割的方案呢？</a:t>
            </a:r>
            <a:endParaRPr lang="en-US" altLang="zh-CN" dirty="0"/>
          </a:p>
          <a:p>
            <a:r>
              <a:rPr lang="zh-CN" altLang="en-US" dirty="0"/>
              <a:t>在残余网络上从</a:t>
            </a:r>
            <a:r>
              <a:rPr lang="en-US" altLang="zh-CN" dirty="0"/>
              <a:t>S</a:t>
            </a:r>
            <a:r>
              <a:rPr lang="zh-CN" altLang="en-US" dirty="0"/>
              <a:t>开始</a:t>
            </a:r>
            <a:r>
              <a:rPr lang="en-US" altLang="zh-CN" dirty="0" err="1"/>
              <a:t>dfs</a:t>
            </a:r>
            <a:r>
              <a:rPr lang="zh-CN" altLang="en-US" dirty="0"/>
              <a:t>，</a:t>
            </a:r>
            <a:r>
              <a:rPr lang="en-US" altLang="zh-CN" dirty="0" err="1"/>
              <a:t>dfs</a:t>
            </a:r>
            <a:r>
              <a:rPr lang="zh-CN" altLang="en-US" dirty="0"/>
              <a:t>到的点就是</a:t>
            </a:r>
            <a:r>
              <a:rPr lang="en-US" altLang="zh-CN" dirty="0"/>
              <a:t>S</a:t>
            </a:r>
            <a:r>
              <a:rPr lang="zh-CN" altLang="en-US" dirty="0"/>
              <a:t>割集，其他点就是</a:t>
            </a:r>
            <a:r>
              <a:rPr lang="en-US" altLang="zh-CN" dirty="0"/>
              <a:t>T</a:t>
            </a:r>
            <a:r>
              <a:rPr lang="zh-CN" altLang="en-US" dirty="0"/>
              <a:t>割集。显然</a:t>
            </a:r>
            <a:r>
              <a:rPr lang="en-US" altLang="zh-CN" dirty="0"/>
              <a:t>S</a:t>
            </a:r>
            <a:r>
              <a:rPr lang="zh-CN" altLang="en-US" dirty="0"/>
              <a:t>割集里不会有</a:t>
            </a:r>
            <a:r>
              <a:rPr lang="en-US" altLang="zh-CN" dirty="0"/>
              <a:t>T</a:t>
            </a:r>
            <a:r>
              <a:rPr lang="zh-CN" altLang="en-US" dirty="0"/>
              <a:t>，否则说明没流满。</a:t>
            </a:r>
            <a:endParaRPr lang="en-US" altLang="zh-CN" dirty="0"/>
          </a:p>
          <a:p>
            <a:r>
              <a:rPr lang="zh-CN" altLang="en-US" dirty="0"/>
              <a:t>这是为什么呢？首先，将</a:t>
            </a:r>
            <a:r>
              <a:rPr lang="en-US" altLang="zh-CN" dirty="0"/>
              <a:t>S</a:t>
            </a:r>
            <a:r>
              <a:rPr lang="zh-CN" altLang="en-US" dirty="0"/>
              <a:t>割集到</a:t>
            </a:r>
            <a:r>
              <a:rPr lang="en-US" altLang="zh-CN" dirty="0"/>
              <a:t>T</a:t>
            </a:r>
            <a:r>
              <a:rPr lang="zh-CN" altLang="en-US" dirty="0"/>
              <a:t>割集的边全部割断一定是一个合法解。然后最大流</a:t>
            </a:r>
            <a:r>
              <a:rPr lang="en-US" altLang="zh-CN" dirty="0"/>
              <a:t>=</a:t>
            </a:r>
            <a:r>
              <a:rPr lang="zh-CN" altLang="en-US" dirty="0"/>
              <a:t>当前这个割，所以这个割就是最小割。</a:t>
            </a:r>
          </a:p>
        </p:txBody>
      </p:sp>
    </p:spTree>
    <p:extLst>
      <p:ext uri="{BB962C8B-B14F-4D97-AF65-F5344CB8AC3E}">
        <p14:creationId xmlns:p14="http://schemas.microsoft.com/office/powerpoint/2010/main" val="3538842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6EDA7-ABA6-4759-9725-DFAC9255023B}"/>
              </a:ext>
            </a:extLst>
          </p:cNvPr>
          <p:cNvSpPr>
            <a:spLocks noGrp="1"/>
          </p:cNvSpPr>
          <p:nvPr>
            <p:ph type="title"/>
          </p:nvPr>
        </p:nvSpPr>
        <p:spPr/>
        <p:txBody>
          <a:bodyPr/>
          <a:lstStyle/>
          <a:p>
            <a:r>
              <a:rPr lang="zh-CN" altLang="en-US" dirty="0"/>
              <a:t>关于网络流的复杂度</a:t>
            </a:r>
          </a:p>
        </p:txBody>
      </p:sp>
      <p:sp>
        <p:nvSpPr>
          <p:cNvPr id="3" name="内容占位符 2">
            <a:extLst>
              <a:ext uri="{FF2B5EF4-FFF2-40B4-BE49-F238E27FC236}">
                <a16:creationId xmlns:a16="http://schemas.microsoft.com/office/drawing/2014/main" id="{4E4C087C-86BF-4AE8-8E79-BA3D7F069949}"/>
              </a:ext>
            </a:extLst>
          </p:cNvPr>
          <p:cNvSpPr>
            <a:spLocks noGrp="1"/>
          </p:cNvSpPr>
          <p:nvPr>
            <p:ph idx="1"/>
          </p:nvPr>
        </p:nvSpPr>
        <p:spPr/>
        <p:txBody>
          <a:bodyPr/>
          <a:lstStyle/>
          <a:p>
            <a:r>
              <a:rPr lang="zh-CN" altLang="en-US" dirty="0"/>
              <a:t>网络流的复杂度比较玄学，一般情况下网络流的运行速度远远好于标识的复杂度。</a:t>
            </a:r>
            <a:endParaRPr lang="en-US" altLang="zh-CN" dirty="0"/>
          </a:p>
          <a:p>
            <a:r>
              <a:rPr lang="zh-CN" altLang="en-US" dirty="0"/>
              <a:t>虽然存在更优秀的网络流算法，一般情况下网络流题主要考查的是建模。</a:t>
            </a:r>
          </a:p>
        </p:txBody>
      </p:sp>
    </p:spTree>
    <p:extLst>
      <p:ext uri="{BB962C8B-B14F-4D97-AF65-F5344CB8AC3E}">
        <p14:creationId xmlns:p14="http://schemas.microsoft.com/office/powerpoint/2010/main" val="2224923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Paradox</a:t>
            </a:r>
          </a:p>
        </p:txBody>
      </p:sp>
      <p:sp>
        <p:nvSpPr>
          <p:cNvPr id="3" name="内容占位符 2"/>
          <p:cNvSpPr>
            <a:spLocks noGrp="1"/>
          </p:cNvSpPr>
          <p:nvPr>
            <p:ph idx="1"/>
          </p:nvPr>
        </p:nvSpPr>
        <p:spPr/>
        <p:txBody>
          <a:bodyPr/>
          <a:lstStyle/>
          <a:p>
            <a:r>
              <a:rPr lang="zh-CN" altLang="en-US" dirty="0"/>
              <a:t>解决哈密顿路！</a:t>
            </a:r>
            <a:endParaRPr lang="en-US" altLang="zh-CN" dirty="0"/>
          </a:p>
          <a:p>
            <a:r>
              <a:rPr lang="zh-CN" altLang="en-US" dirty="0"/>
              <a:t>每个点拆点，容量</a:t>
            </a:r>
            <a:r>
              <a:rPr lang="en-US" altLang="zh-CN" dirty="0"/>
              <a:t>1</a:t>
            </a:r>
            <a:r>
              <a:rPr lang="zh-CN" altLang="en-US" dirty="0"/>
              <a:t>费用</a:t>
            </a:r>
            <a:r>
              <a:rPr lang="en-US" altLang="zh-CN" dirty="0"/>
              <a:t>1</a:t>
            </a:r>
            <a:r>
              <a:rPr lang="zh-CN" altLang="en-US" dirty="0"/>
              <a:t>，边照常连。跑最小费用流。</a:t>
            </a:r>
            <a:endParaRPr lang="en-US" altLang="zh-CN" dirty="0"/>
          </a:p>
          <a:p>
            <a:r>
              <a:rPr lang="zh-CN" altLang="en-US" dirty="0"/>
              <a:t>最小费用流存在多项式时间做法。</a:t>
            </a:r>
            <a:endParaRPr lang="en-US" altLang="zh-CN" dirty="0"/>
          </a:p>
          <a:p>
            <a:r>
              <a:rPr lang="zh-CN" altLang="en-US" dirty="0"/>
              <a:t>图灵奖。</a:t>
            </a:r>
            <a:endParaRPr lang="en-US" dirty="0"/>
          </a:p>
        </p:txBody>
      </p:sp>
    </p:spTree>
    <p:extLst>
      <p:ext uri="{BB962C8B-B14F-4D97-AF65-F5344CB8AC3E}">
        <p14:creationId xmlns:p14="http://schemas.microsoft.com/office/powerpoint/2010/main" val="319569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8EB17-FED3-45B6-9A22-B47D3FF2026F}"/>
              </a:ext>
            </a:extLst>
          </p:cNvPr>
          <p:cNvSpPr>
            <a:spLocks noGrp="1"/>
          </p:cNvSpPr>
          <p:nvPr>
            <p:ph type="title"/>
          </p:nvPr>
        </p:nvSpPr>
        <p:spPr/>
        <p:txBody>
          <a:bodyPr/>
          <a:lstStyle/>
          <a:p>
            <a:r>
              <a:rPr lang="zh-CN" altLang="en-US" dirty="0"/>
              <a:t>带上下界网络流</a:t>
            </a:r>
          </a:p>
        </p:txBody>
      </p:sp>
      <p:sp>
        <p:nvSpPr>
          <p:cNvPr id="3" name="内容占位符 2">
            <a:extLst>
              <a:ext uri="{FF2B5EF4-FFF2-40B4-BE49-F238E27FC236}">
                <a16:creationId xmlns:a16="http://schemas.microsoft.com/office/drawing/2014/main" id="{35FB4731-9838-4961-BFA8-DB1D38E19D81}"/>
              </a:ext>
            </a:extLst>
          </p:cNvPr>
          <p:cNvSpPr>
            <a:spLocks noGrp="1"/>
          </p:cNvSpPr>
          <p:nvPr>
            <p:ph idx="1"/>
          </p:nvPr>
        </p:nvSpPr>
        <p:spPr/>
        <p:txBody>
          <a:bodyPr/>
          <a:lstStyle/>
          <a:p>
            <a:r>
              <a:rPr lang="zh-CN" altLang="en-US" dirty="0"/>
              <a:t>每一条边的流量除了上限不能超过容量外，还要求不能少于某个下限。</a:t>
            </a:r>
            <a:endParaRPr lang="en-US" altLang="zh-CN" dirty="0"/>
          </a:p>
          <a:p>
            <a:r>
              <a:rPr lang="zh-CN" altLang="en-US" dirty="0"/>
              <a:t>通常有以下四类问题：</a:t>
            </a:r>
            <a:endParaRPr lang="en-US" altLang="zh-CN" dirty="0"/>
          </a:p>
          <a:p>
            <a:pPr lvl="1"/>
            <a:r>
              <a:rPr lang="zh-CN" altLang="en-US" dirty="0"/>
              <a:t>无源汇可行流</a:t>
            </a:r>
            <a:endParaRPr lang="en-US" altLang="zh-CN" dirty="0"/>
          </a:p>
          <a:p>
            <a:pPr lvl="1"/>
            <a:r>
              <a:rPr lang="zh-CN" altLang="en-US" dirty="0"/>
              <a:t>有源汇可行流</a:t>
            </a:r>
            <a:endParaRPr lang="en-US" altLang="zh-CN" dirty="0"/>
          </a:p>
          <a:p>
            <a:pPr lvl="1"/>
            <a:r>
              <a:rPr lang="zh-CN" altLang="en-US" dirty="0"/>
              <a:t>有源汇最大流</a:t>
            </a:r>
            <a:endParaRPr lang="en-US" altLang="zh-CN" dirty="0"/>
          </a:p>
          <a:p>
            <a:pPr lvl="1"/>
            <a:r>
              <a:rPr lang="zh-CN" altLang="en-US" dirty="0"/>
              <a:t>有源汇最小流</a:t>
            </a:r>
          </a:p>
        </p:txBody>
      </p:sp>
    </p:spTree>
    <p:extLst>
      <p:ext uri="{BB962C8B-B14F-4D97-AF65-F5344CB8AC3E}">
        <p14:creationId xmlns:p14="http://schemas.microsoft.com/office/powerpoint/2010/main" val="16407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D9D7-D6A2-4E24-9475-9E0C11062525}"/>
              </a:ext>
            </a:extLst>
          </p:cNvPr>
          <p:cNvSpPr>
            <a:spLocks noGrp="1"/>
          </p:cNvSpPr>
          <p:nvPr>
            <p:ph type="title"/>
          </p:nvPr>
        </p:nvSpPr>
        <p:spPr/>
        <p:txBody>
          <a:bodyPr/>
          <a:lstStyle/>
          <a:p>
            <a:r>
              <a:rPr lang="zh-CN" altLang="en-US" dirty="0"/>
              <a:t>无源汇可行流</a:t>
            </a:r>
          </a:p>
        </p:txBody>
      </p:sp>
      <p:sp>
        <p:nvSpPr>
          <p:cNvPr id="3" name="内容占位符 2">
            <a:extLst>
              <a:ext uri="{FF2B5EF4-FFF2-40B4-BE49-F238E27FC236}">
                <a16:creationId xmlns:a16="http://schemas.microsoft.com/office/drawing/2014/main" id="{25550F4E-362C-4CF3-8717-6BE0B5B2989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32928A0-9001-419B-8661-93F3C5E76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709" y="1825625"/>
            <a:ext cx="6516091" cy="2414682"/>
          </a:xfrm>
          <a:prstGeom prst="rect">
            <a:avLst/>
          </a:prstGeom>
        </p:spPr>
      </p:pic>
    </p:spTree>
    <p:extLst>
      <p:ext uri="{BB962C8B-B14F-4D97-AF65-F5344CB8AC3E}">
        <p14:creationId xmlns:p14="http://schemas.microsoft.com/office/powerpoint/2010/main" val="38175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12DC9-CAF1-4C40-A69D-A2CA3F88CADA}"/>
              </a:ext>
            </a:extLst>
          </p:cNvPr>
          <p:cNvSpPr>
            <a:spLocks noGrp="1"/>
          </p:cNvSpPr>
          <p:nvPr>
            <p:ph type="title"/>
          </p:nvPr>
        </p:nvSpPr>
        <p:spPr/>
        <p:txBody>
          <a:bodyPr/>
          <a:lstStyle/>
          <a:p>
            <a:r>
              <a:rPr lang="zh-CN" altLang="en-US" dirty="0"/>
              <a:t>无源汇可行流</a:t>
            </a:r>
          </a:p>
        </p:txBody>
      </p:sp>
      <p:sp>
        <p:nvSpPr>
          <p:cNvPr id="3" name="内容占位符 2">
            <a:extLst>
              <a:ext uri="{FF2B5EF4-FFF2-40B4-BE49-F238E27FC236}">
                <a16:creationId xmlns:a16="http://schemas.microsoft.com/office/drawing/2014/main" id="{58398CC5-32E6-400D-9DC9-9AEE4A34D3CD}"/>
              </a:ext>
            </a:extLst>
          </p:cNvPr>
          <p:cNvSpPr>
            <a:spLocks noGrp="1"/>
          </p:cNvSpPr>
          <p:nvPr>
            <p:ph idx="1"/>
          </p:nvPr>
        </p:nvSpPr>
        <p:spPr/>
        <p:txBody>
          <a:bodyPr/>
          <a:lstStyle/>
          <a:p>
            <a:r>
              <a:rPr lang="zh-CN" altLang="en-US" dirty="0"/>
              <a:t>分离必要流和额外流。</a:t>
            </a:r>
          </a:p>
          <a:p>
            <a:r>
              <a:rPr lang="zh-CN" altLang="en-US" dirty="0"/>
              <a:t>要求必要流满流</a:t>
            </a:r>
          </a:p>
        </p:txBody>
      </p:sp>
      <p:pic>
        <p:nvPicPr>
          <p:cNvPr id="5" name="图片 4">
            <a:extLst>
              <a:ext uri="{FF2B5EF4-FFF2-40B4-BE49-F238E27FC236}">
                <a16:creationId xmlns:a16="http://schemas.microsoft.com/office/drawing/2014/main" id="{7956EB9D-9A4C-4EE0-9832-A3F7136A5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709" y="1825625"/>
            <a:ext cx="6516091" cy="2414682"/>
          </a:xfrm>
          <a:prstGeom prst="rect">
            <a:avLst/>
          </a:prstGeom>
        </p:spPr>
      </p:pic>
      <p:pic>
        <p:nvPicPr>
          <p:cNvPr id="4" name="图片 3">
            <a:extLst>
              <a:ext uri="{FF2B5EF4-FFF2-40B4-BE49-F238E27FC236}">
                <a16:creationId xmlns:a16="http://schemas.microsoft.com/office/drawing/2014/main" id="{A890D23B-C56B-4B6E-B680-716FD8AD3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150" y="1894550"/>
            <a:ext cx="6135650" cy="3608181"/>
          </a:xfrm>
          <a:prstGeom prst="rect">
            <a:avLst/>
          </a:prstGeom>
        </p:spPr>
      </p:pic>
    </p:spTree>
    <p:extLst>
      <p:ext uri="{BB962C8B-B14F-4D97-AF65-F5344CB8AC3E}">
        <p14:creationId xmlns:p14="http://schemas.microsoft.com/office/powerpoint/2010/main" val="189748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BC22A1-E608-44F1-8C72-9B8FB210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150" y="1894550"/>
            <a:ext cx="6135650" cy="3608181"/>
          </a:xfrm>
          <a:prstGeom prst="rect">
            <a:avLst/>
          </a:prstGeom>
        </p:spPr>
      </p:pic>
      <p:sp>
        <p:nvSpPr>
          <p:cNvPr id="2" name="标题 1">
            <a:extLst>
              <a:ext uri="{FF2B5EF4-FFF2-40B4-BE49-F238E27FC236}">
                <a16:creationId xmlns:a16="http://schemas.microsoft.com/office/drawing/2014/main" id="{6CBB3AB0-36CE-4902-B046-92E913F652DC}"/>
              </a:ext>
            </a:extLst>
          </p:cNvPr>
          <p:cNvSpPr>
            <a:spLocks noGrp="1"/>
          </p:cNvSpPr>
          <p:nvPr>
            <p:ph type="title"/>
          </p:nvPr>
        </p:nvSpPr>
        <p:spPr/>
        <p:txBody>
          <a:bodyPr/>
          <a:lstStyle/>
          <a:p>
            <a:r>
              <a:rPr lang="zh-CN" altLang="en-US" dirty="0"/>
              <a:t>无源汇可行流</a:t>
            </a:r>
          </a:p>
        </p:txBody>
      </p:sp>
      <p:sp>
        <p:nvSpPr>
          <p:cNvPr id="3" name="内容占位符 2">
            <a:extLst>
              <a:ext uri="{FF2B5EF4-FFF2-40B4-BE49-F238E27FC236}">
                <a16:creationId xmlns:a16="http://schemas.microsoft.com/office/drawing/2014/main" id="{A5143D08-A323-426A-AFC8-32ED3F5A4983}"/>
              </a:ext>
            </a:extLst>
          </p:cNvPr>
          <p:cNvSpPr>
            <a:spLocks noGrp="1"/>
          </p:cNvSpPr>
          <p:nvPr>
            <p:ph idx="1"/>
          </p:nvPr>
        </p:nvSpPr>
        <p:spPr/>
        <p:txBody>
          <a:bodyPr/>
          <a:lstStyle/>
          <a:p>
            <a:r>
              <a:rPr lang="zh-CN" altLang="en-US" dirty="0"/>
              <a:t>将必要流拆开</a:t>
            </a:r>
            <a:endParaRPr lang="en-US" altLang="zh-CN" dirty="0"/>
          </a:p>
          <a:p>
            <a:r>
              <a:rPr lang="zh-CN" altLang="en-US" dirty="0"/>
              <a:t>求新图最大流</a:t>
            </a:r>
          </a:p>
          <a:p>
            <a:r>
              <a:rPr lang="zh-CN" altLang="en-US" dirty="0"/>
              <a:t>当且仅当所有附加边满流时</a:t>
            </a:r>
          </a:p>
          <a:p>
            <a:r>
              <a:rPr lang="zh-CN" altLang="en-US" dirty="0"/>
              <a:t>原图存在可行流</a:t>
            </a:r>
          </a:p>
        </p:txBody>
      </p:sp>
      <p:pic>
        <p:nvPicPr>
          <p:cNvPr id="4" name="图片 3">
            <a:extLst>
              <a:ext uri="{FF2B5EF4-FFF2-40B4-BE49-F238E27FC236}">
                <a16:creationId xmlns:a16="http://schemas.microsoft.com/office/drawing/2014/main" id="{5A7879B5-5DA0-479C-A115-6DB437C6F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375" y="1825625"/>
            <a:ext cx="5844425" cy="3133261"/>
          </a:xfrm>
          <a:prstGeom prst="rect">
            <a:avLst/>
          </a:prstGeom>
        </p:spPr>
      </p:pic>
    </p:spTree>
    <p:extLst>
      <p:ext uri="{BB962C8B-B14F-4D97-AF65-F5344CB8AC3E}">
        <p14:creationId xmlns:p14="http://schemas.microsoft.com/office/powerpoint/2010/main" val="290064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D1DA91-85CA-413F-A94D-F877AF6DE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375" y="1825625"/>
            <a:ext cx="5844425" cy="3133261"/>
          </a:xfrm>
          <a:prstGeom prst="rect">
            <a:avLst/>
          </a:prstGeom>
        </p:spPr>
      </p:pic>
      <p:sp>
        <p:nvSpPr>
          <p:cNvPr id="2" name="标题 1">
            <a:extLst>
              <a:ext uri="{FF2B5EF4-FFF2-40B4-BE49-F238E27FC236}">
                <a16:creationId xmlns:a16="http://schemas.microsoft.com/office/drawing/2014/main" id="{CDAF9FED-7775-4050-B6B7-525548DC3C95}"/>
              </a:ext>
            </a:extLst>
          </p:cNvPr>
          <p:cNvSpPr>
            <a:spLocks noGrp="1"/>
          </p:cNvSpPr>
          <p:nvPr>
            <p:ph type="title"/>
          </p:nvPr>
        </p:nvSpPr>
        <p:spPr/>
        <p:txBody>
          <a:bodyPr/>
          <a:lstStyle/>
          <a:p>
            <a:r>
              <a:rPr lang="zh-CN" altLang="en-US" dirty="0"/>
              <a:t>无源汇可行流</a:t>
            </a:r>
          </a:p>
        </p:txBody>
      </p:sp>
      <p:sp>
        <p:nvSpPr>
          <p:cNvPr id="3" name="内容占位符 2">
            <a:extLst>
              <a:ext uri="{FF2B5EF4-FFF2-40B4-BE49-F238E27FC236}">
                <a16:creationId xmlns:a16="http://schemas.microsoft.com/office/drawing/2014/main" id="{97DA241F-DFF9-4818-B2B1-F381302FE356}"/>
              </a:ext>
            </a:extLst>
          </p:cNvPr>
          <p:cNvSpPr>
            <a:spLocks noGrp="1"/>
          </p:cNvSpPr>
          <p:nvPr>
            <p:ph idx="1"/>
          </p:nvPr>
        </p:nvSpPr>
        <p:spPr/>
        <p:txBody>
          <a:bodyPr/>
          <a:lstStyle/>
          <a:p>
            <a:r>
              <a:rPr lang="zh-CN" altLang="en-US" dirty="0"/>
              <a:t>化简连边</a:t>
            </a:r>
            <a:endParaRPr lang="en-US" altLang="zh-CN" dirty="0"/>
          </a:p>
        </p:txBody>
      </p:sp>
      <p:pic>
        <p:nvPicPr>
          <p:cNvPr id="4" name="图片 3">
            <a:extLst>
              <a:ext uri="{FF2B5EF4-FFF2-40B4-BE49-F238E27FC236}">
                <a16:creationId xmlns:a16="http://schemas.microsoft.com/office/drawing/2014/main" id="{2E385200-D169-4E1F-9B3C-B22E808B6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890" y="1825625"/>
            <a:ext cx="5870910" cy="3279392"/>
          </a:xfrm>
          <a:prstGeom prst="rect">
            <a:avLst/>
          </a:prstGeom>
        </p:spPr>
      </p:pic>
    </p:spTree>
    <p:extLst>
      <p:ext uri="{BB962C8B-B14F-4D97-AF65-F5344CB8AC3E}">
        <p14:creationId xmlns:p14="http://schemas.microsoft.com/office/powerpoint/2010/main" val="328903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2AEC-DC4B-4AFA-A784-80CEA62F6486}"/>
              </a:ext>
            </a:extLst>
          </p:cNvPr>
          <p:cNvSpPr>
            <a:spLocks noGrp="1"/>
          </p:cNvSpPr>
          <p:nvPr>
            <p:ph type="title"/>
          </p:nvPr>
        </p:nvSpPr>
        <p:spPr/>
        <p:txBody>
          <a:bodyPr/>
          <a:lstStyle/>
          <a:p>
            <a:r>
              <a:rPr lang="zh-CN" altLang="en-US" dirty="0"/>
              <a:t>无源汇可行流</a:t>
            </a:r>
            <a:endParaRPr lang="en-US" dirty="0"/>
          </a:p>
        </p:txBody>
      </p:sp>
      <p:sp>
        <p:nvSpPr>
          <p:cNvPr id="3" name="Content Placeholder 2">
            <a:extLst>
              <a:ext uri="{FF2B5EF4-FFF2-40B4-BE49-F238E27FC236}">
                <a16:creationId xmlns:a16="http://schemas.microsoft.com/office/drawing/2014/main" id="{89027886-8E66-4130-914D-5FE425C367BD}"/>
              </a:ext>
            </a:extLst>
          </p:cNvPr>
          <p:cNvSpPr>
            <a:spLocks noGrp="1"/>
          </p:cNvSpPr>
          <p:nvPr>
            <p:ph idx="1"/>
          </p:nvPr>
        </p:nvSpPr>
        <p:spPr/>
        <p:txBody>
          <a:bodyPr/>
          <a:lstStyle/>
          <a:p>
            <a:r>
              <a:rPr lang="zh-CN" altLang="en-US" dirty="0"/>
              <a:t>对于必要的流，考虑每个点的出入平衡关系，等效到超级源和超级汇。跑一个最大流。</a:t>
            </a:r>
            <a:endParaRPr lang="en-US" dirty="0"/>
          </a:p>
        </p:txBody>
      </p:sp>
    </p:spTree>
    <p:extLst>
      <p:ext uri="{BB962C8B-B14F-4D97-AF65-F5344CB8AC3E}">
        <p14:creationId xmlns:p14="http://schemas.microsoft.com/office/powerpoint/2010/main" val="36718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9A789-A4CC-40AE-9FE4-3E0F199F15D5}"/>
              </a:ext>
            </a:extLst>
          </p:cNvPr>
          <p:cNvSpPr>
            <a:spLocks noGrp="1"/>
          </p:cNvSpPr>
          <p:nvPr>
            <p:ph type="title"/>
          </p:nvPr>
        </p:nvSpPr>
        <p:spPr/>
        <p:txBody>
          <a:bodyPr/>
          <a:lstStyle/>
          <a:p>
            <a:r>
              <a:rPr lang="zh-CN" altLang="en-US" dirty="0"/>
              <a:t>什么是最大流？</a:t>
            </a:r>
          </a:p>
        </p:txBody>
      </p:sp>
      <p:pic>
        <p:nvPicPr>
          <p:cNvPr id="5" name="图片 4">
            <a:extLst>
              <a:ext uri="{FF2B5EF4-FFF2-40B4-BE49-F238E27FC236}">
                <a16:creationId xmlns:a16="http://schemas.microsoft.com/office/drawing/2014/main" id="{6530358E-7602-426A-AE51-7DA5023BB9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22984" y="1752600"/>
            <a:ext cx="8342857" cy="4466667"/>
          </a:xfrm>
          <a:prstGeom prst="rect">
            <a:avLst/>
          </a:prstGeom>
        </p:spPr>
      </p:pic>
    </p:spTree>
    <p:extLst>
      <p:ext uri="{BB962C8B-B14F-4D97-AF65-F5344CB8AC3E}">
        <p14:creationId xmlns:p14="http://schemas.microsoft.com/office/powerpoint/2010/main" val="27404086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84CA-09DA-42FF-8ADE-CF18AD079994}"/>
              </a:ext>
            </a:extLst>
          </p:cNvPr>
          <p:cNvSpPr>
            <a:spLocks noGrp="1"/>
          </p:cNvSpPr>
          <p:nvPr>
            <p:ph type="title"/>
          </p:nvPr>
        </p:nvSpPr>
        <p:spPr/>
        <p:txBody>
          <a:bodyPr/>
          <a:lstStyle/>
          <a:p>
            <a:r>
              <a:rPr lang="zh-CN" altLang="en-US" dirty="0"/>
              <a:t>有源汇可行流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FC796E-3DAB-485C-8554-6FD1DB613234}"/>
                  </a:ext>
                </a:extLst>
              </p:cNvPr>
              <p:cNvSpPr>
                <a:spLocks noGrp="1"/>
              </p:cNvSpPr>
              <p:nvPr>
                <p:ph idx="1"/>
              </p:nvPr>
            </p:nvSpPr>
            <p:spPr/>
            <p:txBody>
              <a:bodyPr>
                <a:normAutofit/>
              </a:bodyPr>
              <a:lstStyle/>
              <a:p>
                <a:r>
                  <a:rPr lang="zh-CN" altLang="en-US" dirty="0"/>
                  <a:t>连边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t> 变为无源汇可行流。</a:t>
                </a:r>
                <a:endParaRPr lang="en-US" altLang="zh-CN" dirty="0"/>
              </a:p>
              <a:p>
                <a:r>
                  <a:rPr lang="zh-CN" altLang="en-US" dirty="0"/>
                  <a:t>若存在可行流，则原图的</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的流量</a:t>
                </a:r>
                <a:r>
                  <a:rPr lang="en-US" altLang="zh-CN" dirty="0"/>
                  <a:t>=</a:t>
                </a:r>
                <a:r>
                  <a:rPr lang="zh-CN" altLang="en-US" dirty="0"/>
                  <a:t>新图中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t> 边的流量。</a:t>
                </a:r>
              </a:p>
            </p:txBody>
          </p:sp>
        </mc:Choice>
        <mc:Fallback xmlns="">
          <p:sp>
            <p:nvSpPr>
              <p:cNvPr id="3" name="内容占位符 2">
                <a:extLst>
                  <a:ext uri="{FF2B5EF4-FFF2-40B4-BE49-F238E27FC236}">
                    <a16:creationId xmlns:a16="http://schemas.microsoft.com/office/drawing/2014/main" id="{47FC796E-3DAB-485C-8554-6FD1DB613234}"/>
                  </a:ext>
                </a:extLst>
              </p:cNvPr>
              <p:cNvSpPr>
                <a:spLocks noGrp="1" noRot="1" noChangeAspect="1" noMove="1" noResize="1" noEditPoints="1" noAdjustHandles="1" noChangeArrowheads="1" noChangeShapeType="1" noTextEdit="1"/>
              </p:cNvSpPr>
              <p:nvPr>
                <p:ph idx="1"/>
              </p:nvPr>
            </p:nvSpPr>
            <p:spPr>
              <a:blipFill>
                <a:blip r:embed="rId2"/>
                <a:stretch>
                  <a:fillRect l="-1043" t="-238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699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0EAD6-2949-490B-84B7-CA84BF82D3E3}"/>
              </a:ext>
            </a:extLst>
          </p:cNvPr>
          <p:cNvSpPr>
            <a:spLocks noGrp="1"/>
          </p:cNvSpPr>
          <p:nvPr>
            <p:ph type="title"/>
          </p:nvPr>
        </p:nvSpPr>
        <p:spPr/>
        <p:txBody>
          <a:bodyPr/>
          <a:lstStyle/>
          <a:p>
            <a:r>
              <a:rPr lang="zh-CN" altLang="en-US" dirty="0"/>
              <a:t>有源汇最大流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EA08CD-51CC-402A-9E82-4140B09E55C9}"/>
                  </a:ext>
                </a:extLst>
              </p:cNvPr>
              <p:cNvSpPr>
                <a:spLocks noGrp="1"/>
              </p:cNvSpPr>
              <p:nvPr>
                <p:ph idx="1"/>
              </p:nvPr>
            </p:nvSpPr>
            <p:spPr/>
            <p:txBody>
              <a:bodyPr>
                <a:normAutofit/>
              </a:bodyPr>
              <a:lstStyle/>
              <a:p>
                <a:r>
                  <a:rPr lang="zh-CN" altLang="en-US" dirty="0"/>
                  <a:t>方法一：先判断原图是否有可行流。如果存在，再删去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t> 边、附加边和附加点，在原图的残量网络中直接跑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zh-CN" altLang="en-US" dirty="0"/>
                  <a:t> 的最大流，总的流量就是可行流流量</a:t>
                </a:r>
                <a:r>
                  <a:rPr lang="en-US" altLang="zh-CN" dirty="0"/>
                  <a:t>+</a:t>
                </a:r>
                <a:r>
                  <a:rPr lang="zh-CN" altLang="en-US" dirty="0"/>
                  <a:t>最大流流量。</a:t>
                </a:r>
                <a:endParaRPr lang="en-US" altLang="zh-CN" dirty="0"/>
              </a:p>
              <a:p>
                <a:r>
                  <a:rPr lang="zh-CN" altLang="en-US" dirty="0"/>
                  <a:t>方法二：连边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zh-CN" altLang="en-US" dirty="0"/>
                  <a:t> ，若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&gt;</m:t>
                    </m:r>
                    <m:r>
                      <a:rPr lang="en-US" altLang="zh-CN" b="0" i="1" smtClean="0">
                        <a:latin typeface="Cambria Math" panose="02040503050406030204" pitchFamily="18" charset="0"/>
                      </a:rPr>
                      <m:t>𝑎𝑛𝑠</m:t>
                    </m:r>
                  </m:oMath>
                </a14:m>
                <a:r>
                  <a:rPr lang="zh-CN" altLang="en-US" dirty="0"/>
                  <a:t> 则不存在可行流，反之则存在。所以可以通过二分 </a:t>
                </a:r>
                <a14:m>
                  <m:oMath xmlns:m="http://schemas.openxmlformats.org/officeDocument/2006/math">
                    <m:r>
                      <a:rPr lang="en-US" altLang="zh-CN" b="0" i="1" smtClean="0">
                        <a:latin typeface="Cambria Math" panose="02040503050406030204" pitchFamily="18" charset="0"/>
                      </a:rPr>
                      <m:t>𝑥</m:t>
                    </m:r>
                  </m:oMath>
                </a14:m>
                <a:r>
                  <a:rPr lang="zh-CN" altLang="en-US" dirty="0"/>
                  <a:t> 来求解。</a:t>
                </a:r>
              </a:p>
            </p:txBody>
          </p:sp>
        </mc:Choice>
        <mc:Fallback xmlns="">
          <p:sp>
            <p:nvSpPr>
              <p:cNvPr id="3" name="内容占位符 2">
                <a:extLst>
                  <a:ext uri="{FF2B5EF4-FFF2-40B4-BE49-F238E27FC236}">
                    <a16:creationId xmlns:a16="http://schemas.microsoft.com/office/drawing/2014/main" id="{6DEA08CD-51CC-402A-9E82-4140B09E55C9}"/>
                  </a:ext>
                </a:extLst>
              </p:cNvPr>
              <p:cNvSpPr>
                <a:spLocks noGrp="1" noRot="1" noChangeAspect="1" noMove="1" noResize="1" noEditPoints="1" noAdjustHandles="1" noChangeArrowheads="1" noChangeShapeType="1" noTextEdit="1"/>
              </p:cNvSpPr>
              <p:nvPr>
                <p:ph idx="1"/>
              </p:nvPr>
            </p:nvSpPr>
            <p:spPr>
              <a:blipFill>
                <a:blip r:embed="rId2"/>
                <a:stretch>
                  <a:fillRect l="-1043" t="-238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494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297E9-C73B-4624-9597-88519371F714}"/>
              </a:ext>
            </a:extLst>
          </p:cNvPr>
          <p:cNvSpPr>
            <a:spLocks noGrp="1"/>
          </p:cNvSpPr>
          <p:nvPr>
            <p:ph type="title"/>
          </p:nvPr>
        </p:nvSpPr>
        <p:spPr/>
        <p:txBody>
          <a:bodyPr/>
          <a:lstStyle/>
          <a:p>
            <a:r>
              <a:rPr lang="zh-CN" altLang="en-US" dirty="0"/>
              <a:t>有源汇最小流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6CE4B30-30D5-4238-A8AF-119C0914B021}"/>
                  </a:ext>
                </a:extLst>
              </p:cNvPr>
              <p:cNvSpPr>
                <a:spLocks noGrp="1"/>
              </p:cNvSpPr>
              <p:nvPr>
                <p:ph idx="1"/>
              </p:nvPr>
            </p:nvSpPr>
            <p:spPr/>
            <p:txBody>
              <a:bodyPr/>
              <a:lstStyle/>
              <a:p>
                <a:r>
                  <a:rPr lang="zh-CN" altLang="en-US" dirty="0"/>
                  <a:t>方法一：先判断原图是否有可行流。如果存在，再删去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oMath>
                </a14:m>
                <a:r>
                  <a:rPr lang="zh-CN" altLang="en-US" dirty="0"/>
                  <a:t> 边、附加边和附加点，在原图的残量网络中直接跑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 的最大流，总的流量就是可行流流量</a:t>
                </a:r>
                <a:r>
                  <a:rPr lang="en-US" altLang="zh-CN" dirty="0"/>
                  <a:t>-</a:t>
                </a:r>
                <a:r>
                  <a:rPr lang="zh-CN" altLang="en-US" dirty="0"/>
                  <a:t>最大流流量。</a:t>
                </a:r>
                <a:endParaRPr lang="en-US" altLang="zh-CN" dirty="0"/>
              </a:p>
              <a:p>
                <a:r>
                  <a:rPr lang="zh-CN" altLang="en-US" dirty="0"/>
                  <a:t>方法二：连边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0</m:t>
                        </m:r>
                      </m:e>
                    </m:d>
                  </m:oMath>
                </a14:m>
                <a:r>
                  <a:rPr lang="zh-CN" altLang="en-US" dirty="0"/>
                  <a:t> ，若 </a:t>
                </a:r>
                <a14:m>
                  <m:oMath xmlns:m="http://schemas.openxmlformats.org/officeDocument/2006/math">
                    <m:r>
                      <a:rPr lang="en-US" altLang="zh-CN" i="1">
                        <a:latin typeface="Cambria Math" panose="02040503050406030204" pitchFamily="18" charset="0"/>
                      </a:rPr>
                      <m:t>𝑥</m:t>
                    </m:r>
                    <m:r>
                      <a:rPr lang="en-US" altLang="zh-CN" b="0" i="1" smtClean="0">
                        <a:latin typeface="Cambria Math" panose="02040503050406030204" pitchFamily="18" charset="0"/>
                      </a:rPr>
                      <m:t>&lt;</m:t>
                    </m:r>
                    <m:r>
                      <a:rPr lang="en-US" altLang="zh-CN" i="1">
                        <a:latin typeface="Cambria Math" panose="02040503050406030204" pitchFamily="18" charset="0"/>
                      </a:rPr>
                      <m:t>𝑎𝑛𝑠</m:t>
                    </m:r>
                  </m:oMath>
                </a14:m>
                <a:r>
                  <a:rPr lang="zh-CN" altLang="en-US" dirty="0"/>
                  <a:t> 则不存在可行流，反之则存在。所以可以通过二分 </a:t>
                </a:r>
                <a14:m>
                  <m:oMath xmlns:m="http://schemas.openxmlformats.org/officeDocument/2006/math">
                    <m:r>
                      <a:rPr lang="en-US" altLang="zh-CN" i="1">
                        <a:latin typeface="Cambria Math" panose="02040503050406030204" pitchFamily="18" charset="0"/>
                      </a:rPr>
                      <m:t>𝑥</m:t>
                    </m:r>
                  </m:oMath>
                </a14:m>
                <a:r>
                  <a:rPr lang="zh-CN" altLang="en-US" dirty="0"/>
                  <a:t> 来求解。</a:t>
                </a:r>
              </a:p>
            </p:txBody>
          </p:sp>
        </mc:Choice>
        <mc:Fallback xmlns="">
          <p:sp>
            <p:nvSpPr>
              <p:cNvPr id="3" name="内容占位符 2">
                <a:extLst>
                  <a:ext uri="{FF2B5EF4-FFF2-40B4-BE49-F238E27FC236}">
                    <a16:creationId xmlns:a16="http://schemas.microsoft.com/office/drawing/2014/main" id="{16CE4B30-30D5-4238-A8AF-119C0914B021}"/>
                  </a:ext>
                </a:extLst>
              </p:cNvPr>
              <p:cNvSpPr>
                <a:spLocks noGrp="1" noRot="1" noChangeAspect="1" noMove="1" noResize="1" noEditPoints="1" noAdjustHandles="1" noChangeArrowheads="1" noChangeShapeType="1" noTextEdit="1"/>
              </p:cNvSpPr>
              <p:nvPr>
                <p:ph idx="1"/>
              </p:nvPr>
            </p:nvSpPr>
            <p:spPr>
              <a:blipFill>
                <a:blip r:embed="rId2"/>
                <a:stretch>
                  <a:fillRect l="-1043" t="-238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607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BBDA7-5F87-4751-9406-5476A31F1E81}"/>
              </a:ext>
            </a:extLst>
          </p:cNvPr>
          <p:cNvSpPr>
            <a:spLocks noGrp="1"/>
          </p:cNvSpPr>
          <p:nvPr>
            <p:ph type="title"/>
          </p:nvPr>
        </p:nvSpPr>
        <p:spPr/>
        <p:txBody>
          <a:bodyPr/>
          <a:lstStyle/>
          <a:p>
            <a:r>
              <a:rPr lang="zh-CN" altLang="en-US" dirty="0"/>
              <a:t>例</a:t>
            </a:r>
            <a:r>
              <a:rPr lang="en-US" altLang="zh-CN" dirty="0"/>
              <a:t>0</a:t>
            </a:r>
            <a:endParaRPr lang="zh-CN" altLang="en-US" dirty="0"/>
          </a:p>
        </p:txBody>
      </p:sp>
      <p:sp>
        <p:nvSpPr>
          <p:cNvPr id="3" name="内容占位符 2">
            <a:extLst>
              <a:ext uri="{FF2B5EF4-FFF2-40B4-BE49-F238E27FC236}">
                <a16:creationId xmlns:a16="http://schemas.microsoft.com/office/drawing/2014/main" id="{53B3B03B-5CDE-421E-90B7-0301CE05ACD3}"/>
              </a:ext>
            </a:extLst>
          </p:cNvPr>
          <p:cNvSpPr>
            <a:spLocks noGrp="1"/>
          </p:cNvSpPr>
          <p:nvPr>
            <p:ph idx="1"/>
          </p:nvPr>
        </p:nvSpPr>
        <p:spPr/>
        <p:txBody>
          <a:bodyPr>
            <a:normAutofit/>
          </a:bodyPr>
          <a:lstStyle/>
          <a:p>
            <a:r>
              <a:rPr lang="zh-CN" altLang="en-US" dirty="0"/>
              <a:t>有一张</a:t>
            </a:r>
            <a:r>
              <a:rPr lang="en-US" altLang="zh-CN" dirty="0"/>
              <a:t>n</a:t>
            </a:r>
            <a:r>
              <a:rPr lang="zh-CN" altLang="en-US" dirty="0"/>
              <a:t>个点的有向图，每个点有一个可以为正或负的点权。</a:t>
            </a:r>
            <a:endParaRPr lang="en-US" altLang="zh-CN" dirty="0"/>
          </a:p>
          <a:p>
            <a:r>
              <a:rPr lang="zh-CN" altLang="en-US" dirty="0"/>
              <a:t>对于每一个点，你可以选择或不选择，如果选择的话，价值会加上该点的点权。如果一个点被选择，那么它的所有后继也必须被选择。</a:t>
            </a:r>
            <a:endParaRPr lang="en-US" altLang="zh-CN" dirty="0"/>
          </a:p>
          <a:p>
            <a:r>
              <a:rPr lang="zh-CN" altLang="en-US" dirty="0"/>
              <a:t>计算可能取到的最大价值。</a:t>
            </a:r>
            <a:endParaRPr lang="en-US" altLang="zh-CN" dirty="0"/>
          </a:p>
          <a:p>
            <a:r>
              <a:rPr lang="en-US" altLang="zh-CN" sz="1600" dirty="0"/>
              <a:t>Source: </a:t>
            </a:r>
            <a:r>
              <a:rPr lang="zh-CN" altLang="en-US" sz="1600" dirty="0"/>
              <a:t>经典题，</a:t>
            </a:r>
            <a:r>
              <a:rPr lang="en-US" altLang="zh-CN" sz="1600" dirty="0"/>
              <a:t>e.g. </a:t>
            </a:r>
            <a:r>
              <a:rPr lang="zh-CN" altLang="en-US" sz="1600" dirty="0"/>
              <a:t>网络流</a:t>
            </a:r>
            <a:r>
              <a:rPr lang="en-US" altLang="zh-CN" sz="1600" dirty="0"/>
              <a:t>24</a:t>
            </a:r>
            <a:r>
              <a:rPr lang="zh-CN" altLang="en-US" sz="1600" dirty="0"/>
              <a:t>题第二题</a:t>
            </a:r>
          </a:p>
        </p:txBody>
      </p:sp>
    </p:spTree>
    <p:extLst>
      <p:ext uri="{BB962C8B-B14F-4D97-AF65-F5344CB8AC3E}">
        <p14:creationId xmlns:p14="http://schemas.microsoft.com/office/powerpoint/2010/main" val="330509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BBDA7-5F87-4751-9406-5476A31F1E81}"/>
              </a:ext>
            </a:extLst>
          </p:cNvPr>
          <p:cNvSpPr>
            <a:spLocks noGrp="1"/>
          </p:cNvSpPr>
          <p:nvPr>
            <p:ph type="title"/>
          </p:nvPr>
        </p:nvSpPr>
        <p:spPr/>
        <p:txBody>
          <a:bodyPr/>
          <a:lstStyle/>
          <a:p>
            <a:r>
              <a:rPr lang="zh-CN" altLang="en-US" dirty="0"/>
              <a:t>例</a:t>
            </a:r>
            <a:r>
              <a:rPr lang="en-US" altLang="zh-CN" dirty="0"/>
              <a:t>0</a:t>
            </a:r>
            <a:endParaRPr lang="zh-CN" altLang="en-US" dirty="0"/>
          </a:p>
        </p:txBody>
      </p:sp>
      <p:sp>
        <p:nvSpPr>
          <p:cNvPr id="3" name="内容占位符 2">
            <a:extLst>
              <a:ext uri="{FF2B5EF4-FFF2-40B4-BE49-F238E27FC236}">
                <a16:creationId xmlns:a16="http://schemas.microsoft.com/office/drawing/2014/main" id="{53B3B03B-5CDE-421E-90B7-0301CE05ACD3}"/>
              </a:ext>
            </a:extLst>
          </p:cNvPr>
          <p:cNvSpPr>
            <a:spLocks noGrp="1"/>
          </p:cNvSpPr>
          <p:nvPr>
            <p:ph idx="1"/>
          </p:nvPr>
        </p:nvSpPr>
        <p:spPr/>
        <p:txBody>
          <a:bodyPr>
            <a:normAutofit/>
          </a:bodyPr>
          <a:lstStyle/>
          <a:p>
            <a:r>
              <a:rPr lang="zh-CN" altLang="en-US" dirty="0"/>
              <a:t>这个模型叫最大权闭合子图。</a:t>
            </a:r>
            <a:endParaRPr lang="en-US" altLang="zh-CN" dirty="0"/>
          </a:p>
          <a:p>
            <a:r>
              <a:rPr lang="zh-CN" altLang="en-US" dirty="0"/>
              <a:t>考虑建图最小割。我们假设一开始选了所有点权为正的点，接下来把源点向正点权的点连边，边权为点权，如果割掉了说明不取这个点。我们把负点权的向汇点连边，边权为</a:t>
            </a:r>
            <a:r>
              <a:rPr lang="en-US" altLang="zh-CN" dirty="0"/>
              <a:t>-</a:t>
            </a:r>
            <a:r>
              <a:rPr lang="zh-CN" altLang="en-US" dirty="0"/>
              <a:t>点权，如果割掉了说明取这个点。</a:t>
            </a:r>
            <a:endParaRPr lang="en-US" altLang="zh-CN" dirty="0"/>
          </a:p>
          <a:p>
            <a:r>
              <a:rPr lang="zh-CN" altLang="en-US" dirty="0"/>
              <a:t>我们考虑不合法的情况，比如我们有一个点</a:t>
            </a:r>
            <a:r>
              <a:rPr lang="en-US" altLang="zh-CN" dirty="0"/>
              <a:t>x</a:t>
            </a:r>
            <a:r>
              <a:rPr lang="zh-CN" altLang="en-US" dirty="0"/>
              <a:t>到</a:t>
            </a:r>
            <a:r>
              <a:rPr lang="en-US" altLang="zh-CN" dirty="0"/>
              <a:t>y</a:t>
            </a:r>
            <a:r>
              <a:rPr lang="zh-CN" altLang="en-US" dirty="0"/>
              <a:t>有一条路径，</a:t>
            </a:r>
            <a:r>
              <a:rPr lang="en-US" altLang="zh-CN" dirty="0"/>
              <a:t>x</a:t>
            </a:r>
            <a:r>
              <a:rPr lang="zh-CN" altLang="en-US" dirty="0"/>
              <a:t>点权为正，</a:t>
            </a:r>
            <a:r>
              <a:rPr lang="en-US" altLang="zh-CN" dirty="0"/>
              <a:t>y</a:t>
            </a:r>
            <a:r>
              <a:rPr lang="zh-CN" altLang="en-US" dirty="0"/>
              <a:t>点权为负，取了</a:t>
            </a:r>
            <a:r>
              <a:rPr lang="en-US" altLang="zh-CN" dirty="0"/>
              <a:t>x</a:t>
            </a:r>
            <a:r>
              <a:rPr lang="zh-CN" altLang="en-US" dirty="0"/>
              <a:t>不取</a:t>
            </a:r>
            <a:r>
              <a:rPr lang="en-US" altLang="zh-CN" dirty="0"/>
              <a:t>y</a:t>
            </a:r>
            <a:r>
              <a:rPr lang="zh-CN" altLang="en-US" dirty="0"/>
              <a:t>就是不合法的。在图上路径大概是</a:t>
            </a:r>
            <a:r>
              <a:rPr lang="en-US" altLang="zh-CN" dirty="0"/>
              <a:t>S-&gt;x-&gt;y-&gt;T</a:t>
            </a:r>
            <a:r>
              <a:rPr lang="zh-CN" altLang="en-US" dirty="0"/>
              <a:t>，为了实现</a:t>
            </a:r>
            <a:r>
              <a:rPr lang="en-US" altLang="zh-CN" dirty="0"/>
              <a:t>S-&gt;x</a:t>
            </a:r>
            <a:r>
              <a:rPr lang="zh-CN" altLang="en-US" dirty="0"/>
              <a:t>或者</a:t>
            </a:r>
            <a:r>
              <a:rPr lang="en-US" altLang="zh-CN" dirty="0"/>
              <a:t>y-&gt;T</a:t>
            </a:r>
            <a:r>
              <a:rPr lang="zh-CN" altLang="en-US" dirty="0"/>
              <a:t>至少要割一边，我们把原有的边边权设为</a:t>
            </a:r>
            <a:r>
              <a:rPr lang="en-US" altLang="zh-CN" dirty="0"/>
              <a:t>inf</a:t>
            </a:r>
            <a:r>
              <a:rPr lang="zh-CN" altLang="en-US" dirty="0"/>
              <a:t>即可。</a:t>
            </a:r>
            <a:endParaRPr lang="zh-CN" altLang="en-US" sz="1600" dirty="0"/>
          </a:p>
        </p:txBody>
      </p:sp>
    </p:spTree>
    <p:extLst>
      <p:ext uri="{BB962C8B-B14F-4D97-AF65-F5344CB8AC3E}">
        <p14:creationId xmlns:p14="http://schemas.microsoft.com/office/powerpoint/2010/main" val="3073708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7AF69-E22C-4F7B-B673-04A25936E7BA}"/>
              </a:ext>
            </a:extLst>
          </p:cNvPr>
          <p:cNvSpPr>
            <a:spLocks noGrp="1"/>
          </p:cNvSpPr>
          <p:nvPr>
            <p:ph type="title"/>
          </p:nvPr>
        </p:nvSpPr>
        <p:spPr/>
        <p:txBody>
          <a:bodyPr/>
          <a:lstStyle/>
          <a:p>
            <a:r>
              <a:rPr lang="zh-CN" altLang="en-US" dirty="0"/>
              <a:t>例</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ADB9C4-364C-463E-A081-62FD87C10218}"/>
                  </a:ext>
                </a:extLst>
              </p:cNvPr>
              <p:cNvSpPr>
                <a:spLocks noGrp="1"/>
              </p:cNvSpPr>
              <p:nvPr>
                <p:ph idx="1"/>
              </p:nvPr>
            </p:nvSpPr>
            <p:spPr/>
            <p:txBody>
              <a:bodyPr/>
              <a:lstStyle/>
              <a:p>
                <a:r>
                  <a:rPr lang="zh-CN" altLang="en-US" dirty="0"/>
                  <a:t>给定两个长度为</a:t>
                </a:r>
                <a14:m>
                  <m:oMath xmlns:m="http://schemas.openxmlformats.org/officeDocument/2006/math">
                    <m:r>
                      <a:rPr lang="en-US" altLang="zh-CN" i="1" dirty="0" smtClean="0">
                        <a:latin typeface="Cambria Math" panose="02040503050406030204" pitchFamily="18" charset="0"/>
                      </a:rPr>
                      <m:t>𝑛</m:t>
                    </m:r>
                  </m:oMath>
                </a14:m>
                <a:r>
                  <a:rPr lang="zh-CN" altLang="en-US" dirty="0"/>
                  <a:t>的数组</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zh-CN" altLang="en-US" dirty="0"/>
                  <a:t>，有两个初始为空的集合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a14:m>
                <a:r>
                  <a:rPr lang="zh-CN" altLang="en-US" dirty="0"/>
                  <a:t>，每次可以选择两个数对</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oMath>
                </a14:m>
                <a:r>
                  <a:rPr lang="zh-CN" altLang="en-US" dirty="0"/>
                  <a:t>，满足</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𝐺𝐶𝐷</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≠1,</m:t>
                    </m:r>
                    <m:r>
                      <a:rPr lang="en-US" altLang="zh-CN" b="0" i="1" smtClean="0">
                        <a:latin typeface="Cambria Math" panose="02040503050406030204" pitchFamily="18" charset="0"/>
                      </a:rPr>
                      <m:t>𝐺𝐶𝐷</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𝑝</m:t>
                            </m:r>
                          </m:sub>
                        </m:sSub>
                      </m:e>
                    </m:d>
                    <m:r>
                      <a:rPr lang="en-US" altLang="zh-CN" b="0" i="1" smtClean="0">
                        <a:latin typeface="Cambria Math" panose="02040503050406030204" pitchFamily="18" charset="0"/>
                      </a:rPr>
                      <m:t>≠1,</m:t>
                    </m:r>
                    <m:r>
                      <a:rPr lang="en-US" altLang="zh-CN" b="0" i="1" smtClean="0">
                        <a:latin typeface="Cambria Math" panose="02040503050406030204" pitchFamily="18" charset="0"/>
                      </a:rPr>
                      <m:t>𝐺𝐶𝐷</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𝑝</m:t>
                            </m:r>
                          </m:sub>
                        </m:sSub>
                      </m:e>
                    </m:d>
                    <m:r>
                      <a:rPr lang="en-US" altLang="zh-CN" b="0" i="1" smtClean="0">
                        <a:latin typeface="Cambria Math" panose="02040503050406030204" pitchFamily="18" charset="0"/>
                      </a:rPr>
                      <m:t>≠1</m:t>
                    </m:r>
                  </m:oMath>
                </a14:m>
                <a:r>
                  <a:rPr lang="zh-CN" altLang="en-US" dirty="0"/>
                  <a:t>，那么就把</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放入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a14:m>
                <a:r>
                  <a:rPr lang="zh-CN" altLang="en-US" dirty="0"/>
                  <a:t>中，把</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oMath>
                </a14:m>
                <a:r>
                  <a:rPr lang="zh-CN" altLang="en-US" dirty="0"/>
                  <a:t>放入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a14:m>
                <a:r>
                  <a:rPr lang="zh-CN" altLang="en-US" dirty="0"/>
                  <a:t>中。问最多能进行多少次操作。</a:t>
                </a: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≤400</m:t>
                    </m:r>
                    <m:r>
                      <a:rPr lang="zh-CN" altLang="en-US" i="1">
                        <a:latin typeface="Cambria Math" panose="02040503050406030204" pitchFamily="18" charset="0"/>
                      </a:rPr>
                      <m:t>，</m:t>
                    </m:r>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endParaRPr lang="zh-CN" altLang="en-US" dirty="0"/>
              </a:p>
              <a:p>
                <a:r>
                  <a:rPr lang="en-US" altLang="zh-CN" sz="1600" dirty="0"/>
                  <a:t>Source: CC GNUM</a:t>
                </a:r>
                <a:endParaRPr lang="zh-CN" altLang="en-US" sz="1600" dirty="0"/>
              </a:p>
            </p:txBody>
          </p:sp>
        </mc:Choice>
        <mc:Fallback xmlns="">
          <p:sp>
            <p:nvSpPr>
              <p:cNvPr id="3" name="内容占位符 2">
                <a:extLst>
                  <a:ext uri="{FF2B5EF4-FFF2-40B4-BE49-F238E27FC236}">
                    <a16:creationId xmlns:a16="http://schemas.microsoft.com/office/drawing/2014/main" id="{E8ADB9C4-364C-463E-A081-62FD87C10218}"/>
                  </a:ext>
                </a:extLst>
              </p:cNvPr>
              <p:cNvSpPr>
                <a:spLocks noGrp="1" noRot="1" noChangeAspect="1" noMove="1" noResize="1" noEditPoints="1" noAdjustHandles="1" noChangeArrowheads="1" noChangeShapeType="1" noTextEdit="1"/>
              </p:cNvSpPr>
              <p:nvPr>
                <p:ph idx="1"/>
              </p:nvPr>
            </p:nvSpPr>
            <p:spPr>
              <a:blipFill>
                <a:blip r:embed="rId2"/>
                <a:stretch>
                  <a:fillRect l="-848" t="-1154" r="-364"/>
                </a:stretch>
              </a:blipFill>
            </p:spPr>
            <p:txBody>
              <a:bodyPr/>
              <a:lstStyle/>
              <a:p>
                <a:r>
                  <a:rPr lang="en-US">
                    <a:noFill/>
                  </a:rPr>
                  <a:t> </a:t>
                </a:r>
              </a:p>
            </p:txBody>
          </p:sp>
        </mc:Fallback>
      </mc:AlternateContent>
    </p:spTree>
    <p:extLst>
      <p:ext uri="{BB962C8B-B14F-4D97-AF65-F5344CB8AC3E}">
        <p14:creationId xmlns:p14="http://schemas.microsoft.com/office/powerpoint/2010/main" val="394843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8FB5A-6A6B-448D-8C33-A8F3D608281A}"/>
              </a:ext>
            </a:extLst>
          </p:cNvPr>
          <p:cNvSpPr>
            <a:spLocks noGrp="1"/>
          </p:cNvSpPr>
          <p:nvPr>
            <p:ph type="title"/>
          </p:nvPr>
        </p:nvSpPr>
        <p:spPr/>
        <p:txBody>
          <a:bodyPr/>
          <a:lstStyle/>
          <a:p>
            <a:r>
              <a:rPr lang="zh-CN" altLang="en-US" dirty="0"/>
              <a:t>例</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0D8318-67F4-48CC-8D3A-72E60DD2D2B6}"/>
                  </a:ext>
                </a:extLst>
              </p:cNvPr>
              <p:cNvSpPr>
                <a:spLocks noGrp="1"/>
              </p:cNvSpPr>
              <p:nvPr>
                <p:ph idx="1"/>
              </p:nvPr>
            </p:nvSpPr>
            <p:spPr/>
            <p:txBody>
              <a:bodyPr>
                <a:noAutofit/>
              </a:bodyPr>
              <a:lstStyle/>
              <a:p>
                <a:r>
                  <a:rPr lang="zh-CN" altLang="en-US" dirty="0"/>
                  <a:t>一个朴素的二分图匹配的想法，把满足条件的</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t>放左边，满足条件的</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e>
                    </m:d>
                  </m:oMath>
                </a14:m>
                <a:r>
                  <a:rPr lang="zh-CN" altLang="en-US" dirty="0"/>
                  <a:t>放右边，如果</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a14:m>
                <a:r>
                  <a:rPr lang="zh-CN" altLang="en-US" dirty="0"/>
                  <a:t>能进行一次操作则在它们之间连一条边。</a:t>
                </a:r>
                <a:endParaRPr lang="en-US" altLang="zh-CN" dirty="0"/>
              </a:p>
              <a:p>
                <a:r>
                  <a:rPr lang="zh-CN" altLang="en-US" dirty="0"/>
                  <a:t>我们先把二分图匹配转化为网络流。</a:t>
                </a:r>
                <a:endParaRPr lang="en-US" altLang="zh-CN" dirty="0"/>
              </a:p>
              <a:p>
                <a:r>
                  <a:rPr lang="zh-CN" altLang="en-US" dirty="0"/>
                  <a:t>优化</a:t>
                </a:r>
                <a:r>
                  <a:rPr lang="en-US" altLang="zh-CN" dirty="0"/>
                  <a:t>1</a:t>
                </a:r>
                <a:r>
                  <a:rPr lang="zh-CN" altLang="en-US" dirty="0"/>
                  <a:t>：对于同一侧的点，如果它们的</a:t>
                </a:r>
                <a14:m>
                  <m:oMath xmlns:m="http://schemas.openxmlformats.org/officeDocument/2006/math">
                    <m:r>
                      <a:rPr lang="en-US" altLang="zh-CN" i="1" dirty="0" smtClean="0">
                        <a:latin typeface="Cambria Math" panose="02040503050406030204" pitchFamily="18" charset="0"/>
                      </a:rPr>
                      <m:t>𝐺𝐶𝐷</m:t>
                    </m:r>
                  </m:oMath>
                </a14:m>
                <a:r>
                  <a:rPr lang="zh-CN" altLang="en-US" dirty="0"/>
                  <a:t>相同，那么它们的连边也必定相同。所以可以将它们合并，并修改</a:t>
                </a:r>
                <a14:m>
                  <m:oMath xmlns:m="http://schemas.openxmlformats.org/officeDocument/2006/math">
                    <m:r>
                      <a:rPr lang="en-US" altLang="zh-CN" i="1" dirty="0" smtClean="0">
                        <a:latin typeface="Cambria Math" panose="02040503050406030204" pitchFamily="18" charset="0"/>
                      </a:rPr>
                      <m:t>𝑆</m:t>
                    </m:r>
                  </m:oMath>
                </a14:m>
                <a:r>
                  <a:rPr lang="zh-CN" altLang="en-US" dirty="0"/>
                  <a:t>或</a:t>
                </a:r>
                <a14:m>
                  <m:oMath xmlns:m="http://schemas.openxmlformats.org/officeDocument/2006/math">
                    <m:r>
                      <a:rPr lang="en-US" altLang="zh-CN" i="1" dirty="0" smtClean="0">
                        <a:latin typeface="Cambria Math" panose="02040503050406030204" pitchFamily="18" charset="0"/>
                      </a:rPr>
                      <m:t>𝑇</m:t>
                    </m:r>
                  </m:oMath>
                </a14:m>
                <a:r>
                  <a:rPr lang="zh-CN" altLang="en-US" dirty="0"/>
                  <a:t>到它们的容量。</a:t>
                </a:r>
                <a:endParaRPr lang="en-US" altLang="zh-CN" dirty="0"/>
              </a:p>
              <a:p>
                <a:r>
                  <a:rPr lang="zh-CN" altLang="en-US" dirty="0"/>
                  <a:t>优化</a:t>
                </a:r>
                <a:r>
                  <a:rPr lang="en-US" altLang="zh-CN" dirty="0"/>
                  <a:t>2</a:t>
                </a:r>
                <a:r>
                  <a:rPr lang="zh-CN" altLang="en-US" dirty="0"/>
                  <a:t>：优化中间的连边。我们对于每个出现过的质数建立一个点，然后如果两侧的点是这个质数的倍数，那么就与这个质数连一条边。</a:t>
                </a:r>
              </a:p>
            </p:txBody>
          </p:sp>
        </mc:Choice>
        <mc:Fallback xmlns="">
          <p:sp>
            <p:nvSpPr>
              <p:cNvPr id="3" name="内容占位符 2">
                <a:extLst>
                  <a:ext uri="{FF2B5EF4-FFF2-40B4-BE49-F238E27FC236}">
                    <a16:creationId xmlns:a16="http://schemas.microsoft.com/office/drawing/2014/main" id="{280D8318-67F4-48CC-8D3A-72E60DD2D2B6}"/>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513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lstStyle/>
              <a:p>
                <a:r>
                  <a:rPr lang="zh-CN" altLang="en-US" dirty="0"/>
                  <a:t>幼儿园里有</a:t>
                </a:r>
                <a:r>
                  <a:rPr lang="en-US" altLang="zh-CN" dirty="0"/>
                  <a:t>n</a:t>
                </a:r>
                <a:r>
                  <a:rPr lang="zh-CN" altLang="en-US" dirty="0"/>
                  <a:t>个小朋友打算通过投票来决定睡不睡午觉。对他们来说，这个问题并不是很重要，于是他们决定发扬谦让精神。虽然每个人都有自己的主见，但是为了照顾一下自己朋友的想法，他们也可以投和自己本来意愿相反的票。我们定义一次投票的冲突数为好朋友之间发生冲突的总数加上和所有和自己本来意愿发生冲突的人数。 我们的问题就是，每位小朋友应该怎样投票，才能使冲突数最小？</a:t>
                </a: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m:t>
                    </m:r>
                  </m:oMath>
                </a14:m>
                <a:endParaRPr lang="en-US" altLang="zh-CN" dirty="0"/>
              </a:p>
              <a:p>
                <a:r>
                  <a:rPr lang="en-US" altLang="zh-CN" sz="1600" dirty="0"/>
                  <a:t>Source: SHOI2007</a:t>
                </a:r>
                <a:endParaRPr lang="zh-CN" altLang="en-US" sz="1600" dirty="0"/>
              </a:p>
              <a:p>
                <a:endParaRPr lang="zh-CN" altLang="en-US"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blipFill>
                <a:blip r:embed="rId2"/>
                <a:stretch>
                  <a:fillRect l="-848" t="-1154" r="-1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881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2</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最小割建图。</a:t>
            </a:r>
            <a:endParaRPr lang="en-US" altLang="zh-CN" dirty="0"/>
          </a:p>
          <a:p>
            <a:r>
              <a:rPr lang="zh-CN" altLang="en-US" dirty="0"/>
              <a:t>本来是同意的，</a:t>
            </a:r>
            <a:r>
              <a:rPr lang="en-US" altLang="zh-CN" dirty="0"/>
              <a:t>S-&gt;</a:t>
            </a:r>
            <a:r>
              <a:rPr lang="en-US" altLang="zh-CN" dirty="0" err="1"/>
              <a:t>i</a:t>
            </a:r>
            <a:r>
              <a:rPr lang="zh-CN" altLang="en-US" dirty="0"/>
              <a:t>（</a:t>
            </a:r>
            <a:r>
              <a:rPr lang="en-US" altLang="zh-CN" dirty="0"/>
              <a:t>o</a:t>
            </a:r>
            <a:r>
              <a:rPr lang="zh-CN" altLang="en-US" dirty="0"/>
              <a:t>），</a:t>
            </a:r>
            <a:r>
              <a:rPr lang="en-US" altLang="zh-CN" dirty="0" err="1"/>
              <a:t>i</a:t>
            </a:r>
            <a:r>
              <a:rPr lang="en-US" altLang="zh-CN" dirty="0"/>
              <a:t>-&gt;T</a:t>
            </a:r>
            <a:r>
              <a:rPr lang="zh-CN" altLang="en-US" dirty="0"/>
              <a:t>（</a:t>
            </a:r>
            <a:r>
              <a:rPr lang="en-US" altLang="zh-CN" dirty="0"/>
              <a:t>o+1</a:t>
            </a:r>
            <a:r>
              <a:rPr lang="zh-CN" altLang="en-US" dirty="0"/>
              <a:t>）。</a:t>
            </a:r>
            <a:endParaRPr lang="en-US" altLang="zh-CN" dirty="0"/>
          </a:p>
          <a:p>
            <a:r>
              <a:rPr lang="zh-CN" altLang="en-US" dirty="0"/>
              <a:t>本来是反对的，</a:t>
            </a:r>
            <a:r>
              <a:rPr lang="en-US" altLang="zh-CN" dirty="0"/>
              <a:t>S-&gt;</a:t>
            </a:r>
            <a:r>
              <a:rPr lang="en-US" altLang="zh-CN" dirty="0" err="1"/>
              <a:t>i</a:t>
            </a:r>
            <a:r>
              <a:rPr lang="zh-CN" altLang="en-US" dirty="0"/>
              <a:t>（</a:t>
            </a:r>
            <a:r>
              <a:rPr lang="en-US" altLang="zh-CN" dirty="0"/>
              <a:t>o+1</a:t>
            </a:r>
            <a:r>
              <a:rPr lang="zh-CN" altLang="en-US" dirty="0"/>
              <a:t>），</a:t>
            </a:r>
            <a:r>
              <a:rPr lang="en-US" altLang="zh-CN" dirty="0" err="1"/>
              <a:t>i</a:t>
            </a:r>
            <a:r>
              <a:rPr lang="en-US" altLang="zh-CN" dirty="0"/>
              <a:t>-&gt;T</a:t>
            </a:r>
            <a:r>
              <a:rPr lang="zh-CN" altLang="en-US" dirty="0"/>
              <a:t>（</a:t>
            </a:r>
            <a:r>
              <a:rPr lang="en-US" altLang="zh-CN" dirty="0"/>
              <a:t>o</a:t>
            </a:r>
            <a:r>
              <a:rPr lang="zh-CN" altLang="en-US" dirty="0"/>
              <a:t>）。</a:t>
            </a:r>
            <a:endParaRPr lang="en-US" altLang="zh-CN" dirty="0"/>
          </a:p>
          <a:p>
            <a:r>
              <a:rPr lang="zh-CN" altLang="en-US" dirty="0"/>
              <a:t>好朋友</a:t>
            </a:r>
            <a:r>
              <a:rPr lang="en-US" altLang="zh-CN" dirty="0" err="1"/>
              <a:t>a,b</a:t>
            </a:r>
            <a:r>
              <a:rPr lang="zh-CN" altLang="en-US" dirty="0"/>
              <a:t>，</a:t>
            </a:r>
            <a:r>
              <a:rPr lang="en-US" altLang="zh-CN" dirty="0"/>
              <a:t>a--b</a:t>
            </a:r>
            <a:r>
              <a:rPr lang="zh-CN" altLang="en-US" dirty="0"/>
              <a:t>（</a:t>
            </a:r>
            <a:r>
              <a:rPr lang="en-US" altLang="zh-CN" dirty="0"/>
              <a:t>1</a:t>
            </a:r>
            <a:r>
              <a:rPr lang="zh-CN" altLang="en-US" dirty="0"/>
              <a:t>）。</a:t>
            </a:r>
            <a:endParaRPr lang="en-US" altLang="zh-CN" dirty="0"/>
          </a:p>
          <a:p>
            <a:r>
              <a:rPr lang="en-US" altLang="zh-CN" dirty="0"/>
              <a:t>o</a:t>
            </a:r>
            <a:r>
              <a:rPr lang="zh-CN" altLang="en-US" dirty="0"/>
              <a:t>取一个较大的数。</a:t>
            </a:r>
            <a:r>
              <a:rPr lang="en-US" altLang="zh-CN" dirty="0"/>
              <a:t>o</a:t>
            </a:r>
            <a:r>
              <a:rPr lang="zh-CN" altLang="en-US" dirty="0"/>
              <a:t>是为了保证不两边都割，割两边分别表示同意</a:t>
            </a:r>
            <a:r>
              <a:rPr lang="en-US" altLang="zh-CN" dirty="0"/>
              <a:t>/</a:t>
            </a:r>
            <a:r>
              <a:rPr lang="zh-CN" altLang="en-US" dirty="0"/>
              <a:t>不同意，如果割的不同侧就需要多割中间好朋友那条。</a:t>
            </a:r>
            <a:endParaRPr lang="en-US" altLang="zh-CN" dirty="0"/>
          </a:p>
        </p:txBody>
      </p:sp>
    </p:spTree>
    <p:extLst>
      <p:ext uri="{BB962C8B-B14F-4D97-AF65-F5344CB8AC3E}">
        <p14:creationId xmlns:p14="http://schemas.microsoft.com/office/powerpoint/2010/main" val="4063402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3</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lstStyle/>
          <a:p>
            <a:r>
              <a:rPr lang="zh-CN" altLang="en-US" dirty="0"/>
              <a:t>有</a:t>
            </a:r>
            <a:r>
              <a:rPr lang="en-US" altLang="zh-CN" dirty="0"/>
              <a:t>n</a:t>
            </a:r>
            <a:r>
              <a:rPr lang="zh-CN" altLang="en-US" dirty="0"/>
              <a:t>门课程和</a:t>
            </a:r>
            <a:r>
              <a:rPr lang="en-US" altLang="zh-CN" dirty="0"/>
              <a:t>m</a:t>
            </a:r>
            <a:r>
              <a:rPr lang="zh-CN" altLang="en-US" dirty="0"/>
              <a:t>个学期。</a:t>
            </a:r>
            <a:endParaRPr lang="en-US" altLang="zh-CN" dirty="0"/>
          </a:p>
          <a:p>
            <a:r>
              <a:rPr lang="zh-CN" altLang="en-US" dirty="0"/>
              <a:t>有一些课程有先修课程，输入</a:t>
            </a:r>
            <a:r>
              <a:rPr lang="en-US" altLang="zh-CN" dirty="0"/>
              <a:t>k</a:t>
            </a:r>
            <a:r>
              <a:rPr lang="zh-CN" altLang="en-US" dirty="0"/>
              <a:t>个限制，形如</a:t>
            </a:r>
            <a:r>
              <a:rPr lang="en-US" altLang="zh-CN" dirty="0"/>
              <a:t>a[</a:t>
            </a:r>
            <a:r>
              <a:rPr lang="en-US" altLang="zh-CN" dirty="0" err="1"/>
              <a:t>i</a:t>
            </a:r>
            <a:r>
              <a:rPr lang="en-US" altLang="zh-CN" dirty="0"/>
              <a:t>]</a:t>
            </a:r>
            <a:r>
              <a:rPr lang="zh-CN" altLang="en-US" dirty="0"/>
              <a:t>是</a:t>
            </a:r>
            <a:r>
              <a:rPr lang="en-US" altLang="zh-CN" dirty="0"/>
              <a:t>b[</a:t>
            </a:r>
            <a:r>
              <a:rPr lang="en-US" altLang="zh-CN" dirty="0" err="1"/>
              <a:t>i</a:t>
            </a:r>
            <a:r>
              <a:rPr lang="en-US" altLang="zh-CN" dirty="0"/>
              <a:t>]</a:t>
            </a:r>
            <a:r>
              <a:rPr lang="zh-CN" altLang="en-US" dirty="0"/>
              <a:t>的先修课程。</a:t>
            </a:r>
            <a:endParaRPr lang="en-US" altLang="zh-CN" dirty="0"/>
          </a:p>
          <a:p>
            <a:r>
              <a:rPr lang="zh-CN" altLang="en-US" dirty="0"/>
              <a:t>每一门课程在每个学期可能获得不同的绩点。</a:t>
            </a:r>
            <a:endParaRPr lang="en-US" altLang="zh-CN" dirty="0"/>
          </a:p>
          <a:p>
            <a:r>
              <a:rPr lang="zh-CN" altLang="en-US" dirty="0"/>
              <a:t>你需要修完所有课，并输出可以获得的最大绩点，你的绩点就是每门课的绩点的平均值。</a:t>
            </a:r>
            <a:endParaRPr lang="en-US" altLang="zh-CN" dirty="0"/>
          </a:p>
          <a:p>
            <a:r>
              <a:rPr lang="en-US" altLang="zh-CN" sz="1600" dirty="0"/>
              <a:t>Source: </a:t>
            </a:r>
            <a:r>
              <a:rPr lang="en-US" altLang="zh-CN" sz="1600" dirty="0" err="1"/>
              <a:t>Codechef</a:t>
            </a:r>
            <a:r>
              <a:rPr lang="en-US" altLang="zh-CN" sz="1600" dirty="0"/>
              <a:t> RIN</a:t>
            </a:r>
            <a:endParaRPr lang="zh-CN" altLang="en-US" sz="1600" dirty="0"/>
          </a:p>
        </p:txBody>
      </p:sp>
    </p:spTree>
    <p:extLst>
      <p:ext uri="{BB962C8B-B14F-4D97-AF65-F5344CB8AC3E}">
        <p14:creationId xmlns:p14="http://schemas.microsoft.com/office/powerpoint/2010/main" val="2363840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9A789-A4CC-40AE-9FE4-3E0F199F15D5}"/>
              </a:ext>
            </a:extLst>
          </p:cNvPr>
          <p:cNvSpPr>
            <a:spLocks noGrp="1"/>
          </p:cNvSpPr>
          <p:nvPr>
            <p:ph type="title"/>
          </p:nvPr>
        </p:nvSpPr>
        <p:spPr/>
        <p:txBody>
          <a:bodyPr/>
          <a:lstStyle/>
          <a:p>
            <a:r>
              <a:rPr lang="zh-CN" altLang="en-US" dirty="0"/>
              <a:t>什么是最小费用流？</a:t>
            </a:r>
          </a:p>
        </p:txBody>
      </p:sp>
      <p:pic>
        <p:nvPicPr>
          <p:cNvPr id="6" name="图片 5">
            <a:extLst>
              <a:ext uri="{FF2B5EF4-FFF2-40B4-BE49-F238E27FC236}">
                <a16:creationId xmlns:a16="http://schemas.microsoft.com/office/drawing/2014/main" id="{C3572EAC-10A5-4E41-9C05-E54ACB16F16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18222" y="1611196"/>
            <a:ext cx="8352381" cy="1009524"/>
          </a:xfrm>
          <a:prstGeom prst="rect">
            <a:avLst/>
          </a:prstGeom>
        </p:spPr>
      </p:pic>
      <p:pic>
        <p:nvPicPr>
          <p:cNvPr id="8" name="图片 7">
            <a:extLst>
              <a:ext uri="{FF2B5EF4-FFF2-40B4-BE49-F238E27FC236}">
                <a16:creationId xmlns:a16="http://schemas.microsoft.com/office/drawing/2014/main" id="{093F46A8-9E63-46CE-A134-2BEC4187B42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918222" y="2620720"/>
            <a:ext cx="8257143" cy="3838095"/>
          </a:xfrm>
          <a:prstGeom prst="rect">
            <a:avLst/>
          </a:prstGeom>
        </p:spPr>
      </p:pic>
    </p:spTree>
    <p:extLst>
      <p:ext uri="{BB962C8B-B14F-4D97-AF65-F5344CB8AC3E}">
        <p14:creationId xmlns:p14="http://schemas.microsoft.com/office/powerpoint/2010/main" val="3272102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3</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把每个课程建成一条链，是一个</a:t>
            </a:r>
            <a:r>
              <a:rPr lang="en-US" altLang="zh-CN" dirty="0"/>
              <a:t>o</a:t>
            </a:r>
            <a:r>
              <a:rPr lang="zh-CN" altLang="en-US" dirty="0"/>
              <a:t>保证链上只取一个。</a:t>
            </a:r>
            <a:endParaRPr lang="en-US" altLang="zh-CN" dirty="0"/>
          </a:p>
          <a:p>
            <a:r>
              <a:rPr lang="zh-CN" altLang="en-US" dirty="0"/>
              <a:t>用</a:t>
            </a:r>
            <a:r>
              <a:rPr lang="en-US" altLang="zh-CN" dirty="0"/>
              <a:t>inf</a:t>
            </a:r>
            <a:r>
              <a:rPr lang="zh-CN" altLang="en-US" dirty="0"/>
              <a:t>边保证顺序，类似下图。</a:t>
            </a:r>
            <a:endParaRPr lang="en-US" altLang="zh-CN" dirty="0"/>
          </a:p>
        </p:txBody>
      </p:sp>
      <p:pic>
        <p:nvPicPr>
          <p:cNvPr id="8" name="Picture 7">
            <a:extLst>
              <a:ext uri="{FF2B5EF4-FFF2-40B4-BE49-F238E27FC236}">
                <a16:creationId xmlns:a16="http://schemas.microsoft.com/office/drawing/2014/main" id="{DEF72CB4-95DA-45FD-B786-3C995DE0B4A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19300" y="2987040"/>
            <a:ext cx="7818119" cy="2887980"/>
          </a:xfrm>
          <a:prstGeom prst="rect">
            <a:avLst/>
          </a:prstGeom>
        </p:spPr>
      </p:pic>
    </p:spTree>
    <p:extLst>
      <p:ext uri="{BB962C8B-B14F-4D97-AF65-F5344CB8AC3E}">
        <p14:creationId xmlns:p14="http://schemas.microsoft.com/office/powerpoint/2010/main" val="1902947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BB1E5-75D8-4409-9153-EC501CDFE54E}"/>
              </a:ext>
            </a:extLst>
          </p:cNvPr>
          <p:cNvSpPr>
            <a:spLocks noGrp="1"/>
          </p:cNvSpPr>
          <p:nvPr>
            <p:ph type="title"/>
          </p:nvPr>
        </p:nvSpPr>
        <p:spPr/>
        <p:txBody>
          <a:bodyPr/>
          <a:lstStyle/>
          <a:p>
            <a:r>
              <a:rPr lang="zh-CN" altLang="en-US" dirty="0"/>
              <a:t>例</a:t>
            </a:r>
            <a:r>
              <a:rPr lang="en-US" altLang="zh-CN" dirty="0"/>
              <a:t>4</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E862A47-3DA9-4CF4-963F-71A6A6757BAF}"/>
                  </a:ext>
                </a:extLst>
              </p:cNvPr>
              <p:cNvSpPr>
                <a:spLocks noGrp="1"/>
              </p:cNvSpPr>
              <p:nvPr>
                <p:ph idx="1"/>
              </p:nvPr>
            </p:nvSpPr>
            <p:spPr/>
            <p:txBody>
              <a:bodyPr/>
              <a:lstStyle/>
              <a:p>
                <a:r>
                  <a:rPr lang="zh-CN" altLang="en-US" dirty="0"/>
                  <a:t>给出一个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的非负整数矩阵</a:t>
                </a:r>
                <a14:m>
                  <m:oMath xmlns:m="http://schemas.openxmlformats.org/officeDocument/2006/math">
                    <m:r>
                      <a:rPr lang="en-US" altLang="zh-CN" i="1" dirty="0" smtClean="0">
                        <a:latin typeface="Cambria Math" panose="02040503050406030204" pitchFamily="18" charset="0"/>
                      </a:rPr>
                      <m:t>𝐵</m:t>
                    </m:r>
                  </m:oMath>
                </a14:m>
                <a:r>
                  <a:rPr lang="zh-CN" altLang="en-US" dirty="0"/>
                  <a:t>和</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𝑛</m:t>
                    </m:r>
                  </m:oMath>
                </a14:m>
                <a:r>
                  <a:rPr lang="zh-CN" altLang="en-US" dirty="0"/>
                  <a:t>的非负整数矩阵</a:t>
                </a:r>
                <a14:m>
                  <m:oMath xmlns:m="http://schemas.openxmlformats.org/officeDocument/2006/math">
                    <m:r>
                      <a:rPr lang="en-US" altLang="zh-CN" b="0" i="1" smtClean="0">
                        <a:latin typeface="Cambria Math" panose="02040503050406030204" pitchFamily="18" charset="0"/>
                      </a:rPr>
                      <m:t>𝐶</m:t>
                    </m:r>
                  </m:oMath>
                </a14:m>
                <a:r>
                  <a:rPr lang="zh-CN" altLang="en-US" dirty="0"/>
                  <a:t>。</a:t>
                </a:r>
                <a:endParaRPr lang="en-US" altLang="zh-CN" dirty="0"/>
              </a:p>
              <a:p>
                <a:r>
                  <a:rPr lang="zh-CN" altLang="en-US" dirty="0"/>
                  <a:t>求出一个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的</a:t>
                </a:r>
                <a:r>
                  <a:rPr lang="en-US" altLang="zh-CN" dirty="0"/>
                  <a:t>01</a:t>
                </a:r>
                <a:r>
                  <a:rPr lang="zh-CN" altLang="en-US" dirty="0"/>
                  <a:t>矩阵</a:t>
                </a:r>
                <a14:m>
                  <m:oMath xmlns:m="http://schemas.openxmlformats.org/officeDocument/2006/math">
                    <m:r>
                      <a:rPr lang="en-US" altLang="zh-CN" b="0" i="1" smtClean="0">
                        <a:latin typeface="Cambria Math" panose="02040503050406030204" pitchFamily="18" charset="0"/>
                      </a:rPr>
                      <m:t>𝐴</m:t>
                    </m:r>
                  </m:oMath>
                </a14:m>
                <a:r>
                  <a:rPr lang="zh-CN" altLang="en-US" dirty="0"/>
                  <a:t>。</a:t>
                </a:r>
                <a:endParaRPr lang="en-US" altLang="zh-CN" dirty="0"/>
              </a:p>
              <a:p>
                <a:r>
                  <a:rPr lang="zh-CN" altLang="en-US" dirty="0"/>
                  <a:t>最大化</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oMath>
                </a14:m>
                <a:r>
                  <a:rPr lang="zh-CN" altLang="en-US" b="0" dirty="0"/>
                  <a:t>。</a:t>
                </a:r>
                <a:endParaRPr lang="en-US" altLang="zh-CN" b="0"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0" smtClean="0">
                        <a:latin typeface="Cambria Math" panose="02040503050406030204" pitchFamily="18" charset="0"/>
                      </a:rPr>
                      <m:t>500</m:t>
                    </m:r>
                  </m:oMath>
                </a14:m>
                <a:endParaRPr lang="en-US" altLang="zh-CN" b="0" dirty="0"/>
              </a:p>
              <a:p>
                <a:r>
                  <a:rPr lang="en-US" altLang="zh-CN" sz="1600" dirty="0"/>
                  <a:t>Source: TJOI2015</a:t>
                </a:r>
                <a:endParaRPr lang="zh-CN" altLang="en-US" sz="1600" dirty="0"/>
              </a:p>
              <a:p>
                <a:endParaRPr lang="en-US" altLang="zh-CN" b="0" dirty="0"/>
              </a:p>
            </p:txBody>
          </p:sp>
        </mc:Choice>
        <mc:Fallback>
          <p:sp>
            <p:nvSpPr>
              <p:cNvPr id="3" name="内容占位符 2">
                <a:extLst>
                  <a:ext uri="{FF2B5EF4-FFF2-40B4-BE49-F238E27FC236}">
                    <a16:creationId xmlns:a16="http://schemas.microsoft.com/office/drawing/2014/main" id="{0E862A47-3DA9-4CF4-963F-71A6A6757BAF}"/>
                  </a:ext>
                </a:extLst>
              </p:cNvPr>
              <p:cNvSpPr>
                <a:spLocks noGrp="1" noRot="1" noChangeAspect="1" noMove="1" noResize="1" noEditPoints="1" noAdjustHandles="1" noChangeArrowheads="1" noChangeShapeType="1" noTextEdit="1"/>
              </p:cNvSpPr>
              <p:nvPr>
                <p:ph idx="1"/>
              </p:nvPr>
            </p:nvSpPr>
            <p:spPr>
              <a:blipFill>
                <a:blip r:embed="rId2"/>
                <a:stretch>
                  <a:fillRect l="-848" t="-1154"/>
                </a:stretch>
              </a:blipFill>
            </p:spPr>
            <p:txBody>
              <a:bodyPr/>
              <a:lstStyle/>
              <a:p>
                <a:r>
                  <a:rPr lang="en-US">
                    <a:noFill/>
                  </a:rPr>
                  <a:t> </a:t>
                </a:r>
              </a:p>
            </p:txBody>
          </p:sp>
        </mc:Fallback>
      </mc:AlternateContent>
    </p:spTree>
    <p:extLst>
      <p:ext uri="{BB962C8B-B14F-4D97-AF65-F5344CB8AC3E}">
        <p14:creationId xmlns:p14="http://schemas.microsoft.com/office/powerpoint/2010/main" val="6801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9FBD4-D93F-4D65-AEF2-9F31BE975420}"/>
              </a:ext>
            </a:extLst>
          </p:cNvPr>
          <p:cNvSpPr>
            <a:spLocks noGrp="1"/>
          </p:cNvSpPr>
          <p:nvPr>
            <p:ph type="title"/>
          </p:nvPr>
        </p:nvSpPr>
        <p:spPr/>
        <p:txBody>
          <a:bodyPr/>
          <a:lstStyle/>
          <a:p>
            <a:r>
              <a:rPr lang="zh-CN" altLang="en-US" dirty="0"/>
              <a:t>例</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5480AC-243A-4473-9F44-043E5E517981}"/>
                  </a:ext>
                </a:extLst>
              </p:cNvPr>
              <p:cNvSpPr>
                <a:spLocks noGrp="1"/>
              </p:cNvSpPr>
              <p:nvPr>
                <p:ph idx="1"/>
              </p:nvPr>
            </p:nvSpPr>
            <p:spPr/>
            <p:txBody>
              <a:bodyPr>
                <a:normAutofit/>
              </a:bodyPr>
              <a:lstStyle/>
              <a:p>
                <a14:m>
                  <m:oMath xmlns:m="http://schemas.openxmlformats.org/officeDocument/2006/math">
                    <m:r>
                      <a:rPr lang="en-US" altLang="zh-CN" i="1" dirty="0" smtClean="0">
                        <a:latin typeface="Cambria Math" panose="02040503050406030204" pitchFamily="18" charset="0"/>
                      </a:rPr>
                      <m:t>𝐷</m:t>
                    </m:r>
                    <m: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smtClean="0">
                        <a:latin typeface="Cambria Math" panose="02040503050406030204" pitchFamily="18" charset="0"/>
                      </a:rPr>
                      <m:t>×</m:t>
                    </m:r>
                    <m:r>
                      <a:rPr lang="en-US" altLang="zh-CN" i="1" dirty="0">
                        <a:latin typeface="Cambria Math" panose="02040503050406030204" pitchFamily="18" charset="0"/>
                      </a:rPr>
                      <m:t>𝐵</m:t>
                    </m:r>
                    <m:r>
                      <a:rPr lang="en-US" altLang="zh-CN"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a:latin typeface="Cambria Math" panose="02040503050406030204" pitchFamily="18" charset="0"/>
                          </a:rPr>
                          <m:t>𝑇</m:t>
                        </m:r>
                      </m:sup>
                    </m:sSup>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𝐴</m:t>
                        </m:r>
                      </m:e>
                      <m:sup>
                        <m:r>
                          <a:rPr lang="en-US" altLang="zh-CN" i="1" dirty="0" smtClean="0">
                            <a:latin typeface="Cambria Math" panose="02040503050406030204" pitchFamily="18" charset="0"/>
                          </a:rPr>
                          <m:t>𝑇</m:t>
                        </m:r>
                      </m:sup>
                    </m:sSup>
                  </m:oMath>
                </a14:m>
                <a:endParaRPr lang="en-US" altLang="zh-CN" dirty="0"/>
              </a:p>
              <a:p>
                <a14:m>
                  <m:oMath xmlns:m="http://schemas.openxmlformats.org/officeDocument/2006/math">
                    <m:r>
                      <a:rPr lang="en-US" altLang="zh-CN" i="1" dirty="0" smtClean="0">
                        <a:latin typeface="Cambria Math" panose="02040503050406030204" pitchFamily="18" charset="0"/>
                      </a:rPr>
                      <m:t>𝐷</m:t>
                    </m:r>
                    <m:r>
                      <a:rPr lang="en-US" altLang="zh-CN" i="1" dirty="0">
                        <a:latin typeface="Cambria Math" panose="02040503050406030204" pitchFamily="18" charset="0"/>
                      </a:rPr>
                      <m:t>=</m:t>
                    </m:r>
                    <m:sSubSup>
                      <m:sSubSupPr>
                        <m:ctrlPr>
                          <a:rPr lang="en-US" altLang="zh-CN" i="1" dirty="0">
                            <a:latin typeface="Cambria Math" panose="02040503050406030204" pitchFamily="18" charset="0"/>
                          </a:rPr>
                        </m:ctrlPr>
                      </m:sSubSupPr>
                      <m:e>
                        <m:sSubSup>
                          <m:sSubSupPr>
                            <m:ctrlPr>
                              <a:rPr lang="en-US" altLang="zh-CN" i="1" dirty="0">
                                <a:latin typeface="Cambria Math" panose="02040503050406030204" pitchFamily="18" charset="0"/>
                              </a:rPr>
                            </m:ctrlPr>
                          </m:sSubSupPr>
                          <m:e>
                            <m:r>
                              <a:rPr lang="en-US" altLang="zh-CN" i="1" dirty="0" smtClean="0">
                                <a:latin typeface="Cambria Math" panose="02040503050406030204" pitchFamily="18" charset="0"/>
                              </a:rPr>
                              <m:t>∑</m:t>
                            </m:r>
                          </m:e>
                          <m:sub>
                            <m:r>
                              <a:rPr lang="en-US" altLang="zh-CN" b="0" i="1" dirty="0" smtClean="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sSubSup>
                        <m:r>
                          <a:rPr lang="en-US" altLang="zh-CN" i="1" dirty="0" smtClean="0">
                            <a:latin typeface="Cambria Math" panose="02040503050406030204" pitchFamily="18" charset="0"/>
                          </a:rPr>
                          <m:t>∑</m:t>
                        </m:r>
                      </m:e>
                      <m:sub>
                        <m:r>
                          <a:rPr lang="en-US" altLang="zh-CN" i="1" dirty="0">
                            <a:latin typeface="Cambria Math" panose="02040503050406030204" pitchFamily="18" charset="0"/>
                          </a:rPr>
                          <m:t>𝑗</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sSubSup>
                    <m:r>
                      <a:rPr lang="en-US" altLang="zh-CN" i="1" dirty="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 </m:t>
                    </m:r>
                    <m:sSubSup>
                      <m:sSubSupPr>
                        <m:ctrlPr>
                          <a:rPr lang="en-US" altLang="zh-CN" b="0" i="1" dirty="0">
                            <a:latin typeface="Cambria Math" panose="02040503050406030204" pitchFamily="18" charset="0"/>
                          </a:rPr>
                        </m:ctrlPr>
                      </m:sSubSupPr>
                      <m:e>
                        <m:r>
                          <a:rPr lang="en-US" altLang="zh-CN" i="1" dirty="0" smtClean="0">
                            <a:latin typeface="Cambria Math" panose="02040503050406030204" pitchFamily="18" charset="0"/>
                          </a:rPr>
                          <m:t>∑</m:t>
                        </m:r>
                      </m:e>
                      <m:sub>
                        <m:r>
                          <a:rPr lang="en-US" altLang="zh-CN" i="1" dirty="0" err="1">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sSubSup>
                    <m:r>
                      <a:rPr lang="en-US" altLang="zh-CN" i="1" dirty="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m:t>
                        </m:r>
                      </m:sub>
                    </m:sSub>
                  </m:oMath>
                </a14:m>
                <a:endParaRPr lang="en-US" altLang="zh-CN" dirty="0"/>
              </a:p>
              <a:p>
                <a:r>
                  <a:rPr lang="zh-CN" altLang="en-US" dirty="0"/>
                  <a:t>那么问题就变成了</a:t>
                </a:r>
                <a14:m>
                  <m:oMath xmlns:m="http://schemas.openxmlformats.org/officeDocument/2006/math">
                    <m:r>
                      <a:rPr lang="en-US" altLang="zh-CN" i="1" dirty="0" smtClean="0">
                        <a:latin typeface="Cambria Math" panose="02040503050406030204" pitchFamily="18" charset="0"/>
                      </a:rPr>
                      <m:t>𝑛</m:t>
                    </m:r>
                  </m:oMath>
                </a14:m>
                <a:r>
                  <a:rPr lang="zh-CN" altLang="en-US" dirty="0"/>
                  <a:t>个物品，选第</a:t>
                </a:r>
                <a14:m>
                  <m:oMath xmlns:m="http://schemas.openxmlformats.org/officeDocument/2006/math">
                    <m:r>
                      <a:rPr lang="en-US" altLang="zh-CN" i="1" dirty="0" smtClean="0">
                        <a:latin typeface="Cambria Math" panose="02040503050406030204" pitchFamily="18" charset="0"/>
                      </a:rPr>
                      <m:t>𝑖</m:t>
                    </m:r>
                  </m:oMath>
                </a14:m>
                <a:r>
                  <a:rPr lang="zh-CN" altLang="en-US" dirty="0"/>
                  <a:t>个物品花费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，同时选第</a:t>
                </a:r>
                <a14:m>
                  <m:oMath xmlns:m="http://schemas.openxmlformats.org/officeDocument/2006/math">
                    <m:r>
                      <a:rPr lang="en-US" altLang="zh-CN" b="0" i="1" smtClean="0">
                        <a:latin typeface="Cambria Math" panose="02040503050406030204" pitchFamily="18" charset="0"/>
                      </a:rPr>
                      <m:t>𝑖</m:t>
                    </m:r>
                  </m:oMath>
                </a14:m>
                <a:r>
                  <a:rPr lang="zh-CN" altLang="en-US" dirty="0"/>
                  <a:t>个和第</a:t>
                </a:r>
                <a14:m>
                  <m:oMath xmlns:m="http://schemas.openxmlformats.org/officeDocument/2006/math">
                    <m:r>
                      <a:rPr lang="en-US" altLang="zh-CN" b="0" i="1" smtClean="0">
                        <a:latin typeface="Cambria Math" panose="02040503050406030204" pitchFamily="18" charset="0"/>
                      </a:rPr>
                      <m:t>𝑗</m:t>
                    </m:r>
                  </m:oMath>
                </a14:m>
                <a:r>
                  <a:rPr lang="zh-CN" altLang="en-US" dirty="0"/>
                  <a:t>个物品获得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的收益，最大化总收益</a:t>
                </a:r>
                <a:r>
                  <a:rPr lang="en-US" altLang="zh-CN" dirty="0"/>
                  <a:t>-</a:t>
                </a:r>
                <a:r>
                  <a:rPr lang="zh-CN" altLang="en-US" dirty="0"/>
                  <a:t>总代价。</a:t>
                </a:r>
                <a:endParaRPr lang="en-US" altLang="zh-CN" dirty="0"/>
              </a:p>
              <a:p>
                <a:r>
                  <a:rPr lang="zh-CN" altLang="en-US" dirty="0"/>
                  <a:t>那么把同时选看成是一个条件，那么就是选择该条件就必须选择两个物品，最大权闭合子图模型。</a:t>
                </a:r>
              </a:p>
              <a:p>
                <a:endParaRPr lang="zh-CN" altLang="en-US" dirty="0"/>
              </a:p>
            </p:txBody>
          </p:sp>
        </mc:Choice>
        <mc:Fallback xmlns="">
          <p:sp>
            <p:nvSpPr>
              <p:cNvPr id="3" name="内容占位符 2">
                <a:extLst>
                  <a:ext uri="{FF2B5EF4-FFF2-40B4-BE49-F238E27FC236}">
                    <a16:creationId xmlns:a16="http://schemas.microsoft.com/office/drawing/2014/main" id="{E95480AC-243A-4473-9F44-043E5E51798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452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036AE-FE91-44DB-A1A4-058AEEA1E425}"/>
              </a:ext>
            </a:extLst>
          </p:cNvPr>
          <p:cNvSpPr>
            <a:spLocks noGrp="1"/>
          </p:cNvSpPr>
          <p:nvPr>
            <p:ph type="title"/>
          </p:nvPr>
        </p:nvSpPr>
        <p:spPr/>
        <p:txBody>
          <a:bodyPr/>
          <a:lstStyle/>
          <a:p>
            <a:r>
              <a:rPr lang="zh-CN" altLang="en-US" dirty="0"/>
              <a:t>例</a:t>
            </a:r>
            <a:r>
              <a:rPr lang="en-US" altLang="zh-CN" dirty="0"/>
              <a:t>5</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9DA85EC-E94F-4E6D-A78E-806AD0ECDD14}"/>
                  </a:ext>
                </a:extLst>
              </p:cNvPr>
              <p:cNvSpPr>
                <a:spLocks noGrp="1"/>
              </p:cNvSpPr>
              <p:nvPr>
                <p:ph idx="1"/>
              </p:nvPr>
            </p:nvSpPr>
            <p:spPr/>
            <p:txBody>
              <a:bodyPr/>
              <a:lstStyle/>
              <a:p>
                <a:r>
                  <a:rPr lang="zh-CN" altLang="en-US" dirty="0"/>
                  <a:t>在</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的格子上，每个格子要么是带非负权的靶子，要么是一个固定方向的炮台（方向是平行于坐标轴的）。</a:t>
                </a:r>
                <a:endParaRPr lang="en-US" altLang="zh-CN" dirty="0"/>
              </a:p>
              <a:p>
                <a:r>
                  <a:rPr lang="zh-CN" altLang="en-US" dirty="0"/>
                  <a:t>保证炮台的方向上没有其他炮台，每个炮台只能选择不超过一个目标攻击，且炮台的攻击路径不能相交。</a:t>
                </a:r>
                <a:endParaRPr lang="en-US" altLang="zh-CN" dirty="0"/>
              </a:p>
              <a:p>
                <a:r>
                  <a:rPr lang="zh-CN" altLang="en-US" dirty="0"/>
                  <a:t>求最大收益。</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≤50</m:t>
                    </m:r>
                  </m:oMath>
                </a14:m>
                <a:endParaRPr lang="en-US" altLang="zh-CN" dirty="0"/>
              </a:p>
              <a:p>
                <a:r>
                  <a:rPr lang="en-US" altLang="zh-CN" sz="1600" dirty="0"/>
                  <a:t>Source: SRM627 </a:t>
                </a:r>
                <a:r>
                  <a:rPr lang="en-US" altLang="zh-CN" sz="1600" dirty="0" err="1"/>
                  <a:t>LaserTowers</a:t>
                </a:r>
                <a:endParaRPr lang="en-US" altLang="zh-CN" sz="1600" dirty="0"/>
              </a:p>
            </p:txBody>
          </p:sp>
        </mc:Choice>
        <mc:Fallback>
          <p:sp>
            <p:nvSpPr>
              <p:cNvPr id="3" name="内容占位符 2">
                <a:extLst>
                  <a:ext uri="{FF2B5EF4-FFF2-40B4-BE49-F238E27FC236}">
                    <a16:creationId xmlns:a16="http://schemas.microsoft.com/office/drawing/2014/main" id="{29DA85EC-E94F-4E6D-A78E-806AD0ECDD14}"/>
                  </a:ext>
                </a:extLst>
              </p:cNvPr>
              <p:cNvSpPr>
                <a:spLocks noGrp="1" noRot="1" noChangeAspect="1" noMove="1" noResize="1" noEditPoints="1" noAdjustHandles="1" noChangeArrowheads="1" noChangeShapeType="1" noTextEdit="1"/>
              </p:cNvSpPr>
              <p:nvPr>
                <p:ph idx="1"/>
              </p:nvPr>
            </p:nvSpPr>
            <p:spPr>
              <a:blipFill>
                <a:blip r:embed="rId2"/>
                <a:stretch>
                  <a:fillRect l="-848" t="-1154" r="-424"/>
                </a:stretch>
              </a:blipFill>
            </p:spPr>
            <p:txBody>
              <a:bodyPr/>
              <a:lstStyle/>
              <a:p>
                <a:r>
                  <a:rPr lang="en-US">
                    <a:noFill/>
                  </a:rPr>
                  <a:t> </a:t>
                </a:r>
              </a:p>
            </p:txBody>
          </p:sp>
        </mc:Fallback>
      </mc:AlternateContent>
    </p:spTree>
    <p:extLst>
      <p:ext uri="{BB962C8B-B14F-4D97-AF65-F5344CB8AC3E}">
        <p14:creationId xmlns:p14="http://schemas.microsoft.com/office/powerpoint/2010/main" val="399579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C5E12-CFD6-4DC5-A1B4-130A58D4A125}"/>
              </a:ext>
            </a:extLst>
          </p:cNvPr>
          <p:cNvSpPr>
            <a:spLocks noGrp="1"/>
          </p:cNvSpPr>
          <p:nvPr>
            <p:ph type="title"/>
          </p:nvPr>
        </p:nvSpPr>
        <p:spPr/>
        <p:txBody>
          <a:bodyPr/>
          <a:lstStyle/>
          <a:p>
            <a:r>
              <a:rPr lang="zh-CN" altLang="en-US" dirty="0"/>
              <a:t>例</a:t>
            </a:r>
            <a:r>
              <a:rPr lang="en-US" altLang="zh-CN" dirty="0"/>
              <a:t>5</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78DCA8D-B0FA-4F0B-BE28-CDEA8D6E11EE}"/>
                  </a:ext>
                </a:extLst>
              </p:cNvPr>
              <p:cNvSpPr>
                <a:spLocks noGrp="1"/>
              </p:cNvSpPr>
              <p:nvPr>
                <p:ph idx="1"/>
              </p:nvPr>
            </p:nvSpPr>
            <p:spPr/>
            <p:txBody>
              <a:bodyPr/>
              <a:lstStyle/>
              <a:p>
                <a:r>
                  <a:rPr lang="zh-CN" altLang="en-US" dirty="0"/>
                  <a:t>将一个炮台能攻击到的靶子链成一条链，边权为</a:t>
                </a:r>
                <a:r>
                  <a:rPr lang="en-US" altLang="zh-CN" dirty="0"/>
                  <a:t>o-</a:t>
                </a:r>
                <a:r>
                  <a:rPr lang="zh-CN" altLang="en-US" dirty="0"/>
                  <a:t>靶子权值。</a:t>
                </a:r>
                <a:endParaRPr lang="en-US" altLang="zh-CN" dirty="0"/>
              </a:p>
              <a:p>
                <a:r>
                  <a:rPr lang="zh-CN" altLang="en-US" dirty="0"/>
                  <a:t>如果两个炮台会冲突，则在它们的链之间加边。</a:t>
                </a:r>
                <a:endParaRPr lang="en-US" altLang="zh-CN" dirty="0"/>
              </a:p>
              <a:p>
                <a:r>
                  <a:rPr lang="zh-CN" altLang="en-US" dirty="0"/>
                  <a:t>在链之间加边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oMath>
                </a14:m>
                <a:r>
                  <a:rPr lang="zh-CN" altLang="en-US" dirty="0"/>
                  <a:t>的意思是如果</a:t>
                </a:r>
                <a14:m>
                  <m:oMath xmlns:m="http://schemas.openxmlformats.org/officeDocument/2006/math">
                    <m:r>
                      <a:rPr lang="en-US" altLang="zh-CN" b="0" i="1" smtClean="0">
                        <a:latin typeface="Cambria Math" panose="02040503050406030204" pitchFamily="18" charset="0"/>
                      </a:rPr>
                      <m:t>𝑖</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x</m:t>
                    </m:r>
                  </m:oMath>
                </a14:m>
                <a:r>
                  <a:rPr lang="zh-CN" altLang="en-US" dirty="0"/>
                  <a:t>则</a:t>
                </a:r>
                <a14:m>
                  <m:oMath xmlns:m="http://schemas.openxmlformats.org/officeDocument/2006/math">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oMath>
                </a14:m>
                <a:r>
                  <a:rPr lang="zh-CN" altLang="en-US" dirty="0"/>
                  <a:t>。所以需要将纵向的链翻转。</a:t>
                </a:r>
              </a:p>
            </p:txBody>
          </p:sp>
        </mc:Choice>
        <mc:Fallback>
          <p:sp>
            <p:nvSpPr>
              <p:cNvPr id="3" name="内容占位符 2">
                <a:extLst>
                  <a:ext uri="{FF2B5EF4-FFF2-40B4-BE49-F238E27FC236}">
                    <a16:creationId xmlns:a16="http://schemas.microsoft.com/office/drawing/2014/main" id="{C78DCA8D-B0FA-4F0B-BE28-CDEA8D6E11EE}"/>
                  </a:ext>
                </a:extLst>
              </p:cNvPr>
              <p:cNvSpPr>
                <a:spLocks noGrp="1" noRot="1" noChangeAspect="1" noMove="1" noResize="1" noEditPoints="1" noAdjustHandles="1" noChangeArrowheads="1" noChangeShapeType="1" noTextEdit="1"/>
              </p:cNvSpPr>
              <p:nvPr>
                <p:ph idx="1"/>
              </p:nvPr>
            </p:nvSpPr>
            <p:spPr>
              <a:blipFill>
                <a:blip r:embed="rId2"/>
                <a:stretch>
                  <a:fillRect l="-848" t="-1154" r="-848"/>
                </a:stretch>
              </a:blipFill>
            </p:spPr>
            <p:txBody>
              <a:bodyPr/>
              <a:lstStyle/>
              <a:p>
                <a:r>
                  <a:rPr lang="en-US">
                    <a:noFill/>
                  </a:rPr>
                  <a:t> </a:t>
                </a:r>
              </a:p>
            </p:txBody>
          </p:sp>
        </mc:Fallback>
      </mc:AlternateContent>
    </p:spTree>
    <p:extLst>
      <p:ext uri="{BB962C8B-B14F-4D97-AF65-F5344CB8AC3E}">
        <p14:creationId xmlns:p14="http://schemas.microsoft.com/office/powerpoint/2010/main" val="28474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zh-CN" altLang="en-US" dirty="0"/>
                  <a:t>有一个长度为</a:t>
                </a:r>
                <a:r>
                  <a:rPr lang="en-US" altLang="zh-CN" dirty="0"/>
                  <a:t>n</a:t>
                </a:r>
                <a:r>
                  <a:rPr lang="zh-CN" altLang="en-US" dirty="0"/>
                  <a:t>的正整数序列</a:t>
                </a:r>
                <a:r>
                  <a:rPr lang="en-US" altLang="zh-CN" dirty="0"/>
                  <a:t>A[</a:t>
                </a:r>
                <a:r>
                  <a:rPr lang="en-US" altLang="zh-CN" dirty="0" err="1"/>
                  <a:t>i</a:t>
                </a:r>
                <a:r>
                  <a:rPr lang="en-US" altLang="zh-CN" dirty="0"/>
                  <a:t>]</a:t>
                </a:r>
                <a:r>
                  <a:rPr lang="zh-CN" altLang="en-US" dirty="0"/>
                  <a:t>，选一个子序列，使得原序列的任意一个长度为</a:t>
                </a:r>
                <a:r>
                  <a:rPr lang="en-US" altLang="zh-CN" dirty="0"/>
                  <a:t>m</a:t>
                </a:r>
                <a:r>
                  <a:rPr lang="zh-CN" altLang="en-US" dirty="0"/>
                  <a:t>的连续子序列中，被选出的元素个数不超过</a:t>
                </a:r>
                <a:r>
                  <a:rPr lang="en-US" altLang="zh-CN" dirty="0"/>
                  <a:t>k</a:t>
                </a:r>
                <a:r>
                  <a:rPr lang="zh-CN" altLang="en-US" dirty="0"/>
                  <a:t>个。</a:t>
                </a:r>
                <a:endParaRPr lang="en-US" altLang="zh-CN" dirty="0"/>
              </a:p>
              <a:p>
                <a:r>
                  <a:rPr lang="zh-CN" altLang="en-US" dirty="0"/>
                  <a:t>最大化选出的子序列中的元素和。</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≤100</m:t>
                    </m:r>
                  </m:oMath>
                </a14:m>
                <a:r>
                  <a:rPr lang="zh-CN" altLang="en-US" dirty="0"/>
                  <a:t>。</a:t>
                </a:r>
                <a:endParaRPr lang="zh-CN" altLang="en-US" sz="1600"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xfrm>
                <a:off x="1065214" y="1752600"/>
                <a:ext cx="10058400" cy="4897582"/>
              </a:xfrm>
              <a:blipFill>
                <a:blip r:embed="rId2"/>
                <a:stretch>
                  <a:fillRect l="-848" t="-996" r="-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9659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6</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转换问题，不是选择</a:t>
            </a:r>
            <a:r>
              <a:rPr lang="en-US" altLang="zh-CN" dirty="0"/>
              <a:t>1</a:t>
            </a:r>
            <a:r>
              <a:rPr lang="zh-CN" altLang="en-US" dirty="0"/>
              <a:t>次，而是选择</a:t>
            </a:r>
            <a:r>
              <a:rPr lang="en-US" altLang="zh-CN" dirty="0"/>
              <a:t>k</a:t>
            </a:r>
            <a:r>
              <a:rPr lang="zh-CN" altLang="en-US" dirty="0"/>
              <a:t>次，每次长度为</a:t>
            </a:r>
            <a:r>
              <a:rPr lang="en-US" altLang="zh-CN" dirty="0"/>
              <a:t>m</a:t>
            </a:r>
            <a:r>
              <a:rPr lang="zh-CN" altLang="en-US" dirty="0"/>
              <a:t>的连续段中至多取一个。</a:t>
            </a:r>
            <a:endParaRPr lang="en-US" altLang="zh-CN" dirty="0"/>
          </a:p>
          <a:p>
            <a:r>
              <a:rPr lang="zh-CN" altLang="en-US" dirty="0"/>
              <a:t>接下来我们进行建图。对每个元素建立一个点，</a:t>
            </a:r>
            <a:r>
              <a:rPr lang="en-US" altLang="zh-CN" dirty="0"/>
              <a:t>S-&gt;1-&gt;2-&gt;...-&gt;n-&gt;T</a:t>
            </a:r>
            <a:r>
              <a:rPr lang="zh-CN" altLang="en-US" dirty="0"/>
              <a:t>，容量为</a:t>
            </a:r>
            <a:r>
              <a:rPr lang="en-US" altLang="zh-CN" dirty="0"/>
              <a:t>k</a:t>
            </a:r>
            <a:r>
              <a:rPr lang="zh-CN" altLang="en-US" dirty="0"/>
              <a:t>，费用为</a:t>
            </a:r>
            <a:r>
              <a:rPr lang="en-US" altLang="zh-CN" dirty="0"/>
              <a:t>0</a:t>
            </a:r>
            <a:r>
              <a:rPr lang="zh-CN" altLang="en-US" dirty="0"/>
              <a:t>；</a:t>
            </a:r>
            <a:r>
              <a:rPr lang="en-US" altLang="zh-CN" dirty="0" err="1"/>
              <a:t>i</a:t>
            </a:r>
            <a:r>
              <a:rPr lang="zh-CN" altLang="en-US" dirty="0"/>
              <a:t>往</a:t>
            </a:r>
            <a:r>
              <a:rPr lang="en-US" altLang="zh-CN" dirty="0" err="1"/>
              <a:t>i+m</a:t>
            </a:r>
            <a:r>
              <a:rPr lang="zh-CN" altLang="en-US" dirty="0"/>
              <a:t>连容量为</a:t>
            </a:r>
            <a:r>
              <a:rPr lang="en-US" altLang="zh-CN" dirty="0"/>
              <a:t>1</a:t>
            </a:r>
            <a:r>
              <a:rPr lang="zh-CN" altLang="en-US" dirty="0"/>
              <a:t>，费用</a:t>
            </a:r>
            <a:r>
              <a:rPr lang="en-US" altLang="zh-CN" dirty="0"/>
              <a:t>-A[</a:t>
            </a:r>
            <a:r>
              <a:rPr lang="en-US" altLang="zh-CN" dirty="0" err="1"/>
              <a:t>i</a:t>
            </a:r>
            <a:r>
              <a:rPr lang="en-US" altLang="zh-CN" dirty="0"/>
              <a:t>]</a:t>
            </a:r>
            <a:r>
              <a:rPr lang="zh-CN" altLang="en-US" dirty="0"/>
              <a:t>；</a:t>
            </a:r>
            <a:r>
              <a:rPr lang="en-US" altLang="zh-CN" dirty="0" err="1"/>
              <a:t>i</a:t>
            </a:r>
            <a:r>
              <a:rPr lang="zh-CN" altLang="en-US" dirty="0"/>
              <a:t>往</a:t>
            </a:r>
            <a:r>
              <a:rPr lang="en-US" altLang="zh-CN" dirty="0"/>
              <a:t>T</a:t>
            </a:r>
            <a:r>
              <a:rPr lang="zh-CN" altLang="en-US" dirty="0"/>
              <a:t>连容量为</a:t>
            </a:r>
            <a:r>
              <a:rPr lang="en-US" altLang="zh-CN" dirty="0"/>
              <a:t>1</a:t>
            </a:r>
            <a:r>
              <a:rPr lang="zh-CN" altLang="en-US" dirty="0"/>
              <a:t>，费用</a:t>
            </a:r>
            <a:r>
              <a:rPr lang="en-US" altLang="zh-CN" dirty="0"/>
              <a:t>-A[</a:t>
            </a:r>
            <a:r>
              <a:rPr lang="en-US" altLang="zh-CN" dirty="0" err="1"/>
              <a:t>i</a:t>
            </a:r>
            <a:r>
              <a:rPr lang="en-US" altLang="zh-CN" dirty="0"/>
              <a:t>]</a:t>
            </a:r>
            <a:r>
              <a:rPr lang="zh-CN" altLang="en-US" dirty="0"/>
              <a:t>（</a:t>
            </a:r>
            <a:r>
              <a:rPr lang="en-US" altLang="zh-CN" dirty="0" err="1"/>
              <a:t>i+m</a:t>
            </a:r>
            <a:r>
              <a:rPr lang="en-US" altLang="zh-CN" dirty="0"/>
              <a:t>&gt;n</a:t>
            </a:r>
            <a:r>
              <a:rPr lang="zh-CN" altLang="en-US" dirty="0"/>
              <a:t>）。</a:t>
            </a:r>
            <a:endParaRPr lang="en-US" altLang="zh-CN" dirty="0"/>
          </a:p>
          <a:p>
            <a:r>
              <a:rPr lang="zh-CN" altLang="en-US" dirty="0"/>
              <a:t>每一个流量相当于一个子序列。</a:t>
            </a:r>
            <a:endParaRPr lang="en-US" altLang="zh-CN" dirty="0"/>
          </a:p>
        </p:txBody>
      </p:sp>
    </p:spTree>
    <p:extLst>
      <p:ext uri="{BB962C8B-B14F-4D97-AF65-F5344CB8AC3E}">
        <p14:creationId xmlns:p14="http://schemas.microsoft.com/office/powerpoint/2010/main" val="40042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7</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zh-CN" altLang="en-US" dirty="0"/>
                  <a:t>同一时刻有</a:t>
                </a:r>
                <a:r>
                  <a:rPr lang="en-US" altLang="zh-CN" dirty="0"/>
                  <a:t>n</a:t>
                </a:r>
                <a:r>
                  <a:rPr lang="zh-CN" altLang="en-US" dirty="0"/>
                  <a:t>位车主带着他们的爱车来到了汽车维修中心。维修中心共有</a:t>
                </a:r>
                <a:r>
                  <a:rPr lang="en-US" altLang="zh-CN" dirty="0"/>
                  <a:t>m</a:t>
                </a:r>
                <a:r>
                  <a:rPr lang="zh-CN" altLang="en-US" dirty="0"/>
                  <a:t>位技术人员，不同的技术人员对不同的车进行维修所用的时间是不同的。现在需要安排这</a:t>
                </a:r>
                <a:r>
                  <a:rPr lang="en-US" altLang="zh-CN" dirty="0"/>
                  <a:t>m</a:t>
                </a:r>
                <a:r>
                  <a:rPr lang="zh-CN" altLang="en-US" dirty="0"/>
                  <a:t>位技术人员所维修的车及顺序，使得顾客平均等待的时间最小。顾客的等待时间是指从他把车送至维修中心到维修完毕所用的时间。</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≤9, </m:t>
                    </m:r>
                    <m:r>
                      <a:rPr lang="en-US" altLang="zh-CN" b="0" i="1" smtClean="0">
                        <a:latin typeface="Cambria Math" panose="02040503050406030204" pitchFamily="18" charset="0"/>
                      </a:rPr>
                      <m:t>𝑛</m:t>
                    </m:r>
                    <m:r>
                      <a:rPr lang="en-US" altLang="zh-CN" b="0" i="1" smtClean="0">
                        <a:latin typeface="Cambria Math" panose="02040503050406030204" pitchFamily="18" charset="0"/>
                      </a:rPr>
                      <m:t>≤60</m:t>
                    </m:r>
                  </m:oMath>
                </a14:m>
                <a:endParaRPr lang="en-US" altLang="zh-CN" sz="1600" dirty="0"/>
              </a:p>
              <a:p>
                <a:r>
                  <a:rPr lang="en-US" altLang="zh-CN" sz="1600" dirty="0"/>
                  <a:t>Source: SCOI2007</a:t>
                </a:r>
                <a:endParaRPr lang="zh-CN" altLang="en-US" sz="1600"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xfrm>
                <a:off x="1065214" y="1752600"/>
                <a:ext cx="10058400" cy="4897582"/>
              </a:xfrm>
              <a:blipFill>
                <a:blip r:embed="rId2"/>
                <a:stretch>
                  <a:fillRect l="-848" t="-996" r="-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8199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7</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将每个工人拆成</a:t>
            </a:r>
            <a:r>
              <a:rPr lang="en-US" altLang="zh-CN" dirty="0"/>
              <a:t>n</a:t>
            </a:r>
            <a:r>
              <a:rPr lang="zh-CN" altLang="en-US" dirty="0"/>
              <a:t>个点，表示这辆车是这个工人倒数第</a:t>
            </a:r>
            <a:r>
              <a:rPr lang="en-US" altLang="zh-CN" dirty="0"/>
              <a:t>1,2...n</a:t>
            </a:r>
            <a:r>
              <a:rPr lang="zh-CN" altLang="en-US" dirty="0"/>
              <a:t>个修的，那么这辆车就会耽误后面的每个车主修车时长。给每一辆车配上这样一个点即可。</a:t>
            </a:r>
            <a:endParaRPr lang="en-US" altLang="zh-CN" dirty="0"/>
          </a:p>
          <a:p>
            <a:r>
              <a:rPr lang="zh-CN" altLang="en-US" dirty="0"/>
              <a:t>费用流建个图。</a:t>
            </a:r>
            <a:endParaRPr lang="en-US" altLang="zh-CN" dirty="0"/>
          </a:p>
        </p:txBody>
      </p:sp>
    </p:spTree>
    <p:extLst>
      <p:ext uri="{BB962C8B-B14F-4D97-AF65-F5344CB8AC3E}">
        <p14:creationId xmlns:p14="http://schemas.microsoft.com/office/powerpoint/2010/main" val="361648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8</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406350" cy="4897582"/>
              </a:xfrm>
            </p:spPr>
            <p:txBody>
              <a:bodyPr>
                <a:normAutofit fontScale="92500" lnSpcReduction="10000"/>
              </a:bodyPr>
              <a:lstStyle/>
              <a:p>
                <a:r>
                  <a:rPr lang="zh-CN" altLang="en-US" dirty="0"/>
                  <a:t>在一些一对一游戏的比赛（如下棋、乒乓球和羽毛球的单打）中，我们经常会遇到</a:t>
                </a:r>
                <a:r>
                  <a:rPr lang="en-US" altLang="zh-CN" dirty="0"/>
                  <a:t>A</a:t>
                </a:r>
                <a:r>
                  <a:rPr lang="zh-CN" altLang="en-US" dirty="0"/>
                  <a:t>胜过</a:t>
                </a:r>
                <a:r>
                  <a:rPr lang="en-US" altLang="zh-CN" dirty="0"/>
                  <a:t>B</a:t>
                </a:r>
                <a:r>
                  <a:rPr lang="zh-CN" altLang="en-US" dirty="0"/>
                  <a:t>，</a:t>
                </a:r>
                <a:r>
                  <a:rPr lang="en-US" altLang="zh-CN" dirty="0"/>
                  <a:t>B</a:t>
                </a:r>
                <a:r>
                  <a:rPr lang="zh-CN" altLang="en-US" dirty="0"/>
                  <a:t>胜过</a:t>
                </a:r>
                <a:r>
                  <a:rPr lang="en-US" altLang="zh-CN" dirty="0"/>
                  <a:t>C</a:t>
                </a:r>
                <a:r>
                  <a:rPr lang="zh-CN" altLang="en-US" dirty="0"/>
                  <a:t>而</a:t>
                </a:r>
                <a:r>
                  <a:rPr lang="en-US" altLang="zh-CN" dirty="0"/>
                  <a:t>C</a:t>
                </a:r>
                <a:r>
                  <a:rPr lang="zh-CN" altLang="en-US" dirty="0"/>
                  <a:t>又胜过</a:t>
                </a:r>
                <a:r>
                  <a:rPr lang="en-US" altLang="zh-CN" dirty="0"/>
                  <a:t>A</a:t>
                </a:r>
                <a:r>
                  <a:rPr lang="zh-CN" altLang="en-US" dirty="0"/>
                  <a:t>的有趣情况，不妨形象的称之为剪刀石头布情况。有的时候，无聊的人们会津津乐道于统计有多少这样的剪刀石头布情况发生，即有多少对无序三元组</a:t>
                </a:r>
                <a:r>
                  <a:rPr lang="en-US" altLang="zh-CN" dirty="0"/>
                  <a:t>(A, B, C)</a:t>
                </a:r>
                <a:r>
                  <a:rPr lang="zh-CN" altLang="en-US" dirty="0"/>
                  <a:t>，满足其中的一个人在比赛中赢了另一个人，另一个人赢了第三个人而第三个人又胜过了第一个人。注意这里无序的意思是说三元组中元素的顺序并不重要，将</a:t>
                </a:r>
                <a:r>
                  <a:rPr lang="en-US" altLang="zh-CN" dirty="0"/>
                  <a:t>(A, B, C)</a:t>
                </a:r>
                <a:r>
                  <a:rPr lang="zh-CN" altLang="en-US" dirty="0"/>
                  <a:t>、</a:t>
                </a:r>
                <a:r>
                  <a:rPr lang="en-US" altLang="zh-CN" dirty="0"/>
                  <a:t>(A, C, B)</a:t>
                </a:r>
                <a:r>
                  <a:rPr lang="zh-CN" altLang="en-US" dirty="0"/>
                  <a:t>、</a:t>
                </a:r>
                <a:r>
                  <a:rPr lang="en-US" altLang="zh-CN" dirty="0"/>
                  <a:t>(B, A, C)</a:t>
                </a:r>
                <a:r>
                  <a:rPr lang="zh-CN" altLang="en-US" dirty="0"/>
                  <a:t>、</a:t>
                </a:r>
                <a:r>
                  <a:rPr lang="en-US" altLang="zh-CN" dirty="0"/>
                  <a:t>(B, C, A)</a:t>
                </a:r>
                <a:r>
                  <a:rPr lang="zh-CN" altLang="en-US" dirty="0"/>
                  <a:t>、</a:t>
                </a:r>
                <a:r>
                  <a:rPr lang="en-US" altLang="zh-CN" dirty="0"/>
                  <a:t>(C, A, B)</a:t>
                </a:r>
                <a:r>
                  <a:rPr lang="zh-CN" altLang="en-US" dirty="0"/>
                  <a:t>和</a:t>
                </a:r>
                <a:r>
                  <a:rPr lang="en-US" altLang="zh-CN" dirty="0"/>
                  <a:t>(C, B, A)</a:t>
                </a:r>
                <a:r>
                  <a:rPr lang="zh-CN" altLang="en-US" dirty="0"/>
                  <a:t>视为相同的情况。</a:t>
                </a:r>
              </a:p>
              <a:p>
                <a:r>
                  <a:rPr lang="zh-CN" altLang="en-US" dirty="0"/>
                  <a:t>有</a:t>
                </a:r>
                <a:r>
                  <a:rPr lang="en-US" altLang="zh-CN" dirty="0"/>
                  <a:t>N</a:t>
                </a:r>
                <a:r>
                  <a:rPr lang="zh-CN" altLang="en-US" dirty="0"/>
                  <a:t>个人参加一场这样的游戏的比赛，赛程规定任意两个人之间都要进行一场比赛：这样总共有</a:t>
                </a:r>
                <a:r>
                  <a:rPr lang="en-US" altLang="zh-CN" dirty="0"/>
                  <a:t>N*(N-1)/2</a:t>
                </a:r>
                <a:r>
                  <a:rPr lang="zh-CN" altLang="en-US" dirty="0"/>
                  <a:t>场比赛。比赛已经进行了一部分，我们想知道在极端情况下，比赛结束后最多会发生多少剪刀石头布情况。即给出已经发生的比赛结果，而你可以任意安排剩下的比赛的结果，以得到尽量多的剪刀石头布情况。</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endParaRPr lang="en-US" altLang="zh-CN" sz="1600" dirty="0"/>
              </a:p>
              <a:p>
                <a:r>
                  <a:rPr lang="en-US" altLang="zh-CN" sz="1600" dirty="0"/>
                  <a:t>Source: WC2007</a:t>
                </a:r>
                <a:endParaRPr lang="zh-CN" altLang="en-US" sz="1600"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xfrm>
                <a:off x="1065214" y="1752600"/>
                <a:ext cx="10406350" cy="4897582"/>
              </a:xfrm>
              <a:blipFill>
                <a:blip r:embed="rId2"/>
                <a:stretch>
                  <a:fillRect l="-703" t="-1494" r="-2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045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9A789-A4CC-40AE-9FE4-3E0F199F15D5}"/>
              </a:ext>
            </a:extLst>
          </p:cNvPr>
          <p:cNvSpPr>
            <a:spLocks noGrp="1"/>
          </p:cNvSpPr>
          <p:nvPr>
            <p:ph type="title"/>
          </p:nvPr>
        </p:nvSpPr>
        <p:spPr/>
        <p:txBody>
          <a:bodyPr/>
          <a:lstStyle/>
          <a:p>
            <a:r>
              <a:rPr lang="zh-CN" altLang="en-US" dirty="0"/>
              <a:t>什么是最小费用流？</a:t>
            </a:r>
          </a:p>
        </p:txBody>
      </p:sp>
      <p:sp>
        <p:nvSpPr>
          <p:cNvPr id="3" name="内容占位符 2">
            <a:extLst>
              <a:ext uri="{FF2B5EF4-FFF2-40B4-BE49-F238E27FC236}">
                <a16:creationId xmlns:a16="http://schemas.microsoft.com/office/drawing/2014/main" id="{FA3DB38B-50BC-45D5-A0F8-FAD36B345A1A}"/>
              </a:ext>
            </a:extLst>
          </p:cNvPr>
          <p:cNvSpPr>
            <a:spLocks noGrp="1"/>
          </p:cNvSpPr>
          <p:nvPr>
            <p:ph idx="1"/>
          </p:nvPr>
        </p:nvSpPr>
        <p:spPr/>
        <p:txBody>
          <a:bodyPr/>
          <a:lstStyle/>
          <a:p>
            <a:r>
              <a:rPr lang="zh-CN" altLang="en-US" dirty="0"/>
              <a:t>在最小费用流问题中，需要注意的是它可能和我们平常想的流不太一样，比如如果有一个孤零零的负权环，最小费用流可以直接将环流满，不需要和</a:t>
            </a:r>
            <a:r>
              <a:rPr lang="en-US" altLang="zh-CN" dirty="0"/>
              <a:t>s</a:t>
            </a:r>
            <a:r>
              <a:rPr lang="zh-CN" altLang="en-US" dirty="0"/>
              <a:t>、</a:t>
            </a:r>
            <a:r>
              <a:rPr lang="en-US" altLang="zh-CN" dirty="0"/>
              <a:t>t</a:t>
            </a:r>
            <a:r>
              <a:rPr lang="zh-CN" altLang="en-US" dirty="0"/>
              <a:t>连通。</a:t>
            </a:r>
          </a:p>
        </p:txBody>
      </p:sp>
    </p:spTree>
    <p:extLst>
      <p:ext uri="{BB962C8B-B14F-4D97-AF65-F5344CB8AC3E}">
        <p14:creationId xmlns:p14="http://schemas.microsoft.com/office/powerpoint/2010/main" val="3653912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8</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不是剪刀石头布的情况，就是有一个人赢了剩下两个，所以设每个人的出度是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zh-CN" altLang="en-US" dirty="0"/>
                  <a:t>，那么答案就是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3</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sub>
                          <m:sup>
                            <m:r>
                              <a:rPr lang="en-US" altLang="zh-CN" b="0" i="1" smtClean="0">
                                <a:latin typeface="Cambria Math" panose="02040503050406030204" pitchFamily="18" charset="0"/>
                              </a:rPr>
                              <m:t>2</m:t>
                            </m:r>
                          </m:sup>
                        </m:sSubSup>
                      </m:e>
                    </m:nary>
                    <m:r>
                      <a:rPr lang="zh-CN" altLang="en-US" i="1">
                        <a:latin typeface="Cambria Math" panose="02040503050406030204" pitchFamily="18" charset="0"/>
                      </a:rPr>
                      <m:t>，</m:t>
                    </m:r>
                  </m:oMath>
                </a14:m>
                <a:r>
                  <a:rPr lang="zh-CN" altLang="en-US" dirty="0"/>
                  <a:t>我们要最小化 </a:t>
                </a:r>
                <a14:m>
                  <m:oMath xmlns:m="http://schemas.openxmlformats.org/officeDocument/2006/math">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sub>
                          <m:sup>
                            <m:r>
                              <a:rPr lang="en-US" altLang="zh-CN" i="1">
                                <a:latin typeface="Cambria Math" panose="02040503050406030204" pitchFamily="18" charset="0"/>
                              </a:rPr>
                              <m:t>2</m:t>
                            </m:r>
                          </m:sup>
                        </m:sSubSup>
                      </m:e>
                    </m:nary>
                  </m:oMath>
                </a14:m>
                <a:r>
                  <a:rPr lang="zh-CN" altLang="en-US" dirty="0"/>
                  <a:t>。</a:t>
                </a:r>
                <a:endParaRPr lang="en-US" altLang="zh-CN" dirty="0"/>
              </a:p>
              <a:p>
                <a:r>
                  <a:rPr lang="zh-CN" altLang="en-US" dirty="0"/>
                  <a:t>对于每一个比赛，我们要选择一侧将</a:t>
                </a:r>
                <a:r>
                  <a:rPr lang="en-US" altLang="zh-CN" dirty="0"/>
                  <a:t>d</a:t>
                </a:r>
                <a:r>
                  <a:rPr lang="zh-CN" altLang="en-US" dirty="0"/>
                  <a:t>加一。我们会发现，</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𝑥</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a:t>，对答案的贡献是越来越大的，因此直接建若干条费用递增的边即可。</a:t>
                </a:r>
                <a:endParaRPr lang="en-US" altLang="zh-CN"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blipFill>
                <a:blip r:embed="rId2"/>
                <a:stretch>
                  <a:fillRect l="-848" t="-1154" r="-1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51429FE-E043-4003-A191-4F9AF00420B5}"/>
              </a:ext>
            </a:extLst>
          </p:cNvPr>
          <p:cNvPicPr>
            <a:picLocks noChangeAspect="1"/>
          </p:cNvPicPr>
          <p:nvPr/>
        </p:nvPicPr>
        <p:blipFill>
          <a:blip r:embed="rId3"/>
          <a:stretch>
            <a:fillRect/>
          </a:stretch>
        </p:blipFill>
        <p:spPr>
          <a:xfrm>
            <a:off x="4021282" y="3621626"/>
            <a:ext cx="5556011" cy="2740380"/>
          </a:xfrm>
          <a:prstGeom prst="rect">
            <a:avLst/>
          </a:prstGeom>
        </p:spPr>
      </p:pic>
    </p:spTree>
    <p:extLst>
      <p:ext uri="{BB962C8B-B14F-4D97-AF65-F5344CB8AC3E}">
        <p14:creationId xmlns:p14="http://schemas.microsoft.com/office/powerpoint/2010/main" val="2144350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9</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fontScale="92500"/>
              </a:bodyPr>
              <a:lstStyle/>
              <a:p>
                <a:r>
                  <a:rPr lang="en-US" altLang="zh-CN" dirty="0"/>
                  <a:t>JYY</a:t>
                </a:r>
                <a:r>
                  <a:rPr lang="zh-CN" altLang="en-US" dirty="0"/>
                  <a:t>在玩</a:t>
                </a:r>
                <a:r>
                  <a:rPr lang="en-US" altLang="zh-CN" dirty="0" err="1"/>
                  <a:t>galgame</a:t>
                </a:r>
                <a:r>
                  <a:rPr lang="zh-CN" altLang="en-US" dirty="0"/>
                  <a:t>，有</a:t>
                </a:r>
                <a:r>
                  <a:rPr lang="en-US" altLang="zh-CN" dirty="0"/>
                  <a:t>n</a:t>
                </a:r>
                <a:r>
                  <a:rPr lang="zh-CN" altLang="en-US" dirty="0"/>
                  <a:t>个剧情点，在第</a:t>
                </a:r>
                <a:r>
                  <a:rPr lang="en-US" altLang="zh-CN" dirty="0" err="1"/>
                  <a:t>i</a:t>
                </a:r>
                <a:r>
                  <a:rPr lang="zh-CN" altLang="en-US" dirty="0"/>
                  <a:t>个剧情点时，有</a:t>
                </a:r>
                <a:r>
                  <a:rPr lang="en-US" altLang="zh-CN" dirty="0"/>
                  <a:t>k[</a:t>
                </a:r>
                <a:r>
                  <a:rPr lang="en-US" altLang="zh-CN" dirty="0" err="1"/>
                  <a:t>i</a:t>
                </a:r>
                <a:r>
                  <a:rPr lang="en-US" altLang="zh-CN" dirty="0"/>
                  <a:t>]</a:t>
                </a:r>
                <a:r>
                  <a:rPr lang="zh-CN" altLang="en-US" dirty="0"/>
                  <a:t>种可能的选择，到达</a:t>
                </a:r>
                <a:r>
                  <a:rPr lang="en-US" altLang="zh-CN" dirty="0"/>
                  <a:t>k[</a:t>
                </a:r>
                <a:r>
                  <a:rPr lang="en-US" altLang="zh-CN" dirty="0" err="1"/>
                  <a:t>i</a:t>
                </a:r>
                <a:r>
                  <a:rPr lang="en-US" altLang="zh-CN" dirty="0"/>
                  <a:t>]</a:t>
                </a:r>
                <a:r>
                  <a:rPr lang="zh-CN" altLang="en-US" dirty="0"/>
                  <a:t>段不同的支线剧情。看每段支线剧情需要一定时间，会到达另一个剧情点。</a:t>
                </a:r>
                <a:r>
                  <a:rPr lang="en-US" altLang="zh-CN" dirty="0"/>
                  <a:t>JYY</a:t>
                </a:r>
                <a:r>
                  <a:rPr lang="zh-CN" altLang="en-US" dirty="0"/>
                  <a:t>一开始处在</a:t>
                </a:r>
                <a:r>
                  <a:rPr lang="en-US" altLang="zh-CN" dirty="0"/>
                  <a:t>1</a:t>
                </a:r>
                <a:r>
                  <a:rPr lang="zh-CN" altLang="en-US" dirty="0"/>
                  <a:t>号剧情点，也就是游戏的开始。显然任何一个剧情点都是从</a:t>
                </a:r>
                <a:r>
                  <a:rPr lang="en-US" altLang="zh-CN" dirty="0"/>
                  <a:t>1</a:t>
                </a:r>
                <a:r>
                  <a:rPr lang="zh-CN" altLang="en-US" dirty="0"/>
                  <a:t>号剧情点可达的。此外，随着游戏的进行，剧情是不可逆的。所以游戏保证从任意剧情点出发，都不能再回到这个剧情点。</a:t>
                </a:r>
                <a:endParaRPr lang="en-US" altLang="zh-CN" dirty="0"/>
              </a:p>
              <a:p>
                <a:r>
                  <a:rPr lang="zh-CN" altLang="en-US" dirty="0"/>
                  <a:t>由于</a:t>
                </a:r>
                <a:r>
                  <a:rPr lang="en-US" altLang="zh-CN" dirty="0"/>
                  <a:t>JYY</a:t>
                </a:r>
                <a:r>
                  <a:rPr lang="zh-CN" altLang="en-US" dirty="0"/>
                  <a:t>过度使用修改器，导致游戏的“存档”和“读档”功能损坏了，所以</a:t>
                </a:r>
                <a:r>
                  <a:rPr lang="en-US" altLang="zh-CN" dirty="0"/>
                  <a:t>JYY</a:t>
                </a:r>
                <a:r>
                  <a:rPr lang="zh-CN" altLang="en-US" dirty="0"/>
                  <a:t>要想回到之前的剧情点，唯一的方法就是退出当前游戏，并开始新的游戏，也就是回到</a:t>
                </a:r>
                <a:r>
                  <a:rPr lang="en-US" altLang="zh-CN" dirty="0"/>
                  <a:t>1</a:t>
                </a:r>
                <a:r>
                  <a:rPr lang="zh-CN" altLang="en-US" dirty="0"/>
                  <a:t>号剧情点。</a:t>
                </a:r>
                <a:r>
                  <a:rPr lang="en-US" altLang="zh-CN" dirty="0"/>
                  <a:t>JYY</a:t>
                </a:r>
                <a:r>
                  <a:rPr lang="zh-CN" altLang="en-US" dirty="0"/>
                  <a:t>可以在任何时刻退出游戏并重新开始。不断开始新的游戏重复观看已经看过的剧情是很痛苦，</a:t>
                </a:r>
                <a:r>
                  <a:rPr lang="en-US" altLang="zh-CN" dirty="0"/>
                  <a:t>JYY</a:t>
                </a:r>
                <a:r>
                  <a:rPr lang="zh-CN" altLang="en-US" dirty="0"/>
                  <a:t>希望花费最少的时间，看完所有不同的支线剧情。</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 </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≤5000</m:t>
                    </m:r>
                  </m:oMath>
                </a14:m>
                <a:endParaRPr lang="en-US" altLang="zh-CN" sz="1600" dirty="0"/>
              </a:p>
              <a:p>
                <a:r>
                  <a:rPr lang="en-US" altLang="zh-CN" sz="1600" dirty="0"/>
                  <a:t>Source: AHOI2014</a:t>
                </a:r>
                <a:endParaRPr lang="zh-CN" altLang="en-US" sz="1600"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xfrm>
                <a:off x="1065214" y="1752600"/>
                <a:ext cx="10058400" cy="4897582"/>
              </a:xfrm>
              <a:blipFill>
                <a:blip r:embed="rId2"/>
                <a:stretch>
                  <a:fillRect l="-727" t="-872" r="-2182" b="-3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5919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9</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相当于给定一张拓扑图，每条边有边权，每次只能从第一个点出发沿着拓扑图走一条路径，求遍历所有边所需要的最小边权和。</a:t>
            </a:r>
            <a:endParaRPr lang="en-US" altLang="zh-CN" dirty="0"/>
          </a:p>
          <a:p>
            <a:r>
              <a:rPr lang="zh-CN" altLang="en-US" dirty="0"/>
              <a:t>对于每一条边</a:t>
            </a:r>
            <a:r>
              <a:rPr lang="en-US" altLang="zh-CN" dirty="0"/>
              <a:t>x-&gt;y</a:t>
            </a:r>
            <a:r>
              <a:rPr lang="zh-CN" altLang="en-US" dirty="0"/>
              <a:t>，</a:t>
            </a:r>
            <a:r>
              <a:rPr lang="en-US" altLang="zh-CN" dirty="0"/>
              <a:t>x-&gt;y</a:t>
            </a:r>
            <a:r>
              <a:rPr lang="zh-CN" altLang="en-US" dirty="0"/>
              <a:t>连一条费用为</a:t>
            </a:r>
            <a:r>
              <a:rPr lang="en-US" altLang="zh-CN" dirty="0"/>
              <a:t>-inf</a:t>
            </a:r>
            <a:r>
              <a:rPr lang="zh-CN" altLang="en-US" dirty="0"/>
              <a:t>，容量</a:t>
            </a:r>
            <a:r>
              <a:rPr lang="en-US" altLang="zh-CN" dirty="0"/>
              <a:t>1</a:t>
            </a:r>
            <a:r>
              <a:rPr lang="zh-CN" altLang="en-US" dirty="0"/>
              <a:t>的边，再连一条费用</a:t>
            </a:r>
            <a:r>
              <a:rPr lang="en-US" altLang="zh-CN" dirty="0"/>
              <a:t>z</a:t>
            </a:r>
            <a:r>
              <a:rPr lang="zh-CN" altLang="en-US" dirty="0"/>
              <a:t>，容量</a:t>
            </a:r>
            <a:r>
              <a:rPr lang="en-US" altLang="zh-CN" dirty="0"/>
              <a:t>inf</a:t>
            </a:r>
            <a:r>
              <a:rPr lang="zh-CN" altLang="en-US" dirty="0"/>
              <a:t>的边。对于每一个点</a:t>
            </a:r>
            <a:r>
              <a:rPr lang="en-US" altLang="zh-CN" dirty="0"/>
              <a:t>x</a:t>
            </a:r>
            <a:r>
              <a:rPr lang="zh-CN" altLang="en-US" dirty="0"/>
              <a:t>，</a:t>
            </a:r>
            <a:r>
              <a:rPr lang="en-US" altLang="zh-CN" dirty="0"/>
              <a:t>x-&gt;T</a:t>
            </a:r>
            <a:r>
              <a:rPr lang="zh-CN" altLang="en-US" dirty="0"/>
              <a:t>连一条费用为</a:t>
            </a:r>
            <a:r>
              <a:rPr lang="en-US" altLang="zh-CN" dirty="0"/>
              <a:t>0</a:t>
            </a:r>
            <a:r>
              <a:rPr lang="zh-CN" altLang="en-US" dirty="0"/>
              <a:t>，容量为</a:t>
            </a:r>
            <a:r>
              <a:rPr lang="en-US" altLang="zh-CN" dirty="0"/>
              <a:t>inf</a:t>
            </a:r>
            <a:r>
              <a:rPr lang="zh-CN" altLang="en-US" dirty="0"/>
              <a:t>的边。</a:t>
            </a:r>
            <a:r>
              <a:rPr lang="en-US" altLang="zh-CN" dirty="0"/>
              <a:t>S-&gt;1</a:t>
            </a:r>
            <a:r>
              <a:rPr lang="zh-CN" altLang="en-US" dirty="0"/>
              <a:t>也连费用</a:t>
            </a:r>
            <a:r>
              <a:rPr lang="en-US" altLang="zh-CN" dirty="0"/>
              <a:t>0</a:t>
            </a:r>
            <a:r>
              <a:rPr lang="zh-CN" altLang="en-US" dirty="0"/>
              <a:t>，容量</a:t>
            </a:r>
            <a:r>
              <a:rPr lang="en-US" altLang="zh-CN" dirty="0"/>
              <a:t>inf</a:t>
            </a:r>
            <a:r>
              <a:rPr lang="zh-CN" altLang="en-US" dirty="0"/>
              <a:t>的边。</a:t>
            </a:r>
            <a:endParaRPr lang="en-US" altLang="zh-CN" dirty="0"/>
          </a:p>
        </p:txBody>
      </p:sp>
    </p:spTree>
    <p:extLst>
      <p:ext uri="{BB962C8B-B14F-4D97-AF65-F5344CB8AC3E}">
        <p14:creationId xmlns:p14="http://schemas.microsoft.com/office/powerpoint/2010/main" val="2208854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zh-CN" altLang="en-US" dirty="0"/>
                  <a:t>有一个</a:t>
                </a:r>
                <a:r>
                  <a:rPr lang="en-US" altLang="zh-CN" dirty="0"/>
                  <a:t>n*m</a:t>
                </a:r>
                <a:r>
                  <a:rPr lang="zh-CN" altLang="en-US" dirty="0"/>
                  <a:t>的棋盘，每个格子上有一个数。每次可以选择两个相邻格子，把两个数都</a:t>
                </a:r>
                <a:r>
                  <a:rPr lang="en-US" altLang="zh-CN" dirty="0"/>
                  <a:t>+1</a:t>
                </a:r>
                <a:r>
                  <a:rPr lang="zh-CN" altLang="en-US" dirty="0"/>
                  <a:t>。</a:t>
                </a:r>
                <a:endParaRPr lang="en-US" altLang="zh-CN" dirty="0"/>
              </a:p>
              <a:p>
                <a:r>
                  <a:rPr lang="zh-CN" altLang="en-US" dirty="0"/>
                  <a:t>求出需要花多少步能把棋盘上的数变成同一个数，如果永远不行则输出</a:t>
                </a:r>
                <a:r>
                  <a:rPr lang="en-US" altLang="zh-CN" dirty="0"/>
                  <a:t>-1</a:t>
                </a:r>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≤40</m:t>
                    </m:r>
                  </m:oMath>
                </a14:m>
                <a:endParaRPr lang="en-US" altLang="zh-CN" sz="1600" dirty="0"/>
              </a:p>
              <a:p>
                <a:r>
                  <a:rPr lang="en-US" altLang="zh-CN" sz="1600" dirty="0"/>
                  <a:t>Source: SCOI2012</a:t>
                </a:r>
                <a:endParaRPr lang="zh-CN" altLang="en-US" sz="1600" dirty="0"/>
              </a:p>
            </p:txBody>
          </p:sp>
        </mc:Choice>
        <mc:Fallback xmlns="">
          <p:sp>
            <p:nvSpPr>
              <p:cNvPr id="3" name="内容占位符 2">
                <a:extLst>
                  <a:ext uri="{FF2B5EF4-FFF2-40B4-BE49-F238E27FC236}">
                    <a16:creationId xmlns:a16="http://schemas.microsoft.com/office/drawing/2014/main" id="{B602CA6A-D6CD-4B60-ADAD-03C66F7E4E25}"/>
                  </a:ext>
                </a:extLst>
              </p:cNvPr>
              <p:cNvSpPr>
                <a:spLocks noGrp="1" noRot="1" noChangeAspect="1" noMove="1" noResize="1" noEditPoints="1" noAdjustHandles="1" noChangeArrowheads="1" noChangeShapeType="1" noTextEdit="1"/>
              </p:cNvSpPr>
              <p:nvPr>
                <p:ph idx="1"/>
              </p:nvPr>
            </p:nvSpPr>
            <p:spPr>
              <a:xfrm>
                <a:off x="1065214" y="1752600"/>
                <a:ext cx="10058400" cy="4897582"/>
              </a:xfrm>
              <a:blipFill>
                <a:blip r:embed="rId2"/>
                <a:stretch>
                  <a:fillRect l="-848" t="-996" r="-3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226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10</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黑白染色，假设黑格有</a:t>
            </a:r>
            <a:r>
              <a:rPr lang="en-US" altLang="zh-CN" dirty="0"/>
              <a:t>n1</a:t>
            </a:r>
            <a:r>
              <a:rPr lang="zh-CN" altLang="en-US" dirty="0"/>
              <a:t>个和为</a:t>
            </a:r>
            <a:r>
              <a:rPr lang="en-US" altLang="zh-CN" dirty="0"/>
              <a:t>s1</a:t>
            </a:r>
            <a:r>
              <a:rPr lang="zh-CN" altLang="en-US" dirty="0"/>
              <a:t>，白格有</a:t>
            </a:r>
            <a:r>
              <a:rPr lang="en-US" altLang="zh-CN" dirty="0"/>
              <a:t>n2</a:t>
            </a:r>
            <a:r>
              <a:rPr lang="zh-CN" altLang="en-US" dirty="0"/>
              <a:t>个和为</a:t>
            </a:r>
            <a:r>
              <a:rPr lang="en-US" altLang="zh-CN" dirty="0"/>
              <a:t>s2</a:t>
            </a:r>
            <a:r>
              <a:rPr lang="zh-CN" altLang="en-US" dirty="0"/>
              <a:t>。</a:t>
            </a:r>
            <a:endParaRPr lang="en-US" altLang="zh-CN" dirty="0"/>
          </a:p>
          <a:p>
            <a:r>
              <a:rPr lang="zh-CN" altLang="en-US" dirty="0"/>
              <a:t>如果</a:t>
            </a:r>
            <a:r>
              <a:rPr lang="en-US" altLang="zh-CN" dirty="0"/>
              <a:t>n1=n2</a:t>
            </a:r>
            <a:r>
              <a:rPr lang="zh-CN" altLang="en-US" dirty="0"/>
              <a:t>，必须要有</a:t>
            </a:r>
            <a:r>
              <a:rPr lang="en-US" altLang="zh-CN" dirty="0"/>
              <a:t>s1=s2</a:t>
            </a:r>
            <a:r>
              <a:rPr lang="zh-CN" altLang="en-US" dirty="0"/>
              <a:t>，并且答案有可二分性。（行或列是偶数）</a:t>
            </a:r>
            <a:endParaRPr lang="en-US" altLang="zh-CN" dirty="0"/>
          </a:p>
          <a:p>
            <a:r>
              <a:rPr lang="zh-CN" altLang="en-US" dirty="0"/>
              <a:t>如果</a:t>
            </a:r>
            <a:r>
              <a:rPr lang="en-US" altLang="zh-CN" dirty="0"/>
              <a:t>n1!=n2</a:t>
            </a:r>
            <a:r>
              <a:rPr lang="zh-CN" altLang="en-US" dirty="0"/>
              <a:t>，假设最后每个是</a:t>
            </a:r>
            <a:r>
              <a:rPr lang="en-US" altLang="zh-CN" dirty="0"/>
              <a:t>s</a:t>
            </a:r>
            <a:r>
              <a:rPr lang="zh-CN" altLang="en-US" dirty="0"/>
              <a:t>，就要有</a:t>
            </a:r>
            <a:r>
              <a:rPr lang="en-US" altLang="zh-CN" dirty="0"/>
              <a:t>s*n1-s1=s*n2-s2</a:t>
            </a:r>
            <a:r>
              <a:rPr lang="zh-CN" altLang="en-US" dirty="0"/>
              <a:t>，所以可以直接算出</a:t>
            </a:r>
            <a:r>
              <a:rPr lang="en-US" altLang="zh-CN" dirty="0"/>
              <a:t>s</a:t>
            </a:r>
            <a:r>
              <a:rPr lang="zh-CN" altLang="en-US" dirty="0"/>
              <a:t>。</a:t>
            </a:r>
            <a:endParaRPr lang="en-US" altLang="zh-CN" dirty="0"/>
          </a:p>
          <a:p>
            <a:r>
              <a:rPr lang="zh-CN" altLang="en-US" dirty="0"/>
              <a:t>如何</a:t>
            </a:r>
            <a:r>
              <a:rPr lang="en-US" altLang="zh-CN" dirty="0"/>
              <a:t>check x</a:t>
            </a:r>
            <a:r>
              <a:rPr lang="zh-CN" altLang="en-US" dirty="0"/>
              <a:t>是否合法？相当于二分图匹配，</a:t>
            </a:r>
            <a:r>
              <a:rPr lang="en-US" altLang="zh-CN" dirty="0"/>
              <a:t>S-&gt;</a:t>
            </a:r>
            <a:r>
              <a:rPr lang="zh-CN" altLang="en-US" dirty="0"/>
              <a:t>黑（</a:t>
            </a:r>
            <a:r>
              <a:rPr lang="en-US" altLang="zh-CN" dirty="0"/>
              <a:t>x-</a:t>
            </a:r>
            <a:r>
              <a:rPr lang="zh-CN" altLang="en-US" dirty="0"/>
              <a:t>原来的值），白</a:t>
            </a:r>
            <a:r>
              <a:rPr lang="en-US" altLang="zh-CN" dirty="0"/>
              <a:t>-&gt;T</a:t>
            </a:r>
            <a:r>
              <a:rPr lang="zh-CN" altLang="en-US" dirty="0"/>
              <a:t>（</a:t>
            </a:r>
            <a:r>
              <a:rPr lang="en-US" altLang="zh-CN" dirty="0"/>
              <a:t>x-</a:t>
            </a:r>
            <a:r>
              <a:rPr lang="zh-CN" altLang="en-US" dirty="0"/>
              <a:t>原来的值），相邻的黑</a:t>
            </a:r>
            <a:r>
              <a:rPr lang="en-US" altLang="zh-CN" dirty="0"/>
              <a:t>-&gt;</a:t>
            </a:r>
            <a:r>
              <a:rPr lang="zh-CN" altLang="en-US" dirty="0"/>
              <a:t>白（</a:t>
            </a:r>
            <a:r>
              <a:rPr lang="en-US" altLang="zh-CN" dirty="0"/>
              <a:t>inf</a:t>
            </a:r>
            <a:r>
              <a:rPr lang="zh-CN" altLang="en-US" dirty="0"/>
              <a:t>）。</a:t>
            </a:r>
            <a:endParaRPr lang="en-US" altLang="zh-CN" dirty="0"/>
          </a:p>
        </p:txBody>
      </p:sp>
    </p:spTree>
    <p:extLst>
      <p:ext uri="{BB962C8B-B14F-4D97-AF65-F5344CB8AC3E}">
        <p14:creationId xmlns:p14="http://schemas.microsoft.com/office/powerpoint/2010/main" val="32937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11</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fontScale="92500" lnSpcReduction="20000"/>
          </a:bodyPr>
          <a:lstStyle/>
          <a:p>
            <a:r>
              <a:rPr lang="zh-CN" altLang="en-US" dirty="0"/>
              <a:t>文理分科是一件很纠结的事情！（虽然看到这个题目的人肯定都没有纠结过）</a:t>
            </a:r>
          </a:p>
          <a:p>
            <a:r>
              <a:rPr lang="zh-CN" altLang="en-US" dirty="0"/>
              <a:t>小</a:t>
            </a:r>
            <a:r>
              <a:rPr lang="en-US" altLang="zh-CN" dirty="0"/>
              <a:t>P</a:t>
            </a:r>
            <a:r>
              <a:rPr lang="zh-CN" altLang="en-US" dirty="0"/>
              <a:t>所在的班级要进行文理分科。他的班级可以用一个</a:t>
            </a:r>
            <a:r>
              <a:rPr lang="en-US" altLang="zh-CN" dirty="0"/>
              <a:t>n*m</a:t>
            </a:r>
            <a:r>
              <a:rPr lang="zh-CN" altLang="en-US" dirty="0"/>
              <a:t>的矩阵进行描述，每个格子代表一个同学的座位。每位同学必须从文科和理科中选择一科。同学们在选择科目的时候会获得一个满意值。满意值按如下的方式得到：</a:t>
            </a:r>
          </a:p>
          <a:p>
            <a:pPr lvl="1"/>
            <a:r>
              <a:rPr lang="en-US" altLang="zh-CN" dirty="0"/>
              <a:t>1</a:t>
            </a:r>
            <a:r>
              <a:rPr lang="zh-CN" altLang="en-US" dirty="0"/>
              <a:t>．如果第</a:t>
            </a:r>
            <a:r>
              <a:rPr lang="en-US" altLang="zh-CN" dirty="0" err="1"/>
              <a:t>i</a:t>
            </a:r>
            <a:r>
              <a:rPr lang="zh-CN" altLang="en-US" dirty="0"/>
              <a:t>行第</a:t>
            </a:r>
            <a:r>
              <a:rPr lang="en-US" altLang="zh-CN" dirty="0"/>
              <a:t>j</a:t>
            </a:r>
            <a:r>
              <a:rPr lang="zh-CN" altLang="en-US" dirty="0"/>
              <a:t>列的同学选择了文科，则他将获得</a:t>
            </a:r>
            <a:r>
              <a:rPr lang="en-US" altLang="zh-CN" dirty="0"/>
              <a:t>art[</a:t>
            </a:r>
            <a:r>
              <a:rPr lang="en-US" altLang="zh-CN" dirty="0" err="1"/>
              <a:t>i</a:t>
            </a:r>
            <a:r>
              <a:rPr lang="en-US" altLang="zh-CN" dirty="0"/>
              <a:t>][j]</a:t>
            </a:r>
            <a:r>
              <a:rPr lang="zh-CN" altLang="en-US" dirty="0"/>
              <a:t>的满意值，如果选择理科，将得到</a:t>
            </a:r>
            <a:r>
              <a:rPr lang="en-US" altLang="zh-CN" dirty="0"/>
              <a:t>science[</a:t>
            </a:r>
            <a:r>
              <a:rPr lang="en-US" altLang="zh-CN" dirty="0" err="1"/>
              <a:t>i</a:t>
            </a:r>
            <a:r>
              <a:rPr lang="en-US" altLang="zh-CN" dirty="0"/>
              <a:t>][j]</a:t>
            </a:r>
            <a:r>
              <a:rPr lang="zh-CN" altLang="en-US" dirty="0"/>
              <a:t>的满意值。</a:t>
            </a:r>
          </a:p>
          <a:p>
            <a:pPr lvl="1"/>
            <a:r>
              <a:rPr lang="en-US" altLang="zh-CN" dirty="0"/>
              <a:t>2</a:t>
            </a:r>
            <a:r>
              <a:rPr lang="zh-CN" altLang="en-US" dirty="0"/>
              <a:t>．如果第</a:t>
            </a:r>
            <a:r>
              <a:rPr lang="en-US" altLang="zh-CN" dirty="0" err="1"/>
              <a:t>i</a:t>
            </a:r>
            <a:r>
              <a:rPr lang="zh-CN" altLang="en-US" dirty="0"/>
              <a:t>行第</a:t>
            </a:r>
            <a:r>
              <a:rPr lang="en-US" altLang="zh-CN" dirty="0"/>
              <a:t>j</a:t>
            </a:r>
            <a:r>
              <a:rPr lang="zh-CN" altLang="en-US" dirty="0"/>
              <a:t>列的同学选择了文科，并且他相邻（两个格子相邻当且仅当它们拥有一条相同的边）的同学全部选择了文科，则他会更开心，所以会增加</a:t>
            </a:r>
            <a:r>
              <a:rPr lang="en-US" altLang="zh-CN" dirty="0" err="1"/>
              <a:t>same_art</a:t>
            </a:r>
            <a:r>
              <a:rPr lang="en-US" altLang="zh-CN" dirty="0"/>
              <a:t>[</a:t>
            </a:r>
            <a:r>
              <a:rPr lang="en-US" altLang="zh-CN" dirty="0" err="1"/>
              <a:t>i</a:t>
            </a:r>
            <a:r>
              <a:rPr lang="en-US" altLang="zh-CN" dirty="0"/>
              <a:t>][j]</a:t>
            </a:r>
            <a:r>
              <a:rPr lang="zh-CN" altLang="en-US" dirty="0"/>
              <a:t>的满意值。</a:t>
            </a:r>
          </a:p>
          <a:p>
            <a:pPr lvl="1"/>
            <a:r>
              <a:rPr lang="en-US" altLang="zh-CN" dirty="0"/>
              <a:t>3</a:t>
            </a:r>
            <a:r>
              <a:rPr lang="zh-CN" altLang="en-US" dirty="0"/>
              <a:t>．如果第</a:t>
            </a:r>
            <a:r>
              <a:rPr lang="en-US" altLang="zh-CN" dirty="0" err="1"/>
              <a:t>i</a:t>
            </a:r>
            <a:r>
              <a:rPr lang="zh-CN" altLang="en-US" dirty="0"/>
              <a:t>行第</a:t>
            </a:r>
            <a:r>
              <a:rPr lang="en-US" altLang="zh-CN" dirty="0"/>
              <a:t>j</a:t>
            </a:r>
            <a:r>
              <a:rPr lang="zh-CN" altLang="en-US" dirty="0"/>
              <a:t>列的同学选择了理科，并且他相邻的同学全部选择了理科，则增加</a:t>
            </a:r>
            <a:r>
              <a:rPr lang="en-US" altLang="zh-CN" dirty="0" err="1"/>
              <a:t>same_science</a:t>
            </a:r>
            <a:r>
              <a:rPr lang="en-US" altLang="zh-CN" dirty="0"/>
              <a:t>[</a:t>
            </a:r>
            <a:r>
              <a:rPr lang="en-US" altLang="zh-CN" dirty="0" err="1"/>
              <a:t>i</a:t>
            </a:r>
            <a:r>
              <a:rPr lang="en-US" altLang="zh-CN" dirty="0"/>
              <a:t>][j]</a:t>
            </a:r>
            <a:r>
              <a:rPr lang="zh-CN" altLang="en-US" dirty="0"/>
              <a:t>的满意值。</a:t>
            </a:r>
          </a:p>
          <a:p>
            <a:r>
              <a:rPr lang="zh-CN" altLang="en-US" dirty="0"/>
              <a:t>小</a:t>
            </a:r>
            <a:r>
              <a:rPr lang="en-US" altLang="zh-CN" dirty="0"/>
              <a:t>P</a:t>
            </a:r>
            <a:r>
              <a:rPr lang="zh-CN" altLang="en-US" dirty="0"/>
              <a:t>想知道，大家应该如何选择，才能使所有人的满意值之和最大。请告诉他这个最大值。</a:t>
            </a:r>
            <a:endParaRPr lang="en-US" altLang="zh-CN" dirty="0"/>
          </a:p>
          <a:p>
            <a:r>
              <a:rPr lang="en-US" altLang="zh-CN" sz="1600" dirty="0"/>
              <a:t>Source: bzoj3894</a:t>
            </a:r>
            <a:endParaRPr lang="zh-CN" altLang="en-US" sz="1600" dirty="0"/>
          </a:p>
        </p:txBody>
      </p:sp>
    </p:spTree>
    <p:extLst>
      <p:ext uri="{BB962C8B-B14F-4D97-AF65-F5344CB8AC3E}">
        <p14:creationId xmlns:p14="http://schemas.microsoft.com/office/powerpoint/2010/main" val="2078129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11</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p:txBody>
          <a:bodyPr>
            <a:normAutofit/>
          </a:bodyPr>
          <a:lstStyle/>
          <a:p>
            <a:r>
              <a:rPr lang="zh-CN" altLang="en-US" dirty="0"/>
              <a:t>对于每个人，</a:t>
            </a:r>
            <a:r>
              <a:rPr lang="en-US" altLang="zh-CN" dirty="0"/>
              <a:t>S-&gt;</a:t>
            </a:r>
            <a:r>
              <a:rPr lang="zh-CN" altLang="en-US" dirty="0"/>
              <a:t>这个人，为选理的满意度</a:t>
            </a:r>
            <a:r>
              <a:rPr lang="en-US" altLang="zh-CN" dirty="0"/>
              <a:t>+o</a:t>
            </a:r>
            <a:r>
              <a:rPr lang="zh-CN" altLang="en-US" dirty="0"/>
              <a:t>，这个人</a:t>
            </a:r>
            <a:r>
              <a:rPr lang="en-US" altLang="zh-CN" dirty="0"/>
              <a:t>-&gt;T</a:t>
            </a:r>
            <a:r>
              <a:rPr lang="zh-CN" altLang="en-US" dirty="0"/>
              <a:t>，为选文的满意度</a:t>
            </a:r>
            <a:r>
              <a:rPr lang="en-US" altLang="zh-CN" dirty="0"/>
              <a:t>+o</a:t>
            </a:r>
            <a:r>
              <a:rPr lang="zh-CN" altLang="en-US" dirty="0"/>
              <a:t>，就是说割</a:t>
            </a:r>
            <a:r>
              <a:rPr lang="en-US" altLang="zh-CN" dirty="0"/>
              <a:t>S</a:t>
            </a:r>
            <a:r>
              <a:rPr lang="zh-CN" altLang="en-US" dirty="0"/>
              <a:t>一侧表示选理，否则表示选文。</a:t>
            </a:r>
            <a:endParaRPr lang="en-US" altLang="zh-CN" dirty="0"/>
          </a:p>
          <a:p>
            <a:r>
              <a:rPr lang="zh-CN" altLang="en-US" dirty="0"/>
              <a:t>如果若干个人都学理会获得满意度，建立个点，把这些人往这个点连</a:t>
            </a:r>
            <a:r>
              <a:rPr lang="en-US" altLang="zh-CN" dirty="0"/>
              <a:t>inf</a:t>
            </a:r>
            <a:r>
              <a:rPr lang="zh-CN" altLang="en-US" dirty="0"/>
              <a:t>，把这个点往</a:t>
            </a:r>
            <a:r>
              <a:rPr lang="en-US" altLang="zh-CN" dirty="0"/>
              <a:t>T</a:t>
            </a:r>
            <a:r>
              <a:rPr lang="zh-CN" altLang="en-US" dirty="0"/>
              <a:t>连满意度，就如果有人选了文就必须割掉这个满意度。文同理。</a:t>
            </a:r>
            <a:endParaRPr lang="en-US" altLang="zh-CN" dirty="0"/>
          </a:p>
          <a:p>
            <a:r>
              <a:rPr lang="zh-CN" altLang="en-US" dirty="0"/>
              <a:t>此外还有一个神必做法，可以参见 </a:t>
            </a:r>
            <a:r>
              <a:rPr lang="en-US" altLang="zh-CN" dirty="0">
                <a:hlinkClick r:id="rId2"/>
              </a:rPr>
              <a:t>http://hzwer.com/2422.html</a:t>
            </a:r>
            <a:endParaRPr lang="en-US" altLang="zh-CN" dirty="0"/>
          </a:p>
        </p:txBody>
      </p:sp>
    </p:spTree>
    <p:extLst>
      <p:ext uri="{BB962C8B-B14F-4D97-AF65-F5344CB8AC3E}">
        <p14:creationId xmlns:p14="http://schemas.microsoft.com/office/powerpoint/2010/main" val="55490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12</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en-US" altLang="zh-CN" dirty="0"/>
              <a:t>n*m</a:t>
            </a:r>
            <a:r>
              <a:rPr lang="zh-CN" altLang="en-US" dirty="0"/>
              <a:t>的棋盘，每个点有选择代价和控制收益。</a:t>
            </a:r>
          </a:p>
          <a:p>
            <a:r>
              <a:rPr lang="zh-CN" altLang="en-US" dirty="0"/>
              <a:t>一个点被控制当且仅当它被选择或者它的邻居都被选择。</a:t>
            </a:r>
            <a:endParaRPr lang="en-US" altLang="zh-CN" sz="1600" dirty="0"/>
          </a:p>
          <a:p>
            <a:r>
              <a:rPr lang="en-US" altLang="zh-CN" sz="1600" dirty="0"/>
              <a:t>Source: </a:t>
            </a:r>
            <a:r>
              <a:rPr lang="en-US" altLang="zh-CN" sz="1600" dirty="0" err="1"/>
              <a:t>Topcoder</a:t>
            </a:r>
            <a:r>
              <a:rPr lang="en-US" altLang="zh-CN" sz="1600" dirty="0"/>
              <a:t> SRM 558</a:t>
            </a:r>
            <a:endParaRPr lang="zh-CN" altLang="en-US" sz="1600" dirty="0"/>
          </a:p>
        </p:txBody>
      </p:sp>
    </p:spTree>
    <p:extLst>
      <p:ext uri="{BB962C8B-B14F-4D97-AF65-F5344CB8AC3E}">
        <p14:creationId xmlns:p14="http://schemas.microsoft.com/office/powerpoint/2010/main" val="2027073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12</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zh-CN" altLang="en-US" dirty="0"/>
              <a:t>考虑分解成以下条件：</a:t>
            </a:r>
            <a:endParaRPr lang="en-US" altLang="zh-CN" dirty="0"/>
          </a:p>
          <a:p>
            <a:pPr lvl="1"/>
            <a:r>
              <a:rPr lang="zh-CN" altLang="en-US" dirty="0"/>
              <a:t>该点被选择。</a:t>
            </a:r>
          </a:p>
          <a:p>
            <a:pPr lvl="1"/>
            <a:r>
              <a:rPr lang="zh-CN" altLang="en-US" dirty="0"/>
              <a:t>该点未被选择且四周的点均被选择。</a:t>
            </a:r>
            <a:endParaRPr lang="en-US" altLang="zh-CN" dirty="0"/>
          </a:p>
          <a:p>
            <a:r>
              <a:rPr lang="zh-CN" altLang="en-US" dirty="0"/>
              <a:t>黑白染色后成为文理分科模型。</a:t>
            </a:r>
            <a:endParaRPr lang="zh-CN" altLang="en-US" sz="1600" dirty="0"/>
          </a:p>
        </p:txBody>
      </p:sp>
    </p:spTree>
    <p:extLst>
      <p:ext uri="{BB962C8B-B14F-4D97-AF65-F5344CB8AC3E}">
        <p14:creationId xmlns:p14="http://schemas.microsoft.com/office/powerpoint/2010/main" val="394407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13</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en-US" altLang="zh-CN" dirty="0"/>
              <a:t>n*m</a:t>
            </a:r>
            <a:r>
              <a:rPr lang="zh-CN" altLang="en-US" dirty="0"/>
              <a:t>的棋盘，有些格子有棋子。</a:t>
            </a:r>
            <a:endParaRPr lang="en-US" altLang="zh-CN" dirty="0"/>
          </a:p>
          <a:p>
            <a:r>
              <a:rPr lang="zh-CN" altLang="en-US" dirty="0"/>
              <a:t>每次可以拿走同行或同列若干连续棋子，求至少需要多少次操作可以拿走所有棋子。</a:t>
            </a:r>
            <a:endParaRPr lang="en-US" altLang="zh-CN" sz="1600" dirty="0"/>
          </a:p>
          <a:p>
            <a:r>
              <a:rPr lang="en-US" altLang="zh-CN" sz="1600" dirty="0"/>
              <a:t>Source: </a:t>
            </a:r>
            <a:r>
              <a:rPr lang="en-US" altLang="zh-CN" sz="1600" dirty="0" err="1"/>
              <a:t>Topcoder</a:t>
            </a:r>
            <a:r>
              <a:rPr lang="en-US" altLang="zh-CN" sz="1600" dirty="0"/>
              <a:t> SRM 578</a:t>
            </a:r>
            <a:endParaRPr lang="zh-CN" altLang="en-US" sz="1600" dirty="0"/>
          </a:p>
        </p:txBody>
      </p:sp>
    </p:spTree>
    <p:extLst>
      <p:ext uri="{BB962C8B-B14F-4D97-AF65-F5344CB8AC3E}">
        <p14:creationId xmlns:p14="http://schemas.microsoft.com/office/powerpoint/2010/main" val="248562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4A380-6287-4366-A6CE-B6931AB1C593}"/>
              </a:ext>
            </a:extLst>
          </p:cNvPr>
          <p:cNvSpPr>
            <a:spLocks noGrp="1"/>
          </p:cNvSpPr>
          <p:nvPr>
            <p:ph type="title"/>
          </p:nvPr>
        </p:nvSpPr>
        <p:spPr/>
        <p:txBody>
          <a:bodyPr/>
          <a:lstStyle/>
          <a:p>
            <a:r>
              <a:rPr lang="en-US" altLang="zh-CN" dirty="0"/>
              <a:t>Ford-Fulkerson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76C6C-C5DA-4C71-AF00-DFA8417FAD9D}"/>
                  </a:ext>
                </a:extLst>
              </p:cNvPr>
              <p:cNvSpPr>
                <a:spLocks noGrp="1"/>
              </p:cNvSpPr>
              <p:nvPr>
                <p:ph idx="1"/>
              </p:nvPr>
            </p:nvSpPr>
            <p:spPr/>
            <p:txBody>
              <a:bodyPr/>
              <a:lstStyle/>
              <a:p>
                <a:r>
                  <a:rPr lang="zh-CN" altLang="en-US" dirty="0"/>
                  <a:t>从</a:t>
                </a:r>
                <a:r>
                  <a:rPr lang="en-US" altLang="zh-CN" dirty="0"/>
                  <a:t>s</a:t>
                </a:r>
                <a:r>
                  <a:rPr lang="zh-CN" altLang="en-US" dirty="0"/>
                  <a:t>到</a:t>
                </a:r>
                <a:r>
                  <a:rPr lang="en-US" altLang="zh-CN" dirty="0"/>
                  <a:t>t</a:t>
                </a:r>
                <a:r>
                  <a:rPr lang="zh-CN" altLang="en-US" dirty="0"/>
                  <a:t>找一条每条边容量非</a:t>
                </a:r>
                <a:r>
                  <a:rPr lang="en-US" altLang="zh-CN" dirty="0"/>
                  <a:t>0</a:t>
                </a:r>
                <a:r>
                  <a:rPr lang="zh-CN" altLang="en-US" dirty="0"/>
                  <a:t>的路！</a:t>
                </a:r>
                <a:endParaRPr lang="en-US" altLang="zh-CN" dirty="0"/>
              </a:p>
              <a:p>
                <a:r>
                  <a:rPr lang="zh-CN" altLang="en-US" dirty="0"/>
                  <a:t>流</a:t>
                </a:r>
                <a:r>
                  <a:rPr lang="en-US" altLang="zh-CN" dirty="0"/>
                  <a:t>min{</a:t>
                </a:r>
                <a:r>
                  <a:rPr lang="zh-CN" altLang="en-US" dirty="0"/>
                  <a:t>当前容量</a:t>
                </a:r>
                <a:r>
                  <a:rPr lang="en-US" altLang="zh-CN" dirty="0"/>
                  <a:t>}</a:t>
                </a:r>
                <a:r>
                  <a:rPr lang="zh-CN" altLang="en-US" dirty="0"/>
                  <a:t>这么多！</a:t>
                </a:r>
                <a:endParaRPr lang="en-US" altLang="zh-CN" dirty="0"/>
              </a:p>
              <a:p>
                <a:r>
                  <a:rPr lang="zh-CN" altLang="en-US" dirty="0"/>
                  <a:t>把反向边加上！</a:t>
                </a:r>
                <a:endParaRPr lang="en-US" altLang="zh-CN" dirty="0"/>
              </a:p>
              <a:p>
                <a:r>
                  <a:rPr lang="zh-CN" altLang="en-US" dirty="0"/>
                  <a:t>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𝐸𝑓</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其中</a:t>
                </a:r>
                <a14:m>
                  <m:oMath xmlns:m="http://schemas.openxmlformats.org/officeDocument/2006/math">
                    <m:r>
                      <a:rPr lang="en-US" altLang="zh-CN" b="0" i="1" dirty="0" smtClean="0">
                        <a:latin typeface="Cambria Math" panose="02040503050406030204" pitchFamily="18" charset="0"/>
                      </a:rPr>
                      <m:t>𝑓</m:t>
                    </m:r>
                    <m:r>
                      <a:rPr lang="zh-CN" altLang="en-US" i="1" dirty="0">
                        <a:latin typeface="Cambria Math" panose="02040503050406030204" pitchFamily="18" charset="0"/>
                      </a:rPr>
                      <m:t>是</m:t>
                    </m:r>
                  </m:oMath>
                </a14:m>
                <a:r>
                  <a:rPr lang="zh-CN" altLang="en-US" dirty="0"/>
                  <a:t>流量。</a:t>
                </a:r>
                <a:endParaRPr lang="en-US" altLang="zh-CN" dirty="0"/>
              </a:p>
            </p:txBody>
          </p:sp>
        </mc:Choice>
        <mc:Fallback xmlns="">
          <p:sp>
            <p:nvSpPr>
              <p:cNvPr id="3" name="内容占位符 2">
                <a:extLst>
                  <a:ext uri="{FF2B5EF4-FFF2-40B4-BE49-F238E27FC236}">
                    <a16:creationId xmlns:a16="http://schemas.microsoft.com/office/drawing/2014/main" id="{75D76C6C-C5DA-4C71-AF00-DFA8417FAD9D}"/>
                  </a:ext>
                </a:extLst>
              </p:cNvPr>
              <p:cNvSpPr>
                <a:spLocks noGrp="1" noRot="1" noChangeAspect="1" noMove="1" noResize="1" noEditPoints="1" noAdjustHandles="1" noChangeArrowheads="1" noChangeShapeType="1" noTextEdit="1"/>
              </p:cNvSpPr>
              <p:nvPr>
                <p:ph idx="1"/>
              </p:nvPr>
            </p:nvSpPr>
            <p:spPr>
              <a:blipFill>
                <a:blip r:embed="rId2"/>
                <a:stretch>
                  <a:fillRect l="-848" t="-1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133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9F081-31B9-4C39-88B4-6D6F35356672}"/>
              </a:ext>
            </a:extLst>
          </p:cNvPr>
          <p:cNvSpPr>
            <a:spLocks noGrp="1"/>
          </p:cNvSpPr>
          <p:nvPr>
            <p:ph type="title"/>
          </p:nvPr>
        </p:nvSpPr>
        <p:spPr/>
        <p:txBody>
          <a:bodyPr/>
          <a:lstStyle/>
          <a:p>
            <a:r>
              <a:rPr lang="zh-CN" altLang="en-US" dirty="0"/>
              <a:t>例</a:t>
            </a:r>
            <a:r>
              <a:rPr lang="en-US" altLang="zh-CN" dirty="0"/>
              <a:t>13</a:t>
            </a:r>
            <a:endParaRPr lang="zh-CN" altLang="en-US" dirty="0"/>
          </a:p>
        </p:txBody>
      </p:sp>
      <p:sp>
        <p:nvSpPr>
          <p:cNvPr id="3" name="内容占位符 2">
            <a:extLst>
              <a:ext uri="{FF2B5EF4-FFF2-40B4-BE49-F238E27FC236}">
                <a16:creationId xmlns:a16="http://schemas.microsoft.com/office/drawing/2014/main" id="{B602CA6A-D6CD-4B60-ADAD-03C66F7E4E25}"/>
              </a:ext>
            </a:extLst>
          </p:cNvPr>
          <p:cNvSpPr>
            <a:spLocks noGrp="1"/>
          </p:cNvSpPr>
          <p:nvPr>
            <p:ph idx="1"/>
          </p:nvPr>
        </p:nvSpPr>
        <p:spPr>
          <a:xfrm>
            <a:off x="1065214" y="1752600"/>
            <a:ext cx="10058400" cy="4897582"/>
          </a:xfrm>
        </p:spPr>
        <p:txBody>
          <a:bodyPr>
            <a:normAutofit/>
          </a:bodyPr>
          <a:lstStyle/>
          <a:p>
            <a:r>
              <a:rPr lang="zh-CN" altLang="en-US" dirty="0"/>
              <a:t>相当于每个格子选择横着取还是竖着取，如果横着相邻两个棋子都是横着取可以省</a:t>
            </a:r>
            <a:r>
              <a:rPr lang="en-US" altLang="zh-CN" dirty="0"/>
              <a:t>1</a:t>
            </a:r>
            <a:r>
              <a:rPr lang="zh-CN" altLang="en-US" dirty="0"/>
              <a:t>，竖着相邻两个棋子都是竖着取可以省</a:t>
            </a:r>
            <a:r>
              <a:rPr lang="en-US" altLang="zh-CN" dirty="0"/>
              <a:t>1</a:t>
            </a:r>
            <a:r>
              <a:rPr lang="zh-CN" altLang="en-US" dirty="0"/>
              <a:t>。</a:t>
            </a:r>
            <a:endParaRPr lang="en-US" altLang="zh-CN" sz="1600" dirty="0"/>
          </a:p>
          <a:p>
            <a:r>
              <a:rPr lang="zh-CN" altLang="en-US" dirty="0"/>
              <a:t>每个点</a:t>
            </a:r>
            <a:r>
              <a:rPr lang="en-US" altLang="zh-CN" dirty="0" err="1"/>
              <a:t>i</a:t>
            </a:r>
            <a:r>
              <a:rPr lang="zh-CN" altLang="en-US" dirty="0"/>
              <a:t>：</a:t>
            </a:r>
            <a:r>
              <a:rPr lang="en-US" altLang="zh-CN" dirty="0"/>
              <a:t>S-&gt;</a:t>
            </a:r>
            <a:r>
              <a:rPr lang="en-US" altLang="zh-CN" dirty="0" err="1"/>
              <a:t>i</a:t>
            </a:r>
            <a:r>
              <a:rPr lang="zh-CN" altLang="en-US" dirty="0"/>
              <a:t>，边权</a:t>
            </a:r>
            <a:r>
              <a:rPr lang="en-US" altLang="zh-CN" dirty="0"/>
              <a:t>o</a:t>
            </a:r>
            <a:r>
              <a:rPr lang="zh-CN" altLang="en-US" dirty="0"/>
              <a:t>，</a:t>
            </a:r>
            <a:r>
              <a:rPr lang="en-US" altLang="zh-CN" dirty="0" err="1"/>
              <a:t>i</a:t>
            </a:r>
            <a:r>
              <a:rPr lang="en-US" altLang="zh-CN" dirty="0"/>
              <a:t>-&gt;T</a:t>
            </a:r>
            <a:r>
              <a:rPr lang="zh-CN" altLang="en-US" dirty="0"/>
              <a:t>，边权</a:t>
            </a:r>
            <a:r>
              <a:rPr lang="en-US" altLang="zh-CN" dirty="0"/>
              <a:t>o</a:t>
            </a:r>
            <a:r>
              <a:rPr lang="zh-CN" altLang="en-US" dirty="0"/>
              <a:t>，割左边是横着，割右边是竖着。</a:t>
            </a:r>
            <a:endParaRPr lang="en-US" altLang="zh-CN" dirty="0"/>
          </a:p>
          <a:p>
            <a:r>
              <a:rPr lang="zh-CN" altLang="en-US" dirty="0"/>
              <a:t>接下来还是类似文理分科，对于横着相邻的格子</a:t>
            </a:r>
            <a:r>
              <a:rPr lang="en-US" altLang="zh-CN" dirty="0"/>
              <a:t>x</a:t>
            </a:r>
            <a:r>
              <a:rPr lang="zh-CN" altLang="en-US" dirty="0"/>
              <a:t>和</a:t>
            </a:r>
            <a:r>
              <a:rPr lang="en-US" altLang="zh-CN" dirty="0"/>
              <a:t>y</a:t>
            </a:r>
            <a:r>
              <a:rPr lang="zh-CN" altLang="en-US" dirty="0"/>
              <a:t>，我们连</a:t>
            </a:r>
            <a:r>
              <a:rPr lang="en-US" altLang="zh-CN" dirty="0"/>
              <a:t>x-&gt;y</a:t>
            </a:r>
            <a:r>
              <a:rPr lang="zh-CN" altLang="en-US" dirty="0"/>
              <a:t>（</a:t>
            </a:r>
            <a:r>
              <a:rPr lang="en-US" altLang="zh-CN" dirty="0"/>
              <a:t>1</a:t>
            </a:r>
            <a:r>
              <a:rPr lang="zh-CN" altLang="en-US" dirty="0"/>
              <a:t>），</a:t>
            </a:r>
            <a:r>
              <a:rPr lang="en-US" altLang="zh-CN" dirty="0"/>
              <a:t>y-&gt;x</a:t>
            </a:r>
            <a:r>
              <a:rPr lang="zh-CN" altLang="en-US" dirty="0"/>
              <a:t>（</a:t>
            </a:r>
            <a:r>
              <a:rPr lang="en-US" altLang="zh-CN" dirty="0"/>
              <a:t>1</a:t>
            </a:r>
            <a:r>
              <a:rPr lang="zh-CN" altLang="en-US" dirty="0"/>
              <a:t>），建立新点</a:t>
            </a:r>
            <a:r>
              <a:rPr lang="en-US" altLang="zh-CN" dirty="0"/>
              <a:t>w</a:t>
            </a:r>
            <a:r>
              <a:rPr lang="zh-CN" altLang="en-US" dirty="0"/>
              <a:t>，</a:t>
            </a:r>
            <a:r>
              <a:rPr lang="en-US" altLang="zh-CN" dirty="0"/>
              <a:t>x-&gt;</a:t>
            </a:r>
            <a:r>
              <a:rPr lang="en-US" altLang="zh-CN" dirty="0" err="1"/>
              <a:t>w,y</a:t>
            </a:r>
            <a:r>
              <a:rPr lang="en-US" altLang="zh-CN" dirty="0"/>
              <a:t>-&gt;w</a:t>
            </a:r>
            <a:r>
              <a:rPr lang="zh-CN" altLang="en-US" dirty="0"/>
              <a:t>（</a:t>
            </a:r>
            <a:r>
              <a:rPr lang="en-US" altLang="zh-CN" dirty="0"/>
              <a:t>inf</a:t>
            </a:r>
            <a:r>
              <a:rPr lang="zh-CN" altLang="en-US" dirty="0"/>
              <a:t>），</a:t>
            </a:r>
            <a:r>
              <a:rPr lang="en-US" altLang="zh-CN" dirty="0"/>
              <a:t>w-&gt;T</a:t>
            </a:r>
            <a:r>
              <a:rPr lang="zh-CN" altLang="en-US" dirty="0"/>
              <a:t>（</a:t>
            </a:r>
            <a:r>
              <a:rPr lang="en-US" altLang="zh-CN" dirty="0"/>
              <a:t>1</a:t>
            </a:r>
            <a:r>
              <a:rPr lang="zh-CN" altLang="en-US" dirty="0"/>
              <a:t>）。</a:t>
            </a:r>
            <a:endParaRPr lang="en-US" altLang="zh-CN" dirty="0"/>
          </a:p>
        </p:txBody>
      </p:sp>
    </p:spTree>
    <p:extLst>
      <p:ext uri="{BB962C8B-B14F-4D97-AF65-F5344CB8AC3E}">
        <p14:creationId xmlns:p14="http://schemas.microsoft.com/office/powerpoint/2010/main" val="1604007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B5D2A-B089-4B05-BD21-ABF54498D824}"/>
              </a:ext>
            </a:extLst>
          </p:cNvPr>
          <p:cNvSpPr>
            <a:spLocks noGrp="1"/>
          </p:cNvSpPr>
          <p:nvPr>
            <p:ph type="title"/>
          </p:nvPr>
        </p:nvSpPr>
        <p:spPr/>
        <p:txBody>
          <a:bodyPr/>
          <a:lstStyle/>
          <a:p>
            <a:r>
              <a:rPr lang="zh-CN" altLang="en-US" dirty="0"/>
              <a:t>对偶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FE74D8-628D-4E22-9A6E-BFB9E875FCFE}"/>
                  </a:ext>
                </a:extLst>
              </p:cNvPr>
              <p:cNvSpPr>
                <a:spLocks noGrp="1"/>
              </p:cNvSpPr>
              <p:nvPr>
                <p:ph idx="1"/>
              </p:nvPr>
            </p:nvSpPr>
            <p:spPr/>
            <p:txBody>
              <a:bodyPr>
                <a:normAutofit fontScale="92500"/>
              </a:bodyPr>
              <a:lstStyle/>
              <a:p>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𝑥</m:t>
                            </m:r>
                          </m:e>
                          <m:e>
                            <m:r>
                              <a:rPr lang="en-US" altLang="zh-CN" b="0" i="1" smtClean="0">
                                <a:latin typeface="Cambria Math" panose="02040503050406030204" pitchFamily="18" charset="0"/>
                              </a:rPr>
                              <m:t>𝐴𝑥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𝑦</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e>
                    </m:func>
                  </m:oMath>
                </a14:m>
                <a:endParaRPr lang="en-US" altLang="zh-CN" b="0" dirty="0"/>
              </a:p>
              <a:p>
                <a:r>
                  <a:rPr lang="zh-CN" altLang="en-US" dirty="0"/>
                  <a:t>原问题：你是工厂主，每个产品的收益是</a:t>
                </a:r>
                <a14:m>
                  <m:oMath xmlns:m="http://schemas.openxmlformats.org/officeDocument/2006/math">
                    <m:r>
                      <a:rPr lang="en-US" altLang="zh-CN" b="0" i="1" smtClean="0">
                        <a:latin typeface="Cambria Math" panose="02040503050406030204" pitchFamily="18" charset="0"/>
                      </a:rPr>
                      <m:t>𝑐</m:t>
                    </m:r>
                  </m:oMath>
                </a14:m>
                <a:r>
                  <a:rPr lang="zh-CN" altLang="en-US" dirty="0"/>
                  <a:t>，每个产品所需要的原料是</a:t>
                </a:r>
                <a14:m>
                  <m:oMath xmlns:m="http://schemas.openxmlformats.org/officeDocument/2006/math">
                    <m:r>
                      <a:rPr lang="en-US" altLang="zh-CN" i="1" dirty="0" smtClean="0">
                        <a:latin typeface="Cambria Math" panose="02040503050406030204" pitchFamily="18" charset="0"/>
                      </a:rPr>
                      <m:t>𝐴</m:t>
                    </m:r>
                  </m:oMath>
                </a14:m>
                <a:r>
                  <a:rPr lang="zh-CN" altLang="en-US" dirty="0"/>
                  <a:t>，第</a:t>
                </a:r>
                <a:r>
                  <a:rPr lang="en-US" altLang="zh-CN" dirty="0"/>
                  <a:t>j</a:t>
                </a:r>
                <a:r>
                  <a:rPr lang="zh-CN" altLang="en-US" dirty="0"/>
                  <a:t>个产品要</a:t>
                </a:r>
                <a:r>
                  <a:rPr lang="en-US" altLang="zh-CN" dirty="0"/>
                  <a:t>A[</a:t>
                </a:r>
                <a:r>
                  <a:rPr lang="en-US" altLang="zh-CN" dirty="0" err="1"/>
                  <a:t>i</a:t>
                </a:r>
                <a:r>
                  <a:rPr lang="en-US" altLang="zh-CN" dirty="0"/>
                  <a:t>][j]</a:t>
                </a:r>
                <a:r>
                  <a:rPr lang="zh-CN" altLang="en-US" dirty="0"/>
                  <a:t>个原料</a:t>
                </a:r>
                <a:r>
                  <a:rPr lang="en-US" altLang="zh-CN" dirty="0" err="1"/>
                  <a:t>i</a:t>
                </a:r>
                <a:r>
                  <a:rPr lang="zh-CN" altLang="en-US" dirty="0"/>
                  <a:t>，每种原料的数量是</a:t>
                </a:r>
                <a14:m>
                  <m:oMath xmlns:m="http://schemas.openxmlformats.org/officeDocument/2006/math">
                    <m:r>
                      <a:rPr lang="en-US" altLang="zh-CN" b="0" i="1" smtClean="0">
                        <a:latin typeface="Cambria Math" panose="02040503050406030204" pitchFamily="18" charset="0"/>
                      </a:rPr>
                      <m:t>𝑏</m:t>
                    </m:r>
                  </m:oMath>
                </a14:m>
                <a:r>
                  <a:rPr lang="zh-CN" altLang="en-US" dirty="0"/>
                  <a:t>，决策生产个数</a:t>
                </a:r>
                <a14:m>
                  <m:oMath xmlns:m="http://schemas.openxmlformats.org/officeDocument/2006/math">
                    <m:r>
                      <a:rPr lang="en-US" altLang="zh-CN" b="0" i="1" smtClean="0">
                        <a:latin typeface="Cambria Math" panose="02040503050406030204" pitchFamily="18" charset="0"/>
                      </a:rPr>
                      <m:t>𝑥</m:t>
                    </m:r>
                  </m:oMath>
                </a14:m>
                <a:r>
                  <a:rPr lang="zh-CN" altLang="en-US" dirty="0"/>
                  <a:t>最大化利润。</a:t>
                </a:r>
                <a:endParaRPr lang="en-US" altLang="zh-CN" dirty="0"/>
              </a:p>
              <a:p>
                <a:r>
                  <a:rPr lang="zh-CN" altLang="en-US" dirty="0"/>
                  <a:t>对偶问题：你是材料商，你要把数量是</a:t>
                </a:r>
                <a14:m>
                  <m:oMath xmlns:m="http://schemas.openxmlformats.org/officeDocument/2006/math">
                    <m:r>
                      <a:rPr lang="en-US" altLang="zh-CN" b="0" i="1" smtClean="0">
                        <a:latin typeface="Cambria Math" panose="02040503050406030204" pitchFamily="18" charset="0"/>
                      </a:rPr>
                      <m:t>𝑏</m:t>
                    </m:r>
                  </m:oMath>
                </a14:m>
                <a:r>
                  <a:rPr lang="zh-CN" altLang="en-US" dirty="0"/>
                  <a:t>的材料卖给工厂主，决策原材料的价格（“影子价格”），至少要定价多少才能赚不了钱。</a:t>
                </a:r>
                <a:endParaRPr lang="en-US" altLang="zh-CN" dirty="0"/>
              </a:p>
              <a:p>
                <a:r>
                  <a:rPr lang="zh-CN" altLang="en-US" dirty="0"/>
                  <a:t>左边</a:t>
                </a:r>
                <a:r>
                  <a:rPr lang="en-US" altLang="zh-CN" dirty="0"/>
                  <a:t>&lt;=</a:t>
                </a:r>
                <a:r>
                  <a:rPr lang="zh-CN" altLang="en-US" dirty="0"/>
                  <a:t>右边</a:t>
                </a:r>
                <a:endParaRPr lang="en-US" altLang="zh-CN" dirty="0"/>
              </a:p>
              <a:p>
                <a:endParaRPr lang="en-US" altLang="zh-CN" dirty="0"/>
              </a:p>
              <a:p>
                <a:r>
                  <a:rPr lang="zh-CN" altLang="en-US" dirty="0"/>
                  <a:t>“编一个下界”</a:t>
                </a:r>
              </a:p>
            </p:txBody>
          </p:sp>
        </mc:Choice>
        <mc:Fallback>
          <p:sp>
            <p:nvSpPr>
              <p:cNvPr id="3" name="内容占位符 2">
                <a:extLst>
                  <a:ext uri="{FF2B5EF4-FFF2-40B4-BE49-F238E27FC236}">
                    <a16:creationId xmlns:a16="http://schemas.microsoft.com/office/drawing/2014/main" id="{EBFE74D8-628D-4E22-9A6E-BFB9E875FCFE}"/>
                  </a:ext>
                </a:extLst>
              </p:cNvPr>
              <p:cNvSpPr>
                <a:spLocks noGrp="1" noRot="1" noChangeAspect="1" noMove="1" noResize="1" noEditPoints="1" noAdjustHandles="1" noChangeArrowheads="1" noChangeShapeType="1" noTextEdit="1"/>
              </p:cNvSpPr>
              <p:nvPr>
                <p:ph idx="1"/>
              </p:nvPr>
            </p:nvSpPr>
            <p:spPr>
              <a:blipFill>
                <a:blip r:embed="rId2"/>
                <a:stretch>
                  <a:fillRect l="-727" t="-577"/>
                </a:stretch>
              </a:blipFill>
            </p:spPr>
            <p:txBody>
              <a:bodyPr/>
              <a:lstStyle/>
              <a:p>
                <a:r>
                  <a:rPr lang="en-US">
                    <a:noFill/>
                  </a:rPr>
                  <a:t> </a:t>
                </a:r>
              </a:p>
            </p:txBody>
          </p:sp>
        </mc:Fallback>
      </mc:AlternateContent>
    </p:spTree>
    <p:extLst>
      <p:ext uri="{BB962C8B-B14F-4D97-AF65-F5344CB8AC3E}">
        <p14:creationId xmlns:p14="http://schemas.microsoft.com/office/powerpoint/2010/main" val="282322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2D01D-03A5-48FF-8730-85788C1DA0B9}"/>
              </a:ext>
            </a:extLst>
          </p:cNvPr>
          <p:cNvSpPr>
            <a:spLocks noGrp="1"/>
          </p:cNvSpPr>
          <p:nvPr>
            <p:ph type="title"/>
          </p:nvPr>
        </p:nvSpPr>
        <p:spPr/>
        <p:txBody>
          <a:bodyPr/>
          <a:lstStyle/>
          <a:p>
            <a:r>
              <a:rPr lang="zh-CN" altLang="en-US" dirty="0"/>
              <a:t>例</a:t>
            </a:r>
            <a:r>
              <a:rPr lang="en-US" altLang="zh-CN" dirty="0"/>
              <a:t>14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633783-DBFB-4F2E-8C30-B7EAABE5153A}"/>
                  </a:ext>
                </a:extLst>
              </p:cNvPr>
              <p:cNvSpPr>
                <a:spLocks noGrp="1"/>
              </p:cNvSpPr>
              <p:nvPr>
                <p:ph idx="1"/>
              </p:nvPr>
            </p:nvSpPr>
            <p:spPr/>
            <p:txBody>
              <a:bodyPr/>
              <a:lstStyle/>
              <a:p>
                <a:r>
                  <a:rPr lang="zh-CN" altLang="en-US" dirty="0"/>
                  <a:t>对于一条边，可以用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的代价给边权</a:t>
                </a:r>
                <a:r>
                  <a:rPr lang="en-US" altLang="zh-CN" dirty="0"/>
                  <a:t>+1</a:t>
                </a:r>
                <a:r>
                  <a:rPr lang="zh-CN" altLang="en-US" dirty="0"/>
                  <a:t>，或者用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的代价</a:t>
                </a:r>
                <a:r>
                  <a:rPr lang="en-US" altLang="zh-CN" dirty="0"/>
                  <a:t>-1</a:t>
                </a:r>
                <a:r>
                  <a:rPr lang="zh-CN" altLang="en-US" dirty="0"/>
                  <a:t>。</a:t>
                </a:r>
                <a:endParaRPr lang="en-US" altLang="zh-CN" dirty="0"/>
              </a:p>
              <a:p>
                <a:r>
                  <a:rPr lang="zh-CN" altLang="en-US" dirty="0"/>
                  <a:t>要求修改边权使得制定的生成树变成最小生成树，求最小代价。</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m:t>
                    </m:r>
                  </m:oMath>
                </a14:m>
                <a:endParaRPr lang="en-US" altLang="zh-CN" dirty="0"/>
              </a:p>
              <a:p>
                <a:r>
                  <a:rPr lang="en-US" altLang="zh-CN" sz="1600" dirty="0"/>
                  <a:t>Source</a:t>
                </a:r>
                <a:r>
                  <a:rPr lang="zh-CN" altLang="en-US" sz="1600" dirty="0"/>
                  <a:t>：</a:t>
                </a:r>
                <a:r>
                  <a:rPr lang="en-US" altLang="zh-CN" sz="1600" dirty="0"/>
                  <a:t>BZOJ 3118</a:t>
                </a:r>
                <a:endParaRPr lang="zh-CN" altLang="en-US" sz="1600" dirty="0"/>
              </a:p>
            </p:txBody>
          </p:sp>
        </mc:Choice>
        <mc:Fallback xmlns="">
          <p:sp>
            <p:nvSpPr>
              <p:cNvPr id="3" name="内容占位符 2">
                <a:extLst>
                  <a:ext uri="{FF2B5EF4-FFF2-40B4-BE49-F238E27FC236}">
                    <a16:creationId xmlns:a16="http://schemas.microsoft.com/office/drawing/2014/main" id="{80633783-DBFB-4F2E-8C30-B7EAABE5153A}"/>
                  </a:ext>
                </a:extLst>
              </p:cNvPr>
              <p:cNvSpPr>
                <a:spLocks noGrp="1" noRot="1" noChangeAspect="1" noMove="1" noResize="1" noEditPoints="1" noAdjustHandles="1" noChangeArrowheads="1" noChangeShapeType="1" noTextEdit="1"/>
              </p:cNvSpPr>
              <p:nvPr>
                <p:ph idx="1"/>
              </p:nvPr>
            </p:nvSpPr>
            <p:spPr>
              <a:blipFill>
                <a:blip r:embed="rId2"/>
                <a:stretch>
                  <a:fillRect l="-848" t="-1154"/>
                </a:stretch>
              </a:blipFill>
            </p:spPr>
            <p:txBody>
              <a:bodyPr/>
              <a:lstStyle/>
              <a:p>
                <a:r>
                  <a:rPr lang="en-US">
                    <a:noFill/>
                  </a:rPr>
                  <a:t> </a:t>
                </a:r>
              </a:p>
            </p:txBody>
          </p:sp>
        </mc:Fallback>
      </mc:AlternateContent>
    </p:spTree>
    <p:extLst>
      <p:ext uri="{BB962C8B-B14F-4D97-AF65-F5344CB8AC3E}">
        <p14:creationId xmlns:p14="http://schemas.microsoft.com/office/powerpoint/2010/main" val="234685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69BD7-A984-40AF-8F08-6C2C862558A1}"/>
              </a:ext>
            </a:extLst>
          </p:cNvPr>
          <p:cNvSpPr>
            <a:spLocks noGrp="1"/>
          </p:cNvSpPr>
          <p:nvPr>
            <p:ph type="title"/>
          </p:nvPr>
        </p:nvSpPr>
        <p:spPr/>
        <p:txBody>
          <a:bodyPr/>
          <a:lstStyle/>
          <a:p>
            <a:r>
              <a:rPr lang="zh-CN" altLang="en-US" dirty="0"/>
              <a:t>例</a:t>
            </a:r>
            <a:r>
              <a:rPr lang="en-US" altLang="zh-CN" dirty="0"/>
              <a:t>14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23AE7F-471D-4C99-A470-7C4838A9F5E6}"/>
                  </a:ext>
                </a:extLst>
              </p:cNvPr>
              <p:cNvSpPr>
                <a:spLocks noGrp="1"/>
              </p:cNvSpPr>
              <p:nvPr>
                <p:ph idx="1"/>
              </p:nvPr>
            </p:nvSpPr>
            <p:spPr/>
            <p:txBody>
              <a:bodyPr/>
              <a:lstStyle/>
              <a:p>
                <a:r>
                  <a:rPr lang="zh-CN" altLang="en-US" dirty="0"/>
                  <a:t>显然只会给树边减，给非树边加。那么对于一组树边和非树边有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a:t>
                </a:r>
                <a:endParaRPr lang="en-US" altLang="zh-CN" dirty="0"/>
              </a:p>
              <a:p>
                <a:r>
                  <a:rPr lang="zh-CN" altLang="en-US" dirty="0"/>
                  <a:t>对偶后得到</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b="0" i="0" smtClean="0">
                            <a:latin typeface="Cambria Math" panose="02040503050406030204" pitchFamily="18" charset="0"/>
                          </a:rPr>
                          <m:t>i</m:t>
                        </m:r>
                      </m:sub>
                    </m:sSub>
                    <m:r>
                      <a:rPr lang="en-US" altLang="zh-CN" b="0" i="0"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oMath>
                </a14:m>
                <a:r>
                  <a:rPr lang="zh-CN" altLang="en-US" dirty="0"/>
                  <a:t>，要求最大化</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a:t>
                </a:r>
              </a:p>
            </p:txBody>
          </p:sp>
        </mc:Choice>
        <mc:Fallback xmlns="">
          <p:sp>
            <p:nvSpPr>
              <p:cNvPr id="3" name="内容占位符 2">
                <a:extLst>
                  <a:ext uri="{FF2B5EF4-FFF2-40B4-BE49-F238E27FC236}">
                    <a16:creationId xmlns:a16="http://schemas.microsoft.com/office/drawing/2014/main" id="{6F23AE7F-471D-4C99-A470-7C4838A9F5E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925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2D01D-03A5-48FF-8730-85788C1DA0B9}"/>
              </a:ext>
            </a:extLst>
          </p:cNvPr>
          <p:cNvSpPr>
            <a:spLocks noGrp="1"/>
          </p:cNvSpPr>
          <p:nvPr>
            <p:ph type="title"/>
          </p:nvPr>
        </p:nvSpPr>
        <p:spPr/>
        <p:txBody>
          <a:bodyPr/>
          <a:lstStyle/>
          <a:p>
            <a:r>
              <a:rPr lang="zh-CN" altLang="en-US" dirty="0"/>
              <a:t>例</a:t>
            </a:r>
            <a:r>
              <a:rPr lang="en-US" altLang="zh-CN" dirty="0"/>
              <a:t>15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633783-DBFB-4F2E-8C30-B7EAABE5153A}"/>
                  </a:ext>
                </a:extLst>
              </p:cNvPr>
              <p:cNvSpPr>
                <a:spLocks noGrp="1"/>
              </p:cNvSpPr>
              <p:nvPr>
                <p:ph idx="1"/>
              </p:nvPr>
            </p:nvSpPr>
            <p:spPr>
              <a:xfrm>
                <a:off x="1065214" y="1752600"/>
                <a:ext cx="10058400" cy="4705350"/>
              </a:xfrm>
            </p:spPr>
            <p:txBody>
              <a:bodyPr>
                <a:normAutofit/>
              </a:bodyPr>
              <a:lstStyle/>
              <a:p>
                <a:r>
                  <a:rPr lang="zh-CN" altLang="en-US" dirty="0"/>
                  <a:t>鼹鼠们在底下开凿了</a:t>
                </a:r>
                <a:r>
                  <a:rPr lang="en-US" altLang="zh-CN" dirty="0"/>
                  <a:t>n</a:t>
                </a:r>
                <a:r>
                  <a:rPr lang="zh-CN" altLang="en-US" dirty="0"/>
                  <a:t>个洞，由</a:t>
                </a:r>
                <a:r>
                  <a:rPr lang="en-US" altLang="zh-CN" dirty="0"/>
                  <a:t>n-1</a:t>
                </a:r>
                <a:r>
                  <a:rPr lang="zh-CN" altLang="en-US" dirty="0"/>
                  <a:t>条隧道连接，对于任意的</a:t>
                </a:r>
                <a:r>
                  <a:rPr lang="en-US" altLang="zh-CN" dirty="0" err="1"/>
                  <a:t>i</a:t>
                </a:r>
                <a:r>
                  <a:rPr lang="en-US" altLang="zh-CN" dirty="0"/>
                  <a:t>&gt;1</a:t>
                </a:r>
                <a:r>
                  <a:rPr lang="zh-CN" altLang="en-US" dirty="0"/>
                  <a:t>，第</a:t>
                </a:r>
                <a:r>
                  <a:rPr lang="en-US" altLang="zh-CN" dirty="0" err="1"/>
                  <a:t>i</a:t>
                </a:r>
                <a:r>
                  <a:rPr lang="zh-CN" altLang="en-US" dirty="0"/>
                  <a:t>个洞都会和第</a:t>
                </a:r>
                <a:r>
                  <a:rPr lang="en-US" altLang="zh-CN" dirty="0" err="1"/>
                  <a:t>i</a:t>
                </a:r>
                <a:r>
                  <a:rPr lang="en-US" altLang="zh-CN" dirty="0"/>
                  <a:t>/2</a:t>
                </a:r>
                <a:r>
                  <a:rPr lang="zh-CN" altLang="en-US" dirty="0"/>
                  <a:t>（取下整）个洞间有一条隧道，第</a:t>
                </a:r>
                <a:r>
                  <a:rPr lang="en-US" altLang="zh-CN" dirty="0" err="1"/>
                  <a:t>i</a:t>
                </a:r>
                <a:r>
                  <a:rPr lang="zh-CN" altLang="en-US" dirty="0"/>
                  <a:t>个洞内还有</a:t>
                </a:r>
                <a:r>
                  <a:rPr lang="en-US" altLang="zh-CN" dirty="0"/>
                  <a:t>ci</a:t>
                </a:r>
                <a:r>
                  <a:rPr lang="zh-CN" altLang="en-US" dirty="0"/>
                  <a:t>个食物能供最多</a:t>
                </a:r>
                <a:r>
                  <a:rPr lang="en-US" altLang="zh-CN" dirty="0"/>
                  <a:t>ci</a:t>
                </a:r>
                <a:r>
                  <a:rPr lang="zh-CN" altLang="en-US" dirty="0"/>
                  <a:t>只鼹鼠吃。</a:t>
                </a:r>
                <a:endParaRPr lang="en-US" altLang="zh-CN" dirty="0"/>
              </a:p>
              <a:p>
                <a:r>
                  <a:rPr lang="zh-CN" altLang="en-US" dirty="0"/>
                  <a:t>一共有</a:t>
                </a:r>
                <a:r>
                  <a:rPr lang="en-US" altLang="zh-CN" dirty="0"/>
                  <a:t>m</a:t>
                </a:r>
                <a:r>
                  <a:rPr lang="zh-CN" altLang="en-US" dirty="0"/>
                  <a:t>只鼹鼠，第</a:t>
                </a:r>
                <a:r>
                  <a:rPr lang="en-US" altLang="zh-CN" dirty="0" err="1"/>
                  <a:t>i</a:t>
                </a:r>
                <a:r>
                  <a:rPr lang="zh-CN" altLang="en-US" dirty="0"/>
                  <a:t>只鼹鼠住在第</a:t>
                </a:r>
                <a:r>
                  <a:rPr lang="en-US" altLang="zh-CN" dirty="0"/>
                  <a:t>pi</a:t>
                </a:r>
                <a:r>
                  <a:rPr lang="zh-CN" altLang="en-US" dirty="0"/>
                  <a:t>个洞内。一天早晨，前</a:t>
                </a:r>
                <a:r>
                  <a:rPr lang="en-US" altLang="zh-CN" dirty="0"/>
                  <a:t>k</a:t>
                </a:r>
                <a:r>
                  <a:rPr lang="zh-CN" altLang="en-US" dirty="0"/>
                  <a:t>只鼹鼠醒来了，而后</a:t>
                </a:r>
                <a:r>
                  <a:rPr lang="en-US" altLang="zh-CN" dirty="0"/>
                  <a:t>n-k</a:t>
                </a:r>
                <a:r>
                  <a:rPr lang="zh-CN" altLang="en-US" dirty="0"/>
                  <a:t>只鼹鼠均在睡觉，前</a:t>
                </a:r>
                <a:r>
                  <a:rPr lang="en-US" altLang="zh-CN" dirty="0"/>
                  <a:t>k</a:t>
                </a:r>
                <a:r>
                  <a:rPr lang="zh-CN" altLang="en-US" dirty="0"/>
                  <a:t>只鼹鼠就开始觅食，最终他们都会到达某一个洞，使得所有洞的</a:t>
                </a:r>
                <a:r>
                  <a:rPr lang="en-US" altLang="zh-CN" dirty="0"/>
                  <a:t>ci</a:t>
                </a:r>
                <a:r>
                  <a:rPr lang="zh-CN" altLang="en-US" dirty="0"/>
                  <a:t>均大于等于该洞内醒着的鼹鼠个数，而且要求鼹鼠行动路径总长度最小。现对于所有的</a:t>
                </a:r>
                <a:r>
                  <a:rPr lang="en-US" altLang="zh-CN" dirty="0"/>
                  <a:t>1&lt;=k&lt;=m</a:t>
                </a:r>
                <a:r>
                  <a:rPr lang="zh-CN" altLang="en-US" dirty="0"/>
                  <a:t>，输出最小的鼹鼠行动路径的总长度，保证一定存在某种合法方案。</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a:p>
                <a:r>
                  <a:rPr lang="en-US" altLang="zh-CN" sz="1600" dirty="0"/>
                  <a:t>Source</a:t>
                </a:r>
                <a:r>
                  <a:rPr lang="zh-CN" altLang="en-US" sz="1600" dirty="0"/>
                  <a:t>：</a:t>
                </a:r>
                <a:r>
                  <a:rPr lang="en-US" altLang="zh-CN" sz="1600" dirty="0"/>
                  <a:t>NEERC2016</a:t>
                </a:r>
                <a:endParaRPr lang="zh-CN" altLang="en-US" sz="1600" dirty="0"/>
              </a:p>
            </p:txBody>
          </p:sp>
        </mc:Choice>
        <mc:Fallback xmlns="">
          <p:sp>
            <p:nvSpPr>
              <p:cNvPr id="3" name="内容占位符 2">
                <a:extLst>
                  <a:ext uri="{FF2B5EF4-FFF2-40B4-BE49-F238E27FC236}">
                    <a16:creationId xmlns:a16="http://schemas.microsoft.com/office/drawing/2014/main" id="{80633783-DBFB-4F2E-8C30-B7EAABE5153A}"/>
                  </a:ext>
                </a:extLst>
              </p:cNvPr>
              <p:cNvSpPr>
                <a:spLocks noGrp="1" noRot="1" noChangeAspect="1" noMove="1" noResize="1" noEditPoints="1" noAdjustHandles="1" noChangeArrowheads="1" noChangeShapeType="1" noTextEdit="1"/>
              </p:cNvSpPr>
              <p:nvPr>
                <p:ph idx="1"/>
              </p:nvPr>
            </p:nvSpPr>
            <p:spPr>
              <a:xfrm>
                <a:off x="1065214" y="1752600"/>
                <a:ext cx="10058400" cy="4705350"/>
              </a:xfrm>
              <a:blipFill>
                <a:blip r:embed="rId2"/>
                <a:stretch>
                  <a:fillRect l="-848" t="-1038" r="-545"/>
                </a:stretch>
              </a:blipFill>
            </p:spPr>
            <p:txBody>
              <a:bodyPr/>
              <a:lstStyle/>
              <a:p>
                <a:r>
                  <a:rPr lang="en-US">
                    <a:noFill/>
                  </a:rPr>
                  <a:t> </a:t>
                </a:r>
              </a:p>
            </p:txBody>
          </p:sp>
        </mc:Fallback>
      </mc:AlternateContent>
    </p:spTree>
    <p:extLst>
      <p:ext uri="{BB962C8B-B14F-4D97-AF65-F5344CB8AC3E}">
        <p14:creationId xmlns:p14="http://schemas.microsoft.com/office/powerpoint/2010/main" val="1748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15</a:t>
            </a:r>
            <a:endParaRPr lang="en-US" dirty="0"/>
          </a:p>
        </p:txBody>
      </p:sp>
      <p:sp>
        <p:nvSpPr>
          <p:cNvPr id="3" name="内容占位符 2"/>
          <p:cNvSpPr>
            <a:spLocks noGrp="1"/>
          </p:cNvSpPr>
          <p:nvPr>
            <p:ph idx="1"/>
          </p:nvPr>
        </p:nvSpPr>
        <p:spPr/>
        <p:txBody>
          <a:bodyPr/>
          <a:lstStyle/>
          <a:p>
            <a:r>
              <a:rPr lang="zh-CN" altLang="en-US" dirty="0"/>
              <a:t>容易看出费用流建图，相当于是每次灌一个新的容量进去，这时候我们就是要找一条最短路增广。</a:t>
            </a:r>
            <a:endParaRPr lang="en-US" altLang="zh-CN" dirty="0"/>
          </a:p>
          <a:p>
            <a:r>
              <a:rPr lang="zh-CN" altLang="en-US" dirty="0"/>
              <a:t>模拟费用流：记一下每条边当前的正</a:t>
            </a:r>
            <a:r>
              <a:rPr lang="en-US" altLang="zh-CN" dirty="0"/>
              <a:t>/</a:t>
            </a:r>
            <a:r>
              <a:rPr lang="zh-CN" altLang="en-US" dirty="0"/>
              <a:t>反容量，</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到子树里某个能流出的点的最小费用和在哪，每次枚举</a:t>
            </a:r>
            <a:r>
              <a:rPr lang="en-US" altLang="zh-CN" dirty="0" err="1"/>
              <a:t>lca</a:t>
            </a:r>
            <a:r>
              <a:rPr lang="zh-CN" altLang="en-US" dirty="0"/>
              <a:t>开始流。</a:t>
            </a:r>
            <a:endParaRPr lang="en-US" dirty="0"/>
          </a:p>
        </p:txBody>
      </p:sp>
    </p:spTree>
    <p:extLst>
      <p:ext uri="{BB962C8B-B14F-4D97-AF65-F5344CB8AC3E}">
        <p14:creationId xmlns:p14="http://schemas.microsoft.com/office/powerpoint/2010/main" val="14695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42C3E-6191-4C2B-8129-DD95F28545F7}"/>
              </a:ext>
            </a:extLst>
          </p:cNvPr>
          <p:cNvSpPr>
            <a:spLocks noGrp="1"/>
          </p:cNvSpPr>
          <p:nvPr>
            <p:ph type="title"/>
          </p:nvPr>
        </p:nvSpPr>
        <p:spPr/>
        <p:txBody>
          <a:bodyPr/>
          <a:lstStyle/>
          <a:p>
            <a:r>
              <a:rPr lang="zh-CN" altLang="en-US" dirty="0"/>
              <a:t>例</a:t>
            </a:r>
            <a:r>
              <a:rPr lang="en-US" altLang="zh-CN" dirty="0"/>
              <a:t>17</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DB2040-CDD1-4326-8816-5B45B533D153}"/>
                  </a:ext>
                </a:extLst>
              </p:cNvPr>
              <p:cNvSpPr>
                <a:spLocks noGrp="1"/>
              </p:cNvSpPr>
              <p:nvPr>
                <p:ph idx="1"/>
              </p:nvPr>
            </p:nvSpPr>
            <p:spPr/>
            <p:txBody>
              <a:bodyPr/>
              <a:lstStyle/>
              <a:p>
                <a:r>
                  <a:rPr lang="zh-CN" altLang="en-US" dirty="0"/>
                  <a:t>给出一个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的网格，有一些位置是障碍。</a:t>
                </a:r>
              </a:p>
              <a:p>
                <a:r>
                  <a:rPr lang="zh-CN" altLang="en-US" dirty="0"/>
                  <a:t>蛇是一条至少包含两个格子的折线，蛇不能相交，并且蛇的两个端点必须满足在网格的边界上或者相邻即蛇形成环。</a:t>
                </a:r>
              </a:p>
              <a:p>
                <a:r>
                  <a:rPr lang="zh-CN" altLang="en-US" dirty="0"/>
                  <a:t>现在要用一些蛇覆盖网络，要求每个非障碍格子恰好被一条蛇覆盖。同时要求最小化不构成环的蛇的数量。</a:t>
                </a: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≤12</m:t>
                    </m:r>
                  </m:oMath>
                </a14:m>
                <a:endParaRPr lang="en-US" altLang="zh-CN" dirty="0"/>
              </a:p>
            </p:txBody>
          </p:sp>
        </mc:Choice>
        <mc:Fallback xmlns="">
          <p:sp>
            <p:nvSpPr>
              <p:cNvPr id="3" name="内容占位符 2">
                <a:extLst>
                  <a:ext uri="{FF2B5EF4-FFF2-40B4-BE49-F238E27FC236}">
                    <a16:creationId xmlns:a16="http://schemas.microsoft.com/office/drawing/2014/main" id="{C5DB2040-CDD1-4326-8816-5B45B533D153}"/>
                  </a:ext>
                </a:extLst>
              </p:cNvPr>
              <p:cNvSpPr>
                <a:spLocks noGrp="1" noRot="1" noChangeAspect="1" noMove="1" noResize="1" noEditPoints="1" noAdjustHandles="1" noChangeArrowheads="1" noChangeShapeType="1" noTextEdit="1"/>
              </p:cNvSpPr>
              <p:nvPr>
                <p:ph idx="1"/>
              </p:nvPr>
            </p:nvSpPr>
            <p:spPr>
              <a:blipFill>
                <a:blip r:embed="rId2"/>
                <a:stretch>
                  <a:fillRect l="-848" t="-1154" r="-121"/>
                </a:stretch>
              </a:blipFill>
            </p:spPr>
            <p:txBody>
              <a:bodyPr/>
              <a:lstStyle/>
              <a:p>
                <a:r>
                  <a:rPr lang="en-US">
                    <a:noFill/>
                  </a:rPr>
                  <a:t> </a:t>
                </a:r>
              </a:p>
            </p:txBody>
          </p:sp>
        </mc:Fallback>
      </mc:AlternateContent>
    </p:spTree>
    <p:extLst>
      <p:ext uri="{BB962C8B-B14F-4D97-AF65-F5344CB8AC3E}">
        <p14:creationId xmlns:p14="http://schemas.microsoft.com/office/powerpoint/2010/main" val="255339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EEA1E-CF42-4C80-9435-8013768EDA5D}"/>
              </a:ext>
            </a:extLst>
          </p:cNvPr>
          <p:cNvSpPr>
            <a:spLocks noGrp="1"/>
          </p:cNvSpPr>
          <p:nvPr>
            <p:ph type="title"/>
          </p:nvPr>
        </p:nvSpPr>
        <p:spPr/>
        <p:txBody>
          <a:bodyPr/>
          <a:lstStyle/>
          <a:p>
            <a:r>
              <a:rPr lang="zh-CN" altLang="en-US" dirty="0"/>
              <a:t>例</a:t>
            </a:r>
            <a:r>
              <a:rPr lang="en-US" altLang="zh-CN" dirty="0"/>
              <a:t>17</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37D4EA-4043-4203-BD6A-4B4EF3B54AE0}"/>
                  </a:ext>
                </a:extLst>
              </p:cNvPr>
              <p:cNvSpPr>
                <a:spLocks noGrp="1"/>
              </p:cNvSpPr>
              <p:nvPr>
                <p:ph idx="1"/>
              </p:nvPr>
            </p:nvSpPr>
            <p:spPr/>
            <p:txBody>
              <a:bodyPr>
                <a:normAutofit/>
              </a:bodyPr>
              <a:lstStyle/>
              <a:p>
                <a:r>
                  <a:rPr lang="zh-CN" altLang="en-US" dirty="0"/>
                  <a:t>可以发现除了非环的蛇的两端的度数是</a:t>
                </a:r>
                <a:r>
                  <a:rPr lang="en-US" altLang="zh-CN" dirty="0"/>
                  <a:t>1</a:t>
                </a:r>
                <a:r>
                  <a:rPr lang="zh-CN" altLang="en-US" dirty="0"/>
                  <a:t>以外，其他的点的度数都将是</a:t>
                </a:r>
                <a:r>
                  <a:rPr lang="en-US" altLang="zh-CN" dirty="0"/>
                  <a:t>2</a:t>
                </a:r>
                <a:r>
                  <a:rPr lang="zh-CN" altLang="en-US" dirty="0"/>
                  <a:t>。</a:t>
                </a:r>
              </a:p>
              <a:p>
                <a:r>
                  <a:rPr lang="zh-CN" altLang="en-US" dirty="0"/>
                  <a:t>先经典的黑白染色，然后</a:t>
                </a:r>
                <a14:m>
                  <m:oMath xmlns:m="http://schemas.openxmlformats.org/officeDocument/2006/math">
                    <m:r>
                      <a:rPr lang="en-US" altLang="zh-CN" b="0" i="1" smtClean="0">
                        <a:latin typeface="Cambria Math" panose="02040503050406030204" pitchFamily="18" charset="0"/>
                      </a:rPr>
                      <m:t>𝑆</m:t>
                    </m:r>
                  </m:oMath>
                </a14:m>
                <a:r>
                  <a:rPr lang="zh-CN" altLang="en-US" dirty="0"/>
                  <a:t>向白点和黑点向</a:t>
                </a:r>
                <a14:m>
                  <m:oMath xmlns:m="http://schemas.openxmlformats.org/officeDocument/2006/math">
                    <m:r>
                      <a:rPr lang="en-US" altLang="zh-CN" i="1" dirty="0" smtClean="0">
                        <a:latin typeface="Cambria Math" panose="02040503050406030204" pitchFamily="18" charset="0"/>
                      </a:rPr>
                      <m:t>𝑇</m:t>
                    </m:r>
                  </m:oMath>
                </a14:m>
                <a:r>
                  <a:rPr lang="zh-CN" altLang="en-US" dirty="0"/>
                  <a:t>连</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=2)</m:t>
                    </m:r>
                  </m:oMath>
                </a14:m>
                <a:r>
                  <a:rPr lang="zh-CN" altLang="en-US" dirty="0"/>
                  <a:t>的边，表示所有的点度数都应该为</a:t>
                </a:r>
                <a:r>
                  <a:rPr lang="en-US" altLang="zh-CN" dirty="0"/>
                  <a:t>2</a:t>
                </a:r>
                <a:r>
                  <a:rPr lang="zh-CN" altLang="en-US" dirty="0"/>
                  <a:t>。接着白点向相邻黑点连</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=1)</m:t>
                    </m:r>
                  </m:oMath>
                </a14:m>
                <a:r>
                  <a:rPr lang="zh-CN" altLang="en-US" dirty="0"/>
                  <a:t>的边。</a:t>
                </a:r>
              </a:p>
              <a:p>
                <a:r>
                  <a:rPr lang="zh-CN" altLang="en-US" dirty="0"/>
                  <a:t>为了能够表示出非环的蛇，</a:t>
                </a:r>
                <a14:m>
                  <m:oMath xmlns:m="http://schemas.openxmlformats.org/officeDocument/2006/math">
                    <m:r>
                      <a:rPr lang="en-US" altLang="zh-CN" i="1" dirty="0" smtClean="0">
                        <a:latin typeface="Cambria Math" panose="02040503050406030204" pitchFamily="18" charset="0"/>
                      </a:rPr>
                      <m:t>𝑆</m:t>
                    </m:r>
                  </m:oMath>
                </a14:m>
                <a:r>
                  <a:rPr lang="zh-CN" altLang="en-US" dirty="0"/>
                  <a:t>向边界黑点，边界白点向</a:t>
                </a:r>
                <a14:m>
                  <m:oMath xmlns:m="http://schemas.openxmlformats.org/officeDocument/2006/math">
                    <m:r>
                      <a:rPr lang="en-US" altLang="zh-CN" i="1" dirty="0" smtClean="0">
                        <a:latin typeface="Cambria Math" panose="02040503050406030204" pitchFamily="18" charset="0"/>
                      </a:rPr>
                      <m:t>𝑇</m:t>
                    </m:r>
                  </m:oMath>
                </a14:m>
                <a:r>
                  <a:rPr lang="zh-CN" altLang="en-US" dirty="0"/>
                  <a:t>连 </a:t>
                </a:r>
                <a14:m>
                  <m:oMath xmlns:m="http://schemas.openxmlformats.org/officeDocument/2006/math">
                    <m:r>
                      <a:rPr lang="en-US" altLang="zh-CN" i="1" dirty="0" smtClean="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=0,</m:t>
                    </m:r>
                    <m:r>
                      <a:rPr lang="en-US" altLang="zh-CN" i="1" dirty="0">
                        <a:latin typeface="Cambria Math" panose="02040503050406030204" pitchFamily="18" charset="0"/>
                      </a:rPr>
                      <m:t>𝑐</m:t>
                    </m:r>
                    <m:r>
                      <a:rPr lang="en-US" altLang="zh-CN" i="1" dirty="0">
                        <a:latin typeface="Cambria Math" panose="02040503050406030204" pitchFamily="18" charset="0"/>
                      </a:rPr>
                      <m:t>=1,</m:t>
                    </m:r>
                    <m:r>
                      <a:rPr lang="en-US" altLang="zh-CN" i="1" dirty="0">
                        <a:latin typeface="Cambria Math" panose="02040503050406030204" pitchFamily="18" charset="0"/>
                      </a:rPr>
                      <m:t>𝑐𝑜𝑠𝑡</m:t>
                    </m:r>
                    <m:r>
                      <a:rPr lang="en-US" altLang="zh-CN" i="1" dirty="0">
                        <a:latin typeface="Cambria Math" panose="02040503050406030204" pitchFamily="18" charset="0"/>
                      </a:rPr>
                      <m:t>=1)</m:t>
                    </m:r>
                  </m:oMath>
                </a14:m>
                <a:r>
                  <a:rPr lang="zh-CN" altLang="en-US" dirty="0"/>
                  <a:t>的边，若这条边满流则表示直接缺少</a:t>
                </a:r>
                <a:r>
                  <a:rPr lang="en-US" altLang="zh-CN" dirty="0"/>
                  <a:t>1</a:t>
                </a:r>
                <a:r>
                  <a:rPr lang="zh-CN" altLang="en-US" dirty="0"/>
                  <a:t>的度数，也就是这是一个非环蛇的端点。</a:t>
                </a:r>
              </a:p>
              <a:p>
                <a:r>
                  <a:rPr lang="zh-CN" altLang="en-US" dirty="0"/>
                  <a:t>跑最小费用流即可，答案就是费用</a:t>
                </a:r>
                <a:r>
                  <a:rPr lang="en-US" altLang="zh-CN" dirty="0"/>
                  <a:t>/2</a:t>
                </a:r>
                <a:r>
                  <a:rPr lang="zh-CN" altLang="en-US" dirty="0"/>
                  <a:t>。</a:t>
                </a:r>
              </a:p>
              <a:p>
                <a:endParaRPr lang="zh-CN" altLang="en-US" dirty="0"/>
              </a:p>
            </p:txBody>
          </p:sp>
        </mc:Choice>
        <mc:Fallback xmlns="">
          <p:sp>
            <p:nvSpPr>
              <p:cNvPr id="3" name="内容占位符 2">
                <a:extLst>
                  <a:ext uri="{FF2B5EF4-FFF2-40B4-BE49-F238E27FC236}">
                    <a16:creationId xmlns:a16="http://schemas.microsoft.com/office/drawing/2014/main" id="{B537D4EA-4043-4203-BD6A-4B4EF3B54AE0}"/>
                  </a:ext>
                </a:extLst>
              </p:cNvPr>
              <p:cNvSpPr>
                <a:spLocks noGrp="1" noRot="1" noChangeAspect="1" noMove="1" noResize="1" noEditPoints="1" noAdjustHandles="1" noChangeArrowheads="1" noChangeShapeType="1" noTextEdit="1"/>
              </p:cNvSpPr>
              <p:nvPr>
                <p:ph idx="1"/>
              </p:nvPr>
            </p:nvSpPr>
            <p:spPr>
              <a:blipFill>
                <a:blip r:embed="rId2"/>
                <a:stretch>
                  <a:fillRect l="-1043" t="-252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756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BB3843-62CD-46CB-9600-9C6F1B15FA8A}"/>
              </a:ext>
            </a:extLst>
          </p:cNvPr>
          <p:cNvSpPr>
            <a:spLocks noGrp="1"/>
          </p:cNvSpPr>
          <p:nvPr>
            <p:ph type="title"/>
          </p:nvPr>
        </p:nvSpPr>
        <p:spPr/>
        <p:txBody>
          <a:bodyPr/>
          <a:lstStyle/>
          <a:p>
            <a:r>
              <a:rPr lang="zh-CN" altLang="en-US" dirty="0"/>
              <a:t>谢谢大家</a:t>
            </a:r>
          </a:p>
        </p:txBody>
      </p:sp>
      <p:sp>
        <p:nvSpPr>
          <p:cNvPr id="5" name="文本占位符 4">
            <a:extLst>
              <a:ext uri="{FF2B5EF4-FFF2-40B4-BE49-F238E27FC236}">
                <a16:creationId xmlns:a16="http://schemas.microsoft.com/office/drawing/2014/main" id="{B4CB9460-F54C-4142-A593-A4E3FCC744A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650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4A380-6287-4366-A6CE-B6931AB1C593}"/>
              </a:ext>
            </a:extLst>
          </p:cNvPr>
          <p:cNvSpPr>
            <a:spLocks noGrp="1"/>
          </p:cNvSpPr>
          <p:nvPr>
            <p:ph type="title"/>
          </p:nvPr>
        </p:nvSpPr>
        <p:spPr/>
        <p:txBody>
          <a:bodyPr/>
          <a:lstStyle/>
          <a:p>
            <a:r>
              <a:rPr lang="en-US" altLang="zh-CN" dirty="0"/>
              <a:t>Edmonds-Karp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76C6C-C5DA-4C71-AF00-DFA8417FAD9D}"/>
                  </a:ext>
                </a:extLst>
              </p:cNvPr>
              <p:cNvSpPr>
                <a:spLocks noGrp="1"/>
              </p:cNvSpPr>
              <p:nvPr>
                <p:ph idx="1"/>
              </p:nvPr>
            </p:nvSpPr>
            <p:spPr/>
            <p:txBody>
              <a:bodyPr/>
              <a:lstStyle/>
              <a:p>
                <a:r>
                  <a:rPr lang="zh-CN" altLang="en-US" dirty="0"/>
                  <a:t>从</a:t>
                </a:r>
                <a:r>
                  <a:rPr lang="en-US" altLang="zh-CN" dirty="0"/>
                  <a:t>s</a:t>
                </a:r>
                <a:r>
                  <a:rPr lang="zh-CN" altLang="en-US" dirty="0"/>
                  <a:t>到</a:t>
                </a:r>
                <a:r>
                  <a:rPr lang="en-US" altLang="zh-CN" dirty="0"/>
                  <a:t>t</a:t>
                </a:r>
                <a:r>
                  <a:rPr lang="zh-CN" altLang="en-US" dirty="0"/>
                  <a:t>找一条每条边容量非</a:t>
                </a:r>
                <a:r>
                  <a:rPr lang="en-US" altLang="zh-CN" dirty="0"/>
                  <a:t>0</a:t>
                </a:r>
                <a:r>
                  <a:rPr lang="zh-CN" altLang="en-US" dirty="0"/>
                  <a:t>的最短路！</a:t>
                </a:r>
                <a:endParaRPr lang="en-US" altLang="zh-CN" dirty="0"/>
              </a:p>
              <a:p>
                <a:r>
                  <a:rPr lang="zh-CN" altLang="en-US" dirty="0"/>
                  <a:t>流</a:t>
                </a:r>
                <a:r>
                  <a:rPr lang="en-US" altLang="zh-CN" dirty="0"/>
                  <a:t>min{</a:t>
                </a:r>
                <a:r>
                  <a:rPr lang="zh-CN" altLang="en-US" dirty="0"/>
                  <a:t>当前容量</a:t>
                </a:r>
                <a:r>
                  <a:rPr lang="en-US" altLang="zh-CN" dirty="0"/>
                  <a:t>}</a:t>
                </a:r>
                <a:r>
                  <a:rPr lang="zh-CN" altLang="en-US" dirty="0"/>
                  <a:t>这么多！</a:t>
                </a:r>
                <a:endParaRPr lang="en-US" altLang="zh-CN" dirty="0"/>
              </a:p>
              <a:p>
                <a:r>
                  <a:rPr lang="zh-CN" altLang="en-US" dirty="0"/>
                  <a:t>把反向边加上！</a:t>
                </a:r>
                <a:endParaRPr lang="en-US" altLang="zh-CN" dirty="0"/>
              </a:p>
              <a:p>
                <a:r>
                  <a:rPr lang="zh-CN" altLang="en-US" dirty="0"/>
                  <a:t>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5D76C6C-C5DA-4C71-AF00-DFA8417FAD9D}"/>
                  </a:ext>
                </a:extLst>
              </p:cNvPr>
              <p:cNvSpPr>
                <a:spLocks noGrp="1" noRot="1" noChangeAspect="1" noMove="1" noResize="1" noEditPoints="1" noAdjustHandles="1" noChangeArrowheads="1" noChangeShapeType="1" noTextEdit="1"/>
              </p:cNvSpPr>
              <p:nvPr>
                <p:ph idx="1"/>
              </p:nvPr>
            </p:nvSpPr>
            <p:spPr>
              <a:blipFill>
                <a:blip r:embed="rId2"/>
                <a:stretch>
                  <a:fillRect l="-848" t="-1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0123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FE2A5-DEF3-4C2C-B76A-863CAA9039DC}"/>
              </a:ext>
            </a:extLst>
          </p:cNvPr>
          <p:cNvSpPr>
            <a:spLocks noGrp="1"/>
          </p:cNvSpPr>
          <p:nvPr>
            <p:ph type="title"/>
          </p:nvPr>
        </p:nvSpPr>
        <p:spPr/>
        <p:txBody>
          <a:bodyPr/>
          <a:lstStyle/>
          <a:p>
            <a:r>
              <a:rPr lang="en-US" altLang="zh-CN" dirty="0" err="1"/>
              <a:t>Dinic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6CFCEE-35A4-4D2C-93E1-77F6E743B093}"/>
                  </a:ext>
                </a:extLst>
              </p:cNvPr>
              <p:cNvSpPr>
                <a:spLocks noGrp="1"/>
              </p:cNvSpPr>
              <p:nvPr>
                <p:ph idx="1"/>
              </p:nvPr>
            </p:nvSpPr>
            <p:spPr/>
            <p:txBody>
              <a:bodyPr/>
              <a:lstStyle/>
              <a:p>
                <a:r>
                  <a:rPr lang="zh-CN" altLang="en-US" dirty="0"/>
                  <a:t>将图按照从</a:t>
                </a:r>
                <a:r>
                  <a:rPr lang="en-US" altLang="zh-CN" dirty="0"/>
                  <a:t>s</a:t>
                </a:r>
                <a:r>
                  <a:rPr lang="zh-CN" altLang="en-US" dirty="0"/>
                  <a:t>开始的最短路分层，接下来使用</a:t>
                </a:r>
                <a:r>
                  <a:rPr lang="en-US" altLang="zh-CN" dirty="0" err="1"/>
                  <a:t>dfs</a:t>
                </a:r>
                <a:r>
                  <a:rPr lang="zh-CN" altLang="en-US" dirty="0"/>
                  <a:t>在这个</a:t>
                </a:r>
                <a:r>
                  <a:rPr lang="en-US" altLang="zh-CN" dirty="0" err="1"/>
                  <a:t>dag</a:t>
                </a:r>
                <a:r>
                  <a:rPr lang="zh-CN" altLang="en-US" dirty="0"/>
                  <a:t>上流。</a:t>
                </a:r>
                <a:endParaRPr lang="en-US" altLang="zh-CN" dirty="0"/>
              </a:p>
              <a:p>
                <a:r>
                  <a:rPr lang="zh-CN" altLang="en-US" dirty="0"/>
                  <a:t>当前弧优化。</a:t>
                </a:r>
                <a:endParaRPr lang="en-US" altLang="zh-CN" dirty="0"/>
              </a:p>
              <a:p>
                <a:r>
                  <a:rPr lang="zh-CN" altLang="en-US" dirty="0"/>
                  <a:t>时间复杂度是</a:t>
                </a:r>
                <a:r>
                  <a:rPr lang="en-US" altLang="zh-CN"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306CFCEE-35A4-4D2C-93E1-77F6E743B093}"/>
                  </a:ext>
                </a:extLst>
              </p:cNvPr>
              <p:cNvSpPr>
                <a:spLocks noGrp="1" noRot="1" noChangeAspect="1" noMove="1" noResize="1" noEditPoints="1" noAdjustHandles="1" noChangeArrowheads="1" noChangeShapeType="1" noTextEdit="1"/>
              </p:cNvSpPr>
              <p:nvPr>
                <p:ph idx="1"/>
              </p:nvPr>
            </p:nvSpPr>
            <p:spPr>
              <a:blipFill>
                <a:blip r:embed="rId2"/>
                <a:stretch>
                  <a:fillRect l="-848" t="-115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8C2F222-DE28-4016-9362-ACA446B602E1}"/>
              </a:ext>
            </a:extLst>
          </p:cNvPr>
          <p:cNvPicPr>
            <a:picLocks noChangeAspect="1"/>
          </p:cNvPicPr>
          <p:nvPr/>
        </p:nvPicPr>
        <p:blipFill>
          <a:blip r:embed="rId3"/>
          <a:stretch>
            <a:fillRect/>
          </a:stretch>
        </p:blipFill>
        <p:spPr>
          <a:xfrm>
            <a:off x="5299362" y="2182019"/>
            <a:ext cx="6437121" cy="4371181"/>
          </a:xfrm>
          <a:prstGeom prst="rect">
            <a:avLst/>
          </a:prstGeom>
        </p:spPr>
      </p:pic>
    </p:spTree>
    <p:extLst>
      <p:ext uri="{BB962C8B-B14F-4D97-AF65-F5344CB8AC3E}">
        <p14:creationId xmlns:p14="http://schemas.microsoft.com/office/powerpoint/2010/main" val="908852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FE2A5-DEF3-4C2C-B76A-863CAA9039DC}"/>
              </a:ext>
            </a:extLst>
          </p:cNvPr>
          <p:cNvSpPr>
            <a:spLocks noGrp="1"/>
          </p:cNvSpPr>
          <p:nvPr>
            <p:ph type="title"/>
          </p:nvPr>
        </p:nvSpPr>
        <p:spPr/>
        <p:txBody>
          <a:bodyPr/>
          <a:lstStyle/>
          <a:p>
            <a:r>
              <a:rPr lang="en-US" altLang="zh-CN" dirty="0" err="1"/>
              <a:t>Dinic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6CFCEE-35A4-4D2C-93E1-77F6E743B093}"/>
                  </a:ext>
                </a:extLst>
              </p:cNvPr>
              <p:cNvSpPr>
                <a:spLocks noGrp="1"/>
              </p:cNvSpPr>
              <p:nvPr>
                <p:ph idx="1"/>
              </p:nvPr>
            </p:nvSpPr>
            <p:spPr/>
            <p:txBody>
              <a:bodyPr/>
              <a:lstStyle/>
              <a:p>
                <a:r>
                  <a:rPr lang="en-US" altLang="zh-CN" dirty="0"/>
                  <a:t>Dinic</a:t>
                </a:r>
                <a:r>
                  <a:rPr lang="zh-CN" altLang="en-US" dirty="0"/>
                  <a:t>的复杂度比较玄学，在大部分情况下都远远好于表面上的这一复杂度，我们举两个比较为人熟知的例子。</a:t>
                </a:r>
                <a:endParaRPr lang="en-US" altLang="zh-CN" dirty="0"/>
              </a:p>
              <a:p>
                <a:pPr lvl="1"/>
                <a:r>
                  <a:rPr lang="zh-CN" altLang="en-US" dirty="0"/>
                  <a:t>如果容量只有</a:t>
                </a:r>
                <a:r>
                  <a:rPr lang="en-US" altLang="zh-CN" dirty="0"/>
                  <a:t>1</a:t>
                </a:r>
                <a:r>
                  <a:rPr lang="zh-CN" altLang="en-US" dirty="0"/>
                  <a:t>，时间复杂度不超过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e>
                            </m:d>
                          </m:e>
                        </m:func>
                        <m:r>
                          <a:rPr lang="en-US" altLang="zh-CN" b="0" i="1" smtClean="0">
                            <a:latin typeface="Cambria Math" panose="02040503050406030204" pitchFamily="18" charset="0"/>
                          </a:rPr>
                          <m:t>𝑚</m:t>
                        </m:r>
                      </m:e>
                    </m:d>
                    <m:r>
                      <a:rPr lang="zh-CN" altLang="en-US" i="1">
                        <a:latin typeface="Cambria Math" panose="02040503050406030204" pitchFamily="18" charset="0"/>
                      </a:rPr>
                      <m:t>。</m:t>
                    </m:r>
                  </m:oMath>
                </a14:m>
                <a:endParaRPr lang="en-US" altLang="zh-CN" dirty="0"/>
              </a:p>
              <a:p>
                <a:pPr lvl="1"/>
                <a:r>
                  <a:rPr lang="zh-CN" altLang="en-US" dirty="0"/>
                  <a:t>如果除源点和汇点外，每个点只有一条容量为</a:t>
                </a:r>
                <a:r>
                  <a:rPr lang="en-US" altLang="zh-CN" dirty="0"/>
                  <a:t>1</a:t>
                </a:r>
                <a:r>
                  <a:rPr lang="zh-CN" altLang="en-US" dirty="0"/>
                  <a:t>的入边或只有一条容量为</a:t>
                </a:r>
                <a:r>
                  <a:rPr lang="en-US" altLang="zh-CN" dirty="0"/>
                  <a:t>1</a:t>
                </a:r>
                <a:r>
                  <a:rPr lang="zh-CN" altLang="en-US" dirty="0"/>
                  <a:t>的出边，那么时间复杂度不超过</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𝑚</m:t>
                        </m:r>
                      </m:e>
                    </m:d>
                  </m:oMath>
                </a14:m>
                <a:r>
                  <a:rPr lang="zh-CN" altLang="en-US" dirty="0"/>
                  <a:t>。</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306CFCEE-35A4-4D2C-93E1-77F6E743B093}"/>
                  </a:ext>
                </a:extLst>
              </p:cNvPr>
              <p:cNvSpPr>
                <a:spLocks noGrp="1" noRot="1" noChangeAspect="1" noMove="1" noResize="1" noEditPoints="1" noAdjustHandles="1" noChangeArrowheads="1" noChangeShapeType="1" noTextEdit="1"/>
              </p:cNvSpPr>
              <p:nvPr>
                <p:ph idx="1"/>
              </p:nvPr>
            </p:nvSpPr>
            <p:spPr>
              <a:blipFill>
                <a:blip r:embed="rId2"/>
                <a:stretch>
                  <a:fillRect l="-848" t="-1154" r="-1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8825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881F4-5608-4C24-83F3-573B6A62DB41}"/>
              </a:ext>
            </a:extLst>
          </p:cNvPr>
          <p:cNvSpPr>
            <a:spLocks noGrp="1"/>
          </p:cNvSpPr>
          <p:nvPr>
            <p:ph type="title"/>
          </p:nvPr>
        </p:nvSpPr>
        <p:spPr/>
        <p:txBody>
          <a:bodyPr/>
          <a:lstStyle/>
          <a:p>
            <a:r>
              <a:rPr lang="en-US" altLang="zh-CN" dirty="0"/>
              <a:t>Successive Shortest Path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D704AF-A650-4D57-A9BC-19A60B1005F1}"/>
                  </a:ext>
                </a:extLst>
              </p:cNvPr>
              <p:cNvSpPr>
                <a:spLocks noGrp="1"/>
              </p:cNvSpPr>
              <p:nvPr>
                <p:ph idx="1"/>
              </p:nvPr>
            </p:nvSpPr>
            <p:spPr/>
            <p:txBody>
              <a:bodyPr/>
              <a:lstStyle/>
              <a:p>
                <a:r>
                  <a:rPr lang="zh-CN" altLang="en-US" dirty="0"/>
                  <a:t>最小费用最大流。</a:t>
                </a:r>
                <a:endParaRPr lang="en-US" altLang="zh-CN" dirty="0"/>
              </a:p>
              <a:p>
                <a:r>
                  <a:rPr lang="zh-CN" altLang="en-US" dirty="0"/>
                  <a:t>从</a:t>
                </a:r>
                <a:r>
                  <a:rPr lang="en-US" altLang="zh-CN" dirty="0"/>
                  <a:t>s</a:t>
                </a:r>
                <a:r>
                  <a:rPr lang="zh-CN" altLang="en-US" dirty="0"/>
                  <a:t>到</a:t>
                </a:r>
                <a:r>
                  <a:rPr lang="en-US" altLang="zh-CN" dirty="0"/>
                  <a:t>t</a:t>
                </a:r>
                <a:r>
                  <a:rPr lang="zh-CN" altLang="en-US" dirty="0"/>
                  <a:t>找一条每条边容量非</a:t>
                </a:r>
                <a:r>
                  <a:rPr lang="en-US" altLang="zh-CN" dirty="0"/>
                  <a:t>0</a:t>
                </a:r>
                <a:r>
                  <a:rPr lang="zh-CN" altLang="en-US" dirty="0"/>
                  <a:t>的最短路，</a:t>
                </a:r>
                <a:r>
                  <a:rPr lang="en-US" altLang="zh-CN" dirty="0"/>
                  <a:t>SPFA</a:t>
                </a:r>
                <a:r>
                  <a:rPr lang="zh-CN" altLang="en-US" dirty="0"/>
                  <a:t>。</a:t>
                </a:r>
                <a:endParaRPr lang="en-US" altLang="zh-CN" dirty="0"/>
              </a:p>
              <a:p>
                <a:r>
                  <a:rPr lang="zh-CN" altLang="en-US" dirty="0"/>
                  <a:t>流</a:t>
                </a:r>
                <a:r>
                  <a:rPr lang="en-US" altLang="zh-CN" dirty="0"/>
                  <a:t>min{</a:t>
                </a:r>
                <a:r>
                  <a:rPr lang="zh-CN" altLang="en-US" dirty="0"/>
                  <a:t>当前容量</a:t>
                </a:r>
                <a:r>
                  <a:rPr lang="en-US" altLang="zh-CN" dirty="0"/>
                  <a:t>}</a:t>
                </a:r>
                <a:r>
                  <a:rPr lang="zh-CN" altLang="en-US" dirty="0"/>
                  <a:t>这么多！</a:t>
                </a:r>
                <a:endParaRPr lang="en-US" altLang="zh-CN" dirty="0"/>
              </a:p>
              <a:p>
                <a:r>
                  <a:rPr lang="zh-CN" altLang="en-US" dirty="0"/>
                  <a:t>把反向边加上！</a:t>
                </a:r>
                <a:endParaRPr lang="en-US" altLang="zh-CN" dirty="0"/>
              </a:p>
              <a:p>
                <a:r>
                  <a:rPr lang="zh-CN" altLang="en-US" dirty="0"/>
                  <a:t>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𝑆𝑃𝐹𝐴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oMath>
                </a14:m>
                <a:r>
                  <a:rPr lang="zh-CN" altLang="en-US" dirty="0"/>
                  <a:t>，其中</a:t>
                </a:r>
                <a14:m>
                  <m:oMath xmlns:m="http://schemas.openxmlformats.org/officeDocument/2006/math">
                    <m:r>
                      <a:rPr lang="en-US" altLang="zh-CN" b="0" i="1" dirty="0" smtClean="0">
                        <a:latin typeface="Cambria Math" panose="02040503050406030204" pitchFamily="18" charset="0"/>
                      </a:rPr>
                      <m:t>𝑓</m:t>
                    </m:r>
                    <m:r>
                      <a:rPr lang="zh-CN" altLang="en-US" i="1" dirty="0">
                        <a:latin typeface="Cambria Math" panose="02040503050406030204" pitchFamily="18" charset="0"/>
                      </a:rPr>
                      <m:t>是</m:t>
                    </m:r>
                  </m:oMath>
                </a14:m>
                <a:r>
                  <a:rPr lang="zh-CN" altLang="en-US" dirty="0"/>
                  <a:t>流量。</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CD704AF-A650-4D57-A9BC-19A60B1005F1}"/>
                  </a:ext>
                </a:extLst>
              </p:cNvPr>
              <p:cNvSpPr>
                <a:spLocks noGrp="1" noRot="1" noChangeAspect="1" noMove="1" noResize="1" noEditPoints="1" noAdjustHandles="1" noChangeArrowheads="1" noChangeShapeType="1" noTextEdit="1"/>
              </p:cNvSpPr>
              <p:nvPr>
                <p:ph idx="1"/>
              </p:nvPr>
            </p:nvSpPr>
            <p:spPr>
              <a:blipFill>
                <a:blip r:embed="rId2"/>
                <a:stretch>
                  <a:fillRect l="-848" t="-1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8486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28_TF03431377" id="{F905887C-0BAF-4072-9E9C-D973DFA3C32B}" vid="{BADEEABA-7C18-415B-9EF8-856F7990EB74}"/>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自然演示，插画式风景设计方案（宽屏）</Template>
  <TotalTime>7498</TotalTime>
  <Words>6131</Words>
  <Application>Microsoft Office PowerPoint</Application>
  <PresentationFormat>Widescreen</PresentationFormat>
  <Paragraphs>237</Paragraphs>
  <Slides>58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Salesforce Sans</vt:lpstr>
      <vt:lpstr>微软雅黑</vt:lpstr>
      <vt:lpstr>Arial</vt:lpstr>
      <vt:lpstr>Cambria Math</vt:lpstr>
      <vt:lpstr>自然插图 16x9</vt:lpstr>
      <vt:lpstr>网络流</vt:lpstr>
      <vt:lpstr>什么是最大流？</vt:lpstr>
      <vt:lpstr>什么是最小费用流？</vt:lpstr>
      <vt:lpstr>什么是最小费用流？</vt:lpstr>
      <vt:lpstr>Ford-Fulkerson</vt:lpstr>
      <vt:lpstr>Edmonds-Karp</vt:lpstr>
      <vt:lpstr>Dinic</vt:lpstr>
      <vt:lpstr>Dinic</vt:lpstr>
      <vt:lpstr>Successive Shortest Path</vt:lpstr>
      <vt:lpstr>最大流最小割定理</vt:lpstr>
      <vt:lpstr>最大流最小割定理</vt:lpstr>
      <vt:lpstr>关于网络流的复杂度</vt:lpstr>
      <vt:lpstr>Paradox</vt:lpstr>
      <vt:lpstr>带上下界网络流</vt:lpstr>
      <vt:lpstr>无源汇可行流</vt:lpstr>
      <vt:lpstr>无源汇可行流</vt:lpstr>
      <vt:lpstr>无源汇可行流</vt:lpstr>
      <vt:lpstr>无源汇可行流</vt:lpstr>
      <vt:lpstr>无源汇可行流</vt:lpstr>
      <vt:lpstr>有源汇可行流</vt:lpstr>
      <vt:lpstr>有源汇最大流</vt:lpstr>
      <vt:lpstr>有源汇最小流</vt:lpstr>
      <vt:lpstr>例0</vt:lpstr>
      <vt:lpstr>例0</vt:lpstr>
      <vt:lpstr>例1</vt:lpstr>
      <vt:lpstr>例1</vt:lpstr>
      <vt:lpstr>例2</vt:lpstr>
      <vt:lpstr>例2</vt:lpstr>
      <vt:lpstr>例3</vt:lpstr>
      <vt:lpstr>例3</vt:lpstr>
      <vt:lpstr>例4</vt:lpstr>
      <vt:lpstr>例4</vt:lpstr>
      <vt:lpstr>例5</vt:lpstr>
      <vt:lpstr>例5</vt:lpstr>
      <vt:lpstr>例6</vt:lpstr>
      <vt:lpstr>例6</vt:lpstr>
      <vt:lpstr>例7</vt:lpstr>
      <vt:lpstr>例7</vt:lpstr>
      <vt:lpstr>例8</vt:lpstr>
      <vt:lpstr>例8</vt:lpstr>
      <vt:lpstr>例9</vt:lpstr>
      <vt:lpstr>例9</vt:lpstr>
      <vt:lpstr>例10</vt:lpstr>
      <vt:lpstr>例10</vt:lpstr>
      <vt:lpstr>例11</vt:lpstr>
      <vt:lpstr>例11</vt:lpstr>
      <vt:lpstr>例12</vt:lpstr>
      <vt:lpstr>例12</vt:lpstr>
      <vt:lpstr>例13</vt:lpstr>
      <vt:lpstr>例13</vt:lpstr>
      <vt:lpstr>对偶</vt:lpstr>
      <vt:lpstr>例14</vt:lpstr>
      <vt:lpstr>例14</vt:lpstr>
      <vt:lpstr>例15</vt:lpstr>
      <vt:lpstr>例15</vt:lpstr>
      <vt:lpstr>例17</vt:lpstr>
      <vt:lpstr>例17</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字符串基础</dc:title>
  <dc:creator>钟 子谦</dc:creator>
  <cp:lastModifiedBy>钟 子谦</cp:lastModifiedBy>
  <cp:revision>191</cp:revision>
  <dcterms:created xsi:type="dcterms:W3CDTF">2020-07-29T01:54:09Z</dcterms:created>
  <dcterms:modified xsi:type="dcterms:W3CDTF">2023-07-25T03:21:55Z</dcterms:modified>
</cp:coreProperties>
</file>