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embeddedFontLst>
    <p:embeddedFont>
      <p:font typeface="Corbel" panose="020B0503020204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1705d02a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1705d02a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1705d02ab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1705d02ab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1705d02a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1705d02a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705d02ab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1705d02ab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3c59dced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3c59dced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3c59dce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3c59dce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c59dced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c59dced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3c59dced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3c59dced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3c59dced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3c59dced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3c59dced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3c59dced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c59dced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c59dced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3c59dced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3c59dced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7590a80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7590a80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7590a80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7590a80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7590a80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7590a80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7590a80a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7590a80a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7590a80a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7590a80a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7590a80a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7590a80a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7590a80a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7590a80a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7590a80a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7590a80a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7590a80a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7590a80a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7590a80a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7590a80a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7590a80a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7590a80a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7590a80a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7590a80a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7590a80a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7590a80a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7590a80a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7590a80a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747f8bc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747f8bc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1705d02a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1705d02a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1705d02a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1705d02a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1705d02a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1705d02a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U.S. Accidents 	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3200">
                <a:latin typeface="Arial"/>
                <a:ea typeface="Arial"/>
                <a:cs typeface="Arial"/>
                <a:sym typeface="Arial"/>
              </a:rPr>
              <a:t>A Countrywide Traffic Accident Dataset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Joshua Yu, Anirudh Putrevu, Junda Zhang, Stephen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Data after </a:t>
            </a:r>
            <a:r>
              <a:rPr lang="en-US" dirty="0">
                <a:solidFill>
                  <a:schemeClr val="lt1"/>
                </a:solidFill>
                <a:latin typeface="+mj-lt"/>
              </a:rPr>
              <a:t>Manipulation</a:t>
            </a:r>
            <a:endParaRPr dirty="0">
              <a:latin typeface="+mj-lt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4050"/>
            <a:ext cx="12192001" cy="10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Zip Code level Chart</a:t>
            </a:r>
            <a:endParaRPr dirty="0">
              <a:latin typeface="+mj-lt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00" y="613949"/>
            <a:ext cx="7662750" cy="53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Random Forest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(Selecting 6 best predictors)</a:t>
            </a:r>
            <a:endParaRPr sz="2000" dirty="0">
              <a:latin typeface="+mj-lt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074" y="645775"/>
            <a:ext cx="7943399" cy="55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073" y="795833"/>
            <a:ext cx="10350452" cy="55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Test Models</a:t>
            </a:r>
            <a:endParaRPr dirty="0">
              <a:latin typeface="+mj-lt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3721275" y="2354125"/>
            <a:ext cx="7315200" cy="1731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 sz="1600" dirty="0" err="1">
                <a:latin typeface="+mj-lt"/>
              </a:rPr>
              <a:t>multinom</a:t>
            </a:r>
            <a:r>
              <a:rPr lang="en-US" sz="1600" dirty="0">
                <a:latin typeface="+mj-lt"/>
              </a:rPr>
              <a:t>(Severity~ Pressure.in. + </a:t>
            </a:r>
            <a:r>
              <a:rPr lang="en-US" sz="1600" dirty="0" err="1">
                <a:latin typeface="+mj-lt"/>
              </a:rPr>
              <a:t>Wind_Chill.F</a:t>
            </a:r>
            <a:r>
              <a:rPr lang="en-US" sz="1600" dirty="0">
                <a:latin typeface="+mj-lt"/>
              </a:rPr>
              <a:t>. + Side + Humidity... + </a:t>
            </a:r>
            <a:r>
              <a:rPr lang="en-US" sz="1600" dirty="0" err="1">
                <a:latin typeface="+mj-lt"/>
              </a:rPr>
              <a:t>Temperature.F</a:t>
            </a:r>
            <a:r>
              <a:rPr lang="en-US" sz="1600" dirty="0">
                <a:latin typeface="+mj-lt"/>
              </a:rPr>
              <a:t>. + </a:t>
            </a:r>
            <a:r>
              <a:rPr lang="en-US" sz="1600" dirty="0" err="1">
                <a:latin typeface="+mj-lt"/>
              </a:rPr>
              <a:t>Wind_Speed.mph</a:t>
            </a:r>
            <a:r>
              <a:rPr lang="en-US" sz="1600" dirty="0">
                <a:latin typeface="+mj-lt"/>
              </a:rPr>
              <a:t>. + </a:t>
            </a:r>
            <a:r>
              <a:rPr lang="en-US" sz="1600" dirty="0" err="1">
                <a:latin typeface="+mj-lt"/>
              </a:rPr>
              <a:t>Time.Interval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Timezone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Zipcode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Visibility.mi</a:t>
            </a:r>
            <a:r>
              <a:rPr lang="en-US" sz="1600" dirty="0">
                <a:latin typeface="+mj-lt"/>
              </a:rPr>
              <a:t>., </a:t>
            </a:r>
            <a:r>
              <a:rPr lang="en-US" sz="1600" dirty="0" err="1">
                <a:latin typeface="+mj-lt"/>
              </a:rPr>
              <a:t>US_Accidents</a:t>
            </a:r>
            <a:r>
              <a:rPr lang="en-US" sz="1600" dirty="0">
                <a:latin typeface="+mj-lt"/>
              </a:rPr>
              <a:t>)</a:t>
            </a:r>
            <a:endParaRPr sz="1600"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+mj-lt"/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en-US" sz="1600" dirty="0" err="1">
                <a:latin typeface="+mj-lt"/>
              </a:rPr>
              <a:t>polr</a:t>
            </a:r>
            <a:r>
              <a:rPr lang="en-US" sz="1600" dirty="0">
                <a:latin typeface="+mj-lt"/>
              </a:rPr>
              <a:t>(Severity ~  Pressure.in. + </a:t>
            </a:r>
            <a:r>
              <a:rPr lang="en-US" sz="1600" dirty="0" err="1">
                <a:latin typeface="+mj-lt"/>
              </a:rPr>
              <a:t>Wind_Chill.F</a:t>
            </a:r>
            <a:r>
              <a:rPr lang="en-US" sz="1600" dirty="0">
                <a:latin typeface="+mj-lt"/>
              </a:rPr>
              <a:t>. + Side + Humidity... + </a:t>
            </a:r>
            <a:r>
              <a:rPr lang="en-US" sz="1600" dirty="0" err="1">
                <a:latin typeface="+mj-lt"/>
              </a:rPr>
              <a:t>Temperature.F</a:t>
            </a:r>
            <a:r>
              <a:rPr lang="en-US" sz="1600" dirty="0">
                <a:latin typeface="+mj-lt"/>
              </a:rPr>
              <a:t>. + </a:t>
            </a:r>
            <a:r>
              <a:rPr lang="en-US" sz="1600" dirty="0" err="1">
                <a:latin typeface="+mj-lt"/>
              </a:rPr>
              <a:t>Wind_Speed.mph</a:t>
            </a:r>
            <a:r>
              <a:rPr lang="en-US" sz="1600" dirty="0">
                <a:latin typeface="+mj-lt"/>
              </a:rPr>
              <a:t>. + </a:t>
            </a:r>
            <a:r>
              <a:rPr lang="en-US" sz="1600" dirty="0" err="1">
                <a:latin typeface="+mj-lt"/>
              </a:rPr>
              <a:t>Time.Interval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Timezone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Zipcode</a:t>
            </a:r>
            <a:r>
              <a:rPr lang="en-US" sz="1600" dirty="0">
                <a:latin typeface="+mj-lt"/>
              </a:rPr>
              <a:t> + </a:t>
            </a:r>
            <a:r>
              <a:rPr lang="en-US" sz="1600" dirty="0" err="1">
                <a:latin typeface="+mj-lt"/>
              </a:rPr>
              <a:t>Visibility.mi</a:t>
            </a:r>
            <a:r>
              <a:rPr lang="en-US" sz="1600" dirty="0">
                <a:latin typeface="+mj-lt"/>
              </a:rPr>
              <a:t>., Hess=TRUE)</a:t>
            </a:r>
            <a:endParaRPr sz="1600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Challenges &amp; Caveats</a:t>
            </a:r>
            <a:endParaRPr dirty="0">
              <a:latin typeface="+mj-lt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19" y="1191025"/>
            <a:ext cx="733425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+mj-lt"/>
              </a:rPr>
              <a:t>Challenges &amp; Caveats</a:t>
            </a:r>
            <a:endParaRPr dirty="0">
              <a:latin typeface="+mj-lt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394" y="1227950"/>
            <a:ext cx="739140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GLM Model</a:t>
            </a:r>
            <a:endParaRPr dirty="0">
              <a:latin typeface="+mj-lt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+mj-lt"/>
              </a:rPr>
              <a:t>g2 &lt;- </a:t>
            </a:r>
            <a:r>
              <a:rPr lang="en-US" dirty="0" err="1">
                <a:latin typeface="+mj-lt"/>
              </a:rPr>
              <a:t>glm</a:t>
            </a:r>
            <a:r>
              <a:rPr lang="en-US" dirty="0">
                <a:latin typeface="+mj-lt"/>
              </a:rPr>
              <a:t>(Severity ~ Pressure.in. + </a:t>
            </a:r>
            <a:r>
              <a:rPr lang="en-US" dirty="0" err="1">
                <a:latin typeface="+mj-lt"/>
              </a:rPr>
              <a:t>Wind_Chill.F</a:t>
            </a:r>
            <a:r>
              <a:rPr lang="en-US" dirty="0">
                <a:latin typeface="+mj-lt"/>
              </a:rPr>
              <a:t>. + Side + Humidity... + </a:t>
            </a:r>
            <a:r>
              <a:rPr lang="en-US" dirty="0" err="1">
                <a:latin typeface="+mj-lt"/>
              </a:rPr>
              <a:t>Temperature.F</a:t>
            </a:r>
            <a:r>
              <a:rPr lang="en-US" dirty="0">
                <a:latin typeface="+mj-lt"/>
              </a:rPr>
              <a:t>. + </a:t>
            </a:r>
            <a:r>
              <a:rPr lang="en-US" dirty="0" err="1">
                <a:latin typeface="+mj-lt"/>
              </a:rPr>
              <a:t>Wind_Speed.mph</a:t>
            </a:r>
            <a:r>
              <a:rPr lang="en-US" dirty="0">
                <a:latin typeface="+mj-lt"/>
              </a:rPr>
              <a:t>. + </a:t>
            </a:r>
            <a:r>
              <a:rPr lang="en-US" dirty="0" err="1">
                <a:latin typeface="+mj-lt"/>
              </a:rPr>
              <a:t>Time.Interval</a:t>
            </a:r>
            <a:r>
              <a:rPr lang="en-US" dirty="0">
                <a:latin typeface="+mj-lt"/>
              </a:rPr>
              <a:t> + </a:t>
            </a:r>
            <a:r>
              <a:rPr lang="en-US" dirty="0" err="1">
                <a:latin typeface="+mj-lt"/>
              </a:rPr>
              <a:t>Timezone</a:t>
            </a:r>
            <a:r>
              <a:rPr lang="en-US" dirty="0">
                <a:latin typeface="+mj-lt"/>
              </a:rPr>
              <a:t> + </a:t>
            </a:r>
            <a:r>
              <a:rPr lang="en-US" dirty="0" err="1">
                <a:latin typeface="+mj-lt"/>
              </a:rPr>
              <a:t>Zipcode</a:t>
            </a:r>
            <a:r>
              <a:rPr lang="en-US" dirty="0">
                <a:latin typeface="+mj-lt"/>
              </a:rPr>
              <a:t> + </a:t>
            </a:r>
            <a:r>
              <a:rPr lang="en-US" dirty="0" err="1">
                <a:latin typeface="+mj-lt"/>
              </a:rPr>
              <a:t>Visibility.mi</a:t>
            </a:r>
            <a:r>
              <a:rPr lang="en-US" dirty="0">
                <a:latin typeface="+mj-lt"/>
              </a:rPr>
              <a:t>. ,family=binomial(link='logit'), data = </a:t>
            </a:r>
            <a:r>
              <a:rPr lang="en-US" dirty="0" err="1">
                <a:latin typeface="+mj-lt"/>
              </a:rPr>
              <a:t>US_Accidents</a:t>
            </a:r>
            <a:r>
              <a:rPr lang="en-US" dirty="0">
                <a:latin typeface="+mj-lt"/>
              </a:rPr>
              <a:t>)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Summary of GLM</a:t>
            </a:r>
            <a:endParaRPr dirty="0">
              <a:latin typeface="+mj-lt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00" y="617475"/>
            <a:ext cx="5099050" cy="48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269" y="5724925"/>
            <a:ext cx="71437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Plots</a:t>
            </a:r>
            <a:endParaRPr dirty="0">
              <a:latin typeface="+mj-lt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448" y="744475"/>
            <a:ext cx="4521526" cy="27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600" y="3700275"/>
            <a:ext cx="4689300" cy="28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Raw Data Explanation </a:t>
            </a:r>
            <a:endParaRPr lang="en-US" dirty="0">
              <a:ea typeface="Arial"/>
              <a:cs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Scrubbing the Data </a:t>
            </a:r>
            <a:endParaRPr lang="en-US" dirty="0">
              <a:ea typeface="Arial"/>
              <a:cs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Statistical Models Employed </a:t>
            </a:r>
            <a:endParaRPr lang="en-US" dirty="0">
              <a:ea typeface="Arial"/>
              <a:cs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rbel"/>
              <a:buAutoNum type="arabicPeriod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Discussion on Plots</a:t>
            </a:r>
            <a:endParaRPr dirty="0"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Stepwise Model</a:t>
            </a:r>
            <a:endParaRPr dirty="0">
              <a:latin typeface="+mj-lt"/>
            </a:endParaRPr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3829800" y="868651"/>
            <a:ext cx="7315200" cy="91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g2.step &lt;- step(g2)</a:t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094" y="592052"/>
            <a:ext cx="4438156" cy="434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075" y="5214500"/>
            <a:ext cx="6194200" cy="56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233194" y="1128462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Anova</a:t>
            </a:r>
            <a:endParaRPr dirty="0">
              <a:latin typeface="+mj-lt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44" y="2357913"/>
            <a:ext cx="61245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Improving on Our Original Model</a:t>
            </a:r>
            <a:endParaRPr dirty="0">
              <a:latin typeface="+mj-lt"/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Take </a:t>
            </a:r>
            <a:r>
              <a:rPr lang="en-US" dirty="0" err="1">
                <a:latin typeface="+mj-lt"/>
              </a:rPr>
              <a:t>aways</a:t>
            </a:r>
            <a:r>
              <a:rPr lang="en-US" dirty="0">
                <a:latin typeface="+mj-lt"/>
              </a:rPr>
              <a:t> from prev. model g2: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Wind chill and temperature are correlated 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>
                <a:latin typeface="+mj-lt"/>
              </a:rPr>
              <a:t>Zipcodelevels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timediff_min</a:t>
            </a:r>
            <a:r>
              <a:rPr lang="en-US" dirty="0">
                <a:latin typeface="+mj-lt"/>
              </a:rPr>
              <a:t>  variable introduced 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McFadden r-sq is low </a:t>
            </a:r>
            <a:r>
              <a:rPr lang="en-US" dirty="0" err="1">
                <a:latin typeface="+mj-lt"/>
              </a:rPr>
              <a:t>i.e</a:t>
            </a:r>
            <a:r>
              <a:rPr lang="en-US" dirty="0">
                <a:latin typeface="+mj-lt"/>
              </a:rPr>
              <a:t> =  0.09 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Test out newer models </a:t>
            </a:r>
            <a:endParaRPr dirty="0">
              <a:latin typeface="+mj-l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New model analysis: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stepwise regression and </a:t>
            </a:r>
            <a:r>
              <a:rPr lang="en-US" dirty="0" err="1">
                <a:latin typeface="+mj-lt"/>
              </a:rPr>
              <a:t>anova</a:t>
            </a:r>
            <a:r>
              <a:rPr lang="en-US" dirty="0">
                <a:latin typeface="+mj-lt"/>
              </a:rPr>
              <a:t> tests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>
                <a:latin typeface="+mj-lt"/>
              </a:rPr>
              <a:t>Mcfadden</a:t>
            </a:r>
            <a:r>
              <a:rPr lang="en-US" dirty="0">
                <a:latin typeface="+mj-lt"/>
              </a:rPr>
              <a:t> r-sq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Cross validating the model / using p- metric for accuracy 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checking predictive power of model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residual analysis and outlier removal 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</a:rPr>
              <a:t>g5 Model Wins Out of 7 Models on ANOVA Tests </a:t>
            </a:r>
            <a:endParaRPr sz="32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</a:rPr>
              <a:t>and Resists Any Stepwise Regression</a:t>
            </a:r>
            <a:endParaRPr sz="3200" dirty="0">
              <a:latin typeface="+mj-lt"/>
            </a:endParaRPr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g5 -&gt;  </a:t>
            </a:r>
            <a:r>
              <a:rPr lang="en-US" dirty="0" err="1">
                <a:latin typeface="+mj-lt"/>
              </a:rPr>
              <a:t>glm</a:t>
            </a:r>
            <a:r>
              <a:rPr lang="en-US" dirty="0">
                <a:latin typeface="+mj-lt"/>
              </a:rPr>
              <a:t>(Severity ~ </a:t>
            </a:r>
            <a:r>
              <a:rPr lang="en-US" dirty="0" err="1">
                <a:latin typeface="+mj-lt"/>
              </a:rPr>
              <a:t>Time.Interval</a:t>
            </a:r>
            <a:r>
              <a:rPr lang="en-US" dirty="0">
                <a:latin typeface="+mj-lt"/>
              </a:rPr>
              <a:t> + </a:t>
            </a:r>
            <a:r>
              <a:rPr lang="en-US" dirty="0" err="1">
                <a:latin typeface="+mj-lt"/>
              </a:rPr>
              <a:t>timediff.min</a:t>
            </a:r>
            <a:r>
              <a:rPr lang="en-US" dirty="0">
                <a:latin typeface="+mj-lt"/>
              </a:rPr>
              <a:t> +   Side*</a:t>
            </a:r>
            <a:r>
              <a:rPr lang="en-US" dirty="0" err="1">
                <a:latin typeface="+mj-lt"/>
              </a:rPr>
              <a:t>ZipcodeLevels</a:t>
            </a:r>
            <a:r>
              <a:rPr lang="en-US" dirty="0">
                <a:latin typeface="+mj-lt"/>
              </a:rPr>
              <a:t> + </a:t>
            </a:r>
            <a:r>
              <a:rPr lang="en-US" dirty="0" err="1">
                <a:latin typeface="+mj-lt"/>
              </a:rPr>
              <a:t>Visibility.mi</a:t>
            </a:r>
            <a:r>
              <a:rPr lang="en-US" dirty="0">
                <a:latin typeface="+mj-lt"/>
              </a:rPr>
              <a:t>.+ </a:t>
            </a:r>
            <a:r>
              <a:rPr lang="en-US" dirty="0" err="1">
                <a:latin typeface="+mj-lt"/>
              </a:rPr>
              <a:t>Timezone</a:t>
            </a:r>
            <a:r>
              <a:rPr lang="en-US" dirty="0">
                <a:latin typeface="+mj-lt"/>
              </a:rPr>
              <a:t> ,family=binomial(link='logit'), data = </a:t>
            </a:r>
            <a:r>
              <a:rPr lang="en-US" dirty="0" err="1">
                <a:latin typeface="+mj-lt"/>
              </a:rPr>
              <a:t>US_Accidents</a:t>
            </a:r>
            <a:r>
              <a:rPr lang="en-US" dirty="0">
                <a:latin typeface="+mj-lt"/>
              </a:rPr>
              <a:t>)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After fitting the model with new predictor variables we find that our new model g5 on the same </a:t>
            </a:r>
            <a:r>
              <a:rPr lang="en-US" dirty="0" err="1">
                <a:latin typeface="+mj-lt"/>
              </a:rPr>
              <a:t>d.f</a:t>
            </a:r>
            <a:r>
              <a:rPr lang="en-US" dirty="0">
                <a:latin typeface="+mj-lt"/>
              </a:rPr>
              <a:t> as g2 produces a bigger change in deviance. </a:t>
            </a:r>
            <a:endParaRPr dirty="0">
              <a:latin typeface="+mj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Our </a:t>
            </a:r>
            <a:r>
              <a:rPr lang="en-US" dirty="0" err="1">
                <a:latin typeface="+mj-lt"/>
              </a:rPr>
              <a:t>mcFadden</a:t>
            </a:r>
            <a:r>
              <a:rPr lang="en-US" dirty="0">
                <a:latin typeface="+mj-lt"/>
              </a:rPr>
              <a:t> r-sq increases to  ~ 0.12 from 0.09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Looking at the summary now on the following page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252924" y="1123825"/>
            <a:ext cx="24873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Summary on g5 </a:t>
            </a:r>
            <a:endParaRPr dirty="0">
              <a:latin typeface="+mj-lt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3869275" y="5313832"/>
            <a:ext cx="7315200" cy="67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025" y="27325"/>
            <a:ext cx="693451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ANOVA on g5 </a:t>
            </a:r>
            <a:endParaRPr dirty="0">
              <a:latin typeface="+mj-lt"/>
            </a:endParaRPr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75" y="864100"/>
            <a:ext cx="7982250" cy="49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CV and Accuracy Using Arbitrary p </a:t>
            </a:r>
            <a:endParaRPr dirty="0">
              <a:latin typeface="+mj-lt"/>
            </a:endParaRPr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>
                <a:latin typeface="+mj-lt"/>
              </a:rPr>
              <a:t>CV using the </a:t>
            </a:r>
            <a:r>
              <a:rPr lang="en-US" sz="1800" dirty="0" err="1">
                <a:latin typeface="+mj-lt"/>
              </a:rPr>
              <a:t>CVbinary</a:t>
            </a:r>
            <a:r>
              <a:rPr lang="en-US" sz="1800" dirty="0">
                <a:latin typeface="+mj-lt"/>
              </a:rPr>
              <a:t> in car:: yields us an accuracy of 0.715 </a:t>
            </a:r>
            <a:endParaRPr sz="1800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>
                <a:latin typeface="+mj-lt"/>
              </a:rPr>
              <a:t>Using p value (0.5)  to predict accuracy on train, test data [80:20]</a:t>
            </a:r>
            <a:endParaRPr sz="1800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>
                <a:latin typeface="+mj-lt"/>
              </a:rPr>
              <a:t>accuracy found to be 71.5 %</a:t>
            </a:r>
            <a:endParaRPr sz="1800"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 dirty="0" err="1">
                <a:latin typeface="+mj-lt"/>
              </a:rPr>
              <a:t>auc</a:t>
            </a:r>
            <a:r>
              <a:rPr lang="en-US" sz="1800" dirty="0">
                <a:latin typeface="+mj-lt"/>
              </a:rPr>
              <a:t> curve value ~ 0.58      (not good) </a:t>
            </a:r>
            <a:endParaRPr sz="1800" dirty="0">
              <a:latin typeface="+mj-lt"/>
            </a:endParaRPr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075" y="864100"/>
            <a:ext cx="6390576" cy="12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350" y="4245450"/>
            <a:ext cx="3821224" cy="24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Checking Residuals of Model</a:t>
            </a:r>
            <a:endParaRPr dirty="0">
              <a:latin typeface="+mj-lt"/>
            </a:endParaRPr>
          </a:p>
        </p:txBody>
      </p:sp>
      <p:sp>
        <p:nvSpPr>
          <p:cNvPr id="265" name="Google Shape;265;p3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75" y="75350"/>
            <a:ext cx="5840601" cy="3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275" y="3513725"/>
            <a:ext cx="5840599" cy="32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Outlier Removal and Comparison with Model Having Outliers </a:t>
            </a:r>
            <a:endParaRPr dirty="0">
              <a:latin typeface="+mj-lt"/>
            </a:endParaRPr>
          </a:p>
        </p:txBody>
      </p:sp>
      <p:sp>
        <p:nvSpPr>
          <p:cNvPr id="273" name="Google Shape;273;p40"/>
          <p:cNvSpPr txBox="1">
            <a:spLocks noGrp="1"/>
          </p:cNvSpPr>
          <p:nvPr>
            <p:ph type="body" idx="1"/>
          </p:nvPr>
        </p:nvSpPr>
        <p:spPr>
          <a:xfrm>
            <a:off x="3869275" y="864101"/>
            <a:ext cx="5727000" cy="164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- Looking at observations which produced outliers we see : </a:t>
            </a:r>
            <a:r>
              <a:rPr lang="en-US" dirty="0" err="1">
                <a:latin typeface="+mj-lt"/>
              </a:rPr>
              <a:t>time.diffmin</a:t>
            </a:r>
            <a:r>
              <a:rPr lang="en-US" dirty="0">
                <a:latin typeface="+mj-lt"/>
              </a:rPr>
              <a:t> and visibility metrics for these data are &gt; p = 0.95 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- Removing these outliers and comparing old model</a:t>
            </a:r>
            <a:endParaRPr dirty="0">
              <a:latin typeface="+mj-lt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051" y="3115000"/>
            <a:ext cx="8563049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</a:rPr>
              <a:t>Model Coefficients Don’t Change as We Remove Outliers</a:t>
            </a:r>
            <a:endParaRPr sz="3200" dirty="0">
              <a:latin typeface="+mj-lt"/>
            </a:endParaRPr>
          </a:p>
        </p:txBody>
      </p:sp>
      <p:sp>
        <p:nvSpPr>
          <p:cNvPr id="280" name="Google Shape;280;p4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87" y="0"/>
            <a:ext cx="6627378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Raw Data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At a Glance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Source: Kaggle </a:t>
            </a:r>
            <a:endParaRPr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characteristics: 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4.2 million accident records (2/16-12/20)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Covers 49 in the U.S. 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49 variables (e.g., logical, numeric, characters, integers)</a:t>
            </a:r>
            <a:endParaRPr/>
          </a:p>
          <a:p>
            <a:pPr marL="6858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Examples of potential predictors: Time of accident, Street, Visibility, and Wind Speed</a:t>
            </a:r>
            <a:endParaRPr/>
          </a:p>
          <a:p>
            <a:pPr marL="685800" lvl="1" indent="-685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rbe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685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rbe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265494" y="1123912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Plots for Our Model g5 Best: </a:t>
            </a:r>
            <a:endParaRPr dirty="0">
              <a:latin typeface="+mj-lt"/>
            </a:endParaRPr>
          </a:p>
        </p:txBody>
      </p:sp>
      <p:sp>
        <p:nvSpPr>
          <p:cNvPr id="287" name="Google Shape;287;p4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75" y="0"/>
            <a:ext cx="6040901" cy="33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275" y="3255200"/>
            <a:ext cx="6040899" cy="34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Influence Plot</a:t>
            </a:r>
            <a:endParaRPr dirty="0">
              <a:latin typeface="+mj-lt"/>
            </a:endParaRPr>
          </a:p>
        </p:txBody>
      </p:sp>
      <p:sp>
        <p:nvSpPr>
          <p:cNvPr id="295" name="Google Shape;295;p43"/>
          <p:cNvSpPr txBox="1">
            <a:spLocks noGrp="1"/>
          </p:cNvSpPr>
          <p:nvPr>
            <p:ph type="body" idx="1"/>
          </p:nvPr>
        </p:nvSpPr>
        <p:spPr>
          <a:xfrm>
            <a:off x="3869275" y="4634806"/>
            <a:ext cx="7315200" cy="135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As observed before, points with high leverage don’t show much influence. Here, we see some  fitted values have big cooks distance (size) and high residual value still. Adding weights using </a:t>
            </a:r>
            <a:br>
              <a:rPr lang="en-US" dirty="0">
                <a:latin typeface="+mj-lt"/>
              </a:rPr>
            </a:br>
            <a:r>
              <a:rPr lang="en-US" dirty="0" err="1">
                <a:latin typeface="+mj-lt"/>
              </a:rPr>
              <a:t>cooksd</a:t>
            </a:r>
            <a:r>
              <a:rPr lang="en-US" dirty="0">
                <a:latin typeface="+mj-lt"/>
              </a:rPr>
              <a:t> &lt; 4/n sample  &amp;  res &lt;3  worsens our model values and plots. </a:t>
            </a:r>
            <a:endParaRPr dirty="0">
              <a:latin typeface="+mj-lt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75" y="0"/>
            <a:ext cx="6982951" cy="44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title"/>
          </p:nvPr>
        </p:nvSpPr>
        <p:spPr>
          <a:xfrm>
            <a:off x="240375" y="864110"/>
            <a:ext cx="2947500" cy="91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Interpreting results </a:t>
            </a:r>
            <a:endParaRPr dirty="0">
              <a:latin typeface="+mj-lt"/>
            </a:endParaRPr>
          </a:p>
        </p:txBody>
      </p:sp>
      <p:sp>
        <p:nvSpPr>
          <p:cNvPr id="302" name="Google Shape;302;p44"/>
          <p:cNvSpPr txBox="1">
            <a:spLocks noGrp="1"/>
          </p:cNvSpPr>
          <p:nvPr>
            <p:ph type="body" idx="1"/>
          </p:nvPr>
        </p:nvSpPr>
        <p:spPr>
          <a:xfrm>
            <a:off x="75375" y="2028625"/>
            <a:ext cx="3278100" cy="388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SUMMARY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Most values in model are significant.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Insignificant in </a:t>
            </a:r>
            <a:r>
              <a:rPr lang="en-US" dirty="0" err="1">
                <a:latin typeface="+mj-lt"/>
              </a:rPr>
              <a:t>Timezone</a:t>
            </a:r>
            <a:r>
              <a:rPr lang="en-US" dirty="0">
                <a:latin typeface="+mj-lt"/>
              </a:rPr>
              <a:t> level </a:t>
            </a:r>
            <a:r>
              <a:rPr lang="en-US" dirty="0" err="1">
                <a:latin typeface="+mj-lt"/>
              </a:rPr>
              <a:t>coefs</a:t>
            </a:r>
            <a:r>
              <a:rPr lang="en-US" dirty="0">
                <a:latin typeface="+mj-lt"/>
              </a:rPr>
              <a:t> could be explained by the </a:t>
            </a:r>
            <a:r>
              <a:rPr lang="en-US" dirty="0" err="1">
                <a:latin typeface="+mj-lt"/>
              </a:rPr>
              <a:t>timezone</a:t>
            </a:r>
            <a:r>
              <a:rPr lang="en-US" dirty="0">
                <a:latin typeface="+mj-lt"/>
              </a:rPr>
              <a:t> distribution.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Values for side &amp; </a:t>
            </a:r>
            <a:r>
              <a:rPr lang="en-US" dirty="0" err="1">
                <a:latin typeface="+mj-lt"/>
              </a:rPr>
              <a:t>zipcode_levels</a:t>
            </a:r>
            <a:r>
              <a:rPr lang="en-US" dirty="0">
                <a:latin typeface="+mj-lt"/>
              </a:rPr>
              <a:t> should be read from interaction terms. </a:t>
            </a:r>
            <a:endParaRPr dirty="0">
              <a:latin typeface="+mj-lt"/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275" y="-4550"/>
            <a:ext cx="646797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>
            <a:spLocks noGrp="1"/>
          </p:cNvSpPr>
          <p:nvPr>
            <p:ph type="title"/>
          </p:nvPr>
        </p:nvSpPr>
        <p:spPr>
          <a:xfrm>
            <a:off x="150725" y="778752"/>
            <a:ext cx="2947500" cy="106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Interpreting Results </a:t>
            </a:r>
            <a:endParaRPr dirty="0">
              <a:latin typeface="+mj-lt"/>
            </a:endParaRPr>
          </a:p>
        </p:txBody>
      </p:sp>
      <p:sp>
        <p:nvSpPr>
          <p:cNvPr id="309" name="Google Shape;309;p45"/>
          <p:cNvSpPr txBox="1">
            <a:spLocks noGrp="1"/>
          </p:cNvSpPr>
          <p:nvPr>
            <p:ph type="body" idx="1"/>
          </p:nvPr>
        </p:nvSpPr>
        <p:spPr>
          <a:xfrm>
            <a:off x="3869275" y="125596"/>
            <a:ext cx="7315200" cy="180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Log of odds of an accident increases its level of severity, keeping all other independent variables constant, and can be read from the coefficients. 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For categorical data this is in % change between dummy variables.</a:t>
            </a:r>
            <a:endParaRPr dirty="0">
              <a:latin typeface="+mj-lt"/>
            </a:endParaRPr>
          </a:p>
        </p:txBody>
      </p:sp>
      <p:pic>
        <p:nvPicPr>
          <p:cNvPr id="310" name="Google Shape;3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5125"/>
            <a:ext cx="11970098" cy="47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>
            <a:spLocks noGrp="1"/>
          </p:cNvSpPr>
          <p:nvPr>
            <p:ph type="title"/>
          </p:nvPr>
        </p:nvSpPr>
        <p:spPr>
          <a:xfrm>
            <a:off x="252925" y="788424"/>
            <a:ext cx="2947500" cy="937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Interpreting Results </a:t>
            </a:r>
            <a:endParaRPr dirty="0">
              <a:latin typeface="+mj-lt"/>
            </a:endParaRPr>
          </a:p>
        </p:txBody>
      </p:sp>
      <p:sp>
        <p:nvSpPr>
          <p:cNvPr id="316" name="Google Shape;316;p46"/>
          <p:cNvSpPr txBox="1">
            <a:spLocks noGrp="1"/>
          </p:cNvSpPr>
          <p:nvPr>
            <p:ph type="body" idx="1"/>
          </p:nvPr>
        </p:nvSpPr>
        <p:spPr>
          <a:xfrm>
            <a:off x="3869275" y="864106"/>
            <a:ext cx="7315200" cy="937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Looking at the summary one last time:</a:t>
            </a:r>
            <a:endParaRPr dirty="0">
              <a:latin typeface="+mj-lt"/>
            </a:endParaRPr>
          </a:p>
        </p:txBody>
      </p:sp>
      <p:pic>
        <p:nvPicPr>
          <p:cNvPr id="317" name="Google Shape;3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7933"/>
            <a:ext cx="12191999" cy="520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>
            <a:spLocks noGrp="1"/>
          </p:cNvSpPr>
          <p:nvPr>
            <p:ph type="title"/>
          </p:nvPr>
        </p:nvSpPr>
        <p:spPr>
          <a:xfrm>
            <a:off x="252925" y="1123836"/>
            <a:ext cx="2947500" cy="55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Conclusions</a:t>
            </a:r>
            <a:endParaRPr dirty="0">
              <a:latin typeface="+mj-lt"/>
            </a:endParaRPr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1"/>
          </p:nvPr>
        </p:nvSpPr>
        <p:spPr>
          <a:xfrm>
            <a:off x="3416450" y="864100"/>
            <a:ext cx="77679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Time interval -  4 , 5, 6, </a:t>
            </a:r>
            <a:r>
              <a:rPr lang="en-US" dirty="0" err="1">
                <a:latin typeface="+mj-lt"/>
              </a:rPr>
              <a:t>i.e</a:t>
            </a:r>
            <a:r>
              <a:rPr lang="en-US" dirty="0">
                <a:latin typeface="+mj-lt"/>
              </a:rPr>
              <a:t>  10am - 10 pm  have a higher chance of accidents being severe as time interval changes from level ‘0’  </a:t>
            </a:r>
            <a:r>
              <a:rPr lang="en-US" dirty="0" err="1">
                <a:latin typeface="+mj-lt"/>
              </a:rPr>
              <a:t>i.e</a:t>
            </a:r>
            <a:r>
              <a:rPr lang="en-US" dirty="0">
                <a:latin typeface="+mj-lt"/>
              </a:rPr>
              <a:t> (10pm-12am) , </a:t>
            </a:r>
            <a:endParaRPr dirty="0">
              <a:latin typeface="+mj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As </a:t>
            </a:r>
            <a:r>
              <a:rPr lang="en-US" dirty="0" err="1">
                <a:latin typeface="+mj-lt"/>
              </a:rPr>
              <a:t>Timezone</a:t>
            </a:r>
            <a:r>
              <a:rPr lang="en-US" dirty="0">
                <a:latin typeface="+mj-lt"/>
              </a:rPr>
              <a:t> changes from US/Central to US/Eastern chances of severity being high increase by a 100% </a:t>
            </a:r>
            <a:endParaRPr dirty="0">
              <a:latin typeface="+mj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1 min increase in time spent (accident) increases severity p by 0.002</a:t>
            </a:r>
            <a:endParaRPr dirty="0">
              <a:latin typeface="+mj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latin typeface="+mj-lt"/>
              </a:rPr>
              <a:t>Visibility beta is 0.97 </a:t>
            </a:r>
            <a:r>
              <a:rPr lang="en-US" dirty="0" err="1">
                <a:latin typeface="+mj-lt"/>
              </a:rPr>
              <a:t>i.e</a:t>
            </a:r>
            <a:r>
              <a:rPr lang="en-US" dirty="0">
                <a:latin typeface="+mj-lt"/>
              </a:rPr>
              <a:t>, as Visibility increases odds of severity (high) decrease</a:t>
            </a:r>
            <a:endParaRPr dirty="0">
              <a:latin typeface="+mj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>
                <a:latin typeface="+mj-lt"/>
              </a:rPr>
              <a:t>zipcodelevels</a:t>
            </a:r>
            <a:r>
              <a:rPr lang="en-US" dirty="0">
                <a:latin typeface="+mj-lt"/>
              </a:rPr>
              <a:t> * side - high severity cases are more likely in </a:t>
            </a:r>
            <a:r>
              <a:rPr lang="en-US" dirty="0" err="1">
                <a:latin typeface="+mj-lt"/>
              </a:rPr>
              <a:t>zipcodelevels</a:t>
            </a:r>
            <a:r>
              <a:rPr lang="en-US" dirty="0">
                <a:latin typeface="+mj-lt"/>
              </a:rPr>
              <a:t> 2, 4, 5, 6 when side is right. These </a:t>
            </a:r>
            <a:r>
              <a:rPr lang="en-US" dirty="0" err="1">
                <a:latin typeface="+mj-lt"/>
              </a:rPr>
              <a:t>zipcode</a:t>
            </a:r>
            <a:r>
              <a:rPr lang="en-US" dirty="0">
                <a:latin typeface="+mj-lt"/>
              </a:rPr>
              <a:t> levels are found in regions near Maryland(east), Kentucky (S.E) , Iowa (mid-W</a:t>
            </a:r>
            <a:r>
              <a:rPr lang="en-US">
                <a:latin typeface="+mj-lt"/>
              </a:rPr>
              <a:t>), </a:t>
            </a:r>
            <a:r>
              <a:rPr lang="en-US" dirty="0">
                <a:latin typeface="+mj-lt"/>
              </a:rPr>
              <a:t>N</a:t>
            </a:r>
            <a:r>
              <a:rPr lang="en-US">
                <a:latin typeface="+mj-lt"/>
              </a:rPr>
              <a:t>ebraska</a:t>
            </a:r>
            <a:r>
              <a:rPr lang="en-US" dirty="0">
                <a:latin typeface="+mj-lt"/>
              </a:rPr>
              <a:t>(mid-W) .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>
            <a:spLocks noGrp="1"/>
          </p:cNvSpPr>
          <p:nvPr>
            <p:ph type="title"/>
          </p:nvPr>
        </p:nvSpPr>
        <p:spPr>
          <a:xfrm>
            <a:off x="578384" y="1128450"/>
            <a:ext cx="60792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THE END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Raw Data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What We Aimed to Extract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Thesis: To establish which variables had predictive power over the severity of an accident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Binary Response Variable: Low Severity/ High Severity</a:t>
            </a:r>
            <a:endParaRPr/>
          </a:p>
          <a:p>
            <a:pPr marL="685800" lvl="1" indent="-6858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Font typeface="Corbe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Raw Data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Additional Findings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5" name="Google Shape;115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53788" y="1233678"/>
            <a:ext cx="68961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076" y="1559912"/>
            <a:ext cx="6106836" cy="388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058" y="1694577"/>
            <a:ext cx="4882080" cy="346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Raw Data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(Head 5)</a:t>
            </a:r>
            <a:r>
              <a:rPr lang="en-US" dirty="0">
                <a:latin typeface="+mj-lt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225" y="5195058"/>
            <a:ext cx="26670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075" y="1608575"/>
            <a:ext cx="8742926" cy="11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9075" y="3216225"/>
            <a:ext cx="8742925" cy="11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Data Manipulation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(Selecting Columns)</a:t>
            </a:r>
            <a:endParaRPr sz="2000" dirty="0">
              <a:latin typeface="+mj-lt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3854668" y="1123833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Dataset after selecting columns.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475" y="2510125"/>
            <a:ext cx="8768549" cy="9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475" y="3905750"/>
            <a:ext cx="8768549" cy="82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Data </a:t>
            </a:r>
            <a:r>
              <a:rPr lang="en-US" dirty="0">
                <a:solidFill>
                  <a:schemeClr val="lt1"/>
                </a:solidFill>
                <a:latin typeface="+mj-lt"/>
              </a:rPr>
              <a:t>Manipulation Coding</a:t>
            </a:r>
            <a:endParaRPr dirty="0">
              <a:solidFill>
                <a:schemeClr val="lt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+mj-lt"/>
              </a:rPr>
              <a:t>(Pre-Processing)</a:t>
            </a:r>
            <a:endParaRPr sz="200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229" y="-4625"/>
            <a:ext cx="813539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935</Words>
  <Application>Microsoft Office PowerPoint</Application>
  <PresentationFormat>Widescreen</PresentationFormat>
  <Paragraphs>104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Corbel</vt:lpstr>
      <vt:lpstr>Arial</vt:lpstr>
      <vt:lpstr>Noto Sans Symbols</vt:lpstr>
      <vt:lpstr>Frame</vt:lpstr>
      <vt:lpstr>U.S. Accidents   A Countrywide Traffic Accident Dataset</vt:lpstr>
      <vt:lpstr>Project Overview</vt:lpstr>
      <vt:lpstr>Raw Data At a Glance</vt:lpstr>
      <vt:lpstr>Raw Data What We Aimed to Extract</vt:lpstr>
      <vt:lpstr>Raw Data Additional Findings</vt:lpstr>
      <vt:lpstr>PowerPoint Presentation</vt:lpstr>
      <vt:lpstr>Raw Data (Head 5)  </vt:lpstr>
      <vt:lpstr>Data Manipulation (Selecting Columns)</vt:lpstr>
      <vt:lpstr>Data Manipulation Coding (Pre-Processing)</vt:lpstr>
      <vt:lpstr>Data after Manipulation</vt:lpstr>
      <vt:lpstr>Zip Code level Chart</vt:lpstr>
      <vt:lpstr>Random Forest (Selecting 6 best predictors)</vt:lpstr>
      <vt:lpstr>PowerPoint Presentation</vt:lpstr>
      <vt:lpstr>Test Models</vt:lpstr>
      <vt:lpstr>Challenges &amp; Caveats</vt:lpstr>
      <vt:lpstr>Challenges &amp; Caveats</vt:lpstr>
      <vt:lpstr>GLM Model</vt:lpstr>
      <vt:lpstr>Summary of GLM</vt:lpstr>
      <vt:lpstr>Plots</vt:lpstr>
      <vt:lpstr>Stepwise Model</vt:lpstr>
      <vt:lpstr>Anova</vt:lpstr>
      <vt:lpstr>Improving on Our Original Model</vt:lpstr>
      <vt:lpstr>g5 Model Wins Out of 7 Models on ANOVA Tests  and Resists Any Stepwise Regression</vt:lpstr>
      <vt:lpstr>Summary on g5 </vt:lpstr>
      <vt:lpstr>ANOVA on g5 </vt:lpstr>
      <vt:lpstr>CV and Accuracy Using Arbitrary p </vt:lpstr>
      <vt:lpstr>Checking Residuals of Model</vt:lpstr>
      <vt:lpstr> Outlier Removal and Comparison with Model Having Outliers </vt:lpstr>
      <vt:lpstr>Model Coefficients Don’t Change as We Remove Outliers</vt:lpstr>
      <vt:lpstr>Plots for Our Model g5 Best: </vt:lpstr>
      <vt:lpstr>Influence Plot</vt:lpstr>
      <vt:lpstr>Interpreting results </vt:lpstr>
      <vt:lpstr>Interpreting Results </vt:lpstr>
      <vt:lpstr>Interpreting Results </vt:lpstr>
      <vt:lpstr>Conclusions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Accidents   A Countrywide Traffic Accident Dataset</dc:title>
  <dc:creator>stephele99</dc:creator>
  <cp:lastModifiedBy>stephele99</cp:lastModifiedBy>
  <cp:revision>3</cp:revision>
  <dcterms:modified xsi:type="dcterms:W3CDTF">2021-05-05T14:20:40Z</dcterms:modified>
</cp:coreProperties>
</file>