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59" r:id="rId4"/>
    <p:sldId id="289" r:id="rId5"/>
    <p:sldId id="291" r:id="rId6"/>
    <p:sldId id="290" r:id="rId7"/>
    <p:sldId id="292" r:id="rId8"/>
    <p:sldId id="293" r:id="rId9"/>
    <p:sldId id="294" r:id="rId10"/>
    <p:sldId id="295" r:id="rId11"/>
    <p:sldId id="296" r:id="rId12"/>
    <p:sldId id="27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CB7D6B8-33E8-41C3-8C68-2ABD0E1BEEC6}">
          <p14:sldIdLst>
            <p14:sldId id="256"/>
            <p14:sldId id="277"/>
            <p14:sldId id="259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67" d="100"/>
          <a:sy n="67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56DFD-9F9E-420D-A372-0A1DD74841D7}" type="datetimeFigureOut">
              <a:rPr lang="zh-CN" altLang="en-US" smtClean="0"/>
              <a:t>2013/7/29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79A4E-D485-4D99-84B0-A1A0EB4D5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23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5867400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76238" y="228600"/>
            <a:ext cx="11477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chemeClr val="tx2"/>
                </a:solidFill>
                <a:ea typeface="宋体" charset="-122"/>
              </a:rPr>
              <a:t>Company</a:t>
            </a:r>
          </a:p>
          <a:p>
            <a:r>
              <a:rPr lang="en-US" altLang="zh-CN" sz="2400" b="1">
                <a:ea typeface="宋体" charset="-122"/>
              </a:rPr>
              <a:t>LOGO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868863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extLst>
            <a:ext uri="{AF507438-7753-43E0-B8FC-AC1667EBCBE1}">
              <a14:hiddenEffects xmlns:a14="http://schemas.microsoft.com/office/drawing/2010/main">
                <a:effectLst>
                  <a:outerShdw dist="81320" dir="3080412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6FE136-2A24-4B7E-B79D-EF902A3AFC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66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8B6FF7-7CD3-4988-88D7-85227BA8077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529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867400" y="64611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505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4BA982BD-C5FF-4660-9DDB-B0210AB18AE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14288" y="838200"/>
            <a:ext cx="84582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79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B8E777-B92A-4113-AFA2-55480B46273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7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F55693-415A-4575-BF2B-B0F4138AFC5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32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7E141C-0D6F-4D2A-B4DE-300ACF18346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2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7F20CE-4658-46A9-B2E9-88B0392B121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46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772DA1-991A-488C-918D-DA36DEFD1AF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52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28FDD5-0AAC-48D8-9A8A-23528FEE279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054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33D65E-8AFA-45C4-8792-813F962EA15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66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30509B-DBAF-463B-B605-36AAE8A351E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8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fld id="{E648D422-09BA-4C9D-9168-D219DAF6611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1750" y="4648200"/>
            <a:ext cx="9175750" cy="1012825"/>
          </a:xfrm>
        </p:spPr>
        <p:txBody>
          <a:bodyPr/>
          <a:lstStyle/>
          <a:p>
            <a:r>
              <a:rPr lang="zh-CN" altLang="en-US" sz="4400" b="0" dirty="0" smtClean="0">
                <a:ea typeface="宋体" charset="-122"/>
              </a:rPr>
              <a:t>流式计算小谈</a:t>
            </a:r>
            <a:endParaRPr lang="en-US" altLang="zh-CN" sz="4400" dirty="0"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纪君祥</a:t>
            </a:r>
            <a:r>
              <a:rPr lang="zh-CN" altLang="en-US" dirty="0" smtClean="0">
                <a:ea typeface="宋体" charset="-122"/>
              </a:rPr>
              <a:t>（封仲淹）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有状态计算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，以一种类似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的方式来解决需求</a:t>
            </a:r>
            <a:endParaRPr lang="en-US" altLang="zh-CN" dirty="0" smtClean="0"/>
          </a:p>
          <a:p>
            <a:r>
              <a:rPr lang="zh-CN" altLang="en-US" dirty="0" smtClean="0"/>
              <a:t>依附于海量存储，或海量数据库。</a:t>
            </a:r>
            <a:endParaRPr lang="en-US" altLang="zh-CN" dirty="0" smtClean="0"/>
          </a:p>
          <a:p>
            <a:r>
              <a:rPr lang="zh-CN" altLang="en-US" dirty="0" smtClean="0"/>
              <a:t>包容有状态计算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827584" y="4437112"/>
            <a:ext cx="69127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CDO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galaxy</a:t>
            </a:r>
            <a:r>
              <a:rPr lang="zh-CN" altLang="en-US" dirty="0" smtClean="0"/>
              <a:t>正在朝这个方向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9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未来可能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331640" y="5373216"/>
            <a:ext cx="5760640" cy="79208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zh-CN" altLang="en-US" dirty="0" smtClean="0"/>
              <a:t>飞天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411760" y="3284984"/>
            <a:ext cx="41764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流式计算平台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763688" y="3429000"/>
            <a:ext cx="1080120" cy="5760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Meta/</a:t>
            </a:r>
            <a:r>
              <a:rPr lang="en-US" altLang="zh-CN" dirty="0" err="1" smtClean="0"/>
              <a:t>tt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339752" y="2060848"/>
            <a:ext cx="1152128" cy="5760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自编程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779912" y="2060848"/>
            <a:ext cx="2808312" cy="5760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Command/web UI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308304" y="3212976"/>
            <a:ext cx="1080120" cy="295232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DB/</a:t>
            </a:r>
          </a:p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2843808" y="2636912"/>
            <a:ext cx="14401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4716016" y="2636912"/>
            <a:ext cx="21602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下箭头 14"/>
          <p:cNvSpPr/>
          <p:nvPr/>
        </p:nvSpPr>
        <p:spPr>
          <a:xfrm>
            <a:off x="4067944" y="4149080"/>
            <a:ext cx="432048" cy="12241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6588224" y="3717032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6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286000" y="5867400"/>
            <a:ext cx="472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纪君祥（</a:t>
            </a:r>
            <a:r>
              <a:rPr lang="en-US" altLang="zh-CN" sz="1400" b="1" dirty="0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Longda </a:t>
            </a:r>
            <a:r>
              <a:rPr lang="en-US" altLang="zh-CN" sz="1400" b="1" dirty="0" err="1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Feng</a:t>
            </a:r>
            <a:r>
              <a:rPr lang="zh-CN" altLang="en-US" sz="1400" b="1" dirty="0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）</a:t>
            </a:r>
            <a:endParaRPr lang="en-US" altLang="zh-CN" sz="1400" b="1" dirty="0">
              <a:solidFill>
                <a:schemeClr val="tx2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676400" y="3810000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4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大纲</a:t>
            </a:r>
            <a:endParaRPr lang="en-US" altLang="zh-CN" dirty="0">
              <a:solidFill>
                <a:schemeClr val="accent1"/>
              </a:solidFill>
              <a:ea typeface="宋体" charset="-122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AutoShape 48"/>
          <p:cNvSpPr>
            <a:spLocks noChangeArrowheads="1"/>
          </p:cNvSpPr>
          <p:nvPr/>
        </p:nvSpPr>
        <p:spPr bwMode="gray">
          <a:xfrm>
            <a:off x="1822450" y="50990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趋势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89138" name="AutoShape 50"/>
          <p:cNvSpPr>
            <a:spLocks noChangeArrowheads="1"/>
          </p:cNvSpPr>
          <p:nvPr/>
        </p:nvSpPr>
        <p:spPr bwMode="gray">
          <a:xfrm>
            <a:off x="24384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solidFill>
                  <a:schemeClr val="tx2"/>
                </a:solidFill>
                <a:ea typeface="宋体" charset="-122"/>
              </a:rPr>
              <a:t>问题与症结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89140" name="AutoShape 52"/>
          <p:cNvSpPr>
            <a:spLocks noChangeArrowheads="1"/>
          </p:cNvSpPr>
          <p:nvPr/>
        </p:nvSpPr>
        <p:spPr bwMode="gray">
          <a:xfrm>
            <a:off x="17653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概念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9141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8914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4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6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55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8915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6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6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69" name="Group 81"/>
          <p:cNvGrpSpPr>
            <a:grpSpLocks/>
          </p:cNvGrpSpPr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8917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7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7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7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流式计算定义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468438"/>
            <a:ext cx="7824788" cy="4852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900" dirty="0" smtClean="0">
                <a:ea typeface="宋体" charset="-122"/>
              </a:rPr>
              <a:t>基于事件的分布式流水线的计算方式，类似下图</a:t>
            </a:r>
            <a:r>
              <a:rPr lang="en-US" altLang="zh-CN" sz="2900" dirty="0">
                <a:ea typeface="宋体" charset="-122"/>
              </a:rPr>
              <a:t/>
            </a:r>
            <a:br>
              <a:rPr lang="en-US" altLang="zh-CN" sz="2900" dirty="0">
                <a:ea typeface="宋体" charset="-122"/>
              </a:rPr>
            </a:br>
            <a:endParaRPr lang="en-US" altLang="zh-CN" sz="29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endParaRPr lang="en-US" altLang="zh-CN" sz="2900" dirty="0">
              <a:ea typeface="宋体" charset="-122"/>
            </a:endParaRPr>
          </a:p>
        </p:txBody>
      </p:sp>
      <p:pic>
        <p:nvPicPr>
          <p:cNvPr id="6" name="图片 5" descr="A Storm topolog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92583"/>
            <a:ext cx="3433445" cy="26485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圆角矩形标注 1"/>
          <p:cNvSpPr/>
          <p:nvPr/>
        </p:nvSpPr>
        <p:spPr>
          <a:xfrm>
            <a:off x="755576" y="5229200"/>
            <a:ext cx="8136904" cy="936104"/>
          </a:xfrm>
          <a:prstGeom prst="wedgeRoundRectCallout">
            <a:avLst>
              <a:gd name="adj1" fmla="val -20833"/>
              <a:gd name="adj2" fmla="val 538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随着对计算能力不断追求，后台程序从过去的单机流水线转向分布式流水线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VS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区别：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 X 24 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流</a:t>
            </a:r>
            <a:r>
              <a:rPr lang="zh-CN" altLang="en-US" dirty="0" smtClean="0"/>
              <a:t>计算计算单元之间数据是小的事件，而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单元之间数据是大的数据块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6" name="圆角矩形标注 5"/>
          <p:cNvSpPr/>
          <p:nvPr/>
        </p:nvSpPr>
        <p:spPr>
          <a:xfrm>
            <a:off x="899592" y="4221088"/>
            <a:ext cx="7200800" cy="136815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未来流计算编程模型与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mapred</a:t>
            </a:r>
            <a:r>
              <a:rPr lang="zh-CN" altLang="en-US" dirty="0" smtClean="0"/>
              <a:t>肯定都会相互渗透，相互融合。因为计算方式未来的趋势都是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分布式流水线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VS </a:t>
            </a:r>
            <a:r>
              <a:rPr lang="zh-CN" altLang="en-US" dirty="0" smtClean="0"/>
              <a:t>实时计算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流式计算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是一种编程模型</a:t>
            </a:r>
            <a:endParaRPr lang="en-US" altLang="zh-CN" dirty="0" smtClean="0"/>
          </a:p>
          <a:p>
            <a:r>
              <a:rPr lang="zh-CN" altLang="en-US" dirty="0" smtClean="0"/>
              <a:t>实时计算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是一种对数据时效的要求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899592" y="4293096"/>
            <a:ext cx="7416824" cy="13681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两者是在不同的维度，但流式计算常用于实时计算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20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VS 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lipay</a:t>
            </a:r>
            <a:r>
              <a:rPr lang="en-US" altLang="zh-CN" dirty="0" smtClean="0"/>
              <a:t> sofa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Sofa </a:t>
            </a:r>
            <a:r>
              <a:rPr lang="zh-CN" altLang="en-US" dirty="0" smtClean="0"/>
              <a:t>其实不适合做后台复杂计算，因为框架非常重</a:t>
            </a:r>
            <a:endParaRPr lang="en-US" altLang="zh-CN" dirty="0" smtClean="0"/>
          </a:p>
          <a:p>
            <a:r>
              <a:rPr lang="en-US" altLang="zh-CN" dirty="0" smtClean="0"/>
              <a:t>Storm </a:t>
            </a:r>
            <a:r>
              <a:rPr lang="zh-CN" altLang="en-US" dirty="0" smtClean="0"/>
              <a:t>计算单元非常轻量， 内核实际上就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个线程，一个发送，一个接受，一个执行。</a:t>
            </a:r>
            <a:endParaRPr lang="en-US" altLang="zh-CN" dirty="0" smtClean="0"/>
          </a:p>
          <a:p>
            <a:r>
              <a:rPr lang="zh-CN" altLang="en-US" dirty="0" smtClean="0"/>
              <a:t>通讯协议：</a:t>
            </a:r>
            <a:r>
              <a:rPr lang="en-US" altLang="zh-CN" dirty="0" smtClean="0"/>
              <a:t>sofa </a:t>
            </a:r>
            <a:r>
              <a:rPr lang="zh-CN" altLang="en-US" dirty="0" smtClean="0"/>
              <a:t>走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走</a:t>
            </a:r>
            <a:r>
              <a:rPr lang="en-US" altLang="zh-CN" dirty="0" err="1" smtClean="0"/>
              <a:t>zeromq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83568" y="4365104"/>
            <a:ext cx="7560840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一台物理机可以运行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个甚至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storm slot</a:t>
            </a:r>
            <a:r>
              <a:rPr lang="zh-CN" altLang="en-US" dirty="0" smtClean="0"/>
              <a:t>，但无法运行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sofa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8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问题与症结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需求与开发资源完全不对称，期待一种快速解决需求的平台或工具</a:t>
            </a:r>
            <a:endParaRPr lang="en-US" altLang="zh-CN" dirty="0" smtClean="0"/>
          </a:p>
          <a:p>
            <a:r>
              <a:rPr lang="zh-CN" altLang="en-US" dirty="0"/>
              <a:t>流</a:t>
            </a:r>
            <a:r>
              <a:rPr lang="zh-CN" altLang="en-US" dirty="0" smtClean="0"/>
              <a:t>计算（比如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）只不过是一个计算引擎，还是很单薄，需要一个完整的平台。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无状态数据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直接对本数据流计算即可得到结果，不需要依赖外部数据流或外部大数据。</a:t>
            </a:r>
            <a:endParaRPr lang="en-US" altLang="zh-CN" dirty="0" smtClean="0"/>
          </a:p>
          <a:p>
            <a:r>
              <a:rPr lang="zh-CN" altLang="en-US" dirty="0" smtClean="0"/>
              <a:t>有状态数据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依赖外部数据流或外部大数据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611560" y="4509120"/>
            <a:ext cx="7560840" cy="12241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不同的数据类型，带来计算复杂性的质变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00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无状态计算趋势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固定的计算因子， </a:t>
            </a:r>
            <a:r>
              <a:rPr lang="en-US" altLang="zh-CN" dirty="0" smtClean="0"/>
              <a:t>count/sum/filter/replace/serialize/</a:t>
            </a:r>
            <a:r>
              <a:rPr lang="en-US" altLang="zh-CN" dirty="0" err="1" smtClean="0"/>
              <a:t>deserialize</a:t>
            </a:r>
            <a:r>
              <a:rPr lang="en-US" altLang="zh-CN" dirty="0" smtClean="0"/>
              <a:t>/group by/</a:t>
            </a:r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755576" y="4437112"/>
            <a:ext cx="7344816" cy="12961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用户通过一个工具或者网页，对数据流配置输入、输出</a:t>
            </a:r>
            <a:r>
              <a:rPr lang="zh-CN" altLang="en-US" dirty="0"/>
              <a:t>、</a:t>
            </a:r>
            <a:r>
              <a:rPr lang="zh-CN" altLang="en-US" dirty="0" smtClean="0"/>
              <a:t>计算因子，最终结果就输向指定的地方（如数据库或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8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外精美的的PPT模板及图标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国外精美的的PPT模板及图标</Template>
  <TotalTime>1093</TotalTime>
  <Words>486</Words>
  <Application>Microsoft Office PowerPoint</Application>
  <PresentationFormat>全屏显示(4:3)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国外精美的的PPT模板及图标</vt:lpstr>
      <vt:lpstr>流式计算小谈</vt:lpstr>
      <vt:lpstr>大纲</vt:lpstr>
      <vt:lpstr>流式计算定义</vt:lpstr>
      <vt:lpstr>VS hadoop mapred </vt:lpstr>
      <vt:lpstr>VS 实时计算</vt:lpstr>
      <vt:lpstr>VS Alipay sofa</vt:lpstr>
      <vt:lpstr>问题与症结</vt:lpstr>
      <vt:lpstr>需求的分类</vt:lpstr>
      <vt:lpstr>无状态计算趋势</vt:lpstr>
      <vt:lpstr>有状态计算</vt:lpstr>
      <vt:lpstr>未来可能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纪君祥(LongdaFeng)</dc:creator>
  <cp:lastModifiedBy>纪君祥(LongdaFeng)</cp:lastModifiedBy>
  <cp:revision>19</cp:revision>
  <dcterms:created xsi:type="dcterms:W3CDTF">2013-04-23T08:25:39Z</dcterms:created>
  <dcterms:modified xsi:type="dcterms:W3CDTF">2013-07-29T14:03:11Z</dcterms:modified>
</cp:coreProperties>
</file>