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7" r:id="rId3"/>
    <p:sldId id="300" r:id="rId4"/>
    <p:sldId id="301" r:id="rId5"/>
    <p:sldId id="308" r:id="rId6"/>
    <p:sldId id="307" r:id="rId7"/>
    <p:sldId id="306" r:id="rId8"/>
    <p:sldId id="305" r:id="rId9"/>
    <p:sldId id="304" r:id="rId10"/>
    <p:sldId id="259" r:id="rId11"/>
    <p:sldId id="297" r:id="rId12"/>
    <p:sldId id="298" r:id="rId13"/>
    <p:sldId id="296" r:id="rId14"/>
    <p:sldId id="309" r:id="rId15"/>
    <p:sldId id="310" r:id="rId16"/>
    <p:sldId id="311" r:id="rId17"/>
    <p:sldId id="320" r:id="rId18"/>
    <p:sldId id="312" r:id="rId19"/>
    <p:sldId id="326" r:id="rId20"/>
    <p:sldId id="313" r:id="rId21"/>
    <p:sldId id="314" r:id="rId22"/>
    <p:sldId id="315" r:id="rId23"/>
    <p:sldId id="319" r:id="rId24"/>
    <p:sldId id="318" r:id="rId25"/>
    <p:sldId id="317" r:id="rId26"/>
    <p:sldId id="316" r:id="rId27"/>
    <p:sldId id="322" r:id="rId28"/>
    <p:sldId id="321" r:id="rId29"/>
    <p:sldId id="323" r:id="rId30"/>
    <p:sldId id="324" r:id="rId31"/>
    <p:sldId id="329" r:id="rId32"/>
    <p:sldId id="330" r:id="rId33"/>
    <p:sldId id="331" r:id="rId34"/>
    <p:sldId id="325" r:id="rId35"/>
    <p:sldId id="327" r:id="rId36"/>
    <p:sldId id="328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C5424-9698-406E-89DA-A5FE07FD76CC}" type="datetimeFigureOut">
              <a:rPr lang="zh-CN" altLang="en-US" smtClean="0"/>
              <a:t>2013/12/27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A8E2F-B224-40B3-9BA7-539642A85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Company</a:t>
            </a:r>
          </a:p>
          <a:p>
            <a:r>
              <a:rPr lang="en-US" altLang="zh-CN" sz="2400" b="1">
                <a:ea typeface="宋体" charset="-122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40BC3E-3DDB-45F2-BD11-5B4BC50D3C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8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7FC59E-5D4F-4357-B6F9-8667649EF2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06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D794124-3598-42B9-BDCE-E1C4928B9C0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288" y="838200"/>
            <a:ext cx="8458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3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BF1B-3F92-44F3-B4EB-A8C53319C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ED7EDD-1666-4726-9A34-D8A3D0DC23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5F9D49-CB6F-49EE-8CA8-CB4A916151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88215-1B2F-4CE3-BC78-C13CA280CA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69C11D-9154-4B19-9C46-8D6231050E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1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296B6-3F98-4138-BD68-A9B6163A99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1BF4F-C7A4-4197-8F0C-43D4232DC3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13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01187-9B2B-4768-8734-6181581520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281B2107-2CC6-4BE5-AEE6-0718CFE3F0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r>
              <a:rPr lang="en-US" altLang="zh-CN" smtClean="0"/>
              <a:t>Alibaba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jstorm/wik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750" y="4648200"/>
            <a:ext cx="9175750" cy="1012825"/>
          </a:xfrm>
        </p:spPr>
        <p:txBody>
          <a:bodyPr/>
          <a:lstStyle/>
          <a:p>
            <a:r>
              <a:rPr lang="en-US" altLang="zh-CN" sz="4400" dirty="0" err="1" smtClean="0">
                <a:ea typeface="宋体" charset="-122"/>
              </a:rPr>
              <a:t>Jstorm</a:t>
            </a:r>
            <a:r>
              <a:rPr lang="en-US" altLang="zh-CN" sz="4400" dirty="0" smtClean="0">
                <a:ea typeface="宋体" charset="-122"/>
              </a:rPr>
              <a:t> 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纪君祥</a:t>
            </a:r>
            <a:r>
              <a:rPr lang="zh-CN" altLang="en-US" smtClean="0">
                <a:ea typeface="宋体" charset="-122"/>
              </a:rPr>
              <a:t>（封仲淹）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35" y="260648"/>
            <a:ext cx="1516793" cy="59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为什么启动</a:t>
            </a:r>
            <a:r>
              <a:rPr lang="en-US" altLang="zh-CN" dirty="0" err="1" smtClean="0">
                <a:ea typeface="宋体" charset="-122"/>
              </a:rPr>
              <a:t>Jstorm</a:t>
            </a:r>
            <a:r>
              <a:rPr lang="zh-CN" altLang="en-US" dirty="0" smtClean="0">
                <a:ea typeface="宋体" charset="-122"/>
              </a:rPr>
              <a:t>项目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7824788" cy="4852987"/>
          </a:xfrm>
        </p:spPr>
        <p:txBody>
          <a:bodyPr/>
          <a:lstStyle/>
          <a:p>
            <a:r>
              <a:rPr lang="zh-CN" altLang="en-US" dirty="0"/>
              <a:t>阿里自己的实时计算引擎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MR</a:t>
            </a:r>
          </a:p>
          <a:p>
            <a:pPr lvl="1">
              <a:lnSpc>
                <a:spcPct val="80000"/>
              </a:lnSpc>
            </a:pP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开源</a:t>
            </a:r>
            <a:r>
              <a:rPr lang="en-US" altLang="zh-CN" sz="2500" dirty="0" smtClean="0">
                <a:ea typeface="宋体" charset="-122"/>
              </a:rPr>
              <a:t>storm</a:t>
            </a:r>
            <a:r>
              <a:rPr lang="zh-CN" altLang="en-US" sz="2500" dirty="0" smtClean="0">
                <a:ea typeface="宋体" charset="-122"/>
              </a:rPr>
              <a:t>响应太慢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降低未来运维成本</a:t>
            </a:r>
            <a:endParaRPr lang="en-US" altLang="zh-CN" sz="2500" dirty="0" smtClean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 smtClean="0">
                <a:ea typeface="宋体" charset="-122"/>
              </a:rPr>
              <a:t>提供更多技术支持，加快内部业务响应速度</a:t>
            </a:r>
            <a:endParaRPr lang="en-US" altLang="zh-CN" sz="25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/>
            </a:r>
            <a:br>
              <a:rPr lang="en-US" altLang="zh-CN" sz="2500" dirty="0">
                <a:ea typeface="宋体" charset="-122"/>
              </a:rPr>
            </a:b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9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为什么启动</a:t>
            </a:r>
            <a:r>
              <a:rPr lang="en-US" altLang="zh-CN" dirty="0">
                <a:ea typeface="宋体" charset="-122"/>
              </a:rPr>
              <a:t>Jstorm</a:t>
            </a:r>
            <a:r>
              <a:rPr lang="zh-CN" altLang="en-US" dirty="0">
                <a:ea typeface="宋体" charset="-122"/>
              </a:rPr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900" dirty="0">
                <a:ea typeface="宋体" charset="-122"/>
              </a:rPr>
              <a:t>现有</a:t>
            </a:r>
            <a:r>
              <a:rPr lang="en-US" altLang="zh-CN" sz="2900" dirty="0">
                <a:ea typeface="宋体" charset="-122"/>
              </a:rPr>
              <a:t>Storm</a:t>
            </a:r>
            <a:r>
              <a:rPr lang="zh-CN" altLang="en-US" sz="2900" dirty="0">
                <a:ea typeface="宋体" charset="-122"/>
              </a:rPr>
              <a:t>无法满足一些需求</a:t>
            </a:r>
            <a:endParaRPr lang="en-US" altLang="zh-CN" sz="29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现有</a:t>
            </a:r>
            <a:r>
              <a:rPr lang="en-US" altLang="zh-CN" sz="2500" dirty="0">
                <a:ea typeface="宋体" charset="-122"/>
              </a:rPr>
              <a:t>storm</a:t>
            </a:r>
            <a:r>
              <a:rPr lang="zh-CN" altLang="en-US" sz="2500" dirty="0">
                <a:ea typeface="宋体" charset="-122"/>
              </a:rPr>
              <a:t>调度太简单粗暴，无法定制化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雪崩问题一直没有解决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监控太简单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对</a:t>
            </a:r>
            <a:r>
              <a:rPr lang="en-US" altLang="zh-CN" sz="2500" dirty="0">
                <a:ea typeface="宋体" charset="-122"/>
              </a:rPr>
              <a:t>ZK </a:t>
            </a:r>
            <a:r>
              <a:rPr lang="zh-CN" altLang="en-US" sz="2500" dirty="0">
                <a:ea typeface="宋体" charset="-122"/>
              </a:rPr>
              <a:t>访问频繁</a:t>
            </a:r>
            <a:endParaRPr lang="en-US" altLang="zh-CN" sz="2500" dirty="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500" dirty="0">
                <a:ea typeface="宋体" charset="-122"/>
              </a:rPr>
              <a:t>。。。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4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在整个集团，</a:t>
            </a:r>
            <a:r>
              <a:rPr lang="en-US" altLang="zh-CN" dirty="0"/>
              <a:t>1000+</a:t>
            </a:r>
            <a:r>
              <a:rPr lang="zh-CN" altLang="en-US" dirty="0"/>
              <a:t>的物理机上运行着</a:t>
            </a:r>
            <a:r>
              <a:rPr lang="en-US" altLang="zh-CN" dirty="0"/>
              <a:t>Storm</a:t>
            </a:r>
          </a:p>
          <a:p>
            <a:pPr lvl="1"/>
            <a:r>
              <a:rPr lang="zh-CN" altLang="en-US" dirty="0"/>
              <a:t>一淘 </a:t>
            </a:r>
            <a:r>
              <a:rPr lang="en-US" altLang="zh-CN" dirty="0"/>
              <a:t>200+</a:t>
            </a:r>
          </a:p>
          <a:p>
            <a:pPr lvl="1"/>
            <a:r>
              <a:rPr lang="en-US" altLang="zh-CN" dirty="0"/>
              <a:t>CDO 200+ </a:t>
            </a:r>
          </a:p>
          <a:p>
            <a:pPr lvl="1"/>
            <a:r>
              <a:rPr lang="zh-CN" altLang="en-US" dirty="0"/>
              <a:t>支付宝 </a:t>
            </a:r>
            <a:r>
              <a:rPr lang="en-US" altLang="zh-CN" dirty="0"/>
              <a:t>150+</a:t>
            </a:r>
          </a:p>
          <a:p>
            <a:pPr lvl="1"/>
            <a:r>
              <a:rPr lang="en-US" altLang="zh-CN" dirty="0"/>
              <a:t>B2B 50+</a:t>
            </a:r>
          </a:p>
          <a:p>
            <a:pPr lvl="1"/>
            <a:r>
              <a:rPr lang="zh-CN" altLang="en-US" dirty="0"/>
              <a:t>阿里妈妈 </a:t>
            </a:r>
            <a:r>
              <a:rPr lang="en-US" altLang="zh-CN" dirty="0"/>
              <a:t>50 +</a:t>
            </a:r>
          </a:p>
          <a:p>
            <a:pPr lvl="1"/>
            <a:r>
              <a:rPr lang="zh-CN" altLang="en-US" dirty="0"/>
              <a:t>共享事业群 </a:t>
            </a:r>
            <a:r>
              <a:rPr lang="en-US" altLang="zh-CN" dirty="0"/>
              <a:t>50+</a:t>
            </a:r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60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JStorm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一句话概叙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Jstorm </a:t>
            </a:r>
            <a:r>
              <a:rPr lang="zh-CN" altLang="en-US" dirty="0" smtClean="0"/>
              <a:t>比</a:t>
            </a:r>
            <a:r>
              <a:rPr lang="en-US" altLang="zh-CN" dirty="0" smtClean="0"/>
              <a:t>Storm </a:t>
            </a:r>
            <a:r>
              <a:rPr lang="zh-CN" altLang="en-US" dirty="0" smtClean="0"/>
              <a:t> </a:t>
            </a:r>
            <a:r>
              <a:rPr lang="zh-CN" altLang="en-US" dirty="0" smtClean="0"/>
              <a:t>更</a:t>
            </a:r>
            <a:r>
              <a:rPr lang="zh-CN" altLang="en-US" smtClean="0"/>
              <a:t>稳定</a:t>
            </a:r>
            <a:r>
              <a:rPr lang="zh-CN" altLang="en-US" smtClean="0"/>
              <a:t>，功能更强大</a:t>
            </a:r>
            <a:r>
              <a:rPr lang="zh-CN" altLang="en-US"/>
              <a:t>，</a:t>
            </a:r>
            <a:r>
              <a:rPr lang="zh-CN" altLang="en-US" smtClean="0"/>
              <a:t>更</a:t>
            </a:r>
            <a:r>
              <a:rPr lang="zh-CN" altLang="en-US" dirty="0" smtClean="0"/>
              <a:t>快。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Storm</a:t>
            </a:r>
            <a:r>
              <a:rPr lang="zh-CN" altLang="en-US" dirty="0" smtClean="0"/>
              <a:t>上跑的程序可以一行代码不变运行在</a:t>
            </a:r>
            <a:r>
              <a:rPr lang="en-US" altLang="zh-CN" dirty="0" smtClean="0"/>
              <a:t>Jstorm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5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nimbus 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Nimbus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HA</a:t>
            </a:r>
          </a:p>
          <a:p>
            <a:pPr lvl="1"/>
            <a:r>
              <a:rPr lang="zh-CN" altLang="en-US" dirty="0" smtClean="0"/>
              <a:t>当一台</a:t>
            </a:r>
            <a:r>
              <a:rPr lang="en-US" altLang="zh-CN" dirty="0" smtClean="0"/>
              <a:t>nimbus</a:t>
            </a:r>
            <a:r>
              <a:rPr lang="zh-CN" altLang="en-US" dirty="0" smtClean="0"/>
              <a:t>挂了，自动热切到备份</a:t>
            </a:r>
            <a:r>
              <a:rPr lang="en-US" altLang="zh-CN" dirty="0" smtClean="0"/>
              <a:t>nimbus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46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解决雪崩问题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彻底解决</a:t>
            </a:r>
            <a:r>
              <a:rPr lang="en-US" altLang="zh-CN" dirty="0"/>
              <a:t>Storm</a:t>
            </a:r>
            <a:r>
              <a:rPr lang="zh-CN" altLang="en-US" dirty="0"/>
              <a:t>雪崩问题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+ disruptor</a:t>
            </a:r>
          </a:p>
          <a:p>
            <a:pPr lvl="1"/>
            <a:r>
              <a:rPr lang="zh-CN" altLang="en-US" dirty="0" smtClean="0"/>
              <a:t>保证发送速度和接受速度是匹配的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5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数据流稳定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/>
              <a:t>S</a:t>
            </a:r>
            <a:r>
              <a:rPr lang="en-US" altLang="zh-CN" dirty="0" smtClean="0"/>
              <a:t>torm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时， 会触发任务</a:t>
            </a:r>
            <a:r>
              <a:rPr lang="en-US" altLang="zh-CN" dirty="0" smtClean="0"/>
              <a:t>rebalance</a:t>
            </a:r>
          </a:p>
          <a:p>
            <a:pPr lvl="1"/>
            <a:r>
              <a:rPr lang="en-US" altLang="zh-CN" dirty="0" smtClean="0"/>
              <a:t>Supervisor shutdown</a:t>
            </a:r>
            <a:r>
              <a:rPr lang="zh-CN" altLang="en-US" dirty="0" smtClean="0"/>
              <a:t>时， 触发任务</a:t>
            </a:r>
            <a:r>
              <a:rPr lang="en-US" altLang="zh-CN" dirty="0" smtClean="0"/>
              <a:t>rebalance</a:t>
            </a:r>
          </a:p>
          <a:p>
            <a:pPr lvl="1"/>
            <a:r>
              <a:rPr lang="zh-CN" altLang="en-US" dirty="0" smtClean="0"/>
              <a:t>提交新任务时，当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数不够时，触发其他任务做</a:t>
            </a:r>
            <a:r>
              <a:rPr lang="en-US" altLang="zh-CN" dirty="0" smtClean="0"/>
              <a:t>rebalance</a:t>
            </a:r>
          </a:p>
          <a:p>
            <a:r>
              <a:rPr lang="zh-CN" altLang="en-US" dirty="0"/>
              <a:t>上</a:t>
            </a:r>
            <a:r>
              <a:rPr lang="zh-CN" altLang="en-US" dirty="0" smtClean="0"/>
              <a:t>叙问题不会在</a:t>
            </a:r>
            <a:r>
              <a:rPr lang="en-US" altLang="zh-CN" dirty="0" smtClean="0"/>
              <a:t>Jstorm</a:t>
            </a:r>
            <a:r>
              <a:rPr lang="zh-CN" altLang="en-US" dirty="0" smtClean="0"/>
              <a:t>中发生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5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任务之间影响小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新上线的任务不会冲击老的任务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新调度从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 </a:t>
            </a:r>
            <a:r>
              <a:rPr lang="zh-CN" altLang="en-US" dirty="0" smtClean="0"/>
              <a:t>四个角度对任务进行分配，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已经分配好的新任务，无需去抢占老任务的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93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/>
              <a:t>5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more 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Supervisor</a:t>
            </a:r>
            <a:r>
              <a:rPr lang="zh-CN" altLang="en-US" dirty="0" smtClean="0"/>
              <a:t>主线程</a:t>
            </a:r>
            <a:endParaRPr lang="en-US" altLang="zh-CN" dirty="0" smtClean="0"/>
          </a:p>
          <a:p>
            <a:r>
              <a:rPr lang="en-US" altLang="zh-CN" dirty="0"/>
              <a:t>Spout/Bolt </a:t>
            </a:r>
            <a:r>
              <a:rPr lang="zh-CN" altLang="en-US" dirty="0"/>
              <a:t>的</a:t>
            </a:r>
            <a:r>
              <a:rPr lang="en-US" altLang="zh-CN" dirty="0" smtClean="0"/>
              <a:t>open/prepare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序列化，反序列化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64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更稳定（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减少对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的访问量：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去掉大量无用的</a:t>
            </a:r>
            <a:r>
              <a:rPr lang="en-US" altLang="zh-CN" dirty="0" smtClean="0"/>
              <a:t>watch</a:t>
            </a:r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的心跳时间延长一倍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Task</a:t>
            </a:r>
            <a:r>
              <a:rPr lang="zh-CN" altLang="en-US" dirty="0" smtClean="0"/>
              <a:t>心跳检测无需全</a:t>
            </a:r>
            <a:r>
              <a:rPr lang="en-US" altLang="zh-CN" dirty="0" smtClean="0"/>
              <a:t>ZK</a:t>
            </a:r>
            <a:r>
              <a:rPr lang="zh-CN" altLang="en-US" dirty="0" smtClean="0"/>
              <a:t>扫描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2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4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大纲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AutoShape 48"/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Question and Answer.</a:t>
            </a:r>
          </a:p>
        </p:txBody>
      </p:sp>
      <p:sp>
        <p:nvSpPr>
          <p:cNvPr id="89138" name="AutoShape 50"/>
          <p:cNvSpPr>
            <a:spLocks noChangeArrowheads="1"/>
          </p:cNvSpPr>
          <p:nvPr/>
        </p:nvSpPr>
        <p:spPr bwMode="gray">
          <a:xfrm>
            <a:off x="2456656" y="407707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和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Storm</a:t>
            </a:r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有什么区别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89140" name="AutoShape 52"/>
          <p:cNvSpPr>
            <a:spLocks noChangeArrowheads="1"/>
          </p:cNvSpPr>
          <p:nvPr/>
        </p:nvSpPr>
        <p:spPr bwMode="gray">
          <a:xfrm>
            <a:off x="1765300" y="18208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Jstorm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概叙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9141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8914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44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5" name="Group 67"/>
          <p:cNvGrpSpPr>
            <a:grpSpLocks/>
          </p:cNvGrpSpPr>
          <p:nvPr/>
        </p:nvGrpSpPr>
        <p:grpSpPr bwMode="auto">
          <a:xfrm>
            <a:off x="2151856" y="4153272"/>
            <a:ext cx="381000" cy="381000"/>
            <a:chOff x="2078" y="1680"/>
            <a:chExt cx="1615" cy="1615"/>
          </a:xfrm>
        </p:grpSpPr>
        <p:sp>
          <p:nvSpPr>
            <p:cNvPr id="89156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8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59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0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61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8917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7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AutoShape 52"/>
          <p:cNvSpPr>
            <a:spLocks noChangeArrowheads="1"/>
          </p:cNvSpPr>
          <p:nvPr/>
        </p:nvSpPr>
        <p:spPr bwMode="gray">
          <a:xfrm>
            <a:off x="2384648" y="299300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ea typeface="宋体" charset="-122"/>
              </a:rPr>
              <a:t>为什么开发</a:t>
            </a:r>
            <a:r>
              <a:rPr lang="en-US" altLang="zh-CN" b="1" dirty="0" err="1" smtClean="0">
                <a:solidFill>
                  <a:schemeClr val="tx2"/>
                </a:solidFill>
                <a:ea typeface="宋体" charset="-122"/>
              </a:rPr>
              <a:t>JStorm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2067148" y="3081908"/>
            <a:ext cx="381000" cy="381000"/>
            <a:chOff x="2078" y="1680"/>
            <a:chExt cx="1615" cy="1615"/>
          </a:xfrm>
        </p:grpSpPr>
        <p:sp>
          <p:nvSpPr>
            <p:cNvPr id="3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个维度进行任务分配：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Disk</a:t>
            </a:r>
          </a:p>
          <a:p>
            <a:pPr lvl="1"/>
            <a:r>
              <a:rPr lang="en-US" altLang="zh-CN" dirty="0" smtClean="0"/>
              <a:t>Net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2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消耗更多的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时，可以申请更多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解决新上线的任务去抢占老任务的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淘有些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内部起很多线程，单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消耗太多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5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memory slot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需要更多内存时，可以申请更多内存</a:t>
            </a:r>
            <a:r>
              <a:rPr lang="en-US" altLang="zh-CN" dirty="0" smtClean="0"/>
              <a:t>slot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在海狗项目中，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 task</a:t>
            </a:r>
            <a:r>
              <a:rPr lang="zh-CN" altLang="en-US" dirty="0"/>
              <a:t>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8G</a:t>
            </a:r>
            <a:r>
              <a:rPr lang="zh-CN" altLang="en-US" dirty="0" smtClean="0"/>
              <a:t>内存，而且其他任务</a:t>
            </a:r>
            <a:r>
              <a:rPr lang="en-US" altLang="zh-CN" dirty="0" smtClean="0"/>
              <a:t>2G </a:t>
            </a:r>
            <a:r>
              <a:rPr lang="zh-CN" altLang="en-US" dirty="0" smtClean="0"/>
              <a:t>就够了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9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，不申请</a:t>
            </a:r>
            <a:r>
              <a:rPr lang="en-US" altLang="zh-CN" dirty="0" smtClean="0"/>
              <a:t>disk slot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task 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较重时，可以申请</a:t>
            </a:r>
            <a:r>
              <a:rPr lang="en-US" altLang="zh-CN" dirty="0" smtClean="0"/>
              <a:t>disk slot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海狗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实时同步项目中，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有较重的本地磁盘读写操作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77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可以强制某个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/>
              <a:t> </a:t>
            </a:r>
            <a:r>
              <a:rPr lang="zh-CN" altLang="en-US" dirty="0" smtClean="0"/>
              <a:t>运行在不同的节点上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聚石塔，海狗项目，某些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服务，为了端口不冲突，因此必须强制这些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运行在不同节点上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2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可以强制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运行在单独一个节点上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节省网络带宽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Tlog</a:t>
            </a:r>
            <a:r>
              <a:rPr lang="zh-CN" altLang="en-US" dirty="0" smtClean="0"/>
              <a:t>中大量小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，为了减少网络开销，强制任务分配到一个节点上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4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调度更强大（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可以自定义任务分配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提前预约任务分配到哪台机器上，哪个端口，多少个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，多少内存，是否申请磁盘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海狗项目中，部分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期望分配到某些节点上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07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调度更加强大（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可以预约上一次成功运行时的任务分配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上次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分配了什么资源，这次还是使用这些资源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CDO </a:t>
            </a:r>
            <a:r>
              <a:rPr lang="zh-CN" altLang="en-US" dirty="0" smtClean="0"/>
              <a:t>很多任务期待重启后，仍使用老的节点，端口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3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zh-CN" altLang="en-US" dirty="0" smtClean="0"/>
              <a:t>内部异步化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Worker </a:t>
            </a:r>
            <a:r>
              <a:rPr lang="zh-CN" altLang="en-US" dirty="0" smtClean="0"/>
              <a:t>内部全流水线模式</a:t>
            </a:r>
            <a:endParaRPr lang="en-US" altLang="zh-CN" dirty="0" smtClean="0"/>
          </a:p>
          <a:p>
            <a:r>
              <a:rPr lang="en-US" altLang="zh-CN" dirty="0"/>
              <a:t>Spout </a:t>
            </a:r>
            <a:r>
              <a:rPr lang="en-US" altLang="zh-CN" dirty="0" err="1"/>
              <a:t>nextTuple</a:t>
            </a:r>
            <a:r>
              <a:rPr lang="zh-CN" altLang="en-US" dirty="0"/>
              <a:t>和</a:t>
            </a:r>
            <a:r>
              <a:rPr lang="en-US" altLang="zh-CN" dirty="0" err="1"/>
              <a:t>ack</a:t>
            </a:r>
            <a:r>
              <a:rPr lang="en-US" altLang="zh-CN" dirty="0"/>
              <a:t>/fail</a:t>
            </a:r>
            <a:r>
              <a:rPr lang="zh-CN" altLang="en-US" dirty="0"/>
              <a:t>运行在不同线程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EagleEye</a:t>
            </a:r>
            <a:r>
              <a:rPr lang="zh-CN" altLang="en-US" dirty="0" smtClean="0"/>
              <a:t>中，在</a:t>
            </a:r>
            <a:r>
              <a:rPr lang="en-US" altLang="zh-CN" dirty="0" err="1" smtClean="0"/>
              <a:t>nextTuple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操作不会</a:t>
            </a:r>
            <a:r>
              <a:rPr lang="en-US" altLang="zh-CN" dirty="0" smtClean="0"/>
              <a:t>block 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/fail 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82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性能更快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底层使用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， 比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快</a:t>
            </a:r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底层使用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时， 和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快</a:t>
            </a:r>
            <a:r>
              <a:rPr lang="en-US" altLang="zh-CN" dirty="0"/>
              <a:t>1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，</a:t>
            </a:r>
            <a:r>
              <a:rPr lang="zh-CN" altLang="en-US" dirty="0"/>
              <a:t>并且</a:t>
            </a:r>
            <a:r>
              <a:rPr lang="zh-CN" altLang="en-US" dirty="0" smtClean="0"/>
              <a:t>稳定</a:t>
            </a:r>
            <a:r>
              <a:rPr lang="zh-CN" altLang="en-US" dirty="0" smtClean="0"/>
              <a:t>非常多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9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Jstorm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JStorm</a:t>
            </a:r>
            <a:r>
              <a:rPr lang="en-US" altLang="zh-CN" b="1" dirty="0"/>
              <a:t> </a:t>
            </a:r>
            <a:r>
              <a:rPr lang="zh-CN" altLang="en-US" b="1" dirty="0"/>
              <a:t>是一个分布式实时计算引擎</a:t>
            </a:r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MR</a:t>
            </a:r>
            <a:endParaRPr lang="en-US" altLang="zh-CN" dirty="0"/>
          </a:p>
          <a:p>
            <a:pPr lvl="2"/>
            <a:r>
              <a:rPr lang="zh-CN" altLang="en-US" dirty="0" smtClean="0"/>
              <a:t>用户按照规定的编程规范实现一个任务，将任务放到</a:t>
            </a:r>
            <a:r>
              <a:rPr lang="en-US" altLang="zh-CN" dirty="0" smtClean="0"/>
              <a:t>Jstorm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Jstorm</a:t>
            </a:r>
            <a:r>
              <a:rPr lang="zh-CN" altLang="en-US" dirty="0" smtClean="0"/>
              <a:t>就将任务</a:t>
            </a:r>
            <a:r>
              <a:rPr lang="en-US" altLang="zh-CN" dirty="0" smtClean="0"/>
              <a:t>7 * 24 </a:t>
            </a:r>
            <a:r>
              <a:rPr lang="zh-CN" altLang="en-US" dirty="0" smtClean="0"/>
              <a:t>小时调度起来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72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Jstorm with 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" y="1700808"/>
            <a:ext cx="8793088" cy="323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22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with 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101531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Jstorm with </a:t>
            </a:r>
            <a:r>
              <a:rPr lang="en-US" altLang="zh-CN" dirty="0" err="1" smtClean="0"/>
              <a:t>zeromq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7129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7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Storm with </a:t>
            </a:r>
            <a:r>
              <a:rPr lang="en-US" altLang="zh-CN" dirty="0" err="1" smtClean="0"/>
              <a:t>zeromq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71296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29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为什么更快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减少一次内存拷贝</a:t>
            </a:r>
            <a:endParaRPr lang="en-US" altLang="zh-CN" dirty="0" smtClean="0"/>
          </a:p>
          <a:p>
            <a:r>
              <a:rPr lang="zh-CN" altLang="en-US" dirty="0" smtClean="0"/>
              <a:t>增加反序列化线程</a:t>
            </a:r>
            <a:endParaRPr lang="en-US" altLang="zh-CN" dirty="0" smtClean="0"/>
          </a:p>
          <a:p>
            <a:r>
              <a:rPr lang="zh-CN" altLang="en-US" dirty="0" smtClean="0"/>
              <a:t>重写采样代码，大幅减少采样影响</a:t>
            </a:r>
            <a:endParaRPr lang="en-US" altLang="zh-CN" dirty="0" smtClean="0"/>
          </a:p>
          <a:p>
            <a:r>
              <a:rPr lang="zh-CN" altLang="en-US" dirty="0" smtClean="0"/>
              <a:t>优化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优化缓冲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clojure</a:t>
            </a:r>
            <a:r>
              <a:rPr lang="zh-CN" altLang="en-US" dirty="0" smtClean="0"/>
              <a:t>更底层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32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Quato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group </a:t>
            </a:r>
            <a:r>
              <a:rPr lang="zh-CN" altLang="en-US" dirty="0" smtClean="0"/>
              <a:t>配额</a:t>
            </a:r>
            <a:endParaRPr lang="en-US" altLang="zh-CN" dirty="0" smtClean="0"/>
          </a:p>
          <a:p>
            <a:r>
              <a:rPr lang="en-US" altLang="zh-CN" dirty="0" smtClean="0"/>
              <a:t>Storm on yarn</a:t>
            </a:r>
          </a:p>
          <a:p>
            <a:r>
              <a:rPr lang="zh-CN" altLang="en-US" dirty="0" smtClean="0"/>
              <a:t>应用自定义</a:t>
            </a:r>
            <a:r>
              <a:rPr lang="en-US" altLang="zh-CN" dirty="0" smtClean="0"/>
              <a:t>Hook</a:t>
            </a:r>
          </a:p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2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github.com/alibaba/jstorm/wiki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旺旺</a:t>
            </a:r>
            <a:r>
              <a:rPr lang="zh-CN" altLang="en-US" dirty="0"/>
              <a:t>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Aloha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228374502</a:t>
            </a:r>
          </a:p>
          <a:p>
            <a:r>
              <a:rPr lang="zh-CN" altLang="en-US" dirty="0" smtClean="0"/>
              <a:t>来往公众账号</a:t>
            </a:r>
            <a:r>
              <a:rPr lang="en-US" altLang="zh-CN" dirty="0" smtClean="0"/>
              <a:t>: aloha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319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0" y="58674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纪君祥（</a:t>
            </a:r>
            <a:r>
              <a:rPr lang="en-US" altLang="zh-CN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Longda </a:t>
            </a:r>
            <a:r>
              <a:rPr lang="en-US" altLang="zh-CN" sz="1400" b="1" dirty="0" err="1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Feng</a:t>
            </a:r>
            <a:r>
              <a:rPr lang="zh-CN" altLang="en-US" sz="1400" b="1" dirty="0" smtClean="0">
                <a:solidFill>
                  <a:schemeClr val="tx2"/>
                </a:solidFill>
                <a:latin typeface="Verdana" pitchFamily="34" charset="0"/>
                <a:ea typeface="宋体" charset="-122"/>
              </a:rPr>
              <a:t>）</a:t>
            </a:r>
            <a:endParaRPr lang="en-US" altLang="zh-CN" sz="1400" b="1" dirty="0">
              <a:solidFill>
                <a:schemeClr val="tx2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07704" y="3861048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Q &amp; A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处理数据特点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基于消息的流水线处理系统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2050" name="Picture 2" descr="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4924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开发非常迅速， </a:t>
            </a:r>
            <a:r>
              <a:rPr lang="zh-CN" altLang="en-US" dirty="0" smtClean="0"/>
              <a:t>容易</a:t>
            </a:r>
            <a:r>
              <a:rPr lang="zh-CN" altLang="en-US" dirty="0"/>
              <a:t>上手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</a:t>
            </a:r>
            <a:r>
              <a:rPr lang="zh-CN" altLang="en-US" dirty="0"/>
              <a:t>遵守</a:t>
            </a:r>
            <a:r>
              <a:rPr lang="en-US" altLang="zh-CN" dirty="0"/>
              <a:t>Topology</a:t>
            </a:r>
            <a:r>
              <a:rPr lang="zh-CN" altLang="en-US" dirty="0"/>
              <a:t>，</a:t>
            </a:r>
            <a:r>
              <a:rPr lang="en-US" altLang="zh-CN" dirty="0"/>
              <a:t>Spout</a:t>
            </a:r>
            <a:r>
              <a:rPr lang="zh-CN" altLang="en-US" dirty="0"/>
              <a:t>， </a:t>
            </a:r>
            <a:r>
              <a:rPr lang="en-US" altLang="zh-CN" dirty="0"/>
              <a:t>Bolt</a:t>
            </a:r>
            <a:r>
              <a:rPr lang="zh-CN" altLang="en-US" dirty="0"/>
              <a:t>的编程规范即可开发出一个扩展性极好的应用，底层</a:t>
            </a:r>
            <a:r>
              <a:rPr lang="en-US" altLang="zh-CN" dirty="0" err="1"/>
              <a:t>rpc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之间冗余，数据分流之类</a:t>
            </a:r>
            <a:r>
              <a:rPr lang="zh-CN" altLang="en-US" dirty="0" smtClean="0"/>
              <a:t>的操作，开发者完全</a:t>
            </a:r>
            <a:r>
              <a:rPr lang="zh-CN" altLang="en-US" dirty="0"/>
              <a:t>不用考虑。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9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扩展性极</a:t>
            </a:r>
            <a:r>
              <a:rPr lang="zh-CN" altLang="en-US" dirty="0" smtClean="0"/>
              <a:t>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一级处理单元速度，直接配置一下并发数，即可线性扩展性能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  <p:pic>
        <p:nvPicPr>
          <p:cNvPr id="3074" name="Picture 2" descr="spoutbo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7038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9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健壮</a:t>
            </a:r>
            <a:endParaRPr lang="en-US" altLang="zh-CN" dirty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worker</a:t>
            </a:r>
            <a:r>
              <a:rPr lang="zh-CN" altLang="en-US" dirty="0"/>
              <a:t>失效或机器出现故障时， 自动分配新的</a:t>
            </a:r>
            <a:r>
              <a:rPr lang="en-US" altLang="zh-CN" dirty="0"/>
              <a:t>worker</a:t>
            </a:r>
            <a:r>
              <a:rPr lang="zh-CN" altLang="en-US" dirty="0"/>
              <a:t>替换失效</a:t>
            </a:r>
            <a:r>
              <a:rPr lang="en-US" altLang="zh-CN" dirty="0" smtClean="0"/>
              <a:t>worker</a:t>
            </a:r>
          </a:p>
          <a:p>
            <a:pPr lvl="1"/>
            <a:r>
              <a:rPr lang="zh-CN" altLang="en-US" dirty="0" smtClean="0"/>
              <a:t>调度器</a:t>
            </a:r>
            <a:r>
              <a:rPr lang="en-US" altLang="zh-CN" dirty="0" smtClean="0"/>
              <a:t>Nimbus </a:t>
            </a:r>
            <a:r>
              <a:rPr lang="zh-CN" altLang="en-US" dirty="0" smtClean="0"/>
              <a:t>采用主从备份，支持热切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1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准确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Acker</a:t>
            </a:r>
            <a:r>
              <a:rPr lang="zh-CN" altLang="en-US" dirty="0"/>
              <a:t>机制，保证数据不</a:t>
            </a:r>
            <a:r>
              <a:rPr lang="zh-CN" altLang="en-US" dirty="0" smtClean="0"/>
              <a:t>丢失。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采用事务机制，保证数据准确性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5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适合无状态</a:t>
            </a:r>
            <a:r>
              <a:rPr lang="zh-CN" altLang="en-US" b="1" dirty="0" smtClean="0"/>
              <a:t>计算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处理单元处理的数据均来自</a:t>
            </a:r>
            <a:r>
              <a:rPr lang="en-US" altLang="zh-CN" dirty="0" smtClean="0"/>
              <a:t>input Tuple</a:t>
            </a:r>
            <a:r>
              <a:rPr lang="zh-CN" altLang="en-US" dirty="0" smtClean="0"/>
              <a:t>，不含有额外依赖数据。</a:t>
            </a:r>
            <a:endParaRPr lang="en-US" altLang="zh-CN" dirty="0" smtClean="0"/>
          </a:p>
          <a:p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/>
              <a:t>日志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消息转化器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统计分析器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封仲淹（</a:t>
            </a:r>
            <a:r>
              <a:rPr lang="en-US" altLang="zh-CN" smtClean="0"/>
              <a:t>Longda Feng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zh-CN" smtClean="0"/>
              <a:t>Alibaba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641931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国外精美的的PPT模板及图标</Template>
  <TotalTime>843</TotalTime>
  <Words>1341</Words>
  <Application>Microsoft Office PowerPoint</Application>
  <PresentationFormat>全屏显示(4:3)</PresentationFormat>
  <Paragraphs>248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国外精美的的PPT模板及图标</vt:lpstr>
      <vt:lpstr>Jstorm </vt:lpstr>
      <vt:lpstr>大纲</vt:lpstr>
      <vt:lpstr>Jstorm 是什么</vt:lpstr>
      <vt:lpstr>处理数据特点</vt:lpstr>
      <vt:lpstr>优点1</vt:lpstr>
      <vt:lpstr>优点2</vt:lpstr>
      <vt:lpstr>优点3</vt:lpstr>
      <vt:lpstr>优点4</vt:lpstr>
      <vt:lpstr>适用场景</vt:lpstr>
      <vt:lpstr>为什么启动Jstorm项目</vt:lpstr>
      <vt:lpstr>为什么启动Jstorm项目</vt:lpstr>
      <vt:lpstr>现状</vt:lpstr>
      <vt:lpstr>JStorm 一句话概叙</vt:lpstr>
      <vt:lpstr>更稳定（1） -- nimbus HA</vt:lpstr>
      <vt:lpstr>更稳定（2） -- 解决雪崩问题</vt:lpstr>
      <vt:lpstr>更稳定（3）-- 数据流稳定</vt:lpstr>
      <vt:lpstr>更稳定（4） – 任务之间影响小</vt:lpstr>
      <vt:lpstr>更稳定（5） -- more catch</vt:lpstr>
      <vt:lpstr>更稳定（6）</vt:lpstr>
      <vt:lpstr>调度更强大（1）</vt:lpstr>
      <vt:lpstr>调度更强大（2）</vt:lpstr>
      <vt:lpstr>调度更强大（3）</vt:lpstr>
      <vt:lpstr>调度更强大（4）</vt:lpstr>
      <vt:lpstr>调度更强大（5）</vt:lpstr>
      <vt:lpstr>调度更强大（6）</vt:lpstr>
      <vt:lpstr>调度更强大（7）</vt:lpstr>
      <vt:lpstr>调度更加强大（8）</vt:lpstr>
      <vt:lpstr>Task 内部异步化</vt:lpstr>
      <vt:lpstr>性能更快</vt:lpstr>
      <vt:lpstr>Jstorm with netty</vt:lpstr>
      <vt:lpstr>Storm with netty</vt:lpstr>
      <vt:lpstr>Jstorm with zeromq</vt:lpstr>
      <vt:lpstr>Storm with zeromq</vt:lpstr>
      <vt:lpstr>为什么更快</vt:lpstr>
      <vt:lpstr>TODO List</vt:lpstr>
      <vt:lpstr>更多文档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纪君祥(LongdaFeng)</dc:creator>
  <cp:lastModifiedBy>纪君祥(LongdaFeng)</cp:lastModifiedBy>
  <cp:revision>42</cp:revision>
  <dcterms:created xsi:type="dcterms:W3CDTF">2013-04-22T08:11:43Z</dcterms:created>
  <dcterms:modified xsi:type="dcterms:W3CDTF">2013-12-27T07:38:34Z</dcterms:modified>
</cp:coreProperties>
</file>